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6" removePersonalInfoOnSave="1" saveSubsetFonts="1">
  <p:sldMasterIdLst>
    <p:sldMasterId id="2147483702" r:id="rId1"/>
  </p:sldMasterIdLst>
  <p:notesMasterIdLst>
    <p:notesMasterId r:id="rId9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70472" autoAdjust="0"/>
  </p:normalViewPr>
  <p:slideViewPr>
    <p:cSldViewPr snapToGrid="0">
      <p:cViewPr varScale="1">
        <p:scale>
          <a:sx n="48" d="100"/>
          <a:sy n="48" d="100"/>
        </p:scale>
        <p:origin x="16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BEDF4-8279-4513-BC92-CB1D294BAC7C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B2C30-BE83-4DBF-B7C1-0E0A8146C9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032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72050" cy="37306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marR="0" lvl="0" indent="0" algn="l" defTabSz="922264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狙い</a:t>
            </a:r>
            <a:r>
              <a:rPr lang="en-US" altLang="ja-JP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b="1" u="sng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お金を考えてから使うクセをつける。収支をプラスにするコツを学ぶ。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1450" indent="-171450" defTabSz="922264" eaLnBrk="1" hangingPunct="1">
              <a:buFont typeface="Wingdings" panose="05000000000000000000" pitchFamily="2" charset="2"/>
              <a:buChar char="p"/>
              <a:defRPr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第２章は、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「使う」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についてお話します。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eaLnBrk="1" hangingPunct="1"/>
            <a:endParaRPr lang="ja-JP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208269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72050" cy="37306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96" indent="-172896"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答えは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X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>
              <a:buFont typeface="Wingdings" panose="05000000000000000000" pitchFamily="2" charset="2"/>
              <a:buChar char="p"/>
            </a:pP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>
              <a:buFont typeface="Wingdings" panose="05000000000000000000" pitchFamily="2" charset="2"/>
              <a:buChar char="p"/>
            </a:pP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>
              <a:buFont typeface="Wingdings" panose="05000000000000000000" pitchFamily="2" charset="2"/>
              <a:buChar char="p"/>
            </a:pPr>
            <a:endParaRPr lang="ja-JP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709820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72050" cy="37306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96" indent="-172896" eaLnBrk="1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誰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にも、お金は無限にあるものではありません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そこ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、みなさんと賢い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お金の使い方を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考えてみたいと思います。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まずは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「必要なもの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」と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「欲しいもの」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を区別してみましょう、つまり、お金の使い方を考える時は、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「それは必要なもの（ニーズ</a:t>
            </a:r>
            <a:r>
              <a:rPr lang="en-US" altLang="ja-JP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/needs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）なのか、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それとも、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欲しいもの（ウォンツ</a:t>
            </a:r>
            <a:r>
              <a:rPr lang="en-US" altLang="ja-JP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/wants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）なのか」、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自問してみましょう。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そして、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「必要なものを優先する」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、言い換えれば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「欲しいものは余裕があるときに買う」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ということを考えてみたらどうでしょうか？</a:t>
            </a:r>
          </a:p>
          <a:p>
            <a:pPr marL="172896" indent="-172896" eaLnBrk="1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ニーズ」と「ウォンツ」は境界があいまいです。生活に不可欠な普段着としての服を買うのは「ニーズ」ですが、気に入った高価な服を買うのは「ウォンツ」と言えるでしょう。でも、兄弟の結婚式に着ていくんだとしたら、高価な服も「ニーズ」かもしれません。</a:t>
            </a:r>
          </a:p>
          <a:p>
            <a:pPr marL="172896" indent="-172896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収入、ライフプラン、価値観に照らしながら、「ニーズ的なもの」と「ウォンツ的なもの」を区別していきましょう。</a:t>
            </a:r>
            <a:endParaRPr lang="ja-JP" altLang="en-US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eaLnBrk="1" hangingPunct="1"/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313533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72050" cy="37306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96" indent="-172896" defTabSz="922108" eaLnBrk="1" fontAlgn="ctr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家計管理の基本</a:t>
            </a: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は、収入から支出を差し引いた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収支を黒字にすること</a:t>
            </a: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、そしてその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黒字分を貯蓄すること</a:t>
            </a: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です。</a:t>
            </a:r>
            <a:endParaRPr lang="en-US" altLang="ja-JP" b="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defTabSz="922108" eaLnBrk="1" fontAlgn="ctr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この貯蓄の習慣を身に付ければ、お金を貯めていくことができるようになるでしょう。</a:t>
            </a:r>
            <a:endParaRPr lang="en-US" altLang="ja-JP" b="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defTabSz="922108" eaLnBrk="1" fontAlgn="ctr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しかし、「お金が残ったら貯蓄しよう」と思っていても、お金があるとどうしても使ってしまって、貯める分が残らないということもあります。</a:t>
            </a:r>
            <a:endParaRPr lang="en-US" altLang="ja-JP" b="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defTabSz="922108" eaLnBrk="1" fontAlgn="ctr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そこで、貯蓄に対する発想を転換してみましょう。つまり、給料が入ったら、先に一定の金額を貯蓄に回し、残りのお金の範囲内で家計をやりくりします。</a:t>
            </a:r>
            <a:endParaRPr lang="en-US" altLang="ja-JP" b="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defTabSz="922108" eaLnBrk="1" fontAlgn="ctr" hangingPunct="1">
              <a:spcBef>
                <a:spcPts val="604"/>
              </a:spcBef>
              <a:spcAft>
                <a:spcPts val="604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例えば、金融機関の自動積立などを利用し、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先に貯蓄することで、自然とお金がたまっていく</a:t>
            </a:r>
            <a:r>
              <a:rPr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ようになります。</a:t>
            </a:r>
            <a:endParaRPr lang="en-US" altLang="ja-JP" b="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57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2896" indent="-172896">
              <a:spcBef>
                <a:spcPts val="0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次にお金の支払手段についてみていきます</a:t>
            </a:r>
            <a:r>
              <a:rPr lang="ja-JP" altLang="en-US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「キャッシュ」と「キャッシュレス」を説明する前に、まず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「お金」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について考えてみましょう。現在のお金は、お金そのものに価値があるわけではありません。昔のお金は、金や銀でできていたり、金や銀と交換できる紙幣でした。しかし、現在のお金、たとえば「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万円札」は金や銀とは交換できず、物質的には紙です。それでも「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万円札」が「</a:t>
            </a:r>
            <a:r>
              <a:rPr lang="en-US" altLang="ja-JP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万円」として通用するのは、人々の“信頼”があるからです。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>
              <a:spcBef>
                <a:spcPts val="0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そして、お金には、次の３つの機能があります。</a:t>
            </a:r>
          </a:p>
          <a:p>
            <a:pPr>
              <a:spcBef>
                <a:spcPts val="0"/>
              </a:spcBef>
              <a:spcAft>
                <a:spcPts val="302"/>
              </a:spcAft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１つ目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は、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支払・交換手段です。お金はモノやサービスの購入の支払にあて、これらと交換できる機能です。</a:t>
            </a:r>
          </a:p>
          <a:p>
            <a:pPr>
              <a:spcBef>
                <a:spcPts val="0"/>
              </a:spcBef>
              <a:spcAft>
                <a:spcPts val="302"/>
              </a:spcAft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２つ目は、価値尺度です。お金はモノやサービスの価値を判断する尺度、いわば物差しになる機能です。</a:t>
            </a:r>
          </a:p>
          <a:p>
            <a:pPr>
              <a:spcBef>
                <a:spcPts val="0"/>
              </a:spcBef>
              <a:spcAft>
                <a:spcPts val="302"/>
              </a:spcAft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３つ目は、価値保存、つまり貯蔵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です。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お金は価値を貯め、保存しておくことができる機能です。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>
              <a:spcBef>
                <a:spcPts val="0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それでは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、「キャッシュ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」とは何でしょう？ 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「キャッシュ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」とは物理的な現金（紙幣・硬貨）のことです。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  <a:cs typeface="Meiryo UI" panose="020B0604030504040204" pitchFamily="50" charset="-128"/>
            </a:endParaRPr>
          </a:p>
          <a:p>
            <a:pPr marL="172896" indent="-172896" defTabSz="922108">
              <a:spcBef>
                <a:spcPts val="0"/>
              </a:spcBef>
              <a:spcAft>
                <a:spcPts val="302"/>
              </a:spcAft>
              <a:buFont typeface="Wingdings" panose="05000000000000000000" pitchFamily="2" charset="2"/>
              <a:buChar char="p"/>
              <a:defRPr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一方で、最近話題になっている、</a:t>
            </a:r>
            <a:r>
              <a:rPr lang="ja-JP" altLang="en-US" b="1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「キャッシュレス」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とは、</a:t>
            </a:r>
            <a:r>
              <a:rPr kumimoji="1"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現金の授受をせず、支払や受取をデジタル化された価値の移転で行うことです。具体的には、「電子マネー」や「デビットカード」「クレジットカード」などを使用することで、直接、現金の授受をしないで、支払いや受取りを行うことを言います。最近はスマホで</a:t>
            </a:r>
            <a:r>
              <a:rPr kumimoji="1" lang="en-US" altLang="ja-JP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QR</a:t>
            </a:r>
            <a:r>
              <a:rPr kumimoji="1" lang="ja-JP" altLang="en-US" b="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コードを表示して、決済というのも出てきました。</a:t>
            </a:r>
          </a:p>
          <a:p>
            <a:endParaRPr kumimoji="1" lang="ja-JP" altLang="en-US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9460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72050" cy="37306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96" indent="-172896" eaLnBrk="1" fontAlgn="ctr" hangingPunct="1"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では、キャッシュレス決済には、どのようなメリットや利用するときの注意点があるのでしょうか。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キャッシュレス決済のメリットとしては、例えば、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現金をたくさん持ち歩かなくてよい、</a:t>
            </a:r>
            <a:r>
              <a:rPr lang="en-US" altLang="ja-JP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ATM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に立ち寄る回数が減る、お金のやり取りが簡単、何にいくら使ったかアプリで確認できる、ことなどがあげられます。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一方、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注意点としては、お金が見えにくいので、使いすぎてしまいやすい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、店舗によって利用できないこともある、停電時などに使えない、不正送金など犯罪への不安　などが挙げられます。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buFont typeface="Wingdings" panose="05000000000000000000" pitchFamily="2" charset="2"/>
              <a:buChar char="p"/>
            </a:pP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キャッシュレス決済のメリットと注意点を理解し、</a:t>
            </a:r>
            <a:r>
              <a:rPr lang="ja-JP" altLang="en-US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自分にあった使い方を考えましょう</a:t>
            </a:r>
            <a:r>
              <a:rPr lang="ja-JP" altLang="en-US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4265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72050" cy="373062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896" indent="-172896">
              <a:spcBef>
                <a:spcPts val="604"/>
              </a:spcBef>
              <a:buFont typeface="Wingdings" panose="05000000000000000000" pitchFamily="2" charset="2"/>
              <a:buChar char="p"/>
            </a:pPr>
            <a:endParaRPr lang="en-US" altLang="ja-JP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652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2022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3125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36708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9216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730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7483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5807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"/>
          <p:cNvSpPr>
            <a:spLocks noGrp="1"/>
          </p:cNvSpPr>
          <p:nvPr>
            <p:ph type="title"/>
          </p:nvPr>
        </p:nvSpPr>
        <p:spPr bwMode="gray">
          <a:xfrm>
            <a:off x="252000" y="250015"/>
            <a:ext cx="8308135" cy="424800"/>
          </a:xfrm>
          <a:prstGeom prst="rect">
            <a:avLst/>
          </a:prstGeom>
        </p:spPr>
        <p:txBody>
          <a:bodyPr anchor="ctr"/>
          <a:lstStyle>
            <a:lvl1pPr algn="l">
              <a:defRPr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0" y="116632"/>
            <a:ext cx="9144000" cy="0"/>
          </a:xfrm>
          <a:prstGeom prst="line">
            <a:avLst/>
          </a:prstGeom>
          <a:ln w="254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26" y="161208"/>
            <a:ext cx="9144000" cy="0"/>
          </a:xfrm>
          <a:prstGeom prst="line">
            <a:avLst/>
          </a:prstGeom>
          <a:ln w="127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887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29503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8689080" y="6554017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846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680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082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6391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8975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10876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52951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7012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hyperlink" Target="https://3.bp.blogspot.com/-0PM6KsPSvXU/UgsxeYz2AcI/AAAAAAAAXYI/sWKJkb7ciqE/s800/money_cashcard.p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774922" y="3164093"/>
            <a:ext cx="1915772" cy="621975"/>
            <a:chOff x="1202980" y="1071736"/>
            <a:chExt cx="1186698" cy="191697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1615171" y="1081304"/>
              <a:ext cx="774507" cy="18212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「</a:t>
              </a:r>
              <a:r>
                <a:rPr kumimoji="1" lang="ja-JP" alt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使う</a:t>
              </a:r>
              <a:r>
                <a:rPr kumimoji="1" lang="ja-JP" altLang="en-US" sz="32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」</a:t>
              </a:r>
              <a:endPara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202980" y="1071736"/>
              <a:ext cx="334495" cy="16643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7200"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２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9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" name="星 5 9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02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317989" y="417364"/>
          <a:ext cx="2405609" cy="62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6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592">
                <a:tc>
                  <a:txBody>
                    <a:bodyPr/>
                    <a:lstStyle/>
                    <a:p>
                      <a:pPr algn="l" fontAlgn="auto">
                        <a:spcAft>
                          <a:spcPts val="672"/>
                        </a:spcAft>
                      </a:pPr>
                      <a:r>
                        <a:rPr lang="ja-JP" altLang="en-US" sz="26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クイズ</a:t>
                      </a:r>
                      <a:endParaRPr lang="ja-JP" altLang="en-US" sz="2600" dirty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タイトル 1"/>
          <p:cNvSpPr txBox="1">
            <a:spLocks/>
          </p:cNvSpPr>
          <p:nvPr/>
        </p:nvSpPr>
        <p:spPr bwMode="auto">
          <a:xfrm>
            <a:off x="187692" y="1077780"/>
            <a:ext cx="8805768" cy="12322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0800" cmpd="dbl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lIns="91246" tIns="45622" rIns="91246" bIns="45622" anchor="ctr" anchorCtr="0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071563" marR="0" lvl="0" indent="7938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毎月残った金額を貯蓄していくと、貯蓄を増やしやすい。</a:t>
            </a:r>
            <a:endParaRPr kumimoji="1" lang="en-US" altLang="ja-JP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071563" marR="0" lvl="0" indent="7938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〇か</a:t>
            </a:r>
            <a:r>
              <a: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か？</a:t>
            </a:r>
            <a:endParaRPr kumimoji="1" lang="en-US" altLang="ja-JP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楕円 13"/>
          <p:cNvSpPr/>
          <p:nvPr/>
        </p:nvSpPr>
        <p:spPr>
          <a:xfrm>
            <a:off x="333735" y="1186172"/>
            <a:ext cx="900000" cy="90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+mn-cs"/>
              </a:rPr>
              <a:t>？</a:t>
            </a:r>
            <a:endParaRPr kumimoji="1" lang="ja-JP" alt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+mn-cs"/>
            </a:endParaRPr>
          </a:p>
        </p:txBody>
      </p:sp>
      <p:sp>
        <p:nvSpPr>
          <p:cNvPr id="7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006126" y="3225417"/>
            <a:ext cx="5004274" cy="3143250"/>
            <a:chOff x="1861747" y="3225417"/>
            <a:chExt cx="5004274" cy="3143250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747" y="3225417"/>
              <a:ext cx="2447925" cy="3143250"/>
            </a:xfrm>
            <a:prstGeom prst="rect">
              <a:avLst/>
            </a:prstGeom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7621" y="3225417"/>
              <a:ext cx="2438400" cy="3143250"/>
            </a:xfrm>
            <a:prstGeom prst="rect">
              <a:avLst/>
            </a:prstGeom>
          </p:spPr>
        </p:pic>
      </p:grpSp>
      <p:sp>
        <p:nvSpPr>
          <p:cNvPr id="11" name="正方形/長方形 10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「使う」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星 5 11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5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/>
          <p:cNvGraphicFramePr>
            <a:graphicFrameLocks noGrp="1"/>
          </p:cNvGraphicFramePr>
          <p:nvPr>
            <p:extLst/>
          </p:nvPr>
        </p:nvGraphicFramePr>
        <p:xfrm>
          <a:off x="451062" y="1305137"/>
          <a:ext cx="8123314" cy="4345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0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90458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2400" b="1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「必要なもの」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と</a:t>
                      </a:r>
                      <a:r>
                        <a:rPr kumimoji="1" lang="ja-JP" altLang="en-US" sz="2400" b="1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</a:t>
                      </a:r>
                      <a:r>
                        <a:rPr lang="ja-JP" altLang="en-US" sz="2400" b="1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欲しいもの」</a:t>
                      </a:r>
                      <a:r>
                        <a:rPr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を区別し、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お金の使い方を考える時は、</a:t>
                      </a:r>
                      <a:r>
                        <a:rPr kumimoji="1" lang="ja-JP" altLang="en-US" sz="2400" b="1" kern="1200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「それは必要なもの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（ニーズ</a:t>
                      </a:r>
                      <a:r>
                        <a:rPr kumimoji="1" lang="en-US" altLang="ja-JP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/needs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r>
                        <a:rPr kumimoji="1" lang="ja-JP" altLang="en-US" sz="2400" b="1" kern="1200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なのか、欲しいもの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（ウォンツ</a:t>
                      </a:r>
                      <a:r>
                        <a:rPr kumimoji="1" lang="en-US" altLang="ja-JP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/wants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r>
                        <a:rPr kumimoji="1" lang="ja-JP" altLang="en-US" sz="2400" b="1" kern="1200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なのか」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　　自問してみましょう。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5397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rgbClr val="14AAEB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「必要なものを優先する」</a:t>
                      </a:r>
                      <a:r>
                        <a:rPr kumimoji="1" lang="ja-JP" altLang="en-US" sz="2400" b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ja-JP" altLang="en-US" sz="24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欲しいものは余裕があるときに買う）ことを考えてみましょう。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/>
          </p:nvPr>
        </p:nvGraphicFramePr>
        <p:xfrm>
          <a:off x="317989" y="417364"/>
          <a:ext cx="5219020" cy="62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59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2-</a:t>
                      </a:r>
                      <a:r>
                        <a:rPr kumimoji="1" lang="ja-JP" altLang="en-US" sz="2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</a:t>
                      </a:r>
                      <a:r>
                        <a:rPr kumimoji="1" lang="en-US" altLang="ja-JP" sz="2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.</a:t>
                      </a:r>
                      <a:endParaRPr kumimoji="1" lang="ja-JP" altLang="en-US" sz="2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ニーズとウォンツ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「使う」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7" name="星 5 6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9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 11"/>
          <p:cNvGraphicFramePr>
            <a:graphicFrameLocks noGrp="1"/>
          </p:cNvGraphicFramePr>
          <p:nvPr>
            <p:extLst/>
          </p:nvPr>
        </p:nvGraphicFramePr>
        <p:xfrm>
          <a:off x="317989" y="460044"/>
          <a:ext cx="4360028" cy="62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3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59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2-2.</a:t>
                      </a:r>
                      <a:endParaRPr kumimoji="1" lang="ja-JP" altLang="en-US" sz="2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家計管理のポイント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角丸四角形 12"/>
          <p:cNvSpPr/>
          <p:nvPr/>
        </p:nvSpPr>
        <p:spPr>
          <a:xfrm>
            <a:off x="1238221" y="4499166"/>
            <a:ext cx="1800000" cy="1080000"/>
          </a:xfrm>
          <a:prstGeom prst="roundRect">
            <a:avLst/>
          </a:prstGeom>
          <a:solidFill>
            <a:srgbClr val="4BACC6">
              <a:lumMod val="20000"/>
              <a:lumOff val="80000"/>
            </a:srgbClr>
          </a:solidFill>
          <a:ln w="9525" cap="flat" cmpd="sng" algn="ctr">
            <a:solidFill>
              <a:srgbClr val="4BACC6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14AAE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収入</a:t>
            </a:r>
            <a:endParaRPr kumimoji="0" lang="en-US" altLang="ja-JP" sz="3600" b="1" i="0" u="none" strike="noStrike" kern="0" cap="none" spc="0" normalizeH="0" baseline="0" noProof="0" dirty="0" smtClean="0">
              <a:ln>
                <a:noFill/>
              </a:ln>
              <a:solidFill>
                <a:srgbClr val="14AAE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921723" y="4499166"/>
            <a:ext cx="1800000" cy="1080000"/>
          </a:xfrm>
          <a:prstGeom prst="roundRect">
            <a:avLst>
              <a:gd name="adj" fmla="val 25048"/>
            </a:avLst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F79646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貯蓄</a:t>
            </a:r>
            <a:endParaRPr kumimoji="0" lang="en-US" altLang="ja-JP" sz="3600" b="1" i="0" u="none" strike="noStrike" kern="0" cap="none" spc="0" normalizeH="0" baseline="0" noProof="0" dirty="0" smtClean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226577" y="2250901"/>
            <a:ext cx="1800000" cy="1080000"/>
          </a:xfrm>
          <a:prstGeom prst="roundRect">
            <a:avLst/>
          </a:prstGeom>
          <a:solidFill>
            <a:srgbClr val="4BACC6">
              <a:lumMod val="20000"/>
              <a:lumOff val="80000"/>
            </a:srgbClr>
          </a:solidFill>
          <a:ln w="9525" cap="flat" cmpd="sng" algn="ctr">
            <a:solidFill>
              <a:srgbClr val="4BACC6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14AAE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収入</a:t>
            </a:r>
            <a:endParaRPr kumimoji="0" lang="en-US" altLang="ja-JP" sz="3600" b="1" i="0" u="none" strike="noStrike" kern="0" cap="none" spc="0" normalizeH="0" baseline="0" noProof="0" dirty="0" smtClean="0">
              <a:ln>
                <a:noFill/>
              </a:ln>
              <a:solidFill>
                <a:srgbClr val="14AAE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6593644" y="2250901"/>
            <a:ext cx="1800000" cy="1080000"/>
          </a:xfrm>
          <a:prstGeom prst="roundRect">
            <a:avLst>
              <a:gd name="adj" fmla="val 25048"/>
            </a:avLst>
          </a:prstGeom>
          <a:solidFill>
            <a:srgbClr val="F79646">
              <a:lumMod val="20000"/>
              <a:lumOff val="80000"/>
            </a:srgbClr>
          </a:solidFill>
          <a:ln w="9525" cap="flat" cmpd="sng" algn="ctr">
            <a:solidFill>
              <a:srgbClr val="F79646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貯蓄</a:t>
            </a:r>
            <a:endParaRPr kumimoji="0" lang="en-US" altLang="ja-JP" sz="3600" b="1" i="0" u="none" strike="noStrike" kern="0" cap="none" spc="0" normalizeH="0" baseline="0" noProof="0" dirty="0" smtClean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3910079" y="2250901"/>
            <a:ext cx="1800000" cy="1080000"/>
          </a:xfrm>
          <a:prstGeom prst="roundRect">
            <a:avLst>
              <a:gd name="adj" fmla="val 19121"/>
            </a:avLst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支出</a:t>
            </a:r>
            <a:endParaRPr kumimoji="0" lang="en-US" altLang="ja-JP" sz="3600" b="1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6605288" y="4499166"/>
            <a:ext cx="1800000" cy="1080000"/>
          </a:xfrm>
          <a:prstGeom prst="roundRect">
            <a:avLst>
              <a:gd name="adj" fmla="val 19121"/>
            </a:avLst>
          </a:prstGeom>
          <a:solidFill>
            <a:srgbClr val="9BBB59">
              <a:lumMod val="20000"/>
              <a:lumOff val="80000"/>
            </a:srgbClr>
          </a:soli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9BBB59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支出</a:t>
            </a:r>
            <a:endParaRPr kumimoji="0" lang="en-US" altLang="ja-JP" sz="3600" b="1" i="0" u="none" strike="noStrike" kern="0" cap="none" spc="0" normalizeH="0" baseline="0" noProof="0" dirty="0" smtClean="0">
              <a:ln>
                <a:noFill/>
              </a:ln>
              <a:solidFill>
                <a:srgbClr val="9BBB59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3" name="タイトル 1"/>
          <p:cNvSpPr txBox="1">
            <a:spLocks/>
          </p:cNvSpPr>
          <p:nvPr/>
        </p:nvSpPr>
        <p:spPr bwMode="auto">
          <a:xfrm>
            <a:off x="3110634" y="4566721"/>
            <a:ext cx="738614" cy="944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ー</a:t>
            </a:r>
            <a:endParaRPr kumimoji="1" lang="en-US" altLang="ja-JP" sz="4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 bwMode="auto">
          <a:xfrm>
            <a:off x="3098990" y="2318456"/>
            <a:ext cx="738614" cy="944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ー</a:t>
            </a:r>
            <a:endParaRPr kumimoji="1" lang="en-US" altLang="ja-JP" sz="4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 bwMode="auto">
          <a:xfrm>
            <a:off x="5801959" y="2318456"/>
            <a:ext cx="738614" cy="944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</a:t>
            </a:r>
            <a:endParaRPr kumimoji="1" lang="en-US" altLang="ja-JP" sz="4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タイトル 1"/>
          <p:cNvSpPr txBox="1">
            <a:spLocks/>
          </p:cNvSpPr>
          <p:nvPr/>
        </p:nvSpPr>
        <p:spPr bwMode="auto">
          <a:xfrm>
            <a:off x="5755480" y="4499166"/>
            <a:ext cx="738614" cy="944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</a:t>
            </a:r>
            <a:endParaRPr kumimoji="1" lang="en-US" altLang="ja-JP" sz="4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タイトル 1"/>
          <p:cNvSpPr txBox="1">
            <a:spLocks/>
          </p:cNvSpPr>
          <p:nvPr/>
        </p:nvSpPr>
        <p:spPr bwMode="auto">
          <a:xfrm>
            <a:off x="223806" y="2144885"/>
            <a:ext cx="738614" cy="944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✖</a:t>
            </a:r>
            <a:endParaRPr kumimoji="1" lang="en-US" altLang="ja-JP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タイトル 1"/>
          <p:cNvSpPr txBox="1">
            <a:spLocks/>
          </p:cNvSpPr>
          <p:nvPr/>
        </p:nvSpPr>
        <p:spPr bwMode="auto">
          <a:xfrm>
            <a:off x="165988" y="4449130"/>
            <a:ext cx="738614" cy="1282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marR="0" lvl="0" indent="0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</a:t>
            </a:r>
            <a:endParaRPr kumimoji="1" lang="en-US" altLang="ja-JP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「使う」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星 5 18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154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2" grpId="0" animBg="1"/>
      <p:bldP spid="23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表 30"/>
          <p:cNvGraphicFramePr>
            <a:graphicFrameLocks noGrp="1"/>
          </p:cNvGraphicFramePr>
          <p:nvPr>
            <p:extLst/>
          </p:nvPr>
        </p:nvGraphicFramePr>
        <p:xfrm>
          <a:off x="229743" y="1203646"/>
          <a:ext cx="8614454" cy="3256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7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0798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ja-JP" altLang="en-US" sz="2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キャッシュ</a:t>
                      </a:r>
                      <a:endParaRPr lang="en-US" altLang="ja-JP" sz="24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66154" marR="84406" marT="36000" marB="36000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186">
                <a:tc>
                  <a:txBody>
                    <a:bodyPr/>
                    <a:lstStyle/>
                    <a:p>
                      <a:pPr algn="r"/>
                      <a:endParaRPr kumimoji="1" lang="ja-JP" altLang="en-US" sz="2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22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物理的な現金（紙幣・硬貨）</a:t>
                      </a:r>
                      <a:endParaRPr kumimoji="1" lang="en-US" altLang="ja-JP" sz="2200" b="0" kern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algn="l" defTabSz="914400" rtl="0" eaLnBrk="1" latinLnBrk="0" hangingPunct="1"/>
                      <a:endParaRPr kumimoji="1" lang="en-US" altLang="ja-JP" sz="2200" b="0" kern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algn="l" defTabSz="914400" rtl="0" eaLnBrk="1" latinLnBrk="0" hangingPunct="1"/>
                      <a:endParaRPr kumimoji="1" lang="en-US" altLang="ja-JP" sz="2200" b="0" kern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algn="l" defTabSz="914400" rtl="0" eaLnBrk="1" latinLnBrk="0" hangingPunct="1"/>
                      <a:endParaRPr kumimoji="1" lang="ja-JP" altLang="en-US" sz="2400" b="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66154" marR="84406" marT="36000" marB="36000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517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84406" marR="84406" marT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ja-JP" altLang="en-US" sz="24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キャッシュレス</a:t>
                      </a:r>
                      <a:endParaRPr lang="en-US" altLang="ja-JP" sz="24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66154" marR="84406" marT="36000" marB="36000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186">
                <a:tc>
                  <a:txBody>
                    <a:bodyPr/>
                    <a:lstStyle/>
                    <a:p>
                      <a:pPr algn="r"/>
                      <a:endParaRPr kumimoji="1" lang="ja-JP" altLang="en-US" sz="24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現金の授受をせず、支払や受取をデジタル化された価値の移転で行うこと</a:t>
                      </a:r>
                      <a:endParaRPr kumimoji="1" lang="ja-JP" altLang="en-US" sz="2200" b="0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166154" marR="84406" marT="36000" marB="36000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1403679" y="2295377"/>
            <a:ext cx="2160000" cy="360000"/>
          </a:xfrm>
          <a:prstGeom prst="rect">
            <a:avLst/>
          </a:prstGeom>
          <a:solidFill>
            <a:srgbClr val="00B0F0"/>
          </a:solidFill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現金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403678" y="4505859"/>
            <a:ext cx="1639139" cy="461665"/>
          </a:xfrm>
          <a:prstGeom prst="rect">
            <a:avLst/>
          </a:prstGeom>
          <a:solidFill>
            <a:srgbClr val="00B0F0"/>
          </a:solidFill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電子マネー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8" name="図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837" y="2313671"/>
            <a:ext cx="1721483" cy="827470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720" y="2283690"/>
            <a:ext cx="876779" cy="873367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771" y="5144376"/>
            <a:ext cx="1572176" cy="992254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0373" y="5083625"/>
            <a:ext cx="1684028" cy="1066552"/>
          </a:xfrm>
          <a:prstGeom prst="rect">
            <a:avLst/>
          </a:prstGeom>
        </p:spPr>
      </p:pic>
      <p:graphicFrame>
        <p:nvGraphicFramePr>
          <p:cNvPr id="28" name="表 27"/>
          <p:cNvGraphicFramePr>
            <a:graphicFrameLocks noGrp="1"/>
          </p:cNvGraphicFramePr>
          <p:nvPr>
            <p:extLst/>
          </p:nvPr>
        </p:nvGraphicFramePr>
        <p:xfrm>
          <a:off x="317988" y="480864"/>
          <a:ext cx="6565411" cy="62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59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2-3.</a:t>
                      </a:r>
                      <a:endParaRPr kumimoji="1" lang="ja-JP" altLang="en-US" sz="2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キャッシュとキャッシュレス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" name="テキスト ボックス 31"/>
          <p:cNvSpPr txBox="1"/>
          <p:nvPr/>
        </p:nvSpPr>
        <p:spPr>
          <a:xfrm>
            <a:off x="3163147" y="4505859"/>
            <a:ext cx="1652693" cy="461665"/>
          </a:xfrm>
          <a:prstGeom prst="rect">
            <a:avLst/>
          </a:prstGeom>
          <a:solidFill>
            <a:srgbClr val="00B0F0"/>
          </a:solidFill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デビットカード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942961" y="4505859"/>
            <a:ext cx="1789732" cy="461665"/>
          </a:xfrm>
          <a:prstGeom prst="rect">
            <a:avLst/>
          </a:prstGeom>
          <a:solidFill>
            <a:srgbClr val="00B0F0"/>
          </a:solidFill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クレジットカード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074" name="Picture 2" descr="キャッシュカードのイラスト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817" y="4933115"/>
            <a:ext cx="1894943" cy="1421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テキスト ボックス 33"/>
          <p:cNvSpPr txBox="1"/>
          <p:nvPr/>
        </p:nvSpPr>
        <p:spPr>
          <a:xfrm>
            <a:off x="689548" y="6510635"/>
            <a:ext cx="7764904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（出所）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キャッシュレス推進協議会「キャッシュレス・ロードマップ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月）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より金融庁作成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「使う」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3972" y="5055031"/>
            <a:ext cx="1129018" cy="1129018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6856425" y="4502473"/>
            <a:ext cx="1789732" cy="420243"/>
          </a:xfrm>
          <a:prstGeom prst="rect">
            <a:avLst/>
          </a:prstGeom>
          <a:solidFill>
            <a:srgbClr val="00B0F0"/>
          </a:solidFill>
          <a:ln w="190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QR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コード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星 5 18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0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317988" y="417364"/>
          <a:ext cx="7222063" cy="62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259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6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2-4.</a:t>
                      </a:r>
                      <a:endParaRPr kumimoji="1" lang="ja-JP" altLang="en-US" sz="2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キャッシュレス決済のメリット・注意点</a:t>
                      </a:r>
                    </a:p>
                  </a:txBody>
                  <a:tcPr marL="166154" marR="84406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「使う」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124289" y="4700466"/>
            <a:ext cx="6245679" cy="1977059"/>
          </a:xfrm>
          <a:prstGeom prst="rect">
            <a:avLst/>
          </a:prstGeom>
          <a:solidFill>
            <a:schemeClr val="bg1"/>
          </a:solidFill>
          <a:ln>
            <a:solidFill>
              <a:srgbClr val="E97B8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144000" rIns="36000" rtlCol="0" anchor="ctr" anchorCtr="0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01014" y="4700466"/>
            <a:ext cx="1619886" cy="1977059"/>
          </a:xfrm>
          <a:prstGeom prst="rect">
            <a:avLst/>
          </a:prstGeom>
          <a:solidFill>
            <a:srgbClr val="E87283"/>
          </a:solidFill>
          <a:ln>
            <a:solidFill>
              <a:srgbClr val="E97B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注意点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120900" y="2442779"/>
            <a:ext cx="6261100" cy="206777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08000" tIns="144000" rIns="36000" rtlCol="0" anchor="ctr" anchorCtr="0"/>
          <a:lstStyle/>
          <a:p>
            <a:pPr marL="363538" marR="0" lvl="0" indent="-363538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01014" y="2442779"/>
            <a:ext cx="1619886" cy="2067777"/>
          </a:xfrm>
          <a:prstGeom prst="rect">
            <a:avLst/>
          </a:prstGeom>
          <a:solidFill>
            <a:srgbClr val="00B0F0"/>
          </a:solidFill>
          <a:ln>
            <a:solidFill>
              <a:srgbClr val="14AA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メリット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388088" y="2520764"/>
            <a:ext cx="55748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現金をたくさん持ち歩かなくてよい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ATM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に立ち寄る回数が減る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お金のやり取りが簡単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何にいくら使ったか、アプリで確認できる　　　　など　　　　　　　　　　　　　　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388088" y="4741835"/>
            <a:ext cx="5765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使った実感が湧きにくいので、使いすぎてしまいやすい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店舗によって利用できないこともある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停電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時などに</a:t>
            </a: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使えない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不正送金など犯罪への不安　　　　　　　　　　など</a:t>
            </a:r>
            <a:endParaRPr kumimoji="1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 bwMode="auto">
          <a:xfrm>
            <a:off x="501014" y="1137125"/>
            <a:ext cx="7880986" cy="11251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0800" cmpd="dbl">
            <a:solidFill>
              <a:schemeClr val="accent6"/>
            </a:solidFill>
            <a:miter lim="800000"/>
            <a:headEnd/>
            <a:tailEnd/>
          </a:ln>
          <a:effectLst/>
          <a:extLst/>
        </p:spPr>
        <p:txBody>
          <a:bodyPr lIns="91246" tIns="45622" rIns="91246" bIns="45622" anchor="ctr" anchorCtr="0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071563" marR="0" lvl="0" indent="7938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キャッシュレス決済には、</a:t>
            </a:r>
            <a:endParaRPr kumimoji="1" lang="en-US" altLang="ja-JP" sz="2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071563" marR="0" lvl="0" indent="7938" algn="l" defTabSz="1273175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どのようなメリット・注意点があるでしょうか？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楕円 3"/>
          <p:cNvSpPr/>
          <p:nvPr/>
        </p:nvSpPr>
        <p:spPr>
          <a:xfrm>
            <a:off x="613611" y="1245517"/>
            <a:ext cx="900000" cy="90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+mn-cs"/>
              </a:rPr>
              <a:t>？</a:t>
            </a:r>
            <a:endParaRPr kumimoji="1" lang="ja-JP" alt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+mn-cs"/>
            </a:endParaRPr>
          </a:p>
        </p:txBody>
      </p:sp>
      <p:sp>
        <p:nvSpPr>
          <p:cNvPr id="14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6" name="星 5 15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881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/>
          </p:nvPr>
        </p:nvGraphicFramePr>
        <p:xfrm>
          <a:off x="146678" y="1264454"/>
          <a:ext cx="8709286" cy="480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1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9703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24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「必要なもの（</a:t>
                      </a:r>
                      <a:r>
                        <a:rPr kumimoji="1" lang="ja-JP" altLang="en-US" sz="2400" b="1" kern="1200" dirty="0" smtClean="0">
                          <a:solidFill>
                            <a:srgbClr val="00B0F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ニーズ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）」と「欲しいもの（</a:t>
                      </a:r>
                      <a:r>
                        <a:rPr kumimoji="1" lang="ja-JP" altLang="en-US" sz="2400" b="1" kern="1200" dirty="0" smtClean="0">
                          <a:solidFill>
                            <a:srgbClr val="00B0F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ウォンツ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）」に分けて、お金を賢く使いましょう。</a:t>
                      </a:r>
                    </a:p>
                  </a:txBody>
                  <a:tcPr marL="166154" marR="84406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1952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</a:p>
                  </a:txBody>
                  <a:tcPr marL="84406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家計管理では、</a:t>
                      </a:r>
                      <a:r>
                        <a:rPr kumimoji="1" lang="ja-JP" altLang="en-US" sz="2400" b="1" kern="1200" dirty="0" smtClean="0">
                          <a:solidFill>
                            <a:srgbClr val="00B0F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収支を黒字に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することが基本です。先に収入から一定額を貯蓄に回し、支出をやりくりするとお金が貯まりやすくなります。</a:t>
                      </a:r>
                    </a:p>
                  </a:txBody>
                  <a:tcPr marL="166154" marR="84406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817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2400" b="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</a:t>
                      </a:r>
                      <a:endParaRPr kumimoji="1" lang="en-US" altLang="ja-JP" sz="2400" b="0" kern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400" b="0" kern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84406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ja-JP" altLang="en-US" sz="2400" b="1" dirty="0" smtClean="0">
                          <a:solidFill>
                            <a:srgbClr val="00B0F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キャッシュレス決済</a:t>
                      </a:r>
                      <a:r>
                        <a:rPr lang="ja-JP" altLang="en-US" sz="24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のメリット・注意点を知り、自分に合った使い方を考えましょう。</a:t>
                      </a:r>
                    </a:p>
                  </a:txBody>
                  <a:tcPr marL="166154" marR="84406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fld id="{C721EF3B-8582-4A02-A82B-11DAB0CE9406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20000"/>
                </a:lnSpc>
                <a:spcBef>
                  <a:spcPct val="20000"/>
                </a:spcBef>
                <a:spcAft>
                  <a:spcPct val="2000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5" name="星 5 4"/>
          <p:cNvSpPr/>
          <p:nvPr/>
        </p:nvSpPr>
        <p:spPr>
          <a:xfrm>
            <a:off x="8724900" y="19050"/>
            <a:ext cx="360000" cy="3600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/>
          </p:nvPr>
        </p:nvGraphicFramePr>
        <p:xfrm>
          <a:off x="352696" y="460044"/>
          <a:ext cx="8266647" cy="622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6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259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まとめ（</a:t>
                      </a:r>
                      <a:r>
                        <a:rPr kumimoji="1" lang="en-US" altLang="ja-JP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6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章のポイント）</a:t>
                      </a:r>
                    </a:p>
                  </a:txBody>
                  <a:tcPr marL="84406" marR="8440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</a:t>
            </a: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「使う」</a:t>
            </a:r>
            <a:endParaRPr kumimoji="1" lang="ja-JP" altLang="en-US" sz="2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019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1341</Words>
  <Application>Microsoft Office PowerPoint</Application>
  <PresentationFormat>画面に合わせる (4:3)</PresentationFormat>
  <Paragraphs>103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7" baseType="lpstr">
      <vt:lpstr>HGPｺﾞｼｯｸM</vt:lpstr>
      <vt:lpstr>HG創英角ｺﾞｼｯｸUB</vt:lpstr>
      <vt:lpstr>Meiryo UI</vt:lpstr>
      <vt:lpstr>ＭＳ Ｐゴシック</vt:lpstr>
      <vt:lpstr>メイリオ</vt:lpstr>
      <vt:lpstr>游ゴシック</vt:lpstr>
      <vt:lpstr>Arial</vt:lpstr>
      <vt:lpstr>Calibri</vt:lpstr>
      <vt:lpstr>Wingdings</vt:lpstr>
      <vt:lpstr>1_Office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2023-05-31T02:34:52Z</dcterms:created>
  <dcterms:modified xsi:type="dcterms:W3CDTF">2023-05-31T02:34:56Z</dcterms:modified>
</cp:coreProperties>
</file>