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58" r:id="rId1"/>
  </p:sldMasterIdLst>
  <p:notesMasterIdLst>
    <p:notesMasterId r:id="rId16"/>
  </p:notesMasterIdLst>
  <p:handoutMasterIdLst>
    <p:handoutMasterId r:id="rId17"/>
  </p:handoutMasterIdLst>
  <p:sldIdLst>
    <p:sldId id="1664" r:id="rId2"/>
    <p:sldId id="1844" r:id="rId3"/>
    <p:sldId id="1506" r:id="rId4"/>
    <p:sldId id="1906" r:id="rId5"/>
    <p:sldId id="1773" r:id="rId6"/>
    <p:sldId id="1845" r:id="rId7"/>
    <p:sldId id="1694" r:id="rId8"/>
    <p:sldId id="1837" r:id="rId9"/>
    <p:sldId id="1709" r:id="rId10"/>
    <p:sldId id="1677" r:id="rId11"/>
    <p:sldId id="1679" r:id="rId12"/>
    <p:sldId id="1678" r:id="rId13"/>
    <p:sldId id="1905" r:id="rId14"/>
    <p:sldId id="1878" r:id="rId15"/>
  </p:sldIdLst>
  <p:sldSz cx="9144000" cy="6858000" type="screen4x3"/>
  <p:notesSz cx="7102475" cy="10233025"/>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FFFF"/>
    <a:srgbClr val="FF9900"/>
    <a:srgbClr val="000000"/>
    <a:srgbClr val="EDE145"/>
    <a:srgbClr val="F1ED45"/>
    <a:srgbClr val="D8EC46"/>
    <a:srgbClr val="14AAEB"/>
    <a:srgbClr val="DD616A"/>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2" autoAdjust="0"/>
    <p:restoredTop sz="75606" autoAdjust="0"/>
  </p:normalViewPr>
  <p:slideViewPr>
    <p:cSldViewPr snapToGrid="0">
      <p:cViewPr varScale="1">
        <p:scale>
          <a:sx n="87" d="100"/>
          <a:sy n="87" d="100"/>
        </p:scale>
        <p:origin x="26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2148" y="384"/>
      </p:cViewPr>
      <p:guideLst>
        <p:guide orient="horz" pos="3222"/>
        <p:guide pos="2238"/>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7" y="2"/>
            <a:ext cx="3078353" cy="512062"/>
          </a:xfrm>
          <a:prstGeom prst="rect">
            <a:avLst/>
          </a:prstGeom>
          <a:noFill/>
          <a:ln w="9525">
            <a:noFill/>
            <a:miter lim="800000"/>
            <a:headEnd/>
            <a:tailEnd/>
          </a:ln>
          <a:effectLst/>
        </p:spPr>
        <p:txBody>
          <a:bodyPr vert="horz" wrap="square" lIns="95423" tIns="47712" rIns="95423" bIns="47712"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4024129" y="2"/>
            <a:ext cx="3078353" cy="512062"/>
          </a:xfrm>
          <a:prstGeom prst="rect">
            <a:avLst/>
          </a:prstGeom>
          <a:noFill/>
          <a:ln w="9525">
            <a:noFill/>
            <a:miter lim="800000"/>
            <a:headEnd/>
            <a:tailEnd/>
          </a:ln>
          <a:effectLst/>
        </p:spPr>
        <p:txBody>
          <a:bodyPr vert="horz" wrap="square" lIns="95423" tIns="47712" rIns="95423" bIns="47712"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dirty="0"/>
          </a:p>
        </p:txBody>
      </p:sp>
      <p:sp>
        <p:nvSpPr>
          <p:cNvPr id="372740" name="Rectangle 4"/>
          <p:cNvSpPr>
            <a:spLocks noGrp="1" noChangeArrowheads="1"/>
          </p:cNvSpPr>
          <p:nvPr>
            <p:ph type="ftr" sz="quarter" idx="2"/>
          </p:nvPr>
        </p:nvSpPr>
        <p:spPr bwMode="auto">
          <a:xfrm>
            <a:off x="7" y="9720964"/>
            <a:ext cx="3078353" cy="512062"/>
          </a:xfrm>
          <a:prstGeom prst="rect">
            <a:avLst/>
          </a:prstGeom>
          <a:noFill/>
          <a:ln w="9525">
            <a:noFill/>
            <a:miter lim="800000"/>
            <a:headEnd/>
            <a:tailEnd/>
          </a:ln>
          <a:effectLst/>
        </p:spPr>
        <p:txBody>
          <a:bodyPr vert="horz" wrap="square" lIns="95423" tIns="47712" rIns="95423" bIns="47712"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dirty="0"/>
          </a:p>
        </p:txBody>
      </p:sp>
      <p:sp>
        <p:nvSpPr>
          <p:cNvPr id="372741" name="Rectangle 5"/>
          <p:cNvSpPr>
            <a:spLocks noGrp="1" noChangeArrowheads="1"/>
          </p:cNvSpPr>
          <p:nvPr>
            <p:ph type="sldNum" sz="quarter" idx="3"/>
          </p:nvPr>
        </p:nvSpPr>
        <p:spPr bwMode="auto">
          <a:xfrm>
            <a:off x="4024129" y="9720964"/>
            <a:ext cx="3078353" cy="512062"/>
          </a:xfrm>
          <a:prstGeom prst="rect">
            <a:avLst/>
          </a:prstGeom>
          <a:noFill/>
          <a:ln w="9525">
            <a:noFill/>
            <a:miter lim="800000"/>
            <a:headEnd/>
            <a:tailEnd/>
          </a:ln>
          <a:effectLst/>
        </p:spPr>
        <p:txBody>
          <a:bodyPr vert="horz" wrap="square" lIns="95423" tIns="47712" rIns="95423" bIns="47712"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dirty="0"/>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7" y="2"/>
            <a:ext cx="3078353" cy="512062"/>
          </a:xfrm>
          <a:prstGeom prst="rect">
            <a:avLst/>
          </a:prstGeom>
          <a:noFill/>
          <a:ln w="9525">
            <a:noFill/>
            <a:miter lim="800000"/>
            <a:headEnd/>
            <a:tailEnd/>
          </a:ln>
          <a:effectLst/>
        </p:spPr>
        <p:txBody>
          <a:bodyPr vert="horz" wrap="square" lIns="95423" tIns="47712" rIns="95423" bIns="47712"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90600" y="766763"/>
            <a:ext cx="5121275" cy="3840162"/>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47449" y="4860486"/>
            <a:ext cx="5207589" cy="4605272"/>
          </a:xfrm>
          <a:prstGeom prst="rect">
            <a:avLst/>
          </a:prstGeom>
          <a:noFill/>
          <a:ln w="9525">
            <a:noFill/>
            <a:miter lim="800000"/>
            <a:headEnd/>
            <a:tailEnd/>
          </a:ln>
          <a:effectLst/>
        </p:spPr>
        <p:txBody>
          <a:bodyPr vert="horz" wrap="square" lIns="95423" tIns="47712" rIns="95423" bIns="47712"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4024129" y="2"/>
            <a:ext cx="3078353" cy="512062"/>
          </a:xfrm>
          <a:prstGeom prst="rect">
            <a:avLst/>
          </a:prstGeom>
          <a:noFill/>
          <a:ln w="9525">
            <a:noFill/>
            <a:miter lim="800000"/>
            <a:headEnd/>
            <a:tailEnd/>
          </a:ln>
          <a:effectLst/>
        </p:spPr>
        <p:txBody>
          <a:bodyPr vert="horz" wrap="square" lIns="95423" tIns="47712" rIns="95423" bIns="47712"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8" name="Rectangle 12"/>
          <p:cNvSpPr>
            <a:spLocks noGrp="1" noChangeArrowheads="1"/>
          </p:cNvSpPr>
          <p:nvPr>
            <p:ph type="ftr" sz="quarter" idx="4"/>
          </p:nvPr>
        </p:nvSpPr>
        <p:spPr bwMode="auto">
          <a:xfrm>
            <a:off x="7" y="9720964"/>
            <a:ext cx="3078353" cy="512062"/>
          </a:xfrm>
          <a:prstGeom prst="rect">
            <a:avLst/>
          </a:prstGeom>
          <a:noFill/>
          <a:ln w="9525">
            <a:noFill/>
            <a:miter lim="800000"/>
            <a:headEnd/>
            <a:tailEnd/>
          </a:ln>
          <a:effectLst/>
        </p:spPr>
        <p:txBody>
          <a:bodyPr vert="horz" wrap="square" lIns="95423" tIns="47712" rIns="95423" bIns="47712"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9" name="Rectangle 13"/>
          <p:cNvSpPr>
            <a:spLocks noGrp="1" noChangeArrowheads="1"/>
          </p:cNvSpPr>
          <p:nvPr>
            <p:ph type="sldNum" sz="quarter" idx="5"/>
          </p:nvPr>
        </p:nvSpPr>
        <p:spPr bwMode="auto">
          <a:xfrm>
            <a:off x="4024129" y="9720964"/>
            <a:ext cx="3078353" cy="512062"/>
          </a:xfrm>
          <a:prstGeom prst="rect">
            <a:avLst/>
          </a:prstGeom>
          <a:noFill/>
          <a:ln w="9525">
            <a:noFill/>
            <a:miter lim="800000"/>
            <a:headEnd/>
            <a:tailEnd/>
          </a:ln>
          <a:effectLst/>
        </p:spPr>
        <p:txBody>
          <a:bodyPr vert="horz" wrap="square" lIns="95423" tIns="47712" rIns="95423" bIns="47712"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dirty="0"/>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defTabSz="946495">
              <a:spcBef>
                <a:spcPts val="625"/>
              </a:spcBef>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お金を「借りる」際は注意することを知る。「借りる」際には金利（手数料）が高く、返済額が大きくなることを知る。進学の際に学費を借りる制度（奨学金）があることを学ぶ。</a:t>
            </a:r>
            <a:endParaRPr lang="en-US" altLang="ja-JP" b="1" u="sng" dirty="0" smtClean="0">
              <a:latin typeface="HGPｺﾞｼｯｸM" panose="020B0600000000000000" pitchFamily="50" charset="-128"/>
              <a:ea typeface="HGPｺﾞｼｯｸM" panose="020B0600000000000000" pitchFamily="50" charset="-128"/>
            </a:endParaRPr>
          </a:p>
          <a:p>
            <a:pPr>
              <a:spcBef>
                <a:spcPts val="625"/>
              </a:spcBef>
            </a:pPr>
            <a:endParaRPr lang="en-US" altLang="ja-JP" dirty="0" smtClean="0">
              <a:latin typeface="HGPｺﾞｼｯｸM" panose="020B0600000000000000" pitchFamily="50" charset="-128"/>
              <a:ea typeface="HGPｺﾞｼｯｸM" panose="020B0600000000000000" pitchFamily="50" charset="-128"/>
            </a:endParaRPr>
          </a:p>
          <a:p>
            <a:pPr marL="178965" indent="-178965">
              <a:spcBef>
                <a:spcPts val="625"/>
              </a:spcBef>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章は、「借りる」について説明します。</a:t>
            </a:r>
            <a:endParaRPr lang="en-US" altLang="ja-JP" dirty="0">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0</a:t>
            </a:fld>
            <a:endParaRPr lang="ja-JP" altLang="ja-JP" dirty="0"/>
          </a:p>
        </p:txBody>
      </p:sp>
    </p:spTree>
    <p:extLst>
      <p:ext uri="{BB962C8B-B14F-4D97-AF65-F5344CB8AC3E}">
        <p14:creationId xmlns:p14="http://schemas.microsoft.com/office/powerpoint/2010/main" val="267359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a:buFont typeface="Wingdings" panose="05000000000000000000" pitchFamily="2" charset="2"/>
              <a:buChar char="p"/>
            </a:pPr>
            <a:r>
              <a:rPr lang="ja-JP" altLang="en-US" dirty="0" smtClean="0"/>
              <a:t>皆さんの中には高校卒業後、進学する人もいると思います。</a:t>
            </a:r>
            <a:endParaRPr lang="en-US" altLang="ja-JP" dirty="0" smtClean="0"/>
          </a:p>
          <a:p>
            <a:pPr marL="178965" indent="-178965">
              <a:buFont typeface="Wingdings" panose="05000000000000000000" pitchFamily="2" charset="2"/>
              <a:buChar char="p"/>
            </a:pPr>
            <a:r>
              <a:rPr lang="ja-JP" altLang="en-US" dirty="0" smtClean="0"/>
              <a:t>また、学費を自分で用意しようという人も多いです。そこで活用されるのが</a:t>
            </a:r>
            <a:r>
              <a:rPr lang="ja-JP" altLang="en-US" b="1" dirty="0" smtClean="0"/>
              <a:t>奨学金</a:t>
            </a:r>
            <a:r>
              <a:rPr lang="ja-JP" altLang="en-US" dirty="0" smtClean="0"/>
              <a:t>です。</a:t>
            </a:r>
            <a:endParaRPr lang="en-US" altLang="ja-JP" dirty="0" smtClean="0"/>
          </a:p>
          <a:p>
            <a:pPr marL="178965" indent="-178965">
              <a:buFont typeface="Wingdings" panose="05000000000000000000" pitchFamily="2" charset="2"/>
              <a:buChar char="p"/>
            </a:pPr>
            <a:r>
              <a:rPr lang="ja-JP" altLang="en-US" dirty="0" smtClean="0"/>
              <a:t>奨学金には</a:t>
            </a:r>
            <a:r>
              <a:rPr lang="ja-JP" altLang="en-US" b="1" dirty="0" smtClean="0"/>
              <a:t>給付型と貸与型</a:t>
            </a:r>
            <a:r>
              <a:rPr lang="ja-JP" altLang="en-US" dirty="0" smtClean="0"/>
              <a:t>の</a:t>
            </a:r>
            <a:r>
              <a:rPr lang="en-US" altLang="ja-JP" dirty="0" smtClean="0"/>
              <a:t>2</a:t>
            </a:r>
            <a:r>
              <a:rPr lang="ja-JP" altLang="en-US" dirty="0" smtClean="0"/>
              <a:t>種類があります。給付型は家計や学業成績の基準がありますが、返済の必要はありません。一方で奨学金を利用する人の多くの人が利用するのは貸与型。こちらは卒業後に返済する必要があります。利子がつくものとつかないものがあります。</a:t>
            </a: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9</a:t>
            </a:fld>
            <a:endParaRPr lang="ja-JP" altLang="ja-JP" dirty="0"/>
          </a:p>
        </p:txBody>
      </p:sp>
    </p:spTree>
    <p:extLst>
      <p:ext uri="{BB962C8B-B14F-4D97-AF65-F5344CB8AC3E}">
        <p14:creationId xmlns:p14="http://schemas.microsoft.com/office/powerpoint/2010/main" val="85353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 1"/>
          <p:cNvSpPr>
            <a:spLocks noGrp="1" noRot="1" noChangeAspect="1" noTextEdi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34" indent="-171434">
              <a:spcBef>
                <a:spcPts val="600"/>
              </a:spcBef>
              <a:spcAft>
                <a:spcPts val="600"/>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それでは、大学在学中にはどのくらいの費用がかかるのでしょうか？ここでは、教育費だけでなく、生活費も推計してみました。</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1434" indent="-171434">
              <a:spcBef>
                <a:spcPts val="600"/>
              </a:spcBef>
              <a:spcAft>
                <a:spcPts val="600"/>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この表は、国立と私立、私立はさらに文系と理系にわけて、大学の入学金・授業料等の教育費の推計をし、さらに生活費を自宅と一人暮らしなどの自宅外に分類して推計してます。こちらも典型的と考えられるパターンに分類したもので、当然ながら全てを網羅している訳ではありません。</a:t>
            </a:r>
          </a:p>
          <a:p>
            <a:pPr marL="171434" indent="-171434">
              <a:spcBef>
                <a:spcPts val="600"/>
              </a:spcBef>
              <a:spcAft>
                <a:spcPts val="600"/>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国立大学の自宅生が一番安くて４年間で </a:t>
            </a:r>
            <a:r>
              <a:rPr lang="en-US" altLang="ja-JP" dirty="0">
                <a:latin typeface="HGPｺﾞｼｯｸM" panose="020B0600000000000000" pitchFamily="50" charset="-128"/>
                <a:ea typeface="HGPｺﾞｼｯｸM" panose="020B0600000000000000" pitchFamily="50" charset="-128"/>
                <a:cs typeface="Meiryo UI" panose="020B0604030504040204" pitchFamily="50" charset="-128"/>
              </a:rPr>
              <a:t>440</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万円、私立大学理系で自宅外が最も高くて４年間</a:t>
            </a:r>
            <a:r>
              <a:rPr lang="en-US" altLang="ja-JP" dirty="0">
                <a:latin typeface="HGPｺﾞｼｯｸM" panose="020B0600000000000000" pitchFamily="50" charset="-128"/>
                <a:ea typeface="HGPｺﾞｼｯｸM" panose="020B0600000000000000" pitchFamily="50" charset="-128"/>
                <a:cs typeface="Meiryo UI" panose="020B0604030504040204" pitchFamily="50" charset="-128"/>
              </a:rPr>
              <a:t> 953</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万円です。</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大学時代も「結構大きなお金がかかる」</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ことは実感できるのではないでしょうか？</a:t>
            </a:r>
          </a:p>
          <a:p>
            <a:pPr marL="171434" indent="-171434" defTabSz="914314">
              <a:spcBef>
                <a:spcPts val="600"/>
              </a:spcBef>
              <a:spcAft>
                <a:spcPts val="600"/>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rPr>
              <a:t>なお、大学時代の教育費は学生が自分自身で稼ぐケースもありますし、奨学金を利用する場合などもありますので、</a:t>
            </a:r>
            <a:r>
              <a:rPr lang="ja-JP" altLang="en-US" dirty="0" smtClean="0">
                <a:latin typeface="HGPｺﾞｼｯｸM" panose="020B0600000000000000" pitchFamily="50" charset="-128"/>
                <a:ea typeface="HGPｺﾞｼｯｸM" panose="020B0600000000000000" pitchFamily="50" charset="-128"/>
              </a:rPr>
              <a:t>人によって大きく異なります。</a:t>
            </a:r>
            <a:endParaRPr lang="en-US" altLang="ja-JP" dirty="0" smtClean="0">
              <a:latin typeface="HGPｺﾞｼｯｸM" panose="020B0600000000000000" pitchFamily="50" charset="-128"/>
              <a:ea typeface="HGPｺﾞｼｯｸM" panose="020B0600000000000000" pitchFamily="50" charset="-128"/>
            </a:endParaRPr>
          </a:p>
          <a:p>
            <a:pPr defTabSz="914314">
              <a:defRPr/>
            </a:pPr>
            <a:endParaRPr lang="en-US" altLang="ja-JP" dirty="0">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10</a:t>
            </a:fld>
            <a:endParaRPr lang="ja-JP" altLang="ja-JP" dirty="0"/>
          </a:p>
        </p:txBody>
      </p:sp>
    </p:spTree>
    <p:extLst>
      <p:ext uri="{BB962C8B-B14F-4D97-AF65-F5344CB8AC3E}">
        <p14:creationId xmlns:p14="http://schemas.microsoft.com/office/powerpoint/2010/main" val="912144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a:buFont typeface="Wingdings" panose="05000000000000000000" pitchFamily="2" charset="2"/>
              <a:buChar char="p"/>
            </a:pPr>
            <a:r>
              <a:rPr lang="ja-JP" altLang="en-US" dirty="0" smtClean="0"/>
              <a:t>ここでは一例として、</a:t>
            </a:r>
            <a:r>
              <a:rPr lang="ja-JP" altLang="en-US" b="1" dirty="0" smtClean="0"/>
              <a:t>国公立</a:t>
            </a:r>
            <a:r>
              <a:rPr lang="en-US" altLang="ja-JP" b="1" dirty="0" smtClean="0"/>
              <a:t>4</a:t>
            </a:r>
            <a:r>
              <a:rPr lang="ja-JP" altLang="en-US" b="1" dirty="0" smtClean="0"/>
              <a:t>年生大学に自宅から通う場合</a:t>
            </a:r>
            <a:r>
              <a:rPr lang="ja-JP" altLang="en-US" dirty="0" smtClean="0"/>
              <a:t>を考えてみましょう。</a:t>
            </a:r>
            <a:endParaRPr lang="en-US" altLang="ja-JP" dirty="0" smtClean="0"/>
          </a:p>
          <a:p>
            <a:pPr marL="178965" indent="-178965">
              <a:buFont typeface="Wingdings" panose="05000000000000000000" pitchFamily="2" charset="2"/>
              <a:buChar char="p"/>
            </a:pPr>
            <a:r>
              <a:rPr lang="ja-JP" altLang="en-US" b="1" dirty="0" smtClean="0"/>
              <a:t>学費の部分は奨学金で借りて、生活費はアルバイトして稼ぐことを想定</a:t>
            </a:r>
            <a:r>
              <a:rPr lang="ja-JP" altLang="en-US" dirty="0" smtClean="0"/>
              <a:t>してみました。入学金は</a:t>
            </a:r>
            <a:r>
              <a:rPr lang="en-US" altLang="ja-JP" dirty="0" smtClean="0"/>
              <a:t>30</a:t>
            </a:r>
            <a:r>
              <a:rPr lang="ja-JP" altLang="en-US" dirty="0" smtClean="0"/>
              <a:t>万円、授業料は</a:t>
            </a:r>
            <a:r>
              <a:rPr lang="en-US" altLang="ja-JP" dirty="0" smtClean="0"/>
              <a:t>210</a:t>
            </a:r>
            <a:r>
              <a:rPr lang="ja-JP" altLang="en-US" dirty="0" smtClean="0"/>
              <a:t>万円です。合計で</a:t>
            </a:r>
            <a:r>
              <a:rPr lang="en-US" altLang="ja-JP" b="1" dirty="0" smtClean="0"/>
              <a:t>240</a:t>
            </a:r>
            <a:r>
              <a:rPr lang="ja-JP" altLang="en-US" b="1" dirty="0" smtClean="0"/>
              <a:t>万円借ります</a:t>
            </a:r>
            <a:r>
              <a:rPr lang="ja-JP" altLang="en-US" dirty="0" smtClean="0"/>
              <a:t>。ちなみに専門学校は</a:t>
            </a:r>
            <a:r>
              <a:rPr lang="en-US" altLang="ja-JP" dirty="0" smtClean="0"/>
              <a:t>2</a:t>
            </a:r>
            <a:r>
              <a:rPr lang="ja-JP" altLang="en-US" dirty="0" smtClean="0"/>
              <a:t>年で授業料はまちまちですが、平均で</a:t>
            </a:r>
            <a:r>
              <a:rPr lang="en-US" altLang="ja-JP" dirty="0" smtClean="0"/>
              <a:t>240</a:t>
            </a:r>
            <a:r>
              <a:rPr lang="ja-JP" altLang="en-US" dirty="0" smtClean="0"/>
              <a:t>万円くらいです。</a:t>
            </a:r>
            <a:endParaRPr lang="en-US" altLang="ja-JP" dirty="0" smtClean="0"/>
          </a:p>
          <a:p>
            <a:pPr marL="178965" indent="-178965">
              <a:buFont typeface="Wingdings" panose="05000000000000000000" pitchFamily="2" charset="2"/>
              <a:buChar char="p"/>
            </a:pPr>
            <a:r>
              <a:rPr lang="ja-JP" altLang="en-US" b="1" dirty="0" smtClean="0"/>
              <a:t>もう一つの例として、私立文系</a:t>
            </a:r>
            <a:r>
              <a:rPr lang="en-US" altLang="ja-JP" b="1" dirty="0" smtClean="0"/>
              <a:t>4</a:t>
            </a:r>
            <a:r>
              <a:rPr lang="ja-JP" altLang="en-US" b="1" dirty="0" smtClean="0"/>
              <a:t>年生大学に自宅外から通う場合</a:t>
            </a:r>
            <a:r>
              <a:rPr lang="ja-JP" altLang="en-US" dirty="0" smtClean="0"/>
              <a:t>を考えてみましょう。</a:t>
            </a:r>
            <a:endParaRPr lang="en-US" altLang="ja-JP" dirty="0" smtClean="0"/>
          </a:p>
          <a:p>
            <a:pPr marL="178965" indent="-178965">
              <a:buFont typeface="Wingdings" panose="05000000000000000000" pitchFamily="2" charset="2"/>
              <a:buChar char="p"/>
            </a:pPr>
            <a:r>
              <a:rPr lang="ja-JP" altLang="en-US" b="1" dirty="0" smtClean="0"/>
              <a:t>学費の部分と、生活費の一部を</a:t>
            </a:r>
            <a:r>
              <a:rPr lang="ja-JP" altLang="en-US" b="1" dirty="0" err="1" smtClean="0"/>
              <a:t>は</a:t>
            </a:r>
            <a:r>
              <a:rPr lang="ja-JP" altLang="en-US" b="1" dirty="0" smtClean="0"/>
              <a:t>奨学金で借りることを想定</a:t>
            </a:r>
            <a:r>
              <a:rPr lang="ja-JP" altLang="en-US" dirty="0" smtClean="0"/>
              <a:t>してみました。学費は</a:t>
            </a:r>
            <a:r>
              <a:rPr lang="en-US" altLang="ja-JP" dirty="0" smtClean="0"/>
              <a:t>380</a:t>
            </a:r>
            <a:r>
              <a:rPr lang="ja-JP" altLang="en-US" dirty="0" smtClean="0"/>
              <a:t>万円、生活費の一部として年</a:t>
            </a:r>
            <a:r>
              <a:rPr lang="en-US" altLang="ja-JP" dirty="0" smtClean="0"/>
              <a:t>55</a:t>
            </a:r>
            <a:r>
              <a:rPr lang="ja-JP" altLang="en-US" dirty="0" smtClean="0"/>
              <a:t>万円、</a:t>
            </a:r>
            <a:r>
              <a:rPr lang="en-US" altLang="ja-JP" dirty="0" smtClean="0"/>
              <a:t>220</a:t>
            </a:r>
            <a:r>
              <a:rPr lang="ja-JP" altLang="en-US" dirty="0" smtClean="0"/>
              <a:t>万円を借りた場合、合計で</a:t>
            </a:r>
            <a:r>
              <a:rPr lang="en-US" altLang="ja-JP" b="1" dirty="0" smtClean="0"/>
              <a:t>600</a:t>
            </a:r>
            <a:r>
              <a:rPr lang="ja-JP" altLang="en-US" b="1" dirty="0" smtClean="0"/>
              <a:t>万円借ります</a:t>
            </a:r>
            <a:r>
              <a:rPr lang="ja-JP" altLang="en-US" dirty="0" smtClean="0"/>
              <a:t>。</a:t>
            </a:r>
            <a:endParaRPr lang="en-US" altLang="ja-JP" dirty="0" smtClean="0"/>
          </a:p>
          <a:p>
            <a:pPr marL="178965" indent="-178965" defTabSz="914314">
              <a:buFont typeface="Wingdings" panose="05000000000000000000" pitchFamily="2" charset="2"/>
              <a:buChar char="p"/>
              <a:defRPr/>
            </a:pPr>
            <a:r>
              <a:rPr lang="ja-JP" altLang="en-US" dirty="0" smtClean="0"/>
              <a:t>この場合の返済計画はどうなるでしょうか。</a:t>
            </a: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11</a:t>
            </a:fld>
            <a:endParaRPr lang="ja-JP" altLang="ja-JP" dirty="0"/>
          </a:p>
        </p:txBody>
      </p:sp>
    </p:spTree>
    <p:extLst>
      <p:ext uri="{BB962C8B-B14F-4D97-AF65-F5344CB8AC3E}">
        <p14:creationId xmlns:p14="http://schemas.microsoft.com/office/powerpoint/2010/main" val="348829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a:buFont typeface="Wingdings" panose="05000000000000000000" pitchFamily="2" charset="2"/>
              <a:buChar char="p"/>
            </a:pPr>
            <a:r>
              <a:rPr lang="ja-JP" altLang="en-US" b="1" dirty="0" smtClean="0"/>
              <a:t>最初の例の場合、一定の仮定で計算すると、毎月の返済は約</a:t>
            </a:r>
            <a:r>
              <a:rPr lang="en-US" altLang="ja-JP" b="1" dirty="0" smtClean="0"/>
              <a:t>14,000</a:t>
            </a:r>
            <a:r>
              <a:rPr lang="ja-JP" altLang="en-US" b="1" dirty="0" smtClean="0"/>
              <a:t>円。トータルで</a:t>
            </a:r>
            <a:r>
              <a:rPr lang="en-US" altLang="ja-JP" b="1" dirty="0" smtClean="0"/>
              <a:t>15</a:t>
            </a:r>
            <a:r>
              <a:rPr lang="ja-JP" altLang="en-US" b="1" dirty="0" smtClean="0"/>
              <a:t>年間</a:t>
            </a:r>
            <a:r>
              <a:rPr lang="ja-JP" altLang="en-US" dirty="0" smtClean="0"/>
              <a:t>の返済になります。</a:t>
            </a:r>
            <a:endParaRPr lang="en-US" altLang="ja-JP" dirty="0" smtClean="0"/>
          </a:p>
          <a:p>
            <a:pPr marL="178965" indent="-178965" defTabSz="946495">
              <a:buFont typeface="Wingdings" panose="05000000000000000000" pitchFamily="2" charset="2"/>
              <a:buChar char="p"/>
              <a:defRPr/>
            </a:pPr>
            <a:r>
              <a:rPr lang="ja-JP" altLang="en-US" dirty="0" smtClean="0"/>
              <a:t>もう一つの例では、</a:t>
            </a:r>
            <a:r>
              <a:rPr lang="ja-JP" altLang="en-US" b="1" dirty="0" smtClean="0"/>
              <a:t>毎月の返済は約</a:t>
            </a:r>
            <a:r>
              <a:rPr lang="en-US" altLang="ja-JP" b="1" dirty="0" smtClean="0"/>
              <a:t>26,000</a:t>
            </a:r>
            <a:r>
              <a:rPr lang="ja-JP" altLang="en-US" b="1" dirty="0" smtClean="0"/>
              <a:t>円。トータルで</a:t>
            </a:r>
            <a:r>
              <a:rPr lang="en-US" altLang="ja-JP" b="1" dirty="0" smtClean="0"/>
              <a:t>20</a:t>
            </a:r>
            <a:r>
              <a:rPr lang="ja-JP" altLang="en-US" b="1" dirty="0" smtClean="0"/>
              <a:t>年間</a:t>
            </a:r>
            <a:r>
              <a:rPr lang="ja-JP" altLang="en-US" dirty="0" smtClean="0"/>
              <a:t>の返済になります。</a:t>
            </a:r>
            <a:endParaRPr lang="en-US" altLang="ja-JP" dirty="0" smtClean="0"/>
          </a:p>
          <a:p>
            <a:pPr marL="178965" indent="-178965">
              <a:buFont typeface="Wingdings" panose="05000000000000000000" pitchFamily="2" charset="2"/>
              <a:buChar char="p"/>
            </a:pPr>
            <a:r>
              <a:rPr lang="ja-JP" altLang="en-US" dirty="0" smtClean="0"/>
              <a:t>働いて稼いでその収入から生活費と奨学金の返済をします。最初の方で出てきましたが、しっかり家計管理をやって計画的に返済していきましょう！</a:t>
            </a: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a:p>
            <a:pPr marL="178965" indent="-178965">
              <a:buFont typeface="Wingdings" panose="05000000000000000000" pitchFamily="2" charset="2"/>
              <a:buChar char="p"/>
            </a:pPr>
            <a:endParaRPr lang="en-US" altLang="ja-JP" dirty="0" smtClean="0"/>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12</a:t>
            </a:fld>
            <a:endParaRPr lang="ja-JP" altLang="ja-JP" dirty="0"/>
          </a:p>
        </p:txBody>
      </p:sp>
    </p:spTree>
    <p:extLst>
      <p:ext uri="{BB962C8B-B14F-4D97-AF65-F5344CB8AC3E}">
        <p14:creationId xmlns:p14="http://schemas.microsoft.com/office/powerpoint/2010/main" val="98419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a:spcBef>
                <a:spcPts val="625"/>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13</a:t>
            </a:fld>
            <a:endParaRPr lang="ja-JP" altLang="ja-JP" dirty="0"/>
          </a:p>
        </p:txBody>
      </p:sp>
    </p:spTree>
    <p:extLst>
      <p:ext uri="{BB962C8B-B14F-4D97-AF65-F5344CB8AC3E}">
        <p14:creationId xmlns:p14="http://schemas.microsoft.com/office/powerpoint/2010/main" val="42431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後ほど、借金シミュレーターを使って、計算します。</a:t>
            </a:r>
            <a:endParaRPr lang="en-US" altLang="ja-JP" dirty="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endParaRPr lang="ja-JP" altLang="ja-JP" dirty="0" smtClean="0"/>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1</a:t>
            </a:fld>
            <a:endParaRPr lang="ja-JP" altLang="ja-JP" dirty="0"/>
          </a:p>
        </p:txBody>
      </p:sp>
    </p:spTree>
    <p:extLst>
      <p:ext uri="{BB962C8B-B14F-4D97-AF65-F5344CB8AC3E}">
        <p14:creationId xmlns:p14="http://schemas.microsoft.com/office/powerpoint/2010/main" val="300970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人生を送っていくうえでは、いろいろな「モノ」（物やサービス）を買う必要があります。モノを買うときには、お金を払う必要があります。モノを買うとき、「お金を貯めてから、買う」というのが通例ですが、「お金を借りて、買う」こともできます。「お金を借りて、買う」と、あとで「お金を返す」必要があります。つまり、</a:t>
            </a:r>
            <a:r>
              <a:rPr lang="ja-JP" altLang="ja-JP" dirty="0">
                <a:latin typeface="HGPｺﾞｼｯｸM" panose="020B0600000000000000" pitchFamily="50" charset="-128"/>
                <a:ea typeface="HGPｺﾞｼｯｸM" panose="020B0600000000000000" pitchFamily="50" charset="-128"/>
              </a:rPr>
              <a:t>お金を「借りる」と</a:t>
            </a:r>
            <a:r>
              <a:rPr lang="ja-JP" altLang="en-US" dirty="0">
                <a:latin typeface="HGPｺﾞｼｯｸM" panose="020B0600000000000000" pitchFamily="50" charset="-128"/>
                <a:ea typeface="HGPｺﾞｼｯｸM" panose="020B0600000000000000" pitchFamily="50" charset="-128"/>
              </a:rPr>
              <a:t>いうこと</a:t>
            </a:r>
            <a:r>
              <a:rPr lang="ja-JP" altLang="ja-JP" dirty="0">
                <a:latin typeface="HGPｺﾞｼｯｸM" panose="020B0600000000000000" pitchFamily="50" charset="-128"/>
                <a:ea typeface="HGPｺﾞｼｯｸM" panose="020B0600000000000000" pitchFamily="50" charset="-128"/>
              </a:rPr>
              <a:t>は、</a:t>
            </a:r>
            <a:r>
              <a:rPr lang="ja-JP" altLang="ja-JP" b="1" dirty="0">
                <a:latin typeface="HGPｺﾞｼｯｸM" panose="020B0600000000000000" pitchFamily="50" charset="-128"/>
                <a:ea typeface="HGPｺﾞｼｯｸM" panose="020B0600000000000000" pitchFamily="50" charset="-128"/>
              </a:rPr>
              <a:t>将来の収入の先取り</a:t>
            </a:r>
            <a:r>
              <a:rPr lang="ja-JP" altLang="en-US" dirty="0">
                <a:latin typeface="HGPｺﾞｼｯｸM" panose="020B0600000000000000" pitchFamily="50" charset="-128"/>
                <a:ea typeface="HGPｺﾞｼｯｸM" panose="020B0600000000000000" pitchFamily="50" charset="-128"/>
              </a:rPr>
              <a:t>なの</a:t>
            </a:r>
            <a:r>
              <a:rPr lang="ja-JP" altLang="ja-JP" dirty="0">
                <a:latin typeface="HGPｺﾞｼｯｸM" panose="020B0600000000000000" pitchFamily="50" charset="-128"/>
                <a:ea typeface="HGPｺﾞｼｯｸM" panose="020B0600000000000000" pitchFamily="50" charset="-128"/>
              </a:rPr>
              <a:t>です。</a:t>
            </a:r>
            <a:r>
              <a:rPr lang="ja-JP" altLang="en-US" dirty="0">
                <a:latin typeface="HGPｺﾞｼｯｸM" panose="020B0600000000000000" pitchFamily="50" charset="-128"/>
                <a:ea typeface="HGPｺﾞｼｯｸM" panose="020B0600000000000000" pitchFamily="50" charset="-128"/>
              </a:rPr>
              <a:t>このため、ものを買うために「お金を借りたい」と思ったときには、そのお金を返せるかどうか、よく考えてみる必要があります。</a:t>
            </a:r>
            <a:endParaRPr lang="ja-JP" altLang="ja-JP" dirty="0">
              <a:latin typeface="HGPｺﾞｼｯｸM" panose="020B0600000000000000" pitchFamily="50" charset="-128"/>
              <a:ea typeface="HGPｺﾞｼｯｸM" panose="020B0600000000000000" pitchFamily="50" charset="-128"/>
            </a:endParaRPr>
          </a:p>
          <a:p>
            <a:pPr marL="178965" indent="-178965" eaLnBrk="1" fontAlgn="auto" hangingPunct="1">
              <a:buFont typeface="Wingdings" panose="05000000000000000000" pitchFamily="2" charset="2"/>
              <a:buChar char="p"/>
            </a:pPr>
            <a:r>
              <a:rPr lang="ja-JP" altLang="ja-JP" dirty="0">
                <a:latin typeface="HGPｺﾞｼｯｸM" panose="020B0600000000000000" pitchFamily="50" charset="-128"/>
                <a:ea typeface="HGPｺﾞｼｯｸM" panose="020B0600000000000000" pitchFamily="50" charset="-128"/>
              </a:rPr>
              <a:t>住宅のような高額のものは</a:t>
            </a:r>
            <a:r>
              <a:rPr lang="ja-JP" altLang="ja-JP" dirty="0" smtClean="0">
                <a:latin typeface="HGPｺﾞｼｯｸM" panose="020B0600000000000000" pitchFamily="50" charset="-128"/>
                <a:ea typeface="HGPｺﾞｼｯｸM" panose="020B0600000000000000"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必要な金額を貯めるのに時間がかかることが多いので</a:t>
            </a:r>
            <a:r>
              <a:rPr lang="ja-JP" altLang="ja-JP" dirty="0" smtClean="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多くの人が</a:t>
            </a:r>
            <a:r>
              <a:rPr lang="ja-JP" altLang="ja-JP" b="1" dirty="0">
                <a:latin typeface="HGPｺﾞｼｯｸM" panose="020B0600000000000000" pitchFamily="50" charset="-128"/>
                <a:ea typeface="HGPｺﾞｼｯｸM" panose="020B0600000000000000" pitchFamily="50" charset="-128"/>
              </a:rPr>
              <a:t>住宅ローン</a:t>
            </a:r>
            <a:r>
              <a:rPr lang="ja-JP" altLang="ja-JP" dirty="0">
                <a:latin typeface="HGPｺﾞｼｯｸM" panose="020B0600000000000000" pitchFamily="50" charset="-128"/>
                <a:ea typeface="HGPｺﾞｼｯｸM" panose="020B0600000000000000" pitchFamily="50" charset="-128"/>
              </a:rPr>
              <a:t>を利用します。</a:t>
            </a:r>
            <a:r>
              <a:rPr lang="ja-JP" altLang="en-US" dirty="0">
                <a:latin typeface="HGPｺﾞｼｯｸM" panose="020B0600000000000000" pitchFamily="50" charset="-128"/>
                <a:ea typeface="HGPｺﾞｼｯｸM" panose="020B0600000000000000" pitchFamily="50" charset="-128"/>
              </a:rPr>
              <a:t>ですから「お金を借りて、住宅を買う」という行動は、世の中で広くみられます。しかし、「お金を借りて、住宅を買う」ことは、人生を左右し、家計にも大きな影響を及ぼします。このため、ライフデザインや生活設計に照らして、住宅に関する判断を行う必要があります。</a:t>
            </a:r>
            <a:endParaRPr lang="ja-JP" altLang="ja-JP" dirty="0">
              <a:latin typeface="HGPｺﾞｼｯｸM" panose="020B0600000000000000" pitchFamily="50" charset="-128"/>
              <a:ea typeface="HGPｺﾞｼｯｸM" panose="020B0600000000000000" pitchFamily="50" charset="-128"/>
            </a:endParaRPr>
          </a:p>
          <a:p>
            <a:pPr marL="178965" indent="-178965" eaLnBrk="1" fontAlgn="auto" hangingPunct="1">
              <a:buFont typeface="Wingdings" panose="05000000000000000000" pitchFamily="2" charset="2"/>
              <a:buChar char="p"/>
            </a:pPr>
            <a:r>
              <a:rPr lang="ja-JP" altLang="ja-JP" dirty="0">
                <a:latin typeface="HGPｺﾞｼｯｸM" panose="020B0600000000000000" pitchFamily="50" charset="-128"/>
                <a:ea typeface="HGPｺﾞｼｯｸM" panose="020B0600000000000000" pitchFamily="50" charset="-128"/>
              </a:rPr>
              <a:t>お金を「借りる」と一般的に</a:t>
            </a:r>
            <a:r>
              <a:rPr lang="ja-JP" altLang="ja-JP" b="1" dirty="0">
                <a:latin typeface="HGPｺﾞｼｯｸM" panose="020B0600000000000000" pitchFamily="50" charset="-128"/>
                <a:ea typeface="HGPｺﾞｼｯｸM" panose="020B0600000000000000" pitchFamily="50" charset="-128"/>
              </a:rPr>
              <a:t>利子（金利）</a:t>
            </a:r>
            <a:r>
              <a:rPr lang="ja-JP" altLang="ja-JP" dirty="0">
                <a:latin typeface="HGPｺﾞｼｯｸM" panose="020B0600000000000000" pitchFamily="50" charset="-128"/>
                <a:ea typeface="HGPｺﾞｼｯｸM" panose="020B0600000000000000" pitchFamily="50" charset="-128"/>
              </a:rPr>
              <a:t>が発生します。</a:t>
            </a:r>
            <a:r>
              <a:rPr lang="ja-JP" altLang="en-US" dirty="0">
                <a:latin typeface="HGPｺﾞｼｯｸM" panose="020B0600000000000000" pitchFamily="50" charset="-128"/>
                <a:ea typeface="HGPｺﾞｼｯｸM" panose="020B0600000000000000" pitchFamily="50" charset="-128"/>
              </a:rPr>
              <a:t>当然のことながら、元本および利子を返す必要があります。</a:t>
            </a:r>
            <a:endParaRPr lang="ja-JP" altLang="ja-JP" dirty="0">
              <a:latin typeface="HGPｺﾞｼｯｸM" panose="020B0600000000000000" pitchFamily="50" charset="-128"/>
              <a:ea typeface="HGPｺﾞｼｯｸM" panose="020B0600000000000000" pitchFamily="50" charset="-128"/>
            </a:endParaRPr>
          </a:p>
          <a:p>
            <a:pPr marL="178965" indent="-178965" eaLnBrk="1" fontAlgn="auto" hangingPunct="1">
              <a:buFont typeface="Wingdings" panose="05000000000000000000" pitchFamily="2" charset="2"/>
              <a:buChar char="p"/>
            </a:pPr>
            <a:r>
              <a:rPr lang="ja-JP" altLang="ja-JP" b="1" dirty="0">
                <a:latin typeface="HGPｺﾞｼｯｸM" panose="020B0600000000000000" pitchFamily="50" charset="-128"/>
                <a:ea typeface="HGPｺﾞｼｯｸM" panose="020B0600000000000000" pitchFamily="50" charset="-128"/>
              </a:rPr>
              <a:t>消費者ローン</a:t>
            </a:r>
            <a:r>
              <a:rPr lang="ja-JP" altLang="ja-JP" dirty="0">
                <a:latin typeface="HGPｺﾞｼｯｸM" panose="020B0600000000000000" pitchFamily="50" charset="-128"/>
                <a:ea typeface="HGPｺﾞｼｯｸM" panose="020B0600000000000000" pitchFamily="50" charset="-128"/>
              </a:rPr>
              <a:t>や</a:t>
            </a:r>
            <a:r>
              <a:rPr lang="ja-JP" altLang="ja-JP" b="1" dirty="0">
                <a:latin typeface="HGPｺﾞｼｯｸM" panose="020B0600000000000000" pitchFamily="50" charset="-128"/>
                <a:ea typeface="HGPｺﾞｼｯｸM" panose="020B0600000000000000" pitchFamily="50" charset="-128"/>
              </a:rPr>
              <a:t>カードローン</a:t>
            </a:r>
            <a:r>
              <a:rPr lang="ja-JP" altLang="ja-JP" dirty="0">
                <a:latin typeface="HGPｺﾞｼｯｸM" panose="020B0600000000000000" pitchFamily="50" charset="-128"/>
                <a:ea typeface="HGPｺﾞｼｯｸM" panose="020B0600000000000000" pitchFamily="50" charset="-128"/>
              </a:rPr>
              <a:t>など</a:t>
            </a:r>
            <a:r>
              <a:rPr lang="ja-JP" altLang="en-US" dirty="0">
                <a:latin typeface="HGPｺﾞｼｯｸM" panose="020B0600000000000000" pitchFamily="50" charset="-128"/>
                <a:ea typeface="HGPｺﾞｼｯｸM" panose="020B0600000000000000" pitchFamily="50" charset="-128"/>
              </a:rPr>
              <a:t>は、一般的に金利が高いなど、</a:t>
            </a:r>
            <a:r>
              <a:rPr lang="ja-JP" altLang="ja-JP" dirty="0">
                <a:latin typeface="HGPｺﾞｼｯｸM" panose="020B0600000000000000" pitchFamily="50" charset="-128"/>
                <a:ea typeface="HGPｺﾞｼｯｸM" panose="020B0600000000000000" pitchFamily="50" charset="-128"/>
              </a:rPr>
              <a:t>利用する際は借り過ぎに</a:t>
            </a:r>
            <a:r>
              <a:rPr lang="ja-JP" altLang="en-US" dirty="0">
                <a:latin typeface="HGPｺﾞｼｯｸM" panose="020B0600000000000000" pitchFamily="50" charset="-128"/>
                <a:ea typeface="HGPｺﾞｼｯｸM" panose="020B0600000000000000" pitchFamily="50" charset="-128"/>
              </a:rPr>
              <a:t>十分な</a:t>
            </a:r>
            <a:r>
              <a:rPr lang="ja-JP" altLang="ja-JP" dirty="0">
                <a:latin typeface="HGPｺﾞｼｯｸM" panose="020B0600000000000000" pitchFamily="50" charset="-128"/>
                <a:ea typeface="HGPｺﾞｼｯｸM" panose="020B0600000000000000" pitchFamily="50" charset="-128"/>
              </a:rPr>
              <a:t>注意が必要です</a:t>
            </a:r>
            <a:r>
              <a:rPr lang="ja-JP" altLang="ja-JP"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8965" indent="-178965" eaLnBrk="1" fontAlgn="auto"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クレジットカード</a:t>
            </a:r>
            <a:r>
              <a:rPr lang="ja-JP" altLang="en-US" dirty="0" smtClean="0">
                <a:latin typeface="HGPｺﾞｼｯｸM" panose="020B0600000000000000" pitchFamily="50" charset="-128"/>
                <a:ea typeface="HGPｺﾞｼｯｸM" panose="020B0600000000000000" pitchFamily="50" charset="-128"/>
              </a:rPr>
              <a:t>も</a:t>
            </a:r>
            <a:r>
              <a:rPr lang="en-US" altLang="ja-JP" dirty="0" smtClean="0">
                <a:latin typeface="HGPｺﾞｼｯｸM" panose="020B0600000000000000" pitchFamily="50" charset="-128"/>
                <a:ea typeface="HGPｺﾞｼｯｸM" panose="020B0600000000000000" pitchFamily="50" charset="-128"/>
              </a:rPr>
              <a:t>2</a:t>
            </a:r>
            <a:r>
              <a:rPr lang="ja-JP" altLang="en-US" dirty="0" smtClean="0">
                <a:latin typeface="HGPｺﾞｼｯｸM" panose="020B0600000000000000" pitchFamily="50" charset="-128"/>
                <a:ea typeface="HGPｺﾞｼｯｸM" panose="020B0600000000000000" pitchFamily="50" charset="-128"/>
              </a:rPr>
              <a:t>回払いまでは手数料がかかりませんが、</a:t>
            </a:r>
            <a:r>
              <a:rPr lang="en-US" altLang="ja-JP" dirty="0" smtClean="0">
                <a:latin typeface="HGPｺﾞｼｯｸM" panose="020B0600000000000000" pitchFamily="50" charset="-128"/>
                <a:ea typeface="HGPｺﾞｼｯｸM" panose="020B0600000000000000" pitchFamily="50" charset="-128"/>
              </a:rPr>
              <a:t>3</a:t>
            </a:r>
            <a:r>
              <a:rPr lang="ja-JP" altLang="en-US" dirty="0" smtClean="0">
                <a:latin typeface="HGPｺﾞｼｯｸM" panose="020B0600000000000000" pitchFamily="50" charset="-128"/>
                <a:ea typeface="HGPｺﾞｼｯｸM" panose="020B0600000000000000" pitchFamily="50" charset="-128"/>
              </a:rPr>
              <a:t>回払い以上やリボ払いという払い方は高い手数料がかかります。</a:t>
            </a:r>
            <a:endParaRPr lang="ja-JP" altLang="ja-JP" dirty="0">
              <a:latin typeface="HGPｺﾞｼｯｸM" panose="020B0600000000000000" pitchFamily="50" charset="-128"/>
              <a:ea typeface="HGPｺﾞｼｯｸM" panose="020B0600000000000000" pitchFamily="50" charset="-128"/>
            </a:endParaRPr>
          </a:p>
          <a:p>
            <a:pPr marL="178965" indent="-178965" eaLnBrk="1" fontAlgn="auto"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ところで、高校生のみなさんに、一番身近な「借りる」は</a:t>
            </a:r>
            <a:r>
              <a:rPr lang="ja-JP" altLang="en-US" b="1" dirty="0" smtClean="0">
                <a:latin typeface="HGPｺﾞｼｯｸM" panose="020B0600000000000000" pitchFamily="50" charset="-128"/>
                <a:ea typeface="HGPｺﾞｼｯｸM" panose="020B0600000000000000" pitchFamily="50" charset="-128"/>
              </a:rPr>
              <a:t>「奨学金」</a:t>
            </a:r>
            <a:r>
              <a:rPr lang="ja-JP" altLang="en-US" dirty="0" smtClean="0">
                <a:latin typeface="HGPｺﾞｼｯｸM" panose="020B0600000000000000" pitchFamily="50" charset="-128"/>
                <a:ea typeface="HGPｺﾞｼｯｸM" panose="020B0600000000000000" pitchFamily="50" charset="-128"/>
              </a:rPr>
              <a:t>かもしれません。大学や専門学校に入学し、卒業するまでには、大きなお金がかかります。</a:t>
            </a:r>
          </a:p>
          <a:p>
            <a:pPr marL="178965" indent="-178965" eaLnBrk="1" fontAlgn="auto"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大学や専門学校に進学した人の</a:t>
            </a:r>
            <a:r>
              <a:rPr lang="en-US" altLang="ja-JP" dirty="0" smtClean="0">
                <a:latin typeface="HGPｺﾞｼｯｸM" panose="020B0600000000000000" pitchFamily="50" charset="-128"/>
                <a:ea typeface="HGPｺﾞｼｯｸM" panose="020B0600000000000000" pitchFamily="50" charset="-128"/>
              </a:rPr>
              <a:t>2.7</a:t>
            </a:r>
            <a:r>
              <a:rPr lang="ja-JP" altLang="en-US" dirty="0" smtClean="0">
                <a:latin typeface="HGPｺﾞｼｯｸM" panose="020B0600000000000000" pitchFamily="50" charset="-128"/>
                <a:ea typeface="HGPｺﾞｼｯｸM" panose="020B0600000000000000" pitchFamily="50" charset="-128"/>
              </a:rPr>
              <a:t>人に</a:t>
            </a:r>
            <a:r>
              <a:rPr lang="en-US" altLang="ja-JP" dirty="0" smtClean="0">
                <a:latin typeface="HGPｺﾞｼｯｸM" panose="020B0600000000000000" pitchFamily="50" charset="-128"/>
                <a:ea typeface="HGPｺﾞｼｯｸM" panose="020B0600000000000000" pitchFamily="50" charset="-128"/>
              </a:rPr>
              <a:t>1</a:t>
            </a:r>
            <a:r>
              <a:rPr lang="ja-JP" altLang="en-US" dirty="0" smtClean="0">
                <a:latin typeface="HGPｺﾞｼｯｸM" panose="020B0600000000000000" pitchFamily="50" charset="-128"/>
                <a:ea typeface="HGPｺﾞｼｯｸM" panose="020B0600000000000000" pitchFamily="50" charset="-128"/>
              </a:rPr>
              <a:t>人は、何らかの奨学金を利用しています。</a:t>
            </a:r>
            <a:r>
              <a:rPr lang="ja-JP" altLang="en-US" b="1" dirty="0" smtClean="0">
                <a:latin typeface="HGPｺﾞｼｯｸM" panose="020B0600000000000000" pitchFamily="50" charset="-128"/>
                <a:ea typeface="HGPｺﾞｼｯｸM" panose="020B0600000000000000" pitchFamily="50" charset="-128"/>
              </a:rPr>
              <a:t>貸与型の奨学金は、返済する必要</a:t>
            </a:r>
            <a:r>
              <a:rPr lang="ja-JP" altLang="en-US" dirty="0" smtClean="0">
                <a:latin typeface="HGPｺﾞｼｯｸM" panose="020B0600000000000000" pitchFamily="50" charset="-128"/>
                <a:ea typeface="HGPｺﾞｼｯｸM" panose="020B0600000000000000" pitchFamily="50" charset="-128"/>
              </a:rPr>
              <a:t>がありまので、学生のみなさんが借りて、学生のみなさん本人が返済するのが一般的です。後ほど、詳しく説明します。</a:t>
            </a:r>
          </a:p>
          <a:p>
            <a:endParaRPr lang="en-US" altLang="ja-JP" dirty="0">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2</a:t>
            </a:fld>
            <a:endParaRPr lang="ja-JP" altLang="ja-JP" dirty="0"/>
          </a:p>
        </p:txBody>
      </p:sp>
    </p:spTree>
    <p:extLst>
      <p:ext uri="{BB962C8B-B14F-4D97-AF65-F5344CB8AC3E}">
        <p14:creationId xmlns:p14="http://schemas.microsoft.com/office/powerpoint/2010/main" val="226820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また、皆さんの中には、将来、クレジットカードを持つ人もいると思います。</a:t>
            </a:r>
            <a:endParaRPr lang="en-US" altLang="ja-JP" dirty="0" smtClean="0"/>
          </a:p>
          <a:p>
            <a:pPr marL="172896" indent="-172896">
              <a:buFont typeface="Wingdings" panose="05000000000000000000" pitchFamily="2" charset="2"/>
              <a:buChar char="p"/>
            </a:pPr>
            <a:r>
              <a:rPr lang="ja-JP" altLang="en-US" b="1" dirty="0" smtClean="0"/>
              <a:t>クレジットとは、</a:t>
            </a:r>
            <a:r>
              <a:rPr lang="ja-JP" altLang="en-US" b="0" dirty="0" smtClean="0"/>
              <a:t>皆さんがお店等で</a:t>
            </a:r>
            <a:r>
              <a:rPr lang="ja-JP" altLang="en-US" b="1" dirty="0" smtClean="0"/>
              <a:t>買い物したときの代金を後払いにすること</a:t>
            </a:r>
            <a:r>
              <a:rPr lang="ja-JP" altLang="en-US" dirty="0" smtClean="0"/>
              <a:t>です。</a:t>
            </a:r>
            <a:endParaRPr lang="en-US" altLang="ja-JP" dirty="0" smtClean="0"/>
          </a:p>
          <a:p>
            <a:pPr marL="172896" indent="-172896">
              <a:buFont typeface="Wingdings" panose="05000000000000000000" pitchFamily="2" charset="2"/>
              <a:buChar char="p"/>
            </a:pPr>
            <a:r>
              <a:rPr lang="ja-JP" altLang="en-US" dirty="0" smtClean="0"/>
              <a:t>利用者、加盟店、カード会社の三者間の契約で、カード会社に代金を立て替えてもらうことになりますので、一時的に、カード会社からお金を借りている、つまり「借金している」ことになります。</a:t>
            </a:r>
            <a:endParaRPr lang="en-US" altLang="ja-JP" dirty="0" smtClean="0"/>
          </a:p>
          <a:p>
            <a:pPr marL="172896" indent="-172896" defTabSz="922264">
              <a:buFont typeface="Wingdings" panose="05000000000000000000" pitchFamily="2" charset="2"/>
              <a:buChar char="p"/>
              <a:defRPr/>
            </a:pPr>
            <a:r>
              <a:rPr lang="ja-JP" altLang="ja-JP" b="1" dirty="0" smtClean="0">
                <a:latin typeface="HGPｺﾞｼｯｸM" panose="020B0600000000000000" pitchFamily="50" charset="-128"/>
                <a:ea typeface="HGPｺﾞｼｯｸM" panose="020B0600000000000000" pitchFamily="50" charset="-128"/>
              </a:rPr>
              <a:t>クレジットカード</a:t>
            </a:r>
            <a:r>
              <a:rPr lang="ja-JP" altLang="en-US" b="0" dirty="0" smtClean="0">
                <a:latin typeface="HGPｺﾞｼｯｸM" panose="020B0600000000000000" pitchFamily="50" charset="-128"/>
                <a:ea typeface="HGPｺﾞｼｯｸM" panose="020B0600000000000000" pitchFamily="50" charset="-128"/>
              </a:rPr>
              <a:t>で、一括払いのほかに、数回に分けて支払う分</a:t>
            </a:r>
            <a:r>
              <a:rPr lang="ja-JP" altLang="ja-JP" dirty="0" smtClean="0">
                <a:latin typeface="HGPｺﾞｼｯｸM" panose="020B0600000000000000" pitchFamily="50" charset="-128"/>
                <a:ea typeface="HGPｺﾞｼｯｸM" panose="020B0600000000000000" pitchFamily="50" charset="-128"/>
              </a:rPr>
              <a:t>割払いやリボ払い</a:t>
            </a:r>
            <a:r>
              <a:rPr lang="ja-JP" altLang="en-US" dirty="0" smtClean="0">
                <a:latin typeface="HGPｺﾞｼｯｸM" panose="020B0600000000000000" pitchFamily="50" charset="-128"/>
                <a:ea typeface="HGPｺﾞｼｯｸM" panose="020B0600000000000000" pitchFamily="50" charset="-128"/>
              </a:rPr>
              <a:t>もありますが、分割払いやリボ払い</a:t>
            </a:r>
            <a:r>
              <a:rPr lang="ja-JP" altLang="ja-JP" dirty="0" smtClean="0">
                <a:latin typeface="HGPｺﾞｼｯｸM" panose="020B0600000000000000" pitchFamily="50" charset="-128"/>
                <a:ea typeface="HGPｺﾞｼｯｸM" panose="020B0600000000000000" pitchFamily="50" charset="-128"/>
              </a:rPr>
              <a:t>は手数料が発生します。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264">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クレジットカードでは、ショッピング以外に、キャッシング、つまり現金の借入を行うこともできますが、どちらも「借金」です。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endParaRPr lang="en-US" altLang="ja-JP" dirty="0" smtClean="0"/>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3</a:t>
            </a:fld>
            <a:endParaRPr lang="ja-JP" altLang="ja-JP" dirty="0"/>
          </a:p>
        </p:txBody>
      </p:sp>
    </p:spTree>
    <p:extLst>
      <p:ext uri="{BB962C8B-B14F-4D97-AF65-F5344CB8AC3E}">
        <p14:creationId xmlns:p14="http://schemas.microsoft.com/office/powerpoint/2010/main" val="169305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29730" eaLnBrk="0" hangingPunct="0">
              <a:spcBef>
                <a:spcPct val="30000"/>
              </a:spcBef>
              <a:defRPr kumimoji="1" sz="1200">
                <a:solidFill>
                  <a:schemeClr val="tx1"/>
                </a:solidFill>
                <a:latin typeface="Times New Roman" pitchFamily="18" charset="0"/>
                <a:ea typeface="ＭＳ Ｐ明朝" pitchFamily="18" charset="-128"/>
              </a:defRPr>
            </a:lvl1pPr>
            <a:lvl2pPr marL="721314" indent="-271918" algn="l" defTabSz="929730" eaLnBrk="0" hangingPunct="0">
              <a:spcBef>
                <a:spcPct val="30000"/>
              </a:spcBef>
              <a:defRPr kumimoji="1" sz="1200">
                <a:solidFill>
                  <a:schemeClr val="tx1"/>
                </a:solidFill>
                <a:latin typeface="Times New Roman" pitchFamily="18" charset="0"/>
                <a:ea typeface="ＭＳ Ｐ明朝" pitchFamily="18" charset="-128"/>
              </a:defRPr>
            </a:lvl2pPr>
            <a:lvl3pPr marL="1112092" indent="-213300" algn="l" defTabSz="929730" eaLnBrk="0" hangingPunct="0">
              <a:spcBef>
                <a:spcPct val="30000"/>
              </a:spcBef>
              <a:defRPr kumimoji="1" sz="1200">
                <a:solidFill>
                  <a:schemeClr val="tx1"/>
                </a:solidFill>
                <a:latin typeface="Times New Roman" pitchFamily="18" charset="0"/>
                <a:ea typeface="ＭＳ Ｐ明朝" pitchFamily="18" charset="-128"/>
              </a:defRPr>
            </a:lvl3pPr>
            <a:lvl4pPr marL="1563115" indent="-213300" algn="l" defTabSz="929730" eaLnBrk="0" hangingPunct="0">
              <a:spcBef>
                <a:spcPct val="30000"/>
              </a:spcBef>
              <a:defRPr kumimoji="1" sz="1200">
                <a:solidFill>
                  <a:schemeClr val="tx1"/>
                </a:solidFill>
                <a:latin typeface="Times New Roman" pitchFamily="18" charset="0"/>
                <a:ea typeface="ＭＳ Ｐ明朝" pitchFamily="18" charset="-128"/>
              </a:defRPr>
            </a:lvl4pPr>
            <a:lvl5pPr marL="2012511" indent="-213300" algn="l" defTabSz="929730" eaLnBrk="0" hangingPunct="0">
              <a:spcBef>
                <a:spcPct val="30000"/>
              </a:spcBef>
              <a:defRPr kumimoji="1" sz="1200">
                <a:solidFill>
                  <a:schemeClr val="tx1"/>
                </a:solidFill>
                <a:latin typeface="Times New Roman" pitchFamily="18" charset="0"/>
                <a:ea typeface="ＭＳ Ｐ明朝" pitchFamily="18" charset="-128"/>
              </a:defRPr>
            </a:lvl5pPr>
            <a:lvl6pPr marL="2481447" indent="-213300" defTabSz="92973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50381" indent="-213300" defTabSz="92973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19316" indent="-213300" defTabSz="92973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8252" indent="-213300" defTabSz="92973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55675" y="757238"/>
            <a:ext cx="5041900" cy="3781425"/>
          </a:xfrm>
          <a:ln/>
        </p:spPr>
      </p:sp>
      <p:sp>
        <p:nvSpPr>
          <p:cNvPr id="45060" name="Rectangle 3"/>
          <p:cNvSpPr>
            <a:spLocks noGrp="1" noChangeArrowheads="1"/>
          </p:cNvSpPr>
          <p:nvPr>
            <p:ph type="body" idx="1"/>
          </p:nvPr>
        </p:nvSpPr>
        <p:spPr>
          <a:noFill/>
        </p:spPr>
        <p:txBody>
          <a:bodyPr/>
          <a:lstStyle/>
          <a:p>
            <a:pPr marL="175924" indent="-175924" defTabSz="938261" eaLnBrk="1" hangingPunct="1">
              <a:buFont typeface="Arial" panose="020B0604020202020204" pitchFamily="34" charset="0"/>
              <a:buChar char="•"/>
              <a:defRPr/>
            </a:pPr>
            <a:r>
              <a:rPr lang="ja-JP" altLang="en-US" b="1" dirty="0" smtClean="0"/>
              <a:t>（クリック）</a:t>
            </a:r>
            <a:r>
              <a:rPr lang="ja-JP" altLang="en-US" dirty="0" smtClean="0"/>
              <a:t>クレジットカードを使うことはお金を借りることです。それはどういう意味かというと、物をカードで買って、次の月に支払うのですが、買ってから支払うまでお金を借りていることになります。</a:t>
            </a:r>
            <a:endParaRPr lang="en-US" altLang="ja-JP" dirty="0" smtClean="0"/>
          </a:p>
          <a:p>
            <a:pPr marL="175924" indent="-175924" defTabSz="938261" eaLnBrk="1" hangingPunct="1">
              <a:buFont typeface="Arial" panose="020B0604020202020204" pitchFamily="34" charset="0"/>
              <a:buChar char="•"/>
              <a:defRPr/>
            </a:pPr>
            <a:r>
              <a:rPr lang="ja-JP" altLang="en-US" b="1" dirty="0" smtClean="0"/>
              <a:t>（クリック）</a:t>
            </a:r>
            <a:r>
              <a:rPr lang="ja-JP" altLang="en-US" dirty="0" smtClean="0"/>
              <a:t>使い方は、クレジットとキャッシングの二つがあります。クレジットは物やサービスを買うためにお金を借りて、後で支払います。キャッシングはクレジットカードを使って、お金を引き出すことです。</a:t>
            </a:r>
            <a:endParaRPr lang="en-US" altLang="ja-JP" dirty="0" smtClean="0"/>
          </a:p>
          <a:p>
            <a:pPr marL="177468" indent="-177468">
              <a:buFont typeface="Arial" panose="020B0604020202020204" pitchFamily="34" charset="0"/>
              <a:buChar char="•"/>
            </a:pPr>
            <a:r>
              <a:rPr lang="ja-JP" altLang="en-US" b="1" dirty="0" smtClean="0"/>
              <a:t>（クリック）</a:t>
            </a:r>
            <a:r>
              <a:rPr lang="ja-JP" altLang="en-US" dirty="0" smtClean="0"/>
              <a:t>気をつけておかなければならないのは、借りる仕組みである以上金利がかかり、取引によってはかなりの高い利子が取られることなんです。</a:t>
            </a:r>
            <a:r>
              <a:rPr lang="en-US" altLang="ja-JP" dirty="0" smtClean="0"/>
              <a:t>1~2</a:t>
            </a:r>
            <a:r>
              <a:rPr lang="ja-JP" altLang="en-US" dirty="0" smtClean="0"/>
              <a:t>回の分割払いであれば金利はかかりません。でもそれ以上の分割払いになると</a:t>
            </a:r>
            <a:r>
              <a:rPr lang="en-US" altLang="ja-JP" dirty="0" smtClean="0"/>
              <a:t>10%</a:t>
            </a:r>
            <a:r>
              <a:rPr lang="ja-JP" altLang="en-US" dirty="0" smtClean="0"/>
              <a:t>以上の金利が取られます。キャッシングは最も高くて</a:t>
            </a:r>
            <a:r>
              <a:rPr lang="en-US" altLang="ja-JP" dirty="0" smtClean="0"/>
              <a:t>15~18%</a:t>
            </a:r>
            <a:r>
              <a:rPr lang="ja-JP" altLang="en-US" dirty="0" smtClean="0"/>
              <a:t>になっています。利息制限法により上限金利は定められており、借入額が</a:t>
            </a:r>
            <a:r>
              <a:rPr lang="en-US" altLang="ja-JP" dirty="0" smtClean="0"/>
              <a:t>10</a:t>
            </a:r>
            <a:r>
              <a:rPr lang="ja-JP" altLang="en-US" dirty="0" smtClean="0"/>
              <a:t>万円未満：年</a:t>
            </a:r>
            <a:r>
              <a:rPr lang="en-US" altLang="ja-JP" dirty="0" smtClean="0"/>
              <a:t>20</a:t>
            </a:r>
            <a:r>
              <a:rPr lang="ja-JP" altLang="en-US" dirty="0" smtClean="0"/>
              <a:t>％まで、借入額が</a:t>
            </a:r>
            <a:r>
              <a:rPr lang="en-US" altLang="ja-JP" dirty="0" smtClean="0"/>
              <a:t>10</a:t>
            </a:r>
            <a:r>
              <a:rPr lang="ja-JP" altLang="en-US" dirty="0" smtClean="0"/>
              <a:t>万円以上</a:t>
            </a:r>
            <a:r>
              <a:rPr lang="en-US" altLang="ja-JP" dirty="0" smtClean="0"/>
              <a:t>100</a:t>
            </a:r>
            <a:r>
              <a:rPr lang="ja-JP" altLang="en-US" dirty="0" smtClean="0"/>
              <a:t>万円未満：年</a:t>
            </a:r>
            <a:r>
              <a:rPr lang="en-US" altLang="ja-JP" dirty="0" smtClean="0"/>
              <a:t>18</a:t>
            </a:r>
            <a:r>
              <a:rPr lang="ja-JP" altLang="en-US" dirty="0" smtClean="0"/>
              <a:t>％まで、借入額が</a:t>
            </a:r>
            <a:r>
              <a:rPr lang="en-US" altLang="ja-JP" dirty="0" smtClean="0"/>
              <a:t>100</a:t>
            </a:r>
            <a:r>
              <a:rPr lang="ja-JP" altLang="en-US" dirty="0" smtClean="0"/>
              <a:t>万円以上：年</a:t>
            </a:r>
            <a:r>
              <a:rPr lang="en-US" altLang="ja-JP" dirty="0" smtClean="0"/>
              <a:t>15</a:t>
            </a:r>
            <a:r>
              <a:rPr lang="ja-JP" altLang="en-US" dirty="0" smtClean="0"/>
              <a:t>％までとなっています。</a:t>
            </a:r>
            <a:endParaRPr lang="en-US" altLang="ja-JP" dirty="0" smtClean="0"/>
          </a:p>
          <a:p>
            <a:pPr marL="175924" indent="-175924" defTabSz="938261" eaLnBrk="1" hangingPunct="1">
              <a:buFont typeface="Arial" panose="020B0604020202020204" pitchFamily="34" charset="0"/>
              <a:buChar char="•"/>
              <a:defRPr/>
            </a:pPr>
            <a:r>
              <a:rPr lang="ja-JP" altLang="en-US" b="1" dirty="0" smtClean="0"/>
              <a:t>（クリック）</a:t>
            </a:r>
            <a:r>
              <a:rPr lang="ja-JP" altLang="en-US" dirty="0" smtClean="0"/>
              <a:t>毎月一定額を返済するリボルビング払い、</a:t>
            </a:r>
            <a:r>
              <a:rPr lang="ja-JP" altLang="en-US" b="1" dirty="0" smtClean="0"/>
              <a:t>通称リボ払いは、</a:t>
            </a:r>
            <a:r>
              <a:rPr lang="en-US" altLang="ja-JP" b="1" dirty="0" smtClean="0"/>
              <a:t>12-15</a:t>
            </a:r>
            <a:r>
              <a:rPr lang="ja-JP" altLang="en-US" b="1" dirty="0" smtClean="0"/>
              <a:t>％の手数料</a:t>
            </a:r>
            <a:r>
              <a:rPr lang="ja-JP" altLang="en-US" dirty="0" smtClean="0"/>
              <a:t>がかかります。これはつまり借金の元本の部分がなかなか減らないのでトータルの支払いは結局は大きくなることに注意してください。</a:t>
            </a:r>
            <a:endParaRPr lang="en-US" altLang="ja-JP" dirty="0" smtClean="0"/>
          </a:p>
          <a:p>
            <a:pPr marL="175924" indent="-175924" defTabSz="938261" eaLnBrk="1" hangingPunct="1">
              <a:buFont typeface="Arial" panose="020B0604020202020204" pitchFamily="34" charset="0"/>
              <a:buChar char="•"/>
              <a:defRPr/>
            </a:pPr>
            <a:r>
              <a:rPr lang="ja-JP" altLang="en-US" b="1" dirty="0" smtClean="0"/>
              <a:t>（クリック）</a:t>
            </a:r>
            <a:r>
              <a:rPr lang="ja-JP" altLang="en-US" dirty="0" smtClean="0"/>
              <a:t>なので、自分のルールを決めることが大事です。例えば</a:t>
            </a:r>
            <a:r>
              <a:rPr lang="ja-JP" altLang="en-US" b="0" dirty="0" smtClean="0"/>
              <a:t>必ず一回払いにすると決めておけば、高い手数料を取られずに済みます</a:t>
            </a:r>
            <a:r>
              <a:rPr lang="ja-JP" altLang="en-US" dirty="0" smtClean="0"/>
              <a:t>。クレジットカードを使うとポイントが貯まるのですが、ポイントが貯まるからと言ってそれ以上の手数料を払わないようにすることが大切です。</a:t>
            </a:r>
            <a:endParaRPr lang="ja-JP" altLang="ja-JP" dirty="0" smtClean="0"/>
          </a:p>
        </p:txBody>
      </p:sp>
    </p:spTree>
    <p:extLst>
      <p:ext uri="{BB962C8B-B14F-4D97-AF65-F5344CB8AC3E}">
        <p14:creationId xmlns:p14="http://schemas.microsoft.com/office/powerpoint/2010/main" val="305947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defTabSz="954635">
              <a:buFont typeface="Wingdings" panose="05000000000000000000" pitchFamily="2" charset="2"/>
              <a:buChar char="p"/>
              <a:defRPr/>
            </a:pPr>
            <a:r>
              <a:rPr lang="ja-JP" altLang="en-US" dirty="0" smtClean="0"/>
              <a:t>ここで質問です。金利</a:t>
            </a:r>
            <a:r>
              <a:rPr lang="en-US" altLang="ja-JP" dirty="0" smtClean="0"/>
              <a:t>16</a:t>
            </a:r>
            <a:r>
              <a:rPr lang="ja-JP" altLang="en-US" dirty="0" smtClean="0"/>
              <a:t>％で</a:t>
            </a:r>
            <a:r>
              <a:rPr lang="en-US" altLang="ja-JP" dirty="0" smtClean="0"/>
              <a:t>20</a:t>
            </a:r>
            <a:r>
              <a:rPr lang="ja-JP" altLang="en-US" dirty="0" smtClean="0"/>
              <a:t>万円を借りて、毎月</a:t>
            </a:r>
            <a:r>
              <a:rPr lang="en-US" altLang="ja-JP" dirty="0" smtClean="0"/>
              <a:t>5000</a:t>
            </a:r>
            <a:r>
              <a:rPr lang="ja-JP" altLang="en-US" dirty="0" smtClean="0"/>
              <a:t>円ずつ返済する場合、返済には何年かかり、総額いくら返すことになるでしょうか？</a:t>
            </a:r>
            <a:endParaRPr lang="en-US" altLang="ja-JP" dirty="0" smtClean="0"/>
          </a:p>
          <a:p>
            <a:pPr marL="178965" indent="-178965" defTabSz="954635">
              <a:buFont typeface="Wingdings" panose="05000000000000000000" pitchFamily="2" charset="2"/>
              <a:buChar char="p"/>
              <a:defRPr/>
            </a:pPr>
            <a:r>
              <a:rPr lang="ja-JP" altLang="en-US" dirty="0" smtClean="0"/>
              <a:t>①</a:t>
            </a:r>
            <a:r>
              <a:rPr lang="en-US" altLang="ja-JP" dirty="0" smtClean="0"/>
              <a:t>1</a:t>
            </a:r>
            <a:r>
              <a:rPr lang="ja-JP" altLang="en-US" dirty="0" smtClean="0"/>
              <a:t>年、約</a:t>
            </a:r>
            <a:r>
              <a:rPr lang="en-US" altLang="ja-JP" dirty="0" smtClean="0"/>
              <a:t>21</a:t>
            </a:r>
            <a:r>
              <a:rPr lang="ja-JP" altLang="en-US" dirty="0" smtClean="0"/>
              <a:t>万円、②</a:t>
            </a:r>
            <a:r>
              <a:rPr lang="en-US" altLang="ja-JP" dirty="0" smtClean="0"/>
              <a:t>3</a:t>
            </a:r>
            <a:r>
              <a:rPr lang="ja-JP" altLang="en-US" dirty="0" smtClean="0"/>
              <a:t>年、約</a:t>
            </a:r>
            <a:r>
              <a:rPr lang="en-US" altLang="ja-JP" dirty="0" smtClean="0"/>
              <a:t>25</a:t>
            </a:r>
            <a:r>
              <a:rPr lang="ja-JP" altLang="en-US" dirty="0" smtClean="0"/>
              <a:t>万円、③</a:t>
            </a:r>
            <a:r>
              <a:rPr lang="en-US" altLang="ja-JP" dirty="0" smtClean="0"/>
              <a:t>5</a:t>
            </a:r>
            <a:r>
              <a:rPr lang="ja-JP" altLang="en-US" dirty="0" smtClean="0"/>
              <a:t>年、約</a:t>
            </a:r>
            <a:r>
              <a:rPr lang="en-US" altLang="ja-JP" dirty="0" smtClean="0"/>
              <a:t>29</a:t>
            </a:r>
            <a:r>
              <a:rPr lang="ja-JP" altLang="en-US" dirty="0" smtClean="0"/>
              <a:t>万円</a:t>
            </a:r>
            <a:endParaRPr lang="en-US" altLang="ja-JP" dirty="0" smtClean="0"/>
          </a:p>
          <a:p>
            <a:pPr marL="178965" indent="-178965" defTabSz="954635">
              <a:buFont typeface="Wingdings" panose="05000000000000000000" pitchFamily="2" charset="2"/>
              <a:buChar char="p"/>
              <a:defRPr/>
            </a:pPr>
            <a:r>
              <a:rPr lang="en-US" altLang="ja-JP" b="1" dirty="0" smtClean="0"/>
              <a:t>【</a:t>
            </a:r>
            <a:r>
              <a:rPr lang="ja-JP" altLang="en-US" b="1" dirty="0" smtClean="0"/>
              <a:t>考える時間</a:t>
            </a:r>
            <a:r>
              <a:rPr lang="en-US" altLang="ja-JP" b="1" dirty="0" smtClean="0"/>
              <a:t>】</a:t>
            </a:r>
            <a:endParaRPr lang="en-US" altLang="ja-JP" b="0" dirty="0" smtClean="0"/>
          </a:p>
          <a:p>
            <a:pPr marL="178965" indent="-178965" defTabSz="954635">
              <a:buFont typeface="Wingdings" panose="05000000000000000000" pitchFamily="2" charset="2"/>
              <a:buChar char="p"/>
              <a:defRPr/>
            </a:pPr>
            <a:r>
              <a:rPr lang="ja-JP" altLang="en-US" b="0" dirty="0" smtClean="0"/>
              <a:t>それでは借金シミュレーターでやってみましょう。</a:t>
            </a:r>
            <a:endParaRPr lang="en-US" altLang="ja-JP" b="0" dirty="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endParaRPr lang="ja-JP" altLang="ja-JP" dirty="0" smtClean="0"/>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5</a:t>
            </a:fld>
            <a:endParaRPr lang="ja-JP" altLang="ja-JP" dirty="0"/>
          </a:p>
        </p:txBody>
      </p:sp>
    </p:spTree>
    <p:extLst>
      <p:ext uri="{BB962C8B-B14F-4D97-AF65-F5344CB8AC3E}">
        <p14:creationId xmlns:p14="http://schemas.microsoft.com/office/powerpoint/2010/main" val="140818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defTabSz="954474" eaLnBrk="1" fontAlgn="ctr" hangingPunct="1">
              <a:spcBef>
                <a:spcPts val="625"/>
              </a:spcBef>
              <a:spcAft>
                <a:spcPts val="625"/>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借金シミュレーターで、調べてみましょう。</a:t>
            </a:r>
            <a:endParaRPr lang="en-US" altLang="ja-JP" b="0" dirty="0" smtClean="0">
              <a:latin typeface="HGPｺﾞｼｯｸM" panose="020B0600000000000000" pitchFamily="50" charset="-128"/>
              <a:ea typeface="HGPｺﾞｼｯｸM" panose="020B0600000000000000" pitchFamily="50" charset="-128"/>
            </a:endParaRPr>
          </a:p>
          <a:p>
            <a:pPr marL="178965" indent="-178965" defTabSz="954474" eaLnBrk="1" fontAlgn="ctr" hangingPunct="1">
              <a:spcBef>
                <a:spcPts val="625"/>
              </a:spcBef>
              <a:spcAft>
                <a:spcPts val="625"/>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借金の種類の中で、クレジットカードをタップします。</a:t>
            </a:r>
            <a:endParaRPr lang="en-US" altLang="ja-JP" b="0" dirty="0" smtClean="0">
              <a:latin typeface="HGPｺﾞｼｯｸM" panose="020B0600000000000000" pitchFamily="50" charset="-128"/>
              <a:ea typeface="HGPｺﾞｼｯｸM" panose="020B0600000000000000" pitchFamily="50" charset="-128"/>
            </a:endParaRPr>
          </a:p>
          <a:p>
            <a:pPr marL="178965" indent="-178965" defTabSz="954474" eaLnBrk="1" fontAlgn="ctr" hangingPunct="1">
              <a:spcBef>
                <a:spcPts val="625"/>
              </a:spcBef>
              <a:spcAft>
                <a:spcPts val="625"/>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借入金額</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万円、返済手段はリボ払いをタップ、金利は</a:t>
            </a:r>
            <a:r>
              <a:rPr lang="en-US" altLang="ja-JP" b="0" dirty="0" smtClean="0">
                <a:latin typeface="HGPｺﾞｼｯｸM" panose="020B0600000000000000" pitchFamily="50" charset="-128"/>
                <a:ea typeface="HGPｺﾞｼｯｸM" panose="020B0600000000000000" pitchFamily="50" charset="-128"/>
              </a:rPr>
              <a:t>16%</a:t>
            </a:r>
            <a:r>
              <a:rPr lang="ja-JP" altLang="en-US" b="0" dirty="0" err="1"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月額返済金額は</a:t>
            </a:r>
            <a:r>
              <a:rPr lang="en-US" altLang="ja-JP" b="0" dirty="0" smtClean="0">
                <a:latin typeface="HGPｺﾞｼｯｸM" panose="020B0600000000000000" pitchFamily="50" charset="-128"/>
                <a:ea typeface="HGPｺﾞｼｯｸM" panose="020B0600000000000000" pitchFamily="50" charset="-128"/>
              </a:rPr>
              <a:t>5000</a:t>
            </a:r>
            <a:r>
              <a:rPr lang="ja-JP" altLang="en-US" b="0" dirty="0" smtClean="0">
                <a:latin typeface="HGPｺﾞｼｯｸM" panose="020B0600000000000000" pitchFamily="50" charset="-128"/>
                <a:ea typeface="HGPｺﾞｼｯｸM" panose="020B0600000000000000" pitchFamily="50" charset="-128"/>
              </a:rPr>
              <a:t>円を選択します。</a:t>
            </a:r>
            <a:endParaRPr lang="en-US" altLang="ja-JP" b="0" dirty="0" smtClean="0">
              <a:latin typeface="HGPｺﾞｼｯｸM" panose="020B0600000000000000" pitchFamily="50" charset="-128"/>
              <a:ea typeface="HGPｺﾞｼｯｸM" panose="020B0600000000000000" pitchFamily="50" charset="-128"/>
            </a:endParaRPr>
          </a:p>
          <a:p>
            <a:pPr marL="178965" indent="-178965" defTabSz="954474" eaLnBrk="1" fontAlgn="ctr" hangingPunct="1">
              <a:spcBef>
                <a:spcPts val="625"/>
              </a:spcBef>
              <a:spcAft>
                <a:spcPts val="625"/>
              </a:spcAft>
              <a:buFont typeface="Wingdings" panose="05000000000000000000" pitchFamily="2" charset="2"/>
              <a:buChar char="p"/>
              <a:defRPr/>
            </a:pP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万円借りて、毎月</a:t>
            </a:r>
            <a:r>
              <a:rPr lang="en-US" altLang="ja-JP" b="0" dirty="0" smtClean="0">
                <a:latin typeface="HGPｺﾞｼｯｸM" panose="020B0600000000000000" pitchFamily="50" charset="-128"/>
                <a:ea typeface="HGPｺﾞｼｯｸM" panose="020B0600000000000000" pitchFamily="50" charset="-128"/>
              </a:rPr>
              <a:t>5000</a:t>
            </a:r>
            <a:r>
              <a:rPr lang="ja-JP" altLang="en-US" b="0" dirty="0" smtClean="0">
                <a:latin typeface="HGPｺﾞｼｯｸM" panose="020B0600000000000000" pitchFamily="50" charset="-128"/>
                <a:ea typeface="HGPｺﾞｼｯｸM" panose="020B0600000000000000" pitchFamily="50" charset="-128"/>
              </a:rPr>
              <a:t>円の返済だと、なんか良さそうですよね？本当にそうでしょうか、確認してみましょう。</a:t>
            </a:r>
            <a:endParaRPr lang="en-US" altLang="ja-JP" b="0" dirty="0" smtClean="0">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6</a:t>
            </a:fld>
            <a:endParaRPr lang="ja-JP" altLang="ja-JP" dirty="0"/>
          </a:p>
        </p:txBody>
      </p:sp>
    </p:spTree>
    <p:extLst>
      <p:ext uri="{BB962C8B-B14F-4D97-AF65-F5344CB8AC3E}">
        <p14:creationId xmlns:p14="http://schemas.microsoft.com/office/powerpoint/2010/main" val="112736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defTabSz="954635">
              <a:buFont typeface="Wingdings" panose="05000000000000000000" pitchFamily="2" charset="2"/>
              <a:buChar char="p"/>
              <a:defRPr/>
            </a:pPr>
            <a:r>
              <a:rPr lang="ja-JP" altLang="en-US" b="0" dirty="0" smtClean="0"/>
              <a:t>シミュレーション結果を見てみましょう。グラフは毎月の返済額</a:t>
            </a:r>
            <a:r>
              <a:rPr lang="en-US" altLang="ja-JP" b="0" dirty="0" smtClean="0"/>
              <a:t>5000</a:t>
            </a:r>
            <a:r>
              <a:rPr lang="ja-JP" altLang="en-US" b="0" dirty="0" smtClean="0"/>
              <a:t>円が元金部分と利息部分どちらの返済に使われているかを色で示しています。元金部分は青、利息部分はオレンジです。オレンジ部分がかなり大きいですね。グラフを右にスライドしていくと、返済が進むにつれて借りている金額が減るので、オレンジの利息部分は減っていきます。</a:t>
            </a:r>
            <a:endParaRPr lang="en-US" altLang="ja-JP" b="0" dirty="0" smtClean="0"/>
          </a:p>
          <a:p>
            <a:pPr marL="178965" indent="-178965" defTabSz="954635">
              <a:buFont typeface="Wingdings" panose="05000000000000000000" pitchFamily="2" charset="2"/>
              <a:buChar char="p"/>
              <a:defRPr/>
            </a:pPr>
            <a:r>
              <a:rPr lang="ja-JP" altLang="en-US" b="0" dirty="0" smtClean="0"/>
              <a:t>下のグレーの部分に返済金額が書かれています。なんと</a:t>
            </a:r>
            <a:r>
              <a:rPr lang="en-US" altLang="ja-JP" b="0" dirty="0" smtClean="0"/>
              <a:t>287,670</a:t>
            </a:r>
            <a:r>
              <a:rPr lang="ja-JP" altLang="en-US" b="0" dirty="0" smtClean="0"/>
              <a:t>円です。</a:t>
            </a:r>
            <a:r>
              <a:rPr lang="en-US" altLang="ja-JP" b="0" dirty="0" smtClean="0"/>
              <a:t>20</a:t>
            </a:r>
            <a:r>
              <a:rPr lang="ja-JP" altLang="en-US" b="0" dirty="0" smtClean="0"/>
              <a:t>万借りて、</a:t>
            </a:r>
            <a:r>
              <a:rPr lang="en-US" altLang="ja-JP" b="0" dirty="0" smtClean="0"/>
              <a:t>29</a:t>
            </a:r>
            <a:r>
              <a:rPr lang="ja-JP" altLang="en-US" b="0" dirty="0" smtClean="0"/>
              <a:t>万円返すことになります。ちなみに返済回数は</a:t>
            </a:r>
            <a:r>
              <a:rPr lang="en-US" altLang="ja-JP" b="0" dirty="0" smtClean="0"/>
              <a:t>58</a:t>
            </a:r>
            <a:r>
              <a:rPr lang="ja-JP" altLang="en-US" b="0" dirty="0" smtClean="0"/>
              <a:t>回なので、約</a:t>
            </a:r>
            <a:r>
              <a:rPr lang="en-US" altLang="ja-JP" b="0" dirty="0" smtClean="0"/>
              <a:t>5</a:t>
            </a:r>
            <a:r>
              <a:rPr lang="ja-JP" altLang="en-US" b="0" dirty="0" smtClean="0"/>
              <a:t>年かかります。</a:t>
            </a:r>
            <a:endParaRPr lang="en-US" altLang="ja-JP" b="0" dirty="0" smtClean="0"/>
          </a:p>
          <a:p>
            <a:pPr marL="178965" indent="-178965" defTabSz="954635">
              <a:buFont typeface="Wingdings" panose="05000000000000000000" pitchFamily="2" charset="2"/>
              <a:buChar char="p"/>
              <a:defRPr/>
            </a:pPr>
            <a:r>
              <a:rPr lang="ja-JP" altLang="en-US" b="1" dirty="0" smtClean="0"/>
              <a:t>月々の返済額が</a:t>
            </a:r>
            <a:r>
              <a:rPr lang="en-US" altLang="ja-JP" b="1" dirty="0" smtClean="0"/>
              <a:t>5</a:t>
            </a:r>
            <a:r>
              <a:rPr lang="ja-JP" altLang="en-US" b="1" dirty="0" smtClean="0"/>
              <a:t>千円というと少なく見える</a:t>
            </a:r>
            <a:r>
              <a:rPr lang="ja-JP" altLang="en-US" dirty="0" smtClean="0"/>
              <a:t>かもしれませんが、金利が</a:t>
            </a:r>
            <a:r>
              <a:rPr lang="en-US" altLang="ja-JP" dirty="0" smtClean="0"/>
              <a:t>16%</a:t>
            </a:r>
            <a:r>
              <a:rPr lang="ja-JP" altLang="en-US" dirty="0" smtClean="0"/>
              <a:t>と高いので、</a:t>
            </a:r>
            <a:r>
              <a:rPr lang="ja-JP" altLang="en-US" b="1" dirty="0" smtClean="0"/>
              <a:t>最終的な返済総額は</a:t>
            </a:r>
            <a:r>
              <a:rPr lang="en-US" altLang="ja-JP" b="1" dirty="0" smtClean="0"/>
              <a:t>29</a:t>
            </a:r>
            <a:r>
              <a:rPr lang="ja-JP" altLang="en-US" b="1" dirty="0" smtClean="0"/>
              <a:t>万円とかなり多く</a:t>
            </a:r>
            <a:r>
              <a:rPr lang="ja-JP" altLang="en-US" dirty="0" smtClean="0"/>
              <a:t>なります。</a:t>
            </a:r>
            <a:endParaRPr lang="en-US" altLang="ja-JP" dirty="0" smtClean="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お金を借りるときには、借りる前に、毎月の返済額はいくらか、返済期間はどのくらいかをきちんと確認し、</a:t>
            </a:r>
            <a:r>
              <a:rPr lang="ja-JP" altLang="en-US" b="1" dirty="0" smtClean="0">
                <a:latin typeface="HGPｺﾞｼｯｸM" panose="020B0600000000000000" pitchFamily="50" charset="-128"/>
                <a:ea typeface="HGPｺﾞｼｯｸM" panose="020B0600000000000000" pitchFamily="50" charset="-128"/>
              </a:rPr>
              <a:t>「借りたお金を返せるかどうか」をよく考えましょう</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また、お金を借りるときの金利が高いほど、返済総額が大きくなってしまいます。お金を借りるときには、</a:t>
            </a:r>
            <a:r>
              <a:rPr lang="ja-JP" altLang="en-US" b="1" dirty="0" smtClean="0">
                <a:latin typeface="HGPｺﾞｼｯｸM" panose="020B0600000000000000" pitchFamily="50" charset="-128"/>
                <a:ea typeface="HGPｺﾞｼｯｸM" panose="020B0600000000000000" pitchFamily="50" charset="-128"/>
              </a:rPr>
              <a:t>金利もよく確認</a:t>
            </a:r>
            <a:r>
              <a:rPr lang="ja-JP" altLang="en-US" dirty="0" smtClean="0">
                <a:latin typeface="HGPｺﾞｼｯｸM" panose="020B0600000000000000" pitchFamily="50" charset="-128"/>
                <a:ea typeface="HGPｺﾞｼｯｸM" panose="020B0600000000000000" pitchFamily="50" charset="-128"/>
              </a:rPr>
              <a:t>しましょう。</a:t>
            </a:r>
            <a:endParaRPr lang="en-US" altLang="ja-JP" dirty="0" smtClean="0">
              <a:latin typeface="HGPｺﾞｼｯｸM" panose="020B0600000000000000" pitchFamily="50" charset="-128"/>
              <a:ea typeface="HGPｺﾞｼｯｸM" panose="020B0600000000000000" pitchFamily="50" charset="-128"/>
            </a:endParaRPr>
          </a:p>
          <a:p>
            <a:pPr marL="178965" indent="-178965" defTabSz="954474" eaLnBrk="1" fontAlgn="ctr" hangingPunct="1">
              <a:spcBef>
                <a:spcPts val="625"/>
              </a:spcBef>
              <a:spcAft>
                <a:spcPts val="625"/>
              </a:spcAft>
              <a:buFont typeface="Wingdings" panose="05000000000000000000" pitchFamily="2" charset="2"/>
              <a:buChar char="p"/>
              <a:defRPr/>
            </a:pPr>
            <a:endParaRPr lang="en-US" altLang="ja-JP" b="0" dirty="0" smtClean="0">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7</a:t>
            </a:fld>
            <a:endParaRPr lang="ja-JP" altLang="ja-JP" dirty="0"/>
          </a:p>
        </p:txBody>
      </p:sp>
    </p:spTree>
    <p:extLst>
      <p:ext uri="{BB962C8B-B14F-4D97-AF65-F5344CB8AC3E}">
        <p14:creationId xmlns:p14="http://schemas.microsoft.com/office/powerpoint/2010/main" val="75415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90600" y="766763"/>
            <a:ext cx="5121275" cy="3840162"/>
          </a:xfrm>
          <a:ln/>
        </p:spPr>
      </p:sp>
      <p:sp>
        <p:nvSpPr>
          <p:cNvPr id="45060" name="Rectangle 3"/>
          <p:cNvSpPr>
            <a:spLocks noGrp="1" noChangeArrowheads="1"/>
          </p:cNvSpPr>
          <p:nvPr>
            <p:ph type="body" idx="1"/>
          </p:nvPr>
        </p:nvSpPr>
        <p:spPr>
          <a:noFill/>
        </p:spPr>
        <p:txBody>
          <a:bodyPr/>
          <a:lstStyle/>
          <a:p>
            <a:pPr marL="178965" indent="-178965">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（３）貸金業者（クレジットカード、消費者金融）では年収の</a:t>
            </a:r>
            <a:r>
              <a:rPr lang="en-US" altLang="ja-JP" dirty="0" smtClean="0">
                <a:latin typeface="HGPｺﾞｼｯｸM" panose="020B0600000000000000" pitchFamily="50" charset="-128"/>
                <a:ea typeface="HGPｺﾞｼｯｸM" panose="020B0600000000000000" pitchFamily="50" charset="-128"/>
              </a:rPr>
              <a:t>1/3</a:t>
            </a:r>
            <a:r>
              <a:rPr lang="ja-JP" altLang="en-US" dirty="0" smtClean="0">
                <a:latin typeface="HGPｺﾞｼｯｸM" panose="020B0600000000000000" pitchFamily="50" charset="-128"/>
                <a:ea typeface="HGPｺﾞｼｯｸM" panose="020B0600000000000000" pitchFamily="50" charset="-128"/>
              </a:rPr>
              <a:t>を超える金額を借りることはできない。一方で、銀行（住宅ローンなど）では、それ以上に借りることができる。</a:t>
            </a:r>
            <a:endParaRPr lang="en-US" altLang="ja-JP" dirty="0">
              <a:latin typeface="HGPｺﾞｼｯｸM" panose="020B0600000000000000" pitchFamily="50" charset="-128"/>
              <a:ea typeface="HGPｺﾞｼｯｸM" panose="020B0600000000000000" pitchFamily="50" charset="-128"/>
            </a:endParaRPr>
          </a:p>
          <a:p>
            <a:pPr marL="178965" indent="-178965">
              <a:buFont typeface="Wingdings" panose="05000000000000000000" pitchFamily="2" charset="2"/>
              <a:buChar char="p"/>
            </a:pPr>
            <a:endParaRPr lang="ja-JP" altLang="ja-JP" dirty="0" smtClean="0"/>
          </a:p>
        </p:txBody>
      </p:sp>
      <p:sp>
        <p:nvSpPr>
          <p:cNvPr id="2" name="スライド番号プレースホルダー 1"/>
          <p:cNvSpPr>
            <a:spLocks noGrp="1"/>
          </p:cNvSpPr>
          <p:nvPr>
            <p:ph type="sldNum" sz="quarter" idx="10"/>
          </p:nvPr>
        </p:nvSpPr>
        <p:spPr/>
        <p:txBody>
          <a:bodyPr/>
          <a:lstStyle/>
          <a:p>
            <a:pPr>
              <a:defRPr/>
            </a:pPr>
            <a:fld id="{0B690759-A892-4183-BAFA-C65763666524}" type="slidenum">
              <a:rPr lang="ja-JP" altLang="en-US" smtClean="0"/>
              <a:pPr>
                <a:defRPr/>
              </a:pPr>
              <a:t>8</a:t>
            </a:fld>
            <a:endParaRPr lang="ja-JP" altLang="ja-JP" dirty="0"/>
          </a:p>
        </p:txBody>
      </p:sp>
    </p:spTree>
    <p:extLst>
      <p:ext uri="{BB962C8B-B14F-4D97-AF65-F5344CB8AC3E}">
        <p14:creationId xmlns:p14="http://schemas.microsoft.com/office/powerpoint/2010/main" val="194126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520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641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16808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375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9199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7" name="正方形/長方形 6"/>
          <p:cNvSpPr/>
          <p:nvPr userDrawn="1"/>
        </p:nvSpPr>
        <p:spPr>
          <a:xfrm>
            <a:off x="8689080" y="6554017"/>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20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8" name="正方形/長方形 7"/>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7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10" name="正方形/長方形 9"/>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8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881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925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4196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640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995"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3" y="3164092"/>
            <a:ext cx="2095308" cy="555672"/>
            <a:chOff x="1202980" y="1071736"/>
            <a:chExt cx="1297911" cy="171262"/>
          </a:xfrm>
        </p:grpSpPr>
        <p:sp>
          <p:nvSpPr>
            <p:cNvPr id="9" name="テキスト ボックス 8"/>
            <p:cNvSpPr txBox="1"/>
            <p:nvPr/>
          </p:nvSpPr>
          <p:spPr>
            <a:xfrm>
              <a:off x="1615171" y="1081303"/>
              <a:ext cx="885720" cy="161695"/>
            </a:xfrm>
            <a:prstGeom prst="rect">
              <a:avLst/>
            </a:prstGeom>
            <a:noFill/>
          </p:spPr>
          <p:txBody>
            <a:bodyPr wrap="none" lIns="0" tIns="0" rIns="0" bIns="0" rtlCol="0">
              <a:spAutoFit/>
            </a:bodyPr>
            <a:lstStyle/>
            <a:p>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5</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0</a:t>
            </a:r>
            <a:endParaRPr lang="en-US" altLang="ja-JP" dirty="0"/>
          </a:p>
        </p:txBody>
      </p:sp>
    </p:spTree>
    <p:extLst>
      <p:ext uri="{BB962C8B-B14F-4D97-AF65-F5344CB8AC3E}">
        <p14:creationId xmlns:p14="http://schemas.microsoft.com/office/powerpoint/2010/main" val="3647495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070770984"/>
              </p:ext>
            </p:extLst>
          </p:nvPr>
        </p:nvGraphicFramePr>
        <p:xfrm>
          <a:off x="317987" y="417364"/>
          <a:ext cx="4828547" cy="622592"/>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83423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奨学金の仕組み</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543628" y="6428829"/>
            <a:ext cx="3768490" cy="2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a:spcBef>
                <a:spcPct val="200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）独立行政法人　日本学生支援機構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69269" y="1999280"/>
            <a:ext cx="2624860" cy="3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43627" y="1181757"/>
            <a:ext cx="7758709" cy="462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奨学</a:t>
            </a:r>
            <a:r>
              <a:rPr lang="ja-JP" altLang="en-US" sz="2200" dirty="0">
                <a:solidFill>
                  <a:schemeClr val="tx1"/>
                </a:solidFill>
                <a:latin typeface="Meiryo UI" panose="020B0604030504040204" pitchFamily="50" charset="-128"/>
                <a:ea typeface="Meiryo UI" panose="020B0604030504040204" pitchFamily="50" charset="-128"/>
              </a:rPr>
              <a:t>金とは、経済的理由で修学が困難な優れた学生</a:t>
            </a:r>
            <a:r>
              <a:rPr lang="ja-JP" altLang="en-US" sz="2200" dirty="0" smtClean="0">
                <a:solidFill>
                  <a:schemeClr val="tx1"/>
                </a:solidFill>
                <a:latin typeface="Meiryo UI" panose="020B0604030504040204" pitchFamily="50" charset="-128"/>
                <a:ea typeface="Meiryo UI" panose="020B0604030504040204" pitchFamily="50" charset="-128"/>
              </a:rPr>
              <a:t>に</a:t>
            </a:r>
            <a:r>
              <a:rPr lang="ja-JP" altLang="en-US" sz="2200" dirty="0">
                <a:solidFill>
                  <a:schemeClr val="tx1"/>
                </a:solidFill>
                <a:latin typeface="Meiryo UI" panose="020B0604030504040204" pitchFamily="50" charset="-128"/>
                <a:ea typeface="Meiryo UI" panose="020B0604030504040204" pitchFamily="50" charset="-128"/>
              </a:rPr>
              <a:t>学費</a:t>
            </a:r>
            <a:r>
              <a:rPr lang="ja-JP" altLang="en-US" sz="2200" dirty="0" smtClean="0">
                <a:solidFill>
                  <a:schemeClr val="tx1"/>
                </a:solidFill>
                <a:latin typeface="Meiryo UI" panose="020B0604030504040204" pitchFamily="50" charset="-128"/>
                <a:ea typeface="Meiryo UI" panose="020B0604030504040204" pitchFamily="50" charset="-128"/>
              </a:rPr>
              <a:t>の</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b="1" dirty="0">
                <a:solidFill>
                  <a:srgbClr val="00B0F0"/>
                </a:solidFill>
                <a:latin typeface="Meiryo UI" panose="020B0604030504040204" pitchFamily="50" charset="-128"/>
                <a:ea typeface="Meiryo UI" panose="020B0604030504040204" pitchFamily="50" charset="-128"/>
              </a:rPr>
              <a:t>「給付」 </a:t>
            </a:r>
            <a:r>
              <a:rPr lang="ja-JP" altLang="en-US" sz="2200" dirty="0" smtClean="0">
                <a:solidFill>
                  <a:schemeClr val="tx1"/>
                </a:solidFill>
                <a:latin typeface="Meiryo UI" panose="020B0604030504040204" pitchFamily="50" charset="-128"/>
                <a:ea typeface="Meiryo UI" panose="020B0604030504040204" pitchFamily="50" charset="-128"/>
              </a:rPr>
              <a:t>または</a:t>
            </a:r>
            <a:r>
              <a:rPr lang="ja-JP" altLang="en-US" sz="2200" b="1" dirty="0">
                <a:solidFill>
                  <a:srgbClr val="00B0F0"/>
                </a:solidFill>
                <a:latin typeface="Meiryo UI" panose="020B0604030504040204" pitchFamily="50" charset="-128"/>
                <a:ea typeface="Meiryo UI" panose="020B0604030504040204" pitchFamily="50" charset="-128"/>
              </a:rPr>
              <a:t>「貸与」</a:t>
            </a:r>
            <a:r>
              <a:rPr lang="ja-JP" altLang="en-US" sz="2200" dirty="0" smtClean="0">
                <a:solidFill>
                  <a:schemeClr val="tx1"/>
                </a:solidFill>
                <a:latin typeface="Meiryo UI" panose="020B0604030504040204" pitchFamily="50" charset="-128"/>
                <a:ea typeface="Meiryo UI" panose="020B0604030504040204" pitchFamily="50" charset="-128"/>
              </a:rPr>
              <a:t>する</a:t>
            </a:r>
            <a:r>
              <a:rPr lang="ja-JP" altLang="en-US" sz="2200" dirty="0">
                <a:solidFill>
                  <a:schemeClr val="tx1"/>
                </a:solidFill>
                <a:latin typeface="Meiryo UI" panose="020B0604030504040204" pitchFamily="50" charset="-128"/>
                <a:ea typeface="Meiryo UI" panose="020B0604030504040204" pitchFamily="50" charset="-128"/>
              </a:rPr>
              <a:t>制度です</a:t>
            </a:r>
            <a:r>
              <a:rPr lang="ja-JP" altLang="en-US" sz="2200" dirty="0" smtClean="0">
                <a:solidFill>
                  <a:schemeClr val="tx1"/>
                </a:solidFill>
                <a:latin typeface="Meiryo UI" panose="020B0604030504040204" pitchFamily="50" charset="-128"/>
                <a:ea typeface="Meiryo UI" panose="020B0604030504040204" pitchFamily="50" charset="-128"/>
              </a:rPr>
              <a:t>。</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b="1" dirty="0">
                <a:solidFill>
                  <a:srgbClr val="00B0F0"/>
                </a:solidFill>
                <a:latin typeface="Meiryo UI" panose="020B0604030504040204" pitchFamily="50" charset="-128"/>
                <a:ea typeface="Meiryo UI" panose="020B0604030504040204" pitchFamily="50" charset="-128"/>
              </a:rPr>
              <a:t>給付</a:t>
            </a:r>
            <a:r>
              <a:rPr lang="ja-JP" altLang="en-US" sz="2200" b="1" dirty="0" smtClean="0">
                <a:solidFill>
                  <a:srgbClr val="00B0F0"/>
                </a:solidFill>
                <a:latin typeface="Meiryo UI" panose="020B0604030504040204" pitchFamily="50" charset="-128"/>
                <a:ea typeface="Meiryo UI" panose="020B0604030504040204" pitchFamily="50" charset="-128"/>
              </a:rPr>
              <a:t>型</a:t>
            </a:r>
            <a:r>
              <a:rPr lang="ja-JP" altLang="en-US" sz="2200" dirty="0" smtClean="0">
                <a:solidFill>
                  <a:schemeClr val="tx1"/>
                </a:solidFill>
                <a:latin typeface="Meiryo UI" panose="020B0604030504040204" pitchFamily="50" charset="-128"/>
                <a:ea typeface="Meiryo UI" panose="020B0604030504040204" pitchFamily="50" charset="-128"/>
              </a:rPr>
              <a:t>奨学金：</a:t>
            </a:r>
            <a:r>
              <a:rPr lang="en-US" altLang="ja-JP" sz="2200" dirty="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家計や学業成績の基準があります</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en-US" altLang="ja-JP" sz="2200" dirty="0" smtClean="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返済の必要はありません</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b="1" dirty="0" smtClean="0">
                <a:solidFill>
                  <a:srgbClr val="00B0F0"/>
                </a:solidFill>
                <a:latin typeface="Meiryo UI" panose="020B0604030504040204" pitchFamily="50" charset="-128"/>
                <a:ea typeface="Meiryo UI" panose="020B0604030504040204" pitchFamily="50" charset="-128"/>
              </a:rPr>
              <a:t>貸与型</a:t>
            </a:r>
            <a:r>
              <a:rPr lang="ja-JP" altLang="en-US" sz="2200" dirty="0" smtClean="0">
                <a:solidFill>
                  <a:schemeClr val="tx1"/>
                </a:solidFill>
                <a:latin typeface="Meiryo UI" panose="020B0604030504040204" pitchFamily="50" charset="-128"/>
                <a:ea typeface="Meiryo UI" panose="020B0604030504040204" pitchFamily="50" charset="-128"/>
              </a:rPr>
              <a:t>奨学金：</a:t>
            </a:r>
            <a:r>
              <a:rPr lang="en-US" altLang="ja-JP" sz="2200" dirty="0" smtClean="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返済の必要があります</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en-US" altLang="ja-JP" sz="2200" dirty="0">
                <a:solidFill>
                  <a:schemeClr val="tx1"/>
                </a:solidFill>
                <a:latin typeface="Meiryo UI" panose="020B0604030504040204" pitchFamily="50" charset="-128"/>
                <a:ea typeface="Meiryo UI" panose="020B0604030504040204" pitchFamily="50" charset="-128"/>
              </a:rPr>
              <a:t>	</a:t>
            </a:r>
            <a:r>
              <a:rPr lang="en-US" altLang="ja-JP" sz="2200" dirty="0" smtClean="0">
                <a:solidFill>
                  <a:schemeClr val="tx1"/>
                </a:solidFill>
                <a:latin typeface="Meiryo UI" panose="020B0604030504040204" pitchFamily="50" charset="-128"/>
                <a:ea typeface="Meiryo UI" panose="020B0604030504040204" pitchFamily="50" charset="-128"/>
              </a:rPr>
              <a:t>		</a:t>
            </a:r>
            <a:r>
              <a:rPr lang="ja-JP" altLang="en-US" sz="2200" dirty="0" smtClean="0">
                <a:solidFill>
                  <a:schemeClr val="tx1"/>
                </a:solidFill>
                <a:latin typeface="Meiryo UI" panose="020B0604030504040204" pitchFamily="50" charset="-128"/>
                <a:ea typeface="Meiryo UI" panose="020B0604030504040204" pitchFamily="50" charset="-128"/>
              </a:rPr>
              <a:t>無利子と利子付があります</a:t>
            </a:r>
            <a:endParaRPr lang="en-US" altLang="ja-JP" sz="2200" dirty="0" smtClean="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118" y="4263947"/>
            <a:ext cx="2164882" cy="2164882"/>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154" y="4263947"/>
            <a:ext cx="2164882" cy="2164882"/>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9</a:t>
            </a:r>
            <a:endParaRPr lang="en-US" altLang="ja-JP" dirty="0"/>
          </a:p>
        </p:txBody>
      </p:sp>
    </p:spTree>
    <p:extLst>
      <p:ext uri="{BB962C8B-B14F-4D97-AF65-F5344CB8AC3E}">
        <p14:creationId xmlns:p14="http://schemas.microsoft.com/office/powerpoint/2010/main" val="256602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12749" y="1143004"/>
            <a:ext cx="8230054" cy="655411"/>
          </a:xfrm>
          <a:prstGeom prst="rect">
            <a:avLst/>
          </a:prstGeom>
        </p:spPr>
        <p:txBody>
          <a:bodyPr lIns="91429" tIns="45715" rIns="91429" bIns="45715"/>
          <a:lstStyle/>
          <a:p>
            <a:pPr defTabSz="914290">
              <a:defRPr/>
            </a:pPr>
            <a:endParaRPr lang="ja-JP" altLang="en-US" sz="2900" kern="0" dirty="0">
              <a:latin typeface="ＭＳ Ｐゴシック" pitchFamily="50" charset="-128"/>
              <a:cs typeface="+mj-cs"/>
            </a:endParaRPr>
          </a:p>
        </p:txBody>
      </p:sp>
      <p:graphicFrame>
        <p:nvGraphicFramePr>
          <p:cNvPr id="3" name="表 2"/>
          <p:cNvGraphicFramePr>
            <a:graphicFrameLocks noGrp="1"/>
          </p:cNvGraphicFramePr>
          <p:nvPr>
            <p:extLst/>
          </p:nvPr>
        </p:nvGraphicFramePr>
        <p:xfrm>
          <a:off x="516390" y="1738993"/>
          <a:ext cx="8022772" cy="3987211"/>
        </p:xfrm>
        <a:graphic>
          <a:graphicData uri="http://schemas.openxmlformats.org/drawingml/2006/table">
            <a:tbl>
              <a:tblPr firstRow="1" firstCol="1">
                <a:tableStyleId>{5C22544A-7EE6-4342-B048-85BDC9FD1C3A}</a:tableStyleId>
              </a:tblPr>
              <a:tblGrid>
                <a:gridCol w="668506">
                  <a:extLst>
                    <a:ext uri="{9D8B030D-6E8A-4147-A177-3AD203B41FA5}">
                      <a16:colId xmlns:a16="http://schemas.microsoft.com/office/drawing/2014/main" val="20000"/>
                    </a:ext>
                  </a:extLst>
                </a:gridCol>
                <a:gridCol w="784407">
                  <a:extLst>
                    <a:ext uri="{9D8B030D-6E8A-4147-A177-3AD203B41FA5}">
                      <a16:colId xmlns:a16="http://schemas.microsoft.com/office/drawing/2014/main" val="20001"/>
                    </a:ext>
                  </a:extLst>
                </a:gridCol>
                <a:gridCol w="1444027">
                  <a:extLst>
                    <a:ext uri="{9D8B030D-6E8A-4147-A177-3AD203B41FA5}">
                      <a16:colId xmlns:a16="http://schemas.microsoft.com/office/drawing/2014/main" val="20002"/>
                    </a:ext>
                  </a:extLst>
                </a:gridCol>
                <a:gridCol w="1281458">
                  <a:extLst>
                    <a:ext uri="{9D8B030D-6E8A-4147-A177-3AD203B41FA5}">
                      <a16:colId xmlns:a16="http://schemas.microsoft.com/office/drawing/2014/main" val="20003"/>
                    </a:ext>
                  </a:extLst>
                </a:gridCol>
                <a:gridCol w="1281458">
                  <a:extLst>
                    <a:ext uri="{9D8B030D-6E8A-4147-A177-3AD203B41FA5}">
                      <a16:colId xmlns:a16="http://schemas.microsoft.com/office/drawing/2014/main" val="20004"/>
                    </a:ext>
                  </a:extLst>
                </a:gridCol>
                <a:gridCol w="1281458">
                  <a:extLst>
                    <a:ext uri="{9D8B030D-6E8A-4147-A177-3AD203B41FA5}">
                      <a16:colId xmlns:a16="http://schemas.microsoft.com/office/drawing/2014/main" val="20005"/>
                    </a:ext>
                  </a:extLst>
                </a:gridCol>
                <a:gridCol w="1281458">
                  <a:extLst>
                    <a:ext uri="{9D8B030D-6E8A-4147-A177-3AD203B41FA5}">
                      <a16:colId xmlns:a16="http://schemas.microsoft.com/office/drawing/2014/main" val="20006"/>
                    </a:ext>
                  </a:extLst>
                </a:gridCol>
              </a:tblGrid>
              <a:tr h="443519">
                <a:tc rowSpan="2" gridSpan="2">
                  <a:txBody>
                    <a:bodyPr/>
                    <a:lstStyle/>
                    <a:p>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87313" lvl="0" indent="0"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入学金</a:t>
                      </a:r>
                      <a:endPar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lvl="0" indent="0"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授業料等</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生活費</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　計</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0545">
                <a:tc gridSpan="2"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　宅</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自宅外</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　宅</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自宅外</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093724">
                <a:tc grid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国立大学</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b="0" cap="none" spc="0" dirty="0">
                        <a:ln>
                          <a:noFill/>
                        </a:ln>
                        <a:solidFill>
                          <a:schemeClr val="tx1"/>
                        </a:solidFill>
                        <a:effectLst/>
                        <a:latin typeface="+mn-ea"/>
                        <a:ea typeface="+mn-ea"/>
                      </a:endParaRP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243</a:t>
                      </a: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691</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45244">
                <a:tc row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私立大学</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vert="eaVert"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文系</a:t>
                      </a:r>
                      <a:endPar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386</a:t>
                      </a: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177</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437</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563</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823</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54179">
                <a:tc vMerge="1">
                  <a:txBody>
                    <a:bodyPr/>
                    <a:lstStyle/>
                    <a:p>
                      <a:endParaRPr kumimoji="1" lang="ja-JP" altLang="en-US"/>
                    </a:p>
                  </a:txBody>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理系</a:t>
                      </a: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en-US" altLang="ja-JP" sz="11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517</a:t>
                      </a:r>
                      <a:endParaRPr kumimoji="1" lang="en-US" altLang="ja-JP"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694</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953</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2" marR="91442" marT="45719" marB="45719"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タイトル 1"/>
          <p:cNvSpPr txBox="1">
            <a:spLocks/>
          </p:cNvSpPr>
          <p:nvPr/>
        </p:nvSpPr>
        <p:spPr>
          <a:xfrm>
            <a:off x="6560462" y="1306286"/>
            <a:ext cx="2032454" cy="327706"/>
          </a:xfrm>
          <a:prstGeom prst="rect">
            <a:avLst/>
          </a:prstGeom>
        </p:spPr>
        <p:txBody>
          <a:bodyPr lIns="91429" tIns="45715" rIns="91429" bIns="45715"/>
          <a:lstStyle/>
          <a:p>
            <a:pPr defTabSz="914290">
              <a:defRPr/>
            </a:pPr>
            <a:r>
              <a:rPr lang="ja-JP" altLang="en-US" sz="20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t>単位：万円）</a:t>
            </a:r>
            <a:endParaRPr lang="ja-JP" altLang="en-US" sz="20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a:xfrm>
            <a:off x="895150" y="6470046"/>
            <a:ext cx="7747201" cy="357187"/>
          </a:xfrm>
          <a:prstGeom prst="rect">
            <a:avLst/>
          </a:prstGeom>
        </p:spPr>
        <p:txBody>
          <a:bodyPr lIns="91429" tIns="45715" rIns="91429" bIns="45715"/>
          <a:lstStyle/>
          <a:p>
            <a:pPr>
              <a:defRPr/>
            </a:pP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金融リテラシー連続</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講義 「</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第２回人生とお金」講義資料</a:t>
            </a:r>
          </a:p>
        </p:txBody>
      </p:sp>
      <p:graphicFrame>
        <p:nvGraphicFramePr>
          <p:cNvPr id="14" name="表 13"/>
          <p:cNvGraphicFramePr>
            <a:graphicFrameLocks noGrp="1"/>
          </p:cNvGraphicFramePr>
          <p:nvPr>
            <p:extLst>
              <p:ext uri="{D42A27DB-BD31-4B8C-83A1-F6EECF244321}">
                <p14:modId xmlns:p14="http://schemas.microsoft.com/office/powerpoint/2010/main" val="2549511419"/>
              </p:ext>
            </p:extLst>
          </p:nvPr>
        </p:nvGraphicFramePr>
        <p:xfrm>
          <a:off x="317989" y="517148"/>
          <a:ext cx="6721440" cy="622592"/>
        </p:xfrm>
        <a:graphic>
          <a:graphicData uri="http://schemas.openxmlformats.org/drawingml/2006/table">
            <a:tbl>
              <a:tblPr firstRow="1" bandRow="1">
                <a:tableStyleId>{5C22544A-7EE6-4342-B048-85BDC9FD1C3A}</a:tableStyleId>
              </a:tblPr>
              <a:tblGrid>
                <a:gridCol w="6445480">
                  <a:extLst>
                    <a:ext uri="{9D8B030D-6E8A-4147-A177-3AD203B41FA5}">
                      <a16:colId xmlns:a16="http://schemas.microsoft.com/office/drawing/2014/main" val="20000"/>
                    </a:ext>
                  </a:extLst>
                </a:gridCol>
                <a:gridCol w="275960">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大学在学中にかかる教育費・生活費</a:t>
                      </a: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タイトル 1"/>
          <p:cNvSpPr txBox="1">
            <a:spLocks/>
          </p:cNvSpPr>
          <p:nvPr/>
        </p:nvSpPr>
        <p:spPr>
          <a:xfrm>
            <a:off x="437442" y="5852171"/>
            <a:ext cx="8205361" cy="357187"/>
          </a:xfrm>
          <a:prstGeom prst="rect">
            <a:avLst/>
          </a:prstGeom>
        </p:spPr>
        <p:txBody>
          <a:bodyPr lIns="91429" tIns="45715" rIns="91429" bIns="45715"/>
          <a:lstStyle/>
          <a:p>
            <a:pPr>
              <a:defRPr/>
            </a:pPr>
            <a:r>
              <a:rPr lang="en-US" altLang="ja-JP" sz="2000"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t>私立理系のうち、</a:t>
            </a:r>
            <a:r>
              <a:rPr lang="zh-CN" altLang="en-US" sz="2000" kern="0" dirty="0" smtClean="0">
                <a:latin typeface="Meiryo UI" panose="020B0604030504040204" pitchFamily="50" charset="-128"/>
                <a:ea typeface="Meiryo UI" panose="020B0604030504040204" pitchFamily="50" charset="-128"/>
                <a:cs typeface="Meiryo UI" panose="020B0604030504040204" pitchFamily="50" charset="-128"/>
              </a:rPr>
              <a:t>医学部（</a:t>
            </a:r>
            <a:r>
              <a:rPr lang="zh-CN" altLang="en-US" sz="2000" kern="0" dirty="0">
                <a:latin typeface="Meiryo UI" panose="020B0604030504040204" pitchFamily="50" charset="-128"/>
                <a:ea typeface="Meiryo UI" panose="020B0604030504040204" pitchFamily="50" charset="-128"/>
                <a:cs typeface="Meiryo UI" panose="020B0604030504040204" pitchFamily="50" charset="-128"/>
              </a:rPr>
              <a:t>６年間</a:t>
            </a:r>
            <a:r>
              <a:rPr lang="zh-CN" altLang="en-US" sz="20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0" dirty="0">
                <a:latin typeface="Meiryo UI" panose="020B0604030504040204" pitchFamily="50" charset="-128"/>
                <a:ea typeface="Meiryo UI" panose="020B0604030504040204" pitchFamily="50" charset="-128"/>
                <a:cs typeface="Meiryo UI" panose="020B0604030504040204" pitchFamily="50" charset="-128"/>
              </a:rPr>
              <a:t>入学</a:t>
            </a:r>
            <a: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t>金・授業料等は </a:t>
            </a:r>
            <a:r>
              <a:rPr lang="en-US" altLang="ja-JP" sz="2000" kern="0" dirty="0" smtClean="0">
                <a:latin typeface="Meiryo UI" panose="020B0604030504040204" pitchFamily="50" charset="-128"/>
                <a:ea typeface="Meiryo UI" panose="020B0604030504040204" pitchFamily="50" charset="-128"/>
                <a:cs typeface="Meiryo UI" panose="020B0604030504040204" pitchFamily="50" charset="-128"/>
              </a:rPr>
              <a:t>2,306</a:t>
            </a:r>
            <a: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t>万円</a:t>
            </a:r>
            <a:endParaRPr lang="zh-CN" altLang="en-US" sz="20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p>
        </p:txBody>
      </p:sp>
      <p:sp>
        <p:nvSpPr>
          <p:cNvPr id="13"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smtClean="0"/>
              <a:t>10</a:t>
            </a:r>
            <a:endParaRPr lang="en-US" altLang="ja-JP" dirty="0"/>
          </a:p>
        </p:txBody>
      </p:sp>
    </p:spTree>
    <p:extLst>
      <p:ext uri="{BB962C8B-B14F-4D97-AF65-F5344CB8AC3E}">
        <p14:creationId xmlns:p14="http://schemas.microsoft.com/office/powerpoint/2010/main" val="238243135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689411500"/>
              </p:ext>
            </p:extLst>
          </p:nvPr>
        </p:nvGraphicFramePr>
        <p:xfrm>
          <a:off x="317987" y="417364"/>
          <a:ext cx="4828547" cy="622592"/>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83423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貸与型奨学金の利用</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69269" y="1999280"/>
            <a:ext cx="2624860" cy="3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43627" y="1181757"/>
            <a:ext cx="7758709" cy="462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例１）国公立</a:t>
            </a:r>
            <a:r>
              <a:rPr lang="en-US" altLang="ja-JP" sz="2200" dirty="0" smtClean="0">
                <a:solidFill>
                  <a:schemeClr val="tx1"/>
                </a:solidFill>
                <a:latin typeface="Meiryo UI" panose="020B0604030504040204" pitchFamily="50" charset="-128"/>
                <a:ea typeface="Meiryo UI" panose="020B0604030504040204" pitchFamily="50" charset="-128"/>
              </a:rPr>
              <a:t>4</a:t>
            </a:r>
            <a:r>
              <a:rPr lang="ja-JP" altLang="en-US" sz="2200" dirty="0" smtClean="0">
                <a:solidFill>
                  <a:schemeClr val="tx1"/>
                </a:solidFill>
                <a:latin typeface="Meiryo UI" panose="020B0604030504040204" pitchFamily="50" charset="-128"/>
                <a:ea typeface="Meiryo UI" panose="020B0604030504040204" pitchFamily="50" charset="-128"/>
              </a:rPr>
              <a:t>年生大学に自宅から通う場合：</a:t>
            </a:r>
            <a:endParaRPr lang="en-US" altLang="ja-JP" sz="2200" dirty="0" smtClean="0">
              <a:solidFill>
                <a:schemeClr val="tx1"/>
              </a:solidFill>
              <a:latin typeface="Meiryo UI" panose="020B0604030504040204" pitchFamily="50" charset="-128"/>
              <a:ea typeface="Meiryo UI" panose="020B0604030504040204" pitchFamily="50" charset="-128"/>
            </a:endParaRPr>
          </a:p>
          <a:p>
            <a:pPr marL="87313" indent="-87313">
              <a:lnSpc>
                <a:spcPts val="2600"/>
              </a:lnSpc>
            </a:pPr>
            <a:r>
              <a:rPr lang="ja-JP" altLang="en-US" sz="2200" b="1" dirty="0" smtClean="0">
                <a:solidFill>
                  <a:schemeClr val="tx1"/>
                </a:solidFill>
                <a:latin typeface="Meiryo UI" panose="020B0604030504040204" pitchFamily="50" charset="-128"/>
                <a:ea typeface="Meiryo UI" panose="020B0604030504040204" pitchFamily="50" charset="-128"/>
              </a:rPr>
              <a:t>・</a:t>
            </a:r>
            <a:r>
              <a:rPr lang="ja-JP" altLang="en-US" sz="2200" b="1" dirty="0" smtClean="0">
                <a:solidFill>
                  <a:srgbClr val="00B0F0"/>
                </a:solidFill>
                <a:latin typeface="Meiryo UI" panose="020B0604030504040204" pitchFamily="50" charset="-128"/>
                <a:ea typeface="Meiryo UI" panose="020B0604030504040204" pitchFamily="50" charset="-128"/>
              </a:rPr>
              <a:t>貸与型</a:t>
            </a:r>
            <a:r>
              <a:rPr lang="ja-JP" altLang="en-US" sz="2200" dirty="0">
                <a:solidFill>
                  <a:schemeClr val="tx1"/>
                </a:solidFill>
                <a:latin typeface="Meiryo UI" panose="020B0604030504040204" pitchFamily="50" charset="-128"/>
                <a:ea typeface="Meiryo UI" panose="020B0604030504040204" pitchFamily="50" charset="-128"/>
              </a:rPr>
              <a:t>奨学金</a:t>
            </a:r>
            <a:r>
              <a:rPr lang="ja-JP" altLang="en-US" sz="2200" dirty="0" smtClean="0">
                <a:solidFill>
                  <a:schemeClr val="tx1"/>
                </a:solidFill>
                <a:latin typeface="Meiryo UI" panose="020B0604030504040204" pitchFamily="50" charset="-128"/>
                <a:ea typeface="Meiryo UI" panose="020B0604030504040204" pitchFamily="50" charset="-128"/>
              </a:rPr>
              <a:t>で入学金</a:t>
            </a:r>
            <a:r>
              <a:rPr lang="en-US" altLang="ja-JP" sz="2200" dirty="0" smtClean="0">
                <a:solidFill>
                  <a:schemeClr val="tx1"/>
                </a:solidFill>
                <a:latin typeface="Meiryo UI" panose="020B0604030504040204" pitchFamily="50" charset="-128"/>
                <a:ea typeface="Meiryo UI" panose="020B0604030504040204" pitchFamily="50" charset="-128"/>
              </a:rPr>
              <a:t>30</a:t>
            </a:r>
            <a:r>
              <a:rPr lang="ja-JP" altLang="en-US" sz="2200" dirty="0" smtClean="0">
                <a:solidFill>
                  <a:schemeClr val="tx1"/>
                </a:solidFill>
                <a:latin typeface="Meiryo UI" panose="020B0604030504040204" pitchFamily="50" charset="-128"/>
                <a:ea typeface="Meiryo UI" panose="020B0604030504040204" pitchFamily="50" charset="-128"/>
              </a:rPr>
              <a:t>万円と授業料</a:t>
            </a:r>
            <a:r>
              <a:rPr lang="en-US" altLang="ja-JP" sz="2200" dirty="0" smtClean="0">
                <a:solidFill>
                  <a:schemeClr val="tx1"/>
                </a:solidFill>
                <a:latin typeface="Meiryo UI" panose="020B0604030504040204" pitchFamily="50" charset="-128"/>
                <a:ea typeface="Meiryo UI" panose="020B0604030504040204" pitchFamily="50" charset="-128"/>
              </a:rPr>
              <a:t>210</a:t>
            </a:r>
            <a:r>
              <a:rPr lang="ja-JP" altLang="en-US" sz="2200" dirty="0" smtClean="0">
                <a:solidFill>
                  <a:schemeClr val="tx1"/>
                </a:solidFill>
                <a:latin typeface="Meiryo UI" panose="020B0604030504040204" pitchFamily="50" charset="-128"/>
                <a:ea typeface="Meiryo UI" panose="020B0604030504040204" pitchFamily="50" charset="-128"/>
              </a:rPr>
              <a:t>万円、</a:t>
            </a:r>
            <a:r>
              <a:rPr lang="ja-JP" altLang="en-US" sz="2200" b="1" dirty="0">
                <a:solidFill>
                  <a:srgbClr val="00B0F0"/>
                </a:solidFill>
                <a:latin typeface="Meiryo UI" panose="020B0604030504040204" pitchFamily="50" charset="-128"/>
                <a:ea typeface="Meiryo UI" panose="020B0604030504040204" pitchFamily="50" charset="-128"/>
              </a:rPr>
              <a:t>計</a:t>
            </a:r>
            <a:r>
              <a:rPr lang="en-US" altLang="ja-JP" sz="2200" b="1" dirty="0">
                <a:solidFill>
                  <a:srgbClr val="00B0F0"/>
                </a:solidFill>
                <a:latin typeface="Meiryo UI" panose="020B0604030504040204" pitchFamily="50" charset="-128"/>
                <a:ea typeface="Meiryo UI" panose="020B0604030504040204" pitchFamily="50" charset="-128"/>
              </a:rPr>
              <a:t>240</a:t>
            </a:r>
            <a:r>
              <a:rPr lang="ja-JP" altLang="en-US" sz="2200" b="1" dirty="0">
                <a:solidFill>
                  <a:srgbClr val="00B0F0"/>
                </a:solidFill>
                <a:latin typeface="Meiryo UI" panose="020B0604030504040204" pitchFamily="50" charset="-128"/>
                <a:ea typeface="Meiryo UI" panose="020B0604030504040204" pitchFamily="50" charset="-128"/>
              </a:rPr>
              <a:t>万円</a:t>
            </a:r>
            <a:r>
              <a:rPr lang="ja-JP" altLang="en-US" sz="2200" dirty="0" smtClean="0">
                <a:solidFill>
                  <a:schemeClr val="tx1"/>
                </a:solidFill>
                <a:latin typeface="Meiryo UI" panose="020B0604030504040204" pitchFamily="50" charset="-128"/>
                <a:ea typeface="Meiryo UI" panose="020B0604030504040204" pitchFamily="50" charset="-128"/>
              </a:rPr>
              <a:t>借りる。</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・生活費はアルバイトで稼ぐ。</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例２）私立文系</a:t>
            </a:r>
            <a:r>
              <a:rPr lang="en-US" altLang="ja-JP" sz="2200" dirty="0" smtClean="0">
                <a:solidFill>
                  <a:schemeClr val="tx1"/>
                </a:solidFill>
                <a:latin typeface="Meiryo UI" panose="020B0604030504040204" pitchFamily="50" charset="-128"/>
                <a:ea typeface="Meiryo UI" panose="020B0604030504040204" pitchFamily="50" charset="-128"/>
              </a:rPr>
              <a:t>4</a:t>
            </a:r>
            <a:r>
              <a:rPr lang="ja-JP" altLang="en-US" sz="2200" dirty="0">
                <a:solidFill>
                  <a:schemeClr val="tx1"/>
                </a:solidFill>
                <a:latin typeface="Meiryo UI" panose="020B0604030504040204" pitchFamily="50" charset="-128"/>
                <a:ea typeface="Meiryo UI" panose="020B0604030504040204" pitchFamily="50" charset="-128"/>
              </a:rPr>
              <a:t>年生大学に</a:t>
            </a:r>
            <a:r>
              <a:rPr lang="ja-JP" altLang="en-US" sz="2200" dirty="0" smtClean="0">
                <a:solidFill>
                  <a:schemeClr val="tx1"/>
                </a:solidFill>
                <a:latin typeface="Meiryo UI" panose="020B0604030504040204" pitchFamily="50" charset="-128"/>
                <a:ea typeface="Meiryo UI" panose="020B0604030504040204" pitchFamily="50" charset="-128"/>
              </a:rPr>
              <a:t>自宅</a:t>
            </a:r>
            <a:r>
              <a:rPr lang="ja-JP" altLang="en-US" sz="2200" b="1" dirty="0" smtClean="0">
                <a:solidFill>
                  <a:srgbClr val="00B0F0"/>
                </a:solidFill>
                <a:latin typeface="Meiryo UI" panose="020B0604030504040204" pitchFamily="50" charset="-128"/>
                <a:ea typeface="Meiryo UI" panose="020B0604030504040204" pitchFamily="50" charset="-128"/>
              </a:rPr>
              <a:t>外</a:t>
            </a:r>
            <a:r>
              <a:rPr lang="ja-JP" altLang="en-US" sz="2200" dirty="0" smtClean="0">
                <a:solidFill>
                  <a:schemeClr val="tx1"/>
                </a:solidFill>
                <a:latin typeface="Meiryo UI" panose="020B0604030504040204" pitchFamily="50" charset="-128"/>
                <a:ea typeface="Meiryo UI" panose="020B0604030504040204" pitchFamily="50" charset="-128"/>
              </a:rPr>
              <a:t>から</a:t>
            </a:r>
            <a:r>
              <a:rPr lang="ja-JP" altLang="en-US" sz="2200" dirty="0">
                <a:solidFill>
                  <a:schemeClr val="tx1"/>
                </a:solidFill>
                <a:latin typeface="Meiryo UI" panose="020B0604030504040204" pitchFamily="50" charset="-128"/>
                <a:ea typeface="Meiryo UI" panose="020B0604030504040204" pitchFamily="50" charset="-128"/>
              </a:rPr>
              <a:t>通う場合：</a:t>
            </a:r>
            <a:endParaRPr lang="en-US" altLang="ja-JP" sz="2200" dirty="0">
              <a:solidFill>
                <a:schemeClr val="tx1"/>
              </a:solidFill>
              <a:latin typeface="Meiryo UI" panose="020B0604030504040204" pitchFamily="50" charset="-128"/>
              <a:ea typeface="Meiryo UI" panose="020B0604030504040204" pitchFamily="50" charset="-128"/>
            </a:endParaRPr>
          </a:p>
          <a:p>
            <a:pPr marL="87313" indent="-87313">
              <a:lnSpc>
                <a:spcPts val="2600"/>
              </a:lnSpc>
            </a:pPr>
            <a:r>
              <a:rPr lang="ja-JP" altLang="en-US" sz="2200" b="1" dirty="0" smtClean="0">
                <a:solidFill>
                  <a:schemeClr val="tx1"/>
                </a:solidFill>
                <a:latin typeface="Meiryo UI" panose="020B0604030504040204" pitchFamily="50" charset="-128"/>
                <a:ea typeface="Meiryo UI" panose="020B0604030504040204" pitchFamily="50" charset="-128"/>
              </a:rPr>
              <a:t>・</a:t>
            </a:r>
            <a:r>
              <a:rPr lang="ja-JP" altLang="en-US" sz="2200" b="1" dirty="0">
                <a:solidFill>
                  <a:srgbClr val="00B0F0"/>
                </a:solidFill>
                <a:latin typeface="Meiryo UI" panose="020B0604030504040204" pitchFamily="50" charset="-128"/>
                <a:ea typeface="Meiryo UI" panose="020B0604030504040204" pitchFamily="50" charset="-128"/>
              </a:rPr>
              <a:t>貸与型</a:t>
            </a:r>
            <a:r>
              <a:rPr lang="ja-JP" altLang="en-US" sz="2200" dirty="0">
                <a:solidFill>
                  <a:schemeClr val="tx1"/>
                </a:solidFill>
                <a:latin typeface="Meiryo UI" panose="020B0604030504040204" pitchFamily="50" charset="-128"/>
                <a:ea typeface="Meiryo UI" panose="020B0604030504040204" pitchFamily="50" charset="-128"/>
              </a:rPr>
              <a:t>奨学金で入学</a:t>
            </a:r>
            <a:r>
              <a:rPr lang="ja-JP" altLang="en-US" sz="2200" dirty="0" smtClean="0">
                <a:solidFill>
                  <a:schemeClr val="tx1"/>
                </a:solidFill>
                <a:latin typeface="Meiryo UI" panose="020B0604030504040204" pitchFamily="50" charset="-128"/>
                <a:ea typeface="Meiryo UI" panose="020B0604030504040204" pitchFamily="50" charset="-128"/>
              </a:rPr>
              <a:t>金授業料等</a:t>
            </a:r>
            <a:r>
              <a:rPr lang="en-US" altLang="ja-JP" sz="2200" dirty="0" smtClean="0">
                <a:solidFill>
                  <a:schemeClr val="tx1"/>
                </a:solidFill>
                <a:latin typeface="Meiryo UI" panose="020B0604030504040204" pitchFamily="50" charset="-128"/>
                <a:ea typeface="Meiryo UI" panose="020B0604030504040204" pitchFamily="50" charset="-128"/>
              </a:rPr>
              <a:t>380</a:t>
            </a:r>
            <a:r>
              <a:rPr lang="ja-JP" altLang="en-US" sz="2200" dirty="0" smtClean="0">
                <a:solidFill>
                  <a:schemeClr val="tx1"/>
                </a:solidFill>
                <a:latin typeface="Meiryo UI" panose="020B0604030504040204" pitchFamily="50" charset="-128"/>
                <a:ea typeface="Meiryo UI" panose="020B0604030504040204" pitchFamily="50" charset="-128"/>
              </a:rPr>
              <a:t>万円と、生活費の一部と　して</a:t>
            </a:r>
            <a:r>
              <a:rPr lang="en-US" altLang="ja-JP" sz="2200" dirty="0" smtClean="0">
                <a:solidFill>
                  <a:schemeClr val="tx1"/>
                </a:solidFill>
                <a:latin typeface="Meiryo UI" panose="020B0604030504040204" pitchFamily="50" charset="-128"/>
                <a:ea typeface="Meiryo UI" panose="020B0604030504040204" pitchFamily="50" charset="-128"/>
              </a:rPr>
              <a:t>220</a:t>
            </a:r>
            <a:r>
              <a:rPr lang="ja-JP" altLang="en-US" sz="2200" dirty="0" smtClean="0">
                <a:solidFill>
                  <a:schemeClr val="tx1"/>
                </a:solidFill>
                <a:latin typeface="Meiryo UI" panose="020B0604030504040204" pitchFamily="50" charset="-128"/>
                <a:ea typeface="Meiryo UI" panose="020B0604030504040204" pitchFamily="50" charset="-128"/>
              </a:rPr>
              <a:t>万円（年</a:t>
            </a:r>
            <a:r>
              <a:rPr lang="en-US" altLang="ja-JP" sz="2200" dirty="0" smtClean="0">
                <a:solidFill>
                  <a:schemeClr val="tx1"/>
                </a:solidFill>
                <a:latin typeface="Meiryo UI" panose="020B0604030504040204" pitchFamily="50" charset="-128"/>
                <a:ea typeface="Meiryo UI" panose="020B0604030504040204" pitchFamily="50" charset="-128"/>
              </a:rPr>
              <a:t>55</a:t>
            </a:r>
            <a:r>
              <a:rPr lang="ja-JP" altLang="en-US" sz="2200" dirty="0" smtClean="0">
                <a:solidFill>
                  <a:schemeClr val="tx1"/>
                </a:solidFill>
                <a:latin typeface="Meiryo UI" panose="020B0604030504040204" pitchFamily="50" charset="-128"/>
                <a:ea typeface="Meiryo UI" panose="020B0604030504040204" pitchFamily="50" charset="-128"/>
              </a:rPr>
              <a:t>万円</a:t>
            </a:r>
            <a:r>
              <a:rPr lang="en-US" altLang="ja-JP" sz="2200" dirty="0" smtClean="0">
                <a:solidFill>
                  <a:schemeClr val="tx1"/>
                </a:solidFill>
                <a:latin typeface="Meiryo UI" panose="020B0604030504040204" pitchFamily="50" charset="-128"/>
                <a:ea typeface="Meiryo UI" panose="020B0604030504040204" pitchFamily="50" charset="-128"/>
              </a:rPr>
              <a:t>×4</a:t>
            </a:r>
            <a:r>
              <a:rPr lang="ja-JP" altLang="en-US" sz="2200" dirty="0" smtClean="0">
                <a:solidFill>
                  <a:schemeClr val="tx1"/>
                </a:solidFill>
                <a:latin typeface="Meiryo UI" panose="020B0604030504040204" pitchFamily="50" charset="-128"/>
                <a:ea typeface="Meiryo UI" panose="020B0604030504040204" pitchFamily="50" charset="-128"/>
              </a:rPr>
              <a:t>年）、</a:t>
            </a:r>
            <a:r>
              <a:rPr lang="ja-JP" altLang="en-US" sz="2200" b="1" dirty="0">
                <a:solidFill>
                  <a:srgbClr val="00B0F0"/>
                </a:solidFill>
                <a:latin typeface="Meiryo UI" panose="020B0604030504040204" pitchFamily="50" charset="-128"/>
                <a:ea typeface="Meiryo UI" panose="020B0604030504040204" pitchFamily="50" charset="-128"/>
              </a:rPr>
              <a:t>計</a:t>
            </a:r>
            <a:r>
              <a:rPr lang="en-US" altLang="ja-JP" sz="2200" b="1" dirty="0">
                <a:solidFill>
                  <a:srgbClr val="00B0F0"/>
                </a:solidFill>
                <a:latin typeface="Meiryo UI" panose="020B0604030504040204" pitchFamily="50" charset="-128"/>
                <a:ea typeface="Meiryo UI" panose="020B0604030504040204" pitchFamily="50" charset="-128"/>
              </a:rPr>
              <a:t>600</a:t>
            </a:r>
            <a:r>
              <a:rPr lang="ja-JP" altLang="en-US" sz="2200" b="1" dirty="0">
                <a:solidFill>
                  <a:srgbClr val="00B0F0"/>
                </a:solidFill>
                <a:latin typeface="Meiryo UI" panose="020B0604030504040204" pitchFamily="50" charset="-128"/>
                <a:ea typeface="Meiryo UI" panose="020B0604030504040204" pitchFamily="50" charset="-128"/>
              </a:rPr>
              <a:t>万円</a:t>
            </a:r>
            <a:r>
              <a:rPr lang="ja-JP" altLang="en-US" sz="2200" dirty="0" smtClean="0">
                <a:solidFill>
                  <a:schemeClr val="tx1"/>
                </a:solidFill>
                <a:latin typeface="Meiryo UI" panose="020B0604030504040204" pitchFamily="50" charset="-128"/>
                <a:ea typeface="Meiryo UI" panose="020B0604030504040204" pitchFamily="50" charset="-128"/>
              </a:rPr>
              <a:t>を借りる</a:t>
            </a:r>
            <a:r>
              <a:rPr lang="ja-JP" altLang="en-US" sz="2200" dirty="0">
                <a:solidFill>
                  <a:schemeClr val="tx1"/>
                </a:solidFill>
                <a:latin typeface="Meiryo UI" panose="020B0604030504040204" pitchFamily="50" charset="-128"/>
                <a:ea typeface="Meiryo UI" panose="020B0604030504040204" pitchFamily="50" charset="-128"/>
              </a:rPr>
              <a:t>。</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a:solidFill>
                  <a:schemeClr val="tx1"/>
                </a:solidFill>
                <a:latin typeface="Meiryo UI" panose="020B0604030504040204" pitchFamily="50" charset="-128"/>
                <a:ea typeface="Meiryo UI" panose="020B0604030504040204" pitchFamily="50" charset="-128"/>
              </a:rPr>
              <a:t>・生活費はアルバイト</a:t>
            </a:r>
            <a:r>
              <a:rPr lang="ja-JP" altLang="en-US" sz="2200" dirty="0" smtClean="0">
                <a:solidFill>
                  <a:schemeClr val="tx1"/>
                </a:solidFill>
                <a:latin typeface="Meiryo UI" panose="020B0604030504040204" pitchFamily="50" charset="-128"/>
                <a:ea typeface="Meiryo UI" panose="020B0604030504040204" pitchFamily="50" charset="-128"/>
              </a:rPr>
              <a:t>でも稼ぐ。</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637" y="4690365"/>
            <a:ext cx="1298053" cy="1738464"/>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690" y="4690365"/>
            <a:ext cx="1297244" cy="1737380"/>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1934" y="4676513"/>
            <a:ext cx="1297243" cy="1737379"/>
          </a:xfrm>
          <a:prstGeom prst="rect">
            <a:avLst/>
          </a:prstGeom>
        </p:spPr>
      </p:pic>
      <p:sp>
        <p:nvSpPr>
          <p:cNvPr id="1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smtClean="0"/>
              <a:t>11</a:t>
            </a:r>
            <a:endParaRPr lang="en-US" altLang="ja-JP" dirty="0"/>
          </a:p>
        </p:txBody>
      </p:sp>
    </p:spTree>
    <p:extLst>
      <p:ext uri="{BB962C8B-B14F-4D97-AF65-F5344CB8AC3E}">
        <p14:creationId xmlns:p14="http://schemas.microsoft.com/office/powerpoint/2010/main" val="68719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3627" y="1181757"/>
            <a:ext cx="8191443" cy="462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a:t>
            </a:r>
            <a:r>
              <a:rPr lang="ja-JP" altLang="en-US" sz="2200" dirty="0">
                <a:solidFill>
                  <a:schemeClr val="tx1"/>
                </a:solidFill>
                <a:latin typeface="Meiryo UI" panose="020B0604030504040204" pitchFamily="50" charset="-128"/>
                <a:ea typeface="Meiryo UI" panose="020B0604030504040204" pitchFamily="50" charset="-128"/>
              </a:rPr>
              <a:t>１）国公立</a:t>
            </a:r>
            <a:r>
              <a:rPr lang="en-US" altLang="ja-JP" sz="2200" dirty="0">
                <a:solidFill>
                  <a:schemeClr val="tx1"/>
                </a:solidFill>
                <a:latin typeface="Meiryo UI" panose="020B0604030504040204" pitchFamily="50" charset="-128"/>
                <a:ea typeface="Meiryo UI" panose="020B0604030504040204" pitchFamily="50" charset="-128"/>
              </a:rPr>
              <a:t>4</a:t>
            </a:r>
            <a:r>
              <a:rPr lang="ja-JP" altLang="en-US" sz="2200" dirty="0">
                <a:solidFill>
                  <a:schemeClr val="tx1"/>
                </a:solidFill>
                <a:latin typeface="Meiryo UI" panose="020B0604030504040204" pitchFamily="50" charset="-128"/>
                <a:ea typeface="Meiryo UI" panose="020B0604030504040204" pitchFamily="50" charset="-128"/>
              </a:rPr>
              <a:t>年生大学に自宅から通う</a:t>
            </a:r>
            <a:r>
              <a:rPr lang="ja-JP" altLang="en-US" sz="2200" dirty="0" smtClean="0">
                <a:solidFill>
                  <a:schemeClr val="tx1"/>
                </a:solidFill>
                <a:latin typeface="Meiryo UI" panose="020B0604030504040204" pitchFamily="50" charset="-128"/>
                <a:ea typeface="Meiryo UI" panose="020B0604030504040204" pitchFamily="50" charset="-128"/>
              </a:rPr>
              <a:t>場合に、</a:t>
            </a:r>
            <a:r>
              <a:rPr lang="en-US" altLang="ja-JP" sz="2200" dirty="0" smtClean="0">
                <a:solidFill>
                  <a:schemeClr val="tx1"/>
                </a:solidFill>
                <a:latin typeface="Meiryo UI" panose="020B0604030504040204" pitchFamily="50" charset="-128"/>
                <a:ea typeface="Meiryo UI" panose="020B0604030504040204" pitchFamily="50" charset="-128"/>
              </a:rPr>
              <a:t>240</a:t>
            </a:r>
            <a:r>
              <a:rPr lang="ja-JP" altLang="en-US" sz="2200" dirty="0" smtClean="0">
                <a:solidFill>
                  <a:schemeClr val="tx1"/>
                </a:solidFill>
                <a:latin typeface="Meiryo UI" panose="020B0604030504040204" pitchFamily="50" charset="-128"/>
                <a:ea typeface="Meiryo UI" panose="020B0604030504040204" pitchFamily="50" charset="-128"/>
              </a:rPr>
              <a:t>万円借入</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a:solidFill>
                  <a:schemeClr val="tx1"/>
                </a:solidFill>
                <a:latin typeface="Meiryo UI" panose="020B0604030504040204" pitchFamily="50" charset="-128"/>
                <a:ea typeface="Meiryo UI" panose="020B0604030504040204" pitchFamily="50" charset="-128"/>
              </a:rPr>
              <a:t>・卒業</a:t>
            </a:r>
            <a:r>
              <a:rPr lang="en-US" altLang="ja-JP" sz="2200" dirty="0">
                <a:solidFill>
                  <a:schemeClr val="tx1"/>
                </a:solidFill>
                <a:latin typeface="Meiryo UI" panose="020B0604030504040204" pitchFamily="50" charset="-128"/>
                <a:ea typeface="Meiryo UI" panose="020B0604030504040204" pitchFamily="50" charset="-128"/>
              </a:rPr>
              <a:t>7</a:t>
            </a:r>
            <a:r>
              <a:rPr lang="ja-JP" altLang="en-US" sz="2200" dirty="0">
                <a:solidFill>
                  <a:schemeClr val="tx1"/>
                </a:solidFill>
                <a:latin typeface="Meiryo UI" panose="020B0604030504040204" pitchFamily="50" charset="-128"/>
                <a:ea typeface="Meiryo UI" panose="020B0604030504040204" pitchFamily="50" charset="-128"/>
              </a:rPr>
              <a:t>か月後から返済がスタート</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a:t>
            </a:r>
            <a:r>
              <a:rPr lang="ja-JP" altLang="en-US" sz="2200" b="1" dirty="0" smtClean="0">
                <a:solidFill>
                  <a:srgbClr val="00B0F0"/>
                </a:solidFill>
                <a:latin typeface="Meiryo UI" panose="020B0604030504040204" pitchFamily="50" charset="-128"/>
                <a:ea typeface="Meiryo UI" panose="020B0604030504040204" pitchFamily="50" charset="-128"/>
              </a:rPr>
              <a:t>毎月</a:t>
            </a:r>
            <a:r>
              <a:rPr lang="en-US" altLang="ja-JP" sz="2200" b="1" dirty="0">
                <a:solidFill>
                  <a:srgbClr val="00B0F0"/>
                </a:solidFill>
                <a:latin typeface="Meiryo UI" panose="020B0604030504040204" pitchFamily="50" charset="-128"/>
                <a:ea typeface="Meiryo UI" panose="020B0604030504040204" pitchFamily="50" charset="-128"/>
              </a:rPr>
              <a:t>13,819</a:t>
            </a:r>
            <a:r>
              <a:rPr lang="ja-JP" altLang="en-US" sz="2200" b="1" dirty="0" smtClean="0">
                <a:solidFill>
                  <a:srgbClr val="00B0F0"/>
                </a:solidFill>
                <a:latin typeface="Meiryo UI" panose="020B0604030504040204" pitchFamily="50" charset="-128"/>
                <a:ea typeface="Meiryo UI" panose="020B0604030504040204" pitchFamily="50" charset="-128"/>
              </a:rPr>
              <a:t>円返済、計</a:t>
            </a:r>
            <a:r>
              <a:rPr lang="en-US" altLang="ja-JP" sz="2200" b="1" dirty="0" smtClean="0">
                <a:solidFill>
                  <a:srgbClr val="00B0F0"/>
                </a:solidFill>
                <a:latin typeface="Meiryo UI" panose="020B0604030504040204" pitchFamily="50" charset="-128"/>
                <a:ea typeface="Meiryo UI" panose="020B0604030504040204" pitchFamily="50" charset="-128"/>
              </a:rPr>
              <a:t>15</a:t>
            </a:r>
            <a:r>
              <a:rPr lang="ja-JP" altLang="en-US" sz="2200" b="1" dirty="0" smtClean="0">
                <a:solidFill>
                  <a:srgbClr val="00B0F0"/>
                </a:solidFill>
                <a:latin typeface="Meiryo UI" panose="020B0604030504040204" pitchFamily="50" charset="-128"/>
                <a:ea typeface="Meiryo UI" panose="020B0604030504040204" pitchFamily="50" charset="-128"/>
              </a:rPr>
              <a:t>年で返済完了</a:t>
            </a:r>
            <a:endParaRPr lang="en-US" altLang="ja-JP" sz="2200" b="1" dirty="0" smtClean="0">
              <a:solidFill>
                <a:srgbClr val="00B0F0"/>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最終月の返済額は</a:t>
            </a:r>
            <a:r>
              <a:rPr lang="en-US" altLang="ja-JP" dirty="0" smtClean="0">
                <a:solidFill>
                  <a:schemeClr val="tx1"/>
                </a:solidFill>
                <a:latin typeface="Meiryo UI" panose="020B0604030504040204" pitchFamily="50" charset="-128"/>
                <a:ea typeface="Meiryo UI" panose="020B0604030504040204" pitchFamily="50" charset="-128"/>
              </a:rPr>
              <a:t>13,972</a:t>
            </a:r>
            <a:r>
              <a:rPr lang="ja-JP" altLang="en-US" dirty="0" smtClean="0">
                <a:solidFill>
                  <a:schemeClr val="tx1"/>
                </a:solidFill>
                <a:latin typeface="Meiryo UI" panose="020B0604030504040204" pitchFamily="50" charset="-128"/>
                <a:ea typeface="Meiryo UI" panose="020B0604030504040204" pitchFamily="50" charset="-128"/>
              </a:rPr>
              <a:t>円。返済総額は</a:t>
            </a:r>
            <a:r>
              <a:rPr lang="en-US" altLang="ja-JP" dirty="0" smtClean="0">
                <a:solidFill>
                  <a:schemeClr val="tx1"/>
                </a:solidFill>
                <a:latin typeface="Meiryo UI" panose="020B0604030504040204" pitchFamily="50" charset="-128"/>
                <a:ea typeface="Meiryo UI" panose="020B0604030504040204" pitchFamily="50" charset="-128"/>
              </a:rPr>
              <a:t>2,487,573</a:t>
            </a:r>
            <a:r>
              <a:rPr lang="ja-JP" altLang="en-US" dirty="0" smtClean="0">
                <a:solidFill>
                  <a:schemeClr val="tx1"/>
                </a:solidFill>
                <a:latin typeface="Meiryo UI" panose="020B0604030504040204" pitchFamily="50" charset="-128"/>
                <a:ea typeface="Meiryo UI" panose="020B0604030504040204" pitchFamily="50" charset="-128"/>
              </a:rPr>
              <a:t>円</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22</a:t>
            </a:r>
            <a:r>
              <a:rPr lang="ja-JP" altLang="en-US" dirty="0">
                <a:solidFill>
                  <a:schemeClr val="tx1"/>
                </a:solidFill>
                <a:latin typeface="Meiryo UI" panose="020B0604030504040204" pitchFamily="50" charset="-128"/>
                <a:ea typeface="Meiryo UI" panose="020B0604030504040204" pitchFamily="50" charset="-128"/>
              </a:rPr>
              <a:t>歳</a:t>
            </a:r>
            <a:r>
              <a:rPr lang="ja-JP" altLang="en-US" dirty="0" smtClean="0">
                <a:solidFill>
                  <a:schemeClr val="tx1"/>
                </a:solidFill>
                <a:latin typeface="Meiryo UI" panose="020B0604030504040204" pitchFamily="50" charset="-128"/>
                <a:ea typeface="Meiryo UI" panose="020B0604030504040204" pitchFamily="50" charset="-128"/>
              </a:rPr>
              <a:t>で卒業した場合、</a:t>
            </a:r>
            <a:r>
              <a:rPr lang="en-US" altLang="ja-JP" dirty="0" smtClean="0">
                <a:solidFill>
                  <a:schemeClr val="tx1"/>
                </a:solidFill>
                <a:latin typeface="Meiryo UI" panose="020B0604030504040204" pitchFamily="50" charset="-128"/>
                <a:ea typeface="Meiryo UI" panose="020B0604030504040204" pitchFamily="50" charset="-128"/>
              </a:rPr>
              <a:t>37</a:t>
            </a:r>
            <a:r>
              <a:rPr lang="ja-JP" altLang="en-US" dirty="0" smtClean="0">
                <a:solidFill>
                  <a:schemeClr val="tx1"/>
                </a:solidFill>
                <a:latin typeface="Meiryo UI" panose="020B0604030504040204" pitchFamily="50" charset="-128"/>
                <a:ea typeface="Meiryo UI" panose="020B0604030504040204" pitchFamily="50" charset="-128"/>
              </a:rPr>
              <a:t>歳で返済が終了。</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例</a:t>
            </a:r>
            <a:r>
              <a:rPr lang="ja-JP" altLang="en-US" sz="2200" dirty="0">
                <a:solidFill>
                  <a:schemeClr val="tx1"/>
                </a:solidFill>
                <a:latin typeface="Meiryo UI" panose="020B0604030504040204" pitchFamily="50" charset="-128"/>
                <a:ea typeface="Meiryo UI" panose="020B0604030504040204" pitchFamily="50" charset="-128"/>
              </a:rPr>
              <a:t>２）私立文系</a:t>
            </a:r>
            <a:r>
              <a:rPr lang="en-US" altLang="ja-JP" sz="2200" dirty="0">
                <a:solidFill>
                  <a:schemeClr val="tx1"/>
                </a:solidFill>
                <a:latin typeface="Meiryo UI" panose="020B0604030504040204" pitchFamily="50" charset="-128"/>
                <a:ea typeface="Meiryo UI" panose="020B0604030504040204" pitchFamily="50" charset="-128"/>
              </a:rPr>
              <a:t>4</a:t>
            </a:r>
            <a:r>
              <a:rPr lang="ja-JP" altLang="en-US" sz="2200" dirty="0">
                <a:solidFill>
                  <a:schemeClr val="tx1"/>
                </a:solidFill>
                <a:latin typeface="Meiryo UI" panose="020B0604030504040204" pitchFamily="50" charset="-128"/>
                <a:ea typeface="Meiryo UI" panose="020B0604030504040204" pitchFamily="50" charset="-128"/>
              </a:rPr>
              <a:t>年生大学に自宅外から通う</a:t>
            </a:r>
            <a:r>
              <a:rPr lang="ja-JP" altLang="en-US" sz="2200" dirty="0" smtClean="0">
                <a:solidFill>
                  <a:schemeClr val="tx1"/>
                </a:solidFill>
                <a:latin typeface="Meiryo UI" panose="020B0604030504040204" pitchFamily="50" charset="-128"/>
                <a:ea typeface="Meiryo UI" panose="020B0604030504040204" pitchFamily="50" charset="-128"/>
              </a:rPr>
              <a:t>場合に、</a:t>
            </a:r>
            <a:r>
              <a:rPr lang="en-US" altLang="ja-JP" sz="2200" dirty="0" smtClean="0">
                <a:solidFill>
                  <a:schemeClr val="tx1"/>
                </a:solidFill>
                <a:latin typeface="Meiryo UI" panose="020B0604030504040204" pitchFamily="50" charset="-128"/>
                <a:ea typeface="Meiryo UI" panose="020B0604030504040204" pitchFamily="50" charset="-128"/>
              </a:rPr>
              <a:t>600</a:t>
            </a:r>
            <a:r>
              <a:rPr lang="ja-JP" altLang="en-US" sz="2200" dirty="0" smtClean="0">
                <a:solidFill>
                  <a:schemeClr val="tx1"/>
                </a:solidFill>
                <a:latin typeface="Meiryo UI" panose="020B0604030504040204" pitchFamily="50" charset="-128"/>
                <a:ea typeface="Meiryo UI" panose="020B0604030504040204" pitchFamily="50" charset="-128"/>
              </a:rPr>
              <a:t>万円借入</a:t>
            </a:r>
            <a:endParaRPr lang="en-US" altLang="ja-JP" sz="2200" dirty="0" smtClean="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a:solidFill>
                  <a:schemeClr val="tx1"/>
                </a:solidFill>
                <a:latin typeface="Meiryo UI" panose="020B0604030504040204" pitchFamily="50" charset="-128"/>
                <a:ea typeface="Meiryo UI" panose="020B0604030504040204" pitchFamily="50" charset="-128"/>
              </a:rPr>
              <a:t>・卒業</a:t>
            </a:r>
            <a:r>
              <a:rPr lang="en-US" altLang="ja-JP" sz="2200" dirty="0">
                <a:solidFill>
                  <a:schemeClr val="tx1"/>
                </a:solidFill>
                <a:latin typeface="Meiryo UI" panose="020B0604030504040204" pitchFamily="50" charset="-128"/>
                <a:ea typeface="Meiryo UI" panose="020B0604030504040204" pitchFamily="50" charset="-128"/>
              </a:rPr>
              <a:t>7</a:t>
            </a:r>
            <a:r>
              <a:rPr lang="ja-JP" altLang="en-US" sz="2200" dirty="0">
                <a:solidFill>
                  <a:schemeClr val="tx1"/>
                </a:solidFill>
                <a:latin typeface="Meiryo UI" panose="020B0604030504040204" pitchFamily="50" charset="-128"/>
                <a:ea typeface="Meiryo UI" panose="020B0604030504040204" pitchFamily="50" charset="-128"/>
              </a:rPr>
              <a:t>か月後から返済がスタート</a:t>
            </a: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a:t>
            </a:r>
            <a:r>
              <a:rPr lang="ja-JP" altLang="en-US" sz="2200" b="1" dirty="0" smtClean="0">
                <a:solidFill>
                  <a:srgbClr val="00B0F0"/>
                </a:solidFill>
                <a:latin typeface="Meiryo UI" panose="020B0604030504040204" pitchFamily="50" charset="-128"/>
                <a:ea typeface="Meiryo UI" panose="020B0604030504040204" pitchFamily="50" charset="-128"/>
              </a:rPr>
              <a:t>毎月</a:t>
            </a:r>
            <a:r>
              <a:rPr lang="en-US" altLang="ja-JP" sz="2200" b="1" dirty="0" smtClean="0">
                <a:solidFill>
                  <a:srgbClr val="00B0F0"/>
                </a:solidFill>
                <a:latin typeface="Meiryo UI" panose="020B0604030504040204" pitchFamily="50" charset="-128"/>
                <a:ea typeface="Meiryo UI" panose="020B0604030504040204" pitchFamily="50" charset="-128"/>
              </a:rPr>
              <a:t>26,201</a:t>
            </a:r>
            <a:r>
              <a:rPr lang="ja-JP" altLang="en-US" sz="2200" b="1" dirty="0" smtClean="0">
                <a:solidFill>
                  <a:srgbClr val="00B0F0"/>
                </a:solidFill>
                <a:latin typeface="Meiryo UI" panose="020B0604030504040204" pitchFamily="50" charset="-128"/>
                <a:ea typeface="Meiryo UI" panose="020B0604030504040204" pitchFamily="50" charset="-128"/>
              </a:rPr>
              <a:t>円</a:t>
            </a:r>
            <a:r>
              <a:rPr lang="ja-JP" altLang="en-US" sz="2200" b="1" dirty="0">
                <a:solidFill>
                  <a:srgbClr val="00B0F0"/>
                </a:solidFill>
                <a:latin typeface="Meiryo UI" panose="020B0604030504040204" pitchFamily="50" charset="-128"/>
                <a:ea typeface="Meiryo UI" panose="020B0604030504040204" pitchFamily="50" charset="-128"/>
              </a:rPr>
              <a:t>返済、</a:t>
            </a:r>
            <a:r>
              <a:rPr lang="ja-JP" altLang="en-US" sz="2200" b="1" dirty="0" smtClean="0">
                <a:solidFill>
                  <a:srgbClr val="00B0F0"/>
                </a:solidFill>
                <a:latin typeface="Meiryo UI" panose="020B0604030504040204" pitchFamily="50" charset="-128"/>
                <a:ea typeface="Meiryo UI" panose="020B0604030504040204" pitchFamily="50" charset="-128"/>
              </a:rPr>
              <a:t>計</a:t>
            </a:r>
            <a:r>
              <a:rPr lang="en-US" altLang="ja-JP" sz="2200" b="1" dirty="0" smtClean="0">
                <a:solidFill>
                  <a:srgbClr val="00B0F0"/>
                </a:solidFill>
                <a:latin typeface="Meiryo UI" panose="020B0604030504040204" pitchFamily="50" charset="-128"/>
                <a:ea typeface="Meiryo UI" panose="020B0604030504040204" pitchFamily="50" charset="-128"/>
              </a:rPr>
              <a:t>20</a:t>
            </a:r>
            <a:r>
              <a:rPr lang="ja-JP" altLang="en-US" sz="2200" b="1" dirty="0" smtClean="0">
                <a:solidFill>
                  <a:srgbClr val="00B0F0"/>
                </a:solidFill>
                <a:latin typeface="Meiryo UI" panose="020B0604030504040204" pitchFamily="50" charset="-128"/>
                <a:ea typeface="Meiryo UI" panose="020B0604030504040204" pitchFamily="50" charset="-128"/>
              </a:rPr>
              <a:t>年</a:t>
            </a:r>
            <a:r>
              <a:rPr lang="ja-JP" altLang="en-US" sz="2200" b="1" dirty="0">
                <a:solidFill>
                  <a:srgbClr val="00B0F0"/>
                </a:solidFill>
                <a:latin typeface="Meiryo UI" panose="020B0604030504040204" pitchFamily="50" charset="-128"/>
                <a:ea typeface="Meiryo UI" panose="020B0604030504040204" pitchFamily="50" charset="-128"/>
              </a:rPr>
              <a:t>で返済完了</a:t>
            </a:r>
            <a:endParaRPr lang="en-US" altLang="ja-JP" sz="2200" b="1" dirty="0">
              <a:solidFill>
                <a:srgbClr val="00B0F0"/>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smtClean="0">
                <a:solidFill>
                  <a:schemeClr val="tx1"/>
                </a:solidFill>
                <a:latin typeface="Meiryo UI" panose="020B0604030504040204" pitchFamily="50" charset="-128"/>
                <a:ea typeface="Meiryo UI" panose="020B0604030504040204" pitchFamily="50" charset="-128"/>
              </a:rPr>
              <a:t>・最終</a:t>
            </a:r>
            <a:r>
              <a:rPr lang="ja-JP" altLang="en-US" dirty="0">
                <a:solidFill>
                  <a:schemeClr val="tx1"/>
                </a:solidFill>
                <a:latin typeface="Meiryo UI" panose="020B0604030504040204" pitchFamily="50" charset="-128"/>
                <a:ea typeface="Meiryo UI" panose="020B0604030504040204" pitchFamily="50" charset="-128"/>
              </a:rPr>
              <a:t>月の返済額</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26,273</a:t>
            </a:r>
            <a:r>
              <a:rPr lang="ja-JP" altLang="en-US" dirty="0" smtClean="0">
                <a:solidFill>
                  <a:schemeClr val="tx1"/>
                </a:solidFill>
                <a:latin typeface="Meiryo UI" panose="020B0604030504040204" pitchFamily="50" charset="-128"/>
                <a:ea typeface="Meiryo UI" panose="020B0604030504040204" pitchFamily="50" charset="-128"/>
              </a:rPr>
              <a:t>円</a:t>
            </a:r>
            <a:r>
              <a:rPr lang="ja-JP" altLang="en-US" dirty="0">
                <a:solidFill>
                  <a:schemeClr val="tx1"/>
                </a:solidFill>
                <a:latin typeface="Meiryo UI" panose="020B0604030504040204" pitchFamily="50" charset="-128"/>
                <a:ea typeface="Meiryo UI" panose="020B0604030504040204" pitchFamily="50" charset="-128"/>
              </a:rPr>
              <a:t>。返済総額</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6,288,312</a:t>
            </a:r>
            <a:r>
              <a:rPr lang="ja-JP" altLang="en-US" dirty="0" smtClean="0">
                <a:solidFill>
                  <a:schemeClr val="tx1"/>
                </a:solidFill>
                <a:latin typeface="Meiryo UI" panose="020B0604030504040204" pitchFamily="50" charset="-128"/>
                <a:ea typeface="Meiryo UI" panose="020B0604030504040204" pitchFamily="50" charset="-128"/>
              </a:rPr>
              <a:t>円。</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spcBef>
                <a:spcPts val="0"/>
              </a:spcBef>
              <a:spcAft>
                <a:spcPts val="0"/>
              </a:spcAft>
            </a:pP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22</a:t>
            </a:r>
            <a:r>
              <a:rPr lang="ja-JP" altLang="en-US" dirty="0" smtClean="0">
                <a:solidFill>
                  <a:schemeClr val="tx1"/>
                </a:solidFill>
                <a:latin typeface="Meiryo UI" panose="020B0604030504040204" pitchFamily="50" charset="-128"/>
                <a:ea typeface="Meiryo UI" panose="020B0604030504040204" pitchFamily="50" charset="-128"/>
              </a:rPr>
              <a:t>歳で卒業した場合、</a:t>
            </a:r>
            <a:r>
              <a:rPr lang="en-US" altLang="ja-JP" dirty="0" smtClean="0">
                <a:solidFill>
                  <a:schemeClr val="tx1"/>
                </a:solidFill>
                <a:latin typeface="Meiryo UI" panose="020B0604030504040204" pitchFamily="50" charset="-128"/>
                <a:ea typeface="Meiryo UI" panose="020B0604030504040204" pitchFamily="50" charset="-128"/>
              </a:rPr>
              <a:t>42</a:t>
            </a:r>
            <a:r>
              <a:rPr lang="ja-JP" altLang="en-US" dirty="0" smtClean="0">
                <a:solidFill>
                  <a:schemeClr val="tx1"/>
                </a:solidFill>
                <a:latin typeface="Meiryo UI" panose="020B0604030504040204" pitchFamily="50" charset="-128"/>
                <a:ea typeface="Meiryo UI" panose="020B0604030504040204" pitchFamily="50" charset="-128"/>
              </a:rPr>
              <a:t>歳で返済が終了。</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a:solidFill>
                <a:schemeClr val="tx1"/>
              </a:solidFill>
              <a:latin typeface="Meiryo UI" panose="020B0604030504040204" pitchFamily="50" charset="-128"/>
              <a:ea typeface="Meiryo UI" panose="020B0604030504040204" pitchFamily="50" charset="-128"/>
            </a:endParaRPr>
          </a:p>
          <a:p>
            <a:pPr>
              <a:lnSpc>
                <a:spcPts val="2600"/>
              </a:lnSpc>
            </a:pPr>
            <a:endParaRPr lang="en-US" altLang="ja-JP" sz="2200" dirty="0" smtClean="0">
              <a:solidFill>
                <a:schemeClr val="tx1"/>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317987" y="417364"/>
          <a:ext cx="4828547" cy="622592"/>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83423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貸与型奨学金の返済</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316730" y="6094914"/>
            <a:ext cx="8645236" cy="61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marL="536575" indent="-536575">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注１）いずれの例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、毎月定額返済、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0.45%</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機関保証制度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ありの場合でシミュレーションを実施。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（注２）返済方法を変更することで、もっと早く返済を完了させることも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）独立行政法人　日本学生支援機構　奨学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金貸与・返還シミュレーション</a:t>
            </a:r>
          </a:p>
        </p:txBody>
      </p:sp>
      <p:sp>
        <p:nvSpPr>
          <p:cNvPr id="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smtClean="0"/>
              <a:t>12</a:t>
            </a:r>
            <a:endParaRPr lang="en-US" altLang="ja-JP" dirty="0"/>
          </a:p>
        </p:txBody>
      </p:sp>
    </p:spTree>
    <p:extLst>
      <p:ext uri="{BB962C8B-B14F-4D97-AF65-F5344CB8AC3E}">
        <p14:creationId xmlns:p14="http://schemas.microsoft.com/office/powerpoint/2010/main" val="14718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978698467"/>
              </p:ext>
            </p:extLst>
          </p:nvPr>
        </p:nvGraphicFramePr>
        <p:xfrm>
          <a:off x="186240" y="1169642"/>
          <a:ext cx="8709286" cy="528602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134646">
                <a:tc>
                  <a:txBody>
                    <a:bodyPr/>
                    <a:lstStyle/>
                    <a:p>
                      <a:pPr algn="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「借りる」</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と一般的に利子（金利）が発生します。</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元本と利子、両方を返済</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する必要があります。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07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クレジットカード</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の利用もお金を借りることになります。</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手数料</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（実質的には金利）が発生します。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7899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借りる前に</a:t>
                      </a:r>
                      <a:r>
                        <a:rPr lang="ja-JP" altLang="en-US" sz="2200" b="1" dirty="0" smtClean="0">
                          <a:solidFill>
                            <a:srgbClr val="00B0F0"/>
                          </a:solidFill>
                          <a:latin typeface="Meiryo UI" panose="020B0604030504040204" pitchFamily="50" charset="-128"/>
                          <a:ea typeface="Meiryo UI" panose="020B0604030504040204" pitchFamily="50" charset="-128"/>
                        </a:rPr>
                        <a:t>返済のイメージ</a:t>
                      </a:r>
                      <a:r>
                        <a:rPr lang="ja-JP" altLang="en-US" sz="2200" b="0" dirty="0" smtClean="0">
                          <a:solidFill>
                            <a:schemeClr val="tx1"/>
                          </a:solidFill>
                          <a:latin typeface="Meiryo UI" panose="020B0604030504040204" pitchFamily="50" charset="-128"/>
                          <a:ea typeface="Meiryo UI" panose="020B0604030504040204" pitchFamily="50" charset="-128"/>
                        </a:rPr>
                        <a:t>を持ちましょう。</a:t>
                      </a:r>
                      <a:endParaRPr lang="en-US" altLang="ja-JP" sz="2200" b="0" dirty="0" smtClean="0">
                        <a:solidFill>
                          <a:schemeClr val="tx1"/>
                        </a:solidFill>
                        <a:latin typeface="Meiryo UI" panose="020B0604030504040204" pitchFamily="50" charset="-128"/>
                        <a:ea typeface="Meiryo UI" panose="020B0604030504040204" pitchFamily="50" charset="-128"/>
                      </a:endParaRPr>
                    </a:p>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（毎月の返済額、返済期間、返済総額を確認する）</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40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借り過ぎに注意</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3763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必要に応じて、</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奨学金</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の仕組みを理解し活用しましょう。家計管理をしっかりして、計画的に返済しましょう。</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6195454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smtClean="0"/>
              <a:t>13</a:t>
            </a:r>
            <a:endParaRPr lang="en-US" altLang="ja-JP" dirty="0"/>
          </a:p>
        </p:txBody>
      </p:sp>
    </p:spTree>
    <p:extLst>
      <p:ext uri="{BB962C8B-B14F-4D97-AF65-F5344CB8AC3E}">
        <p14:creationId xmlns:p14="http://schemas.microsoft.com/office/powerpoint/2010/main" val="3340988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2483567"/>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友達と海外旅行に行くので、金利</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万円を借りた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。毎月</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円ずつ返済する場合、返済には何年かかり、 総額いくら返すことになるでしょうか？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ts val="600"/>
              </a:spcBef>
              <a:spcAft>
                <a:spcPts val="0"/>
              </a:spcAft>
              <a:buFontTx/>
              <a:buNone/>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①　１年、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②　３年、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③　５年、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1" name="正方形/長方形 10"/>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2536080" y="3599171"/>
            <a:ext cx="4110339" cy="2957872"/>
            <a:chOff x="2438903" y="3345943"/>
            <a:chExt cx="3820777" cy="2900820"/>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03" y="3347320"/>
              <a:ext cx="1775909" cy="2899443"/>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28" y="3345943"/>
              <a:ext cx="1776752" cy="2900820"/>
            </a:xfrm>
            <a:prstGeom prst="rect">
              <a:avLst/>
            </a:prstGeom>
          </p:spPr>
        </p:pic>
      </p:grpSp>
      <p:sp>
        <p:nvSpPr>
          <p:cNvPr id="20" name="星 5 19"/>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1</a:t>
            </a:r>
            <a:endParaRPr lang="en-US" altLang="ja-JP" dirty="0"/>
          </a:p>
        </p:txBody>
      </p:sp>
    </p:spTree>
    <p:extLst>
      <p:ext uri="{BB962C8B-B14F-4D97-AF65-F5344CB8AC3E}">
        <p14:creationId xmlns:p14="http://schemas.microsoft.com/office/powerpoint/2010/main" val="79455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180280516"/>
              </p:ext>
            </p:extLst>
          </p:nvPr>
        </p:nvGraphicFramePr>
        <p:xfrm>
          <a:off x="317990" y="477324"/>
          <a:ext cx="3744343" cy="622592"/>
        </p:xfrm>
        <a:graphic>
          <a:graphicData uri="http://schemas.openxmlformats.org/drawingml/2006/table">
            <a:tbl>
              <a:tblPr firstRow="1" bandRow="1">
                <a:tableStyleId>{5C22544A-7EE6-4342-B048-85BDC9FD1C3A}</a:tableStyleId>
              </a:tblPr>
              <a:tblGrid>
                <a:gridCol w="1151046">
                  <a:extLst>
                    <a:ext uri="{9D8B030D-6E8A-4147-A177-3AD203B41FA5}">
                      <a16:colId xmlns:a16="http://schemas.microsoft.com/office/drawing/2014/main" val="20000"/>
                    </a:ext>
                  </a:extLst>
                </a:gridCol>
                <a:gridCol w="2593297">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「借りる」とは</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0137083"/>
              </p:ext>
            </p:extLst>
          </p:nvPr>
        </p:nvGraphicFramePr>
        <p:xfrm>
          <a:off x="317990" y="1158140"/>
          <a:ext cx="8569978" cy="5498692"/>
        </p:xfrm>
        <a:graphic>
          <a:graphicData uri="http://schemas.openxmlformats.org/drawingml/2006/table">
            <a:tbl>
              <a:tblPr firstRow="1" bandRow="1">
                <a:tableStyleId>{5C22544A-7EE6-4342-B048-85BDC9FD1C3A}</a:tableStyleId>
              </a:tblPr>
              <a:tblGrid>
                <a:gridCol w="1073174">
                  <a:extLst>
                    <a:ext uri="{9D8B030D-6E8A-4147-A177-3AD203B41FA5}">
                      <a16:colId xmlns:a16="http://schemas.microsoft.com/office/drawing/2014/main" val="20000"/>
                    </a:ext>
                  </a:extLst>
                </a:gridCol>
                <a:gridCol w="7496804">
                  <a:extLst>
                    <a:ext uri="{9D8B030D-6E8A-4147-A177-3AD203B41FA5}">
                      <a16:colId xmlns:a16="http://schemas.microsoft.com/office/drawing/2014/main" val="20001"/>
                    </a:ext>
                  </a:extLst>
                </a:gridCol>
              </a:tblGrid>
              <a:tr h="816964">
                <a:tc>
                  <a:txBody>
                    <a:bodyPr/>
                    <a:lstStyle/>
                    <a:p>
                      <a:pPr algn="ct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50000"/>
                        </a:lnSpc>
                        <a:buNone/>
                      </a:pP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お金を「借りる」とは、</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将来の収入の先取り</a:t>
                      </a: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353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72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住宅のような高額のものは、必要な金額を貯めるのに時間がかかることが多いので、多くの人が</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住宅ローン</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を利用します。</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804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お金を「借りる」と一般的に</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利子（金利）</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が発生します。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1261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消費者ローンやカードローン</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などローンを利用する際は</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借り過ぎに注意</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が必要です。</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1261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後払い（クレジットカード）</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も、分割払いやリボ払いでは手数料（実質的には金利）が発生します。</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2</a:t>
            </a:r>
            <a:endParaRPr lang="en-US" altLang="ja-JP" dirty="0"/>
          </a:p>
        </p:txBody>
      </p:sp>
    </p:spTree>
    <p:extLst>
      <p:ext uri="{BB962C8B-B14F-4D97-AF65-F5344CB8AC3E}">
        <p14:creationId xmlns:p14="http://schemas.microsoft.com/office/powerpoint/2010/main" val="22025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6" y="417364"/>
          <a:ext cx="6467277" cy="622592"/>
        </p:xfrm>
        <a:graphic>
          <a:graphicData uri="http://schemas.openxmlformats.org/drawingml/2006/table">
            <a:tbl>
              <a:tblPr firstRow="1" bandRow="1">
                <a:tableStyleId>{5C22544A-7EE6-4342-B048-85BDC9FD1C3A}</a:tableStyleId>
              </a:tblPr>
              <a:tblGrid>
                <a:gridCol w="1159291">
                  <a:extLst>
                    <a:ext uri="{9D8B030D-6E8A-4147-A177-3AD203B41FA5}">
                      <a16:colId xmlns:a16="http://schemas.microsoft.com/office/drawing/2014/main" val="20000"/>
                    </a:ext>
                  </a:extLst>
                </a:gridCol>
                <a:gridCol w="530798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後払い（クレジットカード）の仕組み</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543628" y="6428829"/>
            <a:ext cx="3768490" cy="26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a:spcBef>
                <a:spcPct val="200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）金融庁「基礎から学べる金融ガイド」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69269" y="1999280"/>
            <a:ext cx="2624860" cy="3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543628" y="981953"/>
            <a:ext cx="7967326" cy="5446876"/>
          </a:xfrm>
          <a:prstGeom prst="rect">
            <a:avLst/>
          </a:prstGeom>
        </p:spPr>
      </p:pic>
      <p:sp>
        <p:nvSpPr>
          <p:cNvPr id="14" name="正方形/長方形 13"/>
          <p:cNvSpPr/>
          <p:nvPr/>
        </p:nvSpPr>
        <p:spPr>
          <a:xfrm>
            <a:off x="317986" y="923833"/>
            <a:ext cx="5544657" cy="114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2600"/>
              </a:lnSpc>
            </a:pPr>
            <a:r>
              <a:rPr kumimoji="1" lang="ja-JP" altLang="en-US" sz="2200" dirty="0" smtClean="0">
                <a:solidFill>
                  <a:schemeClr val="tx1"/>
                </a:solidFill>
                <a:latin typeface="Meiryo UI" panose="020B0604030504040204" pitchFamily="50" charset="-128"/>
                <a:ea typeface="Meiryo UI" panose="020B0604030504040204" pitchFamily="50" charset="-128"/>
              </a:rPr>
              <a:t>クレジットとは、ショッピングなどの代金を</a:t>
            </a:r>
            <a:r>
              <a:rPr kumimoji="1" lang="ja-JP" altLang="en-US" sz="2200" b="1" dirty="0" smtClean="0">
                <a:solidFill>
                  <a:srgbClr val="00B0F0"/>
                </a:solidFill>
                <a:latin typeface="Meiryo UI" panose="020B0604030504040204" pitchFamily="50" charset="-128"/>
                <a:ea typeface="Meiryo UI" panose="020B0604030504040204" pitchFamily="50" charset="-128"/>
              </a:rPr>
              <a:t>後払い</a:t>
            </a:r>
            <a:r>
              <a:rPr kumimoji="1" lang="ja-JP" altLang="en-US" sz="2200" dirty="0" smtClean="0">
                <a:solidFill>
                  <a:schemeClr val="tx1"/>
                </a:solidFill>
                <a:latin typeface="Meiryo UI" panose="020B0604030504040204" pitchFamily="50" charset="-128"/>
                <a:ea typeface="Meiryo UI" panose="020B0604030504040204" pitchFamily="50" charset="-128"/>
              </a:rPr>
              <a:t>にすること、カード会社に立て替えてもらうことです。</a:t>
            </a: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43627" y="2122745"/>
            <a:ext cx="3160468" cy="34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ja-JP" altLang="en-US" sz="2200" dirty="0" smtClean="0">
                <a:solidFill>
                  <a:schemeClr val="tx1"/>
                </a:solidFill>
                <a:latin typeface="Meiryo UI" panose="020B0604030504040204" pitchFamily="50" charset="-128"/>
                <a:ea typeface="Meiryo UI" panose="020B0604030504040204" pitchFamily="50" charset="-128"/>
              </a:rPr>
              <a:t>つまり「</a:t>
            </a:r>
            <a:r>
              <a:rPr lang="ja-JP" altLang="en-US" sz="2200" b="1" dirty="0" smtClean="0">
                <a:solidFill>
                  <a:srgbClr val="00B0F0"/>
                </a:solidFill>
                <a:latin typeface="Meiryo UI" panose="020B0604030504040204" pitchFamily="50" charset="-128"/>
                <a:ea typeface="Meiryo UI" panose="020B0604030504040204" pitchFamily="50" charset="-128"/>
              </a:rPr>
              <a:t>借金</a:t>
            </a:r>
            <a:r>
              <a:rPr lang="ja-JP" altLang="en-US" sz="2200" dirty="0" smtClean="0">
                <a:solidFill>
                  <a:schemeClr val="tx1"/>
                </a:solidFill>
                <a:latin typeface="Meiryo UI" panose="020B0604030504040204" pitchFamily="50" charset="-128"/>
                <a:ea typeface="Meiryo UI" panose="020B0604030504040204" pitchFamily="50" charset="-128"/>
              </a:rPr>
              <a:t>」になります。</a:t>
            </a: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3</a:t>
            </a:r>
            <a:endParaRPr lang="en-US" altLang="ja-JP" dirty="0"/>
          </a:p>
        </p:txBody>
      </p:sp>
    </p:spTree>
    <p:extLst>
      <p:ext uri="{BB962C8B-B14F-4D97-AF65-F5344CB8AC3E}">
        <p14:creationId xmlns:p14="http://schemas.microsoft.com/office/powerpoint/2010/main" val="210574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06931516"/>
              </p:ext>
            </p:extLst>
          </p:nvPr>
        </p:nvGraphicFramePr>
        <p:xfrm>
          <a:off x="317989" y="417364"/>
          <a:ext cx="356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37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クレジットカード</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700161522"/>
              </p:ext>
            </p:extLst>
          </p:nvPr>
        </p:nvGraphicFramePr>
        <p:xfrm>
          <a:off x="562058" y="1012042"/>
          <a:ext cx="8124923" cy="5321142"/>
        </p:xfrm>
        <a:graphic>
          <a:graphicData uri="http://schemas.openxmlformats.org/drawingml/2006/table">
            <a:tbl>
              <a:tblPr firstRow="1" bandRow="1">
                <a:tableStyleId>{5C22544A-7EE6-4342-B048-85BDC9FD1C3A}</a:tableStyleId>
              </a:tblPr>
              <a:tblGrid>
                <a:gridCol w="996923">
                  <a:extLst>
                    <a:ext uri="{9D8B030D-6E8A-4147-A177-3AD203B41FA5}">
                      <a16:colId xmlns:a16="http://schemas.microsoft.com/office/drawing/2014/main" val="20000"/>
                    </a:ext>
                  </a:extLst>
                </a:gridCol>
                <a:gridCol w="7128000">
                  <a:extLst>
                    <a:ext uri="{9D8B030D-6E8A-4147-A177-3AD203B41FA5}">
                      <a16:colId xmlns:a16="http://schemas.microsoft.com/office/drawing/2014/main" val="20001"/>
                    </a:ext>
                  </a:extLst>
                </a:gridCol>
              </a:tblGrid>
              <a:tr h="500063">
                <a:tc>
                  <a:txBody>
                    <a:bodyPr/>
                    <a:lstStyle/>
                    <a:p>
                      <a:pPr algn="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B="180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クレジットカードを使うことは、</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お金を借りること</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B="72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151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25553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使い方は、</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キャッシング</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に大別されます。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21151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15373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手数料（金利）　　</a:t>
                      </a:r>
                      <a:r>
                        <a:rPr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を知りましょう。</a:t>
                      </a:r>
                      <a:r>
                        <a:rPr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（手数料の一般的な例は以下の通り）</a:t>
                      </a: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21151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7465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リボ払い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は、いくら使っても毎月の返済額が一定ですが、 借入額が　なかなか減らず、支払う金利が大きくなりがちです。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2115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7125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自分のルール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を定めましょう。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─例：「１回払いだけにする」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（ポイントを貯めるために使う）</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1" name="正方形/長方形 10"/>
          <p:cNvSpPr/>
          <p:nvPr/>
        </p:nvSpPr>
        <p:spPr>
          <a:xfrm>
            <a:off x="1698164" y="2138959"/>
            <a:ext cx="7126517" cy="877163"/>
          </a:xfrm>
          <a:prstGeom prst="rect">
            <a:avLst/>
          </a:prstGeom>
        </p:spPr>
        <p:txBody>
          <a:bodyPr wrap="square">
            <a:spAutoFit/>
          </a:bodyPr>
          <a:lstStyle/>
          <a:p>
            <a:pPr marL="285750" indent="-285750">
              <a:lnSpc>
                <a:spcPct val="100000"/>
              </a:lnSpc>
              <a:buFont typeface="Wingdings" panose="05000000000000000000" pitchFamily="2" charset="2"/>
              <a:buChar char="ü"/>
            </a:pP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物やサービスを買う</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ためにカードでお金を</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借りる</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こと。１回</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払い</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一括払い</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払い、･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払い、･･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回払い、･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払い、リボ払い、などがあります。</a:t>
            </a:r>
          </a:p>
          <a:p>
            <a:pPr marL="285750" indent="-285750">
              <a:lnSpc>
                <a:spcPct val="100000"/>
              </a:lnSpc>
              <a:buFont typeface="Wingdings" panose="05000000000000000000" pitchFamily="2" charset="2"/>
              <a:buChar char="ü"/>
            </a:pP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キャッシング</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とは、クレジットカードを使いお金を</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引出す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（借りる）こと</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23989747"/>
              </p:ext>
            </p:extLst>
          </p:nvPr>
        </p:nvGraphicFramePr>
        <p:xfrm>
          <a:off x="1741066" y="3662999"/>
          <a:ext cx="6488540" cy="648000"/>
        </p:xfrm>
        <a:graphic>
          <a:graphicData uri="http://schemas.openxmlformats.org/drawingml/2006/table">
            <a:tbl>
              <a:tblPr firstRow="1" bandRow="1">
                <a:tableStyleId>{5C22544A-7EE6-4342-B048-85BDC9FD1C3A}</a:tableStyleId>
              </a:tblPr>
              <a:tblGrid>
                <a:gridCol w="1297708">
                  <a:extLst>
                    <a:ext uri="{9D8B030D-6E8A-4147-A177-3AD203B41FA5}">
                      <a16:colId xmlns:a16="http://schemas.microsoft.com/office/drawing/2014/main" val="20000"/>
                    </a:ext>
                  </a:extLst>
                </a:gridCol>
                <a:gridCol w="1297708">
                  <a:extLst>
                    <a:ext uri="{9D8B030D-6E8A-4147-A177-3AD203B41FA5}">
                      <a16:colId xmlns:a16="http://schemas.microsoft.com/office/drawing/2014/main" val="20001"/>
                    </a:ext>
                  </a:extLst>
                </a:gridCol>
                <a:gridCol w="1297708">
                  <a:extLst>
                    <a:ext uri="{9D8B030D-6E8A-4147-A177-3AD203B41FA5}">
                      <a16:colId xmlns:a16="http://schemas.microsoft.com/office/drawing/2014/main" val="20002"/>
                    </a:ext>
                  </a:extLst>
                </a:gridCol>
                <a:gridCol w="1297708">
                  <a:extLst>
                    <a:ext uri="{9D8B030D-6E8A-4147-A177-3AD203B41FA5}">
                      <a16:colId xmlns:a16="http://schemas.microsoft.com/office/drawing/2014/main" val="20003"/>
                    </a:ext>
                  </a:extLst>
                </a:gridCol>
                <a:gridCol w="1297708">
                  <a:extLst>
                    <a:ext uri="{9D8B030D-6E8A-4147-A177-3AD203B41FA5}">
                      <a16:colId xmlns:a16="http://schemas.microsoft.com/office/drawing/2014/main" val="20004"/>
                    </a:ext>
                  </a:extLst>
                </a:gridCol>
              </a:tblGrid>
              <a:tr h="324000">
                <a:tc>
                  <a:txBody>
                    <a:bodyPr/>
                    <a:lstStyle/>
                    <a:p>
                      <a:pPr algn="ct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リボ払い</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キャッシング</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4000">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なし</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4413956" y="1006432"/>
            <a:ext cx="1851378" cy="461665"/>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お金を借りること</a:t>
            </a:r>
            <a:endParaRPr kumimoji="1" lang="ja-JP" altLang="en-US" sz="2000" dirty="0"/>
          </a:p>
        </p:txBody>
      </p:sp>
      <p:sp>
        <p:nvSpPr>
          <p:cNvPr id="12" name="テキスト ボックス 11"/>
          <p:cNvSpPr txBox="1"/>
          <p:nvPr/>
        </p:nvSpPr>
        <p:spPr>
          <a:xfrm>
            <a:off x="2704489" y="1751865"/>
            <a:ext cx="2556933" cy="461665"/>
          </a:xfrm>
          <a:prstGeom prst="rect">
            <a:avLst/>
          </a:prstGeom>
          <a:noFill/>
        </p:spPr>
        <p:txBody>
          <a:bodyPr wrap="square" rtlCol="0">
            <a:spAutoFit/>
          </a:bodyPr>
          <a:lstStyle/>
          <a:p>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キャッシング</a:t>
            </a:r>
            <a:endParaRPr kumimoji="1" lang="ja-JP" altLang="en-US" sz="2000" dirty="0"/>
          </a:p>
        </p:txBody>
      </p:sp>
      <p:sp>
        <p:nvSpPr>
          <p:cNvPr id="13" name="テキスト ボックス 12"/>
          <p:cNvSpPr txBox="1"/>
          <p:nvPr/>
        </p:nvSpPr>
        <p:spPr>
          <a:xfrm>
            <a:off x="1662042" y="3247530"/>
            <a:ext cx="2341921" cy="461665"/>
          </a:xfrm>
          <a:prstGeom prst="rect">
            <a:avLst/>
          </a:prstGeom>
          <a:noFill/>
        </p:spPr>
        <p:txBody>
          <a:bodyPr wrap="square" rtlCol="0">
            <a:spAutoFit/>
          </a:bodyPr>
          <a:lstStyle/>
          <a:p>
            <a:r>
              <a:rPr lang="zh-CN"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手数料（金利</a:t>
            </a:r>
            <a:r>
              <a:rPr lang="zh-CN"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p>
        </p:txBody>
      </p:sp>
      <p:sp>
        <p:nvSpPr>
          <p:cNvPr id="14" name="テキスト ボックス 13"/>
          <p:cNvSpPr txBox="1"/>
          <p:nvPr/>
        </p:nvSpPr>
        <p:spPr>
          <a:xfrm>
            <a:off x="1625944" y="4620906"/>
            <a:ext cx="1101123" cy="461665"/>
          </a:xfrm>
          <a:prstGeom prst="rect">
            <a:avLst/>
          </a:prstGeom>
          <a:noFill/>
        </p:spPr>
        <p:txBody>
          <a:bodyPr wrap="square" rtlCol="0">
            <a:spAutoFit/>
          </a:bodyPr>
          <a:lstStyle/>
          <a:p>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リボ払い</a:t>
            </a:r>
            <a:endParaRPr kumimoji="1" lang="ja-JP" altLang="en-US" sz="2000" dirty="0"/>
          </a:p>
        </p:txBody>
      </p:sp>
      <p:sp>
        <p:nvSpPr>
          <p:cNvPr id="15" name="テキスト ボックス 14"/>
          <p:cNvSpPr txBox="1"/>
          <p:nvPr/>
        </p:nvSpPr>
        <p:spPr>
          <a:xfrm>
            <a:off x="1625944" y="5584789"/>
            <a:ext cx="1595202" cy="461665"/>
          </a:xfrm>
          <a:prstGeom prst="rect">
            <a:avLst/>
          </a:prstGeom>
          <a:noFill/>
        </p:spPr>
        <p:txBody>
          <a:bodyPr wrap="square" rtlCol="0">
            <a:spAutoFit/>
          </a:bodyPr>
          <a:lstStyle/>
          <a:p>
            <a:r>
              <a:rPr lang="ja-JP" altLang="en-US" sz="2000" b="1" u="sng"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自分のルール</a:t>
            </a:r>
            <a:endParaRPr kumimoji="1" lang="ja-JP" altLang="en-US" sz="2000" dirty="0"/>
          </a:p>
        </p:txBody>
      </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073" y="6333184"/>
            <a:ext cx="5569527" cy="461665"/>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*利息制限法により、上限金利が定められています。</a:t>
            </a:r>
            <a:endParaRPr kumimoji="1" lang="ja-JP" altLang="en-US" sz="2000" dirty="0">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4</a:t>
            </a:r>
            <a:endParaRPr lang="en-US" altLang="ja-JP" dirty="0"/>
          </a:p>
        </p:txBody>
      </p:sp>
    </p:spTree>
    <p:extLst>
      <p:ext uri="{BB962C8B-B14F-4D97-AF65-F5344CB8AC3E}">
        <p14:creationId xmlns:p14="http://schemas.microsoft.com/office/powerpoint/2010/main" val="2700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3383020" cy="622592"/>
        </p:xfrm>
        <a:graphic>
          <a:graphicData uri="http://schemas.openxmlformats.org/drawingml/2006/table">
            <a:tbl>
              <a:tblPr firstRow="1" bandRow="1">
                <a:tableStyleId>{5C22544A-7EE6-4342-B048-85BDC9FD1C3A}</a:tableStyleId>
              </a:tblPr>
              <a:tblGrid>
                <a:gridCol w="977411">
                  <a:extLst>
                    <a:ext uri="{9D8B030D-6E8A-4147-A177-3AD203B41FA5}">
                      <a16:colId xmlns:a16="http://schemas.microsoft.com/office/drawing/2014/main" val="20000"/>
                    </a:ext>
                  </a:extLst>
                </a:gridCol>
                <a:gridCol w="240560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お金を借りる</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bwMode="auto">
          <a:xfrm>
            <a:off x="279132" y="1077780"/>
            <a:ext cx="8624236" cy="2408370"/>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友達と海外旅行に行くので、金利</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万円を借りた。毎月</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円ずつ返済する場合、返済には何年かかり、 総額いくら返すことになるでしょうか？</a:t>
            </a:r>
          </a:p>
          <a:p>
            <a:pPr marL="1071563" indent="7938">
              <a:spcBef>
                <a:spcPct val="0"/>
              </a:spcBef>
              <a:spcAft>
                <a:spcPts val="0"/>
              </a:spcAft>
              <a:buFontTx/>
              <a:buNone/>
              <a:defRPr/>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①　１年、 約</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万円</a:t>
            </a:r>
          </a:p>
          <a:p>
            <a:pPr marL="1071563" indent="7938">
              <a:spcBef>
                <a:spcPct val="0"/>
              </a:spcBef>
              <a:spcAft>
                <a:spcPts val="0"/>
              </a:spcAft>
              <a:buFontTx/>
              <a:buNone/>
              <a:defRPr/>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②　３年、 約</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万円</a:t>
            </a:r>
          </a:p>
          <a:p>
            <a:pPr marL="1071563" indent="7938">
              <a:spcBef>
                <a:spcPct val="0"/>
              </a:spcBef>
              <a:spcAft>
                <a:spcPts val="0"/>
              </a:spcAft>
              <a:buFontTx/>
              <a:buNone/>
              <a:defRPr/>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③　５年、 約</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5</a:t>
            </a:r>
            <a:endParaRPr lang="en-US" altLang="ja-JP" dirty="0"/>
          </a:p>
        </p:txBody>
      </p:sp>
    </p:spTree>
    <p:extLst>
      <p:ext uri="{BB962C8B-B14F-4D97-AF65-F5344CB8AC3E}">
        <p14:creationId xmlns:p14="http://schemas.microsoft.com/office/powerpoint/2010/main" val="81845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94673184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借金シミュレーターを使ってみよう！（１）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正方形/長方形 18"/>
          <p:cNvSpPr/>
          <p:nvPr/>
        </p:nvSpPr>
        <p:spPr>
          <a:xfrm>
            <a:off x="4467497" y="1750423"/>
            <a:ext cx="4151847" cy="2640723"/>
          </a:xfrm>
          <a:prstGeom prst="rect">
            <a:avLst/>
          </a:prstGeom>
        </p:spPr>
        <p:txBody>
          <a:bodyPr wrap="square">
            <a:spAutoFit/>
          </a:bodyP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借金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種類</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：クレジットカードを選択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借金金額：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万円を選択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分割・リボ払い：リボ払いを選択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返済手段・金利：</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月額返済金額：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513841" y="1082636"/>
            <a:ext cx="3953656" cy="5568066"/>
          </a:xfrm>
          <a:prstGeom prst="rect">
            <a:avLst/>
          </a:prstGeom>
        </p:spPr>
      </p:pic>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815" y="5058933"/>
            <a:ext cx="1532528" cy="1532528"/>
          </a:xfrm>
          <a:prstGeom prst="rect">
            <a:avLst/>
          </a:prstGeom>
        </p:spPr>
      </p:pic>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endParaRPr lang="en-US" altLang="ja-JP" dirty="0"/>
          </a:p>
        </p:txBody>
      </p:sp>
      <p:sp>
        <p:nvSpPr>
          <p:cNvPr id="13" name="スライド番号プレースホルダー 1"/>
          <p:cNvSpPr txBox="1">
            <a:spLocks/>
          </p:cNvSpPr>
          <p:nvPr/>
        </p:nvSpPr>
        <p:spPr>
          <a:xfrm>
            <a:off x="7010400" y="6468139"/>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6</a:t>
            </a:r>
            <a:endParaRPr lang="en-US" altLang="ja-JP" dirty="0"/>
          </a:p>
        </p:txBody>
      </p:sp>
    </p:spTree>
    <p:extLst>
      <p:ext uri="{BB962C8B-B14F-4D97-AF65-F5344CB8AC3E}">
        <p14:creationId xmlns:p14="http://schemas.microsoft.com/office/powerpoint/2010/main" val="2782218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686014595"/>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借金シミュレーターを使ってみよう！（２）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418461" y="4728922"/>
            <a:ext cx="7949493" cy="1643527"/>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棒グラフは毎月の返済額です。元金部分が青、利息部分はオレンジです。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a:latin typeface="Meiryo UI" panose="020B0604030504040204" pitchFamily="50" charset="-128"/>
                <a:ea typeface="Meiryo UI" panose="020B0604030504040204" pitchFamily="50" charset="-128"/>
                <a:cs typeface="Meiryo UI" panose="020B0604030504040204" pitchFamily="50" charset="-128"/>
              </a:rPr>
              <a:t>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円をリボ払いで毎月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円返済、金利</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だと、</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合計返済金額は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287,670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円、うち利息金額は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87,670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円となります。</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返済回数は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74273" y="1203062"/>
            <a:ext cx="8438590" cy="3341035"/>
            <a:chOff x="180753" y="1435395"/>
            <a:chExt cx="8779271" cy="3534733"/>
          </a:xfrm>
        </p:grpSpPr>
        <p:grpSp>
          <p:nvGrpSpPr>
            <p:cNvPr id="11" name="グループ化 10"/>
            <p:cNvGrpSpPr/>
            <p:nvPr/>
          </p:nvGrpSpPr>
          <p:grpSpPr>
            <a:xfrm>
              <a:off x="180753" y="1435395"/>
              <a:ext cx="8779271" cy="3534733"/>
              <a:chOff x="170121" y="1435395"/>
              <a:chExt cx="8779271" cy="3534733"/>
            </a:xfrm>
          </p:grpSpPr>
          <p:grpSp>
            <p:nvGrpSpPr>
              <p:cNvPr id="8" name="グループ化 7"/>
              <p:cNvGrpSpPr/>
              <p:nvPr/>
            </p:nvGrpSpPr>
            <p:grpSpPr>
              <a:xfrm>
                <a:off x="170121" y="1435395"/>
                <a:ext cx="8779271" cy="3534733"/>
                <a:chOff x="129463" y="1066430"/>
                <a:chExt cx="12328674" cy="4924425"/>
              </a:xfrm>
            </p:grpSpPr>
            <p:pic>
              <p:nvPicPr>
                <p:cNvPr id="3" name="図 2"/>
                <p:cNvPicPr>
                  <a:picLocks noChangeAspect="1"/>
                </p:cNvPicPr>
                <p:nvPr/>
              </p:nvPicPr>
              <p:blipFill>
                <a:blip r:embed="rId3"/>
                <a:stretch>
                  <a:fillRect/>
                </a:stretch>
              </p:blipFill>
              <p:spPr>
                <a:xfrm>
                  <a:off x="129463" y="1123580"/>
                  <a:ext cx="2867025" cy="4867275"/>
                </a:xfrm>
                <a:prstGeom prst="rect">
                  <a:avLst/>
                </a:prstGeom>
              </p:spPr>
            </p:pic>
            <p:pic>
              <p:nvPicPr>
                <p:cNvPr id="4" name="図 3"/>
                <p:cNvPicPr>
                  <a:picLocks noChangeAspect="1"/>
                </p:cNvPicPr>
                <p:nvPr/>
              </p:nvPicPr>
              <p:blipFill>
                <a:blip r:embed="rId4"/>
                <a:stretch>
                  <a:fillRect/>
                </a:stretch>
              </p:blipFill>
              <p:spPr>
                <a:xfrm>
                  <a:off x="3007121" y="1123580"/>
                  <a:ext cx="3067050" cy="4867275"/>
                </a:xfrm>
                <a:prstGeom prst="rect">
                  <a:avLst/>
                </a:prstGeom>
              </p:spPr>
            </p:pic>
            <p:pic>
              <p:nvPicPr>
                <p:cNvPr id="5" name="図 4"/>
                <p:cNvPicPr>
                  <a:picLocks noChangeAspect="1"/>
                </p:cNvPicPr>
                <p:nvPr/>
              </p:nvPicPr>
              <p:blipFill>
                <a:blip r:embed="rId5"/>
                <a:stretch>
                  <a:fillRect/>
                </a:stretch>
              </p:blipFill>
              <p:spPr>
                <a:xfrm>
                  <a:off x="6084804" y="1066430"/>
                  <a:ext cx="3095625" cy="4924425"/>
                </a:xfrm>
                <a:prstGeom prst="rect">
                  <a:avLst/>
                </a:prstGeom>
              </p:spPr>
            </p:pic>
            <p:pic>
              <p:nvPicPr>
                <p:cNvPr id="6" name="図 5"/>
                <p:cNvPicPr>
                  <a:picLocks noChangeAspect="1"/>
                </p:cNvPicPr>
                <p:nvPr/>
              </p:nvPicPr>
              <p:blipFill>
                <a:blip r:embed="rId6"/>
                <a:stretch>
                  <a:fillRect/>
                </a:stretch>
              </p:blipFill>
              <p:spPr>
                <a:xfrm>
                  <a:off x="9191062" y="1103902"/>
                  <a:ext cx="3267075" cy="4857750"/>
                </a:xfrm>
                <a:prstGeom prst="rect">
                  <a:avLst/>
                </a:prstGeom>
              </p:spPr>
            </p:pic>
          </p:grpSp>
          <p:sp>
            <p:nvSpPr>
              <p:cNvPr id="9" name="正方形/長方形 8"/>
              <p:cNvSpPr/>
              <p:nvPr/>
            </p:nvSpPr>
            <p:spPr>
              <a:xfrm>
                <a:off x="2700670" y="1616149"/>
                <a:ext cx="5805377" cy="393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219306" y="4284921"/>
                <a:ext cx="6400037" cy="49973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418461" y="4083627"/>
              <a:ext cx="8268339" cy="93518"/>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7</a:t>
            </a:r>
            <a:endParaRPr lang="en-US" altLang="ja-JP" dirty="0"/>
          </a:p>
        </p:txBody>
      </p:sp>
    </p:spTree>
    <p:extLst>
      <p:ext uri="{BB962C8B-B14F-4D97-AF65-F5344CB8AC3E}">
        <p14:creationId xmlns:p14="http://schemas.microsoft.com/office/powerpoint/2010/main" val="2195267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588575877"/>
              </p:ext>
            </p:extLst>
          </p:nvPr>
        </p:nvGraphicFramePr>
        <p:xfrm>
          <a:off x="317989" y="417364"/>
          <a:ext cx="3383020" cy="622592"/>
        </p:xfrm>
        <a:graphic>
          <a:graphicData uri="http://schemas.openxmlformats.org/drawingml/2006/table">
            <a:tbl>
              <a:tblPr firstRow="1" bandRow="1">
                <a:tableStyleId>{5C22544A-7EE6-4342-B048-85BDC9FD1C3A}</a:tableStyleId>
              </a:tblPr>
              <a:tblGrid>
                <a:gridCol w="977411">
                  <a:extLst>
                    <a:ext uri="{9D8B030D-6E8A-4147-A177-3AD203B41FA5}">
                      <a16:colId xmlns:a16="http://schemas.microsoft.com/office/drawing/2014/main" val="20000"/>
                    </a:ext>
                  </a:extLst>
                </a:gridCol>
                <a:gridCol w="240560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お金を借りる</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773070509"/>
              </p:ext>
            </p:extLst>
          </p:nvPr>
        </p:nvGraphicFramePr>
        <p:xfrm>
          <a:off x="597264" y="1219576"/>
          <a:ext cx="7924944" cy="4778888"/>
        </p:xfrm>
        <a:graphic>
          <a:graphicData uri="http://schemas.openxmlformats.org/drawingml/2006/table">
            <a:tbl>
              <a:tblPr firstRow="1" bandRow="1">
                <a:tableStyleId>{5C22544A-7EE6-4342-B048-85BDC9FD1C3A}</a:tableStyleId>
              </a:tblPr>
              <a:tblGrid>
                <a:gridCol w="1546362">
                  <a:extLst>
                    <a:ext uri="{9D8B030D-6E8A-4147-A177-3AD203B41FA5}">
                      <a16:colId xmlns:a16="http://schemas.microsoft.com/office/drawing/2014/main" val="20000"/>
                    </a:ext>
                  </a:extLst>
                </a:gridCol>
                <a:gridCol w="6378582">
                  <a:extLst>
                    <a:ext uri="{9D8B030D-6E8A-4147-A177-3AD203B41FA5}">
                      <a16:colId xmlns:a16="http://schemas.microsoft.com/office/drawing/2014/main" val="20001"/>
                    </a:ext>
                  </a:extLst>
                </a:gridCol>
              </a:tblGrid>
              <a:tr h="1255495">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借りる前に返済のイメージを持ちましょう！</a:t>
                      </a:r>
                      <a:b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（毎月の返済額や返済期間を確認する）</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043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fontAlgn="auto">
                        <a:lnSpc>
                          <a:spcPct val="150000"/>
                        </a:lnSpc>
                        <a:spcBef>
                          <a:spcPts val="300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金利に注意しましょう！</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248019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252000" marT="324000"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fontAlgn="auto">
                        <a:lnSpc>
                          <a:spcPct val="150000"/>
                        </a:lnSpc>
                        <a:spcBef>
                          <a:spcPts val="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クレジットカードなどでは、年収の</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を超える金額を借りることはできません。</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lnSpc>
                          <a:spcPct val="150000"/>
                        </a:lnSpc>
                        <a:spcBef>
                          <a:spcPts val="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収入があっても、資金使途にギャンブルなど不自然な点がある場合は借りられません。</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22941601"/>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r>
              <a:rPr lang="en-US" altLang="ja-JP" dirty="0"/>
              <a:t>8</a:t>
            </a:r>
            <a:endParaRPr lang="en-US" altLang="ja-JP" dirty="0"/>
          </a:p>
        </p:txBody>
      </p:sp>
    </p:spTree>
    <p:extLst>
      <p:ext uri="{BB962C8B-B14F-4D97-AF65-F5344CB8AC3E}">
        <p14:creationId xmlns:p14="http://schemas.microsoft.com/office/powerpoint/2010/main" val="312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3490</Words>
  <PresentationFormat>画面に合わせる (4:3)</PresentationFormat>
  <Paragraphs>264</Paragraphs>
  <Slides>14</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HGPｺﾞｼｯｸM</vt:lpstr>
      <vt:lpstr>HG創英角ｺﾞｼｯｸUB</vt:lpstr>
      <vt:lpstr>Meiryo UI</vt:lpstr>
      <vt:lpstr>ＭＳ Ｐゴシック</vt:lpstr>
      <vt:lpstr>ＭＳ Ｐ明朝</vt:lpstr>
      <vt:lpstr>メイリオ</vt:lpstr>
      <vt:lpstr>Arial</vt:lpstr>
      <vt:lpstr>Calibri</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2023-05-31T02:36:49Z</dcterms:created>
  <dcterms:modified xsi:type="dcterms:W3CDTF">2024-05-13T10:00:20Z</dcterms:modified>
</cp:coreProperties>
</file>