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958" r:id="rId1"/>
  </p:sldMasterIdLst>
  <p:notesMasterIdLst>
    <p:notesMasterId r:id="rId11"/>
  </p:notesMasterIdLst>
  <p:handoutMasterIdLst>
    <p:handoutMasterId r:id="rId12"/>
  </p:handoutMasterIdLst>
  <p:sldIdLst>
    <p:sldId id="1665" r:id="rId2"/>
    <p:sldId id="1829" r:id="rId3"/>
    <p:sldId id="1669" r:id="rId4"/>
    <p:sldId id="1670" r:id="rId5"/>
    <p:sldId id="1671" r:id="rId6"/>
    <p:sldId id="1880" r:id="rId7"/>
    <p:sldId id="1618" r:id="rId8"/>
    <p:sldId id="1629" r:id="rId9"/>
    <p:sldId id="1879" r:id="rId10"/>
  </p:sldIdLst>
  <p:sldSz cx="9144000" cy="6858000" type="screen4x3"/>
  <p:notesSz cx="6807200" cy="9939338"/>
  <p:defaultTex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D9D9D9"/>
    <a:srgbClr val="E0F3FC"/>
    <a:srgbClr val="14AAEB"/>
    <a:srgbClr val="FF6600"/>
    <a:srgbClr val="CC3300"/>
    <a:srgbClr val="FF9900"/>
    <a:srgbClr val="00FFFF"/>
    <a:srgbClr val="000000"/>
    <a:srgbClr val="EDE1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74137" autoAdjust="0"/>
  </p:normalViewPr>
  <p:slideViewPr>
    <p:cSldViewPr snapToGrid="0">
      <p:cViewPr>
        <p:scale>
          <a:sx n="66" d="100"/>
          <a:sy n="66" d="100"/>
        </p:scale>
        <p:origin x="2214"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90" d="100"/>
          <a:sy n="90" d="100"/>
        </p:scale>
        <p:origin x="-2148" y="384"/>
      </p:cViewPr>
      <p:guideLst>
        <p:guide orient="horz" pos="3130"/>
        <p:guide pos="2145"/>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2738" name="Rectangle 2"/>
          <p:cNvSpPr>
            <a:spLocks noGrp="1" noChangeArrowheads="1"/>
          </p:cNvSpPr>
          <p:nvPr>
            <p:ph type="hdr" sz="quarter"/>
          </p:nvPr>
        </p:nvSpPr>
        <p:spPr bwMode="auto">
          <a:xfrm>
            <a:off x="6" y="2"/>
            <a:ext cx="2950375" cy="497366"/>
          </a:xfrm>
          <a:prstGeom prst="rect">
            <a:avLst/>
          </a:prstGeom>
          <a:noFill/>
          <a:ln w="9525">
            <a:noFill/>
            <a:miter lim="800000"/>
            <a:headEnd/>
            <a:tailEnd/>
          </a:ln>
          <a:effectLst/>
        </p:spPr>
        <p:txBody>
          <a:bodyPr vert="horz" wrap="square" lIns="92187" tIns="46094" rIns="92187" bIns="46094" numCol="1" anchor="t"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en-US" dirty="0"/>
          </a:p>
        </p:txBody>
      </p:sp>
      <p:sp>
        <p:nvSpPr>
          <p:cNvPr id="372739" name="Rectangle 3"/>
          <p:cNvSpPr>
            <a:spLocks noGrp="1" noChangeArrowheads="1"/>
          </p:cNvSpPr>
          <p:nvPr>
            <p:ph type="dt" sz="quarter" idx="1"/>
          </p:nvPr>
        </p:nvSpPr>
        <p:spPr bwMode="auto">
          <a:xfrm>
            <a:off x="3856831" y="2"/>
            <a:ext cx="2950375" cy="497366"/>
          </a:xfrm>
          <a:prstGeom prst="rect">
            <a:avLst/>
          </a:prstGeom>
          <a:noFill/>
          <a:ln w="9525">
            <a:noFill/>
            <a:miter lim="800000"/>
            <a:headEnd/>
            <a:tailEnd/>
          </a:ln>
          <a:effectLst/>
        </p:spPr>
        <p:txBody>
          <a:bodyPr vert="horz" wrap="square" lIns="92187" tIns="46094" rIns="92187" bIns="46094" numCol="1" anchor="t"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ja-JP" dirty="0"/>
          </a:p>
        </p:txBody>
      </p:sp>
      <p:sp>
        <p:nvSpPr>
          <p:cNvPr id="372740" name="Rectangle 4"/>
          <p:cNvSpPr>
            <a:spLocks noGrp="1" noChangeArrowheads="1"/>
          </p:cNvSpPr>
          <p:nvPr>
            <p:ph type="ftr" sz="quarter" idx="2"/>
          </p:nvPr>
        </p:nvSpPr>
        <p:spPr bwMode="auto">
          <a:xfrm>
            <a:off x="6" y="9441973"/>
            <a:ext cx="2950375" cy="497366"/>
          </a:xfrm>
          <a:prstGeom prst="rect">
            <a:avLst/>
          </a:prstGeom>
          <a:noFill/>
          <a:ln w="9525">
            <a:noFill/>
            <a:miter lim="800000"/>
            <a:headEnd/>
            <a:tailEnd/>
          </a:ln>
          <a:effectLst/>
        </p:spPr>
        <p:txBody>
          <a:bodyPr vert="horz" wrap="square" lIns="92187" tIns="46094" rIns="92187" bIns="46094" numCol="1" anchor="b"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en-US" altLang="ja-JP" dirty="0"/>
          </a:p>
        </p:txBody>
      </p:sp>
      <p:sp>
        <p:nvSpPr>
          <p:cNvPr id="372741" name="Rectangle 5"/>
          <p:cNvSpPr>
            <a:spLocks noGrp="1" noChangeArrowheads="1"/>
          </p:cNvSpPr>
          <p:nvPr>
            <p:ph type="sldNum" sz="quarter" idx="3"/>
          </p:nvPr>
        </p:nvSpPr>
        <p:spPr bwMode="auto">
          <a:xfrm>
            <a:off x="3856831" y="9441973"/>
            <a:ext cx="2950375" cy="497366"/>
          </a:xfrm>
          <a:prstGeom prst="rect">
            <a:avLst/>
          </a:prstGeom>
          <a:noFill/>
          <a:ln w="9525">
            <a:noFill/>
            <a:miter lim="800000"/>
            <a:headEnd/>
            <a:tailEnd/>
          </a:ln>
          <a:effectLst/>
        </p:spPr>
        <p:txBody>
          <a:bodyPr vert="horz" wrap="square" lIns="92187" tIns="46094" rIns="92187" bIns="46094" numCol="1" anchor="b"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fld id="{3E493067-D2C9-4066-B606-EA7CA3A1B1F1}" type="slidenum">
              <a:rPr lang="ja-JP" altLang="en-US"/>
              <a:pPr>
                <a:defRPr/>
              </a:pPr>
              <a:t>‹#›</a:t>
            </a:fld>
            <a:endParaRPr lang="ja-JP" altLang="ja-JP" dirty="0"/>
          </a:p>
        </p:txBody>
      </p:sp>
    </p:spTree>
    <p:extLst>
      <p:ext uri="{BB962C8B-B14F-4D97-AF65-F5344CB8AC3E}">
        <p14:creationId xmlns:p14="http://schemas.microsoft.com/office/powerpoint/2010/main" val="374058396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2504" name="Rectangle 8"/>
          <p:cNvSpPr>
            <a:spLocks noGrp="1" noChangeArrowheads="1"/>
          </p:cNvSpPr>
          <p:nvPr>
            <p:ph type="hdr" sz="quarter"/>
          </p:nvPr>
        </p:nvSpPr>
        <p:spPr bwMode="auto">
          <a:xfrm>
            <a:off x="6" y="2"/>
            <a:ext cx="2950375" cy="497366"/>
          </a:xfrm>
          <a:prstGeom prst="rect">
            <a:avLst/>
          </a:prstGeom>
          <a:noFill/>
          <a:ln w="9525">
            <a:noFill/>
            <a:miter lim="800000"/>
            <a:headEnd/>
            <a:tailEnd/>
          </a:ln>
          <a:effectLst/>
        </p:spPr>
        <p:txBody>
          <a:bodyPr vert="horz" wrap="square" lIns="92187" tIns="46094" rIns="92187" bIns="46094" numCol="1" anchor="t"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dirty="0"/>
          </a:p>
        </p:txBody>
      </p:sp>
      <p:sp>
        <p:nvSpPr>
          <p:cNvPr id="29699" name="Rectangle 9"/>
          <p:cNvSpPr>
            <a:spLocks noGrp="1" noRot="1" noChangeAspect="1" noChangeArrowheads="1"/>
          </p:cNvSpPr>
          <p:nvPr>
            <p:ph type="sldImg" idx="2"/>
          </p:nvPr>
        </p:nvSpPr>
        <p:spPr bwMode="auto">
          <a:xfrm>
            <a:off x="917575" y="744538"/>
            <a:ext cx="4972050" cy="3730625"/>
          </a:xfrm>
          <a:prstGeom prst="rect">
            <a:avLst/>
          </a:prstGeom>
          <a:noFill/>
          <a:ln w="9525">
            <a:solidFill>
              <a:srgbClr val="000000"/>
            </a:solidFill>
            <a:miter lim="800000"/>
            <a:headEnd/>
            <a:tailEnd/>
          </a:ln>
        </p:spPr>
      </p:sp>
      <p:sp>
        <p:nvSpPr>
          <p:cNvPr id="362506" name="Rectangle 10"/>
          <p:cNvSpPr>
            <a:spLocks noGrp="1" noChangeArrowheads="1"/>
          </p:cNvSpPr>
          <p:nvPr>
            <p:ph type="body" sz="quarter" idx="3"/>
          </p:nvPr>
        </p:nvSpPr>
        <p:spPr bwMode="auto">
          <a:xfrm>
            <a:off x="908060" y="4720990"/>
            <a:ext cx="4991091" cy="4473101"/>
          </a:xfrm>
          <a:prstGeom prst="rect">
            <a:avLst/>
          </a:prstGeom>
          <a:noFill/>
          <a:ln w="9525">
            <a:noFill/>
            <a:miter lim="800000"/>
            <a:headEnd/>
            <a:tailEnd/>
          </a:ln>
          <a:effectLst/>
        </p:spPr>
        <p:txBody>
          <a:bodyPr vert="horz" wrap="square" lIns="92187" tIns="46094" rIns="92187" bIns="46094" numCol="1" anchor="t"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362507" name="Rectangle 11"/>
          <p:cNvSpPr>
            <a:spLocks noGrp="1" noChangeArrowheads="1"/>
          </p:cNvSpPr>
          <p:nvPr>
            <p:ph type="dt" idx="1"/>
          </p:nvPr>
        </p:nvSpPr>
        <p:spPr bwMode="auto">
          <a:xfrm>
            <a:off x="3856831" y="2"/>
            <a:ext cx="2950375" cy="497366"/>
          </a:xfrm>
          <a:prstGeom prst="rect">
            <a:avLst/>
          </a:prstGeom>
          <a:noFill/>
          <a:ln w="9525">
            <a:noFill/>
            <a:miter lim="800000"/>
            <a:headEnd/>
            <a:tailEnd/>
          </a:ln>
          <a:effectLst/>
        </p:spPr>
        <p:txBody>
          <a:bodyPr vert="horz" wrap="square" lIns="92187" tIns="46094" rIns="92187" bIns="46094" numCol="1" anchor="t"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dirty="0"/>
          </a:p>
        </p:txBody>
      </p:sp>
      <p:sp>
        <p:nvSpPr>
          <p:cNvPr id="362508" name="Rectangle 12"/>
          <p:cNvSpPr>
            <a:spLocks noGrp="1" noChangeArrowheads="1"/>
          </p:cNvSpPr>
          <p:nvPr>
            <p:ph type="ftr" sz="quarter" idx="4"/>
          </p:nvPr>
        </p:nvSpPr>
        <p:spPr bwMode="auto">
          <a:xfrm>
            <a:off x="6" y="9441973"/>
            <a:ext cx="2950375" cy="497366"/>
          </a:xfrm>
          <a:prstGeom prst="rect">
            <a:avLst/>
          </a:prstGeom>
          <a:noFill/>
          <a:ln w="9525">
            <a:noFill/>
            <a:miter lim="800000"/>
            <a:headEnd/>
            <a:tailEnd/>
          </a:ln>
          <a:effectLst/>
        </p:spPr>
        <p:txBody>
          <a:bodyPr vert="horz" wrap="square" lIns="92187" tIns="46094" rIns="92187" bIns="46094" numCol="1" anchor="b"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dirty="0"/>
          </a:p>
        </p:txBody>
      </p:sp>
      <p:sp>
        <p:nvSpPr>
          <p:cNvPr id="362509" name="Rectangle 13"/>
          <p:cNvSpPr>
            <a:spLocks noGrp="1" noChangeArrowheads="1"/>
          </p:cNvSpPr>
          <p:nvPr>
            <p:ph type="sldNum" sz="quarter" idx="5"/>
          </p:nvPr>
        </p:nvSpPr>
        <p:spPr bwMode="auto">
          <a:xfrm>
            <a:off x="3856831" y="9441973"/>
            <a:ext cx="2950375" cy="497366"/>
          </a:xfrm>
          <a:prstGeom prst="rect">
            <a:avLst/>
          </a:prstGeom>
          <a:noFill/>
          <a:ln w="9525">
            <a:noFill/>
            <a:miter lim="800000"/>
            <a:headEnd/>
            <a:tailEnd/>
          </a:ln>
          <a:effectLst/>
        </p:spPr>
        <p:txBody>
          <a:bodyPr vert="horz" wrap="square" lIns="92187" tIns="46094" rIns="92187" bIns="46094" numCol="1" anchor="b"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fld id="{0B690759-A892-4183-BAFA-C65763666524}" type="slidenum">
              <a:rPr lang="ja-JP" altLang="en-US"/>
              <a:pPr>
                <a:defRPr/>
              </a:pPr>
              <a:t>‹#›</a:t>
            </a:fld>
            <a:endParaRPr lang="ja-JP" altLang="ja-JP" dirty="0"/>
          </a:p>
        </p:txBody>
      </p:sp>
    </p:spTree>
    <p:extLst>
      <p:ext uri="{BB962C8B-B14F-4D97-AF65-F5344CB8AC3E}">
        <p14:creationId xmlns:p14="http://schemas.microsoft.com/office/powerpoint/2010/main" val="283597964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0" marR="0" lvl="0" indent="0" algn="l" defTabSz="914400" rtl="0" eaLnBrk="0" fontAlgn="base" latinLnBrk="0" hangingPunct="0">
              <a:lnSpc>
                <a:spcPct val="100000"/>
              </a:lnSpc>
              <a:spcBef>
                <a:spcPct val="30000"/>
              </a:spcBef>
              <a:spcAft>
                <a:spcPct val="0"/>
              </a:spcAft>
              <a:buClrTx/>
              <a:buSzTx/>
              <a:buFont typeface="Wingdings" panose="05000000000000000000" pitchFamily="2" charset="2"/>
              <a:buNone/>
              <a:tabLst/>
              <a:defRPr/>
            </a:pPr>
            <a:r>
              <a:rPr lang="en-US" altLang="ja-JP" b="1" u="sng" dirty="0" smtClean="0">
                <a:latin typeface="HGPｺﾞｼｯｸM" panose="020B0600000000000000" pitchFamily="50" charset="-128"/>
                <a:ea typeface="HGPｺﾞｼｯｸM" panose="020B0600000000000000" pitchFamily="50" charset="-128"/>
              </a:rPr>
              <a:t>【</a:t>
            </a:r>
            <a:r>
              <a:rPr lang="ja-JP" altLang="en-US" b="1" u="sng" dirty="0" smtClean="0">
                <a:latin typeface="HGPｺﾞｼｯｸM" panose="020B0600000000000000" pitchFamily="50" charset="-128"/>
                <a:ea typeface="HGPｺﾞｼｯｸM" panose="020B0600000000000000" pitchFamily="50" charset="-128"/>
              </a:rPr>
              <a:t>狙い</a:t>
            </a:r>
            <a:r>
              <a:rPr lang="en-US" altLang="ja-JP" b="1" u="sng" dirty="0" smtClean="0">
                <a:latin typeface="HGPｺﾞｼｯｸM" panose="020B0600000000000000" pitchFamily="50" charset="-128"/>
                <a:ea typeface="HGPｺﾞｼｯｸM" panose="020B0600000000000000" pitchFamily="50" charset="-128"/>
              </a:rPr>
              <a:t>】</a:t>
            </a:r>
            <a:r>
              <a:rPr lang="ja-JP" altLang="en-US" b="1" u="sng" dirty="0" smtClean="0">
                <a:latin typeface="HGPｺﾞｼｯｸM" panose="020B0600000000000000" pitchFamily="50" charset="-128"/>
                <a:ea typeface="HGPｺﾞｼｯｸM" panose="020B0600000000000000" pitchFamily="50" charset="-128"/>
              </a:rPr>
              <a:t>成年引き下げに伴い、</a:t>
            </a:r>
            <a:r>
              <a:rPr lang="en-US" altLang="ja-JP" b="1" u="sng" dirty="0" smtClean="0">
                <a:latin typeface="HGPｺﾞｼｯｸM" panose="020B0600000000000000" pitchFamily="50" charset="-128"/>
                <a:ea typeface="HGPｺﾞｼｯｸM" panose="020B0600000000000000" pitchFamily="50" charset="-128"/>
              </a:rPr>
              <a:t>18</a:t>
            </a:r>
            <a:r>
              <a:rPr lang="ja-JP" altLang="en-US" b="1" u="sng" dirty="0" smtClean="0">
                <a:latin typeface="HGPｺﾞｼｯｸM" panose="020B0600000000000000" pitchFamily="50" charset="-128"/>
                <a:ea typeface="HGPｺﾞｼｯｸM" panose="020B0600000000000000" pitchFamily="50" charset="-128"/>
              </a:rPr>
              <a:t>歳が金融トラブルの標的となりやすい。金融トラブルの例や対処法を学ぶ。</a:t>
            </a:r>
            <a:endParaRPr lang="en-US" altLang="ja-JP" b="1" u="sng" dirty="0" smtClean="0">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第</a:t>
            </a:r>
            <a:r>
              <a:rPr lang="en-US" altLang="ja-JP" dirty="0" smtClean="0">
                <a:latin typeface="HGPｺﾞｼｯｸM" panose="020B0600000000000000" pitchFamily="50" charset="-128"/>
                <a:ea typeface="HGPｺﾞｼｯｸM" panose="020B0600000000000000" pitchFamily="50" charset="-128"/>
              </a:rPr>
              <a:t>6</a:t>
            </a:r>
            <a:r>
              <a:rPr lang="ja-JP" altLang="en-US" dirty="0" smtClean="0">
                <a:latin typeface="HGPｺﾞｼｯｸM" panose="020B0600000000000000" pitchFamily="50" charset="-128"/>
                <a:ea typeface="HGPｺﾞｼｯｸM" panose="020B0600000000000000" pitchFamily="50" charset="-128"/>
              </a:rPr>
              <a:t>章では、「金融トラブル」についてお話しします。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トラブルにあわないためには、</a:t>
            </a:r>
            <a:r>
              <a:rPr lang="ja-JP" altLang="en-US" b="1" dirty="0" smtClean="0">
                <a:latin typeface="HGPｺﾞｼｯｸM" panose="020B0600000000000000" pitchFamily="50" charset="-128"/>
                <a:ea typeface="HGPｺﾞｼｯｸM" panose="020B0600000000000000" pitchFamily="50" charset="-128"/>
              </a:rPr>
              <a:t>どんな手口があるか知っておくのも重要</a:t>
            </a:r>
            <a:r>
              <a:rPr lang="ja-JP" altLang="en-US" dirty="0" smtClean="0">
                <a:latin typeface="HGPｺﾞｼｯｸM" panose="020B0600000000000000" pitchFamily="50" charset="-128"/>
                <a:ea typeface="HGPｺﾞｼｯｸM" panose="020B0600000000000000" pitchFamily="50" charset="-128"/>
              </a:rPr>
              <a:t>ですので、最近増えている具体的な事例を紹介します。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en-US" altLang="ja-JP" b="1" dirty="0" smtClean="0">
                <a:latin typeface="HGPｺﾞｼｯｸM" panose="020B0600000000000000" pitchFamily="50" charset="-128"/>
                <a:ea typeface="HGPｺﾞｼｯｸM" panose="020B0600000000000000" pitchFamily="50" charset="-128"/>
              </a:rPr>
              <a:t>2022</a:t>
            </a:r>
            <a:r>
              <a:rPr lang="ja-JP" altLang="en-US" b="1" dirty="0" smtClean="0">
                <a:latin typeface="HGPｺﾞｼｯｸM" panose="020B0600000000000000" pitchFamily="50" charset="-128"/>
                <a:ea typeface="HGPｺﾞｼｯｸM" panose="020B0600000000000000" pitchFamily="50" charset="-128"/>
              </a:rPr>
              <a:t>年</a:t>
            </a:r>
            <a:r>
              <a:rPr lang="en-US" altLang="ja-JP" b="1" dirty="0" smtClean="0">
                <a:latin typeface="HGPｺﾞｼｯｸM" panose="020B0600000000000000" pitchFamily="50" charset="-128"/>
                <a:ea typeface="HGPｺﾞｼｯｸM" panose="020B0600000000000000" pitchFamily="50" charset="-128"/>
              </a:rPr>
              <a:t>4</a:t>
            </a:r>
            <a:r>
              <a:rPr lang="ja-JP" altLang="en-US" b="1" dirty="0" smtClean="0">
                <a:latin typeface="HGPｺﾞｼｯｸM" panose="020B0600000000000000" pitchFamily="50" charset="-128"/>
                <a:ea typeface="HGPｺﾞｼｯｸM" panose="020B0600000000000000" pitchFamily="50" charset="-128"/>
              </a:rPr>
              <a:t>月から</a:t>
            </a:r>
            <a:r>
              <a:rPr lang="en-US" altLang="ja-JP" b="1" dirty="0" smtClean="0">
                <a:latin typeface="HGPｺﾞｼｯｸM" panose="020B0600000000000000" pitchFamily="50" charset="-128"/>
                <a:ea typeface="HGPｺﾞｼｯｸM" panose="020B0600000000000000" pitchFamily="50" charset="-128"/>
              </a:rPr>
              <a:t>18</a:t>
            </a:r>
            <a:r>
              <a:rPr lang="ja-JP" altLang="en-US" b="1" dirty="0" smtClean="0">
                <a:latin typeface="HGPｺﾞｼｯｸM" panose="020B0600000000000000" pitchFamily="50" charset="-128"/>
                <a:ea typeface="HGPｺﾞｼｯｸM" panose="020B0600000000000000" pitchFamily="50" charset="-128"/>
              </a:rPr>
              <a:t>歳で成人</a:t>
            </a:r>
            <a:r>
              <a:rPr lang="ja-JP" altLang="en-US" dirty="0" smtClean="0">
                <a:latin typeface="HGPｺﾞｼｯｸM" panose="020B0600000000000000" pitchFamily="50" charset="-128"/>
                <a:ea typeface="HGPｺﾞｼｯｸM" panose="020B0600000000000000" pitchFamily="50" charset="-128"/>
              </a:rPr>
              <a:t>となります。成人になるとどうなるのかというと、</a:t>
            </a:r>
            <a:r>
              <a:rPr lang="ja-JP" altLang="en-US" b="0" dirty="0" smtClean="0">
                <a:latin typeface="HGPｺﾞｼｯｸM" panose="020B0600000000000000" pitchFamily="50" charset="-128"/>
                <a:ea typeface="HGPｺﾞｼｯｸM" panose="020B0600000000000000" pitchFamily="50" charset="-128"/>
              </a:rPr>
              <a:t>保護者の同意なしに契約ができる</a:t>
            </a:r>
            <a:r>
              <a:rPr lang="ja-JP" altLang="en-US" dirty="0" smtClean="0">
                <a:latin typeface="HGPｺﾞｼｯｸM" panose="020B0600000000000000" pitchFamily="50" charset="-128"/>
                <a:ea typeface="HGPｺﾞｼｯｸM" panose="020B0600000000000000" pitchFamily="50" charset="-128"/>
              </a:rPr>
              <a:t>ことになります。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b="1" dirty="0" smtClean="0">
                <a:latin typeface="HGPｺﾞｼｯｸM" panose="020B0600000000000000" pitchFamily="50" charset="-128"/>
                <a:ea typeface="HGPｺﾞｼｯｸM" panose="020B0600000000000000" pitchFamily="50" charset="-128"/>
              </a:rPr>
              <a:t>悪い人は成人になりたての人をターゲットにする</a:t>
            </a:r>
            <a:r>
              <a:rPr lang="ja-JP" altLang="en-US" dirty="0" smtClean="0">
                <a:latin typeface="HGPｺﾞｼｯｸM" panose="020B0600000000000000" pitchFamily="50" charset="-128"/>
                <a:ea typeface="HGPｺﾞｼｯｸM" panose="020B0600000000000000" pitchFamily="50" charset="-128"/>
              </a:rPr>
              <a:t>傾向があり、今までは</a:t>
            </a:r>
            <a:r>
              <a:rPr lang="en-US" altLang="ja-JP" dirty="0" smtClean="0">
                <a:latin typeface="HGPｺﾞｼｯｸM" panose="020B0600000000000000" pitchFamily="50" charset="-128"/>
                <a:ea typeface="HGPｺﾞｼｯｸM" panose="020B0600000000000000" pitchFamily="50" charset="-128"/>
              </a:rPr>
              <a:t>20</a:t>
            </a:r>
            <a:r>
              <a:rPr lang="ja-JP" altLang="en-US" dirty="0" smtClean="0">
                <a:latin typeface="HGPｺﾞｼｯｸM" panose="020B0600000000000000" pitchFamily="50" charset="-128"/>
                <a:ea typeface="HGPｺﾞｼｯｸM" panose="020B0600000000000000" pitchFamily="50" charset="-128"/>
              </a:rPr>
              <a:t>歳の人だったのが、これからは</a:t>
            </a:r>
            <a:r>
              <a:rPr lang="en-US" altLang="ja-JP" dirty="0" smtClean="0">
                <a:latin typeface="HGPｺﾞｼｯｸM" panose="020B0600000000000000" pitchFamily="50" charset="-128"/>
                <a:ea typeface="HGPｺﾞｼｯｸM" panose="020B0600000000000000" pitchFamily="50" charset="-128"/>
              </a:rPr>
              <a:t>18</a:t>
            </a:r>
            <a:r>
              <a:rPr lang="ja-JP" altLang="en-US" dirty="0" smtClean="0">
                <a:latin typeface="HGPｺﾞｼｯｸM" panose="020B0600000000000000" pitchFamily="50" charset="-128"/>
                <a:ea typeface="HGPｺﾞｼｯｸM" panose="020B0600000000000000" pitchFamily="50" charset="-128"/>
              </a:rPr>
              <a:t>歳の人になりそうです。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なので、これから話す金融トラブルについても、自分の身を守るために真剣に聞いてみてください。</a:t>
            </a:r>
            <a:endParaRPr lang="en-US" altLang="ja-JP" dirty="0" smtClean="0">
              <a:latin typeface="HGPｺﾞｼｯｸM" panose="020B0600000000000000" pitchFamily="50" charset="-128"/>
              <a:ea typeface="HGPｺﾞｼｯｸM" panose="020B0600000000000000" pitchFamily="50" charset="-128"/>
            </a:endParaRPr>
          </a:p>
          <a:p>
            <a:pPr eaLnBrk="1" hangingPunct="1"/>
            <a:endParaRPr lang="ja-JP" altLang="ja-JP" dirty="0" smtClean="0"/>
          </a:p>
        </p:txBody>
      </p:sp>
    </p:spTree>
    <p:extLst>
      <p:ext uri="{BB962C8B-B14F-4D97-AF65-F5344CB8AC3E}">
        <p14:creationId xmlns:p14="http://schemas.microsoft.com/office/powerpoint/2010/main" val="2338983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正解は③．</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①</a:t>
            </a:r>
            <a:r>
              <a:rPr lang="en-US" altLang="ja-JP" dirty="0" smtClean="0">
                <a:latin typeface="HGPｺﾞｼｯｸM" panose="020B0600000000000000" pitchFamily="50" charset="-128"/>
                <a:ea typeface="HGPｺﾞｼｯｸM" panose="020B0600000000000000" pitchFamily="50" charset="-128"/>
              </a:rPr>
              <a:t>117</a:t>
            </a:r>
            <a:r>
              <a:rPr lang="ja-JP" altLang="en-US" dirty="0" smtClean="0">
                <a:latin typeface="HGPｺﾞｼｯｸM" panose="020B0600000000000000" pitchFamily="50" charset="-128"/>
                <a:ea typeface="HGPｺﾞｼｯｸM" panose="020B0600000000000000" pitchFamily="50" charset="-128"/>
              </a:rPr>
              <a:t>番は、時報。</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②</a:t>
            </a:r>
            <a:r>
              <a:rPr lang="en-US" altLang="ja-JP" dirty="0" smtClean="0">
                <a:latin typeface="HGPｺﾞｼｯｸM" panose="020B0600000000000000" pitchFamily="50" charset="-128"/>
                <a:ea typeface="HGPｺﾞｼｯｸM" panose="020B0600000000000000" pitchFamily="50" charset="-128"/>
              </a:rPr>
              <a:t>171</a:t>
            </a:r>
            <a:r>
              <a:rPr lang="ja-JP" altLang="en-US" dirty="0" smtClean="0">
                <a:latin typeface="HGPｺﾞｼｯｸM" panose="020B0600000000000000" pitchFamily="50" charset="-128"/>
                <a:ea typeface="HGPｺﾞｼｯｸM" panose="020B0600000000000000" pitchFamily="50" charset="-128"/>
              </a:rPr>
              <a:t>番は、災害伝言ダイヤル。</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③</a:t>
            </a:r>
            <a:r>
              <a:rPr lang="en-US" altLang="ja-JP" dirty="0" smtClean="0">
                <a:latin typeface="HGPｺﾞｼｯｸM" panose="020B0600000000000000" pitchFamily="50" charset="-128"/>
                <a:ea typeface="HGPｺﾞｼｯｸM" panose="020B0600000000000000" pitchFamily="50" charset="-128"/>
              </a:rPr>
              <a:t>188</a:t>
            </a:r>
            <a:r>
              <a:rPr lang="ja-JP" altLang="en-US" dirty="0" smtClean="0">
                <a:latin typeface="HGPｺﾞｼｯｸM" panose="020B0600000000000000" pitchFamily="50" charset="-128"/>
                <a:ea typeface="HGPｺﾞｼｯｸM" panose="020B0600000000000000" pitchFamily="50" charset="-128"/>
              </a:rPr>
              <a:t>番は、消費者ホットライン。</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endParaRPr lang="ja-JP" altLang="ja-JP" dirty="0" smtClean="0"/>
          </a:p>
        </p:txBody>
      </p:sp>
    </p:spTree>
    <p:extLst>
      <p:ext uri="{BB962C8B-B14F-4D97-AF65-F5344CB8AC3E}">
        <p14:creationId xmlns:p14="http://schemas.microsoft.com/office/powerpoint/2010/main" val="1373520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en-US" altLang="ja-JP" dirty="0" smtClean="0">
                <a:latin typeface="HGPｺﾞｼｯｸM" panose="020B0600000000000000" pitchFamily="50" charset="-128"/>
                <a:ea typeface="HGPｺﾞｼｯｸM" panose="020B0600000000000000" pitchFamily="50" charset="-128"/>
              </a:rPr>
              <a:t>1</a:t>
            </a:r>
            <a:r>
              <a:rPr lang="ja-JP" altLang="en-US" dirty="0" smtClean="0">
                <a:latin typeface="HGPｺﾞｼｯｸM" panose="020B0600000000000000" pitchFamily="50" charset="-128"/>
                <a:ea typeface="HGPｺﾞｼｯｸM" panose="020B0600000000000000" pitchFamily="50" charset="-128"/>
              </a:rPr>
              <a:t>つ目は、</a:t>
            </a:r>
            <a:r>
              <a:rPr lang="ja-JP" altLang="en-US" b="1" dirty="0" smtClean="0">
                <a:latin typeface="HGPｺﾞｼｯｸM" panose="020B0600000000000000" pitchFamily="50" charset="-128"/>
                <a:ea typeface="HGPｺﾞｼｯｸM" panose="020B0600000000000000" pitchFamily="50" charset="-128"/>
              </a:rPr>
              <a:t>「マルチ商法」</a:t>
            </a:r>
            <a:r>
              <a:rPr lang="ja-JP" altLang="en-US" dirty="0" smtClean="0">
                <a:latin typeface="HGPｺﾞｼｯｸM" panose="020B0600000000000000" pitchFamily="50" charset="-128"/>
                <a:ea typeface="HGPｺﾞｼｯｸM" panose="020B0600000000000000" pitchFamily="50" charset="-128"/>
              </a:rPr>
              <a:t>です。ネットワークビジネスとも呼ばれます。</a:t>
            </a:r>
            <a:r>
              <a:rPr lang="ja-JP" altLang="en-US" b="0" u="none" dirty="0" smtClean="0">
                <a:solidFill>
                  <a:schemeClr val="tx1"/>
                </a:solidFill>
                <a:latin typeface="Meiryo UI" panose="020B0604030504040204" pitchFamily="50" charset="-128"/>
                <a:ea typeface="Meiryo UI" panose="020B0604030504040204" pitchFamily="50" charset="-128"/>
              </a:rPr>
              <a:t>商品やサービスを契約して、次は自分が買い手を勧誘して、販売組織を</a:t>
            </a:r>
            <a:r>
              <a:rPr lang="ja-JP" altLang="en-US" dirty="0" smtClean="0">
                <a:solidFill>
                  <a:schemeClr val="tx1"/>
                </a:solidFill>
                <a:latin typeface="Meiryo UI" panose="020B0604030504040204" pitchFamily="50" charset="-128"/>
                <a:ea typeface="Meiryo UI" panose="020B0604030504040204" pitchFamily="50" charset="-128"/>
              </a:rPr>
              <a:t>拡大させていく取引のことです。</a:t>
            </a:r>
            <a:endParaRPr lang="en-US" altLang="ja-JP" dirty="0" smtClean="0">
              <a:solidFill>
                <a:schemeClr val="tx1"/>
              </a:solidFill>
              <a:latin typeface="Meiryo UI" panose="020B0604030504040204" pitchFamily="50" charset="-128"/>
              <a:ea typeface="Meiryo UI" panose="020B0604030504040204" pitchFamily="50" charset="-128"/>
            </a:endParaRPr>
          </a:p>
          <a:p>
            <a:pPr marL="172896" indent="-172896">
              <a:buFont typeface="Wingdings" panose="05000000000000000000" pitchFamily="2" charset="2"/>
              <a:buChar char="p"/>
            </a:pPr>
            <a:endParaRPr lang="en-US" altLang="ja-JP" dirty="0" smtClean="0">
              <a:solidFill>
                <a:schemeClr val="tx1"/>
              </a:solidFill>
              <a:latin typeface="Meiryo UI" panose="020B0604030504040204" pitchFamily="50" charset="-128"/>
              <a:ea typeface="Meiryo UI" panose="020B0604030504040204"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最近、大学生を中心に、バイナリーオプション取引などに関して、投資用の</a:t>
            </a:r>
            <a:r>
              <a:rPr lang="en-US" altLang="ja-JP" dirty="0" smtClean="0">
                <a:latin typeface="HGPｺﾞｼｯｸM" panose="020B0600000000000000" pitchFamily="50" charset="-128"/>
                <a:ea typeface="HGPｺﾞｼｯｸM" panose="020B0600000000000000" pitchFamily="50" charset="-128"/>
              </a:rPr>
              <a:t>USB</a:t>
            </a:r>
            <a:r>
              <a:rPr lang="ja-JP" altLang="en-US" dirty="0" smtClean="0">
                <a:latin typeface="HGPｺﾞｼｯｸM" panose="020B0600000000000000" pitchFamily="50" charset="-128"/>
                <a:ea typeface="HGPｺﾞｼｯｸM" panose="020B0600000000000000" pitchFamily="50" charset="-128"/>
              </a:rPr>
              <a:t>メモリを高額で販売する詐欺的なトラブルが広がっています。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最近は</a:t>
            </a:r>
            <a:r>
              <a:rPr lang="en-US" altLang="ja-JP" dirty="0" smtClean="0">
                <a:latin typeface="HGPｺﾞｼｯｸM" panose="020B0600000000000000" pitchFamily="50" charset="-128"/>
                <a:ea typeface="HGPｺﾞｼｯｸM" panose="020B0600000000000000" pitchFamily="50" charset="-128"/>
              </a:rPr>
              <a:t>USB</a:t>
            </a:r>
            <a:r>
              <a:rPr lang="ja-JP" altLang="en-US" dirty="0" err="1" smtClean="0">
                <a:latin typeface="HGPｺﾞｼｯｸM" panose="020B0600000000000000" pitchFamily="50" charset="-128"/>
                <a:ea typeface="HGPｺﾞｼｯｸM" panose="020B0600000000000000" pitchFamily="50" charset="-128"/>
              </a:rPr>
              <a:t>だけで</a:t>
            </a:r>
            <a:r>
              <a:rPr lang="ja-JP" altLang="en-US" dirty="0" smtClean="0">
                <a:latin typeface="HGPｺﾞｼｯｸM" panose="020B0600000000000000" pitchFamily="50" charset="-128"/>
                <a:ea typeface="HGPｺﾞｼｯｸM" panose="020B0600000000000000" pitchFamily="50" charset="-128"/>
              </a:rPr>
              <a:t>なく、ダウンロードデータなどの場合もあります。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バイナリーオプション取引というのは、ある時点の価格が上がるか下がるかを予想して二者択一で選ぶという、非常にリスクの高い取引です。</a:t>
            </a:r>
            <a:endParaRPr lang="en-US" altLang="ja-JP"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ja-JP" altLang="en-US" dirty="0" smtClean="0"/>
              <a:t>友人や先輩、</a:t>
            </a:r>
            <a:r>
              <a:rPr lang="en-US" altLang="ja-JP" dirty="0" smtClean="0"/>
              <a:t>SNS</a:t>
            </a:r>
            <a:r>
              <a:rPr lang="ja-JP" altLang="en-US" dirty="0" smtClean="0"/>
              <a:t>で知り合った人などから</a:t>
            </a:r>
            <a:r>
              <a:rPr lang="ja-JP" altLang="en-US" dirty="0" smtClean="0">
                <a:latin typeface="HGPｺﾞｼｯｸM" panose="020B0600000000000000" pitchFamily="50" charset="-128"/>
                <a:ea typeface="HGPｺﾞｼｯｸM" panose="020B0600000000000000" pitchFamily="50" charset="-128"/>
              </a:rPr>
              <a:t>「この分析ツールを使えば簡単に儲かる」と言われて勧誘される</a:t>
            </a:r>
            <a:r>
              <a:rPr lang="ja-JP" altLang="en-US" dirty="0" smtClean="0"/>
              <a:t>ケースが多くなっており、中には借金をしてまで購入する学生もいます。</a:t>
            </a:r>
            <a:endParaRPr lang="en-US" altLang="ja-JP" dirty="0" smtClean="0"/>
          </a:p>
          <a:p>
            <a:pPr marL="172896" indent="-172896">
              <a:buFont typeface="Wingdings" panose="05000000000000000000" pitchFamily="2" charset="2"/>
              <a:buChar char="p"/>
            </a:pPr>
            <a:r>
              <a:rPr lang="ja-JP" altLang="en-US" dirty="0" smtClean="0"/>
              <a:t>ただ、うまくいかないんですね。そうすると、</a:t>
            </a:r>
            <a:r>
              <a:rPr lang="ja-JP" altLang="en-US" b="1" dirty="0" smtClean="0"/>
              <a:t>「誰かを紹介すると報酬がもらえる」</a:t>
            </a:r>
            <a:r>
              <a:rPr lang="ja-JP" altLang="en-US" dirty="0" smtClean="0"/>
              <a:t>と言われて、</a:t>
            </a:r>
            <a:r>
              <a:rPr lang="ja-JP" altLang="en-US" b="1" dirty="0" smtClean="0"/>
              <a:t>被害者が加害者に</a:t>
            </a:r>
            <a:r>
              <a:rPr lang="ja-JP" altLang="en-US" dirty="0" smtClean="0"/>
              <a:t>なり、トラブルが広がっていくケースも多くあります。</a:t>
            </a:r>
            <a:endParaRPr lang="en-US" altLang="ja-JP" dirty="0" smtClean="0"/>
          </a:p>
        </p:txBody>
      </p:sp>
    </p:spTree>
    <p:extLst>
      <p:ext uri="{BB962C8B-B14F-4D97-AF65-F5344CB8AC3E}">
        <p14:creationId xmlns:p14="http://schemas.microsoft.com/office/powerpoint/2010/main" val="2720969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dirty="0" smtClean="0"/>
              <a:t>また、バイナリーオプション以外にも、暗号資産（仮想通貨）や海外事業者への投資などで</a:t>
            </a:r>
            <a:r>
              <a:rPr lang="ja-JP" altLang="en-US" b="1" dirty="0" smtClean="0"/>
              <a:t>「絶対に儲かる」といって勧誘</a:t>
            </a:r>
            <a:r>
              <a:rPr lang="ja-JP" altLang="en-US" dirty="0" smtClean="0"/>
              <a:t>されることがあります。</a:t>
            </a:r>
            <a:endParaRPr lang="en-US" altLang="ja-JP" dirty="0" smtClean="0"/>
          </a:p>
          <a:p>
            <a:pPr marL="172896" indent="-172896">
              <a:buFont typeface="Wingdings" panose="05000000000000000000" pitchFamily="2" charset="2"/>
              <a:buChar char="p"/>
            </a:pPr>
            <a:r>
              <a:rPr lang="ja-JP" altLang="en-US" dirty="0" smtClean="0"/>
              <a:t>しかし実際には、多額の損失が発生した、業者と連絡がつかなくなった、投資したお金が返ってこない、といったトラブルが生じています。</a:t>
            </a:r>
            <a:endParaRPr lang="en-US" altLang="ja-JP" dirty="0" smtClean="0"/>
          </a:p>
          <a:p>
            <a:pPr marL="172896" indent="-172896">
              <a:buFont typeface="Wingdings" panose="05000000000000000000" pitchFamily="2" charset="2"/>
              <a:buChar char="p"/>
            </a:pPr>
            <a:r>
              <a:rPr lang="ja-JP" altLang="en-US" dirty="0" smtClean="0"/>
              <a:t>こうしたトラブルの多くは、</a:t>
            </a:r>
            <a:r>
              <a:rPr lang="ja-JP" altLang="en-US" b="1" dirty="0" smtClean="0"/>
              <a:t>国に登録していない、無登録の業者</a:t>
            </a:r>
            <a:r>
              <a:rPr lang="ja-JP" altLang="en-US" dirty="0" smtClean="0"/>
              <a:t>との間で生じています。「金融庁」、「登録」で検索をして、登録がある業者かどうかを調べてみるといいでしょう。</a:t>
            </a:r>
            <a:endParaRPr lang="en-US" altLang="ja-JP" dirty="0"/>
          </a:p>
        </p:txBody>
      </p:sp>
    </p:spTree>
    <p:extLst>
      <p:ext uri="{BB962C8B-B14F-4D97-AF65-F5344CB8AC3E}">
        <p14:creationId xmlns:p14="http://schemas.microsoft.com/office/powerpoint/2010/main" val="3124814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dirty="0" smtClean="0"/>
              <a:t>最近は、個人間融資のトラブルも増えてきています。これは、</a:t>
            </a:r>
            <a:r>
              <a:rPr lang="en-US" altLang="ja-JP" dirty="0" smtClean="0"/>
              <a:t>SNS</a:t>
            </a:r>
            <a:r>
              <a:rPr lang="ja-JP" altLang="en-US" dirty="0" smtClean="0"/>
              <a:t>やインターネットの掲示板サイトを通じて、個人間でお金の貸し借りを行うものですが、個人を装ったヤミ金業者により違法な高金利での貸し付けが行われたり、個人情報が悪用されて犯罪被害やトラブルに巻き込まれることもあります。</a:t>
            </a:r>
            <a:endParaRPr lang="en-US" altLang="ja-JP" dirty="0" smtClean="0"/>
          </a:p>
          <a:p>
            <a:pPr marL="172896" indent="-172896">
              <a:buFont typeface="Wingdings" panose="05000000000000000000" pitchFamily="2" charset="2"/>
              <a:buChar char="p"/>
            </a:pPr>
            <a:r>
              <a:rPr lang="en-US" altLang="ja-JP" b="1" dirty="0" smtClean="0"/>
              <a:t>SNS</a:t>
            </a:r>
            <a:r>
              <a:rPr lang="ja-JP" altLang="en-US" b="1" dirty="0" smtClean="0"/>
              <a:t>を通じたお金の貸し借りはトラブルが多い</a:t>
            </a:r>
            <a:r>
              <a:rPr lang="ja-JP" altLang="en-US" dirty="0" smtClean="0"/>
              <a:t>ので、絶対にやめましょう。</a:t>
            </a:r>
            <a:endParaRPr lang="en-US" altLang="ja-JP" dirty="0"/>
          </a:p>
        </p:txBody>
      </p:sp>
    </p:spTree>
    <p:extLst>
      <p:ext uri="{BB962C8B-B14F-4D97-AF65-F5344CB8AC3E}">
        <p14:creationId xmlns:p14="http://schemas.microsoft.com/office/powerpoint/2010/main" val="1344379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dirty="0" smtClean="0"/>
              <a:t>最後に</a:t>
            </a:r>
            <a:r>
              <a:rPr lang="ja-JP" altLang="en-US" b="1" dirty="0" smtClean="0"/>
              <a:t>、「多重債務」</a:t>
            </a:r>
            <a:r>
              <a:rPr lang="ja-JP" altLang="en-US" dirty="0" smtClean="0"/>
              <a:t>です。「自分だけは大丈夫」と思っていても、軽い気持ちで高い金利の借金をすると、借金はすぐに膨らみ、借金を返すために別の業者からまた借金をしてしまうことがあります。収入の範囲内で生活すること、</a:t>
            </a:r>
            <a:r>
              <a:rPr lang="ja-JP" altLang="en-US" b="1" dirty="0" smtClean="0"/>
              <a:t>高い金利の借金をしないこと</a:t>
            </a:r>
            <a:r>
              <a:rPr lang="ja-JP" altLang="en-US" dirty="0" smtClean="0"/>
              <a:t>が重要です。</a:t>
            </a:r>
            <a:endParaRPr lang="en-US" altLang="ja-JP" dirty="0" smtClean="0"/>
          </a:p>
          <a:p>
            <a:pPr marL="172896" indent="-172896">
              <a:buFont typeface="Wingdings" panose="05000000000000000000" pitchFamily="2" charset="2"/>
              <a:buChar char="p"/>
            </a:pPr>
            <a:r>
              <a:rPr lang="ja-JP" altLang="en-US" dirty="0" smtClean="0"/>
              <a:t>多重債務に陥る原因としては、生活苦や無計画な買い物、連帯保証人になることや、悪質金融業者の被害によるものなど、様々です。</a:t>
            </a:r>
            <a:endParaRPr lang="en-US" altLang="ja-JP" dirty="0" smtClean="0"/>
          </a:p>
          <a:p>
            <a:pPr marL="172896" indent="-172896">
              <a:buFont typeface="Wingdings" panose="05000000000000000000" pitchFamily="2" charset="2"/>
              <a:buChar char="p"/>
            </a:pPr>
            <a:r>
              <a:rPr lang="ja-JP" altLang="en-US" b="1" dirty="0" smtClean="0"/>
              <a:t>多重債務になってしまったら</a:t>
            </a:r>
            <a:r>
              <a:rPr lang="ja-JP" altLang="en-US" dirty="0" smtClean="0"/>
              <a:t>、一人で抱え込まず、</a:t>
            </a:r>
            <a:r>
              <a:rPr lang="ja-JP" altLang="en-US" b="1" dirty="0" smtClean="0"/>
              <a:t>専門の相談窓口にすぐに相談</a:t>
            </a:r>
            <a:r>
              <a:rPr lang="ja-JP" altLang="en-US" dirty="0" smtClean="0"/>
              <a:t>しましょう。悩んでいる間も、借金が膨らんでしまいます。</a:t>
            </a:r>
            <a:endParaRPr lang="en-US" altLang="ja-JP" dirty="0"/>
          </a:p>
        </p:txBody>
      </p:sp>
    </p:spTree>
    <p:extLst>
      <p:ext uri="{BB962C8B-B14F-4D97-AF65-F5344CB8AC3E}">
        <p14:creationId xmlns:p14="http://schemas.microsoft.com/office/powerpoint/2010/main" val="370788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b="0" dirty="0" smtClean="0">
                <a:latin typeface="HGPｺﾞｼｯｸM" panose="020B0600000000000000" pitchFamily="50" charset="-128"/>
                <a:ea typeface="HGPｺﾞｼｯｸM" panose="020B0600000000000000" pitchFamily="50" charset="-128"/>
              </a:rPr>
              <a:t>では、ここまでの事例を踏まて、トラブルを避けるにはどうすればよいか、少し考えてみてください。</a:t>
            </a:r>
            <a:endParaRPr lang="en-US" altLang="ja-JP" b="1" dirty="0" smtClean="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en-US" altLang="ja-JP" b="1" dirty="0" smtClean="0">
                <a:latin typeface="HGPｺﾞｼｯｸM" panose="020B0600000000000000" pitchFamily="50" charset="-128"/>
                <a:ea typeface="HGPｺﾞｼｯｸM" panose="020B0600000000000000" pitchFamily="50" charset="-128"/>
              </a:rPr>
              <a:t>1</a:t>
            </a:r>
            <a:r>
              <a:rPr lang="ja-JP" altLang="en-US" b="1" dirty="0">
                <a:latin typeface="HGPｺﾞｼｯｸM" panose="020B0600000000000000" pitchFamily="50" charset="-128"/>
                <a:ea typeface="HGPｺﾞｼｯｸM" panose="020B0600000000000000" pitchFamily="50" charset="-128"/>
              </a:rPr>
              <a:t>つ目は、「おいしい話には気を付ける」</a:t>
            </a:r>
            <a:r>
              <a:rPr lang="ja-JP" altLang="en-US" dirty="0">
                <a:latin typeface="HGPｺﾞｼｯｸM" panose="020B0600000000000000" pitchFamily="50" charset="-128"/>
                <a:ea typeface="HGPｺﾞｼｯｸM" panose="020B0600000000000000" pitchFamily="50" charset="-128"/>
              </a:rPr>
              <a:t>。第</a:t>
            </a:r>
            <a:r>
              <a:rPr lang="en-US" altLang="ja-JP" dirty="0">
                <a:latin typeface="HGPｺﾞｼｯｸM" panose="020B0600000000000000" pitchFamily="50" charset="-128"/>
                <a:ea typeface="HGPｺﾞｼｯｸM" panose="020B0600000000000000" pitchFamily="50" charset="-128"/>
              </a:rPr>
              <a:t>4</a:t>
            </a:r>
            <a:r>
              <a:rPr lang="ja-JP" altLang="en-US" dirty="0">
                <a:latin typeface="HGPｺﾞｼｯｸM" panose="020B0600000000000000" pitchFamily="50" charset="-128"/>
                <a:ea typeface="HGPｺﾞｼｯｸM" panose="020B0600000000000000" pitchFamily="50" charset="-128"/>
              </a:rPr>
              <a:t>章で、リスクとリターンの関係について説明しましたが、高いリターンを追求すればリスクが高まります。逆に、リスクを低く抑えようとすると、リターンも低下します。「ローリスク・ハイリターン」、「安全で、確実に大儲けできる」といったことは絶対にない、と覚えておいてください。</a:t>
            </a: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en-US" altLang="ja-JP" b="1" dirty="0">
                <a:latin typeface="HGPｺﾞｼｯｸM" panose="020B0600000000000000" pitchFamily="50" charset="-128"/>
                <a:ea typeface="HGPｺﾞｼｯｸM" panose="020B0600000000000000" pitchFamily="50" charset="-128"/>
              </a:rPr>
              <a:t>2</a:t>
            </a:r>
            <a:r>
              <a:rPr lang="ja-JP" altLang="en-US" b="1" dirty="0">
                <a:latin typeface="HGPｺﾞｼｯｸM" panose="020B0600000000000000" pitchFamily="50" charset="-128"/>
                <a:ea typeface="HGPｺﾞｼｯｸM" panose="020B0600000000000000" pitchFamily="50" charset="-128"/>
              </a:rPr>
              <a:t>つ目は、「向こうから近寄ってきてもはっきり断る」</a:t>
            </a:r>
            <a:r>
              <a:rPr lang="ja-JP" altLang="en-US" dirty="0">
                <a:latin typeface="HGPｺﾞｼｯｸM" panose="020B0600000000000000" pitchFamily="50" charset="-128"/>
                <a:ea typeface="HGPｺﾞｼｯｸM" panose="020B0600000000000000" pitchFamily="50" charset="-128"/>
              </a:rPr>
              <a:t>。トラブルの中には、「今だけ、あなただけ特別に」と勧誘されて、高額な商品やサービスの契約をしてしまうケースがあります。断ろうとしても、「今日中なら安く契約できる」などと言われ、断りにくい状況に追い込まれる場合もありますが、勇気を出して「いりません」とはっきり言いましょう。</a:t>
            </a: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r>
              <a:rPr lang="en-US" altLang="ja-JP" b="1" dirty="0">
                <a:latin typeface="HGPｺﾞｼｯｸM" panose="020B0600000000000000" pitchFamily="50" charset="-128"/>
                <a:ea typeface="HGPｺﾞｼｯｸM" panose="020B0600000000000000" pitchFamily="50" charset="-128"/>
              </a:rPr>
              <a:t>3</a:t>
            </a:r>
            <a:r>
              <a:rPr lang="ja-JP" altLang="en-US" b="1" dirty="0">
                <a:latin typeface="HGPｺﾞｼｯｸM" panose="020B0600000000000000" pitchFamily="50" charset="-128"/>
                <a:ea typeface="HGPｺﾞｼｯｸM" panose="020B0600000000000000" pitchFamily="50" charset="-128"/>
              </a:rPr>
              <a:t>つ目は、「万が一トラブル</a:t>
            </a:r>
            <a:r>
              <a:rPr lang="ja-JP" altLang="en-US" b="1" dirty="0" smtClean="0">
                <a:latin typeface="HGPｺﾞｼｯｸM" panose="020B0600000000000000" pitchFamily="50" charset="-128"/>
                <a:ea typeface="HGPｺﾞｼｯｸM" panose="020B0600000000000000" pitchFamily="50" charset="-128"/>
              </a:rPr>
              <a:t>にあっても</a:t>
            </a:r>
            <a:r>
              <a:rPr lang="ja-JP" altLang="en-US" b="1" dirty="0">
                <a:latin typeface="HGPｺﾞｼｯｸM" panose="020B0600000000000000" pitchFamily="50" charset="-128"/>
                <a:ea typeface="HGPｺﾞｼｯｸM" panose="020B0600000000000000" pitchFamily="50" charset="-128"/>
              </a:rPr>
              <a:t>決して諦めない」</a:t>
            </a:r>
            <a:r>
              <a:rPr lang="ja-JP" altLang="en-US" dirty="0">
                <a:latin typeface="HGPｺﾞｼｯｸM" panose="020B0600000000000000" pitchFamily="50" charset="-128"/>
                <a:ea typeface="HGPｺﾞｼｯｸM" panose="020B0600000000000000" pitchFamily="50" charset="-128"/>
              </a:rPr>
              <a:t>。契約によっては、取り消しや解約ができる場合があります。契約した後でも、疑問に思ったり困ったりしたときは、ひとりで抱え込まず、早めに家族や公的な相談窓口などに連絡してください</a:t>
            </a:r>
            <a:r>
              <a:rPr lang="ja-JP" altLang="en-US" dirty="0" smtClean="0">
                <a:latin typeface="HGPｺﾞｼｯｸM" panose="020B0600000000000000" pitchFamily="50" charset="-128"/>
                <a:ea typeface="HGPｺﾞｼｯｸM" panose="020B0600000000000000" pitchFamily="50" charset="-128"/>
              </a:rPr>
              <a:t>。</a:t>
            </a:r>
            <a:endParaRPr lang="en-US" altLang="ja-JP"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075895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dirty="0" smtClean="0"/>
              <a:t>トラブルにあってしまった場合は、どうすればいいでしょうか。</a:t>
            </a:r>
            <a:endParaRPr lang="en-US" altLang="ja-JP" dirty="0" smtClean="0"/>
          </a:p>
          <a:p>
            <a:pPr marL="172896" indent="-172896">
              <a:buFont typeface="Wingdings" panose="05000000000000000000" pitchFamily="2" charset="2"/>
              <a:buChar char="p"/>
            </a:pPr>
            <a:r>
              <a:rPr lang="ja-JP" altLang="en-US" dirty="0" smtClean="0"/>
              <a:t>未成年者の場合、親権者の同意を得ないで行った契約は、取り消すことができますが、成年になると、自分ひとりで契約ができます。</a:t>
            </a:r>
            <a:endParaRPr lang="en-US" altLang="ja-JP" dirty="0" smtClean="0"/>
          </a:p>
          <a:p>
            <a:pPr marL="172896" indent="-172896">
              <a:buFont typeface="Wingdings" panose="05000000000000000000" pitchFamily="2" charset="2"/>
              <a:buChar char="p"/>
            </a:pPr>
            <a:endParaRPr lang="en-US" altLang="ja-JP" dirty="0" smtClean="0"/>
          </a:p>
          <a:p>
            <a:pPr marL="172896" indent="-172896">
              <a:buFont typeface="Wingdings" panose="05000000000000000000" pitchFamily="2" charset="2"/>
              <a:buChar char="p"/>
            </a:pPr>
            <a:r>
              <a:rPr lang="ja-JP" altLang="en-US" dirty="0" smtClean="0"/>
              <a:t>その場合でも、悪質</a:t>
            </a:r>
            <a:r>
              <a:rPr lang="ja-JP" altLang="en-US" dirty="0"/>
              <a:t>な業者との契約については、法律にもとづいて、取り消したり</a:t>
            </a:r>
            <a:r>
              <a:rPr lang="ja-JP" altLang="en-US" dirty="0" smtClean="0"/>
              <a:t>、無効にする、あるいはクーリングオフ制度が利用できる</a:t>
            </a:r>
            <a:r>
              <a:rPr lang="ja-JP" altLang="en-US" dirty="0"/>
              <a:t>場合もあります。</a:t>
            </a:r>
            <a:endParaRPr lang="en-US" altLang="ja-JP" dirty="0"/>
          </a:p>
          <a:p>
            <a:pPr marL="172896" indent="-172896">
              <a:buFont typeface="Wingdings" panose="05000000000000000000" pitchFamily="2" charset="2"/>
              <a:buChar char="p"/>
            </a:pPr>
            <a:r>
              <a:rPr lang="ja-JP" altLang="en-US" dirty="0"/>
              <a:t>トラブルにあったときは、ひとりで悩まず、消費者ホットライン　</a:t>
            </a:r>
            <a:r>
              <a:rPr lang="en-US" altLang="ja-JP" b="1" dirty="0"/>
              <a:t>188</a:t>
            </a:r>
            <a:r>
              <a:rPr lang="ja-JP" altLang="en-US" b="1" dirty="0"/>
              <a:t>（いやや！）に電話して相談</a:t>
            </a:r>
            <a:r>
              <a:rPr lang="ja-JP" altLang="en-US" dirty="0"/>
              <a:t>してください。地方公共団体が設置している、身近な消費生活センターの相談窓口を案内してくれます。</a:t>
            </a:r>
            <a:endParaRPr lang="en-US" altLang="ja-JP" dirty="0"/>
          </a:p>
          <a:p>
            <a:pPr marL="172896" indent="-172896">
              <a:buFont typeface="Wingdings" panose="05000000000000000000" pitchFamily="2" charset="2"/>
              <a:buChar char="p"/>
            </a:pPr>
            <a:r>
              <a:rPr lang="ja-JP" altLang="en-US" dirty="0" smtClean="0"/>
              <a:t>また、</a:t>
            </a:r>
            <a:r>
              <a:rPr lang="ja-JP" altLang="en-US" dirty="0"/>
              <a:t>金融サービスについては、金融庁や業界団体</a:t>
            </a:r>
            <a:r>
              <a:rPr lang="ja-JP" altLang="en-US" dirty="0" smtClean="0"/>
              <a:t>などでも相談窓口を設置しています。</a:t>
            </a:r>
            <a:endParaRPr lang="en-US" altLang="ja-JP" dirty="0"/>
          </a:p>
          <a:p>
            <a:pPr eaLnBrk="1" hangingPunct="1"/>
            <a:endParaRPr lang="ja-JP" altLang="ja-JP" dirty="0" smtClean="0"/>
          </a:p>
        </p:txBody>
      </p:sp>
    </p:spTree>
    <p:extLst>
      <p:ext uri="{BB962C8B-B14F-4D97-AF65-F5344CB8AC3E}">
        <p14:creationId xmlns:p14="http://schemas.microsoft.com/office/powerpoint/2010/main" val="1464931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spcBef>
                <a:spcPts val="604"/>
              </a:spcBef>
              <a:buFont typeface="Wingdings" panose="05000000000000000000" pitchFamily="2" charset="2"/>
              <a:buChar char="p"/>
            </a:pPr>
            <a:endParaRPr lang="en-US" altLang="ja-JP" dirty="0" smtClean="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915010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9"/>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52082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86415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9"/>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168082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7030A0"/>
                </a:solidFill>
              </a:defRPr>
            </a:lvl1pPr>
          </a:lstStyle>
          <a:p>
            <a:r>
              <a:rPr lang="ja-JP" altLang="en-US" dirty="0" smtClean="0"/>
              <a:t>マスタ タイトルの書式設定</a:t>
            </a:r>
            <a:endParaRPr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62837533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8919975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7" name="正方形/長方形 6"/>
          <p:cNvSpPr/>
          <p:nvPr userDrawn="1"/>
        </p:nvSpPr>
        <p:spPr>
          <a:xfrm>
            <a:off x="8689080" y="6554017"/>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62066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
        <p:nvSpPr>
          <p:cNvPr id="8" name="正方形/長方形 7"/>
          <p:cNvSpPr/>
          <p:nvPr userDrawn="1"/>
        </p:nvSpPr>
        <p:spPr>
          <a:xfrm>
            <a:off x="8689080" y="6544873"/>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775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dirty="0"/>
          </a:p>
        </p:txBody>
      </p:sp>
      <p:sp>
        <p:nvSpPr>
          <p:cNvPr id="8" name="フッター プレースホルダー 7"/>
          <p:cNvSpPr>
            <a:spLocks noGrp="1"/>
          </p:cNvSpPr>
          <p:nvPr>
            <p:ph type="ftr" sz="quarter" idx="11"/>
          </p:nvPr>
        </p:nvSpPr>
        <p:spPr/>
        <p:txBody>
          <a:bodyPr/>
          <a:lstStyle/>
          <a:p>
            <a:pPr>
              <a:defRPr/>
            </a:pPr>
            <a:endParaRPr lang="en-US" altLang="ja-JP" dirty="0"/>
          </a:p>
        </p:txBody>
      </p:sp>
      <p:sp>
        <p:nvSpPr>
          <p:cNvPr id="10" name="正方形/長方形 9"/>
          <p:cNvSpPr/>
          <p:nvPr userDrawn="1"/>
        </p:nvSpPr>
        <p:spPr>
          <a:xfrm>
            <a:off x="8689080" y="6544873"/>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078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dirty="0"/>
          </a:p>
        </p:txBody>
      </p:sp>
      <p:sp>
        <p:nvSpPr>
          <p:cNvPr id="4" name="フッター プレースホルダー 3"/>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88138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dirty="0"/>
          </a:p>
        </p:txBody>
      </p:sp>
      <p:sp>
        <p:nvSpPr>
          <p:cNvPr id="3" name="フッター プレースホルダー 2"/>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925915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41967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64055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dirty="0"/>
          </a:p>
        </p:txBody>
      </p:sp>
      <p:sp>
        <p:nvSpPr>
          <p:cNvPr id="5" name="フッター プレースホルダー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dirty="0"/>
          </a:p>
        </p:txBody>
      </p:sp>
    </p:spTree>
    <p:extLst>
      <p:ext uri="{BB962C8B-B14F-4D97-AF65-F5344CB8AC3E}">
        <p14:creationId xmlns:p14="http://schemas.microsoft.com/office/powerpoint/2010/main" val="711859988"/>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 id="2147483736" r:id="rId12"/>
    <p:sldLayoutId id="2147483995" r:id="rId13"/>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774922" y="3143155"/>
            <a:ext cx="2867661" cy="560938"/>
            <a:chOff x="1202980" y="1065283"/>
            <a:chExt cx="1776333" cy="172885"/>
          </a:xfrm>
        </p:grpSpPr>
        <p:sp>
          <p:nvSpPr>
            <p:cNvPr id="7" name="テキスト ボックス 6"/>
            <p:cNvSpPr txBox="1"/>
            <p:nvPr/>
          </p:nvSpPr>
          <p:spPr>
            <a:xfrm>
              <a:off x="1637827" y="1065283"/>
              <a:ext cx="1341486" cy="161695"/>
            </a:xfrm>
            <a:prstGeom prst="rect">
              <a:avLst/>
            </a:prstGeom>
            <a:noFill/>
          </p:spPr>
          <p:txBody>
            <a:bodyPr wrap="none" lIns="0" tIns="0" rIns="0" bIns="0" rtlCol="0">
              <a:spAutoFit/>
            </a:bodyPr>
            <a:lstStyle/>
            <a:p>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金融トラブル</a:t>
              </a:r>
            </a:p>
          </p:txBody>
        </p:sp>
        <p:sp>
          <p:nvSpPr>
            <p:cNvPr id="8" name="正方形/長方形 7"/>
            <p:cNvSpPr/>
            <p:nvPr/>
          </p:nvSpPr>
          <p:spPr>
            <a:xfrm>
              <a:off x="1202980" y="1071736"/>
              <a:ext cx="334495" cy="1664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7200" rtlCol="0" anchor="ctr"/>
            <a:lstStyle/>
            <a:p>
              <a:pPr algn="ct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6</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0</a:t>
            </a:fld>
            <a:endParaRPr lang="en-US" altLang="ja-JP" dirty="0"/>
          </a:p>
        </p:txBody>
      </p:sp>
      <p:sp>
        <p:nvSpPr>
          <p:cNvPr id="9" name="星 5 8"/>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44245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nvPr>
        </p:nvGraphicFramePr>
        <p:xfrm>
          <a:off x="317989" y="417364"/>
          <a:ext cx="2405609" cy="622592"/>
        </p:xfrm>
        <a:graphic>
          <a:graphicData uri="http://schemas.openxmlformats.org/drawingml/2006/table">
            <a:tbl>
              <a:tblPr firstRow="1" bandRow="1">
                <a:tableStyleId>{5C22544A-7EE6-4342-B048-85BDC9FD1C3A}</a:tableStyleId>
              </a:tblPr>
              <a:tblGrid>
                <a:gridCol w="2405609">
                  <a:extLst>
                    <a:ext uri="{9D8B030D-6E8A-4147-A177-3AD203B41FA5}">
                      <a16:colId xmlns:a16="http://schemas.microsoft.com/office/drawing/2014/main" val="20001"/>
                    </a:ext>
                  </a:extLst>
                </a:gridCol>
              </a:tblGrid>
              <a:tr h="622592">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クイズ</a:t>
                      </a:r>
                      <a:endParaRPr lang="ja-JP" altLang="en-US" sz="2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0" name="タイトル 1"/>
          <p:cNvSpPr txBox="1">
            <a:spLocks/>
          </p:cNvSpPr>
          <p:nvPr/>
        </p:nvSpPr>
        <p:spPr bwMode="auto">
          <a:xfrm>
            <a:off x="279132" y="1077780"/>
            <a:ext cx="8624236" cy="2023429"/>
          </a:xfrm>
          <a:prstGeom prst="roundRect">
            <a:avLst/>
          </a:prstGeom>
          <a:solidFill>
            <a:schemeClr val="accent6">
              <a:lumMod val="20000"/>
              <a:lumOff val="80000"/>
            </a:schemeClr>
          </a:solidFill>
          <a:ln w="50800" cmpd="dbl">
            <a:solidFill>
              <a:schemeClr val="accent6"/>
            </a:solidFill>
            <a:miter lim="800000"/>
            <a:headEnd/>
            <a:tailEnd/>
          </a:ln>
          <a:effectLst/>
          <a:extLst/>
        </p:spPr>
        <p:txBody>
          <a:bodyPr lIns="91246" tIns="45622" rIns="91246" bIns="45622" anchor="ctr" anchorCtr="0"/>
          <a:lstStyle>
            <a:lvl1pPr defTabSz="1273175" eaLnBrk="0" hangingPunct="0">
              <a:spcBef>
                <a:spcPct val="20000"/>
              </a:spcBef>
              <a:buChar char="•"/>
              <a:defRPr kumimoji="1" sz="4300">
                <a:solidFill>
                  <a:schemeClr val="tx1"/>
                </a:solidFill>
                <a:latin typeface="Arial" pitchFamily="34" charset="0"/>
                <a:ea typeface="ＭＳ Ｐゴシック" pitchFamily="50" charset="-128"/>
              </a:defRPr>
            </a:lvl1pPr>
            <a:lvl2pPr marL="1033463" indent="-393700" defTabSz="1273175" eaLnBrk="0" hangingPunct="0">
              <a:spcBef>
                <a:spcPct val="20000"/>
              </a:spcBef>
              <a:buChar char="–"/>
              <a:defRPr kumimoji="1" sz="4100">
                <a:solidFill>
                  <a:schemeClr val="tx1"/>
                </a:solidFill>
                <a:latin typeface="Arial" pitchFamily="34" charset="0"/>
                <a:ea typeface="ＭＳ Ｐゴシック" pitchFamily="50" charset="-128"/>
              </a:defRPr>
            </a:lvl2pPr>
            <a:lvl3pPr marL="1593850" indent="-314325" defTabSz="1273175" eaLnBrk="0" hangingPunct="0">
              <a:spcBef>
                <a:spcPct val="20000"/>
              </a:spcBef>
              <a:buChar char="•"/>
              <a:defRPr kumimoji="1" sz="3400">
                <a:solidFill>
                  <a:schemeClr val="tx1"/>
                </a:solidFill>
                <a:latin typeface="Arial" pitchFamily="34" charset="0"/>
                <a:ea typeface="ＭＳ Ｐゴシック" pitchFamily="50" charset="-128"/>
              </a:defRPr>
            </a:lvl3pPr>
            <a:lvl4pPr marL="2233613"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4pPr>
            <a:lvl5pPr marL="2871788"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5pPr>
            <a:lvl6pPr marL="33289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6pPr>
            <a:lvl7pPr marL="37861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7pPr>
            <a:lvl8pPr marL="42433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8pPr>
            <a:lvl9pPr marL="47005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9pPr>
          </a:lstStyle>
          <a:p>
            <a:pPr marL="1071563" indent="7938">
              <a:spcBef>
                <a:spcPct val="0"/>
              </a:spcBef>
              <a:spcAft>
                <a:spcPts val="0"/>
              </a:spcAft>
              <a:buFontTx/>
              <a:buNone/>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金融トラブルの相談窓口は？</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1528763" indent="-457200">
              <a:spcBef>
                <a:spcPct val="0"/>
              </a:spcBef>
              <a:spcAft>
                <a:spcPts val="0"/>
              </a:spcAft>
              <a:buFont typeface="+mj-ea"/>
              <a:buAutoNum type="circleNumDbPlain"/>
              <a:defRPr/>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117</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番</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1528763" indent="-457200">
              <a:spcBef>
                <a:spcPct val="0"/>
              </a:spcBef>
              <a:spcAft>
                <a:spcPts val="0"/>
              </a:spcAft>
              <a:buFont typeface="+mj-ea"/>
              <a:buAutoNum type="circleNumDbPlain"/>
              <a:defRPr/>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171</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番</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1528763" indent="-457200">
              <a:spcBef>
                <a:spcPct val="0"/>
              </a:spcBef>
              <a:spcAft>
                <a:spcPts val="0"/>
              </a:spcAft>
              <a:buFont typeface="+mj-ea"/>
              <a:buAutoNum type="circleNumDbPlain"/>
              <a:defRPr/>
            </a:pP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188</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番</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楕円 13"/>
          <p:cNvSpPr/>
          <p:nvPr/>
        </p:nvSpPr>
        <p:spPr>
          <a:xfrm>
            <a:off x="402315" y="1186172"/>
            <a:ext cx="900000" cy="90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chemeClr val="bg1"/>
                </a:solidFill>
                <a:latin typeface="HG創英角ｺﾞｼｯｸUB" panose="020B0909000000000000" pitchFamily="49" charset="-128"/>
                <a:ea typeface="HG創英角ｺﾞｼｯｸUB" panose="020B0909000000000000" pitchFamily="49" charset="-128"/>
              </a:rPr>
              <a:t>？</a:t>
            </a:r>
            <a:endParaRPr kumimoji="1" lang="ja-JP" altLang="en-US" sz="4800" dirty="0">
              <a:solidFill>
                <a:schemeClr val="bg1"/>
              </a:solidFill>
              <a:latin typeface="HG創英角ｺﾞｼｯｸUB" panose="020B0909000000000000" pitchFamily="49" charset="-128"/>
              <a:ea typeface="HG創英角ｺﾞｼｯｸUB" panose="020B0909000000000000" pitchFamily="49" charset="-128"/>
            </a:endParaRPr>
          </a:p>
        </p:txBody>
      </p:sp>
      <p:sp>
        <p:nvSpPr>
          <p:cNvPr id="7"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1</a:t>
            </a:fld>
            <a:endParaRPr lang="en-US" altLang="ja-JP" dirty="0"/>
          </a:p>
        </p:txBody>
      </p:sp>
      <p:grpSp>
        <p:nvGrpSpPr>
          <p:cNvPr id="9" name="グループ化 8"/>
          <p:cNvGrpSpPr/>
          <p:nvPr/>
        </p:nvGrpSpPr>
        <p:grpSpPr>
          <a:xfrm>
            <a:off x="2406316" y="3165377"/>
            <a:ext cx="4427621" cy="3391666"/>
            <a:chOff x="2438902" y="3345943"/>
            <a:chExt cx="3820778" cy="2900820"/>
          </a:xfrm>
        </p:grpSpPr>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902" y="3347320"/>
              <a:ext cx="1775909" cy="2899443"/>
            </a:xfrm>
            <a:prstGeom prst="rect">
              <a:avLst/>
            </a:prstGeom>
          </p:spPr>
        </p:pic>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82928" y="3345943"/>
              <a:ext cx="1776752" cy="2900820"/>
            </a:xfrm>
            <a:prstGeom prst="rect">
              <a:avLst/>
            </a:prstGeom>
          </p:spPr>
        </p:pic>
      </p:grpSp>
      <p:sp>
        <p:nvSpPr>
          <p:cNvPr id="12" name="正方形/長方形 11"/>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星 5 12"/>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8990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1299404163"/>
              </p:ext>
            </p:extLst>
          </p:nvPr>
        </p:nvGraphicFramePr>
        <p:xfrm>
          <a:off x="317988" y="417364"/>
          <a:ext cx="6578758" cy="622592"/>
        </p:xfrm>
        <a:graphic>
          <a:graphicData uri="http://schemas.openxmlformats.org/drawingml/2006/table">
            <a:tbl>
              <a:tblPr firstRow="1" bandRow="1">
                <a:tableStyleId>{5C22544A-7EE6-4342-B048-85BDC9FD1C3A}</a:tableStyleId>
              </a:tblPr>
              <a:tblGrid>
                <a:gridCol w="1312102">
                  <a:extLst>
                    <a:ext uri="{9D8B030D-6E8A-4147-A177-3AD203B41FA5}">
                      <a16:colId xmlns:a16="http://schemas.microsoft.com/office/drawing/2014/main" val="20000"/>
                    </a:ext>
                  </a:extLst>
                </a:gridCol>
                <a:gridCol w="5266656">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6-1.</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solidFill>
                        <a:schemeClr val="bg1"/>
                      </a:solidFill>
                      <a:prstDash val="solid"/>
                      <a:round/>
                      <a:headEnd type="none" w="med" len="med"/>
                      <a:tailEnd type="none" w="med" len="med"/>
                    </a:lnL>
                    <a:lnR w="12700" cmpd="sng">
                      <a:noFill/>
                    </a:lnR>
                    <a:lnB w="12700" cap="flat" cmpd="sng" algn="ctr">
                      <a:solidFill>
                        <a:schemeClr val="bg1"/>
                      </a:solidFill>
                      <a:prstDash val="solid"/>
                      <a:round/>
                      <a:headEnd type="none" w="med" len="med"/>
                      <a:tailEnd type="none" w="med" len="med"/>
                    </a:lnB>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金融トラブルの具体例①</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535" y="3236676"/>
            <a:ext cx="2030413" cy="2956912"/>
          </a:xfrm>
          <a:prstGeom prst="rect">
            <a:avLst/>
          </a:prstGeom>
        </p:spPr>
      </p:pic>
      <p:sp>
        <p:nvSpPr>
          <p:cNvPr id="25" name="タイトル 1"/>
          <p:cNvSpPr txBox="1">
            <a:spLocks/>
          </p:cNvSpPr>
          <p:nvPr/>
        </p:nvSpPr>
        <p:spPr>
          <a:xfrm>
            <a:off x="317988" y="2099417"/>
            <a:ext cx="2483508"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友達づきあい</a:t>
            </a:r>
            <a:endParaRPr lang="en-US" altLang="ja-JP" sz="2800" b="1"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ＳＮＳ</a:t>
            </a:r>
            <a:endParaRPr lang="en-US" altLang="ja-JP"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吹き出し 25"/>
          <p:cNvSpPr/>
          <p:nvPr/>
        </p:nvSpPr>
        <p:spPr>
          <a:xfrm>
            <a:off x="3046664" y="1990818"/>
            <a:ext cx="4992436" cy="1739903"/>
          </a:xfrm>
          <a:prstGeom prst="wedgeRoundRectCallout">
            <a:avLst>
              <a:gd name="adj1" fmla="val -55822"/>
              <a:gd name="adj2" fmla="val 29287"/>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kumimoji="1" lang="ja-JP" altLang="en-US" sz="2400" b="1" dirty="0" smtClean="0">
                <a:solidFill>
                  <a:schemeClr val="tx1"/>
                </a:solidFill>
                <a:latin typeface="Meiryo UI" panose="020B0604030504040204" pitchFamily="50" charset="-128"/>
                <a:ea typeface="Meiryo UI" panose="020B0604030504040204" pitchFamily="50" charset="-128"/>
              </a:rPr>
              <a:t>バイナリーオプション</a:t>
            </a:r>
            <a:r>
              <a:rPr kumimoji="1" lang="ja-JP" altLang="en-US" sz="2400" dirty="0" smtClean="0">
                <a:solidFill>
                  <a:schemeClr val="tx1"/>
                </a:solidFill>
                <a:latin typeface="Meiryo UI" panose="020B0604030504040204" pitchFamily="50" charset="-128"/>
                <a:ea typeface="Meiryo UI" panose="020B0604030504040204" pitchFamily="50" charset="-128"/>
              </a:rPr>
              <a:t>って知ってる？</a:t>
            </a:r>
            <a:endParaRPr kumimoji="1" lang="en-US" altLang="ja-JP" sz="2400" dirty="0" smtClean="0">
              <a:solidFill>
                <a:schemeClr val="tx1"/>
              </a:solidFill>
              <a:latin typeface="Meiryo UI" panose="020B0604030504040204" pitchFamily="50" charset="-128"/>
              <a:ea typeface="Meiryo UI" panose="020B0604030504040204" pitchFamily="50" charset="-128"/>
            </a:endParaRPr>
          </a:p>
          <a:p>
            <a:pPr>
              <a:spcBef>
                <a:spcPts val="0"/>
              </a:spcBef>
              <a:spcAft>
                <a:spcPts val="0"/>
              </a:spcAft>
            </a:pPr>
            <a:r>
              <a:rPr lang="ja-JP" altLang="en-US" sz="2400" dirty="0" smtClean="0">
                <a:solidFill>
                  <a:schemeClr val="tx1"/>
                </a:solidFill>
                <a:latin typeface="Meiryo UI" panose="020B0604030504040204" pitchFamily="50" charset="-128"/>
                <a:ea typeface="Meiryo UI" panose="020B0604030504040204" pitchFamily="50" charset="-128"/>
              </a:rPr>
              <a:t>分析ツールが入った</a:t>
            </a:r>
            <a:r>
              <a:rPr lang="en-US" altLang="ja-JP" sz="2400" dirty="0" smtClean="0">
                <a:solidFill>
                  <a:schemeClr val="tx1"/>
                </a:solidFill>
                <a:latin typeface="Meiryo UI" panose="020B0604030504040204" pitchFamily="50" charset="-128"/>
                <a:ea typeface="Meiryo UI" panose="020B0604030504040204" pitchFamily="50" charset="-128"/>
              </a:rPr>
              <a:t>USB </a:t>
            </a:r>
            <a:r>
              <a:rPr lang="ja-JP" altLang="en-US" sz="2400" dirty="0" smtClean="0">
                <a:solidFill>
                  <a:schemeClr val="tx1"/>
                </a:solidFill>
                <a:latin typeface="Meiryo UI" panose="020B0604030504040204" pitchFamily="50" charset="-128"/>
                <a:ea typeface="Meiryo UI" panose="020B0604030504040204" pitchFamily="50" charset="-128"/>
              </a:rPr>
              <a:t>を買えば、</a:t>
            </a:r>
            <a:endParaRPr lang="en-US" altLang="ja-JP" sz="2400" dirty="0" smtClean="0">
              <a:solidFill>
                <a:schemeClr val="tx1"/>
              </a:solidFill>
              <a:latin typeface="Meiryo UI" panose="020B0604030504040204" pitchFamily="50" charset="-128"/>
              <a:ea typeface="Meiryo UI" panose="020B0604030504040204" pitchFamily="50" charset="-128"/>
            </a:endParaRPr>
          </a:p>
          <a:p>
            <a:pPr>
              <a:spcBef>
                <a:spcPts val="0"/>
              </a:spcBef>
              <a:spcAft>
                <a:spcPts val="0"/>
              </a:spcAft>
            </a:pPr>
            <a:r>
              <a:rPr lang="ja-JP" altLang="en-US" sz="2400" b="1" dirty="0" smtClean="0">
                <a:solidFill>
                  <a:schemeClr val="tx1"/>
                </a:solidFill>
                <a:latin typeface="Meiryo UI" panose="020B0604030504040204" pitchFamily="50" charset="-128"/>
                <a:ea typeface="Meiryo UI" panose="020B0604030504040204" pitchFamily="50" charset="-128"/>
              </a:rPr>
              <a:t>簡単に、絶対儲かるよ</a:t>
            </a:r>
            <a:r>
              <a:rPr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27" name="角丸四角形吹き出し 26"/>
          <p:cNvSpPr/>
          <p:nvPr/>
        </p:nvSpPr>
        <p:spPr>
          <a:xfrm>
            <a:off x="3046664" y="4026384"/>
            <a:ext cx="5524500" cy="1160794"/>
          </a:xfrm>
          <a:prstGeom prst="wedgeRoundRectCallout">
            <a:avLst>
              <a:gd name="adj1" fmla="val -56500"/>
              <a:gd name="adj2" fmla="val 31165"/>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lang="ja-JP" altLang="en-US" sz="2400" dirty="0" smtClean="0">
                <a:solidFill>
                  <a:schemeClr val="tx1"/>
                </a:solidFill>
                <a:latin typeface="Meiryo UI" panose="020B0604030504040204" pitchFamily="50" charset="-128"/>
                <a:ea typeface="Meiryo UI" panose="020B0604030504040204" pitchFamily="50" charset="-128"/>
              </a:rPr>
              <a:t>お金がなくても、</a:t>
            </a:r>
            <a:r>
              <a:rPr lang="ja-JP" altLang="en-US" sz="2400" b="1" dirty="0" smtClean="0">
                <a:solidFill>
                  <a:schemeClr val="tx1"/>
                </a:solidFill>
                <a:latin typeface="Meiryo UI" panose="020B0604030504040204" pitchFamily="50" charset="-128"/>
                <a:ea typeface="Meiryo UI" panose="020B0604030504040204" pitchFamily="50" charset="-128"/>
              </a:rPr>
              <a:t>学生ローン</a:t>
            </a:r>
            <a:r>
              <a:rPr lang="ja-JP" altLang="en-US" sz="2400" dirty="0" smtClean="0">
                <a:solidFill>
                  <a:schemeClr val="tx1"/>
                </a:solidFill>
                <a:latin typeface="Meiryo UI" panose="020B0604030504040204" pitchFamily="50" charset="-128"/>
                <a:ea typeface="Meiryo UI" panose="020B0604030504040204" pitchFamily="50" charset="-128"/>
              </a:rPr>
              <a:t>で借りるといい。</a:t>
            </a:r>
            <a:endParaRPr lang="en-US" altLang="ja-JP" sz="2400" dirty="0" smtClean="0">
              <a:solidFill>
                <a:schemeClr val="tx1"/>
              </a:solidFill>
              <a:latin typeface="Meiryo UI" panose="020B0604030504040204" pitchFamily="50" charset="-128"/>
              <a:ea typeface="Meiryo UI" panose="020B0604030504040204" pitchFamily="50" charset="-128"/>
            </a:endParaRPr>
          </a:p>
          <a:p>
            <a:pPr>
              <a:spcBef>
                <a:spcPts val="0"/>
              </a:spcBef>
              <a:spcAft>
                <a:spcPts val="0"/>
              </a:spcAft>
            </a:pPr>
            <a:r>
              <a:rPr lang="ja-JP" altLang="en-US" sz="2400" dirty="0" smtClean="0">
                <a:solidFill>
                  <a:schemeClr val="tx1"/>
                </a:solidFill>
                <a:latin typeface="Meiryo UI" panose="020B0604030504040204" pitchFamily="50" charset="-128"/>
                <a:ea typeface="Meiryo UI" panose="020B0604030504040204" pitchFamily="50" charset="-128"/>
              </a:rPr>
              <a:t>すぐに利益が出て返せるよ！</a:t>
            </a:r>
            <a:endParaRPr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33" name="角丸四角形吹き出し 32"/>
          <p:cNvSpPr/>
          <p:nvPr/>
        </p:nvSpPr>
        <p:spPr>
          <a:xfrm>
            <a:off x="3046664" y="5509435"/>
            <a:ext cx="4992436" cy="852818"/>
          </a:xfrm>
          <a:prstGeom prst="wedgeRoundRectCallout">
            <a:avLst>
              <a:gd name="adj1" fmla="val -55597"/>
              <a:gd name="adj2" fmla="val 29182"/>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lang="ja-JP" altLang="en-US" sz="2400" dirty="0">
                <a:solidFill>
                  <a:schemeClr val="tx1"/>
                </a:solidFill>
                <a:latin typeface="Meiryo UI" panose="020B0604030504040204" pitchFamily="50" charset="-128"/>
                <a:ea typeface="Meiryo UI" panose="020B0604030504040204" pitchFamily="50" charset="-128"/>
              </a:rPr>
              <a:t>誰</a:t>
            </a:r>
            <a:r>
              <a:rPr lang="ja-JP" altLang="en-US" sz="2400" dirty="0" smtClean="0">
                <a:solidFill>
                  <a:schemeClr val="tx1"/>
                </a:solidFill>
                <a:latin typeface="Meiryo UI" panose="020B0604030504040204" pitchFamily="50" charset="-128"/>
                <a:ea typeface="Meiryo UI" panose="020B0604030504040204" pitchFamily="50" charset="-128"/>
              </a:rPr>
              <a:t>かを</a:t>
            </a:r>
            <a:r>
              <a:rPr lang="ja-JP" altLang="en-US" sz="2400" b="1" dirty="0" smtClean="0">
                <a:solidFill>
                  <a:schemeClr val="tx1"/>
                </a:solidFill>
                <a:latin typeface="Meiryo UI" panose="020B0604030504040204" pitchFamily="50" charset="-128"/>
                <a:ea typeface="Meiryo UI" panose="020B0604030504040204" pitchFamily="50" charset="-128"/>
              </a:rPr>
              <a:t>紹介すると報酬</a:t>
            </a:r>
            <a:r>
              <a:rPr lang="ja-JP" altLang="en-US" sz="2400" dirty="0" smtClean="0">
                <a:solidFill>
                  <a:schemeClr val="tx1"/>
                </a:solidFill>
                <a:latin typeface="Meiryo UI" panose="020B0604030504040204" pitchFamily="50" charset="-128"/>
                <a:ea typeface="Meiryo UI" panose="020B0604030504040204" pitchFamily="50" charset="-128"/>
              </a:rPr>
              <a:t>がもらえるよ！</a:t>
            </a:r>
            <a:endParaRPr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35" name="正方形/長方形 34"/>
          <p:cNvSpPr/>
          <p:nvPr/>
        </p:nvSpPr>
        <p:spPr>
          <a:xfrm>
            <a:off x="544535" y="1190111"/>
            <a:ext cx="4977960" cy="5905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00000"/>
              </a:lnSpc>
              <a:spcBef>
                <a:spcPts val="0"/>
              </a:spcBef>
              <a:spcAft>
                <a:spcPts val="0"/>
              </a:spcAft>
            </a:pPr>
            <a:r>
              <a:rPr lang="ja-JP" altLang="en-US" sz="28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マルチ商法</a:t>
            </a:r>
            <a:r>
              <a:rPr lang="ja-JP" altLang="en-US" sz="24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（ネットワークビジネス）</a:t>
            </a:r>
            <a:endParaRPr lang="en-US" altLang="ja-JP"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2</a:t>
            </a:fld>
            <a:endParaRPr lang="en-US" altLang="ja-JP" dirty="0"/>
          </a:p>
        </p:txBody>
      </p:sp>
    </p:spTree>
    <p:extLst>
      <p:ext uri="{BB962C8B-B14F-4D97-AF65-F5344CB8AC3E}">
        <p14:creationId xmlns:p14="http://schemas.microsoft.com/office/powerpoint/2010/main" val="634294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799370161"/>
              </p:ext>
            </p:extLst>
          </p:nvPr>
        </p:nvGraphicFramePr>
        <p:xfrm>
          <a:off x="317988" y="417364"/>
          <a:ext cx="6578758" cy="622592"/>
        </p:xfrm>
        <a:graphic>
          <a:graphicData uri="http://schemas.openxmlformats.org/drawingml/2006/table">
            <a:tbl>
              <a:tblPr firstRow="1" bandRow="1">
                <a:tableStyleId>{5C22544A-7EE6-4342-B048-85BDC9FD1C3A}</a:tableStyleId>
              </a:tblPr>
              <a:tblGrid>
                <a:gridCol w="1312102">
                  <a:extLst>
                    <a:ext uri="{9D8B030D-6E8A-4147-A177-3AD203B41FA5}">
                      <a16:colId xmlns:a16="http://schemas.microsoft.com/office/drawing/2014/main" val="20000"/>
                    </a:ext>
                  </a:extLst>
                </a:gridCol>
                <a:gridCol w="5266656">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solidFill>
                        <a:schemeClr val="bg1"/>
                      </a:solidFill>
                      <a:prstDash val="solid"/>
                      <a:round/>
                      <a:headEnd type="none" w="med" len="med"/>
                      <a:tailEnd type="none" w="med" len="med"/>
                    </a:lnL>
                    <a:lnR w="12700" cmpd="sng">
                      <a:noFill/>
                    </a:lnR>
                    <a:lnB w="12700" cap="flat" cmpd="sng" algn="ctr">
                      <a:solidFill>
                        <a:schemeClr val="bg1"/>
                      </a:solidFill>
                      <a:prstDash val="solid"/>
                      <a:round/>
                      <a:headEnd type="none" w="med" len="med"/>
                      <a:tailEnd type="none" w="med" len="med"/>
                    </a:lnB>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金融トラブルの具体例②</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538" y="2707289"/>
            <a:ext cx="2030413" cy="2956912"/>
          </a:xfrm>
          <a:prstGeom prst="rect">
            <a:avLst/>
          </a:prstGeom>
        </p:spPr>
      </p:pic>
      <p:sp>
        <p:nvSpPr>
          <p:cNvPr id="25" name="タイトル 1"/>
          <p:cNvSpPr txBox="1">
            <a:spLocks/>
          </p:cNvSpPr>
          <p:nvPr/>
        </p:nvSpPr>
        <p:spPr>
          <a:xfrm>
            <a:off x="373991" y="1570030"/>
            <a:ext cx="2483508"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友達づきあい</a:t>
            </a:r>
            <a:endParaRPr lang="en-US" altLang="ja-JP" sz="2800" b="1"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ＳＮＳ</a:t>
            </a:r>
            <a:endParaRPr lang="en-US" altLang="ja-JP"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吹き出し 25"/>
          <p:cNvSpPr/>
          <p:nvPr/>
        </p:nvSpPr>
        <p:spPr>
          <a:xfrm>
            <a:off x="3022601" y="1457320"/>
            <a:ext cx="5410198" cy="1373296"/>
          </a:xfrm>
          <a:prstGeom prst="wedgeRoundRectCallout">
            <a:avLst>
              <a:gd name="adj1" fmla="val -55822"/>
              <a:gd name="adj2" fmla="val 29287"/>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kumimoji="1" lang="ja-JP" altLang="en-US" sz="2400" b="1" dirty="0" smtClean="0">
                <a:solidFill>
                  <a:schemeClr val="tx1"/>
                </a:solidFill>
                <a:latin typeface="Meiryo UI" panose="020B0604030504040204" pitchFamily="50" charset="-128"/>
                <a:ea typeface="Meiryo UI" panose="020B0604030504040204" pitchFamily="50" charset="-128"/>
              </a:rPr>
              <a:t>暗号資産</a:t>
            </a:r>
            <a:r>
              <a:rPr lang="ja-JP" altLang="en-US" sz="2400" b="1" dirty="0" smtClean="0">
                <a:solidFill>
                  <a:schemeClr val="tx1"/>
                </a:solidFill>
                <a:latin typeface="Meiryo UI" panose="020B0604030504040204" pitchFamily="50" charset="-128"/>
                <a:ea typeface="Meiryo UI" panose="020B0604030504040204" pitchFamily="50" charset="-128"/>
              </a:rPr>
              <a:t>（仮想通貨）</a:t>
            </a:r>
            <a:r>
              <a:rPr kumimoji="1" lang="ja-JP" altLang="en-US" sz="2400" dirty="0" smtClean="0">
                <a:solidFill>
                  <a:schemeClr val="tx1"/>
                </a:solidFill>
                <a:latin typeface="Meiryo UI" panose="020B0604030504040204" pitchFamily="50" charset="-128"/>
                <a:ea typeface="Meiryo UI" panose="020B0604030504040204" pitchFamily="50" charset="-128"/>
              </a:rPr>
              <a:t>に投資すれば、月●</a:t>
            </a:r>
            <a:r>
              <a:rPr lang="ja-JP" altLang="en-US" sz="2400" dirty="0" smtClean="0">
                <a:solidFill>
                  <a:schemeClr val="tx1"/>
                </a:solidFill>
                <a:latin typeface="Meiryo UI" panose="020B0604030504040204" pitchFamily="50" charset="-128"/>
                <a:ea typeface="Meiryo UI" panose="020B0604030504040204" pitchFamily="50" charset="-128"/>
              </a:rPr>
              <a:t>万円くらいは稼げるよ</a:t>
            </a:r>
            <a:r>
              <a:rPr kumimoji="1"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27" name="角丸四角形吹き出し 26"/>
          <p:cNvSpPr/>
          <p:nvPr/>
        </p:nvSpPr>
        <p:spPr>
          <a:xfrm>
            <a:off x="3022601" y="3088678"/>
            <a:ext cx="5016499" cy="1319544"/>
          </a:xfrm>
          <a:prstGeom prst="wedgeRoundRectCallout">
            <a:avLst>
              <a:gd name="adj1" fmla="val -56500"/>
              <a:gd name="adj2" fmla="val 31165"/>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lang="ja-JP" altLang="en-US" sz="2400" b="1" dirty="0" smtClean="0">
                <a:solidFill>
                  <a:schemeClr val="tx1"/>
                </a:solidFill>
                <a:latin typeface="Meiryo UI" panose="020B0604030504040204" pitchFamily="50" charset="-128"/>
                <a:ea typeface="Meiryo UI" panose="020B0604030504040204" pitchFamily="50" charset="-128"/>
              </a:rPr>
              <a:t>海外の不動産事業</a:t>
            </a:r>
            <a:r>
              <a:rPr lang="ja-JP" altLang="en-US" sz="2400" dirty="0" smtClean="0">
                <a:solidFill>
                  <a:schemeClr val="tx1"/>
                </a:solidFill>
                <a:latin typeface="Meiryo UI" panose="020B0604030504040204" pitchFamily="50" charset="-128"/>
                <a:ea typeface="Meiryo UI" panose="020B0604030504040204" pitchFamily="50" charset="-128"/>
              </a:rPr>
              <a:t>に投資すれば、</a:t>
            </a:r>
            <a:endParaRPr lang="en-US" altLang="ja-JP" sz="2400" dirty="0" smtClean="0">
              <a:solidFill>
                <a:schemeClr val="tx1"/>
              </a:solidFill>
              <a:latin typeface="Meiryo UI" panose="020B0604030504040204" pitchFamily="50" charset="-128"/>
              <a:ea typeface="Meiryo UI" panose="020B0604030504040204" pitchFamily="50" charset="-128"/>
            </a:endParaRPr>
          </a:p>
          <a:p>
            <a:pPr>
              <a:spcBef>
                <a:spcPts val="0"/>
              </a:spcBef>
              <a:spcAft>
                <a:spcPts val="0"/>
              </a:spcAft>
            </a:pPr>
            <a:r>
              <a:rPr lang="en-US" altLang="ja-JP" sz="2400" dirty="0" smtClean="0">
                <a:solidFill>
                  <a:schemeClr val="tx1"/>
                </a:solidFill>
                <a:latin typeface="Meiryo UI" panose="020B0604030504040204" pitchFamily="50" charset="-128"/>
                <a:ea typeface="Meiryo UI" panose="020B0604030504040204" pitchFamily="50" charset="-128"/>
              </a:rPr>
              <a:t>1</a:t>
            </a:r>
            <a:r>
              <a:rPr lang="ja-JP" altLang="en-US" sz="2400" dirty="0" smtClean="0">
                <a:solidFill>
                  <a:schemeClr val="tx1"/>
                </a:solidFill>
                <a:latin typeface="Meiryo UI" panose="020B0604030504040204" pitchFamily="50" charset="-128"/>
                <a:ea typeface="Meiryo UI" panose="020B0604030504040204" pitchFamily="50" charset="-128"/>
              </a:rPr>
              <a:t>年後には●倍になるよ！</a:t>
            </a:r>
            <a:endParaRPr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10" name="タイトル 1"/>
          <p:cNvSpPr txBox="1">
            <a:spLocks/>
          </p:cNvSpPr>
          <p:nvPr/>
        </p:nvSpPr>
        <p:spPr>
          <a:xfrm>
            <a:off x="4414742" y="4787301"/>
            <a:ext cx="4035211" cy="1545434"/>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42900" indent="-342900" algn="l">
              <a:spcAft>
                <a:spcPts val="0"/>
              </a:spcAft>
              <a:buFont typeface="Wingdings" panose="05000000000000000000" pitchFamily="2" charset="2"/>
              <a:buChar char="Ø"/>
            </a:pP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多額の損失が発生した</a:t>
            </a:r>
            <a:endParaRPr lang="en-US" altLang="ja-JP"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spcAft>
                <a:spcPts val="0"/>
              </a:spcAft>
              <a:buFont typeface="Wingdings" panose="05000000000000000000" pitchFamily="2" charset="2"/>
              <a:buChar char="Ø"/>
            </a:pP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業者と連絡がつかなくなった</a:t>
            </a:r>
            <a:endParaRPr lang="en-US" altLang="ja-JP"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spcAft>
                <a:spcPts val="0"/>
              </a:spcAft>
              <a:buFont typeface="Wingdings" panose="05000000000000000000" pitchFamily="2" charset="2"/>
              <a:buChar char="Ø"/>
            </a:pP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お金が</a:t>
            </a:r>
            <a:r>
              <a:rPr lang="ja-JP" altLang="en-US" sz="24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返</a:t>
            </a: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ってこない　</a:t>
            </a:r>
            <a:endParaRPr lang="en-US" altLang="ja-JP"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spcAft>
                <a:spcPts val="0"/>
              </a:spcAft>
              <a:buFont typeface="Wingdings" panose="05000000000000000000" pitchFamily="2" charset="2"/>
              <a:buChar char="Ø"/>
            </a:pP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無登録業者に注意！　</a:t>
            </a:r>
            <a:endParaRPr lang="en-US" altLang="ja-JP"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星 32 1"/>
          <p:cNvSpPr/>
          <p:nvPr/>
        </p:nvSpPr>
        <p:spPr>
          <a:xfrm>
            <a:off x="2929650" y="4906248"/>
            <a:ext cx="1389742" cy="1307541"/>
          </a:xfrm>
          <a:prstGeom prst="star32">
            <a:avLst>
              <a:gd name="adj" fmla="val 4429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2000" b="1" dirty="0" smtClean="0">
                <a:latin typeface="Meiryo UI" panose="020B0604030504040204" pitchFamily="50" charset="-128"/>
                <a:ea typeface="Meiryo UI" panose="020B0604030504040204" pitchFamily="50" charset="-128"/>
              </a:rPr>
              <a:t>トラブル</a:t>
            </a:r>
            <a:endParaRPr kumimoji="1" lang="ja-JP" altLang="en-US" sz="2000" b="1" dirty="0">
              <a:latin typeface="Meiryo UI" panose="020B0604030504040204" pitchFamily="50" charset="-128"/>
              <a:ea typeface="Meiryo UI" panose="020B0604030504040204" pitchFamily="50" charset="-128"/>
            </a:endParaRPr>
          </a:p>
        </p:txBody>
      </p:sp>
      <p:sp>
        <p:nvSpPr>
          <p:cNvPr id="11"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a:t>
            </a:fld>
            <a:endParaRPr lang="en-US" altLang="ja-JP" dirty="0"/>
          </a:p>
        </p:txBody>
      </p:sp>
    </p:spTree>
    <p:extLst>
      <p:ext uri="{BB962C8B-B14F-4D97-AF65-F5344CB8AC3E}">
        <p14:creationId xmlns:p14="http://schemas.microsoft.com/office/powerpoint/2010/main" val="3644656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1194191735"/>
              </p:ext>
            </p:extLst>
          </p:nvPr>
        </p:nvGraphicFramePr>
        <p:xfrm>
          <a:off x="317988" y="417364"/>
          <a:ext cx="6578758" cy="622592"/>
        </p:xfrm>
        <a:graphic>
          <a:graphicData uri="http://schemas.openxmlformats.org/drawingml/2006/table">
            <a:tbl>
              <a:tblPr firstRow="1" bandRow="1">
                <a:tableStyleId>{5C22544A-7EE6-4342-B048-85BDC9FD1C3A}</a:tableStyleId>
              </a:tblPr>
              <a:tblGrid>
                <a:gridCol w="1312102">
                  <a:extLst>
                    <a:ext uri="{9D8B030D-6E8A-4147-A177-3AD203B41FA5}">
                      <a16:colId xmlns:a16="http://schemas.microsoft.com/office/drawing/2014/main" val="20000"/>
                    </a:ext>
                  </a:extLst>
                </a:gridCol>
                <a:gridCol w="5266656">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6-3.</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solidFill>
                        <a:schemeClr val="bg1"/>
                      </a:solidFill>
                      <a:prstDash val="solid"/>
                      <a:round/>
                      <a:headEnd type="none" w="med" len="med"/>
                      <a:tailEnd type="none" w="med" len="med"/>
                    </a:lnL>
                    <a:lnR w="12700" cmpd="sng">
                      <a:noFill/>
                    </a:lnR>
                    <a:lnB w="12700" cap="flat" cmpd="sng" algn="ctr">
                      <a:solidFill>
                        <a:schemeClr val="bg1"/>
                      </a:solidFill>
                      <a:prstDash val="solid"/>
                      <a:round/>
                      <a:headEnd type="none" w="med" len="med"/>
                      <a:tailEnd type="none" w="med" len="med"/>
                    </a:lnB>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金融トラブルの具体例③</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26" name="角丸四角形吹き出し 25"/>
          <p:cNvSpPr/>
          <p:nvPr/>
        </p:nvSpPr>
        <p:spPr>
          <a:xfrm>
            <a:off x="3130885" y="1973521"/>
            <a:ext cx="4699000" cy="2148305"/>
          </a:xfrm>
          <a:prstGeom prst="wedgeRoundRectCallout">
            <a:avLst>
              <a:gd name="adj1" fmla="val -56621"/>
              <a:gd name="adj2" fmla="val 28393"/>
              <a:gd name="adj3" fmla="val 16667"/>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spcAft>
                <a:spcPts val="0"/>
              </a:spcAft>
            </a:pPr>
            <a:r>
              <a:rPr lang="ja-JP" altLang="en-US" sz="2400" b="1" dirty="0" smtClean="0">
                <a:solidFill>
                  <a:schemeClr val="tx1"/>
                </a:solidFill>
                <a:latin typeface="Meiryo UI" panose="020B0604030504040204" pitchFamily="50" charset="-128"/>
                <a:ea typeface="Meiryo UI" panose="020B0604030504040204" pitchFamily="50" charset="-128"/>
              </a:rPr>
              <a:t>お金を貸します</a:t>
            </a:r>
            <a:r>
              <a:rPr kumimoji="1" lang="ja-JP" altLang="en-US" sz="2400" b="1" dirty="0" smtClean="0">
                <a:solidFill>
                  <a:schemeClr val="tx1"/>
                </a:solidFill>
                <a:latin typeface="Meiryo UI" panose="020B0604030504040204" pitchFamily="50" charset="-128"/>
                <a:ea typeface="Meiryo UI" panose="020B0604030504040204" pitchFamily="50" charset="-128"/>
              </a:rPr>
              <a:t>！審査不要！</a:t>
            </a:r>
            <a:endParaRPr kumimoji="1" lang="en-US" altLang="ja-JP" sz="2400" b="1" dirty="0" smtClean="0">
              <a:solidFill>
                <a:schemeClr val="tx1"/>
              </a:solidFill>
              <a:latin typeface="Meiryo UI" panose="020B0604030504040204" pitchFamily="50" charset="-128"/>
              <a:ea typeface="Meiryo UI" panose="020B0604030504040204" pitchFamily="50" charset="-128"/>
            </a:endParaRPr>
          </a:p>
          <a:p>
            <a:pPr>
              <a:spcBef>
                <a:spcPts val="0"/>
              </a:spcBef>
              <a:spcAft>
                <a:spcPts val="0"/>
              </a:spcAft>
            </a:pPr>
            <a:r>
              <a:rPr lang="ja-JP" altLang="en-US" sz="2400" dirty="0" smtClean="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個人間融資</a:t>
            </a:r>
            <a:endParaRPr lang="en-US" altLang="ja-JP" sz="2400" dirty="0">
              <a:solidFill>
                <a:schemeClr val="tx1"/>
              </a:solidFill>
              <a:latin typeface="Meiryo UI" panose="020B0604030504040204" pitchFamily="50" charset="-128"/>
              <a:ea typeface="Meiryo UI" panose="020B0604030504040204" pitchFamily="50" charset="-128"/>
            </a:endParaRPr>
          </a:p>
          <a:p>
            <a:pPr>
              <a:lnSpc>
                <a:spcPct val="100000"/>
              </a:lnSpc>
              <a:spcAft>
                <a:spcPts val="0"/>
              </a:spcAft>
            </a:pPr>
            <a:r>
              <a:rPr lang="ja-JP" altLang="en-US" sz="2400" dirty="0">
                <a:solidFill>
                  <a:schemeClr val="tx1"/>
                </a:solidFill>
                <a:latin typeface="Meiryo UI" panose="020B0604030504040204" pitchFamily="50" charset="-128"/>
                <a:ea typeface="Meiryo UI" panose="020B0604030504040204" pitchFamily="50" charset="-128"/>
              </a:rPr>
              <a:t>＃お金貸します</a:t>
            </a:r>
            <a:endParaRPr lang="en-US" altLang="ja-JP" sz="2400" dirty="0">
              <a:solidFill>
                <a:schemeClr val="tx1"/>
              </a:solidFill>
              <a:latin typeface="Meiryo UI" panose="020B0604030504040204" pitchFamily="50" charset="-128"/>
              <a:ea typeface="Meiryo UI" panose="020B0604030504040204" pitchFamily="50" charset="-128"/>
            </a:endParaRPr>
          </a:p>
          <a:p>
            <a:pPr>
              <a:lnSpc>
                <a:spcPct val="100000"/>
              </a:lnSpc>
              <a:spcAft>
                <a:spcPts val="0"/>
              </a:spcAft>
            </a:pPr>
            <a:r>
              <a:rPr lang="ja-JP" altLang="en-US" sz="2400" dirty="0">
                <a:solidFill>
                  <a:schemeClr val="tx1"/>
                </a:solidFill>
                <a:latin typeface="Meiryo UI" panose="020B0604030504040204" pitchFamily="50" charset="-128"/>
                <a:ea typeface="Meiryo UI" panose="020B0604030504040204" pitchFamily="50" charset="-128"/>
              </a:rPr>
              <a:t>＃ひととき</a:t>
            </a:r>
            <a:r>
              <a:rPr lang="ja-JP" altLang="en-US" sz="2400" dirty="0" smtClean="0">
                <a:solidFill>
                  <a:schemeClr val="tx1"/>
                </a:solidFill>
                <a:latin typeface="Meiryo UI" panose="020B0604030504040204" pitchFamily="50" charset="-128"/>
                <a:ea typeface="Meiryo UI" panose="020B0604030504040204" pitchFamily="50" charset="-128"/>
              </a:rPr>
              <a:t>融資</a:t>
            </a:r>
            <a:endParaRPr lang="ja-JP" altLang="en-US" sz="2400" dirty="0">
              <a:solidFill>
                <a:schemeClr val="tx1"/>
              </a:solidFill>
              <a:latin typeface="Meiryo UI" panose="020B0604030504040204" pitchFamily="50" charset="-128"/>
              <a:ea typeface="Meiryo UI" panose="020B0604030504040204" pitchFamily="50" charset="-128"/>
            </a:endParaRPr>
          </a:p>
        </p:txBody>
      </p:sp>
      <p:sp>
        <p:nvSpPr>
          <p:cNvPr id="13" name="タイトル 1"/>
          <p:cNvSpPr txBox="1">
            <a:spLocks/>
          </p:cNvSpPr>
          <p:nvPr/>
        </p:nvSpPr>
        <p:spPr>
          <a:xfrm>
            <a:off x="3964690" y="4648154"/>
            <a:ext cx="4884842" cy="1545434"/>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42900" indent="-342900" algn="l">
              <a:lnSpc>
                <a:spcPts val="3000"/>
              </a:lnSpc>
              <a:spcAft>
                <a:spcPts val="0"/>
              </a:spcAft>
              <a:buFont typeface="Wingdings" panose="05000000000000000000" pitchFamily="2" charset="2"/>
              <a:buChar char="Ø"/>
            </a:pPr>
            <a:r>
              <a:rPr lang="ja-JP" altLang="en-US" sz="24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ヤミ金融業者により、違法な高金利で</a:t>
            </a: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の貸付け</a:t>
            </a:r>
            <a:r>
              <a:rPr lang="ja-JP" altLang="en-US" sz="24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が行われる</a:t>
            </a:r>
          </a:p>
          <a:p>
            <a:pPr marL="342900" indent="-342900" algn="l">
              <a:lnSpc>
                <a:spcPts val="3000"/>
              </a:lnSpc>
              <a:spcBef>
                <a:spcPts val="1200"/>
              </a:spcBef>
              <a:spcAft>
                <a:spcPts val="0"/>
              </a:spcAft>
              <a:buFont typeface="Wingdings" panose="05000000000000000000" pitchFamily="2" charset="2"/>
              <a:buChar char="Ø"/>
            </a:pPr>
            <a:r>
              <a:rPr lang="ja-JP" altLang="en-US" sz="24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個人情報が悪用され</a:t>
            </a:r>
            <a:r>
              <a:rPr lang="ja-JP" altLang="en-US" sz="2400" dirty="0" smtClean="0">
                <a:solidFill>
                  <a:schemeClr val="accent2"/>
                </a:solidFill>
                <a:latin typeface="Meiryo UI" panose="020B0604030504040204" pitchFamily="50" charset="-128"/>
                <a:ea typeface="Meiryo UI" panose="020B0604030504040204" pitchFamily="50" charset="-128"/>
                <a:cs typeface="Meiryo UI" panose="020B0604030504040204" pitchFamily="50" charset="-128"/>
              </a:rPr>
              <a:t>、犯罪</a:t>
            </a:r>
            <a:r>
              <a:rPr lang="ja-JP" altLang="en-US" sz="24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被害やトラブルに巻き込まれる</a:t>
            </a:r>
          </a:p>
        </p:txBody>
      </p:sp>
      <p:sp>
        <p:nvSpPr>
          <p:cNvPr id="14" name="星 32 13"/>
          <p:cNvSpPr/>
          <p:nvPr/>
        </p:nvSpPr>
        <p:spPr>
          <a:xfrm>
            <a:off x="2574948" y="4602753"/>
            <a:ext cx="1389742" cy="1307541"/>
          </a:xfrm>
          <a:prstGeom prst="star32">
            <a:avLst>
              <a:gd name="adj" fmla="val 4429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2000" b="1" dirty="0" smtClean="0">
                <a:solidFill>
                  <a:schemeClr val="bg1"/>
                </a:solidFill>
                <a:latin typeface="Meiryo UI" panose="020B0604030504040204" pitchFamily="50" charset="-128"/>
                <a:ea typeface="Meiryo UI" panose="020B0604030504040204" pitchFamily="50" charset="-128"/>
              </a:rPr>
              <a:t>トラブル</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544535" y="1190111"/>
            <a:ext cx="3309007" cy="5905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00000"/>
              </a:lnSpc>
              <a:spcBef>
                <a:spcPts val="0"/>
              </a:spcBef>
              <a:spcAft>
                <a:spcPts val="0"/>
              </a:spcAft>
            </a:pPr>
            <a:r>
              <a:rPr lang="en-US" altLang="ja-JP" sz="28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SNS</a:t>
            </a:r>
            <a:r>
              <a:rPr lang="ja-JP" altLang="en-US" sz="28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個人間融資</a:t>
            </a:r>
            <a:endParaRPr lang="en-US" altLang="ja-JP"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6" name="図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535" y="3236676"/>
            <a:ext cx="2030413" cy="2956912"/>
          </a:xfrm>
          <a:prstGeom prst="rect">
            <a:avLst/>
          </a:prstGeom>
        </p:spPr>
      </p:pic>
      <p:sp>
        <p:nvSpPr>
          <p:cNvPr id="18" name="タイトル 1"/>
          <p:cNvSpPr txBox="1">
            <a:spLocks/>
          </p:cNvSpPr>
          <p:nvPr/>
        </p:nvSpPr>
        <p:spPr>
          <a:xfrm>
            <a:off x="317988" y="2099417"/>
            <a:ext cx="2483508"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ＳＮＳ</a:t>
            </a:r>
            <a:endParaRPr lang="en-US" altLang="ja-JP"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0"/>
              </a:spcAft>
            </a:pPr>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ネット掲示板</a:t>
            </a:r>
            <a:endParaRPr lang="en-US" altLang="ja-JP"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4</a:t>
            </a:fld>
            <a:endParaRPr lang="en-US" altLang="ja-JP" dirty="0"/>
          </a:p>
        </p:txBody>
      </p:sp>
    </p:spTree>
    <p:extLst>
      <p:ext uri="{BB962C8B-B14F-4D97-AF65-F5344CB8AC3E}">
        <p14:creationId xmlns:p14="http://schemas.microsoft.com/office/powerpoint/2010/main" val="190627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20000"/>
              </a:lnSpc>
              <a:spcBef>
                <a:spcPct val="20000"/>
              </a:spcBef>
              <a:spcAft>
                <a:spcPct val="20000"/>
              </a:spcAft>
              <a:buClrTx/>
              <a:buSzTx/>
              <a:buFontTx/>
              <a:buNone/>
              <a:tabLst/>
              <a:defRPr/>
            </a:pPr>
            <a:r>
              <a:rPr kumimoji="1" lang="ja-JP" altLang="en-US" sz="1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ＭＳ Ｐゴシック" panose="020B0600070205080204" pitchFamily="50" charset="-128"/>
                <a:cs typeface="+mn-cs"/>
              </a:rPr>
              <a:t>　</a:t>
            </a:r>
            <a:r>
              <a:rPr kumimoji="1" lang="en-US" altLang="ja-JP" sz="2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rPr>
              <a:t>6</a:t>
            </a:r>
            <a:r>
              <a:rPr kumimoji="1" lang="en-US" altLang="ja-JP" sz="2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金融トラブル</a:t>
            </a:r>
            <a:endParaRPr kumimoji="1" lang="ja-JP" altLang="en-US" sz="2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nvPr>
        </p:nvGraphicFramePr>
        <p:xfrm>
          <a:off x="317988" y="417364"/>
          <a:ext cx="6578758" cy="622592"/>
        </p:xfrm>
        <a:graphic>
          <a:graphicData uri="http://schemas.openxmlformats.org/drawingml/2006/table">
            <a:tbl>
              <a:tblPr firstRow="1" bandRow="1">
                <a:tableStyleId>{5C22544A-7EE6-4342-B048-85BDC9FD1C3A}</a:tableStyleId>
              </a:tblPr>
              <a:tblGrid>
                <a:gridCol w="1312102">
                  <a:extLst>
                    <a:ext uri="{9D8B030D-6E8A-4147-A177-3AD203B41FA5}">
                      <a16:colId xmlns:a16="http://schemas.microsoft.com/office/drawing/2014/main" val="20000"/>
                    </a:ext>
                  </a:extLst>
                </a:gridCol>
                <a:gridCol w="5266656">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solidFill>
                        <a:schemeClr val="bg1"/>
                      </a:solidFill>
                      <a:prstDash val="solid"/>
                      <a:round/>
                      <a:headEnd type="none" w="med" len="med"/>
                      <a:tailEnd type="none" w="med" len="med"/>
                    </a:lnL>
                    <a:lnR w="12700" cmpd="sng">
                      <a:noFill/>
                    </a:lnR>
                    <a:lnB w="12700" cap="flat" cmpd="sng" algn="ctr">
                      <a:solidFill>
                        <a:schemeClr val="bg1"/>
                      </a:solidFill>
                      <a:prstDash val="solid"/>
                      <a:round/>
                      <a:headEnd type="none" w="med" len="med"/>
                      <a:tailEnd type="none" w="med" len="med"/>
                    </a:lnB>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金融トラブルの具体例④</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1" name="正方形/長方形 10"/>
          <p:cNvSpPr/>
          <p:nvPr/>
        </p:nvSpPr>
        <p:spPr>
          <a:xfrm>
            <a:off x="232912" y="2141606"/>
            <a:ext cx="4382567" cy="4342757"/>
          </a:xfrm>
          <a:prstGeom prst="rect">
            <a:avLst/>
          </a:prstGeom>
          <a:noFill/>
          <a:ln>
            <a:solidFill>
              <a:srgbClr val="00B0F0"/>
            </a:solidFill>
          </a:ln>
        </p:spPr>
        <p:style>
          <a:lnRef idx="2">
            <a:schemeClr val="accent1"/>
          </a:lnRef>
          <a:fillRef idx="1">
            <a:schemeClr val="lt1"/>
          </a:fillRef>
          <a:effectRef idx="0">
            <a:schemeClr val="accent1"/>
          </a:effectRef>
          <a:fontRef idx="minor">
            <a:schemeClr val="dk1"/>
          </a:fontRef>
        </p:style>
        <p:txBody>
          <a:bodyPr wrap="square" lIns="108000" tIns="0" rIns="36000" rtlCol="0" anchor="ctr" anchorCtr="0"/>
          <a:lstStyle/>
          <a:p>
            <a:pPr marL="457200" marR="0" lvl="0" indent="-457200" algn="l" defTabSz="914400" rtl="0" eaLnBrk="1" fontAlgn="base" latinLnBrk="0" hangingPunct="1">
              <a:lnSpc>
                <a:spcPts val="2800"/>
              </a:lnSpc>
              <a:spcBef>
                <a:spcPts val="0"/>
              </a:spcBef>
              <a:spcAft>
                <a:spcPts val="1200"/>
              </a:spcAft>
              <a:buClr>
                <a:schemeClr val="tx1"/>
              </a:buClr>
              <a:buSzTx/>
              <a:buFont typeface="Wingdings" panose="05000000000000000000" pitchFamily="2" charset="2"/>
              <a:buChar char="l"/>
              <a:tabLst/>
              <a:defRPr/>
            </a:pPr>
            <a:r>
              <a:rPr kumimoji="1" lang="ja-JP" altLang="en-US" sz="2000" b="1" i="0" u="none" strike="noStrike" kern="1200" cap="none" spc="0" normalizeH="0" baseline="0" noProof="0" dirty="0" smtClean="0">
                <a:ln>
                  <a:noFill/>
                </a:ln>
                <a:solidFill>
                  <a:srgbClr val="14AAEB"/>
                </a:solidFill>
                <a:effectLst/>
                <a:uLnTx/>
                <a:uFillTx/>
                <a:latin typeface="Meiryo UI" panose="020B0604030504040204" pitchFamily="50" charset="-128"/>
                <a:ea typeface="Meiryo UI" panose="020B0604030504040204" pitchFamily="50" charset="-128"/>
                <a:cs typeface="Meiryo UI" panose="020B0604030504040204" pitchFamily="50" charset="-128"/>
              </a:rPr>
              <a:t>複数の業者から返しきれない</a:t>
            </a:r>
            <a:r>
              <a:rPr kumimoji="1" lang="ja-JP" altLang="en-US" sz="2000" b="1" i="0" u="none" strike="noStrike" kern="1200" cap="none" spc="0" normalizeH="0" baseline="0" noProof="0" dirty="0">
                <a:ln>
                  <a:noFill/>
                </a:ln>
                <a:solidFill>
                  <a:srgbClr val="14AAEB"/>
                </a:solidFill>
                <a:effectLst/>
                <a:uLnTx/>
                <a:uFillTx/>
                <a:latin typeface="Meiryo UI" panose="020B0604030504040204" pitchFamily="50" charset="-128"/>
                <a:ea typeface="Meiryo UI" panose="020B0604030504040204" pitchFamily="50" charset="-128"/>
                <a:cs typeface="Meiryo UI" panose="020B0604030504040204" pitchFamily="50" charset="-128"/>
              </a:rPr>
              <a:t>借金</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を背負ってしまうことがあります。</a:t>
            </a:r>
            <a:endPar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457200" marR="0" lvl="0" indent="-457200" algn="l" defTabSz="914400" rtl="0" eaLnBrk="1" fontAlgn="base" latinLnBrk="0" hangingPunct="1">
              <a:lnSpc>
                <a:spcPts val="2800"/>
              </a:lnSpc>
              <a:spcBef>
                <a:spcPts val="600"/>
              </a:spcBef>
              <a:spcAft>
                <a:spcPts val="1200"/>
              </a:spcAft>
              <a:buClr>
                <a:schemeClr val="tx1"/>
              </a:buClr>
              <a:buSzTx/>
              <a:buFont typeface="Wingdings" panose="05000000000000000000" pitchFamily="2" charset="2"/>
              <a:buChar char="l"/>
              <a:tabLst/>
              <a:defRPr/>
            </a:pP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軽い気持ちで</a:t>
            </a:r>
            <a:r>
              <a:rPr kumimoji="1" lang="ja-JP" altLang="en-US" sz="2000" b="1" i="0" u="none" strike="noStrike" kern="1200" cap="none" spc="0" normalizeH="0" baseline="0" noProof="0" dirty="0" smtClean="0">
                <a:ln>
                  <a:noFill/>
                </a:ln>
                <a:solidFill>
                  <a:srgbClr val="14AAEB"/>
                </a:solidFill>
                <a:effectLst/>
                <a:uLnTx/>
                <a:uFillTx/>
                <a:latin typeface="Meiryo UI" panose="020B0604030504040204" pitchFamily="50" charset="-128"/>
                <a:ea typeface="Meiryo UI" panose="020B0604030504040204" pitchFamily="50" charset="-128"/>
                <a:cs typeface="Meiryo UI" panose="020B0604030504040204" pitchFamily="50" charset="-128"/>
              </a:rPr>
              <a:t>高金利の借金</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をすると、借金はすぐに膨らみます。</a:t>
            </a:r>
            <a:endPar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457200" marR="0" lvl="0" indent="-457200" algn="l" defTabSz="914400" rtl="0" eaLnBrk="1" fontAlgn="base" latinLnBrk="0" hangingPunct="1">
              <a:lnSpc>
                <a:spcPts val="2800"/>
              </a:lnSpc>
              <a:spcBef>
                <a:spcPts val="600"/>
              </a:spcBef>
              <a:spcAft>
                <a:spcPts val="1200"/>
              </a:spcAft>
              <a:buClr>
                <a:schemeClr val="tx1"/>
              </a:buClr>
              <a:buSzTx/>
              <a:buFont typeface="Wingdings" panose="05000000000000000000" pitchFamily="2" charset="2"/>
              <a:buChar char="l"/>
              <a:tabLst/>
              <a:defRPr/>
            </a:pPr>
            <a:r>
              <a:rPr kumimoji="1" lang="ja-JP" altLang="en-US" sz="2000" b="1" i="0" u="none" strike="noStrike" kern="1200" cap="none" spc="0" normalizeH="0" baseline="0" noProof="0" dirty="0" smtClean="0">
                <a:ln>
                  <a:noFill/>
                </a:ln>
                <a:solidFill>
                  <a:srgbClr val="14AAEB"/>
                </a:solidFill>
                <a:effectLst/>
                <a:uLnTx/>
                <a:uFillTx/>
                <a:latin typeface="Meiryo UI" panose="020B0604030504040204" pitchFamily="50" charset="-128"/>
                <a:ea typeface="Meiryo UI" panose="020B0604030504040204" pitchFamily="50" charset="-128"/>
                <a:cs typeface="Meiryo UI" panose="020B0604030504040204" pitchFamily="50" charset="-128"/>
              </a:rPr>
              <a:t>収入の範囲内で生活</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すること、　　　　高金利の借金をしないことが重要</a:t>
            </a:r>
            <a:r>
              <a:rPr kumimoji="1" lang="ja-JP" altLang="en-US"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42900" marR="0" lvl="0" indent="-342900" algn="l" defTabSz="914400" rtl="0" eaLnBrk="1" fontAlgn="base" latinLnBrk="0" hangingPunct="1">
              <a:lnSpc>
                <a:spcPts val="2800"/>
              </a:lnSpc>
              <a:spcBef>
                <a:spcPts val="600"/>
              </a:spcBef>
              <a:spcAft>
                <a:spcPts val="600"/>
              </a:spcAft>
              <a:buClr>
                <a:srgbClr val="00B0F0"/>
              </a:buClr>
              <a:buSzTx/>
              <a:buFont typeface="Wingdings" panose="05000000000000000000" pitchFamily="2" charset="2"/>
              <a:buChar char="l"/>
              <a:tabLst/>
              <a:defRPr/>
            </a:pPr>
            <a:endParaRPr kumimoji="1" lang="en-US" altLang="ja-JP"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63538" marR="0" lvl="0" indent="-363538" algn="l" defTabSz="914400" rtl="0" eaLnBrk="1" fontAlgn="base" latinLnBrk="0" hangingPunct="1">
              <a:lnSpc>
                <a:spcPct val="120000"/>
              </a:lnSpc>
              <a:spcBef>
                <a:spcPts val="600"/>
              </a:spcBef>
              <a:spcAft>
                <a:spcPts val="60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650814" y="1268680"/>
            <a:ext cx="2933212" cy="63269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多重債務</a:t>
            </a:r>
            <a:endParaRPr kumimoji="1" lang="en-US" altLang="ja-JP" sz="20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797293" y="5330737"/>
            <a:ext cx="3532472" cy="904863"/>
          </a:xfrm>
          <a:prstGeom prst="rect">
            <a:avLst/>
          </a:prstGeom>
          <a:solidFill>
            <a:schemeClr val="accent5">
              <a:lumMod val="20000"/>
              <a:lumOff val="80000"/>
            </a:schemeClr>
          </a:solidFill>
        </p:spPr>
        <p:txBody>
          <a:bodyPr wrap="square" rtlCol="0">
            <a:spAutoFit/>
          </a:bodyPr>
          <a:lstStyle/>
          <a:p>
            <a:pPr marL="0" marR="0" lvl="0" indent="0" algn="l" defTabSz="914400" rtl="0" eaLnBrk="1" fontAlgn="base" latinLnBrk="0" hangingPunct="1">
              <a:lnSpc>
                <a:spcPct val="120000"/>
              </a:lnSpc>
              <a:spcBef>
                <a:spcPct val="20000"/>
              </a:spcBef>
              <a:spcAft>
                <a:spcPct val="2000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多重債務に陥ってしまったら、</a:t>
            </a:r>
            <a:r>
              <a:rPr kumimoji="1" lang="ja-JP" altLang="en-US" sz="2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多重</a:t>
            </a:r>
            <a:r>
              <a:rPr kumimoji="1" lang="ja-JP" altLang="en-US"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債務相談</a:t>
            </a:r>
            <a:r>
              <a:rPr kumimoji="1" lang="ja-JP" altLang="en-US" sz="2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窓口</a:t>
            </a:r>
            <a:r>
              <a:rPr kumimoji="1" lang="ja-JP" altLang="en-US" sz="2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に相談</a:t>
            </a:r>
            <a:endPar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 name="タイトル 1"/>
          <p:cNvSpPr txBox="1">
            <a:spLocks/>
          </p:cNvSpPr>
          <p:nvPr/>
        </p:nvSpPr>
        <p:spPr>
          <a:xfrm>
            <a:off x="4878424" y="1448695"/>
            <a:ext cx="4265576" cy="453504"/>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400" rtl="0" eaLnBrk="1" fontAlgn="base" latinLnBrk="0" hangingPunct="1">
              <a:lnSpc>
                <a:spcPct val="120000"/>
              </a:lnSpc>
              <a:spcBef>
                <a:spcPct val="0"/>
              </a:spcBef>
              <a:spcAft>
                <a:spcPts val="0"/>
              </a:spcAft>
              <a:buClrTx/>
              <a:buSzTx/>
              <a:buFontTx/>
              <a:buNone/>
              <a:tabLst/>
              <a:defRPr/>
            </a:pPr>
            <a:r>
              <a:rPr kumimoji="1" lang="ja-JP" altLang="en-US" sz="2200" b="1" i="0" u="none" strike="noStrike" kern="1200" cap="none" spc="0" normalizeH="0" baseline="0" noProof="0" dirty="0" smtClean="0">
                <a:ln>
                  <a:noFill/>
                </a:ln>
                <a:solidFill>
                  <a:srgbClr val="00B0F0"/>
                </a:solidFill>
                <a:effectLst/>
                <a:uLnTx/>
                <a:uFillTx/>
                <a:latin typeface="Meiryo UI" panose="020B0604030504040204" pitchFamily="50" charset="-128"/>
                <a:ea typeface="Meiryo UI" panose="020B0604030504040204" pitchFamily="50" charset="-128"/>
                <a:cs typeface="Meiryo UI" panose="020B0604030504040204" pitchFamily="50" charset="-128"/>
              </a:rPr>
              <a:t>多重債務になる原因</a:t>
            </a:r>
            <a:endParaRPr kumimoji="1" lang="en-US" altLang="ja-JP" sz="2200" b="1" i="0" u="none" strike="noStrike" kern="1200" cap="none" spc="0" normalizeH="0" baseline="0" noProof="0" dirty="0" smtClean="0">
              <a:ln>
                <a:noFill/>
              </a:ln>
              <a:solidFill>
                <a:srgbClr val="00B0F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
          <p:cNvSpPr txBox="1">
            <a:spLocks noChangeArrowheads="1"/>
          </p:cNvSpPr>
          <p:nvPr/>
        </p:nvSpPr>
        <p:spPr bwMode="auto">
          <a:xfrm>
            <a:off x="5471763" y="6492875"/>
            <a:ext cx="3768490" cy="262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306" tIns="32653" rIns="65306" bIns="32653">
            <a:spAutoFit/>
          </a:bodyPr>
          <a:lstStyle/>
          <a:p>
            <a:pPr marL="0" marR="0" lvl="0" indent="0" algn="l" defTabSz="914400" rtl="0" eaLnBrk="1" fontAlgn="base" latinLnBrk="0" hangingPunct="1">
              <a:lnSpc>
                <a:spcPct val="120000"/>
              </a:lnSpc>
              <a:spcBef>
                <a:spcPct val="20000"/>
              </a:spcBef>
              <a:spcAft>
                <a:spcPct val="200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（出所</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）金融庁「基礎から学べる金融ガイド」</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20000"/>
              </a:lnSpc>
              <a:spcBef>
                <a:spcPct val="20000"/>
              </a:spcBef>
              <a:spcAft>
                <a:spcPct val="20000"/>
              </a:spcAft>
              <a:buClrTx/>
              <a:buSzTx/>
              <a:buFontTx/>
              <a:buNone/>
              <a:tabLst/>
              <a:defRPr/>
            </a:pPr>
            <a:fld id="{C721EF3B-8582-4A02-A82B-11DAB0CE9406}" type="slidenum">
              <a:rPr kumimoji="1" lang="ja-JP" altLang="en-US" sz="18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20000"/>
                </a:lnSpc>
                <a:spcBef>
                  <a:spcPct val="20000"/>
                </a:spcBef>
                <a:spcAft>
                  <a:spcPct val="20000"/>
                </a:spcAft>
                <a:buClrTx/>
                <a:buSzTx/>
                <a:buFontTx/>
                <a:buNone/>
                <a:tabLst/>
                <a:defRPr/>
              </a:pPr>
              <a:t>5</a:t>
            </a:fld>
            <a:endPar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pic>
        <p:nvPicPr>
          <p:cNvPr id="5" name="図 4"/>
          <p:cNvPicPr>
            <a:picLocks noChangeAspect="1"/>
          </p:cNvPicPr>
          <p:nvPr/>
        </p:nvPicPr>
        <p:blipFill>
          <a:blip r:embed="rId3"/>
          <a:stretch>
            <a:fillRect/>
          </a:stretch>
        </p:blipFill>
        <p:spPr>
          <a:xfrm>
            <a:off x="4710896" y="2594925"/>
            <a:ext cx="4338207" cy="3205223"/>
          </a:xfrm>
          <a:prstGeom prst="rect">
            <a:avLst/>
          </a:prstGeom>
        </p:spPr>
      </p:pic>
    </p:spTree>
    <p:extLst>
      <p:ext uri="{BB962C8B-B14F-4D97-AF65-F5344CB8AC3E}">
        <p14:creationId xmlns:p14="http://schemas.microsoft.com/office/powerpoint/2010/main" val="1893829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573948276"/>
              </p:ext>
            </p:extLst>
          </p:nvPr>
        </p:nvGraphicFramePr>
        <p:xfrm>
          <a:off x="317989" y="417364"/>
          <a:ext cx="4427020" cy="622592"/>
        </p:xfrm>
        <a:graphic>
          <a:graphicData uri="http://schemas.openxmlformats.org/drawingml/2006/table">
            <a:tbl>
              <a:tblPr firstRow="1" bandRow="1">
                <a:tableStyleId>{5C22544A-7EE6-4342-B048-85BDC9FD1C3A}</a:tableStyleId>
              </a:tblPr>
              <a:tblGrid>
                <a:gridCol w="1187020">
                  <a:extLst>
                    <a:ext uri="{9D8B030D-6E8A-4147-A177-3AD203B41FA5}">
                      <a16:colId xmlns:a16="http://schemas.microsoft.com/office/drawing/2014/main" val="20000"/>
                    </a:ext>
                  </a:extLst>
                </a:gridCol>
                <a:gridCol w="3240000">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6-5.</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トラブルを避けるには</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8" name="正方形/長方形 7"/>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055956318"/>
              </p:ext>
            </p:extLst>
          </p:nvPr>
        </p:nvGraphicFramePr>
        <p:xfrm>
          <a:off x="440540" y="3077488"/>
          <a:ext cx="8078106" cy="3453190"/>
        </p:xfrm>
        <a:graphic>
          <a:graphicData uri="http://schemas.openxmlformats.org/drawingml/2006/table">
            <a:tbl>
              <a:tblPr firstRow="1" bandRow="1">
                <a:tableStyleId>{5C22544A-7EE6-4342-B048-85BDC9FD1C3A}</a:tableStyleId>
              </a:tblPr>
              <a:tblGrid>
                <a:gridCol w="1022106">
                  <a:extLst>
                    <a:ext uri="{9D8B030D-6E8A-4147-A177-3AD203B41FA5}">
                      <a16:colId xmlns:a16="http://schemas.microsoft.com/office/drawing/2014/main" val="20000"/>
                    </a:ext>
                  </a:extLst>
                </a:gridCol>
                <a:gridCol w="7056000">
                  <a:extLst>
                    <a:ext uri="{9D8B030D-6E8A-4147-A177-3AD203B41FA5}">
                      <a16:colId xmlns:a16="http://schemas.microsoft.com/office/drawing/2014/main" val="20001"/>
                    </a:ext>
                  </a:extLst>
                </a:gridCol>
              </a:tblGrid>
              <a:tr h="354727">
                <a:tc>
                  <a:txBody>
                    <a:bodyPr/>
                    <a:lstStyle/>
                    <a:p>
                      <a:pPr algn="r"/>
                      <a:r>
                        <a:rPr kumimoji="1" lang="ja-JP" altLang="en-US"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kumimoji="1" lang="ja-JP" altLang="en-US" sz="28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おいしい話には気をつける</a:t>
                      </a:r>
                      <a:endParaRPr kumimoji="1" lang="ja-JP" altLang="en-US" sz="28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0"/>
                  </a:ext>
                </a:extLst>
              </a:tr>
              <a:tr h="408650">
                <a:tc>
                  <a:txBody>
                    <a:bodyPr/>
                    <a:lstStyle/>
                    <a:p>
                      <a:pPr algn="r"/>
                      <a:endPar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27000" lvl="1" indent="0">
                        <a:buNone/>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「ローリスク・ハイリターン」はあり得ない＝「おいしい話」は存在しない。</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173255">
                <a:tc>
                  <a:txBody>
                    <a:bodyPr/>
                    <a:lstStyle/>
                    <a:p>
                      <a:pPr algn="r"/>
                      <a:endParaRPr kumimoji="1" lang="ja-JP" altLang="en-US" sz="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endParaRPr kumimoji="1" lang="ja-JP" altLang="en-US" sz="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354727">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向こうから近寄ってきてもはっきり断る</a:t>
                      </a:r>
                      <a:endParaRPr kumimoji="1" lang="ja-JP" altLang="en-US" sz="28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3"/>
                  </a:ext>
                </a:extLst>
              </a:tr>
              <a:tr h="508367">
                <a:tc>
                  <a:txBody>
                    <a:bodyPr/>
                    <a:lstStyle/>
                    <a:p>
                      <a:pPr marL="0" algn="r" defTabSz="914400" rtl="0" eaLnBrk="1" latinLnBrk="0" hangingPunct="1"/>
                      <a:endParaRPr kumimoji="1" lang="ja-JP" altLang="en-US" sz="105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27000" lvl="1" indent="0">
                        <a:buNone/>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「今だけ」「あなただけ」には要注意。遠慮は無用。「いりません」とはっきり言いましょう。</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r h="186467">
                <a:tc>
                  <a:txBody>
                    <a:bodyPr/>
                    <a:lstStyle/>
                    <a:p>
                      <a:pPr marL="0" algn="r" defTabSz="914400" rtl="0" eaLnBrk="1" latinLnBrk="0" hangingPunct="1"/>
                      <a:endParaRPr kumimoji="1" lang="ja-JP" altLang="en-US" sz="3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27000" lvl="1" indent="0">
                        <a:buNone/>
                      </a:pPr>
                      <a:endParaRPr lang="en-US" altLang="ja-JP" sz="4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r h="354727">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lang="ja-JP" altLang="en-US" sz="28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万が一トラブルに遭っても、決して諦めない</a:t>
                      </a:r>
                      <a:endParaRPr kumimoji="1" lang="ja-JP" altLang="en-US" sz="28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6"/>
                  </a:ext>
                </a:extLst>
              </a:tr>
              <a:tr h="507058">
                <a:tc>
                  <a:txBody>
                    <a:bodyPr/>
                    <a:lstStyle/>
                    <a:p>
                      <a:pPr marL="0" algn="r" defTabSz="914400" rtl="0" eaLnBrk="1" latinLnBrk="0" hangingPunct="1"/>
                      <a:endParaRPr kumimoji="1" lang="ja-JP" altLang="en-US" sz="18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27000" lvl="1" indent="0">
                        <a:spcAft>
                          <a:spcPts val="1200"/>
                        </a:spcAft>
                        <a:buNone/>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ひとりで悩まず、早めに適切な相手に相談することで道が開ける。</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30" name="正方形/長方形 29"/>
          <p:cNvSpPr/>
          <p:nvPr/>
        </p:nvSpPr>
        <p:spPr>
          <a:xfrm>
            <a:off x="592940" y="2685448"/>
            <a:ext cx="8094188" cy="3951108"/>
          </a:xfrm>
          <a:prstGeom prst="rect">
            <a:avLst/>
          </a:prstGeom>
          <a:noFill/>
          <a:ln w="12700">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22" name="テキスト ボックス 21"/>
          <p:cNvSpPr txBox="1"/>
          <p:nvPr/>
        </p:nvSpPr>
        <p:spPr>
          <a:xfrm>
            <a:off x="317989" y="2456632"/>
            <a:ext cx="2622919" cy="514978"/>
          </a:xfrm>
          <a:prstGeom prst="rect">
            <a:avLst/>
          </a:prstGeom>
          <a:solidFill>
            <a:srgbClr val="0070C0"/>
          </a:solidFill>
          <a:ln>
            <a:solidFill>
              <a:srgbClr val="14AAEB"/>
            </a:solidFill>
          </a:ln>
        </p:spPr>
        <p:txBody>
          <a:bodyPr wrap="square" tIns="36000" bIns="36000" rtlCol="0" anchor="ctr">
            <a:noAutofit/>
          </a:bodyPr>
          <a:lstStyle/>
          <a:p>
            <a:pPr algn="ctr" fontAlgn="auto">
              <a:lnSpc>
                <a:spcPct val="100000"/>
              </a:lnSpc>
              <a:spcBef>
                <a:spcPts val="600"/>
              </a:spcBef>
              <a:spcAft>
                <a:spcPts val="0"/>
              </a:spcAft>
            </a:pPr>
            <a:r>
              <a:rPr lang="ja-JP" altLang="en-US" sz="28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鉄則は３つ！</a:t>
            </a:r>
            <a:endParaRPr lang="ja-JP" altLang="en-US" sz="28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タイトル 1"/>
          <p:cNvSpPr txBox="1">
            <a:spLocks/>
          </p:cNvSpPr>
          <p:nvPr/>
        </p:nvSpPr>
        <p:spPr bwMode="auto">
          <a:xfrm>
            <a:off x="501014" y="1137125"/>
            <a:ext cx="8186114" cy="1125175"/>
          </a:xfrm>
          <a:prstGeom prst="roundRect">
            <a:avLst/>
          </a:prstGeom>
          <a:solidFill>
            <a:schemeClr val="accent6">
              <a:lumMod val="20000"/>
              <a:lumOff val="80000"/>
            </a:schemeClr>
          </a:solidFill>
          <a:ln w="50800" cmpd="dbl">
            <a:solidFill>
              <a:schemeClr val="accent6"/>
            </a:solidFill>
            <a:miter lim="800000"/>
            <a:headEnd/>
            <a:tailEnd/>
          </a:ln>
          <a:effectLst/>
          <a:extLst/>
        </p:spPr>
        <p:txBody>
          <a:bodyPr lIns="91246" tIns="45622" rIns="91246" bIns="45622" anchor="ctr" anchorCtr="0"/>
          <a:lstStyle>
            <a:lvl1pPr defTabSz="1273175" eaLnBrk="0" hangingPunct="0">
              <a:spcBef>
                <a:spcPct val="20000"/>
              </a:spcBef>
              <a:buChar char="•"/>
              <a:defRPr kumimoji="1" sz="4300">
                <a:solidFill>
                  <a:schemeClr val="tx1"/>
                </a:solidFill>
                <a:latin typeface="Arial" pitchFamily="34" charset="0"/>
                <a:ea typeface="ＭＳ Ｐゴシック" pitchFamily="50" charset="-128"/>
              </a:defRPr>
            </a:lvl1pPr>
            <a:lvl2pPr marL="1033463" indent="-393700" defTabSz="1273175" eaLnBrk="0" hangingPunct="0">
              <a:spcBef>
                <a:spcPct val="20000"/>
              </a:spcBef>
              <a:buChar char="–"/>
              <a:defRPr kumimoji="1" sz="4100">
                <a:solidFill>
                  <a:schemeClr val="tx1"/>
                </a:solidFill>
                <a:latin typeface="Arial" pitchFamily="34" charset="0"/>
                <a:ea typeface="ＭＳ Ｐゴシック" pitchFamily="50" charset="-128"/>
              </a:defRPr>
            </a:lvl2pPr>
            <a:lvl3pPr marL="1593850" indent="-314325" defTabSz="1273175" eaLnBrk="0" hangingPunct="0">
              <a:spcBef>
                <a:spcPct val="20000"/>
              </a:spcBef>
              <a:buChar char="•"/>
              <a:defRPr kumimoji="1" sz="3400">
                <a:solidFill>
                  <a:schemeClr val="tx1"/>
                </a:solidFill>
                <a:latin typeface="Arial" pitchFamily="34" charset="0"/>
                <a:ea typeface="ＭＳ Ｐゴシック" pitchFamily="50" charset="-128"/>
              </a:defRPr>
            </a:lvl3pPr>
            <a:lvl4pPr marL="2233613"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4pPr>
            <a:lvl5pPr marL="2871788"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5pPr>
            <a:lvl6pPr marL="33289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6pPr>
            <a:lvl7pPr marL="37861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7pPr>
            <a:lvl8pPr marL="42433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8pPr>
            <a:lvl9pPr marL="47005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9pPr>
          </a:lstStyle>
          <a:p>
            <a:pPr marL="1071563" indent="7938">
              <a:spcBef>
                <a:spcPct val="0"/>
              </a:spcBef>
              <a:spcAft>
                <a:spcPts val="0"/>
              </a:spcAft>
              <a:buFontTx/>
              <a:buNone/>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トラブルを避けるには、どうすればよいでしょうか？</a:t>
            </a:r>
            <a:endParaRPr lang="ja-JP" altLang="en-US" sz="2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楕円 23"/>
          <p:cNvSpPr/>
          <p:nvPr/>
        </p:nvSpPr>
        <p:spPr>
          <a:xfrm>
            <a:off x="613611" y="1245517"/>
            <a:ext cx="900000" cy="90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chemeClr val="bg1"/>
                </a:solidFill>
                <a:latin typeface="HG創英角ｺﾞｼｯｸUB" panose="020B0909000000000000" pitchFamily="49" charset="-128"/>
                <a:ea typeface="HG創英角ｺﾞｼｯｸUB" panose="020B0909000000000000" pitchFamily="49" charset="-128"/>
              </a:rPr>
              <a:t>？</a:t>
            </a:r>
            <a:endParaRPr kumimoji="1" lang="ja-JP" altLang="en-US" sz="4800" dirty="0">
              <a:solidFill>
                <a:schemeClr val="bg1"/>
              </a:solidFill>
              <a:latin typeface="HG創英角ｺﾞｼｯｸUB" panose="020B0909000000000000" pitchFamily="49" charset="-128"/>
              <a:ea typeface="HG創英角ｺﾞｼｯｸUB" panose="020B0909000000000000" pitchFamily="49" charset="-128"/>
            </a:endParaRPr>
          </a:p>
        </p:txBody>
      </p:sp>
      <p:sp>
        <p:nvSpPr>
          <p:cNvPr id="10"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6</a:t>
            </a:fld>
            <a:endParaRPr lang="en-US" altLang="ja-JP" dirty="0"/>
          </a:p>
        </p:txBody>
      </p:sp>
      <p:sp>
        <p:nvSpPr>
          <p:cNvPr id="11" name="星 5 10"/>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557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83597113"/>
              </p:ext>
            </p:extLst>
          </p:nvPr>
        </p:nvGraphicFramePr>
        <p:xfrm>
          <a:off x="317989" y="417364"/>
          <a:ext cx="4895020" cy="622592"/>
        </p:xfrm>
        <a:graphic>
          <a:graphicData uri="http://schemas.openxmlformats.org/drawingml/2006/table">
            <a:tbl>
              <a:tblPr firstRow="1" bandRow="1">
                <a:tableStyleId>{5C22544A-7EE6-4342-B048-85BDC9FD1C3A}</a:tableStyleId>
              </a:tblPr>
              <a:tblGrid>
                <a:gridCol w="1187020">
                  <a:extLst>
                    <a:ext uri="{9D8B030D-6E8A-4147-A177-3AD203B41FA5}">
                      <a16:colId xmlns:a16="http://schemas.microsoft.com/office/drawing/2014/main" val="20000"/>
                    </a:ext>
                  </a:extLst>
                </a:gridCol>
                <a:gridCol w="3708000">
                  <a:extLst>
                    <a:ext uri="{9D8B030D-6E8A-4147-A177-3AD203B41FA5}">
                      <a16:colId xmlns:a16="http://schemas.microsoft.com/office/drawing/2014/main" val="20001"/>
                    </a:ext>
                  </a:extLst>
                </a:gridCol>
              </a:tblGrid>
              <a:tr h="622592">
                <a:tc>
                  <a:txBody>
                    <a:bodyPr/>
                    <a:lstStyle/>
                    <a:p>
                      <a:pPr algn="ct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6-6.</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トラブルに遭ってしまったら</a:t>
                      </a: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240437737"/>
              </p:ext>
            </p:extLst>
          </p:nvPr>
        </p:nvGraphicFramePr>
        <p:xfrm>
          <a:off x="477203" y="1522952"/>
          <a:ext cx="8024507" cy="3332487"/>
        </p:xfrm>
        <a:graphic>
          <a:graphicData uri="http://schemas.openxmlformats.org/drawingml/2006/table">
            <a:tbl>
              <a:tblPr firstRow="1" bandRow="1">
                <a:tableStyleId>{5C22544A-7EE6-4342-B048-85BDC9FD1C3A}</a:tableStyleId>
              </a:tblPr>
              <a:tblGrid>
                <a:gridCol w="828000">
                  <a:extLst>
                    <a:ext uri="{9D8B030D-6E8A-4147-A177-3AD203B41FA5}">
                      <a16:colId xmlns:a16="http://schemas.microsoft.com/office/drawing/2014/main" val="20000"/>
                    </a:ext>
                  </a:extLst>
                </a:gridCol>
                <a:gridCol w="7196507">
                  <a:extLst>
                    <a:ext uri="{9D8B030D-6E8A-4147-A177-3AD203B41FA5}">
                      <a16:colId xmlns:a16="http://schemas.microsoft.com/office/drawing/2014/main" val="20001"/>
                    </a:ext>
                  </a:extLst>
                </a:gridCol>
              </a:tblGrid>
              <a:tr h="355389">
                <a:tc>
                  <a:txBody>
                    <a:bodyPr/>
                    <a:lstStyle/>
                    <a:p>
                      <a:pPr algn="r"/>
                      <a:r>
                        <a:rPr kumimoji="1"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kumimoji="1"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未成年者による法律行為</a:t>
                      </a:r>
                      <a:endParaRPr kumimoji="1" lang="ja-JP" altLang="en-US" sz="18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0"/>
                  </a:ext>
                </a:extLst>
              </a:tr>
              <a:tr h="310031">
                <a:tc>
                  <a:txBody>
                    <a:bodyPr/>
                    <a:lstStyle/>
                    <a:p>
                      <a:pPr algn="r"/>
                      <a:endPar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0" lvl="1" indent="0">
                        <a:buNone/>
                      </a:pP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民法</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（親などの同意がない等の法律行為の取り消し）</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111031">
                <a:tc>
                  <a:txBody>
                    <a:bodyPr/>
                    <a:lstStyle/>
                    <a:p>
                      <a:pPr algn="r"/>
                      <a:endParaRPr kumimoji="1" lang="ja-JP" altLang="en-US" sz="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kumimoji="1" lang="ja-JP" altLang="en-US" sz="3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355389">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不当な契約条項、不当な勧誘による契約</a:t>
                      </a:r>
                      <a:endParaRPr kumimoji="1" lang="ja-JP" altLang="en-US" sz="18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r h="310831">
                <a:tc>
                  <a:txBody>
                    <a:bodyPr/>
                    <a:lstStyle/>
                    <a:p>
                      <a:pPr marL="0" algn="r" defTabSz="914400" rtl="0" eaLnBrk="1" latinLnBrk="0" hangingPunct="1"/>
                      <a:endParaRPr kumimoji="1" lang="ja-JP" altLang="en-US" sz="9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0" lvl="1" indent="0">
                        <a:buNone/>
                      </a:pP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6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消費者契約法</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（条項無効、契約取り消し）</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r h="111031">
                <a:tc>
                  <a:txBody>
                    <a:bodyPr/>
                    <a:lstStyle/>
                    <a:p>
                      <a:pPr marL="0" algn="r" defTabSz="914400" rtl="0" eaLnBrk="1" latinLnBrk="0" hangingPunct="1"/>
                      <a:endParaRPr kumimoji="1" lang="ja-JP" altLang="en-US" sz="1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0" lvl="1" indent="0">
                        <a:buNone/>
                      </a:pPr>
                      <a:endParaRPr lang="en-US" altLang="ja-JP" sz="3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r h="355389">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訪問販売、訪問購入、電話勧誘、エステ、語学教室、マルチ商法、内職・モニター商法</a:t>
                      </a:r>
                      <a:endParaRPr kumimoji="1" lang="ja-JP" altLang="en-US" sz="16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6"/>
                  </a:ext>
                </a:extLst>
              </a:tr>
              <a:tr h="1089710">
                <a:tc>
                  <a:txBody>
                    <a:bodyPr/>
                    <a:lstStyle/>
                    <a:p>
                      <a:pPr marL="0" algn="r" defTabSz="914400" rtl="0" eaLnBrk="1" latinLnBrk="0" hangingPunct="1"/>
                      <a:endParaRPr kumimoji="1" lang="ja-JP" altLang="en-US" sz="14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3187" indent="0">
                        <a:buFont typeface="Arial" panose="020B0604020202020204" pitchFamily="34" charset="0"/>
                        <a:buNone/>
                      </a:pP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特定商取引法</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（クーリング・オフ制度による解約など）</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通信販売（ネット通販含む）はこの法律によるクーリング・オフの対象外！</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03187" indent="0">
                        <a:buFont typeface="Arial" panose="020B0604020202020204" pitchFamily="34" charset="0"/>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但し、事業者は返品の条件等を表示する要。表示がない場合、</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日間は返品が</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03187" indent="0">
                        <a:buFont typeface="Arial" panose="020B0604020202020204" pitchFamily="34" charset="0"/>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可能（送料は購入者負担）。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103188" indent="0">
                        <a:spcAft>
                          <a:spcPts val="1200"/>
                        </a:spcAft>
                        <a:buFont typeface="Arial" panose="020B0604020202020204" pitchFamily="34" charset="0"/>
                        <a:buNone/>
                      </a:pP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＊いずれも期限・時効があるので、早めに相談窓口で対処法を相談しよう。</a:t>
                      </a:r>
                    </a:p>
                  </a:txBody>
                  <a:tcPr marL="166154" marR="0" marT="144000" marB="36000">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3587051117"/>
              </p:ext>
            </p:extLst>
          </p:nvPr>
        </p:nvGraphicFramePr>
        <p:xfrm>
          <a:off x="500058" y="5456428"/>
          <a:ext cx="7208013" cy="1282642"/>
        </p:xfrm>
        <a:graphic>
          <a:graphicData uri="http://schemas.openxmlformats.org/drawingml/2006/table">
            <a:tbl>
              <a:tblPr firstRow="1" bandRow="1">
                <a:tableStyleId>{5C22544A-7EE6-4342-B048-85BDC9FD1C3A}</a:tableStyleId>
              </a:tblPr>
              <a:tblGrid>
                <a:gridCol w="836013">
                  <a:extLst>
                    <a:ext uri="{9D8B030D-6E8A-4147-A177-3AD203B41FA5}">
                      <a16:colId xmlns:a16="http://schemas.microsoft.com/office/drawing/2014/main" val="20000"/>
                    </a:ext>
                  </a:extLst>
                </a:gridCol>
                <a:gridCol w="6372000">
                  <a:extLst>
                    <a:ext uri="{9D8B030D-6E8A-4147-A177-3AD203B41FA5}">
                      <a16:colId xmlns:a16="http://schemas.microsoft.com/office/drawing/2014/main" val="20001"/>
                    </a:ext>
                  </a:extLst>
                </a:gridCol>
              </a:tblGrid>
              <a:tr h="350362">
                <a:tc>
                  <a:txBody>
                    <a:bodyPr/>
                    <a:lstStyle/>
                    <a:p>
                      <a:pPr algn="r"/>
                      <a:r>
                        <a:rPr kumimoji="1"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kumimoji="1" lang="ja-JP" altLang="en-US" sz="18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まずは</a:t>
                      </a:r>
                      <a:r>
                        <a:rPr kumimoji="1" lang="en-US" altLang="ja-JP" sz="28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188</a:t>
                      </a:r>
                      <a:r>
                        <a:rPr kumimoji="1" lang="ja-JP" altLang="en-US" sz="18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番（いやや！）</a:t>
                      </a:r>
                      <a:r>
                        <a:rPr kumimoji="1" lang="ja-JP" altLang="en-US" sz="18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に電話</a:t>
                      </a:r>
                      <a:endParaRPr kumimoji="1" lang="ja-JP" altLang="en-US" sz="18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0"/>
                  </a:ext>
                </a:extLst>
              </a:tr>
              <a:tr h="293679">
                <a:tc>
                  <a:txBody>
                    <a:bodyPr/>
                    <a:lstStyle/>
                    <a:p>
                      <a:pPr algn="r"/>
                      <a:endPar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3188" indent="0">
                        <a:buFont typeface="Arial" panose="020B0604020202020204" pitchFamily="34" charset="0"/>
                        <a:buNone/>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消費者ホットラインが、消費生活センターの相談窓口を案内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350362">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3188" indent="0">
                        <a:buFont typeface="Arial" panose="020B0604020202020204" pitchFamily="34" charset="0"/>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金融サービスについては、金融庁や業界団体等が相談窓口を設置</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3"/>
                  </a:ext>
                </a:extLst>
              </a:tr>
              <a:tr h="109460">
                <a:tc>
                  <a:txBody>
                    <a:bodyPr/>
                    <a:lstStyle/>
                    <a:p>
                      <a:pPr marL="0" algn="r" defTabSz="914400" rtl="0" eaLnBrk="1" latinLnBrk="0" hangingPunct="1"/>
                      <a:endParaRPr kumimoji="1" lang="ja-JP" altLang="en-US" sz="3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0" lvl="1" indent="0">
                        <a:buNone/>
                      </a:pPr>
                      <a:endParaRPr lang="en-US" altLang="ja-JP" sz="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166154" marR="84406" marT="36000" marB="36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cxnSp>
        <p:nvCxnSpPr>
          <p:cNvPr id="18" name="直線コネクタ 17"/>
          <p:cNvCxnSpPr/>
          <p:nvPr/>
        </p:nvCxnSpPr>
        <p:spPr>
          <a:xfrm>
            <a:off x="1353786" y="1903021"/>
            <a:ext cx="4975762"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341086" y="2696689"/>
            <a:ext cx="4975762"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80533" y="1366072"/>
            <a:ext cx="8042927" cy="3621565"/>
          </a:xfrm>
          <a:prstGeom prst="rect">
            <a:avLst/>
          </a:prstGeom>
          <a:noFill/>
          <a:ln w="12700">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21" name="テキスト ボックス 20"/>
          <p:cNvSpPr txBox="1"/>
          <p:nvPr/>
        </p:nvSpPr>
        <p:spPr>
          <a:xfrm>
            <a:off x="369449" y="1108573"/>
            <a:ext cx="3935851" cy="360772"/>
          </a:xfrm>
          <a:prstGeom prst="rect">
            <a:avLst/>
          </a:prstGeom>
          <a:solidFill>
            <a:srgbClr val="0070C0"/>
          </a:solidFill>
          <a:ln>
            <a:solidFill>
              <a:srgbClr val="14AAEB"/>
            </a:solidFill>
          </a:ln>
        </p:spPr>
        <p:txBody>
          <a:bodyPr wrap="square" tIns="36000" bIns="36000" rtlCol="0" anchor="ctr">
            <a:noAutofit/>
          </a:bodyPr>
          <a:lstStyle/>
          <a:p>
            <a:pPr algn="ctr" fontAlgn="auto">
              <a:lnSpc>
                <a:spcPct val="100000"/>
              </a:lnSpc>
              <a:spcBef>
                <a:spcPts val="600"/>
              </a:spcBef>
              <a:spcAft>
                <a:spcPts val="0"/>
              </a:spcAft>
            </a:pPr>
            <a:r>
              <a:rPr lang="ja-JP" altLang="en-US"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悪質</a:t>
            </a:r>
            <a:r>
              <a:rPr lang="ja-JP" altLang="en-US"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な業者との契約の取り消し・無効</a:t>
            </a:r>
          </a:p>
        </p:txBody>
      </p:sp>
      <p:sp>
        <p:nvSpPr>
          <p:cNvPr id="23" name="正方形/長方形 22"/>
          <p:cNvSpPr/>
          <p:nvPr/>
        </p:nvSpPr>
        <p:spPr>
          <a:xfrm>
            <a:off x="566683" y="5245136"/>
            <a:ext cx="8042927" cy="1520372"/>
          </a:xfrm>
          <a:prstGeom prst="rect">
            <a:avLst/>
          </a:prstGeom>
          <a:noFill/>
          <a:ln w="12700">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24" name="テキスト ボックス 23"/>
          <p:cNvSpPr txBox="1"/>
          <p:nvPr/>
        </p:nvSpPr>
        <p:spPr>
          <a:xfrm>
            <a:off x="369449" y="5083151"/>
            <a:ext cx="3858167" cy="356857"/>
          </a:xfrm>
          <a:prstGeom prst="rect">
            <a:avLst/>
          </a:prstGeom>
          <a:solidFill>
            <a:srgbClr val="0070C0"/>
          </a:solidFill>
          <a:ln>
            <a:solidFill>
              <a:srgbClr val="14AAEB"/>
            </a:solidFill>
          </a:ln>
        </p:spPr>
        <p:txBody>
          <a:bodyPr wrap="square" tIns="36000" bIns="36000" rtlCol="0" anchor="ctr">
            <a:noAutofit/>
          </a:bodyPr>
          <a:lstStyle/>
          <a:p>
            <a:pPr algn="ctr" fontAlgn="auto">
              <a:lnSpc>
                <a:spcPct val="100000"/>
              </a:lnSpc>
              <a:spcBef>
                <a:spcPts val="600"/>
              </a:spcBef>
              <a:spcAft>
                <a:spcPts val="0"/>
              </a:spcAft>
            </a:pPr>
            <a:r>
              <a:rPr lang="ja-JP" altLang="en-US"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消費</a:t>
            </a:r>
            <a:r>
              <a:rPr lang="ja-JP" altLang="en-US"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トラブル等に関する相談窓口</a:t>
            </a:r>
          </a:p>
        </p:txBody>
      </p:sp>
      <p:sp>
        <p:nvSpPr>
          <p:cNvPr id="13" name="正方形/長方形 12"/>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7</a:t>
            </a:fld>
            <a:endParaRPr lang="en-US" altLang="ja-JP" dirty="0"/>
          </a:p>
        </p:txBody>
      </p:sp>
      <p:sp>
        <p:nvSpPr>
          <p:cNvPr id="3" name="右矢印 2"/>
          <p:cNvSpPr/>
          <p:nvPr/>
        </p:nvSpPr>
        <p:spPr>
          <a:xfrm>
            <a:off x="3853542" y="1626225"/>
            <a:ext cx="451758" cy="22624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4256911" y="1505882"/>
            <a:ext cx="5018052" cy="387414"/>
          </a:xfrm>
          <a:prstGeom prst="rect">
            <a:avLst/>
          </a:prstGeom>
          <a:noFill/>
        </p:spPr>
        <p:txBody>
          <a:bodyPr wrap="square" rtlCol="0">
            <a:spAutoFit/>
          </a:bodyPr>
          <a:lstStyle/>
          <a:p>
            <a:r>
              <a:rPr kumimoji="1" lang="en-US" altLang="ja-JP" b="1" dirty="0" smtClean="0">
                <a:solidFill>
                  <a:srgbClr val="FF0000"/>
                </a:solidFill>
                <a:latin typeface="Meiryo UI" panose="020B0604030504040204" pitchFamily="50" charset="-128"/>
                <a:ea typeface="Meiryo UI" panose="020B0604030504040204" pitchFamily="50" charset="-128"/>
              </a:rPr>
              <a:t>18</a:t>
            </a:r>
            <a:r>
              <a:rPr kumimoji="1" lang="ja-JP" altLang="en-US" b="1" dirty="0" smtClean="0">
                <a:solidFill>
                  <a:srgbClr val="FF0000"/>
                </a:solidFill>
                <a:latin typeface="Meiryo UI" panose="020B0604030504040204" pitchFamily="50" charset="-128"/>
                <a:ea typeface="Meiryo UI" panose="020B0604030504040204" pitchFamily="50" charset="-128"/>
              </a:rPr>
              <a:t>歳</a:t>
            </a:r>
            <a:r>
              <a:rPr lang="ja-JP" altLang="en-US" b="1" dirty="0" smtClean="0">
                <a:solidFill>
                  <a:srgbClr val="FF0000"/>
                </a:solidFill>
                <a:latin typeface="Meiryo UI" panose="020B0604030504040204" pitchFamily="50" charset="-128"/>
                <a:ea typeface="Meiryo UI" panose="020B0604030504040204" pitchFamily="50" charset="-128"/>
              </a:rPr>
              <a:t>になったら</a:t>
            </a:r>
            <a:r>
              <a:rPr kumimoji="1" lang="ja-JP" altLang="en-US" b="1" dirty="0" smtClean="0">
                <a:solidFill>
                  <a:srgbClr val="FF0000"/>
                </a:solidFill>
                <a:latin typeface="Meiryo UI" panose="020B0604030504040204" pitchFamily="50" charset="-128"/>
                <a:ea typeface="Meiryo UI" panose="020B0604030504040204" pitchFamily="50" charset="-128"/>
              </a:rPr>
              <a:t>取消せません</a:t>
            </a:r>
            <a:r>
              <a:rPr kumimoji="1" lang="ja-JP" altLang="en-US" sz="1400" b="1" dirty="0" smtClean="0">
                <a:solidFill>
                  <a:srgbClr val="FF0000"/>
                </a:solidFill>
                <a:latin typeface="Meiryo UI" panose="020B0604030504040204" pitchFamily="50" charset="-128"/>
                <a:ea typeface="Meiryo UI" panose="020B0604030504040204" pitchFamily="50" charset="-128"/>
              </a:rPr>
              <a:t>（</a:t>
            </a:r>
            <a:r>
              <a:rPr kumimoji="1" lang="en-US" altLang="ja-JP" sz="1400" b="1" dirty="0" smtClean="0">
                <a:solidFill>
                  <a:srgbClr val="FF0000"/>
                </a:solidFill>
                <a:latin typeface="Meiryo UI" panose="020B0604030504040204" pitchFamily="50" charset="-128"/>
                <a:ea typeface="Meiryo UI" panose="020B0604030504040204" pitchFamily="50" charset="-128"/>
              </a:rPr>
              <a:t>2022</a:t>
            </a:r>
            <a:r>
              <a:rPr kumimoji="1" lang="ja-JP" altLang="en-US" sz="1400" b="1" dirty="0" smtClean="0">
                <a:solidFill>
                  <a:srgbClr val="FF0000"/>
                </a:solidFill>
                <a:latin typeface="Meiryo UI" panose="020B0604030504040204" pitchFamily="50" charset="-128"/>
                <a:ea typeface="Meiryo UI" panose="020B0604030504040204" pitchFamily="50" charset="-128"/>
              </a:rPr>
              <a:t>年</a:t>
            </a:r>
            <a:r>
              <a:rPr kumimoji="1" lang="en-US" altLang="ja-JP" sz="1400" b="1" dirty="0" smtClean="0">
                <a:solidFill>
                  <a:srgbClr val="FF0000"/>
                </a:solidFill>
                <a:latin typeface="Meiryo UI" panose="020B0604030504040204" pitchFamily="50" charset="-128"/>
                <a:ea typeface="Meiryo UI" panose="020B0604030504040204" pitchFamily="50" charset="-128"/>
              </a:rPr>
              <a:t>4</a:t>
            </a:r>
            <a:r>
              <a:rPr kumimoji="1" lang="ja-JP" altLang="en-US" sz="1400" b="1" dirty="0" smtClean="0">
                <a:solidFill>
                  <a:srgbClr val="FF0000"/>
                </a:solidFill>
                <a:latin typeface="Meiryo UI" panose="020B0604030504040204" pitchFamily="50" charset="-128"/>
                <a:ea typeface="Meiryo UI" panose="020B0604030504040204" pitchFamily="50" charset="-128"/>
              </a:rPr>
              <a:t>月より）</a:t>
            </a:r>
            <a:endParaRPr kumimoji="1" lang="ja-JP" altLang="en-US" sz="1400" b="1" dirty="0">
              <a:solidFill>
                <a:srgbClr val="FF0000"/>
              </a:solidFill>
              <a:latin typeface="Meiryo UI" panose="020B0604030504040204" pitchFamily="50" charset="-128"/>
              <a:ea typeface="Meiryo UI" panose="020B0604030504040204" pitchFamily="50" charset="-128"/>
            </a:endParaRPr>
          </a:p>
        </p:txBody>
      </p:sp>
      <p:sp>
        <p:nvSpPr>
          <p:cNvPr id="15" name="星 5 14"/>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4022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86029527"/>
              </p:ext>
            </p:extLst>
          </p:nvPr>
        </p:nvGraphicFramePr>
        <p:xfrm>
          <a:off x="131376" y="1251318"/>
          <a:ext cx="8709286" cy="5236792"/>
        </p:xfrm>
        <a:graphic>
          <a:graphicData uri="http://schemas.openxmlformats.org/drawingml/2006/table">
            <a:tbl>
              <a:tblPr firstRow="1" bandRow="1">
                <a:tableStyleId>{5C22544A-7EE6-4342-B048-85BDC9FD1C3A}</a:tableStyleId>
              </a:tblPr>
              <a:tblGrid>
                <a:gridCol w="1007945">
                  <a:extLst>
                    <a:ext uri="{9D8B030D-6E8A-4147-A177-3AD203B41FA5}">
                      <a16:colId xmlns:a16="http://schemas.microsoft.com/office/drawing/2014/main" val="20000"/>
                    </a:ext>
                  </a:extLst>
                </a:gridCol>
                <a:gridCol w="7701341">
                  <a:extLst>
                    <a:ext uri="{9D8B030D-6E8A-4147-A177-3AD203B41FA5}">
                      <a16:colId xmlns:a16="http://schemas.microsoft.com/office/drawing/2014/main" val="20001"/>
                    </a:ext>
                  </a:extLst>
                </a:gridCol>
              </a:tblGrid>
              <a:tr h="1254138">
                <a:tc>
                  <a:txBody>
                    <a:bodyPr/>
                    <a:lstStyle/>
                    <a:p>
                      <a:pPr algn="r">
                        <a:lnSpc>
                          <a:spcPct val="100000"/>
                        </a:lnSpc>
                      </a:pPr>
                      <a:r>
                        <a:rPr kumimoji="1" lang="ja-JP" altLang="en-US"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lnSpc>
                          <a:spcPct val="150000"/>
                        </a:lnSpc>
                      </a:pP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金融トラブルの手口</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を知りましょう。</a:t>
                      </a:r>
                      <a:endPar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algn="l" defTabSz="914400" rtl="0" eaLnBrk="1" latinLnBrk="0" hangingPunct="1">
                        <a:lnSpc>
                          <a:spcPct val="150000"/>
                        </a:lnSpc>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「絶対に儲かる」はありません。</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792224">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lnSpc>
                          <a:spcPct val="150000"/>
                        </a:lnSpc>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トラブルを避けるには、①</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おいしい話</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には気をつける、②向こうから近寄ってきても</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はっきり断る</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、③万が一トラブルに遭っても、</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決して諦めない</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ことが大切です。</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261872">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50000"/>
                        </a:lnSpc>
                        <a:spcBef>
                          <a:spcPts val="600"/>
                        </a:spcBef>
                      </a:pPr>
                      <a:r>
                        <a:rPr lang="ja-JP" altLang="en-US" sz="2400" b="0" dirty="0" smtClean="0">
                          <a:solidFill>
                            <a:schemeClr val="tx1"/>
                          </a:solidFill>
                          <a:latin typeface="Meiryo UI" panose="020B0604030504040204" pitchFamily="50" charset="-128"/>
                          <a:ea typeface="Meiryo UI" panose="020B0604030504040204" pitchFamily="50" charset="-128"/>
                        </a:rPr>
                        <a:t>トラブルに遭ってしまったら、悪質な業者との</a:t>
                      </a:r>
                      <a:r>
                        <a:rPr lang="ja-JP" altLang="en-US" sz="2400" b="1" dirty="0" smtClean="0">
                          <a:solidFill>
                            <a:srgbClr val="00B0F0"/>
                          </a:solidFill>
                          <a:latin typeface="Meiryo UI" panose="020B0604030504040204" pitchFamily="50" charset="-128"/>
                          <a:ea typeface="Meiryo UI" panose="020B0604030504040204" pitchFamily="50" charset="-128"/>
                        </a:rPr>
                        <a:t>契約の取り消し・無効</a:t>
                      </a:r>
                      <a:r>
                        <a:rPr lang="ja-JP" altLang="en-US" sz="2400" b="0" dirty="0" smtClean="0">
                          <a:solidFill>
                            <a:schemeClr val="tx1"/>
                          </a:solidFill>
                          <a:latin typeface="Meiryo UI" panose="020B0604030504040204" pitchFamily="50" charset="-128"/>
                          <a:ea typeface="Meiryo UI" panose="020B0604030504040204" pitchFamily="50" charset="-128"/>
                        </a:rPr>
                        <a:t>を求めましょう。</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92855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2400" b="0" dirty="0" smtClean="0">
                          <a:solidFill>
                            <a:schemeClr val="tx1"/>
                          </a:solidFill>
                          <a:latin typeface="Meiryo UI" panose="020B0604030504040204" pitchFamily="50" charset="-128"/>
                          <a:ea typeface="Meiryo UI" panose="020B0604030504040204" pitchFamily="50" charset="-128"/>
                        </a:rPr>
                        <a:t>また、</a:t>
                      </a:r>
                      <a:r>
                        <a:rPr lang="en-US" altLang="ja-JP" sz="2400" b="1" dirty="0" smtClean="0">
                          <a:solidFill>
                            <a:srgbClr val="00B0F0"/>
                          </a:solidFill>
                          <a:latin typeface="Meiryo UI" panose="020B0604030504040204" pitchFamily="50" charset="-128"/>
                          <a:ea typeface="Meiryo UI" panose="020B0604030504040204" pitchFamily="50" charset="-128"/>
                        </a:rPr>
                        <a:t>188</a:t>
                      </a:r>
                      <a:r>
                        <a:rPr lang="ja-JP" altLang="en-US" sz="2400" b="1" dirty="0" smtClean="0">
                          <a:solidFill>
                            <a:srgbClr val="00B0F0"/>
                          </a:solidFill>
                          <a:latin typeface="Meiryo UI" panose="020B0604030504040204" pitchFamily="50" charset="-128"/>
                          <a:ea typeface="Meiryo UI" panose="020B0604030504040204" pitchFamily="50" charset="-128"/>
                        </a:rPr>
                        <a:t>番</a:t>
                      </a:r>
                      <a:r>
                        <a:rPr lang="ja-JP" altLang="en-US" sz="2400" b="0" dirty="0" smtClean="0">
                          <a:solidFill>
                            <a:schemeClr val="tx1"/>
                          </a:solidFill>
                          <a:latin typeface="Meiryo UI" panose="020B0604030504040204" pitchFamily="50" charset="-128"/>
                          <a:ea typeface="Meiryo UI" panose="020B0604030504040204" pitchFamily="50" charset="-128"/>
                        </a:rPr>
                        <a:t>（消費者ホットライン）に電話して相談しましょう。</a:t>
                      </a:r>
                      <a:endPar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4"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8</a:t>
            </a:fld>
            <a:endParaRPr lang="en-US" altLang="ja-JP" dirty="0"/>
          </a:p>
        </p:txBody>
      </p:sp>
      <p:sp>
        <p:nvSpPr>
          <p:cNvPr id="5" name="星 5 4"/>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2700" y="0"/>
            <a:ext cx="3840842"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effectLst>
                  <a:outerShdw blurRad="38100" dist="38100" dir="2700000" algn="tl">
                    <a:srgbClr val="000000">
                      <a:alpha val="43137"/>
                    </a:srgbClr>
                  </a:outerShdw>
                </a:effectLst>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金融トラブル</a:t>
            </a:r>
            <a:endParaRPr lang="ja-JP" altLang="en-US"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562070940"/>
              </p:ext>
            </p:extLst>
          </p:nvPr>
        </p:nvGraphicFramePr>
        <p:xfrm>
          <a:off x="352696" y="460044"/>
          <a:ext cx="8266647" cy="622592"/>
        </p:xfrm>
        <a:graphic>
          <a:graphicData uri="http://schemas.openxmlformats.org/drawingml/2006/table">
            <a:tbl>
              <a:tblPr firstRow="1" bandRow="1">
                <a:tableStyleId>{5C22544A-7EE6-4342-B048-85BDC9FD1C3A}</a:tableStyleId>
              </a:tblPr>
              <a:tblGrid>
                <a:gridCol w="8266647">
                  <a:extLst>
                    <a:ext uri="{9D8B030D-6E8A-4147-A177-3AD203B41FA5}">
                      <a16:colId xmlns:a16="http://schemas.microsoft.com/office/drawing/2014/main" val="20000"/>
                    </a:ext>
                  </a:extLst>
                </a:gridCol>
              </a:tblGrid>
              <a:tr h="622592">
                <a:tc>
                  <a:txBody>
                    <a:bodyPr/>
                    <a:lstStyle/>
                    <a:p>
                      <a:pPr algn="l"/>
                      <a:r>
                        <a:rPr kumimoji="1"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まとめ（</a:t>
                      </a:r>
                      <a:r>
                        <a:rPr kumimoji="1" lang="en-US" altLang="ja-JP"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章のポイント）</a:t>
                      </a: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388212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1950</Words>
  <PresentationFormat>画面に合わせる (4:3)</PresentationFormat>
  <Paragraphs>157</Paragraphs>
  <Slides>9</Slides>
  <Notes>9</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9</vt:i4>
      </vt:variant>
    </vt:vector>
  </HeadingPairs>
  <TitlesOfParts>
    <vt:vector size="21" baseType="lpstr">
      <vt:lpstr>HGPｺﾞｼｯｸM</vt:lpstr>
      <vt:lpstr>HG創英角ｺﾞｼｯｸUB</vt:lpstr>
      <vt:lpstr>Meiryo UI</vt:lpstr>
      <vt:lpstr>ＭＳ Ｐゴシック</vt:lpstr>
      <vt:lpstr>ＭＳ Ｐ明朝</vt:lpstr>
      <vt:lpstr>メイリオ</vt:lpstr>
      <vt:lpstr>Arial</vt:lpstr>
      <vt:lpstr>Calibri</vt:lpstr>
      <vt:lpstr>Tahoma</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2023-05-31T02:37:16Z</dcterms:created>
  <dcterms:modified xsi:type="dcterms:W3CDTF">2024-05-07T11:37:38Z</dcterms:modified>
</cp:coreProperties>
</file>