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27" showSpecialPlsOnTitleSld="0" removePersonalInfoOnSave="1" saveSubsetFonts="1">
  <p:sldMasterIdLst>
    <p:sldMasterId id="2147483660" r:id="rId1"/>
    <p:sldMasterId id="2147483678" r:id="rId2"/>
  </p:sldMasterIdLst>
  <p:notesMasterIdLst>
    <p:notesMasterId r:id="rId14"/>
  </p:notesMasterIdLst>
  <p:handoutMasterIdLst>
    <p:handoutMasterId r:id="rId15"/>
  </p:handoutMasterIdLst>
  <p:sldIdLst>
    <p:sldId id="425" r:id="rId3"/>
    <p:sldId id="407" r:id="rId4"/>
    <p:sldId id="379" r:id="rId5"/>
    <p:sldId id="380" r:id="rId6"/>
    <p:sldId id="381" r:id="rId7"/>
    <p:sldId id="301" r:id="rId8"/>
    <p:sldId id="302" r:id="rId9"/>
    <p:sldId id="303" r:id="rId10"/>
    <p:sldId id="304" r:id="rId11"/>
    <p:sldId id="402" r:id="rId12"/>
    <p:sldId id="423" r:id="rId13"/>
  </p:sldIdLst>
  <p:sldSz cx="9906000" cy="6858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A1642699-2743-47E6-883B-3224BFD6B7A9}">
          <p14:sldIdLst>
            <p14:sldId id="425"/>
            <p14:sldId id="407"/>
            <p14:sldId id="379"/>
            <p14:sldId id="380"/>
            <p14:sldId id="381"/>
            <p14:sldId id="301"/>
            <p14:sldId id="302"/>
            <p14:sldId id="303"/>
            <p14:sldId id="304"/>
            <p14:sldId id="402"/>
            <p14:sldId id="423"/>
          </p14:sldIdLst>
        </p14:section>
      </p14:sectionLst>
    </p:ext>
    <p:ext uri="{EFAFB233-063F-42B5-8137-9DF3F51BA10A}">
      <p15:sldGuideLst xmlns:p15="http://schemas.microsoft.com/office/powerpoint/2012/main">
        <p15:guide id="1" orient="horz" pos="1911" userDrawn="1">
          <p15:clr>
            <a:srgbClr val="A4A3A4"/>
          </p15:clr>
        </p15:guide>
        <p15:guide id="2" pos="3120">
          <p15:clr>
            <a:srgbClr val="A4A3A4"/>
          </p15:clr>
        </p15:guide>
        <p15:guide id="3" pos="172" userDrawn="1">
          <p15:clr>
            <a:srgbClr val="A4A3A4"/>
          </p15:clr>
        </p15:guide>
        <p15:guide id="4" orient="horz" pos="368" userDrawn="1">
          <p15:clr>
            <a:srgbClr val="A4A3A4"/>
          </p15:clr>
        </p15:guide>
        <p15:guide id="5" orient="horz" pos="2886" userDrawn="1">
          <p15:clr>
            <a:srgbClr val="A4A3A4"/>
          </p15:clr>
        </p15:guide>
        <p15:guide id="6" pos="6068" userDrawn="1">
          <p15:clr>
            <a:srgbClr val="A4A3A4"/>
          </p15:clr>
        </p15:guide>
        <p15:guide id="7" orient="horz" pos="411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作成者" initials="A" lastIdx="22790"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196"/>
    <a:srgbClr val="5C9083"/>
    <a:srgbClr val="14191C"/>
    <a:srgbClr val="5CA18E"/>
    <a:srgbClr val="ED7D31"/>
    <a:srgbClr val="006158"/>
    <a:srgbClr val="70AD47"/>
    <a:srgbClr val="5B9BD5"/>
    <a:srgbClr val="FFFFFF"/>
    <a:srgbClr val="E7FFF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0" autoAdjust="0"/>
    <p:restoredTop sz="93830" autoAdjust="0"/>
  </p:normalViewPr>
  <p:slideViewPr>
    <p:cSldViewPr snapToGrid="0" showGuides="1">
      <p:cViewPr>
        <p:scale>
          <a:sx n="150" d="100"/>
          <a:sy n="150" d="100"/>
        </p:scale>
        <p:origin x="894" y="-822"/>
      </p:cViewPr>
      <p:guideLst>
        <p:guide orient="horz" pos="1911"/>
        <p:guide pos="3120"/>
        <p:guide pos="172"/>
        <p:guide orient="horz" pos="368"/>
        <p:guide orient="horz" pos="2886"/>
        <p:guide pos="6068"/>
        <p:guide orient="horz" pos="4110"/>
      </p:guideLst>
    </p:cSldViewPr>
  </p:slideViewPr>
  <p:notesTextViewPr>
    <p:cViewPr>
      <p:scale>
        <a:sx n="75" d="100"/>
        <a:sy n="75" d="100"/>
      </p:scale>
      <p:origin x="0" y="0"/>
    </p:cViewPr>
  </p:notesTextViewPr>
  <p:notesViewPr>
    <p:cSldViewPr snapToGrid="0" showGuides="1">
      <p:cViewPr varScale="1">
        <p:scale>
          <a:sx n="44" d="100"/>
          <a:sy n="44" d="100"/>
        </p:scale>
        <p:origin x="2860"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2"/>
            <a:ext cx="2918621" cy="494813"/>
          </a:xfrm>
          <a:prstGeom prst="rect">
            <a:avLst/>
          </a:prstGeom>
        </p:spPr>
        <p:txBody>
          <a:bodyPr vert="horz" lIns="90615" tIns="45306" rIns="90615" bIns="45306"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5574" y="2"/>
            <a:ext cx="2918621" cy="494813"/>
          </a:xfrm>
          <a:prstGeom prst="rect">
            <a:avLst/>
          </a:prstGeom>
        </p:spPr>
        <p:txBody>
          <a:bodyPr vert="horz" lIns="90615" tIns="45306" rIns="90615" bIns="45306" rtlCol="0"/>
          <a:lstStyle>
            <a:lvl1pPr algn="r">
              <a:defRPr sz="1200"/>
            </a:lvl1pPr>
          </a:lstStyle>
          <a:p>
            <a:fld id="{F0E400C4-62FC-465D-ACBC-5BF91F622C6A}" type="datetimeFigureOut">
              <a:rPr kumimoji="1" lang="ja-JP" altLang="en-US" smtClean="0"/>
              <a:t>2024/10/15</a:t>
            </a:fld>
            <a:endParaRPr kumimoji="1" lang="ja-JP" altLang="en-US"/>
          </a:p>
        </p:txBody>
      </p:sp>
      <p:sp>
        <p:nvSpPr>
          <p:cNvPr id="4" name="フッター プレースホルダー 3"/>
          <p:cNvSpPr>
            <a:spLocks noGrp="1"/>
          </p:cNvSpPr>
          <p:nvPr>
            <p:ph type="ftr" sz="quarter" idx="2"/>
          </p:nvPr>
        </p:nvSpPr>
        <p:spPr>
          <a:xfrm>
            <a:off x="4" y="9371504"/>
            <a:ext cx="2918621" cy="494813"/>
          </a:xfrm>
          <a:prstGeom prst="rect">
            <a:avLst/>
          </a:prstGeom>
        </p:spPr>
        <p:txBody>
          <a:bodyPr vert="horz" lIns="90615" tIns="45306" rIns="90615" bIns="45306"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5574" y="9371504"/>
            <a:ext cx="2918621" cy="494813"/>
          </a:xfrm>
          <a:prstGeom prst="rect">
            <a:avLst/>
          </a:prstGeom>
        </p:spPr>
        <p:txBody>
          <a:bodyPr vert="horz" lIns="90615" tIns="45306" rIns="90615" bIns="45306" rtlCol="0" anchor="b"/>
          <a:lstStyle>
            <a:lvl1pPr algn="r">
              <a:defRPr sz="1200"/>
            </a:lvl1pPr>
          </a:lstStyle>
          <a:p>
            <a:fld id="{28F77E1B-6127-4E8F-B340-BAC4A2D59DCF}" type="slidenum">
              <a:rPr kumimoji="1" lang="ja-JP" altLang="en-US" smtClean="0"/>
              <a:t>‹#›</a:t>
            </a:fld>
            <a:endParaRPr kumimoji="1" lang="ja-JP" altLang="en-US"/>
          </a:p>
        </p:txBody>
      </p:sp>
    </p:spTree>
    <p:extLst>
      <p:ext uri="{BB962C8B-B14F-4D97-AF65-F5344CB8AC3E}">
        <p14:creationId xmlns:p14="http://schemas.microsoft.com/office/powerpoint/2010/main" val="16208439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4"/>
            <a:ext cx="2918831" cy="495029"/>
          </a:xfrm>
          <a:prstGeom prst="rect">
            <a:avLst/>
          </a:prstGeom>
        </p:spPr>
        <p:txBody>
          <a:bodyPr vert="horz" lIns="90615" tIns="45306" rIns="90615" bIns="4530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6" y="4"/>
            <a:ext cx="2918831" cy="495029"/>
          </a:xfrm>
          <a:prstGeom prst="rect">
            <a:avLst/>
          </a:prstGeom>
        </p:spPr>
        <p:txBody>
          <a:bodyPr vert="horz" lIns="90615" tIns="45306" rIns="90615" bIns="45306" rtlCol="0"/>
          <a:lstStyle>
            <a:lvl1pPr algn="r">
              <a:defRPr sz="1200"/>
            </a:lvl1pPr>
          </a:lstStyle>
          <a:p>
            <a:fld id="{E2C52428-4ED6-4669-87B1-627096DC22A0}" type="datetimeFigureOut">
              <a:rPr kumimoji="1" lang="ja-JP" altLang="en-US" smtClean="0"/>
              <a:t>2024/10/15</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30575"/>
          </a:xfrm>
          <a:prstGeom prst="rect">
            <a:avLst/>
          </a:prstGeom>
          <a:noFill/>
          <a:ln w="12700">
            <a:solidFill>
              <a:prstClr val="black"/>
            </a:solidFill>
          </a:ln>
        </p:spPr>
        <p:txBody>
          <a:bodyPr vert="horz" lIns="90615" tIns="45306" rIns="90615" bIns="45306" rtlCol="0" anchor="ctr"/>
          <a:lstStyle/>
          <a:p>
            <a:endParaRPr lang="ja-JP" altLang="en-US"/>
          </a:p>
        </p:txBody>
      </p:sp>
      <p:sp>
        <p:nvSpPr>
          <p:cNvPr id="5" name="ノート プレースホルダー 4"/>
          <p:cNvSpPr>
            <a:spLocks noGrp="1"/>
          </p:cNvSpPr>
          <p:nvPr>
            <p:ph type="body" sz="quarter" idx="3"/>
          </p:nvPr>
        </p:nvSpPr>
        <p:spPr>
          <a:xfrm>
            <a:off x="673577" y="4748165"/>
            <a:ext cx="5388610" cy="3884860"/>
          </a:xfrm>
          <a:prstGeom prst="rect">
            <a:avLst/>
          </a:prstGeom>
        </p:spPr>
        <p:txBody>
          <a:bodyPr vert="horz" lIns="90615" tIns="45306" rIns="90615" bIns="4530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286"/>
            <a:ext cx="2918831" cy="495028"/>
          </a:xfrm>
          <a:prstGeom prst="rect">
            <a:avLst/>
          </a:prstGeom>
        </p:spPr>
        <p:txBody>
          <a:bodyPr vert="horz" lIns="90615" tIns="45306" rIns="90615" bIns="4530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6" y="9371286"/>
            <a:ext cx="2918831" cy="495028"/>
          </a:xfrm>
          <a:prstGeom prst="rect">
            <a:avLst/>
          </a:prstGeom>
        </p:spPr>
        <p:txBody>
          <a:bodyPr vert="horz" lIns="90615" tIns="45306" rIns="90615" bIns="45306" rtlCol="0" anchor="b"/>
          <a:lstStyle>
            <a:lvl1pPr algn="r">
              <a:defRPr sz="1200"/>
            </a:lvl1pPr>
          </a:lstStyle>
          <a:p>
            <a:fld id="{B4754AF3-11AD-4DEF-A075-341F0C8AC012}" type="slidenum">
              <a:rPr kumimoji="1" lang="ja-JP" altLang="en-US" smtClean="0"/>
              <a:t>‹#›</a:t>
            </a:fld>
            <a:endParaRPr kumimoji="1" lang="ja-JP" altLang="en-US"/>
          </a:p>
        </p:txBody>
      </p:sp>
    </p:spTree>
    <p:extLst>
      <p:ext uri="{BB962C8B-B14F-4D97-AF65-F5344CB8AC3E}">
        <p14:creationId xmlns:p14="http://schemas.microsoft.com/office/powerpoint/2010/main" val="376447558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4754AF3-11AD-4DEF-A075-341F0C8AC012}" type="slidenum">
              <a:rPr kumimoji="1" lang="ja-JP" altLang="en-US" smtClean="0"/>
              <a:t>27</a:t>
            </a:fld>
            <a:endParaRPr kumimoji="1" lang="ja-JP" altLang="en-US"/>
          </a:p>
        </p:txBody>
      </p:sp>
    </p:spTree>
    <p:extLst>
      <p:ext uri="{BB962C8B-B14F-4D97-AF65-F5344CB8AC3E}">
        <p14:creationId xmlns:p14="http://schemas.microsoft.com/office/powerpoint/2010/main" val="6986540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4754AF3-11AD-4DEF-A075-341F0C8AC012}" type="slidenum">
              <a:rPr kumimoji="1" lang="ja-JP" altLang="en-US" smtClean="0"/>
              <a:t>36</a:t>
            </a:fld>
            <a:endParaRPr kumimoji="1" lang="ja-JP" altLang="en-US"/>
          </a:p>
        </p:txBody>
      </p:sp>
    </p:spTree>
    <p:extLst>
      <p:ext uri="{BB962C8B-B14F-4D97-AF65-F5344CB8AC3E}">
        <p14:creationId xmlns:p14="http://schemas.microsoft.com/office/powerpoint/2010/main" val="4693408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CAE0F744-F338-469C-81DD-7D82C9B8CA64}" type="slidenum">
              <a:rPr kumimoji="1" lang="ja-JP" altLang="en-US" smtClean="0"/>
              <a:t>‹#›</a:t>
            </a:fld>
            <a:endParaRPr kumimoji="1" lang="ja-JP" altLang="en-US"/>
          </a:p>
        </p:txBody>
      </p:sp>
      <p:sp>
        <p:nvSpPr>
          <p:cNvPr id="12" name="円/楕円 14">
            <a:extLst>
              <a:ext uri="{FF2B5EF4-FFF2-40B4-BE49-F238E27FC236}">
                <a16:creationId xmlns:a16="http://schemas.microsoft.com/office/drawing/2014/main" id="{47953C80-71A5-4AA2-AEAD-21948D1AA6DC}"/>
              </a:ext>
            </a:extLst>
          </p:cNvPr>
          <p:cNvSpPr/>
          <p:nvPr userDrawn="1"/>
        </p:nvSpPr>
        <p:spPr>
          <a:xfrm>
            <a:off x="6772122" y="3829873"/>
            <a:ext cx="3298372" cy="3298372"/>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
        <p:nvSpPr>
          <p:cNvPr id="13" name="円/楕円 15">
            <a:extLst>
              <a:ext uri="{FF2B5EF4-FFF2-40B4-BE49-F238E27FC236}">
                <a16:creationId xmlns:a16="http://schemas.microsoft.com/office/drawing/2014/main" id="{9C4582D1-F710-4E2F-9868-CB89116D5932}"/>
              </a:ext>
            </a:extLst>
          </p:cNvPr>
          <p:cNvSpPr/>
          <p:nvPr userDrawn="1"/>
        </p:nvSpPr>
        <p:spPr>
          <a:xfrm>
            <a:off x="6553973" y="3640996"/>
            <a:ext cx="1268186" cy="1268186"/>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
        <p:nvSpPr>
          <p:cNvPr id="14" name="正方形/長方形 13"/>
          <p:cNvSpPr/>
          <p:nvPr userDrawn="1"/>
        </p:nvSpPr>
        <p:spPr>
          <a:xfrm>
            <a:off x="-46119" y="-46139"/>
            <a:ext cx="2461774" cy="6904139"/>
          </a:xfrm>
          <a:prstGeom prst="rect">
            <a:avLst/>
          </a:prstGeom>
          <a:solidFill>
            <a:srgbClr val="004196"/>
          </a:solidFill>
          <a:ln>
            <a:solidFill>
              <a:srgbClr val="00419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532573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14" name="Slide Number Placeholder 5"/>
          <p:cNvSpPr>
            <a:spLocks noGrp="1"/>
          </p:cNvSpPr>
          <p:nvPr>
            <p:ph type="sldNum" sz="quarter" idx="4"/>
          </p:nvPr>
        </p:nvSpPr>
        <p:spPr>
          <a:xfrm>
            <a:off x="9418320" y="6563360"/>
            <a:ext cx="487680" cy="294640"/>
          </a:xfrm>
          <a:prstGeom prst="rect">
            <a:avLst/>
          </a:prstGeom>
        </p:spPr>
        <p:txBody>
          <a:bodyPr vert="horz" lIns="91440" tIns="45720" rIns="91440" bIns="45720" rtlCol="0" anchor="ctr"/>
          <a:lstStyle>
            <a:lvl1pPr algn="r">
              <a:defRPr sz="1200">
                <a:solidFill>
                  <a:schemeClr val="tx1">
                    <a:tint val="75000"/>
                  </a:schemeClr>
                </a:solidFill>
              </a:defRPr>
            </a:lvl1pPr>
          </a:lstStyle>
          <a:p>
            <a:fld id="{CAE0F744-F338-469C-81DD-7D82C9B8CA64}" type="slidenum">
              <a:rPr kumimoji="1" lang="ja-JP" altLang="en-US" smtClean="0"/>
              <a:t>‹#›</a:t>
            </a:fld>
            <a:endParaRPr kumimoji="1" lang="ja-JP" altLang="en-US"/>
          </a:p>
        </p:txBody>
      </p:sp>
    </p:spTree>
    <p:extLst>
      <p:ext uri="{BB962C8B-B14F-4D97-AF65-F5344CB8AC3E}">
        <p14:creationId xmlns:p14="http://schemas.microsoft.com/office/powerpoint/2010/main" val="30941372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38250" y="1122363"/>
            <a:ext cx="74295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0AE6B26A-F333-4671-8EC9-FE0F88FDBA6E}" type="datetimeFigureOut">
              <a:rPr kumimoji="1" lang="ja-JP" altLang="en-US" smtClean="0"/>
              <a:t>2024/10/15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14890315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AE6B26A-F333-4671-8EC9-FE0F88FDBA6E}" type="datetimeFigureOut">
              <a:rPr kumimoji="1" lang="ja-JP" altLang="en-US" smtClean="0"/>
              <a:t>2024/10/15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8304142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76275" y="1709738"/>
            <a:ext cx="8543925"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76275" y="4589463"/>
            <a:ext cx="8543925"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0AE6B26A-F333-4671-8EC9-FE0F88FDBA6E}" type="datetimeFigureOut">
              <a:rPr kumimoji="1" lang="ja-JP" altLang="en-US" smtClean="0"/>
              <a:t>2024/10/15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26254913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81038" y="1825625"/>
            <a:ext cx="4195762"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29200" y="1825625"/>
            <a:ext cx="4195763"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0AE6B26A-F333-4671-8EC9-FE0F88FDBA6E}" type="datetimeFigureOut">
              <a:rPr kumimoji="1" lang="ja-JP" altLang="en-US" smtClean="0"/>
              <a:t>2024/10/15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6042518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82625" y="365125"/>
            <a:ext cx="8543925"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2625" y="1681163"/>
            <a:ext cx="419100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82625" y="2505075"/>
            <a:ext cx="419100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14913" y="1681163"/>
            <a:ext cx="42116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14913" y="2505075"/>
            <a:ext cx="421163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0AE6B26A-F333-4671-8EC9-FE0F88FDBA6E}" type="datetimeFigureOut">
              <a:rPr kumimoji="1" lang="ja-JP" altLang="en-US" smtClean="0"/>
              <a:t>2024/10/15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31574635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0AE6B26A-F333-4671-8EC9-FE0F88FDBA6E}" type="datetimeFigureOut">
              <a:rPr kumimoji="1" lang="ja-JP" altLang="en-US" smtClean="0"/>
              <a:t>2024/10/15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1750993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AE6B26A-F333-4671-8EC9-FE0F88FDBA6E}" type="datetimeFigureOut">
              <a:rPr kumimoji="1" lang="ja-JP" altLang="en-US" smtClean="0"/>
              <a:t>2024/10/15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131424330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2625" y="457200"/>
            <a:ext cx="3194050"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4211638" y="987425"/>
            <a:ext cx="501491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82625" y="2057400"/>
            <a:ext cx="319405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AE6B26A-F333-4671-8EC9-FE0F88FDBA6E}" type="datetimeFigureOut">
              <a:rPr kumimoji="1" lang="ja-JP" altLang="en-US" smtClean="0"/>
              <a:t>2024/10/15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263842533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82625" y="457200"/>
            <a:ext cx="3194050"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4211638" y="987425"/>
            <a:ext cx="50149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682625" y="2057400"/>
            <a:ext cx="319405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AE6B26A-F333-4671-8EC9-FE0F88FDBA6E}" type="datetimeFigureOut">
              <a:rPr kumimoji="1" lang="ja-JP" altLang="en-US" smtClean="0"/>
              <a:t>2024/10/15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2309702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ユーザー設定レイアウト">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CAE0F744-F338-469C-81DD-7D82C9B8CA64}" type="slidenum">
              <a:rPr kumimoji="1" lang="ja-JP" altLang="en-US" smtClean="0"/>
              <a:t>‹#›</a:t>
            </a:fld>
            <a:endParaRPr kumimoji="1" lang="ja-JP" altLang="en-US"/>
          </a:p>
        </p:txBody>
      </p:sp>
      <p:sp>
        <p:nvSpPr>
          <p:cNvPr id="14" name="正方形/長方形 13"/>
          <p:cNvSpPr/>
          <p:nvPr userDrawn="1"/>
        </p:nvSpPr>
        <p:spPr>
          <a:xfrm>
            <a:off x="-46119" y="-46139"/>
            <a:ext cx="2448126" cy="6904139"/>
          </a:xfrm>
          <a:prstGeom prst="rect">
            <a:avLst/>
          </a:prstGeom>
          <a:solidFill>
            <a:srgbClr val="004196"/>
          </a:solidFill>
          <a:ln>
            <a:solidFill>
              <a:srgbClr val="00419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円/楕円 15">
            <a:extLst>
              <a:ext uri="{FF2B5EF4-FFF2-40B4-BE49-F238E27FC236}">
                <a16:creationId xmlns:a16="http://schemas.microsoft.com/office/drawing/2014/main" id="{9C4582D1-F710-4E2F-9868-CB89116D5932}"/>
              </a:ext>
            </a:extLst>
          </p:cNvPr>
          <p:cNvSpPr/>
          <p:nvPr userDrawn="1"/>
        </p:nvSpPr>
        <p:spPr>
          <a:xfrm>
            <a:off x="6553973" y="3640996"/>
            <a:ext cx="1268186" cy="1268186"/>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
        <p:nvSpPr>
          <p:cNvPr id="9" name="円/楕円 14">
            <a:extLst>
              <a:ext uri="{FF2B5EF4-FFF2-40B4-BE49-F238E27FC236}">
                <a16:creationId xmlns:a16="http://schemas.microsoft.com/office/drawing/2014/main" id="{47953C80-71A5-4AA2-AEAD-21948D1AA6DC}"/>
              </a:ext>
            </a:extLst>
          </p:cNvPr>
          <p:cNvSpPr/>
          <p:nvPr userDrawn="1"/>
        </p:nvSpPr>
        <p:spPr>
          <a:xfrm>
            <a:off x="6772122" y="3829873"/>
            <a:ext cx="3298372" cy="3298372"/>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98396017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AE6B26A-F333-4671-8EC9-FE0F88FDBA6E}" type="datetimeFigureOut">
              <a:rPr kumimoji="1" lang="ja-JP" altLang="en-US" smtClean="0"/>
              <a:t>2024/10/15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305309281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89775" y="365125"/>
            <a:ext cx="2135188"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81038" y="365125"/>
            <a:ext cx="6256337"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AE6B26A-F333-4671-8EC9-FE0F88FDBA6E}" type="datetimeFigureOut">
              <a:rPr kumimoji="1" lang="ja-JP" altLang="en-US" smtClean="0"/>
              <a:t>2024/10/15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11263457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セクション ヘッダー">
    <p:spTree>
      <p:nvGrpSpPr>
        <p:cNvPr id="1" name=""/>
        <p:cNvGrpSpPr/>
        <p:nvPr/>
      </p:nvGrpSpPr>
      <p:grpSpPr>
        <a:xfrm>
          <a:off x="0" y="0"/>
          <a:ext cx="0" cy="0"/>
          <a:chOff x="0" y="0"/>
          <a:chExt cx="0" cy="0"/>
        </a:xfrm>
      </p:grpSpPr>
      <p:sp>
        <p:nvSpPr>
          <p:cNvPr id="7" name="スライド番号プレースホルダー 5">
            <a:extLst>
              <a:ext uri="{FF2B5EF4-FFF2-40B4-BE49-F238E27FC236}">
                <a16:creationId xmlns:a16="http://schemas.microsoft.com/office/drawing/2014/main" id="{2C89B828-B338-413C-B008-0A8566F4881D}"/>
              </a:ext>
            </a:extLst>
          </p:cNvPr>
          <p:cNvSpPr>
            <a:spLocks noGrp="1"/>
          </p:cNvSpPr>
          <p:nvPr>
            <p:ph type="sldNum" sz="quarter" idx="12"/>
          </p:nvPr>
        </p:nvSpPr>
        <p:spPr>
          <a:xfrm>
            <a:off x="7381875" y="6463208"/>
            <a:ext cx="2228850" cy="249385"/>
          </a:xfrm>
        </p:spPr>
        <p:txBody>
          <a:bodyPr rtlCol="0"/>
          <a:lstStyle>
            <a:lvl1pPr algn="r">
              <a:defRPr sz="731">
                <a:solidFill>
                  <a:schemeClr val="accent3"/>
                </a:solidFill>
                <a:latin typeface="Meiryo UI" panose="020B0604030504040204" pitchFamily="50" charset="-128"/>
                <a:ea typeface="Meiryo UI" panose="020B0604030504040204" pitchFamily="50" charset="-128"/>
              </a:defRPr>
            </a:lvl1pPr>
          </a:lstStyle>
          <a:p>
            <a:fld id="{48BB047D-A6CD-43AB-96F0-683C726B586B}" type="slidenum">
              <a:rPr lang="en-US" altLang="ja-JP" noProof="0" smtClean="0"/>
              <a:pPr/>
              <a:t>‹#›</a:t>
            </a:fld>
            <a:endParaRPr lang="ja-JP" altLang="en-US" noProof="0" dirty="0"/>
          </a:p>
        </p:txBody>
      </p:sp>
      <p:sp>
        <p:nvSpPr>
          <p:cNvPr id="19" name="長方形 18">
            <a:extLst>
              <a:ext uri="{FF2B5EF4-FFF2-40B4-BE49-F238E27FC236}">
                <a16:creationId xmlns:a16="http://schemas.microsoft.com/office/drawing/2014/main" id="{9A55704E-D515-4774-90C6-5F887DDAE55E}"/>
              </a:ext>
            </a:extLst>
          </p:cNvPr>
          <p:cNvSpPr/>
          <p:nvPr userDrawn="1"/>
        </p:nvSpPr>
        <p:spPr>
          <a:xfrm>
            <a:off x="368514" y="2428608"/>
            <a:ext cx="6912000" cy="45719"/>
          </a:xfrm>
          <a:prstGeom prst="rect">
            <a:avLst/>
          </a:prstGeom>
          <a:solidFill>
            <a:srgbClr val="0041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sz="1463" noProof="0" dirty="0">
              <a:latin typeface="Meiryo UI" panose="020B0604030504040204" pitchFamily="50" charset="-128"/>
              <a:ea typeface="Meiryo UI" panose="020B0604030504040204" pitchFamily="50" charset="-128"/>
            </a:endParaRPr>
          </a:p>
        </p:txBody>
      </p:sp>
      <p:sp>
        <p:nvSpPr>
          <p:cNvPr id="4" name="タイトル 3">
            <a:extLst>
              <a:ext uri="{FF2B5EF4-FFF2-40B4-BE49-F238E27FC236}">
                <a16:creationId xmlns:a16="http://schemas.microsoft.com/office/drawing/2014/main" id="{E39D1C78-6110-4052-8455-7E7893F7FCD3}"/>
              </a:ext>
            </a:extLst>
          </p:cNvPr>
          <p:cNvSpPr>
            <a:spLocks noGrp="1"/>
          </p:cNvSpPr>
          <p:nvPr>
            <p:ph type="title"/>
          </p:nvPr>
        </p:nvSpPr>
        <p:spPr>
          <a:xfrm>
            <a:off x="368515" y="1770073"/>
            <a:ext cx="6912000" cy="658535"/>
          </a:xfrm>
        </p:spPr>
        <p:txBody>
          <a:bodyPr rtlCol="0">
            <a:normAutofit/>
          </a:bodyPr>
          <a:lstStyle>
            <a:lvl1pPr>
              <a:defRPr lang="en-US" sz="2800" b="1" kern="1200" cap="all" baseline="0" smtClean="0">
                <a:solidFill>
                  <a:srgbClr val="004196"/>
                </a:solidFill>
                <a:latin typeface="+mn-ea"/>
                <a:ea typeface="+mn-ea"/>
                <a:cs typeface="+mj-cs"/>
              </a:defRPr>
            </a:lvl1pPr>
          </a:lstStyle>
          <a:p>
            <a:pPr rtl="0"/>
            <a:r>
              <a:rPr lang="ja-JP" altLang="en-US" noProof="0" dirty="0"/>
              <a:t>マスター タイトルの書式設定</a:t>
            </a:r>
          </a:p>
        </p:txBody>
      </p:sp>
      <p:sp>
        <p:nvSpPr>
          <p:cNvPr id="21" name="円/楕円 16">
            <a:extLst>
              <a:ext uri="{FF2B5EF4-FFF2-40B4-BE49-F238E27FC236}">
                <a16:creationId xmlns:a16="http://schemas.microsoft.com/office/drawing/2014/main" id="{8725921A-0ED5-431E-899C-28A6920B5029}"/>
              </a:ext>
            </a:extLst>
          </p:cNvPr>
          <p:cNvSpPr/>
          <p:nvPr userDrawn="1"/>
        </p:nvSpPr>
        <p:spPr>
          <a:xfrm>
            <a:off x="7700282" y="1022650"/>
            <a:ext cx="3298372" cy="3298372"/>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
        <p:nvSpPr>
          <p:cNvPr id="22" name="円/楕円 17">
            <a:extLst>
              <a:ext uri="{FF2B5EF4-FFF2-40B4-BE49-F238E27FC236}">
                <a16:creationId xmlns:a16="http://schemas.microsoft.com/office/drawing/2014/main" id="{EE8B169A-8A2F-4425-A9A1-1B828428B434}"/>
              </a:ext>
            </a:extLst>
          </p:cNvPr>
          <p:cNvSpPr/>
          <p:nvPr userDrawn="1"/>
        </p:nvSpPr>
        <p:spPr>
          <a:xfrm>
            <a:off x="7381875" y="798246"/>
            <a:ext cx="1268186" cy="1268186"/>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
        <p:nvSpPr>
          <p:cNvPr id="9" name="Footer Placeholder 4"/>
          <p:cNvSpPr>
            <a:spLocks noGrp="1"/>
          </p:cNvSpPr>
          <p:nvPr>
            <p:ph type="ftr" sz="quarter" idx="3"/>
          </p:nvPr>
        </p:nvSpPr>
        <p:spPr>
          <a:xfrm>
            <a:off x="8658607" y="-17093"/>
            <a:ext cx="1330414" cy="213645"/>
          </a:xfrm>
          <a:prstGeom prst="rect">
            <a:avLst/>
          </a:prstGeom>
        </p:spPr>
        <p:txBody>
          <a:bodyPr vert="horz" lIns="91440" tIns="45720" rIns="91440" bIns="45720" rtlCol="0" anchor="ctr"/>
          <a:lstStyle>
            <a:lvl1pPr algn="r">
              <a:defRPr sz="1200">
                <a:solidFill>
                  <a:schemeClr val="tx1">
                    <a:tint val="75000"/>
                  </a:schemeClr>
                </a:solidFill>
                <a:latin typeface="+mn-ea"/>
                <a:ea typeface="+mn-ea"/>
              </a:defRPr>
            </a:lvl1pPr>
          </a:lstStyle>
          <a:p>
            <a:r>
              <a:rPr kumimoji="1" lang="en-US" altLang="ja-JP" dirty="0"/>
              <a:t>2022.12.15</a:t>
            </a:r>
            <a:r>
              <a:rPr kumimoji="1" lang="ja-JP" altLang="en-US" dirty="0"/>
              <a:t>版</a:t>
            </a:r>
          </a:p>
        </p:txBody>
      </p:sp>
    </p:spTree>
    <p:extLst>
      <p:ext uri="{BB962C8B-B14F-4D97-AF65-F5344CB8AC3E}">
        <p14:creationId xmlns:p14="http://schemas.microsoft.com/office/powerpoint/2010/main" val="1867689672"/>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セクション ヘッダー">
    <p:spTree>
      <p:nvGrpSpPr>
        <p:cNvPr id="1" name=""/>
        <p:cNvGrpSpPr/>
        <p:nvPr/>
      </p:nvGrpSpPr>
      <p:grpSpPr>
        <a:xfrm>
          <a:off x="0" y="0"/>
          <a:ext cx="0" cy="0"/>
          <a:chOff x="0" y="0"/>
          <a:chExt cx="0" cy="0"/>
        </a:xfrm>
      </p:grpSpPr>
      <p:sp>
        <p:nvSpPr>
          <p:cNvPr id="7" name="スライド番号プレースホルダー 5">
            <a:extLst>
              <a:ext uri="{FF2B5EF4-FFF2-40B4-BE49-F238E27FC236}">
                <a16:creationId xmlns:a16="http://schemas.microsoft.com/office/drawing/2014/main" id="{2C89B828-B338-413C-B008-0A8566F4881D}"/>
              </a:ext>
            </a:extLst>
          </p:cNvPr>
          <p:cNvSpPr>
            <a:spLocks noGrp="1"/>
          </p:cNvSpPr>
          <p:nvPr>
            <p:ph type="sldNum" sz="quarter" idx="12"/>
          </p:nvPr>
        </p:nvSpPr>
        <p:spPr>
          <a:xfrm>
            <a:off x="7381875" y="6463208"/>
            <a:ext cx="2228850" cy="249385"/>
          </a:xfrm>
        </p:spPr>
        <p:txBody>
          <a:bodyPr rtlCol="0"/>
          <a:lstStyle>
            <a:lvl1pPr algn="r">
              <a:defRPr sz="731">
                <a:solidFill>
                  <a:schemeClr val="accent3"/>
                </a:solidFill>
                <a:latin typeface="Meiryo UI" panose="020B0604030504040204" pitchFamily="50" charset="-128"/>
                <a:ea typeface="Meiryo UI" panose="020B0604030504040204" pitchFamily="50" charset="-128"/>
              </a:defRPr>
            </a:lvl1pPr>
          </a:lstStyle>
          <a:p>
            <a:fld id="{48BB047D-A6CD-43AB-96F0-683C726B586B}" type="slidenum">
              <a:rPr lang="en-US" altLang="ja-JP" noProof="0" smtClean="0"/>
              <a:pPr/>
              <a:t>‹#›</a:t>
            </a:fld>
            <a:endParaRPr lang="ja-JP" altLang="en-US" noProof="0" dirty="0"/>
          </a:p>
        </p:txBody>
      </p:sp>
      <p:sp>
        <p:nvSpPr>
          <p:cNvPr id="4" name="タイトル 3">
            <a:extLst>
              <a:ext uri="{FF2B5EF4-FFF2-40B4-BE49-F238E27FC236}">
                <a16:creationId xmlns:a16="http://schemas.microsoft.com/office/drawing/2014/main" id="{E39D1C78-6110-4052-8455-7E7893F7FCD3}"/>
              </a:ext>
            </a:extLst>
          </p:cNvPr>
          <p:cNvSpPr>
            <a:spLocks noGrp="1"/>
          </p:cNvSpPr>
          <p:nvPr>
            <p:ph type="title"/>
          </p:nvPr>
        </p:nvSpPr>
        <p:spPr>
          <a:xfrm>
            <a:off x="2532875" y="1505823"/>
            <a:ext cx="6912000" cy="4420999"/>
          </a:xfrm>
          <a:solidFill>
            <a:srgbClr val="004196"/>
          </a:solidFill>
        </p:spPr>
        <p:txBody>
          <a:bodyPr rtlCol="0" anchor="t">
            <a:normAutofit/>
          </a:bodyPr>
          <a:lstStyle>
            <a:lvl1pPr>
              <a:defRPr lang="en-US" sz="2800" b="1" kern="1200" cap="all" baseline="0" smtClean="0">
                <a:solidFill>
                  <a:schemeClr val="bg1">
                    <a:lumMod val="95000"/>
                  </a:schemeClr>
                </a:solidFill>
                <a:latin typeface="+mn-ea"/>
                <a:ea typeface="+mn-ea"/>
                <a:cs typeface="+mj-cs"/>
              </a:defRPr>
            </a:lvl1pPr>
          </a:lstStyle>
          <a:p>
            <a:pPr rtl="0"/>
            <a:r>
              <a:rPr lang="ja-JP" altLang="en-US" noProof="0" dirty="0"/>
              <a:t>マスター タイトルの書式設定</a:t>
            </a:r>
          </a:p>
        </p:txBody>
      </p:sp>
      <p:sp>
        <p:nvSpPr>
          <p:cNvPr id="8" name="円/楕円 16">
            <a:extLst>
              <a:ext uri="{FF2B5EF4-FFF2-40B4-BE49-F238E27FC236}">
                <a16:creationId xmlns:a16="http://schemas.microsoft.com/office/drawing/2014/main" id="{8725921A-0ED5-431E-899C-28A6920B5029}"/>
              </a:ext>
            </a:extLst>
          </p:cNvPr>
          <p:cNvSpPr/>
          <p:nvPr userDrawn="1"/>
        </p:nvSpPr>
        <p:spPr>
          <a:xfrm>
            <a:off x="-936185" y="1731521"/>
            <a:ext cx="3298372" cy="3298372"/>
          </a:xfrm>
          <a:prstGeom prst="ellipse">
            <a:avLst/>
          </a:prstGeom>
          <a:noFill/>
          <a:ln w="19050">
            <a:solidFill>
              <a:srgbClr val="33A1D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
        <p:nvSpPr>
          <p:cNvPr id="9" name="円/楕円 17">
            <a:extLst>
              <a:ext uri="{FF2B5EF4-FFF2-40B4-BE49-F238E27FC236}">
                <a16:creationId xmlns:a16="http://schemas.microsoft.com/office/drawing/2014/main" id="{EE8B169A-8A2F-4425-A9A1-1B828428B434}"/>
              </a:ext>
            </a:extLst>
          </p:cNvPr>
          <p:cNvSpPr/>
          <p:nvPr userDrawn="1"/>
        </p:nvSpPr>
        <p:spPr>
          <a:xfrm>
            <a:off x="-122428" y="5143744"/>
            <a:ext cx="1268186" cy="1268186"/>
          </a:xfrm>
          <a:prstGeom prst="ellipse">
            <a:avLst/>
          </a:prstGeom>
          <a:noFill/>
          <a:ln w="19050">
            <a:solidFill>
              <a:srgbClr val="33A1D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
        <p:nvSpPr>
          <p:cNvPr id="10" name="Footer Placeholder 4"/>
          <p:cNvSpPr>
            <a:spLocks noGrp="1"/>
          </p:cNvSpPr>
          <p:nvPr>
            <p:ph type="ftr" sz="quarter" idx="3"/>
          </p:nvPr>
        </p:nvSpPr>
        <p:spPr>
          <a:xfrm>
            <a:off x="8658607" y="-17093"/>
            <a:ext cx="1330414" cy="213645"/>
          </a:xfrm>
          <a:prstGeom prst="rect">
            <a:avLst/>
          </a:prstGeom>
        </p:spPr>
        <p:txBody>
          <a:bodyPr vert="horz" lIns="91440" tIns="45720" rIns="91440" bIns="45720" rtlCol="0" anchor="ctr"/>
          <a:lstStyle>
            <a:lvl1pPr algn="r">
              <a:defRPr sz="1200">
                <a:solidFill>
                  <a:schemeClr val="tx1">
                    <a:tint val="75000"/>
                  </a:schemeClr>
                </a:solidFill>
                <a:latin typeface="+mn-ea"/>
                <a:ea typeface="+mn-ea"/>
              </a:defRPr>
            </a:lvl1pPr>
          </a:lstStyle>
          <a:p>
            <a:r>
              <a:rPr kumimoji="1" lang="en-US" altLang="ja-JP" dirty="0"/>
              <a:t>2022.12.15</a:t>
            </a:r>
            <a:r>
              <a:rPr kumimoji="1" lang="ja-JP" altLang="en-US" dirty="0"/>
              <a:t>版</a:t>
            </a:r>
          </a:p>
        </p:txBody>
      </p:sp>
    </p:spTree>
    <p:extLst>
      <p:ext uri="{BB962C8B-B14F-4D97-AF65-F5344CB8AC3E}">
        <p14:creationId xmlns:p14="http://schemas.microsoft.com/office/powerpoint/2010/main" val="2206616972"/>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2" name="正方形/長方形 1"/>
          <p:cNvSpPr/>
          <p:nvPr userDrawn="1"/>
        </p:nvSpPr>
        <p:spPr>
          <a:xfrm>
            <a:off x="396765" y="2574401"/>
            <a:ext cx="9112469" cy="902836"/>
          </a:xfrm>
          <a:prstGeom prst="rect">
            <a:avLst/>
          </a:prstGeom>
          <a:solidFill>
            <a:srgbClr val="00419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タイトル 1">
            <a:extLst>
              <a:ext uri="{FF2B5EF4-FFF2-40B4-BE49-F238E27FC236}">
                <a16:creationId xmlns:a16="http://schemas.microsoft.com/office/drawing/2014/main" id="{620DE157-5EE1-4EA0-81F6-327024E6EEFE}"/>
              </a:ext>
            </a:extLst>
          </p:cNvPr>
          <p:cNvSpPr>
            <a:spLocks noGrp="1"/>
          </p:cNvSpPr>
          <p:nvPr>
            <p:ph type="title" hasCustomPrompt="1"/>
          </p:nvPr>
        </p:nvSpPr>
        <p:spPr>
          <a:xfrm>
            <a:off x="638133" y="2696049"/>
            <a:ext cx="8648480" cy="654338"/>
          </a:xfrm>
        </p:spPr>
        <p:txBody>
          <a:bodyPr anchor="ctr">
            <a:normAutofit/>
          </a:bodyPr>
          <a:lstStyle>
            <a:lvl1pPr algn="ctr">
              <a:defRPr sz="3200" b="0">
                <a:solidFill>
                  <a:schemeClr val="bg1"/>
                </a:solidFill>
                <a:latin typeface="ＭＳ ゴシック" panose="020B0609070205080204" pitchFamily="49" charset="-128"/>
                <a:ea typeface="ＭＳ ゴシック" panose="020B0609070205080204" pitchFamily="49" charset="-128"/>
              </a:defRPr>
            </a:lvl1pPr>
          </a:lstStyle>
          <a:p>
            <a:r>
              <a:rPr kumimoji="1" lang="ja-JP" altLang="en-US" dirty="0"/>
              <a:t>資料名称</a:t>
            </a:r>
          </a:p>
        </p:txBody>
      </p:sp>
      <p:sp>
        <p:nvSpPr>
          <p:cNvPr id="20" name="テキスト プレースホルダー 12">
            <a:extLst>
              <a:ext uri="{FF2B5EF4-FFF2-40B4-BE49-F238E27FC236}">
                <a16:creationId xmlns:a16="http://schemas.microsoft.com/office/drawing/2014/main" id="{B7E649F9-F150-4C65-8EF8-5894A2C8D04B}"/>
              </a:ext>
            </a:extLst>
          </p:cNvPr>
          <p:cNvSpPr>
            <a:spLocks noGrp="1"/>
          </p:cNvSpPr>
          <p:nvPr>
            <p:ph type="body" sz="quarter" idx="13" hasCustomPrompt="1"/>
          </p:nvPr>
        </p:nvSpPr>
        <p:spPr>
          <a:xfrm>
            <a:off x="638133" y="2175592"/>
            <a:ext cx="8648480" cy="398809"/>
          </a:xfrm>
        </p:spPr>
        <p:txBody>
          <a:bodyPr anchor="ctr">
            <a:noAutofit/>
          </a:bodyPr>
          <a:lstStyle>
            <a:lvl1pPr marL="0" indent="0">
              <a:buNone/>
              <a:defRPr sz="2400">
                <a:solidFill>
                  <a:schemeClr val="bg1"/>
                </a:solidFill>
                <a:latin typeface="ＭＳ ゴシック" panose="020B0609070205080204" pitchFamily="49" charset="-128"/>
                <a:ea typeface="ＭＳ ゴシック" panose="020B0609070205080204" pitchFamily="49" charset="-128"/>
              </a:defRPr>
            </a:lvl1pPr>
          </a:lstStyle>
          <a:p>
            <a:pPr lvl="0"/>
            <a:r>
              <a:rPr kumimoji="1" lang="ja-JP" altLang="en-US" dirty="0"/>
              <a:t>業務名称</a:t>
            </a:r>
            <a:endParaRPr kumimoji="1" lang="en-US" altLang="ja-JP" dirty="0"/>
          </a:p>
        </p:txBody>
      </p:sp>
      <p:sp>
        <p:nvSpPr>
          <p:cNvPr id="14" name="Slide Number Placeholder 5"/>
          <p:cNvSpPr>
            <a:spLocks noGrp="1"/>
          </p:cNvSpPr>
          <p:nvPr>
            <p:ph type="sldNum" sz="quarter" idx="4"/>
          </p:nvPr>
        </p:nvSpPr>
        <p:spPr>
          <a:xfrm>
            <a:off x="9418320" y="6563360"/>
            <a:ext cx="487680" cy="294640"/>
          </a:xfrm>
          <a:prstGeom prst="rect">
            <a:avLst/>
          </a:prstGeom>
        </p:spPr>
        <p:txBody>
          <a:bodyPr vert="horz" lIns="91440" tIns="45720" rIns="91440" bIns="45720" rtlCol="0" anchor="ctr"/>
          <a:lstStyle>
            <a:lvl1pPr algn="r">
              <a:defRPr sz="1200">
                <a:solidFill>
                  <a:schemeClr val="tx1">
                    <a:tint val="75000"/>
                  </a:schemeClr>
                </a:solidFill>
              </a:defRPr>
            </a:lvl1pPr>
          </a:lstStyle>
          <a:p>
            <a:fld id="{CAE0F744-F338-469C-81DD-7D82C9B8CA64}" type="slidenum">
              <a:rPr kumimoji="1" lang="ja-JP" altLang="en-US" smtClean="0"/>
              <a:t>‹#›</a:t>
            </a:fld>
            <a:endParaRPr kumimoji="1" lang="ja-JP" altLang="en-US"/>
          </a:p>
        </p:txBody>
      </p:sp>
    </p:spTree>
    <p:extLst>
      <p:ext uri="{BB962C8B-B14F-4D97-AF65-F5344CB8AC3E}">
        <p14:creationId xmlns:p14="http://schemas.microsoft.com/office/powerpoint/2010/main" val="20409849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タイトル スライド">
    <p:spTree>
      <p:nvGrpSpPr>
        <p:cNvPr id="1" name=""/>
        <p:cNvGrpSpPr/>
        <p:nvPr/>
      </p:nvGrpSpPr>
      <p:grpSpPr>
        <a:xfrm>
          <a:off x="0" y="0"/>
          <a:ext cx="0" cy="0"/>
          <a:chOff x="0" y="0"/>
          <a:chExt cx="0" cy="0"/>
        </a:xfrm>
      </p:grpSpPr>
      <p:cxnSp>
        <p:nvCxnSpPr>
          <p:cNvPr id="8" name="直線コネクタ 7">
            <a:extLst>
              <a:ext uri="{FF2B5EF4-FFF2-40B4-BE49-F238E27FC236}">
                <a16:creationId xmlns:a16="http://schemas.microsoft.com/office/drawing/2014/main" id="{EED4A916-229F-4D68-B1CA-918B9E6F994E}"/>
              </a:ext>
            </a:extLst>
          </p:cNvPr>
          <p:cNvCxnSpPr>
            <a:cxnSpLocks/>
          </p:cNvCxnSpPr>
          <p:nvPr userDrawn="1"/>
        </p:nvCxnSpPr>
        <p:spPr>
          <a:xfrm>
            <a:off x="638133" y="3377420"/>
            <a:ext cx="8648480" cy="34696"/>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20" name="テキスト プレースホルダー 12">
            <a:extLst>
              <a:ext uri="{FF2B5EF4-FFF2-40B4-BE49-F238E27FC236}">
                <a16:creationId xmlns:a16="http://schemas.microsoft.com/office/drawing/2014/main" id="{B7E649F9-F150-4C65-8EF8-5894A2C8D04B}"/>
              </a:ext>
            </a:extLst>
          </p:cNvPr>
          <p:cNvSpPr>
            <a:spLocks noGrp="1"/>
          </p:cNvSpPr>
          <p:nvPr>
            <p:ph type="body" sz="quarter" idx="13" hasCustomPrompt="1"/>
          </p:nvPr>
        </p:nvSpPr>
        <p:spPr>
          <a:xfrm>
            <a:off x="638133" y="2853612"/>
            <a:ext cx="8648480" cy="398809"/>
          </a:xfrm>
        </p:spPr>
        <p:txBody>
          <a:bodyPr anchor="ctr">
            <a:noAutofit/>
          </a:bodyPr>
          <a:lstStyle>
            <a:lvl1pPr marL="0" indent="0">
              <a:buNone/>
              <a:defRPr sz="2400">
                <a:solidFill>
                  <a:schemeClr val="tx1"/>
                </a:solidFill>
                <a:latin typeface="ＭＳ ゴシック" panose="020B0609070205080204" pitchFamily="49" charset="-128"/>
                <a:ea typeface="ＭＳ ゴシック" panose="020B0609070205080204" pitchFamily="49" charset="-128"/>
              </a:defRPr>
            </a:lvl1pPr>
          </a:lstStyle>
          <a:p>
            <a:pPr lvl="0"/>
            <a:r>
              <a:rPr kumimoji="1" lang="ja-JP" altLang="en-US" dirty="0"/>
              <a:t>章の名称</a:t>
            </a:r>
            <a:endParaRPr kumimoji="1" lang="en-US" altLang="ja-JP" dirty="0"/>
          </a:p>
        </p:txBody>
      </p:sp>
      <p:sp>
        <p:nvSpPr>
          <p:cNvPr id="14" name="Slide Number Placeholder 5"/>
          <p:cNvSpPr>
            <a:spLocks noGrp="1"/>
          </p:cNvSpPr>
          <p:nvPr>
            <p:ph type="sldNum" sz="quarter" idx="4"/>
          </p:nvPr>
        </p:nvSpPr>
        <p:spPr>
          <a:xfrm>
            <a:off x="9418320" y="6563360"/>
            <a:ext cx="487680" cy="294640"/>
          </a:xfrm>
          <a:prstGeom prst="rect">
            <a:avLst/>
          </a:prstGeom>
        </p:spPr>
        <p:txBody>
          <a:bodyPr vert="horz" lIns="91440" tIns="45720" rIns="91440" bIns="45720" rtlCol="0" anchor="ctr"/>
          <a:lstStyle>
            <a:lvl1pPr algn="r">
              <a:defRPr sz="1200">
                <a:solidFill>
                  <a:schemeClr val="tx1">
                    <a:tint val="75000"/>
                  </a:schemeClr>
                </a:solidFill>
              </a:defRPr>
            </a:lvl1pPr>
          </a:lstStyle>
          <a:p>
            <a:fld id="{CAE0F744-F338-469C-81DD-7D82C9B8CA64}" type="slidenum">
              <a:rPr kumimoji="1" lang="ja-JP" altLang="en-US" smtClean="0"/>
              <a:t>‹#›</a:t>
            </a:fld>
            <a:endParaRPr kumimoji="1" lang="ja-JP" altLang="en-US"/>
          </a:p>
        </p:txBody>
      </p:sp>
    </p:spTree>
    <p:extLst>
      <p:ext uri="{BB962C8B-B14F-4D97-AF65-F5344CB8AC3E}">
        <p14:creationId xmlns:p14="http://schemas.microsoft.com/office/powerpoint/2010/main" val="395757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ユーザー設定レイアウト">
    <p:spTree>
      <p:nvGrpSpPr>
        <p:cNvPr id="1" name=""/>
        <p:cNvGrpSpPr/>
        <p:nvPr/>
      </p:nvGrpSpPr>
      <p:grpSpPr>
        <a:xfrm>
          <a:off x="0" y="0"/>
          <a:ext cx="0" cy="0"/>
          <a:chOff x="0" y="0"/>
          <a:chExt cx="0" cy="0"/>
        </a:xfrm>
      </p:grpSpPr>
      <p:cxnSp>
        <p:nvCxnSpPr>
          <p:cNvPr id="7" name="直線コネクタ 6">
            <a:extLst>
              <a:ext uri="{FF2B5EF4-FFF2-40B4-BE49-F238E27FC236}">
                <a16:creationId xmlns:a16="http://schemas.microsoft.com/office/drawing/2014/main" id="{48DEC90F-B50A-4FD3-84C7-6DF53D8C0224}"/>
              </a:ext>
            </a:extLst>
          </p:cNvPr>
          <p:cNvCxnSpPr/>
          <p:nvPr userDrawn="1"/>
        </p:nvCxnSpPr>
        <p:spPr>
          <a:xfrm>
            <a:off x="0" y="639101"/>
            <a:ext cx="99060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8" name="テキスト プレースホルダー 12">
            <a:extLst>
              <a:ext uri="{FF2B5EF4-FFF2-40B4-BE49-F238E27FC236}">
                <a16:creationId xmlns:a16="http://schemas.microsoft.com/office/drawing/2014/main" id="{745834F0-E8CA-4508-B8C9-62DF02512FEC}"/>
              </a:ext>
            </a:extLst>
          </p:cNvPr>
          <p:cNvSpPr>
            <a:spLocks noGrp="1"/>
          </p:cNvSpPr>
          <p:nvPr>
            <p:ph type="body" sz="quarter" idx="16" hasCustomPrompt="1"/>
          </p:nvPr>
        </p:nvSpPr>
        <p:spPr>
          <a:xfrm>
            <a:off x="109057" y="155279"/>
            <a:ext cx="9722841" cy="360000"/>
          </a:xfrm>
        </p:spPr>
        <p:txBody>
          <a:bodyPr lIns="72000" tIns="36000" rIns="72000" bIns="36000" anchor="ctr">
            <a:noAutofit/>
          </a:bodyPr>
          <a:lstStyle>
            <a:lvl1pPr marL="0" indent="0">
              <a:buNone/>
              <a:defRPr sz="2400" b="1">
                <a:solidFill>
                  <a:schemeClr val="accent1"/>
                </a:solidFill>
                <a:latin typeface="ＭＳ ゴシック" panose="020B0609070205080204" pitchFamily="49" charset="-128"/>
                <a:ea typeface="ＭＳ ゴシック" panose="020B0609070205080204" pitchFamily="49" charset="-128"/>
              </a:defRPr>
            </a:lvl1pPr>
          </a:lstStyle>
          <a:p>
            <a:pPr lvl="0"/>
            <a:r>
              <a:rPr kumimoji="1" lang="en-US" altLang="ja-JP" dirty="0"/>
              <a:t>T2</a:t>
            </a:r>
          </a:p>
        </p:txBody>
      </p:sp>
      <p:sp>
        <p:nvSpPr>
          <p:cNvPr id="13" name="Slide Number Placeholder 5"/>
          <p:cNvSpPr>
            <a:spLocks noGrp="1"/>
          </p:cNvSpPr>
          <p:nvPr>
            <p:ph type="sldNum" sz="quarter" idx="4"/>
          </p:nvPr>
        </p:nvSpPr>
        <p:spPr>
          <a:xfrm>
            <a:off x="9418320" y="6563360"/>
            <a:ext cx="487680" cy="294640"/>
          </a:xfrm>
          <a:prstGeom prst="rect">
            <a:avLst/>
          </a:prstGeom>
        </p:spPr>
        <p:txBody>
          <a:bodyPr vert="horz" lIns="91440" tIns="45720" rIns="91440" bIns="45720" rtlCol="0" anchor="ctr"/>
          <a:lstStyle>
            <a:lvl1pPr algn="r">
              <a:defRPr sz="1200">
                <a:solidFill>
                  <a:schemeClr val="tx1">
                    <a:tint val="75000"/>
                  </a:schemeClr>
                </a:solidFill>
              </a:defRPr>
            </a:lvl1pPr>
          </a:lstStyle>
          <a:p>
            <a:fld id="{CAE0F744-F338-469C-81DD-7D82C9B8CA64}" type="slidenum">
              <a:rPr kumimoji="1" lang="ja-JP" altLang="en-US" smtClean="0"/>
              <a:t>‹#›</a:t>
            </a:fld>
            <a:endParaRPr kumimoji="1" lang="ja-JP" altLang="en-US"/>
          </a:p>
        </p:txBody>
      </p:sp>
    </p:spTree>
    <p:extLst>
      <p:ext uri="{BB962C8B-B14F-4D97-AF65-F5344CB8AC3E}">
        <p14:creationId xmlns:p14="http://schemas.microsoft.com/office/powerpoint/2010/main" val="31212808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cSld name="2_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16" name="Slide Number Placeholder 5"/>
          <p:cNvSpPr>
            <a:spLocks noGrp="1"/>
          </p:cNvSpPr>
          <p:nvPr>
            <p:ph type="sldNum" sz="quarter" idx="4"/>
          </p:nvPr>
        </p:nvSpPr>
        <p:spPr>
          <a:xfrm>
            <a:off x="9418320" y="6563360"/>
            <a:ext cx="487680" cy="294640"/>
          </a:xfrm>
          <a:prstGeom prst="rect">
            <a:avLst/>
          </a:prstGeom>
        </p:spPr>
        <p:txBody>
          <a:bodyPr vert="horz" lIns="91440" tIns="45720" rIns="91440" bIns="45720" rtlCol="0" anchor="ctr"/>
          <a:lstStyle>
            <a:lvl1pPr algn="r">
              <a:defRPr sz="1200">
                <a:solidFill>
                  <a:schemeClr val="tx1">
                    <a:tint val="75000"/>
                  </a:schemeClr>
                </a:solidFill>
              </a:defRPr>
            </a:lvl1pPr>
          </a:lstStyle>
          <a:p>
            <a:fld id="{CAE0F744-F338-469C-81DD-7D82C9B8CA64}" type="slidenum">
              <a:rPr kumimoji="1" lang="ja-JP" altLang="en-US" smtClean="0"/>
              <a:t>‹#›</a:t>
            </a:fld>
            <a:endParaRPr kumimoji="1" lang="ja-JP" altLang="en-US"/>
          </a:p>
        </p:txBody>
      </p:sp>
    </p:spTree>
    <p:extLst>
      <p:ext uri="{BB962C8B-B14F-4D97-AF65-F5344CB8AC3E}">
        <p14:creationId xmlns:p14="http://schemas.microsoft.com/office/powerpoint/2010/main" val="541344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16" name="Slide Number Placeholder 5"/>
          <p:cNvSpPr>
            <a:spLocks noGrp="1"/>
          </p:cNvSpPr>
          <p:nvPr>
            <p:ph type="sldNum" sz="quarter" idx="4"/>
          </p:nvPr>
        </p:nvSpPr>
        <p:spPr>
          <a:xfrm>
            <a:off x="9418320" y="6563360"/>
            <a:ext cx="487680" cy="294640"/>
          </a:xfrm>
          <a:prstGeom prst="rect">
            <a:avLst/>
          </a:prstGeom>
        </p:spPr>
        <p:txBody>
          <a:bodyPr vert="horz" lIns="91440" tIns="45720" rIns="91440" bIns="45720" rtlCol="0" anchor="ctr"/>
          <a:lstStyle>
            <a:lvl1pPr algn="r">
              <a:defRPr sz="1200">
                <a:solidFill>
                  <a:schemeClr val="tx1">
                    <a:tint val="75000"/>
                  </a:schemeClr>
                </a:solidFill>
              </a:defRPr>
            </a:lvl1pPr>
          </a:lstStyle>
          <a:p>
            <a:fld id="{CAE0F744-F338-469C-81DD-7D82C9B8CA64}" type="slidenum">
              <a:rPr kumimoji="1" lang="ja-JP" altLang="en-US" smtClean="0"/>
              <a:t>‹#›</a:t>
            </a:fld>
            <a:endParaRPr kumimoji="1" lang="ja-JP" altLang="en-US"/>
          </a:p>
        </p:txBody>
      </p:sp>
    </p:spTree>
    <p:extLst>
      <p:ext uri="{BB962C8B-B14F-4D97-AF65-F5344CB8AC3E}">
        <p14:creationId xmlns:p14="http://schemas.microsoft.com/office/powerpoint/2010/main" val="29321859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theme" Target="../theme/theme2.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42" y="365129"/>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42"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60"/>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5" name="Footer Placeholder 4"/>
          <p:cNvSpPr>
            <a:spLocks noGrp="1"/>
          </p:cNvSpPr>
          <p:nvPr>
            <p:ph type="ftr" sz="quarter" idx="3"/>
          </p:nvPr>
        </p:nvSpPr>
        <p:spPr>
          <a:xfrm>
            <a:off x="3281367" y="6356360"/>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418320" y="6563360"/>
            <a:ext cx="487680" cy="294640"/>
          </a:xfrm>
          <a:prstGeom prst="rect">
            <a:avLst/>
          </a:prstGeom>
        </p:spPr>
        <p:txBody>
          <a:bodyPr vert="horz" lIns="91440" tIns="45720" rIns="91440" bIns="45720" rtlCol="0" anchor="ctr"/>
          <a:lstStyle>
            <a:lvl1pPr algn="r">
              <a:defRPr sz="1200">
                <a:solidFill>
                  <a:schemeClr val="tx1">
                    <a:tint val="75000"/>
                  </a:schemeClr>
                </a:solidFill>
              </a:defRPr>
            </a:lvl1pPr>
          </a:lstStyle>
          <a:p>
            <a:fld id="{CAE0F744-F338-469C-81DD-7D82C9B8CA64}" type="slidenum">
              <a:rPr kumimoji="1" lang="ja-JP" altLang="en-US" smtClean="0"/>
              <a:t>‹#›</a:t>
            </a:fld>
            <a:endParaRPr kumimoji="1" lang="ja-JP" altLang="en-US"/>
          </a:p>
        </p:txBody>
      </p:sp>
    </p:spTree>
    <p:extLst>
      <p:ext uri="{BB962C8B-B14F-4D97-AF65-F5344CB8AC3E}">
        <p14:creationId xmlns:p14="http://schemas.microsoft.com/office/powerpoint/2010/main" val="3687436737"/>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61" r:id="rId5"/>
    <p:sldLayoutId id="2147483669" r:id="rId6"/>
    <p:sldLayoutId id="2147483670" r:id="rId7"/>
    <p:sldLayoutId id="2147483671" r:id="rId8"/>
    <p:sldLayoutId id="2147483672" r:id="rId9"/>
    <p:sldLayoutId id="2147483673" r:id="rId10"/>
  </p:sldLayoutIdLst>
  <p:hf hdr="0" ftr="0" dt="0"/>
  <p:txStyles>
    <p:title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597" indent="-228597" algn="l" defTabSz="914384"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788" indent="-228597" algn="l" defTabSz="914384"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2980" indent="-228597" algn="l" defTabSz="914384"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172" indent="-228597" algn="l" defTabSz="914384"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364" indent="-228597" algn="l" defTabSz="914384"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556" indent="-228597" algn="l" defTabSz="914384"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749" indent="-228597" algn="l" defTabSz="914384"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8940" indent="-228597" algn="l" defTabSz="914384"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133" indent="-228597" algn="l" defTabSz="914384"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384" rtl="0" eaLnBrk="1" latinLnBrk="0" hangingPunct="1">
        <a:defRPr kumimoji="1" sz="1800" kern="1200">
          <a:solidFill>
            <a:schemeClr val="tx1"/>
          </a:solidFill>
          <a:latin typeface="+mn-lt"/>
          <a:ea typeface="+mn-ea"/>
          <a:cs typeface="+mn-cs"/>
        </a:defRPr>
      </a:lvl1pPr>
      <a:lvl2pPr marL="457193" algn="l" defTabSz="914384" rtl="0" eaLnBrk="1" latinLnBrk="0" hangingPunct="1">
        <a:defRPr kumimoji="1" sz="1800" kern="1200">
          <a:solidFill>
            <a:schemeClr val="tx1"/>
          </a:solidFill>
          <a:latin typeface="+mn-lt"/>
          <a:ea typeface="+mn-ea"/>
          <a:cs typeface="+mn-cs"/>
        </a:defRPr>
      </a:lvl2pPr>
      <a:lvl3pPr marL="914384" algn="l" defTabSz="914384" rtl="0" eaLnBrk="1" latinLnBrk="0" hangingPunct="1">
        <a:defRPr kumimoji="1" sz="1800" kern="1200">
          <a:solidFill>
            <a:schemeClr val="tx1"/>
          </a:solidFill>
          <a:latin typeface="+mn-lt"/>
          <a:ea typeface="+mn-ea"/>
          <a:cs typeface="+mn-cs"/>
        </a:defRPr>
      </a:lvl3pPr>
      <a:lvl4pPr marL="1371577" algn="l" defTabSz="914384" rtl="0" eaLnBrk="1" latinLnBrk="0" hangingPunct="1">
        <a:defRPr kumimoji="1" sz="1800" kern="1200">
          <a:solidFill>
            <a:schemeClr val="tx1"/>
          </a:solidFill>
          <a:latin typeface="+mn-lt"/>
          <a:ea typeface="+mn-ea"/>
          <a:cs typeface="+mn-cs"/>
        </a:defRPr>
      </a:lvl4pPr>
      <a:lvl5pPr marL="1828767" algn="l" defTabSz="914384" rtl="0" eaLnBrk="1" latinLnBrk="0" hangingPunct="1">
        <a:defRPr kumimoji="1" sz="1800" kern="1200">
          <a:solidFill>
            <a:schemeClr val="tx1"/>
          </a:solidFill>
          <a:latin typeface="+mn-lt"/>
          <a:ea typeface="+mn-ea"/>
          <a:cs typeface="+mn-cs"/>
        </a:defRPr>
      </a:lvl5pPr>
      <a:lvl6pPr marL="2285961" algn="l" defTabSz="914384" rtl="0" eaLnBrk="1" latinLnBrk="0" hangingPunct="1">
        <a:defRPr kumimoji="1" sz="1800" kern="1200">
          <a:solidFill>
            <a:schemeClr val="tx1"/>
          </a:solidFill>
          <a:latin typeface="+mn-lt"/>
          <a:ea typeface="+mn-ea"/>
          <a:cs typeface="+mn-cs"/>
        </a:defRPr>
      </a:lvl6pPr>
      <a:lvl7pPr marL="2743152" algn="l" defTabSz="914384" rtl="0" eaLnBrk="1" latinLnBrk="0" hangingPunct="1">
        <a:defRPr kumimoji="1" sz="1800" kern="1200">
          <a:solidFill>
            <a:schemeClr val="tx1"/>
          </a:solidFill>
          <a:latin typeface="+mn-lt"/>
          <a:ea typeface="+mn-ea"/>
          <a:cs typeface="+mn-cs"/>
        </a:defRPr>
      </a:lvl7pPr>
      <a:lvl8pPr marL="3200344" algn="l" defTabSz="914384" rtl="0" eaLnBrk="1" latinLnBrk="0" hangingPunct="1">
        <a:defRPr kumimoji="1" sz="1800" kern="1200">
          <a:solidFill>
            <a:schemeClr val="tx1"/>
          </a:solidFill>
          <a:latin typeface="+mn-lt"/>
          <a:ea typeface="+mn-ea"/>
          <a:cs typeface="+mn-cs"/>
        </a:defRPr>
      </a:lvl8pPr>
      <a:lvl9pPr marL="3657537" algn="l" defTabSz="914384"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81038" y="365125"/>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81038" y="6356350"/>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E6B26A-F333-4671-8EC9-FE0F88FDBA6E}" type="datetimeFigureOut">
              <a:rPr kumimoji="1" lang="ja-JP" altLang="en-US" smtClean="0"/>
              <a:t>2024/10/15</a:t>
            </a:fld>
            <a:endParaRPr kumimoji="1" lang="ja-JP" altLang="en-US"/>
          </a:p>
        </p:txBody>
      </p:sp>
      <p:sp>
        <p:nvSpPr>
          <p:cNvPr id="5" name="フッター プレースホルダー 4"/>
          <p:cNvSpPr>
            <a:spLocks noGrp="1"/>
          </p:cNvSpPr>
          <p:nvPr>
            <p:ph type="ftr" sz="quarter" idx="3"/>
          </p:nvPr>
        </p:nvSpPr>
        <p:spPr>
          <a:xfrm>
            <a:off x="3281363" y="6356350"/>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996113" y="6356350"/>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1996957342"/>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タイトル 4"/>
          <p:cNvSpPr txBox="1">
            <a:spLocks/>
          </p:cNvSpPr>
          <p:nvPr/>
        </p:nvSpPr>
        <p:spPr>
          <a:xfrm>
            <a:off x="2448232" y="5833908"/>
            <a:ext cx="7457768" cy="809319"/>
          </a:xfrm>
          <a:prstGeom prst="rect">
            <a:avLst/>
          </a:prstGeom>
        </p:spPr>
        <p:txBody>
          <a:bodyPr>
            <a:norm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ts val="4000"/>
              </a:lnSpc>
            </a:pPr>
            <a:r>
              <a:rPr lang="ja-JP" altLang="en-US" sz="2000" b="1" dirty="0">
                <a:solidFill>
                  <a:srgbClr val="004196"/>
                </a:solidFill>
                <a:latin typeface="+mn-ea"/>
                <a:ea typeface="+mn-ea"/>
              </a:rPr>
              <a:t>　</a:t>
            </a:r>
            <a:endParaRPr lang="ja-JP" altLang="en-US" sz="2400" b="1" dirty="0">
              <a:solidFill>
                <a:srgbClr val="004196"/>
              </a:solidFill>
              <a:latin typeface="+mn-ea"/>
              <a:ea typeface="+mn-ea"/>
            </a:endParaRPr>
          </a:p>
        </p:txBody>
      </p:sp>
      <p:sp>
        <p:nvSpPr>
          <p:cNvPr id="11" name="タイトル 4"/>
          <p:cNvSpPr txBox="1">
            <a:spLocks/>
          </p:cNvSpPr>
          <p:nvPr/>
        </p:nvSpPr>
        <p:spPr>
          <a:xfrm>
            <a:off x="2448232" y="5889325"/>
            <a:ext cx="7457768" cy="349243"/>
          </a:xfrm>
          <a:prstGeom prst="rect">
            <a:avLst/>
          </a:prstGeom>
        </p:spPr>
        <p:txBody>
          <a:bodyPr>
            <a:normAutofit fontScale="25000" lnSpcReduction="20000"/>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ts val="4000"/>
              </a:lnSpc>
            </a:pPr>
            <a:endParaRPr lang="ja-JP" altLang="en-US" sz="2400" b="1" dirty="0">
              <a:solidFill>
                <a:srgbClr val="004196"/>
              </a:solidFill>
              <a:latin typeface="+mn-ea"/>
              <a:ea typeface="+mn-ea"/>
            </a:endParaRPr>
          </a:p>
        </p:txBody>
      </p:sp>
      <p:sp>
        <p:nvSpPr>
          <p:cNvPr id="8" name="タイトル 4"/>
          <p:cNvSpPr txBox="1">
            <a:spLocks/>
          </p:cNvSpPr>
          <p:nvPr/>
        </p:nvSpPr>
        <p:spPr>
          <a:xfrm>
            <a:off x="4096659" y="277707"/>
            <a:ext cx="5680388" cy="1563700"/>
          </a:xfrm>
          <a:prstGeom prst="rect">
            <a:avLst/>
          </a:prstGeom>
        </p:spPr>
        <p:txBody>
          <a:bodyPr>
            <a:norm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r">
              <a:lnSpc>
                <a:spcPts val="4000"/>
              </a:lnSpc>
            </a:pPr>
            <a:r>
              <a:rPr lang="en-US" altLang="ja-JP" sz="2800" b="1" dirty="0">
                <a:solidFill>
                  <a:srgbClr val="004196"/>
                </a:solidFill>
                <a:latin typeface="+mn-ea"/>
                <a:ea typeface="+mn-ea"/>
              </a:rPr>
              <a:t>『</a:t>
            </a:r>
            <a:r>
              <a:rPr lang="ja-JP" altLang="en-US" sz="2800" b="1" dirty="0">
                <a:solidFill>
                  <a:srgbClr val="004196"/>
                </a:solidFill>
                <a:latin typeface="+mn-ea"/>
                <a:ea typeface="+mn-ea"/>
              </a:rPr>
              <a:t>業種別支援の着眼点</a:t>
            </a:r>
            <a:r>
              <a:rPr lang="en-US" altLang="ja-JP" sz="2800" b="1" dirty="0">
                <a:solidFill>
                  <a:srgbClr val="004196"/>
                </a:solidFill>
                <a:latin typeface="+mn-ea"/>
                <a:ea typeface="+mn-ea"/>
              </a:rPr>
              <a:t>』</a:t>
            </a:r>
            <a:endParaRPr lang="en-US" altLang="ja-JP" sz="2000" b="1" dirty="0">
              <a:solidFill>
                <a:srgbClr val="004196"/>
              </a:solidFill>
              <a:latin typeface="+mn-ea"/>
              <a:ea typeface="+mn-ea"/>
            </a:endParaRPr>
          </a:p>
        </p:txBody>
      </p:sp>
      <p:sp>
        <p:nvSpPr>
          <p:cNvPr id="10" name="タイトル 4"/>
          <p:cNvSpPr txBox="1">
            <a:spLocks/>
          </p:cNvSpPr>
          <p:nvPr/>
        </p:nvSpPr>
        <p:spPr>
          <a:xfrm>
            <a:off x="3927364" y="717408"/>
            <a:ext cx="5683215" cy="643549"/>
          </a:xfrm>
          <a:prstGeom prst="rect">
            <a:avLst/>
          </a:prstGeom>
        </p:spPr>
        <p:txBody>
          <a:bodyPr>
            <a:norm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r">
              <a:lnSpc>
                <a:spcPts val="4000"/>
              </a:lnSpc>
            </a:pPr>
            <a:r>
              <a:rPr lang="ja-JP" altLang="en-US" sz="1800" b="1" dirty="0">
                <a:solidFill>
                  <a:srgbClr val="004196"/>
                </a:solidFill>
                <a:latin typeface="+mn-ea"/>
                <a:ea typeface="+mn-ea"/>
              </a:rPr>
              <a:t>　</a:t>
            </a:r>
            <a:r>
              <a:rPr lang="en-US" altLang="ja-JP" sz="2000" b="1" dirty="0">
                <a:solidFill>
                  <a:srgbClr val="004196"/>
                </a:solidFill>
                <a:latin typeface="+mn-ea"/>
                <a:ea typeface="+mn-ea"/>
              </a:rPr>
              <a:t>2023</a:t>
            </a:r>
            <a:r>
              <a:rPr lang="ja-JP" altLang="en-US" sz="2000" b="1" dirty="0">
                <a:solidFill>
                  <a:srgbClr val="004196"/>
                </a:solidFill>
                <a:latin typeface="+mn-ea"/>
                <a:ea typeface="+mn-ea"/>
              </a:rPr>
              <a:t>（令和５）年３月</a:t>
            </a:r>
            <a:endParaRPr lang="ja-JP" altLang="en-US" sz="2400" b="1" dirty="0">
              <a:solidFill>
                <a:srgbClr val="004196"/>
              </a:solidFill>
              <a:latin typeface="+mn-ea"/>
              <a:ea typeface="+mn-ea"/>
            </a:endParaRPr>
          </a:p>
        </p:txBody>
      </p:sp>
      <p:sp>
        <p:nvSpPr>
          <p:cNvPr id="15" name="タイトル 2"/>
          <p:cNvSpPr txBox="1">
            <a:spLocks/>
          </p:cNvSpPr>
          <p:nvPr/>
        </p:nvSpPr>
        <p:spPr>
          <a:xfrm>
            <a:off x="2354502" y="2217556"/>
            <a:ext cx="7645228" cy="1810353"/>
          </a:xfrm>
          <a:prstGeom prst="rect">
            <a:avLst/>
          </a:prstGeom>
        </p:spPr>
        <p:txBody>
          <a:bodyPr vert="horz" lIns="91440" tIns="45720" rIns="91440" bIns="45720" rtlCol="0" anchor="ctr">
            <a:normAutofit/>
          </a:bodyPr>
          <a:lstStyle>
            <a:lvl1pPr algn="l" defTabSz="914384" rtl="0" eaLnBrk="1" latinLnBrk="0" hangingPunct="1">
              <a:lnSpc>
                <a:spcPct val="90000"/>
              </a:lnSpc>
              <a:spcBef>
                <a:spcPct val="0"/>
              </a:spcBef>
              <a:buNone/>
              <a:defRPr kumimoji="1" lang="en-US" sz="2800" b="1" kern="1200" cap="all" baseline="0" smtClean="0">
                <a:solidFill>
                  <a:srgbClr val="004196"/>
                </a:solidFill>
                <a:latin typeface="+mn-ea"/>
                <a:ea typeface="+mn-ea"/>
                <a:cs typeface="+mj-cs"/>
              </a:defRPr>
            </a:lvl1pPr>
          </a:lstStyle>
          <a:p>
            <a:pPr algn="ctr"/>
            <a:r>
              <a:rPr lang="ja-JP" altLang="en-US" sz="4000" dirty="0"/>
              <a:t>飲食業</a:t>
            </a:r>
          </a:p>
        </p:txBody>
      </p:sp>
      <p:sp>
        <p:nvSpPr>
          <p:cNvPr id="16" name="タイトル 4"/>
          <p:cNvSpPr txBox="1">
            <a:spLocks/>
          </p:cNvSpPr>
          <p:nvPr/>
        </p:nvSpPr>
        <p:spPr>
          <a:xfrm>
            <a:off x="2260772" y="5741106"/>
            <a:ext cx="7832688" cy="1580868"/>
          </a:xfrm>
          <a:prstGeom prst="rect">
            <a:avLst/>
          </a:prstGeom>
        </p:spPr>
        <p:txBody>
          <a:bodyPr>
            <a:no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ts val="2000"/>
              </a:lnSpc>
            </a:pPr>
            <a:r>
              <a:rPr lang="ja-JP" altLang="en-US" sz="1400" b="1" dirty="0">
                <a:solidFill>
                  <a:srgbClr val="004196"/>
                </a:solidFill>
                <a:latin typeface="+mn-ea"/>
                <a:ea typeface="+mn-ea"/>
              </a:rPr>
              <a:t>金融庁の委託事業である</a:t>
            </a:r>
            <a:r>
              <a:rPr lang="en-US" altLang="ja-JP" sz="1400" b="1" dirty="0">
                <a:solidFill>
                  <a:srgbClr val="004196"/>
                </a:solidFill>
                <a:latin typeface="+mn-ea"/>
                <a:ea typeface="+mn-ea"/>
              </a:rPr>
              <a:t>『</a:t>
            </a:r>
            <a:r>
              <a:rPr lang="ja-JP" altLang="en-US" sz="1400" b="1" dirty="0">
                <a:solidFill>
                  <a:srgbClr val="004196"/>
                </a:solidFill>
                <a:latin typeface="+mn-ea"/>
                <a:ea typeface="+mn-ea"/>
              </a:rPr>
              <a:t>令和</a:t>
            </a:r>
            <a:r>
              <a:rPr lang="en-US" altLang="ja-JP" sz="1400" b="1" dirty="0">
                <a:solidFill>
                  <a:srgbClr val="004196"/>
                </a:solidFill>
                <a:latin typeface="+mn-ea"/>
                <a:ea typeface="+mn-ea"/>
              </a:rPr>
              <a:t>4</a:t>
            </a:r>
            <a:r>
              <a:rPr lang="ja-JP" altLang="en-US" sz="1400" b="1" dirty="0">
                <a:solidFill>
                  <a:srgbClr val="004196"/>
                </a:solidFill>
                <a:latin typeface="+mn-ea"/>
                <a:ea typeface="+mn-ea"/>
              </a:rPr>
              <a:t>年度「業種別の経営改善支援の効率化に向けた委託調査」</a:t>
            </a:r>
            <a:r>
              <a:rPr lang="en-US" altLang="ja-JP" sz="1400" b="1" dirty="0">
                <a:solidFill>
                  <a:srgbClr val="004196"/>
                </a:solidFill>
                <a:latin typeface="+mn-ea"/>
                <a:ea typeface="+mn-ea"/>
              </a:rPr>
              <a:t>』</a:t>
            </a:r>
          </a:p>
          <a:p>
            <a:pPr algn="ctr">
              <a:lnSpc>
                <a:spcPts val="2000"/>
              </a:lnSpc>
            </a:pPr>
            <a:r>
              <a:rPr lang="ja-JP" altLang="en-US" sz="1400" b="1" dirty="0">
                <a:solidFill>
                  <a:srgbClr val="004196"/>
                </a:solidFill>
                <a:latin typeface="+mn-ea"/>
                <a:ea typeface="+mn-ea"/>
              </a:rPr>
              <a:t>において、公益財団法人 日本生産性本部が作成したものです。</a:t>
            </a:r>
            <a:endParaRPr lang="en-US" altLang="ja-JP" sz="1400" b="1" dirty="0">
              <a:solidFill>
                <a:srgbClr val="004196"/>
              </a:solidFill>
              <a:latin typeface="+mn-ea"/>
              <a:ea typeface="+mn-ea"/>
            </a:endParaRPr>
          </a:p>
        </p:txBody>
      </p:sp>
    </p:spTree>
    <p:extLst>
      <p:ext uri="{BB962C8B-B14F-4D97-AF65-F5344CB8AC3E}">
        <p14:creationId xmlns:p14="http://schemas.microsoft.com/office/powerpoint/2010/main" val="9234574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21591358-06F4-48AA-B482-626AABC335E6}"/>
              </a:ext>
            </a:extLst>
          </p:cNvPr>
          <p:cNvSpPr txBox="1"/>
          <p:nvPr/>
        </p:nvSpPr>
        <p:spPr>
          <a:xfrm>
            <a:off x="0" y="0"/>
            <a:ext cx="6448425" cy="492443"/>
          </a:xfrm>
          <a:prstGeom prst="rect">
            <a:avLst/>
          </a:prstGeom>
          <a:noFill/>
        </p:spPr>
        <p:txBody>
          <a:bodyPr wrap="square" rtlCol="0">
            <a:spAutoFit/>
          </a:bodyPr>
          <a:lstStyle/>
          <a:p>
            <a:r>
              <a:rPr kumimoji="1" lang="ja-JP" altLang="en-US" b="1" u="sng" dirty="0">
                <a:latin typeface="+mn-ea"/>
              </a:rPr>
              <a:t>中小</a:t>
            </a:r>
            <a:r>
              <a:rPr kumimoji="1" lang="ja-JP" altLang="en-US" sz="2600" b="1" u="sng" dirty="0">
                <a:latin typeface="+mn-ea"/>
              </a:rPr>
              <a:t>飲食業</a:t>
            </a:r>
            <a:r>
              <a:rPr kumimoji="1" lang="ja-JP" altLang="en-US" b="1" u="sng" dirty="0">
                <a:latin typeface="+mn-ea"/>
              </a:rPr>
              <a:t>の目利き（参考事例）　その２　</a:t>
            </a:r>
          </a:p>
        </p:txBody>
      </p:sp>
      <p:grpSp>
        <p:nvGrpSpPr>
          <p:cNvPr id="66" name="グループ化 65"/>
          <p:cNvGrpSpPr/>
          <p:nvPr/>
        </p:nvGrpSpPr>
        <p:grpSpPr>
          <a:xfrm>
            <a:off x="365840" y="812988"/>
            <a:ext cx="9104482" cy="582778"/>
            <a:chOff x="529931" y="3970252"/>
            <a:chExt cx="9104482" cy="582778"/>
          </a:xfrm>
        </p:grpSpPr>
        <p:grpSp>
          <p:nvGrpSpPr>
            <p:cNvPr id="67" name="グループ化 66"/>
            <p:cNvGrpSpPr/>
            <p:nvPr/>
          </p:nvGrpSpPr>
          <p:grpSpPr>
            <a:xfrm>
              <a:off x="529931" y="3970252"/>
              <a:ext cx="2774054" cy="576000"/>
              <a:chOff x="4409473" y="1205395"/>
              <a:chExt cx="2774054" cy="576000"/>
            </a:xfrm>
          </p:grpSpPr>
          <p:sp>
            <p:nvSpPr>
              <p:cNvPr id="69" name="正方形/長方形 68">
                <a:extLst>
                  <a:ext uri="{FF2B5EF4-FFF2-40B4-BE49-F238E27FC236}">
                    <a16:creationId xmlns:a16="http://schemas.microsoft.com/office/drawing/2014/main" id="{DDD7D659-CF17-8913-C4B6-41195AD6009C}"/>
                  </a:ext>
                </a:extLst>
              </p:cNvPr>
              <p:cNvSpPr/>
              <p:nvPr/>
            </p:nvSpPr>
            <p:spPr>
              <a:xfrm>
                <a:off x="5073292" y="1257330"/>
                <a:ext cx="2110235" cy="501049"/>
              </a:xfrm>
              <a:prstGeom prst="rect">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latin typeface="+mn-ea"/>
                  </a:rPr>
                  <a:t>企業概要</a:t>
                </a:r>
                <a:endParaRPr kumimoji="1" lang="en-US" altLang="ja-JP" sz="1200" b="1" dirty="0">
                  <a:solidFill>
                    <a:schemeClr val="tx1"/>
                  </a:solidFill>
                  <a:latin typeface="+mn-ea"/>
                </a:endParaRPr>
              </a:p>
            </p:txBody>
          </p:sp>
          <p:grpSp>
            <p:nvGrpSpPr>
              <p:cNvPr id="70" name="グループ化 69"/>
              <p:cNvGrpSpPr/>
              <p:nvPr/>
            </p:nvGrpSpPr>
            <p:grpSpPr>
              <a:xfrm>
                <a:off x="4409473" y="1205395"/>
                <a:ext cx="576000" cy="576000"/>
                <a:chOff x="279451" y="1162211"/>
                <a:chExt cx="576000" cy="576000"/>
              </a:xfrm>
            </p:grpSpPr>
            <p:sp>
              <p:nvSpPr>
                <p:cNvPr id="71" name="楕円 70">
                  <a:extLst>
                    <a:ext uri="{FF2B5EF4-FFF2-40B4-BE49-F238E27FC236}">
                      <a16:creationId xmlns:a16="http://schemas.microsoft.com/office/drawing/2014/main" id="{D6C718EC-4506-4F10-A867-0ED5A2B249F1}"/>
                    </a:ext>
                  </a:extLst>
                </p:cNvPr>
                <p:cNvSpPr/>
                <p:nvPr/>
              </p:nvSpPr>
              <p:spPr>
                <a:xfrm>
                  <a:off x="279451" y="1162211"/>
                  <a:ext cx="576000" cy="576000"/>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2" name="テキスト ボックス 71">
                  <a:extLst>
                    <a:ext uri="{FF2B5EF4-FFF2-40B4-BE49-F238E27FC236}">
                      <a16:creationId xmlns:a16="http://schemas.microsoft.com/office/drawing/2014/main" id="{3889E09E-65AA-41E6-A714-64593052375D}"/>
                    </a:ext>
                  </a:extLst>
                </p:cNvPr>
                <p:cNvSpPr txBox="1"/>
                <p:nvPr/>
              </p:nvSpPr>
              <p:spPr>
                <a:xfrm>
                  <a:off x="317651" y="1235747"/>
                  <a:ext cx="451302" cy="461665"/>
                </a:xfrm>
                <a:prstGeom prst="rect">
                  <a:avLst/>
                </a:prstGeom>
                <a:noFill/>
                <a:ln>
                  <a:noFill/>
                </a:ln>
              </p:spPr>
              <p:txBody>
                <a:bodyPr wrap="square" rtlCol="0">
                  <a:spAutoFit/>
                </a:bodyPr>
                <a:lstStyle/>
                <a:p>
                  <a:pPr algn="ctr"/>
                  <a:r>
                    <a:rPr kumimoji="1" lang="ja-JP" altLang="en-US" sz="2400" b="1" i="1" dirty="0">
                      <a:solidFill>
                        <a:schemeClr val="accent1">
                          <a:lumMod val="60000"/>
                          <a:lumOff val="40000"/>
                        </a:schemeClr>
                      </a:solidFill>
                      <a:latin typeface="Britannic Bold" panose="020B0903060703020204" pitchFamily="34" charset="0"/>
                    </a:rPr>
                    <a:t>１</a:t>
                  </a:r>
                </a:p>
              </p:txBody>
            </p:sp>
          </p:grpSp>
        </p:grpSp>
        <p:sp>
          <p:nvSpPr>
            <p:cNvPr id="68" name="テキスト ボックス 67">
              <a:extLst>
                <a:ext uri="{FF2B5EF4-FFF2-40B4-BE49-F238E27FC236}">
                  <a16:creationId xmlns:a16="http://schemas.microsoft.com/office/drawing/2014/main" id="{2DAA054F-36DC-D855-3203-33015158E6CC}"/>
                </a:ext>
              </a:extLst>
            </p:cNvPr>
            <p:cNvSpPr txBox="1"/>
            <p:nvPr/>
          </p:nvSpPr>
          <p:spPr>
            <a:xfrm>
              <a:off x="3366655" y="3999032"/>
              <a:ext cx="6267758" cy="553998"/>
            </a:xfrm>
            <a:prstGeom prst="rect">
              <a:avLst/>
            </a:prstGeom>
            <a:noFill/>
          </p:spPr>
          <p:txBody>
            <a:bodyPr wrap="square" rtlCol="0">
              <a:spAutoFit/>
            </a:bodyPr>
            <a:lstStyle/>
            <a:p>
              <a:r>
                <a:rPr kumimoji="1" lang="ja-JP" altLang="en-US" sz="1000" dirty="0">
                  <a:latin typeface="+mn-ea"/>
                </a:rPr>
                <a:t>□　開業後約２年が経過した和風創作居酒屋、従業員は親族とアルバイトによる個人事業</a:t>
              </a:r>
              <a:endParaRPr kumimoji="1" lang="en-US" altLang="ja-JP" sz="1000" dirty="0">
                <a:latin typeface="+mn-ea"/>
              </a:endParaRPr>
            </a:p>
            <a:p>
              <a:r>
                <a:rPr kumimoji="1" lang="ja-JP" altLang="en-US" sz="1000" dirty="0">
                  <a:latin typeface="+mn-ea"/>
                </a:rPr>
                <a:t>□　新規顧客の獲得に苦しみ、売上は伸び悩んでいた</a:t>
              </a:r>
              <a:endParaRPr kumimoji="1" lang="en-US" altLang="ja-JP" sz="1000" dirty="0">
                <a:latin typeface="+mn-ea"/>
              </a:endParaRPr>
            </a:p>
            <a:p>
              <a:r>
                <a:rPr kumimoji="1" lang="ja-JP" altLang="en-US" sz="1000" dirty="0">
                  <a:latin typeface="+mn-ea"/>
                </a:rPr>
                <a:t>□　店舗が地下にあり、視認性が良くないため、一見の顧客が入りにくい立地にある　</a:t>
              </a:r>
              <a:endParaRPr kumimoji="1" lang="en-US" altLang="ja-JP" sz="1000" dirty="0">
                <a:latin typeface="+mn-ea"/>
              </a:endParaRPr>
            </a:p>
          </p:txBody>
        </p:sp>
      </p:grpSp>
      <p:grpSp>
        <p:nvGrpSpPr>
          <p:cNvPr id="73" name="グループ化 72"/>
          <p:cNvGrpSpPr/>
          <p:nvPr/>
        </p:nvGrpSpPr>
        <p:grpSpPr>
          <a:xfrm>
            <a:off x="365840" y="1523512"/>
            <a:ext cx="9257355" cy="707886"/>
            <a:chOff x="529931" y="4748158"/>
            <a:chExt cx="9257355" cy="707886"/>
          </a:xfrm>
        </p:grpSpPr>
        <p:grpSp>
          <p:nvGrpSpPr>
            <p:cNvPr id="74" name="グループ化 73"/>
            <p:cNvGrpSpPr/>
            <p:nvPr/>
          </p:nvGrpSpPr>
          <p:grpSpPr>
            <a:xfrm>
              <a:off x="529931" y="4807946"/>
              <a:ext cx="2774055" cy="576000"/>
              <a:chOff x="4409473" y="2044014"/>
              <a:chExt cx="2774055" cy="576000"/>
            </a:xfrm>
          </p:grpSpPr>
          <p:sp>
            <p:nvSpPr>
              <p:cNvPr id="76" name="正方形/長方形 75">
                <a:extLst>
                  <a:ext uri="{FF2B5EF4-FFF2-40B4-BE49-F238E27FC236}">
                    <a16:creationId xmlns:a16="http://schemas.microsoft.com/office/drawing/2014/main" id="{2DB0A65F-C9AA-7882-B8D9-A92CAAAA3628}"/>
                  </a:ext>
                </a:extLst>
              </p:cNvPr>
              <p:cNvSpPr/>
              <p:nvPr/>
            </p:nvSpPr>
            <p:spPr>
              <a:xfrm>
                <a:off x="5073292" y="2081489"/>
                <a:ext cx="2110236" cy="501049"/>
              </a:xfrm>
              <a:prstGeom prst="rect">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rPr>
                  <a:t>着目したポイント</a:t>
                </a:r>
                <a:endParaRPr kumimoji="1" lang="en-US" altLang="ja-JP" sz="1200" b="1" dirty="0">
                  <a:solidFill>
                    <a:schemeClr val="tx1"/>
                  </a:solidFill>
                </a:endParaRPr>
              </a:p>
            </p:txBody>
          </p:sp>
          <p:sp>
            <p:nvSpPr>
              <p:cNvPr id="77" name="楕円 76">
                <a:extLst>
                  <a:ext uri="{FF2B5EF4-FFF2-40B4-BE49-F238E27FC236}">
                    <a16:creationId xmlns:a16="http://schemas.microsoft.com/office/drawing/2014/main" id="{194C0FAD-4A21-444C-8E29-82337037759B}"/>
                  </a:ext>
                </a:extLst>
              </p:cNvPr>
              <p:cNvSpPr/>
              <p:nvPr/>
            </p:nvSpPr>
            <p:spPr>
              <a:xfrm>
                <a:off x="4409473" y="2044014"/>
                <a:ext cx="576000" cy="576000"/>
              </a:xfrm>
              <a:prstGeom prst="ellipse">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b="1" i="1" dirty="0">
                  <a:solidFill>
                    <a:schemeClr val="accent2"/>
                  </a:solidFill>
                  <a:latin typeface="+mn-ea"/>
                </a:endParaRPr>
              </a:p>
            </p:txBody>
          </p:sp>
          <p:sp>
            <p:nvSpPr>
              <p:cNvPr id="78" name="テキスト ボックス 77">
                <a:extLst>
                  <a:ext uri="{FF2B5EF4-FFF2-40B4-BE49-F238E27FC236}">
                    <a16:creationId xmlns:a16="http://schemas.microsoft.com/office/drawing/2014/main" id="{8FC5ADF6-F119-4452-98CF-8090C0B4CC5F}"/>
                  </a:ext>
                </a:extLst>
              </p:cNvPr>
              <p:cNvSpPr txBox="1"/>
              <p:nvPr/>
            </p:nvSpPr>
            <p:spPr>
              <a:xfrm>
                <a:off x="4441106" y="2115855"/>
                <a:ext cx="457869" cy="461665"/>
              </a:xfrm>
              <a:prstGeom prst="rect">
                <a:avLst/>
              </a:prstGeom>
              <a:noFill/>
              <a:ln>
                <a:noFill/>
              </a:ln>
            </p:spPr>
            <p:txBody>
              <a:bodyPr wrap="square" rtlCol="0">
                <a:spAutoFit/>
              </a:bodyPr>
              <a:lstStyle/>
              <a:p>
                <a:pPr algn="ctr"/>
                <a:r>
                  <a:rPr kumimoji="1" lang="ja-JP" altLang="en-US" sz="2400" b="1" i="1" dirty="0">
                    <a:solidFill>
                      <a:schemeClr val="accent2">
                        <a:lumMod val="60000"/>
                        <a:lumOff val="40000"/>
                      </a:schemeClr>
                    </a:solidFill>
                    <a:latin typeface="Britannic Bold" panose="020B0903060703020204" pitchFamily="34" charset="0"/>
                  </a:rPr>
                  <a:t>２</a:t>
                </a:r>
              </a:p>
            </p:txBody>
          </p:sp>
        </p:grpSp>
        <p:sp>
          <p:nvSpPr>
            <p:cNvPr id="75" name="テキスト ボックス 74">
              <a:extLst>
                <a:ext uri="{FF2B5EF4-FFF2-40B4-BE49-F238E27FC236}">
                  <a16:creationId xmlns:a16="http://schemas.microsoft.com/office/drawing/2014/main" id="{2DAA054F-36DC-D855-3203-33015158E6CC}"/>
                </a:ext>
              </a:extLst>
            </p:cNvPr>
            <p:cNvSpPr txBox="1"/>
            <p:nvPr/>
          </p:nvSpPr>
          <p:spPr>
            <a:xfrm>
              <a:off x="3386360" y="4748158"/>
              <a:ext cx="6400926" cy="707886"/>
            </a:xfrm>
            <a:prstGeom prst="rect">
              <a:avLst/>
            </a:prstGeom>
            <a:noFill/>
          </p:spPr>
          <p:txBody>
            <a:bodyPr wrap="square" rtlCol="0">
              <a:spAutoFit/>
            </a:bodyPr>
            <a:lstStyle/>
            <a:p>
              <a:r>
                <a:rPr kumimoji="1" lang="ja-JP" altLang="en-US" sz="1000" dirty="0">
                  <a:latin typeface="+mn-ea"/>
                </a:rPr>
                <a:t>□　</a:t>
              </a:r>
              <a:r>
                <a:rPr kumimoji="1" lang="ja-JP" altLang="en-US" sz="1000" spc="-20" dirty="0">
                  <a:latin typeface="+mn-ea"/>
                </a:rPr>
                <a:t>店舗の立地に難があったものの、制約条件として認識し、今、出来る範囲での改善を進めることとした</a:t>
              </a:r>
              <a:endParaRPr kumimoji="1" lang="en-US" altLang="ja-JP" sz="1000" spc="-20" dirty="0">
                <a:latin typeface="+mn-ea"/>
              </a:endParaRPr>
            </a:p>
            <a:p>
              <a:r>
                <a:rPr kumimoji="1" lang="ja-JP" altLang="en-US" sz="1000" dirty="0">
                  <a:latin typeface="+mn-ea"/>
                </a:rPr>
                <a:t>□　</a:t>
              </a:r>
              <a:r>
                <a:rPr kumimoji="1" lang="en-US" altLang="ja-JP" sz="1000" dirty="0">
                  <a:latin typeface="+mn-ea"/>
                </a:rPr>
                <a:t>SNS</a:t>
              </a:r>
              <a:r>
                <a:rPr kumimoji="1" lang="ja-JP" altLang="en-US" sz="1000" dirty="0">
                  <a:latin typeface="+mn-ea"/>
                </a:rPr>
                <a:t>を利用しているものの、効果は限定的であるとの自己評価であった</a:t>
              </a:r>
              <a:endParaRPr kumimoji="1" lang="en-US" altLang="ja-JP" sz="1000" dirty="0">
                <a:latin typeface="+mn-ea"/>
              </a:endParaRPr>
            </a:p>
            <a:p>
              <a:r>
                <a:rPr kumimoji="1" lang="ja-JP" altLang="en-US" sz="1000" dirty="0">
                  <a:latin typeface="+mn-ea"/>
                </a:rPr>
                <a:t>□　</a:t>
              </a:r>
              <a:r>
                <a:rPr kumimoji="1" lang="ja-JP" altLang="en-US" sz="1000" spc="70" dirty="0">
                  <a:latin typeface="+mn-ea"/>
                </a:rPr>
                <a:t>一定の固定客がおり、自分自身も当店を利用していたことから</a:t>
              </a:r>
              <a:r>
                <a:rPr kumimoji="1" lang="ja-JP" altLang="en-US" sz="1000" spc="60" dirty="0">
                  <a:latin typeface="+mn-ea"/>
                </a:rPr>
                <a:t>“ちょっと贅沢な創作料理”には、</a:t>
              </a:r>
              <a:endParaRPr kumimoji="1" lang="en-US" altLang="ja-JP" sz="1000" spc="60" dirty="0">
                <a:latin typeface="+mn-ea"/>
              </a:endParaRPr>
            </a:p>
            <a:p>
              <a:r>
                <a:rPr kumimoji="1" lang="ja-JP" altLang="en-US" sz="1000" dirty="0">
                  <a:latin typeface="+mn-ea"/>
                </a:rPr>
                <a:t>　　子育てが一段落した美食を求める中年層に一定の需要があるものと考えた</a:t>
              </a:r>
              <a:endParaRPr kumimoji="1" lang="en-US" altLang="ja-JP" sz="1000" dirty="0">
                <a:latin typeface="+mn-ea"/>
              </a:endParaRPr>
            </a:p>
          </p:txBody>
        </p:sp>
      </p:grpSp>
      <p:grpSp>
        <p:nvGrpSpPr>
          <p:cNvPr id="79" name="グループ化 78"/>
          <p:cNvGrpSpPr/>
          <p:nvPr/>
        </p:nvGrpSpPr>
        <p:grpSpPr>
          <a:xfrm>
            <a:off x="365840" y="2298901"/>
            <a:ext cx="9072851" cy="1323439"/>
            <a:chOff x="335922" y="1997637"/>
            <a:chExt cx="9072851" cy="1323439"/>
          </a:xfrm>
        </p:grpSpPr>
        <p:sp>
          <p:nvSpPr>
            <p:cNvPr id="80" name="楕円 79">
              <a:extLst>
                <a:ext uri="{FF2B5EF4-FFF2-40B4-BE49-F238E27FC236}">
                  <a16:creationId xmlns:a16="http://schemas.microsoft.com/office/drawing/2014/main" id="{2AE0324C-3B8C-24E1-8BC4-F9FCA16881D9}"/>
                </a:ext>
              </a:extLst>
            </p:cNvPr>
            <p:cNvSpPr/>
            <p:nvPr/>
          </p:nvSpPr>
          <p:spPr>
            <a:xfrm>
              <a:off x="335922" y="2006422"/>
              <a:ext cx="576000" cy="576000"/>
            </a:xfrm>
            <a:prstGeom prst="ellipse">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dirty="0">
                <a:solidFill>
                  <a:schemeClr val="accent6">
                    <a:lumMod val="60000"/>
                    <a:lumOff val="40000"/>
                  </a:schemeClr>
                </a:solidFill>
                <a:latin typeface="+mn-ea"/>
                <a:cs typeface="Times New Roman" panose="02020603050405020304" pitchFamily="18" charset="0"/>
              </a:endParaRPr>
            </a:p>
          </p:txBody>
        </p:sp>
        <p:sp>
          <p:nvSpPr>
            <p:cNvPr id="81" name="正方形/長方形 80">
              <a:extLst>
                <a:ext uri="{FF2B5EF4-FFF2-40B4-BE49-F238E27FC236}">
                  <a16:creationId xmlns:a16="http://schemas.microsoft.com/office/drawing/2014/main" id="{3EC40967-2ED1-3B72-5B58-805876737928}"/>
                </a:ext>
              </a:extLst>
            </p:cNvPr>
            <p:cNvSpPr/>
            <p:nvPr/>
          </p:nvSpPr>
          <p:spPr>
            <a:xfrm>
              <a:off x="999741" y="2075613"/>
              <a:ext cx="2110235" cy="501049"/>
            </a:xfrm>
            <a:prstGeom prst="rect">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rPr>
                <a:t>金融機関としての支援</a:t>
              </a:r>
              <a:endParaRPr kumimoji="1" lang="en-US" altLang="ja-JP" sz="1200" b="1" dirty="0">
                <a:solidFill>
                  <a:schemeClr val="tx1"/>
                </a:solidFill>
              </a:endParaRPr>
            </a:p>
          </p:txBody>
        </p:sp>
        <p:sp>
          <p:nvSpPr>
            <p:cNvPr id="82" name="正方形/長方形 81"/>
            <p:cNvSpPr/>
            <p:nvPr/>
          </p:nvSpPr>
          <p:spPr>
            <a:xfrm>
              <a:off x="405550" y="2081128"/>
              <a:ext cx="400361" cy="461665"/>
            </a:xfrm>
            <a:prstGeom prst="rect">
              <a:avLst/>
            </a:prstGeom>
          </p:spPr>
          <p:txBody>
            <a:bodyPr wrap="square">
              <a:spAutoFit/>
            </a:bodyPr>
            <a:lstStyle/>
            <a:p>
              <a:pPr algn="ctr"/>
              <a:r>
                <a:rPr kumimoji="1" lang="ja-JP" altLang="en-US" sz="2400" b="1" i="1" dirty="0">
                  <a:solidFill>
                    <a:schemeClr val="accent6">
                      <a:lumMod val="60000"/>
                      <a:lumOff val="40000"/>
                    </a:schemeClr>
                  </a:solidFill>
                  <a:latin typeface="+mn-ea"/>
                  <a:cs typeface="Times New Roman" panose="02020603050405020304" pitchFamily="18" charset="0"/>
                </a:rPr>
                <a:t>３</a:t>
              </a:r>
            </a:p>
          </p:txBody>
        </p:sp>
        <p:sp>
          <p:nvSpPr>
            <p:cNvPr id="83" name="テキスト ボックス 82">
              <a:extLst>
                <a:ext uri="{FF2B5EF4-FFF2-40B4-BE49-F238E27FC236}">
                  <a16:creationId xmlns:a16="http://schemas.microsoft.com/office/drawing/2014/main" id="{2DAA054F-36DC-D855-3203-33015158E6CC}"/>
                </a:ext>
              </a:extLst>
            </p:cNvPr>
            <p:cNvSpPr txBox="1"/>
            <p:nvPr/>
          </p:nvSpPr>
          <p:spPr>
            <a:xfrm>
              <a:off x="3172646" y="1997637"/>
              <a:ext cx="6236127" cy="1323439"/>
            </a:xfrm>
            <a:prstGeom prst="rect">
              <a:avLst/>
            </a:prstGeom>
            <a:noFill/>
          </p:spPr>
          <p:txBody>
            <a:bodyPr wrap="square" rtlCol="0">
              <a:spAutoFit/>
            </a:bodyPr>
            <a:lstStyle/>
            <a:p>
              <a:r>
                <a:rPr kumimoji="1" lang="ja-JP" altLang="en-US" sz="1000" dirty="0">
                  <a:latin typeface="+mn-ea"/>
                </a:rPr>
                <a:t>□　</a:t>
              </a:r>
              <a:r>
                <a:rPr kumimoji="1" lang="ja-JP" altLang="en-US" sz="1000" spc="50" dirty="0">
                  <a:latin typeface="+mn-ea"/>
                </a:rPr>
                <a:t>まず、客数と客単価を具体的に高めていくための、接客話法、お得感あるメニューの提案、今後</a:t>
              </a:r>
              <a:endParaRPr kumimoji="1" lang="en-US" altLang="ja-JP" sz="1000" spc="50" dirty="0">
                <a:latin typeface="+mn-ea"/>
              </a:endParaRPr>
            </a:p>
            <a:p>
              <a:r>
                <a:rPr kumimoji="1" lang="ja-JP" altLang="en-US" sz="1000" spc="60" dirty="0">
                  <a:latin typeface="+mn-ea"/>
                </a:rPr>
                <a:t>　　の顧客</a:t>
              </a:r>
              <a:r>
                <a:rPr kumimoji="1" lang="ja-JP" altLang="en-US" sz="1000" dirty="0">
                  <a:latin typeface="+mn-ea"/>
                </a:rPr>
                <a:t>ターゲット等、改善の方向性について対話を進めた</a:t>
              </a:r>
              <a:endParaRPr kumimoji="1" lang="en-US" altLang="ja-JP" sz="1000" dirty="0">
                <a:latin typeface="+mn-ea"/>
              </a:endParaRPr>
            </a:p>
            <a:p>
              <a:r>
                <a:rPr kumimoji="1" lang="ja-JP" altLang="en-US" sz="1000" dirty="0">
                  <a:latin typeface="+mn-ea"/>
                </a:rPr>
                <a:t>□　専門家（フードコーディネーター）を派遣して、具体的な支援策の提案を実施</a:t>
              </a:r>
              <a:endParaRPr kumimoji="1" lang="en-US" altLang="ja-JP" sz="1000" dirty="0">
                <a:latin typeface="+mn-ea"/>
              </a:endParaRPr>
            </a:p>
            <a:p>
              <a:r>
                <a:rPr kumimoji="1" lang="ja-JP" altLang="en-US" sz="1000" dirty="0">
                  <a:latin typeface="+mn-ea"/>
                </a:rPr>
                <a:t>　</a:t>
              </a:r>
              <a:r>
                <a:rPr kumimoji="1" lang="en-US" altLang="ja-JP" sz="1000" dirty="0">
                  <a:latin typeface="+mn-ea"/>
                </a:rPr>
                <a:t>【</a:t>
              </a:r>
              <a:r>
                <a:rPr kumimoji="1" lang="ja-JP" altLang="en-US" sz="1000" dirty="0">
                  <a:latin typeface="+mn-ea"/>
                </a:rPr>
                <a:t>客数増加策</a:t>
              </a:r>
              <a:r>
                <a:rPr kumimoji="1" lang="en-US" altLang="ja-JP" sz="1000" dirty="0">
                  <a:latin typeface="+mn-ea"/>
                </a:rPr>
                <a:t>】</a:t>
              </a:r>
            </a:p>
            <a:p>
              <a:r>
                <a:rPr kumimoji="1" lang="ja-JP" altLang="en-US" sz="1000" dirty="0">
                  <a:latin typeface="+mn-ea"/>
                </a:rPr>
                <a:t>　　①ファサード（建築物の外観や看板）の工夫により一見の顧客の来店を喚起</a:t>
              </a:r>
              <a:endParaRPr kumimoji="1" lang="en-US" altLang="ja-JP" sz="1000" dirty="0">
                <a:latin typeface="+mn-ea"/>
              </a:endParaRPr>
            </a:p>
            <a:p>
              <a:r>
                <a:rPr kumimoji="1" lang="ja-JP" altLang="en-US" sz="1000" dirty="0">
                  <a:latin typeface="+mn-ea"/>
                </a:rPr>
                <a:t>　　②</a:t>
              </a:r>
              <a:r>
                <a:rPr kumimoji="1" lang="en-US" altLang="ja-JP" sz="1000" spc="-10" dirty="0">
                  <a:latin typeface="+mn-ea"/>
                </a:rPr>
                <a:t>SNS</a:t>
              </a:r>
              <a:r>
                <a:rPr kumimoji="1" lang="ja-JP" altLang="en-US" sz="1000" spc="-10" dirty="0">
                  <a:latin typeface="+mn-ea"/>
                </a:rPr>
                <a:t>の更なる有効活用による目的来店を喚起（写真の掲載やインフルエンサーへのアプローチ等）</a:t>
              </a:r>
              <a:endParaRPr kumimoji="1" lang="en-US" altLang="ja-JP" sz="1000" spc="-10" dirty="0">
                <a:latin typeface="+mn-ea"/>
              </a:endParaRPr>
            </a:p>
            <a:p>
              <a:r>
                <a:rPr kumimoji="1" lang="ja-JP" altLang="en-US" sz="1000" dirty="0">
                  <a:latin typeface="+mn-ea"/>
                </a:rPr>
                <a:t>　</a:t>
              </a:r>
              <a:r>
                <a:rPr kumimoji="1" lang="en-US" altLang="ja-JP" sz="1000" dirty="0">
                  <a:latin typeface="+mn-ea"/>
                </a:rPr>
                <a:t>【</a:t>
              </a:r>
              <a:r>
                <a:rPr kumimoji="1" lang="ja-JP" altLang="en-US" sz="1000" dirty="0">
                  <a:latin typeface="+mn-ea"/>
                </a:rPr>
                <a:t>客単価増加策</a:t>
              </a:r>
              <a:r>
                <a:rPr kumimoji="1" lang="en-US" altLang="ja-JP" sz="1000" dirty="0">
                  <a:latin typeface="+mn-ea"/>
                </a:rPr>
                <a:t>】</a:t>
              </a:r>
            </a:p>
            <a:p>
              <a:r>
                <a:rPr kumimoji="1" lang="ja-JP" altLang="en-US" sz="1000" dirty="0">
                  <a:latin typeface="+mn-ea"/>
                </a:rPr>
                <a:t>　　③メニューブックの改善（レイアウト、文字、写真の有効活用等）</a:t>
              </a:r>
              <a:endParaRPr kumimoji="1" lang="en-US" altLang="ja-JP" sz="1000" dirty="0">
                <a:latin typeface="+mn-ea"/>
              </a:endParaRPr>
            </a:p>
          </p:txBody>
        </p:sp>
      </p:grpSp>
      <p:grpSp>
        <p:nvGrpSpPr>
          <p:cNvPr id="84" name="グループ化 83"/>
          <p:cNvGrpSpPr/>
          <p:nvPr/>
        </p:nvGrpSpPr>
        <p:grpSpPr>
          <a:xfrm>
            <a:off x="365840" y="3636103"/>
            <a:ext cx="9327208" cy="707886"/>
            <a:chOff x="367553" y="1985643"/>
            <a:chExt cx="9327208" cy="707886"/>
          </a:xfrm>
        </p:grpSpPr>
        <p:sp>
          <p:nvSpPr>
            <p:cNvPr id="85" name="楕円 84">
              <a:extLst>
                <a:ext uri="{FF2B5EF4-FFF2-40B4-BE49-F238E27FC236}">
                  <a16:creationId xmlns:a16="http://schemas.microsoft.com/office/drawing/2014/main" id="{2AE0324C-3B8C-24E1-8BC4-F9FCA16881D9}"/>
                </a:ext>
              </a:extLst>
            </p:cNvPr>
            <p:cNvSpPr/>
            <p:nvPr/>
          </p:nvSpPr>
          <p:spPr>
            <a:xfrm>
              <a:off x="367553" y="2062181"/>
              <a:ext cx="576000" cy="576000"/>
            </a:xfrm>
            <a:prstGeom prst="ellipse">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dirty="0">
                <a:solidFill>
                  <a:schemeClr val="accent6">
                    <a:lumMod val="60000"/>
                    <a:lumOff val="40000"/>
                  </a:schemeClr>
                </a:solidFill>
                <a:latin typeface="+mn-ea"/>
                <a:cs typeface="Times New Roman" panose="02020603050405020304" pitchFamily="18" charset="0"/>
              </a:endParaRPr>
            </a:p>
          </p:txBody>
        </p:sp>
        <p:sp>
          <p:nvSpPr>
            <p:cNvPr id="86" name="正方形/長方形 85">
              <a:extLst>
                <a:ext uri="{FF2B5EF4-FFF2-40B4-BE49-F238E27FC236}">
                  <a16:creationId xmlns:a16="http://schemas.microsoft.com/office/drawing/2014/main" id="{3EC40967-2ED1-3B72-5B58-805876737928}"/>
                </a:ext>
              </a:extLst>
            </p:cNvPr>
            <p:cNvSpPr/>
            <p:nvPr/>
          </p:nvSpPr>
          <p:spPr>
            <a:xfrm>
              <a:off x="1033968" y="2083191"/>
              <a:ext cx="2102829" cy="501049"/>
            </a:xfrm>
            <a:prstGeom prst="rect">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rPr>
                <a:t>支援後の経過</a:t>
              </a:r>
              <a:endParaRPr kumimoji="1" lang="en-US" altLang="ja-JP" sz="1200" b="1" dirty="0">
                <a:solidFill>
                  <a:schemeClr val="tx1"/>
                </a:solidFill>
              </a:endParaRPr>
            </a:p>
          </p:txBody>
        </p:sp>
        <p:sp>
          <p:nvSpPr>
            <p:cNvPr id="87" name="正方形/長方形 86"/>
            <p:cNvSpPr/>
            <p:nvPr/>
          </p:nvSpPr>
          <p:spPr>
            <a:xfrm>
              <a:off x="427939" y="2122575"/>
              <a:ext cx="400361" cy="461665"/>
            </a:xfrm>
            <a:prstGeom prst="rect">
              <a:avLst/>
            </a:prstGeom>
          </p:spPr>
          <p:txBody>
            <a:bodyPr wrap="square">
              <a:spAutoFit/>
            </a:bodyPr>
            <a:lstStyle/>
            <a:p>
              <a:pPr algn="ctr"/>
              <a:r>
                <a:rPr kumimoji="1" lang="en-US" altLang="ja-JP" sz="2400" b="1" i="1" dirty="0">
                  <a:solidFill>
                    <a:schemeClr val="accent4">
                      <a:lumMod val="60000"/>
                      <a:lumOff val="40000"/>
                    </a:schemeClr>
                  </a:solidFill>
                  <a:latin typeface="+mn-ea"/>
                  <a:cs typeface="Times New Roman" panose="02020603050405020304" pitchFamily="18" charset="0"/>
                </a:rPr>
                <a:t>4</a:t>
              </a:r>
              <a:endParaRPr kumimoji="1" lang="ja-JP" altLang="en-US" sz="2400" b="1" i="1" dirty="0">
                <a:solidFill>
                  <a:schemeClr val="accent4">
                    <a:lumMod val="60000"/>
                    <a:lumOff val="40000"/>
                  </a:schemeClr>
                </a:solidFill>
                <a:latin typeface="+mn-ea"/>
                <a:cs typeface="Times New Roman" panose="02020603050405020304" pitchFamily="18" charset="0"/>
              </a:endParaRPr>
            </a:p>
          </p:txBody>
        </p:sp>
        <p:sp>
          <p:nvSpPr>
            <p:cNvPr id="88" name="テキスト ボックス 87">
              <a:extLst>
                <a:ext uri="{FF2B5EF4-FFF2-40B4-BE49-F238E27FC236}">
                  <a16:creationId xmlns:a16="http://schemas.microsoft.com/office/drawing/2014/main" id="{2DAA054F-36DC-D855-3203-33015158E6CC}"/>
                </a:ext>
              </a:extLst>
            </p:cNvPr>
            <p:cNvSpPr txBox="1"/>
            <p:nvPr/>
          </p:nvSpPr>
          <p:spPr>
            <a:xfrm>
              <a:off x="3223982" y="1985643"/>
              <a:ext cx="6470779" cy="707886"/>
            </a:xfrm>
            <a:prstGeom prst="rect">
              <a:avLst/>
            </a:prstGeom>
            <a:noFill/>
          </p:spPr>
          <p:txBody>
            <a:bodyPr wrap="square" rtlCol="0">
              <a:spAutoFit/>
            </a:bodyPr>
            <a:lstStyle/>
            <a:p>
              <a:r>
                <a:rPr kumimoji="1" lang="ja-JP" altLang="en-US" sz="1000" dirty="0">
                  <a:latin typeface="+mn-ea"/>
                </a:rPr>
                <a:t>□　</a:t>
              </a:r>
              <a:r>
                <a:rPr kumimoji="1" lang="ja-JP" altLang="en-US" sz="1000" spc="-40" dirty="0">
                  <a:latin typeface="+mn-ea"/>
                </a:rPr>
                <a:t>コロナの長期化で資金繰りが厳しい状況にあったが、資金手当により改善活動に軸足を置くことができた</a:t>
              </a:r>
              <a:endParaRPr kumimoji="1" lang="en-US" altLang="ja-JP" sz="1000" spc="-40" dirty="0">
                <a:latin typeface="+mn-ea"/>
              </a:endParaRPr>
            </a:p>
            <a:p>
              <a:r>
                <a:rPr kumimoji="1" lang="ja-JP" altLang="en-US" sz="1000" dirty="0">
                  <a:latin typeface="+mn-ea"/>
                </a:rPr>
                <a:t>□　</a:t>
              </a:r>
              <a:r>
                <a:rPr kumimoji="1" lang="ja-JP" altLang="en-US" sz="1000" spc="-20" dirty="0">
                  <a:latin typeface="+mn-ea"/>
                </a:rPr>
                <a:t>また、方向性が明確となったことにより、自信を回復し、精力的に取り組むことができるようになった</a:t>
              </a:r>
              <a:endParaRPr kumimoji="1" lang="en-US" altLang="ja-JP" sz="1000" spc="-20" dirty="0">
                <a:latin typeface="+mn-ea"/>
              </a:endParaRPr>
            </a:p>
            <a:p>
              <a:r>
                <a:rPr kumimoji="1" lang="ja-JP" altLang="en-US" sz="1000" dirty="0">
                  <a:latin typeface="+mn-ea"/>
                </a:rPr>
                <a:t>□　現在は、集客のきっかけとなる他店にはない“創作オリジナル料理”について研究を進めている</a:t>
              </a:r>
              <a:endParaRPr kumimoji="1" lang="en-US" altLang="ja-JP" sz="1000" dirty="0">
                <a:latin typeface="+mn-ea"/>
              </a:endParaRPr>
            </a:p>
            <a:p>
              <a:r>
                <a:rPr kumimoji="1" lang="ja-JP" altLang="en-US" sz="1000" dirty="0">
                  <a:latin typeface="+mn-ea"/>
                </a:rPr>
                <a:t>□　若年層の新規顧客獲得のため</a:t>
              </a:r>
              <a:r>
                <a:rPr kumimoji="1" lang="en-US" altLang="ja-JP" sz="1000" dirty="0">
                  <a:latin typeface="+mn-ea"/>
                </a:rPr>
                <a:t>Instagram</a:t>
              </a:r>
              <a:r>
                <a:rPr kumimoji="1" lang="ja-JP" altLang="en-US" sz="1000" dirty="0">
                  <a:latin typeface="+mn-ea"/>
                </a:rPr>
                <a:t>を導入し、アルバイトが中心となって情報更新を行っている</a:t>
              </a:r>
              <a:endParaRPr kumimoji="1" lang="en-US" altLang="ja-JP" sz="1000" dirty="0">
                <a:latin typeface="+mn-ea"/>
              </a:endParaRPr>
            </a:p>
          </p:txBody>
        </p:sp>
      </p:grpSp>
      <p:sp>
        <p:nvSpPr>
          <p:cNvPr id="34" name="テキスト ボックス 33">
            <a:extLst>
              <a:ext uri="{FF2B5EF4-FFF2-40B4-BE49-F238E27FC236}">
                <a16:creationId xmlns:a16="http://schemas.microsoft.com/office/drawing/2014/main" id="{8113D595-3964-2C36-6F63-AA36066BD432}"/>
              </a:ext>
            </a:extLst>
          </p:cNvPr>
          <p:cNvSpPr txBox="1"/>
          <p:nvPr/>
        </p:nvSpPr>
        <p:spPr>
          <a:xfrm>
            <a:off x="186904" y="489453"/>
            <a:ext cx="6797044" cy="246221"/>
          </a:xfrm>
          <a:prstGeom prst="rect">
            <a:avLst/>
          </a:prstGeom>
          <a:noFill/>
        </p:spPr>
        <p:txBody>
          <a:bodyPr wrap="square" rtlCol="0">
            <a:spAutoFit/>
          </a:bodyPr>
          <a:lstStyle/>
          <a:p>
            <a:r>
              <a:rPr kumimoji="1" lang="ja-JP" altLang="en-US" sz="1000" dirty="0"/>
              <a:t>ここでは、単なる財務分析の結果だけではなく、総合的にどのような点に着目し支援したかについて紹介します。</a:t>
            </a:r>
            <a:endParaRPr kumimoji="1" lang="en-US" altLang="ja-JP" sz="1000" dirty="0"/>
          </a:p>
        </p:txBody>
      </p:sp>
      <p:sp>
        <p:nvSpPr>
          <p:cNvPr id="35" name="スライド番号プレースホルダー 3"/>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36</a:t>
            </a:fld>
            <a:endParaRPr kumimoji="1" lang="ja-JP" altLang="en-US" dirty="0"/>
          </a:p>
        </p:txBody>
      </p:sp>
      <p:sp>
        <p:nvSpPr>
          <p:cNvPr id="36" name="正方形/長方形 35">
            <a:extLst>
              <a:ext uri="{FF2B5EF4-FFF2-40B4-BE49-F238E27FC236}">
                <a16:creationId xmlns:a16="http://schemas.microsoft.com/office/drawing/2014/main" id="{0F6F2528-8826-4499-997C-75D3EE061DC6}"/>
              </a:ext>
            </a:extLst>
          </p:cNvPr>
          <p:cNvSpPr/>
          <p:nvPr/>
        </p:nvSpPr>
        <p:spPr>
          <a:xfrm>
            <a:off x="273000" y="4539112"/>
            <a:ext cx="9360000" cy="406635"/>
          </a:xfrm>
          <a:prstGeom prst="rect">
            <a:avLst/>
          </a:prstGeom>
          <a:solidFill>
            <a:schemeClr val="bg1">
              <a:lumMod val="75000"/>
              <a:alpha val="23000"/>
            </a:schemeClr>
          </a:solid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rPr>
              <a:t>～　企業支援担当者として、どのように感じたか　～</a:t>
            </a:r>
          </a:p>
        </p:txBody>
      </p:sp>
      <p:sp>
        <p:nvSpPr>
          <p:cNvPr id="37" name="テキスト ボックス 36">
            <a:extLst>
              <a:ext uri="{FF2B5EF4-FFF2-40B4-BE49-F238E27FC236}">
                <a16:creationId xmlns:a16="http://schemas.microsoft.com/office/drawing/2014/main" id="{807A53AA-EC3A-45EB-B92A-132AF7107C18}"/>
              </a:ext>
            </a:extLst>
          </p:cNvPr>
          <p:cNvSpPr txBox="1"/>
          <p:nvPr/>
        </p:nvSpPr>
        <p:spPr>
          <a:xfrm>
            <a:off x="558140" y="5046974"/>
            <a:ext cx="8870867" cy="1554272"/>
          </a:xfrm>
          <a:prstGeom prst="rect">
            <a:avLst/>
          </a:prstGeom>
          <a:noFill/>
        </p:spPr>
        <p:txBody>
          <a:bodyPr wrap="square" rtlCol="0">
            <a:spAutoFit/>
          </a:bodyPr>
          <a:lstStyle/>
          <a:p>
            <a:pPr>
              <a:spcAft>
                <a:spcPts val="600"/>
              </a:spcAft>
            </a:pPr>
            <a:r>
              <a:rPr kumimoji="1" lang="ja-JP" altLang="en-US" sz="1000" dirty="0">
                <a:latin typeface="游ゴシック" panose="020B0400000000000000" pitchFamily="50" charset="-128"/>
              </a:rPr>
              <a:t>　</a:t>
            </a:r>
            <a:r>
              <a:rPr kumimoji="1" lang="ja-JP" altLang="en-US" sz="1000" spc="30" dirty="0">
                <a:latin typeface="游ゴシック" panose="020B0400000000000000" pitchFamily="50" charset="-128"/>
              </a:rPr>
              <a:t>独立開業に伴い、創業資金に対応した先に対する支援事例です。飲食店での従事歴が長くノウハウも十分にあり、サラリーマン時代の固定客から</a:t>
            </a:r>
            <a:r>
              <a:rPr kumimoji="1" lang="ja-JP" altLang="en-US" sz="1000" dirty="0">
                <a:latin typeface="游ゴシック" panose="020B0400000000000000" pitchFamily="50" charset="-128"/>
              </a:rPr>
              <a:t>「独立後も利用する」との応援体制もあったことから開業を決意されました。しかし、開業から約２年を経過した頃、創業計画策定時点では予定されて</a:t>
            </a:r>
            <a:r>
              <a:rPr kumimoji="1" lang="ja-JP" altLang="en-US" sz="1000" spc="10" dirty="0">
                <a:latin typeface="游ゴシック" panose="020B0400000000000000" pitchFamily="50" charset="-128"/>
              </a:rPr>
              <a:t>いなかった運転資金（赤字補填）の相談がありました。</a:t>
            </a:r>
            <a:r>
              <a:rPr kumimoji="1" lang="ja-JP" altLang="en-US" sz="1000" spc="20" dirty="0">
                <a:latin typeface="游ゴシック" panose="020B0400000000000000" pitchFamily="50" charset="-128"/>
              </a:rPr>
              <a:t>そこで、運転資金が必要となった経緯・背景を丁寧にヒアリングしたところ、「①旧来からの固定客を中心に一定の売上は確保できていたが、②新規顧客の獲得ができず、売上の増加が頭打ちとなっている。③結果として、損益分岐点売上高を</a:t>
            </a:r>
            <a:r>
              <a:rPr kumimoji="1" lang="ja-JP" altLang="en-US" sz="1000" spc="30" dirty="0">
                <a:latin typeface="游ゴシック" panose="020B0400000000000000" pitchFamily="50" charset="-128"/>
              </a:rPr>
              <a:t>確保できずにおり、手元資金が枯渇しつつある。④自身で</a:t>
            </a:r>
            <a:r>
              <a:rPr kumimoji="1" lang="en-US" altLang="ja-JP" sz="1000" spc="30" dirty="0">
                <a:latin typeface="游ゴシック" panose="020B0400000000000000" pitchFamily="50" charset="-128"/>
              </a:rPr>
              <a:t>SNS</a:t>
            </a:r>
            <a:r>
              <a:rPr kumimoji="1" lang="ja-JP" altLang="en-US" sz="1000" spc="30" dirty="0">
                <a:latin typeface="游ゴシック" panose="020B0400000000000000" pitchFamily="50" charset="-128"/>
              </a:rPr>
              <a:t>やメニューの改良等、工夫を講じてみたが奏功しなかった。」ことが把握できました。</a:t>
            </a:r>
            <a:r>
              <a:rPr kumimoji="1" lang="ja-JP" altLang="en-US" sz="1000" dirty="0">
                <a:latin typeface="游ゴシック" panose="020B0400000000000000" pitchFamily="50" charset="-128"/>
              </a:rPr>
              <a:t>それを踏まえ、運転資金の追加融資による金融支援と専門家派遣による経営支援を一体で行いました。</a:t>
            </a:r>
          </a:p>
          <a:p>
            <a:pPr>
              <a:spcAft>
                <a:spcPts val="600"/>
              </a:spcAft>
            </a:pPr>
            <a:r>
              <a:rPr kumimoji="1" lang="ja-JP" altLang="en-US" sz="1000">
                <a:latin typeface="游ゴシック" panose="020B0400000000000000" pitchFamily="50" charset="-128"/>
              </a:rPr>
              <a:t>　</a:t>
            </a:r>
            <a:r>
              <a:rPr kumimoji="1" lang="ja-JP" altLang="en-US" sz="1000" spc="20">
                <a:latin typeface="游ゴシック" panose="020B0400000000000000" pitchFamily="50" charset="-128"/>
              </a:rPr>
              <a:t>経営者は、自身の経営手法に対するプライドを持っていることも少なくありません。そのため、本件では、客観的事実に基づいて丁寧に対話を行うことで、経営者に納得感を持って改善活動に取り組んでもらえました。結果として、経営者との信頼関係構築につながり、業績改善にも寄与できたと</a:t>
            </a:r>
            <a:r>
              <a:rPr kumimoji="1" lang="ja-JP" altLang="en-US" sz="1000">
                <a:latin typeface="游ゴシック" panose="020B0400000000000000" pitchFamily="50" charset="-128"/>
              </a:rPr>
              <a:t>感じました。今後も事実に着目し、丁寧にヒアリングすることで、経営者と一緒に経営課題に向き合っていきたいと思います。</a:t>
            </a:r>
            <a:endParaRPr kumimoji="1" lang="ja-JP" altLang="en-US" sz="1000" dirty="0">
              <a:latin typeface="游ゴシック" panose="020B0400000000000000" pitchFamily="50" charset="-128"/>
            </a:endParaRPr>
          </a:p>
        </p:txBody>
      </p:sp>
      <p:cxnSp>
        <p:nvCxnSpPr>
          <p:cNvPr id="38" name="直線コネクタ 37">
            <a:extLst>
              <a:ext uri="{FF2B5EF4-FFF2-40B4-BE49-F238E27FC236}">
                <a16:creationId xmlns:a16="http://schemas.microsoft.com/office/drawing/2014/main" id="{0EB3233E-B893-4679-07F8-520BB236E985}"/>
              </a:ext>
            </a:extLst>
          </p:cNvPr>
          <p:cNvCxnSpPr/>
          <p:nvPr/>
        </p:nvCxnSpPr>
        <p:spPr>
          <a:xfrm>
            <a:off x="252412" y="735674"/>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9" name="直線コネクタ 38">
            <a:extLst>
              <a:ext uri="{FF2B5EF4-FFF2-40B4-BE49-F238E27FC236}">
                <a16:creationId xmlns:a16="http://schemas.microsoft.com/office/drawing/2014/main" id="{6953F065-07C0-479B-ADBB-DF89BC859277}"/>
              </a:ext>
            </a:extLst>
          </p:cNvPr>
          <p:cNvCxnSpPr/>
          <p:nvPr/>
        </p:nvCxnSpPr>
        <p:spPr>
          <a:xfrm>
            <a:off x="222020" y="4418512"/>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40" name="直線コネクタ 39">
            <a:extLst>
              <a:ext uri="{FF2B5EF4-FFF2-40B4-BE49-F238E27FC236}">
                <a16:creationId xmlns:a16="http://schemas.microsoft.com/office/drawing/2014/main" id="{6953F065-07C0-479B-ADBB-DF89BC859277}"/>
              </a:ext>
            </a:extLst>
          </p:cNvPr>
          <p:cNvCxnSpPr/>
          <p:nvPr/>
        </p:nvCxnSpPr>
        <p:spPr>
          <a:xfrm>
            <a:off x="222020" y="6620412"/>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41" name="テキスト ボックス 40"/>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参考事例</a:t>
            </a:r>
          </a:p>
        </p:txBody>
      </p:sp>
      <p:sp>
        <p:nvSpPr>
          <p:cNvPr id="42" name="テキスト ボックス 41"/>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飲食業</a:t>
            </a:r>
          </a:p>
        </p:txBody>
      </p:sp>
    </p:spTree>
    <p:extLst>
      <p:ext uri="{BB962C8B-B14F-4D97-AF65-F5344CB8AC3E}">
        <p14:creationId xmlns:p14="http://schemas.microsoft.com/office/powerpoint/2010/main" val="27740114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4"/>
          <p:cNvSpPr txBox="1">
            <a:spLocks/>
          </p:cNvSpPr>
          <p:nvPr/>
        </p:nvSpPr>
        <p:spPr>
          <a:xfrm>
            <a:off x="2260772" y="5741106"/>
            <a:ext cx="7832688" cy="822254"/>
          </a:xfrm>
          <a:prstGeom prst="rect">
            <a:avLst/>
          </a:prstGeom>
        </p:spPr>
        <p:txBody>
          <a:bodyPr>
            <a:no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ts val="2000"/>
              </a:lnSpc>
            </a:pPr>
            <a:r>
              <a:rPr lang="ja-JP" altLang="en-US" sz="1400" b="1" dirty="0">
                <a:solidFill>
                  <a:srgbClr val="004196"/>
                </a:solidFill>
                <a:latin typeface="+mn-ea"/>
                <a:ea typeface="+mn-ea"/>
              </a:rPr>
              <a:t>金融庁の委託事業である</a:t>
            </a:r>
            <a:r>
              <a:rPr lang="en-US" altLang="ja-JP" sz="1400" b="1" dirty="0">
                <a:solidFill>
                  <a:srgbClr val="004196"/>
                </a:solidFill>
                <a:latin typeface="+mn-ea"/>
                <a:ea typeface="+mn-ea"/>
              </a:rPr>
              <a:t>『</a:t>
            </a:r>
            <a:r>
              <a:rPr lang="ja-JP" altLang="en-US" sz="1400" b="1" dirty="0">
                <a:solidFill>
                  <a:srgbClr val="004196"/>
                </a:solidFill>
                <a:latin typeface="+mn-ea"/>
                <a:ea typeface="+mn-ea"/>
              </a:rPr>
              <a:t>令和</a:t>
            </a:r>
            <a:r>
              <a:rPr lang="en-US" altLang="ja-JP" sz="1400" b="1" dirty="0">
                <a:solidFill>
                  <a:srgbClr val="004196"/>
                </a:solidFill>
                <a:latin typeface="+mn-ea"/>
                <a:ea typeface="+mn-ea"/>
              </a:rPr>
              <a:t>4</a:t>
            </a:r>
            <a:r>
              <a:rPr lang="ja-JP" altLang="en-US" sz="1400" b="1" dirty="0">
                <a:solidFill>
                  <a:srgbClr val="004196"/>
                </a:solidFill>
                <a:latin typeface="+mn-ea"/>
                <a:ea typeface="+mn-ea"/>
              </a:rPr>
              <a:t>年度「業種別の経営改善支援の効率化に向けた委託調査」</a:t>
            </a:r>
            <a:r>
              <a:rPr lang="en-US" altLang="ja-JP" sz="1400" b="1" dirty="0">
                <a:solidFill>
                  <a:srgbClr val="004196"/>
                </a:solidFill>
                <a:latin typeface="+mn-ea"/>
                <a:ea typeface="+mn-ea"/>
              </a:rPr>
              <a:t>』</a:t>
            </a:r>
          </a:p>
          <a:p>
            <a:pPr algn="ctr">
              <a:lnSpc>
                <a:spcPts val="2000"/>
              </a:lnSpc>
            </a:pPr>
            <a:r>
              <a:rPr lang="ja-JP" altLang="en-US" sz="1400" b="1" dirty="0">
                <a:solidFill>
                  <a:srgbClr val="004196"/>
                </a:solidFill>
                <a:latin typeface="+mn-ea"/>
                <a:ea typeface="+mn-ea"/>
              </a:rPr>
              <a:t>において、公益財団法人 日本生産性本部が作成したものです。</a:t>
            </a:r>
            <a:endParaRPr lang="en-US" altLang="ja-JP" sz="1400" b="1" dirty="0">
              <a:solidFill>
                <a:srgbClr val="004196"/>
              </a:solidFill>
              <a:latin typeface="+mn-ea"/>
              <a:ea typeface="+mn-ea"/>
            </a:endParaRPr>
          </a:p>
        </p:txBody>
      </p:sp>
    </p:spTree>
    <p:extLst>
      <p:ext uri="{BB962C8B-B14F-4D97-AF65-F5344CB8AC3E}">
        <p14:creationId xmlns:p14="http://schemas.microsoft.com/office/powerpoint/2010/main" val="20534856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a:xfrm>
            <a:off x="368515" y="2484779"/>
            <a:ext cx="6912000" cy="658535"/>
          </a:xfrm>
        </p:spPr>
        <p:txBody>
          <a:bodyPr>
            <a:normAutofit/>
          </a:bodyPr>
          <a:lstStyle/>
          <a:p>
            <a:r>
              <a:rPr lang="ja-JP" altLang="en-US" dirty="0"/>
              <a:t>４　飲食業</a:t>
            </a:r>
            <a:endParaRPr kumimoji="1" lang="ja-JP" altLang="en-US" dirty="0"/>
          </a:p>
        </p:txBody>
      </p:sp>
      <p:sp>
        <p:nvSpPr>
          <p:cNvPr id="2" name="スライド番号プレースホルダー 1"/>
          <p:cNvSpPr>
            <a:spLocks noGrp="1"/>
          </p:cNvSpPr>
          <p:nvPr>
            <p:ph type="sldNum" sz="quarter" idx="4294967295"/>
          </p:nvPr>
        </p:nvSpPr>
        <p:spPr>
          <a:xfrm>
            <a:off x="9418638" y="6494463"/>
            <a:ext cx="487362" cy="363537"/>
          </a:xfrm>
        </p:spPr>
        <p:txBody>
          <a:bodyPr/>
          <a:lstStyle/>
          <a:p>
            <a:fld id="{CAE0F744-F338-469C-81DD-7D82C9B8CA64}" type="slidenum">
              <a:rPr kumimoji="1" lang="ja-JP" altLang="en-US" smtClean="0"/>
              <a:t>28</a:t>
            </a:fld>
            <a:endParaRPr kumimoji="1" lang="ja-JP" altLang="en-US"/>
          </a:p>
        </p:txBody>
      </p:sp>
      <p:sp>
        <p:nvSpPr>
          <p:cNvPr id="5" name="正方形/長方形 4"/>
          <p:cNvSpPr/>
          <p:nvPr/>
        </p:nvSpPr>
        <p:spPr>
          <a:xfrm>
            <a:off x="368515" y="3548447"/>
            <a:ext cx="6547962" cy="1169551"/>
          </a:xfrm>
          <a:prstGeom prst="rect">
            <a:avLst/>
          </a:prstGeom>
        </p:spPr>
        <p:txBody>
          <a:bodyPr wrap="square">
            <a:spAutoFit/>
          </a:bodyPr>
          <a:lstStyle/>
          <a:p>
            <a:r>
              <a:rPr kumimoji="1" lang="ja-JP" altLang="en-US" sz="1400">
                <a:latin typeface="游ゴシック" panose="020B0400000000000000" pitchFamily="50" charset="-128"/>
              </a:rPr>
              <a:t>　業種</a:t>
            </a:r>
            <a:r>
              <a:rPr kumimoji="1" lang="ja-JP" altLang="en-US" sz="1400" dirty="0">
                <a:latin typeface="游ゴシック" panose="020B0400000000000000" pitchFamily="50" charset="-128"/>
              </a:rPr>
              <a:t>別に事業者支援の「入口」となりうるポイントにフォーカスしています。また、事業者支援の実務家の方々の知見・ノウハウを取りまとめたものであり、実務者の主観的な表現等を含みます。</a:t>
            </a:r>
          </a:p>
          <a:p>
            <a:r>
              <a:rPr kumimoji="1" lang="ja-JP" altLang="en-US" sz="1400">
                <a:latin typeface="游ゴシック" panose="020B0400000000000000" pitchFamily="50" charset="-128"/>
              </a:rPr>
              <a:t>　本書</a:t>
            </a:r>
            <a:r>
              <a:rPr kumimoji="1" lang="ja-JP" altLang="en-US" sz="1400" dirty="0">
                <a:latin typeface="游ゴシック" panose="020B0400000000000000" pitchFamily="50" charset="-128"/>
              </a:rPr>
              <a:t>を出発点として、用途に応じてそれぞれの組織・個人で、内容の追加等の工夫を加えながら活用いただくことを期待しています。</a:t>
            </a:r>
          </a:p>
        </p:txBody>
      </p:sp>
      <p:sp>
        <p:nvSpPr>
          <p:cNvPr id="8" name="タイトル 1"/>
          <p:cNvSpPr txBox="1">
            <a:spLocks/>
          </p:cNvSpPr>
          <p:nvPr/>
        </p:nvSpPr>
        <p:spPr>
          <a:xfrm>
            <a:off x="373770" y="1764820"/>
            <a:ext cx="6912000" cy="658535"/>
          </a:xfrm>
          <a:prstGeom prst="rect">
            <a:avLst/>
          </a:prstGeom>
        </p:spPr>
        <p:txBody>
          <a:bodyPr vert="horz" lIns="91440" tIns="45720" rIns="91440" bIns="45720" rtlCol="0" anchor="ctr">
            <a:normAutofit/>
          </a:bodyPr>
          <a:lstStyle>
            <a:lvl1pPr algn="l" defTabSz="914384" rtl="0" eaLnBrk="1" latinLnBrk="0" hangingPunct="1">
              <a:lnSpc>
                <a:spcPct val="90000"/>
              </a:lnSpc>
              <a:spcBef>
                <a:spcPct val="0"/>
              </a:spcBef>
              <a:buNone/>
              <a:defRPr kumimoji="1" lang="en-US" sz="2800" b="1" kern="1200" cap="all" baseline="0" smtClean="0">
                <a:solidFill>
                  <a:srgbClr val="004196"/>
                </a:solidFill>
                <a:latin typeface="+mn-ea"/>
                <a:ea typeface="+mn-ea"/>
                <a:cs typeface="+mj-cs"/>
              </a:defRPr>
            </a:lvl1pPr>
          </a:lstStyle>
          <a:p>
            <a:r>
              <a:rPr lang="en-US" altLang="ja-JP" sz="2000" dirty="0"/>
              <a:t>『</a:t>
            </a:r>
            <a:r>
              <a:rPr lang="ja-JP" altLang="en-US" sz="2000" dirty="0"/>
              <a:t>業種別支援の着眼点</a:t>
            </a:r>
            <a:r>
              <a:rPr lang="en-US" altLang="ja-JP" sz="2000" dirty="0"/>
              <a:t>』</a:t>
            </a:r>
            <a:r>
              <a:rPr lang="ja-JP" altLang="en-US" sz="2000" dirty="0"/>
              <a:t>　</a:t>
            </a:r>
            <a:r>
              <a:rPr lang="en-US" altLang="ja-JP" sz="2000" dirty="0"/>
              <a:t>2023</a:t>
            </a:r>
            <a:r>
              <a:rPr lang="ja-JP" altLang="en-US" sz="2000" dirty="0"/>
              <a:t>（令和５）年３月</a:t>
            </a:r>
            <a:endParaRPr lang="ja-JP" altLang="en-US" sz="2400" dirty="0"/>
          </a:p>
        </p:txBody>
      </p:sp>
    </p:spTree>
    <p:extLst>
      <p:ext uri="{BB962C8B-B14F-4D97-AF65-F5344CB8AC3E}">
        <p14:creationId xmlns:p14="http://schemas.microsoft.com/office/powerpoint/2010/main" val="23748998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A3A48ECE-C68D-4B11-BDAC-A243A2739F51}"/>
              </a:ext>
            </a:extLst>
          </p:cNvPr>
          <p:cNvSpPr txBox="1"/>
          <p:nvPr/>
        </p:nvSpPr>
        <p:spPr>
          <a:xfrm>
            <a:off x="0" y="0"/>
            <a:ext cx="6638243" cy="492443"/>
          </a:xfrm>
          <a:prstGeom prst="rect">
            <a:avLst/>
          </a:prstGeom>
          <a:noFill/>
        </p:spPr>
        <p:txBody>
          <a:bodyPr wrap="square" rtlCol="0">
            <a:spAutoFit/>
          </a:bodyPr>
          <a:lstStyle/>
          <a:p>
            <a:r>
              <a:rPr kumimoji="1" lang="ja-JP" altLang="en-US" b="1" u="sng" dirty="0">
                <a:latin typeface="+mn-ea"/>
              </a:rPr>
              <a:t>中小</a:t>
            </a:r>
            <a:r>
              <a:rPr kumimoji="1" lang="ja-JP" altLang="en-US" sz="2600" b="1" u="sng" dirty="0">
                <a:latin typeface="+mn-ea"/>
              </a:rPr>
              <a:t>飲食</a:t>
            </a:r>
            <a:r>
              <a:rPr kumimoji="1" lang="ja-JP" altLang="en-US" sz="2600" b="1" u="sng" dirty="0">
                <a:solidFill>
                  <a:prstClr val="black"/>
                </a:solidFill>
                <a:latin typeface="游ゴシック" panose="020B0400000000000000" pitchFamily="50" charset="-128"/>
              </a:rPr>
              <a:t>業</a:t>
            </a:r>
            <a:r>
              <a:rPr kumimoji="1" lang="ja-JP" altLang="en-US" b="1" u="sng" dirty="0">
                <a:latin typeface="+mn-ea"/>
              </a:rPr>
              <a:t>の目利き（基本原則・</a:t>
            </a:r>
            <a:r>
              <a:rPr kumimoji="1" lang="ja-JP" altLang="en-US" b="1" u="sng">
                <a:latin typeface="+mn-ea"/>
              </a:rPr>
              <a:t>商圏）　その</a:t>
            </a:r>
            <a:r>
              <a:rPr kumimoji="1" lang="ja-JP" altLang="en-US" b="1" u="sng" dirty="0">
                <a:latin typeface="+mn-ea"/>
              </a:rPr>
              <a:t>１</a:t>
            </a:r>
          </a:p>
        </p:txBody>
      </p:sp>
      <p:sp>
        <p:nvSpPr>
          <p:cNvPr id="52" name="正方形/長方形 51">
            <a:extLst>
              <a:ext uri="{FF2B5EF4-FFF2-40B4-BE49-F238E27FC236}">
                <a16:creationId xmlns:a16="http://schemas.microsoft.com/office/drawing/2014/main" id="{9DC8ABF3-DA5A-8410-556A-713391733E0F}"/>
              </a:ext>
            </a:extLst>
          </p:cNvPr>
          <p:cNvSpPr/>
          <p:nvPr/>
        </p:nvSpPr>
        <p:spPr>
          <a:xfrm>
            <a:off x="273000" y="4673963"/>
            <a:ext cx="9360000" cy="406635"/>
          </a:xfrm>
          <a:prstGeom prst="rect">
            <a:avLst/>
          </a:prstGeom>
          <a:solidFill>
            <a:schemeClr val="bg1">
              <a:lumMod val="75000"/>
              <a:alpha val="23000"/>
            </a:schemeClr>
          </a:solid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tx1"/>
                </a:solidFill>
                <a:latin typeface="+mn-ea"/>
              </a:rPr>
              <a:t>～　大手</a:t>
            </a:r>
            <a:r>
              <a:rPr kumimoji="1" lang="ja-JP" altLang="en-US" b="1" dirty="0">
                <a:solidFill>
                  <a:schemeClr val="tx1"/>
                </a:solidFill>
                <a:latin typeface="+mn-ea"/>
              </a:rPr>
              <a:t>・全国チェーンというものを冷静に捉えること</a:t>
            </a:r>
            <a:r>
              <a:rPr kumimoji="1" lang="ja-JP" altLang="en-US" b="1">
                <a:solidFill>
                  <a:schemeClr val="tx1"/>
                </a:solidFill>
                <a:latin typeface="+mn-ea"/>
              </a:rPr>
              <a:t>が重要　～</a:t>
            </a:r>
            <a:endParaRPr kumimoji="1" lang="ja-JP" altLang="en-US" b="1" dirty="0">
              <a:solidFill>
                <a:schemeClr val="tx1"/>
              </a:solidFill>
              <a:latin typeface="+mn-ea"/>
            </a:endParaRPr>
          </a:p>
        </p:txBody>
      </p:sp>
      <p:sp>
        <p:nvSpPr>
          <p:cNvPr id="54" name="テキスト ボックス 53">
            <a:extLst>
              <a:ext uri="{FF2B5EF4-FFF2-40B4-BE49-F238E27FC236}">
                <a16:creationId xmlns:a16="http://schemas.microsoft.com/office/drawing/2014/main" id="{A0D30749-6072-9929-20ED-81765308743C}"/>
              </a:ext>
            </a:extLst>
          </p:cNvPr>
          <p:cNvSpPr txBox="1"/>
          <p:nvPr/>
        </p:nvSpPr>
        <p:spPr>
          <a:xfrm>
            <a:off x="195264" y="5381198"/>
            <a:ext cx="9536334" cy="253916"/>
          </a:xfrm>
          <a:prstGeom prst="rect">
            <a:avLst/>
          </a:prstGeom>
          <a:noFill/>
        </p:spPr>
        <p:txBody>
          <a:bodyPr wrap="square" rtlCol="0">
            <a:spAutoFit/>
          </a:bodyPr>
          <a:lstStyle/>
          <a:p>
            <a:r>
              <a:rPr kumimoji="1" lang="ja-JP" altLang="en-US" sz="1050" b="1">
                <a:latin typeface="+mn-ea"/>
              </a:rPr>
              <a:t>　</a:t>
            </a:r>
            <a:endParaRPr kumimoji="1" lang="en-US" altLang="ja-JP" sz="1050" b="1" dirty="0">
              <a:latin typeface="+mn-ea"/>
            </a:endParaRPr>
          </a:p>
        </p:txBody>
      </p:sp>
      <p:sp>
        <p:nvSpPr>
          <p:cNvPr id="57" name="テキスト ボックス 56">
            <a:extLst>
              <a:ext uri="{FF2B5EF4-FFF2-40B4-BE49-F238E27FC236}">
                <a16:creationId xmlns:a16="http://schemas.microsoft.com/office/drawing/2014/main" id="{B7E2E35D-CE6F-8ECA-F9AB-4FBB3A142711}"/>
              </a:ext>
            </a:extLst>
          </p:cNvPr>
          <p:cNvSpPr txBox="1"/>
          <p:nvPr/>
        </p:nvSpPr>
        <p:spPr>
          <a:xfrm>
            <a:off x="546051" y="5215195"/>
            <a:ext cx="8859205" cy="1400383"/>
          </a:xfrm>
          <a:prstGeom prst="rect">
            <a:avLst/>
          </a:prstGeom>
          <a:noFill/>
        </p:spPr>
        <p:txBody>
          <a:bodyPr wrap="square" rtlCol="0">
            <a:spAutoFit/>
          </a:bodyPr>
          <a:lstStyle/>
          <a:p>
            <a:pPr>
              <a:spcAft>
                <a:spcPts val="600"/>
              </a:spcAft>
            </a:pPr>
            <a:r>
              <a:rPr kumimoji="1" lang="ja-JP" altLang="en-US" sz="1000" dirty="0"/>
              <a:t>　昨今の中小飲食業は全体として、大手や全国チェーンといった競合と比較して、どのように選ばれていくかを考えることが重要だといえます。飲食業</a:t>
            </a:r>
            <a:r>
              <a:rPr kumimoji="1" lang="ja-JP" altLang="en-US" sz="1000" spc="-10" dirty="0"/>
              <a:t>は特に“私生活”と切っても切り離せない生活行動と一体的であるといえます。もちろん、“味覚”は人それぞれであり、日常生活における食事の選択、人生</a:t>
            </a:r>
            <a:r>
              <a:rPr kumimoji="1" lang="ja-JP" altLang="en-US" sz="1000" dirty="0"/>
              <a:t>の節目におけるイベントとしての贅沢、余暇に友人と過ごす娯楽性、食べ歩きという趣味性等、利用のシーンも様々なため、個別具体的な絶対的評価は容易でありませんが、身近な私生活に立ち返ることでその事業性を体感しやすい業種ともいえます。</a:t>
            </a:r>
          </a:p>
          <a:p>
            <a:r>
              <a:rPr kumimoji="1" lang="ja-JP" altLang="en-US" sz="1000" dirty="0"/>
              <a:t>　一方で、大手飲食チェーンや</a:t>
            </a:r>
            <a:r>
              <a:rPr kumimoji="1" lang="ja-JP" altLang="en-US" sz="1000" dirty="0">
                <a:latin typeface="游ゴシック" panose="020B0400000000000000" pitchFamily="50" charset="-128"/>
                <a:ea typeface="游ゴシック" panose="020B0400000000000000" pitchFamily="50" charset="-128"/>
              </a:rPr>
              <a:t>フランチャイズ（</a:t>
            </a:r>
            <a:r>
              <a:rPr kumimoji="1" lang="en-US" altLang="ja-JP" sz="1000" dirty="0">
                <a:latin typeface="游ゴシック" panose="020B0400000000000000" pitchFamily="50" charset="-128"/>
                <a:ea typeface="游ゴシック" panose="020B0400000000000000" pitchFamily="50" charset="-128"/>
              </a:rPr>
              <a:t>FC</a:t>
            </a:r>
            <a:r>
              <a:rPr kumimoji="1" lang="ja-JP" altLang="en-US" sz="1000" dirty="0">
                <a:latin typeface="游ゴシック" panose="020B0400000000000000" pitchFamily="50" charset="-128"/>
                <a:ea typeface="游ゴシック" panose="020B0400000000000000" pitchFamily="50" charset="-128"/>
              </a:rPr>
              <a:t>）</a:t>
            </a:r>
            <a:r>
              <a:rPr kumimoji="1" lang="ja-JP" altLang="en-US" sz="1000" dirty="0"/>
              <a:t>展開をしている全国規模の飲食業は、ほとんどの飲食分野においても、中小飲食業の“競合”となりえる存在です。一昔前の大手飲食チェーンでは、「価格は安く、味はまずまず」が定番でしたが、出店コストやオペレーションの平準化等、コスト管理</a:t>
            </a:r>
            <a:r>
              <a:rPr kumimoji="1" lang="ja-JP" altLang="en-US" sz="1000" spc="20" dirty="0"/>
              <a:t>も徹底するとともに、好立地な土地に出店し、味についても決して侮れない技術を確立した“手強い競合”に変化しています。そのため、中小飲食業を</a:t>
            </a:r>
            <a:r>
              <a:rPr kumimoji="1" lang="ja-JP" altLang="en-US" sz="1000" dirty="0"/>
              <a:t>目利きする場合には、個々の事業者が持つ「こだわり」にどの程度の力があるかを、冷静に理解・把握する必要があるといえます。</a:t>
            </a:r>
          </a:p>
        </p:txBody>
      </p:sp>
      <p:grpSp>
        <p:nvGrpSpPr>
          <p:cNvPr id="51" name="グループ化 50">
            <a:extLst>
              <a:ext uri="{FF2B5EF4-FFF2-40B4-BE49-F238E27FC236}">
                <a16:creationId xmlns:a16="http://schemas.microsoft.com/office/drawing/2014/main" id="{B50336DB-1DE8-14C2-27D8-3C920B5AA009}"/>
              </a:ext>
            </a:extLst>
          </p:cNvPr>
          <p:cNvGrpSpPr/>
          <p:nvPr/>
        </p:nvGrpSpPr>
        <p:grpSpPr>
          <a:xfrm>
            <a:off x="288728" y="614778"/>
            <a:ext cx="3148012" cy="885825"/>
            <a:chOff x="333374" y="789944"/>
            <a:chExt cx="3148012" cy="885825"/>
          </a:xfrm>
        </p:grpSpPr>
        <p:grpSp>
          <p:nvGrpSpPr>
            <p:cNvPr id="60" name="グループ化 59">
              <a:extLst>
                <a:ext uri="{FF2B5EF4-FFF2-40B4-BE49-F238E27FC236}">
                  <a16:creationId xmlns:a16="http://schemas.microsoft.com/office/drawing/2014/main" id="{D7B3E4BF-A8C3-5595-3C32-F7AA9905B6B4}"/>
                </a:ext>
              </a:extLst>
            </p:cNvPr>
            <p:cNvGrpSpPr/>
            <p:nvPr/>
          </p:nvGrpSpPr>
          <p:grpSpPr>
            <a:xfrm>
              <a:off x="333374" y="789944"/>
              <a:ext cx="1162051" cy="885825"/>
              <a:chOff x="295274" y="1523999"/>
              <a:chExt cx="1162051" cy="885825"/>
            </a:xfrm>
          </p:grpSpPr>
          <p:sp>
            <p:nvSpPr>
              <p:cNvPr id="63" name="楕円 62">
                <a:extLst>
                  <a:ext uri="{FF2B5EF4-FFF2-40B4-BE49-F238E27FC236}">
                    <a16:creationId xmlns:a16="http://schemas.microsoft.com/office/drawing/2014/main" id="{D46B292A-9C4D-AF9F-02B9-062F9E957540}"/>
                  </a:ext>
                </a:extLst>
              </p:cNvPr>
              <p:cNvSpPr/>
              <p:nvPr/>
            </p:nvSpPr>
            <p:spPr>
              <a:xfrm>
                <a:off x="295274" y="1523999"/>
                <a:ext cx="895350" cy="885825"/>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latin typeface="+mn-ea"/>
                </a:endParaRPr>
              </a:p>
            </p:txBody>
          </p:sp>
          <p:sp>
            <p:nvSpPr>
              <p:cNvPr id="64" name="テキスト ボックス 63">
                <a:extLst>
                  <a:ext uri="{FF2B5EF4-FFF2-40B4-BE49-F238E27FC236}">
                    <a16:creationId xmlns:a16="http://schemas.microsoft.com/office/drawing/2014/main" id="{75BECF63-371D-5C65-9807-95161A6CE516}"/>
                  </a:ext>
                </a:extLst>
              </p:cNvPr>
              <p:cNvSpPr txBox="1"/>
              <p:nvPr/>
            </p:nvSpPr>
            <p:spPr>
              <a:xfrm>
                <a:off x="371475" y="1672320"/>
                <a:ext cx="1085850" cy="646331"/>
              </a:xfrm>
              <a:prstGeom prst="rect">
                <a:avLst/>
              </a:prstGeom>
              <a:noFill/>
              <a:ln>
                <a:noFill/>
              </a:ln>
            </p:spPr>
            <p:txBody>
              <a:bodyPr wrap="square" rtlCol="0">
                <a:spAutoFit/>
              </a:bodyPr>
              <a:lstStyle/>
              <a:p>
                <a:r>
                  <a:rPr kumimoji="1" lang="ja-JP" altLang="en-US" sz="3600" b="1" i="1" dirty="0">
                    <a:solidFill>
                      <a:schemeClr val="accent1">
                        <a:lumMod val="60000"/>
                        <a:lumOff val="40000"/>
                      </a:schemeClr>
                    </a:solidFill>
                    <a:latin typeface="+mn-ea"/>
                  </a:rPr>
                  <a:t>１</a:t>
                </a:r>
              </a:p>
            </p:txBody>
          </p:sp>
        </p:grpSp>
        <p:sp>
          <p:nvSpPr>
            <p:cNvPr id="62" name="正方形/長方形 61">
              <a:extLst>
                <a:ext uri="{FF2B5EF4-FFF2-40B4-BE49-F238E27FC236}">
                  <a16:creationId xmlns:a16="http://schemas.microsoft.com/office/drawing/2014/main" id="{B8E82E46-0C41-C791-2B27-A6C1A2BA465C}"/>
                </a:ext>
              </a:extLst>
            </p:cNvPr>
            <p:cNvSpPr/>
            <p:nvPr/>
          </p:nvSpPr>
          <p:spPr>
            <a:xfrm>
              <a:off x="1500185" y="931187"/>
              <a:ext cx="1981201" cy="583911"/>
            </a:xfrm>
            <a:prstGeom prst="rect">
              <a:avLst/>
            </a:prstGeom>
            <a:solidFill>
              <a:schemeClr val="accent5">
                <a:lumMod val="40000"/>
                <a:lumOff val="60000"/>
                <a:alpha val="26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latin typeface="+mn-ea"/>
                </a:rPr>
                <a:t>中小規模の飲食業</a:t>
              </a:r>
              <a:endParaRPr kumimoji="1" lang="en-US" altLang="ja-JP" sz="1200" b="1" dirty="0">
                <a:solidFill>
                  <a:schemeClr val="tx1"/>
                </a:solidFill>
                <a:latin typeface="+mn-ea"/>
              </a:endParaRPr>
            </a:p>
            <a:p>
              <a:pPr algn="ctr"/>
              <a:r>
                <a:rPr kumimoji="1" lang="ja-JP" altLang="en-US" sz="1600" b="1" dirty="0">
                  <a:solidFill>
                    <a:schemeClr val="tx1"/>
                  </a:solidFill>
                  <a:latin typeface="+mn-ea"/>
                </a:rPr>
                <a:t>戦いの基本原則</a:t>
              </a:r>
              <a:endParaRPr kumimoji="1" lang="en-US" altLang="ja-JP" sz="1600" b="1" dirty="0">
                <a:solidFill>
                  <a:schemeClr val="tx1"/>
                </a:solidFill>
                <a:latin typeface="+mn-ea"/>
              </a:endParaRPr>
            </a:p>
          </p:txBody>
        </p:sp>
      </p:grpSp>
      <p:sp>
        <p:nvSpPr>
          <p:cNvPr id="65" name="テキスト ボックス 64">
            <a:extLst>
              <a:ext uri="{FF2B5EF4-FFF2-40B4-BE49-F238E27FC236}">
                <a16:creationId xmlns:a16="http://schemas.microsoft.com/office/drawing/2014/main" id="{D834E14B-ADC0-AF6D-EE2E-5E872AD68777}"/>
              </a:ext>
            </a:extLst>
          </p:cNvPr>
          <p:cNvSpPr txBox="1"/>
          <p:nvPr/>
        </p:nvSpPr>
        <p:spPr>
          <a:xfrm>
            <a:off x="3590629" y="2492863"/>
            <a:ext cx="1338124" cy="769441"/>
          </a:xfrm>
          <a:prstGeom prst="rect">
            <a:avLst/>
          </a:prstGeom>
          <a:noFill/>
        </p:spPr>
        <p:txBody>
          <a:bodyPr wrap="square" rtlCol="0">
            <a:spAutoFit/>
          </a:bodyPr>
          <a:lstStyle/>
          <a:p>
            <a:pPr algn="ctr"/>
            <a:r>
              <a:rPr kumimoji="1" lang="ja-JP" altLang="en-US" sz="4400" b="1" dirty="0">
                <a:solidFill>
                  <a:schemeClr val="tx1">
                    <a:lumMod val="50000"/>
                    <a:lumOff val="50000"/>
                  </a:schemeClr>
                </a:solidFill>
                <a:latin typeface="+mn-ea"/>
                <a:cs typeface="Times New Roman" panose="02020603050405020304" pitchFamily="18" charset="0"/>
              </a:rPr>
              <a:t>に</a:t>
            </a:r>
          </a:p>
        </p:txBody>
      </p:sp>
      <p:sp>
        <p:nvSpPr>
          <p:cNvPr id="66" name="テキスト ボックス 65">
            <a:extLst>
              <a:ext uri="{FF2B5EF4-FFF2-40B4-BE49-F238E27FC236}">
                <a16:creationId xmlns:a16="http://schemas.microsoft.com/office/drawing/2014/main" id="{ED58346E-C837-E350-7176-27EF8D7456E7}"/>
              </a:ext>
            </a:extLst>
          </p:cNvPr>
          <p:cNvSpPr txBox="1"/>
          <p:nvPr/>
        </p:nvSpPr>
        <p:spPr>
          <a:xfrm>
            <a:off x="523547" y="1642929"/>
            <a:ext cx="3790026" cy="369332"/>
          </a:xfrm>
          <a:prstGeom prst="rect">
            <a:avLst/>
          </a:prstGeom>
          <a:noFill/>
        </p:spPr>
        <p:txBody>
          <a:bodyPr wrap="square" rtlCol="0">
            <a:spAutoFit/>
          </a:bodyPr>
          <a:lstStyle/>
          <a:p>
            <a:pPr algn="ctr"/>
            <a:r>
              <a:rPr kumimoji="1" lang="ja-JP" altLang="en-US" b="1" u="sng" dirty="0">
                <a:latin typeface="+mn-ea"/>
              </a:rPr>
              <a:t>大手の武器</a:t>
            </a:r>
          </a:p>
        </p:txBody>
      </p:sp>
      <p:sp>
        <p:nvSpPr>
          <p:cNvPr id="67" name="テキスト ボックス 66">
            <a:extLst>
              <a:ext uri="{FF2B5EF4-FFF2-40B4-BE49-F238E27FC236}">
                <a16:creationId xmlns:a16="http://schemas.microsoft.com/office/drawing/2014/main" id="{B35BBC17-6633-04E8-CBC4-A806032C0AB0}"/>
              </a:ext>
            </a:extLst>
          </p:cNvPr>
          <p:cNvSpPr txBox="1"/>
          <p:nvPr/>
        </p:nvSpPr>
        <p:spPr>
          <a:xfrm>
            <a:off x="3973484" y="798408"/>
            <a:ext cx="5703616" cy="646331"/>
          </a:xfrm>
          <a:prstGeom prst="rect">
            <a:avLst/>
          </a:prstGeom>
          <a:noFill/>
        </p:spPr>
        <p:txBody>
          <a:bodyPr wrap="square" rtlCol="0">
            <a:spAutoFit/>
          </a:bodyPr>
          <a:lstStyle/>
          <a:p>
            <a:pPr algn="ctr"/>
            <a:r>
              <a:rPr kumimoji="1" lang="en-US" altLang="ja-JP" b="1" dirty="0">
                <a:latin typeface="+mn-ea"/>
              </a:rPr>
              <a:t>｢</a:t>
            </a:r>
            <a:r>
              <a:rPr kumimoji="1" lang="ja-JP" altLang="en-US" b="1" dirty="0">
                <a:latin typeface="+mn-ea"/>
              </a:rPr>
              <a:t>安い</a:t>
            </a:r>
            <a:r>
              <a:rPr kumimoji="1" lang="en-US" altLang="ja-JP" b="1" dirty="0">
                <a:latin typeface="+mn-ea"/>
              </a:rPr>
              <a:t>｣</a:t>
            </a:r>
            <a:r>
              <a:rPr kumimoji="1" lang="ja-JP" altLang="en-US" b="1" dirty="0">
                <a:latin typeface="+mn-ea"/>
              </a:rPr>
              <a:t>・</a:t>
            </a:r>
            <a:r>
              <a:rPr kumimoji="1" lang="en-US" altLang="ja-JP" b="1" dirty="0">
                <a:latin typeface="+mn-ea"/>
              </a:rPr>
              <a:t>｢</a:t>
            </a:r>
            <a:r>
              <a:rPr kumimoji="1" lang="ja-JP" altLang="en-US" b="1" dirty="0">
                <a:latin typeface="+mn-ea"/>
              </a:rPr>
              <a:t>近い</a:t>
            </a:r>
            <a:r>
              <a:rPr kumimoji="1" lang="en-US" altLang="ja-JP" b="1" dirty="0">
                <a:latin typeface="+mn-ea"/>
              </a:rPr>
              <a:t>｣</a:t>
            </a:r>
            <a:r>
              <a:rPr kumimoji="1" lang="ja-JP" altLang="en-US" b="1" dirty="0">
                <a:latin typeface="+mn-ea"/>
              </a:rPr>
              <a:t>と、どのように戦っていくか？</a:t>
            </a:r>
            <a:endParaRPr kumimoji="1" lang="en-US" altLang="ja-JP" b="1" dirty="0">
              <a:latin typeface="+mn-ea"/>
            </a:endParaRPr>
          </a:p>
          <a:p>
            <a:pPr algn="ctr"/>
            <a:r>
              <a:rPr kumimoji="1" lang="ja-JP" altLang="en-US" b="1" dirty="0">
                <a:latin typeface="+mn-ea"/>
              </a:rPr>
              <a:t>～選ばれるお店とは～</a:t>
            </a:r>
          </a:p>
        </p:txBody>
      </p:sp>
      <p:grpSp>
        <p:nvGrpSpPr>
          <p:cNvPr id="68" name="グループ化 67">
            <a:extLst>
              <a:ext uri="{FF2B5EF4-FFF2-40B4-BE49-F238E27FC236}">
                <a16:creationId xmlns:a16="http://schemas.microsoft.com/office/drawing/2014/main" id="{A1305475-B88A-C4CE-BCB6-C168AED5CD68}"/>
              </a:ext>
            </a:extLst>
          </p:cNvPr>
          <p:cNvGrpSpPr/>
          <p:nvPr/>
        </p:nvGrpSpPr>
        <p:grpSpPr>
          <a:xfrm>
            <a:off x="351483" y="2042343"/>
            <a:ext cx="3493992" cy="2309988"/>
            <a:chOff x="11129" y="2363741"/>
            <a:chExt cx="3493992" cy="2309988"/>
          </a:xfrm>
        </p:grpSpPr>
        <p:sp>
          <p:nvSpPr>
            <p:cNvPr id="69" name="四角形: 角を丸くする 48">
              <a:extLst>
                <a:ext uri="{FF2B5EF4-FFF2-40B4-BE49-F238E27FC236}">
                  <a16:creationId xmlns:a16="http://schemas.microsoft.com/office/drawing/2014/main" id="{83B5AE77-6FA7-CDD7-E266-A224B0E5384E}"/>
                </a:ext>
              </a:extLst>
            </p:cNvPr>
            <p:cNvSpPr/>
            <p:nvPr/>
          </p:nvSpPr>
          <p:spPr>
            <a:xfrm>
              <a:off x="954533" y="3336819"/>
              <a:ext cx="1338124" cy="768802"/>
            </a:xfrm>
            <a:prstGeom prst="roundRect">
              <a:avLst/>
            </a:prstGeom>
            <a:solidFill>
              <a:schemeClr val="accent5">
                <a:lumMod val="60000"/>
                <a:lumOff val="40000"/>
                <a:alpha val="23000"/>
              </a:schemeClr>
            </a:solidFill>
            <a:ln w="7302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solidFill>
                    <a:schemeClr val="tx1"/>
                  </a:solidFill>
                  <a:latin typeface="+mn-ea"/>
                </a:rPr>
                <a:t>好立地</a:t>
              </a:r>
            </a:p>
          </p:txBody>
        </p:sp>
        <p:grpSp>
          <p:nvGrpSpPr>
            <p:cNvPr id="70" name="グループ化 69">
              <a:extLst>
                <a:ext uri="{FF2B5EF4-FFF2-40B4-BE49-F238E27FC236}">
                  <a16:creationId xmlns:a16="http://schemas.microsoft.com/office/drawing/2014/main" id="{4EAF04F3-2665-295C-E721-9DD5260691E7}"/>
                </a:ext>
              </a:extLst>
            </p:cNvPr>
            <p:cNvGrpSpPr/>
            <p:nvPr/>
          </p:nvGrpSpPr>
          <p:grpSpPr>
            <a:xfrm>
              <a:off x="2406493" y="3336196"/>
              <a:ext cx="1091638" cy="1337533"/>
              <a:chOff x="2769086" y="3812264"/>
              <a:chExt cx="1091638" cy="1260307"/>
            </a:xfrm>
          </p:grpSpPr>
          <p:sp>
            <p:nvSpPr>
              <p:cNvPr id="80" name="四角形: 角を丸くする 23">
                <a:extLst>
                  <a:ext uri="{FF2B5EF4-FFF2-40B4-BE49-F238E27FC236}">
                    <a16:creationId xmlns:a16="http://schemas.microsoft.com/office/drawing/2014/main" id="{E4FAECDC-3A5E-9853-85EE-7833C079DE0B}"/>
                  </a:ext>
                </a:extLst>
              </p:cNvPr>
              <p:cNvSpPr/>
              <p:nvPr/>
            </p:nvSpPr>
            <p:spPr>
              <a:xfrm>
                <a:off x="2769086" y="3812264"/>
                <a:ext cx="1091638" cy="725002"/>
              </a:xfrm>
              <a:prstGeom prst="roundRect">
                <a:avLst/>
              </a:prstGeom>
              <a:solidFill>
                <a:schemeClr val="accent5">
                  <a:lumMod val="60000"/>
                  <a:lumOff val="40000"/>
                  <a:alpha val="23000"/>
                </a:schemeClr>
              </a:solidFill>
              <a:ln w="73025">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latin typeface="+mn-ea"/>
                </a:endParaRPr>
              </a:p>
            </p:txBody>
          </p:sp>
          <p:sp>
            <p:nvSpPr>
              <p:cNvPr id="81" name="テキスト ボックス 80">
                <a:extLst>
                  <a:ext uri="{FF2B5EF4-FFF2-40B4-BE49-F238E27FC236}">
                    <a16:creationId xmlns:a16="http://schemas.microsoft.com/office/drawing/2014/main" id="{DA9DEDD2-8EBD-1AAE-9721-0F38AA81DEBF}"/>
                  </a:ext>
                </a:extLst>
              </p:cNvPr>
              <p:cNvSpPr txBox="1"/>
              <p:nvPr/>
            </p:nvSpPr>
            <p:spPr>
              <a:xfrm>
                <a:off x="2838714" y="3883545"/>
                <a:ext cx="1007960" cy="1189026"/>
              </a:xfrm>
              <a:prstGeom prst="rect">
                <a:avLst/>
              </a:prstGeom>
              <a:noFill/>
            </p:spPr>
            <p:txBody>
              <a:bodyPr wrap="square" rtlCol="0">
                <a:spAutoFit/>
              </a:bodyPr>
              <a:lstStyle/>
              <a:p>
                <a:pPr algn="ctr"/>
                <a:r>
                  <a:rPr kumimoji="1" lang="ja-JP" altLang="en-US" sz="3200" b="1" dirty="0">
                    <a:latin typeface="+mn-ea"/>
                  </a:rPr>
                  <a:t>近い</a:t>
                </a:r>
                <a:endParaRPr kumimoji="1" lang="en-US" altLang="ja-JP" sz="3200" b="1" dirty="0">
                  <a:latin typeface="+mn-ea"/>
                </a:endParaRPr>
              </a:p>
              <a:p>
                <a:endParaRPr kumimoji="1" lang="ja-JP" altLang="en-US" sz="4400" b="1" dirty="0">
                  <a:latin typeface="+mn-ea"/>
                </a:endParaRPr>
              </a:p>
            </p:txBody>
          </p:sp>
        </p:grpSp>
        <p:sp>
          <p:nvSpPr>
            <p:cNvPr id="71" name="四角形: 角を丸くする 49">
              <a:extLst>
                <a:ext uri="{FF2B5EF4-FFF2-40B4-BE49-F238E27FC236}">
                  <a16:creationId xmlns:a16="http://schemas.microsoft.com/office/drawing/2014/main" id="{5AD9ECDA-4188-BC89-8260-BD3B9F6DB881}"/>
                </a:ext>
              </a:extLst>
            </p:cNvPr>
            <p:cNvSpPr/>
            <p:nvPr/>
          </p:nvSpPr>
          <p:spPr>
            <a:xfrm>
              <a:off x="965195" y="2381833"/>
              <a:ext cx="1338124" cy="751334"/>
            </a:xfrm>
            <a:prstGeom prst="roundRect">
              <a:avLst/>
            </a:prstGeom>
            <a:solidFill>
              <a:schemeClr val="accent5">
                <a:lumMod val="60000"/>
                <a:lumOff val="40000"/>
                <a:alpha val="23000"/>
              </a:schemeClr>
            </a:solidFill>
            <a:ln w="7302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solidFill>
                    <a:schemeClr val="tx1"/>
                  </a:solidFill>
                  <a:latin typeface="+mn-ea"/>
                </a:rPr>
                <a:t>低価格</a:t>
              </a:r>
            </a:p>
          </p:txBody>
        </p:sp>
        <p:grpSp>
          <p:nvGrpSpPr>
            <p:cNvPr id="74" name="グループ化 73">
              <a:extLst>
                <a:ext uri="{FF2B5EF4-FFF2-40B4-BE49-F238E27FC236}">
                  <a16:creationId xmlns:a16="http://schemas.microsoft.com/office/drawing/2014/main" id="{665416B4-3111-3ECD-4CC9-2C0A77A56092}"/>
                </a:ext>
              </a:extLst>
            </p:cNvPr>
            <p:cNvGrpSpPr/>
            <p:nvPr/>
          </p:nvGrpSpPr>
          <p:grpSpPr>
            <a:xfrm>
              <a:off x="11129" y="2366664"/>
              <a:ext cx="1019963" cy="1760592"/>
              <a:chOff x="411509" y="2437242"/>
              <a:chExt cx="1019963" cy="1934236"/>
            </a:xfrm>
          </p:grpSpPr>
          <p:sp>
            <p:nvSpPr>
              <p:cNvPr id="78" name="四角形: 角を丸くする 28">
                <a:extLst>
                  <a:ext uri="{FF2B5EF4-FFF2-40B4-BE49-F238E27FC236}">
                    <a16:creationId xmlns:a16="http://schemas.microsoft.com/office/drawing/2014/main" id="{45ADBF2B-1194-AA75-234B-C5962EACBEBE}"/>
                  </a:ext>
                </a:extLst>
              </p:cNvPr>
              <p:cNvSpPr/>
              <p:nvPr/>
            </p:nvSpPr>
            <p:spPr>
              <a:xfrm>
                <a:off x="583573" y="2437242"/>
                <a:ext cx="653807" cy="1934236"/>
              </a:xfrm>
              <a:prstGeom prst="roundRect">
                <a:avLst/>
              </a:prstGeom>
              <a:solidFill>
                <a:schemeClr val="accent1">
                  <a:lumMod val="60000"/>
                  <a:lumOff val="40000"/>
                  <a:alpha val="23000"/>
                </a:schemeClr>
              </a:solidFill>
              <a:ln w="7302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latin typeface="+mn-ea"/>
                </a:endParaRPr>
              </a:p>
            </p:txBody>
          </p:sp>
          <p:sp>
            <p:nvSpPr>
              <p:cNvPr id="79" name="テキスト ボックス 78">
                <a:extLst>
                  <a:ext uri="{FF2B5EF4-FFF2-40B4-BE49-F238E27FC236}">
                    <a16:creationId xmlns:a16="http://schemas.microsoft.com/office/drawing/2014/main" id="{CBCBC402-0AAF-8EF7-2FAD-A1CCDFAE5480}"/>
                  </a:ext>
                </a:extLst>
              </p:cNvPr>
              <p:cNvSpPr txBox="1"/>
              <p:nvPr/>
            </p:nvSpPr>
            <p:spPr>
              <a:xfrm>
                <a:off x="411509" y="2605419"/>
                <a:ext cx="1019963" cy="1453967"/>
              </a:xfrm>
              <a:prstGeom prst="rect">
                <a:avLst/>
              </a:prstGeom>
              <a:noFill/>
            </p:spPr>
            <p:txBody>
              <a:bodyPr wrap="square" rtlCol="0">
                <a:spAutoFit/>
              </a:bodyPr>
              <a:lstStyle/>
              <a:p>
                <a:pPr algn="ctr"/>
                <a:r>
                  <a:rPr kumimoji="1" lang="ja-JP" altLang="en-US" sz="2000" b="1" dirty="0">
                    <a:latin typeface="+mn-ea"/>
                  </a:rPr>
                  <a:t>大</a:t>
                </a:r>
                <a:endParaRPr kumimoji="1" lang="en-US" altLang="ja-JP" sz="2000" b="1" dirty="0">
                  <a:latin typeface="+mn-ea"/>
                </a:endParaRPr>
              </a:p>
              <a:p>
                <a:pPr algn="ctr"/>
                <a:r>
                  <a:rPr kumimoji="1" lang="ja-JP" altLang="en-US" sz="2000" b="1" dirty="0">
                    <a:latin typeface="+mn-ea"/>
                  </a:rPr>
                  <a:t>手</a:t>
                </a:r>
                <a:endParaRPr kumimoji="1" lang="en-US" altLang="ja-JP" sz="2000" b="1" dirty="0">
                  <a:latin typeface="+mn-ea"/>
                </a:endParaRPr>
              </a:p>
              <a:p>
                <a:pPr algn="ctr"/>
                <a:r>
                  <a:rPr kumimoji="1" lang="ja-JP" altLang="en-US" sz="2000" b="1" dirty="0">
                    <a:latin typeface="+mn-ea"/>
                  </a:rPr>
                  <a:t>競</a:t>
                </a:r>
                <a:endParaRPr kumimoji="1" lang="en-US" altLang="ja-JP" sz="2000" b="1" dirty="0">
                  <a:latin typeface="+mn-ea"/>
                </a:endParaRPr>
              </a:p>
              <a:p>
                <a:pPr algn="ctr"/>
                <a:r>
                  <a:rPr kumimoji="1" lang="ja-JP" altLang="en-US" sz="2000" b="1" dirty="0">
                    <a:latin typeface="+mn-ea"/>
                  </a:rPr>
                  <a:t>合</a:t>
                </a:r>
                <a:endParaRPr kumimoji="1" lang="ja-JP" altLang="en-US" sz="3600" b="1" dirty="0">
                  <a:latin typeface="+mn-ea"/>
                </a:endParaRPr>
              </a:p>
            </p:txBody>
          </p:sp>
        </p:grpSp>
        <p:grpSp>
          <p:nvGrpSpPr>
            <p:cNvPr id="75" name="グループ化 74">
              <a:extLst>
                <a:ext uri="{FF2B5EF4-FFF2-40B4-BE49-F238E27FC236}">
                  <a16:creationId xmlns:a16="http://schemas.microsoft.com/office/drawing/2014/main" id="{529DE822-0644-8F4A-2961-723A95E67553}"/>
                </a:ext>
              </a:extLst>
            </p:cNvPr>
            <p:cNvGrpSpPr/>
            <p:nvPr/>
          </p:nvGrpSpPr>
          <p:grpSpPr>
            <a:xfrm>
              <a:off x="2413483" y="2363741"/>
              <a:ext cx="1091638" cy="1345042"/>
              <a:chOff x="2769086" y="3805189"/>
              <a:chExt cx="1091638" cy="1267383"/>
            </a:xfrm>
          </p:grpSpPr>
          <p:sp>
            <p:nvSpPr>
              <p:cNvPr id="76" name="四角形: 角を丸くする 18">
                <a:extLst>
                  <a:ext uri="{FF2B5EF4-FFF2-40B4-BE49-F238E27FC236}">
                    <a16:creationId xmlns:a16="http://schemas.microsoft.com/office/drawing/2014/main" id="{F6B625DB-3E1A-5B48-6319-9019E75D74EA}"/>
                  </a:ext>
                </a:extLst>
              </p:cNvPr>
              <p:cNvSpPr/>
              <p:nvPr/>
            </p:nvSpPr>
            <p:spPr>
              <a:xfrm>
                <a:off x="2769086" y="3805189"/>
                <a:ext cx="1091638" cy="725002"/>
              </a:xfrm>
              <a:prstGeom prst="roundRect">
                <a:avLst/>
              </a:prstGeom>
              <a:solidFill>
                <a:schemeClr val="accent5">
                  <a:lumMod val="60000"/>
                  <a:lumOff val="40000"/>
                  <a:alpha val="23000"/>
                </a:schemeClr>
              </a:solidFill>
              <a:ln w="73025">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latin typeface="+mn-ea"/>
                </a:endParaRPr>
              </a:p>
            </p:txBody>
          </p:sp>
          <p:sp>
            <p:nvSpPr>
              <p:cNvPr id="77" name="テキスト ボックス 76">
                <a:extLst>
                  <a:ext uri="{FF2B5EF4-FFF2-40B4-BE49-F238E27FC236}">
                    <a16:creationId xmlns:a16="http://schemas.microsoft.com/office/drawing/2014/main" id="{C8E0263C-B779-7416-8423-610E7384CF54}"/>
                  </a:ext>
                </a:extLst>
              </p:cNvPr>
              <p:cNvSpPr txBox="1"/>
              <p:nvPr/>
            </p:nvSpPr>
            <p:spPr>
              <a:xfrm>
                <a:off x="2819664" y="3883545"/>
                <a:ext cx="1007960" cy="1189027"/>
              </a:xfrm>
              <a:prstGeom prst="rect">
                <a:avLst/>
              </a:prstGeom>
              <a:noFill/>
            </p:spPr>
            <p:txBody>
              <a:bodyPr wrap="square" rtlCol="0">
                <a:spAutoFit/>
              </a:bodyPr>
              <a:lstStyle/>
              <a:p>
                <a:pPr algn="ctr"/>
                <a:r>
                  <a:rPr kumimoji="1" lang="ja-JP" altLang="en-US" sz="3200" b="1" dirty="0">
                    <a:latin typeface="+mn-ea"/>
                  </a:rPr>
                  <a:t>安い</a:t>
                </a:r>
                <a:endParaRPr kumimoji="1" lang="en-US" altLang="ja-JP" sz="3200" b="1" dirty="0">
                  <a:latin typeface="+mn-ea"/>
                </a:endParaRPr>
              </a:p>
              <a:p>
                <a:endParaRPr kumimoji="1" lang="ja-JP" altLang="en-US" sz="4400" b="1" dirty="0">
                  <a:latin typeface="+mn-ea"/>
                </a:endParaRPr>
              </a:p>
            </p:txBody>
          </p:sp>
        </p:grpSp>
      </p:grpSp>
      <p:grpSp>
        <p:nvGrpSpPr>
          <p:cNvPr id="82" name="グループ化 81">
            <a:extLst>
              <a:ext uri="{FF2B5EF4-FFF2-40B4-BE49-F238E27FC236}">
                <a16:creationId xmlns:a16="http://schemas.microsoft.com/office/drawing/2014/main" id="{3DB87DC4-2B63-2C4B-1106-1DC8A565EDB7}"/>
              </a:ext>
            </a:extLst>
          </p:cNvPr>
          <p:cNvGrpSpPr/>
          <p:nvPr/>
        </p:nvGrpSpPr>
        <p:grpSpPr>
          <a:xfrm>
            <a:off x="4516656" y="2045266"/>
            <a:ext cx="5228005" cy="1760592"/>
            <a:chOff x="5401802" y="2366664"/>
            <a:chExt cx="5228005" cy="1760592"/>
          </a:xfrm>
        </p:grpSpPr>
        <p:grpSp>
          <p:nvGrpSpPr>
            <p:cNvPr id="83" name="グループ化 82">
              <a:extLst>
                <a:ext uri="{FF2B5EF4-FFF2-40B4-BE49-F238E27FC236}">
                  <a16:creationId xmlns:a16="http://schemas.microsoft.com/office/drawing/2014/main" id="{DC9E4177-C0ED-FD9E-52B6-A6E1A88317F3}"/>
                </a:ext>
              </a:extLst>
            </p:cNvPr>
            <p:cNvGrpSpPr/>
            <p:nvPr/>
          </p:nvGrpSpPr>
          <p:grpSpPr>
            <a:xfrm>
              <a:off x="5401802" y="2366664"/>
              <a:ext cx="3388855" cy="1760592"/>
              <a:chOff x="5525627" y="2366664"/>
              <a:chExt cx="3388855" cy="1760592"/>
            </a:xfrm>
          </p:grpSpPr>
          <p:grpSp>
            <p:nvGrpSpPr>
              <p:cNvPr id="85" name="グループ化 84">
                <a:extLst>
                  <a:ext uri="{FF2B5EF4-FFF2-40B4-BE49-F238E27FC236}">
                    <a16:creationId xmlns:a16="http://schemas.microsoft.com/office/drawing/2014/main" id="{6610280F-72E3-BEC7-376D-19DB2F33F889}"/>
                  </a:ext>
                </a:extLst>
              </p:cNvPr>
              <p:cNvGrpSpPr/>
              <p:nvPr/>
            </p:nvGrpSpPr>
            <p:grpSpPr>
              <a:xfrm>
                <a:off x="6488131" y="2366664"/>
                <a:ext cx="2426351" cy="1739087"/>
                <a:chOff x="6052621" y="2395420"/>
                <a:chExt cx="2426351" cy="1739087"/>
              </a:xfrm>
            </p:grpSpPr>
            <p:sp>
              <p:nvSpPr>
                <p:cNvPr id="89" name="楕円 88">
                  <a:extLst>
                    <a:ext uri="{FF2B5EF4-FFF2-40B4-BE49-F238E27FC236}">
                      <a16:creationId xmlns:a16="http://schemas.microsoft.com/office/drawing/2014/main" id="{5BCC265F-5580-D7E8-DA86-FF7F8892CC7A}"/>
                    </a:ext>
                  </a:extLst>
                </p:cNvPr>
                <p:cNvSpPr/>
                <p:nvPr/>
              </p:nvSpPr>
              <p:spPr>
                <a:xfrm>
                  <a:off x="6052621" y="3306507"/>
                  <a:ext cx="828000" cy="828000"/>
                </a:xfrm>
                <a:prstGeom prst="ellipse">
                  <a:avLst/>
                </a:prstGeom>
                <a:solidFill>
                  <a:schemeClr val="accent5">
                    <a:lumMod val="40000"/>
                    <a:lumOff val="60000"/>
                    <a:alpha val="28000"/>
                  </a:schemeClr>
                </a:solidFill>
                <a:ln w="73025">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latin typeface="+mn-ea"/>
                  </a:endParaRPr>
                </a:p>
              </p:txBody>
            </p:sp>
            <p:sp>
              <p:nvSpPr>
                <p:cNvPr id="90" name="テキスト ボックス 89">
                  <a:extLst>
                    <a:ext uri="{FF2B5EF4-FFF2-40B4-BE49-F238E27FC236}">
                      <a16:creationId xmlns:a16="http://schemas.microsoft.com/office/drawing/2014/main" id="{CA35AFDE-CE09-12E2-7526-6BE3FF42EED4}"/>
                    </a:ext>
                  </a:extLst>
                </p:cNvPr>
                <p:cNvSpPr txBox="1"/>
                <p:nvPr/>
              </p:nvSpPr>
              <p:spPr>
                <a:xfrm>
                  <a:off x="6098260" y="3356482"/>
                  <a:ext cx="745234" cy="707886"/>
                </a:xfrm>
                <a:prstGeom prst="rect">
                  <a:avLst/>
                </a:prstGeom>
                <a:noFill/>
              </p:spPr>
              <p:txBody>
                <a:bodyPr wrap="square" rtlCol="0">
                  <a:spAutoFit/>
                </a:bodyPr>
                <a:lstStyle/>
                <a:p>
                  <a:pPr algn="ctr"/>
                  <a:r>
                    <a:rPr kumimoji="1" lang="ja-JP" altLang="en-US" sz="2000" b="1" dirty="0">
                      <a:solidFill>
                        <a:schemeClr val="bg1">
                          <a:lumMod val="50000"/>
                        </a:schemeClr>
                      </a:solidFill>
                      <a:latin typeface="+mn-ea"/>
                    </a:rPr>
                    <a:t>店舗</a:t>
                  </a:r>
                  <a:endParaRPr kumimoji="1" lang="en-US" altLang="ja-JP" sz="2000" b="1" dirty="0">
                    <a:solidFill>
                      <a:schemeClr val="bg1">
                        <a:lumMod val="50000"/>
                      </a:schemeClr>
                    </a:solidFill>
                    <a:latin typeface="+mn-ea"/>
                  </a:endParaRPr>
                </a:p>
                <a:p>
                  <a:pPr algn="ctr"/>
                  <a:r>
                    <a:rPr kumimoji="1" lang="ja-JP" altLang="en-US" sz="2000" b="1" dirty="0">
                      <a:solidFill>
                        <a:schemeClr val="bg1">
                          <a:lumMod val="50000"/>
                        </a:schemeClr>
                      </a:solidFill>
                      <a:latin typeface="+mn-ea"/>
                    </a:rPr>
                    <a:t>造り</a:t>
                  </a:r>
                </a:p>
              </p:txBody>
            </p:sp>
            <p:sp>
              <p:nvSpPr>
                <p:cNvPr id="91" name="楕円 90">
                  <a:extLst>
                    <a:ext uri="{FF2B5EF4-FFF2-40B4-BE49-F238E27FC236}">
                      <a16:creationId xmlns:a16="http://schemas.microsoft.com/office/drawing/2014/main" id="{C748B4BA-B7A2-6234-9C73-4E0CD394A932}"/>
                    </a:ext>
                  </a:extLst>
                </p:cNvPr>
                <p:cNvSpPr/>
                <p:nvPr/>
              </p:nvSpPr>
              <p:spPr>
                <a:xfrm>
                  <a:off x="7650972" y="3306507"/>
                  <a:ext cx="828000" cy="828000"/>
                </a:xfrm>
                <a:prstGeom prst="ellipse">
                  <a:avLst/>
                </a:prstGeom>
                <a:solidFill>
                  <a:srgbClr val="92D050">
                    <a:alpha val="36000"/>
                  </a:srgbClr>
                </a:solidFill>
                <a:ln w="730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latin typeface="+mn-ea"/>
                  </a:endParaRPr>
                </a:p>
              </p:txBody>
            </p:sp>
            <p:sp>
              <p:nvSpPr>
                <p:cNvPr id="92" name="テキスト ボックス 91">
                  <a:extLst>
                    <a:ext uri="{FF2B5EF4-FFF2-40B4-BE49-F238E27FC236}">
                      <a16:creationId xmlns:a16="http://schemas.microsoft.com/office/drawing/2014/main" id="{2B43D618-3DF0-C05B-CB41-D17B83162DF9}"/>
                    </a:ext>
                  </a:extLst>
                </p:cNvPr>
                <p:cNvSpPr txBox="1"/>
                <p:nvPr/>
              </p:nvSpPr>
              <p:spPr>
                <a:xfrm>
                  <a:off x="7706135" y="3338396"/>
                  <a:ext cx="745234" cy="707886"/>
                </a:xfrm>
                <a:prstGeom prst="rect">
                  <a:avLst/>
                </a:prstGeom>
                <a:noFill/>
              </p:spPr>
              <p:txBody>
                <a:bodyPr wrap="square" rtlCol="0">
                  <a:spAutoFit/>
                </a:bodyPr>
                <a:lstStyle/>
                <a:p>
                  <a:pPr algn="ctr"/>
                  <a:r>
                    <a:rPr kumimoji="1" lang="ja-JP" altLang="en-US" sz="2000" b="1" dirty="0">
                      <a:solidFill>
                        <a:schemeClr val="bg1">
                          <a:lumMod val="50000"/>
                        </a:schemeClr>
                      </a:solidFill>
                      <a:latin typeface="+mn-ea"/>
                    </a:rPr>
                    <a:t>サー</a:t>
                  </a:r>
                  <a:endParaRPr kumimoji="1" lang="en-US" altLang="ja-JP" sz="2000" b="1" dirty="0">
                    <a:solidFill>
                      <a:schemeClr val="bg1">
                        <a:lumMod val="50000"/>
                      </a:schemeClr>
                    </a:solidFill>
                    <a:latin typeface="+mn-ea"/>
                  </a:endParaRPr>
                </a:p>
                <a:p>
                  <a:pPr algn="ctr"/>
                  <a:r>
                    <a:rPr kumimoji="1" lang="ja-JP" altLang="en-US" sz="2000" b="1" dirty="0">
                      <a:solidFill>
                        <a:schemeClr val="bg1">
                          <a:lumMod val="50000"/>
                        </a:schemeClr>
                      </a:solidFill>
                      <a:latin typeface="+mn-ea"/>
                    </a:rPr>
                    <a:t>ビス</a:t>
                  </a:r>
                </a:p>
              </p:txBody>
            </p:sp>
            <p:sp>
              <p:nvSpPr>
                <p:cNvPr id="93" name="楕円 92">
                  <a:extLst>
                    <a:ext uri="{FF2B5EF4-FFF2-40B4-BE49-F238E27FC236}">
                      <a16:creationId xmlns:a16="http://schemas.microsoft.com/office/drawing/2014/main" id="{B5CB0D74-928E-E9E8-FEAB-3AAF7014B602}"/>
                    </a:ext>
                  </a:extLst>
                </p:cNvPr>
                <p:cNvSpPr/>
                <p:nvPr/>
              </p:nvSpPr>
              <p:spPr>
                <a:xfrm>
                  <a:off x="6052621" y="2395420"/>
                  <a:ext cx="828000" cy="828000"/>
                </a:xfrm>
                <a:prstGeom prst="ellipse">
                  <a:avLst/>
                </a:prstGeom>
                <a:solidFill>
                  <a:srgbClr val="FF0000">
                    <a:alpha val="8000"/>
                  </a:srgbClr>
                </a:solidFill>
                <a:ln w="73025">
                  <a:solidFill>
                    <a:srgbClr val="FF0000">
                      <a:alpha val="55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latin typeface="+mn-ea"/>
                  </a:endParaRPr>
                </a:p>
              </p:txBody>
            </p:sp>
            <p:sp>
              <p:nvSpPr>
                <p:cNvPr id="94" name="テキスト ボックス 93">
                  <a:extLst>
                    <a:ext uri="{FF2B5EF4-FFF2-40B4-BE49-F238E27FC236}">
                      <a16:creationId xmlns:a16="http://schemas.microsoft.com/office/drawing/2014/main" id="{86E11DFE-E950-DE6B-C114-4E4299085458}"/>
                    </a:ext>
                  </a:extLst>
                </p:cNvPr>
                <p:cNvSpPr txBox="1"/>
                <p:nvPr/>
              </p:nvSpPr>
              <p:spPr>
                <a:xfrm>
                  <a:off x="6142530" y="2531689"/>
                  <a:ext cx="745234" cy="584775"/>
                </a:xfrm>
                <a:prstGeom prst="rect">
                  <a:avLst/>
                </a:prstGeom>
                <a:noFill/>
              </p:spPr>
              <p:txBody>
                <a:bodyPr wrap="square" rtlCol="0">
                  <a:spAutoFit/>
                </a:bodyPr>
                <a:lstStyle/>
                <a:p>
                  <a:r>
                    <a:rPr kumimoji="1" lang="ja-JP" altLang="en-US" sz="3200" b="1" dirty="0">
                      <a:solidFill>
                        <a:schemeClr val="bg1">
                          <a:lumMod val="50000"/>
                        </a:schemeClr>
                      </a:solidFill>
                      <a:latin typeface="+mn-ea"/>
                    </a:rPr>
                    <a:t>味</a:t>
                  </a:r>
                </a:p>
              </p:txBody>
            </p:sp>
            <p:sp>
              <p:nvSpPr>
                <p:cNvPr id="95" name="楕円 94">
                  <a:extLst>
                    <a:ext uri="{FF2B5EF4-FFF2-40B4-BE49-F238E27FC236}">
                      <a16:creationId xmlns:a16="http://schemas.microsoft.com/office/drawing/2014/main" id="{6EDE05FC-D1C4-EB9B-6620-2627757057EF}"/>
                    </a:ext>
                  </a:extLst>
                </p:cNvPr>
                <p:cNvSpPr/>
                <p:nvPr/>
              </p:nvSpPr>
              <p:spPr>
                <a:xfrm>
                  <a:off x="7650972" y="2395420"/>
                  <a:ext cx="828000" cy="828000"/>
                </a:xfrm>
                <a:prstGeom prst="ellipse">
                  <a:avLst/>
                </a:prstGeom>
                <a:solidFill>
                  <a:srgbClr val="FFC000">
                    <a:alpha val="22000"/>
                  </a:srgbClr>
                </a:solidFill>
                <a:ln w="7302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latin typeface="+mn-ea"/>
                  </a:endParaRPr>
                </a:p>
              </p:txBody>
            </p:sp>
            <p:sp>
              <p:nvSpPr>
                <p:cNvPr id="96" name="テキスト ボックス 95">
                  <a:extLst>
                    <a:ext uri="{FF2B5EF4-FFF2-40B4-BE49-F238E27FC236}">
                      <a16:creationId xmlns:a16="http://schemas.microsoft.com/office/drawing/2014/main" id="{06414B6E-6E49-556A-9D45-BAC827109091}"/>
                    </a:ext>
                  </a:extLst>
                </p:cNvPr>
                <p:cNvSpPr txBox="1"/>
                <p:nvPr/>
              </p:nvSpPr>
              <p:spPr>
                <a:xfrm>
                  <a:off x="7733738" y="2590607"/>
                  <a:ext cx="745234" cy="400110"/>
                </a:xfrm>
                <a:prstGeom prst="rect">
                  <a:avLst/>
                </a:prstGeom>
                <a:noFill/>
              </p:spPr>
              <p:txBody>
                <a:bodyPr wrap="square" rtlCol="0">
                  <a:spAutoFit/>
                </a:bodyPr>
                <a:lstStyle/>
                <a:p>
                  <a:r>
                    <a:rPr kumimoji="1" lang="ja-JP" altLang="en-US" sz="2000" b="1" dirty="0">
                      <a:solidFill>
                        <a:schemeClr val="bg1">
                          <a:lumMod val="50000"/>
                        </a:schemeClr>
                      </a:solidFill>
                      <a:latin typeface="+mn-ea"/>
                    </a:rPr>
                    <a:t>接客</a:t>
                  </a:r>
                </a:p>
              </p:txBody>
            </p:sp>
            <p:sp>
              <p:nvSpPr>
                <p:cNvPr id="97" name="楕円 96">
                  <a:extLst>
                    <a:ext uri="{FF2B5EF4-FFF2-40B4-BE49-F238E27FC236}">
                      <a16:creationId xmlns:a16="http://schemas.microsoft.com/office/drawing/2014/main" id="{6658A878-C616-0B93-81EF-6EC537FA0B6D}"/>
                    </a:ext>
                  </a:extLst>
                </p:cNvPr>
                <p:cNvSpPr/>
                <p:nvPr/>
              </p:nvSpPr>
              <p:spPr>
                <a:xfrm>
                  <a:off x="6846319" y="2839441"/>
                  <a:ext cx="828000" cy="828000"/>
                </a:xfrm>
                <a:prstGeom prst="ellipse">
                  <a:avLst/>
                </a:prstGeom>
                <a:solidFill>
                  <a:schemeClr val="bg1">
                    <a:lumMod val="65000"/>
                    <a:alpha val="15000"/>
                  </a:schemeClr>
                </a:solidFill>
                <a:ln w="73025">
                  <a:solidFill>
                    <a:schemeClr val="bg1">
                      <a:lumMod val="65000"/>
                      <a:alpha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latin typeface="+mn-ea"/>
                  </a:endParaRPr>
                </a:p>
              </p:txBody>
            </p:sp>
            <p:sp>
              <p:nvSpPr>
                <p:cNvPr id="98" name="テキスト ボックス 97">
                  <a:extLst>
                    <a:ext uri="{FF2B5EF4-FFF2-40B4-BE49-F238E27FC236}">
                      <a16:creationId xmlns:a16="http://schemas.microsoft.com/office/drawing/2014/main" id="{18F2824B-1217-72C3-67B4-DE491D589EAD}"/>
                    </a:ext>
                  </a:extLst>
                </p:cNvPr>
                <p:cNvSpPr txBox="1"/>
                <p:nvPr/>
              </p:nvSpPr>
              <p:spPr>
                <a:xfrm>
                  <a:off x="6894931" y="2907547"/>
                  <a:ext cx="745234" cy="707886"/>
                </a:xfrm>
                <a:prstGeom prst="rect">
                  <a:avLst/>
                </a:prstGeom>
                <a:noFill/>
              </p:spPr>
              <p:txBody>
                <a:bodyPr wrap="square" rtlCol="0">
                  <a:spAutoFit/>
                </a:bodyPr>
                <a:lstStyle/>
                <a:p>
                  <a:pPr algn="ctr"/>
                  <a:r>
                    <a:rPr kumimoji="1" lang="ja-JP" altLang="en-US" sz="2000" b="1" dirty="0">
                      <a:solidFill>
                        <a:schemeClr val="bg1">
                          <a:lumMod val="50000"/>
                        </a:schemeClr>
                      </a:solidFill>
                      <a:latin typeface="+mn-ea"/>
                    </a:rPr>
                    <a:t>専門性</a:t>
                  </a:r>
                </a:p>
              </p:txBody>
            </p:sp>
          </p:grpSp>
          <p:grpSp>
            <p:nvGrpSpPr>
              <p:cNvPr id="86" name="グループ化 85">
                <a:extLst>
                  <a:ext uri="{FF2B5EF4-FFF2-40B4-BE49-F238E27FC236}">
                    <a16:creationId xmlns:a16="http://schemas.microsoft.com/office/drawing/2014/main" id="{DCA2FED0-E78A-39CB-77DF-41E498018252}"/>
                  </a:ext>
                </a:extLst>
              </p:cNvPr>
              <p:cNvGrpSpPr/>
              <p:nvPr/>
            </p:nvGrpSpPr>
            <p:grpSpPr>
              <a:xfrm>
                <a:off x="5525627" y="2366664"/>
                <a:ext cx="1019963" cy="1760592"/>
                <a:chOff x="5525627" y="2366664"/>
                <a:chExt cx="1019963" cy="1760592"/>
              </a:xfrm>
            </p:grpSpPr>
            <p:sp>
              <p:nvSpPr>
                <p:cNvPr id="87" name="四角形: 角を丸くする 28">
                  <a:extLst>
                    <a:ext uri="{FF2B5EF4-FFF2-40B4-BE49-F238E27FC236}">
                      <a16:creationId xmlns:a16="http://schemas.microsoft.com/office/drawing/2014/main" id="{8FD7A202-CAAA-E1B4-A92E-C8646B7B44BA}"/>
                    </a:ext>
                  </a:extLst>
                </p:cNvPr>
                <p:cNvSpPr/>
                <p:nvPr/>
              </p:nvSpPr>
              <p:spPr>
                <a:xfrm>
                  <a:off x="5713499" y="2366664"/>
                  <a:ext cx="653807" cy="1760592"/>
                </a:xfrm>
                <a:prstGeom prst="roundRect">
                  <a:avLst/>
                </a:prstGeom>
                <a:solidFill>
                  <a:schemeClr val="accent4">
                    <a:lumMod val="60000"/>
                    <a:lumOff val="40000"/>
                    <a:alpha val="23000"/>
                  </a:schemeClr>
                </a:solidFill>
                <a:ln w="73025">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latin typeface="+mn-ea"/>
                  </a:endParaRPr>
                </a:p>
              </p:txBody>
            </p:sp>
            <p:sp>
              <p:nvSpPr>
                <p:cNvPr id="88" name="テキスト ボックス 87">
                  <a:extLst>
                    <a:ext uri="{FF2B5EF4-FFF2-40B4-BE49-F238E27FC236}">
                      <a16:creationId xmlns:a16="http://schemas.microsoft.com/office/drawing/2014/main" id="{3ADF94E3-DA13-539D-BBBC-22248F2AB2E2}"/>
                    </a:ext>
                  </a:extLst>
                </p:cNvPr>
                <p:cNvSpPr txBox="1"/>
                <p:nvPr/>
              </p:nvSpPr>
              <p:spPr>
                <a:xfrm>
                  <a:off x="5525627" y="2574656"/>
                  <a:ext cx="1019963" cy="1323439"/>
                </a:xfrm>
                <a:prstGeom prst="rect">
                  <a:avLst/>
                </a:prstGeom>
                <a:noFill/>
              </p:spPr>
              <p:txBody>
                <a:bodyPr wrap="square" rtlCol="0">
                  <a:spAutoFit/>
                </a:bodyPr>
                <a:lstStyle/>
                <a:p>
                  <a:pPr algn="ctr"/>
                  <a:r>
                    <a:rPr kumimoji="1" lang="ja-JP" altLang="en-US" sz="2000" b="1" dirty="0">
                      <a:latin typeface="+mn-ea"/>
                    </a:rPr>
                    <a:t>中</a:t>
                  </a:r>
                  <a:endParaRPr kumimoji="1" lang="en-US" altLang="ja-JP" sz="2000" b="1" dirty="0">
                    <a:latin typeface="+mn-ea"/>
                  </a:endParaRPr>
                </a:p>
                <a:p>
                  <a:pPr algn="ctr"/>
                  <a:r>
                    <a:rPr kumimoji="1" lang="ja-JP" altLang="en-US" sz="2000" b="1" dirty="0">
                      <a:latin typeface="+mn-ea"/>
                    </a:rPr>
                    <a:t>小</a:t>
                  </a:r>
                  <a:endParaRPr kumimoji="1" lang="en-US" altLang="ja-JP" sz="2000" b="1" dirty="0">
                    <a:latin typeface="+mn-ea"/>
                  </a:endParaRPr>
                </a:p>
                <a:p>
                  <a:pPr algn="ctr"/>
                  <a:r>
                    <a:rPr kumimoji="1" lang="ja-JP" altLang="en-US" sz="2000" b="1" dirty="0">
                      <a:latin typeface="+mn-ea"/>
                    </a:rPr>
                    <a:t>企</a:t>
                  </a:r>
                  <a:endParaRPr kumimoji="1" lang="en-US" altLang="ja-JP" sz="2000" b="1" dirty="0">
                    <a:latin typeface="+mn-ea"/>
                  </a:endParaRPr>
                </a:p>
                <a:p>
                  <a:pPr algn="ctr"/>
                  <a:r>
                    <a:rPr kumimoji="1" lang="ja-JP" altLang="en-US" sz="2000" b="1" dirty="0">
                      <a:latin typeface="+mn-ea"/>
                    </a:rPr>
                    <a:t>業</a:t>
                  </a:r>
                  <a:endParaRPr kumimoji="1" lang="en-US" altLang="ja-JP" sz="2000" b="1" dirty="0">
                    <a:latin typeface="+mn-ea"/>
                  </a:endParaRPr>
                </a:p>
              </p:txBody>
            </p:sp>
          </p:grpSp>
        </p:grpSp>
        <p:sp>
          <p:nvSpPr>
            <p:cNvPr id="84" name="テキスト ボックス 83">
              <a:extLst>
                <a:ext uri="{FF2B5EF4-FFF2-40B4-BE49-F238E27FC236}">
                  <a16:creationId xmlns:a16="http://schemas.microsoft.com/office/drawing/2014/main" id="{A21FE28C-8C2F-C7EE-D58D-E0CA0F3ED550}"/>
                </a:ext>
              </a:extLst>
            </p:cNvPr>
            <p:cNvSpPr txBox="1"/>
            <p:nvPr/>
          </p:nvSpPr>
          <p:spPr>
            <a:xfrm>
              <a:off x="8579698" y="2875816"/>
              <a:ext cx="2050109" cy="707886"/>
            </a:xfrm>
            <a:prstGeom prst="rect">
              <a:avLst/>
            </a:prstGeom>
            <a:noFill/>
          </p:spPr>
          <p:txBody>
            <a:bodyPr wrap="square" rtlCol="0">
              <a:spAutoFit/>
            </a:bodyPr>
            <a:lstStyle/>
            <a:p>
              <a:pPr algn="ctr"/>
              <a:r>
                <a:rPr kumimoji="1" lang="ja-JP" altLang="en-US" sz="4000" b="1" dirty="0">
                  <a:solidFill>
                    <a:schemeClr val="tx1">
                      <a:lumMod val="50000"/>
                      <a:lumOff val="50000"/>
                    </a:schemeClr>
                  </a:solidFill>
                  <a:latin typeface="+mn-ea"/>
                </a:rPr>
                <a:t>で対抗</a:t>
              </a:r>
              <a:endParaRPr kumimoji="1" lang="en-US" altLang="ja-JP" sz="1100" b="1" dirty="0">
                <a:solidFill>
                  <a:schemeClr val="tx1">
                    <a:lumMod val="50000"/>
                    <a:lumOff val="50000"/>
                  </a:schemeClr>
                </a:solidFill>
                <a:latin typeface="+mn-ea"/>
              </a:endParaRPr>
            </a:p>
          </p:txBody>
        </p:sp>
      </p:grpSp>
      <p:sp>
        <p:nvSpPr>
          <p:cNvPr id="99" name="テキスト ボックス 98">
            <a:extLst>
              <a:ext uri="{FF2B5EF4-FFF2-40B4-BE49-F238E27FC236}">
                <a16:creationId xmlns:a16="http://schemas.microsoft.com/office/drawing/2014/main" id="{E7BD0E97-B86D-6DAE-4BAF-1CD92D5C6115}"/>
              </a:ext>
            </a:extLst>
          </p:cNvPr>
          <p:cNvSpPr txBox="1"/>
          <p:nvPr/>
        </p:nvSpPr>
        <p:spPr>
          <a:xfrm>
            <a:off x="4756157" y="1627540"/>
            <a:ext cx="3790026" cy="400110"/>
          </a:xfrm>
          <a:prstGeom prst="rect">
            <a:avLst/>
          </a:prstGeom>
          <a:noFill/>
        </p:spPr>
        <p:txBody>
          <a:bodyPr wrap="square" rtlCol="0">
            <a:spAutoFit/>
          </a:bodyPr>
          <a:lstStyle/>
          <a:p>
            <a:pPr algn="ctr"/>
            <a:r>
              <a:rPr kumimoji="1" lang="ja-JP" altLang="en-US" sz="2000" b="1" u="sng" dirty="0">
                <a:latin typeface="+mn-ea"/>
              </a:rPr>
              <a:t>地域企業のこだわり例</a:t>
            </a:r>
          </a:p>
        </p:txBody>
      </p:sp>
      <p:sp>
        <p:nvSpPr>
          <p:cNvPr id="100" name="テキスト ボックス 99">
            <a:extLst>
              <a:ext uri="{FF2B5EF4-FFF2-40B4-BE49-F238E27FC236}">
                <a16:creationId xmlns:a16="http://schemas.microsoft.com/office/drawing/2014/main" id="{8FC434CF-AFF9-F878-2ABE-5BC74EAF418C}"/>
              </a:ext>
            </a:extLst>
          </p:cNvPr>
          <p:cNvSpPr txBox="1"/>
          <p:nvPr/>
        </p:nvSpPr>
        <p:spPr>
          <a:xfrm>
            <a:off x="451380" y="3899370"/>
            <a:ext cx="4512051" cy="553998"/>
          </a:xfrm>
          <a:prstGeom prst="rect">
            <a:avLst/>
          </a:prstGeom>
          <a:noFill/>
        </p:spPr>
        <p:txBody>
          <a:bodyPr wrap="square" rtlCol="0">
            <a:spAutoFit/>
          </a:bodyPr>
          <a:lstStyle/>
          <a:p>
            <a:r>
              <a:rPr kumimoji="1" lang="ja-JP" altLang="en-US" sz="1000">
                <a:latin typeface="+mn-ea"/>
              </a:rPr>
              <a:t>□　大きな</a:t>
            </a:r>
            <a:r>
              <a:rPr kumimoji="1" lang="ja-JP" altLang="en-US" sz="1000" dirty="0">
                <a:latin typeface="+mn-ea"/>
              </a:rPr>
              <a:t>資本を投下</a:t>
            </a:r>
            <a:endParaRPr kumimoji="1" lang="en-US" altLang="ja-JP" sz="1000" dirty="0">
              <a:latin typeface="+mn-ea"/>
            </a:endParaRPr>
          </a:p>
          <a:p>
            <a:r>
              <a:rPr kumimoji="1" lang="ja-JP" altLang="en-US" sz="1000">
                <a:latin typeface="+mn-ea"/>
              </a:rPr>
              <a:t>□　同一</a:t>
            </a:r>
            <a:r>
              <a:rPr kumimoji="1" lang="ja-JP" altLang="en-US" sz="1000" dirty="0">
                <a:latin typeface="+mn-ea"/>
              </a:rPr>
              <a:t>地域に複数店展開という場合もある</a:t>
            </a:r>
            <a:endParaRPr kumimoji="1" lang="en-US" altLang="ja-JP" sz="1000" dirty="0">
              <a:latin typeface="+mn-ea"/>
            </a:endParaRPr>
          </a:p>
          <a:p>
            <a:r>
              <a:rPr kumimoji="1" lang="ja-JP" altLang="en-US" sz="1000">
                <a:latin typeface="+mn-ea"/>
              </a:rPr>
              <a:t>□　週末型</a:t>
            </a:r>
            <a:r>
              <a:rPr kumimoji="1" lang="ja-JP" altLang="en-US" sz="1000" dirty="0">
                <a:latin typeface="+mn-ea"/>
              </a:rPr>
              <a:t>の複合店舗への出店（複合店舗自体が運営する競合先もある）</a:t>
            </a:r>
            <a:endParaRPr kumimoji="1" lang="en-US" altLang="ja-JP" sz="1000" dirty="0">
              <a:latin typeface="+mn-ea"/>
            </a:endParaRPr>
          </a:p>
        </p:txBody>
      </p:sp>
      <p:sp>
        <p:nvSpPr>
          <p:cNvPr id="101" name="テキスト ボックス 100">
            <a:extLst>
              <a:ext uri="{FF2B5EF4-FFF2-40B4-BE49-F238E27FC236}">
                <a16:creationId xmlns:a16="http://schemas.microsoft.com/office/drawing/2014/main" id="{2FE4F023-408B-EFBA-0606-644B37456DBC}"/>
              </a:ext>
            </a:extLst>
          </p:cNvPr>
          <p:cNvSpPr txBox="1"/>
          <p:nvPr/>
        </p:nvSpPr>
        <p:spPr>
          <a:xfrm>
            <a:off x="4916919" y="3890904"/>
            <a:ext cx="4644113" cy="553998"/>
          </a:xfrm>
          <a:prstGeom prst="rect">
            <a:avLst/>
          </a:prstGeom>
          <a:noFill/>
        </p:spPr>
        <p:txBody>
          <a:bodyPr wrap="square" rtlCol="0">
            <a:spAutoFit/>
          </a:bodyPr>
          <a:lstStyle/>
          <a:p>
            <a:r>
              <a:rPr kumimoji="1" lang="ja-JP" altLang="en-US" sz="1000">
                <a:latin typeface="+mn-ea"/>
              </a:rPr>
              <a:t>□　単</a:t>
            </a:r>
            <a:r>
              <a:rPr kumimoji="1" lang="ja-JP" altLang="en-US" sz="1000" dirty="0">
                <a:latin typeface="+mn-ea"/>
              </a:rPr>
              <a:t>店舗運営が多く、経営資本も小さい</a:t>
            </a:r>
            <a:endParaRPr kumimoji="1" lang="en-US" altLang="ja-JP" sz="1000" dirty="0">
              <a:latin typeface="+mn-ea"/>
            </a:endParaRPr>
          </a:p>
          <a:p>
            <a:r>
              <a:rPr kumimoji="1" lang="ja-JP" altLang="en-US" sz="1000">
                <a:latin typeface="+mn-ea"/>
              </a:rPr>
              <a:t>□　上図</a:t>
            </a:r>
            <a:r>
              <a:rPr kumimoji="1" lang="ja-JP" altLang="en-US" sz="1000" dirty="0">
                <a:latin typeface="+mn-ea"/>
              </a:rPr>
              <a:t>のような“こだわり”要素の組み合わせで「存在感」を訴求する</a:t>
            </a:r>
            <a:endParaRPr kumimoji="1" lang="en-US" altLang="ja-JP" sz="1000" dirty="0">
              <a:latin typeface="+mn-ea"/>
            </a:endParaRPr>
          </a:p>
          <a:p>
            <a:r>
              <a:rPr kumimoji="1" lang="ja-JP" altLang="en-US" sz="1000">
                <a:latin typeface="+mn-ea"/>
              </a:rPr>
              <a:t>□　大手</a:t>
            </a:r>
            <a:r>
              <a:rPr kumimoji="1" lang="ja-JP" altLang="en-US" sz="1000" dirty="0">
                <a:latin typeface="+mn-ea"/>
              </a:rPr>
              <a:t>との消耗戦にならない経営が重要になる</a:t>
            </a:r>
            <a:endParaRPr kumimoji="1" lang="en-US" altLang="ja-JP" sz="1000" dirty="0">
              <a:latin typeface="+mn-ea"/>
            </a:endParaRPr>
          </a:p>
        </p:txBody>
      </p:sp>
      <p:sp>
        <p:nvSpPr>
          <p:cNvPr id="3" name="スライド番号プレースホルダー 2"/>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29</a:t>
            </a:fld>
            <a:endParaRPr kumimoji="1" lang="ja-JP" altLang="en-US"/>
          </a:p>
        </p:txBody>
      </p:sp>
      <p:sp>
        <p:nvSpPr>
          <p:cNvPr id="49" name="テキスト ボックス 48"/>
          <p:cNvSpPr txBox="1"/>
          <p:nvPr/>
        </p:nvSpPr>
        <p:spPr>
          <a:xfrm>
            <a:off x="8894101" y="359109"/>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基本原則・商圏</a:t>
            </a:r>
          </a:p>
        </p:txBody>
      </p:sp>
      <p:sp>
        <p:nvSpPr>
          <p:cNvPr id="50" name="テキスト ボックス 49"/>
          <p:cNvSpPr txBox="1"/>
          <p:nvPr/>
        </p:nvSpPr>
        <p:spPr>
          <a:xfrm>
            <a:off x="8899500" y="200701"/>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飲食業</a:t>
            </a:r>
          </a:p>
        </p:txBody>
      </p:sp>
      <p:cxnSp>
        <p:nvCxnSpPr>
          <p:cNvPr id="53" name="直線コネクタ 52">
            <a:extLst>
              <a:ext uri="{FF2B5EF4-FFF2-40B4-BE49-F238E27FC236}">
                <a16:creationId xmlns:a16="http://schemas.microsoft.com/office/drawing/2014/main" id="{0EB3233E-B893-4679-07F8-520BB236E985}"/>
              </a:ext>
            </a:extLst>
          </p:cNvPr>
          <p:cNvCxnSpPr/>
          <p:nvPr/>
        </p:nvCxnSpPr>
        <p:spPr>
          <a:xfrm>
            <a:off x="252413" y="6667960"/>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518232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矢印: 下 27">
            <a:extLst>
              <a:ext uri="{FF2B5EF4-FFF2-40B4-BE49-F238E27FC236}">
                <a16:creationId xmlns:a16="http://schemas.microsoft.com/office/drawing/2014/main" id="{5E552679-A9E1-458D-A815-7C46670ECA0E}"/>
              </a:ext>
            </a:extLst>
          </p:cNvPr>
          <p:cNvSpPr/>
          <p:nvPr/>
        </p:nvSpPr>
        <p:spPr>
          <a:xfrm>
            <a:off x="6076321" y="2428993"/>
            <a:ext cx="1000125" cy="2876912"/>
          </a:xfrm>
          <a:prstGeom prst="downArrow">
            <a:avLst/>
          </a:prstGeom>
          <a:solidFill>
            <a:srgbClr val="FFC000">
              <a:alpha val="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25" name="テキスト ボックス 24">
            <a:extLst>
              <a:ext uri="{FF2B5EF4-FFF2-40B4-BE49-F238E27FC236}">
                <a16:creationId xmlns:a16="http://schemas.microsoft.com/office/drawing/2014/main" id="{714CFB37-EA37-448B-88DE-68359A450CF7}"/>
              </a:ext>
            </a:extLst>
          </p:cNvPr>
          <p:cNvSpPr txBox="1"/>
          <p:nvPr/>
        </p:nvSpPr>
        <p:spPr>
          <a:xfrm>
            <a:off x="0" y="0"/>
            <a:ext cx="6448425" cy="492443"/>
          </a:xfrm>
          <a:prstGeom prst="rect">
            <a:avLst/>
          </a:prstGeom>
          <a:noFill/>
        </p:spPr>
        <p:txBody>
          <a:bodyPr wrap="square" rtlCol="0">
            <a:spAutoFit/>
          </a:bodyPr>
          <a:lstStyle/>
          <a:p>
            <a:r>
              <a:rPr kumimoji="1" lang="ja-JP" altLang="en-US" b="1" u="sng" dirty="0">
                <a:latin typeface="+mn-ea"/>
              </a:rPr>
              <a:t>中小</a:t>
            </a:r>
            <a:r>
              <a:rPr kumimoji="1" lang="ja-JP" altLang="en-US" sz="2600" b="1" u="sng" dirty="0">
                <a:latin typeface="+mn-ea"/>
              </a:rPr>
              <a:t>飲食</a:t>
            </a:r>
            <a:r>
              <a:rPr kumimoji="1" lang="ja-JP" altLang="en-US" sz="2600" b="1" u="sng" dirty="0">
                <a:solidFill>
                  <a:prstClr val="black"/>
                </a:solidFill>
                <a:latin typeface="+mn-ea"/>
              </a:rPr>
              <a:t>業</a:t>
            </a:r>
            <a:r>
              <a:rPr kumimoji="1" lang="ja-JP" altLang="en-US" b="1" u="sng" dirty="0">
                <a:latin typeface="+mn-ea"/>
              </a:rPr>
              <a:t>の目利き（基本原則・</a:t>
            </a:r>
            <a:r>
              <a:rPr kumimoji="1" lang="ja-JP" altLang="en-US" b="1" u="sng">
                <a:latin typeface="+mn-ea"/>
              </a:rPr>
              <a:t>商圏）　その</a:t>
            </a:r>
            <a:r>
              <a:rPr kumimoji="1" lang="ja-JP" altLang="en-US" b="1" u="sng" dirty="0">
                <a:latin typeface="+mn-ea"/>
              </a:rPr>
              <a:t>２</a:t>
            </a:r>
          </a:p>
        </p:txBody>
      </p:sp>
      <p:sp>
        <p:nvSpPr>
          <p:cNvPr id="3" name="テキスト ボックス 2">
            <a:extLst>
              <a:ext uri="{FF2B5EF4-FFF2-40B4-BE49-F238E27FC236}">
                <a16:creationId xmlns:a16="http://schemas.microsoft.com/office/drawing/2014/main" id="{E7C2B6A4-1E6D-42D2-9490-46A815E4CBB2}"/>
              </a:ext>
            </a:extLst>
          </p:cNvPr>
          <p:cNvSpPr txBox="1"/>
          <p:nvPr/>
        </p:nvSpPr>
        <p:spPr>
          <a:xfrm>
            <a:off x="215356" y="1643229"/>
            <a:ext cx="3790026" cy="261610"/>
          </a:xfrm>
          <a:prstGeom prst="rect">
            <a:avLst/>
          </a:prstGeom>
          <a:noFill/>
        </p:spPr>
        <p:txBody>
          <a:bodyPr wrap="square" rtlCol="0">
            <a:spAutoFit/>
          </a:bodyPr>
          <a:lstStyle/>
          <a:p>
            <a:r>
              <a:rPr kumimoji="1" lang="ja-JP" altLang="en-US" sz="1100" b="1" dirty="0">
                <a:latin typeface="+mn-ea"/>
              </a:rPr>
              <a:t>大まかな商圏イメージ</a:t>
            </a:r>
          </a:p>
        </p:txBody>
      </p:sp>
      <p:sp>
        <p:nvSpPr>
          <p:cNvPr id="30" name="矢印: 下 29">
            <a:extLst>
              <a:ext uri="{FF2B5EF4-FFF2-40B4-BE49-F238E27FC236}">
                <a16:creationId xmlns:a16="http://schemas.microsoft.com/office/drawing/2014/main" id="{2421A5A0-B4CF-477E-8EC5-E24101545591}"/>
              </a:ext>
            </a:extLst>
          </p:cNvPr>
          <p:cNvSpPr/>
          <p:nvPr/>
        </p:nvSpPr>
        <p:spPr>
          <a:xfrm>
            <a:off x="5554860" y="1864865"/>
            <a:ext cx="1000125" cy="1790725"/>
          </a:xfrm>
          <a:prstGeom prst="downArrow">
            <a:avLst/>
          </a:prstGeom>
          <a:solidFill>
            <a:schemeClr val="bg1">
              <a:lumMod val="6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latin typeface="+mn-ea"/>
            </a:endParaRPr>
          </a:p>
        </p:txBody>
      </p:sp>
      <p:sp>
        <p:nvSpPr>
          <p:cNvPr id="26" name="矢印: 下 25">
            <a:extLst>
              <a:ext uri="{FF2B5EF4-FFF2-40B4-BE49-F238E27FC236}">
                <a16:creationId xmlns:a16="http://schemas.microsoft.com/office/drawing/2014/main" id="{3D9B8AEA-4305-4742-91DE-6C74862D5566}"/>
              </a:ext>
            </a:extLst>
          </p:cNvPr>
          <p:cNvSpPr/>
          <p:nvPr/>
        </p:nvSpPr>
        <p:spPr>
          <a:xfrm>
            <a:off x="4622608" y="1864865"/>
            <a:ext cx="1000125" cy="1176903"/>
          </a:xfrm>
          <a:prstGeom prst="downArrow">
            <a:avLst/>
          </a:prstGeom>
          <a:solidFill>
            <a:srgbClr val="FFC000">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latin typeface="+mn-ea"/>
            </a:endParaRPr>
          </a:p>
        </p:txBody>
      </p:sp>
      <p:sp>
        <p:nvSpPr>
          <p:cNvPr id="19" name="矢印: 下 18">
            <a:extLst>
              <a:ext uri="{FF2B5EF4-FFF2-40B4-BE49-F238E27FC236}">
                <a16:creationId xmlns:a16="http://schemas.microsoft.com/office/drawing/2014/main" id="{998EE8E6-F991-424E-A060-629A567676C7}"/>
              </a:ext>
            </a:extLst>
          </p:cNvPr>
          <p:cNvSpPr/>
          <p:nvPr/>
        </p:nvSpPr>
        <p:spPr>
          <a:xfrm>
            <a:off x="3594841" y="1885984"/>
            <a:ext cx="1000125" cy="567760"/>
          </a:xfrm>
          <a:prstGeom prst="downArrow">
            <a:avLst/>
          </a:prstGeom>
          <a:solidFill>
            <a:schemeClr val="accent5">
              <a:lumMod val="60000"/>
              <a:lumOff val="4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latin typeface="+mn-ea"/>
            </a:endParaRPr>
          </a:p>
        </p:txBody>
      </p:sp>
      <p:cxnSp>
        <p:nvCxnSpPr>
          <p:cNvPr id="46" name="直線コネクタ 45">
            <a:extLst>
              <a:ext uri="{FF2B5EF4-FFF2-40B4-BE49-F238E27FC236}">
                <a16:creationId xmlns:a16="http://schemas.microsoft.com/office/drawing/2014/main" id="{66CD3364-00DF-4A2F-8649-DB8271F9DCCF}"/>
              </a:ext>
            </a:extLst>
          </p:cNvPr>
          <p:cNvCxnSpPr>
            <a:cxnSpLocks/>
          </p:cNvCxnSpPr>
          <p:nvPr/>
        </p:nvCxnSpPr>
        <p:spPr>
          <a:xfrm>
            <a:off x="238529" y="3061054"/>
            <a:ext cx="9360000" cy="0"/>
          </a:xfrm>
          <a:prstGeom prst="line">
            <a:avLst/>
          </a:prstGeom>
          <a:ln w="44450">
            <a:solidFill>
              <a:schemeClr val="accent4">
                <a:lumMod val="60000"/>
                <a:lumOff val="40000"/>
                <a:alpha val="37000"/>
              </a:schemeClr>
            </a:solidFill>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3A74D733-0B1C-43CC-A7FD-2A50304FF05C}"/>
              </a:ext>
            </a:extLst>
          </p:cNvPr>
          <p:cNvCxnSpPr>
            <a:cxnSpLocks/>
          </p:cNvCxnSpPr>
          <p:nvPr/>
        </p:nvCxnSpPr>
        <p:spPr>
          <a:xfrm>
            <a:off x="238529" y="2464761"/>
            <a:ext cx="9360000" cy="0"/>
          </a:xfrm>
          <a:prstGeom prst="line">
            <a:avLst/>
          </a:prstGeom>
          <a:ln w="44450">
            <a:solidFill>
              <a:schemeClr val="accent5">
                <a:lumMod val="60000"/>
                <a:lumOff val="40000"/>
                <a:alpha val="37000"/>
              </a:schemeClr>
            </a:solidFill>
          </a:ln>
        </p:spPr>
        <p:style>
          <a:lnRef idx="1">
            <a:schemeClr val="accent1"/>
          </a:lnRef>
          <a:fillRef idx="0">
            <a:schemeClr val="accent1"/>
          </a:fillRef>
          <a:effectRef idx="0">
            <a:schemeClr val="accent1"/>
          </a:effectRef>
          <a:fontRef idx="minor">
            <a:schemeClr val="tx1"/>
          </a:fontRef>
        </p:style>
      </p:cxnSp>
      <p:grpSp>
        <p:nvGrpSpPr>
          <p:cNvPr id="45" name="グループ化 44">
            <a:extLst>
              <a:ext uri="{FF2B5EF4-FFF2-40B4-BE49-F238E27FC236}">
                <a16:creationId xmlns:a16="http://schemas.microsoft.com/office/drawing/2014/main" id="{638A3F6A-3C95-4EA4-A0AD-A386D43BC1A9}"/>
              </a:ext>
            </a:extLst>
          </p:cNvPr>
          <p:cNvGrpSpPr/>
          <p:nvPr/>
        </p:nvGrpSpPr>
        <p:grpSpPr>
          <a:xfrm>
            <a:off x="238529" y="1821662"/>
            <a:ext cx="9360000" cy="1872854"/>
            <a:chOff x="1204684" y="2595399"/>
            <a:chExt cx="9360000" cy="1872854"/>
          </a:xfrm>
        </p:grpSpPr>
        <p:cxnSp>
          <p:nvCxnSpPr>
            <p:cNvPr id="47" name="直線コネクタ 46">
              <a:extLst>
                <a:ext uri="{FF2B5EF4-FFF2-40B4-BE49-F238E27FC236}">
                  <a16:creationId xmlns:a16="http://schemas.microsoft.com/office/drawing/2014/main" id="{15C940A0-D6E3-40C6-9474-DA7B49AC4F76}"/>
                </a:ext>
              </a:extLst>
            </p:cNvPr>
            <p:cNvCxnSpPr>
              <a:cxnSpLocks/>
            </p:cNvCxnSpPr>
            <p:nvPr/>
          </p:nvCxnSpPr>
          <p:spPr>
            <a:xfrm flipV="1">
              <a:off x="1204684" y="4440602"/>
              <a:ext cx="9360000" cy="0"/>
            </a:xfrm>
            <a:prstGeom prst="line">
              <a:avLst/>
            </a:prstGeom>
            <a:ln w="44450">
              <a:solidFill>
                <a:schemeClr val="bg1">
                  <a:lumMod val="65000"/>
                  <a:alpha val="37000"/>
                </a:schemeClr>
              </a:solidFill>
            </a:ln>
          </p:spPr>
          <p:style>
            <a:lnRef idx="1">
              <a:schemeClr val="accent1"/>
            </a:lnRef>
            <a:fillRef idx="0">
              <a:schemeClr val="accent1"/>
            </a:fillRef>
            <a:effectRef idx="0">
              <a:schemeClr val="accent1"/>
            </a:effectRef>
            <a:fontRef idx="minor">
              <a:schemeClr val="tx1"/>
            </a:fontRef>
          </p:style>
        </p:cxnSp>
        <p:grpSp>
          <p:nvGrpSpPr>
            <p:cNvPr id="13" name="グループ化 12">
              <a:extLst>
                <a:ext uri="{FF2B5EF4-FFF2-40B4-BE49-F238E27FC236}">
                  <a16:creationId xmlns:a16="http://schemas.microsoft.com/office/drawing/2014/main" id="{8D615AEC-856B-470B-9476-C554DBE38A73}"/>
                </a:ext>
              </a:extLst>
            </p:cNvPr>
            <p:cNvGrpSpPr/>
            <p:nvPr/>
          </p:nvGrpSpPr>
          <p:grpSpPr>
            <a:xfrm>
              <a:off x="1307992" y="2726610"/>
              <a:ext cx="3160397" cy="526458"/>
              <a:chOff x="1307992" y="2726610"/>
              <a:chExt cx="3160397" cy="526458"/>
            </a:xfrm>
          </p:grpSpPr>
          <p:sp>
            <p:nvSpPr>
              <p:cNvPr id="5" name="テキスト ボックス 4">
                <a:extLst>
                  <a:ext uri="{FF2B5EF4-FFF2-40B4-BE49-F238E27FC236}">
                    <a16:creationId xmlns:a16="http://schemas.microsoft.com/office/drawing/2014/main" id="{C79BE545-875D-44CD-86AF-DC49929122DE}"/>
                  </a:ext>
                </a:extLst>
              </p:cNvPr>
              <p:cNvSpPr txBox="1"/>
              <p:nvPr/>
            </p:nvSpPr>
            <p:spPr>
              <a:xfrm>
                <a:off x="1307992" y="2729848"/>
                <a:ext cx="1338125" cy="523220"/>
              </a:xfrm>
              <a:prstGeom prst="rect">
                <a:avLst/>
              </a:prstGeom>
              <a:noFill/>
            </p:spPr>
            <p:txBody>
              <a:bodyPr wrap="square" rtlCol="0">
                <a:spAutoFit/>
              </a:bodyPr>
              <a:lstStyle/>
              <a:p>
                <a:r>
                  <a:rPr kumimoji="1" lang="ja-JP" altLang="en-US" sz="1600" b="1" dirty="0">
                    <a:latin typeface="+mn-ea"/>
                  </a:rPr>
                  <a:t>１次</a:t>
                </a:r>
                <a:r>
                  <a:rPr kumimoji="1" lang="ja-JP" altLang="en-US" sz="1200" b="1" dirty="0">
                    <a:latin typeface="+mn-ea"/>
                  </a:rPr>
                  <a:t>商圏</a:t>
                </a:r>
                <a:endParaRPr kumimoji="1" lang="en-US" altLang="ja-JP" sz="1200" b="1" dirty="0">
                  <a:latin typeface="+mn-ea"/>
                </a:endParaRPr>
              </a:p>
              <a:p>
                <a:r>
                  <a:rPr kumimoji="1" lang="ja-JP" altLang="en-US" sz="1200" b="1" dirty="0">
                    <a:solidFill>
                      <a:srgbClr val="FF0000"/>
                    </a:solidFill>
                    <a:latin typeface="+mn-ea"/>
                  </a:rPr>
                  <a:t>半径</a:t>
                </a:r>
                <a:r>
                  <a:rPr kumimoji="1" lang="en-US" altLang="ja-JP" sz="1200" b="1" dirty="0">
                    <a:solidFill>
                      <a:srgbClr val="FF0000"/>
                    </a:solidFill>
                    <a:latin typeface="+mn-ea"/>
                  </a:rPr>
                  <a:t>350</a:t>
                </a:r>
                <a:r>
                  <a:rPr kumimoji="1" lang="ja-JP" altLang="en-US" sz="1200" b="1" dirty="0">
                    <a:solidFill>
                      <a:srgbClr val="FF0000"/>
                    </a:solidFill>
                    <a:latin typeface="+mn-ea"/>
                  </a:rPr>
                  <a:t>～</a:t>
                </a:r>
                <a:r>
                  <a:rPr kumimoji="1" lang="en-US" altLang="ja-JP" sz="1200" b="1" dirty="0">
                    <a:solidFill>
                      <a:srgbClr val="FF0000"/>
                    </a:solidFill>
                    <a:latin typeface="+mn-ea"/>
                  </a:rPr>
                  <a:t>500</a:t>
                </a:r>
                <a:r>
                  <a:rPr kumimoji="1" lang="ja-JP" altLang="en-US" sz="1200" b="1" dirty="0">
                    <a:solidFill>
                      <a:srgbClr val="FF0000"/>
                    </a:solidFill>
                    <a:latin typeface="+mn-ea"/>
                  </a:rPr>
                  <a:t>ｍ</a:t>
                </a:r>
              </a:p>
            </p:txBody>
          </p:sp>
          <p:sp>
            <p:nvSpPr>
              <p:cNvPr id="15" name="四角形: 角を丸くする 14">
                <a:extLst>
                  <a:ext uri="{FF2B5EF4-FFF2-40B4-BE49-F238E27FC236}">
                    <a16:creationId xmlns:a16="http://schemas.microsoft.com/office/drawing/2014/main" id="{E2CEADC8-BC2E-4563-A5B9-9B57C7B5D372}"/>
                  </a:ext>
                </a:extLst>
              </p:cNvPr>
              <p:cNvSpPr/>
              <p:nvPr/>
            </p:nvSpPr>
            <p:spPr>
              <a:xfrm>
                <a:off x="2844717" y="2726610"/>
                <a:ext cx="1623672" cy="423860"/>
              </a:xfrm>
              <a:prstGeom prst="roundRect">
                <a:avLst/>
              </a:prstGeom>
              <a:noFill/>
              <a:ln w="47625">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latin typeface="+mn-ea"/>
                  </a:rPr>
                  <a:t>徒歩で</a:t>
                </a:r>
                <a:r>
                  <a:rPr kumimoji="1" lang="en-US" altLang="ja-JP" sz="1200" b="1" dirty="0">
                    <a:solidFill>
                      <a:schemeClr val="tx1"/>
                    </a:solidFill>
                    <a:latin typeface="+mn-ea"/>
                  </a:rPr>
                  <a:t>15</a:t>
                </a:r>
                <a:r>
                  <a:rPr kumimoji="1" lang="ja-JP" altLang="en-US" sz="1200" b="1" dirty="0">
                    <a:solidFill>
                      <a:schemeClr val="tx1"/>
                    </a:solidFill>
                    <a:latin typeface="+mn-ea"/>
                  </a:rPr>
                  <a:t>分以内</a:t>
                </a:r>
              </a:p>
            </p:txBody>
          </p:sp>
        </p:grpSp>
        <p:grpSp>
          <p:nvGrpSpPr>
            <p:cNvPr id="16" name="グループ化 15">
              <a:extLst>
                <a:ext uri="{FF2B5EF4-FFF2-40B4-BE49-F238E27FC236}">
                  <a16:creationId xmlns:a16="http://schemas.microsoft.com/office/drawing/2014/main" id="{4F075AA3-9159-4DF5-A5FE-41013A4F154E}"/>
                </a:ext>
              </a:extLst>
            </p:cNvPr>
            <p:cNvGrpSpPr/>
            <p:nvPr/>
          </p:nvGrpSpPr>
          <p:grpSpPr>
            <a:xfrm>
              <a:off x="1307992" y="3316990"/>
              <a:ext cx="3160397" cy="549836"/>
              <a:chOff x="1307992" y="3393190"/>
              <a:chExt cx="3160397" cy="549836"/>
            </a:xfrm>
          </p:grpSpPr>
          <p:sp>
            <p:nvSpPr>
              <p:cNvPr id="12" name="テキスト ボックス 11">
                <a:extLst>
                  <a:ext uri="{FF2B5EF4-FFF2-40B4-BE49-F238E27FC236}">
                    <a16:creationId xmlns:a16="http://schemas.microsoft.com/office/drawing/2014/main" id="{7F80B348-EDFE-49F5-8DCE-490945DC2D55}"/>
                  </a:ext>
                </a:extLst>
              </p:cNvPr>
              <p:cNvSpPr txBox="1"/>
              <p:nvPr/>
            </p:nvSpPr>
            <p:spPr>
              <a:xfrm>
                <a:off x="1307992" y="3419806"/>
                <a:ext cx="1338124" cy="523220"/>
              </a:xfrm>
              <a:prstGeom prst="rect">
                <a:avLst/>
              </a:prstGeom>
              <a:noFill/>
            </p:spPr>
            <p:txBody>
              <a:bodyPr wrap="square" rtlCol="0">
                <a:spAutoFit/>
              </a:bodyPr>
              <a:lstStyle/>
              <a:p>
                <a:r>
                  <a:rPr kumimoji="1" lang="ja-JP" altLang="en-US" sz="1600" b="1" dirty="0">
                    <a:latin typeface="+mn-ea"/>
                  </a:rPr>
                  <a:t>２次</a:t>
                </a:r>
                <a:r>
                  <a:rPr kumimoji="1" lang="ja-JP" altLang="en-US" sz="1200" b="1" dirty="0">
                    <a:latin typeface="+mn-ea"/>
                  </a:rPr>
                  <a:t>商圏</a:t>
                </a:r>
                <a:endParaRPr kumimoji="1" lang="en-US" altLang="ja-JP" sz="1200" b="1" dirty="0">
                  <a:latin typeface="+mn-ea"/>
                </a:endParaRPr>
              </a:p>
              <a:p>
                <a:r>
                  <a:rPr kumimoji="1" lang="ja-JP" altLang="en-US" sz="1200" b="1" dirty="0">
                    <a:solidFill>
                      <a:srgbClr val="FF0000"/>
                    </a:solidFill>
                    <a:latin typeface="+mn-ea"/>
                  </a:rPr>
                  <a:t>半径</a:t>
                </a:r>
                <a:r>
                  <a:rPr kumimoji="1" lang="en-US" altLang="ja-JP" sz="1200" b="1" dirty="0">
                    <a:solidFill>
                      <a:srgbClr val="FF0000"/>
                    </a:solidFill>
                    <a:latin typeface="+mn-ea"/>
                  </a:rPr>
                  <a:t>3</a:t>
                </a:r>
                <a:r>
                  <a:rPr kumimoji="1" lang="ja-JP" altLang="en-US" sz="1200" b="1" dirty="0">
                    <a:solidFill>
                      <a:srgbClr val="FF0000"/>
                    </a:solidFill>
                    <a:latin typeface="+mn-ea"/>
                  </a:rPr>
                  <a:t>～４㎞</a:t>
                </a:r>
                <a:endParaRPr kumimoji="1" lang="en-US" altLang="ja-JP" sz="1200" b="1" dirty="0">
                  <a:solidFill>
                    <a:srgbClr val="FF0000"/>
                  </a:solidFill>
                  <a:latin typeface="+mn-ea"/>
                </a:endParaRPr>
              </a:p>
            </p:txBody>
          </p:sp>
          <p:sp>
            <p:nvSpPr>
              <p:cNvPr id="22" name="四角形: 角を丸くする 21">
                <a:extLst>
                  <a:ext uri="{FF2B5EF4-FFF2-40B4-BE49-F238E27FC236}">
                    <a16:creationId xmlns:a16="http://schemas.microsoft.com/office/drawing/2014/main" id="{A9A6D69E-D5DA-4E07-8A59-D18EBCF6FBDE}"/>
                  </a:ext>
                </a:extLst>
              </p:cNvPr>
              <p:cNvSpPr/>
              <p:nvPr/>
            </p:nvSpPr>
            <p:spPr>
              <a:xfrm>
                <a:off x="2844717" y="3393190"/>
                <a:ext cx="1623672" cy="423860"/>
              </a:xfrm>
              <a:prstGeom prst="roundRect">
                <a:avLst/>
              </a:prstGeom>
              <a:noFill/>
              <a:ln w="4762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latin typeface="+mn-ea"/>
                  </a:rPr>
                  <a:t>自転車で</a:t>
                </a:r>
                <a:r>
                  <a:rPr kumimoji="1" lang="en-US" altLang="ja-JP" sz="1200" b="1" dirty="0">
                    <a:solidFill>
                      <a:schemeClr val="tx1"/>
                    </a:solidFill>
                    <a:latin typeface="+mn-ea"/>
                  </a:rPr>
                  <a:t>15</a:t>
                </a:r>
                <a:r>
                  <a:rPr kumimoji="1" lang="ja-JP" altLang="en-US" sz="1200" b="1" dirty="0">
                    <a:solidFill>
                      <a:schemeClr val="tx1"/>
                    </a:solidFill>
                    <a:latin typeface="+mn-ea"/>
                  </a:rPr>
                  <a:t>分以内</a:t>
                </a:r>
              </a:p>
            </p:txBody>
          </p:sp>
        </p:grpSp>
        <p:grpSp>
          <p:nvGrpSpPr>
            <p:cNvPr id="17" name="グループ化 16">
              <a:extLst>
                <a:ext uri="{FF2B5EF4-FFF2-40B4-BE49-F238E27FC236}">
                  <a16:creationId xmlns:a16="http://schemas.microsoft.com/office/drawing/2014/main" id="{3F5F4A1B-B06F-4C54-910A-71494AED16B3}"/>
                </a:ext>
              </a:extLst>
            </p:cNvPr>
            <p:cNvGrpSpPr/>
            <p:nvPr/>
          </p:nvGrpSpPr>
          <p:grpSpPr>
            <a:xfrm>
              <a:off x="1307992" y="3926197"/>
              <a:ext cx="3160397" cy="542056"/>
              <a:chOff x="1307992" y="4050391"/>
              <a:chExt cx="3160397" cy="542056"/>
            </a:xfrm>
          </p:grpSpPr>
          <p:sp>
            <p:nvSpPr>
              <p:cNvPr id="14" name="テキスト ボックス 13">
                <a:extLst>
                  <a:ext uri="{FF2B5EF4-FFF2-40B4-BE49-F238E27FC236}">
                    <a16:creationId xmlns:a16="http://schemas.microsoft.com/office/drawing/2014/main" id="{16FF4881-E756-4382-9348-1372742A28CB}"/>
                  </a:ext>
                </a:extLst>
              </p:cNvPr>
              <p:cNvSpPr txBox="1"/>
              <p:nvPr/>
            </p:nvSpPr>
            <p:spPr>
              <a:xfrm>
                <a:off x="1307992" y="4069227"/>
                <a:ext cx="1338124" cy="523220"/>
              </a:xfrm>
              <a:prstGeom prst="rect">
                <a:avLst/>
              </a:prstGeom>
              <a:noFill/>
              <a:ln>
                <a:noFill/>
              </a:ln>
            </p:spPr>
            <p:txBody>
              <a:bodyPr wrap="square" rtlCol="0">
                <a:spAutoFit/>
              </a:bodyPr>
              <a:lstStyle/>
              <a:p>
                <a:r>
                  <a:rPr kumimoji="1" lang="ja-JP" altLang="en-US" sz="1600" b="1" dirty="0">
                    <a:latin typeface="+mn-ea"/>
                  </a:rPr>
                  <a:t>３次</a:t>
                </a:r>
                <a:r>
                  <a:rPr kumimoji="1" lang="ja-JP" altLang="en-US" sz="1200" b="1" dirty="0">
                    <a:latin typeface="+mn-ea"/>
                  </a:rPr>
                  <a:t>商圏</a:t>
                </a:r>
                <a:endParaRPr kumimoji="1" lang="en-US" altLang="ja-JP" sz="1200" b="1" dirty="0">
                  <a:latin typeface="+mn-ea"/>
                </a:endParaRPr>
              </a:p>
              <a:p>
                <a:r>
                  <a:rPr kumimoji="1" lang="ja-JP" altLang="en-US" sz="1200" b="1" dirty="0">
                    <a:solidFill>
                      <a:srgbClr val="FF0000"/>
                    </a:solidFill>
                    <a:latin typeface="+mn-ea"/>
                  </a:rPr>
                  <a:t>半径</a:t>
                </a:r>
                <a:r>
                  <a:rPr kumimoji="1" lang="en-US" altLang="ja-JP" sz="1200" b="1" dirty="0">
                    <a:solidFill>
                      <a:srgbClr val="FF0000"/>
                    </a:solidFill>
                    <a:latin typeface="+mn-ea"/>
                  </a:rPr>
                  <a:t>15</a:t>
                </a:r>
                <a:r>
                  <a:rPr kumimoji="1" lang="ja-JP" altLang="en-US" sz="1200" b="1" dirty="0">
                    <a:solidFill>
                      <a:srgbClr val="FF0000"/>
                    </a:solidFill>
                    <a:latin typeface="+mn-ea"/>
                  </a:rPr>
                  <a:t>㎞以内</a:t>
                </a:r>
              </a:p>
            </p:txBody>
          </p:sp>
          <p:sp>
            <p:nvSpPr>
              <p:cNvPr id="23" name="四角形: 角を丸くする 22">
                <a:extLst>
                  <a:ext uri="{FF2B5EF4-FFF2-40B4-BE49-F238E27FC236}">
                    <a16:creationId xmlns:a16="http://schemas.microsoft.com/office/drawing/2014/main" id="{578C3D19-A447-4AE3-B259-55C51DA80413}"/>
                  </a:ext>
                </a:extLst>
              </p:cNvPr>
              <p:cNvSpPr/>
              <p:nvPr/>
            </p:nvSpPr>
            <p:spPr>
              <a:xfrm>
                <a:off x="2844717" y="4050391"/>
                <a:ext cx="1623672" cy="423860"/>
              </a:xfrm>
              <a:prstGeom prst="roundRect">
                <a:avLst/>
              </a:prstGeom>
              <a:noFill/>
              <a:ln w="4762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latin typeface="+mn-ea"/>
                  </a:rPr>
                  <a:t>車で</a:t>
                </a:r>
                <a:r>
                  <a:rPr kumimoji="1" lang="en-US" altLang="ja-JP" sz="1200" b="1" dirty="0">
                    <a:solidFill>
                      <a:schemeClr val="tx1"/>
                    </a:solidFill>
                    <a:latin typeface="+mn-ea"/>
                  </a:rPr>
                  <a:t>30</a:t>
                </a:r>
                <a:r>
                  <a:rPr kumimoji="1" lang="ja-JP" altLang="en-US" sz="1200" b="1" dirty="0">
                    <a:solidFill>
                      <a:schemeClr val="tx1"/>
                    </a:solidFill>
                    <a:latin typeface="+mn-ea"/>
                  </a:rPr>
                  <a:t>分以内</a:t>
                </a:r>
              </a:p>
            </p:txBody>
          </p:sp>
        </p:grpSp>
        <p:sp>
          <p:nvSpPr>
            <p:cNvPr id="24" name="テキスト ボックス 23">
              <a:extLst>
                <a:ext uri="{FF2B5EF4-FFF2-40B4-BE49-F238E27FC236}">
                  <a16:creationId xmlns:a16="http://schemas.microsoft.com/office/drawing/2014/main" id="{E65D6D15-6351-460B-BB2D-7E579EF4A5A6}"/>
                </a:ext>
              </a:extLst>
            </p:cNvPr>
            <p:cNvSpPr txBox="1"/>
            <p:nvPr/>
          </p:nvSpPr>
          <p:spPr>
            <a:xfrm>
              <a:off x="4404887" y="2692409"/>
              <a:ext cx="1333508" cy="276999"/>
            </a:xfrm>
            <a:prstGeom prst="rect">
              <a:avLst/>
            </a:prstGeom>
            <a:noFill/>
          </p:spPr>
          <p:txBody>
            <a:bodyPr wrap="square" rtlCol="0">
              <a:spAutoFit/>
            </a:bodyPr>
            <a:lstStyle/>
            <a:p>
              <a:pPr algn="ctr"/>
              <a:r>
                <a:rPr kumimoji="1" lang="ja-JP" altLang="en-US" sz="1200" b="1" dirty="0">
                  <a:latin typeface="+mn-ea"/>
                </a:rPr>
                <a:t>小規模な飲食店</a:t>
              </a:r>
            </a:p>
          </p:txBody>
        </p:sp>
        <p:sp>
          <p:nvSpPr>
            <p:cNvPr id="31" name="テキスト ボックス 30">
              <a:extLst>
                <a:ext uri="{FF2B5EF4-FFF2-40B4-BE49-F238E27FC236}">
                  <a16:creationId xmlns:a16="http://schemas.microsoft.com/office/drawing/2014/main" id="{325CECC7-1931-4A79-BF65-722CFD536CF0}"/>
                </a:ext>
              </a:extLst>
            </p:cNvPr>
            <p:cNvSpPr txBox="1"/>
            <p:nvPr/>
          </p:nvSpPr>
          <p:spPr>
            <a:xfrm>
              <a:off x="6354657" y="2595399"/>
              <a:ext cx="1333508" cy="646331"/>
            </a:xfrm>
            <a:prstGeom prst="rect">
              <a:avLst/>
            </a:prstGeom>
            <a:noFill/>
          </p:spPr>
          <p:txBody>
            <a:bodyPr wrap="square" rtlCol="0">
              <a:spAutoFit/>
            </a:bodyPr>
            <a:lstStyle/>
            <a:p>
              <a:pPr algn="ctr"/>
              <a:r>
                <a:rPr kumimoji="1" lang="ja-JP" altLang="en-US" sz="1200" b="1" dirty="0">
                  <a:latin typeface="+mn-ea"/>
                </a:rPr>
                <a:t>地元でも</a:t>
              </a:r>
              <a:r>
                <a:rPr kumimoji="1" lang="en-US" altLang="ja-JP" sz="1200" b="1" dirty="0">
                  <a:latin typeface="+mn-ea"/>
                </a:rPr>
                <a:t/>
              </a:r>
              <a:br>
                <a:rPr kumimoji="1" lang="en-US" altLang="ja-JP" sz="1200" b="1" dirty="0">
                  <a:latin typeface="+mn-ea"/>
                </a:rPr>
              </a:br>
              <a:r>
                <a:rPr kumimoji="1" lang="ja-JP" altLang="en-US" sz="1200" b="1" dirty="0">
                  <a:latin typeface="+mn-ea"/>
                </a:rPr>
                <a:t>大人気の</a:t>
              </a:r>
              <a:endParaRPr kumimoji="1" lang="en-US" altLang="ja-JP" sz="1200" b="1" dirty="0">
                <a:latin typeface="+mn-ea"/>
              </a:endParaRPr>
            </a:p>
            <a:p>
              <a:pPr algn="ctr"/>
              <a:r>
                <a:rPr kumimoji="1" lang="ja-JP" altLang="en-US" sz="1200" b="1" dirty="0">
                  <a:latin typeface="+mn-ea"/>
                </a:rPr>
                <a:t>飲食店</a:t>
              </a:r>
              <a:endParaRPr kumimoji="1" lang="en-US" altLang="ja-JP" sz="1200" b="1" dirty="0">
                <a:latin typeface="+mn-ea"/>
              </a:endParaRPr>
            </a:p>
          </p:txBody>
        </p:sp>
        <p:sp>
          <p:nvSpPr>
            <p:cNvPr id="27" name="テキスト ボックス 26">
              <a:extLst>
                <a:ext uri="{FF2B5EF4-FFF2-40B4-BE49-F238E27FC236}">
                  <a16:creationId xmlns:a16="http://schemas.microsoft.com/office/drawing/2014/main" id="{0E7DA97A-BBA2-4E57-BBF4-F194ED632C5D}"/>
                </a:ext>
              </a:extLst>
            </p:cNvPr>
            <p:cNvSpPr txBox="1"/>
            <p:nvPr/>
          </p:nvSpPr>
          <p:spPr>
            <a:xfrm>
              <a:off x="5416779" y="2602764"/>
              <a:ext cx="1333508" cy="646331"/>
            </a:xfrm>
            <a:prstGeom prst="rect">
              <a:avLst/>
            </a:prstGeom>
            <a:noFill/>
          </p:spPr>
          <p:txBody>
            <a:bodyPr wrap="square" rtlCol="0">
              <a:spAutoFit/>
            </a:bodyPr>
            <a:lstStyle/>
            <a:p>
              <a:pPr algn="ctr"/>
              <a:r>
                <a:rPr kumimoji="1" lang="ja-JP" altLang="en-US" sz="1200" b="1" dirty="0" err="1">
                  <a:latin typeface="+mn-ea"/>
                </a:rPr>
                <a:t>そこそこ</a:t>
              </a:r>
              <a:endParaRPr kumimoji="1" lang="en-US" altLang="ja-JP" sz="1200" b="1" dirty="0">
                <a:latin typeface="+mn-ea"/>
              </a:endParaRPr>
            </a:p>
            <a:p>
              <a:pPr algn="ctr"/>
              <a:r>
                <a:rPr kumimoji="1" lang="ja-JP" altLang="en-US" sz="1200" b="1" dirty="0">
                  <a:latin typeface="+mn-ea"/>
                </a:rPr>
                <a:t>美味しい</a:t>
              </a:r>
              <a:endParaRPr kumimoji="1" lang="en-US" altLang="ja-JP" sz="1200" b="1" dirty="0">
                <a:latin typeface="+mn-ea"/>
              </a:endParaRPr>
            </a:p>
            <a:p>
              <a:pPr algn="ctr"/>
              <a:r>
                <a:rPr kumimoji="1" lang="ja-JP" altLang="en-US" sz="1200" b="1" dirty="0">
                  <a:latin typeface="+mn-ea"/>
                </a:rPr>
                <a:t>小規模な飲食店</a:t>
              </a:r>
            </a:p>
          </p:txBody>
        </p:sp>
      </p:grpSp>
      <p:sp>
        <p:nvSpPr>
          <p:cNvPr id="2" name="テキスト ボックス 1">
            <a:extLst>
              <a:ext uri="{FF2B5EF4-FFF2-40B4-BE49-F238E27FC236}">
                <a16:creationId xmlns:a16="http://schemas.microsoft.com/office/drawing/2014/main" id="{221728E3-2236-36FB-DB5E-DD3AA44D1CFB}"/>
              </a:ext>
            </a:extLst>
          </p:cNvPr>
          <p:cNvSpPr txBox="1"/>
          <p:nvPr/>
        </p:nvSpPr>
        <p:spPr>
          <a:xfrm>
            <a:off x="6661513" y="1907155"/>
            <a:ext cx="3244487" cy="400110"/>
          </a:xfrm>
          <a:prstGeom prst="rect">
            <a:avLst/>
          </a:prstGeom>
          <a:noFill/>
        </p:spPr>
        <p:txBody>
          <a:bodyPr wrap="square" rtlCol="0">
            <a:spAutoFit/>
          </a:bodyPr>
          <a:lstStyle/>
          <a:p>
            <a:r>
              <a:rPr kumimoji="1" lang="ja-JP" altLang="en-US" sz="1000" b="1" dirty="0">
                <a:latin typeface="+mn-ea"/>
              </a:rPr>
              <a:t>大人の歩幅を約</a:t>
            </a:r>
            <a:r>
              <a:rPr kumimoji="1" lang="en-US" altLang="ja-JP" sz="1000" b="1" dirty="0">
                <a:latin typeface="+mn-ea"/>
              </a:rPr>
              <a:t>70</a:t>
            </a:r>
            <a:r>
              <a:rPr kumimoji="1" lang="ja-JP" altLang="en-US" sz="1000" b="1" dirty="0">
                <a:latin typeface="+mn-ea"/>
              </a:rPr>
              <a:t>㎝として</a:t>
            </a:r>
            <a:r>
              <a:rPr kumimoji="1" lang="en-US" altLang="ja-JP" sz="1000" b="1" dirty="0">
                <a:latin typeface="+mn-ea"/>
              </a:rPr>
              <a:t>500</a:t>
            </a:r>
            <a:r>
              <a:rPr kumimoji="1" lang="ja-JP" altLang="en-US" sz="1000" b="1" dirty="0">
                <a:latin typeface="+mn-ea"/>
              </a:rPr>
              <a:t>～</a:t>
            </a:r>
            <a:r>
              <a:rPr kumimoji="1" lang="en-US" altLang="ja-JP" sz="1000" b="1" dirty="0">
                <a:latin typeface="+mn-ea"/>
              </a:rPr>
              <a:t>700</a:t>
            </a:r>
            <a:r>
              <a:rPr kumimoji="1" lang="ja-JP" altLang="en-US" sz="1000" b="1" dirty="0">
                <a:latin typeface="+mn-ea"/>
              </a:rPr>
              <a:t>歩強、</a:t>
            </a:r>
          </a:p>
          <a:p>
            <a:r>
              <a:rPr kumimoji="1" lang="ja-JP" altLang="en-US" sz="1000" b="1" dirty="0">
                <a:latin typeface="+mn-ea"/>
              </a:rPr>
              <a:t>自転車ですと２～３分の範囲です。</a:t>
            </a:r>
          </a:p>
        </p:txBody>
      </p:sp>
      <p:sp>
        <p:nvSpPr>
          <p:cNvPr id="36" name="テキスト ボックス 35">
            <a:extLst>
              <a:ext uri="{FF2B5EF4-FFF2-40B4-BE49-F238E27FC236}">
                <a16:creationId xmlns:a16="http://schemas.microsoft.com/office/drawing/2014/main" id="{A8B93EA6-398A-5AC7-76EA-FA53F645B320}"/>
              </a:ext>
            </a:extLst>
          </p:cNvPr>
          <p:cNvSpPr txBox="1"/>
          <p:nvPr/>
        </p:nvSpPr>
        <p:spPr>
          <a:xfrm>
            <a:off x="6663116" y="2478630"/>
            <a:ext cx="3389318" cy="400110"/>
          </a:xfrm>
          <a:prstGeom prst="rect">
            <a:avLst/>
          </a:prstGeom>
          <a:noFill/>
        </p:spPr>
        <p:txBody>
          <a:bodyPr wrap="square" rtlCol="0">
            <a:spAutoFit/>
          </a:bodyPr>
          <a:lstStyle/>
          <a:p>
            <a:r>
              <a:rPr kumimoji="1" lang="ja-JP" altLang="en-US" sz="1000" b="1" dirty="0">
                <a:latin typeface="+mn-ea"/>
              </a:rPr>
              <a:t>歩くと１時間前後かかる範囲です。</a:t>
            </a:r>
            <a:endParaRPr kumimoji="1" lang="en-US" altLang="ja-JP" sz="1000" b="1" dirty="0">
              <a:latin typeface="+mn-ea"/>
            </a:endParaRPr>
          </a:p>
          <a:p>
            <a:r>
              <a:rPr kumimoji="1" lang="ja-JP" altLang="en-US" sz="1000" b="1" spc="-20" dirty="0">
                <a:latin typeface="+mn-ea"/>
              </a:rPr>
              <a:t>歩いて行くイメージではないかもしれません。</a:t>
            </a:r>
            <a:endParaRPr kumimoji="1" lang="en-US" altLang="ja-JP" sz="1000" b="1" spc="-20" dirty="0">
              <a:latin typeface="+mn-ea"/>
            </a:endParaRPr>
          </a:p>
        </p:txBody>
      </p:sp>
      <p:sp>
        <p:nvSpPr>
          <p:cNvPr id="37" name="テキスト ボックス 36">
            <a:extLst>
              <a:ext uri="{FF2B5EF4-FFF2-40B4-BE49-F238E27FC236}">
                <a16:creationId xmlns:a16="http://schemas.microsoft.com/office/drawing/2014/main" id="{810570EE-B832-33DD-5FAD-820F00144132}"/>
              </a:ext>
            </a:extLst>
          </p:cNvPr>
          <p:cNvSpPr txBox="1"/>
          <p:nvPr/>
        </p:nvSpPr>
        <p:spPr>
          <a:xfrm>
            <a:off x="6629465" y="3190994"/>
            <a:ext cx="3389318" cy="246221"/>
          </a:xfrm>
          <a:prstGeom prst="rect">
            <a:avLst/>
          </a:prstGeom>
          <a:noFill/>
        </p:spPr>
        <p:txBody>
          <a:bodyPr wrap="square" rtlCol="0">
            <a:spAutoFit/>
          </a:bodyPr>
          <a:lstStyle/>
          <a:p>
            <a:r>
              <a:rPr kumimoji="1" lang="ja-JP" altLang="en-US" sz="1000" b="1" dirty="0">
                <a:latin typeface="+mn-ea"/>
              </a:rPr>
              <a:t>音楽を６～７曲聞いて到着する感覚です。</a:t>
            </a:r>
            <a:endParaRPr kumimoji="1" lang="en-US" altLang="ja-JP" sz="1000" b="1" dirty="0">
              <a:latin typeface="+mn-ea"/>
            </a:endParaRPr>
          </a:p>
        </p:txBody>
      </p:sp>
      <p:sp>
        <p:nvSpPr>
          <p:cNvPr id="40" name="四角形: 角を丸くする 39">
            <a:extLst>
              <a:ext uri="{FF2B5EF4-FFF2-40B4-BE49-F238E27FC236}">
                <a16:creationId xmlns:a16="http://schemas.microsoft.com/office/drawing/2014/main" id="{23B0C8BA-BB9C-C414-13FA-CE8BD5A1EF3C}"/>
              </a:ext>
            </a:extLst>
          </p:cNvPr>
          <p:cNvSpPr/>
          <p:nvPr/>
        </p:nvSpPr>
        <p:spPr>
          <a:xfrm>
            <a:off x="320384" y="4716460"/>
            <a:ext cx="1640033" cy="941102"/>
          </a:xfrm>
          <a:prstGeom prst="roundRect">
            <a:avLst/>
          </a:prstGeom>
          <a:solidFill>
            <a:schemeClr val="accent2">
              <a:lumMod val="40000"/>
              <a:lumOff val="60000"/>
              <a:alpha val="23000"/>
            </a:schemeClr>
          </a:solidFill>
          <a:ln w="73025">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9" name="テキスト ボックス 38">
            <a:extLst>
              <a:ext uri="{FF2B5EF4-FFF2-40B4-BE49-F238E27FC236}">
                <a16:creationId xmlns:a16="http://schemas.microsoft.com/office/drawing/2014/main" id="{B6A9B568-7080-362C-50E6-8C411EBBADEE}"/>
              </a:ext>
            </a:extLst>
          </p:cNvPr>
          <p:cNvSpPr txBox="1"/>
          <p:nvPr/>
        </p:nvSpPr>
        <p:spPr>
          <a:xfrm>
            <a:off x="537282" y="4843966"/>
            <a:ext cx="1338124" cy="707886"/>
          </a:xfrm>
          <a:prstGeom prst="rect">
            <a:avLst/>
          </a:prstGeom>
          <a:noFill/>
        </p:spPr>
        <p:txBody>
          <a:bodyPr wrap="square" rtlCol="0">
            <a:spAutoFit/>
          </a:bodyPr>
          <a:lstStyle/>
          <a:p>
            <a:r>
              <a:rPr kumimoji="1" lang="ja-JP" altLang="en-US" sz="4000" b="1" dirty="0">
                <a:latin typeface="+mn-ea"/>
              </a:rPr>
              <a:t>近い</a:t>
            </a:r>
            <a:endParaRPr kumimoji="1" lang="ja-JP" altLang="en-US" sz="4400" b="1" dirty="0">
              <a:latin typeface="+mn-ea"/>
            </a:endParaRPr>
          </a:p>
        </p:txBody>
      </p:sp>
      <p:sp>
        <p:nvSpPr>
          <p:cNvPr id="41" name="テキスト ボックス 40">
            <a:extLst>
              <a:ext uri="{FF2B5EF4-FFF2-40B4-BE49-F238E27FC236}">
                <a16:creationId xmlns:a16="http://schemas.microsoft.com/office/drawing/2014/main" id="{850097C9-4F26-8488-12CF-1B54B3BFF1AB}"/>
              </a:ext>
            </a:extLst>
          </p:cNvPr>
          <p:cNvSpPr txBox="1"/>
          <p:nvPr/>
        </p:nvSpPr>
        <p:spPr>
          <a:xfrm>
            <a:off x="375473" y="5742651"/>
            <a:ext cx="1529857" cy="584775"/>
          </a:xfrm>
          <a:prstGeom prst="rect">
            <a:avLst/>
          </a:prstGeom>
          <a:noFill/>
        </p:spPr>
        <p:txBody>
          <a:bodyPr wrap="square" rtlCol="0">
            <a:spAutoFit/>
          </a:bodyPr>
          <a:lstStyle/>
          <a:p>
            <a:pPr algn="ctr"/>
            <a:r>
              <a:rPr kumimoji="1" lang="ja-JP" altLang="en-US" sz="1600" b="1" dirty="0">
                <a:latin typeface="+mn-ea"/>
              </a:rPr>
              <a:t>という感覚</a:t>
            </a:r>
            <a:endParaRPr kumimoji="1" lang="en-US" altLang="ja-JP" sz="1600" b="1" dirty="0">
              <a:latin typeface="+mn-ea"/>
            </a:endParaRPr>
          </a:p>
          <a:p>
            <a:pPr algn="ctr"/>
            <a:r>
              <a:rPr kumimoji="1" lang="ja-JP" altLang="en-US" sz="1600" b="1" dirty="0">
                <a:latin typeface="+mn-ea"/>
              </a:rPr>
              <a:t>を身につける</a:t>
            </a:r>
          </a:p>
        </p:txBody>
      </p:sp>
      <p:grpSp>
        <p:nvGrpSpPr>
          <p:cNvPr id="52" name="グループ化 51">
            <a:extLst>
              <a:ext uri="{FF2B5EF4-FFF2-40B4-BE49-F238E27FC236}">
                <a16:creationId xmlns:a16="http://schemas.microsoft.com/office/drawing/2014/main" id="{F47320EB-7515-999B-50D0-B32DFA99CF07}"/>
              </a:ext>
            </a:extLst>
          </p:cNvPr>
          <p:cNvGrpSpPr/>
          <p:nvPr/>
        </p:nvGrpSpPr>
        <p:grpSpPr>
          <a:xfrm>
            <a:off x="282854" y="615284"/>
            <a:ext cx="3148012" cy="885825"/>
            <a:chOff x="333374" y="1883470"/>
            <a:chExt cx="3148012" cy="885825"/>
          </a:xfrm>
        </p:grpSpPr>
        <p:grpSp>
          <p:nvGrpSpPr>
            <p:cNvPr id="53" name="グループ化 52">
              <a:extLst>
                <a:ext uri="{FF2B5EF4-FFF2-40B4-BE49-F238E27FC236}">
                  <a16:creationId xmlns:a16="http://schemas.microsoft.com/office/drawing/2014/main" id="{01694148-B524-D803-FE7D-69F18A3CBCB8}"/>
                </a:ext>
              </a:extLst>
            </p:cNvPr>
            <p:cNvGrpSpPr/>
            <p:nvPr/>
          </p:nvGrpSpPr>
          <p:grpSpPr>
            <a:xfrm>
              <a:off x="333374" y="1883470"/>
              <a:ext cx="1162051" cy="885825"/>
              <a:chOff x="2409824" y="3038474"/>
              <a:chExt cx="1162051" cy="885825"/>
            </a:xfrm>
          </p:grpSpPr>
          <p:sp>
            <p:nvSpPr>
              <p:cNvPr id="55" name="楕円 54">
                <a:extLst>
                  <a:ext uri="{FF2B5EF4-FFF2-40B4-BE49-F238E27FC236}">
                    <a16:creationId xmlns:a16="http://schemas.microsoft.com/office/drawing/2014/main" id="{3AA97E97-9F5B-D1D8-57E5-D4C83656C5E2}"/>
                  </a:ext>
                </a:extLst>
              </p:cNvPr>
              <p:cNvSpPr/>
              <p:nvPr/>
            </p:nvSpPr>
            <p:spPr>
              <a:xfrm>
                <a:off x="2409824" y="3038474"/>
                <a:ext cx="895350" cy="885825"/>
              </a:xfrm>
              <a:prstGeom prst="ellipse">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6" name="テキスト ボックス 55">
                <a:extLst>
                  <a:ext uri="{FF2B5EF4-FFF2-40B4-BE49-F238E27FC236}">
                    <a16:creationId xmlns:a16="http://schemas.microsoft.com/office/drawing/2014/main" id="{B55BE1FC-065E-3EDC-4C95-EC980F3816AD}"/>
                  </a:ext>
                </a:extLst>
              </p:cNvPr>
              <p:cNvSpPr txBox="1"/>
              <p:nvPr/>
            </p:nvSpPr>
            <p:spPr>
              <a:xfrm>
                <a:off x="2486025" y="3186795"/>
                <a:ext cx="1085850" cy="646331"/>
              </a:xfrm>
              <a:prstGeom prst="rect">
                <a:avLst/>
              </a:prstGeom>
              <a:noFill/>
              <a:ln>
                <a:noFill/>
              </a:ln>
            </p:spPr>
            <p:txBody>
              <a:bodyPr wrap="square" rtlCol="0">
                <a:spAutoFit/>
              </a:bodyPr>
              <a:lstStyle/>
              <a:p>
                <a:r>
                  <a:rPr kumimoji="1" lang="ja-JP" altLang="en-US" sz="3600" b="1" i="1" dirty="0">
                    <a:solidFill>
                      <a:schemeClr val="accent2">
                        <a:lumMod val="60000"/>
                        <a:lumOff val="40000"/>
                      </a:schemeClr>
                    </a:solidFill>
                    <a:latin typeface="+mn-ea"/>
                  </a:rPr>
                  <a:t>２</a:t>
                </a:r>
              </a:p>
            </p:txBody>
          </p:sp>
        </p:grpSp>
        <p:sp>
          <p:nvSpPr>
            <p:cNvPr id="54" name="正方形/長方形 53">
              <a:extLst>
                <a:ext uri="{FF2B5EF4-FFF2-40B4-BE49-F238E27FC236}">
                  <a16:creationId xmlns:a16="http://schemas.microsoft.com/office/drawing/2014/main" id="{612D2075-6E82-7400-4693-89F5A650EF54}"/>
                </a:ext>
              </a:extLst>
            </p:cNvPr>
            <p:cNvSpPr/>
            <p:nvPr/>
          </p:nvSpPr>
          <p:spPr>
            <a:xfrm>
              <a:off x="1500185" y="2034426"/>
              <a:ext cx="1981201" cy="583911"/>
            </a:xfrm>
            <a:prstGeom prst="rect">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latin typeface="+mn-ea"/>
                </a:rPr>
                <a:t>商圏の感覚</a:t>
              </a:r>
              <a:endParaRPr kumimoji="1" lang="en-US" altLang="ja-JP" sz="1400" b="1" dirty="0">
                <a:solidFill>
                  <a:schemeClr val="tx1"/>
                </a:solidFill>
                <a:latin typeface="+mn-ea"/>
              </a:endParaRPr>
            </a:p>
          </p:txBody>
        </p:sp>
      </p:grpSp>
      <p:sp>
        <p:nvSpPr>
          <p:cNvPr id="57" name="正方形/長方形 56">
            <a:extLst>
              <a:ext uri="{FF2B5EF4-FFF2-40B4-BE49-F238E27FC236}">
                <a16:creationId xmlns:a16="http://schemas.microsoft.com/office/drawing/2014/main" id="{7D4AA595-271F-110A-3194-F909948F2B40}"/>
              </a:ext>
            </a:extLst>
          </p:cNvPr>
          <p:cNvSpPr/>
          <p:nvPr/>
        </p:nvSpPr>
        <p:spPr>
          <a:xfrm>
            <a:off x="273000" y="4140815"/>
            <a:ext cx="9360000" cy="406635"/>
          </a:xfrm>
          <a:prstGeom prst="rect">
            <a:avLst/>
          </a:prstGeom>
          <a:solidFill>
            <a:schemeClr val="bg1">
              <a:lumMod val="75000"/>
              <a:alpha val="23000"/>
            </a:schemeClr>
          </a:solid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tx1"/>
                </a:solidFill>
                <a:latin typeface="+mn-ea"/>
              </a:rPr>
              <a:t>～　「</a:t>
            </a:r>
            <a:r>
              <a:rPr kumimoji="1" lang="ja-JP" altLang="en-US" b="1" dirty="0">
                <a:solidFill>
                  <a:schemeClr val="tx1"/>
                </a:solidFill>
                <a:latin typeface="+mn-ea"/>
              </a:rPr>
              <a:t>自分事」に置き換えられるストーリーを</a:t>
            </a:r>
            <a:r>
              <a:rPr kumimoji="1" lang="ja-JP" altLang="en-US" b="1">
                <a:solidFill>
                  <a:schemeClr val="tx1"/>
                </a:solidFill>
                <a:latin typeface="+mn-ea"/>
              </a:rPr>
              <a:t>描いてみる　～</a:t>
            </a:r>
            <a:endParaRPr kumimoji="1" lang="ja-JP" altLang="en-US" b="1" dirty="0">
              <a:solidFill>
                <a:schemeClr val="tx1"/>
              </a:solidFill>
              <a:latin typeface="+mn-ea"/>
            </a:endParaRPr>
          </a:p>
        </p:txBody>
      </p:sp>
      <p:sp>
        <p:nvSpPr>
          <p:cNvPr id="58" name="テキスト ボックス 57">
            <a:extLst>
              <a:ext uri="{FF2B5EF4-FFF2-40B4-BE49-F238E27FC236}">
                <a16:creationId xmlns:a16="http://schemas.microsoft.com/office/drawing/2014/main" id="{96459475-8892-DF50-7429-995359588D74}"/>
              </a:ext>
            </a:extLst>
          </p:cNvPr>
          <p:cNvSpPr txBox="1"/>
          <p:nvPr/>
        </p:nvSpPr>
        <p:spPr>
          <a:xfrm>
            <a:off x="2177315" y="4781609"/>
            <a:ext cx="7211268" cy="1631216"/>
          </a:xfrm>
          <a:prstGeom prst="rect">
            <a:avLst/>
          </a:prstGeom>
          <a:noFill/>
        </p:spPr>
        <p:txBody>
          <a:bodyPr wrap="square" rtlCol="0">
            <a:spAutoFit/>
          </a:bodyPr>
          <a:lstStyle/>
          <a:p>
            <a:pPr>
              <a:spcAft>
                <a:spcPts val="600"/>
              </a:spcAft>
            </a:pPr>
            <a:r>
              <a:rPr kumimoji="1" lang="ja-JP" altLang="en-US" sz="1000" dirty="0">
                <a:latin typeface="+mn-ea"/>
              </a:rPr>
              <a:t>　</a:t>
            </a:r>
            <a:r>
              <a:rPr kumimoji="1" lang="ja-JP" altLang="en-US" sz="1000" spc="-10" dirty="0">
                <a:latin typeface="+mn-ea"/>
              </a:rPr>
              <a:t>味・サービス・品揃えと“近い”という感覚は、財務分析だけでは判断できない重要な要素です。一般的には、近くて安くて</a:t>
            </a:r>
            <a:r>
              <a:rPr kumimoji="1" lang="ja-JP" altLang="en-US" sz="1000" spc="-30" dirty="0">
                <a:latin typeface="+mn-ea"/>
              </a:rPr>
              <a:t>美味しくて、サービスも最高であれば満点と思いがちですが、では、その店が長蛇の列ができる大人気のラーメン店だったら、</a:t>
            </a:r>
            <a:r>
              <a:rPr kumimoji="1" lang="ja-JP" altLang="en-US" sz="1000" dirty="0">
                <a:latin typeface="+mn-ea"/>
              </a:rPr>
              <a:t>“近い”という感覚になるでしょうか？物理的には近くても、心理的には遠くなってしまいます。</a:t>
            </a:r>
            <a:endParaRPr kumimoji="1" lang="en-US" altLang="ja-JP" sz="1000" dirty="0">
              <a:latin typeface="+mn-ea"/>
            </a:endParaRPr>
          </a:p>
          <a:p>
            <a:pPr>
              <a:spcAft>
                <a:spcPts val="600"/>
              </a:spcAft>
            </a:pPr>
            <a:r>
              <a:rPr kumimoji="1" lang="ja-JP" altLang="en-US" sz="1000" spc="-20" dirty="0">
                <a:latin typeface="+mn-ea"/>
              </a:rPr>
              <a:t>　味・サービス等と距離の感覚をつかむためには、例えば「故郷から久々に親友が遊びに来た」というストーリーを頭の中で描き、「歩いて何分ならここに連れてくるかな？」「車で</a:t>
            </a:r>
            <a:r>
              <a:rPr kumimoji="1" lang="en-US" altLang="ja-JP" sz="1000" spc="-20" dirty="0">
                <a:latin typeface="+mn-ea"/>
              </a:rPr>
              <a:t>30</a:t>
            </a:r>
            <a:r>
              <a:rPr kumimoji="1" lang="ja-JP" altLang="en-US" sz="1000" spc="-20" dirty="0">
                <a:latin typeface="+mn-ea"/>
              </a:rPr>
              <a:t>分かけてくる品揃えやサービスだろうか？」と考えることも一つの方法です。親友と一緒にいる時間は限られます。その中で楽しいひと時になるだろうかと想像してみることもよいでしょう。</a:t>
            </a:r>
            <a:endParaRPr kumimoji="1" lang="en-US" altLang="ja-JP" sz="1000" spc="-20" dirty="0">
              <a:latin typeface="+mn-ea"/>
            </a:endParaRPr>
          </a:p>
          <a:p>
            <a:pPr>
              <a:spcAft>
                <a:spcPts val="600"/>
              </a:spcAft>
            </a:pPr>
            <a:r>
              <a:rPr kumimoji="1" lang="ja-JP" altLang="en-US" sz="1000" dirty="0">
                <a:latin typeface="+mn-ea"/>
              </a:rPr>
              <a:t>　例えば、山の中に、こだわりのピザ屋さんがあったとして、ビザは確かに美味しくても、時間と労力をかけて食べに行く</a:t>
            </a:r>
            <a:r>
              <a:rPr kumimoji="1" lang="ja-JP" altLang="en-US" sz="1000" spc="-20" dirty="0">
                <a:latin typeface="+mn-ea"/>
              </a:rPr>
              <a:t>くらいまで美味しいか、という点がとても重要になります。飲食業は他の業種と異なり、日常生活を過ごす上で接点が多い分、</a:t>
            </a:r>
            <a:r>
              <a:rPr kumimoji="1" lang="ja-JP" altLang="en-US" sz="1000" dirty="0">
                <a:latin typeface="+mn-ea"/>
              </a:rPr>
              <a:t>かえって漠然と断片的なイメージで判断していることが多いため、留意が必要といえます。</a:t>
            </a:r>
            <a:endParaRPr kumimoji="1" lang="en-US" altLang="ja-JP" sz="1000" dirty="0">
              <a:latin typeface="+mn-ea"/>
            </a:endParaRPr>
          </a:p>
        </p:txBody>
      </p:sp>
      <p:sp>
        <p:nvSpPr>
          <p:cNvPr id="42" name="テキスト ボックス 41">
            <a:extLst>
              <a:ext uri="{FF2B5EF4-FFF2-40B4-BE49-F238E27FC236}">
                <a16:creationId xmlns:a16="http://schemas.microsoft.com/office/drawing/2014/main" id="{E52BA380-CCAE-961D-46D9-7FB6DDDA76FE}"/>
              </a:ext>
            </a:extLst>
          </p:cNvPr>
          <p:cNvSpPr txBox="1"/>
          <p:nvPr/>
        </p:nvSpPr>
        <p:spPr>
          <a:xfrm>
            <a:off x="3597674" y="880377"/>
            <a:ext cx="5736586" cy="369332"/>
          </a:xfrm>
          <a:prstGeom prst="rect">
            <a:avLst/>
          </a:prstGeom>
          <a:noFill/>
        </p:spPr>
        <p:txBody>
          <a:bodyPr wrap="square" rtlCol="0">
            <a:spAutoFit/>
          </a:bodyPr>
          <a:lstStyle/>
          <a:p>
            <a:r>
              <a:rPr kumimoji="1" lang="ja-JP" altLang="en-US" b="1" dirty="0">
                <a:latin typeface="+mn-ea"/>
              </a:rPr>
              <a:t>～普段の感覚から商圏をイメージしましょう～</a:t>
            </a:r>
          </a:p>
        </p:txBody>
      </p:sp>
      <p:sp>
        <p:nvSpPr>
          <p:cNvPr id="6" name="スライド番号プレースホルダー 5"/>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30</a:t>
            </a:fld>
            <a:endParaRPr kumimoji="1" lang="ja-JP" altLang="en-US"/>
          </a:p>
        </p:txBody>
      </p:sp>
      <p:cxnSp>
        <p:nvCxnSpPr>
          <p:cNvPr id="43" name="直線コネクタ 42">
            <a:extLst>
              <a:ext uri="{FF2B5EF4-FFF2-40B4-BE49-F238E27FC236}">
                <a16:creationId xmlns:a16="http://schemas.microsoft.com/office/drawing/2014/main" id="{F52AB47F-C759-4CCA-87B9-04EF78617D93}"/>
              </a:ext>
            </a:extLst>
          </p:cNvPr>
          <p:cNvCxnSpPr/>
          <p:nvPr/>
        </p:nvCxnSpPr>
        <p:spPr>
          <a:xfrm>
            <a:off x="252412" y="652462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44" name="テキスト ボックス 43"/>
          <p:cNvSpPr txBox="1"/>
          <p:nvPr/>
        </p:nvSpPr>
        <p:spPr>
          <a:xfrm>
            <a:off x="8894101" y="359109"/>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基本原則・商圏</a:t>
            </a:r>
          </a:p>
        </p:txBody>
      </p:sp>
      <p:sp>
        <p:nvSpPr>
          <p:cNvPr id="50" name="テキスト ボックス 49"/>
          <p:cNvSpPr txBox="1"/>
          <p:nvPr/>
        </p:nvSpPr>
        <p:spPr>
          <a:xfrm>
            <a:off x="8899500" y="200701"/>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飲食業</a:t>
            </a:r>
          </a:p>
        </p:txBody>
      </p:sp>
    </p:spTree>
    <p:extLst>
      <p:ext uri="{BB962C8B-B14F-4D97-AF65-F5344CB8AC3E}">
        <p14:creationId xmlns:p14="http://schemas.microsoft.com/office/powerpoint/2010/main" val="3563195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矢印: 下 46">
            <a:extLst>
              <a:ext uri="{FF2B5EF4-FFF2-40B4-BE49-F238E27FC236}">
                <a16:creationId xmlns:a16="http://schemas.microsoft.com/office/drawing/2014/main" id="{42E0E591-9A91-4686-84D9-B682ADA4A2AE}"/>
              </a:ext>
            </a:extLst>
          </p:cNvPr>
          <p:cNvSpPr/>
          <p:nvPr/>
        </p:nvSpPr>
        <p:spPr>
          <a:xfrm rot="16200000">
            <a:off x="8374402" y="2462388"/>
            <a:ext cx="1017701" cy="1702605"/>
          </a:xfrm>
          <a:prstGeom prst="downArrow">
            <a:avLst/>
          </a:prstGeom>
          <a:solidFill>
            <a:schemeClr val="accent2">
              <a:lumMod val="20000"/>
              <a:lumOff val="8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矢印: 下 53">
            <a:extLst>
              <a:ext uri="{FF2B5EF4-FFF2-40B4-BE49-F238E27FC236}">
                <a16:creationId xmlns:a16="http://schemas.microsoft.com/office/drawing/2014/main" id="{232A0556-2CC5-4B94-8B71-8FA824BCBE9A}"/>
              </a:ext>
            </a:extLst>
          </p:cNvPr>
          <p:cNvSpPr/>
          <p:nvPr/>
        </p:nvSpPr>
        <p:spPr>
          <a:xfrm rot="16200000">
            <a:off x="1527352" y="1613026"/>
            <a:ext cx="1002984" cy="3381364"/>
          </a:xfrm>
          <a:prstGeom prst="downArrow">
            <a:avLst/>
          </a:prstGeom>
          <a:solidFill>
            <a:schemeClr val="accent5">
              <a:lumMod val="40000"/>
              <a:lumOff val="6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9" name="矢印: 下 48">
            <a:extLst>
              <a:ext uri="{FF2B5EF4-FFF2-40B4-BE49-F238E27FC236}">
                <a16:creationId xmlns:a16="http://schemas.microsoft.com/office/drawing/2014/main" id="{6778B6D2-957B-4414-B0FB-8927FECE31E0}"/>
              </a:ext>
            </a:extLst>
          </p:cNvPr>
          <p:cNvSpPr/>
          <p:nvPr/>
        </p:nvSpPr>
        <p:spPr>
          <a:xfrm rot="16200000">
            <a:off x="5363924" y="1204429"/>
            <a:ext cx="1002983" cy="4221950"/>
          </a:xfrm>
          <a:prstGeom prst="downArrow">
            <a:avLst/>
          </a:prstGeom>
          <a:solidFill>
            <a:schemeClr val="accent6">
              <a:lumMod val="20000"/>
              <a:lumOff val="80000"/>
              <a:alpha val="4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8" name="テキスト ボックス 47">
            <a:extLst>
              <a:ext uri="{FF2B5EF4-FFF2-40B4-BE49-F238E27FC236}">
                <a16:creationId xmlns:a16="http://schemas.microsoft.com/office/drawing/2014/main" id="{B3899C59-9799-4400-9B6F-D464952C5819}"/>
              </a:ext>
            </a:extLst>
          </p:cNvPr>
          <p:cNvSpPr txBox="1"/>
          <p:nvPr/>
        </p:nvSpPr>
        <p:spPr>
          <a:xfrm>
            <a:off x="8351117" y="3180007"/>
            <a:ext cx="1609735" cy="307777"/>
          </a:xfrm>
          <a:prstGeom prst="rect">
            <a:avLst/>
          </a:prstGeom>
          <a:noFill/>
        </p:spPr>
        <p:txBody>
          <a:bodyPr wrap="square" rtlCol="0">
            <a:spAutoFit/>
          </a:bodyPr>
          <a:lstStyle/>
          <a:p>
            <a:r>
              <a:rPr kumimoji="1" lang="ja-JP" altLang="en-US" sz="1400" b="1" dirty="0"/>
              <a:t>高級・こだわり</a:t>
            </a:r>
          </a:p>
        </p:txBody>
      </p:sp>
      <p:sp>
        <p:nvSpPr>
          <p:cNvPr id="50" name="テキスト ボックス 49">
            <a:extLst>
              <a:ext uri="{FF2B5EF4-FFF2-40B4-BE49-F238E27FC236}">
                <a16:creationId xmlns:a16="http://schemas.microsoft.com/office/drawing/2014/main" id="{E8114619-A0DC-4350-9F42-B1C67A76FAA1}"/>
              </a:ext>
            </a:extLst>
          </p:cNvPr>
          <p:cNvSpPr txBox="1"/>
          <p:nvPr/>
        </p:nvSpPr>
        <p:spPr>
          <a:xfrm>
            <a:off x="5216118" y="3098690"/>
            <a:ext cx="2526508" cy="523220"/>
          </a:xfrm>
          <a:prstGeom prst="rect">
            <a:avLst/>
          </a:prstGeom>
          <a:noFill/>
        </p:spPr>
        <p:txBody>
          <a:bodyPr wrap="square" rtlCol="0">
            <a:spAutoFit/>
          </a:bodyPr>
          <a:lstStyle/>
          <a:p>
            <a:pPr algn="ctr"/>
            <a:r>
              <a:rPr kumimoji="1" lang="ja-JP" altLang="en-US" sz="1400" b="1" dirty="0"/>
              <a:t>平均的飲食業</a:t>
            </a:r>
            <a:endParaRPr kumimoji="1" lang="en-US" altLang="ja-JP" sz="1400" b="1" dirty="0"/>
          </a:p>
          <a:p>
            <a:pPr algn="ctr"/>
            <a:r>
              <a:rPr kumimoji="1" lang="en-US" altLang="ja-JP" sz="1400" b="1" dirty="0">
                <a:latin typeface="+mn-ea"/>
              </a:rPr>
              <a:t>30</a:t>
            </a:r>
            <a:r>
              <a:rPr kumimoji="1" lang="ja-JP" altLang="en-US" sz="1400" b="1" dirty="0">
                <a:latin typeface="+mn-ea"/>
              </a:rPr>
              <a:t>％弱～</a:t>
            </a:r>
            <a:r>
              <a:rPr kumimoji="1" lang="en-US" altLang="ja-JP" sz="1400" b="1" dirty="0">
                <a:latin typeface="+mn-ea"/>
              </a:rPr>
              <a:t>30</a:t>
            </a:r>
            <a:r>
              <a:rPr kumimoji="1" lang="ja-JP" altLang="en-US" sz="1400" b="1" dirty="0">
                <a:latin typeface="+mn-ea"/>
              </a:rPr>
              <a:t>％</a:t>
            </a:r>
            <a:r>
              <a:rPr kumimoji="1" lang="ja-JP" altLang="en-US" sz="1400" b="1" dirty="0"/>
              <a:t>強に収めたい</a:t>
            </a:r>
          </a:p>
        </p:txBody>
      </p:sp>
      <p:sp>
        <p:nvSpPr>
          <p:cNvPr id="55" name="テキスト ボックス 54">
            <a:extLst>
              <a:ext uri="{FF2B5EF4-FFF2-40B4-BE49-F238E27FC236}">
                <a16:creationId xmlns:a16="http://schemas.microsoft.com/office/drawing/2014/main" id="{5A192A80-A9FA-4110-AF37-5795FEC79AA6}"/>
              </a:ext>
            </a:extLst>
          </p:cNvPr>
          <p:cNvSpPr txBox="1"/>
          <p:nvPr/>
        </p:nvSpPr>
        <p:spPr>
          <a:xfrm>
            <a:off x="2338385" y="3177516"/>
            <a:ext cx="2526508" cy="307777"/>
          </a:xfrm>
          <a:prstGeom prst="rect">
            <a:avLst/>
          </a:prstGeom>
          <a:noFill/>
        </p:spPr>
        <p:txBody>
          <a:bodyPr wrap="square" rtlCol="0">
            <a:spAutoFit/>
          </a:bodyPr>
          <a:lstStyle/>
          <a:p>
            <a:r>
              <a:rPr kumimoji="1" lang="ja-JP" altLang="en-US" sz="1400" b="1" dirty="0"/>
              <a:t>ドル箱商材</a:t>
            </a:r>
          </a:p>
        </p:txBody>
      </p:sp>
      <p:sp>
        <p:nvSpPr>
          <p:cNvPr id="56" name="テキスト ボックス 55">
            <a:extLst>
              <a:ext uri="{FF2B5EF4-FFF2-40B4-BE49-F238E27FC236}">
                <a16:creationId xmlns:a16="http://schemas.microsoft.com/office/drawing/2014/main" id="{46D568FE-0F90-4AAB-9180-81711C8782DA}"/>
              </a:ext>
            </a:extLst>
          </p:cNvPr>
          <p:cNvSpPr txBox="1"/>
          <p:nvPr/>
        </p:nvSpPr>
        <p:spPr>
          <a:xfrm>
            <a:off x="529831" y="3182653"/>
            <a:ext cx="2526508" cy="307777"/>
          </a:xfrm>
          <a:prstGeom prst="rect">
            <a:avLst/>
          </a:prstGeom>
          <a:noFill/>
        </p:spPr>
        <p:txBody>
          <a:bodyPr wrap="square" rtlCol="0">
            <a:spAutoFit/>
          </a:bodyPr>
          <a:lstStyle/>
          <a:p>
            <a:r>
              <a:rPr kumimoji="1" lang="ja-JP" altLang="en-US" sz="1400" b="1" dirty="0"/>
              <a:t>ドル箱商材</a:t>
            </a:r>
          </a:p>
        </p:txBody>
      </p:sp>
      <p:sp>
        <p:nvSpPr>
          <p:cNvPr id="4" name="テキスト ボックス 3">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dirty="0">
                <a:latin typeface="+mn-ea"/>
              </a:rPr>
              <a:t>中小</a:t>
            </a:r>
            <a:r>
              <a:rPr kumimoji="1" lang="ja-JP" altLang="en-US" sz="2600" b="1" u="sng" dirty="0">
                <a:latin typeface="+mn-ea"/>
              </a:rPr>
              <a:t>飲食業</a:t>
            </a:r>
            <a:r>
              <a:rPr kumimoji="1" lang="ja-JP" altLang="en-US" b="1" u="sng" dirty="0">
                <a:latin typeface="+mn-ea"/>
              </a:rPr>
              <a:t>の目利き（決算</a:t>
            </a:r>
            <a:r>
              <a:rPr kumimoji="1" lang="ja-JP" altLang="en-US" b="1" u="sng">
                <a:latin typeface="+mn-ea"/>
              </a:rPr>
              <a:t>資料編）　その</a:t>
            </a:r>
            <a:r>
              <a:rPr kumimoji="1" lang="ja-JP" altLang="en-US" b="1" u="sng" dirty="0">
                <a:latin typeface="+mn-ea"/>
              </a:rPr>
              <a:t>１</a:t>
            </a:r>
          </a:p>
        </p:txBody>
      </p:sp>
      <p:sp>
        <p:nvSpPr>
          <p:cNvPr id="22" name="テキスト ボックス 21">
            <a:extLst>
              <a:ext uri="{FF2B5EF4-FFF2-40B4-BE49-F238E27FC236}">
                <a16:creationId xmlns:a16="http://schemas.microsoft.com/office/drawing/2014/main" id="{7FF0930B-48C4-417E-9D9D-22D3D74C1304}"/>
              </a:ext>
            </a:extLst>
          </p:cNvPr>
          <p:cNvSpPr txBox="1"/>
          <p:nvPr/>
        </p:nvSpPr>
        <p:spPr>
          <a:xfrm>
            <a:off x="552941" y="1982042"/>
            <a:ext cx="8819168" cy="784830"/>
          </a:xfrm>
          <a:prstGeom prst="rect">
            <a:avLst/>
          </a:prstGeom>
          <a:noFill/>
        </p:spPr>
        <p:txBody>
          <a:bodyPr wrap="square" rtlCol="0">
            <a:spAutoFit/>
          </a:bodyPr>
          <a:lstStyle/>
          <a:p>
            <a:pPr>
              <a:spcAft>
                <a:spcPts val="600"/>
              </a:spcAft>
            </a:pPr>
            <a:r>
              <a:rPr kumimoji="1" lang="ja-JP" altLang="en-US" sz="1000" dirty="0"/>
              <a:t>　</a:t>
            </a:r>
            <a:r>
              <a:rPr kumimoji="1" lang="ja-JP" altLang="en-US" sz="1000" spc="10" dirty="0"/>
              <a:t>売上高は「客数</a:t>
            </a:r>
            <a:r>
              <a:rPr kumimoji="1" lang="en-US" altLang="ja-JP" sz="1000" spc="10" dirty="0"/>
              <a:t>×</a:t>
            </a:r>
            <a:r>
              <a:rPr kumimoji="1" lang="ja-JP" altLang="en-US" sz="1000" spc="10" dirty="0"/>
              <a:t>客単価」に起因し、実態把握をヒアリングで行う必要があります（後述）ので、まずは、原価率を決算資料等で確認しましょう。</a:t>
            </a:r>
            <a:r>
              <a:rPr kumimoji="1" lang="ja-JP" altLang="en-US" sz="1000" dirty="0"/>
              <a:t>業種と原価率の関係に着目し、専門書等を参考に確認してみましょう。商品別・業態別の大まかな目安は下図のとおりです。</a:t>
            </a:r>
            <a:endParaRPr kumimoji="1" lang="en-US" altLang="ja-JP" sz="1000" dirty="0"/>
          </a:p>
          <a:p>
            <a:r>
              <a:rPr kumimoji="1" lang="ja-JP" altLang="en-US" sz="1000" dirty="0"/>
              <a:t>　</a:t>
            </a:r>
            <a:r>
              <a:rPr kumimoji="1" lang="ja-JP" altLang="en-US" sz="1000" spc="10" dirty="0"/>
              <a:t>どのような材料で構成されているかについても、原価を構成する重要な要素です。例えば焼肉であれば、ほぼ肉で構成されますが、かつ丼であれば</a:t>
            </a:r>
            <a:r>
              <a:rPr kumimoji="1" lang="ja-JP" altLang="en-US" sz="1000" dirty="0"/>
              <a:t>種類もより増えます。どの材料が原価に大きく影響しているかについても、併せてヒアリングできるとよいと思います。</a:t>
            </a:r>
            <a:endParaRPr kumimoji="1" lang="en-US" altLang="ja-JP" sz="1000" dirty="0"/>
          </a:p>
        </p:txBody>
      </p:sp>
      <p:sp>
        <p:nvSpPr>
          <p:cNvPr id="23" name="テキスト ボックス 22">
            <a:extLst>
              <a:ext uri="{FF2B5EF4-FFF2-40B4-BE49-F238E27FC236}">
                <a16:creationId xmlns:a16="http://schemas.microsoft.com/office/drawing/2014/main" id="{268241D9-6B44-4FA0-9B20-8D4984A61E9D}"/>
              </a:ext>
            </a:extLst>
          </p:cNvPr>
          <p:cNvSpPr txBox="1"/>
          <p:nvPr/>
        </p:nvSpPr>
        <p:spPr>
          <a:xfrm>
            <a:off x="3336943" y="1140759"/>
            <a:ext cx="6124573" cy="707886"/>
          </a:xfrm>
          <a:prstGeom prst="rect">
            <a:avLst/>
          </a:prstGeom>
          <a:noFill/>
        </p:spPr>
        <p:txBody>
          <a:bodyPr wrap="square" rtlCol="0">
            <a:spAutoFit/>
          </a:bodyPr>
          <a:lstStyle/>
          <a:p>
            <a:r>
              <a:rPr kumimoji="1" lang="ja-JP" altLang="en-US" sz="1000" dirty="0">
                <a:latin typeface="+mn-ea"/>
              </a:rPr>
              <a:t>□　同業種の業界平均に必ず着目し確認</a:t>
            </a:r>
            <a:endParaRPr kumimoji="1" lang="en-US" altLang="ja-JP" sz="1000" dirty="0">
              <a:latin typeface="+mn-ea"/>
            </a:endParaRPr>
          </a:p>
          <a:p>
            <a:r>
              <a:rPr kumimoji="1" lang="ja-JP" altLang="en-US" sz="1000" dirty="0">
                <a:latin typeface="+mn-ea"/>
              </a:rPr>
              <a:t>□　原価率</a:t>
            </a:r>
            <a:r>
              <a:rPr kumimoji="1" lang="en-US" altLang="ja-JP" sz="1000" dirty="0">
                <a:latin typeface="+mn-ea"/>
              </a:rPr>
              <a:t>20</a:t>
            </a:r>
            <a:r>
              <a:rPr kumimoji="1" lang="ja-JP" altLang="en-US" sz="1000" dirty="0">
                <a:latin typeface="+mn-ea"/>
              </a:rPr>
              <a:t>％・</a:t>
            </a:r>
            <a:r>
              <a:rPr kumimoji="1" lang="en-US" altLang="ja-JP" sz="1000" dirty="0">
                <a:latin typeface="+mn-ea"/>
              </a:rPr>
              <a:t>30</a:t>
            </a:r>
            <a:r>
              <a:rPr kumimoji="1" lang="ja-JP" altLang="en-US" sz="1000" dirty="0">
                <a:latin typeface="+mn-ea"/>
              </a:rPr>
              <a:t>％・</a:t>
            </a:r>
            <a:r>
              <a:rPr kumimoji="1" lang="en-US" altLang="ja-JP" sz="1000" dirty="0">
                <a:latin typeface="+mn-ea"/>
              </a:rPr>
              <a:t>35</a:t>
            </a:r>
            <a:r>
              <a:rPr kumimoji="1" lang="ja-JP" altLang="en-US" sz="1000" dirty="0">
                <a:latin typeface="+mn-ea"/>
              </a:rPr>
              <a:t>％という目安を押さえる</a:t>
            </a:r>
            <a:endParaRPr kumimoji="1" lang="en-US" altLang="ja-JP" sz="1000" dirty="0">
              <a:latin typeface="+mn-ea"/>
            </a:endParaRPr>
          </a:p>
          <a:p>
            <a:r>
              <a:rPr kumimoji="1" lang="ja-JP" altLang="en-US" sz="1000" dirty="0">
                <a:latin typeface="+mn-ea"/>
              </a:rPr>
              <a:t>□　原価率＝売上原価</a:t>
            </a:r>
            <a:r>
              <a:rPr kumimoji="1" lang="en-US" altLang="ja-JP" sz="1000" dirty="0">
                <a:latin typeface="+mn-ea"/>
              </a:rPr>
              <a:t>÷</a:t>
            </a:r>
            <a:r>
              <a:rPr kumimoji="1" lang="ja-JP" altLang="en-US" sz="1000" dirty="0">
                <a:latin typeface="+mn-ea"/>
              </a:rPr>
              <a:t>売上高</a:t>
            </a:r>
            <a:endParaRPr kumimoji="1" lang="en-US" altLang="ja-JP" sz="1000" dirty="0">
              <a:latin typeface="+mn-ea"/>
            </a:endParaRPr>
          </a:p>
          <a:p>
            <a:r>
              <a:rPr kumimoji="1" lang="ja-JP" altLang="en-US" sz="1000" dirty="0">
                <a:latin typeface="+mn-ea"/>
              </a:rPr>
              <a:t>□　原価の構成にも着目する（</a:t>
            </a:r>
            <a:r>
              <a:rPr kumimoji="1" lang="ja-JP" altLang="en-US" sz="1000" dirty="0" smtClean="0">
                <a:latin typeface="+mn-ea"/>
              </a:rPr>
              <a:t>深掘り</a:t>
            </a:r>
            <a:r>
              <a:rPr kumimoji="1" lang="ja-JP" altLang="en-US" sz="1000" dirty="0">
                <a:latin typeface="+mn-ea"/>
              </a:rPr>
              <a:t>ポイント）</a:t>
            </a:r>
            <a:endParaRPr kumimoji="1" lang="en-US" altLang="ja-JP" sz="1000" dirty="0">
              <a:latin typeface="+mn-ea"/>
            </a:endParaRPr>
          </a:p>
        </p:txBody>
      </p:sp>
      <p:cxnSp>
        <p:nvCxnSpPr>
          <p:cNvPr id="33" name="直線コネクタ 32">
            <a:extLst>
              <a:ext uri="{FF2B5EF4-FFF2-40B4-BE49-F238E27FC236}">
                <a16:creationId xmlns:a16="http://schemas.microsoft.com/office/drawing/2014/main" id="{F945DB1C-D085-4922-86F4-76EB193C10CA}"/>
              </a:ext>
            </a:extLst>
          </p:cNvPr>
          <p:cNvCxnSpPr/>
          <p:nvPr/>
        </p:nvCxnSpPr>
        <p:spPr>
          <a:xfrm>
            <a:off x="252413" y="521969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28" name="グループ化 27">
            <a:extLst>
              <a:ext uri="{FF2B5EF4-FFF2-40B4-BE49-F238E27FC236}">
                <a16:creationId xmlns:a16="http://schemas.microsoft.com/office/drawing/2014/main" id="{300B2E56-E5F1-4243-847C-AD81756C8CE7}"/>
              </a:ext>
            </a:extLst>
          </p:cNvPr>
          <p:cNvGrpSpPr/>
          <p:nvPr/>
        </p:nvGrpSpPr>
        <p:grpSpPr>
          <a:xfrm>
            <a:off x="290514" y="3010277"/>
            <a:ext cx="9267826" cy="847322"/>
            <a:chOff x="342900" y="2956630"/>
            <a:chExt cx="9267826" cy="847322"/>
          </a:xfrm>
        </p:grpSpPr>
        <p:grpSp>
          <p:nvGrpSpPr>
            <p:cNvPr id="20" name="グループ化 19">
              <a:extLst>
                <a:ext uri="{FF2B5EF4-FFF2-40B4-BE49-F238E27FC236}">
                  <a16:creationId xmlns:a16="http://schemas.microsoft.com/office/drawing/2014/main" id="{B0BE8A63-000C-4E8D-B456-7651F1B91D68}"/>
                </a:ext>
              </a:extLst>
            </p:cNvPr>
            <p:cNvGrpSpPr/>
            <p:nvPr/>
          </p:nvGrpSpPr>
          <p:grpSpPr>
            <a:xfrm>
              <a:off x="342900" y="3613452"/>
              <a:ext cx="9267826" cy="190500"/>
              <a:chOff x="342900" y="3613452"/>
              <a:chExt cx="9267826" cy="190500"/>
            </a:xfrm>
          </p:grpSpPr>
          <p:cxnSp>
            <p:nvCxnSpPr>
              <p:cNvPr id="3" name="直線コネクタ 2">
                <a:extLst>
                  <a:ext uri="{FF2B5EF4-FFF2-40B4-BE49-F238E27FC236}">
                    <a16:creationId xmlns:a16="http://schemas.microsoft.com/office/drawing/2014/main" id="{E489EBA5-985C-41B0-908C-9272BC453070}"/>
                  </a:ext>
                </a:extLst>
              </p:cNvPr>
              <p:cNvCxnSpPr/>
              <p:nvPr/>
            </p:nvCxnSpPr>
            <p:spPr>
              <a:xfrm>
                <a:off x="342900" y="3797010"/>
                <a:ext cx="9267826" cy="0"/>
              </a:xfrm>
              <a:prstGeom prst="line">
                <a:avLst/>
              </a:prstGeom>
              <a:ln w="412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5" name="二等辺三角形 14">
                <a:extLst>
                  <a:ext uri="{FF2B5EF4-FFF2-40B4-BE49-F238E27FC236}">
                    <a16:creationId xmlns:a16="http://schemas.microsoft.com/office/drawing/2014/main" id="{40F9D4C2-4129-4E51-AE95-1FE00C4B4D85}"/>
                  </a:ext>
                </a:extLst>
              </p:cNvPr>
              <p:cNvSpPr/>
              <p:nvPr/>
            </p:nvSpPr>
            <p:spPr>
              <a:xfrm>
                <a:off x="1926436" y="3613452"/>
                <a:ext cx="300039" cy="190500"/>
              </a:xfrm>
              <a:prstGeom prst="triangl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二等辺三角形 28">
                <a:extLst>
                  <a:ext uri="{FF2B5EF4-FFF2-40B4-BE49-F238E27FC236}">
                    <a16:creationId xmlns:a16="http://schemas.microsoft.com/office/drawing/2014/main" id="{527E4B62-0C42-4F75-AD70-A42DD3490A73}"/>
                  </a:ext>
                </a:extLst>
              </p:cNvPr>
              <p:cNvSpPr/>
              <p:nvPr/>
            </p:nvSpPr>
            <p:spPr>
              <a:xfrm>
                <a:off x="4876799" y="3613452"/>
                <a:ext cx="300039" cy="190500"/>
              </a:xfrm>
              <a:prstGeom prst="triangl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二等辺三角形 36">
                <a:extLst>
                  <a:ext uri="{FF2B5EF4-FFF2-40B4-BE49-F238E27FC236}">
                    <a16:creationId xmlns:a16="http://schemas.microsoft.com/office/drawing/2014/main" id="{B54684A1-7F71-4E47-9D25-DD25693840AB}"/>
                  </a:ext>
                </a:extLst>
              </p:cNvPr>
              <p:cNvSpPr/>
              <p:nvPr/>
            </p:nvSpPr>
            <p:spPr>
              <a:xfrm>
                <a:off x="7915269" y="3613452"/>
                <a:ext cx="300039" cy="190500"/>
              </a:xfrm>
              <a:prstGeom prst="triangl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9" name="グループ化 18">
              <a:extLst>
                <a:ext uri="{FF2B5EF4-FFF2-40B4-BE49-F238E27FC236}">
                  <a16:creationId xmlns:a16="http://schemas.microsoft.com/office/drawing/2014/main" id="{F0815F9C-556D-47AC-9721-5591A8056D00}"/>
                </a:ext>
              </a:extLst>
            </p:cNvPr>
            <p:cNvGrpSpPr/>
            <p:nvPr/>
          </p:nvGrpSpPr>
          <p:grpSpPr>
            <a:xfrm>
              <a:off x="1704976" y="2956630"/>
              <a:ext cx="785810" cy="602354"/>
              <a:chOff x="923930" y="2962279"/>
              <a:chExt cx="785810" cy="602354"/>
            </a:xfrm>
          </p:grpSpPr>
          <p:sp>
            <p:nvSpPr>
              <p:cNvPr id="18" name="テキスト ボックス 17">
                <a:extLst>
                  <a:ext uri="{FF2B5EF4-FFF2-40B4-BE49-F238E27FC236}">
                    <a16:creationId xmlns:a16="http://schemas.microsoft.com/office/drawing/2014/main" id="{F4FA583B-6635-4C01-A982-7F5E402B7290}"/>
                  </a:ext>
                </a:extLst>
              </p:cNvPr>
              <p:cNvSpPr txBox="1"/>
              <p:nvPr/>
            </p:nvSpPr>
            <p:spPr>
              <a:xfrm>
                <a:off x="923930" y="3090314"/>
                <a:ext cx="785810" cy="369332"/>
              </a:xfrm>
              <a:prstGeom prst="rect">
                <a:avLst/>
              </a:prstGeom>
              <a:noFill/>
            </p:spPr>
            <p:txBody>
              <a:bodyPr wrap="square" rtlCol="0">
                <a:spAutoFit/>
              </a:bodyPr>
              <a:lstStyle/>
              <a:p>
                <a:pPr algn="ctr"/>
                <a:r>
                  <a:rPr kumimoji="1" lang="en-US" altLang="ja-JP" b="1" dirty="0">
                    <a:latin typeface="Times New Roman" panose="02020603050405020304" pitchFamily="18" charset="0"/>
                    <a:cs typeface="Times New Roman" panose="02020603050405020304" pitchFamily="18" charset="0"/>
                  </a:rPr>
                  <a:t>20</a:t>
                </a:r>
                <a:r>
                  <a:rPr kumimoji="1" lang="ja-JP" altLang="en-US" b="1" dirty="0">
                    <a:latin typeface="Times New Roman" panose="02020603050405020304" pitchFamily="18" charset="0"/>
                    <a:cs typeface="Times New Roman" panose="02020603050405020304" pitchFamily="18" charset="0"/>
                  </a:rPr>
                  <a:t>％</a:t>
                </a:r>
              </a:p>
            </p:txBody>
          </p:sp>
          <p:sp>
            <p:nvSpPr>
              <p:cNvPr id="17" name="八角形 16">
                <a:extLst>
                  <a:ext uri="{FF2B5EF4-FFF2-40B4-BE49-F238E27FC236}">
                    <a16:creationId xmlns:a16="http://schemas.microsoft.com/office/drawing/2014/main" id="{1388A89D-1CD2-4D2F-93C8-5B3DD64BFA44}"/>
                  </a:ext>
                </a:extLst>
              </p:cNvPr>
              <p:cNvSpPr/>
              <p:nvPr/>
            </p:nvSpPr>
            <p:spPr>
              <a:xfrm>
                <a:off x="966792" y="2962279"/>
                <a:ext cx="642933" cy="602354"/>
              </a:xfrm>
              <a:prstGeom prst="octagon">
                <a:avLst/>
              </a:prstGeom>
              <a:solidFill>
                <a:schemeClr val="accent4">
                  <a:lumMod val="40000"/>
                  <a:lumOff val="60000"/>
                  <a:alpha val="23000"/>
                </a:schemeClr>
              </a:solidFill>
              <a:ln w="444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dirty="0">
                  <a:solidFill>
                    <a:schemeClr val="tx1"/>
                  </a:solidFill>
                </a:endParaRPr>
              </a:p>
            </p:txBody>
          </p:sp>
        </p:grpSp>
        <p:grpSp>
          <p:nvGrpSpPr>
            <p:cNvPr id="38" name="グループ化 37">
              <a:extLst>
                <a:ext uri="{FF2B5EF4-FFF2-40B4-BE49-F238E27FC236}">
                  <a16:creationId xmlns:a16="http://schemas.microsoft.com/office/drawing/2014/main" id="{7A938E49-A9E1-4F2F-8CBB-7DCB2642F2A9}"/>
                </a:ext>
              </a:extLst>
            </p:cNvPr>
            <p:cNvGrpSpPr/>
            <p:nvPr/>
          </p:nvGrpSpPr>
          <p:grpSpPr>
            <a:xfrm>
              <a:off x="4650583" y="2968611"/>
              <a:ext cx="785810" cy="602354"/>
              <a:chOff x="923930" y="2962279"/>
              <a:chExt cx="785810" cy="602354"/>
            </a:xfrm>
          </p:grpSpPr>
          <p:sp>
            <p:nvSpPr>
              <p:cNvPr id="40" name="テキスト ボックス 39">
                <a:extLst>
                  <a:ext uri="{FF2B5EF4-FFF2-40B4-BE49-F238E27FC236}">
                    <a16:creationId xmlns:a16="http://schemas.microsoft.com/office/drawing/2014/main" id="{D9E5A6AE-25F2-4376-89A3-D945189F0FCD}"/>
                  </a:ext>
                </a:extLst>
              </p:cNvPr>
              <p:cNvSpPr txBox="1"/>
              <p:nvPr/>
            </p:nvSpPr>
            <p:spPr>
              <a:xfrm>
                <a:off x="923930" y="3090314"/>
                <a:ext cx="785810" cy="369332"/>
              </a:xfrm>
              <a:prstGeom prst="rect">
                <a:avLst/>
              </a:prstGeom>
              <a:noFill/>
            </p:spPr>
            <p:txBody>
              <a:bodyPr wrap="square" rtlCol="0">
                <a:spAutoFit/>
              </a:bodyPr>
              <a:lstStyle/>
              <a:p>
                <a:pPr algn="ctr"/>
                <a:r>
                  <a:rPr kumimoji="1" lang="en-US" altLang="ja-JP" b="1" dirty="0">
                    <a:latin typeface="Times New Roman" panose="02020603050405020304" pitchFamily="18" charset="0"/>
                    <a:cs typeface="Times New Roman" panose="02020603050405020304" pitchFamily="18" charset="0"/>
                  </a:rPr>
                  <a:t>30</a:t>
                </a:r>
                <a:r>
                  <a:rPr kumimoji="1" lang="ja-JP" altLang="en-US" b="1" dirty="0">
                    <a:latin typeface="Times New Roman" panose="02020603050405020304" pitchFamily="18" charset="0"/>
                    <a:cs typeface="Times New Roman" panose="02020603050405020304" pitchFamily="18" charset="0"/>
                  </a:rPr>
                  <a:t>％</a:t>
                </a:r>
              </a:p>
            </p:txBody>
          </p:sp>
          <p:sp>
            <p:nvSpPr>
              <p:cNvPr id="39" name="八角形 38">
                <a:extLst>
                  <a:ext uri="{FF2B5EF4-FFF2-40B4-BE49-F238E27FC236}">
                    <a16:creationId xmlns:a16="http://schemas.microsoft.com/office/drawing/2014/main" id="{05036020-E590-4707-B81B-B08DD9506F48}"/>
                  </a:ext>
                </a:extLst>
              </p:cNvPr>
              <p:cNvSpPr/>
              <p:nvPr/>
            </p:nvSpPr>
            <p:spPr>
              <a:xfrm>
                <a:off x="966792" y="2962279"/>
                <a:ext cx="642933" cy="602354"/>
              </a:xfrm>
              <a:prstGeom prst="octagon">
                <a:avLst/>
              </a:prstGeom>
              <a:solidFill>
                <a:schemeClr val="accent4">
                  <a:lumMod val="40000"/>
                  <a:lumOff val="60000"/>
                  <a:alpha val="23000"/>
                </a:schemeClr>
              </a:solidFill>
              <a:ln w="444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dirty="0">
                  <a:solidFill>
                    <a:schemeClr val="tx1"/>
                  </a:solidFill>
                </a:endParaRPr>
              </a:p>
            </p:txBody>
          </p:sp>
        </p:grpSp>
        <p:grpSp>
          <p:nvGrpSpPr>
            <p:cNvPr id="41" name="グループ化 40">
              <a:extLst>
                <a:ext uri="{FF2B5EF4-FFF2-40B4-BE49-F238E27FC236}">
                  <a16:creationId xmlns:a16="http://schemas.microsoft.com/office/drawing/2014/main" id="{A466B6D1-166D-4FB0-9C65-5D7F9D48FED2}"/>
                </a:ext>
              </a:extLst>
            </p:cNvPr>
            <p:cNvGrpSpPr/>
            <p:nvPr/>
          </p:nvGrpSpPr>
          <p:grpSpPr>
            <a:xfrm>
              <a:off x="7691433" y="2959411"/>
              <a:ext cx="785810" cy="602354"/>
              <a:chOff x="923930" y="2962279"/>
              <a:chExt cx="785810" cy="602354"/>
            </a:xfrm>
          </p:grpSpPr>
          <p:sp>
            <p:nvSpPr>
              <p:cNvPr id="42" name="八角形 41">
                <a:extLst>
                  <a:ext uri="{FF2B5EF4-FFF2-40B4-BE49-F238E27FC236}">
                    <a16:creationId xmlns:a16="http://schemas.microsoft.com/office/drawing/2014/main" id="{70AD75E2-7580-4443-87B8-C49A5D50A283}"/>
                  </a:ext>
                </a:extLst>
              </p:cNvPr>
              <p:cNvSpPr/>
              <p:nvPr/>
            </p:nvSpPr>
            <p:spPr>
              <a:xfrm>
                <a:off x="966792" y="2962279"/>
                <a:ext cx="642933" cy="602354"/>
              </a:xfrm>
              <a:prstGeom prst="octagon">
                <a:avLst/>
              </a:prstGeom>
              <a:solidFill>
                <a:schemeClr val="accent4">
                  <a:lumMod val="40000"/>
                  <a:lumOff val="60000"/>
                  <a:alpha val="23000"/>
                </a:schemeClr>
              </a:solidFill>
              <a:ln w="444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dirty="0">
                  <a:solidFill>
                    <a:schemeClr val="tx1"/>
                  </a:solidFill>
                </a:endParaRPr>
              </a:p>
            </p:txBody>
          </p:sp>
          <p:sp>
            <p:nvSpPr>
              <p:cNvPr id="43" name="テキスト ボックス 42">
                <a:extLst>
                  <a:ext uri="{FF2B5EF4-FFF2-40B4-BE49-F238E27FC236}">
                    <a16:creationId xmlns:a16="http://schemas.microsoft.com/office/drawing/2014/main" id="{5F28A1A8-545D-4B11-8833-A57A6CB06AE6}"/>
                  </a:ext>
                </a:extLst>
              </p:cNvPr>
              <p:cNvSpPr txBox="1"/>
              <p:nvPr/>
            </p:nvSpPr>
            <p:spPr>
              <a:xfrm>
                <a:off x="923930" y="3090314"/>
                <a:ext cx="785810" cy="369332"/>
              </a:xfrm>
              <a:prstGeom prst="rect">
                <a:avLst/>
              </a:prstGeom>
              <a:noFill/>
            </p:spPr>
            <p:txBody>
              <a:bodyPr wrap="square" rtlCol="0">
                <a:spAutoFit/>
              </a:bodyPr>
              <a:lstStyle/>
              <a:p>
                <a:pPr algn="ctr"/>
                <a:r>
                  <a:rPr kumimoji="1" lang="en-US" altLang="ja-JP" b="1" dirty="0">
                    <a:latin typeface="Times New Roman" panose="02020603050405020304" pitchFamily="18" charset="0"/>
                    <a:cs typeface="Times New Roman" panose="02020603050405020304" pitchFamily="18" charset="0"/>
                  </a:rPr>
                  <a:t>35</a:t>
                </a:r>
                <a:r>
                  <a:rPr kumimoji="1" lang="ja-JP" altLang="en-US" b="1" dirty="0">
                    <a:latin typeface="Times New Roman" panose="02020603050405020304" pitchFamily="18" charset="0"/>
                    <a:cs typeface="Times New Roman" panose="02020603050405020304" pitchFamily="18" charset="0"/>
                  </a:rPr>
                  <a:t>％</a:t>
                </a:r>
              </a:p>
            </p:txBody>
          </p:sp>
        </p:grpSp>
      </p:grpSp>
      <p:sp>
        <p:nvSpPr>
          <p:cNvPr id="44" name="テキスト ボックス 43">
            <a:extLst>
              <a:ext uri="{FF2B5EF4-FFF2-40B4-BE49-F238E27FC236}">
                <a16:creationId xmlns:a16="http://schemas.microsoft.com/office/drawing/2014/main" id="{A1B55E89-003C-4022-9F8B-B414D13B44F2}"/>
              </a:ext>
            </a:extLst>
          </p:cNvPr>
          <p:cNvSpPr txBox="1"/>
          <p:nvPr/>
        </p:nvSpPr>
        <p:spPr>
          <a:xfrm>
            <a:off x="4281489" y="3917172"/>
            <a:ext cx="1419225" cy="276999"/>
          </a:xfrm>
          <a:prstGeom prst="rect">
            <a:avLst/>
          </a:prstGeom>
          <a:noFill/>
        </p:spPr>
        <p:txBody>
          <a:bodyPr wrap="square" rtlCol="0">
            <a:spAutoFit/>
          </a:bodyPr>
          <a:lstStyle/>
          <a:p>
            <a:pPr algn="ctr"/>
            <a:r>
              <a:rPr kumimoji="1" lang="ja-JP" altLang="en-US" sz="1200" b="1" dirty="0"/>
              <a:t>ラーメン</a:t>
            </a:r>
          </a:p>
        </p:txBody>
      </p:sp>
      <p:sp>
        <p:nvSpPr>
          <p:cNvPr id="45" name="テキスト ボックス 44">
            <a:extLst>
              <a:ext uri="{FF2B5EF4-FFF2-40B4-BE49-F238E27FC236}">
                <a16:creationId xmlns:a16="http://schemas.microsoft.com/office/drawing/2014/main" id="{4EDCDA27-CFED-4042-9814-E026A29F5323}"/>
              </a:ext>
            </a:extLst>
          </p:cNvPr>
          <p:cNvSpPr txBox="1"/>
          <p:nvPr/>
        </p:nvSpPr>
        <p:spPr>
          <a:xfrm>
            <a:off x="1314456" y="3914991"/>
            <a:ext cx="1419225" cy="276999"/>
          </a:xfrm>
          <a:prstGeom prst="rect">
            <a:avLst/>
          </a:prstGeom>
          <a:noFill/>
        </p:spPr>
        <p:txBody>
          <a:bodyPr wrap="square" rtlCol="0">
            <a:spAutoFit/>
          </a:bodyPr>
          <a:lstStyle/>
          <a:p>
            <a:pPr algn="ctr"/>
            <a:r>
              <a:rPr kumimoji="1" lang="ja-JP" altLang="en-US" sz="1200" b="1" dirty="0"/>
              <a:t>餃子</a:t>
            </a:r>
          </a:p>
        </p:txBody>
      </p:sp>
      <p:sp>
        <p:nvSpPr>
          <p:cNvPr id="46" name="テキスト ボックス 45">
            <a:extLst>
              <a:ext uri="{FF2B5EF4-FFF2-40B4-BE49-F238E27FC236}">
                <a16:creationId xmlns:a16="http://schemas.microsoft.com/office/drawing/2014/main" id="{140E07B2-63E4-4026-8C16-5EEDCF985889}"/>
              </a:ext>
            </a:extLst>
          </p:cNvPr>
          <p:cNvSpPr txBox="1"/>
          <p:nvPr/>
        </p:nvSpPr>
        <p:spPr>
          <a:xfrm>
            <a:off x="7322339" y="3910814"/>
            <a:ext cx="1632975" cy="461665"/>
          </a:xfrm>
          <a:prstGeom prst="rect">
            <a:avLst/>
          </a:prstGeom>
          <a:noFill/>
        </p:spPr>
        <p:txBody>
          <a:bodyPr wrap="square" rtlCol="0">
            <a:spAutoFit/>
          </a:bodyPr>
          <a:lstStyle/>
          <a:p>
            <a:pPr algn="ctr"/>
            <a:r>
              <a:rPr kumimoji="1" lang="ja-JP" altLang="en-US" sz="1200" b="1" dirty="0"/>
              <a:t>普通の飲食業なら</a:t>
            </a:r>
            <a:endParaRPr kumimoji="1" lang="en-US" altLang="ja-JP" sz="1200" b="1" dirty="0"/>
          </a:p>
          <a:p>
            <a:pPr algn="ctr"/>
            <a:r>
              <a:rPr kumimoji="1" lang="ja-JP" altLang="en-US" sz="1200" b="1" dirty="0"/>
              <a:t>ここ辺りが一つ目安</a:t>
            </a:r>
          </a:p>
        </p:txBody>
      </p:sp>
      <p:sp>
        <p:nvSpPr>
          <p:cNvPr id="51" name="テキスト ボックス 50">
            <a:extLst>
              <a:ext uri="{FF2B5EF4-FFF2-40B4-BE49-F238E27FC236}">
                <a16:creationId xmlns:a16="http://schemas.microsoft.com/office/drawing/2014/main" id="{E71B3679-7493-4FA6-B2B5-F1525E7F6634}"/>
              </a:ext>
            </a:extLst>
          </p:cNvPr>
          <p:cNvSpPr txBox="1"/>
          <p:nvPr/>
        </p:nvSpPr>
        <p:spPr>
          <a:xfrm>
            <a:off x="282525" y="3915779"/>
            <a:ext cx="1419225" cy="276999"/>
          </a:xfrm>
          <a:prstGeom prst="rect">
            <a:avLst/>
          </a:prstGeom>
          <a:noFill/>
        </p:spPr>
        <p:txBody>
          <a:bodyPr wrap="square" rtlCol="0">
            <a:spAutoFit/>
          </a:bodyPr>
          <a:lstStyle/>
          <a:p>
            <a:pPr algn="ctr"/>
            <a:r>
              <a:rPr kumimoji="1" lang="ja-JP" altLang="en-US" sz="1200" b="1" dirty="0"/>
              <a:t>かき氷</a:t>
            </a:r>
          </a:p>
        </p:txBody>
      </p:sp>
      <p:sp>
        <p:nvSpPr>
          <p:cNvPr id="52" name="テキスト ボックス 51">
            <a:extLst>
              <a:ext uri="{FF2B5EF4-FFF2-40B4-BE49-F238E27FC236}">
                <a16:creationId xmlns:a16="http://schemas.microsoft.com/office/drawing/2014/main" id="{9F503370-478B-4358-A1AD-935ED8D01AE8}"/>
              </a:ext>
            </a:extLst>
          </p:cNvPr>
          <p:cNvSpPr txBox="1"/>
          <p:nvPr/>
        </p:nvSpPr>
        <p:spPr>
          <a:xfrm>
            <a:off x="4289835" y="4129206"/>
            <a:ext cx="1419225" cy="276999"/>
          </a:xfrm>
          <a:prstGeom prst="rect">
            <a:avLst/>
          </a:prstGeom>
          <a:noFill/>
        </p:spPr>
        <p:txBody>
          <a:bodyPr wrap="square" rtlCol="0">
            <a:spAutoFit/>
          </a:bodyPr>
          <a:lstStyle/>
          <a:p>
            <a:pPr algn="ctr"/>
            <a:r>
              <a:rPr kumimoji="1" lang="ja-JP" altLang="en-US" sz="1200" b="1" dirty="0"/>
              <a:t>ビール</a:t>
            </a:r>
          </a:p>
        </p:txBody>
      </p:sp>
      <p:sp>
        <p:nvSpPr>
          <p:cNvPr id="53" name="テキスト ボックス 52">
            <a:extLst>
              <a:ext uri="{FF2B5EF4-FFF2-40B4-BE49-F238E27FC236}">
                <a16:creationId xmlns:a16="http://schemas.microsoft.com/office/drawing/2014/main" id="{F0A7D297-1565-450D-850A-777EBB2A73FF}"/>
              </a:ext>
            </a:extLst>
          </p:cNvPr>
          <p:cNvSpPr txBox="1"/>
          <p:nvPr/>
        </p:nvSpPr>
        <p:spPr>
          <a:xfrm>
            <a:off x="553646" y="4129207"/>
            <a:ext cx="1804985" cy="276999"/>
          </a:xfrm>
          <a:prstGeom prst="rect">
            <a:avLst/>
          </a:prstGeom>
          <a:noFill/>
        </p:spPr>
        <p:txBody>
          <a:bodyPr wrap="square" rtlCol="0">
            <a:spAutoFit/>
          </a:bodyPr>
          <a:lstStyle/>
          <a:p>
            <a:pPr algn="ctr"/>
            <a:r>
              <a:rPr kumimoji="1" lang="ja-JP" altLang="en-US" sz="1200" b="1" dirty="0"/>
              <a:t>ハイボール・サワー</a:t>
            </a:r>
          </a:p>
        </p:txBody>
      </p:sp>
      <p:sp>
        <p:nvSpPr>
          <p:cNvPr id="57" name="テキスト ボックス 56">
            <a:extLst>
              <a:ext uri="{FF2B5EF4-FFF2-40B4-BE49-F238E27FC236}">
                <a16:creationId xmlns:a16="http://schemas.microsoft.com/office/drawing/2014/main" id="{64D966C6-9BA0-42A1-895E-0D06D4A7D12D}"/>
              </a:ext>
            </a:extLst>
          </p:cNvPr>
          <p:cNvSpPr txBox="1"/>
          <p:nvPr/>
        </p:nvSpPr>
        <p:spPr>
          <a:xfrm>
            <a:off x="2497038" y="3926045"/>
            <a:ext cx="1419225" cy="276999"/>
          </a:xfrm>
          <a:prstGeom prst="rect">
            <a:avLst/>
          </a:prstGeom>
          <a:noFill/>
        </p:spPr>
        <p:txBody>
          <a:bodyPr wrap="square" rtlCol="0">
            <a:spAutoFit/>
          </a:bodyPr>
          <a:lstStyle/>
          <a:p>
            <a:pPr algn="ctr"/>
            <a:r>
              <a:rPr kumimoji="1" lang="ja-JP" altLang="en-US" sz="1200" b="1" dirty="0"/>
              <a:t>ショートケーキ</a:t>
            </a:r>
          </a:p>
        </p:txBody>
      </p:sp>
      <p:sp>
        <p:nvSpPr>
          <p:cNvPr id="58" name="テキスト ボックス 57">
            <a:extLst>
              <a:ext uri="{FF2B5EF4-FFF2-40B4-BE49-F238E27FC236}">
                <a16:creationId xmlns:a16="http://schemas.microsoft.com/office/drawing/2014/main" id="{D1C6DBEE-DF7D-4F9B-ACC1-6CB862B0EDC2}"/>
              </a:ext>
            </a:extLst>
          </p:cNvPr>
          <p:cNvSpPr txBox="1"/>
          <p:nvPr/>
        </p:nvSpPr>
        <p:spPr>
          <a:xfrm>
            <a:off x="545807" y="4454417"/>
            <a:ext cx="8923838" cy="707886"/>
          </a:xfrm>
          <a:prstGeom prst="rect">
            <a:avLst/>
          </a:prstGeom>
          <a:noFill/>
        </p:spPr>
        <p:txBody>
          <a:bodyPr wrap="square" rtlCol="0">
            <a:spAutoFit/>
          </a:bodyPr>
          <a:lstStyle/>
          <a:p>
            <a:r>
              <a:rPr kumimoji="1" lang="ja-JP" altLang="en-US" sz="1000" spc="-10" dirty="0"/>
              <a:t>　</a:t>
            </a:r>
            <a:r>
              <a:rPr kumimoji="1" lang="ja-JP" altLang="en-US" sz="1000" spc="10" dirty="0"/>
              <a:t>中小飲食業の場合「原価≒材料費」と考えて捉える場合が多く、一般に飲食業は、様々なメニューの組み合わせで粗利益を確保しています。例えば、</a:t>
            </a:r>
            <a:r>
              <a:rPr kumimoji="1" lang="ja-JP" altLang="en-US" sz="1000" spc="-10" dirty="0"/>
              <a:t>ラーメン餃子セットを頼んでもらうと、原価率の低い餃子が提供できるので利益が残りやすくなります。居酒屋では「乾杯のビール」のあとの２杯目からは、サワー等にさりげなく誘導すると、売価に大きな差はなくても、原価率の違いから利益は変化します。また、高級感やこだわりを“売り”にしていないような飲食店の原価が異常に高い場合は、売上や材料費の計上が不適切である可能性もあります。お店のイメージと原価率の均整にも注目してください。</a:t>
            </a:r>
            <a:endParaRPr kumimoji="1" lang="en-US" altLang="ja-JP" sz="1000" spc="-10" dirty="0"/>
          </a:p>
        </p:txBody>
      </p:sp>
      <p:sp>
        <p:nvSpPr>
          <p:cNvPr id="60" name="正方形/長方形 59">
            <a:extLst>
              <a:ext uri="{FF2B5EF4-FFF2-40B4-BE49-F238E27FC236}">
                <a16:creationId xmlns:a16="http://schemas.microsoft.com/office/drawing/2014/main" id="{28B17BB5-5DC6-412D-BD0E-4CF35077AB96}"/>
              </a:ext>
            </a:extLst>
          </p:cNvPr>
          <p:cNvSpPr/>
          <p:nvPr/>
        </p:nvSpPr>
        <p:spPr>
          <a:xfrm>
            <a:off x="273000" y="5344684"/>
            <a:ext cx="9360000" cy="406635"/>
          </a:xfrm>
          <a:prstGeom prst="rect">
            <a:avLst/>
          </a:prstGeom>
          <a:solidFill>
            <a:schemeClr val="bg1">
              <a:lumMod val="75000"/>
              <a:alpha val="23000"/>
            </a:schemeClr>
          </a:solid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latin typeface="+mn-ea"/>
              </a:rPr>
              <a:t>利益が少ない・・・～売価の問題か？原価の問題か？～</a:t>
            </a:r>
          </a:p>
        </p:txBody>
      </p:sp>
      <p:sp>
        <p:nvSpPr>
          <p:cNvPr id="61" name="テキスト ボックス 60">
            <a:extLst>
              <a:ext uri="{FF2B5EF4-FFF2-40B4-BE49-F238E27FC236}">
                <a16:creationId xmlns:a16="http://schemas.microsoft.com/office/drawing/2014/main" id="{33CB89A0-80CC-48FF-A9B4-856D255D5FBE}"/>
              </a:ext>
            </a:extLst>
          </p:cNvPr>
          <p:cNvSpPr txBox="1"/>
          <p:nvPr/>
        </p:nvSpPr>
        <p:spPr>
          <a:xfrm>
            <a:off x="528972" y="5838207"/>
            <a:ext cx="8940673" cy="707886"/>
          </a:xfrm>
          <a:prstGeom prst="rect">
            <a:avLst/>
          </a:prstGeom>
          <a:noFill/>
        </p:spPr>
        <p:txBody>
          <a:bodyPr wrap="square" rtlCol="0">
            <a:spAutoFit/>
          </a:bodyPr>
          <a:lstStyle/>
          <a:p>
            <a:r>
              <a:rPr kumimoji="1" lang="ja-JP" altLang="en-US" sz="1000" dirty="0"/>
              <a:t>　</a:t>
            </a:r>
            <a:r>
              <a:rPr kumimoji="1" lang="ja-JP" altLang="en-US" sz="1000" spc="10" dirty="0">
                <a:latin typeface="+mn-ea"/>
              </a:rPr>
              <a:t>同じ原価でも売価に違いがあれば、原価率に変化が出ます。例えば、飲食店社長に売価が低すぎる、または原価が高すぎるのではないかと尋ねると、</a:t>
            </a:r>
            <a:r>
              <a:rPr kumimoji="1" lang="en-US" altLang="ja-JP" sz="1000" spc="30" dirty="0">
                <a:latin typeface="+mn-ea"/>
              </a:rPr>
              <a:t>『</a:t>
            </a:r>
            <a:r>
              <a:rPr kumimoji="1" lang="ja-JP" altLang="en-US" sz="1000" spc="30" dirty="0">
                <a:latin typeface="+mn-ea"/>
              </a:rPr>
              <a:t>うちは良い食材を安くお客様に提供したいから</a:t>
            </a:r>
            <a:r>
              <a:rPr kumimoji="1" lang="en-US" altLang="ja-JP" sz="1000" spc="30" dirty="0">
                <a:latin typeface="+mn-ea"/>
              </a:rPr>
              <a:t>』</a:t>
            </a:r>
            <a:r>
              <a:rPr kumimoji="1" lang="ja-JP" altLang="en-US" sz="1000" spc="30" dirty="0">
                <a:latin typeface="+mn-ea"/>
              </a:rPr>
              <a:t>という答えが返ってくることもあるでしょう。そのような考え方に基づく場合、重要になるのは、</a:t>
            </a:r>
            <a:r>
              <a:rPr kumimoji="1" lang="ja-JP" altLang="en-US" sz="1000" dirty="0">
                <a:latin typeface="+mn-ea"/>
              </a:rPr>
              <a:t>売価・原価の高低よりも、顧客回転率ということになります。極端な例えとして、“フルコースの高級フランス料理を一度に配膳して立ち食いで、低価格で提供する”というくらい提供方法にインパクトがないと、高コスト・低価格路線で利益を確保するのは、一般論として難しいといえます。</a:t>
            </a:r>
            <a:endParaRPr kumimoji="1" lang="en-US" altLang="ja-JP" sz="1000" dirty="0">
              <a:latin typeface="+mn-ea"/>
            </a:endParaRPr>
          </a:p>
        </p:txBody>
      </p:sp>
      <p:grpSp>
        <p:nvGrpSpPr>
          <p:cNvPr id="62" name="グループ化 61">
            <a:extLst>
              <a:ext uri="{FF2B5EF4-FFF2-40B4-BE49-F238E27FC236}">
                <a16:creationId xmlns:a16="http://schemas.microsoft.com/office/drawing/2014/main" id="{8407A546-A3CE-4F89-A5C0-ADE483CC5880}"/>
              </a:ext>
            </a:extLst>
          </p:cNvPr>
          <p:cNvGrpSpPr/>
          <p:nvPr/>
        </p:nvGrpSpPr>
        <p:grpSpPr>
          <a:xfrm>
            <a:off x="273050" y="1056879"/>
            <a:ext cx="3031900" cy="885825"/>
            <a:chOff x="333374" y="789944"/>
            <a:chExt cx="3031900" cy="885825"/>
          </a:xfrm>
        </p:grpSpPr>
        <p:grpSp>
          <p:nvGrpSpPr>
            <p:cNvPr id="63" name="グループ化 62">
              <a:extLst>
                <a:ext uri="{FF2B5EF4-FFF2-40B4-BE49-F238E27FC236}">
                  <a16:creationId xmlns:a16="http://schemas.microsoft.com/office/drawing/2014/main" id="{CAEEAF18-0A2B-4CF6-BB53-B6C588E0B255}"/>
                </a:ext>
              </a:extLst>
            </p:cNvPr>
            <p:cNvGrpSpPr/>
            <p:nvPr/>
          </p:nvGrpSpPr>
          <p:grpSpPr>
            <a:xfrm>
              <a:off x="333374" y="789944"/>
              <a:ext cx="1162051" cy="885825"/>
              <a:chOff x="295274" y="1523999"/>
              <a:chExt cx="1162051" cy="885825"/>
            </a:xfrm>
          </p:grpSpPr>
          <p:sp>
            <p:nvSpPr>
              <p:cNvPr id="65" name="楕円 64">
                <a:extLst>
                  <a:ext uri="{FF2B5EF4-FFF2-40B4-BE49-F238E27FC236}">
                    <a16:creationId xmlns:a16="http://schemas.microsoft.com/office/drawing/2014/main" id="{51FC6BD2-31F4-4051-BE33-94C08A667C08}"/>
                  </a:ext>
                </a:extLst>
              </p:cNvPr>
              <p:cNvSpPr/>
              <p:nvPr/>
            </p:nvSpPr>
            <p:spPr>
              <a:xfrm>
                <a:off x="295274" y="1523999"/>
                <a:ext cx="895350" cy="885825"/>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6" name="テキスト ボックス 65">
                <a:extLst>
                  <a:ext uri="{FF2B5EF4-FFF2-40B4-BE49-F238E27FC236}">
                    <a16:creationId xmlns:a16="http://schemas.microsoft.com/office/drawing/2014/main" id="{3CECFEF0-1BB8-4C27-AFF7-8B0D2A0BD656}"/>
                  </a:ext>
                </a:extLst>
              </p:cNvPr>
              <p:cNvSpPr txBox="1"/>
              <p:nvPr/>
            </p:nvSpPr>
            <p:spPr>
              <a:xfrm>
                <a:off x="371475" y="1672320"/>
                <a:ext cx="1085850" cy="646331"/>
              </a:xfrm>
              <a:prstGeom prst="rect">
                <a:avLst/>
              </a:prstGeom>
              <a:noFill/>
              <a:ln>
                <a:noFill/>
              </a:ln>
            </p:spPr>
            <p:txBody>
              <a:bodyPr wrap="square" rtlCol="0">
                <a:spAutoFit/>
              </a:bodyPr>
              <a:lstStyle/>
              <a:p>
                <a:r>
                  <a:rPr kumimoji="1" lang="ja-JP" altLang="en-US" sz="3600" b="1" i="1" dirty="0">
                    <a:solidFill>
                      <a:schemeClr val="accent1">
                        <a:lumMod val="60000"/>
                        <a:lumOff val="40000"/>
                      </a:schemeClr>
                    </a:solidFill>
                    <a:latin typeface="Britannic Bold" panose="020B0903060703020204" pitchFamily="34" charset="0"/>
                  </a:rPr>
                  <a:t>１</a:t>
                </a:r>
              </a:p>
            </p:txBody>
          </p:sp>
        </p:grpSp>
        <p:sp>
          <p:nvSpPr>
            <p:cNvPr id="64" name="正方形/長方形 63">
              <a:extLst>
                <a:ext uri="{FF2B5EF4-FFF2-40B4-BE49-F238E27FC236}">
                  <a16:creationId xmlns:a16="http://schemas.microsoft.com/office/drawing/2014/main" id="{1382D40C-1FBB-4F44-AD66-D19E7A944A61}"/>
                </a:ext>
              </a:extLst>
            </p:cNvPr>
            <p:cNvSpPr/>
            <p:nvPr/>
          </p:nvSpPr>
          <p:spPr>
            <a:xfrm>
              <a:off x="1384073" y="931187"/>
              <a:ext cx="1981201" cy="583911"/>
            </a:xfrm>
            <a:prstGeom prst="rect">
              <a:avLst/>
            </a:prstGeom>
            <a:solidFill>
              <a:schemeClr val="accent5">
                <a:lumMod val="40000"/>
                <a:lumOff val="60000"/>
                <a:alpha val="26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rPr>
                <a:t>原価率</a:t>
              </a:r>
              <a:endParaRPr kumimoji="1" lang="en-US" altLang="ja-JP" sz="1400" b="1" dirty="0">
                <a:solidFill>
                  <a:schemeClr val="tx1"/>
                </a:solidFill>
              </a:endParaRPr>
            </a:p>
          </p:txBody>
        </p:sp>
      </p:grpSp>
      <p:sp>
        <p:nvSpPr>
          <p:cNvPr id="67" name="テキスト ボックス 66">
            <a:extLst>
              <a:ext uri="{FF2B5EF4-FFF2-40B4-BE49-F238E27FC236}">
                <a16:creationId xmlns:a16="http://schemas.microsoft.com/office/drawing/2014/main" id="{4B849F25-C05A-4664-B4D4-A95FFE37E46E}"/>
              </a:ext>
            </a:extLst>
          </p:cNvPr>
          <p:cNvSpPr txBox="1"/>
          <p:nvPr/>
        </p:nvSpPr>
        <p:spPr>
          <a:xfrm>
            <a:off x="194705" y="498881"/>
            <a:ext cx="8371664" cy="400110"/>
          </a:xfrm>
          <a:prstGeom prst="rect">
            <a:avLst/>
          </a:prstGeom>
          <a:noFill/>
        </p:spPr>
        <p:txBody>
          <a:bodyPr wrap="square" rtlCol="0">
            <a:spAutoFit/>
          </a:bodyPr>
          <a:lstStyle/>
          <a:p>
            <a:r>
              <a:rPr kumimoji="1" lang="ja-JP" altLang="en-US" sz="1000" dirty="0">
                <a:latin typeface="+mn-ea"/>
              </a:rPr>
              <a:t>事業者支援の初動における、中小規模の飲食業の決算資料編のポイントをまとめます。普段から利用することもあり、建設業や製造業等と</a:t>
            </a:r>
            <a:endParaRPr kumimoji="1" lang="en-US" altLang="ja-JP" sz="1000" dirty="0">
              <a:latin typeface="+mn-ea"/>
            </a:endParaRPr>
          </a:p>
          <a:p>
            <a:r>
              <a:rPr kumimoji="1" lang="ja-JP" altLang="en-US" sz="1000" dirty="0">
                <a:latin typeface="+mn-ea"/>
              </a:rPr>
              <a:t>比べても、イメージがつきやすい業種かと思います。</a:t>
            </a:r>
            <a:endParaRPr kumimoji="1" lang="en-US" altLang="ja-JP" sz="1000" dirty="0">
              <a:latin typeface="+mn-ea"/>
            </a:endParaRPr>
          </a:p>
        </p:txBody>
      </p:sp>
      <p:sp>
        <p:nvSpPr>
          <p:cNvPr id="68" name="テキスト ボックス 67"/>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決算資料編</a:t>
            </a:r>
          </a:p>
        </p:txBody>
      </p:sp>
      <p:sp>
        <p:nvSpPr>
          <p:cNvPr id="80" name="テキスト ボックス 79"/>
          <p:cNvSpPr txBox="1"/>
          <p:nvPr/>
        </p:nvSpPr>
        <p:spPr>
          <a:xfrm>
            <a:off x="8899500" y="209014"/>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飲食業</a:t>
            </a:r>
          </a:p>
        </p:txBody>
      </p:sp>
      <p:sp>
        <p:nvSpPr>
          <p:cNvPr id="82" name="テキスト ボックス 81"/>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飲食業</a:t>
            </a:r>
          </a:p>
        </p:txBody>
      </p:sp>
      <p:sp>
        <p:nvSpPr>
          <p:cNvPr id="5" name="スライド番号プレースホルダー 4"/>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31</a:t>
            </a:fld>
            <a:endParaRPr kumimoji="1" lang="ja-JP" altLang="en-US"/>
          </a:p>
        </p:txBody>
      </p:sp>
      <p:cxnSp>
        <p:nvCxnSpPr>
          <p:cNvPr id="59" name="直線コネクタ 58">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69" name="直線コネクタ 68">
            <a:extLst>
              <a:ext uri="{FF2B5EF4-FFF2-40B4-BE49-F238E27FC236}">
                <a16:creationId xmlns:a16="http://schemas.microsoft.com/office/drawing/2014/main" id="{F945DB1C-D085-4922-86F4-76EB193C10CA}"/>
              </a:ext>
            </a:extLst>
          </p:cNvPr>
          <p:cNvCxnSpPr/>
          <p:nvPr/>
        </p:nvCxnSpPr>
        <p:spPr>
          <a:xfrm>
            <a:off x="231825" y="658963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867219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3" name="直線コネクタ 32">
            <a:extLst>
              <a:ext uri="{FF2B5EF4-FFF2-40B4-BE49-F238E27FC236}">
                <a16:creationId xmlns:a16="http://schemas.microsoft.com/office/drawing/2014/main" id="{F945DB1C-D085-4922-86F4-76EB193C10CA}"/>
              </a:ext>
            </a:extLst>
          </p:cNvPr>
          <p:cNvCxnSpPr/>
          <p:nvPr/>
        </p:nvCxnSpPr>
        <p:spPr>
          <a:xfrm>
            <a:off x="252414" y="3836751"/>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9B9343EB-8340-43B2-BFCB-44120E0835EB}"/>
              </a:ext>
            </a:extLst>
          </p:cNvPr>
          <p:cNvCxnSpPr/>
          <p:nvPr/>
        </p:nvCxnSpPr>
        <p:spPr>
          <a:xfrm>
            <a:off x="252413" y="652004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25" name="テキスト ボックス 24">
            <a:extLst>
              <a:ext uri="{FF2B5EF4-FFF2-40B4-BE49-F238E27FC236}">
                <a16:creationId xmlns:a16="http://schemas.microsoft.com/office/drawing/2014/main" id="{014F3672-D8F9-4383-91CC-BE468EA899B5}"/>
              </a:ext>
            </a:extLst>
          </p:cNvPr>
          <p:cNvSpPr txBox="1"/>
          <p:nvPr/>
        </p:nvSpPr>
        <p:spPr>
          <a:xfrm>
            <a:off x="0" y="0"/>
            <a:ext cx="6448425" cy="492443"/>
          </a:xfrm>
          <a:prstGeom prst="rect">
            <a:avLst/>
          </a:prstGeom>
          <a:noFill/>
        </p:spPr>
        <p:txBody>
          <a:bodyPr wrap="square" rtlCol="0">
            <a:spAutoFit/>
          </a:bodyPr>
          <a:lstStyle/>
          <a:p>
            <a:r>
              <a:rPr kumimoji="1" lang="ja-JP" altLang="en-US" b="1" u="sng" dirty="0">
                <a:latin typeface="+mn-ea"/>
              </a:rPr>
              <a:t>中小</a:t>
            </a:r>
            <a:r>
              <a:rPr kumimoji="1" lang="ja-JP" altLang="en-US" sz="2600" b="1" u="sng" dirty="0">
                <a:latin typeface="+mn-ea"/>
              </a:rPr>
              <a:t>飲食業</a:t>
            </a:r>
            <a:r>
              <a:rPr kumimoji="1" lang="ja-JP" altLang="en-US" b="1" u="sng" dirty="0">
                <a:latin typeface="+mn-ea"/>
              </a:rPr>
              <a:t>の目利き（決算資料編）　その２</a:t>
            </a:r>
          </a:p>
        </p:txBody>
      </p:sp>
      <p:sp>
        <p:nvSpPr>
          <p:cNvPr id="51" name="テキスト ボックス 50">
            <a:extLst>
              <a:ext uri="{FF2B5EF4-FFF2-40B4-BE49-F238E27FC236}">
                <a16:creationId xmlns:a16="http://schemas.microsoft.com/office/drawing/2014/main" id="{2AFBCED4-CA32-449E-905B-6B81E1DB9625}"/>
              </a:ext>
            </a:extLst>
          </p:cNvPr>
          <p:cNvSpPr txBox="1"/>
          <p:nvPr/>
        </p:nvSpPr>
        <p:spPr>
          <a:xfrm>
            <a:off x="3330832" y="1248956"/>
            <a:ext cx="6618270" cy="553998"/>
          </a:xfrm>
          <a:prstGeom prst="rect">
            <a:avLst/>
          </a:prstGeom>
          <a:noFill/>
        </p:spPr>
        <p:txBody>
          <a:bodyPr wrap="square" rtlCol="0">
            <a:spAutoFit/>
          </a:bodyPr>
          <a:lstStyle/>
          <a:p>
            <a:r>
              <a:rPr kumimoji="1" lang="ja-JP" altLang="en-US" sz="1000" dirty="0"/>
              <a:t>□　</a:t>
            </a:r>
            <a:r>
              <a:rPr kumimoji="1" lang="ja-JP" altLang="en-US" sz="1000" dirty="0">
                <a:latin typeface="+mn-ea"/>
              </a:rPr>
              <a:t>平均年収は「年齢</a:t>
            </a:r>
            <a:r>
              <a:rPr kumimoji="1" lang="en-US" altLang="ja-JP" sz="1000" dirty="0">
                <a:latin typeface="+mn-ea"/>
              </a:rPr>
              <a:t>×10</a:t>
            </a:r>
            <a:r>
              <a:rPr kumimoji="1" lang="ja-JP" altLang="en-US" sz="1000" dirty="0">
                <a:latin typeface="+mn-ea"/>
              </a:rPr>
              <a:t>倍」の速算で大まかにつかんでみる</a:t>
            </a:r>
            <a:endParaRPr kumimoji="1" lang="en-US" altLang="ja-JP" sz="1000" dirty="0">
              <a:latin typeface="+mn-ea"/>
            </a:endParaRPr>
          </a:p>
          <a:p>
            <a:r>
              <a:rPr kumimoji="1" lang="ja-JP" altLang="en-US" sz="1000" dirty="0">
                <a:latin typeface="+mn-ea"/>
              </a:rPr>
              <a:t>□　パート月給の平均は、大まかに</a:t>
            </a:r>
            <a:r>
              <a:rPr kumimoji="1" lang="en-US" altLang="ja-JP" sz="1000" dirty="0">
                <a:latin typeface="+mn-ea"/>
              </a:rPr>
              <a:t>10</a:t>
            </a:r>
            <a:r>
              <a:rPr kumimoji="1" lang="ja-JP" altLang="en-US" sz="1000" dirty="0">
                <a:latin typeface="+mn-ea"/>
              </a:rPr>
              <a:t>万円前後程度で計算</a:t>
            </a:r>
            <a:endParaRPr kumimoji="1" lang="en-US" altLang="ja-JP" sz="1000" dirty="0">
              <a:latin typeface="+mn-ea"/>
            </a:endParaRPr>
          </a:p>
          <a:p>
            <a:r>
              <a:rPr kumimoji="1" lang="ja-JP" altLang="en-US" sz="1000" dirty="0">
                <a:latin typeface="+mn-ea"/>
              </a:rPr>
              <a:t>□　従業員給与と雑給の総額を、上記で計算した数字で割り、大まかな人数（規模感）を把握する</a:t>
            </a:r>
            <a:endParaRPr kumimoji="1" lang="en-US" altLang="ja-JP" sz="1000" dirty="0">
              <a:latin typeface="+mn-ea"/>
            </a:endParaRPr>
          </a:p>
        </p:txBody>
      </p:sp>
      <p:sp>
        <p:nvSpPr>
          <p:cNvPr id="52" name="テキスト ボックス 51">
            <a:extLst>
              <a:ext uri="{FF2B5EF4-FFF2-40B4-BE49-F238E27FC236}">
                <a16:creationId xmlns:a16="http://schemas.microsoft.com/office/drawing/2014/main" id="{B88C5839-4BEB-4184-946C-6606ABC44698}"/>
              </a:ext>
            </a:extLst>
          </p:cNvPr>
          <p:cNvSpPr txBox="1"/>
          <p:nvPr/>
        </p:nvSpPr>
        <p:spPr>
          <a:xfrm>
            <a:off x="540889" y="2066382"/>
            <a:ext cx="8888119" cy="1631216"/>
          </a:xfrm>
          <a:prstGeom prst="rect">
            <a:avLst/>
          </a:prstGeom>
          <a:noFill/>
        </p:spPr>
        <p:txBody>
          <a:bodyPr wrap="square" rtlCol="0">
            <a:spAutoFit/>
          </a:bodyPr>
          <a:lstStyle/>
          <a:p>
            <a:pPr>
              <a:spcAft>
                <a:spcPts val="600"/>
              </a:spcAft>
            </a:pPr>
            <a:r>
              <a:rPr kumimoji="1" lang="ja-JP" altLang="en-US" sz="1000" dirty="0"/>
              <a:t>　人件費が多いか少ないかという観点よりも、まず“計算上”何人ぐらいの社員・パートがいるかについて着目します。この目安の算出方法は、飲食業に</a:t>
            </a:r>
            <a:r>
              <a:rPr kumimoji="1" lang="ja-JP" altLang="en-US" sz="1000" spc="10" dirty="0"/>
              <a:t>特化したものではありませんが、中小規模の飲食業では、実際に仕事に従事している人数より決算書上の人件費が多い（特に雑給）こともまれにあり、</a:t>
            </a:r>
            <a:r>
              <a:rPr kumimoji="1" lang="ja-JP" altLang="en-US" sz="1000" dirty="0"/>
              <a:t>そこが窮境原因であることも少なくありません。</a:t>
            </a:r>
          </a:p>
          <a:p>
            <a:pPr>
              <a:spcAft>
                <a:spcPts val="600"/>
              </a:spcAft>
            </a:pPr>
            <a:r>
              <a:rPr kumimoji="1" lang="ja-JP" altLang="en-US" sz="1000" dirty="0"/>
              <a:t>　</a:t>
            </a:r>
            <a:r>
              <a:rPr kumimoji="1" lang="ja-JP" altLang="en-US" sz="1000" spc="-10" dirty="0"/>
              <a:t>これは「粉飾を見抜く」というような意味合いとは少し違います。前の経営者から暖簾分けを受けたり、居抜きでお店を譲ってもらった代金を人件費等</a:t>
            </a:r>
            <a:r>
              <a:rPr kumimoji="1" lang="ja-JP" altLang="en-US" sz="1000" spc="10" dirty="0"/>
              <a:t>として計上していたりする事例も見受けられます。そのような事例では、信頼関係を構築する前に金融機関に状況開示することはまれです。そのため、</a:t>
            </a:r>
            <a:r>
              <a:rPr kumimoji="1" lang="ja-JP" altLang="en-US" sz="1000" spc="-10" dirty="0"/>
              <a:t>財務分析</a:t>
            </a:r>
            <a:r>
              <a:rPr kumimoji="1" lang="ja-JP" altLang="en-US" sz="1000" dirty="0"/>
              <a:t>と業界平均だけを比較すると「一人当たりの売上が少ない」「営業努力が足りない」と誤認する可能性があります。</a:t>
            </a:r>
          </a:p>
          <a:p>
            <a:pPr>
              <a:spcAft>
                <a:spcPts val="600"/>
              </a:spcAft>
            </a:pPr>
            <a:r>
              <a:rPr kumimoji="1" lang="ja-JP" altLang="en-US" sz="1000" dirty="0"/>
              <a:t>　</a:t>
            </a:r>
            <a:r>
              <a:rPr kumimoji="1" lang="ja-JP" altLang="en-US" sz="1000" spc="-10" dirty="0"/>
              <a:t>飲食業は、適正面積と適正人数が事業運営の「命綱」の一つですから、あらかじめ店舗面積を担保物件の管理表やインターネット地図サービス等で推計</a:t>
            </a:r>
            <a:r>
              <a:rPr kumimoji="1" lang="ja-JP" altLang="en-US" sz="1000" dirty="0"/>
              <a:t>できる場合は、どの程度の坪数で、何人で運営しているか、を想像することもできます。こうした概要だけで全ての判断はできませんが、少しのコツと身の回りにある一般的なツールで、企業の概観を想起することができる点にも留意してみましょう。</a:t>
            </a:r>
            <a:endParaRPr kumimoji="1" lang="en-US" altLang="ja-JP" sz="1000" dirty="0"/>
          </a:p>
        </p:txBody>
      </p:sp>
      <p:grpSp>
        <p:nvGrpSpPr>
          <p:cNvPr id="16" name="グループ化 15">
            <a:extLst>
              <a:ext uri="{FF2B5EF4-FFF2-40B4-BE49-F238E27FC236}">
                <a16:creationId xmlns:a16="http://schemas.microsoft.com/office/drawing/2014/main" id="{03483D5B-9337-4F14-8135-75BE7F998BA7}"/>
              </a:ext>
            </a:extLst>
          </p:cNvPr>
          <p:cNvGrpSpPr/>
          <p:nvPr/>
        </p:nvGrpSpPr>
        <p:grpSpPr>
          <a:xfrm>
            <a:off x="319089" y="3961026"/>
            <a:ext cx="3009313" cy="885825"/>
            <a:chOff x="333374" y="2994009"/>
            <a:chExt cx="3009313" cy="885825"/>
          </a:xfrm>
        </p:grpSpPr>
        <p:grpSp>
          <p:nvGrpSpPr>
            <p:cNvPr id="17" name="グループ化 16">
              <a:extLst>
                <a:ext uri="{FF2B5EF4-FFF2-40B4-BE49-F238E27FC236}">
                  <a16:creationId xmlns:a16="http://schemas.microsoft.com/office/drawing/2014/main" id="{147CD181-65F6-43EB-87CF-6E3B7282E415}"/>
                </a:ext>
              </a:extLst>
            </p:cNvPr>
            <p:cNvGrpSpPr/>
            <p:nvPr/>
          </p:nvGrpSpPr>
          <p:grpSpPr>
            <a:xfrm>
              <a:off x="333374" y="2994009"/>
              <a:ext cx="1162051" cy="885825"/>
              <a:chOff x="2409824" y="3038474"/>
              <a:chExt cx="1162051" cy="885825"/>
            </a:xfrm>
            <a:noFill/>
          </p:grpSpPr>
          <p:sp>
            <p:nvSpPr>
              <p:cNvPr id="19" name="楕円 18">
                <a:extLst>
                  <a:ext uri="{FF2B5EF4-FFF2-40B4-BE49-F238E27FC236}">
                    <a16:creationId xmlns:a16="http://schemas.microsoft.com/office/drawing/2014/main" id="{2EB5DBD6-8FC1-4E6C-8950-3CA2067C2373}"/>
                  </a:ext>
                </a:extLst>
              </p:cNvPr>
              <p:cNvSpPr/>
              <p:nvPr/>
            </p:nvSpPr>
            <p:spPr>
              <a:xfrm>
                <a:off x="2409824" y="3038474"/>
                <a:ext cx="895350" cy="885825"/>
              </a:xfrm>
              <a:prstGeom prst="ellipse">
                <a:avLst/>
              </a:prstGeom>
              <a:solidFill>
                <a:schemeClr val="accent6">
                  <a:lumMod val="40000"/>
                  <a:lumOff val="60000"/>
                  <a:alpha val="35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ボックス 19">
                <a:extLst>
                  <a:ext uri="{FF2B5EF4-FFF2-40B4-BE49-F238E27FC236}">
                    <a16:creationId xmlns:a16="http://schemas.microsoft.com/office/drawing/2014/main" id="{D8A2BF6C-9CE4-471D-9FD2-479B8F005204}"/>
                  </a:ext>
                </a:extLst>
              </p:cNvPr>
              <p:cNvSpPr txBox="1"/>
              <p:nvPr/>
            </p:nvSpPr>
            <p:spPr>
              <a:xfrm>
                <a:off x="2486025" y="3186795"/>
                <a:ext cx="1085850" cy="646331"/>
              </a:xfrm>
              <a:prstGeom prst="rect">
                <a:avLst/>
              </a:prstGeom>
              <a:grpFill/>
              <a:ln>
                <a:noFill/>
              </a:ln>
            </p:spPr>
            <p:txBody>
              <a:bodyPr wrap="square" rtlCol="0">
                <a:spAutoFit/>
              </a:bodyPr>
              <a:lstStyle/>
              <a:p>
                <a:r>
                  <a:rPr kumimoji="1" lang="ja-JP" altLang="en-US" sz="3600" b="1" i="1" dirty="0">
                    <a:solidFill>
                      <a:schemeClr val="accent6">
                        <a:lumMod val="60000"/>
                        <a:lumOff val="40000"/>
                      </a:schemeClr>
                    </a:solidFill>
                    <a:latin typeface="Britannic Bold" panose="020B0903060703020204" pitchFamily="34" charset="0"/>
                  </a:rPr>
                  <a:t>３</a:t>
                </a:r>
              </a:p>
            </p:txBody>
          </p:sp>
        </p:grpSp>
        <p:sp>
          <p:nvSpPr>
            <p:cNvPr id="18" name="正方形/長方形 17">
              <a:extLst>
                <a:ext uri="{FF2B5EF4-FFF2-40B4-BE49-F238E27FC236}">
                  <a16:creationId xmlns:a16="http://schemas.microsoft.com/office/drawing/2014/main" id="{53CD8846-4AA8-4ECB-BB71-E2CB75D03C99}"/>
                </a:ext>
              </a:extLst>
            </p:cNvPr>
            <p:cNvSpPr/>
            <p:nvPr/>
          </p:nvSpPr>
          <p:spPr>
            <a:xfrm>
              <a:off x="1361486" y="3133163"/>
              <a:ext cx="1981201" cy="583911"/>
            </a:xfrm>
            <a:prstGeom prst="rect">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b="1" dirty="0">
                  <a:solidFill>
                    <a:schemeClr val="tx1"/>
                  </a:solidFill>
                  <a:latin typeface="+mn-ea"/>
                </a:rPr>
                <a:t>FL</a:t>
              </a:r>
              <a:r>
                <a:rPr kumimoji="1" lang="ja-JP" altLang="en-US" sz="1400" b="1" dirty="0">
                  <a:solidFill>
                    <a:schemeClr val="tx1"/>
                  </a:solidFill>
                  <a:latin typeface="+mn-ea"/>
                </a:rPr>
                <a:t>比率</a:t>
              </a:r>
              <a:endParaRPr kumimoji="1" lang="en-US" altLang="ja-JP" sz="1400" b="1" dirty="0">
                <a:solidFill>
                  <a:schemeClr val="tx1"/>
                </a:solidFill>
                <a:latin typeface="+mn-ea"/>
              </a:endParaRPr>
            </a:p>
          </p:txBody>
        </p:sp>
      </p:grpSp>
      <p:sp>
        <p:nvSpPr>
          <p:cNvPr id="21" name="テキスト ボックス 20">
            <a:extLst>
              <a:ext uri="{FF2B5EF4-FFF2-40B4-BE49-F238E27FC236}">
                <a16:creationId xmlns:a16="http://schemas.microsoft.com/office/drawing/2014/main" id="{BABE1D28-FF1D-4D86-BD17-4D4AE1BAD09E}"/>
              </a:ext>
            </a:extLst>
          </p:cNvPr>
          <p:cNvSpPr txBox="1"/>
          <p:nvPr/>
        </p:nvSpPr>
        <p:spPr>
          <a:xfrm>
            <a:off x="3364790" y="4123634"/>
            <a:ext cx="6277082" cy="553998"/>
          </a:xfrm>
          <a:prstGeom prst="rect">
            <a:avLst/>
          </a:prstGeom>
          <a:noFill/>
        </p:spPr>
        <p:txBody>
          <a:bodyPr wrap="square" rtlCol="0">
            <a:spAutoFit/>
          </a:bodyPr>
          <a:lstStyle/>
          <a:p>
            <a:r>
              <a:rPr kumimoji="1" lang="ja-JP" altLang="en-US" sz="1000" dirty="0"/>
              <a:t>□　</a:t>
            </a:r>
            <a:r>
              <a:rPr kumimoji="1" lang="ja-JP" altLang="en-US" sz="1000" dirty="0">
                <a:latin typeface="+mn-ea"/>
              </a:rPr>
              <a:t>飲食業の適正な費用割合をつかむ”基本的“な指標</a:t>
            </a:r>
            <a:endParaRPr kumimoji="1" lang="en-US" altLang="ja-JP" sz="1000" dirty="0">
              <a:latin typeface="+mn-ea"/>
            </a:endParaRPr>
          </a:p>
          <a:p>
            <a:r>
              <a:rPr kumimoji="1" lang="ja-JP" altLang="en-US" sz="1000" dirty="0">
                <a:latin typeface="+mn-ea"/>
              </a:rPr>
              <a:t>□　</a:t>
            </a:r>
            <a:r>
              <a:rPr kumimoji="1" lang="en-US" altLang="ja-JP" sz="1000" dirty="0">
                <a:latin typeface="+mn-ea"/>
              </a:rPr>
              <a:t>FL</a:t>
            </a:r>
            <a:r>
              <a:rPr kumimoji="1" lang="ja-JP" altLang="en-US" sz="1000" dirty="0">
                <a:latin typeface="+mn-ea"/>
              </a:rPr>
              <a:t>比率＝</a:t>
            </a:r>
            <a:r>
              <a:rPr kumimoji="1" lang="en-US" altLang="ja-JP" sz="1000" dirty="0">
                <a:latin typeface="+mn-ea"/>
              </a:rPr>
              <a:t>FL</a:t>
            </a:r>
            <a:r>
              <a:rPr kumimoji="1" lang="ja-JP" altLang="en-US" sz="1000" dirty="0">
                <a:latin typeface="+mn-ea"/>
              </a:rPr>
              <a:t>コスト（</a:t>
            </a:r>
            <a:r>
              <a:rPr kumimoji="1" lang="en-US" altLang="ja-JP" sz="1000" dirty="0">
                <a:latin typeface="+mn-ea"/>
              </a:rPr>
              <a:t>FOOD</a:t>
            </a:r>
            <a:r>
              <a:rPr kumimoji="1" lang="ja-JP" altLang="en-US" sz="1000" dirty="0">
                <a:latin typeface="+mn-ea"/>
              </a:rPr>
              <a:t>：材料費＋</a:t>
            </a:r>
            <a:r>
              <a:rPr kumimoji="1" lang="en-US" altLang="ja-JP" sz="1000" dirty="0">
                <a:latin typeface="+mn-ea"/>
              </a:rPr>
              <a:t>LABOR</a:t>
            </a:r>
            <a:r>
              <a:rPr kumimoji="1" lang="ja-JP" altLang="en-US" sz="1000" dirty="0">
                <a:latin typeface="+mn-ea"/>
              </a:rPr>
              <a:t>：人件費）</a:t>
            </a:r>
            <a:r>
              <a:rPr kumimoji="1" lang="en-US" altLang="ja-JP" sz="1000" dirty="0">
                <a:latin typeface="+mn-ea"/>
              </a:rPr>
              <a:t>÷ </a:t>
            </a:r>
            <a:r>
              <a:rPr kumimoji="1" lang="ja-JP" altLang="en-US" sz="1000" dirty="0">
                <a:latin typeface="+mn-ea"/>
              </a:rPr>
              <a:t>売上高</a:t>
            </a:r>
            <a:endParaRPr kumimoji="1" lang="en-US" altLang="ja-JP" sz="1000" dirty="0">
              <a:latin typeface="+mn-ea"/>
            </a:endParaRPr>
          </a:p>
          <a:p>
            <a:r>
              <a:rPr kumimoji="1" lang="ja-JP" altLang="en-US" sz="1000" dirty="0">
                <a:latin typeface="+mn-ea"/>
              </a:rPr>
              <a:t>□　</a:t>
            </a:r>
            <a:r>
              <a:rPr kumimoji="1" lang="en-US" altLang="ja-JP" sz="1000" dirty="0">
                <a:latin typeface="+mn-ea"/>
              </a:rPr>
              <a:t>60</a:t>
            </a:r>
            <a:r>
              <a:rPr kumimoji="1" lang="ja-JP" altLang="en-US" sz="1000" dirty="0">
                <a:latin typeface="+mn-ea"/>
              </a:rPr>
              <a:t>％が適正値の一つの目安、</a:t>
            </a:r>
            <a:r>
              <a:rPr kumimoji="1" lang="en-US" altLang="ja-JP" sz="1000" dirty="0">
                <a:latin typeface="+mn-ea"/>
              </a:rPr>
              <a:t>60</a:t>
            </a:r>
            <a:r>
              <a:rPr kumimoji="1" lang="ja-JP" altLang="en-US" sz="1000" dirty="0">
                <a:latin typeface="+mn-ea"/>
              </a:rPr>
              <a:t>％以下を目指していくことが内部でできる経営改善のポイント</a:t>
            </a:r>
            <a:endParaRPr kumimoji="1" lang="en-US" altLang="ja-JP" sz="1000" dirty="0">
              <a:latin typeface="+mn-ea"/>
            </a:endParaRPr>
          </a:p>
        </p:txBody>
      </p:sp>
      <p:grpSp>
        <p:nvGrpSpPr>
          <p:cNvPr id="4" name="グループ化 3">
            <a:extLst>
              <a:ext uri="{FF2B5EF4-FFF2-40B4-BE49-F238E27FC236}">
                <a16:creationId xmlns:a16="http://schemas.microsoft.com/office/drawing/2014/main" id="{A80064BC-857F-42BF-BEFD-0F1F03A5F554}"/>
              </a:ext>
            </a:extLst>
          </p:cNvPr>
          <p:cNvGrpSpPr/>
          <p:nvPr/>
        </p:nvGrpSpPr>
        <p:grpSpPr>
          <a:xfrm>
            <a:off x="395290" y="5067619"/>
            <a:ext cx="1804985" cy="1334392"/>
            <a:chOff x="1285875" y="5285483"/>
            <a:chExt cx="1804985" cy="1334392"/>
          </a:xfrm>
        </p:grpSpPr>
        <p:sp>
          <p:nvSpPr>
            <p:cNvPr id="2" name="正方形/長方形 1">
              <a:extLst>
                <a:ext uri="{FF2B5EF4-FFF2-40B4-BE49-F238E27FC236}">
                  <a16:creationId xmlns:a16="http://schemas.microsoft.com/office/drawing/2014/main" id="{2B251CFD-A357-4EF5-AC6C-B82C286A97D2}"/>
                </a:ext>
              </a:extLst>
            </p:cNvPr>
            <p:cNvSpPr/>
            <p:nvPr/>
          </p:nvSpPr>
          <p:spPr>
            <a:xfrm>
              <a:off x="1285875" y="5285483"/>
              <a:ext cx="352424" cy="1334392"/>
            </a:xfrm>
            <a:prstGeom prst="rect">
              <a:avLst/>
            </a:prstGeom>
            <a:solidFill>
              <a:schemeClr val="accent2">
                <a:lumMod val="40000"/>
                <a:lumOff val="60000"/>
                <a:alpha val="23000"/>
              </a:schemeClr>
            </a:solidFill>
            <a:ln w="317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bg1">
                      <a:lumMod val="50000"/>
                    </a:schemeClr>
                  </a:solidFill>
                </a:rPr>
                <a:t>売上高</a:t>
              </a:r>
            </a:p>
          </p:txBody>
        </p:sp>
        <p:sp>
          <p:nvSpPr>
            <p:cNvPr id="24" name="正方形/長方形 23">
              <a:extLst>
                <a:ext uri="{FF2B5EF4-FFF2-40B4-BE49-F238E27FC236}">
                  <a16:creationId xmlns:a16="http://schemas.microsoft.com/office/drawing/2014/main" id="{6D5D3AFE-86F1-4AF4-BE79-4873280D9F78}"/>
                </a:ext>
              </a:extLst>
            </p:cNvPr>
            <p:cNvSpPr/>
            <p:nvPr/>
          </p:nvSpPr>
          <p:spPr>
            <a:xfrm>
              <a:off x="1666874" y="5285483"/>
              <a:ext cx="1423986" cy="870353"/>
            </a:xfrm>
            <a:prstGeom prst="rect">
              <a:avLst/>
            </a:prstGeom>
            <a:solidFill>
              <a:schemeClr val="accent6">
                <a:lumMod val="40000"/>
                <a:lumOff val="60000"/>
                <a:alpha val="23000"/>
              </a:schemeClr>
            </a:solidFill>
            <a:ln w="317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b="1" dirty="0">
                  <a:solidFill>
                    <a:schemeClr val="tx1"/>
                  </a:solidFill>
                  <a:latin typeface="游ゴシック" panose="020B0400000000000000" pitchFamily="50" charset="-128"/>
                  <a:ea typeface="游ゴシック" panose="020B0400000000000000" pitchFamily="50" charset="-128"/>
                </a:rPr>
                <a:t>FL</a:t>
              </a:r>
              <a:r>
                <a:rPr kumimoji="1" lang="ja-JP" altLang="en-US" sz="1050" b="1" dirty="0">
                  <a:solidFill>
                    <a:schemeClr val="tx1"/>
                  </a:solidFill>
                </a:rPr>
                <a:t>コスト：</a:t>
              </a:r>
              <a:r>
                <a:rPr kumimoji="1" lang="en-US" altLang="ja-JP" sz="1050" b="1" dirty="0">
                  <a:solidFill>
                    <a:schemeClr val="tx1"/>
                  </a:solidFill>
                </a:rPr>
                <a:t>60</a:t>
              </a:r>
              <a:r>
                <a:rPr kumimoji="1" lang="ja-JP" altLang="en-US" sz="1050" b="1" dirty="0">
                  <a:solidFill>
                    <a:schemeClr val="tx1"/>
                  </a:solidFill>
                </a:rPr>
                <a:t>％</a:t>
              </a:r>
              <a:endParaRPr kumimoji="1" lang="en-US" altLang="ja-JP" sz="1050" b="1" dirty="0">
                <a:solidFill>
                  <a:schemeClr val="tx1"/>
                </a:solidFill>
              </a:endParaRPr>
            </a:p>
            <a:p>
              <a:pPr algn="ctr"/>
              <a:r>
                <a:rPr kumimoji="1" lang="ja-JP" altLang="en-US" sz="1000" b="1" dirty="0">
                  <a:solidFill>
                    <a:schemeClr val="tx1"/>
                  </a:solidFill>
                </a:rPr>
                <a:t>（材料費・人件費）</a:t>
              </a:r>
            </a:p>
          </p:txBody>
        </p:sp>
        <p:sp>
          <p:nvSpPr>
            <p:cNvPr id="26" name="正方形/長方形 25">
              <a:extLst>
                <a:ext uri="{FF2B5EF4-FFF2-40B4-BE49-F238E27FC236}">
                  <a16:creationId xmlns:a16="http://schemas.microsoft.com/office/drawing/2014/main" id="{BA49FE58-ED15-491A-8F08-54B43FB3FA15}"/>
                </a:ext>
              </a:extLst>
            </p:cNvPr>
            <p:cNvSpPr/>
            <p:nvPr/>
          </p:nvSpPr>
          <p:spPr>
            <a:xfrm>
              <a:off x="1666874" y="6149182"/>
              <a:ext cx="1423986" cy="292015"/>
            </a:xfrm>
            <a:prstGeom prst="rect">
              <a:avLst/>
            </a:prstGeom>
            <a:solidFill>
              <a:schemeClr val="bg1">
                <a:lumMod val="85000"/>
                <a:alpha val="23000"/>
              </a:schemeClr>
            </a:solidFill>
            <a:ln w="31750">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b="1" dirty="0">
                  <a:solidFill>
                    <a:schemeClr val="bg1">
                      <a:lumMod val="65000"/>
                    </a:schemeClr>
                  </a:solidFill>
                </a:rPr>
                <a:t>その他経費：</a:t>
              </a:r>
              <a:r>
                <a:rPr kumimoji="1" lang="en-US" altLang="ja-JP" sz="900" b="1" dirty="0">
                  <a:solidFill>
                    <a:schemeClr val="bg1">
                      <a:lumMod val="65000"/>
                    </a:schemeClr>
                  </a:solidFill>
                </a:rPr>
                <a:t>30</a:t>
              </a:r>
              <a:r>
                <a:rPr kumimoji="1" lang="ja-JP" altLang="en-US" sz="900" b="1" dirty="0">
                  <a:solidFill>
                    <a:schemeClr val="bg1">
                      <a:lumMod val="65000"/>
                    </a:schemeClr>
                  </a:solidFill>
                </a:rPr>
                <a:t>％</a:t>
              </a:r>
            </a:p>
          </p:txBody>
        </p:sp>
        <p:sp>
          <p:nvSpPr>
            <p:cNvPr id="27" name="正方形/長方形 26">
              <a:extLst>
                <a:ext uri="{FF2B5EF4-FFF2-40B4-BE49-F238E27FC236}">
                  <a16:creationId xmlns:a16="http://schemas.microsoft.com/office/drawing/2014/main" id="{02989B2E-217A-4ACD-ACED-D5478366077F}"/>
                </a:ext>
              </a:extLst>
            </p:cNvPr>
            <p:cNvSpPr/>
            <p:nvPr/>
          </p:nvSpPr>
          <p:spPr>
            <a:xfrm>
              <a:off x="1666874" y="6436014"/>
              <a:ext cx="1423986" cy="182554"/>
            </a:xfrm>
            <a:prstGeom prst="rect">
              <a:avLst/>
            </a:prstGeom>
            <a:solidFill>
              <a:schemeClr val="accent5">
                <a:lumMod val="60000"/>
                <a:lumOff val="40000"/>
                <a:alpha val="23000"/>
              </a:schemeClr>
            </a:solidFill>
            <a:ln w="3175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bg1">
                      <a:lumMod val="65000"/>
                    </a:schemeClr>
                  </a:solidFill>
                </a:rPr>
                <a:t>営業利益：</a:t>
              </a:r>
              <a:r>
                <a:rPr kumimoji="1" lang="en-US" altLang="ja-JP" sz="800" b="1" dirty="0">
                  <a:solidFill>
                    <a:schemeClr val="bg1">
                      <a:lumMod val="65000"/>
                    </a:schemeClr>
                  </a:solidFill>
                </a:rPr>
                <a:t>10</a:t>
              </a:r>
              <a:r>
                <a:rPr kumimoji="1" lang="ja-JP" altLang="en-US" sz="800" b="1" dirty="0">
                  <a:solidFill>
                    <a:schemeClr val="bg1">
                      <a:lumMod val="65000"/>
                    </a:schemeClr>
                  </a:solidFill>
                </a:rPr>
                <a:t>％</a:t>
              </a:r>
            </a:p>
          </p:txBody>
        </p:sp>
      </p:grpSp>
      <p:sp>
        <p:nvSpPr>
          <p:cNvPr id="30" name="テキスト ボックス 29">
            <a:extLst>
              <a:ext uri="{FF2B5EF4-FFF2-40B4-BE49-F238E27FC236}">
                <a16:creationId xmlns:a16="http://schemas.microsoft.com/office/drawing/2014/main" id="{EA5F61C5-A7EB-4D33-B171-211BFA198540}"/>
              </a:ext>
            </a:extLst>
          </p:cNvPr>
          <p:cNvSpPr txBox="1"/>
          <p:nvPr/>
        </p:nvSpPr>
        <p:spPr>
          <a:xfrm>
            <a:off x="2301158" y="4964514"/>
            <a:ext cx="7151600" cy="1477328"/>
          </a:xfrm>
          <a:prstGeom prst="rect">
            <a:avLst/>
          </a:prstGeom>
          <a:noFill/>
        </p:spPr>
        <p:txBody>
          <a:bodyPr wrap="square" rtlCol="0">
            <a:spAutoFit/>
          </a:bodyPr>
          <a:lstStyle/>
          <a:p>
            <a:pPr>
              <a:spcAft>
                <a:spcPts val="600"/>
              </a:spcAft>
            </a:pPr>
            <a:r>
              <a:rPr kumimoji="1" lang="ja-JP" altLang="en-US" sz="1000" dirty="0"/>
              <a:t>　</a:t>
            </a:r>
            <a:r>
              <a:rPr kumimoji="1" lang="en-US" altLang="ja-JP" sz="1000" spc="20" dirty="0">
                <a:latin typeface="+mn-ea"/>
              </a:rPr>
              <a:t>FL</a:t>
            </a:r>
            <a:r>
              <a:rPr kumimoji="1" lang="ja-JP" altLang="en-US" sz="1000" spc="20" dirty="0">
                <a:latin typeface="+mn-ea"/>
              </a:rPr>
              <a:t>コストを含めた中小飲食業の理想的な形の一つとして、左図のように示すことができます。もちろん、競争、味、店舗づくりの流行や立地といった利便性等、様々な要素が加わるため、簡単に実現はできません。一方で、創業資金や</a:t>
            </a:r>
            <a:r>
              <a:rPr kumimoji="1" lang="ja-JP" altLang="en-US" sz="1000" dirty="0">
                <a:latin typeface="+mn-ea"/>
              </a:rPr>
              <a:t>改装費の返済</a:t>
            </a:r>
            <a:r>
              <a:rPr kumimoji="1" lang="ja-JP" altLang="en-US" sz="1000" dirty="0">
                <a:solidFill>
                  <a:srgbClr val="FF0000"/>
                </a:solidFill>
                <a:latin typeface="+mn-ea"/>
              </a:rPr>
              <a:t>、</a:t>
            </a:r>
            <a:r>
              <a:rPr kumimoji="1" lang="ja-JP" altLang="en-US" sz="1000" dirty="0">
                <a:latin typeface="+mn-ea"/>
              </a:rPr>
              <a:t>内部留保の充実を考慮に入れると、営業利益ベースで売上比</a:t>
            </a:r>
            <a:r>
              <a:rPr kumimoji="1" lang="en-US" altLang="ja-JP" sz="1000" dirty="0">
                <a:latin typeface="+mn-ea"/>
              </a:rPr>
              <a:t>10</a:t>
            </a:r>
            <a:r>
              <a:rPr kumimoji="1" lang="ja-JP" altLang="en-US" sz="1000" dirty="0">
                <a:latin typeface="+mn-ea"/>
              </a:rPr>
              <a:t>％程度の確保は目指したいところです。</a:t>
            </a:r>
          </a:p>
          <a:p>
            <a:pPr>
              <a:spcAft>
                <a:spcPts val="600"/>
              </a:spcAft>
            </a:pPr>
            <a:r>
              <a:rPr kumimoji="1" lang="ja-JP" altLang="en-US" sz="1000" dirty="0">
                <a:latin typeface="+mn-ea"/>
              </a:rPr>
              <a:t>　</a:t>
            </a:r>
            <a:r>
              <a:rPr kumimoji="1" lang="en-US" altLang="ja-JP" sz="1000" spc="20" dirty="0">
                <a:latin typeface="+mn-ea"/>
              </a:rPr>
              <a:t>FL</a:t>
            </a:r>
            <a:r>
              <a:rPr kumimoji="1" lang="ja-JP" altLang="en-US" sz="1000" spc="20" dirty="0">
                <a:latin typeface="+mn-ea"/>
              </a:rPr>
              <a:t>コスト以外の“その他経費”は、家賃や水道光熱費等の固定費が多く、当初の設定が余程おかしくない限り、交渉や</a:t>
            </a:r>
            <a:r>
              <a:rPr kumimoji="1" lang="ja-JP" altLang="en-US" sz="1000" spc="-20" dirty="0">
                <a:latin typeface="+mn-ea"/>
              </a:rPr>
              <a:t>工夫による減額・節約の幅は限られ、収益改善へのインパクトも少ない傾向があります。他方、</a:t>
            </a:r>
            <a:r>
              <a:rPr kumimoji="1" lang="en-US" altLang="ja-JP" sz="1000" spc="-20" dirty="0">
                <a:latin typeface="+mn-ea"/>
              </a:rPr>
              <a:t>FL</a:t>
            </a:r>
            <a:r>
              <a:rPr kumimoji="1" lang="ja-JP" altLang="en-US" sz="1000" spc="-20" dirty="0">
                <a:latin typeface="+mn-ea"/>
              </a:rPr>
              <a:t>コストは日々の店舗運営</a:t>
            </a:r>
            <a:r>
              <a:rPr kumimoji="1" lang="ja-JP" altLang="en-US" sz="1000" dirty="0">
                <a:latin typeface="+mn-ea"/>
              </a:rPr>
              <a:t>に直接関連する費用科目なので、この割合の適正化やコントロールが、経営改善のポイントになる場合が多いです。</a:t>
            </a:r>
            <a:endParaRPr kumimoji="1" lang="en-US" altLang="ja-JP" sz="1000" dirty="0">
              <a:latin typeface="+mn-ea"/>
            </a:endParaRPr>
          </a:p>
          <a:p>
            <a:pPr>
              <a:spcAft>
                <a:spcPts val="600"/>
              </a:spcAft>
            </a:pPr>
            <a:r>
              <a:rPr kumimoji="1" lang="ja-JP" altLang="en-US" sz="1000" dirty="0"/>
              <a:t>　</a:t>
            </a:r>
            <a:r>
              <a:rPr kumimoji="1" lang="ja-JP" altLang="en-US" sz="1000" spc="20" dirty="0">
                <a:latin typeface="+mn-ea"/>
              </a:rPr>
              <a:t>まずは、多岐にわたる勘定科目を確認するのではなく、中小飲食業であれば、</a:t>
            </a:r>
            <a:r>
              <a:rPr kumimoji="1" lang="en-US" altLang="ja-JP" sz="1000" spc="20" dirty="0">
                <a:latin typeface="+mn-ea"/>
              </a:rPr>
              <a:t>FL</a:t>
            </a:r>
            <a:r>
              <a:rPr kumimoji="1" lang="ja-JP" altLang="en-US" sz="1000" spc="20" dirty="0">
                <a:latin typeface="+mn-ea"/>
              </a:rPr>
              <a:t>コストを中心に費用割合を確認する</a:t>
            </a:r>
            <a:r>
              <a:rPr kumimoji="1" lang="ja-JP" altLang="en-US" sz="1000" dirty="0">
                <a:latin typeface="+mn-ea"/>
              </a:rPr>
              <a:t>ことを優先するとよいでしょう。</a:t>
            </a:r>
            <a:endParaRPr kumimoji="1" lang="en-US" altLang="ja-JP" sz="1000" dirty="0">
              <a:latin typeface="+mn-ea"/>
            </a:endParaRPr>
          </a:p>
        </p:txBody>
      </p:sp>
      <p:sp>
        <p:nvSpPr>
          <p:cNvPr id="5" name="スライド番号プレースホルダー 4"/>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32</a:t>
            </a:fld>
            <a:endParaRPr kumimoji="1" lang="ja-JP" altLang="en-US"/>
          </a:p>
        </p:txBody>
      </p:sp>
      <p:cxnSp>
        <p:nvCxnSpPr>
          <p:cNvPr id="29" name="直線コネクタ 28">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31" name="グループ化 30">
            <a:extLst>
              <a:ext uri="{FF2B5EF4-FFF2-40B4-BE49-F238E27FC236}">
                <a16:creationId xmlns:a16="http://schemas.microsoft.com/office/drawing/2014/main" id="{F47320EB-7515-999B-50D0-B32DFA99CF07}"/>
              </a:ext>
            </a:extLst>
          </p:cNvPr>
          <p:cNvGrpSpPr/>
          <p:nvPr/>
        </p:nvGrpSpPr>
        <p:grpSpPr>
          <a:xfrm>
            <a:off x="282854" y="1075470"/>
            <a:ext cx="3010556" cy="885825"/>
            <a:chOff x="333374" y="1883470"/>
            <a:chExt cx="3010556" cy="885825"/>
          </a:xfrm>
        </p:grpSpPr>
        <p:grpSp>
          <p:nvGrpSpPr>
            <p:cNvPr id="32" name="グループ化 31">
              <a:extLst>
                <a:ext uri="{FF2B5EF4-FFF2-40B4-BE49-F238E27FC236}">
                  <a16:creationId xmlns:a16="http://schemas.microsoft.com/office/drawing/2014/main" id="{01694148-B524-D803-FE7D-69F18A3CBCB8}"/>
                </a:ext>
              </a:extLst>
            </p:cNvPr>
            <p:cNvGrpSpPr/>
            <p:nvPr/>
          </p:nvGrpSpPr>
          <p:grpSpPr>
            <a:xfrm>
              <a:off x="333374" y="1883470"/>
              <a:ext cx="1162051" cy="885825"/>
              <a:chOff x="2409824" y="3038474"/>
              <a:chExt cx="1162051" cy="885825"/>
            </a:xfrm>
          </p:grpSpPr>
          <p:sp>
            <p:nvSpPr>
              <p:cNvPr id="35" name="楕円 34">
                <a:extLst>
                  <a:ext uri="{FF2B5EF4-FFF2-40B4-BE49-F238E27FC236}">
                    <a16:creationId xmlns:a16="http://schemas.microsoft.com/office/drawing/2014/main" id="{3AA97E97-9F5B-D1D8-57E5-D4C83656C5E2}"/>
                  </a:ext>
                </a:extLst>
              </p:cNvPr>
              <p:cNvSpPr/>
              <p:nvPr/>
            </p:nvSpPr>
            <p:spPr>
              <a:xfrm>
                <a:off x="2409824" y="3038474"/>
                <a:ext cx="895350" cy="885825"/>
              </a:xfrm>
              <a:prstGeom prst="ellipse">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7" name="テキスト ボックス 36">
                <a:extLst>
                  <a:ext uri="{FF2B5EF4-FFF2-40B4-BE49-F238E27FC236}">
                    <a16:creationId xmlns:a16="http://schemas.microsoft.com/office/drawing/2014/main" id="{B55BE1FC-065E-3EDC-4C95-EC980F3816AD}"/>
                  </a:ext>
                </a:extLst>
              </p:cNvPr>
              <p:cNvSpPr txBox="1"/>
              <p:nvPr/>
            </p:nvSpPr>
            <p:spPr>
              <a:xfrm>
                <a:off x="2486025" y="3186795"/>
                <a:ext cx="1085850" cy="646331"/>
              </a:xfrm>
              <a:prstGeom prst="rect">
                <a:avLst/>
              </a:prstGeom>
              <a:noFill/>
              <a:ln>
                <a:noFill/>
              </a:ln>
            </p:spPr>
            <p:txBody>
              <a:bodyPr wrap="square" rtlCol="0">
                <a:spAutoFit/>
              </a:bodyPr>
              <a:lstStyle/>
              <a:p>
                <a:r>
                  <a:rPr kumimoji="1" lang="ja-JP" altLang="en-US" sz="3600" b="1" i="1" dirty="0">
                    <a:solidFill>
                      <a:schemeClr val="accent2">
                        <a:lumMod val="60000"/>
                        <a:lumOff val="40000"/>
                      </a:schemeClr>
                    </a:solidFill>
                    <a:latin typeface="+mn-ea"/>
                  </a:rPr>
                  <a:t>２</a:t>
                </a:r>
              </a:p>
            </p:txBody>
          </p:sp>
        </p:grpSp>
        <p:sp>
          <p:nvSpPr>
            <p:cNvPr id="34" name="正方形/長方形 33">
              <a:extLst>
                <a:ext uri="{FF2B5EF4-FFF2-40B4-BE49-F238E27FC236}">
                  <a16:creationId xmlns:a16="http://schemas.microsoft.com/office/drawing/2014/main" id="{612D2075-6E82-7400-4693-89F5A650EF54}"/>
                </a:ext>
              </a:extLst>
            </p:cNvPr>
            <p:cNvSpPr/>
            <p:nvPr/>
          </p:nvSpPr>
          <p:spPr>
            <a:xfrm>
              <a:off x="1362729" y="2034426"/>
              <a:ext cx="1981201" cy="583911"/>
            </a:xfrm>
            <a:prstGeom prst="rect">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latin typeface="+mn-ea"/>
                </a:rPr>
                <a:t>人件費の内訳</a:t>
              </a:r>
              <a:endParaRPr kumimoji="1" lang="en-US" altLang="ja-JP" sz="1400" b="1" dirty="0">
                <a:solidFill>
                  <a:schemeClr val="tx1"/>
                </a:solidFill>
                <a:latin typeface="+mn-ea"/>
              </a:endParaRPr>
            </a:p>
          </p:txBody>
        </p:sp>
      </p:grpSp>
      <p:sp>
        <p:nvSpPr>
          <p:cNvPr id="38" name="テキスト ボックス 37"/>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決算資料編</a:t>
            </a:r>
          </a:p>
        </p:txBody>
      </p:sp>
      <p:sp>
        <p:nvSpPr>
          <p:cNvPr id="39" name="テキスト ボックス 38"/>
          <p:cNvSpPr txBox="1"/>
          <p:nvPr/>
        </p:nvSpPr>
        <p:spPr>
          <a:xfrm>
            <a:off x="8899500" y="209014"/>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飲食業</a:t>
            </a:r>
          </a:p>
        </p:txBody>
      </p:sp>
      <p:sp>
        <p:nvSpPr>
          <p:cNvPr id="40" name="テキスト ボックス 39"/>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飲食業</a:t>
            </a:r>
          </a:p>
        </p:txBody>
      </p:sp>
      <p:sp>
        <p:nvSpPr>
          <p:cNvPr id="41" name="テキスト ボックス 40">
            <a:extLst>
              <a:ext uri="{FF2B5EF4-FFF2-40B4-BE49-F238E27FC236}">
                <a16:creationId xmlns:a16="http://schemas.microsoft.com/office/drawing/2014/main" id="{4B849F25-C05A-4664-B4D4-A95FFE37E46E}"/>
              </a:ext>
            </a:extLst>
          </p:cNvPr>
          <p:cNvSpPr txBox="1"/>
          <p:nvPr/>
        </p:nvSpPr>
        <p:spPr>
          <a:xfrm>
            <a:off x="194705" y="498881"/>
            <a:ext cx="8371664" cy="400110"/>
          </a:xfrm>
          <a:prstGeom prst="rect">
            <a:avLst/>
          </a:prstGeom>
          <a:noFill/>
        </p:spPr>
        <p:txBody>
          <a:bodyPr wrap="square" rtlCol="0">
            <a:spAutoFit/>
          </a:bodyPr>
          <a:lstStyle/>
          <a:p>
            <a:r>
              <a:rPr kumimoji="1" lang="ja-JP" altLang="en-US" sz="1000" dirty="0">
                <a:latin typeface="+mn-ea"/>
              </a:rPr>
              <a:t>事業者支援の初動における、中小規模の飲食業の決算資料編のポイントをまとめます。普段から利用することもあり、建設業や製造業等と</a:t>
            </a:r>
            <a:endParaRPr kumimoji="1" lang="en-US" altLang="ja-JP" sz="1000" dirty="0">
              <a:latin typeface="+mn-ea"/>
            </a:endParaRPr>
          </a:p>
          <a:p>
            <a:r>
              <a:rPr kumimoji="1" lang="ja-JP" altLang="en-US" sz="1000" dirty="0">
                <a:latin typeface="+mn-ea"/>
              </a:rPr>
              <a:t>比べても、イメージがつきやすい業種かと思います。</a:t>
            </a:r>
            <a:endParaRPr kumimoji="1" lang="en-US" altLang="ja-JP" sz="1000" dirty="0">
              <a:latin typeface="+mn-ea"/>
            </a:endParaRPr>
          </a:p>
        </p:txBody>
      </p:sp>
    </p:spTree>
    <p:extLst>
      <p:ext uri="{BB962C8B-B14F-4D97-AF65-F5344CB8AC3E}">
        <p14:creationId xmlns:p14="http://schemas.microsoft.com/office/powerpoint/2010/main" val="15407999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dirty="0">
                <a:latin typeface="+mn-ea"/>
              </a:rPr>
              <a:t>中小</a:t>
            </a:r>
            <a:r>
              <a:rPr kumimoji="1" lang="ja-JP" altLang="en-US" sz="2600" b="1" u="sng" dirty="0">
                <a:latin typeface="+mn-ea"/>
              </a:rPr>
              <a:t>飲食業</a:t>
            </a:r>
            <a:r>
              <a:rPr kumimoji="1" lang="ja-JP" altLang="en-US" b="1" u="sng" dirty="0">
                <a:latin typeface="+mn-ea"/>
              </a:rPr>
              <a:t>の目利き（訪問</a:t>
            </a:r>
            <a:r>
              <a:rPr kumimoji="1" lang="ja-JP" altLang="en-US" b="1" u="sng">
                <a:latin typeface="+mn-ea"/>
              </a:rPr>
              <a:t>時編）　その</a:t>
            </a:r>
            <a:r>
              <a:rPr kumimoji="1" lang="ja-JP" altLang="en-US" b="1" u="sng" dirty="0">
                <a:latin typeface="+mn-ea"/>
              </a:rPr>
              <a:t>１</a:t>
            </a:r>
          </a:p>
        </p:txBody>
      </p:sp>
      <p:cxnSp>
        <p:nvCxnSpPr>
          <p:cNvPr id="33" name="直線コネクタ 32">
            <a:extLst>
              <a:ext uri="{FF2B5EF4-FFF2-40B4-BE49-F238E27FC236}">
                <a16:creationId xmlns:a16="http://schemas.microsoft.com/office/drawing/2014/main" id="{F945DB1C-D085-4922-86F4-76EB193C10CA}"/>
              </a:ext>
            </a:extLst>
          </p:cNvPr>
          <p:cNvCxnSpPr/>
          <p:nvPr/>
        </p:nvCxnSpPr>
        <p:spPr>
          <a:xfrm>
            <a:off x="231774" y="4679333"/>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9B9343EB-8340-43B2-BFCB-44120E0835EB}"/>
              </a:ext>
            </a:extLst>
          </p:cNvPr>
          <p:cNvCxnSpPr/>
          <p:nvPr/>
        </p:nvCxnSpPr>
        <p:spPr>
          <a:xfrm>
            <a:off x="252413" y="6492699"/>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25" name="テキスト ボックス 24">
            <a:extLst>
              <a:ext uri="{FF2B5EF4-FFF2-40B4-BE49-F238E27FC236}">
                <a16:creationId xmlns:a16="http://schemas.microsoft.com/office/drawing/2014/main" id="{946A2734-4345-41E8-B0B8-85C64F026BC4}"/>
              </a:ext>
            </a:extLst>
          </p:cNvPr>
          <p:cNvSpPr txBox="1"/>
          <p:nvPr/>
        </p:nvSpPr>
        <p:spPr>
          <a:xfrm>
            <a:off x="184840" y="498667"/>
            <a:ext cx="8372563" cy="400110"/>
          </a:xfrm>
          <a:prstGeom prst="rect">
            <a:avLst/>
          </a:prstGeom>
          <a:noFill/>
        </p:spPr>
        <p:txBody>
          <a:bodyPr wrap="square" rtlCol="0">
            <a:spAutoFit/>
          </a:bodyPr>
          <a:lstStyle/>
          <a:p>
            <a:r>
              <a:rPr kumimoji="1" lang="ja-JP" altLang="en-US" sz="1000" dirty="0"/>
              <a:t>会社を訪問する際に、どのようなことに目を凝らし、何を聞けばよいか分からない、という質問を耳にすることがあります。</a:t>
            </a:r>
            <a:endParaRPr kumimoji="1" lang="en-US" altLang="ja-JP" sz="1000" dirty="0"/>
          </a:p>
          <a:p>
            <a:r>
              <a:rPr kumimoji="1" lang="ja-JP" altLang="en-US" sz="1000" dirty="0"/>
              <a:t>ここでは、企業の事業性や経営改善の可能性を判断するのに必要な、基本的なポイントをまとめます。</a:t>
            </a:r>
            <a:endParaRPr kumimoji="1" lang="en-US" altLang="ja-JP" sz="1000" dirty="0"/>
          </a:p>
        </p:txBody>
      </p:sp>
      <p:grpSp>
        <p:nvGrpSpPr>
          <p:cNvPr id="26" name="グループ化 25">
            <a:extLst>
              <a:ext uri="{FF2B5EF4-FFF2-40B4-BE49-F238E27FC236}">
                <a16:creationId xmlns:a16="http://schemas.microsoft.com/office/drawing/2014/main" id="{D7C8ACD8-80F2-4CA8-AAF0-93D2C5771C21}"/>
              </a:ext>
            </a:extLst>
          </p:cNvPr>
          <p:cNvGrpSpPr/>
          <p:nvPr/>
        </p:nvGrpSpPr>
        <p:grpSpPr>
          <a:xfrm>
            <a:off x="280987" y="1077621"/>
            <a:ext cx="1162051" cy="885825"/>
            <a:chOff x="295274" y="1523999"/>
            <a:chExt cx="1162051" cy="885825"/>
          </a:xfrm>
        </p:grpSpPr>
        <p:sp>
          <p:nvSpPr>
            <p:cNvPr id="27" name="楕円 26">
              <a:extLst>
                <a:ext uri="{FF2B5EF4-FFF2-40B4-BE49-F238E27FC236}">
                  <a16:creationId xmlns:a16="http://schemas.microsoft.com/office/drawing/2014/main" id="{2AB1D7E4-4557-41C4-8573-66D2E4804CE3}"/>
                </a:ext>
              </a:extLst>
            </p:cNvPr>
            <p:cNvSpPr/>
            <p:nvPr/>
          </p:nvSpPr>
          <p:spPr>
            <a:xfrm>
              <a:off x="295274" y="1523999"/>
              <a:ext cx="895350" cy="885825"/>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テキスト ボックス 29">
              <a:extLst>
                <a:ext uri="{FF2B5EF4-FFF2-40B4-BE49-F238E27FC236}">
                  <a16:creationId xmlns:a16="http://schemas.microsoft.com/office/drawing/2014/main" id="{2F504694-0806-48D0-B898-150DB2923939}"/>
                </a:ext>
              </a:extLst>
            </p:cNvPr>
            <p:cNvSpPr txBox="1"/>
            <p:nvPr/>
          </p:nvSpPr>
          <p:spPr>
            <a:xfrm>
              <a:off x="371475" y="1672320"/>
              <a:ext cx="1085850" cy="646331"/>
            </a:xfrm>
            <a:prstGeom prst="rect">
              <a:avLst/>
            </a:prstGeom>
            <a:noFill/>
            <a:ln>
              <a:noFill/>
            </a:ln>
          </p:spPr>
          <p:txBody>
            <a:bodyPr wrap="square" rtlCol="0">
              <a:spAutoFit/>
            </a:bodyPr>
            <a:lstStyle/>
            <a:p>
              <a:r>
                <a:rPr kumimoji="1" lang="ja-JP" altLang="en-US" sz="3600" b="1" i="1" dirty="0">
                  <a:solidFill>
                    <a:schemeClr val="accent1">
                      <a:lumMod val="60000"/>
                      <a:lumOff val="40000"/>
                    </a:schemeClr>
                  </a:solidFill>
                  <a:latin typeface="Britannic Bold" panose="020B0903060703020204" pitchFamily="34" charset="0"/>
                </a:rPr>
                <a:t>１</a:t>
              </a:r>
            </a:p>
          </p:txBody>
        </p:sp>
      </p:grpSp>
      <p:sp>
        <p:nvSpPr>
          <p:cNvPr id="31" name="正方形/長方形 30">
            <a:extLst>
              <a:ext uri="{FF2B5EF4-FFF2-40B4-BE49-F238E27FC236}">
                <a16:creationId xmlns:a16="http://schemas.microsoft.com/office/drawing/2014/main" id="{698BFA5F-B8A7-45F2-9EF2-2C81A1927A94}"/>
              </a:ext>
            </a:extLst>
          </p:cNvPr>
          <p:cNvSpPr/>
          <p:nvPr/>
        </p:nvSpPr>
        <p:spPr>
          <a:xfrm>
            <a:off x="1347788" y="1225942"/>
            <a:ext cx="1981201" cy="583911"/>
          </a:xfrm>
          <a:prstGeom prst="rect">
            <a:avLst/>
          </a:prstGeom>
          <a:solidFill>
            <a:schemeClr val="accent5">
              <a:lumMod val="40000"/>
              <a:lumOff val="60000"/>
              <a:alpha val="26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latin typeface="+mn-ea"/>
              </a:rPr>
              <a:t>役割分担と人数</a:t>
            </a:r>
            <a:endParaRPr kumimoji="1" lang="en-US" altLang="ja-JP" sz="1400" b="1" dirty="0">
              <a:solidFill>
                <a:schemeClr val="tx1"/>
              </a:solidFill>
              <a:latin typeface="+mn-ea"/>
            </a:endParaRPr>
          </a:p>
        </p:txBody>
      </p:sp>
      <p:sp>
        <p:nvSpPr>
          <p:cNvPr id="34" name="テキスト ボックス 33">
            <a:extLst>
              <a:ext uri="{FF2B5EF4-FFF2-40B4-BE49-F238E27FC236}">
                <a16:creationId xmlns:a16="http://schemas.microsoft.com/office/drawing/2014/main" id="{477E771E-4513-49B9-9661-AB1D466E646B}"/>
              </a:ext>
            </a:extLst>
          </p:cNvPr>
          <p:cNvSpPr txBox="1"/>
          <p:nvPr/>
        </p:nvSpPr>
        <p:spPr>
          <a:xfrm>
            <a:off x="3363915" y="1238486"/>
            <a:ext cx="6229349" cy="553998"/>
          </a:xfrm>
          <a:prstGeom prst="rect">
            <a:avLst/>
          </a:prstGeom>
          <a:noFill/>
        </p:spPr>
        <p:txBody>
          <a:bodyPr wrap="square" rtlCol="0">
            <a:spAutoFit/>
          </a:bodyPr>
          <a:lstStyle/>
          <a:p>
            <a:r>
              <a:rPr kumimoji="1" lang="ja-JP" altLang="en-US" sz="1000" dirty="0"/>
              <a:t>□　</a:t>
            </a:r>
            <a:r>
              <a:rPr kumimoji="1" lang="ja-JP" altLang="en-US" sz="1000" dirty="0">
                <a:latin typeface="+mn-ea"/>
              </a:rPr>
              <a:t>誰がどのような役割を果たしているか？（それぞれの役割分担は明確か？）</a:t>
            </a:r>
            <a:endParaRPr kumimoji="1" lang="en-US" altLang="ja-JP" sz="1000" dirty="0">
              <a:latin typeface="+mn-ea"/>
            </a:endParaRPr>
          </a:p>
          <a:p>
            <a:r>
              <a:rPr kumimoji="1" lang="ja-JP" altLang="en-US" sz="1000" dirty="0">
                <a:latin typeface="+mn-ea"/>
              </a:rPr>
              <a:t>□　重要度の高い役割は“自分”でやっているか？他人任せか？（調理・役割の分担等）</a:t>
            </a:r>
            <a:endParaRPr kumimoji="1" lang="en-US" altLang="ja-JP" sz="1000" dirty="0">
              <a:latin typeface="+mn-ea"/>
            </a:endParaRPr>
          </a:p>
          <a:p>
            <a:r>
              <a:rPr kumimoji="1" lang="ja-JP" altLang="en-US" sz="1000" dirty="0">
                <a:latin typeface="+mn-ea"/>
              </a:rPr>
              <a:t>□　決算書の人件費総額と、実際の人数のイメージに乖離はないか？</a:t>
            </a:r>
            <a:endParaRPr kumimoji="1" lang="en-US" altLang="ja-JP" sz="1000" b="1" dirty="0">
              <a:latin typeface="+mn-ea"/>
            </a:endParaRPr>
          </a:p>
        </p:txBody>
      </p:sp>
      <p:sp>
        <p:nvSpPr>
          <p:cNvPr id="44" name="テキスト ボックス 43">
            <a:extLst>
              <a:ext uri="{FF2B5EF4-FFF2-40B4-BE49-F238E27FC236}">
                <a16:creationId xmlns:a16="http://schemas.microsoft.com/office/drawing/2014/main" id="{30359030-9DB3-40B4-A3C1-B351525CA6A5}"/>
              </a:ext>
            </a:extLst>
          </p:cNvPr>
          <p:cNvSpPr txBox="1"/>
          <p:nvPr/>
        </p:nvSpPr>
        <p:spPr>
          <a:xfrm>
            <a:off x="546267" y="2015396"/>
            <a:ext cx="8858990" cy="707886"/>
          </a:xfrm>
          <a:prstGeom prst="rect">
            <a:avLst/>
          </a:prstGeom>
          <a:noFill/>
        </p:spPr>
        <p:txBody>
          <a:bodyPr wrap="square" rtlCol="0">
            <a:spAutoFit/>
          </a:bodyPr>
          <a:lstStyle/>
          <a:p>
            <a:r>
              <a:rPr kumimoji="1" lang="ja-JP" altLang="en-US" sz="1000" dirty="0"/>
              <a:t>　</a:t>
            </a:r>
            <a:r>
              <a:rPr kumimoji="1" lang="ja-JP" altLang="en-US" sz="1000" spc="-10" dirty="0">
                <a:latin typeface="+mn-ea"/>
              </a:rPr>
              <a:t>中小飲食業は、家族経営が多く、オーナー一族以外は全てアルバイト等の構成で運営されていることが多いです。大企業のような“部長” “課長”といった</a:t>
            </a:r>
            <a:r>
              <a:rPr kumimoji="1" lang="ja-JP" altLang="en-US" sz="1000" spc="20" dirty="0">
                <a:latin typeface="+mn-ea"/>
              </a:rPr>
              <a:t>明確な職位があることも少ないため、“役割分担”や“指示命令系統”も、流れや慣れで形づくられている場合もあります。決算資料編で記載のとおり、</a:t>
            </a:r>
            <a:r>
              <a:rPr kumimoji="1" lang="ja-JP" altLang="en-US" sz="1000" dirty="0">
                <a:latin typeface="+mn-ea"/>
              </a:rPr>
              <a:t>中小飲食業の損益構造は</a:t>
            </a:r>
            <a:r>
              <a:rPr kumimoji="1" lang="en-US" altLang="ja-JP" sz="1000" dirty="0">
                <a:latin typeface="+mn-ea"/>
              </a:rPr>
              <a:t>FL</a:t>
            </a:r>
            <a:r>
              <a:rPr kumimoji="1" lang="ja-JP" altLang="en-US" sz="1000" dirty="0">
                <a:latin typeface="+mn-ea"/>
              </a:rPr>
              <a:t>コストに依存する部分が大きく、</a:t>
            </a:r>
            <a:r>
              <a:rPr kumimoji="1" lang="en-US" altLang="ja-JP" sz="1000" dirty="0">
                <a:latin typeface="+mn-ea"/>
              </a:rPr>
              <a:t>FL</a:t>
            </a:r>
            <a:r>
              <a:rPr kumimoji="1" lang="ja-JP" altLang="en-US" sz="1000" dirty="0">
                <a:latin typeface="+mn-ea"/>
              </a:rPr>
              <a:t>コストの要素である、</a:t>
            </a:r>
            <a:r>
              <a:rPr kumimoji="1" lang="en-US" altLang="ja-JP" sz="1000" dirty="0">
                <a:latin typeface="+mn-ea"/>
              </a:rPr>
              <a:t>FOOD</a:t>
            </a:r>
            <a:r>
              <a:rPr kumimoji="1" lang="ja-JP" altLang="en-US" sz="1000" dirty="0">
                <a:latin typeface="+mn-ea"/>
              </a:rPr>
              <a:t>（材料費）と</a:t>
            </a:r>
            <a:r>
              <a:rPr kumimoji="1" lang="en-US" altLang="ja-JP" sz="1000" dirty="0">
                <a:latin typeface="+mn-ea"/>
              </a:rPr>
              <a:t>LABOR</a:t>
            </a:r>
            <a:r>
              <a:rPr kumimoji="1" lang="ja-JP" altLang="en-US" sz="1000" dirty="0">
                <a:latin typeface="+mn-ea"/>
              </a:rPr>
              <a:t>（人件費）は、オペレーション（調理と配膳・接客</a:t>
            </a:r>
            <a:r>
              <a:rPr kumimoji="1" lang="en-US" altLang="ja-JP" sz="1000" dirty="0">
                <a:latin typeface="+mn-ea"/>
              </a:rPr>
              <a:t>)</a:t>
            </a:r>
            <a:r>
              <a:rPr kumimoji="1" lang="ja-JP" altLang="en-US" sz="1000" dirty="0">
                <a:latin typeface="+mn-ea"/>
              </a:rPr>
              <a:t>に起因しますので、必ずヒアリングするとよいでしょう。</a:t>
            </a:r>
            <a:endParaRPr kumimoji="1" lang="en-US" altLang="ja-JP" sz="1000" dirty="0">
              <a:latin typeface="+mn-ea"/>
            </a:endParaRPr>
          </a:p>
        </p:txBody>
      </p:sp>
      <p:grpSp>
        <p:nvGrpSpPr>
          <p:cNvPr id="9" name="グループ化 8">
            <a:extLst>
              <a:ext uri="{FF2B5EF4-FFF2-40B4-BE49-F238E27FC236}">
                <a16:creationId xmlns:a16="http://schemas.microsoft.com/office/drawing/2014/main" id="{24600F1A-49BC-4A28-9488-0781EB8A5E1A}"/>
              </a:ext>
            </a:extLst>
          </p:cNvPr>
          <p:cNvGrpSpPr/>
          <p:nvPr/>
        </p:nvGrpSpPr>
        <p:grpSpPr>
          <a:xfrm>
            <a:off x="269859" y="2972001"/>
            <a:ext cx="2971801" cy="1075644"/>
            <a:chOff x="357188" y="3067915"/>
            <a:chExt cx="2971801" cy="1075644"/>
          </a:xfrm>
        </p:grpSpPr>
        <p:sp>
          <p:nvSpPr>
            <p:cNvPr id="63" name="正方形/長方形 62">
              <a:extLst>
                <a:ext uri="{FF2B5EF4-FFF2-40B4-BE49-F238E27FC236}">
                  <a16:creationId xmlns:a16="http://schemas.microsoft.com/office/drawing/2014/main" id="{D2C0BFF2-036B-4028-8A19-E7E03FC7FAC8}"/>
                </a:ext>
              </a:extLst>
            </p:cNvPr>
            <p:cNvSpPr/>
            <p:nvPr/>
          </p:nvSpPr>
          <p:spPr>
            <a:xfrm>
              <a:off x="357188" y="3067915"/>
              <a:ext cx="1423986" cy="1075644"/>
            </a:xfrm>
            <a:prstGeom prst="rect">
              <a:avLst/>
            </a:prstGeom>
            <a:solidFill>
              <a:schemeClr val="accent6">
                <a:lumMod val="40000"/>
                <a:lumOff val="60000"/>
                <a:alpha val="23000"/>
              </a:schemeClr>
            </a:solidFill>
            <a:ln w="317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b="1" dirty="0">
                  <a:solidFill>
                    <a:schemeClr val="tx1"/>
                  </a:solidFill>
                  <a:latin typeface="游ゴシック" panose="020B0400000000000000" pitchFamily="50" charset="-128"/>
                  <a:ea typeface="游ゴシック" panose="020B0400000000000000" pitchFamily="50" charset="-128"/>
                </a:rPr>
                <a:t>FL</a:t>
              </a:r>
              <a:r>
                <a:rPr kumimoji="1" lang="ja-JP" altLang="en-US" sz="1050" b="1" dirty="0">
                  <a:solidFill>
                    <a:schemeClr val="tx1"/>
                  </a:solidFill>
                </a:rPr>
                <a:t>コスト：</a:t>
              </a:r>
              <a:r>
                <a:rPr kumimoji="1" lang="en-US" altLang="ja-JP" sz="1050" b="1" dirty="0">
                  <a:solidFill>
                    <a:schemeClr val="tx1"/>
                  </a:solidFill>
                </a:rPr>
                <a:t>60</a:t>
              </a:r>
              <a:r>
                <a:rPr kumimoji="1" lang="ja-JP" altLang="en-US" sz="1050" b="1" dirty="0">
                  <a:solidFill>
                    <a:schemeClr val="tx1"/>
                  </a:solidFill>
                </a:rPr>
                <a:t>％</a:t>
              </a:r>
              <a:endParaRPr kumimoji="1" lang="en-US" altLang="ja-JP" sz="1050" b="1" dirty="0">
                <a:solidFill>
                  <a:schemeClr val="tx1"/>
                </a:solidFill>
              </a:endParaRPr>
            </a:p>
            <a:p>
              <a:pPr algn="ctr"/>
              <a:r>
                <a:rPr kumimoji="1" lang="ja-JP" altLang="en-US" sz="1000" b="1" dirty="0">
                  <a:solidFill>
                    <a:schemeClr val="tx1"/>
                  </a:solidFill>
                </a:rPr>
                <a:t>（材料費・人件費）</a:t>
              </a:r>
            </a:p>
          </p:txBody>
        </p:sp>
        <p:sp>
          <p:nvSpPr>
            <p:cNvPr id="3" name="正方形/長方形 2">
              <a:extLst>
                <a:ext uri="{FF2B5EF4-FFF2-40B4-BE49-F238E27FC236}">
                  <a16:creationId xmlns:a16="http://schemas.microsoft.com/office/drawing/2014/main" id="{E4B33ADF-137E-4BCA-8676-412297E306D5}"/>
                </a:ext>
              </a:extLst>
            </p:cNvPr>
            <p:cNvSpPr/>
            <p:nvPr/>
          </p:nvSpPr>
          <p:spPr>
            <a:xfrm>
              <a:off x="1781174" y="3067916"/>
              <a:ext cx="1547815" cy="533023"/>
            </a:xfrm>
            <a:prstGeom prst="rect">
              <a:avLst/>
            </a:prstGeom>
            <a:solidFill>
              <a:schemeClr val="accent1">
                <a:lumMod val="40000"/>
                <a:lumOff val="60000"/>
                <a:alpha val="23000"/>
              </a:schemeClr>
            </a:solidFill>
            <a:ln w="2540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rPr>
                <a:t>材料費</a:t>
              </a:r>
            </a:p>
          </p:txBody>
        </p:sp>
        <p:sp>
          <p:nvSpPr>
            <p:cNvPr id="66" name="正方形/長方形 65">
              <a:extLst>
                <a:ext uri="{FF2B5EF4-FFF2-40B4-BE49-F238E27FC236}">
                  <a16:creationId xmlns:a16="http://schemas.microsoft.com/office/drawing/2014/main" id="{861C08BA-D529-4A9C-A2FC-996EAC220D6B}"/>
                </a:ext>
              </a:extLst>
            </p:cNvPr>
            <p:cNvSpPr/>
            <p:nvPr/>
          </p:nvSpPr>
          <p:spPr>
            <a:xfrm>
              <a:off x="1781173" y="3598321"/>
              <a:ext cx="1547815" cy="545238"/>
            </a:xfrm>
            <a:prstGeom prst="rect">
              <a:avLst/>
            </a:prstGeom>
            <a:solidFill>
              <a:schemeClr val="accent2">
                <a:lumMod val="40000"/>
                <a:lumOff val="60000"/>
                <a:alpha val="23000"/>
              </a:schemeClr>
            </a:solidFill>
            <a:ln w="254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rPr>
                <a:t>人件費</a:t>
              </a:r>
            </a:p>
          </p:txBody>
        </p:sp>
      </p:grpSp>
      <p:sp>
        <p:nvSpPr>
          <p:cNvPr id="68" name="テキスト ボックス 67">
            <a:extLst>
              <a:ext uri="{FF2B5EF4-FFF2-40B4-BE49-F238E27FC236}">
                <a16:creationId xmlns:a16="http://schemas.microsoft.com/office/drawing/2014/main" id="{907671D8-8E75-43C4-A4FD-5DB91BE18C75}"/>
              </a:ext>
            </a:extLst>
          </p:cNvPr>
          <p:cNvSpPr txBox="1"/>
          <p:nvPr/>
        </p:nvSpPr>
        <p:spPr>
          <a:xfrm>
            <a:off x="3246061" y="2845758"/>
            <a:ext cx="5640452" cy="707886"/>
          </a:xfrm>
          <a:prstGeom prst="rect">
            <a:avLst/>
          </a:prstGeom>
          <a:noFill/>
        </p:spPr>
        <p:txBody>
          <a:bodyPr wrap="square" rtlCol="0">
            <a:spAutoFit/>
          </a:bodyPr>
          <a:lstStyle/>
          <a:p>
            <a:r>
              <a:rPr kumimoji="1" lang="ja-JP" altLang="en-US" sz="1000" dirty="0">
                <a:latin typeface="+mn-ea"/>
              </a:rPr>
              <a:t>□　材料費の削減（調理は誰がやっているか？）</a:t>
            </a:r>
            <a:endParaRPr kumimoji="1" lang="en-US" altLang="ja-JP" sz="1000" dirty="0">
              <a:latin typeface="+mn-ea"/>
            </a:endParaRPr>
          </a:p>
          <a:p>
            <a:r>
              <a:rPr kumimoji="1" lang="ja-JP" altLang="en-US" sz="1000" dirty="0">
                <a:latin typeface="+mn-ea"/>
              </a:rPr>
              <a:t>□　オーバーポーション</a:t>
            </a:r>
            <a:r>
              <a:rPr kumimoji="1" lang="en-US" altLang="ja-JP" sz="700" dirty="0">
                <a:latin typeface="+mn-ea"/>
              </a:rPr>
              <a:t>※</a:t>
            </a:r>
            <a:r>
              <a:rPr kumimoji="1" lang="ja-JP" altLang="en-US" sz="1000" dirty="0">
                <a:latin typeface="+mn-ea"/>
              </a:rPr>
              <a:t>の防止（レシピ管理は誰がやっているか？）</a:t>
            </a:r>
          </a:p>
          <a:p>
            <a:r>
              <a:rPr kumimoji="1" lang="ja-JP" altLang="en-US" sz="1000" b="1" dirty="0">
                <a:latin typeface="+mn-ea"/>
              </a:rPr>
              <a:t>　　</a:t>
            </a:r>
            <a:r>
              <a:rPr kumimoji="1" lang="en-US" altLang="ja-JP" sz="900" dirty="0">
                <a:latin typeface="+mn-ea"/>
              </a:rPr>
              <a:t>※</a:t>
            </a:r>
            <a:r>
              <a:rPr kumimoji="1" lang="ja-JP" altLang="en-US" sz="900" dirty="0">
                <a:latin typeface="+mn-ea"/>
              </a:rPr>
              <a:t> オーバーポーション＝盛り過ぎ・作り過ぎ</a:t>
            </a:r>
            <a:endParaRPr kumimoji="1" lang="en-US" altLang="ja-JP" sz="900" dirty="0">
              <a:latin typeface="+mn-ea"/>
            </a:endParaRPr>
          </a:p>
          <a:p>
            <a:r>
              <a:rPr kumimoji="1" lang="ja-JP" altLang="en-US" sz="1000" dirty="0"/>
              <a:t>□　仕入原価の低減（仕入は誰がやっているか？仕入先は誰が決めているか？）</a:t>
            </a:r>
            <a:endParaRPr kumimoji="1" lang="en-US" altLang="ja-JP" sz="1000" dirty="0"/>
          </a:p>
        </p:txBody>
      </p:sp>
      <p:sp>
        <p:nvSpPr>
          <p:cNvPr id="72" name="テキスト ボックス 71">
            <a:extLst>
              <a:ext uri="{FF2B5EF4-FFF2-40B4-BE49-F238E27FC236}">
                <a16:creationId xmlns:a16="http://schemas.microsoft.com/office/drawing/2014/main" id="{2493BFAD-1C8F-4E42-B65C-601A7D49965E}"/>
              </a:ext>
            </a:extLst>
          </p:cNvPr>
          <p:cNvSpPr txBox="1"/>
          <p:nvPr/>
        </p:nvSpPr>
        <p:spPr>
          <a:xfrm>
            <a:off x="3256608" y="3507310"/>
            <a:ext cx="6229349" cy="553998"/>
          </a:xfrm>
          <a:prstGeom prst="rect">
            <a:avLst/>
          </a:prstGeom>
          <a:noFill/>
        </p:spPr>
        <p:txBody>
          <a:bodyPr wrap="square" rtlCol="0">
            <a:spAutoFit/>
          </a:bodyPr>
          <a:lstStyle/>
          <a:p>
            <a:r>
              <a:rPr kumimoji="1" lang="ja-JP" altLang="en-US" sz="1000" dirty="0">
                <a:latin typeface="+mn-ea"/>
              </a:rPr>
              <a:t>□　人時生産性の向上（パートシフトは誰が決めているか？）</a:t>
            </a:r>
            <a:endParaRPr kumimoji="1" lang="en-US" altLang="ja-JP" sz="1000" dirty="0">
              <a:latin typeface="+mn-ea"/>
            </a:endParaRPr>
          </a:p>
          <a:p>
            <a:r>
              <a:rPr kumimoji="1" lang="ja-JP" altLang="en-US" sz="1000" dirty="0">
                <a:latin typeface="+mn-ea"/>
              </a:rPr>
              <a:t>□　客席回転率</a:t>
            </a:r>
            <a:r>
              <a:rPr kumimoji="1" lang="en-US" altLang="ja-JP" sz="800" dirty="0">
                <a:latin typeface="+mn-ea"/>
              </a:rPr>
              <a:t>※</a:t>
            </a:r>
            <a:r>
              <a:rPr kumimoji="1" lang="ja-JP" altLang="en-US" sz="1000" dirty="0">
                <a:latin typeface="+mn-ea"/>
              </a:rPr>
              <a:t>の向上（お客様の誘導・配席は誰の役割か？）</a:t>
            </a:r>
            <a:r>
              <a:rPr kumimoji="1" lang="en-US" altLang="ja-JP" sz="900" dirty="0">
                <a:latin typeface="+mn-ea"/>
              </a:rPr>
              <a:t>※</a:t>
            </a:r>
            <a:r>
              <a:rPr kumimoji="1" lang="ja-JP" altLang="en-US" sz="900" dirty="0">
                <a:latin typeface="+mn-ea"/>
              </a:rPr>
              <a:t> ピーク時の売上に直結する</a:t>
            </a:r>
            <a:endParaRPr kumimoji="1" lang="en-US" altLang="ja-JP" sz="900" dirty="0">
              <a:latin typeface="+mn-ea"/>
            </a:endParaRPr>
          </a:p>
          <a:p>
            <a:r>
              <a:rPr kumimoji="1" lang="ja-JP" altLang="en-US" sz="1000" dirty="0"/>
              <a:t>□　適正賃金バランス（誰にいくら払っているか？）</a:t>
            </a:r>
            <a:endParaRPr kumimoji="1" lang="en-US" altLang="ja-JP" sz="1000" dirty="0"/>
          </a:p>
        </p:txBody>
      </p:sp>
      <p:sp>
        <p:nvSpPr>
          <p:cNvPr id="77" name="テキスト ボックス 76">
            <a:extLst>
              <a:ext uri="{FF2B5EF4-FFF2-40B4-BE49-F238E27FC236}">
                <a16:creationId xmlns:a16="http://schemas.microsoft.com/office/drawing/2014/main" id="{0358EDD6-EF3D-4BB0-A479-722B3FCB6942}"/>
              </a:ext>
            </a:extLst>
          </p:cNvPr>
          <p:cNvSpPr txBox="1"/>
          <p:nvPr/>
        </p:nvSpPr>
        <p:spPr>
          <a:xfrm>
            <a:off x="546267" y="4181917"/>
            <a:ext cx="8858990" cy="400110"/>
          </a:xfrm>
          <a:prstGeom prst="rect">
            <a:avLst/>
          </a:prstGeom>
          <a:noFill/>
        </p:spPr>
        <p:txBody>
          <a:bodyPr wrap="square" rtlCol="0">
            <a:spAutoFit/>
          </a:bodyPr>
          <a:lstStyle/>
          <a:p>
            <a:r>
              <a:rPr kumimoji="1" lang="ja-JP" altLang="en-US" sz="1000" dirty="0"/>
              <a:t>　</a:t>
            </a:r>
            <a:r>
              <a:rPr kumimoji="1" lang="ja-JP" altLang="en-US" sz="1000" spc="10" dirty="0"/>
              <a:t>このように、中小飲食業の経営改善時の代表的な改善手法や、創業時に留意するポイントとなる項目は、材料費と人件費を合算した</a:t>
            </a:r>
            <a:r>
              <a:rPr kumimoji="1" lang="en-US" altLang="ja-JP" sz="1000" spc="10" dirty="0">
                <a:latin typeface="+mn-ea"/>
              </a:rPr>
              <a:t>FL</a:t>
            </a:r>
            <a:r>
              <a:rPr kumimoji="1" lang="ja-JP" altLang="en-US" sz="1000" spc="10" dirty="0"/>
              <a:t>コストに収斂</a:t>
            </a:r>
            <a:r>
              <a:rPr kumimoji="1" lang="ja-JP" altLang="en-US" sz="1000" dirty="0"/>
              <a:t>されますが、</a:t>
            </a:r>
            <a:r>
              <a:rPr kumimoji="1" lang="en-US" altLang="ja-JP" sz="1000" dirty="0">
                <a:latin typeface="游ゴシック" panose="020B0400000000000000" pitchFamily="50" charset="-128"/>
                <a:ea typeface="游ゴシック" panose="020B0400000000000000" pitchFamily="50" charset="-128"/>
              </a:rPr>
              <a:t>FL</a:t>
            </a:r>
            <a:r>
              <a:rPr kumimoji="1" lang="ja-JP" altLang="en-US" sz="1000" dirty="0"/>
              <a:t>コストの改善に着手するには人が必ず絡むため、それぞれの役割を誰が果たしているかを把握することが重要になります。</a:t>
            </a:r>
            <a:endParaRPr kumimoji="1" lang="en-US" altLang="ja-JP" sz="1000" dirty="0"/>
          </a:p>
        </p:txBody>
      </p:sp>
      <p:sp>
        <p:nvSpPr>
          <p:cNvPr id="10" name="テキスト ボックス 9">
            <a:extLst>
              <a:ext uri="{FF2B5EF4-FFF2-40B4-BE49-F238E27FC236}">
                <a16:creationId xmlns:a16="http://schemas.microsoft.com/office/drawing/2014/main" id="{BC630E3E-1741-4ABF-8401-923552CC066D}"/>
              </a:ext>
            </a:extLst>
          </p:cNvPr>
          <p:cNvSpPr txBox="1"/>
          <p:nvPr/>
        </p:nvSpPr>
        <p:spPr>
          <a:xfrm>
            <a:off x="3247699" y="2695450"/>
            <a:ext cx="3021727" cy="246221"/>
          </a:xfrm>
          <a:prstGeom prst="rect">
            <a:avLst/>
          </a:prstGeom>
          <a:noFill/>
        </p:spPr>
        <p:txBody>
          <a:bodyPr wrap="square" rtlCol="0">
            <a:spAutoFit/>
          </a:bodyPr>
          <a:lstStyle/>
          <a:p>
            <a:r>
              <a:rPr kumimoji="1" lang="ja-JP" altLang="en-US" sz="1000" b="1" dirty="0"/>
              <a:t>～　代表的な改善手法　～</a:t>
            </a:r>
          </a:p>
        </p:txBody>
      </p:sp>
      <p:sp>
        <p:nvSpPr>
          <p:cNvPr id="78" name="正方形/長方形 77">
            <a:extLst>
              <a:ext uri="{FF2B5EF4-FFF2-40B4-BE49-F238E27FC236}">
                <a16:creationId xmlns:a16="http://schemas.microsoft.com/office/drawing/2014/main" id="{76B177C2-1BE7-4AA2-BDE0-56723778B526}"/>
              </a:ext>
            </a:extLst>
          </p:cNvPr>
          <p:cNvSpPr/>
          <p:nvPr/>
        </p:nvSpPr>
        <p:spPr>
          <a:xfrm>
            <a:off x="256038" y="4806966"/>
            <a:ext cx="9401174" cy="322839"/>
          </a:xfrm>
          <a:prstGeom prst="rect">
            <a:avLst/>
          </a:prstGeom>
          <a:solidFill>
            <a:schemeClr val="bg1">
              <a:lumMod val="75000"/>
              <a:alpha val="23000"/>
            </a:schemeClr>
          </a:solid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b="1">
                <a:solidFill>
                  <a:schemeClr val="tx1"/>
                </a:solidFill>
                <a:latin typeface="+mn-ea"/>
              </a:rPr>
              <a:t>～　味</a:t>
            </a:r>
            <a:r>
              <a:rPr kumimoji="1" lang="ja-JP" altLang="en-US" b="1" dirty="0">
                <a:solidFill>
                  <a:schemeClr val="tx1"/>
                </a:solidFill>
                <a:latin typeface="+mn-ea"/>
              </a:rPr>
              <a:t>とメニューの提案をどのように考える</a:t>
            </a:r>
            <a:r>
              <a:rPr kumimoji="1" lang="ja-JP" altLang="en-US" b="1">
                <a:solidFill>
                  <a:schemeClr val="tx1"/>
                </a:solidFill>
                <a:latin typeface="+mn-ea"/>
              </a:rPr>
              <a:t>か？　～</a:t>
            </a:r>
            <a:endParaRPr kumimoji="1" lang="ja-JP" altLang="en-US" b="1" dirty="0">
              <a:solidFill>
                <a:schemeClr val="tx1"/>
              </a:solidFill>
              <a:latin typeface="+mn-ea"/>
            </a:endParaRPr>
          </a:p>
        </p:txBody>
      </p:sp>
      <p:sp>
        <p:nvSpPr>
          <p:cNvPr id="79" name="テキスト ボックス 78">
            <a:extLst>
              <a:ext uri="{FF2B5EF4-FFF2-40B4-BE49-F238E27FC236}">
                <a16:creationId xmlns:a16="http://schemas.microsoft.com/office/drawing/2014/main" id="{9AAA4817-F4C4-4078-9BB4-00719E985199}"/>
              </a:ext>
            </a:extLst>
          </p:cNvPr>
          <p:cNvSpPr txBox="1"/>
          <p:nvPr/>
        </p:nvSpPr>
        <p:spPr>
          <a:xfrm>
            <a:off x="534391" y="5246204"/>
            <a:ext cx="8870865" cy="1246495"/>
          </a:xfrm>
          <a:prstGeom prst="rect">
            <a:avLst/>
          </a:prstGeom>
          <a:noFill/>
        </p:spPr>
        <p:txBody>
          <a:bodyPr wrap="square" rtlCol="0">
            <a:spAutoFit/>
          </a:bodyPr>
          <a:lstStyle/>
          <a:p>
            <a:pPr>
              <a:spcAft>
                <a:spcPts val="600"/>
              </a:spcAft>
            </a:pPr>
            <a:r>
              <a:rPr kumimoji="1" lang="ja-JP" altLang="en-US" sz="1000" dirty="0"/>
              <a:t>　</a:t>
            </a:r>
            <a:r>
              <a:rPr kumimoji="1" lang="ja-JP" altLang="en-US" sz="1000" spc="-30" dirty="0"/>
              <a:t>典型的な支援事例として、味やメニューの提案というものもありますが、本書では触れていません。味やメニューは、そのお店の命、極言すれば全てとも</a:t>
            </a:r>
            <a:r>
              <a:rPr kumimoji="1" lang="ja-JP" altLang="en-US" sz="1000" spc="-60" dirty="0"/>
              <a:t>いえます。信頼関係が醸成されていない状態で、いきなり個人の主観で味やメニューを評論するのは避けた方がよいでしょう（もちろん、褒めるのはよいです）。</a:t>
            </a:r>
            <a:r>
              <a:rPr kumimoji="1" lang="ja-JP" altLang="en-US" sz="1000" spc="-10" dirty="0"/>
              <a:t>特に経営が上手くいっていない時期に、金融機関等から様々なアドバイスを受けると腹落ちしていなくても行動に移し、失敗しているのにやめられない、という</a:t>
            </a:r>
            <a:r>
              <a:rPr kumimoji="1" lang="ja-JP" altLang="en-US" sz="1000" spc="-30" dirty="0"/>
              <a:t>流れになってしまうことを耳にすることもあります。</a:t>
            </a:r>
          </a:p>
          <a:p>
            <a:pPr>
              <a:spcAft>
                <a:spcPts val="600"/>
              </a:spcAft>
            </a:pPr>
            <a:r>
              <a:rPr kumimoji="1" lang="ja-JP" altLang="en-US" sz="1000" spc="-30" dirty="0"/>
              <a:t>　一方で、一定の信頼関係ができてから、例えば、営業店や組織内で“取り上げてほしいメニューや味”に関するアンケートを実施し、その結果を提供すると</a:t>
            </a:r>
            <a:r>
              <a:rPr kumimoji="1" lang="ja-JP" altLang="en-US" sz="1000" dirty="0"/>
              <a:t>喜ばれることが多いです。インターネットで数多くの書き込みをもらえるようなお店は一握りですから、貴重な情報になります。いずれにしても、味や</a:t>
            </a:r>
            <a:r>
              <a:rPr kumimoji="1" lang="ja-JP" altLang="en-US" sz="1000" spc="-30" dirty="0"/>
              <a:t>メニューに関する提案や助言は、相互の友好関係をベースとしたアンケートや統計・比較といった一定の根拠に基づいて実施することがポイントになります。</a:t>
            </a:r>
            <a:endParaRPr kumimoji="1" lang="en-US" altLang="ja-JP" sz="1000" spc="-30" dirty="0"/>
          </a:p>
        </p:txBody>
      </p:sp>
      <p:sp>
        <p:nvSpPr>
          <p:cNvPr id="48" name="テキスト ボックス 47"/>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訪問時編</a:t>
            </a:r>
          </a:p>
        </p:txBody>
      </p:sp>
      <p:sp>
        <p:nvSpPr>
          <p:cNvPr id="49" name="テキスト ボックス 48"/>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飲食業</a:t>
            </a:r>
          </a:p>
        </p:txBody>
      </p:sp>
      <p:sp>
        <p:nvSpPr>
          <p:cNvPr id="5" name="スライド番号プレースホルダー 4"/>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33</a:t>
            </a:fld>
            <a:endParaRPr kumimoji="1" lang="ja-JP" altLang="en-US"/>
          </a:p>
        </p:txBody>
      </p:sp>
      <p:cxnSp>
        <p:nvCxnSpPr>
          <p:cNvPr id="28" name="直線コネクタ 27">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29" name="直線コネクタ 28">
            <a:extLst>
              <a:ext uri="{FF2B5EF4-FFF2-40B4-BE49-F238E27FC236}">
                <a16:creationId xmlns:a16="http://schemas.microsoft.com/office/drawing/2014/main" id="{F945DB1C-D085-4922-86F4-76EB193C10CA}"/>
              </a:ext>
            </a:extLst>
          </p:cNvPr>
          <p:cNvCxnSpPr/>
          <p:nvPr/>
        </p:nvCxnSpPr>
        <p:spPr>
          <a:xfrm flipV="1">
            <a:off x="3328989" y="3502407"/>
            <a:ext cx="5294749" cy="11760"/>
          </a:xfrm>
          <a:prstGeom prst="line">
            <a:avLst/>
          </a:prstGeom>
          <a:ln w="6350">
            <a:solidFill>
              <a:schemeClr val="bg2">
                <a:lumMod val="75000"/>
              </a:schemeClr>
            </a:solidFill>
            <a:prstDash val="sys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774900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dirty="0">
                <a:latin typeface="+mn-ea"/>
              </a:rPr>
              <a:t>中小</a:t>
            </a:r>
            <a:r>
              <a:rPr kumimoji="1" lang="ja-JP" altLang="en-US" sz="2600" b="1" u="sng" dirty="0">
                <a:latin typeface="+mn-ea"/>
              </a:rPr>
              <a:t>飲食業</a:t>
            </a:r>
            <a:r>
              <a:rPr kumimoji="1" lang="ja-JP" altLang="en-US" b="1" u="sng" dirty="0">
                <a:latin typeface="+mn-ea"/>
              </a:rPr>
              <a:t>の目利き（訪問</a:t>
            </a:r>
            <a:r>
              <a:rPr kumimoji="1" lang="ja-JP" altLang="en-US" b="1" u="sng">
                <a:latin typeface="+mn-ea"/>
              </a:rPr>
              <a:t>時編）　その</a:t>
            </a:r>
            <a:r>
              <a:rPr kumimoji="1" lang="ja-JP" altLang="en-US" b="1" u="sng" dirty="0">
                <a:latin typeface="+mn-ea"/>
              </a:rPr>
              <a:t>２</a:t>
            </a:r>
          </a:p>
        </p:txBody>
      </p:sp>
      <p:cxnSp>
        <p:nvCxnSpPr>
          <p:cNvPr id="33" name="直線コネクタ 32">
            <a:extLst>
              <a:ext uri="{FF2B5EF4-FFF2-40B4-BE49-F238E27FC236}">
                <a16:creationId xmlns:a16="http://schemas.microsoft.com/office/drawing/2014/main" id="{F945DB1C-D085-4922-86F4-76EB193C10CA}"/>
              </a:ext>
            </a:extLst>
          </p:cNvPr>
          <p:cNvCxnSpPr/>
          <p:nvPr/>
        </p:nvCxnSpPr>
        <p:spPr>
          <a:xfrm>
            <a:off x="231775" y="4223272"/>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9B9343EB-8340-43B2-BFCB-44120E0835EB}"/>
              </a:ext>
            </a:extLst>
          </p:cNvPr>
          <p:cNvCxnSpPr/>
          <p:nvPr/>
        </p:nvCxnSpPr>
        <p:spPr>
          <a:xfrm>
            <a:off x="231775" y="6615049"/>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64" name="テキスト ボックス 63">
            <a:extLst>
              <a:ext uri="{FF2B5EF4-FFF2-40B4-BE49-F238E27FC236}">
                <a16:creationId xmlns:a16="http://schemas.microsoft.com/office/drawing/2014/main" id="{5ACD592E-FEE2-49F1-B676-F7936ED3E5C6}"/>
              </a:ext>
            </a:extLst>
          </p:cNvPr>
          <p:cNvSpPr txBox="1"/>
          <p:nvPr/>
        </p:nvSpPr>
        <p:spPr>
          <a:xfrm>
            <a:off x="3380513" y="1176099"/>
            <a:ext cx="6162670" cy="707886"/>
          </a:xfrm>
          <a:prstGeom prst="rect">
            <a:avLst/>
          </a:prstGeom>
          <a:noFill/>
        </p:spPr>
        <p:txBody>
          <a:bodyPr wrap="square" rtlCol="0">
            <a:spAutoFit/>
          </a:bodyPr>
          <a:lstStyle/>
          <a:p>
            <a:r>
              <a:rPr kumimoji="1" lang="ja-JP" altLang="en-US" sz="1000" dirty="0">
                <a:latin typeface="+mn-ea"/>
              </a:rPr>
              <a:t>□　客数を把握するデータはあるか？</a:t>
            </a:r>
            <a:endParaRPr kumimoji="1" lang="en-US" altLang="ja-JP" sz="1000" dirty="0">
              <a:latin typeface="+mn-ea"/>
            </a:endParaRPr>
          </a:p>
          <a:p>
            <a:r>
              <a:rPr kumimoji="1" lang="ja-JP" altLang="en-US" sz="1000" dirty="0">
                <a:latin typeface="+mn-ea"/>
              </a:rPr>
              <a:t>□　データがない場合、レジや伝票で推計する（客数は分からないが“組数”は分かるか？）</a:t>
            </a:r>
            <a:endParaRPr kumimoji="1" lang="en-US" altLang="ja-JP" sz="1000" dirty="0">
              <a:latin typeface="+mn-ea"/>
            </a:endParaRPr>
          </a:p>
          <a:p>
            <a:r>
              <a:rPr kumimoji="1" lang="ja-JP" altLang="en-US" sz="1000" dirty="0">
                <a:latin typeface="+mn-ea"/>
              </a:rPr>
              <a:t>□　曜日別・時間帯別のデータはあるか？</a:t>
            </a:r>
            <a:endParaRPr kumimoji="1" lang="en-US" altLang="ja-JP" sz="1000" dirty="0">
              <a:latin typeface="+mn-ea"/>
            </a:endParaRPr>
          </a:p>
          <a:p>
            <a:r>
              <a:rPr kumimoji="1" lang="ja-JP" altLang="en-US" sz="1000" dirty="0">
                <a:latin typeface="+mn-ea"/>
              </a:rPr>
              <a:t>□　データがない場合、“感覚”でもよいのでヒアリングをする（大体〇割とかでもよい）</a:t>
            </a:r>
            <a:endParaRPr kumimoji="1" lang="en-US" altLang="ja-JP" sz="1000" dirty="0">
              <a:latin typeface="+mn-ea"/>
            </a:endParaRPr>
          </a:p>
        </p:txBody>
      </p:sp>
      <p:sp>
        <p:nvSpPr>
          <p:cNvPr id="65" name="テキスト ボックス 64">
            <a:extLst>
              <a:ext uri="{FF2B5EF4-FFF2-40B4-BE49-F238E27FC236}">
                <a16:creationId xmlns:a16="http://schemas.microsoft.com/office/drawing/2014/main" id="{5A507E6A-D222-4D04-A8D9-40204DDC3361}"/>
              </a:ext>
            </a:extLst>
          </p:cNvPr>
          <p:cNvSpPr txBox="1"/>
          <p:nvPr/>
        </p:nvSpPr>
        <p:spPr>
          <a:xfrm>
            <a:off x="544500" y="2008736"/>
            <a:ext cx="8879916" cy="2092881"/>
          </a:xfrm>
          <a:prstGeom prst="rect">
            <a:avLst/>
          </a:prstGeom>
          <a:noFill/>
        </p:spPr>
        <p:txBody>
          <a:bodyPr wrap="square" rtlCol="0">
            <a:spAutoFit/>
          </a:bodyPr>
          <a:lstStyle/>
          <a:p>
            <a:pPr>
              <a:spcAft>
                <a:spcPts val="600"/>
              </a:spcAft>
            </a:pPr>
            <a:r>
              <a:rPr kumimoji="1" lang="ja-JP" altLang="en-US" sz="1000" spc="-40" dirty="0"/>
              <a:t>　</a:t>
            </a:r>
            <a:r>
              <a:rPr kumimoji="1" lang="ja-JP" altLang="en-US" sz="1000" spc="-40" dirty="0">
                <a:latin typeface="+mn-ea"/>
              </a:rPr>
              <a:t>しっかりとした飲食フランチャイズチェーン（</a:t>
            </a:r>
            <a:r>
              <a:rPr kumimoji="1" lang="en-US" altLang="ja-JP" sz="1000" spc="-40" dirty="0">
                <a:latin typeface="+mn-ea"/>
              </a:rPr>
              <a:t>FC</a:t>
            </a:r>
            <a:r>
              <a:rPr kumimoji="1" lang="ja-JP" altLang="en-US" sz="1000" spc="-40" dirty="0">
                <a:latin typeface="+mn-ea"/>
              </a:rPr>
              <a:t>）に加盟をして、</a:t>
            </a:r>
            <a:r>
              <a:rPr kumimoji="1" lang="ja-JP" altLang="en-US" sz="1000" spc="-30" dirty="0">
                <a:latin typeface="+mn-ea"/>
              </a:rPr>
              <a:t>顧客データを吸上げ分析してくれる</a:t>
            </a:r>
            <a:r>
              <a:rPr kumimoji="1" lang="en-US" altLang="ja-JP" sz="1000" spc="-30" dirty="0">
                <a:latin typeface="+mn-ea"/>
              </a:rPr>
              <a:t>FC</a:t>
            </a:r>
            <a:r>
              <a:rPr kumimoji="1" lang="ja-JP" altLang="en-US" sz="1000" spc="-30" dirty="0">
                <a:latin typeface="+mn-ea"/>
              </a:rPr>
              <a:t>本部等がない限り、中小飲食業では“客数”を把握</a:t>
            </a:r>
            <a:r>
              <a:rPr kumimoji="1" lang="ja-JP" altLang="en-US" sz="1000" spc="-20" dirty="0">
                <a:latin typeface="+mn-ea"/>
              </a:rPr>
              <a:t>していないケースも多くあるのが実情です。客数の把握が不十分なのは、</a:t>
            </a:r>
            <a:r>
              <a:rPr kumimoji="1" lang="ja-JP" altLang="en-US" sz="1000" spc="-10" dirty="0">
                <a:latin typeface="+mn-ea"/>
              </a:rPr>
              <a:t>“放漫経営”や“無関心の結果”ではありません。</a:t>
            </a:r>
            <a:r>
              <a:rPr kumimoji="1" lang="ja-JP" altLang="en-US" sz="1000" spc="-10" dirty="0"/>
              <a:t>精緻なデータを収集するためには、</a:t>
            </a:r>
            <a:r>
              <a:rPr kumimoji="1" lang="ja-JP" altLang="en-US" sz="1000" spc="-30" dirty="0"/>
              <a:t>設備投資も必要ですし、</a:t>
            </a:r>
            <a:r>
              <a:rPr kumimoji="1" lang="ja-JP" altLang="en-US" sz="1000" spc="-30" dirty="0">
                <a:latin typeface="+mn-ea"/>
              </a:rPr>
              <a:t>大規模チェーン店のように細かい顧客属性を把握して、</a:t>
            </a:r>
            <a:r>
              <a:rPr kumimoji="1" lang="ja-JP" altLang="en-US" sz="1000" spc="-20" dirty="0">
                <a:latin typeface="+mn-ea"/>
              </a:rPr>
              <a:t>競合に対抗するメニューやサービスを逐次開発していく必要性が低いという</a:t>
            </a:r>
            <a:r>
              <a:rPr kumimoji="1" lang="ja-JP" altLang="en-US" sz="1000" spc="-40" dirty="0">
                <a:latin typeface="+mn-ea"/>
              </a:rPr>
              <a:t>ことも理由としてあげられます。</a:t>
            </a:r>
          </a:p>
          <a:p>
            <a:pPr>
              <a:spcAft>
                <a:spcPts val="600"/>
              </a:spcAft>
            </a:pPr>
            <a:r>
              <a:rPr kumimoji="1" lang="ja-JP" altLang="en-US" sz="1000" spc="-40" dirty="0">
                <a:latin typeface="+mn-ea"/>
              </a:rPr>
              <a:t>　</a:t>
            </a:r>
            <a:r>
              <a:rPr kumimoji="1" lang="ja-JP" altLang="en-US" sz="1000" spc="-10" dirty="0">
                <a:latin typeface="+mn-ea"/>
              </a:rPr>
              <a:t>では、なぜ客数（組数）を大まかにでも、一定の確度で把握する必要があるのでしょうか？それは客単価を把握したいからです。売上は「客数</a:t>
            </a:r>
            <a:r>
              <a:rPr kumimoji="1" lang="en-US" altLang="ja-JP" sz="1000" spc="-10" dirty="0">
                <a:latin typeface="+mn-ea"/>
              </a:rPr>
              <a:t>×</a:t>
            </a:r>
            <a:r>
              <a:rPr kumimoji="1" lang="ja-JP" altLang="en-US" sz="1000" spc="-10" dirty="0">
                <a:latin typeface="+mn-ea"/>
              </a:rPr>
              <a:t>客単価</a:t>
            </a:r>
            <a:r>
              <a:rPr kumimoji="1" lang="ja-JP" altLang="en-US" sz="1000" spc="-20" dirty="0">
                <a:latin typeface="+mn-ea"/>
              </a:rPr>
              <a:t>（客組単価）」に分解されます。いくら精緻な客数や顧客属性の把握が困難だとしても、</a:t>
            </a:r>
            <a:r>
              <a:rPr kumimoji="1" lang="ja-JP" altLang="en-US" sz="1000" spc="-30" dirty="0">
                <a:latin typeface="+mn-ea"/>
              </a:rPr>
              <a:t>お客様１人（１組）当たりの単価は重要です。売上や利益の肌感覚としても大切ですが、例えば経営改善に着手する場合、「昨年の売上</a:t>
            </a:r>
            <a:r>
              <a:rPr kumimoji="1" lang="en-US" altLang="ja-JP" sz="1000" spc="-30" dirty="0">
                <a:latin typeface="+mn-ea"/>
              </a:rPr>
              <a:t>110</a:t>
            </a:r>
            <a:r>
              <a:rPr kumimoji="1" lang="ja-JP" altLang="en-US" sz="1000" spc="-30" dirty="0">
                <a:latin typeface="+mn-ea"/>
              </a:rPr>
              <a:t>％を目指す」</a:t>
            </a:r>
            <a:r>
              <a:rPr kumimoji="1" lang="ja-JP" altLang="en-US" sz="1000" spc="-40" dirty="0">
                <a:latin typeface="+mn-ea"/>
              </a:rPr>
              <a:t>などと辻褄合わせで売上目標を設定しても、客数（収容客数）や客単価（お値打ち感）に落とし込むと実行不可能な計画であることも良くあります。</a:t>
            </a:r>
            <a:endParaRPr kumimoji="1" lang="en-US" altLang="ja-JP" sz="1000" spc="-40" dirty="0">
              <a:latin typeface="+mn-ea"/>
            </a:endParaRPr>
          </a:p>
          <a:p>
            <a:pPr>
              <a:spcAft>
                <a:spcPts val="600"/>
              </a:spcAft>
            </a:pPr>
            <a:r>
              <a:rPr kumimoji="1" lang="ja-JP" altLang="en-US" sz="1000" spc="-40" dirty="0">
                <a:latin typeface="+mn-ea"/>
              </a:rPr>
              <a:t>　</a:t>
            </a:r>
            <a:r>
              <a:rPr kumimoji="1" lang="ja-JP" altLang="en-US" sz="1000" spc="-10" dirty="0">
                <a:latin typeface="+mn-ea"/>
              </a:rPr>
              <a:t>飲食業の多くは“売上は全てを癒す”という回転率勝負の商売ですから、</a:t>
            </a:r>
            <a:r>
              <a:rPr kumimoji="1" lang="ja-JP" altLang="en-US" sz="1000" spc="-20" dirty="0">
                <a:latin typeface="+mn-ea"/>
              </a:rPr>
              <a:t>売上がどんどん上がることが一番ですが、冷静に「客数</a:t>
            </a:r>
            <a:r>
              <a:rPr kumimoji="1" lang="en-US" altLang="ja-JP" sz="1000" spc="-20" dirty="0">
                <a:latin typeface="+mn-ea"/>
              </a:rPr>
              <a:t>×</a:t>
            </a:r>
            <a:r>
              <a:rPr kumimoji="1" lang="ja-JP" altLang="en-US" sz="1000" spc="-20" dirty="0">
                <a:latin typeface="+mn-ea"/>
              </a:rPr>
              <a:t>客単価」に落とし込み、実現困難な計画になりそうであれば、</a:t>
            </a:r>
            <a:r>
              <a:rPr kumimoji="1" lang="en-US" altLang="ja-JP" sz="1000" spc="-20" dirty="0">
                <a:latin typeface="+mn-ea"/>
              </a:rPr>
              <a:t>FL</a:t>
            </a:r>
            <a:r>
              <a:rPr kumimoji="1" lang="ja-JP" altLang="en-US" sz="1000" spc="-20" dirty="0">
                <a:latin typeface="+mn-ea"/>
              </a:rPr>
              <a:t>コストの見直し等、</a:t>
            </a:r>
            <a:r>
              <a:rPr kumimoji="1" lang="ja-JP" altLang="en-US" sz="1000" spc="-30" dirty="0">
                <a:latin typeface="+mn-ea"/>
              </a:rPr>
              <a:t>内部オペレーションに軸足を置いた改善手法にシフトする必要があります。建設業に代表される</a:t>
            </a:r>
            <a:r>
              <a:rPr kumimoji="1" lang="ja-JP" altLang="en-US" sz="1000" spc="-40" dirty="0">
                <a:latin typeface="+mn-ea"/>
              </a:rPr>
              <a:t>業種では、一般に閑散期があり、一定程度立ち止まり</a:t>
            </a:r>
            <a:r>
              <a:rPr kumimoji="1" lang="ja-JP" altLang="en-US" sz="1000" spc="-30" dirty="0">
                <a:latin typeface="+mn-ea"/>
              </a:rPr>
              <a:t>運営を見直すことができますが、</a:t>
            </a:r>
            <a:r>
              <a:rPr kumimoji="1" lang="ja-JP" altLang="en-US" sz="1000" spc="-40" dirty="0">
                <a:latin typeface="+mn-ea"/>
              </a:rPr>
              <a:t>飲食業は連続性の商売ですから、改善手法の方向性を、一気に変更することは困難です。そのような観点からも、客数の把握は、精緻なものではなくても情報として重要な</a:t>
            </a:r>
            <a:r>
              <a:rPr kumimoji="1" lang="ja-JP" altLang="en-US" sz="1000" spc="-40" dirty="0"/>
              <a:t>役割を果たします。</a:t>
            </a:r>
            <a:endParaRPr kumimoji="1" lang="en-US" altLang="ja-JP" sz="1000" spc="-40" dirty="0"/>
          </a:p>
        </p:txBody>
      </p:sp>
      <p:grpSp>
        <p:nvGrpSpPr>
          <p:cNvPr id="22" name="グループ化 21">
            <a:extLst>
              <a:ext uri="{FF2B5EF4-FFF2-40B4-BE49-F238E27FC236}">
                <a16:creationId xmlns:a16="http://schemas.microsoft.com/office/drawing/2014/main" id="{08704C30-6AA4-4B85-9170-D9D80031A2DB}"/>
              </a:ext>
            </a:extLst>
          </p:cNvPr>
          <p:cNvGrpSpPr/>
          <p:nvPr/>
        </p:nvGrpSpPr>
        <p:grpSpPr>
          <a:xfrm>
            <a:off x="279026" y="1078451"/>
            <a:ext cx="3060928" cy="885825"/>
            <a:chOff x="333374" y="1883470"/>
            <a:chExt cx="3060928" cy="885825"/>
          </a:xfrm>
        </p:grpSpPr>
        <p:grpSp>
          <p:nvGrpSpPr>
            <p:cNvPr id="23" name="グループ化 22">
              <a:extLst>
                <a:ext uri="{FF2B5EF4-FFF2-40B4-BE49-F238E27FC236}">
                  <a16:creationId xmlns:a16="http://schemas.microsoft.com/office/drawing/2014/main" id="{3245EA30-FE22-4238-BEC0-E4588A0BF8E2}"/>
                </a:ext>
              </a:extLst>
            </p:cNvPr>
            <p:cNvGrpSpPr/>
            <p:nvPr/>
          </p:nvGrpSpPr>
          <p:grpSpPr>
            <a:xfrm>
              <a:off x="333374" y="1883470"/>
              <a:ext cx="1162051" cy="885825"/>
              <a:chOff x="2409824" y="3038474"/>
              <a:chExt cx="1162051" cy="885825"/>
            </a:xfrm>
          </p:grpSpPr>
          <p:sp>
            <p:nvSpPr>
              <p:cNvPr id="26" name="楕円 25">
                <a:extLst>
                  <a:ext uri="{FF2B5EF4-FFF2-40B4-BE49-F238E27FC236}">
                    <a16:creationId xmlns:a16="http://schemas.microsoft.com/office/drawing/2014/main" id="{2DB38B46-7ED9-4A57-91CB-57B13F8E5B23}"/>
                  </a:ext>
                </a:extLst>
              </p:cNvPr>
              <p:cNvSpPr/>
              <p:nvPr/>
            </p:nvSpPr>
            <p:spPr>
              <a:xfrm>
                <a:off x="2409824" y="3038474"/>
                <a:ext cx="895350" cy="885825"/>
              </a:xfrm>
              <a:prstGeom prst="ellipse">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テキスト ボックス 26">
                <a:extLst>
                  <a:ext uri="{FF2B5EF4-FFF2-40B4-BE49-F238E27FC236}">
                    <a16:creationId xmlns:a16="http://schemas.microsoft.com/office/drawing/2014/main" id="{B041E2D3-31E9-4B9A-A70B-FF35A3BF60F2}"/>
                  </a:ext>
                </a:extLst>
              </p:cNvPr>
              <p:cNvSpPr txBox="1"/>
              <p:nvPr/>
            </p:nvSpPr>
            <p:spPr>
              <a:xfrm>
                <a:off x="2486025" y="3186795"/>
                <a:ext cx="1085850" cy="646331"/>
              </a:xfrm>
              <a:prstGeom prst="rect">
                <a:avLst/>
              </a:prstGeom>
              <a:noFill/>
              <a:ln>
                <a:noFill/>
              </a:ln>
            </p:spPr>
            <p:txBody>
              <a:bodyPr wrap="square" rtlCol="0">
                <a:spAutoFit/>
              </a:bodyPr>
              <a:lstStyle/>
              <a:p>
                <a:r>
                  <a:rPr kumimoji="1" lang="ja-JP" altLang="en-US" sz="3600" b="1" i="1" dirty="0">
                    <a:solidFill>
                      <a:schemeClr val="accent2">
                        <a:lumMod val="60000"/>
                        <a:lumOff val="40000"/>
                      </a:schemeClr>
                    </a:solidFill>
                    <a:latin typeface="Britannic Bold" panose="020B0903060703020204" pitchFamily="34" charset="0"/>
                  </a:rPr>
                  <a:t>２</a:t>
                </a:r>
              </a:p>
            </p:txBody>
          </p:sp>
        </p:grpSp>
        <p:sp>
          <p:nvSpPr>
            <p:cNvPr id="24" name="正方形/長方形 23">
              <a:extLst>
                <a:ext uri="{FF2B5EF4-FFF2-40B4-BE49-F238E27FC236}">
                  <a16:creationId xmlns:a16="http://schemas.microsoft.com/office/drawing/2014/main" id="{43DF76C1-B5DA-4993-8495-E865D3195DAA}"/>
                </a:ext>
              </a:extLst>
            </p:cNvPr>
            <p:cNvSpPr/>
            <p:nvPr/>
          </p:nvSpPr>
          <p:spPr>
            <a:xfrm>
              <a:off x="1413101" y="2034426"/>
              <a:ext cx="1981201" cy="583911"/>
            </a:xfrm>
            <a:prstGeom prst="rect">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latin typeface="+mn-ea"/>
                </a:rPr>
                <a:t>客　　数</a:t>
              </a:r>
              <a:endParaRPr kumimoji="1" lang="en-US" altLang="ja-JP" sz="1400" b="1" dirty="0">
                <a:solidFill>
                  <a:schemeClr val="tx1"/>
                </a:solidFill>
                <a:latin typeface="+mn-ea"/>
              </a:endParaRPr>
            </a:p>
          </p:txBody>
        </p:sp>
      </p:grpSp>
      <p:grpSp>
        <p:nvGrpSpPr>
          <p:cNvPr id="32" name="グループ化 31">
            <a:extLst>
              <a:ext uri="{FF2B5EF4-FFF2-40B4-BE49-F238E27FC236}">
                <a16:creationId xmlns:a16="http://schemas.microsoft.com/office/drawing/2014/main" id="{D8CBCE1E-B4FD-4416-B8B5-870C3FC042EB}"/>
              </a:ext>
            </a:extLst>
          </p:cNvPr>
          <p:cNvGrpSpPr/>
          <p:nvPr/>
        </p:nvGrpSpPr>
        <p:grpSpPr>
          <a:xfrm>
            <a:off x="273050" y="4313217"/>
            <a:ext cx="3060928" cy="885825"/>
            <a:chOff x="333374" y="2994009"/>
            <a:chExt cx="3060928" cy="885825"/>
          </a:xfrm>
        </p:grpSpPr>
        <p:grpSp>
          <p:nvGrpSpPr>
            <p:cNvPr id="34" name="グループ化 33">
              <a:extLst>
                <a:ext uri="{FF2B5EF4-FFF2-40B4-BE49-F238E27FC236}">
                  <a16:creationId xmlns:a16="http://schemas.microsoft.com/office/drawing/2014/main" id="{BBB680F1-C2EF-4E8D-B3A1-EF17F70AE7EE}"/>
                </a:ext>
              </a:extLst>
            </p:cNvPr>
            <p:cNvGrpSpPr/>
            <p:nvPr/>
          </p:nvGrpSpPr>
          <p:grpSpPr>
            <a:xfrm>
              <a:off x="333374" y="2994009"/>
              <a:ext cx="1162051" cy="885825"/>
              <a:chOff x="2409824" y="3038474"/>
              <a:chExt cx="1162051" cy="885825"/>
            </a:xfrm>
            <a:noFill/>
          </p:grpSpPr>
          <p:sp>
            <p:nvSpPr>
              <p:cNvPr id="38" name="楕円 37">
                <a:extLst>
                  <a:ext uri="{FF2B5EF4-FFF2-40B4-BE49-F238E27FC236}">
                    <a16:creationId xmlns:a16="http://schemas.microsoft.com/office/drawing/2014/main" id="{31207AC0-DC4F-4F61-9CB2-3808B32946EA}"/>
                  </a:ext>
                </a:extLst>
              </p:cNvPr>
              <p:cNvSpPr/>
              <p:nvPr/>
            </p:nvSpPr>
            <p:spPr>
              <a:xfrm>
                <a:off x="2409824" y="3038474"/>
                <a:ext cx="895350" cy="885825"/>
              </a:xfrm>
              <a:prstGeom prst="ellipse">
                <a:avLst/>
              </a:prstGeom>
              <a:solidFill>
                <a:schemeClr val="accent6">
                  <a:lumMod val="40000"/>
                  <a:lumOff val="60000"/>
                  <a:alpha val="35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テキスト ボックス 38">
                <a:extLst>
                  <a:ext uri="{FF2B5EF4-FFF2-40B4-BE49-F238E27FC236}">
                    <a16:creationId xmlns:a16="http://schemas.microsoft.com/office/drawing/2014/main" id="{F5B0EB48-6FCE-4076-9653-6F9856C1D562}"/>
                  </a:ext>
                </a:extLst>
              </p:cNvPr>
              <p:cNvSpPr txBox="1"/>
              <p:nvPr/>
            </p:nvSpPr>
            <p:spPr>
              <a:xfrm>
                <a:off x="2486025" y="3186795"/>
                <a:ext cx="1085850" cy="646331"/>
              </a:xfrm>
              <a:prstGeom prst="rect">
                <a:avLst/>
              </a:prstGeom>
              <a:grpFill/>
              <a:ln>
                <a:noFill/>
              </a:ln>
            </p:spPr>
            <p:txBody>
              <a:bodyPr wrap="square" rtlCol="0">
                <a:spAutoFit/>
              </a:bodyPr>
              <a:lstStyle/>
              <a:p>
                <a:r>
                  <a:rPr kumimoji="1" lang="ja-JP" altLang="en-US" sz="3600" b="1" i="1" dirty="0">
                    <a:solidFill>
                      <a:schemeClr val="accent6">
                        <a:lumMod val="60000"/>
                        <a:lumOff val="40000"/>
                      </a:schemeClr>
                    </a:solidFill>
                    <a:latin typeface="Britannic Bold" panose="020B0903060703020204" pitchFamily="34" charset="0"/>
                  </a:rPr>
                  <a:t>３</a:t>
                </a:r>
              </a:p>
            </p:txBody>
          </p:sp>
        </p:grpSp>
        <p:sp>
          <p:nvSpPr>
            <p:cNvPr id="37" name="正方形/長方形 36">
              <a:extLst>
                <a:ext uri="{FF2B5EF4-FFF2-40B4-BE49-F238E27FC236}">
                  <a16:creationId xmlns:a16="http://schemas.microsoft.com/office/drawing/2014/main" id="{20AF468C-F284-4E76-BFE1-E26839CF526A}"/>
                </a:ext>
              </a:extLst>
            </p:cNvPr>
            <p:cNvSpPr/>
            <p:nvPr/>
          </p:nvSpPr>
          <p:spPr>
            <a:xfrm>
              <a:off x="1413101" y="3133163"/>
              <a:ext cx="1981201" cy="583911"/>
            </a:xfrm>
            <a:prstGeom prst="rect">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latin typeface="+mn-ea"/>
                </a:rPr>
                <a:t>面積・席数</a:t>
              </a:r>
              <a:endParaRPr kumimoji="1" lang="en-US" altLang="ja-JP" sz="1400" b="1" dirty="0">
                <a:solidFill>
                  <a:schemeClr val="tx1"/>
                </a:solidFill>
                <a:latin typeface="+mn-ea"/>
              </a:endParaRPr>
            </a:p>
          </p:txBody>
        </p:sp>
      </p:grpSp>
      <p:sp>
        <p:nvSpPr>
          <p:cNvPr id="55" name="テキスト ボックス 54">
            <a:extLst>
              <a:ext uri="{FF2B5EF4-FFF2-40B4-BE49-F238E27FC236}">
                <a16:creationId xmlns:a16="http://schemas.microsoft.com/office/drawing/2014/main" id="{6AC8C6BE-F346-4334-8AC9-D5D62EB2D0CC}"/>
              </a:ext>
            </a:extLst>
          </p:cNvPr>
          <p:cNvSpPr txBox="1"/>
          <p:nvPr/>
        </p:nvSpPr>
        <p:spPr>
          <a:xfrm>
            <a:off x="5650992" y="5557643"/>
            <a:ext cx="1782508" cy="253916"/>
          </a:xfrm>
          <a:prstGeom prst="rect">
            <a:avLst/>
          </a:prstGeom>
          <a:noFill/>
        </p:spPr>
        <p:txBody>
          <a:bodyPr wrap="square" rtlCol="0">
            <a:spAutoFit/>
          </a:bodyPr>
          <a:lstStyle/>
          <a:p>
            <a:pPr algn="ctr"/>
            <a:r>
              <a:rPr kumimoji="1" lang="ja-JP" altLang="en-US" sz="1050" b="1" dirty="0">
                <a:latin typeface="+mn-ea"/>
              </a:rPr>
              <a:t>④ 適正</a:t>
            </a:r>
            <a:r>
              <a:rPr kumimoji="1" lang="en-US" altLang="ja-JP" sz="1050" b="1" dirty="0">
                <a:latin typeface="+mn-ea"/>
              </a:rPr>
              <a:t>(</a:t>
            </a:r>
            <a:r>
              <a:rPr kumimoji="1" lang="ja-JP" altLang="en-US" sz="1050" b="1" dirty="0">
                <a:latin typeface="+mn-ea"/>
              </a:rPr>
              <a:t>必要</a:t>
            </a:r>
            <a:r>
              <a:rPr kumimoji="1" lang="en-US" altLang="ja-JP" sz="1050" b="1" dirty="0">
                <a:latin typeface="+mn-ea"/>
              </a:rPr>
              <a:t>)</a:t>
            </a:r>
            <a:r>
              <a:rPr kumimoji="1" lang="ja-JP" altLang="en-US" sz="1050" b="1" dirty="0">
                <a:latin typeface="+mn-ea"/>
              </a:rPr>
              <a:t>人数</a:t>
            </a:r>
            <a:r>
              <a:rPr kumimoji="1" lang="en-US" altLang="ja-JP" sz="900" b="1" dirty="0">
                <a:latin typeface="+mn-ea"/>
              </a:rPr>
              <a:t>※</a:t>
            </a:r>
            <a:r>
              <a:rPr kumimoji="1" lang="ja-JP" altLang="en-US" sz="1050" b="1" dirty="0">
                <a:latin typeface="+mn-ea"/>
              </a:rPr>
              <a:t>計算</a:t>
            </a:r>
          </a:p>
        </p:txBody>
      </p:sp>
      <p:sp>
        <p:nvSpPr>
          <p:cNvPr id="3" name="テキスト ボックス 2">
            <a:extLst>
              <a:ext uri="{FF2B5EF4-FFF2-40B4-BE49-F238E27FC236}">
                <a16:creationId xmlns:a16="http://schemas.microsoft.com/office/drawing/2014/main" id="{62DCB5CD-655B-4687-AFCC-D1B91289E11E}"/>
              </a:ext>
            </a:extLst>
          </p:cNvPr>
          <p:cNvSpPr txBox="1"/>
          <p:nvPr/>
        </p:nvSpPr>
        <p:spPr>
          <a:xfrm>
            <a:off x="184841" y="5320103"/>
            <a:ext cx="1577732" cy="253916"/>
          </a:xfrm>
          <a:prstGeom prst="rect">
            <a:avLst/>
          </a:prstGeom>
          <a:noFill/>
        </p:spPr>
        <p:txBody>
          <a:bodyPr wrap="square" rtlCol="0">
            <a:spAutoFit/>
          </a:bodyPr>
          <a:lstStyle/>
          <a:p>
            <a:pPr algn="ctr"/>
            <a:r>
              <a:rPr kumimoji="1" lang="ja-JP" altLang="en-US" sz="1050" b="1"/>
              <a:t>～　大まかな目安　～</a:t>
            </a:r>
            <a:endParaRPr kumimoji="1" lang="ja-JP" altLang="en-US" sz="1050" b="1" dirty="0"/>
          </a:p>
        </p:txBody>
      </p:sp>
      <p:grpSp>
        <p:nvGrpSpPr>
          <p:cNvPr id="14" name="グループ化 13">
            <a:extLst>
              <a:ext uri="{FF2B5EF4-FFF2-40B4-BE49-F238E27FC236}">
                <a16:creationId xmlns:a16="http://schemas.microsoft.com/office/drawing/2014/main" id="{F4BCCC35-9D42-462B-8D77-AED35B2F4B2F}"/>
              </a:ext>
            </a:extLst>
          </p:cNvPr>
          <p:cNvGrpSpPr/>
          <p:nvPr/>
        </p:nvGrpSpPr>
        <p:grpSpPr>
          <a:xfrm>
            <a:off x="3693762" y="5547808"/>
            <a:ext cx="2421459" cy="984918"/>
            <a:chOff x="7527134" y="4699266"/>
            <a:chExt cx="2421459" cy="984918"/>
          </a:xfrm>
        </p:grpSpPr>
        <p:sp>
          <p:nvSpPr>
            <p:cNvPr id="41" name="テキスト ボックス 40">
              <a:extLst>
                <a:ext uri="{FF2B5EF4-FFF2-40B4-BE49-F238E27FC236}">
                  <a16:creationId xmlns:a16="http://schemas.microsoft.com/office/drawing/2014/main" id="{F76DD582-040E-4125-B290-B9A1C24034DE}"/>
                </a:ext>
              </a:extLst>
            </p:cNvPr>
            <p:cNvSpPr txBox="1"/>
            <p:nvPr/>
          </p:nvSpPr>
          <p:spPr>
            <a:xfrm>
              <a:off x="7527134" y="4699266"/>
              <a:ext cx="1733552" cy="261610"/>
            </a:xfrm>
            <a:prstGeom prst="rect">
              <a:avLst/>
            </a:prstGeom>
            <a:noFill/>
          </p:spPr>
          <p:txBody>
            <a:bodyPr wrap="square" rtlCol="0">
              <a:spAutoFit/>
            </a:bodyPr>
            <a:lstStyle/>
            <a:p>
              <a:pPr algn="ctr"/>
              <a:r>
                <a:rPr kumimoji="1" lang="ja-JP" altLang="en-US" sz="1050" b="1" dirty="0">
                  <a:latin typeface="+mn-ea"/>
                </a:rPr>
                <a:t>③ 客席数目安</a:t>
              </a:r>
            </a:p>
          </p:txBody>
        </p:sp>
        <p:grpSp>
          <p:nvGrpSpPr>
            <p:cNvPr id="13" name="グループ化 12">
              <a:extLst>
                <a:ext uri="{FF2B5EF4-FFF2-40B4-BE49-F238E27FC236}">
                  <a16:creationId xmlns:a16="http://schemas.microsoft.com/office/drawing/2014/main" id="{75F79A01-CDB7-4E8B-82FE-65F3D1855081}"/>
                </a:ext>
              </a:extLst>
            </p:cNvPr>
            <p:cNvGrpSpPr/>
            <p:nvPr/>
          </p:nvGrpSpPr>
          <p:grpSpPr>
            <a:xfrm>
              <a:off x="7696934" y="4927610"/>
              <a:ext cx="2251659" cy="756574"/>
              <a:chOff x="7696934" y="4927610"/>
              <a:chExt cx="2251659" cy="756574"/>
            </a:xfrm>
          </p:grpSpPr>
          <p:sp>
            <p:nvSpPr>
              <p:cNvPr id="43" name="テキスト ボックス 42">
                <a:extLst>
                  <a:ext uri="{FF2B5EF4-FFF2-40B4-BE49-F238E27FC236}">
                    <a16:creationId xmlns:a16="http://schemas.microsoft.com/office/drawing/2014/main" id="{646A4C2D-18DA-4C6E-9384-9F8BDA9A2AF1}"/>
                  </a:ext>
                </a:extLst>
              </p:cNvPr>
              <p:cNvSpPr txBox="1"/>
              <p:nvPr/>
            </p:nvSpPr>
            <p:spPr>
              <a:xfrm>
                <a:off x="7703075" y="4945520"/>
                <a:ext cx="2245518" cy="738664"/>
              </a:xfrm>
              <a:prstGeom prst="rect">
                <a:avLst/>
              </a:prstGeom>
              <a:noFill/>
            </p:spPr>
            <p:txBody>
              <a:bodyPr wrap="square" rtlCol="0">
                <a:spAutoFit/>
              </a:bodyPr>
              <a:lstStyle/>
              <a:p>
                <a:r>
                  <a:rPr kumimoji="1" lang="ja-JP" altLang="en-US" sz="1050">
                    <a:latin typeface="+mn-ea"/>
                  </a:rPr>
                  <a:t>高級店　　</a:t>
                </a:r>
                <a:r>
                  <a:rPr kumimoji="1" lang="en-US" altLang="ja-JP" sz="1050">
                    <a:latin typeface="+mn-ea"/>
                  </a:rPr>
                  <a:t>1.0</a:t>
                </a:r>
                <a:r>
                  <a:rPr kumimoji="1" lang="ja-JP" altLang="en-US" sz="1050" dirty="0">
                    <a:latin typeface="+mn-ea"/>
                  </a:rPr>
                  <a:t>席</a:t>
                </a:r>
                <a:r>
                  <a:rPr kumimoji="1" lang="en-US" altLang="ja-JP" sz="1050" dirty="0">
                    <a:latin typeface="+mn-ea"/>
                  </a:rPr>
                  <a:t>/</a:t>
                </a:r>
                <a:r>
                  <a:rPr kumimoji="1" lang="ja-JP" altLang="en-US" sz="1050" dirty="0">
                    <a:latin typeface="+mn-ea"/>
                  </a:rPr>
                  <a:t>坪</a:t>
                </a:r>
                <a:endParaRPr kumimoji="1" lang="en-US" altLang="ja-JP" sz="1050" dirty="0">
                  <a:latin typeface="+mn-ea"/>
                </a:endParaRPr>
              </a:p>
              <a:p>
                <a:r>
                  <a:rPr kumimoji="1" lang="ja-JP" altLang="en-US" sz="1050">
                    <a:latin typeface="+mn-ea"/>
                  </a:rPr>
                  <a:t>ゆったり　</a:t>
                </a:r>
                <a:r>
                  <a:rPr kumimoji="1" lang="en-US" altLang="ja-JP" sz="1050">
                    <a:latin typeface="+mn-ea"/>
                  </a:rPr>
                  <a:t>1.5</a:t>
                </a:r>
                <a:r>
                  <a:rPr kumimoji="1" lang="ja-JP" altLang="en-US" sz="1050" dirty="0">
                    <a:latin typeface="+mn-ea"/>
                  </a:rPr>
                  <a:t>席</a:t>
                </a:r>
                <a:r>
                  <a:rPr kumimoji="1" lang="en-US" altLang="ja-JP" sz="1050" dirty="0">
                    <a:latin typeface="+mn-ea"/>
                  </a:rPr>
                  <a:t>/</a:t>
                </a:r>
                <a:r>
                  <a:rPr kumimoji="1" lang="ja-JP" altLang="en-US" sz="1050" dirty="0">
                    <a:latin typeface="+mn-ea"/>
                  </a:rPr>
                  <a:t>坪</a:t>
                </a:r>
                <a:endParaRPr kumimoji="1" lang="en-US" altLang="ja-JP" sz="1050" dirty="0">
                  <a:latin typeface="+mn-ea"/>
                </a:endParaRPr>
              </a:p>
              <a:p>
                <a:r>
                  <a:rPr kumimoji="1" lang="ja-JP" altLang="en-US" sz="1050">
                    <a:latin typeface="+mn-ea"/>
                  </a:rPr>
                  <a:t>標　準　　</a:t>
                </a:r>
                <a:r>
                  <a:rPr kumimoji="1" lang="en-US" altLang="ja-JP" sz="1050">
                    <a:latin typeface="+mn-ea"/>
                  </a:rPr>
                  <a:t>2.0</a:t>
                </a:r>
                <a:r>
                  <a:rPr kumimoji="1" lang="ja-JP" altLang="en-US" sz="1050" dirty="0">
                    <a:latin typeface="+mn-ea"/>
                  </a:rPr>
                  <a:t>席</a:t>
                </a:r>
                <a:r>
                  <a:rPr kumimoji="1" lang="en-US" altLang="ja-JP" sz="1050" dirty="0">
                    <a:latin typeface="+mn-ea"/>
                  </a:rPr>
                  <a:t>/</a:t>
                </a:r>
                <a:r>
                  <a:rPr kumimoji="1" lang="ja-JP" altLang="en-US" sz="1050" dirty="0">
                    <a:latin typeface="+mn-ea"/>
                  </a:rPr>
                  <a:t>坪</a:t>
                </a:r>
                <a:endParaRPr kumimoji="1" lang="en-US" altLang="ja-JP" sz="1050" dirty="0">
                  <a:latin typeface="+mn-ea"/>
                </a:endParaRPr>
              </a:p>
              <a:p>
                <a:r>
                  <a:rPr kumimoji="1" lang="ja-JP" altLang="en-US" sz="1050">
                    <a:latin typeface="+mn-ea"/>
                  </a:rPr>
                  <a:t>回転重視　</a:t>
                </a:r>
                <a:r>
                  <a:rPr kumimoji="1" lang="en-US" altLang="ja-JP" sz="1050">
                    <a:latin typeface="+mn-ea"/>
                  </a:rPr>
                  <a:t>2.5</a:t>
                </a:r>
                <a:r>
                  <a:rPr kumimoji="1" lang="ja-JP" altLang="en-US" sz="1050" dirty="0">
                    <a:latin typeface="+mn-ea"/>
                  </a:rPr>
                  <a:t>席</a:t>
                </a:r>
                <a:r>
                  <a:rPr kumimoji="1" lang="en-US" altLang="ja-JP" sz="1050" dirty="0">
                    <a:latin typeface="+mn-ea"/>
                  </a:rPr>
                  <a:t>/</a:t>
                </a:r>
                <a:r>
                  <a:rPr kumimoji="1" lang="ja-JP" altLang="en-US" sz="1050" dirty="0">
                    <a:latin typeface="+mn-ea"/>
                  </a:rPr>
                  <a:t>坪</a:t>
                </a:r>
                <a:endParaRPr kumimoji="1" lang="en-US" altLang="ja-JP" sz="1050" dirty="0">
                  <a:latin typeface="+mn-ea"/>
                </a:endParaRPr>
              </a:p>
            </p:txBody>
          </p:sp>
          <p:sp>
            <p:nvSpPr>
              <p:cNvPr id="46" name="正方形/長方形 45">
                <a:extLst>
                  <a:ext uri="{FF2B5EF4-FFF2-40B4-BE49-F238E27FC236}">
                    <a16:creationId xmlns:a16="http://schemas.microsoft.com/office/drawing/2014/main" id="{AAF379A5-A8D6-4A15-BA24-DBD4C0F06DD4}"/>
                  </a:ext>
                </a:extLst>
              </p:cNvPr>
              <p:cNvSpPr/>
              <p:nvPr/>
            </p:nvSpPr>
            <p:spPr>
              <a:xfrm>
                <a:off x="7696934" y="4927610"/>
                <a:ext cx="1367290" cy="747049"/>
              </a:xfrm>
              <a:prstGeom prst="rect">
                <a:avLst/>
              </a:prstGeom>
              <a:noFill/>
              <a:ln w="254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nvGrpSpPr>
          <p:cNvPr id="11" name="グループ化 10">
            <a:extLst>
              <a:ext uri="{FF2B5EF4-FFF2-40B4-BE49-F238E27FC236}">
                <a16:creationId xmlns:a16="http://schemas.microsoft.com/office/drawing/2014/main" id="{FBCA4790-FBF6-4465-AC48-B3D15F905EF5}"/>
              </a:ext>
            </a:extLst>
          </p:cNvPr>
          <p:cNvGrpSpPr/>
          <p:nvPr/>
        </p:nvGrpSpPr>
        <p:grpSpPr>
          <a:xfrm>
            <a:off x="176652" y="5541258"/>
            <a:ext cx="1493049" cy="987717"/>
            <a:chOff x="3971922" y="4699266"/>
            <a:chExt cx="1493049" cy="987717"/>
          </a:xfrm>
        </p:grpSpPr>
        <p:sp>
          <p:nvSpPr>
            <p:cNvPr id="5" name="テキスト ボックス 4">
              <a:extLst>
                <a:ext uri="{FF2B5EF4-FFF2-40B4-BE49-F238E27FC236}">
                  <a16:creationId xmlns:a16="http://schemas.microsoft.com/office/drawing/2014/main" id="{5605C724-05E5-485A-B808-E934DBF330AB}"/>
                </a:ext>
              </a:extLst>
            </p:cNvPr>
            <p:cNvSpPr txBox="1"/>
            <p:nvPr/>
          </p:nvSpPr>
          <p:spPr>
            <a:xfrm>
              <a:off x="3971922" y="4916945"/>
              <a:ext cx="1464471" cy="415498"/>
            </a:xfrm>
            <a:prstGeom prst="rect">
              <a:avLst/>
            </a:prstGeom>
            <a:noFill/>
          </p:spPr>
          <p:txBody>
            <a:bodyPr wrap="square" rtlCol="0">
              <a:spAutoFit/>
            </a:bodyPr>
            <a:lstStyle/>
            <a:p>
              <a:pPr algn="ctr"/>
              <a:r>
                <a:rPr kumimoji="1" lang="ja-JP" altLang="en-US" sz="1050" dirty="0">
                  <a:latin typeface="+mn-ea"/>
                </a:rPr>
                <a:t>小規模な飲食店は</a:t>
              </a:r>
              <a:endParaRPr kumimoji="1" lang="en-US" altLang="ja-JP" sz="1050" dirty="0">
                <a:latin typeface="+mn-ea"/>
              </a:endParaRPr>
            </a:p>
            <a:p>
              <a:pPr algn="ctr"/>
              <a:r>
                <a:rPr kumimoji="1" lang="en-US" altLang="ja-JP" sz="1050" dirty="0">
                  <a:latin typeface="+mn-ea"/>
                </a:rPr>
                <a:t>10</a:t>
              </a:r>
              <a:r>
                <a:rPr kumimoji="1" lang="ja-JP" altLang="en-US" sz="1050" dirty="0">
                  <a:latin typeface="+mn-ea"/>
                </a:rPr>
                <a:t>～</a:t>
              </a:r>
              <a:r>
                <a:rPr kumimoji="1" lang="en-US" altLang="ja-JP" sz="1050" dirty="0">
                  <a:latin typeface="+mn-ea"/>
                </a:rPr>
                <a:t>20</a:t>
              </a:r>
              <a:r>
                <a:rPr kumimoji="1" lang="ja-JP" altLang="en-US" sz="1050" dirty="0">
                  <a:latin typeface="+mn-ea"/>
                </a:rPr>
                <a:t>坪が多い</a:t>
              </a:r>
              <a:endParaRPr kumimoji="1" lang="en-US" altLang="ja-JP" sz="1050" dirty="0">
                <a:latin typeface="+mn-ea"/>
              </a:endParaRPr>
            </a:p>
          </p:txBody>
        </p:sp>
        <p:sp>
          <p:nvSpPr>
            <p:cNvPr id="42" name="テキスト ボックス 41">
              <a:extLst>
                <a:ext uri="{FF2B5EF4-FFF2-40B4-BE49-F238E27FC236}">
                  <a16:creationId xmlns:a16="http://schemas.microsoft.com/office/drawing/2014/main" id="{1DAFE538-10F6-4130-8EAE-8C309374AFBF}"/>
                </a:ext>
              </a:extLst>
            </p:cNvPr>
            <p:cNvSpPr txBox="1"/>
            <p:nvPr/>
          </p:nvSpPr>
          <p:spPr>
            <a:xfrm>
              <a:off x="3971922" y="5271485"/>
              <a:ext cx="1464471" cy="415498"/>
            </a:xfrm>
            <a:prstGeom prst="rect">
              <a:avLst/>
            </a:prstGeom>
            <a:noFill/>
          </p:spPr>
          <p:txBody>
            <a:bodyPr wrap="square" rtlCol="0">
              <a:spAutoFit/>
            </a:bodyPr>
            <a:lstStyle/>
            <a:p>
              <a:pPr algn="ctr"/>
              <a:r>
                <a:rPr kumimoji="1" lang="ja-JP" altLang="en-US" sz="1050" dirty="0">
                  <a:latin typeface="+mn-ea"/>
                </a:rPr>
                <a:t>飲料だけ・１人運営</a:t>
              </a:r>
              <a:endParaRPr kumimoji="1" lang="en-US" altLang="ja-JP" sz="1050" dirty="0">
                <a:latin typeface="+mn-ea"/>
              </a:endParaRPr>
            </a:p>
            <a:p>
              <a:pPr algn="ctr"/>
              <a:r>
                <a:rPr kumimoji="1" lang="ja-JP" altLang="en-US" sz="1050" dirty="0">
                  <a:latin typeface="+mn-ea"/>
                </a:rPr>
                <a:t>なら</a:t>
              </a:r>
              <a:r>
                <a:rPr kumimoji="1" lang="en-US" altLang="ja-JP" sz="1050" dirty="0">
                  <a:latin typeface="+mn-ea"/>
                </a:rPr>
                <a:t>10</a:t>
              </a:r>
              <a:r>
                <a:rPr kumimoji="1" lang="ja-JP" altLang="en-US" sz="1050" dirty="0">
                  <a:latin typeface="+mn-ea"/>
                </a:rPr>
                <a:t>坪以下もあり</a:t>
              </a:r>
              <a:endParaRPr kumimoji="1" lang="en-US" altLang="ja-JP" sz="1050" dirty="0">
                <a:latin typeface="+mn-ea"/>
              </a:endParaRPr>
            </a:p>
          </p:txBody>
        </p:sp>
        <p:grpSp>
          <p:nvGrpSpPr>
            <p:cNvPr id="8" name="グループ化 7">
              <a:extLst>
                <a:ext uri="{FF2B5EF4-FFF2-40B4-BE49-F238E27FC236}">
                  <a16:creationId xmlns:a16="http://schemas.microsoft.com/office/drawing/2014/main" id="{84E91C5B-BABA-4B15-AB28-512AEB990AE9}"/>
                </a:ext>
              </a:extLst>
            </p:cNvPr>
            <p:cNvGrpSpPr/>
            <p:nvPr/>
          </p:nvGrpSpPr>
          <p:grpSpPr>
            <a:xfrm>
              <a:off x="3971922" y="4699266"/>
              <a:ext cx="1493049" cy="975393"/>
              <a:chOff x="3971922" y="4699266"/>
              <a:chExt cx="1493049" cy="975393"/>
            </a:xfrm>
          </p:grpSpPr>
          <p:sp>
            <p:nvSpPr>
              <p:cNvPr id="2" name="テキスト ボックス 1">
                <a:extLst>
                  <a:ext uri="{FF2B5EF4-FFF2-40B4-BE49-F238E27FC236}">
                    <a16:creationId xmlns:a16="http://schemas.microsoft.com/office/drawing/2014/main" id="{791DCB42-B15B-43B2-B8B5-9F1F5D4B36A0}"/>
                  </a:ext>
                </a:extLst>
              </p:cNvPr>
              <p:cNvSpPr txBox="1"/>
              <p:nvPr/>
            </p:nvSpPr>
            <p:spPr>
              <a:xfrm>
                <a:off x="4283873" y="4699266"/>
                <a:ext cx="1162050" cy="261610"/>
              </a:xfrm>
              <a:prstGeom prst="rect">
                <a:avLst/>
              </a:prstGeom>
              <a:noFill/>
            </p:spPr>
            <p:txBody>
              <a:bodyPr wrap="square" rtlCol="0">
                <a:spAutoFit/>
              </a:bodyPr>
              <a:lstStyle/>
              <a:p>
                <a:r>
                  <a:rPr kumimoji="1" lang="ja-JP" altLang="en-US" sz="1050" b="1" dirty="0">
                    <a:latin typeface="+mn-ea"/>
                  </a:rPr>
                  <a:t>① 見た目</a:t>
                </a:r>
              </a:p>
            </p:txBody>
          </p:sp>
          <p:sp>
            <p:nvSpPr>
              <p:cNvPr id="7" name="正方形/長方形 6">
                <a:extLst>
                  <a:ext uri="{FF2B5EF4-FFF2-40B4-BE49-F238E27FC236}">
                    <a16:creationId xmlns:a16="http://schemas.microsoft.com/office/drawing/2014/main" id="{74157F7F-CEC4-4BDD-9E80-387260805D38}"/>
                  </a:ext>
                </a:extLst>
              </p:cNvPr>
              <p:cNvSpPr/>
              <p:nvPr/>
            </p:nvSpPr>
            <p:spPr>
              <a:xfrm>
                <a:off x="3971922" y="4927610"/>
                <a:ext cx="1493049" cy="747049"/>
              </a:xfrm>
              <a:prstGeom prst="rect">
                <a:avLst/>
              </a:prstGeom>
              <a:noFill/>
              <a:ln w="254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nvGrpSpPr>
          <p:cNvPr id="12" name="グループ化 11">
            <a:extLst>
              <a:ext uri="{FF2B5EF4-FFF2-40B4-BE49-F238E27FC236}">
                <a16:creationId xmlns:a16="http://schemas.microsoft.com/office/drawing/2014/main" id="{803109CE-21CE-43F4-94E8-285A35C4F511}"/>
              </a:ext>
            </a:extLst>
          </p:cNvPr>
          <p:cNvGrpSpPr/>
          <p:nvPr/>
        </p:nvGrpSpPr>
        <p:grpSpPr>
          <a:xfrm>
            <a:off x="1750664" y="5542446"/>
            <a:ext cx="2245518" cy="975393"/>
            <a:chOff x="5481641" y="4699266"/>
            <a:chExt cx="2245518" cy="975393"/>
          </a:xfrm>
        </p:grpSpPr>
        <p:sp>
          <p:nvSpPr>
            <p:cNvPr id="6" name="テキスト ボックス 5">
              <a:extLst>
                <a:ext uri="{FF2B5EF4-FFF2-40B4-BE49-F238E27FC236}">
                  <a16:creationId xmlns:a16="http://schemas.microsoft.com/office/drawing/2014/main" id="{3E6879DA-4E2B-4BEC-AC8C-D18119EE9358}"/>
                </a:ext>
              </a:extLst>
            </p:cNvPr>
            <p:cNvSpPr txBox="1"/>
            <p:nvPr/>
          </p:nvSpPr>
          <p:spPr>
            <a:xfrm>
              <a:off x="5481641" y="5043902"/>
              <a:ext cx="2245518" cy="577081"/>
            </a:xfrm>
            <a:prstGeom prst="rect">
              <a:avLst/>
            </a:prstGeom>
            <a:noFill/>
          </p:spPr>
          <p:txBody>
            <a:bodyPr wrap="square" rtlCol="0">
              <a:spAutoFit/>
            </a:bodyPr>
            <a:lstStyle/>
            <a:p>
              <a:r>
                <a:rPr kumimoji="1" lang="ja-JP" altLang="en-US" sz="1050">
                  <a:latin typeface="+mn-ea"/>
                </a:rPr>
                <a:t>レストラン　厨房</a:t>
              </a:r>
              <a:r>
                <a:rPr kumimoji="1" lang="en-US" altLang="ja-JP" sz="1050" dirty="0">
                  <a:latin typeface="+mn-ea"/>
                </a:rPr>
                <a:t>40</a:t>
              </a:r>
              <a:r>
                <a:rPr kumimoji="1" lang="ja-JP" altLang="en-US" sz="1050" dirty="0">
                  <a:latin typeface="+mn-ea"/>
                </a:rPr>
                <a:t>％客席</a:t>
              </a:r>
              <a:r>
                <a:rPr kumimoji="1" lang="en-US" altLang="ja-JP" sz="1050" dirty="0">
                  <a:latin typeface="+mn-ea"/>
                </a:rPr>
                <a:t>60</a:t>
              </a:r>
              <a:r>
                <a:rPr kumimoji="1" lang="ja-JP" altLang="en-US" sz="1050" dirty="0">
                  <a:latin typeface="+mn-ea"/>
                </a:rPr>
                <a:t>％</a:t>
              </a:r>
              <a:endParaRPr kumimoji="1" lang="en-US" altLang="ja-JP" sz="1050" dirty="0">
                <a:latin typeface="+mn-ea"/>
              </a:endParaRPr>
            </a:p>
            <a:p>
              <a:r>
                <a:rPr kumimoji="1" lang="ja-JP" altLang="en-US" sz="1050">
                  <a:latin typeface="+mn-ea"/>
                </a:rPr>
                <a:t>単品勝負　　厨房</a:t>
              </a:r>
              <a:r>
                <a:rPr kumimoji="1" lang="en-US" altLang="ja-JP" sz="1050" dirty="0">
                  <a:latin typeface="+mn-ea"/>
                </a:rPr>
                <a:t>30</a:t>
              </a:r>
              <a:r>
                <a:rPr kumimoji="1" lang="ja-JP" altLang="en-US" sz="1050" dirty="0">
                  <a:latin typeface="+mn-ea"/>
                </a:rPr>
                <a:t>％客席</a:t>
              </a:r>
              <a:r>
                <a:rPr kumimoji="1" lang="en-US" altLang="ja-JP" sz="1050" dirty="0">
                  <a:latin typeface="+mn-ea"/>
                </a:rPr>
                <a:t>70</a:t>
              </a:r>
              <a:r>
                <a:rPr kumimoji="1" lang="ja-JP" altLang="en-US" sz="1050" dirty="0">
                  <a:latin typeface="+mn-ea"/>
                </a:rPr>
                <a:t>％</a:t>
              </a:r>
              <a:endParaRPr kumimoji="1" lang="en-US" altLang="ja-JP" sz="1050" dirty="0">
                <a:latin typeface="+mn-ea"/>
              </a:endParaRPr>
            </a:p>
            <a:p>
              <a:r>
                <a:rPr kumimoji="1" lang="ja-JP" altLang="en-US" sz="1050">
                  <a:latin typeface="+mn-ea"/>
                </a:rPr>
                <a:t>飲料中心　　厨房</a:t>
              </a:r>
              <a:r>
                <a:rPr kumimoji="1" lang="en-US" altLang="ja-JP" sz="1050" dirty="0">
                  <a:latin typeface="+mn-ea"/>
                </a:rPr>
                <a:t>20</a:t>
              </a:r>
              <a:r>
                <a:rPr kumimoji="1" lang="ja-JP" altLang="en-US" sz="1050" dirty="0">
                  <a:latin typeface="+mn-ea"/>
                </a:rPr>
                <a:t>％客席</a:t>
              </a:r>
              <a:r>
                <a:rPr kumimoji="1" lang="en-US" altLang="ja-JP" sz="1050" dirty="0">
                  <a:latin typeface="+mn-ea"/>
                </a:rPr>
                <a:t>80</a:t>
              </a:r>
              <a:r>
                <a:rPr kumimoji="1" lang="ja-JP" altLang="en-US" sz="1050" dirty="0">
                  <a:latin typeface="+mn-ea"/>
                </a:rPr>
                <a:t>％</a:t>
              </a:r>
            </a:p>
          </p:txBody>
        </p:sp>
        <p:grpSp>
          <p:nvGrpSpPr>
            <p:cNvPr id="9" name="グループ化 8">
              <a:extLst>
                <a:ext uri="{FF2B5EF4-FFF2-40B4-BE49-F238E27FC236}">
                  <a16:creationId xmlns:a16="http://schemas.microsoft.com/office/drawing/2014/main" id="{857DBEEB-B5EF-42F8-BE36-873B5740DD60}"/>
                </a:ext>
              </a:extLst>
            </p:cNvPr>
            <p:cNvGrpSpPr/>
            <p:nvPr/>
          </p:nvGrpSpPr>
          <p:grpSpPr>
            <a:xfrm>
              <a:off x="5493549" y="4699266"/>
              <a:ext cx="2005010" cy="975393"/>
              <a:chOff x="5493549" y="4699266"/>
              <a:chExt cx="2005010" cy="975393"/>
            </a:xfrm>
          </p:grpSpPr>
          <p:sp>
            <p:nvSpPr>
              <p:cNvPr id="40" name="テキスト ボックス 39">
                <a:extLst>
                  <a:ext uri="{FF2B5EF4-FFF2-40B4-BE49-F238E27FC236}">
                    <a16:creationId xmlns:a16="http://schemas.microsoft.com/office/drawing/2014/main" id="{5E3CE7C2-B2E7-4255-BD24-8F91F00FAA0A}"/>
                  </a:ext>
                </a:extLst>
              </p:cNvPr>
              <p:cNvSpPr txBox="1"/>
              <p:nvPr/>
            </p:nvSpPr>
            <p:spPr>
              <a:xfrm>
                <a:off x="5645946" y="4699266"/>
                <a:ext cx="1733552" cy="261610"/>
              </a:xfrm>
              <a:prstGeom prst="rect">
                <a:avLst/>
              </a:prstGeom>
              <a:noFill/>
            </p:spPr>
            <p:txBody>
              <a:bodyPr wrap="square" rtlCol="0">
                <a:spAutoFit/>
              </a:bodyPr>
              <a:lstStyle/>
              <a:p>
                <a:pPr algn="ctr"/>
                <a:r>
                  <a:rPr kumimoji="1" lang="ja-JP" altLang="en-US" sz="1050" b="1" dirty="0">
                    <a:latin typeface="+mn-ea"/>
                  </a:rPr>
                  <a:t>② 厨房・</a:t>
                </a:r>
                <a:r>
                  <a:rPr kumimoji="1" lang="ja-JP" altLang="en-US" sz="1050" b="1">
                    <a:latin typeface="+mn-ea"/>
                  </a:rPr>
                  <a:t>客席比率　</a:t>
                </a:r>
                <a:endParaRPr kumimoji="1" lang="ja-JP" altLang="en-US" sz="1050" b="1" dirty="0">
                  <a:latin typeface="+mn-ea"/>
                </a:endParaRPr>
              </a:p>
            </p:txBody>
          </p:sp>
          <p:sp>
            <p:nvSpPr>
              <p:cNvPr id="45" name="正方形/長方形 44">
                <a:extLst>
                  <a:ext uri="{FF2B5EF4-FFF2-40B4-BE49-F238E27FC236}">
                    <a16:creationId xmlns:a16="http://schemas.microsoft.com/office/drawing/2014/main" id="{2B739D38-32B0-4093-BDCF-2CFC9950800B}"/>
                  </a:ext>
                </a:extLst>
              </p:cNvPr>
              <p:cNvSpPr/>
              <p:nvPr/>
            </p:nvSpPr>
            <p:spPr>
              <a:xfrm>
                <a:off x="5493549" y="4927610"/>
                <a:ext cx="2005010" cy="747049"/>
              </a:xfrm>
              <a:prstGeom prst="rect">
                <a:avLst/>
              </a:prstGeom>
              <a:noFill/>
              <a:ln w="254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nvGrpSpPr>
          <p:cNvPr id="17" name="グループ化 16">
            <a:extLst>
              <a:ext uri="{FF2B5EF4-FFF2-40B4-BE49-F238E27FC236}">
                <a16:creationId xmlns:a16="http://schemas.microsoft.com/office/drawing/2014/main" id="{3A1DBD07-E4E6-4687-858C-3E0D8D800063}"/>
              </a:ext>
            </a:extLst>
          </p:cNvPr>
          <p:cNvGrpSpPr/>
          <p:nvPr/>
        </p:nvGrpSpPr>
        <p:grpSpPr>
          <a:xfrm>
            <a:off x="4984458" y="5776151"/>
            <a:ext cx="3651354" cy="747049"/>
            <a:chOff x="5491829" y="5723526"/>
            <a:chExt cx="3651354" cy="747049"/>
          </a:xfrm>
        </p:grpSpPr>
        <p:grpSp>
          <p:nvGrpSpPr>
            <p:cNvPr id="16" name="グループ化 15">
              <a:extLst>
                <a:ext uri="{FF2B5EF4-FFF2-40B4-BE49-F238E27FC236}">
                  <a16:creationId xmlns:a16="http://schemas.microsoft.com/office/drawing/2014/main" id="{FACD1A11-6E03-4E37-BB31-772B208B7C82}"/>
                </a:ext>
              </a:extLst>
            </p:cNvPr>
            <p:cNvGrpSpPr/>
            <p:nvPr/>
          </p:nvGrpSpPr>
          <p:grpSpPr>
            <a:xfrm>
              <a:off x="5491829" y="5798997"/>
              <a:ext cx="3651354" cy="620980"/>
              <a:chOff x="5491829" y="5798997"/>
              <a:chExt cx="3651354" cy="620980"/>
            </a:xfrm>
          </p:grpSpPr>
          <p:sp>
            <p:nvSpPr>
              <p:cNvPr id="57" name="テキスト ボックス 56">
                <a:extLst>
                  <a:ext uri="{FF2B5EF4-FFF2-40B4-BE49-F238E27FC236}">
                    <a16:creationId xmlns:a16="http://schemas.microsoft.com/office/drawing/2014/main" id="{1F8E2945-743B-4A8B-B596-3F9B97F47B9E}"/>
                  </a:ext>
                </a:extLst>
              </p:cNvPr>
              <p:cNvSpPr txBox="1"/>
              <p:nvPr/>
            </p:nvSpPr>
            <p:spPr>
              <a:xfrm>
                <a:off x="5787587" y="5798997"/>
                <a:ext cx="3355596" cy="253916"/>
              </a:xfrm>
              <a:prstGeom prst="rect">
                <a:avLst/>
              </a:prstGeom>
              <a:noFill/>
            </p:spPr>
            <p:txBody>
              <a:bodyPr wrap="square" rtlCol="0">
                <a:spAutoFit/>
              </a:bodyPr>
              <a:lstStyle/>
              <a:p>
                <a:r>
                  <a:rPr kumimoji="1" lang="ja-JP" altLang="en-US" sz="1050" dirty="0">
                    <a:latin typeface="+mn-ea"/>
                  </a:rPr>
                  <a:t>ホール人数 ＝ </a:t>
                </a:r>
                <a:r>
                  <a:rPr kumimoji="1" lang="ja-JP" altLang="en-US" sz="1050" spc="-50" dirty="0">
                    <a:latin typeface="+mn-ea"/>
                  </a:rPr>
                  <a:t>最大収容客数</a:t>
                </a:r>
                <a:r>
                  <a:rPr kumimoji="1" lang="en-US" altLang="ja-JP" sz="1050" spc="-50" dirty="0">
                    <a:latin typeface="+mn-ea"/>
                  </a:rPr>
                  <a:t>(</a:t>
                </a:r>
                <a:r>
                  <a:rPr kumimoji="1" lang="ja-JP" altLang="en-US" sz="1050" spc="-50" dirty="0">
                    <a:latin typeface="+mn-ea"/>
                  </a:rPr>
                  <a:t>客席数</a:t>
                </a:r>
                <a:r>
                  <a:rPr kumimoji="1" lang="en-US" altLang="ja-JP" sz="1050" spc="-50" dirty="0">
                    <a:latin typeface="+mn-ea"/>
                  </a:rPr>
                  <a:t>)÷4÷4</a:t>
                </a:r>
              </a:p>
            </p:txBody>
          </p:sp>
          <p:sp>
            <p:nvSpPr>
              <p:cNvPr id="58" name="テキスト ボックス 57">
                <a:extLst>
                  <a:ext uri="{FF2B5EF4-FFF2-40B4-BE49-F238E27FC236}">
                    <a16:creationId xmlns:a16="http://schemas.microsoft.com/office/drawing/2014/main" id="{F49BC611-B4D7-4436-A2B3-2ADE9114F9BB}"/>
                  </a:ext>
                </a:extLst>
              </p:cNvPr>
              <p:cNvSpPr txBox="1"/>
              <p:nvPr/>
            </p:nvSpPr>
            <p:spPr>
              <a:xfrm>
                <a:off x="5787586" y="5976016"/>
                <a:ext cx="2558619" cy="253916"/>
              </a:xfrm>
              <a:prstGeom prst="rect">
                <a:avLst/>
              </a:prstGeom>
              <a:noFill/>
            </p:spPr>
            <p:txBody>
              <a:bodyPr wrap="square" rtlCol="0">
                <a:spAutoFit/>
              </a:bodyPr>
              <a:lstStyle/>
              <a:p>
                <a:r>
                  <a:rPr kumimoji="1" lang="ja-JP" altLang="en-US" sz="1050" dirty="0"/>
                  <a:t>調理場 （厨房） ＝ ホール人数と同数</a:t>
                </a:r>
                <a:endParaRPr kumimoji="1" lang="en-US" altLang="ja-JP" sz="1050" dirty="0"/>
              </a:p>
            </p:txBody>
          </p:sp>
          <p:sp>
            <p:nvSpPr>
              <p:cNvPr id="59" name="テキスト ボックス 58">
                <a:extLst>
                  <a:ext uri="{FF2B5EF4-FFF2-40B4-BE49-F238E27FC236}">
                    <a16:creationId xmlns:a16="http://schemas.microsoft.com/office/drawing/2014/main" id="{DB892C6B-BCCD-478C-A164-B1D783831EBF}"/>
                  </a:ext>
                </a:extLst>
              </p:cNvPr>
              <p:cNvSpPr txBox="1"/>
              <p:nvPr/>
            </p:nvSpPr>
            <p:spPr>
              <a:xfrm>
                <a:off x="5491829" y="6204533"/>
                <a:ext cx="2717605" cy="215444"/>
              </a:xfrm>
              <a:prstGeom prst="rect">
                <a:avLst/>
              </a:prstGeom>
              <a:noFill/>
            </p:spPr>
            <p:txBody>
              <a:bodyPr wrap="square" rtlCol="0">
                <a:spAutoFit/>
              </a:bodyPr>
              <a:lstStyle/>
              <a:p>
                <a:pPr algn="ctr"/>
                <a:r>
                  <a:rPr kumimoji="1" lang="en-US" altLang="ja-JP" sz="800" dirty="0">
                    <a:latin typeface="游ゴシック" panose="020B0400000000000000" pitchFamily="50" charset="-128"/>
                    <a:ea typeface="游ゴシック" panose="020B0400000000000000" pitchFamily="50" charset="-128"/>
                  </a:rPr>
                  <a:t>※</a:t>
                </a:r>
                <a:r>
                  <a:rPr kumimoji="1" lang="ja-JP" altLang="en-US" sz="800" dirty="0">
                    <a:latin typeface="游ゴシック" panose="020B0400000000000000" pitchFamily="50" charset="-128"/>
                    <a:ea typeface="游ゴシック" panose="020B0400000000000000" pitchFamily="50" charset="-128"/>
                  </a:rPr>
                  <a:t> 店舗形状・業種で大きく変わるので注意</a:t>
                </a:r>
                <a:endParaRPr kumimoji="1" lang="en-US" altLang="ja-JP" sz="800" dirty="0">
                  <a:latin typeface="游ゴシック" panose="020B0400000000000000" pitchFamily="50" charset="-128"/>
                  <a:ea typeface="游ゴシック" panose="020B0400000000000000" pitchFamily="50" charset="-128"/>
                </a:endParaRPr>
              </a:p>
            </p:txBody>
          </p:sp>
        </p:grpSp>
        <p:sp>
          <p:nvSpPr>
            <p:cNvPr id="56" name="正方形/長方形 55">
              <a:extLst>
                <a:ext uri="{FF2B5EF4-FFF2-40B4-BE49-F238E27FC236}">
                  <a16:creationId xmlns:a16="http://schemas.microsoft.com/office/drawing/2014/main" id="{D7037149-72C3-454D-920F-63FF0D22CCB8}"/>
                </a:ext>
              </a:extLst>
            </p:cNvPr>
            <p:cNvSpPr/>
            <p:nvPr/>
          </p:nvSpPr>
          <p:spPr>
            <a:xfrm>
              <a:off x="5834204" y="5723526"/>
              <a:ext cx="2595422" cy="747049"/>
            </a:xfrm>
            <a:prstGeom prst="rect">
              <a:avLst/>
            </a:prstGeom>
            <a:noFill/>
            <a:ln w="254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67" name="テキスト ボックス 66">
            <a:extLst>
              <a:ext uri="{FF2B5EF4-FFF2-40B4-BE49-F238E27FC236}">
                <a16:creationId xmlns:a16="http://schemas.microsoft.com/office/drawing/2014/main" id="{B257A2C3-0FB8-41B5-AB59-800EC1022239}"/>
              </a:ext>
            </a:extLst>
          </p:cNvPr>
          <p:cNvSpPr txBox="1"/>
          <p:nvPr/>
        </p:nvSpPr>
        <p:spPr>
          <a:xfrm>
            <a:off x="3412971" y="4638831"/>
            <a:ext cx="6057060" cy="707886"/>
          </a:xfrm>
          <a:prstGeom prst="rect">
            <a:avLst/>
          </a:prstGeom>
          <a:noFill/>
        </p:spPr>
        <p:txBody>
          <a:bodyPr wrap="square" rtlCol="0">
            <a:spAutoFit/>
          </a:bodyPr>
          <a:lstStyle/>
          <a:p>
            <a:r>
              <a:rPr kumimoji="1" lang="ja-JP" altLang="en-US" sz="1000" dirty="0"/>
              <a:t>　</a:t>
            </a:r>
            <a:r>
              <a:rPr kumimoji="1" lang="ja-JP" altLang="en-US" sz="1000" spc="-30" dirty="0">
                <a:latin typeface="+mn-ea"/>
              </a:rPr>
              <a:t>飲食業では、坪（面積）当たりの売上をどのように上げるか、ということに話の比重が置かれることが基本です。下図は把握の目安になる、「面積」に関連する項目を簡単にまとめました。例えば、たくさん</a:t>
            </a:r>
            <a:r>
              <a:rPr kumimoji="1" lang="ja-JP" altLang="en-US" sz="1000" spc="-50" dirty="0">
                <a:latin typeface="+mn-ea"/>
              </a:rPr>
              <a:t>のお客様を入れたいがために、厨房を極端に狭くすると、調理場のオペレーションが煩雑になり客席回転率</a:t>
            </a:r>
            <a:r>
              <a:rPr kumimoji="1" lang="ja-JP" altLang="en-US" sz="1000" spc="-30" dirty="0">
                <a:latin typeface="+mn-ea"/>
              </a:rPr>
              <a:t>が悪くなるという因果関係もあります。つまり、面積・客席・人数のバランスが重要といえます。</a:t>
            </a:r>
            <a:endParaRPr kumimoji="1" lang="en-US" altLang="ja-JP" sz="1000" spc="-30" dirty="0">
              <a:latin typeface="+mn-ea"/>
            </a:endParaRPr>
          </a:p>
        </p:txBody>
      </p:sp>
      <p:sp>
        <p:nvSpPr>
          <p:cNvPr id="69" name="テキスト ボックス 68">
            <a:extLst>
              <a:ext uri="{FF2B5EF4-FFF2-40B4-BE49-F238E27FC236}">
                <a16:creationId xmlns:a16="http://schemas.microsoft.com/office/drawing/2014/main" id="{3628E757-6617-4D95-B1DD-BAF726C7771F}"/>
              </a:ext>
            </a:extLst>
          </p:cNvPr>
          <p:cNvSpPr txBox="1"/>
          <p:nvPr/>
        </p:nvSpPr>
        <p:spPr>
          <a:xfrm>
            <a:off x="3454312" y="4349285"/>
            <a:ext cx="5834064" cy="246221"/>
          </a:xfrm>
          <a:prstGeom prst="rect">
            <a:avLst/>
          </a:prstGeom>
          <a:noFill/>
        </p:spPr>
        <p:txBody>
          <a:bodyPr wrap="square" rtlCol="0">
            <a:spAutoFit/>
          </a:bodyPr>
          <a:lstStyle/>
          <a:p>
            <a:r>
              <a:rPr kumimoji="1" lang="ja-JP" altLang="en-US" sz="1000"/>
              <a:t>□　面積</a:t>
            </a:r>
            <a:r>
              <a:rPr kumimoji="1" lang="ja-JP" altLang="en-US" sz="1000" dirty="0"/>
              <a:t>・席数（カウンター・テーブルの別・個室等）を確認したか？</a:t>
            </a:r>
            <a:endParaRPr kumimoji="1" lang="en-US" altLang="ja-JP" sz="1000" dirty="0"/>
          </a:p>
        </p:txBody>
      </p:sp>
      <p:pic>
        <p:nvPicPr>
          <p:cNvPr id="19" name="図 18"/>
          <p:cNvPicPr>
            <a:picLocks noChangeAspect="1"/>
          </p:cNvPicPr>
          <p:nvPr/>
        </p:nvPicPr>
        <p:blipFill>
          <a:blip r:embed="rId2"/>
          <a:stretch>
            <a:fillRect/>
          </a:stretch>
        </p:blipFill>
        <p:spPr>
          <a:xfrm>
            <a:off x="7960285" y="5351812"/>
            <a:ext cx="1882861" cy="1211877"/>
          </a:xfrm>
          <a:prstGeom prst="rect">
            <a:avLst/>
          </a:prstGeom>
        </p:spPr>
      </p:pic>
      <p:sp>
        <p:nvSpPr>
          <p:cNvPr id="73" name="テキスト ボックス 72"/>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訪問時編</a:t>
            </a:r>
          </a:p>
        </p:txBody>
      </p:sp>
      <p:sp>
        <p:nvSpPr>
          <p:cNvPr id="74" name="テキスト ボックス 73"/>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飲食業</a:t>
            </a:r>
          </a:p>
        </p:txBody>
      </p:sp>
      <p:sp>
        <p:nvSpPr>
          <p:cNvPr id="51" name="テキスト ボックス 50">
            <a:extLst>
              <a:ext uri="{FF2B5EF4-FFF2-40B4-BE49-F238E27FC236}">
                <a16:creationId xmlns:a16="http://schemas.microsoft.com/office/drawing/2014/main" id="{946A2734-4345-41E8-B0B8-85C64F026BC4}"/>
              </a:ext>
            </a:extLst>
          </p:cNvPr>
          <p:cNvSpPr txBox="1"/>
          <p:nvPr/>
        </p:nvSpPr>
        <p:spPr>
          <a:xfrm>
            <a:off x="184840" y="498667"/>
            <a:ext cx="7660246" cy="400110"/>
          </a:xfrm>
          <a:prstGeom prst="rect">
            <a:avLst/>
          </a:prstGeom>
          <a:noFill/>
        </p:spPr>
        <p:txBody>
          <a:bodyPr wrap="square" rtlCol="0">
            <a:spAutoFit/>
          </a:bodyPr>
          <a:lstStyle/>
          <a:p>
            <a:r>
              <a:rPr kumimoji="1" lang="ja-JP" altLang="en-US" sz="1000" dirty="0"/>
              <a:t>会社を訪問する際に、どのようなことに目を凝らし、何を聞けばよいか分からない、という質問を耳にすることがあります。</a:t>
            </a:r>
            <a:endParaRPr kumimoji="1" lang="en-US" altLang="ja-JP" sz="1000" dirty="0"/>
          </a:p>
          <a:p>
            <a:r>
              <a:rPr kumimoji="1" lang="ja-JP" altLang="en-US" sz="1000" dirty="0"/>
              <a:t>ここでは、企業の事業性や経営改善の可能性を判断するのに必要な、基本的なポイントをまとめます。</a:t>
            </a:r>
            <a:endParaRPr kumimoji="1" lang="en-US" altLang="ja-JP" sz="1000" dirty="0"/>
          </a:p>
        </p:txBody>
      </p:sp>
      <p:sp>
        <p:nvSpPr>
          <p:cNvPr id="20" name="スライド番号プレースホルダー 19"/>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34</a:t>
            </a:fld>
            <a:endParaRPr kumimoji="1" lang="ja-JP" altLang="en-US"/>
          </a:p>
        </p:txBody>
      </p:sp>
      <p:cxnSp>
        <p:nvCxnSpPr>
          <p:cNvPr id="52" name="直線コネクタ 51">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41555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21591358-06F4-48AA-B482-626AABC335E6}"/>
              </a:ext>
            </a:extLst>
          </p:cNvPr>
          <p:cNvSpPr txBox="1"/>
          <p:nvPr/>
        </p:nvSpPr>
        <p:spPr>
          <a:xfrm>
            <a:off x="0" y="0"/>
            <a:ext cx="6448425" cy="492443"/>
          </a:xfrm>
          <a:prstGeom prst="rect">
            <a:avLst/>
          </a:prstGeom>
          <a:noFill/>
        </p:spPr>
        <p:txBody>
          <a:bodyPr wrap="square" rtlCol="0">
            <a:spAutoFit/>
          </a:bodyPr>
          <a:lstStyle/>
          <a:p>
            <a:r>
              <a:rPr kumimoji="1" lang="ja-JP" altLang="en-US" b="1" u="sng" dirty="0">
                <a:latin typeface="+mn-ea"/>
              </a:rPr>
              <a:t>中小</a:t>
            </a:r>
            <a:r>
              <a:rPr kumimoji="1" lang="ja-JP" altLang="en-US" sz="2600" b="1" u="sng" dirty="0">
                <a:latin typeface="+mn-ea"/>
              </a:rPr>
              <a:t>飲食業</a:t>
            </a:r>
            <a:r>
              <a:rPr kumimoji="1" lang="ja-JP" altLang="en-US" b="1" u="sng" dirty="0">
                <a:latin typeface="+mn-ea"/>
              </a:rPr>
              <a:t>の目利き（参考事例）　その１　</a:t>
            </a:r>
          </a:p>
        </p:txBody>
      </p:sp>
      <p:sp>
        <p:nvSpPr>
          <p:cNvPr id="27" name="テキスト ボックス 26">
            <a:extLst>
              <a:ext uri="{FF2B5EF4-FFF2-40B4-BE49-F238E27FC236}">
                <a16:creationId xmlns:a16="http://schemas.microsoft.com/office/drawing/2014/main" id="{807A53AA-EC3A-45EB-B92A-132AF7107C18}"/>
              </a:ext>
            </a:extLst>
          </p:cNvPr>
          <p:cNvSpPr txBox="1"/>
          <p:nvPr/>
        </p:nvSpPr>
        <p:spPr>
          <a:xfrm>
            <a:off x="558140" y="5024175"/>
            <a:ext cx="8870867" cy="1400383"/>
          </a:xfrm>
          <a:prstGeom prst="rect">
            <a:avLst/>
          </a:prstGeom>
          <a:noFill/>
        </p:spPr>
        <p:txBody>
          <a:bodyPr wrap="square" rtlCol="0">
            <a:spAutoFit/>
          </a:bodyPr>
          <a:lstStyle/>
          <a:p>
            <a:pPr>
              <a:spcAft>
                <a:spcPts val="600"/>
              </a:spcAft>
            </a:pPr>
            <a:r>
              <a:rPr kumimoji="1" lang="ja-JP" altLang="en-US" sz="1000" dirty="0"/>
              <a:t>　</a:t>
            </a:r>
            <a:r>
              <a:rPr kumimoji="1" lang="ja-JP" altLang="en-US" sz="1000" spc="-30" dirty="0">
                <a:latin typeface="+mn-ea"/>
              </a:rPr>
              <a:t>支援時点で融資取引があったわけではなく、店舗移転の構想をオーナーが持っていたので、その時に資金相談をしていただければというスタンスでいました。コロナの大流行もあり客足が止まる中、食事に行った時々に、経営相談を受ける流れになりました。弁当販売については、</a:t>
            </a:r>
            <a:r>
              <a:rPr kumimoji="1" lang="en-US" altLang="ja-JP" sz="1000" spc="-30" dirty="0">
                <a:latin typeface="+mn-ea"/>
              </a:rPr>
              <a:t>2,000</a:t>
            </a:r>
            <a:r>
              <a:rPr kumimoji="1" lang="ja-JP" altLang="en-US" sz="1000" spc="-30" dirty="0">
                <a:latin typeface="+mn-ea"/>
              </a:rPr>
              <a:t>円前後の価格を設定し、数量も限定しました。お店の“格”を維持するため、焦る気持ちから</a:t>
            </a:r>
            <a:r>
              <a:rPr kumimoji="1" lang="ja-JP" altLang="en-US" sz="1000" spc="-20" dirty="0">
                <a:latin typeface="+mn-ea"/>
              </a:rPr>
              <a:t>店頭に出して売りたいというオーナー夫婦の気持ちに異を唱え、周りが真っ暗で閉店して</a:t>
            </a:r>
            <a:r>
              <a:rPr kumimoji="1" lang="ja-JP" altLang="en-US" sz="1000" spc="-30" dirty="0">
                <a:latin typeface="+mn-ea"/>
              </a:rPr>
              <a:t>いる中、電気を灯し、オーナーは外から見えるように立ってお客様を待ってもらいました。</a:t>
            </a:r>
          </a:p>
          <a:p>
            <a:pPr>
              <a:spcAft>
                <a:spcPts val="600"/>
              </a:spcAft>
            </a:pPr>
            <a:r>
              <a:rPr kumimoji="1" lang="ja-JP" altLang="en-US" sz="1000" spc="-30" dirty="0">
                <a:latin typeface="+mn-ea"/>
              </a:rPr>
              <a:t>　感染対策に配慮しつつ、弁当の購入希望者を店内に誘導し、例えば、すき焼き弁当であればメインのお肉は、お客様に手渡す直前にトングで弁当に収めてお渡しするように工夫しました。メニューや価格設定、提供方法に正面から助言できたのは、まさに私自身がこのお店のファンだったからと痛感しました。</a:t>
            </a:r>
            <a:r>
              <a:rPr kumimoji="1" lang="ja-JP" altLang="en-US" sz="1000" dirty="0">
                <a:latin typeface="+mn-ea"/>
              </a:rPr>
              <a:t>本事案からは、コロナ前から底堅く黒字を堅守できている小規模な飲食店（適正な人数・面積・客席）が、どこまでメニューやオペレーションの改変を</a:t>
            </a:r>
            <a:r>
              <a:rPr kumimoji="1" lang="ja-JP" altLang="en-US" sz="1000" spc="-30" dirty="0">
                <a:latin typeface="+mn-ea"/>
              </a:rPr>
              <a:t>掘り下げれば事業を継続していけるかについて学び、他の取引先を目利きするための、適正なモノサシを得ることができたと考えています。</a:t>
            </a:r>
            <a:endParaRPr kumimoji="1" lang="en-US" altLang="ja-JP" sz="1000" spc="-30" dirty="0">
              <a:latin typeface="+mn-ea"/>
            </a:endParaRPr>
          </a:p>
        </p:txBody>
      </p:sp>
      <p:sp>
        <p:nvSpPr>
          <p:cNvPr id="32" name="テキスト ボックス 31">
            <a:extLst>
              <a:ext uri="{FF2B5EF4-FFF2-40B4-BE49-F238E27FC236}">
                <a16:creationId xmlns:a16="http://schemas.microsoft.com/office/drawing/2014/main" id="{8113D595-3964-2C36-6F63-AA36066BD432}"/>
              </a:ext>
            </a:extLst>
          </p:cNvPr>
          <p:cNvSpPr txBox="1"/>
          <p:nvPr/>
        </p:nvSpPr>
        <p:spPr>
          <a:xfrm>
            <a:off x="186904" y="489453"/>
            <a:ext cx="6797044" cy="246221"/>
          </a:xfrm>
          <a:prstGeom prst="rect">
            <a:avLst/>
          </a:prstGeom>
          <a:noFill/>
        </p:spPr>
        <p:txBody>
          <a:bodyPr wrap="square" rtlCol="0">
            <a:spAutoFit/>
          </a:bodyPr>
          <a:lstStyle/>
          <a:p>
            <a:r>
              <a:rPr kumimoji="1" lang="ja-JP" altLang="en-US" sz="1000" dirty="0"/>
              <a:t>ここでは、単なる財務分析の結果だけではなく、総合的にどのような点に着目し支援したかについて紹介します。</a:t>
            </a:r>
            <a:endParaRPr kumimoji="1" lang="en-US" altLang="ja-JP" sz="1000" dirty="0"/>
          </a:p>
        </p:txBody>
      </p:sp>
      <p:sp>
        <p:nvSpPr>
          <p:cNvPr id="45" name="テキスト ボックス 44"/>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参考事例</a:t>
            </a:r>
          </a:p>
        </p:txBody>
      </p:sp>
      <p:sp>
        <p:nvSpPr>
          <p:cNvPr id="46" name="テキスト ボックス 45"/>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飲食業</a:t>
            </a:r>
          </a:p>
        </p:txBody>
      </p:sp>
      <p:sp>
        <p:nvSpPr>
          <p:cNvPr id="4" name="スライド番号プレースホルダー 3"/>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35</a:t>
            </a:fld>
            <a:endParaRPr kumimoji="1" lang="ja-JP" altLang="en-US" dirty="0"/>
          </a:p>
        </p:txBody>
      </p:sp>
      <p:grpSp>
        <p:nvGrpSpPr>
          <p:cNvPr id="34" name="グループ化 33"/>
          <p:cNvGrpSpPr/>
          <p:nvPr/>
        </p:nvGrpSpPr>
        <p:grpSpPr>
          <a:xfrm>
            <a:off x="367553" y="933652"/>
            <a:ext cx="9132230" cy="589623"/>
            <a:chOff x="529931" y="4005263"/>
            <a:chExt cx="9132230" cy="589623"/>
          </a:xfrm>
        </p:grpSpPr>
        <p:grpSp>
          <p:nvGrpSpPr>
            <p:cNvPr id="35" name="グループ化 34"/>
            <p:cNvGrpSpPr/>
            <p:nvPr/>
          </p:nvGrpSpPr>
          <p:grpSpPr>
            <a:xfrm>
              <a:off x="529931" y="4005263"/>
              <a:ext cx="2774055" cy="576000"/>
              <a:chOff x="4409473" y="1240406"/>
              <a:chExt cx="2774055" cy="576000"/>
            </a:xfrm>
          </p:grpSpPr>
          <p:sp>
            <p:nvSpPr>
              <p:cNvPr id="37" name="正方形/長方形 36">
                <a:extLst>
                  <a:ext uri="{FF2B5EF4-FFF2-40B4-BE49-F238E27FC236}">
                    <a16:creationId xmlns:a16="http://schemas.microsoft.com/office/drawing/2014/main" id="{DDD7D659-CF17-8913-C4B6-41195AD6009C}"/>
                  </a:ext>
                </a:extLst>
              </p:cNvPr>
              <p:cNvSpPr/>
              <p:nvPr/>
            </p:nvSpPr>
            <p:spPr>
              <a:xfrm>
                <a:off x="5075889" y="1291612"/>
                <a:ext cx="2107639" cy="501049"/>
              </a:xfrm>
              <a:prstGeom prst="rect">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latin typeface="+mn-ea"/>
                  </a:rPr>
                  <a:t>企業概要</a:t>
                </a:r>
                <a:endParaRPr kumimoji="1" lang="en-US" altLang="ja-JP" sz="1200" b="1" dirty="0">
                  <a:solidFill>
                    <a:schemeClr val="tx1"/>
                  </a:solidFill>
                  <a:latin typeface="+mn-ea"/>
                </a:endParaRPr>
              </a:p>
            </p:txBody>
          </p:sp>
          <p:grpSp>
            <p:nvGrpSpPr>
              <p:cNvPr id="38" name="グループ化 37"/>
              <p:cNvGrpSpPr/>
              <p:nvPr/>
            </p:nvGrpSpPr>
            <p:grpSpPr>
              <a:xfrm>
                <a:off x="4409473" y="1240406"/>
                <a:ext cx="576000" cy="576000"/>
                <a:chOff x="279451" y="1197222"/>
                <a:chExt cx="576000" cy="576000"/>
              </a:xfrm>
            </p:grpSpPr>
            <p:sp>
              <p:nvSpPr>
                <p:cNvPr id="39" name="楕円 38">
                  <a:extLst>
                    <a:ext uri="{FF2B5EF4-FFF2-40B4-BE49-F238E27FC236}">
                      <a16:creationId xmlns:a16="http://schemas.microsoft.com/office/drawing/2014/main" id="{D6C718EC-4506-4F10-A867-0ED5A2B249F1}"/>
                    </a:ext>
                  </a:extLst>
                </p:cNvPr>
                <p:cNvSpPr/>
                <p:nvPr/>
              </p:nvSpPr>
              <p:spPr>
                <a:xfrm>
                  <a:off x="279451" y="1197222"/>
                  <a:ext cx="576000" cy="576000"/>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0" name="テキスト ボックス 39">
                  <a:extLst>
                    <a:ext uri="{FF2B5EF4-FFF2-40B4-BE49-F238E27FC236}">
                      <a16:creationId xmlns:a16="http://schemas.microsoft.com/office/drawing/2014/main" id="{3889E09E-65AA-41E6-A714-64593052375D}"/>
                    </a:ext>
                  </a:extLst>
                </p:cNvPr>
                <p:cNvSpPr txBox="1"/>
                <p:nvPr/>
              </p:nvSpPr>
              <p:spPr>
                <a:xfrm>
                  <a:off x="316795" y="1279927"/>
                  <a:ext cx="451302" cy="461665"/>
                </a:xfrm>
                <a:prstGeom prst="rect">
                  <a:avLst/>
                </a:prstGeom>
                <a:noFill/>
                <a:ln>
                  <a:noFill/>
                </a:ln>
              </p:spPr>
              <p:txBody>
                <a:bodyPr wrap="square" rtlCol="0">
                  <a:spAutoFit/>
                </a:bodyPr>
                <a:lstStyle/>
                <a:p>
                  <a:pPr algn="ctr"/>
                  <a:r>
                    <a:rPr kumimoji="1" lang="ja-JP" altLang="en-US" sz="2400" b="1" i="1" dirty="0">
                      <a:solidFill>
                        <a:schemeClr val="accent1">
                          <a:lumMod val="60000"/>
                          <a:lumOff val="40000"/>
                        </a:schemeClr>
                      </a:solidFill>
                      <a:latin typeface="Britannic Bold" panose="020B0903060703020204" pitchFamily="34" charset="0"/>
                    </a:rPr>
                    <a:t>１</a:t>
                  </a:r>
                </a:p>
              </p:txBody>
            </p:sp>
          </p:grpSp>
        </p:grpSp>
        <p:sp>
          <p:nvSpPr>
            <p:cNvPr id="36" name="テキスト ボックス 35">
              <a:extLst>
                <a:ext uri="{FF2B5EF4-FFF2-40B4-BE49-F238E27FC236}">
                  <a16:creationId xmlns:a16="http://schemas.microsoft.com/office/drawing/2014/main" id="{2DAA054F-36DC-D855-3203-33015158E6CC}"/>
                </a:ext>
              </a:extLst>
            </p:cNvPr>
            <p:cNvSpPr txBox="1"/>
            <p:nvPr/>
          </p:nvSpPr>
          <p:spPr>
            <a:xfrm>
              <a:off x="3394403" y="4040888"/>
              <a:ext cx="6267758" cy="553998"/>
            </a:xfrm>
            <a:prstGeom prst="rect">
              <a:avLst/>
            </a:prstGeom>
            <a:noFill/>
          </p:spPr>
          <p:txBody>
            <a:bodyPr wrap="square" rtlCol="0">
              <a:spAutoFit/>
            </a:bodyPr>
            <a:lstStyle/>
            <a:p>
              <a:r>
                <a:rPr kumimoji="1" lang="ja-JP" altLang="en-US" sz="1000" dirty="0">
                  <a:latin typeface="+mn-ea"/>
                </a:rPr>
                <a:t>□　年商２～３千万円（ワインとお惣菜風料理を提供するレストラン）</a:t>
              </a:r>
              <a:endParaRPr kumimoji="1" lang="en-US" altLang="ja-JP" sz="1000" dirty="0">
                <a:latin typeface="+mn-ea"/>
              </a:endParaRPr>
            </a:p>
            <a:p>
              <a:r>
                <a:rPr kumimoji="1" lang="ja-JP" altLang="en-US" sz="1000" dirty="0">
                  <a:latin typeface="+mn-ea"/>
                </a:rPr>
                <a:t>□　従業員２名（コロナ前３名）、夫婦（夫：ソムリエ・ホール、妻：厨房）</a:t>
              </a:r>
              <a:endParaRPr kumimoji="1" lang="en-US" altLang="ja-JP" sz="1000" dirty="0">
                <a:latin typeface="+mn-ea"/>
              </a:endParaRPr>
            </a:p>
            <a:p>
              <a:r>
                <a:rPr kumimoji="1" lang="ja-JP" altLang="en-US" sz="1000" dirty="0">
                  <a:latin typeface="+mn-ea"/>
                </a:rPr>
                <a:t>□　開業以来（８年目）、旧知のお店で普段から利用していた</a:t>
              </a:r>
              <a:endParaRPr kumimoji="1" lang="en-US" altLang="ja-JP" sz="1000" dirty="0">
                <a:latin typeface="+mn-ea"/>
              </a:endParaRPr>
            </a:p>
          </p:txBody>
        </p:sp>
      </p:grpSp>
      <p:grpSp>
        <p:nvGrpSpPr>
          <p:cNvPr id="41" name="グループ化 40"/>
          <p:cNvGrpSpPr/>
          <p:nvPr/>
        </p:nvGrpSpPr>
        <p:grpSpPr>
          <a:xfrm>
            <a:off x="367553" y="1741126"/>
            <a:ext cx="9132230" cy="707886"/>
            <a:chOff x="529931" y="4760969"/>
            <a:chExt cx="9132230" cy="707886"/>
          </a:xfrm>
        </p:grpSpPr>
        <p:grpSp>
          <p:nvGrpSpPr>
            <p:cNvPr id="42" name="グループ化 41"/>
            <p:cNvGrpSpPr/>
            <p:nvPr/>
          </p:nvGrpSpPr>
          <p:grpSpPr>
            <a:xfrm>
              <a:off x="529931" y="4807946"/>
              <a:ext cx="2774055" cy="576000"/>
              <a:chOff x="4409473" y="2044014"/>
              <a:chExt cx="2774055" cy="576000"/>
            </a:xfrm>
          </p:grpSpPr>
          <p:sp>
            <p:nvSpPr>
              <p:cNvPr id="44" name="正方形/長方形 43">
                <a:extLst>
                  <a:ext uri="{FF2B5EF4-FFF2-40B4-BE49-F238E27FC236}">
                    <a16:creationId xmlns:a16="http://schemas.microsoft.com/office/drawing/2014/main" id="{2DB0A65F-C9AA-7882-B8D9-A92CAAAA3628}"/>
                  </a:ext>
                </a:extLst>
              </p:cNvPr>
              <p:cNvSpPr/>
              <p:nvPr/>
            </p:nvSpPr>
            <p:spPr>
              <a:xfrm>
                <a:off x="5075889" y="2081489"/>
                <a:ext cx="2107639" cy="501049"/>
              </a:xfrm>
              <a:prstGeom prst="rect">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rPr>
                  <a:t>着目したポイント</a:t>
                </a:r>
                <a:endParaRPr kumimoji="1" lang="en-US" altLang="ja-JP" sz="1200" b="1" dirty="0">
                  <a:solidFill>
                    <a:schemeClr val="tx1"/>
                  </a:solidFill>
                </a:endParaRPr>
              </a:p>
            </p:txBody>
          </p:sp>
          <p:sp>
            <p:nvSpPr>
              <p:cNvPr id="47" name="楕円 46">
                <a:extLst>
                  <a:ext uri="{FF2B5EF4-FFF2-40B4-BE49-F238E27FC236}">
                    <a16:creationId xmlns:a16="http://schemas.microsoft.com/office/drawing/2014/main" id="{194C0FAD-4A21-444C-8E29-82337037759B}"/>
                  </a:ext>
                </a:extLst>
              </p:cNvPr>
              <p:cNvSpPr/>
              <p:nvPr/>
            </p:nvSpPr>
            <p:spPr>
              <a:xfrm>
                <a:off x="4409473" y="2044014"/>
                <a:ext cx="576000" cy="576000"/>
              </a:xfrm>
              <a:prstGeom prst="ellipse">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b="1" i="1" dirty="0">
                  <a:solidFill>
                    <a:schemeClr val="accent2"/>
                  </a:solidFill>
                  <a:latin typeface="+mn-ea"/>
                </a:endParaRPr>
              </a:p>
            </p:txBody>
          </p:sp>
          <p:sp>
            <p:nvSpPr>
              <p:cNvPr id="48" name="テキスト ボックス 47">
                <a:extLst>
                  <a:ext uri="{FF2B5EF4-FFF2-40B4-BE49-F238E27FC236}">
                    <a16:creationId xmlns:a16="http://schemas.microsoft.com/office/drawing/2014/main" id="{8FC5ADF6-F119-4452-98CF-8090C0B4CC5F}"/>
                  </a:ext>
                </a:extLst>
              </p:cNvPr>
              <p:cNvSpPr txBox="1"/>
              <p:nvPr/>
            </p:nvSpPr>
            <p:spPr>
              <a:xfrm>
                <a:off x="4441106" y="2115855"/>
                <a:ext cx="457869" cy="461665"/>
              </a:xfrm>
              <a:prstGeom prst="rect">
                <a:avLst/>
              </a:prstGeom>
              <a:noFill/>
              <a:ln>
                <a:noFill/>
              </a:ln>
            </p:spPr>
            <p:txBody>
              <a:bodyPr wrap="square" rtlCol="0">
                <a:spAutoFit/>
              </a:bodyPr>
              <a:lstStyle/>
              <a:p>
                <a:pPr algn="ctr"/>
                <a:r>
                  <a:rPr kumimoji="1" lang="ja-JP" altLang="en-US" sz="2400" b="1" i="1" dirty="0">
                    <a:solidFill>
                      <a:schemeClr val="accent2">
                        <a:lumMod val="60000"/>
                        <a:lumOff val="40000"/>
                      </a:schemeClr>
                    </a:solidFill>
                    <a:latin typeface="Britannic Bold" panose="020B0903060703020204" pitchFamily="34" charset="0"/>
                  </a:rPr>
                  <a:t>２</a:t>
                </a:r>
              </a:p>
            </p:txBody>
          </p:sp>
        </p:grpSp>
        <p:sp>
          <p:nvSpPr>
            <p:cNvPr id="43" name="テキスト ボックス 42">
              <a:extLst>
                <a:ext uri="{FF2B5EF4-FFF2-40B4-BE49-F238E27FC236}">
                  <a16:creationId xmlns:a16="http://schemas.microsoft.com/office/drawing/2014/main" id="{2DAA054F-36DC-D855-3203-33015158E6CC}"/>
                </a:ext>
              </a:extLst>
            </p:cNvPr>
            <p:cNvSpPr txBox="1"/>
            <p:nvPr/>
          </p:nvSpPr>
          <p:spPr>
            <a:xfrm>
              <a:off x="3394403" y="4760969"/>
              <a:ext cx="6267758" cy="707886"/>
            </a:xfrm>
            <a:prstGeom prst="rect">
              <a:avLst/>
            </a:prstGeom>
            <a:noFill/>
          </p:spPr>
          <p:txBody>
            <a:bodyPr wrap="square" rtlCol="0">
              <a:spAutoFit/>
            </a:bodyPr>
            <a:lstStyle/>
            <a:p>
              <a:r>
                <a:rPr kumimoji="1" lang="ja-JP" altLang="en-US" sz="1000" dirty="0">
                  <a:latin typeface="+mn-ea"/>
                </a:rPr>
                <a:t>□　元々手の込んだ料理を提供している</a:t>
              </a:r>
              <a:endParaRPr kumimoji="1" lang="en-US" altLang="ja-JP" sz="1000" dirty="0">
                <a:latin typeface="+mn-ea"/>
              </a:endParaRPr>
            </a:p>
            <a:p>
              <a:r>
                <a:rPr kumimoji="1" lang="ja-JP" altLang="en-US" sz="1000" dirty="0">
                  <a:latin typeface="+mn-ea"/>
                </a:rPr>
                <a:t>□　コロナ前の忙しい時期でも、むやみに拡大や増員をせずに、夫婦＋パート１名で対応していた</a:t>
              </a:r>
              <a:endParaRPr kumimoji="1" lang="en-US" altLang="ja-JP" sz="1000" dirty="0">
                <a:latin typeface="+mn-ea"/>
              </a:endParaRPr>
            </a:p>
            <a:p>
              <a:r>
                <a:rPr kumimoji="1" lang="ja-JP" altLang="en-US" sz="1000" dirty="0">
                  <a:latin typeface="+mn-ea"/>
                </a:rPr>
                <a:t>□　医療機関従事者の固定客が多かった</a:t>
              </a:r>
              <a:endParaRPr kumimoji="1" lang="en-US" altLang="ja-JP" sz="1000" dirty="0">
                <a:latin typeface="+mn-ea"/>
              </a:endParaRPr>
            </a:p>
            <a:p>
              <a:r>
                <a:rPr kumimoji="1" lang="ja-JP" altLang="en-US" sz="1000" dirty="0">
                  <a:latin typeface="+mn-ea"/>
                </a:rPr>
                <a:t>□　店舗面積に占める厨房と客席の面積割合、客数に対する人数配分が理想的</a:t>
              </a:r>
              <a:endParaRPr kumimoji="1" lang="en-US" altLang="ja-JP" sz="1000" dirty="0">
                <a:latin typeface="+mn-ea"/>
              </a:endParaRPr>
            </a:p>
          </p:txBody>
        </p:sp>
      </p:grpSp>
      <p:grpSp>
        <p:nvGrpSpPr>
          <p:cNvPr id="49" name="グループ化 48"/>
          <p:cNvGrpSpPr/>
          <p:nvPr/>
        </p:nvGrpSpPr>
        <p:grpSpPr>
          <a:xfrm>
            <a:off x="367553" y="2595048"/>
            <a:ext cx="9100595" cy="576000"/>
            <a:chOff x="367553" y="2051424"/>
            <a:chExt cx="9100595" cy="576000"/>
          </a:xfrm>
        </p:grpSpPr>
        <p:sp>
          <p:nvSpPr>
            <p:cNvPr id="50" name="楕円 49">
              <a:extLst>
                <a:ext uri="{FF2B5EF4-FFF2-40B4-BE49-F238E27FC236}">
                  <a16:creationId xmlns:a16="http://schemas.microsoft.com/office/drawing/2014/main" id="{2AE0324C-3B8C-24E1-8BC4-F9FCA16881D9}"/>
                </a:ext>
              </a:extLst>
            </p:cNvPr>
            <p:cNvSpPr/>
            <p:nvPr/>
          </p:nvSpPr>
          <p:spPr>
            <a:xfrm>
              <a:off x="367553" y="2051424"/>
              <a:ext cx="576000" cy="576000"/>
            </a:xfrm>
            <a:prstGeom prst="ellipse">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dirty="0">
                <a:solidFill>
                  <a:schemeClr val="accent6">
                    <a:lumMod val="60000"/>
                    <a:lumOff val="40000"/>
                  </a:schemeClr>
                </a:solidFill>
                <a:latin typeface="+mn-ea"/>
                <a:cs typeface="Times New Roman" panose="02020603050405020304" pitchFamily="18" charset="0"/>
              </a:endParaRPr>
            </a:p>
          </p:txBody>
        </p:sp>
        <p:sp>
          <p:nvSpPr>
            <p:cNvPr id="51" name="正方形/長方形 50">
              <a:extLst>
                <a:ext uri="{FF2B5EF4-FFF2-40B4-BE49-F238E27FC236}">
                  <a16:creationId xmlns:a16="http://schemas.microsoft.com/office/drawing/2014/main" id="{3EC40967-2ED1-3B72-5B58-805876737928}"/>
                </a:ext>
              </a:extLst>
            </p:cNvPr>
            <p:cNvSpPr/>
            <p:nvPr/>
          </p:nvSpPr>
          <p:spPr>
            <a:xfrm>
              <a:off x="1033968" y="2083191"/>
              <a:ext cx="2107639" cy="501049"/>
            </a:xfrm>
            <a:prstGeom prst="rect">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rPr>
                <a:t>金融機関としての支援</a:t>
              </a:r>
              <a:endParaRPr kumimoji="1" lang="en-US" altLang="ja-JP" sz="1200" b="1" dirty="0">
                <a:solidFill>
                  <a:schemeClr val="tx1"/>
                </a:solidFill>
              </a:endParaRPr>
            </a:p>
          </p:txBody>
        </p:sp>
        <p:sp>
          <p:nvSpPr>
            <p:cNvPr id="52" name="正方形/長方形 51"/>
            <p:cNvSpPr/>
            <p:nvPr/>
          </p:nvSpPr>
          <p:spPr>
            <a:xfrm>
              <a:off x="424205" y="2122575"/>
              <a:ext cx="400361" cy="461665"/>
            </a:xfrm>
            <a:prstGeom prst="rect">
              <a:avLst/>
            </a:prstGeom>
          </p:spPr>
          <p:txBody>
            <a:bodyPr wrap="square">
              <a:spAutoFit/>
            </a:bodyPr>
            <a:lstStyle/>
            <a:p>
              <a:pPr algn="ctr"/>
              <a:r>
                <a:rPr kumimoji="1" lang="ja-JP" altLang="en-US" sz="2400" b="1" i="1" dirty="0">
                  <a:solidFill>
                    <a:schemeClr val="accent6">
                      <a:lumMod val="60000"/>
                      <a:lumOff val="40000"/>
                    </a:schemeClr>
                  </a:solidFill>
                  <a:latin typeface="+mn-ea"/>
                  <a:cs typeface="Times New Roman" panose="02020603050405020304" pitchFamily="18" charset="0"/>
                </a:rPr>
                <a:t>３</a:t>
              </a:r>
            </a:p>
          </p:txBody>
        </p:sp>
        <p:sp>
          <p:nvSpPr>
            <p:cNvPr id="53" name="テキスト ボックス 52">
              <a:extLst>
                <a:ext uri="{FF2B5EF4-FFF2-40B4-BE49-F238E27FC236}">
                  <a16:creationId xmlns:a16="http://schemas.microsoft.com/office/drawing/2014/main" id="{2DAA054F-36DC-D855-3203-33015158E6CC}"/>
                </a:ext>
              </a:extLst>
            </p:cNvPr>
            <p:cNvSpPr txBox="1"/>
            <p:nvPr/>
          </p:nvSpPr>
          <p:spPr>
            <a:xfrm>
              <a:off x="3232021" y="2058281"/>
              <a:ext cx="6236127" cy="553998"/>
            </a:xfrm>
            <a:prstGeom prst="rect">
              <a:avLst/>
            </a:prstGeom>
            <a:noFill/>
          </p:spPr>
          <p:txBody>
            <a:bodyPr wrap="square" rtlCol="0">
              <a:spAutoFit/>
            </a:bodyPr>
            <a:lstStyle/>
            <a:p>
              <a:r>
                <a:rPr kumimoji="1" lang="ja-JP" altLang="en-US" sz="1000" dirty="0">
                  <a:latin typeface="+mn-ea"/>
                </a:rPr>
                <a:t>□　コロナ関連の助成金が確立する前に、家主に対しての家賃引下げ・リスケ交渉を支援</a:t>
              </a:r>
              <a:endParaRPr kumimoji="1" lang="en-US" altLang="ja-JP" sz="1000" dirty="0">
                <a:latin typeface="+mn-ea"/>
              </a:endParaRPr>
            </a:p>
            <a:p>
              <a:r>
                <a:rPr kumimoji="1" lang="ja-JP" altLang="en-US" sz="1000" dirty="0">
                  <a:latin typeface="+mn-ea"/>
                </a:rPr>
                <a:t>□　客足がほぼゼロになる中、弁当販売への方向転換を支援</a:t>
              </a:r>
              <a:endParaRPr kumimoji="1" lang="en-US" altLang="ja-JP" sz="1000" dirty="0">
                <a:latin typeface="+mn-ea"/>
              </a:endParaRPr>
            </a:p>
            <a:p>
              <a:r>
                <a:rPr kumimoji="1" lang="ja-JP" altLang="en-US" sz="1000" dirty="0">
                  <a:latin typeface="+mn-ea"/>
                </a:rPr>
                <a:t>□　足元の資金ポジションと弁当販売・助成金・緊急融資で事業継続ができる期間を算出</a:t>
              </a:r>
              <a:endParaRPr kumimoji="1" lang="en-US" altLang="ja-JP" sz="1000" dirty="0">
                <a:latin typeface="+mn-ea"/>
              </a:endParaRPr>
            </a:p>
          </p:txBody>
        </p:sp>
      </p:grpSp>
      <p:grpSp>
        <p:nvGrpSpPr>
          <p:cNvPr id="54" name="グループ化 53"/>
          <p:cNvGrpSpPr/>
          <p:nvPr/>
        </p:nvGrpSpPr>
        <p:grpSpPr>
          <a:xfrm>
            <a:off x="367553" y="3372578"/>
            <a:ext cx="9309623" cy="707886"/>
            <a:chOff x="367553" y="1998249"/>
            <a:chExt cx="9309623" cy="707886"/>
          </a:xfrm>
        </p:grpSpPr>
        <p:sp>
          <p:nvSpPr>
            <p:cNvPr id="55" name="楕円 54">
              <a:extLst>
                <a:ext uri="{FF2B5EF4-FFF2-40B4-BE49-F238E27FC236}">
                  <a16:creationId xmlns:a16="http://schemas.microsoft.com/office/drawing/2014/main" id="{2AE0324C-3B8C-24E1-8BC4-F9FCA16881D9}"/>
                </a:ext>
              </a:extLst>
            </p:cNvPr>
            <p:cNvSpPr/>
            <p:nvPr/>
          </p:nvSpPr>
          <p:spPr>
            <a:xfrm>
              <a:off x="367553" y="2051424"/>
              <a:ext cx="576000" cy="576000"/>
            </a:xfrm>
            <a:prstGeom prst="ellipse">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dirty="0">
                <a:solidFill>
                  <a:schemeClr val="accent6">
                    <a:lumMod val="60000"/>
                    <a:lumOff val="40000"/>
                  </a:schemeClr>
                </a:solidFill>
                <a:latin typeface="+mn-ea"/>
                <a:cs typeface="Times New Roman" panose="02020603050405020304" pitchFamily="18" charset="0"/>
              </a:endParaRPr>
            </a:p>
          </p:txBody>
        </p:sp>
        <p:sp>
          <p:nvSpPr>
            <p:cNvPr id="56" name="正方形/長方形 55">
              <a:extLst>
                <a:ext uri="{FF2B5EF4-FFF2-40B4-BE49-F238E27FC236}">
                  <a16:creationId xmlns:a16="http://schemas.microsoft.com/office/drawing/2014/main" id="{3EC40967-2ED1-3B72-5B58-805876737928}"/>
                </a:ext>
              </a:extLst>
            </p:cNvPr>
            <p:cNvSpPr/>
            <p:nvPr/>
          </p:nvSpPr>
          <p:spPr>
            <a:xfrm>
              <a:off x="1033968" y="2083191"/>
              <a:ext cx="2107639" cy="501049"/>
            </a:xfrm>
            <a:prstGeom prst="rect">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rPr>
                <a:t>支援後の経過</a:t>
              </a:r>
              <a:endParaRPr kumimoji="1" lang="en-US" altLang="ja-JP" sz="1200" b="1" dirty="0">
                <a:solidFill>
                  <a:schemeClr val="tx1"/>
                </a:solidFill>
              </a:endParaRPr>
            </a:p>
          </p:txBody>
        </p:sp>
        <p:sp>
          <p:nvSpPr>
            <p:cNvPr id="57" name="正方形/長方形 56"/>
            <p:cNvSpPr/>
            <p:nvPr/>
          </p:nvSpPr>
          <p:spPr>
            <a:xfrm>
              <a:off x="424205" y="2122575"/>
              <a:ext cx="400361" cy="461665"/>
            </a:xfrm>
            <a:prstGeom prst="rect">
              <a:avLst/>
            </a:prstGeom>
          </p:spPr>
          <p:txBody>
            <a:bodyPr wrap="square">
              <a:spAutoFit/>
            </a:bodyPr>
            <a:lstStyle/>
            <a:p>
              <a:pPr algn="ctr"/>
              <a:r>
                <a:rPr kumimoji="1" lang="en-US" altLang="ja-JP" sz="2400" b="1" i="1" dirty="0">
                  <a:solidFill>
                    <a:schemeClr val="accent4">
                      <a:lumMod val="60000"/>
                      <a:lumOff val="40000"/>
                    </a:schemeClr>
                  </a:solidFill>
                  <a:latin typeface="+mn-ea"/>
                  <a:cs typeface="Times New Roman" panose="02020603050405020304" pitchFamily="18" charset="0"/>
                </a:rPr>
                <a:t>4</a:t>
              </a:r>
              <a:endParaRPr kumimoji="1" lang="ja-JP" altLang="en-US" sz="2400" b="1" i="1" dirty="0">
                <a:solidFill>
                  <a:schemeClr val="accent4">
                    <a:lumMod val="60000"/>
                    <a:lumOff val="40000"/>
                  </a:schemeClr>
                </a:solidFill>
                <a:latin typeface="+mn-ea"/>
                <a:cs typeface="Times New Roman" panose="02020603050405020304" pitchFamily="18" charset="0"/>
              </a:endParaRPr>
            </a:p>
          </p:txBody>
        </p:sp>
        <p:sp>
          <p:nvSpPr>
            <p:cNvPr id="58" name="テキスト ボックス 57">
              <a:extLst>
                <a:ext uri="{FF2B5EF4-FFF2-40B4-BE49-F238E27FC236}">
                  <a16:creationId xmlns:a16="http://schemas.microsoft.com/office/drawing/2014/main" id="{2DAA054F-36DC-D855-3203-33015158E6CC}"/>
                </a:ext>
              </a:extLst>
            </p:cNvPr>
            <p:cNvSpPr txBox="1"/>
            <p:nvPr/>
          </p:nvSpPr>
          <p:spPr>
            <a:xfrm>
              <a:off x="3232021" y="1998249"/>
              <a:ext cx="6445155" cy="707886"/>
            </a:xfrm>
            <a:prstGeom prst="rect">
              <a:avLst/>
            </a:prstGeom>
            <a:noFill/>
          </p:spPr>
          <p:txBody>
            <a:bodyPr wrap="square" rtlCol="0">
              <a:spAutoFit/>
            </a:bodyPr>
            <a:lstStyle/>
            <a:p>
              <a:r>
                <a:rPr kumimoji="1" lang="ja-JP" altLang="en-US" sz="1000" dirty="0">
                  <a:latin typeface="+mn-ea"/>
                </a:rPr>
                <a:t>□　</a:t>
              </a:r>
              <a:r>
                <a:rPr kumimoji="1" lang="ja-JP" altLang="en-US" sz="1000" spc="-50" dirty="0">
                  <a:latin typeface="+mn-ea"/>
                </a:rPr>
                <a:t>国のコロナ対策が充実する前、先行きが不透明だった令和２年の春から年末までを弁当販売で乗り切った</a:t>
              </a:r>
              <a:endParaRPr kumimoji="1" lang="en-US" altLang="ja-JP" sz="1000" spc="-50" dirty="0">
                <a:latin typeface="+mn-ea"/>
              </a:endParaRPr>
            </a:p>
            <a:p>
              <a:r>
                <a:rPr kumimoji="1" lang="ja-JP" altLang="en-US" sz="1000" dirty="0">
                  <a:latin typeface="+mn-ea"/>
                </a:rPr>
                <a:t>□　</a:t>
              </a:r>
              <a:r>
                <a:rPr kumimoji="1" lang="ja-JP" altLang="en-US" sz="1000" spc="-30" dirty="0">
                  <a:latin typeface="+mn-ea"/>
                </a:rPr>
                <a:t>元々こだわりの食材で調理された料理を提供するお店であり、</a:t>
              </a:r>
              <a:r>
                <a:rPr kumimoji="1" lang="ja-JP" altLang="en-US" sz="1000" spc="-20" dirty="0">
                  <a:latin typeface="+mn-ea"/>
                </a:rPr>
                <a:t>目先の資金確保のために店外での廉価</a:t>
              </a:r>
              <a:r>
                <a:rPr kumimoji="1" lang="ja-JP" altLang="en-US" sz="1000" spc="-40" dirty="0">
                  <a:latin typeface="+mn-ea"/>
                </a:rPr>
                <a:t>な</a:t>
              </a:r>
              <a:endParaRPr kumimoji="1" lang="en-US" altLang="ja-JP" sz="1000" spc="-40" dirty="0">
                <a:latin typeface="+mn-ea"/>
              </a:endParaRPr>
            </a:p>
            <a:p>
              <a:r>
                <a:rPr kumimoji="1" lang="ja-JP" altLang="en-US" sz="1000" spc="-40" dirty="0">
                  <a:latin typeface="+mn-ea"/>
                </a:rPr>
                <a:t>　　</a:t>
              </a:r>
              <a:r>
                <a:rPr kumimoji="1" lang="ja-JP" altLang="en-US" sz="1000" spc="-20" dirty="0">
                  <a:latin typeface="+mn-ea"/>
                </a:rPr>
                <a:t>弁当販売に流れそうになったが、お店の“格”を維持するために、高級路線を維持したおかげで、固定客</a:t>
              </a:r>
              <a:endParaRPr kumimoji="1" lang="en-US" altLang="ja-JP" sz="1000" spc="-20" dirty="0">
                <a:latin typeface="+mn-ea"/>
              </a:endParaRPr>
            </a:p>
            <a:p>
              <a:r>
                <a:rPr kumimoji="1" lang="ja-JP" altLang="en-US" sz="1000" dirty="0">
                  <a:latin typeface="+mn-ea"/>
                </a:rPr>
                <a:t>　　</a:t>
              </a:r>
              <a:r>
                <a:rPr kumimoji="1" lang="ja-JP" altLang="en-US" sz="1000" dirty="0" err="1">
                  <a:latin typeface="+mn-ea"/>
                </a:rPr>
                <a:t>への</a:t>
              </a:r>
              <a:r>
                <a:rPr kumimoji="1" lang="ja-JP" altLang="en-US" sz="1000" dirty="0">
                  <a:latin typeface="+mn-ea"/>
                </a:rPr>
                <a:t>弁当提供と口コミによる医療従事者への販売が進んだ</a:t>
              </a:r>
              <a:endParaRPr kumimoji="1" lang="en-US" altLang="ja-JP" sz="1000" dirty="0">
                <a:latin typeface="+mn-ea"/>
              </a:endParaRPr>
            </a:p>
          </p:txBody>
        </p:sp>
      </p:grpSp>
      <p:cxnSp>
        <p:nvCxnSpPr>
          <p:cNvPr id="59" name="直線コネクタ 58">
            <a:extLst>
              <a:ext uri="{FF2B5EF4-FFF2-40B4-BE49-F238E27FC236}">
                <a16:creationId xmlns:a16="http://schemas.microsoft.com/office/drawing/2014/main" id="{6953F065-07C0-479B-ADBB-DF89BC859277}"/>
              </a:ext>
            </a:extLst>
          </p:cNvPr>
          <p:cNvCxnSpPr/>
          <p:nvPr/>
        </p:nvCxnSpPr>
        <p:spPr>
          <a:xfrm>
            <a:off x="222020" y="4293826"/>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60" name="正方形/長方形 59">
            <a:extLst>
              <a:ext uri="{FF2B5EF4-FFF2-40B4-BE49-F238E27FC236}">
                <a16:creationId xmlns:a16="http://schemas.microsoft.com/office/drawing/2014/main" id="{0F6F2528-8826-4499-997C-75D3EE061DC6}"/>
              </a:ext>
            </a:extLst>
          </p:cNvPr>
          <p:cNvSpPr/>
          <p:nvPr/>
        </p:nvSpPr>
        <p:spPr>
          <a:xfrm>
            <a:off x="273000" y="4469051"/>
            <a:ext cx="9360000" cy="406635"/>
          </a:xfrm>
          <a:prstGeom prst="rect">
            <a:avLst/>
          </a:prstGeom>
          <a:solidFill>
            <a:schemeClr val="bg1">
              <a:lumMod val="75000"/>
              <a:alpha val="23000"/>
            </a:schemeClr>
          </a:solid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tx1"/>
                </a:solidFill>
              </a:rPr>
              <a:t>～　企業</a:t>
            </a:r>
            <a:r>
              <a:rPr kumimoji="1" lang="ja-JP" altLang="en-US" b="1" dirty="0">
                <a:solidFill>
                  <a:schemeClr val="tx1"/>
                </a:solidFill>
              </a:rPr>
              <a:t>支援担当者として、どのように</a:t>
            </a:r>
            <a:r>
              <a:rPr kumimoji="1" lang="ja-JP" altLang="en-US" b="1">
                <a:solidFill>
                  <a:schemeClr val="tx1"/>
                </a:solidFill>
              </a:rPr>
              <a:t>感じたか　～</a:t>
            </a:r>
            <a:endParaRPr kumimoji="1" lang="ja-JP" altLang="en-US" b="1" dirty="0">
              <a:solidFill>
                <a:schemeClr val="tx1"/>
              </a:solidFill>
            </a:endParaRPr>
          </a:p>
        </p:txBody>
      </p:sp>
      <p:cxnSp>
        <p:nvCxnSpPr>
          <p:cNvPr id="62" name="直線コネクタ 61">
            <a:extLst>
              <a:ext uri="{FF2B5EF4-FFF2-40B4-BE49-F238E27FC236}">
                <a16:creationId xmlns:a16="http://schemas.microsoft.com/office/drawing/2014/main" id="{6953F065-07C0-479B-ADBB-DF89BC859277}"/>
              </a:ext>
            </a:extLst>
          </p:cNvPr>
          <p:cNvCxnSpPr/>
          <p:nvPr/>
        </p:nvCxnSpPr>
        <p:spPr>
          <a:xfrm>
            <a:off x="222020" y="6620412"/>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61" name="直線コネクタ 60">
            <a:extLst>
              <a:ext uri="{FF2B5EF4-FFF2-40B4-BE49-F238E27FC236}">
                <a16:creationId xmlns:a16="http://schemas.microsoft.com/office/drawing/2014/main" id="{0EB3233E-B893-4679-07F8-520BB236E985}"/>
              </a:ext>
            </a:extLst>
          </p:cNvPr>
          <p:cNvCxnSpPr/>
          <p:nvPr/>
        </p:nvCxnSpPr>
        <p:spPr>
          <a:xfrm>
            <a:off x="252412" y="735674"/>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7199083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5444</Words>
  <Application>Microsoft Office PowerPoint</Application>
  <PresentationFormat>A4 210 x 297 mm</PresentationFormat>
  <Paragraphs>285</Paragraphs>
  <Slides>11</Slides>
  <Notes>2</Notes>
  <HiddenSlides>0</HiddenSlides>
  <MMClips>0</MMClips>
  <ScaleCrop>false</ScaleCrop>
  <HeadingPairs>
    <vt:vector size="6" baseType="variant">
      <vt:variant>
        <vt:lpstr>使用されているフォント</vt:lpstr>
      </vt:variant>
      <vt:variant>
        <vt:i4>9</vt:i4>
      </vt:variant>
      <vt:variant>
        <vt:lpstr>テーマ</vt:lpstr>
      </vt:variant>
      <vt:variant>
        <vt:i4>2</vt:i4>
      </vt:variant>
      <vt:variant>
        <vt:lpstr>スライド タイトル</vt:lpstr>
      </vt:variant>
      <vt:variant>
        <vt:i4>11</vt:i4>
      </vt:variant>
    </vt:vector>
  </HeadingPairs>
  <TitlesOfParts>
    <vt:vector size="22" baseType="lpstr">
      <vt:lpstr>Meiryo UI</vt:lpstr>
      <vt:lpstr>ＭＳ ゴシック</vt:lpstr>
      <vt:lpstr>游ゴシック</vt:lpstr>
      <vt:lpstr>游ゴシック Light</vt:lpstr>
      <vt:lpstr>Arial</vt:lpstr>
      <vt:lpstr>Britannic Bold</vt:lpstr>
      <vt:lpstr>Calibri</vt:lpstr>
      <vt:lpstr>Calibri Light</vt:lpstr>
      <vt:lpstr>Times New Roman</vt:lpstr>
      <vt:lpstr>Office テーマ</vt:lpstr>
      <vt:lpstr>デザインの設定</vt:lpstr>
      <vt:lpstr>PowerPoint プレゼンテーション</vt:lpstr>
      <vt:lpstr>４　飲食業</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2020-06-07T23:45:40Z</dcterms:created>
  <dcterms:modified xsi:type="dcterms:W3CDTF">2024-10-15T07:58:48Z</dcterms:modified>
</cp:coreProperties>
</file>