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76" showSpecialPlsOnTitleSld="0" removePersonalInfoOnSave="1" saveSubsetFonts="1">
  <p:sldMasterIdLst>
    <p:sldMasterId id="2147483660" r:id="rId1"/>
    <p:sldMasterId id="2147483678" r:id="rId2"/>
  </p:sldMasterIdLst>
  <p:notesMasterIdLst>
    <p:notesMasterId r:id="rId8"/>
  </p:notesMasterIdLst>
  <p:handoutMasterIdLst>
    <p:handoutMasterId r:id="rId9"/>
  </p:handoutMasterIdLst>
  <p:sldIdLst>
    <p:sldId id="425" r:id="rId3"/>
    <p:sldId id="412" r:id="rId4"/>
    <p:sldId id="354" r:id="rId5"/>
    <p:sldId id="382" r:id="rId6"/>
    <p:sldId id="423" r:id="rId7"/>
  </p:sldIdLst>
  <p:sldSz cx="9906000" cy="6858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A1642699-2743-47E6-883B-3224BFD6B7A9}">
          <p14:sldIdLst>
            <p14:sldId id="425"/>
            <p14:sldId id="412"/>
            <p14:sldId id="354"/>
            <p14:sldId id="382"/>
            <p14:sldId id="423"/>
          </p14:sldIdLst>
        </p14:section>
      </p14:sectionLst>
    </p:ext>
    <p:ext uri="{EFAFB233-063F-42B5-8137-9DF3F51BA10A}">
      <p15:sldGuideLst xmlns:p15="http://schemas.microsoft.com/office/powerpoint/2012/main">
        <p15:guide id="1" orient="horz" pos="1911" userDrawn="1">
          <p15:clr>
            <a:srgbClr val="A4A3A4"/>
          </p15:clr>
        </p15:guide>
        <p15:guide id="2" pos="3120">
          <p15:clr>
            <a:srgbClr val="A4A3A4"/>
          </p15:clr>
        </p15:guide>
        <p15:guide id="3" pos="172" userDrawn="1">
          <p15:clr>
            <a:srgbClr val="A4A3A4"/>
          </p15:clr>
        </p15:guide>
        <p15:guide id="4" orient="horz" pos="368" userDrawn="1">
          <p15:clr>
            <a:srgbClr val="A4A3A4"/>
          </p15:clr>
        </p15:guide>
        <p15:guide id="5" orient="horz" pos="2886" userDrawn="1">
          <p15:clr>
            <a:srgbClr val="A4A3A4"/>
          </p15:clr>
        </p15:guide>
        <p15:guide id="6" pos="6068" userDrawn="1">
          <p15:clr>
            <a:srgbClr val="A4A3A4"/>
          </p15:clr>
        </p15:guide>
        <p15:guide id="7" orient="horz" pos="411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作成者" initials="A" lastIdx="22790"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196"/>
    <a:srgbClr val="5C9083"/>
    <a:srgbClr val="14191C"/>
    <a:srgbClr val="5CA18E"/>
    <a:srgbClr val="ED7D31"/>
    <a:srgbClr val="006158"/>
    <a:srgbClr val="70AD47"/>
    <a:srgbClr val="5B9BD5"/>
    <a:srgbClr val="FFFFFF"/>
    <a:srgbClr val="E7FFF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770" autoAdjust="0"/>
    <p:restoredTop sz="78462" autoAdjust="0"/>
  </p:normalViewPr>
  <p:slideViewPr>
    <p:cSldViewPr snapToGrid="0" showGuides="1">
      <p:cViewPr varScale="1">
        <p:scale>
          <a:sx n="46" d="100"/>
          <a:sy n="46" d="100"/>
        </p:scale>
        <p:origin x="1972" y="32"/>
      </p:cViewPr>
      <p:guideLst>
        <p:guide orient="horz" pos="1911"/>
        <p:guide pos="3120"/>
        <p:guide pos="172"/>
        <p:guide orient="horz" pos="368"/>
        <p:guide orient="horz" pos="2886"/>
        <p:guide pos="6068"/>
        <p:guide orient="horz" pos="4110"/>
      </p:guideLst>
    </p:cSldViewPr>
  </p:slideViewPr>
  <p:notesTextViewPr>
    <p:cViewPr>
      <p:scale>
        <a:sx n="75" d="100"/>
        <a:sy n="75" d="100"/>
      </p:scale>
      <p:origin x="0" y="0"/>
    </p:cViewPr>
  </p:notesTextViewPr>
  <p:notesViewPr>
    <p:cSldViewPr snapToGrid="0" showGuides="1">
      <p:cViewPr varScale="1">
        <p:scale>
          <a:sx n="44" d="100"/>
          <a:sy n="44" d="100"/>
        </p:scale>
        <p:origin x="2860"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2"/>
            <a:ext cx="2918621" cy="494813"/>
          </a:xfrm>
          <a:prstGeom prst="rect">
            <a:avLst/>
          </a:prstGeom>
        </p:spPr>
        <p:txBody>
          <a:bodyPr vert="horz" lIns="90615" tIns="45306" rIns="90615" bIns="45306"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5574" y="2"/>
            <a:ext cx="2918621" cy="494813"/>
          </a:xfrm>
          <a:prstGeom prst="rect">
            <a:avLst/>
          </a:prstGeom>
        </p:spPr>
        <p:txBody>
          <a:bodyPr vert="horz" lIns="90615" tIns="45306" rIns="90615" bIns="45306" rtlCol="0"/>
          <a:lstStyle>
            <a:lvl1pPr algn="r">
              <a:defRPr sz="1200"/>
            </a:lvl1pPr>
          </a:lstStyle>
          <a:p>
            <a:fld id="{F0E400C4-62FC-465D-ACBC-5BF91F622C6A}" type="datetimeFigureOut">
              <a:rPr kumimoji="1" lang="ja-JP" altLang="en-US" smtClean="0"/>
              <a:t>2023/3/9</a:t>
            </a:fld>
            <a:endParaRPr kumimoji="1" lang="ja-JP" altLang="en-US"/>
          </a:p>
        </p:txBody>
      </p:sp>
      <p:sp>
        <p:nvSpPr>
          <p:cNvPr id="4" name="フッター プレースホルダー 3"/>
          <p:cNvSpPr>
            <a:spLocks noGrp="1"/>
          </p:cNvSpPr>
          <p:nvPr>
            <p:ph type="ftr" sz="quarter" idx="2"/>
          </p:nvPr>
        </p:nvSpPr>
        <p:spPr>
          <a:xfrm>
            <a:off x="4" y="9371504"/>
            <a:ext cx="2918621" cy="494813"/>
          </a:xfrm>
          <a:prstGeom prst="rect">
            <a:avLst/>
          </a:prstGeom>
        </p:spPr>
        <p:txBody>
          <a:bodyPr vert="horz" lIns="90615" tIns="45306" rIns="90615" bIns="45306"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5574" y="9371504"/>
            <a:ext cx="2918621" cy="494813"/>
          </a:xfrm>
          <a:prstGeom prst="rect">
            <a:avLst/>
          </a:prstGeom>
        </p:spPr>
        <p:txBody>
          <a:bodyPr vert="horz" lIns="90615" tIns="45306" rIns="90615" bIns="45306" rtlCol="0" anchor="b"/>
          <a:lstStyle>
            <a:lvl1pPr algn="r">
              <a:defRPr sz="1200"/>
            </a:lvl1pPr>
          </a:lstStyle>
          <a:p>
            <a:fld id="{28F77E1B-6127-4E8F-B340-BAC4A2D59DCF}" type="slidenum">
              <a:rPr kumimoji="1" lang="ja-JP" altLang="en-US" smtClean="0"/>
              <a:t>‹#›</a:t>
            </a:fld>
            <a:endParaRPr kumimoji="1" lang="ja-JP" altLang="en-US"/>
          </a:p>
        </p:txBody>
      </p:sp>
    </p:spTree>
    <p:extLst>
      <p:ext uri="{BB962C8B-B14F-4D97-AF65-F5344CB8AC3E}">
        <p14:creationId xmlns:p14="http://schemas.microsoft.com/office/powerpoint/2010/main" val="16208439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4"/>
            <a:ext cx="2918831" cy="495029"/>
          </a:xfrm>
          <a:prstGeom prst="rect">
            <a:avLst/>
          </a:prstGeom>
        </p:spPr>
        <p:txBody>
          <a:bodyPr vert="horz" lIns="90615" tIns="45306" rIns="90615" bIns="4530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6" y="4"/>
            <a:ext cx="2918831" cy="495029"/>
          </a:xfrm>
          <a:prstGeom prst="rect">
            <a:avLst/>
          </a:prstGeom>
        </p:spPr>
        <p:txBody>
          <a:bodyPr vert="horz" lIns="90615" tIns="45306" rIns="90615" bIns="45306" rtlCol="0"/>
          <a:lstStyle>
            <a:lvl1pPr algn="r">
              <a:defRPr sz="1200"/>
            </a:lvl1pPr>
          </a:lstStyle>
          <a:p>
            <a:fld id="{E2C52428-4ED6-4669-87B1-627096DC22A0}" type="datetimeFigureOut">
              <a:rPr kumimoji="1" lang="ja-JP" altLang="en-US" smtClean="0"/>
              <a:t>2023/3/9</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30575"/>
          </a:xfrm>
          <a:prstGeom prst="rect">
            <a:avLst/>
          </a:prstGeom>
          <a:noFill/>
          <a:ln w="12700">
            <a:solidFill>
              <a:prstClr val="black"/>
            </a:solidFill>
          </a:ln>
        </p:spPr>
        <p:txBody>
          <a:bodyPr vert="horz" lIns="90615" tIns="45306" rIns="90615" bIns="45306" rtlCol="0" anchor="ctr"/>
          <a:lstStyle/>
          <a:p>
            <a:endParaRPr lang="ja-JP" altLang="en-US"/>
          </a:p>
        </p:txBody>
      </p:sp>
      <p:sp>
        <p:nvSpPr>
          <p:cNvPr id="5" name="ノート プレースホルダー 4"/>
          <p:cNvSpPr>
            <a:spLocks noGrp="1"/>
          </p:cNvSpPr>
          <p:nvPr>
            <p:ph type="body" sz="quarter" idx="3"/>
          </p:nvPr>
        </p:nvSpPr>
        <p:spPr>
          <a:xfrm>
            <a:off x="673577" y="4748165"/>
            <a:ext cx="5388610" cy="3884860"/>
          </a:xfrm>
          <a:prstGeom prst="rect">
            <a:avLst/>
          </a:prstGeom>
        </p:spPr>
        <p:txBody>
          <a:bodyPr vert="horz" lIns="90615" tIns="45306" rIns="90615" bIns="4530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286"/>
            <a:ext cx="2918831" cy="495028"/>
          </a:xfrm>
          <a:prstGeom prst="rect">
            <a:avLst/>
          </a:prstGeom>
        </p:spPr>
        <p:txBody>
          <a:bodyPr vert="horz" lIns="90615" tIns="45306" rIns="90615" bIns="4530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6" y="9371286"/>
            <a:ext cx="2918831" cy="495028"/>
          </a:xfrm>
          <a:prstGeom prst="rect">
            <a:avLst/>
          </a:prstGeom>
        </p:spPr>
        <p:txBody>
          <a:bodyPr vert="horz" lIns="90615" tIns="45306" rIns="90615" bIns="45306" rtlCol="0" anchor="b"/>
          <a:lstStyle>
            <a:lvl1pPr algn="r">
              <a:defRPr sz="1200"/>
            </a:lvl1pPr>
          </a:lstStyle>
          <a:p>
            <a:fld id="{B4754AF3-11AD-4DEF-A075-341F0C8AC012}" type="slidenum">
              <a:rPr kumimoji="1" lang="ja-JP" altLang="en-US" smtClean="0"/>
              <a:t>‹#›</a:t>
            </a:fld>
            <a:endParaRPr kumimoji="1" lang="ja-JP" altLang="en-US"/>
          </a:p>
        </p:txBody>
      </p:sp>
    </p:spTree>
    <p:extLst>
      <p:ext uri="{BB962C8B-B14F-4D97-AF65-F5344CB8AC3E}">
        <p14:creationId xmlns:p14="http://schemas.microsoft.com/office/powerpoint/2010/main" val="376447558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4754AF3-11AD-4DEF-A075-341F0C8AC012}" type="slidenum">
              <a:rPr kumimoji="1" lang="ja-JP" altLang="en-US" smtClean="0"/>
              <a:t>76</a:t>
            </a:fld>
            <a:endParaRPr kumimoji="1" lang="ja-JP" altLang="en-US"/>
          </a:p>
        </p:txBody>
      </p:sp>
    </p:spTree>
    <p:extLst>
      <p:ext uri="{BB962C8B-B14F-4D97-AF65-F5344CB8AC3E}">
        <p14:creationId xmlns:p14="http://schemas.microsoft.com/office/powerpoint/2010/main" val="6986540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CAE0F744-F338-469C-81DD-7D82C9B8CA64}" type="slidenum">
              <a:rPr kumimoji="1" lang="ja-JP" altLang="en-US" smtClean="0"/>
              <a:t>‹#›</a:t>
            </a:fld>
            <a:endParaRPr kumimoji="1" lang="ja-JP" altLang="en-US"/>
          </a:p>
        </p:txBody>
      </p:sp>
      <p:sp>
        <p:nvSpPr>
          <p:cNvPr id="12" name="円/楕円 14">
            <a:extLst>
              <a:ext uri="{FF2B5EF4-FFF2-40B4-BE49-F238E27FC236}">
                <a16:creationId xmlns:a16="http://schemas.microsoft.com/office/drawing/2014/main" id="{47953C80-71A5-4AA2-AEAD-21948D1AA6DC}"/>
              </a:ext>
            </a:extLst>
          </p:cNvPr>
          <p:cNvSpPr/>
          <p:nvPr userDrawn="1"/>
        </p:nvSpPr>
        <p:spPr>
          <a:xfrm>
            <a:off x="6772122" y="3829873"/>
            <a:ext cx="3298372" cy="3298372"/>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
        <p:nvSpPr>
          <p:cNvPr id="13" name="円/楕円 15">
            <a:extLst>
              <a:ext uri="{FF2B5EF4-FFF2-40B4-BE49-F238E27FC236}">
                <a16:creationId xmlns:a16="http://schemas.microsoft.com/office/drawing/2014/main" id="{9C4582D1-F710-4E2F-9868-CB89116D5932}"/>
              </a:ext>
            </a:extLst>
          </p:cNvPr>
          <p:cNvSpPr/>
          <p:nvPr userDrawn="1"/>
        </p:nvSpPr>
        <p:spPr>
          <a:xfrm>
            <a:off x="6553973" y="3640996"/>
            <a:ext cx="1268186" cy="1268186"/>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
        <p:nvSpPr>
          <p:cNvPr id="14" name="正方形/長方形 13"/>
          <p:cNvSpPr/>
          <p:nvPr userDrawn="1"/>
        </p:nvSpPr>
        <p:spPr>
          <a:xfrm>
            <a:off x="-46119" y="-46139"/>
            <a:ext cx="2461774" cy="6904139"/>
          </a:xfrm>
          <a:prstGeom prst="rect">
            <a:avLst/>
          </a:prstGeom>
          <a:solidFill>
            <a:srgbClr val="004196"/>
          </a:solidFill>
          <a:ln>
            <a:solidFill>
              <a:srgbClr val="00419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532573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AE6B26A-F333-4671-8EC9-FE0F88FDBA6E}" type="datetimeFigureOut">
              <a:rPr kumimoji="1" lang="ja-JP" altLang="en-US" smtClean="0"/>
              <a:t>2023/3/9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8304142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76275" y="1709738"/>
            <a:ext cx="8543925"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76275" y="4589463"/>
            <a:ext cx="8543925"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0AE6B26A-F333-4671-8EC9-FE0F88FDBA6E}" type="datetimeFigureOut">
              <a:rPr kumimoji="1" lang="ja-JP" altLang="en-US" smtClean="0"/>
              <a:t>2023/3/9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26254913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81038" y="1825625"/>
            <a:ext cx="4195762"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29200" y="1825625"/>
            <a:ext cx="4195763"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0AE6B26A-F333-4671-8EC9-FE0F88FDBA6E}" type="datetimeFigureOut">
              <a:rPr kumimoji="1" lang="ja-JP" altLang="en-US" smtClean="0"/>
              <a:t>2023/3/9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6042518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82625" y="365125"/>
            <a:ext cx="8543925"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2625" y="1681163"/>
            <a:ext cx="419100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82625" y="2505075"/>
            <a:ext cx="419100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14913" y="1681163"/>
            <a:ext cx="42116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14913" y="2505075"/>
            <a:ext cx="421163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0AE6B26A-F333-4671-8EC9-FE0F88FDBA6E}" type="datetimeFigureOut">
              <a:rPr kumimoji="1" lang="ja-JP" altLang="en-US" smtClean="0"/>
              <a:t>2023/3/9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31574635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0AE6B26A-F333-4671-8EC9-FE0F88FDBA6E}" type="datetimeFigureOut">
              <a:rPr kumimoji="1" lang="ja-JP" altLang="en-US" smtClean="0"/>
              <a:t>2023/3/9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1750993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AE6B26A-F333-4671-8EC9-FE0F88FDBA6E}" type="datetimeFigureOut">
              <a:rPr kumimoji="1" lang="ja-JP" altLang="en-US" smtClean="0"/>
              <a:t>2023/3/9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13142433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2625" y="457200"/>
            <a:ext cx="3194050"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4211638" y="987425"/>
            <a:ext cx="501491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82625" y="2057400"/>
            <a:ext cx="319405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AE6B26A-F333-4671-8EC9-FE0F88FDBA6E}" type="datetimeFigureOut">
              <a:rPr kumimoji="1" lang="ja-JP" altLang="en-US" smtClean="0"/>
              <a:t>2023/3/9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26384253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82625" y="457200"/>
            <a:ext cx="3194050"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4211638" y="987425"/>
            <a:ext cx="50149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682625" y="2057400"/>
            <a:ext cx="319405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AE6B26A-F333-4671-8EC9-FE0F88FDBA6E}" type="datetimeFigureOut">
              <a:rPr kumimoji="1" lang="ja-JP" altLang="en-US" smtClean="0"/>
              <a:t>2023/3/9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23097022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AE6B26A-F333-4671-8EC9-FE0F88FDBA6E}" type="datetimeFigureOut">
              <a:rPr kumimoji="1" lang="ja-JP" altLang="en-US" smtClean="0"/>
              <a:t>2023/3/9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305309281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89775" y="365125"/>
            <a:ext cx="2135188"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81038" y="365125"/>
            <a:ext cx="6256337"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AE6B26A-F333-4671-8EC9-FE0F88FDBA6E}" type="datetimeFigureOut">
              <a:rPr kumimoji="1" lang="ja-JP" altLang="en-US" smtClean="0"/>
              <a:t>2023/3/9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11263457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ユーザー設定レイアウト">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CAE0F744-F338-469C-81DD-7D82C9B8CA64}" type="slidenum">
              <a:rPr kumimoji="1" lang="ja-JP" altLang="en-US" smtClean="0"/>
              <a:t>‹#›</a:t>
            </a:fld>
            <a:endParaRPr kumimoji="1" lang="ja-JP" altLang="en-US"/>
          </a:p>
        </p:txBody>
      </p:sp>
      <p:sp>
        <p:nvSpPr>
          <p:cNvPr id="14" name="正方形/長方形 13"/>
          <p:cNvSpPr/>
          <p:nvPr userDrawn="1"/>
        </p:nvSpPr>
        <p:spPr>
          <a:xfrm>
            <a:off x="-46119" y="-46139"/>
            <a:ext cx="2448126" cy="6904139"/>
          </a:xfrm>
          <a:prstGeom prst="rect">
            <a:avLst/>
          </a:prstGeom>
          <a:solidFill>
            <a:srgbClr val="004196"/>
          </a:solidFill>
          <a:ln>
            <a:solidFill>
              <a:srgbClr val="00419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円/楕円 15">
            <a:extLst>
              <a:ext uri="{FF2B5EF4-FFF2-40B4-BE49-F238E27FC236}">
                <a16:creationId xmlns:a16="http://schemas.microsoft.com/office/drawing/2014/main" id="{9C4582D1-F710-4E2F-9868-CB89116D5932}"/>
              </a:ext>
            </a:extLst>
          </p:cNvPr>
          <p:cNvSpPr/>
          <p:nvPr userDrawn="1"/>
        </p:nvSpPr>
        <p:spPr>
          <a:xfrm>
            <a:off x="6553973" y="3640996"/>
            <a:ext cx="1268186" cy="1268186"/>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
        <p:nvSpPr>
          <p:cNvPr id="9" name="円/楕円 14">
            <a:extLst>
              <a:ext uri="{FF2B5EF4-FFF2-40B4-BE49-F238E27FC236}">
                <a16:creationId xmlns:a16="http://schemas.microsoft.com/office/drawing/2014/main" id="{47953C80-71A5-4AA2-AEAD-21948D1AA6DC}"/>
              </a:ext>
            </a:extLst>
          </p:cNvPr>
          <p:cNvSpPr/>
          <p:nvPr userDrawn="1"/>
        </p:nvSpPr>
        <p:spPr>
          <a:xfrm>
            <a:off x="6772122" y="3829873"/>
            <a:ext cx="3298372" cy="3298372"/>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9839601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セクション ヘッダー">
    <p:spTree>
      <p:nvGrpSpPr>
        <p:cNvPr id="1" name=""/>
        <p:cNvGrpSpPr/>
        <p:nvPr/>
      </p:nvGrpSpPr>
      <p:grpSpPr>
        <a:xfrm>
          <a:off x="0" y="0"/>
          <a:ext cx="0" cy="0"/>
          <a:chOff x="0" y="0"/>
          <a:chExt cx="0" cy="0"/>
        </a:xfrm>
      </p:grpSpPr>
      <p:sp>
        <p:nvSpPr>
          <p:cNvPr id="7" name="スライド番号プレースホルダー 5">
            <a:extLst>
              <a:ext uri="{FF2B5EF4-FFF2-40B4-BE49-F238E27FC236}">
                <a16:creationId xmlns:a16="http://schemas.microsoft.com/office/drawing/2014/main" id="{2C89B828-B338-413C-B008-0A8566F4881D}"/>
              </a:ext>
            </a:extLst>
          </p:cNvPr>
          <p:cNvSpPr>
            <a:spLocks noGrp="1"/>
          </p:cNvSpPr>
          <p:nvPr>
            <p:ph type="sldNum" sz="quarter" idx="12"/>
          </p:nvPr>
        </p:nvSpPr>
        <p:spPr>
          <a:xfrm>
            <a:off x="7381875" y="6463208"/>
            <a:ext cx="2228850" cy="249385"/>
          </a:xfrm>
        </p:spPr>
        <p:txBody>
          <a:bodyPr rtlCol="0"/>
          <a:lstStyle>
            <a:lvl1pPr algn="r">
              <a:defRPr sz="731">
                <a:solidFill>
                  <a:schemeClr val="accent3"/>
                </a:solidFill>
                <a:latin typeface="Meiryo UI" panose="020B0604030504040204" pitchFamily="50" charset="-128"/>
                <a:ea typeface="Meiryo UI" panose="020B0604030504040204" pitchFamily="50" charset="-128"/>
              </a:defRPr>
            </a:lvl1pPr>
          </a:lstStyle>
          <a:p>
            <a:fld id="{48BB047D-A6CD-43AB-96F0-683C726B586B}" type="slidenum">
              <a:rPr lang="en-US" altLang="ja-JP" noProof="0" smtClean="0"/>
              <a:pPr/>
              <a:t>‹#›</a:t>
            </a:fld>
            <a:endParaRPr lang="ja-JP" altLang="en-US" noProof="0" dirty="0"/>
          </a:p>
        </p:txBody>
      </p:sp>
      <p:sp>
        <p:nvSpPr>
          <p:cNvPr id="19" name="長方形 18">
            <a:extLst>
              <a:ext uri="{FF2B5EF4-FFF2-40B4-BE49-F238E27FC236}">
                <a16:creationId xmlns:a16="http://schemas.microsoft.com/office/drawing/2014/main" id="{9A55704E-D515-4774-90C6-5F887DDAE55E}"/>
              </a:ext>
            </a:extLst>
          </p:cNvPr>
          <p:cNvSpPr/>
          <p:nvPr userDrawn="1"/>
        </p:nvSpPr>
        <p:spPr>
          <a:xfrm>
            <a:off x="368514" y="2428608"/>
            <a:ext cx="6912000" cy="45719"/>
          </a:xfrm>
          <a:prstGeom prst="rect">
            <a:avLst/>
          </a:prstGeom>
          <a:solidFill>
            <a:srgbClr val="0041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sz="1463" noProof="0" dirty="0">
              <a:latin typeface="Meiryo UI" panose="020B0604030504040204" pitchFamily="50" charset="-128"/>
              <a:ea typeface="Meiryo UI" panose="020B0604030504040204" pitchFamily="50" charset="-128"/>
            </a:endParaRPr>
          </a:p>
        </p:txBody>
      </p:sp>
      <p:sp>
        <p:nvSpPr>
          <p:cNvPr id="4" name="タイトル 3">
            <a:extLst>
              <a:ext uri="{FF2B5EF4-FFF2-40B4-BE49-F238E27FC236}">
                <a16:creationId xmlns:a16="http://schemas.microsoft.com/office/drawing/2014/main" id="{E39D1C78-6110-4052-8455-7E7893F7FCD3}"/>
              </a:ext>
            </a:extLst>
          </p:cNvPr>
          <p:cNvSpPr>
            <a:spLocks noGrp="1"/>
          </p:cNvSpPr>
          <p:nvPr>
            <p:ph type="title"/>
          </p:nvPr>
        </p:nvSpPr>
        <p:spPr>
          <a:xfrm>
            <a:off x="368515" y="1770073"/>
            <a:ext cx="6912000" cy="658535"/>
          </a:xfrm>
        </p:spPr>
        <p:txBody>
          <a:bodyPr rtlCol="0">
            <a:normAutofit/>
          </a:bodyPr>
          <a:lstStyle>
            <a:lvl1pPr>
              <a:defRPr lang="en-US" sz="2800" b="1" kern="1200" cap="all" baseline="0" smtClean="0">
                <a:solidFill>
                  <a:srgbClr val="004196"/>
                </a:solidFill>
                <a:latin typeface="+mn-ea"/>
                <a:ea typeface="+mn-ea"/>
                <a:cs typeface="+mj-cs"/>
              </a:defRPr>
            </a:lvl1pPr>
          </a:lstStyle>
          <a:p>
            <a:pPr rtl="0"/>
            <a:r>
              <a:rPr lang="ja-JP" altLang="en-US" noProof="0" dirty="0"/>
              <a:t>マスター タイトルの書式設定</a:t>
            </a:r>
          </a:p>
        </p:txBody>
      </p:sp>
      <p:sp>
        <p:nvSpPr>
          <p:cNvPr id="21" name="円/楕円 16">
            <a:extLst>
              <a:ext uri="{FF2B5EF4-FFF2-40B4-BE49-F238E27FC236}">
                <a16:creationId xmlns:a16="http://schemas.microsoft.com/office/drawing/2014/main" id="{8725921A-0ED5-431E-899C-28A6920B5029}"/>
              </a:ext>
            </a:extLst>
          </p:cNvPr>
          <p:cNvSpPr/>
          <p:nvPr userDrawn="1"/>
        </p:nvSpPr>
        <p:spPr>
          <a:xfrm>
            <a:off x="7700282" y="1022650"/>
            <a:ext cx="3298372" cy="3298372"/>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
        <p:nvSpPr>
          <p:cNvPr id="22" name="円/楕円 17">
            <a:extLst>
              <a:ext uri="{FF2B5EF4-FFF2-40B4-BE49-F238E27FC236}">
                <a16:creationId xmlns:a16="http://schemas.microsoft.com/office/drawing/2014/main" id="{EE8B169A-8A2F-4425-A9A1-1B828428B434}"/>
              </a:ext>
            </a:extLst>
          </p:cNvPr>
          <p:cNvSpPr/>
          <p:nvPr userDrawn="1"/>
        </p:nvSpPr>
        <p:spPr>
          <a:xfrm>
            <a:off x="7381875" y="798246"/>
            <a:ext cx="1268186" cy="1268186"/>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
        <p:nvSpPr>
          <p:cNvPr id="9" name="Footer Placeholder 4"/>
          <p:cNvSpPr>
            <a:spLocks noGrp="1"/>
          </p:cNvSpPr>
          <p:nvPr>
            <p:ph type="ftr" sz="quarter" idx="3"/>
          </p:nvPr>
        </p:nvSpPr>
        <p:spPr>
          <a:xfrm>
            <a:off x="8658607" y="-17093"/>
            <a:ext cx="1330414" cy="213645"/>
          </a:xfrm>
          <a:prstGeom prst="rect">
            <a:avLst/>
          </a:prstGeom>
        </p:spPr>
        <p:txBody>
          <a:bodyPr vert="horz" lIns="91440" tIns="45720" rIns="91440" bIns="45720" rtlCol="0" anchor="ctr"/>
          <a:lstStyle>
            <a:lvl1pPr algn="r">
              <a:defRPr sz="1200">
                <a:solidFill>
                  <a:schemeClr val="tx1">
                    <a:tint val="75000"/>
                  </a:schemeClr>
                </a:solidFill>
                <a:latin typeface="+mn-ea"/>
                <a:ea typeface="+mn-ea"/>
              </a:defRPr>
            </a:lvl1pPr>
          </a:lstStyle>
          <a:p>
            <a:r>
              <a:rPr kumimoji="1" lang="en-US" altLang="ja-JP" dirty="0"/>
              <a:t>2022.12.15</a:t>
            </a:r>
            <a:r>
              <a:rPr kumimoji="1" lang="ja-JP" altLang="en-US" dirty="0"/>
              <a:t>版</a:t>
            </a:r>
          </a:p>
        </p:txBody>
      </p:sp>
    </p:spTree>
    <p:extLst>
      <p:ext uri="{BB962C8B-B14F-4D97-AF65-F5344CB8AC3E}">
        <p14:creationId xmlns:p14="http://schemas.microsoft.com/office/powerpoint/2010/main" val="1867689672"/>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セクション ヘッダー">
    <p:spTree>
      <p:nvGrpSpPr>
        <p:cNvPr id="1" name=""/>
        <p:cNvGrpSpPr/>
        <p:nvPr/>
      </p:nvGrpSpPr>
      <p:grpSpPr>
        <a:xfrm>
          <a:off x="0" y="0"/>
          <a:ext cx="0" cy="0"/>
          <a:chOff x="0" y="0"/>
          <a:chExt cx="0" cy="0"/>
        </a:xfrm>
      </p:grpSpPr>
      <p:sp>
        <p:nvSpPr>
          <p:cNvPr id="7" name="スライド番号プレースホルダー 5">
            <a:extLst>
              <a:ext uri="{FF2B5EF4-FFF2-40B4-BE49-F238E27FC236}">
                <a16:creationId xmlns:a16="http://schemas.microsoft.com/office/drawing/2014/main" id="{2C89B828-B338-413C-B008-0A8566F4881D}"/>
              </a:ext>
            </a:extLst>
          </p:cNvPr>
          <p:cNvSpPr>
            <a:spLocks noGrp="1"/>
          </p:cNvSpPr>
          <p:nvPr>
            <p:ph type="sldNum" sz="quarter" idx="12"/>
          </p:nvPr>
        </p:nvSpPr>
        <p:spPr>
          <a:xfrm>
            <a:off x="7381875" y="6463208"/>
            <a:ext cx="2228850" cy="249385"/>
          </a:xfrm>
        </p:spPr>
        <p:txBody>
          <a:bodyPr rtlCol="0"/>
          <a:lstStyle>
            <a:lvl1pPr algn="r">
              <a:defRPr sz="731">
                <a:solidFill>
                  <a:schemeClr val="accent3"/>
                </a:solidFill>
                <a:latin typeface="Meiryo UI" panose="020B0604030504040204" pitchFamily="50" charset="-128"/>
                <a:ea typeface="Meiryo UI" panose="020B0604030504040204" pitchFamily="50" charset="-128"/>
              </a:defRPr>
            </a:lvl1pPr>
          </a:lstStyle>
          <a:p>
            <a:fld id="{48BB047D-A6CD-43AB-96F0-683C726B586B}" type="slidenum">
              <a:rPr lang="en-US" altLang="ja-JP" noProof="0" smtClean="0"/>
              <a:pPr/>
              <a:t>‹#›</a:t>
            </a:fld>
            <a:endParaRPr lang="ja-JP" altLang="en-US" noProof="0" dirty="0"/>
          </a:p>
        </p:txBody>
      </p:sp>
      <p:sp>
        <p:nvSpPr>
          <p:cNvPr id="4" name="タイトル 3">
            <a:extLst>
              <a:ext uri="{FF2B5EF4-FFF2-40B4-BE49-F238E27FC236}">
                <a16:creationId xmlns:a16="http://schemas.microsoft.com/office/drawing/2014/main" id="{E39D1C78-6110-4052-8455-7E7893F7FCD3}"/>
              </a:ext>
            </a:extLst>
          </p:cNvPr>
          <p:cNvSpPr>
            <a:spLocks noGrp="1"/>
          </p:cNvSpPr>
          <p:nvPr>
            <p:ph type="title"/>
          </p:nvPr>
        </p:nvSpPr>
        <p:spPr>
          <a:xfrm>
            <a:off x="2532875" y="1505823"/>
            <a:ext cx="6912000" cy="4420999"/>
          </a:xfrm>
          <a:solidFill>
            <a:srgbClr val="004196"/>
          </a:solidFill>
        </p:spPr>
        <p:txBody>
          <a:bodyPr rtlCol="0" anchor="t">
            <a:normAutofit/>
          </a:bodyPr>
          <a:lstStyle>
            <a:lvl1pPr>
              <a:defRPr lang="en-US" sz="2800" b="1" kern="1200" cap="all" baseline="0" smtClean="0">
                <a:solidFill>
                  <a:schemeClr val="bg1">
                    <a:lumMod val="95000"/>
                  </a:schemeClr>
                </a:solidFill>
                <a:latin typeface="+mn-ea"/>
                <a:ea typeface="+mn-ea"/>
                <a:cs typeface="+mj-cs"/>
              </a:defRPr>
            </a:lvl1pPr>
          </a:lstStyle>
          <a:p>
            <a:pPr rtl="0"/>
            <a:r>
              <a:rPr lang="ja-JP" altLang="en-US" noProof="0" dirty="0"/>
              <a:t>マスター タイトルの書式設定</a:t>
            </a:r>
          </a:p>
        </p:txBody>
      </p:sp>
      <p:sp>
        <p:nvSpPr>
          <p:cNvPr id="8" name="円/楕円 16">
            <a:extLst>
              <a:ext uri="{FF2B5EF4-FFF2-40B4-BE49-F238E27FC236}">
                <a16:creationId xmlns:a16="http://schemas.microsoft.com/office/drawing/2014/main" id="{8725921A-0ED5-431E-899C-28A6920B5029}"/>
              </a:ext>
            </a:extLst>
          </p:cNvPr>
          <p:cNvSpPr/>
          <p:nvPr userDrawn="1"/>
        </p:nvSpPr>
        <p:spPr>
          <a:xfrm>
            <a:off x="-936185" y="1731521"/>
            <a:ext cx="3298372" cy="3298372"/>
          </a:xfrm>
          <a:prstGeom prst="ellipse">
            <a:avLst/>
          </a:prstGeom>
          <a:noFill/>
          <a:ln w="19050">
            <a:solidFill>
              <a:srgbClr val="33A1D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
        <p:nvSpPr>
          <p:cNvPr id="9" name="円/楕円 17">
            <a:extLst>
              <a:ext uri="{FF2B5EF4-FFF2-40B4-BE49-F238E27FC236}">
                <a16:creationId xmlns:a16="http://schemas.microsoft.com/office/drawing/2014/main" id="{EE8B169A-8A2F-4425-A9A1-1B828428B434}"/>
              </a:ext>
            </a:extLst>
          </p:cNvPr>
          <p:cNvSpPr/>
          <p:nvPr userDrawn="1"/>
        </p:nvSpPr>
        <p:spPr>
          <a:xfrm>
            <a:off x="-122428" y="5143744"/>
            <a:ext cx="1268186" cy="1268186"/>
          </a:xfrm>
          <a:prstGeom prst="ellipse">
            <a:avLst/>
          </a:prstGeom>
          <a:noFill/>
          <a:ln w="19050">
            <a:solidFill>
              <a:srgbClr val="33A1D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
        <p:nvSpPr>
          <p:cNvPr id="10" name="Footer Placeholder 4"/>
          <p:cNvSpPr>
            <a:spLocks noGrp="1"/>
          </p:cNvSpPr>
          <p:nvPr>
            <p:ph type="ftr" sz="quarter" idx="3"/>
          </p:nvPr>
        </p:nvSpPr>
        <p:spPr>
          <a:xfrm>
            <a:off x="8658607" y="-17093"/>
            <a:ext cx="1330414" cy="213645"/>
          </a:xfrm>
          <a:prstGeom prst="rect">
            <a:avLst/>
          </a:prstGeom>
        </p:spPr>
        <p:txBody>
          <a:bodyPr vert="horz" lIns="91440" tIns="45720" rIns="91440" bIns="45720" rtlCol="0" anchor="ctr"/>
          <a:lstStyle>
            <a:lvl1pPr algn="r">
              <a:defRPr sz="1200">
                <a:solidFill>
                  <a:schemeClr val="tx1">
                    <a:tint val="75000"/>
                  </a:schemeClr>
                </a:solidFill>
                <a:latin typeface="+mn-ea"/>
                <a:ea typeface="+mn-ea"/>
              </a:defRPr>
            </a:lvl1pPr>
          </a:lstStyle>
          <a:p>
            <a:r>
              <a:rPr kumimoji="1" lang="en-US" altLang="ja-JP" dirty="0"/>
              <a:t>2022.12.15</a:t>
            </a:r>
            <a:r>
              <a:rPr kumimoji="1" lang="ja-JP" altLang="en-US" dirty="0"/>
              <a:t>版</a:t>
            </a:r>
          </a:p>
        </p:txBody>
      </p:sp>
    </p:spTree>
    <p:extLst>
      <p:ext uri="{BB962C8B-B14F-4D97-AF65-F5344CB8AC3E}">
        <p14:creationId xmlns:p14="http://schemas.microsoft.com/office/powerpoint/2010/main" val="2206616972"/>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2" name="正方形/長方形 1"/>
          <p:cNvSpPr/>
          <p:nvPr userDrawn="1"/>
        </p:nvSpPr>
        <p:spPr>
          <a:xfrm>
            <a:off x="396765" y="2574401"/>
            <a:ext cx="9112469" cy="902836"/>
          </a:xfrm>
          <a:prstGeom prst="rect">
            <a:avLst/>
          </a:prstGeom>
          <a:solidFill>
            <a:srgbClr val="00419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タイトル 1">
            <a:extLst>
              <a:ext uri="{FF2B5EF4-FFF2-40B4-BE49-F238E27FC236}">
                <a16:creationId xmlns:a16="http://schemas.microsoft.com/office/drawing/2014/main" id="{620DE157-5EE1-4EA0-81F6-327024E6EEFE}"/>
              </a:ext>
            </a:extLst>
          </p:cNvPr>
          <p:cNvSpPr>
            <a:spLocks noGrp="1"/>
          </p:cNvSpPr>
          <p:nvPr>
            <p:ph type="title" hasCustomPrompt="1"/>
          </p:nvPr>
        </p:nvSpPr>
        <p:spPr>
          <a:xfrm>
            <a:off x="638133" y="2696049"/>
            <a:ext cx="8648480" cy="654338"/>
          </a:xfrm>
        </p:spPr>
        <p:txBody>
          <a:bodyPr anchor="ctr">
            <a:normAutofit/>
          </a:bodyPr>
          <a:lstStyle>
            <a:lvl1pPr algn="ctr">
              <a:defRPr sz="3200" b="0">
                <a:solidFill>
                  <a:schemeClr val="bg1"/>
                </a:solidFill>
                <a:latin typeface="ＭＳ ゴシック" panose="020B0609070205080204" pitchFamily="49" charset="-128"/>
                <a:ea typeface="ＭＳ ゴシック" panose="020B0609070205080204" pitchFamily="49" charset="-128"/>
              </a:defRPr>
            </a:lvl1pPr>
          </a:lstStyle>
          <a:p>
            <a:r>
              <a:rPr kumimoji="1" lang="ja-JP" altLang="en-US" dirty="0"/>
              <a:t>資料名称</a:t>
            </a:r>
          </a:p>
        </p:txBody>
      </p:sp>
      <p:sp>
        <p:nvSpPr>
          <p:cNvPr id="20" name="テキスト プレースホルダー 12">
            <a:extLst>
              <a:ext uri="{FF2B5EF4-FFF2-40B4-BE49-F238E27FC236}">
                <a16:creationId xmlns:a16="http://schemas.microsoft.com/office/drawing/2014/main" id="{B7E649F9-F150-4C65-8EF8-5894A2C8D04B}"/>
              </a:ext>
            </a:extLst>
          </p:cNvPr>
          <p:cNvSpPr>
            <a:spLocks noGrp="1"/>
          </p:cNvSpPr>
          <p:nvPr>
            <p:ph type="body" sz="quarter" idx="13" hasCustomPrompt="1"/>
          </p:nvPr>
        </p:nvSpPr>
        <p:spPr>
          <a:xfrm>
            <a:off x="638133" y="2175592"/>
            <a:ext cx="8648480" cy="398809"/>
          </a:xfrm>
        </p:spPr>
        <p:txBody>
          <a:bodyPr anchor="ctr">
            <a:noAutofit/>
          </a:bodyPr>
          <a:lstStyle>
            <a:lvl1pPr marL="0" indent="0">
              <a:buNone/>
              <a:defRPr sz="2400">
                <a:solidFill>
                  <a:schemeClr val="bg1"/>
                </a:solidFill>
                <a:latin typeface="ＭＳ ゴシック" panose="020B0609070205080204" pitchFamily="49" charset="-128"/>
                <a:ea typeface="ＭＳ ゴシック" panose="020B0609070205080204" pitchFamily="49" charset="-128"/>
              </a:defRPr>
            </a:lvl1pPr>
          </a:lstStyle>
          <a:p>
            <a:pPr lvl="0"/>
            <a:r>
              <a:rPr kumimoji="1" lang="ja-JP" altLang="en-US" dirty="0"/>
              <a:t>業務名称</a:t>
            </a:r>
            <a:endParaRPr kumimoji="1" lang="en-US" altLang="ja-JP" dirty="0"/>
          </a:p>
        </p:txBody>
      </p:sp>
      <p:sp>
        <p:nvSpPr>
          <p:cNvPr id="14" name="Slide Number Placeholder 5"/>
          <p:cNvSpPr>
            <a:spLocks noGrp="1"/>
          </p:cNvSpPr>
          <p:nvPr>
            <p:ph type="sldNum" sz="quarter" idx="4"/>
          </p:nvPr>
        </p:nvSpPr>
        <p:spPr>
          <a:xfrm>
            <a:off x="9418320" y="6563360"/>
            <a:ext cx="487680" cy="294640"/>
          </a:xfrm>
          <a:prstGeom prst="rect">
            <a:avLst/>
          </a:prstGeom>
        </p:spPr>
        <p:txBody>
          <a:bodyPr vert="horz" lIns="91440" tIns="45720" rIns="91440" bIns="45720" rtlCol="0" anchor="ctr"/>
          <a:lstStyle>
            <a:lvl1pPr algn="r">
              <a:defRPr sz="1200">
                <a:solidFill>
                  <a:schemeClr val="tx1">
                    <a:tint val="75000"/>
                  </a:schemeClr>
                </a:solidFill>
              </a:defRPr>
            </a:lvl1pPr>
          </a:lstStyle>
          <a:p>
            <a:fld id="{CAE0F744-F338-469C-81DD-7D82C9B8CA64}" type="slidenum">
              <a:rPr kumimoji="1" lang="ja-JP" altLang="en-US" smtClean="0"/>
              <a:t>‹#›</a:t>
            </a:fld>
            <a:endParaRPr kumimoji="1" lang="ja-JP" altLang="en-US"/>
          </a:p>
        </p:txBody>
      </p:sp>
    </p:spTree>
    <p:extLst>
      <p:ext uri="{BB962C8B-B14F-4D97-AF65-F5344CB8AC3E}">
        <p14:creationId xmlns:p14="http://schemas.microsoft.com/office/powerpoint/2010/main" val="20409849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タイトル スライド">
    <p:spTree>
      <p:nvGrpSpPr>
        <p:cNvPr id="1" name=""/>
        <p:cNvGrpSpPr/>
        <p:nvPr/>
      </p:nvGrpSpPr>
      <p:grpSpPr>
        <a:xfrm>
          <a:off x="0" y="0"/>
          <a:ext cx="0" cy="0"/>
          <a:chOff x="0" y="0"/>
          <a:chExt cx="0" cy="0"/>
        </a:xfrm>
      </p:grpSpPr>
      <p:cxnSp>
        <p:nvCxnSpPr>
          <p:cNvPr id="8" name="直線コネクタ 7">
            <a:extLst>
              <a:ext uri="{FF2B5EF4-FFF2-40B4-BE49-F238E27FC236}">
                <a16:creationId xmlns:a16="http://schemas.microsoft.com/office/drawing/2014/main" id="{EED4A916-229F-4D68-B1CA-918B9E6F994E}"/>
              </a:ext>
            </a:extLst>
          </p:cNvPr>
          <p:cNvCxnSpPr>
            <a:cxnSpLocks/>
          </p:cNvCxnSpPr>
          <p:nvPr userDrawn="1"/>
        </p:nvCxnSpPr>
        <p:spPr>
          <a:xfrm>
            <a:off x="638133" y="3377420"/>
            <a:ext cx="8648480" cy="34696"/>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20" name="テキスト プレースホルダー 12">
            <a:extLst>
              <a:ext uri="{FF2B5EF4-FFF2-40B4-BE49-F238E27FC236}">
                <a16:creationId xmlns:a16="http://schemas.microsoft.com/office/drawing/2014/main" id="{B7E649F9-F150-4C65-8EF8-5894A2C8D04B}"/>
              </a:ext>
            </a:extLst>
          </p:cNvPr>
          <p:cNvSpPr>
            <a:spLocks noGrp="1"/>
          </p:cNvSpPr>
          <p:nvPr>
            <p:ph type="body" sz="quarter" idx="13" hasCustomPrompt="1"/>
          </p:nvPr>
        </p:nvSpPr>
        <p:spPr>
          <a:xfrm>
            <a:off x="638133" y="2853612"/>
            <a:ext cx="8648480" cy="398809"/>
          </a:xfrm>
        </p:spPr>
        <p:txBody>
          <a:bodyPr anchor="ctr">
            <a:noAutofit/>
          </a:bodyPr>
          <a:lstStyle>
            <a:lvl1pPr marL="0" indent="0">
              <a:buNone/>
              <a:defRPr sz="2400">
                <a:solidFill>
                  <a:schemeClr val="tx1"/>
                </a:solidFill>
                <a:latin typeface="ＭＳ ゴシック" panose="020B0609070205080204" pitchFamily="49" charset="-128"/>
                <a:ea typeface="ＭＳ ゴシック" panose="020B0609070205080204" pitchFamily="49" charset="-128"/>
              </a:defRPr>
            </a:lvl1pPr>
          </a:lstStyle>
          <a:p>
            <a:pPr lvl="0"/>
            <a:r>
              <a:rPr kumimoji="1" lang="ja-JP" altLang="en-US" dirty="0"/>
              <a:t>章の名称</a:t>
            </a:r>
            <a:endParaRPr kumimoji="1" lang="en-US" altLang="ja-JP" dirty="0"/>
          </a:p>
        </p:txBody>
      </p:sp>
      <p:sp>
        <p:nvSpPr>
          <p:cNvPr id="14" name="Slide Number Placeholder 5"/>
          <p:cNvSpPr>
            <a:spLocks noGrp="1"/>
          </p:cNvSpPr>
          <p:nvPr>
            <p:ph type="sldNum" sz="quarter" idx="4"/>
          </p:nvPr>
        </p:nvSpPr>
        <p:spPr>
          <a:xfrm>
            <a:off x="9418320" y="6563360"/>
            <a:ext cx="487680" cy="294640"/>
          </a:xfrm>
          <a:prstGeom prst="rect">
            <a:avLst/>
          </a:prstGeom>
        </p:spPr>
        <p:txBody>
          <a:bodyPr vert="horz" lIns="91440" tIns="45720" rIns="91440" bIns="45720" rtlCol="0" anchor="ctr"/>
          <a:lstStyle>
            <a:lvl1pPr algn="r">
              <a:defRPr sz="1200">
                <a:solidFill>
                  <a:schemeClr val="tx1">
                    <a:tint val="75000"/>
                  </a:schemeClr>
                </a:solidFill>
              </a:defRPr>
            </a:lvl1pPr>
          </a:lstStyle>
          <a:p>
            <a:fld id="{CAE0F744-F338-469C-81DD-7D82C9B8CA64}" type="slidenum">
              <a:rPr kumimoji="1" lang="ja-JP" altLang="en-US" smtClean="0"/>
              <a:t>‹#›</a:t>
            </a:fld>
            <a:endParaRPr kumimoji="1" lang="ja-JP" altLang="en-US"/>
          </a:p>
        </p:txBody>
      </p:sp>
    </p:spTree>
    <p:extLst>
      <p:ext uri="{BB962C8B-B14F-4D97-AF65-F5344CB8AC3E}">
        <p14:creationId xmlns:p14="http://schemas.microsoft.com/office/powerpoint/2010/main" val="395757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ユーザー設定レイアウト">
    <p:spTree>
      <p:nvGrpSpPr>
        <p:cNvPr id="1" name=""/>
        <p:cNvGrpSpPr/>
        <p:nvPr/>
      </p:nvGrpSpPr>
      <p:grpSpPr>
        <a:xfrm>
          <a:off x="0" y="0"/>
          <a:ext cx="0" cy="0"/>
          <a:chOff x="0" y="0"/>
          <a:chExt cx="0" cy="0"/>
        </a:xfrm>
      </p:grpSpPr>
      <p:cxnSp>
        <p:nvCxnSpPr>
          <p:cNvPr id="7" name="直線コネクタ 6">
            <a:extLst>
              <a:ext uri="{FF2B5EF4-FFF2-40B4-BE49-F238E27FC236}">
                <a16:creationId xmlns:a16="http://schemas.microsoft.com/office/drawing/2014/main" id="{48DEC90F-B50A-4FD3-84C7-6DF53D8C0224}"/>
              </a:ext>
            </a:extLst>
          </p:cNvPr>
          <p:cNvCxnSpPr/>
          <p:nvPr userDrawn="1"/>
        </p:nvCxnSpPr>
        <p:spPr>
          <a:xfrm>
            <a:off x="0" y="639101"/>
            <a:ext cx="99060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8" name="テキスト プレースホルダー 12">
            <a:extLst>
              <a:ext uri="{FF2B5EF4-FFF2-40B4-BE49-F238E27FC236}">
                <a16:creationId xmlns:a16="http://schemas.microsoft.com/office/drawing/2014/main" id="{745834F0-E8CA-4508-B8C9-62DF02512FEC}"/>
              </a:ext>
            </a:extLst>
          </p:cNvPr>
          <p:cNvSpPr>
            <a:spLocks noGrp="1"/>
          </p:cNvSpPr>
          <p:nvPr>
            <p:ph type="body" sz="quarter" idx="16" hasCustomPrompt="1"/>
          </p:nvPr>
        </p:nvSpPr>
        <p:spPr>
          <a:xfrm>
            <a:off x="109057" y="155279"/>
            <a:ext cx="9722841" cy="360000"/>
          </a:xfrm>
        </p:spPr>
        <p:txBody>
          <a:bodyPr lIns="72000" tIns="36000" rIns="72000" bIns="36000" anchor="ctr">
            <a:noAutofit/>
          </a:bodyPr>
          <a:lstStyle>
            <a:lvl1pPr marL="0" indent="0">
              <a:buNone/>
              <a:defRPr sz="2400" b="1">
                <a:solidFill>
                  <a:schemeClr val="accent1"/>
                </a:solidFill>
                <a:latin typeface="ＭＳ ゴシック" panose="020B0609070205080204" pitchFamily="49" charset="-128"/>
                <a:ea typeface="ＭＳ ゴシック" panose="020B0609070205080204" pitchFamily="49" charset="-128"/>
              </a:defRPr>
            </a:lvl1pPr>
          </a:lstStyle>
          <a:p>
            <a:pPr lvl="0"/>
            <a:r>
              <a:rPr kumimoji="1" lang="en-US" altLang="ja-JP" dirty="0"/>
              <a:t>T2</a:t>
            </a:r>
          </a:p>
        </p:txBody>
      </p:sp>
      <p:sp>
        <p:nvSpPr>
          <p:cNvPr id="13" name="Slide Number Placeholder 5"/>
          <p:cNvSpPr>
            <a:spLocks noGrp="1"/>
          </p:cNvSpPr>
          <p:nvPr>
            <p:ph type="sldNum" sz="quarter" idx="4"/>
          </p:nvPr>
        </p:nvSpPr>
        <p:spPr>
          <a:xfrm>
            <a:off x="9418320" y="6563360"/>
            <a:ext cx="487680" cy="294640"/>
          </a:xfrm>
          <a:prstGeom prst="rect">
            <a:avLst/>
          </a:prstGeom>
        </p:spPr>
        <p:txBody>
          <a:bodyPr vert="horz" lIns="91440" tIns="45720" rIns="91440" bIns="45720" rtlCol="0" anchor="ctr"/>
          <a:lstStyle>
            <a:lvl1pPr algn="r">
              <a:defRPr sz="1200">
                <a:solidFill>
                  <a:schemeClr val="tx1">
                    <a:tint val="75000"/>
                  </a:schemeClr>
                </a:solidFill>
              </a:defRPr>
            </a:lvl1pPr>
          </a:lstStyle>
          <a:p>
            <a:fld id="{CAE0F744-F338-469C-81DD-7D82C9B8CA64}" type="slidenum">
              <a:rPr kumimoji="1" lang="ja-JP" altLang="en-US" smtClean="0"/>
              <a:t>‹#›</a:t>
            </a:fld>
            <a:endParaRPr kumimoji="1" lang="ja-JP" altLang="en-US"/>
          </a:p>
        </p:txBody>
      </p:sp>
    </p:spTree>
    <p:extLst>
      <p:ext uri="{BB962C8B-B14F-4D97-AF65-F5344CB8AC3E}">
        <p14:creationId xmlns:p14="http://schemas.microsoft.com/office/powerpoint/2010/main" val="31212808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cSld name="2_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16" name="Slide Number Placeholder 5"/>
          <p:cNvSpPr>
            <a:spLocks noGrp="1"/>
          </p:cNvSpPr>
          <p:nvPr>
            <p:ph type="sldNum" sz="quarter" idx="4"/>
          </p:nvPr>
        </p:nvSpPr>
        <p:spPr>
          <a:xfrm>
            <a:off x="9418320" y="6563360"/>
            <a:ext cx="487680" cy="294640"/>
          </a:xfrm>
          <a:prstGeom prst="rect">
            <a:avLst/>
          </a:prstGeom>
        </p:spPr>
        <p:txBody>
          <a:bodyPr vert="horz" lIns="91440" tIns="45720" rIns="91440" bIns="45720" rtlCol="0" anchor="ctr"/>
          <a:lstStyle>
            <a:lvl1pPr algn="r">
              <a:defRPr sz="1200">
                <a:solidFill>
                  <a:schemeClr val="tx1">
                    <a:tint val="75000"/>
                  </a:schemeClr>
                </a:solidFill>
              </a:defRPr>
            </a:lvl1pPr>
          </a:lstStyle>
          <a:p>
            <a:fld id="{CAE0F744-F338-469C-81DD-7D82C9B8CA64}" type="slidenum">
              <a:rPr kumimoji="1" lang="ja-JP" altLang="en-US" smtClean="0"/>
              <a:t>‹#›</a:t>
            </a:fld>
            <a:endParaRPr kumimoji="1" lang="ja-JP" altLang="en-US"/>
          </a:p>
        </p:txBody>
      </p:sp>
    </p:spTree>
    <p:extLst>
      <p:ext uri="{BB962C8B-B14F-4D97-AF65-F5344CB8AC3E}">
        <p14:creationId xmlns:p14="http://schemas.microsoft.com/office/powerpoint/2010/main" val="541344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38250" y="1122363"/>
            <a:ext cx="74295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0AE6B26A-F333-4671-8EC9-FE0F88FDBA6E}" type="datetimeFigureOut">
              <a:rPr kumimoji="1" lang="ja-JP" altLang="en-US" smtClean="0"/>
              <a:t>2023/3/9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14890315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6.xml"/><Relationship Id="rId3" Type="http://schemas.openxmlformats.org/officeDocument/2006/relationships/slideLayout" Target="../slideLayouts/slideLayout11.xml"/><Relationship Id="rId7" Type="http://schemas.openxmlformats.org/officeDocument/2006/relationships/slideLayout" Target="../slideLayouts/slideLayout15.xml"/><Relationship Id="rId12" Type="http://schemas.openxmlformats.org/officeDocument/2006/relationships/theme" Target="../theme/theme2.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11" Type="http://schemas.openxmlformats.org/officeDocument/2006/relationships/slideLayout" Target="../slideLayouts/slideLayout19.xml"/><Relationship Id="rId5" Type="http://schemas.openxmlformats.org/officeDocument/2006/relationships/slideLayout" Target="../slideLayouts/slideLayout13.xml"/><Relationship Id="rId10" Type="http://schemas.openxmlformats.org/officeDocument/2006/relationships/slideLayout" Target="../slideLayouts/slideLayout18.xml"/><Relationship Id="rId4" Type="http://schemas.openxmlformats.org/officeDocument/2006/relationships/slideLayout" Target="../slideLayouts/slideLayout12.xml"/><Relationship Id="rId9"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42" y="365129"/>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42"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60"/>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5" name="Footer Placeholder 4"/>
          <p:cNvSpPr>
            <a:spLocks noGrp="1"/>
          </p:cNvSpPr>
          <p:nvPr>
            <p:ph type="ftr" sz="quarter" idx="3"/>
          </p:nvPr>
        </p:nvSpPr>
        <p:spPr>
          <a:xfrm>
            <a:off x="3281367" y="6356360"/>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418320" y="6563360"/>
            <a:ext cx="487680" cy="294640"/>
          </a:xfrm>
          <a:prstGeom prst="rect">
            <a:avLst/>
          </a:prstGeom>
        </p:spPr>
        <p:txBody>
          <a:bodyPr vert="horz" lIns="91440" tIns="45720" rIns="91440" bIns="45720" rtlCol="0" anchor="ctr"/>
          <a:lstStyle>
            <a:lvl1pPr algn="r">
              <a:defRPr sz="1200">
                <a:solidFill>
                  <a:schemeClr val="tx1">
                    <a:tint val="75000"/>
                  </a:schemeClr>
                </a:solidFill>
              </a:defRPr>
            </a:lvl1pPr>
          </a:lstStyle>
          <a:p>
            <a:fld id="{CAE0F744-F338-469C-81DD-7D82C9B8CA64}" type="slidenum">
              <a:rPr kumimoji="1" lang="ja-JP" altLang="en-US" smtClean="0"/>
              <a:t>‹#›</a:t>
            </a:fld>
            <a:endParaRPr kumimoji="1" lang="ja-JP" altLang="en-US"/>
          </a:p>
        </p:txBody>
      </p:sp>
    </p:spTree>
    <p:extLst>
      <p:ext uri="{BB962C8B-B14F-4D97-AF65-F5344CB8AC3E}">
        <p14:creationId xmlns:p14="http://schemas.microsoft.com/office/powerpoint/2010/main" val="3687436737"/>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61" r:id="rId5"/>
    <p:sldLayoutId id="2147483669" r:id="rId6"/>
    <p:sldLayoutId id="2147483670" r:id="rId7"/>
    <p:sldLayoutId id="2147483671" r:id="rId8"/>
  </p:sldLayoutIdLst>
  <p:hf hdr="0" ftr="0" dt="0"/>
  <p:txStyles>
    <p:title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597" indent="-228597" algn="l" defTabSz="914384"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788" indent="-228597" algn="l" defTabSz="914384"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2980" indent="-228597" algn="l" defTabSz="914384"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172" indent="-228597" algn="l" defTabSz="914384"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364" indent="-228597" algn="l" defTabSz="914384"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556" indent="-228597" algn="l" defTabSz="914384"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749" indent="-228597" algn="l" defTabSz="914384"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8940" indent="-228597" algn="l" defTabSz="914384"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133" indent="-228597" algn="l" defTabSz="914384"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384" rtl="0" eaLnBrk="1" latinLnBrk="0" hangingPunct="1">
        <a:defRPr kumimoji="1" sz="1800" kern="1200">
          <a:solidFill>
            <a:schemeClr val="tx1"/>
          </a:solidFill>
          <a:latin typeface="+mn-lt"/>
          <a:ea typeface="+mn-ea"/>
          <a:cs typeface="+mn-cs"/>
        </a:defRPr>
      </a:lvl1pPr>
      <a:lvl2pPr marL="457193" algn="l" defTabSz="914384" rtl="0" eaLnBrk="1" latinLnBrk="0" hangingPunct="1">
        <a:defRPr kumimoji="1" sz="1800" kern="1200">
          <a:solidFill>
            <a:schemeClr val="tx1"/>
          </a:solidFill>
          <a:latin typeface="+mn-lt"/>
          <a:ea typeface="+mn-ea"/>
          <a:cs typeface="+mn-cs"/>
        </a:defRPr>
      </a:lvl2pPr>
      <a:lvl3pPr marL="914384" algn="l" defTabSz="914384" rtl="0" eaLnBrk="1" latinLnBrk="0" hangingPunct="1">
        <a:defRPr kumimoji="1" sz="1800" kern="1200">
          <a:solidFill>
            <a:schemeClr val="tx1"/>
          </a:solidFill>
          <a:latin typeface="+mn-lt"/>
          <a:ea typeface="+mn-ea"/>
          <a:cs typeface="+mn-cs"/>
        </a:defRPr>
      </a:lvl3pPr>
      <a:lvl4pPr marL="1371577" algn="l" defTabSz="914384" rtl="0" eaLnBrk="1" latinLnBrk="0" hangingPunct="1">
        <a:defRPr kumimoji="1" sz="1800" kern="1200">
          <a:solidFill>
            <a:schemeClr val="tx1"/>
          </a:solidFill>
          <a:latin typeface="+mn-lt"/>
          <a:ea typeface="+mn-ea"/>
          <a:cs typeface="+mn-cs"/>
        </a:defRPr>
      </a:lvl4pPr>
      <a:lvl5pPr marL="1828767" algn="l" defTabSz="914384" rtl="0" eaLnBrk="1" latinLnBrk="0" hangingPunct="1">
        <a:defRPr kumimoji="1" sz="1800" kern="1200">
          <a:solidFill>
            <a:schemeClr val="tx1"/>
          </a:solidFill>
          <a:latin typeface="+mn-lt"/>
          <a:ea typeface="+mn-ea"/>
          <a:cs typeface="+mn-cs"/>
        </a:defRPr>
      </a:lvl5pPr>
      <a:lvl6pPr marL="2285961" algn="l" defTabSz="914384" rtl="0" eaLnBrk="1" latinLnBrk="0" hangingPunct="1">
        <a:defRPr kumimoji="1" sz="1800" kern="1200">
          <a:solidFill>
            <a:schemeClr val="tx1"/>
          </a:solidFill>
          <a:latin typeface="+mn-lt"/>
          <a:ea typeface="+mn-ea"/>
          <a:cs typeface="+mn-cs"/>
        </a:defRPr>
      </a:lvl6pPr>
      <a:lvl7pPr marL="2743152" algn="l" defTabSz="914384" rtl="0" eaLnBrk="1" latinLnBrk="0" hangingPunct="1">
        <a:defRPr kumimoji="1" sz="1800" kern="1200">
          <a:solidFill>
            <a:schemeClr val="tx1"/>
          </a:solidFill>
          <a:latin typeface="+mn-lt"/>
          <a:ea typeface="+mn-ea"/>
          <a:cs typeface="+mn-cs"/>
        </a:defRPr>
      </a:lvl7pPr>
      <a:lvl8pPr marL="3200344" algn="l" defTabSz="914384" rtl="0" eaLnBrk="1" latinLnBrk="0" hangingPunct="1">
        <a:defRPr kumimoji="1" sz="1800" kern="1200">
          <a:solidFill>
            <a:schemeClr val="tx1"/>
          </a:solidFill>
          <a:latin typeface="+mn-lt"/>
          <a:ea typeface="+mn-ea"/>
          <a:cs typeface="+mn-cs"/>
        </a:defRPr>
      </a:lvl8pPr>
      <a:lvl9pPr marL="3657537" algn="l" defTabSz="914384"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81038" y="365125"/>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81038" y="6356350"/>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E6B26A-F333-4671-8EC9-FE0F88FDBA6E}" type="datetimeFigureOut">
              <a:rPr kumimoji="1" lang="ja-JP" altLang="en-US" smtClean="0"/>
              <a:t>2023/3/9</a:t>
            </a:fld>
            <a:endParaRPr kumimoji="1" lang="ja-JP" altLang="en-US"/>
          </a:p>
        </p:txBody>
      </p:sp>
      <p:sp>
        <p:nvSpPr>
          <p:cNvPr id="5" name="フッター プレースホルダー 4"/>
          <p:cNvSpPr>
            <a:spLocks noGrp="1"/>
          </p:cNvSpPr>
          <p:nvPr>
            <p:ph type="ftr" sz="quarter" idx="3"/>
          </p:nvPr>
        </p:nvSpPr>
        <p:spPr>
          <a:xfrm>
            <a:off x="3281363" y="6356350"/>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996113" y="6356350"/>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1996957342"/>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タイトル 4"/>
          <p:cNvSpPr txBox="1">
            <a:spLocks/>
          </p:cNvSpPr>
          <p:nvPr/>
        </p:nvSpPr>
        <p:spPr>
          <a:xfrm>
            <a:off x="2448232" y="5833908"/>
            <a:ext cx="7457768" cy="809319"/>
          </a:xfrm>
          <a:prstGeom prst="rect">
            <a:avLst/>
          </a:prstGeom>
        </p:spPr>
        <p:txBody>
          <a:bodyPr>
            <a:norm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ts val="4000"/>
              </a:lnSpc>
            </a:pPr>
            <a:r>
              <a:rPr lang="ja-JP" altLang="en-US" sz="2000" b="1" dirty="0">
                <a:solidFill>
                  <a:srgbClr val="004196"/>
                </a:solidFill>
                <a:latin typeface="+mn-ea"/>
                <a:ea typeface="+mn-ea"/>
              </a:rPr>
              <a:t>　</a:t>
            </a:r>
            <a:endParaRPr lang="ja-JP" altLang="en-US" sz="2400" b="1" dirty="0">
              <a:solidFill>
                <a:srgbClr val="004196"/>
              </a:solidFill>
              <a:latin typeface="+mn-ea"/>
              <a:ea typeface="+mn-ea"/>
            </a:endParaRPr>
          </a:p>
        </p:txBody>
      </p:sp>
      <p:sp>
        <p:nvSpPr>
          <p:cNvPr id="11" name="タイトル 4"/>
          <p:cNvSpPr txBox="1">
            <a:spLocks/>
          </p:cNvSpPr>
          <p:nvPr/>
        </p:nvSpPr>
        <p:spPr>
          <a:xfrm>
            <a:off x="2448232" y="5889325"/>
            <a:ext cx="7457768" cy="349243"/>
          </a:xfrm>
          <a:prstGeom prst="rect">
            <a:avLst/>
          </a:prstGeom>
        </p:spPr>
        <p:txBody>
          <a:bodyPr>
            <a:normAutofit fontScale="25000" lnSpcReduction="20000"/>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ts val="4000"/>
              </a:lnSpc>
            </a:pPr>
            <a:endParaRPr lang="ja-JP" altLang="en-US" sz="2400" b="1" dirty="0">
              <a:solidFill>
                <a:srgbClr val="004196"/>
              </a:solidFill>
              <a:latin typeface="+mn-ea"/>
              <a:ea typeface="+mn-ea"/>
            </a:endParaRPr>
          </a:p>
        </p:txBody>
      </p:sp>
      <p:sp>
        <p:nvSpPr>
          <p:cNvPr id="8" name="タイトル 4"/>
          <p:cNvSpPr txBox="1">
            <a:spLocks/>
          </p:cNvSpPr>
          <p:nvPr/>
        </p:nvSpPr>
        <p:spPr>
          <a:xfrm>
            <a:off x="4096659" y="277707"/>
            <a:ext cx="5680388" cy="1563700"/>
          </a:xfrm>
          <a:prstGeom prst="rect">
            <a:avLst/>
          </a:prstGeom>
        </p:spPr>
        <p:txBody>
          <a:bodyPr>
            <a:norm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r">
              <a:lnSpc>
                <a:spcPts val="4000"/>
              </a:lnSpc>
            </a:pPr>
            <a:r>
              <a:rPr lang="en-US" altLang="ja-JP" sz="2800" b="1" dirty="0">
                <a:solidFill>
                  <a:srgbClr val="004196"/>
                </a:solidFill>
                <a:latin typeface="+mn-ea"/>
                <a:ea typeface="+mn-ea"/>
              </a:rPr>
              <a:t>『</a:t>
            </a:r>
            <a:r>
              <a:rPr lang="ja-JP" altLang="en-US" sz="2800" b="1" dirty="0">
                <a:solidFill>
                  <a:srgbClr val="004196"/>
                </a:solidFill>
                <a:latin typeface="+mn-ea"/>
                <a:ea typeface="+mn-ea"/>
              </a:rPr>
              <a:t>業種別支援の着眼点</a:t>
            </a:r>
            <a:r>
              <a:rPr lang="en-US" altLang="ja-JP" sz="2800" b="1" dirty="0">
                <a:solidFill>
                  <a:srgbClr val="004196"/>
                </a:solidFill>
                <a:latin typeface="+mn-ea"/>
                <a:ea typeface="+mn-ea"/>
              </a:rPr>
              <a:t>』</a:t>
            </a:r>
            <a:endParaRPr lang="en-US" altLang="ja-JP" sz="2000" b="1" dirty="0">
              <a:solidFill>
                <a:srgbClr val="004196"/>
              </a:solidFill>
              <a:latin typeface="+mn-ea"/>
              <a:ea typeface="+mn-ea"/>
            </a:endParaRPr>
          </a:p>
        </p:txBody>
      </p:sp>
      <p:sp>
        <p:nvSpPr>
          <p:cNvPr id="10" name="タイトル 4"/>
          <p:cNvSpPr txBox="1">
            <a:spLocks/>
          </p:cNvSpPr>
          <p:nvPr/>
        </p:nvSpPr>
        <p:spPr>
          <a:xfrm>
            <a:off x="3927364" y="717408"/>
            <a:ext cx="5683215" cy="643549"/>
          </a:xfrm>
          <a:prstGeom prst="rect">
            <a:avLst/>
          </a:prstGeom>
        </p:spPr>
        <p:txBody>
          <a:bodyPr>
            <a:norm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r">
              <a:lnSpc>
                <a:spcPts val="4000"/>
              </a:lnSpc>
            </a:pPr>
            <a:r>
              <a:rPr lang="ja-JP" altLang="en-US" sz="1800" b="1" dirty="0">
                <a:solidFill>
                  <a:srgbClr val="004196"/>
                </a:solidFill>
                <a:latin typeface="+mn-ea"/>
                <a:ea typeface="+mn-ea"/>
              </a:rPr>
              <a:t>　</a:t>
            </a:r>
            <a:r>
              <a:rPr lang="en-US" altLang="ja-JP" sz="2000" b="1" dirty="0">
                <a:solidFill>
                  <a:srgbClr val="004196"/>
                </a:solidFill>
                <a:latin typeface="+mn-ea"/>
                <a:ea typeface="+mn-ea"/>
              </a:rPr>
              <a:t>2023</a:t>
            </a:r>
            <a:r>
              <a:rPr lang="ja-JP" altLang="en-US" sz="2000" b="1" dirty="0">
                <a:solidFill>
                  <a:srgbClr val="004196"/>
                </a:solidFill>
                <a:latin typeface="+mn-ea"/>
                <a:ea typeface="+mn-ea"/>
              </a:rPr>
              <a:t>（令和５）年３月</a:t>
            </a:r>
            <a:endParaRPr lang="ja-JP" altLang="en-US" sz="2400" b="1" dirty="0">
              <a:solidFill>
                <a:srgbClr val="004196"/>
              </a:solidFill>
              <a:latin typeface="+mn-ea"/>
              <a:ea typeface="+mn-ea"/>
            </a:endParaRPr>
          </a:p>
        </p:txBody>
      </p:sp>
      <p:sp>
        <p:nvSpPr>
          <p:cNvPr id="15" name="タイトル 2"/>
          <p:cNvSpPr txBox="1">
            <a:spLocks/>
          </p:cNvSpPr>
          <p:nvPr/>
        </p:nvSpPr>
        <p:spPr>
          <a:xfrm>
            <a:off x="2354502" y="2217556"/>
            <a:ext cx="7645228" cy="1810353"/>
          </a:xfrm>
          <a:prstGeom prst="rect">
            <a:avLst/>
          </a:prstGeom>
        </p:spPr>
        <p:txBody>
          <a:bodyPr vert="horz" lIns="91440" tIns="45720" rIns="91440" bIns="45720" rtlCol="0" anchor="ctr">
            <a:normAutofit/>
          </a:bodyPr>
          <a:lstStyle>
            <a:lvl1pPr algn="l" defTabSz="914384" rtl="0" eaLnBrk="1" latinLnBrk="0" hangingPunct="1">
              <a:lnSpc>
                <a:spcPct val="90000"/>
              </a:lnSpc>
              <a:spcBef>
                <a:spcPct val="0"/>
              </a:spcBef>
              <a:buNone/>
              <a:defRPr kumimoji="1" lang="en-US" sz="2800" b="1" kern="1200" cap="all" baseline="0" smtClean="0">
                <a:solidFill>
                  <a:srgbClr val="004196"/>
                </a:solidFill>
                <a:latin typeface="+mn-ea"/>
                <a:ea typeface="+mn-ea"/>
                <a:cs typeface="+mj-cs"/>
              </a:defRPr>
            </a:lvl1pPr>
          </a:lstStyle>
          <a:p>
            <a:pPr algn="ctr"/>
            <a:r>
              <a:rPr lang="ja-JP" altLang="en-US" sz="4000" dirty="0"/>
              <a:t>付録　</a:t>
            </a:r>
          </a:p>
          <a:p>
            <a:pPr algn="ctr"/>
            <a:r>
              <a:rPr lang="ja-JP" altLang="en-US" sz="4000" dirty="0"/>
              <a:t>本書における用語集</a:t>
            </a:r>
          </a:p>
        </p:txBody>
      </p:sp>
      <p:sp>
        <p:nvSpPr>
          <p:cNvPr id="16" name="タイトル 4"/>
          <p:cNvSpPr txBox="1">
            <a:spLocks/>
          </p:cNvSpPr>
          <p:nvPr/>
        </p:nvSpPr>
        <p:spPr>
          <a:xfrm>
            <a:off x="2260772" y="5741106"/>
            <a:ext cx="7832688" cy="1580868"/>
          </a:xfrm>
          <a:prstGeom prst="rect">
            <a:avLst/>
          </a:prstGeom>
        </p:spPr>
        <p:txBody>
          <a:bodyPr>
            <a:no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ts val="2000"/>
              </a:lnSpc>
            </a:pPr>
            <a:r>
              <a:rPr lang="ja-JP" altLang="en-US" sz="1400" b="1" dirty="0">
                <a:solidFill>
                  <a:srgbClr val="004196"/>
                </a:solidFill>
                <a:latin typeface="+mn-ea"/>
                <a:ea typeface="+mn-ea"/>
              </a:rPr>
              <a:t>金融庁の委託事業である</a:t>
            </a:r>
            <a:r>
              <a:rPr lang="en-US" altLang="ja-JP" sz="1400" b="1" dirty="0">
                <a:solidFill>
                  <a:srgbClr val="004196"/>
                </a:solidFill>
                <a:latin typeface="+mn-ea"/>
                <a:ea typeface="+mn-ea"/>
              </a:rPr>
              <a:t>『</a:t>
            </a:r>
            <a:r>
              <a:rPr lang="ja-JP" altLang="en-US" sz="1400" b="1" dirty="0">
                <a:solidFill>
                  <a:srgbClr val="004196"/>
                </a:solidFill>
                <a:latin typeface="+mn-ea"/>
                <a:ea typeface="+mn-ea"/>
              </a:rPr>
              <a:t>令和</a:t>
            </a:r>
            <a:r>
              <a:rPr lang="en-US" altLang="ja-JP" sz="1400" b="1" dirty="0">
                <a:solidFill>
                  <a:srgbClr val="004196"/>
                </a:solidFill>
                <a:latin typeface="+mn-ea"/>
                <a:ea typeface="+mn-ea"/>
              </a:rPr>
              <a:t>4</a:t>
            </a:r>
            <a:r>
              <a:rPr lang="ja-JP" altLang="en-US" sz="1400" b="1" dirty="0">
                <a:solidFill>
                  <a:srgbClr val="004196"/>
                </a:solidFill>
                <a:latin typeface="+mn-ea"/>
                <a:ea typeface="+mn-ea"/>
              </a:rPr>
              <a:t>年度「業種別の経営改善支援の効率化に向けた委託調査」</a:t>
            </a:r>
            <a:r>
              <a:rPr lang="en-US" altLang="ja-JP" sz="1400" b="1" dirty="0">
                <a:solidFill>
                  <a:srgbClr val="004196"/>
                </a:solidFill>
                <a:latin typeface="+mn-ea"/>
                <a:ea typeface="+mn-ea"/>
              </a:rPr>
              <a:t>』</a:t>
            </a:r>
          </a:p>
          <a:p>
            <a:pPr algn="ctr">
              <a:lnSpc>
                <a:spcPts val="2000"/>
              </a:lnSpc>
            </a:pPr>
            <a:r>
              <a:rPr lang="ja-JP" altLang="en-US" sz="1400" b="1" dirty="0">
                <a:solidFill>
                  <a:srgbClr val="004196"/>
                </a:solidFill>
                <a:latin typeface="+mn-ea"/>
                <a:ea typeface="+mn-ea"/>
              </a:rPr>
              <a:t>において、公益財団法人 日本生産性本部が作成したものです。</a:t>
            </a:r>
            <a:endParaRPr lang="en-US" altLang="ja-JP" sz="1400" b="1" dirty="0">
              <a:solidFill>
                <a:srgbClr val="004196"/>
              </a:solidFill>
              <a:latin typeface="+mn-ea"/>
              <a:ea typeface="+mn-ea"/>
            </a:endParaRPr>
          </a:p>
        </p:txBody>
      </p:sp>
    </p:spTree>
    <p:extLst>
      <p:ext uri="{BB962C8B-B14F-4D97-AF65-F5344CB8AC3E}">
        <p14:creationId xmlns:p14="http://schemas.microsoft.com/office/powerpoint/2010/main" val="9234574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a:xfrm>
            <a:off x="373770" y="2469011"/>
            <a:ext cx="6912000" cy="658535"/>
          </a:xfrm>
        </p:spPr>
        <p:txBody>
          <a:bodyPr/>
          <a:lstStyle/>
          <a:p>
            <a:r>
              <a:rPr lang="ja-JP" altLang="en-US" dirty="0"/>
              <a:t>付録　本書における用語集</a:t>
            </a:r>
            <a:endParaRPr kumimoji="1" lang="ja-JP" altLang="en-US" dirty="0"/>
          </a:p>
        </p:txBody>
      </p:sp>
      <p:sp>
        <p:nvSpPr>
          <p:cNvPr id="2" name="スライド番号プレースホルダー 1"/>
          <p:cNvSpPr>
            <a:spLocks noGrp="1"/>
          </p:cNvSpPr>
          <p:nvPr>
            <p:ph type="sldNum" sz="quarter" idx="4294967295"/>
          </p:nvPr>
        </p:nvSpPr>
        <p:spPr>
          <a:xfrm>
            <a:off x="9418638" y="6494463"/>
            <a:ext cx="487362" cy="363537"/>
          </a:xfrm>
        </p:spPr>
        <p:txBody>
          <a:bodyPr/>
          <a:lstStyle/>
          <a:p>
            <a:fld id="{CAE0F744-F338-469C-81DD-7D82C9B8CA64}" type="slidenum">
              <a:rPr kumimoji="1" lang="ja-JP" altLang="en-US" smtClean="0"/>
              <a:t>77</a:t>
            </a:fld>
            <a:endParaRPr kumimoji="1" lang="ja-JP" altLang="en-US"/>
          </a:p>
        </p:txBody>
      </p:sp>
      <p:pic>
        <p:nvPicPr>
          <p:cNvPr id="5" name="図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488620" y="1154396"/>
            <a:ext cx="920487" cy="1231353"/>
          </a:xfrm>
          <a:prstGeom prst="rect">
            <a:avLst/>
          </a:prstGeom>
        </p:spPr>
      </p:pic>
      <p:sp>
        <p:nvSpPr>
          <p:cNvPr id="6" name="タイトル 1"/>
          <p:cNvSpPr txBox="1">
            <a:spLocks/>
          </p:cNvSpPr>
          <p:nvPr/>
        </p:nvSpPr>
        <p:spPr>
          <a:xfrm>
            <a:off x="373770" y="1764820"/>
            <a:ext cx="6912000" cy="658535"/>
          </a:xfrm>
          <a:prstGeom prst="rect">
            <a:avLst/>
          </a:prstGeom>
        </p:spPr>
        <p:txBody>
          <a:bodyPr vert="horz" lIns="91440" tIns="45720" rIns="91440" bIns="45720" rtlCol="0" anchor="ctr">
            <a:normAutofit/>
          </a:bodyPr>
          <a:lstStyle>
            <a:lvl1pPr algn="l" defTabSz="914384" rtl="0" eaLnBrk="1" latinLnBrk="0" hangingPunct="1">
              <a:lnSpc>
                <a:spcPct val="90000"/>
              </a:lnSpc>
              <a:spcBef>
                <a:spcPct val="0"/>
              </a:spcBef>
              <a:buNone/>
              <a:defRPr kumimoji="1" lang="en-US" sz="2800" b="1" kern="1200" cap="all" baseline="0" smtClean="0">
                <a:solidFill>
                  <a:srgbClr val="004196"/>
                </a:solidFill>
                <a:latin typeface="+mn-ea"/>
                <a:ea typeface="+mn-ea"/>
                <a:cs typeface="+mj-cs"/>
              </a:defRPr>
            </a:lvl1pPr>
          </a:lstStyle>
          <a:p>
            <a:r>
              <a:rPr lang="en-US" altLang="ja-JP" sz="2000" dirty="0"/>
              <a:t>『</a:t>
            </a:r>
            <a:r>
              <a:rPr lang="ja-JP" altLang="en-US" sz="2000" dirty="0"/>
              <a:t>業種別支援の着眼点</a:t>
            </a:r>
            <a:r>
              <a:rPr lang="en-US" altLang="ja-JP" sz="2000" dirty="0"/>
              <a:t>』</a:t>
            </a:r>
            <a:r>
              <a:rPr lang="ja-JP" altLang="en-US" sz="2000" dirty="0"/>
              <a:t>　</a:t>
            </a:r>
            <a:r>
              <a:rPr lang="en-US" altLang="ja-JP" sz="2000" dirty="0"/>
              <a:t>2023</a:t>
            </a:r>
            <a:r>
              <a:rPr lang="ja-JP" altLang="en-US" sz="2000" dirty="0"/>
              <a:t>（令和５）年３月</a:t>
            </a:r>
            <a:endParaRPr lang="ja-JP" altLang="en-US" sz="2400" dirty="0"/>
          </a:p>
        </p:txBody>
      </p:sp>
    </p:spTree>
    <p:extLst>
      <p:ext uri="{BB962C8B-B14F-4D97-AF65-F5344CB8AC3E}">
        <p14:creationId xmlns:p14="http://schemas.microsoft.com/office/powerpoint/2010/main" val="33253651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テキスト ボックス 61">
            <a:extLst>
              <a:ext uri="{FF2B5EF4-FFF2-40B4-BE49-F238E27FC236}">
                <a16:creationId xmlns:a16="http://schemas.microsoft.com/office/drawing/2014/main" id="{21591358-06F4-48AA-B482-626AABC335E6}"/>
              </a:ext>
            </a:extLst>
          </p:cNvPr>
          <p:cNvSpPr txBox="1"/>
          <p:nvPr/>
        </p:nvSpPr>
        <p:spPr>
          <a:xfrm>
            <a:off x="131553" y="67735"/>
            <a:ext cx="6448425" cy="492443"/>
          </a:xfrm>
          <a:prstGeom prst="rect">
            <a:avLst/>
          </a:prstGeom>
          <a:noFill/>
        </p:spPr>
        <p:txBody>
          <a:bodyPr wrap="square" rtlCol="0">
            <a:spAutoFit/>
          </a:bodyPr>
          <a:lstStyle/>
          <a:p>
            <a:r>
              <a:rPr kumimoji="1" lang="ja-JP" altLang="en-US" sz="2600" b="1" u="sng" dirty="0">
                <a:latin typeface="+mn-ea"/>
              </a:rPr>
              <a:t>本書における用語集　その１  </a:t>
            </a:r>
            <a:endParaRPr kumimoji="1" lang="ja-JP" altLang="en-US" b="1" u="sng" dirty="0">
              <a:latin typeface="+mn-ea"/>
            </a:endParaRPr>
          </a:p>
        </p:txBody>
      </p:sp>
      <p:graphicFrame>
        <p:nvGraphicFramePr>
          <p:cNvPr id="37" name="表 36"/>
          <p:cNvGraphicFramePr>
            <a:graphicFrameLocks noGrp="1"/>
          </p:cNvGraphicFramePr>
          <p:nvPr>
            <p:extLst>
              <p:ext uri="{D42A27DB-BD31-4B8C-83A1-F6EECF244321}">
                <p14:modId xmlns:p14="http://schemas.microsoft.com/office/powerpoint/2010/main" val="1093975383"/>
              </p:ext>
            </p:extLst>
          </p:nvPr>
        </p:nvGraphicFramePr>
        <p:xfrm>
          <a:off x="131552" y="666946"/>
          <a:ext cx="9639300" cy="5826897"/>
        </p:xfrm>
        <a:graphic>
          <a:graphicData uri="http://schemas.openxmlformats.org/drawingml/2006/table">
            <a:tbl>
              <a:tblPr firstRow="1" bandRow="1">
                <a:tableStyleId>{5C22544A-7EE6-4342-B048-85BDC9FD1C3A}</a:tableStyleId>
              </a:tblPr>
              <a:tblGrid>
                <a:gridCol w="1697248">
                  <a:extLst>
                    <a:ext uri="{9D8B030D-6E8A-4147-A177-3AD203B41FA5}">
                      <a16:colId xmlns:a16="http://schemas.microsoft.com/office/drawing/2014/main" val="3278282714"/>
                    </a:ext>
                  </a:extLst>
                </a:gridCol>
                <a:gridCol w="7942052">
                  <a:extLst>
                    <a:ext uri="{9D8B030D-6E8A-4147-A177-3AD203B41FA5}">
                      <a16:colId xmlns:a16="http://schemas.microsoft.com/office/drawing/2014/main" val="3660333951"/>
                    </a:ext>
                  </a:extLst>
                </a:gridCol>
              </a:tblGrid>
              <a:tr h="665815">
                <a:tc>
                  <a:txBody>
                    <a:bodyPr/>
                    <a:lstStyle/>
                    <a:p>
                      <a:pPr algn="ctr"/>
                      <a:r>
                        <a:rPr kumimoji="1" lang="ja-JP" altLang="en-US" sz="1600" dirty="0"/>
                        <a:t>用語</a:t>
                      </a:r>
                    </a:p>
                    <a:p>
                      <a:pPr algn="ctr"/>
                      <a:r>
                        <a:rPr kumimoji="1" lang="ja-JP" altLang="en-US" sz="1600" dirty="0"/>
                        <a:t>（五十音順）</a:t>
                      </a:r>
                    </a:p>
                  </a:txBody>
                  <a:tcPr anchor="ctr"/>
                </a:tc>
                <a:tc>
                  <a:txBody>
                    <a:bodyPr/>
                    <a:lstStyle/>
                    <a:p>
                      <a:pPr algn="ctr"/>
                      <a:r>
                        <a:rPr kumimoji="1" lang="ja-JP" altLang="en-US" sz="1600" dirty="0"/>
                        <a:t>意味</a:t>
                      </a:r>
                    </a:p>
                  </a:txBody>
                  <a:tcPr anchor="ctr"/>
                </a:tc>
                <a:extLst>
                  <a:ext uri="{0D108BD9-81ED-4DB2-BD59-A6C34878D82A}">
                    <a16:rowId xmlns:a16="http://schemas.microsoft.com/office/drawing/2014/main" val="1505152561"/>
                  </a:ext>
                </a:extLst>
              </a:tr>
              <a:tr h="564713">
                <a:tc>
                  <a:txBody>
                    <a:bodyPr/>
                    <a:lstStyle/>
                    <a:p>
                      <a:pPr algn="l" fontAlgn="b"/>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現場代理人</a:t>
                      </a:r>
                    </a:p>
                  </a:txBody>
                  <a:tcPr marL="9525" marR="9525" marT="9525" marB="0" anchor="ctr"/>
                </a:tc>
                <a:tc>
                  <a:txBody>
                    <a:bodyPr/>
                    <a:lstStyle/>
                    <a:p>
                      <a:pPr algn="l" fontAlgn="b"/>
                      <a:r>
                        <a:rPr kumimoji="1" lang="ja-JP" altLang="en-US" sz="1100" b="0" i="0" kern="1200" spc="20" baseline="0" dirty="0">
                          <a:solidFill>
                            <a:schemeClr val="dk1"/>
                          </a:solidFill>
                          <a:effectLst/>
                          <a:latin typeface="+mn-lt"/>
                          <a:ea typeface="+mn-ea"/>
                          <a:cs typeface="+mn-cs"/>
                        </a:rPr>
                        <a:t>請負契約の的確な履行を確保するため、工事現場の運営や取締りを行うほか、工事の施工及び契約関係事務に関する一切の</a:t>
                      </a:r>
                      <a:r>
                        <a:rPr kumimoji="1" lang="ja-JP" altLang="en-US" sz="1100" b="0" i="0" kern="1200" dirty="0">
                          <a:solidFill>
                            <a:schemeClr val="dk1"/>
                          </a:solidFill>
                          <a:effectLst/>
                          <a:latin typeface="+mn-lt"/>
                          <a:ea typeface="+mn-ea"/>
                          <a:cs typeface="+mn-cs"/>
                        </a:rPr>
                        <a:t>事項（請負代金の変更や契約解除等を除く）を行使することができる者</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extLst>
                  <a:ext uri="{0D108BD9-81ED-4DB2-BD59-A6C34878D82A}">
                    <a16:rowId xmlns:a16="http://schemas.microsoft.com/office/drawing/2014/main" val="3716235923"/>
                  </a:ext>
                </a:extLst>
              </a:tr>
              <a:tr h="564713">
                <a:tc>
                  <a:txBody>
                    <a:bodyPr/>
                    <a:lstStyle/>
                    <a:p>
                      <a:pPr algn="l" fontAlgn="b"/>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再チャレンジ支援</a:t>
                      </a:r>
                      <a:endParaRPr 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algn="l" fontAlgn="b"/>
                      <a:r>
                        <a:rPr lang="ja-JP" altLang="en-US" sz="1100" b="0" i="0" u="none" strike="noStrike" spc="40" baseline="0" dirty="0">
                          <a:solidFill>
                            <a:schemeClr val="tx1"/>
                          </a:solidFill>
                          <a:effectLst/>
                          <a:latin typeface="游ゴシック" panose="020B0400000000000000" pitchFamily="50" charset="-128"/>
                          <a:ea typeface="游ゴシック" panose="020B0400000000000000" pitchFamily="50" charset="-128"/>
                        </a:rPr>
                        <a:t>中小企業活性化協議会の支援の一つで、</a:t>
                      </a:r>
                      <a:r>
                        <a:rPr kumimoji="1" lang="ja-JP" altLang="en-US" sz="1100" b="0" i="0" kern="1200" spc="40" baseline="0" dirty="0">
                          <a:solidFill>
                            <a:schemeClr val="dk1"/>
                          </a:solidFill>
                          <a:effectLst/>
                          <a:latin typeface="+mn-lt"/>
                          <a:ea typeface="+mn-ea"/>
                          <a:cs typeface="+mn-cs"/>
                        </a:rPr>
                        <a:t>収益力の改善や事業再生等が極めて困難な中小企業や保証債務に悩む経営者等を対象に、弁護士等の外部専門家の紹介や経営者等の再スタートのための支援を実施する施策</a:t>
                      </a:r>
                      <a:endParaRPr lang="ja-JP" altLang="en-US" sz="1100" b="0" i="0" u="none" strike="noStrike" spc="40" baseline="0" dirty="0">
                        <a:solidFill>
                          <a:schemeClr val="tx1"/>
                        </a:solidFill>
                        <a:effectLst/>
                        <a:latin typeface="游ゴシック" panose="020B0400000000000000" pitchFamily="50" charset="-128"/>
                        <a:ea typeface="游ゴシック" panose="020B0400000000000000" pitchFamily="50" charset="-128"/>
                      </a:endParaRPr>
                    </a:p>
                  </a:txBody>
                  <a:tcPr marL="9525" marR="9525" marT="9525" marB="0" anchor="ctr"/>
                </a:tc>
                <a:extLst>
                  <a:ext uri="{0D108BD9-81ED-4DB2-BD59-A6C34878D82A}">
                    <a16:rowId xmlns:a16="http://schemas.microsoft.com/office/drawing/2014/main" val="2648708596"/>
                  </a:ext>
                </a:extLst>
              </a:tr>
              <a:tr h="564713">
                <a:tc>
                  <a:txBody>
                    <a:bodyPr/>
                    <a:lstStyle/>
                    <a:p>
                      <a:pPr algn="l" fontAlgn="b"/>
                      <a:r>
                        <a:rPr lang="ja-JP" altLang="en-US" sz="1100" b="0" i="0" u="none" strike="noStrike" dirty="0">
                          <a:solidFill>
                            <a:schemeClr val="tx1"/>
                          </a:solidFill>
                          <a:effectLst/>
                          <a:latin typeface="游ゴシック" panose="020B0400000000000000" pitchFamily="50" charset="-128"/>
                          <a:ea typeface="游ゴシック" panose="020B0400000000000000" pitchFamily="50" charset="-128"/>
                        </a:rPr>
                        <a:t>実行予算</a:t>
                      </a:r>
                      <a:endParaRPr lang="en-US" sz="1100" b="0" i="0" u="none" strike="noStrike" dirty="0">
                        <a:solidFill>
                          <a:schemeClr val="tx1"/>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algn="l" fontAlgn="b"/>
                      <a:r>
                        <a:rPr kumimoji="1" lang="ja-JP" altLang="en-US" sz="1100" b="0" i="0" kern="1200" spc="20" baseline="0" dirty="0">
                          <a:solidFill>
                            <a:schemeClr val="dk1"/>
                          </a:solidFill>
                          <a:effectLst/>
                          <a:latin typeface="+mn-lt"/>
                          <a:ea typeface="+mn-ea"/>
                          <a:cs typeface="+mn-cs"/>
                        </a:rPr>
                        <a:t>詳細施工計画を金額に置き換えたもので、原価管理における物差しであり、一般的に、現場の諸条件をよく熟知し、工事を</a:t>
                      </a:r>
                      <a:r>
                        <a:rPr kumimoji="1" lang="ja-JP" altLang="en-US" sz="1100" b="0" i="0" kern="1200" dirty="0">
                          <a:solidFill>
                            <a:schemeClr val="dk1"/>
                          </a:solidFill>
                          <a:effectLst/>
                          <a:latin typeface="+mn-lt"/>
                          <a:ea typeface="+mn-ea"/>
                          <a:cs typeface="+mn-cs"/>
                        </a:rPr>
                        <a:t>直接担当する工事現場の作業所長（現場代理人）によって実行予算を作成する場合が多い</a:t>
                      </a:r>
                      <a:endParaRPr kumimoji="1" lang="en-US" altLang="ja-JP" sz="1100" b="0" i="0" kern="1200" dirty="0">
                        <a:solidFill>
                          <a:schemeClr val="dk1"/>
                        </a:solidFill>
                        <a:effectLst/>
                        <a:latin typeface="+mn-lt"/>
                        <a:ea typeface="+mn-ea"/>
                        <a:cs typeface="+mn-cs"/>
                      </a:endParaRPr>
                    </a:p>
                  </a:txBody>
                  <a:tcPr marL="9525" marR="9525" marT="9525" marB="0" anchor="ctr"/>
                </a:tc>
                <a:extLst>
                  <a:ext uri="{0D108BD9-81ED-4DB2-BD59-A6C34878D82A}">
                    <a16:rowId xmlns:a16="http://schemas.microsoft.com/office/drawing/2014/main" val="1710625361"/>
                  </a:ext>
                </a:extLst>
              </a:tr>
              <a:tr h="564713">
                <a:tc>
                  <a:txBody>
                    <a:bodyPr/>
                    <a:lstStyle/>
                    <a:p>
                      <a:pPr algn="l" fontAlgn="b"/>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私的整理</a:t>
                      </a:r>
                    </a:p>
                  </a:txBody>
                  <a:tcPr marL="9525" marR="9525" marT="9525" marB="0" anchor="ctr"/>
                </a:tc>
                <a:tc>
                  <a:txBody>
                    <a:bodyPr/>
                    <a:lstStyle/>
                    <a:p>
                      <a:pPr algn="l" fontAlgn="b"/>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法的な倒産手続きを用いずに、当事者との合意に基づいて債務の整理を行うこと</a:t>
                      </a:r>
                    </a:p>
                  </a:txBody>
                  <a:tcPr marL="9525" marR="9525" marT="9525" marB="0" anchor="ctr"/>
                </a:tc>
                <a:extLst>
                  <a:ext uri="{0D108BD9-81ED-4DB2-BD59-A6C34878D82A}">
                    <a16:rowId xmlns:a16="http://schemas.microsoft.com/office/drawing/2014/main" val="60820441"/>
                  </a:ext>
                </a:extLst>
              </a:tr>
              <a:tr h="643378">
                <a:tc>
                  <a:txBody>
                    <a:bodyPr/>
                    <a:lstStyle/>
                    <a:p>
                      <a:pPr algn="l" fontAlgn="b"/>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施工管理技士</a:t>
                      </a:r>
                    </a:p>
                  </a:txBody>
                  <a:tcPr marL="9525" marR="9525" marT="9525" marB="0" anchor="ctr"/>
                </a:tc>
                <a:tc>
                  <a:txBody>
                    <a:bodyPr/>
                    <a:lstStyle/>
                    <a:p>
                      <a:r>
                        <a:rPr kumimoji="1" lang="ja-JP" altLang="en-US" sz="1100" b="0" i="0" kern="1200" spc="-10" baseline="0" dirty="0">
                          <a:solidFill>
                            <a:schemeClr val="dk1"/>
                          </a:solidFill>
                          <a:effectLst/>
                          <a:latin typeface="+mn-ea"/>
                          <a:ea typeface="+mn-ea"/>
                          <a:cs typeface="+mn-cs"/>
                        </a:rPr>
                        <a:t>安全管理やスケジュール管理・品質の管理等、担当する施工全体を取りまとめる仕事であり、施工管理技士の種類は、建築施工</a:t>
                      </a:r>
                      <a:r>
                        <a:rPr kumimoji="1" lang="ja-JP" altLang="en-US" sz="1100" b="0" i="0" kern="1200" spc="20" baseline="0" dirty="0">
                          <a:solidFill>
                            <a:schemeClr val="dk1"/>
                          </a:solidFill>
                          <a:effectLst/>
                          <a:latin typeface="+mn-ea"/>
                          <a:ea typeface="+mn-ea"/>
                          <a:cs typeface="+mn-cs"/>
                        </a:rPr>
                        <a:t>管理技士・土木施工管理技士・管工事施工管理技士・造園施工管理技士・電気工事施工管理技士・電気通信施工管理技士・</a:t>
                      </a:r>
                      <a:r>
                        <a:rPr kumimoji="1" lang="ja-JP" altLang="en-US" sz="1100" b="0" i="0" kern="1200" dirty="0">
                          <a:solidFill>
                            <a:schemeClr val="dk1"/>
                          </a:solidFill>
                          <a:effectLst/>
                          <a:latin typeface="+mn-ea"/>
                          <a:ea typeface="+mn-ea"/>
                          <a:cs typeface="+mn-cs"/>
                        </a:rPr>
                        <a:t>建設機械施工技士の七つがある</a:t>
                      </a:r>
                    </a:p>
                  </a:txBody>
                  <a:tcPr marL="9525" marR="9525" marT="9525" marB="0" anchor="ctr"/>
                </a:tc>
                <a:extLst>
                  <a:ext uri="{0D108BD9-81ED-4DB2-BD59-A6C34878D82A}">
                    <a16:rowId xmlns:a16="http://schemas.microsoft.com/office/drawing/2014/main" val="370905596"/>
                  </a:ext>
                </a:extLst>
              </a:tr>
              <a:tr h="564713">
                <a:tc>
                  <a:txBody>
                    <a:bodyPr/>
                    <a:lstStyle/>
                    <a:p>
                      <a:pPr algn="l" fontAlgn="b"/>
                      <a:r>
                        <a:rPr lang="zh-CN" altLang="en-US" sz="1100" b="0" i="0" u="none" strike="noStrike" dirty="0">
                          <a:solidFill>
                            <a:srgbClr val="000000"/>
                          </a:solidFill>
                          <a:effectLst/>
                          <a:latin typeface="游ゴシック" panose="020B0400000000000000" pitchFamily="50" charset="-128"/>
                          <a:ea typeface="游ゴシック" panose="020B0400000000000000" pitchFamily="50" charset="-128"/>
                        </a:rPr>
                        <a:t>第二会社方式</a:t>
                      </a:r>
                    </a:p>
                  </a:txBody>
                  <a:tcPr marL="9525" marR="9525" marT="9525" marB="0" anchor="ctr"/>
                </a:tc>
                <a:tc>
                  <a:txBody>
                    <a:bodyPr/>
                    <a:lstStyle/>
                    <a:p>
                      <a:pPr algn="l" fontAlgn="b"/>
                      <a:r>
                        <a:rPr lang="ja-JP" altLang="en-US" sz="1100" b="0" i="0" u="none" strike="noStrike" spc="-30" baseline="0" dirty="0">
                          <a:solidFill>
                            <a:srgbClr val="000000"/>
                          </a:solidFill>
                          <a:effectLst/>
                          <a:latin typeface="游ゴシック" panose="020B0400000000000000" pitchFamily="50" charset="-128"/>
                          <a:ea typeface="游ゴシック" panose="020B0400000000000000" pitchFamily="50" charset="-128"/>
                        </a:rPr>
                        <a:t>過剰債務を抱えて経営難に陥っている会社から事業継続に必要な経営資源だけを会社分割や事業譲渡によって新会社（第二会社）</a:t>
                      </a: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へ分離することで優良事業の存続を図り、不採算事業・過剰債務とともに残された旧会社を清算するなどの事業再生手法</a:t>
                      </a:r>
                    </a:p>
                  </a:txBody>
                  <a:tcPr marL="9525" marR="9525" marT="9525" marB="0" anchor="ctr"/>
                </a:tc>
                <a:extLst>
                  <a:ext uri="{0D108BD9-81ED-4DB2-BD59-A6C34878D82A}">
                    <a16:rowId xmlns:a16="http://schemas.microsoft.com/office/drawing/2014/main" val="223889175"/>
                  </a:ext>
                </a:extLst>
              </a:tr>
              <a:tr h="564713">
                <a:tc>
                  <a:txBody>
                    <a:bodyPr/>
                    <a:lstStyle/>
                    <a:p>
                      <a:pPr algn="l" fontAlgn="b"/>
                      <a:r>
                        <a:rPr lang="en-US" sz="1100" b="0" i="0" u="none" strike="noStrike">
                          <a:solidFill>
                            <a:srgbClr val="000000"/>
                          </a:solidFill>
                          <a:effectLst/>
                          <a:latin typeface="游ゴシック" panose="020B0400000000000000" pitchFamily="50" charset="-128"/>
                          <a:ea typeface="游ゴシック" panose="020B0400000000000000" pitchFamily="50" charset="-128"/>
                        </a:rPr>
                        <a:t>DES</a:t>
                      </a:r>
                    </a:p>
                  </a:txBody>
                  <a:tcPr marL="9525" marR="9525" marT="9525" marB="0" anchor="ctr"/>
                </a:tc>
                <a:tc>
                  <a:txBody>
                    <a:bodyPr/>
                    <a:lstStyle/>
                    <a:p>
                      <a:pPr algn="l" fontAlgn="b"/>
                      <a:r>
                        <a:rPr lang="ja-JP" altLang="en-US" sz="1100" b="0" i="0" u="none" strike="noStrike" dirty="0">
                          <a:solidFill>
                            <a:schemeClr val="tx1"/>
                          </a:solidFill>
                          <a:effectLst/>
                          <a:latin typeface="游ゴシック" panose="020B0400000000000000" pitchFamily="50" charset="-128"/>
                          <a:ea typeface="游ゴシック" panose="020B0400000000000000" pitchFamily="50" charset="-128"/>
                        </a:rPr>
                        <a:t>「</a:t>
                      </a:r>
                      <a:r>
                        <a:rPr lang="en-US" altLang="ja-JP" sz="1100" b="0" i="0" u="none" strike="noStrike" dirty="0">
                          <a:solidFill>
                            <a:schemeClr val="tx1"/>
                          </a:solidFill>
                          <a:effectLst/>
                          <a:latin typeface="游ゴシック" panose="020B0400000000000000" pitchFamily="50" charset="-128"/>
                          <a:ea typeface="+mn-ea"/>
                        </a:rPr>
                        <a:t>Debt</a:t>
                      </a:r>
                      <a:r>
                        <a:rPr lang="ja-JP" altLang="en-US" sz="1100" b="0" i="0" u="none" strike="noStrike" dirty="0">
                          <a:solidFill>
                            <a:schemeClr val="tx1"/>
                          </a:solidFill>
                          <a:effectLst/>
                          <a:latin typeface="游ゴシック" panose="020B0400000000000000" pitchFamily="50" charset="-128"/>
                          <a:ea typeface="+mn-ea"/>
                        </a:rPr>
                        <a:t> </a:t>
                      </a:r>
                      <a:r>
                        <a:rPr lang="en-US" altLang="ja-JP" sz="1100" b="0" i="0" u="none" strike="noStrike" dirty="0">
                          <a:solidFill>
                            <a:schemeClr val="tx1"/>
                          </a:solidFill>
                          <a:effectLst/>
                          <a:latin typeface="游ゴシック" panose="020B0400000000000000" pitchFamily="50" charset="-128"/>
                          <a:ea typeface="+mn-ea"/>
                        </a:rPr>
                        <a:t>Equity Swap</a:t>
                      </a:r>
                      <a:r>
                        <a:rPr lang="ja-JP" altLang="en-US" sz="1100" b="0" i="0" u="none" strike="noStrike" dirty="0">
                          <a:solidFill>
                            <a:schemeClr val="tx1"/>
                          </a:solidFill>
                          <a:effectLst/>
                          <a:latin typeface="游ゴシック" panose="020B0400000000000000" pitchFamily="50" charset="-128"/>
                          <a:ea typeface="游ゴシック" panose="020B0400000000000000" pitchFamily="50" charset="-128"/>
                        </a:rPr>
                        <a:t>」の略称、既存の借入金の一部を株式に切り換える手法</a:t>
                      </a:r>
                    </a:p>
                  </a:txBody>
                  <a:tcPr marL="9525" marR="9525" marT="9525" marB="0" anchor="ctr"/>
                </a:tc>
                <a:extLst>
                  <a:ext uri="{0D108BD9-81ED-4DB2-BD59-A6C34878D82A}">
                    <a16:rowId xmlns:a16="http://schemas.microsoft.com/office/drawing/2014/main" val="1377034340"/>
                  </a:ext>
                </a:extLst>
              </a:tr>
              <a:tr h="564713">
                <a:tc>
                  <a:txBody>
                    <a:bodyPr/>
                    <a:lstStyle/>
                    <a:p>
                      <a:pPr algn="l" fontAlgn="b"/>
                      <a:r>
                        <a:rPr lang="en-US" sz="1100" b="0" i="0" u="none" strike="noStrike" dirty="0">
                          <a:solidFill>
                            <a:srgbClr val="000000"/>
                          </a:solidFill>
                          <a:effectLst/>
                          <a:latin typeface="游ゴシック" panose="020B0400000000000000" pitchFamily="50" charset="-128"/>
                          <a:ea typeface="游ゴシック" panose="020B0400000000000000" pitchFamily="50" charset="-128"/>
                        </a:rPr>
                        <a:t>DDS</a:t>
                      </a:r>
                    </a:p>
                  </a:txBody>
                  <a:tcPr marL="9525" marR="9525" marT="9525" marB="0" anchor="ctr"/>
                </a:tc>
                <a:tc>
                  <a:txBody>
                    <a:bodyPr/>
                    <a:lstStyle/>
                    <a:p>
                      <a:pPr algn="l" fontAlgn="b"/>
                      <a:r>
                        <a:rPr lang="ja-JP" altLang="en-US" sz="1100" b="0" i="0" u="none" strike="noStrike" dirty="0">
                          <a:solidFill>
                            <a:schemeClr val="tx1"/>
                          </a:solidFill>
                          <a:effectLst/>
                          <a:latin typeface="游ゴシック" panose="020B0400000000000000" pitchFamily="50" charset="-128"/>
                          <a:ea typeface="游ゴシック" panose="020B0400000000000000" pitchFamily="50" charset="-128"/>
                        </a:rPr>
                        <a:t>「</a:t>
                      </a:r>
                      <a:r>
                        <a:rPr lang="en-US" altLang="ja-JP" sz="1100" b="0" i="0" u="none" strike="noStrike" dirty="0">
                          <a:solidFill>
                            <a:schemeClr val="tx1"/>
                          </a:solidFill>
                          <a:effectLst/>
                          <a:latin typeface="游ゴシック" panose="020B0400000000000000" pitchFamily="50" charset="-128"/>
                          <a:ea typeface="+mn-ea"/>
                        </a:rPr>
                        <a:t>Debt </a:t>
                      </a:r>
                      <a:r>
                        <a:rPr lang="en-US" altLang="ja-JP" sz="1100" b="0" i="0" u="none" strike="noStrike" dirty="0" err="1">
                          <a:solidFill>
                            <a:schemeClr val="tx1"/>
                          </a:solidFill>
                          <a:effectLst/>
                          <a:latin typeface="游ゴシック" panose="020B0400000000000000" pitchFamily="50" charset="-128"/>
                          <a:ea typeface="+mn-ea"/>
                        </a:rPr>
                        <a:t>Debt</a:t>
                      </a:r>
                      <a:r>
                        <a:rPr lang="en-US" altLang="ja-JP" sz="1100" b="0" i="0" u="none" strike="noStrike" dirty="0">
                          <a:solidFill>
                            <a:schemeClr val="tx1"/>
                          </a:solidFill>
                          <a:effectLst/>
                          <a:latin typeface="游ゴシック" panose="020B0400000000000000" pitchFamily="50" charset="-128"/>
                          <a:ea typeface="+mn-ea"/>
                        </a:rPr>
                        <a:t> Swap</a:t>
                      </a:r>
                      <a:r>
                        <a:rPr lang="ja-JP" altLang="en-US" sz="1100" b="0" i="0" u="none" strike="noStrike" dirty="0">
                          <a:solidFill>
                            <a:schemeClr val="tx1"/>
                          </a:solidFill>
                          <a:effectLst/>
                          <a:latin typeface="游ゴシック" panose="020B0400000000000000" pitchFamily="50" charset="-128"/>
                          <a:ea typeface="游ゴシック" panose="020B0400000000000000" pitchFamily="50" charset="-128"/>
                        </a:rPr>
                        <a:t>」の略称、既存の借入金の一部を資本性借入金に切り換える手法</a:t>
                      </a:r>
                    </a:p>
                  </a:txBody>
                  <a:tcPr marL="9525" marR="9525" marT="9525" marB="0" anchor="ctr"/>
                </a:tc>
                <a:extLst>
                  <a:ext uri="{0D108BD9-81ED-4DB2-BD59-A6C34878D82A}">
                    <a16:rowId xmlns:a16="http://schemas.microsoft.com/office/drawing/2014/main" val="4199084257"/>
                  </a:ext>
                </a:extLst>
              </a:tr>
              <a:tr h="564713">
                <a:tc>
                  <a:txBody>
                    <a:bodyPr/>
                    <a:lstStyle/>
                    <a:p>
                      <a:pPr algn="l" fontAlgn="b"/>
                      <a:r>
                        <a:rPr lang="en-US" altLang="ja-JP" sz="1100" b="0" i="0" u="none" strike="noStrike" dirty="0">
                          <a:solidFill>
                            <a:srgbClr val="000000"/>
                          </a:solidFill>
                          <a:effectLst/>
                          <a:latin typeface="游ゴシック" panose="020B0400000000000000" pitchFamily="50" charset="-128"/>
                          <a:ea typeface="游ゴシック" panose="020B0400000000000000" pitchFamily="50" charset="-128"/>
                        </a:rPr>
                        <a:t>DIP</a:t>
                      </a: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ファイナンス</a:t>
                      </a:r>
                    </a:p>
                  </a:txBody>
                  <a:tcPr marL="9525" marR="9525" marT="9525" marB="0" anchor="ctr"/>
                </a:tc>
                <a:tc>
                  <a:txBody>
                    <a:bodyPr/>
                    <a:lstStyle/>
                    <a:p>
                      <a:pPr algn="l" fontAlgn="b"/>
                      <a:r>
                        <a:rPr lang="ja-JP" altLang="en-US" sz="1100" b="0" i="0" u="none" strike="noStrike" dirty="0">
                          <a:solidFill>
                            <a:srgbClr val="000000"/>
                          </a:solidFill>
                          <a:effectLst/>
                          <a:latin typeface="游ゴシック" panose="020B0400000000000000" pitchFamily="50" charset="-128"/>
                          <a:ea typeface="+mn-ea"/>
                        </a:rPr>
                        <a:t>「</a:t>
                      </a:r>
                      <a:r>
                        <a:rPr lang="en-US" altLang="ja-JP" sz="1100" b="0" i="0" u="none" strike="noStrike" dirty="0">
                          <a:solidFill>
                            <a:srgbClr val="000000"/>
                          </a:solidFill>
                          <a:effectLst/>
                          <a:latin typeface="游ゴシック" panose="020B0400000000000000" pitchFamily="50" charset="-128"/>
                          <a:ea typeface="+mn-ea"/>
                        </a:rPr>
                        <a:t>Debtor in Possession</a:t>
                      </a:r>
                      <a:r>
                        <a:rPr lang="ja-JP" altLang="en-US" sz="1100" b="0" i="0" u="none" strike="noStrike" dirty="0">
                          <a:solidFill>
                            <a:srgbClr val="000000"/>
                          </a:solidFill>
                          <a:effectLst/>
                          <a:latin typeface="游ゴシック" panose="020B0400000000000000" pitchFamily="50" charset="-128"/>
                          <a:ea typeface="+mn-ea"/>
                        </a:rPr>
                        <a:t> </a:t>
                      </a:r>
                      <a:r>
                        <a:rPr lang="en-US" altLang="ja-JP" sz="1100" b="0" i="0" u="none" strike="noStrike" dirty="0">
                          <a:solidFill>
                            <a:srgbClr val="000000"/>
                          </a:solidFill>
                          <a:effectLst/>
                          <a:latin typeface="游ゴシック" panose="020B0400000000000000" pitchFamily="50" charset="-128"/>
                          <a:ea typeface="+mn-ea"/>
                        </a:rPr>
                        <a:t>Finance</a:t>
                      </a:r>
                      <a:r>
                        <a:rPr lang="ja-JP" altLang="en-US" sz="1100" b="0" i="0" u="none" strike="noStrike" dirty="0">
                          <a:solidFill>
                            <a:srgbClr val="000000"/>
                          </a:solidFill>
                          <a:effectLst/>
                          <a:latin typeface="游ゴシック" panose="020B0400000000000000" pitchFamily="50" charset="-128"/>
                          <a:ea typeface="+mn-ea"/>
                        </a:rPr>
                        <a:t>」の略称、</a:t>
                      </a: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再建型の法的手続きや私的整理手続き中の過大な債務を抱える企業に対して、　資金繰りの維持等の目的で金融機関が新規の融資をすること</a:t>
                      </a:r>
                    </a:p>
                  </a:txBody>
                  <a:tcPr marL="9525" marR="9525" marT="9525" marB="0" anchor="ctr"/>
                </a:tc>
                <a:extLst>
                  <a:ext uri="{0D108BD9-81ED-4DB2-BD59-A6C34878D82A}">
                    <a16:rowId xmlns:a16="http://schemas.microsoft.com/office/drawing/2014/main" val="2799410421"/>
                  </a:ext>
                </a:extLst>
              </a:tr>
            </a:tbl>
          </a:graphicData>
        </a:graphic>
      </p:graphicFrame>
      <p:sp>
        <p:nvSpPr>
          <p:cNvPr id="2" name="スライド番号プレースホルダー 1"/>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78</a:t>
            </a:fld>
            <a:endParaRPr kumimoji="1" lang="ja-JP" altLang="en-US"/>
          </a:p>
        </p:txBody>
      </p:sp>
      <p:cxnSp>
        <p:nvCxnSpPr>
          <p:cNvPr id="7" name="直線コネクタ 6">
            <a:extLst>
              <a:ext uri="{FF2B5EF4-FFF2-40B4-BE49-F238E27FC236}">
                <a16:creationId xmlns:a16="http://schemas.microsoft.com/office/drawing/2014/main" id="{5C947334-549F-5DE6-399B-AB6B7785A5B6}"/>
              </a:ext>
            </a:extLst>
          </p:cNvPr>
          <p:cNvCxnSpPr>
            <a:cxnSpLocks/>
          </p:cNvCxnSpPr>
          <p:nvPr/>
        </p:nvCxnSpPr>
        <p:spPr>
          <a:xfrm>
            <a:off x="93000" y="599798"/>
            <a:ext cx="9720000" cy="0"/>
          </a:xfrm>
          <a:prstGeom prst="line">
            <a:avLst/>
          </a:prstGeom>
          <a:ln w="444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8" name="テキスト ボックス 7">
            <a:extLst>
              <a:ext uri="{FF2B5EF4-FFF2-40B4-BE49-F238E27FC236}">
                <a16:creationId xmlns:a16="http://schemas.microsoft.com/office/drawing/2014/main" id="{53CC6BD1-4833-CE85-5625-71A98CFB49E4}"/>
              </a:ext>
            </a:extLst>
          </p:cNvPr>
          <p:cNvSpPr txBox="1"/>
          <p:nvPr/>
        </p:nvSpPr>
        <p:spPr>
          <a:xfrm>
            <a:off x="6579978" y="333767"/>
            <a:ext cx="3233022" cy="246221"/>
          </a:xfrm>
          <a:prstGeom prst="rect">
            <a:avLst/>
          </a:prstGeom>
          <a:noFill/>
        </p:spPr>
        <p:txBody>
          <a:bodyPr wrap="square" rtlCol="0">
            <a:spAutoFit/>
          </a:bodyPr>
          <a:lstStyle/>
          <a:p>
            <a:r>
              <a:rPr lang="en-US" altLang="ja-JP" sz="1000" dirty="0"/>
              <a:t>※</a:t>
            </a:r>
            <a:r>
              <a:rPr lang="ja-JP" altLang="en-US" sz="1000" dirty="0"/>
              <a:t> 本書における用語の意味等を解説したものです</a:t>
            </a:r>
            <a:endParaRPr kumimoji="1" lang="en-US" altLang="ja-JP" sz="400" dirty="0"/>
          </a:p>
        </p:txBody>
      </p:sp>
    </p:spTree>
    <p:extLst>
      <p:ext uri="{BB962C8B-B14F-4D97-AF65-F5344CB8AC3E}">
        <p14:creationId xmlns:p14="http://schemas.microsoft.com/office/powerpoint/2010/main" val="39206418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 name="表 36"/>
          <p:cNvGraphicFramePr>
            <a:graphicFrameLocks noGrp="1"/>
          </p:cNvGraphicFramePr>
          <p:nvPr>
            <p:extLst>
              <p:ext uri="{D42A27DB-BD31-4B8C-83A1-F6EECF244321}">
                <p14:modId xmlns:p14="http://schemas.microsoft.com/office/powerpoint/2010/main" val="1895984050"/>
              </p:ext>
            </p:extLst>
          </p:nvPr>
        </p:nvGraphicFramePr>
        <p:xfrm>
          <a:off x="131553" y="666953"/>
          <a:ext cx="9639299" cy="5846701"/>
        </p:xfrm>
        <a:graphic>
          <a:graphicData uri="http://schemas.openxmlformats.org/drawingml/2006/table">
            <a:tbl>
              <a:tblPr firstRow="1" bandRow="1">
                <a:tableStyleId>{5C22544A-7EE6-4342-B048-85BDC9FD1C3A}</a:tableStyleId>
              </a:tblPr>
              <a:tblGrid>
                <a:gridCol w="1683440">
                  <a:extLst>
                    <a:ext uri="{9D8B030D-6E8A-4147-A177-3AD203B41FA5}">
                      <a16:colId xmlns:a16="http://schemas.microsoft.com/office/drawing/2014/main" val="3278282714"/>
                    </a:ext>
                  </a:extLst>
                </a:gridCol>
                <a:gridCol w="7955859">
                  <a:extLst>
                    <a:ext uri="{9D8B030D-6E8A-4147-A177-3AD203B41FA5}">
                      <a16:colId xmlns:a16="http://schemas.microsoft.com/office/drawing/2014/main" val="3660333951"/>
                    </a:ext>
                  </a:extLst>
                </a:gridCol>
              </a:tblGrid>
              <a:tr h="605671">
                <a:tc>
                  <a:txBody>
                    <a:bodyPr/>
                    <a:lstStyle/>
                    <a:p>
                      <a:pPr algn="ctr"/>
                      <a:r>
                        <a:rPr kumimoji="1" lang="ja-JP" altLang="en-US" sz="1600" dirty="0"/>
                        <a:t>用語</a:t>
                      </a:r>
                    </a:p>
                    <a:p>
                      <a:pPr algn="ctr"/>
                      <a:r>
                        <a:rPr kumimoji="1" lang="ja-JP" altLang="en-US" sz="1600"/>
                        <a:t>（五十音順）</a:t>
                      </a:r>
                      <a:endParaRPr kumimoji="1" lang="ja-JP" altLang="en-US" sz="1600" dirty="0"/>
                    </a:p>
                  </a:txBody>
                  <a:tcPr anchor="ctr"/>
                </a:tc>
                <a:tc>
                  <a:txBody>
                    <a:bodyPr/>
                    <a:lstStyle/>
                    <a:p>
                      <a:pPr algn="ctr"/>
                      <a:r>
                        <a:rPr kumimoji="1" lang="ja-JP" altLang="en-US" sz="1600" dirty="0"/>
                        <a:t>意味</a:t>
                      </a:r>
                    </a:p>
                  </a:txBody>
                  <a:tcPr anchor="ctr"/>
                </a:tc>
                <a:extLst>
                  <a:ext uri="{0D108BD9-81ED-4DB2-BD59-A6C34878D82A}">
                    <a16:rowId xmlns:a16="http://schemas.microsoft.com/office/drawing/2014/main" val="1505152561"/>
                  </a:ext>
                </a:extLst>
              </a:tr>
              <a:tr h="524103">
                <a:tc>
                  <a:txBody>
                    <a:bodyPr/>
                    <a:lstStyle/>
                    <a:p>
                      <a:pPr algn="l" fontAlgn="b"/>
                      <a:r>
                        <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rPr>
                        <a:t>中小企業活性化協議会</a:t>
                      </a:r>
                    </a:p>
                  </a:txBody>
                  <a:tcPr marL="9525" marR="9525" marT="9525" marB="0" anchor="ctr"/>
                </a:tc>
                <a:tc>
                  <a:txBody>
                    <a:bodyPr/>
                    <a:lstStyle/>
                    <a:p>
                      <a:pPr marL="0" marR="0" lvl="0" indent="0" algn="l" defTabSz="914384" rtl="0" eaLnBrk="1" fontAlgn="b" latinLnBrk="0" hangingPunct="1">
                        <a:lnSpc>
                          <a:spcPct val="100000"/>
                        </a:lnSpc>
                        <a:spcBef>
                          <a:spcPts val="0"/>
                        </a:spcBef>
                        <a:spcAft>
                          <a:spcPts val="0"/>
                        </a:spcAft>
                        <a:buClrTx/>
                        <a:buSzTx/>
                        <a:buFontTx/>
                        <a:buNone/>
                        <a:tabLst/>
                        <a:defRPr/>
                      </a:pPr>
                      <a:r>
                        <a:rPr kumimoji="1" lang="ja-JP" altLang="en-US" sz="1100" b="0" i="0" kern="1200" spc="40" baseline="0" dirty="0">
                          <a:solidFill>
                            <a:schemeClr val="dk1"/>
                          </a:solidFill>
                          <a:effectLst/>
                          <a:latin typeface="+mn-ea"/>
                          <a:ea typeface="+mn-ea"/>
                          <a:cs typeface="+mn-cs"/>
                        </a:rPr>
                        <a:t>中小企業の活性化を支援する公的機関として</a:t>
                      </a:r>
                      <a:r>
                        <a:rPr kumimoji="1" lang="en-US" altLang="ja-JP" sz="1100" b="0" i="0" kern="1200" spc="40" baseline="0" dirty="0">
                          <a:solidFill>
                            <a:schemeClr val="dk1"/>
                          </a:solidFill>
                          <a:effectLst/>
                          <a:latin typeface="+mn-ea"/>
                          <a:ea typeface="+mn-ea"/>
                          <a:cs typeface="+mn-cs"/>
                        </a:rPr>
                        <a:t>47</a:t>
                      </a:r>
                      <a:r>
                        <a:rPr kumimoji="1" lang="ja-JP" altLang="en-US" sz="1100" b="0" i="0" kern="1200" spc="40" baseline="0" dirty="0">
                          <a:solidFill>
                            <a:schemeClr val="dk1"/>
                          </a:solidFill>
                          <a:effectLst/>
                          <a:latin typeface="+mn-ea"/>
                          <a:ea typeface="+mn-ea"/>
                          <a:cs typeface="+mn-cs"/>
                        </a:rPr>
                        <a:t>都道府県に設置されており、地域のハブとして、金融機関、民間専門家、</a:t>
                      </a:r>
                      <a:r>
                        <a:rPr kumimoji="1" lang="ja-JP" altLang="en-US" sz="1100" b="0" i="0" kern="1200" spc="40" dirty="0">
                          <a:solidFill>
                            <a:schemeClr val="dk1"/>
                          </a:solidFill>
                          <a:effectLst/>
                          <a:latin typeface="+mn-ea"/>
                          <a:ea typeface="+mn-ea"/>
                          <a:cs typeface="+mn-cs"/>
                        </a:rPr>
                        <a:t>各種支援機関と連携し、「地域全体での収益力改善、経営改善、事業再生、再チャレンジの最大化」に取り組む組織</a:t>
                      </a:r>
                      <a:endParaRPr lang="ja-JP" altLang="en-US" sz="1100" b="0" i="0" u="none" strike="noStrike" spc="40" dirty="0">
                        <a:solidFill>
                          <a:schemeClr val="tx1"/>
                        </a:solidFill>
                        <a:effectLst/>
                        <a:latin typeface="+mn-ea"/>
                        <a:ea typeface="+mn-ea"/>
                      </a:endParaRPr>
                    </a:p>
                  </a:txBody>
                  <a:tcPr marL="9525" marR="9525" marT="9525" marB="0" anchor="ctr"/>
                </a:tc>
                <a:extLst>
                  <a:ext uri="{0D108BD9-81ED-4DB2-BD59-A6C34878D82A}">
                    <a16:rowId xmlns:a16="http://schemas.microsoft.com/office/drawing/2014/main" val="4147566024"/>
                  </a:ext>
                </a:extLst>
              </a:tr>
              <a:tr h="524103">
                <a:tc>
                  <a:txBody>
                    <a:bodyPr/>
                    <a:lstStyle/>
                    <a:p>
                      <a:pPr algn="l" fontAlgn="b"/>
                      <a:r>
                        <a:rPr lang="ja-JP" altLang="en-US" sz="1100" b="0" i="0" u="none" strike="noStrike" dirty="0">
                          <a:solidFill>
                            <a:schemeClr val="tx1"/>
                          </a:solidFill>
                          <a:effectLst/>
                          <a:latin typeface="游ゴシック" panose="020B0400000000000000" pitchFamily="50" charset="-128"/>
                          <a:ea typeface="游ゴシック" panose="020B0400000000000000" pitchFamily="50" charset="-128"/>
                        </a:rPr>
                        <a:t>配車係</a:t>
                      </a:r>
                    </a:p>
                  </a:txBody>
                  <a:tcPr marL="9525" marR="9525" marT="9525" marB="0" anchor="ctr"/>
                </a:tc>
                <a:tc>
                  <a:txBody>
                    <a:bodyPr/>
                    <a:lstStyle/>
                    <a:p>
                      <a:pPr algn="l" fontAlgn="b"/>
                      <a:r>
                        <a:rPr lang="ja-JP" altLang="en-US" sz="1100" b="0" i="0" u="none" strike="noStrike" dirty="0">
                          <a:solidFill>
                            <a:schemeClr val="tx1"/>
                          </a:solidFill>
                          <a:effectLst/>
                          <a:latin typeface="游ゴシック" panose="020B0400000000000000" pitchFamily="50" charset="-128"/>
                          <a:ea typeface="游ゴシック" panose="020B0400000000000000" pitchFamily="50" charset="-128"/>
                        </a:rPr>
                        <a:t>配車とは、必要な場所へ車の割り振りをすることであり、運送業における配車係とは、自社で請負った仕事を各ドライバーに適切に振り分ける係のこと</a:t>
                      </a:r>
                    </a:p>
                  </a:txBody>
                  <a:tcPr marL="9525" marR="9525" marT="9525" marB="0" anchor="ctr"/>
                </a:tc>
                <a:extLst>
                  <a:ext uri="{0D108BD9-81ED-4DB2-BD59-A6C34878D82A}">
                    <a16:rowId xmlns:a16="http://schemas.microsoft.com/office/drawing/2014/main" val="2793552920"/>
                  </a:ext>
                </a:extLst>
              </a:tr>
              <a:tr h="524103">
                <a:tc>
                  <a:txBody>
                    <a:bodyPr/>
                    <a:lstStyle/>
                    <a:p>
                      <a:pPr algn="l" fontAlgn="b"/>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抜本再生</a:t>
                      </a:r>
                    </a:p>
                  </a:txBody>
                  <a:tcPr marL="9525" marR="9525" marT="9525" marB="0" anchor="ctr"/>
                </a:tc>
                <a:tc>
                  <a:txBody>
                    <a:bodyPr/>
                    <a:lstStyle/>
                    <a:p>
                      <a:pPr algn="l" fontAlgn="b"/>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本書では「債権放棄」や「資本性借入金」を用いた再生手法のこと</a:t>
                      </a:r>
                    </a:p>
                  </a:txBody>
                  <a:tcPr marL="9525" marR="9525" marT="9525" marB="0" anchor="ctr"/>
                </a:tc>
                <a:extLst>
                  <a:ext uri="{0D108BD9-81ED-4DB2-BD59-A6C34878D82A}">
                    <a16:rowId xmlns:a16="http://schemas.microsoft.com/office/drawing/2014/main" val="1656980916"/>
                  </a:ext>
                </a:extLst>
              </a:tr>
              <a:tr h="524103">
                <a:tc>
                  <a:txBody>
                    <a:bodyPr/>
                    <a:lstStyle/>
                    <a:p>
                      <a:pPr marL="0" marR="0" lvl="0" indent="0" algn="l" defTabSz="914384" rtl="0" eaLnBrk="1" fontAlgn="b" latinLnBrk="0" hangingPunct="1">
                        <a:lnSpc>
                          <a:spcPct val="100000"/>
                        </a:lnSpc>
                        <a:spcBef>
                          <a:spcPts val="0"/>
                        </a:spcBef>
                        <a:spcAft>
                          <a:spcPts val="0"/>
                        </a:spcAft>
                        <a:buClrTx/>
                        <a:buSzTx/>
                        <a:buFontTx/>
                        <a:buNone/>
                        <a:tabLst/>
                        <a:defRPr/>
                      </a:pPr>
                      <a:r>
                        <a:rPr lang="ja-JP" altLang="en-US" sz="1100" b="0" i="0" u="none" strike="noStrike" spc="-50" baseline="0" dirty="0">
                          <a:solidFill>
                            <a:schemeClr val="tx1"/>
                          </a:solidFill>
                          <a:effectLst/>
                          <a:latin typeface="游ゴシック" panose="020B0400000000000000" pitchFamily="50" charset="-128"/>
                          <a:ea typeface="+mn-ea"/>
                        </a:rPr>
                        <a:t>バリューエンジニアリング</a:t>
                      </a:r>
                      <a:endParaRPr lang="en-US" altLang="ja-JP" sz="1100" b="0" i="0" u="none" strike="noStrike" spc="-50" baseline="0" dirty="0">
                        <a:solidFill>
                          <a:schemeClr val="tx1"/>
                        </a:solidFill>
                        <a:effectLst/>
                        <a:latin typeface="游ゴシック" panose="020B0400000000000000" pitchFamily="50" charset="-128"/>
                        <a:ea typeface="+mn-ea"/>
                      </a:endParaRPr>
                    </a:p>
                  </a:txBody>
                  <a:tcPr marL="9525" marR="9525" marT="9525" marB="0" anchor="ctr"/>
                </a:tc>
                <a:tc>
                  <a:txBody>
                    <a:bodyPr/>
                    <a:lstStyle/>
                    <a:p>
                      <a:pPr marL="0" marR="0" lvl="0" indent="0" algn="l" defTabSz="914384" rtl="0" eaLnBrk="1" fontAlgn="b" latinLnBrk="0" hangingPunct="1">
                        <a:lnSpc>
                          <a:spcPct val="100000"/>
                        </a:lnSpc>
                        <a:spcBef>
                          <a:spcPts val="0"/>
                        </a:spcBef>
                        <a:spcAft>
                          <a:spcPts val="0"/>
                        </a:spcAft>
                        <a:buClrTx/>
                        <a:buSzTx/>
                        <a:buFontTx/>
                        <a:buNone/>
                        <a:tabLst/>
                        <a:defRPr/>
                      </a:pPr>
                      <a:r>
                        <a:rPr kumimoji="1" lang="ja-JP" altLang="en-US" sz="1100" b="0" i="0" kern="1200" dirty="0">
                          <a:solidFill>
                            <a:schemeClr val="dk1"/>
                          </a:solidFill>
                          <a:effectLst/>
                          <a:latin typeface="+mn-lt"/>
                          <a:ea typeface="+mn-ea"/>
                          <a:cs typeface="+mn-cs"/>
                        </a:rPr>
                        <a:t>製品やサービスの「価値」を、それが果たすべき「機能」とそのためにかける「コスト」との関係で把握し、 システム化された手順によって「価値」の向上を図る手法</a:t>
                      </a:r>
                      <a:endParaRPr lang="ja-JP" altLang="en-US" sz="1100" b="0" i="0" u="none" strike="noStrike" dirty="0">
                        <a:solidFill>
                          <a:schemeClr val="tx1"/>
                        </a:solidFill>
                        <a:effectLst/>
                        <a:latin typeface="游ゴシック" panose="020B0400000000000000" pitchFamily="50" charset="-128"/>
                        <a:ea typeface="+mn-ea"/>
                      </a:endParaRPr>
                    </a:p>
                  </a:txBody>
                  <a:tcPr marL="9525" marR="9525" marT="9525" marB="0" anchor="ctr"/>
                </a:tc>
                <a:extLst>
                  <a:ext uri="{0D108BD9-81ED-4DB2-BD59-A6C34878D82A}">
                    <a16:rowId xmlns:a16="http://schemas.microsoft.com/office/drawing/2014/main" val="920412176"/>
                  </a:ext>
                </a:extLst>
              </a:tr>
              <a:tr h="524103">
                <a:tc>
                  <a:txBody>
                    <a:bodyPr/>
                    <a:lstStyle/>
                    <a:p>
                      <a:pPr algn="l" fontAlgn="b"/>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ビジネスモデル俯瞰図</a:t>
                      </a:r>
                    </a:p>
                  </a:txBody>
                  <a:tcPr marL="9525" marR="9525" marT="9525" marB="0" anchor="ctr"/>
                </a:tc>
                <a:tc>
                  <a:txBody>
                    <a:bodyPr/>
                    <a:lstStyle/>
                    <a:p>
                      <a:pPr algn="l" fontAlgn="b"/>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「事業を俯瞰」して収益の仕組み・商流・資金等の流れを「見える化」する図表</a:t>
                      </a:r>
                    </a:p>
                  </a:txBody>
                  <a:tcPr marL="9525" marR="9525" marT="9525" marB="0" anchor="ctr"/>
                </a:tc>
                <a:extLst>
                  <a:ext uri="{0D108BD9-81ED-4DB2-BD59-A6C34878D82A}">
                    <a16:rowId xmlns:a16="http://schemas.microsoft.com/office/drawing/2014/main" val="3630273333"/>
                  </a:ext>
                </a:extLst>
              </a:tr>
              <a:tr h="524103">
                <a:tc>
                  <a:txBody>
                    <a:bodyPr/>
                    <a:lstStyle/>
                    <a:p>
                      <a:pPr algn="l" fontAlgn="b"/>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法的整理</a:t>
                      </a:r>
                    </a:p>
                  </a:txBody>
                  <a:tcPr marL="9525" marR="9525" marT="9525" marB="0" anchor="ctr"/>
                </a:tc>
                <a:tc>
                  <a:txBody>
                    <a:bodyPr/>
                    <a:lstStyle/>
                    <a:p>
                      <a:pPr algn="l" fontAlgn="b"/>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法的な倒産手続きを用いて、債務の整理を行うこと</a:t>
                      </a:r>
                    </a:p>
                  </a:txBody>
                  <a:tcPr marL="9525" marR="9525" marT="9525" marB="0" anchor="ctr"/>
                </a:tc>
                <a:extLst>
                  <a:ext uri="{0D108BD9-81ED-4DB2-BD59-A6C34878D82A}">
                    <a16:rowId xmlns:a16="http://schemas.microsoft.com/office/drawing/2014/main" val="624073555"/>
                  </a:ext>
                </a:extLst>
              </a:tr>
              <a:tr h="524103">
                <a:tc>
                  <a:txBody>
                    <a:bodyPr/>
                    <a:lstStyle/>
                    <a:p>
                      <a:pPr algn="l" fontAlgn="b"/>
                      <a:r>
                        <a:rPr lang="ja-JP" altLang="en-US" sz="1100" b="0" i="0" u="none" strike="noStrike" dirty="0">
                          <a:solidFill>
                            <a:schemeClr val="tx1"/>
                          </a:solidFill>
                          <a:effectLst/>
                          <a:latin typeface="游ゴシック" panose="020B0400000000000000" pitchFamily="50" charset="-128"/>
                          <a:ea typeface="游ゴシック" panose="020B0400000000000000" pitchFamily="50" charset="-128"/>
                        </a:rPr>
                        <a:t>ポスコロ事業</a:t>
                      </a:r>
                      <a:endParaRPr lang="zh-CN" altLang="en-US" sz="1100" b="0" i="0" u="none" strike="noStrike" dirty="0">
                        <a:solidFill>
                          <a:schemeClr val="tx1"/>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marL="0" marR="0" lvl="0" indent="0" algn="l" defTabSz="914384" rtl="0" eaLnBrk="1" fontAlgn="b" latinLnBrk="0" hangingPunct="1">
                        <a:lnSpc>
                          <a:spcPct val="100000"/>
                        </a:lnSpc>
                        <a:spcBef>
                          <a:spcPts val="0"/>
                        </a:spcBef>
                        <a:spcAft>
                          <a:spcPts val="0"/>
                        </a:spcAft>
                        <a:buClrTx/>
                        <a:buSzTx/>
                        <a:buFontTx/>
                        <a:buNone/>
                        <a:tabLst/>
                        <a:defRPr/>
                      </a:pPr>
                      <a:r>
                        <a:rPr lang="ja-JP" altLang="en-US" sz="1100" b="0" i="0" u="none" strike="noStrike" dirty="0">
                          <a:solidFill>
                            <a:schemeClr val="tx1"/>
                          </a:solidFill>
                          <a:effectLst/>
                          <a:latin typeface="游ゴシック" panose="020B0400000000000000" pitchFamily="50" charset="-128"/>
                          <a:ea typeface="游ゴシック" panose="020B0400000000000000" pitchFamily="50" charset="-128"/>
                        </a:rPr>
                        <a:t>「</a:t>
                      </a:r>
                      <a:r>
                        <a:rPr lang="zh-TW" altLang="en-US" sz="1100" b="0" i="0" u="none" strike="noStrike" dirty="0">
                          <a:solidFill>
                            <a:schemeClr val="tx1"/>
                          </a:solidFill>
                          <a:effectLst/>
                          <a:latin typeface="游ゴシック" panose="020B0400000000000000" pitchFamily="50" charset="-128"/>
                          <a:ea typeface="游ゴシック" panose="020B0400000000000000" pitchFamily="50" charset="-128"/>
                        </a:rPr>
                        <a:t>早期経営改善計画策定支援事業</a:t>
                      </a:r>
                      <a:r>
                        <a:rPr lang="ja-JP" altLang="en-US" sz="1100" b="0" i="0" u="none" strike="noStrike" dirty="0">
                          <a:solidFill>
                            <a:schemeClr val="tx1"/>
                          </a:solidFill>
                          <a:effectLst/>
                          <a:latin typeface="游ゴシック" panose="020B0400000000000000" pitchFamily="50" charset="-128"/>
                          <a:ea typeface="游ゴシック" panose="020B0400000000000000" pitchFamily="50" charset="-128"/>
                        </a:rPr>
                        <a:t>」（通称：ポストコロナ持続的発展計画事業）の略称</a:t>
                      </a:r>
                    </a:p>
                  </a:txBody>
                  <a:tcPr marL="9525" marR="9525" marT="9525" marB="0" anchor="ctr"/>
                </a:tc>
                <a:extLst>
                  <a:ext uri="{0D108BD9-81ED-4DB2-BD59-A6C34878D82A}">
                    <a16:rowId xmlns:a16="http://schemas.microsoft.com/office/drawing/2014/main" val="2916728670"/>
                  </a:ext>
                </a:extLst>
              </a:tr>
              <a:tr h="524103">
                <a:tc>
                  <a:txBody>
                    <a:bodyPr/>
                    <a:lstStyle/>
                    <a:p>
                      <a:pPr algn="l" fontAlgn="b"/>
                      <a:r>
                        <a:rPr lang="ja-JP" altLang="en-US" sz="1100" b="0" i="0" u="none" strike="noStrike" dirty="0">
                          <a:solidFill>
                            <a:schemeClr val="tx1"/>
                          </a:solidFill>
                          <a:effectLst/>
                          <a:latin typeface="游ゴシック" panose="020B0400000000000000" pitchFamily="50" charset="-128"/>
                          <a:ea typeface="游ゴシック" panose="020B0400000000000000" pitchFamily="50" charset="-128"/>
                        </a:rPr>
                        <a:t>庸車</a:t>
                      </a:r>
                      <a:endParaRPr lang="zh-CN" altLang="en-US" sz="1100" b="0" i="0" u="none" strike="noStrike" dirty="0">
                        <a:solidFill>
                          <a:schemeClr val="tx1"/>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marL="0" marR="0" lvl="0" indent="0" algn="l" defTabSz="914384" rtl="0" eaLnBrk="1" fontAlgn="b" latinLnBrk="0" hangingPunct="1">
                        <a:lnSpc>
                          <a:spcPct val="100000"/>
                        </a:lnSpc>
                        <a:spcBef>
                          <a:spcPts val="0"/>
                        </a:spcBef>
                        <a:spcAft>
                          <a:spcPts val="0"/>
                        </a:spcAft>
                        <a:buClrTx/>
                        <a:buSzTx/>
                        <a:buFontTx/>
                        <a:buNone/>
                        <a:tabLst/>
                        <a:defRPr/>
                      </a:pPr>
                      <a:r>
                        <a:rPr kumimoji="1" lang="ja-JP" altLang="en-US" sz="1100" b="0" i="0" u="none" kern="1200" dirty="0">
                          <a:solidFill>
                            <a:schemeClr val="tx1"/>
                          </a:solidFill>
                          <a:effectLst/>
                          <a:latin typeface="+mn-lt"/>
                          <a:ea typeface="+mn-ea"/>
                          <a:cs typeface="+mn-cs"/>
                        </a:rPr>
                        <a:t>荷主の貨物を引き受けた運送事業者が、他の運送事業者に依頼して代わりに輸送してもらうこと</a:t>
                      </a:r>
                      <a:endParaRPr lang="ja-JP" altLang="en-US" sz="1100" b="0" i="0" u="none" strike="noStrike" dirty="0">
                        <a:solidFill>
                          <a:schemeClr val="tx1"/>
                        </a:solidFill>
                        <a:effectLst/>
                        <a:latin typeface="游ゴシック" panose="020B0400000000000000" pitchFamily="50" charset="-128"/>
                        <a:ea typeface="游ゴシック" panose="020B0400000000000000" pitchFamily="50" charset="-128"/>
                      </a:endParaRPr>
                    </a:p>
                  </a:txBody>
                  <a:tcPr marL="9525" marR="9525" marT="9525" marB="0" anchor="ctr"/>
                </a:tc>
                <a:extLst>
                  <a:ext uri="{0D108BD9-81ED-4DB2-BD59-A6C34878D82A}">
                    <a16:rowId xmlns:a16="http://schemas.microsoft.com/office/drawing/2014/main" val="2929052649"/>
                  </a:ext>
                </a:extLst>
              </a:tr>
              <a:tr h="524103">
                <a:tc>
                  <a:txBody>
                    <a:bodyPr/>
                    <a:lstStyle/>
                    <a:p>
                      <a:pPr algn="l" fontAlgn="b"/>
                      <a:r>
                        <a:rPr lang="en-US" altLang="ja-JP" sz="1100" b="0" i="0" u="none" strike="noStrike" dirty="0">
                          <a:solidFill>
                            <a:srgbClr val="000000"/>
                          </a:solidFill>
                          <a:effectLst/>
                          <a:latin typeface="游ゴシック" panose="020B0400000000000000" pitchFamily="50" charset="-128"/>
                          <a:ea typeface="游ゴシック" panose="020B0400000000000000" pitchFamily="50" charset="-128"/>
                        </a:rPr>
                        <a:t>405</a:t>
                      </a: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事業</a:t>
                      </a:r>
                    </a:p>
                  </a:txBody>
                  <a:tcPr marL="9525" marR="9525" marT="9525" marB="0" anchor="ctr"/>
                </a:tc>
                <a:tc>
                  <a:txBody>
                    <a:bodyPr/>
                    <a:lstStyle/>
                    <a:p>
                      <a:pPr algn="l" fontAlgn="b"/>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「経営改善計画策定支援事業」の通称</a:t>
                      </a:r>
                    </a:p>
                  </a:txBody>
                  <a:tcPr marL="9525" marR="9525" marT="9525" marB="0" anchor="ctr"/>
                </a:tc>
                <a:extLst>
                  <a:ext uri="{0D108BD9-81ED-4DB2-BD59-A6C34878D82A}">
                    <a16:rowId xmlns:a16="http://schemas.microsoft.com/office/drawing/2014/main" val="3852743213"/>
                  </a:ext>
                </a:extLst>
              </a:tr>
              <a:tr h="524103">
                <a:tc>
                  <a:txBody>
                    <a:bodyPr/>
                    <a:lstStyle/>
                    <a:p>
                      <a:pPr algn="l" fontAlgn="b"/>
                      <a:r>
                        <a:rPr lang="en-US" sz="1100" b="0" i="0" u="none" strike="noStrike" dirty="0">
                          <a:solidFill>
                            <a:srgbClr val="000000"/>
                          </a:solidFill>
                          <a:effectLst/>
                          <a:latin typeface="游ゴシック" panose="020B0400000000000000" pitchFamily="50" charset="-128"/>
                          <a:ea typeface="游ゴシック" panose="020B0400000000000000" pitchFamily="50" charset="-128"/>
                        </a:rPr>
                        <a:t>REVIC</a:t>
                      </a:r>
                    </a:p>
                  </a:txBody>
                  <a:tcPr marL="9525" marR="9525" marT="9525" marB="0" anchor="ctr"/>
                </a:tc>
                <a:tc>
                  <a:txBody>
                    <a:bodyPr/>
                    <a:lstStyle/>
                    <a:p>
                      <a:pPr algn="l" fontAlgn="b"/>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「株式会社地域経済活性化支援機構」の略称</a:t>
                      </a:r>
                    </a:p>
                  </a:txBody>
                  <a:tcPr marL="9525" marR="9525" marT="9525" marB="0" anchor="ctr"/>
                </a:tc>
                <a:extLst>
                  <a:ext uri="{0D108BD9-81ED-4DB2-BD59-A6C34878D82A}">
                    <a16:rowId xmlns:a16="http://schemas.microsoft.com/office/drawing/2014/main" val="2340094937"/>
                  </a:ext>
                </a:extLst>
              </a:tr>
            </a:tbl>
          </a:graphicData>
        </a:graphic>
      </p:graphicFrame>
      <p:sp>
        <p:nvSpPr>
          <p:cNvPr id="2" name="スライド番号プレースホルダー 1"/>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79</a:t>
            </a:fld>
            <a:endParaRPr kumimoji="1" lang="ja-JP" altLang="en-US"/>
          </a:p>
        </p:txBody>
      </p:sp>
      <p:cxnSp>
        <p:nvCxnSpPr>
          <p:cNvPr id="7" name="直線コネクタ 6">
            <a:extLst>
              <a:ext uri="{FF2B5EF4-FFF2-40B4-BE49-F238E27FC236}">
                <a16:creationId xmlns:a16="http://schemas.microsoft.com/office/drawing/2014/main" id="{5C947334-549F-5DE6-399B-AB6B7785A5B6}"/>
              </a:ext>
            </a:extLst>
          </p:cNvPr>
          <p:cNvCxnSpPr>
            <a:cxnSpLocks/>
          </p:cNvCxnSpPr>
          <p:nvPr/>
        </p:nvCxnSpPr>
        <p:spPr>
          <a:xfrm>
            <a:off x="93000" y="599798"/>
            <a:ext cx="9720000" cy="0"/>
          </a:xfrm>
          <a:prstGeom prst="line">
            <a:avLst/>
          </a:prstGeom>
          <a:ln w="444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6" name="テキスト ボックス 5">
            <a:extLst>
              <a:ext uri="{FF2B5EF4-FFF2-40B4-BE49-F238E27FC236}">
                <a16:creationId xmlns:a16="http://schemas.microsoft.com/office/drawing/2014/main" id="{21591358-06F4-48AA-B482-626AABC335E6}"/>
              </a:ext>
            </a:extLst>
          </p:cNvPr>
          <p:cNvSpPr txBox="1"/>
          <p:nvPr/>
        </p:nvSpPr>
        <p:spPr>
          <a:xfrm>
            <a:off x="131553" y="67735"/>
            <a:ext cx="6448425" cy="492443"/>
          </a:xfrm>
          <a:prstGeom prst="rect">
            <a:avLst/>
          </a:prstGeom>
          <a:noFill/>
        </p:spPr>
        <p:txBody>
          <a:bodyPr wrap="square" rtlCol="0">
            <a:spAutoFit/>
          </a:bodyPr>
          <a:lstStyle/>
          <a:p>
            <a:r>
              <a:rPr kumimoji="1" lang="ja-JP" altLang="en-US" sz="2600" b="1" u="sng" dirty="0">
                <a:latin typeface="+mn-ea"/>
              </a:rPr>
              <a:t>本書における用語集　その２  </a:t>
            </a:r>
            <a:endParaRPr kumimoji="1" lang="ja-JP" altLang="en-US" b="1" u="sng" dirty="0">
              <a:latin typeface="+mn-ea"/>
            </a:endParaRPr>
          </a:p>
        </p:txBody>
      </p:sp>
      <p:sp>
        <p:nvSpPr>
          <p:cNvPr id="8" name="テキスト ボックス 7">
            <a:extLst>
              <a:ext uri="{FF2B5EF4-FFF2-40B4-BE49-F238E27FC236}">
                <a16:creationId xmlns:a16="http://schemas.microsoft.com/office/drawing/2014/main" id="{53CC6BD1-4833-CE85-5625-71A98CFB49E4}"/>
              </a:ext>
            </a:extLst>
          </p:cNvPr>
          <p:cNvSpPr txBox="1"/>
          <p:nvPr/>
        </p:nvSpPr>
        <p:spPr>
          <a:xfrm>
            <a:off x="6579978" y="333767"/>
            <a:ext cx="3233022" cy="246221"/>
          </a:xfrm>
          <a:prstGeom prst="rect">
            <a:avLst/>
          </a:prstGeom>
          <a:noFill/>
        </p:spPr>
        <p:txBody>
          <a:bodyPr wrap="square" rtlCol="0">
            <a:spAutoFit/>
          </a:bodyPr>
          <a:lstStyle/>
          <a:p>
            <a:r>
              <a:rPr lang="en-US" altLang="ja-JP" sz="1000" dirty="0"/>
              <a:t>※</a:t>
            </a:r>
            <a:r>
              <a:rPr lang="ja-JP" altLang="en-US" sz="1000" dirty="0"/>
              <a:t> 本書における用語の意味等を解説したものです</a:t>
            </a:r>
            <a:endParaRPr kumimoji="1" lang="en-US" altLang="ja-JP" sz="400" dirty="0"/>
          </a:p>
        </p:txBody>
      </p:sp>
    </p:spTree>
    <p:extLst>
      <p:ext uri="{BB962C8B-B14F-4D97-AF65-F5344CB8AC3E}">
        <p14:creationId xmlns:p14="http://schemas.microsoft.com/office/powerpoint/2010/main" val="29849812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4"/>
          <p:cNvSpPr txBox="1">
            <a:spLocks/>
          </p:cNvSpPr>
          <p:nvPr/>
        </p:nvSpPr>
        <p:spPr>
          <a:xfrm>
            <a:off x="2260772" y="5741106"/>
            <a:ext cx="7832688" cy="822254"/>
          </a:xfrm>
          <a:prstGeom prst="rect">
            <a:avLst/>
          </a:prstGeom>
        </p:spPr>
        <p:txBody>
          <a:bodyPr>
            <a:no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ts val="2000"/>
              </a:lnSpc>
            </a:pPr>
            <a:r>
              <a:rPr lang="ja-JP" altLang="en-US" sz="1400" b="1" dirty="0">
                <a:solidFill>
                  <a:srgbClr val="004196"/>
                </a:solidFill>
                <a:latin typeface="+mn-ea"/>
                <a:ea typeface="+mn-ea"/>
              </a:rPr>
              <a:t>金融庁の委託事業である</a:t>
            </a:r>
            <a:r>
              <a:rPr lang="en-US" altLang="ja-JP" sz="1400" b="1" dirty="0">
                <a:solidFill>
                  <a:srgbClr val="004196"/>
                </a:solidFill>
                <a:latin typeface="+mn-ea"/>
                <a:ea typeface="+mn-ea"/>
              </a:rPr>
              <a:t>『</a:t>
            </a:r>
            <a:r>
              <a:rPr lang="ja-JP" altLang="en-US" sz="1400" b="1" dirty="0">
                <a:solidFill>
                  <a:srgbClr val="004196"/>
                </a:solidFill>
                <a:latin typeface="+mn-ea"/>
                <a:ea typeface="+mn-ea"/>
              </a:rPr>
              <a:t>令和</a:t>
            </a:r>
            <a:r>
              <a:rPr lang="en-US" altLang="ja-JP" sz="1400" b="1" dirty="0">
                <a:solidFill>
                  <a:srgbClr val="004196"/>
                </a:solidFill>
                <a:latin typeface="+mn-ea"/>
                <a:ea typeface="+mn-ea"/>
              </a:rPr>
              <a:t>4</a:t>
            </a:r>
            <a:r>
              <a:rPr lang="ja-JP" altLang="en-US" sz="1400" b="1" dirty="0">
                <a:solidFill>
                  <a:srgbClr val="004196"/>
                </a:solidFill>
                <a:latin typeface="+mn-ea"/>
                <a:ea typeface="+mn-ea"/>
              </a:rPr>
              <a:t>年度「業種別の経営改善支援の効率化に向けた委託調査」</a:t>
            </a:r>
            <a:r>
              <a:rPr lang="en-US" altLang="ja-JP" sz="1400" b="1" dirty="0">
                <a:solidFill>
                  <a:srgbClr val="004196"/>
                </a:solidFill>
                <a:latin typeface="+mn-ea"/>
                <a:ea typeface="+mn-ea"/>
              </a:rPr>
              <a:t>』</a:t>
            </a:r>
          </a:p>
          <a:p>
            <a:pPr algn="ctr">
              <a:lnSpc>
                <a:spcPts val="2000"/>
              </a:lnSpc>
            </a:pPr>
            <a:r>
              <a:rPr lang="ja-JP" altLang="en-US" sz="1400" b="1" dirty="0">
                <a:solidFill>
                  <a:srgbClr val="004196"/>
                </a:solidFill>
                <a:latin typeface="+mn-ea"/>
                <a:ea typeface="+mn-ea"/>
              </a:rPr>
              <a:t>において、公益財団法人 日本生産性本部が作成したものです。</a:t>
            </a:r>
            <a:endParaRPr lang="en-US" altLang="ja-JP" sz="1400" b="1" dirty="0">
              <a:solidFill>
                <a:srgbClr val="004196"/>
              </a:solidFill>
              <a:latin typeface="+mn-ea"/>
              <a:ea typeface="+mn-ea"/>
            </a:endParaRPr>
          </a:p>
        </p:txBody>
      </p:sp>
    </p:spTree>
    <p:extLst>
      <p:ext uri="{BB962C8B-B14F-4D97-AF65-F5344CB8AC3E}">
        <p14:creationId xmlns:p14="http://schemas.microsoft.com/office/powerpoint/2010/main" val="205348566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855</Words>
  <Application>Microsoft Office PowerPoint</Application>
  <PresentationFormat>A4 210 x 297 mm</PresentationFormat>
  <Paragraphs>63</Paragraphs>
  <Slides>5</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2</vt:i4>
      </vt:variant>
      <vt:variant>
        <vt:lpstr>スライド タイトル</vt:lpstr>
      </vt:variant>
      <vt:variant>
        <vt:i4>5</vt:i4>
      </vt:variant>
    </vt:vector>
  </HeadingPairs>
  <TitlesOfParts>
    <vt:vector size="14" baseType="lpstr">
      <vt:lpstr>Meiryo UI</vt:lpstr>
      <vt:lpstr>ＭＳ ゴシック</vt:lpstr>
      <vt:lpstr>游ゴシック</vt:lpstr>
      <vt:lpstr>游ゴシック Light</vt:lpstr>
      <vt:lpstr>Arial</vt:lpstr>
      <vt:lpstr>Calibri</vt:lpstr>
      <vt:lpstr>Calibri Light</vt:lpstr>
      <vt:lpstr>Office テーマ</vt:lpstr>
      <vt:lpstr>デザインの設定</vt:lpstr>
      <vt:lpstr>PowerPoint プレゼンテーション</vt:lpstr>
      <vt:lpstr>付録　本書における用語集</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2020-06-07T23:45:40Z</dcterms:created>
  <dcterms:modified xsi:type="dcterms:W3CDTF">2023-03-09T05:30:14Z</dcterms:modified>
</cp:coreProperties>
</file>