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1"/>
  </p:sldMasterIdLst>
  <p:notesMasterIdLst>
    <p:notesMasterId r:id="rId38"/>
  </p:notesMasterIdLst>
  <p:sldIdLst>
    <p:sldId id="301" r:id="rId2"/>
    <p:sldId id="302" r:id="rId3"/>
    <p:sldId id="278" r:id="rId4"/>
    <p:sldId id="267" r:id="rId5"/>
    <p:sldId id="268" r:id="rId6"/>
    <p:sldId id="269" r:id="rId7"/>
    <p:sldId id="270" r:id="rId8"/>
    <p:sldId id="274" r:id="rId9"/>
    <p:sldId id="276" r:id="rId10"/>
    <p:sldId id="273" r:id="rId11"/>
    <p:sldId id="277" r:id="rId12"/>
    <p:sldId id="272" r:id="rId13"/>
    <p:sldId id="264" r:id="rId14"/>
    <p:sldId id="281" r:id="rId15"/>
    <p:sldId id="282" r:id="rId16"/>
    <p:sldId id="284" r:id="rId17"/>
    <p:sldId id="285" r:id="rId18"/>
    <p:sldId id="286" r:id="rId19"/>
    <p:sldId id="287" r:id="rId20"/>
    <p:sldId id="288" r:id="rId21"/>
    <p:sldId id="289" r:id="rId22"/>
    <p:sldId id="290" r:id="rId23"/>
    <p:sldId id="293" r:id="rId24"/>
    <p:sldId id="294" r:id="rId25"/>
    <p:sldId id="295" r:id="rId26"/>
    <p:sldId id="296" r:id="rId27"/>
    <p:sldId id="297" r:id="rId28"/>
    <p:sldId id="298" r:id="rId29"/>
    <p:sldId id="299" r:id="rId30"/>
    <p:sldId id="310" r:id="rId31"/>
    <p:sldId id="308" r:id="rId32"/>
    <p:sldId id="304" r:id="rId33"/>
    <p:sldId id="311" r:id="rId34"/>
    <p:sldId id="307" r:id="rId35"/>
    <p:sldId id="309" r:id="rId36"/>
    <p:sldId id="300" r:id="rId37"/>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CCCCFF"/>
    <a:srgbClr val="CC99FF"/>
    <a:srgbClr val="FF5050"/>
    <a:srgbClr val="FF0000"/>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79470E-D118-4B01-93EF-4EC73B5A0DF3}" v="11" dt="2024-03-11T03:57:27.7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24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47"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4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田 侑亮" userId="afd94582-d672-4850-a607-79615649df13" providerId="ADAL" clId="{7079470E-D118-4B01-93EF-4EC73B5A0DF3}"/>
    <pc:docChg chg="undo custSel modSld">
      <pc:chgData name="山田 侑亮" userId="afd94582-d672-4850-a607-79615649df13" providerId="ADAL" clId="{7079470E-D118-4B01-93EF-4EC73B5A0DF3}" dt="2024-03-11T03:58:01.809" v="30" actId="478"/>
      <pc:docMkLst>
        <pc:docMk/>
      </pc:docMkLst>
      <pc:sldChg chg="addSp modSp">
        <pc:chgData name="山田 侑亮" userId="afd94582-d672-4850-a607-79615649df13" providerId="ADAL" clId="{7079470E-D118-4B01-93EF-4EC73B5A0DF3}" dt="2024-03-11T03:54:45.464" v="18"/>
        <pc:sldMkLst>
          <pc:docMk/>
          <pc:sldMk cId="3383846027" sldId="264"/>
        </pc:sldMkLst>
        <pc:cxnChg chg="add mod">
          <ac:chgData name="山田 侑亮" userId="afd94582-d672-4850-a607-79615649df13" providerId="ADAL" clId="{7079470E-D118-4B01-93EF-4EC73B5A0DF3}" dt="2024-03-11T03:54:45.464" v="18"/>
          <ac:cxnSpMkLst>
            <pc:docMk/>
            <pc:sldMk cId="3383846027" sldId="264"/>
            <ac:cxnSpMk id="2" creationId="{6B591121-AD58-569D-6A69-D43A4AA4E105}"/>
          </ac:cxnSpMkLst>
        </pc:cxnChg>
      </pc:sldChg>
      <pc:sldChg chg="modSp mod">
        <pc:chgData name="山田 侑亮" userId="afd94582-d672-4850-a607-79615649df13" providerId="ADAL" clId="{7079470E-D118-4B01-93EF-4EC73B5A0DF3}" dt="2024-03-11T03:51:22.841" v="9" actId="113"/>
        <pc:sldMkLst>
          <pc:docMk/>
          <pc:sldMk cId="3660574115" sldId="268"/>
        </pc:sldMkLst>
        <pc:spChg chg="mod">
          <ac:chgData name="山田 侑亮" userId="afd94582-d672-4850-a607-79615649df13" providerId="ADAL" clId="{7079470E-D118-4B01-93EF-4EC73B5A0DF3}" dt="2024-03-11T03:51:12.553" v="7" actId="2711"/>
          <ac:spMkLst>
            <pc:docMk/>
            <pc:sldMk cId="3660574115" sldId="268"/>
            <ac:spMk id="6" creationId="{43E0BBE5-3EF3-32A5-74E1-AC6BD7CC2E33}"/>
          </ac:spMkLst>
        </pc:spChg>
        <pc:spChg chg="mod">
          <ac:chgData name="山田 侑亮" userId="afd94582-d672-4850-a607-79615649df13" providerId="ADAL" clId="{7079470E-D118-4B01-93EF-4EC73B5A0DF3}" dt="2024-03-11T03:51:22.841" v="9" actId="113"/>
          <ac:spMkLst>
            <pc:docMk/>
            <pc:sldMk cId="3660574115" sldId="268"/>
            <ac:spMk id="15" creationId="{36D6F5AD-8D79-E526-0A80-62D1E40D98F7}"/>
          </ac:spMkLst>
        </pc:spChg>
      </pc:sldChg>
      <pc:sldChg chg="addSp modSp mod">
        <pc:chgData name="山田 侑亮" userId="afd94582-d672-4850-a607-79615649df13" providerId="ADAL" clId="{7079470E-D118-4B01-93EF-4EC73B5A0DF3}" dt="2024-03-11T03:53:27.963" v="17" actId="1038"/>
        <pc:sldMkLst>
          <pc:docMk/>
          <pc:sldMk cId="2467646722" sldId="272"/>
        </pc:sldMkLst>
        <pc:cxnChg chg="add mod">
          <ac:chgData name="山田 侑亮" userId="afd94582-d672-4850-a607-79615649df13" providerId="ADAL" clId="{7079470E-D118-4B01-93EF-4EC73B5A0DF3}" dt="2024-03-11T03:53:27.963" v="17" actId="1038"/>
          <ac:cxnSpMkLst>
            <pc:docMk/>
            <pc:sldMk cId="2467646722" sldId="272"/>
            <ac:cxnSpMk id="2" creationId="{47D8EB0B-E36E-DAE3-4F0C-5DAB73162EEE}"/>
          </ac:cxnSpMkLst>
        </pc:cxnChg>
      </pc:sldChg>
      <pc:sldChg chg="addSp modSp">
        <pc:chgData name="山田 侑亮" userId="afd94582-d672-4850-a607-79615649df13" providerId="ADAL" clId="{7079470E-D118-4B01-93EF-4EC73B5A0DF3}" dt="2024-03-11T03:54:52.055" v="19"/>
        <pc:sldMkLst>
          <pc:docMk/>
          <pc:sldMk cId="853165556" sldId="281"/>
        </pc:sldMkLst>
        <pc:cxnChg chg="add mod">
          <ac:chgData name="山田 侑亮" userId="afd94582-d672-4850-a607-79615649df13" providerId="ADAL" clId="{7079470E-D118-4B01-93EF-4EC73B5A0DF3}" dt="2024-03-11T03:54:52.055" v="19"/>
          <ac:cxnSpMkLst>
            <pc:docMk/>
            <pc:sldMk cId="853165556" sldId="281"/>
            <ac:cxnSpMk id="2" creationId="{8F6593F6-881E-0BD0-FB10-D0CC74816218}"/>
          </ac:cxnSpMkLst>
        </pc:cxnChg>
      </pc:sldChg>
      <pc:sldChg chg="addSp modSp mod">
        <pc:chgData name="山田 侑亮" userId="afd94582-d672-4850-a607-79615649df13" providerId="ADAL" clId="{7079470E-D118-4B01-93EF-4EC73B5A0DF3}" dt="2024-03-11T03:55:30.724" v="23" actId="20577"/>
        <pc:sldMkLst>
          <pc:docMk/>
          <pc:sldMk cId="937910350" sldId="282"/>
        </pc:sldMkLst>
        <pc:spChg chg="mod">
          <ac:chgData name="山田 侑亮" userId="afd94582-d672-4850-a607-79615649df13" providerId="ADAL" clId="{7079470E-D118-4B01-93EF-4EC73B5A0DF3}" dt="2024-03-11T03:55:30.724" v="23" actId="20577"/>
          <ac:spMkLst>
            <pc:docMk/>
            <pc:sldMk cId="937910350" sldId="282"/>
            <ac:spMk id="27" creationId="{807A53AA-EC3A-45EB-B92A-132AF7107C18}"/>
          </ac:spMkLst>
        </pc:spChg>
        <pc:cxnChg chg="add mod">
          <ac:chgData name="山田 侑亮" userId="afd94582-d672-4850-a607-79615649df13" providerId="ADAL" clId="{7079470E-D118-4B01-93EF-4EC73B5A0DF3}" dt="2024-03-11T03:54:57.620" v="20"/>
          <ac:cxnSpMkLst>
            <pc:docMk/>
            <pc:sldMk cId="937910350" sldId="282"/>
            <ac:cxnSpMk id="2" creationId="{C3BD3095-B531-F617-D531-268FE5BD1C87}"/>
          </ac:cxnSpMkLst>
        </pc:cxnChg>
      </pc:sldChg>
      <pc:sldChg chg="addSp delSp modSp mod">
        <pc:chgData name="山田 侑亮" userId="afd94582-d672-4850-a607-79615649df13" providerId="ADAL" clId="{7079470E-D118-4B01-93EF-4EC73B5A0DF3}" dt="2024-03-11T03:58:01.809" v="30" actId="478"/>
        <pc:sldMkLst>
          <pc:docMk/>
          <pc:sldMk cId="1137143319" sldId="288"/>
        </pc:sldMkLst>
        <pc:cxnChg chg="add del mod">
          <ac:chgData name="山田 侑亮" userId="afd94582-d672-4850-a607-79615649df13" providerId="ADAL" clId="{7079470E-D118-4B01-93EF-4EC73B5A0DF3}" dt="2024-03-11T03:58:01.809" v="30" actId="478"/>
          <ac:cxnSpMkLst>
            <pc:docMk/>
            <pc:sldMk cId="1137143319" sldId="288"/>
            <ac:cxnSpMk id="2" creationId="{290F9864-1221-B29B-FC71-CF29C13C9EF1}"/>
          </ac:cxnSpMkLst>
        </pc:cxnChg>
      </pc:sldChg>
      <pc:sldChg chg="addSp modSp">
        <pc:chgData name="山田 侑亮" userId="afd94582-d672-4850-a607-79615649df13" providerId="ADAL" clId="{7079470E-D118-4B01-93EF-4EC73B5A0DF3}" dt="2024-03-11T03:56:15.387" v="24"/>
        <pc:sldMkLst>
          <pc:docMk/>
          <pc:sldMk cId="1116811024" sldId="289"/>
        </pc:sldMkLst>
        <pc:cxnChg chg="add mod">
          <ac:chgData name="山田 侑亮" userId="afd94582-d672-4850-a607-79615649df13" providerId="ADAL" clId="{7079470E-D118-4B01-93EF-4EC73B5A0DF3}" dt="2024-03-11T03:56:15.387" v="24"/>
          <ac:cxnSpMkLst>
            <pc:docMk/>
            <pc:sldMk cId="1116811024" sldId="289"/>
            <ac:cxnSpMk id="2" creationId="{41C2BCCB-5D3C-296D-7BFC-D66955FF1D13}"/>
          </ac:cxnSpMkLst>
        </pc:cxnChg>
      </pc:sldChg>
      <pc:sldChg chg="addSp modSp">
        <pc:chgData name="山田 侑亮" userId="afd94582-d672-4850-a607-79615649df13" providerId="ADAL" clId="{7079470E-D118-4B01-93EF-4EC73B5A0DF3}" dt="2024-03-11T03:56:18.625" v="25"/>
        <pc:sldMkLst>
          <pc:docMk/>
          <pc:sldMk cId="1177887613" sldId="290"/>
        </pc:sldMkLst>
        <pc:cxnChg chg="add mod">
          <ac:chgData name="山田 侑亮" userId="afd94582-d672-4850-a607-79615649df13" providerId="ADAL" clId="{7079470E-D118-4B01-93EF-4EC73B5A0DF3}" dt="2024-03-11T03:56:18.625" v="25"/>
          <ac:cxnSpMkLst>
            <pc:docMk/>
            <pc:sldMk cId="1177887613" sldId="290"/>
            <ac:cxnSpMk id="2" creationId="{B7884178-EE6F-48DD-1140-17A53D1B8CD9}"/>
          </ac:cxnSpMkLst>
        </pc:cxnChg>
      </pc:sldChg>
      <pc:sldChg chg="addSp modSp">
        <pc:chgData name="山田 侑亮" userId="afd94582-d672-4850-a607-79615649df13" providerId="ADAL" clId="{7079470E-D118-4B01-93EF-4EC73B5A0DF3}" dt="2024-03-11T03:56:55.148" v="26"/>
        <pc:sldMkLst>
          <pc:docMk/>
          <pc:sldMk cId="2547286988" sldId="299"/>
        </pc:sldMkLst>
        <pc:cxnChg chg="add mod">
          <ac:chgData name="山田 侑亮" userId="afd94582-d672-4850-a607-79615649df13" providerId="ADAL" clId="{7079470E-D118-4B01-93EF-4EC73B5A0DF3}" dt="2024-03-11T03:56:55.148" v="26"/>
          <ac:cxnSpMkLst>
            <pc:docMk/>
            <pc:sldMk cId="2547286988" sldId="299"/>
            <ac:cxnSpMk id="2" creationId="{FEC99DE2-6367-4A6B-5F78-A11F3F66DEBE}"/>
          </ac:cxnSpMkLst>
        </pc:cxnChg>
      </pc:sldChg>
      <pc:sldChg chg="addSp modSp">
        <pc:chgData name="山田 侑亮" userId="afd94582-d672-4850-a607-79615649df13" providerId="ADAL" clId="{7079470E-D118-4B01-93EF-4EC73B5A0DF3}" dt="2024-03-11T03:56:59.894" v="27"/>
        <pc:sldMkLst>
          <pc:docMk/>
          <pc:sldMk cId="1877397596" sldId="310"/>
        </pc:sldMkLst>
        <pc:cxnChg chg="add mod">
          <ac:chgData name="山田 侑亮" userId="afd94582-d672-4850-a607-79615649df13" providerId="ADAL" clId="{7079470E-D118-4B01-93EF-4EC73B5A0DF3}" dt="2024-03-11T03:56:59.894" v="27"/>
          <ac:cxnSpMkLst>
            <pc:docMk/>
            <pc:sldMk cId="1877397596" sldId="310"/>
            <ac:cxnSpMk id="2" creationId="{DFC33435-34C0-55C9-B7AD-7AC9F623D97A}"/>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62713A9E-E5D6-4054-85F6-8F120B547E14}" type="datetimeFigureOut">
              <a:rPr kumimoji="1" lang="ja-JP" altLang="en-US" smtClean="0"/>
              <a:t>2024/10/22</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CD78FFE-2A88-4DE2-BA27-7FAC2AD57C6F}" type="slidenum">
              <a:rPr kumimoji="1" lang="ja-JP" altLang="en-US" smtClean="0"/>
              <a:t>‹#›</a:t>
            </a:fld>
            <a:endParaRPr kumimoji="1" lang="ja-JP" altLang="en-US"/>
          </a:p>
        </p:txBody>
      </p:sp>
    </p:spTree>
    <p:extLst>
      <p:ext uri="{BB962C8B-B14F-4D97-AF65-F5344CB8AC3E}">
        <p14:creationId xmlns:p14="http://schemas.microsoft.com/office/powerpoint/2010/main" val="25104463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539085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24735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950645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endParaRPr kumimoji="1" lang="ja-JP" altLang="en-US"/>
          </a:p>
        </p:txBody>
      </p:sp>
    </p:spTree>
    <p:extLst>
      <p:ext uri="{BB962C8B-B14F-4D97-AF65-F5344CB8AC3E}">
        <p14:creationId xmlns:p14="http://schemas.microsoft.com/office/powerpoint/2010/main" val="2026628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753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71289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608016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15127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19023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0724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53531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93504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978601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4317903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hyperlink" Target="https://www.jpo.go.jp/resources/report/sonota-info/document/panhu/kinyuu_syokuin2.pdf" TargetMode="External"/><Relationship Id="rId2" Type="http://schemas.openxmlformats.org/officeDocument/2006/relationships/hyperlink" Target="https://www.jpo.go.jp/resources/report/sonota-info/document/panhu/kinyuu_syokuin.pdf" TargetMode="External"/><Relationship Id="rId1" Type="http://schemas.openxmlformats.org/officeDocument/2006/relationships/slideLayout" Target="../slideLayouts/slideLayout1.xml"/><Relationship Id="rId5" Type="http://schemas.openxmlformats.org/officeDocument/2006/relationships/hyperlink" Target="https://www.mhlw.go.jp/stf/seisakunitsuite/bunya/kenkou_iryou/iryou/teikyouseido/index.html" TargetMode="External"/><Relationship Id="rId4" Type="http://schemas.openxmlformats.org/officeDocument/2006/relationships/hyperlink" Target="https://jmap.jp/"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hyperlink" Target="https://www.mhlw.go.jp/toukei/list/79-1.html" TargetMode="External"/><Relationship Id="rId7" Type="http://schemas.openxmlformats.org/officeDocument/2006/relationships/hyperlink" Target="https://www.mhlw.go.jp/stf/seisakunitsuite/bunya/kenkou_iryou/iryouhoken/newpage_21053.html" TargetMode="External"/><Relationship Id="rId2" Type="http://schemas.openxmlformats.org/officeDocument/2006/relationships/hyperlink" Target="https://www.mhlw.go.jp/bunya/iryouhoken/database/zenpan/iryoukikan.html" TargetMode="External"/><Relationship Id="rId1" Type="http://schemas.openxmlformats.org/officeDocument/2006/relationships/slideLayout" Target="../slideLayouts/slideLayout1.xml"/><Relationship Id="rId6" Type="http://schemas.openxmlformats.org/officeDocument/2006/relationships/hyperlink" Target="https://www.mhlw.go.jp/toukei/list/26-19c.html" TargetMode="External"/><Relationship Id="rId5" Type="http://schemas.openxmlformats.org/officeDocument/2006/relationships/hyperlink" Target="https://www.mhlw.go.jp/stf/seisakunitsuite/bunya/kenkou_iryou/iryou/kokokukisei/index.html" TargetMode="External"/><Relationship Id="rId4" Type="http://schemas.openxmlformats.org/officeDocument/2006/relationships/hyperlink" Target="https://www.mhlw.go.jp/toukei/list/10-20.html"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a:solidFill>
                  <a:srgbClr val="004196"/>
                </a:solidFill>
                <a:latin typeface="+mn-ea"/>
                <a:ea typeface="+mn-ea"/>
              </a:rPr>
              <a:t>　</a:t>
            </a:r>
            <a:endParaRPr lang="ja-JP" altLang="en-US" sz="2400" b="1">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a:solidFill>
                <a:srgbClr val="004196"/>
              </a:solidFill>
              <a:latin typeface="+mn-ea"/>
              <a:ea typeface="+mn-ea"/>
            </a:endParaRPr>
          </a:p>
        </p:txBody>
      </p:sp>
      <p:sp>
        <p:nvSpPr>
          <p:cNvPr id="8" name="タイトル 4"/>
          <p:cNvSpPr txBox="1">
            <a:spLocks/>
          </p:cNvSpPr>
          <p:nvPr/>
        </p:nvSpPr>
        <p:spPr>
          <a:xfrm>
            <a:off x="2448233" y="2162064"/>
            <a:ext cx="7457767"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en-US" altLang="ja-JP" sz="4000" b="1">
                <a:solidFill>
                  <a:srgbClr val="004196"/>
                </a:solidFill>
                <a:latin typeface="+mn-ea"/>
                <a:ea typeface="+mn-ea"/>
              </a:rPr>
              <a:t>『</a:t>
            </a:r>
            <a:r>
              <a:rPr lang="ja-JP" altLang="en-US" sz="4000" b="1">
                <a:solidFill>
                  <a:srgbClr val="004196"/>
                </a:solidFill>
                <a:latin typeface="+mn-ea"/>
                <a:ea typeface="+mn-ea"/>
              </a:rPr>
              <a:t>業種別支援の着眼点</a:t>
            </a:r>
            <a:r>
              <a:rPr lang="en-US" altLang="ja-JP" sz="4000" b="1">
                <a:solidFill>
                  <a:srgbClr val="004196"/>
                </a:solidFill>
                <a:latin typeface="+mn-ea"/>
                <a:ea typeface="+mn-ea"/>
              </a:rPr>
              <a:t>』</a:t>
            </a:r>
            <a:endParaRPr lang="en-US" altLang="ja-JP" sz="3200" b="1">
              <a:solidFill>
                <a:srgbClr val="004196"/>
              </a:solidFill>
              <a:latin typeface="+mn-ea"/>
              <a:ea typeface="+mn-ea"/>
            </a:endParaRPr>
          </a:p>
        </p:txBody>
      </p:sp>
      <p:sp>
        <p:nvSpPr>
          <p:cNvPr id="10" name="タイトル 4"/>
          <p:cNvSpPr txBox="1">
            <a:spLocks/>
          </p:cNvSpPr>
          <p:nvPr/>
        </p:nvSpPr>
        <p:spPr>
          <a:xfrm>
            <a:off x="2448232" y="2622139"/>
            <a:ext cx="7457768" cy="1356087"/>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a:solidFill>
                  <a:srgbClr val="004196"/>
                </a:solidFill>
                <a:latin typeface="+mn-ea"/>
                <a:ea typeface="+mn-ea"/>
              </a:rPr>
              <a:t>　</a:t>
            </a:r>
            <a:r>
              <a:rPr lang="en-US" altLang="ja-JP" sz="2400" b="1">
                <a:solidFill>
                  <a:srgbClr val="004196"/>
                </a:solidFill>
                <a:latin typeface="+mn-ea"/>
                <a:ea typeface="+mn-ea"/>
              </a:rPr>
              <a:t>2024</a:t>
            </a:r>
            <a:r>
              <a:rPr lang="ja-JP" altLang="en-US" sz="2400" b="1">
                <a:solidFill>
                  <a:srgbClr val="004196"/>
                </a:solidFill>
                <a:latin typeface="+mn-ea"/>
                <a:ea typeface="+mn-ea"/>
              </a:rPr>
              <a:t>（令和６）年３月（追加）</a:t>
            </a:r>
            <a:endParaRPr lang="ja-JP" altLang="en-US" sz="2800" b="1">
              <a:solidFill>
                <a:srgbClr val="004196"/>
              </a:solidFill>
              <a:latin typeface="+mn-ea"/>
              <a:ea typeface="+mn-ea"/>
            </a:endParaRPr>
          </a:p>
        </p:txBody>
      </p:sp>
      <p:sp>
        <p:nvSpPr>
          <p:cNvPr id="14" name="タイトル 4"/>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a:t>
            </a:r>
            <a:r>
              <a:rPr lang="en-US" altLang="ja-JP" sz="1200" b="1">
                <a:solidFill>
                  <a:srgbClr val="004196"/>
                </a:solidFill>
                <a:latin typeface="+mn-ea"/>
                <a:ea typeface="+mn-ea"/>
              </a:rPr>
              <a:t>5</a:t>
            </a:r>
            <a:r>
              <a:rPr lang="ja-JP" altLang="en-US" sz="1200" b="1">
                <a:solidFill>
                  <a:srgbClr val="004196"/>
                </a:solidFill>
                <a:latin typeface="+mn-ea"/>
                <a:ea typeface="+mn-ea"/>
              </a:rPr>
              <a:t>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において、メディアラグ株式会社が作成したものです。</a:t>
            </a:r>
            <a:endParaRPr lang="en-US" altLang="ja-JP" sz="1400" b="1">
              <a:solidFill>
                <a:srgbClr val="004196"/>
              </a:solidFill>
              <a:latin typeface="+mn-ea"/>
              <a:ea typeface="+mn-ea"/>
            </a:endParaRPr>
          </a:p>
        </p:txBody>
      </p:sp>
    </p:spTree>
    <p:extLst>
      <p:ext uri="{BB962C8B-B14F-4D97-AF65-F5344CB8AC3E}">
        <p14:creationId xmlns:p14="http://schemas.microsoft.com/office/powerpoint/2010/main" val="4127007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線コネクタ 35">
            <a:extLst>
              <a:ext uri="{FF2B5EF4-FFF2-40B4-BE49-F238E27FC236}">
                <a16:creationId xmlns:a16="http://schemas.microsoft.com/office/drawing/2014/main" id="{9B9343EB-8340-43B2-BFCB-44120E0835EB}"/>
              </a:ext>
            </a:extLst>
          </p:cNvPr>
          <p:cNvCxnSpPr/>
          <p:nvPr/>
        </p:nvCxnSpPr>
        <p:spPr>
          <a:xfrm>
            <a:off x="147339" y="65542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BBDAD799-EEFA-2E5A-8F09-5E63D37454FB}"/>
              </a:ext>
            </a:extLst>
          </p:cNvPr>
          <p:cNvSpPr txBox="1"/>
          <p:nvPr/>
        </p:nvSpPr>
        <p:spPr>
          <a:xfrm>
            <a:off x="3409955" y="1289315"/>
            <a:ext cx="5834064" cy="707886"/>
          </a:xfrm>
          <a:prstGeom prst="rect">
            <a:avLst/>
          </a:prstGeom>
          <a:noFill/>
        </p:spPr>
        <p:txBody>
          <a:bodyPr wrap="square" rtlCol="0">
            <a:spAutoFit/>
          </a:bodyPr>
          <a:lstStyle/>
          <a:p>
            <a:r>
              <a:rPr kumimoji="1" lang="ja-JP" altLang="en-US" sz="1000">
                <a:latin typeface="+mn-ea"/>
              </a:rPr>
              <a:t>□　１人の工員の作業に注目する</a:t>
            </a:r>
            <a:endParaRPr kumimoji="1" lang="en-US" altLang="ja-JP" sz="1000">
              <a:latin typeface="+mn-ea"/>
            </a:endParaRPr>
          </a:p>
          <a:p>
            <a:r>
              <a:rPr kumimoji="1" lang="ja-JP" altLang="en-US" sz="1000">
                <a:latin typeface="+mn-ea"/>
              </a:rPr>
              <a:t>□　注目した工員の作業を５秒ごとに見る、を</a:t>
            </a:r>
            <a:r>
              <a:rPr kumimoji="1" lang="en-US" altLang="ja-JP" sz="1000">
                <a:latin typeface="+mn-ea"/>
              </a:rPr>
              <a:t>10</a:t>
            </a:r>
            <a:r>
              <a:rPr kumimoji="1" lang="ja-JP" altLang="en-US" sz="1000">
                <a:latin typeface="+mn-ea"/>
              </a:rPr>
              <a:t>回繰り返す</a:t>
            </a:r>
            <a:endParaRPr kumimoji="1" lang="en-US" altLang="ja-JP" sz="1000">
              <a:latin typeface="+mn-ea"/>
            </a:endParaRPr>
          </a:p>
          <a:p>
            <a:r>
              <a:rPr kumimoji="1" lang="ja-JP" altLang="en-US" sz="1000">
                <a:latin typeface="+mn-ea"/>
              </a:rPr>
              <a:t>□　 “直接作業”を行っている回数を数える</a:t>
            </a:r>
            <a:endParaRPr kumimoji="1" lang="en-US" altLang="ja-JP" sz="1000">
              <a:latin typeface="+mn-ea"/>
            </a:endParaRPr>
          </a:p>
          <a:p>
            <a:r>
              <a:rPr kumimoji="1" lang="ja-JP" altLang="en-US" sz="1000">
                <a:latin typeface="+mn-ea"/>
              </a:rPr>
              <a:t>□　おおむね</a:t>
            </a:r>
            <a:r>
              <a:rPr kumimoji="1" lang="en-US" altLang="ja-JP" sz="1000">
                <a:latin typeface="+mn-ea"/>
              </a:rPr>
              <a:t>10</a:t>
            </a:r>
            <a:r>
              <a:rPr kumimoji="1" lang="ja-JP" altLang="en-US" sz="1000">
                <a:latin typeface="+mn-ea"/>
              </a:rPr>
              <a:t>回中６～７回以上“直接作業”に従事していれば、初見としては“</a:t>
            </a:r>
            <a:r>
              <a:rPr kumimoji="1" lang="ja-JP" altLang="en-US" sz="1000" err="1">
                <a:latin typeface="+mn-ea"/>
              </a:rPr>
              <a:t>良し</a:t>
            </a:r>
            <a:r>
              <a:rPr kumimoji="1" lang="ja-JP" altLang="en-US" sz="1000">
                <a:latin typeface="+mn-ea"/>
              </a:rPr>
              <a:t>”とする</a:t>
            </a:r>
            <a:endParaRPr kumimoji="1" lang="en-US" altLang="ja-JP" sz="1000">
              <a:latin typeface="+mn-ea"/>
            </a:endParaRPr>
          </a:p>
        </p:txBody>
      </p:sp>
      <p:sp>
        <p:nvSpPr>
          <p:cNvPr id="2" name="テキスト ボックス 1">
            <a:extLst>
              <a:ext uri="{FF2B5EF4-FFF2-40B4-BE49-F238E27FC236}">
                <a16:creationId xmlns:a16="http://schemas.microsoft.com/office/drawing/2014/main" id="{F6FD2D06-6E95-ADEA-51D7-CBD496E37CB0}"/>
              </a:ext>
            </a:extLst>
          </p:cNvPr>
          <p:cNvSpPr txBox="1"/>
          <p:nvPr/>
        </p:nvSpPr>
        <p:spPr>
          <a:xfrm>
            <a:off x="398250" y="2176300"/>
            <a:ext cx="9274436" cy="1015663"/>
          </a:xfrm>
          <a:prstGeom prst="rect">
            <a:avLst/>
          </a:prstGeom>
          <a:noFill/>
        </p:spPr>
        <p:txBody>
          <a:bodyPr wrap="square" rtlCol="0">
            <a:spAutoFit/>
          </a:bodyPr>
          <a:lstStyle/>
          <a:p>
            <a:r>
              <a:rPr kumimoji="1" lang="ja-JP" altLang="en-US" sz="1000">
                <a:latin typeface="+mn-ea"/>
              </a:rPr>
              <a:t>　工場の生産改善提案は、深い現場知識や経験がないとできません。一方、取引先の工場における生産効率の状況をある程度推し測る方法はあります。　　　洋服の縫製工場であれば、工員がミシンで縫製をしていることが“直接作業”になり、図面を確認したり、モノを探したり、隣の工員と打合せをしたりすることなどは間接作業になります。一般論として、直接作業に従事する時間が長いほど“付加価値”を生み出していることになります。いつ見ても必ず直接作業に従事しているのが理想ではありますが、大手企業の工場のような高度な生産管理や設備投資を行えない中小企業においては、抜き打ち的に特定の作業を</a:t>
            </a:r>
            <a:r>
              <a:rPr kumimoji="1" lang="en-US" altLang="ja-JP" sz="1000">
                <a:latin typeface="+mn-ea"/>
              </a:rPr>
              <a:t>10</a:t>
            </a:r>
            <a:r>
              <a:rPr kumimoji="1" lang="ja-JP" altLang="en-US" sz="1000">
                <a:latin typeface="+mn-ea"/>
              </a:rPr>
              <a:t>回見て、６～７回直接作業に従事していれば、初見としては</a:t>
            </a:r>
            <a:r>
              <a:rPr kumimoji="1" lang="ja-JP" altLang="en-US" sz="1000" err="1">
                <a:latin typeface="+mn-ea"/>
              </a:rPr>
              <a:t>良し</a:t>
            </a:r>
            <a:r>
              <a:rPr kumimoji="1" lang="ja-JP" altLang="en-US" sz="1000">
                <a:latin typeface="+mn-ea"/>
              </a:rPr>
              <a:t>といえます。また、売上不足の工場を見学し、高い割合で直接作業に従事している場合、新規取引先を紹介しても直ちに仕事を受ける余力が見出せない可能性もあり、生産改善等の打ち手に関する方向性の検討に影響する場合もあります。</a:t>
            </a:r>
            <a:endParaRPr kumimoji="1" lang="en-US" altLang="ja-JP" sz="1000">
              <a:latin typeface="+mn-ea"/>
            </a:endParaRPr>
          </a:p>
        </p:txBody>
      </p:sp>
      <p:cxnSp>
        <p:nvCxnSpPr>
          <p:cNvPr id="8" name="直線コネクタ 7">
            <a:extLst>
              <a:ext uri="{FF2B5EF4-FFF2-40B4-BE49-F238E27FC236}">
                <a16:creationId xmlns:a16="http://schemas.microsoft.com/office/drawing/2014/main" id="{B95FADDE-48B0-2999-AA99-42C21C63C9A5}"/>
              </a:ext>
            </a:extLst>
          </p:cNvPr>
          <p:cNvCxnSpPr/>
          <p:nvPr/>
        </p:nvCxnSpPr>
        <p:spPr>
          <a:xfrm>
            <a:off x="171450" y="324783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B319F99C-8794-7641-8B51-AEBDC8918697}"/>
              </a:ext>
            </a:extLst>
          </p:cNvPr>
          <p:cNvSpPr txBox="1"/>
          <p:nvPr/>
        </p:nvSpPr>
        <p:spPr>
          <a:xfrm>
            <a:off x="3409955" y="3475880"/>
            <a:ext cx="6309816" cy="707886"/>
          </a:xfrm>
          <a:prstGeom prst="rect">
            <a:avLst/>
          </a:prstGeom>
          <a:noFill/>
        </p:spPr>
        <p:txBody>
          <a:bodyPr wrap="square" rtlCol="0">
            <a:spAutoFit/>
          </a:bodyPr>
          <a:lstStyle/>
          <a:p>
            <a:r>
              <a:rPr kumimoji="1" lang="ja-JP" altLang="en-US" sz="1000">
                <a:latin typeface="+mn-ea"/>
              </a:rPr>
              <a:t>□　工場の資料には日付がたくさんある（作業指示書・伝票・伝言メモ・品質管理報告・機械点検表等）</a:t>
            </a:r>
            <a:endParaRPr kumimoji="1" lang="en-US" altLang="ja-JP" sz="1000">
              <a:latin typeface="+mn-ea"/>
            </a:endParaRPr>
          </a:p>
          <a:p>
            <a:r>
              <a:rPr kumimoji="1" lang="ja-JP" altLang="en-US" sz="1000">
                <a:latin typeface="+mn-ea"/>
              </a:rPr>
              <a:t>□　見学日を中心として、過去・未来にどのくらい日付のバラツキがあるかに着目する</a:t>
            </a:r>
            <a:endParaRPr kumimoji="1" lang="en-US" altLang="ja-JP" sz="1000">
              <a:latin typeface="+mn-ea"/>
            </a:endParaRPr>
          </a:p>
          <a:p>
            <a:r>
              <a:rPr kumimoji="1" lang="ja-JP" altLang="en-US" sz="1000">
                <a:latin typeface="+mn-ea"/>
              </a:rPr>
              <a:t>□　作業指示書や伝票等の印刷物が、手書きで修正されている度合いを見る</a:t>
            </a:r>
            <a:endParaRPr kumimoji="1" lang="en-US" altLang="ja-JP" sz="1000">
              <a:latin typeface="+mn-ea"/>
            </a:endParaRPr>
          </a:p>
          <a:p>
            <a:r>
              <a:rPr kumimoji="1" lang="ja-JP" altLang="en-US" sz="1000">
                <a:latin typeface="+mn-ea"/>
              </a:rPr>
              <a:t>□　材料・製品に添付された紙類、ホワイトボードに貼られている紙類や伝言メモに着目する</a:t>
            </a:r>
            <a:endParaRPr kumimoji="1" lang="en-US" altLang="ja-JP" sz="1000">
              <a:latin typeface="+mn-ea"/>
            </a:endParaRPr>
          </a:p>
        </p:txBody>
      </p:sp>
      <p:sp>
        <p:nvSpPr>
          <p:cNvPr id="10" name="テキスト ボックス 9">
            <a:extLst>
              <a:ext uri="{FF2B5EF4-FFF2-40B4-BE49-F238E27FC236}">
                <a16:creationId xmlns:a16="http://schemas.microsoft.com/office/drawing/2014/main" id="{A4758218-F588-7040-EB70-370554EC260E}"/>
              </a:ext>
            </a:extLst>
          </p:cNvPr>
          <p:cNvSpPr txBox="1"/>
          <p:nvPr/>
        </p:nvSpPr>
        <p:spPr>
          <a:xfrm>
            <a:off x="398250" y="4311364"/>
            <a:ext cx="9251073" cy="707886"/>
          </a:xfrm>
          <a:prstGeom prst="rect">
            <a:avLst/>
          </a:prstGeom>
          <a:noFill/>
        </p:spPr>
        <p:txBody>
          <a:bodyPr wrap="square" rtlCol="0">
            <a:spAutoFit/>
          </a:bodyPr>
          <a:lstStyle/>
          <a:p>
            <a:r>
              <a:rPr kumimoji="1" lang="ja-JP" altLang="en-US" sz="1000">
                <a:latin typeface="+mn-ea"/>
              </a:rPr>
              <a:t>　工場見学の初心者の方は、工場内に点在する“日付”と“手書き修正”に注目しましょう。例えば見学日が５月</a:t>
            </a:r>
            <a:r>
              <a:rPr kumimoji="1" lang="en-US" altLang="ja-JP" sz="1000">
                <a:latin typeface="+mn-ea"/>
              </a:rPr>
              <a:t>15</a:t>
            </a:r>
            <a:r>
              <a:rPr kumimoji="1" lang="ja-JP" altLang="en-US" sz="1000">
                <a:latin typeface="+mn-ea"/>
              </a:rPr>
              <a:t>日であるとして、加工前の材料や出荷前の製品に添付された伝票の納期が前週や４月のものが多い場合は、生産の遅れが頻発しているかもしれません。逆に、納期が７月や８月の製品の加工をしている場合、生産に相当な日数を要するものでないのであれば、足元の受注が少ないために、かなり先の仕事をしている可能性もあります。また機械点検表の点検サイクルからは設備保守能力を、引継ぎの伝言メモが昨日のものなのか１ヶ月前から放置されているのかで情報共有・管理のレベルを、ある程度類推できます。</a:t>
            </a:r>
            <a:endParaRPr kumimoji="1" lang="en-US" altLang="ja-JP" sz="1000">
              <a:latin typeface="+mn-ea"/>
            </a:endParaRPr>
          </a:p>
        </p:txBody>
      </p:sp>
      <p:sp>
        <p:nvSpPr>
          <p:cNvPr id="11" name="テキスト ボックス 10">
            <a:extLst>
              <a:ext uri="{FF2B5EF4-FFF2-40B4-BE49-F238E27FC236}">
                <a16:creationId xmlns:a16="http://schemas.microsoft.com/office/drawing/2014/main" id="{A07683D8-DFDB-69B5-310A-0A6ACF62CD70}"/>
              </a:ext>
            </a:extLst>
          </p:cNvPr>
          <p:cNvSpPr txBox="1"/>
          <p:nvPr/>
        </p:nvSpPr>
        <p:spPr>
          <a:xfrm>
            <a:off x="398250" y="4980933"/>
            <a:ext cx="9251073" cy="553998"/>
          </a:xfrm>
          <a:prstGeom prst="rect">
            <a:avLst/>
          </a:prstGeom>
          <a:noFill/>
        </p:spPr>
        <p:txBody>
          <a:bodyPr wrap="square" rtlCol="0">
            <a:spAutoFit/>
          </a:bodyPr>
          <a:lstStyle/>
          <a:p>
            <a:r>
              <a:rPr kumimoji="1" lang="ja-JP" altLang="en-US" sz="1000">
                <a:latin typeface="+mn-ea"/>
              </a:rPr>
              <a:t>　また、工場にある様々な印刷物は手書きの修正がされていることがあります。日付・寸法・材質・数量等にどの程度“手書き”で修正が加えられているかに　着目してみましょう。修正が多発している場合、発注元に振り回されて作業予定や生産計画が頻繁に変更することになっていたり、社内の情報伝達に問題があったりするのがわかるかもしれません。一方、直前の生産変更や特急注文にも柔軟に対応する能力を、発注元から評価されている可能性もあります。</a:t>
            </a:r>
            <a:endParaRPr kumimoji="1" lang="en-US" altLang="ja-JP" sz="1000">
              <a:latin typeface="+mn-ea"/>
            </a:endParaRPr>
          </a:p>
        </p:txBody>
      </p:sp>
      <p:cxnSp>
        <p:nvCxnSpPr>
          <p:cNvPr id="12" name="直線コネクタ 11">
            <a:extLst>
              <a:ext uri="{FF2B5EF4-FFF2-40B4-BE49-F238E27FC236}">
                <a16:creationId xmlns:a16="http://schemas.microsoft.com/office/drawing/2014/main" id="{054197C9-E21B-99DA-1BD8-247B5B476BD1}"/>
              </a:ext>
            </a:extLst>
          </p:cNvPr>
          <p:cNvCxnSpPr/>
          <p:nvPr/>
        </p:nvCxnSpPr>
        <p:spPr>
          <a:xfrm>
            <a:off x="194813" y="562710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D3BE03E1-E036-ED3B-B227-1FD3550F3528}"/>
              </a:ext>
            </a:extLst>
          </p:cNvPr>
          <p:cNvGrpSpPr/>
          <p:nvPr/>
        </p:nvGrpSpPr>
        <p:grpSpPr>
          <a:xfrm>
            <a:off x="110841" y="5706083"/>
            <a:ext cx="1352199" cy="769203"/>
            <a:chOff x="87177" y="5474772"/>
            <a:chExt cx="1578543" cy="1114592"/>
          </a:xfrm>
        </p:grpSpPr>
        <p:sp>
          <p:nvSpPr>
            <p:cNvPr id="16" name="テキスト ボックス 15">
              <a:extLst>
                <a:ext uri="{FF2B5EF4-FFF2-40B4-BE49-F238E27FC236}">
                  <a16:creationId xmlns:a16="http://schemas.microsoft.com/office/drawing/2014/main" id="{65F51C68-F159-99D9-186C-82E80866FE33}"/>
                </a:ext>
              </a:extLst>
            </p:cNvPr>
            <p:cNvSpPr txBox="1"/>
            <p:nvPr/>
          </p:nvSpPr>
          <p:spPr>
            <a:xfrm>
              <a:off x="87177" y="5505175"/>
              <a:ext cx="1578543" cy="828836"/>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決算書</a:t>
              </a:r>
              <a:endParaRPr kumimoji="1" lang="en-US" altLang="ja-JP" sz="32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と</a:t>
              </a:r>
              <a:r>
                <a:rPr kumimoji="1" lang="ja-JP" altLang="en-US">
                  <a:latin typeface="HG創英角ｺﾞｼｯｸUB" panose="020B0909000000000000" pitchFamily="49" charset="-128"/>
                  <a:ea typeface="HG創英角ｺﾞｼｯｸUB" panose="020B0909000000000000" pitchFamily="49" charset="-128"/>
                </a:rPr>
                <a:t>工場</a:t>
              </a:r>
              <a:endParaRPr kumimoji="1" lang="en-US" altLang="ja-JP">
                <a:latin typeface="HG創英角ｺﾞｼｯｸUB" panose="020B0909000000000000" pitchFamily="49" charset="-128"/>
                <a:ea typeface="HG創英角ｺﾞｼｯｸUB" panose="020B0909000000000000" pitchFamily="49" charset="-128"/>
              </a:endParaRPr>
            </a:p>
          </p:txBody>
        </p:sp>
        <p:sp>
          <p:nvSpPr>
            <p:cNvPr id="15" name="四角形: 角を丸くする 14">
              <a:extLst>
                <a:ext uri="{FF2B5EF4-FFF2-40B4-BE49-F238E27FC236}">
                  <a16:creationId xmlns:a16="http://schemas.microsoft.com/office/drawing/2014/main" id="{607AEC31-EF9A-DDF9-E84E-FAB841EE2A51}"/>
                </a:ext>
              </a:extLst>
            </p:cNvPr>
            <p:cNvSpPr/>
            <p:nvPr/>
          </p:nvSpPr>
          <p:spPr>
            <a:xfrm>
              <a:off x="205089" y="5474772"/>
              <a:ext cx="1346381" cy="1114592"/>
            </a:xfrm>
            <a:prstGeom prst="roundRect">
              <a:avLst>
                <a:gd name="adj" fmla="val 8895"/>
              </a:avLst>
            </a:prstGeom>
            <a:noFill/>
            <a:ln w="698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テキスト ボックス 17">
            <a:extLst>
              <a:ext uri="{FF2B5EF4-FFF2-40B4-BE49-F238E27FC236}">
                <a16:creationId xmlns:a16="http://schemas.microsoft.com/office/drawing/2014/main" id="{0A5647BE-BB79-3807-031D-D4BBD1D87130}"/>
              </a:ext>
            </a:extLst>
          </p:cNvPr>
          <p:cNvSpPr txBox="1"/>
          <p:nvPr/>
        </p:nvSpPr>
        <p:spPr>
          <a:xfrm>
            <a:off x="1429717" y="5676637"/>
            <a:ext cx="2772743" cy="1015663"/>
          </a:xfrm>
          <a:prstGeom prst="rect">
            <a:avLst/>
          </a:prstGeom>
          <a:noFill/>
        </p:spPr>
        <p:txBody>
          <a:bodyPr wrap="square" rtlCol="0">
            <a:spAutoFit/>
          </a:bodyPr>
          <a:lstStyle/>
          <a:p>
            <a:r>
              <a:rPr kumimoji="1" lang="ja-JP" altLang="en-US" sz="1000" spc="-50">
                <a:latin typeface="+mn-ea"/>
              </a:rPr>
              <a:t>事前の決算分析は大切なプロセスではあり</a:t>
            </a:r>
            <a:endParaRPr kumimoji="1" lang="en-US" altLang="ja-JP" sz="1000" spc="-50">
              <a:latin typeface="+mn-ea"/>
            </a:endParaRPr>
          </a:p>
          <a:p>
            <a:r>
              <a:rPr kumimoji="1" lang="ja-JP" altLang="en-US" sz="1000" spc="-50">
                <a:latin typeface="+mn-ea"/>
              </a:rPr>
              <a:t>ますが、財務分析で先入観を持ってしまい、</a:t>
            </a:r>
            <a:endParaRPr kumimoji="1" lang="en-US" altLang="ja-JP" sz="1000" spc="-50">
              <a:latin typeface="+mn-ea"/>
            </a:endParaRPr>
          </a:p>
          <a:p>
            <a:r>
              <a:rPr kumimoji="1" lang="ja-JP" altLang="en-US" sz="1000" spc="-50">
                <a:latin typeface="+mn-ea"/>
              </a:rPr>
              <a:t>時として現場で得られる情報から目利きする</a:t>
            </a:r>
            <a:endParaRPr kumimoji="1" lang="en-US" altLang="ja-JP" sz="1000" spc="-50">
              <a:latin typeface="+mn-ea"/>
            </a:endParaRPr>
          </a:p>
          <a:p>
            <a:r>
              <a:rPr kumimoji="1" lang="ja-JP" altLang="en-US" sz="1000" spc="-50">
                <a:latin typeface="+mn-ea"/>
              </a:rPr>
              <a:t>ことを阻害する場合もあります。定量面と</a:t>
            </a:r>
            <a:endParaRPr kumimoji="1" lang="en-US" altLang="ja-JP" sz="1000" spc="-50">
              <a:latin typeface="+mn-ea"/>
            </a:endParaRPr>
          </a:p>
          <a:p>
            <a:r>
              <a:rPr kumimoji="1" lang="ja-JP" altLang="en-US" sz="1000" spc="-50">
                <a:latin typeface="+mn-ea"/>
              </a:rPr>
              <a:t>定性面の目利きのバランスに注意して下さい</a:t>
            </a:r>
            <a:endParaRPr kumimoji="1" lang="en-US" altLang="ja-JP" sz="1000" spc="-50">
              <a:latin typeface="+mn-ea"/>
            </a:endParaRPr>
          </a:p>
          <a:p>
            <a:endParaRPr kumimoji="1" lang="en-US" altLang="ja-JP" sz="1000" spc="-50">
              <a:latin typeface="+mn-ea"/>
            </a:endParaRPr>
          </a:p>
        </p:txBody>
      </p:sp>
      <p:grpSp>
        <p:nvGrpSpPr>
          <p:cNvPr id="27" name="グループ化 26">
            <a:extLst>
              <a:ext uri="{FF2B5EF4-FFF2-40B4-BE49-F238E27FC236}">
                <a16:creationId xmlns:a16="http://schemas.microsoft.com/office/drawing/2014/main" id="{29857BB5-187C-1E30-4C71-186EA5A706C5}"/>
              </a:ext>
            </a:extLst>
          </p:cNvPr>
          <p:cNvGrpSpPr/>
          <p:nvPr/>
        </p:nvGrpSpPr>
        <p:grpSpPr>
          <a:xfrm>
            <a:off x="3607026" y="5776448"/>
            <a:ext cx="2268179" cy="647878"/>
            <a:chOff x="3628356" y="5783082"/>
            <a:chExt cx="2268179" cy="647878"/>
          </a:xfrm>
        </p:grpSpPr>
        <p:sp>
          <p:nvSpPr>
            <p:cNvPr id="21" name="テキスト ボックス 20">
              <a:extLst>
                <a:ext uri="{FF2B5EF4-FFF2-40B4-BE49-F238E27FC236}">
                  <a16:creationId xmlns:a16="http://schemas.microsoft.com/office/drawing/2014/main" id="{8B167508-1626-4241-8785-4E701C0F2C36}"/>
                </a:ext>
              </a:extLst>
            </p:cNvPr>
            <p:cNvSpPr txBox="1"/>
            <p:nvPr/>
          </p:nvSpPr>
          <p:spPr>
            <a:xfrm>
              <a:off x="3628356" y="6061628"/>
              <a:ext cx="2268179"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煩雑な工場</a:t>
              </a:r>
              <a:endParaRPr kumimoji="1" lang="en-US" altLang="ja-JP">
                <a:latin typeface="HG創英角ｺﾞｼｯｸUB" panose="020B0909000000000000" pitchFamily="49" charset="-128"/>
                <a:ea typeface="HG創英角ｺﾞｼｯｸUB" panose="020B0909000000000000" pitchFamily="49" charset="-128"/>
              </a:endParaRPr>
            </a:p>
          </p:txBody>
        </p:sp>
        <p:sp>
          <p:nvSpPr>
            <p:cNvPr id="22" name="テキスト ボックス 21">
              <a:extLst>
                <a:ext uri="{FF2B5EF4-FFF2-40B4-BE49-F238E27FC236}">
                  <a16:creationId xmlns:a16="http://schemas.microsoft.com/office/drawing/2014/main" id="{5779F120-167C-BC8E-4613-7BB294EFE4F6}"/>
                </a:ext>
              </a:extLst>
            </p:cNvPr>
            <p:cNvSpPr txBox="1"/>
            <p:nvPr/>
          </p:nvSpPr>
          <p:spPr>
            <a:xfrm>
              <a:off x="3747907" y="5783082"/>
              <a:ext cx="2029076" cy="307777"/>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注意すべき例</a:t>
              </a:r>
            </a:p>
          </p:txBody>
        </p:sp>
        <p:cxnSp>
          <p:nvCxnSpPr>
            <p:cNvPr id="23" name="直線コネクタ 22">
              <a:extLst>
                <a:ext uri="{FF2B5EF4-FFF2-40B4-BE49-F238E27FC236}">
                  <a16:creationId xmlns:a16="http://schemas.microsoft.com/office/drawing/2014/main" id="{09406FEC-1811-E9B5-0CB7-A0D7D15EEC3C}"/>
                </a:ext>
              </a:extLst>
            </p:cNvPr>
            <p:cNvCxnSpPr>
              <a:cxnSpLocks/>
            </p:cNvCxnSpPr>
            <p:nvPr/>
          </p:nvCxnSpPr>
          <p:spPr>
            <a:xfrm>
              <a:off x="4171030" y="6075414"/>
              <a:ext cx="1169417" cy="0"/>
            </a:xfrm>
            <a:prstGeom prst="line">
              <a:avLst/>
            </a:prstGeom>
            <a:ln w="47625">
              <a:solidFill>
                <a:srgbClr val="FFC000"/>
              </a:solidFill>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4563149C-7B73-2998-3184-15BA48C1BDDA}"/>
              </a:ext>
            </a:extLst>
          </p:cNvPr>
          <p:cNvGrpSpPr/>
          <p:nvPr/>
        </p:nvGrpSpPr>
        <p:grpSpPr>
          <a:xfrm>
            <a:off x="5451229" y="5715609"/>
            <a:ext cx="1384163" cy="261610"/>
            <a:chOff x="312014" y="3157452"/>
            <a:chExt cx="1384163" cy="261610"/>
          </a:xfrm>
        </p:grpSpPr>
        <p:sp>
          <p:nvSpPr>
            <p:cNvPr id="29" name="テキスト ボックス 28">
              <a:extLst>
                <a:ext uri="{FF2B5EF4-FFF2-40B4-BE49-F238E27FC236}">
                  <a16:creationId xmlns:a16="http://schemas.microsoft.com/office/drawing/2014/main" id="{70D7E83C-9102-D92C-07CB-5FF50876CA25}"/>
                </a:ext>
              </a:extLst>
            </p:cNvPr>
            <p:cNvSpPr txBox="1"/>
            <p:nvPr/>
          </p:nvSpPr>
          <p:spPr>
            <a:xfrm>
              <a:off x="312014" y="3157452"/>
              <a:ext cx="1384163" cy="261610"/>
            </a:xfrm>
            <a:prstGeom prst="rect">
              <a:avLst/>
            </a:prstGeom>
            <a:noFill/>
          </p:spPr>
          <p:txBody>
            <a:bodyPr wrap="square" rtlCol="0">
              <a:spAutoFit/>
            </a:bodyPr>
            <a:lstStyle/>
            <a:p>
              <a:r>
                <a:rPr kumimoji="1" lang="ja-JP" altLang="en-US" sz="1100">
                  <a:latin typeface="HG創英角ｺﾞｼｯｸUB" panose="020B0909000000000000" pitchFamily="49" charset="-128"/>
                  <a:ea typeface="HG創英角ｺﾞｼｯｸUB" panose="020B0909000000000000" pitchFamily="49" charset="-128"/>
                </a:rPr>
                <a:t>決算が良い</a:t>
              </a:r>
            </a:p>
          </p:txBody>
        </p:sp>
        <p:cxnSp>
          <p:nvCxnSpPr>
            <p:cNvPr id="31" name="直線コネクタ 30">
              <a:extLst>
                <a:ext uri="{FF2B5EF4-FFF2-40B4-BE49-F238E27FC236}">
                  <a16:creationId xmlns:a16="http://schemas.microsoft.com/office/drawing/2014/main" id="{48F86FD6-DC11-3C00-6F96-FD27E09E3359}"/>
                </a:ext>
              </a:extLst>
            </p:cNvPr>
            <p:cNvCxnSpPr>
              <a:cxnSpLocks/>
            </p:cNvCxnSpPr>
            <p:nvPr/>
          </p:nvCxnSpPr>
          <p:spPr>
            <a:xfrm>
              <a:off x="394683" y="3409437"/>
              <a:ext cx="721974" cy="0"/>
            </a:xfrm>
            <a:prstGeom prst="line">
              <a:avLst/>
            </a:prstGeom>
            <a:ln w="47625">
              <a:solidFill>
                <a:schemeClr val="accent5">
                  <a:lumMod val="75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34" name="グループ化 33">
            <a:extLst>
              <a:ext uri="{FF2B5EF4-FFF2-40B4-BE49-F238E27FC236}">
                <a16:creationId xmlns:a16="http://schemas.microsoft.com/office/drawing/2014/main" id="{3B0D367F-E1C4-4C9D-2BA9-A31392DB97A4}"/>
              </a:ext>
            </a:extLst>
          </p:cNvPr>
          <p:cNvGrpSpPr/>
          <p:nvPr/>
        </p:nvGrpSpPr>
        <p:grpSpPr>
          <a:xfrm>
            <a:off x="5451228" y="6113827"/>
            <a:ext cx="1384163" cy="261610"/>
            <a:chOff x="312014" y="3157452"/>
            <a:chExt cx="1384163" cy="261610"/>
          </a:xfrm>
        </p:grpSpPr>
        <p:sp>
          <p:nvSpPr>
            <p:cNvPr id="37" name="テキスト ボックス 36">
              <a:extLst>
                <a:ext uri="{FF2B5EF4-FFF2-40B4-BE49-F238E27FC236}">
                  <a16:creationId xmlns:a16="http://schemas.microsoft.com/office/drawing/2014/main" id="{FA068AA9-AFAE-8626-34F6-3888A53C623B}"/>
                </a:ext>
              </a:extLst>
            </p:cNvPr>
            <p:cNvSpPr txBox="1"/>
            <p:nvPr/>
          </p:nvSpPr>
          <p:spPr>
            <a:xfrm>
              <a:off x="312014" y="3157452"/>
              <a:ext cx="1384163" cy="261610"/>
            </a:xfrm>
            <a:prstGeom prst="rect">
              <a:avLst/>
            </a:prstGeom>
            <a:noFill/>
          </p:spPr>
          <p:txBody>
            <a:bodyPr wrap="square" rtlCol="0">
              <a:spAutoFit/>
            </a:bodyPr>
            <a:lstStyle/>
            <a:p>
              <a:r>
                <a:rPr kumimoji="1" lang="ja-JP" altLang="en-US" sz="1100">
                  <a:latin typeface="HG創英角ｺﾞｼｯｸUB" panose="020B0909000000000000" pitchFamily="49" charset="-128"/>
                  <a:ea typeface="HG創英角ｺﾞｼｯｸUB" panose="020B0909000000000000" pitchFamily="49" charset="-128"/>
                </a:rPr>
                <a:t>決算が悪い</a:t>
              </a:r>
            </a:p>
          </p:txBody>
        </p:sp>
        <p:cxnSp>
          <p:nvCxnSpPr>
            <p:cNvPr id="40" name="直線コネクタ 39">
              <a:extLst>
                <a:ext uri="{FF2B5EF4-FFF2-40B4-BE49-F238E27FC236}">
                  <a16:creationId xmlns:a16="http://schemas.microsoft.com/office/drawing/2014/main" id="{24D34005-B886-DF24-7BD5-8546221B31FD}"/>
                </a:ext>
              </a:extLst>
            </p:cNvPr>
            <p:cNvCxnSpPr>
              <a:cxnSpLocks/>
            </p:cNvCxnSpPr>
            <p:nvPr/>
          </p:nvCxnSpPr>
          <p:spPr>
            <a:xfrm>
              <a:off x="394683" y="3409437"/>
              <a:ext cx="721974" cy="0"/>
            </a:xfrm>
            <a:prstGeom prst="line">
              <a:avLst/>
            </a:prstGeom>
            <a:ln w="47625">
              <a:solidFill>
                <a:srgbClr val="FF0000">
                  <a:alpha val="50000"/>
                </a:srgbClr>
              </a:solidFill>
            </a:ln>
          </p:spPr>
          <p:style>
            <a:lnRef idx="1">
              <a:schemeClr val="accent1"/>
            </a:lnRef>
            <a:fillRef idx="0">
              <a:schemeClr val="accent1"/>
            </a:fillRef>
            <a:effectRef idx="0">
              <a:schemeClr val="accent1"/>
            </a:effectRef>
            <a:fontRef idx="minor">
              <a:schemeClr val="tx1"/>
            </a:fontRef>
          </p:style>
        </p:cxnSp>
      </p:grpSp>
      <p:sp>
        <p:nvSpPr>
          <p:cNvPr id="56" name="テキスト ボックス 55">
            <a:extLst>
              <a:ext uri="{FF2B5EF4-FFF2-40B4-BE49-F238E27FC236}">
                <a16:creationId xmlns:a16="http://schemas.microsoft.com/office/drawing/2014/main" id="{FDA4AC96-9337-23E0-C7E5-BBA618A35ED8}"/>
              </a:ext>
            </a:extLst>
          </p:cNvPr>
          <p:cNvSpPr txBox="1"/>
          <p:nvPr/>
        </p:nvSpPr>
        <p:spPr>
          <a:xfrm>
            <a:off x="6344960" y="5715249"/>
            <a:ext cx="3424689" cy="553998"/>
          </a:xfrm>
          <a:prstGeom prst="rect">
            <a:avLst/>
          </a:prstGeom>
          <a:noFill/>
        </p:spPr>
        <p:txBody>
          <a:bodyPr wrap="square" rtlCol="0">
            <a:spAutoFit/>
          </a:bodyPr>
          <a:lstStyle/>
          <a:p>
            <a:r>
              <a:rPr kumimoji="1" lang="ja-JP" altLang="en-US" sz="1000">
                <a:latin typeface="+mn-ea"/>
              </a:rPr>
              <a:t>□　整然としていない状態を、 “活気がある”と捉える</a:t>
            </a:r>
            <a:endParaRPr kumimoji="1" lang="en-US" altLang="ja-JP" sz="1000">
              <a:latin typeface="+mn-ea"/>
            </a:endParaRPr>
          </a:p>
          <a:p>
            <a:r>
              <a:rPr kumimoji="1" lang="ja-JP" altLang="en-US" sz="1000">
                <a:latin typeface="+mn-ea"/>
              </a:rPr>
              <a:t>□　ロスや規格外品の多さが、“忙しさ”に見える</a:t>
            </a:r>
            <a:endParaRPr kumimoji="1" lang="en-US" altLang="ja-JP" sz="1000">
              <a:latin typeface="+mn-ea"/>
            </a:endParaRPr>
          </a:p>
          <a:p>
            <a:endParaRPr kumimoji="1" lang="ja-JP" altLang="en-US" sz="1000">
              <a:latin typeface="+mn-ea"/>
            </a:endParaRPr>
          </a:p>
        </p:txBody>
      </p:sp>
      <p:sp>
        <p:nvSpPr>
          <p:cNvPr id="57" name="テキスト ボックス 56">
            <a:extLst>
              <a:ext uri="{FF2B5EF4-FFF2-40B4-BE49-F238E27FC236}">
                <a16:creationId xmlns:a16="http://schemas.microsoft.com/office/drawing/2014/main" id="{BE390E53-E23F-1E36-B55E-45BB393F1F6D}"/>
              </a:ext>
            </a:extLst>
          </p:cNvPr>
          <p:cNvSpPr txBox="1"/>
          <p:nvPr/>
        </p:nvSpPr>
        <p:spPr>
          <a:xfrm>
            <a:off x="6344960" y="6131634"/>
            <a:ext cx="3367167" cy="400110"/>
          </a:xfrm>
          <a:prstGeom prst="rect">
            <a:avLst/>
          </a:prstGeom>
          <a:noFill/>
        </p:spPr>
        <p:txBody>
          <a:bodyPr wrap="square" rtlCol="0">
            <a:spAutoFit/>
          </a:bodyPr>
          <a:lstStyle/>
          <a:p>
            <a:r>
              <a:rPr kumimoji="1" lang="ja-JP" altLang="en-US" sz="1000">
                <a:latin typeface="+mn-ea"/>
              </a:rPr>
              <a:t>□　整然としている状態を、“受注不足”と捉える</a:t>
            </a:r>
            <a:endParaRPr kumimoji="1" lang="en-US" altLang="ja-JP" sz="1000">
              <a:latin typeface="+mn-ea"/>
            </a:endParaRPr>
          </a:p>
          <a:p>
            <a:r>
              <a:rPr kumimoji="1" lang="ja-JP" altLang="en-US" sz="1000">
                <a:latin typeface="+mn-ea"/>
              </a:rPr>
              <a:t>□　“忙しさ”の様子が、非効率な生産現場に見える</a:t>
            </a:r>
            <a:endParaRPr kumimoji="1" lang="en-US" altLang="ja-JP" sz="1000">
              <a:latin typeface="+mn-ea"/>
            </a:endParaRPr>
          </a:p>
        </p:txBody>
      </p:sp>
      <p:sp>
        <p:nvSpPr>
          <p:cNvPr id="43" name="テキスト ボックス 42">
            <a:extLst>
              <a:ext uri="{FF2B5EF4-FFF2-40B4-BE49-F238E27FC236}">
                <a16:creationId xmlns:a16="http://schemas.microsoft.com/office/drawing/2014/main" id="{16A55EA9-42C0-38FE-D772-6BB3A181D725}"/>
              </a:ext>
            </a:extLst>
          </p:cNvPr>
          <p:cNvSpPr txBox="1"/>
          <p:nvPr/>
        </p:nvSpPr>
        <p:spPr>
          <a:xfrm>
            <a:off x="71677" y="468305"/>
            <a:ext cx="7916158" cy="553998"/>
          </a:xfrm>
          <a:prstGeom prst="rect">
            <a:avLst/>
          </a:prstGeom>
          <a:noFill/>
        </p:spPr>
        <p:txBody>
          <a:bodyPr wrap="square" rtlCol="0">
            <a:spAutoFit/>
          </a:bodyPr>
          <a:lstStyle/>
          <a:p>
            <a:r>
              <a:rPr kumimoji="1" lang="ja-JP" altLang="en-US" sz="1000"/>
              <a:t>工場見学といえば、会社に案内されるまま工場内を見て回る中で、矢継ぎ早に色々な機械の説明を受け、聞きなれない言葉や機械音に圧倒されてしまい、結局何も目利き判断に結びつかなかったというケースも多々あります。</a:t>
            </a:r>
            <a:endParaRPr kumimoji="1" lang="en-US" altLang="ja-JP" sz="1000"/>
          </a:p>
          <a:p>
            <a:r>
              <a:rPr kumimoji="1" lang="ja-JP" altLang="en-US" sz="1000"/>
              <a:t>ここでは、専門知識が少ない金融機関職員が見学の際に目利きを行う初歩的なポイントを紹介します。</a:t>
            </a:r>
          </a:p>
        </p:txBody>
      </p:sp>
      <p:cxnSp>
        <p:nvCxnSpPr>
          <p:cNvPr id="44" name="直線コネクタ 43">
            <a:extLst>
              <a:ext uri="{FF2B5EF4-FFF2-40B4-BE49-F238E27FC236}">
                <a16:creationId xmlns:a16="http://schemas.microsoft.com/office/drawing/2014/main" id="{1F44959B-879A-4247-9FA4-69D56E4D3C49}"/>
              </a:ext>
            </a:extLst>
          </p:cNvPr>
          <p:cNvCxnSpPr/>
          <p:nvPr/>
        </p:nvCxnSpPr>
        <p:spPr>
          <a:xfrm>
            <a:off x="157163" y="1111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の目利き（工場見学編）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48" name="テキスト ボックス 47"/>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工場見学編</a:t>
            </a:r>
          </a:p>
        </p:txBody>
      </p:sp>
      <p:sp>
        <p:nvSpPr>
          <p:cNvPr id="49" name="テキスト ボックス 48"/>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42"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9</a:t>
            </a:fld>
            <a:endParaRPr kumimoji="1" lang="ja-JP" altLang="en-US"/>
          </a:p>
        </p:txBody>
      </p:sp>
      <p:sp>
        <p:nvSpPr>
          <p:cNvPr id="46" name="正方形/長方形 45">
            <a:extLst>
              <a:ext uri="{FF2B5EF4-FFF2-40B4-BE49-F238E27FC236}">
                <a16:creationId xmlns:a16="http://schemas.microsoft.com/office/drawing/2014/main" id="{79A0F453-679B-6703-9495-D50AA9B5D6DB}"/>
              </a:ext>
            </a:extLst>
          </p:cNvPr>
          <p:cNvSpPr/>
          <p:nvPr/>
        </p:nvSpPr>
        <p:spPr>
          <a:xfrm>
            <a:off x="1268263" y="3531053"/>
            <a:ext cx="2012503"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日付と修正</a:t>
            </a:r>
            <a:endParaRPr kumimoji="1" lang="en-US" altLang="ja-JP" sz="1400" b="1">
              <a:solidFill>
                <a:schemeClr val="tx1"/>
              </a:solidFill>
            </a:endParaRPr>
          </a:p>
          <a:p>
            <a:pPr algn="ctr"/>
            <a:r>
              <a:rPr kumimoji="1" lang="ja-JP" altLang="en-US" sz="1400" b="1">
                <a:solidFill>
                  <a:schemeClr val="tx1"/>
                </a:solidFill>
              </a:rPr>
              <a:t>に注目する</a:t>
            </a:r>
            <a:endParaRPr kumimoji="1" lang="en-US" altLang="ja-JP" sz="1400" b="1">
              <a:solidFill>
                <a:schemeClr val="tx1"/>
              </a:solidFill>
            </a:endParaRPr>
          </a:p>
        </p:txBody>
      </p:sp>
      <p:grpSp>
        <p:nvGrpSpPr>
          <p:cNvPr id="50" name="グループ化 49">
            <a:extLst>
              <a:ext uri="{FF2B5EF4-FFF2-40B4-BE49-F238E27FC236}">
                <a16:creationId xmlns:a16="http://schemas.microsoft.com/office/drawing/2014/main" id="{7BD0A162-B2BE-8095-C7B0-CBD42FFDAC95}"/>
              </a:ext>
            </a:extLst>
          </p:cNvPr>
          <p:cNvGrpSpPr/>
          <p:nvPr/>
        </p:nvGrpSpPr>
        <p:grpSpPr>
          <a:xfrm>
            <a:off x="201462" y="3373573"/>
            <a:ext cx="1162051" cy="885825"/>
            <a:chOff x="2409824" y="3038474"/>
            <a:chExt cx="1162051" cy="885825"/>
          </a:xfrm>
          <a:noFill/>
        </p:grpSpPr>
        <p:sp>
          <p:nvSpPr>
            <p:cNvPr id="51" name="楕円 50">
              <a:extLst>
                <a:ext uri="{FF2B5EF4-FFF2-40B4-BE49-F238E27FC236}">
                  <a16:creationId xmlns:a16="http://schemas.microsoft.com/office/drawing/2014/main" id="{173D2585-EBBF-0A56-3BA9-653E5A7D6CA2}"/>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19FE1ECB-F106-4042-4CA1-F13C5C2D9120}"/>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sp>
        <p:nvSpPr>
          <p:cNvPr id="54" name="正方形/長方形 53">
            <a:extLst>
              <a:ext uri="{FF2B5EF4-FFF2-40B4-BE49-F238E27FC236}">
                <a16:creationId xmlns:a16="http://schemas.microsoft.com/office/drawing/2014/main" id="{E81F666F-DEEE-7CE4-F76F-F1D02ED79FCC}"/>
              </a:ext>
            </a:extLst>
          </p:cNvPr>
          <p:cNvSpPr/>
          <p:nvPr/>
        </p:nvSpPr>
        <p:spPr>
          <a:xfrm>
            <a:off x="1272329" y="1350926"/>
            <a:ext cx="2011198"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５秒</a:t>
            </a:r>
            <a:r>
              <a:rPr kumimoji="1" lang="en-US" altLang="ja-JP" sz="1400" b="1">
                <a:solidFill>
                  <a:schemeClr val="tx1"/>
                </a:solidFill>
              </a:rPr>
              <a:t>×10</a:t>
            </a:r>
            <a:r>
              <a:rPr kumimoji="1" lang="ja-JP" altLang="en-US" sz="1400" b="1">
                <a:solidFill>
                  <a:schemeClr val="tx1"/>
                </a:solidFill>
              </a:rPr>
              <a:t>回診断</a:t>
            </a:r>
            <a:endParaRPr kumimoji="1" lang="en-US" altLang="ja-JP" sz="1400" b="1">
              <a:solidFill>
                <a:schemeClr val="tx1"/>
              </a:solidFill>
            </a:endParaRPr>
          </a:p>
        </p:txBody>
      </p:sp>
      <p:sp>
        <p:nvSpPr>
          <p:cNvPr id="60" name="楕円 59">
            <a:extLst>
              <a:ext uri="{FF2B5EF4-FFF2-40B4-BE49-F238E27FC236}">
                <a16:creationId xmlns:a16="http://schemas.microsoft.com/office/drawing/2014/main" id="{14798D23-64F0-4206-91F8-7BCFF12F20FF}"/>
              </a:ext>
            </a:extLst>
          </p:cNvPr>
          <p:cNvSpPr/>
          <p:nvPr/>
        </p:nvSpPr>
        <p:spPr>
          <a:xfrm>
            <a:off x="195519" y="1226500"/>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a:extLst>
              <a:ext uri="{FF2B5EF4-FFF2-40B4-BE49-F238E27FC236}">
                <a16:creationId xmlns:a16="http://schemas.microsoft.com/office/drawing/2014/main" id="{06187633-0999-42C9-8343-C43517CE6892}"/>
              </a:ext>
            </a:extLst>
          </p:cNvPr>
          <p:cNvSpPr txBox="1"/>
          <p:nvPr/>
        </p:nvSpPr>
        <p:spPr>
          <a:xfrm>
            <a:off x="271720" y="1374821"/>
            <a:ext cx="1085850" cy="646331"/>
          </a:xfrm>
          <a:prstGeom prst="rect">
            <a:avLst/>
          </a:prstGeom>
          <a:no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spTree>
    <p:extLst>
      <p:ext uri="{BB962C8B-B14F-4D97-AF65-F5344CB8AC3E}">
        <p14:creationId xmlns:p14="http://schemas.microsoft.com/office/powerpoint/2010/main" val="1584470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線コネクタ 35">
            <a:extLst>
              <a:ext uri="{FF2B5EF4-FFF2-40B4-BE49-F238E27FC236}">
                <a16:creationId xmlns:a16="http://schemas.microsoft.com/office/drawing/2014/main" id="{9B9343EB-8340-43B2-BFCB-44120E0835EB}"/>
              </a:ext>
            </a:extLst>
          </p:cNvPr>
          <p:cNvCxnSpPr/>
          <p:nvPr/>
        </p:nvCxnSpPr>
        <p:spPr>
          <a:xfrm>
            <a:off x="160039" y="66435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054197C9-E21B-99DA-1BD8-247B5B476BD1}"/>
              </a:ext>
            </a:extLst>
          </p:cNvPr>
          <p:cNvCxnSpPr/>
          <p:nvPr/>
        </p:nvCxnSpPr>
        <p:spPr>
          <a:xfrm>
            <a:off x="211846" y="553700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7" name="グループ化 26">
            <a:extLst>
              <a:ext uri="{FF2B5EF4-FFF2-40B4-BE49-F238E27FC236}">
                <a16:creationId xmlns:a16="http://schemas.microsoft.com/office/drawing/2014/main" id="{29857BB5-187C-1E30-4C71-186EA5A706C5}"/>
              </a:ext>
            </a:extLst>
          </p:cNvPr>
          <p:cNvGrpSpPr/>
          <p:nvPr/>
        </p:nvGrpSpPr>
        <p:grpSpPr>
          <a:xfrm>
            <a:off x="3675336" y="5643012"/>
            <a:ext cx="2268179" cy="830641"/>
            <a:chOff x="3628356" y="5754207"/>
            <a:chExt cx="2268179" cy="830641"/>
          </a:xfrm>
        </p:grpSpPr>
        <p:sp>
          <p:nvSpPr>
            <p:cNvPr id="21" name="テキスト ボックス 20">
              <a:extLst>
                <a:ext uri="{FF2B5EF4-FFF2-40B4-BE49-F238E27FC236}">
                  <a16:creationId xmlns:a16="http://schemas.microsoft.com/office/drawing/2014/main" id="{8B167508-1626-4241-8785-4E701C0F2C36}"/>
                </a:ext>
              </a:extLst>
            </p:cNvPr>
            <p:cNvSpPr txBox="1"/>
            <p:nvPr/>
          </p:nvSpPr>
          <p:spPr>
            <a:xfrm>
              <a:off x="3628356" y="6061628"/>
              <a:ext cx="2268179"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音</a:t>
              </a:r>
              <a:r>
                <a:rPr kumimoji="1" lang="ja-JP" altLang="en-US" sz="1400">
                  <a:latin typeface="HG創英角ｺﾞｼｯｸUB" panose="020B0909000000000000" pitchFamily="49" charset="-128"/>
                  <a:ea typeface="HG創英角ｺﾞｼｯｸUB" panose="020B0909000000000000" pitchFamily="49" charset="-128"/>
                </a:rPr>
                <a:t>との</a:t>
              </a:r>
              <a:r>
                <a:rPr kumimoji="1" lang="ja-JP" altLang="en-US" sz="2800">
                  <a:latin typeface="HG創英角ｺﾞｼｯｸUB" panose="020B0909000000000000" pitchFamily="49" charset="-128"/>
                  <a:ea typeface="HG創英角ｺﾞｼｯｸUB" panose="020B0909000000000000" pitchFamily="49" charset="-128"/>
                </a:rPr>
                <a:t>戦い</a:t>
              </a:r>
              <a:endParaRPr kumimoji="1" lang="en-US" altLang="ja-JP">
                <a:latin typeface="HG創英角ｺﾞｼｯｸUB" panose="020B0909000000000000" pitchFamily="49" charset="-128"/>
                <a:ea typeface="HG創英角ｺﾞｼｯｸUB" panose="020B0909000000000000" pitchFamily="49" charset="-128"/>
              </a:endParaRPr>
            </a:p>
          </p:txBody>
        </p:sp>
        <p:sp>
          <p:nvSpPr>
            <p:cNvPr id="22" name="テキスト ボックス 21">
              <a:extLst>
                <a:ext uri="{FF2B5EF4-FFF2-40B4-BE49-F238E27FC236}">
                  <a16:creationId xmlns:a16="http://schemas.microsoft.com/office/drawing/2014/main" id="{5779F120-167C-BC8E-4613-7BB294EFE4F6}"/>
                </a:ext>
              </a:extLst>
            </p:cNvPr>
            <p:cNvSpPr txBox="1"/>
            <p:nvPr/>
          </p:nvSpPr>
          <p:spPr>
            <a:xfrm>
              <a:off x="3747907" y="5754207"/>
              <a:ext cx="2029076"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工場は常に</a:t>
              </a:r>
            </a:p>
          </p:txBody>
        </p:sp>
        <p:cxnSp>
          <p:nvCxnSpPr>
            <p:cNvPr id="23" name="直線コネクタ 22">
              <a:extLst>
                <a:ext uri="{FF2B5EF4-FFF2-40B4-BE49-F238E27FC236}">
                  <a16:creationId xmlns:a16="http://schemas.microsoft.com/office/drawing/2014/main" id="{09406FEC-1811-E9B5-0CB7-A0D7D15EEC3C}"/>
                </a:ext>
              </a:extLst>
            </p:cNvPr>
            <p:cNvCxnSpPr>
              <a:cxnSpLocks/>
            </p:cNvCxnSpPr>
            <p:nvPr/>
          </p:nvCxnSpPr>
          <p:spPr>
            <a:xfrm>
              <a:off x="3965373" y="6110383"/>
              <a:ext cx="1548000" cy="0"/>
            </a:xfrm>
            <a:prstGeom prst="line">
              <a:avLst/>
            </a:prstGeom>
            <a:ln w="47625">
              <a:solidFill>
                <a:srgbClr val="7030A0">
                  <a:alpha val="50000"/>
                </a:srgbClr>
              </a:solidFill>
            </a:ln>
          </p:spPr>
          <p:style>
            <a:lnRef idx="1">
              <a:schemeClr val="accent1"/>
            </a:lnRef>
            <a:fillRef idx="0">
              <a:schemeClr val="accent1"/>
            </a:fillRef>
            <a:effectRef idx="0">
              <a:schemeClr val="accent1"/>
            </a:effectRef>
            <a:fontRef idx="minor">
              <a:schemeClr val="tx1"/>
            </a:fontRef>
          </p:style>
        </p:cxnSp>
      </p:grpSp>
      <p:sp>
        <p:nvSpPr>
          <p:cNvPr id="57" name="テキスト ボックス 56">
            <a:extLst>
              <a:ext uri="{FF2B5EF4-FFF2-40B4-BE49-F238E27FC236}">
                <a16:creationId xmlns:a16="http://schemas.microsoft.com/office/drawing/2014/main" id="{BE390E53-E23F-1E36-B55E-45BB393F1F6D}"/>
              </a:ext>
            </a:extLst>
          </p:cNvPr>
          <p:cNvSpPr txBox="1"/>
          <p:nvPr/>
        </p:nvSpPr>
        <p:spPr>
          <a:xfrm>
            <a:off x="1483856" y="5688824"/>
            <a:ext cx="3367167" cy="861774"/>
          </a:xfrm>
          <a:prstGeom prst="rect">
            <a:avLst/>
          </a:prstGeom>
          <a:noFill/>
        </p:spPr>
        <p:txBody>
          <a:bodyPr wrap="square" rtlCol="0">
            <a:spAutoFit/>
          </a:bodyPr>
          <a:lstStyle/>
          <a:p>
            <a:r>
              <a:rPr kumimoji="1" lang="ja-JP" altLang="en-US" sz="1000" dirty="0">
                <a:latin typeface="+mn-ea"/>
              </a:rPr>
              <a:t>製造業の経営改善計画書などを見ると</a:t>
            </a:r>
            <a:endParaRPr kumimoji="1" lang="en-US" altLang="ja-JP" sz="1000" dirty="0">
              <a:latin typeface="+mn-ea"/>
            </a:endParaRPr>
          </a:p>
          <a:p>
            <a:r>
              <a:rPr kumimoji="1" lang="ja-JP" altLang="en-US" sz="1000" dirty="0">
                <a:latin typeface="+mn-ea"/>
              </a:rPr>
              <a:t>様々なアクションプランの記載がある</a:t>
            </a:r>
            <a:endParaRPr kumimoji="1" lang="en-US" altLang="ja-JP" sz="1000" dirty="0">
              <a:latin typeface="+mn-ea"/>
            </a:endParaRPr>
          </a:p>
          <a:p>
            <a:r>
              <a:rPr kumimoji="1" lang="ja-JP" altLang="en-US" sz="1000" dirty="0">
                <a:latin typeface="+mn-ea"/>
              </a:rPr>
              <a:t>と思います。アクションプランの確度</a:t>
            </a:r>
            <a:endParaRPr kumimoji="1" lang="en-US" altLang="ja-JP" sz="1000" dirty="0">
              <a:latin typeface="+mn-ea"/>
            </a:endParaRPr>
          </a:p>
          <a:p>
            <a:r>
              <a:rPr kumimoji="1" lang="ja-JP" altLang="en-US" sz="1000" dirty="0">
                <a:latin typeface="+mn-ea"/>
              </a:rPr>
              <a:t>を判断する時の１つの目安は“シンプル”</a:t>
            </a:r>
            <a:endParaRPr kumimoji="1" lang="en-US" altLang="ja-JP" sz="1000" dirty="0">
              <a:latin typeface="+mn-ea"/>
            </a:endParaRPr>
          </a:p>
          <a:p>
            <a:r>
              <a:rPr kumimoji="1" lang="ja-JP" altLang="en-US" sz="1000" dirty="0" smtClean="0">
                <a:latin typeface="+mn-ea"/>
              </a:rPr>
              <a:t>で“具体的</a:t>
            </a:r>
            <a:r>
              <a:rPr kumimoji="1" lang="ja-JP" altLang="en-US" sz="1000" dirty="0">
                <a:latin typeface="+mn-ea"/>
              </a:rPr>
              <a:t>か</a:t>
            </a:r>
            <a:r>
              <a:rPr kumimoji="1" lang="ja-JP" altLang="en-US" sz="1000" dirty="0" smtClean="0">
                <a:latin typeface="+mn-ea"/>
              </a:rPr>
              <a:t>？”と</a:t>
            </a:r>
            <a:r>
              <a:rPr kumimoji="1" lang="ja-JP" altLang="en-US" sz="1000" dirty="0">
                <a:latin typeface="+mn-ea"/>
              </a:rPr>
              <a:t>いうことがあります</a:t>
            </a:r>
            <a:endParaRPr kumimoji="1" lang="en-US" altLang="ja-JP" sz="1000" dirty="0">
              <a:latin typeface="+mn-ea"/>
            </a:endParaRPr>
          </a:p>
        </p:txBody>
      </p:sp>
      <p:grpSp>
        <p:nvGrpSpPr>
          <p:cNvPr id="93" name="グループ化 92">
            <a:extLst>
              <a:ext uri="{FF2B5EF4-FFF2-40B4-BE49-F238E27FC236}">
                <a16:creationId xmlns:a16="http://schemas.microsoft.com/office/drawing/2014/main" id="{87AF1F6E-10EF-4FB3-3191-2ED1E404937D}"/>
              </a:ext>
            </a:extLst>
          </p:cNvPr>
          <p:cNvGrpSpPr/>
          <p:nvPr/>
        </p:nvGrpSpPr>
        <p:grpSpPr>
          <a:xfrm>
            <a:off x="290514" y="2265872"/>
            <a:ext cx="2701477" cy="843842"/>
            <a:chOff x="290514" y="2355972"/>
            <a:chExt cx="2701477" cy="843842"/>
          </a:xfrm>
        </p:grpSpPr>
        <p:sp>
          <p:nvSpPr>
            <p:cNvPr id="88" name="矢印: 右 87">
              <a:extLst>
                <a:ext uri="{FF2B5EF4-FFF2-40B4-BE49-F238E27FC236}">
                  <a16:creationId xmlns:a16="http://schemas.microsoft.com/office/drawing/2014/main" id="{E4A16605-6672-FB07-B4E1-C485620BA725}"/>
                </a:ext>
              </a:extLst>
            </p:cNvPr>
            <p:cNvSpPr/>
            <p:nvPr/>
          </p:nvSpPr>
          <p:spPr>
            <a:xfrm>
              <a:off x="772904" y="2430374"/>
              <a:ext cx="2219087" cy="769440"/>
            </a:xfrm>
            <a:prstGeom prst="rightArrow">
              <a:avLst/>
            </a:prstGeom>
            <a:solidFill>
              <a:schemeClr val="bg1">
                <a:lumMod val="50000"/>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C81A3AFE-3411-E5F8-F65C-9EF486A39BD1}"/>
                </a:ext>
              </a:extLst>
            </p:cNvPr>
            <p:cNvSpPr txBox="1"/>
            <p:nvPr/>
          </p:nvSpPr>
          <p:spPr>
            <a:xfrm>
              <a:off x="835474" y="2403386"/>
              <a:ext cx="1259153"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数 量</a:t>
              </a:r>
            </a:p>
          </p:txBody>
        </p:sp>
        <p:grpSp>
          <p:nvGrpSpPr>
            <p:cNvPr id="48" name="グループ化 47">
              <a:extLst>
                <a:ext uri="{FF2B5EF4-FFF2-40B4-BE49-F238E27FC236}">
                  <a16:creationId xmlns:a16="http://schemas.microsoft.com/office/drawing/2014/main" id="{FF8D878A-D910-DA4F-E336-4966AD5FFD77}"/>
                </a:ext>
              </a:extLst>
            </p:cNvPr>
            <p:cNvGrpSpPr/>
            <p:nvPr/>
          </p:nvGrpSpPr>
          <p:grpSpPr>
            <a:xfrm>
              <a:off x="290514" y="2355972"/>
              <a:ext cx="1968909" cy="816948"/>
              <a:chOff x="2381012" y="1953158"/>
              <a:chExt cx="1632723" cy="816948"/>
            </a:xfrm>
          </p:grpSpPr>
          <p:grpSp>
            <p:nvGrpSpPr>
              <p:cNvPr id="49" name="グループ化 48">
                <a:extLst>
                  <a:ext uri="{FF2B5EF4-FFF2-40B4-BE49-F238E27FC236}">
                    <a16:creationId xmlns:a16="http://schemas.microsoft.com/office/drawing/2014/main" id="{BD1FA5EE-AB25-99F6-EABF-B861CBD83C22}"/>
                  </a:ext>
                </a:extLst>
              </p:cNvPr>
              <p:cNvGrpSpPr/>
              <p:nvPr/>
            </p:nvGrpSpPr>
            <p:grpSpPr>
              <a:xfrm>
                <a:off x="2381012" y="1953158"/>
                <a:ext cx="1632723" cy="816948"/>
                <a:chOff x="109450" y="1445318"/>
                <a:chExt cx="1632723" cy="816948"/>
              </a:xfrm>
            </p:grpSpPr>
            <p:sp>
              <p:nvSpPr>
                <p:cNvPr id="51" name="テキスト ボックス 50">
                  <a:extLst>
                    <a:ext uri="{FF2B5EF4-FFF2-40B4-BE49-F238E27FC236}">
                      <a16:creationId xmlns:a16="http://schemas.microsoft.com/office/drawing/2014/main" id="{71617510-7934-C9AA-B7C9-B73F844E0DD3}"/>
                    </a:ext>
                  </a:extLst>
                </p:cNvPr>
                <p:cNvSpPr txBox="1"/>
                <p:nvPr/>
              </p:nvSpPr>
              <p:spPr>
                <a:xfrm>
                  <a:off x="109450" y="1445318"/>
                  <a:ext cx="419877" cy="769441"/>
                </a:xfrm>
                <a:prstGeom prst="rect">
                  <a:avLst/>
                </a:prstGeom>
                <a:noFill/>
              </p:spPr>
              <p:txBody>
                <a:bodyPr wrap="square" rtlCol="0">
                  <a:spAutoFit/>
                </a:bodyPr>
                <a:lstStyle/>
                <a:p>
                  <a:pPr algn="ctr"/>
                  <a:r>
                    <a:rPr kumimoji="1" lang="ja-JP" altLang="en-US" sz="4400">
                      <a:latin typeface="HGS明朝E" panose="02020900000000000000" pitchFamily="18" charset="-128"/>
                      <a:ea typeface="HGS明朝E" panose="02020900000000000000" pitchFamily="18" charset="-128"/>
                      <a:cs typeface="Times New Roman" panose="02020603050405020304" pitchFamily="18" charset="0"/>
                    </a:rPr>
                    <a:t>２</a:t>
                  </a:r>
                </a:p>
              </p:txBody>
            </p:sp>
            <p:sp>
              <p:nvSpPr>
                <p:cNvPr id="52" name="四角形: 角を丸くする 51">
                  <a:extLst>
                    <a:ext uri="{FF2B5EF4-FFF2-40B4-BE49-F238E27FC236}">
                      <a16:creationId xmlns:a16="http://schemas.microsoft.com/office/drawing/2014/main" id="{2C873B5C-1D6B-8B66-6E49-1427292A91A6}"/>
                    </a:ext>
                  </a:extLst>
                </p:cNvPr>
                <p:cNvSpPr/>
                <p:nvPr/>
              </p:nvSpPr>
              <p:spPr>
                <a:xfrm>
                  <a:off x="110841" y="1524291"/>
                  <a:ext cx="1631332" cy="719695"/>
                </a:xfrm>
                <a:prstGeom prst="roundRect">
                  <a:avLst>
                    <a:gd name="adj" fmla="val 8643"/>
                  </a:avLst>
                </a:prstGeom>
                <a:noFill/>
                <a:ln w="44450">
                  <a:solidFill>
                    <a:srgbClr val="FF5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3" name="直線コネクタ 52">
                  <a:extLst>
                    <a:ext uri="{FF2B5EF4-FFF2-40B4-BE49-F238E27FC236}">
                      <a16:creationId xmlns:a16="http://schemas.microsoft.com/office/drawing/2014/main" id="{7DA62B39-7E71-81C4-4D2A-985E7011E2E0}"/>
                    </a:ext>
                  </a:extLst>
                </p:cNvPr>
                <p:cNvCxnSpPr>
                  <a:cxnSpLocks/>
                </p:cNvCxnSpPr>
                <p:nvPr/>
              </p:nvCxnSpPr>
              <p:spPr>
                <a:xfrm>
                  <a:off x="579268" y="1992773"/>
                  <a:ext cx="1039528" cy="0"/>
                </a:xfrm>
                <a:prstGeom prst="line">
                  <a:avLst/>
                </a:prstGeom>
                <a:ln w="38100">
                  <a:solidFill>
                    <a:srgbClr val="FF5050">
                      <a:alpha val="50000"/>
                    </a:srgbClr>
                  </a:solidFill>
                </a:ln>
              </p:spPr>
              <p:style>
                <a:lnRef idx="1">
                  <a:schemeClr val="accent1"/>
                </a:lnRef>
                <a:fillRef idx="0">
                  <a:schemeClr val="accent1"/>
                </a:fillRef>
                <a:effectRef idx="0">
                  <a:schemeClr val="accent1"/>
                </a:effectRef>
                <a:fontRef idx="minor">
                  <a:schemeClr val="tx1"/>
                </a:fontRef>
              </p:style>
            </p:cxnSp>
            <p:sp>
              <p:nvSpPr>
                <p:cNvPr id="54" name="テキスト ボックス 53">
                  <a:extLst>
                    <a:ext uri="{FF2B5EF4-FFF2-40B4-BE49-F238E27FC236}">
                      <a16:creationId xmlns:a16="http://schemas.microsoft.com/office/drawing/2014/main" id="{36B6E233-0D37-7D8D-98A8-C2157292D749}"/>
                    </a:ext>
                  </a:extLst>
                </p:cNvPr>
                <p:cNvSpPr txBox="1"/>
                <p:nvPr/>
              </p:nvSpPr>
              <p:spPr>
                <a:xfrm>
                  <a:off x="528726" y="1992765"/>
                  <a:ext cx="1082861" cy="269501"/>
                </a:xfrm>
                <a:prstGeom prst="rect">
                  <a:avLst/>
                </a:prstGeom>
                <a:noFill/>
              </p:spPr>
              <p:txBody>
                <a:bodyPr wrap="square" rtlCol="0">
                  <a:spAutoFit/>
                </a:bodyPr>
                <a:lstStyle/>
                <a:p>
                  <a:pPr algn="ctr"/>
                  <a:r>
                    <a:rPr kumimoji="1" lang="ja-JP" altLang="en-US" sz="1100"/>
                    <a:t>という着眼点</a:t>
                  </a:r>
                </a:p>
              </p:txBody>
            </p:sp>
          </p:grpSp>
          <p:cxnSp>
            <p:nvCxnSpPr>
              <p:cNvPr id="50" name="直線コネクタ 49">
                <a:extLst>
                  <a:ext uri="{FF2B5EF4-FFF2-40B4-BE49-F238E27FC236}">
                    <a16:creationId xmlns:a16="http://schemas.microsoft.com/office/drawing/2014/main" id="{4384096A-D6AA-5DEA-5DAD-D9D04CD3B241}"/>
                  </a:ext>
                </a:extLst>
              </p:cNvPr>
              <p:cNvCxnSpPr/>
              <p:nvPr/>
            </p:nvCxnSpPr>
            <p:spPr>
              <a:xfrm>
                <a:off x="2781035" y="2050411"/>
                <a:ext cx="0" cy="719695"/>
              </a:xfrm>
              <a:prstGeom prst="line">
                <a:avLst/>
              </a:prstGeom>
              <a:ln w="38100" cmpd="sng">
                <a:solidFill>
                  <a:srgbClr val="FF5050">
                    <a:alpha val="50000"/>
                  </a:srgbClr>
                </a:solidFill>
              </a:ln>
            </p:spPr>
            <p:style>
              <a:lnRef idx="1">
                <a:schemeClr val="accent1"/>
              </a:lnRef>
              <a:fillRef idx="0">
                <a:schemeClr val="accent1"/>
              </a:fillRef>
              <a:effectRef idx="0">
                <a:schemeClr val="accent1"/>
              </a:effectRef>
              <a:fontRef idx="minor">
                <a:schemeClr val="tx1"/>
              </a:fontRef>
            </p:style>
          </p:cxnSp>
        </p:grpSp>
      </p:grpSp>
      <p:grpSp>
        <p:nvGrpSpPr>
          <p:cNvPr id="92" name="グループ化 91">
            <a:extLst>
              <a:ext uri="{FF2B5EF4-FFF2-40B4-BE49-F238E27FC236}">
                <a16:creationId xmlns:a16="http://schemas.microsoft.com/office/drawing/2014/main" id="{38A76B7E-B116-3C09-E109-50F75EA071B6}"/>
              </a:ext>
            </a:extLst>
          </p:cNvPr>
          <p:cNvGrpSpPr/>
          <p:nvPr/>
        </p:nvGrpSpPr>
        <p:grpSpPr>
          <a:xfrm>
            <a:off x="290514" y="1238701"/>
            <a:ext cx="2701478" cy="843829"/>
            <a:chOff x="290514" y="1328801"/>
            <a:chExt cx="2701478" cy="843829"/>
          </a:xfrm>
        </p:grpSpPr>
        <p:sp>
          <p:nvSpPr>
            <p:cNvPr id="79" name="矢印: 右 78">
              <a:extLst>
                <a:ext uri="{FF2B5EF4-FFF2-40B4-BE49-F238E27FC236}">
                  <a16:creationId xmlns:a16="http://schemas.microsoft.com/office/drawing/2014/main" id="{C64CCC5E-0A82-B568-C8C1-F89D8ACB898C}"/>
                </a:ext>
              </a:extLst>
            </p:cNvPr>
            <p:cNvSpPr/>
            <p:nvPr/>
          </p:nvSpPr>
          <p:spPr>
            <a:xfrm>
              <a:off x="772905" y="1403190"/>
              <a:ext cx="2219087" cy="769440"/>
            </a:xfrm>
            <a:prstGeom prst="rightArrow">
              <a:avLst/>
            </a:prstGeom>
            <a:solidFill>
              <a:schemeClr val="bg1">
                <a:lumMod val="50000"/>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1" name="グループ化 90">
              <a:extLst>
                <a:ext uri="{FF2B5EF4-FFF2-40B4-BE49-F238E27FC236}">
                  <a16:creationId xmlns:a16="http://schemas.microsoft.com/office/drawing/2014/main" id="{7FF7814D-2C77-2D2E-D6CC-B34377FDD6CD}"/>
                </a:ext>
              </a:extLst>
            </p:cNvPr>
            <p:cNvGrpSpPr/>
            <p:nvPr/>
          </p:nvGrpSpPr>
          <p:grpSpPr>
            <a:xfrm>
              <a:off x="290514" y="1328801"/>
              <a:ext cx="1968909" cy="816948"/>
              <a:chOff x="290514" y="1328801"/>
              <a:chExt cx="1968909" cy="816948"/>
            </a:xfrm>
          </p:grpSpPr>
          <p:sp>
            <p:nvSpPr>
              <p:cNvPr id="14" name="テキスト ボックス 13">
                <a:extLst>
                  <a:ext uri="{FF2B5EF4-FFF2-40B4-BE49-F238E27FC236}">
                    <a16:creationId xmlns:a16="http://schemas.microsoft.com/office/drawing/2014/main" id="{9196EDBD-75A7-9B14-CB18-3E5A075B392E}"/>
                  </a:ext>
                </a:extLst>
              </p:cNvPr>
              <p:cNvSpPr txBox="1"/>
              <p:nvPr/>
            </p:nvSpPr>
            <p:spPr>
              <a:xfrm>
                <a:off x="835474" y="1381702"/>
                <a:ext cx="1259153"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サイズ</a:t>
                </a:r>
              </a:p>
            </p:txBody>
          </p:sp>
          <p:grpSp>
            <p:nvGrpSpPr>
              <p:cNvPr id="58" name="グループ化 57">
                <a:extLst>
                  <a:ext uri="{FF2B5EF4-FFF2-40B4-BE49-F238E27FC236}">
                    <a16:creationId xmlns:a16="http://schemas.microsoft.com/office/drawing/2014/main" id="{34FE0C05-8F4E-E9C6-03E4-AC05D118642F}"/>
                  </a:ext>
                </a:extLst>
              </p:cNvPr>
              <p:cNvGrpSpPr/>
              <p:nvPr/>
            </p:nvGrpSpPr>
            <p:grpSpPr>
              <a:xfrm>
                <a:off x="290514" y="1328801"/>
                <a:ext cx="1968909" cy="816948"/>
                <a:chOff x="2381012" y="1953158"/>
                <a:chExt cx="1632723" cy="816948"/>
              </a:xfrm>
            </p:grpSpPr>
            <p:grpSp>
              <p:nvGrpSpPr>
                <p:cNvPr id="59" name="グループ化 58">
                  <a:extLst>
                    <a:ext uri="{FF2B5EF4-FFF2-40B4-BE49-F238E27FC236}">
                      <a16:creationId xmlns:a16="http://schemas.microsoft.com/office/drawing/2014/main" id="{4D7B6765-99AD-62B0-4164-B1EE68BCF6B6}"/>
                    </a:ext>
                  </a:extLst>
                </p:cNvPr>
                <p:cNvGrpSpPr/>
                <p:nvPr/>
              </p:nvGrpSpPr>
              <p:grpSpPr>
                <a:xfrm>
                  <a:off x="2381012" y="1953158"/>
                  <a:ext cx="1632723" cy="816948"/>
                  <a:chOff x="109450" y="1445318"/>
                  <a:chExt cx="1632723" cy="816948"/>
                </a:xfrm>
              </p:grpSpPr>
              <p:sp>
                <p:nvSpPr>
                  <p:cNvPr id="61" name="テキスト ボックス 60">
                    <a:extLst>
                      <a:ext uri="{FF2B5EF4-FFF2-40B4-BE49-F238E27FC236}">
                        <a16:creationId xmlns:a16="http://schemas.microsoft.com/office/drawing/2014/main" id="{80E7BE05-DC2F-29FD-5FC0-233E0B12CED0}"/>
                      </a:ext>
                    </a:extLst>
                  </p:cNvPr>
                  <p:cNvSpPr txBox="1"/>
                  <p:nvPr/>
                </p:nvSpPr>
                <p:spPr>
                  <a:xfrm>
                    <a:off x="109450" y="1445318"/>
                    <a:ext cx="419877" cy="769441"/>
                  </a:xfrm>
                  <a:prstGeom prst="rect">
                    <a:avLst/>
                  </a:prstGeom>
                  <a:noFill/>
                </p:spPr>
                <p:txBody>
                  <a:bodyPr wrap="square" rtlCol="0">
                    <a:spAutoFit/>
                  </a:bodyPr>
                  <a:lstStyle/>
                  <a:p>
                    <a:pPr algn="ctr"/>
                    <a:r>
                      <a:rPr kumimoji="1" lang="ja-JP" altLang="en-US" sz="4400">
                        <a:latin typeface="HGS明朝E" panose="02020900000000000000" pitchFamily="18" charset="-128"/>
                        <a:ea typeface="HGS明朝E" panose="02020900000000000000" pitchFamily="18" charset="-128"/>
                        <a:cs typeface="Times New Roman" panose="02020603050405020304" pitchFamily="18" charset="0"/>
                      </a:rPr>
                      <a:t>１</a:t>
                    </a:r>
                  </a:p>
                </p:txBody>
              </p:sp>
              <p:sp>
                <p:nvSpPr>
                  <p:cNvPr id="62" name="四角形: 角を丸くする 61">
                    <a:extLst>
                      <a:ext uri="{FF2B5EF4-FFF2-40B4-BE49-F238E27FC236}">
                        <a16:creationId xmlns:a16="http://schemas.microsoft.com/office/drawing/2014/main" id="{E9F7D5D9-C3E2-06E1-F383-570EB9C69FA9}"/>
                      </a:ext>
                    </a:extLst>
                  </p:cNvPr>
                  <p:cNvSpPr/>
                  <p:nvPr/>
                </p:nvSpPr>
                <p:spPr>
                  <a:xfrm>
                    <a:off x="110841" y="1524291"/>
                    <a:ext cx="1631332" cy="719695"/>
                  </a:xfrm>
                  <a:prstGeom prst="roundRect">
                    <a:avLst>
                      <a:gd name="adj" fmla="val 8643"/>
                    </a:avLst>
                  </a:prstGeom>
                  <a:noFill/>
                  <a:ln w="4445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 name="直線コネクタ 62">
                    <a:extLst>
                      <a:ext uri="{FF2B5EF4-FFF2-40B4-BE49-F238E27FC236}">
                        <a16:creationId xmlns:a16="http://schemas.microsoft.com/office/drawing/2014/main" id="{38EAFEC4-4A8F-50F7-DFD4-C663B5236221}"/>
                      </a:ext>
                    </a:extLst>
                  </p:cNvPr>
                  <p:cNvCxnSpPr>
                    <a:cxnSpLocks/>
                  </p:cNvCxnSpPr>
                  <p:nvPr/>
                </p:nvCxnSpPr>
                <p:spPr>
                  <a:xfrm>
                    <a:off x="579268" y="1992773"/>
                    <a:ext cx="1039528" cy="0"/>
                  </a:xfrm>
                  <a:prstGeom prst="line">
                    <a:avLst/>
                  </a:prstGeom>
                  <a:ln w="38100">
                    <a:solidFill>
                      <a:schemeClr val="accent5">
                        <a:lumMod val="75000"/>
                        <a:alpha val="50000"/>
                      </a:schemeClr>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D18F9C07-3F19-0EDC-74CA-0E82ABA5FB0A}"/>
                      </a:ext>
                    </a:extLst>
                  </p:cNvPr>
                  <p:cNvSpPr txBox="1"/>
                  <p:nvPr/>
                </p:nvSpPr>
                <p:spPr>
                  <a:xfrm>
                    <a:off x="528726" y="1992765"/>
                    <a:ext cx="1082861" cy="269501"/>
                  </a:xfrm>
                  <a:prstGeom prst="rect">
                    <a:avLst/>
                  </a:prstGeom>
                  <a:noFill/>
                </p:spPr>
                <p:txBody>
                  <a:bodyPr wrap="square" rtlCol="0">
                    <a:spAutoFit/>
                  </a:bodyPr>
                  <a:lstStyle/>
                  <a:p>
                    <a:pPr algn="ctr"/>
                    <a:r>
                      <a:rPr kumimoji="1" lang="ja-JP" altLang="en-US" sz="1100"/>
                      <a:t>という着眼点</a:t>
                    </a:r>
                  </a:p>
                </p:txBody>
              </p:sp>
            </p:grpSp>
            <p:cxnSp>
              <p:nvCxnSpPr>
                <p:cNvPr id="60" name="直線コネクタ 59">
                  <a:extLst>
                    <a:ext uri="{FF2B5EF4-FFF2-40B4-BE49-F238E27FC236}">
                      <a16:creationId xmlns:a16="http://schemas.microsoft.com/office/drawing/2014/main" id="{1A8F3CF8-F615-65A7-B2EF-9950F5FF77B5}"/>
                    </a:ext>
                  </a:extLst>
                </p:cNvPr>
                <p:cNvCxnSpPr/>
                <p:nvPr/>
              </p:nvCxnSpPr>
              <p:spPr>
                <a:xfrm>
                  <a:off x="2781035" y="2050411"/>
                  <a:ext cx="0" cy="719695"/>
                </a:xfrm>
                <a:prstGeom prst="line">
                  <a:avLst/>
                </a:prstGeom>
                <a:ln w="38100" cmpd="sng">
                  <a:solidFill>
                    <a:schemeClr val="accent5">
                      <a:lumMod val="75000"/>
                      <a:alpha val="50000"/>
                    </a:schemeClr>
                  </a:solidFill>
                </a:ln>
              </p:spPr>
              <p:style>
                <a:lnRef idx="1">
                  <a:schemeClr val="accent1"/>
                </a:lnRef>
                <a:fillRef idx="0">
                  <a:schemeClr val="accent1"/>
                </a:fillRef>
                <a:effectRef idx="0">
                  <a:schemeClr val="accent1"/>
                </a:effectRef>
                <a:fontRef idx="minor">
                  <a:schemeClr val="tx1"/>
                </a:fontRef>
              </p:style>
            </p:cxnSp>
          </p:grpSp>
        </p:grpSp>
      </p:grpSp>
      <p:grpSp>
        <p:nvGrpSpPr>
          <p:cNvPr id="94" name="グループ化 93">
            <a:extLst>
              <a:ext uri="{FF2B5EF4-FFF2-40B4-BE49-F238E27FC236}">
                <a16:creationId xmlns:a16="http://schemas.microsoft.com/office/drawing/2014/main" id="{930E63C2-8838-DA2C-9DCE-64183C367B2C}"/>
              </a:ext>
            </a:extLst>
          </p:cNvPr>
          <p:cNvGrpSpPr/>
          <p:nvPr/>
        </p:nvGrpSpPr>
        <p:grpSpPr>
          <a:xfrm>
            <a:off x="290514" y="3283418"/>
            <a:ext cx="2701476" cy="864258"/>
            <a:chOff x="290514" y="3383143"/>
            <a:chExt cx="2701476" cy="864258"/>
          </a:xfrm>
        </p:grpSpPr>
        <p:sp>
          <p:nvSpPr>
            <p:cNvPr id="89" name="矢印: 右 88">
              <a:extLst>
                <a:ext uri="{FF2B5EF4-FFF2-40B4-BE49-F238E27FC236}">
                  <a16:creationId xmlns:a16="http://schemas.microsoft.com/office/drawing/2014/main" id="{1EC4371A-7F90-A218-480C-72DA9578DAFE}"/>
                </a:ext>
              </a:extLst>
            </p:cNvPr>
            <p:cNvSpPr/>
            <p:nvPr/>
          </p:nvSpPr>
          <p:spPr>
            <a:xfrm>
              <a:off x="772903" y="3477961"/>
              <a:ext cx="2219087" cy="769440"/>
            </a:xfrm>
            <a:prstGeom prst="rightArrow">
              <a:avLst/>
            </a:prstGeom>
            <a:solidFill>
              <a:schemeClr val="bg1">
                <a:lumMod val="50000"/>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9169DCB7-A3D5-9BDA-4892-2362046ACE04}"/>
                </a:ext>
              </a:extLst>
            </p:cNvPr>
            <p:cNvSpPr txBox="1"/>
            <p:nvPr/>
          </p:nvSpPr>
          <p:spPr>
            <a:xfrm>
              <a:off x="835474" y="3416464"/>
              <a:ext cx="1259153"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エリア</a:t>
              </a:r>
            </a:p>
          </p:txBody>
        </p:sp>
        <p:grpSp>
          <p:nvGrpSpPr>
            <p:cNvPr id="65" name="グループ化 64">
              <a:extLst>
                <a:ext uri="{FF2B5EF4-FFF2-40B4-BE49-F238E27FC236}">
                  <a16:creationId xmlns:a16="http://schemas.microsoft.com/office/drawing/2014/main" id="{84A61DBD-FA1B-B5ED-A8FC-7D7399894DDA}"/>
                </a:ext>
              </a:extLst>
            </p:cNvPr>
            <p:cNvGrpSpPr/>
            <p:nvPr/>
          </p:nvGrpSpPr>
          <p:grpSpPr>
            <a:xfrm>
              <a:off x="290514" y="3383143"/>
              <a:ext cx="1968909" cy="816948"/>
              <a:chOff x="2381012" y="1953158"/>
              <a:chExt cx="1632723" cy="816948"/>
            </a:xfrm>
          </p:grpSpPr>
          <p:grpSp>
            <p:nvGrpSpPr>
              <p:cNvPr id="66" name="グループ化 65">
                <a:extLst>
                  <a:ext uri="{FF2B5EF4-FFF2-40B4-BE49-F238E27FC236}">
                    <a16:creationId xmlns:a16="http://schemas.microsoft.com/office/drawing/2014/main" id="{457B6E35-3511-9EF4-7DAA-AEDCB3A7A2D2}"/>
                  </a:ext>
                </a:extLst>
              </p:cNvPr>
              <p:cNvGrpSpPr/>
              <p:nvPr/>
            </p:nvGrpSpPr>
            <p:grpSpPr>
              <a:xfrm>
                <a:off x="2381012" y="1953158"/>
                <a:ext cx="1632723" cy="816948"/>
                <a:chOff x="109450" y="1445318"/>
                <a:chExt cx="1632723" cy="816948"/>
              </a:xfrm>
            </p:grpSpPr>
            <p:sp>
              <p:nvSpPr>
                <p:cNvPr id="68" name="テキスト ボックス 67">
                  <a:extLst>
                    <a:ext uri="{FF2B5EF4-FFF2-40B4-BE49-F238E27FC236}">
                      <a16:creationId xmlns:a16="http://schemas.microsoft.com/office/drawing/2014/main" id="{A017D606-BFA1-632F-C619-7DD9B855B58A}"/>
                    </a:ext>
                  </a:extLst>
                </p:cNvPr>
                <p:cNvSpPr txBox="1"/>
                <p:nvPr/>
              </p:nvSpPr>
              <p:spPr>
                <a:xfrm>
                  <a:off x="109450" y="1445318"/>
                  <a:ext cx="419877" cy="769441"/>
                </a:xfrm>
                <a:prstGeom prst="rect">
                  <a:avLst/>
                </a:prstGeom>
                <a:noFill/>
              </p:spPr>
              <p:txBody>
                <a:bodyPr wrap="square" rtlCol="0">
                  <a:spAutoFit/>
                </a:bodyPr>
                <a:lstStyle/>
                <a:p>
                  <a:pPr algn="ctr"/>
                  <a:r>
                    <a:rPr kumimoji="1" lang="ja-JP" altLang="en-US" sz="4400">
                      <a:latin typeface="HGS明朝E" panose="02020900000000000000" pitchFamily="18" charset="-128"/>
                      <a:ea typeface="HGS明朝E" panose="02020900000000000000" pitchFamily="18" charset="-128"/>
                      <a:cs typeface="Times New Roman" panose="02020603050405020304" pitchFamily="18" charset="0"/>
                    </a:rPr>
                    <a:t>３</a:t>
                  </a:r>
                </a:p>
              </p:txBody>
            </p:sp>
            <p:sp>
              <p:nvSpPr>
                <p:cNvPr id="69" name="四角形: 角を丸くする 68">
                  <a:extLst>
                    <a:ext uri="{FF2B5EF4-FFF2-40B4-BE49-F238E27FC236}">
                      <a16:creationId xmlns:a16="http://schemas.microsoft.com/office/drawing/2014/main" id="{3A9D3E58-7187-0406-38C3-EE2CC9AC6FCB}"/>
                    </a:ext>
                  </a:extLst>
                </p:cNvPr>
                <p:cNvSpPr/>
                <p:nvPr/>
              </p:nvSpPr>
              <p:spPr>
                <a:xfrm>
                  <a:off x="110841" y="1524291"/>
                  <a:ext cx="1631332" cy="719695"/>
                </a:xfrm>
                <a:prstGeom prst="roundRect">
                  <a:avLst>
                    <a:gd name="adj" fmla="val 8643"/>
                  </a:avLst>
                </a:prstGeom>
                <a:noFill/>
                <a:ln w="44450">
                  <a:solidFill>
                    <a:srgbClr val="92D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0" name="直線コネクタ 69">
                  <a:extLst>
                    <a:ext uri="{FF2B5EF4-FFF2-40B4-BE49-F238E27FC236}">
                      <a16:creationId xmlns:a16="http://schemas.microsoft.com/office/drawing/2014/main" id="{57C6584D-026F-FD80-DBDC-2F61758CD1F4}"/>
                    </a:ext>
                  </a:extLst>
                </p:cNvPr>
                <p:cNvCxnSpPr>
                  <a:cxnSpLocks/>
                </p:cNvCxnSpPr>
                <p:nvPr/>
              </p:nvCxnSpPr>
              <p:spPr>
                <a:xfrm>
                  <a:off x="579268" y="1992773"/>
                  <a:ext cx="1039528" cy="0"/>
                </a:xfrm>
                <a:prstGeom prst="line">
                  <a:avLst/>
                </a:prstGeom>
                <a:ln w="38100">
                  <a:solidFill>
                    <a:srgbClr val="92D050">
                      <a:alpha val="50000"/>
                    </a:srgbClr>
                  </a:solidFill>
                </a:ln>
              </p:spPr>
              <p:style>
                <a:lnRef idx="1">
                  <a:schemeClr val="accent1"/>
                </a:lnRef>
                <a:fillRef idx="0">
                  <a:schemeClr val="accent1"/>
                </a:fillRef>
                <a:effectRef idx="0">
                  <a:schemeClr val="accent1"/>
                </a:effectRef>
                <a:fontRef idx="minor">
                  <a:schemeClr val="tx1"/>
                </a:fontRef>
              </p:style>
            </p:cxnSp>
            <p:sp>
              <p:nvSpPr>
                <p:cNvPr id="71" name="テキスト ボックス 70">
                  <a:extLst>
                    <a:ext uri="{FF2B5EF4-FFF2-40B4-BE49-F238E27FC236}">
                      <a16:creationId xmlns:a16="http://schemas.microsoft.com/office/drawing/2014/main" id="{55077CFB-5F08-3241-2073-9EEF6C914EE7}"/>
                    </a:ext>
                  </a:extLst>
                </p:cNvPr>
                <p:cNvSpPr txBox="1"/>
                <p:nvPr/>
              </p:nvSpPr>
              <p:spPr>
                <a:xfrm>
                  <a:off x="528726" y="1992765"/>
                  <a:ext cx="1082861" cy="269501"/>
                </a:xfrm>
                <a:prstGeom prst="rect">
                  <a:avLst/>
                </a:prstGeom>
                <a:noFill/>
              </p:spPr>
              <p:txBody>
                <a:bodyPr wrap="square" rtlCol="0">
                  <a:spAutoFit/>
                </a:bodyPr>
                <a:lstStyle/>
                <a:p>
                  <a:pPr algn="ctr"/>
                  <a:r>
                    <a:rPr kumimoji="1" lang="ja-JP" altLang="en-US" sz="1100"/>
                    <a:t>という着眼点</a:t>
                  </a:r>
                </a:p>
              </p:txBody>
            </p:sp>
          </p:grpSp>
          <p:cxnSp>
            <p:nvCxnSpPr>
              <p:cNvPr id="67" name="直線コネクタ 66">
                <a:extLst>
                  <a:ext uri="{FF2B5EF4-FFF2-40B4-BE49-F238E27FC236}">
                    <a16:creationId xmlns:a16="http://schemas.microsoft.com/office/drawing/2014/main" id="{B9EEF43D-CE29-963C-AAE9-AFE1182B6811}"/>
                  </a:ext>
                </a:extLst>
              </p:cNvPr>
              <p:cNvCxnSpPr/>
              <p:nvPr/>
            </p:nvCxnSpPr>
            <p:spPr>
              <a:xfrm>
                <a:off x="2781035" y="2050411"/>
                <a:ext cx="0" cy="719695"/>
              </a:xfrm>
              <a:prstGeom prst="line">
                <a:avLst/>
              </a:prstGeom>
              <a:ln w="38100" cmpd="sng">
                <a:solidFill>
                  <a:srgbClr val="92D050">
                    <a:alpha val="50000"/>
                  </a:srgbClr>
                </a:solidFill>
              </a:ln>
            </p:spPr>
            <p:style>
              <a:lnRef idx="1">
                <a:schemeClr val="accent1"/>
              </a:lnRef>
              <a:fillRef idx="0">
                <a:schemeClr val="accent1"/>
              </a:fillRef>
              <a:effectRef idx="0">
                <a:schemeClr val="accent1"/>
              </a:effectRef>
              <a:fontRef idx="minor">
                <a:schemeClr val="tx1"/>
              </a:fontRef>
            </p:style>
          </p:cxnSp>
        </p:grpSp>
      </p:grpSp>
      <p:grpSp>
        <p:nvGrpSpPr>
          <p:cNvPr id="96" name="グループ化 95">
            <a:extLst>
              <a:ext uri="{FF2B5EF4-FFF2-40B4-BE49-F238E27FC236}">
                <a16:creationId xmlns:a16="http://schemas.microsoft.com/office/drawing/2014/main" id="{BEDB3DB6-FEB6-30C2-073E-4403D3C310B6}"/>
              </a:ext>
            </a:extLst>
          </p:cNvPr>
          <p:cNvGrpSpPr/>
          <p:nvPr/>
        </p:nvGrpSpPr>
        <p:grpSpPr>
          <a:xfrm>
            <a:off x="290514" y="4320215"/>
            <a:ext cx="2715069" cy="855495"/>
            <a:chOff x="290514" y="4410315"/>
            <a:chExt cx="2715069" cy="855495"/>
          </a:xfrm>
        </p:grpSpPr>
        <p:sp>
          <p:nvSpPr>
            <p:cNvPr id="90" name="矢印: 右 89">
              <a:extLst>
                <a:ext uri="{FF2B5EF4-FFF2-40B4-BE49-F238E27FC236}">
                  <a16:creationId xmlns:a16="http://schemas.microsoft.com/office/drawing/2014/main" id="{1414AE59-79A9-B121-A6AE-AB5D16F86254}"/>
                </a:ext>
              </a:extLst>
            </p:cNvPr>
            <p:cNvSpPr/>
            <p:nvPr/>
          </p:nvSpPr>
          <p:spPr>
            <a:xfrm>
              <a:off x="786496" y="4496370"/>
              <a:ext cx="2219087" cy="769440"/>
            </a:xfrm>
            <a:prstGeom prst="rightArrow">
              <a:avLst/>
            </a:prstGeom>
            <a:solidFill>
              <a:schemeClr val="bg1">
                <a:lumMod val="50000"/>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530B49D6-1BB4-F796-D257-CB8B1CE2E4C9}"/>
                </a:ext>
              </a:extLst>
            </p:cNvPr>
            <p:cNvSpPr txBox="1"/>
            <p:nvPr/>
          </p:nvSpPr>
          <p:spPr>
            <a:xfrm>
              <a:off x="835474" y="4460205"/>
              <a:ext cx="1259153"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配 送</a:t>
              </a:r>
            </a:p>
          </p:txBody>
        </p:sp>
        <p:grpSp>
          <p:nvGrpSpPr>
            <p:cNvPr id="72" name="グループ化 71">
              <a:extLst>
                <a:ext uri="{FF2B5EF4-FFF2-40B4-BE49-F238E27FC236}">
                  <a16:creationId xmlns:a16="http://schemas.microsoft.com/office/drawing/2014/main" id="{D09FE345-D24B-6D54-7C3A-7F4BCA3810AD}"/>
                </a:ext>
              </a:extLst>
            </p:cNvPr>
            <p:cNvGrpSpPr/>
            <p:nvPr/>
          </p:nvGrpSpPr>
          <p:grpSpPr>
            <a:xfrm>
              <a:off x="290514" y="4410315"/>
              <a:ext cx="1968909" cy="816948"/>
              <a:chOff x="2381012" y="1953158"/>
              <a:chExt cx="1632723" cy="816948"/>
            </a:xfrm>
          </p:grpSpPr>
          <p:grpSp>
            <p:nvGrpSpPr>
              <p:cNvPr id="73" name="グループ化 72">
                <a:extLst>
                  <a:ext uri="{FF2B5EF4-FFF2-40B4-BE49-F238E27FC236}">
                    <a16:creationId xmlns:a16="http://schemas.microsoft.com/office/drawing/2014/main" id="{9F46ACE9-7CB6-3FDD-A411-4718A279CF07}"/>
                  </a:ext>
                </a:extLst>
              </p:cNvPr>
              <p:cNvGrpSpPr/>
              <p:nvPr/>
            </p:nvGrpSpPr>
            <p:grpSpPr>
              <a:xfrm>
                <a:off x="2381012" y="1953158"/>
                <a:ext cx="1632723" cy="816948"/>
                <a:chOff x="109450" y="1445318"/>
                <a:chExt cx="1632723" cy="816948"/>
              </a:xfrm>
            </p:grpSpPr>
            <p:sp>
              <p:nvSpPr>
                <p:cNvPr id="75" name="テキスト ボックス 74">
                  <a:extLst>
                    <a:ext uri="{FF2B5EF4-FFF2-40B4-BE49-F238E27FC236}">
                      <a16:creationId xmlns:a16="http://schemas.microsoft.com/office/drawing/2014/main" id="{ECE8B2B9-EA54-9418-ABE3-2B9BB1DA0AC3}"/>
                    </a:ext>
                  </a:extLst>
                </p:cNvPr>
                <p:cNvSpPr txBox="1"/>
                <p:nvPr/>
              </p:nvSpPr>
              <p:spPr>
                <a:xfrm>
                  <a:off x="109450" y="1445318"/>
                  <a:ext cx="419877" cy="769441"/>
                </a:xfrm>
                <a:prstGeom prst="rect">
                  <a:avLst/>
                </a:prstGeom>
                <a:noFill/>
              </p:spPr>
              <p:txBody>
                <a:bodyPr wrap="square" rtlCol="0">
                  <a:spAutoFit/>
                </a:bodyPr>
                <a:lstStyle/>
                <a:p>
                  <a:pPr algn="ctr"/>
                  <a:r>
                    <a:rPr kumimoji="1" lang="ja-JP" altLang="en-US" sz="4400">
                      <a:latin typeface="HGS明朝E" panose="02020900000000000000" pitchFamily="18" charset="-128"/>
                      <a:ea typeface="HGS明朝E" panose="02020900000000000000" pitchFamily="18" charset="-128"/>
                      <a:cs typeface="Times New Roman" panose="02020603050405020304" pitchFamily="18" charset="0"/>
                    </a:rPr>
                    <a:t>４</a:t>
                  </a:r>
                </a:p>
              </p:txBody>
            </p:sp>
            <p:sp>
              <p:nvSpPr>
                <p:cNvPr id="76" name="四角形: 角を丸くする 75">
                  <a:extLst>
                    <a:ext uri="{FF2B5EF4-FFF2-40B4-BE49-F238E27FC236}">
                      <a16:creationId xmlns:a16="http://schemas.microsoft.com/office/drawing/2014/main" id="{2023F1D6-3419-3B54-D874-AC3E9A792C95}"/>
                    </a:ext>
                  </a:extLst>
                </p:cNvPr>
                <p:cNvSpPr/>
                <p:nvPr/>
              </p:nvSpPr>
              <p:spPr>
                <a:xfrm>
                  <a:off x="110841" y="1524291"/>
                  <a:ext cx="1631332" cy="719695"/>
                </a:xfrm>
                <a:prstGeom prst="roundRect">
                  <a:avLst>
                    <a:gd name="adj" fmla="val 8643"/>
                  </a:avLst>
                </a:prstGeom>
                <a:noFill/>
                <a:ln w="44450">
                  <a:solidFill>
                    <a:schemeClr val="accent4">
                      <a:lumMod val="60000"/>
                      <a:lumOff val="40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 name="直線コネクタ 76">
                  <a:extLst>
                    <a:ext uri="{FF2B5EF4-FFF2-40B4-BE49-F238E27FC236}">
                      <a16:creationId xmlns:a16="http://schemas.microsoft.com/office/drawing/2014/main" id="{B14A5E88-421C-F5BE-187F-A63DFB227F24}"/>
                    </a:ext>
                  </a:extLst>
                </p:cNvPr>
                <p:cNvCxnSpPr>
                  <a:cxnSpLocks/>
                </p:cNvCxnSpPr>
                <p:nvPr/>
              </p:nvCxnSpPr>
              <p:spPr>
                <a:xfrm>
                  <a:off x="579268" y="1992773"/>
                  <a:ext cx="1039528" cy="0"/>
                </a:xfrm>
                <a:prstGeom prst="line">
                  <a:avLst/>
                </a:prstGeom>
                <a:ln w="38100">
                  <a:solidFill>
                    <a:schemeClr val="accent4">
                      <a:lumMod val="60000"/>
                      <a:lumOff val="40000"/>
                      <a:alpha val="50000"/>
                    </a:schemeClr>
                  </a:solidFill>
                </a:ln>
              </p:spPr>
              <p:style>
                <a:lnRef idx="1">
                  <a:schemeClr val="accent1"/>
                </a:lnRef>
                <a:fillRef idx="0">
                  <a:schemeClr val="accent1"/>
                </a:fillRef>
                <a:effectRef idx="0">
                  <a:schemeClr val="accent1"/>
                </a:effectRef>
                <a:fontRef idx="minor">
                  <a:schemeClr val="tx1"/>
                </a:fontRef>
              </p:style>
            </p:cxnSp>
            <p:sp>
              <p:nvSpPr>
                <p:cNvPr id="78" name="テキスト ボックス 77">
                  <a:extLst>
                    <a:ext uri="{FF2B5EF4-FFF2-40B4-BE49-F238E27FC236}">
                      <a16:creationId xmlns:a16="http://schemas.microsoft.com/office/drawing/2014/main" id="{1D5B93FF-EAA4-2A29-6717-81241C31BDC9}"/>
                    </a:ext>
                  </a:extLst>
                </p:cNvPr>
                <p:cNvSpPr txBox="1"/>
                <p:nvPr/>
              </p:nvSpPr>
              <p:spPr>
                <a:xfrm>
                  <a:off x="528726" y="1992765"/>
                  <a:ext cx="1082861" cy="269501"/>
                </a:xfrm>
                <a:prstGeom prst="rect">
                  <a:avLst/>
                </a:prstGeom>
                <a:noFill/>
              </p:spPr>
              <p:txBody>
                <a:bodyPr wrap="square" rtlCol="0">
                  <a:spAutoFit/>
                </a:bodyPr>
                <a:lstStyle/>
                <a:p>
                  <a:pPr algn="ctr"/>
                  <a:r>
                    <a:rPr kumimoji="1" lang="ja-JP" altLang="en-US" sz="1100"/>
                    <a:t>という着眼点</a:t>
                  </a:r>
                </a:p>
              </p:txBody>
            </p:sp>
          </p:grpSp>
          <p:cxnSp>
            <p:nvCxnSpPr>
              <p:cNvPr id="74" name="直線コネクタ 73">
                <a:extLst>
                  <a:ext uri="{FF2B5EF4-FFF2-40B4-BE49-F238E27FC236}">
                    <a16:creationId xmlns:a16="http://schemas.microsoft.com/office/drawing/2014/main" id="{22A9662C-D317-1C90-B3B1-2CFAC71A0B31}"/>
                  </a:ext>
                </a:extLst>
              </p:cNvPr>
              <p:cNvCxnSpPr/>
              <p:nvPr/>
            </p:nvCxnSpPr>
            <p:spPr>
              <a:xfrm>
                <a:off x="2781035" y="2050411"/>
                <a:ext cx="0" cy="719695"/>
              </a:xfrm>
              <a:prstGeom prst="line">
                <a:avLst/>
              </a:prstGeom>
              <a:ln w="38100" cmpd="sng">
                <a:solidFill>
                  <a:schemeClr val="accent4">
                    <a:lumMod val="60000"/>
                    <a:lumOff val="40000"/>
                    <a:alpha val="50000"/>
                  </a:schemeClr>
                </a:solidFill>
              </a:ln>
            </p:spPr>
            <p:style>
              <a:lnRef idx="1">
                <a:schemeClr val="accent1"/>
              </a:lnRef>
              <a:fillRef idx="0">
                <a:schemeClr val="accent1"/>
              </a:fillRef>
              <a:effectRef idx="0">
                <a:schemeClr val="accent1"/>
              </a:effectRef>
              <a:fontRef idx="minor">
                <a:schemeClr val="tx1"/>
              </a:fontRef>
            </p:style>
          </p:cxnSp>
        </p:grpSp>
      </p:grpSp>
      <p:sp>
        <p:nvSpPr>
          <p:cNvPr id="84" name="テキスト ボックス 83">
            <a:extLst>
              <a:ext uri="{FF2B5EF4-FFF2-40B4-BE49-F238E27FC236}">
                <a16:creationId xmlns:a16="http://schemas.microsoft.com/office/drawing/2014/main" id="{04016AEE-270A-D704-E2B3-2C2B5519A0B2}"/>
              </a:ext>
            </a:extLst>
          </p:cNvPr>
          <p:cNvSpPr txBox="1"/>
          <p:nvPr/>
        </p:nvSpPr>
        <p:spPr>
          <a:xfrm>
            <a:off x="2834518" y="1312766"/>
            <a:ext cx="5834064" cy="707886"/>
          </a:xfrm>
          <a:prstGeom prst="rect">
            <a:avLst/>
          </a:prstGeom>
          <a:noFill/>
        </p:spPr>
        <p:txBody>
          <a:bodyPr wrap="square" rtlCol="0">
            <a:spAutoFit/>
          </a:bodyPr>
          <a:lstStyle/>
          <a:p>
            <a:r>
              <a:rPr kumimoji="1" lang="ja-JP" altLang="en-US" sz="1000">
                <a:latin typeface="+mn-ea"/>
              </a:rPr>
              <a:t>□　加工が得意なサイズ感、製造してほしい部品の寸法などを確認する</a:t>
            </a:r>
            <a:endParaRPr kumimoji="1" lang="en-US" altLang="ja-JP" sz="1000">
              <a:latin typeface="+mn-ea"/>
            </a:endParaRPr>
          </a:p>
          <a:p>
            <a:r>
              <a:rPr kumimoji="1" lang="ja-JP" altLang="en-US" sz="1000">
                <a:latin typeface="+mn-ea"/>
              </a:rPr>
              <a:t>□　板金・金型・切削などの金属加工や、木材加工などでは特に重要になるのでチェックが必要</a:t>
            </a:r>
            <a:endParaRPr kumimoji="1" lang="en-US" altLang="ja-JP" sz="1000">
              <a:latin typeface="+mn-ea"/>
            </a:endParaRPr>
          </a:p>
          <a:p>
            <a:r>
              <a:rPr kumimoji="1" lang="ja-JP" altLang="en-US" sz="1000">
                <a:latin typeface="+mn-ea"/>
              </a:rPr>
              <a:t>□　サイズとともに、加工や扱いが得意な材料の種類などもヒアリングすると良い（</a:t>
            </a:r>
            <a:r>
              <a:rPr kumimoji="1" lang="ja-JP" altLang="en-US" sz="1000" b="1">
                <a:solidFill>
                  <a:srgbClr val="FF0000"/>
                </a:solidFill>
                <a:latin typeface="+mn-ea"/>
              </a:rPr>
              <a:t>重要</a:t>
            </a:r>
            <a:r>
              <a:rPr kumimoji="1" lang="ja-JP" altLang="en-US" sz="1000">
                <a:latin typeface="+mn-ea"/>
              </a:rPr>
              <a:t>）</a:t>
            </a:r>
            <a:endParaRPr kumimoji="1" lang="en-US" altLang="ja-JP" sz="1000">
              <a:latin typeface="+mn-ea"/>
            </a:endParaRPr>
          </a:p>
          <a:p>
            <a:r>
              <a:rPr kumimoji="1" lang="ja-JP" altLang="en-US" sz="1000">
                <a:latin typeface="+mn-ea"/>
              </a:rPr>
              <a:t>□　保有している設備によっても、得意不得意や限度があるので、しっかりと確認する</a:t>
            </a:r>
            <a:endParaRPr kumimoji="1" lang="en-US" altLang="ja-JP" sz="1000">
              <a:latin typeface="+mn-ea"/>
            </a:endParaRPr>
          </a:p>
        </p:txBody>
      </p:sp>
      <p:sp>
        <p:nvSpPr>
          <p:cNvPr id="85" name="テキスト ボックス 84">
            <a:extLst>
              <a:ext uri="{FF2B5EF4-FFF2-40B4-BE49-F238E27FC236}">
                <a16:creationId xmlns:a16="http://schemas.microsoft.com/office/drawing/2014/main" id="{B852BE74-7D8E-0525-A7B7-46635F070395}"/>
              </a:ext>
            </a:extLst>
          </p:cNvPr>
          <p:cNvSpPr txBox="1"/>
          <p:nvPr/>
        </p:nvSpPr>
        <p:spPr>
          <a:xfrm>
            <a:off x="2834517" y="2371050"/>
            <a:ext cx="6713997" cy="707886"/>
          </a:xfrm>
          <a:prstGeom prst="rect">
            <a:avLst/>
          </a:prstGeom>
          <a:noFill/>
        </p:spPr>
        <p:txBody>
          <a:bodyPr wrap="square" rtlCol="0">
            <a:spAutoFit/>
          </a:bodyPr>
          <a:lstStyle/>
          <a:p>
            <a:r>
              <a:rPr kumimoji="1" lang="ja-JP" altLang="en-US" sz="1000">
                <a:latin typeface="+mn-ea"/>
              </a:rPr>
              <a:t>□　外注先の探索では、どの程度の数量を依頼したいのかをしっかりヒアリング</a:t>
            </a:r>
            <a:endParaRPr kumimoji="1" lang="en-US" altLang="ja-JP" sz="1000">
              <a:latin typeface="+mn-ea"/>
            </a:endParaRPr>
          </a:p>
          <a:p>
            <a:r>
              <a:rPr kumimoji="1" lang="ja-JP" altLang="en-US" sz="1000">
                <a:latin typeface="+mn-ea"/>
              </a:rPr>
              <a:t>□　数量は１日単位など具体的な発注単位で聞き、また繁忙期・閑散期も同時に聞く（</a:t>
            </a:r>
            <a:r>
              <a:rPr kumimoji="1" lang="ja-JP" altLang="en-US" sz="1000" b="1">
                <a:solidFill>
                  <a:srgbClr val="FF0000"/>
                </a:solidFill>
                <a:latin typeface="+mn-ea"/>
              </a:rPr>
              <a:t>重要</a:t>
            </a:r>
            <a:r>
              <a:rPr kumimoji="1" lang="ja-JP" altLang="en-US" sz="1000">
                <a:latin typeface="+mn-ea"/>
              </a:rPr>
              <a:t>）</a:t>
            </a:r>
            <a:endParaRPr kumimoji="1" lang="en-US" altLang="ja-JP" sz="1000">
              <a:latin typeface="+mn-ea"/>
            </a:endParaRPr>
          </a:p>
          <a:p>
            <a:r>
              <a:rPr kumimoji="1" lang="ja-JP" altLang="en-US" sz="1000">
                <a:latin typeface="+mn-ea"/>
              </a:rPr>
              <a:t>□　販路開拓の場合は、生産できる数量は必ず押さえる（大量生産が得意か？多品種少量が得意か？）</a:t>
            </a:r>
            <a:endParaRPr kumimoji="1" lang="en-US" altLang="ja-JP" sz="1000">
              <a:latin typeface="+mn-ea"/>
            </a:endParaRPr>
          </a:p>
          <a:p>
            <a:r>
              <a:rPr kumimoji="1" lang="ja-JP" altLang="en-US" sz="1000">
                <a:latin typeface="+mn-ea"/>
              </a:rPr>
              <a:t>□　販路開拓の場合は、所有設備の性能なども合わせて発信できるようにする</a:t>
            </a:r>
            <a:endParaRPr kumimoji="1" lang="en-US" altLang="ja-JP" sz="1000">
              <a:latin typeface="+mn-ea"/>
            </a:endParaRPr>
          </a:p>
        </p:txBody>
      </p:sp>
      <p:sp>
        <p:nvSpPr>
          <p:cNvPr id="86" name="テキスト ボックス 85">
            <a:extLst>
              <a:ext uri="{FF2B5EF4-FFF2-40B4-BE49-F238E27FC236}">
                <a16:creationId xmlns:a16="http://schemas.microsoft.com/office/drawing/2014/main" id="{F8303F63-71DC-00E8-865D-6D54BBD6F87C}"/>
              </a:ext>
            </a:extLst>
          </p:cNvPr>
          <p:cNvSpPr txBox="1"/>
          <p:nvPr/>
        </p:nvSpPr>
        <p:spPr>
          <a:xfrm>
            <a:off x="2834517" y="3269500"/>
            <a:ext cx="6933871" cy="1015663"/>
          </a:xfrm>
          <a:prstGeom prst="rect">
            <a:avLst/>
          </a:prstGeom>
          <a:noFill/>
        </p:spPr>
        <p:txBody>
          <a:bodyPr wrap="square" rtlCol="0">
            <a:spAutoFit/>
          </a:bodyPr>
          <a:lstStyle/>
          <a:p>
            <a:r>
              <a:rPr kumimoji="1" lang="ja-JP" altLang="en-US" sz="1000">
                <a:latin typeface="+mn-ea"/>
              </a:rPr>
              <a:t>□　対応できる販路の範囲、探索したい外注先の範囲を必ず聞く（具体的に範囲を表現できるようにする）</a:t>
            </a:r>
            <a:endParaRPr kumimoji="1" lang="en-US" altLang="ja-JP" sz="1000">
              <a:latin typeface="+mn-ea"/>
            </a:endParaRPr>
          </a:p>
          <a:p>
            <a:r>
              <a:rPr kumimoji="1" lang="ja-JP" altLang="en-US" sz="1000">
                <a:latin typeface="+mn-ea"/>
              </a:rPr>
              <a:t>□　金融機関が思っているよりも、かなり対象エリアが広い場合、狭い場合があるので注意する</a:t>
            </a:r>
            <a:endParaRPr kumimoji="1" lang="en-US" altLang="ja-JP" sz="1000">
              <a:latin typeface="+mn-ea"/>
            </a:endParaRPr>
          </a:p>
          <a:p>
            <a:r>
              <a:rPr kumimoji="1" lang="ja-JP" altLang="en-US" sz="1000">
                <a:latin typeface="+mn-ea"/>
              </a:rPr>
              <a:t>□　対象エリアが広く営業範囲を超える場合でも、金融機関同士の横方向のネットワークや自治体の産業振興</a:t>
            </a:r>
            <a:endParaRPr kumimoji="1" lang="en-US" altLang="ja-JP" sz="1000">
              <a:latin typeface="+mn-ea"/>
            </a:endParaRPr>
          </a:p>
          <a:p>
            <a:r>
              <a:rPr kumimoji="1" lang="ja-JP" altLang="en-US" sz="1000">
                <a:latin typeface="+mn-ea"/>
              </a:rPr>
              <a:t>　　センタ</a:t>
            </a:r>
            <a:r>
              <a:rPr kumimoji="1" lang="en-US" altLang="ja-JP" sz="1000">
                <a:latin typeface="+mn-ea"/>
              </a:rPr>
              <a:t>―</a:t>
            </a:r>
            <a:r>
              <a:rPr kumimoji="1" lang="ja-JP" altLang="en-US" sz="1000">
                <a:latin typeface="+mn-ea"/>
              </a:rPr>
              <a:t>など見落としている情報がないか留意する</a:t>
            </a:r>
            <a:endParaRPr kumimoji="1" lang="en-US" altLang="ja-JP" sz="1000">
              <a:latin typeface="+mn-ea"/>
            </a:endParaRPr>
          </a:p>
          <a:p>
            <a:r>
              <a:rPr kumimoji="1" lang="ja-JP" altLang="en-US" sz="1000">
                <a:latin typeface="+mn-ea"/>
              </a:rPr>
              <a:t>□　対象エリアが流通団地内など極めて狭い場合でも、会社規模や通常業務の煩雑さの関係等で会社単独で</a:t>
            </a:r>
            <a:endParaRPr kumimoji="1" lang="en-US" altLang="ja-JP" sz="1000">
              <a:latin typeface="+mn-ea"/>
            </a:endParaRPr>
          </a:p>
          <a:p>
            <a:r>
              <a:rPr kumimoji="1" lang="ja-JP" altLang="en-US" sz="1000">
                <a:latin typeface="+mn-ea"/>
              </a:rPr>
              <a:t>　　対応しづらい場合があるなど、企業特性を理解して対応する（必ずしも会社が怠惰なわけではない）</a:t>
            </a:r>
            <a:endParaRPr kumimoji="1" lang="en-US" altLang="ja-JP" sz="1000">
              <a:latin typeface="+mn-ea"/>
            </a:endParaRPr>
          </a:p>
        </p:txBody>
      </p:sp>
      <p:sp>
        <p:nvSpPr>
          <p:cNvPr id="87" name="テキスト ボックス 86">
            <a:extLst>
              <a:ext uri="{FF2B5EF4-FFF2-40B4-BE49-F238E27FC236}">
                <a16:creationId xmlns:a16="http://schemas.microsoft.com/office/drawing/2014/main" id="{90730445-9A02-AEBD-5372-86C2C75342B6}"/>
              </a:ext>
            </a:extLst>
          </p:cNvPr>
          <p:cNvSpPr txBox="1"/>
          <p:nvPr/>
        </p:nvSpPr>
        <p:spPr>
          <a:xfrm>
            <a:off x="2843681" y="4386742"/>
            <a:ext cx="6933871" cy="1015663"/>
          </a:xfrm>
          <a:prstGeom prst="rect">
            <a:avLst/>
          </a:prstGeom>
          <a:noFill/>
        </p:spPr>
        <p:txBody>
          <a:bodyPr wrap="square" rtlCol="0">
            <a:spAutoFit/>
          </a:bodyPr>
          <a:lstStyle/>
          <a:p>
            <a:r>
              <a:rPr kumimoji="1" lang="ja-JP" altLang="en-US" sz="1000">
                <a:latin typeface="+mn-ea"/>
              </a:rPr>
              <a:t>□　製品の配送は誰がやるのか？自社配送機能はあるのか？外注先や販路先に依頼したいのかを必ず聞く</a:t>
            </a:r>
            <a:endParaRPr kumimoji="1" lang="en-US" altLang="ja-JP" sz="1000">
              <a:latin typeface="+mn-ea"/>
            </a:endParaRPr>
          </a:p>
          <a:p>
            <a:r>
              <a:rPr kumimoji="1" lang="ja-JP" altLang="en-US" sz="1000">
                <a:latin typeface="+mn-ea"/>
              </a:rPr>
              <a:t>□　配送は自社でトラックなどの配送車を持っているのか？自社が頼んでいるチャーター便なのか？</a:t>
            </a:r>
            <a:endParaRPr kumimoji="1" lang="en-US" altLang="ja-JP" sz="1000">
              <a:latin typeface="+mn-ea"/>
            </a:endParaRPr>
          </a:p>
          <a:p>
            <a:r>
              <a:rPr kumimoji="1" lang="ja-JP" altLang="en-US" sz="1000">
                <a:latin typeface="+mn-ea"/>
              </a:rPr>
              <a:t>　　メーカーの定期集荷便に依存しているのか？など配送体制を必ず聞く</a:t>
            </a:r>
            <a:endParaRPr kumimoji="1" lang="en-US" altLang="ja-JP" sz="1000">
              <a:latin typeface="+mn-ea"/>
            </a:endParaRPr>
          </a:p>
          <a:p>
            <a:r>
              <a:rPr kumimoji="1" lang="ja-JP" altLang="en-US" sz="1000">
                <a:latin typeface="+mn-ea"/>
              </a:rPr>
              <a:t>□　配送頻度・集荷時間など“時間的”な配送体制も必ず確認する</a:t>
            </a:r>
            <a:endParaRPr kumimoji="1" lang="en-US" altLang="ja-JP" sz="1000">
              <a:latin typeface="+mn-ea"/>
            </a:endParaRPr>
          </a:p>
          <a:p>
            <a:r>
              <a:rPr kumimoji="1" lang="ja-JP" altLang="en-US" sz="1000">
                <a:latin typeface="+mn-ea"/>
              </a:rPr>
              <a:t>□　販路開拓や外注先探索の商談で最も見落としがちで、最終段階で「配送がつけられない」という理由で</a:t>
            </a:r>
            <a:endParaRPr kumimoji="1" lang="en-US" altLang="ja-JP" sz="1000">
              <a:latin typeface="+mn-ea"/>
            </a:endParaRPr>
          </a:p>
          <a:p>
            <a:r>
              <a:rPr kumimoji="1" lang="ja-JP" altLang="en-US" sz="1000">
                <a:latin typeface="+mn-ea"/>
              </a:rPr>
              <a:t>　　破談になるケースもあるので、マッチングの際は、ヒアリングの初期段階で必ず押さえる</a:t>
            </a:r>
            <a:endParaRPr kumimoji="1" lang="en-US" altLang="ja-JP" sz="1000">
              <a:latin typeface="+mn-ea"/>
            </a:endParaRPr>
          </a:p>
        </p:txBody>
      </p:sp>
      <p:grpSp>
        <p:nvGrpSpPr>
          <p:cNvPr id="98" name="グループ化 97">
            <a:extLst>
              <a:ext uri="{FF2B5EF4-FFF2-40B4-BE49-F238E27FC236}">
                <a16:creationId xmlns:a16="http://schemas.microsoft.com/office/drawing/2014/main" id="{AC012D9E-05E6-C922-C04E-19D8E7DE306A}"/>
              </a:ext>
            </a:extLst>
          </p:cNvPr>
          <p:cNvGrpSpPr/>
          <p:nvPr/>
        </p:nvGrpSpPr>
        <p:grpSpPr>
          <a:xfrm>
            <a:off x="176215" y="5610646"/>
            <a:ext cx="1373899" cy="921103"/>
            <a:chOff x="180970" y="5546827"/>
            <a:chExt cx="1373899" cy="921103"/>
          </a:xfrm>
        </p:grpSpPr>
        <p:grpSp>
          <p:nvGrpSpPr>
            <p:cNvPr id="13" name="グループ化 12">
              <a:extLst>
                <a:ext uri="{FF2B5EF4-FFF2-40B4-BE49-F238E27FC236}">
                  <a16:creationId xmlns:a16="http://schemas.microsoft.com/office/drawing/2014/main" id="{D3BE03E1-E036-ED3B-B227-1FD3550F3528}"/>
                </a:ext>
              </a:extLst>
            </p:cNvPr>
            <p:cNvGrpSpPr/>
            <p:nvPr/>
          </p:nvGrpSpPr>
          <p:grpSpPr>
            <a:xfrm>
              <a:off x="180970" y="5546827"/>
              <a:ext cx="1352199" cy="921103"/>
              <a:chOff x="71658" y="5441979"/>
              <a:chExt cx="1578543" cy="1147385"/>
            </a:xfrm>
          </p:grpSpPr>
          <p:sp>
            <p:nvSpPr>
              <p:cNvPr id="16" name="テキスト ボックス 15">
                <a:extLst>
                  <a:ext uri="{FF2B5EF4-FFF2-40B4-BE49-F238E27FC236}">
                    <a16:creationId xmlns:a16="http://schemas.microsoft.com/office/drawing/2014/main" id="{65F51C68-F159-99D9-186C-82E80866FE33}"/>
                  </a:ext>
                </a:extLst>
              </p:cNvPr>
              <p:cNvSpPr txBox="1"/>
              <p:nvPr/>
            </p:nvSpPr>
            <p:spPr>
              <a:xfrm>
                <a:off x="71658" y="5441979"/>
                <a:ext cx="1578543" cy="728434"/>
              </a:xfrm>
              <a:prstGeom prst="rect">
                <a:avLst/>
              </a:prstGeom>
              <a:noFill/>
            </p:spPr>
            <p:txBody>
              <a:bodyPr wrap="square" rtlCol="0">
                <a:spAutoFit/>
              </a:bodyPr>
              <a:lstStyle/>
              <a:p>
                <a:pPr algn="ctr"/>
                <a:r>
                  <a:rPr kumimoji="1" lang="ja-JP" altLang="en-US" sz="3200">
                    <a:latin typeface="HG創英角ｺﾞｼｯｸUB" panose="020B0909000000000000" pitchFamily="49" charset="-128"/>
                    <a:ea typeface="HG創英角ｺﾞｼｯｸUB" panose="020B0909000000000000" pitchFamily="49" charset="-128"/>
                  </a:rPr>
                  <a:t>工場</a:t>
                </a:r>
                <a:endParaRPr kumimoji="1" lang="en-US" altLang="ja-JP" sz="3200">
                  <a:latin typeface="HG創英角ｺﾞｼｯｸUB" panose="020B0909000000000000" pitchFamily="49" charset="-128"/>
                  <a:ea typeface="HG創英角ｺﾞｼｯｸUB" panose="020B0909000000000000" pitchFamily="49" charset="-128"/>
                </a:endParaRPr>
              </a:p>
            </p:txBody>
          </p:sp>
          <p:sp>
            <p:nvSpPr>
              <p:cNvPr id="15" name="四角形: 角を丸くする 14">
                <a:extLst>
                  <a:ext uri="{FF2B5EF4-FFF2-40B4-BE49-F238E27FC236}">
                    <a16:creationId xmlns:a16="http://schemas.microsoft.com/office/drawing/2014/main" id="{607AEC31-EF9A-DDF9-E84E-FAB841EE2A51}"/>
                  </a:ext>
                </a:extLst>
              </p:cNvPr>
              <p:cNvSpPr/>
              <p:nvPr/>
            </p:nvSpPr>
            <p:spPr>
              <a:xfrm>
                <a:off x="205089" y="5474772"/>
                <a:ext cx="1346381" cy="1114592"/>
              </a:xfrm>
              <a:prstGeom prst="roundRect">
                <a:avLst>
                  <a:gd name="adj" fmla="val 8895"/>
                </a:avLst>
              </a:prstGeom>
              <a:noFill/>
              <a:ln w="44450">
                <a:solidFill>
                  <a:srgbClr val="7030A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7" name="テキスト ボックス 96">
              <a:extLst>
                <a:ext uri="{FF2B5EF4-FFF2-40B4-BE49-F238E27FC236}">
                  <a16:creationId xmlns:a16="http://schemas.microsoft.com/office/drawing/2014/main" id="{B40E9A07-DCDF-FBDF-860C-4B4D6DA1F4B2}"/>
                </a:ext>
              </a:extLst>
            </p:cNvPr>
            <p:cNvSpPr txBox="1"/>
            <p:nvPr/>
          </p:nvSpPr>
          <p:spPr>
            <a:xfrm>
              <a:off x="188994" y="6113965"/>
              <a:ext cx="1365875" cy="307777"/>
            </a:xfrm>
            <a:prstGeom prst="rect">
              <a:avLst/>
            </a:prstGeom>
            <a:noFill/>
          </p:spPr>
          <p:txBody>
            <a:bodyPr wrap="square" rtlCol="0">
              <a:spAutoFit/>
            </a:bodyPr>
            <a:lstStyle/>
            <a:p>
              <a:pPr algn="ctr"/>
              <a:r>
                <a:rPr kumimoji="1" lang="ja-JP" altLang="en-US" sz="1400"/>
                <a:t>の生産改善</a:t>
              </a:r>
            </a:p>
          </p:txBody>
        </p:sp>
      </p:grpSp>
      <p:sp>
        <p:nvSpPr>
          <p:cNvPr id="6" name="テキスト ボックス 5">
            <a:extLst>
              <a:ext uri="{FF2B5EF4-FFF2-40B4-BE49-F238E27FC236}">
                <a16:creationId xmlns:a16="http://schemas.microsoft.com/office/drawing/2014/main" id="{8E6BA428-95CE-BF13-FFB8-06DAF915571D}"/>
              </a:ext>
            </a:extLst>
          </p:cNvPr>
          <p:cNvSpPr txBox="1"/>
          <p:nvPr/>
        </p:nvSpPr>
        <p:spPr>
          <a:xfrm>
            <a:off x="5566882" y="5595862"/>
            <a:ext cx="4046139" cy="1169551"/>
          </a:xfrm>
          <a:prstGeom prst="rect">
            <a:avLst/>
          </a:prstGeom>
          <a:noFill/>
        </p:spPr>
        <p:txBody>
          <a:bodyPr wrap="square" rtlCol="0">
            <a:spAutoFit/>
          </a:bodyPr>
          <a:lstStyle/>
          <a:p>
            <a:r>
              <a:rPr kumimoji="1" lang="ja-JP" altLang="en-US" sz="1000">
                <a:latin typeface="+mn-ea"/>
              </a:rPr>
              <a:t>□　機械の音、空調の音、工場には音が鳴り響いている</a:t>
            </a:r>
            <a:endParaRPr kumimoji="1" lang="en-US" altLang="ja-JP" sz="1000">
              <a:latin typeface="+mn-ea"/>
            </a:endParaRPr>
          </a:p>
          <a:p>
            <a:r>
              <a:rPr kumimoji="1" lang="ja-JP" altLang="en-US" sz="1000">
                <a:latin typeface="+mn-ea"/>
              </a:rPr>
              <a:t>□　大きな音の中、工員は目の前の作業に集中している</a:t>
            </a:r>
            <a:endParaRPr kumimoji="1" lang="en-US" altLang="ja-JP" sz="1000">
              <a:latin typeface="+mn-ea"/>
            </a:endParaRPr>
          </a:p>
          <a:p>
            <a:r>
              <a:rPr kumimoji="1" lang="ja-JP" altLang="en-US" sz="1000">
                <a:latin typeface="+mn-ea"/>
              </a:rPr>
              <a:t>□　具体的でシンプルな生産改善の打ち手でないと、視覚的にも</a:t>
            </a:r>
            <a:endParaRPr kumimoji="1" lang="en-US" altLang="ja-JP" sz="1000">
              <a:latin typeface="+mn-ea"/>
            </a:endParaRPr>
          </a:p>
          <a:p>
            <a:r>
              <a:rPr kumimoji="1" lang="ja-JP" altLang="en-US" sz="1000">
                <a:latin typeface="+mn-ea"/>
              </a:rPr>
              <a:t>　　聴覚的にも狭窄状態にある生産現場では対応ができない</a:t>
            </a:r>
            <a:endParaRPr kumimoji="1" lang="en-US" altLang="ja-JP" sz="1000">
              <a:latin typeface="+mn-ea"/>
            </a:endParaRPr>
          </a:p>
          <a:p>
            <a:r>
              <a:rPr kumimoji="1" lang="ja-JP" altLang="en-US" sz="1000">
                <a:latin typeface="+mn-ea"/>
              </a:rPr>
              <a:t>□　シンプルな作業単位のアクションプランの記載があるという</a:t>
            </a:r>
            <a:endParaRPr kumimoji="1" lang="en-US" altLang="ja-JP" sz="1000">
              <a:latin typeface="+mn-ea"/>
            </a:endParaRPr>
          </a:p>
          <a:p>
            <a:r>
              <a:rPr kumimoji="1" lang="ja-JP" altLang="en-US" sz="1000">
                <a:latin typeface="+mn-ea"/>
              </a:rPr>
              <a:t>　　ことは、会社も専門家もそこまで掘下げた証拠でもある</a:t>
            </a:r>
            <a:endParaRPr kumimoji="1" lang="en-US" altLang="ja-JP" sz="1000">
              <a:latin typeface="+mn-ea"/>
            </a:endParaRPr>
          </a:p>
          <a:p>
            <a:endParaRPr kumimoji="1" lang="en-US" altLang="ja-JP" sz="1000">
              <a:latin typeface="+mn-ea"/>
            </a:endParaRPr>
          </a:p>
        </p:txBody>
      </p:sp>
      <p:sp>
        <p:nvSpPr>
          <p:cNvPr id="80" name="テキスト ボックス 79">
            <a:extLst>
              <a:ext uri="{FF2B5EF4-FFF2-40B4-BE49-F238E27FC236}">
                <a16:creationId xmlns:a16="http://schemas.microsoft.com/office/drawing/2014/main" id="{16A55EA9-42C0-38FE-D772-6BB3A181D725}"/>
              </a:ext>
            </a:extLst>
          </p:cNvPr>
          <p:cNvSpPr txBox="1"/>
          <p:nvPr/>
        </p:nvSpPr>
        <p:spPr>
          <a:xfrm>
            <a:off x="71675" y="468305"/>
            <a:ext cx="7653550" cy="707886"/>
          </a:xfrm>
          <a:prstGeom prst="rect">
            <a:avLst/>
          </a:prstGeom>
          <a:noFill/>
        </p:spPr>
        <p:txBody>
          <a:bodyPr wrap="square" rtlCol="0">
            <a:spAutoFit/>
          </a:bodyPr>
          <a:lstStyle/>
          <a:p>
            <a:r>
              <a:rPr kumimoji="1" lang="ja-JP" altLang="en-US" sz="1000">
                <a:latin typeface="+mn-ea"/>
              </a:rPr>
              <a:t>製造業では、販路や外注先の紹介ニーズが、本業支援でも経営改善のフェーズでもあります。</a:t>
            </a:r>
            <a:endParaRPr kumimoji="1" lang="en-US" altLang="ja-JP" sz="1000">
              <a:latin typeface="+mn-ea"/>
            </a:endParaRPr>
          </a:p>
          <a:p>
            <a:r>
              <a:rPr kumimoji="1" lang="ja-JP" altLang="en-US" sz="1000">
                <a:latin typeface="+mn-ea"/>
              </a:rPr>
              <a:t>しかし、板金をしてくれる先、塗装をしてくれる先、梱包をしてくれる先のような漠然としたニーズを情報共有しても、</a:t>
            </a:r>
            <a:endParaRPr kumimoji="1" lang="en-US" altLang="ja-JP" sz="1000">
              <a:latin typeface="+mn-ea"/>
            </a:endParaRPr>
          </a:p>
          <a:p>
            <a:r>
              <a:rPr kumimoji="1" lang="ja-JP" altLang="en-US" sz="1000">
                <a:latin typeface="+mn-ea"/>
              </a:rPr>
              <a:t>思うように進みません。ここでは押さえておくと良い基本的な着眼点についてまとめます。</a:t>
            </a:r>
          </a:p>
          <a:p>
            <a:endParaRPr kumimoji="1" lang="ja-JP" altLang="en-US" sz="1000">
              <a:latin typeface="+mn-ea"/>
            </a:endParaRPr>
          </a:p>
        </p:txBody>
      </p:sp>
      <p:cxnSp>
        <p:nvCxnSpPr>
          <p:cNvPr id="81" name="直線コネクタ 80">
            <a:extLst>
              <a:ext uri="{FF2B5EF4-FFF2-40B4-BE49-F238E27FC236}">
                <a16:creationId xmlns:a16="http://schemas.microsoft.com/office/drawing/2014/main" id="{1F44959B-879A-4247-9FA4-69D56E4D3C49}"/>
              </a:ext>
            </a:extLst>
          </p:cNvPr>
          <p:cNvCxnSpPr/>
          <p:nvPr/>
        </p:nvCxnSpPr>
        <p:spPr>
          <a:xfrm>
            <a:off x="157163" y="1111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2" name="テキスト ボックス 8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の目利き（マッチング編）　</a:t>
            </a:r>
            <a:endParaRPr kumimoji="1" lang="ja-JP" altLang="en-US" u="sng">
              <a:latin typeface="HGP創英角ｺﾞｼｯｸUB" panose="020B0900000000000000" pitchFamily="50" charset="-128"/>
              <a:ea typeface="HGP創英角ｺﾞｼｯｸUB" panose="020B0900000000000000" pitchFamily="50" charset="-128"/>
            </a:endParaRPr>
          </a:p>
        </p:txBody>
      </p:sp>
      <p:sp>
        <p:nvSpPr>
          <p:cNvPr id="95" name="テキスト ボックス 9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マッチング編</a:t>
            </a:r>
          </a:p>
        </p:txBody>
      </p:sp>
      <p:sp>
        <p:nvSpPr>
          <p:cNvPr id="99" name="テキスト ボックス 98"/>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83"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10</a:t>
            </a:fld>
            <a:endParaRPr kumimoji="1" lang="ja-JP" altLang="en-US"/>
          </a:p>
        </p:txBody>
      </p:sp>
    </p:spTree>
    <p:extLst>
      <p:ext uri="{BB962C8B-B14F-4D97-AF65-F5344CB8AC3E}">
        <p14:creationId xmlns:p14="http://schemas.microsoft.com/office/powerpoint/2010/main" val="3912175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E901F53E-3FB9-45DF-95FC-F5FDD3D6BC5D}"/>
              </a:ext>
            </a:extLst>
          </p:cNvPr>
          <p:cNvSpPr/>
          <p:nvPr/>
        </p:nvSpPr>
        <p:spPr>
          <a:xfrm>
            <a:off x="930069" y="2623725"/>
            <a:ext cx="1981201" cy="499076"/>
          </a:xfrm>
          <a:prstGeom prst="roundRect">
            <a:avLst/>
          </a:prstGeom>
          <a:solidFill>
            <a:schemeClr val="bg1">
              <a:lumMod val="65000"/>
              <a:alpha val="23000"/>
            </a:schemeClr>
          </a:solidFill>
          <a:ln w="476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tx1"/>
                </a:solidFill>
              </a:rPr>
              <a:t>業界特性として</a:t>
            </a:r>
          </a:p>
        </p:txBody>
      </p:sp>
      <p:sp>
        <p:nvSpPr>
          <p:cNvPr id="11" name="楕円 10">
            <a:extLst>
              <a:ext uri="{FF2B5EF4-FFF2-40B4-BE49-F238E27FC236}">
                <a16:creationId xmlns:a16="http://schemas.microsoft.com/office/drawing/2014/main" id="{031FB7D0-432C-43DA-8918-45A50289462B}"/>
              </a:ext>
            </a:extLst>
          </p:cNvPr>
          <p:cNvSpPr/>
          <p:nvPr/>
        </p:nvSpPr>
        <p:spPr>
          <a:xfrm>
            <a:off x="3329931" y="1234708"/>
            <a:ext cx="902784" cy="827763"/>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rPr>
              <a:t>全体感</a:t>
            </a:r>
          </a:p>
        </p:txBody>
      </p:sp>
      <p:sp>
        <p:nvSpPr>
          <p:cNvPr id="13" name="楕円 12">
            <a:extLst>
              <a:ext uri="{FF2B5EF4-FFF2-40B4-BE49-F238E27FC236}">
                <a16:creationId xmlns:a16="http://schemas.microsoft.com/office/drawing/2014/main" id="{E15FFED1-0225-4A84-AA51-D0B1BDE949FA}"/>
              </a:ext>
            </a:extLst>
          </p:cNvPr>
          <p:cNvSpPr/>
          <p:nvPr/>
        </p:nvSpPr>
        <p:spPr>
          <a:xfrm>
            <a:off x="3329931" y="3849636"/>
            <a:ext cx="902784" cy="827763"/>
          </a:xfrm>
          <a:prstGeom prst="ellipse">
            <a:avLst/>
          </a:prstGeom>
          <a:solidFill>
            <a:schemeClr val="accent4">
              <a:lumMod val="60000"/>
              <a:lumOff val="4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solidFill>
                  <a:schemeClr val="tx1"/>
                </a:solidFill>
              </a:rPr>
              <a:t>個別の</a:t>
            </a:r>
            <a:endParaRPr kumimoji="1" lang="en-US" altLang="ja-JP" sz="1050" b="1">
              <a:solidFill>
                <a:schemeClr val="tx1"/>
              </a:solidFill>
            </a:endParaRPr>
          </a:p>
          <a:p>
            <a:pPr algn="ctr"/>
            <a:r>
              <a:rPr kumimoji="1" lang="ja-JP" altLang="en-US" sz="1050" b="1">
                <a:solidFill>
                  <a:schemeClr val="tx1"/>
                </a:solidFill>
              </a:rPr>
              <a:t>視点</a:t>
            </a:r>
          </a:p>
        </p:txBody>
      </p:sp>
      <p:sp>
        <p:nvSpPr>
          <p:cNvPr id="14" name="テキスト ボックス 13">
            <a:extLst>
              <a:ext uri="{FF2B5EF4-FFF2-40B4-BE49-F238E27FC236}">
                <a16:creationId xmlns:a16="http://schemas.microsoft.com/office/drawing/2014/main" id="{2F9A1454-9E1D-4CD4-8292-A48BFB556BA4}"/>
              </a:ext>
            </a:extLst>
          </p:cNvPr>
          <p:cNvSpPr txBox="1"/>
          <p:nvPr/>
        </p:nvSpPr>
        <p:spPr>
          <a:xfrm>
            <a:off x="4556125" y="1629196"/>
            <a:ext cx="5110160" cy="553998"/>
          </a:xfrm>
          <a:prstGeom prst="rect">
            <a:avLst/>
          </a:prstGeom>
          <a:noFill/>
        </p:spPr>
        <p:txBody>
          <a:bodyPr wrap="square" rtlCol="0">
            <a:spAutoFit/>
          </a:bodyPr>
          <a:lstStyle/>
          <a:p>
            <a:r>
              <a:rPr kumimoji="1" lang="ja-JP" altLang="en-US" sz="1000"/>
              <a:t>中小製造業は建設業と類似しており、業界内のポジションや事業規模、取扱い製品によって、事業性・成長の可能性の評価や、経営改善・企業再生の支援手法が大きく　変化する代表的な業種といえます。</a:t>
            </a:r>
            <a:endParaRPr kumimoji="1" lang="en-US" altLang="ja-JP" sz="1000"/>
          </a:p>
        </p:txBody>
      </p:sp>
      <p:cxnSp>
        <p:nvCxnSpPr>
          <p:cNvPr id="15" name="直線コネクタ 14">
            <a:extLst>
              <a:ext uri="{FF2B5EF4-FFF2-40B4-BE49-F238E27FC236}">
                <a16:creationId xmlns:a16="http://schemas.microsoft.com/office/drawing/2014/main" id="{3A10C77F-FB29-4B27-8104-D8A848E8EC67}"/>
              </a:ext>
            </a:extLst>
          </p:cNvPr>
          <p:cNvCxnSpPr>
            <a:cxnSpLocks/>
          </p:cNvCxnSpPr>
          <p:nvPr/>
        </p:nvCxnSpPr>
        <p:spPr>
          <a:xfrm>
            <a:off x="4632325" y="1574801"/>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7AF3F199-79B2-44FA-A0FE-6E9E47EC267C}"/>
              </a:ext>
            </a:extLst>
          </p:cNvPr>
          <p:cNvSpPr txBox="1"/>
          <p:nvPr/>
        </p:nvSpPr>
        <p:spPr>
          <a:xfrm>
            <a:off x="4556125" y="2664981"/>
            <a:ext cx="5244580" cy="707886"/>
          </a:xfrm>
          <a:prstGeom prst="rect">
            <a:avLst/>
          </a:prstGeom>
          <a:noFill/>
        </p:spPr>
        <p:txBody>
          <a:bodyPr wrap="square" rtlCol="0">
            <a:spAutoFit/>
          </a:bodyPr>
          <a:lstStyle/>
          <a:p>
            <a:r>
              <a:rPr kumimoji="1" lang="ja-JP" altLang="en-US" sz="1000"/>
              <a:t>内外の経済情勢変化の影響で、製造の国内回帰ニーズが強まっています。</a:t>
            </a:r>
            <a:endParaRPr kumimoji="1" lang="en-US" altLang="ja-JP" sz="1000"/>
          </a:p>
          <a:p>
            <a:r>
              <a:rPr kumimoji="1" lang="ja-JP" altLang="en-US" sz="1000"/>
              <a:t>現時点でそうしたニーズに伴う引き合いがあるか、対応に向けてヒト・モノ・カネに　課題はないかに着目しましょう。受注だけではなく原材料の国内回帰も見え始めており、国内回帰の波に乗りやすい傾向の業種かどうかも事業性に影響があります。</a:t>
            </a:r>
            <a:endParaRPr kumimoji="1" lang="en-US" altLang="ja-JP" sz="1000"/>
          </a:p>
        </p:txBody>
      </p:sp>
      <p:cxnSp>
        <p:nvCxnSpPr>
          <p:cNvPr id="19" name="直線コネクタ 18">
            <a:extLst>
              <a:ext uri="{FF2B5EF4-FFF2-40B4-BE49-F238E27FC236}">
                <a16:creationId xmlns:a16="http://schemas.microsoft.com/office/drawing/2014/main" id="{72245340-D30C-4C33-94D4-05E26BCFEAF6}"/>
              </a:ext>
            </a:extLst>
          </p:cNvPr>
          <p:cNvCxnSpPr>
            <a:cxnSpLocks/>
          </p:cNvCxnSpPr>
          <p:nvPr/>
        </p:nvCxnSpPr>
        <p:spPr>
          <a:xfrm>
            <a:off x="4651376" y="2610586"/>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2E939E9F-9F22-46BA-87B5-4B5E700102A9}"/>
              </a:ext>
            </a:extLst>
          </p:cNvPr>
          <p:cNvSpPr/>
          <p:nvPr/>
        </p:nvSpPr>
        <p:spPr>
          <a:xfrm>
            <a:off x="4632325" y="2278631"/>
            <a:ext cx="503396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国内回帰への対応：現時点における状態の確認</a:t>
            </a:r>
          </a:p>
        </p:txBody>
      </p:sp>
      <p:sp>
        <p:nvSpPr>
          <p:cNvPr id="21" name="テキスト ボックス 20">
            <a:extLst>
              <a:ext uri="{FF2B5EF4-FFF2-40B4-BE49-F238E27FC236}">
                <a16:creationId xmlns:a16="http://schemas.microsoft.com/office/drawing/2014/main" id="{CD50D680-0107-4A77-A53D-A33F54D233E2}"/>
              </a:ext>
            </a:extLst>
          </p:cNvPr>
          <p:cNvSpPr txBox="1"/>
          <p:nvPr/>
        </p:nvSpPr>
        <p:spPr>
          <a:xfrm>
            <a:off x="4556125" y="3822087"/>
            <a:ext cx="5144690" cy="707886"/>
          </a:xfrm>
          <a:prstGeom prst="rect">
            <a:avLst/>
          </a:prstGeom>
          <a:noFill/>
        </p:spPr>
        <p:txBody>
          <a:bodyPr wrap="square" rtlCol="0">
            <a:spAutoFit/>
          </a:bodyPr>
          <a:lstStyle/>
          <a:p>
            <a:r>
              <a:rPr kumimoji="1" lang="ja-JP" altLang="en-US" sz="1000"/>
              <a:t>製造する製品・部品自体の環境対応仕様への変化のほか、設備の環境への耐久性、生産で排出されるゴミの処理費など、環境問題に対応するための費用や今後の対応に向けた課題を把握しましょう。環境問題に対応する力は、製造業が中長期的な事業継続性を　維持する重要な要素になります。</a:t>
            </a:r>
            <a:endParaRPr kumimoji="1" lang="en-US" altLang="ja-JP" sz="1000"/>
          </a:p>
        </p:txBody>
      </p:sp>
      <p:cxnSp>
        <p:nvCxnSpPr>
          <p:cNvPr id="22" name="直線コネクタ 21">
            <a:extLst>
              <a:ext uri="{FF2B5EF4-FFF2-40B4-BE49-F238E27FC236}">
                <a16:creationId xmlns:a16="http://schemas.microsoft.com/office/drawing/2014/main" id="{2615A6CF-935E-41BD-B1A0-4B07EC4386E2}"/>
              </a:ext>
            </a:extLst>
          </p:cNvPr>
          <p:cNvCxnSpPr>
            <a:cxnSpLocks/>
          </p:cNvCxnSpPr>
          <p:nvPr/>
        </p:nvCxnSpPr>
        <p:spPr>
          <a:xfrm>
            <a:off x="4651376" y="3796267"/>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F153B72E-F971-41CF-B178-3D3197DBE372}"/>
              </a:ext>
            </a:extLst>
          </p:cNvPr>
          <p:cNvSpPr/>
          <p:nvPr/>
        </p:nvSpPr>
        <p:spPr>
          <a:xfrm>
            <a:off x="4632325" y="3464312"/>
            <a:ext cx="503396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環境問題への対応：製造品・設備・廃棄物など</a:t>
            </a:r>
          </a:p>
        </p:txBody>
      </p:sp>
      <p:sp>
        <p:nvSpPr>
          <p:cNvPr id="24" name="テキスト ボックス 23">
            <a:extLst>
              <a:ext uri="{FF2B5EF4-FFF2-40B4-BE49-F238E27FC236}">
                <a16:creationId xmlns:a16="http://schemas.microsoft.com/office/drawing/2014/main" id="{F4955943-2597-4ADF-A174-B6905C3624B1}"/>
              </a:ext>
            </a:extLst>
          </p:cNvPr>
          <p:cNvSpPr txBox="1"/>
          <p:nvPr/>
        </p:nvSpPr>
        <p:spPr>
          <a:xfrm>
            <a:off x="4541836" y="4898716"/>
            <a:ext cx="5158979" cy="707886"/>
          </a:xfrm>
          <a:prstGeom prst="rect">
            <a:avLst/>
          </a:prstGeom>
          <a:noFill/>
        </p:spPr>
        <p:txBody>
          <a:bodyPr wrap="square" rtlCol="0">
            <a:spAutoFit/>
          </a:bodyPr>
          <a:lstStyle/>
          <a:p>
            <a:r>
              <a:rPr kumimoji="1" lang="ja-JP" altLang="en-US" sz="1000"/>
              <a:t>値上げの交渉も、以前と比較すると元請企業側に柔軟さが出てきていますが、相手方も単に「苦しいから値上げしてほしい」では対応しにくい場面も想像されます。根拠や　事実を整理して交渉に臨む必要があり、金融機関職員の強みの一つである整理力や　　調整力を発揮できる支援ポイントになります。</a:t>
            </a:r>
            <a:endParaRPr kumimoji="1" lang="en-US" altLang="ja-JP" sz="1000"/>
          </a:p>
        </p:txBody>
      </p:sp>
      <p:cxnSp>
        <p:nvCxnSpPr>
          <p:cNvPr id="25" name="直線コネクタ 24">
            <a:extLst>
              <a:ext uri="{FF2B5EF4-FFF2-40B4-BE49-F238E27FC236}">
                <a16:creationId xmlns:a16="http://schemas.microsoft.com/office/drawing/2014/main" id="{503CDF1E-AC54-43D8-BF5F-2155F37904D9}"/>
              </a:ext>
            </a:extLst>
          </p:cNvPr>
          <p:cNvCxnSpPr>
            <a:cxnSpLocks/>
          </p:cNvCxnSpPr>
          <p:nvPr/>
        </p:nvCxnSpPr>
        <p:spPr>
          <a:xfrm>
            <a:off x="4651376" y="4871242"/>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93629D62-EC85-408D-AA7B-224F85978EC6}"/>
              </a:ext>
            </a:extLst>
          </p:cNvPr>
          <p:cNvSpPr/>
          <p:nvPr/>
        </p:nvSpPr>
        <p:spPr>
          <a:xfrm>
            <a:off x="4632325" y="4539287"/>
            <a:ext cx="503396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値上げ交渉への対応：金融機関の強みを発揮</a:t>
            </a:r>
          </a:p>
        </p:txBody>
      </p:sp>
      <p:sp>
        <p:nvSpPr>
          <p:cNvPr id="27" name="テキスト ボックス 26">
            <a:extLst>
              <a:ext uri="{FF2B5EF4-FFF2-40B4-BE49-F238E27FC236}">
                <a16:creationId xmlns:a16="http://schemas.microsoft.com/office/drawing/2014/main" id="{368D09CB-D420-446C-A3E2-DF6C1F7801D8}"/>
              </a:ext>
            </a:extLst>
          </p:cNvPr>
          <p:cNvSpPr txBox="1"/>
          <p:nvPr/>
        </p:nvSpPr>
        <p:spPr>
          <a:xfrm>
            <a:off x="4556125" y="5992431"/>
            <a:ext cx="5144690" cy="553998"/>
          </a:xfrm>
          <a:prstGeom prst="rect">
            <a:avLst/>
          </a:prstGeom>
          <a:noFill/>
        </p:spPr>
        <p:txBody>
          <a:bodyPr wrap="square" rtlCol="0">
            <a:spAutoFit/>
          </a:bodyPr>
          <a:lstStyle/>
          <a:p>
            <a:r>
              <a:rPr kumimoji="1" lang="ja-JP" altLang="en-US" sz="1000"/>
              <a:t>外国人材の受け入れも、製造業の将来の事業性・成長の可能性向上には重要です。為替の影響を受ける環境とはいえ、出身国の文化・風習の理解や疎外感を抱かせないような受入対応や人材育成の観点で、有能な人材に興味を持ってもらえる企業もあります。</a:t>
            </a:r>
            <a:endParaRPr kumimoji="1" lang="en-US" altLang="ja-JP" sz="1000"/>
          </a:p>
        </p:txBody>
      </p:sp>
      <p:cxnSp>
        <p:nvCxnSpPr>
          <p:cNvPr id="28" name="直線コネクタ 27">
            <a:extLst>
              <a:ext uri="{FF2B5EF4-FFF2-40B4-BE49-F238E27FC236}">
                <a16:creationId xmlns:a16="http://schemas.microsoft.com/office/drawing/2014/main" id="{D610C851-F38A-4E95-B17F-83848656AA97}"/>
              </a:ext>
            </a:extLst>
          </p:cNvPr>
          <p:cNvCxnSpPr>
            <a:cxnSpLocks/>
          </p:cNvCxnSpPr>
          <p:nvPr/>
        </p:nvCxnSpPr>
        <p:spPr>
          <a:xfrm>
            <a:off x="4651376" y="5938036"/>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7A40CF07-04D2-483E-988F-10F92F8D5537}"/>
              </a:ext>
            </a:extLst>
          </p:cNvPr>
          <p:cNvSpPr/>
          <p:nvPr/>
        </p:nvSpPr>
        <p:spPr>
          <a:xfrm>
            <a:off x="4632325" y="5606081"/>
            <a:ext cx="503396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人材不足への対応：外国人材との良好な関係構築</a:t>
            </a:r>
          </a:p>
        </p:txBody>
      </p:sp>
      <p:cxnSp>
        <p:nvCxnSpPr>
          <p:cNvPr id="34" name="直線矢印コネクタ 33">
            <a:extLst>
              <a:ext uri="{FF2B5EF4-FFF2-40B4-BE49-F238E27FC236}">
                <a16:creationId xmlns:a16="http://schemas.microsoft.com/office/drawing/2014/main" id="{17663234-8CD4-41ED-B3B6-4602FC23A3AC}"/>
              </a:ext>
            </a:extLst>
          </p:cNvPr>
          <p:cNvCxnSpPr>
            <a:stCxn id="11" idx="6"/>
          </p:cNvCxnSpPr>
          <p:nvPr/>
        </p:nvCxnSpPr>
        <p:spPr>
          <a:xfrm flipV="1">
            <a:off x="4232715" y="1648589"/>
            <a:ext cx="323410" cy="1"/>
          </a:xfrm>
          <a:prstGeom prst="straightConnector1">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コネクタ: カギ線 35">
            <a:extLst>
              <a:ext uri="{FF2B5EF4-FFF2-40B4-BE49-F238E27FC236}">
                <a16:creationId xmlns:a16="http://schemas.microsoft.com/office/drawing/2014/main" id="{B2598A94-94E5-439B-841C-A0C843727C8B}"/>
              </a:ext>
            </a:extLst>
          </p:cNvPr>
          <p:cNvCxnSpPr>
            <a:stCxn id="13" idx="6"/>
            <a:endCxn id="20" idx="1"/>
          </p:cNvCxnSpPr>
          <p:nvPr/>
        </p:nvCxnSpPr>
        <p:spPr>
          <a:xfrm flipV="1">
            <a:off x="4232715" y="2407218"/>
            <a:ext cx="399610" cy="1856300"/>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コネクタ: カギ線 37">
            <a:extLst>
              <a:ext uri="{FF2B5EF4-FFF2-40B4-BE49-F238E27FC236}">
                <a16:creationId xmlns:a16="http://schemas.microsoft.com/office/drawing/2014/main" id="{99DC1330-CACE-43C0-84DF-5920C20230F3}"/>
              </a:ext>
            </a:extLst>
          </p:cNvPr>
          <p:cNvCxnSpPr>
            <a:stCxn id="13" idx="6"/>
            <a:endCxn id="29" idx="1"/>
          </p:cNvCxnSpPr>
          <p:nvPr/>
        </p:nvCxnSpPr>
        <p:spPr>
          <a:xfrm>
            <a:off x="4232715" y="4263518"/>
            <a:ext cx="399610" cy="1471150"/>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0" name="コネクタ: カギ線 39">
            <a:extLst>
              <a:ext uri="{FF2B5EF4-FFF2-40B4-BE49-F238E27FC236}">
                <a16:creationId xmlns:a16="http://schemas.microsoft.com/office/drawing/2014/main" id="{0C0D7325-40A1-4339-8630-E347B676A82B}"/>
              </a:ext>
            </a:extLst>
          </p:cNvPr>
          <p:cNvCxnSpPr>
            <a:stCxn id="13" idx="6"/>
            <a:endCxn id="23" idx="1"/>
          </p:cNvCxnSpPr>
          <p:nvPr/>
        </p:nvCxnSpPr>
        <p:spPr>
          <a:xfrm flipV="1">
            <a:off x="4232715" y="3592899"/>
            <a:ext cx="399610" cy="670619"/>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4" name="コネクタ: カギ線 43">
            <a:extLst>
              <a:ext uri="{FF2B5EF4-FFF2-40B4-BE49-F238E27FC236}">
                <a16:creationId xmlns:a16="http://schemas.microsoft.com/office/drawing/2014/main" id="{7330B31F-3D06-4B25-ADC2-FA7A8F14F569}"/>
              </a:ext>
            </a:extLst>
          </p:cNvPr>
          <p:cNvCxnSpPr>
            <a:stCxn id="9" idx="3"/>
            <a:endCxn id="11" idx="2"/>
          </p:cNvCxnSpPr>
          <p:nvPr/>
        </p:nvCxnSpPr>
        <p:spPr>
          <a:xfrm flipV="1">
            <a:off x="2911270" y="1648590"/>
            <a:ext cx="418661" cy="1224673"/>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コネクタ: カギ線 47">
            <a:extLst>
              <a:ext uri="{FF2B5EF4-FFF2-40B4-BE49-F238E27FC236}">
                <a16:creationId xmlns:a16="http://schemas.microsoft.com/office/drawing/2014/main" id="{3A36CFDA-C61E-4897-9FA0-5ABE9DEE2AA2}"/>
              </a:ext>
            </a:extLst>
          </p:cNvPr>
          <p:cNvCxnSpPr>
            <a:stCxn id="9" idx="3"/>
            <a:endCxn id="13" idx="2"/>
          </p:cNvCxnSpPr>
          <p:nvPr/>
        </p:nvCxnSpPr>
        <p:spPr>
          <a:xfrm>
            <a:off x="2911270" y="2873263"/>
            <a:ext cx="418661" cy="1390255"/>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コネクタ: カギ線 51">
            <a:extLst>
              <a:ext uri="{FF2B5EF4-FFF2-40B4-BE49-F238E27FC236}">
                <a16:creationId xmlns:a16="http://schemas.microsoft.com/office/drawing/2014/main" id="{FF8D1347-AE4E-4304-A318-31520BC08946}"/>
              </a:ext>
            </a:extLst>
          </p:cNvPr>
          <p:cNvCxnSpPr>
            <a:stCxn id="13" idx="6"/>
            <a:endCxn id="26" idx="1"/>
          </p:cNvCxnSpPr>
          <p:nvPr/>
        </p:nvCxnSpPr>
        <p:spPr>
          <a:xfrm>
            <a:off x="4232715" y="4263518"/>
            <a:ext cx="399610" cy="404356"/>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6444E3D1-B435-45D2-9A8C-C1705A5BD756}"/>
              </a:ext>
            </a:extLst>
          </p:cNvPr>
          <p:cNvSpPr txBox="1"/>
          <p:nvPr/>
        </p:nvSpPr>
        <p:spPr>
          <a:xfrm>
            <a:off x="242188" y="5074310"/>
            <a:ext cx="3741693" cy="707886"/>
          </a:xfrm>
          <a:prstGeom prst="rect">
            <a:avLst/>
          </a:prstGeom>
          <a:noFill/>
        </p:spPr>
        <p:txBody>
          <a:bodyPr wrap="square" rtlCol="0">
            <a:spAutoFit/>
          </a:bodyPr>
          <a:lstStyle/>
          <a:p>
            <a:r>
              <a:rPr kumimoji="1" lang="ja-JP" altLang="en-US" sz="1000" dirty="0"/>
              <a:t>　どのような業種であっても、その将来の事業性や成長の可能性を過去の財務分析等だけで推し測るのは困難を極めます</a:t>
            </a:r>
            <a:r>
              <a:rPr kumimoji="1" lang="ja-JP" altLang="en-US" sz="1000" dirty="0" smtClean="0"/>
              <a:t>。特</a:t>
            </a:r>
            <a:r>
              <a:rPr kumimoji="1" lang="ja-JP" altLang="en-US" sz="1000" dirty="0"/>
              <a:t>に中小企業は経営資源が十分ではなく、外部環境に事業性が　左右されやすい面がありますので、なおのことといえます。</a:t>
            </a:r>
            <a:endParaRPr kumimoji="1" lang="en-US" altLang="ja-JP" sz="1000" dirty="0"/>
          </a:p>
        </p:txBody>
      </p:sp>
      <p:sp>
        <p:nvSpPr>
          <p:cNvPr id="54" name="テキスト ボックス 53">
            <a:extLst>
              <a:ext uri="{FF2B5EF4-FFF2-40B4-BE49-F238E27FC236}">
                <a16:creationId xmlns:a16="http://schemas.microsoft.com/office/drawing/2014/main" id="{0EB16FA8-D6ED-447A-9A86-DC3F26845113}"/>
              </a:ext>
            </a:extLst>
          </p:cNvPr>
          <p:cNvSpPr txBox="1"/>
          <p:nvPr/>
        </p:nvSpPr>
        <p:spPr>
          <a:xfrm>
            <a:off x="245033" y="5776167"/>
            <a:ext cx="3785342" cy="861774"/>
          </a:xfrm>
          <a:prstGeom prst="rect">
            <a:avLst/>
          </a:prstGeom>
          <a:noFill/>
        </p:spPr>
        <p:txBody>
          <a:bodyPr wrap="square" rtlCol="0">
            <a:spAutoFit/>
          </a:bodyPr>
          <a:lstStyle/>
          <a:p>
            <a:r>
              <a:rPr kumimoji="1" lang="ja-JP" altLang="en-US" sz="1000"/>
              <a:t>　地域の製造業においては、特に発注元企業の業績や地域課題（人口減少や高齢化による人材難等）とも、その事業性が密接に関わっていますので、それらに対してどの程度の認識や準備、取組みをしているかという「個別の視点」からの事業性の判断が必要になると考えられます。</a:t>
            </a:r>
            <a:endParaRPr kumimoji="1" lang="en-US" altLang="ja-JP" sz="1000"/>
          </a:p>
        </p:txBody>
      </p:sp>
      <p:sp>
        <p:nvSpPr>
          <p:cNvPr id="39" name="正方形/長方形 38">
            <a:extLst>
              <a:ext uri="{FF2B5EF4-FFF2-40B4-BE49-F238E27FC236}">
                <a16:creationId xmlns:a16="http://schemas.microsoft.com/office/drawing/2014/main" id="{506E8162-1836-42D1-9B33-D3B53DCF5457}"/>
              </a:ext>
            </a:extLst>
          </p:cNvPr>
          <p:cNvSpPr/>
          <p:nvPr/>
        </p:nvSpPr>
        <p:spPr>
          <a:xfrm>
            <a:off x="4632325" y="1252793"/>
            <a:ext cx="5033960" cy="257174"/>
          </a:xfrm>
          <a:prstGeom prst="rect">
            <a:avLst/>
          </a:prstGeom>
          <a:solidFill>
            <a:schemeClr val="accent2">
              <a:lumMod val="40000"/>
              <a:lumOff val="60000"/>
              <a:alpha val="23000"/>
            </a:schemeClr>
          </a:solidFill>
          <a:ln w="412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画一的な評価や支援手法が通用しない代表的な業種</a:t>
            </a:r>
          </a:p>
        </p:txBody>
      </p:sp>
      <p:sp>
        <p:nvSpPr>
          <p:cNvPr id="35"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11</a:t>
            </a:fld>
            <a:endParaRPr kumimoji="1" lang="ja-JP" altLang="en-US"/>
          </a:p>
        </p:txBody>
      </p:sp>
      <p:sp>
        <p:nvSpPr>
          <p:cNvPr id="37" name="テキスト ボックス 36">
            <a:extLst>
              <a:ext uri="{FF2B5EF4-FFF2-40B4-BE49-F238E27FC236}">
                <a16:creationId xmlns:a16="http://schemas.microsoft.com/office/drawing/2014/main" id="{16A55EA9-42C0-38FE-D772-6BB3A181D725}"/>
              </a:ext>
            </a:extLst>
          </p:cNvPr>
          <p:cNvSpPr txBox="1"/>
          <p:nvPr/>
        </p:nvSpPr>
        <p:spPr>
          <a:xfrm>
            <a:off x="84738" y="468305"/>
            <a:ext cx="7653550" cy="400110"/>
          </a:xfrm>
          <a:prstGeom prst="rect">
            <a:avLst/>
          </a:prstGeom>
          <a:noFill/>
        </p:spPr>
        <p:txBody>
          <a:bodyPr wrap="square" rtlCol="0">
            <a:spAutoFit/>
          </a:bodyPr>
          <a:lstStyle/>
          <a:p>
            <a:r>
              <a:rPr kumimoji="1" lang="ja-JP" altLang="en-US" sz="1000" dirty="0"/>
              <a:t>ここでは、将来の事業性や成長の可能性について考えていきます</a:t>
            </a:r>
            <a:r>
              <a:rPr kumimoji="1" lang="ja-JP" altLang="en-US" sz="1000" dirty="0" smtClean="0"/>
              <a:t>。</a:t>
            </a:r>
            <a:endParaRPr kumimoji="1" lang="en-US" altLang="ja-JP" sz="1000" dirty="0" smtClean="0"/>
          </a:p>
          <a:p>
            <a:r>
              <a:rPr kumimoji="1" lang="ja-JP" altLang="en-US" sz="1000" dirty="0" smtClean="0"/>
              <a:t>製造業</a:t>
            </a:r>
            <a:r>
              <a:rPr kumimoji="1" lang="ja-JP" altLang="en-US" sz="1000" dirty="0"/>
              <a:t>といっても、製造小売業から加工に特化した企業まで幅広いため、これらに共通する着眼点をまとめます。</a:t>
            </a:r>
          </a:p>
        </p:txBody>
      </p:sp>
      <p:cxnSp>
        <p:nvCxnSpPr>
          <p:cNvPr id="41" name="直線コネクタ 40">
            <a:extLst>
              <a:ext uri="{FF2B5EF4-FFF2-40B4-BE49-F238E27FC236}">
                <a16:creationId xmlns:a16="http://schemas.microsoft.com/office/drawing/2014/main" id="{1F44959B-879A-4247-9FA4-69D56E4D3C49}"/>
              </a:ext>
            </a:extLst>
          </p:cNvPr>
          <p:cNvCxnSpPr/>
          <p:nvPr/>
        </p:nvCxnSpPr>
        <p:spPr>
          <a:xfrm>
            <a:off x="157163" y="10229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の目利き（将来の事業性・成長の可能性）　</a:t>
            </a:r>
            <a:endParaRPr kumimoji="1" lang="ja-JP" altLang="en-US" u="sng">
              <a:latin typeface="HGP創英角ｺﾞｼｯｸUB" panose="020B0900000000000000" pitchFamily="50" charset="-128"/>
              <a:ea typeface="HGP創英角ｺﾞｼｯｸUB" panose="020B0900000000000000" pitchFamily="50" charset="-128"/>
            </a:endParaRPr>
          </a:p>
        </p:txBody>
      </p:sp>
      <p:sp>
        <p:nvSpPr>
          <p:cNvPr id="45" name="テキスト ボックス 4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事業性</a:t>
            </a:r>
          </a:p>
        </p:txBody>
      </p:sp>
      <p:sp>
        <p:nvSpPr>
          <p:cNvPr id="46" name="テキスト ボックス 4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grpSp>
        <p:nvGrpSpPr>
          <p:cNvPr id="43" name="グループ化 42"/>
          <p:cNvGrpSpPr/>
          <p:nvPr/>
        </p:nvGrpSpPr>
        <p:grpSpPr>
          <a:xfrm>
            <a:off x="201966" y="1359971"/>
            <a:ext cx="2709304" cy="576000"/>
            <a:chOff x="4474224" y="1242279"/>
            <a:chExt cx="2709304" cy="576000"/>
          </a:xfrm>
        </p:grpSpPr>
        <p:sp>
          <p:nvSpPr>
            <p:cNvPr id="47" name="正方形/長方形 46">
              <a:extLst>
                <a:ext uri="{FF2B5EF4-FFF2-40B4-BE49-F238E27FC236}">
                  <a16:creationId xmlns:a16="http://schemas.microsoft.com/office/drawing/2014/main" id="{DDD7D659-CF17-8913-C4B6-41195AD6009C}"/>
                </a:ext>
              </a:extLst>
            </p:cNvPr>
            <p:cNvSpPr/>
            <p:nvPr/>
          </p:nvSpPr>
          <p:spPr>
            <a:xfrm>
              <a:off x="5202328" y="1291612"/>
              <a:ext cx="1981200"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事業性・成長の課題</a:t>
              </a:r>
              <a:endParaRPr kumimoji="1" lang="en-US" altLang="ja-JP" sz="1200" b="1">
                <a:solidFill>
                  <a:schemeClr val="tx1"/>
                </a:solidFill>
              </a:endParaRPr>
            </a:p>
          </p:txBody>
        </p:sp>
        <p:grpSp>
          <p:nvGrpSpPr>
            <p:cNvPr id="49" name="グループ化 48"/>
            <p:cNvGrpSpPr/>
            <p:nvPr/>
          </p:nvGrpSpPr>
          <p:grpSpPr>
            <a:xfrm>
              <a:off x="4474224" y="1242279"/>
              <a:ext cx="576000" cy="576000"/>
              <a:chOff x="344202" y="1199095"/>
              <a:chExt cx="576000" cy="576000"/>
            </a:xfrm>
          </p:grpSpPr>
          <p:sp>
            <p:nvSpPr>
              <p:cNvPr id="50" name="楕円 49">
                <a:extLst>
                  <a:ext uri="{FF2B5EF4-FFF2-40B4-BE49-F238E27FC236}">
                    <a16:creationId xmlns:a16="http://schemas.microsoft.com/office/drawing/2014/main" id="{D6C718EC-4506-4F10-A867-0ED5A2B249F1}"/>
                  </a:ext>
                </a:extLst>
              </p:cNvPr>
              <p:cNvSpPr/>
              <p:nvPr/>
            </p:nvSpPr>
            <p:spPr>
              <a:xfrm>
                <a:off x="344202" y="1199095"/>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3889E09E-65AA-41E6-A714-64593052375D}"/>
                  </a:ext>
                </a:extLst>
              </p:cNvPr>
              <p:cNvSpPr txBox="1"/>
              <p:nvPr/>
            </p:nvSpPr>
            <p:spPr>
              <a:xfrm>
                <a:off x="379566" y="1279628"/>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cxnSp>
        <p:nvCxnSpPr>
          <p:cNvPr id="2" name="直線コネクタ 1">
            <a:extLst>
              <a:ext uri="{FF2B5EF4-FFF2-40B4-BE49-F238E27FC236}">
                <a16:creationId xmlns:a16="http://schemas.microsoft.com/office/drawing/2014/main" id="{47D8EB0B-E36E-DAE3-4F0C-5DAB73162EEE}"/>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7646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94000"/>
          </a:schemeClr>
        </a:solidFill>
        <a:effectLst/>
      </p:bgPr>
    </p:bg>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068388"/>
            <a:ext cx="6462766" cy="861774"/>
          </a:xfrm>
          <a:prstGeom prst="rect">
            <a:avLst/>
          </a:prstGeom>
          <a:noFill/>
        </p:spPr>
        <p:txBody>
          <a:bodyPr wrap="square" rtlCol="0">
            <a:spAutoFit/>
          </a:bodyPr>
          <a:lstStyle/>
          <a:p>
            <a:r>
              <a:rPr kumimoji="1" lang="ja-JP" altLang="en-US" sz="1000">
                <a:latin typeface="+mn-ea"/>
              </a:rPr>
              <a:t>□　年商</a:t>
            </a:r>
            <a:r>
              <a:rPr kumimoji="1" lang="en-US" altLang="ja-JP" sz="1000">
                <a:latin typeface="+mn-ea"/>
              </a:rPr>
              <a:t>13</a:t>
            </a:r>
            <a:r>
              <a:rPr kumimoji="1" lang="ja-JP" altLang="en-US" sz="1000">
                <a:latin typeface="+mn-ea"/>
              </a:rPr>
              <a:t>億円、社員数</a:t>
            </a:r>
            <a:r>
              <a:rPr kumimoji="1" lang="en-US" altLang="ja-JP" sz="1000">
                <a:latin typeface="+mn-ea"/>
              </a:rPr>
              <a:t>120</a:t>
            </a:r>
            <a:r>
              <a:rPr kumimoji="1" lang="ja-JP" altLang="en-US" sz="1000">
                <a:latin typeface="+mn-ea"/>
              </a:rPr>
              <a:t>名</a:t>
            </a:r>
            <a:endParaRPr kumimoji="1" lang="en-US" altLang="ja-JP" sz="1000">
              <a:latin typeface="+mn-ea"/>
            </a:endParaRPr>
          </a:p>
          <a:p>
            <a:r>
              <a:rPr kumimoji="1" lang="ja-JP" altLang="en-US" sz="1000">
                <a:latin typeface="+mn-ea"/>
              </a:rPr>
              <a:t>□　製造と小売（直営店）を兼ねる鞄製造業</a:t>
            </a:r>
            <a:endParaRPr kumimoji="1" lang="en-US" altLang="ja-JP" sz="1000">
              <a:latin typeface="+mn-ea"/>
            </a:endParaRPr>
          </a:p>
          <a:p>
            <a:r>
              <a:rPr kumimoji="1" lang="ja-JP" altLang="en-US" sz="1000">
                <a:latin typeface="+mn-ea"/>
              </a:rPr>
              <a:t>□　首都圏の販路への生産能力を超えた急速な販売拡大による生産・販売構造の破綻とリーマンショックの</a:t>
            </a:r>
            <a:endParaRPr kumimoji="1" lang="en-US" altLang="ja-JP" sz="1000">
              <a:latin typeface="+mn-ea"/>
            </a:endParaRPr>
          </a:p>
          <a:p>
            <a:r>
              <a:rPr kumimoji="1" lang="ja-JP" altLang="en-US" sz="1000">
                <a:latin typeface="+mn-ea"/>
              </a:rPr>
              <a:t>　　影響を受けた経営危機</a:t>
            </a:r>
            <a:endParaRPr kumimoji="1" lang="en-US" altLang="ja-JP" sz="1000">
              <a:latin typeface="+mn-ea"/>
            </a:endParaRPr>
          </a:p>
          <a:p>
            <a:r>
              <a:rPr kumimoji="1" lang="ja-JP" altLang="en-US" sz="1000">
                <a:latin typeface="+mn-ea"/>
              </a:rPr>
              <a:t>□　製造拠点は地元、販売の主軸は首都圏という二重構造</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41607" y="2064669"/>
            <a:ext cx="6832934" cy="707886"/>
          </a:xfrm>
          <a:prstGeom prst="rect">
            <a:avLst/>
          </a:prstGeom>
          <a:noFill/>
        </p:spPr>
        <p:txBody>
          <a:bodyPr wrap="square" rtlCol="0">
            <a:spAutoFit/>
          </a:bodyPr>
          <a:lstStyle/>
          <a:p>
            <a:r>
              <a:rPr kumimoji="1" lang="ja-JP" altLang="en-US" sz="1000">
                <a:latin typeface="+mn-ea"/>
              </a:rPr>
              <a:t>□　直営工場の生産性は決して悪くなく、単純な生産性改善のみによる業績改善は不可能と判断</a:t>
            </a:r>
            <a:endParaRPr kumimoji="1" lang="en-US" altLang="ja-JP" sz="1000">
              <a:latin typeface="+mn-ea"/>
            </a:endParaRPr>
          </a:p>
          <a:p>
            <a:r>
              <a:rPr kumimoji="1" lang="ja-JP" altLang="en-US" sz="1000">
                <a:latin typeface="+mn-ea"/>
              </a:rPr>
              <a:t>□　材料である“革”は環境意識の高まりもあり価格が高騰し、良質な革の確保も年々困難になっていた</a:t>
            </a:r>
            <a:endParaRPr kumimoji="1" lang="en-US" altLang="ja-JP" sz="1000">
              <a:latin typeface="+mn-ea"/>
            </a:endParaRPr>
          </a:p>
          <a:p>
            <a:r>
              <a:rPr kumimoji="1" lang="ja-JP" altLang="en-US" sz="1000">
                <a:latin typeface="+mn-ea"/>
              </a:rPr>
              <a:t>□　製造以外の製品物流、革の調達方法、製品の販売方法を含めた総合的な改善が重要と判断</a:t>
            </a:r>
            <a:endParaRPr kumimoji="1" lang="en-US" altLang="ja-JP" sz="1000">
              <a:latin typeface="+mn-ea"/>
            </a:endParaRPr>
          </a:p>
          <a:p>
            <a:r>
              <a:rPr kumimoji="1" lang="ja-JP" altLang="en-US" sz="1000">
                <a:latin typeface="+mn-ea"/>
              </a:rPr>
              <a:t>□　資金繰りのために実施していたファクトリーアウトレットセールの見直しが必要</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41607" y="2971199"/>
            <a:ext cx="6637393" cy="861774"/>
          </a:xfrm>
          <a:prstGeom prst="rect">
            <a:avLst/>
          </a:prstGeom>
          <a:noFill/>
        </p:spPr>
        <p:txBody>
          <a:bodyPr wrap="square" rtlCol="0">
            <a:spAutoFit/>
          </a:bodyPr>
          <a:lstStyle/>
          <a:p>
            <a:r>
              <a:rPr kumimoji="1" lang="ja-JP" altLang="en-US" sz="1000">
                <a:latin typeface="+mn-ea"/>
              </a:rPr>
              <a:t>□　当時の経営資源を超えて販売を急拡大していた矢先にリーマンショックの影響による大幅赤字に直面し、</a:t>
            </a:r>
            <a:endParaRPr kumimoji="1" lang="en-US" altLang="ja-JP" sz="1000">
              <a:latin typeface="+mn-ea"/>
            </a:endParaRPr>
          </a:p>
          <a:p>
            <a:r>
              <a:rPr kumimoji="1" lang="ja-JP" altLang="en-US" sz="1000">
                <a:latin typeface="+mn-ea"/>
              </a:rPr>
              <a:t>　　各部門が大混乱に陥っていたので、製造・調達・営業・財務部門を集めた経営会議をファシリテート</a:t>
            </a:r>
            <a:endParaRPr kumimoji="1" lang="en-US" altLang="ja-JP" sz="1000">
              <a:latin typeface="+mn-ea"/>
            </a:endParaRPr>
          </a:p>
          <a:p>
            <a:r>
              <a:rPr kumimoji="1" lang="ja-JP" altLang="en-US" sz="1000">
                <a:latin typeface="+mn-ea"/>
              </a:rPr>
              <a:t>　　するところから開始</a:t>
            </a:r>
            <a:endParaRPr kumimoji="1" lang="en-US" altLang="ja-JP" sz="1000">
              <a:latin typeface="+mn-ea"/>
            </a:endParaRPr>
          </a:p>
          <a:p>
            <a:r>
              <a:rPr kumimoji="1" lang="ja-JP" altLang="en-US" sz="1000">
                <a:latin typeface="+mn-ea"/>
              </a:rPr>
              <a:t>□　経営者は全体を見渡した判断が必要となるため、販売促進や在庫管理、設備更新に利用できる“資金量”</a:t>
            </a:r>
            <a:endParaRPr kumimoji="1" lang="en-US" altLang="ja-JP" sz="1000">
              <a:latin typeface="+mn-ea"/>
            </a:endParaRPr>
          </a:p>
          <a:p>
            <a:r>
              <a:rPr kumimoji="1" lang="ja-JP" altLang="en-US" sz="1000">
                <a:latin typeface="+mn-ea"/>
              </a:rPr>
              <a:t>　　を毎月の業績から分析し、特に繁忙期に向けた対策等を迅速・正確に行えるように情報提供・提案した　</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41607" y="3920418"/>
            <a:ext cx="6832934" cy="861774"/>
          </a:xfrm>
          <a:prstGeom prst="rect">
            <a:avLst/>
          </a:prstGeom>
          <a:noFill/>
        </p:spPr>
        <p:txBody>
          <a:bodyPr wrap="square" rtlCol="0">
            <a:spAutoFit/>
          </a:bodyPr>
          <a:lstStyle/>
          <a:p>
            <a:r>
              <a:rPr kumimoji="1" lang="ja-JP" altLang="en-US" sz="1000">
                <a:latin typeface="+mn-ea"/>
              </a:rPr>
              <a:t>□　縮小均衡策をとらず積極攻勢を主軸とした経営方針を立案した。工場の生産余力が限られる中で付加価値</a:t>
            </a:r>
            <a:endParaRPr kumimoji="1" lang="en-US" altLang="ja-JP" sz="1000">
              <a:latin typeface="+mn-ea"/>
            </a:endParaRPr>
          </a:p>
          <a:p>
            <a:r>
              <a:rPr kumimoji="1" lang="ja-JP" altLang="en-US" sz="1000">
                <a:latin typeface="+mn-ea"/>
              </a:rPr>
              <a:t>　　を最大化するために、直営販路の拡大を中期的（５年程度）な目標に掲げ、そこに至るまでは</a:t>
            </a:r>
            <a:r>
              <a:rPr kumimoji="1" lang="en-US" altLang="ja-JP" sz="1000">
                <a:latin typeface="+mn-ea"/>
              </a:rPr>
              <a:t>CF</a:t>
            </a:r>
            <a:r>
              <a:rPr kumimoji="1" lang="ja-JP" altLang="en-US" sz="1000">
                <a:latin typeface="+mn-ea"/>
              </a:rPr>
              <a:t>最大化の</a:t>
            </a:r>
            <a:endParaRPr kumimoji="1" lang="en-US" altLang="ja-JP" sz="1000">
              <a:latin typeface="+mn-ea"/>
            </a:endParaRPr>
          </a:p>
          <a:p>
            <a:r>
              <a:rPr kumimoji="1" lang="ja-JP" altLang="en-US" sz="1000">
                <a:latin typeface="+mn-ea"/>
              </a:rPr>
              <a:t>　　ために、物流拠点の集中や、工場生産の直営販路の流通製品への集中に向けた改善等に着手</a:t>
            </a:r>
            <a:endParaRPr kumimoji="1" lang="en-US" altLang="ja-JP" sz="1000">
              <a:latin typeface="+mn-ea"/>
            </a:endParaRPr>
          </a:p>
          <a:p>
            <a:r>
              <a:rPr kumimoji="1" lang="ja-JP" altLang="en-US" sz="1000">
                <a:latin typeface="+mn-ea"/>
              </a:rPr>
              <a:t>□　支援開始前に</a:t>
            </a:r>
            <a:r>
              <a:rPr kumimoji="1" lang="en-US" altLang="ja-JP" sz="1000">
                <a:latin typeface="+mn-ea"/>
              </a:rPr>
              <a:t>30</a:t>
            </a:r>
            <a:r>
              <a:rPr kumimoji="1" lang="ja-JP" altLang="en-US" sz="1000">
                <a:latin typeface="+mn-ea"/>
              </a:rPr>
              <a:t>％弱だった売上総利益率が現在では</a:t>
            </a:r>
            <a:r>
              <a:rPr kumimoji="1" lang="en-US" altLang="ja-JP" sz="1000">
                <a:latin typeface="+mn-ea"/>
              </a:rPr>
              <a:t>45</a:t>
            </a:r>
            <a:r>
              <a:rPr kumimoji="1" lang="ja-JP" altLang="en-US" sz="1000">
                <a:latin typeface="+mn-ea"/>
              </a:rPr>
              <a:t>％前後まで改善し、一時は経営破綻も覚悟したもの</a:t>
            </a:r>
            <a:endParaRPr kumimoji="1" lang="en-US" altLang="ja-JP" sz="1000">
              <a:latin typeface="+mn-ea"/>
            </a:endParaRPr>
          </a:p>
          <a:p>
            <a:r>
              <a:rPr kumimoji="1" lang="ja-JP" altLang="en-US" sz="1000">
                <a:latin typeface="+mn-ea"/>
              </a:rPr>
              <a:t>　　のコロナ禍後も黒字を確保しており、骨太な企業に生まれ変わった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947709"/>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367553" y="5471300"/>
            <a:ext cx="9158832" cy="1169551"/>
          </a:xfrm>
          <a:prstGeom prst="rect">
            <a:avLst/>
          </a:prstGeom>
          <a:noFill/>
        </p:spPr>
        <p:txBody>
          <a:bodyPr wrap="square" rtlCol="0">
            <a:spAutoFit/>
          </a:bodyPr>
          <a:lstStyle/>
          <a:p>
            <a:r>
              <a:rPr kumimoji="1" lang="ja-JP" altLang="en-US" sz="1000">
                <a:latin typeface="+mn-ea"/>
              </a:rPr>
              <a:t>　経営の窮境に陥るまでは表面的には成長著しい企業に見えており、派遣された時も半信半疑のような状態でした。地域において非常に有名な企業のため、単純な人的リストラ等で一時的な損益改善をしたとしても、業界内での風評の蔓延による業績不振の長期化等も想像されるので、対応には細心の注意が必要でした。事業計画を検討する過程において、単に部門損益等を並べて比較するような段階では、拠点の閉鎖や人員削減をすることの方が合理的な整理とし易く、私自身もそちらに気持ちが流れがちでした。</a:t>
            </a:r>
            <a:endParaRPr kumimoji="1" lang="en-US" altLang="ja-JP" sz="1000">
              <a:latin typeface="+mn-ea"/>
            </a:endParaRPr>
          </a:p>
          <a:p>
            <a:r>
              <a:rPr kumimoji="1" lang="ja-JP" altLang="en-US" sz="1000">
                <a:latin typeface="+mn-ea"/>
              </a:rPr>
              <a:t>　当時の社長からは、「守ると攻めるで五分五分なら攻める方を取りたい」と言われ、理由は、先の見えない籠城戦（縮小均衡）では社員の気持ちが持たないだろう、ということでした。財務分析や数字の積上げだけでは見ることのできない、経営者の決断をすぐ隣で体感できたことで、その後の企業支援に対する考え方、経営者に対する接し方を大きく改めることができました。</a:t>
            </a:r>
            <a:endParaRPr kumimoji="1" lang="en-US" altLang="ja-JP" sz="10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12</a:t>
            </a:fld>
            <a:endParaRPr kumimoji="1" lang="ja-JP" altLang="en-US"/>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その１</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83075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132071"/>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3105534"/>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4078997"/>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2" name="直線コネクタ 1">
            <a:extLst>
              <a:ext uri="{FF2B5EF4-FFF2-40B4-BE49-F238E27FC236}">
                <a16:creationId xmlns:a16="http://schemas.microsoft.com/office/drawing/2014/main" id="{6B591121-AD58-569D-6A69-D43A4AA4E105}"/>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3846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6" y="1127400"/>
            <a:ext cx="6637393" cy="707886"/>
          </a:xfrm>
          <a:prstGeom prst="rect">
            <a:avLst/>
          </a:prstGeom>
          <a:noFill/>
        </p:spPr>
        <p:txBody>
          <a:bodyPr wrap="square" rtlCol="0">
            <a:spAutoFit/>
          </a:bodyPr>
          <a:lstStyle/>
          <a:p>
            <a:r>
              <a:rPr kumimoji="1" lang="ja-JP" altLang="en-US" sz="1000">
                <a:latin typeface="+mn-ea"/>
              </a:rPr>
              <a:t>□　年商約１億円の老舗の牛乳・乳製品製造加工販売業</a:t>
            </a:r>
            <a:endParaRPr kumimoji="1" lang="en-US" altLang="ja-JP" sz="1000">
              <a:latin typeface="+mn-ea"/>
            </a:endParaRPr>
          </a:p>
          <a:p>
            <a:r>
              <a:rPr kumimoji="1" lang="ja-JP" altLang="en-US" sz="1000">
                <a:latin typeface="+mn-ea"/>
              </a:rPr>
              <a:t>□　地域の宅配や学校給食、飲食店等への配送、直営店による小売等幅広く事業を展開</a:t>
            </a:r>
            <a:endParaRPr kumimoji="1" lang="en-US" altLang="ja-JP" sz="1000">
              <a:latin typeface="+mn-ea"/>
            </a:endParaRPr>
          </a:p>
          <a:p>
            <a:r>
              <a:rPr kumimoji="1" lang="ja-JP" altLang="en-US" sz="1000">
                <a:latin typeface="+mn-ea"/>
              </a:rPr>
              <a:t>□　牛乳離れによる売上減少、学校給食についてはリスク回避の観点から他社製品への切替え等で業績悪化</a:t>
            </a:r>
            <a:endParaRPr kumimoji="1" lang="en-US" altLang="ja-JP" sz="1000">
              <a:latin typeface="+mn-ea"/>
            </a:endParaRPr>
          </a:p>
          <a:p>
            <a:r>
              <a:rPr kumimoji="1" lang="ja-JP" altLang="en-US" sz="1000">
                <a:latin typeface="+mn-ea"/>
              </a:rPr>
              <a:t>□　後継者が、自社ブランドの強化や新事業の開発、他社とのコラボ開発等に取り組んでいた</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33295" y="1973433"/>
            <a:ext cx="6645704" cy="707886"/>
          </a:xfrm>
          <a:prstGeom prst="rect">
            <a:avLst/>
          </a:prstGeom>
          <a:noFill/>
        </p:spPr>
        <p:txBody>
          <a:bodyPr wrap="square" rtlCol="0">
            <a:spAutoFit/>
          </a:bodyPr>
          <a:lstStyle/>
          <a:p>
            <a:r>
              <a:rPr kumimoji="1" lang="ja-JP" altLang="en-US" sz="1000">
                <a:latin typeface="+mn-ea"/>
              </a:rPr>
              <a:t>□　老舗の挑戦としてメディアへの露出も増え、地域内外の認知度向上（地域外の若者への訴求）していた</a:t>
            </a:r>
            <a:endParaRPr kumimoji="1" lang="en-US" altLang="ja-JP" sz="1000">
              <a:latin typeface="+mn-ea"/>
            </a:endParaRPr>
          </a:p>
          <a:p>
            <a:r>
              <a:rPr kumimoji="1" lang="ja-JP" altLang="en-US" sz="1000">
                <a:latin typeface="+mn-ea"/>
              </a:rPr>
              <a:t>□　学校給食を他社製品へ切替えたことにより、自社工場での生産量が減少し、稼働率に余力があった</a:t>
            </a:r>
            <a:endParaRPr kumimoji="1" lang="en-US" altLang="ja-JP" sz="1000">
              <a:latin typeface="+mn-ea"/>
            </a:endParaRPr>
          </a:p>
          <a:p>
            <a:r>
              <a:rPr kumimoji="1" lang="ja-JP" altLang="en-US" sz="1000">
                <a:latin typeface="+mn-ea"/>
              </a:rPr>
              <a:t>□　経営層は事業全体の管理や計数管理が弱く、事業承継を含め中長期的な経営について具体性がなかった</a:t>
            </a:r>
            <a:endParaRPr kumimoji="1" lang="en-US" altLang="ja-JP" sz="1000">
              <a:latin typeface="+mn-ea"/>
            </a:endParaRPr>
          </a:p>
          <a:p>
            <a:r>
              <a:rPr kumimoji="1" lang="ja-JP" altLang="en-US" sz="1000">
                <a:latin typeface="+mn-ea"/>
              </a:rPr>
              <a:t>□　新事業に注力していた一方で、利益の良い既存事業（地域への宅配）に力を入れていない</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41607" y="2843827"/>
            <a:ext cx="6637393" cy="861774"/>
          </a:xfrm>
          <a:prstGeom prst="rect">
            <a:avLst/>
          </a:prstGeom>
          <a:noFill/>
        </p:spPr>
        <p:txBody>
          <a:bodyPr wrap="square" rtlCol="0">
            <a:spAutoFit/>
          </a:bodyPr>
          <a:lstStyle/>
          <a:p>
            <a:r>
              <a:rPr kumimoji="1" lang="ja-JP" altLang="en-US" sz="1000">
                <a:latin typeface="+mn-ea"/>
              </a:rPr>
              <a:t>□　資金繰りの安定を図るため、公庫と民間金融機関との協調融資で早期に対応</a:t>
            </a:r>
            <a:endParaRPr kumimoji="1" lang="en-US" altLang="ja-JP" sz="1000">
              <a:latin typeface="+mn-ea"/>
            </a:endParaRPr>
          </a:p>
          <a:p>
            <a:r>
              <a:rPr kumimoji="1" lang="ja-JP" altLang="en-US" sz="1000">
                <a:latin typeface="+mn-ea"/>
              </a:rPr>
              <a:t>□　社長と後継者の父子関係間に入り、お互いから事業や将来に対する思いや不安を聞き、状況を整理した</a:t>
            </a:r>
            <a:endParaRPr kumimoji="1" lang="en-US" altLang="ja-JP" sz="1000">
              <a:latin typeface="+mn-ea"/>
            </a:endParaRPr>
          </a:p>
          <a:p>
            <a:r>
              <a:rPr kumimoji="1" lang="ja-JP" altLang="en-US" sz="1000">
                <a:latin typeface="+mn-ea"/>
              </a:rPr>
              <a:t>□　長期的な収益力改善の必要性から、専門家の支援を受けつつ、事業承継計画を策定</a:t>
            </a:r>
            <a:endParaRPr kumimoji="1" lang="en-US" altLang="ja-JP" sz="1000">
              <a:latin typeface="+mn-ea"/>
            </a:endParaRPr>
          </a:p>
          <a:p>
            <a:r>
              <a:rPr kumimoji="1" lang="ja-JP" altLang="en-US" sz="1000">
                <a:latin typeface="+mn-ea"/>
              </a:rPr>
              <a:t>□　収益改善を具体的にするため、「儲かる商品は何か」を後継者に伴走して検討</a:t>
            </a:r>
            <a:endParaRPr kumimoji="1" lang="en-US" altLang="ja-JP" sz="1000">
              <a:latin typeface="+mn-ea"/>
            </a:endParaRPr>
          </a:p>
          <a:p>
            <a:r>
              <a:rPr kumimoji="1" lang="ja-JP" altLang="en-US" sz="1000">
                <a:latin typeface="+mn-ea"/>
              </a:rPr>
              <a:t>□　金融機関、商工会、事業承継引継ぎ支援センター、信用保証協会による連携支援体制を構築</a:t>
            </a:r>
            <a:endParaRPr kumimoji="1" lang="en-US" altLang="ja-JP" sz="1000">
              <a:latin typeface="+mn-ea"/>
            </a:endParaRP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41607" y="3786757"/>
            <a:ext cx="6832934" cy="707886"/>
          </a:xfrm>
          <a:prstGeom prst="rect">
            <a:avLst/>
          </a:prstGeom>
          <a:noFill/>
        </p:spPr>
        <p:txBody>
          <a:bodyPr wrap="square" rtlCol="0">
            <a:spAutoFit/>
          </a:bodyPr>
          <a:lstStyle/>
          <a:p>
            <a:r>
              <a:rPr kumimoji="1" lang="ja-JP" altLang="en-US" sz="1000">
                <a:latin typeface="+mn-ea"/>
              </a:rPr>
              <a:t>□　「資金繰り」が安定したことで、本業の改善に集中できる環境となった</a:t>
            </a:r>
            <a:endParaRPr kumimoji="1" lang="en-US" altLang="ja-JP" sz="1000">
              <a:latin typeface="+mn-ea"/>
            </a:endParaRPr>
          </a:p>
          <a:p>
            <a:r>
              <a:rPr kumimoji="1" lang="ja-JP" altLang="en-US" sz="1000">
                <a:latin typeface="+mn-ea"/>
              </a:rPr>
              <a:t>□　経営層の不安が、事業承継計画により整理できたことで、中長期的な経営改善の礎となった</a:t>
            </a:r>
            <a:endParaRPr kumimoji="1" lang="en-US" altLang="ja-JP" sz="1000">
              <a:latin typeface="+mn-ea"/>
            </a:endParaRPr>
          </a:p>
          <a:p>
            <a:r>
              <a:rPr kumimoji="1" lang="ja-JP" altLang="en-US" sz="1000">
                <a:latin typeface="+mn-ea"/>
              </a:rPr>
              <a:t>□　生産量の増大（稼働率の向上）に向けて、「学校給食の自社製品回帰・地域の宅配増加」という方向性</a:t>
            </a:r>
            <a:endParaRPr kumimoji="1" lang="en-US" altLang="ja-JP" sz="1000">
              <a:latin typeface="+mn-ea"/>
            </a:endParaRPr>
          </a:p>
          <a:p>
            <a:r>
              <a:rPr kumimoji="1" lang="ja-JP" altLang="en-US" sz="1000">
                <a:latin typeface="+mn-ea"/>
              </a:rPr>
              <a:t>□　今後は、事業全体の方向性を検討しつつ、安定した収益が確保できるように企業経営に伴走していく　　</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764827"/>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52413" y="5296731"/>
            <a:ext cx="9383482" cy="1323439"/>
          </a:xfrm>
          <a:prstGeom prst="rect">
            <a:avLst/>
          </a:prstGeom>
          <a:noFill/>
        </p:spPr>
        <p:txBody>
          <a:bodyPr wrap="square" rtlCol="0">
            <a:spAutoFit/>
          </a:bodyPr>
          <a:lstStyle/>
          <a:p>
            <a:r>
              <a:rPr kumimoji="1" lang="ja-JP" altLang="en-US" sz="1000" spc="-10" dirty="0">
                <a:latin typeface="+mn-ea"/>
              </a:rPr>
              <a:t>　同社は長らく厳しい状況にあったものの、地元老舗メーカーとして懸命に取り組んでいた。中長期的な改善が視野にある中で、前任からは「事業承継については積極的ではない」と聞いていました。実際に社長と後継者にお会いすると、それぞれが「事業承継を考えたくても、経営が厳しい状況で引き継がせてよいのか</a:t>
            </a:r>
            <a:r>
              <a:rPr kumimoji="1" lang="ja-JP" altLang="en-US" sz="1000" spc="-10" dirty="0" smtClean="0">
                <a:latin typeface="+mn-ea"/>
              </a:rPr>
              <a:t>。迷惑</a:t>
            </a:r>
            <a:r>
              <a:rPr kumimoji="1" lang="ja-JP" altLang="en-US" sz="1000" spc="-10" dirty="0">
                <a:latin typeface="+mn-ea"/>
              </a:rPr>
              <a:t>をかけるのではないか」といった葛藤をされていることがわかりました。近しい間柄だからこそ、相手を思い「重要なことではあるが、触れてはいけない話」になってしまったのではないかと感じました。</a:t>
            </a:r>
            <a:endParaRPr kumimoji="1" lang="en-US" altLang="ja-JP" sz="1000" spc="-10" dirty="0">
              <a:latin typeface="+mn-ea"/>
            </a:endParaRPr>
          </a:p>
          <a:p>
            <a:r>
              <a:rPr kumimoji="1" lang="ja-JP" altLang="en-US" sz="1000" spc="-10" dirty="0">
                <a:latin typeface="+mn-ea"/>
              </a:rPr>
              <a:t>　経営面では、食品衛生が声高に叫ばれる中で、学校給食等はリスク回避策として、他社製品への切替えを進めてきたものの、逆に、①工場の稼働率が低下していることがわかりました。また、売上高を確保したい思いで、新事業に注力した結果、②既存の「儲かる商品」（地域の宅配）の営業活動が手薄になっていたことの可能性がみえてきました。そして、後継者からは、これまで誰にも相談したことのない悩み等も語っていただき、心が晴れたと言っていただきました。事業の理解を通じて、事業者との関係性も深まり、表層的な悩みや支援から一歩踏み込んだ形で、「真の相談」を受け、課題解決に向けた取り組みに向けた事例となりました。</a:t>
            </a:r>
            <a:endParaRPr kumimoji="1" lang="en-US" altLang="ja-JP" sz="1000" spc="-10" dirty="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13</a:t>
            </a:fld>
            <a:endParaRPr kumimoji="1" lang="ja-JP" altLang="en-US"/>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その２</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61461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59240" y="2032315"/>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2939277"/>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3879488"/>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2" name="直線コネクタ 1">
            <a:extLst>
              <a:ext uri="{FF2B5EF4-FFF2-40B4-BE49-F238E27FC236}">
                <a16:creationId xmlns:a16="http://schemas.microsoft.com/office/drawing/2014/main" id="{8F6593F6-881E-0BD0-FB10-D0CC74816218}"/>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165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90822" y="1116665"/>
            <a:ext cx="6462766" cy="707886"/>
          </a:xfrm>
          <a:prstGeom prst="rect">
            <a:avLst/>
          </a:prstGeom>
          <a:noFill/>
        </p:spPr>
        <p:txBody>
          <a:bodyPr wrap="square" rtlCol="0">
            <a:spAutoFit/>
          </a:bodyPr>
          <a:lstStyle/>
          <a:p>
            <a:r>
              <a:rPr kumimoji="1" lang="ja-JP" altLang="en-US" sz="1000">
                <a:latin typeface="+mn-ea"/>
              </a:rPr>
              <a:t>□　年商</a:t>
            </a:r>
            <a:r>
              <a:rPr kumimoji="1" lang="en-US" altLang="ja-JP" sz="1000">
                <a:latin typeface="+mn-ea"/>
              </a:rPr>
              <a:t>10</a:t>
            </a:r>
            <a:r>
              <a:rPr kumimoji="1" lang="ja-JP" altLang="en-US" sz="1000">
                <a:latin typeface="+mn-ea"/>
              </a:rPr>
              <a:t>数億円、社員数</a:t>
            </a:r>
            <a:r>
              <a:rPr kumimoji="1" lang="en-US" altLang="ja-JP" sz="1000">
                <a:latin typeface="+mn-ea"/>
              </a:rPr>
              <a:t>140</a:t>
            </a:r>
            <a:r>
              <a:rPr kumimoji="1" lang="ja-JP" altLang="en-US" sz="1000">
                <a:latin typeface="+mn-ea"/>
              </a:rPr>
              <a:t>名</a:t>
            </a:r>
          </a:p>
          <a:p>
            <a:r>
              <a:rPr kumimoji="1" lang="ja-JP" altLang="en-US" sz="1000">
                <a:latin typeface="+mn-ea"/>
              </a:rPr>
              <a:t>□　</a:t>
            </a:r>
            <a:r>
              <a:rPr kumimoji="1" lang="en-US" altLang="ja-JP" sz="1000">
                <a:latin typeface="+mn-ea"/>
              </a:rPr>
              <a:t>OEM</a:t>
            </a:r>
            <a:r>
              <a:rPr kumimoji="1" lang="ja-JP" altLang="en-US" sz="1000">
                <a:latin typeface="+mn-ea"/>
              </a:rPr>
              <a:t>生産</a:t>
            </a:r>
            <a:r>
              <a:rPr kumimoji="1" lang="en-US" altLang="ja-JP" sz="1000">
                <a:latin typeface="+mn-ea"/>
              </a:rPr>
              <a:t>100</a:t>
            </a:r>
            <a:r>
              <a:rPr kumimoji="1" lang="ja-JP" altLang="en-US" sz="1000">
                <a:latin typeface="+mn-ea"/>
              </a:rPr>
              <a:t>％ の木製家具製造業（取引先</a:t>
            </a:r>
            <a:r>
              <a:rPr kumimoji="1" lang="en-US" altLang="ja-JP" sz="1000">
                <a:latin typeface="+mn-ea"/>
              </a:rPr>
              <a:t>80</a:t>
            </a:r>
            <a:r>
              <a:rPr kumimoji="1" lang="ja-JP" altLang="en-US" sz="1000">
                <a:latin typeface="+mn-ea"/>
              </a:rPr>
              <a:t>社）</a:t>
            </a:r>
            <a:endParaRPr kumimoji="1" lang="en-US" altLang="ja-JP" sz="1000">
              <a:latin typeface="+mn-ea"/>
            </a:endParaRPr>
          </a:p>
          <a:p>
            <a:r>
              <a:rPr kumimoji="1" lang="ja-JP" altLang="en-US" sz="1000">
                <a:latin typeface="+mn-ea"/>
              </a:rPr>
              <a:t>□　木工切削、木材積層技術によるデザイン性の高い、複雑曲面の木工製作が可能</a:t>
            </a:r>
          </a:p>
          <a:p>
            <a:r>
              <a:rPr kumimoji="1" lang="ja-JP" altLang="en-US" sz="1000">
                <a:latin typeface="+mn-ea"/>
              </a:rPr>
              <a:t>□ 　販路は国内施設向け取引先</a:t>
            </a:r>
            <a:r>
              <a:rPr kumimoji="1" lang="en-US" altLang="ja-JP" sz="1000">
                <a:latin typeface="+mn-ea"/>
              </a:rPr>
              <a:t>95</a:t>
            </a:r>
            <a:r>
              <a:rPr kumimoji="1" lang="ja-JP" altLang="en-US" sz="1000">
                <a:latin typeface="+mn-ea"/>
              </a:rPr>
              <a:t>％、海外家具メーカー５％　</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90822" y="1909464"/>
            <a:ext cx="6625514" cy="1015663"/>
          </a:xfrm>
          <a:prstGeom prst="rect">
            <a:avLst/>
          </a:prstGeom>
          <a:noFill/>
        </p:spPr>
        <p:txBody>
          <a:bodyPr wrap="square" rtlCol="0">
            <a:spAutoFit/>
          </a:bodyPr>
          <a:lstStyle/>
          <a:p>
            <a:r>
              <a:rPr kumimoji="1" lang="ja-JP" altLang="en-US" sz="1000">
                <a:latin typeface="+mn-ea"/>
              </a:rPr>
              <a:t>□　国内家具需要は「安価、機能性重視」にあり、当社の持つ高い技術力を活かせる製品需要が少なく、</a:t>
            </a:r>
          </a:p>
          <a:p>
            <a:r>
              <a:rPr kumimoji="1" lang="ja-JP" altLang="en-US" sz="1000">
                <a:latin typeface="+mn-ea"/>
              </a:rPr>
              <a:t>　    当社の技術力を収益に反映できない状況が続いていた</a:t>
            </a:r>
          </a:p>
          <a:p>
            <a:r>
              <a:rPr kumimoji="1" lang="ja-JP" altLang="en-US" sz="1000">
                <a:latin typeface="+mn-ea"/>
              </a:rPr>
              <a:t>□　プロダクトポートフォリオが国内の施設用椅子・テーブルに偏りすぎていたため、収益力が低い仕事を</a:t>
            </a:r>
            <a:endParaRPr kumimoji="1" lang="en-US" altLang="ja-JP" sz="1000">
              <a:latin typeface="+mn-ea"/>
            </a:endParaRPr>
          </a:p>
          <a:p>
            <a:r>
              <a:rPr kumimoji="1" lang="ja-JP" altLang="en-US" sz="1000">
                <a:latin typeface="+mn-ea"/>
              </a:rPr>
              <a:t>　　 数多くこなすような状態に陥っていた</a:t>
            </a:r>
            <a:endParaRPr kumimoji="1" lang="en-US" altLang="ja-JP" sz="1000">
              <a:latin typeface="+mn-ea"/>
            </a:endParaRPr>
          </a:p>
          <a:p>
            <a:r>
              <a:rPr kumimoji="1" lang="ja-JP" altLang="en-US" sz="1000">
                <a:latin typeface="+mn-ea"/>
              </a:rPr>
              <a:t>□ 　当社の高い技術力を活かし、収益力向上を図るためには、木工家具について「財産としての価値が高い」</a:t>
            </a:r>
            <a:endParaRPr kumimoji="1" lang="en-US" altLang="ja-JP" sz="1000">
              <a:latin typeface="+mn-ea"/>
            </a:endParaRPr>
          </a:p>
          <a:p>
            <a:r>
              <a:rPr kumimoji="1" lang="ja-JP" altLang="en-US" sz="1000">
                <a:latin typeface="+mn-ea"/>
              </a:rPr>
              <a:t>　　「本物志向」「デザイン重視」と考える「海外の高級家具メーカー」との取引拡大に可能性</a:t>
            </a: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90822" y="3009617"/>
            <a:ext cx="6372350" cy="861774"/>
          </a:xfrm>
          <a:prstGeom prst="rect">
            <a:avLst/>
          </a:prstGeom>
          <a:noFill/>
        </p:spPr>
        <p:txBody>
          <a:bodyPr wrap="square" rtlCol="0">
            <a:spAutoFit/>
          </a:bodyPr>
          <a:lstStyle/>
          <a:p>
            <a:r>
              <a:rPr kumimoji="1" lang="ja-JP" altLang="en-US" sz="1000">
                <a:latin typeface="+mn-ea"/>
              </a:rPr>
              <a:t>□　高級家具の本場である「北欧市場」にターゲットを絞り、行政等と連携して市場調査として、</a:t>
            </a:r>
            <a:endParaRPr kumimoji="1" lang="en-US" altLang="ja-JP" sz="1000">
              <a:latin typeface="+mn-ea"/>
            </a:endParaRPr>
          </a:p>
          <a:p>
            <a:r>
              <a:rPr kumimoji="1" lang="ja-JP" altLang="en-US" sz="1000">
                <a:latin typeface="+mn-ea"/>
              </a:rPr>
              <a:t>　　「北欧の家具製造企業の課題調査」を行うことを提案</a:t>
            </a:r>
          </a:p>
          <a:p>
            <a:r>
              <a:rPr kumimoji="1" lang="ja-JP" altLang="en-US" sz="1000">
                <a:latin typeface="+mn-ea"/>
              </a:rPr>
              <a:t>□　現地の課題として浮き彫りとなったのは、「北欧マイスター職人の引退による工場の小規模化」及び</a:t>
            </a:r>
            <a:endParaRPr kumimoji="1" lang="en-US" altLang="ja-JP" sz="1000">
              <a:latin typeface="+mn-ea"/>
            </a:endParaRPr>
          </a:p>
          <a:p>
            <a:r>
              <a:rPr kumimoji="1" lang="ja-JP" altLang="en-US" sz="1000">
                <a:latin typeface="+mn-ea"/>
              </a:rPr>
              <a:t>　　「アジア市場への流通問題」、このため北欧４各国へ渡航する「販路開拓計画」を策定、</a:t>
            </a:r>
            <a:endParaRPr kumimoji="1" lang="en-US" altLang="ja-JP" sz="1000">
              <a:latin typeface="+mn-ea"/>
            </a:endParaRPr>
          </a:p>
          <a:p>
            <a:r>
              <a:rPr kumimoji="1" lang="ja-JP" altLang="en-US" sz="1000">
                <a:latin typeface="+mn-ea"/>
              </a:rPr>
              <a:t>　　北欧のメーカーへ直接アポイントを取り、</a:t>
            </a:r>
            <a:r>
              <a:rPr kumimoji="1" lang="en-US" altLang="ja-JP" sz="1000">
                <a:latin typeface="+mn-ea"/>
              </a:rPr>
              <a:t>CEO</a:t>
            </a:r>
            <a:r>
              <a:rPr kumimoji="1" lang="ja-JP" altLang="en-US" sz="1000">
                <a:latin typeface="+mn-ea"/>
              </a:rPr>
              <a:t>との直接面談の実現まで支援した　</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90822" y="3945405"/>
            <a:ext cx="6480879" cy="707886"/>
          </a:xfrm>
          <a:prstGeom prst="rect">
            <a:avLst/>
          </a:prstGeom>
          <a:noFill/>
        </p:spPr>
        <p:txBody>
          <a:bodyPr wrap="square" rtlCol="0">
            <a:spAutoFit/>
          </a:bodyPr>
          <a:lstStyle/>
          <a:p>
            <a:r>
              <a:rPr kumimoji="1" lang="ja-JP" altLang="en-US" sz="1000">
                <a:latin typeface="+mn-ea"/>
              </a:rPr>
              <a:t>□　海外販路開拓の支援の成果として、北欧中心に海外取引先が増加、 </a:t>
            </a:r>
            <a:endParaRPr kumimoji="1" lang="en-US" altLang="ja-JP" sz="1000">
              <a:latin typeface="+mn-ea"/>
            </a:endParaRPr>
          </a:p>
          <a:p>
            <a:r>
              <a:rPr kumimoji="1" lang="ja-JP" altLang="en-US" sz="1000">
                <a:latin typeface="+mn-ea"/>
              </a:rPr>
              <a:t>　　⽀援開始前には、５％程度の海外受注割合が</a:t>
            </a:r>
            <a:r>
              <a:rPr kumimoji="1" lang="en-US" altLang="ja-JP" sz="1000">
                <a:latin typeface="+mn-ea"/>
              </a:rPr>
              <a:t>30</a:t>
            </a:r>
            <a:r>
              <a:rPr kumimoji="1" lang="ja-JP" altLang="en-US" sz="1000">
                <a:latin typeface="+mn-ea"/>
              </a:rPr>
              <a:t>％まで増加し、収益力が改善された</a:t>
            </a:r>
            <a:endParaRPr kumimoji="1" lang="en-US" altLang="ja-JP" sz="1000">
              <a:latin typeface="+mn-ea"/>
            </a:endParaRPr>
          </a:p>
          <a:p>
            <a:r>
              <a:rPr kumimoji="1" lang="ja-JP" altLang="en-US" sz="1000">
                <a:latin typeface="+mn-ea"/>
              </a:rPr>
              <a:t>□　当社の高い技術力が認められ、世界的に著名なメーカーや施設から受注が飛び込むようになり、</a:t>
            </a:r>
            <a:endParaRPr kumimoji="1" lang="en-US" altLang="ja-JP" sz="1000">
              <a:latin typeface="+mn-ea"/>
            </a:endParaRPr>
          </a:p>
          <a:p>
            <a:r>
              <a:rPr kumimoji="1" lang="ja-JP" altLang="en-US" sz="1000">
                <a:latin typeface="+mn-ea"/>
              </a:rPr>
              <a:t>　　「世界の</a:t>
            </a:r>
            <a:r>
              <a:rPr kumimoji="1" lang="en-US" altLang="ja-JP" sz="1000">
                <a:latin typeface="+mn-ea"/>
              </a:rPr>
              <a:t>OEM</a:t>
            </a:r>
            <a:r>
              <a:rPr kumimoji="1" lang="ja-JP" altLang="en-US" sz="1000">
                <a:latin typeface="+mn-ea"/>
              </a:rPr>
              <a:t>」地位を確立するまで成長、今後、市場ニーズの高い「木工素材販売」の新事業を検討　</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200" y="4987252"/>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186902" y="5484231"/>
            <a:ext cx="9401175" cy="1169551"/>
          </a:xfrm>
          <a:prstGeom prst="rect">
            <a:avLst/>
          </a:prstGeom>
          <a:noFill/>
        </p:spPr>
        <p:txBody>
          <a:bodyPr wrap="square" rtlCol="0">
            <a:spAutoFit/>
          </a:bodyPr>
          <a:lstStyle/>
          <a:p>
            <a:r>
              <a:rPr kumimoji="1" lang="ja-JP" altLang="en-US" sz="1000" dirty="0">
                <a:latin typeface="+mn-ea"/>
              </a:rPr>
              <a:t>　当社の担当として派遣された際に驚いたのは、人口わずか数千人の小さな田舎町に、高度な</a:t>
            </a:r>
            <a:r>
              <a:rPr kumimoji="1" lang="en-US" altLang="ja-JP" sz="1000" dirty="0">
                <a:latin typeface="+mn-ea"/>
              </a:rPr>
              <a:t>CAD/CAM</a:t>
            </a:r>
            <a:r>
              <a:rPr kumimoji="1" lang="ja-JP" altLang="en-US" sz="1000" dirty="0">
                <a:latin typeface="+mn-ea"/>
              </a:rPr>
              <a:t>のプログラミングを持ち、５軸の</a:t>
            </a:r>
            <a:r>
              <a:rPr kumimoji="1" lang="en-US" altLang="ja-JP" sz="1000" dirty="0">
                <a:latin typeface="+mn-ea"/>
              </a:rPr>
              <a:t>NC</a:t>
            </a:r>
            <a:r>
              <a:rPr kumimoji="1" lang="ja-JP" altLang="en-US" sz="1000" dirty="0">
                <a:latin typeface="+mn-ea"/>
              </a:rPr>
              <a:t>ルータを操り、どんな複雑なデザインでも再現してしまう木工技術を持つ企業が埋もれていたことでした。町の中核的企業であり、高度な技術力を持っている割には収益性が低い点に疑問を持ちました。実際に数日間、工場に入らせてもらい、生産工程や製品のプロダクトポートフォリオ等を調べたところ、高い技術力が活かされる受注割合が多くないことがわかりました。そこで、収益力の高い受注を増加させるために「海外販路開拓」の支援を行いました。</a:t>
            </a:r>
            <a:endParaRPr kumimoji="1" lang="en-US" altLang="ja-JP" sz="1000" dirty="0">
              <a:latin typeface="+mn-ea"/>
            </a:endParaRPr>
          </a:p>
          <a:p>
            <a:r>
              <a:rPr kumimoji="1" lang="ja-JP" altLang="en-US" sz="1000" dirty="0">
                <a:latin typeface="+mn-ea"/>
              </a:rPr>
              <a:t>　社長からは「いままで当社の技術力を理解しようとする金融機関の職員はいなかった」と言われ、金融機関は製造業を決算書だけで判断するのではなく、技術力や生産性、生産品のトレンド、バリューチェーン等あらゆる側面から事業性を評価することが必要ではないかと話していただきました。</a:t>
            </a:r>
            <a:endParaRPr kumimoji="1" lang="en-US" altLang="ja-JP" sz="1000" dirty="0">
              <a:latin typeface="+mn-ea"/>
            </a:endParaRPr>
          </a:p>
          <a:p>
            <a:r>
              <a:rPr kumimoji="1" lang="ja-JP" altLang="en-US" sz="1000" dirty="0">
                <a:latin typeface="+mn-ea"/>
              </a:rPr>
              <a:t>　この仕事を通じ、「もっと自社の技術や生産現場を見てもらいたい」という製造業の経営者の本音を学びました。</a:t>
            </a:r>
            <a:endParaRPr kumimoji="1" lang="en-US" altLang="ja-JP" sz="1000" dirty="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14</a:t>
            </a:fld>
            <a:endParaRPr kumimoji="1" lang="ja-JP" altLang="en-US"/>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その３</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03199" y="481630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59996" y="2041387"/>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59996" y="3014850"/>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59996" y="3988313"/>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2" name="直線コネクタ 1">
            <a:extLst>
              <a:ext uri="{FF2B5EF4-FFF2-40B4-BE49-F238E27FC236}">
                <a16:creationId xmlns:a16="http://schemas.microsoft.com/office/drawing/2014/main" id="{C3BD3095-B531-F617-D531-268FE5BD1C87}"/>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7910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15</a:t>
            </a:fld>
            <a:endParaRPr kumimoji="1" lang="ja-JP" altLang="en-US"/>
          </a:p>
        </p:txBody>
      </p:sp>
      <p:sp>
        <p:nvSpPr>
          <p:cNvPr id="8" name="タイトル 2"/>
          <p:cNvSpPr txBox="1">
            <a:spLocks/>
          </p:cNvSpPr>
          <p:nvPr/>
        </p:nvSpPr>
        <p:spPr>
          <a:xfrm>
            <a:off x="368515" y="2484778"/>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a:t>９　サービス業</a:t>
            </a:r>
          </a:p>
        </p:txBody>
      </p:sp>
      <p:sp>
        <p:nvSpPr>
          <p:cNvPr id="9"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2024</a:t>
            </a:r>
            <a:r>
              <a:rPr lang="ja-JP" altLang="en-US" sz="2000"/>
              <a:t>（令和６）年３月</a:t>
            </a:r>
          </a:p>
        </p:txBody>
      </p:sp>
      <p:sp>
        <p:nvSpPr>
          <p:cNvPr id="7" name="正方形/長方形 6"/>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Tree>
    <p:extLst>
      <p:ext uri="{BB962C8B-B14F-4D97-AF65-F5344CB8AC3E}">
        <p14:creationId xmlns:p14="http://schemas.microsoft.com/office/powerpoint/2010/main" val="3765157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テキスト ボックス 30">
            <a:extLst>
              <a:ext uri="{FF2B5EF4-FFF2-40B4-BE49-F238E27FC236}">
                <a16:creationId xmlns:a16="http://schemas.microsoft.com/office/drawing/2014/main" id="{82F98467-E2B5-B100-329D-8C0CF2710A00}"/>
              </a:ext>
            </a:extLst>
          </p:cNvPr>
          <p:cNvSpPr txBox="1"/>
          <p:nvPr/>
        </p:nvSpPr>
        <p:spPr>
          <a:xfrm>
            <a:off x="344803" y="5903641"/>
            <a:ext cx="3554354" cy="707886"/>
          </a:xfrm>
          <a:prstGeom prst="rect">
            <a:avLst/>
          </a:prstGeom>
          <a:noFill/>
        </p:spPr>
        <p:txBody>
          <a:bodyPr wrap="square" rtlCol="0">
            <a:spAutoFit/>
          </a:bodyPr>
          <a:lstStyle/>
          <a:p>
            <a:r>
              <a:rPr kumimoji="1" lang="ja-JP" altLang="en-US" sz="1000" spc="-50">
                <a:latin typeface="+mn-ea"/>
              </a:rPr>
              <a:t>□ どのような設備や機械を持っているかが競争力に直結</a:t>
            </a:r>
            <a:endParaRPr kumimoji="1" lang="en-US" altLang="ja-JP" sz="1000" spc="-50">
              <a:latin typeface="+mn-ea"/>
            </a:endParaRPr>
          </a:p>
          <a:p>
            <a:r>
              <a:rPr kumimoji="1" lang="ja-JP" altLang="en-US" sz="1000" spc="-50">
                <a:latin typeface="+mn-ea"/>
              </a:rPr>
              <a:t>□ 設備の台数等がサービスの提供能力を左右する</a:t>
            </a:r>
            <a:endParaRPr kumimoji="1" lang="en-US" altLang="ja-JP" sz="1000" spc="-50">
              <a:latin typeface="+mn-ea"/>
            </a:endParaRPr>
          </a:p>
          <a:p>
            <a:r>
              <a:rPr kumimoji="1" lang="ja-JP" altLang="en-US" sz="1000" spc="-50">
                <a:latin typeface="+mn-ea"/>
              </a:rPr>
              <a:t>□ 投資に対する個別の採算は合っているかが重要</a:t>
            </a:r>
            <a:endParaRPr kumimoji="1" lang="en-US" altLang="ja-JP" sz="1000" spc="-50">
              <a:latin typeface="+mn-ea"/>
            </a:endParaRPr>
          </a:p>
          <a:p>
            <a:r>
              <a:rPr kumimoji="1" lang="ja-JP" altLang="en-US" sz="1000" spc="-50">
                <a:latin typeface="+mn-ea"/>
              </a:rPr>
              <a:t>□ 保守費用・設備更新のタイミングに注意</a:t>
            </a:r>
            <a:endParaRPr kumimoji="1" lang="en-US" altLang="ja-JP" sz="1000" spc="-50">
              <a:latin typeface="+mn-ea"/>
            </a:endParaRPr>
          </a:p>
        </p:txBody>
      </p:sp>
      <p:sp>
        <p:nvSpPr>
          <p:cNvPr id="34" name="テキスト ボックス 33">
            <a:extLst>
              <a:ext uri="{FF2B5EF4-FFF2-40B4-BE49-F238E27FC236}">
                <a16:creationId xmlns:a16="http://schemas.microsoft.com/office/drawing/2014/main" id="{1D20DF15-0C36-5AA5-88AF-BC6E37E1FB66}"/>
              </a:ext>
            </a:extLst>
          </p:cNvPr>
          <p:cNvSpPr txBox="1"/>
          <p:nvPr/>
        </p:nvSpPr>
        <p:spPr>
          <a:xfrm>
            <a:off x="317153" y="5461902"/>
            <a:ext cx="3105905"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設備的サービス業の留意点</a:t>
            </a:r>
          </a:p>
        </p:txBody>
      </p:sp>
      <p:sp>
        <p:nvSpPr>
          <p:cNvPr id="122" name="四角形: 角を丸くする 121">
            <a:extLst>
              <a:ext uri="{FF2B5EF4-FFF2-40B4-BE49-F238E27FC236}">
                <a16:creationId xmlns:a16="http://schemas.microsoft.com/office/drawing/2014/main" id="{DBE74872-CD82-6AFA-29C7-5F630AC9A04E}"/>
              </a:ext>
            </a:extLst>
          </p:cNvPr>
          <p:cNvSpPr/>
          <p:nvPr/>
        </p:nvSpPr>
        <p:spPr>
          <a:xfrm>
            <a:off x="4981377" y="1202464"/>
            <a:ext cx="4695800" cy="5550512"/>
          </a:xfrm>
          <a:prstGeom prst="roundRect">
            <a:avLst>
              <a:gd name="adj" fmla="val 1504"/>
            </a:avLst>
          </a:prstGeom>
          <a:noFill/>
          <a:ln w="50800">
            <a:solidFill>
              <a:srgbClr val="FF0000">
                <a:alpha val="25000"/>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矢印: 右 116">
            <a:extLst>
              <a:ext uri="{FF2B5EF4-FFF2-40B4-BE49-F238E27FC236}">
                <a16:creationId xmlns:a16="http://schemas.microsoft.com/office/drawing/2014/main" id="{E6196F6B-C168-A829-5082-3F06210354DF}"/>
              </a:ext>
            </a:extLst>
          </p:cNvPr>
          <p:cNvSpPr/>
          <p:nvPr/>
        </p:nvSpPr>
        <p:spPr>
          <a:xfrm>
            <a:off x="6044013" y="2387988"/>
            <a:ext cx="3276036" cy="3251320"/>
          </a:xfrm>
          <a:prstGeom prst="rightArrow">
            <a:avLst>
              <a:gd name="adj1" fmla="val 50000"/>
              <a:gd name="adj2" fmla="val 50000"/>
            </a:avLst>
          </a:prstGeom>
          <a:solidFill>
            <a:schemeClr val="bg1">
              <a:lumMod val="65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4EFA6DFE-CB24-FA6E-A498-1E145A739F3A}"/>
              </a:ext>
            </a:extLst>
          </p:cNvPr>
          <p:cNvSpPr txBox="1"/>
          <p:nvPr/>
        </p:nvSpPr>
        <p:spPr>
          <a:xfrm>
            <a:off x="4473074" y="130446"/>
            <a:ext cx="3252326" cy="276999"/>
          </a:xfrm>
          <a:prstGeom prst="rect">
            <a:avLst/>
          </a:prstGeom>
          <a:noFill/>
        </p:spPr>
        <p:txBody>
          <a:bodyPr wrap="square" rtlCol="0">
            <a:spAutoFit/>
          </a:bodyPr>
          <a:lstStyle/>
          <a:p>
            <a:r>
              <a:rPr kumimoji="1" lang="ja-JP" altLang="en-US" sz="1200">
                <a:solidFill>
                  <a:schemeClr val="bg1">
                    <a:lumMod val="50000"/>
                  </a:schemeClr>
                </a:solidFill>
                <a:latin typeface="HG創英角ｺﾞｼｯｸUB" panose="020B0909000000000000" pitchFamily="49" charset="-128"/>
                <a:ea typeface="HG創英角ｺﾞｼｯｸUB" panose="020B0909000000000000" pitchFamily="49" charset="-128"/>
              </a:rPr>
              <a:t>注：宿泊等の大型装置系サービス業を除く</a:t>
            </a:r>
          </a:p>
        </p:txBody>
      </p:sp>
      <p:grpSp>
        <p:nvGrpSpPr>
          <p:cNvPr id="96" name="グループ化 95">
            <a:extLst>
              <a:ext uri="{FF2B5EF4-FFF2-40B4-BE49-F238E27FC236}">
                <a16:creationId xmlns:a16="http://schemas.microsoft.com/office/drawing/2014/main" id="{C6538309-ECD6-475A-B497-21EBE7A7A418}"/>
              </a:ext>
            </a:extLst>
          </p:cNvPr>
          <p:cNvGrpSpPr/>
          <p:nvPr/>
        </p:nvGrpSpPr>
        <p:grpSpPr>
          <a:xfrm>
            <a:off x="3261600" y="1298370"/>
            <a:ext cx="3251320" cy="1878167"/>
            <a:chOff x="3241964" y="1202120"/>
            <a:chExt cx="3251320" cy="1878167"/>
          </a:xfrm>
        </p:grpSpPr>
        <p:grpSp>
          <p:nvGrpSpPr>
            <p:cNvPr id="71" name="グループ化 70">
              <a:extLst>
                <a:ext uri="{FF2B5EF4-FFF2-40B4-BE49-F238E27FC236}">
                  <a16:creationId xmlns:a16="http://schemas.microsoft.com/office/drawing/2014/main" id="{11FB0352-3E13-F133-94AB-39D45FEDBDAC}"/>
                </a:ext>
              </a:extLst>
            </p:cNvPr>
            <p:cNvGrpSpPr/>
            <p:nvPr/>
          </p:nvGrpSpPr>
          <p:grpSpPr>
            <a:xfrm>
              <a:off x="3758454" y="1202120"/>
              <a:ext cx="2353730" cy="999471"/>
              <a:chOff x="4207503" y="1741792"/>
              <a:chExt cx="2353730" cy="999471"/>
            </a:xfrm>
          </p:grpSpPr>
          <p:sp>
            <p:nvSpPr>
              <p:cNvPr id="72" name="楕円 71">
                <a:extLst>
                  <a:ext uri="{FF2B5EF4-FFF2-40B4-BE49-F238E27FC236}">
                    <a16:creationId xmlns:a16="http://schemas.microsoft.com/office/drawing/2014/main" id="{D5B45813-C7C5-248F-ADF1-5908F25382DC}"/>
                  </a:ext>
                </a:extLst>
              </p:cNvPr>
              <p:cNvSpPr/>
              <p:nvPr/>
            </p:nvSpPr>
            <p:spPr>
              <a:xfrm>
                <a:off x="5477800" y="1741792"/>
                <a:ext cx="1083433" cy="999471"/>
              </a:xfrm>
              <a:prstGeom prst="ellipse">
                <a:avLst/>
              </a:prstGeom>
              <a:noFill/>
              <a:ln w="762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3" name="グループ化 72">
                <a:extLst>
                  <a:ext uri="{FF2B5EF4-FFF2-40B4-BE49-F238E27FC236}">
                    <a16:creationId xmlns:a16="http://schemas.microsoft.com/office/drawing/2014/main" id="{41CFDF91-ACF5-99E2-1572-1BCF69180384}"/>
                  </a:ext>
                </a:extLst>
              </p:cNvPr>
              <p:cNvGrpSpPr/>
              <p:nvPr/>
            </p:nvGrpSpPr>
            <p:grpSpPr>
              <a:xfrm>
                <a:off x="4207503" y="1896600"/>
                <a:ext cx="2317354" cy="695390"/>
                <a:chOff x="4207503" y="1896600"/>
                <a:chExt cx="2317354" cy="695390"/>
              </a:xfrm>
            </p:grpSpPr>
            <p:sp>
              <p:nvSpPr>
                <p:cNvPr id="74" name="テキスト ボックス 73">
                  <a:extLst>
                    <a:ext uri="{FF2B5EF4-FFF2-40B4-BE49-F238E27FC236}">
                      <a16:creationId xmlns:a16="http://schemas.microsoft.com/office/drawing/2014/main" id="{A8C15268-1EDC-8090-F943-D47DE99CD37B}"/>
                    </a:ext>
                  </a:extLst>
                </p:cNvPr>
                <p:cNvSpPr txBox="1"/>
                <p:nvPr/>
              </p:nvSpPr>
              <p:spPr>
                <a:xfrm>
                  <a:off x="5507103" y="1896600"/>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建設業</a:t>
                  </a:r>
                </a:p>
              </p:txBody>
            </p:sp>
            <p:sp>
              <p:nvSpPr>
                <p:cNvPr id="75" name="テキスト ボックス 74">
                  <a:extLst>
                    <a:ext uri="{FF2B5EF4-FFF2-40B4-BE49-F238E27FC236}">
                      <a16:creationId xmlns:a16="http://schemas.microsoft.com/office/drawing/2014/main" id="{EF22EE8A-44A0-C86F-DDD8-B8AC304553A4}"/>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76" name="直線コネクタ 75">
                  <a:extLst>
                    <a:ext uri="{FF2B5EF4-FFF2-40B4-BE49-F238E27FC236}">
                      <a16:creationId xmlns:a16="http://schemas.microsoft.com/office/drawing/2014/main" id="{DBC451C8-F28C-A545-F629-C6DE5E41F5FC}"/>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79" name="矢印: 右 78">
              <a:extLst>
                <a:ext uri="{FF2B5EF4-FFF2-40B4-BE49-F238E27FC236}">
                  <a16:creationId xmlns:a16="http://schemas.microsoft.com/office/drawing/2014/main" id="{B5EC488F-CFC9-C4E1-48FF-896231C5FDE9}"/>
                </a:ext>
              </a:extLst>
            </p:cNvPr>
            <p:cNvSpPr/>
            <p:nvPr/>
          </p:nvSpPr>
          <p:spPr>
            <a:xfrm rot="16200000">
              <a:off x="4111609" y="698612"/>
              <a:ext cx="1512030" cy="3251320"/>
            </a:xfrm>
            <a:prstGeom prst="rightArrow">
              <a:avLst/>
            </a:prstGeom>
            <a:solidFill>
              <a:schemeClr val="bg1">
                <a:lumMod val="65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1" name="グループ化 80">
              <a:extLst>
                <a:ext uri="{FF2B5EF4-FFF2-40B4-BE49-F238E27FC236}">
                  <a16:creationId xmlns:a16="http://schemas.microsoft.com/office/drawing/2014/main" id="{8A03E010-6B75-5794-FFDE-8AFB08E3B959}"/>
                </a:ext>
              </a:extLst>
            </p:cNvPr>
            <p:cNvGrpSpPr/>
            <p:nvPr/>
          </p:nvGrpSpPr>
          <p:grpSpPr>
            <a:xfrm>
              <a:off x="3712466" y="1205250"/>
              <a:ext cx="2366879" cy="999471"/>
              <a:chOff x="2858378" y="1725673"/>
              <a:chExt cx="2366879" cy="999471"/>
            </a:xfrm>
          </p:grpSpPr>
          <p:sp>
            <p:nvSpPr>
              <p:cNvPr id="82" name="楕円 81">
                <a:extLst>
                  <a:ext uri="{FF2B5EF4-FFF2-40B4-BE49-F238E27FC236}">
                    <a16:creationId xmlns:a16="http://schemas.microsoft.com/office/drawing/2014/main" id="{F55159F8-6054-3D9C-B50E-F6B89AA843B3}"/>
                  </a:ext>
                </a:extLst>
              </p:cNvPr>
              <p:cNvSpPr/>
              <p:nvPr/>
            </p:nvSpPr>
            <p:spPr>
              <a:xfrm>
                <a:off x="2858378" y="1725673"/>
                <a:ext cx="1083433" cy="999471"/>
              </a:xfrm>
              <a:prstGeom prst="ellipse">
                <a:avLst/>
              </a:prstGeom>
              <a:noFill/>
              <a:ln w="762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3" name="グループ化 82">
                <a:extLst>
                  <a:ext uri="{FF2B5EF4-FFF2-40B4-BE49-F238E27FC236}">
                    <a16:creationId xmlns:a16="http://schemas.microsoft.com/office/drawing/2014/main" id="{D4B41299-66A8-43C3-DC00-BE63DC809911}"/>
                  </a:ext>
                </a:extLst>
              </p:cNvPr>
              <p:cNvGrpSpPr/>
              <p:nvPr/>
            </p:nvGrpSpPr>
            <p:grpSpPr>
              <a:xfrm>
                <a:off x="2881908" y="1826930"/>
                <a:ext cx="2343349" cy="765060"/>
                <a:chOff x="2881908" y="1826930"/>
                <a:chExt cx="2343349" cy="765060"/>
              </a:xfrm>
            </p:grpSpPr>
            <p:sp>
              <p:nvSpPr>
                <p:cNvPr id="84" name="テキスト ボックス 83">
                  <a:extLst>
                    <a:ext uri="{FF2B5EF4-FFF2-40B4-BE49-F238E27FC236}">
                      <a16:creationId xmlns:a16="http://schemas.microsoft.com/office/drawing/2014/main" id="{0426E7A5-0E62-0167-8178-A5870FE44FD6}"/>
                    </a:ext>
                  </a:extLst>
                </p:cNvPr>
                <p:cNvSpPr txBox="1"/>
                <p:nvPr/>
              </p:nvSpPr>
              <p:spPr>
                <a:xfrm>
                  <a:off x="2881908" y="1826930"/>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製造業</a:t>
                  </a:r>
                </a:p>
              </p:txBody>
            </p:sp>
            <p:sp>
              <p:nvSpPr>
                <p:cNvPr id="85" name="テキスト ボックス 84">
                  <a:extLst>
                    <a:ext uri="{FF2B5EF4-FFF2-40B4-BE49-F238E27FC236}">
                      <a16:creationId xmlns:a16="http://schemas.microsoft.com/office/drawing/2014/main" id="{28EA8BE0-3A5F-BFFD-8A1A-54AEE99F926A}"/>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86" name="直線コネクタ 85">
                  <a:extLst>
                    <a:ext uri="{FF2B5EF4-FFF2-40B4-BE49-F238E27FC236}">
                      <a16:creationId xmlns:a16="http://schemas.microsoft.com/office/drawing/2014/main" id="{55066631-89A6-8DCD-652E-E730522C98A3}"/>
                    </a:ext>
                  </a:extLst>
                </p:cNvPr>
                <p:cNvCxnSpPr/>
                <p:nvPr/>
              </p:nvCxnSpPr>
              <p:spPr>
                <a:xfrm>
                  <a:off x="4246003" y="22707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grpSp>
        <p:nvGrpSpPr>
          <p:cNvPr id="98" name="グループ化 97">
            <a:extLst>
              <a:ext uri="{FF2B5EF4-FFF2-40B4-BE49-F238E27FC236}">
                <a16:creationId xmlns:a16="http://schemas.microsoft.com/office/drawing/2014/main" id="{D7A54442-CE5A-EB51-BE5D-079AD075FD58}"/>
              </a:ext>
            </a:extLst>
          </p:cNvPr>
          <p:cNvGrpSpPr/>
          <p:nvPr/>
        </p:nvGrpSpPr>
        <p:grpSpPr>
          <a:xfrm>
            <a:off x="3243872" y="4840634"/>
            <a:ext cx="3251320" cy="1816092"/>
            <a:chOff x="3241964" y="4494763"/>
            <a:chExt cx="3251320" cy="1816092"/>
          </a:xfrm>
        </p:grpSpPr>
        <p:sp>
          <p:nvSpPr>
            <p:cNvPr id="80" name="矢印: 右 79">
              <a:extLst>
                <a:ext uri="{FF2B5EF4-FFF2-40B4-BE49-F238E27FC236}">
                  <a16:creationId xmlns:a16="http://schemas.microsoft.com/office/drawing/2014/main" id="{26887DF3-62B3-C954-7EF4-44DD6699E035}"/>
                </a:ext>
              </a:extLst>
            </p:cNvPr>
            <p:cNvSpPr/>
            <p:nvPr/>
          </p:nvSpPr>
          <p:spPr>
            <a:xfrm rot="5400000">
              <a:off x="4111609" y="3625118"/>
              <a:ext cx="1512030" cy="3251320"/>
            </a:xfrm>
            <a:prstGeom prst="rightArrow">
              <a:avLst/>
            </a:prstGeom>
            <a:solidFill>
              <a:schemeClr val="bg1">
                <a:lumMod val="65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3" name="グループ化 52">
              <a:extLst>
                <a:ext uri="{FF2B5EF4-FFF2-40B4-BE49-F238E27FC236}">
                  <a16:creationId xmlns:a16="http://schemas.microsoft.com/office/drawing/2014/main" id="{17323375-AB88-E0EA-EED5-BF5D31EC8309}"/>
                </a:ext>
              </a:extLst>
            </p:cNvPr>
            <p:cNvGrpSpPr/>
            <p:nvPr/>
          </p:nvGrpSpPr>
          <p:grpSpPr>
            <a:xfrm>
              <a:off x="3735240" y="5311384"/>
              <a:ext cx="1083433" cy="999471"/>
              <a:chOff x="4184289" y="1713298"/>
              <a:chExt cx="1083433" cy="999471"/>
            </a:xfrm>
          </p:grpSpPr>
          <p:sp>
            <p:nvSpPr>
              <p:cNvPr id="54" name="楕円 53">
                <a:extLst>
                  <a:ext uri="{FF2B5EF4-FFF2-40B4-BE49-F238E27FC236}">
                    <a16:creationId xmlns:a16="http://schemas.microsoft.com/office/drawing/2014/main" id="{FA29ED62-B55B-4712-A7A0-97F4C849B4FF}"/>
                  </a:ext>
                </a:extLst>
              </p:cNvPr>
              <p:cNvSpPr/>
              <p:nvPr/>
            </p:nvSpPr>
            <p:spPr>
              <a:xfrm>
                <a:off x="4184289" y="1713298"/>
                <a:ext cx="1083433" cy="999471"/>
              </a:xfrm>
              <a:prstGeom prst="ellipse">
                <a:avLst/>
              </a:prstGeom>
              <a:noFill/>
              <a:ln w="762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5" name="グループ化 54">
                <a:extLst>
                  <a:ext uri="{FF2B5EF4-FFF2-40B4-BE49-F238E27FC236}">
                    <a16:creationId xmlns:a16="http://schemas.microsoft.com/office/drawing/2014/main" id="{EA6560C7-BA4D-B1DE-E299-088435714DA2}"/>
                  </a:ext>
                </a:extLst>
              </p:cNvPr>
              <p:cNvGrpSpPr/>
              <p:nvPr/>
            </p:nvGrpSpPr>
            <p:grpSpPr>
              <a:xfrm>
                <a:off x="4207503" y="1832173"/>
                <a:ext cx="1017754" cy="759817"/>
                <a:chOff x="4207503" y="1832173"/>
                <a:chExt cx="1017754" cy="759817"/>
              </a:xfrm>
            </p:grpSpPr>
            <p:sp>
              <p:nvSpPr>
                <p:cNvPr id="56" name="テキスト ボックス 55">
                  <a:extLst>
                    <a:ext uri="{FF2B5EF4-FFF2-40B4-BE49-F238E27FC236}">
                      <a16:creationId xmlns:a16="http://schemas.microsoft.com/office/drawing/2014/main" id="{99B01A70-4085-EF0C-4488-E992C72DC0FB}"/>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運送業</a:t>
                  </a:r>
                </a:p>
              </p:txBody>
            </p:sp>
            <p:sp>
              <p:nvSpPr>
                <p:cNvPr id="57" name="テキスト ボックス 56">
                  <a:extLst>
                    <a:ext uri="{FF2B5EF4-FFF2-40B4-BE49-F238E27FC236}">
                      <a16:creationId xmlns:a16="http://schemas.microsoft.com/office/drawing/2014/main" id="{EE5EC029-323D-8DC4-F204-F4CAC755B278}"/>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58" name="直線コネクタ 57">
                  <a:extLst>
                    <a:ext uri="{FF2B5EF4-FFF2-40B4-BE49-F238E27FC236}">
                      <a16:creationId xmlns:a16="http://schemas.microsoft.com/office/drawing/2014/main" id="{E64D3BC4-99C7-BE8A-0339-ACEC84897137}"/>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nvGrpSpPr>
            <p:cNvPr id="87" name="グループ化 86">
              <a:extLst>
                <a:ext uri="{FF2B5EF4-FFF2-40B4-BE49-F238E27FC236}">
                  <a16:creationId xmlns:a16="http://schemas.microsoft.com/office/drawing/2014/main" id="{9CD8DE25-F2F7-C6D1-A18F-D8CFE151E4B7}"/>
                </a:ext>
              </a:extLst>
            </p:cNvPr>
            <p:cNvGrpSpPr/>
            <p:nvPr/>
          </p:nvGrpSpPr>
          <p:grpSpPr>
            <a:xfrm>
              <a:off x="5038377" y="5311384"/>
              <a:ext cx="1083433" cy="999471"/>
              <a:chOff x="4184289" y="1713298"/>
              <a:chExt cx="1083433" cy="999471"/>
            </a:xfrm>
          </p:grpSpPr>
          <p:sp>
            <p:nvSpPr>
              <p:cNvPr id="88" name="楕円 87">
                <a:extLst>
                  <a:ext uri="{FF2B5EF4-FFF2-40B4-BE49-F238E27FC236}">
                    <a16:creationId xmlns:a16="http://schemas.microsoft.com/office/drawing/2014/main" id="{69CC53BB-1C31-8164-85B6-4D87B6F5F0B2}"/>
                  </a:ext>
                </a:extLst>
              </p:cNvPr>
              <p:cNvSpPr/>
              <p:nvPr/>
            </p:nvSpPr>
            <p:spPr>
              <a:xfrm>
                <a:off x="4184289" y="1713298"/>
                <a:ext cx="1083433" cy="999471"/>
              </a:xfrm>
              <a:prstGeom prst="ellipse">
                <a:avLst/>
              </a:prstGeom>
              <a:noFill/>
              <a:ln w="76200">
                <a:solidFill>
                  <a:srgbClr val="7030A0">
                    <a:alpha val="2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9" name="グループ化 88">
                <a:extLst>
                  <a:ext uri="{FF2B5EF4-FFF2-40B4-BE49-F238E27FC236}">
                    <a16:creationId xmlns:a16="http://schemas.microsoft.com/office/drawing/2014/main" id="{368D117A-A54C-B565-ED9E-C87556BD92BA}"/>
                  </a:ext>
                </a:extLst>
              </p:cNvPr>
              <p:cNvGrpSpPr/>
              <p:nvPr/>
            </p:nvGrpSpPr>
            <p:grpSpPr>
              <a:xfrm>
                <a:off x="4207503" y="1832173"/>
                <a:ext cx="1017754" cy="759817"/>
                <a:chOff x="4207503" y="1832173"/>
                <a:chExt cx="1017754" cy="759817"/>
              </a:xfrm>
            </p:grpSpPr>
            <p:sp>
              <p:nvSpPr>
                <p:cNvPr id="90" name="テキスト ボックス 89">
                  <a:extLst>
                    <a:ext uri="{FF2B5EF4-FFF2-40B4-BE49-F238E27FC236}">
                      <a16:creationId xmlns:a16="http://schemas.microsoft.com/office/drawing/2014/main" id="{41D51915-15DD-3A4E-B7BC-924FC70E74CF}"/>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卸売業</a:t>
                  </a:r>
                </a:p>
              </p:txBody>
            </p:sp>
            <p:sp>
              <p:nvSpPr>
                <p:cNvPr id="91" name="テキスト ボックス 90">
                  <a:extLst>
                    <a:ext uri="{FF2B5EF4-FFF2-40B4-BE49-F238E27FC236}">
                      <a16:creationId xmlns:a16="http://schemas.microsoft.com/office/drawing/2014/main" id="{1B66CF5E-91C2-5754-ABEF-5AF6C11EC2D7}"/>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92" name="直線コネクタ 91">
                  <a:extLst>
                    <a:ext uri="{FF2B5EF4-FFF2-40B4-BE49-F238E27FC236}">
                      <a16:creationId xmlns:a16="http://schemas.microsoft.com/office/drawing/2014/main" id="{AE424706-EC9E-EB20-D168-5A6B23592E70}"/>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grpSp>
        <p:nvGrpSpPr>
          <p:cNvPr id="59" name="グループ化 58">
            <a:extLst>
              <a:ext uri="{FF2B5EF4-FFF2-40B4-BE49-F238E27FC236}">
                <a16:creationId xmlns:a16="http://schemas.microsoft.com/office/drawing/2014/main" id="{98F721E9-9A76-C8F1-6D57-942A1979BDC7}"/>
              </a:ext>
            </a:extLst>
          </p:cNvPr>
          <p:cNvGrpSpPr/>
          <p:nvPr/>
        </p:nvGrpSpPr>
        <p:grpSpPr>
          <a:xfrm>
            <a:off x="8421705" y="2897033"/>
            <a:ext cx="1083433" cy="999471"/>
            <a:chOff x="4184289" y="1713298"/>
            <a:chExt cx="1083433" cy="999471"/>
          </a:xfrm>
        </p:grpSpPr>
        <p:sp>
          <p:nvSpPr>
            <p:cNvPr id="60" name="楕円 59">
              <a:extLst>
                <a:ext uri="{FF2B5EF4-FFF2-40B4-BE49-F238E27FC236}">
                  <a16:creationId xmlns:a16="http://schemas.microsoft.com/office/drawing/2014/main" id="{76F70043-B17A-5A8D-1DA1-4F1D91E4E41B}"/>
                </a:ext>
              </a:extLst>
            </p:cNvPr>
            <p:cNvSpPr/>
            <p:nvPr/>
          </p:nvSpPr>
          <p:spPr>
            <a:xfrm>
              <a:off x="4184289" y="1713298"/>
              <a:ext cx="1083433" cy="999471"/>
            </a:xfrm>
            <a:prstGeom prst="ellipse">
              <a:avLst/>
            </a:prstGeom>
            <a:noFill/>
            <a:ln w="762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1" name="グループ化 60">
              <a:extLst>
                <a:ext uri="{FF2B5EF4-FFF2-40B4-BE49-F238E27FC236}">
                  <a16:creationId xmlns:a16="http://schemas.microsoft.com/office/drawing/2014/main" id="{22618959-4E24-5EFC-5B7C-72FC4A9D0C2B}"/>
                </a:ext>
              </a:extLst>
            </p:cNvPr>
            <p:cNvGrpSpPr/>
            <p:nvPr/>
          </p:nvGrpSpPr>
          <p:grpSpPr>
            <a:xfrm>
              <a:off x="4207503" y="1832173"/>
              <a:ext cx="1017754" cy="759817"/>
              <a:chOff x="4207503" y="1832173"/>
              <a:chExt cx="1017754" cy="759817"/>
            </a:xfrm>
          </p:grpSpPr>
          <p:sp>
            <p:nvSpPr>
              <p:cNvPr id="62" name="テキスト ボックス 61">
                <a:extLst>
                  <a:ext uri="{FF2B5EF4-FFF2-40B4-BE49-F238E27FC236}">
                    <a16:creationId xmlns:a16="http://schemas.microsoft.com/office/drawing/2014/main" id="{4B970FFD-216D-EBB3-F4B4-FB6B1B4BDAF9}"/>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飲食業</a:t>
                </a:r>
              </a:p>
            </p:txBody>
          </p:sp>
          <p:sp>
            <p:nvSpPr>
              <p:cNvPr id="63" name="テキスト ボックス 62">
                <a:extLst>
                  <a:ext uri="{FF2B5EF4-FFF2-40B4-BE49-F238E27FC236}">
                    <a16:creationId xmlns:a16="http://schemas.microsoft.com/office/drawing/2014/main" id="{45664E37-1876-FEFC-4020-BD51A6D660A0}"/>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64" name="直線コネクタ 63">
                <a:extLst>
                  <a:ext uri="{FF2B5EF4-FFF2-40B4-BE49-F238E27FC236}">
                    <a16:creationId xmlns:a16="http://schemas.microsoft.com/office/drawing/2014/main" id="{E02C9415-2AD4-2854-0549-7A662B375B55}"/>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nvGrpSpPr>
          <p:cNvPr id="32" name="グループ化 31">
            <a:extLst>
              <a:ext uri="{FF2B5EF4-FFF2-40B4-BE49-F238E27FC236}">
                <a16:creationId xmlns:a16="http://schemas.microsoft.com/office/drawing/2014/main" id="{D5A13B70-29A3-991C-A751-2CD455CF94C0}"/>
              </a:ext>
            </a:extLst>
          </p:cNvPr>
          <p:cNvGrpSpPr/>
          <p:nvPr/>
        </p:nvGrpSpPr>
        <p:grpSpPr>
          <a:xfrm>
            <a:off x="283089" y="2888841"/>
            <a:ext cx="1083433" cy="999471"/>
            <a:chOff x="4184289" y="1713298"/>
            <a:chExt cx="1083433" cy="999471"/>
          </a:xfrm>
        </p:grpSpPr>
        <p:sp>
          <p:nvSpPr>
            <p:cNvPr id="3" name="楕円 2">
              <a:extLst>
                <a:ext uri="{FF2B5EF4-FFF2-40B4-BE49-F238E27FC236}">
                  <a16:creationId xmlns:a16="http://schemas.microsoft.com/office/drawing/2014/main" id="{0731B622-64C9-6C0F-1D4F-8B36FBFB4BC7}"/>
                </a:ext>
              </a:extLst>
            </p:cNvPr>
            <p:cNvSpPr/>
            <p:nvPr/>
          </p:nvSpPr>
          <p:spPr>
            <a:xfrm>
              <a:off x="4184289" y="1713298"/>
              <a:ext cx="1083433" cy="999471"/>
            </a:xfrm>
            <a:prstGeom prst="ellipse">
              <a:avLst/>
            </a:prstGeom>
            <a:noFill/>
            <a:ln w="762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9" name="グループ化 28">
              <a:extLst>
                <a:ext uri="{FF2B5EF4-FFF2-40B4-BE49-F238E27FC236}">
                  <a16:creationId xmlns:a16="http://schemas.microsoft.com/office/drawing/2014/main" id="{9E66993D-5DD1-D9FB-C94C-6A3205285BBE}"/>
                </a:ext>
              </a:extLst>
            </p:cNvPr>
            <p:cNvGrpSpPr/>
            <p:nvPr/>
          </p:nvGrpSpPr>
          <p:grpSpPr>
            <a:xfrm>
              <a:off x="4207503" y="1832173"/>
              <a:ext cx="1017754" cy="759817"/>
              <a:chOff x="4207503" y="1832173"/>
              <a:chExt cx="1017754" cy="759817"/>
            </a:xfrm>
          </p:grpSpPr>
          <p:sp>
            <p:nvSpPr>
              <p:cNvPr id="16" name="テキスト ボックス 15">
                <a:extLst>
                  <a:ext uri="{FF2B5EF4-FFF2-40B4-BE49-F238E27FC236}">
                    <a16:creationId xmlns:a16="http://schemas.microsoft.com/office/drawing/2014/main" id="{B8C51AE3-C95C-F3F8-B7BB-07F7AA0B014C}"/>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製造業</a:t>
                </a:r>
              </a:p>
            </p:txBody>
          </p:sp>
          <p:sp>
            <p:nvSpPr>
              <p:cNvPr id="28" name="テキスト ボックス 27">
                <a:extLst>
                  <a:ext uri="{FF2B5EF4-FFF2-40B4-BE49-F238E27FC236}">
                    <a16:creationId xmlns:a16="http://schemas.microsoft.com/office/drawing/2014/main" id="{012119FE-9A8B-BB7C-9FFC-D940AD5EEC42}"/>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18" name="直線コネクタ 17">
                <a:extLst>
                  <a:ext uri="{FF2B5EF4-FFF2-40B4-BE49-F238E27FC236}">
                    <a16:creationId xmlns:a16="http://schemas.microsoft.com/office/drawing/2014/main" id="{F2829C3C-B4F2-A693-A3B6-48880A0B782B}"/>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nvGrpSpPr>
          <p:cNvPr id="65" name="グループ化 64">
            <a:extLst>
              <a:ext uri="{FF2B5EF4-FFF2-40B4-BE49-F238E27FC236}">
                <a16:creationId xmlns:a16="http://schemas.microsoft.com/office/drawing/2014/main" id="{6E5B6FB2-3D46-054D-98AF-5128306DDEAD}"/>
              </a:ext>
            </a:extLst>
          </p:cNvPr>
          <p:cNvGrpSpPr/>
          <p:nvPr/>
        </p:nvGrpSpPr>
        <p:grpSpPr>
          <a:xfrm>
            <a:off x="8412079" y="4064021"/>
            <a:ext cx="1083433" cy="999471"/>
            <a:chOff x="4184289" y="1713298"/>
            <a:chExt cx="1083433" cy="999471"/>
          </a:xfrm>
        </p:grpSpPr>
        <p:sp>
          <p:nvSpPr>
            <p:cNvPr id="66" name="楕円 65">
              <a:extLst>
                <a:ext uri="{FF2B5EF4-FFF2-40B4-BE49-F238E27FC236}">
                  <a16:creationId xmlns:a16="http://schemas.microsoft.com/office/drawing/2014/main" id="{D40FECC9-D673-F4DC-9DB0-CEAA944BC0EB}"/>
                </a:ext>
              </a:extLst>
            </p:cNvPr>
            <p:cNvSpPr/>
            <p:nvPr/>
          </p:nvSpPr>
          <p:spPr>
            <a:xfrm>
              <a:off x="4184289" y="1713298"/>
              <a:ext cx="1083433" cy="999471"/>
            </a:xfrm>
            <a:prstGeom prst="ellipse">
              <a:avLst/>
            </a:prstGeom>
            <a:noFill/>
            <a:ln w="76200">
              <a:solidFill>
                <a:srgbClr val="FFC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C7232971-6B67-6D31-5A99-871FEA0648DD}"/>
                </a:ext>
              </a:extLst>
            </p:cNvPr>
            <p:cNvGrpSpPr/>
            <p:nvPr/>
          </p:nvGrpSpPr>
          <p:grpSpPr>
            <a:xfrm>
              <a:off x="4207503" y="1832173"/>
              <a:ext cx="1017754" cy="759817"/>
              <a:chOff x="4207503" y="1832173"/>
              <a:chExt cx="1017754" cy="759817"/>
            </a:xfrm>
          </p:grpSpPr>
          <p:sp>
            <p:nvSpPr>
              <p:cNvPr id="68" name="テキスト ボックス 67">
                <a:extLst>
                  <a:ext uri="{FF2B5EF4-FFF2-40B4-BE49-F238E27FC236}">
                    <a16:creationId xmlns:a16="http://schemas.microsoft.com/office/drawing/2014/main" id="{BE565072-5B5E-265C-F5CE-2CC446DDB6D6}"/>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小売業</a:t>
                </a:r>
              </a:p>
            </p:txBody>
          </p:sp>
          <p:sp>
            <p:nvSpPr>
              <p:cNvPr id="69" name="テキスト ボックス 68">
                <a:extLst>
                  <a:ext uri="{FF2B5EF4-FFF2-40B4-BE49-F238E27FC236}">
                    <a16:creationId xmlns:a16="http://schemas.microsoft.com/office/drawing/2014/main" id="{642B9060-911E-4362-1420-51AA42EDDCC4}"/>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70" name="直線コネクタ 69">
                <a:extLst>
                  <a:ext uri="{FF2B5EF4-FFF2-40B4-BE49-F238E27FC236}">
                    <a16:creationId xmlns:a16="http://schemas.microsoft.com/office/drawing/2014/main" id="{576A431B-3FE7-6336-FD96-CD5FC8CB4FC9}"/>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94" name="矢印: 右 93">
            <a:extLst>
              <a:ext uri="{FF2B5EF4-FFF2-40B4-BE49-F238E27FC236}">
                <a16:creationId xmlns:a16="http://schemas.microsoft.com/office/drawing/2014/main" id="{4964A7D3-8A72-27D7-53C5-629B11371B3D}"/>
              </a:ext>
            </a:extLst>
          </p:cNvPr>
          <p:cNvSpPr/>
          <p:nvPr/>
        </p:nvSpPr>
        <p:spPr>
          <a:xfrm rot="10800000">
            <a:off x="691685" y="2382897"/>
            <a:ext cx="3250746" cy="3251320"/>
          </a:xfrm>
          <a:prstGeom prst="rightArrow">
            <a:avLst>
              <a:gd name="adj1" fmla="val 50000"/>
              <a:gd name="adj2" fmla="val 50000"/>
            </a:avLst>
          </a:prstGeom>
          <a:solidFill>
            <a:schemeClr val="bg1">
              <a:lumMod val="65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7" name="グループ化 36">
            <a:extLst>
              <a:ext uri="{FF2B5EF4-FFF2-40B4-BE49-F238E27FC236}">
                <a16:creationId xmlns:a16="http://schemas.microsoft.com/office/drawing/2014/main" id="{9DDA3512-5BBB-CEDA-B5EC-6124A1CD0A5F}"/>
              </a:ext>
            </a:extLst>
          </p:cNvPr>
          <p:cNvGrpSpPr/>
          <p:nvPr/>
        </p:nvGrpSpPr>
        <p:grpSpPr>
          <a:xfrm>
            <a:off x="259875" y="4055829"/>
            <a:ext cx="1083433" cy="999471"/>
            <a:chOff x="4184289" y="1713298"/>
            <a:chExt cx="1083433" cy="999471"/>
          </a:xfrm>
        </p:grpSpPr>
        <p:sp>
          <p:nvSpPr>
            <p:cNvPr id="45" name="楕円 44">
              <a:extLst>
                <a:ext uri="{FF2B5EF4-FFF2-40B4-BE49-F238E27FC236}">
                  <a16:creationId xmlns:a16="http://schemas.microsoft.com/office/drawing/2014/main" id="{CD7234CD-8A7A-366A-7899-5542726D02E8}"/>
                </a:ext>
              </a:extLst>
            </p:cNvPr>
            <p:cNvSpPr/>
            <p:nvPr/>
          </p:nvSpPr>
          <p:spPr>
            <a:xfrm>
              <a:off x="4184289" y="1713298"/>
              <a:ext cx="1083433" cy="999471"/>
            </a:xfrm>
            <a:prstGeom prst="ellipse">
              <a:avLst/>
            </a:prstGeom>
            <a:noFill/>
            <a:ln w="762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a:extLst>
                <a:ext uri="{FF2B5EF4-FFF2-40B4-BE49-F238E27FC236}">
                  <a16:creationId xmlns:a16="http://schemas.microsoft.com/office/drawing/2014/main" id="{27645B3F-9A49-80EE-971A-3459F5B83CE7}"/>
                </a:ext>
              </a:extLst>
            </p:cNvPr>
            <p:cNvGrpSpPr/>
            <p:nvPr/>
          </p:nvGrpSpPr>
          <p:grpSpPr>
            <a:xfrm>
              <a:off x="4207503" y="1832173"/>
              <a:ext cx="1017754" cy="759817"/>
              <a:chOff x="4207503" y="1832173"/>
              <a:chExt cx="1017754" cy="759817"/>
            </a:xfrm>
          </p:grpSpPr>
          <p:sp>
            <p:nvSpPr>
              <p:cNvPr id="50" name="テキスト ボックス 49">
                <a:extLst>
                  <a:ext uri="{FF2B5EF4-FFF2-40B4-BE49-F238E27FC236}">
                    <a16:creationId xmlns:a16="http://schemas.microsoft.com/office/drawing/2014/main" id="{A3695FB5-E803-3520-2FBF-1E3C35C17375}"/>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運送業</a:t>
                </a:r>
              </a:p>
            </p:txBody>
          </p:sp>
          <p:sp>
            <p:nvSpPr>
              <p:cNvPr id="51" name="テキスト ボックス 50">
                <a:extLst>
                  <a:ext uri="{FF2B5EF4-FFF2-40B4-BE49-F238E27FC236}">
                    <a16:creationId xmlns:a16="http://schemas.microsoft.com/office/drawing/2014/main" id="{8A8C636E-B5A0-CD47-51EC-76B7FB9EE336}"/>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52" name="直線コネクタ 51">
                <a:extLst>
                  <a:ext uri="{FF2B5EF4-FFF2-40B4-BE49-F238E27FC236}">
                    <a16:creationId xmlns:a16="http://schemas.microsoft.com/office/drawing/2014/main" id="{D53856B1-708A-E041-72F7-4138985E1819}"/>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99" name="テキスト ボックス 98">
            <a:extLst>
              <a:ext uri="{FF2B5EF4-FFF2-40B4-BE49-F238E27FC236}">
                <a16:creationId xmlns:a16="http://schemas.microsoft.com/office/drawing/2014/main" id="{08DE03C4-745D-FDF6-7D36-21464B0820E8}"/>
              </a:ext>
            </a:extLst>
          </p:cNvPr>
          <p:cNvSpPr txBox="1"/>
          <p:nvPr/>
        </p:nvSpPr>
        <p:spPr>
          <a:xfrm>
            <a:off x="6145644" y="3839280"/>
            <a:ext cx="1380324"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理容・美容</a:t>
            </a:r>
          </a:p>
        </p:txBody>
      </p:sp>
      <p:sp>
        <p:nvSpPr>
          <p:cNvPr id="100" name="テキスト ボックス 99">
            <a:extLst>
              <a:ext uri="{FF2B5EF4-FFF2-40B4-BE49-F238E27FC236}">
                <a16:creationId xmlns:a16="http://schemas.microsoft.com/office/drawing/2014/main" id="{B38E70F3-654A-9605-F143-A9B625CFABC4}"/>
              </a:ext>
            </a:extLst>
          </p:cNvPr>
          <p:cNvSpPr txBox="1"/>
          <p:nvPr/>
        </p:nvSpPr>
        <p:spPr>
          <a:xfrm>
            <a:off x="6132135" y="4076136"/>
            <a:ext cx="1609277"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クリーニング</a:t>
            </a:r>
          </a:p>
        </p:txBody>
      </p:sp>
      <p:sp>
        <p:nvSpPr>
          <p:cNvPr id="101" name="テキスト ボックス 100">
            <a:extLst>
              <a:ext uri="{FF2B5EF4-FFF2-40B4-BE49-F238E27FC236}">
                <a16:creationId xmlns:a16="http://schemas.microsoft.com/office/drawing/2014/main" id="{A5690AF0-67B6-0D10-E0E7-56ABB2CFFACF}"/>
              </a:ext>
            </a:extLst>
          </p:cNvPr>
          <p:cNvSpPr txBox="1"/>
          <p:nvPr/>
        </p:nvSpPr>
        <p:spPr>
          <a:xfrm>
            <a:off x="6102372" y="4343769"/>
            <a:ext cx="2167083" cy="307777"/>
          </a:xfrm>
          <a:prstGeom prst="rect">
            <a:avLst/>
          </a:prstGeom>
          <a:noFill/>
        </p:spPr>
        <p:txBody>
          <a:bodyPr wrap="square" rtlCol="0">
            <a:spAutoFit/>
          </a:bodyPr>
          <a:lstStyle/>
          <a:p>
            <a:r>
              <a:rPr kumimoji="1" lang="ja-JP" altLang="en-US" sz="1400">
                <a:latin typeface="HG創英角ｺﾞｼｯｸUB" panose="020B0909000000000000" pitchFamily="49" charset="-128"/>
                <a:ea typeface="HG創英角ｺﾞｼｯｸUB" panose="020B0909000000000000" pitchFamily="49" charset="-128"/>
              </a:rPr>
              <a:t>小規模クリニック・介護</a:t>
            </a:r>
          </a:p>
        </p:txBody>
      </p:sp>
      <p:sp>
        <p:nvSpPr>
          <p:cNvPr id="102" name="テキスト ボックス 101">
            <a:extLst>
              <a:ext uri="{FF2B5EF4-FFF2-40B4-BE49-F238E27FC236}">
                <a16:creationId xmlns:a16="http://schemas.microsoft.com/office/drawing/2014/main" id="{20BEB20A-E788-A2E3-7A6A-E3DAF35E8662}"/>
              </a:ext>
            </a:extLst>
          </p:cNvPr>
          <p:cNvSpPr txBox="1"/>
          <p:nvPr/>
        </p:nvSpPr>
        <p:spPr>
          <a:xfrm>
            <a:off x="6306492" y="3203995"/>
            <a:ext cx="1383677" cy="276999"/>
          </a:xfrm>
          <a:prstGeom prst="rect">
            <a:avLst/>
          </a:prstGeom>
          <a:noFill/>
        </p:spPr>
        <p:txBody>
          <a:bodyPr wrap="square" rtlCol="0">
            <a:spAutoFit/>
          </a:bodyPr>
          <a:lstStyle/>
          <a:p>
            <a:r>
              <a:rPr kumimoji="1" lang="ja-JP" altLang="en-US" sz="1200" b="1">
                <a:latin typeface="+mn-ea"/>
              </a:rPr>
              <a:t>労働集約的</a:t>
            </a:r>
            <a:endParaRPr kumimoji="1" lang="en-US" altLang="ja-JP" sz="1200" b="1">
              <a:latin typeface="+mn-ea"/>
            </a:endParaRPr>
          </a:p>
        </p:txBody>
      </p:sp>
      <p:sp>
        <p:nvSpPr>
          <p:cNvPr id="103" name="テキスト ボックス 102">
            <a:extLst>
              <a:ext uri="{FF2B5EF4-FFF2-40B4-BE49-F238E27FC236}">
                <a16:creationId xmlns:a16="http://schemas.microsoft.com/office/drawing/2014/main" id="{4C3BBAF6-3A0A-BEF8-90F2-7C7692F6C386}"/>
              </a:ext>
            </a:extLst>
          </p:cNvPr>
          <p:cNvSpPr txBox="1"/>
          <p:nvPr/>
        </p:nvSpPr>
        <p:spPr>
          <a:xfrm>
            <a:off x="6296584" y="3406578"/>
            <a:ext cx="1444828" cy="276999"/>
          </a:xfrm>
          <a:prstGeom prst="rect">
            <a:avLst/>
          </a:prstGeom>
          <a:noFill/>
        </p:spPr>
        <p:txBody>
          <a:bodyPr wrap="square" rtlCol="0">
            <a:spAutoFit/>
          </a:bodyPr>
          <a:lstStyle/>
          <a:p>
            <a:r>
              <a:rPr kumimoji="1" lang="ja-JP" altLang="en-US" sz="1200" b="1">
                <a:latin typeface="+mn-ea"/>
              </a:rPr>
              <a:t>専門性・こだわり</a:t>
            </a:r>
            <a:endParaRPr kumimoji="1" lang="en-US" altLang="ja-JP" sz="1200" b="1">
              <a:latin typeface="+mn-ea"/>
            </a:endParaRPr>
          </a:p>
        </p:txBody>
      </p:sp>
      <p:sp>
        <p:nvSpPr>
          <p:cNvPr id="104" name="テキスト ボックス 103">
            <a:extLst>
              <a:ext uri="{FF2B5EF4-FFF2-40B4-BE49-F238E27FC236}">
                <a16:creationId xmlns:a16="http://schemas.microsoft.com/office/drawing/2014/main" id="{6922F1B7-CBAF-4403-B141-5112F3E7514A}"/>
              </a:ext>
            </a:extLst>
          </p:cNvPr>
          <p:cNvSpPr txBox="1"/>
          <p:nvPr/>
        </p:nvSpPr>
        <p:spPr>
          <a:xfrm>
            <a:off x="6306492" y="3594538"/>
            <a:ext cx="1383677" cy="276999"/>
          </a:xfrm>
          <a:prstGeom prst="rect">
            <a:avLst/>
          </a:prstGeom>
          <a:noFill/>
        </p:spPr>
        <p:txBody>
          <a:bodyPr wrap="square" rtlCol="0">
            <a:spAutoFit/>
          </a:bodyPr>
          <a:lstStyle/>
          <a:p>
            <a:r>
              <a:rPr kumimoji="1" lang="ja-JP" altLang="en-US" sz="1200" b="1">
                <a:latin typeface="+mn-ea"/>
              </a:rPr>
              <a:t>顧客関係性</a:t>
            </a:r>
            <a:endParaRPr kumimoji="1" lang="en-US" altLang="ja-JP" sz="1200" b="1">
              <a:latin typeface="+mn-ea"/>
            </a:endParaRPr>
          </a:p>
        </p:txBody>
      </p:sp>
      <p:sp>
        <p:nvSpPr>
          <p:cNvPr id="105" name="テキスト ボックス 104">
            <a:extLst>
              <a:ext uri="{FF2B5EF4-FFF2-40B4-BE49-F238E27FC236}">
                <a16:creationId xmlns:a16="http://schemas.microsoft.com/office/drawing/2014/main" id="{1C02045A-9AF0-E258-171B-270F20E5B976}"/>
              </a:ext>
            </a:extLst>
          </p:cNvPr>
          <p:cNvSpPr txBox="1"/>
          <p:nvPr/>
        </p:nvSpPr>
        <p:spPr>
          <a:xfrm>
            <a:off x="2347071" y="3234288"/>
            <a:ext cx="1383677" cy="276999"/>
          </a:xfrm>
          <a:prstGeom prst="rect">
            <a:avLst/>
          </a:prstGeom>
          <a:noFill/>
        </p:spPr>
        <p:txBody>
          <a:bodyPr wrap="square" rtlCol="0">
            <a:spAutoFit/>
          </a:bodyPr>
          <a:lstStyle/>
          <a:p>
            <a:r>
              <a:rPr kumimoji="1" lang="ja-JP" altLang="en-US" sz="1200" b="1">
                <a:latin typeface="+mn-ea"/>
              </a:rPr>
              <a:t>設備優位性</a:t>
            </a:r>
            <a:endParaRPr kumimoji="1" lang="en-US" altLang="ja-JP" sz="1200" b="1">
              <a:latin typeface="+mn-ea"/>
            </a:endParaRPr>
          </a:p>
        </p:txBody>
      </p:sp>
      <p:sp>
        <p:nvSpPr>
          <p:cNvPr id="106" name="テキスト ボックス 105">
            <a:extLst>
              <a:ext uri="{FF2B5EF4-FFF2-40B4-BE49-F238E27FC236}">
                <a16:creationId xmlns:a16="http://schemas.microsoft.com/office/drawing/2014/main" id="{B538AEDA-6E74-0798-5CF6-B68BB4282124}"/>
              </a:ext>
            </a:extLst>
          </p:cNvPr>
          <p:cNvSpPr txBox="1"/>
          <p:nvPr/>
        </p:nvSpPr>
        <p:spPr>
          <a:xfrm>
            <a:off x="2336429" y="3407779"/>
            <a:ext cx="1383677" cy="276999"/>
          </a:xfrm>
          <a:prstGeom prst="rect">
            <a:avLst/>
          </a:prstGeom>
          <a:noFill/>
        </p:spPr>
        <p:txBody>
          <a:bodyPr wrap="square" rtlCol="0">
            <a:spAutoFit/>
          </a:bodyPr>
          <a:lstStyle/>
          <a:p>
            <a:r>
              <a:rPr kumimoji="1" lang="ja-JP" altLang="en-US" sz="1200" b="1">
                <a:latin typeface="+mn-ea"/>
              </a:rPr>
              <a:t>投資対効果</a:t>
            </a:r>
            <a:endParaRPr kumimoji="1" lang="en-US" altLang="ja-JP" sz="1200" b="1">
              <a:latin typeface="+mn-ea"/>
            </a:endParaRPr>
          </a:p>
        </p:txBody>
      </p:sp>
      <p:sp>
        <p:nvSpPr>
          <p:cNvPr id="107" name="テキスト ボックス 106">
            <a:extLst>
              <a:ext uri="{FF2B5EF4-FFF2-40B4-BE49-F238E27FC236}">
                <a16:creationId xmlns:a16="http://schemas.microsoft.com/office/drawing/2014/main" id="{30108E63-044A-2170-3E71-3A08B88781F6}"/>
              </a:ext>
            </a:extLst>
          </p:cNvPr>
          <p:cNvSpPr txBox="1"/>
          <p:nvPr/>
        </p:nvSpPr>
        <p:spPr>
          <a:xfrm>
            <a:off x="2347071" y="3581270"/>
            <a:ext cx="1383677" cy="276999"/>
          </a:xfrm>
          <a:prstGeom prst="rect">
            <a:avLst/>
          </a:prstGeom>
          <a:noFill/>
        </p:spPr>
        <p:txBody>
          <a:bodyPr wrap="square" rtlCol="0">
            <a:spAutoFit/>
          </a:bodyPr>
          <a:lstStyle/>
          <a:p>
            <a:r>
              <a:rPr kumimoji="1" lang="ja-JP" altLang="en-US" sz="1200" b="1">
                <a:latin typeface="+mn-ea"/>
              </a:rPr>
              <a:t>資産回転率</a:t>
            </a:r>
            <a:endParaRPr kumimoji="1" lang="en-US" altLang="ja-JP" sz="1200" b="1">
              <a:latin typeface="+mn-ea"/>
            </a:endParaRPr>
          </a:p>
        </p:txBody>
      </p:sp>
      <p:sp>
        <p:nvSpPr>
          <p:cNvPr id="108" name="テキスト ボックス 107">
            <a:extLst>
              <a:ext uri="{FF2B5EF4-FFF2-40B4-BE49-F238E27FC236}">
                <a16:creationId xmlns:a16="http://schemas.microsoft.com/office/drawing/2014/main" id="{EEF1D9B8-011E-A229-0972-8B9A7B7833A9}"/>
              </a:ext>
            </a:extLst>
          </p:cNvPr>
          <p:cNvSpPr txBox="1"/>
          <p:nvPr/>
        </p:nvSpPr>
        <p:spPr>
          <a:xfrm>
            <a:off x="2211049" y="4001385"/>
            <a:ext cx="1819297"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コインランドリー</a:t>
            </a:r>
          </a:p>
        </p:txBody>
      </p:sp>
      <p:sp>
        <p:nvSpPr>
          <p:cNvPr id="109" name="テキスト ボックス 108">
            <a:extLst>
              <a:ext uri="{FF2B5EF4-FFF2-40B4-BE49-F238E27FC236}">
                <a16:creationId xmlns:a16="http://schemas.microsoft.com/office/drawing/2014/main" id="{9403CFDF-8A82-A0CF-EFD9-8805D3306559}"/>
              </a:ext>
            </a:extLst>
          </p:cNvPr>
          <p:cNvSpPr txBox="1"/>
          <p:nvPr/>
        </p:nvSpPr>
        <p:spPr>
          <a:xfrm>
            <a:off x="2226724" y="3756468"/>
            <a:ext cx="1609277"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スポーツジム</a:t>
            </a:r>
          </a:p>
        </p:txBody>
      </p:sp>
      <p:sp>
        <p:nvSpPr>
          <p:cNvPr id="111" name="テキスト ボックス 110">
            <a:extLst>
              <a:ext uri="{FF2B5EF4-FFF2-40B4-BE49-F238E27FC236}">
                <a16:creationId xmlns:a16="http://schemas.microsoft.com/office/drawing/2014/main" id="{2B5594E3-D74C-FFF8-82B4-36199F8863D7}"/>
              </a:ext>
            </a:extLst>
          </p:cNvPr>
          <p:cNvSpPr txBox="1"/>
          <p:nvPr/>
        </p:nvSpPr>
        <p:spPr>
          <a:xfrm>
            <a:off x="4266430" y="2514323"/>
            <a:ext cx="1383677" cy="276999"/>
          </a:xfrm>
          <a:prstGeom prst="rect">
            <a:avLst/>
          </a:prstGeom>
          <a:noFill/>
        </p:spPr>
        <p:txBody>
          <a:bodyPr wrap="square" rtlCol="0">
            <a:spAutoFit/>
          </a:bodyPr>
          <a:lstStyle/>
          <a:p>
            <a:pPr algn="ctr"/>
            <a:r>
              <a:rPr kumimoji="1" lang="ja-JP" altLang="en-US" sz="1200" b="1">
                <a:latin typeface="+mn-ea"/>
              </a:rPr>
              <a:t>個別採算重視</a:t>
            </a:r>
            <a:endParaRPr kumimoji="1" lang="en-US" altLang="ja-JP" sz="1200" b="1">
              <a:latin typeface="+mn-ea"/>
            </a:endParaRPr>
          </a:p>
        </p:txBody>
      </p:sp>
      <p:sp>
        <p:nvSpPr>
          <p:cNvPr id="112" name="テキスト ボックス 111">
            <a:extLst>
              <a:ext uri="{FF2B5EF4-FFF2-40B4-BE49-F238E27FC236}">
                <a16:creationId xmlns:a16="http://schemas.microsoft.com/office/drawing/2014/main" id="{404DB9A6-58F8-595E-40AB-798744588D09}"/>
              </a:ext>
            </a:extLst>
          </p:cNvPr>
          <p:cNvSpPr txBox="1"/>
          <p:nvPr/>
        </p:nvSpPr>
        <p:spPr>
          <a:xfrm>
            <a:off x="3706913" y="2770386"/>
            <a:ext cx="2502710"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広告・</a:t>
            </a:r>
            <a:r>
              <a:rPr kumimoji="1" lang="en-US" altLang="ja-JP" sz="1600">
                <a:latin typeface="HG創英角ｺﾞｼｯｸUB" panose="020B0909000000000000" pitchFamily="49" charset="-128"/>
                <a:ea typeface="HG創英角ｺﾞｼｯｸUB" panose="020B0909000000000000" pitchFamily="49" charset="-128"/>
              </a:rPr>
              <a:t>IT</a:t>
            </a:r>
            <a:r>
              <a:rPr kumimoji="1" lang="ja-JP" altLang="en-US" sz="1600">
                <a:latin typeface="HG創英角ｺﾞｼｯｸUB" panose="020B0909000000000000" pitchFamily="49" charset="-128"/>
                <a:ea typeface="HG創英角ｺﾞｼｯｸUB" panose="020B0909000000000000" pitchFamily="49" charset="-128"/>
              </a:rPr>
              <a:t>関連サービス</a:t>
            </a:r>
          </a:p>
        </p:txBody>
      </p:sp>
      <p:sp>
        <p:nvSpPr>
          <p:cNvPr id="113" name="テキスト ボックス 112">
            <a:extLst>
              <a:ext uri="{FF2B5EF4-FFF2-40B4-BE49-F238E27FC236}">
                <a16:creationId xmlns:a16="http://schemas.microsoft.com/office/drawing/2014/main" id="{A4A321DC-1084-81EE-C5A7-77906385D5E0}"/>
              </a:ext>
            </a:extLst>
          </p:cNvPr>
          <p:cNvSpPr txBox="1"/>
          <p:nvPr/>
        </p:nvSpPr>
        <p:spPr>
          <a:xfrm>
            <a:off x="2224575" y="4237867"/>
            <a:ext cx="1609277"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リース業</a:t>
            </a:r>
          </a:p>
        </p:txBody>
      </p:sp>
      <p:sp>
        <p:nvSpPr>
          <p:cNvPr id="118" name="テキスト ボックス 117">
            <a:extLst>
              <a:ext uri="{FF2B5EF4-FFF2-40B4-BE49-F238E27FC236}">
                <a16:creationId xmlns:a16="http://schemas.microsoft.com/office/drawing/2014/main" id="{E86EE7E9-5705-5F2B-20C0-952B3DB3A5B1}"/>
              </a:ext>
            </a:extLst>
          </p:cNvPr>
          <p:cNvSpPr txBox="1"/>
          <p:nvPr/>
        </p:nvSpPr>
        <p:spPr>
          <a:xfrm>
            <a:off x="4266430" y="2293114"/>
            <a:ext cx="1383677" cy="276999"/>
          </a:xfrm>
          <a:prstGeom prst="rect">
            <a:avLst/>
          </a:prstGeom>
          <a:noFill/>
        </p:spPr>
        <p:txBody>
          <a:bodyPr wrap="square" rtlCol="0">
            <a:spAutoFit/>
          </a:bodyPr>
          <a:lstStyle/>
          <a:p>
            <a:pPr algn="ctr"/>
            <a:r>
              <a:rPr kumimoji="1" lang="ja-JP" altLang="en-US" sz="1200" b="1">
                <a:latin typeface="+mn-ea"/>
              </a:rPr>
              <a:t>技術集約的</a:t>
            </a:r>
            <a:endParaRPr kumimoji="1" lang="en-US" altLang="ja-JP" sz="1200" b="1">
              <a:latin typeface="+mn-ea"/>
            </a:endParaRPr>
          </a:p>
        </p:txBody>
      </p:sp>
      <p:sp>
        <p:nvSpPr>
          <p:cNvPr id="119" name="テキスト ボックス 118">
            <a:extLst>
              <a:ext uri="{FF2B5EF4-FFF2-40B4-BE49-F238E27FC236}">
                <a16:creationId xmlns:a16="http://schemas.microsoft.com/office/drawing/2014/main" id="{080970ED-D74F-191B-874E-708D5C5D465C}"/>
              </a:ext>
            </a:extLst>
          </p:cNvPr>
          <p:cNvSpPr txBox="1"/>
          <p:nvPr/>
        </p:nvSpPr>
        <p:spPr>
          <a:xfrm>
            <a:off x="4047511" y="5360862"/>
            <a:ext cx="1736626" cy="276999"/>
          </a:xfrm>
          <a:prstGeom prst="rect">
            <a:avLst/>
          </a:prstGeom>
          <a:noFill/>
        </p:spPr>
        <p:txBody>
          <a:bodyPr wrap="square" rtlCol="0">
            <a:spAutoFit/>
          </a:bodyPr>
          <a:lstStyle/>
          <a:p>
            <a:pPr algn="ctr"/>
            <a:r>
              <a:rPr kumimoji="1" lang="ja-JP" altLang="en-US" sz="1200" b="1">
                <a:latin typeface="+mn-ea"/>
              </a:rPr>
              <a:t>仲介・御用聞きの要素</a:t>
            </a:r>
            <a:endParaRPr kumimoji="1" lang="en-US" altLang="ja-JP" sz="1200" b="1">
              <a:latin typeface="+mn-ea"/>
            </a:endParaRPr>
          </a:p>
        </p:txBody>
      </p:sp>
      <p:sp>
        <p:nvSpPr>
          <p:cNvPr id="120" name="テキスト ボックス 119">
            <a:extLst>
              <a:ext uri="{FF2B5EF4-FFF2-40B4-BE49-F238E27FC236}">
                <a16:creationId xmlns:a16="http://schemas.microsoft.com/office/drawing/2014/main" id="{727352B2-CFD1-8969-BE95-648D811DD321}"/>
              </a:ext>
            </a:extLst>
          </p:cNvPr>
          <p:cNvSpPr txBox="1"/>
          <p:nvPr/>
        </p:nvSpPr>
        <p:spPr>
          <a:xfrm>
            <a:off x="3664469" y="5031933"/>
            <a:ext cx="2502710"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配送サービス</a:t>
            </a:r>
          </a:p>
        </p:txBody>
      </p:sp>
      <p:sp>
        <p:nvSpPr>
          <p:cNvPr id="121" name="テキスト ボックス 120">
            <a:extLst>
              <a:ext uri="{FF2B5EF4-FFF2-40B4-BE49-F238E27FC236}">
                <a16:creationId xmlns:a16="http://schemas.microsoft.com/office/drawing/2014/main" id="{132738ED-3808-1D4A-BD28-5294F6FBD0E3}"/>
              </a:ext>
            </a:extLst>
          </p:cNvPr>
          <p:cNvSpPr txBox="1"/>
          <p:nvPr/>
        </p:nvSpPr>
        <p:spPr>
          <a:xfrm>
            <a:off x="3664469" y="4788919"/>
            <a:ext cx="2502710"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不動産業</a:t>
            </a:r>
          </a:p>
        </p:txBody>
      </p:sp>
      <p:sp>
        <p:nvSpPr>
          <p:cNvPr id="123" name="四角形: 角を丸くする 122">
            <a:extLst>
              <a:ext uri="{FF2B5EF4-FFF2-40B4-BE49-F238E27FC236}">
                <a16:creationId xmlns:a16="http://schemas.microsoft.com/office/drawing/2014/main" id="{8BDE5DAF-639C-A77A-9A99-5E2FBBDAA522}"/>
              </a:ext>
            </a:extLst>
          </p:cNvPr>
          <p:cNvSpPr/>
          <p:nvPr/>
        </p:nvSpPr>
        <p:spPr>
          <a:xfrm>
            <a:off x="154320" y="1214802"/>
            <a:ext cx="4727843" cy="5550512"/>
          </a:xfrm>
          <a:prstGeom prst="roundRect">
            <a:avLst>
              <a:gd name="adj" fmla="val 1504"/>
            </a:avLst>
          </a:prstGeom>
          <a:noFill/>
          <a:ln w="50800">
            <a:solidFill>
              <a:srgbClr val="00B0F0">
                <a:alpha val="25000"/>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 name="グループ化 13">
            <a:extLst>
              <a:ext uri="{FF2B5EF4-FFF2-40B4-BE49-F238E27FC236}">
                <a16:creationId xmlns:a16="http://schemas.microsoft.com/office/drawing/2014/main" id="{F7792505-72BD-B23A-D450-B14F639E87B8}"/>
              </a:ext>
            </a:extLst>
          </p:cNvPr>
          <p:cNvGrpSpPr/>
          <p:nvPr/>
        </p:nvGrpSpPr>
        <p:grpSpPr>
          <a:xfrm>
            <a:off x="6379308" y="1542812"/>
            <a:ext cx="3220269" cy="654367"/>
            <a:chOff x="6498576" y="1475693"/>
            <a:chExt cx="3220269" cy="654367"/>
          </a:xfrm>
        </p:grpSpPr>
        <p:sp>
          <p:nvSpPr>
            <p:cNvPr id="6" name="テキスト ボックス 5">
              <a:extLst>
                <a:ext uri="{FF2B5EF4-FFF2-40B4-BE49-F238E27FC236}">
                  <a16:creationId xmlns:a16="http://schemas.microsoft.com/office/drawing/2014/main" id="{DC63E0A3-96E5-2892-5ACB-E0716895C6A3}"/>
                </a:ext>
              </a:extLst>
            </p:cNvPr>
            <p:cNvSpPr txBox="1"/>
            <p:nvPr/>
          </p:nvSpPr>
          <p:spPr>
            <a:xfrm>
              <a:off x="6498576" y="1475693"/>
              <a:ext cx="3220269" cy="646331"/>
            </a:xfrm>
            <a:prstGeom prst="rect">
              <a:avLst/>
            </a:prstGeom>
            <a:noFill/>
          </p:spPr>
          <p:txBody>
            <a:bodyPr wrap="square" rtlCol="0">
              <a:spAutoFit/>
            </a:bodyPr>
            <a:lstStyle/>
            <a:p>
              <a:r>
                <a:rPr kumimoji="1" lang="ja-JP" altLang="en-US" sz="3600">
                  <a:latin typeface="HG創英角ｺﾞｼｯｸUB" panose="020B0909000000000000" pitchFamily="49" charset="-128"/>
                  <a:ea typeface="HG創英角ｺﾞｼｯｸUB" panose="020B0909000000000000" pitchFamily="49" charset="-128"/>
                </a:rPr>
                <a:t>人</a:t>
              </a:r>
              <a:r>
                <a:rPr kumimoji="1" lang="ja-JP" altLang="en-US" sz="1600">
                  <a:latin typeface="HG創英角ｺﾞｼｯｸUB" panose="020B0909000000000000" pitchFamily="49" charset="-128"/>
                  <a:ea typeface="HG創英角ｺﾞｼｯｸUB" panose="020B0909000000000000" pitchFamily="49" charset="-128"/>
                </a:rPr>
                <a:t>によるサービスが中心</a:t>
              </a:r>
              <a:endParaRPr kumimoji="1" lang="en-US" altLang="ja-JP" sz="1600">
                <a:latin typeface="HG創英角ｺﾞｼｯｸUB" panose="020B0909000000000000" pitchFamily="49" charset="-128"/>
                <a:ea typeface="HG創英角ｺﾞｼｯｸUB" panose="020B0909000000000000" pitchFamily="49" charset="-128"/>
              </a:endParaRPr>
            </a:p>
          </p:txBody>
        </p:sp>
        <p:cxnSp>
          <p:nvCxnSpPr>
            <p:cNvPr id="8" name="直線コネクタ 7">
              <a:extLst>
                <a:ext uri="{FF2B5EF4-FFF2-40B4-BE49-F238E27FC236}">
                  <a16:creationId xmlns:a16="http://schemas.microsoft.com/office/drawing/2014/main" id="{F095E209-A034-A880-9058-0106E5C65C1F}"/>
                </a:ext>
              </a:extLst>
            </p:cNvPr>
            <p:cNvCxnSpPr>
              <a:cxnSpLocks/>
            </p:cNvCxnSpPr>
            <p:nvPr/>
          </p:nvCxnSpPr>
          <p:spPr>
            <a:xfrm flipV="1">
              <a:off x="6511382" y="2117557"/>
              <a:ext cx="2911751" cy="12503"/>
            </a:xfrm>
            <a:prstGeom prst="line">
              <a:avLst/>
            </a:prstGeom>
            <a:ln w="66675">
              <a:solidFill>
                <a:srgbClr val="FF0000">
                  <a:alpha val="25000"/>
                </a:srgbClr>
              </a:solidFill>
            </a:ln>
          </p:spPr>
          <p:style>
            <a:lnRef idx="1">
              <a:schemeClr val="accent1"/>
            </a:lnRef>
            <a:fillRef idx="0">
              <a:schemeClr val="accent1"/>
            </a:fillRef>
            <a:effectRef idx="0">
              <a:schemeClr val="accent1"/>
            </a:effectRef>
            <a:fontRef idx="minor">
              <a:schemeClr val="tx1"/>
            </a:fontRef>
          </p:style>
        </p:cxnSp>
      </p:grpSp>
      <p:grpSp>
        <p:nvGrpSpPr>
          <p:cNvPr id="15" name="グループ化 14">
            <a:extLst>
              <a:ext uri="{FF2B5EF4-FFF2-40B4-BE49-F238E27FC236}">
                <a16:creationId xmlns:a16="http://schemas.microsoft.com/office/drawing/2014/main" id="{023F7481-676A-8A36-B026-9E2CE85F1553}"/>
              </a:ext>
            </a:extLst>
          </p:cNvPr>
          <p:cNvGrpSpPr/>
          <p:nvPr/>
        </p:nvGrpSpPr>
        <p:grpSpPr>
          <a:xfrm>
            <a:off x="302879" y="1493923"/>
            <a:ext cx="3497291" cy="654311"/>
            <a:chOff x="6499135" y="1475749"/>
            <a:chExt cx="3220269" cy="654311"/>
          </a:xfrm>
        </p:grpSpPr>
        <p:sp>
          <p:nvSpPr>
            <p:cNvPr id="17" name="テキスト ボックス 16">
              <a:extLst>
                <a:ext uri="{FF2B5EF4-FFF2-40B4-BE49-F238E27FC236}">
                  <a16:creationId xmlns:a16="http://schemas.microsoft.com/office/drawing/2014/main" id="{8F97A571-C849-E06C-9CE3-FD6B25BE701F}"/>
                </a:ext>
              </a:extLst>
            </p:cNvPr>
            <p:cNvSpPr txBox="1"/>
            <p:nvPr/>
          </p:nvSpPr>
          <p:spPr>
            <a:xfrm>
              <a:off x="6499135" y="1475749"/>
              <a:ext cx="3220269" cy="646331"/>
            </a:xfrm>
            <a:prstGeom prst="rect">
              <a:avLst/>
            </a:prstGeom>
            <a:noFill/>
          </p:spPr>
          <p:txBody>
            <a:bodyPr wrap="square" rtlCol="0">
              <a:spAutoFit/>
            </a:bodyPr>
            <a:lstStyle/>
            <a:p>
              <a:r>
                <a:rPr kumimoji="1" lang="ja-JP" altLang="en-US" sz="3600">
                  <a:latin typeface="HG創英角ｺﾞｼｯｸUB" panose="020B0909000000000000" pitchFamily="49" charset="-128"/>
                  <a:ea typeface="HG創英角ｺﾞｼｯｸUB" panose="020B0909000000000000" pitchFamily="49" charset="-128"/>
                </a:rPr>
                <a:t>設備</a:t>
              </a:r>
              <a:r>
                <a:rPr kumimoji="1" lang="ja-JP" altLang="en-US" sz="1600">
                  <a:latin typeface="HG創英角ｺﾞｼｯｸUB" panose="020B0909000000000000" pitchFamily="49" charset="-128"/>
                  <a:ea typeface="HG創英角ｺﾞｼｯｸUB" panose="020B0909000000000000" pitchFamily="49" charset="-128"/>
                </a:rPr>
                <a:t>利用がサービスの中心</a:t>
              </a:r>
              <a:endParaRPr kumimoji="1" lang="en-US" altLang="ja-JP" sz="1600">
                <a:latin typeface="HG創英角ｺﾞｼｯｸUB" panose="020B0909000000000000" pitchFamily="49" charset="-128"/>
                <a:ea typeface="HG創英角ｺﾞｼｯｸUB" panose="020B0909000000000000" pitchFamily="49" charset="-128"/>
              </a:endParaRPr>
            </a:p>
          </p:txBody>
        </p:sp>
        <p:cxnSp>
          <p:nvCxnSpPr>
            <p:cNvPr id="19" name="直線コネクタ 18">
              <a:extLst>
                <a:ext uri="{FF2B5EF4-FFF2-40B4-BE49-F238E27FC236}">
                  <a16:creationId xmlns:a16="http://schemas.microsoft.com/office/drawing/2014/main" id="{A0B007FB-4BBC-AA50-E813-7DE26E97E8C5}"/>
                </a:ext>
              </a:extLst>
            </p:cNvPr>
            <p:cNvCxnSpPr>
              <a:cxnSpLocks/>
            </p:cNvCxnSpPr>
            <p:nvPr/>
          </p:nvCxnSpPr>
          <p:spPr>
            <a:xfrm flipV="1">
              <a:off x="6511382" y="2117557"/>
              <a:ext cx="2911751" cy="12503"/>
            </a:xfrm>
            <a:prstGeom prst="line">
              <a:avLst/>
            </a:prstGeom>
            <a:ln w="66675">
              <a:solidFill>
                <a:srgbClr val="00B0F0">
                  <a:alpha val="25000"/>
                </a:srgbClr>
              </a:solidFill>
            </a:ln>
          </p:spPr>
          <p:style>
            <a:lnRef idx="1">
              <a:schemeClr val="accent1"/>
            </a:lnRef>
            <a:fillRef idx="0">
              <a:schemeClr val="accent1"/>
            </a:fillRef>
            <a:effectRef idx="0">
              <a:schemeClr val="accent1"/>
            </a:effectRef>
            <a:fontRef idx="minor">
              <a:schemeClr val="tx1"/>
            </a:fontRef>
          </p:style>
        </p:cxnSp>
      </p:grpSp>
      <p:sp>
        <p:nvSpPr>
          <p:cNvPr id="20" name="四角形: 角を丸くする 19">
            <a:extLst>
              <a:ext uri="{FF2B5EF4-FFF2-40B4-BE49-F238E27FC236}">
                <a16:creationId xmlns:a16="http://schemas.microsoft.com/office/drawing/2014/main" id="{4D5E85A9-8E2B-B587-6FCC-7D17202085BC}"/>
              </a:ext>
            </a:extLst>
          </p:cNvPr>
          <p:cNvSpPr/>
          <p:nvPr/>
        </p:nvSpPr>
        <p:spPr>
          <a:xfrm>
            <a:off x="3973565" y="3274637"/>
            <a:ext cx="1950196" cy="1487453"/>
          </a:xfrm>
          <a:prstGeom prst="roundRect">
            <a:avLst>
              <a:gd name="adj" fmla="val 10196"/>
            </a:avLst>
          </a:prstGeom>
          <a:no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86EB1137-B5B0-AFF7-CA31-727F190CB7BE}"/>
              </a:ext>
            </a:extLst>
          </p:cNvPr>
          <p:cNvSpPr txBox="1"/>
          <p:nvPr/>
        </p:nvSpPr>
        <p:spPr>
          <a:xfrm>
            <a:off x="3854479" y="3329634"/>
            <a:ext cx="2204062" cy="707886"/>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サービス業の</a:t>
            </a:r>
            <a:endParaRPr kumimoji="1" lang="en-US" altLang="ja-JP" sz="2000">
              <a:latin typeface="HG創英角ｺﾞｼｯｸUB" panose="020B0909000000000000" pitchFamily="49" charset="-128"/>
              <a:ea typeface="HG創英角ｺﾞｼｯｸUB" panose="020B0909000000000000" pitchFamily="49" charset="-128"/>
            </a:endParaRPr>
          </a:p>
          <a:p>
            <a:pPr algn="ctr"/>
            <a:r>
              <a:rPr kumimoji="1" lang="ja-JP" altLang="en-US" sz="2000">
                <a:latin typeface="HG創英角ｺﾞｼｯｸUB" panose="020B0909000000000000" pitchFamily="49" charset="-128"/>
                <a:ea typeface="HG創英角ｺﾞｼｯｸUB" panose="020B0909000000000000" pitchFamily="49" charset="-128"/>
              </a:rPr>
              <a:t>他業種との</a:t>
            </a:r>
          </a:p>
        </p:txBody>
      </p:sp>
      <p:sp>
        <p:nvSpPr>
          <p:cNvPr id="22" name="テキスト ボックス 21">
            <a:extLst>
              <a:ext uri="{FF2B5EF4-FFF2-40B4-BE49-F238E27FC236}">
                <a16:creationId xmlns:a16="http://schemas.microsoft.com/office/drawing/2014/main" id="{CAF65B9A-AB5C-A977-C3C8-D55F6B11A16D}"/>
              </a:ext>
            </a:extLst>
          </p:cNvPr>
          <p:cNvSpPr txBox="1"/>
          <p:nvPr/>
        </p:nvSpPr>
        <p:spPr>
          <a:xfrm>
            <a:off x="3851445" y="3952894"/>
            <a:ext cx="2204062" cy="769441"/>
          </a:xfrm>
          <a:prstGeom prst="rect">
            <a:avLst/>
          </a:prstGeom>
          <a:noFill/>
        </p:spPr>
        <p:txBody>
          <a:bodyPr wrap="square" rtlCol="0">
            <a:spAutoFit/>
          </a:bodyPr>
          <a:lstStyle/>
          <a:p>
            <a:pPr algn="ctr"/>
            <a:r>
              <a:rPr kumimoji="1" lang="ja-JP" altLang="en-US" sz="4400" b="1">
                <a:latin typeface="HG創英角ｺﾞｼｯｸUB" panose="020B0909000000000000" pitchFamily="49" charset="-128"/>
                <a:ea typeface="HG創英角ｺﾞｼｯｸUB" panose="020B0909000000000000" pitchFamily="49" charset="-128"/>
              </a:rPr>
              <a:t>関連性</a:t>
            </a:r>
          </a:p>
        </p:txBody>
      </p:sp>
      <p:sp>
        <p:nvSpPr>
          <p:cNvPr id="23" name="テキスト ボックス 22">
            <a:extLst>
              <a:ext uri="{FF2B5EF4-FFF2-40B4-BE49-F238E27FC236}">
                <a16:creationId xmlns:a16="http://schemas.microsoft.com/office/drawing/2014/main" id="{CC5D580A-3D3C-6767-973B-CD789C1759D7}"/>
              </a:ext>
            </a:extLst>
          </p:cNvPr>
          <p:cNvSpPr txBox="1"/>
          <p:nvPr/>
        </p:nvSpPr>
        <p:spPr>
          <a:xfrm>
            <a:off x="6397088" y="5877047"/>
            <a:ext cx="3348715" cy="707886"/>
          </a:xfrm>
          <a:prstGeom prst="rect">
            <a:avLst/>
          </a:prstGeom>
          <a:noFill/>
        </p:spPr>
        <p:txBody>
          <a:bodyPr wrap="square" rtlCol="0">
            <a:spAutoFit/>
          </a:bodyPr>
          <a:lstStyle/>
          <a:p>
            <a:r>
              <a:rPr kumimoji="1" lang="ja-JP" altLang="en-US" sz="1000" spc="-50">
                <a:latin typeface="+mn-ea"/>
              </a:rPr>
              <a:t>□ 人に売上（顧客）が直接ついてくる傾向が強い</a:t>
            </a:r>
            <a:endParaRPr kumimoji="1" lang="en-US" altLang="ja-JP" sz="1000" spc="-50">
              <a:latin typeface="+mn-ea"/>
            </a:endParaRPr>
          </a:p>
          <a:p>
            <a:r>
              <a:rPr kumimoji="1" lang="ja-JP" altLang="en-US" sz="1000" spc="-50">
                <a:latin typeface="+mn-ea"/>
              </a:rPr>
              <a:t>□ 従業員の出入りが比較的多い</a:t>
            </a:r>
            <a:endParaRPr kumimoji="1" lang="en-US" altLang="ja-JP" sz="1000" spc="-50">
              <a:latin typeface="+mn-ea"/>
            </a:endParaRPr>
          </a:p>
          <a:p>
            <a:r>
              <a:rPr kumimoji="1" lang="ja-JP" altLang="en-US" sz="1000" spc="-50">
                <a:latin typeface="+mn-ea"/>
              </a:rPr>
              <a:t>□ 従業員の出入りが業績に直結しやすい</a:t>
            </a:r>
            <a:endParaRPr kumimoji="1" lang="en-US" altLang="ja-JP" sz="1000" spc="-50">
              <a:latin typeface="+mn-ea"/>
            </a:endParaRPr>
          </a:p>
          <a:p>
            <a:r>
              <a:rPr kumimoji="1" lang="ja-JP" altLang="en-US" sz="1000" spc="-50">
                <a:latin typeface="+mn-ea"/>
              </a:rPr>
              <a:t>□ 経営者と従業員の関係性も重要</a:t>
            </a:r>
            <a:endParaRPr kumimoji="1" lang="en-US" altLang="ja-JP" sz="1000" spc="-50">
              <a:latin typeface="+mn-ea"/>
            </a:endParaRPr>
          </a:p>
        </p:txBody>
      </p:sp>
      <p:cxnSp>
        <p:nvCxnSpPr>
          <p:cNvPr id="25" name="直線コネクタ 24">
            <a:extLst>
              <a:ext uri="{FF2B5EF4-FFF2-40B4-BE49-F238E27FC236}">
                <a16:creationId xmlns:a16="http://schemas.microsoft.com/office/drawing/2014/main" id="{034EAAD2-7020-5D01-4AC1-96824F076F02}"/>
              </a:ext>
            </a:extLst>
          </p:cNvPr>
          <p:cNvCxnSpPr>
            <a:cxnSpLocks/>
          </p:cNvCxnSpPr>
          <p:nvPr/>
        </p:nvCxnSpPr>
        <p:spPr>
          <a:xfrm>
            <a:off x="6366707" y="5857893"/>
            <a:ext cx="3059038" cy="0"/>
          </a:xfrm>
          <a:prstGeom prst="line">
            <a:avLst/>
          </a:prstGeom>
          <a:ln w="66675">
            <a:solidFill>
              <a:srgbClr val="FF0000">
                <a:alpha val="25000"/>
              </a:srgbClr>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954766A5-9346-B425-A2B3-F26804C3C292}"/>
              </a:ext>
            </a:extLst>
          </p:cNvPr>
          <p:cNvSpPr txBox="1"/>
          <p:nvPr/>
        </p:nvSpPr>
        <p:spPr>
          <a:xfrm>
            <a:off x="6396299" y="5469544"/>
            <a:ext cx="3105905"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属人的サービス業の留意点</a:t>
            </a:r>
          </a:p>
        </p:txBody>
      </p:sp>
      <p:cxnSp>
        <p:nvCxnSpPr>
          <p:cNvPr id="33" name="直線コネクタ 32">
            <a:extLst>
              <a:ext uri="{FF2B5EF4-FFF2-40B4-BE49-F238E27FC236}">
                <a16:creationId xmlns:a16="http://schemas.microsoft.com/office/drawing/2014/main" id="{CBC5FB8D-D68E-37C4-1D4B-40826979441C}"/>
              </a:ext>
            </a:extLst>
          </p:cNvPr>
          <p:cNvCxnSpPr>
            <a:cxnSpLocks/>
          </p:cNvCxnSpPr>
          <p:nvPr/>
        </p:nvCxnSpPr>
        <p:spPr>
          <a:xfrm>
            <a:off x="327317" y="5850251"/>
            <a:ext cx="3059038" cy="0"/>
          </a:xfrm>
          <a:prstGeom prst="line">
            <a:avLst/>
          </a:prstGeom>
          <a:ln w="66675">
            <a:solidFill>
              <a:srgbClr val="00B0F0">
                <a:alpha val="25000"/>
              </a:srgbClr>
            </a:solidFill>
          </a:ln>
        </p:spPr>
        <p:style>
          <a:lnRef idx="1">
            <a:schemeClr val="accent1"/>
          </a:lnRef>
          <a:fillRef idx="0">
            <a:schemeClr val="accent1"/>
          </a:fillRef>
          <a:effectRef idx="0">
            <a:schemeClr val="accent1"/>
          </a:effectRef>
          <a:fontRef idx="minor">
            <a:schemeClr val="tx1"/>
          </a:fontRef>
        </p:style>
      </p:cxnSp>
      <p:sp>
        <p:nvSpPr>
          <p:cNvPr id="7" name="左大かっこ 6"/>
          <p:cNvSpPr/>
          <p:nvPr/>
        </p:nvSpPr>
        <p:spPr>
          <a:xfrm>
            <a:off x="2265992" y="3285164"/>
            <a:ext cx="104893" cy="50190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0" name="左大かっこ 109"/>
          <p:cNvSpPr/>
          <p:nvPr/>
        </p:nvSpPr>
        <p:spPr>
          <a:xfrm>
            <a:off x="4382887" y="2340841"/>
            <a:ext cx="99159" cy="38236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4" name="テキスト ボックス 113">
            <a:extLst>
              <a:ext uri="{FF2B5EF4-FFF2-40B4-BE49-F238E27FC236}">
                <a16:creationId xmlns:a16="http://schemas.microsoft.com/office/drawing/2014/main" id="{4B849F25-C05A-4664-B4D4-A95FFE37E46E}"/>
              </a:ext>
            </a:extLst>
          </p:cNvPr>
          <p:cNvSpPr txBox="1"/>
          <p:nvPr/>
        </p:nvSpPr>
        <p:spPr>
          <a:xfrm>
            <a:off x="91848" y="469634"/>
            <a:ext cx="8326256" cy="553998"/>
          </a:xfrm>
          <a:prstGeom prst="rect">
            <a:avLst/>
          </a:prstGeom>
          <a:noFill/>
        </p:spPr>
        <p:txBody>
          <a:bodyPr wrap="square" rtlCol="0">
            <a:spAutoFit/>
          </a:bodyPr>
          <a:lstStyle/>
          <a:p>
            <a:r>
              <a:rPr kumimoji="1" lang="ja-JP" altLang="en-US" sz="1000"/>
              <a:t>会社を訪問する前に把握しておきたい、サービス業の特性に関する位置関係についてまとめます。</a:t>
            </a:r>
            <a:endParaRPr kumimoji="1" lang="en-US" altLang="ja-JP" sz="1000"/>
          </a:p>
          <a:p>
            <a:r>
              <a:rPr kumimoji="1" lang="ja-JP" altLang="en-US" sz="1000"/>
              <a:t>サービス業といっても非常に広範な業態を含むので、業態によって着眼するポイントも大きく異なります。</a:t>
            </a:r>
            <a:endParaRPr kumimoji="1" lang="en-US" altLang="ja-JP" sz="1000"/>
          </a:p>
          <a:p>
            <a:r>
              <a:rPr kumimoji="1" lang="ja-JP" altLang="en-US" sz="1000"/>
              <a:t>代表的なサービス業がどのような業種と類似点があるかをまとめます。訪問前に関連性の高い業種の着眼点も合わせて活用するとよいでしょう。</a:t>
            </a:r>
            <a:endParaRPr kumimoji="1" lang="en-US" altLang="ja-JP" sz="1000"/>
          </a:p>
        </p:txBody>
      </p:sp>
      <p:sp>
        <p:nvSpPr>
          <p:cNvPr id="116" name="テキスト ボックス 115">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の目利き（訪問前編）</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5" name="テキスト ボックス 12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訪問前編</a:t>
            </a:r>
          </a:p>
        </p:txBody>
      </p:sp>
      <p:sp>
        <p:nvSpPr>
          <p:cNvPr id="126" name="テキスト ボックス 12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sp>
        <p:nvSpPr>
          <p:cNvPr id="115" name="テキスト ボックス 114">
            <a:extLst>
              <a:ext uri="{FF2B5EF4-FFF2-40B4-BE49-F238E27FC236}">
                <a16:creationId xmlns:a16="http://schemas.microsoft.com/office/drawing/2014/main" id="{E86EE7E9-5705-5F2B-20C0-952B3DB3A5B1}"/>
              </a:ext>
            </a:extLst>
          </p:cNvPr>
          <p:cNvSpPr txBox="1"/>
          <p:nvPr/>
        </p:nvSpPr>
        <p:spPr>
          <a:xfrm>
            <a:off x="6689907" y="1632368"/>
            <a:ext cx="1078972" cy="276999"/>
          </a:xfrm>
          <a:prstGeom prst="rect">
            <a:avLst/>
          </a:prstGeom>
          <a:noFill/>
        </p:spPr>
        <p:txBody>
          <a:bodyPr wrap="square" rtlCol="0">
            <a:spAutoFit/>
          </a:bodyPr>
          <a:lstStyle/>
          <a:p>
            <a:pPr algn="ctr"/>
            <a:r>
              <a:rPr kumimoji="1" lang="ja-JP" altLang="en-US" sz="1200" b="1">
                <a:latin typeface="+mn-ea"/>
              </a:rPr>
              <a:t>（属人的）</a:t>
            </a:r>
            <a:endParaRPr kumimoji="1" lang="en-US" altLang="ja-JP" sz="1200" b="1">
              <a:latin typeface="+mn-ea"/>
            </a:endParaRPr>
          </a:p>
        </p:txBody>
      </p:sp>
      <p:sp>
        <p:nvSpPr>
          <p:cNvPr id="127" name="テキスト ボックス 126">
            <a:extLst>
              <a:ext uri="{FF2B5EF4-FFF2-40B4-BE49-F238E27FC236}">
                <a16:creationId xmlns:a16="http://schemas.microsoft.com/office/drawing/2014/main" id="{E86EE7E9-5705-5F2B-20C0-952B3DB3A5B1}"/>
              </a:ext>
            </a:extLst>
          </p:cNvPr>
          <p:cNvSpPr txBox="1"/>
          <p:nvPr/>
        </p:nvSpPr>
        <p:spPr>
          <a:xfrm>
            <a:off x="1156233" y="1605378"/>
            <a:ext cx="1078972" cy="276999"/>
          </a:xfrm>
          <a:prstGeom prst="rect">
            <a:avLst/>
          </a:prstGeom>
          <a:noFill/>
        </p:spPr>
        <p:txBody>
          <a:bodyPr wrap="square" rtlCol="0">
            <a:spAutoFit/>
          </a:bodyPr>
          <a:lstStyle/>
          <a:p>
            <a:pPr algn="ctr"/>
            <a:r>
              <a:rPr kumimoji="1" lang="ja-JP" altLang="en-US" sz="1200" b="1">
                <a:latin typeface="+mn-ea"/>
              </a:rPr>
              <a:t>（設備的）</a:t>
            </a:r>
            <a:endParaRPr kumimoji="1" lang="en-US" altLang="ja-JP" sz="1200" b="1">
              <a:latin typeface="+mn-ea"/>
            </a:endParaRPr>
          </a:p>
        </p:txBody>
      </p:sp>
      <p:sp>
        <p:nvSpPr>
          <p:cNvPr id="128" name="スライド番号プレースホルダー 1"/>
          <p:cNvSpPr>
            <a:spLocks noGrp="1"/>
          </p:cNvSpPr>
          <p:nvPr>
            <p:ph type="sldNum" sz="quarter" idx="12"/>
          </p:nvPr>
        </p:nvSpPr>
        <p:spPr>
          <a:xfrm>
            <a:off x="9455264" y="6578474"/>
            <a:ext cx="487680" cy="294640"/>
          </a:xfrm>
        </p:spPr>
        <p:txBody>
          <a:bodyPr/>
          <a:lstStyle/>
          <a:p>
            <a:fld id="{CAE0F744-F338-469C-81DD-7D82C9B8CA64}" type="slidenum">
              <a:rPr kumimoji="1" lang="ja-JP" altLang="en-US" smtClean="0"/>
              <a:t>16</a:t>
            </a:fld>
            <a:endParaRPr kumimoji="1" lang="ja-JP" altLang="en-US"/>
          </a:p>
        </p:txBody>
      </p:sp>
      <p:sp>
        <p:nvSpPr>
          <p:cNvPr id="129" name="左大かっこ 128"/>
          <p:cNvSpPr/>
          <p:nvPr/>
        </p:nvSpPr>
        <p:spPr>
          <a:xfrm>
            <a:off x="6261753" y="3270871"/>
            <a:ext cx="104893" cy="50190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175753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6" name="直線矢印コネクタ 45">
            <a:extLst>
              <a:ext uri="{FF2B5EF4-FFF2-40B4-BE49-F238E27FC236}">
                <a16:creationId xmlns:a16="http://schemas.microsoft.com/office/drawing/2014/main" id="{483E8DF0-5D08-F61E-EA13-2F6093AE2820}"/>
              </a:ext>
            </a:extLst>
          </p:cNvPr>
          <p:cNvCxnSpPr/>
          <p:nvPr/>
        </p:nvCxnSpPr>
        <p:spPr>
          <a:xfrm>
            <a:off x="5234540" y="4734226"/>
            <a:ext cx="1289785" cy="0"/>
          </a:xfrm>
          <a:prstGeom prst="straightConnector1">
            <a:avLst/>
          </a:prstGeom>
          <a:ln w="104775">
            <a:solidFill>
              <a:schemeClr val="accent1">
                <a:alpha val="24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40" name="グループ化 39">
            <a:extLst>
              <a:ext uri="{FF2B5EF4-FFF2-40B4-BE49-F238E27FC236}">
                <a16:creationId xmlns:a16="http://schemas.microsoft.com/office/drawing/2014/main" id="{CD294AAE-DD5C-1A52-4FA6-8A145C00A92E}"/>
              </a:ext>
            </a:extLst>
          </p:cNvPr>
          <p:cNvGrpSpPr/>
          <p:nvPr/>
        </p:nvGrpSpPr>
        <p:grpSpPr>
          <a:xfrm>
            <a:off x="3304776" y="4473324"/>
            <a:ext cx="2378241" cy="566776"/>
            <a:chOff x="3408150" y="4474729"/>
            <a:chExt cx="2378241" cy="566776"/>
          </a:xfrm>
        </p:grpSpPr>
        <p:grpSp>
          <p:nvGrpSpPr>
            <p:cNvPr id="39" name="グループ化 38">
              <a:extLst>
                <a:ext uri="{FF2B5EF4-FFF2-40B4-BE49-F238E27FC236}">
                  <a16:creationId xmlns:a16="http://schemas.microsoft.com/office/drawing/2014/main" id="{1DCBCBF3-B6A8-EF46-ABB0-957D82937176}"/>
                </a:ext>
              </a:extLst>
            </p:cNvPr>
            <p:cNvGrpSpPr/>
            <p:nvPr/>
          </p:nvGrpSpPr>
          <p:grpSpPr>
            <a:xfrm>
              <a:off x="3408150" y="4474729"/>
              <a:ext cx="2378241" cy="566776"/>
              <a:chOff x="3408150" y="4474729"/>
              <a:chExt cx="2378241" cy="566776"/>
            </a:xfrm>
          </p:grpSpPr>
          <p:sp>
            <p:nvSpPr>
              <p:cNvPr id="19" name="テキスト ボックス 18">
                <a:extLst>
                  <a:ext uri="{FF2B5EF4-FFF2-40B4-BE49-F238E27FC236}">
                    <a16:creationId xmlns:a16="http://schemas.microsoft.com/office/drawing/2014/main" id="{2D1F20A3-ACBF-D81F-F475-DEED5BCC77C0}"/>
                  </a:ext>
                </a:extLst>
              </p:cNvPr>
              <p:cNvSpPr txBox="1"/>
              <p:nvPr/>
            </p:nvSpPr>
            <p:spPr>
              <a:xfrm>
                <a:off x="3408951" y="4764506"/>
                <a:ext cx="2377440" cy="276999"/>
              </a:xfrm>
              <a:prstGeom prst="rect">
                <a:avLst/>
              </a:prstGeom>
              <a:noFill/>
            </p:spPr>
            <p:txBody>
              <a:bodyPr wrap="square" rtlCol="0">
                <a:spAutoFit/>
              </a:bodyPr>
              <a:lstStyle/>
              <a:p>
                <a:pPr algn="ctr"/>
                <a:r>
                  <a:rPr kumimoji="1" lang="ja-JP" altLang="en-US" sz="1200" b="1"/>
                  <a:t>売　上　高</a:t>
                </a:r>
              </a:p>
            </p:txBody>
          </p:sp>
          <p:sp>
            <p:nvSpPr>
              <p:cNvPr id="20" name="テキスト ボックス 19">
                <a:extLst>
                  <a:ext uri="{FF2B5EF4-FFF2-40B4-BE49-F238E27FC236}">
                    <a16:creationId xmlns:a16="http://schemas.microsoft.com/office/drawing/2014/main" id="{8AC9A6C8-9B52-4FC1-79DD-FA7F445FBA04}"/>
                  </a:ext>
                </a:extLst>
              </p:cNvPr>
              <p:cNvSpPr txBox="1"/>
              <p:nvPr/>
            </p:nvSpPr>
            <p:spPr>
              <a:xfrm>
                <a:off x="3408150" y="4474729"/>
                <a:ext cx="2377440" cy="276999"/>
              </a:xfrm>
              <a:prstGeom prst="rect">
                <a:avLst/>
              </a:prstGeom>
              <a:noFill/>
            </p:spPr>
            <p:txBody>
              <a:bodyPr wrap="square" rtlCol="0">
                <a:spAutoFit/>
              </a:bodyPr>
              <a:lstStyle/>
              <a:p>
                <a:pPr algn="ctr"/>
                <a:r>
                  <a:rPr kumimoji="1" lang="ja-JP" altLang="en-US" sz="1200" b="1"/>
                  <a:t>人　件　費</a:t>
                </a:r>
              </a:p>
            </p:txBody>
          </p:sp>
        </p:grpSp>
        <p:cxnSp>
          <p:nvCxnSpPr>
            <p:cNvPr id="38" name="直線コネクタ 37">
              <a:extLst>
                <a:ext uri="{FF2B5EF4-FFF2-40B4-BE49-F238E27FC236}">
                  <a16:creationId xmlns:a16="http://schemas.microsoft.com/office/drawing/2014/main" id="{FDA755F0-5789-03AC-F4EA-160E7632AF56}"/>
                </a:ext>
              </a:extLst>
            </p:cNvPr>
            <p:cNvCxnSpPr/>
            <p:nvPr/>
          </p:nvCxnSpPr>
          <p:spPr>
            <a:xfrm>
              <a:off x="3955983" y="4764506"/>
              <a:ext cx="1203158" cy="0"/>
            </a:xfrm>
            <a:prstGeom prst="line">
              <a:avLst/>
            </a:prstGeom>
            <a:ln w="349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6" name="テキスト ボックス 25">
            <a:extLst>
              <a:ext uri="{FF2B5EF4-FFF2-40B4-BE49-F238E27FC236}">
                <a16:creationId xmlns:a16="http://schemas.microsoft.com/office/drawing/2014/main" id="{AE9C3220-5272-4384-88FC-0D497A8ED30A}"/>
              </a:ext>
            </a:extLst>
          </p:cNvPr>
          <p:cNvSpPr txBox="1"/>
          <p:nvPr/>
        </p:nvSpPr>
        <p:spPr>
          <a:xfrm>
            <a:off x="157163" y="4012047"/>
            <a:ext cx="9520013" cy="415498"/>
          </a:xfrm>
          <a:prstGeom prst="rect">
            <a:avLst/>
          </a:prstGeom>
          <a:noFill/>
        </p:spPr>
        <p:txBody>
          <a:bodyPr wrap="square" rtlCol="0">
            <a:spAutoFit/>
          </a:bodyPr>
          <a:lstStyle/>
          <a:p>
            <a:r>
              <a:rPr kumimoji="1" lang="ja-JP" altLang="en-US" sz="1000" spc="-50"/>
              <a:t>　労働集約型が多い中小サービス業は、小売業や飲食業と同じで、どのくらい顧客を呼べているかが最も重要になりますが、“ヒトに売上が付いてくる”傾向が極めて強いという特徴があります。ヒトの動きで大きく売上が変動しやすいので、売上と人件費の推移も合わせて見てみることが効果的です。</a:t>
            </a:r>
            <a:endParaRPr kumimoji="1" lang="en-US" altLang="ja-JP" sz="1000" spc="-50"/>
          </a:p>
        </p:txBody>
      </p:sp>
      <p:grpSp>
        <p:nvGrpSpPr>
          <p:cNvPr id="11" name="グループ化 10">
            <a:extLst>
              <a:ext uri="{FF2B5EF4-FFF2-40B4-BE49-F238E27FC236}">
                <a16:creationId xmlns:a16="http://schemas.microsoft.com/office/drawing/2014/main" id="{69068A97-50FD-44A1-A988-0B3D3EFD7DA7}"/>
              </a:ext>
            </a:extLst>
          </p:cNvPr>
          <p:cNvGrpSpPr/>
          <p:nvPr/>
        </p:nvGrpSpPr>
        <p:grpSpPr>
          <a:xfrm>
            <a:off x="295274" y="1192399"/>
            <a:ext cx="1162051" cy="885825"/>
            <a:chOff x="295274" y="1523999"/>
            <a:chExt cx="1162051" cy="885825"/>
          </a:xfrm>
        </p:grpSpPr>
        <p:sp>
          <p:nvSpPr>
            <p:cNvPr id="6" name="楕円 5">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grpSp>
        <p:nvGrpSpPr>
          <p:cNvPr id="10" name="グループ化 9">
            <a:extLst>
              <a:ext uri="{FF2B5EF4-FFF2-40B4-BE49-F238E27FC236}">
                <a16:creationId xmlns:a16="http://schemas.microsoft.com/office/drawing/2014/main" id="{8ABB6722-DECF-4076-BEFF-B18C6191B012}"/>
              </a:ext>
            </a:extLst>
          </p:cNvPr>
          <p:cNvGrpSpPr/>
          <p:nvPr/>
        </p:nvGrpSpPr>
        <p:grpSpPr>
          <a:xfrm>
            <a:off x="295274" y="3067909"/>
            <a:ext cx="1162051" cy="885825"/>
            <a:chOff x="2409824" y="3038474"/>
            <a:chExt cx="1162051" cy="885825"/>
          </a:xfrm>
        </p:grpSpPr>
        <p:sp>
          <p:nvSpPr>
            <p:cNvPr id="8" name="楕円 7">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grpSp>
        <p:nvGrpSpPr>
          <p:cNvPr id="12" name="グループ化 11">
            <a:extLst>
              <a:ext uri="{FF2B5EF4-FFF2-40B4-BE49-F238E27FC236}">
                <a16:creationId xmlns:a16="http://schemas.microsoft.com/office/drawing/2014/main" id="{4950B9DA-A143-4374-A938-3FF1963CB9D1}"/>
              </a:ext>
            </a:extLst>
          </p:cNvPr>
          <p:cNvGrpSpPr/>
          <p:nvPr/>
        </p:nvGrpSpPr>
        <p:grpSpPr>
          <a:xfrm>
            <a:off x="295274" y="5125171"/>
            <a:ext cx="1162051" cy="885825"/>
            <a:chOff x="2409824" y="3038474"/>
            <a:chExt cx="1162051" cy="885825"/>
          </a:xfrm>
          <a:noFill/>
        </p:grpSpPr>
        <p:sp>
          <p:nvSpPr>
            <p:cNvPr id="13" name="楕円 12">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21" name="正方形/長方形 20">
            <a:extLst>
              <a:ext uri="{FF2B5EF4-FFF2-40B4-BE49-F238E27FC236}">
                <a16:creationId xmlns:a16="http://schemas.microsoft.com/office/drawing/2014/main" id="{89E35265-CCA6-4F7A-9424-8CAB2F5451E4}"/>
              </a:ext>
            </a:extLst>
          </p:cNvPr>
          <p:cNvSpPr/>
          <p:nvPr/>
        </p:nvSpPr>
        <p:spPr>
          <a:xfrm>
            <a:off x="1362075"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売上高営業利益率</a:t>
            </a:r>
            <a:endParaRPr kumimoji="1" lang="en-US" altLang="ja-JP" sz="1400" b="1">
              <a:solidFill>
                <a:schemeClr val="tx1"/>
              </a:solidFill>
            </a:endParaRPr>
          </a:p>
          <a:p>
            <a:pPr algn="ctr"/>
            <a:r>
              <a:rPr kumimoji="1" lang="ja-JP" altLang="en-US" sz="1400" b="1">
                <a:solidFill>
                  <a:schemeClr val="tx1"/>
                </a:solidFill>
              </a:rPr>
              <a:t>（本業収益力）</a:t>
            </a: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266700" y="2184565"/>
            <a:ext cx="9372600" cy="707886"/>
          </a:xfrm>
          <a:prstGeom prst="rect">
            <a:avLst/>
          </a:prstGeom>
          <a:noFill/>
        </p:spPr>
        <p:txBody>
          <a:bodyPr wrap="square" rtlCol="0">
            <a:spAutoFit/>
          </a:bodyPr>
          <a:lstStyle/>
          <a:p>
            <a:r>
              <a:rPr kumimoji="1" lang="ja-JP" altLang="en-US" sz="1000" spc="-50">
                <a:latin typeface="+mn-ea"/>
              </a:rPr>
              <a:t>　美容エステや理容、ネイルサロン、小規模学習塾、</a:t>
            </a:r>
            <a:r>
              <a:rPr kumimoji="1" lang="en-US" altLang="ja-JP" sz="1000" spc="-50">
                <a:latin typeface="+mn-ea"/>
              </a:rPr>
              <a:t>IT</a:t>
            </a:r>
            <a:r>
              <a:rPr kumimoji="1" lang="ja-JP" altLang="en-US" sz="1000" spc="-50">
                <a:latin typeface="+mn-ea"/>
              </a:rPr>
              <a:t>関連のサービス業、デザイン事務所など、大きな設備投資は必要とせず、労働集約的な事業を運営している企業は、まずは営業利益の確保ができているかを優先して確認することが有効です。中小企業のサービス業は、売上原価が大きな割合を構成していることは少ないのが特徴です。</a:t>
            </a:r>
            <a:r>
              <a:rPr kumimoji="1" lang="ja-JP" altLang="en-US" sz="1000" spc="-70">
                <a:latin typeface="+mn-ea"/>
              </a:rPr>
              <a:t>経費についても、人件費・地代家賃・水道光熱費などが大きなウェイトを占めています。入金のサイトも建設業のように長期化することはまれなので、営業利益の創出力が、資金繰りを含めた事業安定性に直結することが多い点にも留意が必要です。</a:t>
            </a:r>
            <a:endParaRPr kumimoji="1" lang="en-US" altLang="ja-JP" sz="1000" spc="-70">
              <a:latin typeface="+mn-ea"/>
            </a:endParaRPr>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508668" y="1361132"/>
            <a:ext cx="6276973" cy="553998"/>
          </a:xfrm>
          <a:prstGeom prst="rect">
            <a:avLst/>
          </a:prstGeom>
          <a:noFill/>
        </p:spPr>
        <p:txBody>
          <a:bodyPr wrap="square" rtlCol="0">
            <a:spAutoFit/>
          </a:bodyPr>
          <a:lstStyle/>
          <a:p>
            <a:r>
              <a:rPr kumimoji="1" lang="ja-JP" altLang="en-US" sz="1000">
                <a:latin typeface="+mn-ea"/>
              </a:rPr>
              <a:t>□　サービス業は全般に労働集約的な事業形態が多いので、売上から経費を引いた営業利益にまずは着目</a:t>
            </a:r>
            <a:endParaRPr kumimoji="1" lang="en-US" altLang="ja-JP" sz="1000">
              <a:latin typeface="+mn-ea"/>
            </a:endParaRPr>
          </a:p>
          <a:p>
            <a:r>
              <a:rPr kumimoji="1" lang="ja-JP" altLang="en-US" sz="1000">
                <a:latin typeface="+mn-ea"/>
              </a:rPr>
              <a:t>□　原材料費や外注費が、売上原価として大きな割合を占めることは少ないのが特徴</a:t>
            </a:r>
            <a:endParaRPr kumimoji="1" lang="en-US" altLang="ja-JP" sz="1000">
              <a:latin typeface="+mn-ea"/>
            </a:endParaRPr>
          </a:p>
          <a:p>
            <a:r>
              <a:rPr kumimoji="1" lang="ja-JP" altLang="en-US" sz="1000">
                <a:latin typeface="+mn-ea"/>
              </a:rPr>
              <a:t>□　本業との関連が想起できないような費用科目については注視が必要</a:t>
            </a:r>
            <a:endParaRPr kumimoji="1" lang="en-US" altLang="ja-JP" sz="1000">
              <a:latin typeface="+mn-ea"/>
            </a:endParaRPr>
          </a:p>
        </p:txBody>
      </p:sp>
      <p:sp>
        <p:nvSpPr>
          <p:cNvPr id="24" name="正方形/長方形 23">
            <a:extLst>
              <a:ext uri="{FF2B5EF4-FFF2-40B4-BE49-F238E27FC236}">
                <a16:creationId xmlns:a16="http://schemas.microsoft.com/office/drawing/2014/main" id="{CA1DA63E-8C33-4A20-A3AC-72D866FD193E}"/>
              </a:ext>
            </a:extLst>
          </p:cNvPr>
          <p:cNvSpPr/>
          <p:nvPr/>
        </p:nvSpPr>
        <p:spPr>
          <a:xfrm>
            <a:off x="1362075" y="3210496"/>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売上高の傾向</a:t>
            </a:r>
            <a:endParaRPr kumimoji="1" lang="en-US" altLang="ja-JP" sz="1400" b="1">
              <a:solidFill>
                <a:schemeClr val="tx1"/>
              </a:solidFill>
            </a:endParaRPr>
          </a:p>
        </p:txBody>
      </p:sp>
      <p:sp>
        <p:nvSpPr>
          <p:cNvPr id="25" name="テキスト ボックス 24">
            <a:extLst>
              <a:ext uri="{FF2B5EF4-FFF2-40B4-BE49-F238E27FC236}">
                <a16:creationId xmlns:a16="http://schemas.microsoft.com/office/drawing/2014/main" id="{750F6C54-909C-4F39-BB54-483FFB743FC7}"/>
              </a:ext>
            </a:extLst>
          </p:cNvPr>
          <p:cNvSpPr txBox="1"/>
          <p:nvPr/>
        </p:nvSpPr>
        <p:spPr>
          <a:xfrm>
            <a:off x="3514726" y="3070253"/>
            <a:ext cx="5903911" cy="861774"/>
          </a:xfrm>
          <a:prstGeom prst="rect">
            <a:avLst/>
          </a:prstGeom>
          <a:noFill/>
        </p:spPr>
        <p:txBody>
          <a:bodyPr wrap="square" rtlCol="0">
            <a:spAutoFit/>
          </a:bodyPr>
          <a:lstStyle/>
          <a:p>
            <a:r>
              <a:rPr kumimoji="1" lang="ja-JP" altLang="en-US" sz="1000">
                <a:latin typeface="+mn-ea"/>
              </a:rPr>
              <a:t>□　決算書がある場合は、数年分を並べて傾向を把握</a:t>
            </a:r>
            <a:endParaRPr kumimoji="1" lang="en-US" altLang="ja-JP" sz="1000">
              <a:latin typeface="+mn-ea"/>
            </a:endParaRPr>
          </a:p>
          <a:p>
            <a:r>
              <a:rPr kumimoji="1" lang="ja-JP" altLang="en-US" sz="1000">
                <a:latin typeface="+mn-ea"/>
              </a:rPr>
              <a:t>□　個人客向けの商売が主流であり、経営資源をもとにどのくらいの売上を生み出しているかが、</a:t>
            </a:r>
            <a:endParaRPr kumimoji="1" lang="en-US" altLang="ja-JP" sz="1000">
              <a:latin typeface="+mn-ea"/>
            </a:endParaRPr>
          </a:p>
          <a:p>
            <a:r>
              <a:rPr kumimoji="1" lang="ja-JP" altLang="en-US" sz="1000">
                <a:latin typeface="+mn-ea"/>
              </a:rPr>
              <a:t>　　事業の流れをつかむ上でも重要</a:t>
            </a:r>
            <a:endParaRPr kumimoji="1" lang="en-US" altLang="ja-JP" sz="1000">
              <a:latin typeface="+mn-ea"/>
            </a:endParaRPr>
          </a:p>
          <a:p>
            <a:r>
              <a:rPr kumimoji="1" lang="ja-JP" altLang="en-US" sz="1000">
                <a:latin typeface="+mn-ea"/>
              </a:rPr>
              <a:t>□　訪問時に社員数や客数などをヒアリングしないと詳細がわからないことが多いので、</a:t>
            </a:r>
            <a:endParaRPr kumimoji="1" lang="en-US" altLang="ja-JP" sz="1000">
              <a:latin typeface="+mn-ea"/>
            </a:endParaRPr>
          </a:p>
          <a:p>
            <a:r>
              <a:rPr kumimoji="1" lang="ja-JP" altLang="en-US" sz="1000">
                <a:latin typeface="+mn-ea"/>
              </a:rPr>
              <a:t>　　この段階では売上のトレンドを大まかに見ておく程度の感覚で良い</a:t>
            </a:r>
            <a:endParaRPr kumimoji="1" lang="en-US" altLang="ja-JP" sz="1000">
              <a:latin typeface="+mn-ea"/>
            </a:endParaRPr>
          </a:p>
        </p:txBody>
      </p:sp>
      <p:sp>
        <p:nvSpPr>
          <p:cNvPr id="27" name="正方形/長方形 26">
            <a:extLst>
              <a:ext uri="{FF2B5EF4-FFF2-40B4-BE49-F238E27FC236}">
                <a16:creationId xmlns:a16="http://schemas.microsoft.com/office/drawing/2014/main" id="{845FE9B1-8B0F-47E7-8FD5-6F49135D7B31}"/>
              </a:ext>
            </a:extLst>
          </p:cNvPr>
          <p:cNvSpPr/>
          <p:nvPr/>
        </p:nvSpPr>
        <p:spPr>
          <a:xfrm>
            <a:off x="1362075" y="5259315"/>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当座比率</a:t>
            </a:r>
            <a:endParaRPr kumimoji="1" lang="en-US" altLang="ja-JP" sz="1400" b="1">
              <a:solidFill>
                <a:schemeClr val="tx1"/>
              </a:solidFill>
            </a:endParaRPr>
          </a:p>
          <a:p>
            <a:pPr algn="ctr"/>
            <a:r>
              <a:rPr kumimoji="1" lang="ja-JP" altLang="en-US" sz="900" b="1">
                <a:solidFill>
                  <a:schemeClr val="tx1"/>
                </a:solidFill>
              </a:rPr>
              <a:t>（現預金</a:t>
            </a:r>
            <a:r>
              <a:rPr kumimoji="1" lang="en-US" altLang="ja-JP" sz="900" b="1">
                <a:solidFill>
                  <a:schemeClr val="tx1"/>
                </a:solidFill>
              </a:rPr>
              <a:t>+</a:t>
            </a:r>
            <a:r>
              <a:rPr kumimoji="1" lang="ja-JP" altLang="en-US" sz="900" b="1">
                <a:solidFill>
                  <a:schemeClr val="tx1"/>
                </a:solidFill>
              </a:rPr>
              <a:t>売上債権）</a:t>
            </a:r>
            <a:r>
              <a:rPr kumimoji="1" lang="en-US" altLang="ja-JP" sz="900" b="1">
                <a:solidFill>
                  <a:schemeClr val="tx1"/>
                </a:solidFill>
              </a:rPr>
              <a:t>÷</a:t>
            </a:r>
            <a:r>
              <a:rPr kumimoji="1" lang="ja-JP" altLang="en-US" sz="900" b="1">
                <a:solidFill>
                  <a:schemeClr val="tx1"/>
                </a:solidFill>
              </a:rPr>
              <a:t>流動負債</a:t>
            </a:r>
            <a:endParaRPr kumimoji="1" lang="en-US" altLang="ja-JP" sz="900" b="1">
              <a:solidFill>
                <a:schemeClr val="tx1"/>
              </a:solidFill>
            </a:endParaRPr>
          </a:p>
        </p:txBody>
      </p:sp>
      <p:sp>
        <p:nvSpPr>
          <p:cNvPr id="30" name="テキスト ボックス 29">
            <a:extLst>
              <a:ext uri="{FF2B5EF4-FFF2-40B4-BE49-F238E27FC236}">
                <a16:creationId xmlns:a16="http://schemas.microsoft.com/office/drawing/2014/main" id="{EB461037-E1FD-401D-9769-08AFACF86FA5}"/>
              </a:ext>
            </a:extLst>
          </p:cNvPr>
          <p:cNvSpPr txBox="1"/>
          <p:nvPr/>
        </p:nvSpPr>
        <p:spPr>
          <a:xfrm>
            <a:off x="3514726" y="5210723"/>
            <a:ext cx="5946907" cy="707886"/>
          </a:xfrm>
          <a:prstGeom prst="rect">
            <a:avLst/>
          </a:prstGeom>
          <a:noFill/>
        </p:spPr>
        <p:txBody>
          <a:bodyPr wrap="square" rtlCol="0">
            <a:spAutoFit/>
          </a:bodyPr>
          <a:lstStyle/>
          <a:p>
            <a:r>
              <a:rPr kumimoji="1" lang="ja-JP" altLang="en-US" sz="1000">
                <a:latin typeface="+mn-ea"/>
              </a:rPr>
              <a:t>□　当面の支払い能力を事前に把握し、目安として</a:t>
            </a:r>
            <a:r>
              <a:rPr kumimoji="1" lang="en-US" altLang="ja-JP" sz="1000">
                <a:latin typeface="+mn-ea"/>
              </a:rPr>
              <a:t>100</a:t>
            </a:r>
            <a:r>
              <a:rPr kumimoji="1" lang="ja-JP" altLang="en-US" sz="1000">
                <a:latin typeface="+mn-ea"/>
              </a:rPr>
              <a:t>％以上なら</a:t>
            </a:r>
            <a:r>
              <a:rPr kumimoji="1" lang="ja-JP" altLang="en-US" sz="1000" err="1">
                <a:latin typeface="+mn-ea"/>
              </a:rPr>
              <a:t>良し</a:t>
            </a:r>
            <a:r>
              <a:rPr kumimoji="1" lang="ja-JP" altLang="en-US" sz="1000">
                <a:latin typeface="+mn-ea"/>
              </a:rPr>
              <a:t>とする</a:t>
            </a:r>
            <a:endParaRPr kumimoji="1" lang="en-US" altLang="ja-JP" sz="1000">
              <a:latin typeface="+mn-ea"/>
            </a:endParaRPr>
          </a:p>
          <a:p>
            <a:r>
              <a:rPr kumimoji="1" lang="ja-JP" altLang="en-US" sz="1000">
                <a:latin typeface="+mn-ea"/>
              </a:rPr>
              <a:t>□　不相応な在庫、不透明な仮払金、短期貸付金の増加などで当座資産が減少するのは悪化の兆候</a:t>
            </a:r>
            <a:endParaRPr kumimoji="1" lang="en-US" altLang="ja-JP" sz="1000">
              <a:latin typeface="+mn-ea"/>
            </a:endParaRPr>
          </a:p>
          <a:p>
            <a:r>
              <a:rPr kumimoji="1" lang="ja-JP" altLang="en-US" sz="1000">
                <a:latin typeface="+mn-ea"/>
              </a:rPr>
              <a:t>□　装置産業ではないことも多いため、慎重な経営をしていれば悪化しにくい</a:t>
            </a:r>
            <a:endParaRPr kumimoji="1" lang="en-US" altLang="ja-JP" sz="1000">
              <a:latin typeface="+mn-ea"/>
            </a:endParaRPr>
          </a:p>
          <a:p>
            <a:r>
              <a:rPr kumimoji="1" lang="ja-JP" altLang="en-US" sz="1000">
                <a:latin typeface="+mn-ea"/>
              </a:rPr>
              <a:t>□　様々な事業や販売に手を広げる傾向にあるのも特徴の一つなので、兆候をつかみやすい分析指標</a:t>
            </a:r>
            <a:endParaRPr kumimoji="1" lang="en-US" altLang="ja-JP" sz="1000">
              <a:latin typeface="+mn-ea"/>
            </a:endParaRPr>
          </a:p>
        </p:txBody>
      </p:sp>
      <p:sp>
        <p:nvSpPr>
          <p:cNvPr id="31" name="テキスト ボックス 30">
            <a:extLst>
              <a:ext uri="{FF2B5EF4-FFF2-40B4-BE49-F238E27FC236}">
                <a16:creationId xmlns:a16="http://schemas.microsoft.com/office/drawing/2014/main" id="{C9F3D2A9-D5C2-4240-9A2C-44DDDA9D0180}"/>
              </a:ext>
            </a:extLst>
          </p:cNvPr>
          <p:cNvSpPr txBox="1"/>
          <p:nvPr/>
        </p:nvSpPr>
        <p:spPr>
          <a:xfrm>
            <a:off x="171450" y="6107916"/>
            <a:ext cx="9401175" cy="553998"/>
          </a:xfrm>
          <a:prstGeom prst="rect">
            <a:avLst/>
          </a:prstGeom>
          <a:noFill/>
        </p:spPr>
        <p:txBody>
          <a:bodyPr wrap="square" rtlCol="0">
            <a:spAutoFit/>
          </a:bodyPr>
          <a:lstStyle/>
          <a:p>
            <a:r>
              <a:rPr kumimoji="1" lang="ja-JP" altLang="en-US" sz="1000" spc="-50"/>
              <a:t>　本来、接客が中心のサービス業の場合、労働集約型で大きな設備投資を伴う資産を要することはありません。その反面で、参入障壁が低く、価格競争に陥りやすい弱点を補うために、副次的な商売を並走させることもあります。典型的な例として、エステで健康食品などを販売するといったケースがあります。また小規模事業が多いため、事業と家計が混同しやすい傾向もあります。当座比率の変化は、そうした兆候を想像する初動の指標として有効です。</a:t>
            </a:r>
            <a:endParaRPr kumimoji="1" lang="en-US" altLang="ja-JP" sz="1000" spc="-50"/>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171450" y="296870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45CF6B82-BFC1-4CE4-96E7-B63B034B2B2D}"/>
              </a:ext>
            </a:extLst>
          </p:cNvPr>
          <p:cNvCxnSpPr/>
          <p:nvPr/>
        </p:nvCxnSpPr>
        <p:spPr>
          <a:xfrm>
            <a:off x="171450" y="503253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15716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43" name="グループ化 42">
            <a:extLst>
              <a:ext uri="{FF2B5EF4-FFF2-40B4-BE49-F238E27FC236}">
                <a16:creationId xmlns:a16="http://schemas.microsoft.com/office/drawing/2014/main" id="{646C2CCD-BE1E-8BEC-FE26-CFAAEA603DE2}"/>
              </a:ext>
            </a:extLst>
          </p:cNvPr>
          <p:cNvGrpSpPr/>
          <p:nvPr/>
        </p:nvGrpSpPr>
        <p:grpSpPr>
          <a:xfrm>
            <a:off x="266700" y="4597144"/>
            <a:ext cx="3487152" cy="310837"/>
            <a:chOff x="266700" y="5790679"/>
            <a:chExt cx="3487152" cy="310837"/>
          </a:xfrm>
        </p:grpSpPr>
        <p:cxnSp>
          <p:nvCxnSpPr>
            <p:cNvPr id="41" name="直線矢印コネクタ 40">
              <a:extLst>
                <a:ext uri="{FF2B5EF4-FFF2-40B4-BE49-F238E27FC236}">
                  <a16:creationId xmlns:a16="http://schemas.microsoft.com/office/drawing/2014/main" id="{21466B93-9166-1D3B-852F-155D07111A54}"/>
                </a:ext>
              </a:extLst>
            </p:cNvPr>
            <p:cNvCxnSpPr/>
            <p:nvPr/>
          </p:nvCxnSpPr>
          <p:spPr>
            <a:xfrm>
              <a:off x="2464067" y="5946098"/>
              <a:ext cx="1289785" cy="0"/>
            </a:xfrm>
            <a:prstGeom prst="straightConnector1">
              <a:avLst/>
            </a:prstGeom>
            <a:ln w="104775">
              <a:solidFill>
                <a:schemeClr val="accent1">
                  <a:alpha val="24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2" name="四角形: 角を丸くする 41">
              <a:extLst>
                <a:ext uri="{FF2B5EF4-FFF2-40B4-BE49-F238E27FC236}">
                  <a16:creationId xmlns:a16="http://schemas.microsoft.com/office/drawing/2014/main" id="{6B8FBE65-DA45-BB4D-09CC-F38835CA6202}"/>
                </a:ext>
              </a:extLst>
            </p:cNvPr>
            <p:cNvSpPr/>
            <p:nvPr/>
          </p:nvSpPr>
          <p:spPr>
            <a:xfrm>
              <a:off x="266700" y="5790679"/>
              <a:ext cx="2842261" cy="310837"/>
            </a:xfrm>
            <a:prstGeom prst="roundRect">
              <a:avLst>
                <a:gd name="adj" fmla="val 7377"/>
              </a:avLst>
            </a:prstGeom>
            <a:solidFill>
              <a:schemeClr val="accent2">
                <a:lumMod val="20000"/>
                <a:lumOff val="80000"/>
                <a:alpha val="54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売上高と人件費の関係も見てみ</a:t>
              </a:r>
              <a:r>
                <a:rPr kumimoji="1" lang="ja-JP" altLang="en-US" sz="1400" b="1">
                  <a:solidFill>
                    <a:schemeClr val="tx1"/>
                  </a:solidFill>
                </a:rPr>
                <a:t>る</a:t>
              </a:r>
            </a:p>
          </p:txBody>
        </p:sp>
      </p:grpSp>
      <p:sp>
        <p:nvSpPr>
          <p:cNvPr id="44" name="テキスト ボックス 43">
            <a:extLst>
              <a:ext uri="{FF2B5EF4-FFF2-40B4-BE49-F238E27FC236}">
                <a16:creationId xmlns:a16="http://schemas.microsoft.com/office/drawing/2014/main" id="{0AF87887-2A54-56AF-6424-F31599D0770F}"/>
              </a:ext>
            </a:extLst>
          </p:cNvPr>
          <p:cNvSpPr txBox="1"/>
          <p:nvPr/>
        </p:nvSpPr>
        <p:spPr>
          <a:xfrm>
            <a:off x="5066041" y="4544953"/>
            <a:ext cx="1702774" cy="369332"/>
          </a:xfrm>
          <a:prstGeom prst="rect">
            <a:avLst/>
          </a:prstGeom>
          <a:noFill/>
        </p:spPr>
        <p:txBody>
          <a:bodyPr wrap="square" rtlCol="0">
            <a:spAutoFit/>
          </a:bodyPr>
          <a:lstStyle/>
          <a:p>
            <a:r>
              <a:rPr kumimoji="1" lang="ja-JP" altLang="en-US" sz="1400"/>
              <a:t>の</a:t>
            </a:r>
            <a:r>
              <a:rPr kumimoji="1" lang="ja-JP" altLang="en-US" b="1"/>
              <a:t>傾向</a:t>
            </a:r>
            <a:r>
              <a:rPr kumimoji="1" lang="ja-JP" altLang="en-US" sz="1400"/>
              <a:t>を見る</a:t>
            </a:r>
            <a:endParaRPr kumimoji="1" lang="ja-JP" altLang="en-US"/>
          </a:p>
        </p:txBody>
      </p:sp>
      <p:sp>
        <p:nvSpPr>
          <p:cNvPr id="47" name="正方形/長方形 46">
            <a:extLst>
              <a:ext uri="{FF2B5EF4-FFF2-40B4-BE49-F238E27FC236}">
                <a16:creationId xmlns:a16="http://schemas.microsoft.com/office/drawing/2014/main" id="{3FE250CF-4BDD-4F82-4BBE-0DF9C4EC0713}"/>
              </a:ext>
            </a:extLst>
          </p:cNvPr>
          <p:cNvSpPr/>
          <p:nvPr/>
        </p:nvSpPr>
        <p:spPr>
          <a:xfrm>
            <a:off x="6564431" y="4452321"/>
            <a:ext cx="2820202" cy="5424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50" b="1">
                <a:solidFill>
                  <a:schemeClr val="tx1"/>
                </a:solidFill>
                <a:latin typeface="+mn-ea"/>
              </a:rPr>
              <a:t>　　　～大きな変化がある場合～</a:t>
            </a:r>
            <a:endParaRPr kumimoji="1" lang="en-US" altLang="ja-JP" sz="1050" b="1">
              <a:solidFill>
                <a:schemeClr val="tx1"/>
              </a:solidFill>
              <a:latin typeface="+mn-ea"/>
            </a:endParaRPr>
          </a:p>
          <a:p>
            <a:r>
              <a:rPr kumimoji="1" lang="ja-JP" altLang="en-US" sz="1000">
                <a:solidFill>
                  <a:schemeClr val="tx1"/>
                </a:solidFill>
                <a:latin typeface="+mn-ea"/>
              </a:rPr>
              <a:t>□ 人気社員の退社（入社）</a:t>
            </a:r>
            <a:endParaRPr kumimoji="1" lang="en-US" altLang="ja-JP" sz="1000">
              <a:solidFill>
                <a:schemeClr val="tx1"/>
              </a:solidFill>
              <a:latin typeface="+mn-ea"/>
            </a:endParaRPr>
          </a:p>
          <a:p>
            <a:r>
              <a:rPr kumimoji="1" lang="ja-JP" altLang="en-US" sz="1000">
                <a:solidFill>
                  <a:schemeClr val="tx1"/>
                </a:solidFill>
                <a:latin typeface="+mn-ea"/>
              </a:rPr>
              <a:t>□ 評判やサービスの悪化（良化）</a:t>
            </a:r>
          </a:p>
        </p:txBody>
      </p:sp>
      <p:sp>
        <p:nvSpPr>
          <p:cNvPr id="48" name="テキスト ボックス 47">
            <a:extLst>
              <a:ext uri="{FF2B5EF4-FFF2-40B4-BE49-F238E27FC236}">
                <a16:creationId xmlns:a16="http://schemas.microsoft.com/office/drawing/2014/main" id="{339BF330-D6BC-03B2-4E4D-20BD96A3ECEC}"/>
              </a:ext>
            </a:extLst>
          </p:cNvPr>
          <p:cNvSpPr txBox="1"/>
          <p:nvPr/>
        </p:nvSpPr>
        <p:spPr>
          <a:xfrm>
            <a:off x="8662586" y="4552922"/>
            <a:ext cx="1063147" cy="338554"/>
          </a:xfrm>
          <a:prstGeom prst="rect">
            <a:avLst/>
          </a:prstGeom>
          <a:noFill/>
        </p:spPr>
        <p:txBody>
          <a:bodyPr wrap="square" rtlCol="0">
            <a:spAutoFit/>
          </a:bodyPr>
          <a:lstStyle/>
          <a:p>
            <a:r>
              <a:rPr kumimoji="1" lang="ja-JP" altLang="en-US" sz="1400"/>
              <a:t>の</a:t>
            </a:r>
            <a:r>
              <a:rPr kumimoji="1" lang="ja-JP" altLang="en-US" sz="1600" b="1"/>
              <a:t>可能性</a:t>
            </a:r>
            <a:endParaRPr kumimoji="1" lang="ja-JP" altLang="en-US" b="1"/>
          </a:p>
        </p:txBody>
      </p:sp>
      <p:cxnSp>
        <p:nvCxnSpPr>
          <p:cNvPr id="45" name="直線コネクタ 4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id="{4B849F25-C05A-4664-B4D4-A95FFE37E46E}"/>
              </a:ext>
            </a:extLst>
          </p:cNvPr>
          <p:cNvSpPr txBox="1"/>
          <p:nvPr/>
        </p:nvSpPr>
        <p:spPr>
          <a:xfrm>
            <a:off x="94986" y="517552"/>
            <a:ext cx="6133546" cy="553998"/>
          </a:xfrm>
          <a:prstGeom prst="rect">
            <a:avLst/>
          </a:prstGeom>
          <a:noFill/>
        </p:spPr>
        <p:txBody>
          <a:bodyPr wrap="square" rtlCol="0">
            <a:spAutoFit/>
          </a:bodyPr>
          <a:lstStyle/>
          <a:p>
            <a:r>
              <a:rPr kumimoji="1" lang="ja-JP" altLang="en-US" sz="1000"/>
              <a:t>会社を訪問する前に、着目してほしい財務諸表やそれに付随する経営指標などについてまとめます。サービス業といっても業種の範囲が非常に広いので、特に着目したい共通部分についてまとめます。</a:t>
            </a:r>
          </a:p>
          <a:p>
            <a:endParaRPr kumimoji="1" lang="en-US" altLang="ja-JP" sz="1000"/>
          </a:p>
        </p:txBody>
      </p:sp>
      <p:sp>
        <p:nvSpPr>
          <p:cNvPr id="52" name="テキスト ボックス 5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の目利き（決算資料編）</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3" name="テキスト ボックス 5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54" name="テキスト ボックス 5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sp>
        <p:nvSpPr>
          <p:cNvPr id="56" name="テキスト ボックス 55">
            <a:extLst>
              <a:ext uri="{FF2B5EF4-FFF2-40B4-BE49-F238E27FC236}">
                <a16:creationId xmlns:a16="http://schemas.microsoft.com/office/drawing/2014/main" id="{4EFA6DFE-CB24-FA6E-A498-1E145A739F3A}"/>
              </a:ext>
            </a:extLst>
          </p:cNvPr>
          <p:cNvSpPr txBox="1"/>
          <p:nvPr/>
        </p:nvSpPr>
        <p:spPr>
          <a:xfrm>
            <a:off x="4762629" y="123898"/>
            <a:ext cx="4431531" cy="276999"/>
          </a:xfrm>
          <a:prstGeom prst="rect">
            <a:avLst/>
          </a:prstGeom>
          <a:noFill/>
        </p:spPr>
        <p:txBody>
          <a:bodyPr wrap="square" rtlCol="0">
            <a:spAutoFit/>
          </a:bodyPr>
          <a:lstStyle/>
          <a:p>
            <a:r>
              <a:rPr kumimoji="1" lang="ja-JP" altLang="en-US" sz="1200">
                <a:solidFill>
                  <a:schemeClr val="bg1">
                    <a:lumMod val="50000"/>
                  </a:schemeClr>
                </a:solidFill>
                <a:latin typeface="HG創英角ｺﾞｼｯｸUB" panose="020B0909000000000000" pitchFamily="49" charset="-128"/>
                <a:ea typeface="HG創英角ｺﾞｼｯｸUB" panose="020B0909000000000000" pitchFamily="49" charset="-128"/>
              </a:rPr>
              <a:t>注：宿泊等の大型装置系サービス業を除く</a:t>
            </a:r>
          </a:p>
        </p:txBody>
      </p:sp>
      <p:sp>
        <p:nvSpPr>
          <p:cNvPr id="49"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17</a:t>
            </a:fld>
            <a:endParaRPr kumimoji="1" lang="ja-JP" altLang="en-US"/>
          </a:p>
        </p:txBody>
      </p:sp>
    </p:spTree>
    <p:extLst>
      <p:ext uri="{BB962C8B-B14F-4D97-AF65-F5344CB8AC3E}">
        <p14:creationId xmlns:p14="http://schemas.microsoft.com/office/powerpoint/2010/main" val="4040597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a:extLst>
              <a:ext uri="{FF2B5EF4-FFF2-40B4-BE49-F238E27FC236}">
                <a16:creationId xmlns:a16="http://schemas.microsoft.com/office/drawing/2014/main" id="{AE9C3220-5272-4384-88FC-0D497A8ED30A}"/>
              </a:ext>
            </a:extLst>
          </p:cNvPr>
          <p:cNvSpPr txBox="1"/>
          <p:nvPr/>
        </p:nvSpPr>
        <p:spPr>
          <a:xfrm>
            <a:off x="295274" y="3962282"/>
            <a:ext cx="9263064" cy="707886"/>
          </a:xfrm>
          <a:prstGeom prst="rect">
            <a:avLst/>
          </a:prstGeom>
          <a:noFill/>
        </p:spPr>
        <p:txBody>
          <a:bodyPr wrap="square" rtlCol="0">
            <a:spAutoFit/>
          </a:bodyPr>
          <a:lstStyle/>
          <a:p>
            <a:r>
              <a:rPr kumimoji="1" lang="ja-JP" altLang="en-US" sz="1000" spc="-50"/>
              <a:t>　労働集約型のサービス業は比較的参入障壁が低く、同型のビジネスモデルの競合が多い傾向があります。強力な属人的集客力（カリスマ）でもない限り、提供するサービスに関係する商品の販売などを併せて行うこともあります。それらの販売は事業性の特徴になり得ますが、赤字や財務的な負担の大きな要因となる場合もあります。本業での業績が不安定な場合、副業を展開することもありますが、こちらも本業を補填する強みの場合もありますが、赤字の原因にもなり得ますので、売上の内訳は事業性把握の重要な着眼点といえます。</a:t>
            </a:r>
            <a:endParaRPr kumimoji="1" lang="en-US" altLang="ja-JP" sz="1000" spc="-50"/>
          </a:p>
        </p:txBody>
      </p:sp>
      <p:grpSp>
        <p:nvGrpSpPr>
          <p:cNvPr id="11" name="グループ化 10">
            <a:extLst>
              <a:ext uri="{FF2B5EF4-FFF2-40B4-BE49-F238E27FC236}">
                <a16:creationId xmlns:a16="http://schemas.microsoft.com/office/drawing/2014/main" id="{69068A97-50FD-44A1-A988-0B3D3EFD7DA7}"/>
              </a:ext>
            </a:extLst>
          </p:cNvPr>
          <p:cNvGrpSpPr/>
          <p:nvPr/>
        </p:nvGrpSpPr>
        <p:grpSpPr>
          <a:xfrm>
            <a:off x="295274" y="1163524"/>
            <a:ext cx="1162051" cy="885825"/>
            <a:chOff x="295274" y="1523999"/>
            <a:chExt cx="1162051" cy="885825"/>
          </a:xfrm>
        </p:grpSpPr>
        <p:sp>
          <p:nvSpPr>
            <p:cNvPr id="6" name="楕円 5">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grpSp>
        <p:nvGrpSpPr>
          <p:cNvPr id="10" name="グループ化 9">
            <a:extLst>
              <a:ext uri="{FF2B5EF4-FFF2-40B4-BE49-F238E27FC236}">
                <a16:creationId xmlns:a16="http://schemas.microsoft.com/office/drawing/2014/main" id="{8ABB6722-DECF-4076-BEFF-B18C6191B012}"/>
              </a:ext>
            </a:extLst>
          </p:cNvPr>
          <p:cNvGrpSpPr/>
          <p:nvPr/>
        </p:nvGrpSpPr>
        <p:grpSpPr>
          <a:xfrm>
            <a:off x="295274" y="3010159"/>
            <a:ext cx="1162051" cy="885825"/>
            <a:chOff x="2409824" y="3038474"/>
            <a:chExt cx="1162051" cy="885825"/>
          </a:xfrm>
        </p:grpSpPr>
        <p:sp>
          <p:nvSpPr>
            <p:cNvPr id="8" name="楕円 7">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grpSp>
        <p:nvGrpSpPr>
          <p:cNvPr id="12" name="グループ化 11">
            <a:extLst>
              <a:ext uri="{FF2B5EF4-FFF2-40B4-BE49-F238E27FC236}">
                <a16:creationId xmlns:a16="http://schemas.microsoft.com/office/drawing/2014/main" id="{4950B9DA-A143-4374-A938-3FF1963CB9D1}"/>
              </a:ext>
            </a:extLst>
          </p:cNvPr>
          <p:cNvGrpSpPr/>
          <p:nvPr/>
        </p:nvGrpSpPr>
        <p:grpSpPr>
          <a:xfrm>
            <a:off x="295274" y="5182921"/>
            <a:ext cx="1162051" cy="885825"/>
            <a:chOff x="2409824" y="3038474"/>
            <a:chExt cx="1162051" cy="885825"/>
          </a:xfrm>
          <a:noFill/>
        </p:grpSpPr>
        <p:sp>
          <p:nvSpPr>
            <p:cNvPr id="13" name="楕円 12">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21" name="正方形/長方形 20">
            <a:extLst>
              <a:ext uri="{FF2B5EF4-FFF2-40B4-BE49-F238E27FC236}">
                <a16:creationId xmlns:a16="http://schemas.microsoft.com/office/drawing/2014/main" id="{89E35265-CCA6-4F7A-9424-8CAB2F5451E4}"/>
              </a:ext>
            </a:extLst>
          </p:cNvPr>
          <p:cNvSpPr/>
          <p:nvPr/>
        </p:nvSpPr>
        <p:spPr>
          <a:xfrm>
            <a:off x="1362075" y="1311845"/>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人材の内訳</a:t>
            </a:r>
            <a:endParaRPr kumimoji="1" lang="en-US" altLang="ja-JP" sz="1400" b="1">
              <a:solidFill>
                <a:schemeClr val="tx1"/>
              </a:solidFill>
            </a:endParaRP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295274" y="2155690"/>
            <a:ext cx="9344026" cy="707886"/>
          </a:xfrm>
          <a:prstGeom prst="rect">
            <a:avLst/>
          </a:prstGeom>
          <a:noFill/>
        </p:spPr>
        <p:txBody>
          <a:bodyPr wrap="square" rtlCol="0">
            <a:spAutoFit/>
          </a:bodyPr>
          <a:lstStyle/>
          <a:p>
            <a:r>
              <a:rPr kumimoji="1" lang="ja-JP" altLang="en-US" sz="1000" spc="-50"/>
              <a:t>　サービス業は、提供するサービスの質や量よりも、個々の従業員と顧客の関係性が業績に直結していることが多いので、訪問時に“ヒト”についてのヒアリングをすることが最優先事項です。例えば、美容院などでは、美容院自体のブランドよりも個別の美容師と顧客の親和性で集客していることが多く、それにより根強い固定客に支えられている傾向があります。従業員の定着度≒リピート率の高さと類推することもできるので、在籍年数への着目も事業性の把握には重要です。また提供するサービスが身体に関わる場合、指導者資格の保有者数などが信用向上に重要な役割を果たすことがあるので留意しましょう。</a:t>
            </a:r>
            <a:endParaRPr kumimoji="1" lang="en-US" altLang="ja-JP" sz="1050" spc="-50"/>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514727" y="1188679"/>
            <a:ext cx="5834064" cy="861774"/>
          </a:xfrm>
          <a:prstGeom prst="rect">
            <a:avLst/>
          </a:prstGeom>
          <a:noFill/>
        </p:spPr>
        <p:txBody>
          <a:bodyPr wrap="square" rtlCol="0">
            <a:spAutoFit/>
          </a:bodyPr>
          <a:lstStyle/>
          <a:p>
            <a:r>
              <a:rPr kumimoji="1" lang="ja-JP" altLang="en-US" sz="1000"/>
              <a:t>□　従業員の人数（正社員・パートの別）、役割分担</a:t>
            </a:r>
            <a:endParaRPr kumimoji="1" lang="en-US" altLang="ja-JP" sz="1000"/>
          </a:p>
          <a:p>
            <a:r>
              <a:rPr kumimoji="1" lang="ja-JP" altLang="en-US" sz="1000"/>
              <a:t>□　従業員の勤続年数（正社員・パートの別）</a:t>
            </a:r>
            <a:endParaRPr kumimoji="1" lang="en-US" altLang="ja-JP" sz="1000"/>
          </a:p>
          <a:p>
            <a:r>
              <a:rPr kumimoji="1" lang="ja-JP" altLang="en-US" sz="1000"/>
              <a:t>□　接客要素が大きい場合は、顧客から支持の厚いエース社員の存在の有無も重要</a:t>
            </a:r>
            <a:endParaRPr kumimoji="1" lang="en-US" altLang="ja-JP" sz="1000"/>
          </a:p>
          <a:p>
            <a:r>
              <a:rPr kumimoji="1" lang="ja-JP" altLang="en-US" sz="1000"/>
              <a:t>□　信用向上や営業、登録・許可に必要な資格を保有している人材の詳細</a:t>
            </a:r>
            <a:endParaRPr kumimoji="1" lang="en-US" altLang="ja-JP" sz="1000"/>
          </a:p>
          <a:p>
            <a:r>
              <a:rPr kumimoji="1" lang="ja-JP" altLang="en-US" sz="1000"/>
              <a:t>　　例：業界団体の指導者資格（ヨガ・スポーツジム）・介護資格者など</a:t>
            </a:r>
            <a:endParaRPr kumimoji="1" lang="en-US" altLang="ja-JP" sz="1000"/>
          </a:p>
        </p:txBody>
      </p:sp>
      <p:sp>
        <p:nvSpPr>
          <p:cNvPr id="24" name="正方形/長方形 23">
            <a:extLst>
              <a:ext uri="{FF2B5EF4-FFF2-40B4-BE49-F238E27FC236}">
                <a16:creationId xmlns:a16="http://schemas.microsoft.com/office/drawing/2014/main" id="{CA1DA63E-8C33-4A20-A3AC-72D866FD193E}"/>
              </a:ext>
            </a:extLst>
          </p:cNvPr>
          <p:cNvSpPr/>
          <p:nvPr/>
        </p:nvSpPr>
        <p:spPr>
          <a:xfrm>
            <a:off x="1362075" y="3152746"/>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売上の内訳</a:t>
            </a:r>
            <a:endParaRPr kumimoji="1" lang="en-US" altLang="ja-JP" sz="1400" b="1">
              <a:solidFill>
                <a:schemeClr val="tx1"/>
              </a:solidFill>
            </a:endParaRPr>
          </a:p>
        </p:txBody>
      </p:sp>
      <p:sp>
        <p:nvSpPr>
          <p:cNvPr id="25" name="テキスト ボックス 24">
            <a:extLst>
              <a:ext uri="{FF2B5EF4-FFF2-40B4-BE49-F238E27FC236}">
                <a16:creationId xmlns:a16="http://schemas.microsoft.com/office/drawing/2014/main" id="{750F6C54-909C-4F39-BB54-483FFB743FC7}"/>
              </a:ext>
            </a:extLst>
          </p:cNvPr>
          <p:cNvSpPr txBox="1"/>
          <p:nvPr/>
        </p:nvSpPr>
        <p:spPr>
          <a:xfrm>
            <a:off x="3514727" y="3012503"/>
            <a:ext cx="5834064" cy="861774"/>
          </a:xfrm>
          <a:prstGeom prst="rect">
            <a:avLst/>
          </a:prstGeom>
          <a:noFill/>
        </p:spPr>
        <p:txBody>
          <a:bodyPr wrap="square" rtlCol="0">
            <a:spAutoFit/>
          </a:bodyPr>
          <a:lstStyle/>
          <a:p>
            <a:r>
              <a:rPr kumimoji="1" lang="ja-JP" altLang="en-US" sz="1000"/>
              <a:t>□　売上の構成（割合）を必ず確認</a:t>
            </a:r>
            <a:endParaRPr kumimoji="1" lang="en-US" altLang="ja-JP" sz="1000"/>
          </a:p>
          <a:p>
            <a:r>
              <a:rPr kumimoji="1" lang="ja-JP" altLang="en-US" sz="1000"/>
              <a:t>□　本業で提供するサービス以外の物販、副業収入がないか確認</a:t>
            </a:r>
            <a:endParaRPr kumimoji="1" lang="en-US" altLang="ja-JP" sz="1000"/>
          </a:p>
          <a:p>
            <a:r>
              <a:rPr kumimoji="1" lang="ja-JP" altLang="en-US" sz="1000"/>
              <a:t>□　本業で提供するサービスと物販や副業収入の関連性を確認</a:t>
            </a:r>
            <a:endParaRPr kumimoji="1" lang="en-US" altLang="ja-JP" sz="1000"/>
          </a:p>
          <a:p>
            <a:r>
              <a:rPr kumimoji="1" lang="ja-JP" altLang="en-US" sz="1000"/>
              <a:t>□　物販や副業収入がある場合、それらに</a:t>
            </a:r>
            <a:r>
              <a:rPr kumimoji="1" lang="ja-JP" altLang="en-US" sz="1000" err="1"/>
              <a:t>ひも</a:t>
            </a:r>
            <a:r>
              <a:rPr kumimoji="1" lang="ja-JP" altLang="en-US" sz="1000"/>
              <a:t>付いている買掛金・在庫についても確認</a:t>
            </a:r>
            <a:endParaRPr kumimoji="1" lang="en-US" altLang="ja-JP" sz="1000"/>
          </a:p>
          <a:p>
            <a:r>
              <a:rPr kumimoji="1" lang="ja-JP" altLang="en-US" sz="1000"/>
              <a:t>　　</a:t>
            </a:r>
            <a:r>
              <a:rPr kumimoji="1" lang="en-US" altLang="ja-JP" sz="1000"/>
              <a:t>※</a:t>
            </a:r>
            <a:r>
              <a:rPr kumimoji="1" lang="ja-JP" altLang="en-US" sz="1000"/>
              <a:t>訪問前に確認した当座比率の推移・変動への影響を確認</a:t>
            </a:r>
            <a:endParaRPr kumimoji="1" lang="en-US" altLang="ja-JP" sz="1000"/>
          </a:p>
        </p:txBody>
      </p:sp>
      <p:sp>
        <p:nvSpPr>
          <p:cNvPr id="27" name="正方形/長方形 26">
            <a:extLst>
              <a:ext uri="{FF2B5EF4-FFF2-40B4-BE49-F238E27FC236}">
                <a16:creationId xmlns:a16="http://schemas.microsoft.com/office/drawing/2014/main" id="{845FE9B1-8B0F-47E7-8FD5-6F49135D7B31}"/>
              </a:ext>
            </a:extLst>
          </p:cNvPr>
          <p:cNvSpPr/>
          <p:nvPr/>
        </p:nvSpPr>
        <p:spPr>
          <a:xfrm>
            <a:off x="1362075" y="5317065"/>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顧客情報管理の把握</a:t>
            </a:r>
            <a:endParaRPr kumimoji="1" lang="en-US" altLang="ja-JP" sz="1400" b="1">
              <a:solidFill>
                <a:schemeClr val="tx1"/>
              </a:solidFill>
            </a:endParaRPr>
          </a:p>
        </p:txBody>
      </p:sp>
      <p:sp>
        <p:nvSpPr>
          <p:cNvPr id="30" name="テキスト ボックス 29">
            <a:extLst>
              <a:ext uri="{FF2B5EF4-FFF2-40B4-BE49-F238E27FC236}">
                <a16:creationId xmlns:a16="http://schemas.microsoft.com/office/drawing/2014/main" id="{EB461037-E1FD-401D-9769-08AFACF86FA5}"/>
              </a:ext>
            </a:extLst>
          </p:cNvPr>
          <p:cNvSpPr txBox="1"/>
          <p:nvPr/>
        </p:nvSpPr>
        <p:spPr>
          <a:xfrm>
            <a:off x="3533976" y="5250828"/>
            <a:ext cx="5946907" cy="707886"/>
          </a:xfrm>
          <a:prstGeom prst="rect">
            <a:avLst/>
          </a:prstGeom>
          <a:noFill/>
        </p:spPr>
        <p:txBody>
          <a:bodyPr wrap="square" rtlCol="0">
            <a:spAutoFit/>
          </a:bodyPr>
          <a:lstStyle/>
          <a:p>
            <a:r>
              <a:rPr kumimoji="1" lang="ja-JP" altLang="en-US" sz="1000">
                <a:latin typeface="+mn-ea"/>
              </a:rPr>
              <a:t>□　属人的サービスが固定客に支持されて運営するというのが典型的なビジネスモデル</a:t>
            </a:r>
            <a:endParaRPr kumimoji="1" lang="en-US" altLang="ja-JP" sz="1000">
              <a:latin typeface="+mn-ea"/>
            </a:endParaRPr>
          </a:p>
          <a:p>
            <a:r>
              <a:rPr kumimoji="1" lang="ja-JP" altLang="en-US" sz="1000">
                <a:latin typeface="+mn-ea"/>
              </a:rPr>
              <a:t>□　リピート率の向上や顧客との関係性の強化などの売上増加策のベースに顧客情報は必須</a:t>
            </a:r>
            <a:endParaRPr kumimoji="1" lang="en-US" altLang="ja-JP" sz="1000">
              <a:latin typeface="+mn-ea"/>
            </a:endParaRPr>
          </a:p>
          <a:p>
            <a:r>
              <a:rPr kumimoji="1" lang="ja-JP" altLang="en-US" sz="1000">
                <a:latin typeface="+mn-ea"/>
              </a:rPr>
              <a:t>□　顧客情報の有無、情報の管理形式の確認（データ・紙ベース・その他）</a:t>
            </a:r>
            <a:endParaRPr kumimoji="1" lang="en-US" altLang="ja-JP" sz="1000">
              <a:latin typeface="+mn-ea"/>
            </a:endParaRPr>
          </a:p>
          <a:p>
            <a:r>
              <a:rPr kumimoji="1" lang="ja-JP" altLang="en-US" sz="1000">
                <a:latin typeface="+mn-ea"/>
              </a:rPr>
              <a:t>□　顧客情報の販売促進への活用実態を必ず確認（</a:t>
            </a:r>
            <a:r>
              <a:rPr kumimoji="1" lang="en-US" altLang="ja-JP" sz="1000">
                <a:latin typeface="+mn-ea"/>
              </a:rPr>
              <a:t>SNS</a:t>
            </a:r>
            <a:r>
              <a:rPr kumimoji="1" lang="ja-JP" altLang="en-US" sz="1000">
                <a:latin typeface="+mn-ea"/>
              </a:rPr>
              <a:t>活用を含む）</a:t>
            </a:r>
            <a:endParaRPr kumimoji="1" lang="en-US" altLang="ja-JP" sz="1000">
              <a:latin typeface="+mn-ea"/>
            </a:endParaRPr>
          </a:p>
        </p:txBody>
      </p:sp>
      <p:sp>
        <p:nvSpPr>
          <p:cNvPr id="31" name="テキスト ボックス 30">
            <a:extLst>
              <a:ext uri="{FF2B5EF4-FFF2-40B4-BE49-F238E27FC236}">
                <a16:creationId xmlns:a16="http://schemas.microsoft.com/office/drawing/2014/main" id="{C9F3D2A9-D5C2-4240-9A2C-44DDDA9D0180}"/>
              </a:ext>
            </a:extLst>
          </p:cNvPr>
          <p:cNvSpPr txBox="1"/>
          <p:nvPr/>
        </p:nvSpPr>
        <p:spPr>
          <a:xfrm>
            <a:off x="371475" y="6127166"/>
            <a:ext cx="9201150" cy="553998"/>
          </a:xfrm>
          <a:prstGeom prst="rect">
            <a:avLst/>
          </a:prstGeom>
          <a:noFill/>
        </p:spPr>
        <p:txBody>
          <a:bodyPr wrap="square" rtlCol="0">
            <a:spAutoFit/>
          </a:bodyPr>
          <a:lstStyle/>
          <a:p>
            <a:r>
              <a:rPr kumimoji="1" lang="ja-JP" altLang="en-US" sz="1000" spc="-50"/>
              <a:t>　</a:t>
            </a:r>
            <a:r>
              <a:rPr kumimoji="1" lang="ja-JP" altLang="en-US" sz="1000" spc="-20"/>
              <a:t>サービス業は、他の業種と比較して顧客関係性が際立って重要な業種といえます。中小企業は、大手と異なり巨額な広告宣伝費を使うことはできませんから、</a:t>
            </a:r>
            <a:endParaRPr kumimoji="1" lang="en-US" altLang="ja-JP" sz="1000" spc="-20"/>
          </a:p>
          <a:p>
            <a:r>
              <a:rPr kumimoji="1" lang="ja-JP" altLang="en-US" sz="1000" spc="-20"/>
              <a:t>ファンが新しい顧客を呼んでくる紹介と固定客のリピート率の向上が、売上増加に大きな役割を果たします。そのベースになるのが顧客情報です。</a:t>
            </a:r>
            <a:endParaRPr kumimoji="1" lang="en-US" altLang="ja-JP" sz="1000" spc="-20"/>
          </a:p>
          <a:p>
            <a:r>
              <a:rPr kumimoji="1" lang="ja-JP" altLang="en-US" sz="1000" spc="-20"/>
              <a:t>会員数の管理に留まらず、販売促進やサービス内容の充実のためのツールとして活用しているか、活用できる可能性があるかは大切な着眼点といえます。</a:t>
            </a:r>
            <a:endParaRPr kumimoji="1" lang="en-US" altLang="ja-JP" sz="1000" spc="-20"/>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171450" y="293982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45CF6B82-BFC1-4CE4-96E7-B63B034B2B2D}"/>
              </a:ext>
            </a:extLst>
          </p:cNvPr>
          <p:cNvCxnSpPr/>
          <p:nvPr/>
        </p:nvCxnSpPr>
        <p:spPr>
          <a:xfrm>
            <a:off x="171450" y="509991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15716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7" name="グループ化 16">
            <a:extLst>
              <a:ext uri="{FF2B5EF4-FFF2-40B4-BE49-F238E27FC236}">
                <a16:creationId xmlns:a16="http://schemas.microsoft.com/office/drawing/2014/main" id="{8EEEC7BB-362F-F2C5-DAD9-0B4839D3C3C0}"/>
              </a:ext>
            </a:extLst>
          </p:cNvPr>
          <p:cNvGrpSpPr/>
          <p:nvPr/>
        </p:nvGrpSpPr>
        <p:grpSpPr>
          <a:xfrm>
            <a:off x="171450" y="4681205"/>
            <a:ext cx="1416719" cy="369332"/>
            <a:chOff x="171450" y="4710080"/>
            <a:chExt cx="1416719" cy="369332"/>
          </a:xfrm>
        </p:grpSpPr>
        <p:sp>
          <p:nvSpPr>
            <p:cNvPr id="5" name="テキスト ボックス 4">
              <a:extLst>
                <a:ext uri="{FF2B5EF4-FFF2-40B4-BE49-F238E27FC236}">
                  <a16:creationId xmlns:a16="http://schemas.microsoft.com/office/drawing/2014/main" id="{F70265A1-22EB-1C3F-4880-9750CFC4EA54}"/>
                </a:ext>
              </a:extLst>
            </p:cNvPr>
            <p:cNvSpPr txBox="1"/>
            <p:nvPr/>
          </p:nvSpPr>
          <p:spPr>
            <a:xfrm>
              <a:off x="190701" y="4710080"/>
              <a:ext cx="1397468" cy="369332"/>
            </a:xfrm>
            <a:prstGeom prst="rect">
              <a:avLst/>
            </a:prstGeom>
            <a:noFill/>
            <a:ln>
              <a:noFill/>
            </a:ln>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物販代表例</a:t>
              </a:r>
            </a:p>
          </p:txBody>
        </p:sp>
        <p:sp>
          <p:nvSpPr>
            <p:cNvPr id="15" name="四角形: 角を丸くする 14">
              <a:extLst>
                <a:ext uri="{FF2B5EF4-FFF2-40B4-BE49-F238E27FC236}">
                  <a16:creationId xmlns:a16="http://schemas.microsoft.com/office/drawing/2014/main" id="{13A2D937-DA74-1D33-032B-DDD36592879B}"/>
                </a:ext>
              </a:extLst>
            </p:cNvPr>
            <p:cNvSpPr/>
            <p:nvPr/>
          </p:nvSpPr>
          <p:spPr>
            <a:xfrm>
              <a:off x="171450" y="4732879"/>
              <a:ext cx="1397469" cy="320383"/>
            </a:xfrm>
            <a:prstGeom prst="roundRect">
              <a:avLst>
                <a:gd name="adj" fmla="val 5088"/>
              </a:avLst>
            </a:prstGeom>
            <a:noFill/>
            <a:ln w="25400">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 name="テキスト ボックス 15">
            <a:extLst>
              <a:ext uri="{FF2B5EF4-FFF2-40B4-BE49-F238E27FC236}">
                <a16:creationId xmlns:a16="http://schemas.microsoft.com/office/drawing/2014/main" id="{BA610491-1692-DAD5-7609-CA59B3808A10}"/>
              </a:ext>
            </a:extLst>
          </p:cNvPr>
          <p:cNvSpPr txBox="1"/>
          <p:nvPr/>
        </p:nvSpPr>
        <p:spPr>
          <a:xfrm>
            <a:off x="1634317" y="4733390"/>
            <a:ext cx="3417918" cy="261610"/>
          </a:xfrm>
          <a:prstGeom prst="rect">
            <a:avLst/>
          </a:prstGeom>
          <a:noFill/>
        </p:spPr>
        <p:txBody>
          <a:bodyPr wrap="square" rtlCol="0">
            <a:spAutoFit/>
          </a:bodyPr>
          <a:lstStyle/>
          <a:p>
            <a:r>
              <a:rPr kumimoji="1" lang="ja-JP" altLang="en-US" sz="1100"/>
              <a:t>健康食品・サプリメント・ヘアケア商品</a:t>
            </a:r>
          </a:p>
        </p:txBody>
      </p:sp>
      <p:grpSp>
        <p:nvGrpSpPr>
          <p:cNvPr id="18" name="グループ化 17">
            <a:extLst>
              <a:ext uri="{FF2B5EF4-FFF2-40B4-BE49-F238E27FC236}">
                <a16:creationId xmlns:a16="http://schemas.microsoft.com/office/drawing/2014/main" id="{C678A4DD-9137-9895-BCF4-9E8DD984D45A}"/>
              </a:ext>
            </a:extLst>
          </p:cNvPr>
          <p:cNvGrpSpPr/>
          <p:nvPr/>
        </p:nvGrpSpPr>
        <p:grpSpPr>
          <a:xfrm>
            <a:off x="4566513" y="4681205"/>
            <a:ext cx="1416719" cy="369332"/>
            <a:chOff x="171450" y="4710080"/>
            <a:chExt cx="1416719" cy="369332"/>
          </a:xfrm>
        </p:grpSpPr>
        <p:sp>
          <p:nvSpPr>
            <p:cNvPr id="28" name="テキスト ボックス 27">
              <a:extLst>
                <a:ext uri="{FF2B5EF4-FFF2-40B4-BE49-F238E27FC236}">
                  <a16:creationId xmlns:a16="http://schemas.microsoft.com/office/drawing/2014/main" id="{10370AE3-98E2-98FB-4476-1CF27B4820BF}"/>
                </a:ext>
              </a:extLst>
            </p:cNvPr>
            <p:cNvSpPr txBox="1"/>
            <p:nvPr/>
          </p:nvSpPr>
          <p:spPr>
            <a:xfrm>
              <a:off x="190701" y="4710080"/>
              <a:ext cx="1397468" cy="369332"/>
            </a:xfrm>
            <a:prstGeom prst="rect">
              <a:avLst/>
            </a:prstGeom>
            <a:noFill/>
            <a:ln>
              <a:noFill/>
            </a:ln>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副業代表例</a:t>
              </a:r>
            </a:p>
          </p:txBody>
        </p:sp>
        <p:sp>
          <p:nvSpPr>
            <p:cNvPr id="29" name="四角形: 角を丸くする 28">
              <a:extLst>
                <a:ext uri="{FF2B5EF4-FFF2-40B4-BE49-F238E27FC236}">
                  <a16:creationId xmlns:a16="http://schemas.microsoft.com/office/drawing/2014/main" id="{C67E5294-722B-BE7C-2539-F95E29CBCC49}"/>
                </a:ext>
              </a:extLst>
            </p:cNvPr>
            <p:cNvSpPr/>
            <p:nvPr/>
          </p:nvSpPr>
          <p:spPr>
            <a:xfrm>
              <a:off x="171450" y="4732879"/>
              <a:ext cx="1397469" cy="320383"/>
            </a:xfrm>
            <a:prstGeom prst="roundRect">
              <a:avLst>
                <a:gd name="adj" fmla="val 5088"/>
              </a:avLst>
            </a:prstGeom>
            <a:noFill/>
            <a:ln w="254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2" name="テキスト ボックス 31">
            <a:extLst>
              <a:ext uri="{FF2B5EF4-FFF2-40B4-BE49-F238E27FC236}">
                <a16:creationId xmlns:a16="http://schemas.microsoft.com/office/drawing/2014/main" id="{D935F611-A229-384D-D3D8-4AAAC97090E1}"/>
              </a:ext>
            </a:extLst>
          </p:cNvPr>
          <p:cNvSpPr txBox="1"/>
          <p:nvPr/>
        </p:nvSpPr>
        <p:spPr>
          <a:xfrm>
            <a:off x="6002483" y="4733390"/>
            <a:ext cx="3859273" cy="261610"/>
          </a:xfrm>
          <a:prstGeom prst="rect">
            <a:avLst/>
          </a:prstGeom>
          <a:noFill/>
        </p:spPr>
        <p:txBody>
          <a:bodyPr wrap="square" rtlCol="0">
            <a:spAutoFit/>
          </a:bodyPr>
          <a:lstStyle/>
          <a:p>
            <a:r>
              <a:rPr kumimoji="1" lang="ja-JP" altLang="en-US" sz="1100"/>
              <a:t>同業へのコンサルタント業・代行業（例：運転代行）</a:t>
            </a:r>
          </a:p>
        </p:txBody>
      </p:sp>
      <p:cxnSp>
        <p:nvCxnSpPr>
          <p:cNvPr id="38" name="直線コネクタ 37">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4B849F25-C05A-4664-B4D4-A95FFE37E46E}"/>
              </a:ext>
            </a:extLst>
          </p:cNvPr>
          <p:cNvSpPr txBox="1"/>
          <p:nvPr/>
        </p:nvSpPr>
        <p:spPr>
          <a:xfrm>
            <a:off x="81922" y="517552"/>
            <a:ext cx="7838521" cy="400110"/>
          </a:xfrm>
          <a:prstGeom prst="rect">
            <a:avLst/>
          </a:prstGeom>
          <a:noFill/>
        </p:spPr>
        <p:txBody>
          <a:bodyPr wrap="square" rtlCol="0">
            <a:spAutoFit/>
          </a:bodyPr>
          <a:lstStyle/>
          <a:p>
            <a:r>
              <a:rPr kumimoji="1" lang="ja-JP" altLang="en-US" sz="1000"/>
              <a:t>サービス業の取引先を訪問する時に、一歩踏み込んで、支援や事業性評価のポイントを把握するための着眼点についてまとめます。サービス業は業種範囲が特に広く、個々の事業内容に応じて着眼点が大きく変化しますが、共通して汎用性のある視点をまとめます。</a:t>
            </a:r>
          </a:p>
        </p:txBody>
      </p:sp>
      <p:sp>
        <p:nvSpPr>
          <p:cNvPr id="42" name="テキスト ボックス 4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の目利き（訪問時編）その１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43" name="テキスト ボックス 4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44" name="テキスト ボックス 4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sp>
        <p:nvSpPr>
          <p:cNvPr id="45" name="テキスト ボックス 44">
            <a:extLst>
              <a:ext uri="{FF2B5EF4-FFF2-40B4-BE49-F238E27FC236}">
                <a16:creationId xmlns:a16="http://schemas.microsoft.com/office/drawing/2014/main" id="{4EFA6DFE-CB24-FA6E-A498-1E145A739F3A}"/>
              </a:ext>
            </a:extLst>
          </p:cNvPr>
          <p:cNvSpPr txBox="1"/>
          <p:nvPr/>
        </p:nvSpPr>
        <p:spPr>
          <a:xfrm>
            <a:off x="5369453" y="123898"/>
            <a:ext cx="4431531" cy="276999"/>
          </a:xfrm>
          <a:prstGeom prst="rect">
            <a:avLst/>
          </a:prstGeom>
          <a:noFill/>
        </p:spPr>
        <p:txBody>
          <a:bodyPr wrap="square" rtlCol="0">
            <a:spAutoFit/>
          </a:bodyPr>
          <a:lstStyle/>
          <a:p>
            <a:r>
              <a:rPr kumimoji="1" lang="ja-JP" altLang="en-US" sz="1200">
                <a:solidFill>
                  <a:schemeClr val="bg1">
                    <a:lumMod val="50000"/>
                  </a:schemeClr>
                </a:solidFill>
                <a:latin typeface="HG創英角ｺﾞｼｯｸUB" panose="020B0909000000000000" pitchFamily="49" charset="-128"/>
                <a:ea typeface="HG創英角ｺﾞｼｯｸUB" panose="020B0909000000000000" pitchFamily="49" charset="-128"/>
              </a:rPr>
              <a:t>注：宿泊等の大型装置系サービス業を除く</a:t>
            </a:r>
          </a:p>
        </p:txBody>
      </p:sp>
      <p:sp>
        <p:nvSpPr>
          <p:cNvPr id="39"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18</a:t>
            </a:fld>
            <a:endParaRPr kumimoji="1" lang="ja-JP" altLang="en-US"/>
          </a:p>
        </p:txBody>
      </p:sp>
    </p:spTree>
    <p:extLst>
      <p:ext uri="{BB962C8B-B14F-4D97-AF65-F5344CB8AC3E}">
        <p14:creationId xmlns:p14="http://schemas.microsoft.com/office/powerpoint/2010/main" val="688035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979106" y="310297"/>
            <a:ext cx="1421985" cy="523220"/>
          </a:xfrm>
          <a:prstGeom prst="rect">
            <a:avLst/>
          </a:prstGeom>
          <a:noFill/>
        </p:spPr>
        <p:txBody>
          <a:bodyPr wrap="square" rtlCol="0">
            <a:spAutoFit/>
          </a:bodyPr>
          <a:lstStyle/>
          <a:p>
            <a:r>
              <a:rPr kumimoji="1" lang="ja-JP" altLang="en-US" sz="2800" b="1">
                <a:solidFill>
                  <a:srgbClr val="004196"/>
                </a:solidFill>
              </a:rPr>
              <a:t>目　次</a:t>
            </a:r>
          </a:p>
        </p:txBody>
      </p:sp>
      <p:graphicFrame>
        <p:nvGraphicFramePr>
          <p:cNvPr id="5" name="表 4"/>
          <p:cNvGraphicFramePr>
            <a:graphicFrameLocks noGrp="1"/>
          </p:cNvGraphicFramePr>
          <p:nvPr>
            <p:extLst>
              <p:ext uri="{D42A27DB-BD31-4B8C-83A1-F6EECF244321}">
                <p14:modId xmlns:p14="http://schemas.microsoft.com/office/powerpoint/2010/main" val="1054208430"/>
              </p:ext>
            </p:extLst>
          </p:nvPr>
        </p:nvGraphicFramePr>
        <p:xfrm>
          <a:off x="3064607" y="1388114"/>
          <a:ext cx="6102063" cy="2665721"/>
        </p:xfrm>
        <a:graphic>
          <a:graphicData uri="http://schemas.openxmlformats.org/drawingml/2006/table">
            <a:tbl>
              <a:tblPr firstRow="1" bandRow="1">
                <a:tableStyleId>{2D5ABB26-0587-4C30-8999-92F81FD0307C}</a:tableStyleId>
              </a:tblPr>
              <a:tblGrid>
                <a:gridCol w="4567939">
                  <a:extLst>
                    <a:ext uri="{9D8B030D-6E8A-4147-A177-3AD203B41FA5}">
                      <a16:colId xmlns:a16="http://schemas.microsoft.com/office/drawing/2014/main" val="2523768396"/>
                    </a:ext>
                  </a:extLst>
                </a:gridCol>
                <a:gridCol w="649953">
                  <a:extLst>
                    <a:ext uri="{9D8B030D-6E8A-4147-A177-3AD203B41FA5}">
                      <a16:colId xmlns:a16="http://schemas.microsoft.com/office/drawing/2014/main" val="1430394532"/>
                    </a:ext>
                  </a:extLst>
                </a:gridCol>
                <a:gridCol w="884171">
                  <a:extLst>
                    <a:ext uri="{9D8B030D-6E8A-4147-A177-3AD203B41FA5}">
                      <a16:colId xmlns:a16="http://schemas.microsoft.com/office/drawing/2014/main" val="3631113602"/>
                    </a:ext>
                  </a:extLst>
                </a:gridCol>
              </a:tblGrid>
              <a:tr h="335942">
                <a:tc>
                  <a:txBody>
                    <a:bodyPr/>
                    <a:lstStyle/>
                    <a:p>
                      <a:endParaRPr kumimoji="1" lang="ja-JP" altLang="en-US" sz="2000" b="1">
                        <a:latin typeface="+mn-ea"/>
                        <a:ea typeface="+mn-ea"/>
                      </a:endParaRPr>
                    </a:p>
                  </a:txBody>
                  <a:tcPr anchor="ctr"/>
                </a:tc>
                <a:tc>
                  <a:txBody>
                    <a:bodyPr/>
                    <a:lstStyle/>
                    <a:p>
                      <a:endParaRPr kumimoji="1" lang="ja-JP" altLang="en-US" sz="1000" b="1">
                        <a:latin typeface="+mn-ea"/>
                        <a:ea typeface="+mn-ea"/>
                      </a:endParaRPr>
                    </a:p>
                  </a:txBody>
                  <a:tcPr anchor="ctr"/>
                </a:tc>
                <a:tc>
                  <a:txBody>
                    <a:bodyPr/>
                    <a:lstStyle/>
                    <a:p>
                      <a:pPr algn="ctr"/>
                      <a:endParaRPr kumimoji="1" lang="ja-JP" altLang="en-US" sz="2000" b="1">
                        <a:solidFill>
                          <a:srgbClr val="004196"/>
                        </a:solidFill>
                        <a:latin typeface="+mn-ea"/>
                        <a:ea typeface="+mn-ea"/>
                      </a:endParaRPr>
                    </a:p>
                  </a:txBody>
                  <a:tcPr anchor="ctr"/>
                </a:tc>
                <a:extLst>
                  <a:ext uri="{0D108BD9-81ED-4DB2-BD59-A6C34878D82A}">
                    <a16:rowId xmlns:a16="http://schemas.microsoft.com/office/drawing/2014/main" val="2420800797"/>
                  </a:ext>
                </a:extLst>
              </a:tr>
              <a:tr h="335942">
                <a:tc>
                  <a:txBody>
                    <a:bodyPr/>
                    <a:lstStyle/>
                    <a:p>
                      <a:r>
                        <a:rPr kumimoji="1" lang="ja-JP" altLang="en-US" sz="2000" b="1">
                          <a:latin typeface="+mn-ea"/>
                          <a:ea typeface="+mn-ea"/>
                        </a:rPr>
                        <a:t>８　製造業</a:t>
                      </a:r>
                    </a:p>
                  </a:txBody>
                  <a:tcPr anchor="ctr"/>
                </a:tc>
                <a:tc>
                  <a:txBody>
                    <a:bodyPr/>
                    <a:lstStyle/>
                    <a:p>
                      <a:r>
                        <a:rPr kumimoji="1" lang="ja-JP" altLang="en-US" sz="1000" b="1">
                          <a:latin typeface="+mn-ea"/>
                          <a:ea typeface="+mn-ea"/>
                        </a:rPr>
                        <a:t>・・・</a:t>
                      </a:r>
                    </a:p>
                  </a:txBody>
                  <a:tcPr anchor="ctr"/>
                </a:tc>
                <a:tc>
                  <a:txBody>
                    <a:bodyPr/>
                    <a:lstStyle/>
                    <a:p>
                      <a:pPr algn="ctr"/>
                      <a:r>
                        <a:rPr kumimoji="1" lang="ja-JP" altLang="en-US" sz="2000" b="1">
                          <a:solidFill>
                            <a:srgbClr val="004196"/>
                          </a:solidFill>
                          <a:latin typeface="+mn-ea"/>
                          <a:ea typeface="+mn-ea"/>
                        </a:rPr>
                        <a:t>２</a:t>
                      </a:r>
                    </a:p>
                  </a:txBody>
                  <a:tcPr anchor="ctr"/>
                </a:tc>
                <a:extLst>
                  <a:ext uri="{0D108BD9-81ED-4DB2-BD59-A6C34878D82A}">
                    <a16:rowId xmlns:a16="http://schemas.microsoft.com/office/drawing/2014/main" val="2447374611"/>
                  </a:ext>
                </a:extLst>
              </a:tr>
              <a:tr h="335942">
                <a:tc>
                  <a:txBody>
                    <a:bodyPr/>
                    <a:lstStyle/>
                    <a:p>
                      <a:r>
                        <a:rPr kumimoji="1" lang="ja-JP" altLang="en-US" sz="2000" b="1">
                          <a:latin typeface="+mn-ea"/>
                          <a:ea typeface="+mn-ea"/>
                        </a:rPr>
                        <a:t>９　サービス業</a:t>
                      </a:r>
                    </a:p>
                  </a:txBody>
                  <a:tcPr anchor="ctr"/>
                </a:tc>
                <a:tc>
                  <a:txBody>
                    <a:bodyPr/>
                    <a:lstStyle/>
                    <a:p>
                      <a:r>
                        <a:rPr kumimoji="1" lang="ja-JP" altLang="en-US" sz="1000" b="1">
                          <a:latin typeface="+mn-ea"/>
                          <a:ea typeface="+mn-ea"/>
                        </a:rPr>
                        <a:t>・・・</a:t>
                      </a:r>
                    </a:p>
                  </a:txBody>
                  <a:tcPr anchor="ctr"/>
                </a:tc>
                <a:tc>
                  <a:txBody>
                    <a:bodyPr/>
                    <a:lstStyle/>
                    <a:p>
                      <a:pPr algn="ctr"/>
                      <a:r>
                        <a:rPr kumimoji="1" lang="en-US" altLang="ja-JP" sz="2000" b="1">
                          <a:solidFill>
                            <a:srgbClr val="004196"/>
                          </a:solidFill>
                          <a:latin typeface="+mn-ea"/>
                          <a:ea typeface="+mn-ea"/>
                        </a:rPr>
                        <a:t>15</a:t>
                      </a:r>
                      <a:endParaRPr kumimoji="1" lang="ja-JP" altLang="en-US" sz="2000" b="1">
                        <a:solidFill>
                          <a:srgbClr val="004196"/>
                        </a:solidFill>
                        <a:latin typeface="+mn-ea"/>
                        <a:ea typeface="+mn-ea"/>
                      </a:endParaRPr>
                    </a:p>
                  </a:txBody>
                  <a:tcPr anchor="ctr"/>
                </a:tc>
                <a:extLst>
                  <a:ext uri="{0D108BD9-81ED-4DB2-BD59-A6C34878D82A}">
                    <a16:rowId xmlns:a16="http://schemas.microsoft.com/office/drawing/2014/main" val="3539484228"/>
                  </a:ext>
                </a:extLst>
              </a:tr>
              <a:tr h="335942">
                <a:tc>
                  <a:txBody>
                    <a:bodyPr/>
                    <a:lstStyle/>
                    <a:p>
                      <a:r>
                        <a:rPr kumimoji="1" lang="en-US" altLang="ja-JP" sz="2000" b="1">
                          <a:latin typeface="+mn-ea"/>
                          <a:ea typeface="+mn-ea"/>
                        </a:rPr>
                        <a:t>10</a:t>
                      </a:r>
                      <a:r>
                        <a:rPr kumimoji="1" lang="ja-JP" altLang="en-US" sz="2000" b="1">
                          <a:latin typeface="+mn-ea"/>
                          <a:ea typeface="+mn-ea"/>
                        </a:rPr>
                        <a:t>　医療業</a:t>
                      </a:r>
                      <a:r>
                        <a:rPr kumimoji="1" lang="ja-JP" altLang="en-US" sz="1400" b="1">
                          <a:latin typeface="+mn-ea"/>
                          <a:ea typeface="+mn-ea"/>
                        </a:rPr>
                        <a:t>（小規模クリニック）</a:t>
                      </a:r>
                    </a:p>
                  </a:txBody>
                  <a:tcPr anchor="ctr"/>
                </a:tc>
                <a:tc>
                  <a:txBody>
                    <a:bodyPr/>
                    <a:lstStyle/>
                    <a:p>
                      <a:r>
                        <a:rPr kumimoji="1" lang="ja-JP" altLang="en-US" sz="1000" b="1">
                          <a:latin typeface="+mn-ea"/>
                          <a:ea typeface="+mn-ea"/>
                        </a:rPr>
                        <a:t>・・・</a:t>
                      </a:r>
                    </a:p>
                  </a:txBody>
                  <a:tcPr anchor="ctr"/>
                </a:tc>
                <a:tc>
                  <a:txBody>
                    <a:bodyPr/>
                    <a:lstStyle/>
                    <a:p>
                      <a:pPr algn="ctr"/>
                      <a:r>
                        <a:rPr kumimoji="1" lang="en-US" altLang="ja-JP" sz="2000" b="1">
                          <a:solidFill>
                            <a:srgbClr val="004196"/>
                          </a:solidFill>
                          <a:latin typeface="+mn-ea"/>
                          <a:ea typeface="+mn-ea"/>
                        </a:rPr>
                        <a:t>22</a:t>
                      </a:r>
                      <a:endParaRPr kumimoji="1" lang="ja-JP" altLang="en-US" sz="2000" b="1">
                        <a:solidFill>
                          <a:srgbClr val="004196"/>
                        </a:solidFill>
                        <a:latin typeface="+mn-ea"/>
                        <a:ea typeface="+mn-ea"/>
                      </a:endParaRPr>
                    </a:p>
                  </a:txBody>
                  <a:tcPr anchor="ctr"/>
                </a:tc>
                <a:extLst>
                  <a:ext uri="{0D108BD9-81ED-4DB2-BD59-A6C34878D82A}">
                    <a16:rowId xmlns:a16="http://schemas.microsoft.com/office/drawing/2014/main" val="923623932"/>
                  </a:ext>
                </a:extLst>
              </a:tr>
              <a:tr h="288281">
                <a:tc>
                  <a:txBody>
                    <a:bodyPr/>
                    <a:lstStyle/>
                    <a:p>
                      <a:pPr marL="0" marR="0" lvl="0" indent="0" algn="l" defTabSz="914384" rtl="0" eaLnBrk="1" fontAlgn="auto" latinLnBrk="0" hangingPunct="1">
                        <a:lnSpc>
                          <a:spcPct val="100000"/>
                        </a:lnSpc>
                        <a:spcBef>
                          <a:spcPts val="0"/>
                        </a:spcBef>
                        <a:spcAft>
                          <a:spcPts val="0"/>
                        </a:spcAft>
                        <a:buClrTx/>
                        <a:buSzTx/>
                        <a:buFontTx/>
                        <a:buNone/>
                        <a:tabLst/>
                        <a:defRPr/>
                      </a:pPr>
                      <a:endParaRPr kumimoji="1" lang="ja-JP" altLang="en-US" sz="800" b="1">
                        <a:latin typeface="+mn-ea"/>
                        <a:ea typeface="+mn-ea"/>
                      </a:endParaRPr>
                    </a:p>
                  </a:txBody>
                  <a:tcPr anchor="ctr"/>
                </a:tc>
                <a:tc>
                  <a:txBody>
                    <a:bodyPr/>
                    <a:lstStyle/>
                    <a:p>
                      <a:endParaRPr kumimoji="1" lang="ja-JP" altLang="en-US" sz="300" b="1">
                        <a:latin typeface="+mn-ea"/>
                        <a:ea typeface="+mn-ea"/>
                      </a:endParaRPr>
                    </a:p>
                  </a:txBody>
                  <a:tcPr anchor="ctr"/>
                </a:tc>
                <a:tc>
                  <a:txBody>
                    <a:bodyPr/>
                    <a:lstStyle/>
                    <a:p>
                      <a:pPr algn="ctr"/>
                      <a:endParaRPr kumimoji="1" lang="ja-JP" altLang="en-US" sz="1000" b="1">
                        <a:solidFill>
                          <a:srgbClr val="004196"/>
                        </a:solidFill>
                        <a:latin typeface="+mn-ea"/>
                        <a:ea typeface="+mn-ea"/>
                      </a:endParaRPr>
                    </a:p>
                  </a:txBody>
                  <a:tcPr anchor="ctr"/>
                </a:tc>
                <a:extLst>
                  <a:ext uri="{0D108BD9-81ED-4DB2-BD59-A6C34878D82A}">
                    <a16:rowId xmlns:a16="http://schemas.microsoft.com/office/drawing/2014/main" val="3543247057"/>
                  </a:ext>
                </a:extLst>
              </a:tr>
              <a:tr h="335942">
                <a:tc>
                  <a:txBody>
                    <a:bodyPr/>
                    <a:lstStyle/>
                    <a:p>
                      <a:pPr marL="0" marR="0" lvl="0" indent="0" algn="l" defTabSz="914384" rtl="0" eaLnBrk="1" fontAlgn="auto" latinLnBrk="0" hangingPunct="1">
                        <a:lnSpc>
                          <a:spcPct val="100000"/>
                        </a:lnSpc>
                        <a:spcBef>
                          <a:spcPts val="0"/>
                        </a:spcBef>
                        <a:spcAft>
                          <a:spcPts val="0"/>
                        </a:spcAft>
                        <a:buClrTx/>
                        <a:buSzTx/>
                        <a:buFontTx/>
                        <a:buNone/>
                        <a:tabLst/>
                        <a:defRPr/>
                      </a:pPr>
                      <a:r>
                        <a:rPr kumimoji="1" lang="ja-JP" altLang="en-US" sz="2000" b="1">
                          <a:latin typeface="+mn-ea"/>
                          <a:ea typeface="+mn-ea"/>
                        </a:rPr>
                        <a:t>別冊　教えて、ノウハウ先生</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a:latin typeface="+mn-ea"/>
                          <a:ea typeface="+mn-ea"/>
                        </a:rPr>
                        <a:t>・・・</a:t>
                      </a:r>
                    </a:p>
                  </a:txBody>
                  <a:tcPr anchor="ctr"/>
                </a:tc>
                <a:tc>
                  <a:txBody>
                    <a:bodyPr/>
                    <a:lstStyle/>
                    <a:p>
                      <a:pPr algn="ctr"/>
                      <a:r>
                        <a:rPr kumimoji="1" lang="en-US" altLang="ja-JP" sz="2000" b="1">
                          <a:solidFill>
                            <a:srgbClr val="004196"/>
                          </a:solidFill>
                          <a:latin typeface="+mn-ea"/>
                          <a:ea typeface="+mn-ea"/>
                        </a:rPr>
                        <a:t>30</a:t>
                      </a:r>
                      <a:endParaRPr kumimoji="1" lang="ja-JP" altLang="en-US" sz="2000" b="1">
                        <a:solidFill>
                          <a:srgbClr val="004196"/>
                        </a:solidFill>
                        <a:latin typeface="+mn-ea"/>
                        <a:ea typeface="+mn-ea"/>
                      </a:endParaRPr>
                    </a:p>
                  </a:txBody>
                  <a:tcPr anchor="ctr"/>
                </a:tc>
                <a:extLst>
                  <a:ext uri="{0D108BD9-81ED-4DB2-BD59-A6C34878D82A}">
                    <a16:rowId xmlns:a16="http://schemas.microsoft.com/office/drawing/2014/main" val="1862541688"/>
                  </a:ext>
                </a:extLst>
              </a:tr>
              <a:tr h="335942">
                <a:tc>
                  <a:txBody>
                    <a:bodyPr/>
                    <a:lstStyle/>
                    <a:p>
                      <a:pPr marL="0" marR="0" lvl="0" indent="0" algn="l" defTabSz="914384" rtl="0" eaLnBrk="1" fontAlgn="auto" latinLnBrk="0" hangingPunct="1">
                        <a:lnSpc>
                          <a:spcPct val="100000"/>
                        </a:lnSpc>
                        <a:spcBef>
                          <a:spcPts val="0"/>
                        </a:spcBef>
                        <a:spcAft>
                          <a:spcPts val="0"/>
                        </a:spcAft>
                        <a:buClrTx/>
                        <a:buSzTx/>
                        <a:buFontTx/>
                        <a:buNone/>
                        <a:tabLst/>
                        <a:defRPr/>
                      </a:pPr>
                      <a:r>
                        <a:rPr kumimoji="1" lang="ja-JP" altLang="en-US" sz="2000" b="1">
                          <a:latin typeface="+mn-ea"/>
                          <a:ea typeface="+mn-ea"/>
                        </a:rPr>
                        <a:t>付録　本書における用語集</a:t>
                      </a:r>
                    </a:p>
                  </a:txBody>
                  <a:tcPr anchor="ctr"/>
                </a:tc>
                <a:tc>
                  <a:txBody>
                    <a:bodyPr/>
                    <a:lstStyle/>
                    <a:p>
                      <a:r>
                        <a:rPr kumimoji="1" lang="ja-JP" altLang="en-US" sz="1000" b="1">
                          <a:latin typeface="+mn-ea"/>
                          <a:ea typeface="+mn-ea"/>
                        </a:rPr>
                        <a:t>・・・</a:t>
                      </a:r>
                    </a:p>
                  </a:txBody>
                  <a:tcPr anchor="ctr"/>
                </a:tc>
                <a:tc>
                  <a:txBody>
                    <a:bodyPr/>
                    <a:lstStyle/>
                    <a:p>
                      <a:pPr algn="ctr"/>
                      <a:r>
                        <a:rPr kumimoji="1" lang="en-US" altLang="ja-JP" sz="2000" b="1" dirty="0">
                          <a:solidFill>
                            <a:srgbClr val="004196"/>
                          </a:solidFill>
                          <a:latin typeface="+mn-ea"/>
                          <a:ea typeface="+mn-ea"/>
                        </a:rPr>
                        <a:t>32</a:t>
                      </a:r>
                      <a:endParaRPr kumimoji="1" lang="ja-JP" altLang="en-US" sz="2000" b="1" dirty="0">
                        <a:solidFill>
                          <a:srgbClr val="004196"/>
                        </a:solidFill>
                        <a:latin typeface="+mn-ea"/>
                        <a:ea typeface="+mn-ea"/>
                      </a:endParaRPr>
                    </a:p>
                  </a:txBody>
                  <a:tcPr anchor="ctr"/>
                </a:tc>
                <a:extLst>
                  <a:ext uri="{0D108BD9-81ED-4DB2-BD59-A6C34878D82A}">
                    <a16:rowId xmlns:a16="http://schemas.microsoft.com/office/drawing/2014/main" val="880942833"/>
                  </a:ext>
                </a:extLst>
              </a:tr>
            </a:tbl>
          </a:graphicData>
        </a:graphic>
      </p:graphicFrame>
      <p:sp>
        <p:nvSpPr>
          <p:cNvPr id="8"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1</a:t>
            </a:fld>
            <a:endParaRPr kumimoji="1" lang="ja-JP" altLang="en-US"/>
          </a:p>
        </p:txBody>
      </p:sp>
    </p:spTree>
    <p:extLst>
      <p:ext uri="{BB962C8B-B14F-4D97-AF65-F5344CB8AC3E}">
        <p14:creationId xmlns:p14="http://schemas.microsoft.com/office/powerpoint/2010/main" val="1830469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68D1248C-3CF7-D475-D62E-42DC49784756}"/>
              </a:ext>
            </a:extLst>
          </p:cNvPr>
          <p:cNvSpPr/>
          <p:nvPr/>
        </p:nvSpPr>
        <p:spPr>
          <a:xfrm>
            <a:off x="1265023" y="1242874"/>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人と組織風土の目安</a:t>
            </a:r>
            <a:endParaRPr kumimoji="1" lang="en-US" altLang="ja-JP" sz="1400" b="1">
              <a:solidFill>
                <a:schemeClr val="tx1"/>
              </a:solidFill>
            </a:endParaRPr>
          </a:p>
        </p:txBody>
      </p:sp>
      <p:grpSp>
        <p:nvGrpSpPr>
          <p:cNvPr id="37" name="グループ化 36">
            <a:extLst>
              <a:ext uri="{FF2B5EF4-FFF2-40B4-BE49-F238E27FC236}">
                <a16:creationId xmlns:a16="http://schemas.microsoft.com/office/drawing/2014/main" id="{6701FD87-118B-CE0C-3A3C-69F82F168E0B}"/>
              </a:ext>
            </a:extLst>
          </p:cNvPr>
          <p:cNvGrpSpPr/>
          <p:nvPr/>
        </p:nvGrpSpPr>
        <p:grpSpPr>
          <a:xfrm>
            <a:off x="198222" y="1130391"/>
            <a:ext cx="1141933" cy="840828"/>
            <a:chOff x="2409824" y="3038474"/>
            <a:chExt cx="1162051" cy="885825"/>
          </a:xfrm>
          <a:noFill/>
        </p:grpSpPr>
        <p:sp>
          <p:nvSpPr>
            <p:cNvPr id="38" name="楕円 37">
              <a:extLst>
                <a:ext uri="{FF2B5EF4-FFF2-40B4-BE49-F238E27FC236}">
                  <a16:creationId xmlns:a16="http://schemas.microsoft.com/office/drawing/2014/main" id="{768AB0D8-80B7-8602-90BC-510781DB926B}"/>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D40AD0F2-0C57-0E0A-81AD-1F29A937B64D}"/>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sp>
        <p:nvSpPr>
          <p:cNvPr id="40" name="テキスト ボックス 39">
            <a:extLst>
              <a:ext uri="{FF2B5EF4-FFF2-40B4-BE49-F238E27FC236}">
                <a16:creationId xmlns:a16="http://schemas.microsoft.com/office/drawing/2014/main" id="{D9626464-24FC-C935-ECD3-7B4DECABF4D4}"/>
              </a:ext>
            </a:extLst>
          </p:cNvPr>
          <p:cNvSpPr txBox="1"/>
          <p:nvPr/>
        </p:nvSpPr>
        <p:spPr>
          <a:xfrm>
            <a:off x="3375476" y="1181520"/>
            <a:ext cx="6076931" cy="707886"/>
          </a:xfrm>
          <a:prstGeom prst="rect">
            <a:avLst/>
          </a:prstGeom>
          <a:noFill/>
        </p:spPr>
        <p:txBody>
          <a:bodyPr wrap="square" rtlCol="0">
            <a:spAutoFit/>
          </a:bodyPr>
          <a:lstStyle/>
          <a:p>
            <a:r>
              <a:rPr kumimoji="1" lang="ja-JP" altLang="en-US" sz="1000">
                <a:latin typeface="+mn-ea"/>
              </a:rPr>
              <a:t>□　人材不足はサービス業でも深刻な問題</a:t>
            </a:r>
            <a:endParaRPr kumimoji="1" lang="en-US" altLang="ja-JP" sz="1000">
              <a:latin typeface="+mn-ea"/>
            </a:endParaRPr>
          </a:p>
          <a:p>
            <a:r>
              <a:rPr kumimoji="1" lang="ja-JP" altLang="en-US" sz="1000">
                <a:latin typeface="+mn-ea"/>
              </a:rPr>
              <a:t>□　勤務年数や平均年齢と、仕事や組織風土の調和についても一定の着目が必要（あくまで目安）</a:t>
            </a:r>
            <a:endParaRPr kumimoji="1" lang="en-US" altLang="ja-JP" sz="1000">
              <a:latin typeface="+mn-ea"/>
            </a:endParaRPr>
          </a:p>
          <a:p>
            <a:r>
              <a:rPr kumimoji="1" lang="ja-JP" altLang="en-US" sz="1000">
                <a:latin typeface="+mn-ea"/>
              </a:rPr>
              <a:t>□　プラスの側面と留意する側面の両面の可能性があることを理解し、事業性把握に努めることが重要</a:t>
            </a:r>
            <a:endParaRPr kumimoji="1" lang="en-US" altLang="ja-JP" sz="1000">
              <a:latin typeface="+mn-ea"/>
            </a:endParaRPr>
          </a:p>
          <a:p>
            <a:r>
              <a:rPr kumimoji="1" lang="ja-JP" altLang="en-US" sz="1000">
                <a:latin typeface="+mn-ea"/>
              </a:rPr>
              <a:t>□　他業種への応用も可能</a:t>
            </a:r>
            <a:endParaRPr kumimoji="1" lang="en-US" altLang="ja-JP" sz="1000">
              <a:latin typeface="+mn-ea"/>
            </a:endParaRPr>
          </a:p>
        </p:txBody>
      </p:sp>
      <p:grpSp>
        <p:nvGrpSpPr>
          <p:cNvPr id="28" name="グループ化 27">
            <a:extLst>
              <a:ext uri="{FF2B5EF4-FFF2-40B4-BE49-F238E27FC236}">
                <a16:creationId xmlns:a16="http://schemas.microsoft.com/office/drawing/2014/main" id="{BD67094A-7984-38E9-D1D9-E0D52CBE9B13}"/>
              </a:ext>
            </a:extLst>
          </p:cNvPr>
          <p:cNvGrpSpPr/>
          <p:nvPr/>
        </p:nvGrpSpPr>
        <p:grpSpPr>
          <a:xfrm>
            <a:off x="429869" y="2356899"/>
            <a:ext cx="9176238" cy="3989761"/>
            <a:chOff x="645898" y="2212092"/>
            <a:chExt cx="9176238" cy="3989379"/>
          </a:xfrm>
        </p:grpSpPr>
        <p:grpSp>
          <p:nvGrpSpPr>
            <p:cNvPr id="23" name="グループ化 22">
              <a:extLst>
                <a:ext uri="{FF2B5EF4-FFF2-40B4-BE49-F238E27FC236}">
                  <a16:creationId xmlns:a16="http://schemas.microsoft.com/office/drawing/2014/main" id="{DA9C8FF5-EAC2-6A72-F678-2C997CEAFD40}"/>
                </a:ext>
              </a:extLst>
            </p:cNvPr>
            <p:cNvGrpSpPr/>
            <p:nvPr/>
          </p:nvGrpSpPr>
          <p:grpSpPr>
            <a:xfrm>
              <a:off x="645898" y="2212092"/>
              <a:ext cx="9176238" cy="1789532"/>
              <a:chOff x="645898" y="2212092"/>
              <a:chExt cx="9176238" cy="1789532"/>
            </a:xfrm>
          </p:grpSpPr>
          <p:grpSp>
            <p:nvGrpSpPr>
              <p:cNvPr id="21" name="グループ化 20">
                <a:extLst>
                  <a:ext uri="{FF2B5EF4-FFF2-40B4-BE49-F238E27FC236}">
                    <a16:creationId xmlns:a16="http://schemas.microsoft.com/office/drawing/2014/main" id="{60A25C1B-4199-277E-319B-D2A9D9E2FD30}"/>
                  </a:ext>
                </a:extLst>
              </p:cNvPr>
              <p:cNvGrpSpPr/>
              <p:nvPr/>
            </p:nvGrpSpPr>
            <p:grpSpPr>
              <a:xfrm>
                <a:off x="5144662" y="2876850"/>
                <a:ext cx="4677474" cy="1105881"/>
                <a:chOff x="5144662" y="2876850"/>
                <a:chExt cx="4677474" cy="1105881"/>
              </a:xfrm>
            </p:grpSpPr>
            <p:grpSp>
              <p:nvGrpSpPr>
                <p:cNvPr id="9" name="グループ化 8">
                  <a:extLst>
                    <a:ext uri="{FF2B5EF4-FFF2-40B4-BE49-F238E27FC236}">
                      <a16:creationId xmlns:a16="http://schemas.microsoft.com/office/drawing/2014/main" id="{90074301-3569-8C2D-F20A-94DBA7131257}"/>
                    </a:ext>
                  </a:extLst>
                </p:cNvPr>
                <p:cNvGrpSpPr/>
                <p:nvPr/>
              </p:nvGrpSpPr>
              <p:grpSpPr>
                <a:xfrm>
                  <a:off x="5144662" y="2876850"/>
                  <a:ext cx="664453" cy="1105881"/>
                  <a:chOff x="5067662" y="2876850"/>
                  <a:chExt cx="664453" cy="1105881"/>
                </a:xfrm>
              </p:grpSpPr>
              <p:sp>
                <p:nvSpPr>
                  <p:cNvPr id="61" name="四角形: 角を丸くする 60">
                    <a:extLst>
                      <a:ext uri="{FF2B5EF4-FFF2-40B4-BE49-F238E27FC236}">
                        <a16:creationId xmlns:a16="http://schemas.microsoft.com/office/drawing/2014/main" id="{780EC8E6-C1E2-9ECF-78D1-75751CD41616}"/>
                      </a:ext>
                    </a:extLst>
                  </p:cNvPr>
                  <p:cNvSpPr/>
                  <p:nvPr/>
                </p:nvSpPr>
                <p:spPr>
                  <a:xfrm>
                    <a:off x="5067662" y="2876850"/>
                    <a:ext cx="661901" cy="488903"/>
                  </a:xfrm>
                  <a:prstGeom prst="roundRect">
                    <a:avLst/>
                  </a:prstGeom>
                  <a:noFill/>
                  <a:ln w="3810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四角形: 角を丸くする 64">
                    <a:extLst>
                      <a:ext uri="{FF2B5EF4-FFF2-40B4-BE49-F238E27FC236}">
                        <a16:creationId xmlns:a16="http://schemas.microsoft.com/office/drawing/2014/main" id="{EE1C4CD6-8298-EC0B-2F89-3279ACB51A22}"/>
                      </a:ext>
                    </a:extLst>
                  </p:cNvPr>
                  <p:cNvSpPr/>
                  <p:nvPr/>
                </p:nvSpPr>
                <p:spPr>
                  <a:xfrm>
                    <a:off x="5072423" y="3486996"/>
                    <a:ext cx="659692" cy="495735"/>
                  </a:xfrm>
                  <a:prstGeom prst="round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2" name="テキスト ボックス 111">
                  <a:extLst>
                    <a:ext uri="{FF2B5EF4-FFF2-40B4-BE49-F238E27FC236}">
                      <a16:creationId xmlns:a16="http://schemas.microsoft.com/office/drawing/2014/main" id="{EAE4A4DD-D02F-3B6B-0E94-658F77D0E707}"/>
                    </a:ext>
                  </a:extLst>
                </p:cNvPr>
                <p:cNvSpPr txBox="1"/>
                <p:nvPr/>
              </p:nvSpPr>
              <p:spPr>
                <a:xfrm>
                  <a:off x="5850870" y="2911569"/>
                  <a:ext cx="3613374" cy="261585"/>
                </a:xfrm>
                <a:prstGeom prst="rect">
                  <a:avLst/>
                </a:prstGeom>
                <a:noFill/>
              </p:spPr>
              <p:txBody>
                <a:bodyPr wrap="square" rtlCol="0">
                  <a:spAutoFit/>
                </a:bodyPr>
                <a:lstStyle/>
                <a:p>
                  <a:r>
                    <a:rPr kumimoji="1" lang="ja-JP" altLang="en-US" sz="1100"/>
                    <a:t>★ 職場環境が良好</a:t>
                  </a:r>
                </a:p>
              </p:txBody>
            </p:sp>
            <p:sp>
              <p:nvSpPr>
                <p:cNvPr id="113" name="テキスト ボックス 112">
                  <a:extLst>
                    <a:ext uri="{FF2B5EF4-FFF2-40B4-BE49-F238E27FC236}">
                      <a16:creationId xmlns:a16="http://schemas.microsoft.com/office/drawing/2014/main" id="{F6DC7E82-D306-5014-79FD-E9C00375717E}"/>
                    </a:ext>
                  </a:extLst>
                </p:cNvPr>
                <p:cNvSpPr txBox="1"/>
                <p:nvPr/>
              </p:nvSpPr>
              <p:spPr>
                <a:xfrm>
                  <a:off x="5850870" y="3092581"/>
                  <a:ext cx="3613374" cy="261585"/>
                </a:xfrm>
                <a:prstGeom prst="rect">
                  <a:avLst/>
                </a:prstGeom>
                <a:noFill/>
              </p:spPr>
              <p:txBody>
                <a:bodyPr wrap="square" rtlCol="0">
                  <a:spAutoFit/>
                </a:bodyPr>
                <a:lstStyle/>
                <a:p>
                  <a:r>
                    <a:rPr kumimoji="1" lang="ja-JP" altLang="en-US" sz="1100"/>
                    <a:t>★ 顧客が安定していてリピート率も高い</a:t>
                  </a:r>
                </a:p>
              </p:txBody>
            </p:sp>
            <p:sp>
              <p:nvSpPr>
                <p:cNvPr id="114" name="テキスト ボックス 113">
                  <a:extLst>
                    <a:ext uri="{FF2B5EF4-FFF2-40B4-BE49-F238E27FC236}">
                      <a16:creationId xmlns:a16="http://schemas.microsoft.com/office/drawing/2014/main" id="{29C800B3-11E8-7E21-BBE9-8483727728B0}"/>
                    </a:ext>
                  </a:extLst>
                </p:cNvPr>
                <p:cNvSpPr txBox="1"/>
                <p:nvPr/>
              </p:nvSpPr>
              <p:spPr>
                <a:xfrm>
                  <a:off x="5836306" y="3505464"/>
                  <a:ext cx="3755001" cy="261585"/>
                </a:xfrm>
                <a:prstGeom prst="rect">
                  <a:avLst/>
                </a:prstGeom>
                <a:noFill/>
              </p:spPr>
              <p:txBody>
                <a:bodyPr wrap="square" rtlCol="0">
                  <a:spAutoFit/>
                </a:bodyPr>
                <a:lstStyle/>
                <a:p>
                  <a:r>
                    <a:rPr kumimoji="1" lang="ja-JP" altLang="en-US" sz="1100"/>
                    <a:t>★ 仲間意識が強くなると他従業員が馴染みづらい</a:t>
                  </a:r>
                </a:p>
              </p:txBody>
            </p:sp>
            <p:sp>
              <p:nvSpPr>
                <p:cNvPr id="115" name="テキスト ボックス 114">
                  <a:extLst>
                    <a:ext uri="{FF2B5EF4-FFF2-40B4-BE49-F238E27FC236}">
                      <a16:creationId xmlns:a16="http://schemas.microsoft.com/office/drawing/2014/main" id="{6DF0D6AE-9B20-1BEC-8AD4-3E5A29FB240E}"/>
                    </a:ext>
                  </a:extLst>
                </p:cNvPr>
                <p:cNvSpPr txBox="1"/>
                <p:nvPr/>
              </p:nvSpPr>
              <p:spPr>
                <a:xfrm>
                  <a:off x="5834012" y="3716545"/>
                  <a:ext cx="3988124" cy="261585"/>
                </a:xfrm>
                <a:prstGeom prst="rect">
                  <a:avLst/>
                </a:prstGeom>
                <a:noFill/>
              </p:spPr>
              <p:txBody>
                <a:bodyPr wrap="square" rtlCol="0">
                  <a:spAutoFit/>
                </a:bodyPr>
                <a:lstStyle/>
                <a:p>
                  <a:r>
                    <a:rPr kumimoji="1" lang="ja-JP" altLang="en-US" sz="1100"/>
                    <a:t>★ 既存客と関係が深く新規客が馴染みづらい</a:t>
                  </a:r>
                </a:p>
              </p:txBody>
            </p:sp>
          </p:grpSp>
          <p:grpSp>
            <p:nvGrpSpPr>
              <p:cNvPr id="19" name="グループ化 18">
                <a:extLst>
                  <a:ext uri="{FF2B5EF4-FFF2-40B4-BE49-F238E27FC236}">
                    <a16:creationId xmlns:a16="http://schemas.microsoft.com/office/drawing/2014/main" id="{EDFAF025-12EA-443C-C1F9-808AB0BC801E}"/>
                  </a:ext>
                </a:extLst>
              </p:cNvPr>
              <p:cNvGrpSpPr/>
              <p:nvPr/>
            </p:nvGrpSpPr>
            <p:grpSpPr>
              <a:xfrm>
                <a:off x="645898" y="2863451"/>
                <a:ext cx="4383364" cy="1138173"/>
                <a:chOff x="645898" y="2863451"/>
                <a:chExt cx="4383364" cy="1138173"/>
              </a:xfrm>
            </p:grpSpPr>
            <p:grpSp>
              <p:nvGrpSpPr>
                <p:cNvPr id="10" name="グループ化 9">
                  <a:extLst>
                    <a:ext uri="{FF2B5EF4-FFF2-40B4-BE49-F238E27FC236}">
                      <a16:creationId xmlns:a16="http://schemas.microsoft.com/office/drawing/2014/main" id="{4CFA2FF1-E44A-9F00-EA47-F221B9124CF9}"/>
                    </a:ext>
                  </a:extLst>
                </p:cNvPr>
                <p:cNvGrpSpPr/>
                <p:nvPr/>
              </p:nvGrpSpPr>
              <p:grpSpPr>
                <a:xfrm>
                  <a:off x="645898" y="2863451"/>
                  <a:ext cx="912686" cy="1138173"/>
                  <a:chOff x="645898" y="2863451"/>
                  <a:chExt cx="912686" cy="1138173"/>
                </a:xfrm>
              </p:grpSpPr>
              <p:grpSp>
                <p:nvGrpSpPr>
                  <p:cNvPr id="76" name="グループ化 75">
                    <a:extLst>
                      <a:ext uri="{FF2B5EF4-FFF2-40B4-BE49-F238E27FC236}">
                        <a16:creationId xmlns:a16="http://schemas.microsoft.com/office/drawing/2014/main" id="{5FEF74BE-38C8-E2F1-C0F1-0A0075D890D2}"/>
                      </a:ext>
                    </a:extLst>
                  </p:cNvPr>
                  <p:cNvGrpSpPr/>
                  <p:nvPr/>
                </p:nvGrpSpPr>
                <p:grpSpPr>
                  <a:xfrm>
                    <a:off x="653810" y="2863451"/>
                    <a:ext cx="904773" cy="523220"/>
                    <a:chOff x="5108410" y="2631283"/>
                    <a:chExt cx="904773" cy="523220"/>
                  </a:xfrm>
                </p:grpSpPr>
                <p:sp>
                  <p:nvSpPr>
                    <p:cNvPr id="77" name="テキスト ボックス 76">
                      <a:extLst>
                        <a:ext uri="{FF2B5EF4-FFF2-40B4-BE49-F238E27FC236}">
                          <a16:creationId xmlns:a16="http://schemas.microsoft.com/office/drawing/2014/main" id="{EC484D25-352D-F3B8-B242-6F2E39526546}"/>
                        </a:ext>
                      </a:extLst>
                    </p:cNvPr>
                    <p:cNvSpPr txBox="1"/>
                    <p:nvPr/>
                  </p:nvSpPr>
                  <p:spPr>
                    <a:xfrm>
                      <a:off x="5108410" y="2631283"/>
                      <a:ext cx="904773"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プラス</a:t>
                      </a:r>
                      <a:r>
                        <a:rPr kumimoji="1" lang="ja-JP" altLang="en-US" sz="1100">
                          <a:latin typeface="HG創英角ｺﾞｼｯｸUB" panose="020B0909000000000000" pitchFamily="49" charset="-128"/>
                          <a:ea typeface="HG創英角ｺﾞｼｯｸUB" panose="020B0909000000000000" pitchFamily="49" charset="-128"/>
                        </a:rPr>
                        <a:t>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78" name="四角形: 角を丸くする 77">
                      <a:extLst>
                        <a:ext uri="{FF2B5EF4-FFF2-40B4-BE49-F238E27FC236}">
                          <a16:creationId xmlns:a16="http://schemas.microsoft.com/office/drawing/2014/main" id="{6F560F27-8842-CFE4-4846-B8E4BE3B8D1E}"/>
                        </a:ext>
                      </a:extLst>
                    </p:cNvPr>
                    <p:cNvSpPr/>
                    <p:nvPr/>
                  </p:nvSpPr>
                  <p:spPr>
                    <a:xfrm>
                      <a:off x="5195335" y="2648492"/>
                      <a:ext cx="694047" cy="488903"/>
                    </a:xfrm>
                    <a:prstGeom prst="roundRect">
                      <a:avLst/>
                    </a:prstGeom>
                    <a:noFill/>
                    <a:ln w="3810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9" name="グループ化 78">
                    <a:extLst>
                      <a:ext uri="{FF2B5EF4-FFF2-40B4-BE49-F238E27FC236}">
                        <a16:creationId xmlns:a16="http://schemas.microsoft.com/office/drawing/2014/main" id="{259A7C1D-A8E3-4D9F-FE8F-42BF585FFF0F}"/>
                      </a:ext>
                    </a:extLst>
                  </p:cNvPr>
                  <p:cNvGrpSpPr/>
                  <p:nvPr/>
                </p:nvGrpSpPr>
                <p:grpSpPr>
                  <a:xfrm>
                    <a:off x="645898" y="3478404"/>
                    <a:ext cx="912686" cy="523220"/>
                    <a:chOff x="5100498" y="2631283"/>
                    <a:chExt cx="912686" cy="523220"/>
                  </a:xfrm>
                </p:grpSpPr>
                <p:sp>
                  <p:nvSpPr>
                    <p:cNvPr id="80" name="テキスト ボックス 79">
                      <a:extLst>
                        <a:ext uri="{FF2B5EF4-FFF2-40B4-BE49-F238E27FC236}">
                          <a16:creationId xmlns:a16="http://schemas.microsoft.com/office/drawing/2014/main" id="{0A7E0386-BADC-17A7-71D8-0CA57CF6281E}"/>
                        </a:ext>
                      </a:extLst>
                    </p:cNvPr>
                    <p:cNvSpPr txBox="1"/>
                    <p:nvPr/>
                  </p:nvSpPr>
                  <p:spPr>
                    <a:xfrm>
                      <a:off x="5100498" y="2631283"/>
                      <a:ext cx="912686"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留意</a:t>
                      </a:r>
                      <a:r>
                        <a:rPr kumimoji="1" lang="ja-JP" altLang="en-US" sz="1050">
                          <a:latin typeface="HG創英角ｺﾞｼｯｸUB" panose="020B0909000000000000" pitchFamily="49" charset="-128"/>
                          <a:ea typeface="HG創英角ｺﾞｼｯｸUB" panose="020B0909000000000000" pitchFamily="49" charset="-128"/>
                        </a:rPr>
                        <a:t>する</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81" name="四角形: 角を丸くする 80">
                      <a:extLst>
                        <a:ext uri="{FF2B5EF4-FFF2-40B4-BE49-F238E27FC236}">
                          <a16:creationId xmlns:a16="http://schemas.microsoft.com/office/drawing/2014/main" id="{94F5F674-7E48-3FE5-1F78-C013C08AAE1D}"/>
                        </a:ext>
                      </a:extLst>
                    </p:cNvPr>
                    <p:cNvSpPr/>
                    <p:nvPr/>
                  </p:nvSpPr>
                  <p:spPr>
                    <a:xfrm>
                      <a:off x="5176380" y="2658488"/>
                      <a:ext cx="707211" cy="488903"/>
                    </a:xfrm>
                    <a:prstGeom prst="round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116" name="テキスト ボックス 115">
                  <a:extLst>
                    <a:ext uri="{FF2B5EF4-FFF2-40B4-BE49-F238E27FC236}">
                      <a16:creationId xmlns:a16="http://schemas.microsoft.com/office/drawing/2014/main" id="{8C5443A3-7C05-3C5E-B8C5-5220F61C3B39}"/>
                    </a:ext>
                  </a:extLst>
                </p:cNvPr>
                <p:cNvSpPr txBox="1"/>
                <p:nvPr/>
              </p:nvSpPr>
              <p:spPr>
                <a:xfrm>
                  <a:off x="1415888" y="2921886"/>
                  <a:ext cx="3613374" cy="261585"/>
                </a:xfrm>
                <a:prstGeom prst="rect">
                  <a:avLst/>
                </a:prstGeom>
                <a:noFill/>
              </p:spPr>
              <p:txBody>
                <a:bodyPr wrap="square" rtlCol="0">
                  <a:spAutoFit/>
                </a:bodyPr>
                <a:lstStyle/>
                <a:p>
                  <a:r>
                    <a:rPr kumimoji="1" lang="ja-JP" altLang="en-US" sz="1100"/>
                    <a:t>★ 経験豊富でスキルが高い人材が集まる</a:t>
                  </a:r>
                </a:p>
              </p:txBody>
            </p:sp>
            <p:sp>
              <p:nvSpPr>
                <p:cNvPr id="117" name="テキスト ボックス 116">
                  <a:extLst>
                    <a:ext uri="{FF2B5EF4-FFF2-40B4-BE49-F238E27FC236}">
                      <a16:creationId xmlns:a16="http://schemas.microsoft.com/office/drawing/2014/main" id="{636E7B02-FB9B-E0C9-7C2E-117A4E6F15F6}"/>
                    </a:ext>
                  </a:extLst>
                </p:cNvPr>
                <p:cNvSpPr txBox="1"/>
                <p:nvPr/>
              </p:nvSpPr>
              <p:spPr>
                <a:xfrm>
                  <a:off x="1415888" y="3125355"/>
                  <a:ext cx="3613374" cy="261585"/>
                </a:xfrm>
                <a:prstGeom prst="rect">
                  <a:avLst/>
                </a:prstGeom>
                <a:noFill/>
              </p:spPr>
              <p:txBody>
                <a:bodyPr wrap="square" rtlCol="0">
                  <a:spAutoFit/>
                </a:bodyPr>
                <a:lstStyle/>
                <a:p>
                  <a:r>
                    <a:rPr kumimoji="1" lang="ja-JP" altLang="en-US" sz="1100"/>
                    <a:t>★ 提供するサービスで差別化がしやすい</a:t>
                  </a:r>
                </a:p>
              </p:txBody>
            </p:sp>
            <p:sp>
              <p:nvSpPr>
                <p:cNvPr id="118" name="テキスト ボックス 117">
                  <a:extLst>
                    <a:ext uri="{FF2B5EF4-FFF2-40B4-BE49-F238E27FC236}">
                      <a16:creationId xmlns:a16="http://schemas.microsoft.com/office/drawing/2014/main" id="{136553F3-5670-5DB4-3166-0CC2334867B2}"/>
                    </a:ext>
                  </a:extLst>
                </p:cNvPr>
                <p:cNvSpPr txBox="1"/>
                <p:nvPr/>
              </p:nvSpPr>
              <p:spPr>
                <a:xfrm>
                  <a:off x="1415888" y="3514141"/>
                  <a:ext cx="3613374" cy="261585"/>
                </a:xfrm>
                <a:prstGeom prst="rect">
                  <a:avLst/>
                </a:prstGeom>
                <a:noFill/>
              </p:spPr>
              <p:txBody>
                <a:bodyPr wrap="square" rtlCol="0">
                  <a:spAutoFit/>
                </a:bodyPr>
                <a:lstStyle/>
                <a:p>
                  <a:r>
                    <a:rPr kumimoji="1" lang="ja-JP" altLang="en-US" sz="1100"/>
                    <a:t>★ 横のつながりが弱い組織になりがち</a:t>
                  </a:r>
                </a:p>
              </p:txBody>
            </p:sp>
            <p:sp>
              <p:nvSpPr>
                <p:cNvPr id="119" name="テキスト ボックス 118">
                  <a:extLst>
                    <a:ext uri="{FF2B5EF4-FFF2-40B4-BE49-F238E27FC236}">
                      <a16:creationId xmlns:a16="http://schemas.microsoft.com/office/drawing/2014/main" id="{0BE4064C-A46A-CBC7-7DE2-8344D41F92AE}"/>
                    </a:ext>
                  </a:extLst>
                </p:cNvPr>
                <p:cNvSpPr txBox="1"/>
                <p:nvPr/>
              </p:nvSpPr>
              <p:spPr>
                <a:xfrm>
                  <a:off x="1414540" y="3731913"/>
                  <a:ext cx="3613374" cy="261585"/>
                </a:xfrm>
                <a:prstGeom prst="rect">
                  <a:avLst/>
                </a:prstGeom>
                <a:noFill/>
              </p:spPr>
              <p:txBody>
                <a:bodyPr wrap="square" rtlCol="0">
                  <a:spAutoFit/>
                </a:bodyPr>
                <a:lstStyle/>
                <a:p>
                  <a:r>
                    <a:rPr kumimoji="1" lang="ja-JP" altLang="en-US" sz="1100"/>
                    <a:t>★ 社員の独立や退社があると業績が変動しやすい</a:t>
                  </a:r>
                </a:p>
              </p:txBody>
            </p:sp>
          </p:grpSp>
          <p:grpSp>
            <p:nvGrpSpPr>
              <p:cNvPr id="17" name="グループ化 16">
                <a:extLst>
                  <a:ext uri="{FF2B5EF4-FFF2-40B4-BE49-F238E27FC236}">
                    <a16:creationId xmlns:a16="http://schemas.microsoft.com/office/drawing/2014/main" id="{92062BCC-8CEB-E884-AFB7-5506FD04C49E}"/>
                  </a:ext>
                </a:extLst>
              </p:cNvPr>
              <p:cNvGrpSpPr/>
              <p:nvPr/>
            </p:nvGrpSpPr>
            <p:grpSpPr>
              <a:xfrm>
                <a:off x="1322073" y="2212092"/>
                <a:ext cx="3120748" cy="597845"/>
                <a:chOff x="1322073" y="2212092"/>
                <a:chExt cx="3120748" cy="597845"/>
              </a:xfrm>
            </p:grpSpPr>
            <p:sp>
              <p:nvSpPr>
                <p:cNvPr id="94" name="テキスト ボックス 93">
                  <a:extLst>
                    <a:ext uri="{FF2B5EF4-FFF2-40B4-BE49-F238E27FC236}">
                      <a16:creationId xmlns:a16="http://schemas.microsoft.com/office/drawing/2014/main" id="{532880E7-0953-57A3-4903-124DE2BC7CE2}"/>
                    </a:ext>
                  </a:extLst>
                </p:cNvPr>
                <p:cNvSpPr txBox="1"/>
                <p:nvPr/>
              </p:nvSpPr>
              <p:spPr>
                <a:xfrm>
                  <a:off x="1322073" y="2212092"/>
                  <a:ext cx="3120748" cy="369297"/>
                </a:xfrm>
                <a:prstGeom prst="rect">
                  <a:avLst/>
                </a:prstGeom>
                <a:noFill/>
              </p:spPr>
              <p:txBody>
                <a:bodyPr wrap="square" rtlCol="0">
                  <a:spAutoFit/>
                </a:bodyPr>
                <a:lstStyle/>
                <a:p>
                  <a:r>
                    <a:rPr kumimoji="1" lang="ja-JP" altLang="en-US" sz="1200">
                      <a:latin typeface="HG創英角ｺﾞｼｯｸUB" panose="020B0909000000000000" pitchFamily="49" charset="-128"/>
                      <a:ea typeface="HG創英角ｺﾞｼｯｸUB" panose="020B0909000000000000" pitchFamily="49" charset="-128"/>
                    </a:rPr>
                    <a:t>瞬発力が必要な</a:t>
                  </a:r>
                  <a:r>
                    <a:rPr kumimoji="1" lang="ja-JP" altLang="en-US">
                      <a:latin typeface="HG創英角ｺﾞｼｯｸUB" panose="020B0909000000000000" pitchFamily="49" charset="-128"/>
                      <a:ea typeface="HG創英角ｺﾞｼｯｸUB" panose="020B0909000000000000" pitchFamily="49" charset="-128"/>
                    </a:rPr>
                    <a:t>専門的な仕事</a:t>
                  </a:r>
                  <a:r>
                    <a:rPr kumimoji="1" lang="ja-JP" altLang="en-US" sz="1200">
                      <a:latin typeface="HG創英角ｺﾞｼｯｸUB" panose="020B0909000000000000" pitchFamily="49" charset="-128"/>
                      <a:ea typeface="HG創英角ｺﾞｼｯｸUB" panose="020B0909000000000000" pitchFamily="49" charset="-128"/>
                    </a:rPr>
                    <a:t>が得意</a:t>
                  </a:r>
                  <a:endParaRPr kumimoji="1" lang="ja-JP" altLang="en-US" sz="1400">
                    <a:latin typeface="HG創英角ｺﾞｼｯｸUB" panose="020B0909000000000000" pitchFamily="49" charset="-128"/>
                    <a:ea typeface="HG創英角ｺﾞｼｯｸUB" panose="020B0909000000000000" pitchFamily="49" charset="-128"/>
                  </a:endParaRPr>
                </a:p>
              </p:txBody>
            </p:sp>
            <p:cxnSp>
              <p:nvCxnSpPr>
                <p:cNvPr id="109" name="直線コネクタ 108">
                  <a:extLst>
                    <a:ext uri="{FF2B5EF4-FFF2-40B4-BE49-F238E27FC236}">
                      <a16:creationId xmlns:a16="http://schemas.microsoft.com/office/drawing/2014/main" id="{9DC9BE45-FACF-F208-058F-DDE083614F57}"/>
                    </a:ext>
                  </a:extLst>
                </p:cNvPr>
                <p:cNvCxnSpPr>
                  <a:cxnSpLocks/>
                </p:cNvCxnSpPr>
                <p:nvPr/>
              </p:nvCxnSpPr>
              <p:spPr>
                <a:xfrm flipV="1">
                  <a:off x="1337207" y="2582884"/>
                  <a:ext cx="3017026" cy="5847"/>
                </a:xfrm>
                <a:prstGeom prst="line">
                  <a:avLst/>
                </a:prstGeom>
                <a:ln w="38100">
                  <a:solidFill>
                    <a:srgbClr val="FF0000">
                      <a:alpha val="50000"/>
                    </a:srgbClr>
                  </a:solidFill>
                </a:ln>
              </p:spPr>
              <p:style>
                <a:lnRef idx="1">
                  <a:schemeClr val="accent1"/>
                </a:lnRef>
                <a:fillRef idx="0">
                  <a:schemeClr val="accent1"/>
                </a:fillRef>
                <a:effectRef idx="0">
                  <a:schemeClr val="accent1"/>
                </a:effectRef>
                <a:fontRef idx="minor">
                  <a:schemeClr val="tx1"/>
                </a:fontRef>
              </p:style>
            </p:cxnSp>
            <p:sp>
              <p:nvSpPr>
                <p:cNvPr id="120" name="テキスト ボックス 119">
                  <a:extLst>
                    <a:ext uri="{FF2B5EF4-FFF2-40B4-BE49-F238E27FC236}">
                      <a16:creationId xmlns:a16="http://schemas.microsoft.com/office/drawing/2014/main" id="{0787541F-B5EA-ED01-38E5-562D307E5874}"/>
                    </a:ext>
                  </a:extLst>
                </p:cNvPr>
                <p:cNvSpPr txBox="1"/>
                <p:nvPr/>
              </p:nvSpPr>
              <p:spPr>
                <a:xfrm>
                  <a:off x="1556184" y="2579105"/>
                  <a:ext cx="2810938" cy="230832"/>
                </a:xfrm>
                <a:prstGeom prst="rect">
                  <a:avLst/>
                </a:prstGeom>
                <a:noFill/>
              </p:spPr>
              <p:txBody>
                <a:bodyPr wrap="square" rtlCol="0">
                  <a:spAutoFit/>
                </a:bodyPr>
                <a:lstStyle/>
                <a:p>
                  <a:r>
                    <a:rPr kumimoji="1" lang="ja-JP" altLang="en-US" sz="900"/>
                    <a:t>（例：経営コンサルタント業、士業事務所など）</a:t>
                  </a:r>
                </a:p>
              </p:txBody>
            </p:sp>
          </p:grpSp>
          <p:grpSp>
            <p:nvGrpSpPr>
              <p:cNvPr id="18" name="グループ化 17">
                <a:extLst>
                  <a:ext uri="{FF2B5EF4-FFF2-40B4-BE49-F238E27FC236}">
                    <a16:creationId xmlns:a16="http://schemas.microsoft.com/office/drawing/2014/main" id="{73FE4ADC-1C39-39FE-9328-BBF81E6425EF}"/>
                  </a:ext>
                </a:extLst>
              </p:cNvPr>
              <p:cNvGrpSpPr/>
              <p:nvPr/>
            </p:nvGrpSpPr>
            <p:grpSpPr>
              <a:xfrm>
                <a:off x="5870465" y="2214819"/>
                <a:ext cx="3120748" cy="593228"/>
                <a:chOff x="5870465" y="2214819"/>
                <a:chExt cx="3120748" cy="593228"/>
              </a:xfrm>
            </p:grpSpPr>
            <p:sp>
              <p:nvSpPr>
                <p:cNvPr id="93" name="テキスト ボックス 92">
                  <a:extLst>
                    <a:ext uri="{FF2B5EF4-FFF2-40B4-BE49-F238E27FC236}">
                      <a16:creationId xmlns:a16="http://schemas.microsoft.com/office/drawing/2014/main" id="{BD974897-9180-D38D-3F5C-1152D7410E42}"/>
                    </a:ext>
                  </a:extLst>
                </p:cNvPr>
                <p:cNvSpPr txBox="1"/>
                <p:nvPr/>
              </p:nvSpPr>
              <p:spPr>
                <a:xfrm>
                  <a:off x="5870465" y="2214819"/>
                  <a:ext cx="3120748" cy="369332"/>
                </a:xfrm>
                <a:prstGeom prst="rect">
                  <a:avLst/>
                </a:prstGeom>
                <a:noFill/>
              </p:spPr>
              <p:txBody>
                <a:bodyPr wrap="square" rtlCol="0">
                  <a:spAutoFit/>
                </a:bodyPr>
                <a:lstStyle/>
                <a:p>
                  <a:r>
                    <a:rPr kumimoji="1" lang="ja-JP" altLang="en-US" sz="1200">
                      <a:latin typeface="HG創英角ｺﾞｼｯｸUB" panose="020B0909000000000000" pitchFamily="49" charset="-128"/>
                      <a:ea typeface="HG創英角ｺﾞｼｯｸUB" panose="020B0909000000000000" pitchFamily="49" charset="-128"/>
                    </a:rPr>
                    <a:t>経験等が必要な</a:t>
                  </a:r>
                  <a:r>
                    <a:rPr kumimoji="1" lang="ja-JP" altLang="en-US">
                      <a:latin typeface="HG創英角ｺﾞｼｯｸUB" panose="020B0909000000000000" pitchFamily="49" charset="-128"/>
                      <a:ea typeface="HG創英角ｺﾞｼｯｸUB" panose="020B0909000000000000" pitchFamily="49" charset="-128"/>
                    </a:rPr>
                    <a:t>継続的な仕事</a:t>
                  </a:r>
                  <a:r>
                    <a:rPr kumimoji="1" lang="ja-JP" altLang="en-US" sz="1200">
                      <a:latin typeface="HG創英角ｺﾞｼｯｸUB" panose="020B0909000000000000" pitchFamily="49" charset="-128"/>
                      <a:ea typeface="HG創英角ｺﾞｼｯｸUB" panose="020B0909000000000000" pitchFamily="49" charset="-128"/>
                    </a:rPr>
                    <a:t>が得意</a:t>
                  </a:r>
                  <a:endParaRPr kumimoji="1" lang="ja-JP" altLang="en-US" sz="1400">
                    <a:latin typeface="HG創英角ｺﾞｼｯｸUB" panose="020B0909000000000000" pitchFamily="49" charset="-128"/>
                    <a:ea typeface="HG創英角ｺﾞｼｯｸUB" panose="020B0909000000000000" pitchFamily="49" charset="-128"/>
                  </a:endParaRPr>
                </a:p>
              </p:txBody>
            </p:sp>
            <p:cxnSp>
              <p:nvCxnSpPr>
                <p:cNvPr id="103" name="直線コネクタ 102">
                  <a:extLst>
                    <a:ext uri="{FF2B5EF4-FFF2-40B4-BE49-F238E27FC236}">
                      <a16:creationId xmlns:a16="http://schemas.microsoft.com/office/drawing/2014/main" id="{630B37DD-0708-9228-B4A2-5D04AD172764}"/>
                    </a:ext>
                  </a:extLst>
                </p:cNvPr>
                <p:cNvCxnSpPr>
                  <a:cxnSpLocks/>
                </p:cNvCxnSpPr>
                <p:nvPr/>
              </p:nvCxnSpPr>
              <p:spPr>
                <a:xfrm flipV="1">
                  <a:off x="5918952" y="2582884"/>
                  <a:ext cx="3017026" cy="5847"/>
                </a:xfrm>
                <a:prstGeom prst="line">
                  <a:avLst/>
                </a:prstGeom>
                <a:ln w="3810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
              <p:nvSpPr>
                <p:cNvPr id="121" name="テキスト ボックス 120">
                  <a:extLst>
                    <a:ext uri="{FF2B5EF4-FFF2-40B4-BE49-F238E27FC236}">
                      <a16:creationId xmlns:a16="http://schemas.microsoft.com/office/drawing/2014/main" id="{23A8B810-6C75-E2D3-84AC-5674E02DC051}"/>
                    </a:ext>
                  </a:extLst>
                </p:cNvPr>
                <p:cNvSpPr txBox="1"/>
                <p:nvPr/>
              </p:nvSpPr>
              <p:spPr>
                <a:xfrm>
                  <a:off x="6004352" y="2577215"/>
                  <a:ext cx="2958348" cy="230832"/>
                </a:xfrm>
                <a:prstGeom prst="rect">
                  <a:avLst/>
                </a:prstGeom>
                <a:noFill/>
              </p:spPr>
              <p:txBody>
                <a:bodyPr wrap="square" rtlCol="0">
                  <a:spAutoFit/>
                </a:bodyPr>
                <a:lstStyle/>
                <a:p>
                  <a:r>
                    <a:rPr kumimoji="1" lang="ja-JP" altLang="en-US" sz="900"/>
                    <a:t>（例：高齢者・障がい者福祉・小規模クリニック）</a:t>
                  </a:r>
                </a:p>
              </p:txBody>
            </p:sp>
          </p:grpSp>
        </p:grpSp>
        <p:grpSp>
          <p:nvGrpSpPr>
            <p:cNvPr id="26" name="グループ化 25">
              <a:extLst>
                <a:ext uri="{FF2B5EF4-FFF2-40B4-BE49-F238E27FC236}">
                  <a16:creationId xmlns:a16="http://schemas.microsoft.com/office/drawing/2014/main" id="{6416BEE9-35FB-F931-5203-6990C0BE3267}"/>
                </a:ext>
              </a:extLst>
            </p:cNvPr>
            <p:cNvGrpSpPr/>
            <p:nvPr/>
          </p:nvGrpSpPr>
          <p:grpSpPr>
            <a:xfrm>
              <a:off x="721780" y="4444703"/>
              <a:ext cx="4321004" cy="1756768"/>
              <a:chOff x="721780" y="4444703"/>
              <a:chExt cx="4321004" cy="1756768"/>
            </a:xfrm>
          </p:grpSpPr>
          <p:grpSp>
            <p:nvGrpSpPr>
              <p:cNvPr id="125" name="グループ化 124">
                <a:extLst>
                  <a:ext uri="{FF2B5EF4-FFF2-40B4-BE49-F238E27FC236}">
                    <a16:creationId xmlns:a16="http://schemas.microsoft.com/office/drawing/2014/main" id="{DFE952C4-6636-B1B2-E497-6C0DBAFA9D15}"/>
                  </a:ext>
                </a:extLst>
              </p:cNvPr>
              <p:cNvGrpSpPr/>
              <p:nvPr/>
            </p:nvGrpSpPr>
            <p:grpSpPr>
              <a:xfrm>
                <a:off x="721780" y="5091129"/>
                <a:ext cx="674217" cy="1103856"/>
                <a:chOff x="721780" y="4985254"/>
                <a:chExt cx="674217" cy="1103856"/>
              </a:xfrm>
            </p:grpSpPr>
            <p:sp>
              <p:nvSpPr>
                <p:cNvPr id="84" name="四角形: 角を丸くする 83">
                  <a:extLst>
                    <a:ext uri="{FF2B5EF4-FFF2-40B4-BE49-F238E27FC236}">
                      <a16:creationId xmlns:a16="http://schemas.microsoft.com/office/drawing/2014/main" id="{A00BDAA3-6546-19E8-5DEE-B13B456206A7}"/>
                    </a:ext>
                  </a:extLst>
                </p:cNvPr>
                <p:cNvSpPr/>
                <p:nvPr/>
              </p:nvSpPr>
              <p:spPr>
                <a:xfrm>
                  <a:off x="721780" y="4985254"/>
                  <a:ext cx="674217" cy="488903"/>
                </a:xfrm>
                <a:prstGeom prst="roundRect">
                  <a:avLst/>
                </a:prstGeom>
                <a:noFill/>
                <a:ln w="3810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四角形: 角を丸くする 86">
                  <a:extLst>
                    <a:ext uri="{FF2B5EF4-FFF2-40B4-BE49-F238E27FC236}">
                      <a16:creationId xmlns:a16="http://schemas.microsoft.com/office/drawing/2014/main" id="{EBC3B6BD-3BA2-2371-B402-266F2DB532C0}"/>
                    </a:ext>
                  </a:extLst>
                </p:cNvPr>
                <p:cNvSpPr/>
                <p:nvPr/>
              </p:nvSpPr>
              <p:spPr>
                <a:xfrm>
                  <a:off x="721780" y="5600207"/>
                  <a:ext cx="674217" cy="488903"/>
                </a:xfrm>
                <a:prstGeom prst="round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 name="グループ化 23">
                <a:extLst>
                  <a:ext uri="{FF2B5EF4-FFF2-40B4-BE49-F238E27FC236}">
                    <a16:creationId xmlns:a16="http://schemas.microsoft.com/office/drawing/2014/main" id="{BA2B158C-02D4-7D8B-CB91-423E84C5226E}"/>
                  </a:ext>
                </a:extLst>
              </p:cNvPr>
              <p:cNvGrpSpPr/>
              <p:nvPr/>
            </p:nvGrpSpPr>
            <p:grpSpPr>
              <a:xfrm>
                <a:off x="1337207" y="4444703"/>
                <a:ext cx="3458279" cy="598989"/>
                <a:chOff x="1337207" y="4444703"/>
                <a:chExt cx="3458279" cy="598989"/>
              </a:xfrm>
            </p:grpSpPr>
            <p:sp>
              <p:nvSpPr>
                <p:cNvPr id="100" name="テキスト ボックス 99">
                  <a:extLst>
                    <a:ext uri="{FF2B5EF4-FFF2-40B4-BE49-F238E27FC236}">
                      <a16:creationId xmlns:a16="http://schemas.microsoft.com/office/drawing/2014/main" id="{CE49DB41-6829-D5BE-C9A7-ECBAD127A2C3}"/>
                    </a:ext>
                  </a:extLst>
                </p:cNvPr>
                <p:cNvSpPr txBox="1"/>
                <p:nvPr/>
              </p:nvSpPr>
              <p:spPr>
                <a:xfrm>
                  <a:off x="1399073" y="4444703"/>
                  <a:ext cx="3396413" cy="369332"/>
                </a:xfrm>
                <a:prstGeom prst="rect">
                  <a:avLst/>
                </a:prstGeom>
                <a:noFill/>
              </p:spPr>
              <p:txBody>
                <a:bodyPr wrap="square" rtlCol="0">
                  <a:spAutoFit/>
                </a:bodyPr>
                <a:lstStyle/>
                <a:p>
                  <a:r>
                    <a:rPr kumimoji="1" lang="ja-JP" altLang="en-US" sz="1200">
                      <a:latin typeface="HG創英角ｺﾞｼｯｸUB" panose="020B0909000000000000" pitchFamily="49" charset="-128"/>
                      <a:ea typeface="HG創英角ｺﾞｼｯｸUB" panose="020B0909000000000000" pitchFamily="49" charset="-128"/>
                    </a:rPr>
                    <a:t>体力が必要な</a:t>
                  </a:r>
                  <a:r>
                    <a:rPr kumimoji="1" lang="ja-JP" altLang="en-US">
                      <a:latin typeface="HG創英角ｺﾞｼｯｸUB" panose="020B0909000000000000" pitchFamily="49" charset="-128"/>
                      <a:ea typeface="HG創英角ｺﾞｼｯｸUB" panose="020B0909000000000000" pitchFamily="49" charset="-128"/>
                    </a:rPr>
                    <a:t>短期的な仕事</a:t>
                  </a:r>
                  <a:r>
                    <a:rPr kumimoji="1" lang="ja-JP" altLang="en-US" sz="1200">
                      <a:latin typeface="HG創英角ｺﾞｼｯｸUB" panose="020B0909000000000000" pitchFamily="49" charset="-128"/>
                      <a:ea typeface="HG創英角ｺﾞｼｯｸUB" panose="020B0909000000000000" pitchFamily="49" charset="-128"/>
                    </a:rPr>
                    <a:t>が得意</a:t>
                  </a:r>
                  <a:endParaRPr kumimoji="1" lang="ja-JP" altLang="en-US" sz="1400">
                    <a:latin typeface="HG創英角ｺﾞｼｯｸUB" panose="020B0909000000000000" pitchFamily="49" charset="-128"/>
                    <a:ea typeface="HG創英角ｺﾞｼｯｸUB" panose="020B0909000000000000" pitchFamily="49" charset="-128"/>
                  </a:endParaRPr>
                </a:p>
              </p:txBody>
            </p:sp>
            <p:cxnSp>
              <p:nvCxnSpPr>
                <p:cNvPr id="110" name="直線コネクタ 109">
                  <a:extLst>
                    <a:ext uri="{FF2B5EF4-FFF2-40B4-BE49-F238E27FC236}">
                      <a16:creationId xmlns:a16="http://schemas.microsoft.com/office/drawing/2014/main" id="{7B1CB28B-6BA8-4979-65C1-6B5F4EE85BE3}"/>
                    </a:ext>
                  </a:extLst>
                </p:cNvPr>
                <p:cNvCxnSpPr>
                  <a:cxnSpLocks/>
                </p:cNvCxnSpPr>
                <p:nvPr/>
              </p:nvCxnSpPr>
              <p:spPr>
                <a:xfrm flipV="1">
                  <a:off x="1337207" y="4807013"/>
                  <a:ext cx="3170389" cy="5847"/>
                </a:xfrm>
                <a:prstGeom prst="line">
                  <a:avLst/>
                </a:prstGeom>
                <a:ln w="38100">
                  <a:solidFill>
                    <a:srgbClr val="92D050">
                      <a:alpha val="50000"/>
                    </a:srgbClr>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D08FE1BA-2824-08F0-BB18-F2163F66D3A5}"/>
                    </a:ext>
                  </a:extLst>
                </p:cNvPr>
                <p:cNvSpPr txBox="1"/>
                <p:nvPr/>
              </p:nvSpPr>
              <p:spPr>
                <a:xfrm>
                  <a:off x="1501180" y="4812860"/>
                  <a:ext cx="2810938" cy="230832"/>
                </a:xfrm>
                <a:prstGeom prst="rect">
                  <a:avLst/>
                </a:prstGeom>
                <a:noFill/>
              </p:spPr>
              <p:txBody>
                <a:bodyPr wrap="square" rtlCol="0">
                  <a:spAutoFit/>
                </a:bodyPr>
                <a:lstStyle/>
                <a:p>
                  <a:r>
                    <a:rPr kumimoji="1" lang="ja-JP" altLang="en-US" sz="900"/>
                    <a:t>（例：引越し業、清掃員、警備員）</a:t>
                  </a:r>
                </a:p>
              </p:txBody>
            </p:sp>
          </p:grpSp>
          <p:sp>
            <p:nvSpPr>
              <p:cNvPr id="6" name="テキスト ボックス 5">
                <a:extLst>
                  <a:ext uri="{FF2B5EF4-FFF2-40B4-BE49-F238E27FC236}">
                    <a16:creationId xmlns:a16="http://schemas.microsoft.com/office/drawing/2014/main" id="{5C1D900B-AD83-D108-8243-A231C4042584}"/>
                  </a:ext>
                </a:extLst>
              </p:cNvPr>
              <p:cNvSpPr txBox="1"/>
              <p:nvPr/>
            </p:nvSpPr>
            <p:spPr>
              <a:xfrm>
                <a:off x="1429410" y="5105757"/>
                <a:ext cx="3613374" cy="261585"/>
              </a:xfrm>
              <a:prstGeom prst="rect">
                <a:avLst/>
              </a:prstGeom>
              <a:noFill/>
            </p:spPr>
            <p:txBody>
              <a:bodyPr wrap="square" rtlCol="0">
                <a:spAutoFit/>
              </a:bodyPr>
              <a:lstStyle/>
              <a:p>
                <a:r>
                  <a:rPr kumimoji="1" lang="ja-JP" altLang="en-US" sz="1100"/>
                  <a:t>★ 新しい方法などを柔軟に取り入れる風土</a:t>
                </a:r>
              </a:p>
            </p:txBody>
          </p:sp>
          <p:sp>
            <p:nvSpPr>
              <p:cNvPr id="7" name="テキスト ボックス 6">
                <a:extLst>
                  <a:ext uri="{FF2B5EF4-FFF2-40B4-BE49-F238E27FC236}">
                    <a16:creationId xmlns:a16="http://schemas.microsoft.com/office/drawing/2014/main" id="{9D2CCA66-2DE1-B70E-2BA1-87FF31911EAC}"/>
                  </a:ext>
                </a:extLst>
              </p:cNvPr>
              <p:cNvSpPr txBox="1"/>
              <p:nvPr/>
            </p:nvSpPr>
            <p:spPr>
              <a:xfrm>
                <a:off x="1421030" y="5304531"/>
                <a:ext cx="3613374" cy="261585"/>
              </a:xfrm>
              <a:prstGeom prst="rect">
                <a:avLst/>
              </a:prstGeom>
              <a:noFill/>
            </p:spPr>
            <p:txBody>
              <a:bodyPr wrap="square" rtlCol="0">
                <a:spAutoFit/>
              </a:bodyPr>
              <a:lstStyle/>
              <a:p>
                <a:r>
                  <a:rPr kumimoji="1" lang="ja-JP" altLang="en-US" sz="1100"/>
                  <a:t>★ 組織内に古い人間関係などが少ない</a:t>
                </a:r>
              </a:p>
            </p:txBody>
          </p:sp>
          <p:sp>
            <p:nvSpPr>
              <p:cNvPr id="8" name="テキスト ボックス 7">
                <a:extLst>
                  <a:ext uri="{FF2B5EF4-FFF2-40B4-BE49-F238E27FC236}">
                    <a16:creationId xmlns:a16="http://schemas.microsoft.com/office/drawing/2014/main" id="{4CE0F15D-7C87-0D3E-5A80-EEB04C5D3446}"/>
                  </a:ext>
                </a:extLst>
              </p:cNvPr>
              <p:cNvSpPr txBox="1"/>
              <p:nvPr/>
            </p:nvSpPr>
            <p:spPr>
              <a:xfrm>
                <a:off x="1429410" y="5714591"/>
                <a:ext cx="3613374" cy="261585"/>
              </a:xfrm>
              <a:prstGeom prst="rect">
                <a:avLst/>
              </a:prstGeom>
              <a:noFill/>
            </p:spPr>
            <p:txBody>
              <a:bodyPr wrap="square" rtlCol="0">
                <a:spAutoFit/>
              </a:bodyPr>
              <a:lstStyle/>
              <a:p>
                <a:r>
                  <a:rPr kumimoji="1" lang="ja-JP" altLang="en-US" sz="1100"/>
                  <a:t>★ 労働環境が厳しいと定着率が低くなりがち</a:t>
                </a:r>
              </a:p>
            </p:txBody>
          </p:sp>
          <p:sp>
            <p:nvSpPr>
              <p:cNvPr id="11" name="テキスト ボックス 10">
                <a:extLst>
                  <a:ext uri="{FF2B5EF4-FFF2-40B4-BE49-F238E27FC236}">
                    <a16:creationId xmlns:a16="http://schemas.microsoft.com/office/drawing/2014/main" id="{1FDA9C16-A626-8A32-8565-6D9E101A13BC}"/>
                  </a:ext>
                </a:extLst>
              </p:cNvPr>
              <p:cNvSpPr txBox="1"/>
              <p:nvPr/>
            </p:nvSpPr>
            <p:spPr>
              <a:xfrm>
                <a:off x="1429410" y="5939886"/>
                <a:ext cx="3613374" cy="261585"/>
              </a:xfrm>
              <a:prstGeom prst="rect">
                <a:avLst/>
              </a:prstGeom>
              <a:noFill/>
            </p:spPr>
            <p:txBody>
              <a:bodyPr wrap="square" rtlCol="0">
                <a:spAutoFit/>
              </a:bodyPr>
              <a:lstStyle/>
              <a:p>
                <a:r>
                  <a:rPr kumimoji="1" lang="ja-JP" altLang="en-US" sz="1100"/>
                  <a:t>★ 社員数の変動があると組織が安定しない</a:t>
                </a:r>
              </a:p>
            </p:txBody>
          </p:sp>
        </p:grpSp>
        <p:grpSp>
          <p:nvGrpSpPr>
            <p:cNvPr id="25" name="グループ化 24">
              <a:extLst>
                <a:ext uri="{FF2B5EF4-FFF2-40B4-BE49-F238E27FC236}">
                  <a16:creationId xmlns:a16="http://schemas.microsoft.com/office/drawing/2014/main" id="{A6C833B2-B221-17A7-4CF4-9180775F2593}"/>
                </a:ext>
              </a:extLst>
            </p:cNvPr>
            <p:cNvGrpSpPr/>
            <p:nvPr/>
          </p:nvGrpSpPr>
          <p:grpSpPr>
            <a:xfrm>
              <a:off x="5870465" y="4444703"/>
              <a:ext cx="3396413" cy="592771"/>
              <a:chOff x="5870465" y="4444703"/>
              <a:chExt cx="3396413" cy="592771"/>
            </a:xfrm>
          </p:grpSpPr>
          <p:sp>
            <p:nvSpPr>
              <p:cNvPr id="101" name="テキスト ボックス 100">
                <a:extLst>
                  <a:ext uri="{FF2B5EF4-FFF2-40B4-BE49-F238E27FC236}">
                    <a16:creationId xmlns:a16="http://schemas.microsoft.com/office/drawing/2014/main" id="{692550B3-1BF9-9872-778D-62909B50A65A}"/>
                  </a:ext>
                </a:extLst>
              </p:cNvPr>
              <p:cNvSpPr txBox="1"/>
              <p:nvPr/>
            </p:nvSpPr>
            <p:spPr>
              <a:xfrm>
                <a:off x="5870465" y="4444703"/>
                <a:ext cx="3396413" cy="369332"/>
              </a:xfrm>
              <a:prstGeom prst="rect">
                <a:avLst/>
              </a:prstGeom>
              <a:noFill/>
            </p:spPr>
            <p:txBody>
              <a:bodyPr wrap="square" rtlCol="0">
                <a:spAutoFit/>
              </a:bodyPr>
              <a:lstStyle/>
              <a:p>
                <a:r>
                  <a:rPr kumimoji="1" lang="ja-JP" altLang="en-US" sz="1200">
                    <a:latin typeface="HG創英角ｺﾞｼｯｸUB" panose="020B0909000000000000" pitchFamily="49" charset="-128"/>
                    <a:ea typeface="HG創英角ｺﾞｼｯｸUB" panose="020B0909000000000000" pitchFamily="49" charset="-128"/>
                  </a:rPr>
                  <a:t>技術が必要な</a:t>
                </a:r>
                <a:r>
                  <a:rPr kumimoji="1" lang="ja-JP" altLang="en-US">
                    <a:latin typeface="HG創英角ｺﾞｼｯｸUB" panose="020B0909000000000000" pitchFamily="49" charset="-128"/>
                    <a:ea typeface="HG創英角ｺﾞｼｯｸUB" panose="020B0909000000000000" pitchFamily="49" charset="-128"/>
                  </a:rPr>
                  <a:t>継続的な仕事</a:t>
                </a:r>
                <a:r>
                  <a:rPr kumimoji="1" lang="ja-JP" altLang="en-US" sz="1200">
                    <a:latin typeface="HG創英角ｺﾞｼｯｸUB" panose="020B0909000000000000" pitchFamily="49" charset="-128"/>
                    <a:ea typeface="HG創英角ｺﾞｼｯｸUB" panose="020B0909000000000000" pitchFamily="49" charset="-128"/>
                  </a:rPr>
                  <a:t>が得意</a:t>
                </a:r>
                <a:endParaRPr kumimoji="1" lang="ja-JP" altLang="en-US" sz="1400">
                  <a:latin typeface="HG創英角ｺﾞｼｯｸUB" panose="020B0909000000000000" pitchFamily="49" charset="-128"/>
                  <a:ea typeface="HG創英角ｺﾞｼｯｸUB" panose="020B0909000000000000" pitchFamily="49" charset="-128"/>
                </a:endParaRPr>
              </a:p>
            </p:txBody>
          </p:sp>
          <p:cxnSp>
            <p:nvCxnSpPr>
              <p:cNvPr id="105" name="直線コネクタ 104">
                <a:extLst>
                  <a:ext uri="{FF2B5EF4-FFF2-40B4-BE49-F238E27FC236}">
                    <a16:creationId xmlns:a16="http://schemas.microsoft.com/office/drawing/2014/main" id="{077367EC-CF14-0D95-44EC-5352DAC62DB7}"/>
                  </a:ext>
                </a:extLst>
              </p:cNvPr>
              <p:cNvCxnSpPr>
                <a:cxnSpLocks/>
              </p:cNvCxnSpPr>
              <p:nvPr/>
            </p:nvCxnSpPr>
            <p:spPr>
              <a:xfrm flipV="1">
                <a:off x="5870465" y="4807013"/>
                <a:ext cx="3017026" cy="5847"/>
              </a:xfrm>
              <a:prstGeom prst="line">
                <a:avLst/>
              </a:prstGeom>
              <a:ln w="38100">
                <a:solidFill>
                  <a:srgbClr val="FFC000">
                    <a:alpha val="50000"/>
                  </a:srgbClr>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9543CB73-8694-26A7-7116-27E20532B709}"/>
                  </a:ext>
                </a:extLst>
              </p:cNvPr>
              <p:cNvSpPr txBox="1"/>
              <p:nvPr/>
            </p:nvSpPr>
            <p:spPr>
              <a:xfrm>
                <a:off x="5957916" y="4806642"/>
                <a:ext cx="2958348" cy="230832"/>
              </a:xfrm>
              <a:prstGeom prst="rect">
                <a:avLst/>
              </a:prstGeom>
              <a:noFill/>
            </p:spPr>
            <p:txBody>
              <a:bodyPr wrap="square" rtlCol="0">
                <a:spAutoFit/>
              </a:bodyPr>
              <a:lstStyle/>
              <a:p>
                <a:r>
                  <a:rPr kumimoji="1" lang="ja-JP" altLang="en-US" sz="900"/>
                  <a:t>（例：美容師・理容師・エステサロン・整骨院）</a:t>
                </a:r>
              </a:p>
            </p:txBody>
          </p:sp>
        </p:grpSp>
        <p:grpSp>
          <p:nvGrpSpPr>
            <p:cNvPr id="27" name="グループ化 26">
              <a:extLst>
                <a:ext uri="{FF2B5EF4-FFF2-40B4-BE49-F238E27FC236}">
                  <a16:creationId xmlns:a16="http://schemas.microsoft.com/office/drawing/2014/main" id="{41619D80-40FE-AD6C-C2E7-7F59275C1495}"/>
                </a:ext>
              </a:extLst>
            </p:cNvPr>
            <p:cNvGrpSpPr/>
            <p:nvPr/>
          </p:nvGrpSpPr>
          <p:grpSpPr>
            <a:xfrm>
              <a:off x="5172381" y="5091129"/>
              <a:ext cx="4573190" cy="1110342"/>
              <a:chOff x="5172381" y="5091129"/>
              <a:chExt cx="4573190" cy="1110342"/>
            </a:xfrm>
          </p:grpSpPr>
          <p:grpSp>
            <p:nvGrpSpPr>
              <p:cNvPr id="126" name="グループ化 125">
                <a:extLst>
                  <a:ext uri="{FF2B5EF4-FFF2-40B4-BE49-F238E27FC236}">
                    <a16:creationId xmlns:a16="http://schemas.microsoft.com/office/drawing/2014/main" id="{DC775A21-CFDD-6BCA-F09D-A9333E782CA3}"/>
                  </a:ext>
                </a:extLst>
              </p:cNvPr>
              <p:cNvGrpSpPr/>
              <p:nvPr/>
            </p:nvGrpSpPr>
            <p:grpSpPr>
              <a:xfrm>
                <a:off x="5172381" y="5091129"/>
                <a:ext cx="653901" cy="1103856"/>
                <a:chOff x="5095381" y="4985254"/>
                <a:chExt cx="653901" cy="1103856"/>
              </a:xfrm>
            </p:grpSpPr>
            <p:sp>
              <p:nvSpPr>
                <p:cNvPr id="68" name="四角形: 角を丸くする 67">
                  <a:extLst>
                    <a:ext uri="{FF2B5EF4-FFF2-40B4-BE49-F238E27FC236}">
                      <a16:creationId xmlns:a16="http://schemas.microsoft.com/office/drawing/2014/main" id="{0764D5EE-A9F9-F314-BCC2-3B79E1B94652}"/>
                    </a:ext>
                  </a:extLst>
                </p:cNvPr>
                <p:cNvSpPr/>
                <p:nvPr/>
              </p:nvSpPr>
              <p:spPr>
                <a:xfrm>
                  <a:off x="5095381" y="4985254"/>
                  <a:ext cx="653901" cy="488903"/>
                </a:xfrm>
                <a:prstGeom prst="roundRect">
                  <a:avLst/>
                </a:prstGeom>
                <a:noFill/>
                <a:ln w="3810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四角形: 角を丸くする 70">
                  <a:extLst>
                    <a:ext uri="{FF2B5EF4-FFF2-40B4-BE49-F238E27FC236}">
                      <a16:creationId xmlns:a16="http://schemas.microsoft.com/office/drawing/2014/main" id="{C35174F8-7153-179D-E1F2-26F3A33FC6CA}"/>
                    </a:ext>
                  </a:extLst>
                </p:cNvPr>
                <p:cNvSpPr/>
                <p:nvPr/>
              </p:nvSpPr>
              <p:spPr>
                <a:xfrm>
                  <a:off x="5095381" y="5600207"/>
                  <a:ext cx="653901" cy="488903"/>
                </a:xfrm>
                <a:prstGeom prst="round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 name="テキスト ボックス 12">
                <a:extLst>
                  <a:ext uri="{FF2B5EF4-FFF2-40B4-BE49-F238E27FC236}">
                    <a16:creationId xmlns:a16="http://schemas.microsoft.com/office/drawing/2014/main" id="{EDDCAFFF-29F0-3CEC-322D-5DBA4DB00D1F}"/>
                  </a:ext>
                </a:extLst>
              </p:cNvPr>
              <p:cNvSpPr txBox="1"/>
              <p:nvPr/>
            </p:nvSpPr>
            <p:spPr>
              <a:xfrm>
                <a:off x="5839291" y="5103565"/>
                <a:ext cx="3613374" cy="261585"/>
              </a:xfrm>
              <a:prstGeom prst="rect">
                <a:avLst/>
              </a:prstGeom>
              <a:noFill/>
            </p:spPr>
            <p:txBody>
              <a:bodyPr wrap="square" rtlCol="0">
                <a:spAutoFit/>
              </a:bodyPr>
              <a:lstStyle/>
              <a:p>
                <a:r>
                  <a:rPr kumimoji="1" lang="ja-JP" altLang="en-US" sz="1100"/>
                  <a:t>★ 結束力が固く、職場環境が良好</a:t>
                </a:r>
              </a:p>
            </p:txBody>
          </p:sp>
          <p:sp>
            <p:nvSpPr>
              <p:cNvPr id="14" name="テキスト ボックス 13">
                <a:extLst>
                  <a:ext uri="{FF2B5EF4-FFF2-40B4-BE49-F238E27FC236}">
                    <a16:creationId xmlns:a16="http://schemas.microsoft.com/office/drawing/2014/main" id="{6D9F2236-9299-5DBD-DCCA-CF64E481688D}"/>
                  </a:ext>
                </a:extLst>
              </p:cNvPr>
              <p:cNvSpPr txBox="1"/>
              <p:nvPr/>
            </p:nvSpPr>
            <p:spPr>
              <a:xfrm>
                <a:off x="5839291" y="5302224"/>
                <a:ext cx="3613374" cy="261585"/>
              </a:xfrm>
              <a:prstGeom prst="rect">
                <a:avLst/>
              </a:prstGeom>
              <a:noFill/>
            </p:spPr>
            <p:txBody>
              <a:bodyPr wrap="square" rtlCol="0">
                <a:spAutoFit/>
              </a:bodyPr>
              <a:lstStyle/>
              <a:p>
                <a:r>
                  <a:rPr kumimoji="1" lang="ja-JP" altLang="en-US" sz="1100"/>
                  <a:t>★ 新進のサービス手法などが競争力になる</a:t>
                </a:r>
              </a:p>
            </p:txBody>
          </p:sp>
          <p:sp>
            <p:nvSpPr>
              <p:cNvPr id="15" name="テキスト ボックス 14">
                <a:extLst>
                  <a:ext uri="{FF2B5EF4-FFF2-40B4-BE49-F238E27FC236}">
                    <a16:creationId xmlns:a16="http://schemas.microsoft.com/office/drawing/2014/main" id="{7EF77ECF-7BED-EA4E-5A7E-4AB6716F7B0C}"/>
                  </a:ext>
                </a:extLst>
              </p:cNvPr>
              <p:cNvSpPr txBox="1"/>
              <p:nvPr/>
            </p:nvSpPr>
            <p:spPr>
              <a:xfrm>
                <a:off x="5850870" y="5714590"/>
                <a:ext cx="3894701" cy="261585"/>
              </a:xfrm>
              <a:prstGeom prst="rect">
                <a:avLst/>
              </a:prstGeom>
              <a:noFill/>
            </p:spPr>
            <p:txBody>
              <a:bodyPr wrap="square" rtlCol="0">
                <a:spAutoFit/>
              </a:bodyPr>
              <a:lstStyle/>
              <a:p>
                <a:r>
                  <a:rPr kumimoji="1" lang="ja-JP" altLang="en-US" sz="1100"/>
                  <a:t>★ 成功に乗じた多角化経営で本業が弱くなることも</a:t>
                </a:r>
              </a:p>
            </p:txBody>
          </p:sp>
          <p:sp>
            <p:nvSpPr>
              <p:cNvPr id="16" name="テキスト ボックス 15">
                <a:extLst>
                  <a:ext uri="{FF2B5EF4-FFF2-40B4-BE49-F238E27FC236}">
                    <a16:creationId xmlns:a16="http://schemas.microsoft.com/office/drawing/2014/main" id="{2B99CB76-FA1E-D1CC-A275-1F2BA08632A3}"/>
                  </a:ext>
                </a:extLst>
              </p:cNvPr>
              <p:cNvSpPr txBox="1"/>
              <p:nvPr/>
            </p:nvSpPr>
            <p:spPr>
              <a:xfrm>
                <a:off x="5850870" y="5939886"/>
                <a:ext cx="3613374" cy="261585"/>
              </a:xfrm>
              <a:prstGeom prst="rect">
                <a:avLst/>
              </a:prstGeom>
              <a:noFill/>
            </p:spPr>
            <p:txBody>
              <a:bodyPr wrap="square" rtlCol="0">
                <a:spAutoFit/>
              </a:bodyPr>
              <a:lstStyle/>
              <a:p>
                <a:r>
                  <a:rPr kumimoji="1" lang="ja-JP" altLang="en-US" sz="1100"/>
                  <a:t>★ 年数を重ねると閉鎖的な組織になることも</a:t>
                </a:r>
              </a:p>
            </p:txBody>
          </p:sp>
        </p:grpSp>
      </p:grpSp>
      <p:sp>
        <p:nvSpPr>
          <p:cNvPr id="29" name="正方形/長方形 28">
            <a:extLst>
              <a:ext uri="{FF2B5EF4-FFF2-40B4-BE49-F238E27FC236}">
                <a16:creationId xmlns:a16="http://schemas.microsoft.com/office/drawing/2014/main" id="{F59E47C6-43D7-2AF2-4496-7AB9556C6ED9}"/>
              </a:ext>
            </a:extLst>
          </p:cNvPr>
          <p:cNvSpPr/>
          <p:nvPr/>
        </p:nvSpPr>
        <p:spPr>
          <a:xfrm>
            <a:off x="206281" y="2060995"/>
            <a:ext cx="9401174" cy="4655924"/>
          </a:xfrm>
          <a:prstGeom prst="rect">
            <a:avLst/>
          </a:prstGeom>
          <a:noFill/>
          <a:ln w="38100">
            <a:solidFill>
              <a:schemeClr val="bg1">
                <a:lumMod val="65000"/>
                <a:alpha val="73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テキスト ボックス 103">
            <a:extLst>
              <a:ext uri="{FF2B5EF4-FFF2-40B4-BE49-F238E27FC236}">
                <a16:creationId xmlns:a16="http://schemas.microsoft.com/office/drawing/2014/main" id="{D935F611-A229-384D-D3D8-4AAAC97090E1}"/>
              </a:ext>
            </a:extLst>
          </p:cNvPr>
          <p:cNvSpPr txBox="1"/>
          <p:nvPr/>
        </p:nvSpPr>
        <p:spPr>
          <a:xfrm>
            <a:off x="5875070" y="1848626"/>
            <a:ext cx="3859273" cy="261610"/>
          </a:xfrm>
          <a:prstGeom prst="rect">
            <a:avLst/>
          </a:prstGeom>
          <a:noFill/>
        </p:spPr>
        <p:txBody>
          <a:bodyPr wrap="square" rtlCol="0">
            <a:spAutoFit/>
          </a:bodyPr>
          <a:lstStyle/>
          <a:p>
            <a:r>
              <a:rPr kumimoji="1" lang="en-US" altLang="ja-JP" sz="1100" b="1">
                <a:solidFill>
                  <a:schemeClr val="tx1">
                    <a:lumMod val="95000"/>
                    <a:lumOff val="5000"/>
                  </a:schemeClr>
                </a:solidFill>
              </a:rPr>
              <a:t>※</a:t>
            </a:r>
            <a:r>
              <a:rPr kumimoji="1" lang="ja-JP" altLang="en-US" sz="1100" b="1">
                <a:solidFill>
                  <a:schemeClr val="tx1">
                    <a:lumMod val="95000"/>
                    <a:lumOff val="5000"/>
                  </a:schemeClr>
                </a:solidFill>
              </a:rPr>
              <a:t>イメージ例であり、あくまで目安であることに留意</a:t>
            </a:r>
          </a:p>
        </p:txBody>
      </p:sp>
      <p:cxnSp>
        <p:nvCxnSpPr>
          <p:cNvPr id="107" name="直線コネクタ 106">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2" name="テキスト ボックス 121">
            <a:extLst>
              <a:ext uri="{FF2B5EF4-FFF2-40B4-BE49-F238E27FC236}">
                <a16:creationId xmlns:a16="http://schemas.microsoft.com/office/drawing/2014/main" id="{4B849F25-C05A-4664-B4D4-A95FFE37E46E}"/>
              </a:ext>
            </a:extLst>
          </p:cNvPr>
          <p:cNvSpPr txBox="1"/>
          <p:nvPr/>
        </p:nvSpPr>
        <p:spPr>
          <a:xfrm>
            <a:off x="81922" y="517552"/>
            <a:ext cx="7838521" cy="400110"/>
          </a:xfrm>
          <a:prstGeom prst="rect">
            <a:avLst/>
          </a:prstGeom>
          <a:noFill/>
        </p:spPr>
        <p:txBody>
          <a:bodyPr wrap="square" rtlCol="0">
            <a:spAutoFit/>
          </a:bodyPr>
          <a:lstStyle/>
          <a:p>
            <a:r>
              <a:rPr kumimoji="1" lang="ja-JP" altLang="en-US" sz="1000"/>
              <a:t>サービス業の取引先を訪問する時に、一歩踏み込んで、支援や事業性評価のポイントを把握するための着眼点についてまとめます。サービス業は業種範囲が特に広く、個々の事業内容に応じて着眼点が大きく変化しますが、共通して汎用性のある視点をまとめます。</a:t>
            </a:r>
          </a:p>
        </p:txBody>
      </p:sp>
      <p:sp>
        <p:nvSpPr>
          <p:cNvPr id="124" name="テキスト ボックス 12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の目利き（訪問時編）その２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7" name="テキスト ボックス 126"/>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128" name="テキスト ボックス 127"/>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sp>
        <p:nvSpPr>
          <p:cNvPr id="129" name="テキスト ボックス 128">
            <a:extLst>
              <a:ext uri="{FF2B5EF4-FFF2-40B4-BE49-F238E27FC236}">
                <a16:creationId xmlns:a16="http://schemas.microsoft.com/office/drawing/2014/main" id="{EC484D25-352D-F3B8-B242-6F2E39526546}"/>
              </a:ext>
            </a:extLst>
          </p:cNvPr>
          <p:cNvSpPr txBox="1"/>
          <p:nvPr/>
        </p:nvSpPr>
        <p:spPr>
          <a:xfrm>
            <a:off x="4819711" y="2994952"/>
            <a:ext cx="904773"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プラス</a:t>
            </a:r>
            <a:r>
              <a:rPr kumimoji="1" lang="ja-JP" altLang="en-US" sz="1100">
                <a:latin typeface="HG創英角ｺﾞｼｯｸUB" panose="020B0909000000000000" pitchFamily="49" charset="-128"/>
                <a:ea typeface="HG創英角ｺﾞｼｯｸUB" panose="020B0909000000000000" pitchFamily="49" charset="-128"/>
              </a:rPr>
              <a:t>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0" name="テキスト ボックス 129">
            <a:extLst>
              <a:ext uri="{FF2B5EF4-FFF2-40B4-BE49-F238E27FC236}">
                <a16:creationId xmlns:a16="http://schemas.microsoft.com/office/drawing/2014/main" id="{0A7E0386-BADC-17A7-71D8-0CA57CF6281E}"/>
              </a:ext>
            </a:extLst>
          </p:cNvPr>
          <p:cNvSpPr txBox="1"/>
          <p:nvPr/>
        </p:nvSpPr>
        <p:spPr>
          <a:xfrm>
            <a:off x="4813233" y="3602615"/>
            <a:ext cx="912686"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留意</a:t>
            </a:r>
            <a:r>
              <a:rPr kumimoji="1" lang="ja-JP" altLang="en-US" sz="1050">
                <a:latin typeface="HG創英角ｺﾞｼｯｸUB" panose="020B0909000000000000" pitchFamily="49" charset="-128"/>
                <a:ea typeface="HG創英角ｺﾞｼｯｸUB" panose="020B0909000000000000" pitchFamily="49" charset="-128"/>
              </a:rPr>
              <a:t>する</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1" name="テキスト ボックス 130">
            <a:extLst>
              <a:ext uri="{FF2B5EF4-FFF2-40B4-BE49-F238E27FC236}">
                <a16:creationId xmlns:a16="http://schemas.microsoft.com/office/drawing/2014/main" id="{EC484D25-352D-F3B8-B242-6F2E39526546}"/>
              </a:ext>
            </a:extLst>
          </p:cNvPr>
          <p:cNvSpPr txBox="1"/>
          <p:nvPr/>
        </p:nvSpPr>
        <p:spPr>
          <a:xfrm>
            <a:off x="4843029" y="5197969"/>
            <a:ext cx="904773"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プラス</a:t>
            </a:r>
            <a:r>
              <a:rPr kumimoji="1" lang="ja-JP" altLang="en-US" sz="1100">
                <a:latin typeface="HG創英角ｺﾞｼｯｸUB" panose="020B0909000000000000" pitchFamily="49" charset="-128"/>
                <a:ea typeface="HG創英角ｺﾞｼｯｸUB" panose="020B0909000000000000" pitchFamily="49" charset="-128"/>
              </a:rPr>
              <a:t>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2" name="テキスト ボックス 131">
            <a:extLst>
              <a:ext uri="{FF2B5EF4-FFF2-40B4-BE49-F238E27FC236}">
                <a16:creationId xmlns:a16="http://schemas.microsoft.com/office/drawing/2014/main" id="{0A7E0386-BADC-17A7-71D8-0CA57CF6281E}"/>
              </a:ext>
            </a:extLst>
          </p:cNvPr>
          <p:cNvSpPr txBox="1"/>
          <p:nvPr/>
        </p:nvSpPr>
        <p:spPr>
          <a:xfrm>
            <a:off x="4839186" y="5844377"/>
            <a:ext cx="912686"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留意</a:t>
            </a:r>
            <a:r>
              <a:rPr kumimoji="1" lang="ja-JP" altLang="en-US" sz="1050">
                <a:latin typeface="HG創英角ｺﾞｼｯｸUB" panose="020B0909000000000000" pitchFamily="49" charset="-128"/>
                <a:ea typeface="HG創英角ｺﾞｼｯｸUB" panose="020B0909000000000000" pitchFamily="49" charset="-128"/>
              </a:rPr>
              <a:t>する</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3" name="テキスト ボックス 132">
            <a:extLst>
              <a:ext uri="{FF2B5EF4-FFF2-40B4-BE49-F238E27FC236}">
                <a16:creationId xmlns:a16="http://schemas.microsoft.com/office/drawing/2014/main" id="{EC484D25-352D-F3B8-B242-6F2E39526546}"/>
              </a:ext>
            </a:extLst>
          </p:cNvPr>
          <p:cNvSpPr txBox="1"/>
          <p:nvPr/>
        </p:nvSpPr>
        <p:spPr>
          <a:xfrm>
            <a:off x="419342" y="5220063"/>
            <a:ext cx="904773"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プラス</a:t>
            </a:r>
            <a:r>
              <a:rPr kumimoji="1" lang="ja-JP" altLang="en-US" sz="1100">
                <a:latin typeface="HG創英角ｺﾞｼｯｸUB" panose="020B0909000000000000" pitchFamily="49" charset="-128"/>
                <a:ea typeface="HG創英角ｺﾞｼｯｸUB" panose="020B0909000000000000" pitchFamily="49" charset="-128"/>
              </a:rPr>
              <a:t>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4" name="テキスト ボックス 133">
            <a:extLst>
              <a:ext uri="{FF2B5EF4-FFF2-40B4-BE49-F238E27FC236}">
                <a16:creationId xmlns:a16="http://schemas.microsoft.com/office/drawing/2014/main" id="{0A7E0386-BADC-17A7-71D8-0CA57CF6281E}"/>
              </a:ext>
            </a:extLst>
          </p:cNvPr>
          <p:cNvSpPr txBox="1"/>
          <p:nvPr/>
        </p:nvSpPr>
        <p:spPr>
          <a:xfrm>
            <a:off x="402012" y="5825551"/>
            <a:ext cx="912686"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留意</a:t>
            </a:r>
            <a:r>
              <a:rPr kumimoji="1" lang="ja-JP" altLang="en-US" sz="1050">
                <a:latin typeface="HG創英角ｺﾞｼｯｸUB" panose="020B0909000000000000" pitchFamily="49" charset="-128"/>
                <a:ea typeface="HG創英角ｺﾞｼｯｸUB" panose="020B0909000000000000" pitchFamily="49" charset="-128"/>
              </a:rPr>
              <a:t>する</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8" name="テキスト ボックス 137">
            <a:extLst>
              <a:ext uri="{FF2B5EF4-FFF2-40B4-BE49-F238E27FC236}">
                <a16:creationId xmlns:a16="http://schemas.microsoft.com/office/drawing/2014/main" id="{4EFA6DFE-CB24-FA6E-A498-1E145A739F3A}"/>
              </a:ext>
            </a:extLst>
          </p:cNvPr>
          <p:cNvSpPr txBox="1"/>
          <p:nvPr/>
        </p:nvSpPr>
        <p:spPr>
          <a:xfrm>
            <a:off x="5427643" y="123898"/>
            <a:ext cx="4431531" cy="276999"/>
          </a:xfrm>
          <a:prstGeom prst="rect">
            <a:avLst/>
          </a:prstGeom>
          <a:noFill/>
        </p:spPr>
        <p:txBody>
          <a:bodyPr wrap="square" rtlCol="0">
            <a:spAutoFit/>
          </a:bodyPr>
          <a:lstStyle/>
          <a:p>
            <a:r>
              <a:rPr kumimoji="1" lang="ja-JP" altLang="en-US" sz="1200">
                <a:solidFill>
                  <a:schemeClr val="bg1">
                    <a:lumMod val="50000"/>
                  </a:schemeClr>
                </a:solidFill>
                <a:latin typeface="HG創英角ｺﾞｼｯｸUB" panose="020B0909000000000000" pitchFamily="49" charset="-128"/>
                <a:ea typeface="HG創英角ｺﾞｼｯｸUB" panose="020B0909000000000000" pitchFamily="49" charset="-128"/>
              </a:rPr>
              <a:t>注：宿泊等の大型装置系サービス業を除く</a:t>
            </a:r>
          </a:p>
        </p:txBody>
      </p:sp>
      <p:sp>
        <p:nvSpPr>
          <p:cNvPr id="82" name="テキスト ボックス 81">
            <a:extLst>
              <a:ext uri="{FF2B5EF4-FFF2-40B4-BE49-F238E27FC236}">
                <a16:creationId xmlns:a16="http://schemas.microsoft.com/office/drawing/2014/main" id="{DDA8C276-635D-18E1-C499-060058733EA8}"/>
              </a:ext>
            </a:extLst>
          </p:cNvPr>
          <p:cNvSpPr txBox="1"/>
          <p:nvPr/>
        </p:nvSpPr>
        <p:spPr>
          <a:xfrm>
            <a:off x="7619000" y="4309674"/>
            <a:ext cx="1052462" cy="261635"/>
          </a:xfrm>
          <a:prstGeom prst="rect">
            <a:avLst/>
          </a:prstGeom>
          <a:noFill/>
        </p:spPr>
        <p:txBody>
          <a:bodyPr wrap="square" rtlCol="0">
            <a:spAutoFit/>
          </a:bodyPr>
          <a:lstStyle/>
          <a:p>
            <a:pPr algn="ctr"/>
            <a:r>
              <a:rPr kumimoji="1" lang="ja-JP" altLang="en-US" sz="1050">
                <a:latin typeface="+mn-ea"/>
              </a:rPr>
              <a:t>勤務年数</a:t>
            </a:r>
          </a:p>
        </p:txBody>
      </p:sp>
      <p:sp>
        <p:nvSpPr>
          <p:cNvPr id="83" name="テキスト ボックス 82">
            <a:extLst>
              <a:ext uri="{FF2B5EF4-FFF2-40B4-BE49-F238E27FC236}">
                <a16:creationId xmlns:a16="http://schemas.microsoft.com/office/drawing/2014/main" id="{D19EDC34-F6A2-87B2-84D2-2677E1803B5A}"/>
              </a:ext>
            </a:extLst>
          </p:cNvPr>
          <p:cNvSpPr txBox="1"/>
          <p:nvPr/>
        </p:nvSpPr>
        <p:spPr>
          <a:xfrm>
            <a:off x="8310089" y="4212710"/>
            <a:ext cx="964426"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長い</a:t>
            </a:r>
            <a:r>
              <a:rPr kumimoji="1" lang="ja-JP" altLang="en-US" sz="1100">
                <a:latin typeface="HG創英角ｺﾞｼｯｸUB" panose="020B0909000000000000" pitchFamily="49" charset="-128"/>
                <a:ea typeface="HG創英角ｺﾞｼｯｸUB" panose="020B0909000000000000" pitchFamily="49" charset="-128"/>
              </a:rPr>
              <a:t>傾向</a:t>
            </a:r>
          </a:p>
        </p:txBody>
      </p:sp>
      <p:sp>
        <p:nvSpPr>
          <p:cNvPr id="85" name="テキスト ボックス 84">
            <a:extLst>
              <a:ext uri="{FF2B5EF4-FFF2-40B4-BE49-F238E27FC236}">
                <a16:creationId xmlns:a16="http://schemas.microsoft.com/office/drawing/2014/main" id="{FC04F87A-FDDE-4C6A-1D33-DE15AE25E0C6}"/>
              </a:ext>
            </a:extLst>
          </p:cNvPr>
          <p:cNvSpPr txBox="1"/>
          <p:nvPr/>
        </p:nvSpPr>
        <p:spPr>
          <a:xfrm>
            <a:off x="520355" y="4309674"/>
            <a:ext cx="1052462" cy="261635"/>
          </a:xfrm>
          <a:prstGeom prst="rect">
            <a:avLst/>
          </a:prstGeom>
          <a:noFill/>
        </p:spPr>
        <p:txBody>
          <a:bodyPr wrap="square" rtlCol="0">
            <a:spAutoFit/>
          </a:bodyPr>
          <a:lstStyle/>
          <a:p>
            <a:pPr algn="ctr"/>
            <a:r>
              <a:rPr kumimoji="1" lang="ja-JP" altLang="en-US" sz="1050"/>
              <a:t>勤務年数</a:t>
            </a:r>
          </a:p>
        </p:txBody>
      </p:sp>
      <p:sp>
        <p:nvSpPr>
          <p:cNvPr id="86" name="テキスト ボックス 85">
            <a:extLst>
              <a:ext uri="{FF2B5EF4-FFF2-40B4-BE49-F238E27FC236}">
                <a16:creationId xmlns:a16="http://schemas.microsoft.com/office/drawing/2014/main" id="{29590DEF-2C15-3F93-F096-60D4AD3D543F}"/>
              </a:ext>
            </a:extLst>
          </p:cNvPr>
          <p:cNvSpPr txBox="1"/>
          <p:nvPr/>
        </p:nvSpPr>
        <p:spPr>
          <a:xfrm>
            <a:off x="1179968" y="4211534"/>
            <a:ext cx="995677"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短い</a:t>
            </a:r>
            <a:r>
              <a:rPr kumimoji="1" lang="ja-JP" altLang="en-US" sz="1100">
                <a:latin typeface="HG創英角ｺﾞｼｯｸUB" panose="020B0909000000000000" pitchFamily="49" charset="-128"/>
                <a:ea typeface="HG創英角ｺﾞｼｯｸUB" panose="020B0909000000000000" pitchFamily="49" charset="-128"/>
              </a:rPr>
              <a:t>傾向</a:t>
            </a:r>
          </a:p>
        </p:txBody>
      </p:sp>
      <p:sp>
        <p:nvSpPr>
          <p:cNvPr id="88" name="テキスト ボックス 87">
            <a:extLst>
              <a:ext uri="{FF2B5EF4-FFF2-40B4-BE49-F238E27FC236}">
                <a16:creationId xmlns:a16="http://schemas.microsoft.com/office/drawing/2014/main" id="{FD41653E-4279-848A-7134-2E1823F57434}"/>
              </a:ext>
            </a:extLst>
          </p:cNvPr>
          <p:cNvSpPr txBox="1"/>
          <p:nvPr/>
        </p:nvSpPr>
        <p:spPr>
          <a:xfrm>
            <a:off x="3772403" y="2129930"/>
            <a:ext cx="1052462" cy="261635"/>
          </a:xfrm>
          <a:prstGeom prst="rect">
            <a:avLst/>
          </a:prstGeom>
          <a:noFill/>
        </p:spPr>
        <p:txBody>
          <a:bodyPr wrap="square" rtlCol="0">
            <a:spAutoFit/>
          </a:bodyPr>
          <a:lstStyle/>
          <a:p>
            <a:pPr algn="ctr"/>
            <a:r>
              <a:rPr kumimoji="1" lang="ja-JP" altLang="en-US" sz="1050">
                <a:latin typeface="+mn-ea"/>
              </a:rPr>
              <a:t>平均年齢</a:t>
            </a:r>
          </a:p>
        </p:txBody>
      </p:sp>
      <p:sp>
        <p:nvSpPr>
          <p:cNvPr id="89" name="テキスト ボックス 88">
            <a:extLst>
              <a:ext uri="{FF2B5EF4-FFF2-40B4-BE49-F238E27FC236}">
                <a16:creationId xmlns:a16="http://schemas.microsoft.com/office/drawing/2014/main" id="{28BC1E58-96A0-AAB1-5556-101355B51BFE}"/>
              </a:ext>
            </a:extLst>
          </p:cNvPr>
          <p:cNvSpPr txBox="1"/>
          <p:nvPr/>
        </p:nvSpPr>
        <p:spPr>
          <a:xfrm>
            <a:off x="4446002" y="2044639"/>
            <a:ext cx="964761"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高い</a:t>
            </a:r>
            <a:r>
              <a:rPr kumimoji="1" lang="ja-JP" altLang="en-US" sz="1100">
                <a:latin typeface="HG創英角ｺﾞｼｯｸUB" panose="020B0909000000000000" pitchFamily="49" charset="-128"/>
                <a:ea typeface="HG創英角ｺﾞｼｯｸUB" panose="020B0909000000000000" pitchFamily="49" charset="-128"/>
              </a:rPr>
              <a:t>傾向</a:t>
            </a:r>
          </a:p>
        </p:txBody>
      </p:sp>
      <p:sp>
        <p:nvSpPr>
          <p:cNvPr id="90" name="テキスト ボックス 89">
            <a:extLst>
              <a:ext uri="{FF2B5EF4-FFF2-40B4-BE49-F238E27FC236}">
                <a16:creationId xmlns:a16="http://schemas.microsoft.com/office/drawing/2014/main" id="{FFE43C7D-F02C-7E6C-DC07-A151044E3A30}"/>
              </a:ext>
            </a:extLst>
          </p:cNvPr>
          <p:cNvSpPr txBox="1"/>
          <p:nvPr/>
        </p:nvSpPr>
        <p:spPr>
          <a:xfrm>
            <a:off x="3812476" y="6503932"/>
            <a:ext cx="1052462" cy="261635"/>
          </a:xfrm>
          <a:prstGeom prst="rect">
            <a:avLst/>
          </a:prstGeom>
          <a:noFill/>
        </p:spPr>
        <p:txBody>
          <a:bodyPr wrap="square" rtlCol="0">
            <a:spAutoFit/>
          </a:bodyPr>
          <a:lstStyle/>
          <a:p>
            <a:pPr algn="ctr"/>
            <a:r>
              <a:rPr kumimoji="1" lang="ja-JP" altLang="en-US" sz="1050">
                <a:latin typeface="+mn-ea"/>
              </a:rPr>
              <a:t>平均年齢</a:t>
            </a:r>
          </a:p>
        </p:txBody>
      </p:sp>
      <p:sp>
        <p:nvSpPr>
          <p:cNvPr id="91" name="テキスト ボックス 90">
            <a:extLst>
              <a:ext uri="{FF2B5EF4-FFF2-40B4-BE49-F238E27FC236}">
                <a16:creationId xmlns:a16="http://schemas.microsoft.com/office/drawing/2014/main" id="{20580130-8923-EFC2-D2F5-84B07D1B5135}"/>
              </a:ext>
            </a:extLst>
          </p:cNvPr>
          <p:cNvSpPr txBox="1"/>
          <p:nvPr/>
        </p:nvSpPr>
        <p:spPr>
          <a:xfrm>
            <a:off x="4452167" y="6401720"/>
            <a:ext cx="1008370"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低い</a:t>
            </a:r>
            <a:r>
              <a:rPr kumimoji="1" lang="ja-JP" altLang="en-US" sz="1100">
                <a:latin typeface="HG創英角ｺﾞｼｯｸUB" panose="020B0909000000000000" pitchFamily="49" charset="-128"/>
                <a:ea typeface="HG創英角ｺﾞｼｯｸUB" panose="020B0909000000000000" pitchFamily="49" charset="-128"/>
              </a:rPr>
              <a:t>傾向</a:t>
            </a:r>
            <a:endParaRPr kumimoji="1" lang="ja-JP" altLang="en-US">
              <a:latin typeface="HG創英角ｺﾞｼｯｸUB" panose="020B0909000000000000" pitchFamily="49" charset="-128"/>
              <a:ea typeface="HG創英角ｺﾞｼｯｸUB" panose="020B0909000000000000" pitchFamily="49" charset="-128"/>
            </a:endParaRPr>
          </a:p>
        </p:txBody>
      </p:sp>
      <p:cxnSp>
        <p:nvCxnSpPr>
          <p:cNvPr id="92" name="直線矢印コネクタ 91">
            <a:extLst>
              <a:ext uri="{FF2B5EF4-FFF2-40B4-BE49-F238E27FC236}">
                <a16:creationId xmlns:a16="http://schemas.microsoft.com/office/drawing/2014/main" id="{A5D0600D-3C72-C8AB-8096-A7FBE135D516}"/>
              </a:ext>
            </a:extLst>
          </p:cNvPr>
          <p:cNvCxnSpPr>
            <a:cxnSpLocks/>
          </p:cNvCxnSpPr>
          <p:nvPr/>
        </p:nvCxnSpPr>
        <p:spPr>
          <a:xfrm>
            <a:off x="429868" y="4547217"/>
            <a:ext cx="8988770" cy="1118"/>
          </a:xfrm>
          <a:prstGeom prst="straightConnector1">
            <a:avLst/>
          </a:prstGeom>
          <a:ln w="82550">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a:extLst>
              <a:ext uri="{FF2B5EF4-FFF2-40B4-BE49-F238E27FC236}">
                <a16:creationId xmlns:a16="http://schemas.microsoft.com/office/drawing/2014/main" id="{163B8EFC-7383-5384-C2DE-F8D06CC78F4A}"/>
              </a:ext>
            </a:extLst>
          </p:cNvPr>
          <p:cNvCxnSpPr>
            <a:cxnSpLocks/>
          </p:cNvCxnSpPr>
          <p:nvPr/>
        </p:nvCxnSpPr>
        <p:spPr>
          <a:xfrm>
            <a:off x="4753048" y="2356899"/>
            <a:ext cx="26351" cy="4069649"/>
          </a:xfrm>
          <a:prstGeom prst="straightConnector1">
            <a:avLst/>
          </a:prstGeom>
          <a:ln w="82550">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6"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19</a:t>
            </a:fld>
            <a:endParaRPr kumimoji="1" lang="ja-JP" altLang="en-US"/>
          </a:p>
        </p:txBody>
      </p:sp>
    </p:spTree>
    <p:extLst>
      <p:ext uri="{BB962C8B-B14F-4D97-AF65-F5344CB8AC3E}">
        <p14:creationId xmlns:p14="http://schemas.microsoft.com/office/powerpoint/2010/main" val="1137143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251072" y="1139727"/>
            <a:ext cx="5834064" cy="707886"/>
          </a:xfrm>
          <a:prstGeom prst="rect">
            <a:avLst/>
          </a:prstGeom>
          <a:noFill/>
        </p:spPr>
        <p:txBody>
          <a:bodyPr wrap="square" rtlCol="0">
            <a:spAutoFit/>
          </a:bodyPr>
          <a:lstStyle/>
          <a:p>
            <a:r>
              <a:rPr kumimoji="1" lang="ja-JP" altLang="en-US" sz="1000">
                <a:latin typeface="+mn-ea"/>
              </a:rPr>
              <a:t>□　創業</a:t>
            </a:r>
            <a:r>
              <a:rPr kumimoji="1" lang="en-US" altLang="ja-JP" sz="1000">
                <a:latin typeface="+mn-ea"/>
              </a:rPr>
              <a:t>10</a:t>
            </a:r>
            <a:r>
              <a:rPr kumimoji="1" lang="ja-JP" altLang="en-US" sz="1000">
                <a:latin typeface="+mn-ea"/>
              </a:rPr>
              <a:t>年未満のエステサロン</a:t>
            </a:r>
            <a:endParaRPr kumimoji="1" lang="en-US" altLang="ja-JP" sz="1000">
              <a:latin typeface="+mn-ea"/>
            </a:endParaRPr>
          </a:p>
          <a:p>
            <a:r>
              <a:rPr kumimoji="1" lang="ja-JP" altLang="en-US" sz="1000">
                <a:latin typeface="+mn-ea"/>
              </a:rPr>
              <a:t>□　自宅を増設し創業、事業主１名とパート従業員にて運営</a:t>
            </a:r>
            <a:endParaRPr kumimoji="1" lang="en-US" altLang="ja-JP" sz="1000">
              <a:latin typeface="+mn-ea"/>
            </a:endParaRPr>
          </a:p>
          <a:p>
            <a:r>
              <a:rPr kumimoji="1" lang="ja-JP" altLang="en-US" sz="1000">
                <a:latin typeface="+mn-ea"/>
              </a:rPr>
              <a:t>□　地元と姉妹都市提携している地域の特産品を活かした美容を看板メニューにしている</a:t>
            </a:r>
            <a:endParaRPr kumimoji="1" lang="en-US" altLang="ja-JP" sz="1000">
              <a:latin typeface="+mn-ea"/>
            </a:endParaRPr>
          </a:p>
          <a:p>
            <a:r>
              <a:rPr kumimoji="1" lang="ja-JP" altLang="en-US" sz="1000">
                <a:latin typeface="+mn-ea"/>
              </a:rPr>
              <a:t>□　創業以前からの人間関係もあり、適時経営相談に乗ってきている関係</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232022" y="2036790"/>
            <a:ext cx="6832934" cy="553998"/>
          </a:xfrm>
          <a:prstGeom prst="rect">
            <a:avLst/>
          </a:prstGeom>
          <a:noFill/>
        </p:spPr>
        <p:txBody>
          <a:bodyPr wrap="square" rtlCol="0">
            <a:spAutoFit/>
          </a:bodyPr>
          <a:lstStyle/>
          <a:p>
            <a:r>
              <a:rPr kumimoji="1" lang="ja-JP" altLang="en-US" sz="1000">
                <a:latin typeface="+mn-ea"/>
              </a:rPr>
              <a:t>□　独立に至るまでの手堅い創業経緯（自己資金をしっかりと準備）</a:t>
            </a:r>
            <a:endParaRPr kumimoji="1" lang="en-US" altLang="ja-JP" sz="1000">
              <a:latin typeface="+mn-ea"/>
            </a:endParaRPr>
          </a:p>
          <a:p>
            <a:r>
              <a:rPr kumimoji="1" lang="ja-JP" altLang="en-US" sz="1000">
                <a:latin typeface="+mn-ea"/>
              </a:rPr>
              <a:t>□　事業運営の中心に高価な美容設備を据えず、手作業を中心としたサービス</a:t>
            </a:r>
            <a:endParaRPr kumimoji="1" lang="en-US" altLang="ja-JP" sz="1000">
              <a:latin typeface="+mn-ea"/>
            </a:endParaRPr>
          </a:p>
          <a:p>
            <a:r>
              <a:rPr kumimoji="1" lang="ja-JP" altLang="en-US" sz="1000">
                <a:latin typeface="+mn-ea"/>
              </a:rPr>
              <a:t>□　手作業が中心のサービスのため、顧客との会話時間も長く“良き相談相手”にもなっている</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232022" y="2840850"/>
            <a:ext cx="6832934" cy="707886"/>
          </a:xfrm>
          <a:prstGeom prst="rect">
            <a:avLst/>
          </a:prstGeom>
          <a:noFill/>
        </p:spPr>
        <p:txBody>
          <a:bodyPr wrap="square" rtlCol="0">
            <a:spAutoFit/>
          </a:bodyPr>
          <a:lstStyle/>
          <a:p>
            <a:r>
              <a:rPr kumimoji="1" lang="ja-JP" altLang="en-US" sz="1000">
                <a:latin typeface="+mn-ea"/>
              </a:rPr>
              <a:t>□　広告宣伝の方法や投下できる資金の範囲を定量的な観点で助言（</a:t>
            </a:r>
            <a:r>
              <a:rPr kumimoji="1" lang="en-US" altLang="ja-JP" sz="1000">
                <a:latin typeface="+mn-ea"/>
              </a:rPr>
              <a:t>SNS</a:t>
            </a:r>
            <a:r>
              <a:rPr kumimoji="1" lang="ja-JP" altLang="en-US" sz="1000">
                <a:latin typeface="+mn-ea"/>
              </a:rPr>
              <a:t>・雑誌取材など）</a:t>
            </a:r>
            <a:endParaRPr kumimoji="1" lang="en-US" altLang="ja-JP" sz="1000">
              <a:latin typeface="+mn-ea"/>
            </a:endParaRPr>
          </a:p>
          <a:p>
            <a:r>
              <a:rPr kumimoji="1" lang="ja-JP" altLang="en-US" sz="1000">
                <a:latin typeface="+mn-ea"/>
              </a:rPr>
              <a:t>□　美容商品の仕入れや販売など、エステ以外の収入に関する留意点の助言</a:t>
            </a:r>
            <a:endParaRPr kumimoji="1" lang="en-US" altLang="ja-JP" sz="1000">
              <a:latin typeface="+mn-ea"/>
            </a:endParaRPr>
          </a:p>
          <a:p>
            <a:r>
              <a:rPr kumimoji="1" lang="ja-JP" altLang="en-US" sz="1000">
                <a:latin typeface="+mn-ea"/>
              </a:rPr>
              <a:t>□　顧客や美容商品の提供先とのトラブルについての解決方法の選択肢を整理して助言</a:t>
            </a:r>
            <a:endParaRPr kumimoji="1" lang="en-US" altLang="ja-JP" sz="1000">
              <a:latin typeface="+mn-ea"/>
            </a:endParaRPr>
          </a:p>
          <a:p>
            <a:r>
              <a:rPr kumimoji="1" lang="ja-JP" altLang="en-US" sz="1000">
                <a:latin typeface="+mn-ea"/>
              </a:rPr>
              <a:t>□　コロナ禍で廃業か継続かを悩んでいた時期に、状況と思考を整理する“壁打ち役”で伴走</a:t>
            </a:r>
            <a:endParaRPr kumimoji="1" lang="en-US" altLang="ja-JP" sz="1000">
              <a:latin typeface="+mn-ea"/>
            </a:endParaRP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232022" y="3712662"/>
            <a:ext cx="6286052" cy="861774"/>
          </a:xfrm>
          <a:prstGeom prst="rect">
            <a:avLst/>
          </a:prstGeom>
          <a:noFill/>
        </p:spPr>
        <p:txBody>
          <a:bodyPr wrap="square" rtlCol="0">
            <a:spAutoFit/>
          </a:bodyPr>
          <a:lstStyle/>
          <a:p>
            <a:r>
              <a:rPr kumimoji="1" lang="ja-JP" altLang="en-US" sz="1000">
                <a:latin typeface="+mn-ea"/>
              </a:rPr>
              <a:t>□　コロナ禍で廃業も視野に入れていたが、感染対策の徹底や完全予約</a:t>
            </a:r>
            <a:r>
              <a:rPr kumimoji="1" lang="en-US" altLang="ja-JP" sz="1000">
                <a:latin typeface="+mn-ea"/>
              </a:rPr>
              <a:t>1</a:t>
            </a:r>
            <a:r>
              <a:rPr kumimoji="1" lang="ja-JP" altLang="en-US" sz="1000">
                <a:latin typeface="+mn-ea"/>
              </a:rPr>
              <a:t>日</a:t>
            </a:r>
            <a:r>
              <a:rPr kumimoji="1" lang="en-US" altLang="ja-JP" sz="1000">
                <a:latin typeface="+mn-ea"/>
              </a:rPr>
              <a:t>1</a:t>
            </a:r>
            <a:r>
              <a:rPr kumimoji="1" lang="ja-JP" altLang="en-US" sz="1000">
                <a:latin typeface="+mn-ea"/>
              </a:rPr>
              <a:t>人など、顧客が安心できる</a:t>
            </a:r>
            <a:endParaRPr kumimoji="1" lang="en-US" altLang="ja-JP" sz="1000">
              <a:latin typeface="+mn-ea"/>
            </a:endParaRPr>
          </a:p>
          <a:p>
            <a:r>
              <a:rPr kumimoji="1" lang="ja-JP" altLang="en-US" sz="1000">
                <a:latin typeface="+mn-ea"/>
              </a:rPr>
              <a:t>　　メニューを考え集客を試みる</a:t>
            </a:r>
            <a:endParaRPr kumimoji="1" lang="en-US" altLang="ja-JP" sz="1000">
              <a:latin typeface="+mn-ea"/>
            </a:endParaRPr>
          </a:p>
          <a:p>
            <a:r>
              <a:rPr kumimoji="1" lang="ja-JP" altLang="en-US" sz="1000">
                <a:latin typeface="+mn-ea"/>
              </a:rPr>
              <a:t>□　普段から顧客の人生相談に乗ってきたこともあり、コロナ禍で不安を抱える顧客に癒しを与える</a:t>
            </a:r>
            <a:endParaRPr kumimoji="1" lang="en-US" altLang="ja-JP" sz="1000">
              <a:latin typeface="+mn-ea"/>
            </a:endParaRPr>
          </a:p>
          <a:p>
            <a:r>
              <a:rPr kumimoji="1" lang="ja-JP" altLang="en-US" sz="1000">
                <a:latin typeface="+mn-ea"/>
              </a:rPr>
              <a:t>　　という自分の役割を再認識して事業継続を決断</a:t>
            </a:r>
            <a:endParaRPr kumimoji="1" lang="en-US" altLang="ja-JP" sz="1000">
              <a:latin typeface="+mn-ea"/>
            </a:endParaRPr>
          </a:p>
          <a:p>
            <a:r>
              <a:rPr kumimoji="1" lang="ja-JP" altLang="en-US" sz="1000">
                <a:latin typeface="+mn-ea"/>
              </a:rPr>
              <a:t>□　感染対策などの知識が広まる中で業況も回復し、安定感を取り戻した</a:t>
            </a:r>
            <a:endParaRPr kumimoji="1" lang="en-US" altLang="ja-JP" sz="1000">
              <a:latin typeface="+mn-ea"/>
            </a:endParaRP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31826" y="5452884"/>
            <a:ext cx="9286248" cy="553998"/>
          </a:xfrm>
          <a:prstGeom prst="rect">
            <a:avLst/>
          </a:prstGeom>
          <a:noFill/>
        </p:spPr>
        <p:txBody>
          <a:bodyPr wrap="square" rtlCol="0">
            <a:spAutoFit/>
          </a:bodyPr>
          <a:lstStyle/>
          <a:p>
            <a:r>
              <a:rPr kumimoji="1" lang="ja-JP" altLang="en-US" sz="1000" spc="-30">
                <a:latin typeface="+mn-ea"/>
              </a:rPr>
              <a:t>　中小規模のサービス業は、まさに“属人的”であるということが身に染みて勉強になった事例でした。コロナ禍で客足・情報・仕入の一部などが一気に滞り、孤独にさいなまれていた経営者でしたが、感染対策を万全にした上で、時間・人数限定の営業を開始したところ、固定客の予約が入り施術を継続することになりました。</a:t>
            </a:r>
            <a:endParaRPr kumimoji="1" lang="en-US" altLang="ja-JP" sz="1000" spc="-30">
              <a:latin typeface="+mn-ea"/>
            </a:endParaRPr>
          </a:p>
          <a:p>
            <a:r>
              <a:rPr kumimoji="1" lang="ja-JP" altLang="en-US" sz="1000" spc="-30">
                <a:latin typeface="+mn-ea"/>
              </a:rPr>
              <a:t>１日１人という対応をしているので時間にも気持ちにも余裕が生まれ、いつも以上にお客様に向き合うことができたようです。</a:t>
            </a:r>
            <a:endParaRPr kumimoji="1" lang="en-US" altLang="ja-JP" sz="1000" spc="-30">
              <a:latin typeface="+mn-ea"/>
            </a:endParaRPr>
          </a:p>
        </p:txBody>
      </p:sp>
      <p:sp>
        <p:nvSpPr>
          <p:cNvPr id="28" name="テキスト ボックス 27">
            <a:extLst>
              <a:ext uri="{FF2B5EF4-FFF2-40B4-BE49-F238E27FC236}">
                <a16:creationId xmlns:a16="http://schemas.microsoft.com/office/drawing/2014/main" id="{E01DCA7A-3EB4-47DF-AA6D-90B16D419B79}"/>
              </a:ext>
            </a:extLst>
          </p:cNvPr>
          <p:cNvSpPr txBox="1"/>
          <p:nvPr/>
        </p:nvSpPr>
        <p:spPr>
          <a:xfrm>
            <a:off x="252413" y="5924086"/>
            <a:ext cx="9265661" cy="707886"/>
          </a:xfrm>
          <a:prstGeom prst="rect">
            <a:avLst/>
          </a:prstGeom>
          <a:noFill/>
        </p:spPr>
        <p:txBody>
          <a:bodyPr wrap="square" rtlCol="0">
            <a:spAutoFit/>
          </a:bodyPr>
          <a:lstStyle/>
          <a:p>
            <a:r>
              <a:rPr kumimoji="1" lang="ja-JP" altLang="en-US" sz="1000" spc="-30">
                <a:latin typeface="+mn-ea"/>
              </a:rPr>
              <a:t>　創業以来、様々な経営相談に乗ってきましたが、我々の助けより遥かに大きな力で“ご利用頂くお客様”に助けてもらった事案でもありました。エステやヨガ教室などは、参入障壁が比較的低く、低価格競争や立地の良い競争相手に劣後することもあるのですが、エステも含めお客様は美容のほかに癒しや安心を求める傾向が強いのが特徴です。そうしたニーズに経営者が普段から丁寧に答えていくことが、経営資源の乏しい中小零細規模の美容エステでは極めて重要である点も、身近に感じ勉強になりました。</a:t>
            </a:r>
            <a:endParaRPr kumimoji="1" lang="en-US" altLang="ja-JP" sz="1000" spc="-30">
              <a:latin typeface="+mn-ea"/>
            </a:endParaRPr>
          </a:p>
        </p:txBody>
      </p:sp>
      <p:sp>
        <p:nvSpPr>
          <p:cNvPr id="29"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20</a:t>
            </a:fld>
            <a:endParaRPr kumimoji="1" lang="ja-JP" altLang="en-US"/>
          </a:p>
        </p:txBody>
      </p:sp>
      <p:sp>
        <p:nvSpPr>
          <p:cNvPr id="30" name="テキスト ボックス 29">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の目利き（参考事例）　その１</a:t>
            </a:r>
          </a:p>
        </p:txBody>
      </p:sp>
      <p:sp>
        <p:nvSpPr>
          <p:cNvPr id="31" name="テキスト ボックス 30">
            <a:extLst>
              <a:ext uri="{FF2B5EF4-FFF2-40B4-BE49-F238E27FC236}">
                <a16:creationId xmlns:a16="http://schemas.microsoft.com/office/drawing/2014/main" id="{14AD9B2A-0831-4649-8972-681F24874B44}"/>
              </a:ext>
            </a:extLst>
          </p:cNvPr>
          <p:cNvSpPr txBox="1"/>
          <p:nvPr/>
        </p:nvSpPr>
        <p:spPr>
          <a:xfrm>
            <a:off x="181426" y="485288"/>
            <a:ext cx="8375978"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a:p>
        </p:txBody>
      </p:sp>
      <p:sp>
        <p:nvSpPr>
          <p:cNvPr id="32" name="テキスト ボックス 31"/>
          <p:cNvSpPr txBox="1"/>
          <p:nvPr/>
        </p:nvSpPr>
        <p:spPr>
          <a:xfrm>
            <a:off x="890505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3" name="テキスト ボックス 32"/>
          <p:cNvSpPr txBox="1"/>
          <p:nvPr/>
        </p:nvSpPr>
        <p:spPr>
          <a:xfrm>
            <a:off x="8905051"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6" name="グループ化 35"/>
          <p:cNvGrpSpPr/>
          <p:nvPr/>
        </p:nvGrpSpPr>
        <p:grpSpPr>
          <a:xfrm>
            <a:off x="367553" y="1153414"/>
            <a:ext cx="2774055" cy="576000"/>
            <a:chOff x="4409473" y="1240406"/>
            <a:chExt cx="2774055" cy="576000"/>
          </a:xfrm>
        </p:grpSpPr>
        <p:sp>
          <p:nvSpPr>
            <p:cNvPr id="38" name="正方形/長方形 37">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39" name="グループ化 38"/>
            <p:cNvGrpSpPr/>
            <p:nvPr/>
          </p:nvGrpSpPr>
          <p:grpSpPr>
            <a:xfrm>
              <a:off x="4409473" y="1240406"/>
              <a:ext cx="576000" cy="576000"/>
              <a:chOff x="279451" y="1197222"/>
              <a:chExt cx="576000" cy="576000"/>
            </a:xfrm>
          </p:grpSpPr>
          <p:sp>
            <p:nvSpPr>
              <p:cNvPr id="40" name="楕円 39">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3" name="グループ化 42"/>
          <p:cNvGrpSpPr/>
          <p:nvPr/>
        </p:nvGrpSpPr>
        <p:grpSpPr>
          <a:xfrm>
            <a:off x="367553" y="2003908"/>
            <a:ext cx="2774055" cy="576000"/>
            <a:chOff x="4409473" y="2044014"/>
            <a:chExt cx="2774055" cy="576000"/>
          </a:xfrm>
        </p:grpSpPr>
        <p:sp>
          <p:nvSpPr>
            <p:cNvPr id="45" name="正方形/長方形 44">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6" name="楕円 45">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7" name="テキスト ボックス 46">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48" name="グループ化 47"/>
          <p:cNvGrpSpPr/>
          <p:nvPr/>
        </p:nvGrpSpPr>
        <p:grpSpPr>
          <a:xfrm>
            <a:off x="367553" y="2883430"/>
            <a:ext cx="2774054" cy="576000"/>
            <a:chOff x="367553" y="2051424"/>
            <a:chExt cx="2774054" cy="576000"/>
          </a:xfrm>
        </p:grpSpPr>
        <p:sp>
          <p:nvSpPr>
            <p:cNvPr id="49" name="楕円 48">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0" name="正方形/長方形 49">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1" name="正方形/長方形 50"/>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3" name="グループ化 52"/>
          <p:cNvGrpSpPr/>
          <p:nvPr/>
        </p:nvGrpSpPr>
        <p:grpSpPr>
          <a:xfrm>
            <a:off x="367553" y="3835523"/>
            <a:ext cx="2774054" cy="576000"/>
            <a:chOff x="367553" y="2051424"/>
            <a:chExt cx="2774054" cy="576000"/>
          </a:xfrm>
        </p:grpSpPr>
        <p:sp>
          <p:nvSpPr>
            <p:cNvPr id="54" name="楕円 53">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5" name="正方形/長方形 54">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6" name="正方形/長方形 55"/>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58" name="直線コネクタ 57">
            <a:extLst>
              <a:ext uri="{FF2B5EF4-FFF2-40B4-BE49-F238E27FC236}">
                <a16:creationId xmlns:a16="http://schemas.microsoft.com/office/drawing/2014/main" id="{6953F065-07C0-479B-ADBB-DF89BC859277}"/>
              </a:ext>
            </a:extLst>
          </p:cNvPr>
          <p:cNvCxnSpPr/>
          <p:nvPr/>
        </p:nvCxnSpPr>
        <p:spPr>
          <a:xfrm>
            <a:off x="252412" y="478933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9" name="正方形/長方形 58">
            <a:extLst>
              <a:ext uri="{FF2B5EF4-FFF2-40B4-BE49-F238E27FC236}">
                <a16:creationId xmlns:a16="http://schemas.microsoft.com/office/drawing/2014/main" id="{0F6F2528-8826-4499-997C-75D3EE061DC6}"/>
              </a:ext>
            </a:extLst>
          </p:cNvPr>
          <p:cNvSpPr/>
          <p:nvPr/>
        </p:nvSpPr>
        <p:spPr>
          <a:xfrm>
            <a:off x="273000" y="4943707"/>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cxnSp>
        <p:nvCxnSpPr>
          <p:cNvPr id="2" name="直線コネクタ 1">
            <a:extLst>
              <a:ext uri="{FF2B5EF4-FFF2-40B4-BE49-F238E27FC236}">
                <a16:creationId xmlns:a16="http://schemas.microsoft.com/office/drawing/2014/main" id="{41C2BCCB-5D3C-296D-7BFC-D66955FF1D13}"/>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6811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205895" y="1131276"/>
            <a:ext cx="6462766" cy="553998"/>
          </a:xfrm>
          <a:prstGeom prst="rect">
            <a:avLst/>
          </a:prstGeom>
          <a:noFill/>
        </p:spPr>
        <p:txBody>
          <a:bodyPr wrap="square" rtlCol="0">
            <a:spAutoFit/>
          </a:bodyPr>
          <a:lstStyle/>
          <a:p>
            <a:r>
              <a:rPr kumimoji="1" lang="ja-JP" altLang="en-US" sz="1000">
                <a:latin typeface="+mn-ea"/>
              </a:rPr>
              <a:t>□　スタジオ、プールを兼ね備えた地域では大規模のフィットネスクラブ</a:t>
            </a:r>
            <a:endParaRPr kumimoji="1" lang="en-US" altLang="ja-JP" sz="1000">
              <a:latin typeface="+mn-ea"/>
            </a:endParaRPr>
          </a:p>
          <a:p>
            <a:r>
              <a:rPr kumimoji="1" lang="ja-JP" altLang="en-US" sz="1000">
                <a:latin typeface="+mn-ea"/>
              </a:rPr>
              <a:t>□　近年は、小規模の</a:t>
            </a:r>
            <a:r>
              <a:rPr kumimoji="1" lang="en-US" altLang="ja-JP" sz="1000">
                <a:latin typeface="+mn-ea"/>
              </a:rPr>
              <a:t>24</a:t>
            </a:r>
            <a:r>
              <a:rPr kumimoji="1" lang="ja-JP" altLang="en-US" sz="1000">
                <a:latin typeface="+mn-ea"/>
              </a:rPr>
              <a:t>時間ジムの設立が相次ぐ等の影響で、競争環境は変化している</a:t>
            </a:r>
            <a:endParaRPr kumimoji="1" lang="en-US" altLang="ja-JP" sz="1000">
              <a:latin typeface="+mn-ea"/>
            </a:endParaRPr>
          </a:p>
          <a:p>
            <a:r>
              <a:rPr kumimoji="1" lang="ja-JP" altLang="en-US" sz="1000">
                <a:latin typeface="+mn-ea"/>
              </a:rPr>
              <a:t>□　コロナの影響による会員数の減少、光熱費等のコスト上昇が重なり、経営環境は厳しい状況　　</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205895" y="2868652"/>
            <a:ext cx="6637393" cy="861774"/>
          </a:xfrm>
          <a:prstGeom prst="rect">
            <a:avLst/>
          </a:prstGeom>
          <a:noFill/>
        </p:spPr>
        <p:txBody>
          <a:bodyPr wrap="square" rtlCol="0">
            <a:spAutoFit/>
          </a:bodyPr>
          <a:lstStyle/>
          <a:p>
            <a:r>
              <a:rPr kumimoji="1" lang="ja-JP" altLang="en-US" sz="1000">
                <a:latin typeface="+mn-ea"/>
              </a:rPr>
              <a:t>□　会員へのヒアリングや競合店分析を実施し、「会費の値上げ余地がある」ことについて助言</a:t>
            </a:r>
            <a:endParaRPr kumimoji="1" lang="en-US" altLang="ja-JP" sz="1000">
              <a:latin typeface="+mn-ea"/>
            </a:endParaRPr>
          </a:p>
          <a:p>
            <a:r>
              <a:rPr kumimoji="1" lang="ja-JP" altLang="en-US" sz="1000">
                <a:latin typeface="+mn-ea"/>
              </a:rPr>
              <a:t>□　事業再構築補助金も活用し、シニア層・キッズ層へのサービス向上と光熱費の削減に繋がる設備投資</a:t>
            </a:r>
            <a:endParaRPr kumimoji="1" lang="en-US" altLang="ja-JP" sz="1000">
              <a:latin typeface="+mn-ea"/>
            </a:endParaRPr>
          </a:p>
          <a:p>
            <a:r>
              <a:rPr kumimoji="1" lang="ja-JP" altLang="en-US" sz="1000">
                <a:latin typeface="+mn-ea"/>
              </a:rPr>
              <a:t>　　を盛り込んだ、経営改善計画を支援</a:t>
            </a:r>
            <a:endParaRPr kumimoji="1" lang="en-US" altLang="ja-JP" sz="1000">
              <a:latin typeface="+mn-ea"/>
            </a:endParaRPr>
          </a:p>
          <a:p>
            <a:r>
              <a:rPr kumimoji="1" lang="ja-JP" altLang="en-US" sz="1000">
                <a:latin typeface="+mn-ea"/>
              </a:rPr>
              <a:t>□　社員に対する管理会計の勉強会を実施、現場にも損益を意識した改善活動を支援</a:t>
            </a:r>
            <a:endParaRPr kumimoji="1" lang="en-US" altLang="ja-JP" sz="1000">
              <a:latin typeface="+mn-ea"/>
            </a:endParaRPr>
          </a:p>
          <a:p>
            <a:r>
              <a:rPr kumimoji="1" lang="ja-JP" altLang="en-US" sz="1000">
                <a:latin typeface="+mn-ea"/>
              </a:rPr>
              <a:t>□　コロナ後の回復には時間がかかることを想定し、</a:t>
            </a:r>
            <a:r>
              <a:rPr kumimoji="1" lang="en-US" altLang="ja-JP" sz="1000">
                <a:latin typeface="+mn-ea"/>
              </a:rPr>
              <a:t>DDS</a:t>
            </a:r>
            <a:r>
              <a:rPr kumimoji="1" lang="ja-JP" altLang="en-US" sz="1000">
                <a:latin typeface="+mn-ea"/>
              </a:rPr>
              <a:t>による金融支援を実施</a:t>
            </a: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010" y="4750017"/>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52413" y="5309152"/>
            <a:ext cx="9443659" cy="1323439"/>
          </a:xfrm>
          <a:prstGeom prst="rect">
            <a:avLst/>
          </a:prstGeom>
          <a:noFill/>
        </p:spPr>
        <p:txBody>
          <a:bodyPr wrap="square" rtlCol="0">
            <a:spAutoFit/>
          </a:bodyPr>
          <a:lstStyle/>
          <a:p>
            <a:r>
              <a:rPr kumimoji="1" lang="ja-JP" altLang="en-US" sz="1000">
                <a:latin typeface="+mn-ea"/>
              </a:rPr>
              <a:t>　フィットネスクラブ（スポーツジム）は、設備の利用によりサービス対価を会費にて受け取るビジネスモデルです。同社の場合、会員数の減少による売上減少とコスト上昇が同時期に重なり、どちらにも対応を求められ、かなり厳しい状況におかれていました。会員数の大幅な増加の見通しがつかない中で、落ち込んだ売上を回復させるためには、選択肢として「客単価（会費値上げ）の選択」しかなく、それがユーザーにとって合理性があるのかが一つのポイントでした。　同社の保有設備やサービスの強み、競合との比較、会員の声などを慎重に検討し、会費の値上げに踏み切りました。</a:t>
            </a:r>
            <a:endParaRPr kumimoji="1" lang="en-US" altLang="ja-JP" sz="1000">
              <a:latin typeface="+mn-ea"/>
            </a:endParaRPr>
          </a:p>
          <a:p>
            <a:r>
              <a:rPr kumimoji="1" lang="ja-JP" altLang="en-US" sz="1000">
                <a:latin typeface="+mn-ea"/>
              </a:rPr>
              <a:t>　また、この状況での投資は、プールに集中させることで、光熱費削減のみならず、当面のターゲットとしたシニア層やキッズ層へのサービス向上に的を絞り、強みの強化を実現できるように事業者と議論を重ねました。顧客の施設の利用満足度が高いことなど決算書には表れない事業性に経営改善の可能性を見出しました。中小・小規模企業の場合には、現場での具体的な改善策が経営改善に直結する場合が多いと思います。企業支援においては、現場にあと一歩踏み込む覚悟と熱量を持つことが重要で、それらが事業者の行動を変える原動力になると感じています。</a:t>
            </a:r>
            <a:endParaRPr kumimoji="1" lang="en-US" altLang="ja-JP" sz="10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21</a:t>
            </a:fld>
            <a:endParaRPr kumimoji="1" lang="ja-JP" altLang="en-US"/>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の目利き（参考事例）　その２</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531" y="463306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59164" y="1116663"/>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59164" y="1983645"/>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59164" y="2944856"/>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59164" y="3883471"/>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44" name="テキスト ボックス 43">
            <a:extLst>
              <a:ext uri="{FF2B5EF4-FFF2-40B4-BE49-F238E27FC236}">
                <a16:creationId xmlns:a16="http://schemas.microsoft.com/office/drawing/2014/main" id="{0691302F-F2E2-47C7-B302-B27BDD0B965E}"/>
              </a:ext>
            </a:extLst>
          </p:cNvPr>
          <p:cNvSpPr txBox="1"/>
          <p:nvPr/>
        </p:nvSpPr>
        <p:spPr>
          <a:xfrm>
            <a:off x="3205895" y="1852254"/>
            <a:ext cx="6462766" cy="861774"/>
          </a:xfrm>
          <a:prstGeom prst="rect">
            <a:avLst/>
          </a:prstGeom>
          <a:noFill/>
        </p:spPr>
        <p:txBody>
          <a:bodyPr wrap="square" rtlCol="0">
            <a:spAutoFit/>
          </a:bodyPr>
          <a:lstStyle/>
          <a:p>
            <a:r>
              <a:rPr kumimoji="1" lang="ja-JP" altLang="en-US" sz="1000">
                <a:latin typeface="+mn-ea"/>
              </a:rPr>
              <a:t>□　全体の会員数が減少する中でも、シニア層とキッズ層においては減少幅が小さく、強い来店動機を</a:t>
            </a:r>
            <a:endParaRPr kumimoji="1" lang="en-US" altLang="ja-JP" sz="1000">
              <a:latin typeface="+mn-ea"/>
            </a:endParaRPr>
          </a:p>
          <a:p>
            <a:r>
              <a:rPr kumimoji="1" lang="ja-JP" altLang="en-US" sz="1000">
                <a:latin typeface="+mn-ea"/>
              </a:rPr>
              <a:t>　　持っている顧客層であると再認識した（当面のターゲット）</a:t>
            </a:r>
            <a:endParaRPr kumimoji="1" lang="en-US" altLang="ja-JP" sz="1000">
              <a:latin typeface="+mn-ea"/>
            </a:endParaRPr>
          </a:p>
          <a:p>
            <a:r>
              <a:rPr kumimoji="1" lang="ja-JP" altLang="en-US" sz="1000">
                <a:latin typeface="+mn-ea"/>
              </a:rPr>
              <a:t>□　プールなど大型設備を保有し、固定費が高いコスト構造であることから、売上減少による収益への</a:t>
            </a:r>
            <a:endParaRPr kumimoji="1" lang="en-US" altLang="ja-JP" sz="1000">
              <a:latin typeface="+mn-ea"/>
            </a:endParaRPr>
          </a:p>
          <a:p>
            <a:r>
              <a:rPr kumimoji="1" lang="ja-JP" altLang="en-US" sz="1000">
                <a:latin typeface="+mn-ea"/>
              </a:rPr>
              <a:t>　　インパクトは大きく、構造改革が急務</a:t>
            </a:r>
            <a:endParaRPr kumimoji="1" lang="en-US" altLang="ja-JP" sz="1000">
              <a:latin typeface="+mn-ea"/>
            </a:endParaRPr>
          </a:p>
          <a:p>
            <a:r>
              <a:rPr kumimoji="1" lang="ja-JP" altLang="en-US" sz="1000">
                <a:latin typeface="+mn-ea"/>
              </a:rPr>
              <a:t>□　「会員制ビジネス」という特性から、回復局面において、瞬発力は弱いと想定</a:t>
            </a:r>
            <a:endParaRPr kumimoji="1" lang="en-US" altLang="ja-JP" sz="1000">
              <a:latin typeface="+mn-ea"/>
            </a:endParaRPr>
          </a:p>
        </p:txBody>
      </p:sp>
      <p:sp>
        <p:nvSpPr>
          <p:cNvPr id="60" name="テキスト ボックス 59">
            <a:extLst>
              <a:ext uri="{FF2B5EF4-FFF2-40B4-BE49-F238E27FC236}">
                <a16:creationId xmlns:a16="http://schemas.microsoft.com/office/drawing/2014/main" id="{41F2718C-7017-4D5F-9EDB-473098E3CE0D}"/>
              </a:ext>
            </a:extLst>
          </p:cNvPr>
          <p:cNvSpPr txBox="1"/>
          <p:nvPr/>
        </p:nvSpPr>
        <p:spPr>
          <a:xfrm>
            <a:off x="3205895" y="3914956"/>
            <a:ext cx="6738205" cy="553998"/>
          </a:xfrm>
          <a:prstGeom prst="rect">
            <a:avLst/>
          </a:prstGeom>
          <a:noFill/>
        </p:spPr>
        <p:txBody>
          <a:bodyPr wrap="square" rtlCol="0">
            <a:spAutoFit/>
          </a:bodyPr>
          <a:lstStyle/>
          <a:p>
            <a:r>
              <a:rPr kumimoji="1" lang="ja-JP" altLang="en-US" sz="1000">
                <a:latin typeface="+mn-ea"/>
              </a:rPr>
              <a:t>□　会費の値上げと光熱費の削減効果により、営業収支が改善（値上げによる客離れは特段なし）</a:t>
            </a:r>
            <a:endParaRPr kumimoji="1" lang="en-US" altLang="ja-JP" sz="1000">
              <a:latin typeface="+mn-ea"/>
            </a:endParaRPr>
          </a:p>
          <a:p>
            <a:r>
              <a:rPr kumimoji="1" lang="ja-JP" altLang="en-US" sz="1000">
                <a:latin typeface="+mn-ea"/>
              </a:rPr>
              <a:t>□　設備投資により、①プールの水深を浅くして、シニア層の水中ウォーキングの需要等を取り込めた</a:t>
            </a:r>
            <a:endParaRPr kumimoji="1" lang="en-US" altLang="ja-JP" sz="1000">
              <a:latin typeface="+mn-ea"/>
            </a:endParaRPr>
          </a:p>
          <a:p>
            <a:r>
              <a:rPr kumimoji="1" lang="ja-JP" altLang="en-US" sz="1000">
                <a:latin typeface="+mn-ea"/>
              </a:rPr>
              <a:t>　　②保護者用観覧席を設置したことで、キッズ層のスイミング新規会員の獲得につながりつつある</a:t>
            </a:r>
            <a:endParaRPr kumimoji="1" lang="en-US" altLang="ja-JP" sz="1000">
              <a:latin typeface="+mn-ea"/>
            </a:endParaRPr>
          </a:p>
        </p:txBody>
      </p:sp>
      <p:cxnSp>
        <p:nvCxnSpPr>
          <p:cNvPr id="2" name="直線コネクタ 1">
            <a:extLst>
              <a:ext uri="{FF2B5EF4-FFF2-40B4-BE49-F238E27FC236}">
                <a16:creationId xmlns:a16="http://schemas.microsoft.com/office/drawing/2014/main" id="{B7884178-EE6F-48DD-1140-17A53D1B8CD9}"/>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887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22</a:t>
            </a:fld>
            <a:endParaRPr kumimoji="1" lang="ja-JP" altLang="en-US"/>
          </a:p>
        </p:txBody>
      </p:sp>
      <p:sp>
        <p:nvSpPr>
          <p:cNvPr id="8" name="タイトル 2"/>
          <p:cNvSpPr txBox="1">
            <a:spLocks/>
          </p:cNvSpPr>
          <p:nvPr/>
        </p:nvSpPr>
        <p:spPr>
          <a:xfrm>
            <a:off x="368515" y="2484778"/>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a:t>10</a:t>
            </a:r>
            <a:r>
              <a:rPr lang="ja-JP" altLang="en-US"/>
              <a:t>　医療業</a:t>
            </a:r>
            <a:r>
              <a:rPr lang="ja-JP" altLang="en-US" sz="1600"/>
              <a:t>（小規模クリニック）</a:t>
            </a:r>
          </a:p>
        </p:txBody>
      </p:sp>
      <p:sp>
        <p:nvSpPr>
          <p:cNvPr id="9"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2024</a:t>
            </a:r>
            <a:r>
              <a:rPr lang="ja-JP" altLang="en-US" sz="2000"/>
              <a:t>（令和６）年３月</a:t>
            </a:r>
            <a:endParaRPr lang="ja-JP" altLang="en-US" sz="2400"/>
          </a:p>
        </p:txBody>
      </p:sp>
      <p:sp>
        <p:nvSpPr>
          <p:cNvPr id="11" name="正方形/長方形 10"/>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Tree>
    <p:extLst>
      <p:ext uri="{BB962C8B-B14F-4D97-AF65-F5344CB8AC3E}">
        <p14:creationId xmlns:p14="http://schemas.microsoft.com/office/powerpoint/2010/main" val="2334159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7" name="グループ化 76">
            <a:extLst>
              <a:ext uri="{FF2B5EF4-FFF2-40B4-BE49-F238E27FC236}">
                <a16:creationId xmlns:a16="http://schemas.microsoft.com/office/drawing/2014/main" id="{3B7B8B4E-0051-9678-C9CC-9413BA1C3AFC}"/>
              </a:ext>
            </a:extLst>
          </p:cNvPr>
          <p:cNvGrpSpPr/>
          <p:nvPr/>
        </p:nvGrpSpPr>
        <p:grpSpPr>
          <a:xfrm>
            <a:off x="4863583" y="2544564"/>
            <a:ext cx="1228449" cy="1632392"/>
            <a:chOff x="4730575" y="2544564"/>
            <a:chExt cx="1228449" cy="1632392"/>
          </a:xfrm>
        </p:grpSpPr>
        <p:cxnSp>
          <p:nvCxnSpPr>
            <p:cNvPr id="67" name="直線コネクタ 66">
              <a:extLst>
                <a:ext uri="{FF2B5EF4-FFF2-40B4-BE49-F238E27FC236}">
                  <a16:creationId xmlns:a16="http://schemas.microsoft.com/office/drawing/2014/main" id="{F96C0B1E-4A12-F0FC-631C-9D198F15C48B}"/>
                </a:ext>
              </a:extLst>
            </p:cNvPr>
            <p:cNvCxnSpPr>
              <a:stCxn id="33" idx="3"/>
              <a:endCxn id="50" idx="1"/>
            </p:cNvCxnSpPr>
            <p:nvPr/>
          </p:nvCxnSpPr>
          <p:spPr>
            <a:xfrm flipV="1">
              <a:off x="4730575" y="2547654"/>
              <a:ext cx="1223022" cy="2635"/>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123B0B63-B022-AD21-76F7-0C827EE134BA}"/>
                </a:ext>
              </a:extLst>
            </p:cNvPr>
            <p:cNvCxnSpPr>
              <a:cxnSpLocks/>
            </p:cNvCxnSpPr>
            <p:nvPr/>
          </p:nvCxnSpPr>
          <p:spPr>
            <a:xfrm>
              <a:off x="4736750" y="4157719"/>
              <a:ext cx="1222274"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8DD02804-DC3A-C176-9F93-1C91D7C26378}"/>
                </a:ext>
              </a:extLst>
            </p:cNvPr>
            <p:cNvCxnSpPr>
              <a:cxnSpLocks/>
            </p:cNvCxnSpPr>
            <p:nvPr/>
          </p:nvCxnSpPr>
          <p:spPr>
            <a:xfrm>
              <a:off x="5343998" y="2544564"/>
              <a:ext cx="0" cy="1632392"/>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cxnSp>
        <p:nvCxnSpPr>
          <p:cNvPr id="34" name="直線コネクタ 33">
            <a:extLst>
              <a:ext uri="{FF2B5EF4-FFF2-40B4-BE49-F238E27FC236}">
                <a16:creationId xmlns:a16="http://schemas.microsoft.com/office/drawing/2014/main" id="{45CF6B82-BFC1-4CE4-96E7-B63B034B2B2D}"/>
              </a:ext>
            </a:extLst>
          </p:cNvPr>
          <p:cNvCxnSpPr/>
          <p:nvPr/>
        </p:nvCxnSpPr>
        <p:spPr>
          <a:xfrm>
            <a:off x="226612" y="536381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2600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0D955EAF-2535-3C79-5015-502BD0F53437}"/>
              </a:ext>
            </a:extLst>
          </p:cNvPr>
          <p:cNvSpPr txBox="1"/>
          <p:nvPr/>
        </p:nvSpPr>
        <p:spPr>
          <a:xfrm>
            <a:off x="3406527" y="1356030"/>
            <a:ext cx="6138860" cy="553998"/>
          </a:xfrm>
          <a:prstGeom prst="rect">
            <a:avLst/>
          </a:prstGeom>
          <a:noFill/>
        </p:spPr>
        <p:txBody>
          <a:bodyPr wrap="square" rtlCol="0">
            <a:spAutoFit/>
          </a:bodyPr>
          <a:lstStyle/>
          <a:p>
            <a:r>
              <a:rPr kumimoji="1" lang="ja-JP" altLang="en-US" sz="1000"/>
              <a:t>□　医療分野は専門性も高く、仕事での接点も少ないので理解が進まないことも多い</a:t>
            </a:r>
            <a:endParaRPr kumimoji="1" lang="en-US" altLang="ja-JP" sz="1000"/>
          </a:p>
          <a:p>
            <a:r>
              <a:rPr kumimoji="1" lang="ja-JP" altLang="en-US" sz="1000"/>
              <a:t>□　他業種の着眼点の応用で、業種の基本的な大枠をつかむこともできる</a:t>
            </a:r>
            <a:endParaRPr kumimoji="1" lang="en-US" altLang="ja-JP" sz="1000"/>
          </a:p>
          <a:p>
            <a:r>
              <a:rPr kumimoji="1" lang="ja-JP" altLang="en-US" sz="1000"/>
              <a:t>□　決定的な相違点を浮き彫りにすることで関与可能な支援範囲をイメージしやすくなる</a:t>
            </a:r>
            <a:endParaRPr kumimoji="1" lang="en-US" altLang="ja-JP" sz="1000"/>
          </a:p>
        </p:txBody>
      </p:sp>
      <p:sp>
        <p:nvSpPr>
          <p:cNvPr id="104" name="テキスト ボックス 103">
            <a:extLst>
              <a:ext uri="{FF2B5EF4-FFF2-40B4-BE49-F238E27FC236}">
                <a16:creationId xmlns:a16="http://schemas.microsoft.com/office/drawing/2014/main" id="{AF4AF4DA-5015-83CB-5F51-EE2ABFD3C121}"/>
              </a:ext>
            </a:extLst>
          </p:cNvPr>
          <p:cNvSpPr txBox="1"/>
          <p:nvPr/>
        </p:nvSpPr>
        <p:spPr>
          <a:xfrm>
            <a:off x="38299" y="5889913"/>
            <a:ext cx="1474128" cy="369332"/>
          </a:xfrm>
          <a:prstGeom prst="rect">
            <a:avLst/>
          </a:prstGeom>
          <a:noFill/>
        </p:spPr>
        <p:txBody>
          <a:bodyPr wrap="square" rtlCol="0">
            <a:spAutoFit/>
          </a:bodyPr>
          <a:lstStyle/>
          <a:p>
            <a:pPr algn="ctr"/>
            <a:r>
              <a:rPr kumimoji="1" lang="ja-JP" altLang="en-US" b="1"/>
              <a:t>相違点</a:t>
            </a:r>
          </a:p>
        </p:txBody>
      </p:sp>
      <p:sp>
        <p:nvSpPr>
          <p:cNvPr id="98" name="テキスト ボックス 97">
            <a:extLst>
              <a:ext uri="{FF2B5EF4-FFF2-40B4-BE49-F238E27FC236}">
                <a16:creationId xmlns:a16="http://schemas.microsoft.com/office/drawing/2014/main" id="{01E561C6-39A9-7429-AB63-293E5EC3AFC1}"/>
              </a:ext>
            </a:extLst>
          </p:cNvPr>
          <p:cNvSpPr txBox="1"/>
          <p:nvPr/>
        </p:nvSpPr>
        <p:spPr>
          <a:xfrm>
            <a:off x="75367" y="3436634"/>
            <a:ext cx="1474128" cy="400110"/>
          </a:xfrm>
          <a:prstGeom prst="rect">
            <a:avLst/>
          </a:prstGeom>
          <a:noFill/>
        </p:spPr>
        <p:txBody>
          <a:bodyPr wrap="square" rtlCol="0">
            <a:spAutoFit/>
          </a:bodyPr>
          <a:lstStyle/>
          <a:p>
            <a:pPr algn="ctr"/>
            <a:r>
              <a:rPr kumimoji="1" lang="ja-JP" altLang="en-US" sz="2000" b="1"/>
              <a:t>類似点</a:t>
            </a:r>
          </a:p>
        </p:txBody>
      </p:sp>
      <p:grpSp>
        <p:nvGrpSpPr>
          <p:cNvPr id="14" name="グループ化 13">
            <a:extLst>
              <a:ext uri="{FF2B5EF4-FFF2-40B4-BE49-F238E27FC236}">
                <a16:creationId xmlns:a16="http://schemas.microsoft.com/office/drawing/2014/main" id="{D4309DD8-AE22-3921-82F9-51C08E820F49}"/>
              </a:ext>
            </a:extLst>
          </p:cNvPr>
          <p:cNvGrpSpPr/>
          <p:nvPr/>
        </p:nvGrpSpPr>
        <p:grpSpPr>
          <a:xfrm>
            <a:off x="1169242" y="2188449"/>
            <a:ext cx="3702342" cy="1439211"/>
            <a:chOff x="1036888" y="2180804"/>
            <a:chExt cx="3702342" cy="1439211"/>
          </a:xfrm>
        </p:grpSpPr>
        <p:grpSp>
          <p:nvGrpSpPr>
            <p:cNvPr id="64" name="グループ化 63">
              <a:extLst>
                <a:ext uri="{FF2B5EF4-FFF2-40B4-BE49-F238E27FC236}">
                  <a16:creationId xmlns:a16="http://schemas.microsoft.com/office/drawing/2014/main" id="{08F9493A-34F5-E37C-D7FD-8EDDEA18E082}"/>
                </a:ext>
              </a:extLst>
            </p:cNvPr>
            <p:cNvGrpSpPr/>
            <p:nvPr/>
          </p:nvGrpSpPr>
          <p:grpSpPr>
            <a:xfrm>
              <a:off x="1036888" y="2180804"/>
              <a:ext cx="3686028" cy="737299"/>
              <a:chOff x="-61920" y="2305316"/>
              <a:chExt cx="3686028" cy="737299"/>
            </a:xfrm>
          </p:grpSpPr>
          <p:sp>
            <p:nvSpPr>
              <p:cNvPr id="33" name="テキスト ボックス 32">
                <a:extLst>
                  <a:ext uri="{FF2B5EF4-FFF2-40B4-BE49-F238E27FC236}">
                    <a16:creationId xmlns:a16="http://schemas.microsoft.com/office/drawing/2014/main" id="{6DFCDFA7-AD44-D85A-AAA3-68178664371E}"/>
                  </a:ext>
                </a:extLst>
              </p:cNvPr>
              <p:cNvSpPr txBox="1"/>
              <p:nvPr/>
            </p:nvSpPr>
            <p:spPr>
              <a:xfrm>
                <a:off x="1105698" y="2343990"/>
                <a:ext cx="2518410" cy="646331"/>
              </a:xfrm>
              <a:prstGeom prst="rect">
                <a:avLst/>
              </a:prstGeom>
              <a:noFill/>
              <a:ln>
                <a:noFill/>
              </a:ln>
            </p:spPr>
            <p:txBody>
              <a:bodyPr wrap="square" rtlCol="0">
                <a:spAutoFit/>
              </a:bodyPr>
              <a:lstStyle/>
              <a:p>
                <a:r>
                  <a:rPr kumimoji="1" lang="ja-JP" altLang="en-US" sz="1200" b="1"/>
                  <a:t>□  資格要件が必須の業種</a:t>
                </a:r>
                <a:endParaRPr kumimoji="1" lang="en-US" altLang="ja-JP" sz="1200" b="1"/>
              </a:p>
              <a:p>
                <a:r>
                  <a:rPr kumimoji="1" lang="ja-JP" altLang="en-US" sz="1200" b="1"/>
                  <a:t>□  資格者の確保が経営課題</a:t>
                </a:r>
                <a:endParaRPr kumimoji="1" lang="en-US" altLang="ja-JP" sz="1200" b="1"/>
              </a:p>
              <a:p>
                <a:r>
                  <a:rPr kumimoji="1" lang="ja-JP" altLang="en-US" sz="1200" b="1"/>
                  <a:t>□  価格決定権が乏しい</a:t>
                </a:r>
                <a:endParaRPr kumimoji="1" lang="en-US" altLang="ja-JP" sz="1200" b="1"/>
              </a:p>
            </p:txBody>
          </p:sp>
          <p:grpSp>
            <p:nvGrpSpPr>
              <p:cNvPr id="46" name="グループ化 45">
                <a:extLst>
                  <a:ext uri="{FF2B5EF4-FFF2-40B4-BE49-F238E27FC236}">
                    <a16:creationId xmlns:a16="http://schemas.microsoft.com/office/drawing/2014/main" id="{D8D4BA0F-44B9-3F9B-AECC-E6BB6FEA15FF}"/>
                  </a:ext>
                </a:extLst>
              </p:cNvPr>
              <p:cNvGrpSpPr/>
              <p:nvPr/>
            </p:nvGrpSpPr>
            <p:grpSpPr>
              <a:xfrm>
                <a:off x="-61920" y="2305316"/>
                <a:ext cx="3683092" cy="737299"/>
                <a:chOff x="-61920" y="2305316"/>
                <a:chExt cx="3683092" cy="737299"/>
              </a:xfrm>
            </p:grpSpPr>
            <p:sp>
              <p:nvSpPr>
                <p:cNvPr id="41" name="テキスト ボックス 40">
                  <a:extLst>
                    <a:ext uri="{FF2B5EF4-FFF2-40B4-BE49-F238E27FC236}">
                      <a16:creationId xmlns:a16="http://schemas.microsoft.com/office/drawing/2014/main" id="{6BBD74F6-5527-42DA-968E-F38224C5E301}"/>
                    </a:ext>
                  </a:extLst>
                </p:cNvPr>
                <p:cNvSpPr txBox="1"/>
                <p:nvPr/>
              </p:nvSpPr>
              <p:spPr>
                <a:xfrm>
                  <a:off x="-61920" y="2334729"/>
                  <a:ext cx="1477812" cy="707886"/>
                </a:xfrm>
                <a:prstGeom prst="rect">
                  <a:avLst/>
                </a:prstGeom>
                <a:noFill/>
              </p:spPr>
              <p:txBody>
                <a:bodyPr wrap="square" rtlCol="0">
                  <a:spAutoFit/>
                </a:bodyPr>
                <a:lstStyle/>
                <a:p>
                  <a:pPr algn="ctr"/>
                  <a:r>
                    <a:rPr kumimoji="1" lang="ja-JP" altLang="en-US" sz="1400" b="1"/>
                    <a:t>建設業</a:t>
                  </a:r>
                  <a:endParaRPr kumimoji="1" lang="en-US" altLang="ja-JP" sz="1400" b="1"/>
                </a:p>
                <a:p>
                  <a:pPr algn="ctr"/>
                  <a:r>
                    <a:rPr kumimoji="1" lang="ja-JP" altLang="en-US" sz="1200" b="1"/>
                    <a:t>との</a:t>
                  </a:r>
                  <a:endParaRPr kumimoji="1" lang="en-US" altLang="ja-JP" sz="1200" b="1"/>
                </a:p>
                <a:p>
                  <a:pPr algn="ctr"/>
                  <a:r>
                    <a:rPr kumimoji="1" lang="ja-JP" altLang="en-US" sz="1400" b="1"/>
                    <a:t>類似点</a:t>
                  </a:r>
                  <a:endParaRPr kumimoji="1" lang="en-US" altLang="ja-JP" sz="1400" b="1"/>
                </a:p>
              </p:txBody>
            </p:sp>
            <p:grpSp>
              <p:nvGrpSpPr>
                <p:cNvPr id="45" name="グループ化 44">
                  <a:extLst>
                    <a:ext uri="{FF2B5EF4-FFF2-40B4-BE49-F238E27FC236}">
                      <a16:creationId xmlns:a16="http://schemas.microsoft.com/office/drawing/2014/main" id="{580A0B27-900B-0F03-EB9F-979078F31E7E}"/>
                    </a:ext>
                  </a:extLst>
                </p:cNvPr>
                <p:cNvGrpSpPr/>
                <p:nvPr/>
              </p:nvGrpSpPr>
              <p:grpSpPr>
                <a:xfrm>
                  <a:off x="226613" y="2305316"/>
                  <a:ext cx="3394559" cy="718410"/>
                  <a:chOff x="226613" y="2305316"/>
                  <a:chExt cx="3394559" cy="718410"/>
                </a:xfrm>
              </p:grpSpPr>
              <p:sp>
                <p:nvSpPr>
                  <p:cNvPr id="40" name="正方形/長方形 39">
                    <a:extLst>
                      <a:ext uri="{FF2B5EF4-FFF2-40B4-BE49-F238E27FC236}">
                        <a16:creationId xmlns:a16="http://schemas.microsoft.com/office/drawing/2014/main" id="{AFAC7DB7-3596-FAC2-93C4-C727D4587FAA}"/>
                      </a:ext>
                    </a:extLst>
                  </p:cNvPr>
                  <p:cNvSpPr/>
                  <p:nvPr/>
                </p:nvSpPr>
                <p:spPr>
                  <a:xfrm>
                    <a:off x="226613" y="2305316"/>
                    <a:ext cx="3394559" cy="718410"/>
                  </a:xfrm>
                  <a:prstGeom prst="rect">
                    <a:avLst/>
                  </a:prstGeom>
                  <a:noFill/>
                  <a:ln w="3175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33A9A764-A934-54B5-6ED6-22EC2B7B86C2}"/>
                      </a:ext>
                    </a:extLst>
                  </p:cNvPr>
                  <p:cNvCxnSpPr/>
                  <p:nvPr/>
                </p:nvCxnSpPr>
                <p:spPr>
                  <a:xfrm>
                    <a:off x="1122011" y="2314941"/>
                    <a:ext cx="0" cy="69463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4" name="テキスト ボックス 3">
              <a:extLst>
                <a:ext uri="{FF2B5EF4-FFF2-40B4-BE49-F238E27FC236}">
                  <a16:creationId xmlns:a16="http://schemas.microsoft.com/office/drawing/2014/main" id="{123ABA96-C94D-0B3D-ED47-10519C34FEEC}"/>
                </a:ext>
              </a:extLst>
            </p:cNvPr>
            <p:cNvSpPr txBox="1"/>
            <p:nvPr/>
          </p:nvSpPr>
          <p:spPr>
            <a:xfrm>
              <a:off x="1313208" y="2912129"/>
              <a:ext cx="3426022" cy="707886"/>
            </a:xfrm>
            <a:prstGeom prst="rect">
              <a:avLst/>
            </a:prstGeom>
            <a:noFill/>
          </p:spPr>
          <p:txBody>
            <a:bodyPr wrap="square" rtlCol="0">
              <a:spAutoFit/>
            </a:bodyPr>
            <a:lstStyle/>
            <a:p>
              <a:r>
                <a:rPr kumimoji="1" lang="ja-JP" altLang="en-US" sz="1000"/>
                <a:t>特に地方では有資格者の確保が難しくなっている。</a:t>
              </a:r>
              <a:endParaRPr kumimoji="1" lang="en-US" altLang="ja-JP" sz="1000"/>
            </a:p>
            <a:p>
              <a:r>
                <a:rPr kumimoji="1" lang="ja-JP" altLang="en-US" sz="1000" u="sng"/>
                <a:t>公共工事のように</a:t>
              </a:r>
              <a:r>
                <a:rPr kumimoji="1" lang="ja-JP" altLang="en-US" sz="1000"/>
                <a:t>価格決定権が乏しい環境にあり、　　人材の維持・確保のための人件費の高騰傾向もみられる。</a:t>
              </a:r>
              <a:endParaRPr kumimoji="1" lang="en-US" altLang="ja-JP" sz="1000"/>
            </a:p>
            <a:p>
              <a:r>
                <a:rPr kumimoji="1" lang="ja-JP" altLang="en-US" sz="1000"/>
                <a:t>労務管理が重要な経営課題になりつつある。</a:t>
              </a:r>
              <a:endParaRPr kumimoji="1" lang="en-US" altLang="ja-JP" sz="1000"/>
            </a:p>
          </p:txBody>
        </p:sp>
      </p:grpSp>
      <p:grpSp>
        <p:nvGrpSpPr>
          <p:cNvPr id="15" name="グループ化 14">
            <a:extLst>
              <a:ext uri="{FF2B5EF4-FFF2-40B4-BE49-F238E27FC236}">
                <a16:creationId xmlns:a16="http://schemas.microsoft.com/office/drawing/2014/main" id="{F2F32D66-945C-3354-217F-8706AC846DEA}"/>
              </a:ext>
            </a:extLst>
          </p:cNvPr>
          <p:cNvGrpSpPr/>
          <p:nvPr/>
        </p:nvGrpSpPr>
        <p:grpSpPr>
          <a:xfrm>
            <a:off x="5789759" y="2188449"/>
            <a:ext cx="3958468" cy="1448836"/>
            <a:chOff x="5447007" y="2180804"/>
            <a:chExt cx="3958468" cy="1448836"/>
          </a:xfrm>
        </p:grpSpPr>
        <p:grpSp>
          <p:nvGrpSpPr>
            <p:cNvPr id="55" name="グループ化 54">
              <a:extLst>
                <a:ext uri="{FF2B5EF4-FFF2-40B4-BE49-F238E27FC236}">
                  <a16:creationId xmlns:a16="http://schemas.microsoft.com/office/drawing/2014/main" id="{0E26912E-2909-F135-75B4-33C541BA57B3}"/>
                </a:ext>
              </a:extLst>
            </p:cNvPr>
            <p:cNvGrpSpPr/>
            <p:nvPr/>
          </p:nvGrpSpPr>
          <p:grpSpPr>
            <a:xfrm>
              <a:off x="5447007" y="2180804"/>
              <a:ext cx="3958468" cy="737299"/>
              <a:chOff x="3909705" y="2319865"/>
              <a:chExt cx="3958468" cy="737299"/>
            </a:xfrm>
          </p:grpSpPr>
          <p:sp>
            <p:nvSpPr>
              <p:cNvPr id="38" name="テキスト ボックス 37">
                <a:extLst>
                  <a:ext uri="{FF2B5EF4-FFF2-40B4-BE49-F238E27FC236}">
                    <a16:creationId xmlns:a16="http://schemas.microsoft.com/office/drawing/2014/main" id="{0F200644-3B58-BF13-0ADE-AC0A923D66CE}"/>
                  </a:ext>
                </a:extLst>
              </p:cNvPr>
              <p:cNvSpPr txBox="1"/>
              <p:nvPr/>
            </p:nvSpPr>
            <p:spPr>
              <a:xfrm>
                <a:off x="5083740" y="2362514"/>
                <a:ext cx="2784433" cy="646331"/>
              </a:xfrm>
              <a:prstGeom prst="rect">
                <a:avLst/>
              </a:prstGeom>
              <a:noFill/>
            </p:spPr>
            <p:txBody>
              <a:bodyPr wrap="square" rtlCol="0">
                <a:spAutoFit/>
              </a:bodyPr>
              <a:lstStyle/>
              <a:p>
                <a:r>
                  <a:rPr kumimoji="1" lang="ja-JP" altLang="en-US" sz="1200" b="1"/>
                  <a:t>□  来院数の確保が最重要の課題</a:t>
                </a:r>
                <a:endParaRPr kumimoji="1" lang="en-US" altLang="ja-JP" sz="1200" b="1"/>
              </a:p>
              <a:p>
                <a:r>
                  <a:rPr kumimoji="1" lang="ja-JP" altLang="en-US" sz="1200" b="1"/>
                  <a:t>□  立地や利便性の影響も大きい</a:t>
                </a:r>
                <a:endParaRPr kumimoji="1" lang="en-US" altLang="ja-JP" sz="1200" b="1"/>
              </a:p>
              <a:p>
                <a:r>
                  <a:rPr kumimoji="1" lang="ja-JP" altLang="en-US" sz="1200" b="1"/>
                  <a:t>□  患者としての経験則が活かせる</a:t>
                </a:r>
                <a:endParaRPr kumimoji="1" lang="en-US" altLang="ja-JP" sz="1200" b="1"/>
              </a:p>
            </p:txBody>
          </p:sp>
          <p:grpSp>
            <p:nvGrpSpPr>
              <p:cNvPr id="47" name="グループ化 46">
                <a:extLst>
                  <a:ext uri="{FF2B5EF4-FFF2-40B4-BE49-F238E27FC236}">
                    <a16:creationId xmlns:a16="http://schemas.microsoft.com/office/drawing/2014/main" id="{95CAA8F0-CD4C-7F6D-8349-9B1DFD9BCD74}"/>
                  </a:ext>
                </a:extLst>
              </p:cNvPr>
              <p:cNvGrpSpPr/>
              <p:nvPr/>
            </p:nvGrpSpPr>
            <p:grpSpPr>
              <a:xfrm>
                <a:off x="3909705" y="2319865"/>
                <a:ext cx="3683092" cy="737299"/>
                <a:chOff x="-61920" y="2305316"/>
                <a:chExt cx="3683092" cy="737299"/>
              </a:xfrm>
            </p:grpSpPr>
            <p:sp>
              <p:nvSpPr>
                <p:cNvPr id="48" name="テキスト ボックス 47">
                  <a:extLst>
                    <a:ext uri="{FF2B5EF4-FFF2-40B4-BE49-F238E27FC236}">
                      <a16:creationId xmlns:a16="http://schemas.microsoft.com/office/drawing/2014/main" id="{315E0B07-2AC0-A157-C482-AC34D2EAB136}"/>
                    </a:ext>
                  </a:extLst>
                </p:cNvPr>
                <p:cNvSpPr txBox="1"/>
                <p:nvPr/>
              </p:nvSpPr>
              <p:spPr>
                <a:xfrm>
                  <a:off x="-61920" y="2334729"/>
                  <a:ext cx="1477812" cy="707886"/>
                </a:xfrm>
                <a:prstGeom prst="rect">
                  <a:avLst/>
                </a:prstGeom>
                <a:noFill/>
              </p:spPr>
              <p:txBody>
                <a:bodyPr wrap="square" rtlCol="0">
                  <a:spAutoFit/>
                </a:bodyPr>
                <a:lstStyle/>
                <a:p>
                  <a:pPr algn="ctr"/>
                  <a:r>
                    <a:rPr kumimoji="1" lang="ja-JP" altLang="en-US" sz="1400" b="1"/>
                    <a:t>飲食業</a:t>
                  </a:r>
                  <a:endParaRPr kumimoji="1" lang="en-US" altLang="ja-JP" sz="1400" b="1"/>
                </a:p>
                <a:p>
                  <a:pPr algn="ctr"/>
                  <a:r>
                    <a:rPr kumimoji="1" lang="ja-JP" altLang="en-US" sz="1200" b="1"/>
                    <a:t>との</a:t>
                  </a:r>
                  <a:endParaRPr kumimoji="1" lang="en-US" altLang="ja-JP" sz="1200" b="1"/>
                </a:p>
                <a:p>
                  <a:pPr algn="ctr"/>
                  <a:r>
                    <a:rPr kumimoji="1" lang="ja-JP" altLang="en-US" sz="1400" b="1"/>
                    <a:t>類似点</a:t>
                  </a:r>
                  <a:endParaRPr kumimoji="1" lang="en-US" altLang="ja-JP" sz="1400" b="1"/>
                </a:p>
              </p:txBody>
            </p:sp>
            <p:grpSp>
              <p:nvGrpSpPr>
                <p:cNvPr id="49" name="グループ化 48">
                  <a:extLst>
                    <a:ext uri="{FF2B5EF4-FFF2-40B4-BE49-F238E27FC236}">
                      <a16:creationId xmlns:a16="http://schemas.microsoft.com/office/drawing/2014/main" id="{468582D3-E05D-6614-6120-6CF2BE3B425E}"/>
                    </a:ext>
                  </a:extLst>
                </p:cNvPr>
                <p:cNvGrpSpPr/>
                <p:nvPr/>
              </p:nvGrpSpPr>
              <p:grpSpPr>
                <a:xfrm>
                  <a:off x="226613" y="2305316"/>
                  <a:ext cx="3394559" cy="718410"/>
                  <a:chOff x="226613" y="2305316"/>
                  <a:chExt cx="3394559" cy="718410"/>
                </a:xfrm>
              </p:grpSpPr>
              <p:sp>
                <p:nvSpPr>
                  <p:cNvPr id="50" name="正方形/長方形 49">
                    <a:extLst>
                      <a:ext uri="{FF2B5EF4-FFF2-40B4-BE49-F238E27FC236}">
                        <a16:creationId xmlns:a16="http://schemas.microsoft.com/office/drawing/2014/main" id="{27B05270-EBD8-4F48-6239-D482BCD5954A}"/>
                      </a:ext>
                    </a:extLst>
                  </p:cNvPr>
                  <p:cNvSpPr/>
                  <p:nvPr/>
                </p:nvSpPr>
                <p:spPr>
                  <a:xfrm>
                    <a:off x="226613" y="2305316"/>
                    <a:ext cx="3394559" cy="718410"/>
                  </a:xfrm>
                  <a:prstGeom prst="rect">
                    <a:avLst/>
                  </a:prstGeom>
                  <a:noFill/>
                  <a:ln w="31750">
                    <a:solidFill>
                      <a:srgbClr val="F87E78">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a:extLst>
                      <a:ext uri="{FF2B5EF4-FFF2-40B4-BE49-F238E27FC236}">
                        <a16:creationId xmlns:a16="http://schemas.microsoft.com/office/drawing/2014/main" id="{DA658955-5882-6960-06EF-405111F6C07E}"/>
                      </a:ext>
                    </a:extLst>
                  </p:cNvPr>
                  <p:cNvCxnSpPr/>
                  <p:nvPr/>
                </p:nvCxnSpPr>
                <p:spPr>
                  <a:xfrm>
                    <a:off x="1122011" y="2324566"/>
                    <a:ext cx="0" cy="694630"/>
                  </a:xfrm>
                  <a:prstGeom prst="line">
                    <a:avLst/>
                  </a:prstGeom>
                  <a:ln w="28575">
                    <a:solidFill>
                      <a:srgbClr val="F87E78">
                        <a:alpha val="60000"/>
                      </a:srgbClr>
                    </a:solidFill>
                  </a:ln>
                </p:spPr>
                <p:style>
                  <a:lnRef idx="1">
                    <a:schemeClr val="accent1"/>
                  </a:lnRef>
                  <a:fillRef idx="0">
                    <a:schemeClr val="accent1"/>
                  </a:fillRef>
                  <a:effectRef idx="0">
                    <a:schemeClr val="accent1"/>
                  </a:effectRef>
                  <a:fontRef idx="minor">
                    <a:schemeClr val="tx1"/>
                  </a:fontRef>
                </p:style>
              </p:cxnSp>
            </p:grpSp>
          </p:grpSp>
        </p:grpSp>
        <p:sp>
          <p:nvSpPr>
            <p:cNvPr id="5" name="テキスト ボックス 4">
              <a:extLst>
                <a:ext uri="{FF2B5EF4-FFF2-40B4-BE49-F238E27FC236}">
                  <a16:creationId xmlns:a16="http://schemas.microsoft.com/office/drawing/2014/main" id="{79776022-00C5-5104-1817-541FCA6E84EC}"/>
                </a:ext>
              </a:extLst>
            </p:cNvPr>
            <p:cNvSpPr txBox="1"/>
            <p:nvPr/>
          </p:nvSpPr>
          <p:spPr>
            <a:xfrm>
              <a:off x="5719807" y="2921754"/>
              <a:ext cx="3426022" cy="707886"/>
            </a:xfrm>
            <a:prstGeom prst="rect">
              <a:avLst/>
            </a:prstGeom>
            <a:noFill/>
          </p:spPr>
          <p:txBody>
            <a:bodyPr wrap="square" rtlCol="0">
              <a:spAutoFit/>
            </a:bodyPr>
            <a:lstStyle/>
            <a:p>
              <a:r>
                <a:rPr kumimoji="1" lang="ja-JP" altLang="en-US" sz="1000"/>
                <a:t>希少性ある高額治療などの差別化要因でもない限り、　来院数確保が最重要になる。歯科など立地や利便性が　重要な診療科もある。</a:t>
              </a:r>
              <a:r>
                <a:rPr kumimoji="1" lang="ja-JP" altLang="en-US" sz="1000" u="sng"/>
                <a:t>飲食業と同じで</a:t>
              </a:r>
              <a:r>
                <a:rPr kumimoji="1" lang="ja-JP" altLang="en-US" sz="1000"/>
                <a:t>、患者側の利用者目線が事業性評価のヒントになることもある。</a:t>
              </a:r>
              <a:endParaRPr kumimoji="1" lang="en-US" altLang="ja-JP" sz="1000"/>
            </a:p>
          </p:txBody>
        </p:sp>
      </p:grpSp>
      <p:grpSp>
        <p:nvGrpSpPr>
          <p:cNvPr id="13" name="グループ化 12">
            <a:extLst>
              <a:ext uri="{FF2B5EF4-FFF2-40B4-BE49-F238E27FC236}">
                <a16:creationId xmlns:a16="http://schemas.microsoft.com/office/drawing/2014/main" id="{68CA9AE3-C6F5-7279-D815-8B2DCD2EFD3D}"/>
              </a:ext>
            </a:extLst>
          </p:cNvPr>
          <p:cNvGrpSpPr/>
          <p:nvPr/>
        </p:nvGrpSpPr>
        <p:grpSpPr>
          <a:xfrm>
            <a:off x="1169242" y="3798514"/>
            <a:ext cx="3953500" cy="1461517"/>
            <a:chOff x="1018750" y="3563037"/>
            <a:chExt cx="3953500" cy="1461517"/>
          </a:xfrm>
        </p:grpSpPr>
        <p:grpSp>
          <p:nvGrpSpPr>
            <p:cNvPr id="65" name="グループ化 64">
              <a:extLst>
                <a:ext uri="{FF2B5EF4-FFF2-40B4-BE49-F238E27FC236}">
                  <a16:creationId xmlns:a16="http://schemas.microsoft.com/office/drawing/2014/main" id="{F728D975-9EE3-B98A-EBB1-D75DFBF8FBFD}"/>
                </a:ext>
              </a:extLst>
            </p:cNvPr>
            <p:cNvGrpSpPr/>
            <p:nvPr/>
          </p:nvGrpSpPr>
          <p:grpSpPr>
            <a:xfrm>
              <a:off x="1018750" y="3563037"/>
              <a:ext cx="3953500" cy="739180"/>
              <a:chOff x="-72994" y="3183235"/>
              <a:chExt cx="3953500" cy="739180"/>
            </a:xfrm>
          </p:grpSpPr>
          <p:sp>
            <p:nvSpPr>
              <p:cNvPr id="62" name="テキスト ボックス 61">
                <a:extLst>
                  <a:ext uri="{FF2B5EF4-FFF2-40B4-BE49-F238E27FC236}">
                    <a16:creationId xmlns:a16="http://schemas.microsoft.com/office/drawing/2014/main" id="{50D77991-74CA-66C3-5B9D-AB7EB9657AD1}"/>
                  </a:ext>
                </a:extLst>
              </p:cNvPr>
              <p:cNvSpPr txBox="1"/>
              <p:nvPr/>
            </p:nvSpPr>
            <p:spPr>
              <a:xfrm>
                <a:off x="-72994" y="3214529"/>
                <a:ext cx="1477812" cy="707886"/>
              </a:xfrm>
              <a:prstGeom prst="rect">
                <a:avLst/>
              </a:prstGeom>
              <a:noFill/>
            </p:spPr>
            <p:txBody>
              <a:bodyPr wrap="square" rtlCol="0">
                <a:spAutoFit/>
              </a:bodyPr>
              <a:lstStyle/>
              <a:p>
                <a:pPr algn="ctr"/>
                <a:r>
                  <a:rPr kumimoji="1" lang="ja-JP" altLang="en-US" sz="1400" b="1"/>
                  <a:t>製造業</a:t>
                </a:r>
                <a:endParaRPr kumimoji="1" lang="en-US" altLang="ja-JP" sz="1400" b="1"/>
              </a:p>
              <a:p>
                <a:pPr algn="ctr"/>
                <a:r>
                  <a:rPr kumimoji="1" lang="ja-JP" altLang="en-US" sz="1200" b="1"/>
                  <a:t>との</a:t>
                </a:r>
                <a:endParaRPr kumimoji="1" lang="en-US" altLang="ja-JP" sz="1200" b="1"/>
              </a:p>
              <a:p>
                <a:pPr algn="ctr"/>
                <a:r>
                  <a:rPr kumimoji="1" lang="ja-JP" altLang="en-US" sz="1400" b="1"/>
                  <a:t>類似点</a:t>
                </a:r>
                <a:endParaRPr kumimoji="1" lang="en-US" altLang="ja-JP" sz="1400" b="1"/>
              </a:p>
            </p:txBody>
          </p:sp>
          <p:grpSp>
            <p:nvGrpSpPr>
              <p:cNvPr id="63" name="グループ化 62">
                <a:extLst>
                  <a:ext uri="{FF2B5EF4-FFF2-40B4-BE49-F238E27FC236}">
                    <a16:creationId xmlns:a16="http://schemas.microsoft.com/office/drawing/2014/main" id="{472A5E06-E451-9F38-E1BA-57FA4760847B}"/>
                  </a:ext>
                </a:extLst>
              </p:cNvPr>
              <p:cNvGrpSpPr/>
              <p:nvPr/>
            </p:nvGrpSpPr>
            <p:grpSpPr>
              <a:xfrm>
                <a:off x="219223" y="3183235"/>
                <a:ext cx="3661283" cy="718410"/>
                <a:chOff x="219223" y="3216764"/>
                <a:chExt cx="3661283" cy="718410"/>
              </a:xfrm>
            </p:grpSpPr>
            <p:sp>
              <p:nvSpPr>
                <p:cNvPr id="37" name="テキスト ボックス 36">
                  <a:extLst>
                    <a:ext uri="{FF2B5EF4-FFF2-40B4-BE49-F238E27FC236}">
                      <a16:creationId xmlns:a16="http://schemas.microsoft.com/office/drawing/2014/main" id="{B6F98D2F-1320-453A-9097-FB8E3214A923}"/>
                    </a:ext>
                  </a:extLst>
                </p:cNvPr>
                <p:cNvSpPr txBox="1"/>
                <p:nvPr/>
              </p:nvSpPr>
              <p:spPr>
                <a:xfrm>
                  <a:off x="1096073" y="3260146"/>
                  <a:ext cx="2784433" cy="646331"/>
                </a:xfrm>
                <a:prstGeom prst="rect">
                  <a:avLst/>
                </a:prstGeom>
                <a:noFill/>
              </p:spPr>
              <p:txBody>
                <a:bodyPr wrap="square" rtlCol="0">
                  <a:spAutoFit/>
                </a:bodyPr>
                <a:lstStyle/>
                <a:p>
                  <a:r>
                    <a:rPr kumimoji="1" lang="ja-JP" altLang="en-US" sz="1200" b="1"/>
                    <a:t>□  生産性の高い運営が要になる</a:t>
                  </a:r>
                  <a:endParaRPr kumimoji="1" lang="en-US" altLang="ja-JP" sz="1200" b="1"/>
                </a:p>
                <a:p>
                  <a:r>
                    <a:rPr kumimoji="1" lang="ja-JP" altLang="en-US" sz="1200" b="1"/>
                    <a:t>□  時間当たりの診察数の向上</a:t>
                  </a:r>
                  <a:endParaRPr kumimoji="1" lang="en-US" altLang="ja-JP" sz="1200" b="1"/>
                </a:p>
                <a:p>
                  <a:r>
                    <a:rPr kumimoji="1" lang="ja-JP" altLang="en-US" sz="1200" b="1"/>
                    <a:t>□  設備が差別化要因のこともある</a:t>
                  </a:r>
                  <a:endParaRPr kumimoji="1" lang="en-US" altLang="ja-JP" sz="1200" b="1"/>
                </a:p>
              </p:txBody>
            </p:sp>
            <p:grpSp>
              <p:nvGrpSpPr>
                <p:cNvPr id="61" name="グループ化 60">
                  <a:extLst>
                    <a:ext uri="{FF2B5EF4-FFF2-40B4-BE49-F238E27FC236}">
                      <a16:creationId xmlns:a16="http://schemas.microsoft.com/office/drawing/2014/main" id="{65EAA8F4-AEF4-0A99-D54A-5B165A3426EF}"/>
                    </a:ext>
                  </a:extLst>
                </p:cNvPr>
                <p:cNvGrpSpPr/>
                <p:nvPr/>
              </p:nvGrpSpPr>
              <p:grpSpPr>
                <a:xfrm>
                  <a:off x="219223" y="3216764"/>
                  <a:ext cx="3394559" cy="718410"/>
                  <a:chOff x="379013" y="2457716"/>
                  <a:chExt cx="3394559" cy="718410"/>
                </a:xfrm>
              </p:grpSpPr>
              <p:sp>
                <p:nvSpPr>
                  <p:cNvPr id="59" name="正方形/長方形 58">
                    <a:extLst>
                      <a:ext uri="{FF2B5EF4-FFF2-40B4-BE49-F238E27FC236}">
                        <a16:creationId xmlns:a16="http://schemas.microsoft.com/office/drawing/2014/main" id="{3B5BCA5A-256B-02CE-FCF7-26D4C54E7168}"/>
                      </a:ext>
                    </a:extLst>
                  </p:cNvPr>
                  <p:cNvSpPr/>
                  <p:nvPr/>
                </p:nvSpPr>
                <p:spPr>
                  <a:xfrm>
                    <a:off x="379013" y="2457716"/>
                    <a:ext cx="3394559" cy="718410"/>
                  </a:xfrm>
                  <a:prstGeom prst="rect">
                    <a:avLst/>
                  </a:prstGeom>
                  <a:noFill/>
                  <a:ln w="317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 name="直線コネクタ 59">
                    <a:extLst>
                      <a:ext uri="{FF2B5EF4-FFF2-40B4-BE49-F238E27FC236}">
                        <a16:creationId xmlns:a16="http://schemas.microsoft.com/office/drawing/2014/main" id="{8A07124E-93A1-FADF-4D02-79B0362D3431}"/>
                      </a:ext>
                    </a:extLst>
                  </p:cNvPr>
                  <p:cNvCxnSpPr/>
                  <p:nvPr/>
                </p:nvCxnSpPr>
                <p:spPr>
                  <a:xfrm>
                    <a:off x="1274411" y="2467341"/>
                    <a:ext cx="0" cy="69463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grpSp>
          </p:grpSp>
        </p:grpSp>
        <p:sp>
          <p:nvSpPr>
            <p:cNvPr id="11" name="テキスト ボックス 10">
              <a:extLst>
                <a:ext uri="{FF2B5EF4-FFF2-40B4-BE49-F238E27FC236}">
                  <a16:creationId xmlns:a16="http://schemas.microsoft.com/office/drawing/2014/main" id="{2609C50A-1903-E4A0-4556-B62013BD76DC}"/>
                </a:ext>
              </a:extLst>
            </p:cNvPr>
            <p:cNvSpPr txBox="1"/>
            <p:nvPr/>
          </p:nvSpPr>
          <p:spPr>
            <a:xfrm>
              <a:off x="1279504" y="4316668"/>
              <a:ext cx="3426022" cy="707886"/>
            </a:xfrm>
            <a:prstGeom prst="rect">
              <a:avLst/>
            </a:prstGeom>
            <a:noFill/>
          </p:spPr>
          <p:txBody>
            <a:bodyPr wrap="square" rtlCol="0">
              <a:spAutoFit/>
            </a:bodyPr>
            <a:lstStyle/>
            <a:p>
              <a:r>
                <a:rPr kumimoji="1" lang="ja-JP" altLang="en-US" sz="1000"/>
                <a:t>価格決定権が乏しく、人的リソースも限定されるので、</a:t>
              </a:r>
              <a:r>
                <a:rPr kumimoji="1" lang="ja-JP" altLang="en-US" sz="1000" u="sng"/>
                <a:t>請負傾向の強い工場のように</a:t>
              </a:r>
              <a:r>
                <a:rPr kumimoji="1" lang="ja-JP" altLang="en-US" sz="1000"/>
                <a:t>診療時間内の運営効率向上が収益性の要になりやすい。診療科によっては最新設備が差別化要因になりやすい点も、製造業と類似している。</a:t>
              </a:r>
              <a:endParaRPr kumimoji="1" lang="en-US" altLang="ja-JP" sz="1000"/>
            </a:p>
          </p:txBody>
        </p:sp>
      </p:grpSp>
      <p:grpSp>
        <p:nvGrpSpPr>
          <p:cNvPr id="20" name="グループ化 19">
            <a:extLst>
              <a:ext uri="{FF2B5EF4-FFF2-40B4-BE49-F238E27FC236}">
                <a16:creationId xmlns:a16="http://schemas.microsoft.com/office/drawing/2014/main" id="{6FFDAF59-77FC-431F-434F-6EEBB4273C98}"/>
              </a:ext>
            </a:extLst>
          </p:cNvPr>
          <p:cNvGrpSpPr/>
          <p:nvPr/>
        </p:nvGrpSpPr>
        <p:grpSpPr>
          <a:xfrm>
            <a:off x="5789759" y="3798514"/>
            <a:ext cx="3960476" cy="1438625"/>
            <a:chOff x="5210862" y="4422284"/>
            <a:chExt cx="3960476" cy="1438625"/>
          </a:xfrm>
        </p:grpSpPr>
        <p:grpSp>
          <p:nvGrpSpPr>
            <p:cNvPr id="57" name="グループ化 56">
              <a:extLst>
                <a:ext uri="{FF2B5EF4-FFF2-40B4-BE49-F238E27FC236}">
                  <a16:creationId xmlns:a16="http://schemas.microsoft.com/office/drawing/2014/main" id="{043FF7D1-51AA-CCEA-D450-21FACA937AB1}"/>
                </a:ext>
              </a:extLst>
            </p:cNvPr>
            <p:cNvGrpSpPr/>
            <p:nvPr/>
          </p:nvGrpSpPr>
          <p:grpSpPr>
            <a:xfrm>
              <a:off x="5210862" y="4422284"/>
              <a:ext cx="3960476" cy="718410"/>
              <a:chOff x="3907697" y="3108124"/>
              <a:chExt cx="3960476" cy="718410"/>
            </a:xfrm>
          </p:grpSpPr>
          <p:sp>
            <p:nvSpPr>
              <p:cNvPr id="52" name="正方形/長方形 51">
                <a:extLst>
                  <a:ext uri="{FF2B5EF4-FFF2-40B4-BE49-F238E27FC236}">
                    <a16:creationId xmlns:a16="http://schemas.microsoft.com/office/drawing/2014/main" id="{F5837912-5742-C6A2-064C-05C4F2297A5D}"/>
                  </a:ext>
                </a:extLst>
              </p:cNvPr>
              <p:cNvSpPr/>
              <p:nvPr/>
            </p:nvSpPr>
            <p:spPr>
              <a:xfrm>
                <a:off x="4198237" y="3108124"/>
                <a:ext cx="3394559" cy="718410"/>
              </a:xfrm>
              <a:prstGeom prst="rect">
                <a:avLst/>
              </a:prstGeom>
              <a:noFill/>
              <a:ln w="31750">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555D5622-D2E6-105A-B43A-4DC7CABB9E21}"/>
                  </a:ext>
                </a:extLst>
              </p:cNvPr>
              <p:cNvSpPr txBox="1"/>
              <p:nvPr/>
            </p:nvSpPr>
            <p:spPr>
              <a:xfrm>
                <a:off x="5083740" y="3163401"/>
                <a:ext cx="2784433" cy="646331"/>
              </a:xfrm>
              <a:prstGeom prst="rect">
                <a:avLst/>
              </a:prstGeom>
              <a:noFill/>
            </p:spPr>
            <p:txBody>
              <a:bodyPr wrap="square" rtlCol="0">
                <a:spAutoFit/>
              </a:bodyPr>
              <a:lstStyle/>
              <a:p>
                <a:r>
                  <a:rPr kumimoji="1" lang="ja-JP" altLang="en-US" sz="1200" b="1"/>
                  <a:t>□  属人的な部分に来院動機がある</a:t>
                </a:r>
                <a:endParaRPr kumimoji="1" lang="en-US" altLang="ja-JP" sz="1200" b="1"/>
              </a:p>
              <a:p>
                <a:r>
                  <a:rPr kumimoji="1" lang="ja-JP" altLang="en-US" sz="1200" b="1"/>
                  <a:t>　  ことがある</a:t>
                </a:r>
                <a:endParaRPr kumimoji="1" lang="en-US" altLang="ja-JP" sz="1200" b="1"/>
              </a:p>
              <a:p>
                <a:r>
                  <a:rPr kumimoji="1" lang="ja-JP" altLang="en-US" sz="1200" b="1"/>
                  <a:t>□  労働集約的な事業である</a:t>
                </a:r>
                <a:endParaRPr kumimoji="1" lang="en-US" altLang="ja-JP" sz="1200" b="1"/>
              </a:p>
            </p:txBody>
          </p:sp>
          <p:sp>
            <p:nvSpPr>
              <p:cNvPr id="53" name="テキスト ボックス 52">
                <a:extLst>
                  <a:ext uri="{FF2B5EF4-FFF2-40B4-BE49-F238E27FC236}">
                    <a16:creationId xmlns:a16="http://schemas.microsoft.com/office/drawing/2014/main" id="{2A57A0E2-31DE-1ED5-1020-6B8A58FEB818}"/>
                  </a:ext>
                </a:extLst>
              </p:cNvPr>
              <p:cNvSpPr txBox="1"/>
              <p:nvPr/>
            </p:nvSpPr>
            <p:spPr>
              <a:xfrm>
                <a:off x="3907697" y="3136999"/>
                <a:ext cx="1477812" cy="677108"/>
              </a:xfrm>
              <a:prstGeom prst="rect">
                <a:avLst/>
              </a:prstGeom>
              <a:noFill/>
            </p:spPr>
            <p:txBody>
              <a:bodyPr wrap="square" rtlCol="0">
                <a:spAutoFit/>
              </a:bodyPr>
              <a:lstStyle/>
              <a:p>
                <a:pPr algn="ctr"/>
                <a:r>
                  <a:rPr kumimoji="1" lang="ja-JP" altLang="en-US" sz="1200" b="1"/>
                  <a:t>サービス業</a:t>
                </a:r>
                <a:endParaRPr kumimoji="1" lang="en-US" altLang="ja-JP" sz="1200" b="1"/>
              </a:p>
              <a:p>
                <a:pPr algn="ctr"/>
                <a:r>
                  <a:rPr kumimoji="1" lang="ja-JP" altLang="en-US" sz="1200" b="1"/>
                  <a:t>との</a:t>
                </a:r>
                <a:endParaRPr kumimoji="1" lang="en-US" altLang="ja-JP" sz="1200" b="1"/>
              </a:p>
              <a:p>
                <a:pPr algn="ctr"/>
                <a:r>
                  <a:rPr kumimoji="1" lang="ja-JP" altLang="en-US" sz="1400" b="1"/>
                  <a:t>類似点</a:t>
                </a:r>
                <a:endParaRPr kumimoji="1" lang="en-US" altLang="ja-JP" sz="1400" b="1"/>
              </a:p>
            </p:txBody>
          </p:sp>
          <p:cxnSp>
            <p:nvCxnSpPr>
              <p:cNvPr id="54" name="直線コネクタ 53">
                <a:extLst>
                  <a:ext uri="{FF2B5EF4-FFF2-40B4-BE49-F238E27FC236}">
                    <a16:creationId xmlns:a16="http://schemas.microsoft.com/office/drawing/2014/main" id="{EFA43CA2-0738-41C3-3734-D187B73BC2C7}"/>
                  </a:ext>
                </a:extLst>
              </p:cNvPr>
              <p:cNvCxnSpPr/>
              <p:nvPr/>
            </p:nvCxnSpPr>
            <p:spPr>
              <a:xfrm>
                <a:off x="5084011" y="3115102"/>
                <a:ext cx="0" cy="694630"/>
              </a:xfrm>
              <a:prstGeom prst="line">
                <a:avLst/>
              </a:prstGeom>
              <a:ln w="28575">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629CD0AC-BE63-F5D5-5AA7-4A20E0057DF4}"/>
                </a:ext>
              </a:extLst>
            </p:cNvPr>
            <p:cNvSpPr txBox="1"/>
            <p:nvPr/>
          </p:nvSpPr>
          <p:spPr>
            <a:xfrm>
              <a:off x="5501402" y="5153023"/>
              <a:ext cx="3408282" cy="707886"/>
            </a:xfrm>
            <a:prstGeom prst="rect">
              <a:avLst/>
            </a:prstGeom>
            <a:noFill/>
          </p:spPr>
          <p:txBody>
            <a:bodyPr wrap="square" rtlCol="0">
              <a:spAutoFit/>
            </a:bodyPr>
            <a:lstStyle/>
            <a:p>
              <a:r>
                <a:rPr kumimoji="1" lang="ja-JP" altLang="en-US" sz="1000"/>
                <a:t>小児科、心療内科、アトピーなど、単なる利便性や立地ではなく、心理的な親和性（医師や看護師などとの相性など）が選好の要因になりやすいこともある。</a:t>
              </a:r>
              <a:endParaRPr kumimoji="1" lang="en-US" altLang="ja-JP" sz="1000"/>
            </a:p>
            <a:p>
              <a:r>
                <a:rPr kumimoji="1" lang="ja-JP" altLang="en-US" sz="1000"/>
                <a:t>人対人の事業なので、とても労働集約的といえる。</a:t>
              </a:r>
              <a:endParaRPr kumimoji="1" lang="en-US" altLang="ja-JP" sz="1000"/>
            </a:p>
          </p:txBody>
        </p:sp>
      </p:grpSp>
      <p:sp>
        <p:nvSpPr>
          <p:cNvPr id="22" name="正方形/長方形 21">
            <a:extLst>
              <a:ext uri="{FF2B5EF4-FFF2-40B4-BE49-F238E27FC236}">
                <a16:creationId xmlns:a16="http://schemas.microsoft.com/office/drawing/2014/main" id="{00F6AE53-01C8-EE40-FE85-6909CE9B5050}"/>
              </a:ext>
            </a:extLst>
          </p:cNvPr>
          <p:cNvSpPr/>
          <p:nvPr/>
        </p:nvSpPr>
        <p:spPr>
          <a:xfrm>
            <a:off x="269518" y="2192923"/>
            <a:ext cx="1085827" cy="3065367"/>
          </a:xfrm>
          <a:prstGeom prst="rect">
            <a:avLst/>
          </a:prstGeom>
          <a:noFill/>
          <a:ln w="34925">
            <a:solidFill>
              <a:schemeClr val="accent1">
                <a:lumMod val="60000"/>
                <a:lumOff val="40000"/>
                <a:alpha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F278B147-5D7D-1C9E-CAFF-91615B576341}"/>
              </a:ext>
            </a:extLst>
          </p:cNvPr>
          <p:cNvSpPr/>
          <p:nvPr/>
        </p:nvSpPr>
        <p:spPr>
          <a:xfrm>
            <a:off x="267055" y="5516635"/>
            <a:ext cx="1085827" cy="1087569"/>
          </a:xfrm>
          <a:prstGeom prst="rect">
            <a:avLst/>
          </a:prstGeom>
          <a:noFill/>
          <a:ln w="34925">
            <a:solidFill>
              <a:srgbClr val="F87E78">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a:extLst>
              <a:ext uri="{FF2B5EF4-FFF2-40B4-BE49-F238E27FC236}">
                <a16:creationId xmlns:a16="http://schemas.microsoft.com/office/drawing/2014/main" id="{EA456C96-FD27-9227-D3D8-BFA5CC778CAD}"/>
              </a:ext>
            </a:extLst>
          </p:cNvPr>
          <p:cNvSpPr txBox="1"/>
          <p:nvPr/>
        </p:nvSpPr>
        <p:spPr>
          <a:xfrm>
            <a:off x="818644" y="5521145"/>
            <a:ext cx="2781319" cy="1015663"/>
          </a:xfrm>
          <a:prstGeom prst="rect">
            <a:avLst/>
          </a:prstGeom>
          <a:noFill/>
        </p:spPr>
        <p:txBody>
          <a:bodyPr wrap="square" rtlCol="0">
            <a:spAutoFit/>
          </a:bodyPr>
          <a:lstStyle/>
          <a:p>
            <a:pPr algn="ctr"/>
            <a:r>
              <a:rPr kumimoji="1" lang="ja-JP" altLang="en-US" sz="3200" b="1">
                <a:latin typeface="HGS創英角ｺﾞｼｯｸUB" panose="020B0900000000000000" pitchFamily="50" charset="-128"/>
                <a:ea typeface="HGS創英角ｺﾞｼｯｸUB" panose="020B0900000000000000" pitchFamily="50" charset="-128"/>
              </a:rPr>
              <a:t>独自性</a:t>
            </a:r>
            <a:endParaRPr kumimoji="1" lang="en-US" altLang="ja-JP" sz="3200" b="1">
              <a:latin typeface="HGS創英角ｺﾞｼｯｸUB" panose="020B0900000000000000" pitchFamily="50" charset="-128"/>
              <a:ea typeface="HGS創英角ｺﾞｼｯｸUB" panose="020B0900000000000000" pitchFamily="50" charset="-128"/>
            </a:endParaRPr>
          </a:p>
          <a:p>
            <a:pPr algn="ctr"/>
            <a:r>
              <a:rPr kumimoji="1" lang="ja-JP" altLang="en-US" sz="1400" b="1"/>
              <a:t>の</a:t>
            </a:r>
            <a:endParaRPr kumimoji="1" lang="en-US" altLang="ja-JP" sz="1400" b="1"/>
          </a:p>
          <a:p>
            <a:pPr algn="ctr"/>
            <a:r>
              <a:rPr kumimoji="1" lang="ja-JP" altLang="en-US" sz="1400" b="1"/>
              <a:t>打ち出しにくさ</a:t>
            </a:r>
          </a:p>
        </p:txBody>
      </p:sp>
      <p:sp>
        <p:nvSpPr>
          <p:cNvPr id="80" name="正方形/長方形 79">
            <a:extLst>
              <a:ext uri="{FF2B5EF4-FFF2-40B4-BE49-F238E27FC236}">
                <a16:creationId xmlns:a16="http://schemas.microsoft.com/office/drawing/2014/main" id="{C96FDE3C-2390-00D1-C65D-E0CBC68CB954}"/>
              </a:ext>
            </a:extLst>
          </p:cNvPr>
          <p:cNvSpPr/>
          <p:nvPr/>
        </p:nvSpPr>
        <p:spPr>
          <a:xfrm>
            <a:off x="1441149" y="5516635"/>
            <a:ext cx="1562812" cy="1087569"/>
          </a:xfrm>
          <a:prstGeom prst="rect">
            <a:avLst/>
          </a:prstGeom>
          <a:noFill/>
          <a:ln w="34925">
            <a:solidFill>
              <a:srgbClr val="F87E78">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a:extLst>
              <a:ext uri="{FF2B5EF4-FFF2-40B4-BE49-F238E27FC236}">
                <a16:creationId xmlns:a16="http://schemas.microsoft.com/office/drawing/2014/main" id="{4254C32F-751B-EEBE-9AB3-B1178B18ECC6}"/>
              </a:ext>
            </a:extLst>
          </p:cNvPr>
          <p:cNvSpPr txBox="1"/>
          <p:nvPr/>
        </p:nvSpPr>
        <p:spPr>
          <a:xfrm>
            <a:off x="3005460" y="5574143"/>
            <a:ext cx="6863524" cy="1015663"/>
          </a:xfrm>
          <a:prstGeom prst="rect">
            <a:avLst/>
          </a:prstGeom>
          <a:noFill/>
        </p:spPr>
        <p:txBody>
          <a:bodyPr wrap="square" rtlCol="0">
            <a:spAutoFit/>
          </a:bodyPr>
          <a:lstStyle/>
          <a:p>
            <a:r>
              <a:rPr kumimoji="1" lang="ja-JP" altLang="en-US" sz="1000"/>
              <a:t>□　各種の医療行為に対して厳密に診療報酬が紐づいているので、患者数確保のために初回割引をしたり、</a:t>
            </a:r>
            <a:endParaRPr kumimoji="1" lang="en-US" altLang="ja-JP" sz="1000"/>
          </a:p>
          <a:p>
            <a:r>
              <a:rPr kumimoji="1" lang="ja-JP" altLang="en-US" sz="1000"/>
              <a:t>　　ワクチン接種の特売をするなど、価格面の独自性を打ち出しにくい</a:t>
            </a:r>
            <a:endParaRPr kumimoji="1" lang="en-US" altLang="ja-JP" sz="1000"/>
          </a:p>
          <a:p>
            <a:r>
              <a:rPr kumimoji="1" lang="ja-JP" altLang="en-US" sz="1000"/>
              <a:t>□　</a:t>
            </a:r>
            <a:r>
              <a:rPr kumimoji="1" lang="ja-JP" altLang="en-US" sz="1000" spc="-10"/>
              <a:t>広告宣伝でも「必ず治る</a:t>
            </a:r>
            <a:r>
              <a:rPr kumimoji="1" lang="en-US" altLang="ja-JP" sz="1000" spc="-10"/>
              <a:t>｣｢</a:t>
            </a:r>
            <a:r>
              <a:rPr kumimoji="1" lang="ja-JP" altLang="en-US" sz="1000" spc="-10"/>
              <a:t>他医院とはここが違う」など医療法の制限もあり、差別化の宣伝や告知を打ちにくい</a:t>
            </a:r>
            <a:endParaRPr kumimoji="1" lang="en-US" altLang="ja-JP" sz="1000" spc="-10"/>
          </a:p>
          <a:p>
            <a:r>
              <a:rPr kumimoji="1" lang="ja-JP" altLang="en-US" sz="1000"/>
              <a:t>　　側面もあり、医師の専門医としての経歴や院内の様子といった客観的な事実をＨＰで紹介する程度に留まる</a:t>
            </a:r>
            <a:endParaRPr kumimoji="1" lang="en-US" altLang="ja-JP" sz="1000"/>
          </a:p>
          <a:p>
            <a:r>
              <a:rPr kumimoji="1" lang="ja-JP" altLang="en-US" sz="1000"/>
              <a:t>□　来店ポイントや診療ポイントを付ける、来院すると健康食品をプレゼントするなどの販売促進分野において</a:t>
            </a:r>
            <a:endParaRPr kumimoji="1" lang="en-US" altLang="ja-JP" sz="1000"/>
          </a:p>
          <a:p>
            <a:r>
              <a:rPr kumimoji="1" lang="ja-JP" altLang="en-US" sz="1000"/>
              <a:t>　　の独自性の発揮ができない</a:t>
            </a:r>
            <a:endParaRPr kumimoji="1" lang="en-US" altLang="ja-JP" sz="1000"/>
          </a:p>
        </p:txBody>
      </p:sp>
      <p:cxnSp>
        <p:nvCxnSpPr>
          <p:cNvPr id="70" name="直線コネクタ 69">
            <a:extLst>
              <a:ext uri="{FF2B5EF4-FFF2-40B4-BE49-F238E27FC236}">
                <a16:creationId xmlns:a16="http://schemas.microsoft.com/office/drawing/2014/main" id="{1F44959B-879A-4247-9FA4-69D56E4D3C49}"/>
              </a:ext>
            </a:extLst>
          </p:cNvPr>
          <p:cNvCxnSpPr/>
          <p:nvPr/>
        </p:nvCxnSpPr>
        <p:spPr>
          <a:xfrm>
            <a:off x="157163" y="10845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72" name="グループ化 71">
            <a:extLst>
              <a:ext uri="{FF2B5EF4-FFF2-40B4-BE49-F238E27FC236}">
                <a16:creationId xmlns:a16="http://schemas.microsoft.com/office/drawing/2014/main" id="{6B4898C4-ECA8-99C0-B958-1CCFBD2B7266}"/>
              </a:ext>
            </a:extLst>
          </p:cNvPr>
          <p:cNvGrpSpPr/>
          <p:nvPr/>
        </p:nvGrpSpPr>
        <p:grpSpPr>
          <a:xfrm>
            <a:off x="1884855" y="519913"/>
            <a:ext cx="3164582" cy="397562"/>
            <a:chOff x="4856186" y="283344"/>
            <a:chExt cx="2156059" cy="580218"/>
          </a:xfrm>
        </p:grpSpPr>
        <p:sp>
          <p:nvSpPr>
            <p:cNvPr id="73" name="テキスト ボックス 72">
              <a:extLst>
                <a:ext uri="{FF2B5EF4-FFF2-40B4-BE49-F238E27FC236}">
                  <a16:creationId xmlns:a16="http://schemas.microsoft.com/office/drawing/2014/main" id="{D1F11296-4772-CE2D-7C65-9C374A0D2D97}"/>
                </a:ext>
              </a:extLst>
            </p:cNvPr>
            <p:cNvSpPr txBox="1"/>
            <p:nvPr/>
          </p:nvSpPr>
          <p:spPr>
            <a:xfrm>
              <a:off x="4856186" y="369461"/>
              <a:ext cx="2156059" cy="494101"/>
            </a:xfrm>
            <a:prstGeom prst="rect">
              <a:avLst/>
            </a:prstGeom>
            <a:noFill/>
          </p:spPr>
          <p:txBody>
            <a:bodyPr wrap="square" rtlCol="0">
              <a:spAutoFit/>
            </a:bodyPr>
            <a:lstStyle/>
            <a:p>
              <a:pPr algn="ctr"/>
              <a:r>
                <a:rPr kumimoji="1" lang="ja-JP" altLang="en-US" sz="1600" b="1"/>
                <a:t>小規模医療業の定義</a:t>
              </a:r>
            </a:p>
          </p:txBody>
        </p:sp>
        <p:sp>
          <p:nvSpPr>
            <p:cNvPr id="75" name="正方形/長方形 74">
              <a:extLst>
                <a:ext uri="{FF2B5EF4-FFF2-40B4-BE49-F238E27FC236}">
                  <a16:creationId xmlns:a16="http://schemas.microsoft.com/office/drawing/2014/main" id="{14640808-7299-0FB0-5D91-832F42561FD9}"/>
                </a:ext>
              </a:extLst>
            </p:cNvPr>
            <p:cNvSpPr/>
            <p:nvPr/>
          </p:nvSpPr>
          <p:spPr>
            <a:xfrm>
              <a:off x="5178393" y="283344"/>
              <a:ext cx="1570867" cy="554517"/>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6"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a:extLst>
              <a:ext uri="{FF2B5EF4-FFF2-40B4-BE49-F238E27FC236}">
                <a16:creationId xmlns:a16="http://schemas.microsoft.com/office/drawing/2014/main" id="{D6693D5E-7BDC-6CF9-8CC9-E223A9AF057D}"/>
              </a:ext>
            </a:extLst>
          </p:cNvPr>
          <p:cNvSpPr txBox="1"/>
          <p:nvPr/>
        </p:nvSpPr>
        <p:spPr>
          <a:xfrm>
            <a:off x="5206951" y="319206"/>
            <a:ext cx="3118582" cy="707886"/>
          </a:xfrm>
          <a:prstGeom prst="rect">
            <a:avLst/>
          </a:prstGeom>
          <a:noFill/>
        </p:spPr>
        <p:txBody>
          <a:bodyPr wrap="square" rtlCol="0">
            <a:spAutoFit/>
          </a:bodyPr>
          <a:lstStyle/>
          <a:p>
            <a:r>
              <a:rPr kumimoji="1" lang="ja-JP" altLang="en-US" sz="1000">
                <a:latin typeface="+mn-ea"/>
              </a:rPr>
              <a:t>□ 医療法で「診療所」と区分される医療機関</a:t>
            </a:r>
            <a:endParaRPr kumimoji="1" lang="en-US" altLang="ja-JP" sz="1000">
              <a:latin typeface="+mn-ea"/>
            </a:endParaRPr>
          </a:p>
          <a:p>
            <a:r>
              <a:rPr kumimoji="1" lang="ja-JP" altLang="en-US" sz="1000">
                <a:latin typeface="+mn-ea"/>
              </a:rPr>
              <a:t>□ 入院患者用のベッドが</a:t>
            </a:r>
            <a:r>
              <a:rPr kumimoji="1" lang="en-US" altLang="ja-JP" sz="1000">
                <a:latin typeface="+mn-ea"/>
              </a:rPr>
              <a:t>19</a:t>
            </a:r>
            <a:r>
              <a:rPr kumimoji="1" lang="ja-JP" altLang="en-US" sz="1000">
                <a:latin typeface="+mn-ea"/>
              </a:rPr>
              <a:t>床以下または無し</a:t>
            </a:r>
            <a:endParaRPr kumimoji="1" lang="en-US" altLang="ja-JP" sz="1000">
              <a:latin typeface="+mn-ea"/>
            </a:endParaRPr>
          </a:p>
          <a:p>
            <a:r>
              <a:rPr kumimoji="1" lang="ja-JP" altLang="en-US" sz="1000">
                <a:latin typeface="+mn-ea"/>
              </a:rPr>
              <a:t>□ 一般に地域医療の「入口」的な役割</a:t>
            </a:r>
            <a:endParaRPr kumimoji="1" lang="en-US" altLang="ja-JP" sz="1000">
              <a:latin typeface="+mn-ea"/>
            </a:endParaRPr>
          </a:p>
          <a:p>
            <a:r>
              <a:rPr kumimoji="1" lang="ja-JP" altLang="en-US" sz="1000">
                <a:latin typeface="+mn-ea"/>
              </a:rPr>
              <a:t>□ 個人経営・医療法人経営の双方を含む</a:t>
            </a:r>
          </a:p>
        </p:txBody>
      </p:sp>
      <p:sp>
        <p:nvSpPr>
          <p:cNvPr id="81" name="テキスト ボックス 80">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の目利き（基本編）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84" name="テキスト ボックス 83"/>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
        <p:nvSpPr>
          <p:cNvPr id="85" name="テキスト ボックス 84"/>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sp>
        <p:nvSpPr>
          <p:cNvPr id="68"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23</a:t>
            </a:fld>
            <a:endParaRPr kumimoji="1" lang="ja-JP" altLang="en-US"/>
          </a:p>
        </p:txBody>
      </p:sp>
      <p:grpSp>
        <p:nvGrpSpPr>
          <p:cNvPr id="69" name="グループ化 68">
            <a:extLst>
              <a:ext uri="{FF2B5EF4-FFF2-40B4-BE49-F238E27FC236}">
                <a16:creationId xmlns:a16="http://schemas.microsoft.com/office/drawing/2014/main" id="{69068A97-50FD-44A1-A988-0B3D3EFD7DA7}"/>
              </a:ext>
            </a:extLst>
          </p:cNvPr>
          <p:cNvGrpSpPr/>
          <p:nvPr/>
        </p:nvGrpSpPr>
        <p:grpSpPr>
          <a:xfrm>
            <a:off x="246208" y="1197197"/>
            <a:ext cx="1162051" cy="885825"/>
            <a:chOff x="295274" y="1523999"/>
            <a:chExt cx="1162051" cy="885825"/>
          </a:xfrm>
        </p:grpSpPr>
        <p:sp>
          <p:nvSpPr>
            <p:cNvPr id="83" name="楕円 82">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87" name="正方形/長方形 86">
            <a:extLst>
              <a:ext uri="{FF2B5EF4-FFF2-40B4-BE49-F238E27FC236}">
                <a16:creationId xmlns:a16="http://schemas.microsoft.com/office/drawing/2014/main" id="{89E35265-CCA6-4F7A-9424-8CAB2F5451E4}"/>
              </a:ext>
            </a:extLst>
          </p:cNvPr>
          <p:cNvSpPr/>
          <p:nvPr/>
        </p:nvSpPr>
        <p:spPr>
          <a:xfrm>
            <a:off x="1354574" y="1345518"/>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他業種との</a:t>
            </a:r>
            <a:endParaRPr kumimoji="1" lang="en-US" altLang="ja-JP" sz="1400" b="1">
              <a:solidFill>
                <a:schemeClr val="tx1"/>
              </a:solidFill>
            </a:endParaRPr>
          </a:p>
          <a:p>
            <a:pPr algn="ctr"/>
            <a:r>
              <a:rPr kumimoji="1" lang="ja-JP" altLang="en-US" sz="1400" b="1">
                <a:solidFill>
                  <a:schemeClr val="tx1"/>
                </a:solidFill>
              </a:rPr>
              <a:t>類似点と相違点</a:t>
            </a:r>
            <a:endParaRPr kumimoji="1" lang="en-US" altLang="ja-JP" sz="1400" b="1">
              <a:solidFill>
                <a:schemeClr val="tx1"/>
              </a:solidFill>
            </a:endParaRPr>
          </a:p>
        </p:txBody>
      </p:sp>
      <p:grpSp>
        <p:nvGrpSpPr>
          <p:cNvPr id="56" name="グループ化 55">
            <a:extLst>
              <a:ext uri="{FF2B5EF4-FFF2-40B4-BE49-F238E27FC236}">
                <a16:creationId xmlns:a16="http://schemas.microsoft.com/office/drawing/2014/main" id="{63AA86DC-F6FC-2FB3-A5ED-DD5C028E21BE}"/>
              </a:ext>
            </a:extLst>
          </p:cNvPr>
          <p:cNvGrpSpPr/>
          <p:nvPr/>
        </p:nvGrpSpPr>
        <p:grpSpPr>
          <a:xfrm>
            <a:off x="4907281" y="3107515"/>
            <a:ext cx="1134136" cy="641891"/>
            <a:chOff x="4698007" y="3069730"/>
            <a:chExt cx="1134136" cy="582761"/>
          </a:xfrm>
        </p:grpSpPr>
        <p:sp>
          <p:nvSpPr>
            <p:cNvPr id="26" name="テキスト ボックス 25">
              <a:extLst>
                <a:ext uri="{FF2B5EF4-FFF2-40B4-BE49-F238E27FC236}">
                  <a16:creationId xmlns:a16="http://schemas.microsoft.com/office/drawing/2014/main" id="{88BF95BD-7599-1877-2AC6-56B138073119}"/>
                </a:ext>
              </a:extLst>
            </p:cNvPr>
            <p:cNvSpPr txBox="1"/>
            <p:nvPr/>
          </p:nvSpPr>
          <p:spPr>
            <a:xfrm>
              <a:off x="4698007" y="3079671"/>
              <a:ext cx="1134136" cy="572820"/>
            </a:xfrm>
            <a:prstGeom prst="rect">
              <a:avLst/>
            </a:prstGeom>
            <a:solidFill>
              <a:schemeClr val="bg1"/>
            </a:solidFill>
          </p:spPr>
          <p:txBody>
            <a:bodyPr wrap="square" rtlCol="0">
              <a:spAutoFit/>
            </a:bodyPr>
            <a:lstStyle/>
            <a:p>
              <a:pPr algn="ctr"/>
              <a:r>
                <a:rPr kumimoji="1" lang="ja-JP" altLang="en-US" sz="1100" b="1"/>
                <a:t>小規模</a:t>
              </a:r>
              <a:endParaRPr kumimoji="1" lang="en-US" altLang="ja-JP" sz="1100" b="1"/>
            </a:p>
            <a:p>
              <a:pPr algn="ctr"/>
              <a:r>
                <a:rPr kumimoji="1" lang="ja-JP" altLang="en-US" sz="2400" b="1"/>
                <a:t>医療業</a:t>
              </a:r>
            </a:p>
          </p:txBody>
        </p:sp>
        <p:sp>
          <p:nvSpPr>
            <p:cNvPr id="44" name="四角形: 角を丸くする 43">
              <a:extLst>
                <a:ext uri="{FF2B5EF4-FFF2-40B4-BE49-F238E27FC236}">
                  <a16:creationId xmlns:a16="http://schemas.microsoft.com/office/drawing/2014/main" id="{EE0800D7-D59B-98E0-9577-CB28F838933F}"/>
                </a:ext>
              </a:extLst>
            </p:cNvPr>
            <p:cNvSpPr/>
            <p:nvPr/>
          </p:nvSpPr>
          <p:spPr>
            <a:xfrm>
              <a:off x="4761500" y="3069730"/>
              <a:ext cx="1012465" cy="577080"/>
            </a:xfrm>
            <a:prstGeom prst="roundRect">
              <a:avLst>
                <a:gd name="adj" fmla="val 8327"/>
              </a:avLst>
            </a:prstGeom>
            <a:noFill/>
            <a:ln w="349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694364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線コネクタ 33">
            <a:extLst>
              <a:ext uri="{FF2B5EF4-FFF2-40B4-BE49-F238E27FC236}">
                <a16:creationId xmlns:a16="http://schemas.microsoft.com/office/drawing/2014/main" id="{45CF6B82-BFC1-4CE4-96E7-B63B034B2B2D}"/>
              </a:ext>
            </a:extLst>
          </p:cNvPr>
          <p:cNvCxnSpPr/>
          <p:nvPr/>
        </p:nvCxnSpPr>
        <p:spPr>
          <a:xfrm>
            <a:off x="135209" y="463090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845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5800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15D86250-E331-9D63-3AE5-82BA62AD7A9A}"/>
              </a:ext>
            </a:extLst>
          </p:cNvPr>
          <p:cNvSpPr txBox="1"/>
          <p:nvPr/>
        </p:nvSpPr>
        <p:spPr>
          <a:xfrm>
            <a:off x="3406528" y="1195977"/>
            <a:ext cx="6221260" cy="861774"/>
          </a:xfrm>
          <a:prstGeom prst="rect">
            <a:avLst/>
          </a:prstGeom>
          <a:noFill/>
        </p:spPr>
        <p:txBody>
          <a:bodyPr wrap="square" rtlCol="0">
            <a:spAutoFit/>
          </a:bodyPr>
          <a:lstStyle/>
          <a:p>
            <a:r>
              <a:rPr kumimoji="1" lang="ja-JP" altLang="en-US" sz="1000"/>
              <a:t>□　</a:t>
            </a:r>
            <a:r>
              <a:rPr kumimoji="1" lang="ja-JP" altLang="en-US" sz="1000">
                <a:latin typeface="+mn-ea"/>
              </a:rPr>
              <a:t>有資格者以外の関与が限られ、生命や健康に直結している業種なので、医療行為自体への助言は</a:t>
            </a:r>
            <a:endParaRPr kumimoji="1" lang="en-US" altLang="ja-JP" sz="1000">
              <a:latin typeface="+mn-ea"/>
            </a:endParaRPr>
          </a:p>
          <a:p>
            <a:r>
              <a:rPr kumimoji="1" lang="ja-JP" altLang="en-US" sz="1000">
                <a:latin typeface="+mn-ea"/>
              </a:rPr>
              <a:t>　　できないため、改善指導は困難</a:t>
            </a:r>
            <a:r>
              <a:rPr kumimoji="1" lang="ja-JP" altLang="en-US" sz="1000"/>
              <a:t>という割切りが必要</a:t>
            </a:r>
            <a:endParaRPr kumimoji="1" lang="en-US" altLang="ja-JP" sz="1000"/>
          </a:p>
          <a:p>
            <a:r>
              <a:rPr kumimoji="1" lang="ja-JP" altLang="en-US" sz="1000"/>
              <a:t>□　医療行為に集中することで、後手に回る分野へのフォローが支援の中心になることが多い</a:t>
            </a:r>
            <a:endParaRPr kumimoji="1" lang="en-US" altLang="ja-JP" sz="1000"/>
          </a:p>
          <a:p>
            <a:r>
              <a:rPr kumimoji="1" lang="ja-JP" altLang="en-US" sz="1000"/>
              <a:t>　　（事業全体の収益構造、財務上の課題、設備更新の回収見込み、労務問題等）</a:t>
            </a:r>
            <a:endParaRPr kumimoji="1" lang="en-US" altLang="ja-JP" sz="1000"/>
          </a:p>
          <a:p>
            <a:r>
              <a:rPr kumimoji="1" lang="ja-JP" altLang="en-US" sz="1000"/>
              <a:t>□　事業構造の理解や、計数情報の適時取得を通した支援方針の探索が初動としては良い</a:t>
            </a:r>
            <a:endParaRPr kumimoji="1" lang="en-US" altLang="ja-JP" sz="1000"/>
          </a:p>
        </p:txBody>
      </p:sp>
      <p:grpSp>
        <p:nvGrpSpPr>
          <p:cNvPr id="72" name="グループ化 71">
            <a:extLst>
              <a:ext uri="{FF2B5EF4-FFF2-40B4-BE49-F238E27FC236}">
                <a16:creationId xmlns:a16="http://schemas.microsoft.com/office/drawing/2014/main" id="{342C8DAD-2E5C-41AA-275E-48CC669F603A}"/>
              </a:ext>
            </a:extLst>
          </p:cNvPr>
          <p:cNvGrpSpPr/>
          <p:nvPr/>
        </p:nvGrpSpPr>
        <p:grpSpPr>
          <a:xfrm>
            <a:off x="135209" y="2360771"/>
            <a:ext cx="2251958" cy="1431401"/>
            <a:chOff x="136510" y="2415942"/>
            <a:chExt cx="2251958" cy="1431401"/>
          </a:xfrm>
        </p:grpSpPr>
        <p:grpSp>
          <p:nvGrpSpPr>
            <p:cNvPr id="58" name="グループ化 57">
              <a:extLst>
                <a:ext uri="{FF2B5EF4-FFF2-40B4-BE49-F238E27FC236}">
                  <a16:creationId xmlns:a16="http://schemas.microsoft.com/office/drawing/2014/main" id="{13FB0D83-7131-0D00-41D4-80365D98CDA8}"/>
                </a:ext>
              </a:extLst>
            </p:cNvPr>
            <p:cNvGrpSpPr/>
            <p:nvPr/>
          </p:nvGrpSpPr>
          <p:grpSpPr>
            <a:xfrm>
              <a:off x="136510" y="2503489"/>
              <a:ext cx="2251958" cy="1188806"/>
              <a:chOff x="136510" y="2262939"/>
              <a:chExt cx="2251958" cy="1188806"/>
            </a:xfrm>
          </p:grpSpPr>
          <p:sp>
            <p:nvSpPr>
              <p:cNvPr id="31" name="テキスト ボックス 30">
                <a:extLst>
                  <a:ext uri="{FF2B5EF4-FFF2-40B4-BE49-F238E27FC236}">
                    <a16:creationId xmlns:a16="http://schemas.microsoft.com/office/drawing/2014/main" id="{F961C001-1D71-F369-E19F-98E72AF62D71}"/>
                  </a:ext>
                </a:extLst>
              </p:cNvPr>
              <p:cNvSpPr txBox="1"/>
              <p:nvPr/>
            </p:nvSpPr>
            <p:spPr>
              <a:xfrm>
                <a:off x="136510" y="2262939"/>
                <a:ext cx="2144678" cy="769441"/>
              </a:xfrm>
              <a:prstGeom prst="rect">
                <a:avLst/>
              </a:prstGeom>
              <a:noFill/>
            </p:spPr>
            <p:txBody>
              <a:bodyPr wrap="square" rtlCol="0">
                <a:spAutoFit/>
              </a:bodyPr>
              <a:lstStyle/>
              <a:p>
                <a:pPr algn="ctr"/>
                <a:r>
                  <a:rPr kumimoji="1" lang="ja-JP" altLang="en-US" sz="2800">
                    <a:latin typeface="HGS創英角ｺﾞｼｯｸUB" panose="020B0900000000000000" pitchFamily="50" charset="-128"/>
                    <a:ea typeface="HGS創英角ｺﾞｼｯｸUB" panose="020B0900000000000000" pitchFamily="50" charset="-128"/>
                  </a:rPr>
                  <a:t>公表資料</a:t>
                </a:r>
                <a:endParaRPr kumimoji="1" lang="en-US" altLang="ja-JP" sz="2800">
                  <a:latin typeface="HGS創英角ｺﾞｼｯｸUB" panose="020B0900000000000000" pitchFamily="50" charset="-128"/>
                  <a:ea typeface="HGS創英角ｺﾞｼｯｸUB" panose="020B0900000000000000" pitchFamily="50" charset="-128"/>
                </a:endParaRPr>
              </a:p>
              <a:p>
                <a:pPr algn="ctr"/>
                <a:r>
                  <a:rPr kumimoji="1" lang="ja-JP" altLang="en-US" sz="1600">
                    <a:latin typeface="HGS創英角ｺﾞｼｯｸUB" panose="020B0900000000000000" pitchFamily="50" charset="-128"/>
                    <a:ea typeface="HGS創英角ｺﾞｼｯｸUB" panose="020B0900000000000000" pitchFamily="50" charset="-128"/>
                  </a:rPr>
                  <a:t>を利用した</a:t>
                </a:r>
                <a:endParaRPr kumimoji="1" lang="en-US" altLang="ja-JP" sz="1600">
                  <a:latin typeface="HGS創英角ｺﾞｼｯｸUB" panose="020B0900000000000000" pitchFamily="50" charset="-128"/>
                  <a:ea typeface="HGS創英角ｺﾞｼｯｸUB" panose="020B0900000000000000" pitchFamily="50" charset="-128"/>
                </a:endParaRPr>
              </a:p>
            </p:txBody>
          </p:sp>
          <p:sp>
            <p:nvSpPr>
              <p:cNvPr id="32" name="テキスト ボックス 31">
                <a:extLst>
                  <a:ext uri="{FF2B5EF4-FFF2-40B4-BE49-F238E27FC236}">
                    <a16:creationId xmlns:a16="http://schemas.microsoft.com/office/drawing/2014/main" id="{7586504E-B8BF-001F-D523-4617854D43D2}"/>
                  </a:ext>
                </a:extLst>
              </p:cNvPr>
              <p:cNvSpPr txBox="1"/>
              <p:nvPr/>
            </p:nvSpPr>
            <p:spPr>
              <a:xfrm>
                <a:off x="405664" y="2990080"/>
                <a:ext cx="1982804" cy="461665"/>
              </a:xfrm>
              <a:prstGeom prst="rect">
                <a:avLst/>
              </a:prstGeom>
              <a:noFill/>
            </p:spPr>
            <p:txBody>
              <a:bodyPr wrap="square" rtlCol="0">
                <a:spAutoFit/>
              </a:bodyPr>
              <a:lstStyle/>
              <a:p>
                <a:r>
                  <a:rPr kumimoji="1" lang="ja-JP" altLang="en-US" sz="2400" b="1">
                    <a:latin typeface="HGS創英角ｺﾞｼｯｸUB" panose="020B0900000000000000" pitchFamily="50" charset="-128"/>
                    <a:ea typeface="HGS創英角ｺﾞｼｯｸUB" panose="020B0900000000000000" pitchFamily="50" charset="-128"/>
                  </a:rPr>
                  <a:t>アプローチ</a:t>
                </a:r>
              </a:p>
            </p:txBody>
          </p:sp>
        </p:grpSp>
        <p:sp>
          <p:nvSpPr>
            <p:cNvPr id="66" name="正方形/長方形 65">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noFill/>
            <a:ln w="44450">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0" name="グループ化 69">
            <a:extLst>
              <a:ext uri="{FF2B5EF4-FFF2-40B4-BE49-F238E27FC236}">
                <a16:creationId xmlns:a16="http://schemas.microsoft.com/office/drawing/2014/main" id="{B8083B67-D533-8491-4693-62340ED3FD8C}"/>
              </a:ext>
            </a:extLst>
          </p:cNvPr>
          <p:cNvGrpSpPr/>
          <p:nvPr/>
        </p:nvGrpSpPr>
        <p:grpSpPr>
          <a:xfrm>
            <a:off x="157163" y="4737625"/>
            <a:ext cx="2212482" cy="1416522"/>
            <a:chOff x="135209" y="4781052"/>
            <a:chExt cx="2212482" cy="1431401"/>
          </a:xfrm>
        </p:grpSpPr>
        <p:sp>
          <p:nvSpPr>
            <p:cNvPr id="30" name="テキスト ボックス 29">
              <a:extLst>
                <a:ext uri="{FF2B5EF4-FFF2-40B4-BE49-F238E27FC236}">
                  <a16:creationId xmlns:a16="http://schemas.microsoft.com/office/drawing/2014/main" id="{D39C5AEC-7DB3-FEED-08FE-2072C1F9B4AD}"/>
                </a:ext>
              </a:extLst>
            </p:cNvPr>
            <p:cNvSpPr txBox="1"/>
            <p:nvPr/>
          </p:nvSpPr>
          <p:spPr>
            <a:xfrm>
              <a:off x="364887" y="5589947"/>
              <a:ext cx="1982804" cy="466514"/>
            </a:xfrm>
            <a:prstGeom prst="rect">
              <a:avLst/>
            </a:prstGeom>
            <a:noFill/>
          </p:spPr>
          <p:txBody>
            <a:bodyPr wrap="square" rtlCol="0">
              <a:spAutoFit/>
            </a:bodyPr>
            <a:lstStyle/>
            <a:p>
              <a:r>
                <a:rPr kumimoji="1" lang="ja-JP" altLang="en-US" sz="2400" b="1">
                  <a:latin typeface="HGS創英角ｺﾞｼｯｸUB" panose="020B0900000000000000" pitchFamily="50" charset="-128"/>
                  <a:ea typeface="HGS創英角ｺﾞｼｯｸUB" panose="020B0900000000000000" pitchFamily="50" charset="-128"/>
                </a:rPr>
                <a:t>アプローチ</a:t>
              </a:r>
            </a:p>
          </p:txBody>
        </p:sp>
        <p:sp>
          <p:nvSpPr>
            <p:cNvPr id="68" name="正方形/長方形 67">
              <a:extLst>
                <a:ext uri="{FF2B5EF4-FFF2-40B4-BE49-F238E27FC236}">
                  <a16:creationId xmlns:a16="http://schemas.microsoft.com/office/drawing/2014/main" id="{0DA3D4A2-CB24-004D-E2A3-CBDFF5B9A22C}"/>
                </a:ext>
              </a:extLst>
            </p:cNvPr>
            <p:cNvSpPr/>
            <p:nvPr/>
          </p:nvSpPr>
          <p:spPr>
            <a:xfrm>
              <a:off x="157163" y="4781052"/>
              <a:ext cx="2144678" cy="1431401"/>
            </a:xfrm>
            <a:prstGeom prst="rect">
              <a:avLst/>
            </a:prstGeom>
            <a:noFill/>
            <a:ln w="44450">
              <a:solidFill>
                <a:schemeClr val="accent1">
                  <a:lumMod val="60000"/>
                  <a:lumOff val="40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a:extLst>
                <a:ext uri="{FF2B5EF4-FFF2-40B4-BE49-F238E27FC236}">
                  <a16:creationId xmlns:a16="http://schemas.microsoft.com/office/drawing/2014/main" id="{934591CA-B3CE-5741-F76D-476CAAB5E801}"/>
                </a:ext>
              </a:extLst>
            </p:cNvPr>
            <p:cNvSpPr txBox="1"/>
            <p:nvPr/>
          </p:nvSpPr>
          <p:spPr>
            <a:xfrm>
              <a:off x="135209" y="4857076"/>
              <a:ext cx="2144678" cy="769441"/>
            </a:xfrm>
            <a:prstGeom prst="rect">
              <a:avLst/>
            </a:prstGeom>
            <a:noFill/>
          </p:spPr>
          <p:txBody>
            <a:bodyPr wrap="square" rtlCol="0">
              <a:spAutoFit/>
            </a:bodyPr>
            <a:lstStyle/>
            <a:p>
              <a:pPr algn="ctr"/>
              <a:r>
                <a:rPr kumimoji="1" lang="ja-JP" altLang="en-US" sz="2800">
                  <a:latin typeface="HGS創英角ｺﾞｼｯｸUB" panose="020B0900000000000000" pitchFamily="50" charset="-128"/>
                  <a:ea typeface="HGS創英角ｺﾞｼｯｸUB" panose="020B0900000000000000" pitchFamily="50" charset="-128"/>
                </a:rPr>
                <a:t>専門家</a:t>
              </a:r>
              <a:endParaRPr kumimoji="1" lang="en-US" altLang="ja-JP" sz="2800">
                <a:latin typeface="HGS創英角ｺﾞｼｯｸUB" panose="020B0900000000000000" pitchFamily="50" charset="-128"/>
                <a:ea typeface="HGS創英角ｺﾞｼｯｸUB" panose="020B0900000000000000" pitchFamily="50" charset="-128"/>
              </a:endParaRPr>
            </a:p>
            <a:p>
              <a:pPr algn="ctr"/>
              <a:r>
                <a:rPr kumimoji="1" lang="ja-JP" altLang="en-US" sz="1600">
                  <a:latin typeface="HGS創英角ｺﾞｼｯｸUB" panose="020B0900000000000000" pitchFamily="50" charset="-128"/>
                  <a:ea typeface="HGS創英角ｺﾞｼｯｸUB" panose="020B0900000000000000" pitchFamily="50" charset="-128"/>
                </a:rPr>
                <a:t>を通した</a:t>
              </a:r>
              <a:endParaRPr kumimoji="1" lang="en-US" altLang="ja-JP" sz="1600">
                <a:latin typeface="HGS創英角ｺﾞｼｯｸUB" panose="020B0900000000000000" pitchFamily="50" charset="-128"/>
                <a:ea typeface="HGS創英角ｺﾞｼｯｸUB" panose="020B0900000000000000" pitchFamily="50" charset="-128"/>
              </a:endParaRPr>
            </a:p>
          </p:txBody>
        </p:sp>
      </p:grpSp>
      <p:sp>
        <p:nvSpPr>
          <p:cNvPr id="73" name="テキスト ボックス 72">
            <a:extLst>
              <a:ext uri="{FF2B5EF4-FFF2-40B4-BE49-F238E27FC236}">
                <a16:creationId xmlns:a16="http://schemas.microsoft.com/office/drawing/2014/main" id="{0F1F0054-5C54-CE4D-E8DA-8395D5C21DFD}"/>
              </a:ext>
            </a:extLst>
          </p:cNvPr>
          <p:cNvSpPr txBox="1"/>
          <p:nvPr/>
        </p:nvSpPr>
        <p:spPr>
          <a:xfrm>
            <a:off x="252776" y="3870167"/>
            <a:ext cx="9564270" cy="707886"/>
          </a:xfrm>
          <a:prstGeom prst="rect">
            <a:avLst/>
          </a:prstGeom>
          <a:noFill/>
        </p:spPr>
        <p:txBody>
          <a:bodyPr wrap="square" rtlCol="0">
            <a:spAutoFit/>
          </a:bodyPr>
          <a:lstStyle/>
          <a:p>
            <a:r>
              <a:rPr kumimoji="1" lang="ja-JP" altLang="en-US" sz="1000" spc="-50">
                <a:latin typeface="+mn-ea"/>
              </a:rPr>
              <a:t>　医療に関しては、厚生労働省より多様な資料が公表されており、支援や事業性評価の対象になる診療所との比較検討や、数値の妥当性などを推計する時に役に立ちます。例えば、患者調査には</a:t>
            </a:r>
            <a:r>
              <a:rPr kumimoji="1" lang="en-US" altLang="ja-JP" sz="1000" spc="-50">
                <a:latin typeface="+mn-ea"/>
              </a:rPr>
              <a:t>10</a:t>
            </a:r>
            <a:r>
              <a:rPr kumimoji="1" lang="ja-JP" altLang="en-US" sz="1000" spc="-50">
                <a:latin typeface="+mn-ea"/>
              </a:rPr>
              <a:t>万人当りの受療率が記載されています。仮に、地域における眼科の受療率が</a:t>
            </a:r>
            <a:r>
              <a:rPr kumimoji="1" lang="en-US" altLang="ja-JP" sz="1000" spc="-50">
                <a:latin typeface="+mn-ea"/>
              </a:rPr>
              <a:t>2</a:t>
            </a:r>
            <a:r>
              <a:rPr kumimoji="1" lang="ja-JP" altLang="en-US" sz="1000" spc="-50">
                <a:latin typeface="+mn-ea"/>
              </a:rPr>
              <a:t>％とすると、１日に</a:t>
            </a:r>
            <a:r>
              <a:rPr kumimoji="1" lang="en-US" altLang="ja-JP" sz="1000" spc="-50">
                <a:latin typeface="+mn-ea"/>
              </a:rPr>
              <a:t>50</a:t>
            </a:r>
            <a:r>
              <a:rPr kumimoji="1" lang="ja-JP" altLang="en-US" sz="1000" spc="-50">
                <a:latin typeface="+mn-ea"/>
              </a:rPr>
              <a:t>人の患者を診療することが、損益分岐点になる　計画の場合、周辺地域に（</a:t>
            </a:r>
            <a:r>
              <a:rPr kumimoji="1" lang="en-US" altLang="ja-JP" sz="1000" spc="-50">
                <a:latin typeface="+mn-ea"/>
              </a:rPr>
              <a:t>50÷2</a:t>
            </a:r>
            <a:r>
              <a:rPr kumimoji="1" lang="ja-JP" altLang="en-US" sz="1000" spc="-50">
                <a:latin typeface="+mn-ea"/>
              </a:rPr>
              <a:t>％＝）</a:t>
            </a:r>
            <a:r>
              <a:rPr kumimoji="1" lang="en-US" altLang="ja-JP" sz="1000" spc="-50">
                <a:latin typeface="+mn-ea"/>
              </a:rPr>
              <a:t>2,500</a:t>
            </a:r>
            <a:r>
              <a:rPr kumimoji="1" lang="ja-JP" altLang="en-US" sz="1000" spc="-50">
                <a:latin typeface="+mn-ea"/>
              </a:rPr>
              <a:t>人が住んでいなければ立地的には厳しい環境かもしれない、といった専門的な医療行為以外の観点からも、事業を把握し課題を明確化する手掛かりにすることもできますので、公表資料の有効活用は事業性把握には重要といえます。　</a:t>
            </a:r>
            <a:endParaRPr kumimoji="1" lang="en-US" altLang="ja-JP" sz="1000" spc="-50">
              <a:latin typeface="+mn-ea"/>
            </a:endParaRPr>
          </a:p>
        </p:txBody>
      </p:sp>
      <p:sp>
        <p:nvSpPr>
          <p:cNvPr id="75" name="テキスト ボックス 74">
            <a:extLst>
              <a:ext uri="{FF2B5EF4-FFF2-40B4-BE49-F238E27FC236}">
                <a16:creationId xmlns:a16="http://schemas.microsoft.com/office/drawing/2014/main" id="{4960CA3E-16CD-A6FC-E97F-74A433F77C6A}"/>
              </a:ext>
            </a:extLst>
          </p:cNvPr>
          <p:cNvSpPr txBox="1"/>
          <p:nvPr/>
        </p:nvSpPr>
        <p:spPr>
          <a:xfrm>
            <a:off x="2227825" y="2119073"/>
            <a:ext cx="5549388" cy="261610"/>
          </a:xfrm>
          <a:prstGeom prst="rect">
            <a:avLst/>
          </a:prstGeom>
          <a:noFill/>
        </p:spPr>
        <p:txBody>
          <a:bodyPr wrap="square" rtlCol="0">
            <a:spAutoFit/>
          </a:bodyPr>
          <a:lstStyle/>
          <a:p>
            <a:pPr algn="ctr"/>
            <a:r>
              <a:rPr kumimoji="1" lang="ja-JP" altLang="en-US" sz="1100" b="1"/>
              <a:t>～代表的な調査資料～（いずれも厚生労働省の</a:t>
            </a:r>
            <a:r>
              <a:rPr kumimoji="1" lang="en-US" altLang="ja-JP" sz="1100" b="1"/>
              <a:t>HP</a:t>
            </a:r>
            <a:r>
              <a:rPr kumimoji="1" lang="ja-JP" altLang="en-US" sz="1100" b="1"/>
              <a:t>から閲覧可能）</a:t>
            </a:r>
          </a:p>
        </p:txBody>
      </p:sp>
      <p:grpSp>
        <p:nvGrpSpPr>
          <p:cNvPr id="105" name="グループ化 104">
            <a:extLst>
              <a:ext uri="{FF2B5EF4-FFF2-40B4-BE49-F238E27FC236}">
                <a16:creationId xmlns:a16="http://schemas.microsoft.com/office/drawing/2014/main" id="{BF1F08CD-4F52-A63C-AD5F-A23F6D1D8DAC}"/>
              </a:ext>
            </a:extLst>
          </p:cNvPr>
          <p:cNvGrpSpPr/>
          <p:nvPr/>
        </p:nvGrpSpPr>
        <p:grpSpPr>
          <a:xfrm>
            <a:off x="2387167" y="2360771"/>
            <a:ext cx="7518833" cy="1600737"/>
            <a:chOff x="2387167" y="2466646"/>
            <a:chExt cx="7390717" cy="1573105"/>
          </a:xfrm>
        </p:grpSpPr>
        <p:grpSp>
          <p:nvGrpSpPr>
            <p:cNvPr id="88" name="グループ化 87">
              <a:extLst>
                <a:ext uri="{FF2B5EF4-FFF2-40B4-BE49-F238E27FC236}">
                  <a16:creationId xmlns:a16="http://schemas.microsoft.com/office/drawing/2014/main" id="{CC306872-957F-142E-165C-2F23818A1CE3}"/>
                </a:ext>
              </a:extLst>
            </p:cNvPr>
            <p:cNvGrpSpPr/>
            <p:nvPr/>
          </p:nvGrpSpPr>
          <p:grpSpPr>
            <a:xfrm>
              <a:off x="2425667" y="2502899"/>
              <a:ext cx="2318135" cy="1395149"/>
              <a:chOff x="2348667" y="2502899"/>
              <a:chExt cx="2318135" cy="1395149"/>
            </a:xfrm>
          </p:grpSpPr>
          <p:sp>
            <p:nvSpPr>
              <p:cNvPr id="76" name="テキスト ボックス 75">
                <a:extLst>
                  <a:ext uri="{FF2B5EF4-FFF2-40B4-BE49-F238E27FC236}">
                    <a16:creationId xmlns:a16="http://schemas.microsoft.com/office/drawing/2014/main" id="{17A94AC1-F5FE-37DB-7A98-4C426EC5899F}"/>
                  </a:ext>
                </a:extLst>
              </p:cNvPr>
              <p:cNvSpPr txBox="1"/>
              <p:nvPr/>
            </p:nvSpPr>
            <p:spPr>
              <a:xfrm>
                <a:off x="2522124" y="2524108"/>
                <a:ext cx="2144678" cy="307777"/>
              </a:xfrm>
              <a:prstGeom prst="rect">
                <a:avLst/>
              </a:prstGeom>
              <a:noFill/>
            </p:spPr>
            <p:txBody>
              <a:bodyPr wrap="square" rtlCol="0">
                <a:spAutoFit/>
              </a:bodyPr>
              <a:lstStyle/>
              <a:p>
                <a:pPr algn="dist"/>
                <a:r>
                  <a:rPr kumimoji="1" lang="ja-JP" altLang="en-US" sz="1400"/>
                  <a:t>医療経済実態調査報告</a:t>
                </a:r>
              </a:p>
            </p:txBody>
          </p:sp>
          <p:sp>
            <p:nvSpPr>
              <p:cNvPr id="78" name="テキスト ボックス 77">
                <a:extLst>
                  <a:ext uri="{FF2B5EF4-FFF2-40B4-BE49-F238E27FC236}">
                    <a16:creationId xmlns:a16="http://schemas.microsoft.com/office/drawing/2014/main" id="{9DC2A917-23EF-76A0-0D14-ECF812D7B77D}"/>
                  </a:ext>
                </a:extLst>
              </p:cNvPr>
              <p:cNvSpPr txBox="1"/>
              <p:nvPr/>
            </p:nvSpPr>
            <p:spPr>
              <a:xfrm>
                <a:off x="2522124" y="2879688"/>
                <a:ext cx="2144678" cy="307777"/>
              </a:xfrm>
              <a:prstGeom prst="rect">
                <a:avLst/>
              </a:prstGeom>
              <a:noFill/>
            </p:spPr>
            <p:txBody>
              <a:bodyPr wrap="square" rtlCol="0">
                <a:spAutoFit/>
              </a:bodyPr>
              <a:lstStyle/>
              <a:p>
                <a:pPr algn="dist"/>
                <a:r>
                  <a:rPr kumimoji="1" lang="ja-JP" altLang="en-US" sz="1400"/>
                  <a:t>社会医療診療行為別統計</a:t>
                </a:r>
              </a:p>
            </p:txBody>
          </p:sp>
          <p:sp>
            <p:nvSpPr>
              <p:cNvPr id="81" name="テキスト ボックス 80">
                <a:extLst>
                  <a:ext uri="{FF2B5EF4-FFF2-40B4-BE49-F238E27FC236}">
                    <a16:creationId xmlns:a16="http://schemas.microsoft.com/office/drawing/2014/main" id="{8241290E-3B71-FA09-B030-D44E39280A94}"/>
                  </a:ext>
                </a:extLst>
              </p:cNvPr>
              <p:cNvSpPr txBox="1"/>
              <p:nvPr/>
            </p:nvSpPr>
            <p:spPr>
              <a:xfrm>
                <a:off x="2522124" y="3235269"/>
                <a:ext cx="2144678" cy="307778"/>
              </a:xfrm>
              <a:prstGeom prst="rect">
                <a:avLst/>
              </a:prstGeom>
              <a:noFill/>
            </p:spPr>
            <p:txBody>
              <a:bodyPr wrap="square" rtlCol="0">
                <a:spAutoFit/>
              </a:bodyPr>
              <a:lstStyle/>
              <a:p>
                <a:pPr algn="dist"/>
                <a:r>
                  <a:rPr kumimoji="1" lang="ja-JP" altLang="en-US" sz="1400"/>
                  <a:t>医療施設調査</a:t>
                </a:r>
              </a:p>
            </p:txBody>
          </p:sp>
          <p:sp>
            <p:nvSpPr>
              <p:cNvPr id="83" name="テキスト ボックス 82">
                <a:extLst>
                  <a:ext uri="{FF2B5EF4-FFF2-40B4-BE49-F238E27FC236}">
                    <a16:creationId xmlns:a16="http://schemas.microsoft.com/office/drawing/2014/main" id="{18BF90D5-F2F6-3999-FD88-B36F3ADDD250}"/>
                  </a:ext>
                </a:extLst>
              </p:cNvPr>
              <p:cNvSpPr txBox="1"/>
              <p:nvPr/>
            </p:nvSpPr>
            <p:spPr>
              <a:xfrm>
                <a:off x="2522124" y="3590850"/>
                <a:ext cx="2144678" cy="307198"/>
              </a:xfrm>
              <a:prstGeom prst="rect">
                <a:avLst/>
              </a:prstGeom>
              <a:noFill/>
            </p:spPr>
            <p:txBody>
              <a:bodyPr wrap="square" rtlCol="0">
                <a:spAutoFit/>
              </a:bodyPr>
              <a:lstStyle/>
              <a:p>
                <a:pPr algn="dist"/>
                <a:r>
                  <a:rPr kumimoji="1" lang="ja-JP" altLang="en-US" sz="1400"/>
                  <a:t>患者調査</a:t>
                </a:r>
              </a:p>
            </p:txBody>
          </p:sp>
          <p:sp>
            <p:nvSpPr>
              <p:cNvPr id="84" name="テキスト ボックス 83">
                <a:extLst>
                  <a:ext uri="{FF2B5EF4-FFF2-40B4-BE49-F238E27FC236}">
                    <a16:creationId xmlns:a16="http://schemas.microsoft.com/office/drawing/2014/main" id="{0CF89844-55B6-6CD1-D6D2-E20968792BD7}"/>
                  </a:ext>
                </a:extLst>
              </p:cNvPr>
              <p:cNvSpPr txBox="1"/>
              <p:nvPr/>
            </p:nvSpPr>
            <p:spPr>
              <a:xfrm>
                <a:off x="2348667" y="2502899"/>
                <a:ext cx="329037" cy="307777"/>
              </a:xfrm>
              <a:prstGeom prst="rect">
                <a:avLst/>
              </a:prstGeom>
              <a:noFill/>
            </p:spPr>
            <p:txBody>
              <a:bodyPr wrap="square" rtlCol="0">
                <a:spAutoFit/>
              </a:bodyPr>
              <a:lstStyle/>
              <a:p>
                <a:r>
                  <a:rPr kumimoji="1" lang="en-US" altLang="ja-JP" sz="1400" b="1">
                    <a:latin typeface="Times New Roman" panose="02020603050405020304" pitchFamily="18" charset="0"/>
                    <a:cs typeface="Times New Roman" panose="02020603050405020304" pitchFamily="18" charset="0"/>
                  </a:rPr>
                  <a:t>1</a:t>
                </a:r>
                <a:endParaRPr kumimoji="1" lang="ja-JP" altLang="en-US" sz="1400" b="1">
                  <a:latin typeface="Times New Roman" panose="02020603050405020304" pitchFamily="18" charset="0"/>
                  <a:cs typeface="Times New Roman" panose="02020603050405020304" pitchFamily="18" charset="0"/>
                </a:endParaRPr>
              </a:p>
            </p:txBody>
          </p:sp>
          <p:sp>
            <p:nvSpPr>
              <p:cNvPr id="85" name="テキスト ボックス 84">
                <a:extLst>
                  <a:ext uri="{FF2B5EF4-FFF2-40B4-BE49-F238E27FC236}">
                    <a16:creationId xmlns:a16="http://schemas.microsoft.com/office/drawing/2014/main" id="{4E34DB2C-7B73-C8EA-2DA9-2D4F081C1522}"/>
                  </a:ext>
                </a:extLst>
              </p:cNvPr>
              <p:cNvSpPr txBox="1"/>
              <p:nvPr/>
            </p:nvSpPr>
            <p:spPr>
              <a:xfrm>
                <a:off x="2348667" y="2866805"/>
                <a:ext cx="329037" cy="307777"/>
              </a:xfrm>
              <a:prstGeom prst="rect">
                <a:avLst/>
              </a:prstGeom>
              <a:noFill/>
            </p:spPr>
            <p:txBody>
              <a:bodyPr wrap="square" rtlCol="0">
                <a:spAutoFit/>
              </a:bodyPr>
              <a:lstStyle/>
              <a:p>
                <a:r>
                  <a:rPr kumimoji="1" lang="en-US" altLang="ja-JP" sz="1400" b="1">
                    <a:latin typeface="Times New Roman" panose="02020603050405020304" pitchFamily="18" charset="0"/>
                    <a:cs typeface="Times New Roman" panose="02020603050405020304" pitchFamily="18" charset="0"/>
                  </a:rPr>
                  <a:t>2</a:t>
                </a:r>
                <a:endParaRPr kumimoji="1" lang="ja-JP" altLang="en-US" sz="1400" b="1">
                  <a:latin typeface="Times New Roman" panose="02020603050405020304" pitchFamily="18" charset="0"/>
                  <a:cs typeface="Times New Roman" panose="02020603050405020304" pitchFamily="18" charset="0"/>
                </a:endParaRPr>
              </a:p>
            </p:txBody>
          </p:sp>
          <p:sp>
            <p:nvSpPr>
              <p:cNvPr id="86" name="テキスト ボックス 85">
                <a:extLst>
                  <a:ext uri="{FF2B5EF4-FFF2-40B4-BE49-F238E27FC236}">
                    <a16:creationId xmlns:a16="http://schemas.microsoft.com/office/drawing/2014/main" id="{5EC3CE3B-AA9D-9EAF-0880-88B68F9348EF}"/>
                  </a:ext>
                </a:extLst>
              </p:cNvPr>
              <p:cNvSpPr txBox="1"/>
              <p:nvPr/>
            </p:nvSpPr>
            <p:spPr>
              <a:xfrm>
                <a:off x="2348667" y="3218863"/>
                <a:ext cx="329037" cy="307777"/>
              </a:xfrm>
              <a:prstGeom prst="rect">
                <a:avLst/>
              </a:prstGeom>
              <a:noFill/>
            </p:spPr>
            <p:txBody>
              <a:bodyPr wrap="square" rtlCol="0">
                <a:spAutoFit/>
              </a:bodyPr>
              <a:lstStyle/>
              <a:p>
                <a:r>
                  <a:rPr kumimoji="1" lang="en-US" altLang="ja-JP" sz="1400" b="1">
                    <a:latin typeface="Times New Roman" panose="02020603050405020304" pitchFamily="18" charset="0"/>
                    <a:cs typeface="Times New Roman" panose="02020603050405020304" pitchFamily="18" charset="0"/>
                  </a:rPr>
                  <a:t>3</a:t>
                </a:r>
                <a:endParaRPr kumimoji="1" lang="ja-JP" altLang="en-US" sz="1400" b="1">
                  <a:latin typeface="Times New Roman" panose="02020603050405020304" pitchFamily="18" charset="0"/>
                  <a:cs typeface="Times New Roman" panose="02020603050405020304" pitchFamily="18" charset="0"/>
                </a:endParaRPr>
              </a:p>
            </p:txBody>
          </p:sp>
          <p:sp>
            <p:nvSpPr>
              <p:cNvPr id="87" name="テキスト ボックス 86">
                <a:extLst>
                  <a:ext uri="{FF2B5EF4-FFF2-40B4-BE49-F238E27FC236}">
                    <a16:creationId xmlns:a16="http://schemas.microsoft.com/office/drawing/2014/main" id="{B1F0AE6E-7307-6805-1779-7404C955C660}"/>
                  </a:ext>
                </a:extLst>
              </p:cNvPr>
              <p:cNvSpPr txBox="1"/>
              <p:nvPr/>
            </p:nvSpPr>
            <p:spPr>
              <a:xfrm>
                <a:off x="2348667" y="3574443"/>
                <a:ext cx="329037" cy="307777"/>
              </a:xfrm>
              <a:prstGeom prst="rect">
                <a:avLst/>
              </a:prstGeom>
              <a:noFill/>
            </p:spPr>
            <p:txBody>
              <a:bodyPr wrap="square" rtlCol="0">
                <a:spAutoFit/>
              </a:bodyPr>
              <a:lstStyle/>
              <a:p>
                <a:r>
                  <a:rPr kumimoji="1" lang="en-US" altLang="ja-JP" sz="1400" b="1">
                    <a:latin typeface="Times New Roman" panose="02020603050405020304" pitchFamily="18" charset="0"/>
                    <a:cs typeface="Times New Roman" panose="02020603050405020304" pitchFamily="18" charset="0"/>
                  </a:rPr>
                  <a:t>4</a:t>
                </a:r>
                <a:endParaRPr kumimoji="1" lang="ja-JP" altLang="en-US" sz="1400" b="1">
                  <a:latin typeface="Times New Roman" panose="02020603050405020304" pitchFamily="18" charset="0"/>
                  <a:cs typeface="Times New Roman" panose="02020603050405020304" pitchFamily="18" charset="0"/>
                </a:endParaRPr>
              </a:p>
            </p:txBody>
          </p:sp>
        </p:grpSp>
        <p:sp>
          <p:nvSpPr>
            <p:cNvPr id="89" name="テキスト ボックス 88">
              <a:extLst>
                <a:ext uri="{FF2B5EF4-FFF2-40B4-BE49-F238E27FC236}">
                  <a16:creationId xmlns:a16="http://schemas.microsoft.com/office/drawing/2014/main" id="{562145BC-3851-75CB-0152-14050C1B58F9}"/>
                </a:ext>
              </a:extLst>
            </p:cNvPr>
            <p:cNvSpPr txBox="1"/>
            <p:nvPr/>
          </p:nvSpPr>
          <p:spPr>
            <a:xfrm>
              <a:off x="4742250" y="2563818"/>
              <a:ext cx="4895162" cy="261610"/>
            </a:xfrm>
            <a:prstGeom prst="rect">
              <a:avLst/>
            </a:prstGeom>
            <a:noFill/>
          </p:spPr>
          <p:txBody>
            <a:bodyPr wrap="square" rtlCol="0">
              <a:spAutoFit/>
            </a:bodyPr>
            <a:lstStyle/>
            <a:p>
              <a:r>
                <a:rPr kumimoji="1" lang="ja-JP" altLang="en-US" sz="1050"/>
                <a:t>医療施設の損益に関する数値を参考にできる資料</a:t>
              </a:r>
            </a:p>
          </p:txBody>
        </p:sp>
        <p:sp>
          <p:nvSpPr>
            <p:cNvPr id="90" name="テキスト ボックス 89">
              <a:extLst>
                <a:ext uri="{FF2B5EF4-FFF2-40B4-BE49-F238E27FC236}">
                  <a16:creationId xmlns:a16="http://schemas.microsoft.com/office/drawing/2014/main" id="{3D526F31-2549-28B8-0D43-0C488CC51067}"/>
                </a:ext>
              </a:extLst>
            </p:cNvPr>
            <p:cNvSpPr txBox="1"/>
            <p:nvPr/>
          </p:nvSpPr>
          <p:spPr>
            <a:xfrm>
              <a:off x="4742250" y="2900822"/>
              <a:ext cx="4895162" cy="261610"/>
            </a:xfrm>
            <a:prstGeom prst="rect">
              <a:avLst/>
            </a:prstGeom>
            <a:noFill/>
          </p:spPr>
          <p:txBody>
            <a:bodyPr wrap="square" rtlCol="0">
              <a:spAutoFit/>
            </a:bodyPr>
            <a:lstStyle/>
            <a:p>
              <a:r>
                <a:rPr kumimoji="1" lang="ja-JP" altLang="en-US" sz="1050"/>
                <a:t>診療の内訳や、件数・診療点数などを中心にまとめた統計資料</a:t>
              </a:r>
            </a:p>
          </p:txBody>
        </p:sp>
        <p:sp>
          <p:nvSpPr>
            <p:cNvPr id="91" name="テキスト ボックス 90">
              <a:extLst>
                <a:ext uri="{FF2B5EF4-FFF2-40B4-BE49-F238E27FC236}">
                  <a16:creationId xmlns:a16="http://schemas.microsoft.com/office/drawing/2014/main" id="{46BD65CE-856D-D73C-4FBB-A16ACF6CE649}"/>
                </a:ext>
              </a:extLst>
            </p:cNvPr>
            <p:cNvSpPr txBox="1"/>
            <p:nvPr/>
          </p:nvSpPr>
          <p:spPr>
            <a:xfrm>
              <a:off x="4742250" y="3255405"/>
              <a:ext cx="4895162" cy="261610"/>
            </a:xfrm>
            <a:prstGeom prst="rect">
              <a:avLst/>
            </a:prstGeom>
            <a:noFill/>
          </p:spPr>
          <p:txBody>
            <a:bodyPr wrap="square" rtlCol="0">
              <a:spAutoFit/>
            </a:bodyPr>
            <a:lstStyle/>
            <a:p>
              <a:r>
                <a:rPr kumimoji="1" lang="ja-JP" altLang="en-US" sz="1050"/>
                <a:t>各種医療機関の施設数の統計。施設数や病所数の確認ができる</a:t>
              </a:r>
            </a:p>
          </p:txBody>
        </p:sp>
        <p:sp>
          <p:nvSpPr>
            <p:cNvPr id="92" name="テキスト ボックス 91">
              <a:extLst>
                <a:ext uri="{FF2B5EF4-FFF2-40B4-BE49-F238E27FC236}">
                  <a16:creationId xmlns:a16="http://schemas.microsoft.com/office/drawing/2014/main" id="{35925A97-731E-C6D3-68F8-B2871326EB65}"/>
                </a:ext>
              </a:extLst>
            </p:cNvPr>
            <p:cNvSpPr txBox="1"/>
            <p:nvPr/>
          </p:nvSpPr>
          <p:spPr>
            <a:xfrm>
              <a:off x="4742250" y="3631425"/>
              <a:ext cx="5035634" cy="408326"/>
            </a:xfrm>
            <a:prstGeom prst="rect">
              <a:avLst/>
            </a:prstGeom>
            <a:noFill/>
          </p:spPr>
          <p:txBody>
            <a:bodyPr wrap="square" rtlCol="0">
              <a:spAutoFit/>
            </a:bodyPr>
            <a:lstStyle/>
            <a:p>
              <a:r>
                <a:rPr kumimoji="1" lang="ja-JP" altLang="en-US" sz="1050" spc="-120" dirty="0">
                  <a:latin typeface="+mn-ea"/>
                </a:rPr>
                <a:t>患者に関する調査で、</a:t>
              </a:r>
              <a:r>
                <a:rPr kumimoji="1" lang="en-US" altLang="ja-JP" sz="1050" spc="-120" dirty="0">
                  <a:latin typeface="+mn-ea"/>
                </a:rPr>
                <a:t>1</a:t>
              </a:r>
              <a:r>
                <a:rPr kumimoji="1" lang="ja-JP" altLang="en-US" sz="1050" spc="-120" dirty="0">
                  <a:latin typeface="+mn-ea"/>
                </a:rPr>
                <a:t>日あたり</a:t>
              </a:r>
              <a:r>
                <a:rPr kumimoji="1" lang="ja-JP" altLang="en-US" sz="1050" spc="-120" dirty="0" smtClean="0">
                  <a:latin typeface="+mn-ea"/>
                </a:rPr>
                <a:t>疾病ごとの</a:t>
              </a:r>
              <a:r>
                <a:rPr kumimoji="1" lang="en-US" altLang="ja-JP" sz="1050" spc="-120" dirty="0">
                  <a:latin typeface="+mn-ea"/>
                </a:rPr>
                <a:t>10</a:t>
              </a:r>
              <a:r>
                <a:rPr kumimoji="1" lang="ja-JP" altLang="en-US" sz="1050" spc="-120" dirty="0">
                  <a:latin typeface="+mn-ea"/>
                </a:rPr>
                <a:t>万人当りの受療率（病院に行く率）などの調査</a:t>
              </a:r>
              <a:endParaRPr kumimoji="1" lang="en-US" altLang="ja-JP" sz="1050" spc="-120" dirty="0">
                <a:latin typeface="+mn-ea"/>
              </a:endParaRPr>
            </a:p>
          </p:txBody>
        </p:sp>
        <p:sp>
          <p:nvSpPr>
            <p:cNvPr id="93" name="正方形/長方形 92">
              <a:extLst>
                <a:ext uri="{FF2B5EF4-FFF2-40B4-BE49-F238E27FC236}">
                  <a16:creationId xmlns:a16="http://schemas.microsoft.com/office/drawing/2014/main" id="{7551EE49-9AE3-4F8F-156E-9330201FC6DD}"/>
                </a:ext>
              </a:extLst>
            </p:cNvPr>
            <p:cNvSpPr/>
            <p:nvPr/>
          </p:nvSpPr>
          <p:spPr>
            <a:xfrm>
              <a:off x="2387167" y="2466646"/>
              <a:ext cx="7312312" cy="1431402"/>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0" name="グループ化 99">
            <a:extLst>
              <a:ext uri="{FF2B5EF4-FFF2-40B4-BE49-F238E27FC236}">
                <a16:creationId xmlns:a16="http://schemas.microsoft.com/office/drawing/2014/main" id="{D06E0C48-E9AC-F977-B09A-927436215B72}"/>
              </a:ext>
            </a:extLst>
          </p:cNvPr>
          <p:cNvGrpSpPr/>
          <p:nvPr/>
        </p:nvGrpSpPr>
        <p:grpSpPr>
          <a:xfrm>
            <a:off x="2430903" y="4734668"/>
            <a:ext cx="1837946" cy="671517"/>
            <a:chOff x="2382778" y="4901252"/>
            <a:chExt cx="1837946" cy="687984"/>
          </a:xfrm>
        </p:grpSpPr>
        <p:sp>
          <p:nvSpPr>
            <p:cNvPr id="94" name="テキスト ボックス 93">
              <a:extLst>
                <a:ext uri="{FF2B5EF4-FFF2-40B4-BE49-F238E27FC236}">
                  <a16:creationId xmlns:a16="http://schemas.microsoft.com/office/drawing/2014/main" id="{CCF5A4EE-4FD4-667E-55DD-ED767FA33C92}"/>
                </a:ext>
              </a:extLst>
            </p:cNvPr>
            <p:cNvSpPr txBox="1"/>
            <p:nvPr/>
          </p:nvSpPr>
          <p:spPr>
            <a:xfrm>
              <a:off x="2403053" y="4942905"/>
              <a:ext cx="1817671" cy="646331"/>
            </a:xfrm>
            <a:prstGeom prst="rect">
              <a:avLst/>
            </a:prstGeom>
            <a:noFill/>
          </p:spPr>
          <p:txBody>
            <a:bodyPr wrap="square" rtlCol="0">
              <a:spAutoFit/>
            </a:bodyPr>
            <a:lstStyle/>
            <a:p>
              <a:pPr algn="ctr"/>
              <a:r>
                <a:rPr kumimoji="1" lang="ja-JP" altLang="en-US" b="1"/>
                <a:t>医療系</a:t>
              </a:r>
              <a:endParaRPr kumimoji="1" lang="en-US" altLang="ja-JP" b="1"/>
            </a:p>
            <a:p>
              <a:pPr algn="ctr"/>
              <a:r>
                <a:rPr kumimoji="1" lang="ja-JP" altLang="en-US" b="1"/>
                <a:t>コンサルタント</a:t>
              </a:r>
            </a:p>
          </p:txBody>
        </p:sp>
        <p:sp>
          <p:nvSpPr>
            <p:cNvPr id="96" name="正方形/長方形 95">
              <a:extLst>
                <a:ext uri="{FF2B5EF4-FFF2-40B4-BE49-F238E27FC236}">
                  <a16:creationId xmlns:a16="http://schemas.microsoft.com/office/drawing/2014/main" id="{6E5B40AD-5EDC-D2DD-B97A-5CFB0E7B423C}"/>
                </a:ext>
              </a:extLst>
            </p:cNvPr>
            <p:cNvSpPr/>
            <p:nvPr/>
          </p:nvSpPr>
          <p:spPr>
            <a:xfrm>
              <a:off x="2382778" y="4901252"/>
              <a:ext cx="1817671" cy="646331"/>
            </a:xfrm>
            <a:prstGeom prst="rect">
              <a:avLst/>
            </a:prstGeom>
            <a:noFill/>
            <a:ln w="31750">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1" name="グループ化 100">
            <a:extLst>
              <a:ext uri="{FF2B5EF4-FFF2-40B4-BE49-F238E27FC236}">
                <a16:creationId xmlns:a16="http://schemas.microsoft.com/office/drawing/2014/main" id="{3C607942-4513-A5C4-2B77-A580569C05EA}"/>
              </a:ext>
            </a:extLst>
          </p:cNvPr>
          <p:cNvGrpSpPr/>
          <p:nvPr/>
        </p:nvGrpSpPr>
        <p:grpSpPr>
          <a:xfrm>
            <a:off x="2391599" y="5495317"/>
            <a:ext cx="1856975" cy="953628"/>
            <a:chOff x="2362301" y="5596794"/>
            <a:chExt cx="1856975" cy="953628"/>
          </a:xfrm>
        </p:grpSpPr>
        <p:sp>
          <p:nvSpPr>
            <p:cNvPr id="95" name="テキスト ボックス 94">
              <a:extLst>
                <a:ext uri="{FF2B5EF4-FFF2-40B4-BE49-F238E27FC236}">
                  <a16:creationId xmlns:a16="http://schemas.microsoft.com/office/drawing/2014/main" id="{283A569C-3F0B-5AE2-7571-80667EEF53DA}"/>
                </a:ext>
              </a:extLst>
            </p:cNvPr>
            <p:cNvSpPr txBox="1"/>
            <p:nvPr/>
          </p:nvSpPr>
          <p:spPr>
            <a:xfrm>
              <a:off x="2362301" y="5627092"/>
              <a:ext cx="1817671" cy="923330"/>
            </a:xfrm>
            <a:prstGeom prst="rect">
              <a:avLst/>
            </a:prstGeom>
            <a:noFill/>
          </p:spPr>
          <p:txBody>
            <a:bodyPr wrap="square" rtlCol="0">
              <a:spAutoFit/>
            </a:bodyPr>
            <a:lstStyle/>
            <a:p>
              <a:pPr algn="ctr"/>
              <a:r>
                <a:rPr kumimoji="1" lang="ja-JP" altLang="en-US" b="1"/>
                <a:t>顧　問</a:t>
              </a:r>
              <a:endParaRPr kumimoji="1" lang="en-US" altLang="ja-JP" b="1"/>
            </a:p>
            <a:p>
              <a:pPr algn="ctr"/>
              <a:r>
                <a:rPr kumimoji="1" lang="ja-JP" altLang="en-US" b="1"/>
                <a:t>会計事務所</a:t>
              </a:r>
              <a:endParaRPr kumimoji="1" lang="en-US" altLang="ja-JP" b="1"/>
            </a:p>
            <a:p>
              <a:pPr algn="ctr"/>
              <a:endParaRPr kumimoji="1" lang="en-US" altLang="ja-JP" b="1"/>
            </a:p>
          </p:txBody>
        </p:sp>
        <p:sp>
          <p:nvSpPr>
            <p:cNvPr id="97" name="正方形/長方形 96">
              <a:extLst>
                <a:ext uri="{FF2B5EF4-FFF2-40B4-BE49-F238E27FC236}">
                  <a16:creationId xmlns:a16="http://schemas.microsoft.com/office/drawing/2014/main" id="{C23F19D8-9942-B393-F17B-827DBD4FEFE8}"/>
                </a:ext>
              </a:extLst>
            </p:cNvPr>
            <p:cNvSpPr/>
            <p:nvPr/>
          </p:nvSpPr>
          <p:spPr>
            <a:xfrm>
              <a:off x="2401605" y="5596794"/>
              <a:ext cx="1817671" cy="646331"/>
            </a:xfrm>
            <a:prstGeom prst="rect">
              <a:avLst/>
            </a:prstGeom>
            <a:noFill/>
            <a:ln w="317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3" name="テキスト ボックス 102">
            <a:extLst>
              <a:ext uri="{FF2B5EF4-FFF2-40B4-BE49-F238E27FC236}">
                <a16:creationId xmlns:a16="http://schemas.microsoft.com/office/drawing/2014/main" id="{9197E3D4-FDF9-0B00-0CF4-E2E4FBEC2B8E}"/>
              </a:ext>
            </a:extLst>
          </p:cNvPr>
          <p:cNvSpPr txBox="1"/>
          <p:nvPr/>
        </p:nvSpPr>
        <p:spPr>
          <a:xfrm>
            <a:off x="4220724" y="4683668"/>
            <a:ext cx="6221260" cy="707886"/>
          </a:xfrm>
          <a:prstGeom prst="rect">
            <a:avLst/>
          </a:prstGeom>
          <a:noFill/>
        </p:spPr>
        <p:txBody>
          <a:bodyPr wrap="square" rtlCol="0">
            <a:spAutoFit/>
          </a:bodyPr>
          <a:lstStyle/>
          <a:p>
            <a:r>
              <a:rPr kumimoji="1" lang="ja-JP" altLang="en-US" sz="1000"/>
              <a:t>□　特に創業時の関与が多いが、その後の財務会計管理についても、継続的に委託を受ける</a:t>
            </a:r>
            <a:endParaRPr kumimoji="1" lang="en-US" altLang="ja-JP" sz="1000"/>
          </a:p>
          <a:p>
            <a:r>
              <a:rPr kumimoji="1" lang="ja-JP" altLang="en-US" sz="1000"/>
              <a:t>　　こともある。特定業種に特化しているコンサルタントは、専門的知見も深く有している</a:t>
            </a:r>
            <a:endParaRPr kumimoji="1" lang="en-US" altLang="ja-JP" sz="1000"/>
          </a:p>
          <a:p>
            <a:r>
              <a:rPr kumimoji="1" lang="ja-JP" altLang="en-US" sz="1000"/>
              <a:t>　　場合が多い</a:t>
            </a:r>
            <a:endParaRPr kumimoji="1" lang="en-US" altLang="ja-JP" sz="1000"/>
          </a:p>
          <a:p>
            <a:r>
              <a:rPr kumimoji="1" lang="ja-JP" altLang="en-US" sz="1000"/>
              <a:t>□　創業支援の段階から、院長や親族との強い信頼関係を築いていることが多い</a:t>
            </a:r>
            <a:endParaRPr kumimoji="1" lang="en-US" altLang="ja-JP" sz="1000"/>
          </a:p>
        </p:txBody>
      </p:sp>
      <p:sp>
        <p:nvSpPr>
          <p:cNvPr id="106" name="テキスト ボックス 105">
            <a:extLst>
              <a:ext uri="{FF2B5EF4-FFF2-40B4-BE49-F238E27FC236}">
                <a16:creationId xmlns:a16="http://schemas.microsoft.com/office/drawing/2014/main" id="{794C2F91-2363-AF8C-990E-D097C1DA37B8}"/>
              </a:ext>
            </a:extLst>
          </p:cNvPr>
          <p:cNvSpPr txBox="1"/>
          <p:nvPr/>
        </p:nvSpPr>
        <p:spPr>
          <a:xfrm>
            <a:off x="4220724" y="5469924"/>
            <a:ext cx="5606670" cy="707886"/>
          </a:xfrm>
          <a:prstGeom prst="rect">
            <a:avLst/>
          </a:prstGeom>
          <a:noFill/>
        </p:spPr>
        <p:txBody>
          <a:bodyPr wrap="square" rtlCol="0">
            <a:spAutoFit/>
          </a:bodyPr>
          <a:lstStyle/>
          <a:p>
            <a:r>
              <a:rPr kumimoji="1" lang="ja-JP" altLang="en-US" sz="1000"/>
              <a:t>□ （院長ではなく）事務局長・経理担当者と普段から経理処理などを通じた</a:t>
            </a:r>
            <a:endParaRPr kumimoji="1" lang="en-US" altLang="ja-JP" sz="1000"/>
          </a:p>
          <a:p>
            <a:r>
              <a:rPr kumimoji="1" lang="ja-JP" altLang="en-US" sz="1000"/>
              <a:t>　　コミュニケーションが取れていることが多い</a:t>
            </a:r>
            <a:endParaRPr kumimoji="1" lang="en-US" altLang="ja-JP" sz="1000"/>
          </a:p>
          <a:p>
            <a:r>
              <a:rPr kumimoji="1" lang="ja-JP" altLang="en-US" sz="1000"/>
              <a:t>□　親子２代で同じ事務所に会計・税務を依頼しているなど長期にわたる付き合いになって</a:t>
            </a:r>
            <a:endParaRPr kumimoji="1" lang="en-US" altLang="ja-JP" sz="1000"/>
          </a:p>
          <a:p>
            <a:r>
              <a:rPr kumimoji="1" lang="ja-JP" altLang="en-US" sz="1000"/>
              <a:t>　　いる場合もあり、各種資料の依頼にも円滑に対応できることも多い</a:t>
            </a:r>
            <a:endParaRPr kumimoji="1" lang="en-US" altLang="ja-JP" sz="1000"/>
          </a:p>
        </p:txBody>
      </p:sp>
      <p:sp>
        <p:nvSpPr>
          <p:cNvPr id="107" name="テキスト ボックス 106">
            <a:extLst>
              <a:ext uri="{FF2B5EF4-FFF2-40B4-BE49-F238E27FC236}">
                <a16:creationId xmlns:a16="http://schemas.microsoft.com/office/drawing/2014/main" id="{D0F7AD03-C3D0-842A-7219-2DC644F3EBC3}"/>
              </a:ext>
            </a:extLst>
          </p:cNvPr>
          <p:cNvSpPr txBox="1"/>
          <p:nvPr/>
        </p:nvSpPr>
        <p:spPr>
          <a:xfrm>
            <a:off x="135209" y="6218213"/>
            <a:ext cx="9564270" cy="553998"/>
          </a:xfrm>
          <a:prstGeom prst="rect">
            <a:avLst/>
          </a:prstGeom>
          <a:noFill/>
        </p:spPr>
        <p:txBody>
          <a:bodyPr wrap="square" rtlCol="0">
            <a:spAutoFit/>
          </a:bodyPr>
          <a:lstStyle/>
          <a:p>
            <a:r>
              <a:rPr kumimoji="1" lang="ja-JP" altLang="en-US" sz="1000" spc="-30"/>
              <a:t>本来であれば、経営者である医師に毎回直接に面談をして、業況の確認をしたいところですが、健康や生命に直結している医療行為を止めて実施することはできないと　いう側面があります。試算表などの財務資料はもちろんですが、要素別の患者数（例えば初診と再診患者の内訳）などのデータの依頼も、診療所側の了解を得た上で、　普段からの円滑な人間関係をベースとした専門家を通した依頼のほうが迅速にアプローチできることもあります。</a:t>
            </a:r>
            <a:endParaRPr kumimoji="1" lang="en-US" altLang="ja-JP" sz="1000" spc="-30"/>
          </a:p>
        </p:txBody>
      </p:sp>
      <p:sp>
        <p:nvSpPr>
          <p:cNvPr id="53" name="テキスト ボックス 52">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の目利き（基本編）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5" name="テキスト ボックス 5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
        <p:nvSpPr>
          <p:cNvPr id="56" name="テキスト ボックス 5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grpSp>
        <p:nvGrpSpPr>
          <p:cNvPr id="59" name="グループ化 58">
            <a:extLst>
              <a:ext uri="{FF2B5EF4-FFF2-40B4-BE49-F238E27FC236}">
                <a16:creationId xmlns:a16="http://schemas.microsoft.com/office/drawing/2014/main" id="{6B4898C4-ECA8-99C0-B958-1CCFBD2B7266}"/>
              </a:ext>
            </a:extLst>
          </p:cNvPr>
          <p:cNvGrpSpPr/>
          <p:nvPr/>
        </p:nvGrpSpPr>
        <p:grpSpPr>
          <a:xfrm>
            <a:off x="1929428" y="519913"/>
            <a:ext cx="3164582" cy="382685"/>
            <a:chOff x="4886554" y="283344"/>
            <a:chExt cx="2156059" cy="558505"/>
          </a:xfrm>
        </p:grpSpPr>
        <p:sp>
          <p:nvSpPr>
            <p:cNvPr id="60" name="テキスト ボックス 59">
              <a:extLst>
                <a:ext uri="{FF2B5EF4-FFF2-40B4-BE49-F238E27FC236}">
                  <a16:creationId xmlns:a16="http://schemas.microsoft.com/office/drawing/2014/main" id="{D1F11296-4772-CE2D-7C65-9C374A0D2D97}"/>
                </a:ext>
              </a:extLst>
            </p:cNvPr>
            <p:cNvSpPr txBox="1"/>
            <p:nvPr/>
          </p:nvSpPr>
          <p:spPr>
            <a:xfrm>
              <a:off x="4886554" y="347748"/>
              <a:ext cx="2156059" cy="494101"/>
            </a:xfrm>
            <a:prstGeom prst="rect">
              <a:avLst/>
            </a:prstGeom>
            <a:noFill/>
          </p:spPr>
          <p:txBody>
            <a:bodyPr wrap="square" rtlCol="0">
              <a:spAutoFit/>
            </a:bodyPr>
            <a:lstStyle/>
            <a:p>
              <a:pPr algn="ctr"/>
              <a:r>
                <a:rPr kumimoji="1" lang="ja-JP" altLang="en-US" sz="1600" b="1"/>
                <a:t>小規模医療業の定義</a:t>
              </a:r>
            </a:p>
          </p:txBody>
        </p:sp>
        <p:sp>
          <p:nvSpPr>
            <p:cNvPr id="61" name="正方形/長方形 60">
              <a:extLst>
                <a:ext uri="{FF2B5EF4-FFF2-40B4-BE49-F238E27FC236}">
                  <a16:creationId xmlns:a16="http://schemas.microsoft.com/office/drawing/2014/main" id="{14640808-7299-0FB0-5D91-832F42561FD9}"/>
                </a:ext>
              </a:extLst>
            </p:cNvPr>
            <p:cNvSpPr/>
            <p:nvPr/>
          </p:nvSpPr>
          <p:spPr>
            <a:xfrm>
              <a:off x="5178393" y="283344"/>
              <a:ext cx="1570867" cy="554517"/>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2"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a:extLst>
              <a:ext uri="{FF2B5EF4-FFF2-40B4-BE49-F238E27FC236}">
                <a16:creationId xmlns:a16="http://schemas.microsoft.com/office/drawing/2014/main" id="{D6693D5E-7BDC-6CF9-8CC9-E223A9AF057D}"/>
              </a:ext>
            </a:extLst>
          </p:cNvPr>
          <p:cNvSpPr txBox="1"/>
          <p:nvPr/>
        </p:nvSpPr>
        <p:spPr>
          <a:xfrm>
            <a:off x="5206951" y="319206"/>
            <a:ext cx="3118582" cy="707886"/>
          </a:xfrm>
          <a:prstGeom prst="rect">
            <a:avLst/>
          </a:prstGeom>
          <a:noFill/>
        </p:spPr>
        <p:txBody>
          <a:bodyPr wrap="square" rtlCol="0">
            <a:spAutoFit/>
          </a:bodyPr>
          <a:lstStyle/>
          <a:p>
            <a:r>
              <a:rPr kumimoji="1" lang="ja-JP" altLang="en-US" sz="1000">
                <a:latin typeface="+mn-ea"/>
              </a:rPr>
              <a:t>□ 医療法で「診療所」と区分される医療機関</a:t>
            </a:r>
            <a:endParaRPr kumimoji="1" lang="en-US" altLang="ja-JP" sz="1000">
              <a:latin typeface="+mn-ea"/>
            </a:endParaRPr>
          </a:p>
          <a:p>
            <a:r>
              <a:rPr kumimoji="1" lang="ja-JP" altLang="en-US" sz="1000">
                <a:latin typeface="+mn-ea"/>
              </a:rPr>
              <a:t>□ 入院患者用のベッドが</a:t>
            </a:r>
            <a:r>
              <a:rPr kumimoji="1" lang="en-US" altLang="ja-JP" sz="1000">
                <a:latin typeface="+mn-ea"/>
              </a:rPr>
              <a:t>19</a:t>
            </a:r>
            <a:r>
              <a:rPr kumimoji="1" lang="ja-JP" altLang="en-US" sz="1000">
                <a:latin typeface="+mn-ea"/>
              </a:rPr>
              <a:t>床以下または無し</a:t>
            </a:r>
            <a:endParaRPr kumimoji="1" lang="en-US" altLang="ja-JP" sz="1000">
              <a:latin typeface="+mn-ea"/>
            </a:endParaRPr>
          </a:p>
          <a:p>
            <a:r>
              <a:rPr kumimoji="1" lang="ja-JP" altLang="en-US" sz="1000">
                <a:latin typeface="+mn-ea"/>
              </a:rPr>
              <a:t>□ 一般に地域医療の「入口」的な役割</a:t>
            </a:r>
            <a:endParaRPr kumimoji="1" lang="en-US" altLang="ja-JP" sz="1000">
              <a:latin typeface="+mn-ea"/>
            </a:endParaRPr>
          </a:p>
          <a:p>
            <a:r>
              <a:rPr kumimoji="1" lang="ja-JP" altLang="en-US" sz="1000">
                <a:latin typeface="+mn-ea"/>
              </a:rPr>
              <a:t>□ 個人経営・医療法人経営の双方を含む</a:t>
            </a:r>
          </a:p>
        </p:txBody>
      </p:sp>
      <p:sp>
        <p:nvSpPr>
          <p:cNvPr id="54"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24</a:t>
            </a:fld>
            <a:endParaRPr kumimoji="1" lang="ja-JP" altLang="en-US"/>
          </a:p>
        </p:txBody>
      </p:sp>
      <p:grpSp>
        <p:nvGrpSpPr>
          <p:cNvPr id="57" name="グループ化 56">
            <a:extLst>
              <a:ext uri="{FF2B5EF4-FFF2-40B4-BE49-F238E27FC236}">
                <a16:creationId xmlns:a16="http://schemas.microsoft.com/office/drawing/2014/main" id="{8ABB6722-DECF-4076-BEFF-B18C6191B012}"/>
              </a:ext>
            </a:extLst>
          </p:cNvPr>
          <p:cNvGrpSpPr/>
          <p:nvPr/>
        </p:nvGrpSpPr>
        <p:grpSpPr>
          <a:xfrm>
            <a:off x="165385" y="1180617"/>
            <a:ext cx="1162051" cy="885825"/>
            <a:chOff x="2409824" y="3038474"/>
            <a:chExt cx="1162051" cy="885825"/>
          </a:xfrm>
        </p:grpSpPr>
        <p:sp>
          <p:nvSpPr>
            <p:cNvPr id="64" name="楕円 63">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7" name="正方形/長方形 66">
            <a:extLst>
              <a:ext uri="{FF2B5EF4-FFF2-40B4-BE49-F238E27FC236}">
                <a16:creationId xmlns:a16="http://schemas.microsoft.com/office/drawing/2014/main" id="{CA1DA63E-8C33-4A20-A3AC-72D866FD193E}"/>
              </a:ext>
            </a:extLst>
          </p:cNvPr>
          <p:cNvSpPr/>
          <p:nvPr/>
        </p:nvSpPr>
        <p:spPr>
          <a:xfrm>
            <a:off x="1232186" y="1323204"/>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効果的なアプローチ</a:t>
            </a:r>
            <a:endParaRPr kumimoji="1" lang="en-US" altLang="ja-JP" sz="1400" b="1">
              <a:solidFill>
                <a:schemeClr val="tx1"/>
              </a:solidFill>
            </a:endParaRPr>
          </a:p>
        </p:txBody>
      </p:sp>
    </p:spTree>
    <p:extLst>
      <p:ext uri="{BB962C8B-B14F-4D97-AF65-F5344CB8AC3E}">
        <p14:creationId xmlns:p14="http://schemas.microsoft.com/office/powerpoint/2010/main" val="5964752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4" name="直線矢印コネクタ 103">
            <a:extLst>
              <a:ext uri="{FF2B5EF4-FFF2-40B4-BE49-F238E27FC236}">
                <a16:creationId xmlns:a16="http://schemas.microsoft.com/office/drawing/2014/main" id="{C9615C48-4FF5-1DB3-2833-42466B1E0E99}"/>
              </a:ext>
            </a:extLst>
          </p:cNvPr>
          <p:cNvCxnSpPr>
            <a:cxnSpLocks/>
          </p:cNvCxnSpPr>
          <p:nvPr/>
        </p:nvCxnSpPr>
        <p:spPr>
          <a:xfrm>
            <a:off x="4784590" y="6281236"/>
            <a:ext cx="1673963" cy="0"/>
          </a:xfrm>
          <a:prstGeom prst="straightConnector1">
            <a:avLst/>
          </a:prstGeom>
          <a:ln w="104775">
            <a:solidFill>
              <a:srgbClr val="FF0000">
                <a:alpha val="20000"/>
              </a:srgbClr>
            </a:solidFill>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499264" y="1209355"/>
            <a:ext cx="5947732" cy="1038746"/>
          </a:xfrm>
          <a:prstGeom prst="rect">
            <a:avLst/>
          </a:prstGeom>
          <a:noFill/>
        </p:spPr>
        <p:txBody>
          <a:bodyPr wrap="square" rtlCol="0">
            <a:spAutoFit/>
          </a:bodyPr>
          <a:lstStyle/>
          <a:p>
            <a:r>
              <a:rPr kumimoji="1" lang="ja-JP" altLang="en-US" sz="1000">
                <a:latin typeface="+mn-ea"/>
              </a:rPr>
              <a:t>□　売上原価の割合がとても低い医療業では売上≒粗利益にも近いので、損益に直結する</a:t>
            </a:r>
            <a:endParaRPr kumimoji="1" lang="en-US" altLang="ja-JP" sz="1000">
              <a:latin typeface="+mn-ea"/>
            </a:endParaRPr>
          </a:p>
          <a:p>
            <a:r>
              <a:rPr kumimoji="1" lang="ja-JP" altLang="en-US" sz="1000">
                <a:latin typeface="+mn-ea"/>
              </a:rPr>
              <a:t>□　診療所は大規模病院と異なり、多様な診療科を抱え、複雑な手術や検査をすることが少ないので、</a:t>
            </a:r>
            <a:endParaRPr kumimoji="1" lang="en-US" altLang="ja-JP" sz="1000">
              <a:latin typeface="+mn-ea"/>
            </a:endParaRPr>
          </a:p>
          <a:p>
            <a:r>
              <a:rPr kumimoji="1" lang="ja-JP" altLang="en-US" sz="1000">
                <a:latin typeface="+mn-ea"/>
              </a:rPr>
              <a:t>　　医療収入の推移≒診療所の支持率という見方もできる場合がある</a:t>
            </a:r>
            <a:endParaRPr kumimoji="1" lang="en-US" altLang="ja-JP" sz="1000">
              <a:latin typeface="+mn-ea"/>
            </a:endParaRPr>
          </a:p>
          <a:p>
            <a:pPr>
              <a:lnSpc>
                <a:spcPct val="150000"/>
              </a:lnSpc>
            </a:pPr>
            <a:r>
              <a:rPr kumimoji="1" lang="en-US" altLang="ja-JP" sz="900">
                <a:latin typeface="+mn-ea"/>
              </a:rPr>
              <a:t>※</a:t>
            </a:r>
            <a:r>
              <a:rPr kumimoji="1" lang="ja-JP" altLang="en-US" sz="900">
                <a:latin typeface="+mn-ea"/>
              </a:rPr>
              <a:t>　中央社会保険医療協議会が取りまとめた、第</a:t>
            </a:r>
            <a:r>
              <a:rPr kumimoji="1" lang="en-US" altLang="ja-JP" sz="900">
                <a:latin typeface="+mn-ea"/>
              </a:rPr>
              <a:t>24</a:t>
            </a:r>
            <a:r>
              <a:rPr kumimoji="1" lang="ja-JP" altLang="en-US" sz="900">
                <a:latin typeface="+mn-ea"/>
              </a:rPr>
              <a:t>回医療経済実態調査報告の一般診療所全体の</a:t>
            </a:r>
            <a:endParaRPr kumimoji="1" lang="en-US" altLang="ja-JP" sz="900">
              <a:latin typeface="+mn-ea"/>
            </a:endParaRPr>
          </a:p>
          <a:p>
            <a:r>
              <a:rPr kumimoji="1" lang="ja-JP" altLang="en-US" sz="900">
                <a:latin typeface="+mn-ea"/>
              </a:rPr>
              <a:t>　　医療収入に占める売上原価の割合は、医薬品費</a:t>
            </a:r>
            <a:r>
              <a:rPr kumimoji="1" lang="en-US" altLang="ja-JP" sz="900">
                <a:latin typeface="+mn-ea"/>
              </a:rPr>
              <a:t>11.4</a:t>
            </a:r>
            <a:r>
              <a:rPr kumimoji="1" lang="ja-JP" altLang="en-US" sz="900">
                <a:latin typeface="+mn-ea"/>
              </a:rPr>
              <a:t>％、材料費</a:t>
            </a:r>
            <a:r>
              <a:rPr kumimoji="1" lang="en-US" altLang="ja-JP" sz="900">
                <a:latin typeface="+mn-ea"/>
              </a:rPr>
              <a:t>3.9</a:t>
            </a:r>
            <a:r>
              <a:rPr kumimoji="1" lang="ja-JP" altLang="en-US" sz="900">
                <a:latin typeface="+mn-ea"/>
              </a:rPr>
              <a:t>％、給食用材料費</a:t>
            </a:r>
            <a:r>
              <a:rPr kumimoji="1" lang="en-US" altLang="ja-JP" sz="900">
                <a:latin typeface="+mn-ea"/>
              </a:rPr>
              <a:t>0.2</a:t>
            </a:r>
            <a:r>
              <a:rPr kumimoji="1" lang="ja-JP" altLang="en-US" sz="900">
                <a:latin typeface="+mn-ea"/>
              </a:rPr>
              <a:t>％</a:t>
            </a:r>
            <a:endParaRPr kumimoji="1" lang="en-US" altLang="ja-JP" sz="900">
              <a:latin typeface="+mn-ea"/>
            </a:endParaRPr>
          </a:p>
          <a:p>
            <a:r>
              <a:rPr kumimoji="1" lang="ja-JP" altLang="en-US" sz="900">
                <a:latin typeface="+mn-ea"/>
              </a:rPr>
              <a:t>　　合計で</a:t>
            </a:r>
            <a:r>
              <a:rPr kumimoji="1" lang="en-US" altLang="ja-JP" sz="900">
                <a:latin typeface="+mn-ea"/>
              </a:rPr>
              <a:t>15.5</a:t>
            </a:r>
            <a:r>
              <a:rPr kumimoji="1" lang="ja-JP" altLang="en-US" sz="900">
                <a:latin typeface="+mn-ea"/>
              </a:rPr>
              <a:t>％と低原価構造であることを示している</a:t>
            </a:r>
            <a:endParaRPr kumimoji="1" lang="en-US" altLang="ja-JP" sz="900">
              <a:latin typeface="+mn-ea"/>
            </a:endParaRPr>
          </a:p>
        </p:txBody>
      </p:sp>
      <p:sp>
        <p:nvSpPr>
          <p:cNvPr id="25" name="テキスト ボックス 24">
            <a:extLst>
              <a:ext uri="{FF2B5EF4-FFF2-40B4-BE49-F238E27FC236}">
                <a16:creationId xmlns:a16="http://schemas.microsoft.com/office/drawing/2014/main" id="{750F6C54-909C-4F39-BB54-483FFB743FC7}"/>
              </a:ext>
            </a:extLst>
          </p:cNvPr>
          <p:cNvSpPr txBox="1"/>
          <p:nvPr/>
        </p:nvSpPr>
        <p:spPr>
          <a:xfrm>
            <a:off x="3442458" y="4269154"/>
            <a:ext cx="6375567" cy="707886"/>
          </a:xfrm>
          <a:prstGeom prst="rect">
            <a:avLst/>
          </a:prstGeom>
          <a:noFill/>
        </p:spPr>
        <p:txBody>
          <a:bodyPr wrap="square" rtlCol="0">
            <a:spAutoFit/>
          </a:bodyPr>
          <a:lstStyle/>
          <a:p>
            <a:r>
              <a:rPr kumimoji="1" lang="ja-JP" altLang="en-US" sz="1000"/>
              <a:t>□　医療分野は労働集約的な業種といえる</a:t>
            </a:r>
            <a:endParaRPr kumimoji="1" lang="en-US" altLang="ja-JP" sz="1000"/>
          </a:p>
          <a:p>
            <a:r>
              <a:rPr kumimoji="1" lang="ja-JP" altLang="en-US" sz="1000"/>
              <a:t>□　医療従事者の採用・確保は競争が激しく、単純な人件費率の多寡だけでは計れないこともある</a:t>
            </a:r>
            <a:endParaRPr kumimoji="1" lang="en-US" altLang="ja-JP" sz="1000"/>
          </a:p>
          <a:p>
            <a:r>
              <a:rPr kumimoji="1" lang="ja-JP" altLang="en-US" sz="1000"/>
              <a:t>□　原則サービス業と同じで、人に顧客（来院者）がつきやすい傾向もあり、医業収益と人件費（率）の　</a:t>
            </a:r>
            <a:endParaRPr kumimoji="1" lang="en-US" altLang="ja-JP" sz="1000"/>
          </a:p>
          <a:p>
            <a:r>
              <a:rPr kumimoji="1" lang="ja-JP" altLang="en-US" sz="1000"/>
              <a:t>　　大きな変化には注視が必要</a:t>
            </a:r>
            <a:endParaRPr kumimoji="1" lang="en-US" altLang="ja-JP" sz="1000"/>
          </a:p>
        </p:txBody>
      </p:sp>
      <p:cxnSp>
        <p:nvCxnSpPr>
          <p:cNvPr id="34" name="直線コネクタ 33">
            <a:extLst>
              <a:ext uri="{FF2B5EF4-FFF2-40B4-BE49-F238E27FC236}">
                <a16:creationId xmlns:a16="http://schemas.microsoft.com/office/drawing/2014/main" id="{45CF6B82-BFC1-4CE4-96E7-B63B034B2B2D}"/>
              </a:ext>
            </a:extLst>
          </p:cNvPr>
          <p:cNvCxnSpPr/>
          <p:nvPr/>
        </p:nvCxnSpPr>
        <p:spPr>
          <a:xfrm>
            <a:off x="252412" y="406571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592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83" name="グループ化 82">
            <a:extLst>
              <a:ext uri="{FF2B5EF4-FFF2-40B4-BE49-F238E27FC236}">
                <a16:creationId xmlns:a16="http://schemas.microsoft.com/office/drawing/2014/main" id="{BB0D2AD0-AE44-1B1D-887C-B0E1ED39F46D}"/>
              </a:ext>
            </a:extLst>
          </p:cNvPr>
          <p:cNvGrpSpPr/>
          <p:nvPr/>
        </p:nvGrpSpPr>
        <p:grpSpPr>
          <a:xfrm>
            <a:off x="329731" y="2349438"/>
            <a:ext cx="9374752" cy="1708567"/>
            <a:chOff x="260334" y="2353469"/>
            <a:chExt cx="9374752" cy="1708567"/>
          </a:xfrm>
        </p:grpSpPr>
        <p:sp>
          <p:nvSpPr>
            <p:cNvPr id="80" name="テキスト ボックス 79">
              <a:extLst>
                <a:ext uri="{FF2B5EF4-FFF2-40B4-BE49-F238E27FC236}">
                  <a16:creationId xmlns:a16="http://schemas.microsoft.com/office/drawing/2014/main" id="{B4AE7AB1-BA39-FEBC-2444-FB3786EC25F2}"/>
                </a:ext>
              </a:extLst>
            </p:cNvPr>
            <p:cNvSpPr txBox="1"/>
            <p:nvPr/>
          </p:nvSpPr>
          <p:spPr>
            <a:xfrm>
              <a:off x="4377120" y="2604934"/>
              <a:ext cx="1197845" cy="923330"/>
            </a:xfrm>
            <a:prstGeom prst="rect">
              <a:avLst/>
            </a:prstGeom>
            <a:noFill/>
          </p:spPr>
          <p:txBody>
            <a:bodyPr wrap="square" rtlCol="0">
              <a:spAutoFit/>
            </a:bodyPr>
            <a:lstStyle/>
            <a:p>
              <a:pPr algn="ctr"/>
              <a:r>
                <a:rPr kumimoji="1" lang="ja-JP" altLang="en-US" b="1"/>
                <a:t>診療所</a:t>
              </a:r>
              <a:endParaRPr kumimoji="1" lang="en-US" altLang="ja-JP" b="1"/>
            </a:p>
            <a:p>
              <a:pPr algn="ctr"/>
              <a:r>
                <a:rPr kumimoji="1" lang="ja-JP" altLang="en-US" b="1"/>
                <a:t>収入の</a:t>
              </a:r>
              <a:endParaRPr kumimoji="1" lang="en-US" altLang="ja-JP" b="1"/>
            </a:p>
            <a:p>
              <a:pPr algn="ctr"/>
              <a:r>
                <a:rPr kumimoji="1" lang="ja-JP" altLang="en-US" b="1"/>
                <a:t>特徴</a:t>
              </a:r>
              <a:endParaRPr kumimoji="1" lang="en-US" altLang="ja-JP" b="1"/>
            </a:p>
          </p:txBody>
        </p:sp>
        <p:grpSp>
          <p:nvGrpSpPr>
            <p:cNvPr id="82" name="グループ化 81">
              <a:extLst>
                <a:ext uri="{FF2B5EF4-FFF2-40B4-BE49-F238E27FC236}">
                  <a16:creationId xmlns:a16="http://schemas.microsoft.com/office/drawing/2014/main" id="{9F887542-971B-7F87-411C-AB3C3AC6BFD1}"/>
                </a:ext>
              </a:extLst>
            </p:cNvPr>
            <p:cNvGrpSpPr/>
            <p:nvPr/>
          </p:nvGrpSpPr>
          <p:grpSpPr>
            <a:xfrm>
              <a:off x="260334" y="2353469"/>
              <a:ext cx="9374752" cy="1708567"/>
              <a:chOff x="260334" y="2411219"/>
              <a:chExt cx="9374752" cy="1708567"/>
            </a:xfrm>
          </p:grpSpPr>
          <p:sp>
            <p:nvSpPr>
              <p:cNvPr id="51" name="テキスト ボックス 50">
                <a:extLst>
                  <a:ext uri="{FF2B5EF4-FFF2-40B4-BE49-F238E27FC236}">
                    <a16:creationId xmlns:a16="http://schemas.microsoft.com/office/drawing/2014/main" id="{6560AAAB-5981-36A6-8081-984FDC143353}"/>
                  </a:ext>
                </a:extLst>
              </p:cNvPr>
              <p:cNvSpPr txBox="1"/>
              <p:nvPr/>
            </p:nvSpPr>
            <p:spPr>
              <a:xfrm>
                <a:off x="1228684" y="3888954"/>
                <a:ext cx="5727031" cy="230832"/>
              </a:xfrm>
              <a:prstGeom prst="rect">
                <a:avLst/>
              </a:prstGeom>
              <a:noFill/>
            </p:spPr>
            <p:txBody>
              <a:bodyPr wrap="square" rtlCol="0">
                <a:spAutoFit/>
              </a:bodyPr>
              <a:lstStyle/>
              <a:p>
                <a:r>
                  <a:rPr kumimoji="1" lang="en-US" altLang="ja-JP" sz="900">
                    <a:latin typeface="+mn-ea"/>
                  </a:rPr>
                  <a:t>※</a:t>
                </a:r>
                <a:r>
                  <a:rPr kumimoji="1" lang="ja-JP" altLang="en-US" sz="900">
                    <a:latin typeface="+mn-ea"/>
                  </a:rPr>
                  <a:t>構成比は、厚生労働省：令和</a:t>
                </a:r>
                <a:r>
                  <a:rPr kumimoji="1" lang="en-US" altLang="ja-JP" sz="900">
                    <a:latin typeface="+mn-ea"/>
                  </a:rPr>
                  <a:t>4</a:t>
                </a:r>
                <a:r>
                  <a:rPr kumimoji="1" lang="ja-JP" altLang="en-US" sz="900">
                    <a:latin typeface="+mn-ea"/>
                  </a:rPr>
                  <a:t>年社会医療診療行為別統計より</a:t>
                </a:r>
              </a:p>
            </p:txBody>
          </p:sp>
          <p:grpSp>
            <p:nvGrpSpPr>
              <p:cNvPr id="78" name="グループ化 77">
                <a:extLst>
                  <a:ext uri="{FF2B5EF4-FFF2-40B4-BE49-F238E27FC236}">
                    <a16:creationId xmlns:a16="http://schemas.microsoft.com/office/drawing/2014/main" id="{213918E8-4991-199F-4594-213D65569E41}"/>
                  </a:ext>
                </a:extLst>
              </p:cNvPr>
              <p:cNvGrpSpPr/>
              <p:nvPr/>
            </p:nvGrpSpPr>
            <p:grpSpPr>
              <a:xfrm>
                <a:off x="260334" y="2413638"/>
                <a:ext cx="4162701" cy="1433022"/>
                <a:chOff x="333133" y="2359316"/>
                <a:chExt cx="4162701" cy="1433022"/>
              </a:xfrm>
            </p:grpSpPr>
            <p:grpSp>
              <p:nvGrpSpPr>
                <p:cNvPr id="29" name="グループ化 28">
                  <a:extLst>
                    <a:ext uri="{FF2B5EF4-FFF2-40B4-BE49-F238E27FC236}">
                      <a16:creationId xmlns:a16="http://schemas.microsoft.com/office/drawing/2014/main" id="{C2A5BD64-4BEB-AC76-C158-A9CF9172EEC0}"/>
                    </a:ext>
                  </a:extLst>
                </p:cNvPr>
                <p:cNvGrpSpPr/>
                <p:nvPr/>
              </p:nvGrpSpPr>
              <p:grpSpPr>
                <a:xfrm>
                  <a:off x="333133" y="2359316"/>
                  <a:ext cx="1197845" cy="1433022"/>
                  <a:chOff x="333133" y="2203882"/>
                  <a:chExt cx="1197845" cy="741005"/>
                </a:xfrm>
              </p:grpSpPr>
              <p:sp>
                <p:nvSpPr>
                  <p:cNvPr id="20" name="テキスト ボックス 19">
                    <a:extLst>
                      <a:ext uri="{FF2B5EF4-FFF2-40B4-BE49-F238E27FC236}">
                        <a16:creationId xmlns:a16="http://schemas.microsoft.com/office/drawing/2014/main" id="{F8EB5B6A-C555-B8EE-F815-E539E811140B}"/>
                      </a:ext>
                    </a:extLst>
                  </p:cNvPr>
                  <p:cNvSpPr txBox="1"/>
                  <p:nvPr/>
                </p:nvSpPr>
                <p:spPr>
                  <a:xfrm>
                    <a:off x="333133" y="2337616"/>
                    <a:ext cx="1197845" cy="421745"/>
                  </a:xfrm>
                  <a:prstGeom prst="rect">
                    <a:avLst/>
                  </a:prstGeom>
                  <a:noFill/>
                </p:spPr>
                <p:txBody>
                  <a:bodyPr wrap="square" rtlCol="0">
                    <a:spAutoFit/>
                  </a:bodyPr>
                  <a:lstStyle/>
                  <a:p>
                    <a:pPr algn="ctr"/>
                    <a:r>
                      <a:rPr kumimoji="1" lang="ja-JP" altLang="en-US" b="1"/>
                      <a:t>診療所の</a:t>
                    </a:r>
                    <a:endParaRPr kumimoji="1" lang="en-US" altLang="ja-JP" b="1"/>
                  </a:p>
                  <a:p>
                    <a:pPr algn="ctr"/>
                    <a:r>
                      <a:rPr kumimoji="1" lang="ja-JP" altLang="en-US" sz="1100" b="1"/>
                      <a:t>主な</a:t>
                    </a:r>
                    <a:endParaRPr kumimoji="1" lang="en-US" altLang="ja-JP" sz="1100" b="1"/>
                  </a:p>
                  <a:p>
                    <a:pPr algn="ctr"/>
                    <a:r>
                      <a:rPr kumimoji="1" lang="ja-JP" altLang="en-US" b="1"/>
                      <a:t>医療収入</a:t>
                    </a:r>
                    <a:endParaRPr kumimoji="1" lang="en-US" altLang="ja-JP" b="1"/>
                  </a:p>
                </p:txBody>
              </p:sp>
              <p:sp>
                <p:nvSpPr>
                  <p:cNvPr id="28" name="正方形/長方形 27">
                    <a:extLst>
                      <a:ext uri="{FF2B5EF4-FFF2-40B4-BE49-F238E27FC236}">
                        <a16:creationId xmlns:a16="http://schemas.microsoft.com/office/drawing/2014/main" id="{FA0227B1-1A12-C8B8-9D8B-5CA6FB43E5C7}"/>
                      </a:ext>
                    </a:extLst>
                  </p:cNvPr>
                  <p:cNvSpPr/>
                  <p:nvPr/>
                </p:nvSpPr>
                <p:spPr>
                  <a:xfrm>
                    <a:off x="371874" y="2203882"/>
                    <a:ext cx="1123551" cy="741005"/>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7" name="グループ化 76">
                  <a:extLst>
                    <a:ext uri="{FF2B5EF4-FFF2-40B4-BE49-F238E27FC236}">
                      <a16:creationId xmlns:a16="http://schemas.microsoft.com/office/drawing/2014/main" id="{ED832A96-119E-ADFC-D5F6-3B1A979FF6B9}"/>
                    </a:ext>
                  </a:extLst>
                </p:cNvPr>
                <p:cNvGrpSpPr/>
                <p:nvPr/>
              </p:nvGrpSpPr>
              <p:grpSpPr>
                <a:xfrm>
                  <a:off x="1447300" y="2364156"/>
                  <a:ext cx="3048534" cy="1416309"/>
                  <a:chOff x="1495425" y="2364156"/>
                  <a:chExt cx="3048534" cy="1416309"/>
                </a:xfrm>
              </p:grpSpPr>
              <p:grpSp>
                <p:nvGrpSpPr>
                  <p:cNvPr id="76" name="グループ化 75">
                    <a:extLst>
                      <a:ext uri="{FF2B5EF4-FFF2-40B4-BE49-F238E27FC236}">
                        <a16:creationId xmlns:a16="http://schemas.microsoft.com/office/drawing/2014/main" id="{351FE953-2101-4DDA-E319-6BCC0D5D4EBE}"/>
                      </a:ext>
                    </a:extLst>
                  </p:cNvPr>
                  <p:cNvGrpSpPr/>
                  <p:nvPr/>
                </p:nvGrpSpPr>
                <p:grpSpPr>
                  <a:xfrm>
                    <a:off x="1495425" y="2364156"/>
                    <a:ext cx="3048534" cy="1416309"/>
                    <a:chOff x="1495425" y="2364156"/>
                    <a:chExt cx="3048534" cy="1416309"/>
                  </a:xfrm>
                </p:grpSpPr>
                <p:grpSp>
                  <p:nvGrpSpPr>
                    <p:cNvPr id="71" name="グループ化 70">
                      <a:extLst>
                        <a:ext uri="{FF2B5EF4-FFF2-40B4-BE49-F238E27FC236}">
                          <a16:creationId xmlns:a16="http://schemas.microsoft.com/office/drawing/2014/main" id="{806DCC21-3887-E7CF-1CE8-DC6C153B133C}"/>
                        </a:ext>
                      </a:extLst>
                    </p:cNvPr>
                    <p:cNvGrpSpPr/>
                    <p:nvPr/>
                  </p:nvGrpSpPr>
                  <p:grpSpPr>
                    <a:xfrm>
                      <a:off x="1495425" y="2364156"/>
                      <a:ext cx="3048534" cy="1249660"/>
                      <a:chOff x="1392676" y="2341065"/>
                      <a:chExt cx="3048534" cy="1249660"/>
                    </a:xfrm>
                  </p:grpSpPr>
                  <p:grpSp>
                    <p:nvGrpSpPr>
                      <p:cNvPr id="70" name="グループ化 69">
                        <a:extLst>
                          <a:ext uri="{FF2B5EF4-FFF2-40B4-BE49-F238E27FC236}">
                            <a16:creationId xmlns:a16="http://schemas.microsoft.com/office/drawing/2014/main" id="{90EA3FB5-3A4C-0426-1D5F-9FB77E9A1A77}"/>
                          </a:ext>
                        </a:extLst>
                      </p:cNvPr>
                      <p:cNvGrpSpPr/>
                      <p:nvPr/>
                    </p:nvGrpSpPr>
                    <p:grpSpPr>
                      <a:xfrm>
                        <a:off x="1392676" y="2341065"/>
                        <a:ext cx="960947" cy="1249660"/>
                        <a:chOff x="1392676" y="2341065"/>
                        <a:chExt cx="960947" cy="1249660"/>
                      </a:xfrm>
                    </p:grpSpPr>
                    <p:grpSp>
                      <p:nvGrpSpPr>
                        <p:cNvPr id="56" name="グループ化 55">
                          <a:extLst>
                            <a:ext uri="{FF2B5EF4-FFF2-40B4-BE49-F238E27FC236}">
                              <a16:creationId xmlns:a16="http://schemas.microsoft.com/office/drawing/2014/main" id="{EF968AE9-BF26-0A06-71D6-6CA4388A191D}"/>
                            </a:ext>
                          </a:extLst>
                        </p:cNvPr>
                        <p:cNvGrpSpPr/>
                        <p:nvPr/>
                      </p:nvGrpSpPr>
                      <p:grpSpPr>
                        <a:xfrm>
                          <a:off x="1462669" y="2341065"/>
                          <a:ext cx="820961" cy="1249660"/>
                          <a:chOff x="1509840" y="2341065"/>
                          <a:chExt cx="820961" cy="1249660"/>
                        </a:xfrm>
                      </p:grpSpPr>
                      <p:grpSp>
                        <p:nvGrpSpPr>
                          <p:cNvPr id="48" name="グループ化 47">
                            <a:extLst>
                              <a:ext uri="{FF2B5EF4-FFF2-40B4-BE49-F238E27FC236}">
                                <a16:creationId xmlns:a16="http://schemas.microsoft.com/office/drawing/2014/main" id="{B6A32DF7-92EC-F3B7-4E53-D9EAF1C1443E}"/>
                              </a:ext>
                            </a:extLst>
                          </p:cNvPr>
                          <p:cNvGrpSpPr/>
                          <p:nvPr/>
                        </p:nvGrpSpPr>
                        <p:grpSpPr>
                          <a:xfrm>
                            <a:off x="1515306" y="2341065"/>
                            <a:ext cx="810028" cy="465875"/>
                            <a:chOff x="1504100" y="2320706"/>
                            <a:chExt cx="810028" cy="465875"/>
                          </a:xfrm>
                        </p:grpSpPr>
                        <p:sp>
                          <p:nvSpPr>
                            <p:cNvPr id="32" name="テキスト ボックス 31">
                              <a:extLst>
                                <a:ext uri="{FF2B5EF4-FFF2-40B4-BE49-F238E27FC236}">
                                  <a16:creationId xmlns:a16="http://schemas.microsoft.com/office/drawing/2014/main" id="{913C171E-581D-78F2-AB9F-0935548D7202}"/>
                                </a:ext>
                              </a:extLst>
                            </p:cNvPr>
                            <p:cNvSpPr txBox="1"/>
                            <p:nvPr/>
                          </p:nvSpPr>
                          <p:spPr>
                            <a:xfrm>
                              <a:off x="1504100" y="2324916"/>
                              <a:ext cx="810028" cy="461665"/>
                            </a:xfrm>
                            <a:prstGeom prst="rect">
                              <a:avLst/>
                            </a:prstGeom>
                            <a:noFill/>
                            <a:ln>
                              <a:noFill/>
                            </a:ln>
                          </p:spPr>
                          <p:txBody>
                            <a:bodyPr wrap="square" rtlCol="0">
                              <a:spAutoFit/>
                            </a:bodyPr>
                            <a:lstStyle/>
                            <a:p>
                              <a:pPr algn="ctr"/>
                              <a:r>
                                <a:rPr kumimoji="1" lang="ja-JP" altLang="en-US" sz="1200" b="1"/>
                                <a:t>初診料</a:t>
                              </a:r>
                              <a:endParaRPr kumimoji="1" lang="en-US" altLang="ja-JP" sz="1200" b="1"/>
                            </a:p>
                            <a:p>
                              <a:pPr algn="ctr"/>
                              <a:r>
                                <a:rPr kumimoji="1" lang="ja-JP" altLang="en-US" sz="1200" b="1"/>
                                <a:t>再診料</a:t>
                              </a:r>
                            </a:p>
                          </p:txBody>
                        </p:sp>
                        <p:sp>
                          <p:nvSpPr>
                            <p:cNvPr id="40" name="正方形/長方形 39">
                              <a:extLst>
                                <a:ext uri="{FF2B5EF4-FFF2-40B4-BE49-F238E27FC236}">
                                  <a16:creationId xmlns:a16="http://schemas.microsoft.com/office/drawing/2014/main" id="{BE6A3C08-EA03-DDF6-2D9D-B8FB7F207DA9}"/>
                                </a:ext>
                              </a:extLst>
                            </p:cNvPr>
                            <p:cNvSpPr/>
                            <p:nvPr/>
                          </p:nvSpPr>
                          <p:spPr>
                            <a:xfrm>
                              <a:off x="1617043" y="2320706"/>
                              <a:ext cx="587141" cy="446625"/>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2" name="テキスト ボックス 51">
                            <a:extLst>
                              <a:ext uri="{FF2B5EF4-FFF2-40B4-BE49-F238E27FC236}">
                                <a16:creationId xmlns:a16="http://schemas.microsoft.com/office/drawing/2014/main" id="{49F9CAE2-94D6-1A30-219B-158E9C07693C}"/>
                              </a:ext>
                            </a:extLst>
                          </p:cNvPr>
                          <p:cNvSpPr txBox="1"/>
                          <p:nvPr/>
                        </p:nvSpPr>
                        <p:spPr>
                          <a:xfrm>
                            <a:off x="1509840" y="2813589"/>
                            <a:ext cx="820961" cy="777136"/>
                          </a:xfrm>
                          <a:prstGeom prst="rect">
                            <a:avLst/>
                          </a:prstGeom>
                          <a:noFill/>
                        </p:spPr>
                        <p:txBody>
                          <a:bodyPr wrap="square" rtlCol="0">
                            <a:spAutoFit/>
                          </a:bodyPr>
                          <a:lstStyle/>
                          <a:p>
                            <a:pPr algn="ctr"/>
                            <a:r>
                              <a:rPr kumimoji="1" lang="ja-JP" altLang="en-US" sz="900"/>
                              <a:t>構成比</a:t>
                            </a:r>
                            <a:endParaRPr kumimoji="1" lang="en-US" altLang="ja-JP" sz="900"/>
                          </a:p>
                          <a:p>
                            <a:pPr algn="ctr"/>
                            <a:r>
                              <a:rPr kumimoji="1" lang="en-US" altLang="ja-JP" sz="1600" b="1"/>
                              <a:t>13.7</a:t>
                            </a:r>
                            <a:r>
                              <a:rPr kumimoji="1" lang="ja-JP" altLang="en-US" sz="1600" b="1"/>
                              <a:t>％</a:t>
                            </a:r>
                            <a:endParaRPr kumimoji="1" lang="en-US" altLang="ja-JP" sz="1600" b="1"/>
                          </a:p>
                          <a:p>
                            <a:endParaRPr kumimoji="1" lang="ja-JP" altLang="en-US"/>
                          </a:p>
                        </p:txBody>
                      </p:sp>
                    </p:grpSp>
                    <p:sp>
                      <p:nvSpPr>
                        <p:cNvPr id="63" name="テキスト ボックス 62">
                          <a:extLst>
                            <a:ext uri="{FF2B5EF4-FFF2-40B4-BE49-F238E27FC236}">
                              <a16:creationId xmlns:a16="http://schemas.microsoft.com/office/drawing/2014/main" id="{A2B67A80-A0A3-A014-F01B-E9C0F8135799}"/>
                            </a:ext>
                          </a:extLst>
                        </p:cNvPr>
                        <p:cNvSpPr txBox="1"/>
                        <p:nvPr/>
                      </p:nvSpPr>
                      <p:spPr>
                        <a:xfrm>
                          <a:off x="1392676" y="3244947"/>
                          <a:ext cx="960947" cy="261610"/>
                        </a:xfrm>
                        <a:prstGeom prst="rect">
                          <a:avLst/>
                        </a:prstGeom>
                        <a:noFill/>
                      </p:spPr>
                      <p:txBody>
                        <a:bodyPr wrap="square" rtlCol="0">
                          <a:spAutoFit/>
                        </a:bodyPr>
                        <a:lstStyle/>
                        <a:p>
                          <a:pPr algn="ctr"/>
                          <a:r>
                            <a:rPr kumimoji="1" lang="ja-JP" altLang="en-US" sz="1050"/>
                            <a:t>受付</a:t>
                          </a:r>
                        </a:p>
                      </p:txBody>
                    </p:sp>
                  </p:grpSp>
                  <p:grpSp>
                    <p:nvGrpSpPr>
                      <p:cNvPr id="69" name="グループ化 68">
                        <a:extLst>
                          <a:ext uri="{FF2B5EF4-FFF2-40B4-BE49-F238E27FC236}">
                            <a16:creationId xmlns:a16="http://schemas.microsoft.com/office/drawing/2014/main" id="{8AE7A7A4-D296-0EC4-43CA-6F354045EBB1}"/>
                          </a:ext>
                        </a:extLst>
                      </p:cNvPr>
                      <p:cNvGrpSpPr/>
                      <p:nvPr/>
                    </p:nvGrpSpPr>
                    <p:grpSpPr>
                      <a:xfrm>
                        <a:off x="2088538" y="2341065"/>
                        <a:ext cx="960947" cy="1224377"/>
                        <a:chOff x="2057574" y="2341065"/>
                        <a:chExt cx="960947" cy="1224377"/>
                      </a:xfrm>
                    </p:grpSpPr>
                    <p:grpSp>
                      <p:nvGrpSpPr>
                        <p:cNvPr id="57" name="グループ化 56">
                          <a:extLst>
                            <a:ext uri="{FF2B5EF4-FFF2-40B4-BE49-F238E27FC236}">
                              <a16:creationId xmlns:a16="http://schemas.microsoft.com/office/drawing/2014/main" id="{A6427631-E19F-64E2-20BA-9879D5997CD4}"/>
                            </a:ext>
                          </a:extLst>
                        </p:cNvPr>
                        <p:cNvGrpSpPr/>
                        <p:nvPr/>
                      </p:nvGrpSpPr>
                      <p:grpSpPr>
                        <a:xfrm>
                          <a:off x="2127567" y="2341065"/>
                          <a:ext cx="820961" cy="1224377"/>
                          <a:chOff x="2196563" y="2341065"/>
                          <a:chExt cx="820961" cy="1224377"/>
                        </a:xfrm>
                      </p:grpSpPr>
                      <p:grpSp>
                        <p:nvGrpSpPr>
                          <p:cNvPr id="47" name="グループ化 46">
                            <a:extLst>
                              <a:ext uri="{FF2B5EF4-FFF2-40B4-BE49-F238E27FC236}">
                                <a16:creationId xmlns:a16="http://schemas.microsoft.com/office/drawing/2014/main" id="{4F6F3BA1-D39C-50CA-E276-EBB66F39127E}"/>
                              </a:ext>
                            </a:extLst>
                          </p:cNvPr>
                          <p:cNvGrpSpPr/>
                          <p:nvPr/>
                        </p:nvGrpSpPr>
                        <p:grpSpPr>
                          <a:xfrm>
                            <a:off x="2207595" y="2341065"/>
                            <a:ext cx="798897" cy="446625"/>
                            <a:chOff x="2123822" y="2320706"/>
                            <a:chExt cx="798897" cy="446625"/>
                          </a:xfrm>
                        </p:grpSpPr>
                        <p:sp>
                          <p:nvSpPr>
                            <p:cNvPr id="38" name="テキスト ボックス 37">
                              <a:extLst>
                                <a:ext uri="{FF2B5EF4-FFF2-40B4-BE49-F238E27FC236}">
                                  <a16:creationId xmlns:a16="http://schemas.microsoft.com/office/drawing/2014/main" id="{E1706FF3-6559-A572-8606-EFE641A91E79}"/>
                                </a:ext>
                              </a:extLst>
                            </p:cNvPr>
                            <p:cNvSpPr txBox="1"/>
                            <p:nvPr/>
                          </p:nvSpPr>
                          <p:spPr>
                            <a:xfrm>
                              <a:off x="2123822" y="2407624"/>
                              <a:ext cx="798897" cy="276999"/>
                            </a:xfrm>
                            <a:prstGeom prst="rect">
                              <a:avLst/>
                            </a:prstGeom>
                            <a:noFill/>
                          </p:spPr>
                          <p:txBody>
                            <a:bodyPr wrap="square" rtlCol="0">
                              <a:spAutoFit/>
                            </a:bodyPr>
                            <a:lstStyle/>
                            <a:p>
                              <a:pPr algn="ctr"/>
                              <a:r>
                                <a:rPr kumimoji="1" lang="ja-JP" altLang="en-US" sz="1200" b="1"/>
                                <a:t>検査料</a:t>
                              </a:r>
                              <a:endParaRPr kumimoji="1" lang="en-US" altLang="ja-JP" sz="1200" b="1"/>
                            </a:p>
                          </p:txBody>
                        </p:sp>
                        <p:sp>
                          <p:nvSpPr>
                            <p:cNvPr id="42" name="正方形/長方形 41">
                              <a:extLst>
                                <a:ext uri="{FF2B5EF4-FFF2-40B4-BE49-F238E27FC236}">
                                  <a16:creationId xmlns:a16="http://schemas.microsoft.com/office/drawing/2014/main" id="{AA74764D-2667-9DC6-4577-904E1374D4C4}"/>
                                </a:ext>
                              </a:extLst>
                            </p:cNvPr>
                            <p:cNvSpPr/>
                            <p:nvPr/>
                          </p:nvSpPr>
                          <p:spPr>
                            <a:xfrm>
                              <a:off x="2233059" y="2320706"/>
                              <a:ext cx="587141" cy="446625"/>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テキスト ボックス 52">
                            <a:extLst>
                              <a:ext uri="{FF2B5EF4-FFF2-40B4-BE49-F238E27FC236}">
                                <a16:creationId xmlns:a16="http://schemas.microsoft.com/office/drawing/2014/main" id="{0CD29A2C-D141-2DD3-03CF-2024FD8E290D}"/>
                              </a:ext>
                            </a:extLst>
                          </p:cNvPr>
                          <p:cNvSpPr txBox="1"/>
                          <p:nvPr/>
                        </p:nvSpPr>
                        <p:spPr>
                          <a:xfrm>
                            <a:off x="2196563" y="2811389"/>
                            <a:ext cx="820961" cy="754053"/>
                          </a:xfrm>
                          <a:prstGeom prst="rect">
                            <a:avLst/>
                          </a:prstGeom>
                          <a:noFill/>
                        </p:spPr>
                        <p:txBody>
                          <a:bodyPr wrap="square" rtlCol="0">
                            <a:spAutoFit/>
                          </a:bodyPr>
                          <a:lstStyle/>
                          <a:p>
                            <a:pPr algn="ctr"/>
                            <a:r>
                              <a:rPr kumimoji="1" lang="ja-JP" altLang="en-US" sz="900"/>
                              <a:t>構成比</a:t>
                            </a:r>
                            <a:endParaRPr kumimoji="1" lang="en-US" altLang="ja-JP" sz="900"/>
                          </a:p>
                          <a:p>
                            <a:pPr algn="ctr"/>
                            <a:r>
                              <a:rPr kumimoji="1" lang="en-US" altLang="ja-JP" sz="1600" b="1"/>
                              <a:t>19.3</a:t>
                            </a:r>
                            <a:r>
                              <a:rPr kumimoji="1" lang="ja-JP" altLang="en-US" sz="1600" b="1"/>
                              <a:t>％</a:t>
                            </a:r>
                            <a:endParaRPr kumimoji="1" lang="en-US" altLang="ja-JP" sz="1600" b="1"/>
                          </a:p>
                          <a:p>
                            <a:endParaRPr kumimoji="1" lang="ja-JP" altLang="en-US"/>
                          </a:p>
                        </p:txBody>
                      </p:sp>
                    </p:grpSp>
                    <p:sp>
                      <p:nvSpPr>
                        <p:cNvPr id="64" name="テキスト ボックス 63">
                          <a:extLst>
                            <a:ext uri="{FF2B5EF4-FFF2-40B4-BE49-F238E27FC236}">
                              <a16:creationId xmlns:a16="http://schemas.microsoft.com/office/drawing/2014/main" id="{F43FA847-4B36-8F14-4F3E-9F99018E11A8}"/>
                            </a:ext>
                          </a:extLst>
                        </p:cNvPr>
                        <p:cNvSpPr txBox="1"/>
                        <p:nvPr/>
                      </p:nvSpPr>
                      <p:spPr>
                        <a:xfrm>
                          <a:off x="2057574" y="3252915"/>
                          <a:ext cx="960947" cy="261610"/>
                        </a:xfrm>
                        <a:prstGeom prst="rect">
                          <a:avLst/>
                        </a:prstGeom>
                        <a:noFill/>
                      </p:spPr>
                      <p:txBody>
                        <a:bodyPr wrap="square" rtlCol="0">
                          <a:spAutoFit/>
                        </a:bodyPr>
                        <a:lstStyle/>
                        <a:p>
                          <a:pPr algn="ctr"/>
                          <a:r>
                            <a:rPr kumimoji="1" lang="ja-JP" altLang="en-US" sz="1050"/>
                            <a:t>問診検査</a:t>
                          </a:r>
                        </a:p>
                      </p:txBody>
                    </p:sp>
                  </p:grpSp>
                  <p:grpSp>
                    <p:nvGrpSpPr>
                      <p:cNvPr id="68" name="グループ化 67">
                        <a:extLst>
                          <a:ext uri="{FF2B5EF4-FFF2-40B4-BE49-F238E27FC236}">
                            <a16:creationId xmlns:a16="http://schemas.microsoft.com/office/drawing/2014/main" id="{9A799CA4-BA3C-7EC3-ECF4-9B2A01EB5A93}"/>
                          </a:ext>
                        </a:extLst>
                      </p:cNvPr>
                      <p:cNvGrpSpPr/>
                      <p:nvPr/>
                    </p:nvGrpSpPr>
                    <p:grpSpPr>
                      <a:xfrm>
                        <a:off x="2784400" y="2341065"/>
                        <a:ext cx="960947" cy="1224376"/>
                        <a:chOff x="2791468" y="2341065"/>
                        <a:chExt cx="960947" cy="1224376"/>
                      </a:xfrm>
                    </p:grpSpPr>
                    <p:grpSp>
                      <p:nvGrpSpPr>
                        <p:cNvPr id="58" name="グループ化 57">
                          <a:extLst>
                            <a:ext uri="{FF2B5EF4-FFF2-40B4-BE49-F238E27FC236}">
                              <a16:creationId xmlns:a16="http://schemas.microsoft.com/office/drawing/2014/main" id="{83B3E543-4738-F73E-4D01-5B3DE91727D6}"/>
                            </a:ext>
                          </a:extLst>
                        </p:cNvPr>
                        <p:cNvGrpSpPr/>
                        <p:nvPr/>
                      </p:nvGrpSpPr>
                      <p:grpSpPr>
                        <a:xfrm>
                          <a:off x="2861461" y="2341065"/>
                          <a:ext cx="820961" cy="1224376"/>
                          <a:chOff x="2879531" y="2341065"/>
                          <a:chExt cx="820961" cy="1224376"/>
                        </a:xfrm>
                      </p:grpSpPr>
                      <p:grpSp>
                        <p:nvGrpSpPr>
                          <p:cNvPr id="46" name="グループ化 45">
                            <a:extLst>
                              <a:ext uri="{FF2B5EF4-FFF2-40B4-BE49-F238E27FC236}">
                                <a16:creationId xmlns:a16="http://schemas.microsoft.com/office/drawing/2014/main" id="{05B966FC-985E-EA77-9459-3A2CAD437141}"/>
                              </a:ext>
                            </a:extLst>
                          </p:cNvPr>
                          <p:cNvGrpSpPr/>
                          <p:nvPr/>
                        </p:nvGrpSpPr>
                        <p:grpSpPr>
                          <a:xfrm>
                            <a:off x="2890563" y="2341065"/>
                            <a:ext cx="798897" cy="461665"/>
                            <a:chOff x="2730521" y="2315291"/>
                            <a:chExt cx="798897" cy="461665"/>
                          </a:xfrm>
                        </p:grpSpPr>
                        <p:sp>
                          <p:nvSpPr>
                            <p:cNvPr id="39" name="テキスト ボックス 38">
                              <a:extLst>
                                <a:ext uri="{FF2B5EF4-FFF2-40B4-BE49-F238E27FC236}">
                                  <a16:creationId xmlns:a16="http://schemas.microsoft.com/office/drawing/2014/main" id="{26FC8464-14E5-47B1-1A46-F8E7219955CF}"/>
                                </a:ext>
                              </a:extLst>
                            </p:cNvPr>
                            <p:cNvSpPr txBox="1"/>
                            <p:nvPr/>
                          </p:nvSpPr>
                          <p:spPr>
                            <a:xfrm>
                              <a:off x="2730521" y="2315291"/>
                              <a:ext cx="798897" cy="461665"/>
                            </a:xfrm>
                            <a:prstGeom prst="rect">
                              <a:avLst/>
                            </a:prstGeom>
                            <a:noFill/>
                          </p:spPr>
                          <p:txBody>
                            <a:bodyPr wrap="square" rtlCol="0">
                              <a:spAutoFit/>
                            </a:bodyPr>
                            <a:lstStyle/>
                            <a:p>
                              <a:pPr algn="ctr"/>
                              <a:r>
                                <a:rPr kumimoji="1" lang="ja-JP" altLang="en-US" sz="1200" b="1"/>
                                <a:t>医学</a:t>
                              </a:r>
                              <a:endParaRPr kumimoji="1" lang="en-US" altLang="ja-JP" sz="1200" b="1"/>
                            </a:p>
                            <a:p>
                              <a:pPr algn="ctr"/>
                              <a:r>
                                <a:rPr kumimoji="1" lang="ja-JP" altLang="en-US" sz="1200" b="1"/>
                                <a:t>管理料</a:t>
                              </a:r>
                              <a:endParaRPr kumimoji="1" lang="en-US" altLang="ja-JP" sz="1200" b="1"/>
                            </a:p>
                          </p:txBody>
                        </p:sp>
                        <p:sp>
                          <p:nvSpPr>
                            <p:cNvPr id="43" name="正方形/長方形 42">
                              <a:extLst>
                                <a:ext uri="{FF2B5EF4-FFF2-40B4-BE49-F238E27FC236}">
                                  <a16:creationId xmlns:a16="http://schemas.microsoft.com/office/drawing/2014/main" id="{5735C9BC-7665-0468-9DD6-70CBF9D7B6FB}"/>
                                </a:ext>
                              </a:extLst>
                            </p:cNvPr>
                            <p:cNvSpPr/>
                            <p:nvPr/>
                          </p:nvSpPr>
                          <p:spPr>
                            <a:xfrm>
                              <a:off x="2849075" y="2320706"/>
                              <a:ext cx="587141" cy="446625"/>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4" name="テキスト ボックス 53">
                            <a:extLst>
                              <a:ext uri="{FF2B5EF4-FFF2-40B4-BE49-F238E27FC236}">
                                <a16:creationId xmlns:a16="http://schemas.microsoft.com/office/drawing/2014/main" id="{9B19489B-15B4-1F34-4977-00349ED790D8}"/>
                              </a:ext>
                            </a:extLst>
                          </p:cNvPr>
                          <p:cNvSpPr txBox="1"/>
                          <p:nvPr/>
                        </p:nvSpPr>
                        <p:spPr>
                          <a:xfrm>
                            <a:off x="2879531" y="2811388"/>
                            <a:ext cx="820961" cy="754053"/>
                          </a:xfrm>
                          <a:prstGeom prst="rect">
                            <a:avLst/>
                          </a:prstGeom>
                          <a:noFill/>
                        </p:spPr>
                        <p:txBody>
                          <a:bodyPr wrap="square" rtlCol="0">
                            <a:spAutoFit/>
                          </a:bodyPr>
                          <a:lstStyle/>
                          <a:p>
                            <a:pPr algn="ctr"/>
                            <a:r>
                              <a:rPr kumimoji="1" lang="ja-JP" altLang="en-US" sz="900"/>
                              <a:t>構成比</a:t>
                            </a:r>
                            <a:endParaRPr kumimoji="1" lang="en-US" altLang="ja-JP" sz="900"/>
                          </a:p>
                          <a:p>
                            <a:pPr algn="ctr"/>
                            <a:r>
                              <a:rPr kumimoji="1" lang="en-US" altLang="ja-JP" sz="1600" b="1"/>
                              <a:t>9.3</a:t>
                            </a:r>
                            <a:r>
                              <a:rPr kumimoji="1" lang="ja-JP" altLang="en-US" sz="1600" b="1"/>
                              <a:t>％</a:t>
                            </a:r>
                            <a:endParaRPr kumimoji="1" lang="en-US" altLang="ja-JP" sz="1600" b="1"/>
                          </a:p>
                          <a:p>
                            <a:endParaRPr kumimoji="1" lang="ja-JP" altLang="en-US"/>
                          </a:p>
                        </p:txBody>
                      </p:sp>
                    </p:grpSp>
                    <p:sp>
                      <p:nvSpPr>
                        <p:cNvPr id="65" name="テキスト ボックス 64">
                          <a:extLst>
                            <a:ext uri="{FF2B5EF4-FFF2-40B4-BE49-F238E27FC236}">
                              <a16:creationId xmlns:a16="http://schemas.microsoft.com/office/drawing/2014/main" id="{3FDA071C-448E-C228-C982-B7D75DABE4D6}"/>
                            </a:ext>
                          </a:extLst>
                        </p:cNvPr>
                        <p:cNvSpPr txBox="1"/>
                        <p:nvPr/>
                      </p:nvSpPr>
                      <p:spPr>
                        <a:xfrm>
                          <a:off x="2791468" y="3260883"/>
                          <a:ext cx="960947" cy="261610"/>
                        </a:xfrm>
                        <a:prstGeom prst="rect">
                          <a:avLst/>
                        </a:prstGeom>
                        <a:noFill/>
                      </p:spPr>
                      <p:txBody>
                        <a:bodyPr wrap="square" rtlCol="0">
                          <a:spAutoFit/>
                        </a:bodyPr>
                        <a:lstStyle/>
                        <a:p>
                          <a:pPr algn="ctr"/>
                          <a:r>
                            <a:rPr kumimoji="1" lang="ja-JP" altLang="en-US" sz="1050"/>
                            <a:t>医療指導</a:t>
                          </a:r>
                        </a:p>
                      </p:txBody>
                    </p:sp>
                  </p:grpSp>
                  <p:grpSp>
                    <p:nvGrpSpPr>
                      <p:cNvPr id="67" name="グループ化 66">
                        <a:extLst>
                          <a:ext uri="{FF2B5EF4-FFF2-40B4-BE49-F238E27FC236}">
                            <a16:creationId xmlns:a16="http://schemas.microsoft.com/office/drawing/2014/main" id="{79F169DC-42D3-CB3E-2A7E-5EFB20842AD1}"/>
                          </a:ext>
                        </a:extLst>
                      </p:cNvPr>
                      <p:cNvGrpSpPr/>
                      <p:nvPr/>
                    </p:nvGrpSpPr>
                    <p:grpSpPr>
                      <a:xfrm>
                        <a:off x="3480263" y="2341065"/>
                        <a:ext cx="960947" cy="1233034"/>
                        <a:chOff x="3480263" y="2341065"/>
                        <a:chExt cx="960947" cy="1233034"/>
                      </a:xfrm>
                    </p:grpSpPr>
                    <p:grpSp>
                      <p:nvGrpSpPr>
                        <p:cNvPr id="59" name="グループ化 58">
                          <a:extLst>
                            <a:ext uri="{FF2B5EF4-FFF2-40B4-BE49-F238E27FC236}">
                              <a16:creationId xmlns:a16="http://schemas.microsoft.com/office/drawing/2014/main" id="{AB2DDBAC-6E66-5B9D-C476-3BE19D14A5FA}"/>
                            </a:ext>
                          </a:extLst>
                        </p:cNvPr>
                        <p:cNvGrpSpPr/>
                        <p:nvPr/>
                      </p:nvGrpSpPr>
                      <p:grpSpPr>
                        <a:xfrm>
                          <a:off x="3550256" y="2341065"/>
                          <a:ext cx="820961" cy="1233034"/>
                          <a:chOff x="3526359" y="2341065"/>
                          <a:chExt cx="820961" cy="1233034"/>
                        </a:xfrm>
                      </p:grpSpPr>
                      <p:grpSp>
                        <p:nvGrpSpPr>
                          <p:cNvPr id="45" name="グループ化 44">
                            <a:extLst>
                              <a:ext uri="{FF2B5EF4-FFF2-40B4-BE49-F238E27FC236}">
                                <a16:creationId xmlns:a16="http://schemas.microsoft.com/office/drawing/2014/main" id="{910F84D5-8D37-5865-9B6E-6788342A93B9}"/>
                              </a:ext>
                            </a:extLst>
                          </p:cNvPr>
                          <p:cNvGrpSpPr/>
                          <p:nvPr/>
                        </p:nvGrpSpPr>
                        <p:grpSpPr>
                          <a:xfrm>
                            <a:off x="3537391" y="2341065"/>
                            <a:ext cx="798897" cy="471583"/>
                            <a:chOff x="3379118" y="2320706"/>
                            <a:chExt cx="798897" cy="471583"/>
                          </a:xfrm>
                        </p:grpSpPr>
                        <p:sp>
                          <p:nvSpPr>
                            <p:cNvPr id="37" name="テキスト ボックス 36">
                              <a:extLst>
                                <a:ext uri="{FF2B5EF4-FFF2-40B4-BE49-F238E27FC236}">
                                  <a16:creationId xmlns:a16="http://schemas.microsoft.com/office/drawing/2014/main" id="{6BACCA65-D947-E131-38F0-17C3362C06BE}"/>
                                </a:ext>
                              </a:extLst>
                            </p:cNvPr>
                            <p:cNvSpPr txBox="1"/>
                            <p:nvPr/>
                          </p:nvSpPr>
                          <p:spPr>
                            <a:xfrm>
                              <a:off x="3379118" y="2330624"/>
                              <a:ext cx="798897" cy="461665"/>
                            </a:xfrm>
                            <a:prstGeom prst="rect">
                              <a:avLst/>
                            </a:prstGeom>
                            <a:noFill/>
                          </p:spPr>
                          <p:txBody>
                            <a:bodyPr wrap="square" rtlCol="0">
                              <a:spAutoFit/>
                            </a:bodyPr>
                            <a:lstStyle/>
                            <a:p>
                              <a:pPr algn="ctr"/>
                              <a:r>
                                <a:rPr kumimoji="1" lang="ja-JP" altLang="en-US" sz="1200" b="1"/>
                                <a:t>投薬料</a:t>
                              </a:r>
                              <a:endParaRPr kumimoji="1" lang="en-US" altLang="ja-JP" sz="1200" b="1"/>
                            </a:p>
                            <a:p>
                              <a:pPr algn="ctr"/>
                              <a:r>
                                <a:rPr kumimoji="1" lang="ja-JP" altLang="en-US" sz="1200" b="1"/>
                                <a:t>処置料</a:t>
                              </a:r>
                              <a:endParaRPr kumimoji="1" lang="en-US" altLang="ja-JP" sz="1200" b="1"/>
                            </a:p>
                          </p:txBody>
                        </p:sp>
                        <p:sp>
                          <p:nvSpPr>
                            <p:cNvPr id="44" name="正方形/長方形 43">
                              <a:extLst>
                                <a:ext uri="{FF2B5EF4-FFF2-40B4-BE49-F238E27FC236}">
                                  <a16:creationId xmlns:a16="http://schemas.microsoft.com/office/drawing/2014/main" id="{42D989ED-12F8-B87A-F27F-37B01C7B2683}"/>
                                </a:ext>
                              </a:extLst>
                            </p:cNvPr>
                            <p:cNvSpPr/>
                            <p:nvPr/>
                          </p:nvSpPr>
                          <p:spPr>
                            <a:xfrm>
                              <a:off x="3484995" y="2320706"/>
                              <a:ext cx="587141" cy="446625"/>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5" name="テキスト ボックス 54">
                            <a:extLst>
                              <a:ext uri="{FF2B5EF4-FFF2-40B4-BE49-F238E27FC236}">
                                <a16:creationId xmlns:a16="http://schemas.microsoft.com/office/drawing/2014/main" id="{42DB2430-6896-5B4B-CCCB-F32C24FF51FE}"/>
                              </a:ext>
                            </a:extLst>
                          </p:cNvPr>
                          <p:cNvSpPr txBox="1"/>
                          <p:nvPr/>
                        </p:nvSpPr>
                        <p:spPr>
                          <a:xfrm>
                            <a:off x="3526359" y="2820046"/>
                            <a:ext cx="820961" cy="754053"/>
                          </a:xfrm>
                          <a:prstGeom prst="rect">
                            <a:avLst/>
                          </a:prstGeom>
                          <a:noFill/>
                        </p:spPr>
                        <p:txBody>
                          <a:bodyPr wrap="square" rtlCol="0">
                            <a:spAutoFit/>
                          </a:bodyPr>
                          <a:lstStyle/>
                          <a:p>
                            <a:pPr algn="ctr"/>
                            <a:r>
                              <a:rPr kumimoji="1" lang="ja-JP" altLang="en-US" sz="900"/>
                              <a:t>構成比</a:t>
                            </a:r>
                            <a:endParaRPr kumimoji="1" lang="en-US" altLang="ja-JP" sz="900"/>
                          </a:p>
                          <a:p>
                            <a:pPr algn="ctr"/>
                            <a:r>
                              <a:rPr kumimoji="1" lang="en-US" altLang="ja-JP" sz="1600" b="1"/>
                              <a:t>21.3</a:t>
                            </a:r>
                            <a:r>
                              <a:rPr kumimoji="1" lang="ja-JP" altLang="en-US" sz="1600" b="1"/>
                              <a:t>％</a:t>
                            </a:r>
                            <a:endParaRPr kumimoji="1" lang="en-US" altLang="ja-JP" sz="1600" b="1"/>
                          </a:p>
                          <a:p>
                            <a:endParaRPr kumimoji="1" lang="ja-JP" altLang="en-US"/>
                          </a:p>
                        </p:txBody>
                      </p:sp>
                    </p:grpSp>
                    <p:sp>
                      <p:nvSpPr>
                        <p:cNvPr id="66" name="テキスト ボックス 65">
                          <a:extLst>
                            <a:ext uri="{FF2B5EF4-FFF2-40B4-BE49-F238E27FC236}">
                              <a16:creationId xmlns:a16="http://schemas.microsoft.com/office/drawing/2014/main" id="{5193CFF9-A8E9-08F5-F3B2-76D17A6672C9}"/>
                            </a:ext>
                          </a:extLst>
                        </p:cNvPr>
                        <p:cNvSpPr txBox="1"/>
                        <p:nvPr/>
                      </p:nvSpPr>
                      <p:spPr>
                        <a:xfrm>
                          <a:off x="3480263" y="3249662"/>
                          <a:ext cx="960947" cy="253916"/>
                        </a:xfrm>
                        <a:prstGeom prst="rect">
                          <a:avLst/>
                        </a:prstGeom>
                        <a:noFill/>
                      </p:spPr>
                      <p:txBody>
                        <a:bodyPr wrap="square" rtlCol="0">
                          <a:spAutoFit/>
                        </a:bodyPr>
                        <a:lstStyle/>
                        <a:p>
                          <a:pPr algn="ctr"/>
                          <a:r>
                            <a:rPr kumimoji="1" lang="ja-JP" altLang="en-US" sz="1050"/>
                            <a:t>処置投薬</a:t>
                          </a:r>
                        </a:p>
                      </p:txBody>
                    </p:sp>
                  </p:grpSp>
                </p:grpSp>
                <p:sp>
                  <p:nvSpPr>
                    <p:cNvPr id="74" name="テキスト ボックス 73">
                      <a:extLst>
                        <a:ext uri="{FF2B5EF4-FFF2-40B4-BE49-F238E27FC236}">
                          <a16:creationId xmlns:a16="http://schemas.microsoft.com/office/drawing/2014/main" id="{91F65030-651C-0DFE-7B6B-D00DAC0C0874}"/>
                        </a:ext>
                      </a:extLst>
                    </p:cNvPr>
                    <p:cNvSpPr txBox="1"/>
                    <p:nvPr/>
                  </p:nvSpPr>
                  <p:spPr>
                    <a:xfrm>
                      <a:off x="1551858" y="3534244"/>
                      <a:ext cx="2923201" cy="246221"/>
                    </a:xfrm>
                    <a:prstGeom prst="rect">
                      <a:avLst/>
                    </a:prstGeom>
                    <a:noFill/>
                  </p:spPr>
                  <p:txBody>
                    <a:bodyPr wrap="square" rtlCol="0">
                      <a:spAutoFit/>
                    </a:bodyPr>
                    <a:lstStyle/>
                    <a:p>
                      <a:pPr algn="ctr"/>
                      <a:r>
                        <a:rPr kumimoji="1" lang="ja-JP" altLang="en-US" sz="1000" b="1">
                          <a:solidFill>
                            <a:srgbClr val="FF0000"/>
                          </a:solidFill>
                        </a:rPr>
                        <a:t>受診した時の一般的な流れで</a:t>
                      </a:r>
                      <a:r>
                        <a:rPr kumimoji="1" lang="en-US" altLang="ja-JP" sz="1000" b="1">
                          <a:solidFill>
                            <a:srgbClr val="FF0000"/>
                          </a:solidFill>
                        </a:rPr>
                        <a:t>6</a:t>
                      </a:r>
                      <a:r>
                        <a:rPr kumimoji="1" lang="ja-JP" altLang="en-US" sz="1000" b="1">
                          <a:solidFill>
                            <a:srgbClr val="FF0000"/>
                          </a:solidFill>
                        </a:rPr>
                        <a:t>割強を占める</a:t>
                      </a:r>
                      <a:endParaRPr kumimoji="1" lang="en-US" altLang="ja-JP" sz="1000" b="1">
                        <a:solidFill>
                          <a:srgbClr val="FF0000"/>
                        </a:solidFill>
                      </a:endParaRPr>
                    </a:p>
                  </p:txBody>
                </p:sp>
              </p:grpSp>
              <p:cxnSp>
                <p:nvCxnSpPr>
                  <p:cNvPr id="75" name="直線矢印コネクタ 74">
                    <a:extLst>
                      <a:ext uri="{FF2B5EF4-FFF2-40B4-BE49-F238E27FC236}">
                        <a16:creationId xmlns:a16="http://schemas.microsoft.com/office/drawing/2014/main" id="{861888C4-3B67-2F71-92B0-F057E500AB32}"/>
                      </a:ext>
                    </a:extLst>
                  </p:cNvPr>
                  <p:cNvCxnSpPr>
                    <a:cxnSpLocks/>
                  </p:cNvCxnSpPr>
                  <p:nvPr/>
                </p:nvCxnSpPr>
                <p:spPr>
                  <a:xfrm>
                    <a:off x="1610634" y="3516904"/>
                    <a:ext cx="2833958" cy="7968"/>
                  </a:xfrm>
                  <a:prstGeom prst="straightConnector1">
                    <a:avLst/>
                  </a:prstGeom>
                  <a:ln w="38100">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79" name="正方形/長方形 78">
                <a:extLst>
                  <a:ext uri="{FF2B5EF4-FFF2-40B4-BE49-F238E27FC236}">
                    <a16:creationId xmlns:a16="http://schemas.microsoft.com/office/drawing/2014/main" id="{01C2C0CD-5B74-109A-E965-1003ADD0FF9D}"/>
                  </a:ext>
                </a:extLst>
              </p:cNvPr>
              <p:cNvSpPr/>
              <p:nvPr/>
            </p:nvSpPr>
            <p:spPr>
              <a:xfrm>
                <a:off x="4393661" y="2411219"/>
                <a:ext cx="1123551" cy="1433022"/>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テキスト ボックス 80">
                <a:extLst>
                  <a:ext uri="{FF2B5EF4-FFF2-40B4-BE49-F238E27FC236}">
                    <a16:creationId xmlns:a16="http://schemas.microsoft.com/office/drawing/2014/main" id="{CA85047E-78BB-2ED8-6031-DF30E1AC7FBA}"/>
                  </a:ext>
                </a:extLst>
              </p:cNvPr>
              <p:cNvSpPr txBox="1"/>
              <p:nvPr/>
            </p:nvSpPr>
            <p:spPr>
              <a:xfrm>
                <a:off x="5533754" y="2507434"/>
                <a:ext cx="4101332" cy="1323439"/>
              </a:xfrm>
              <a:prstGeom prst="rect">
                <a:avLst/>
              </a:prstGeom>
              <a:noFill/>
            </p:spPr>
            <p:txBody>
              <a:bodyPr wrap="square" rtlCol="0">
                <a:spAutoFit/>
              </a:bodyPr>
              <a:lstStyle/>
              <a:p>
                <a:r>
                  <a:rPr kumimoji="1" lang="ja-JP" altLang="en-US" sz="1000">
                    <a:latin typeface="+mn-ea"/>
                  </a:rPr>
                  <a:t>□ 収入のほとんどが“来院患者”への医療行為に集中しているので、</a:t>
                </a:r>
                <a:endParaRPr kumimoji="1" lang="en-US" altLang="ja-JP" sz="1000">
                  <a:latin typeface="+mn-ea"/>
                </a:endParaRPr>
              </a:p>
              <a:p>
                <a:r>
                  <a:rPr kumimoji="1" lang="ja-JP" altLang="en-US" sz="1000">
                    <a:latin typeface="+mn-ea"/>
                  </a:rPr>
                  <a:t>　 小売業や飲食業同様に利用者の確保が最も重要になる</a:t>
                </a:r>
                <a:endParaRPr kumimoji="1" lang="en-US" altLang="ja-JP" sz="1000">
                  <a:latin typeface="+mn-ea"/>
                </a:endParaRPr>
              </a:p>
              <a:p>
                <a:r>
                  <a:rPr kumimoji="1" lang="ja-JP" altLang="en-US" sz="1000">
                    <a:latin typeface="+mn-ea"/>
                  </a:rPr>
                  <a:t>□ 入院や手術からの医療収入はほとんどない場合が多い</a:t>
                </a:r>
                <a:endParaRPr kumimoji="1" lang="en-US" altLang="ja-JP" sz="1000">
                  <a:latin typeface="+mn-ea"/>
                </a:endParaRPr>
              </a:p>
              <a:p>
                <a:r>
                  <a:rPr kumimoji="1" lang="ja-JP" altLang="en-US" sz="1000">
                    <a:latin typeface="+mn-ea"/>
                  </a:rPr>
                  <a:t>□ </a:t>
                </a:r>
                <a:r>
                  <a:rPr kumimoji="1" lang="ja-JP" altLang="en-US" sz="1000" spc="-100">
                    <a:latin typeface="+mn-ea"/>
                  </a:rPr>
                  <a:t>収入と各項目の原価は異なることもあるが、来院患者には概ね「主な</a:t>
                </a:r>
                <a:endParaRPr kumimoji="1" lang="en-US" altLang="ja-JP" sz="1000" spc="-100">
                  <a:latin typeface="+mn-ea"/>
                </a:endParaRPr>
              </a:p>
              <a:p>
                <a:r>
                  <a:rPr kumimoji="1" lang="ja-JP" altLang="en-US" sz="1000" spc="-100">
                    <a:latin typeface="+mn-ea"/>
                  </a:rPr>
                  <a:t>　  医療収入」科目が該当し、全体として原価率が低い傾向にあるので、</a:t>
                </a:r>
                <a:endParaRPr kumimoji="1" lang="en-US" altLang="ja-JP" sz="1000" spc="-100">
                  <a:latin typeface="+mn-ea"/>
                </a:endParaRPr>
              </a:p>
              <a:p>
                <a:r>
                  <a:rPr kumimoji="1" lang="ja-JP" altLang="en-US" sz="1000" spc="-100">
                    <a:latin typeface="+mn-ea"/>
                  </a:rPr>
                  <a:t>　  初見としては医療収入全体の推移を見ることを主眼に置く</a:t>
                </a:r>
                <a:endParaRPr kumimoji="1" lang="en-US" altLang="ja-JP" sz="1000" spc="-100">
                  <a:latin typeface="+mn-ea"/>
                </a:endParaRPr>
              </a:p>
              <a:p>
                <a:r>
                  <a:rPr kumimoji="1" lang="ja-JP" altLang="en-US" sz="1000">
                    <a:latin typeface="+mn-ea"/>
                  </a:rPr>
                  <a:t>□ まれに</a:t>
                </a:r>
                <a:r>
                  <a:rPr kumimoji="1" lang="en-US" altLang="ja-JP" sz="1000">
                    <a:latin typeface="+mn-ea"/>
                  </a:rPr>
                  <a:t>19</a:t>
                </a:r>
                <a:r>
                  <a:rPr kumimoji="1" lang="ja-JP" altLang="en-US" sz="1000">
                    <a:latin typeface="+mn-ea"/>
                  </a:rPr>
                  <a:t>床以下の診療所であっても、入院や手術による収入の</a:t>
                </a:r>
                <a:endParaRPr kumimoji="1" lang="en-US" altLang="ja-JP" sz="1000">
                  <a:latin typeface="+mn-ea"/>
                </a:endParaRPr>
              </a:p>
              <a:p>
                <a:r>
                  <a:rPr kumimoji="1" lang="ja-JP" altLang="en-US" sz="1000">
                    <a:latin typeface="+mn-ea"/>
                  </a:rPr>
                  <a:t>　 割合が多いこともある（例：椎間板ヘルニアの内視鏡手術など）</a:t>
                </a:r>
                <a:endParaRPr kumimoji="1" lang="en-US" altLang="ja-JP" sz="1000">
                  <a:latin typeface="+mn-ea"/>
                </a:endParaRPr>
              </a:p>
            </p:txBody>
          </p:sp>
        </p:grpSp>
      </p:grpSp>
      <p:sp>
        <p:nvSpPr>
          <p:cNvPr id="84" name="正方形/長方形 83">
            <a:extLst>
              <a:ext uri="{FF2B5EF4-FFF2-40B4-BE49-F238E27FC236}">
                <a16:creationId xmlns:a16="http://schemas.microsoft.com/office/drawing/2014/main" id="{942D60F4-F6FB-DBA1-23E7-2FD139A721BC}"/>
              </a:ext>
            </a:extLst>
          </p:cNvPr>
          <p:cNvSpPr/>
          <p:nvPr/>
        </p:nvSpPr>
        <p:spPr>
          <a:xfrm>
            <a:off x="360613" y="5170350"/>
            <a:ext cx="1123551" cy="1433022"/>
          </a:xfrm>
          <a:prstGeom prst="rect">
            <a:avLst/>
          </a:prstGeom>
          <a:noFill/>
          <a:ln w="38100">
            <a:solidFill>
              <a:srgbClr val="FF000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テキスト ボックス 84">
            <a:extLst>
              <a:ext uri="{FF2B5EF4-FFF2-40B4-BE49-F238E27FC236}">
                <a16:creationId xmlns:a16="http://schemas.microsoft.com/office/drawing/2014/main" id="{BA0236F1-AC08-02F3-6F6A-308666B1B88E}"/>
              </a:ext>
            </a:extLst>
          </p:cNvPr>
          <p:cNvSpPr txBox="1"/>
          <p:nvPr/>
        </p:nvSpPr>
        <p:spPr>
          <a:xfrm>
            <a:off x="322113" y="5468217"/>
            <a:ext cx="1197845" cy="800219"/>
          </a:xfrm>
          <a:prstGeom prst="rect">
            <a:avLst/>
          </a:prstGeom>
          <a:noFill/>
        </p:spPr>
        <p:txBody>
          <a:bodyPr wrap="square" rtlCol="0">
            <a:spAutoFit/>
          </a:bodyPr>
          <a:lstStyle/>
          <a:p>
            <a:pPr algn="ctr"/>
            <a:r>
              <a:rPr kumimoji="1" lang="ja-JP" altLang="en-US" b="1"/>
              <a:t>診療所</a:t>
            </a:r>
            <a:endParaRPr kumimoji="1" lang="en-US" altLang="ja-JP" b="1"/>
          </a:p>
          <a:p>
            <a:pPr algn="ctr"/>
            <a:r>
              <a:rPr kumimoji="1" lang="ja-JP" altLang="en-US" sz="1400" b="1"/>
              <a:t>の</a:t>
            </a:r>
            <a:endParaRPr kumimoji="1" lang="en-US" altLang="ja-JP" sz="1000" b="1"/>
          </a:p>
          <a:p>
            <a:pPr algn="ctr"/>
            <a:r>
              <a:rPr kumimoji="1" lang="ja-JP" altLang="en-US" sz="1400" b="1"/>
              <a:t>人件費目安</a:t>
            </a:r>
            <a:endParaRPr kumimoji="1" lang="en-US" altLang="ja-JP" sz="1400" b="1"/>
          </a:p>
        </p:txBody>
      </p:sp>
      <p:grpSp>
        <p:nvGrpSpPr>
          <p:cNvPr id="94" name="グループ化 93">
            <a:extLst>
              <a:ext uri="{FF2B5EF4-FFF2-40B4-BE49-F238E27FC236}">
                <a16:creationId xmlns:a16="http://schemas.microsoft.com/office/drawing/2014/main" id="{6FB0950F-825F-EFD8-D928-E56B7710B746}"/>
              </a:ext>
            </a:extLst>
          </p:cNvPr>
          <p:cNvGrpSpPr/>
          <p:nvPr/>
        </p:nvGrpSpPr>
        <p:grpSpPr>
          <a:xfrm>
            <a:off x="1372030" y="5187213"/>
            <a:ext cx="2358189" cy="1468908"/>
            <a:chOff x="1267796" y="5187213"/>
            <a:chExt cx="2358189" cy="1468908"/>
          </a:xfrm>
        </p:grpSpPr>
        <p:sp>
          <p:nvSpPr>
            <p:cNvPr id="93" name="矢印: ストライプ 92">
              <a:extLst>
                <a:ext uri="{FF2B5EF4-FFF2-40B4-BE49-F238E27FC236}">
                  <a16:creationId xmlns:a16="http://schemas.microsoft.com/office/drawing/2014/main" id="{9044E7DC-DB88-5844-06E6-47B388B02ED0}"/>
                </a:ext>
              </a:extLst>
            </p:cNvPr>
            <p:cNvSpPr/>
            <p:nvPr/>
          </p:nvSpPr>
          <p:spPr>
            <a:xfrm rot="5400000">
              <a:off x="1939255" y="5482526"/>
              <a:ext cx="1015270" cy="811273"/>
            </a:xfrm>
            <a:prstGeom prst="stripedRightArrow">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89576559-F9ED-F9F5-2FEA-81CEE9640FE2}"/>
                </a:ext>
              </a:extLst>
            </p:cNvPr>
            <p:cNvSpPr txBox="1"/>
            <p:nvPr/>
          </p:nvSpPr>
          <p:spPr>
            <a:xfrm>
              <a:off x="1470902" y="5948235"/>
              <a:ext cx="1951977" cy="707886"/>
            </a:xfrm>
            <a:prstGeom prst="rect">
              <a:avLst/>
            </a:prstGeom>
            <a:noFill/>
          </p:spPr>
          <p:txBody>
            <a:bodyPr wrap="square" rtlCol="0">
              <a:spAutoFit/>
            </a:bodyPr>
            <a:lstStyle/>
            <a:p>
              <a:r>
                <a:rPr kumimoji="1" lang="ja-JP" altLang="en-US" sz="1200" b="1"/>
                <a:t>概ね</a:t>
              </a:r>
              <a:r>
                <a:rPr kumimoji="1" lang="en-US" altLang="ja-JP" sz="4000" b="1"/>
                <a:t>50</a:t>
              </a:r>
              <a:r>
                <a:rPr kumimoji="1" lang="ja-JP" altLang="en-US" sz="4000" b="1"/>
                <a:t>％</a:t>
              </a:r>
              <a:r>
                <a:rPr kumimoji="1" lang="ja-JP" altLang="en-US" sz="1200" b="1"/>
                <a:t>前後</a:t>
              </a:r>
              <a:endParaRPr kumimoji="1" lang="ja-JP" altLang="en-US" b="1"/>
            </a:p>
          </p:txBody>
        </p:sp>
        <p:grpSp>
          <p:nvGrpSpPr>
            <p:cNvPr id="92" name="グループ化 91">
              <a:extLst>
                <a:ext uri="{FF2B5EF4-FFF2-40B4-BE49-F238E27FC236}">
                  <a16:creationId xmlns:a16="http://schemas.microsoft.com/office/drawing/2014/main" id="{DCDF21B8-BBB1-5551-F461-F195258CFD69}"/>
                </a:ext>
              </a:extLst>
            </p:cNvPr>
            <p:cNvGrpSpPr/>
            <p:nvPr/>
          </p:nvGrpSpPr>
          <p:grpSpPr>
            <a:xfrm>
              <a:off x="1267796" y="5187213"/>
              <a:ext cx="2358189" cy="557586"/>
              <a:chOff x="1250424" y="5187213"/>
              <a:chExt cx="2358189" cy="557586"/>
            </a:xfrm>
          </p:grpSpPr>
          <p:sp>
            <p:nvSpPr>
              <p:cNvPr id="90" name="テキスト ボックス 89">
                <a:extLst>
                  <a:ext uri="{FF2B5EF4-FFF2-40B4-BE49-F238E27FC236}">
                    <a16:creationId xmlns:a16="http://schemas.microsoft.com/office/drawing/2014/main" id="{40064578-FC88-7253-B5B0-191E7D851A7B}"/>
                  </a:ext>
                </a:extLst>
              </p:cNvPr>
              <p:cNvSpPr txBox="1"/>
              <p:nvPr/>
            </p:nvSpPr>
            <p:spPr>
              <a:xfrm>
                <a:off x="1250424" y="5467800"/>
                <a:ext cx="2358189" cy="276999"/>
              </a:xfrm>
              <a:prstGeom prst="rect">
                <a:avLst/>
              </a:prstGeom>
              <a:noFill/>
            </p:spPr>
            <p:txBody>
              <a:bodyPr wrap="square" rtlCol="0">
                <a:spAutoFit/>
              </a:bodyPr>
              <a:lstStyle/>
              <a:p>
                <a:pPr algn="ctr"/>
                <a:r>
                  <a:rPr kumimoji="1" lang="ja-JP" altLang="en-US" sz="1200" b="1"/>
                  <a:t>医業収益（売上高）</a:t>
                </a:r>
              </a:p>
            </p:txBody>
          </p:sp>
          <p:sp>
            <p:nvSpPr>
              <p:cNvPr id="91" name="テキスト ボックス 90">
                <a:extLst>
                  <a:ext uri="{FF2B5EF4-FFF2-40B4-BE49-F238E27FC236}">
                    <a16:creationId xmlns:a16="http://schemas.microsoft.com/office/drawing/2014/main" id="{2B95F0FC-D1FF-22A0-DC57-3E0F6E2CFC0D}"/>
                  </a:ext>
                </a:extLst>
              </p:cNvPr>
              <p:cNvSpPr txBox="1"/>
              <p:nvPr/>
            </p:nvSpPr>
            <p:spPr>
              <a:xfrm>
                <a:off x="1250424" y="5187213"/>
                <a:ext cx="2358189" cy="276999"/>
              </a:xfrm>
              <a:prstGeom prst="rect">
                <a:avLst/>
              </a:prstGeom>
              <a:noFill/>
            </p:spPr>
            <p:txBody>
              <a:bodyPr wrap="square" rtlCol="0">
                <a:spAutoFit/>
              </a:bodyPr>
              <a:lstStyle/>
              <a:p>
                <a:pPr algn="ctr"/>
                <a:r>
                  <a:rPr kumimoji="1" lang="ja-JP" altLang="en-US" sz="1200" b="1"/>
                  <a:t>人件費</a:t>
                </a:r>
              </a:p>
            </p:txBody>
          </p:sp>
          <p:cxnSp>
            <p:nvCxnSpPr>
              <p:cNvPr id="88" name="直線コネクタ 87">
                <a:extLst>
                  <a:ext uri="{FF2B5EF4-FFF2-40B4-BE49-F238E27FC236}">
                    <a16:creationId xmlns:a16="http://schemas.microsoft.com/office/drawing/2014/main" id="{050112C1-5771-8C8F-4465-BC3EC957F922}"/>
                  </a:ext>
                </a:extLst>
              </p:cNvPr>
              <p:cNvCxnSpPr>
                <a:cxnSpLocks/>
              </p:cNvCxnSpPr>
              <p:nvPr/>
            </p:nvCxnSpPr>
            <p:spPr>
              <a:xfrm>
                <a:off x="1682892" y="5468217"/>
                <a:ext cx="1460575" cy="0"/>
              </a:xfrm>
              <a:prstGeom prst="line">
                <a:avLst/>
              </a:prstGeom>
              <a:ln w="317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sp>
        <p:nvSpPr>
          <p:cNvPr id="95" name="テキスト ボックス 94">
            <a:extLst>
              <a:ext uri="{FF2B5EF4-FFF2-40B4-BE49-F238E27FC236}">
                <a16:creationId xmlns:a16="http://schemas.microsoft.com/office/drawing/2014/main" id="{8553FD1C-191B-843B-4101-87A337F0C040}"/>
              </a:ext>
            </a:extLst>
          </p:cNvPr>
          <p:cNvSpPr txBox="1"/>
          <p:nvPr/>
        </p:nvSpPr>
        <p:spPr>
          <a:xfrm>
            <a:off x="3442526" y="5168582"/>
            <a:ext cx="6261956" cy="707886"/>
          </a:xfrm>
          <a:prstGeom prst="rect">
            <a:avLst/>
          </a:prstGeom>
          <a:noFill/>
        </p:spPr>
        <p:txBody>
          <a:bodyPr wrap="square" rtlCol="0">
            <a:spAutoFit/>
          </a:bodyPr>
          <a:lstStyle/>
          <a:p>
            <a:r>
              <a:rPr kumimoji="1" lang="ja-JP" altLang="en-US" sz="1000">
                <a:latin typeface="+mn-ea"/>
              </a:rPr>
              <a:t>□　第</a:t>
            </a:r>
            <a:r>
              <a:rPr kumimoji="1" lang="en-US" altLang="ja-JP" sz="1000">
                <a:latin typeface="+mn-ea"/>
              </a:rPr>
              <a:t>24</a:t>
            </a:r>
            <a:r>
              <a:rPr kumimoji="1" lang="ja-JP" altLang="en-US" sz="1000">
                <a:latin typeface="+mn-ea"/>
              </a:rPr>
              <a:t>回医療経済実態調査の一般診療所全体の人件費率の平均が</a:t>
            </a:r>
            <a:r>
              <a:rPr kumimoji="1" lang="en-US" altLang="ja-JP" sz="1000">
                <a:latin typeface="+mn-ea"/>
              </a:rPr>
              <a:t>45.1</a:t>
            </a:r>
            <a:r>
              <a:rPr kumimoji="1" lang="ja-JP" altLang="en-US" sz="1000">
                <a:latin typeface="+mn-ea"/>
              </a:rPr>
              <a:t>％に対して、</a:t>
            </a:r>
            <a:endParaRPr kumimoji="1" lang="en-US" altLang="ja-JP" sz="1000">
              <a:latin typeface="+mn-ea"/>
            </a:endParaRPr>
          </a:p>
          <a:p>
            <a:r>
              <a:rPr kumimoji="1" lang="ja-JP" altLang="en-US" sz="1000">
                <a:latin typeface="+mn-ea"/>
              </a:rPr>
              <a:t>　　損益差額（概ね営業利益に相当）が</a:t>
            </a:r>
            <a:r>
              <a:rPr kumimoji="1" lang="en-US" altLang="ja-JP" sz="1000">
                <a:latin typeface="+mn-ea"/>
              </a:rPr>
              <a:t>12.0</a:t>
            </a:r>
            <a:r>
              <a:rPr kumimoji="1" lang="ja-JP" altLang="en-US" sz="1000">
                <a:latin typeface="+mn-ea"/>
              </a:rPr>
              <a:t>％となっている</a:t>
            </a:r>
            <a:endParaRPr kumimoji="1" lang="en-US" altLang="ja-JP" sz="1000">
              <a:latin typeface="+mn-ea"/>
            </a:endParaRPr>
          </a:p>
          <a:p>
            <a:r>
              <a:rPr kumimoji="1" lang="ja-JP" altLang="en-US" sz="1000">
                <a:latin typeface="+mn-ea"/>
              </a:rPr>
              <a:t>□　資格者による医療行為という参入障壁の高い事業であるという特色から、</a:t>
            </a:r>
            <a:endParaRPr kumimoji="1" lang="en-US" altLang="ja-JP" sz="1000">
              <a:latin typeface="+mn-ea"/>
            </a:endParaRPr>
          </a:p>
          <a:p>
            <a:r>
              <a:rPr kumimoji="1" lang="ja-JP" altLang="en-US" sz="1000">
                <a:latin typeface="+mn-ea"/>
              </a:rPr>
              <a:t>　　人件費は事実上の売上原価と見なして良いともいえる</a:t>
            </a:r>
            <a:endParaRPr kumimoji="1" lang="en-US" altLang="ja-JP" sz="1000">
              <a:latin typeface="+mn-ea"/>
            </a:endParaRPr>
          </a:p>
        </p:txBody>
      </p:sp>
      <p:grpSp>
        <p:nvGrpSpPr>
          <p:cNvPr id="96" name="グループ化 95">
            <a:extLst>
              <a:ext uri="{FF2B5EF4-FFF2-40B4-BE49-F238E27FC236}">
                <a16:creationId xmlns:a16="http://schemas.microsoft.com/office/drawing/2014/main" id="{64F5A74D-C442-A3C4-BBF2-0411EB17B450}"/>
              </a:ext>
            </a:extLst>
          </p:cNvPr>
          <p:cNvGrpSpPr/>
          <p:nvPr/>
        </p:nvGrpSpPr>
        <p:grpSpPr>
          <a:xfrm>
            <a:off x="3061825" y="6004237"/>
            <a:ext cx="2378241" cy="566776"/>
            <a:chOff x="3408150" y="4474729"/>
            <a:chExt cx="2378241" cy="566776"/>
          </a:xfrm>
        </p:grpSpPr>
        <p:grpSp>
          <p:nvGrpSpPr>
            <p:cNvPr id="97" name="グループ化 96">
              <a:extLst>
                <a:ext uri="{FF2B5EF4-FFF2-40B4-BE49-F238E27FC236}">
                  <a16:creationId xmlns:a16="http://schemas.microsoft.com/office/drawing/2014/main" id="{578A67AA-40E9-02DA-08C7-6E1464EBA1A5}"/>
                </a:ext>
              </a:extLst>
            </p:cNvPr>
            <p:cNvGrpSpPr/>
            <p:nvPr/>
          </p:nvGrpSpPr>
          <p:grpSpPr>
            <a:xfrm>
              <a:off x="3408150" y="4474729"/>
              <a:ext cx="2378241" cy="566776"/>
              <a:chOff x="3408150" y="4474729"/>
              <a:chExt cx="2378241" cy="566776"/>
            </a:xfrm>
          </p:grpSpPr>
          <p:sp>
            <p:nvSpPr>
              <p:cNvPr id="99" name="テキスト ボックス 98">
                <a:extLst>
                  <a:ext uri="{FF2B5EF4-FFF2-40B4-BE49-F238E27FC236}">
                    <a16:creationId xmlns:a16="http://schemas.microsoft.com/office/drawing/2014/main" id="{E64935D7-A848-3148-0142-B822D225BAF7}"/>
                  </a:ext>
                </a:extLst>
              </p:cNvPr>
              <p:cNvSpPr txBox="1"/>
              <p:nvPr/>
            </p:nvSpPr>
            <p:spPr>
              <a:xfrm>
                <a:off x="3408951" y="4764506"/>
                <a:ext cx="2377440" cy="276999"/>
              </a:xfrm>
              <a:prstGeom prst="rect">
                <a:avLst/>
              </a:prstGeom>
              <a:noFill/>
            </p:spPr>
            <p:txBody>
              <a:bodyPr wrap="square" rtlCol="0">
                <a:spAutoFit/>
              </a:bodyPr>
              <a:lstStyle/>
              <a:p>
                <a:pPr algn="ctr"/>
                <a:r>
                  <a:rPr kumimoji="1" lang="ja-JP" altLang="en-US" sz="1200" b="1"/>
                  <a:t>売　上　高</a:t>
                </a:r>
              </a:p>
            </p:txBody>
          </p:sp>
          <p:sp>
            <p:nvSpPr>
              <p:cNvPr id="100" name="テキスト ボックス 99">
                <a:extLst>
                  <a:ext uri="{FF2B5EF4-FFF2-40B4-BE49-F238E27FC236}">
                    <a16:creationId xmlns:a16="http://schemas.microsoft.com/office/drawing/2014/main" id="{EDECA1FB-CA80-DF16-49E2-0905CF6BBFD4}"/>
                  </a:ext>
                </a:extLst>
              </p:cNvPr>
              <p:cNvSpPr txBox="1"/>
              <p:nvPr/>
            </p:nvSpPr>
            <p:spPr>
              <a:xfrm>
                <a:off x="3408150" y="4474729"/>
                <a:ext cx="2377440" cy="276999"/>
              </a:xfrm>
              <a:prstGeom prst="rect">
                <a:avLst/>
              </a:prstGeom>
              <a:noFill/>
            </p:spPr>
            <p:txBody>
              <a:bodyPr wrap="square" rtlCol="0">
                <a:spAutoFit/>
              </a:bodyPr>
              <a:lstStyle/>
              <a:p>
                <a:pPr algn="ctr"/>
                <a:r>
                  <a:rPr kumimoji="1" lang="ja-JP" altLang="en-US" sz="1200" b="1"/>
                  <a:t>人　件　費</a:t>
                </a:r>
              </a:p>
            </p:txBody>
          </p:sp>
        </p:grpSp>
        <p:cxnSp>
          <p:nvCxnSpPr>
            <p:cNvPr id="98" name="直線コネクタ 97">
              <a:extLst>
                <a:ext uri="{FF2B5EF4-FFF2-40B4-BE49-F238E27FC236}">
                  <a16:creationId xmlns:a16="http://schemas.microsoft.com/office/drawing/2014/main" id="{D2987864-9A55-99F6-B09A-2813D0E08169}"/>
                </a:ext>
              </a:extLst>
            </p:cNvPr>
            <p:cNvCxnSpPr/>
            <p:nvPr/>
          </p:nvCxnSpPr>
          <p:spPr>
            <a:xfrm>
              <a:off x="3933123" y="4764506"/>
              <a:ext cx="1203158" cy="0"/>
            </a:xfrm>
            <a:prstGeom prst="line">
              <a:avLst/>
            </a:prstGeom>
            <a:ln w="349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01" name="テキスト ボックス 100">
            <a:extLst>
              <a:ext uri="{FF2B5EF4-FFF2-40B4-BE49-F238E27FC236}">
                <a16:creationId xmlns:a16="http://schemas.microsoft.com/office/drawing/2014/main" id="{BAB5DF1A-6F0E-68D5-CC97-0816E7E85053}"/>
              </a:ext>
            </a:extLst>
          </p:cNvPr>
          <p:cNvSpPr txBox="1"/>
          <p:nvPr/>
        </p:nvSpPr>
        <p:spPr>
          <a:xfrm>
            <a:off x="4778240" y="6095116"/>
            <a:ext cx="1702774" cy="369332"/>
          </a:xfrm>
          <a:prstGeom prst="rect">
            <a:avLst/>
          </a:prstGeom>
          <a:noFill/>
        </p:spPr>
        <p:txBody>
          <a:bodyPr wrap="square" rtlCol="0">
            <a:spAutoFit/>
          </a:bodyPr>
          <a:lstStyle/>
          <a:p>
            <a:r>
              <a:rPr kumimoji="1" lang="ja-JP" altLang="en-US" sz="1400" b="1"/>
              <a:t>の</a:t>
            </a:r>
            <a:r>
              <a:rPr kumimoji="1" lang="ja-JP" altLang="en-US" b="1"/>
              <a:t>傾向</a:t>
            </a:r>
            <a:r>
              <a:rPr kumimoji="1" lang="ja-JP" altLang="en-US" sz="1400" b="1"/>
              <a:t>を見る</a:t>
            </a:r>
            <a:endParaRPr kumimoji="1" lang="ja-JP" altLang="en-US" b="1"/>
          </a:p>
        </p:txBody>
      </p:sp>
      <p:sp>
        <p:nvSpPr>
          <p:cNvPr id="102" name="正方形/長方形 101">
            <a:extLst>
              <a:ext uri="{FF2B5EF4-FFF2-40B4-BE49-F238E27FC236}">
                <a16:creationId xmlns:a16="http://schemas.microsoft.com/office/drawing/2014/main" id="{80942F5A-C39E-A0E3-F604-F280069E0D90}"/>
              </a:ext>
            </a:extLst>
          </p:cNvPr>
          <p:cNvSpPr/>
          <p:nvPr/>
        </p:nvSpPr>
        <p:spPr>
          <a:xfrm>
            <a:off x="6328889" y="6022796"/>
            <a:ext cx="2820202" cy="5805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a:solidFill>
                  <a:schemeClr val="tx1"/>
                </a:solidFill>
                <a:latin typeface="+mn-ea"/>
              </a:rPr>
              <a:t>　　　～大きな変化がある場合～</a:t>
            </a:r>
            <a:endParaRPr kumimoji="1" lang="en-US" altLang="ja-JP" sz="1000" b="1">
              <a:solidFill>
                <a:schemeClr val="tx1"/>
              </a:solidFill>
              <a:latin typeface="+mn-ea"/>
            </a:endParaRPr>
          </a:p>
          <a:p>
            <a:r>
              <a:rPr kumimoji="1" lang="ja-JP" altLang="en-US" sz="1000">
                <a:solidFill>
                  <a:schemeClr val="tx1"/>
                </a:solidFill>
                <a:latin typeface="+mn-ea"/>
              </a:rPr>
              <a:t>□ 人気の派遣医の退職（入社）</a:t>
            </a:r>
            <a:endParaRPr kumimoji="1" lang="en-US" altLang="ja-JP" sz="1000">
              <a:solidFill>
                <a:schemeClr val="tx1"/>
              </a:solidFill>
              <a:latin typeface="+mn-ea"/>
            </a:endParaRPr>
          </a:p>
          <a:p>
            <a:r>
              <a:rPr kumimoji="1" lang="ja-JP" altLang="en-US" sz="1000">
                <a:solidFill>
                  <a:schemeClr val="tx1"/>
                </a:solidFill>
                <a:latin typeface="+mn-ea"/>
              </a:rPr>
              <a:t>□ 窓口・看護師の対応の悪化（良化）</a:t>
            </a:r>
            <a:endParaRPr kumimoji="1" lang="en-US" altLang="ja-JP" sz="1000">
              <a:solidFill>
                <a:schemeClr val="tx1"/>
              </a:solidFill>
              <a:latin typeface="+mn-ea"/>
            </a:endParaRPr>
          </a:p>
          <a:p>
            <a:r>
              <a:rPr kumimoji="1" lang="ja-JP" altLang="en-US" sz="1000">
                <a:solidFill>
                  <a:schemeClr val="tx1"/>
                </a:solidFill>
                <a:latin typeface="+mn-ea"/>
              </a:rPr>
              <a:t>□ 後継者（院長）と創業医のイメージ</a:t>
            </a:r>
            <a:endParaRPr kumimoji="1" lang="en-US" altLang="ja-JP" sz="1000">
              <a:solidFill>
                <a:schemeClr val="tx1"/>
              </a:solidFill>
              <a:latin typeface="+mn-ea"/>
            </a:endParaRPr>
          </a:p>
          <a:p>
            <a:r>
              <a:rPr kumimoji="1" lang="ja-JP" altLang="en-US" sz="1000">
                <a:solidFill>
                  <a:schemeClr val="tx1"/>
                </a:solidFill>
                <a:latin typeface="+mn-ea"/>
              </a:rPr>
              <a:t>　 ギャップによる評判悪化（良化）</a:t>
            </a:r>
            <a:endParaRPr kumimoji="1" lang="en-US" altLang="ja-JP" sz="1000">
              <a:solidFill>
                <a:schemeClr val="tx1"/>
              </a:solidFill>
              <a:latin typeface="+mn-ea"/>
            </a:endParaRPr>
          </a:p>
        </p:txBody>
      </p:sp>
      <p:sp>
        <p:nvSpPr>
          <p:cNvPr id="103" name="テキスト ボックス 102">
            <a:extLst>
              <a:ext uri="{FF2B5EF4-FFF2-40B4-BE49-F238E27FC236}">
                <a16:creationId xmlns:a16="http://schemas.microsoft.com/office/drawing/2014/main" id="{92E6CF23-E15E-A373-5082-6E3EC142CF62}"/>
              </a:ext>
            </a:extLst>
          </p:cNvPr>
          <p:cNvSpPr txBox="1"/>
          <p:nvPr/>
        </p:nvSpPr>
        <p:spPr>
          <a:xfrm>
            <a:off x="8564641" y="6095116"/>
            <a:ext cx="1063147" cy="338554"/>
          </a:xfrm>
          <a:prstGeom prst="rect">
            <a:avLst/>
          </a:prstGeom>
          <a:noFill/>
        </p:spPr>
        <p:txBody>
          <a:bodyPr wrap="square" rtlCol="0">
            <a:spAutoFit/>
          </a:bodyPr>
          <a:lstStyle/>
          <a:p>
            <a:r>
              <a:rPr kumimoji="1" lang="ja-JP" altLang="en-US" sz="1400" b="1"/>
              <a:t>の</a:t>
            </a:r>
            <a:r>
              <a:rPr kumimoji="1" lang="ja-JP" altLang="en-US" sz="1600" b="1"/>
              <a:t>可能性</a:t>
            </a:r>
            <a:endParaRPr kumimoji="1" lang="ja-JP" altLang="en-US" b="1"/>
          </a:p>
        </p:txBody>
      </p:sp>
      <p:cxnSp>
        <p:nvCxnSpPr>
          <p:cNvPr id="87" name="直線コネクタ 86">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1F44959B-879A-4247-9FA4-69D56E4D3C49}"/>
              </a:ext>
            </a:extLst>
          </p:cNvPr>
          <p:cNvCxnSpPr/>
          <p:nvPr/>
        </p:nvCxnSpPr>
        <p:spPr>
          <a:xfrm>
            <a:off x="157163" y="10845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5" name="グループ化 104">
            <a:extLst>
              <a:ext uri="{FF2B5EF4-FFF2-40B4-BE49-F238E27FC236}">
                <a16:creationId xmlns:a16="http://schemas.microsoft.com/office/drawing/2014/main" id="{6B4898C4-ECA8-99C0-B958-1CCFBD2B7266}"/>
              </a:ext>
            </a:extLst>
          </p:cNvPr>
          <p:cNvGrpSpPr/>
          <p:nvPr/>
        </p:nvGrpSpPr>
        <p:grpSpPr>
          <a:xfrm>
            <a:off x="1909192" y="519913"/>
            <a:ext cx="3164582" cy="379952"/>
            <a:chOff x="4872767" y="283344"/>
            <a:chExt cx="2156059" cy="554517"/>
          </a:xfrm>
        </p:grpSpPr>
        <p:sp>
          <p:nvSpPr>
            <p:cNvPr id="106" name="テキスト ボックス 105">
              <a:extLst>
                <a:ext uri="{FF2B5EF4-FFF2-40B4-BE49-F238E27FC236}">
                  <a16:creationId xmlns:a16="http://schemas.microsoft.com/office/drawing/2014/main" id="{D1F11296-4772-CE2D-7C65-9C374A0D2D97}"/>
                </a:ext>
              </a:extLst>
            </p:cNvPr>
            <p:cNvSpPr txBox="1"/>
            <p:nvPr/>
          </p:nvSpPr>
          <p:spPr>
            <a:xfrm>
              <a:off x="4872767" y="337831"/>
              <a:ext cx="2156059" cy="494101"/>
            </a:xfrm>
            <a:prstGeom prst="rect">
              <a:avLst/>
            </a:prstGeom>
            <a:noFill/>
          </p:spPr>
          <p:txBody>
            <a:bodyPr wrap="square" rtlCol="0">
              <a:spAutoFit/>
            </a:bodyPr>
            <a:lstStyle/>
            <a:p>
              <a:pPr algn="ctr"/>
              <a:r>
                <a:rPr kumimoji="1" lang="ja-JP" altLang="en-US" sz="1600" b="1"/>
                <a:t>小規模医療業の定義</a:t>
              </a:r>
            </a:p>
          </p:txBody>
        </p:sp>
        <p:sp>
          <p:nvSpPr>
            <p:cNvPr id="107" name="正方形/長方形 106">
              <a:extLst>
                <a:ext uri="{FF2B5EF4-FFF2-40B4-BE49-F238E27FC236}">
                  <a16:creationId xmlns:a16="http://schemas.microsoft.com/office/drawing/2014/main" id="{14640808-7299-0FB0-5D91-832F42561FD9}"/>
                </a:ext>
              </a:extLst>
            </p:cNvPr>
            <p:cNvSpPr/>
            <p:nvPr/>
          </p:nvSpPr>
          <p:spPr>
            <a:xfrm>
              <a:off x="5178393" y="283344"/>
              <a:ext cx="1570867" cy="554517"/>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8"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テキスト ボックス 108">
            <a:extLst>
              <a:ext uri="{FF2B5EF4-FFF2-40B4-BE49-F238E27FC236}">
                <a16:creationId xmlns:a16="http://schemas.microsoft.com/office/drawing/2014/main" id="{D6693D5E-7BDC-6CF9-8CC9-E223A9AF057D}"/>
              </a:ext>
            </a:extLst>
          </p:cNvPr>
          <p:cNvSpPr txBox="1"/>
          <p:nvPr/>
        </p:nvSpPr>
        <p:spPr>
          <a:xfrm>
            <a:off x="5206951" y="319206"/>
            <a:ext cx="3118582" cy="707886"/>
          </a:xfrm>
          <a:prstGeom prst="rect">
            <a:avLst/>
          </a:prstGeom>
          <a:noFill/>
        </p:spPr>
        <p:txBody>
          <a:bodyPr wrap="square" rtlCol="0">
            <a:spAutoFit/>
          </a:bodyPr>
          <a:lstStyle/>
          <a:p>
            <a:r>
              <a:rPr kumimoji="1" lang="ja-JP" altLang="en-US" sz="1000">
                <a:latin typeface="+mn-ea"/>
              </a:rPr>
              <a:t>□ 医療法で「診療所」と区分される医療機関</a:t>
            </a:r>
            <a:endParaRPr kumimoji="1" lang="en-US" altLang="ja-JP" sz="1000">
              <a:latin typeface="+mn-ea"/>
            </a:endParaRPr>
          </a:p>
          <a:p>
            <a:r>
              <a:rPr kumimoji="1" lang="ja-JP" altLang="en-US" sz="1000">
                <a:latin typeface="+mn-ea"/>
              </a:rPr>
              <a:t>□ 入院患者用のベッドが</a:t>
            </a:r>
            <a:r>
              <a:rPr kumimoji="1" lang="en-US" altLang="ja-JP" sz="1000">
                <a:latin typeface="+mn-ea"/>
              </a:rPr>
              <a:t>19</a:t>
            </a:r>
            <a:r>
              <a:rPr kumimoji="1" lang="ja-JP" altLang="en-US" sz="1000">
                <a:latin typeface="+mn-ea"/>
              </a:rPr>
              <a:t>床以下または無し</a:t>
            </a:r>
            <a:endParaRPr kumimoji="1" lang="en-US" altLang="ja-JP" sz="1000">
              <a:latin typeface="+mn-ea"/>
            </a:endParaRPr>
          </a:p>
          <a:p>
            <a:r>
              <a:rPr kumimoji="1" lang="ja-JP" altLang="en-US" sz="1000">
                <a:latin typeface="+mn-ea"/>
              </a:rPr>
              <a:t>□ 一般に地域医療の「入口」的な役割</a:t>
            </a:r>
            <a:endParaRPr kumimoji="1" lang="en-US" altLang="ja-JP" sz="1000">
              <a:latin typeface="+mn-ea"/>
            </a:endParaRPr>
          </a:p>
          <a:p>
            <a:r>
              <a:rPr kumimoji="1" lang="ja-JP" altLang="en-US" sz="1000">
                <a:latin typeface="+mn-ea"/>
              </a:rPr>
              <a:t>□ 個人経営・医療法人経営の双方を含む</a:t>
            </a:r>
          </a:p>
        </p:txBody>
      </p:sp>
      <p:sp>
        <p:nvSpPr>
          <p:cNvPr id="110" name="テキスト ボックス 10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の目利き（決算資料編）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12" name="テキスト ボックス 11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113" name="テキスト ボックス 11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sp>
        <p:nvSpPr>
          <p:cNvPr id="111"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25</a:t>
            </a:fld>
            <a:endParaRPr kumimoji="1" lang="ja-JP" altLang="en-US"/>
          </a:p>
        </p:txBody>
      </p:sp>
      <p:grpSp>
        <p:nvGrpSpPr>
          <p:cNvPr id="114" name="グループ化 113">
            <a:extLst>
              <a:ext uri="{FF2B5EF4-FFF2-40B4-BE49-F238E27FC236}">
                <a16:creationId xmlns:a16="http://schemas.microsoft.com/office/drawing/2014/main" id="{69068A97-50FD-44A1-A988-0B3D3EFD7DA7}"/>
              </a:ext>
            </a:extLst>
          </p:cNvPr>
          <p:cNvGrpSpPr/>
          <p:nvPr/>
        </p:nvGrpSpPr>
        <p:grpSpPr>
          <a:xfrm>
            <a:off x="287773" y="1197201"/>
            <a:ext cx="1162051" cy="885825"/>
            <a:chOff x="295274" y="1523999"/>
            <a:chExt cx="1162051" cy="885825"/>
          </a:xfrm>
        </p:grpSpPr>
        <p:sp>
          <p:nvSpPr>
            <p:cNvPr id="115" name="楕円 114">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テキスト ボックス 115">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117" name="正方形/長方形 116">
            <a:extLst>
              <a:ext uri="{FF2B5EF4-FFF2-40B4-BE49-F238E27FC236}">
                <a16:creationId xmlns:a16="http://schemas.microsoft.com/office/drawing/2014/main" id="{89E35265-CCA6-4F7A-9424-8CAB2F5451E4}"/>
              </a:ext>
            </a:extLst>
          </p:cNvPr>
          <p:cNvSpPr/>
          <p:nvPr/>
        </p:nvSpPr>
        <p:spPr>
          <a:xfrm>
            <a:off x="1354574" y="1345522"/>
            <a:ext cx="1997827"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rPr>
              <a:t>医業収益の推移</a:t>
            </a:r>
            <a:endParaRPr kumimoji="1" lang="en-US" altLang="ja-JP" sz="1400" b="1" dirty="0">
              <a:solidFill>
                <a:schemeClr val="tx1"/>
              </a:solidFill>
            </a:endParaRPr>
          </a:p>
          <a:p>
            <a:pPr algn="ctr"/>
            <a:r>
              <a:rPr kumimoji="1" lang="ja-JP" altLang="en-US" sz="1400" b="1" dirty="0" smtClean="0">
                <a:solidFill>
                  <a:schemeClr val="tx1"/>
                </a:solidFill>
              </a:rPr>
              <a:t>（売上高）</a:t>
            </a:r>
            <a:endParaRPr kumimoji="1" lang="en-US" altLang="ja-JP" sz="1400" b="1" dirty="0">
              <a:solidFill>
                <a:schemeClr val="tx1"/>
              </a:solidFill>
            </a:endParaRPr>
          </a:p>
        </p:txBody>
      </p:sp>
      <p:grpSp>
        <p:nvGrpSpPr>
          <p:cNvPr id="118" name="グループ化 117">
            <a:extLst>
              <a:ext uri="{FF2B5EF4-FFF2-40B4-BE49-F238E27FC236}">
                <a16:creationId xmlns:a16="http://schemas.microsoft.com/office/drawing/2014/main" id="{8ABB6722-DECF-4076-BEFF-B18C6191B012}"/>
              </a:ext>
            </a:extLst>
          </p:cNvPr>
          <p:cNvGrpSpPr/>
          <p:nvPr/>
        </p:nvGrpSpPr>
        <p:grpSpPr>
          <a:xfrm>
            <a:off x="284412" y="4158101"/>
            <a:ext cx="1162051" cy="885825"/>
            <a:chOff x="2409824" y="3038474"/>
            <a:chExt cx="1162051" cy="885825"/>
          </a:xfrm>
        </p:grpSpPr>
        <p:sp>
          <p:nvSpPr>
            <p:cNvPr id="119" name="楕円 118">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テキスト ボックス 119">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121" name="正方形/長方形 120">
            <a:extLst>
              <a:ext uri="{FF2B5EF4-FFF2-40B4-BE49-F238E27FC236}">
                <a16:creationId xmlns:a16="http://schemas.microsoft.com/office/drawing/2014/main" id="{CA1DA63E-8C33-4A20-A3AC-72D866FD193E}"/>
              </a:ext>
            </a:extLst>
          </p:cNvPr>
          <p:cNvSpPr/>
          <p:nvPr/>
        </p:nvSpPr>
        <p:spPr>
          <a:xfrm>
            <a:off x="1351213" y="4300688"/>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人件費率の推移</a:t>
            </a:r>
            <a:endParaRPr kumimoji="1" lang="en-US" altLang="ja-JP" sz="1400" b="1">
              <a:solidFill>
                <a:schemeClr val="tx1"/>
              </a:solidFill>
            </a:endParaRPr>
          </a:p>
          <a:p>
            <a:pPr algn="ctr"/>
            <a:r>
              <a:rPr kumimoji="1" lang="ja-JP" altLang="en-US" sz="1400" b="1">
                <a:solidFill>
                  <a:schemeClr val="tx1"/>
                </a:solidFill>
              </a:rPr>
              <a:t>（人件費</a:t>
            </a:r>
            <a:r>
              <a:rPr kumimoji="1" lang="en-US" altLang="ja-JP" sz="1400" b="1">
                <a:solidFill>
                  <a:schemeClr val="tx1"/>
                </a:solidFill>
              </a:rPr>
              <a:t>÷</a:t>
            </a:r>
            <a:r>
              <a:rPr kumimoji="1" lang="ja-JP" altLang="en-US" sz="1400" b="1">
                <a:solidFill>
                  <a:schemeClr val="tx1"/>
                </a:solidFill>
              </a:rPr>
              <a:t>医業収益）</a:t>
            </a:r>
            <a:endParaRPr kumimoji="1" lang="en-US" altLang="ja-JP" sz="1400" b="1">
              <a:solidFill>
                <a:schemeClr val="tx1"/>
              </a:solidFill>
            </a:endParaRPr>
          </a:p>
        </p:txBody>
      </p:sp>
      <p:sp>
        <p:nvSpPr>
          <p:cNvPr id="2" name="左大かっこ 1"/>
          <p:cNvSpPr/>
          <p:nvPr/>
        </p:nvSpPr>
        <p:spPr>
          <a:xfrm>
            <a:off x="3749751" y="1769182"/>
            <a:ext cx="45719" cy="405332"/>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 name="右大かっこ 2"/>
          <p:cNvSpPr/>
          <p:nvPr/>
        </p:nvSpPr>
        <p:spPr>
          <a:xfrm>
            <a:off x="8532108" y="1769401"/>
            <a:ext cx="49926" cy="402577"/>
          </a:xfrm>
          <a:prstGeom prst="righ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4594277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線コネクタ 33">
            <a:extLst>
              <a:ext uri="{FF2B5EF4-FFF2-40B4-BE49-F238E27FC236}">
                <a16:creationId xmlns:a16="http://schemas.microsoft.com/office/drawing/2014/main" id="{45CF6B82-BFC1-4CE4-96E7-B63B034B2B2D}"/>
              </a:ext>
            </a:extLst>
          </p:cNvPr>
          <p:cNvCxnSpPr/>
          <p:nvPr/>
        </p:nvCxnSpPr>
        <p:spPr>
          <a:xfrm>
            <a:off x="157163" y="395983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592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BE3186E6-BD15-36B7-A71C-BF8F7B363E95}"/>
              </a:ext>
            </a:extLst>
          </p:cNvPr>
          <p:cNvSpPr txBox="1"/>
          <p:nvPr/>
        </p:nvSpPr>
        <p:spPr>
          <a:xfrm>
            <a:off x="3391773" y="1303066"/>
            <a:ext cx="6059074" cy="707886"/>
          </a:xfrm>
          <a:prstGeom prst="rect">
            <a:avLst/>
          </a:prstGeom>
          <a:noFill/>
        </p:spPr>
        <p:txBody>
          <a:bodyPr wrap="square" rtlCol="0">
            <a:spAutoFit/>
          </a:bodyPr>
          <a:lstStyle/>
          <a:p>
            <a:r>
              <a:rPr kumimoji="1" lang="ja-JP" altLang="en-US" sz="1000"/>
              <a:t>□  開業医（オーナー）は開業の資格要件（医師免許）を持った事業の中心</a:t>
            </a:r>
            <a:endParaRPr kumimoji="1" lang="en-US" altLang="ja-JP" sz="1000"/>
          </a:p>
          <a:p>
            <a:r>
              <a:rPr kumimoji="1" lang="ja-JP" altLang="en-US" sz="1000"/>
              <a:t>□  医師は開業前から高額報酬を得ている場合が多く、役員報酬なども高額になりがち</a:t>
            </a:r>
            <a:endParaRPr kumimoji="1" lang="en-US" altLang="ja-JP" sz="1000"/>
          </a:p>
          <a:p>
            <a:r>
              <a:rPr kumimoji="1" lang="ja-JP" altLang="en-US" sz="1000"/>
              <a:t>□  節税などの観点から、役員報酬以外の科目にも実質的な報酬が計上されているケースもある</a:t>
            </a:r>
            <a:endParaRPr kumimoji="1" lang="en-US" altLang="ja-JP" sz="1000"/>
          </a:p>
          <a:p>
            <a:r>
              <a:rPr kumimoji="1" lang="ja-JP" altLang="en-US" sz="1000"/>
              <a:t>□  医療に留まらず、小規模企業や家族経営では留意したい論点</a:t>
            </a:r>
            <a:endParaRPr kumimoji="1" lang="en-US" altLang="ja-JP" sz="1000"/>
          </a:p>
        </p:txBody>
      </p:sp>
      <p:grpSp>
        <p:nvGrpSpPr>
          <p:cNvPr id="115" name="グループ化 114">
            <a:extLst>
              <a:ext uri="{FF2B5EF4-FFF2-40B4-BE49-F238E27FC236}">
                <a16:creationId xmlns:a16="http://schemas.microsoft.com/office/drawing/2014/main" id="{D35ECE51-5BC5-C966-7FE9-A482B6C7F853}"/>
              </a:ext>
            </a:extLst>
          </p:cNvPr>
          <p:cNvGrpSpPr/>
          <p:nvPr/>
        </p:nvGrpSpPr>
        <p:grpSpPr>
          <a:xfrm>
            <a:off x="296627" y="2314687"/>
            <a:ext cx="1274045" cy="1433022"/>
            <a:chOff x="296627" y="2314687"/>
            <a:chExt cx="1274045" cy="1433022"/>
          </a:xfrm>
        </p:grpSpPr>
        <p:sp>
          <p:nvSpPr>
            <p:cNvPr id="19" name="正方形/長方形 18">
              <a:extLst>
                <a:ext uri="{FF2B5EF4-FFF2-40B4-BE49-F238E27FC236}">
                  <a16:creationId xmlns:a16="http://schemas.microsoft.com/office/drawing/2014/main" id="{E3DB5CAC-30AB-B44D-4D3D-5CA6A387F951}"/>
                </a:ext>
              </a:extLst>
            </p:cNvPr>
            <p:cNvSpPr/>
            <p:nvPr/>
          </p:nvSpPr>
          <p:spPr>
            <a:xfrm>
              <a:off x="372115" y="2314687"/>
              <a:ext cx="1123551" cy="1433022"/>
            </a:xfrm>
            <a:prstGeom prst="rect">
              <a:avLst/>
            </a:prstGeom>
            <a:noFill/>
            <a:ln w="381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0EB52F82-BA09-38D6-047B-28DBE415269A}"/>
                </a:ext>
              </a:extLst>
            </p:cNvPr>
            <p:cNvSpPr txBox="1"/>
            <p:nvPr/>
          </p:nvSpPr>
          <p:spPr>
            <a:xfrm>
              <a:off x="296627" y="2330741"/>
              <a:ext cx="1274045" cy="923330"/>
            </a:xfrm>
            <a:prstGeom prst="rect">
              <a:avLst/>
            </a:prstGeom>
            <a:noFill/>
          </p:spPr>
          <p:txBody>
            <a:bodyPr wrap="square" rtlCol="0">
              <a:spAutoFit/>
            </a:bodyPr>
            <a:lstStyle/>
            <a:p>
              <a:pPr algn="ctr"/>
              <a:r>
                <a:rPr kumimoji="1" lang="ja-JP" altLang="en-US" sz="1200" b="1"/>
                <a:t>実質的な報酬</a:t>
              </a:r>
              <a:endParaRPr kumimoji="1" lang="en-US" altLang="ja-JP" sz="1200" b="1"/>
            </a:p>
            <a:p>
              <a:pPr algn="ctr"/>
              <a:r>
                <a:rPr kumimoji="1" lang="ja-JP" altLang="en-US" sz="1200" b="1"/>
                <a:t>と見なせる</a:t>
              </a:r>
              <a:endParaRPr kumimoji="1" lang="en-US" altLang="ja-JP" sz="1200" b="1"/>
            </a:p>
            <a:p>
              <a:pPr algn="ctr"/>
              <a:r>
                <a:rPr kumimoji="1" lang="ja-JP" altLang="en-US" sz="1200" b="1"/>
                <a:t>可能性がある</a:t>
              </a:r>
              <a:endParaRPr kumimoji="1" lang="en-US" altLang="ja-JP" sz="1200" b="1"/>
            </a:p>
            <a:p>
              <a:pPr algn="ctr"/>
              <a:endParaRPr kumimoji="1" lang="en-US" altLang="ja-JP" b="1"/>
            </a:p>
          </p:txBody>
        </p:sp>
        <p:sp>
          <p:nvSpPr>
            <p:cNvPr id="26" name="テキスト ボックス 25">
              <a:extLst>
                <a:ext uri="{FF2B5EF4-FFF2-40B4-BE49-F238E27FC236}">
                  <a16:creationId xmlns:a16="http://schemas.microsoft.com/office/drawing/2014/main" id="{7A697621-7346-9D4D-DB03-F4B9A9D3DBDE}"/>
                </a:ext>
              </a:extLst>
            </p:cNvPr>
            <p:cNvSpPr txBox="1"/>
            <p:nvPr/>
          </p:nvSpPr>
          <p:spPr>
            <a:xfrm>
              <a:off x="481261" y="2878212"/>
              <a:ext cx="904775" cy="830997"/>
            </a:xfrm>
            <a:prstGeom prst="rect">
              <a:avLst/>
            </a:prstGeom>
            <a:noFill/>
          </p:spPr>
          <p:txBody>
            <a:bodyPr wrap="square" rtlCol="0">
              <a:spAutoFit/>
            </a:bodyPr>
            <a:lstStyle/>
            <a:p>
              <a:pPr algn="ctr"/>
              <a:r>
                <a:rPr kumimoji="1" lang="ja-JP" altLang="en-US" sz="2400" b="1">
                  <a:latin typeface="HGS創英角ｺﾞｼｯｸUB" panose="020B0900000000000000" pitchFamily="50" charset="-128"/>
                  <a:ea typeface="HGS創英角ｺﾞｼｯｸUB" panose="020B0900000000000000" pitchFamily="50" charset="-128"/>
                </a:rPr>
                <a:t>費用</a:t>
              </a:r>
              <a:endParaRPr kumimoji="1" lang="en-US" altLang="ja-JP" sz="2400" b="1">
                <a:latin typeface="HGS創英角ｺﾞｼｯｸUB" panose="020B0900000000000000" pitchFamily="50" charset="-128"/>
                <a:ea typeface="HGS創英角ｺﾞｼｯｸUB" panose="020B0900000000000000" pitchFamily="50" charset="-128"/>
              </a:endParaRPr>
            </a:p>
            <a:p>
              <a:pPr algn="ctr"/>
              <a:r>
                <a:rPr kumimoji="1" lang="ja-JP" altLang="en-US" sz="2400" b="1">
                  <a:latin typeface="HGS創英角ｺﾞｼｯｸUB" panose="020B0900000000000000" pitchFamily="50" charset="-128"/>
                  <a:ea typeface="HGS創英角ｺﾞｼｯｸUB" panose="020B0900000000000000" pitchFamily="50" charset="-128"/>
                </a:rPr>
                <a:t>科目</a:t>
              </a:r>
            </a:p>
          </p:txBody>
        </p:sp>
      </p:grpSp>
      <p:grpSp>
        <p:nvGrpSpPr>
          <p:cNvPr id="60" name="グループ化 59">
            <a:extLst>
              <a:ext uri="{FF2B5EF4-FFF2-40B4-BE49-F238E27FC236}">
                <a16:creationId xmlns:a16="http://schemas.microsoft.com/office/drawing/2014/main" id="{8A6F1673-6593-54C3-48A6-90FABA290158}"/>
              </a:ext>
            </a:extLst>
          </p:cNvPr>
          <p:cNvGrpSpPr/>
          <p:nvPr/>
        </p:nvGrpSpPr>
        <p:grpSpPr>
          <a:xfrm>
            <a:off x="1375013" y="2668916"/>
            <a:ext cx="1776192" cy="369332"/>
            <a:chOff x="4858184" y="2287692"/>
            <a:chExt cx="1776192" cy="369332"/>
          </a:xfrm>
        </p:grpSpPr>
        <p:sp>
          <p:nvSpPr>
            <p:cNvPr id="30" name="テキスト ボックス 29">
              <a:extLst>
                <a:ext uri="{FF2B5EF4-FFF2-40B4-BE49-F238E27FC236}">
                  <a16:creationId xmlns:a16="http://schemas.microsoft.com/office/drawing/2014/main" id="{33575E76-2E51-63E5-CD28-702B60D7FC53}"/>
                </a:ext>
              </a:extLst>
            </p:cNvPr>
            <p:cNvSpPr txBox="1"/>
            <p:nvPr/>
          </p:nvSpPr>
          <p:spPr>
            <a:xfrm>
              <a:off x="4858184" y="2287692"/>
              <a:ext cx="1776192" cy="369332"/>
            </a:xfrm>
            <a:prstGeom prst="rect">
              <a:avLst/>
            </a:prstGeom>
            <a:noFill/>
          </p:spPr>
          <p:txBody>
            <a:bodyPr wrap="square" rtlCol="0">
              <a:spAutoFit/>
            </a:bodyPr>
            <a:lstStyle/>
            <a:p>
              <a:pPr algn="ctr"/>
              <a:r>
                <a:rPr kumimoji="1" lang="ja-JP" altLang="en-US" b="1"/>
                <a:t>専従者給与</a:t>
              </a:r>
            </a:p>
          </p:txBody>
        </p:sp>
        <p:sp>
          <p:nvSpPr>
            <p:cNvPr id="41" name="正方形/長方形 40">
              <a:extLst>
                <a:ext uri="{FF2B5EF4-FFF2-40B4-BE49-F238E27FC236}">
                  <a16:creationId xmlns:a16="http://schemas.microsoft.com/office/drawing/2014/main" id="{959D91C5-C960-6723-C6A6-6C0AEEE3AE7E}"/>
                </a:ext>
              </a:extLst>
            </p:cNvPr>
            <p:cNvSpPr/>
            <p:nvPr/>
          </p:nvSpPr>
          <p:spPr>
            <a:xfrm>
              <a:off x="5049850" y="2297317"/>
              <a:ext cx="1392861" cy="300781"/>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3" name="グループ化 72">
            <a:extLst>
              <a:ext uri="{FF2B5EF4-FFF2-40B4-BE49-F238E27FC236}">
                <a16:creationId xmlns:a16="http://schemas.microsoft.com/office/drawing/2014/main" id="{3AF35F4E-AFE8-4EB7-C9A2-C8D7F2E20C3E}"/>
              </a:ext>
            </a:extLst>
          </p:cNvPr>
          <p:cNvGrpSpPr/>
          <p:nvPr/>
        </p:nvGrpSpPr>
        <p:grpSpPr>
          <a:xfrm>
            <a:off x="1375013" y="3031928"/>
            <a:ext cx="1776192" cy="369332"/>
            <a:chOff x="4854809" y="3001345"/>
            <a:chExt cx="1776192" cy="369332"/>
          </a:xfrm>
        </p:grpSpPr>
        <p:sp>
          <p:nvSpPr>
            <p:cNvPr id="31" name="テキスト ボックス 30">
              <a:extLst>
                <a:ext uri="{FF2B5EF4-FFF2-40B4-BE49-F238E27FC236}">
                  <a16:creationId xmlns:a16="http://schemas.microsoft.com/office/drawing/2014/main" id="{C0F49D5B-FA16-7C27-5770-D9A0A0B9389F}"/>
                </a:ext>
              </a:extLst>
            </p:cNvPr>
            <p:cNvSpPr txBox="1"/>
            <p:nvPr/>
          </p:nvSpPr>
          <p:spPr>
            <a:xfrm>
              <a:off x="4854809" y="3001345"/>
              <a:ext cx="1776192" cy="369332"/>
            </a:xfrm>
            <a:prstGeom prst="rect">
              <a:avLst/>
            </a:prstGeom>
            <a:noFill/>
          </p:spPr>
          <p:txBody>
            <a:bodyPr wrap="square" rtlCol="0">
              <a:spAutoFit/>
            </a:bodyPr>
            <a:lstStyle/>
            <a:p>
              <a:pPr algn="ctr"/>
              <a:r>
                <a:rPr kumimoji="1" lang="ja-JP" altLang="en-US" b="1"/>
                <a:t>地代家賃</a:t>
              </a:r>
            </a:p>
          </p:txBody>
        </p:sp>
        <p:sp>
          <p:nvSpPr>
            <p:cNvPr id="61" name="正方形/長方形 60">
              <a:extLst>
                <a:ext uri="{FF2B5EF4-FFF2-40B4-BE49-F238E27FC236}">
                  <a16:creationId xmlns:a16="http://schemas.microsoft.com/office/drawing/2014/main" id="{2D64917C-0ED7-E392-F24C-EAA246A3B291}"/>
                </a:ext>
              </a:extLst>
            </p:cNvPr>
            <p:cNvSpPr/>
            <p:nvPr/>
          </p:nvSpPr>
          <p:spPr>
            <a:xfrm>
              <a:off x="5049849" y="3020595"/>
              <a:ext cx="1392861" cy="300781"/>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89" name="グループ化 88">
            <a:extLst>
              <a:ext uri="{FF2B5EF4-FFF2-40B4-BE49-F238E27FC236}">
                <a16:creationId xmlns:a16="http://schemas.microsoft.com/office/drawing/2014/main" id="{0954DFF9-B0BB-5C60-41E0-4C9160649AE9}"/>
              </a:ext>
            </a:extLst>
          </p:cNvPr>
          <p:cNvGrpSpPr/>
          <p:nvPr/>
        </p:nvGrpSpPr>
        <p:grpSpPr>
          <a:xfrm>
            <a:off x="1375013" y="2292841"/>
            <a:ext cx="1776192" cy="369332"/>
            <a:chOff x="4858184" y="2287692"/>
            <a:chExt cx="1776192" cy="369332"/>
          </a:xfrm>
        </p:grpSpPr>
        <p:sp>
          <p:nvSpPr>
            <p:cNvPr id="105" name="テキスト ボックス 104">
              <a:extLst>
                <a:ext uri="{FF2B5EF4-FFF2-40B4-BE49-F238E27FC236}">
                  <a16:creationId xmlns:a16="http://schemas.microsoft.com/office/drawing/2014/main" id="{31836F1A-4F24-BAE8-FD5A-F3D328392EEC}"/>
                </a:ext>
              </a:extLst>
            </p:cNvPr>
            <p:cNvSpPr txBox="1"/>
            <p:nvPr/>
          </p:nvSpPr>
          <p:spPr>
            <a:xfrm>
              <a:off x="4858184" y="2287692"/>
              <a:ext cx="1776192" cy="369332"/>
            </a:xfrm>
            <a:prstGeom prst="rect">
              <a:avLst/>
            </a:prstGeom>
            <a:noFill/>
          </p:spPr>
          <p:txBody>
            <a:bodyPr wrap="square" rtlCol="0">
              <a:spAutoFit/>
            </a:bodyPr>
            <a:lstStyle/>
            <a:p>
              <a:pPr algn="ctr"/>
              <a:r>
                <a:rPr kumimoji="1" lang="ja-JP" altLang="en-US" b="1"/>
                <a:t>役員報酬</a:t>
              </a:r>
            </a:p>
          </p:txBody>
        </p:sp>
        <p:sp>
          <p:nvSpPr>
            <p:cNvPr id="106" name="正方形/長方形 105">
              <a:extLst>
                <a:ext uri="{FF2B5EF4-FFF2-40B4-BE49-F238E27FC236}">
                  <a16:creationId xmlns:a16="http://schemas.microsoft.com/office/drawing/2014/main" id="{9563D5BF-8FD5-5E74-C7A8-FC3D75CC2256}"/>
                </a:ext>
              </a:extLst>
            </p:cNvPr>
            <p:cNvSpPr/>
            <p:nvPr/>
          </p:nvSpPr>
          <p:spPr>
            <a:xfrm>
              <a:off x="5049850" y="2297317"/>
              <a:ext cx="1392861" cy="300781"/>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7" name="グループ化 106">
            <a:extLst>
              <a:ext uri="{FF2B5EF4-FFF2-40B4-BE49-F238E27FC236}">
                <a16:creationId xmlns:a16="http://schemas.microsoft.com/office/drawing/2014/main" id="{AA913E77-AA37-37DC-BFC3-33ECC569F14E}"/>
              </a:ext>
            </a:extLst>
          </p:cNvPr>
          <p:cNvGrpSpPr/>
          <p:nvPr/>
        </p:nvGrpSpPr>
        <p:grpSpPr>
          <a:xfrm>
            <a:off x="1375013" y="3421066"/>
            <a:ext cx="1776192" cy="369332"/>
            <a:chOff x="4854809" y="3001345"/>
            <a:chExt cx="1776192" cy="369332"/>
          </a:xfrm>
        </p:grpSpPr>
        <p:sp>
          <p:nvSpPr>
            <p:cNvPr id="108" name="テキスト ボックス 107">
              <a:extLst>
                <a:ext uri="{FF2B5EF4-FFF2-40B4-BE49-F238E27FC236}">
                  <a16:creationId xmlns:a16="http://schemas.microsoft.com/office/drawing/2014/main" id="{E668A092-9080-3E24-4A13-59142C4F88AB}"/>
                </a:ext>
              </a:extLst>
            </p:cNvPr>
            <p:cNvSpPr txBox="1"/>
            <p:nvPr/>
          </p:nvSpPr>
          <p:spPr>
            <a:xfrm>
              <a:off x="4854809" y="3001345"/>
              <a:ext cx="1776192" cy="369332"/>
            </a:xfrm>
            <a:prstGeom prst="rect">
              <a:avLst/>
            </a:prstGeom>
            <a:noFill/>
          </p:spPr>
          <p:txBody>
            <a:bodyPr wrap="square" rtlCol="0">
              <a:spAutoFit/>
            </a:bodyPr>
            <a:lstStyle/>
            <a:p>
              <a:pPr algn="ctr"/>
              <a:r>
                <a:rPr kumimoji="1" lang="ja-JP" altLang="en-US" b="1"/>
                <a:t>交  際  費</a:t>
              </a:r>
            </a:p>
          </p:txBody>
        </p:sp>
        <p:sp>
          <p:nvSpPr>
            <p:cNvPr id="109" name="正方形/長方形 108">
              <a:extLst>
                <a:ext uri="{FF2B5EF4-FFF2-40B4-BE49-F238E27FC236}">
                  <a16:creationId xmlns:a16="http://schemas.microsoft.com/office/drawing/2014/main" id="{13CB9842-2A5B-13CD-75EF-F6A6C0659BD3}"/>
                </a:ext>
              </a:extLst>
            </p:cNvPr>
            <p:cNvSpPr/>
            <p:nvPr/>
          </p:nvSpPr>
          <p:spPr>
            <a:xfrm>
              <a:off x="5049849" y="3020595"/>
              <a:ext cx="1392861" cy="300781"/>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1" name="テキスト ボックス 110">
            <a:extLst>
              <a:ext uri="{FF2B5EF4-FFF2-40B4-BE49-F238E27FC236}">
                <a16:creationId xmlns:a16="http://schemas.microsoft.com/office/drawing/2014/main" id="{36603ABA-658C-59D2-40FF-5995A6647743}"/>
              </a:ext>
            </a:extLst>
          </p:cNvPr>
          <p:cNvSpPr txBox="1"/>
          <p:nvPr/>
        </p:nvSpPr>
        <p:spPr>
          <a:xfrm>
            <a:off x="2949415" y="2256043"/>
            <a:ext cx="2351688" cy="415498"/>
          </a:xfrm>
          <a:prstGeom prst="rect">
            <a:avLst/>
          </a:prstGeom>
          <a:noFill/>
        </p:spPr>
        <p:txBody>
          <a:bodyPr wrap="square" rtlCol="0">
            <a:spAutoFit/>
          </a:bodyPr>
          <a:lstStyle/>
          <a:p>
            <a:r>
              <a:rPr kumimoji="1" lang="ja-JP" altLang="en-US" sz="1000"/>
              <a:t>□  自身の報酬</a:t>
            </a:r>
            <a:endParaRPr kumimoji="1" lang="en-US" altLang="ja-JP" sz="1000"/>
          </a:p>
          <a:p>
            <a:r>
              <a:rPr kumimoji="1" lang="ja-JP" altLang="en-US" sz="1000"/>
              <a:t>□  高額傾向 </a:t>
            </a:r>
            <a:r>
              <a:rPr kumimoji="1" lang="ja-JP" altLang="en-US" sz="1050"/>
              <a:t>　</a:t>
            </a:r>
            <a:endParaRPr kumimoji="1" lang="en-US" altLang="ja-JP" sz="1050"/>
          </a:p>
        </p:txBody>
      </p:sp>
      <p:sp>
        <p:nvSpPr>
          <p:cNvPr id="112" name="テキスト ボックス 111">
            <a:extLst>
              <a:ext uri="{FF2B5EF4-FFF2-40B4-BE49-F238E27FC236}">
                <a16:creationId xmlns:a16="http://schemas.microsoft.com/office/drawing/2014/main" id="{99F67F79-941A-3DCD-BEC7-F1A7FBC87237}"/>
              </a:ext>
            </a:extLst>
          </p:cNvPr>
          <p:cNvSpPr txBox="1"/>
          <p:nvPr/>
        </p:nvSpPr>
        <p:spPr>
          <a:xfrm>
            <a:off x="2949415" y="2636656"/>
            <a:ext cx="2431199" cy="415498"/>
          </a:xfrm>
          <a:prstGeom prst="rect">
            <a:avLst/>
          </a:prstGeom>
          <a:noFill/>
        </p:spPr>
        <p:txBody>
          <a:bodyPr wrap="square" rtlCol="0">
            <a:spAutoFit/>
          </a:bodyPr>
          <a:lstStyle/>
          <a:p>
            <a:r>
              <a:rPr kumimoji="1" lang="ja-JP" altLang="en-US" sz="1000"/>
              <a:t>□  配偶者の給与</a:t>
            </a:r>
            <a:endParaRPr kumimoji="1" lang="en-US" altLang="ja-JP" sz="1000"/>
          </a:p>
          <a:p>
            <a:r>
              <a:rPr kumimoji="1" lang="ja-JP" altLang="en-US" sz="1000"/>
              <a:t>□  法人の場合は役員報酬等</a:t>
            </a:r>
            <a:endParaRPr kumimoji="1" lang="en-US" altLang="ja-JP" sz="1000"/>
          </a:p>
        </p:txBody>
      </p:sp>
      <p:sp>
        <p:nvSpPr>
          <p:cNvPr id="113" name="テキスト ボックス 112">
            <a:extLst>
              <a:ext uri="{FF2B5EF4-FFF2-40B4-BE49-F238E27FC236}">
                <a16:creationId xmlns:a16="http://schemas.microsoft.com/office/drawing/2014/main" id="{68F7DD63-7C71-D226-EFF5-F044040A4FC7}"/>
              </a:ext>
            </a:extLst>
          </p:cNvPr>
          <p:cNvSpPr txBox="1"/>
          <p:nvPr/>
        </p:nvSpPr>
        <p:spPr>
          <a:xfrm>
            <a:off x="2949415" y="3007383"/>
            <a:ext cx="2506205" cy="415498"/>
          </a:xfrm>
          <a:prstGeom prst="rect">
            <a:avLst/>
          </a:prstGeom>
          <a:noFill/>
        </p:spPr>
        <p:txBody>
          <a:bodyPr wrap="square" rtlCol="0">
            <a:spAutoFit/>
          </a:bodyPr>
          <a:lstStyle/>
          <a:p>
            <a:r>
              <a:rPr kumimoji="1" lang="ja-JP" altLang="en-US" sz="1000"/>
              <a:t>□  土地・建物・駐車場を個人から賃借</a:t>
            </a:r>
            <a:endParaRPr kumimoji="1" lang="en-US" altLang="ja-JP" sz="1000"/>
          </a:p>
          <a:p>
            <a:r>
              <a:rPr kumimoji="1" lang="ja-JP" altLang="en-US" sz="1000"/>
              <a:t>□  事実上の報酬</a:t>
            </a:r>
            <a:endParaRPr kumimoji="1" lang="en-US" altLang="ja-JP" sz="1000"/>
          </a:p>
        </p:txBody>
      </p:sp>
      <p:sp>
        <p:nvSpPr>
          <p:cNvPr id="114" name="テキスト ボックス 113">
            <a:extLst>
              <a:ext uri="{FF2B5EF4-FFF2-40B4-BE49-F238E27FC236}">
                <a16:creationId xmlns:a16="http://schemas.microsoft.com/office/drawing/2014/main" id="{054348A7-61AC-6756-91AC-F7E7E2FE0575}"/>
              </a:ext>
            </a:extLst>
          </p:cNvPr>
          <p:cNvSpPr txBox="1"/>
          <p:nvPr/>
        </p:nvSpPr>
        <p:spPr>
          <a:xfrm>
            <a:off x="2949415" y="3414020"/>
            <a:ext cx="2351688" cy="415498"/>
          </a:xfrm>
          <a:prstGeom prst="rect">
            <a:avLst/>
          </a:prstGeom>
          <a:noFill/>
        </p:spPr>
        <p:txBody>
          <a:bodyPr wrap="square" rtlCol="0">
            <a:spAutoFit/>
          </a:bodyPr>
          <a:lstStyle/>
          <a:p>
            <a:r>
              <a:rPr kumimoji="1" lang="ja-JP" altLang="en-US" sz="1000"/>
              <a:t>□  個人的支出の一部計上</a:t>
            </a:r>
            <a:endParaRPr kumimoji="1" lang="en-US" altLang="ja-JP" sz="1000"/>
          </a:p>
          <a:p>
            <a:r>
              <a:rPr kumimoji="1" lang="ja-JP" altLang="en-US" sz="1000"/>
              <a:t>□  事実上の報酬</a:t>
            </a:r>
            <a:endParaRPr kumimoji="1" lang="en-US" altLang="ja-JP" sz="1000"/>
          </a:p>
        </p:txBody>
      </p:sp>
      <p:sp>
        <p:nvSpPr>
          <p:cNvPr id="116" name="正方形/長方形 115">
            <a:extLst>
              <a:ext uri="{FF2B5EF4-FFF2-40B4-BE49-F238E27FC236}">
                <a16:creationId xmlns:a16="http://schemas.microsoft.com/office/drawing/2014/main" id="{FEEC27DC-DF26-B228-FD89-8AC94271E6D2}"/>
              </a:ext>
            </a:extLst>
          </p:cNvPr>
          <p:cNvSpPr/>
          <p:nvPr/>
        </p:nvSpPr>
        <p:spPr>
          <a:xfrm>
            <a:off x="5445143" y="2281550"/>
            <a:ext cx="1123551" cy="1433022"/>
          </a:xfrm>
          <a:prstGeom prst="rect">
            <a:avLst/>
          </a:prstGeom>
          <a:noFill/>
          <a:ln w="381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テキスト ボックス 116">
            <a:extLst>
              <a:ext uri="{FF2B5EF4-FFF2-40B4-BE49-F238E27FC236}">
                <a16:creationId xmlns:a16="http://schemas.microsoft.com/office/drawing/2014/main" id="{3BCEC1BA-A6E5-6F6C-5AE2-09C9B3C4304D}"/>
              </a:ext>
            </a:extLst>
          </p:cNvPr>
          <p:cNvSpPr txBox="1"/>
          <p:nvPr/>
        </p:nvSpPr>
        <p:spPr>
          <a:xfrm>
            <a:off x="5407995" y="2555676"/>
            <a:ext cx="1197845" cy="923330"/>
          </a:xfrm>
          <a:prstGeom prst="rect">
            <a:avLst/>
          </a:prstGeom>
          <a:noFill/>
        </p:spPr>
        <p:txBody>
          <a:bodyPr wrap="square" rtlCol="0">
            <a:spAutoFit/>
          </a:bodyPr>
          <a:lstStyle/>
          <a:p>
            <a:pPr algn="ctr"/>
            <a:r>
              <a:rPr kumimoji="1" lang="ja-JP" altLang="en-US" b="1"/>
              <a:t>総合的</a:t>
            </a:r>
            <a:endParaRPr kumimoji="1" lang="en-US" altLang="ja-JP" b="1"/>
          </a:p>
          <a:p>
            <a:pPr algn="ctr"/>
            <a:r>
              <a:rPr kumimoji="1" lang="ja-JP" altLang="en-US" b="1"/>
              <a:t>報酬の</a:t>
            </a:r>
            <a:endParaRPr kumimoji="1" lang="en-US" altLang="ja-JP" b="1"/>
          </a:p>
          <a:p>
            <a:pPr algn="ctr"/>
            <a:r>
              <a:rPr kumimoji="1" lang="ja-JP" altLang="en-US" b="1"/>
              <a:t>特徴</a:t>
            </a:r>
            <a:endParaRPr kumimoji="1" lang="en-US" altLang="ja-JP" b="1"/>
          </a:p>
        </p:txBody>
      </p:sp>
      <p:sp>
        <p:nvSpPr>
          <p:cNvPr id="118" name="テキスト ボックス 117">
            <a:extLst>
              <a:ext uri="{FF2B5EF4-FFF2-40B4-BE49-F238E27FC236}">
                <a16:creationId xmlns:a16="http://schemas.microsoft.com/office/drawing/2014/main" id="{9C7ADC6D-A2F9-127B-FF0D-E0742058B1D3}"/>
              </a:ext>
            </a:extLst>
          </p:cNvPr>
          <p:cNvSpPr txBox="1"/>
          <p:nvPr/>
        </p:nvSpPr>
        <p:spPr>
          <a:xfrm>
            <a:off x="6568694" y="2231077"/>
            <a:ext cx="3222426" cy="1631216"/>
          </a:xfrm>
          <a:prstGeom prst="rect">
            <a:avLst/>
          </a:prstGeom>
          <a:noFill/>
        </p:spPr>
        <p:txBody>
          <a:bodyPr wrap="square" rtlCol="0">
            <a:spAutoFit/>
          </a:bodyPr>
          <a:lstStyle/>
          <a:p>
            <a:r>
              <a:rPr kumimoji="1" lang="ja-JP" altLang="en-US" sz="1000">
                <a:latin typeface="+mn-ea"/>
              </a:rPr>
              <a:t>□  これらの総額が実質的にはオーナーの報酬</a:t>
            </a:r>
            <a:endParaRPr kumimoji="1" lang="en-US" altLang="ja-JP" sz="1000">
              <a:latin typeface="+mn-ea"/>
            </a:endParaRPr>
          </a:p>
          <a:p>
            <a:r>
              <a:rPr kumimoji="1" lang="ja-JP" altLang="en-US" sz="1000">
                <a:latin typeface="+mn-ea"/>
              </a:rPr>
              <a:t>　  と見なせる場合がある</a:t>
            </a:r>
            <a:endParaRPr kumimoji="1" lang="en-US" altLang="ja-JP" sz="1000">
              <a:latin typeface="+mn-ea"/>
            </a:endParaRPr>
          </a:p>
          <a:p>
            <a:r>
              <a:rPr kumimoji="1" lang="ja-JP" altLang="en-US" sz="1000">
                <a:latin typeface="+mn-ea"/>
              </a:rPr>
              <a:t>□   事業の損益状況が悪くても、借入の返済が</a:t>
            </a:r>
            <a:endParaRPr kumimoji="1" lang="en-US" altLang="ja-JP" sz="1000">
              <a:latin typeface="+mn-ea"/>
            </a:endParaRPr>
          </a:p>
          <a:p>
            <a:r>
              <a:rPr kumimoji="1" lang="ja-JP" altLang="en-US" sz="1000">
                <a:latin typeface="+mn-ea"/>
              </a:rPr>
              <a:t>　   滞らない場合などに着目する</a:t>
            </a:r>
            <a:endParaRPr kumimoji="1" lang="en-US" altLang="ja-JP" sz="1000">
              <a:latin typeface="+mn-ea"/>
            </a:endParaRPr>
          </a:p>
          <a:p>
            <a:r>
              <a:rPr kumimoji="1" lang="ja-JP" altLang="en-US" sz="1000">
                <a:latin typeface="+mn-ea"/>
              </a:rPr>
              <a:t>□   金融機関側の危機感（損益悪化）と事業者側</a:t>
            </a:r>
            <a:endParaRPr kumimoji="1" lang="en-US" altLang="ja-JP" sz="1000">
              <a:latin typeface="+mn-ea"/>
            </a:endParaRPr>
          </a:p>
          <a:p>
            <a:r>
              <a:rPr kumimoji="1" lang="ja-JP" altLang="en-US" sz="1000">
                <a:latin typeface="+mn-ea"/>
              </a:rPr>
              <a:t>　   の認識が合わない時などは確認すると良い</a:t>
            </a:r>
            <a:endParaRPr kumimoji="1" lang="en-US" altLang="ja-JP" sz="1000">
              <a:latin typeface="+mn-ea"/>
            </a:endParaRPr>
          </a:p>
          <a:p>
            <a:r>
              <a:rPr kumimoji="1" lang="ja-JP" altLang="en-US" sz="1000">
                <a:latin typeface="+mn-ea"/>
              </a:rPr>
              <a:t>□  これらの科目も加味すると実際の収益力が</a:t>
            </a:r>
            <a:endParaRPr kumimoji="1" lang="en-US" altLang="ja-JP" sz="1000">
              <a:latin typeface="+mn-ea"/>
            </a:endParaRPr>
          </a:p>
          <a:p>
            <a:r>
              <a:rPr kumimoji="1" lang="ja-JP" altLang="en-US" sz="1000">
                <a:latin typeface="+mn-ea"/>
              </a:rPr>
              <a:t>　   把握できる場合もあるので注視が必要</a:t>
            </a:r>
            <a:endParaRPr kumimoji="1" lang="en-US" altLang="ja-JP" sz="1000">
              <a:latin typeface="+mn-ea"/>
            </a:endParaRPr>
          </a:p>
          <a:p>
            <a:r>
              <a:rPr kumimoji="1" lang="ja-JP" altLang="en-US" sz="1000">
                <a:latin typeface="+mn-ea"/>
              </a:rPr>
              <a:t>□   反対に総合的な報酬感覚が放漫経営の元になる</a:t>
            </a:r>
            <a:endParaRPr kumimoji="1" lang="en-US" altLang="ja-JP" sz="1000">
              <a:latin typeface="+mn-ea"/>
            </a:endParaRPr>
          </a:p>
          <a:p>
            <a:r>
              <a:rPr kumimoji="1" lang="ja-JP" altLang="en-US" sz="1000">
                <a:latin typeface="+mn-ea"/>
              </a:rPr>
              <a:t>　   ことにも留意が必要</a:t>
            </a:r>
            <a:endParaRPr kumimoji="1" lang="en-US" altLang="ja-JP" sz="1000">
              <a:latin typeface="+mn-ea"/>
            </a:endParaRPr>
          </a:p>
        </p:txBody>
      </p:sp>
      <p:sp>
        <p:nvSpPr>
          <p:cNvPr id="123" name="テキスト ボックス 122">
            <a:extLst>
              <a:ext uri="{FF2B5EF4-FFF2-40B4-BE49-F238E27FC236}">
                <a16:creationId xmlns:a16="http://schemas.microsoft.com/office/drawing/2014/main" id="{C46821B7-EB95-F4C2-A563-D979808CCFEF}"/>
              </a:ext>
            </a:extLst>
          </p:cNvPr>
          <p:cNvSpPr txBox="1"/>
          <p:nvPr/>
        </p:nvSpPr>
        <p:spPr>
          <a:xfrm>
            <a:off x="3391772" y="4145393"/>
            <a:ext cx="6166565" cy="861774"/>
          </a:xfrm>
          <a:prstGeom prst="rect">
            <a:avLst/>
          </a:prstGeom>
          <a:noFill/>
        </p:spPr>
        <p:txBody>
          <a:bodyPr wrap="square" rtlCol="0">
            <a:spAutoFit/>
          </a:bodyPr>
          <a:lstStyle/>
          <a:p>
            <a:r>
              <a:rPr kumimoji="1" lang="ja-JP" altLang="en-US" sz="1000">
                <a:latin typeface="+mn-ea"/>
              </a:rPr>
              <a:t>□  一般に、医療業は一定の来院者が確保できれば、資金繰りに窮することは少ない</a:t>
            </a:r>
            <a:endParaRPr kumimoji="1" lang="en-US" altLang="ja-JP" sz="1000">
              <a:latin typeface="+mn-ea"/>
            </a:endParaRPr>
          </a:p>
          <a:p>
            <a:r>
              <a:rPr kumimoji="1" lang="ja-JP" altLang="en-US" sz="1000">
                <a:latin typeface="+mn-ea"/>
              </a:rPr>
              <a:t>□  創業時の数か月分の固定費や、賞与資金などの需要はあるが、内部留保を積み上げる健全･安定的な</a:t>
            </a:r>
            <a:endParaRPr kumimoji="1" lang="en-US" altLang="ja-JP" sz="1000">
              <a:latin typeface="+mn-ea"/>
            </a:endParaRPr>
          </a:p>
          <a:p>
            <a:r>
              <a:rPr kumimoji="1" lang="ja-JP" altLang="en-US" sz="1000">
                <a:latin typeface="+mn-ea"/>
              </a:rPr>
              <a:t>　  経営に推移すると固定的で多額の運転資金が必要な業種ではない</a:t>
            </a:r>
            <a:endParaRPr kumimoji="1" lang="en-US" altLang="ja-JP" sz="1000">
              <a:latin typeface="+mn-ea"/>
            </a:endParaRPr>
          </a:p>
          <a:p>
            <a:r>
              <a:rPr kumimoji="1" lang="ja-JP" altLang="en-US" sz="1000">
                <a:latin typeface="+mn-ea"/>
              </a:rPr>
              <a:t>□ しかし、入金された診療報酬（手元現金）で設備・備品を一括購入したり、個人支出などで社外流出</a:t>
            </a:r>
            <a:endParaRPr kumimoji="1" lang="en-US" altLang="ja-JP" sz="1000">
              <a:latin typeface="+mn-ea"/>
            </a:endParaRPr>
          </a:p>
          <a:p>
            <a:r>
              <a:rPr kumimoji="1" lang="ja-JP" altLang="en-US" sz="1000">
                <a:latin typeface="+mn-ea"/>
              </a:rPr>
              <a:t>　 したりすると資金繰りの悪化に直結するので、留意が必要</a:t>
            </a:r>
            <a:endParaRPr kumimoji="1" lang="en-US" altLang="ja-JP" sz="1000">
              <a:latin typeface="+mn-ea"/>
            </a:endParaRPr>
          </a:p>
        </p:txBody>
      </p:sp>
      <p:grpSp>
        <p:nvGrpSpPr>
          <p:cNvPr id="142" name="グループ化 141">
            <a:extLst>
              <a:ext uri="{FF2B5EF4-FFF2-40B4-BE49-F238E27FC236}">
                <a16:creationId xmlns:a16="http://schemas.microsoft.com/office/drawing/2014/main" id="{31C77F1C-E328-C7DF-02F9-2A5AB5FA0F28}"/>
              </a:ext>
            </a:extLst>
          </p:cNvPr>
          <p:cNvGrpSpPr/>
          <p:nvPr/>
        </p:nvGrpSpPr>
        <p:grpSpPr>
          <a:xfrm>
            <a:off x="289727" y="5189900"/>
            <a:ext cx="1274045" cy="1484357"/>
            <a:chOff x="289727" y="5189900"/>
            <a:chExt cx="1274045" cy="1484357"/>
          </a:xfrm>
        </p:grpSpPr>
        <p:sp>
          <p:nvSpPr>
            <p:cNvPr id="125" name="正方形/長方形 124">
              <a:extLst>
                <a:ext uri="{FF2B5EF4-FFF2-40B4-BE49-F238E27FC236}">
                  <a16:creationId xmlns:a16="http://schemas.microsoft.com/office/drawing/2014/main" id="{8FB81BE8-C494-B468-C465-51401E2960B6}"/>
                </a:ext>
              </a:extLst>
            </p:cNvPr>
            <p:cNvSpPr/>
            <p:nvPr/>
          </p:nvSpPr>
          <p:spPr>
            <a:xfrm>
              <a:off x="371872" y="5189900"/>
              <a:ext cx="1123551" cy="1433022"/>
            </a:xfrm>
            <a:prstGeom prst="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a:extLst>
                <a:ext uri="{FF2B5EF4-FFF2-40B4-BE49-F238E27FC236}">
                  <a16:creationId xmlns:a16="http://schemas.microsoft.com/office/drawing/2014/main" id="{1173B051-8B54-841A-8519-05FF20A3C43E}"/>
                </a:ext>
              </a:extLst>
            </p:cNvPr>
            <p:cNvSpPr txBox="1"/>
            <p:nvPr/>
          </p:nvSpPr>
          <p:spPr>
            <a:xfrm>
              <a:off x="289727" y="5458540"/>
              <a:ext cx="1274045" cy="1215717"/>
            </a:xfrm>
            <a:prstGeom prst="rect">
              <a:avLst/>
            </a:prstGeom>
            <a:noFill/>
          </p:spPr>
          <p:txBody>
            <a:bodyPr wrap="square" rtlCol="0">
              <a:spAutoFit/>
            </a:bodyPr>
            <a:lstStyle/>
            <a:p>
              <a:pPr algn="ctr"/>
              <a:r>
                <a:rPr kumimoji="1" lang="ja-JP" altLang="en-US" sz="2000" b="1">
                  <a:latin typeface="HG創英角ｺﾞｼｯｸUB" panose="020B0909000000000000" pitchFamily="49" charset="-128"/>
                  <a:ea typeface="HG創英角ｺﾞｼｯｸUB" panose="020B0909000000000000" pitchFamily="49" charset="-128"/>
                </a:rPr>
                <a:t>流動比率</a:t>
              </a:r>
              <a:endParaRPr kumimoji="1" lang="en-US" altLang="ja-JP" sz="2000" b="1">
                <a:latin typeface="HG創英角ｺﾞｼｯｸUB" panose="020B0909000000000000" pitchFamily="49" charset="-128"/>
                <a:ea typeface="HG創英角ｺﾞｼｯｸUB" panose="020B0909000000000000" pitchFamily="49" charset="-128"/>
              </a:endParaRPr>
            </a:p>
            <a:p>
              <a:pPr algn="ctr"/>
              <a:r>
                <a:rPr kumimoji="1" lang="ja-JP" altLang="en-US" sz="1100" b="1"/>
                <a:t>だけで判断する</a:t>
              </a:r>
              <a:r>
                <a:rPr kumimoji="1" lang="ja-JP" altLang="en-US" sz="2400" b="1">
                  <a:latin typeface="HG創英角ｺﾞｼｯｸUB" panose="020B0909000000000000" pitchFamily="49" charset="-128"/>
                  <a:ea typeface="HG創英角ｺﾞｼｯｸUB" panose="020B0909000000000000" pitchFamily="49" charset="-128"/>
                </a:rPr>
                <a:t>リスク</a:t>
              </a:r>
              <a:endParaRPr kumimoji="1" lang="en-US" altLang="ja-JP" sz="1200" b="1">
                <a:latin typeface="HG創英角ｺﾞｼｯｸUB" panose="020B0909000000000000" pitchFamily="49" charset="-128"/>
                <a:ea typeface="HG創英角ｺﾞｼｯｸUB" panose="020B0909000000000000" pitchFamily="49" charset="-128"/>
              </a:endParaRPr>
            </a:p>
            <a:p>
              <a:pPr algn="ctr"/>
              <a:endParaRPr kumimoji="1" lang="en-US" altLang="ja-JP" b="1"/>
            </a:p>
          </p:txBody>
        </p:sp>
      </p:grpSp>
      <p:sp>
        <p:nvSpPr>
          <p:cNvPr id="127" name="テキスト ボックス 126">
            <a:extLst>
              <a:ext uri="{FF2B5EF4-FFF2-40B4-BE49-F238E27FC236}">
                <a16:creationId xmlns:a16="http://schemas.microsoft.com/office/drawing/2014/main" id="{EB5A4C9A-ABD6-E3D4-3B7B-4AC9980BDE1C}"/>
              </a:ext>
            </a:extLst>
          </p:cNvPr>
          <p:cNvSpPr txBox="1"/>
          <p:nvPr/>
        </p:nvSpPr>
        <p:spPr>
          <a:xfrm>
            <a:off x="1476577" y="5153954"/>
            <a:ext cx="3008796" cy="861774"/>
          </a:xfrm>
          <a:prstGeom prst="rect">
            <a:avLst/>
          </a:prstGeom>
          <a:noFill/>
        </p:spPr>
        <p:txBody>
          <a:bodyPr wrap="square" rtlCol="0">
            <a:spAutoFit/>
          </a:bodyPr>
          <a:lstStyle/>
          <a:p>
            <a:r>
              <a:rPr kumimoji="1" lang="ja-JP" altLang="en-US" sz="1000">
                <a:latin typeface="+mn-ea"/>
              </a:rPr>
              <a:t>□  一見すると良好に見える</a:t>
            </a:r>
            <a:endParaRPr kumimoji="1" lang="en-US" altLang="ja-JP" sz="1000">
              <a:latin typeface="+mn-ea"/>
            </a:endParaRPr>
          </a:p>
          <a:p>
            <a:r>
              <a:rPr kumimoji="1" lang="ja-JP" altLang="en-US" sz="1000">
                <a:latin typeface="+mn-ea"/>
              </a:rPr>
              <a:t>□  医業未収金（診療報酬）の割合が多い</a:t>
            </a:r>
            <a:endParaRPr kumimoji="1" lang="en-US" altLang="ja-JP" sz="1000">
              <a:latin typeface="+mn-ea"/>
            </a:endParaRPr>
          </a:p>
          <a:p>
            <a:r>
              <a:rPr kumimoji="1" lang="ja-JP" altLang="en-US" sz="1000">
                <a:latin typeface="+mn-ea"/>
              </a:rPr>
              <a:t>□  </a:t>
            </a:r>
            <a:r>
              <a:rPr kumimoji="1" lang="en-US" altLang="ja-JP" sz="1000">
                <a:latin typeface="+mn-ea"/>
              </a:rPr>
              <a:t>ABL</a:t>
            </a:r>
            <a:r>
              <a:rPr kumimoji="1" lang="ja-JP" altLang="en-US" sz="1000">
                <a:latin typeface="+mn-ea"/>
              </a:rPr>
              <a:t>などで早期に資金化していることもある</a:t>
            </a:r>
            <a:endParaRPr kumimoji="1" lang="en-US" altLang="ja-JP" sz="1000">
              <a:latin typeface="+mn-ea"/>
            </a:endParaRPr>
          </a:p>
          <a:p>
            <a:r>
              <a:rPr kumimoji="1" lang="ja-JP" altLang="en-US" sz="1000">
                <a:latin typeface="+mn-ea"/>
              </a:rPr>
              <a:t>□  入金後に即支出してしまうこともある</a:t>
            </a:r>
            <a:endParaRPr kumimoji="1" lang="en-US" altLang="ja-JP" sz="1000">
              <a:latin typeface="+mn-ea"/>
            </a:endParaRPr>
          </a:p>
          <a:p>
            <a:endParaRPr kumimoji="1" lang="en-US" altLang="ja-JP" sz="1000">
              <a:latin typeface="+mn-ea"/>
            </a:endParaRPr>
          </a:p>
        </p:txBody>
      </p:sp>
      <p:grpSp>
        <p:nvGrpSpPr>
          <p:cNvPr id="138" name="グループ化 137">
            <a:extLst>
              <a:ext uri="{FF2B5EF4-FFF2-40B4-BE49-F238E27FC236}">
                <a16:creationId xmlns:a16="http://schemas.microsoft.com/office/drawing/2014/main" id="{0D8884B8-5B4C-B4EC-52F9-B2B5C9502CBD}"/>
              </a:ext>
            </a:extLst>
          </p:cNvPr>
          <p:cNvGrpSpPr/>
          <p:nvPr/>
        </p:nvGrpSpPr>
        <p:grpSpPr>
          <a:xfrm>
            <a:off x="1356744" y="5860997"/>
            <a:ext cx="2731821" cy="819037"/>
            <a:chOff x="1424119" y="5841747"/>
            <a:chExt cx="2731821" cy="819037"/>
          </a:xfrm>
        </p:grpSpPr>
        <p:sp>
          <p:nvSpPr>
            <p:cNvPr id="128" name="テキスト ボックス 127">
              <a:extLst>
                <a:ext uri="{FF2B5EF4-FFF2-40B4-BE49-F238E27FC236}">
                  <a16:creationId xmlns:a16="http://schemas.microsoft.com/office/drawing/2014/main" id="{24BA2847-EEB6-574D-EDD8-77973A461392}"/>
                </a:ext>
              </a:extLst>
            </p:cNvPr>
            <p:cNvSpPr txBox="1"/>
            <p:nvPr/>
          </p:nvSpPr>
          <p:spPr>
            <a:xfrm>
              <a:off x="1424119" y="5841747"/>
              <a:ext cx="2731821" cy="415498"/>
            </a:xfrm>
            <a:prstGeom prst="rect">
              <a:avLst/>
            </a:prstGeom>
            <a:noFill/>
          </p:spPr>
          <p:txBody>
            <a:bodyPr wrap="square" rtlCol="0">
              <a:spAutoFit/>
            </a:bodyPr>
            <a:lstStyle/>
            <a:p>
              <a:pPr algn="ctr"/>
              <a:r>
                <a:rPr kumimoji="1" lang="ja-JP" altLang="en-US" sz="1200" b="1"/>
                <a:t>国負担の診療報酬の入金時期</a:t>
              </a:r>
              <a:endParaRPr kumimoji="1" lang="en-US" altLang="ja-JP" sz="1200" b="1"/>
            </a:p>
            <a:p>
              <a:pPr algn="ctr"/>
              <a:r>
                <a:rPr kumimoji="1" lang="ja-JP" altLang="en-US" sz="900"/>
                <a:t>～医業収益の実質大半を占める～</a:t>
              </a:r>
              <a:endParaRPr kumimoji="1" lang="en-US" altLang="ja-JP" sz="900"/>
            </a:p>
          </p:txBody>
        </p:sp>
        <p:grpSp>
          <p:nvGrpSpPr>
            <p:cNvPr id="137" name="グループ化 136">
              <a:extLst>
                <a:ext uri="{FF2B5EF4-FFF2-40B4-BE49-F238E27FC236}">
                  <a16:creationId xmlns:a16="http://schemas.microsoft.com/office/drawing/2014/main" id="{8E73EB5D-E09C-2E22-3243-CB37876BCB80}"/>
                </a:ext>
              </a:extLst>
            </p:cNvPr>
            <p:cNvGrpSpPr/>
            <p:nvPr/>
          </p:nvGrpSpPr>
          <p:grpSpPr>
            <a:xfrm>
              <a:off x="1799188" y="6243981"/>
              <a:ext cx="1981683" cy="416803"/>
              <a:chOff x="1772797" y="6263231"/>
              <a:chExt cx="1981683" cy="416803"/>
            </a:xfrm>
          </p:grpSpPr>
          <p:grpSp>
            <p:nvGrpSpPr>
              <p:cNvPr id="132" name="グループ化 131">
                <a:extLst>
                  <a:ext uri="{FF2B5EF4-FFF2-40B4-BE49-F238E27FC236}">
                    <a16:creationId xmlns:a16="http://schemas.microsoft.com/office/drawing/2014/main" id="{2F5D4FB0-0C72-871B-5DC0-B0AC06AB2D06}"/>
                  </a:ext>
                </a:extLst>
              </p:cNvPr>
              <p:cNvGrpSpPr/>
              <p:nvPr/>
            </p:nvGrpSpPr>
            <p:grpSpPr>
              <a:xfrm>
                <a:off x="1772797" y="6263231"/>
                <a:ext cx="729766" cy="363283"/>
                <a:chOff x="1570672" y="6281678"/>
                <a:chExt cx="940294" cy="328742"/>
              </a:xfrm>
            </p:grpSpPr>
            <p:sp>
              <p:nvSpPr>
                <p:cNvPr id="130" name="テキスト ボックス 129">
                  <a:extLst>
                    <a:ext uri="{FF2B5EF4-FFF2-40B4-BE49-F238E27FC236}">
                      <a16:creationId xmlns:a16="http://schemas.microsoft.com/office/drawing/2014/main" id="{10898211-2CD1-863A-5484-AB874C8D2E7B}"/>
                    </a:ext>
                  </a:extLst>
                </p:cNvPr>
                <p:cNvSpPr txBox="1"/>
                <p:nvPr/>
              </p:nvSpPr>
              <p:spPr>
                <a:xfrm>
                  <a:off x="1583074" y="6317697"/>
                  <a:ext cx="927892" cy="278514"/>
                </a:xfrm>
                <a:prstGeom prst="rect">
                  <a:avLst/>
                </a:prstGeom>
                <a:noFill/>
              </p:spPr>
              <p:txBody>
                <a:bodyPr wrap="square" rtlCol="0">
                  <a:spAutoFit/>
                </a:bodyPr>
                <a:lstStyle/>
                <a:p>
                  <a:pPr algn="ctr"/>
                  <a:r>
                    <a:rPr kumimoji="1" lang="ja-JP" altLang="en-US" sz="1400" b="1"/>
                    <a:t>当月分</a:t>
                  </a:r>
                </a:p>
              </p:txBody>
            </p:sp>
            <p:sp>
              <p:nvSpPr>
                <p:cNvPr id="131" name="正方形/長方形 130">
                  <a:extLst>
                    <a:ext uri="{FF2B5EF4-FFF2-40B4-BE49-F238E27FC236}">
                      <a16:creationId xmlns:a16="http://schemas.microsoft.com/office/drawing/2014/main" id="{09A6A957-E1CB-CCF6-2DDC-01E31726471D}"/>
                    </a:ext>
                  </a:extLst>
                </p:cNvPr>
                <p:cNvSpPr/>
                <p:nvPr/>
              </p:nvSpPr>
              <p:spPr>
                <a:xfrm>
                  <a:off x="1570672" y="6281678"/>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3" name="矢印: 右 132">
                <a:extLst>
                  <a:ext uri="{FF2B5EF4-FFF2-40B4-BE49-F238E27FC236}">
                    <a16:creationId xmlns:a16="http://schemas.microsoft.com/office/drawing/2014/main" id="{DCAA31CE-85D3-A3A5-3168-BD74F6DF5F3A}"/>
                  </a:ext>
                </a:extLst>
              </p:cNvPr>
              <p:cNvSpPr/>
              <p:nvPr/>
            </p:nvSpPr>
            <p:spPr>
              <a:xfrm>
                <a:off x="2637008" y="6284081"/>
                <a:ext cx="274093" cy="321583"/>
              </a:xfrm>
              <a:prstGeom prst="rightArrow">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4" name="グループ化 133">
                <a:extLst>
                  <a:ext uri="{FF2B5EF4-FFF2-40B4-BE49-F238E27FC236}">
                    <a16:creationId xmlns:a16="http://schemas.microsoft.com/office/drawing/2014/main" id="{9AE7FC17-1040-28EE-84EA-41A96F380EA1}"/>
                  </a:ext>
                </a:extLst>
              </p:cNvPr>
              <p:cNvGrpSpPr/>
              <p:nvPr/>
            </p:nvGrpSpPr>
            <p:grpSpPr>
              <a:xfrm>
                <a:off x="3024714" y="6263231"/>
                <a:ext cx="729766" cy="416803"/>
                <a:chOff x="1570672" y="6281678"/>
                <a:chExt cx="940294" cy="377173"/>
              </a:xfrm>
            </p:grpSpPr>
            <p:sp>
              <p:nvSpPr>
                <p:cNvPr id="135" name="テキスト ボックス 134">
                  <a:extLst>
                    <a:ext uri="{FF2B5EF4-FFF2-40B4-BE49-F238E27FC236}">
                      <a16:creationId xmlns:a16="http://schemas.microsoft.com/office/drawing/2014/main" id="{4159DC6C-4B49-6296-C276-CDCC48696738}"/>
                    </a:ext>
                  </a:extLst>
                </p:cNvPr>
                <p:cNvSpPr txBox="1"/>
                <p:nvPr/>
              </p:nvSpPr>
              <p:spPr>
                <a:xfrm>
                  <a:off x="1583074" y="6282858"/>
                  <a:ext cx="927892" cy="375993"/>
                </a:xfrm>
                <a:prstGeom prst="rect">
                  <a:avLst/>
                </a:prstGeom>
                <a:noFill/>
              </p:spPr>
              <p:txBody>
                <a:bodyPr wrap="square" rtlCol="0">
                  <a:spAutoFit/>
                </a:bodyPr>
                <a:lstStyle/>
                <a:p>
                  <a:pPr algn="ctr"/>
                  <a:r>
                    <a:rPr kumimoji="1" lang="ja-JP" altLang="en-US" sz="1000" b="1"/>
                    <a:t>翌々月</a:t>
                  </a:r>
                  <a:endParaRPr kumimoji="1" lang="en-US" altLang="ja-JP" sz="1000" b="1"/>
                </a:p>
                <a:p>
                  <a:pPr algn="ctr"/>
                  <a:r>
                    <a:rPr kumimoji="1" lang="en-US" altLang="ja-JP" sz="1000" b="1"/>
                    <a:t>20</a:t>
                  </a:r>
                  <a:r>
                    <a:rPr kumimoji="1" lang="ja-JP" altLang="en-US" sz="1000" b="1"/>
                    <a:t>日前後</a:t>
                  </a:r>
                </a:p>
              </p:txBody>
            </p:sp>
            <p:sp>
              <p:nvSpPr>
                <p:cNvPr id="136" name="正方形/長方形 135">
                  <a:extLst>
                    <a:ext uri="{FF2B5EF4-FFF2-40B4-BE49-F238E27FC236}">
                      <a16:creationId xmlns:a16="http://schemas.microsoft.com/office/drawing/2014/main" id="{462DE979-B81B-7EAE-C0FD-1910AA737210}"/>
                    </a:ext>
                  </a:extLst>
                </p:cNvPr>
                <p:cNvSpPr/>
                <p:nvPr/>
              </p:nvSpPr>
              <p:spPr>
                <a:xfrm>
                  <a:off x="1570672" y="6281678"/>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grpSp>
        <p:nvGrpSpPr>
          <p:cNvPr id="141" name="グループ化 140">
            <a:extLst>
              <a:ext uri="{FF2B5EF4-FFF2-40B4-BE49-F238E27FC236}">
                <a16:creationId xmlns:a16="http://schemas.microsoft.com/office/drawing/2014/main" id="{569B2393-93F8-40FF-2E53-465D135DDA07}"/>
              </a:ext>
            </a:extLst>
          </p:cNvPr>
          <p:cNvGrpSpPr/>
          <p:nvPr/>
        </p:nvGrpSpPr>
        <p:grpSpPr>
          <a:xfrm>
            <a:off x="4355883" y="5201996"/>
            <a:ext cx="1274045" cy="1433022"/>
            <a:chOff x="4413633" y="5201996"/>
            <a:chExt cx="1274045" cy="1433022"/>
          </a:xfrm>
        </p:grpSpPr>
        <p:sp>
          <p:nvSpPr>
            <p:cNvPr id="139" name="正方形/長方形 138">
              <a:extLst>
                <a:ext uri="{FF2B5EF4-FFF2-40B4-BE49-F238E27FC236}">
                  <a16:creationId xmlns:a16="http://schemas.microsoft.com/office/drawing/2014/main" id="{29EC6FB9-D5E2-E313-BB8D-5E529C6D3A36}"/>
                </a:ext>
              </a:extLst>
            </p:cNvPr>
            <p:cNvSpPr/>
            <p:nvPr/>
          </p:nvSpPr>
          <p:spPr>
            <a:xfrm>
              <a:off x="4485373" y="5201996"/>
              <a:ext cx="1123551" cy="1433022"/>
            </a:xfrm>
            <a:prstGeom prst="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テキスト ボックス 139">
              <a:extLst>
                <a:ext uri="{FF2B5EF4-FFF2-40B4-BE49-F238E27FC236}">
                  <a16:creationId xmlns:a16="http://schemas.microsoft.com/office/drawing/2014/main" id="{6C49AB3A-D23C-22EE-4536-5AB491511BCF}"/>
                </a:ext>
              </a:extLst>
            </p:cNvPr>
            <p:cNvSpPr txBox="1"/>
            <p:nvPr/>
          </p:nvSpPr>
          <p:spPr>
            <a:xfrm>
              <a:off x="4413633" y="5409154"/>
              <a:ext cx="1274045" cy="1215717"/>
            </a:xfrm>
            <a:prstGeom prst="rect">
              <a:avLst/>
            </a:prstGeom>
            <a:noFill/>
          </p:spPr>
          <p:txBody>
            <a:bodyPr wrap="square" rtlCol="0">
              <a:spAutoFit/>
            </a:bodyPr>
            <a:lstStyle/>
            <a:p>
              <a:pPr algn="ctr"/>
              <a:r>
                <a:rPr kumimoji="1" lang="ja-JP" altLang="en-US" sz="2000" b="1">
                  <a:latin typeface="HG創英角ｺﾞｼｯｸUB" panose="020B0909000000000000" pitchFamily="49" charset="-128"/>
                  <a:ea typeface="HG創英角ｺﾞｼｯｸUB" panose="020B0909000000000000" pitchFamily="49" charset="-128"/>
                </a:rPr>
                <a:t>簡易</a:t>
              </a:r>
              <a:r>
                <a:rPr kumimoji="1" lang="en-US" altLang="ja-JP" sz="2000" b="1">
                  <a:latin typeface="HG創英角ｺﾞｼｯｸUB" panose="020B0909000000000000" pitchFamily="49" charset="-128"/>
                  <a:ea typeface="HG創英角ｺﾞｼｯｸUB" panose="020B0909000000000000" pitchFamily="49" charset="-128"/>
                </a:rPr>
                <a:t>CF</a:t>
              </a:r>
            </a:p>
            <a:p>
              <a:pPr algn="ctr"/>
              <a:r>
                <a:rPr kumimoji="1" lang="ja-JP" altLang="en-US" sz="1100" b="1"/>
                <a:t>だけで判断する</a:t>
              </a:r>
              <a:r>
                <a:rPr kumimoji="1" lang="ja-JP" altLang="en-US" sz="2400" b="1">
                  <a:latin typeface="HG創英角ｺﾞｼｯｸUB" panose="020B0909000000000000" pitchFamily="49" charset="-128"/>
                  <a:ea typeface="HG創英角ｺﾞｼｯｸUB" panose="020B0909000000000000" pitchFamily="49" charset="-128"/>
                </a:rPr>
                <a:t>リスク</a:t>
              </a:r>
              <a:endParaRPr kumimoji="1" lang="en-US" altLang="ja-JP" sz="1200" b="1">
                <a:latin typeface="HG創英角ｺﾞｼｯｸUB" panose="020B0909000000000000" pitchFamily="49" charset="-128"/>
                <a:ea typeface="HG創英角ｺﾞｼｯｸUB" panose="020B0909000000000000" pitchFamily="49" charset="-128"/>
              </a:endParaRPr>
            </a:p>
            <a:p>
              <a:pPr algn="ctr"/>
              <a:endParaRPr kumimoji="1" lang="en-US" altLang="ja-JP" b="1"/>
            </a:p>
          </p:txBody>
        </p:sp>
      </p:grpSp>
      <p:sp>
        <p:nvSpPr>
          <p:cNvPr id="145" name="テキスト ボックス 144">
            <a:extLst>
              <a:ext uri="{FF2B5EF4-FFF2-40B4-BE49-F238E27FC236}">
                <a16:creationId xmlns:a16="http://schemas.microsoft.com/office/drawing/2014/main" id="{F76E6904-0775-0F6E-9F1D-728AA6E2510B}"/>
              </a:ext>
            </a:extLst>
          </p:cNvPr>
          <p:cNvSpPr txBox="1"/>
          <p:nvPr/>
        </p:nvSpPr>
        <p:spPr>
          <a:xfrm>
            <a:off x="7301149" y="5142950"/>
            <a:ext cx="2620567" cy="861774"/>
          </a:xfrm>
          <a:prstGeom prst="rect">
            <a:avLst/>
          </a:prstGeom>
          <a:noFill/>
        </p:spPr>
        <p:txBody>
          <a:bodyPr wrap="square" rtlCol="0">
            <a:spAutoFit/>
          </a:bodyPr>
          <a:lstStyle/>
          <a:p>
            <a:r>
              <a:rPr kumimoji="1" lang="ja-JP" altLang="en-US" sz="1000"/>
              <a:t>□  一見すると成り立っている</a:t>
            </a:r>
            <a:endParaRPr kumimoji="1" lang="en-US" altLang="ja-JP" sz="1000"/>
          </a:p>
          <a:p>
            <a:r>
              <a:rPr kumimoji="1" lang="ja-JP" altLang="en-US" sz="1000"/>
              <a:t>□  但し投資等の支出が考慮されていない</a:t>
            </a:r>
            <a:endParaRPr kumimoji="1" lang="en-US" altLang="ja-JP" sz="1000"/>
          </a:p>
          <a:p>
            <a:r>
              <a:rPr kumimoji="1" lang="ja-JP" altLang="en-US" sz="1000"/>
              <a:t>□  病院だから大丈夫と放置されている</a:t>
            </a:r>
            <a:endParaRPr kumimoji="1" lang="en-US" altLang="ja-JP" sz="1000"/>
          </a:p>
          <a:p>
            <a:r>
              <a:rPr kumimoji="1" lang="ja-JP" altLang="en-US" sz="1000"/>
              <a:t>　  ケースが多い</a:t>
            </a:r>
            <a:endParaRPr kumimoji="1" lang="en-US" altLang="ja-JP" sz="1000"/>
          </a:p>
          <a:p>
            <a:r>
              <a:rPr kumimoji="1" lang="ja-JP" altLang="en-US" sz="1000"/>
              <a:t>□  損益と資金需要の乖離には注意が必要</a:t>
            </a:r>
            <a:endParaRPr kumimoji="1" lang="en-US" altLang="ja-JP" sz="1000"/>
          </a:p>
        </p:txBody>
      </p:sp>
      <p:cxnSp>
        <p:nvCxnSpPr>
          <p:cNvPr id="147" name="直線コネクタ 146">
            <a:extLst>
              <a:ext uri="{FF2B5EF4-FFF2-40B4-BE49-F238E27FC236}">
                <a16:creationId xmlns:a16="http://schemas.microsoft.com/office/drawing/2014/main" id="{88BEBD66-8DBC-94BC-F5D1-B0DBC06325F9}"/>
              </a:ext>
            </a:extLst>
          </p:cNvPr>
          <p:cNvCxnSpPr>
            <a:cxnSpLocks/>
          </p:cNvCxnSpPr>
          <p:nvPr/>
        </p:nvCxnSpPr>
        <p:spPr>
          <a:xfrm>
            <a:off x="5551174" y="6076724"/>
            <a:ext cx="4161192" cy="3403"/>
          </a:xfrm>
          <a:prstGeom prst="line">
            <a:avLst/>
          </a:prstGeom>
          <a:ln w="31750">
            <a:solidFill>
              <a:srgbClr val="FFC000"/>
            </a:solidFill>
          </a:ln>
        </p:spPr>
        <p:style>
          <a:lnRef idx="1">
            <a:schemeClr val="accent1"/>
          </a:lnRef>
          <a:fillRef idx="0">
            <a:schemeClr val="accent1"/>
          </a:fillRef>
          <a:effectRef idx="0">
            <a:schemeClr val="accent1"/>
          </a:effectRef>
          <a:fontRef idx="minor">
            <a:schemeClr val="tx1"/>
          </a:fontRef>
        </p:style>
      </p:cxnSp>
      <p:sp>
        <p:nvSpPr>
          <p:cNvPr id="149" name="テキスト ボックス 148">
            <a:extLst>
              <a:ext uri="{FF2B5EF4-FFF2-40B4-BE49-F238E27FC236}">
                <a16:creationId xmlns:a16="http://schemas.microsoft.com/office/drawing/2014/main" id="{40644A92-37B9-EF28-CE77-4C6B677A3142}"/>
              </a:ext>
            </a:extLst>
          </p:cNvPr>
          <p:cNvSpPr txBox="1"/>
          <p:nvPr/>
        </p:nvSpPr>
        <p:spPr>
          <a:xfrm>
            <a:off x="5622915" y="6128965"/>
            <a:ext cx="4168206" cy="553998"/>
          </a:xfrm>
          <a:prstGeom prst="rect">
            <a:avLst/>
          </a:prstGeom>
          <a:noFill/>
        </p:spPr>
        <p:txBody>
          <a:bodyPr wrap="square" rtlCol="0">
            <a:spAutoFit/>
          </a:bodyPr>
          <a:lstStyle/>
          <a:p>
            <a:r>
              <a:rPr kumimoji="1" lang="ja-JP" altLang="en-US" sz="1000" spc="-100"/>
              <a:t>流動性に大きな資金が入金しても、知らないうちに複数台の車両や有価証券などに形を変えてしまい、資金収支の赤字が借入金増加に跳ね返ってくることもあるので注意が必要です。</a:t>
            </a:r>
            <a:endParaRPr kumimoji="1" lang="en-US" altLang="ja-JP" sz="1000" spc="-100"/>
          </a:p>
        </p:txBody>
      </p:sp>
      <p:cxnSp>
        <p:nvCxnSpPr>
          <p:cNvPr id="66" name="直線コネクタ 65">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69" name="グループ化 68">
            <a:extLst>
              <a:ext uri="{FF2B5EF4-FFF2-40B4-BE49-F238E27FC236}">
                <a16:creationId xmlns:a16="http://schemas.microsoft.com/office/drawing/2014/main" id="{6B4898C4-ECA8-99C0-B958-1CCFBD2B7266}"/>
              </a:ext>
            </a:extLst>
          </p:cNvPr>
          <p:cNvGrpSpPr/>
          <p:nvPr/>
        </p:nvGrpSpPr>
        <p:grpSpPr>
          <a:xfrm>
            <a:off x="1909192" y="519913"/>
            <a:ext cx="3164582" cy="379952"/>
            <a:chOff x="4872767" y="283344"/>
            <a:chExt cx="2156059" cy="554517"/>
          </a:xfrm>
        </p:grpSpPr>
        <p:sp>
          <p:nvSpPr>
            <p:cNvPr id="70" name="テキスト ボックス 69">
              <a:extLst>
                <a:ext uri="{FF2B5EF4-FFF2-40B4-BE49-F238E27FC236}">
                  <a16:creationId xmlns:a16="http://schemas.microsoft.com/office/drawing/2014/main" id="{D1F11296-4772-CE2D-7C65-9C374A0D2D97}"/>
                </a:ext>
              </a:extLst>
            </p:cNvPr>
            <p:cNvSpPr txBox="1"/>
            <p:nvPr/>
          </p:nvSpPr>
          <p:spPr>
            <a:xfrm>
              <a:off x="4872767" y="337831"/>
              <a:ext cx="2156059" cy="494101"/>
            </a:xfrm>
            <a:prstGeom prst="rect">
              <a:avLst/>
            </a:prstGeom>
            <a:noFill/>
          </p:spPr>
          <p:txBody>
            <a:bodyPr wrap="square" rtlCol="0">
              <a:spAutoFit/>
            </a:bodyPr>
            <a:lstStyle/>
            <a:p>
              <a:pPr algn="ctr"/>
              <a:r>
                <a:rPr kumimoji="1" lang="ja-JP" altLang="en-US" sz="1600" b="1"/>
                <a:t>小規模医療業の定義</a:t>
              </a:r>
            </a:p>
          </p:txBody>
        </p:sp>
        <p:sp>
          <p:nvSpPr>
            <p:cNvPr id="71" name="正方形/長方形 70">
              <a:extLst>
                <a:ext uri="{FF2B5EF4-FFF2-40B4-BE49-F238E27FC236}">
                  <a16:creationId xmlns:a16="http://schemas.microsoft.com/office/drawing/2014/main" id="{14640808-7299-0FB0-5D91-832F42561FD9}"/>
                </a:ext>
              </a:extLst>
            </p:cNvPr>
            <p:cNvSpPr/>
            <p:nvPr/>
          </p:nvSpPr>
          <p:spPr>
            <a:xfrm>
              <a:off x="5178393" y="283344"/>
              <a:ext cx="1570867" cy="554517"/>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2"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D6693D5E-7BDC-6CF9-8CC9-E223A9AF057D}"/>
              </a:ext>
            </a:extLst>
          </p:cNvPr>
          <p:cNvSpPr txBox="1"/>
          <p:nvPr/>
        </p:nvSpPr>
        <p:spPr>
          <a:xfrm>
            <a:off x="5206951" y="319206"/>
            <a:ext cx="3118582" cy="707886"/>
          </a:xfrm>
          <a:prstGeom prst="rect">
            <a:avLst/>
          </a:prstGeom>
          <a:noFill/>
        </p:spPr>
        <p:txBody>
          <a:bodyPr wrap="square" rtlCol="0">
            <a:spAutoFit/>
          </a:bodyPr>
          <a:lstStyle/>
          <a:p>
            <a:r>
              <a:rPr kumimoji="1" lang="ja-JP" altLang="en-US" sz="1000">
                <a:latin typeface="+mn-ea"/>
              </a:rPr>
              <a:t>□ 医療法で「診療所」と区分される医療機関</a:t>
            </a:r>
            <a:endParaRPr kumimoji="1" lang="en-US" altLang="ja-JP" sz="1000">
              <a:latin typeface="+mn-ea"/>
            </a:endParaRPr>
          </a:p>
          <a:p>
            <a:r>
              <a:rPr kumimoji="1" lang="ja-JP" altLang="en-US" sz="1000">
                <a:latin typeface="+mn-ea"/>
              </a:rPr>
              <a:t>□ 入院患者用のベッドが</a:t>
            </a:r>
            <a:r>
              <a:rPr kumimoji="1" lang="en-US" altLang="ja-JP" sz="1000">
                <a:latin typeface="+mn-ea"/>
              </a:rPr>
              <a:t>19</a:t>
            </a:r>
            <a:r>
              <a:rPr kumimoji="1" lang="ja-JP" altLang="en-US" sz="1000">
                <a:latin typeface="+mn-ea"/>
              </a:rPr>
              <a:t>床以下または無し</a:t>
            </a:r>
            <a:endParaRPr kumimoji="1" lang="en-US" altLang="ja-JP" sz="1000">
              <a:latin typeface="+mn-ea"/>
            </a:endParaRPr>
          </a:p>
          <a:p>
            <a:r>
              <a:rPr kumimoji="1" lang="ja-JP" altLang="en-US" sz="1000">
                <a:latin typeface="+mn-ea"/>
              </a:rPr>
              <a:t>□ 一般に地域医療の「入口」的な役割</a:t>
            </a:r>
            <a:endParaRPr kumimoji="1" lang="en-US" altLang="ja-JP" sz="1000">
              <a:latin typeface="+mn-ea"/>
            </a:endParaRPr>
          </a:p>
          <a:p>
            <a:r>
              <a:rPr kumimoji="1" lang="ja-JP" altLang="en-US" sz="1000">
                <a:latin typeface="+mn-ea"/>
              </a:rPr>
              <a:t>□ 個人経営・医療法人経営の双方を含む</a:t>
            </a:r>
          </a:p>
        </p:txBody>
      </p:sp>
      <p:sp>
        <p:nvSpPr>
          <p:cNvPr id="75" name="テキスト ボックス 74">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の目利き（決算資料編）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77" name="テキスト ボックス 76"/>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78" name="テキスト ボックス 77"/>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pic>
        <p:nvPicPr>
          <p:cNvPr id="9" name="図 8"/>
          <p:cNvPicPr>
            <a:picLocks noChangeAspect="1"/>
          </p:cNvPicPr>
          <p:nvPr/>
        </p:nvPicPr>
        <p:blipFill>
          <a:blip r:embed="rId2"/>
          <a:stretch>
            <a:fillRect/>
          </a:stretch>
        </p:blipFill>
        <p:spPr>
          <a:xfrm>
            <a:off x="5734234" y="5048599"/>
            <a:ext cx="1541363" cy="965832"/>
          </a:xfrm>
          <a:prstGeom prst="rect">
            <a:avLst/>
          </a:prstGeom>
        </p:spPr>
      </p:pic>
      <p:sp>
        <p:nvSpPr>
          <p:cNvPr id="76"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26</a:t>
            </a:fld>
            <a:endParaRPr kumimoji="1" lang="ja-JP" altLang="en-US"/>
          </a:p>
        </p:txBody>
      </p:sp>
      <p:grpSp>
        <p:nvGrpSpPr>
          <p:cNvPr id="79" name="グループ化 78">
            <a:extLst>
              <a:ext uri="{FF2B5EF4-FFF2-40B4-BE49-F238E27FC236}">
                <a16:creationId xmlns:a16="http://schemas.microsoft.com/office/drawing/2014/main" id="{4950B9DA-A143-4374-A938-3FF1963CB9D1}"/>
              </a:ext>
            </a:extLst>
          </p:cNvPr>
          <p:cNvGrpSpPr/>
          <p:nvPr/>
        </p:nvGrpSpPr>
        <p:grpSpPr>
          <a:xfrm>
            <a:off x="243239" y="1217792"/>
            <a:ext cx="1162051" cy="885825"/>
            <a:chOff x="2409824" y="3038474"/>
            <a:chExt cx="1162051" cy="885825"/>
          </a:xfrm>
          <a:noFill/>
        </p:grpSpPr>
        <p:sp>
          <p:nvSpPr>
            <p:cNvPr id="80" name="楕円 79">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テキスト ボックス 80">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82" name="正方形/長方形 81">
            <a:extLst>
              <a:ext uri="{FF2B5EF4-FFF2-40B4-BE49-F238E27FC236}">
                <a16:creationId xmlns:a16="http://schemas.microsoft.com/office/drawing/2014/main" id="{845FE9B1-8B0F-47E7-8FD5-6F49135D7B31}"/>
              </a:ext>
            </a:extLst>
          </p:cNvPr>
          <p:cNvSpPr/>
          <p:nvPr/>
        </p:nvSpPr>
        <p:spPr>
          <a:xfrm>
            <a:off x="1310040" y="1351936"/>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総合的報酬の確認</a:t>
            </a:r>
            <a:endParaRPr kumimoji="1" lang="en-US" altLang="ja-JP" sz="1400" b="1">
              <a:solidFill>
                <a:schemeClr val="tx1"/>
              </a:solidFill>
            </a:endParaRPr>
          </a:p>
          <a:p>
            <a:pPr algn="ctr"/>
            <a:r>
              <a:rPr kumimoji="1" lang="ja-JP" altLang="en-US" sz="1400" b="1">
                <a:solidFill>
                  <a:schemeClr val="tx1"/>
                </a:solidFill>
              </a:rPr>
              <a:t>（実際の収益力把握）</a:t>
            </a:r>
            <a:endParaRPr kumimoji="1" lang="en-US" altLang="ja-JP" sz="1400" b="1">
              <a:solidFill>
                <a:schemeClr val="tx1"/>
              </a:solidFill>
            </a:endParaRPr>
          </a:p>
        </p:txBody>
      </p:sp>
      <p:sp>
        <p:nvSpPr>
          <p:cNvPr id="83" name="正方形/長方形 82">
            <a:extLst>
              <a:ext uri="{FF2B5EF4-FFF2-40B4-BE49-F238E27FC236}">
                <a16:creationId xmlns:a16="http://schemas.microsoft.com/office/drawing/2014/main" id="{68D1248C-3CF7-D475-D62E-42DC49784756}"/>
              </a:ext>
            </a:extLst>
          </p:cNvPr>
          <p:cNvSpPr/>
          <p:nvPr/>
        </p:nvSpPr>
        <p:spPr>
          <a:xfrm>
            <a:off x="1340968" y="4185632"/>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実際の資金繰りの確認</a:t>
            </a:r>
            <a:endParaRPr kumimoji="1" lang="en-US" altLang="ja-JP" sz="1400" b="1">
              <a:solidFill>
                <a:schemeClr val="tx1"/>
              </a:solidFill>
            </a:endParaRPr>
          </a:p>
        </p:txBody>
      </p:sp>
      <p:grpSp>
        <p:nvGrpSpPr>
          <p:cNvPr id="84" name="グループ化 83">
            <a:extLst>
              <a:ext uri="{FF2B5EF4-FFF2-40B4-BE49-F238E27FC236}">
                <a16:creationId xmlns:a16="http://schemas.microsoft.com/office/drawing/2014/main" id="{6701FD87-118B-CE0C-3A3C-69F82F168E0B}"/>
              </a:ext>
            </a:extLst>
          </p:cNvPr>
          <p:cNvGrpSpPr/>
          <p:nvPr/>
        </p:nvGrpSpPr>
        <p:grpSpPr>
          <a:xfrm>
            <a:off x="274167" y="4073149"/>
            <a:ext cx="1141933" cy="840828"/>
            <a:chOff x="2409824" y="3038474"/>
            <a:chExt cx="1162051" cy="885825"/>
          </a:xfrm>
          <a:noFill/>
        </p:grpSpPr>
        <p:sp>
          <p:nvSpPr>
            <p:cNvPr id="85" name="楕円 84">
              <a:extLst>
                <a:ext uri="{FF2B5EF4-FFF2-40B4-BE49-F238E27FC236}">
                  <a16:creationId xmlns:a16="http://schemas.microsoft.com/office/drawing/2014/main" id="{768AB0D8-80B7-8602-90BC-510781DB926B}"/>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D40AD0F2-0C57-0E0A-81AD-1F29A937B64D}"/>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spTree>
    <p:extLst>
      <p:ext uri="{BB962C8B-B14F-4D97-AF65-F5344CB8AC3E}">
        <p14:creationId xmlns:p14="http://schemas.microsoft.com/office/powerpoint/2010/main" val="7654510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テキスト ボックス 27">
            <a:extLst>
              <a:ext uri="{FF2B5EF4-FFF2-40B4-BE49-F238E27FC236}">
                <a16:creationId xmlns:a16="http://schemas.microsoft.com/office/drawing/2014/main" id="{47570E17-F89C-82F6-7EF0-5AA84C9BC983}"/>
              </a:ext>
            </a:extLst>
          </p:cNvPr>
          <p:cNvSpPr txBox="1"/>
          <p:nvPr/>
        </p:nvSpPr>
        <p:spPr>
          <a:xfrm>
            <a:off x="5946912" y="2041464"/>
            <a:ext cx="3959088" cy="692497"/>
          </a:xfrm>
          <a:prstGeom prst="rect">
            <a:avLst/>
          </a:prstGeom>
          <a:noFill/>
        </p:spPr>
        <p:txBody>
          <a:bodyPr wrap="square" rtlCol="0">
            <a:spAutoFit/>
          </a:bodyPr>
          <a:lstStyle/>
          <a:p>
            <a:r>
              <a:rPr kumimoji="1" lang="ja-JP" altLang="en-US" sz="1100" b="1"/>
              <a:t>診察時間</a:t>
            </a:r>
            <a:r>
              <a:rPr kumimoji="1" lang="en-US" altLang="ja-JP" sz="2000" b="1"/>
              <a:t>5</a:t>
            </a:r>
            <a:r>
              <a:rPr kumimoji="1" lang="ja-JP" altLang="en-US" sz="2000" b="1"/>
              <a:t>分未満～</a:t>
            </a:r>
            <a:r>
              <a:rPr kumimoji="1" lang="en-US" altLang="ja-JP" sz="2000" b="1"/>
              <a:t>10</a:t>
            </a:r>
            <a:r>
              <a:rPr kumimoji="1" lang="ja-JP" altLang="en-US" sz="2000" b="1"/>
              <a:t>分</a:t>
            </a:r>
            <a:r>
              <a:rPr kumimoji="1" lang="ja-JP" altLang="en-US" sz="1100" b="1"/>
              <a:t>の患者の割合</a:t>
            </a:r>
            <a:r>
              <a:rPr kumimoji="1" lang="en-US" altLang="ja-JP" sz="2000" b="1"/>
              <a:t>68.8</a:t>
            </a:r>
            <a:r>
              <a:rPr kumimoji="1" lang="ja-JP" altLang="en-US" sz="2000" b="1"/>
              <a:t>％</a:t>
            </a:r>
            <a:endParaRPr kumimoji="1" lang="en-US" altLang="ja-JP" sz="2000" b="1"/>
          </a:p>
          <a:p>
            <a:r>
              <a:rPr kumimoji="1" lang="en-US" altLang="ja-JP" sz="900"/>
              <a:t>※</a:t>
            </a:r>
            <a:r>
              <a:rPr kumimoji="1" lang="ja-JP" altLang="en-US" sz="900"/>
              <a:t>令和</a:t>
            </a:r>
            <a:r>
              <a:rPr kumimoji="1" lang="en-US" altLang="ja-JP" sz="900"/>
              <a:t>2</a:t>
            </a:r>
            <a:r>
              <a:rPr kumimoji="1" lang="ja-JP" altLang="en-US" sz="900"/>
              <a:t>年受療行動調査より</a:t>
            </a:r>
            <a:endParaRPr kumimoji="1" lang="en-US" altLang="ja-JP" sz="900"/>
          </a:p>
          <a:p>
            <a:endParaRPr kumimoji="1" lang="ja-JP" altLang="en-US" sz="1000" b="1"/>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373036" y="1235146"/>
            <a:ext cx="6185301" cy="707886"/>
          </a:xfrm>
          <a:prstGeom prst="rect">
            <a:avLst/>
          </a:prstGeom>
          <a:noFill/>
        </p:spPr>
        <p:txBody>
          <a:bodyPr wrap="square" rtlCol="0">
            <a:spAutoFit/>
          </a:bodyPr>
          <a:lstStyle/>
          <a:p>
            <a:r>
              <a:rPr kumimoji="1" lang="ja-JP" altLang="en-US" sz="1000" dirty="0">
                <a:latin typeface="+mn-ea"/>
              </a:rPr>
              <a:t>□　小売業や飲食業と同じで、利用者（患者）を集められるかが、最大のポイント</a:t>
            </a:r>
            <a:endParaRPr kumimoji="1" lang="en-US" altLang="ja-JP" sz="1000" dirty="0">
              <a:latin typeface="+mn-ea"/>
            </a:endParaRPr>
          </a:p>
          <a:p>
            <a:r>
              <a:rPr kumimoji="1" lang="ja-JP" altLang="en-US" sz="1000" dirty="0">
                <a:latin typeface="+mn-ea"/>
              </a:rPr>
              <a:t>□　診療科などによってバラつきもあるが、一定の目安をもってヒアリングすることが大切</a:t>
            </a:r>
            <a:endParaRPr kumimoji="1" lang="en-US" altLang="ja-JP" sz="1000" dirty="0">
              <a:latin typeface="+mn-ea"/>
            </a:endParaRPr>
          </a:p>
          <a:p>
            <a:r>
              <a:rPr kumimoji="1" lang="ja-JP" altLang="en-US" sz="1000" dirty="0">
                <a:latin typeface="+mn-ea"/>
              </a:rPr>
              <a:t>□　診療報酬は国によって定められているので、余程特殊な診療・手術を行うなどの特殊性がない限り、 </a:t>
            </a:r>
            <a:endParaRPr kumimoji="1" lang="en-US" altLang="ja-JP" sz="1000" dirty="0">
              <a:latin typeface="+mn-ea"/>
            </a:endParaRPr>
          </a:p>
          <a:p>
            <a:r>
              <a:rPr kumimoji="1" lang="en-US" altLang="ja-JP" sz="1000" dirty="0">
                <a:latin typeface="+mn-ea"/>
              </a:rPr>
              <a:t>       </a:t>
            </a:r>
            <a:r>
              <a:rPr kumimoji="1" lang="ja-JP" altLang="en-US" sz="1000" dirty="0">
                <a:latin typeface="+mn-ea"/>
              </a:rPr>
              <a:t>金融機関も必ず確認しておきたい事項</a:t>
            </a:r>
            <a:endParaRPr kumimoji="1" lang="en-US" altLang="ja-JP" sz="1000" dirty="0">
              <a:latin typeface="+mn-ea"/>
            </a:endParaRPr>
          </a:p>
        </p:txBody>
      </p:sp>
      <p:cxnSp>
        <p:nvCxnSpPr>
          <p:cNvPr id="34" name="直線コネクタ 33">
            <a:extLst>
              <a:ext uri="{FF2B5EF4-FFF2-40B4-BE49-F238E27FC236}">
                <a16:creationId xmlns:a16="http://schemas.microsoft.com/office/drawing/2014/main" id="{45CF6B82-BFC1-4CE4-96E7-B63B034B2B2D}"/>
              </a:ext>
            </a:extLst>
          </p:cNvPr>
          <p:cNvCxnSpPr/>
          <p:nvPr/>
        </p:nvCxnSpPr>
        <p:spPr>
          <a:xfrm>
            <a:off x="173134" y="445854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8813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D6693D5E-7BDC-6CF9-8CC9-E223A9AF057D}"/>
              </a:ext>
            </a:extLst>
          </p:cNvPr>
          <p:cNvSpPr txBox="1"/>
          <p:nvPr/>
        </p:nvSpPr>
        <p:spPr>
          <a:xfrm>
            <a:off x="5091608" y="360526"/>
            <a:ext cx="3324017" cy="707886"/>
          </a:xfrm>
          <a:prstGeom prst="rect">
            <a:avLst/>
          </a:prstGeom>
          <a:noFill/>
        </p:spPr>
        <p:txBody>
          <a:bodyPr wrap="square" rtlCol="0">
            <a:spAutoFit/>
          </a:bodyPr>
          <a:lstStyle/>
          <a:p>
            <a:r>
              <a:rPr kumimoji="1" lang="ja-JP" altLang="en-US" sz="1000"/>
              <a:t>□  大病院と異なり、経理・事務部署も少人数のため、</a:t>
            </a:r>
            <a:endParaRPr kumimoji="1" lang="en-US" altLang="ja-JP" sz="1000"/>
          </a:p>
          <a:p>
            <a:r>
              <a:rPr kumimoji="1" lang="ja-JP" altLang="en-US" sz="1000"/>
              <a:t>　 長時間のヒアリングは困難</a:t>
            </a:r>
            <a:endParaRPr kumimoji="1" lang="en-US" altLang="ja-JP" sz="1000"/>
          </a:p>
          <a:p>
            <a:r>
              <a:rPr kumimoji="1" lang="ja-JP" altLang="en-US" sz="1000"/>
              <a:t>□  院長へのヒアリングも、昼休みや診療後になること</a:t>
            </a:r>
            <a:endParaRPr kumimoji="1" lang="en-US" altLang="ja-JP" sz="1000"/>
          </a:p>
          <a:p>
            <a:r>
              <a:rPr kumimoji="1" lang="ja-JP" altLang="en-US" sz="1000"/>
              <a:t>　 も多いので、手短に終えるようにポイントを絞る</a:t>
            </a:r>
            <a:endParaRPr kumimoji="1" lang="en-US" altLang="ja-JP" sz="1000"/>
          </a:p>
        </p:txBody>
      </p:sp>
      <p:grpSp>
        <p:nvGrpSpPr>
          <p:cNvPr id="15" name="グループ化 14">
            <a:extLst>
              <a:ext uri="{FF2B5EF4-FFF2-40B4-BE49-F238E27FC236}">
                <a16:creationId xmlns:a16="http://schemas.microsoft.com/office/drawing/2014/main" id="{B7F60C82-501C-656A-2FF5-B63CAB23A124}"/>
              </a:ext>
            </a:extLst>
          </p:cNvPr>
          <p:cNvGrpSpPr/>
          <p:nvPr/>
        </p:nvGrpSpPr>
        <p:grpSpPr>
          <a:xfrm>
            <a:off x="-26202" y="2156527"/>
            <a:ext cx="1457072" cy="1433022"/>
            <a:chOff x="221620" y="2314687"/>
            <a:chExt cx="1457072" cy="1433022"/>
          </a:xfrm>
        </p:grpSpPr>
        <p:sp>
          <p:nvSpPr>
            <p:cNvPr id="5" name="正方形/長方形 4">
              <a:extLst>
                <a:ext uri="{FF2B5EF4-FFF2-40B4-BE49-F238E27FC236}">
                  <a16:creationId xmlns:a16="http://schemas.microsoft.com/office/drawing/2014/main" id="{3C372F9E-EB8D-71CB-6038-FAB0FC0599B1}"/>
                </a:ext>
              </a:extLst>
            </p:cNvPr>
            <p:cNvSpPr/>
            <p:nvPr/>
          </p:nvSpPr>
          <p:spPr>
            <a:xfrm>
              <a:off x="372115" y="2314687"/>
              <a:ext cx="1123551" cy="1433022"/>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6B1CA5A-071C-028B-5BDE-7E9FCD2E2EA5}"/>
                </a:ext>
              </a:extLst>
            </p:cNvPr>
            <p:cNvSpPr txBox="1"/>
            <p:nvPr/>
          </p:nvSpPr>
          <p:spPr>
            <a:xfrm>
              <a:off x="221620" y="2382862"/>
              <a:ext cx="1443790" cy="830997"/>
            </a:xfrm>
            <a:prstGeom prst="rect">
              <a:avLst/>
            </a:prstGeom>
            <a:noFill/>
          </p:spPr>
          <p:txBody>
            <a:bodyPr wrap="square" rtlCol="0">
              <a:spAutoFit/>
            </a:bodyPr>
            <a:lstStyle/>
            <a:p>
              <a:pPr algn="ctr"/>
              <a:r>
                <a:rPr kumimoji="1" lang="ja-JP" altLang="en-US" sz="1600" b="1"/>
                <a:t>統計資料の</a:t>
              </a:r>
              <a:endParaRPr kumimoji="1" lang="en-US" altLang="ja-JP" sz="1600" b="1"/>
            </a:p>
            <a:p>
              <a:pPr algn="ctr"/>
              <a:r>
                <a:rPr kumimoji="1" lang="ja-JP" altLang="en-US" sz="1600" b="1"/>
                <a:t>単純平均</a:t>
              </a:r>
              <a:endParaRPr kumimoji="1" lang="en-US" altLang="ja-JP" sz="1600" b="1"/>
            </a:p>
            <a:p>
              <a:pPr algn="ctr"/>
              <a:r>
                <a:rPr kumimoji="1" lang="ja-JP" altLang="en-US" sz="1600" b="1"/>
                <a:t>から</a:t>
              </a:r>
            </a:p>
          </p:txBody>
        </p:sp>
        <p:sp>
          <p:nvSpPr>
            <p:cNvPr id="13" name="テキスト ボックス 12">
              <a:extLst>
                <a:ext uri="{FF2B5EF4-FFF2-40B4-BE49-F238E27FC236}">
                  <a16:creationId xmlns:a16="http://schemas.microsoft.com/office/drawing/2014/main" id="{338404F9-95C4-2DBE-102F-5971BFD94AE5}"/>
                </a:ext>
              </a:extLst>
            </p:cNvPr>
            <p:cNvSpPr txBox="1"/>
            <p:nvPr/>
          </p:nvSpPr>
          <p:spPr>
            <a:xfrm>
              <a:off x="391364" y="3085683"/>
              <a:ext cx="1287328" cy="646331"/>
            </a:xfrm>
            <a:prstGeom prst="rect">
              <a:avLst/>
            </a:prstGeom>
            <a:noFill/>
          </p:spPr>
          <p:txBody>
            <a:bodyPr wrap="square" rtlCol="0">
              <a:spAutoFit/>
            </a:bodyPr>
            <a:lstStyle/>
            <a:p>
              <a:r>
                <a:rPr kumimoji="1" lang="en-US" altLang="ja-JP" sz="3600" b="1"/>
                <a:t>30</a:t>
              </a:r>
              <a:r>
                <a:rPr kumimoji="1" lang="ja-JP" altLang="en-US" sz="1100" b="1"/>
                <a:t>人前後</a:t>
              </a:r>
              <a:endParaRPr kumimoji="1" lang="ja-JP" altLang="en-US" b="1"/>
            </a:p>
          </p:txBody>
        </p:sp>
      </p:grpSp>
      <p:grpSp>
        <p:nvGrpSpPr>
          <p:cNvPr id="19" name="グループ化 18">
            <a:extLst>
              <a:ext uri="{FF2B5EF4-FFF2-40B4-BE49-F238E27FC236}">
                <a16:creationId xmlns:a16="http://schemas.microsoft.com/office/drawing/2014/main" id="{DF6F8DFD-A7D9-FA14-808E-242F82431DB9}"/>
              </a:ext>
            </a:extLst>
          </p:cNvPr>
          <p:cNvGrpSpPr/>
          <p:nvPr/>
        </p:nvGrpSpPr>
        <p:grpSpPr>
          <a:xfrm>
            <a:off x="4672866" y="2167197"/>
            <a:ext cx="1443790" cy="1433022"/>
            <a:chOff x="221620" y="2314687"/>
            <a:chExt cx="1443790" cy="1433022"/>
          </a:xfrm>
        </p:grpSpPr>
        <p:sp>
          <p:nvSpPr>
            <p:cNvPr id="20" name="正方形/長方形 19">
              <a:extLst>
                <a:ext uri="{FF2B5EF4-FFF2-40B4-BE49-F238E27FC236}">
                  <a16:creationId xmlns:a16="http://schemas.microsoft.com/office/drawing/2014/main" id="{EA898131-A4A2-BEA9-04D2-2B7C987973E1}"/>
                </a:ext>
              </a:extLst>
            </p:cNvPr>
            <p:cNvSpPr/>
            <p:nvPr/>
          </p:nvSpPr>
          <p:spPr>
            <a:xfrm>
              <a:off x="372115" y="2314687"/>
              <a:ext cx="1123551" cy="1433022"/>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6EEF137D-6CE4-85F9-39EE-EE99C4090B11}"/>
                </a:ext>
              </a:extLst>
            </p:cNvPr>
            <p:cNvSpPr txBox="1"/>
            <p:nvPr/>
          </p:nvSpPr>
          <p:spPr>
            <a:xfrm>
              <a:off x="221620" y="2382862"/>
              <a:ext cx="1443790" cy="830997"/>
            </a:xfrm>
            <a:prstGeom prst="rect">
              <a:avLst/>
            </a:prstGeom>
            <a:noFill/>
          </p:spPr>
          <p:txBody>
            <a:bodyPr wrap="square" rtlCol="0">
              <a:spAutoFit/>
            </a:bodyPr>
            <a:lstStyle/>
            <a:p>
              <a:pPr algn="ctr"/>
              <a:r>
                <a:rPr kumimoji="1" lang="ja-JP" altLang="en-US" sz="1600" b="1"/>
                <a:t>診療時間</a:t>
              </a:r>
              <a:endParaRPr kumimoji="1" lang="en-US" altLang="ja-JP" sz="1600" b="1"/>
            </a:p>
            <a:p>
              <a:pPr algn="ctr"/>
              <a:r>
                <a:rPr kumimoji="1" lang="ja-JP" altLang="en-US" sz="1600" b="1"/>
                <a:t>からみる</a:t>
              </a:r>
              <a:endParaRPr kumimoji="1" lang="en-US" altLang="ja-JP" sz="1600" b="1"/>
            </a:p>
            <a:p>
              <a:pPr algn="ctr"/>
              <a:r>
                <a:rPr kumimoji="1" lang="ja-JP" altLang="en-US" sz="1600" b="1"/>
                <a:t>目標数</a:t>
              </a:r>
            </a:p>
          </p:txBody>
        </p:sp>
      </p:grpSp>
      <p:sp>
        <p:nvSpPr>
          <p:cNvPr id="27" name="テキスト ボックス 26">
            <a:extLst>
              <a:ext uri="{FF2B5EF4-FFF2-40B4-BE49-F238E27FC236}">
                <a16:creationId xmlns:a16="http://schemas.microsoft.com/office/drawing/2014/main" id="{EB980873-FB35-4450-C225-FEBA5AF70353}"/>
              </a:ext>
            </a:extLst>
          </p:cNvPr>
          <p:cNvSpPr txBox="1"/>
          <p:nvPr/>
        </p:nvSpPr>
        <p:spPr>
          <a:xfrm>
            <a:off x="4857750" y="2971624"/>
            <a:ext cx="1287328" cy="646331"/>
          </a:xfrm>
          <a:prstGeom prst="rect">
            <a:avLst/>
          </a:prstGeom>
          <a:noFill/>
        </p:spPr>
        <p:txBody>
          <a:bodyPr wrap="square" rtlCol="0">
            <a:spAutoFit/>
          </a:bodyPr>
          <a:lstStyle/>
          <a:p>
            <a:r>
              <a:rPr kumimoji="1" lang="en-US" altLang="ja-JP" sz="3600" b="1"/>
              <a:t>40</a:t>
            </a:r>
            <a:r>
              <a:rPr kumimoji="1" lang="ja-JP" altLang="en-US" sz="1100" b="1"/>
              <a:t>人以上</a:t>
            </a:r>
            <a:endParaRPr kumimoji="1" lang="ja-JP" altLang="en-US" b="1"/>
          </a:p>
        </p:txBody>
      </p:sp>
      <p:pic>
        <p:nvPicPr>
          <p:cNvPr id="41" name="図 40">
            <a:extLst>
              <a:ext uri="{FF2B5EF4-FFF2-40B4-BE49-F238E27FC236}">
                <a16:creationId xmlns:a16="http://schemas.microsoft.com/office/drawing/2014/main" id="{3BC90BEC-112C-43B1-F8B9-9B326964E8E6}"/>
              </a:ext>
            </a:extLst>
          </p:cNvPr>
          <p:cNvPicPr>
            <a:picLocks noChangeAspect="1"/>
          </p:cNvPicPr>
          <p:nvPr/>
        </p:nvPicPr>
        <p:blipFill>
          <a:blip r:embed="rId2"/>
          <a:stretch>
            <a:fillRect/>
          </a:stretch>
        </p:blipFill>
        <p:spPr>
          <a:xfrm>
            <a:off x="5997927" y="2547196"/>
            <a:ext cx="3154386" cy="1086649"/>
          </a:xfrm>
          <a:prstGeom prst="rect">
            <a:avLst/>
          </a:prstGeom>
        </p:spPr>
      </p:pic>
      <p:sp>
        <p:nvSpPr>
          <p:cNvPr id="43" name="テキスト ボックス 42">
            <a:extLst>
              <a:ext uri="{FF2B5EF4-FFF2-40B4-BE49-F238E27FC236}">
                <a16:creationId xmlns:a16="http://schemas.microsoft.com/office/drawing/2014/main" id="{9AEB2F90-076B-B65D-EAAB-3AFF4BB90B18}"/>
              </a:ext>
            </a:extLst>
          </p:cNvPr>
          <p:cNvSpPr txBox="1"/>
          <p:nvPr/>
        </p:nvSpPr>
        <p:spPr>
          <a:xfrm>
            <a:off x="252955" y="3697961"/>
            <a:ext cx="9185562" cy="707886"/>
          </a:xfrm>
          <a:prstGeom prst="rect">
            <a:avLst/>
          </a:prstGeom>
          <a:noFill/>
        </p:spPr>
        <p:txBody>
          <a:bodyPr wrap="square" rtlCol="0">
            <a:spAutoFit/>
          </a:bodyPr>
          <a:lstStyle/>
          <a:p>
            <a:r>
              <a:rPr kumimoji="1" lang="ja-JP" altLang="en-US" sz="1000" spc="-50" dirty="0">
                <a:latin typeface="+mn-ea"/>
              </a:rPr>
              <a:t>　</a:t>
            </a:r>
            <a:r>
              <a:rPr kumimoji="1" lang="ja-JP" altLang="en-US" sz="1000" spc="-50" dirty="0" smtClean="0">
                <a:latin typeface="+mn-ea"/>
              </a:rPr>
              <a:t>厚生</a:t>
            </a:r>
            <a:r>
              <a:rPr kumimoji="1" lang="ja-JP" altLang="en-US" sz="1000" spc="-50" dirty="0">
                <a:latin typeface="+mn-ea"/>
              </a:rPr>
              <a:t>労働省が公表している、各種医療関係の統計資料からは１日当りの患者数は約</a:t>
            </a:r>
            <a:r>
              <a:rPr kumimoji="1" lang="en-US" altLang="ja-JP" sz="1000" spc="-50" dirty="0">
                <a:latin typeface="+mn-ea"/>
              </a:rPr>
              <a:t>30</a:t>
            </a:r>
            <a:r>
              <a:rPr kumimoji="1" lang="ja-JP" altLang="en-US" sz="1000" spc="-50" dirty="0">
                <a:latin typeface="+mn-ea"/>
              </a:rPr>
              <a:t>人、診療時間の統計からは診療時間が</a:t>
            </a:r>
            <a:r>
              <a:rPr kumimoji="1" lang="en-US" altLang="ja-JP" sz="1000" spc="-50" dirty="0">
                <a:latin typeface="+mn-ea"/>
              </a:rPr>
              <a:t>10</a:t>
            </a:r>
            <a:r>
              <a:rPr kumimoji="1" lang="ja-JP" altLang="en-US" sz="1000" spc="-50" dirty="0">
                <a:latin typeface="+mn-ea"/>
              </a:rPr>
              <a:t>分以下の患者の割合が全体の７割近くを占めていることが分かります。仮に患者当りの診察時間を</a:t>
            </a:r>
            <a:r>
              <a:rPr kumimoji="1" lang="en-US" altLang="ja-JP" sz="1000" spc="-50" dirty="0">
                <a:latin typeface="+mn-ea"/>
              </a:rPr>
              <a:t>10</a:t>
            </a:r>
            <a:r>
              <a:rPr kumimoji="1" lang="ja-JP" altLang="en-US" sz="1000" spc="-50" dirty="0">
                <a:latin typeface="+mn-ea"/>
              </a:rPr>
              <a:t>分と見た場合、</a:t>
            </a:r>
            <a:r>
              <a:rPr kumimoji="1" lang="en-US" altLang="ja-JP" sz="1000" spc="-50" dirty="0">
                <a:latin typeface="+mn-ea"/>
              </a:rPr>
              <a:t>1</a:t>
            </a:r>
            <a:r>
              <a:rPr kumimoji="1" lang="ja-JP" altLang="en-US" sz="1000" spc="-50" dirty="0">
                <a:latin typeface="+mn-ea"/>
              </a:rPr>
              <a:t>時間当りで６名、一般的に良く見受けられる診療時間に置き換えると７時間で</a:t>
            </a:r>
            <a:r>
              <a:rPr kumimoji="1" lang="en-US" altLang="ja-JP" sz="1000" spc="-50" dirty="0">
                <a:latin typeface="+mn-ea"/>
              </a:rPr>
              <a:t>40</a:t>
            </a:r>
            <a:r>
              <a:rPr kumimoji="1" lang="ja-JP" altLang="en-US" sz="1000" spc="-50" dirty="0">
                <a:latin typeface="+mn-ea"/>
              </a:rPr>
              <a:t>人以上と推計されます。診療科により大きく異なるといえますが単純平均（経営状況を考慮しない）で患者が１日当り</a:t>
            </a:r>
            <a:r>
              <a:rPr kumimoji="1" lang="en-US" altLang="ja-JP" sz="1000" spc="-50" dirty="0">
                <a:latin typeface="+mn-ea"/>
              </a:rPr>
              <a:t>30</a:t>
            </a:r>
            <a:r>
              <a:rPr kumimoji="1" lang="ja-JP" altLang="en-US" sz="1000" spc="-50" dirty="0">
                <a:latin typeface="+mn-ea"/>
              </a:rPr>
              <a:t>人前後、無駄の少ない診療所運営をしていれば患者</a:t>
            </a:r>
            <a:r>
              <a:rPr kumimoji="1" lang="en-US" altLang="ja-JP" sz="1000" spc="-50" dirty="0">
                <a:latin typeface="+mn-ea"/>
              </a:rPr>
              <a:t>40</a:t>
            </a:r>
            <a:r>
              <a:rPr kumimoji="1" lang="ja-JP" altLang="en-US" sz="1000" spc="-50" dirty="0">
                <a:latin typeface="+mn-ea"/>
              </a:rPr>
              <a:t>人以上を確保していることは、初動でのひとつの目安になります。</a:t>
            </a:r>
            <a:endParaRPr kumimoji="1" lang="en-US" altLang="ja-JP" sz="1000" spc="-50" dirty="0">
              <a:latin typeface="+mn-ea"/>
            </a:endParaRPr>
          </a:p>
        </p:txBody>
      </p:sp>
      <p:sp>
        <p:nvSpPr>
          <p:cNvPr id="45" name="テキスト ボックス 44">
            <a:extLst>
              <a:ext uri="{FF2B5EF4-FFF2-40B4-BE49-F238E27FC236}">
                <a16:creationId xmlns:a16="http://schemas.microsoft.com/office/drawing/2014/main" id="{DD136211-9A5F-CE44-6415-13B5FF749987}"/>
              </a:ext>
            </a:extLst>
          </p:cNvPr>
          <p:cNvSpPr txBox="1"/>
          <p:nvPr/>
        </p:nvSpPr>
        <p:spPr>
          <a:xfrm>
            <a:off x="3373037" y="4628108"/>
            <a:ext cx="5834064" cy="707886"/>
          </a:xfrm>
          <a:prstGeom prst="rect">
            <a:avLst/>
          </a:prstGeom>
          <a:noFill/>
        </p:spPr>
        <p:txBody>
          <a:bodyPr wrap="square" rtlCol="0">
            <a:spAutoFit/>
          </a:bodyPr>
          <a:lstStyle/>
          <a:p>
            <a:r>
              <a:rPr kumimoji="1" lang="ja-JP" altLang="en-US" sz="1000">
                <a:latin typeface="+mn-ea"/>
              </a:rPr>
              <a:t>□　医師数・看護師数・その他医療技術者数・事務員数などの内訳確認</a:t>
            </a:r>
            <a:endParaRPr kumimoji="1" lang="en-US" altLang="ja-JP" sz="1000">
              <a:latin typeface="+mn-ea"/>
            </a:endParaRPr>
          </a:p>
          <a:p>
            <a:r>
              <a:rPr kumimoji="1" lang="ja-JP" altLang="en-US" sz="1000">
                <a:latin typeface="+mn-ea"/>
              </a:rPr>
              <a:t>□　院長以外の医師や医療技術者の存在（診察頻度・人数）</a:t>
            </a:r>
            <a:endParaRPr kumimoji="1" lang="en-US" altLang="ja-JP" sz="1000">
              <a:latin typeface="+mn-ea"/>
            </a:endParaRPr>
          </a:p>
          <a:p>
            <a:r>
              <a:rPr kumimoji="1" lang="ja-JP" altLang="en-US" sz="1000">
                <a:latin typeface="+mn-ea"/>
              </a:rPr>
              <a:t>□　年齢・勤務年数などの属性情報</a:t>
            </a:r>
            <a:endParaRPr kumimoji="1" lang="en-US" altLang="ja-JP" sz="1000">
              <a:latin typeface="+mn-ea"/>
            </a:endParaRPr>
          </a:p>
          <a:p>
            <a:r>
              <a:rPr kumimoji="1" lang="ja-JP" altLang="en-US" sz="1000">
                <a:latin typeface="+mn-ea"/>
              </a:rPr>
              <a:t>□　看護長や事務長といった部門責任者の存在</a:t>
            </a:r>
            <a:endParaRPr kumimoji="1" lang="en-US" altLang="ja-JP" sz="1000">
              <a:latin typeface="+mn-ea"/>
            </a:endParaRPr>
          </a:p>
        </p:txBody>
      </p:sp>
      <p:grpSp>
        <p:nvGrpSpPr>
          <p:cNvPr id="49" name="グループ化 48">
            <a:extLst>
              <a:ext uri="{FF2B5EF4-FFF2-40B4-BE49-F238E27FC236}">
                <a16:creationId xmlns:a16="http://schemas.microsoft.com/office/drawing/2014/main" id="{5DE9FD86-135C-1A0B-4DEA-27C4A82380DC}"/>
              </a:ext>
            </a:extLst>
          </p:cNvPr>
          <p:cNvGrpSpPr/>
          <p:nvPr/>
        </p:nvGrpSpPr>
        <p:grpSpPr>
          <a:xfrm>
            <a:off x="-26202" y="5527513"/>
            <a:ext cx="1443790" cy="1191773"/>
            <a:chOff x="13014" y="5550431"/>
            <a:chExt cx="1443790" cy="1191773"/>
          </a:xfrm>
        </p:grpSpPr>
        <p:sp>
          <p:nvSpPr>
            <p:cNvPr id="46" name="正方形/長方形 45">
              <a:extLst>
                <a:ext uri="{FF2B5EF4-FFF2-40B4-BE49-F238E27FC236}">
                  <a16:creationId xmlns:a16="http://schemas.microsoft.com/office/drawing/2014/main" id="{47F88AB0-DFE9-1505-9A66-640DD9D13AFE}"/>
                </a:ext>
              </a:extLst>
            </p:cNvPr>
            <p:cNvSpPr/>
            <p:nvPr/>
          </p:nvSpPr>
          <p:spPr>
            <a:xfrm>
              <a:off x="173134" y="5550431"/>
              <a:ext cx="1123551" cy="1191773"/>
            </a:xfrm>
            <a:prstGeom prst="rect">
              <a:avLst/>
            </a:prstGeom>
            <a:noFill/>
            <a:ln w="38100">
              <a:solidFill>
                <a:srgbClr val="FF000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90AC139E-41F4-8C8D-C792-0DEB983A3709}"/>
                </a:ext>
              </a:extLst>
            </p:cNvPr>
            <p:cNvSpPr txBox="1"/>
            <p:nvPr/>
          </p:nvSpPr>
          <p:spPr>
            <a:xfrm>
              <a:off x="13014" y="5656161"/>
              <a:ext cx="1443790" cy="707886"/>
            </a:xfrm>
            <a:prstGeom prst="rect">
              <a:avLst/>
            </a:prstGeom>
            <a:noFill/>
          </p:spPr>
          <p:txBody>
            <a:bodyPr wrap="square" rtlCol="0">
              <a:spAutoFit/>
            </a:bodyPr>
            <a:lstStyle/>
            <a:p>
              <a:pPr algn="ctr"/>
              <a:r>
                <a:rPr kumimoji="1" lang="ja-JP" altLang="en-US" sz="1600" b="1"/>
                <a:t>統計資料</a:t>
              </a:r>
              <a:endParaRPr kumimoji="1" lang="en-US" altLang="ja-JP" sz="1600" b="1"/>
            </a:p>
            <a:p>
              <a:pPr algn="ctr"/>
              <a:r>
                <a:rPr kumimoji="1" lang="ja-JP" altLang="en-US" sz="1200" b="1"/>
                <a:t>からみる</a:t>
              </a:r>
              <a:endParaRPr kumimoji="1" lang="en-US" altLang="ja-JP" sz="1200" b="1"/>
            </a:p>
            <a:p>
              <a:pPr algn="ctr"/>
              <a:r>
                <a:rPr kumimoji="1" lang="ja-JP" altLang="en-US" sz="1200" b="1"/>
                <a:t>職種別</a:t>
              </a:r>
            </a:p>
          </p:txBody>
        </p:sp>
        <p:sp>
          <p:nvSpPr>
            <p:cNvPr id="48" name="テキスト ボックス 47">
              <a:extLst>
                <a:ext uri="{FF2B5EF4-FFF2-40B4-BE49-F238E27FC236}">
                  <a16:creationId xmlns:a16="http://schemas.microsoft.com/office/drawing/2014/main" id="{4F23BA56-437A-9603-D8DB-E61DA2423F38}"/>
                </a:ext>
              </a:extLst>
            </p:cNvPr>
            <p:cNvSpPr txBox="1"/>
            <p:nvPr/>
          </p:nvSpPr>
          <p:spPr>
            <a:xfrm>
              <a:off x="97335" y="6281685"/>
              <a:ext cx="1275147" cy="369332"/>
            </a:xfrm>
            <a:prstGeom prst="rect">
              <a:avLst/>
            </a:prstGeom>
            <a:noFill/>
          </p:spPr>
          <p:txBody>
            <a:bodyPr wrap="square" rtlCol="0">
              <a:spAutoFit/>
            </a:bodyPr>
            <a:lstStyle/>
            <a:p>
              <a:pPr algn="ctr"/>
              <a:r>
                <a:rPr kumimoji="1" lang="ja-JP" altLang="en-US" b="1"/>
                <a:t>平均年収</a:t>
              </a:r>
              <a:endParaRPr kumimoji="1" lang="ja-JP" altLang="en-US" sz="1050" b="1"/>
            </a:p>
          </p:txBody>
        </p:sp>
      </p:grpSp>
      <p:sp>
        <p:nvSpPr>
          <p:cNvPr id="56" name="テキスト ボックス 55">
            <a:extLst>
              <a:ext uri="{FF2B5EF4-FFF2-40B4-BE49-F238E27FC236}">
                <a16:creationId xmlns:a16="http://schemas.microsoft.com/office/drawing/2014/main" id="{C78E21C5-7874-CE2C-05B4-FBCB0C7C5C57}"/>
              </a:ext>
            </a:extLst>
          </p:cNvPr>
          <p:cNvSpPr txBox="1"/>
          <p:nvPr/>
        </p:nvSpPr>
        <p:spPr>
          <a:xfrm>
            <a:off x="2900320" y="5468201"/>
            <a:ext cx="2922219" cy="261610"/>
          </a:xfrm>
          <a:prstGeom prst="rect">
            <a:avLst/>
          </a:prstGeom>
          <a:noFill/>
        </p:spPr>
        <p:txBody>
          <a:bodyPr wrap="square" rtlCol="0">
            <a:spAutoFit/>
          </a:bodyPr>
          <a:lstStyle/>
          <a:p>
            <a:pPr algn="ctr"/>
            <a:r>
              <a:rPr kumimoji="1" lang="ja-JP" altLang="en-US" sz="1100" b="1"/>
              <a:t>～平均賃金からの類推～</a:t>
            </a:r>
          </a:p>
        </p:txBody>
      </p:sp>
      <p:sp>
        <p:nvSpPr>
          <p:cNvPr id="57" name="テキスト ボックス 56">
            <a:extLst>
              <a:ext uri="{FF2B5EF4-FFF2-40B4-BE49-F238E27FC236}">
                <a16:creationId xmlns:a16="http://schemas.microsoft.com/office/drawing/2014/main" id="{D019DE40-E6D7-286F-8772-8B6F4C5C6B60}"/>
              </a:ext>
            </a:extLst>
          </p:cNvPr>
          <p:cNvSpPr txBox="1"/>
          <p:nvPr/>
        </p:nvSpPr>
        <p:spPr>
          <a:xfrm>
            <a:off x="3657262" y="5693762"/>
            <a:ext cx="6034084" cy="1015663"/>
          </a:xfrm>
          <a:prstGeom prst="rect">
            <a:avLst/>
          </a:prstGeom>
          <a:noFill/>
        </p:spPr>
        <p:txBody>
          <a:bodyPr wrap="square" rtlCol="0">
            <a:spAutoFit/>
          </a:bodyPr>
          <a:lstStyle/>
          <a:p>
            <a:r>
              <a:rPr kumimoji="1" lang="ja-JP" altLang="en-US" sz="1000">
                <a:latin typeface="+mn-ea"/>
              </a:rPr>
              <a:t>□　人数と決算書から当該診療所の役割別の賃金の推計が可能（個別に聞けるとより望ましい）</a:t>
            </a:r>
            <a:endParaRPr kumimoji="1" lang="en-US" altLang="ja-JP" sz="1000">
              <a:latin typeface="+mn-ea"/>
            </a:endParaRPr>
          </a:p>
          <a:p>
            <a:r>
              <a:rPr kumimoji="1" lang="ja-JP" altLang="en-US" sz="1000">
                <a:latin typeface="+mn-ea"/>
              </a:rPr>
              <a:t>□　院長以外の賃金が平均を上回るにもかかわらず、勤続年数が短い場合は、組織内に定性的な</a:t>
            </a:r>
            <a:endParaRPr kumimoji="1" lang="en-US" altLang="ja-JP" sz="1000">
              <a:latin typeface="+mn-ea"/>
            </a:endParaRPr>
          </a:p>
          <a:p>
            <a:r>
              <a:rPr kumimoji="1" lang="ja-JP" altLang="en-US" sz="1000">
                <a:latin typeface="+mn-ea"/>
              </a:rPr>
              <a:t>　　ボトルネックがあったり、患者数が多さから忙しすぎたりして、長続きしないなどが類推される</a:t>
            </a:r>
            <a:endParaRPr kumimoji="1" lang="en-US" altLang="ja-JP" sz="1000">
              <a:latin typeface="+mn-ea"/>
            </a:endParaRPr>
          </a:p>
          <a:p>
            <a:r>
              <a:rPr kumimoji="1" lang="ja-JP" altLang="en-US" sz="1000">
                <a:latin typeface="+mn-ea"/>
              </a:rPr>
              <a:t>□　院長以外の賃金が平均を下回るのに、勤続年数が長い場合は、組織内に定性面の強みが</a:t>
            </a:r>
            <a:endParaRPr kumimoji="1" lang="en-US" altLang="ja-JP" sz="1000">
              <a:latin typeface="+mn-ea"/>
            </a:endParaRPr>
          </a:p>
          <a:p>
            <a:r>
              <a:rPr kumimoji="1" lang="ja-JP" altLang="en-US" sz="1000">
                <a:latin typeface="+mn-ea"/>
              </a:rPr>
              <a:t>　　存在している可能性もある（院長・ベテラン看護師の人柄、職場環境等）</a:t>
            </a:r>
            <a:endParaRPr kumimoji="1" lang="en-US" altLang="ja-JP" sz="1000">
              <a:latin typeface="+mn-ea"/>
            </a:endParaRPr>
          </a:p>
          <a:p>
            <a:r>
              <a:rPr kumimoji="1" lang="ja-JP" altLang="en-US" sz="1000">
                <a:latin typeface="+mn-ea"/>
              </a:rPr>
              <a:t>□　あくまでも平均値であり、実際には人材不足により獲得競争になっている側面もある</a:t>
            </a:r>
            <a:endParaRPr kumimoji="1" lang="en-US" altLang="ja-JP" sz="1000">
              <a:latin typeface="+mn-ea"/>
            </a:endParaRPr>
          </a:p>
        </p:txBody>
      </p:sp>
      <p:cxnSp>
        <p:nvCxnSpPr>
          <p:cNvPr id="42" name="直線コネクタ 41">
            <a:extLst>
              <a:ext uri="{FF2B5EF4-FFF2-40B4-BE49-F238E27FC236}">
                <a16:creationId xmlns:a16="http://schemas.microsoft.com/office/drawing/2014/main" id="{1F44959B-879A-4247-9FA4-69D56E4D3C49}"/>
              </a:ext>
            </a:extLst>
          </p:cNvPr>
          <p:cNvCxnSpPr/>
          <p:nvPr/>
        </p:nvCxnSpPr>
        <p:spPr>
          <a:xfrm>
            <a:off x="157163" y="10845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の目利き（訪問時編）　</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2" name="テキスト ボックス 5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53" name="テキスト ボックス 5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sp>
        <p:nvSpPr>
          <p:cNvPr id="58" name="テキスト ボックス 57">
            <a:extLst>
              <a:ext uri="{FF2B5EF4-FFF2-40B4-BE49-F238E27FC236}">
                <a16:creationId xmlns:a16="http://schemas.microsoft.com/office/drawing/2014/main" id="{D1F11296-4772-CE2D-7C65-9C374A0D2D97}"/>
              </a:ext>
            </a:extLst>
          </p:cNvPr>
          <p:cNvSpPr txBox="1"/>
          <p:nvPr/>
        </p:nvSpPr>
        <p:spPr>
          <a:xfrm>
            <a:off x="1844646" y="525867"/>
            <a:ext cx="3164582" cy="338555"/>
          </a:xfrm>
          <a:prstGeom prst="rect">
            <a:avLst/>
          </a:prstGeom>
          <a:noFill/>
          <a:ln>
            <a:noFill/>
          </a:ln>
        </p:spPr>
        <p:txBody>
          <a:bodyPr wrap="square" rtlCol="0">
            <a:spAutoFit/>
          </a:bodyPr>
          <a:lstStyle/>
          <a:p>
            <a:pPr algn="ctr"/>
            <a:r>
              <a:rPr kumimoji="1" lang="ja-JP" altLang="en-US" sz="1600" b="1"/>
              <a:t>訪問時の留意点</a:t>
            </a:r>
          </a:p>
        </p:txBody>
      </p:sp>
      <p:sp>
        <p:nvSpPr>
          <p:cNvPr id="59" name="正方形/長方形 58">
            <a:extLst>
              <a:ext uri="{FF2B5EF4-FFF2-40B4-BE49-F238E27FC236}">
                <a16:creationId xmlns:a16="http://schemas.microsoft.com/office/drawing/2014/main" id="{14640808-7299-0FB0-5D91-832F42561FD9}"/>
              </a:ext>
            </a:extLst>
          </p:cNvPr>
          <p:cNvSpPr/>
          <p:nvPr/>
        </p:nvSpPr>
        <p:spPr>
          <a:xfrm>
            <a:off x="2357779" y="519913"/>
            <a:ext cx="2305659" cy="379952"/>
          </a:xfrm>
          <a:prstGeom prst="rect">
            <a:avLst/>
          </a:prstGeom>
          <a:noFill/>
          <a:ln w="34925">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rgbClr val="F87E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27</a:t>
            </a:fld>
            <a:endParaRPr kumimoji="1" lang="ja-JP" altLang="en-US"/>
          </a:p>
        </p:txBody>
      </p:sp>
      <p:grpSp>
        <p:nvGrpSpPr>
          <p:cNvPr id="61" name="グループ化 60">
            <a:extLst>
              <a:ext uri="{FF2B5EF4-FFF2-40B4-BE49-F238E27FC236}">
                <a16:creationId xmlns:a16="http://schemas.microsoft.com/office/drawing/2014/main" id="{69068A97-50FD-44A1-A988-0B3D3EFD7DA7}"/>
              </a:ext>
            </a:extLst>
          </p:cNvPr>
          <p:cNvGrpSpPr/>
          <p:nvPr/>
        </p:nvGrpSpPr>
        <p:grpSpPr>
          <a:xfrm>
            <a:off x="221271" y="1155639"/>
            <a:ext cx="1162051" cy="885825"/>
            <a:chOff x="295274" y="1523999"/>
            <a:chExt cx="1162051" cy="885825"/>
          </a:xfrm>
        </p:grpSpPr>
        <p:sp>
          <p:nvSpPr>
            <p:cNvPr id="62" name="楕円 61">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64" name="正方形/長方形 63">
            <a:extLst>
              <a:ext uri="{FF2B5EF4-FFF2-40B4-BE49-F238E27FC236}">
                <a16:creationId xmlns:a16="http://schemas.microsoft.com/office/drawing/2014/main" id="{89E35265-CCA6-4F7A-9424-8CAB2F5451E4}"/>
              </a:ext>
            </a:extLst>
          </p:cNvPr>
          <p:cNvSpPr/>
          <p:nvPr/>
        </p:nvSpPr>
        <p:spPr>
          <a:xfrm>
            <a:off x="1288072" y="1303960"/>
            <a:ext cx="1997827"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１日あたりの患者数</a:t>
            </a:r>
            <a:endParaRPr kumimoji="1" lang="en-US" altLang="ja-JP" sz="1400" b="1">
              <a:solidFill>
                <a:schemeClr val="tx1"/>
              </a:solidFill>
              <a:latin typeface="+mn-ea"/>
            </a:endParaRPr>
          </a:p>
          <a:p>
            <a:pPr algn="ctr"/>
            <a:r>
              <a:rPr kumimoji="1" lang="ja-JP" altLang="en-US" sz="900" b="1">
                <a:solidFill>
                  <a:schemeClr val="tx1"/>
                </a:solidFill>
                <a:latin typeface="+mn-ea"/>
              </a:rPr>
              <a:t>（医師一人）</a:t>
            </a:r>
            <a:endParaRPr kumimoji="1" lang="en-US" altLang="ja-JP" sz="1400" b="1">
              <a:solidFill>
                <a:schemeClr val="tx1"/>
              </a:solidFill>
              <a:latin typeface="+mn-ea"/>
            </a:endParaRPr>
          </a:p>
        </p:txBody>
      </p:sp>
      <p:grpSp>
        <p:nvGrpSpPr>
          <p:cNvPr id="65" name="グループ化 64">
            <a:extLst>
              <a:ext uri="{FF2B5EF4-FFF2-40B4-BE49-F238E27FC236}">
                <a16:creationId xmlns:a16="http://schemas.microsoft.com/office/drawing/2014/main" id="{8ABB6722-DECF-4076-BEFF-B18C6191B012}"/>
              </a:ext>
            </a:extLst>
          </p:cNvPr>
          <p:cNvGrpSpPr/>
          <p:nvPr/>
        </p:nvGrpSpPr>
        <p:grpSpPr>
          <a:xfrm>
            <a:off x="217037" y="4556308"/>
            <a:ext cx="1162051" cy="885825"/>
            <a:chOff x="2409824" y="3038474"/>
            <a:chExt cx="1162051" cy="885825"/>
          </a:xfrm>
        </p:grpSpPr>
        <p:sp>
          <p:nvSpPr>
            <p:cNvPr id="66" name="楕円 65">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8" name="正方形/長方形 67">
            <a:extLst>
              <a:ext uri="{FF2B5EF4-FFF2-40B4-BE49-F238E27FC236}">
                <a16:creationId xmlns:a16="http://schemas.microsoft.com/office/drawing/2014/main" id="{CA1DA63E-8C33-4A20-A3AC-72D866FD193E}"/>
              </a:ext>
            </a:extLst>
          </p:cNvPr>
          <p:cNvSpPr/>
          <p:nvPr/>
        </p:nvSpPr>
        <p:spPr>
          <a:xfrm>
            <a:off x="1283838" y="4698895"/>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人件費の内訳</a:t>
            </a:r>
            <a:endParaRPr kumimoji="1" lang="en-US" altLang="ja-JP" sz="1400" b="1">
              <a:solidFill>
                <a:schemeClr val="tx1"/>
              </a:solidFill>
            </a:endParaRPr>
          </a:p>
        </p:txBody>
      </p:sp>
      <p:pic>
        <p:nvPicPr>
          <p:cNvPr id="44" name="図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5382" y="2168204"/>
            <a:ext cx="3344746" cy="1472368"/>
          </a:xfrm>
          <a:prstGeom prst="rect">
            <a:avLst/>
          </a:prstGeom>
          <a:noFill/>
          <a:extLst>
            <a:ext uri="{909E8E84-426E-40DD-AFC4-6F175D3DCCD1}">
              <a14:hiddenFill xmlns:a14="http://schemas.microsoft.com/office/drawing/2010/main">
                <a:solidFill>
                  <a:srgbClr val="FFFFFF"/>
                </a:solidFill>
              </a14:hiddenFill>
            </a:ext>
          </a:extLst>
        </p:spPr>
      </p:pic>
      <p:pic>
        <p:nvPicPr>
          <p:cNvPr id="55" name="図 54"/>
          <p:cNvPicPr/>
          <p:nvPr/>
        </p:nvPicPr>
        <p:blipFill>
          <a:blip r:embed="rId4">
            <a:extLst>
              <a:ext uri="{28A0092B-C50C-407E-A947-70E740481C1C}">
                <a14:useLocalDpi xmlns:a14="http://schemas.microsoft.com/office/drawing/2010/main" val="0"/>
              </a:ext>
            </a:extLst>
          </a:blip>
          <a:srcRect/>
          <a:stretch>
            <a:fillRect/>
          </a:stretch>
        </p:blipFill>
        <p:spPr bwMode="auto">
          <a:xfrm>
            <a:off x="1344958" y="5352620"/>
            <a:ext cx="2191385" cy="1422400"/>
          </a:xfrm>
          <a:prstGeom prst="rect">
            <a:avLst/>
          </a:prstGeom>
          <a:noFill/>
        </p:spPr>
      </p:pic>
    </p:spTree>
    <p:extLst>
      <p:ext uri="{BB962C8B-B14F-4D97-AF65-F5344CB8AC3E}">
        <p14:creationId xmlns:p14="http://schemas.microsoft.com/office/powerpoint/2010/main" val="2700431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232022" y="1181188"/>
            <a:ext cx="6407217" cy="707886"/>
          </a:xfrm>
          <a:prstGeom prst="rect">
            <a:avLst/>
          </a:prstGeom>
          <a:noFill/>
        </p:spPr>
        <p:txBody>
          <a:bodyPr wrap="square" rtlCol="0">
            <a:spAutoFit/>
          </a:bodyPr>
          <a:lstStyle/>
          <a:p>
            <a:r>
              <a:rPr kumimoji="1" lang="ja-JP" altLang="en-US" sz="1000">
                <a:latin typeface="+mn-ea"/>
              </a:rPr>
              <a:t>□　</a:t>
            </a:r>
            <a:r>
              <a:rPr kumimoji="1" lang="en-US" altLang="ja-JP" sz="1000">
                <a:latin typeface="+mn-ea"/>
              </a:rPr>
              <a:t>19</a:t>
            </a:r>
            <a:r>
              <a:rPr kumimoji="1" lang="ja-JP" altLang="en-US" sz="1000">
                <a:latin typeface="+mn-ea"/>
              </a:rPr>
              <a:t>床の有床診療所の開業支援事案</a:t>
            </a:r>
            <a:endParaRPr kumimoji="1" lang="en-US" altLang="ja-JP" sz="1000">
              <a:latin typeface="+mn-ea"/>
            </a:endParaRPr>
          </a:p>
          <a:p>
            <a:r>
              <a:rPr kumimoji="1" lang="ja-JP" altLang="en-US" sz="1000">
                <a:latin typeface="+mn-ea"/>
              </a:rPr>
              <a:t>□　内視鏡による関節手術を中心とした開業</a:t>
            </a:r>
            <a:endParaRPr kumimoji="1" lang="en-US" altLang="ja-JP" sz="1000">
              <a:latin typeface="+mn-ea"/>
            </a:endParaRPr>
          </a:p>
          <a:p>
            <a:r>
              <a:rPr kumimoji="1" lang="ja-JP" altLang="en-US" sz="1000">
                <a:latin typeface="+mn-ea"/>
              </a:rPr>
              <a:t>□　地元病院の勤務医であったが、地元に縁もゆかりもなく、先進的な技術を全面に出した創業だった</a:t>
            </a:r>
            <a:endParaRPr kumimoji="1" lang="en-US" altLang="ja-JP" sz="1000">
              <a:latin typeface="+mn-ea"/>
            </a:endParaRPr>
          </a:p>
          <a:p>
            <a:r>
              <a:rPr kumimoji="1" lang="ja-JP" altLang="en-US" sz="1000">
                <a:latin typeface="+mn-ea"/>
              </a:rPr>
              <a:t>□　創業を支援する医療コンサルタントなどに依頼をせず、事業計画の策定からの支援依頼があった</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232022" y="2078893"/>
            <a:ext cx="6832934" cy="707886"/>
          </a:xfrm>
          <a:prstGeom prst="rect">
            <a:avLst/>
          </a:prstGeom>
          <a:noFill/>
        </p:spPr>
        <p:txBody>
          <a:bodyPr wrap="square" rtlCol="0">
            <a:spAutoFit/>
          </a:bodyPr>
          <a:lstStyle/>
          <a:p>
            <a:r>
              <a:rPr kumimoji="1" lang="ja-JP" altLang="en-US" sz="1000">
                <a:latin typeface="+mn-ea"/>
              </a:rPr>
              <a:t>□　専門医の経歴と、開業希望医師の手術実績（件数・内容）</a:t>
            </a:r>
            <a:endParaRPr kumimoji="1" lang="en-US" altLang="ja-JP" sz="1000">
              <a:latin typeface="+mn-ea"/>
            </a:endParaRPr>
          </a:p>
          <a:p>
            <a:r>
              <a:rPr kumimoji="1" lang="ja-JP" altLang="en-US" sz="1000">
                <a:latin typeface="+mn-ea"/>
              </a:rPr>
              <a:t>□　一般に公表されているいくつかの類似医院の手術数などと比較しても高い実績があった</a:t>
            </a:r>
            <a:endParaRPr kumimoji="1" lang="en-US" altLang="ja-JP" sz="1000">
              <a:latin typeface="+mn-ea"/>
            </a:endParaRPr>
          </a:p>
          <a:p>
            <a:r>
              <a:rPr kumimoji="1" lang="ja-JP" altLang="en-US" sz="1000">
                <a:latin typeface="+mn-ea"/>
              </a:rPr>
              <a:t>□　術式についても国内では新しいものである点も、独自のリサーチから確認でき、海外での研修を経て</a:t>
            </a:r>
            <a:endParaRPr kumimoji="1" lang="en-US" altLang="ja-JP" sz="1000">
              <a:latin typeface="+mn-ea"/>
            </a:endParaRPr>
          </a:p>
          <a:p>
            <a:r>
              <a:rPr kumimoji="1" lang="ja-JP" altLang="en-US" sz="1000">
                <a:latin typeface="+mn-ea"/>
              </a:rPr>
              <a:t>　　その術式を習得していた開業希望の医師には十分な先行優位性があると判断できた</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232022" y="3070434"/>
            <a:ext cx="6832934" cy="861774"/>
          </a:xfrm>
          <a:prstGeom prst="rect">
            <a:avLst/>
          </a:prstGeom>
          <a:noFill/>
        </p:spPr>
        <p:txBody>
          <a:bodyPr wrap="square" rtlCol="0">
            <a:spAutoFit/>
          </a:bodyPr>
          <a:lstStyle/>
          <a:p>
            <a:r>
              <a:rPr kumimoji="1" lang="ja-JP" altLang="en-US" sz="1000">
                <a:latin typeface="+mn-ea"/>
              </a:rPr>
              <a:t>□　事業計画については、開業希望の医師と何度もヒアリングをするというオーソドックスな手順で</a:t>
            </a:r>
            <a:endParaRPr kumimoji="1" lang="en-US" altLang="ja-JP" sz="1000">
              <a:latin typeface="+mn-ea"/>
            </a:endParaRPr>
          </a:p>
          <a:p>
            <a:r>
              <a:rPr kumimoji="1" lang="ja-JP" altLang="en-US" sz="1000">
                <a:latin typeface="+mn-ea"/>
              </a:rPr>
              <a:t>　　策定を支援した（公表されている調査や統計も大いに活用した）</a:t>
            </a:r>
            <a:endParaRPr kumimoji="1" lang="en-US" altLang="ja-JP" sz="1000">
              <a:latin typeface="+mn-ea"/>
            </a:endParaRPr>
          </a:p>
          <a:p>
            <a:r>
              <a:rPr kumimoji="1" lang="ja-JP" altLang="en-US" sz="1000">
                <a:latin typeface="+mn-ea"/>
              </a:rPr>
              <a:t>□　</a:t>
            </a:r>
            <a:r>
              <a:rPr kumimoji="1" lang="ja-JP" altLang="en-US" sz="1000" spc="-20">
                <a:latin typeface="+mn-ea"/>
              </a:rPr>
              <a:t>手術設備などの高額機器はリース会社からの調達となったこともあり、</a:t>
            </a:r>
            <a:r>
              <a:rPr kumimoji="1" lang="en-US" altLang="ja-JP" sz="1000" spc="-20">
                <a:latin typeface="+mn-ea"/>
              </a:rPr>
              <a:t>DCF</a:t>
            </a:r>
            <a:r>
              <a:rPr kumimoji="1" lang="ja-JP" altLang="en-US" sz="1000" spc="-20">
                <a:latin typeface="+mn-ea"/>
              </a:rPr>
              <a:t>法や診療報酬の低減の</a:t>
            </a:r>
            <a:endParaRPr kumimoji="1" lang="en-US" altLang="ja-JP" sz="1000" spc="-20">
              <a:latin typeface="+mn-ea"/>
            </a:endParaRPr>
          </a:p>
          <a:p>
            <a:r>
              <a:rPr kumimoji="1" lang="ja-JP" altLang="en-US" sz="1000" spc="-20">
                <a:latin typeface="+mn-ea"/>
              </a:rPr>
              <a:t>　　トレンドを加味したストレステストを行い、投資の経済合理性の算定に注力し、自組織以外の</a:t>
            </a:r>
            <a:endParaRPr kumimoji="1" lang="en-US" altLang="ja-JP" sz="1000" spc="-20">
              <a:latin typeface="+mn-ea"/>
            </a:endParaRPr>
          </a:p>
          <a:p>
            <a:r>
              <a:rPr kumimoji="1" lang="ja-JP" altLang="en-US" sz="1000" spc="-20">
                <a:latin typeface="+mn-ea"/>
              </a:rPr>
              <a:t>　　審査基準にも耐性がある事業であるかという面も考慮した支援をした　</a:t>
            </a:r>
            <a:endParaRPr kumimoji="1" lang="en-US" altLang="ja-JP" sz="1000" spc="-20">
              <a:latin typeface="+mn-ea"/>
            </a:endParaRP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232022" y="4187685"/>
            <a:ext cx="6880259" cy="415498"/>
          </a:xfrm>
          <a:prstGeom prst="rect">
            <a:avLst/>
          </a:prstGeom>
          <a:noFill/>
        </p:spPr>
        <p:txBody>
          <a:bodyPr wrap="square" rtlCol="0">
            <a:spAutoFit/>
          </a:bodyPr>
          <a:lstStyle/>
          <a:p>
            <a:r>
              <a:rPr kumimoji="1" lang="ja-JP" altLang="en-US" sz="1000">
                <a:latin typeface="+mn-ea"/>
              </a:rPr>
              <a:t>□　慎重なストレステストを実施したこともあるが、想定を遥かに上回る業績推移に至った</a:t>
            </a:r>
            <a:endParaRPr kumimoji="1" lang="en-US" altLang="ja-JP" sz="1000">
              <a:latin typeface="+mn-ea"/>
            </a:endParaRPr>
          </a:p>
          <a:p>
            <a:r>
              <a:rPr kumimoji="1" lang="ja-JP" altLang="en-US" sz="1000">
                <a:latin typeface="+mn-ea"/>
              </a:rPr>
              <a:t>□　</a:t>
            </a:r>
            <a:r>
              <a:rPr kumimoji="1" lang="ja-JP" altLang="en-US" sz="1000" spc="-30">
                <a:latin typeface="+mn-ea"/>
              </a:rPr>
              <a:t>創業から数年でより大きな診療スペースと利便性を求めて好立地に移転し、更なる成長局面に向かっている</a:t>
            </a:r>
            <a:endParaRPr kumimoji="1" lang="en-US" altLang="ja-JP" sz="1000" spc="-30">
              <a:latin typeface="+mn-ea"/>
            </a:endParaRP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521452" y="5558908"/>
            <a:ext cx="9038186" cy="707886"/>
          </a:xfrm>
          <a:prstGeom prst="rect">
            <a:avLst/>
          </a:prstGeom>
          <a:noFill/>
        </p:spPr>
        <p:txBody>
          <a:bodyPr wrap="square" rtlCol="0">
            <a:spAutoFit/>
          </a:bodyPr>
          <a:lstStyle/>
          <a:p>
            <a:r>
              <a:rPr kumimoji="1" lang="ja-JP" altLang="en-US" sz="1000"/>
              <a:t>　まずは、案件に取り組むに際して担当支店の支店長と企業支援専担者である私で、明確な役割分担ができたので、創業計画の組立に注力できたことは</a:t>
            </a:r>
            <a:endParaRPr kumimoji="1" lang="en-US" altLang="ja-JP" sz="1000"/>
          </a:p>
          <a:p>
            <a:r>
              <a:rPr kumimoji="1" lang="ja-JP" altLang="en-US" sz="1000"/>
              <a:t>大きかったと思います。医師と何度も話し合い創業計画を組上げていく過程で、事業自体の深掘りができたこともありますが、医師の実務や、医師から</a:t>
            </a:r>
            <a:endParaRPr kumimoji="1" lang="en-US" altLang="ja-JP" sz="1000"/>
          </a:p>
          <a:p>
            <a:r>
              <a:rPr kumimoji="1" lang="ja-JP" altLang="en-US" sz="1000"/>
              <a:t>みた医療という視点について多くを学べたことが、その後の医療業界の理解を深める知見になりました。普段は医師といろんな質問をしたり意見交換</a:t>
            </a:r>
            <a:endParaRPr kumimoji="1" lang="en-US" altLang="ja-JP" sz="1000"/>
          </a:p>
          <a:p>
            <a:r>
              <a:rPr kumimoji="1" lang="ja-JP" altLang="en-US" sz="1000"/>
              <a:t>したりする機会に恵まれませんので、貴重な機会になりました。</a:t>
            </a:r>
            <a:endParaRPr kumimoji="1" lang="en-US" altLang="ja-JP" sz="1000"/>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28</a:t>
            </a:fld>
            <a:endParaRPr kumimoji="1" lang="ja-JP" altLang="en-US"/>
          </a:p>
        </p:txBody>
      </p:sp>
      <p:sp>
        <p:nvSpPr>
          <p:cNvPr id="35" name="テキスト ボックス 34">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a:t>
            </a:r>
            <a:r>
              <a:rPr kumimoji="1" lang="en-US" altLang="ja-JP" b="1" u="sng">
                <a:latin typeface="+mn-ea"/>
              </a:rPr>
              <a:t>1</a:t>
            </a:r>
          </a:p>
        </p:txBody>
      </p:sp>
      <p:sp>
        <p:nvSpPr>
          <p:cNvPr id="36" name="テキスト ボックス 35">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a:p>
        </p:txBody>
      </p:sp>
      <p:sp>
        <p:nvSpPr>
          <p:cNvPr id="37" name="テキスト ボックス 36"/>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8" name="テキスト ボックス 37"/>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cxnSp>
        <p:nvCxnSpPr>
          <p:cNvPr id="39" name="直線コネクタ 38">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6953F065-07C0-479B-ADBB-DF89BC859277}"/>
              </a:ext>
            </a:extLst>
          </p:cNvPr>
          <p:cNvCxnSpPr/>
          <p:nvPr/>
        </p:nvCxnSpPr>
        <p:spPr>
          <a:xfrm>
            <a:off x="222020" y="479403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8" name="正方形/長方形 67">
            <a:extLst>
              <a:ext uri="{FF2B5EF4-FFF2-40B4-BE49-F238E27FC236}">
                <a16:creationId xmlns:a16="http://schemas.microsoft.com/office/drawing/2014/main" id="{0F6F2528-8826-4499-997C-75D3EE061DC6}"/>
              </a:ext>
            </a:extLst>
          </p:cNvPr>
          <p:cNvSpPr/>
          <p:nvPr/>
        </p:nvSpPr>
        <p:spPr>
          <a:xfrm>
            <a:off x="273000" y="4984694"/>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grpSp>
        <p:nvGrpSpPr>
          <p:cNvPr id="69" name="グループ化 68"/>
          <p:cNvGrpSpPr/>
          <p:nvPr/>
        </p:nvGrpSpPr>
        <p:grpSpPr>
          <a:xfrm>
            <a:off x="367553" y="1134858"/>
            <a:ext cx="9069336" cy="599750"/>
            <a:chOff x="529931" y="3981513"/>
            <a:chExt cx="9069336" cy="599750"/>
          </a:xfrm>
        </p:grpSpPr>
        <p:grpSp>
          <p:nvGrpSpPr>
            <p:cNvPr id="70" name="グループ化 69"/>
            <p:cNvGrpSpPr/>
            <p:nvPr/>
          </p:nvGrpSpPr>
          <p:grpSpPr>
            <a:xfrm>
              <a:off x="529931" y="4005263"/>
              <a:ext cx="2774055" cy="576000"/>
              <a:chOff x="4409473" y="1240406"/>
              <a:chExt cx="2774055" cy="576000"/>
            </a:xfrm>
          </p:grpSpPr>
          <p:sp>
            <p:nvSpPr>
              <p:cNvPr id="72" name="正方形/長方形 71">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73" name="グループ化 72"/>
              <p:cNvGrpSpPr/>
              <p:nvPr/>
            </p:nvGrpSpPr>
            <p:grpSpPr>
              <a:xfrm>
                <a:off x="4409473" y="1240406"/>
                <a:ext cx="576000" cy="576000"/>
                <a:chOff x="279451" y="1197222"/>
                <a:chExt cx="576000" cy="576000"/>
              </a:xfrm>
            </p:grpSpPr>
            <p:sp>
              <p:nvSpPr>
                <p:cNvPr id="74" name="楕円 73">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sp>
          <p:nvSpPr>
            <p:cNvPr id="71" name="テキスト ボックス 70">
              <a:extLst>
                <a:ext uri="{FF2B5EF4-FFF2-40B4-BE49-F238E27FC236}">
                  <a16:creationId xmlns:a16="http://schemas.microsoft.com/office/drawing/2014/main" id="{2DAA054F-36DC-D855-3203-33015158E6CC}"/>
                </a:ext>
              </a:extLst>
            </p:cNvPr>
            <p:cNvSpPr txBox="1"/>
            <p:nvPr/>
          </p:nvSpPr>
          <p:spPr>
            <a:xfrm>
              <a:off x="3331509" y="3981513"/>
              <a:ext cx="6267758" cy="246221"/>
            </a:xfrm>
            <a:prstGeom prst="rect">
              <a:avLst/>
            </a:prstGeom>
            <a:noFill/>
          </p:spPr>
          <p:txBody>
            <a:bodyPr wrap="square" rtlCol="0">
              <a:spAutoFit/>
            </a:bodyPr>
            <a:lstStyle/>
            <a:p>
              <a:endParaRPr kumimoji="1" lang="en-US" altLang="ja-JP" sz="1000">
                <a:latin typeface="+mn-ea"/>
              </a:endParaRPr>
            </a:p>
          </p:txBody>
        </p:sp>
      </p:grpSp>
      <p:grpSp>
        <p:nvGrpSpPr>
          <p:cNvPr id="77" name="グループ化 76"/>
          <p:cNvGrpSpPr/>
          <p:nvPr/>
        </p:nvGrpSpPr>
        <p:grpSpPr>
          <a:xfrm>
            <a:off x="367553" y="2132071"/>
            <a:ext cx="2774055" cy="576000"/>
            <a:chOff x="4409473" y="2044014"/>
            <a:chExt cx="2774055" cy="576000"/>
          </a:xfrm>
        </p:grpSpPr>
        <p:sp>
          <p:nvSpPr>
            <p:cNvPr id="79" name="正方形/長方形 78">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80" name="楕円 79">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81" name="テキスト ボックス 80">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82" name="グループ化 81"/>
          <p:cNvGrpSpPr/>
          <p:nvPr/>
        </p:nvGrpSpPr>
        <p:grpSpPr>
          <a:xfrm>
            <a:off x="367553" y="3105534"/>
            <a:ext cx="2774054" cy="576000"/>
            <a:chOff x="367553" y="2051424"/>
            <a:chExt cx="2774054" cy="576000"/>
          </a:xfrm>
        </p:grpSpPr>
        <p:sp>
          <p:nvSpPr>
            <p:cNvPr id="83" name="楕円 82">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84" name="正方形/長方形 83">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85" name="正方形/長方形 84"/>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87" name="グループ化 86"/>
          <p:cNvGrpSpPr/>
          <p:nvPr/>
        </p:nvGrpSpPr>
        <p:grpSpPr>
          <a:xfrm>
            <a:off x="367553" y="4078997"/>
            <a:ext cx="2774054" cy="576000"/>
            <a:chOff x="367553" y="2051424"/>
            <a:chExt cx="2774054" cy="576000"/>
          </a:xfrm>
        </p:grpSpPr>
        <p:sp>
          <p:nvSpPr>
            <p:cNvPr id="88" name="楕円 87">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89" name="正方形/長方形 88">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90" name="正方形/長方形 89"/>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40" name="テキスト ボックス 39">
            <a:extLst>
              <a:ext uri="{FF2B5EF4-FFF2-40B4-BE49-F238E27FC236}">
                <a16:creationId xmlns:a16="http://schemas.microsoft.com/office/drawing/2014/main" id="{807A53AA-EC3A-45EB-B92A-132AF7107C18}"/>
              </a:ext>
            </a:extLst>
          </p:cNvPr>
          <p:cNvSpPr txBox="1"/>
          <p:nvPr/>
        </p:nvSpPr>
        <p:spPr>
          <a:xfrm>
            <a:off x="522223" y="6216955"/>
            <a:ext cx="9038186" cy="400110"/>
          </a:xfrm>
          <a:prstGeom prst="rect">
            <a:avLst/>
          </a:prstGeom>
          <a:noFill/>
        </p:spPr>
        <p:txBody>
          <a:bodyPr wrap="square" rtlCol="0">
            <a:spAutoFit/>
          </a:bodyPr>
          <a:lstStyle/>
          <a:p>
            <a:r>
              <a:rPr kumimoji="1" lang="ja-JP" altLang="en-US" sz="1000"/>
              <a:t>　医療は地域に必須の機能であり極めて専門性が高いので、診療点数早見表、お薬辞典を参考資料にして、インターネットなどで手術動画を閲覧したり、</a:t>
            </a:r>
            <a:endParaRPr kumimoji="1" lang="en-US" altLang="ja-JP" sz="1000"/>
          </a:p>
          <a:p>
            <a:r>
              <a:rPr kumimoji="1" lang="ja-JP" altLang="en-US" sz="1000"/>
              <a:t>厚生労働省の公開資料を参照したり、創業後の事業モデルを描くことができた、非常に印象に残る案件でした。</a:t>
            </a:r>
            <a:endParaRPr kumimoji="1" lang="en-US" altLang="ja-JP" sz="1000"/>
          </a:p>
        </p:txBody>
      </p:sp>
      <p:cxnSp>
        <p:nvCxnSpPr>
          <p:cNvPr id="2" name="直線コネクタ 1">
            <a:extLst>
              <a:ext uri="{FF2B5EF4-FFF2-40B4-BE49-F238E27FC236}">
                <a16:creationId xmlns:a16="http://schemas.microsoft.com/office/drawing/2014/main" id="{FEC99DE2-6367-4A6B-5F78-A11F3F66DEBE}"/>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286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2"/>
          <p:cNvSpPr txBox="1">
            <a:spLocks/>
          </p:cNvSpPr>
          <p:nvPr/>
        </p:nvSpPr>
        <p:spPr>
          <a:xfrm>
            <a:off x="368515" y="2484778"/>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a:t>８　</a:t>
            </a:r>
            <a:r>
              <a:rPr lang="ja-JP" altLang="en-US" smtClean="0"/>
              <a:t>製造業</a:t>
            </a:r>
            <a:endParaRPr lang="ja-JP" altLang="en-US"/>
          </a:p>
        </p:txBody>
      </p:sp>
      <p:sp>
        <p:nvSpPr>
          <p:cNvPr id="9"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2024</a:t>
            </a:r>
            <a:r>
              <a:rPr lang="ja-JP" altLang="en-US" sz="2000"/>
              <a:t>（令和６）年３月</a:t>
            </a:r>
            <a:endParaRPr lang="ja-JP" altLang="en-US" sz="2400"/>
          </a:p>
        </p:txBody>
      </p:sp>
      <p:sp>
        <p:nvSpPr>
          <p:cNvPr id="11" name="正方形/長方形 10"/>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
        <p:nvSpPr>
          <p:cNvPr id="4" name="スライド番号プレースホルダー 1">
            <a:extLst>
              <a:ext uri="{FF2B5EF4-FFF2-40B4-BE49-F238E27FC236}">
                <a16:creationId xmlns:a16="http://schemas.microsoft.com/office/drawing/2014/main" id="{67CEA170-38CC-404D-4056-DD2305856801}"/>
              </a:ext>
            </a:extLst>
          </p:cNvPr>
          <p:cNvSpPr txBox="1">
            <a:spLocks/>
          </p:cNvSpPr>
          <p:nvPr/>
        </p:nvSpPr>
        <p:spPr>
          <a:xfrm>
            <a:off x="9418638" y="6518668"/>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AE0F744-F338-469C-81DD-7D82C9B8CA64}" type="slidenum">
              <a:rPr kumimoji="1" lang="ja-JP" altLang="en-US" smtClean="0"/>
              <a:pPr/>
              <a:t>2</a:t>
            </a:fld>
            <a:endParaRPr kumimoji="1" lang="ja-JP" altLang="en-US"/>
          </a:p>
        </p:txBody>
      </p:sp>
    </p:spTree>
    <p:extLst>
      <p:ext uri="{BB962C8B-B14F-4D97-AF65-F5344CB8AC3E}">
        <p14:creationId xmlns:p14="http://schemas.microsoft.com/office/powerpoint/2010/main" val="2497003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132856"/>
            <a:ext cx="6462766" cy="707886"/>
          </a:xfrm>
          <a:prstGeom prst="rect">
            <a:avLst/>
          </a:prstGeom>
          <a:noFill/>
        </p:spPr>
        <p:txBody>
          <a:bodyPr wrap="square" rtlCol="0">
            <a:spAutoFit/>
          </a:bodyPr>
          <a:lstStyle/>
          <a:p>
            <a:r>
              <a:rPr kumimoji="1" lang="ja-JP" altLang="en-US" sz="1000">
                <a:latin typeface="+mn-ea"/>
              </a:rPr>
              <a:t>□　</a:t>
            </a:r>
            <a:r>
              <a:rPr kumimoji="1" lang="en-US" altLang="ja-JP" sz="1000">
                <a:latin typeface="+mn-ea"/>
              </a:rPr>
              <a:t>19</a:t>
            </a:r>
            <a:r>
              <a:rPr kumimoji="1" lang="ja-JP" altLang="en-US" sz="1000">
                <a:latin typeface="+mn-ea"/>
              </a:rPr>
              <a:t>床の有床診療所の業務改善事例</a:t>
            </a:r>
          </a:p>
          <a:p>
            <a:r>
              <a:rPr kumimoji="1" lang="ja-JP" altLang="en-US" sz="1000">
                <a:latin typeface="+mn-ea"/>
              </a:rPr>
              <a:t>□　</a:t>
            </a:r>
            <a:r>
              <a:rPr kumimoji="1" lang="en-US" altLang="ja-JP" sz="1000">
                <a:latin typeface="+mn-ea"/>
              </a:rPr>
              <a:t>1940</a:t>
            </a:r>
            <a:r>
              <a:rPr kumimoji="1" lang="ja-JP" altLang="en-US" sz="1000">
                <a:latin typeface="+mn-ea"/>
              </a:rPr>
              <a:t>年代に開業、当地では老舗クリニックとして、地域医療を長く守っていた</a:t>
            </a:r>
            <a:endParaRPr kumimoji="1" lang="en-US" altLang="ja-JP" sz="1000">
              <a:latin typeface="+mn-ea"/>
            </a:endParaRPr>
          </a:p>
          <a:p>
            <a:r>
              <a:rPr kumimoji="1" lang="ja-JP" altLang="en-US" sz="1000">
                <a:latin typeface="+mn-ea"/>
              </a:rPr>
              <a:t>□　診療科目は、内科・小児科・心療内科・精神科、デイケアサービスなど幅広く地域医療を担う</a:t>
            </a:r>
          </a:p>
          <a:p>
            <a:r>
              <a:rPr kumimoji="1" lang="ja-JP" altLang="en-US" sz="1000">
                <a:latin typeface="+mn-ea"/>
              </a:rPr>
              <a:t>□　現院長は、</a:t>
            </a:r>
            <a:r>
              <a:rPr kumimoji="1" lang="en-US" altLang="ja-JP" sz="1000">
                <a:latin typeface="+mn-ea"/>
              </a:rPr>
              <a:t>2003</a:t>
            </a:r>
            <a:r>
              <a:rPr kumimoji="1" lang="ja-JP" altLang="en-US" sz="1000">
                <a:latin typeface="+mn-ea"/>
              </a:rPr>
              <a:t>年より事業承継し、</a:t>
            </a:r>
            <a:r>
              <a:rPr kumimoji="1" lang="en-US" altLang="ja-JP" sz="1000">
                <a:latin typeface="+mn-ea"/>
              </a:rPr>
              <a:t>2006</a:t>
            </a:r>
            <a:r>
              <a:rPr kumimoji="1" lang="ja-JP" altLang="en-US" sz="1000">
                <a:latin typeface="+mn-ea"/>
              </a:rPr>
              <a:t>年に医療法人成り</a:t>
            </a: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41607" y="2038198"/>
            <a:ext cx="6832934" cy="861774"/>
          </a:xfrm>
          <a:prstGeom prst="rect">
            <a:avLst/>
          </a:prstGeom>
          <a:noFill/>
        </p:spPr>
        <p:txBody>
          <a:bodyPr wrap="square" rtlCol="0">
            <a:spAutoFit/>
          </a:bodyPr>
          <a:lstStyle/>
          <a:p>
            <a:r>
              <a:rPr kumimoji="1" lang="ja-JP" altLang="en-US" sz="1000">
                <a:latin typeface="+mn-ea"/>
              </a:rPr>
              <a:t>□　院長の人柄もよく、従業員も比較的定着していたものの、経営状態は低調に推移</a:t>
            </a:r>
            <a:endParaRPr kumimoji="1" lang="en-US" altLang="ja-JP" sz="1000">
              <a:latin typeface="+mn-ea"/>
            </a:endParaRPr>
          </a:p>
          <a:p>
            <a:r>
              <a:rPr kumimoji="1" lang="ja-JP" altLang="en-US" sz="1000">
                <a:latin typeface="+mn-ea"/>
              </a:rPr>
              <a:t>□　残業代を含めた人件費率の高さが</a:t>
            </a:r>
            <a:r>
              <a:rPr kumimoji="1" lang="en-US" altLang="ja-JP" sz="1000">
                <a:latin typeface="+mn-ea"/>
              </a:rPr>
              <a:t>60</a:t>
            </a:r>
            <a:r>
              <a:rPr kumimoji="1" lang="ja-JP" altLang="en-US" sz="1000">
                <a:latin typeface="+mn-ea"/>
              </a:rPr>
              <a:t>％を超えており、クリニック側にも高いという認識があった</a:t>
            </a:r>
            <a:endParaRPr kumimoji="1" lang="en-US" altLang="ja-JP" sz="1000">
              <a:latin typeface="+mn-ea"/>
            </a:endParaRPr>
          </a:p>
          <a:p>
            <a:r>
              <a:rPr kumimoji="1" lang="ja-JP" altLang="en-US" sz="1000">
                <a:latin typeface="+mn-ea"/>
              </a:rPr>
              <a:t>□　クリニックも事業領域の見直し（入院：縮小）や人員の再配置等を進めていたが、業務の効率化に課題認識</a:t>
            </a:r>
            <a:endParaRPr kumimoji="1" lang="en-US" altLang="ja-JP" sz="1000">
              <a:latin typeface="+mn-ea"/>
            </a:endParaRPr>
          </a:p>
          <a:p>
            <a:r>
              <a:rPr kumimoji="1" lang="ja-JP" altLang="en-US" sz="1000">
                <a:latin typeface="+mn-ea"/>
              </a:rPr>
              <a:t>□　会計の締めに時間を要しており、現金勘定に違算が発生することがあった</a:t>
            </a:r>
            <a:endParaRPr kumimoji="1" lang="en-US" altLang="ja-JP" sz="1000">
              <a:latin typeface="+mn-ea"/>
            </a:endParaRPr>
          </a:p>
          <a:p>
            <a:r>
              <a:rPr kumimoji="1" lang="ja-JP" altLang="en-US" sz="1000">
                <a:latin typeface="+mn-ea"/>
              </a:rPr>
              <a:t>□　担当者の感覚からも、会計待ちの患者が多く、診察終了後のレジ締め業務の時間が長い点に着目</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41607" y="4110764"/>
            <a:ext cx="6637393" cy="707886"/>
          </a:xfrm>
          <a:prstGeom prst="rect">
            <a:avLst/>
          </a:prstGeom>
          <a:noFill/>
        </p:spPr>
        <p:txBody>
          <a:bodyPr wrap="square" rtlCol="0">
            <a:spAutoFit/>
          </a:bodyPr>
          <a:lstStyle/>
          <a:p>
            <a:r>
              <a:rPr kumimoji="1" lang="ja-JP" altLang="en-US" sz="1000">
                <a:latin typeface="+mn-ea"/>
              </a:rPr>
              <a:t>□　医療会計事務を効率化できたことで、患者の待ち時間が大幅に短縮され、すぐに効果が現れた</a:t>
            </a:r>
            <a:endParaRPr kumimoji="1" lang="en-US" altLang="ja-JP" sz="1000" strike="sngStrike">
              <a:latin typeface="+mn-ea"/>
            </a:endParaRPr>
          </a:p>
          <a:p>
            <a:r>
              <a:rPr kumimoji="1" lang="ja-JP" altLang="en-US" sz="1000">
                <a:latin typeface="+mn-ea"/>
              </a:rPr>
              <a:t>□　ボトルネックとなっていた毎日の会計の締め業務の時間も短縮され、事務員の時間外勤務も削減</a:t>
            </a:r>
            <a:endParaRPr kumimoji="1" lang="en-US" altLang="ja-JP" sz="1000">
              <a:latin typeface="+mn-ea"/>
            </a:endParaRPr>
          </a:p>
          <a:p>
            <a:r>
              <a:rPr kumimoji="1" lang="ja-JP" altLang="en-US" sz="1000">
                <a:latin typeface="+mn-ea"/>
              </a:rPr>
              <a:t>□　クリニック全体として、他の職員の時間外勤務も削減でき、人件費率は</a:t>
            </a:r>
            <a:r>
              <a:rPr kumimoji="1" lang="en-US" altLang="ja-JP" sz="1000">
                <a:latin typeface="+mn-ea"/>
              </a:rPr>
              <a:t>55%</a:t>
            </a:r>
            <a:r>
              <a:rPr kumimoji="1" lang="ja-JP" altLang="en-US" sz="1000" err="1">
                <a:latin typeface="+mn-ea"/>
              </a:rPr>
              <a:t>まで</a:t>
            </a:r>
            <a:r>
              <a:rPr kumimoji="1" lang="ja-JP" altLang="en-US" sz="1000">
                <a:latin typeface="+mn-ea"/>
              </a:rPr>
              <a:t>改善された</a:t>
            </a:r>
            <a:endParaRPr kumimoji="1" lang="en-US" altLang="ja-JP" sz="1000">
              <a:latin typeface="+mn-ea"/>
            </a:endParaRPr>
          </a:p>
          <a:p>
            <a:r>
              <a:rPr kumimoji="1" lang="ja-JP" altLang="en-US" sz="1000">
                <a:latin typeface="+mn-ea"/>
              </a:rPr>
              <a:t>□　事業の見直しは継続しており、デイケアサービスの拡大に向けた設備投資を検討している</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41607" y="3028257"/>
            <a:ext cx="6832934" cy="861774"/>
          </a:xfrm>
          <a:prstGeom prst="rect">
            <a:avLst/>
          </a:prstGeom>
          <a:noFill/>
        </p:spPr>
        <p:txBody>
          <a:bodyPr wrap="square" rtlCol="0">
            <a:spAutoFit/>
          </a:bodyPr>
          <a:lstStyle/>
          <a:p>
            <a:r>
              <a:rPr kumimoji="1" lang="ja-JP" altLang="en-US" sz="1000">
                <a:latin typeface="+mn-ea"/>
              </a:rPr>
              <a:t>□　診療報酬明細書（レセプト）が、手書きの場合、保険制度に関わる一定の知識と計算力が必要となるため、</a:t>
            </a:r>
            <a:endParaRPr kumimoji="1" lang="en-US" altLang="ja-JP" sz="1000">
              <a:latin typeface="+mn-ea"/>
            </a:endParaRPr>
          </a:p>
          <a:p>
            <a:r>
              <a:rPr kumimoji="1" lang="ja-JP" altLang="en-US" sz="1000">
                <a:latin typeface="+mn-ea"/>
              </a:rPr>
              <a:t>　　医療会計に対する業務負担が大きくなることから、医療会計システムの導入の必要性を検討</a:t>
            </a:r>
            <a:endParaRPr kumimoji="1" lang="en-US" altLang="ja-JP" sz="1000">
              <a:latin typeface="+mn-ea"/>
            </a:endParaRPr>
          </a:p>
          <a:p>
            <a:r>
              <a:rPr kumimoji="1" lang="ja-JP" altLang="en-US" sz="1000">
                <a:latin typeface="+mn-ea"/>
              </a:rPr>
              <a:t>□　現金の違算に関しては、自動精算機の導入とともにキャッシュレス決済について、クリニックの許可を</a:t>
            </a:r>
            <a:endParaRPr kumimoji="1" lang="en-US" altLang="ja-JP" sz="1000">
              <a:latin typeface="+mn-ea"/>
            </a:endParaRPr>
          </a:p>
          <a:p>
            <a:r>
              <a:rPr kumimoji="1" lang="ja-JP" altLang="en-US" sz="1000">
                <a:latin typeface="+mn-ea"/>
              </a:rPr>
              <a:t>　　得たうえで、機器類の導入に係るビジネスマッチングを実施</a:t>
            </a:r>
            <a:endParaRPr kumimoji="1" lang="en-US" altLang="ja-JP" sz="1000">
              <a:latin typeface="+mn-ea"/>
            </a:endParaRPr>
          </a:p>
          <a:p>
            <a:r>
              <a:rPr kumimoji="1" lang="ja-JP" altLang="en-US" sz="1000">
                <a:latin typeface="+mn-ea"/>
              </a:rPr>
              <a:t>□　金融支援は継続するとともに、まずは目の前にある「会計」という問題に着目して支援した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5128577"/>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186902" y="5652168"/>
            <a:ext cx="9466685" cy="1015663"/>
          </a:xfrm>
          <a:prstGeom prst="rect">
            <a:avLst/>
          </a:prstGeom>
          <a:noFill/>
        </p:spPr>
        <p:txBody>
          <a:bodyPr wrap="square" rtlCol="0">
            <a:spAutoFit/>
          </a:bodyPr>
          <a:lstStyle/>
          <a:p>
            <a:r>
              <a:rPr kumimoji="1" lang="ja-JP" altLang="en-US" sz="1000">
                <a:latin typeface="+mn-ea"/>
              </a:rPr>
              <a:t>　地元の老舗クリニックとは、長らくお取引をいただいていましたが、医療という専門分野という点から、当初、担当者として知識不足から及び腰になっていた点は否めません。また、苦手意識から、一般的な企業同様にデジタル化や自動化といった業務の改善まで、意識が至っていなかったのかもしれません。</a:t>
            </a:r>
            <a:endParaRPr kumimoji="1" lang="en-US" altLang="ja-JP" sz="1000">
              <a:latin typeface="+mn-ea"/>
            </a:endParaRPr>
          </a:p>
          <a:p>
            <a:r>
              <a:rPr kumimoji="1" lang="ja-JP" altLang="en-US" sz="1000">
                <a:latin typeface="+mn-ea"/>
              </a:rPr>
              <a:t>　今回、当クリニックは地域で幅広く医療介護関係を手掛けており、「老舗で相応の医療法人だから集客しやすい」ように感じておりました。しかし、決算書では収益力が高くなく、何よりも医療関係者の人材確保が難しいとはいえ、人件費率が</a:t>
            </a:r>
            <a:r>
              <a:rPr kumimoji="1" lang="en-US" altLang="ja-JP" sz="1000">
                <a:latin typeface="+mn-ea"/>
              </a:rPr>
              <a:t>60</a:t>
            </a:r>
            <a:r>
              <a:rPr kumimoji="1" lang="ja-JP" altLang="en-US" sz="1000">
                <a:latin typeface="+mn-ea"/>
              </a:rPr>
              <a:t>数パーセントと平均よりも</a:t>
            </a:r>
            <a:r>
              <a:rPr kumimoji="1" lang="en-US" altLang="ja-JP" sz="1000">
                <a:latin typeface="+mn-ea"/>
              </a:rPr>
              <a:t>10</a:t>
            </a:r>
            <a:r>
              <a:rPr kumimoji="1" lang="ja-JP" altLang="en-US" sz="1000">
                <a:latin typeface="+mn-ea"/>
              </a:rPr>
              <a:t>％以上も高い状態が続いていたことが気になっていました。専門的な知見は不十分でありましたが、そこで、「患者目線で話してみよう」としたことで、同クリニックの</a:t>
            </a:r>
            <a:r>
              <a:rPr kumimoji="1" lang="en-US" altLang="ja-JP" sz="1000">
                <a:latin typeface="+mn-ea"/>
              </a:rPr>
              <a:t>『</a:t>
            </a:r>
            <a:r>
              <a:rPr kumimoji="1" lang="ja-JP" altLang="en-US" sz="1000">
                <a:latin typeface="+mn-ea"/>
              </a:rPr>
              <a:t>会計</a:t>
            </a:r>
            <a:r>
              <a:rPr kumimoji="1" lang="en-US" altLang="ja-JP" sz="1000">
                <a:latin typeface="+mn-ea"/>
              </a:rPr>
              <a:t>』</a:t>
            </a:r>
            <a:r>
              <a:rPr kumimoji="1" lang="ja-JP" altLang="en-US" sz="1000">
                <a:latin typeface="+mn-ea"/>
              </a:rPr>
              <a:t>というボトルネックに気がつくことができました。いろいろな課題はあるとは思いますが、一歩目として具体的な解決策が提案できたことで、業績改善に結びつけられた事例となりました。</a:t>
            </a:r>
            <a:endParaRPr kumimoji="1" lang="en-US" altLang="ja-JP" sz="10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29</a:t>
            </a:fld>
            <a:endParaRPr kumimoji="1" lang="ja-JP" altLang="en-US"/>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501162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132071"/>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3145726"/>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4179477"/>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33" name="テキスト ボックス 3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その２</a:t>
            </a:r>
            <a:endParaRPr kumimoji="1" lang="en-US" altLang="ja-JP" b="1" u="sng">
              <a:latin typeface="+mn-ea"/>
            </a:endParaRPr>
          </a:p>
        </p:txBody>
      </p:sp>
      <p:cxnSp>
        <p:nvCxnSpPr>
          <p:cNvPr id="2" name="直線コネクタ 1">
            <a:extLst>
              <a:ext uri="{FF2B5EF4-FFF2-40B4-BE49-F238E27FC236}">
                <a16:creationId xmlns:a16="http://schemas.microsoft.com/office/drawing/2014/main" id="{DFC33435-34C0-55C9-B7AD-7AC9F623D97A}"/>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73975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30</a:t>
            </a:fld>
            <a:endParaRPr kumimoji="1" lang="ja-JP" altLang="en-US"/>
          </a:p>
        </p:txBody>
      </p:sp>
      <p:sp>
        <p:nvSpPr>
          <p:cNvPr id="7" name="正方形/長方形 6"/>
          <p:cNvSpPr/>
          <p:nvPr/>
        </p:nvSpPr>
        <p:spPr>
          <a:xfrm>
            <a:off x="373770" y="3408887"/>
            <a:ext cx="5305697" cy="769441"/>
          </a:xfrm>
          <a:prstGeom prst="rect">
            <a:avLst/>
          </a:prstGeom>
        </p:spPr>
        <p:txBody>
          <a:bodyPr wrap="square">
            <a:spAutoFit/>
          </a:bodyPr>
          <a:lstStyle/>
          <a:p>
            <a:r>
              <a:rPr kumimoji="1" lang="ja-JP" altLang="en-US" sz="1100">
                <a:latin typeface="游ゴシック" panose="020B0400000000000000" pitchFamily="50" charset="-128"/>
              </a:rPr>
              <a:t>  「教えて、ノウハウ先生」は、</a:t>
            </a:r>
            <a:r>
              <a:rPr kumimoji="1" lang="ja-JP" altLang="en-US" sz="1100" spc="20">
                <a:latin typeface="游ゴシック" panose="020B0400000000000000" pitchFamily="50" charset="-128"/>
              </a:rPr>
              <a:t>事業者支援の実務家の方々の知見・ノウハウを取りまとめたものであり、コラム等、実務者の主観的な表現等を含みます。</a:t>
            </a:r>
            <a:r>
              <a:rPr kumimoji="1" lang="ja-JP" altLang="en-US" sz="1100" spc="-20">
                <a:latin typeface="游ゴシック" panose="020B0400000000000000" pitchFamily="50" charset="-128"/>
              </a:rPr>
              <a:t>ここに記載されている内容ありきではなく、各組織の知見・ノウハウと併せて継続的に発展させることも期待されます。</a:t>
            </a:r>
          </a:p>
        </p:txBody>
      </p:sp>
      <p:sp>
        <p:nvSpPr>
          <p:cNvPr id="5" name="タイトル 3"/>
          <p:cNvSpPr txBox="1">
            <a:spLocks/>
          </p:cNvSpPr>
          <p:nvPr/>
        </p:nvSpPr>
        <p:spPr>
          <a:xfrm>
            <a:off x="363260" y="2479522"/>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a:solidFill>
                  <a:srgbClr val="00B0F0"/>
                </a:solidFill>
              </a:rPr>
              <a:t>別冊　教えて、ノウハウ先生</a:t>
            </a:r>
          </a:p>
        </p:txBody>
      </p:sp>
      <p:sp>
        <p:nvSpPr>
          <p:cNvPr id="6"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2024</a:t>
            </a:r>
            <a:r>
              <a:rPr lang="ja-JP" altLang="en-US" sz="2000"/>
              <a:t>（令和６）年３月</a:t>
            </a:r>
            <a:endParaRPr lang="ja-JP" altLang="en-US" sz="2400"/>
          </a:p>
        </p:txBody>
      </p:sp>
      <p:sp>
        <p:nvSpPr>
          <p:cNvPr id="8" name="正方形/長方形 7"/>
          <p:cNvSpPr/>
          <p:nvPr/>
        </p:nvSpPr>
        <p:spPr>
          <a:xfrm>
            <a:off x="27618" y="9847"/>
            <a:ext cx="9878382" cy="684815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05DF7036-D809-47F2-C9C2-7A75D1E13704}"/>
              </a:ext>
            </a:extLst>
          </p:cNvPr>
          <p:cNvCxnSpPr>
            <a:cxnSpLocks/>
          </p:cNvCxnSpPr>
          <p:nvPr/>
        </p:nvCxnSpPr>
        <p:spPr>
          <a:xfrm>
            <a:off x="364245" y="2451437"/>
            <a:ext cx="6921525" cy="1"/>
          </a:xfrm>
          <a:prstGeom prst="line">
            <a:avLst/>
          </a:prstGeom>
          <a:ln w="508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61303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320" y="6493847"/>
            <a:ext cx="487680" cy="364153"/>
          </a:xfrm>
        </p:spPr>
        <p:txBody>
          <a:bodyPr/>
          <a:lstStyle/>
          <a:p>
            <a:fld id="{CAE0F744-F338-469C-81DD-7D82C9B8CA64}" type="slidenum">
              <a:rPr kumimoji="1" lang="ja-JP" altLang="en-US" smtClean="0"/>
              <a:t>31</a:t>
            </a:fld>
            <a:endParaRPr kumimoji="1" lang="ja-JP" altLang="en-US"/>
          </a:p>
        </p:txBody>
      </p:sp>
      <p:sp>
        <p:nvSpPr>
          <p:cNvPr id="18" name="正方形/長方形 17">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BDBB07CB-950E-E198-7171-4300C6B5E7B3}"/>
              </a:ext>
            </a:extLst>
          </p:cNvPr>
          <p:cNvSpPr txBox="1"/>
          <p:nvPr/>
        </p:nvSpPr>
        <p:spPr>
          <a:xfrm>
            <a:off x="920731" y="194821"/>
            <a:ext cx="2447924" cy="646331"/>
          </a:xfrm>
          <a:prstGeom prst="rect">
            <a:avLst/>
          </a:prstGeom>
          <a:noFill/>
        </p:spPr>
        <p:txBody>
          <a:bodyPr wrap="square" rtlCol="0">
            <a:spAutoFit/>
          </a:bodyPr>
          <a:lstStyle/>
          <a:p>
            <a:r>
              <a:rPr kumimoji="1" lang="ja-JP" altLang="en-US" b="1">
                <a:latin typeface="+mn-ea"/>
              </a:rPr>
              <a:t>よく話題にのぼる</a:t>
            </a:r>
            <a:endParaRPr kumimoji="1" lang="en-US" altLang="ja-JP" b="1">
              <a:latin typeface="+mn-ea"/>
            </a:endParaRPr>
          </a:p>
          <a:p>
            <a:r>
              <a:rPr kumimoji="1" lang="ja-JP" altLang="en-US" b="1">
                <a:latin typeface="+mn-ea"/>
              </a:rPr>
              <a:t>知見・ノウハウ</a:t>
            </a:r>
          </a:p>
        </p:txBody>
      </p:sp>
      <p:cxnSp>
        <p:nvCxnSpPr>
          <p:cNvPr id="21" name="直線コネクタ 20">
            <a:extLst>
              <a:ext uri="{FF2B5EF4-FFF2-40B4-BE49-F238E27FC236}">
                <a16:creationId xmlns:a16="http://schemas.microsoft.com/office/drawing/2014/main" id="{05DF7036-D809-47F2-C9C2-7A75D1E13704}"/>
              </a:ext>
            </a:extLst>
          </p:cNvPr>
          <p:cNvCxnSpPr>
            <a:cxnSpLocks/>
          </p:cNvCxnSpPr>
          <p:nvPr/>
        </p:nvCxnSpPr>
        <p:spPr>
          <a:xfrm flipV="1">
            <a:off x="3890355" y="45443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6355DC53-F0DF-F548-E53D-67E826518F4A}"/>
              </a:ext>
            </a:extLst>
          </p:cNvPr>
          <p:cNvSpPr txBox="1"/>
          <p:nvPr/>
        </p:nvSpPr>
        <p:spPr>
          <a:xfrm>
            <a:off x="3976504" y="111857"/>
            <a:ext cx="5819873" cy="369332"/>
          </a:xfrm>
          <a:prstGeom prst="rect">
            <a:avLst/>
          </a:prstGeom>
          <a:noFill/>
        </p:spPr>
        <p:txBody>
          <a:bodyPr wrap="square" rtlCol="0">
            <a:spAutoFit/>
          </a:bodyPr>
          <a:lstStyle/>
          <a:p>
            <a:r>
              <a:rPr kumimoji="1" lang="ja-JP" altLang="en-US" b="1" kern="0">
                <a:latin typeface="+mn-ea"/>
              </a:rPr>
              <a:t>その他　皆様から寄せられた知見・ノウハウ</a:t>
            </a:r>
          </a:p>
        </p:txBody>
      </p:sp>
      <p:sp>
        <p:nvSpPr>
          <p:cNvPr id="23" name="テキスト ボックス 22">
            <a:extLst>
              <a:ext uri="{FF2B5EF4-FFF2-40B4-BE49-F238E27FC236}">
                <a16:creationId xmlns:a16="http://schemas.microsoft.com/office/drawing/2014/main" id="{4EE0ECD6-86BC-55D8-3EC6-2255D9ADB5B3}"/>
              </a:ext>
            </a:extLst>
          </p:cNvPr>
          <p:cNvSpPr txBox="1"/>
          <p:nvPr/>
        </p:nvSpPr>
        <p:spPr>
          <a:xfrm>
            <a:off x="4024787" y="537127"/>
            <a:ext cx="5881213" cy="246221"/>
          </a:xfrm>
          <a:prstGeom prst="rect">
            <a:avLst/>
          </a:prstGeom>
          <a:noFill/>
        </p:spPr>
        <p:txBody>
          <a:bodyPr wrap="square" rtlCol="0">
            <a:spAutoFit/>
          </a:bodyPr>
          <a:lstStyle/>
          <a:p>
            <a:r>
              <a:rPr kumimoji="1" lang="ja-JP" altLang="en-US" sz="1000"/>
              <a:t>事業者支援の実務者等の皆様から寄せられた知見・ノウハウについてご紹介します。</a:t>
            </a:r>
            <a:endParaRPr kumimoji="1" lang="en-US" altLang="ja-JP" sz="1000"/>
          </a:p>
        </p:txBody>
      </p:sp>
      <p:cxnSp>
        <p:nvCxnSpPr>
          <p:cNvPr id="24" name="直線コネクタ 23">
            <a:extLst>
              <a:ext uri="{FF2B5EF4-FFF2-40B4-BE49-F238E27FC236}">
                <a16:creationId xmlns:a16="http://schemas.microsoft.com/office/drawing/2014/main" id="{5C947334-549F-5DE6-399B-AB6B7785A5B6}"/>
              </a:ext>
            </a:extLst>
          </p:cNvPr>
          <p:cNvCxnSpPr>
            <a:cxnSpLocks/>
          </p:cNvCxnSpPr>
          <p:nvPr/>
        </p:nvCxnSpPr>
        <p:spPr>
          <a:xfrm>
            <a:off x="93000" y="1078670"/>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1A517C74-6AA2-5E9E-86B2-5E5FED46B5E1}"/>
              </a:ext>
            </a:extLst>
          </p:cNvPr>
          <p:cNvSpPr txBox="1"/>
          <p:nvPr/>
        </p:nvSpPr>
        <p:spPr>
          <a:xfrm>
            <a:off x="2566268" y="1208476"/>
            <a:ext cx="7095892" cy="3016210"/>
          </a:xfrm>
          <a:prstGeom prst="rect">
            <a:avLst/>
          </a:prstGeom>
          <a:noFill/>
          <a:ln>
            <a:noFill/>
          </a:ln>
        </p:spPr>
        <p:txBody>
          <a:bodyPr wrap="square" rtlCol="0">
            <a:spAutoFit/>
          </a:bodyPr>
          <a:lstStyle/>
          <a:p>
            <a:r>
              <a:rPr kumimoji="1" lang="ja-JP" altLang="en-US" sz="1000">
                <a:latin typeface="+mn-ea"/>
              </a:rPr>
              <a:t>□　</a:t>
            </a:r>
            <a:r>
              <a:rPr kumimoji="1" lang="ja-JP" altLang="en-US" sz="1000" spc="-30">
                <a:latin typeface="+mn-ea"/>
              </a:rPr>
              <a:t>特許や商標等の「知財（知的財産）」について、中小企業の知恵や工夫を中心とした経営資源として調査しておくと良い</a:t>
            </a:r>
            <a:endParaRPr kumimoji="1" lang="en-US" altLang="ja-JP" sz="1000" spc="-30">
              <a:latin typeface="+mn-ea"/>
            </a:endParaRPr>
          </a:p>
          <a:p>
            <a:r>
              <a:rPr kumimoji="1" lang="ja-JP" altLang="en-US" sz="1000" spc="-30">
                <a:latin typeface="+mn-ea"/>
              </a:rPr>
              <a:t>　　金融機関職員のための知的財産活用のススメ［入門編］</a:t>
            </a:r>
          </a:p>
          <a:p>
            <a:r>
              <a:rPr kumimoji="1" lang="ja-JP" altLang="en-US" sz="1000" spc="-30">
                <a:latin typeface="+mn-ea"/>
              </a:rPr>
              <a:t>　　</a:t>
            </a:r>
            <a:r>
              <a:rPr kumimoji="1" lang="en-US" altLang="ja-JP" sz="1000" spc="-30">
                <a:latin typeface="+mn-ea"/>
                <a:hlinkClick r:id="rId2"/>
              </a:rPr>
              <a:t>https://www.jpo.go.jp/resources/report/sonota-info/document/panhu/kinyuu_syokuin.pdf</a:t>
            </a:r>
            <a:r>
              <a:rPr kumimoji="1" lang="en-US" altLang="ja-JP" sz="1000" spc="-30">
                <a:latin typeface="+mn-ea"/>
              </a:rPr>
              <a:t>	</a:t>
            </a:r>
          </a:p>
          <a:p>
            <a:r>
              <a:rPr kumimoji="1" lang="ja-JP" altLang="en-US" sz="1000" spc="-30">
                <a:latin typeface="+mn-ea"/>
              </a:rPr>
              <a:t>　　金融機関職員のための知的財産活用のススメ［応用編］</a:t>
            </a:r>
          </a:p>
          <a:p>
            <a:r>
              <a:rPr kumimoji="1" lang="ja-JP" altLang="en-US" sz="1000" spc="-30">
                <a:latin typeface="+mn-ea"/>
              </a:rPr>
              <a:t>　　</a:t>
            </a:r>
            <a:r>
              <a:rPr kumimoji="1" lang="en-US" altLang="ja-JP" sz="1000" spc="-30">
                <a:latin typeface="+mn-ea"/>
                <a:hlinkClick r:id="rId3"/>
              </a:rPr>
              <a:t>https://www.jpo.go.jp/resources/report/sonota-info/document/panhu/kinyuu_syokuin2.pdf</a:t>
            </a:r>
            <a:r>
              <a:rPr kumimoji="1" lang="en-US" altLang="ja-JP" sz="1000" spc="-30">
                <a:latin typeface="+mn-ea"/>
              </a:rPr>
              <a:t>	</a:t>
            </a:r>
          </a:p>
          <a:p>
            <a:r>
              <a:rPr kumimoji="1" lang="ja-JP" altLang="en-US" sz="1000" spc="-30">
                <a:latin typeface="+mn-ea"/>
              </a:rPr>
              <a:t>□　業績悪化のシグナルとして、減価償却費を計上せずに利益を確保するケースもある。維持投資や将来の競争力の確保と</a:t>
            </a:r>
            <a:endParaRPr kumimoji="1" lang="en-US" altLang="ja-JP" sz="1000" spc="-30">
              <a:latin typeface="+mn-ea"/>
            </a:endParaRPr>
          </a:p>
          <a:p>
            <a:r>
              <a:rPr kumimoji="1" lang="ja-JP" altLang="en-US" sz="1000" spc="-30">
                <a:latin typeface="+mn-ea"/>
              </a:rPr>
              <a:t>　　いう点からも注意しておくと良い</a:t>
            </a:r>
            <a:endParaRPr kumimoji="1" lang="en-US" altLang="ja-JP" sz="1000" spc="-30">
              <a:latin typeface="+mn-ea"/>
            </a:endParaRPr>
          </a:p>
          <a:p>
            <a:r>
              <a:rPr kumimoji="1" lang="en-US" altLang="ja-JP" sz="1000" spc="-30">
                <a:latin typeface="+mn-ea"/>
              </a:rPr>
              <a:t>【</a:t>
            </a:r>
            <a:r>
              <a:rPr kumimoji="1" lang="ja-JP" altLang="en-US" sz="1000" spc="-30">
                <a:latin typeface="+mn-ea"/>
              </a:rPr>
              <a:t>製造業</a:t>
            </a:r>
            <a:r>
              <a:rPr kumimoji="1" lang="en-US" altLang="ja-JP" sz="1000" spc="-30">
                <a:latin typeface="+mn-ea"/>
              </a:rPr>
              <a:t>】</a:t>
            </a:r>
          </a:p>
          <a:p>
            <a:r>
              <a:rPr kumimoji="1" lang="ja-JP" altLang="en-US" sz="1000" spc="-30">
                <a:latin typeface="+mn-ea"/>
              </a:rPr>
              <a:t>□　設備投資に対して十分な売上高が確保されているのかを確認する意味で、総資本回転率を確認しておくと良い</a:t>
            </a:r>
            <a:endParaRPr kumimoji="1" lang="en-US" altLang="ja-JP" sz="1000" spc="-30">
              <a:latin typeface="+mn-ea"/>
            </a:endParaRPr>
          </a:p>
          <a:p>
            <a:r>
              <a:rPr kumimoji="1" lang="ja-JP" altLang="en-US" sz="1000" spc="-30">
                <a:latin typeface="+mn-ea"/>
              </a:rPr>
              <a:t>□　元請企業と下請企業との協力関係について、価格転嫁等が実現できていないケースもあり、確認しておくと良い</a:t>
            </a:r>
            <a:endParaRPr kumimoji="1" lang="en-US" altLang="ja-JP" sz="1000" spc="-30">
              <a:latin typeface="+mn-ea"/>
            </a:endParaRPr>
          </a:p>
          <a:p>
            <a:r>
              <a:rPr kumimoji="1" lang="en-US" altLang="ja-JP" sz="1000" spc="-30">
                <a:latin typeface="+mn-ea"/>
              </a:rPr>
              <a:t>【</a:t>
            </a:r>
            <a:r>
              <a:rPr kumimoji="1" lang="ja-JP" altLang="en-US" sz="1000" spc="-30">
                <a:latin typeface="+mn-ea"/>
              </a:rPr>
              <a:t>医療業（クリニック）</a:t>
            </a:r>
            <a:r>
              <a:rPr kumimoji="1" lang="en-US" altLang="ja-JP" sz="1000" spc="-30">
                <a:latin typeface="+mn-ea"/>
              </a:rPr>
              <a:t>】</a:t>
            </a:r>
          </a:p>
          <a:p>
            <a:r>
              <a:rPr kumimoji="1" lang="ja-JP" altLang="en-US" sz="1000" spc="-30">
                <a:latin typeface="+mn-ea"/>
              </a:rPr>
              <a:t>□　訪問前に診療所のホームページとともに、地域の大まかな医療状況を把握するため、以下のサイトを参照しておくと良い</a:t>
            </a:r>
            <a:endParaRPr kumimoji="1" lang="en-US" altLang="ja-JP" sz="1000" spc="-30">
              <a:latin typeface="+mn-ea"/>
            </a:endParaRPr>
          </a:p>
          <a:p>
            <a:r>
              <a:rPr kumimoji="1" lang="ja-JP" altLang="en-US" sz="1000" spc="-30">
                <a:latin typeface="+mn-ea"/>
              </a:rPr>
              <a:t>　　その際、外来患者数や職種別医療従事者数などをチェックしておくと、大まかな診療所の生産性を確認する目安になる</a:t>
            </a:r>
            <a:endParaRPr kumimoji="1" lang="en-US" altLang="ja-JP" sz="1000" spc="-30">
              <a:latin typeface="+mn-ea"/>
            </a:endParaRPr>
          </a:p>
          <a:p>
            <a:r>
              <a:rPr kumimoji="1" lang="ja-JP" altLang="en-US" sz="1000" spc="-30">
                <a:latin typeface="+mn-ea"/>
              </a:rPr>
              <a:t>　　（１）日本医師会の「地域医療情報システム」（例えば、受給データ等）</a:t>
            </a:r>
            <a:endParaRPr kumimoji="1" lang="en-US" altLang="ja-JP" sz="1000" spc="-30">
              <a:latin typeface="+mn-ea"/>
            </a:endParaRPr>
          </a:p>
          <a:p>
            <a:r>
              <a:rPr kumimoji="1" lang="en-US" altLang="ja-JP" sz="1000" spc="-30">
                <a:latin typeface="+mn-ea"/>
              </a:rPr>
              <a:t>               </a:t>
            </a:r>
            <a:r>
              <a:rPr kumimoji="1" lang="ja-JP" altLang="en-US" sz="1000" spc="-30">
                <a:latin typeface="+mn-ea"/>
              </a:rPr>
              <a:t>（</a:t>
            </a:r>
            <a:r>
              <a:rPr kumimoji="1" lang="en-US" altLang="ja-JP" sz="1000" spc="-30">
                <a:latin typeface="+mn-ea"/>
                <a:hlinkClick r:id="rId4"/>
              </a:rPr>
              <a:t>https://jmap.jp/</a:t>
            </a:r>
            <a:r>
              <a:rPr kumimoji="1" lang="ja-JP" altLang="en-US" sz="1000" spc="-30">
                <a:latin typeface="+mn-ea"/>
              </a:rPr>
              <a:t>）</a:t>
            </a:r>
            <a:endParaRPr kumimoji="1" lang="en-US" altLang="ja-JP" sz="1000" spc="-30">
              <a:latin typeface="+mn-ea"/>
            </a:endParaRPr>
          </a:p>
          <a:p>
            <a:r>
              <a:rPr kumimoji="1" lang="ja-JP" altLang="en-US" sz="1000" spc="-30">
                <a:latin typeface="+mn-ea"/>
              </a:rPr>
              <a:t>　　（２）厚生労働省の医療機能情報提供制度「医療情報ネット」（一例では、近隣施設との比較等も可能）</a:t>
            </a:r>
            <a:endParaRPr kumimoji="1" lang="en-US" altLang="ja-JP" sz="1000" spc="-30">
              <a:latin typeface="+mn-ea"/>
            </a:endParaRPr>
          </a:p>
          <a:p>
            <a:r>
              <a:rPr kumimoji="1" lang="ja-JP" altLang="en-US" sz="1000" spc="-30">
                <a:latin typeface="+mn-ea"/>
              </a:rPr>
              <a:t>　　　　（</a:t>
            </a:r>
            <a:r>
              <a:rPr kumimoji="1" lang="en-US" altLang="ja-JP" sz="1000" spc="-30">
                <a:latin typeface="+mn-ea"/>
                <a:hlinkClick r:id="rId5"/>
              </a:rPr>
              <a:t>https://www.mhlw.go.jp/stf/seisakunitsuite/bunya/kenkou_iryou/iryou/teikyouseido/index.html</a:t>
            </a:r>
            <a:r>
              <a:rPr kumimoji="1" lang="ja-JP" altLang="en-US" sz="1000" spc="-30">
                <a:latin typeface="+mn-ea"/>
              </a:rPr>
              <a:t>）</a:t>
            </a:r>
            <a:endParaRPr kumimoji="1" lang="en-US" altLang="ja-JP" sz="1000" spc="-30">
              <a:latin typeface="+mn-ea"/>
            </a:endParaRPr>
          </a:p>
          <a:p>
            <a:r>
              <a:rPr kumimoji="1" lang="ja-JP" altLang="en-US" sz="1000" spc="-30">
                <a:latin typeface="+mn-ea"/>
              </a:rPr>
              <a:t>□　収益の派生の一部に「健康診断」「予防接種」などの健康保険外のサービスも一定の割合を占めることもある</a:t>
            </a:r>
            <a:endParaRPr kumimoji="1" lang="en-US" altLang="ja-JP" sz="1000" spc="-30">
              <a:latin typeface="+mn-ea"/>
            </a:endParaRPr>
          </a:p>
          <a:p>
            <a:r>
              <a:rPr kumimoji="1" lang="ja-JP" altLang="en-US" sz="1000" spc="-30">
                <a:latin typeface="+mn-ea"/>
              </a:rPr>
              <a:t>□　診療報酬の改定は２年に一度行われるので、注意が必要となる　</a:t>
            </a:r>
            <a:endParaRPr kumimoji="1" lang="en-US" altLang="ja-JP" sz="1000" spc="-30">
              <a:latin typeface="+mn-ea"/>
            </a:endParaRPr>
          </a:p>
        </p:txBody>
      </p:sp>
      <p:sp>
        <p:nvSpPr>
          <p:cNvPr id="26" name="正方形/長方形 25">
            <a:extLst>
              <a:ext uri="{FF2B5EF4-FFF2-40B4-BE49-F238E27FC236}">
                <a16:creationId xmlns:a16="http://schemas.microsoft.com/office/drawing/2014/main" id="{DDD7D659-CF17-8913-C4B6-41195AD6009C}"/>
              </a:ext>
            </a:extLst>
          </p:cNvPr>
          <p:cNvSpPr/>
          <p:nvPr/>
        </p:nvSpPr>
        <p:spPr>
          <a:xfrm>
            <a:off x="359959" y="121855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事業者訪問前</a:t>
            </a:r>
            <a:endParaRPr kumimoji="1" lang="en-US" altLang="ja-JP" sz="1200" b="1">
              <a:solidFill>
                <a:schemeClr val="tx1"/>
              </a:solidFill>
              <a:latin typeface="+mn-ea"/>
            </a:endParaRPr>
          </a:p>
        </p:txBody>
      </p:sp>
      <p:sp>
        <p:nvSpPr>
          <p:cNvPr id="13" name="正方形/長方形 12">
            <a:extLst>
              <a:ext uri="{FF2B5EF4-FFF2-40B4-BE49-F238E27FC236}">
                <a16:creationId xmlns:a16="http://schemas.microsoft.com/office/drawing/2014/main" id="{DDD7D659-CF17-8913-C4B6-41195AD6009C}"/>
              </a:ext>
            </a:extLst>
          </p:cNvPr>
          <p:cNvSpPr/>
          <p:nvPr/>
        </p:nvSpPr>
        <p:spPr>
          <a:xfrm>
            <a:off x="359959" y="4427865"/>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事業者訪問時</a:t>
            </a:r>
            <a:endParaRPr kumimoji="1" lang="en-US" altLang="ja-JP" sz="1200" b="1">
              <a:solidFill>
                <a:schemeClr val="tx1"/>
              </a:solidFill>
              <a:latin typeface="+mn-ea"/>
            </a:endParaRPr>
          </a:p>
        </p:txBody>
      </p:sp>
      <p:cxnSp>
        <p:nvCxnSpPr>
          <p:cNvPr id="14" name="直線コネクタ 13">
            <a:extLst>
              <a:ext uri="{FF2B5EF4-FFF2-40B4-BE49-F238E27FC236}">
                <a16:creationId xmlns:a16="http://schemas.microsoft.com/office/drawing/2014/main" id="{5C947334-549F-5DE6-399B-AB6B7785A5B6}"/>
              </a:ext>
            </a:extLst>
          </p:cNvPr>
          <p:cNvCxnSpPr>
            <a:cxnSpLocks/>
          </p:cNvCxnSpPr>
          <p:nvPr/>
        </p:nvCxnSpPr>
        <p:spPr>
          <a:xfrm>
            <a:off x="107702" y="4283892"/>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1A517C74-6AA2-5E9E-86B2-5E5FED46B5E1}"/>
              </a:ext>
            </a:extLst>
          </p:cNvPr>
          <p:cNvSpPr txBox="1"/>
          <p:nvPr/>
        </p:nvSpPr>
        <p:spPr>
          <a:xfrm>
            <a:off x="2566268" y="4391064"/>
            <a:ext cx="7095892" cy="1323439"/>
          </a:xfrm>
          <a:prstGeom prst="rect">
            <a:avLst/>
          </a:prstGeom>
          <a:noFill/>
          <a:ln>
            <a:noFill/>
          </a:ln>
        </p:spPr>
        <p:txBody>
          <a:bodyPr wrap="square" rtlCol="0">
            <a:spAutoFit/>
          </a:bodyPr>
          <a:lstStyle/>
          <a:p>
            <a:r>
              <a:rPr kumimoji="1" lang="en-US" altLang="ja-JP" sz="1000">
                <a:latin typeface="+mn-ea"/>
              </a:rPr>
              <a:t>【</a:t>
            </a:r>
            <a:r>
              <a:rPr kumimoji="1" lang="ja-JP" altLang="en-US" sz="1000">
                <a:latin typeface="+mn-ea"/>
              </a:rPr>
              <a:t>製造業</a:t>
            </a:r>
            <a:r>
              <a:rPr kumimoji="1" lang="en-US" altLang="ja-JP" sz="1000">
                <a:latin typeface="+mn-ea"/>
              </a:rPr>
              <a:t>】</a:t>
            </a:r>
          </a:p>
          <a:p>
            <a:r>
              <a:rPr kumimoji="1" lang="ja-JP" altLang="en-US" sz="1000">
                <a:latin typeface="+mn-ea"/>
              </a:rPr>
              <a:t>□　工場見学の際は、現場でのモノの流れや整理整頓、在庫保管、機械の稼働の状況等をポイントにすると良い</a:t>
            </a:r>
            <a:endParaRPr kumimoji="1" lang="en-US" altLang="ja-JP" sz="1000">
              <a:latin typeface="+mn-ea"/>
            </a:endParaRPr>
          </a:p>
          <a:p>
            <a:r>
              <a:rPr kumimoji="1" lang="ja-JP" altLang="en-US" sz="1000">
                <a:latin typeface="+mn-ea"/>
              </a:rPr>
              <a:t>□　基本的な専門用語（治具・バリ取り・歩留まり・ワーク等）を覚えておくと質問が広がる</a:t>
            </a:r>
            <a:endParaRPr kumimoji="1" lang="en-US" altLang="ja-JP" sz="1000">
              <a:latin typeface="+mn-ea"/>
            </a:endParaRPr>
          </a:p>
          <a:p>
            <a:r>
              <a:rPr kumimoji="1" lang="en-US" altLang="ja-JP" sz="1000">
                <a:latin typeface="+mn-ea"/>
              </a:rPr>
              <a:t>【</a:t>
            </a:r>
            <a:r>
              <a:rPr kumimoji="1" lang="ja-JP" altLang="en-US" sz="1000">
                <a:latin typeface="+mn-ea"/>
              </a:rPr>
              <a:t>医療業（クリニック）</a:t>
            </a:r>
            <a:r>
              <a:rPr kumimoji="1" lang="en-US" altLang="ja-JP" sz="1000">
                <a:latin typeface="+mn-ea"/>
              </a:rPr>
              <a:t>】</a:t>
            </a:r>
          </a:p>
          <a:p>
            <a:r>
              <a:rPr kumimoji="1" lang="ja-JP" altLang="en-US" sz="1000">
                <a:latin typeface="+mn-ea"/>
              </a:rPr>
              <a:t>□　開業の場合には、特に家族構成を確認（配偶者が医療従事者？子供は医学部進学を検討？等）しておくと良い</a:t>
            </a:r>
            <a:endParaRPr kumimoji="1" lang="en-US" altLang="ja-JP" sz="1000">
              <a:latin typeface="+mn-ea"/>
            </a:endParaRPr>
          </a:p>
          <a:p>
            <a:r>
              <a:rPr kumimoji="1" lang="ja-JP" altLang="en-US" sz="1000" spc="-30">
                <a:latin typeface="+mn-ea"/>
              </a:rPr>
              <a:t>□ 「訪問診療」を組み込んでいる診療所モデルもみられるようになっている（午前中は外来診療、午後は訪問診療など）</a:t>
            </a:r>
            <a:endParaRPr kumimoji="1" lang="en-US" altLang="ja-JP" sz="1000" spc="-30">
              <a:latin typeface="+mn-ea"/>
            </a:endParaRPr>
          </a:p>
          <a:p>
            <a:r>
              <a:rPr kumimoji="1" lang="ja-JP" altLang="en-US" sz="1000" spc="-30">
                <a:latin typeface="+mn-ea"/>
              </a:rPr>
              <a:t>□　資格者等の人材不足は顕著であるため、業績が悪化傾向にあっても退職防止の観点から賞与は必ず支給する必要がある</a:t>
            </a:r>
            <a:endParaRPr kumimoji="1" lang="en-US" altLang="ja-JP" sz="1000" spc="-30">
              <a:latin typeface="+mn-ea"/>
            </a:endParaRPr>
          </a:p>
          <a:p>
            <a:r>
              <a:rPr kumimoji="1" lang="ja-JP" altLang="en-US" sz="1000" spc="-30">
                <a:latin typeface="+mn-ea"/>
              </a:rPr>
              <a:t>□　材料比率が統計データよりも高い場合には、高額医療機器の使用有無とともに、仕入れルートなどを確認すると良い</a:t>
            </a:r>
            <a:endParaRPr kumimoji="1" lang="en-US" altLang="ja-JP" sz="1000" spc="-30">
              <a:latin typeface="+mn-ea"/>
            </a:endParaRPr>
          </a:p>
        </p:txBody>
      </p:sp>
      <p:cxnSp>
        <p:nvCxnSpPr>
          <p:cNvPr id="16" name="直線コネクタ 15">
            <a:extLst>
              <a:ext uri="{FF2B5EF4-FFF2-40B4-BE49-F238E27FC236}">
                <a16:creationId xmlns:a16="http://schemas.microsoft.com/office/drawing/2014/main" id="{5C947334-549F-5DE6-399B-AB6B7785A5B6}"/>
              </a:ext>
            </a:extLst>
          </p:cNvPr>
          <p:cNvCxnSpPr>
            <a:cxnSpLocks/>
          </p:cNvCxnSpPr>
          <p:nvPr/>
        </p:nvCxnSpPr>
        <p:spPr>
          <a:xfrm>
            <a:off x="93001" y="5794819"/>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DDD7D659-CF17-8913-C4B6-41195AD6009C}"/>
              </a:ext>
            </a:extLst>
          </p:cNvPr>
          <p:cNvSpPr/>
          <p:nvPr/>
        </p:nvSpPr>
        <p:spPr>
          <a:xfrm>
            <a:off x="359959" y="5952637"/>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事業者訪問後</a:t>
            </a:r>
            <a:endParaRPr kumimoji="1" lang="en-US" altLang="ja-JP" sz="1200" b="1">
              <a:solidFill>
                <a:schemeClr val="tx1"/>
              </a:solidFill>
              <a:latin typeface="+mn-ea"/>
            </a:endParaRPr>
          </a:p>
        </p:txBody>
      </p:sp>
      <p:sp>
        <p:nvSpPr>
          <p:cNvPr id="27" name="テキスト ボックス 26">
            <a:extLst>
              <a:ext uri="{FF2B5EF4-FFF2-40B4-BE49-F238E27FC236}">
                <a16:creationId xmlns:a16="http://schemas.microsoft.com/office/drawing/2014/main" id="{1A517C74-6AA2-5E9E-86B2-5E5FED46B5E1}"/>
              </a:ext>
            </a:extLst>
          </p:cNvPr>
          <p:cNvSpPr txBox="1"/>
          <p:nvPr/>
        </p:nvSpPr>
        <p:spPr>
          <a:xfrm>
            <a:off x="2566268" y="5920658"/>
            <a:ext cx="7095892" cy="707886"/>
          </a:xfrm>
          <a:prstGeom prst="rect">
            <a:avLst/>
          </a:prstGeom>
          <a:noFill/>
          <a:ln>
            <a:noFill/>
          </a:ln>
        </p:spPr>
        <p:txBody>
          <a:bodyPr wrap="square" rtlCol="0">
            <a:spAutoFit/>
          </a:bodyPr>
          <a:lstStyle/>
          <a:p>
            <a:r>
              <a:rPr kumimoji="1" lang="en-US" altLang="ja-JP" sz="1000">
                <a:latin typeface="+mn-ea"/>
              </a:rPr>
              <a:t>【</a:t>
            </a:r>
            <a:r>
              <a:rPr kumimoji="1" lang="ja-JP" altLang="en-US" sz="1000">
                <a:latin typeface="+mn-ea"/>
              </a:rPr>
              <a:t>医療業（クリニック）</a:t>
            </a:r>
            <a:r>
              <a:rPr kumimoji="1" lang="en-US" altLang="ja-JP" sz="1000">
                <a:latin typeface="+mn-ea"/>
              </a:rPr>
              <a:t>】</a:t>
            </a:r>
          </a:p>
          <a:p>
            <a:r>
              <a:rPr kumimoji="1" lang="ja-JP" altLang="en-US" sz="1000" spc="-30">
                <a:latin typeface="+mn-ea"/>
              </a:rPr>
              <a:t>□　医業収益だけの場合、低採算に見えてしまう場合があるが、資金繰りや収益性を確認する際には、ケースにより</a:t>
            </a:r>
            <a:endParaRPr kumimoji="1" lang="en-US" altLang="ja-JP" sz="1000" spc="-30">
              <a:latin typeface="+mn-ea"/>
            </a:endParaRPr>
          </a:p>
          <a:p>
            <a:r>
              <a:rPr kumimoji="1" lang="ja-JP" altLang="en-US" sz="1000" spc="-30">
                <a:latin typeface="+mn-ea"/>
              </a:rPr>
              <a:t>　　経常的・安定的な医業外収益等も組み入れて実質の採算性を確認するなどの工夫も必要となることもある</a:t>
            </a:r>
            <a:endParaRPr kumimoji="1" lang="en-US" altLang="ja-JP" sz="1000">
              <a:latin typeface="+mn-ea"/>
            </a:endParaRPr>
          </a:p>
          <a:p>
            <a:r>
              <a:rPr kumimoji="1" lang="ja-JP" altLang="en-US" sz="1000">
                <a:latin typeface="+mn-ea"/>
              </a:rPr>
              <a:t>□　</a:t>
            </a:r>
            <a:r>
              <a:rPr kumimoji="1" lang="ja-JP" altLang="en-US" sz="1000" spc="-30">
                <a:latin typeface="+mn-ea"/>
              </a:rPr>
              <a:t>医師には経営感覚が薄いケースも多くあるため、定期的なモニタリングを実施すると良い</a:t>
            </a:r>
            <a:endParaRPr kumimoji="1" lang="en-US" altLang="ja-JP" sz="1000" spc="-30">
              <a:latin typeface="+mn-ea"/>
            </a:endParaRPr>
          </a:p>
        </p:txBody>
      </p:sp>
    </p:spTree>
    <p:extLst>
      <p:ext uri="{BB962C8B-B14F-4D97-AF65-F5344CB8AC3E}">
        <p14:creationId xmlns:p14="http://schemas.microsoft.com/office/powerpoint/2010/main" val="33068738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373770" y="2469011"/>
            <a:ext cx="6912000" cy="658535"/>
          </a:xfrm>
        </p:spPr>
        <p:txBody>
          <a:bodyPr/>
          <a:lstStyle/>
          <a:p>
            <a:r>
              <a:rPr lang="ja-JP" altLang="en-US"/>
              <a:t>付録　本書における用語集</a:t>
            </a:r>
            <a:endParaRPr kumimoji="1" lang="ja-JP" altLang="en-US"/>
          </a:p>
        </p:txBody>
      </p:sp>
      <p:sp>
        <p:nvSpPr>
          <p:cNvPr id="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32</a:t>
            </a:fld>
            <a:endParaRPr kumimoji="1" lang="ja-JP" altLang="en-US"/>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3770" y="5263110"/>
            <a:ext cx="920487" cy="1231353"/>
          </a:xfrm>
          <a:prstGeom prst="rect">
            <a:avLst/>
          </a:prstGeom>
        </p:spPr>
      </p:pic>
      <p:sp>
        <p:nvSpPr>
          <p:cNvPr id="6"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2024</a:t>
            </a:r>
            <a:r>
              <a:rPr lang="ja-JP" altLang="en-US" sz="2000"/>
              <a:t>（令和６）年３月</a:t>
            </a:r>
            <a:endParaRPr lang="ja-JP" altLang="en-US" sz="2400"/>
          </a:p>
        </p:txBody>
      </p:sp>
    </p:spTree>
    <p:extLst>
      <p:ext uri="{BB962C8B-B14F-4D97-AF65-F5344CB8AC3E}">
        <p14:creationId xmlns:p14="http://schemas.microsoft.com/office/powerpoint/2010/main" val="11747125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テキスト ボックス 61">
            <a:extLst>
              <a:ext uri="{FF2B5EF4-FFF2-40B4-BE49-F238E27FC236}">
                <a16:creationId xmlns:a16="http://schemas.microsoft.com/office/drawing/2014/main" id="{21591358-06F4-48AA-B482-626AABC335E6}"/>
              </a:ext>
            </a:extLst>
          </p:cNvPr>
          <p:cNvSpPr txBox="1"/>
          <p:nvPr/>
        </p:nvSpPr>
        <p:spPr>
          <a:xfrm>
            <a:off x="224553" y="0"/>
            <a:ext cx="6448425" cy="492443"/>
          </a:xfrm>
          <a:prstGeom prst="rect">
            <a:avLst/>
          </a:prstGeom>
          <a:noFill/>
        </p:spPr>
        <p:txBody>
          <a:bodyPr wrap="square" rtlCol="0">
            <a:spAutoFit/>
          </a:bodyPr>
          <a:lstStyle/>
          <a:p>
            <a:r>
              <a:rPr kumimoji="1" lang="ja-JP" altLang="en-US" sz="2600" b="1" u="sng">
                <a:latin typeface="+mn-ea"/>
              </a:rPr>
              <a:t>本書における用語集　  </a:t>
            </a:r>
            <a:endParaRPr kumimoji="1" lang="ja-JP" altLang="en-US" b="1" u="sng">
              <a:latin typeface="+mn-ea"/>
            </a:endParaRPr>
          </a:p>
        </p:txBody>
      </p:sp>
      <p:graphicFrame>
        <p:nvGraphicFramePr>
          <p:cNvPr id="37" name="表 36"/>
          <p:cNvGraphicFramePr>
            <a:graphicFrameLocks noGrp="1"/>
          </p:cNvGraphicFramePr>
          <p:nvPr>
            <p:extLst>
              <p:ext uri="{D42A27DB-BD31-4B8C-83A1-F6EECF244321}">
                <p14:modId xmlns:p14="http://schemas.microsoft.com/office/powerpoint/2010/main" val="2343926507"/>
              </p:ext>
            </p:extLst>
          </p:nvPr>
        </p:nvGraphicFramePr>
        <p:xfrm>
          <a:off x="133350" y="856197"/>
          <a:ext cx="9639300" cy="5614792"/>
        </p:xfrm>
        <a:graphic>
          <a:graphicData uri="http://schemas.openxmlformats.org/drawingml/2006/table">
            <a:tbl>
              <a:tblPr firstRow="1" bandRow="1">
                <a:tableStyleId>{5C22544A-7EE6-4342-B048-85BDC9FD1C3A}</a:tableStyleId>
              </a:tblPr>
              <a:tblGrid>
                <a:gridCol w="1836766">
                  <a:extLst>
                    <a:ext uri="{9D8B030D-6E8A-4147-A177-3AD203B41FA5}">
                      <a16:colId xmlns:a16="http://schemas.microsoft.com/office/drawing/2014/main" val="3278282714"/>
                    </a:ext>
                  </a:extLst>
                </a:gridCol>
                <a:gridCol w="7802534">
                  <a:extLst>
                    <a:ext uri="{9D8B030D-6E8A-4147-A177-3AD203B41FA5}">
                      <a16:colId xmlns:a16="http://schemas.microsoft.com/office/drawing/2014/main" val="3660333951"/>
                    </a:ext>
                  </a:extLst>
                </a:gridCol>
              </a:tblGrid>
              <a:tr h="371745">
                <a:tc>
                  <a:txBody>
                    <a:bodyPr/>
                    <a:lstStyle/>
                    <a:p>
                      <a:pPr algn="ctr"/>
                      <a:r>
                        <a:rPr kumimoji="1" lang="ja-JP" altLang="en-US" sz="1600"/>
                        <a:t>用語（五十音順）</a:t>
                      </a:r>
                    </a:p>
                  </a:txBody>
                  <a:tcPr anchor="ctr"/>
                </a:tc>
                <a:tc>
                  <a:txBody>
                    <a:bodyPr/>
                    <a:lstStyle/>
                    <a:p>
                      <a:pPr algn="ctr"/>
                      <a:r>
                        <a:rPr kumimoji="1" lang="ja-JP" altLang="en-US" sz="1600"/>
                        <a:t>意　　味</a:t>
                      </a:r>
                    </a:p>
                  </a:txBody>
                  <a:tcPr anchor="ctr"/>
                </a:tc>
                <a:extLst>
                  <a:ext uri="{0D108BD9-81ED-4DB2-BD59-A6C34878D82A}">
                    <a16:rowId xmlns:a16="http://schemas.microsoft.com/office/drawing/2014/main" val="1505152561"/>
                  </a:ext>
                </a:extLst>
              </a:tr>
              <a:tr h="717506">
                <a:tc>
                  <a:txBody>
                    <a:bodyPr/>
                    <a:lstStyle/>
                    <a:p>
                      <a:pPr marL="144000" lvl="0" algn="l" fontAlgn="b"/>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医療経済実態調査報告</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病院、一般診療所、歯科診療所及び保険薬局における医業経営等の実態を明らかにし、社会保険診療報酬に関する</a:t>
                      </a:r>
                      <a:endParaRPr lang="en-US" altLang="ja-JP" sz="1100" b="0" i="0" u="none" strike="noStrike">
                        <a:solidFill>
                          <a:srgbClr val="000000"/>
                        </a:solidFill>
                        <a:effectLst/>
                        <a:latin typeface="游ゴシック" panose="020B0400000000000000" pitchFamily="50" charset="-128"/>
                        <a:ea typeface="+mn-ea"/>
                      </a:endParaRPr>
                    </a:p>
                    <a:p>
                      <a:pPr marL="144000" lvl="0" algn="l" fontAlgn="b"/>
                      <a:r>
                        <a:rPr lang="ja-JP" altLang="en-US" sz="1100" b="0" i="0" u="none" strike="noStrike">
                          <a:solidFill>
                            <a:srgbClr val="000000"/>
                          </a:solidFill>
                          <a:effectLst/>
                          <a:latin typeface="游ゴシック" panose="020B0400000000000000" pitchFamily="50" charset="-128"/>
                          <a:ea typeface="+mn-ea"/>
                        </a:rPr>
                        <a:t>基礎資料、医療施設の損益に関する数値を参考にできる</a:t>
                      </a:r>
                      <a:endParaRPr lang="en-US" altLang="ja-JP" sz="1100" b="0" i="0" u="none" strike="noStrike">
                        <a:solidFill>
                          <a:srgbClr val="000000"/>
                        </a:solidFill>
                        <a:effectLst/>
                        <a:latin typeface="游ゴシック" panose="020B0400000000000000" pitchFamily="50" charset="-128"/>
                        <a:ea typeface="+mn-ea"/>
                      </a:endParaRPr>
                    </a:p>
                    <a:p>
                      <a:pPr marL="144000" lvl="0" algn="l" fontAlgn="b"/>
                      <a:r>
                        <a:rPr lang="en-US" altLang="ja-JP" sz="1100" b="0" i="0" u="none" strike="noStrike">
                          <a:solidFill>
                            <a:srgbClr val="000000"/>
                          </a:solidFill>
                          <a:effectLst/>
                          <a:latin typeface="游ゴシック" panose="020B0400000000000000" pitchFamily="50" charset="-128"/>
                          <a:ea typeface="+mn-ea"/>
                          <a:hlinkClick r:id="rId2"/>
                        </a:rPr>
                        <a:t>https://www.mhlw.go.jp/bunya/iryouhoken/database/zenpan/iryoukikan.html</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3716235923"/>
                  </a:ext>
                </a:extLst>
              </a:tr>
              <a:tr h="707604">
                <a:tc>
                  <a:txBody>
                    <a:bodyPr/>
                    <a:lstStyle/>
                    <a:p>
                      <a:pPr marL="144000" lvl="0" algn="l" fontAlgn="b"/>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医療施設調査</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病院及び診療所について、その分布及び整備の実態を明らかにするとともに、医療施設の診療機能を把握し、</a:t>
                      </a:r>
                      <a:endParaRPr lang="en-US" altLang="ja-JP" sz="1100" b="0" i="0" u="none" strike="noStrike">
                        <a:solidFill>
                          <a:srgbClr val="000000"/>
                        </a:solidFill>
                        <a:effectLst/>
                        <a:latin typeface="游ゴシック" panose="020B0400000000000000" pitchFamily="50" charset="-128"/>
                        <a:ea typeface="+mn-ea"/>
                      </a:endParaRPr>
                    </a:p>
                    <a:p>
                      <a:pPr marL="144000" lvl="0" algn="l" fontAlgn="b"/>
                      <a:r>
                        <a:rPr lang="ja-JP" altLang="en-US" sz="1100" b="0" i="0" u="none" strike="noStrike">
                          <a:solidFill>
                            <a:srgbClr val="000000"/>
                          </a:solidFill>
                          <a:effectLst/>
                          <a:latin typeface="游ゴシック" panose="020B0400000000000000" pitchFamily="50" charset="-128"/>
                          <a:ea typeface="+mn-ea"/>
                        </a:rPr>
                        <a:t>医療行政の基礎資料で、施設数や病所数の確認ができる</a:t>
                      </a:r>
                      <a:endParaRPr lang="en-US" altLang="ja-JP" sz="1100" b="0" i="0" u="none" strike="noStrike">
                        <a:solidFill>
                          <a:srgbClr val="000000"/>
                        </a:solidFill>
                        <a:effectLst/>
                        <a:latin typeface="游ゴシック" panose="020B0400000000000000" pitchFamily="50" charset="-128"/>
                        <a:ea typeface="+mn-ea"/>
                      </a:endParaRPr>
                    </a:p>
                    <a:p>
                      <a:pPr marL="144000" lvl="0" algn="l" fontAlgn="b"/>
                      <a:r>
                        <a:rPr lang="en-US" altLang="ja-JP" sz="1100" b="0" i="0" u="none" strike="noStrike">
                          <a:solidFill>
                            <a:srgbClr val="000000"/>
                          </a:solidFill>
                          <a:effectLst/>
                          <a:latin typeface="游ゴシック" panose="020B0400000000000000" pitchFamily="50" charset="-128"/>
                          <a:ea typeface="+mn-ea"/>
                          <a:hlinkClick r:id="rId3"/>
                        </a:rPr>
                        <a:t>https://www.mhlw.go.jp/toukei/list/79-1.html</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74938005"/>
                  </a:ext>
                </a:extLst>
              </a:tr>
              <a:tr h="731454">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患者調査</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病院及び診療所を利用する患者について、その傷病の状況等の実態を明らかにし、医療行政の基礎資料</a:t>
                      </a:r>
                      <a:endParaRPr lang="en-US" altLang="ja-JP" sz="1100" b="0" i="0" u="none" strike="noStrike">
                        <a:solidFill>
                          <a:srgbClr val="000000"/>
                        </a:solidFill>
                        <a:effectLst/>
                        <a:latin typeface="游ゴシック" panose="020B0400000000000000" pitchFamily="50" charset="-128"/>
                        <a:ea typeface="+mn-ea"/>
                      </a:endParaRPr>
                    </a:p>
                    <a:p>
                      <a:pPr marL="144000" lvl="0" algn="l" fontAlgn="b"/>
                      <a:r>
                        <a:rPr lang="en-US" altLang="ja-JP" sz="1100" b="0" i="0" u="none" strike="noStrike">
                          <a:solidFill>
                            <a:srgbClr val="000000"/>
                          </a:solidFill>
                          <a:effectLst/>
                          <a:latin typeface="游ゴシック" panose="020B0400000000000000" pitchFamily="50" charset="-128"/>
                          <a:ea typeface="+mn-ea"/>
                        </a:rPr>
                        <a:t>1</a:t>
                      </a:r>
                      <a:r>
                        <a:rPr lang="ja-JP" altLang="en-US" sz="1100" b="0" i="0" u="none" strike="noStrike">
                          <a:solidFill>
                            <a:srgbClr val="000000"/>
                          </a:solidFill>
                          <a:effectLst/>
                          <a:latin typeface="游ゴシック" panose="020B0400000000000000" pitchFamily="50" charset="-128"/>
                          <a:ea typeface="+mn-ea"/>
                        </a:rPr>
                        <a:t>日あたり疾病毎の</a:t>
                      </a:r>
                      <a:r>
                        <a:rPr lang="en-US" altLang="ja-JP" sz="1100" b="0" i="0" u="none" strike="noStrike">
                          <a:solidFill>
                            <a:srgbClr val="000000"/>
                          </a:solidFill>
                          <a:effectLst/>
                          <a:latin typeface="游ゴシック" panose="020B0400000000000000" pitchFamily="50" charset="-128"/>
                          <a:ea typeface="+mn-ea"/>
                        </a:rPr>
                        <a:t>10</a:t>
                      </a:r>
                      <a:r>
                        <a:rPr lang="ja-JP" altLang="en-US" sz="1100" b="0" i="0" u="none" strike="noStrike">
                          <a:solidFill>
                            <a:srgbClr val="000000"/>
                          </a:solidFill>
                          <a:effectLst/>
                          <a:latin typeface="游ゴシック" panose="020B0400000000000000" pitchFamily="50" charset="-128"/>
                          <a:ea typeface="+mn-ea"/>
                        </a:rPr>
                        <a:t>万人当りの受療率（病院に行く率）などが確認できる</a:t>
                      </a:r>
                      <a:endParaRPr lang="en-US" altLang="ja-JP" sz="1100" b="0" i="0" u="none" strike="noStrike">
                        <a:solidFill>
                          <a:srgbClr val="000000"/>
                        </a:solidFill>
                        <a:effectLst/>
                        <a:latin typeface="游ゴシック" panose="020B0400000000000000" pitchFamily="50" charset="-128"/>
                        <a:ea typeface="+mn-ea"/>
                      </a:endParaRPr>
                    </a:p>
                    <a:p>
                      <a:pPr marL="144000" lvl="0" algn="l" fontAlgn="b"/>
                      <a:r>
                        <a:rPr lang="en-US" altLang="ja-JP" sz="1100" b="0" i="0" u="none" strike="noStrike">
                          <a:solidFill>
                            <a:srgbClr val="000000"/>
                          </a:solidFill>
                          <a:effectLst/>
                          <a:latin typeface="游ゴシック" panose="020B0400000000000000" pitchFamily="50" charset="-128"/>
                          <a:ea typeface="+mn-ea"/>
                          <a:hlinkClick r:id="rId4"/>
                        </a:rPr>
                        <a:t>https://www.mhlw.go.jp/toukei/list/10-20.html</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115287052"/>
                  </a:ext>
                </a:extLst>
              </a:tr>
              <a:tr h="564492">
                <a:tc>
                  <a:txBody>
                    <a:bodyPr/>
                    <a:lstStyle/>
                    <a:p>
                      <a:pPr marL="144000" lvl="0" algn="l" fontAlgn="b"/>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広告宣伝（医療業）</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144000" lvl="0" algn="l" fontAlgn="b"/>
                      <a:r>
                        <a:rPr lang="ja-JP" altLang="en-US" sz="1100" b="0" i="0" u="none" strike="noStrike">
                          <a:solidFill>
                            <a:schemeClr val="tx1"/>
                          </a:solidFill>
                          <a:effectLst/>
                          <a:latin typeface="游ゴシック" panose="020B0400000000000000" pitchFamily="50" charset="-128"/>
                          <a:ea typeface="+mn-ea"/>
                        </a:rPr>
                        <a:t>医療広告は、患者等の利用者保護の観点から、限定的に認められた事項以外は、原則として広告が禁止されている</a:t>
                      </a:r>
                      <a:r>
                        <a:rPr lang="en-US" altLang="ja-JP" sz="1100" b="0" i="0" u="none" strike="noStrike">
                          <a:solidFill>
                            <a:schemeClr val="tx1"/>
                          </a:solidFill>
                          <a:effectLst/>
                          <a:latin typeface="游ゴシック" panose="020B0400000000000000" pitchFamily="50" charset="-128"/>
                          <a:ea typeface="+mn-ea"/>
                          <a:hlinkClick r:id="rId5"/>
                        </a:rPr>
                        <a:t>https://www.mhlw.go.jp/stf/seisakunitsuite/bunya/kenkou_iryou/iryou/kokokukisei/index.html</a:t>
                      </a:r>
                      <a:endParaRPr lang="en-US" altLang="ja-JP" sz="1100" b="0" i="0" u="none" strike="noStrike">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953371781"/>
                  </a:ext>
                </a:extLst>
              </a:tr>
              <a:tr h="596295">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サプライチェーン</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製品の原材料・部品の調達から、製造、在庫管理、配送、販売、消費者の購入に至るまでの一連の流れのこと</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661195263"/>
                  </a:ext>
                </a:extLst>
              </a:tr>
              <a:tr h="675802">
                <a:tc>
                  <a:txBody>
                    <a:bodyPr/>
                    <a:lstStyle/>
                    <a:p>
                      <a:pPr marL="144000" lvl="0" algn="l" fontAlgn="b"/>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社会医療診療行為別統計</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医療保険制度における医療の給付の受給者に係る診療行為の内容、傷病の状況、調剤行為の内容、薬剤の使用状況等を</a:t>
                      </a:r>
                      <a:endParaRPr lang="en-US" altLang="ja-JP" sz="1100" b="0" i="0" u="none" strike="noStrike">
                        <a:solidFill>
                          <a:srgbClr val="000000"/>
                        </a:solidFill>
                        <a:effectLst/>
                        <a:latin typeface="游ゴシック" panose="020B0400000000000000" pitchFamily="50" charset="-128"/>
                        <a:ea typeface="+mn-ea"/>
                      </a:endParaRPr>
                    </a:p>
                    <a:p>
                      <a:pPr marL="144000" lvl="0" algn="l" fontAlgn="b"/>
                      <a:r>
                        <a:rPr lang="ja-JP" altLang="en-US" sz="1100" b="0" i="0" u="none" strike="noStrike">
                          <a:solidFill>
                            <a:srgbClr val="000000"/>
                          </a:solidFill>
                          <a:effectLst/>
                          <a:latin typeface="游ゴシック" panose="020B0400000000000000" pitchFamily="50" charset="-128"/>
                          <a:ea typeface="+mn-ea"/>
                        </a:rPr>
                        <a:t>明らかにし、医療保険行政に必要な基礎資料で、診療の内訳や、件数・診療点数などが確認できる</a:t>
                      </a:r>
                      <a:endParaRPr lang="en-US" altLang="ja-JP" sz="1100" b="0" i="0" u="none" strike="noStrike">
                        <a:solidFill>
                          <a:srgbClr val="000000"/>
                        </a:solidFill>
                        <a:effectLst/>
                        <a:latin typeface="游ゴシック" panose="020B0400000000000000" pitchFamily="50" charset="-128"/>
                        <a:ea typeface="+mn-ea"/>
                      </a:endParaRPr>
                    </a:p>
                    <a:p>
                      <a:pPr marL="144000" lvl="0" algn="l" fontAlgn="b"/>
                      <a:r>
                        <a:rPr lang="en-US" altLang="ja-JP" sz="1100" b="0" i="0" u="none" strike="noStrike">
                          <a:solidFill>
                            <a:srgbClr val="000000"/>
                          </a:solidFill>
                          <a:effectLst/>
                          <a:latin typeface="游ゴシック" panose="020B0400000000000000" pitchFamily="50" charset="-128"/>
                          <a:ea typeface="+mn-ea"/>
                          <a:hlinkClick r:id="rId6"/>
                        </a:rPr>
                        <a:t>https://www.mhlw.go.jp/toukei/list/26-19c.html</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56018031"/>
                  </a:ext>
                </a:extLst>
              </a:tr>
              <a:tr h="689254">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診療報酬</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診療報酬とは、保険医療機関及び保険薬局が保険医療サービスに対する対価として保険者から受け取り報酬のこと</a:t>
                      </a:r>
                      <a:endParaRPr lang="en-US" altLang="ja-JP" sz="1100" b="0" i="0" u="none" strike="noStrike">
                        <a:solidFill>
                          <a:srgbClr val="000000"/>
                        </a:solidFill>
                        <a:effectLst/>
                        <a:latin typeface="游ゴシック" panose="020B0400000000000000" pitchFamily="50" charset="-128"/>
                        <a:ea typeface="+mn-ea"/>
                      </a:endParaRPr>
                    </a:p>
                    <a:p>
                      <a:pPr marL="144000" lvl="0" algn="l" fontAlgn="b"/>
                      <a:r>
                        <a:rPr lang="en-US" altLang="ja-JP" sz="1100" b="0" i="0" u="none" strike="noStrike">
                          <a:solidFill>
                            <a:srgbClr val="000000"/>
                          </a:solidFill>
                          <a:effectLst/>
                          <a:latin typeface="游ゴシック" panose="020B0400000000000000" pitchFamily="50" charset="-128"/>
                          <a:ea typeface="+mn-ea"/>
                          <a:hlinkClick r:id="rId7"/>
                        </a:rPr>
                        <a:t>https://www.mhlw.go.jp/stf/seisakunitsuite/bunya/kenkou_iryou/iryouhoken/newpage_21053.html</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332185050"/>
                  </a:ext>
                </a:extLst>
              </a:tr>
              <a:tr h="560640">
                <a:tc>
                  <a:txBody>
                    <a:bodyPr/>
                    <a:lstStyle/>
                    <a:p>
                      <a:pPr marL="144000" lvl="0" algn="l" fontAlgn="b"/>
                      <a:r>
                        <a:rPr lang="ja-JP" altLang="en-US" sz="1100" b="0" i="0" u="none" strike="noStrike">
                          <a:solidFill>
                            <a:srgbClr val="000000"/>
                          </a:solidFill>
                          <a:effectLst/>
                          <a:latin typeface="游ゴシック" panose="020B0400000000000000" pitchFamily="50" charset="-128"/>
                          <a:ea typeface="+mn-ea"/>
                        </a:rPr>
                        <a:t>派遣医</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144000" lvl="0" algn="l" fontAlgn="b"/>
                      <a:r>
                        <a:rPr lang="ja-JP" altLang="en-US" sz="1100" b="0" i="0" u="none" strike="noStrike" dirty="0">
                          <a:solidFill>
                            <a:srgbClr val="000000"/>
                          </a:solidFill>
                          <a:effectLst/>
                          <a:latin typeface="游ゴシック" panose="020B0400000000000000" pitchFamily="50" charset="-128"/>
                          <a:ea typeface="+mn-ea"/>
                        </a:rPr>
                        <a:t>医療機関等から診療所等に派遣されている医師</a:t>
                      </a:r>
                      <a:endPar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12894268"/>
                  </a:ext>
                </a:extLst>
              </a:tr>
            </a:tbl>
          </a:graphicData>
        </a:graphic>
      </p:graphicFrame>
      <p:sp>
        <p:nvSpPr>
          <p:cNvPr id="2" name="スライド番号プレースホルダー 1"/>
          <p:cNvSpPr>
            <a:spLocks noGrp="1"/>
          </p:cNvSpPr>
          <p:nvPr>
            <p:ph type="sldNum" sz="quarter" idx="4294967295"/>
          </p:nvPr>
        </p:nvSpPr>
        <p:spPr>
          <a:xfrm>
            <a:off x="9418320" y="6493847"/>
            <a:ext cx="487680" cy="364153"/>
          </a:xfrm>
        </p:spPr>
        <p:txBody>
          <a:bodyPr/>
          <a:lstStyle/>
          <a:p>
            <a:fld id="{CAE0F744-F338-469C-81DD-7D82C9B8CA64}" type="slidenum">
              <a:rPr kumimoji="1" lang="ja-JP" altLang="en-US" smtClean="0"/>
              <a:t>33</a:t>
            </a:fld>
            <a:endParaRPr kumimoji="1" lang="ja-JP" altLang="en-US"/>
          </a:p>
        </p:txBody>
      </p:sp>
      <p:sp>
        <p:nvSpPr>
          <p:cNvPr id="8" name="テキスト ボックス 7">
            <a:extLst>
              <a:ext uri="{FF2B5EF4-FFF2-40B4-BE49-F238E27FC236}">
                <a16:creationId xmlns:a16="http://schemas.microsoft.com/office/drawing/2014/main" id="{53CC6BD1-4833-CE85-5625-71A98CFB49E4}"/>
              </a:ext>
            </a:extLst>
          </p:cNvPr>
          <p:cNvSpPr txBox="1"/>
          <p:nvPr/>
        </p:nvSpPr>
        <p:spPr>
          <a:xfrm>
            <a:off x="6672978" y="307597"/>
            <a:ext cx="3233022" cy="246221"/>
          </a:xfrm>
          <a:prstGeom prst="rect">
            <a:avLst/>
          </a:prstGeom>
          <a:noFill/>
        </p:spPr>
        <p:txBody>
          <a:bodyPr wrap="square" rtlCol="0">
            <a:spAutoFit/>
          </a:bodyPr>
          <a:lstStyle/>
          <a:p>
            <a:r>
              <a:rPr lang="en-US" altLang="ja-JP" sz="1000"/>
              <a:t>※</a:t>
            </a:r>
            <a:r>
              <a:rPr lang="ja-JP" altLang="en-US" sz="1000"/>
              <a:t> 本書における用語の意味等を解説したものです</a:t>
            </a:r>
            <a:endParaRPr kumimoji="1" lang="en-US" altLang="ja-JP" sz="400"/>
          </a:p>
        </p:txBody>
      </p:sp>
      <p:cxnSp>
        <p:nvCxnSpPr>
          <p:cNvPr id="24" name="直線コネクタ 23">
            <a:extLst>
              <a:ext uri="{FF2B5EF4-FFF2-40B4-BE49-F238E27FC236}">
                <a16:creationId xmlns:a16="http://schemas.microsoft.com/office/drawing/2014/main" id="{5C947334-549F-5DE6-399B-AB6B7785A5B6}"/>
              </a:ext>
            </a:extLst>
          </p:cNvPr>
          <p:cNvCxnSpPr>
            <a:cxnSpLocks/>
          </p:cNvCxnSpPr>
          <p:nvPr/>
        </p:nvCxnSpPr>
        <p:spPr>
          <a:xfrm>
            <a:off x="93000" y="530030"/>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77558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タイトル 1"/>
          <p:cNvSpPr txBox="1">
            <a:spLocks/>
          </p:cNvSpPr>
          <p:nvPr/>
        </p:nvSpPr>
        <p:spPr>
          <a:xfrm>
            <a:off x="188033" y="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600" u="sng"/>
              <a:t>MEMO</a:t>
            </a:r>
            <a:endParaRPr lang="ja-JP" altLang="en-US" sz="2600" u="sng"/>
          </a:p>
        </p:txBody>
      </p:sp>
      <p:sp>
        <p:nvSpPr>
          <p:cNvPr id="5" name="角丸四角形 4"/>
          <p:cNvSpPr/>
          <p:nvPr/>
        </p:nvSpPr>
        <p:spPr>
          <a:xfrm>
            <a:off x="242260" y="814647"/>
            <a:ext cx="9421480" cy="5737936"/>
          </a:xfrm>
          <a:prstGeom prst="roundRect">
            <a:avLst>
              <a:gd name="adj" fmla="val 5061"/>
            </a:avLst>
          </a:prstGeom>
          <a:no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8" name="直線コネクタ 67">
            <a:extLst>
              <a:ext uri="{FF2B5EF4-FFF2-40B4-BE49-F238E27FC236}">
                <a16:creationId xmlns:a16="http://schemas.microsoft.com/office/drawing/2014/main" id="{5C947334-549F-5DE6-399B-AB6B7785A5B6}"/>
              </a:ext>
            </a:extLst>
          </p:cNvPr>
          <p:cNvCxnSpPr>
            <a:cxnSpLocks/>
          </p:cNvCxnSpPr>
          <p:nvPr/>
        </p:nvCxnSpPr>
        <p:spPr>
          <a:xfrm>
            <a:off x="93000" y="599798"/>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1"/>
          <p:cNvSpPr>
            <a:spLocks noGrp="1"/>
          </p:cNvSpPr>
          <p:nvPr>
            <p:ph type="sldNum" sz="quarter" idx="4294967295"/>
          </p:nvPr>
        </p:nvSpPr>
        <p:spPr>
          <a:xfrm>
            <a:off x="9418320" y="6493847"/>
            <a:ext cx="487680" cy="364153"/>
          </a:xfrm>
        </p:spPr>
        <p:txBody>
          <a:bodyPr/>
          <a:lstStyle/>
          <a:p>
            <a:fld id="{CAE0F744-F338-469C-81DD-7D82C9B8CA64}" type="slidenum">
              <a:rPr kumimoji="1" lang="ja-JP" altLang="en-US" smtClean="0"/>
              <a:t>34</a:t>
            </a:fld>
            <a:endParaRPr kumimoji="1" lang="ja-JP" altLang="en-US"/>
          </a:p>
        </p:txBody>
      </p:sp>
    </p:spTree>
    <p:extLst>
      <p:ext uri="{BB962C8B-B14F-4D97-AF65-F5344CB8AC3E}">
        <p14:creationId xmlns:p14="http://schemas.microsoft.com/office/powerpoint/2010/main" val="8548697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p:cNvSpPr txBox="1">
            <a:spLocks/>
          </p:cNvSpPr>
          <p:nvPr/>
        </p:nvSpPr>
        <p:spPr>
          <a:xfrm>
            <a:off x="3999731" y="6078009"/>
            <a:ext cx="560347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a:t>
            </a:r>
            <a:r>
              <a:rPr lang="en-US" altLang="ja-JP" sz="1200" b="1">
                <a:solidFill>
                  <a:srgbClr val="004196"/>
                </a:solidFill>
                <a:latin typeface="+mn-ea"/>
                <a:ea typeface="+mn-ea"/>
              </a:rPr>
              <a:t>5</a:t>
            </a:r>
            <a:r>
              <a:rPr lang="ja-JP" altLang="en-US" sz="1200" b="1">
                <a:solidFill>
                  <a:srgbClr val="004196"/>
                </a:solidFill>
                <a:latin typeface="+mn-ea"/>
                <a:ea typeface="+mn-ea"/>
              </a:rPr>
              <a:t>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において、メディアラグ株式会社が作成したものです。</a:t>
            </a:r>
            <a:endParaRPr lang="en-US" altLang="ja-JP" sz="1200" b="1">
              <a:solidFill>
                <a:srgbClr val="004196"/>
              </a:solidFill>
              <a:latin typeface="+mn-ea"/>
              <a:ea typeface="+mn-ea"/>
            </a:endParaRPr>
          </a:p>
        </p:txBody>
      </p:sp>
    </p:spTree>
    <p:extLst>
      <p:ext uri="{BB962C8B-B14F-4D97-AF65-F5344CB8AC3E}">
        <p14:creationId xmlns:p14="http://schemas.microsoft.com/office/powerpoint/2010/main" val="4126408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69068A97-50FD-44A1-A988-0B3D3EFD7DA7}"/>
              </a:ext>
            </a:extLst>
          </p:cNvPr>
          <p:cNvGrpSpPr/>
          <p:nvPr/>
        </p:nvGrpSpPr>
        <p:grpSpPr>
          <a:xfrm>
            <a:off x="295274" y="1317524"/>
            <a:ext cx="1162051" cy="885825"/>
            <a:chOff x="295274" y="1523999"/>
            <a:chExt cx="1162051" cy="885825"/>
          </a:xfrm>
        </p:grpSpPr>
        <p:sp>
          <p:nvSpPr>
            <p:cNvPr id="6" name="楕円 5">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grpSp>
        <p:nvGrpSpPr>
          <p:cNvPr id="10" name="グループ化 9">
            <a:extLst>
              <a:ext uri="{FF2B5EF4-FFF2-40B4-BE49-F238E27FC236}">
                <a16:creationId xmlns:a16="http://schemas.microsoft.com/office/drawing/2014/main" id="{8ABB6722-DECF-4076-BEFF-B18C6191B012}"/>
              </a:ext>
            </a:extLst>
          </p:cNvPr>
          <p:cNvGrpSpPr/>
          <p:nvPr/>
        </p:nvGrpSpPr>
        <p:grpSpPr>
          <a:xfrm>
            <a:off x="295274" y="3154534"/>
            <a:ext cx="1162051" cy="885825"/>
            <a:chOff x="2409824" y="3038474"/>
            <a:chExt cx="1162051" cy="885825"/>
          </a:xfrm>
        </p:grpSpPr>
        <p:sp>
          <p:nvSpPr>
            <p:cNvPr id="8" name="楕円 7">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grpSp>
        <p:nvGrpSpPr>
          <p:cNvPr id="12" name="グループ化 11">
            <a:extLst>
              <a:ext uri="{FF2B5EF4-FFF2-40B4-BE49-F238E27FC236}">
                <a16:creationId xmlns:a16="http://schemas.microsoft.com/office/drawing/2014/main" id="{4950B9DA-A143-4374-A938-3FF1963CB9D1}"/>
              </a:ext>
            </a:extLst>
          </p:cNvPr>
          <p:cNvGrpSpPr/>
          <p:nvPr/>
        </p:nvGrpSpPr>
        <p:grpSpPr>
          <a:xfrm>
            <a:off x="295274" y="5125171"/>
            <a:ext cx="1162051" cy="885825"/>
            <a:chOff x="2409824" y="3038474"/>
            <a:chExt cx="1162051" cy="885825"/>
          </a:xfrm>
          <a:noFill/>
        </p:grpSpPr>
        <p:sp>
          <p:nvSpPr>
            <p:cNvPr id="13" name="楕円 12">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21" name="正方形/長方形 20">
            <a:extLst>
              <a:ext uri="{FF2B5EF4-FFF2-40B4-BE49-F238E27FC236}">
                <a16:creationId xmlns:a16="http://schemas.microsoft.com/office/drawing/2014/main" id="{89E35265-CCA6-4F7A-9424-8CAB2F5451E4}"/>
              </a:ext>
            </a:extLst>
          </p:cNvPr>
          <p:cNvSpPr/>
          <p:nvPr/>
        </p:nvSpPr>
        <p:spPr>
          <a:xfrm>
            <a:off x="1362075" y="1465845"/>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売上総利益</a:t>
            </a:r>
            <a:endParaRPr kumimoji="1" lang="en-US" altLang="ja-JP" sz="1400" b="1">
              <a:solidFill>
                <a:schemeClr val="tx1"/>
              </a:solidFill>
            </a:endParaRP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171450" y="2261565"/>
            <a:ext cx="9467850" cy="707886"/>
          </a:xfrm>
          <a:prstGeom prst="rect">
            <a:avLst/>
          </a:prstGeom>
          <a:noFill/>
        </p:spPr>
        <p:txBody>
          <a:bodyPr wrap="square" rtlCol="0">
            <a:spAutoFit/>
          </a:bodyPr>
          <a:lstStyle/>
          <a:p>
            <a:r>
              <a:rPr kumimoji="1" lang="ja-JP" altLang="en-US" sz="1000">
                <a:latin typeface="+mn-ea"/>
              </a:rPr>
              <a:t>　製造業は、建設業と同じで“モノ（現場）とそこから生み出した利益”が重要となる業種です。支出の大半が製造原価に関わる費用であることからも、売上総利益にまず注目します。また、特に中小規模の製造業は、大手メーカーとは異なり、技術面の研究開発や製品開発に多額の費用をかけている企業は少なく、自社の設備や人的資源を駆使して、「売上からどのくらいの“利益”を生み出すか」が、事業活動の源泉になります。「受注して何割くらい儲かるか」が会話の中心になることも多く、事前の段階で業界平均とともに把握することは重要といえます。</a:t>
            </a:r>
            <a:endParaRPr kumimoji="1" lang="en-US" altLang="ja-JP" sz="1000">
              <a:latin typeface="+mn-ea"/>
            </a:endParaRPr>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514725" y="1419679"/>
            <a:ext cx="6200775" cy="707886"/>
          </a:xfrm>
          <a:prstGeom prst="rect">
            <a:avLst/>
          </a:prstGeom>
          <a:noFill/>
        </p:spPr>
        <p:txBody>
          <a:bodyPr wrap="square" rtlCol="0">
            <a:spAutoFit/>
          </a:bodyPr>
          <a:lstStyle/>
          <a:p>
            <a:r>
              <a:rPr kumimoji="1" lang="ja-JP" altLang="en-US" sz="1000">
                <a:latin typeface="+mn-ea"/>
              </a:rPr>
              <a:t>□　同業他社の業界平均に必ず着目し確認</a:t>
            </a:r>
            <a:endParaRPr kumimoji="1" lang="en-US" altLang="ja-JP" sz="1000">
              <a:latin typeface="+mn-ea"/>
            </a:endParaRPr>
          </a:p>
          <a:p>
            <a:r>
              <a:rPr kumimoji="1" lang="ja-JP" altLang="en-US" sz="1000">
                <a:latin typeface="+mn-ea"/>
              </a:rPr>
              <a:t>□　いくつかの加工業種が売上高に混合しているような場合は、大まかに加工業種ごとの生産割合を　　</a:t>
            </a:r>
            <a:endParaRPr kumimoji="1" lang="en-US" altLang="ja-JP" sz="1000">
              <a:latin typeface="+mn-ea"/>
            </a:endParaRPr>
          </a:p>
          <a:p>
            <a:r>
              <a:rPr kumimoji="1" lang="ja-JP" altLang="en-US" sz="1000">
                <a:latin typeface="+mn-ea"/>
              </a:rPr>
              <a:t>　　ヒアリングしておき、その比率で業界平均を事前に算出しておく</a:t>
            </a:r>
            <a:endParaRPr kumimoji="1" lang="en-US" altLang="ja-JP" sz="1000">
              <a:latin typeface="+mn-ea"/>
            </a:endParaRPr>
          </a:p>
          <a:p>
            <a:r>
              <a:rPr kumimoji="1" lang="ja-JP" altLang="en-US" sz="1000">
                <a:latin typeface="+mn-ea"/>
              </a:rPr>
              <a:t>　　例：板金加工</a:t>
            </a:r>
            <a:r>
              <a:rPr kumimoji="1" lang="en-US" altLang="ja-JP" sz="1000">
                <a:latin typeface="+mn-ea"/>
              </a:rPr>
              <a:t>70</a:t>
            </a:r>
            <a:r>
              <a:rPr kumimoji="1" lang="ja-JP" altLang="en-US" sz="1000">
                <a:latin typeface="+mn-ea"/>
              </a:rPr>
              <a:t>％、塗装加工</a:t>
            </a:r>
            <a:r>
              <a:rPr kumimoji="1" lang="en-US" altLang="ja-JP" sz="1000">
                <a:latin typeface="+mn-ea"/>
              </a:rPr>
              <a:t>30</a:t>
            </a:r>
            <a:r>
              <a:rPr kumimoji="1" lang="ja-JP" altLang="en-US" sz="1000">
                <a:latin typeface="+mn-ea"/>
              </a:rPr>
              <a:t>％であれば、それぞれの業界平均を調べて、比率を算出しておく</a:t>
            </a:r>
            <a:endParaRPr kumimoji="1" lang="en-US" altLang="ja-JP" sz="1000">
              <a:latin typeface="+mn-ea"/>
            </a:endParaRPr>
          </a:p>
        </p:txBody>
      </p:sp>
      <p:sp>
        <p:nvSpPr>
          <p:cNvPr id="24" name="正方形/長方形 23">
            <a:extLst>
              <a:ext uri="{FF2B5EF4-FFF2-40B4-BE49-F238E27FC236}">
                <a16:creationId xmlns:a16="http://schemas.microsoft.com/office/drawing/2014/main" id="{CA1DA63E-8C33-4A20-A3AC-72D866FD193E}"/>
              </a:ext>
            </a:extLst>
          </p:cNvPr>
          <p:cNvSpPr/>
          <p:nvPr/>
        </p:nvSpPr>
        <p:spPr>
          <a:xfrm>
            <a:off x="1362075" y="3297121"/>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売上原価</a:t>
            </a:r>
            <a:endParaRPr kumimoji="1" lang="en-US" altLang="ja-JP" sz="1400" b="1">
              <a:solidFill>
                <a:schemeClr val="tx1"/>
              </a:solidFill>
            </a:endParaRPr>
          </a:p>
          <a:p>
            <a:pPr algn="ctr"/>
            <a:r>
              <a:rPr kumimoji="1" lang="ja-JP" altLang="en-US" sz="1400" b="1">
                <a:solidFill>
                  <a:schemeClr val="tx1"/>
                </a:solidFill>
              </a:rPr>
              <a:t>（製造原価）</a:t>
            </a:r>
            <a:endParaRPr kumimoji="1" lang="en-US" altLang="ja-JP" sz="1400" b="1">
              <a:solidFill>
                <a:schemeClr val="tx1"/>
              </a:solidFill>
            </a:endParaRPr>
          </a:p>
        </p:txBody>
      </p:sp>
      <p:sp>
        <p:nvSpPr>
          <p:cNvPr id="25" name="テキスト ボックス 24">
            <a:extLst>
              <a:ext uri="{FF2B5EF4-FFF2-40B4-BE49-F238E27FC236}">
                <a16:creationId xmlns:a16="http://schemas.microsoft.com/office/drawing/2014/main" id="{750F6C54-909C-4F39-BB54-483FFB743FC7}"/>
              </a:ext>
            </a:extLst>
          </p:cNvPr>
          <p:cNvSpPr txBox="1"/>
          <p:nvPr/>
        </p:nvSpPr>
        <p:spPr>
          <a:xfrm>
            <a:off x="3514727" y="3156878"/>
            <a:ext cx="5834064" cy="861774"/>
          </a:xfrm>
          <a:prstGeom prst="rect">
            <a:avLst/>
          </a:prstGeom>
          <a:noFill/>
        </p:spPr>
        <p:txBody>
          <a:bodyPr wrap="square" rtlCol="0">
            <a:spAutoFit/>
          </a:bodyPr>
          <a:lstStyle/>
          <a:p>
            <a:r>
              <a:rPr kumimoji="1" lang="ja-JP" altLang="en-US" sz="1000">
                <a:latin typeface="+mn-ea"/>
              </a:rPr>
              <a:t>□　材料費・労務費・外注費・経費の“割合”に着目</a:t>
            </a:r>
            <a:endParaRPr kumimoji="1" lang="en-US" altLang="ja-JP" sz="1000">
              <a:latin typeface="+mn-ea"/>
            </a:endParaRPr>
          </a:p>
          <a:p>
            <a:r>
              <a:rPr kumimoji="1" lang="ja-JP" altLang="en-US" sz="1000">
                <a:latin typeface="+mn-ea"/>
              </a:rPr>
              <a:t>□　労務費の中の従業員給与・雑給（パート向け）に着目</a:t>
            </a:r>
            <a:endParaRPr kumimoji="1" lang="en-US" altLang="ja-JP" sz="1000">
              <a:latin typeface="+mn-ea"/>
            </a:endParaRPr>
          </a:p>
          <a:p>
            <a:r>
              <a:rPr kumimoji="1" lang="ja-JP" altLang="en-US" sz="1000">
                <a:latin typeface="+mn-ea"/>
              </a:rPr>
              <a:t>□　同業他社の業界平均も押さえるが、個社ごとに受注・製造の形態で原価構成が異なるため、</a:t>
            </a:r>
            <a:endParaRPr kumimoji="1" lang="en-US" altLang="ja-JP" sz="1000">
              <a:latin typeface="+mn-ea"/>
            </a:endParaRPr>
          </a:p>
          <a:p>
            <a:r>
              <a:rPr kumimoji="1" lang="ja-JP" altLang="en-US" sz="1000">
                <a:latin typeface="+mn-ea"/>
              </a:rPr>
              <a:t>　　あくまでも参考程度に留めておく</a:t>
            </a:r>
            <a:endParaRPr kumimoji="1" lang="en-US" altLang="ja-JP" sz="1000">
              <a:latin typeface="+mn-ea"/>
            </a:endParaRPr>
          </a:p>
          <a:p>
            <a:r>
              <a:rPr kumimoji="1" lang="ja-JP" altLang="en-US" sz="1000">
                <a:latin typeface="+mn-ea"/>
              </a:rPr>
              <a:t>□　大まかな生産体制が読み取れる大切なプロセス</a:t>
            </a:r>
            <a:endParaRPr kumimoji="1" lang="en-US" altLang="ja-JP" sz="1000">
              <a:latin typeface="+mn-ea"/>
            </a:endParaRPr>
          </a:p>
        </p:txBody>
      </p:sp>
      <p:sp>
        <p:nvSpPr>
          <p:cNvPr id="26" name="テキスト ボックス 25">
            <a:extLst>
              <a:ext uri="{FF2B5EF4-FFF2-40B4-BE49-F238E27FC236}">
                <a16:creationId xmlns:a16="http://schemas.microsoft.com/office/drawing/2014/main" id="{AE9C3220-5272-4384-88FC-0D497A8ED30A}"/>
              </a:ext>
            </a:extLst>
          </p:cNvPr>
          <p:cNvSpPr txBox="1"/>
          <p:nvPr/>
        </p:nvSpPr>
        <p:spPr>
          <a:xfrm>
            <a:off x="171450" y="4103716"/>
            <a:ext cx="9401175" cy="861774"/>
          </a:xfrm>
          <a:prstGeom prst="rect">
            <a:avLst/>
          </a:prstGeom>
          <a:noFill/>
        </p:spPr>
        <p:txBody>
          <a:bodyPr wrap="square" rtlCol="0">
            <a:spAutoFit/>
          </a:bodyPr>
          <a:lstStyle/>
          <a:p>
            <a:r>
              <a:rPr kumimoji="1" lang="ja-JP" altLang="en-US" sz="1000" dirty="0">
                <a:latin typeface="+mn-ea"/>
              </a:rPr>
              <a:t>　売上原価（製造原価）で注目するのは、原価全体の多い少ないではなく、各費目の“割合”です。例えば、材料費や労務費が少なく、外注費の割合が大きな原価構成の場合、受注した仕事の多くは、更に細かな加工工程に分けて外注しているので、外注先とのネットワークが生産の源泉になっていると類推できます</a:t>
            </a:r>
            <a:r>
              <a:rPr kumimoji="1" lang="ja-JP" altLang="en-US" sz="1000" dirty="0" smtClean="0">
                <a:latin typeface="+mn-ea"/>
              </a:rPr>
              <a:t>。反対</a:t>
            </a:r>
            <a:r>
              <a:rPr kumimoji="1" lang="ja-JP" altLang="en-US" sz="1000" dirty="0">
                <a:latin typeface="+mn-ea"/>
              </a:rPr>
              <a:t>に、労務費の中で“生産部門の給与や雑給”の比率が高い場合は、自社における製造や加工が中心となっていることが類推されるので、労務管理の体制整備等も着目するポイントです。また、材料費がほとんど計上されていない場合は、メーカーから材料を支給され加工のみを請け負っているなど、生産体制や事業モデルを類推できる手掛かりとなる情報が、売上原価の内訳には含まれています。</a:t>
            </a:r>
            <a:endParaRPr kumimoji="1" lang="en-US" altLang="ja-JP" sz="1000" dirty="0">
              <a:latin typeface="+mn-ea"/>
            </a:endParaRPr>
          </a:p>
        </p:txBody>
      </p:sp>
      <p:sp>
        <p:nvSpPr>
          <p:cNvPr id="27" name="正方形/長方形 26">
            <a:extLst>
              <a:ext uri="{FF2B5EF4-FFF2-40B4-BE49-F238E27FC236}">
                <a16:creationId xmlns:a16="http://schemas.microsoft.com/office/drawing/2014/main" id="{845FE9B1-8B0F-47E7-8FD5-6F49135D7B31}"/>
              </a:ext>
            </a:extLst>
          </p:cNvPr>
          <p:cNvSpPr/>
          <p:nvPr/>
        </p:nvSpPr>
        <p:spPr>
          <a:xfrm>
            <a:off x="1362075" y="5259315"/>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固定資産台帳</a:t>
            </a:r>
            <a:endParaRPr kumimoji="1" lang="en-US" altLang="ja-JP" sz="1400" b="1">
              <a:solidFill>
                <a:schemeClr val="tx1"/>
              </a:solidFill>
            </a:endParaRPr>
          </a:p>
          <a:p>
            <a:pPr algn="ctr"/>
            <a:r>
              <a:rPr kumimoji="1" lang="ja-JP" altLang="en-US" sz="1000" b="1">
                <a:solidFill>
                  <a:schemeClr val="tx1"/>
                </a:solidFill>
              </a:rPr>
              <a:t>（含 リース資産）</a:t>
            </a:r>
            <a:endParaRPr kumimoji="1" lang="en-US" altLang="ja-JP" sz="1000" b="1">
              <a:solidFill>
                <a:schemeClr val="tx1"/>
              </a:solidFill>
            </a:endParaRPr>
          </a:p>
        </p:txBody>
      </p:sp>
      <p:sp>
        <p:nvSpPr>
          <p:cNvPr id="30" name="テキスト ボックス 29">
            <a:extLst>
              <a:ext uri="{FF2B5EF4-FFF2-40B4-BE49-F238E27FC236}">
                <a16:creationId xmlns:a16="http://schemas.microsoft.com/office/drawing/2014/main" id="{EB461037-E1FD-401D-9769-08AFACF86FA5}"/>
              </a:ext>
            </a:extLst>
          </p:cNvPr>
          <p:cNvSpPr txBox="1"/>
          <p:nvPr/>
        </p:nvSpPr>
        <p:spPr>
          <a:xfrm>
            <a:off x="3514727" y="5210723"/>
            <a:ext cx="5834064" cy="707886"/>
          </a:xfrm>
          <a:prstGeom prst="rect">
            <a:avLst/>
          </a:prstGeom>
          <a:noFill/>
        </p:spPr>
        <p:txBody>
          <a:bodyPr wrap="square" rtlCol="0">
            <a:spAutoFit/>
          </a:bodyPr>
          <a:lstStyle/>
          <a:p>
            <a:r>
              <a:rPr kumimoji="1" lang="ja-JP" altLang="en-US" sz="1000">
                <a:latin typeface="+mn-ea"/>
              </a:rPr>
              <a:t>□　必ず入手し確認する（製造業・建設業・運送業では必須）</a:t>
            </a:r>
            <a:endParaRPr kumimoji="1" lang="en-US" altLang="ja-JP" sz="1000">
              <a:latin typeface="+mn-ea"/>
            </a:endParaRPr>
          </a:p>
          <a:p>
            <a:r>
              <a:rPr kumimoji="1" lang="ja-JP" altLang="en-US" sz="1000">
                <a:latin typeface="+mn-ea"/>
              </a:rPr>
              <a:t>□　建物や付属設備だけではなく、機械類に着目</a:t>
            </a:r>
            <a:endParaRPr kumimoji="1" lang="en-US" altLang="ja-JP" sz="1000">
              <a:latin typeface="+mn-ea"/>
            </a:endParaRPr>
          </a:p>
          <a:p>
            <a:r>
              <a:rPr kumimoji="1" lang="ja-JP" altLang="en-US" sz="1000">
                <a:latin typeface="+mn-ea"/>
              </a:rPr>
              <a:t>□　取得年月日にも着目</a:t>
            </a:r>
            <a:endParaRPr kumimoji="1" lang="en-US" altLang="ja-JP" sz="1000">
              <a:latin typeface="+mn-ea"/>
            </a:endParaRPr>
          </a:p>
          <a:p>
            <a:r>
              <a:rPr kumimoji="1" lang="ja-JP" altLang="en-US" sz="1000">
                <a:latin typeface="+mn-ea"/>
              </a:rPr>
              <a:t>□　特殊機械＝その会社の“得意技”であることも多い</a:t>
            </a:r>
            <a:endParaRPr kumimoji="1" lang="en-US" altLang="ja-JP" sz="1000">
              <a:latin typeface="+mn-ea"/>
            </a:endParaRPr>
          </a:p>
        </p:txBody>
      </p:sp>
      <p:sp>
        <p:nvSpPr>
          <p:cNvPr id="31" name="テキスト ボックス 30">
            <a:extLst>
              <a:ext uri="{FF2B5EF4-FFF2-40B4-BE49-F238E27FC236}">
                <a16:creationId xmlns:a16="http://schemas.microsoft.com/office/drawing/2014/main" id="{C9F3D2A9-D5C2-4240-9A2C-44DDDA9D0180}"/>
              </a:ext>
            </a:extLst>
          </p:cNvPr>
          <p:cNvSpPr txBox="1"/>
          <p:nvPr/>
        </p:nvSpPr>
        <p:spPr>
          <a:xfrm>
            <a:off x="237765" y="6084180"/>
            <a:ext cx="9401175" cy="553998"/>
          </a:xfrm>
          <a:prstGeom prst="rect">
            <a:avLst/>
          </a:prstGeom>
          <a:noFill/>
        </p:spPr>
        <p:txBody>
          <a:bodyPr wrap="square" rtlCol="0">
            <a:spAutoFit/>
          </a:bodyPr>
          <a:lstStyle/>
          <a:p>
            <a:r>
              <a:rPr kumimoji="1" lang="ja-JP" altLang="en-US" sz="1000" dirty="0">
                <a:latin typeface="+mn-ea"/>
              </a:rPr>
              <a:t>　固定資産台帳は、現場職員が目利きをする上では“大きなヒント”になります。生産設備は利益を稼ぎ出す源泉です。そこには機械の名称等が記載されています。機械の名称・型番をインターネット等で調べると、機械の用途や性能が分かるのみならず、工場内での使用状況を撮影した動画に巡り合うこともできます</a:t>
            </a:r>
            <a:r>
              <a:rPr kumimoji="1" lang="ja-JP" altLang="en-US" sz="1000" dirty="0" smtClean="0">
                <a:latin typeface="+mn-ea"/>
              </a:rPr>
              <a:t>。高度</a:t>
            </a:r>
            <a:r>
              <a:rPr kumimoji="1" lang="ja-JP" altLang="en-US" sz="1000" dirty="0">
                <a:latin typeface="+mn-ea"/>
              </a:rPr>
              <a:t>な専門知識がなくても、訪問予定先の企業がどのような作業をしているかなどを予想することもできます。</a:t>
            </a:r>
            <a:endParaRPr kumimoji="1" lang="en-US" altLang="ja-JP" sz="1000" dirty="0">
              <a:latin typeface="+mn-ea"/>
            </a:endParaRPr>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171450" y="303607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45CF6B82-BFC1-4CE4-96E7-B63B034B2B2D}"/>
              </a:ext>
            </a:extLst>
          </p:cNvPr>
          <p:cNvCxnSpPr/>
          <p:nvPr/>
        </p:nvCxnSpPr>
        <p:spPr>
          <a:xfrm>
            <a:off x="171450" y="503253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15716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16A55EA9-42C0-38FE-D772-6BB3A181D725}"/>
              </a:ext>
            </a:extLst>
          </p:cNvPr>
          <p:cNvSpPr txBox="1"/>
          <p:nvPr/>
        </p:nvSpPr>
        <p:spPr>
          <a:xfrm>
            <a:off x="110864" y="506405"/>
            <a:ext cx="6934802" cy="400110"/>
          </a:xfrm>
          <a:prstGeom prst="rect">
            <a:avLst/>
          </a:prstGeom>
          <a:noFill/>
        </p:spPr>
        <p:txBody>
          <a:bodyPr wrap="square" rtlCol="0">
            <a:spAutoFit/>
          </a:bodyPr>
          <a:lstStyle/>
          <a:p>
            <a:r>
              <a:rPr kumimoji="1" lang="ja-JP" altLang="en-US" sz="1000"/>
              <a:t>会社を訪問する前に、着目してほしいポイントやそれに付随する資料等についてまとめます。</a:t>
            </a:r>
            <a:endParaRPr kumimoji="1" lang="en-US" altLang="ja-JP" sz="1000"/>
          </a:p>
          <a:p>
            <a:r>
              <a:rPr kumimoji="1" lang="ja-JP" altLang="en-US" sz="1000"/>
              <a:t>製造業といっても製品や生産体制等の幅が広いこともあり、事業者支援の初動における着眼のポイントをまとめます。</a:t>
            </a:r>
            <a:endParaRPr kumimoji="1" lang="en-US" altLang="ja-JP" sz="1100">
              <a:solidFill>
                <a:srgbClr val="FF0000"/>
              </a:solidFill>
            </a:endParaRPr>
          </a:p>
        </p:txBody>
      </p:sp>
      <p:cxnSp>
        <p:nvCxnSpPr>
          <p:cNvPr id="29" name="直線コネクタ 28">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の目利き（決算資料編）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39" name="テキスト ボックス 38"/>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40" name="テキスト ボックス 39"/>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38"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3</a:t>
            </a:fld>
            <a:endParaRPr kumimoji="1" lang="ja-JP" altLang="en-US"/>
          </a:p>
        </p:txBody>
      </p:sp>
    </p:spTree>
    <p:extLst>
      <p:ext uri="{BB962C8B-B14F-4D97-AF65-F5344CB8AC3E}">
        <p14:creationId xmlns:p14="http://schemas.microsoft.com/office/powerpoint/2010/main" val="3314187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a:extLst>
              <a:ext uri="{FF2B5EF4-FFF2-40B4-BE49-F238E27FC236}">
                <a16:creationId xmlns:a16="http://schemas.microsoft.com/office/drawing/2014/main" id="{3F72A5E5-2FB7-F970-4682-DB615F82468A}"/>
              </a:ext>
            </a:extLst>
          </p:cNvPr>
          <p:cNvSpPr/>
          <p:nvPr/>
        </p:nvSpPr>
        <p:spPr>
          <a:xfrm>
            <a:off x="1932479" y="3771671"/>
            <a:ext cx="5934272" cy="310993"/>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7B13EE5F-C2AA-0784-E002-4F71838E5BA4}"/>
              </a:ext>
            </a:extLst>
          </p:cNvPr>
          <p:cNvSpPr txBox="1"/>
          <p:nvPr/>
        </p:nvSpPr>
        <p:spPr>
          <a:xfrm>
            <a:off x="1951729" y="3734344"/>
            <a:ext cx="5934272"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固定資産の内訳を確認してから計算したか？</a:t>
            </a: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323350" y="2014275"/>
            <a:ext cx="9277354" cy="577081"/>
          </a:xfrm>
          <a:prstGeom prst="rect">
            <a:avLst/>
          </a:prstGeom>
          <a:noFill/>
        </p:spPr>
        <p:txBody>
          <a:bodyPr wrap="square" rtlCol="0">
            <a:spAutoFit/>
          </a:bodyPr>
          <a:lstStyle/>
          <a:p>
            <a:r>
              <a:rPr kumimoji="1" lang="ja-JP" altLang="en-US" sz="1050"/>
              <a:t>　</a:t>
            </a:r>
            <a:r>
              <a:rPr kumimoji="1" lang="ja-JP" altLang="en-US" sz="1000">
                <a:latin typeface="+mn-ea"/>
              </a:rPr>
              <a:t>製造業では、生産設備（機械のみならず建物や敷地を含む）の投資規模について、財務的観点からみた健全性に着目することも重要です。固定長期適合率が</a:t>
            </a:r>
            <a:r>
              <a:rPr kumimoji="1" lang="en-US" altLang="ja-JP" sz="1000">
                <a:latin typeface="+mn-ea"/>
              </a:rPr>
              <a:t>100</a:t>
            </a:r>
            <a:r>
              <a:rPr kumimoji="1" lang="ja-JP" altLang="en-US" sz="1000">
                <a:latin typeface="+mn-ea"/>
              </a:rPr>
              <a:t>％以下ということは、金融機関から調達した長期資金と会社が蓄積した自己資本で生産設備を賄えていることを示しているため、訪問前に確認しましょう。但し、下記の点については留意が必要であり、加減算が必要となる場合もあります。</a:t>
            </a:r>
            <a:endParaRPr kumimoji="1" lang="en-US" altLang="ja-JP" sz="1000">
              <a:latin typeface="+mn-ea"/>
            </a:endParaRPr>
          </a:p>
        </p:txBody>
      </p:sp>
      <p:cxnSp>
        <p:nvCxnSpPr>
          <p:cNvPr id="36" name="直線コネクタ 35">
            <a:extLst>
              <a:ext uri="{FF2B5EF4-FFF2-40B4-BE49-F238E27FC236}">
                <a16:creationId xmlns:a16="http://schemas.microsoft.com/office/drawing/2014/main" id="{9B9343EB-8340-43B2-BFCB-44120E0835EB}"/>
              </a:ext>
            </a:extLst>
          </p:cNvPr>
          <p:cNvCxnSpPr/>
          <p:nvPr/>
        </p:nvCxnSpPr>
        <p:spPr>
          <a:xfrm>
            <a:off x="176214" y="653361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グループ化 51">
            <a:extLst>
              <a:ext uri="{FF2B5EF4-FFF2-40B4-BE49-F238E27FC236}">
                <a16:creationId xmlns:a16="http://schemas.microsoft.com/office/drawing/2014/main" id="{C93DE088-ED65-D97F-EC40-1530EB6D57D2}"/>
              </a:ext>
            </a:extLst>
          </p:cNvPr>
          <p:cNvGrpSpPr/>
          <p:nvPr/>
        </p:nvGrpSpPr>
        <p:grpSpPr>
          <a:xfrm>
            <a:off x="247149" y="1102339"/>
            <a:ext cx="9048052" cy="885825"/>
            <a:chOff x="295274" y="1375740"/>
            <a:chExt cx="9048052" cy="885825"/>
          </a:xfrm>
        </p:grpSpPr>
        <p:sp>
          <p:nvSpPr>
            <p:cNvPr id="21" name="正方形/長方形 20">
              <a:extLst>
                <a:ext uri="{FF2B5EF4-FFF2-40B4-BE49-F238E27FC236}">
                  <a16:creationId xmlns:a16="http://schemas.microsoft.com/office/drawing/2014/main" id="{89E35265-CCA6-4F7A-9424-8CAB2F5451E4}"/>
                </a:ext>
              </a:extLst>
            </p:cNvPr>
            <p:cNvSpPr/>
            <p:nvPr/>
          </p:nvSpPr>
          <p:spPr>
            <a:xfrm>
              <a:off x="1362075" y="1533220"/>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固定長期適合率</a:t>
              </a:r>
              <a:endParaRPr kumimoji="1" lang="en-US" altLang="ja-JP" sz="1400" b="1">
                <a:solidFill>
                  <a:schemeClr val="tx1"/>
                </a:solidFill>
              </a:endParaRPr>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4348670" y="1835153"/>
              <a:ext cx="2993797" cy="338554"/>
            </a:xfrm>
            <a:prstGeom prst="rect">
              <a:avLst/>
            </a:prstGeom>
            <a:noFill/>
          </p:spPr>
          <p:txBody>
            <a:bodyPr wrap="square" rtlCol="0">
              <a:spAutoFit/>
            </a:bodyPr>
            <a:lstStyle/>
            <a:p>
              <a:pPr algn="ctr"/>
              <a:r>
                <a:rPr kumimoji="1" lang="ja-JP" altLang="en-US" sz="1600" b="1"/>
                <a:t>固定負債＋自己資本</a:t>
              </a:r>
              <a:endParaRPr kumimoji="1" lang="en-US" altLang="ja-JP" sz="1600" b="1"/>
            </a:p>
          </p:txBody>
        </p:sp>
        <p:grpSp>
          <p:nvGrpSpPr>
            <p:cNvPr id="28" name="グループ化 27">
              <a:extLst>
                <a:ext uri="{FF2B5EF4-FFF2-40B4-BE49-F238E27FC236}">
                  <a16:creationId xmlns:a16="http://schemas.microsoft.com/office/drawing/2014/main" id="{658A6EFE-BD1B-4DCD-BDC7-668A971F09AD}"/>
                </a:ext>
              </a:extLst>
            </p:cNvPr>
            <p:cNvGrpSpPr/>
            <p:nvPr/>
          </p:nvGrpSpPr>
          <p:grpSpPr>
            <a:xfrm>
              <a:off x="295274" y="1375740"/>
              <a:ext cx="1162051" cy="885825"/>
              <a:chOff x="2409824" y="3038474"/>
              <a:chExt cx="1162051" cy="885825"/>
            </a:xfrm>
            <a:noFill/>
          </p:grpSpPr>
          <p:sp>
            <p:nvSpPr>
              <p:cNvPr id="29" name="楕円 28">
                <a:extLst>
                  <a:ext uri="{FF2B5EF4-FFF2-40B4-BE49-F238E27FC236}">
                    <a16:creationId xmlns:a16="http://schemas.microsoft.com/office/drawing/2014/main" id="{F8A4E563-B31F-4ABC-A7DF-764AA49F9C1C}"/>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90EA5778-64FA-430A-9402-D6802911030F}"/>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cxnSp>
          <p:nvCxnSpPr>
            <p:cNvPr id="3" name="直線コネクタ 2">
              <a:extLst>
                <a:ext uri="{FF2B5EF4-FFF2-40B4-BE49-F238E27FC236}">
                  <a16:creationId xmlns:a16="http://schemas.microsoft.com/office/drawing/2014/main" id="{3FE52F80-58FB-4945-B7BF-3A4A7704CAD7}"/>
                </a:ext>
              </a:extLst>
            </p:cNvPr>
            <p:cNvCxnSpPr>
              <a:cxnSpLocks/>
            </p:cNvCxnSpPr>
            <p:nvPr/>
          </p:nvCxnSpPr>
          <p:spPr>
            <a:xfrm>
              <a:off x="3756221" y="1814698"/>
              <a:ext cx="3939886" cy="11489"/>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F1B882EF-6676-45CC-BA54-593175D515BD}"/>
                </a:ext>
              </a:extLst>
            </p:cNvPr>
            <p:cNvSpPr txBox="1"/>
            <p:nvPr/>
          </p:nvSpPr>
          <p:spPr>
            <a:xfrm>
              <a:off x="3776263" y="1487411"/>
              <a:ext cx="4138613" cy="338554"/>
            </a:xfrm>
            <a:prstGeom prst="rect">
              <a:avLst/>
            </a:prstGeom>
            <a:noFill/>
          </p:spPr>
          <p:txBody>
            <a:bodyPr wrap="square" rtlCol="0">
              <a:spAutoFit/>
            </a:bodyPr>
            <a:lstStyle/>
            <a:p>
              <a:pPr algn="ctr"/>
              <a:r>
                <a:rPr kumimoji="1" lang="ja-JP" altLang="en-US" sz="1600" b="1"/>
                <a:t>固定資産</a:t>
              </a:r>
              <a:endParaRPr kumimoji="1" lang="en-US" altLang="ja-JP" sz="1600" b="1"/>
            </a:p>
          </p:txBody>
        </p:sp>
        <p:sp>
          <p:nvSpPr>
            <p:cNvPr id="16" name="テキスト ボックス 15">
              <a:extLst>
                <a:ext uri="{FF2B5EF4-FFF2-40B4-BE49-F238E27FC236}">
                  <a16:creationId xmlns:a16="http://schemas.microsoft.com/office/drawing/2014/main" id="{C89E2127-84D8-4A58-88AC-793284A80FA1}"/>
                </a:ext>
              </a:extLst>
            </p:cNvPr>
            <p:cNvSpPr txBox="1"/>
            <p:nvPr/>
          </p:nvSpPr>
          <p:spPr>
            <a:xfrm>
              <a:off x="3362325" y="1647825"/>
              <a:ext cx="219075" cy="369332"/>
            </a:xfrm>
            <a:prstGeom prst="rect">
              <a:avLst/>
            </a:prstGeom>
            <a:noFill/>
          </p:spPr>
          <p:txBody>
            <a:bodyPr wrap="square" rtlCol="0">
              <a:spAutoFit/>
            </a:bodyPr>
            <a:lstStyle/>
            <a:p>
              <a:r>
                <a:rPr kumimoji="1" lang="ja-JP" altLang="en-US" b="1"/>
                <a:t>＝</a:t>
              </a:r>
            </a:p>
          </p:txBody>
        </p:sp>
        <p:sp>
          <p:nvSpPr>
            <p:cNvPr id="38" name="テキスト ボックス 37">
              <a:extLst>
                <a:ext uri="{FF2B5EF4-FFF2-40B4-BE49-F238E27FC236}">
                  <a16:creationId xmlns:a16="http://schemas.microsoft.com/office/drawing/2014/main" id="{BEE45621-1E05-4297-A273-9077D11B8114}"/>
                </a:ext>
              </a:extLst>
            </p:cNvPr>
            <p:cNvSpPr txBox="1"/>
            <p:nvPr/>
          </p:nvSpPr>
          <p:spPr>
            <a:xfrm>
              <a:off x="7828851" y="1673418"/>
              <a:ext cx="219075" cy="369332"/>
            </a:xfrm>
            <a:prstGeom prst="rect">
              <a:avLst/>
            </a:prstGeom>
            <a:noFill/>
          </p:spPr>
          <p:txBody>
            <a:bodyPr wrap="square" rtlCol="0">
              <a:spAutoFit/>
            </a:bodyPr>
            <a:lstStyle/>
            <a:p>
              <a:r>
                <a:rPr kumimoji="1" lang="ja-JP" altLang="en-US" b="1"/>
                <a:t>＝</a:t>
              </a:r>
            </a:p>
          </p:txBody>
        </p:sp>
        <p:sp>
          <p:nvSpPr>
            <p:cNvPr id="39" name="正方形/長方形 38">
              <a:extLst>
                <a:ext uri="{FF2B5EF4-FFF2-40B4-BE49-F238E27FC236}">
                  <a16:creationId xmlns:a16="http://schemas.microsoft.com/office/drawing/2014/main" id="{CC6E3394-30F6-40B0-9593-F984C8850C10}"/>
                </a:ext>
              </a:extLst>
            </p:cNvPr>
            <p:cNvSpPr/>
            <p:nvPr/>
          </p:nvSpPr>
          <p:spPr>
            <a:xfrm>
              <a:off x="8281289" y="1560782"/>
              <a:ext cx="1062037"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100</a:t>
              </a:r>
              <a:r>
                <a:rPr kumimoji="1" lang="ja-JP" altLang="en-US" sz="1400" b="1">
                  <a:solidFill>
                    <a:schemeClr val="tx1"/>
                  </a:solidFill>
                </a:rPr>
                <a:t>％以下</a:t>
              </a:r>
              <a:endParaRPr kumimoji="1" lang="en-US" altLang="ja-JP" sz="1400" b="1">
                <a:solidFill>
                  <a:schemeClr val="tx1"/>
                </a:solidFill>
              </a:endParaRPr>
            </a:p>
            <a:p>
              <a:pPr algn="ctr"/>
              <a:r>
                <a:rPr kumimoji="1" lang="ja-JP" altLang="en-US" sz="1400" b="1">
                  <a:solidFill>
                    <a:schemeClr val="tx1"/>
                  </a:solidFill>
                </a:rPr>
                <a:t>が目安</a:t>
              </a:r>
              <a:endParaRPr kumimoji="1" lang="en-US" altLang="ja-JP" sz="1400" b="1">
                <a:solidFill>
                  <a:schemeClr val="tx1"/>
                </a:solidFill>
              </a:endParaRPr>
            </a:p>
          </p:txBody>
        </p:sp>
      </p:grpSp>
      <p:sp>
        <p:nvSpPr>
          <p:cNvPr id="2" name="テキスト ボックス 1">
            <a:extLst>
              <a:ext uri="{FF2B5EF4-FFF2-40B4-BE49-F238E27FC236}">
                <a16:creationId xmlns:a16="http://schemas.microsoft.com/office/drawing/2014/main" id="{16A55EA9-42C0-38FE-D772-6BB3A181D725}"/>
              </a:ext>
            </a:extLst>
          </p:cNvPr>
          <p:cNvSpPr txBox="1"/>
          <p:nvPr/>
        </p:nvSpPr>
        <p:spPr>
          <a:xfrm>
            <a:off x="97802" y="506405"/>
            <a:ext cx="6934802" cy="400110"/>
          </a:xfrm>
          <a:prstGeom prst="rect">
            <a:avLst/>
          </a:prstGeom>
          <a:noFill/>
        </p:spPr>
        <p:txBody>
          <a:bodyPr wrap="square" rtlCol="0">
            <a:spAutoFit/>
          </a:bodyPr>
          <a:lstStyle/>
          <a:p>
            <a:r>
              <a:rPr kumimoji="1" lang="ja-JP" altLang="en-US" sz="1000"/>
              <a:t>会社を訪問する前に、着目してほしいポイントやそれに付随する資料等についてまとめます。</a:t>
            </a:r>
            <a:endParaRPr kumimoji="1" lang="en-US" altLang="ja-JP" sz="1000"/>
          </a:p>
          <a:p>
            <a:r>
              <a:rPr kumimoji="1" lang="ja-JP" altLang="en-US" sz="1000"/>
              <a:t>製造業といっても製品や生産体制等の幅が広いこともあり、事業者支援の初動における着眼のポイントをまとめます。</a:t>
            </a:r>
            <a:endParaRPr kumimoji="1" lang="en-US" altLang="ja-JP" sz="1100">
              <a:solidFill>
                <a:srgbClr val="FF0000"/>
              </a:solidFill>
            </a:endParaRPr>
          </a:p>
        </p:txBody>
      </p:sp>
      <p:grpSp>
        <p:nvGrpSpPr>
          <p:cNvPr id="11" name="グループ化 10">
            <a:extLst>
              <a:ext uri="{FF2B5EF4-FFF2-40B4-BE49-F238E27FC236}">
                <a16:creationId xmlns:a16="http://schemas.microsoft.com/office/drawing/2014/main" id="{F52EFA14-D011-5A99-9A2A-01F0B527618F}"/>
              </a:ext>
            </a:extLst>
          </p:cNvPr>
          <p:cNvGrpSpPr/>
          <p:nvPr/>
        </p:nvGrpSpPr>
        <p:grpSpPr>
          <a:xfrm>
            <a:off x="295276" y="2469850"/>
            <a:ext cx="2614067" cy="584775"/>
            <a:chOff x="312014" y="2983832"/>
            <a:chExt cx="2614067" cy="584775"/>
          </a:xfrm>
        </p:grpSpPr>
        <p:sp>
          <p:nvSpPr>
            <p:cNvPr id="5" name="テキスト ボックス 4">
              <a:extLst>
                <a:ext uri="{FF2B5EF4-FFF2-40B4-BE49-F238E27FC236}">
                  <a16:creationId xmlns:a16="http://schemas.microsoft.com/office/drawing/2014/main" id="{82A445D6-8249-B322-9190-08BBFFA1F8AA}"/>
                </a:ext>
              </a:extLst>
            </p:cNvPr>
            <p:cNvSpPr txBox="1"/>
            <p:nvPr/>
          </p:nvSpPr>
          <p:spPr>
            <a:xfrm>
              <a:off x="312014" y="3157452"/>
              <a:ext cx="890437" cy="369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留意点</a:t>
              </a:r>
            </a:p>
          </p:txBody>
        </p:sp>
        <p:sp>
          <p:nvSpPr>
            <p:cNvPr id="6" name="テキスト ボックス 5">
              <a:extLst>
                <a:ext uri="{FF2B5EF4-FFF2-40B4-BE49-F238E27FC236}">
                  <a16:creationId xmlns:a16="http://schemas.microsoft.com/office/drawing/2014/main" id="{43E0BBE5-3EF3-32A5-74E1-AC6BD7CC2E33}"/>
                </a:ext>
              </a:extLst>
            </p:cNvPr>
            <p:cNvSpPr txBox="1"/>
            <p:nvPr/>
          </p:nvSpPr>
          <p:spPr>
            <a:xfrm>
              <a:off x="1078030" y="2983832"/>
              <a:ext cx="1848051" cy="584775"/>
            </a:xfrm>
            <a:prstGeom prst="rect">
              <a:avLst/>
            </a:prstGeom>
            <a:noFill/>
          </p:spPr>
          <p:txBody>
            <a:bodyPr wrap="square" rtlCol="0">
              <a:spAutoFit/>
            </a:bodyPr>
            <a:lstStyle/>
            <a:p>
              <a:r>
                <a:rPr kumimoji="1" lang="ja-JP" altLang="en-US" sz="1400" b="1" dirty="0">
                  <a:latin typeface="+mn-ea"/>
                </a:rPr>
                <a:t>その</a:t>
              </a:r>
              <a:r>
                <a:rPr kumimoji="1" lang="ja-JP" altLang="en-US" sz="3200" b="1" dirty="0">
                  <a:latin typeface="HGS明朝E" panose="02020900000000000000" pitchFamily="18" charset="-128"/>
                  <a:ea typeface="HGS明朝E" panose="02020900000000000000" pitchFamily="18" charset="-128"/>
                </a:rPr>
                <a:t>１</a:t>
              </a:r>
              <a:endParaRPr kumimoji="1" lang="ja-JP" altLang="en-US" b="1" dirty="0">
                <a:latin typeface="HGS明朝E" panose="02020900000000000000" pitchFamily="18" charset="-128"/>
                <a:ea typeface="HGS明朝E" panose="02020900000000000000" pitchFamily="18" charset="-128"/>
              </a:endParaRPr>
            </a:p>
          </p:txBody>
        </p:sp>
        <p:cxnSp>
          <p:nvCxnSpPr>
            <p:cNvPr id="8" name="直線コネクタ 7">
              <a:extLst>
                <a:ext uri="{FF2B5EF4-FFF2-40B4-BE49-F238E27FC236}">
                  <a16:creationId xmlns:a16="http://schemas.microsoft.com/office/drawing/2014/main" id="{C193A33E-45EB-C5A0-674F-8E9687997588}"/>
                </a:ext>
              </a:extLst>
            </p:cNvPr>
            <p:cNvCxnSpPr>
              <a:cxnSpLocks/>
            </p:cNvCxnSpPr>
            <p:nvPr/>
          </p:nvCxnSpPr>
          <p:spPr>
            <a:xfrm>
              <a:off x="371475" y="3526783"/>
              <a:ext cx="1476624" cy="0"/>
            </a:xfrm>
            <a:prstGeom prst="line">
              <a:avLst/>
            </a:prstGeom>
            <a:ln w="47625">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955CE88A-57F3-5525-E4A9-B645B82268EE}"/>
              </a:ext>
            </a:extLst>
          </p:cNvPr>
          <p:cNvSpPr txBox="1"/>
          <p:nvPr/>
        </p:nvSpPr>
        <p:spPr>
          <a:xfrm>
            <a:off x="1946785" y="2656852"/>
            <a:ext cx="6326054" cy="369332"/>
          </a:xfrm>
          <a:prstGeom prst="rect">
            <a:avLst/>
          </a:prstGeom>
          <a:solidFill>
            <a:schemeClr val="bg1"/>
          </a:solid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固定負債（長期借入金）に運転資金が入っていないか？</a:t>
            </a:r>
          </a:p>
        </p:txBody>
      </p:sp>
      <p:grpSp>
        <p:nvGrpSpPr>
          <p:cNvPr id="13" name="グループ化 12">
            <a:extLst>
              <a:ext uri="{FF2B5EF4-FFF2-40B4-BE49-F238E27FC236}">
                <a16:creationId xmlns:a16="http://schemas.microsoft.com/office/drawing/2014/main" id="{67EC5B76-B550-C13B-F556-C076E71CCE4C}"/>
              </a:ext>
            </a:extLst>
          </p:cNvPr>
          <p:cNvGrpSpPr/>
          <p:nvPr/>
        </p:nvGrpSpPr>
        <p:grpSpPr>
          <a:xfrm>
            <a:off x="295276" y="3559725"/>
            <a:ext cx="2614067" cy="584775"/>
            <a:chOff x="312014" y="2983832"/>
            <a:chExt cx="2614067" cy="584775"/>
          </a:xfrm>
        </p:grpSpPr>
        <p:sp>
          <p:nvSpPr>
            <p:cNvPr id="14" name="テキスト ボックス 13">
              <a:extLst>
                <a:ext uri="{FF2B5EF4-FFF2-40B4-BE49-F238E27FC236}">
                  <a16:creationId xmlns:a16="http://schemas.microsoft.com/office/drawing/2014/main" id="{FF526E9E-E0DD-1B6B-4E31-90F2439BD5E3}"/>
                </a:ext>
              </a:extLst>
            </p:cNvPr>
            <p:cNvSpPr txBox="1"/>
            <p:nvPr/>
          </p:nvSpPr>
          <p:spPr>
            <a:xfrm>
              <a:off x="312014" y="3157452"/>
              <a:ext cx="890437" cy="369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留意点</a:t>
              </a:r>
            </a:p>
          </p:txBody>
        </p:sp>
        <p:sp>
          <p:nvSpPr>
            <p:cNvPr id="15" name="テキスト ボックス 14">
              <a:extLst>
                <a:ext uri="{FF2B5EF4-FFF2-40B4-BE49-F238E27FC236}">
                  <a16:creationId xmlns:a16="http://schemas.microsoft.com/office/drawing/2014/main" id="{36D6F5AD-8D79-E526-0A80-62D1E40D98F7}"/>
                </a:ext>
              </a:extLst>
            </p:cNvPr>
            <p:cNvSpPr txBox="1"/>
            <p:nvPr/>
          </p:nvSpPr>
          <p:spPr>
            <a:xfrm>
              <a:off x="1078030" y="2983832"/>
              <a:ext cx="1848051" cy="584775"/>
            </a:xfrm>
            <a:prstGeom prst="rect">
              <a:avLst/>
            </a:prstGeom>
            <a:noFill/>
          </p:spPr>
          <p:txBody>
            <a:bodyPr wrap="square" rtlCol="0">
              <a:spAutoFit/>
            </a:bodyPr>
            <a:lstStyle/>
            <a:p>
              <a:r>
                <a:rPr kumimoji="1" lang="ja-JP" altLang="en-US" sz="1400" b="1" dirty="0">
                  <a:latin typeface="+mn-ea"/>
                </a:rPr>
                <a:t>その</a:t>
              </a:r>
              <a:r>
                <a:rPr kumimoji="1" lang="ja-JP" altLang="en-US" sz="3200" b="1" dirty="0">
                  <a:latin typeface="HGS明朝E" panose="02020900000000000000" pitchFamily="18" charset="-128"/>
                  <a:ea typeface="HGS明朝E" panose="02020900000000000000" pitchFamily="18" charset="-128"/>
                </a:rPr>
                <a:t>２</a:t>
              </a:r>
              <a:endParaRPr kumimoji="1" lang="ja-JP" altLang="en-US" b="1" dirty="0">
                <a:latin typeface="HGS明朝E" panose="02020900000000000000" pitchFamily="18" charset="-128"/>
                <a:ea typeface="HGS明朝E" panose="02020900000000000000" pitchFamily="18" charset="-128"/>
              </a:endParaRPr>
            </a:p>
          </p:txBody>
        </p:sp>
        <p:cxnSp>
          <p:nvCxnSpPr>
            <p:cNvPr id="17" name="直線コネクタ 16">
              <a:extLst>
                <a:ext uri="{FF2B5EF4-FFF2-40B4-BE49-F238E27FC236}">
                  <a16:creationId xmlns:a16="http://schemas.microsoft.com/office/drawing/2014/main" id="{CCA652F9-B3D1-BEC9-EB2B-AE8B7D76BC3E}"/>
                </a:ext>
              </a:extLst>
            </p:cNvPr>
            <p:cNvCxnSpPr>
              <a:cxnSpLocks/>
            </p:cNvCxnSpPr>
            <p:nvPr/>
          </p:nvCxnSpPr>
          <p:spPr>
            <a:xfrm>
              <a:off x="371475" y="3526783"/>
              <a:ext cx="1476624" cy="0"/>
            </a:xfrm>
            <a:prstGeom prst="line">
              <a:avLst/>
            </a:prstGeom>
            <a:ln w="47625">
              <a:solidFill>
                <a:srgbClr val="FF0000">
                  <a:alpha val="40000"/>
                </a:srgbClr>
              </a:solidFill>
            </a:ln>
          </p:spPr>
          <p:style>
            <a:lnRef idx="1">
              <a:schemeClr val="accent1"/>
            </a:lnRef>
            <a:fillRef idx="0">
              <a:schemeClr val="accent1"/>
            </a:fillRef>
            <a:effectRef idx="0">
              <a:schemeClr val="accent1"/>
            </a:effectRef>
            <a:fontRef idx="minor">
              <a:schemeClr val="tx1"/>
            </a:fontRef>
          </p:style>
        </p:cxnSp>
      </p:grpSp>
      <p:sp>
        <p:nvSpPr>
          <p:cNvPr id="20" name="テキスト ボックス 19">
            <a:extLst>
              <a:ext uri="{FF2B5EF4-FFF2-40B4-BE49-F238E27FC236}">
                <a16:creationId xmlns:a16="http://schemas.microsoft.com/office/drawing/2014/main" id="{CD53CA07-ADBF-D53A-B04C-BF66BE96C7F5}"/>
              </a:ext>
            </a:extLst>
          </p:cNvPr>
          <p:cNvSpPr txBox="1"/>
          <p:nvPr/>
        </p:nvSpPr>
        <p:spPr>
          <a:xfrm>
            <a:off x="349794" y="3046288"/>
            <a:ext cx="9068526" cy="707886"/>
          </a:xfrm>
          <a:prstGeom prst="rect">
            <a:avLst/>
          </a:prstGeom>
          <a:noFill/>
        </p:spPr>
        <p:txBody>
          <a:bodyPr wrap="square" rtlCol="0">
            <a:spAutoFit/>
          </a:bodyPr>
          <a:lstStyle/>
          <a:p>
            <a:r>
              <a:rPr kumimoji="1" lang="ja-JP" altLang="en-US" sz="1000" spc="20" dirty="0"/>
              <a:t>　設備投資資金は長期借入金、日常の事業運営に必要な運転資金は短期借入金、と明確に区別して調達している会社は、現実的には少ないと思われます。　　　運転資金も設備資金も全て長期借入金で調達している企業も多くみられます。そのような会社の固定長期適合率は、過少に算出されることも</a:t>
            </a:r>
            <a:r>
              <a:rPr kumimoji="1" lang="ja-JP" altLang="en-US" sz="1000" spc="20" dirty="0" smtClean="0"/>
              <a:t>あります</a:t>
            </a:r>
            <a:r>
              <a:rPr kumimoji="1" lang="ja-JP" altLang="en-US" sz="1000" spc="20" dirty="0"/>
              <a:t>。</a:t>
            </a:r>
            <a:r>
              <a:rPr kumimoji="1" lang="ja-JP" altLang="en-US" sz="1000" spc="20" dirty="0" smtClean="0"/>
              <a:t>従前</a:t>
            </a:r>
            <a:r>
              <a:rPr kumimoji="1" lang="ja-JP" altLang="en-US" sz="1000" spc="20" dirty="0"/>
              <a:t>の融資関係資料や訪問前の経理担当者への聞き取りにより、借入金の使途を確認できる場合は、それらを基に固定負債のうち設備投資資金と自己資本の合計で再計算することも有効です。</a:t>
            </a:r>
            <a:endParaRPr kumimoji="1" lang="en-US" altLang="ja-JP" sz="1000" spc="20" dirty="0"/>
          </a:p>
        </p:txBody>
      </p:sp>
      <p:sp>
        <p:nvSpPr>
          <p:cNvPr id="24" name="テキスト ボックス 23">
            <a:extLst>
              <a:ext uri="{FF2B5EF4-FFF2-40B4-BE49-F238E27FC236}">
                <a16:creationId xmlns:a16="http://schemas.microsoft.com/office/drawing/2014/main" id="{FB8E67EE-CA4A-A389-34D9-04A27D07515E}"/>
              </a:ext>
            </a:extLst>
          </p:cNvPr>
          <p:cNvSpPr txBox="1"/>
          <p:nvPr/>
        </p:nvSpPr>
        <p:spPr>
          <a:xfrm>
            <a:off x="295277" y="4166474"/>
            <a:ext cx="9189546" cy="553998"/>
          </a:xfrm>
          <a:prstGeom prst="rect">
            <a:avLst/>
          </a:prstGeom>
          <a:noFill/>
        </p:spPr>
        <p:txBody>
          <a:bodyPr wrap="square" rtlCol="0">
            <a:spAutoFit/>
          </a:bodyPr>
          <a:lstStyle/>
          <a:p>
            <a:r>
              <a:rPr kumimoji="1" lang="ja-JP" altLang="en-US" sz="1000" dirty="0">
                <a:latin typeface="+mn-ea"/>
              </a:rPr>
              <a:t>　計算の結果、固定長期適合率が</a:t>
            </a:r>
            <a:r>
              <a:rPr kumimoji="1" lang="en-US" altLang="ja-JP" sz="1000" dirty="0">
                <a:latin typeface="+mn-ea"/>
              </a:rPr>
              <a:t>100</a:t>
            </a:r>
            <a:r>
              <a:rPr kumimoji="1" lang="ja-JP" altLang="en-US" sz="1000" dirty="0">
                <a:latin typeface="+mn-ea"/>
              </a:rPr>
              <a:t>％以下であったとしても、固定資産の内訳を確認しましょう。製造機械や工場・倉庫以外を含む場合もあります</a:t>
            </a:r>
            <a:r>
              <a:rPr kumimoji="1" lang="ja-JP" altLang="en-US" sz="1000" dirty="0" smtClean="0">
                <a:latin typeface="+mn-ea"/>
              </a:rPr>
              <a:t>。極端</a:t>
            </a:r>
            <a:r>
              <a:rPr kumimoji="1" lang="ja-JP" altLang="en-US" sz="1000" dirty="0">
                <a:latin typeface="+mn-ea"/>
              </a:rPr>
              <a:t>なケースでは、機械設備や工場の簿価は少額で老朽化がみられ、多額の子会社株式や事業外の車両等で固定資産が構成されていることもあります</a:t>
            </a:r>
            <a:r>
              <a:rPr kumimoji="1" lang="ja-JP" altLang="en-US" sz="1000" dirty="0" smtClean="0">
                <a:latin typeface="+mn-ea"/>
              </a:rPr>
              <a:t>。表面的</a:t>
            </a:r>
            <a:r>
              <a:rPr kumimoji="1" lang="ja-JP" altLang="en-US" sz="1000" dirty="0">
                <a:latin typeface="+mn-ea"/>
              </a:rPr>
              <a:t>な目安だけで判断するのではなく、財務分析も多角的な視野を持って行う必要があります。</a:t>
            </a:r>
            <a:endParaRPr kumimoji="1" lang="en-US" altLang="ja-JP" sz="1000" dirty="0">
              <a:latin typeface="+mn-ea"/>
            </a:endParaRPr>
          </a:p>
        </p:txBody>
      </p:sp>
      <p:cxnSp>
        <p:nvCxnSpPr>
          <p:cNvPr id="25" name="直線コネクタ 24">
            <a:extLst>
              <a:ext uri="{FF2B5EF4-FFF2-40B4-BE49-F238E27FC236}">
                <a16:creationId xmlns:a16="http://schemas.microsoft.com/office/drawing/2014/main" id="{4BEA21DC-A844-978B-E555-5662253DF2E8}"/>
              </a:ext>
            </a:extLst>
          </p:cNvPr>
          <p:cNvCxnSpPr>
            <a:cxnSpLocks/>
          </p:cNvCxnSpPr>
          <p:nvPr/>
        </p:nvCxnSpPr>
        <p:spPr>
          <a:xfrm>
            <a:off x="176214" y="483257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53" name="グループ化 52">
            <a:extLst>
              <a:ext uri="{FF2B5EF4-FFF2-40B4-BE49-F238E27FC236}">
                <a16:creationId xmlns:a16="http://schemas.microsoft.com/office/drawing/2014/main" id="{765AA77B-07AF-4F05-9744-9F63AD4D0841}"/>
              </a:ext>
            </a:extLst>
          </p:cNvPr>
          <p:cNvGrpSpPr/>
          <p:nvPr/>
        </p:nvGrpSpPr>
        <p:grpSpPr>
          <a:xfrm>
            <a:off x="53924" y="5177253"/>
            <a:ext cx="1578543" cy="1114592"/>
            <a:chOff x="87177" y="5474772"/>
            <a:chExt cx="1578543" cy="1114592"/>
          </a:xfrm>
        </p:grpSpPr>
        <p:grpSp>
          <p:nvGrpSpPr>
            <p:cNvPr id="34" name="グループ化 33">
              <a:extLst>
                <a:ext uri="{FF2B5EF4-FFF2-40B4-BE49-F238E27FC236}">
                  <a16:creationId xmlns:a16="http://schemas.microsoft.com/office/drawing/2014/main" id="{F3B86A80-1080-9FE4-A565-FCD82796D0B9}"/>
                </a:ext>
              </a:extLst>
            </p:cNvPr>
            <p:cNvGrpSpPr/>
            <p:nvPr/>
          </p:nvGrpSpPr>
          <p:grpSpPr>
            <a:xfrm>
              <a:off x="87177" y="5575866"/>
              <a:ext cx="1578543" cy="910145"/>
              <a:chOff x="87177" y="5441749"/>
              <a:chExt cx="1578543" cy="910145"/>
            </a:xfrm>
          </p:grpSpPr>
          <p:sp>
            <p:nvSpPr>
              <p:cNvPr id="30" name="テキスト ボックス 29">
                <a:extLst>
                  <a:ext uri="{FF2B5EF4-FFF2-40B4-BE49-F238E27FC236}">
                    <a16:creationId xmlns:a16="http://schemas.microsoft.com/office/drawing/2014/main" id="{2BEE032E-E6CF-B76C-CE68-1756D964766C}"/>
                  </a:ext>
                </a:extLst>
              </p:cNvPr>
              <p:cNvSpPr txBox="1"/>
              <p:nvPr/>
            </p:nvSpPr>
            <p:spPr>
              <a:xfrm>
                <a:off x="87177" y="5441749"/>
                <a:ext cx="1578543" cy="584775"/>
              </a:xfrm>
              <a:prstGeom prst="rect">
                <a:avLst/>
              </a:prstGeom>
              <a:noFill/>
            </p:spPr>
            <p:txBody>
              <a:bodyPr wrap="square" rtlCol="0">
                <a:spAutoFit/>
              </a:bodyPr>
              <a:lstStyle/>
              <a:p>
                <a:pPr algn="ctr"/>
                <a:r>
                  <a:rPr kumimoji="1" lang="ja-JP" altLang="en-US" sz="3200">
                    <a:latin typeface="HG創英角ｺﾞｼｯｸUB" panose="020B0909000000000000" pitchFamily="49" charset="-128"/>
                    <a:ea typeface="HG創英角ｺﾞｼｯｸUB" panose="020B0909000000000000" pitchFamily="49" charset="-128"/>
                  </a:rPr>
                  <a:t>利益率</a:t>
                </a:r>
              </a:p>
            </p:txBody>
          </p:sp>
          <p:sp>
            <p:nvSpPr>
              <p:cNvPr id="31" name="テキスト ボックス 30">
                <a:extLst>
                  <a:ext uri="{FF2B5EF4-FFF2-40B4-BE49-F238E27FC236}">
                    <a16:creationId xmlns:a16="http://schemas.microsoft.com/office/drawing/2014/main" id="{A8BFC764-05D5-EA2A-177F-5B9A149B58B0}"/>
                  </a:ext>
                </a:extLst>
              </p:cNvPr>
              <p:cNvSpPr txBox="1"/>
              <p:nvPr/>
            </p:nvSpPr>
            <p:spPr>
              <a:xfrm>
                <a:off x="243567" y="6044117"/>
                <a:ext cx="1250153" cy="307777"/>
              </a:xfrm>
              <a:prstGeom prst="rect">
                <a:avLst/>
              </a:prstGeom>
              <a:noFill/>
            </p:spPr>
            <p:txBody>
              <a:bodyPr wrap="square" rtlCol="0">
                <a:spAutoFit/>
              </a:bodyPr>
              <a:lstStyle/>
              <a:p>
                <a:r>
                  <a:rPr kumimoji="1" lang="ja-JP" altLang="en-US" sz="1400">
                    <a:latin typeface="HG創英角ｺﾞｼｯｸUB" panose="020B0909000000000000" pitchFamily="49" charset="-128"/>
                    <a:ea typeface="HG創英角ｺﾞｼｯｸUB" panose="020B0909000000000000" pitchFamily="49" charset="-128"/>
                  </a:rPr>
                  <a:t>という着眼点</a:t>
                </a:r>
              </a:p>
            </p:txBody>
          </p:sp>
        </p:grpSp>
        <p:sp>
          <p:nvSpPr>
            <p:cNvPr id="45" name="四角形: 角を丸くする 44">
              <a:extLst>
                <a:ext uri="{FF2B5EF4-FFF2-40B4-BE49-F238E27FC236}">
                  <a16:creationId xmlns:a16="http://schemas.microsoft.com/office/drawing/2014/main" id="{3B06D58A-954A-7245-E375-49948619F631}"/>
                </a:ext>
              </a:extLst>
            </p:cNvPr>
            <p:cNvSpPr/>
            <p:nvPr/>
          </p:nvSpPr>
          <p:spPr>
            <a:xfrm>
              <a:off x="205089" y="5474772"/>
              <a:ext cx="1346381" cy="1114592"/>
            </a:xfrm>
            <a:prstGeom prst="roundRect">
              <a:avLst>
                <a:gd name="adj" fmla="val 8895"/>
              </a:avLst>
            </a:prstGeom>
            <a:noFill/>
            <a:ln w="698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テキスト ボックス 45">
            <a:extLst>
              <a:ext uri="{FF2B5EF4-FFF2-40B4-BE49-F238E27FC236}">
                <a16:creationId xmlns:a16="http://schemas.microsoft.com/office/drawing/2014/main" id="{82854F86-8285-CF60-2ED7-5629C1135DDB}"/>
              </a:ext>
            </a:extLst>
          </p:cNvPr>
          <p:cNvSpPr txBox="1"/>
          <p:nvPr/>
        </p:nvSpPr>
        <p:spPr>
          <a:xfrm>
            <a:off x="1555298" y="5004107"/>
            <a:ext cx="3984715" cy="1477328"/>
          </a:xfrm>
          <a:prstGeom prst="rect">
            <a:avLst/>
          </a:prstGeom>
          <a:noFill/>
        </p:spPr>
        <p:txBody>
          <a:bodyPr wrap="square" rtlCol="0">
            <a:spAutoFit/>
          </a:bodyPr>
          <a:lstStyle/>
          <a:p>
            <a:r>
              <a:rPr kumimoji="1" lang="ja-JP" altLang="en-US" sz="1000"/>
              <a:t>　製造業の経営者との会話の中で“利益率”という言葉が出てくることが頻繁にあります。金融機関が想像する“利益率”は売上総利益率を指していたとしても、企業の捉えている利益率は異なっている場合があります。実際の売上総利益率と企業が説明する“利益率”が相違する場合は、“企業の捉えている利益率”が売上からどの費用（材料費・労務費等）を控除した利益により算出したものか確認しましょう。捉え方の違いを修正してもなお数値に大きな差異がある場合には、企業の利益把握（原価管理）に課題が内在している場合もありますので、大切な着眼点です。</a:t>
            </a:r>
            <a:endParaRPr kumimoji="1" lang="en-US" altLang="ja-JP" sz="1000"/>
          </a:p>
        </p:txBody>
      </p:sp>
      <p:cxnSp>
        <p:nvCxnSpPr>
          <p:cNvPr id="58" name="直線コネクタ 57">
            <a:extLst>
              <a:ext uri="{FF2B5EF4-FFF2-40B4-BE49-F238E27FC236}">
                <a16:creationId xmlns:a16="http://schemas.microsoft.com/office/drawing/2014/main" id="{39634B54-5AEE-3F36-A0EA-885CF306424E}"/>
              </a:ext>
            </a:extLst>
          </p:cNvPr>
          <p:cNvCxnSpPr>
            <a:cxnSpLocks/>
          </p:cNvCxnSpPr>
          <p:nvPr/>
        </p:nvCxnSpPr>
        <p:spPr>
          <a:xfrm>
            <a:off x="5944102" y="6464117"/>
            <a:ext cx="3609673" cy="0"/>
          </a:xfrm>
          <a:prstGeom prst="line">
            <a:avLst/>
          </a:prstGeom>
          <a:ln w="15875"/>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1E1418FD-1CBF-B719-8721-1B17BE0A338B}"/>
              </a:ext>
            </a:extLst>
          </p:cNvPr>
          <p:cNvGrpSpPr/>
          <p:nvPr/>
        </p:nvGrpSpPr>
        <p:grpSpPr>
          <a:xfrm>
            <a:off x="5540013" y="4975961"/>
            <a:ext cx="2816338" cy="1505436"/>
            <a:chOff x="5137038" y="5164438"/>
            <a:chExt cx="2816338" cy="1505436"/>
          </a:xfrm>
        </p:grpSpPr>
        <p:sp>
          <p:nvSpPr>
            <p:cNvPr id="47" name="正方形/長方形 46">
              <a:extLst>
                <a:ext uri="{FF2B5EF4-FFF2-40B4-BE49-F238E27FC236}">
                  <a16:creationId xmlns:a16="http://schemas.microsoft.com/office/drawing/2014/main" id="{63340F1B-48AD-9D6D-EAAE-93BE92730827}"/>
                </a:ext>
              </a:extLst>
            </p:cNvPr>
            <p:cNvSpPr/>
            <p:nvPr/>
          </p:nvSpPr>
          <p:spPr>
            <a:xfrm>
              <a:off x="5137038" y="5164438"/>
              <a:ext cx="737406" cy="1496244"/>
            </a:xfrm>
            <a:prstGeom prst="rect">
              <a:avLst/>
            </a:prstGeom>
            <a:solidFill>
              <a:srgbClr val="00B0F0">
                <a:alpha val="20000"/>
              </a:srgbClr>
            </a:solid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売　上</a:t>
              </a:r>
              <a:endParaRPr kumimoji="1" lang="ja-JP" altLang="en-US" sz="1200"/>
            </a:p>
          </p:txBody>
        </p:sp>
        <p:grpSp>
          <p:nvGrpSpPr>
            <p:cNvPr id="10" name="グループ化 9">
              <a:extLst>
                <a:ext uri="{FF2B5EF4-FFF2-40B4-BE49-F238E27FC236}">
                  <a16:creationId xmlns:a16="http://schemas.microsoft.com/office/drawing/2014/main" id="{C11EB956-4751-55E9-B246-271457EB47C7}"/>
                </a:ext>
              </a:extLst>
            </p:cNvPr>
            <p:cNvGrpSpPr/>
            <p:nvPr/>
          </p:nvGrpSpPr>
          <p:grpSpPr>
            <a:xfrm>
              <a:off x="5934477" y="5164438"/>
              <a:ext cx="2018899" cy="1505436"/>
              <a:chOff x="5934477" y="5164438"/>
              <a:chExt cx="2018899" cy="1505436"/>
            </a:xfrm>
          </p:grpSpPr>
          <p:grpSp>
            <p:nvGrpSpPr>
              <p:cNvPr id="54" name="グループ化 53">
                <a:extLst>
                  <a:ext uri="{FF2B5EF4-FFF2-40B4-BE49-F238E27FC236}">
                    <a16:creationId xmlns:a16="http://schemas.microsoft.com/office/drawing/2014/main" id="{1666A4BE-C4CF-1576-1829-567DA1896958}"/>
                  </a:ext>
                </a:extLst>
              </p:cNvPr>
              <p:cNvGrpSpPr/>
              <p:nvPr/>
            </p:nvGrpSpPr>
            <p:grpSpPr>
              <a:xfrm>
                <a:off x="5934477" y="5164438"/>
                <a:ext cx="629954" cy="1187286"/>
                <a:chOff x="5992227" y="5164438"/>
                <a:chExt cx="629954" cy="1187286"/>
              </a:xfrm>
            </p:grpSpPr>
            <p:sp>
              <p:nvSpPr>
                <p:cNvPr id="48" name="正方形/長方形 47">
                  <a:extLst>
                    <a:ext uri="{FF2B5EF4-FFF2-40B4-BE49-F238E27FC236}">
                      <a16:creationId xmlns:a16="http://schemas.microsoft.com/office/drawing/2014/main" id="{DCB8A078-C1BF-10DD-8F0C-0A093C4DC1DE}"/>
                    </a:ext>
                  </a:extLst>
                </p:cNvPr>
                <p:cNvSpPr/>
                <p:nvPr/>
              </p:nvSpPr>
              <p:spPr>
                <a:xfrm>
                  <a:off x="5992227" y="5164438"/>
                  <a:ext cx="629954" cy="259115"/>
                </a:xfrm>
                <a:prstGeom prst="rect">
                  <a:avLst/>
                </a:prstGeom>
                <a:solidFill>
                  <a:srgbClr val="FF0000">
                    <a:alpha val="20000"/>
                  </a:srgbClr>
                </a:solidFill>
                <a:ln w="31750">
                  <a:solidFill>
                    <a:srgbClr val="FF0000">
                      <a:alpha val="4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rPr>
                    <a:t>材料費</a:t>
                  </a:r>
                  <a:endParaRPr kumimoji="1" lang="ja-JP" altLang="en-US" sz="1050"/>
                </a:p>
              </p:txBody>
            </p:sp>
            <p:sp>
              <p:nvSpPr>
                <p:cNvPr id="49" name="正方形/長方形 48">
                  <a:extLst>
                    <a:ext uri="{FF2B5EF4-FFF2-40B4-BE49-F238E27FC236}">
                      <a16:creationId xmlns:a16="http://schemas.microsoft.com/office/drawing/2014/main" id="{DC940587-09B3-68D5-C194-1E037342DA9C}"/>
                    </a:ext>
                  </a:extLst>
                </p:cNvPr>
                <p:cNvSpPr/>
                <p:nvPr/>
              </p:nvSpPr>
              <p:spPr>
                <a:xfrm>
                  <a:off x="5992227" y="5472346"/>
                  <a:ext cx="629954" cy="259115"/>
                </a:xfrm>
                <a:prstGeom prst="rect">
                  <a:avLst/>
                </a:prstGeom>
                <a:solidFill>
                  <a:srgbClr val="FFC000">
                    <a:alpha val="20000"/>
                  </a:srgbClr>
                </a:solidFill>
                <a:ln w="31750">
                  <a:solidFill>
                    <a:srgbClr val="FFC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rPr>
                    <a:t>労務費</a:t>
                  </a:r>
                  <a:endParaRPr kumimoji="1" lang="ja-JP" altLang="en-US" sz="1050"/>
                </a:p>
              </p:txBody>
            </p:sp>
            <p:sp>
              <p:nvSpPr>
                <p:cNvPr id="50" name="正方形/長方形 49">
                  <a:extLst>
                    <a:ext uri="{FF2B5EF4-FFF2-40B4-BE49-F238E27FC236}">
                      <a16:creationId xmlns:a16="http://schemas.microsoft.com/office/drawing/2014/main" id="{06C5F2C0-BADC-827C-D476-A000B736158D}"/>
                    </a:ext>
                  </a:extLst>
                </p:cNvPr>
                <p:cNvSpPr/>
                <p:nvPr/>
              </p:nvSpPr>
              <p:spPr>
                <a:xfrm>
                  <a:off x="5992227" y="5777827"/>
                  <a:ext cx="629954" cy="259115"/>
                </a:xfrm>
                <a:prstGeom prst="rect">
                  <a:avLst/>
                </a:prstGeom>
                <a:solidFill>
                  <a:srgbClr val="92D050">
                    <a:alpha val="20000"/>
                  </a:srgbClr>
                </a:solidFill>
                <a:ln w="3175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rPr>
                    <a:t>外注費</a:t>
                  </a:r>
                  <a:endParaRPr kumimoji="1" lang="ja-JP" altLang="en-US" sz="1050"/>
                </a:p>
              </p:txBody>
            </p:sp>
            <p:sp>
              <p:nvSpPr>
                <p:cNvPr id="51" name="正方形/長方形 50">
                  <a:extLst>
                    <a:ext uri="{FF2B5EF4-FFF2-40B4-BE49-F238E27FC236}">
                      <a16:creationId xmlns:a16="http://schemas.microsoft.com/office/drawing/2014/main" id="{7A325362-D298-369B-042D-2521D6F6C45C}"/>
                    </a:ext>
                  </a:extLst>
                </p:cNvPr>
                <p:cNvSpPr/>
                <p:nvPr/>
              </p:nvSpPr>
              <p:spPr>
                <a:xfrm>
                  <a:off x="5992227" y="6092609"/>
                  <a:ext cx="629954" cy="259115"/>
                </a:xfrm>
                <a:prstGeom prst="rect">
                  <a:avLst/>
                </a:prstGeom>
                <a:solidFill>
                  <a:schemeClr val="bg1">
                    <a:lumMod val="50000"/>
                    <a:alpha val="20000"/>
                  </a:schemeClr>
                </a:solidFill>
                <a:ln w="31750">
                  <a:solidFill>
                    <a:schemeClr val="bg1">
                      <a:lumMod val="50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rPr>
                    <a:t>諸経費</a:t>
                  </a:r>
                  <a:endParaRPr kumimoji="1" lang="ja-JP" altLang="en-US" sz="1050"/>
                </a:p>
              </p:txBody>
            </p:sp>
          </p:grpSp>
          <p:cxnSp>
            <p:nvCxnSpPr>
              <p:cNvPr id="57" name="直線コネクタ 56">
                <a:extLst>
                  <a:ext uri="{FF2B5EF4-FFF2-40B4-BE49-F238E27FC236}">
                    <a16:creationId xmlns:a16="http://schemas.microsoft.com/office/drawing/2014/main" id="{ADAA0535-BB6F-AE57-E20E-22DAC99A911E}"/>
                  </a:ext>
                </a:extLst>
              </p:cNvPr>
              <p:cNvCxnSpPr>
                <a:cxnSpLocks/>
              </p:cNvCxnSpPr>
              <p:nvPr/>
            </p:nvCxnSpPr>
            <p:spPr>
              <a:xfrm flipV="1">
                <a:off x="5944102" y="6359266"/>
                <a:ext cx="1034214" cy="7581"/>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1" name="直線矢印コネクタ 60">
                <a:extLst>
                  <a:ext uri="{FF2B5EF4-FFF2-40B4-BE49-F238E27FC236}">
                    <a16:creationId xmlns:a16="http://schemas.microsoft.com/office/drawing/2014/main" id="{8A97D45E-16E2-A4A0-88BA-7D31F0984037}"/>
                  </a:ext>
                </a:extLst>
              </p:cNvPr>
              <p:cNvCxnSpPr>
                <a:cxnSpLocks/>
              </p:cNvCxnSpPr>
              <p:nvPr/>
            </p:nvCxnSpPr>
            <p:spPr>
              <a:xfrm>
                <a:off x="6910941" y="6359266"/>
                <a:ext cx="0" cy="301416"/>
              </a:xfrm>
              <a:prstGeom prst="straightConnector1">
                <a:avLst/>
              </a:prstGeom>
              <a:ln w="38100">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7D9FA9FE-58A4-29C6-28F4-55F68A4BE408}"/>
                  </a:ext>
                </a:extLst>
              </p:cNvPr>
              <p:cNvSpPr txBox="1"/>
              <p:nvPr/>
            </p:nvSpPr>
            <p:spPr>
              <a:xfrm>
                <a:off x="5994257" y="6415958"/>
                <a:ext cx="856648" cy="253916"/>
              </a:xfrm>
              <a:prstGeom prst="rect">
                <a:avLst/>
              </a:prstGeom>
              <a:noFill/>
            </p:spPr>
            <p:txBody>
              <a:bodyPr wrap="square" rtlCol="0">
                <a:spAutoFit/>
              </a:bodyPr>
              <a:lstStyle/>
              <a:p>
                <a:r>
                  <a:rPr kumimoji="1" lang="ja-JP" altLang="en-US" sz="1050"/>
                  <a:t>売上総利益</a:t>
                </a:r>
              </a:p>
            </p:txBody>
          </p:sp>
          <p:cxnSp>
            <p:nvCxnSpPr>
              <p:cNvPr id="69" name="直線コネクタ 68">
                <a:extLst>
                  <a:ext uri="{FF2B5EF4-FFF2-40B4-BE49-F238E27FC236}">
                    <a16:creationId xmlns:a16="http://schemas.microsoft.com/office/drawing/2014/main" id="{B9684F4E-388C-9242-1373-BA1A63AAC890}"/>
                  </a:ext>
                </a:extLst>
              </p:cNvPr>
              <p:cNvCxnSpPr>
                <a:cxnSpLocks/>
              </p:cNvCxnSpPr>
              <p:nvPr/>
            </p:nvCxnSpPr>
            <p:spPr>
              <a:xfrm>
                <a:off x="5944102" y="5424221"/>
                <a:ext cx="2009274"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95BA9785-0930-2CD6-3C45-98ECEF13A1CE}"/>
                  </a:ext>
                </a:extLst>
              </p:cNvPr>
              <p:cNvCxnSpPr>
                <a:cxnSpLocks/>
              </p:cNvCxnSpPr>
              <p:nvPr/>
            </p:nvCxnSpPr>
            <p:spPr>
              <a:xfrm>
                <a:off x="5944102" y="5739327"/>
                <a:ext cx="1690937"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F3E1A027-3AA0-364B-0C06-C101AE49581C}"/>
                  </a:ext>
                </a:extLst>
              </p:cNvPr>
              <p:cNvCxnSpPr>
                <a:cxnSpLocks/>
              </p:cNvCxnSpPr>
              <p:nvPr/>
            </p:nvCxnSpPr>
            <p:spPr>
              <a:xfrm>
                <a:off x="5944102" y="6038007"/>
                <a:ext cx="1303721"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8" name="直線矢印コネクタ 77">
                <a:extLst>
                  <a:ext uri="{FF2B5EF4-FFF2-40B4-BE49-F238E27FC236}">
                    <a16:creationId xmlns:a16="http://schemas.microsoft.com/office/drawing/2014/main" id="{0DE9E67E-951E-5E8C-D050-282E7C64551C}"/>
                  </a:ext>
                </a:extLst>
              </p:cNvPr>
              <p:cNvCxnSpPr/>
              <p:nvPr/>
            </p:nvCxnSpPr>
            <p:spPr>
              <a:xfrm>
                <a:off x="7209323" y="6036942"/>
                <a:ext cx="0" cy="62374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a:extLst>
                  <a:ext uri="{FF2B5EF4-FFF2-40B4-BE49-F238E27FC236}">
                    <a16:creationId xmlns:a16="http://schemas.microsoft.com/office/drawing/2014/main" id="{47859116-2C0B-6161-9F94-DE068B1E3FBA}"/>
                  </a:ext>
                </a:extLst>
              </p:cNvPr>
              <p:cNvCxnSpPr/>
              <p:nvPr/>
            </p:nvCxnSpPr>
            <p:spPr>
              <a:xfrm>
                <a:off x="7577289" y="5739327"/>
                <a:ext cx="0" cy="921355"/>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1" name="直線矢印コネクタ 80">
                <a:extLst>
                  <a:ext uri="{FF2B5EF4-FFF2-40B4-BE49-F238E27FC236}">
                    <a16:creationId xmlns:a16="http://schemas.microsoft.com/office/drawing/2014/main" id="{DD98DE32-15DA-399E-3AD6-34E75E1C8654}"/>
                  </a:ext>
                </a:extLst>
              </p:cNvPr>
              <p:cNvCxnSpPr>
                <a:cxnSpLocks/>
              </p:cNvCxnSpPr>
              <p:nvPr/>
            </p:nvCxnSpPr>
            <p:spPr>
              <a:xfrm>
                <a:off x="7905251" y="5438675"/>
                <a:ext cx="0" cy="1222007"/>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pSp>
      </p:grpSp>
      <p:sp>
        <p:nvSpPr>
          <p:cNvPr id="9" name="テキスト ボックス 8">
            <a:extLst>
              <a:ext uri="{FF2B5EF4-FFF2-40B4-BE49-F238E27FC236}">
                <a16:creationId xmlns:a16="http://schemas.microsoft.com/office/drawing/2014/main" id="{ADEC0731-C727-B351-2986-F816D5C06AF0}"/>
              </a:ext>
            </a:extLst>
          </p:cNvPr>
          <p:cNvSpPr txBox="1"/>
          <p:nvPr/>
        </p:nvSpPr>
        <p:spPr>
          <a:xfrm>
            <a:off x="8356351" y="5305562"/>
            <a:ext cx="1466850" cy="923330"/>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企業側の</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“利益率”</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はどこか？</a:t>
            </a:r>
          </a:p>
        </p:txBody>
      </p:sp>
      <p:sp>
        <p:nvSpPr>
          <p:cNvPr id="26" name="正方形/長方形 25">
            <a:extLst>
              <a:ext uri="{FF2B5EF4-FFF2-40B4-BE49-F238E27FC236}">
                <a16:creationId xmlns:a16="http://schemas.microsoft.com/office/drawing/2014/main" id="{3A9C91FB-30B3-2126-4978-E4AB8E427851}"/>
              </a:ext>
            </a:extLst>
          </p:cNvPr>
          <p:cNvSpPr/>
          <p:nvPr/>
        </p:nvSpPr>
        <p:spPr>
          <a:xfrm>
            <a:off x="1927535" y="2684651"/>
            <a:ext cx="5953522" cy="310993"/>
          </a:xfrm>
          <a:prstGeom prst="rect">
            <a:avLst/>
          </a:pr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 name="直線コネクタ 58">
            <a:extLst>
              <a:ext uri="{FF2B5EF4-FFF2-40B4-BE49-F238E27FC236}">
                <a16:creationId xmlns:a16="http://schemas.microsoft.com/office/drawing/2014/main" id="{1F44959B-879A-4247-9FA4-69D56E4D3C49}"/>
              </a:ext>
            </a:extLst>
          </p:cNvPr>
          <p:cNvCxnSpPr/>
          <p:nvPr/>
        </p:nvCxnSpPr>
        <p:spPr>
          <a:xfrm>
            <a:off x="157163" y="984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の目利き（決算資料編）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73" name="テキスト ボックス 7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74" name="テキスト ボックス 7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63"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4</a:t>
            </a:fld>
            <a:endParaRPr kumimoji="1" lang="ja-JP" altLang="en-US"/>
          </a:p>
        </p:txBody>
      </p:sp>
    </p:spTree>
    <p:extLst>
      <p:ext uri="{BB962C8B-B14F-4D97-AF65-F5344CB8AC3E}">
        <p14:creationId xmlns:p14="http://schemas.microsoft.com/office/powerpoint/2010/main" val="3660574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a:extLst>
              <a:ext uri="{FF2B5EF4-FFF2-40B4-BE49-F238E27FC236}">
                <a16:creationId xmlns:a16="http://schemas.microsoft.com/office/drawing/2014/main" id="{8F36C99A-2D36-A78D-F9AB-8EB5CD6E1372}"/>
              </a:ext>
            </a:extLst>
          </p:cNvPr>
          <p:cNvGrpSpPr/>
          <p:nvPr/>
        </p:nvGrpSpPr>
        <p:grpSpPr>
          <a:xfrm>
            <a:off x="5491898" y="5609828"/>
            <a:ext cx="2268179" cy="841478"/>
            <a:chOff x="5495949" y="5573694"/>
            <a:chExt cx="2268179" cy="841478"/>
          </a:xfrm>
        </p:grpSpPr>
        <p:sp>
          <p:nvSpPr>
            <p:cNvPr id="17" name="テキスト ボックス 16">
              <a:extLst>
                <a:ext uri="{FF2B5EF4-FFF2-40B4-BE49-F238E27FC236}">
                  <a16:creationId xmlns:a16="http://schemas.microsoft.com/office/drawing/2014/main" id="{AF35CD1C-8333-D6E6-8303-4D34BA5DAE12}"/>
                </a:ext>
              </a:extLst>
            </p:cNvPr>
            <p:cNvSpPr txBox="1"/>
            <p:nvPr/>
          </p:nvSpPr>
          <p:spPr>
            <a:xfrm>
              <a:off x="5495949" y="5953507"/>
              <a:ext cx="2268179" cy="461665"/>
            </a:xfrm>
            <a:prstGeom prst="rect">
              <a:avLst/>
            </a:prstGeom>
            <a:noFill/>
          </p:spPr>
          <p:txBody>
            <a:bodyPr wrap="square" rtlCol="0">
              <a:spAutoFit/>
            </a:bodyPr>
            <a:lstStyle/>
            <a:p>
              <a:pPr algn="ctr"/>
              <a:r>
                <a:rPr kumimoji="1" lang="ja-JP" altLang="en-US" sz="1200">
                  <a:latin typeface="HG創英角ｺﾞｼｯｸUB" panose="020B0909000000000000" pitchFamily="49" charset="-128"/>
                  <a:ea typeface="HG創英角ｺﾞｼｯｸUB" panose="020B0909000000000000" pitchFamily="49" charset="-128"/>
                </a:rPr>
                <a:t>この工場で一人前になるの</a:t>
              </a:r>
              <a:endParaRPr kumimoji="1" lang="en-US" altLang="ja-JP" sz="1200">
                <a:latin typeface="HG創英角ｺﾞｼｯｸUB" panose="020B0909000000000000" pitchFamily="49" charset="-128"/>
                <a:ea typeface="HG創英角ｺﾞｼｯｸUB" panose="020B0909000000000000" pitchFamily="49" charset="-128"/>
              </a:endParaRPr>
            </a:p>
            <a:p>
              <a:pPr algn="ctr"/>
              <a:r>
                <a:rPr kumimoji="1" lang="ja-JP" altLang="en-US" sz="1200">
                  <a:latin typeface="HG創英角ｺﾞｼｯｸUB" panose="020B0909000000000000" pitchFamily="49" charset="-128"/>
                  <a:ea typeface="HG創英角ｺﾞｼｯｸUB" panose="020B0909000000000000" pitchFamily="49" charset="-128"/>
                </a:rPr>
                <a:t>にどのくらいかかるのか？</a:t>
              </a:r>
            </a:p>
          </p:txBody>
        </p:sp>
        <p:sp>
          <p:nvSpPr>
            <p:cNvPr id="13" name="テキスト ボックス 12">
              <a:extLst>
                <a:ext uri="{FF2B5EF4-FFF2-40B4-BE49-F238E27FC236}">
                  <a16:creationId xmlns:a16="http://schemas.microsoft.com/office/drawing/2014/main" id="{A615B66B-14F9-36F7-9216-57BD12B6C732}"/>
                </a:ext>
              </a:extLst>
            </p:cNvPr>
            <p:cNvSpPr txBox="1"/>
            <p:nvPr/>
          </p:nvSpPr>
          <p:spPr>
            <a:xfrm>
              <a:off x="5596251" y="5573694"/>
              <a:ext cx="2029076"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技術の高さの目安</a:t>
              </a:r>
            </a:p>
          </p:txBody>
        </p:sp>
        <p:cxnSp>
          <p:nvCxnSpPr>
            <p:cNvPr id="15" name="直線コネクタ 14">
              <a:extLst>
                <a:ext uri="{FF2B5EF4-FFF2-40B4-BE49-F238E27FC236}">
                  <a16:creationId xmlns:a16="http://schemas.microsoft.com/office/drawing/2014/main" id="{931958A3-2848-972E-F8D4-45A888CDB65C}"/>
                </a:ext>
              </a:extLst>
            </p:cNvPr>
            <p:cNvCxnSpPr>
              <a:cxnSpLocks/>
            </p:cNvCxnSpPr>
            <p:nvPr/>
          </p:nvCxnSpPr>
          <p:spPr>
            <a:xfrm>
              <a:off x="5670479" y="5943026"/>
              <a:ext cx="1834861" cy="1"/>
            </a:xfrm>
            <a:prstGeom prst="line">
              <a:avLst/>
            </a:prstGeom>
            <a:ln w="47625">
              <a:solidFill>
                <a:srgbClr val="FFC000"/>
              </a:solidFill>
            </a:ln>
          </p:spPr>
          <p:style>
            <a:lnRef idx="1">
              <a:schemeClr val="accent1"/>
            </a:lnRef>
            <a:fillRef idx="0">
              <a:schemeClr val="accent1"/>
            </a:fillRef>
            <a:effectRef idx="0">
              <a:schemeClr val="accent1"/>
            </a:effectRef>
            <a:fontRef idx="minor">
              <a:schemeClr val="tx1"/>
            </a:fontRef>
          </p:style>
        </p:cxnSp>
      </p:grpSp>
      <p:sp>
        <p:nvSpPr>
          <p:cNvPr id="20" name="矢印: ストライプ 19">
            <a:extLst>
              <a:ext uri="{FF2B5EF4-FFF2-40B4-BE49-F238E27FC236}">
                <a16:creationId xmlns:a16="http://schemas.microsoft.com/office/drawing/2014/main" id="{1F5DA66D-7249-D721-5757-EA33C8D20C57}"/>
              </a:ext>
            </a:extLst>
          </p:cNvPr>
          <p:cNvSpPr/>
          <p:nvPr/>
        </p:nvSpPr>
        <p:spPr>
          <a:xfrm>
            <a:off x="5488190" y="5835212"/>
            <a:ext cx="2425810" cy="429752"/>
          </a:xfrm>
          <a:prstGeom prst="stripedRightArrow">
            <a:avLst>
              <a:gd name="adj1" fmla="val 54479"/>
              <a:gd name="adj2" fmla="val 50000"/>
            </a:avLst>
          </a:prstGeom>
          <a:solidFill>
            <a:srgbClr val="FFC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9B9343EB-8340-43B2-BFCB-44120E0835EB}"/>
              </a:ext>
            </a:extLst>
          </p:cNvPr>
          <p:cNvCxnSpPr/>
          <p:nvPr/>
        </p:nvCxnSpPr>
        <p:spPr>
          <a:xfrm>
            <a:off x="17621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6" name="グループ化 25">
            <a:extLst>
              <a:ext uri="{FF2B5EF4-FFF2-40B4-BE49-F238E27FC236}">
                <a16:creationId xmlns:a16="http://schemas.microsoft.com/office/drawing/2014/main" id="{D7C8ACD8-80F2-4CA8-AAF0-93D2C5771C21}"/>
              </a:ext>
            </a:extLst>
          </p:cNvPr>
          <p:cNvGrpSpPr/>
          <p:nvPr/>
        </p:nvGrpSpPr>
        <p:grpSpPr>
          <a:xfrm>
            <a:off x="280987" y="1173149"/>
            <a:ext cx="1162051" cy="885825"/>
            <a:chOff x="295274" y="1523999"/>
            <a:chExt cx="1162051" cy="885825"/>
          </a:xfrm>
        </p:grpSpPr>
        <p:sp>
          <p:nvSpPr>
            <p:cNvPr id="27" name="楕円 26">
              <a:extLst>
                <a:ext uri="{FF2B5EF4-FFF2-40B4-BE49-F238E27FC236}">
                  <a16:creationId xmlns:a16="http://schemas.microsoft.com/office/drawing/2014/main" id="{2AB1D7E4-4557-41C4-8573-66D2E4804CE3}"/>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2F504694-0806-48D0-B898-150DB292393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31" name="正方形/長方形 30">
            <a:extLst>
              <a:ext uri="{FF2B5EF4-FFF2-40B4-BE49-F238E27FC236}">
                <a16:creationId xmlns:a16="http://schemas.microsoft.com/office/drawing/2014/main" id="{698BFA5F-B8A7-45F2-9EF2-2C81A1927A94}"/>
              </a:ext>
            </a:extLst>
          </p:cNvPr>
          <p:cNvSpPr/>
          <p:nvPr/>
        </p:nvSpPr>
        <p:spPr>
          <a:xfrm>
            <a:off x="1347788" y="132147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生産体制の確認</a:t>
            </a:r>
            <a:endParaRPr kumimoji="1" lang="en-US" altLang="ja-JP" sz="1400" b="1">
              <a:solidFill>
                <a:schemeClr val="tx1"/>
              </a:solidFill>
            </a:endParaRPr>
          </a:p>
        </p:txBody>
      </p:sp>
      <p:sp>
        <p:nvSpPr>
          <p:cNvPr id="34" name="テキスト ボックス 33">
            <a:extLst>
              <a:ext uri="{FF2B5EF4-FFF2-40B4-BE49-F238E27FC236}">
                <a16:creationId xmlns:a16="http://schemas.microsoft.com/office/drawing/2014/main" id="{477E771E-4513-49B9-9661-AB1D466E646B}"/>
              </a:ext>
            </a:extLst>
          </p:cNvPr>
          <p:cNvSpPr txBox="1"/>
          <p:nvPr/>
        </p:nvSpPr>
        <p:spPr>
          <a:xfrm>
            <a:off x="3476625" y="1275303"/>
            <a:ext cx="6492070" cy="415498"/>
          </a:xfrm>
          <a:prstGeom prst="rect">
            <a:avLst/>
          </a:prstGeom>
          <a:noFill/>
        </p:spPr>
        <p:txBody>
          <a:bodyPr wrap="square" rtlCol="0">
            <a:spAutoFit/>
          </a:bodyPr>
          <a:lstStyle/>
          <a:p>
            <a:r>
              <a:rPr kumimoji="1" lang="ja-JP" altLang="en-US" sz="1050"/>
              <a:t>□　</a:t>
            </a:r>
            <a:r>
              <a:rPr kumimoji="1" lang="ja-JP" altLang="en-US" sz="1050" b="1"/>
              <a:t>労働集約型</a:t>
            </a:r>
            <a:r>
              <a:rPr kumimoji="1" lang="ja-JP" altLang="en-US" sz="1050"/>
              <a:t>　</a:t>
            </a:r>
            <a:r>
              <a:rPr kumimoji="1" lang="ja-JP" altLang="en-US" sz="1000" spc="-50"/>
              <a:t>人手が介在する技術や小型機械の操作等による加工・製造が中心（例えば、革製品の製造や、</a:t>
            </a:r>
            <a:endParaRPr kumimoji="1" lang="en-US" altLang="ja-JP" sz="1000" spc="-50"/>
          </a:p>
          <a:p>
            <a:r>
              <a:rPr kumimoji="1" lang="ja-JP" altLang="en-US" sz="1000" spc="-50"/>
              <a:t>　　　　　　　　　機械化が困難な伝統工芸品等の製造など）</a:t>
            </a:r>
            <a:endParaRPr kumimoji="1" lang="en-US" altLang="ja-JP" sz="1000" spc="-50"/>
          </a:p>
        </p:txBody>
      </p:sp>
      <p:sp>
        <p:nvSpPr>
          <p:cNvPr id="45" name="テキスト ボックス 44">
            <a:extLst>
              <a:ext uri="{FF2B5EF4-FFF2-40B4-BE49-F238E27FC236}">
                <a16:creationId xmlns:a16="http://schemas.microsoft.com/office/drawing/2014/main" id="{76F0C12A-F7AE-42C9-87AC-C2A58146F795}"/>
              </a:ext>
            </a:extLst>
          </p:cNvPr>
          <p:cNvSpPr txBox="1"/>
          <p:nvPr/>
        </p:nvSpPr>
        <p:spPr>
          <a:xfrm>
            <a:off x="3476624" y="1632961"/>
            <a:ext cx="6429375" cy="407804"/>
          </a:xfrm>
          <a:prstGeom prst="rect">
            <a:avLst/>
          </a:prstGeom>
          <a:noFill/>
        </p:spPr>
        <p:txBody>
          <a:bodyPr wrap="square" rtlCol="0">
            <a:spAutoFit/>
          </a:bodyPr>
          <a:lstStyle/>
          <a:p>
            <a:r>
              <a:rPr kumimoji="1" lang="ja-JP" altLang="en-US" sz="1050"/>
              <a:t>□　</a:t>
            </a:r>
            <a:r>
              <a:rPr kumimoji="1" lang="ja-JP" altLang="en-US" sz="1050" b="1"/>
              <a:t>資本集約型</a:t>
            </a:r>
            <a:r>
              <a:rPr kumimoji="1" lang="ja-JP" altLang="en-US" sz="1050"/>
              <a:t>　</a:t>
            </a:r>
            <a:r>
              <a:rPr kumimoji="1" lang="ja-JP" altLang="en-US" sz="1000" spc="-100"/>
              <a:t>自動化等を基軸とした機械設備による加工･製造が中心（一定の段取り替えやプログラミング変更、</a:t>
            </a:r>
            <a:endParaRPr kumimoji="1" lang="en-US" altLang="ja-JP" sz="1000" spc="-100"/>
          </a:p>
          <a:p>
            <a:r>
              <a:rPr kumimoji="1" lang="ja-JP" altLang="en-US" sz="1000" spc="-100"/>
              <a:t>　　　　　　　　　  加工時の補助等・検品作業を除いて、その大半が機械化・自動化されている）</a:t>
            </a:r>
            <a:endParaRPr kumimoji="1" lang="en-US" altLang="ja-JP" sz="1000" spc="-100"/>
          </a:p>
        </p:txBody>
      </p:sp>
      <p:sp>
        <p:nvSpPr>
          <p:cNvPr id="46" name="テキスト ボックス 45">
            <a:extLst>
              <a:ext uri="{FF2B5EF4-FFF2-40B4-BE49-F238E27FC236}">
                <a16:creationId xmlns:a16="http://schemas.microsoft.com/office/drawing/2014/main" id="{F5D4BD62-FEB8-4C04-9274-93A1DB87F0D7}"/>
              </a:ext>
            </a:extLst>
          </p:cNvPr>
          <p:cNvSpPr txBox="1"/>
          <p:nvPr/>
        </p:nvSpPr>
        <p:spPr>
          <a:xfrm>
            <a:off x="419101" y="2186043"/>
            <a:ext cx="8999220" cy="707886"/>
          </a:xfrm>
          <a:prstGeom prst="rect">
            <a:avLst/>
          </a:prstGeom>
          <a:noFill/>
        </p:spPr>
        <p:txBody>
          <a:bodyPr wrap="square" rtlCol="0">
            <a:spAutoFit/>
          </a:bodyPr>
          <a:lstStyle/>
          <a:p>
            <a:r>
              <a:rPr kumimoji="1" lang="ja-JP" altLang="en-US" sz="1000" spc="30" dirty="0"/>
              <a:t>　</a:t>
            </a:r>
            <a:r>
              <a:rPr kumimoji="1" lang="ja-JP" altLang="en-US" sz="1000" spc="-30" dirty="0"/>
              <a:t>製造しているモノやサプライチェーンのどの段階を担っているかなどにより、個社ごとに生産体制は異なります。例えば、金型製造や板金加工と一括りにされていても、取扱う材質・サイズ・用途等が、会社の生産体制の設計に大きな影響を与えます。会社訪問時に財務的な課題への質問や工場の最新設備の見学に終始してしまう傾向がありますが、まずは生産体制が労働</a:t>
            </a:r>
            <a:r>
              <a:rPr kumimoji="1" lang="ja-JP" altLang="en-US" sz="1000" spc="-30" dirty="0" smtClean="0"/>
              <a:t>集約型か</a:t>
            </a:r>
            <a:r>
              <a:rPr kumimoji="1" lang="ja-JP" altLang="en-US" sz="1000" spc="-30" dirty="0"/>
              <a:t>、資本集約型かを確認するようにしましょう。どちらの生産体制かによって着眼の力点が変わる部分がありますので、代表的なポイントを以下にまとめます。</a:t>
            </a:r>
            <a:endParaRPr kumimoji="1" lang="en-US" altLang="ja-JP" sz="1000" spc="-30" dirty="0"/>
          </a:p>
        </p:txBody>
      </p:sp>
      <p:grpSp>
        <p:nvGrpSpPr>
          <p:cNvPr id="42" name="グループ化 41">
            <a:extLst>
              <a:ext uri="{FF2B5EF4-FFF2-40B4-BE49-F238E27FC236}">
                <a16:creationId xmlns:a16="http://schemas.microsoft.com/office/drawing/2014/main" id="{A6F755D2-ADE3-DF5D-B46E-C1E0E5DF173D}"/>
              </a:ext>
            </a:extLst>
          </p:cNvPr>
          <p:cNvGrpSpPr/>
          <p:nvPr/>
        </p:nvGrpSpPr>
        <p:grpSpPr>
          <a:xfrm>
            <a:off x="195262" y="2868870"/>
            <a:ext cx="9773433" cy="646331"/>
            <a:chOff x="195262" y="2978681"/>
            <a:chExt cx="9773433" cy="646331"/>
          </a:xfrm>
        </p:grpSpPr>
        <p:sp>
          <p:nvSpPr>
            <p:cNvPr id="28" name="テキスト ボックス 27">
              <a:extLst>
                <a:ext uri="{FF2B5EF4-FFF2-40B4-BE49-F238E27FC236}">
                  <a16:creationId xmlns:a16="http://schemas.microsoft.com/office/drawing/2014/main" id="{2357C0C4-D453-CFCB-7BD8-58228AD00C44}"/>
                </a:ext>
              </a:extLst>
            </p:cNvPr>
            <p:cNvSpPr txBox="1"/>
            <p:nvPr/>
          </p:nvSpPr>
          <p:spPr>
            <a:xfrm>
              <a:off x="7439034" y="2978681"/>
              <a:ext cx="2529661" cy="646331"/>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人材に関する</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着眼点が中心</a:t>
              </a:r>
            </a:p>
          </p:txBody>
        </p:sp>
        <p:sp>
          <p:nvSpPr>
            <p:cNvPr id="24" name="矢印: ストライプ 23">
              <a:extLst>
                <a:ext uri="{FF2B5EF4-FFF2-40B4-BE49-F238E27FC236}">
                  <a16:creationId xmlns:a16="http://schemas.microsoft.com/office/drawing/2014/main" id="{2F8B1839-26D0-D5C3-DB9B-BD9B878D2EB8}"/>
                </a:ext>
              </a:extLst>
            </p:cNvPr>
            <p:cNvSpPr/>
            <p:nvPr/>
          </p:nvSpPr>
          <p:spPr>
            <a:xfrm>
              <a:off x="2270732" y="3078945"/>
              <a:ext cx="5667926" cy="429752"/>
            </a:xfrm>
            <a:prstGeom prst="stripedRightArrow">
              <a:avLst>
                <a:gd name="adj1" fmla="val 54479"/>
                <a:gd name="adj2" fmla="val 50000"/>
              </a:avLst>
            </a:pr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15663F6B-A479-6B5E-C90E-C4A86B1BF333}"/>
                </a:ext>
              </a:extLst>
            </p:cNvPr>
            <p:cNvGrpSpPr/>
            <p:nvPr/>
          </p:nvGrpSpPr>
          <p:grpSpPr>
            <a:xfrm>
              <a:off x="195262" y="3082843"/>
              <a:ext cx="2029076" cy="369332"/>
              <a:chOff x="312014" y="3157452"/>
              <a:chExt cx="2029076" cy="369332"/>
            </a:xfrm>
          </p:grpSpPr>
          <p:sp>
            <p:nvSpPr>
              <p:cNvPr id="5" name="テキスト ボックス 4">
                <a:extLst>
                  <a:ext uri="{FF2B5EF4-FFF2-40B4-BE49-F238E27FC236}">
                    <a16:creationId xmlns:a16="http://schemas.microsoft.com/office/drawing/2014/main" id="{DDCAD505-B2CA-C5AD-F36F-583F55438647}"/>
                  </a:ext>
                </a:extLst>
              </p:cNvPr>
              <p:cNvSpPr txBox="1"/>
              <p:nvPr/>
            </p:nvSpPr>
            <p:spPr>
              <a:xfrm>
                <a:off x="312014" y="3157452"/>
                <a:ext cx="2029076"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労働集約型の場合</a:t>
                </a:r>
              </a:p>
            </p:txBody>
          </p:sp>
          <p:cxnSp>
            <p:nvCxnSpPr>
              <p:cNvPr id="10" name="直線コネクタ 9">
                <a:extLst>
                  <a:ext uri="{FF2B5EF4-FFF2-40B4-BE49-F238E27FC236}">
                    <a16:creationId xmlns:a16="http://schemas.microsoft.com/office/drawing/2014/main" id="{97353355-1936-4CEF-2F4B-AF87B9CB8FF0}"/>
                  </a:ext>
                </a:extLst>
              </p:cNvPr>
              <p:cNvCxnSpPr>
                <a:cxnSpLocks/>
              </p:cNvCxnSpPr>
              <p:nvPr/>
            </p:nvCxnSpPr>
            <p:spPr>
              <a:xfrm>
                <a:off x="371475" y="3526783"/>
                <a:ext cx="1834861" cy="1"/>
              </a:xfrm>
              <a:prstGeom prst="line">
                <a:avLst/>
              </a:prstGeom>
              <a:ln w="4762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21" name="テキスト ボックス 20">
              <a:extLst>
                <a:ext uri="{FF2B5EF4-FFF2-40B4-BE49-F238E27FC236}">
                  <a16:creationId xmlns:a16="http://schemas.microsoft.com/office/drawing/2014/main" id="{3FB2B7C2-8FB5-1529-3F81-0B5815D7B7B3}"/>
                </a:ext>
              </a:extLst>
            </p:cNvPr>
            <p:cNvSpPr txBox="1"/>
            <p:nvPr/>
          </p:nvSpPr>
          <p:spPr>
            <a:xfrm>
              <a:off x="2331370" y="3095024"/>
              <a:ext cx="137475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社員定着率</a:t>
              </a:r>
            </a:p>
          </p:txBody>
        </p:sp>
        <p:sp>
          <p:nvSpPr>
            <p:cNvPr id="22" name="テキスト ボックス 21">
              <a:extLst>
                <a:ext uri="{FF2B5EF4-FFF2-40B4-BE49-F238E27FC236}">
                  <a16:creationId xmlns:a16="http://schemas.microsoft.com/office/drawing/2014/main" id="{241E823E-C97D-E0C0-9FBD-54A1F10D6DD0}"/>
                </a:ext>
              </a:extLst>
            </p:cNvPr>
            <p:cNvSpPr txBox="1"/>
            <p:nvPr/>
          </p:nvSpPr>
          <p:spPr>
            <a:xfrm>
              <a:off x="3734981" y="3095024"/>
              <a:ext cx="137475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パート比率</a:t>
              </a:r>
            </a:p>
          </p:txBody>
        </p:sp>
        <p:sp>
          <p:nvSpPr>
            <p:cNvPr id="23" name="テキスト ボックス 22">
              <a:extLst>
                <a:ext uri="{FF2B5EF4-FFF2-40B4-BE49-F238E27FC236}">
                  <a16:creationId xmlns:a16="http://schemas.microsoft.com/office/drawing/2014/main" id="{CFFB4F8E-694F-0D53-F8A7-5264A841646F}"/>
                </a:ext>
              </a:extLst>
            </p:cNvPr>
            <p:cNvSpPr txBox="1"/>
            <p:nvPr/>
          </p:nvSpPr>
          <p:spPr>
            <a:xfrm>
              <a:off x="5338059" y="3095024"/>
              <a:ext cx="183271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多能工化の状況</a:t>
              </a:r>
            </a:p>
          </p:txBody>
        </p:sp>
      </p:grpSp>
      <p:grpSp>
        <p:nvGrpSpPr>
          <p:cNvPr id="41" name="グループ化 40">
            <a:extLst>
              <a:ext uri="{FF2B5EF4-FFF2-40B4-BE49-F238E27FC236}">
                <a16:creationId xmlns:a16="http://schemas.microsoft.com/office/drawing/2014/main" id="{DDD41DD3-2387-C4A8-D310-57E7AFE17006}"/>
              </a:ext>
            </a:extLst>
          </p:cNvPr>
          <p:cNvGrpSpPr/>
          <p:nvPr/>
        </p:nvGrpSpPr>
        <p:grpSpPr>
          <a:xfrm>
            <a:off x="195262" y="3587650"/>
            <a:ext cx="9773433" cy="646331"/>
            <a:chOff x="195262" y="3651050"/>
            <a:chExt cx="9773433" cy="646331"/>
          </a:xfrm>
        </p:grpSpPr>
        <p:sp>
          <p:nvSpPr>
            <p:cNvPr id="40" name="テキスト ボックス 39">
              <a:extLst>
                <a:ext uri="{FF2B5EF4-FFF2-40B4-BE49-F238E27FC236}">
                  <a16:creationId xmlns:a16="http://schemas.microsoft.com/office/drawing/2014/main" id="{60EFA510-EFCD-4BE5-0DD6-E92C53328A0E}"/>
                </a:ext>
              </a:extLst>
            </p:cNvPr>
            <p:cNvSpPr txBox="1"/>
            <p:nvPr/>
          </p:nvSpPr>
          <p:spPr>
            <a:xfrm>
              <a:off x="7439034" y="3651050"/>
              <a:ext cx="2529661" cy="646331"/>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設備に関する</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着眼点が中心</a:t>
              </a:r>
            </a:p>
          </p:txBody>
        </p:sp>
        <p:grpSp>
          <p:nvGrpSpPr>
            <p:cNvPr id="14" name="グループ化 13">
              <a:extLst>
                <a:ext uri="{FF2B5EF4-FFF2-40B4-BE49-F238E27FC236}">
                  <a16:creationId xmlns:a16="http://schemas.microsoft.com/office/drawing/2014/main" id="{6E59F6FC-9EF6-F1C2-5A54-46263A950A62}"/>
                </a:ext>
              </a:extLst>
            </p:cNvPr>
            <p:cNvGrpSpPr/>
            <p:nvPr/>
          </p:nvGrpSpPr>
          <p:grpSpPr>
            <a:xfrm>
              <a:off x="195262" y="3725792"/>
              <a:ext cx="2029076" cy="369332"/>
              <a:chOff x="312014" y="3157452"/>
              <a:chExt cx="2029076" cy="369332"/>
            </a:xfrm>
          </p:grpSpPr>
          <p:sp>
            <p:nvSpPr>
              <p:cNvPr id="16" name="テキスト ボックス 15">
                <a:extLst>
                  <a:ext uri="{FF2B5EF4-FFF2-40B4-BE49-F238E27FC236}">
                    <a16:creationId xmlns:a16="http://schemas.microsoft.com/office/drawing/2014/main" id="{9827E58A-D00A-026D-FF94-049855197C52}"/>
                  </a:ext>
                </a:extLst>
              </p:cNvPr>
              <p:cNvSpPr txBox="1"/>
              <p:nvPr/>
            </p:nvSpPr>
            <p:spPr>
              <a:xfrm>
                <a:off x="312014" y="3157452"/>
                <a:ext cx="2029076"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資本集約型の場合</a:t>
                </a:r>
              </a:p>
            </p:txBody>
          </p:sp>
          <p:cxnSp>
            <p:nvCxnSpPr>
              <p:cNvPr id="19" name="直線コネクタ 18">
                <a:extLst>
                  <a:ext uri="{FF2B5EF4-FFF2-40B4-BE49-F238E27FC236}">
                    <a16:creationId xmlns:a16="http://schemas.microsoft.com/office/drawing/2014/main" id="{014CD108-2546-A436-9428-869706BD79BE}"/>
                  </a:ext>
                </a:extLst>
              </p:cNvPr>
              <p:cNvCxnSpPr>
                <a:cxnSpLocks/>
              </p:cNvCxnSpPr>
              <p:nvPr/>
            </p:nvCxnSpPr>
            <p:spPr>
              <a:xfrm>
                <a:off x="371475" y="3526783"/>
                <a:ext cx="1834861" cy="1"/>
              </a:xfrm>
              <a:prstGeom prst="line">
                <a:avLst/>
              </a:prstGeom>
              <a:ln w="47625">
                <a:solidFill>
                  <a:srgbClr val="FF0000">
                    <a:alpha val="40000"/>
                  </a:srgbClr>
                </a:solidFill>
              </a:ln>
            </p:spPr>
            <p:style>
              <a:lnRef idx="1">
                <a:schemeClr val="accent1"/>
              </a:lnRef>
              <a:fillRef idx="0">
                <a:schemeClr val="accent1"/>
              </a:fillRef>
              <a:effectRef idx="0">
                <a:schemeClr val="accent1"/>
              </a:effectRef>
              <a:fontRef idx="minor">
                <a:schemeClr val="tx1"/>
              </a:fontRef>
            </p:style>
          </p:cxnSp>
        </p:grpSp>
        <p:sp>
          <p:nvSpPr>
            <p:cNvPr id="29" name="矢印: ストライプ 28">
              <a:extLst>
                <a:ext uri="{FF2B5EF4-FFF2-40B4-BE49-F238E27FC236}">
                  <a16:creationId xmlns:a16="http://schemas.microsoft.com/office/drawing/2014/main" id="{354130FD-CB69-8F0F-98BD-A3A3DB91DB3C}"/>
                </a:ext>
              </a:extLst>
            </p:cNvPr>
            <p:cNvSpPr/>
            <p:nvPr/>
          </p:nvSpPr>
          <p:spPr>
            <a:xfrm>
              <a:off x="2246074" y="3762164"/>
              <a:ext cx="5667926" cy="429752"/>
            </a:xfrm>
            <a:prstGeom prst="stripedRightArrow">
              <a:avLst>
                <a:gd name="adj1" fmla="val 54479"/>
                <a:gd name="adj2" fmla="val 50000"/>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03659F41-0147-A682-F0C8-824E1E111DEC}"/>
                </a:ext>
              </a:extLst>
            </p:cNvPr>
            <p:cNvSpPr txBox="1"/>
            <p:nvPr/>
          </p:nvSpPr>
          <p:spPr>
            <a:xfrm>
              <a:off x="2319439" y="3786169"/>
              <a:ext cx="137475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設備の性能</a:t>
              </a:r>
            </a:p>
          </p:txBody>
        </p:sp>
        <p:sp>
          <p:nvSpPr>
            <p:cNvPr id="38" name="テキスト ボックス 37">
              <a:extLst>
                <a:ext uri="{FF2B5EF4-FFF2-40B4-BE49-F238E27FC236}">
                  <a16:creationId xmlns:a16="http://schemas.microsoft.com/office/drawing/2014/main" id="{05F6D383-D3AC-83BD-3446-A0D7B873B18E}"/>
                </a:ext>
              </a:extLst>
            </p:cNvPr>
            <p:cNvSpPr txBox="1"/>
            <p:nvPr/>
          </p:nvSpPr>
          <p:spPr>
            <a:xfrm>
              <a:off x="5152820" y="3792789"/>
              <a:ext cx="2607257"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工場の余剰スペース</a:t>
              </a:r>
            </a:p>
          </p:txBody>
        </p:sp>
        <p:sp>
          <p:nvSpPr>
            <p:cNvPr id="39" name="テキスト ボックス 38">
              <a:extLst>
                <a:ext uri="{FF2B5EF4-FFF2-40B4-BE49-F238E27FC236}">
                  <a16:creationId xmlns:a16="http://schemas.microsoft.com/office/drawing/2014/main" id="{E10AA584-2F5E-A10D-7341-B7DD9F3A6FE8}"/>
                </a:ext>
              </a:extLst>
            </p:cNvPr>
            <p:cNvSpPr txBox="1"/>
            <p:nvPr/>
          </p:nvSpPr>
          <p:spPr>
            <a:xfrm>
              <a:off x="3741962" y="3786169"/>
              <a:ext cx="137475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設備の状況</a:t>
              </a:r>
            </a:p>
          </p:txBody>
        </p:sp>
      </p:grpSp>
      <p:sp>
        <p:nvSpPr>
          <p:cNvPr id="43" name="テキスト ボックス 42">
            <a:extLst>
              <a:ext uri="{FF2B5EF4-FFF2-40B4-BE49-F238E27FC236}">
                <a16:creationId xmlns:a16="http://schemas.microsoft.com/office/drawing/2014/main" id="{FDFA2150-EDF7-F274-1728-E547E355A2E5}"/>
              </a:ext>
            </a:extLst>
          </p:cNvPr>
          <p:cNvSpPr txBox="1"/>
          <p:nvPr/>
        </p:nvSpPr>
        <p:spPr>
          <a:xfrm>
            <a:off x="195262" y="4389361"/>
            <a:ext cx="9420223" cy="253916"/>
          </a:xfrm>
          <a:prstGeom prst="rect">
            <a:avLst/>
          </a:prstGeom>
          <a:noFill/>
        </p:spPr>
        <p:txBody>
          <a:bodyPr wrap="square" rtlCol="0">
            <a:spAutoFit/>
          </a:bodyPr>
          <a:lstStyle/>
          <a:p>
            <a:r>
              <a:rPr kumimoji="1" lang="ja-JP" altLang="en-US" sz="1050"/>
              <a:t>　</a:t>
            </a:r>
            <a:endParaRPr kumimoji="1" lang="en-US" altLang="ja-JP" sz="1050"/>
          </a:p>
        </p:txBody>
      </p:sp>
      <p:sp>
        <p:nvSpPr>
          <p:cNvPr id="44" name="テキスト ボックス 43">
            <a:extLst>
              <a:ext uri="{FF2B5EF4-FFF2-40B4-BE49-F238E27FC236}">
                <a16:creationId xmlns:a16="http://schemas.microsoft.com/office/drawing/2014/main" id="{9A55C992-DB5D-188E-E035-EF62A5F8E0E8}"/>
              </a:ext>
            </a:extLst>
          </p:cNvPr>
          <p:cNvSpPr txBox="1"/>
          <p:nvPr/>
        </p:nvSpPr>
        <p:spPr>
          <a:xfrm>
            <a:off x="233964" y="4312079"/>
            <a:ext cx="9420223" cy="553998"/>
          </a:xfrm>
          <a:prstGeom prst="rect">
            <a:avLst/>
          </a:prstGeom>
          <a:noFill/>
        </p:spPr>
        <p:txBody>
          <a:bodyPr wrap="square" rtlCol="0">
            <a:spAutoFit/>
          </a:bodyPr>
          <a:lstStyle/>
          <a:p>
            <a:r>
              <a:rPr kumimoji="1" lang="ja-JP" altLang="en-US" sz="1000"/>
              <a:t>　労働集約型の例としては、“手作りの高級鞄”の製造業であれば、付加価値が高い分、誰でもすぐに作れるわけではなく経験により技術が培われていくので、　社員の定着率（勤務年数）が重要になります。そして、人の手を経るといえども補助作業について</a:t>
            </a:r>
            <a:r>
              <a:rPr kumimoji="1" lang="ja-JP" altLang="en-US" sz="1000" spc="-20"/>
              <a:t>パート</a:t>
            </a:r>
            <a:r>
              <a:rPr kumimoji="1" lang="ja-JP" altLang="en-US" sz="1000"/>
              <a:t>従業員を活用するなどして生産効率に目が向いているか、多能工化を進め、熟練者への技術や知見の偏りを補う対策をしているかなどが着眼点になりやすい傾向があります。</a:t>
            </a:r>
            <a:endParaRPr kumimoji="1" lang="en-US" altLang="ja-JP" sz="1000"/>
          </a:p>
        </p:txBody>
      </p:sp>
      <p:sp>
        <p:nvSpPr>
          <p:cNvPr id="61" name="テキスト ボックス 60">
            <a:extLst>
              <a:ext uri="{FF2B5EF4-FFF2-40B4-BE49-F238E27FC236}">
                <a16:creationId xmlns:a16="http://schemas.microsoft.com/office/drawing/2014/main" id="{4C55D2D3-95FE-E396-6906-B768A928E9A7}"/>
              </a:ext>
            </a:extLst>
          </p:cNvPr>
          <p:cNvSpPr txBox="1"/>
          <p:nvPr/>
        </p:nvSpPr>
        <p:spPr>
          <a:xfrm>
            <a:off x="233964" y="4835852"/>
            <a:ext cx="9420223" cy="553998"/>
          </a:xfrm>
          <a:prstGeom prst="rect">
            <a:avLst/>
          </a:prstGeom>
          <a:noFill/>
        </p:spPr>
        <p:txBody>
          <a:bodyPr wrap="square" rtlCol="0">
            <a:spAutoFit/>
          </a:bodyPr>
          <a:lstStyle/>
          <a:p>
            <a:r>
              <a:rPr kumimoji="1" lang="ja-JP" altLang="en-US" sz="1000"/>
              <a:t>　一方で資本集約型の例としては、大手メーカーの下請けとして、部品や部品の一部を加工するような製造業です。最も川上にいるメーカーの最終完成品の生産計画から逆算して、川下の中小製造業に部品のオーダーがくることになります。「１分で何個生産」「緊急時の在庫として常に２週間分を集積」など細かい指示により生産するため、設備の性能・可動状態の維持、生産余力（余剰スペース）等が事業展開に大きく影響します。</a:t>
            </a:r>
            <a:endParaRPr kumimoji="1" lang="en-US" altLang="ja-JP" sz="1000"/>
          </a:p>
        </p:txBody>
      </p:sp>
      <p:cxnSp>
        <p:nvCxnSpPr>
          <p:cNvPr id="62" name="直線コネクタ 61">
            <a:extLst>
              <a:ext uri="{FF2B5EF4-FFF2-40B4-BE49-F238E27FC236}">
                <a16:creationId xmlns:a16="http://schemas.microsoft.com/office/drawing/2014/main" id="{5559798A-5DE7-A7D5-94E6-A0514267708B}"/>
              </a:ext>
            </a:extLst>
          </p:cNvPr>
          <p:cNvCxnSpPr/>
          <p:nvPr/>
        </p:nvCxnSpPr>
        <p:spPr>
          <a:xfrm>
            <a:off x="176214" y="545558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F0641678-3DE9-463B-E846-A82E8F88DC2D}"/>
              </a:ext>
            </a:extLst>
          </p:cNvPr>
          <p:cNvGrpSpPr/>
          <p:nvPr/>
        </p:nvGrpSpPr>
        <p:grpSpPr>
          <a:xfrm>
            <a:off x="110841" y="5609828"/>
            <a:ext cx="1578543" cy="910552"/>
            <a:chOff x="87177" y="5474772"/>
            <a:chExt cx="1578543" cy="1114592"/>
          </a:xfrm>
        </p:grpSpPr>
        <p:grpSp>
          <p:nvGrpSpPr>
            <p:cNvPr id="6" name="グループ化 5">
              <a:extLst>
                <a:ext uri="{FF2B5EF4-FFF2-40B4-BE49-F238E27FC236}">
                  <a16:creationId xmlns:a16="http://schemas.microsoft.com/office/drawing/2014/main" id="{9B6FA9F3-06F0-B646-7810-6CB187BD98DF}"/>
                </a:ext>
              </a:extLst>
            </p:cNvPr>
            <p:cNvGrpSpPr/>
            <p:nvPr/>
          </p:nvGrpSpPr>
          <p:grpSpPr>
            <a:xfrm>
              <a:off x="87177" y="5505174"/>
              <a:ext cx="1578543" cy="1049805"/>
              <a:chOff x="87177" y="5371057"/>
              <a:chExt cx="1578543" cy="1049805"/>
            </a:xfrm>
          </p:grpSpPr>
          <p:sp>
            <p:nvSpPr>
              <p:cNvPr id="8" name="テキスト ボックス 7">
                <a:extLst>
                  <a:ext uri="{FF2B5EF4-FFF2-40B4-BE49-F238E27FC236}">
                    <a16:creationId xmlns:a16="http://schemas.microsoft.com/office/drawing/2014/main" id="{1C2DF577-F903-FE8C-865C-F83FE2359F0A}"/>
                  </a:ext>
                </a:extLst>
              </p:cNvPr>
              <p:cNvSpPr txBox="1"/>
              <p:nvPr/>
            </p:nvSpPr>
            <p:spPr>
              <a:xfrm>
                <a:off x="87177" y="5371057"/>
                <a:ext cx="1578543" cy="715815"/>
              </a:xfrm>
              <a:prstGeom prst="rect">
                <a:avLst/>
              </a:prstGeom>
              <a:noFill/>
            </p:spPr>
            <p:txBody>
              <a:bodyPr wrap="square" rtlCol="0">
                <a:spAutoFit/>
              </a:bodyPr>
              <a:lstStyle/>
              <a:p>
                <a:pPr algn="ctr"/>
                <a:r>
                  <a:rPr kumimoji="1" lang="ja-JP" altLang="en-US" sz="3200">
                    <a:latin typeface="HG創英角ｺﾞｼｯｸUB" panose="020B0909000000000000" pitchFamily="49" charset="-128"/>
                    <a:ea typeface="HG創英角ｺﾞｼｯｸUB" panose="020B0909000000000000" pitchFamily="49" charset="-128"/>
                  </a:rPr>
                  <a:t>人材</a:t>
                </a:r>
              </a:p>
            </p:txBody>
          </p:sp>
          <p:sp>
            <p:nvSpPr>
              <p:cNvPr id="9" name="テキスト ボックス 8">
                <a:extLst>
                  <a:ext uri="{FF2B5EF4-FFF2-40B4-BE49-F238E27FC236}">
                    <a16:creationId xmlns:a16="http://schemas.microsoft.com/office/drawing/2014/main" id="{BC841E88-1F88-A30A-8246-E5639C2DD4A7}"/>
                  </a:ext>
                </a:extLst>
              </p:cNvPr>
              <p:cNvSpPr txBox="1"/>
              <p:nvPr/>
            </p:nvSpPr>
            <p:spPr>
              <a:xfrm>
                <a:off x="301317" y="6044117"/>
                <a:ext cx="1250153" cy="376745"/>
              </a:xfrm>
              <a:prstGeom prst="rect">
                <a:avLst/>
              </a:prstGeom>
              <a:noFill/>
            </p:spPr>
            <p:txBody>
              <a:bodyPr wrap="square" rtlCol="0">
                <a:spAutoFit/>
              </a:bodyPr>
              <a:lstStyle/>
              <a:p>
                <a:r>
                  <a:rPr kumimoji="1" lang="ja-JP" altLang="en-US" sz="1400">
                    <a:latin typeface="HG創英角ｺﾞｼｯｸUB" panose="020B0909000000000000" pitchFamily="49" charset="-128"/>
                    <a:ea typeface="HG創英角ｺﾞｼｯｸUB" panose="020B0909000000000000" pitchFamily="49" charset="-128"/>
                  </a:rPr>
                  <a:t>という着眼点</a:t>
                </a:r>
              </a:p>
            </p:txBody>
          </p:sp>
        </p:grpSp>
        <p:sp>
          <p:nvSpPr>
            <p:cNvPr id="7" name="四角形: 角を丸くする 6">
              <a:extLst>
                <a:ext uri="{FF2B5EF4-FFF2-40B4-BE49-F238E27FC236}">
                  <a16:creationId xmlns:a16="http://schemas.microsoft.com/office/drawing/2014/main" id="{722B3447-AD79-ED88-DC18-128F94118DC4}"/>
                </a:ext>
              </a:extLst>
            </p:cNvPr>
            <p:cNvSpPr/>
            <p:nvPr/>
          </p:nvSpPr>
          <p:spPr>
            <a:xfrm>
              <a:off x="205089" y="5474772"/>
              <a:ext cx="1346381" cy="1114592"/>
            </a:xfrm>
            <a:prstGeom prst="roundRect">
              <a:avLst>
                <a:gd name="adj" fmla="val 8895"/>
              </a:avLst>
            </a:prstGeom>
            <a:noFill/>
            <a:ln w="698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 name="テキスト ボックス 11">
            <a:extLst>
              <a:ext uri="{FF2B5EF4-FFF2-40B4-BE49-F238E27FC236}">
                <a16:creationId xmlns:a16="http://schemas.microsoft.com/office/drawing/2014/main" id="{318790E8-6EB1-73CF-C37E-956F1B262506}"/>
              </a:ext>
            </a:extLst>
          </p:cNvPr>
          <p:cNvSpPr txBox="1"/>
          <p:nvPr/>
        </p:nvSpPr>
        <p:spPr>
          <a:xfrm>
            <a:off x="1660859" y="5609828"/>
            <a:ext cx="3931341" cy="1015663"/>
          </a:xfrm>
          <a:prstGeom prst="rect">
            <a:avLst/>
          </a:prstGeom>
          <a:noFill/>
        </p:spPr>
        <p:txBody>
          <a:bodyPr wrap="square" rtlCol="0">
            <a:spAutoFit/>
          </a:bodyPr>
          <a:lstStyle/>
          <a:p>
            <a:r>
              <a:rPr kumimoji="1" lang="ja-JP" altLang="en-US" sz="1000" dirty="0">
                <a:latin typeface="+mn-ea"/>
              </a:rPr>
              <a:t>　製造業は専門性が高く、特に中小製造業は“職人技”や“名人芸”</a:t>
            </a:r>
            <a:endParaRPr kumimoji="1" lang="en-US" altLang="ja-JP" sz="1000" dirty="0">
              <a:latin typeface="+mn-ea"/>
            </a:endParaRPr>
          </a:p>
          <a:p>
            <a:r>
              <a:rPr kumimoji="1" lang="ja-JP" altLang="en-US" sz="1000" dirty="0">
                <a:latin typeface="+mn-ea"/>
              </a:rPr>
              <a:t>と呼ばれる属人的な技術に支えられている傾向が強いですが、　金融機関の評価シートに「他にはない技術が元請に評価されている」と記載される一方で、債務超過や薄利が続く企業もあります</a:t>
            </a:r>
            <a:r>
              <a:rPr kumimoji="1" lang="ja-JP" altLang="en-US" sz="1000" dirty="0" smtClean="0">
                <a:latin typeface="+mn-ea"/>
              </a:rPr>
              <a:t>。　　　</a:t>
            </a:r>
            <a:endParaRPr kumimoji="1" lang="en-US" altLang="ja-JP" sz="1000" dirty="0" smtClean="0">
              <a:latin typeface="+mn-ea"/>
            </a:endParaRPr>
          </a:p>
          <a:p>
            <a:r>
              <a:rPr kumimoji="1" lang="ja-JP" altLang="en-US" sz="1000" dirty="0">
                <a:latin typeface="+mn-ea"/>
              </a:rPr>
              <a:t>　</a:t>
            </a:r>
            <a:r>
              <a:rPr kumimoji="1" lang="ja-JP" altLang="en-US" sz="1000" dirty="0" smtClean="0">
                <a:latin typeface="+mn-ea"/>
              </a:rPr>
              <a:t>深い</a:t>
            </a:r>
            <a:r>
              <a:rPr kumimoji="1" lang="ja-JP" altLang="en-US" sz="1000" dirty="0">
                <a:latin typeface="+mn-ea"/>
              </a:rPr>
              <a:t>専門知識がない中で技術の希少性を判断するのは難しいですが、右のような質問をすることが効果的です。</a:t>
            </a:r>
            <a:endParaRPr kumimoji="1" lang="en-US" altLang="ja-JP" sz="1000" dirty="0">
              <a:latin typeface="+mn-ea"/>
            </a:endParaRPr>
          </a:p>
        </p:txBody>
      </p:sp>
      <p:sp>
        <p:nvSpPr>
          <p:cNvPr id="33" name="テキスト ボックス 32">
            <a:extLst>
              <a:ext uri="{FF2B5EF4-FFF2-40B4-BE49-F238E27FC236}">
                <a16:creationId xmlns:a16="http://schemas.microsoft.com/office/drawing/2014/main" id="{0CE0D280-0615-47FA-6935-14625853E82A}"/>
              </a:ext>
            </a:extLst>
          </p:cNvPr>
          <p:cNvSpPr txBox="1"/>
          <p:nvPr/>
        </p:nvSpPr>
        <p:spPr>
          <a:xfrm>
            <a:off x="7621276" y="5609828"/>
            <a:ext cx="2141996" cy="1015663"/>
          </a:xfrm>
          <a:prstGeom prst="rect">
            <a:avLst/>
          </a:prstGeom>
          <a:noFill/>
        </p:spPr>
        <p:txBody>
          <a:bodyPr wrap="square" rtlCol="0">
            <a:spAutoFit/>
          </a:bodyPr>
          <a:lstStyle/>
          <a:p>
            <a:r>
              <a:rPr kumimoji="1" lang="ja-JP" altLang="en-US" sz="1000"/>
              <a:t>特に労働集約型の生産体制の企業では、一人前になるまでの期間の長短から技術の希少性がある程度類推できることもあるほか、その期間と社員の勤務年数を比較することで修練度の目安になります。</a:t>
            </a:r>
            <a:endParaRPr kumimoji="1" lang="en-US" altLang="ja-JP" sz="1000"/>
          </a:p>
        </p:txBody>
      </p:sp>
      <p:sp>
        <p:nvSpPr>
          <p:cNvPr id="47" name="テキスト ボックス 46">
            <a:extLst>
              <a:ext uri="{FF2B5EF4-FFF2-40B4-BE49-F238E27FC236}">
                <a16:creationId xmlns:a16="http://schemas.microsoft.com/office/drawing/2014/main" id="{16A55EA9-42C0-38FE-D772-6BB3A181D725}"/>
              </a:ext>
            </a:extLst>
          </p:cNvPr>
          <p:cNvSpPr txBox="1"/>
          <p:nvPr/>
        </p:nvSpPr>
        <p:spPr>
          <a:xfrm>
            <a:off x="97801" y="506405"/>
            <a:ext cx="7223026" cy="569387"/>
          </a:xfrm>
          <a:prstGeom prst="rect">
            <a:avLst/>
          </a:prstGeom>
          <a:noFill/>
        </p:spPr>
        <p:txBody>
          <a:bodyPr wrap="square" rtlCol="0">
            <a:spAutoFit/>
          </a:bodyPr>
          <a:lstStyle/>
          <a:p>
            <a:r>
              <a:rPr kumimoji="1" lang="ja-JP" altLang="en-US" sz="1000"/>
              <a:t>会社を訪問する際に、どのようなことに目を凝らし、何を聞けば良いか分からない、という質問を耳にすることがあります。ここでは、企業の事業性や経営改善の可能性を判断するのに必要な、基本的なポイントをまとめます。</a:t>
            </a:r>
          </a:p>
          <a:p>
            <a:endParaRPr kumimoji="1" lang="en-US" altLang="ja-JP" sz="1100">
              <a:solidFill>
                <a:srgbClr val="FF0000"/>
              </a:solidFill>
            </a:endParaRPr>
          </a:p>
        </p:txBody>
      </p:sp>
      <p:cxnSp>
        <p:nvCxnSpPr>
          <p:cNvPr id="48" name="直線コネクタ 47">
            <a:extLst>
              <a:ext uri="{FF2B5EF4-FFF2-40B4-BE49-F238E27FC236}">
                <a16:creationId xmlns:a16="http://schemas.microsoft.com/office/drawing/2014/main" id="{1F44959B-879A-4247-9FA4-69D56E4D3C49}"/>
              </a:ext>
            </a:extLst>
          </p:cNvPr>
          <p:cNvCxnSpPr/>
          <p:nvPr/>
        </p:nvCxnSpPr>
        <p:spPr>
          <a:xfrm>
            <a:off x="157163" y="984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9" name="テキスト ボックス 48">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の目利き（訪問時編）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1" name="テキスト ボックス 50"/>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52" name="テキスト ボックス 51"/>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50"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5</a:t>
            </a:fld>
            <a:endParaRPr kumimoji="1" lang="ja-JP" altLang="en-US"/>
          </a:p>
        </p:txBody>
      </p:sp>
    </p:spTree>
    <p:extLst>
      <p:ext uri="{BB962C8B-B14F-4D97-AF65-F5344CB8AC3E}">
        <p14:creationId xmlns:p14="http://schemas.microsoft.com/office/powerpoint/2010/main" val="482549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線コネクタ 35">
            <a:extLst>
              <a:ext uri="{FF2B5EF4-FFF2-40B4-BE49-F238E27FC236}">
                <a16:creationId xmlns:a16="http://schemas.microsoft.com/office/drawing/2014/main" id="{9B9343EB-8340-43B2-BFCB-44120E0835EB}"/>
              </a:ext>
            </a:extLst>
          </p:cNvPr>
          <p:cNvCxnSpPr/>
          <p:nvPr/>
        </p:nvCxnSpPr>
        <p:spPr>
          <a:xfrm>
            <a:off x="17621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5ACD592E-FEE2-49F1-B676-F7936ED3E5C6}"/>
              </a:ext>
            </a:extLst>
          </p:cNvPr>
          <p:cNvSpPr txBox="1"/>
          <p:nvPr/>
        </p:nvSpPr>
        <p:spPr>
          <a:xfrm>
            <a:off x="3414715" y="1151801"/>
            <a:ext cx="5834064" cy="707886"/>
          </a:xfrm>
          <a:prstGeom prst="rect">
            <a:avLst/>
          </a:prstGeom>
          <a:noFill/>
        </p:spPr>
        <p:txBody>
          <a:bodyPr wrap="square" rtlCol="0">
            <a:spAutoFit/>
          </a:bodyPr>
          <a:lstStyle/>
          <a:p>
            <a:r>
              <a:rPr kumimoji="1" lang="ja-JP" altLang="en-US" sz="1000">
                <a:latin typeface="+mn-ea"/>
              </a:rPr>
              <a:t>□　受注生産が中心か？（注文を受けるごとに、仕様に合わせて生産）</a:t>
            </a:r>
            <a:endParaRPr kumimoji="1" lang="en-US" altLang="ja-JP" sz="1000">
              <a:latin typeface="+mn-ea"/>
            </a:endParaRPr>
          </a:p>
          <a:p>
            <a:r>
              <a:rPr kumimoji="1" lang="ja-JP" altLang="en-US" sz="1000">
                <a:latin typeface="+mn-ea"/>
              </a:rPr>
              <a:t>□　見込生産が中心か？（注文や販売を予想し、自社の判断で作り置き）</a:t>
            </a:r>
            <a:endParaRPr kumimoji="1" lang="en-US" altLang="ja-JP" sz="1000">
              <a:latin typeface="+mn-ea"/>
            </a:endParaRPr>
          </a:p>
          <a:p>
            <a:r>
              <a:rPr kumimoji="1" lang="ja-JP" altLang="en-US" sz="1000">
                <a:latin typeface="+mn-ea"/>
              </a:rPr>
              <a:t>□　個別生産が中心か？（１回の受注や生産指示で、１つまたは少数の製品を生産）</a:t>
            </a:r>
            <a:endParaRPr kumimoji="1" lang="en-US" altLang="ja-JP" sz="1000">
              <a:latin typeface="+mn-ea"/>
            </a:endParaRPr>
          </a:p>
          <a:p>
            <a:r>
              <a:rPr kumimoji="1" lang="ja-JP" altLang="en-US" sz="1000">
                <a:latin typeface="+mn-ea"/>
              </a:rPr>
              <a:t>□　連続生産が中心か？（一定のロット数等を基準に、反復的に生産）</a:t>
            </a:r>
            <a:endParaRPr kumimoji="1" lang="en-US" altLang="ja-JP" sz="1000">
              <a:latin typeface="+mn-ea"/>
            </a:endParaRPr>
          </a:p>
        </p:txBody>
      </p:sp>
      <p:sp>
        <p:nvSpPr>
          <p:cNvPr id="65" name="テキスト ボックス 64">
            <a:extLst>
              <a:ext uri="{FF2B5EF4-FFF2-40B4-BE49-F238E27FC236}">
                <a16:creationId xmlns:a16="http://schemas.microsoft.com/office/drawing/2014/main" id="{5A507E6A-D222-4D04-A8D9-40204DDC3361}"/>
              </a:ext>
            </a:extLst>
          </p:cNvPr>
          <p:cNvSpPr txBox="1"/>
          <p:nvPr/>
        </p:nvSpPr>
        <p:spPr>
          <a:xfrm>
            <a:off x="225374" y="2018453"/>
            <a:ext cx="9534528" cy="553998"/>
          </a:xfrm>
          <a:prstGeom prst="rect">
            <a:avLst/>
          </a:prstGeom>
          <a:noFill/>
        </p:spPr>
        <p:txBody>
          <a:bodyPr wrap="square" rtlCol="0">
            <a:spAutoFit/>
          </a:bodyPr>
          <a:lstStyle/>
          <a:p>
            <a:r>
              <a:rPr kumimoji="1" lang="ja-JP" altLang="en-US" sz="1000">
                <a:latin typeface="+mn-ea"/>
              </a:rPr>
              <a:t>　例えば、「船舶の動力用の部品を作っています」という場合にも、それをどのような形態で生産しているかの理解が必要です。動力装置のうち頻繁に消耗する部分の部品を生産している企業であれば、売上（注文）が一時的に減った場合も、今後のニーズを見込んだ在庫を保有しておくために工場の稼働を維持する必要があります。売上が落ちているから「販路開拓をしなさい」と指導しても、工場に生産余力がない場合もあります。</a:t>
            </a:r>
            <a:endParaRPr kumimoji="1" lang="en-US" altLang="ja-JP" sz="1000">
              <a:latin typeface="+mn-ea"/>
            </a:endParaRPr>
          </a:p>
        </p:txBody>
      </p:sp>
      <p:sp>
        <p:nvSpPr>
          <p:cNvPr id="3" name="テキスト ボックス 2">
            <a:extLst>
              <a:ext uri="{FF2B5EF4-FFF2-40B4-BE49-F238E27FC236}">
                <a16:creationId xmlns:a16="http://schemas.microsoft.com/office/drawing/2014/main" id="{3553E9BE-6801-3E15-2CB3-B9C613CF6517}"/>
              </a:ext>
            </a:extLst>
          </p:cNvPr>
          <p:cNvSpPr txBox="1"/>
          <p:nvPr/>
        </p:nvSpPr>
        <p:spPr>
          <a:xfrm>
            <a:off x="3414715" y="2695620"/>
            <a:ext cx="6257926" cy="861774"/>
          </a:xfrm>
          <a:prstGeom prst="rect">
            <a:avLst/>
          </a:prstGeom>
          <a:noFill/>
        </p:spPr>
        <p:txBody>
          <a:bodyPr wrap="square" rtlCol="0">
            <a:spAutoFit/>
          </a:bodyPr>
          <a:lstStyle/>
          <a:p>
            <a:r>
              <a:rPr kumimoji="1" lang="ja-JP" altLang="en-US" sz="1000">
                <a:latin typeface="+mn-ea"/>
              </a:rPr>
              <a:t>□　自社完結型か？（メーカーや製造小売のように、製品企画・設計・資材調達・製造・運送・販売　</a:t>
            </a:r>
            <a:endParaRPr kumimoji="1" lang="en-US" altLang="ja-JP" sz="1000">
              <a:latin typeface="+mn-ea"/>
            </a:endParaRPr>
          </a:p>
          <a:p>
            <a:r>
              <a:rPr kumimoji="1" lang="ja-JP" altLang="en-US" sz="1000">
                <a:latin typeface="+mn-ea"/>
              </a:rPr>
              <a:t>　　の機能の多くを自前で保有）</a:t>
            </a:r>
            <a:endParaRPr kumimoji="1" lang="en-US" altLang="ja-JP" sz="1000">
              <a:latin typeface="+mn-ea"/>
            </a:endParaRPr>
          </a:p>
          <a:p>
            <a:r>
              <a:rPr kumimoji="1" lang="ja-JP" altLang="en-US" sz="1000">
                <a:latin typeface="+mn-ea"/>
              </a:rPr>
              <a:t>□　下請中心型か？（製造業の流通経路のどの範囲を請け負っているか）</a:t>
            </a:r>
            <a:r>
              <a:rPr kumimoji="1" lang="en-US" altLang="ja-JP" sz="1000" b="1">
                <a:solidFill>
                  <a:srgbClr val="FF0000"/>
                </a:solidFill>
                <a:latin typeface="+mn-ea"/>
              </a:rPr>
              <a:t>※</a:t>
            </a:r>
          </a:p>
          <a:p>
            <a:r>
              <a:rPr kumimoji="1" lang="ja-JP" altLang="en-US" sz="1000">
                <a:latin typeface="+mn-ea"/>
              </a:rPr>
              <a:t>□　流通段階のどこにいるのか？（一次下請け・二次下請け等）</a:t>
            </a:r>
            <a:endParaRPr kumimoji="1" lang="en-US" altLang="ja-JP" sz="1000">
              <a:latin typeface="+mn-ea"/>
            </a:endParaRPr>
          </a:p>
          <a:p>
            <a:r>
              <a:rPr kumimoji="1" lang="ja-JP" altLang="en-US" sz="1000">
                <a:latin typeface="+mn-ea"/>
              </a:rPr>
              <a:t>□　材料の調達先はどこか？（自社調達か・元請支給か）</a:t>
            </a:r>
            <a:endParaRPr kumimoji="1" lang="en-US" altLang="ja-JP" sz="1000">
              <a:latin typeface="+mn-ea"/>
            </a:endParaRPr>
          </a:p>
        </p:txBody>
      </p:sp>
      <p:sp>
        <p:nvSpPr>
          <p:cNvPr id="5" name="テキスト ボックス 4">
            <a:extLst>
              <a:ext uri="{FF2B5EF4-FFF2-40B4-BE49-F238E27FC236}">
                <a16:creationId xmlns:a16="http://schemas.microsoft.com/office/drawing/2014/main" id="{F9F2AD8C-EC3E-84C9-26BA-C87C4365A234}"/>
              </a:ext>
            </a:extLst>
          </p:cNvPr>
          <p:cNvSpPr txBox="1"/>
          <p:nvPr/>
        </p:nvSpPr>
        <p:spPr>
          <a:xfrm>
            <a:off x="243585" y="3614747"/>
            <a:ext cx="9534528" cy="707886"/>
          </a:xfrm>
          <a:prstGeom prst="rect">
            <a:avLst/>
          </a:prstGeom>
          <a:noFill/>
        </p:spPr>
        <p:txBody>
          <a:bodyPr wrap="square" rtlCol="0">
            <a:spAutoFit/>
          </a:bodyPr>
          <a:lstStyle/>
          <a:p>
            <a:r>
              <a:rPr kumimoji="1" lang="ja-JP" altLang="en-US" sz="1000">
                <a:latin typeface="+mn-ea"/>
              </a:rPr>
              <a:t>　例えば、「金型加工と金属プレス加工をする会社です」という場合にも、金型の設計まで行っているのか、設計図に則って加工のみ行うのか、材料は元請企業から支給されるのか確認が必要です。「自動車メーカーの部品です」という場合にも、メーカーに直接納品するのか、組立製造する部品メーカーに納品するのかなど、流通経路の把握は初動で押さえたいポイントです。特にビジネスマッチング等に活かせることから、上記項目程度の理解は大切といえます。</a:t>
            </a:r>
            <a:endParaRPr kumimoji="1" lang="en-US" altLang="ja-JP" sz="1000">
              <a:latin typeface="+mn-ea"/>
            </a:endParaRPr>
          </a:p>
          <a:p>
            <a:endParaRPr kumimoji="1" lang="en-US" altLang="ja-JP" sz="1000">
              <a:latin typeface="+mn-ea"/>
            </a:endParaRPr>
          </a:p>
        </p:txBody>
      </p:sp>
      <p:cxnSp>
        <p:nvCxnSpPr>
          <p:cNvPr id="49" name="直線コネクタ 48">
            <a:extLst>
              <a:ext uri="{FF2B5EF4-FFF2-40B4-BE49-F238E27FC236}">
                <a16:creationId xmlns:a16="http://schemas.microsoft.com/office/drawing/2014/main" id="{04719FE3-33EA-5E84-5C67-A9B2665FA420}"/>
              </a:ext>
            </a:extLst>
          </p:cNvPr>
          <p:cNvCxnSpPr/>
          <p:nvPr/>
        </p:nvCxnSpPr>
        <p:spPr>
          <a:xfrm>
            <a:off x="225374" y="42251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53" name="グループ化 52">
            <a:extLst>
              <a:ext uri="{FF2B5EF4-FFF2-40B4-BE49-F238E27FC236}">
                <a16:creationId xmlns:a16="http://schemas.microsoft.com/office/drawing/2014/main" id="{6841DC89-6AA8-1C21-7D4E-D4DCABB28D99}"/>
              </a:ext>
            </a:extLst>
          </p:cNvPr>
          <p:cNvGrpSpPr/>
          <p:nvPr/>
        </p:nvGrpSpPr>
        <p:grpSpPr>
          <a:xfrm>
            <a:off x="192138" y="4299053"/>
            <a:ext cx="8780022" cy="1399707"/>
            <a:chOff x="176210" y="4482710"/>
            <a:chExt cx="8780022" cy="1399707"/>
          </a:xfrm>
        </p:grpSpPr>
        <p:grpSp>
          <p:nvGrpSpPr>
            <p:cNvPr id="48" name="グループ化 47">
              <a:extLst>
                <a:ext uri="{FF2B5EF4-FFF2-40B4-BE49-F238E27FC236}">
                  <a16:creationId xmlns:a16="http://schemas.microsoft.com/office/drawing/2014/main" id="{A02E8FB6-4692-BCDB-EC93-1C744CE03781}"/>
                </a:ext>
              </a:extLst>
            </p:cNvPr>
            <p:cNvGrpSpPr/>
            <p:nvPr/>
          </p:nvGrpSpPr>
          <p:grpSpPr>
            <a:xfrm>
              <a:off x="176210" y="4482710"/>
              <a:ext cx="8256427" cy="1091537"/>
              <a:chOff x="83741" y="4872914"/>
              <a:chExt cx="8256427" cy="1091537"/>
            </a:xfrm>
          </p:grpSpPr>
          <p:grpSp>
            <p:nvGrpSpPr>
              <p:cNvPr id="46" name="グループ化 45">
                <a:extLst>
                  <a:ext uri="{FF2B5EF4-FFF2-40B4-BE49-F238E27FC236}">
                    <a16:creationId xmlns:a16="http://schemas.microsoft.com/office/drawing/2014/main" id="{38B1A2A9-E4E4-B28C-EB72-5558BA279A2C}"/>
                  </a:ext>
                </a:extLst>
              </p:cNvPr>
              <p:cNvGrpSpPr/>
              <p:nvPr/>
            </p:nvGrpSpPr>
            <p:grpSpPr>
              <a:xfrm>
                <a:off x="5500576" y="4872914"/>
                <a:ext cx="2350483" cy="278325"/>
                <a:chOff x="5488842" y="4832260"/>
                <a:chExt cx="2350483" cy="278325"/>
              </a:xfrm>
            </p:grpSpPr>
            <p:grpSp>
              <p:nvGrpSpPr>
                <p:cNvPr id="45" name="グループ化 44">
                  <a:extLst>
                    <a:ext uri="{FF2B5EF4-FFF2-40B4-BE49-F238E27FC236}">
                      <a16:creationId xmlns:a16="http://schemas.microsoft.com/office/drawing/2014/main" id="{A6BD6900-35D0-EEEC-95E2-20E368B7C007}"/>
                    </a:ext>
                  </a:extLst>
                </p:cNvPr>
                <p:cNvGrpSpPr/>
                <p:nvPr/>
              </p:nvGrpSpPr>
              <p:grpSpPr>
                <a:xfrm>
                  <a:off x="5488842" y="4839984"/>
                  <a:ext cx="2346120" cy="270601"/>
                  <a:chOff x="5500793" y="4379608"/>
                  <a:chExt cx="2858625" cy="331468"/>
                </a:xfrm>
              </p:grpSpPr>
              <p:sp>
                <p:nvSpPr>
                  <p:cNvPr id="43" name="正方形/長方形 42">
                    <a:extLst>
                      <a:ext uri="{FF2B5EF4-FFF2-40B4-BE49-F238E27FC236}">
                        <a16:creationId xmlns:a16="http://schemas.microsoft.com/office/drawing/2014/main" id="{1945242E-5146-37F9-A3E2-4AD692ABEAA8}"/>
                      </a:ext>
                    </a:extLst>
                  </p:cNvPr>
                  <p:cNvSpPr/>
                  <p:nvPr/>
                </p:nvSpPr>
                <p:spPr>
                  <a:xfrm>
                    <a:off x="5823284" y="4379608"/>
                    <a:ext cx="2536134" cy="262038"/>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矢印コネクタ 39">
                    <a:extLst>
                      <a:ext uri="{FF2B5EF4-FFF2-40B4-BE49-F238E27FC236}">
                        <a16:creationId xmlns:a16="http://schemas.microsoft.com/office/drawing/2014/main" id="{78C7DCC5-1D27-8DD4-839F-D086F61AE3DC}"/>
                      </a:ext>
                    </a:extLst>
                  </p:cNvPr>
                  <p:cNvCxnSpPr>
                    <a:cxnSpLocks/>
                    <a:stCxn id="17" idx="0"/>
                  </p:cNvCxnSpPr>
                  <p:nvPr/>
                </p:nvCxnSpPr>
                <p:spPr>
                  <a:xfrm flipV="1">
                    <a:off x="5500793" y="4483781"/>
                    <a:ext cx="322491" cy="227295"/>
                  </a:xfrm>
                  <a:prstGeom prst="straightConnector1">
                    <a:avLst/>
                  </a:prstGeom>
                  <a:ln w="28575">
                    <a:solidFill>
                      <a:srgbClr val="FF0000">
                        <a:alpha val="20000"/>
                      </a:srgbClr>
                    </a:solidFill>
                    <a:headEnd type="triangle"/>
                    <a:tailEnd type="none"/>
                  </a:ln>
                </p:spPr>
                <p:style>
                  <a:lnRef idx="1">
                    <a:schemeClr val="accent1"/>
                  </a:lnRef>
                  <a:fillRef idx="0">
                    <a:schemeClr val="accent1"/>
                  </a:fillRef>
                  <a:effectRef idx="0">
                    <a:schemeClr val="accent1"/>
                  </a:effectRef>
                  <a:fontRef idx="minor">
                    <a:schemeClr val="tx1"/>
                  </a:fontRef>
                </p:style>
              </p:cxnSp>
            </p:grpSp>
            <p:sp>
              <p:nvSpPr>
                <p:cNvPr id="42" name="テキスト ボックス 41">
                  <a:extLst>
                    <a:ext uri="{FF2B5EF4-FFF2-40B4-BE49-F238E27FC236}">
                      <a16:creationId xmlns:a16="http://schemas.microsoft.com/office/drawing/2014/main" id="{AC0E3F48-374E-7AFF-C8EC-5B3A9B306969}"/>
                    </a:ext>
                  </a:extLst>
                </p:cNvPr>
                <p:cNvSpPr txBox="1"/>
                <p:nvPr/>
              </p:nvSpPr>
              <p:spPr>
                <a:xfrm>
                  <a:off x="5757878" y="4832260"/>
                  <a:ext cx="2081447" cy="253916"/>
                </a:xfrm>
                <a:prstGeom prst="rect">
                  <a:avLst/>
                </a:prstGeom>
                <a:noFill/>
              </p:spPr>
              <p:txBody>
                <a:bodyPr wrap="square" rtlCol="0">
                  <a:spAutoFit/>
                </a:bodyPr>
                <a:lstStyle/>
                <a:p>
                  <a:r>
                    <a:rPr kumimoji="1" lang="ja-JP" altLang="en-US" sz="1050"/>
                    <a:t>製造の請負だけとは限らない！</a:t>
                  </a:r>
                </a:p>
              </p:txBody>
            </p:sp>
          </p:grpSp>
          <p:grpSp>
            <p:nvGrpSpPr>
              <p:cNvPr id="33" name="グループ化 32">
                <a:extLst>
                  <a:ext uri="{FF2B5EF4-FFF2-40B4-BE49-F238E27FC236}">
                    <a16:creationId xmlns:a16="http://schemas.microsoft.com/office/drawing/2014/main" id="{40A1D836-D77A-1C61-42C2-93E636C419B0}"/>
                  </a:ext>
                </a:extLst>
              </p:cNvPr>
              <p:cNvGrpSpPr/>
              <p:nvPr/>
            </p:nvGrpSpPr>
            <p:grpSpPr>
              <a:xfrm>
                <a:off x="83741" y="5053899"/>
                <a:ext cx="8256427" cy="910552"/>
                <a:chOff x="112618" y="4430752"/>
                <a:chExt cx="8256427" cy="910552"/>
              </a:xfrm>
            </p:grpSpPr>
            <p:grpSp>
              <p:nvGrpSpPr>
                <p:cNvPr id="26" name="グループ化 25">
                  <a:extLst>
                    <a:ext uri="{FF2B5EF4-FFF2-40B4-BE49-F238E27FC236}">
                      <a16:creationId xmlns:a16="http://schemas.microsoft.com/office/drawing/2014/main" id="{A57AAB53-F0C5-482B-B6EC-6A1DA1B89704}"/>
                    </a:ext>
                  </a:extLst>
                </p:cNvPr>
                <p:cNvGrpSpPr/>
                <p:nvPr/>
              </p:nvGrpSpPr>
              <p:grpSpPr>
                <a:xfrm>
                  <a:off x="1590070" y="4529480"/>
                  <a:ext cx="1193533" cy="738661"/>
                  <a:chOff x="1590070" y="4673855"/>
                  <a:chExt cx="1193533" cy="738661"/>
                </a:xfrm>
              </p:grpSpPr>
              <p:sp>
                <p:nvSpPr>
                  <p:cNvPr id="12" name="テキスト ボックス 11">
                    <a:extLst>
                      <a:ext uri="{FF2B5EF4-FFF2-40B4-BE49-F238E27FC236}">
                        <a16:creationId xmlns:a16="http://schemas.microsoft.com/office/drawing/2014/main" id="{043D34E5-FD1D-312F-BB7F-FACC0C8FE1F4}"/>
                      </a:ext>
                    </a:extLst>
                  </p:cNvPr>
                  <p:cNvSpPr txBox="1"/>
                  <p:nvPr/>
                </p:nvSpPr>
                <p:spPr>
                  <a:xfrm>
                    <a:off x="1590070" y="4715980"/>
                    <a:ext cx="1193533" cy="646331"/>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製品</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企画</a:t>
                    </a:r>
                  </a:p>
                </p:txBody>
              </p:sp>
              <p:sp>
                <p:nvSpPr>
                  <p:cNvPr id="11" name="楕円 10">
                    <a:extLst>
                      <a:ext uri="{FF2B5EF4-FFF2-40B4-BE49-F238E27FC236}">
                        <a16:creationId xmlns:a16="http://schemas.microsoft.com/office/drawing/2014/main" id="{EFBC59CE-A156-0AB5-77D4-959D3E8EFE7B}"/>
                      </a:ext>
                    </a:extLst>
                  </p:cNvPr>
                  <p:cNvSpPr/>
                  <p:nvPr/>
                </p:nvSpPr>
                <p:spPr>
                  <a:xfrm>
                    <a:off x="1787389" y="4673855"/>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 name="グループ化 23">
                  <a:extLst>
                    <a:ext uri="{FF2B5EF4-FFF2-40B4-BE49-F238E27FC236}">
                      <a16:creationId xmlns:a16="http://schemas.microsoft.com/office/drawing/2014/main" id="{9B1C96B7-DC58-57AC-983B-C773078FFD51}"/>
                    </a:ext>
                  </a:extLst>
                </p:cNvPr>
                <p:cNvGrpSpPr/>
                <p:nvPr/>
              </p:nvGrpSpPr>
              <p:grpSpPr>
                <a:xfrm>
                  <a:off x="2707158" y="4526395"/>
                  <a:ext cx="1193533" cy="738661"/>
                  <a:chOff x="2655144" y="4678688"/>
                  <a:chExt cx="1193533" cy="738661"/>
                </a:xfrm>
              </p:grpSpPr>
              <p:sp>
                <p:nvSpPr>
                  <p:cNvPr id="13" name="楕円 12">
                    <a:extLst>
                      <a:ext uri="{FF2B5EF4-FFF2-40B4-BE49-F238E27FC236}">
                        <a16:creationId xmlns:a16="http://schemas.microsoft.com/office/drawing/2014/main" id="{00C4EFEF-0148-9262-BF50-2A05CB0D2272}"/>
                      </a:ext>
                    </a:extLst>
                  </p:cNvPr>
                  <p:cNvSpPr/>
                  <p:nvPr/>
                </p:nvSpPr>
                <p:spPr>
                  <a:xfrm>
                    <a:off x="2853440" y="4678688"/>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9BD40F27-63D9-2E71-ABB5-FD4E77C6B1FF}"/>
                      </a:ext>
                    </a:extLst>
                  </p:cNvPr>
                  <p:cNvSpPr txBox="1"/>
                  <p:nvPr/>
                </p:nvSpPr>
                <p:spPr>
                  <a:xfrm>
                    <a:off x="2655144" y="4851231"/>
                    <a:ext cx="1193533" cy="369332"/>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設計</a:t>
                    </a:r>
                    <a:endParaRPr kumimoji="1" lang="en-US" altLang="ja-JP">
                      <a:latin typeface="HG創英角ｺﾞｼｯｸUB" panose="020B0909000000000000" pitchFamily="49" charset="-128"/>
                      <a:ea typeface="HG創英角ｺﾞｼｯｸUB" panose="020B0909000000000000" pitchFamily="49" charset="-128"/>
                    </a:endParaRPr>
                  </a:p>
                </p:txBody>
              </p:sp>
            </p:grpSp>
            <p:grpSp>
              <p:nvGrpSpPr>
                <p:cNvPr id="23" name="グループ化 22">
                  <a:extLst>
                    <a:ext uri="{FF2B5EF4-FFF2-40B4-BE49-F238E27FC236}">
                      <a16:creationId xmlns:a16="http://schemas.microsoft.com/office/drawing/2014/main" id="{7CB914AE-858D-7BE0-2812-D5212511B421}"/>
                    </a:ext>
                  </a:extLst>
                </p:cNvPr>
                <p:cNvGrpSpPr/>
                <p:nvPr/>
              </p:nvGrpSpPr>
              <p:grpSpPr>
                <a:xfrm>
                  <a:off x="3824246" y="4529399"/>
                  <a:ext cx="1193533" cy="738661"/>
                  <a:chOff x="3740217" y="4679041"/>
                  <a:chExt cx="1193533" cy="738661"/>
                </a:xfrm>
              </p:grpSpPr>
              <p:sp>
                <p:nvSpPr>
                  <p:cNvPr id="15" name="楕円 14">
                    <a:extLst>
                      <a:ext uri="{FF2B5EF4-FFF2-40B4-BE49-F238E27FC236}">
                        <a16:creationId xmlns:a16="http://schemas.microsoft.com/office/drawing/2014/main" id="{CADC98BC-668E-C409-802E-AF895244FCE7}"/>
                      </a:ext>
                    </a:extLst>
                  </p:cNvPr>
                  <p:cNvSpPr/>
                  <p:nvPr/>
                </p:nvSpPr>
                <p:spPr>
                  <a:xfrm>
                    <a:off x="3936785" y="4679041"/>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F934EE29-3B53-44EE-F9D0-97510AFA41D7}"/>
                      </a:ext>
                    </a:extLst>
                  </p:cNvPr>
                  <p:cNvSpPr txBox="1"/>
                  <p:nvPr/>
                </p:nvSpPr>
                <p:spPr>
                  <a:xfrm>
                    <a:off x="3740217" y="4714587"/>
                    <a:ext cx="1193533" cy="646331"/>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資材</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調達</a:t>
                    </a:r>
                    <a:endParaRPr kumimoji="1" lang="en-US" altLang="ja-JP">
                      <a:latin typeface="HG創英角ｺﾞｼｯｸUB" panose="020B0909000000000000" pitchFamily="49" charset="-128"/>
                      <a:ea typeface="HG創英角ｺﾞｼｯｸUB" panose="020B0909000000000000" pitchFamily="49" charset="-128"/>
                    </a:endParaRPr>
                  </a:p>
                </p:txBody>
              </p:sp>
            </p:grpSp>
            <p:grpSp>
              <p:nvGrpSpPr>
                <p:cNvPr id="22" name="グループ化 21">
                  <a:extLst>
                    <a:ext uri="{FF2B5EF4-FFF2-40B4-BE49-F238E27FC236}">
                      <a16:creationId xmlns:a16="http://schemas.microsoft.com/office/drawing/2014/main" id="{250562C3-ADB0-4A3E-B9DE-206B68E864CE}"/>
                    </a:ext>
                  </a:extLst>
                </p:cNvPr>
                <p:cNvGrpSpPr/>
                <p:nvPr/>
              </p:nvGrpSpPr>
              <p:grpSpPr>
                <a:xfrm>
                  <a:off x="4941334" y="4528091"/>
                  <a:ext cx="1193533" cy="738661"/>
                  <a:chOff x="4842584" y="4677733"/>
                  <a:chExt cx="1193533" cy="738661"/>
                </a:xfrm>
              </p:grpSpPr>
              <p:sp>
                <p:nvSpPr>
                  <p:cNvPr id="17" name="楕円 16">
                    <a:extLst>
                      <a:ext uri="{FF2B5EF4-FFF2-40B4-BE49-F238E27FC236}">
                        <a16:creationId xmlns:a16="http://schemas.microsoft.com/office/drawing/2014/main" id="{5B932DE2-617B-1BCB-C5F9-6C31A8DBF41D}"/>
                      </a:ext>
                    </a:extLst>
                  </p:cNvPr>
                  <p:cNvSpPr/>
                  <p:nvPr/>
                </p:nvSpPr>
                <p:spPr>
                  <a:xfrm>
                    <a:off x="5040880" y="4677733"/>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890BD59E-C231-0319-2A5A-04FE325B055F}"/>
                      </a:ext>
                    </a:extLst>
                  </p:cNvPr>
                  <p:cNvSpPr txBox="1"/>
                  <p:nvPr/>
                </p:nvSpPr>
                <p:spPr>
                  <a:xfrm>
                    <a:off x="4842584" y="4850276"/>
                    <a:ext cx="1193533" cy="369332"/>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製造</a:t>
                    </a:r>
                    <a:endParaRPr kumimoji="1" lang="en-US" altLang="ja-JP">
                      <a:latin typeface="HG創英角ｺﾞｼｯｸUB" panose="020B0909000000000000" pitchFamily="49" charset="-128"/>
                      <a:ea typeface="HG創英角ｺﾞｼｯｸUB" panose="020B0909000000000000" pitchFamily="49" charset="-128"/>
                    </a:endParaRPr>
                  </a:p>
                </p:txBody>
              </p:sp>
            </p:grpSp>
            <p:grpSp>
              <p:nvGrpSpPr>
                <p:cNvPr id="21" name="グループ化 20">
                  <a:extLst>
                    <a:ext uri="{FF2B5EF4-FFF2-40B4-BE49-F238E27FC236}">
                      <a16:creationId xmlns:a16="http://schemas.microsoft.com/office/drawing/2014/main" id="{8FB4E8B8-F170-B1C6-C2B7-F8D1E304A145}"/>
                    </a:ext>
                  </a:extLst>
                </p:cNvPr>
                <p:cNvGrpSpPr/>
                <p:nvPr/>
              </p:nvGrpSpPr>
              <p:grpSpPr>
                <a:xfrm>
                  <a:off x="6058422" y="4535330"/>
                  <a:ext cx="1193533" cy="738661"/>
                  <a:chOff x="5884603" y="4684972"/>
                  <a:chExt cx="1193533" cy="738661"/>
                </a:xfrm>
              </p:grpSpPr>
              <p:sp>
                <p:nvSpPr>
                  <p:cNvPr id="19" name="楕円 18">
                    <a:extLst>
                      <a:ext uri="{FF2B5EF4-FFF2-40B4-BE49-F238E27FC236}">
                        <a16:creationId xmlns:a16="http://schemas.microsoft.com/office/drawing/2014/main" id="{2A83D538-222E-E80B-E0A0-3C86E5072E03}"/>
                      </a:ext>
                    </a:extLst>
                  </p:cNvPr>
                  <p:cNvSpPr/>
                  <p:nvPr/>
                </p:nvSpPr>
                <p:spPr>
                  <a:xfrm>
                    <a:off x="6082899" y="4684972"/>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D82017B6-444A-B015-713A-F6FB4ACC4E75}"/>
                      </a:ext>
                    </a:extLst>
                  </p:cNvPr>
                  <p:cNvSpPr txBox="1"/>
                  <p:nvPr/>
                </p:nvSpPr>
                <p:spPr>
                  <a:xfrm>
                    <a:off x="5884603" y="4819015"/>
                    <a:ext cx="1193533" cy="507831"/>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運送</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sz="900">
                        <a:latin typeface="HG創英角ｺﾞｼｯｸUB" panose="020B0909000000000000" pitchFamily="49" charset="-128"/>
                        <a:ea typeface="HG創英角ｺﾞｼｯｸUB" panose="020B0909000000000000" pitchFamily="49" charset="-128"/>
                      </a:rPr>
                      <a:t>（含む保管）</a:t>
                    </a:r>
                    <a:endParaRPr kumimoji="1" lang="en-US" altLang="ja-JP" sz="900">
                      <a:latin typeface="HG創英角ｺﾞｼｯｸUB" panose="020B0909000000000000" pitchFamily="49" charset="-128"/>
                      <a:ea typeface="HG創英角ｺﾞｼｯｸUB" panose="020B0909000000000000" pitchFamily="49" charset="-128"/>
                    </a:endParaRPr>
                  </a:p>
                </p:txBody>
              </p:sp>
            </p:grpSp>
            <p:grpSp>
              <p:nvGrpSpPr>
                <p:cNvPr id="27" name="グループ化 26">
                  <a:extLst>
                    <a:ext uri="{FF2B5EF4-FFF2-40B4-BE49-F238E27FC236}">
                      <a16:creationId xmlns:a16="http://schemas.microsoft.com/office/drawing/2014/main" id="{487E1A63-D7FB-D575-9708-C60B49BE5C48}"/>
                    </a:ext>
                  </a:extLst>
                </p:cNvPr>
                <p:cNvGrpSpPr/>
                <p:nvPr/>
              </p:nvGrpSpPr>
              <p:grpSpPr>
                <a:xfrm>
                  <a:off x="7175512" y="4528090"/>
                  <a:ext cx="1193533" cy="738661"/>
                  <a:chOff x="4842584" y="4677733"/>
                  <a:chExt cx="1193533" cy="738661"/>
                </a:xfrm>
              </p:grpSpPr>
              <p:sp>
                <p:nvSpPr>
                  <p:cNvPr id="28" name="楕円 27">
                    <a:extLst>
                      <a:ext uri="{FF2B5EF4-FFF2-40B4-BE49-F238E27FC236}">
                        <a16:creationId xmlns:a16="http://schemas.microsoft.com/office/drawing/2014/main" id="{BE0D719A-DD05-858B-09DD-7635D7E6AF0F}"/>
                      </a:ext>
                    </a:extLst>
                  </p:cNvPr>
                  <p:cNvSpPr/>
                  <p:nvPr/>
                </p:nvSpPr>
                <p:spPr>
                  <a:xfrm>
                    <a:off x="5040880" y="4677733"/>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E1AE6E5B-6586-1844-9CFB-709F09FF2ECE}"/>
                      </a:ext>
                    </a:extLst>
                  </p:cNvPr>
                  <p:cNvSpPr txBox="1"/>
                  <p:nvPr/>
                </p:nvSpPr>
                <p:spPr>
                  <a:xfrm>
                    <a:off x="4842584" y="4850276"/>
                    <a:ext cx="1193533" cy="369332"/>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販売</a:t>
                    </a:r>
                    <a:endParaRPr kumimoji="1" lang="en-US" altLang="ja-JP">
                      <a:latin typeface="HG創英角ｺﾞｼｯｸUB" panose="020B0909000000000000" pitchFamily="49" charset="-128"/>
                      <a:ea typeface="HG創英角ｺﾞｼｯｸUB" panose="020B0909000000000000" pitchFamily="49" charset="-128"/>
                    </a:endParaRPr>
                  </a:p>
                </p:txBody>
              </p:sp>
            </p:grpSp>
            <p:grpSp>
              <p:nvGrpSpPr>
                <p:cNvPr id="6" name="グループ化 5">
                  <a:extLst>
                    <a:ext uri="{FF2B5EF4-FFF2-40B4-BE49-F238E27FC236}">
                      <a16:creationId xmlns:a16="http://schemas.microsoft.com/office/drawing/2014/main" id="{EA93A8F6-FAD1-5361-2B41-78E424102363}"/>
                    </a:ext>
                  </a:extLst>
                </p:cNvPr>
                <p:cNvGrpSpPr/>
                <p:nvPr/>
              </p:nvGrpSpPr>
              <p:grpSpPr>
                <a:xfrm>
                  <a:off x="112618" y="4430752"/>
                  <a:ext cx="1578543" cy="910552"/>
                  <a:chOff x="89007" y="5474772"/>
                  <a:chExt cx="1578543" cy="1114592"/>
                </a:xfrm>
              </p:grpSpPr>
              <p:grpSp>
                <p:nvGrpSpPr>
                  <p:cNvPr id="7" name="グループ化 6">
                    <a:extLst>
                      <a:ext uri="{FF2B5EF4-FFF2-40B4-BE49-F238E27FC236}">
                        <a16:creationId xmlns:a16="http://schemas.microsoft.com/office/drawing/2014/main" id="{224623C6-FE39-8D40-8FBB-D6AB6EDC9433}"/>
                      </a:ext>
                    </a:extLst>
                  </p:cNvPr>
                  <p:cNvGrpSpPr/>
                  <p:nvPr/>
                </p:nvGrpSpPr>
                <p:grpSpPr>
                  <a:xfrm>
                    <a:off x="89007" y="5492896"/>
                    <a:ext cx="1578543" cy="1062083"/>
                    <a:chOff x="89007" y="5358779"/>
                    <a:chExt cx="1578543" cy="1062083"/>
                  </a:xfrm>
                </p:grpSpPr>
                <p:sp>
                  <p:nvSpPr>
                    <p:cNvPr id="9" name="テキスト ボックス 8">
                      <a:extLst>
                        <a:ext uri="{FF2B5EF4-FFF2-40B4-BE49-F238E27FC236}">
                          <a16:creationId xmlns:a16="http://schemas.microsoft.com/office/drawing/2014/main" id="{FFDD155E-78C0-6D65-54BB-B447930C6221}"/>
                        </a:ext>
                      </a:extLst>
                    </p:cNvPr>
                    <p:cNvSpPr txBox="1"/>
                    <p:nvPr/>
                  </p:nvSpPr>
                  <p:spPr>
                    <a:xfrm>
                      <a:off x="89007" y="5358779"/>
                      <a:ext cx="1578543" cy="791164"/>
                    </a:xfrm>
                    <a:prstGeom prst="rect">
                      <a:avLst/>
                    </a:prstGeom>
                    <a:noFill/>
                  </p:spPr>
                  <p:txBody>
                    <a:bodyPr wrap="square" rtlCol="0">
                      <a:spAutoFit/>
                    </a:bodyPr>
                    <a:lstStyle/>
                    <a:p>
                      <a:r>
                        <a:rPr kumimoji="1" lang="ja-JP" altLang="en-US" sz="1100" b="1">
                          <a:solidFill>
                            <a:srgbClr val="FF0000"/>
                          </a:solidFill>
                          <a:latin typeface="HG創英角ｺﾞｼｯｸUB" panose="020B0909000000000000" pitchFamily="49" charset="-128"/>
                          <a:ea typeface="HG創英角ｺﾞｼｯｸUB" panose="020B0909000000000000" pitchFamily="49" charset="-128"/>
                        </a:rPr>
                        <a:t>　</a:t>
                      </a:r>
                      <a:r>
                        <a:rPr kumimoji="1" lang="en-US" altLang="ja-JP" sz="1100" b="1">
                          <a:solidFill>
                            <a:srgbClr val="FF0000"/>
                          </a:solidFill>
                          <a:latin typeface="HG創英角ｺﾞｼｯｸUB" panose="020B0909000000000000" pitchFamily="49" charset="-128"/>
                          <a:ea typeface="HG創英角ｺﾞｼｯｸUB" panose="020B0909000000000000" pitchFamily="49" charset="-128"/>
                        </a:rPr>
                        <a:t>※</a:t>
                      </a:r>
                    </a:p>
                    <a:p>
                      <a:pPr algn="ctr"/>
                      <a:r>
                        <a:rPr kumimoji="1" lang="ja-JP" altLang="en-US" sz="2400">
                          <a:latin typeface="HG創英角ｺﾞｼｯｸUB" panose="020B0909000000000000" pitchFamily="49" charset="-128"/>
                          <a:ea typeface="HG創英角ｺﾞｼｯｸUB" panose="020B0909000000000000" pitchFamily="49" charset="-128"/>
                        </a:rPr>
                        <a:t>流通経路</a:t>
                      </a:r>
                    </a:p>
                  </p:txBody>
                </p:sp>
                <p:sp>
                  <p:nvSpPr>
                    <p:cNvPr id="10" name="テキスト ボックス 9">
                      <a:extLst>
                        <a:ext uri="{FF2B5EF4-FFF2-40B4-BE49-F238E27FC236}">
                          <a16:creationId xmlns:a16="http://schemas.microsoft.com/office/drawing/2014/main" id="{CDF896BF-E1D9-F65C-CB9E-D58088B3CA8D}"/>
                        </a:ext>
                      </a:extLst>
                    </p:cNvPr>
                    <p:cNvSpPr txBox="1"/>
                    <p:nvPr/>
                  </p:nvSpPr>
                  <p:spPr>
                    <a:xfrm>
                      <a:off x="301317" y="6044117"/>
                      <a:ext cx="1250153" cy="376745"/>
                    </a:xfrm>
                    <a:prstGeom prst="rect">
                      <a:avLst/>
                    </a:prstGeom>
                    <a:noFill/>
                  </p:spPr>
                  <p:txBody>
                    <a:bodyPr wrap="square" rtlCol="0">
                      <a:spAutoFit/>
                    </a:bodyPr>
                    <a:lstStyle/>
                    <a:p>
                      <a:r>
                        <a:rPr kumimoji="1" lang="ja-JP" altLang="en-US" sz="1400">
                          <a:latin typeface="HG創英角ｺﾞｼｯｸUB" panose="020B0909000000000000" pitchFamily="49" charset="-128"/>
                          <a:ea typeface="HG創英角ｺﾞｼｯｸUB" panose="020B0909000000000000" pitchFamily="49" charset="-128"/>
                        </a:rPr>
                        <a:t>という着眼点</a:t>
                      </a:r>
                    </a:p>
                  </p:txBody>
                </p:sp>
              </p:grpSp>
              <p:sp>
                <p:nvSpPr>
                  <p:cNvPr id="8" name="四角形: 角を丸くする 7">
                    <a:extLst>
                      <a:ext uri="{FF2B5EF4-FFF2-40B4-BE49-F238E27FC236}">
                        <a16:creationId xmlns:a16="http://schemas.microsoft.com/office/drawing/2014/main" id="{77EC2931-F0C6-5458-BB57-993941484106}"/>
                      </a:ext>
                    </a:extLst>
                  </p:cNvPr>
                  <p:cNvSpPr/>
                  <p:nvPr/>
                </p:nvSpPr>
                <p:spPr>
                  <a:xfrm>
                    <a:off x="205089" y="5474772"/>
                    <a:ext cx="1346381" cy="1114592"/>
                  </a:xfrm>
                  <a:prstGeom prst="roundRect">
                    <a:avLst>
                      <a:gd name="adj" fmla="val 8895"/>
                    </a:avLst>
                  </a:prstGeom>
                  <a:noFill/>
                  <a:ln w="698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 name="矢印: 右 29">
                  <a:extLst>
                    <a:ext uri="{FF2B5EF4-FFF2-40B4-BE49-F238E27FC236}">
                      <a16:creationId xmlns:a16="http://schemas.microsoft.com/office/drawing/2014/main" id="{B455C96A-F693-5CAF-6201-290E473917F9}"/>
                    </a:ext>
                  </a:extLst>
                </p:cNvPr>
                <p:cNvSpPr/>
                <p:nvPr/>
              </p:nvSpPr>
              <p:spPr>
                <a:xfrm>
                  <a:off x="2658073"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矢印: 右 30">
                  <a:extLst>
                    <a:ext uri="{FF2B5EF4-FFF2-40B4-BE49-F238E27FC236}">
                      <a16:creationId xmlns:a16="http://schemas.microsoft.com/office/drawing/2014/main" id="{095A00D5-31B7-F71E-A010-EE7BBED85F61}"/>
                    </a:ext>
                  </a:extLst>
                </p:cNvPr>
                <p:cNvSpPr/>
                <p:nvPr/>
              </p:nvSpPr>
              <p:spPr>
                <a:xfrm>
                  <a:off x="3764296"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矢印: 右 31">
                  <a:extLst>
                    <a:ext uri="{FF2B5EF4-FFF2-40B4-BE49-F238E27FC236}">
                      <a16:creationId xmlns:a16="http://schemas.microsoft.com/office/drawing/2014/main" id="{C8ABAF97-8D72-7364-F09D-A613624F69E3}"/>
                    </a:ext>
                  </a:extLst>
                </p:cNvPr>
                <p:cNvSpPr/>
                <p:nvPr/>
              </p:nvSpPr>
              <p:spPr>
                <a:xfrm>
                  <a:off x="4871386"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右 33">
                  <a:extLst>
                    <a:ext uri="{FF2B5EF4-FFF2-40B4-BE49-F238E27FC236}">
                      <a16:creationId xmlns:a16="http://schemas.microsoft.com/office/drawing/2014/main" id="{1490EFF8-30FD-3A0A-F99C-EC9BDE5D5C26}"/>
                    </a:ext>
                  </a:extLst>
                </p:cNvPr>
                <p:cNvSpPr/>
                <p:nvPr/>
              </p:nvSpPr>
              <p:spPr>
                <a:xfrm>
                  <a:off x="6019775"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矢印: 右 36">
                  <a:extLst>
                    <a:ext uri="{FF2B5EF4-FFF2-40B4-BE49-F238E27FC236}">
                      <a16:creationId xmlns:a16="http://schemas.microsoft.com/office/drawing/2014/main" id="{343F3060-B974-8578-C775-1F1735F1E881}"/>
                    </a:ext>
                  </a:extLst>
                </p:cNvPr>
                <p:cNvSpPr/>
                <p:nvPr/>
              </p:nvSpPr>
              <p:spPr>
                <a:xfrm>
                  <a:off x="7125630"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52" name="グループ化 51">
              <a:extLst>
                <a:ext uri="{FF2B5EF4-FFF2-40B4-BE49-F238E27FC236}">
                  <a16:creationId xmlns:a16="http://schemas.microsoft.com/office/drawing/2014/main" id="{2588F47D-7748-EF4F-E4F5-589EC0EAD7E8}"/>
                </a:ext>
              </a:extLst>
            </p:cNvPr>
            <p:cNvGrpSpPr/>
            <p:nvPr/>
          </p:nvGrpSpPr>
          <p:grpSpPr>
            <a:xfrm>
              <a:off x="2179634" y="5524881"/>
              <a:ext cx="6776598" cy="357536"/>
              <a:chOff x="2093009" y="5524881"/>
              <a:chExt cx="6776598" cy="357536"/>
            </a:xfrm>
          </p:grpSpPr>
          <p:sp>
            <p:nvSpPr>
              <p:cNvPr id="50" name="矢印: 左右 49">
                <a:extLst>
                  <a:ext uri="{FF2B5EF4-FFF2-40B4-BE49-F238E27FC236}">
                    <a16:creationId xmlns:a16="http://schemas.microsoft.com/office/drawing/2014/main" id="{0FF69E9A-362A-D59E-290E-FE3B1AC1AB89}"/>
                  </a:ext>
                </a:extLst>
              </p:cNvPr>
              <p:cNvSpPr/>
              <p:nvPr/>
            </p:nvSpPr>
            <p:spPr>
              <a:xfrm>
                <a:off x="2093009" y="5524881"/>
                <a:ext cx="5773483" cy="357536"/>
              </a:xfrm>
              <a:prstGeom prst="leftRightArrow">
                <a:avLst/>
              </a:prstGeom>
              <a:solidFill>
                <a:srgbClr val="92D050">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5404AA45-8472-3246-7C21-7F4A6998F8EE}"/>
                  </a:ext>
                </a:extLst>
              </p:cNvPr>
              <p:cNvSpPr txBox="1"/>
              <p:nvPr/>
            </p:nvSpPr>
            <p:spPr>
              <a:xfrm>
                <a:off x="3406016" y="5583506"/>
                <a:ext cx="5463591" cy="261610"/>
              </a:xfrm>
              <a:prstGeom prst="rect">
                <a:avLst/>
              </a:prstGeom>
              <a:noFill/>
            </p:spPr>
            <p:txBody>
              <a:bodyPr wrap="square" rtlCol="0">
                <a:spAutoFit/>
              </a:bodyPr>
              <a:lstStyle/>
              <a:p>
                <a:r>
                  <a:rPr kumimoji="1" lang="ja-JP" altLang="en-US" sz="1050" b="1"/>
                  <a:t>どこまでを請け負っているのか？（できるのか？）</a:t>
                </a:r>
              </a:p>
            </p:txBody>
          </p:sp>
        </p:grpSp>
      </p:grpSp>
      <p:sp>
        <p:nvSpPr>
          <p:cNvPr id="54" name="テキスト ボックス 53">
            <a:extLst>
              <a:ext uri="{FF2B5EF4-FFF2-40B4-BE49-F238E27FC236}">
                <a16:creationId xmlns:a16="http://schemas.microsoft.com/office/drawing/2014/main" id="{C3347CD6-DFAB-0A8A-5498-C2499D745C36}"/>
              </a:ext>
            </a:extLst>
          </p:cNvPr>
          <p:cNvSpPr txBox="1"/>
          <p:nvPr/>
        </p:nvSpPr>
        <p:spPr>
          <a:xfrm>
            <a:off x="243585" y="5795270"/>
            <a:ext cx="9534528" cy="1015663"/>
          </a:xfrm>
          <a:prstGeom prst="rect">
            <a:avLst/>
          </a:prstGeom>
          <a:noFill/>
        </p:spPr>
        <p:txBody>
          <a:bodyPr wrap="square" rtlCol="0">
            <a:spAutoFit/>
          </a:bodyPr>
          <a:lstStyle/>
          <a:p>
            <a:r>
              <a:rPr kumimoji="1" lang="ja-JP" altLang="en-US" sz="1000">
                <a:latin typeface="+mn-ea"/>
              </a:rPr>
              <a:t>　下請型の企業だからといって、製造の一部だけを請け負っているとは限りません。製品の企画は元請企業が行い、設計から運送・保管までを請け負う場合もあれば、全ての部品の供給を受けて組立のみ請け負う場合もあります。取引先から外注先を紹介してほしいとビジネスマッチングの依頼を受けた場合も、その取引先にも外注を受ける企業に“運送”の能力がなければ、いくら技術面で相互に親和性があったとしても上手くいかないケースもあります。また、一般に流通経路の機能のうち広い範囲に対応している企業は、発注元から“外せない”重要な存在である場合が多く、設計料や保管料、資材調達・運送の費用といった製造に直接関係しない部分で収支コントロールができる要素も内在しており、事業性を把握するための大切なポイントといえます。</a:t>
            </a:r>
            <a:endParaRPr kumimoji="1" lang="en-US" altLang="ja-JP" sz="1000">
              <a:latin typeface="+mn-ea"/>
            </a:endParaRPr>
          </a:p>
          <a:p>
            <a:endParaRPr kumimoji="1" lang="en-US" altLang="ja-JP" sz="1000">
              <a:latin typeface="+mn-ea"/>
            </a:endParaRPr>
          </a:p>
        </p:txBody>
      </p:sp>
      <p:cxnSp>
        <p:nvCxnSpPr>
          <p:cNvPr id="55" name="直線コネクタ 54">
            <a:extLst>
              <a:ext uri="{FF2B5EF4-FFF2-40B4-BE49-F238E27FC236}">
                <a16:creationId xmlns:a16="http://schemas.microsoft.com/office/drawing/2014/main" id="{D95CC812-20DD-AB32-F1DA-C41E4199B042}"/>
              </a:ext>
            </a:extLst>
          </p:cNvPr>
          <p:cNvCxnSpPr/>
          <p:nvPr/>
        </p:nvCxnSpPr>
        <p:spPr>
          <a:xfrm>
            <a:off x="163465" y="261716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6" name="テキスト ボックス 65">
            <a:extLst>
              <a:ext uri="{FF2B5EF4-FFF2-40B4-BE49-F238E27FC236}">
                <a16:creationId xmlns:a16="http://schemas.microsoft.com/office/drawing/2014/main" id="{16A55EA9-42C0-38FE-D772-6BB3A181D725}"/>
              </a:ext>
            </a:extLst>
          </p:cNvPr>
          <p:cNvSpPr txBox="1"/>
          <p:nvPr/>
        </p:nvSpPr>
        <p:spPr>
          <a:xfrm>
            <a:off x="71675" y="506405"/>
            <a:ext cx="7259800" cy="569387"/>
          </a:xfrm>
          <a:prstGeom prst="rect">
            <a:avLst/>
          </a:prstGeom>
          <a:noFill/>
        </p:spPr>
        <p:txBody>
          <a:bodyPr wrap="square" rtlCol="0">
            <a:spAutoFit/>
          </a:bodyPr>
          <a:lstStyle/>
          <a:p>
            <a:r>
              <a:rPr kumimoji="1" lang="ja-JP" altLang="en-US" sz="1000"/>
              <a:t>会社を訪問する際に、どのようなことに目を凝らし、何を聞けば良いか分からない、という質問を耳にすることがあります。ここでは、企業の事業性や経営改善の可能性を判断するのに必要な、基本的なポイントをまとめます。</a:t>
            </a:r>
          </a:p>
          <a:p>
            <a:endParaRPr kumimoji="1" lang="en-US" altLang="ja-JP" sz="1100">
              <a:solidFill>
                <a:srgbClr val="FF0000"/>
              </a:solidFill>
            </a:endParaRPr>
          </a:p>
        </p:txBody>
      </p:sp>
      <p:cxnSp>
        <p:nvCxnSpPr>
          <p:cNvPr id="67" name="直線コネクタ 66">
            <a:extLst>
              <a:ext uri="{FF2B5EF4-FFF2-40B4-BE49-F238E27FC236}">
                <a16:creationId xmlns:a16="http://schemas.microsoft.com/office/drawing/2014/main" id="{1F44959B-879A-4247-9FA4-69D56E4D3C49}"/>
              </a:ext>
            </a:extLst>
          </p:cNvPr>
          <p:cNvCxnSpPr/>
          <p:nvPr/>
        </p:nvCxnSpPr>
        <p:spPr>
          <a:xfrm>
            <a:off x="157163" y="9721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の目利き（訪問時編）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70" name="テキスト ボックス 69"/>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71" name="テキスト ボックス 70"/>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69"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6</a:t>
            </a:fld>
            <a:endParaRPr kumimoji="1" lang="ja-JP" altLang="en-US"/>
          </a:p>
        </p:txBody>
      </p:sp>
      <p:grpSp>
        <p:nvGrpSpPr>
          <p:cNvPr id="72" name="グループ化 71">
            <a:extLst>
              <a:ext uri="{FF2B5EF4-FFF2-40B4-BE49-F238E27FC236}">
                <a16:creationId xmlns:a16="http://schemas.microsoft.com/office/drawing/2014/main" id="{8ABB6722-DECF-4076-BEFF-B18C6191B012}"/>
              </a:ext>
            </a:extLst>
          </p:cNvPr>
          <p:cNvGrpSpPr/>
          <p:nvPr/>
        </p:nvGrpSpPr>
        <p:grpSpPr>
          <a:xfrm>
            <a:off x="195521" y="1076362"/>
            <a:ext cx="1162051" cy="885825"/>
            <a:chOff x="2409824" y="3038474"/>
            <a:chExt cx="1162051" cy="885825"/>
          </a:xfrm>
        </p:grpSpPr>
        <p:sp>
          <p:nvSpPr>
            <p:cNvPr id="73" name="楕円 72">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75" name="正方形/長方形 74">
            <a:extLst>
              <a:ext uri="{FF2B5EF4-FFF2-40B4-BE49-F238E27FC236}">
                <a16:creationId xmlns:a16="http://schemas.microsoft.com/office/drawing/2014/main" id="{CA1DA63E-8C33-4A20-A3AC-72D866FD193E}"/>
              </a:ext>
            </a:extLst>
          </p:cNvPr>
          <p:cNvSpPr/>
          <p:nvPr/>
        </p:nvSpPr>
        <p:spPr>
          <a:xfrm>
            <a:off x="1262322" y="1218949"/>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生産形態の確認</a:t>
            </a:r>
            <a:endParaRPr kumimoji="1" lang="en-US" altLang="ja-JP" sz="1400" b="1">
              <a:solidFill>
                <a:schemeClr val="tx1"/>
              </a:solidFill>
            </a:endParaRPr>
          </a:p>
        </p:txBody>
      </p:sp>
      <p:grpSp>
        <p:nvGrpSpPr>
          <p:cNvPr id="80" name="グループ化 79">
            <a:extLst>
              <a:ext uri="{FF2B5EF4-FFF2-40B4-BE49-F238E27FC236}">
                <a16:creationId xmlns:a16="http://schemas.microsoft.com/office/drawing/2014/main" id="{4950B9DA-A143-4374-A938-3FF1963CB9D1}"/>
              </a:ext>
            </a:extLst>
          </p:cNvPr>
          <p:cNvGrpSpPr/>
          <p:nvPr/>
        </p:nvGrpSpPr>
        <p:grpSpPr>
          <a:xfrm>
            <a:off x="195519" y="2689540"/>
            <a:ext cx="1162051" cy="885825"/>
            <a:chOff x="2409824" y="3038474"/>
            <a:chExt cx="1162051" cy="885825"/>
          </a:xfrm>
          <a:noFill/>
        </p:grpSpPr>
        <p:sp>
          <p:nvSpPr>
            <p:cNvPr id="81" name="楕円 80">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83" name="正方形/長方形 82">
            <a:extLst>
              <a:ext uri="{FF2B5EF4-FFF2-40B4-BE49-F238E27FC236}">
                <a16:creationId xmlns:a16="http://schemas.microsoft.com/office/drawing/2014/main" id="{845FE9B1-8B0F-47E7-8FD5-6F49135D7B31}"/>
              </a:ext>
            </a:extLst>
          </p:cNvPr>
          <p:cNvSpPr/>
          <p:nvPr/>
        </p:nvSpPr>
        <p:spPr>
          <a:xfrm>
            <a:off x="1262320" y="2823684"/>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製造業の流通経路</a:t>
            </a:r>
            <a:endParaRPr kumimoji="1" lang="en-US" altLang="ja-JP" sz="1400" b="1">
              <a:solidFill>
                <a:schemeClr val="tx1"/>
              </a:solidFill>
            </a:endParaRPr>
          </a:p>
          <a:p>
            <a:pPr algn="ctr"/>
            <a:r>
              <a:rPr kumimoji="1" lang="ja-JP" altLang="en-US" sz="1400" b="1">
                <a:solidFill>
                  <a:schemeClr val="tx1"/>
                </a:solidFill>
              </a:rPr>
              <a:t>の確認</a:t>
            </a:r>
            <a:endParaRPr kumimoji="1" lang="en-US" altLang="ja-JP" sz="1400" b="1">
              <a:solidFill>
                <a:schemeClr val="tx1"/>
              </a:solidFill>
            </a:endParaRPr>
          </a:p>
        </p:txBody>
      </p:sp>
    </p:spTree>
    <p:extLst>
      <p:ext uri="{BB962C8B-B14F-4D97-AF65-F5344CB8AC3E}">
        <p14:creationId xmlns:p14="http://schemas.microsoft.com/office/powerpoint/2010/main" val="3508293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176012"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5ACD592E-FEE2-49F1-B676-F7936ED3E5C6}"/>
              </a:ext>
            </a:extLst>
          </p:cNvPr>
          <p:cNvSpPr txBox="1"/>
          <p:nvPr/>
        </p:nvSpPr>
        <p:spPr>
          <a:xfrm>
            <a:off x="3428219" y="1252433"/>
            <a:ext cx="5834064" cy="707886"/>
          </a:xfrm>
          <a:prstGeom prst="rect">
            <a:avLst/>
          </a:prstGeom>
          <a:noFill/>
        </p:spPr>
        <p:txBody>
          <a:bodyPr wrap="square" rtlCol="0">
            <a:spAutoFit/>
          </a:bodyPr>
          <a:lstStyle/>
          <a:p>
            <a:r>
              <a:rPr kumimoji="1" lang="ja-JP" altLang="en-US" sz="1000">
                <a:latin typeface="+mn-ea"/>
              </a:rPr>
              <a:t>□　下請中心の企業では特に着眼したいポイント</a:t>
            </a:r>
            <a:endParaRPr kumimoji="1" lang="en-US" altLang="ja-JP" sz="1000">
              <a:latin typeface="+mn-ea"/>
            </a:endParaRPr>
          </a:p>
          <a:p>
            <a:r>
              <a:rPr kumimoji="1" lang="ja-JP" altLang="en-US" sz="1000">
                <a:latin typeface="+mn-ea"/>
              </a:rPr>
              <a:t>□　“元請への依存度”ではなく、“元請からの依存度”（信頼度合）の確認</a:t>
            </a:r>
            <a:endParaRPr kumimoji="1" lang="en-US" altLang="ja-JP" sz="1000">
              <a:latin typeface="+mn-ea"/>
            </a:endParaRPr>
          </a:p>
          <a:p>
            <a:r>
              <a:rPr kumimoji="1" lang="ja-JP" altLang="en-US" sz="1000">
                <a:latin typeface="+mn-ea"/>
              </a:rPr>
              <a:t>□　どのような内容において“依存”されているかをヒアリング</a:t>
            </a:r>
            <a:endParaRPr kumimoji="1" lang="en-US" altLang="ja-JP" sz="1000">
              <a:latin typeface="+mn-ea"/>
            </a:endParaRPr>
          </a:p>
          <a:p>
            <a:r>
              <a:rPr kumimoji="1" lang="ja-JP" altLang="en-US" sz="1000">
                <a:latin typeface="+mn-ea"/>
              </a:rPr>
              <a:t>□　“最近は元請から聞かれることの方が多くなっていませんか？”といった会話の切り口</a:t>
            </a:r>
            <a:endParaRPr kumimoji="1" lang="en-US" altLang="ja-JP" sz="1000">
              <a:latin typeface="+mn-ea"/>
            </a:endParaRPr>
          </a:p>
        </p:txBody>
      </p:sp>
      <p:sp>
        <p:nvSpPr>
          <p:cNvPr id="54" name="テキスト ボックス 53">
            <a:extLst>
              <a:ext uri="{FF2B5EF4-FFF2-40B4-BE49-F238E27FC236}">
                <a16:creationId xmlns:a16="http://schemas.microsoft.com/office/drawing/2014/main" id="{C3347CD6-DFAB-0A8A-5498-C2499D745C36}"/>
              </a:ext>
            </a:extLst>
          </p:cNvPr>
          <p:cNvSpPr txBox="1"/>
          <p:nvPr/>
        </p:nvSpPr>
        <p:spPr>
          <a:xfrm>
            <a:off x="235368" y="2112293"/>
            <a:ext cx="9534528" cy="553998"/>
          </a:xfrm>
          <a:prstGeom prst="rect">
            <a:avLst/>
          </a:prstGeom>
          <a:noFill/>
        </p:spPr>
        <p:txBody>
          <a:bodyPr wrap="square" rtlCol="0">
            <a:spAutoFit/>
          </a:bodyPr>
          <a:lstStyle/>
          <a:p>
            <a:r>
              <a:rPr kumimoji="1" lang="ja-JP" altLang="en-US" sz="1000">
                <a:latin typeface="+mn-ea"/>
              </a:rPr>
              <a:t>　従来から、下請の中小製造業といえば</a:t>
            </a:r>
            <a:r>
              <a:rPr kumimoji="1" lang="en-US" altLang="ja-JP" sz="1000">
                <a:latin typeface="+mn-ea"/>
              </a:rPr>
              <a:t>”</a:t>
            </a:r>
            <a:r>
              <a:rPr kumimoji="1" lang="ja-JP" altLang="en-US" sz="1000">
                <a:latin typeface="+mn-ea"/>
              </a:rPr>
              <a:t>元請の業績“に依存した事業であることが多いのですが、昨今は、製造の国内回帰の潮流が見られる中で、”元請からの</a:t>
            </a:r>
            <a:endParaRPr kumimoji="1" lang="en-US" altLang="ja-JP" sz="1000">
              <a:latin typeface="+mn-ea"/>
            </a:endParaRPr>
          </a:p>
          <a:p>
            <a:r>
              <a:rPr kumimoji="1" lang="ja-JP" altLang="en-US" sz="1000">
                <a:latin typeface="+mn-ea"/>
              </a:rPr>
              <a:t>依存度“（信頼度合）が事業性を左右するような傾向も見え始めています。では、”元請からの依存度“とはどのようなことを指すのでしょうか。</a:t>
            </a:r>
            <a:endParaRPr kumimoji="1" lang="en-US" altLang="ja-JP" sz="1000">
              <a:latin typeface="+mn-ea"/>
            </a:endParaRPr>
          </a:p>
          <a:p>
            <a:endParaRPr kumimoji="1" lang="en-US" altLang="ja-JP" sz="1000">
              <a:latin typeface="+mn-ea"/>
            </a:endParaRPr>
          </a:p>
        </p:txBody>
      </p:sp>
      <p:grpSp>
        <p:nvGrpSpPr>
          <p:cNvPr id="30" name="グループ化 29">
            <a:extLst>
              <a:ext uri="{FF2B5EF4-FFF2-40B4-BE49-F238E27FC236}">
                <a16:creationId xmlns:a16="http://schemas.microsoft.com/office/drawing/2014/main" id="{5D6BAF5B-9299-C0CC-CE62-24A23E706CE9}"/>
              </a:ext>
            </a:extLst>
          </p:cNvPr>
          <p:cNvGrpSpPr/>
          <p:nvPr/>
        </p:nvGrpSpPr>
        <p:grpSpPr>
          <a:xfrm>
            <a:off x="407111" y="2493945"/>
            <a:ext cx="9332963" cy="1983466"/>
            <a:chOff x="185736" y="2735885"/>
            <a:chExt cx="9332963" cy="1983466"/>
          </a:xfrm>
        </p:grpSpPr>
        <p:grpSp>
          <p:nvGrpSpPr>
            <p:cNvPr id="154" name="グループ化 153">
              <a:extLst>
                <a:ext uri="{FF2B5EF4-FFF2-40B4-BE49-F238E27FC236}">
                  <a16:creationId xmlns:a16="http://schemas.microsoft.com/office/drawing/2014/main" id="{2EA7DB9B-D3E4-27AB-60D5-D64765B36CA1}"/>
                </a:ext>
              </a:extLst>
            </p:cNvPr>
            <p:cNvGrpSpPr/>
            <p:nvPr/>
          </p:nvGrpSpPr>
          <p:grpSpPr>
            <a:xfrm>
              <a:off x="185736" y="2735885"/>
              <a:ext cx="4423122" cy="1806214"/>
              <a:chOff x="176214" y="2531863"/>
              <a:chExt cx="4423122" cy="1806214"/>
            </a:xfrm>
          </p:grpSpPr>
          <p:grpSp>
            <p:nvGrpSpPr>
              <p:cNvPr id="152" name="グループ化 151">
                <a:extLst>
                  <a:ext uri="{FF2B5EF4-FFF2-40B4-BE49-F238E27FC236}">
                    <a16:creationId xmlns:a16="http://schemas.microsoft.com/office/drawing/2014/main" id="{E02AD0FF-B8C6-178B-691F-12636926233A}"/>
                  </a:ext>
                </a:extLst>
              </p:cNvPr>
              <p:cNvGrpSpPr/>
              <p:nvPr/>
            </p:nvGrpSpPr>
            <p:grpSpPr>
              <a:xfrm>
                <a:off x="176214" y="2952312"/>
                <a:ext cx="4423122" cy="1385765"/>
                <a:chOff x="176214" y="2952312"/>
                <a:chExt cx="4423122" cy="1385765"/>
              </a:xfrm>
            </p:grpSpPr>
            <p:sp>
              <p:nvSpPr>
                <p:cNvPr id="144" name="矢印: ストライプ 143">
                  <a:extLst>
                    <a:ext uri="{FF2B5EF4-FFF2-40B4-BE49-F238E27FC236}">
                      <a16:creationId xmlns:a16="http://schemas.microsoft.com/office/drawing/2014/main" id="{A0D19174-C122-8A91-26B9-F8555BF441B5}"/>
                    </a:ext>
                  </a:extLst>
                </p:cNvPr>
                <p:cNvSpPr/>
                <p:nvPr/>
              </p:nvSpPr>
              <p:spPr>
                <a:xfrm>
                  <a:off x="766639" y="3397191"/>
                  <a:ext cx="2871709" cy="940886"/>
                </a:xfrm>
                <a:prstGeom prst="stripedRightArrow">
                  <a:avLst/>
                </a:prstGeom>
                <a:solidFill>
                  <a:srgbClr val="FF5050">
                    <a:alpha val="15000"/>
                  </a:srgbClr>
                </a:solidFill>
                <a:ln w="38100">
                  <a:solidFill>
                    <a:srgbClr val="FF0000">
                      <a:alpha val="1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51" name="グループ化 150">
                  <a:extLst>
                    <a:ext uri="{FF2B5EF4-FFF2-40B4-BE49-F238E27FC236}">
                      <a16:creationId xmlns:a16="http://schemas.microsoft.com/office/drawing/2014/main" id="{88920F28-B568-6ACD-EDC5-71E5FD0387CB}"/>
                    </a:ext>
                  </a:extLst>
                </p:cNvPr>
                <p:cNvGrpSpPr/>
                <p:nvPr/>
              </p:nvGrpSpPr>
              <p:grpSpPr>
                <a:xfrm>
                  <a:off x="176214" y="2952312"/>
                  <a:ext cx="4423122" cy="1364610"/>
                  <a:chOff x="176214" y="2952312"/>
                  <a:chExt cx="4423122" cy="1364610"/>
                </a:xfrm>
              </p:grpSpPr>
              <p:grpSp>
                <p:nvGrpSpPr>
                  <p:cNvPr id="143" name="グループ化 142">
                    <a:extLst>
                      <a:ext uri="{FF2B5EF4-FFF2-40B4-BE49-F238E27FC236}">
                        <a16:creationId xmlns:a16="http://schemas.microsoft.com/office/drawing/2014/main" id="{3714B1CC-1428-4C49-E0FA-3A621C3FC4A7}"/>
                      </a:ext>
                    </a:extLst>
                  </p:cNvPr>
                  <p:cNvGrpSpPr/>
                  <p:nvPr/>
                </p:nvGrpSpPr>
                <p:grpSpPr>
                  <a:xfrm>
                    <a:off x="176214" y="2952312"/>
                    <a:ext cx="1819175" cy="577081"/>
                    <a:chOff x="217446" y="3098551"/>
                    <a:chExt cx="1819175" cy="577081"/>
                  </a:xfrm>
                </p:grpSpPr>
                <p:sp>
                  <p:nvSpPr>
                    <p:cNvPr id="141" name="テキスト ボックス 140">
                      <a:extLst>
                        <a:ext uri="{FF2B5EF4-FFF2-40B4-BE49-F238E27FC236}">
                          <a16:creationId xmlns:a16="http://schemas.microsoft.com/office/drawing/2014/main" id="{296968A0-DD06-40BE-2C8F-6C7029EEC6B9}"/>
                        </a:ext>
                      </a:extLst>
                    </p:cNvPr>
                    <p:cNvSpPr txBox="1"/>
                    <p:nvPr/>
                  </p:nvSpPr>
                  <p:spPr>
                    <a:xfrm>
                      <a:off x="217446" y="3111328"/>
                      <a:ext cx="1819175"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元請企業</a:t>
                      </a:r>
                    </a:p>
                  </p:txBody>
                </p:sp>
                <p:sp>
                  <p:nvSpPr>
                    <p:cNvPr id="142" name="四角形: 角を丸くする 141">
                      <a:extLst>
                        <a:ext uri="{FF2B5EF4-FFF2-40B4-BE49-F238E27FC236}">
                          <a16:creationId xmlns:a16="http://schemas.microsoft.com/office/drawing/2014/main" id="{68B0EE04-3B57-E396-92E9-274ACE5AEC8D}"/>
                        </a:ext>
                      </a:extLst>
                    </p:cNvPr>
                    <p:cNvSpPr/>
                    <p:nvPr/>
                  </p:nvSpPr>
                  <p:spPr>
                    <a:xfrm>
                      <a:off x="290514" y="3098551"/>
                      <a:ext cx="1692290" cy="577081"/>
                    </a:xfrm>
                    <a:prstGeom prst="roundRect">
                      <a:avLst>
                        <a:gd name="adj" fmla="val 7454"/>
                      </a:avLst>
                    </a:prstGeom>
                    <a:no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5" name="テキスト ボックス 144">
                    <a:extLst>
                      <a:ext uri="{FF2B5EF4-FFF2-40B4-BE49-F238E27FC236}">
                        <a16:creationId xmlns:a16="http://schemas.microsoft.com/office/drawing/2014/main" id="{F91CC36A-2E80-0E96-53BC-0872E818286D}"/>
                      </a:ext>
                    </a:extLst>
                  </p:cNvPr>
                  <p:cNvSpPr txBox="1"/>
                  <p:nvPr/>
                </p:nvSpPr>
                <p:spPr>
                  <a:xfrm>
                    <a:off x="176214" y="3578258"/>
                    <a:ext cx="1692290" cy="738664"/>
                  </a:xfrm>
                  <a:prstGeom prst="rect">
                    <a:avLst/>
                  </a:prstGeom>
                  <a:noFill/>
                </p:spPr>
                <p:txBody>
                  <a:bodyPr wrap="square" rtlCol="0">
                    <a:spAutoFit/>
                  </a:bodyPr>
                  <a:lstStyle/>
                  <a:p>
                    <a:r>
                      <a:rPr kumimoji="1" lang="ja-JP" altLang="en-US" sz="1400" b="1"/>
                      <a:t>□ 加工技術</a:t>
                    </a:r>
                    <a:endParaRPr kumimoji="1" lang="en-US" altLang="ja-JP" sz="1400" b="1"/>
                  </a:p>
                  <a:p>
                    <a:r>
                      <a:rPr kumimoji="1" lang="ja-JP" altLang="en-US" sz="1400" b="1"/>
                      <a:t>□ 生産効率</a:t>
                    </a:r>
                    <a:endParaRPr kumimoji="1" lang="en-US" altLang="ja-JP" sz="1400" b="1"/>
                  </a:p>
                  <a:p>
                    <a:r>
                      <a:rPr kumimoji="1" lang="ja-JP" altLang="en-US" sz="1400" b="1"/>
                      <a:t>□ 材料特性</a:t>
                    </a:r>
                  </a:p>
                </p:txBody>
              </p:sp>
              <p:sp>
                <p:nvSpPr>
                  <p:cNvPr id="146" name="テキスト ボックス 145">
                    <a:extLst>
                      <a:ext uri="{FF2B5EF4-FFF2-40B4-BE49-F238E27FC236}">
                        <a16:creationId xmlns:a16="http://schemas.microsoft.com/office/drawing/2014/main" id="{D20BEBF0-4DEA-DD10-1144-25964EF9F5FE}"/>
                      </a:ext>
                    </a:extLst>
                  </p:cNvPr>
                  <p:cNvSpPr txBox="1"/>
                  <p:nvPr/>
                </p:nvSpPr>
                <p:spPr>
                  <a:xfrm>
                    <a:off x="1376702" y="3670806"/>
                    <a:ext cx="1453264" cy="430887"/>
                  </a:xfrm>
                  <a:prstGeom prst="rect">
                    <a:avLst/>
                  </a:prstGeom>
                  <a:noFill/>
                </p:spPr>
                <p:txBody>
                  <a:bodyPr wrap="square" rtlCol="0">
                    <a:spAutoFit/>
                  </a:bodyPr>
                  <a:lstStyle/>
                  <a:p>
                    <a:pPr algn="ctr"/>
                    <a:r>
                      <a:rPr kumimoji="1" lang="ja-JP" altLang="en-US" sz="1100"/>
                      <a:t>知見・技術を</a:t>
                    </a:r>
                    <a:endParaRPr kumimoji="1" lang="en-US" altLang="ja-JP" sz="1100"/>
                  </a:p>
                  <a:p>
                    <a:pPr algn="ctr"/>
                    <a:r>
                      <a:rPr kumimoji="1" lang="ja-JP" altLang="en-US" sz="1100"/>
                      <a:t>下請に教育</a:t>
                    </a:r>
                    <a:endParaRPr kumimoji="1" lang="ja-JP" altLang="en-US" sz="1200"/>
                  </a:p>
                </p:txBody>
              </p:sp>
              <p:grpSp>
                <p:nvGrpSpPr>
                  <p:cNvPr id="147" name="グループ化 146">
                    <a:extLst>
                      <a:ext uri="{FF2B5EF4-FFF2-40B4-BE49-F238E27FC236}">
                        <a16:creationId xmlns:a16="http://schemas.microsoft.com/office/drawing/2014/main" id="{BF9EDD44-E4C6-BCE5-5C08-5298D23ED7B0}"/>
                      </a:ext>
                    </a:extLst>
                  </p:cNvPr>
                  <p:cNvGrpSpPr/>
                  <p:nvPr/>
                </p:nvGrpSpPr>
                <p:grpSpPr>
                  <a:xfrm>
                    <a:off x="2333676" y="2956722"/>
                    <a:ext cx="1819175" cy="577081"/>
                    <a:chOff x="217446" y="3098551"/>
                    <a:chExt cx="1819175" cy="577081"/>
                  </a:xfrm>
                </p:grpSpPr>
                <p:sp>
                  <p:nvSpPr>
                    <p:cNvPr id="148" name="テキスト ボックス 147">
                      <a:extLst>
                        <a:ext uri="{FF2B5EF4-FFF2-40B4-BE49-F238E27FC236}">
                          <a16:creationId xmlns:a16="http://schemas.microsoft.com/office/drawing/2014/main" id="{C9CB44F8-152E-6A74-72F8-E0C145DDB879}"/>
                        </a:ext>
                      </a:extLst>
                    </p:cNvPr>
                    <p:cNvSpPr txBox="1"/>
                    <p:nvPr/>
                  </p:nvSpPr>
                  <p:spPr>
                    <a:xfrm>
                      <a:off x="217446" y="3111328"/>
                      <a:ext cx="1819175"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下請企業</a:t>
                      </a:r>
                    </a:p>
                  </p:txBody>
                </p:sp>
                <p:sp>
                  <p:nvSpPr>
                    <p:cNvPr id="149" name="四角形: 角を丸くする 148">
                      <a:extLst>
                        <a:ext uri="{FF2B5EF4-FFF2-40B4-BE49-F238E27FC236}">
                          <a16:creationId xmlns:a16="http://schemas.microsoft.com/office/drawing/2014/main" id="{A1CB14E5-0B2F-EA60-488E-409102DE9BA5}"/>
                        </a:ext>
                      </a:extLst>
                    </p:cNvPr>
                    <p:cNvSpPr/>
                    <p:nvPr/>
                  </p:nvSpPr>
                  <p:spPr>
                    <a:xfrm>
                      <a:off x="290514" y="3098551"/>
                      <a:ext cx="1692290" cy="577081"/>
                    </a:xfrm>
                    <a:prstGeom prst="roundRect">
                      <a:avLst>
                        <a:gd name="adj" fmla="val 7454"/>
                      </a:avLst>
                    </a:prstGeom>
                    <a:noFill/>
                    <a:ln w="63500">
                      <a:solidFill>
                        <a:srgbClr val="92D050">
                          <a:alpha val="39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0" name="テキスト ボックス 149">
                    <a:extLst>
                      <a:ext uri="{FF2B5EF4-FFF2-40B4-BE49-F238E27FC236}">
                        <a16:creationId xmlns:a16="http://schemas.microsoft.com/office/drawing/2014/main" id="{E085235B-88FE-D424-73CA-13B141D127C4}"/>
                      </a:ext>
                    </a:extLst>
                  </p:cNvPr>
                  <p:cNvSpPr txBox="1"/>
                  <p:nvPr/>
                </p:nvSpPr>
                <p:spPr>
                  <a:xfrm>
                    <a:off x="2907046" y="3578258"/>
                    <a:ext cx="1692290" cy="738664"/>
                  </a:xfrm>
                  <a:prstGeom prst="rect">
                    <a:avLst/>
                  </a:prstGeom>
                  <a:noFill/>
                </p:spPr>
                <p:txBody>
                  <a:bodyPr wrap="square" rtlCol="0">
                    <a:spAutoFit/>
                  </a:bodyPr>
                  <a:lstStyle/>
                  <a:p>
                    <a:r>
                      <a:rPr kumimoji="1" lang="ja-JP" altLang="en-US" sz="1400" b="1"/>
                      <a:t>□ 知識の獲得</a:t>
                    </a:r>
                    <a:endParaRPr kumimoji="1" lang="en-US" altLang="ja-JP" sz="1400" b="1"/>
                  </a:p>
                  <a:p>
                    <a:r>
                      <a:rPr kumimoji="1" lang="ja-JP" altLang="en-US" sz="1400" b="1"/>
                      <a:t>□ 設備の充実</a:t>
                    </a:r>
                    <a:endParaRPr kumimoji="1" lang="en-US" altLang="ja-JP" sz="1400" b="1"/>
                  </a:p>
                  <a:p>
                    <a:r>
                      <a:rPr kumimoji="1" lang="ja-JP" altLang="en-US" sz="1400" b="1"/>
                      <a:t>□ 技術の応用</a:t>
                    </a:r>
                  </a:p>
                </p:txBody>
              </p:sp>
            </p:grpSp>
          </p:grpSp>
          <p:sp>
            <p:nvSpPr>
              <p:cNvPr id="153" name="テキスト ボックス 152">
                <a:extLst>
                  <a:ext uri="{FF2B5EF4-FFF2-40B4-BE49-F238E27FC236}">
                    <a16:creationId xmlns:a16="http://schemas.microsoft.com/office/drawing/2014/main" id="{A273D510-F73D-F05B-AD59-E644C5F982E7}"/>
                  </a:ext>
                </a:extLst>
              </p:cNvPr>
              <p:cNvSpPr txBox="1"/>
              <p:nvPr/>
            </p:nvSpPr>
            <p:spPr>
              <a:xfrm>
                <a:off x="628036" y="2531863"/>
                <a:ext cx="3085347" cy="369332"/>
              </a:xfrm>
              <a:prstGeom prst="rect">
                <a:avLst/>
              </a:prstGeom>
              <a:noFill/>
            </p:spPr>
            <p:txBody>
              <a:bodyPr wrap="square" rtlCol="0">
                <a:spAutoFit/>
              </a:bodyPr>
              <a:lstStyle/>
              <a:p>
                <a:pPr algn="ctr"/>
                <a:r>
                  <a:rPr kumimoji="1" lang="ja-JP" altLang="en-US" u="sng">
                    <a:latin typeface="HG創英角ｺﾞｼｯｸUB" panose="020B0909000000000000" pitchFamily="49" charset="-128"/>
                    <a:ea typeface="HG創英角ｺﾞｼｯｸUB" panose="020B0909000000000000" pitchFamily="49" charset="-128"/>
                  </a:rPr>
                  <a:t>モノづくり全盛期</a:t>
                </a:r>
              </a:p>
            </p:txBody>
          </p:sp>
        </p:grpSp>
        <p:grpSp>
          <p:nvGrpSpPr>
            <p:cNvPr id="27" name="グループ化 26">
              <a:extLst>
                <a:ext uri="{FF2B5EF4-FFF2-40B4-BE49-F238E27FC236}">
                  <a16:creationId xmlns:a16="http://schemas.microsoft.com/office/drawing/2014/main" id="{3445E759-7131-8DC3-A650-C610365B6400}"/>
                </a:ext>
              </a:extLst>
            </p:cNvPr>
            <p:cNvGrpSpPr/>
            <p:nvPr/>
          </p:nvGrpSpPr>
          <p:grpSpPr>
            <a:xfrm>
              <a:off x="4953000" y="2745191"/>
              <a:ext cx="4565699" cy="1806214"/>
              <a:chOff x="4953000" y="2745191"/>
              <a:chExt cx="4565699" cy="1806214"/>
            </a:xfrm>
          </p:grpSpPr>
          <p:grpSp>
            <p:nvGrpSpPr>
              <p:cNvPr id="26" name="グループ化 25">
                <a:extLst>
                  <a:ext uri="{FF2B5EF4-FFF2-40B4-BE49-F238E27FC236}">
                    <a16:creationId xmlns:a16="http://schemas.microsoft.com/office/drawing/2014/main" id="{BF8E106D-3F08-9978-8B25-AEDAB13283F5}"/>
                  </a:ext>
                </a:extLst>
              </p:cNvPr>
              <p:cNvGrpSpPr/>
              <p:nvPr/>
            </p:nvGrpSpPr>
            <p:grpSpPr>
              <a:xfrm>
                <a:off x="4953000" y="3165640"/>
                <a:ext cx="4565699" cy="1385765"/>
                <a:chOff x="4953000" y="3165640"/>
                <a:chExt cx="4565699" cy="1385765"/>
              </a:xfrm>
            </p:grpSpPr>
            <p:grpSp>
              <p:nvGrpSpPr>
                <p:cNvPr id="3" name="グループ化 2">
                  <a:extLst>
                    <a:ext uri="{FF2B5EF4-FFF2-40B4-BE49-F238E27FC236}">
                      <a16:creationId xmlns:a16="http://schemas.microsoft.com/office/drawing/2014/main" id="{E23B2644-5C80-8F0D-E603-F6D40B6516D3}"/>
                    </a:ext>
                  </a:extLst>
                </p:cNvPr>
                <p:cNvGrpSpPr/>
                <p:nvPr/>
              </p:nvGrpSpPr>
              <p:grpSpPr>
                <a:xfrm>
                  <a:off x="4953000" y="3165640"/>
                  <a:ext cx="4565699" cy="1385765"/>
                  <a:chOff x="176214" y="2952312"/>
                  <a:chExt cx="4565699" cy="1385765"/>
                </a:xfrm>
              </p:grpSpPr>
              <p:sp>
                <p:nvSpPr>
                  <p:cNvPr id="6" name="矢印: ストライプ 5">
                    <a:extLst>
                      <a:ext uri="{FF2B5EF4-FFF2-40B4-BE49-F238E27FC236}">
                        <a16:creationId xmlns:a16="http://schemas.microsoft.com/office/drawing/2014/main" id="{4FBA3DCC-22E3-F68A-8300-E96B67D629C3}"/>
                      </a:ext>
                    </a:extLst>
                  </p:cNvPr>
                  <p:cNvSpPr/>
                  <p:nvPr/>
                </p:nvSpPr>
                <p:spPr>
                  <a:xfrm rot="10800000">
                    <a:off x="766639" y="3397191"/>
                    <a:ext cx="2871709" cy="940886"/>
                  </a:xfrm>
                  <a:prstGeom prst="stripedRightArrow">
                    <a:avLst/>
                  </a:prstGeom>
                  <a:solidFill>
                    <a:srgbClr val="00B0F0">
                      <a:alpha val="20000"/>
                    </a:srgbClr>
                  </a:solidFill>
                  <a:ln w="38100">
                    <a:solidFill>
                      <a:srgbClr val="00B0F0">
                        <a:alpha val="24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a:extLst>
                      <a:ext uri="{FF2B5EF4-FFF2-40B4-BE49-F238E27FC236}">
                        <a16:creationId xmlns:a16="http://schemas.microsoft.com/office/drawing/2014/main" id="{E9E24755-E4B4-DDDB-5055-B2131C7BB7E7}"/>
                      </a:ext>
                    </a:extLst>
                  </p:cNvPr>
                  <p:cNvGrpSpPr/>
                  <p:nvPr/>
                </p:nvGrpSpPr>
                <p:grpSpPr>
                  <a:xfrm>
                    <a:off x="176214" y="2952312"/>
                    <a:ext cx="4565699" cy="1356949"/>
                    <a:chOff x="176214" y="2952312"/>
                    <a:chExt cx="4565699" cy="1356949"/>
                  </a:xfrm>
                </p:grpSpPr>
                <p:sp>
                  <p:nvSpPr>
                    <p:cNvPr id="9" name="テキスト ボックス 8">
                      <a:extLst>
                        <a:ext uri="{FF2B5EF4-FFF2-40B4-BE49-F238E27FC236}">
                          <a16:creationId xmlns:a16="http://schemas.microsoft.com/office/drawing/2014/main" id="{6FAC5476-3A9F-3E49-94EC-5B4207820667}"/>
                        </a:ext>
                      </a:extLst>
                    </p:cNvPr>
                    <p:cNvSpPr txBox="1"/>
                    <p:nvPr/>
                  </p:nvSpPr>
                  <p:spPr>
                    <a:xfrm>
                      <a:off x="3049623" y="3570597"/>
                      <a:ext cx="1692290" cy="738664"/>
                    </a:xfrm>
                    <a:prstGeom prst="rect">
                      <a:avLst/>
                    </a:prstGeom>
                    <a:noFill/>
                  </p:spPr>
                  <p:txBody>
                    <a:bodyPr wrap="square" rtlCol="0">
                      <a:spAutoFit/>
                    </a:bodyPr>
                    <a:lstStyle/>
                    <a:p>
                      <a:r>
                        <a:rPr kumimoji="1" lang="ja-JP" altLang="en-US" sz="1400" b="1"/>
                        <a:t>□ 加工技術</a:t>
                      </a:r>
                      <a:endParaRPr kumimoji="1" lang="en-US" altLang="ja-JP" sz="1400" b="1"/>
                    </a:p>
                    <a:p>
                      <a:r>
                        <a:rPr kumimoji="1" lang="ja-JP" altLang="en-US" sz="1400" b="1"/>
                        <a:t>□ 生産効率</a:t>
                      </a:r>
                      <a:endParaRPr kumimoji="1" lang="en-US" altLang="ja-JP" sz="1400" b="1"/>
                    </a:p>
                    <a:p>
                      <a:r>
                        <a:rPr kumimoji="1" lang="ja-JP" altLang="en-US" sz="1400" b="1"/>
                        <a:t>□ 材料特性</a:t>
                      </a:r>
                    </a:p>
                  </p:txBody>
                </p:sp>
                <p:sp>
                  <p:nvSpPr>
                    <p:cNvPr id="10" name="テキスト ボックス 9">
                      <a:extLst>
                        <a:ext uri="{FF2B5EF4-FFF2-40B4-BE49-F238E27FC236}">
                          <a16:creationId xmlns:a16="http://schemas.microsoft.com/office/drawing/2014/main" id="{BD4DC639-1B2B-B804-52E6-3665717666C4}"/>
                        </a:ext>
                      </a:extLst>
                    </p:cNvPr>
                    <p:cNvSpPr txBox="1"/>
                    <p:nvPr/>
                  </p:nvSpPr>
                  <p:spPr>
                    <a:xfrm>
                      <a:off x="1789999" y="3685820"/>
                      <a:ext cx="1453264" cy="430887"/>
                    </a:xfrm>
                    <a:prstGeom prst="rect">
                      <a:avLst/>
                    </a:prstGeom>
                    <a:noFill/>
                  </p:spPr>
                  <p:txBody>
                    <a:bodyPr wrap="square" rtlCol="0">
                      <a:spAutoFit/>
                    </a:bodyPr>
                    <a:lstStyle/>
                    <a:p>
                      <a:r>
                        <a:rPr kumimoji="1" lang="ja-JP" altLang="en-US" sz="1100"/>
                        <a:t>下請に蓄積された</a:t>
                      </a:r>
                      <a:endParaRPr kumimoji="1" lang="en-US" altLang="ja-JP" sz="1100"/>
                    </a:p>
                    <a:p>
                      <a:r>
                        <a:rPr kumimoji="1" lang="ja-JP" altLang="en-US" sz="1100"/>
                        <a:t>知見に依存傾向</a:t>
                      </a:r>
                      <a:endParaRPr kumimoji="1" lang="en-US" altLang="ja-JP" sz="1100"/>
                    </a:p>
                  </p:txBody>
                </p:sp>
                <p:grpSp>
                  <p:nvGrpSpPr>
                    <p:cNvPr id="8" name="グループ化 7">
                      <a:extLst>
                        <a:ext uri="{FF2B5EF4-FFF2-40B4-BE49-F238E27FC236}">
                          <a16:creationId xmlns:a16="http://schemas.microsoft.com/office/drawing/2014/main" id="{AF8280E3-BCC2-732E-D399-7C03CEE389E1}"/>
                        </a:ext>
                      </a:extLst>
                    </p:cNvPr>
                    <p:cNvGrpSpPr/>
                    <p:nvPr/>
                  </p:nvGrpSpPr>
                  <p:grpSpPr>
                    <a:xfrm>
                      <a:off x="176214" y="2952312"/>
                      <a:ext cx="1819175" cy="577081"/>
                      <a:chOff x="217446" y="3098551"/>
                      <a:chExt cx="1819175" cy="577081"/>
                    </a:xfrm>
                  </p:grpSpPr>
                  <p:sp>
                    <p:nvSpPr>
                      <p:cNvPr id="15" name="テキスト ボックス 14">
                        <a:extLst>
                          <a:ext uri="{FF2B5EF4-FFF2-40B4-BE49-F238E27FC236}">
                            <a16:creationId xmlns:a16="http://schemas.microsoft.com/office/drawing/2014/main" id="{0E699E95-FECB-518E-9BBA-40DB7813D5CA}"/>
                          </a:ext>
                        </a:extLst>
                      </p:cNvPr>
                      <p:cNvSpPr txBox="1"/>
                      <p:nvPr/>
                    </p:nvSpPr>
                    <p:spPr>
                      <a:xfrm>
                        <a:off x="217446" y="3111328"/>
                        <a:ext cx="1819175"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元請企業</a:t>
                        </a:r>
                      </a:p>
                    </p:txBody>
                  </p:sp>
                  <p:sp>
                    <p:nvSpPr>
                      <p:cNvPr id="16" name="四角形: 角を丸くする 15">
                        <a:extLst>
                          <a:ext uri="{FF2B5EF4-FFF2-40B4-BE49-F238E27FC236}">
                            <a16:creationId xmlns:a16="http://schemas.microsoft.com/office/drawing/2014/main" id="{79CA83B1-6053-31AE-CB30-1FF5FF09B33C}"/>
                          </a:ext>
                        </a:extLst>
                      </p:cNvPr>
                      <p:cNvSpPr/>
                      <p:nvPr/>
                    </p:nvSpPr>
                    <p:spPr>
                      <a:xfrm>
                        <a:off x="290514" y="3098551"/>
                        <a:ext cx="1692290" cy="577081"/>
                      </a:xfrm>
                      <a:prstGeom prst="roundRect">
                        <a:avLst>
                          <a:gd name="adj" fmla="val 7454"/>
                        </a:avLst>
                      </a:prstGeom>
                      <a:no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10">
                      <a:extLst>
                        <a:ext uri="{FF2B5EF4-FFF2-40B4-BE49-F238E27FC236}">
                          <a16:creationId xmlns:a16="http://schemas.microsoft.com/office/drawing/2014/main" id="{1DE95261-54C3-0765-1E88-D23EED1D5FDB}"/>
                        </a:ext>
                      </a:extLst>
                    </p:cNvPr>
                    <p:cNvGrpSpPr/>
                    <p:nvPr/>
                  </p:nvGrpSpPr>
                  <p:grpSpPr>
                    <a:xfrm>
                      <a:off x="2508249" y="2956722"/>
                      <a:ext cx="1819175" cy="577081"/>
                      <a:chOff x="392019" y="3098551"/>
                      <a:chExt cx="1819175" cy="577081"/>
                    </a:xfrm>
                  </p:grpSpPr>
                  <p:sp>
                    <p:nvSpPr>
                      <p:cNvPr id="13" name="テキスト ボックス 12">
                        <a:extLst>
                          <a:ext uri="{FF2B5EF4-FFF2-40B4-BE49-F238E27FC236}">
                            <a16:creationId xmlns:a16="http://schemas.microsoft.com/office/drawing/2014/main" id="{BB80F634-4816-AA15-CC4E-38FFDC86359D}"/>
                          </a:ext>
                        </a:extLst>
                      </p:cNvPr>
                      <p:cNvSpPr txBox="1"/>
                      <p:nvPr/>
                    </p:nvSpPr>
                    <p:spPr>
                      <a:xfrm>
                        <a:off x="392019" y="3111328"/>
                        <a:ext cx="1819175"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下請企業</a:t>
                        </a:r>
                      </a:p>
                    </p:txBody>
                  </p:sp>
                  <p:sp>
                    <p:nvSpPr>
                      <p:cNvPr id="14" name="四角形: 角を丸くする 13">
                        <a:extLst>
                          <a:ext uri="{FF2B5EF4-FFF2-40B4-BE49-F238E27FC236}">
                            <a16:creationId xmlns:a16="http://schemas.microsoft.com/office/drawing/2014/main" id="{DDE28F8C-4806-1E3E-AB09-B968E2DFD860}"/>
                          </a:ext>
                        </a:extLst>
                      </p:cNvPr>
                      <p:cNvSpPr/>
                      <p:nvPr/>
                    </p:nvSpPr>
                    <p:spPr>
                      <a:xfrm>
                        <a:off x="465087" y="3098551"/>
                        <a:ext cx="1692290" cy="577081"/>
                      </a:xfrm>
                      <a:prstGeom prst="roundRect">
                        <a:avLst>
                          <a:gd name="adj" fmla="val 7454"/>
                        </a:avLst>
                      </a:prstGeom>
                      <a:noFill/>
                      <a:ln w="63500">
                        <a:solidFill>
                          <a:srgbClr val="92D050">
                            <a:alpha val="39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sp>
              <p:nvSpPr>
                <p:cNvPr id="17" name="テキスト ボックス 16">
                  <a:extLst>
                    <a:ext uri="{FF2B5EF4-FFF2-40B4-BE49-F238E27FC236}">
                      <a16:creationId xmlns:a16="http://schemas.microsoft.com/office/drawing/2014/main" id="{F68DBCE5-4D67-D14B-F0E6-449C95B8CE04}"/>
                    </a:ext>
                  </a:extLst>
                </p:cNvPr>
                <p:cNvSpPr txBox="1"/>
                <p:nvPr/>
              </p:nvSpPr>
              <p:spPr>
                <a:xfrm>
                  <a:off x="4953000" y="3781442"/>
                  <a:ext cx="1692290" cy="738664"/>
                </a:xfrm>
                <a:prstGeom prst="rect">
                  <a:avLst/>
                </a:prstGeom>
                <a:noFill/>
              </p:spPr>
              <p:txBody>
                <a:bodyPr wrap="square" rtlCol="0">
                  <a:spAutoFit/>
                </a:bodyPr>
                <a:lstStyle/>
                <a:p>
                  <a:r>
                    <a:rPr kumimoji="1" lang="ja-JP" altLang="en-US" sz="1400" b="1"/>
                    <a:t>□ 技術者不足</a:t>
                  </a:r>
                  <a:endParaRPr kumimoji="1" lang="en-US" altLang="ja-JP" sz="1400" b="1"/>
                </a:p>
                <a:p>
                  <a:r>
                    <a:rPr kumimoji="1" lang="ja-JP" altLang="en-US" sz="1400" b="1"/>
                    <a:t>□ 海外移転</a:t>
                  </a:r>
                  <a:endParaRPr kumimoji="1" lang="en-US" altLang="ja-JP" sz="1400" b="1"/>
                </a:p>
                <a:p>
                  <a:r>
                    <a:rPr kumimoji="1" lang="ja-JP" altLang="en-US" sz="1400" b="1"/>
                    <a:t>□ 分業化･専門化</a:t>
                  </a:r>
                </a:p>
              </p:txBody>
            </p:sp>
          </p:grpSp>
          <p:sp>
            <p:nvSpPr>
              <p:cNvPr id="5" name="テキスト ボックス 4">
                <a:extLst>
                  <a:ext uri="{FF2B5EF4-FFF2-40B4-BE49-F238E27FC236}">
                    <a16:creationId xmlns:a16="http://schemas.microsoft.com/office/drawing/2014/main" id="{3CFD231F-3130-2000-AA33-B85B6B0A2418}"/>
                  </a:ext>
                </a:extLst>
              </p:cNvPr>
              <p:cNvSpPr txBox="1"/>
              <p:nvPr/>
            </p:nvSpPr>
            <p:spPr>
              <a:xfrm>
                <a:off x="5404822" y="2745191"/>
                <a:ext cx="3085347" cy="369332"/>
              </a:xfrm>
              <a:prstGeom prst="rect">
                <a:avLst/>
              </a:prstGeom>
              <a:noFill/>
            </p:spPr>
            <p:txBody>
              <a:bodyPr wrap="square" rtlCol="0">
                <a:spAutoFit/>
              </a:bodyPr>
              <a:lstStyle/>
              <a:p>
                <a:pPr algn="ctr"/>
                <a:r>
                  <a:rPr kumimoji="1" lang="ja-JP" altLang="en-US" u="sng">
                    <a:latin typeface="HG創英角ｺﾞｼｯｸUB" panose="020B0909000000000000" pitchFamily="49" charset="-128"/>
                    <a:ea typeface="HG創英角ｺﾞｼｯｸUB" panose="020B0909000000000000" pitchFamily="49" charset="-128"/>
                  </a:rPr>
                  <a:t>昨今の製造業の傾向</a:t>
                </a:r>
              </a:p>
            </p:txBody>
          </p:sp>
        </p:grpSp>
        <p:grpSp>
          <p:nvGrpSpPr>
            <p:cNvPr id="29" name="グループ化 28">
              <a:extLst>
                <a:ext uri="{FF2B5EF4-FFF2-40B4-BE49-F238E27FC236}">
                  <a16:creationId xmlns:a16="http://schemas.microsoft.com/office/drawing/2014/main" id="{4160786A-ACD9-10F2-2D01-282EC04FE8A3}"/>
                </a:ext>
              </a:extLst>
            </p:cNvPr>
            <p:cNvGrpSpPr/>
            <p:nvPr/>
          </p:nvGrpSpPr>
          <p:grpSpPr>
            <a:xfrm>
              <a:off x="3762713" y="4442352"/>
              <a:ext cx="4909841" cy="276999"/>
              <a:chOff x="3762713" y="4442352"/>
              <a:chExt cx="4909841" cy="276999"/>
            </a:xfrm>
          </p:grpSpPr>
          <p:cxnSp>
            <p:nvCxnSpPr>
              <p:cNvPr id="24" name="コネクタ: カギ線 23">
                <a:extLst>
                  <a:ext uri="{FF2B5EF4-FFF2-40B4-BE49-F238E27FC236}">
                    <a16:creationId xmlns:a16="http://schemas.microsoft.com/office/drawing/2014/main" id="{0DB58E0E-F961-C5A5-6E39-9491D9C247CD}"/>
                  </a:ext>
                </a:extLst>
              </p:cNvPr>
              <p:cNvCxnSpPr>
                <a:cxnSpLocks/>
              </p:cNvCxnSpPr>
              <p:nvPr/>
            </p:nvCxnSpPr>
            <p:spPr>
              <a:xfrm rot="16200000" flipH="1">
                <a:off x="6216811" y="2028345"/>
                <a:ext cx="1645" cy="4909841"/>
              </a:xfrm>
              <a:prstGeom prst="bentConnector3">
                <a:avLst>
                  <a:gd name="adj1" fmla="val 13996657"/>
                </a:avLst>
              </a:prstGeom>
              <a:ln w="4127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FCA631E0-7464-F416-C04F-75B83DA55C9A}"/>
                  </a:ext>
                </a:extLst>
              </p:cNvPr>
              <p:cNvSpPr txBox="1"/>
              <p:nvPr/>
            </p:nvSpPr>
            <p:spPr>
              <a:xfrm>
                <a:off x="3762713" y="4442352"/>
                <a:ext cx="1621620" cy="276999"/>
              </a:xfrm>
              <a:prstGeom prst="rect">
                <a:avLst/>
              </a:prstGeom>
              <a:noFill/>
            </p:spPr>
            <p:txBody>
              <a:bodyPr wrap="square" rtlCol="0">
                <a:spAutoFit/>
              </a:bodyPr>
              <a:lstStyle/>
              <a:p>
                <a:pPr algn="ctr"/>
                <a:r>
                  <a:rPr kumimoji="1" lang="ja-JP" altLang="en-US" sz="1200"/>
                  <a:t>知見の移転・蓄積</a:t>
                </a:r>
              </a:p>
            </p:txBody>
          </p:sp>
        </p:grpSp>
      </p:grpSp>
      <p:grpSp>
        <p:nvGrpSpPr>
          <p:cNvPr id="34" name="グループ化 33">
            <a:extLst>
              <a:ext uri="{FF2B5EF4-FFF2-40B4-BE49-F238E27FC236}">
                <a16:creationId xmlns:a16="http://schemas.microsoft.com/office/drawing/2014/main" id="{05AF5433-FD11-2E95-1772-BD50969590E8}"/>
              </a:ext>
            </a:extLst>
          </p:cNvPr>
          <p:cNvGrpSpPr/>
          <p:nvPr/>
        </p:nvGrpSpPr>
        <p:grpSpPr>
          <a:xfrm>
            <a:off x="195262" y="4632021"/>
            <a:ext cx="9241517" cy="1996943"/>
            <a:chOff x="195262" y="4632021"/>
            <a:chExt cx="9241517" cy="1996943"/>
          </a:xfrm>
        </p:grpSpPr>
        <p:sp>
          <p:nvSpPr>
            <p:cNvPr id="32" name="テキスト ボックス 31">
              <a:extLst>
                <a:ext uri="{FF2B5EF4-FFF2-40B4-BE49-F238E27FC236}">
                  <a16:creationId xmlns:a16="http://schemas.microsoft.com/office/drawing/2014/main" id="{075B1CC8-6C63-CA62-75B6-27016DC29F2C}"/>
                </a:ext>
              </a:extLst>
            </p:cNvPr>
            <p:cNvSpPr txBox="1"/>
            <p:nvPr/>
          </p:nvSpPr>
          <p:spPr>
            <a:xfrm>
              <a:off x="205546" y="6005955"/>
              <a:ext cx="1653789" cy="584775"/>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下請に残る</a:t>
              </a:r>
              <a:endParaRPr kumimoji="1" lang="en-US" altLang="ja-JP" sz="1600">
                <a:latin typeface="HG創英角ｺﾞｼｯｸUB" panose="020B0909000000000000" pitchFamily="49" charset="-128"/>
                <a:ea typeface="HG創英角ｺﾞｼｯｸUB" panose="020B0909000000000000" pitchFamily="49" charset="-128"/>
              </a:endParaRPr>
            </a:p>
            <a:p>
              <a:pPr algn="ctr"/>
              <a:r>
                <a:rPr kumimoji="1" lang="ja-JP" altLang="en-US" sz="1600">
                  <a:latin typeface="HG創英角ｺﾞｼｯｸUB" panose="020B0909000000000000" pitchFamily="49" charset="-128"/>
                  <a:ea typeface="HG創英角ｺﾞｼｯｸUB" panose="020B0909000000000000" pitchFamily="49" charset="-128"/>
                </a:rPr>
                <a:t>知見･技術例</a:t>
              </a:r>
            </a:p>
          </p:txBody>
        </p:sp>
        <p:sp>
          <p:nvSpPr>
            <p:cNvPr id="31" name="テキスト ボックス 30">
              <a:extLst>
                <a:ext uri="{FF2B5EF4-FFF2-40B4-BE49-F238E27FC236}">
                  <a16:creationId xmlns:a16="http://schemas.microsoft.com/office/drawing/2014/main" id="{633129BE-C525-5FDC-A382-3D851E9290AC}"/>
                </a:ext>
              </a:extLst>
            </p:cNvPr>
            <p:cNvSpPr txBox="1"/>
            <p:nvPr/>
          </p:nvSpPr>
          <p:spPr>
            <a:xfrm>
              <a:off x="223687" y="4632021"/>
              <a:ext cx="9213092" cy="553998"/>
            </a:xfrm>
            <a:prstGeom prst="rect">
              <a:avLst/>
            </a:prstGeom>
            <a:noFill/>
          </p:spPr>
          <p:txBody>
            <a:bodyPr wrap="square" rtlCol="0">
              <a:spAutoFit/>
            </a:bodyPr>
            <a:lstStyle/>
            <a:p>
              <a:r>
                <a:rPr kumimoji="1" lang="ja-JP" altLang="en-US" sz="1000">
                  <a:latin typeface="+mn-ea"/>
                </a:rPr>
                <a:t>　モノづくり全盛時代には、元請企業の技術者は、下請企業にとっては“何でも知っている先生”でした。また、企業城下町において、どの下請工場がどのような技術を有しているのかについても詳しく、その指導力で下請企業の技術が向上するのみならず、下請企業同士を結びつけるハブのような存在でもありました。しかし、時代は変わり、生産・技術の海外移転や元請企業内部の仕事の分業化・専門化が進み、ノウハウの希薄化が進みました。</a:t>
              </a:r>
              <a:endParaRPr kumimoji="1" lang="en-US" altLang="ja-JP" sz="1000">
                <a:latin typeface="+mn-ea"/>
              </a:endParaRPr>
            </a:p>
          </p:txBody>
        </p:sp>
        <p:sp>
          <p:nvSpPr>
            <p:cNvPr id="33" name="四角形: 角を丸くする 32">
              <a:extLst>
                <a:ext uri="{FF2B5EF4-FFF2-40B4-BE49-F238E27FC236}">
                  <a16:creationId xmlns:a16="http://schemas.microsoft.com/office/drawing/2014/main" id="{86ACAB83-9714-020B-C7F3-6F2BDAC21078}"/>
                </a:ext>
              </a:extLst>
            </p:cNvPr>
            <p:cNvSpPr/>
            <p:nvPr/>
          </p:nvSpPr>
          <p:spPr>
            <a:xfrm>
              <a:off x="195262" y="6044189"/>
              <a:ext cx="1596420" cy="584775"/>
            </a:xfrm>
            <a:prstGeom prst="roundRect">
              <a:avLst>
                <a:gd name="adj" fmla="val 5347"/>
              </a:avLst>
            </a:prstGeom>
            <a:noFill/>
            <a:ln w="44450">
              <a:solidFill>
                <a:srgbClr val="92D050">
                  <a:alpha val="34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7" name="直線コネクタ 36">
            <a:extLst>
              <a:ext uri="{FF2B5EF4-FFF2-40B4-BE49-F238E27FC236}">
                <a16:creationId xmlns:a16="http://schemas.microsoft.com/office/drawing/2014/main" id="{C0433D10-BFAF-0E17-0516-342520C894F8}"/>
              </a:ext>
            </a:extLst>
          </p:cNvPr>
          <p:cNvCxnSpPr>
            <a:cxnSpLocks/>
          </p:cNvCxnSpPr>
          <p:nvPr/>
        </p:nvCxnSpPr>
        <p:spPr>
          <a:xfrm>
            <a:off x="157162" y="593764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41" name="グループ化 40">
            <a:extLst>
              <a:ext uri="{FF2B5EF4-FFF2-40B4-BE49-F238E27FC236}">
                <a16:creationId xmlns:a16="http://schemas.microsoft.com/office/drawing/2014/main" id="{8141CC9B-9E4F-3BEB-0C3F-05FD25999E7D}"/>
              </a:ext>
            </a:extLst>
          </p:cNvPr>
          <p:cNvGrpSpPr/>
          <p:nvPr/>
        </p:nvGrpSpPr>
        <p:grpSpPr>
          <a:xfrm>
            <a:off x="1879407" y="6034088"/>
            <a:ext cx="1383929" cy="584775"/>
            <a:chOff x="1821216" y="6043713"/>
            <a:chExt cx="1383929" cy="584775"/>
          </a:xfrm>
        </p:grpSpPr>
        <p:sp>
          <p:nvSpPr>
            <p:cNvPr id="38" name="テキスト ボックス 37">
              <a:extLst>
                <a:ext uri="{FF2B5EF4-FFF2-40B4-BE49-F238E27FC236}">
                  <a16:creationId xmlns:a16="http://schemas.microsoft.com/office/drawing/2014/main" id="{4509BF77-94FE-05C4-81DA-3DFCB67CFC15}"/>
                </a:ext>
              </a:extLst>
            </p:cNvPr>
            <p:cNvSpPr txBox="1"/>
            <p:nvPr/>
          </p:nvSpPr>
          <p:spPr>
            <a:xfrm>
              <a:off x="1821216" y="6043713"/>
              <a:ext cx="1383929" cy="584775"/>
            </a:xfrm>
            <a:prstGeom prst="rect">
              <a:avLst/>
            </a:prstGeom>
            <a:noFill/>
          </p:spPr>
          <p:txBody>
            <a:bodyPr wrap="square" rtlCol="0">
              <a:spAutoFit/>
            </a:bodyPr>
            <a:lstStyle/>
            <a:p>
              <a:r>
                <a:rPr kumimoji="1" lang="ja-JP" altLang="en-US" sz="3200">
                  <a:latin typeface="HG創英角ｺﾞｼｯｸUB" panose="020B0909000000000000" pitchFamily="49" charset="-128"/>
                  <a:ea typeface="HG創英角ｺﾞｼｯｸUB" panose="020B0909000000000000" pitchFamily="49" charset="-128"/>
                </a:rPr>
                <a:t>材料</a:t>
              </a:r>
              <a:r>
                <a:rPr kumimoji="1" lang="ja-JP" altLang="en-US" sz="1400">
                  <a:latin typeface="HG創英角ｺﾞｼｯｸUB" panose="020B0909000000000000" pitchFamily="49" charset="-128"/>
                  <a:ea typeface="HG創英角ｺﾞｼｯｸUB" panose="020B0909000000000000" pitchFamily="49" charset="-128"/>
                </a:rPr>
                <a:t>知識</a:t>
              </a:r>
              <a:endParaRPr kumimoji="1" lang="ja-JP" altLang="en-US" sz="3200">
                <a:latin typeface="HG創英角ｺﾞｼｯｸUB" panose="020B0909000000000000" pitchFamily="49" charset="-128"/>
                <a:ea typeface="HG創英角ｺﾞｼｯｸUB" panose="020B0909000000000000" pitchFamily="49" charset="-128"/>
              </a:endParaRPr>
            </a:p>
          </p:txBody>
        </p:sp>
        <p:cxnSp>
          <p:nvCxnSpPr>
            <p:cNvPr id="40" name="直線コネクタ 39">
              <a:extLst>
                <a:ext uri="{FF2B5EF4-FFF2-40B4-BE49-F238E27FC236}">
                  <a16:creationId xmlns:a16="http://schemas.microsoft.com/office/drawing/2014/main" id="{0B81488D-937A-03D2-C1A3-CAD1FB396CDA}"/>
                </a:ext>
              </a:extLst>
            </p:cNvPr>
            <p:cNvCxnSpPr/>
            <p:nvPr/>
          </p:nvCxnSpPr>
          <p:spPr>
            <a:xfrm>
              <a:off x="1911322" y="6603385"/>
              <a:ext cx="1188000" cy="0"/>
            </a:xfrm>
            <a:prstGeom prst="line">
              <a:avLst/>
            </a:prstGeom>
            <a:ln w="571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grpSp>
      <p:sp>
        <p:nvSpPr>
          <p:cNvPr id="42" name="テキスト ボックス 41">
            <a:extLst>
              <a:ext uri="{FF2B5EF4-FFF2-40B4-BE49-F238E27FC236}">
                <a16:creationId xmlns:a16="http://schemas.microsoft.com/office/drawing/2014/main" id="{92640590-FF57-99C2-1A73-49271F00D513}"/>
              </a:ext>
            </a:extLst>
          </p:cNvPr>
          <p:cNvSpPr txBox="1"/>
          <p:nvPr/>
        </p:nvSpPr>
        <p:spPr>
          <a:xfrm>
            <a:off x="3196134" y="6059499"/>
            <a:ext cx="2320520" cy="577081"/>
          </a:xfrm>
          <a:prstGeom prst="rect">
            <a:avLst/>
          </a:prstGeom>
          <a:noFill/>
        </p:spPr>
        <p:txBody>
          <a:bodyPr wrap="square" rtlCol="0">
            <a:spAutoFit/>
          </a:bodyPr>
          <a:lstStyle/>
          <a:p>
            <a:r>
              <a:rPr kumimoji="1" lang="ja-JP" altLang="en-US" sz="1050"/>
              <a:t>□ 加工時に加える熱の加減</a:t>
            </a:r>
            <a:endParaRPr kumimoji="1" lang="en-US" altLang="ja-JP" sz="1050"/>
          </a:p>
          <a:p>
            <a:r>
              <a:rPr kumimoji="1" lang="ja-JP" altLang="en-US" sz="1050"/>
              <a:t>□ 設計内容に適した材料</a:t>
            </a:r>
            <a:endParaRPr kumimoji="1" lang="en-US" altLang="ja-JP" sz="1050"/>
          </a:p>
          <a:p>
            <a:r>
              <a:rPr kumimoji="1" lang="ja-JP" altLang="en-US" sz="1050"/>
              <a:t>   （耐熱・耐油・耐酸等） </a:t>
            </a:r>
          </a:p>
        </p:txBody>
      </p:sp>
      <p:grpSp>
        <p:nvGrpSpPr>
          <p:cNvPr id="45" name="グループ化 44">
            <a:extLst>
              <a:ext uri="{FF2B5EF4-FFF2-40B4-BE49-F238E27FC236}">
                <a16:creationId xmlns:a16="http://schemas.microsoft.com/office/drawing/2014/main" id="{964969A5-32DF-F12F-3930-D5947F011D2C}"/>
              </a:ext>
            </a:extLst>
          </p:cNvPr>
          <p:cNvGrpSpPr/>
          <p:nvPr/>
        </p:nvGrpSpPr>
        <p:grpSpPr>
          <a:xfrm>
            <a:off x="5244317" y="6015579"/>
            <a:ext cx="1383929" cy="584775"/>
            <a:chOff x="1821216" y="6043713"/>
            <a:chExt cx="1383929" cy="584775"/>
          </a:xfrm>
        </p:grpSpPr>
        <p:sp>
          <p:nvSpPr>
            <p:cNvPr id="46" name="テキスト ボックス 45">
              <a:extLst>
                <a:ext uri="{FF2B5EF4-FFF2-40B4-BE49-F238E27FC236}">
                  <a16:creationId xmlns:a16="http://schemas.microsoft.com/office/drawing/2014/main" id="{22F4C2DA-A4EB-6665-BC76-063586E2F6DB}"/>
                </a:ext>
              </a:extLst>
            </p:cNvPr>
            <p:cNvSpPr txBox="1"/>
            <p:nvPr/>
          </p:nvSpPr>
          <p:spPr>
            <a:xfrm>
              <a:off x="1821216" y="6043713"/>
              <a:ext cx="1383929" cy="584775"/>
            </a:xfrm>
            <a:prstGeom prst="rect">
              <a:avLst/>
            </a:prstGeom>
            <a:noFill/>
          </p:spPr>
          <p:txBody>
            <a:bodyPr wrap="square" rtlCol="0">
              <a:spAutoFit/>
            </a:bodyPr>
            <a:lstStyle/>
            <a:p>
              <a:r>
                <a:rPr kumimoji="1" lang="ja-JP" altLang="en-US" sz="3200">
                  <a:latin typeface="HG創英角ｺﾞｼｯｸUB" panose="020B0909000000000000" pitchFamily="49" charset="-128"/>
                  <a:ea typeface="HG創英角ｺﾞｼｯｸUB" panose="020B0909000000000000" pitchFamily="49" charset="-128"/>
                </a:rPr>
                <a:t>加工</a:t>
              </a:r>
              <a:r>
                <a:rPr kumimoji="1" lang="ja-JP" altLang="en-US" sz="1400">
                  <a:latin typeface="HG創英角ｺﾞｼｯｸUB" panose="020B0909000000000000" pitchFamily="49" charset="-128"/>
                  <a:ea typeface="HG創英角ｺﾞｼｯｸUB" panose="020B0909000000000000" pitchFamily="49" charset="-128"/>
                </a:rPr>
                <a:t>知識</a:t>
              </a:r>
              <a:endParaRPr kumimoji="1" lang="ja-JP" altLang="en-US" sz="3200">
                <a:latin typeface="HG創英角ｺﾞｼｯｸUB" panose="020B0909000000000000" pitchFamily="49" charset="-128"/>
                <a:ea typeface="HG創英角ｺﾞｼｯｸUB" panose="020B0909000000000000" pitchFamily="49" charset="-128"/>
              </a:endParaRPr>
            </a:p>
          </p:txBody>
        </p:sp>
        <p:cxnSp>
          <p:nvCxnSpPr>
            <p:cNvPr id="47" name="直線コネクタ 46">
              <a:extLst>
                <a:ext uri="{FF2B5EF4-FFF2-40B4-BE49-F238E27FC236}">
                  <a16:creationId xmlns:a16="http://schemas.microsoft.com/office/drawing/2014/main" id="{25322139-6C8B-ADA9-90C6-0E319A5A6CFF}"/>
                </a:ext>
              </a:extLst>
            </p:cNvPr>
            <p:cNvCxnSpPr/>
            <p:nvPr/>
          </p:nvCxnSpPr>
          <p:spPr>
            <a:xfrm>
              <a:off x="1911322" y="6603385"/>
              <a:ext cx="1188000" cy="0"/>
            </a:xfrm>
            <a:prstGeom prst="line">
              <a:avLst/>
            </a:prstGeom>
            <a:ln w="57150">
              <a:solidFill>
                <a:srgbClr val="FF5050">
                  <a:alpha val="69000"/>
                </a:srgbClr>
              </a:solidFill>
            </a:ln>
          </p:spPr>
          <p:style>
            <a:lnRef idx="1">
              <a:schemeClr val="accent1"/>
            </a:lnRef>
            <a:fillRef idx="0">
              <a:schemeClr val="accent1"/>
            </a:fillRef>
            <a:effectRef idx="0">
              <a:schemeClr val="accent1"/>
            </a:effectRef>
            <a:fontRef idx="minor">
              <a:schemeClr val="tx1"/>
            </a:fontRef>
          </p:style>
        </p:cxnSp>
      </p:grpSp>
      <p:sp>
        <p:nvSpPr>
          <p:cNvPr id="48" name="テキスト ボックス 47">
            <a:extLst>
              <a:ext uri="{FF2B5EF4-FFF2-40B4-BE49-F238E27FC236}">
                <a16:creationId xmlns:a16="http://schemas.microsoft.com/office/drawing/2014/main" id="{85DFAFE3-29DF-0B72-0C74-7B9214B69165}"/>
              </a:ext>
            </a:extLst>
          </p:cNvPr>
          <p:cNvSpPr txBox="1"/>
          <p:nvPr/>
        </p:nvSpPr>
        <p:spPr>
          <a:xfrm>
            <a:off x="6628246" y="6050620"/>
            <a:ext cx="2948941" cy="577081"/>
          </a:xfrm>
          <a:prstGeom prst="rect">
            <a:avLst/>
          </a:prstGeom>
          <a:noFill/>
        </p:spPr>
        <p:txBody>
          <a:bodyPr wrap="square" rtlCol="0">
            <a:spAutoFit/>
          </a:bodyPr>
          <a:lstStyle/>
          <a:p>
            <a:r>
              <a:rPr kumimoji="1" lang="ja-JP" altLang="en-US" sz="1050">
                <a:latin typeface="+mn-ea"/>
              </a:rPr>
              <a:t>□ 生産性の高い加工技術の選択</a:t>
            </a:r>
            <a:endParaRPr kumimoji="1" lang="en-US" altLang="ja-JP" sz="1050">
              <a:latin typeface="+mn-ea"/>
            </a:endParaRPr>
          </a:p>
          <a:p>
            <a:r>
              <a:rPr kumimoji="1" lang="ja-JP" altLang="en-US" sz="1050">
                <a:latin typeface="+mn-ea"/>
              </a:rPr>
              <a:t>　（曲げ加工、プレス加工等）</a:t>
            </a:r>
            <a:endParaRPr kumimoji="1" lang="en-US" altLang="ja-JP" sz="1050">
              <a:latin typeface="+mn-ea"/>
            </a:endParaRPr>
          </a:p>
          <a:p>
            <a:r>
              <a:rPr kumimoji="1" lang="ja-JP" altLang="en-US" sz="1050">
                <a:latin typeface="+mn-ea"/>
              </a:rPr>
              <a:t>□ 加工時・加工後の耐久性等の知識</a:t>
            </a:r>
            <a:endParaRPr kumimoji="1" lang="en-US" altLang="ja-JP" sz="1050">
              <a:latin typeface="+mn-ea"/>
            </a:endParaRPr>
          </a:p>
        </p:txBody>
      </p:sp>
      <p:sp>
        <p:nvSpPr>
          <p:cNvPr id="58" name="テキスト ボックス 57">
            <a:extLst>
              <a:ext uri="{FF2B5EF4-FFF2-40B4-BE49-F238E27FC236}">
                <a16:creationId xmlns:a16="http://schemas.microsoft.com/office/drawing/2014/main" id="{16A55EA9-42C0-38FE-D772-6BB3A181D725}"/>
              </a:ext>
            </a:extLst>
          </p:cNvPr>
          <p:cNvSpPr txBox="1"/>
          <p:nvPr/>
        </p:nvSpPr>
        <p:spPr>
          <a:xfrm>
            <a:off x="71675" y="506405"/>
            <a:ext cx="7191270" cy="569387"/>
          </a:xfrm>
          <a:prstGeom prst="rect">
            <a:avLst/>
          </a:prstGeom>
          <a:noFill/>
        </p:spPr>
        <p:txBody>
          <a:bodyPr wrap="square" rtlCol="0">
            <a:spAutoFit/>
          </a:bodyPr>
          <a:lstStyle/>
          <a:p>
            <a:r>
              <a:rPr kumimoji="1" lang="ja-JP" altLang="en-US" sz="1000"/>
              <a:t>会社を訪問する際に、どのようなことに目を凝らし、何を聞けば良いか分からない、という質問を耳にすることがあります。ここでは、企業の事業性や経営改善の可能性を判断するのに必要な、基本的なポイントをまとめます。</a:t>
            </a:r>
          </a:p>
          <a:p>
            <a:endParaRPr kumimoji="1" lang="en-US" altLang="ja-JP" sz="1100">
              <a:solidFill>
                <a:srgbClr val="FF0000"/>
              </a:solidFill>
            </a:endParaRPr>
          </a:p>
        </p:txBody>
      </p:sp>
      <p:cxnSp>
        <p:nvCxnSpPr>
          <p:cNvPr id="59" name="直線コネクタ 58">
            <a:extLst>
              <a:ext uri="{FF2B5EF4-FFF2-40B4-BE49-F238E27FC236}">
                <a16:creationId xmlns:a16="http://schemas.microsoft.com/office/drawing/2014/main" id="{1F44959B-879A-4247-9FA4-69D56E4D3C49}"/>
              </a:ext>
            </a:extLst>
          </p:cNvPr>
          <p:cNvCxnSpPr/>
          <p:nvPr/>
        </p:nvCxnSpPr>
        <p:spPr>
          <a:xfrm>
            <a:off x="157163" y="984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0" name="テキスト ボックス 5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の目利き（訪問時編）　その３</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66" name="テキスト ボックス 65"/>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67" name="テキスト ボックス 66"/>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65"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7</a:t>
            </a:fld>
            <a:endParaRPr kumimoji="1" lang="ja-JP" altLang="en-US"/>
          </a:p>
        </p:txBody>
      </p:sp>
      <p:sp>
        <p:nvSpPr>
          <p:cNvPr id="81" name="正方形/長方形 80">
            <a:extLst>
              <a:ext uri="{FF2B5EF4-FFF2-40B4-BE49-F238E27FC236}">
                <a16:creationId xmlns:a16="http://schemas.microsoft.com/office/drawing/2014/main" id="{89E35265-CCA6-4F7A-9424-8CAB2F5451E4}"/>
              </a:ext>
            </a:extLst>
          </p:cNvPr>
          <p:cNvSpPr/>
          <p:nvPr/>
        </p:nvSpPr>
        <p:spPr>
          <a:xfrm>
            <a:off x="1257247" y="1300619"/>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元請からの依存度</a:t>
            </a:r>
            <a:endParaRPr kumimoji="1" lang="en-US" altLang="ja-JP" sz="1400" b="1">
              <a:solidFill>
                <a:schemeClr val="tx1"/>
              </a:solidFill>
            </a:endParaRPr>
          </a:p>
          <a:p>
            <a:pPr algn="ctr"/>
            <a:r>
              <a:rPr kumimoji="1" lang="ja-JP" altLang="en-US" sz="1400" b="1">
                <a:solidFill>
                  <a:schemeClr val="tx1"/>
                </a:solidFill>
              </a:rPr>
              <a:t>（信頼度合）の確認</a:t>
            </a:r>
            <a:endParaRPr kumimoji="1" lang="en-US" altLang="ja-JP" sz="1400" b="1">
              <a:solidFill>
                <a:schemeClr val="tx1"/>
              </a:solidFill>
            </a:endParaRPr>
          </a:p>
        </p:txBody>
      </p:sp>
      <p:grpSp>
        <p:nvGrpSpPr>
          <p:cNvPr id="83" name="グループ化 82">
            <a:extLst>
              <a:ext uri="{FF2B5EF4-FFF2-40B4-BE49-F238E27FC236}">
                <a16:creationId xmlns:a16="http://schemas.microsoft.com/office/drawing/2014/main" id="{658A6EFE-BD1B-4DCD-BDC7-668A971F09AD}"/>
              </a:ext>
            </a:extLst>
          </p:cNvPr>
          <p:cNvGrpSpPr/>
          <p:nvPr/>
        </p:nvGrpSpPr>
        <p:grpSpPr>
          <a:xfrm>
            <a:off x="190446" y="1143139"/>
            <a:ext cx="1162051" cy="885825"/>
            <a:chOff x="2409824" y="3038474"/>
            <a:chExt cx="1162051" cy="885825"/>
          </a:xfrm>
          <a:noFill/>
        </p:grpSpPr>
        <p:sp>
          <p:nvSpPr>
            <p:cNvPr id="89" name="楕円 88">
              <a:extLst>
                <a:ext uri="{FF2B5EF4-FFF2-40B4-BE49-F238E27FC236}">
                  <a16:creationId xmlns:a16="http://schemas.microsoft.com/office/drawing/2014/main" id="{F8A4E563-B31F-4ABC-A7DF-764AA49F9C1C}"/>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テキスト ボックス 89">
              <a:extLst>
                <a:ext uri="{FF2B5EF4-FFF2-40B4-BE49-F238E27FC236}">
                  <a16:creationId xmlns:a16="http://schemas.microsoft.com/office/drawing/2014/main" id="{90EA5778-64FA-430A-9402-D6802911030F}"/>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sp>
        <p:nvSpPr>
          <p:cNvPr id="63" name="テキスト ボックス 62">
            <a:extLst>
              <a:ext uri="{FF2B5EF4-FFF2-40B4-BE49-F238E27FC236}">
                <a16:creationId xmlns:a16="http://schemas.microsoft.com/office/drawing/2014/main" id="{633129BE-C525-5FDC-A382-3D851E9290AC}"/>
              </a:ext>
            </a:extLst>
          </p:cNvPr>
          <p:cNvSpPr txBox="1"/>
          <p:nvPr/>
        </p:nvSpPr>
        <p:spPr>
          <a:xfrm>
            <a:off x="258334" y="5158752"/>
            <a:ext cx="9178446" cy="707886"/>
          </a:xfrm>
          <a:prstGeom prst="rect">
            <a:avLst/>
          </a:prstGeom>
          <a:noFill/>
        </p:spPr>
        <p:txBody>
          <a:bodyPr wrap="square" rtlCol="0">
            <a:spAutoFit/>
          </a:bodyPr>
          <a:lstStyle/>
          <a:p>
            <a:r>
              <a:rPr kumimoji="1" lang="ja-JP" altLang="en-US" sz="1000" dirty="0">
                <a:latin typeface="+mn-ea"/>
              </a:rPr>
              <a:t>　一方で、下請企業には過去に元請企業から指導を受けた基礎知識や技術が移転して蓄積されており、昨今では、元請企業から古参の下請企業に「設計図は描いたのですが、これは加工できますか？」といった質問があることも珍しくありません。金融機関で想像しやすい例えでいえば、ベテランの融資課長</a:t>
            </a:r>
            <a:r>
              <a:rPr kumimoji="1" lang="ja-JP" altLang="en-US" sz="1000" dirty="0" smtClean="0">
                <a:latin typeface="+mn-ea"/>
              </a:rPr>
              <a:t>や検印席</a:t>
            </a:r>
            <a:r>
              <a:rPr kumimoji="1" lang="ja-JP" altLang="en-US" sz="1000" dirty="0">
                <a:latin typeface="+mn-ea"/>
              </a:rPr>
              <a:t>といった人材が少なくなったことに似ています。“知識（理論）と実務の差”を埋める役割を果たしているような中小製造業は、国内回帰が進む昨今の傾向からみると、有望な事業性を有している可能性もあります。</a:t>
            </a:r>
            <a:endParaRPr kumimoji="1" lang="en-US" altLang="ja-JP" sz="1000" dirty="0">
              <a:latin typeface="+mn-ea"/>
            </a:endParaRPr>
          </a:p>
        </p:txBody>
      </p:sp>
    </p:spTree>
    <p:extLst>
      <p:ext uri="{BB962C8B-B14F-4D97-AF65-F5344CB8AC3E}">
        <p14:creationId xmlns:p14="http://schemas.microsoft.com/office/powerpoint/2010/main" val="2161401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6" name="グループ化 205">
            <a:extLst>
              <a:ext uri="{FF2B5EF4-FFF2-40B4-BE49-F238E27FC236}">
                <a16:creationId xmlns:a16="http://schemas.microsoft.com/office/drawing/2014/main" id="{AFCD0308-3531-BD3E-0268-39665875234C}"/>
              </a:ext>
            </a:extLst>
          </p:cNvPr>
          <p:cNvGrpSpPr/>
          <p:nvPr/>
        </p:nvGrpSpPr>
        <p:grpSpPr>
          <a:xfrm>
            <a:off x="88013" y="2089184"/>
            <a:ext cx="5975151" cy="3175138"/>
            <a:chOff x="369983" y="2249437"/>
            <a:chExt cx="5975151" cy="3175138"/>
          </a:xfrm>
        </p:grpSpPr>
        <p:grpSp>
          <p:nvGrpSpPr>
            <p:cNvPr id="205" name="グループ化 204">
              <a:extLst>
                <a:ext uri="{FF2B5EF4-FFF2-40B4-BE49-F238E27FC236}">
                  <a16:creationId xmlns:a16="http://schemas.microsoft.com/office/drawing/2014/main" id="{6C110F6A-DA04-F98D-439B-F45F25640F8F}"/>
                </a:ext>
              </a:extLst>
            </p:cNvPr>
            <p:cNvGrpSpPr/>
            <p:nvPr/>
          </p:nvGrpSpPr>
          <p:grpSpPr>
            <a:xfrm>
              <a:off x="369983" y="2249437"/>
              <a:ext cx="5975151" cy="3175138"/>
              <a:chOff x="340419" y="2048535"/>
              <a:chExt cx="5975151" cy="3175138"/>
            </a:xfrm>
          </p:grpSpPr>
          <p:grpSp>
            <p:nvGrpSpPr>
              <p:cNvPr id="204" name="グループ化 203">
                <a:extLst>
                  <a:ext uri="{FF2B5EF4-FFF2-40B4-BE49-F238E27FC236}">
                    <a16:creationId xmlns:a16="http://schemas.microsoft.com/office/drawing/2014/main" id="{232D58D7-1AB9-9EF1-B0D9-80889BD2EC90}"/>
                  </a:ext>
                </a:extLst>
              </p:cNvPr>
              <p:cNvGrpSpPr/>
              <p:nvPr/>
            </p:nvGrpSpPr>
            <p:grpSpPr>
              <a:xfrm>
                <a:off x="340419" y="2048535"/>
                <a:ext cx="5975151" cy="3175138"/>
                <a:chOff x="340419" y="2048535"/>
                <a:chExt cx="5975151" cy="3175138"/>
              </a:xfrm>
            </p:grpSpPr>
            <p:grpSp>
              <p:nvGrpSpPr>
                <p:cNvPr id="149" name="グループ化 148">
                  <a:extLst>
                    <a:ext uri="{FF2B5EF4-FFF2-40B4-BE49-F238E27FC236}">
                      <a16:creationId xmlns:a16="http://schemas.microsoft.com/office/drawing/2014/main" id="{6DB7299F-BC36-9E04-17F0-B906BE136C4C}"/>
                    </a:ext>
                  </a:extLst>
                </p:cNvPr>
                <p:cNvGrpSpPr/>
                <p:nvPr/>
              </p:nvGrpSpPr>
              <p:grpSpPr>
                <a:xfrm>
                  <a:off x="4267778" y="2048535"/>
                  <a:ext cx="1911684" cy="918225"/>
                  <a:chOff x="2996666" y="944713"/>
                  <a:chExt cx="1911684" cy="918225"/>
                </a:xfrm>
              </p:grpSpPr>
              <p:sp>
                <p:nvSpPr>
                  <p:cNvPr id="167" name="テキスト ボックス 166">
                    <a:extLst>
                      <a:ext uri="{FF2B5EF4-FFF2-40B4-BE49-F238E27FC236}">
                        <a16:creationId xmlns:a16="http://schemas.microsoft.com/office/drawing/2014/main" id="{5851769C-9BEC-5CEC-2D73-401D3EDA0FC4}"/>
                      </a:ext>
                    </a:extLst>
                  </p:cNvPr>
                  <p:cNvSpPr txBox="1"/>
                  <p:nvPr/>
                </p:nvSpPr>
                <p:spPr>
                  <a:xfrm>
                    <a:off x="3166714" y="944713"/>
                    <a:ext cx="1560676" cy="461665"/>
                  </a:xfrm>
                  <a:prstGeom prst="rect">
                    <a:avLst/>
                  </a:prstGeom>
                  <a:noFill/>
                </p:spPr>
                <p:txBody>
                  <a:bodyPr wrap="square" rtlCol="0">
                    <a:spAutoFit/>
                  </a:bodyPr>
                  <a:lstStyle/>
                  <a:p>
                    <a:pPr algn="ctr"/>
                    <a:r>
                      <a:rPr kumimoji="1" lang="ja-JP" altLang="en-US" sz="2400" b="1">
                        <a:latin typeface="HG創英角ｺﾞｼｯｸUB" panose="020B0909000000000000" pitchFamily="49" charset="-128"/>
                        <a:ea typeface="HG創英角ｺﾞｼｯｸUB" panose="020B0909000000000000" pitchFamily="49" charset="-128"/>
                      </a:rPr>
                      <a:t>個別</a:t>
                    </a:r>
                    <a:r>
                      <a:rPr kumimoji="1" lang="ja-JP" altLang="en-US" sz="1200" b="1">
                        <a:latin typeface="HG創英角ｺﾞｼｯｸUB" panose="020B0909000000000000" pitchFamily="49" charset="-128"/>
                        <a:ea typeface="HG創英角ｺﾞｼｯｸUB" panose="020B0909000000000000" pitchFamily="49" charset="-128"/>
                      </a:rPr>
                      <a:t>生産形態</a:t>
                    </a:r>
                    <a:endParaRPr kumimoji="1" lang="ja-JP" altLang="en-US" b="1">
                      <a:latin typeface="HG創英角ｺﾞｼｯｸUB" panose="020B0909000000000000" pitchFamily="49" charset="-128"/>
                      <a:ea typeface="HG創英角ｺﾞｼｯｸUB" panose="020B0909000000000000" pitchFamily="49" charset="-128"/>
                    </a:endParaRPr>
                  </a:p>
                </p:txBody>
              </p:sp>
              <p:cxnSp>
                <p:nvCxnSpPr>
                  <p:cNvPr id="168" name="直線コネクタ 167">
                    <a:extLst>
                      <a:ext uri="{FF2B5EF4-FFF2-40B4-BE49-F238E27FC236}">
                        <a16:creationId xmlns:a16="http://schemas.microsoft.com/office/drawing/2014/main" id="{27FB959D-F585-52C5-A134-42EC9A57351F}"/>
                      </a:ext>
                    </a:extLst>
                  </p:cNvPr>
                  <p:cNvCxnSpPr>
                    <a:cxnSpLocks/>
                  </p:cNvCxnSpPr>
                  <p:nvPr/>
                </p:nvCxnSpPr>
                <p:spPr>
                  <a:xfrm>
                    <a:off x="3280344" y="1416003"/>
                    <a:ext cx="1329889" cy="0"/>
                  </a:xfrm>
                  <a:prstGeom prst="line">
                    <a:avLst/>
                  </a:prstGeom>
                  <a:ln w="53975">
                    <a:solidFill>
                      <a:srgbClr val="FF5050">
                        <a:alpha val="50000"/>
                      </a:srgbClr>
                    </a:solidFill>
                  </a:ln>
                </p:spPr>
                <p:style>
                  <a:lnRef idx="1">
                    <a:schemeClr val="accent1"/>
                  </a:lnRef>
                  <a:fillRef idx="0">
                    <a:schemeClr val="accent1"/>
                  </a:fillRef>
                  <a:effectRef idx="0">
                    <a:schemeClr val="accent1"/>
                  </a:effectRef>
                  <a:fontRef idx="minor">
                    <a:schemeClr val="tx1"/>
                  </a:fontRef>
                </p:style>
              </p:cxnSp>
              <p:sp>
                <p:nvSpPr>
                  <p:cNvPr id="169" name="テキスト ボックス 168">
                    <a:extLst>
                      <a:ext uri="{FF2B5EF4-FFF2-40B4-BE49-F238E27FC236}">
                        <a16:creationId xmlns:a16="http://schemas.microsoft.com/office/drawing/2014/main" id="{EBAFA31C-9640-5C8D-7D61-688682D3E765}"/>
                      </a:ext>
                    </a:extLst>
                  </p:cNvPr>
                  <p:cNvSpPr txBox="1"/>
                  <p:nvPr/>
                </p:nvSpPr>
                <p:spPr>
                  <a:xfrm>
                    <a:off x="2996666" y="1447440"/>
                    <a:ext cx="1911684" cy="415498"/>
                  </a:xfrm>
                  <a:prstGeom prst="rect">
                    <a:avLst/>
                  </a:prstGeom>
                  <a:noFill/>
                </p:spPr>
                <p:txBody>
                  <a:bodyPr wrap="square" rtlCol="0">
                    <a:spAutoFit/>
                  </a:bodyPr>
                  <a:lstStyle/>
                  <a:p>
                    <a:pPr algn="ctr"/>
                    <a:r>
                      <a:rPr kumimoji="1" lang="ja-JP" altLang="en-US" sz="1000"/>
                      <a:t>１つずつ製品を個別</a:t>
                    </a:r>
                    <a:endParaRPr kumimoji="1" lang="en-US" altLang="ja-JP" sz="1000"/>
                  </a:p>
                  <a:p>
                    <a:pPr algn="ctr"/>
                    <a:r>
                      <a:rPr kumimoji="1" lang="ja-JP" altLang="en-US" sz="1000"/>
                      <a:t>に加工していく形態</a:t>
                    </a:r>
                    <a:endParaRPr kumimoji="1" lang="en-US" altLang="ja-JP" sz="1000"/>
                  </a:p>
                </p:txBody>
              </p:sp>
            </p:grpSp>
            <p:grpSp>
              <p:nvGrpSpPr>
                <p:cNvPr id="173" name="グループ化 172">
                  <a:extLst>
                    <a:ext uri="{FF2B5EF4-FFF2-40B4-BE49-F238E27FC236}">
                      <a16:creationId xmlns:a16="http://schemas.microsoft.com/office/drawing/2014/main" id="{DA6D41A5-E96E-D7FA-1660-10FB6CEE47E1}"/>
                    </a:ext>
                  </a:extLst>
                </p:cNvPr>
                <p:cNvGrpSpPr/>
                <p:nvPr/>
              </p:nvGrpSpPr>
              <p:grpSpPr>
                <a:xfrm>
                  <a:off x="2178566" y="2051584"/>
                  <a:ext cx="1911684" cy="918225"/>
                  <a:chOff x="2996666" y="944713"/>
                  <a:chExt cx="1911684" cy="918225"/>
                </a:xfrm>
              </p:grpSpPr>
              <p:sp>
                <p:nvSpPr>
                  <p:cNvPr id="174" name="テキスト ボックス 173">
                    <a:extLst>
                      <a:ext uri="{FF2B5EF4-FFF2-40B4-BE49-F238E27FC236}">
                        <a16:creationId xmlns:a16="http://schemas.microsoft.com/office/drawing/2014/main" id="{A80ED957-251E-191E-C51B-3DFE4F7738A7}"/>
                      </a:ext>
                    </a:extLst>
                  </p:cNvPr>
                  <p:cNvSpPr txBox="1"/>
                  <p:nvPr/>
                </p:nvSpPr>
                <p:spPr>
                  <a:xfrm>
                    <a:off x="3166714" y="944713"/>
                    <a:ext cx="1560676" cy="461665"/>
                  </a:xfrm>
                  <a:prstGeom prst="rect">
                    <a:avLst/>
                  </a:prstGeom>
                  <a:noFill/>
                </p:spPr>
                <p:txBody>
                  <a:bodyPr wrap="square" rtlCol="0">
                    <a:spAutoFit/>
                  </a:bodyPr>
                  <a:lstStyle/>
                  <a:p>
                    <a:pPr algn="ctr"/>
                    <a:r>
                      <a:rPr kumimoji="1" lang="ja-JP" altLang="en-US" sz="2400" b="1">
                        <a:latin typeface="HG創英角ｺﾞｼｯｸUB" panose="020B0909000000000000" pitchFamily="49" charset="-128"/>
                        <a:ea typeface="HG創英角ｺﾞｼｯｸUB" panose="020B0909000000000000" pitchFamily="49" charset="-128"/>
                      </a:rPr>
                      <a:t>連続</a:t>
                    </a:r>
                    <a:r>
                      <a:rPr kumimoji="1" lang="ja-JP" altLang="en-US" sz="1200" b="1">
                        <a:latin typeface="HG創英角ｺﾞｼｯｸUB" panose="020B0909000000000000" pitchFamily="49" charset="-128"/>
                        <a:ea typeface="HG創英角ｺﾞｼｯｸUB" panose="020B0909000000000000" pitchFamily="49" charset="-128"/>
                      </a:rPr>
                      <a:t>生産形態</a:t>
                    </a:r>
                    <a:endParaRPr kumimoji="1" lang="ja-JP" altLang="en-US" b="1">
                      <a:latin typeface="HG創英角ｺﾞｼｯｸUB" panose="020B0909000000000000" pitchFamily="49" charset="-128"/>
                      <a:ea typeface="HG創英角ｺﾞｼｯｸUB" panose="020B0909000000000000" pitchFamily="49" charset="-128"/>
                    </a:endParaRPr>
                  </a:p>
                </p:txBody>
              </p:sp>
              <p:cxnSp>
                <p:nvCxnSpPr>
                  <p:cNvPr id="175" name="直線コネクタ 174">
                    <a:extLst>
                      <a:ext uri="{FF2B5EF4-FFF2-40B4-BE49-F238E27FC236}">
                        <a16:creationId xmlns:a16="http://schemas.microsoft.com/office/drawing/2014/main" id="{A59E29F0-708A-5856-457B-7AB623F00BB3}"/>
                      </a:ext>
                    </a:extLst>
                  </p:cNvPr>
                  <p:cNvCxnSpPr>
                    <a:cxnSpLocks/>
                  </p:cNvCxnSpPr>
                  <p:nvPr/>
                </p:nvCxnSpPr>
                <p:spPr>
                  <a:xfrm>
                    <a:off x="3280344" y="1416003"/>
                    <a:ext cx="1329889" cy="0"/>
                  </a:xfrm>
                  <a:prstGeom prst="line">
                    <a:avLst/>
                  </a:prstGeom>
                  <a:ln w="53975">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
                <p:nvSpPr>
                  <p:cNvPr id="176" name="テキスト ボックス 175">
                    <a:extLst>
                      <a:ext uri="{FF2B5EF4-FFF2-40B4-BE49-F238E27FC236}">
                        <a16:creationId xmlns:a16="http://schemas.microsoft.com/office/drawing/2014/main" id="{320DB3B1-7A2E-F0A0-E701-BDB768DD88E2}"/>
                      </a:ext>
                    </a:extLst>
                  </p:cNvPr>
                  <p:cNvSpPr txBox="1"/>
                  <p:nvPr/>
                </p:nvSpPr>
                <p:spPr>
                  <a:xfrm>
                    <a:off x="2996666" y="1447440"/>
                    <a:ext cx="1911684" cy="415498"/>
                  </a:xfrm>
                  <a:prstGeom prst="rect">
                    <a:avLst/>
                  </a:prstGeom>
                  <a:noFill/>
                </p:spPr>
                <p:txBody>
                  <a:bodyPr wrap="square" rtlCol="0">
                    <a:spAutoFit/>
                  </a:bodyPr>
                  <a:lstStyle/>
                  <a:p>
                    <a:pPr algn="ctr"/>
                    <a:r>
                      <a:rPr kumimoji="1" lang="ja-JP" altLang="en-US" sz="1000"/>
                      <a:t>生産ロットがあり連続</a:t>
                    </a:r>
                    <a:endParaRPr kumimoji="1" lang="en-US" altLang="ja-JP" sz="1000"/>
                  </a:p>
                  <a:p>
                    <a:pPr algn="ctr"/>
                    <a:r>
                      <a:rPr kumimoji="1" lang="ja-JP" altLang="en-US" sz="1000"/>
                      <a:t>で同じ製品を生産する</a:t>
                    </a:r>
                  </a:p>
                </p:txBody>
              </p:sp>
            </p:grpSp>
            <p:grpSp>
              <p:nvGrpSpPr>
                <p:cNvPr id="203" name="グループ化 202">
                  <a:extLst>
                    <a:ext uri="{FF2B5EF4-FFF2-40B4-BE49-F238E27FC236}">
                      <a16:creationId xmlns:a16="http://schemas.microsoft.com/office/drawing/2014/main" id="{47105BFD-7695-1F97-45AA-F31E5CF2F4EE}"/>
                    </a:ext>
                  </a:extLst>
                </p:cNvPr>
                <p:cNvGrpSpPr/>
                <p:nvPr/>
              </p:nvGrpSpPr>
              <p:grpSpPr>
                <a:xfrm>
                  <a:off x="340419" y="2048535"/>
                  <a:ext cx="5975151" cy="3175138"/>
                  <a:chOff x="340419" y="2048535"/>
                  <a:chExt cx="5975151" cy="3175138"/>
                </a:xfrm>
              </p:grpSpPr>
              <p:grpSp>
                <p:nvGrpSpPr>
                  <p:cNvPr id="202" name="グループ化 201">
                    <a:extLst>
                      <a:ext uri="{FF2B5EF4-FFF2-40B4-BE49-F238E27FC236}">
                        <a16:creationId xmlns:a16="http://schemas.microsoft.com/office/drawing/2014/main" id="{81C9056B-88BC-6A53-8ED5-7F8B306250BC}"/>
                      </a:ext>
                    </a:extLst>
                  </p:cNvPr>
                  <p:cNvGrpSpPr/>
                  <p:nvPr/>
                </p:nvGrpSpPr>
                <p:grpSpPr>
                  <a:xfrm>
                    <a:off x="340419" y="2048535"/>
                    <a:ext cx="5975151" cy="3175138"/>
                    <a:chOff x="340419" y="2048535"/>
                    <a:chExt cx="5975151" cy="3175138"/>
                  </a:xfrm>
                </p:grpSpPr>
                <p:grpSp>
                  <p:nvGrpSpPr>
                    <p:cNvPr id="177" name="グループ化 176">
                      <a:extLst>
                        <a:ext uri="{FF2B5EF4-FFF2-40B4-BE49-F238E27FC236}">
                          <a16:creationId xmlns:a16="http://schemas.microsoft.com/office/drawing/2014/main" id="{F783DA0F-C821-0EF2-AC8E-21950A278005}"/>
                        </a:ext>
                      </a:extLst>
                    </p:cNvPr>
                    <p:cNvGrpSpPr/>
                    <p:nvPr/>
                  </p:nvGrpSpPr>
                  <p:grpSpPr>
                    <a:xfrm>
                      <a:off x="366180" y="3058012"/>
                      <a:ext cx="1911684" cy="918225"/>
                      <a:chOff x="2996666" y="944713"/>
                      <a:chExt cx="1911684" cy="918225"/>
                    </a:xfrm>
                  </p:grpSpPr>
                  <p:sp>
                    <p:nvSpPr>
                      <p:cNvPr id="178" name="テキスト ボックス 177">
                        <a:extLst>
                          <a:ext uri="{FF2B5EF4-FFF2-40B4-BE49-F238E27FC236}">
                            <a16:creationId xmlns:a16="http://schemas.microsoft.com/office/drawing/2014/main" id="{D6040068-F5A3-AB7B-BE77-42A7ABC1D452}"/>
                          </a:ext>
                        </a:extLst>
                      </p:cNvPr>
                      <p:cNvSpPr txBox="1"/>
                      <p:nvPr/>
                    </p:nvSpPr>
                    <p:spPr>
                      <a:xfrm>
                        <a:off x="3166714" y="944713"/>
                        <a:ext cx="1560676" cy="461665"/>
                      </a:xfrm>
                      <a:prstGeom prst="rect">
                        <a:avLst/>
                      </a:prstGeom>
                      <a:noFill/>
                    </p:spPr>
                    <p:txBody>
                      <a:bodyPr wrap="square" rtlCol="0">
                        <a:spAutoFit/>
                      </a:bodyPr>
                      <a:lstStyle/>
                      <a:p>
                        <a:pPr algn="ctr"/>
                        <a:r>
                          <a:rPr kumimoji="1" lang="ja-JP" altLang="en-US" sz="2400" b="1">
                            <a:latin typeface="HG創英角ｺﾞｼｯｸUB" panose="020B0909000000000000" pitchFamily="49" charset="-128"/>
                            <a:ea typeface="HG創英角ｺﾞｼｯｸUB" panose="020B0909000000000000" pitchFamily="49" charset="-128"/>
                          </a:rPr>
                          <a:t>見込</a:t>
                        </a:r>
                        <a:r>
                          <a:rPr kumimoji="1" lang="ja-JP" altLang="en-US" sz="1200" b="1">
                            <a:latin typeface="HG創英角ｺﾞｼｯｸUB" panose="020B0909000000000000" pitchFamily="49" charset="-128"/>
                            <a:ea typeface="HG創英角ｺﾞｼｯｸUB" panose="020B0909000000000000" pitchFamily="49" charset="-128"/>
                          </a:rPr>
                          <a:t>生産形態</a:t>
                        </a:r>
                        <a:endParaRPr kumimoji="1" lang="ja-JP" altLang="en-US" b="1">
                          <a:latin typeface="HG創英角ｺﾞｼｯｸUB" panose="020B0909000000000000" pitchFamily="49" charset="-128"/>
                          <a:ea typeface="HG創英角ｺﾞｼｯｸUB" panose="020B0909000000000000" pitchFamily="49" charset="-128"/>
                        </a:endParaRPr>
                      </a:p>
                    </p:txBody>
                  </p:sp>
                  <p:cxnSp>
                    <p:nvCxnSpPr>
                      <p:cNvPr id="179" name="直線コネクタ 178">
                        <a:extLst>
                          <a:ext uri="{FF2B5EF4-FFF2-40B4-BE49-F238E27FC236}">
                            <a16:creationId xmlns:a16="http://schemas.microsoft.com/office/drawing/2014/main" id="{C91E08DC-1708-1727-89C7-9817AD95DE5D}"/>
                          </a:ext>
                        </a:extLst>
                      </p:cNvPr>
                      <p:cNvCxnSpPr>
                        <a:cxnSpLocks/>
                      </p:cNvCxnSpPr>
                      <p:nvPr/>
                    </p:nvCxnSpPr>
                    <p:spPr>
                      <a:xfrm>
                        <a:off x="3280344" y="1416003"/>
                        <a:ext cx="1329889" cy="0"/>
                      </a:xfrm>
                      <a:prstGeom prst="line">
                        <a:avLst/>
                      </a:prstGeom>
                      <a:ln w="53975">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
                    <p:nvSpPr>
                      <p:cNvPr id="180" name="テキスト ボックス 179">
                        <a:extLst>
                          <a:ext uri="{FF2B5EF4-FFF2-40B4-BE49-F238E27FC236}">
                            <a16:creationId xmlns:a16="http://schemas.microsoft.com/office/drawing/2014/main" id="{8D1631A4-7879-8D0F-DE62-2660FC660A60}"/>
                          </a:ext>
                        </a:extLst>
                      </p:cNvPr>
                      <p:cNvSpPr txBox="1"/>
                      <p:nvPr/>
                    </p:nvSpPr>
                    <p:spPr>
                      <a:xfrm>
                        <a:off x="2996666" y="1447440"/>
                        <a:ext cx="1911684" cy="415498"/>
                      </a:xfrm>
                      <a:prstGeom prst="rect">
                        <a:avLst/>
                      </a:prstGeom>
                      <a:noFill/>
                    </p:spPr>
                    <p:txBody>
                      <a:bodyPr wrap="square" rtlCol="0">
                        <a:spAutoFit/>
                      </a:bodyPr>
                      <a:lstStyle/>
                      <a:p>
                        <a:pPr algn="ctr"/>
                        <a:r>
                          <a:rPr kumimoji="1" lang="ja-JP" altLang="en-US" sz="1000"/>
                          <a:t>需要予測をして工場の</a:t>
                        </a:r>
                        <a:endParaRPr kumimoji="1" lang="en-US" altLang="ja-JP" sz="1000"/>
                      </a:p>
                      <a:p>
                        <a:pPr algn="ctr"/>
                        <a:r>
                          <a:rPr kumimoji="1" lang="ja-JP" altLang="en-US" sz="1000"/>
                          <a:t>判断で生産する形態</a:t>
                        </a:r>
                        <a:endParaRPr kumimoji="1" lang="en-US" altLang="ja-JP" sz="1000"/>
                      </a:p>
                    </p:txBody>
                  </p:sp>
                </p:grpSp>
                <p:grpSp>
                  <p:nvGrpSpPr>
                    <p:cNvPr id="181" name="グループ化 180">
                      <a:extLst>
                        <a:ext uri="{FF2B5EF4-FFF2-40B4-BE49-F238E27FC236}">
                          <a16:creationId xmlns:a16="http://schemas.microsoft.com/office/drawing/2014/main" id="{6AE5DA0C-29E2-0F92-29D3-CAB6E677CBDB}"/>
                        </a:ext>
                      </a:extLst>
                    </p:cNvPr>
                    <p:cNvGrpSpPr/>
                    <p:nvPr/>
                  </p:nvGrpSpPr>
                  <p:grpSpPr>
                    <a:xfrm>
                      <a:off x="340419" y="4157613"/>
                      <a:ext cx="1911684" cy="902837"/>
                      <a:chOff x="2996666" y="944713"/>
                      <a:chExt cx="1911684" cy="902837"/>
                    </a:xfrm>
                  </p:grpSpPr>
                  <p:sp>
                    <p:nvSpPr>
                      <p:cNvPr id="182" name="テキスト ボックス 181">
                        <a:extLst>
                          <a:ext uri="{FF2B5EF4-FFF2-40B4-BE49-F238E27FC236}">
                            <a16:creationId xmlns:a16="http://schemas.microsoft.com/office/drawing/2014/main" id="{437DF5DA-8004-D05C-1EA1-9CA649762B25}"/>
                          </a:ext>
                        </a:extLst>
                      </p:cNvPr>
                      <p:cNvSpPr txBox="1"/>
                      <p:nvPr/>
                    </p:nvSpPr>
                    <p:spPr>
                      <a:xfrm>
                        <a:off x="3166714" y="944713"/>
                        <a:ext cx="1560676" cy="461665"/>
                      </a:xfrm>
                      <a:prstGeom prst="rect">
                        <a:avLst/>
                      </a:prstGeom>
                      <a:noFill/>
                    </p:spPr>
                    <p:txBody>
                      <a:bodyPr wrap="square" rtlCol="0">
                        <a:spAutoFit/>
                      </a:bodyPr>
                      <a:lstStyle/>
                      <a:p>
                        <a:pPr algn="ctr"/>
                        <a:r>
                          <a:rPr kumimoji="1" lang="ja-JP" altLang="en-US" sz="2400" b="1">
                            <a:latin typeface="HG創英角ｺﾞｼｯｸUB" panose="020B0909000000000000" pitchFamily="49" charset="-128"/>
                            <a:ea typeface="HG創英角ｺﾞｼｯｸUB" panose="020B0909000000000000" pitchFamily="49" charset="-128"/>
                          </a:rPr>
                          <a:t>受注</a:t>
                        </a:r>
                        <a:r>
                          <a:rPr kumimoji="1" lang="ja-JP" altLang="en-US" sz="1200" b="1">
                            <a:latin typeface="HG創英角ｺﾞｼｯｸUB" panose="020B0909000000000000" pitchFamily="49" charset="-128"/>
                            <a:ea typeface="HG創英角ｺﾞｼｯｸUB" panose="020B0909000000000000" pitchFamily="49" charset="-128"/>
                          </a:rPr>
                          <a:t>生産形態</a:t>
                        </a:r>
                        <a:endParaRPr kumimoji="1" lang="ja-JP" altLang="en-US" b="1">
                          <a:latin typeface="HG創英角ｺﾞｼｯｸUB" panose="020B0909000000000000" pitchFamily="49" charset="-128"/>
                          <a:ea typeface="HG創英角ｺﾞｼｯｸUB" panose="020B0909000000000000" pitchFamily="49" charset="-128"/>
                        </a:endParaRPr>
                      </a:p>
                    </p:txBody>
                  </p:sp>
                  <p:cxnSp>
                    <p:nvCxnSpPr>
                      <p:cNvPr id="183" name="直線コネクタ 182">
                        <a:extLst>
                          <a:ext uri="{FF2B5EF4-FFF2-40B4-BE49-F238E27FC236}">
                            <a16:creationId xmlns:a16="http://schemas.microsoft.com/office/drawing/2014/main" id="{675D67A9-8798-8341-6C92-3B04AF066E47}"/>
                          </a:ext>
                        </a:extLst>
                      </p:cNvPr>
                      <p:cNvCxnSpPr>
                        <a:cxnSpLocks/>
                      </p:cNvCxnSpPr>
                      <p:nvPr/>
                    </p:nvCxnSpPr>
                    <p:spPr>
                      <a:xfrm>
                        <a:off x="3280344" y="1416003"/>
                        <a:ext cx="1329889" cy="0"/>
                      </a:xfrm>
                      <a:prstGeom prst="line">
                        <a:avLst/>
                      </a:prstGeom>
                      <a:ln w="53975">
                        <a:solidFill>
                          <a:srgbClr val="FF5050">
                            <a:alpha val="50000"/>
                          </a:srgbClr>
                        </a:solidFill>
                      </a:ln>
                    </p:spPr>
                    <p:style>
                      <a:lnRef idx="1">
                        <a:schemeClr val="accent1"/>
                      </a:lnRef>
                      <a:fillRef idx="0">
                        <a:schemeClr val="accent1"/>
                      </a:fillRef>
                      <a:effectRef idx="0">
                        <a:schemeClr val="accent1"/>
                      </a:effectRef>
                      <a:fontRef idx="minor">
                        <a:schemeClr val="tx1"/>
                      </a:fontRef>
                    </p:style>
                  </p:cxnSp>
                  <p:sp>
                    <p:nvSpPr>
                      <p:cNvPr id="184" name="テキスト ボックス 183">
                        <a:extLst>
                          <a:ext uri="{FF2B5EF4-FFF2-40B4-BE49-F238E27FC236}">
                            <a16:creationId xmlns:a16="http://schemas.microsoft.com/office/drawing/2014/main" id="{2900390B-A68B-6B4F-F83A-F3DFA37BB2D2}"/>
                          </a:ext>
                        </a:extLst>
                      </p:cNvPr>
                      <p:cNvSpPr txBox="1"/>
                      <p:nvPr/>
                    </p:nvSpPr>
                    <p:spPr>
                      <a:xfrm>
                        <a:off x="2996666" y="1447440"/>
                        <a:ext cx="1911684" cy="400110"/>
                      </a:xfrm>
                      <a:prstGeom prst="rect">
                        <a:avLst/>
                      </a:prstGeom>
                      <a:noFill/>
                    </p:spPr>
                    <p:txBody>
                      <a:bodyPr wrap="square" rtlCol="0">
                        <a:spAutoFit/>
                      </a:bodyPr>
                      <a:lstStyle/>
                      <a:p>
                        <a:pPr algn="ctr"/>
                        <a:r>
                          <a:rPr kumimoji="1" lang="ja-JP" altLang="en-US" sz="1000"/>
                          <a:t>注文がきてから内容に</a:t>
                        </a:r>
                        <a:endParaRPr kumimoji="1" lang="en-US" altLang="ja-JP" sz="1000"/>
                      </a:p>
                      <a:p>
                        <a:pPr algn="ctr"/>
                        <a:r>
                          <a:rPr kumimoji="1" lang="ja-JP" altLang="en-US" sz="1000"/>
                          <a:t>沿って生産をする形態</a:t>
                        </a:r>
                        <a:endParaRPr kumimoji="1" lang="en-US" altLang="ja-JP" sz="1000"/>
                      </a:p>
                    </p:txBody>
                  </p:sp>
                </p:grpSp>
                <p:sp>
                  <p:nvSpPr>
                    <p:cNvPr id="186" name="テキスト ボックス 185">
                      <a:extLst>
                        <a:ext uri="{FF2B5EF4-FFF2-40B4-BE49-F238E27FC236}">
                          <a16:creationId xmlns:a16="http://schemas.microsoft.com/office/drawing/2014/main" id="{D7B63DB2-6705-A996-A1F6-43A1D9D224DF}"/>
                        </a:ext>
                      </a:extLst>
                    </p:cNvPr>
                    <p:cNvSpPr txBox="1"/>
                    <p:nvPr/>
                  </p:nvSpPr>
                  <p:spPr>
                    <a:xfrm>
                      <a:off x="2329149" y="3097555"/>
                      <a:ext cx="1877088" cy="1061829"/>
                    </a:xfrm>
                    <a:prstGeom prst="rect">
                      <a:avLst/>
                    </a:prstGeom>
                    <a:noFill/>
                  </p:spPr>
                  <p:txBody>
                    <a:bodyPr wrap="square" rtlCol="0">
                      <a:spAutoFit/>
                    </a:bodyPr>
                    <a:lstStyle/>
                    <a:p>
                      <a:r>
                        <a:rPr kumimoji="1" lang="ja-JP" altLang="en-US" sz="1050" b="1"/>
                        <a:t>業種例：製造小売</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1000"/>
                        <a:t>在　庫：廃版品の原材料</a:t>
                      </a:r>
                      <a:endParaRPr kumimoji="1" lang="en-US" altLang="ja-JP" sz="1000"/>
                    </a:p>
                    <a:p>
                      <a:r>
                        <a:rPr kumimoji="1" lang="ja-JP" altLang="en-US" sz="1000"/>
                        <a:t>　　　　主力商材の材料</a:t>
                      </a:r>
                      <a:endParaRPr kumimoji="1" lang="en-US" altLang="ja-JP" sz="1000"/>
                    </a:p>
                    <a:p>
                      <a:r>
                        <a:rPr kumimoji="1" lang="ja-JP" altLang="en-US" sz="1000"/>
                        <a:t>　　　　原材料の消費期限</a:t>
                      </a:r>
                      <a:endParaRPr kumimoji="1" lang="en-US" altLang="ja-JP" sz="1000"/>
                    </a:p>
                    <a:p>
                      <a:r>
                        <a:rPr kumimoji="1" lang="ja-JP" altLang="en-US" sz="1050"/>
                        <a:t>　　　　</a:t>
                      </a:r>
                      <a:endParaRPr kumimoji="1" lang="en-US" altLang="ja-JP" sz="1050"/>
                    </a:p>
                  </p:txBody>
                </p:sp>
                <p:sp>
                  <p:nvSpPr>
                    <p:cNvPr id="187" name="テキスト ボックス 186">
                      <a:extLst>
                        <a:ext uri="{FF2B5EF4-FFF2-40B4-BE49-F238E27FC236}">
                          <a16:creationId xmlns:a16="http://schemas.microsoft.com/office/drawing/2014/main" id="{B9D21B51-A31D-C275-9585-A4EF81ABE234}"/>
                        </a:ext>
                      </a:extLst>
                    </p:cNvPr>
                    <p:cNvSpPr txBox="1"/>
                    <p:nvPr/>
                  </p:nvSpPr>
                  <p:spPr>
                    <a:xfrm>
                      <a:off x="4390719" y="3097555"/>
                      <a:ext cx="1877088" cy="1061829"/>
                    </a:xfrm>
                    <a:prstGeom prst="rect">
                      <a:avLst/>
                    </a:prstGeom>
                    <a:noFill/>
                  </p:spPr>
                  <p:txBody>
                    <a:bodyPr wrap="square" rtlCol="0">
                      <a:spAutoFit/>
                    </a:bodyPr>
                    <a:lstStyle/>
                    <a:p>
                      <a:r>
                        <a:rPr kumimoji="1" lang="ja-JP" altLang="en-US" sz="1050" b="1"/>
                        <a:t>業種例：伝統工芸品</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1000"/>
                        <a:t>在　庫：高価な原材料</a:t>
                      </a:r>
                      <a:endParaRPr kumimoji="1" lang="en-US" altLang="ja-JP" sz="1000"/>
                    </a:p>
                    <a:p>
                      <a:r>
                        <a:rPr kumimoji="1" lang="ja-JP" altLang="en-US" sz="1000"/>
                        <a:t>　　　　高騰する材料</a:t>
                      </a:r>
                      <a:endParaRPr kumimoji="1" lang="en-US" altLang="ja-JP" sz="1000"/>
                    </a:p>
                    <a:p>
                      <a:r>
                        <a:rPr kumimoji="1" lang="ja-JP" altLang="en-US" sz="1000"/>
                        <a:t>　　　　大量の製品在庫</a:t>
                      </a:r>
                      <a:endParaRPr kumimoji="1" lang="en-US" altLang="ja-JP" sz="1000"/>
                    </a:p>
                    <a:p>
                      <a:r>
                        <a:rPr kumimoji="1" lang="ja-JP" altLang="en-US" sz="1050"/>
                        <a:t>　　　　</a:t>
                      </a:r>
                      <a:endParaRPr kumimoji="1" lang="en-US" altLang="ja-JP" sz="1050"/>
                    </a:p>
                  </p:txBody>
                </p:sp>
                <p:sp>
                  <p:nvSpPr>
                    <p:cNvPr id="188" name="テキスト ボックス 187">
                      <a:extLst>
                        <a:ext uri="{FF2B5EF4-FFF2-40B4-BE49-F238E27FC236}">
                          <a16:creationId xmlns:a16="http://schemas.microsoft.com/office/drawing/2014/main" id="{DF955EC0-05C3-146D-F605-3A2B07AAD877}"/>
                        </a:ext>
                      </a:extLst>
                    </p:cNvPr>
                    <p:cNvSpPr txBox="1"/>
                    <p:nvPr/>
                  </p:nvSpPr>
                  <p:spPr>
                    <a:xfrm>
                      <a:off x="2329149" y="4161844"/>
                      <a:ext cx="1877088" cy="1061829"/>
                    </a:xfrm>
                    <a:prstGeom prst="rect">
                      <a:avLst/>
                    </a:prstGeom>
                    <a:noFill/>
                  </p:spPr>
                  <p:txBody>
                    <a:bodyPr wrap="square" rtlCol="0">
                      <a:spAutoFit/>
                    </a:bodyPr>
                    <a:lstStyle/>
                    <a:p>
                      <a:r>
                        <a:rPr kumimoji="1" lang="ja-JP" altLang="en-US" sz="1050" b="1"/>
                        <a:t>業種例：部品・食品製造</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1000"/>
                        <a:t>在　庫：主要原材料在庫</a:t>
                      </a:r>
                      <a:endParaRPr kumimoji="1" lang="en-US" altLang="ja-JP" sz="1000"/>
                    </a:p>
                    <a:p>
                      <a:r>
                        <a:rPr kumimoji="1" lang="ja-JP" altLang="en-US" sz="1000"/>
                        <a:t>　　　　過剰な仕掛品</a:t>
                      </a:r>
                      <a:endParaRPr kumimoji="1" lang="en-US" altLang="ja-JP" sz="1000"/>
                    </a:p>
                    <a:p>
                      <a:r>
                        <a:rPr kumimoji="1" lang="ja-JP" altLang="en-US" sz="1000"/>
                        <a:t>　　　　原材料の消費期限</a:t>
                      </a:r>
                      <a:endParaRPr kumimoji="1" lang="en-US" altLang="ja-JP" sz="1050"/>
                    </a:p>
                    <a:p>
                      <a:r>
                        <a:rPr kumimoji="1" lang="ja-JP" altLang="en-US" sz="1050"/>
                        <a:t>　　　　</a:t>
                      </a:r>
                      <a:endParaRPr kumimoji="1" lang="en-US" altLang="ja-JP" sz="1050"/>
                    </a:p>
                  </p:txBody>
                </p:sp>
                <p:sp>
                  <p:nvSpPr>
                    <p:cNvPr id="189" name="テキスト ボックス 188">
                      <a:extLst>
                        <a:ext uri="{FF2B5EF4-FFF2-40B4-BE49-F238E27FC236}">
                          <a16:creationId xmlns:a16="http://schemas.microsoft.com/office/drawing/2014/main" id="{2BB1D0DC-FCDF-AA9E-7549-DA409087AD8C}"/>
                        </a:ext>
                      </a:extLst>
                    </p:cNvPr>
                    <p:cNvSpPr txBox="1"/>
                    <p:nvPr/>
                  </p:nvSpPr>
                  <p:spPr>
                    <a:xfrm>
                      <a:off x="4390719" y="4161844"/>
                      <a:ext cx="1877088" cy="1061829"/>
                    </a:xfrm>
                    <a:prstGeom prst="rect">
                      <a:avLst/>
                    </a:prstGeom>
                    <a:noFill/>
                  </p:spPr>
                  <p:txBody>
                    <a:bodyPr wrap="square" rtlCol="0">
                      <a:spAutoFit/>
                    </a:bodyPr>
                    <a:lstStyle/>
                    <a:p>
                      <a:r>
                        <a:rPr kumimoji="1" lang="ja-JP" altLang="en-US" sz="1050" b="1"/>
                        <a:t>業種例：試作・高級品製造</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1000"/>
                        <a:t>在　庫：高価な原材料</a:t>
                      </a:r>
                      <a:endParaRPr kumimoji="1" lang="en-US" altLang="ja-JP" sz="1000"/>
                    </a:p>
                    <a:p>
                      <a:r>
                        <a:rPr kumimoji="1" lang="ja-JP" altLang="en-US" sz="1000"/>
                        <a:t>　　　　多様な材料在庫</a:t>
                      </a:r>
                      <a:endParaRPr kumimoji="1" lang="en-US" altLang="ja-JP" sz="1000"/>
                    </a:p>
                    <a:p>
                      <a:r>
                        <a:rPr kumimoji="1" lang="ja-JP" altLang="en-US" sz="1000"/>
                        <a:t>　　　　不良な材料在庫</a:t>
                      </a:r>
                      <a:endParaRPr kumimoji="1" lang="en-US" altLang="ja-JP" sz="1000"/>
                    </a:p>
                    <a:p>
                      <a:r>
                        <a:rPr kumimoji="1" lang="ja-JP" altLang="en-US" sz="1050"/>
                        <a:t>　　　　</a:t>
                      </a:r>
                      <a:endParaRPr kumimoji="1" lang="en-US" altLang="ja-JP" sz="1050"/>
                    </a:p>
                  </p:txBody>
                </p:sp>
                <p:sp>
                  <p:nvSpPr>
                    <p:cNvPr id="190" name="正方形/長方形 189">
                      <a:extLst>
                        <a:ext uri="{FF2B5EF4-FFF2-40B4-BE49-F238E27FC236}">
                          <a16:creationId xmlns:a16="http://schemas.microsoft.com/office/drawing/2014/main" id="{A931A5F4-141D-F99E-9219-9BFDEA06EB2A}"/>
                        </a:ext>
                      </a:extLst>
                    </p:cNvPr>
                    <p:cNvSpPr/>
                    <p:nvPr/>
                  </p:nvSpPr>
                  <p:spPr>
                    <a:xfrm>
                      <a:off x="2178566" y="2048535"/>
                      <a:ext cx="4137004" cy="3078865"/>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1" name="正方形/長方形 190">
                    <a:extLst>
                      <a:ext uri="{FF2B5EF4-FFF2-40B4-BE49-F238E27FC236}">
                        <a16:creationId xmlns:a16="http://schemas.microsoft.com/office/drawing/2014/main" id="{A28DADC6-3279-C266-9353-4A688A700063}"/>
                      </a:ext>
                    </a:extLst>
                  </p:cNvPr>
                  <p:cNvSpPr/>
                  <p:nvPr/>
                </p:nvSpPr>
                <p:spPr>
                  <a:xfrm>
                    <a:off x="510467" y="2991675"/>
                    <a:ext cx="5805103" cy="2135725"/>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cxnSp>
            <p:nvCxnSpPr>
              <p:cNvPr id="193" name="直線コネクタ 192">
                <a:extLst>
                  <a:ext uri="{FF2B5EF4-FFF2-40B4-BE49-F238E27FC236}">
                    <a16:creationId xmlns:a16="http://schemas.microsoft.com/office/drawing/2014/main" id="{F3997A81-C51B-BD80-8B9C-E44DFE628052}"/>
                  </a:ext>
                </a:extLst>
              </p:cNvPr>
              <p:cNvCxnSpPr>
                <a:stCxn id="190" idx="0"/>
              </p:cNvCxnSpPr>
              <p:nvPr/>
            </p:nvCxnSpPr>
            <p:spPr>
              <a:xfrm>
                <a:off x="4247068" y="2048535"/>
                <a:ext cx="20710" cy="3078865"/>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cxnSp>
          <p:nvCxnSpPr>
            <p:cNvPr id="201" name="直線コネクタ 200">
              <a:extLst>
                <a:ext uri="{FF2B5EF4-FFF2-40B4-BE49-F238E27FC236}">
                  <a16:creationId xmlns:a16="http://schemas.microsoft.com/office/drawing/2014/main" id="{34652AE5-DF58-8A6B-C4E4-4CF5873E09B1}"/>
                </a:ext>
              </a:extLst>
            </p:cNvPr>
            <p:cNvCxnSpPr>
              <a:stCxn id="191" idx="1"/>
              <a:endCxn id="191" idx="3"/>
            </p:cNvCxnSpPr>
            <p:nvPr/>
          </p:nvCxnSpPr>
          <p:spPr>
            <a:xfrm>
              <a:off x="540031" y="4260440"/>
              <a:ext cx="5805103"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cxnSp>
        <p:nvCxnSpPr>
          <p:cNvPr id="36" name="直線コネクタ 35">
            <a:extLst>
              <a:ext uri="{FF2B5EF4-FFF2-40B4-BE49-F238E27FC236}">
                <a16:creationId xmlns:a16="http://schemas.microsoft.com/office/drawing/2014/main" id="{9B9343EB-8340-43B2-BFCB-44120E0835EB}"/>
              </a:ext>
            </a:extLst>
          </p:cNvPr>
          <p:cNvCxnSpPr/>
          <p:nvPr/>
        </p:nvCxnSpPr>
        <p:spPr>
          <a:xfrm>
            <a:off x="171449" y="526247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187FE62C-18A1-DF5A-E6A9-88A2014B2B65}"/>
              </a:ext>
            </a:extLst>
          </p:cNvPr>
          <p:cNvSpPr txBox="1"/>
          <p:nvPr/>
        </p:nvSpPr>
        <p:spPr>
          <a:xfrm>
            <a:off x="3265372" y="1340383"/>
            <a:ext cx="5834064" cy="553998"/>
          </a:xfrm>
          <a:prstGeom prst="rect">
            <a:avLst/>
          </a:prstGeom>
          <a:noFill/>
        </p:spPr>
        <p:txBody>
          <a:bodyPr wrap="square" rtlCol="0">
            <a:spAutoFit/>
          </a:bodyPr>
          <a:lstStyle/>
          <a:p>
            <a:r>
              <a:rPr kumimoji="1" lang="ja-JP" altLang="en-US" sz="1000"/>
              <a:t>□　在庫の多寡を財務諸表だけで判断しない（在庫はビジネスモデルで決まることもある）</a:t>
            </a:r>
            <a:endParaRPr kumimoji="1" lang="en-US" altLang="ja-JP" sz="1000"/>
          </a:p>
          <a:p>
            <a:r>
              <a:rPr kumimoji="1" lang="ja-JP" altLang="en-US" sz="1000"/>
              <a:t>□　在庫の多寡を金額だけで判断しない（数量</a:t>
            </a:r>
            <a:r>
              <a:rPr kumimoji="1" lang="en-US" altLang="ja-JP" sz="1000"/>
              <a:t>×</a:t>
            </a:r>
            <a:r>
              <a:rPr kumimoji="1" lang="ja-JP" altLang="en-US" sz="1000"/>
              <a:t>単価）</a:t>
            </a:r>
            <a:endParaRPr kumimoji="1" lang="en-US" altLang="ja-JP" sz="1000"/>
          </a:p>
          <a:p>
            <a:r>
              <a:rPr kumimoji="1" lang="ja-JP" altLang="en-US" sz="1000"/>
              <a:t>□　数量が減っていても材料単価が高騰している場合もある</a:t>
            </a:r>
            <a:endParaRPr kumimoji="1" lang="en-US" altLang="ja-JP" sz="1000"/>
          </a:p>
        </p:txBody>
      </p:sp>
      <p:sp>
        <p:nvSpPr>
          <p:cNvPr id="211" name="テキスト ボックス 210">
            <a:extLst>
              <a:ext uri="{FF2B5EF4-FFF2-40B4-BE49-F238E27FC236}">
                <a16:creationId xmlns:a16="http://schemas.microsoft.com/office/drawing/2014/main" id="{6B207994-F0CB-5A37-41EC-9C65D4AF2FF5}"/>
              </a:ext>
            </a:extLst>
          </p:cNvPr>
          <p:cNvSpPr txBox="1"/>
          <p:nvPr/>
        </p:nvSpPr>
        <p:spPr>
          <a:xfrm>
            <a:off x="363057" y="2186305"/>
            <a:ext cx="1378161" cy="769441"/>
          </a:xfrm>
          <a:prstGeom prst="rect">
            <a:avLst/>
          </a:prstGeom>
          <a:noFill/>
        </p:spPr>
        <p:txBody>
          <a:bodyPr wrap="square" rtlCol="0">
            <a:spAutoFit/>
          </a:bodyPr>
          <a:lstStyle/>
          <a:p>
            <a:pPr algn="ctr"/>
            <a:r>
              <a:rPr kumimoji="1" lang="ja-JP" altLang="en-US" sz="1600" b="1">
                <a:latin typeface="HG創英角ｺﾞｼｯｸUB" panose="020B0909000000000000" pitchFamily="49" charset="-128"/>
                <a:ea typeface="HG創英角ｺﾞｼｯｸUB" panose="020B0909000000000000" pitchFamily="49" charset="-128"/>
              </a:rPr>
              <a:t>生産形態</a:t>
            </a:r>
            <a:endParaRPr kumimoji="1" lang="en-US" altLang="ja-JP" sz="1600" b="1">
              <a:latin typeface="HG創英角ｺﾞｼｯｸUB" panose="020B0909000000000000" pitchFamily="49" charset="-128"/>
              <a:ea typeface="HG創英角ｺﾞｼｯｸUB" panose="020B0909000000000000" pitchFamily="49" charset="-128"/>
            </a:endParaRPr>
          </a:p>
          <a:p>
            <a:pPr algn="ctr"/>
            <a:r>
              <a:rPr kumimoji="1" lang="ja-JP" altLang="en-US" sz="1200" b="1">
                <a:latin typeface="HG創英角ｺﾞｼｯｸUB" panose="020B0909000000000000" pitchFamily="49" charset="-128"/>
                <a:ea typeface="HG創英角ｺﾞｼｯｸUB" panose="020B0909000000000000" pitchFamily="49" charset="-128"/>
              </a:rPr>
              <a:t>と</a:t>
            </a:r>
            <a:endParaRPr kumimoji="1" lang="en-US" altLang="ja-JP" sz="1200" b="1">
              <a:latin typeface="HG創英角ｺﾞｼｯｸUB" panose="020B0909000000000000" pitchFamily="49" charset="-128"/>
              <a:ea typeface="HG創英角ｺﾞｼｯｸUB" panose="020B0909000000000000" pitchFamily="49" charset="-128"/>
            </a:endParaRPr>
          </a:p>
          <a:p>
            <a:pPr algn="ctr"/>
            <a:r>
              <a:rPr kumimoji="1" lang="ja-JP" altLang="en-US" sz="1600" b="1">
                <a:latin typeface="HG創英角ｺﾞｼｯｸUB" panose="020B0909000000000000" pitchFamily="49" charset="-128"/>
                <a:ea typeface="HG創英角ｺﾞｼｯｸUB" panose="020B0909000000000000" pitchFamily="49" charset="-128"/>
              </a:rPr>
              <a:t>在庫の関係</a:t>
            </a:r>
          </a:p>
        </p:txBody>
      </p:sp>
      <p:grpSp>
        <p:nvGrpSpPr>
          <p:cNvPr id="234" name="グループ化 233">
            <a:extLst>
              <a:ext uri="{FF2B5EF4-FFF2-40B4-BE49-F238E27FC236}">
                <a16:creationId xmlns:a16="http://schemas.microsoft.com/office/drawing/2014/main" id="{18846D4F-D0F2-3643-ACCA-B1C41C793315}"/>
              </a:ext>
            </a:extLst>
          </p:cNvPr>
          <p:cNvGrpSpPr/>
          <p:nvPr/>
        </p:nvGrpSpPr>
        <p:grpSpPr>
          <a:xfrm>
            <a:off x="5901875" y="2075515"/>
            <a:ext cx="3887861" cy="3078865"/>
            <a:chOff x="5968441" y="2189306"/>
            <a:chExt cx="3557584" cy="3078865"/>
          </a:xfrm>
        </p:grpSpPr>
        <p:cxnSp>
          <p:nvCxnSpPr>
            <p:cNvPr id="215" name="直線コネクタ 214">
              <a:extLst>
                <a:ext uri="{FF2B5EF4-FFF2-40B4-BE49-F238E27FC236}">
                  <a16:creationId xmlns:a16="http://schemas.microsoft.com/office/drawing/2014/main" id="{D77DDF0F-9100-F9D2-19D8-9839566BE4B1}"/>
                </a:ext>
              </a:extLst>
            </p:cNvPr>
            <p:cNvCxnSpPr>
              <a:cxnSpLocks/>
              <a:stCxn id="213" idx="1"/>
            </p:cNvCxnSpPr>
            <p:nvPr/>
          </p:nvCxnSpPr>
          <p:spPr>
            <a:xfrm flipV="1">
              <a:off x="6182404" y="4200308"/>
              <a:ext cx="3340410" cy="1"/>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233" name="グループ化 232">
              <a:extLst>
                <a:ext uri="{FF2B5EF4-FFF2-40B4-BE49-F238E27FC236}">
                  <a16:creationId xmlns:a16="http://schemas.microsoft.com/office/drawing/2014/main" id="{AEDDB4E7-B4D0-419B-F398-194D7CCEC77B}"/>
                </a:ext>
              </a:extLst>
            </p:cNvPr>
            <p:cNvGrpSpPr/>
            <p:nvPr/>
          </p:nvGrpSpPr>
          <p:grpSpPr>
            <a:xfrm>
              <a:off x="5968441" y="2189306"/>
              <a:ext cx="3557584" cy="3078865"/>
              <a:chOff x="5968441" y="2189306"/>
              <a:chExt cx="3557584" cy="3078865"/>
            </a:xfrm>
          </p:grpSpPr>
          <p:grpSp>
            <p:nvGrpSpPr>
              <p:cNvPr id="232" name="グループ化 231">
                <a:extLst>
                  <a:ext uri="{FF2B5EF4-FFF2-40B4-BE49-F238E27FC236}">
                    <a16:creationId xmlns:a16="http://schemas.microsoft.com/office/drawing/2014/main" id="{CD6E178F-8F29-CEB1-EA54-EA6657CCB081}"/>
                  </a:ext>
                </a:extLst>
              </p:cNvPr>
              <p:cNvGrpSpPr/>
              <p:nvPr/>
            </p:nvGrpSpPr>
            <p:grpSpPr>
              <a:xfrm>
                <a:off x="6062819" y="2189306"/>
                <a:ext cx="3463206" cy="3078865"/>
                <a:chOff x="6062819" y="2189306"/>
                <a:chExt cx="3463206" cy="3078865"/>
              </a:xfrm>
            </p:grpSpPr>
            <p:sp>
              <p:nvSpPr>
                <p:cNvPr id="212" name="テキスト ボックス 211">
                  <a:extLst>
                    <a:ext uri="{FF2B5EF4-FFF2-40B4-BE49-F238E27FC236}">
                      <a16:creationId xmlns:a16="http://schemas.microsoft.com/office/drawing/2014/main" id="{B1F0EB73-698B-A24F-97DE-650BAE46FE6A}"/>
                    </a:ext>
                  </a:extLst>
                </p:cNvPr>
                <p:cNvSpPr txBox="1"/>
                <p:nvPr/>
              </p:nvSpPr>
              <p:spPr>
                <a:xfrm>
                  <a:off x="6062819" y="2378800"/>
                  <a:ext cx="1378161" cy="553998"/>
                </a:xfrm>
                <a:prstGeom prst="rect">
                  <a:avLst/>
                </a:prstGeom>
                <a:noFill/>
              </p:spPr>
              <p:txBody>
                <a:bodyPr wrap="square" rtlCol="0">
                  <a:spAutoFit/>
                </a:bodyPr>
                <a:lstStyle/>
                <a:p>
                  <a:pPr algn="ctr"/>
                  <a:r>
                    <a:rPr kumimoji="1" lang="ja-JP" altLang="en-US" sz="1400" b="1">
                      <a:latin typeface="HG創英角ｺﾞｼｯｸUB" panose="020B0909000000000000" pitchFamily="49" charset="-128"/>
                      <a:ea typeface="HG創英角ｺﾞｼｯｸUB" panose="020B0909000000000000" pitchFamily="49" charset="-128"/>
                    </a:rPr>
                    <a:t>定点発注</a:t>
                  </a:r>
                  <a:r>
                    <a:rPr kumimoji="1" lang="ja-JP" altLang="en-US" sz="800" b="1">
                      <a:solidFill>
                        <a:srgbClr val="FF0000"/>
                      </a:solidFill>
                      <a:latin typeface="HG創英角ｺﾞｼｯｸUB" panose="020B0909000000000000" pitchFamily="49" charset="-128"/>
                      <a:ea typeface="HG創英角ｺﾞｼｯｸUB" panose="020B0909000000000000" pitchFamily="49" charset="-128"/>
                    </a:rPr>
                    <a:t>（</a:t>
                  </a:r>
                  <a:r>
                    <a:rPr kumimoji="1" lang="en-US" altLang="ja-JP" sz="800" b="1">
                      <a:solidFill>
                        <a:srgbClr val="FF0000"/>
                      </a:solidFill>
                      <a:latin typeface="HG創英角ｺﾞｼｯｸUB" panose="020B0909000000000000" pitchFamily="49" charset="-128"/>
                      <a:ea typeface="HG創英角ｺﾞｼｯｸUB" panose="020B0909000000000000" pitchFamily="49" charset="-128"/>
                    </a:rPr>
                    <a:t>※</a:t>
                  </a:r>
                  <a:r>
                    <a:rPr kumimoji="1" lang="ja-JP" altLang="en-US" sz="800" b="1">
                      <a:solidFill>
                        <a:srgbClr val="FF0000"/>
                      </a:solidFill>
                      <a:latin typeface="HG創英角ｺﾞｼｯｸUB" panose="020B0909000000000000" pitchFamily="49" charset="-128"/>
                      <a:ea typeface="HG創英角ｺﾞｼｯｸUB" panose="020B0909000000000000" pitchFamily="49" charset="-128"/>
                    </a:rPr>
                    <a:t>）</a:t>
                  </a:r>
                  <a:r>
                    <a:rPr kumimoji="1" lang="ja-JP" altLang="en-US" sz="1200">
                      <a:latin typeface="HG創英角ｺﾞｼｯｸUB" panose="020B0909000000000000" pitchFamily="49" charset="-128"/>
                      <a:ea typeface="HG創英角ｺﾞｼｯｸUB" panose="020B0909000000000000" pitchFamily="49" charset="-128"/>
                    </a:rPr>
                    <a:t>と</a:t>
                  </a:r>
                  <a:endParaRPr kumimoji="1" lang="en-US" altLang="ja-JP" sz="1200">
                    <a:latin typeface="HG創英角ｺﾞｼｯｸUB" panose="020B0909000000000000" pitchFamily="49" charset="-128"/>
                    <a:ea typeface="HG創英角ｺﾞｼｯｸUB" panose="020B0909000000000000" pitchFamily="49" charset="-128"/>
                  </a:endParaRPr>
                </a:p>
                <a:p>
                  <a:pPr algn="ctr"/>
                  <a:r>
                    <a:rPr kumimoji="1" lang="ja-JP" altLang="en-US" sz="1600" b="1">
                      <a:latin typeface="HG創英角ｺﾞｼｯｸUB" panose="020B0909000000000000" pitchFamily="49" charset="-128"/>
                      <a:ea typeface="HG創英角ｺﾞｼｯｸUB" panose="020B0909000000000000" pitchFamily="49" charset="-128"/>
                    </a:rPr>
                    <a:t>在庫の関係</a:t>
                  </a:r>
                </a:p>
              </p:txBody>
            </p:sp>
            <p:grpSp>
              <p:nvGrpSpPr>
                <p:cNvPr id="231" name="グループ化 230">
                  <a:extLst>
                    <a:ext uri="{FF2B5EF4-FFF2-40B4-BE49-F238E27FC236}">
                      <a16:creationId xmlns:a16="http://schemas.microsoft.com/office/drawing/2014/main" id="{663A8E30-7791-F09D-98B3-9B8011EDEE3F}"/>
                    </a:ext>
                  </a:extLst>
                </p:cNvPr>
                <p:cNvGrpSpPr/>
                <p:nvPr/>
              </p:nvGrpSpPr>
              <p:grpSpPr>
                <a:xfrm>
                  <a:off x="6182404" y="2189306"/>
                  <a:ext cx="3343621" cy="3078865"/>
                  <a:chOff x="6182404" y="2189306"/>
                  <a:chExt cx="3343621" cy="3078865"/>
                </a:xfrm>
              </p:grpSpPr>
              <p:sp>
                <p:nvSpPr>
                  <p:cNvPr id="213" name="正方形/長方形 212">
                    <a:extLst>
                      <a:ext uri="{FF2B5EF4-FFF2-40B4-BE49-F238E27FC236}">
                        <a16:creationId xmlns:a16="http://schemas.microsoft.com/office/drawing/2014/main" id="{EADE712C-E8C0-B754-EF0A-9585DA77A642}"/>
                      </a:ext>
                    </a:extLst>
                  </p:cNvPr>
                  <p:cNvSpPr/>
                  <p:nvPr/>
                </p:nvSpPr>
                <p:spPr>
                  <a:xfrm>
                    <a:off x="6182404" y="3132446"/>
                    <a:ext cx="3343621" cy="2135725"/>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4" name="正方形/長方形 213">
                    <a:extLst>
                      <a:ext uri="{FF2B5EF4-FFF2-40B4-BE49-F238E27FC236}">
                        <a16:creationId xmlns:a16="http://schemas.microsoft.com/office/drawing/2014/main" id="{71E6425E-79F5-692A-02F5-9C207B5E8621}"/>
                      </a:ext>
                    </a:extLst>
                  </p:cNvPr>
                  <p:cNvSpPr/>
                  <p:nvPr/>
                </p:nvSpPr>
                <p:spPr>
                  <a:xfrm>
                    <a:off x="7335911" y="2189306"/>
                    <a:ext cx="2186903" cy="3078865"/>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30" name="グループ化 229">
                <a:extLst>
                  <a:ext uri="{FF2B5EF4-FFF2-40B4-BE49-F238E27FC236}">
                    <a16:creationId xmlns:a16="http://schemas.microsoft.com/office/drawing/2014/main" id="{5EA494BB-C6CF-1F87-41B8-A0A23AD4928F}"/>
                  </a:ext>
                </a:extLst>
              </p:cNvPr>
              <p:cNvGrpSpPr/>
              <p:nvPr/>
            </p:nvGrpSpPr>
            <p:grpSpPr>
              <a:xfrm>
                <a:off x="5968441" y="2268669"/>
                <a:ext cx="3528958" cy="2986710"/>
                <a:chOff x="5968441" y="2268669"/>
                <a:chExt cx="3528958" cy="2986710"/>
              </a:xfrm>
            </p:grpSpPr>
            <p:grpSp>
              <p:nvGrpSpPr>
                <p:cNvPr id="222" name="グループ化 221">
                  <a:extLst>
                    <a:ext uri="{FF2B5EF4-FFF2-40B4-BE49-F238E27FC236}">
                      <a16:creationId xmlns:a16="http://schemas.microsoft.com/office/drawing/2014/main" id="{C6FF43F1-EA49-40CC-2166-7E7F668568BB}"/>
                    </a:ext>
                  </a:extLst>
                </p:cNvPr>
                <p:cNvGrpSpPr/>
                <p:nvPr/>
              </p:nvGrpSpPr>
              <p:grpSpPr>
                <a:xfrm>
                  <a:off x="5976550" y="3244938"/>
                  <a:ext cx="1560676" cy="923329"/>
                  <a:chOff x="5976550" y="3244938"/>
                  <a:chExt cx="1560676" cy="923329"/>
                </a:xfrm>
              </p:grpSpPr>
              <p:sp>
                <p:nvSpPr>
                  <p:cNvPr id="221" name="テキスト ボックス 220">
                    <a:extLst>
                      <a:ext uri="{FF2B5EF4-FFF2-40B4-BE49-F238E27FC236}">
                        <a16:creationId xmlns:a16="http://schemas.microsoft.com/office/drawing/2014/main" id="{A56E07C4-6180-D248-0CB9-724881CF09F3}"/>
                      </a:ext>
                    </a:extLst>
                  </p:cNvPr>
                  <p:cNvSpPr txBox="1"/>
                  <p:nvPr/>
                </p:nvSpPr>
                <p:spPr>
                  <a:xfrm>
                    <a:off x="6230007" y="3583492"/>
                    <a:ext cx="1037545" cy="584775"/>
                  </a:xfrm>
                  <a:prstGeom prst="rect">
                    <a:avLst/>
                  </a:prstGeom>
                  <a:noFill/>
                </p:spPr>
                <p:txBody>
                  <a:bodyPr wrap="square" rtlCol="0">
                    <a:spAutoFit/>
                  </a:bodyPr>
                  <a:lstStyle/>
                  <a:p>
                    <a:pPr algn="ctr"/>
                    <a:r>
                      <a:rPr kumimoji="1" lang="ja-JP" altLang="en-US" sz="3200" b="1">
                        <a:latin typeface="HG創英角ｺﾞｼｯｸUB" panose="020B0909000000000000" pitchFamily="49" charset="-128"/>
                        <a:ea typeface="HG創英角ｺﾞｼｯｸUB" panose="020B0909000000000000" pitchFamily="49" charset="-128"/>
                      </a:rPr>
                      <a:t>あり</a:t>
                    </a:r>
                  </a:p>
                </p:txBody>
              </p:sp>
              <p:sp>
                <p:nvSpPr>
                  <p:cNvPr id="217" name="テキスト ボックス 216">
                    <a:extLst>
                      <a:ext uri="{FF2B5EF4-FFF2-40B4-BE49-F238E27FC236}">
                        <a16:creationId xmlns:a16="http://schemas.microsoft.com/office/drawing/2014/main" id="{88AA535E-8ED0-EBAE-DCD4-6F426CD57EF4}"/>
                      </a:ext>
                    </a:extLst>
                  </p:cNvPr>
                  <p:cNvSpPr txBox="1"/>
                  <p:nvPr/>
                </p:nvSpPr>
                <p:spPr>
                  <a:xfrm>
                    <a:off x="5976550" y="3244938"/>
                    <a:ext cx="1560676" cy="338554"/>
                  </a:xfrm>
                  <a:prstGeom prst="rect">
                    <a:avLst/>
                  </a:prstGeom>
                  <a:noFill/>
                </p:spPr>
                <p:txBody>
                  <a:bodyPr wrap="square" rtlCol="0">
                    <a:spAutoFit/>
                  </a:bodyPr>
                  <a:lstStyle/>
                  <a:p>
                    <a:pPr algn="ctr"/>
                    <a:r>
                      <a:rPr kumimoji="1" lang="ja-JP" altLang="en-US" sz="1600" b="1">
                        <a:latin typeface="HG創英角ｺﾞｼｯｸUB" panose="020B0909000000000000" pitchFamily="49" charset="-128"/>
                        <a:ea typeface="HG創英角ｺﾞｼｯｸUB" panose="020B0909000000000000" pitchFamily="49" charset="-128"/>
                      </a:rPr>
                      <a:t>定点発注</a:t>
                    </a:r>
                    <a:endParaRPr kumimoji="1" lang="ja-JP" altLang="en-US" sz="1200" b="1">
                      <a:latin typeface="HG創英角ｺﾞｼｯｸUB" panose="020B0909000000000000" pitchFamily="49" charset="-128"/>
                      <a:ea typeface="HG創英角ｺﾞｼｯｸUB" panose="020B0909000000000000" pitchFamily="49" charset="-128"/>
                    </a:endParaRPr>
                  </a:p>
                </p:txBody>
              </p:sp>
              <p:cxnSp>
                <p:nvCxnSpPr>
                  <p:cNvPr id="218" name="直線コネクタ 217">
                    <a:extLst>
                      <a:ext uri="{FF2B5EF4-FFF2-40B4-BE49-F238E27FC236}">
                        <a16:creationId xmlns:a16="http://schemas.microsoft.com/office/drawing/2014/main" id="{F291DE6C-0D2D-765F-5A11-F72FAFB1C195}"/>
                      </a:ext>
                    </a:extLst>
                  </p:cNvPr>
                  <p:cNvCxnSpPr>
                    <a:cxnSpLocks/>
                  </p:cNvCxnSpPr>
                  <p:nvPr/>
                </p:nvCxnSpPr>
                <p:spPr>
                  <a:xfrm>
                    <a:off x="6250603" y="3612489"/>
                    <a:ext cx="1006845" cy="0"/>
                  </a:xfrm>
                  <a:prstGeom prst="line">
                    <a:avLst/>
                  </a:prstGeom>
                  <a:ln w="53975">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grpSp>
              <p:nvGrpSpPr>
                <p:cNvPr id="223" name="グループ化 222">
                  <a:extLst>
                    <a:ext uri="{FF2B5EF4-FFF2-40B4-BE49-F238E27FC236}">
                      <a16:creationId xmlns:a16="http://schemas.microsoft.com/office/drawing/2014/main" id="{EFBEFD76-2697-D3E8-6D45-F9F0E3CA6039}"/>
                    </a:ext>
                  </a:extLst>
                </p:cNvPr>
                <p:cNvGrpSpPr/>
                <p:nvPr/>
              </p:nvGrpSpPr>
              <p:grpSpPr>
                <a:xfrm>
                  <a:off x="5968441" y="4332050"/>
                  <a:ext cx="1560676" cy="923329"/>
                  <a:chOff x="5976550" y="3244938"/>
                  <a:chExt cx="1560676" cy="923329"/>
                </a:xfrm>
              </p:grpSpPr>
              <p:sp>
                <p:nvSpPr>
                  <p:cNvPr id="224" name="テキスト ボックス 223">
                    <a:extLst>
                      <a:ext uri="{FF2B5EF4-FFF2-40B4-BE49-F238E27FC236}">
                        <a16:creationId xmlns:a16="http://schemas.microsoft.com/office/drawing/2014/main" id="{F28E07F8-84E7-6225-A1F1-94C2822098B6}"/>
                      </a:ext>
                    </a:extLst>
                  </p:cNvPr>
                  <p:cNvSpPr txBox="1"/>
                  <p:nvPr/>
                </p:nvSpPr>
                <p:spPr>
                  <a:xfrm>
                    <a:off x="6230007" y="3583492"/>
                    <a:ext cx="1037545" cy="584775"/>
                  </a:xfrm>
                  <a:prstGeom prst="rect">
                    <a:avLst/>
                  </a:prstGeom>
                  <a:noFill/>
                </p:spPr>
                <p:txBody>
                  <a:bodyPr wrap="square" rtlCol="0">
                    <a:spAutoFit/>
                  </a:bodyPr>
                  <a:lstStyle/>
                  <a:p>
                    <a:pPr algn="ctr"/>
                    <a:r>
                      <a:rPr kumimoji="1" lang="ja-JP" altLang="en-US" sz="3200" b="1">
                        <a:latin typeface="HG創英角ｺﾞｼｯｸUB" panose="020B0909000000000000" pitchFamily="49" charset="-128"/>
                        <a:ea typeface="HG創英角ｺﾞｼｯｸUB" panose="020B0909000000000000" pitchFamily="49" charset="-128"/>
                      </a:rPr>
                      <a:t>なし</a:t>
                    </a:r>
                  </a:p>
                </p:txBody>
              </p:sp>
              <p:sp>
                <p:nvSpPr>
                  <p:cNvPr id="225" name="テキスト ボックス 224">
                    <a:extLst>
                      <a:ext uri="{FF2B5EF4-FFF2-40B4-BE49-F238E27FC236}">
                        <a16:creationId xmlns:a16="http://schemas.microsoft.com/office/drawing/2014/main" id="{6FFB98E4-A53F-0C81-1C4A-E55FDB9F506A}"/>
                      </a:ext>
                    </a:extLst>
                  </p:cNvPr>
                  <p:cNvSpPr txBox="1"/>
                  <p:nvPr/>
                </p:nvSpPr>
                <p:spPr>
                  <a:xfrm>
                    <a:off x="5976550" y="3244938"/>
                    <a:ext cx="1560676" cy="338554"/>
                  </a:xfrm>
                  <a:prstGeom prst="rect">
                    <a:avLst/>
                  </a:prstGeom>
                  <a:noFill/>
                </p:spPr>
                <p:txBody>
                  <a:bodyPr wrap="square" rtlCol="0">
                    <a:spAutoFit/>
                  </a:bodyPr>
                  <a:lstStyle/>
                  <a:p>
                    <a:pPr algn="ctr"/>
                    <a:r>
                      <a:rPr kumimoji="1" lang="ja-JP" altLang="en-US" sz="1600" b="1">
                        <a:latin typeface="HG創英角ｺﾞｼｯｸUB" panose="020B0909000000000000" pitchFamily="49" charset="-128"/>
                        <a:ea typeface="HG創英角ｺﾞｼｯｸUB" panose="020B0909000000000000" pitchFamily="49" charset="-128"/>
                      </a:rPr>
                      <a:t>定点発注</a:t>
                    </a:r>
                    <a:endParaRPr kumimoji="1" lang="ja-JP" altLang="en-US" sz="1200" b="1">
                      <a:latin typeface="HG創英角ｺﾞｼｯｸUB" panose="020B0909000000000000" pitchFamily="49" charset="-128"/>
                      <a:ea typeface="HG創英角ｺﾞｼｯｸUB" panose="020B0909000000000000" pitchFamily="49" charset="-128"/>
                    </a:endParaRPr>
                  </a:p>
                </p:txBody>
              </p:sp>
              <p:cxnSp>
                <p:nvCxnSpPr>
                  <p:cNvPr id="226" name="直線コネクタ 225">
                    <a:extLst>
                      <a:ext uri="{FF2B5EF4-FFF2-40B4-BE49-F238E27FC236}">
                        <a16:creationId xmlns:a16="http://schemas.microsoft.com/office/drawing/2014/main" id="{B7B188D8-B3D6-66EF-B98B-48507B5F108E}"/>
                      </a:ext>
                    </a:extLst>
                  </p:cNvPr>
                  <p:cNvCxnSpPr>
                    <a:cxnSpLocks/>
                  </p:cNvCxnSpPr>
                  <p:nvPr/>
                </p:nvCxnSpPr>
                <p:spPr>
                  <a:xfrm>
                    <a:off x="6250603" y="3612489"/>
                    <a:ext cx="1006845" cy="0"/>
                  </a:xfrm>
                  <a:prstGeom prst="line">
                    <a:avLst/>
                  </a:prstGeom>
                  <a:ln w="53975">
                    <a:solidFill>
                      <a:srgbClr val="FF5050">
                        <a:alpha val="50000"/>
                      </a:srgbClr>
                    </a:solidFill>
                  </a:ln>
                </p:spPr>
                <p:style>
                  <a:lnRef idx="1">
                    <a:schemeClr val="accent1"/>
                  </a:lnRef>
                  <a:fillRef idx="0">
                    <a:schemeClr val="accent1"/>
                  </a:fillRef>
                  <a:effectRef idx="0">
                    <a:schemeClr val="accent1"/>
                  </a:effectRef>
                  <a:fontRef idx="minor">
                    <a:schemeClr val="tx1"/>
                  </a:fontRef>
                </p:style>
              </p:cxnSp>
            </p:grpSp>
            <p:sp>
              <p:nvSpPr>
                <p:cNvPr id="227" name="テキスト ボックス 226">
                  <a:extLst>
                    <a:ext uri="{FF2B5EF4-FFF2-40B4-BE49-F238E27FC236}">
                      <a16:creationId xmlns:a16="http://schemas.microsoft.com/office/drawing/2014/main" id="{BC099E83-2B07-DB99-52AF-F125FFBB8926}"/>
                    </a:ext>
                  </a:extLst>
                </p:cNvPr>
                <p:cNvSpPr txBox="1"/>
                <p:nvPr/>
              </p:nvSpPr>
              <p:spPr>
                <a:xfrm>
                  <a:off x="7360693" y="2268669"/>
                  <a:ext cx="2120667" cy="553998"/>
                </a:xfrm>
                <a:prstGeom prst="rect">
                  <a:avLst/>
                </a:prstGeom>
                <a:noFill/>
              </p:spPr>
              <p:txBody>
                <a:bodyPr wrap="square" rtlCol="0">
                  <a:spAutoFit/>
                </a:bodyPr>
                <a:lstStyle/>
                <a:p>
                  <a:r>
                    <a:rPr kumimoji="1" lang="ja-JP" altLang="en-US" sz="1200" b="1">
                      <a:solidFill>
                        <a:srgbClr val="FF0000"/>
                      </a:solidFill>
                      <a:latin typeface="+mn-ea"/>
                    </a:rPr>
                    <a:t>（</a:t>
                  </a:r>
                  <a:r>
                    <a:rPr kumimoji="1" lang="en-US" altLang="ja-JP" sz="1200" b="1">
                      <a:solidFill>
                        <a:srgbClr val="FF0000"/>
                      </a:solidFill>
                      <a:latin typeface="+mn-ea"/>
                    </a:rPr>
                    <a:t>※</a:t>
                  </a:r>
                  <a:r>
                    <a:rPr kumimoji="1" lang="ja-JP" altLang="en-US" sz="1200" b="1">
                      <a:solidFill>
                        <a:srgbClr val="FF0000"/>
                      </a:solidFill>
                      <a:latin typeface="+mn-ea"/>
                    </a:rPr>
                    <a:t>）定点発注</a:t>
                  </a:r>
                  <a:endParaRPr kumimoji="1" lang="en-US" altLang="ja-JP" sz="1200" b="1">
                    <a:solidFill>
                      <a:srgbClr val="FF0000"/>
                    </a:solidFill>
                    <a:latin typeface="+mn-ea"/>
                  </a:endParaRPr>
                </a:p>
                <a:p>
                  <a:r>
                    <a:rPr kumimoji="1" lang="ja-JP" altLang="en-US" sz="900">
                      <a:latin typeface="+mn-ea"/>
                    </a:rPr>
                    <a:t>在庫が一定まで減少したら定期的に発注をするなど発注点が明確なものを指す</a:t>
                  </a:r>
                </a:p>
              </p:txBody>
            </p:sp>
            <p:sp>
              <p:nvSpPr>
                <p:cNvPr id="228" name="テキスト ボックス 227">
                  <a:extLst>
                    <a:ext uri="{FF2B5EF4-FFF2-40B4-BE49-F238E27FC236}">
                      <a16:creationId xmlns:a16="http://schemas.microsoft.com/office/drawing/2014/main" id="{672E175A-5E44-2EAA-E015-F6DB7ED1FB6D}"/>
                    </a:ext>
                  </a:extLst>
                </p:cNvPr>
                <p:cNvSpPr txBox="1"/>
                <p:nvPr/>
              </p:nvSpPr>
              <p:spPr>
                <a:xfrm>
                  <a:off x="7342325" y="3169272"/>
                  <a:ext cx="2148660" cy="1131079"/>
                </a:xfrm>
                <a:prstGeom prst="rect">
                  <a:avLst/>
                </a:prstGeom>
                <a:noFill/>
              </p:spPr>
              <p:txBody>
                <a:bodyPr wrap="square" rtlCol="0">
                  <a:spAutoFit/>
                </a:bodyPr>
                <a:lstStyle/>
                <a:p>
                  <a:r>
                    <a:rPr kumimoji="1" lang="ja-JP" altLang="en-US" sz="1050" b="1"/>
                    <a:t>在庫例：包材・薬品・油脂等</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900">
                      <a:latin typeface="+mn-ea"/>
                    </a:rPr>
                    <a:t>　一定の発注点が存在する場合は、　　　</a:t>
                  </a:r>
                  <a:endParaRPr kumimoji="1" lang="en-US" altLang="ja-JP" sz="900">
                    <a:latin typeface="+mn-ea"/>
                  </a:endParaRPr>
                </a:p>
                <a:p>
                  <a:r>
                    <a:rPr kumimoji="1" lang="ja-JP" altLang="en-US" sz="900">
                      <a:latin typeface="+mn-ea"/>
                    </a:rPr>
                    <a:t>　発注量の見直しや保有在庫量など　　</a:t>
                  </a:r>
                  <a:endParaRPr kumimoji="1" lang="en-US" altLang="ja-JP" sz="900">
                    <a:latin typeface="+mn-ea"/>
                  </a:endParaRPr>
                </a:p>
                <a:p>
                  <a:r>
                    <a:rPr kumimoji="1" lang="ja-JP" altLang="en-US" sz="900">
                      <a:latin typeface="+mn-ea"/>
                    </a:rPr>
                    <a:t>　定量的な管理の徹底で、一定の改善が</a:t>
                  </a:r>
                  <a:endParaRPr kumimoji="1" lang="en-US" altLang="ja-JP" sz="900">
                    <a:latin typeface="+mn-ea"/>
                  </a:endParaRPr>
                </a:p>
                <a:p>
                  <a:r>
                    <a:rPr kumimoji="1" lang="ja-JP" altLang="en-US" sz="900">
                      <a:latin typeface="+mn-ea"/>
                    </a:rPr>
                    <a:t>　可能な場合もある</a:t>
                  </a:r>
                  <a:endParaRPr kumimoji="1" lang="en-US" altLang="ja-JP" sz="900">
                    <a:latin typeface="+mn-ea"/>
                  </a:endParaRPr>
                </a:p>
                <a:p>
                  <a:r>
                    <a:rPr kumimoji="1" lang="ja-JP" altLang="en-US" sz="1050"/>
                    <a:t>　　　　</a:t>
                  </a:r>
                  <a:endParaRPr kumimoji="1" lang="en-US" altLang="ja-JP" sz="1050"/>
                </a:p>
              </p:txBody>
            </p:sp>
            <p:sp>
              <p:nvSpPr>
                <p:cNvPr id="229" name="テキスト ボックス 228">
                  <a:extLst>
                    <a:ext uri="{FF2B5EF4-FFF2-40B4-BE49-F238E27FC236}">
                      <a16:creationId xmlns:a16="http://schemas.microsoft.com/office/drawing/2014/main" id="{92111CE9-D003-091B-224D-013148313813}"/>
                    </a:ext>
                  </a:extLst>
                </p:cNvPr>
                <p:cNvSpPr txBox="1"/>
                <p:nvPr/>
              </p:nvSpPr>
              <p:spPr>
                <a:xfrm>
                  <a:off x="7348739" y="4243661"/>
                  <a:ext cx="2148660" cy="969496"/>
                </a:xfrm>
                <a:prstGeom prst="rect">
                  <a:avLst/>
                </a:prstGeom>
                <a:noFill/>
              </p:spPr>
              <p:txBody>
                <a:bodyPr wrap="square" rtlCol="0">
                  <a:spAutoFit/>
                </a:bodyPr>
                <a:lstStyle/>
                <a:p>
                  <a:r>
                    <a:rPr kumimoji="1" lang="ja-JP" altLang="en-US" sz="1050" b="1"/>
                    <a:t>在庫例：原木・革・希少金属</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900">
                      <a:latin typeface="+mn-ea"/>
                    </a:rPr>
                    <a:t>　良材なら即購入の傾向が強く、資金化</a:t>
                  </a:r>
                  <a:endParaRPr kumimoji="1" lang="en-US" altLang="ja-JP" sz="900">
                    <a:latin typeface="+mn-ea"/>
                  </a:endParaRPr>
                </a:p>
                <a:p>
                  <a:r>
                    <a:rPr kumimoji="1" lang="ja-JP" altLang="en-US" sz="900">
                      <a:latin typeface="+mn-ea"/>
                    </a:rPr>
                    <a:t>　も容易という過信から過剰化する</a:t>
                  </a:r>
                  <a:endParaRPr kumimoji="1" lang="en-US" altLang="ja-JP" sz="900">
                    <a:latin typeface="+mn-ea"/>
                  </a:endParaRPr>
                </a:p>
                <a:p>
                  <a:r>
                    <a:rPr kumimoji="1" lang="ja-JP" altLang="en-US" sz="900">
                      <a:latin typeface="+mn-ea"/>
                    </a:rPr>
                    <a:t>　倉庫の縮小や財務的助言などしか　　　</a:t>
                  </a:r>
                  <a:endParaRPr kumimoji="1" lang="en-US" altLang="ja-JP" sz="900">
                    <a:latin typeface="+mn-ea"/>
                  </a:endParaRPr>
                </a:p>
                <a:p>
                  <a:r>
                    <a:rPr kumimoji="1" lang="ja-JP" altLang="en-US" sz="900">
                      <a:latin typeface="+mn-ea"/>
                    </a:rPr>
                    <a:t>　打ち手がないことも多い</a:t>
                  </a:r>
                  <a:endParaRPr kumimoji="1" lang="en-US" altLang="ja-JP" sz="900">
                    <a:latin typeface="+mn-ea"/>
                  </a:endParaRPr>
                </a:p>
              </p:txBody>
            </p:sp>
          </p:grpSp>
        </p:grpSp>
      </p:grpSp>
      <p:grpSp>
        <p:nvGrpSpPr>
          <p:cNvPr id="245" name="グループ化 244">
            <a:extLst>
              <a:ext uri="{FF2B5EF4-FFF2-40B4-BE49-F238E27FC236}">
                <a16:creationId xmlns:a16="http://schemas.microsoft.com/office/drawing/2014/main" id="{B2982F1B-313A-3151-DE47-8390B3F80945}"/>
              </a:ext>
            </a:extLst>
          </p:cNvPr>
          <p:cNvGrpSpPr/>
          <p:nvPr/>
        </p:nvGrpSpPr>
        <p:grpSpPr>
          <a:xfrm>
            <a:off x="3246922" y="5366843"/>
            <a:ext cx="1807142" cy="1418968"/>
            <a:chOff x="3323122" y="5366843"/>
            <a:chExt cx="1807142" cy="1418968"/>
          </a:xfrm>
        </p:grpSpPr>
        <p:sp>
          <p:nvSpPr>
            <p:cNvPr id="237" name="テキスト ボックス 236">
              <a:extLst>
                <a:ext uri="{FF2B5EF4-FFF2-40B4-BE49-F238E27FC236}">
                  <a16:creationId xmlns:a16="http://schemas.microsoft.com/office/drawing/2014/main" id="{FBB1ECCF-F6DE-32B2-D93B-9F00D01B2D6C}"/>
                </a:ext>
              </a:extLst>
            </p:cNvPr>
            <p:cNvSpPr txBox="1"/>
            <p:nvPr/>
          </p:nvSpPr>
          <p:spPr>
            <a:xfrm>
              <a:off x="3656884" y="5396781"/>
              <a:ext cx="1136497" cy="530915"/>
            </a:xfrm>
            <a:prstGeom prst="rect">
              <a:avLst/>
            </a:prstGeom>
            <a:noFill/>
          </p:spPr>
          <p:txBody>
            <a:bodyPr wrap="square" rtlCol="0">
              <a:spAutoFit/>
            </a:bodyPr>
            <a:lstStyle/>
            <a:p>
              <a:pPr algn="ctr"/>
              <a:r>
                <a:rPr kumimoji="1" lang="ja-JP" altLang="en-US" b="1"/>
                <a:t>組織図</a:t>
              </a:r>
              <a:endParaRPr kumimoji="1" lang="en-US" altLang="ja-JP" b="1"/>
            </a:p>
            <a:p>
              <a:pPr algn="ctr"/>
              <a:r>
                <a:rPr kumimoji="1" lang="ja-JP" altLang="en-US" sz="1050" b="1"/>
                <a:t>の確認</a:t>
              </a:r>
              <a:endParaRPr kumimoji="1" lang="en-US" altLang="ja-JP" sz="1050" b="1"/>
            </a:p>
          </p:txBody>
        </p:sp>
        <p:sp>
          <p:nvSpPr>
            <p:cNvPr id="240" name="正方形/長方形 239">
              <a:extLst>
                <a:ext uri="{FF2B5EF4-FFF2-40B4-BE49-F238E27FC236}">
                  <a16:creationId xmlns:a16="http://schemas.microsoft.com/office/drawing/2014/main" id="{513ABA16-0D60-05CD-5238-8FE3D0F7DCDF}"/>
                </a:ext>
              </a:extLst>
            </p:cNvPr>
            <p:cNvSpPr/>
            <p:nvPr/>
          </p:nvSpPr>
          <p:spPr>
            <a:xfrm>
              <a:off x="3323122" y="5366843"/>
              <a:ext cx="1807142" cy="1418968"/>
            </a:xfrm>
            <a:prstGeom prst="rect">
              <a:avLst/>
            </a:prstGeom>
            <a:noFill/>
            <a:ln w="4127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7" name="グループ化 246">
            <a:extLst>
              <a:ext uri="{FF2B5EF4-FFF2-40B4-BE49-F238E27FC236}">
                <a16:creationId xmlns:a16="http://schemas.microsoft.com/office/drawing/2014/main" id="{152B7FBD-F7DE-386F-8305-FFD84D23F1F1}"/>
              </a:ext>
            </a:extLst>
          </p:cNvPr>
          <p:cNvGrpSpPr/>
          <p:nvPr/>
        </p:nvGrpSpPr>
        <p:grpSpPr>
          <a:xfrm>
            <a:off x="7736625" y="5360317"/>
            <a:ext cx="1807142" cy="1418968"/>
            <a:chOff x="7274057" y="5369842"/>
            <a:chExt cx="1807142" cy="1418968"/>
          </a:xfrm>
        </p:grpSpPr>
        <p:sp>
          <p:nvSpPr>
            <p:cNvPr id="239" name="テキスト ボックス 238">
              <a:extLst>
                <a:ext uri="{FF2B5EF4-FFF2-40B4-BE49-F238E27FC236}">
                  <a16:creationId xmlns:a16="http://schemas.microsoft.com/office/drawing/2014/main" id="{E2257093-4F0D-5E7A-37E9-222ECECD6AB9}"/>
                </a:ext>
              </a:extLst>
            </p:cNvPr>
            <p:cNvSpPr txBox="1"/>
            <p:nvPr/>
          </p:nvSpPr>
          <p:spPr>
            <a:xfrm>
              <a:off x="7609380" y="5396781"/>
              <a:ext cx="1136497" cy="553998"/>
            </a:xfrm>
            <a:prstGeom prst="rect">
              <a:avLst/>
            </a:prstGeom>
            <a:noFill/>
          </p:spPr>
          <p:txBody>
            <a:bodyPr wrap="square" rtlCol="0">
              <a:spAutoFit/>
            </a:bodyPr>
            <a:lstStyle/>
            <a:p>
              <a:pPr algn="ctr"/>
              <a:r>
                <a:rPr kumimoji="1" lang="ja-JP" altLang="en-US" b="1"/>
                <a:t>整理整頓</a:t>
              </a:r>
              <a:endParaRPr kumimoji="1" lang="en-US" altLang="ja-JP" b="1"/>
            </a:p>
            <a:p>
              <a:pPr algn="ctr"/>
              <a:r>
                <a:rPr kumimoji="1" lang="ja-JP" altLang="en-US" sz="1100" b="1"/>
                <a:t>の確認</a:t>
              </a:r>
              <a:endParaRPr kumimoji="1" lang="en-US" altLang="ja-JP" sz="1100" b="1"/>
            </a:p>
          </p:txBody>
        </p:sp>
        <p:sp>
          <p:nvSpPr>
            <p:cNvPr id="242" name="正方形/長方形 241">
              <a:extLst>
                <a:ext uri="{FF2B5EF4-FFF2-40B4-BE49-F238E27FC236}">
                  <a16:creationId xmlns:a16="http://schemas.microsoft.com/office/drawing/2014/main" id="{A3822690-7649-DDFC-D1EB-440C3048B46B}"/>
                </a:ext>
              </a:extLst>
            </p:cNvPr>
            <p:cNvSpPr/>
            <p:nvPr/>
          </p:nvSpPr>
          <p:spPr>
            <a:xfrm>
              <a:off x="7274057" y="5369842"/>
              <a:ext cx="1807142" cy="1418968"/>
            </a:xfrm>
            <a:prstGeom prst="rect">
              <a:avLst/>
            </a:prstGeom>
            <a:noFill/>
            <a:ln w="4127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6" name="グループ化 245">
            <a:extLst>
              <a:ext uri="{FF2B5EF4-FFF2-40B4-BE49-F238E27FC236}">
                <a16:creationId xmlns:a16="http://schemas.microsoft.com/office/drawing/2014/main" id="{7A629916-472A-8399-5B2F-07035B1CBE2B}"/>
              </a:ext>
            </a:extLst>
          </p:cNvPr>
          <p:cNvGrpSpPr/>
          <p:nvPr/>
        </p:nvGrpSpPr>
        <p:grpSpPr>
          <a:xfrm>
            <a:off x="5473387" y="5363018"/>
            <a:ext cx="1807142" cy="1418968"/>
            <a:chOff x="5275291" y="5382374"/>
            <a:chExt cx="1807142" cy="1418968"/>
          </a:xfrm>
        </p:grpSpPr>
        <p:sp>
          <p:nvSpPr>
            <p:cNvPr id="238" name="テキスト ボックス 237">
              <a:extLst>
                <a:ext uri="{FF2B5EF4-FFF2-40B4-BE49-F238E27FC236}">
                  <a16:creationId xmlns:a16="http://schemas.microsoft.com/office/drawing/2014/main" id="{927A1A24-8EB0-3335-06DD-EAEF5AD7594B}"/>
                </a:ext>
              </a:extLst>
            </p:cNvPr>
            <p:cNvSpPr txBox="1"/>
            <p:nvPr/>
          </p:nvSpPr>
          <p:spPr>
            <a:xfrm>
              <a:off x="5610614" y="5396781"/>
              <a:ext cx="1136497" cy="530915"/>
            </a:xfrm>
            <a:prstGeom prst="rect">
              <a:avLst/>
            </a:prstGeom>
            <a:noFill/>
          </p:spPr>
          <p:txBody>
            <a:bodyPr wrap="square" rtlCol="0">
              <a:spAutoFit/>
            </a:bodyPr>
            <a:lstStyle/>
            <a:p>
              <a:pPr algn="ctr"/>
              <a:r>
                <a:rPr kumimoji="1" lang="ja-JP" altLang="en-US" b="1"/>
                <a:t>生産工程</a:t>
              </a:r>
              <a:endParaRPr kumimoji="1" lang="en-US" altLang="ja-JP" b="1"/>
            </a:p>
            <a:p>
              <a:pPr algn="ctr"/>
              <a:r>
                <a:rPr kumimoji="1" lang="ja-JP" altLang="en-US" sz="1050" b="1"/>
                <a:t>の視察</a:t>
              </a:r>
              <a:endParaRPr kumimoji="1" lang="en-US" altLang="ja-JP" sz="1050" b="1"/>
            </a:p>
          </p:txBody>
        </p:sp>
        <p:sp>
          <p:nvSpPr>
            <p:cNvPr id="244" name="正方形/長方形 243">
              <a:extLst>
                <a:ext uri="{FF2B5EF4-FFF2-40B4-BE49-F238E27FC236}">
                  <a16:creationId xmlns:a16="http://schemas.microsoft.com/office/drawing/2014/main" id="{F93C36CD-C5DF-1A8A-86C4-7627AA651C22}"/>
                </a:ext>
              </a:extLst>
            </p:cNvPr>
            <p:cNvSpPr/>
            <p:nvPr/>
          </p:nvSpPr>
          <p:spPr>
            <a:xfrm>
              <a:off x="5275291" y="5382374"/>
              <a:ext cx="1807142" cy="1418968"/>
            </a:xfrm>
            <a:prstGeom prst="rect">
              <a:avLst/>
            </a:prstGeom>
            <a:noFill/>
            <a:ln w="4127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249" name="直線コネクタ 248">
            <a:extLst>
              <a:ext uri="{FF2B5EF4-FFF2-40B4-BE49-F238E27FC236}">
                <a16:creationId xmlns:a16="http://schemas.microsoft.com/office/drawing/2014/main" id="{3B4D67B3-9EE9-7DE3-B362-16379D501BD8}"/>
              </a:ext>
            </a:extLst>
          </p:cNvPr>
          <p:cNvCxnSpPr>
            <a:cxnSpLocks/>
          </p:cNvCxnSpPr>
          <p:nvPr/>
        </p:nvCxnSpPr>
        <p:spPr>
          <a:xfrm>
            <a:off x="3684872" y="5887518"/>
            <a:ext cx="962526" cy="0"/>
          </a:xfrm>
          <a:prstGeom prst="line">
            <a:avLst/>
          </a:prstGeom>
          <a:ln w="38100">
            <a:solidFill>
              <a:srgbClr val="00B0F0">
                <a:alpha val="60000"/>
              </a:srgbClr>
            </a:solidFill>
          </a:ln>
        </p:spPr>
        <p:style>
          <a:lnRef idx="1">
            <a:schemeClr val="accent1"/>
          </a:lnRef>
          <a:fillRef idx="0">
            <a:schemeClr val="accent1"/>
          </a:fillRef>
          <a:effectRef idx="0">
            <a:schemeClr val="accent1"/>
          </a:effectRef>
          <a:fontRef idx="minor">
            <a:schemeClr val="tx1"/>
          </a:fontRef>
        </p:style>
      </p:cxnSp>
      <p:cxnSp>
        <p:nvCxnSpPr>
          <p:cNvPr id="250" name="直線コネクタ 249">
            <a:extLst>
              <a:ext uri="{FF2B5EF4-FFF2-40B4-BE49-F238E27FC236}">
                <a16:creationId xmlns:a16="http://schemas.microsoft.com/office/drawing/2014/main" id="{9AACA2B3-E366-2E52-9BE7-AD17DF3DA52D}"/>
              </a:ext>
            </a:extLst>
          </p:cNvPr>
          <p:cNvCxnSpPr>
            <a:cxnSpLocks/>
          </p:cNvCxnSpPr>
          <p:nvPr/>
        </p:nvCxnSpPr>
        <p:spPr>
          <a:xfrm>
            <a:off x="5871203" y="5887518"/>
            <a:ext cx="962526" cy="0"/>
          </a:xfrm>
          <a:prstGeom prst="line">
            <a:avLst/>
          </a:prstGeom>
          <a:ln w="38100">
            <a:solidFill>
              <a:srgbClr val="FFC000">
                <a:alpha val="60000"/>
              </a:srgbClr>
            </a:solidFill>
          </a:ln>
        </p:spPr>
        <p:style>
          <a:lnRef idx="1">
            <a:schemeClr val="accent1"/>
          </a:lnRef>
          <a:fillRef idx="0">
            <a:schemeClr val="accent1"/>
          </a:fillRef>
          <a:effectRef idx="0">
            <a:schemeClr val="accent1"/>
          </a:effectRef>
          <a:fontRef idx="minor">
            <a:schemeClr val="tx1"/>
          </a:fontRef>
        </p:style>
      </p:cxnSp>
      <p:cxnSp>
        <p:nvCxnSpPr>
          <p:cNvPr id="251" name="直線コネクタ 250">
            <a:extLst>
              <a:ext uri="{FF2B5EF4-FFF2-40B4-BE49-F238E27FC236}">
                <a16:creationId xmlns:a16="http://schemas.microsoft.com/office/drawing/2014/main" id="{6AAB3C54-2225-A4E1-93C8-F9DB8653B2D9}"/>
              </a:ext>
            </a:extLst>
          </p:cNvPr>
          <p:cNvCxnSpPr>
            <a:cxnSpLocks/>
          </p:cNvCxnSpPr>
          <p:nvPr/>
        </p:nvCxnSpPr>
        <p:spPr>
          <a:xfrm>
            <a:off x="8192185" y="5893967"/>
            <a:ext cx="962526" cy="0"/>
          </a:xfrm>
          <a:prstGeom prst="line">
            <a:avLst/>
          </a:prstGeom>
          <a:ln w="38100">
            <a:solidFill>
              <a:srgbClr val="FF5050">
                <a:alpha val="60000"/>
              </a:srgbClr>
            </a:solidFill>
          </a:ln>
        </p:spPr>
        <p:style>
          <a:lnRef idx="1">
            <a:schemeClr val="accent1"/>
          </a:lnRef>
          <a:fillRef idx="0">
            <a:schemeClr val="accent1"/>
          </a:fillRef>
          <a:effectRef idx="0">
            <a:schemeClr val="accent1"/>
          </a:effectRef>
          <a:fontRef idx="minor">
            <a:schemeClr val="tx1"/>
          </a:fontRef>
        </p:style>
      </p:cxnSp>
      <p:sp>
        <p:nvSpPr>
          <p:cNvPr id="252" name="テキスト ボックス 251">
            <a:extLst>
              <a:ext uri="{FF2B5EF4-FFF2-40B4-BE49-F238E27FC236}">
                <a16:creationId xmlns:a16="http://schemas.microsoft.com/office/drawing/2014/main" id="{8A34878F-84C6-0730-A607-A101D7482A22}"/>
              </a:ext>
            </a:extLst>
          </p:cNvPr>
          <p:cNvSpPr txBox="1"/>
          <p:nvPr/>
        </p:nvSpPr>
        <p:spPr>
          <a:xfrm>
            <a:off x="3263599" y="5979020"/>
            <a:ext cx="1818931" cy="738664"/>
          </a:xfrm>
          <a:prstGeom prst="rect">
            <a:avLst/>
          </a:prstGeom>
          <a:noFill/>
        </p:spPr>
        <p:txBody>
          <a:bodyPr wrap="square" rtlCol="0">
            <a:spAutoFit/>
          </a:bodyPr>
          <a:lstStyle/>
          <a:p>
            <a:r>
              <a:rPr kumimoji="1" lang="ja-JP" altLang="en-US" sz="1050" b="1"/>
              <a:t>組織図があれば確認する。</a:t>
            </a:r>
            <a:endParaRPr kumimoji="1" lang="en-US" altLang="ja-JP" sz="1050" b="1"/>
          </a:p>
          <a:p>
            <a:r>
              <a:rPr kumimoji="1" lang="ja-JP" altLang="en-US" sz="1050" b="1"/>
              <a:t>生産現場の俯瞰的な理解が進み、生産工程視察の際のロードマップにもなる</a:t>
            </a:r>
            <a:endParaRPr kumimoji="1" lang="en-US" altLang="ja-JP" sz="1050" b="1"/>
          </a:p>
        </p:txBody>
      </p:sp>
      <p:sp>
        <p:nvSpPr>
          <p:cNvPr id="253" name="テキスト ボックス 252">
            <a:extLst>
              <a:ext uri="{FF2B5EF4-FFF2-40B4-BE49-F238E27FC236}">
                <a16:creationId xmlns:a16="http://schemas.microsoft.com/office/drawing/2014/main" id="{85B0B822-584D-A916-00C0-120C629F8E1B}"/>
              </a:ext>
            </a:extLst>
          </p:cNvPr>
          <p:cNvSpPr txBox="1"/>
          <p:nvPr/>
        </p:nvSpPr>
        <p:spPr>
          <a:xfrm>
            <a:off x="5626791" y="5973347"/>
            <a:ext cx="1642618" cy="738664"/>
          </a:xfrm>
          <a:prstGeom prst="rect">
            <a:avLst/>
          </a:prstGeom>
          <a:noFill/>
        </p:spPr>
        <p:txBody>
          <a:bodyPr wrap="square" rtlCol="0">
            <a:spAutoFit/>
          </a:bodyPr>
          <a:lstStyle/>
          <a:p>
            <a:r>
              <a:rPr kumimoji="1" lang="ja-JP" altLang="en-US" sz="1050" b="1"/>
              <a:t>単に工場と設備の説明</a:t>
            </a:r>
            <a:endParaRPr kumimoji="1" lang="en-US" altLang="ja-JP" sz="1050" b="1"/>
          </a:p>
          <a:p>
            <a:r>
              <a:rPr kumimoji="1" lang="ja-JP" altLang="en-US" sz="1050" b="1"/>
              <a:t>を受けるのではなく、生産工程の説明を受け可視的な理解を深める</a:t>
            </a:r>
            <a:endParaRPr kumimoji="1" lang="en-US" altLang="ja-JP" sz="1050" b="1"/>
          </a:p>
        </p:txBody>
      </p:sp>
      <p:sp>
        <p:nvSpPr>
          <p:cNvPr id="256" name="テキスト ボックス 255">
            <a:extLst>
              <a:ext uri="{FF2B5EF4-FFF2-40B4-BE49-F238E27FC236}">
                <a16:creationId xmlns:a16="http://schemas.microsoft.com/office/drawing/2014/main" id="{D81DCEC3-D8C0-1563-FC8A-A5B6CD895C18}"/>
              </a:ext>
            </a:extLst>
          </p:cNvPr>
          <p:cNvSpPr txBox="1"/>
          <p:nvPr/>
        </p:nvSpPr>
        <p:spPr>
          <a:xfrm>
            <a:off x="7812631" y="5973347"/>
            <a:ext cx="1695910" cy="738664"/>
          </a:xfrm>
          <a:prstGeom prst="rect">
            <a:avLst/>
          </a:prstGeom>
          <a:noFill/>
        </p:spPr>
        <p:txBody>
          <a:bodyPr wrap="square" rtlCol="0">
            <a:spAutoFit/>
          </a:bodyPr>
          <a:lstStyle/>
          <a:p>
            <a:r>
              <a:rPr kumimoji="1" lang="ja-JP" altLang="en-US" sz="1050" b="1"/>
              <a:t>工場視察時に随所の整理整頓状況を確認する。　生産効率と直結することが多いので注視が必要</a:t>
            </a:r>
            <a:endParaRPr kumimoji="1" lang="en-US" altLang="ja-JP" sz="1050" b="1"/>
          </a:p>
        </p:txBody>
      </p:sp>
      <p:sp>
        <p:nvSpPr>
          <p:cNvPr id="257" name="矢印: 右 256">
            <a:extLst>
              <a:ext uri="{FF2B5EF4-FFF2-40B4-BE49-F238E27FC236}">
                <a16:creationId xmlns:a16="http://schemas.microsoft.com/office/drawing/2014/main" id="{44FB6564-EEBA-B26E-1F8B-CF745623932F}"/>
              </a:ext>
            </a:extLst>
          </p:cNvPr>
          <p:cNvSpPr/>
          <p:nvPr/>
        </p:nvSpPr>
        <p:spPr>
          <a:xfrm>
            <a:off x="5116068" y="5828402"/>
            <a:ext cx="364847" cy="533897"/>
          </a:xfrm>
          <a:prstGeom prst="rightArrow">
            <a:avLst/>
          </a:prstGeom>
          <a:solidFill>
            <a:schemeClr val="bg1">
              <a:lumMod val="65000"/>
              <a:alpha val="73000"/>
            </a:schemeClr>
          </a:solidFill>
          <a:ln w="412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0" name="矢印: 右 259">
            <a:extLst>
              <a:ext uri="{FF2B5EF4-FFF2-40B4-BE49-F238E27FC236}">
                <a16:creationId xmlns:a16="http://schemas.microsoft.com/office/drawing/2014/main" id="{EF3C3C8D-CB72-EAFB-03E0-049241DECE09}"/>
              </a:ext>
            </a:extLst>
          </p:cNvPr>
          <p:cNvSpPr/>
          <p:nvPr/>
        </p:nvSpPr>
        <p:spPr>
          <a:xfrm>
            <a:off x="7323630" y="5852394"/>
            <a:ext cx="364847" cy="533897"/>
          </a:xfrm>
          <a:prstGeom prst="rightArrow">
            <a:avLst/>
          </a:prstGeom>
          <a:solidFill>
            <a:schemeClr val="bg1">
              <a:lumMod val="65000"/>
              <a:alpha val="73000"/>
            </a:schemeClr>
          </a:solidFill>
          <a:ln w="412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1" name="テキスト ボックス 260">
            <a:extLst>
              <a:ext uri="{FF2B5EF4-FFF2-40B4-BE49-F238E27FC236}">
                <a16:creationId xmlns:a16="http://schemas.microsoft.com/office/drawing/2014/main" id="{F99D508E-EBB5-6387-3CF6-C5578EA29024}"/>
              </a:ext>
            </a:extLst>
          </p:cNvPr>
          <p:cNvSpPr txBox="1"/>
          <p:nvPr/>
        </p:nvSpPr>
        <p:spPr>
          <a:xfrm>
            <a:off x="315734" y="6323310"/>
            <a:ext cx="2847620" cy="415498"/>
          </a:xfrm>
          <a:prstGeom prst="rect">
            <a:avLst/>
          </a:prstGeom>
          <a:noFill/>
        </p:spPr>
        <p:txBody>
          <a:bodyPr wrap="square" rtlCol="0">
            <a:spAutoFit/>
          </a:bodyPr>
          <a:lstStyle/>
          <a:p>
            <a:r>
              <a:rPr kumimoji="1" lang="ja-JP" altLang="en-US" sz="1000"/>
              <a:t>□  生産現場の視察はポイントを押さえて行う</a:t>
            </a:r>
            <a:endParaRPr kumimoji="1" lang="en-US" altLang="ja-JP" sz="1000"/>
          </a:p>
          <a:p>
            <a:r>
              <a:rPr kumimoji="1" lang="ja-JP" altLang="en-US" sz="1000"/>
              <a:t>□  漠然と見学するだけでは何も理解できない</a:t>
            </a:r>
            <a:endParaRPr kumimoji="1" lang="en-US" altLang="ja-JP" sz="1000"/>
          </a:p>
        </p:txBody>
      </p:sp>
      <p:cxnSp>
        <p:nvCxnSpPr>
          <p:cNvPr id="86" name="直線コネクタ 85">
            <a:extLst>
              <a:ext uri="{FF2B5EF4-FFF2-40B4-BE49-F238E27FC236}">
                <a16:creationId xmlns:a16="http://schemas.microsoft.com/office/drawing/2014/main" id="{1F44959B-879A-4247-9FA4-69D56E4D3C49}"/>
              </a:ext>
            </a:extLst>
          </p:cNvPr>
          <p:cNvCxnSpPr/>
          <p:nvPr/>
        </p:nvCxnSpPr>
        <p:spPr>
          <a:xfrm>
            <a:off x="157163" y="1111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7" name="テキスト ボックス 86">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の目利き（工場見学編）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89" name="テキスト ボックス 88"/>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工場見学編</a:t>
            </a:r>
          </a:p>
        </p:txBody>
      </p:sp>
      <p:sp>
        <p:nvSpPr>
          <p:cNvPr id="90" name="テキスト ボックス 89"/>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88"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8</a:t>
            </a:fld>
            <a:endParaRPr kumimoji="1" lang="ja-JP" altLang="en-US"/>
          </a:p>
        </p:txBody>
      </p:sp>
      <p:grpSp>
        <p:nvGrpSpPr>
          <p:cNvPr id="91" name="グループ化 90">
            <a:extLst>
              <a:ext uri="{FF2B5EF4-FFF2-40B4-BE49-F238E27FC236}">
                <a16:creationId xmlns:a16="http://schemas.microsoft.com/office/drawing/2014/main" id="{848C5E31-8181-4229-1E4F-C527D1ADDD6B}"/>
              </a:ext>
            </a:extLst>
          </p:cNvPr>
          <p:cNvGrpSpPr/>
          <p:nvPr/>
        </p:nvGrpSpPr>
        <p:grpSpPr>
          <a:xfrm>
            <a:off x="148157" y="1185033"/>
            <a:ext cx="1162051" cy="885825"/>
            <a:chOff x="295274" y="1523999"/>
            <a:chExt cx="1162051" cy="885825"/>
          </a:xfrm>
        </p:grpSpPr>
        <p:sp>
          <p:nvSpPr>
            <p:cNvPr id="92" name="楕円 91">
              <a:extLst>
                <a:ext uri="{FF2B5EF4-FFF2-40B4-BE49-F238E27FC236}">
                  <a16:creationId xmlns:a16="http://schemas.microsoft.com/office/drawing/2014/main" id="{07F0671F-B17A-2560-9A4E-5CEAE26460BD}"/>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テキスト ボックス 92">
              <a:extLst>
                <a:ext uri="{FF2B5EF4-FFF2-40B4-BE49-F238E27FC236}">
                  <a16:creationId xmlns:a16="http://schemas.microsoft.com/office/drawing/2014/main" id="{4227C3B0-89E5-FAFC-4F26-79ABE2F983BA}"/>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94" name="正方形/長方形 93">
            <a:extLst>
              <a:ext uri="{FF2B5EF4-FFF2-40B4-BE49-F238E27FC236}">
                <a16:creationId xmlns:a16="http://schemas.microsoft.com/office/drawing/2014/main" id="{C8C700D2-C9DE-576F-E14F-57BA70372324}"/>
              </a:ext>
            </a:extLst>
          </p:cNvPr>
          <p:cNvSpPr/>
          <p:nvPr/>
        </p:nvSpPr>
        <p:spPr>
          <a:xfrm>
            <a:off x="1227207" y="1333354"/>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在庫の確認</a:t>
            </a:r>
            <a:endParaRPr kumimoji="1" lang="en-US" altLang="ja-JP" sz="1400" b="1">
              <a:solidFill>
                <a:schemeClr val="tx1"/>
              </a:solidFill>
            </a:endParaRPr>
          </a:p>
        </p:txBody>
      </p:sp>
      <p:grpSp>
        <p:nvGrpSpPr>
          <p:cNvPr id="95" name="グループ化 94">
            <a:extLst>
              <a:ext uri="{FF2B5EF4-FFF2-40B4-BE49-F238E27FC236}">
                <a16:creationId xmlns:a16="http://schemas.microsoft.com/office/drawing/2014/main" id="{75613C43-D595-2754-7838-E9C8ED68FC3D}"/>
              </a:ext>
            </a:extLst>
          </p:cNvPr>
          <p:cNvGrpSpPr/>
          <p:nvPr/>
        </p:nvGrpSpPr>
        <p:grpSpPr>
          <a:xfrm>
            <a:off x="123561" y="5355482"/>
            <a:ext cx="1162051" cy="885825"/>
            <a:chOff x="2409824" y="3038474"/>
            <a:chExt cx="1162051" cy="885825"/>
          </a:xfrm>
        </p:grpSpPr>
        <p:sp>
          <p:nvSpPr>
            <p:cNvPr id="96" name="楕円 95">
              <a:extLst>
                <a:ext uri="{FF2B5EF4-FFF2-40B4-BE49-F238E27FC236}">
                  <a16:creationId xmlns:a16="http://schemas.microsoft.com/office/drawing/2014/main" id="{42CBC52E-14DC-C243-530E-613B0ED21F02}"/>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テキスト ボックス 96">
              <a:extLst>
                <a:ext uri="{FF2B5EF4-FFF2-40B4-BE49-F238E27FC236}">
                  <a16:creationId xmlns:a16="http://schemas.microsoft.com/office/drawing/2014/main" id="{375A7708-E7EE-51EE-66EE-8B1F5B27586F}"/>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98" name="正方形/長方形 97">
            <a:extLst>
              <a:ext uri="{FF2B5EF4-FFF2-40B4-BE49-F238E27FC236}">
                <a16:creationId xmlns:a16="http://schemas.microsoft.com/office/drawing/2014/main" id="{94523152-2B27-90CA-DE88-87EBD6C9FEF9}"/>
              </a:ext>
            </a:extLst>
          </p:cNvPr>
          <p:cNvSpPr/>
          <p:nvPr/>
        </p:nvSpPr>
        <p:spPr>
          <a:xfrm>
            <a:off x="1169359" y="5498069"/>
            <a:ext cx="1993995"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生産現場の確認</a:t>
            </a:r>
            <a:endParaRPr kumimoji="1" lang="en-US" altLang="ja-JP" sz="1400" b="1">
              <a:solidFill>
                <a:schemeClr val="tx1"/>
              </a:solidFill>
            </a:endParaRPr>
          </a:p>
        </p:txBody>
      </p:sp>
      <p:sp>
        <p:nvSpPr>
          <p:cNvPr id="99" name="テキスト ボックス 98">
            <a:extLst>
              <a:ext uri="{FF2B5EF4-FFF2-40B4-BE49-F238E27FC236}">
                <a16:creationId xmlns:a16="http://schemas.microsoft.com/office/drawing/2014/main" id="{16A55EA9-42C0-38FE-D772-6BB3A181D725}"/>
              </a:ext>
            </a:extLst>
          </p:cNvPr>
          <p:cNvSpPr txBox="1"/>
          <p:nvPr/>
        </p:nvSpPr>
        <p:spPr>
          <a:xfrm>
            <a:off x="71677" y="468305"/>
            <a:ext cx="7916158" cy="553998"/>
          </a:xfrm>
          <a:prstGeom prst="rect">
            <a:avLst/>
          </a:prstGeom>
          <a:noFill/>
        </p:spPr>
        <p:txBody>
          <a:bodyPr wrap="square" rtlCol="0">
            <a:spAutoFit/>
          </a:bodyPr>
          <a:lstStyle/>
          <a:p>
            <a:r>
              <a:rPr kumimoji="1" lang="ja-JP" altLang="en-US" sz="1000"/>
              <a:t>工場見学といえば、会社に案内されるまま工場内を見て回る中で、矢継ぎ早に色々な機械の説明を受け、聞きなれない言葉や機械音に圧倒されてしまい、結局何も目利き判断に結びつかなかったというケースも数多くあります。</a:t>
            </a:r>
            <a:endParaRPr kumimoji="1" lang="en-US" altLang="ja-JP" sz="1000"/>
          </a:p>
          <a:p>
            <a:r>
              <a:rPr kumimoji="1" lang="ja-JP" altLang="en-US" sz="1000"/>
              <a:t>ここでは、専門知識が少ない金融機関職員が見学の際に目利きを行う初歩的なポイントを紹介します。</a:t>
            </a:r>
          </a:p>
        </p:txBody>
      </p:sp>
    </p:spTree>
    <p:extLst>
      <p:ext uri="{BB962C8B-B14F-4D97-AF65-F5344CB8AC3E}">
        <p14:creationId xmlns:p14="http://schemas.microsoft.com/office/powerpoint/2010/main" val="32852198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18443</Words>
  <Application>Microsoft Office PowerPoint</Application>
  <PresentationFormat>A4 210 x 297 mm</PresentationFormat>
  <Paragraphs>1240</Paragraphs>
  <Slides>36</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36</vt:i4>
      </vt:variant>
    </vt:vector>
  </HeadingPairs>
  <TitlesOfParts>
    <vt:vector size="49" baseType="lpstr">
      <vt:lpstr>HGP創英角ｺﾞｼｯｸUB</vt:lpstr>
      <vt:lpstr>HGS創英角ｺﾞｼｯｸUB</vt:lpstr>
      <vt:lpstr>HGS明朝E</vt:lpstr>
      <vt:lpstr>HG創英角ｺﾞｼｯｸUB</vt:lpstr>
      <vt:lpstr>Meiryo UI</vt:lpstr>
      <vt:lpstr>游ゴシック</vt:lpstr>
      <vt:lpstr>游ゴシック Light</vt:lpstr>
      <vt:lpstr>Arial</vt:lpstr>
      <vt:lpstr>Britannic Bold</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付録　本書における用語集</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1</cp:revision>
  <dcterms:created xsi:type="dcterms:W3CDTF">2024-03-25T09:13:29Z</dcterms:created>
  <dcterms:modified xsi:type="dcterms:W3CDTF">2024-10-22T07:10:10Z</dcterms:modified>
</cp:coreProperties>
</file>