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84" r:id="rId1"/>
  </p:sldMasterIdLst>
  <p:notesMasterIdLst>
    <p:notesMasterId r:id="rId6"/>
  </p:notesMasterIdLst>
  <p:sldIdLst>
    <p:sldId id="428" r:id="rId2"/>
    <p:sldId id="311" r:id="rId3"/>
    <p:sldId id="307" r:id="rId4"/>
    <p:sldId id="300" r:id="rId5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CCCCFF"/>
    <a:srgbClr val="CC99FF"/>
    <a:srgbClr val="FF5050"/>
    <a:srgbClr val="FF0000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田 侑亮" userId="afd94582-d672-4850-a607-79615649df13" providerId="ADAL" clId="{8E220EB1-8DB7-4836-92EF-2A30191D3E6F}"/>
    <pc:docChg chg="custSel modSld">
      <pc:chgData name="山田 侑亮" userId="afd94582-d672-4850-a607-79615649df13" providerId="ADAL" clId="{8E220EB1-8DB7-4836-92EF-2A30191D3E6F}" dt="2024-03-14T06:14:38.469" v="5" actId="20577"/>
      <pc:docMkLst>
        <pc:docMk/>
      </pc:docMkLst>
      <pc:sldChg chg="modSp mod">
        <pc:chgData name="山田 侑亮" userId="afd94582-d672-4850-a607-79615649df13" providerId="ADAL" clId="{8E220EB1-8DB7-4836-92EF-2A30191D3E6F}" dt="2024-03-14T06:14:38.469" v="5" actId="20577"/>
        <pc:sldMkLst>
          <pc:docMk/>
          <pc:sldMk cId="2857755882" sldId="307"/>
        </pc:sldMkLst>
        <pc:spChg chg="mod">
          <ac:chgData name="山田 侑亮" userId="afd94582-d672-4850-a607-79615649df13" providerId="ADAL" clId="{8E220EB1-8DB7-4836-92EF-2A30191D3E6F}" dt="2024-03-14T06:14:38.469" v="5" actId="20577"/>
          <ac:spMkLst>
            <pc:docMk/>
            <pc:sldMk cId="2857755882" sldId="307"/>
            <ac:spMk id="2" creationId="{00000000-0000-0000-0000-000000000000}"/>
          </ac:spMkLst>
        </pc:spChg>
      </pc:sldChg>
      <pc:sldChg chg="modSp mod">
        <pc:chgData name="山田 侑亮" userId="afd94582-d672-4850-a607-79615649df13" providerId="ADAL" clId="{8E220EB1-8DB7-4836-92EF-2A30191D3E6F}" dt="2024-03-14T06:14:34.719" v="2" actId="20577"/>
        <pc:sldMkLst>
          <pc:docMk/>
          <pc:sldMk cId="1174712537" sldId="311"/>
        </pc:sldMkLst>
        <pc:spChg chg="mod">
          <ac:chgData name="山田 侑亮" userId="afd94582-d672-4850-a607-79615649df13" providerId="ADAL" clId="{8E220EB1-8DB7-4836-92EF-2A30191D3E6F}" dt="2024-03-14T06:14:34.719" v="2" actId="20577"/>
          <ac:spMkLst>
            <pc:docMk/>
            <pc:sldMk cId="1174712537" sldId="31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13A9E-E5D6-4054-85F6-8F120B547E1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78FFE-2A88-4DE2-BA27-7FAC2AD57C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44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7ED65-61E9-013E-667F-EAC436804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8B5B0E-78DE-74F4-21CF-CA72ACBCE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134BD9-224E-7499-057E-904B5F474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0B28CB-CD82-C55A-F3E9-AC0BE9D38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754AF3-11AD-4DEF-A075-341F0C8AC012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18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08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35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645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C89B828-B338-413C-B008-0A8566F4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81875" y="6463208"/>
            <a:ext cx="2228850" cy="249385"/>
          </a:xfrm>
        </p:spPr>
        <p:txBody>
          <a:bodyPr rtlCol="0"/>
          <a:lstStyle>
            <a:lvl1pPr algn="r">
              <a:defRPr sz="731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8BB047D-A6CD-43AB-96F0-683C726B586B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9A55704E-D515-4774-90C6-5F887DDAE55E}"/>
              </a:ext>
            </a:extLst>
          </p:cNvPr>
          <p:cNvSpPr/>
          <p:nvPr userDrawn="1"/>
        </p:nvSpPr>
        <p:spPr>
          <a:xfrm>
            <a:off x="368514" y="2428608"/>
            <a:ext cx="6912000" cy="45719"/>
          </a:xfrm>
          <a:prstGeom prst="rect">
            <a:avLst/>
          </a:prstGeom>
          <a:solidFill>
            <a:srgbClr val="0041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463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E39D1C78-6110-4052-8455-7E7893F7F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15" y="1770073"/>
            <a:ext cx="6912000" cy="658535"/>
          </a:xfrm>
        </p:spPr>
        <p:txBody>
          <a:bodyPr rtlCol="0">
            <a:normAutofit/>
          </a:bodyPr>
          <a:lstStyle>
            <a:lvl1pPr>
              <a:defRPr lang="en-US" sz="2800" b="1" kern="1200" cap="all" baseline="0" smtClean="0">
                <a:solidFill>
                  <a:srgbClr val="004196"/>
                </a:solidFill>
                <a:latin typeface="+mn-ea"/>
                <a:ea typeface="+mn-ea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21" name="円/楕円 16">
            <a:extLst>
              <a:ext uri="{FF2B5EF4-FFF2-40B4-BE49-F238E27FC236}">
                <a16:creationId xmlns:a16="http://schemas.microsoft.com/office/drawing/2014/main" id="{8725921A-0ED5-431E-899C-28A6920B5029}"/>
              </a:ext>
            </a:extLst>
          </p:cNvPr>
          <p:cNvSpPr/>
          <p:nvPr userDrawn="1"/>
        </p:nvSpPr>
        <p:spPr>
          <a:xfrm>
            <a:off x="7700282" y="1022650"/>
            <a:ext cx="3298372" cy="3298372"/>
          </a:xfrm>
          <a:prstGeom prst="ellips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円/楕円 17">
            <a:extLst>
              <a:ext uri="{FF2B5EF4-FFF2-40B4-BE49-F238E27FC236}">
                <a16:creationId xmlns:a16="http://schemas.microsoft.com/office/drawing/2014/main" id="{EE8B169A-8A2F-4425-A9A1-1B828428B434}"/>
              </a:ext>
            </a:extLst>
          </p:cNvPr>
          <p:cNvSpPr/>
          <p:nvPr userDrawn="1"/>
        </p:nvSpPr>
        <p:spPr>
          <a:xfrm>
            <a:off x="7381875" y="798246"/>
            <a:ext cx="1268186" cy="1268186"/>
          </a:xfrm>
          <a:prstGeom prst="ellips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58607" y="-17093"/>
            <a:ext cx="1330414" cy="213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628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F744-F338-469C-81DD-7D82C9B8CA6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2" name="円/楕円 14">
            <a:extLst>
              <a:ext uri="{FF2B5EF4-FFF2-40B4-BE49-F238E27FC236}">
                <a16:creationId xmlns:a16="http://schemas.microsoft.com/office/drawing/2014/main" id="{47953C80-71A5-4AA2-AEAD-21948D1AA6DC}"/>
              </a:ext>
            </a:extLst>
          </p:cNvPr>
          <p:cNvSpPr/>
          <p:nvPr userDrawn="1"/>
        </p:nvSpPr>
        <p:spPr>
          <a:xfrm>
            <a:off x="6772122" y="3829873"/>
            <a:ext cx="3298372" cy="3298372"/>
          </a:xfrm>
          <a:prstGeom prst="ellips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円/楕円 15">
            <a:extLst>
              <a:ext uri="{FF2B5EF4-FFF2-40B4-BE49-F238E27FC236}">
                <a16:creationId xmlns:a16="http://schemas.microsoft.com/office/drawing/2014/main" id="{9C4582D1-F710-4E2F-9868-CB89116D5932}"/>
              </a:ext>
            </a:extLst>
          </p:cNvPr>
          <p:cNvSpPr/>
          <p:nvPr userDrawn="1"/>
        </p:nvSpPr>
        <p:spPr>
          <a:xfrm>
            <a:off x="6553973" y="3640996"/>
            <a:ext cx="1268186" cy="1268186"/>
          </a:xfrm>
          <a:prstGeom prst="ellipse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>
            <a:off x="-46119" y="-46139"/>
            <a:ext cx="2461774" cy="6904139"/>
          </a:xfrm>
          <a:prstGeom prst="rect">
            <a:avLst/>
          </a:prstGeom>
          <a:solidFill>
            <a:srgbClr val="004196"/>
          </a:solidFill>
          <a:ln>
            <a:solidFill>
              <a:srgbClr val="0041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53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89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01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27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23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45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31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04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60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E8ECC-185B-47AB-B21D-7CEC8A1DB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79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hlw.go.jp/toukei/list/79-1.html" TargetMode="External"/><Relationship Id="rId7" Type="http://schemas.openxmlformats.org/officeDocument/2006/relationships/hyperlink" Target="https://www.mhlw.go.jp/stf/seisakunitsuite/bunya/kenkou_iryou/iryouhoken/newpage_21053.html" TargetMode="External"/><Relationship Id="rId2" Type="http://schemas.openxmlformats.org/officeDocument/2006/relationships/hyperlink" Target="https://www.mhlw.go.jp/bunya/iryouhoken/database/zenpan/iryoukikan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hlw.go.jp/toukei/list/26-19c.html" TargetMode="External"/><Relationship Id="rId5" Type="http://schemas.openxmlformats.org/officeDocument/2006/relationships/hyperlink" Target="https://www.mhlw.go.jp/stf/seisakunitsuite/bunya/kenkou_iryou/iryou/kokokukisei/index.html" TargetMode="External"/><Relationship Id="rId4" Type="http://schemas.openxmlformats.org/officeDocument/2006/relationships/hyperlink" Target="https://www.mhlw.go.jp/toukei/list/10-20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CAAC1-5FF9-92B7-4630-8E30048C7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4">
            <a:extLst>
              <a:ext uri="{FF2B5EF4-FFF2-40B4-BE49-F238E27FC236}">
                <a16:creationId xmlns:a16="http://schemas.microsoft.com/office/drawing/2014/main" id="{0854D030-4980-28B1-F06D-E7E23848DABA}"/>
              </a:ext>
            </a:extLst>
          </p:cNvPr>
          <p:cNvSpPr txBox="1">
            <a:spLocks/>
          </p:cNvSpPr>
          <p:nvPr/>
        </p:nvSpPr>
        <p:spPr>
          <a:xfrm>
            <a:off x="2448232" y="5833908"/>
            <a:ext cx="7457768" cy="80931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4000"/>
              </a:lnSpc>
            </a:pPr>
            <a:r>
              <a:rPr lang="ja-JP" altLang="en-US" sz="2000" b="1" dirty="0">
                <a:solidFill>
                  <a:srgbClr val="004196"/>
                </a:solidFill>
                <a:latin typeface="+mn-ea"/>
                <a:ea typeface="+mn-ea"/>
              </a:rPr>
              <a:t>　</a:t>
            </a:r>
            <a:endParaRPr lang="ja-JP" altLang="en-US" sz="2400" b="1" dirty="0">
              <a:solidFill>
                <a:srgbClr val="004196"/>
              </a:solidFill>
              <a:latin typeface="+mn-ea"/>
              <a:ea typeface="+mn-ea"/>
            </a:endParaRPr>
          </a:p>
        </p:txBody>
      </p:sp>
      <p:sp>
        <p:nvSpPr>
          <p:cNvPr id="11" name="タイトル 4">
            <a:extLst>
              <a:ext uri="{FF2B5EF4-FFF2-40B4-BE49-F238E27FC236}">
                <a16:creationId xmlns:a16="http://schemas.microsoft.com/office/drawing/2014/main" id="{73078994-137A-B262-CF64-D281215EA66D}"/>
              </a:ext>
            </a:extLst>
          </p:cNvPr>
          <p:cNvSpPr txBox="1">
            <a:spLocks/>
          </p:cNvSpPr>
          <p:nvPr/>
        </p:nvSpPr>
        <p:spPr>
          <a:xfrm>
            <a:off x="2448232" y="5889325"/>
            <a:ext cx="7457768" cy="34924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4000"/>
              </a:lnSpc>
            </a:pPr>
            <a:endParaRPr lang="ja-JP" altLang="en-US" sz="2400" b="1" dirty="0">
              <a:solidFill>
                <a:srgbClr val="004196"/>
              </a:solidFill>
              <a:latin typeface="+mn-ea"/>
              <a:ea typeface="+mn-ea"/>
            </a:endParaRPr>
          </a:p>
        </p:txBody>
      </p:sp>
      <p:sp>
        <p:nvSpPr>
          <p:cNvPr id="8" name="タイトル 4">
            <a:extLst>
              <a:ext uri="{FF2B5EF4-FFF2-40B4-BE49-F238E27FC236}">
                <a16:creationId xmlns:a16="http://schemas.microsoft.com/office/drawing/2014/main" id="{1CA864D5-78D0-13A1-F3A9-CB441508BF2A}"/>
              </a:ext>
            </a:extLst>
          </p:cNvPr>
          <p:cNvSpPr txBox="1">
            <a:spLocks/>
          </p:cNvSpPr>
          <p:nvPr/>
        </p:nvSpPr>
        <p:spPr>
          <a:xfrm>
            <a:off x="4096659" y="277707"/>
            <a:ext cx="5680388" cy="15637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4000"/>
              </a:lnSpc>
            </a:pPr>
            <a:r>
              <a:rPr lang="en-US" altLang="ja-JP" sz="2800" b="1" dirty="0">
                <a:solidFill>
                  <a:srgbClr val="004196"/>
                </a:solidFill>
                <a:latin typeface="+mn-ea"/>
                <a:ea typeface="+mn-ea"/>
              </a:rPr>
              <a:t>『</a:t>
            </a:r>
            <a:r>
              <a:rPr lang="ja-JP" altLang="en-US" sz="2800" b="1" dirty="0">
                <a:solidFill>
                  <a:srgbClr val="004196"/>
                </a:solidFill>
                <a:latin typeface="+mn-ea"/>
                <a:ea typeface="+mn-ea"/>
              </a:rPr>
              <a:t>業種別支援の着眼点</a:t>
            </a:r>
            <a:r>
              <a:rPr lang="en-US" altLang="ja-JP" sz="2800" b="1" dirty="0">
                <a:solidFill>
                  <a:srgbClr val="004196"/>
                </a:solidFill>
                <a:latin typeface="+mn-ea"/>
                <a:ea typeface="+mn-ea"/>
              </a:rPr>
              <a:t>』</a:t>
            </a:r>
            <a:endParaRPr lang="en-US" altLang="ja-JP" sz="2000" b="1" dirty="0">
              <a:solidFill>
                <a:srgbClr val="004196"/>
              </a:solidFill>
              <a:latin typeface="+mn-ea"/>
              <a:ea typeface="+mn-ea"/>
            </a:endParaRPr>
          </a:p>
        </p:txBody>
      </p:sp>
      <p:sp>
        <p:nvSpPr>
          <p:cNvPr id="10" name="タイトル 4">
            <a:extLst>
              <a:ext uri="{FF2B5EF4-FFF2-40B4-BE49-F238E27FC236}">
                <a16:creationId xmlns:a16="http://schemas.microsoft.com/office/drawing/2014/main" id="{AE1548A0-D8AC-B2C8-98F3-2E0CF9F9439F}"/>
              </a:ext>
            </a:extLst>
          </p:cNvPr>
          <p:cNvSpPr txBox="1">
            <a:spLocks/>
          </p:cNvSpPr>
          <p:nvPr/>
        </p:nvSpPr>
        <p:spPr>
          <a:xfrm>
            <a:off x="4031539" y="717408"/>
            <a:ext cx="5683215" cy="64354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4000"/>
              </a:lnSpc>
            </a:pPr>
            <a:r>
              <a:rPr lang="ja-JP" altLang="en-US" sz="1800" b="1" dirty="0">
                <a:solidFill>
                  <a:srgbClr val="004196"/>
                </a:solidFill>
                <a:latin typeface="+mn-ea"/>
                <a:ea typeface="+mn-ea"/>
              </a:rPr>
              <a:t>　</a:t>
            </a:r>
            <a:r>
              <a:rPr lang="en-US" altLang="ja-JP" sz="2000" b="1" dirty="0">
                <a:solidFill>
                  <a:srgbClr val="004196"/>
                </a:solidFill>
                <a:latin typeface="+mn-ea"/>
                <a:ea typeface="+mn-ea"/>
              </a:rPr>
              <a:t>2024</a:t>
            </a:r>
            <a:r>
              <a:rPr lang="ja-JP" altLang="en-US" sz="2000" b="1" dirty="0">
                <a:solidFill>
                  <a:srgbClr val="004196"/>
                </a:solidFill>
                <a:latin typeface="+mn-ea"/>
                <a:ea typeface="+mn-ea"/>
              </a:rPr>
              <a:t>（令和６）年３月（追加）</a:t>
            </a:r>
            <a:endParaRPr lang="ja-JP" altLang="en-US" sz="2400" b="1" dirty="0">
              <a:solidFill>
                <a:srgbClr val="004196"/>
              </a:solidFill>
              <a:latin typeface="+mn-ea"/>
              <a:ea typeface="+mn-ea"/>
            </a:endParaRPr>
          </a:p>
        </p:txBody>
      </p:sp>
      <p:sp>
        <p:nvSpPr>
          <p:cNvPr id="2" name="タイトル 4">
            <a:extLst>
              <a:ext uri="{FF2B5EF4-FFF2-40B4-BE49-F238E27FC236}">
                <a16:creationId xmlns:a16="http://schemas.microsoft.com/office/drawing/2014/main" id="{43C3F86C-6334-EF8C-4CED-25B6AA452395}"/>
              </a:ext>
            </a:extLst>
          </p:cNvPr>
          <p:cNvSpPr txBox="1">
            <a:spLocks/>
          </p:cNvSpPr>
          <p:nvPr/>
        </p:nvSpPr>
        <p:spPr>
          <a:xfrm>
            <a:off x="4114801" y="6141787"/>
            <a:ext cx="5719155" cy="59822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00"/>
              </a:lnSpc>
            </a:pPr>
            <a:r>
              <a:rPr lang="ja-JP" altLang="en-US" sz="1200" b="1" dirty="0">
                <a:solidFill>
                  <a:srgbClr val="004196"/>
                </a:solidFill>
                <a:latin typeface="+mn-ea"/>
                <a:ea typeface="+mn-ea"/>
              </a:rPr>
              <a:t>金融庁の委託事業である</a:t>
            </a:r>
            <a:r>
              <a:rPr lang="en-US" altLang="ja-JP" sz="1200" b="1" dirty="0">
                <a:solidFill>
                  <a:srgbClr val="004196"/>
                </a:solidFill>
                <a:latin typeface="+mn-ea"/>
                <a:ea typeface="+mn-ea"/>
              </a:rPr>
              <a:t>『</a:t>
            </a:r>
            <a:r>
              <a:rPr lang="ja-JP" altLang="en-US" sz="1200" b="1" dirty="0">
                <a:solidFill>
                  <a:srgbClr val="004196"/>
                </a:solidFill>
                <a:latin typeface="+mn-ea"/>
                <a:ea typeface="+mn-ea"/>
              </a:rPr>
              <a:t>令和</a:t>
            </a:r>
            <a:r>
              <a:rPr lang="en-US" altLang="ja-JP" sz="1200" b="1" dirty="0">
                <a:solidFill>
                  <a:srgbClr val="004196"/>
                </a:solidFill>
                <a:latin typeface="+mn-ea"/>
                <a:ea typeface="+mn-ea"/>
              </a:rPr>
              <a:t>5</a:t>
            </a:r>
            <a:r>
              <a:rPr lang="ja-JP" altLang="en-US" sz="1200" b="1" dirty="0">
                <a:solidFill>
                  <a:srgbClr val="004196"/>
                </a:solidFill>
                <a:latin typeface="+mn-ea"/>
                <a:ea typeface="+mn-ea"/>
              </a:rPr>
              <a:t>年度「業種別支援の着眼点の拡充や普及促進に向けた委託事業」</a:t>
            </a:r>
            <a:r>
              <a:rPr lang="en-US" altLang="ja-JP" sz="1200" b="1" dirty="0">
                <a:solidFill>
                  <a:srgbClr val="004196"/>
                </a:solidFill>
                <a:latin typeface="+mn-ea"/>
                <a:ea typeface="+mn-ea"/>
              </a:rPr>
              <a:t>』</a:t>
            </a:r>
            <a:r>
              <a:rPr lang="ja-JP" altLang="en-US" sz="1200" b="1" dirty="0">
                <a:solidFill>
                  <a:srgbClr val="004196"/>
                </a:solidFill>
                <a:latin typeface="+mn-ea"/>
                <a:ea typeface="+mn-ea"/>
              </a:rPr>
              <a:t>において、メディアラグ株式会社が作成したものです。</a:t>
            </a:r>
            <a:endParaRPr lang="en-US" altLang="ja-JP" sz="1400" b="1" dirty="0">
              <a:solidFill>
                <a:srgbClr val="004196"/>
              </a:solidFill>
              <a:latin typeface="+mn-ea"/>
              <a:ea typeface="+mn-ea"/>
            </a:endParaRPr>
          </a:p>
        </p:txBody>
      </p:sp>
      <p:sp>
        <p:nvSpPr>
          <p:cNvPr id="4" name="タイトル 2">
            <a:extLst>
              <a:ext uri="{FF2B5EF4-FFF2-40B4-BE49-F238E27FC236}">
                <a16:creationId xmlns:a16="http://schemas.microsoft.com/office/drawing/2014/main" id="{F28ED6B5-2717-5D78-A4DA-E0D1167844D6}"/>
              </a:ext>
            </a:extLst>
          </p:cNvPr>
          <p:cNvSpPr txBox="1">
            <a:spLocks/>
          </p:cNvSpPr>
          <p:nvPr/>
        </p:nvSpPr>
        <p:spPr>
          <a:xfrm>
            <a:off x="2354502" y="2217556"/>
            <a:ext cx="7645228" cy="1810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800" b="1" kern="1200" cap="all" baseline="0" smtClean="0">
                <a:solidFill>
                  <a:srgbClr val="004196"/>
                </a:solidFill>
                <a:latin typeface="+mn-ea"/>
                <a:ea typeface="+mn-ea"/>
                <a:cs typeface="+mj-cs"/>
              </a:defRPr>
            </a:lvl1pPr>
          </a:lstStyle>
          <a:p>
            <a:pPr algn="ctr"/>
            <a:r>
              <a:rPr lang="ja-JP" altLang="en-US" sz="4000" dirty="0"/>
              <a:t>付録　</a:t>
            </a:r>
          </a:p>
          <a:p>
            <a:pPr algn="ctr"/>
            <a:r>
              <a:rPr lang="ja-JP" altLang="en-US" sz="4000" dirty="0"/>
              <a:t>本書における用語集</a:t>
            </a:r>
          </a:p>
        </p:txBody>
      </p:sp>
    </p:spTree>
    <p:extLst>
      <p:ext uri="{BB962C8B-B14F-4D97-AF65-F5344CB8AC3E}">
        <p14:creationId xmlns:p14="http://schemas.microsoft.com/office/powerpoint/2010/main" val="105442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73770" y="2469011"/>
            <a:ext cx="6912000" cy="658535"/>
          </a:xfrm>
        </p:spPr>
        <p:txBody>
          <a:bodyPr/>
          <a:lstStyle/>
          <a:p>
            <a:r>
              <a:rPr lang="ja-JP" altLang="en-US"/>
              <a:t>付録　本書における用語集</a:t>
            </a:r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9418638" y="6494463"/>
            <a:ext cx="487362" cy="363537"/>
          </a:xfrm>
        </p:spPr>
        <p:txBody>
          <a:bodyPr/>
          <a:lstStyle/>
          <a:p>
            <a:r>
              <a:rPr kumimoji="1" lang="en-US" altLang="ja-JP" dirty="0"/>
              <a:t>32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70" y="5263110"/>
            <a:ext cx="920487" cy="1231353"/>
          </a:xfrm>
          <a:prstGeom prst="rect">
            <a:avLst/>
          </a:prstGeom>
        </p:spPr>
      </p:pic>
      <p:sp>
        <p:nvSpPr>
          <p:cNvPr id="6" name="タイトル 1"/>
          <p:cNvSpPr txBox="1">
            <a:spLocks/>
          </p:cNvSpPr>
          <p:nvPr/>
        </p:nvSpPr>
        <p:spPr>
          <a:xfrm>
            <a:off x="373770" y="1764820"/>
            <a:ext cx="6912000" cy="6585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sz="2800" b="1" kern="1200" cap="all" baseline="0" smtClean="0">
                <a:solidFill>
                  <a:srgbClr val="004196"/>
                </a:solidFill>
                <a:latin typeface="+mn-ea"/>
                <a:ea typeface="+mn-ea"/>
                <a:cs typeface="+mj-cs"/>
              </a:defRPr>
            </a:lvl1pPr>
          </a:lstStyle>
          <a:p>
            <a:r>
              <a:rPr lang="en-US" altLang="ja-JP" sz="2000"/>
              <a:t>『</a:t>
            </a:r>
            <a:r>
              <a:rPr lang="ja-JP" altLang="en-US" sz="2000"/>
              <a:t>業種別支援の着眼点</a:t>
            </a:r>
            <a:r>
              <a:rPr lang="en-US" altLang="ja-JP" sz="2000"/>
              <a:t>』</a:t>
            </a:r>
            <a:r>
              <a:rPr lang="ja-JP" altLang="en-US" sz="2000"/>
              <a:t>　</a:t>
            </a:r>
            <a:r>
              <a:rPr lang="en-US" altLang="ja-JP" sz="2000"/>
              <a:t>2024</a:t>
            </a:r>
            <a:r>
              <a:rPr lang="ja-JP" altLang="en-US" sz="2000"/>
              <a:t>（令和６）年３月</a:t>
            </a:r>
            <a:endParaRPr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17471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21591358-06F4-48AA-B482-626AABC335E6}"/>
              </a:ext>
            </a:extLst>
          </p:cNvPr>
          <p:cNvSpPr txBox="1"/>
          <p:nvPr/>
        </p:nvSpPr>
        <p:spPr>
          <a:xfrm>
            <a:off x="224553" y="0"/>
            <a:ext cx="64484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600" b="1" u="sng">
                <a:latin typeface="+mn-ea"/>
              </a:rPr>
              <a:t>本書における用語集　  </a:t>
            </a:r>
            <a:endParaRPr kumimoji="1" lang="ja-JP" altLang="en-US" b="1" u="sng">
              <a:latin typeface="+mn-ea"/>
            </a:endParaRP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26507"/>
              </p:ext>
            </p:extLst>
          </p:nvPr>
        </p:nvGraphicFramePr>
        <p:xfrm>
          <a:off x="133350" y="856197"/>
          <a:ext cx="9639300" cy="561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66">
                  <a:extLst>
                    <a:ext uri="{9D8B030D-6E8A-4147-A177-3AD203B41FA5}">
                      <a16:colId xmlns:a16="http://schemas.microsoft.com/office/drawing/2014/main" val="3278282714"/>
                    </a:ext>
                  </a:extLst>
                </a:gridCol>
                <a:gridCol w="7802534">
                  <a:extLst>
                    <a:ext uri="{9D8B030D-6E8A-4147-A177-3AD203B41FA5}">
                      <a16:colId xmlns:a16="http://schemas.microsoft.com/office/drawing/2014/main" val="3660333951"/>
                    </a:ext>
                  </a:extLst>
                </a:gridCol>
              </a:tblGrid>
              <a:tr h="3717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用語（五十音順）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意　　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5152561"/>
                  </a:ext>
                </a:extLst>
              </a:tr>
              <a:tr h="717506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医療経済実態調査報告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病院、一般診療所、歯科診療所及び保険薬局における医業経営等の実態を明らかにし、社会保険診療報酬に関する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基礎資料、医療施設の損益に関する数値を参考にできる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2"/>
                        </a:rPr>
                        <a:t>https://www.mhlw.go.jp/bunya/iryouhoken/database/zenpan/iryoukikan.html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6235923"/>
                  </a:ext>
                </a:extLst>
              </a:tr>
              <a:tr h="707604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医療施設調査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病院及び診療所について、その分布及び整備の実態を明らかにするとともに、医療施設の診療機能を把握し、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医療行政の基礎資料で、施設数や病所数の確認ができる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3"/>
                        </a:rPr>
                        <a:t>https://www.mhlw.go.jp/toukei/list/79-1.html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938005"/>
                  </a:ext>
                </a:extLst>
              </a:tr>
              <a:tr h="731454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患者調査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病院及び診療所を利用する患者について、その傷病の状況等の実態を明らかにし、医療行政の基礎資料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日あたり疾病毎の</a:t>
                      </a: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10</a:t>
                      </a: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万人当りの受療率（病院に行く率）などが確認できる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4"/>
                        </a:rPr>
                        <a:t>https://www.mhlw.go.jp/toukei/list/10-20.html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15287052"/>
                  </a:ext>
                </a:extLst>
              </a:tr>
              <a:tr h="564492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広告宣伝（医療業）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医療広告は、患者等の利用者保護の観点から、限定的に認められた事項以外は、原則として広告が禁止されている</a:t>
                      </a:r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5"/>
                        </a:rPr>
                        <a:t>https://www.mhlw.go.jp/stf/seisakunitsuite/bunya/kenkou_iryou/iryou/kokokukisei/index.html</a:t>
                      </a:r>
                      <a:endParaRPr lang="en-US" altLang="ja-JP" sz="1100" b="0" i="0" u="none" strike="noStrike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3371781"/>
                  </a:ext>
                </a:extLst>
              </a:tr>
              <a:tr h="596295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サプライチェーン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製品の原材料・部品の調達から、製造、在庫管理、配送、販売、消費者の購入に至るまでの一連の流れのこと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1195263"/>
                  </a:ext>
                </a:extLst>
              </a:tr>
              <a:tr h="675802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zh-TW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社会医療診療行為別統計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医療保険制度における医療の給付の受給者に係る診療行為の内容、傷病の状況、調剤行為の内容、薬剤の使用状況等を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明らかにし、医療保険行政に必要な基礎資料で、診療の内訳や、件数・診療点数などが確認できる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6"/>
                        </a:rPr>
                        <a:t>https://www.mhlw.go.jp/toukei/list/26-19c.html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018031"/>
                  </a:ext>
                </a:extLst>
              </a:tr>
              <a:tr h="689254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診療報酬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診療報酬とは、保険医療機関及び保険薬局が保険医療サービスに対する対価として保険者から受け取り報酬のこと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marL="144000" lvl="0" algn="l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  <a:hlinkClick r:id="rId7"/>
                        </a:rPr>
                        <a:t>https://www.mhlw.go.jp/stf/seisakunitsuite/bunya/kenkou_iryou/iryouhoken/newpage_21053.html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2185050"/>
                  </a:ext>
                </a:extLst>
              </a:tr>
              <a:tr h="560640"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派遣医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44000" lvl="0" algn="l" fontAlgn="b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+mn-ea"/>
                        </a:rPr>
                        <a:t>医療機関等から診療所等に派遣されている医師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894268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9418320" y="6493847"/>
            <a:ext cx="487680" cy="364153"/>
          </a:xfrm>
        </p:spPr>
        <p:txBody>
          <a:bodyPr/>
          <a:lstStyle/>
          <a:p>
            <a:r>
              <a:rPr kumimoji="1" lang="en-US" altLang="ja-JP" dirty="0"/>
              <a:t>33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3CC6BD1-4833-CE85-5625-71A98CFB49E4}"/>
              </a:ext>
            </a:extLst>
          </p:cNvPr>
          <p:cNvSpPr txBox="1"/>
          <p:nvPr/>
        </p:nvSpPr>
        <p:spPr>
          <a:xfrm>
            <a:off x="6672978" y="307597"/>
            <a:ext cx="32330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/>
              <a:t>※</a:t>
            </a:r>
            <a:r>
              <a:rPr lang="ja-JP" altLang="en-US" sz="1000"/>
              <a:t> 本書における用語の意味等を解説したものです</a:t>
            </a:r>
            <a:endParaRPr kumimoji="1" lang="en-US" altLang="ja-JP" sz="400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C947334-549F-5DE6-399B-AB6B7785A5B6}"/>
              </a:ext>
            </a:extLst>
          </p:cNvPr>
          <p:cNvCxnSpPr>
            <a:cxnSpLocks/>
          </p:cNvCxnSpPr>
          <p:nvPr/>
        </p:nvCxnSpPr>
        <p:spPr>
          <a:xfrm>
            <a:off x="93000" y="530030"/>
            <a:ext cx="9720000" cy="0"/>
          </a:xfrm>
          <a:prstGeom prst="line">
            <a:avLst/>
          </a:prstGeom>
          <a:ln w="444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75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4"/>
          <p:cNvSpPr txBox="1">
            <a:spLocks/>
          </p:cNvSpPr>
          <p:nvPr/>
        </p:nvSpPr>
        <p:spPr>
          <a:xfrm>
            <a:off x="3999731" y="6078009"/>
            <a:ext cx="5603475" cy="59822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8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ja-JP" altLang="en-US" sz="1200" b="1">
                <a:solidFill>
                  <a:srgbClr val="004196"/>
                </a:solidFill>
                <a:latin typeface="+mn-ea"/>
                <a:ea typeface="+mn-ea"/>
              </a:rPr>
              <a:t>金融庁の委託事業である</a:t>
            </a:r>
            <a:r>
              <a:rPr lang="en-US" altLang="ja-JP" sz="1200" b="1">
                <a:solidFill>
                  <a:srgbClr val="004196"/>
                </a:solidFill>
                <a:latin typeface="+mn-ea"/>
                <a:ea typeface="+mn-ea"/>
              </a:rPr>
              <a:t>『</a:t>
            </a:r>
            <a:r>
              <a:rPr lang="ja-JP" altLang="en-US" sz="1200" b="1">
                <a:solidFill>
                  <a:srgbClr val="004196"/>
                </a:solidFill>
                <a:latin typeface="+mn-ea"/>
                <a:ea typeface="+mn-ea"/>
              </a:rPr>
              <a:t>令和</a:t>
            </a:r>
            <a:r>
              <a:rPr lang="en-US" altLang="ja-JP" sz="1200" b="1">
                <a:solidFill>
                  <a:srgbClr val="004196"/>
                </a:solidFill>
                <a:latin typeface="+mn-ea"/>
                <a:ea typeface="+mn-ea"/>
              </a:rPr>
              <a:t>5</a:t>
            </a:r>
            <a:r>
              <a:rPr lang="ja-JP" altLang="en-US" sz="1200" b="1">
                <a:solidFill>
                  <a:srgbClr val="004196"/>
                </a:solidFill>
                <a:latin typeface="+mn-ea"/>
                <a:ea typeface="+mn-ea"/>
              </a:rPr>
              <a:t>年度「業種別支援の着眼点の拡充や普及促進に向けた委託事業」</a:t>
            </a:r>
            <a:r>
              <a:rPr lang="en-US" altLang="ja-JP" sz="1200" b="1">
                <a:solidFill>
                  <a:srgbClr val="004196"/>
                </a:solidFill>
                <a:latin typeface="+mn-ea"/>
                <a:ea typeface="+mn-ea"/>
              </a:rPr>
              <a:t>』</a:t>
            </a:r>
            <a:r>
              <a:rPr lang="ja-JP" altLang="en-US" sz="1200" b="1">
                <a:solidFill>
                  <a:srgbClr val="004196"/>
                </a:solidFill>
                <a:latin typeface="+mn-ea"/>
                <a:ea typeface="+mn-ea"/>
              </a:rPr>
              <a:t>において、メディアラグ株式会社が作成したものです。</a:t>
            </a:r>
            <a:endParaRPr lang="en-US" altLang="ja-JP" sz="1200" b="1">
              <a:solidFill>
                <a:srgbClr val="004196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26408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485</Words>
  <Application>Microsoft Office PowerPoint</Application>
  <PresentationFormat>A4 210 x 297 mm</PresentationFormat>
  <Paragraphs>41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付録　本書における用語集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2024-03-25T09:21:33Z</dcterms:created>
  <dcterms:modified xsi:type="dcterms:W3CDTF">2024-03-25T09:21:38Z</dcterms:modified>
</cp:coreProperties>
</file>