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4"/>
    <p:sldMasterId id="2147483678" r:id="rId5"/>
  </p:sldMasterIdLst>
  <p:notesMasterIdLst>
    <p:notesMasterId r:id="rId149"/>
  </p:notesMasterIdLst>
  <p:handoutMasterIdLst>
    <p:handoutMasterId r:id="rId150"/>
  </p:handoutMasterIdLst>
  <p:sldIdLst>
    <p:sldId id="365" r:id="rId6"/>
    <p:sldId id="364" r:id="rId7"/>
    <p:sldId id="367" r:id="rId8"/>
    <p:sldId id="420" r:id="rId9"/>
    <p:sldId id="404" r:id="rId10"/>
    <p:sldId id="351" r:id="rId11"/>
    <p:sldId id="352" r:id="rId12"/>
    <p:sldId id="297" r:id="rId13"/>
    <p:sldId id="288" r:id="rId14"/>
    <p:sldId id="369" r:id="rId15"/>
    <p:sldId id="405" r:id="rId16"/>
    <p:sldId id="356" r:id="rId17"/>
    <p:sldId id="280" r:id="rId18"/>
    <p:sldId id="281" r:id="rId19"/>
    <p:sldId id="358" r:id="rId20"/>
    <p:sldId id="284" r:id="rId21"/>
    <p:sldId id="285" r:id="rId22"/>
    <p:sldId id="286" r:id="rId23"/>
    <p:sldId id="406" r:id="rId24"/>
    <p:sldId id="371" r:id="rId25"/>
    <p:sldId id="372" r:id="rId26"/>
    <p:sldId id="373" r:id="rId27"/>
    <p:sldId id="374" r:id="rId28"/>
    <p:sldId id="375" r:id="rId29"/>
    <p:sldId id="376" r:id="rId30"/>
    <p:sldId id="377" r:id="rId31"/>
    <p:sldId id="378" r:id="rId32"/>
    <p:sldId id="401" r:id="rId33"/>
    <p:sldId id="407" r:id="rId34"/>
    <p:sldId id="379" r:id="rId35"/>
    <p:sldId id="380" r:id="rId36"/>
    <p:sldId id="381" r:id="rId37"/>
    <p:sldId id="301" r:id="rId38"/>
    <p:sldId id="302" r:id="rId39"/>
    <p:sldId id="303" r:id="rId40"/>
    <p:sldId id="304" r:id="rId41"/>
    <p:sldId id="402" r:id="rId42"/>
    <p:sldId id="408" r:id="rId43"/>
    <p:sldId id="349" r:id="rId44"/>
    <p:sldId id="350" r:id="rId45"/>
    <p:sldId id="306" r:id="rId46"/>
    <p:sldId id="307" r:id="rId47"/>
    <p:sldId id="308" r:id="rId48"/>
    <p:sldId id="309" r:id="rId49"/>
    <p:sldId id="310" r:id="rId50"/>
    <p:sldId id="400" r:id="rId51"/>
    <p:sldId id="409" r:id="rId52"/>
    <p:sldId id="312" r:id="rId53"/>
    <p:sldId id="313" r:id="rId54"/>
    <p:sldId id="314" r:id="rId55"/>
    <p:sldId id="315" r:id="rId56"/>
    <p:sldId id="316" r:id="rId57"/>
    <p:sldId id="317" r:id="rId58"/>
    <p:sldId id="410" r:id="rId59"/>
    <p:sldId id="342" r:id="rId60"/>
    <p:sldId id="343" r:id="rId61"/>
    <p:sldId id="344" r:id="rId62"/>
    <p:sldId id="345" r:id="rId63"/>
    <p:sldId id="346" r:id="rId64"/>
    <p:sldId id="347" r:id="rId65"/>
    <p:sldId id="415" r:id="rId66"/>
    <p:sldId id="411" r:id="rId67"/>
    <p:sldId id="385" r:id="rId68"/>
    <p:sldId id="386" r:id="rId69"/>
    <p:sldId id="387" r:id="rId70"/>
    <p:sldId id="418" r:id="rId71"/>
    <p:sldId id="388" r:id="rId72"/>
    <p:sldId id="389" r:id="rId73"/>
    <p:sldId id="390" r:id="rId74"/>
    <p:sldId id="391" r:id="rId75"/>
    <p:sldId id="392" r:id="rId76"/>
    <p:sldId id="393" r:id="rId77"/>
    <p:sldId id="394" r:id="rId78"/>
    <p:sldId id="395" r:id="rId79"/>
    <p:sldId id="396" r:id="rId80"/>
    <p:sldId id="397" r:id="rId81"/>
    <p:sldId id="416" r:id="rId82"/>
    <p:sldId id="412" r:id="rId83"/>
    <p:sldId id="354" r:id="rId84"/>
    <p:sldId id="382" r:id="rId85"/>
    <p:sldId id="421" r:id="rId86"/>
    <p:sldId id="366" r:id="rId87"/>
    <p:sldId id="422" r:id="rId88"/>
    <p:sldId id="423" r:id="rId89"/>
    <p:sldId id="424" r:id="rId90"/>
    <p:sldId id="425" r:id="rId91"/>
    <p:sldId id="426"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39" r:id="rId105"/>
    <p:sldId id="440" r:id="rId106"/>
    <p:sldId id="441" r:id="rId107"/>
    <p:sldId id="442" r:id="rId108"/>
    <p:sldId id="443" r:id="rId109"/>
    <p:sldId id="444" r:id="rId110"/>
    <p:sldId id="445" r:id="rId111"/>
    <p:sldId id="446" r:id="rId112"/>
    <p:sldId id="447" r:id="rId113"/>
    <p:sldId id="448" r:id="rId114"/>
    <p:sldId id="449" r:id="rId115"/>
    <p:sldId id="450" r:id="rId116"/>
    <p:sldId id="451" r:id="rId117"/>
    <p:sldId id="452" r:id="rId118"/>
    <p:sldId id="453" r:id="rId119"/>
    <p:sldId id="454" r:id="rId120"/>
    <p:sldId id="455" r:id="rId121"/>
    <p:sldId id="456" r:id="rId122"/>
    <p:sldId id="457" r:id="rId123"/>
    <p:sldId id="458" r:id="rId124"/>
    <p:sldId id="459" r:id="rId125"/>
    <p:sldId id="475" r:id="rId126"/>
    <p:sldId id="485" r:id="rId127"/>
    <p:sldId id="482" r:id="rId128"/>
    <p:sldId id="486" r:id="rId129"/>
    <p:sldId id="487" r:id="rId130"/>
    <p:sldId id="489" r:id="rId131"/>
    <p:sldId id="464" r:id="rId132"/>
    <p:sldId id="460" r:id="rId133"/>
    <p:sldId id="483" r:id="rId134"/>
    <p:sldId id="484" r:id="rId135"/>
    <p:sldId id="503" r:id="rId136"/>
    <p:sldId id="491" r:id="rId137"/>
    <p:sldId id="492" r:id="rId138"/>
    <p:sldId id="493" r:id="rId139"/>
    <p:sldId id="494" r:id="rId140"/>
    <p:sldId id="495" r:id="rId141"/>
    <p:sldId id="496" r:id="rId142"/>
    <p:sldId id="497" r:id="rId143"/>
    <p:sldId id="498" r:id="rId144"/>
    <p:sldId id="499" r:id="rId145"/>
    <p:sldId id="500" r:id="rId146"/>
    <p:sldId id="501" r:id="rId147"/>
    <p:sldId id="502" r:id="rId148"/>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1642699-2743-47E6-883B-3224BFD6B7A9}">
          <p14:sldIdLst>
            <p14:sldId id="365"/>
            <p14:sldId id="364"/>
            <p14:sldId id="367"/>
            <p14:sldId id="420"/>
            <p14:sldId id="404"/>
            <p14:sldId id="351"/>
            <p14:sldId id="352"/>
            <p14:sldId id="297"/>
            <p14:sldId id="288"/>
            <p14:sldId id="369"/>
            <p14:sldId id="405"/>
            <p14:sldId id="356"/>
            <p14:sldId id="280"/>
            <p14:sldId id="281"/>
            <p14:sldId id="358"/>
            <p14:sldId id="284"/>
            <p14:sldId id="285"/>
            <p14:sldId id="286"/>
            <p14:sldId id="406"/>
            <p14:sldId id="371"/>
            <p14:sldId id="372"/>
            <p14:sldId id="373"/>
            <p14:sldId id="374"/>
            <p14:sldId id="375"/>
            <p14:sldId id="376"/>
            <p14:sldId id="377"/>
            <p14:sldId id="378"/>
            <p14:sldId id="401"/>
            <p14:sldId id="407"/>
            <p14:sldId id="379"/>
            <p14:sldId id="380"/>
            <p14:sldId id="381"/>
            <p14:sldId id="301"/>
            <p14:sldId id="302"/>
            <p14:sldId id="303"/>
            <p14:sldId id="304"/>
            <p14:sldId id="402"/>
            <p14:sldId id="408"/>
            <p14:sldId id="349"/>
            <p14:sldId id="350"/>
            <p14:sldId id="306"/>
            <p14:sldId id="307"/>
            <p14:sldId id="308"/>
            <p14:sldId id="309"/>
            <p14:sldId id="310"/>
            <p14:sldId id="400"/>
            <p14:sldId id="409"/>
            <p14:sldId id="312"/>
            <p14:sldId id="313"/>
            <p14:sldId id="314"/>
            <p14:sldId id="315"/>
            <p14:sldId id="316"/>
            <p14:sldId id="317"/>
            <p14:sldId id="410"/>
            <p14:sldId id="342"/>
            <p14:sldId id="343"/>
            <p14:sldId id="344"/>
            <p14:sldId id="345"/>
            <p14:sldId id="346"/>
            <p14:sldId id="347"/>
            <p14:sldId id="415"/>
            <p14:sldId id="411"/>
            <p14:sldId id="385"/>
            <p14:sldId id="386"/>
            <p14:sldId id="387"/>
            <p14:sldId id="418"/>
            <p14:sldId id="388"/>
            <p14:sldId id="389"/>
            <p14:sldId id="390"/>
            <p14:sldId id="391"/>
            <p14:sldId id="392"/>
            <p14:sldId id="393"/>
            <p14:sldId id="394"/>
            <p14:sldId id="395"/>
            <p14:sldId id="396"/>
            <p14:sldId id="397"/>
            <p14:sldId id="416"/>
            <p14:sldId id="412"/>
            <p14:sldId id="354"/>
            <p14:sldId id="382"/>
            <p14:sldId id="421"/>
            <p14:sldId id="366"/>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75"/>
            <p14:sldId id="485"/>
            <p14:sldId id="482"/>
            <p14:sldId id="486"/>
            <p14:sldId id="487"/>
            <p14:sldId id="489"/>
            <p14:sldId id="464"/>
            <p14:sldId id="460"/>
            <p14:sldId id="483"/>
            <p14:sldId id="484"/>
            <p14:sldId id="503"/>
            <p14:sldId id="491"/>
            <p14:sldId id="492"/>
            <p14:sldId id="493"/>
            <p14:sldId id="494"/>
            <p14:sldId id="495"/>
            <p14:sldId id="496"/>
            <p14:sldId id="497"/>
            <p14:sldId id="498"/>
            <p14:sldId id="499"/>
            <p14:sldId id="500"/>
            <p14:sldId id="501"/>
            <p14:sldId id="502"/>
          </p14:sldIdLst>
        </p14:section>
      </p14:sectionLst>
    </p:ext>
    <p:ext uri="{EFAFB233-063F-42B5-8137-9DF3F51BA10A}">
      <p15:sldGuideLst xmlns:p15="http://schemas.microsoft.com/office/powerpoint/2012/main">
        <p15:guide id="1" orient="horz" pos="1911" userDrawn="1">
          <p15:clr>
            <a:srgbClr val="A4A3A4"/>
          </p15:clr>
        </p15:guide>
        <p15:guide id="2" pos="3120">
          <p15:clr>
            <a:srgbClr val="A4A3A4"/>
          </p15:clr>
        </p15:guide>
        <p15:guide id="3" pos="172" userDrawn="1">
          <p15:clr>
            <a:srgbClr val="A4A3A4"/>
          </p15:clr>
        </p15:guide>
        <p15:guide id="4" orient="horz" pos="368" userDrawn="1">
          <p15:clr>
            <a:srgbClr val="A4A3A4"/>
          </p15:clr>
        </p15:guide>
        <p15:guide id="5" orient="horz" pos="2886" userDrawn="1">
          <p15:clr>
            <a:srgbClr val="A4A3A4"/>
          </p15:clr>
        </p15:guide>
        <p15:guide id="6" pos="6068" userDrawn="1">
          <p15:clr>
            <a:srgbClr val="A4A3A4"/>
          </p15:clr>
        </p15:guide>
        <p15:guide id="7" orient="horz" pos="41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279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96"/>
    <a:srgbClr val="5C9083"/>
    <a:srgbClr val="14191C"/>
    <a:srgbClr val="5CA18E"/>
    <a:srgbClr val="ED7D31"/>
    <a:srgbClr val="006158"/>
    <a:srgbClr val="70AD47"/>
    <a:srgbClr val="5B9BD5"/>
    <a:srgbClr val="FFFFFF"/>
    <a:srgbClr val="E7F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44" autoAdjust="0"/>
    <p:restoredTop sz="94333" autoAdjust="0"/>
  </p:normalViewPr>
  <p:slideViewPr>
    <p:cSldViewPr snapToGrid="0" showGuides="1">
      <p:cViewPr varScale="1">
        <p:scale>
          <a:sx n="110" d="100"/>
          <a:sy n="110" d="100"/>
        </p:scale>
        <p:origin x="1170" y="114"/>
      </p:cViewPr>
      <p:guideLst>
        <p:guide orient="horz" pos="1911"/>
        <p:guide pos="3120"/>
        <p:guide pos="172"/>
        <p:guide orient="horz" pos="368"/>
        <p:guide orient="horz" pos="2886"/>
        <p:guide pos="6068"/>
        <p:guide orient="horz" pos="4110"/>
      </p:guideLst>
    </p:cSldViewPr>
  </p:slideViewPr>
  <p:notesTextViewPr>
    <p:cViewPr>
      <p:scale>
        <a:sx n="75" d="100"/>
        <a:sy n="75" d="100"/>
      </p:scale>
      <p:origin x="0" y="0"/>
    </p:cViewPr>
  </p:notesTextViewPr>
  <p:notesViewPr>
    <p:cSldViewPr snapToGrid="0" showGuides="1">
      <p:cViewPr varScale="1">
        <p:scale>
          <a:sx n="44" d="100"/>
          <a:sy n="44" d="100"/>
        </p:scale>
        <p:origin x="2860" y="6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notesMaster" Target="notesMasters/notesMaster1.xml"/><Relationship Id="rId5" Type="http://schemas.openxmlformats.org/officeDocument/2006/relationships/slideMaster" Target="slideMasters/slideMaster2.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commentAuthors" Target="commentAuthor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theme" Target="theme/theme1.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18621" cy="494813"/>
          </a:xfrm>
          <a:prstGeom prst="rect">
            <a:avLst/>
          </a:prstGeom>
        </p:spPr>
        <p:txBody>
          <a:bodyPr vert="horz" lIns="90615" tIns="45306" rIns="90615" bIns="453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4" y="2"/>
            <a:ext cx="2918621" cy="494813"/>
          </a:xfrm>
          <a:prstGeom prst="rect">
            <a:avLst/>
          </a:prstGeom>
        </p:spPr>
        <p:txBody>
          <a:bodyPr vert="horz" lIns="90615" tIns="45306" rIns="90615" bIns="45306" rtlCol="0"/>
          <a:lstStyle>
            <a:lvl1pPr algn="r">
              <a:defRPr sz="1200"/>
            </a:lvl1pPr>
          </a:lstStyle>
          <a:p>
            <a:fld id="{F0E400C4-62FC-465D-ACBC-5BF91F622C6A}" type="datetimeFigureOut">
              <a:rPr kumimoji="1" lang="ja-JP" altLang="en-US" smtClean="0"/>
              <a:t>2025/3/13</a:t>
            </a:fld>
            <a:endParaRPr kumimoji="1" lang="ja-JP" altLang="en-US"/>
          </a:p>
        </p:txBody>
      </p:sp>
      <p:sp>
        <p:nvSpPr>
          <p:cNvPr id="4" name="フッター プレースホルダー 3"/>
          <p:cNvSpPr>
            <a:spLocks noGrp="1"/>
          </p:cNvSpPr>
          <p:nvPr>
            <p:ph type="ftr" sz="quarter" idx="2"/>
          </p:nvPr>
        </p:nvSpPr>
        <p:spPr>
          <a:xfrm>
            <a:off x="4" y="9371504"/>
            <a:ext cx="2918621" cy="494813"/>
          </a:xfrm>
          <a:prstGeom prst="rect">
            <a:avLst/>
          </a:prstGeom>
        </p:spPr>
        <p:txBody>
          <a:bodyPr vert="horz" lIns="90615" tIns="45306" rIns="90615" bIns="453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4" y="9371504"/>
            <a:ext cx="2918621" cy="494813"/>
          </a:xfrm>
          <a:prstGeom prst="rect">
            <a:avLst/>
          </a:prstGeom>
        </p:spPr>
        <p:txBody>
          <a:bodyPr vert="horz" lIns="90615" tIns="45306" rIns="90615" bIns="45306" rtlCol="0" anchor="b"/>
          <a:lstStyle>
            <a:lvl1pPr algn="r">
              <a:defRPr sz="1200"/>
            </a:lvl1pPr>
          </a:lstStyle>
          <a:p>
            <a:fld id="{28F77E1B-6127-4E8F-B340-BAC4A2D59DCF}" type="slidenum">
              <a:rPr kumimoji="1" lang="ja-JP" altLang="en-US" smtClean="0"/>
              <a:t>‹#›</a:t>
            </a:fld>
            <a:endParaRPr kumimoji="1" lang="ja-JP" altLang="en-US"/>
          </a:p>
        </p:txBody>
      </p:sp>
    </p:spTree>
    <p:extLst>
      <p:ext uri="{BB962C8B-B14F-4D97-AF65-F5344CB8AC3E}">
        <p14:creationId xmlns:p14="http://schemas.microsoft.com/office/powerpoint/2010/main" val="1620843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18831" cy="495029"/>
          </a:xfrm>
          <a:prstGeom prst="rect">
            <a:avLst/>
          </a:prstGeom>
        </p:spPr>
        <p:txBody>
          <a:bodyPr vert="horz" lIns="90615" tIns="45306" rIns="90615" bIns="453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4"/>
            <a:ext cx="2918831" cy="495029"/>
          </a:xfrm>
          <a:prstGeom prst="rect">
            <a:avLst/>
          </a:prstGeom>
        </p:spPr>
        <p:txBody>
          <a:bodyPr vert="horz" lIns="90615" tIns="45306" rIns="90615" bIns="45306" rtlCol="0"/>
          <a:lstStyle>
            <a:lvl1pPr algn="r">
              <a:defRPr sz="1200"/>
            </a:lvl1pPr>
          </a:lstStyle>
          <a:p>
            <a:fld id="{E2C52428-4ED6-4669-87B1-627096DC22A0}"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15" tIns="45306" rIns="90615" bIns="45306"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0615" tIns="45306" rIns="90615" bIns="45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0615" tIns="45306" rIns="90615" bIns="453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6"/>
            <a:ext cx="2918831" cy="495028"/>
          </a:xfrm>
          <a:prstGeom prst="rect">
            <a:avLst/>
          </a:prstGeom>
        </p:spPr>
        <p:txBody>
          <a:bodyPr vert="horz" lIns="90615" tIns="45306" rIns="90615" bIns="45306" rtlCol="0" anchor="b"/>
          <a:lstStyle>
            <a:lvl1pPr algn="r">
              <a:defRPr sz="1200"/>
            </a:lvl1pPr>
          </a:lstStyle>
          <a:p>
            <a:fld id="{B4754AF3-11AD-4DEF-A075-341F0C8AC012}" type="slidenum">
              <a:rPr kumimoji="1" lang="ja-JP" altLang="en-US" smtClean="0"/>
              <a:t>‹#›</a:t>
            </a:fld>
            <a:endParaRPr kumimoji="1" lang="ja-JP" altLang="en-US"/>
          </a:p>
        </p:txBody>
      </p:sp>
    </p:spTree>
    <p:extLst>
      <p:ext uri="{BB962C8B-B14F-4D97-AF65-F5344CB8AC3E}">
        <p14:creationId xmlns:p14="http://schemas.microsoft.com/office/powerpoint/2010/main" val="3764475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11</a:t>
            </a:fld>
            <a:endParaRPr kumimoji="1" lang="ja-JP" altLang="en-US" dirty="0"/>
          </a:p>
        </p:txBody>
      </p:sp>
    </p:spTree>
    <p:extLst>
      <p:ext uri="{BB962C8B-B14F-4D97-AF65-F5344CB8AC3E}">
        <p14:creationId xmlns:p14="http://schemas.microsoft.com/office/powerpoint/2010/main" val="45833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24</a:t>
            </a:fld>
            <a:endParaRPr kumimoji="1" lang="ja-JP" altLang="en-US"/>
          </a:p>
        </p:txBody>
      </p:sp>
    </p:spTree>
    <p:extLst>
      <p:ext uri="{BB962C8B-B14F-4D97-AF65-F5344CB8AC3E}">
        <p14:creationId xmlns:p14="http://schemas.microsoft.com/office/powerpoint/2010/main" val="245917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754AF3-11AD-4DEF-A075-341F0C8AC012}" type="slidenum">
              <a:rPr kumimoji="1" lang="ja-JP" altLang="en-US" smtClean="0"/>
              <a:t>36</a:t>
            </a:fld>
            <a:endParaRPr kumimoji="1" lang="ja-JP" altLang="en-US"/>
          </a:p>
        </p:txBody>
      </p:sp>
    </p:spTree>
    <p:extLst>
      <p:ext uri="{BB962C8B-B14F-4D97-AF65-F5344CB8AC3E}">
        <p14:creationId xmlns:p14="http://schemas.microsoft.com/office/powerpoint/2010/main" val="46934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51</a:t>
            </a:fld>
            <a:endParaRPr kumimoji="1" lang="ja-JP" altLang="en-US"/>
          </a:p>
        </p:txBody>
      </p:sp>
    </p:spTree>
    <p:extLst>
      <p:ext uri="{BB962C8B-B14F-4D97-AF65-F5344CB8AC3E}">
        <p14:creationId xmlns:p14="http://schemas.microsoft.com/office/powerpoint/2010/main" val="129390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58</a:t>
            </a:fld>
            <a:endParaRPr kumimoji="1" lang="ja-JP" altLang="en-US"/>
          </a:p>
        </p:txBody>
      </p:sp>
    </p:spTree>
    <p:extLst>
      <p:ext uri="{BB962C8B-B14F-4D97-AF65-F5344CB8AC3E}">
        <p14:creationId xmlns:p14="http://schemas.microsoft.com/office/powerpoint/2010/main" val="242558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66</a:t>
            </a:fld>
            <a:endParaRPr kumimoji="1" lang="ja-JP" altLang="en-US"/>
          </a:p>
        </p:txBody>
      </p:sp>
    </p:spTree>
    <p:extLst>
      <p:ext uri="{BB962C8B-B14F-4D97-AF65-F5344CB8AC3E}">
        <p14:creationId xmlns:p14="http://schemas.microsoft.com/office/powerpoint/2010/main" val="134596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71</a:t>
            </a:fld>
            <a:endParaRPr kumimoji="1" lang="ja-JP" altLang="en-US"/>
          </a:p>
        </p:txBody>
      </p:sp>
    </p:spTree>
    <p:extLst>
      <p:ext uri="{BB962C8B-B14F-4D97-AF65-F5344CB8AC3E}">
        <p14:creationId xmlns:p14="http://schemas.microsoft.com/office/powerpoint/2010/main" val="3680677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D78FFE-2A88-4DE2-BA27-7FAC2AD57C6F}" type="slidenum">
              <a:rPr kumimoji="1" lang="ja-JP" altLang="en-US" smtClean="0"/>
              <a:t>125</a:t>
            </a:fld>
            <a:endParaRPr kumimoji="1" lang="ja-JP" altLang="en-US"/>
          </a:p>
        </p:txBody>
      </p:sp>
    </p:spTree>
    <p:extLst>
      <p:ext uri="{BB962C8B-B14F-4D97-AF65-F5344CB8AC3E}">
        <p14:creationId xmlns:p14="http://schemas.microsoft.com/office/powerpoint/2010/main" val="198171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sp>
        <p:nvSpPr>
          <p:cNvPr id="12" name="円/楕円 14">
            <a:extLst>
              <a:ext uri="{FF2B5EF4-FFF2-40B4-BE49-F238E27FC236}">
                <a16:creationId xmlns:a16="http://schemas.microsoft.com/office/drawing/2014/main" id="{47953C80-71A5-4AA2-AEAD-21948D1AA6DC}"/>
              </a:ext>
            </a:extLst>
          </p:cNvPr>
          <p:cNvSpPr/>
          <p:nvPr userDrawn="1"/>
        </p:nvSpPr>
        <p:spPr>
          <a:xfrm>
            <a:off x="6772122" y="3829873"/>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円/楕円 15">
            <a:extLst>
              <a:ext uri="{FF2B5EF4-FFF2-40B4-BE49-F238E27FC236}">
                <a16:creationId xmlns:a16="http://schemas.microsoft.com/office/drawing/2014/main" id="{9C4582D1-F710-4E2F-9868-CB89116D5932}"/>
              </a:ext>
            </a:extLst>
          </p:cNvPr>
          <p:cNvSpPr/>
          <p:nvPr userDrawn="1"/>
        </p:nvSpPr>
        <p:spPr>
          <a:xfrm>
            <a:off x="6553973" y="364099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正方形/長方形 13"/>
          <p:cNvSpPr/>
          <p:nvPr userDrawn="1"/>
        </p:nvSpPr>
        <p:spPr>
          <a:xfrm>
            <a:off x="-46119" y="-46139"/>
            <a:ext cx="2461774" cy="6904139"/>
          </a:xfrm>
          <a:prstGeom prst="rect">
            <a:avLst/>
          </a:prstGeom>
          <a:solidFill>
            <a:srgbClr val="004196"/>
          </a:solid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25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09413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48903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830414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62549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60425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315746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7509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31424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638425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3097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sp>
        <p:nvSpPr>
          <p:cNvPr id="14" name="正方形/長方形 13"/>
          <p:cNvSpPr/>
          <p:nvPr userDrawn="1"/>
        </p:nvSpPr>
        <p:spPr>
          <a:xfrm>
            <a:off x="-46119" y="-46139"/>
            <a:ext cx="2448126" cy="6904139"/>
          </a:xfrm>
          <a:prstGeom prst="rect">
            <a:avLst/>
          </a:prstGeom>
          <a:solidFill>
            <a:srgbClr val="004196"/>
          </a:solid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5">
            <a:extLst>
              <a:ext uri="{FF2B5EF4-FFF2-40B4-BE49-F238E27FC236}">
                <a16:creationId xmlns:a16="http://schemas.microsoft.com/office/drawing/2014/main" id="{9C4582D1-F710-4E2F-9868-CB89116D5932}"/>
              </a:ext>
            </a:extLst>
          </p:cNvPr>
          <p:cNvSpPr/>
          <p:nvPr userDrawn="1"/>
        </p:nvSpPr>
        <p:spPr>
          <a:xfrm>
            <a:off x="6553973" y="364099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円/楕円 14">
            <a:extLst>
              <a:ext uri="{FF2B5EF4-FFF2-40B4-BE49-F238E27FC236}">
                <a16:creationId xmlns:a16="http://schemas.microsoft.com/office/drawing/2014/main" id="{47953C80-71A5-4AA2-AEAD-21948D1AA6DC}"/>
              </a:ext>
            </a:extLst>
          </p:cNvPr>
          <p:cNvSpPr/>
          <p:nvPr userDrawn="1"/>
        </p:nvSpPr>
        <p:spPr>
          <a:xfrm>
            <a:off x="6772122" y="3829873"/>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3960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3053092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12634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dirty="0"/>
          </a:p>
        </p:txBody>
      </p:sp>
      <p:sp>
        <p:nvSpPr>
          <p:cNvPr id="19" name="長方形 18">
            <a:extLst>
              <a:ext uri="{FF2B5EF4-FFF2-40B4-BE49-F238E27FC236}">
                <a16:creationId xmlns:a16="http://schemas.microsoft.com/office/drawing/2014/main" id="{9A55704E-D515-4774-90C6-5F887DDAE55E}"/>
              </a:ext>
            </a:extLst>
          </p:cNvPr>
          <p:cNvSpPr/>
          <p:nvPr userDrawn="1"/>
        </p:nvSpPr>
        <p:spPr>
          <a:xfrm>
            <a:off x="368514" y="2428608"/>
            <a:ext cx="6912000" cy="45719"/>
          </a:xfrm>
          <a:prstGeom prst="rect">
            <a:avLst/>
          </a:prstGeom>
          <a:solidFill>
            <a:srgbClr val="00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63" noProof="0"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368515" y="1770073"/>
            <a:ext cx="6912000" cy="658535"/>
          </a:xfrm>
        </p:spPr>
        <p:txBody>
          <a:bodyPr rtlCol="0">
            <a:normAutofit/>
          </a:bodyPr>
          <a:lstStyle>
            <a:lvl1pPr>
              <a:defRPr lang="en-US" sz="2800" b="1" kern="1200" cap="all" baseline="0" smtClean="0">
                <a:solidFill>
                  <a:srgbClr val="004196"/>
                </a:solidFill>
                <a:latin typeface="+mn-ea"/>
                <a:ea typeface="+mn-ea"/>
                <a:cs typeface="+mj-cs"/>
              </a:defRPr>
            </a:lvl1pPr>
          </a:lstStyle>
          <a:p>
            <a:pPr rtl="0"/>
            <a:r>
              <a:rPr lang="ja-JP" altLang="en-US" noProof="0" dirty="0"/>
              <a:t>マスター タイトルの書式設定</a:t>
            </a:r>
          </a:p>
        </p:txBody>
      </p:sp>
      <p:sp>
        <p:nvSpPr>
          <p:cNvPr id="21" name="円/楕円 16">
            <a:extLst>
              <a:ext uri="{FF2B5EF4-FFF2-40B4-BE49-F238E27FC236}">
                <a16:creationId xmlns:a16="http://schemas.microsoft.com/office/drawing/2014/main" id="{8725921A-0ED5-431E-899C-28A6920B5029}"/>
              </a:ext>
            </a:extLst>
          </p:cNvPr>
          <p:cNvSpPr/>
          <p:nvPr userDrawn="1"/>
        </p:nvSpPr>
        <p:spPr>
          <a:xfrm>
            <a:off x="7700282" y="1022650"/>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2" name="円/楕円 17">
            <a:extLst>
              <a:ext uri="{FF2B5EF4-FFF2-40B4-BE49-F238E27FC236}">
                <a16:creationId xmlns:a16="http://schemas.microsoft.com/office/drawing/2014/main" id="{EE8B169A-8A2F-4425-A9A1-1B828428B434}"/>
              </a:ext>
            </a:extLst>
          </p:cNvPr>
          <p:cNvSpPr/>
          <p:nvPr userDrawn="1"/>
        </p:nvSpPr>
        <p:spPr>
          <a:xfrm>
            <a:off x="7381875" y="79824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dirty="0"/>
              <a:t>2022.12.15</a:t>
            </a:r>
            <a:r>
              <a:rPr kumimoji="1" lang="ja-JP" altLang="en-US" dirty="0"/>
              <a:t>版</a:t>
            </a:r>
          </a:p>
        </p:txBody>
      </p:sp>
    </p:spTree>
    <p:extLst>
      <p:ext uri="{BB962C8B-B14F-4D97-AF65-F5344CB8AC3E}">
        <p14:creationId xmlns:p14="http://schemas.microsoft.com/office/powerpoint/2010/main" val="18676896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セクション ヘッダー">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dirty="0"/>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2532875" y="1505823"/>
            <a:ext cx="6912000" cy="4420999"/>
          </a:xfrm>
          <a:solidFill>
            <a:srgbClr val="004196"/>
          </a:solidFill>
        </p:spPr>
        <p:txBody>
          <a:bodyPr rtlCol="0" anchor="t">
            <a:normAutofit/>
          </a:bodyPr>
          <a:lstStyle>
            <a:lvl1pPr>
              <a:defRPr lang="en-US" sz="2800" b="1" kern="1200" cap="all" baseline="0" smtClean="0">
                <a:solidFill>
                  <a:schemeClr val="bg1">
                    <a:lumMod val="95000"/>
                  </a:schemeClr>
                </a:solidFill>
                <a:latin typeface="+mn-ea"/>
                <a:ea typeface="+mn-ea"/>
                <a:cs typeface="+mj-cs"/>
              </a:defRPr>
            </a:lvl1pPr>
          </a:lstStyle>
          <a:p>
            <a:pPr rtl="0"/>
            <a:r>
              <a:rPr lang="ja-JP" altLang="en-US" noProof="0" dirty="0"/>
              <a:t>マスター タイトルの書式設定</a:t>
            </a:r>
          </a:p>
        </p:txBody>
      </p:sp>
      <p:sp>
        <p:nvSpPr>
          <p:cNvPr id="8" name="円/楕円 16">
            <a:extLst>
              <a:ext uri="{FF2B5EF4-FFF2-40B4-BE49-F238E27FC236}">
                <a16:creationId xmlns:a16="http://schemas.microsoft.com/office/drawing/2014/main" id="{8725921A-0ED5-431E-899C-28A6920B5029}"/>
              </a:ext>
            </a:extLst>
          </p:cNvPr>
          <p:cNvSpPr/>
          <p:nvPr userDrawn="1"/>
        </p:nvSpPr>
        <p:spPr>
          <a:xfrm>
            <a:off x="-936185" y="1731521"/>
            <a:ext cx="3298372" cy="3298372"/>
          </a:xfrm>
          <a:prstGeom prst="ellipse">
            <a:avLst/>
          </a:prstGeom>
          <a:noFill/>
          <a:ln w="19050">
            <a:solidFill>
              <a:srgbClr val="33A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円/楕円 17">
            <a:extLst>
              <a:ext uri="{FF2B5EF4-FFF2-40B4-BE49-F238E27FC236}">
                <a16:creationId xmlns:a16="http://schemas.microsoft.com/office/drawing/2014/main" id="{EE8B169A-8A2F-4425-A9A1-1B828428B434}"/>
              </a:ext>
            </a:extLst>
          </p:cNvPr>
          <p:cNvSpPr/>
          <p:nvPr userDrawn="1"/>
        </p:nvSpPr>
        <p:spPr>
          <a:xfrm>
            <a:off x="-122428" y="5143744"/>
            <a:ext cx="1268186" cy="1268186"/>
          </a:xfrm>
          <a:prstGeom prst="ellipse">
            <a:avLst/>
          </a:prstGeom>
          <a:noFill/>
          <a:ln w="19050">
            <a:solidFill>
              <a:srgbClr val="33A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0"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dirty="0"/>
              <a:t>2022.12.15</a:t>
            </a:r>
            <a:r>
              <a:rPr kumimoji="1" lang="ja-JP" altLang="en-US" dirty="0"/>
              <a:t>版</a:t>
            </a:r>
          </a:p>
        </p:txBody>
      </p:sp>
    </p:spTree>
    <p:extLst>
      <p:ext uri="{BB962C8B-B14F-4D97-AF65-F5344CB8AC3E}">
        <p14:creationId xmlns:p14="http://schemas.microsoft.com/office/powerpoint/2010/main" val="22066169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正方形/長方形 1"/>
          <p:cNvSpPr/>
          <p:nvPr userDrawn="1"/>
        </p:nvSpPr>
        <p:spPr>
          <a:xfrm>
            <a:off x="396765" y="2574401"/>
            <a:ext cx="9112469" cy="902836"/>
          </a:xfrm>
          <a:prstGeom prst="rect">
            <a:avLst/>
          </a:prstGeom>
          <a:solidFill>
            <a:srgbClr val="004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20DE157-5EE1-4EA0-81F6-327024E6EEFE}"/>
              </a:ext>
            </a:extLst>
          </p:cNvPr>
          <p:cNvSpPr>
            <a:spLocks noGrp="1"/>
          </p:cNvSpPr>
          <p:nvPr>
            <p:ph type="title" hasCustomPrompt="1"/>
          </p:nvPr>
        </p:nvSpPr>
        <p:spPr>
          <a:xfrm>
            <a:off x="638133" y="2696049"/>
            <a:ext cx="8648480" cy="654338"/>
          </a:xfrm>
        </p:spPr>
        <p:txBody>
          <a:bodyPr anchor="ctr">
            <a:normAutofit/>
          </a:bodyPr>
          <a:lstStyle>
            <a:lvl1pPr algn="ctr">
              <a:defRPr sz="3200" b="0">
                <a:solidFill>
                  <a:schemeClr val="bg1"/>
                </a:solidFill>
                <a:latin typeface="ＭＳ ゴシック" panose="020B0609070205080204" pitchFamily="49" charset="-128"/>
                <a:ea typeface="ＭＳ ゴシック" panose="020B0609070205080204" pitchFamily="49" charset="-128"/>
              </a:defRPr>
            </a:lvl1pPr>
          </a:lstStyle>
          <a:p>
            <a:r>
              <a:rPr kumimoji="1" lang="ja-JP" altLang="en-US" dirty="0"/>
              <a:t>資料名称</a:t>
            </a:r>
          </a:p>
        </p:txBody>
      </p: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175592"/>
            <a:ext cx="8648480" cy="398809"/>
          </a:xfrm>
        </p:spPr>
        <p:txBody>
          <a:bodyPr anchor="ctr">
            <a:noAutofit/>
          </a:bodyPr>
          <a:lstStyle>
            <a:lvl1pPr marL="0" indent="0">
              <a:buNone/>
              <a:defRPr sz="2400">
                <a:solidFill>
                  <a:schemeClr val="bg1"/>
                </a:solidFill>
                <a:latin typeface="ＭＳ ゴシック" panose="020B0609070205080204" pitchFamily="49" charset="-128"/>
                <a:ea typeface="ＭＳ ゴシック" panose="020B0609070205080204" pitchFamily="49" charset="-128"/>
              </a:defRPr>
            </a:lvl1pPr>
          </a:lstStyle>
          <a:p>
            <a:pPr lvl="0"/>
            <a:r>
              <a:rPr kumimoji="1" lang="ja-JP" altLang="en-US" dirty="0"/>
              <a:t>業務名称</a:t>
            </a:r>
            <a:endParaRPr kumimoji="1" lang="en-US" altLang="ja-JP" dirty="0"/>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04098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EED4A916-229F-4D68-B1CA-918B9E6F994E}"/>
              </a:ext>
            </a:extLst>
          </p:cNvPr>
          <p:cNvCxnSpPr>
            <a:cxnSpLocks/>
          </p:cNvCxnSpPr>
          <p:nvPr userDrawn="1"/>
        </p:nvCxnSpPr>
        <p:spPr>
          <a:xfrm>
            <a:off x="638133" y="3377420"/>
            <a:ext cx="8648480" cy="346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853612"/>
            <a:ext cx="8648480" cy="398809"/>
          </a:xfrm>
        </p:spPr>
        <p:txBody>
          <a:bodyPr anchor="ctr">
            <a:noAutofit/>
          </a:bodyPr>
          <a:lstStyle>
            <a:lvl1pPr marL="0" indent="0">
              <a:buNone/>
              <a:defRPr sz="2400">
                <a:solidFill>
                  <a:schemeClr val="tx1"/>
                </a:solidFill>
                <a:latin typeface="ＭＳ ゴシック" panose="020B0609070205080204" pitchFamily="49" charset="-128"/>
                <a:ea typeface="ＭＳ ゴシック" panose="020B0609070205080204" pitchFamily="49" charset="-128"/>
              </a:defRPr>
            </a:lvl1pPr>
          </a:lstStyle>
          <a:p>
            <a:pPr lvl="0"/>
            <a:r>
              <a:rPr kumimoji="1" lang="ja-JP" altLang="en-US" dirty="0"/>
              <a:t>章の名称</a:t>
            </a:r>
            <a:endParaRPr kumimoji="1" lang="en-US" altLang="ja-JP" dirty="0"/>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957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8DEC90F-B50A-4FD3-84C7-6DF53D8C0224}"/>
              </a:ext>
            </a:extLst>
          </p:cNvPr>
          <p:cNvCxnSpPr/>
          <p:nvPr userDrawn="1"/>
        </p:nvCxnSpPr>
        <p:spPr>
          <a:xfrm>
            <a:off x="0" y="639101"/>
            <a:ext cx="990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2">
            <a:extLst>
              <a:ext uri="{FF2B5EF4-FFF2-40B4-BE49-F238E27FC236}">
                <a16:creationId xmlns:a16="http://schemas.microsoft.com/office/drawing/2014/main" id="{745834F0-E8CA-4508-B8C9-62DF02512FEC}"/>
              </a:ext>
            </a:extLst>
          </p:cNvPr>
          <p:cNvSpPr>
            <a:spLocks noGrp="1"/>
          </p:cNvSpPr>
          <p:nvPr>
            <p:ph type="body" sz="quarter" idx="16" hasCustomPrompt="1"/>
          </p:nvPr>
        </p:nvSpPr>
        <p:spPr>
          <a:xfrm>
            <a:off x="109057" y="155279"/>
            <a:ext cx="9722841" cy="360000"/>
          </a:xfrm>
        </p:spPr>
        <p:txBody>
          <a:bodyPr lIns="72000" tIns="36000" rIns="72000" bIns="36000" anchor="ctr">
            <a:noAutofit/>
          </a:bodyPr>
          <a:lstStyle>
            <a:lvl1pPr marL="0" indent="0">
              <a:buNone/>
              <a:defRPr sz="2400" b="1">
                <a:solidFill>
                  <a:schemeClr val="accent1"/>
                </a:solidFill>
                <a:latin typeface="ＭＳ ゴシック" panose="020B0609070205080204" pitchFamily="49" charset="-128"/>
                <a:ea typeface="ＭＳ ゴシック" panose="020B0609070205080204" pitchFamily="49" charset="-128"/>
              </a:defRPr>
            </a:lvl1pPr>
          </a:lstStyle>
          <a:p>
            <a:pPr lvl="0"/>
            <a:r>
              <a:rPr kumimoji="1" lang="en-US" altLang="ja-JP" dirty="0"/>
              <a:t>T2</a:t>
            </a:r>
          </a:p>
        </p:txBody>
      </p:sp>
      <p:sp>
        <p:nvSpPr>
          <p:cNvPr id="13"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12128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54134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93218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2"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2"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7" y="635636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6874367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61" r:id="rId5"/>
    <p:sldLayoutId id="2147483669" r:id="rId6"/>
    <p:sldLayoutId id="2147483670" r:id="rId7"/>
    <p:sldLayoutId id="2147483671" r:id="rId8"/>
    <p:sldLayoutId id="2147483672" r:id="rId9"/>
    <p:sldLayoutId id="2147483673" r:id="rId10"/>
  </p:sldLayoutIdLst>
  <p:hf hdr="0" ftr="0" dt="0"/>
  <p:txStyles>
    <p:title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8" indent="-228597" algn="l" defTabSz="91438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80" indent="-228597" algn="l" defTabSz="91438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72"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64"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56"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40"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84" rtl="0" eaLnBrk="1" latinLnBrk="0" hangingPunct="1">
        <a:defRPr kumimoji="1" sz="1800" kern="1200">
          <a:solidFill>
            <a:schemeClr val="tx1"/>
          </a:solidFill>
          <a:latin typeface="+mn-lt"/>
          <a:ea typeface="+mn-ea"/>
          <a:cs typeface="+mn-cs"/>
        </a:defRPr>
      </a:lvl1pPr>
      <a:lvl2pPr marL="457193" algn="l" defTabSz="914384" rtl="0" eaLnBrk="1" latinLnBrk="0" hangingPunct="1">
        <a:defRPr kumimoji="1" sz="1800" kern="1200">
          <a:solidFill>
            <a:schemeClr val="tx1"/>
          </a:solidFill>
          <a:latin typeface="+mn-lt"/>
          <a:ea typeface="+mn-ea"/>
          <a:cs typeface="+mn-cs"/>
        </a:defRPr>
      </a:lvl2pPr>
      <a:lvl3pPr marL="914384" algn="l" defTabSz="914384" rtl="0" eaLnBrk="1" latinLnBrk="0" hangingPunct="1">
        <a:defRPr kumimoji="1" sz="1800" kern="1200">
          <a:solidFill>
            <a:schemeClr val="tx1"/>
          </a:solidFill>
          <a:latin typeface="+mn-lt"/>
          <a:ea typeface="+mn-ea"/>
          <a:cs typeface="+mn-cs"/>
        </a:defRPr>
      </a:lvl3pPr>
      <a:lvl4pPr marL="1371577" algn="l" defTabSz="914384" rtl="0" eaLnBrk="1" latinLnBrk="0" hangingPunct="1">
        <a:defRPr kumimoji="1" sz="1800" kern="1200">
          <a:solidFill>
            <a:schemeClr val="tx1"/>
          </a:solidFill>
          <a:latin typeface="+mn-lt"/>
          <a:ea typeface="+mn-ea"/>
          <a:cs typeface="+mn-cs"/>
        </a:defRPr>
      </a:lvl4pPr>
      <a:lvl5pPr marL="1828767" algn="l" defTabSz="914384" rtl="0" eaLnBrk="1" latinLnBrk="0" hangingPunct="1">
        <a:defRPr kumimoji="1" sz="1800" kern="1200">
          <a:solidFill>
            <a:schemeClr val="tx1"/>
          </a:solidFill>
          <a:latin typeface="+mn-lt"/>
          <a:ea typeface="+mn-ea"/>
          <a:cs typeface="+mn-cs"/>
        </a:defRPr>
      </a:lvl5pPr>
      <a:lvl6pPr marL="2285961" algn="l" defTabSz="914384" rtl="0" eaLnBrk="1" latinLnBrk="0" hangingPunct="1">
        <a:defRPr kumimoji="1" sz="1800" kern="1200">
          <a:solidFill>
            <a:schemeClr val="tx1"/>
          </a:solidFill>
          <a:latin typeface="+mn-lt"/>
          <a:ea typeface="+mn-ea"/>
          <a:cs typeface="+mn-cs"/>
        </a:defRPr>
      </a:lvl6pPr>
      <a:lvl7pPr marL="2743152" algn="l" defTabSz="914384" rtl="0" eaLnBrk="1" latinLnBrk="0" hangingPunct="1">
        <a:defRPr kumimoji="1" sz="1800" kern="1200">
          <a:solidFill>
            <a:schemeClr val="tx1"/>
          </a:solidFill>
          <a:latin typeface="+mn-lt"/>
          <a:ea typeface="+mn-ea"/>
          <a:cs typeface="+mn-cs"/>
        </a:defRPr>
      </a:lvl7pPr>
      <a:lvl8pPr marL="3200344" algn="l" defTabSz="914384" rtl="0" eaLnBrk="1" latinLnBrk="0" hangingPunct="1">
        <a:defRPr kumimoji="1" sz="1800" kern="1200">
          <a:solidFill>
            <a:schemeClr val="tx1"/>
          </a:solidFill>
          <a:latin typeface="+mn-lt"/>
          <a:ea typeface="+mn-ea"/>
          <a:cs typeface="+mn-cs"/>
        </a:defRPr>
      </a:lvl8pPr>
      <a:lvl9pPr marL="3657537" algn="l" defTabSz="91438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6B26A-F333-4671-8EC9-FE0F88FDBA6E}" type="datetimeFigureOut">
              <a:rPr kumimoji="1" lang="ja-JP" altLang="en-US" smtClean="0"/>
              <a:t>2025/3/13</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9969573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8.xml"/><Relationship Id="rId4" Type="http://schemas.openxmlformats.org/officeDocument/2006/relationships/image" Target="../media/image30.e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hyperlink" Target="https://www.jpo.go.jp/resources/report/sonota-info/document/panhu/kinyuu_syokuin2.pdf" TargetMode="External"/><Relationship Id="rId2" Type="http://schemas.openxmlformats.org/officeDocument/2006/relationships/hyperlink" Target="https://www.jpo.go.jp/resources/report/sonota-info/document/panhu/kinyuu_syokuin.pdf" TargetMode="External"/><Relationship Id="rId1" Type="http://schemas.openxmlformats.org/officeDocument/2006/relationships/slideLayout" Target="../slideLayouts/slideLayout8.xml"/><Relationship Id="rId5" Type="http://schemas.openxmlformats.org/officeDocument/2006/relationships/hyperlink" Target="https://www.mhlw.go.jp/stf/seisakunitsuite/bunya/kenkou_iryou/iryou/teikyouseido/index.html" TargetMode="External"/><Relationship Id="rId4" Type="http://schemas.openxmlformats.org/officeDocument/2006/relationships/hyperlink" Target="https://jmap.jp/" TargetMode="External"/></Relationships>
</file>

<file path=ppt/slides/_rels/slide1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hyperlink" Target="https://www.mhlw.go.jp/toukei/list/79-1.html" TargetMode="External"/><Relationship Id="rId7" Type="http://schemas.openxmlformats.org/officeDocument/2006/relationships/hyperlink" Target="https://www.mhlw.go.jp/stf/seisakunitsuite/bunya/kenkou_iryou/iryouhoken/newpage_21053.html" TargetMode="External"/><Relationship Id="rId2" Type="http://schemas.openxmlformats.org/officeDocument/2006/relationships/hyperlink" Target="https://www.mhlw.go.jp/bunya/iryouhoken/database/zenpan/iryoukikan.html" TargetMode="External"/><Relationship Id="rId1" Type="http://schemas.openxmlformats.org/officeDocument/2006/relationships/slideLayout" Target="../slideLayouts/slideLayout8.xml"/><Relationship Id="rId6" Type="http://schemas.openxmlformats.org/officeDocument/2006/relationships/hyperlink" Target="https://www.mhlw.go.jp/toukei/list/26-19c.html" TargetMode="External"/><Relationship Id="rId5" Type="http://schemas.openxmlformats.org/officeDocument/2006/relationships/hyperlink" Target="https://www.mhlw.go.jp/stf/seisakunitsuite/bunya/kenkou_iryou/iryou/kokokukisei/index.html" TargetMode="External"/><Relationship Id="rId4" Type="http://schemas.openxmlformats.org/officeDocument/2006/relationships/hyperlink" Target="https://www.mhlw.go.jp/toukei/list/10-20.html"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hyperlink" Target="https://www.kaigokensaku.mhlw.go.jp/" TargetMode="Externa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448232" y="5833908"/>
            <a:ext cx="7457768" cy="80931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dirty="0">
                <a:solidFill>
                  <a:srgbClr val="004196"/>
                </a:solidFill>
                <a:latin typeface="+mn-ea"/>
                <a:ea typeface="+mn-ea"/>
              </a:rPr>
              <a:t>　</a:t>
            </a:r>
            <a:endParaRPr lang="ja-JP" altLang="en-US" sz="2400" b="1" dirty="0">
              <a:solidFill>
                <a:srgbClr val="004196"/>
              </a:solidFill>
              <a:latin typeface="+mn-ea"/>
              <a:ea typeface="+mn-ea"/>
            </a:endParaRPr>
          </a:p>
        </p:txBody>
      </p:sp>
      <p:sp>
        <p:nvSpPr>
          <p:cNvPr id="11" name="タイトル 4"/>
          <p:cNvSpPr txBox="1">
            <a:spLocks/>
          </p:cNvSpPr>
          <p:nvPr/>
        </p:nvSpPr>
        <p:spPr>
          <a:xfrm>
            <a:off x="2448232" y="5889325"/>
            <a:ext cx="7457768" cy="349243"/>
          </a:xfrm>
          <a:prstGeom prst="rect">
            <a:avLst/>
          </a:prstGeom>
        </p:spPr>
        <p:txBody>
          <a:bodyPr>
            <a:normAutofit fontScale="25000" lnSpcReduction="20000"/>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endParaRPr lang="ja-JP" altLang="en-US" sz="2400" b="1" dirty="0">
              <a:solidFill>
                <a:srgbClr val="004196"/>
              </a:solidFill>
              <a:latin typeface="+mn-ea"/>
              <a:ea typeface="+mn-ea"/>
            </a:endParaRPr>
          </a:p>
        </p:txBody>
      </p:sp>
      <p:sp>
        <p:nvSpPr>
          <p:cNvPr id="8" name="タイトル 4"/>
          <p:cNvSpPr txBox="1">
            <a:spLocks/>
          </p:cNvSpPr>
          <p:nvPr/>
        </p:nvSpPr>
        <p:spPr>
          <a:xfrm>
            <a:off x="2448233" y="2162064"/>
            <a:ext cx="7457767" cy="1563700"/>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4000" b="1" dirty="0">
                <a:solidFill>
                  <a:srgbClr val="004196"/>
                </a:solidFill>
                <a:latin typeface="+mn-ea"/>
                <a:ea typeface="+mn-ea"/>
              </a:rPr>
              <a:t>『</a:t>
            </a:r>
            <a:r>
              <a:rPr lang="ja-JP" altLang="en-US" sz="4000" b="1" dirty="0">
                <a:solidFill>
                  <a:srgbClr val="004196"/>
                </a:solidFill>
                <a:latin typeface="+mn-ea"/>
                <a:ea typeface="+mn-ea"/>
              </a:rPr>
              <a:t>業種別支援の着眼点</a:t>
            </a:r>
            <a:r>
              <a:rPr lang="en-US" altLang="ja-JP" sz="4000" b="1" dirty="0">
                <a:solidFill>
                  <a:srgbClr val="004196"/>
                </a:solidFill>
                <a:latin typeface="+mn-ea"/>
                <a:ea typeface="+mn-ea"/>
              </a:rPr>
              <a:t>』</a:t>
            </a:r>
            <a:endParaRPr lang="en-US" altLang="ja-JP" sz="3200" b="1" dirty="0">
              <a:solidFill>
                <a:srgbClr val="004196"/>
              </a:solidFill>
              <a:latin typeface="+mn-ea"/>
              <a:ea typeface="+mn-ea"/>
            </a:endParaRPr>
          </a:p>
        </p:txBody>
      </p:sp>
      <p:sp>
        <p:nvSpPr>
          <p:cNvPr id="10" name="タイトル 4"/>
          <p:cNvSpPr txBox="1">
            <a:spLocks/>
          </p:cNvSpPr>
          <p:nvPr/>
        </p:nvSpPr>
        <p:spPr>
          <a:xfrm>
            <a:off x="2448232" y="2622139"/>
            <a:ext cx="7457768" cy="64354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dirty="0">
                <a:solidFill>
                  <a:srgbClr val="004196"/>
                </a:solidFill>
                <a:latin typeface="+mn-ea"/>
                <a:ea typeface="+mn-ea"/>
              </a:rPr>
              <a:t>　</a:t>
            </a:r>
            <a:r>
              <a:rPr lang="en-US" altLang="ja-JP" sz="2400" b="1" dirty="0">
                <a:solidFill>
                  <a:srgbClr val="004196"/>
                </a:solidFill>
                <a:latin typeface="+mn-ea"/>
                <a:ea typeface="+mn-ea"/>
              </a:rPr>
              <a:t>2023</a:t>
            </a:r>
            <a:r>
              <a:rPr lang="ja-JP" altLang="en-US" sz="2400" b="1" dirty="0">
                <a:solidFill>
                  <a:srgbClr val="004196"/>
                </a:solidFill>
                <a:latin typeface="+mn-ea"/>
                <a:ea typeface="+mn-ea"/>
              </a:rPr>
              <a:t>（令和５）</a:t>
            </a:r>
            <a:r>
              <a:rPr lang="ja-JP" altLang="en-US" sz="2400" b="1">
                <a:solidFill>
                  <a:srgbClr val="004196"/>
                </a:solidFill>
                <a:latin typeface="+mn-ea"/>
                <a:ea typeface="+mn-ea"/>
              </a:rPr>
              <a:t>年３月</a:t>
            </a:r>
            <a:endParaRPr lang="ja-JP" altLang="en-US" sz="2800" b="1" dirty="0">
              <a:solidFill>
                <a:srgbClr val="004196"/>
              </a:solidFill>
              <a:latin typeface="+mn-ea"/>
              <a:ea typeface="+mn-ea"/>
            </a:endParaRPr>
          </a:p>
        </p:txBody>
      </p:sp>
      <p:sp>
        <p:nvSpPr>
          <p:cNvPr id="12" name="タイトル 4"/>
          <p:cNvSpPr txBox="1">
            <a:spLocks/>
          </p:cNvSpPr>
          <p:nvPr/>
        </p:nvSpPr>
        <p:spPr>
          <a:xfrm>
            <a:off x="2260772" y="5741106"/>
            <a:ext cx="7832688" cy="902121"/>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1400" b="1" dirty="0">
                <a:solidFill>
                  <a:srgbClr val="004196"/>
                </a:solidFill>
                <a:latin typeface="+mn-ea"/>
                <a:ea typeface="+mn-ea"/>
              </a:rPr>
              <a:t>金融庁の委託事業である</a:t>
            </a:r>
            <a:r>
              <a:rPr lang="en-US" altLang="ja-JP" sz="1400" b="1" dirty="0">
                <a:solidFill>
                  <a:srgbClr val="004196"/>
                </a:solidFill>
                <a:latin typeface="+mn-ea"/>
                <a:ea typeface="+mn-ea"/>
              </a:rPr>
              <a:t>『</a:t>
            </a:r>
            <a:r>
              <a:rPr lang="ja-JP" altLang="en-US" sz="1400" b="1" dirty="0">
                <a:solidFill>
                  <a:srgbClr val="004196"/>
                </a:solidFill>
                <a:latin typeface="+mn-ea"/>
                <a:ea typeface="+mn-ea"/>
              </a:rPr>
              <a:t>令和</a:t>
            </a:r>
            <a:r>
              <a:rPr lang="en-US" altLang="ja-JP" sz="1400" b="1" dirty="0">
                <a:solidFill>
                  <a:srgbClr val="004196"/>
                </a:solidFill>
                <a:latin typeface="+mn-ea"/>
                <a:ea typeface="+mn-ea"/>
              </a:rPr>
              <a:t>4</a:t>
            </a:r>
            <a:r>
              <a:rPr lang="ja-JP" altLang="en-US" sz="1400" b="1" dirty="0">
                <a:solidFill>
                  <a:srgbClr val="004196"/>
                </a:solidFill>
                <a:latin typeface="+mn-ea"/>
                <a:ea typeface="+mn-ea"/>
              </a:rPr>
              <a:t>年度「業種別の経営改善支援の効率化に向けた委託調査」</a:t>
            </a:r>
            <a:r>
              <a:rPr lang="en-US" altLang="ja-JP" sz="1400" b="1" dirty="0">
                <a:solidFill>
                  <a:srgbClr val="004196"/>
                </a:solidFill>
                <a:latin typeface="+mn-ea"/>
                <a:ea typeface="+mn-ea"/>
              </a:rPr>
              <a:t>』</a:t>
            </a:r>
          </a:p>
          <a:p>
            <a:pPr algn="ctr">
              <a:lnSpc>
                <a:spcPts val="2000"/>
              </a:lnSpc>
            </a:pPr>
            <a:r>
              <a:rPr lang="ja-JP" altLang="en-US" sz="1400" b="1" dirty="0">
                <a:solidFill>
                  <a:srgbClr val="004196"/>
                </a:solidFill>
                <a:latin typeface="+mn-ea"/>
                <a:ea typeface="+mn-ea"/>
              </a:rPr>
              <a:t>において、公益財団法人 日本生産性本部が作成したものです。</a:t>
            </a:r>
            <a:endParaRPr lang="en-US" altLang="ja-JP" sz="1400" b="1" dirty="0">
              <a:solidFill>
                <a:srgbClr val="004196"/>
              </a:solidFill>
              <a:latin typeface="+mn-ea"/>
              <a:ea typeface="+mn-ea"/>
            </a:endParaRPr>
          </a:p>
        </p:txBody>
      </p:sp>
    </p:spTree>
    <p:extLst>
      <p:ext uri="{BB962C8B-B14F-4D97-AF65-F5344CB8AC3E}">
        <p14:creationId xmlns:p14="http://schemas.microsoft.com/office/powerpoint/2010/main" val="68427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014F3672-D8F9-4383-91CC-BE468EA899B5}"/>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本書の提供方法</a:t>
            </a:r>
            <a:endParaRPr kumimoji="1" lang="ja-JP" altLang="en-US" b="1" u="sng" dirty="0">
              <a:latin typeface="+mn-ea"/>
            </a:endParaRPr>
          </a:p>
        </p:txBody>
      </p:sp>
      <p:sp>
        <p:nvSpPr>
          <p:cNvPr id="19" name="角丸四角形 18"/>
          <p:cNvSpPr/>
          <p:nvPr/>
        </p:nvSpPr>
        <p:spPr>
          <a:xfrm>
            <a:off x="3662895" y="1134052"/>
            <a:ext cx="2427210" cy="524523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2">
            <a:duotone>
              <a:schemeClr val="accent6">
                <a:shade val="45000"/>
                <a:satMod val="135000"/>
              </a:schemeClr>
              <a:prstClr val="white"/>
            </a:duotone>
          </a:blip>
          <a:stretch>
            <a:fillRect/>
          </a:stretch>
        </p:blipFill>
        <p:spPr>
          <a:xfrm>
            <a:off x="4043459" y="1761834"/>
            <a:ext cx="1666082" cy="1666082"/>
          </a:xfrm>
          <a:prstGeom prst="rect">
            <a:avLst/>
          </a:prstGeom>
        </p:spPr>
      </p:pic>
      <p:sp>
        <p:nvSpPr>
          <p:cNvPr id="21" name="テキスト ボックス 20">
            <a:extLst>
              <a:ext uri="{FF2B5EF4-FFF2-40B4-BE49-F238E27FC236}">
                <a16:creationId xmlns:a16="http://schemas.microsoft.com/office/drawing/2014/main" id="{70D1680C-366F-4B9B-8D60-46B7C5DDCFE9}"/>
              </a:ext>
            </a:extLst>
          </p:cNvPr>
          <p:cNvSpPr txBox="1"/>
          <p:nvPr/>
        </p:nvSpPr>
        <p:spPr>
          <a:xfrm>
            <a:off x="3926541" y="1387165"/>
            <a:ext cx="1873624"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【PowerPoint</a:t>
            </a:r>
            <a:r>
              <a:rPr lang="ja-JP" altLang="en-US" sz="1400" b="1" dirty="0">
                <a:latin typeface="+mn-ea"/>
              </a:rPr>
              <a:t>🄬</a:t>
            </a:r>
            <a:r>
              <a:rPr lang="en-US" altLang="ja-JP" sz="1400" b="1" dirty="0">
                <a:latin typeface="+mn-ea"/>
              </a:rPr>
              <a:t>】</a:t>
            </a:r>
            <a:endParaRPr lang="ja-JP" altLang="en-US" sz="1400" b="1" dirty="0">
              <a:latin typeface="+mn-ea"/>
            </a:endParaRPr>
          </a:p>
        </p:txBody>
      </p:sp>
      <p:sp>
        <p:nvSpPr>
          <p:cNvPr id="22" name="テキスト ボックス 21">
            <a:extLst>
              <a:ext uri="{FF2B5EF4-FFF2-40B4-BE49-F238E27FC236}">
                <a16:creationId xmlns:a16="http://schemas.microsoft.com/office/drawing/2014/main" id="{70D1680C-366F-4B9B-8D60-46B7C5DDCFE9}"/>
              </a:ext>
            </a:extLst>
          </p:cNvPr>
          <p:cNvSpPr txBox="1"/>
          <p:nvPr/>
        </p:nvSpPr>
        <p:spPr>
          <a:xfrm>
            <a:off x="3746090" y="3550595"/>
            <a:ext cx="2241755" cy="2400657"/>
          </a:xfrm>
          <a:prstGeom prst="rect">
            <a:avLst/>
          </a:prstGeom>
          <a:noFill/>
        </p:spPr>
        <p:txBody>
          <a:bodyPr wrap="square" rtlCol="0">
            <a:spAutoFit/>
          </a:bodyPr>
          <a:lstStyle/>
          <a:p>
            <a:r>
              <a:rPr lang="en-US" altLang="ja-JP" sz="1400" b="1" dirty="0">
                <a:latin typeface="+mn-ea"/>
              </a:rPr>
              <a:t>PowerPoint</a:t>
            </a:r>
            <a:r>
              <a:rPr lang="ja-JP" altLang="en-US" sz="1400" b="1" dirty="0">
                <a:latin typeface="+mn-ea"/>
              </a:rPr>
              <a:t>🄬のデータをダウンロードできます。</a:t>
            </a:r>
            <a:endParaRPr lang="en-US" altLang="ja-JP" sz="1400" b="1" dirty="0">
              <a:latin typeface="+mn-ea"/>
            </a:endParaRPr>
          </a:p>
          <a:p>
            <a:endParaRPr lang="en-US" altLang="ja-JP" sz="1400" dirty="0">
              <a:latin typeface="+mn-ea"/>
            </a:endParaRPr>
          </a:p>
          <a:p>
            <a:r>
              <a:rPr lang="ja-JP" altLang="en-US" sz="1200" spc="-80" dirty="0">
                <a:latin typeface="+mn-ea"/>
              </a:rPr>
              <a:t>データを自由に加工できるため、</a:t>
            </a:r>
            <a:endParaRPr lang="en-US" altLang="ja-JP" sz="1200" spc="-80" dirty="0">
              <a:latin typeface="+mn-ea"/>
            </a:endParaRPr>
          </a:p>
          <a:p>
            <a:r>
              <a:rPr kumimoji="1" lang="ja-JP" altLang="en-US" sz="1200" spc="30" dirty="0">
                <a:latin typeface="+mn-ea"/>
              </a:rPr>
              <a:t>・</a:t>
            </a:r>
            <a:r>
              <a:rPr kumimoji="1" lang="ja-JP" altLang="en-US" sz="1200" spc="50" dirty="0">
                <a:latin typeface="+mn-ea"/>
              </a:rPr>
              <a:t>組織・個人の着眼点の</a:t>
            </a:r>
            <a:endParaRPr kumimoji="1" lang="en-US" altLang="ja-JP" sz="1200" spc="50" dirty="0">
              <a:latin typeface="+mn-ea"/>
            </a:endParaRPr>
          </a:p>
          <a:p>
            <a:r>
              <a:rPr kumimoji="1" lang="ja-JP" altLang="en-US" sz="1200" spc="50" dirty="0">
                <a:latin typeface="+mn-ea"/>
              </a:rPr>
              <a:t>　追加等のカスタマイズ</a:t>
            </a:r>
            <a:endParaRPr kumimoji="1" lang="en-US" altLang="ja-JP" sz="1200" spc="50" dirty="0">
              <a:latin typeface="+mn-ea"/>
            </a:endParaRPr>
          </a:p>
          <a:p>
            <a:r>
              <a:rPr kumimoji="1" lang="ja-JP" altLang="en-US" sz="1200" spc="50" dirty="0">
                <a:latin typeface="+mn-ea"/>
              </a:rPr>
              <a:t>・</a:t>
            </a:r>
            <a:r>
              <a:rPr kumimoji="1" lang="ja-JP" altLang="en-US" sz="1200" spc="30" dirty="0">
                <a:latin typeface="+mn-ea"/>
              </a:rPr>
              <a:t>用途に応じた内容の追加</a:t>
            </a:r>
            <a:endParaRPr kumimoji="1" lang="en-US" altLang="ja-JP" sz="1200" spc="30" dirty="0">
              <a:latin typeface="+mn-ea"/>
            </a:endParaRPr>
          </a:p>
          <a:p>
            <a:r>
              <a:rPr kumimoji="1" lang="ja-JP" altLang="en-US" sz="1200" spc="30" dirty="0">
                <a:latin typeface="+mn-ea"/>
              </a:rPr>
              <a:t>・組織オリジナルの研修</a:t>
            </a:r>
            <a:endParaRPr kumimoji="1" lang="en-US" altLang="ja-JP" sz="1200" spc="30" dirty="0">
              <a:latin typeface="+mn-ea"/>
            </a:endParaRPr>
          </a:p>
          <a:p>
            <a:r>
              <a:rPr kumimoji="1" lang="ja-JP" altLang="en-US" sz="1200" spc="30" dirty="0">
                <a:latin typeface="+mn-ea"/>
              </a:rPr>
              <a:t>　資料の作成　等</a:t>
            </a:r>
            <a:endParaRPr kumimoji="1" lang="en-US" altLang="ja-JP" sz="1200" spc="30" dirty="0">
              <a:latin typeface="+mn-ea"/>
            </a:endParaRPr>
          </a:p>
          <a:p>
            <a:r>
              <a:rPr kumimoji="1" lang="ja-JP" altLang="en-US" sz="1200" spc="30" dirty="0">
                <a:latin typeface="+mn-ea"/>
              </a:rPr>
              <a:t>に活用できます。</a:t>
            </a:r>
            <a:endParaRPr kumimoji="1" lang="en-US" altLang="ja-JP" sz="1200" spc="30" dirty="0">
              <a:latin typeface="+mn-ea"/>
            </a:endParaRPr>
          </a:p>
          <a:p>
            <a:endParaRPr lang="en-US" altLang="ja-JP" sz="1200" dirty="0">
              <a:latin typeface="+mn-ea"/>
            </a:endParaRPr>
          </a:p>
          <a:p>
            <a:r>
              <a:rPr lang="ja-JP" altLang="en-US" sz="1200" spc="-60" dirty="0">
                <a:latin typeface="+mn-ea"/>
              </a:rPr>
              <a:t>金融庁の</a:t>
            </a:r>
            <a:r>
              <a:rPr lang="en-US" altLang="ja-JP" sz="1200" spc="-60" dirty="0">
                <a:latin typeface="+mn-ea"/>
              </a:rPr>
              <a:t>HP</a:t>
            </a:r>
            <a:r>
              <a:rPr lang="ja-JP" altLang="en-US" sz="1200" spc="-60" dirty="0">
                <a:latin typeface="+mn-ea"/>
              </a:rPr>
              <a:t>から入手できます。</a:t>
            </a:r>
          </a:p>
        </p:txBody>
      </p:sp>
      <p:sp>
        <p:nvSpPr>
          <p:cNvPr id="23" name="テキスト ボックス 22">
            <a:extLst>
              <a:ext uri="{FF2B5EF4-FFF2-40B4-BE49-F238E27FC236}">
                <a16:creationId xmlns:a16="http://schemas.microsoft.com/office/drawing/2014/main" id="{70D1680C-366F-4B9B-8D60-46B7C5DDCFE9}"/>
              </a:ext>
            </a:extLst>
          </p:cNvPr>
          <p:cNvSpPr txBox="1"/>
          <p:nvPr/>
        </p:nvSpPr>
        <p:spPr>
          <a:xfrm>
            <a:off x="1084585" y="1390885"/>
            <a:ext cx="1675343"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【PDF】</a:t>
            </a:r>
            <a:endParaRPr lang="ja-JP" altLang="en-US" sz="1400" b="1" dirty="0">
              <a:latin typeface="+mn-ea"/>
            </a:endParaRPr>
          </a:p>
        </p:txBody>
      </p:sp>
      <p:pic>
        <p:nvPicPr>
          <p:cNvPr id="24" name="図 23"/>
          <p:cNvPicPr>
            <a:picLocks noChangeAspect="1"/>
          </p:cNvPicPr>
          <p:nvPr/>
        </p:nvPicPr>
        <p:blipFill>
          <a:blip r:embed="rId3">
            <a:duotone>
              <a:schemeClr val="accent1">
                <a:shade val="45000"/>
                <a:satMod val="135000"/>
              </a:schemeClr>
              <a:prstClr val="white"/>
            </a:duotone>
          </a:blip>
          <a:stretch>
            <a:fillRect/>
          </a:stretch>
        </p:blipFill>
        <p:spPr>
          <a:xfrm>
            <a:off x="1084585" y="1811689"/>
            <a:ext cx="1802309" cy="1802309"/>
          </a:xfrm>
          <a:prstGeom prst="rect">
            <a:avLst/>
          </a:prstGeom>
        </p:spPr>
      </p:pic>
      <p:sp>
        <p:nvSpPr>
          <p:cNvPr id="25" name="テキスト ボックス 24">
            <a:extLst>
              <a:ext uri="{FF2B5EF4-FFF2-40B4-BE49-F238E27FC236}">
                <a16:creationId xmlns:a16="http://schemas.microsoft.com/office/drawing/2014/main" id="{70D1680C-366F-4B9B-8D60-46B7C5DDCFE9}"/>
              </a:ext>
            </a:extLst>
          </p:cNvPr>
          <p:cNvSpPr txBox="1"/>
          <p:nvPr/>
        </p:nvSpPr>
        <p:spPr>
          <a:xfrm>
            <a:off x="856185" y="3554315"/>
            <a:ext cx="2155371" cy="2400657"/>
          </a:xfrm>
          <a:prstGeom prst="rect">
            <a:avLst/>
          </a:prstGeom>
          <a:noFill/>
        </p:spPr>
        <p:txBody>
          <a:bodyPr wrap="square" rtlCol="0">
            <a:spAutoFit/>
          </a:bodyPr>
          <a:lstStyle/>
          <a:p>
            <a:r>
              <a:rPr lang="en-US" altLang="ja-JP" sz="1400" b="1" dirty="0">
                <a:latin typeface="+mn-ea"/>
              </a:rPr>
              <a:t>PDF</a:t>
            </a:r>
            <a:r>
              <a:rPr lang="ja-JP" altLang="en-US" sz="1400" b="1" dirty="0">
                <a:latin typeface="+mn-ea"/>
              </a:rPr>
              <a:t>のデータを</a:t>
            </a:r>
            <a:endParaRPr lang="en-US" altLang="ja-JP" sz="1400" b="1" dirty="0">
              <a:latin typeface="+mn-ea"/>
            </a:endParaRPr>
          </a:p>
          <a:p>
            <a:r>
              <a:rPr lang="ja-JP" altLang="en-US" sz="1400" b="1" dirty="0">
                <a:latin typeface="+mn-ea"/>
              </a:rPr>
              <a:t>ダウンロードできます。</a:t>
            </a:r>
            <a:endParaRPr lang="en-US" altLang="ja-JP" sz="1400" b="1" dirty="0">
              <a:latin typeface="+mn-ea"/>
            </a:endParaRPr>
          </a:p>
          <a:p>
            <a:endParaRPr lang="en-US" altLang="ja-JP" sz="1400" dirty="0">
              <a:latin typeface="+mn-ea"/>
            </a:endParaRPr>
          </a:p>
          <a:p>
            <a:r>
              <a:rPr lang="ja-JP" altLang="en-US" sz="1200" dirty="0">
                <a:latin typeface="+mn-ea"/>
              </a:rPr>
              <a:t>データをタブレット端末等に保存・印刷できるため、</a:t>
            </a:r>
            <a:endParaRPr lang="en-US" altLang="ja-JP" sz="1200" dirty="0">
              <a:latin typeface="+mn-ea"/>
            </a:endParaRPr>
          </a:p>
          <a:p>
            <a:r>
              <a:rPr lang="ja-JP" altLang="en-US" sz="1200" dirty="0">
                <a:latin typeface="+mn-ea"/>
              </a:rPr>
              <a:t>・訪問前の準備</a:t>
            </a:r>
            <a:endParaRPr lang="en-US" altLang="ja-JP" sz="1200" dirty="0">
              <a:latin typeface="+mn-ea"/>
            </a:endParaRPr>
          </a:p>
          <a:p>
            <a:r>
              <a:rPr lang="ja-JP" altLang="en-US" sz="1200" dirty="0">
                <a:latin typeface="+mn-ea"/>
              </a:rPr>
              <a:t>・面談時の対話</a:t>
            </a:r>
            <a:endParaRPr lang="en-US" altLang="ja-JP" sz="1200" dirty="0">
              <a:latin typeface="+mn-ea"/>
            </a:endParaRPr>
          </a:p>
          <a:p>
            <a:r>
              <a:rPr lang="ja-JP" altLang="en-US" sz="1200" dirty="0">
                <a:latin typeface="+mn-ea"/>
              </a:rPr>
              <a:t>・勉強会・研修の資料</a:t>
            </a:r>
            <a:endParaRPr lang="en-US" altLang="ja-JP" sz="1200" dirty="0">
              <a:latin typeface="+mn-ea"/>
            </a:endParaRPr>
          </a:p>
          <a:p>
            <a:r>
              <a:rPr lang="ja-JP" altLang="en-US" sz="1200" dirty="0">
                <a:latin typeface="+mn-ea"/>
              </a:rPr>
              <a:t>・自宅での学習　等</a:t>
            </a:r>
            <a:endParaRPr lang="en-US" altLang="ja-JP" sz="1200" dirty="0">
              <a:latin typeface="+mn-ea"/>
            </a:endParaRPr>
          </a:p>
          <a:p>
            <a:r>
              <a:rPr lang="ja-JP" altLang="en-US" sz="1200" dirty="0">
                <a:latin typeface="+mn-ea"/>
              </a:rPr>
              <a:t>に活用できます。</a:t>
            </a:r>
            <a:endParaRPr lang="en-US" altLang="ja-JP" sz="1200" dirty="0">
              <a:latin typeface="+mn-ea"/>
            </a:endParaRPr>
          </a:p>
          <a:p>
            <a:endParaRPr lang="en-US" altLang="ja-JP" sz="1200" spc="-60" dirty="0">
              <a:latin typeface="+mn-ea"/>
            </a:endParaRPr>
          </a:p>
          <a:p>
            <a:r>
              <a:rPr lang="ja-JP" altLang="en-US" sz="1200" spc="-60" dirty="0">
                <a:latin typeface="+mn-ea"/>
              </a:rPr>
              <a:t>金融庁の</a:t>
            </a:r>
            <a:r>
              <a:rPr lang="en-US" altLang="ja-JP" sz="1200" spc="-60" dirty="0">
                <a:latin typeface="+mn-ea"/>
              </a:rPr>
              <a:t>HP</a:t>
            </a:r>
            <a:r>
              <a:rPr lang="ja-JP" altLang="en-US" sz="1200" spc="-60" dirty="0">
                <a:latin typeface="+mn-ea"/>
              </a:rPr>
              <a:t>から入手できます。</a:t>
            </a:r>
            <a:endParaRPr lang="en-US" altLang="ja-JP" sz="1200" spc="-60" dirty="0">
              <a:latin typeface="+mn-ea"/>
            </a:endParaRPr>
          </a:p>
        </p:txBody>
      </p:sp>
      <p:sp>
        <p:nvSpPr>
          <p:cNvPr id="26" name="テキスト ボックス 25">
            <a:extLst>
              <a:ext uri="{FF2B5EF4-FFF2-40B4-BE49-F238E27FC236}">
                <a16:creationId xmlns:a16="http://schemas.microsoft.com/office/drawing/2014/main" id="{70D1680C-366F-4B9B-8D60-46B7C5DDCFE9}"/>
              </a:ext>
            </a:extLst>
          </p:cNvPr>
          <p:cNvSpPr txBox="1"/>
          <p:nvPr/>
        </p:nvSpPr>
        <p:spPr>
          <a:xfrm>
            <a:off x="6960184" y="1387165"/>
            <a:ext cx="1741123"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a:t>
            </a:r>
            <a:r>
              <a:rPr lang="ja-JP" altLang="en-US" sz="1400" b="1" dirty="0">
                <a:latin typeface="+mn-ea"/>
              </a:rPr>
              <a:t>読み上げ動画</a:t>
            </a:r>
            <a:r>
              <a:rPr lang="en-US" altLang="ja-JP" sz="1400" b="1" dirty="0">
                <a:latin typeface="+mn-ea"/>
              </a:rPr>
              <a:t>】</a:t>
            </a:r>
            <a:endParaRPr lang="ja-JP" altLang="en-US" sz="1400" b="1" dirty="0">
              <a:latin typeface="+mn-ea"/>
            </a:endParaRPr>
          </a:p>
        </p:txBody>
      </p:sp>
      <p:pic>
        <p:nvPicPr>
          <p:cNvPr id="27" name="図 26"/>
          <p:cNvPicPr>
            <a:picLocks noChangeAspect="1"/>
          </p:cNvPicPr>
          <p:nvPr/>
        </p:nvPicPr>
        <p:blipFill>
          <a:blip r:embed="rId4">
            <a:duotone>
              <a:schemeClr val="accent2">
                <a:shade val="45000"/>
                <a:satMod val="135000"/>
              </a:schemeClr>
              <a:prstClr val="white"/>
            </a:duotone>
          </a:blip>
          <a:stretch>
            <a:fillRect/>
          </a:stretch>
        </p:blipFill>
        <p:spPr>
          <a:xfrm>
            <a:off x="6960184" y="1761834"/>
            <a:ext cx="1744708" cy="1744708"/>
          </a:xfrm>
          <a:prstGeom prst="rect">
            <a:avLst/>
          </a:prstGeom>
        </p:spPr>
      </p:pic>
      <p:sp>
        <p:nvSpPr>
          <p:cNvPr id="28" name="テキスト ボックス 27">
            <a:extLst>
              <a:ext uri="{FF2B5EF4-FFF2-40B4-BE49-F238E27FC236}">
                <a16:creationId xmlns:a16="http://schemas.microsoft.com/office/drawing/2014/main" id="{70D1680C-366F-4B9B-8D60-46B7C5DDCFE9}"/>
              </a:ext>
            </a:extLst>
          </p:cNvPr>
          <p:cNvSpPr txBox="1"/>
          <p:nvPr/>
        </p:nvSpPr>
        <p:spPr>
          <a:xfrm>
            <a:off x="6764962" y="3557097"/>
            <a:ext cx="2131566" cy="2585323"/>
          </a:xfrm>
          <a:prstGeom prst="rect">
            <a:avLst/>
          </a:prstGeom>
          <a:noFill/>
        </p:spPr>
        <p:txBody>
          <a:bodyPr wrap="square" rtlCol="0">
            <a:spAutoFit/>
          </a:bodyPr>
          <a:lstStyle/>
          <a:p>
            <a:r>
              <a:rPr lang="ja-JP" altLang="en-US" sz="1400" b="1" dirty="0">
                <a:latin typeface="+mn-ea"/>
              </a:rPr>
              <a:t>お手持ちの端末で</a:t>
            </a:r>
            <a:endParaRPr lang="en-US" altLang="ja-JP" sz="1400" b="1" dirty="0">
              <a:latin typeface="+mn-ea"/>
            </a:endParaRPr>
          </a:p>
          <a:p>
            <a:r>
              <a:rPr lang="ja-JP" altLang="en-US" sz="1400" b="1" dirty="0">
                <a:latin typeface="+mn-ea"/>
              </a:rPr>
              <a:t>動画を視聴できます。</a:t>
            </a:r>
            <a:endParaRPr lang="en-US" altLang="ja-JP" sz="1400" b="1" dirty="0">
              <a:latin typeface="+mn-ea"/>
            </a:endParaRPr>
          </a:p>
          <a:p>
            <a:endParaRPr lang="en-US" altLang="ja-JP" sz="1400" b="1" dirty="0">
              <a:latin typeface="+mn-ea"/>
            </a:endParaRPr>
          </a:p>
          <a:p>
            <a:r>
              <a:rPr lang="ja-JP" altLang="en-US" sz="1200" spc="60" dirty="0">
                <a:latin typeface="+mn-ea"/>
              </a:rPr>
              <a:t>本書の読み上げ動画を視聴</a:t>
            </a:r>
            <a:r>
              <a:rPr lang="ja-JP" altLang="en-US" sz="1200" dirty="0">
                <a:latin typeface="+mn-ea"/>
              </a:rPr>
              <a:t>できるため、</a:t>
            </a:r>
            <a:endParaRPr lang="en-US" altLang="ja-JP" sz="1200" dirty="0">
              <a:latin typeface="+mn-ea"/>
            </a:endParaRPr>
          </a:p>
          <a:p>
            <a:r>
              <a:rPr lang="ja-JP" altLang="en-US" sz="1200" dirty="0">
                <a:latin typeface="+mn-ea"/>
              </a:rPr>
              <a:t>・本書の理解度の補完</a:t>
            </a:r>
            <a:endParaRPr lang="en-US" altLang="ja-JP" sz="1200" dirty="0">
              <a:latin typeface="+mn-ea"/>
            </a:endParaRPr>
          </a:p>
          <a:p>
            <a:r>
              <a:rPr lang="ja-JP" altLang="en-US" sz="1200" dirty="0">
                <a:latin typeface="+mn-ea"/>
              </a:rPr>
              <a:t>・営業店での勉強会・研修</a:t>
            </a:r>
            <a:endParaRPr lang="en-US" altLang="ja-JP" sz="1200" dirty="0">
              <a:latin typeface="+mn-ea"/>
            </a:endParaRPr>
          </a:p>
          <a:p>
            <a:r>
              <a:rPr lang="ja-JP" altLang="en-US" sz="1200" dirty="0">
                <a:latin typeface="+mn-ea"/>
              </a:rPr>
              <a:t>・</a:t>
            </a:r>
            <a:r>
              <a:rPr lang="ja-JP" altLang="en-US" sz="1200" spc="-40" dirty="0">
                <a:latin typeface="+mn-ea"/>
              </a:rPr>
              <a:t>通勤中や自宅での学習　等</a:t>
            </a:r>
            <a:endParaRPr lang="en-US" altLang="ja-JP" sz="1200" spc="-40" dirty="0">
              <a:latin typeface="+mn-ea"/>
            </a:endParaRPr>
          </a:p>
          <a:p>
            <a:r>
              <a:rPr lang="ja-JP" altLang="en-US" sz="1200" dirty="0">
                <a:latin typeface="+mn-ea"/>
              </a:rPr>
              <a:t>に活用できます。</a:t>
            </a:r>
            <a:endParaRPr lang="en-US" altLang="ja-JP" sz="1200" dirty="0">
              <a:latin typeface="+mn-ea"/>
            </a:endParaRPr>
          </a:p>
          <a:p>
            <a:endParaRPr lang="en-US" altLang="ja-JP" sz="1200" dirty="0">
              <a:latin typeface="+mn-ea"/>
            </a:endParaRPr>
          </a:p>
          <a:p>
            <a:endParaRPr lang="en-US" altLang="ja-JP" sz="1200" dirty="0">
              <a:latin typeface="+mn-ea"/>
            </a:endParaRPr>
          </a:p>
          <a:p>
            <a:r>
              <a:rPr lang="ja-JP" altLang="en-US" sz="1200" spc="-50" dirty="0">
                <a:latin typeface="+mn-ea"/>
              </a:rPr>
              <a:t>金融庁チャンネル・地方創生</a:t>
            </a:r>
            <a:r>
              <a:rPr lang="ja-JP" altLang="en-US" sz="1200" dirty="0">
                <a:latin typeface="+mn-ea"/>
              </a:rPr>
              <a:t>カレッジ等で配信</a:t>
            </a:r>
            <a:r>
              <a:rPr lang="ja-JP" altLang="en-US" sz="1200" spc="-80" dirty="0">
                <a:latin typeface="+mn-ea"/>
              </a:rPr>
              <a:t>します。</a:t>
            </a:r>
          </a:p>
        </p:txBody>
      </p:sp>
      <p:sp>
        <p:nvSpPr>
          <p:cNvPr id="29" name="角丸四角形 28"/>
          <p:cNvSpPr/>
          <p:nvPr/>
        </p:nvSpPr>
        <p:spPr>
          <a:xfrm>
            <a:off x="708651" y="1137772"/>
            <a:ext cx="2427210" cy="524151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角丸四角形 29"/>
          <p:cNvSpPr/>
          <p:nvPr/>
        </p:nvSpPr>
        <p:spPr>
          <a:xfrm>
            <a:off x="6617140" y="1134052"/>
            <a:ext cx="2427210" cy="524523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本書は、金融機関等の現場職員の皆様が様々な場面でご活用いただけるよう、</a:t>
            </a:r>
            <a:r>
              <a:rPr kumimoji="1" lang="en-US" altLang="ja-JP" sz="1400" b="1" spc="-20" dirty="0">
                <a:latin typeface="+mn-ea"/>
              </a:rPr>
              <a:t>PDF</a:t>
            </a:r>
            <a:r>
              <a:rPr kumimoji="1" lang="ja-JP" altLang="en-US" sz="1400" b="1" spc="-20" dirty="0" err="1">
                <a:latin typeface="+mn-ea"/>
              </a:rPr>
              <a:t>、</a:t>
            </a:r>
            <a:r>
              <a:rPr kumimoji="1" lang="en-US" altLang="ja-JP" sz="1400" b="1" spc="-20" dirty="0">
                <a:latin typeface="+mn-ea"/>
              </a:rPr>
              <a:t>PowerPoint</a:t>
            </a:r>
            <a:r>
              <a:rPr kumimoji="1" lang="ja-JP" altLang="en-US" sz="1400" b="1" spc="-20" dirty="0" err="1">
                <a:latin typeface="+mn-ea"/>
              </a:rPr>
              <a:t>、</a:t>
            </a:r>
            <a:r>
              <a:rPr kumimoji="1" lang="ja-JP" altLang="en-US" sz="1400" b="1" spc="-20" dirty="0">
                <a:latin typeface="+mn-ea"/>
              </a:rPr>
              <a:t>読み上げ動画の形で提供します。</a:t>
            </a:r>
            <a:endParaRPr kumimoji="1" lang="en-US" altLang="ja-JP" sz="1400" b="1" spc="-20" dirty="0">
              <a:latin typeface="+mn-ea"/>
            </a:endParaRPr>
          </a:p>
        </p:txBody>
      </p:sp>
      <p:cxnSp>
        <p:nvCxnSpPr>
          <p:cNvPr id="16" name="直線コネクタ 15">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EB3233E-B893-4679-07F8-520BB236E985}"/>
              </a:ext>
            </a:extLst>
          </p:cNvPr>
          <p:cNvCxnSpPr/>
          <p:nvPr/>
        </p:nvCxnSpPr>
        <p:spPr>
          <a:xfrm>
            <a:off x="249543" y="655085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a:t>
            </a:fld>
            <a:endParaRPr kumimoji="1" lang="ja-JP" altLang="en-US" dirty="0"/>
          </a:p>
        </p:txBody>
      </p:sp>
      <p:sp>
        <p:nvSpPr>
          <p:cNvPr id="2" name="正方形/長方形 1"/>
          <p:cNvSpPr/>
          <p:nvPr/>
        </p:nvSpPr>
        <p:spPr>
          <a:xfrm>
            <a:off x="3656868" y="6581316"/>
            <a:ext cx="3589313" cy="246221"/>
          </a:xfrm>
          <a:prstGeom prst="rect">
            <a:avLst/>
          </a:prstGeom>
        </p:spPr>
        <p:txBody>
          <a:bodyPr wrap="square">
            <a:spAutoFit/>
          </a:bodyPr>
          <a:lstStyle/>
          <a:p>
            <a:r>
              <a:rPr lang="ja-JP" altLang="en-US" sz="1000" dirty="0"/>
              <a:t>PowerPoint🄬は米国Microsoft Corporationの登録商標です。</a:t>
            </a:r>
          </a:p>
        </p:txBody>
      </p:sp>
    </p:spTree>
    <p:extLst>
      <p:ext uri="{BB962C8B-B14F-4D97-AF65-F5344CB8AC3E}">
        <p14:creationId xmlns:p14="http://schemas.microsoft.com/office/powerpoint/2010/main" val="1652222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矢印コネクタ 45">
            <a:extLst>
              <a:ext uri="{FF2B5EF4-FFF2-40B4-BE49-F238E27FC236}">
                <a16:creationId xmlns:a16="http://schemas.microsoft.com/office/drawing/2014/main" id="{483E8DF0-5D08-F61E-EA13-2F6093AE2820}"/>
              </a:ext>
            </a:extLst>
          </p:cNvPr>
          <p:cNvCxnSpPr/>
          <p:nvPr/>
        </p:nvCxnSpPr>
        <p:spPr>
          <a:xfrm>
            <a:off x="5234540" y="4734226"/>
            <a:ext cx="1289785" cy="0"/>
          </a:xfrm>
          <a:prstGeom prst="straightConnector1">
            <a:avLst/>
          </a:prstGeom>
          <a:ln w="104775">
            <a:solidFill>
              <a:schemeClr val="accent1">
                <a:alpha val="24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グループ化 39">
            <a:extLst>
              <a:ext uri="{FF2B5EF4-FFF2-40B4-BE49-F238E27FC236}">
                <a16:creationId xmlns:a16="http://schemas.microsoft.com/office/drawing/2014/main" id="{CD294AAE-DD5C-1A52-4FA6-8A145C00A92E}"/>
              </a:ext>
            </a:extLst>
          </p:cNvPr>
          <p:cNvGrpSpPr/>
          <p:nvPr/>
        </p:nvGrpSpPr>
        <p:grpSpPr>
          <a:xfrm>
            <a:off x="3304776" y="4473324"/>
            <a:ext cx="2378241" cy="566776"/>
            <a:chOff x="3408150" y="4474729"/>
            <a:chExt cx="2378241" cy="566776"/>
          </a:xfrm>
        </p:grpSpPr>
        <p:grpSp>
          <p:nvGrpSpPr>
            <p:cNvPr id="39" name="グループ化 38">
              <a:extLst>
                <a:ext uri="{FF2B5EF4-FFF2-40B4-BE49-F238E27FC236}">
                  <a16:creationId xmlns:a16="http://schemas.microsoft.com/office/drawing/2014/main" id="{1DCBCBF3-B6A8-EF46-ABB0-957D82937176}"/>
                </a:ext>
              </a:extLst>
            </p:cNvPr>
            <p:cNvGrpSpPr/>
            <p:nvPr/>
          </p:nvGrpSpPr>
          <p:grpSpPr>
            <a:xfrm>
              <a:off x="3408150" y="4474729"/>
              <a:ext cx="2378241" cy="566776"/>
              <a:chOff x="3408150" y="4474729"/>
              <a:chExt cx="2378241" cy="566776"/>
            </a:xfrm>
          </p:grpSpPr>
          <p:sp>
            <p:nvSpPr>
              <p:cNvPr id="19" name="テキスト ボックス 18">
                <a:extLst>
                  <a:ext uri="{FF2B5EF4-FFF2-40B4-BE49-F238E27FC236}">
                    <a16:creationId xmlns:a16="http://schemas.microsoft.com/office/drawing/2014/main" id="{2D1F20A3-ACBF-D81F-F475-DEED5BCC77C0}"/>
                  </a:ext>
                </a:extLst>
              </p:cNvPr>
              <p:cNvSpPr txBox="1"/>
              <p:nvPr/>
            </p:nvSpPr>
            <p:spPr>
              <a:xfrm>
                <a:off x="3408951" y="4764506"/>
                <a:ext cx="2377440" cy="276999"/>
              </a:xfrm>
              <a:prstGeom prst="rect">
                <a:avLst/>
              </a:prstGeom>
              <a:noFill/>
            </p:spPr>
            <p:txBody>
              <a:bodyPr wrap="square" rtlCol="0">
                <a:spAutoFit/>
              </a:bodyPr>
              <a:lstStyle/>
              <a:p>
                <a:pPr algn="ctr"/>
                <a:r>
                  <a:rPr kumimoji="1" lang="ja-JP" altLang="en-US" sz="1200" b="1"/>
                  <a:t>売　上　高</a:t>
                </a:r>
              </a:p>
            </p:txBody>
          </p:sp>
          <p:sp>
            <p:nvSpPr>
              <p:cNvPr id="20" name="テキスト ボックス 19">
                <a:extLst>
                  <a:ext uri="{FF2B5EF4-FFF2-40B4-BE49-F238E27FC236}">
                    <a16:creationId xmlns:a16="http://schemas.microsoft.com/office/drawing/2014/main" id="{8AC9A6C8-9B52-4FC1-79DD-FA7F445FBA04}"/>
                  </a:ext>
                </a:extLst>
              </p:cNvPr>
              <p:cNvSpPr txBox="1"/>
              <p:nvPr/>
            </p:nvSpPr>
            <p:spPr>
              <a:xfrm>
                <a:off x="3408150" y="4474729"/>
                <a:ext cx="2377440" cy="276999"/>
              </a:xfrm>
              <a:prstGeom prst="rect">
                <a:avLst/>
              </a:prstGeom>
              <a:noFill/>
            </p:spPr>
            <p:txBody>
              <a:bodyPr wrap="square" rtlCol="0">
                <a:spAutoFit/>
              </a:bodyPr>
              <a:lstStyle/>
              <a:p>
                <a:pPr algn="ctr"/>
                <a:r>
                  <a:rPr kumimoji="1" lang="ja-JP" altLang="en-US" sz="1200" b="1"/>
                  <a:t>人　件　費</a:t>
                </a:r>
              </a:p>
            </p:txBody>
          </p:sp>
        </p:grpSp>
        <p:cxnSp>
          <p:nvCxnSpPr>
            <p:cNvPr id="38" name="直線コネクタ 37">
              <a:extLst>
                <a:ext uri="{FF2B5EF4-FFF2-40B4-BE49-F238E27FC236}">
                  <a16:creationId xmlns:a16="http://schemas.microsoft.com/office/drawing/2014/main" id="{FDA755F0-5789-03AC-F4EA-160E7632AF56}"/>
                </a:ext>
              </a:extLst>
            </p:cNvPr>
            <p:cNvCxnSpPr/>
            <p:nvPr/>
          </p:nvCxnSpPr>
          <p:spPr>
            <a:xfrm>
              <a:off x="3955983" y="4764506"/>
              <a:ext cx="1203158"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157163" y="4012047"/>
            <a:ext cx="9520013" cy="415498"/>
          </a:xfrm>
          <a:prstGeom prst="rect">
            <a:avLst/>
          </a:prstGeom>
          <a:noFill/>
        </p:spPr>
        <p:txBody>
          <a:bodyPr wrap="square" rtlCol="0">
            <a:spAutoFit/>
          </a:bodyPr>
          <a:lstStyle/>
          <a:p>
            <a:r>
              <a:rPr kumimoji="1" lang="ja-JP" altLang="en-US" sz="1000" spc="-50"/>
              <a:t>　労働集約型が多い中小サービス業は、小売業や飲食業と同じで、どのくらい顧客を呼べているかが最も重要になりますが、“ヒトに売上が付いてくる”傾向が極めて強いという特徴があります。ヒトの動きで大きく売上が変動しやすいので、売上と人件費の推移も合わせて見てみることが効果的です。</a:t>
            </a:r>
            <a:endParaRPr kumimoji="1" lang="en-US" altLang="ja-JP" sz="1000" spc="-5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5274" y="1192399"/>
            <a:ext cx="1162051" cy="885825"/>
            <a:chOff x="295274" y="1523999"/>
            <a:chExt cx="1162051"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306790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5125171"/>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2075"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売上高営業利益率</a:t>
            </a:r>
            <a:endParaRPr kumimoji="1" lang="en-US" altLang="ja-JP" sz="1400" b="1">
              <a:solidFill>
                <a:schemeClr val="tx1"/>
              </a:solidFill>
            </a:endParaRPr>
          </a:p>
          <a:p>
            <a:pPr algn="ctr"/>
            <a:r>
              <a:rPr kumimoji="1" lang="ja-JP" altLang="en-US" sz="1400" b="1">
                <a:solidFill>
                  <a:schemeClr val="tx1"/>
                </a:solidFill>
              </a:rPr>
              <a:t>（本業収益力）</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266700" y="2184565"/>
            <a:ext cx="9372600" cy="707886"/>
          </a:xfrm>
          <a:prstGeom prst="rect">
            <a:avLst/>
          </a:prstGeom>
          <a:noFill/>
        </p:spPr>
        <p:txBody>
          <a:bodyPr wrap="square" rtlCol="0">
            <a:spAutoFit/>
          </a:bodyPr>
          <a:lstStyle/>
          <a:p>
            <a:r>
              <a:rPr kumimoji="1" lang="ja-JP" altLang="en-US" sz="1000" spc="-50">
                <a:latin typeface="+mn-ea"/>
              </a:rPr>
              <a:t>　美容エステや理容、ネイルサロン、小規模学習塾、</a:t>
            </a:r>
            <a:r>
              <a:rPr kumimoji="1" lang="en-US" altLang="ja-JP" sz="1000" spc="-50">
                <a:latin typeface="+mn-ea"/>
              </a:rPr>
              <a:t>IT</a:t>
            </a:r>
            <a:r>
              <a:rPr kumimoji="1" lang="ja-JP" altLang="en-US" sz="1000" spc="-50">
                <a:latin typeface="+mn-ea"/>
              </a:rPr>
              <a:t>関連のサービス業、デザイン事務所など、大きな設備投資は必要とせず、労働集約的な事業を運営している企業は、まずは営業利益の確保ができているかを優先して確認することが有効です。中小企業のサービス業は、売上原価が大きな割合を構成していることは少ないのが特徴です。</a:t>
            </a:r>
            <a:r>
              <a:rPr kumimoji="1" lang="ja-JP" altLang="en-US" sz="1000" spc="-70">
                <a:latin typeface="+mn-ea"/>
              </a:rPr>
              <a:t>経費についても、人件費・地代家賃・水道光熱費などが大きなウェイトを占めています。入金のサイトも建設業のように長期化することはまれなので、営業利益の創出力が、資金繰りを含めた事業安定性に直結することが多い点にも留意が必要です。</a:t>
            </a:r>
            <a:endParaRPr kumimoji="1" lang="en-US" altLang="ja-JP" sz="1000" spc="-70">
              <a:latin typeface="+mn-ea"/>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508668" y="1361132"/>
            <a:ext cx="6276973" cy="553998"/>
          </a:xfrm>
          <a:prstGeom prst="rect">
            <a:avLst/>
          </a:prstGeom>
          <a:noFill/>
        </p:spPr>
        <p:txBody>
          <a:bodyPr wrap="square" rtlCol="0">
            <a:spAutoFit/>
          </a:bodyPr>
          <a:lstStyle/>
          <a:p>
            <a:r>
              <a:rPr kumimoji="1" lang="ja-JP" altLang="en-US" sz="1000">
                <a:latin typeface="+mn-ea"/>
              </a:rPr>
              <a:t>□　サービス業は全般に労働集約的な事業形態が多いので、売上から経費を引いた営業利益にまずは着目</a:t>
            </a:r>
            <a:endParaRPr kumimoji="1" lang="en-US" altLang="ja-JP" sz="1000">
              <a:latin typeface="+mn-ea"/>
            </a:endParaRPr>
          </a:p>
          <a:p>
            <a:r>
              <a:rPr kumimoji="1" lang="ja-JP" altLang="en-US" sz="1000">
                <a:latin typeface="+mn-ea"/>
              </a:rPr>
              <a:t>□　原材料費や外注費が、売上原価として大きな割合を占めることは少ないのが特徴</a:t>
            </a:r>
            <a:endParaRPr kumimoji="1" lang="en-US" altLang="ja-JP" sz="1000">
              <a:latin typeface="+mn-ea"/>
            </a:endParaRPr>
          </a:p>
          <a:p>
            <a:r>
              <a:rPr kumimoji="1" lang="ja-JP" altLang="en-US" sz="1000">
                <a:latin typeface="+mn-ea"/>
              </a:rPr>
              <a:t>□　本業との関連が想起できないような費用科目については注視が必要</a:t>
            </a:r>
            <a:endParaRPr kumimoji="1" lang="en-US" altLang="ja-JP" sz="1000">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21049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売上高の傾向</a:t>
            </a:r>
            <a:endParaRPr kumimoji="1" lang="en-US" altLang="ja-JP" sz="1400" b="1">
              <a:solidFill>
                <a:schemeClr val="tx1"/>
              </a:solidFill>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514726" y="3070253"/>
            <a:ext cx="5903911" cy="861774"/>
          </a:xfrm>
          <a:prstGeom prst="rect">
            <a:avLst/>
          </a:prstGeom>
          <a:noFill/>
        </p:spPr>
        <p:txBody>
          <a:bodyPr wrap="square" rtlCol="0">
            <a:spAutoFit/>
          </a:bodyPr>
          <a:lstStyle/>
          <a:p>
            <a:r>
              <a:rPr kumimoji="1" lang="ja-JP" altLang="en-US" sz="1000">
                <a:latin typeface="+mn-ea"/>
              </a:rPr>
              <a:t>□　決算書がある場合は、数年分を並べて傾向を把握</a:t>
            </a:r>
            <a:endParaRPr kumimoji="1" lang="en-US" altLang="ja-JP" sz="1000">
              <a:latin typeface="+mn-ea"/>
            </a:endParaRPr>
          </a:p>
          <a:p>
            <a:r>
              <a:rPr kumimoji="1" lang="ja-JP" altLang="en-US" sz="1000">
                <a:latin typeface="+mn-ea"/>
              </a:rPr>
              <a:t>□　個人客向けの商売が主流であり、経営資源をもとにどのくらいの売上を生み出しているかが、</a:t>
            </a:r>
            <a:endParaRPr kumimoji="1" lang="en-US" altLang="ja-JP" sz="1000">
              <a:latin typeface="+mn-ea"/>
            </a:endParaRPr>
          </a:p>
          <a:p>
            <a:r>
              <a:rPr kumimoji="1" lang="ja-JP" altLang="en-US" sz="1000">
                <a:latin typeface="+mn-ea"/>
              </a:rPr>
              <a:t>　　事業の流れをつかむ上でも重要</a:t>
            </a:r>
            <a:endParaRPr kumimoji="1" lang="en-US" altLang="ja-JP" sz="1000">
              <a:latin typeface="+mn-ea"/>
            </a:endParaRPr>
          </a:p>
          <a:p>
            <a:r>
              <a:rPr kumimoji="1" lang="ja-JP" altLang="en-US" sz="1000">
                <a:latin typeface="+mn-ea"/>
              </a:rPr>
              <a:t>□　訪問時に社員数や客数などをヒアリングしないと詳細がわからないことが多いので、</a:t>
            </a:r>
            <a:endParaRPr kumimoji="1" lang="en-US" altLang="ja-JP" sz="1000">
              <a:latin typeface="+mn-ea"/>
            </a:endParaRPr>
          </a:p>
          <a:p>
            <a:r>
              <a:rPr kumimoji="1" lang="ja-JP" altLang="en-US" sz="1000">
                <a:latin typeface="+mn-ea"/>
              </a:rPr>
              <a:t>　　この段階では売上のトレンドを大まかに見ておく程度の感覚で良い</a:t>
            </a:r>
            <a:endParaRPr kumimoji="1" lang="en-US" altLang="ja-JP" sz="1000">
              <a:latin typeface="+mn-ea"/>
            </a:endParaRPr>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25931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当座比率</a:t>
            </a:r>
            <a:endParaRPr kumimoji="1" lang="en-US" altLang="ja-JP" sz="1400" b="1">
              <a:solidFill>
                <a:schemeClr val="tx1"/>
              </a:solidFill>
            </a:endParaRPr>
          </a:p>
          <a:p>
            <a:pPr algn="ctr"/>
            <a:r>
              <a:rPr kumimoji="1" lang="ja-JP" altLang="en-US" sz="900" b="1">
                <a:solidFill>
                  <a:schemeClr val="tx1"/>
                </a:solidFill>
              </a:rPr>
              <a:t>（現預金</a:t>
            </a:r>
            <a:r>
              <a:rPr kumimoji="1" lang="en-US" altLang="ja-JP" sz="900" b="1">
                <a:solidFill>
                  <a:schemeClr val="tx1"/>
                </a:solidFill>
              </a:rPr>
              <a:t>+</a:t>
            </a:r>
            <a:r>
              <a:rPr kumimoji="1" lang="ja-JP" altLang="en-US" sz="900" b="1">
                <a:solidFill>
                  <a:schemeClr val="tx1"/>
                </a:solidFill>
              </a:rPr>
              <a:t>売上債権）</a:t>
            </a:r>
            <a:r>
              <a:rPr kumimoji="1" lang="en-US" altLang="ja-JP" sz="900" b="1">
                <a:solidFill>
                  <a:schemeClr val="tx1"/>
                </a:solidFill>
              </a:rPr>
              <a:t>÷</a:t>
            </a:r>
            <a:r>
              <a:rPr kumimoji="1" lang="ja-JP" altLang="en-US" sz="900" b="1">
                <a:solidFill>
                  <a:schemeClr val="tx1"/>
                </a:solidFill>
              </a:rPr>
              <a:t>流動負債</a:t>
            </a:r>
            <a:endParaRPr kumimoji="1" lang="en-US" altLang="ja-JP" sz="900" b="1">
              <a:solidFill>
                <a:schemeClr val="tx1"/>
              </a:solidFill>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514726" y="5210723"/>
            <a:ext cx="5946907" cy="707886"/>
          </a:xfrm>
          <a:prstGeom prst="rect">
            <a:avLst/>
          </a:prstGeom>
          <a:noFill/>
        </p:spPr>
        <p:txBody>
          <a:bodyPr wrap="square" rtlCol="0">
            <a:spAutoFit/>
          </a:bodyPr>
          <a:lstStyle/>
          <a:p>
            <a:r>
              <a:rPr kumimoji="1" lang="ja-JP" altLang="en-US" sz="1000">
                <a:latin typeface="+mn-ea"/>
              </a:rPr>
              <a:t>□　当面の支払い能力を事前に把握し、目安として</a:t>
            </a:r>
            <a:r>
              <a:rPr kumimoji="1" lang="en-US" altLang="ja-JP" sz="1000">
                <a:latin typeface="+mn-ea"/>
              </a:rPr>
              <a:t>100</a:t>
            </a:r>
            <a:r>
              <a:rPr kumimoji="1" lang="ja-JP" altLang="en-US" sz="1000">
                <a:latin typeface="+mn-ea"/>
              </a:rPr>
              <a:t>％以上なら</a:t>
            </a:r>
            <a:r>
              <a:rPr kumimoji="1" lang="ja-JP" altLang="en-US" sz="1000" err="1">
                <a:latin typeface="+mn-ea"/>
              </a:rPr>
              <a:t>良し</a:t>
            </a:r>
            <a:r>
              <a:rPr kumimoji="1" lang="ja-JP" altLang="en-US" sz="1000">
                <a:latin typeface="+mn-ea"/>
              </a:rPr>
              <a:t>とする</a:t>
            </a:r>
            <a:endParaRPr kumimoji="1" lang="en-US" altLang="ja-JP" sz="1000">
              <a:latin typeface="+mn-ea"/>
            </a:endParaRPr>
          </a:p>
          <a:p>
            <a:r>
              <a:rPr kumimoji="1" lang="ja-JP" altLang="en-US" sz="1000">
                <a:latin typeface="+mn-ea"/>
              </a:rPr>
              <a:t>□　不相応な在庫、不透明な仮払金、短期貸付金の増加などで当座資産が減少するのは悪化の兆候</a:t>
            </a:r>
            <a:endParaRPr kumimoji="1" lang="en-US" altLang="ja-JP" sz="1000">
              <a:latin typeface="+mn-ea"/>
            </a:endParaRPr>
          </a:p>
          <a:p>
            <a:r>
              <a:rPr kumimoji="1" lang="ja-JP" altLang="en-US" sz="1000">
                <a:latin typeface="+mn-ea"/>
              </a:rPr>
              <a:t>□　装置産業ではないことも多いため、慎重な経営をしていれば悪化しにくい</a:t>
            </a:r>
            <a:endParaRPr kumimoji="1" lang="en-US" altLang="ja-JP" sz="1000">
              <a:latin typeface="+mn-ea"/>
            </a:endParaRPr>
          </a:p>
          <a:p>
            <a:r>
              <a:rPr kumimoji="1" lang="ja-JP" altLang="en-US" sz="1000">
                <a:latin typeface="+mn-ea"/>
              </a:rPr>
              <a:t>□　様々な事業や販売に手を広げる傾向にあるのも特徴の一つなので、兆候をつかみやすい分析指標</a:t>
            </a:r>
            <a:endParaRPr kumimoji="1" lang="en-US" altLang="ja-JP" sz="1000">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171450" y="6107916"/>
            <a:ext cx="9401175" cy="553998"/>
          </a:xfrm>
          <a:prstGeom prst="rect">
            <a:avLst/>
          </a:prstGeom>
          <a:noFill/>
        </p:spPr>
        <p:txBody>
          <a:bodyPr wrap="square" rtlCol="0">
            <a:spAutoFit/>
          </a:bodyPr>
          <a:lstStyle/>
          <a:p>
            <a:r>
              <a:rPr kumimoji="1" lang="ja-JP" altLang="en-US" sz="1000" spc="-50"/>
              <a:t>　本来、接客が中心のサービス業の場合、労働集約型で大きな設備投資を伴う資産を要することはありません。その反面で、参入障壁が低く、価格競争に陥りやすい弱点を補うために、副次的な商売を並走させることもあります。典型的な例として、エステで健康食品などを販売するといったケースがあります。また小規模事業が多いため、事業と家計が混同しやすい傾向もあります。当座比率の変化は、そうした兆候を想像する初動の指標として有効です。</a:t>
            </a:r>
            <a:endParaRPr kumimoji="1" lang="en-US" altLang="ja-JP" sz="1000" spc="-5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171450" y="296870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171450" y="50325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15716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グループ化 42">
            <a:extLst>
              <a:ext uri="{FF2B5EF4-FFF2-40B4-BE49-F238E27FC236}">
                <a16:creationId xmlns:a16="http://schemas.microsoft.com/office/drawing/2014/main" id="{646C2CCD-BE1E-8BEC-FE26-CFAAEA603DE2}"/>
              </a:ext>
            </a:extLst>
          </p:cNvPr>
          <p:cNvGrpSpPr/>
          <p:nvPr/>
        </p:nvGrpSpPr>
        <p:grpSpPr>
          <a:xfrm>
            <a:off x="266700" y="4597144"/>
            <a:ext cx="3487152" cy="310837"/>
            <a:chOff x="266700" y="5790679"/>
            <a:chExt cx="3487152" cy="310837"/>
          </a:xfrm>
        </p:grpSpPr>
        <p:cxnSp>
          <p:nvCxnSpPr>
            <p:cNvPr id="41" name="直線矢印コネクタ 40">
              <a:extLst>
                <a:ext uri="{FF2B5EF4-FFF2-40B4-BE49-F238E27FC236}">
                  <a16:creationId xmlns:a16="http://schemas.microsoft.com/office/drawing/2014/main" id="{21466B93-9166-1D3B-852F-155D07111A54}"/>
                </a:ext>
              </a:extLst>
            </p:cNvPr>
            <p:cNvCxnSpPr/>
            <p:nvPr/>
          </p:nvCxnSpPr>
          <p:spPr>
            <a:xfrm>
              <a:off x="2464067" y="5946098"/>
              <a:ext cx="1289785" cy="0"/>
            </a:xfrm>
            <a:prstGeom prst="straightConnector1">
              <a:avLst/>
            </a:prstGeom>
            <a:ln w="104775">
              <a:solidFill>
                <a:schemeClr val="accent1">
                  <a:alpha val="24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四角形: 角を丸くする 41">
              <a:extLst>
                <a:ext uri="{FF2B5EF4-FFF2-40B4-BE49-F238E27FC236}">
                  <a16:creationId xmlns:a16="http://schemas.microsoft.com/office/drawing/2014/main" id="{6B8FBE65-DA45-BB4D-09CC-F38835CA6202}"/>
                </a:ext>
              </a:extLst>
            </p:cNvPr>
            <p:cNvSpPr/>
            <p:nvPr/>
          </p:nvSpPr>
          <p:spPr>
            <a:xfrm>
              <a:off x="266700" y="5790679"/>
              <a:ext cx="2842261" cy="310837"/>
            </a:xfrm>
            <a:prstGeom prst="roundRect">
              <a:avLst>
                <a:gd name="adj" fmla="val 7377"/>
              </a:avLst>
            </a:prstGeom>
            <a:solidFill>
              <a:schemeClr val="accent2">
                <a:lumMod val="20000"/>
                <a:lumOff val="8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売上高と人件費の関係も見てみ</a:t>
              </a:r>
              <a:r>
                <a:rPr kumimoji="1" lang="ja-JP" altLang="en-US" sz="1400" b="1">
                  <a:solidFill>
                    <a:schemeClr val="tx1"/>
                  </a:solidFill>
                </a:rPr>
                <a:t>る</a:t>
              </a:r>
            </a:p>
          </p:txBody>
        </p:sp>
      </p:grpSp>
      <p:sp>
        <p:nvSpPr>
          <p:cNvPr id="44" name="テキスト ボックス 43">
            <a:extLst>
              <a:ext uri="{FF2B5EF4-FFF2-40B4-BE49-F238E27FC236}">
                <a16:creationId xmlns:a16="http://schemas.microsoft.com/office/drawing/2014/main" id="{0AF87887-2A54-56AF-6424-F31599D0770F}"/>
              </a:ext>
            </a:extLst>
          </p:cNvPr>
          <p:cNvSpPr txBox="1"/>
          <p:nvPr/>
        </p:nvSpPr>
        <p:spPr>
          <a:xfrm>
            <a:off x="5066041" y="4544953"/>
            <a:ext cx="1702774" cy="369332"/>
          </a:xfrm>
          <a:prstGeom prst="rect">
            <a:avLst/>
          </a:prstGeom>
          <a:noFill/>
        </p:spPr>
        <p:txBody>
          <a:bodyPr wrap="square" rtlCol="0">
            <a:spAutoFit/>
          </a:bodyPr>
          <a:lstStyle/>
          <a:p>
            <a:r>
              <a:rPr kumimoji="1" lang="ja-JP" altLang="en-US" sz="1400"/>
              <a:t>の</a:t>
            </a:r>
            <a:r>
              <a:rPr kumimoji="1" lang="ja-JP" altLang="en-US" b="1"/>
              <a:t>傾向</a:t>
            </a:r>
            <a:r>
              <a:rPr kumimoji="1" lang="ja-JP" altLang="en-US" sz="1400"/>
              <a:t>を見る</a:t>
            </a:r>
            <a:endParaRPr kumimoji="1" lang="ja-JP" altLang="en-US"/>
          </a:p>
        </p:txBody>
      </p:sp>
      <p:sp>
        <p:nvSpPr>
          <p:cNvPr id="47" name="正方形/長方形 46">
            <a:extLst>
              <a:ext uri="{FF2B5EF4-FFF2-40B4-BE49-F238E27FC236}">
                <a16:creationId xmlns:a16="http://schemas.microsoft.com/office/drawing/2014/main" id="{3FE250CF-4BDD-4F82-4BBE-0DF9C4EC0713}"/>
              </a:ext>
            </a:extLst>
          </p:cNvPr>
          <p:cNvSpPr/>
          <p:nvPr/>
        </p:nvSpPr>
        <p:spPr>
          <a:xfrm>
            <a:off x="6564431" y="4452321"/>
            <a:ext cx="2820202" cy="5424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a:solidFill>
                  <a:schemeClr val="tx1"/>
                </a:solidFill>
                <a:latin typeface="+mn-ea"/>
              </a:rPr>
              <a:t>　　　～大きな変化がある場合～</a:t>
            </a:r>
            <a:endParaRPr kumimoji="1" lang="en-US" altLang="ja-JP" sz="1050" b="1">
              <a:solidFill>
                <a:schemeClr val="tx1"/>
              </a:solidFill>
              <a:latin typeface="+mn-ea"/>
            </a:endParaRPr>
          </a:p>
          <a:p>
            <a:r>
              <a:rPr kumimoji="1" lang="ja-JP" altLang="en-US" sz="1000">
                <a:solidFill>
                  <a:schemeClr val="tx1"/>
                </a:solidFill>
                <a:latin typeface="+mn-ea"/>
              </a:rPr>
              <a:t>□ 人気社員の退社（入社）</a:t>
            </a:r>
            <a:endParaRPr kumimoji="1" lang="en-US" altLang="ja-JP" sz="1000">
              <a:solidFill>
                <a:schemeClr val="tx1"/>
              </a:solidFill>
              <a:latin typeface="+mn-ea"/>
            </a:endParaRPr>
          </a:p>
          <a:p>
            <a:r>
              <a:rPr kumimoji="1" lang="ja-JP" altLang="en-US" sz="1000">
                <a:solidFill>
                  <a:schemeClr val="tx1"/>
                </a:solidFill>
                <a:latin typeface="+mn-ea"/>
              </a:rPr>
              <a:t>□ 評判やサービスの悪化（良化）</a:t>
            </a:r>
          </a:p>
        </p:txBody>
      </p:sp>
      <p:sp>
        <p:nvSpPr>
          <p:cNvPr id="48" name="テキスト ボックス 47">
            <a:extLst>
              <a:ext uri="{FF2B5EF4-FFF2-40B4-BE49-F238E27FC236}">
                <a16:creationId xmlns:a16="http://schemas.microsoft.com/office/drawing/2014/main" id="{339BF330-D6BC-03B2-4E4D-20BD96A3ECEC}"/>
              </a:ext>
            </a:extLst>
          </p:cNvPr>
          <p:cNvSpPr txBox="1"/>
          <p:nvPr/>
        </p:nvSpPr>
        <p:spPr>
          <a:xfrm>
            <a:off x="8662586" y="4552922"/>
            <a:ext cx="1063147" cy="338554"/>
          </a:xfrm>
          <a:prstGeom prst="rect">
            <a:avLst/>
          </a:prstGeom>
          <a:noFill/>
        </p:spPr>
        <p:txBody>
          <a:bodyPr wrap="square" rtlCol="0">
            <a:spAutoFit/>
          </a:bodyPr>
          <a:lstStyle/>
          <a:p>
            <a:r>
              <a:rPr kumimoji="1" lang="ja-JP" altLang="en-US" sz="1400"/>
              <a:t>の</a:t>
            </a:r>
            <a:r>
              <a:rPr kumimoji="1" lang="ja-JP" altLang="en-US" sz="1600" b="1"/>
              <a:t>可能性</a:t>
            </a:r>
            <a:endParaRPr kumimoji="1" lang="ja-JP" altLang="en-US" b="1"/>
          </a:p>
        </p:txBody>
      </p:sp>
      <p:cxnSp>
        <p:nvCxnSpPr>
          <p:cNvPr id="45" name="直線コネクタ 4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4B849F25-C05A-4664-B4D4-A95FFE37E46E}"/>
              </a:ext>
            </a:extLst>
          </p:cNvPr>
          <p:cNvSpPr txBox="1"/>
          <p:nvPr/>
        </p:nvSpPr>
        <p:spPr>
          <a:xfrm>
            <a:off x="94986" y="517552"/>
            <a:ext cx="6133546" cy="553998"/>
          </a:xfrm>
          <a:prstGeom prst="rect">
            <a:avLst/>
          </a:prstGeom>
          <a:noFill/>
        </p:spPr>
        <p:txBody>
          <a:bodyPr wrap="square" rtlCol="0">
            <a:spAutoFit/>
          </a:bodyPr>
          <a:lstStyle/>
          <a:p>
            <a:r>
              <a:rPr kumimoji="1" lang="ja-JP" altLang="en-US" sz="1000"/>
              <a:t>会社を訪問する前に、着目してほしい財務諸表やそれに付随する経営指標などについてまとめます。サービス業といっても業種の範囲が非常に広いので、特に着目したい共通部分についてまとめます。</a:t>
            </a:r>
          </a:p>
          <a:p>
            <a:endParaRPr kumimoji="1" lang="en-US" altLang="ja-JP" sz="1000"/>
          </a:p>
        </p:txBody>
      </p:sp>
      <p:sp>
        <p:nvSpPr>
          <p:cNvPr id="52" name="テキスト ボックス 5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の目利き（決算資料編）</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3" name="テキスト ボックス 5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54" name="テキスト ボックス 5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56" name="テキスト ボックス 55">
            <a:extLst>
              <a:ext uri="{FF2B5EF4-FFF2-40B4-BE49-F238E27FC236}">
                <a16:creationId xmlns:a16="http://schemas.microsoft.com/office/drawing/2014/main" id="{4EFA6DFE-CB24-FA6E-A498-1E145A739F3A}"/>
              </a:ext>
            </a:extLst>
          </p:cNvPr>
          <p:cNvSpPr txBox="1"/>
          <p:nvPr/>
        </p:nvSpPr>
        <p:spPr>
          <a:xfrm>
            <a:off x="4762629" y="123898"/>
            <a:ext cx="4431531"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sp>
        <p:nvSpPr>
          <p:cNvPr id="49"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17</a:t>
            </a:r>
            <a:endParaRPr kumimoji="1" lang="ja-JP" altLang="en-US" dirty="0"/>
          </a:p>
        </p:txBody>
      </p:sp>
    </p:spTree>
    <p:extLst>
      <p:ext uri="{BB962C8B-B14F-4D97-AF65-F5344CB8AC3E}">
        <p14:creationId xmlns:p14="http://schemas.microsoft.com/office/powerpoint/2010/main" val="14143660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AE9C3220-5272-4384-88FC-0D497A8ED30A}"/>
              </a:ext>
            </a:extLst>
          </p:cNvPr>
          <p:cNvSpPr txBox="1"/>
          <p:nvPr/>
        </p:nvSpPr>
        <p:spPr>
          <a:xfrm>
            <a:off x="295274" y="3962282"/>
            <a:ext cx="9263064" cy="707886"/>
          </a:xfrm>
          <a:prstGeom prst="rect">
            <a:avLst/>
          </a:prstGeom>
          <a:noFill/>
        </p:spPr>
        <p:txBody>
          <a:bodyPr wrap="square" rtlCol="0">
            <a:spAutoFit/>
          </a:bodyPr>
          <a:lstStyle/>
          <a:p>
            <a:r>
              <a:rPr kumimoji="1" lang="ja-JP" altLang="en-US" sz="1000" spc="-50"/>
              <a:t>　労働集約型のサービス業は比較的参入障壁が低く、同型のビジネスモデルの競合が多い傾向があります。強力な属人的集客力（カリスマ）でもない限り、提供するサービスに関係する商品の販売などを併せて行うこともあります。それらの販売は事業性の特徴になり得ますが、赤字や財務的な負担の大きな要因となる場合もあります。本業での業績が不安定な場合、副業を展開することもありますが、こちらも本業を補填する強みの場合もありますが、赤字の原因にもなり得ますので、売上の内訳は事業性把握の重要な着眼点といえます。</a:t>
            </a:r>
            <a:endParaRPr kumimoji="1" lang="en-US" altLang="ja-JP" sz="1000" spc="-5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5274" y="1163524"/>
            <a:ext cx="1162051" cy="885825"/>
            <a:chOff x="295274" y="1523999"/>
            <a:chExt cx="1162051"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301015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5182921"/>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2075" y="1311845"/>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人材の内訳</a:t>
            </a:r>
            <a:endParaRPr kumimoji="1" lang="en-US" altLang="ja-JP" sz="1400" b="1">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295274" y="2155690"/>
            <a:ext cx="9344026" cy="707886"/>
          </a:xfrm>
          <a:prstGeom prst="rect">
            <a:avLst/>
          </a:prstGeom>
          <a:noFill/>
        </p:spPr>
        <p:txBody>
          <a:bodyPr wrap="square" rtlCol="0">
            <a:spAutoFit/>
          </a:bodyPr>
          <a:lstStyle/>
          <a:p>
            <a:r>
              <a:rPr kumimoji="1" lang="ja-JP" altLang="en-US" sz="1000" spc="-50"/>
              <a:t>　サービス業は、提供するサービスの質や量よりも、個々の従業員と顧客の関係性が業績に直結していることが多いので、訪問時に“ヒト”についてのヒアリングをすることが最優先事項です。例えば、美容院などでは、美容院自体のブランドよりも個別の美容師と顧客の親和性で集客していることが多く、それにより根強い固定客に支えられている傾向があります。従業員の定着度≒リピート率の高さと類推することもできるので、在籍年数への着目も事業性の把握には重要です。また提供するサービスが身体に関わる場合、指導者資格の保有者数などが信用向上に重要な役割を果たすことがあるので留意しましょう。</a:t>
            </a:r>
            <a:endParaRPr kumimoji="1" lang="en-US" altLang="ja-JP" sz="1050" spc="-5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514727" y="1188679"/>
            <a:ext cx="5834064" cy="861774"/>
          </a:xfrm>
          <a:prstGeom prst="rect">
            <a:avLst/>
          </a:prstGeom>
          <a:noFill/>
        </p:spPr>
        <p:txBody>
          <a:bodyPr wrap="square" rtlCol="0">
            <a:spAutoFit/>
          </a:bodyPr>
          <a:lstStyle/>
          <a:p>
            <a:r>
              <a:rPr kumimoji="1" lang="ja-JP" altLang="en-US" sz="1000"/>
              <a:t>□　従業員の人数（正社員・パートの別）、役割分担</a:t>
            </a:r>
            <a:endParaRPr kumimoji="1" lang="en-US" altLang="ja-JP" sz="1000"/>
          </a:p>
          <a:p>
            <a:r>
              <a:rPr kumimoji="1" lang="ja-JP" altLang="en-US" sz="1000"/>
              <a:t>□　従業員の勤続年数（正社員・パートの別）</a:t>
            </a:r>
            <a:endParaRPr kumimoji="1" lang="en-US" altLang="ja-JP" sz="1000"/>
          </a:p>
          <a:p>
            <a:r>
              <a:rPr kumimoji="1" lang="ja-JP" altLang="en-US" sz="1000"/>
              <a:t>□　接客要素が大きい場合は、顧客から支持の厚いエース社員の存在の有無も重要</a:t>
            </a:r>
            <a:endParaRPr kumimoji="1" lang="en-US" altLang="ja-JP" sz="1000"/>
          </a:p>
          <a:p>
            <a:r>
              <a:rPr kumimoji="1" lang="ja-JP" altLang="en-US" sz="1000"/>
              <a:t>□　信用向上や営業、登録・許可に必要な資格を保有している人材の詳細</a:t>
            </a:r>
            <a:endParaRPr kumimoji="1" lang="en-US" altLang="ja-JP" sz="1000"/>
          </a:p>
          <a:p>
            <a:r>
              <a:rPr kumimoji="1" lang="ja-JP" altLang="en-US" sz="1000"/>
              <a:t>　　例：業界団体の指導者資格（ヨガ・スポーツジム）・介護資格者など</a:t>
            </a:r>
            <a:endParaRPr kumimoji="1" lang="en-US" altLang="ja-JP" sz="1000"/>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15274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売上の内訳</a:t>
            </a:r>
            <a:endParaRPr kumimoji="1" lang="en-US" altLang="ja-JP" sz="1400" b="1">
              <a:solidFill>
                <a:schemeClr val="tx1"/>
              </a:solidFill>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514727" y="3012503"/>
            <a:ext cx="5834064" cy="861774"/>
          </a:xfrm>
          <a:prstGeom prst="rect">
            <a:avLst/>
          </a:prstGeom>
          <a:noFill/>
        </p:spPr>
        <p:txBody>
          <a:bodyPr wrap="square" rtlCol="0">
            <a:spAutoFit/>
          </a:bodyPr>
          <a:lstStyle/>
          <a:p>
            <a:r>
              <a:rPr kumimoji="1" lang="ja-JP" altLang="en-US" sz="1000"/>
              <a:t>□　売上の構成（割合）を必ず確認</a:t>
            </a:r>
            <a:endParaRPr kumimoji="1" lang="en-US" altLang="ja-JP" sz="1000"/>
          </a:p>
          <a:p>
            <a:r>
              <a:rPr kumimoji="1" lang="ja-JP" altLang="en-US" sz="1000"/>
              <a:t>□　本業で提供するサービス以外の物販、副業収入がないか確認</a:t>
            </a:r>
            <a:endParaRPr kumimoji="1" lang="en-US" altLang="ja-JP" sz="1000"/>
          </a:p>
          <a:p>
            <a:r>
              <a:rPr kumimoji="1" lang="ja-JP" altLang="en-US" sz="1000"/>
              <a:t>□　本業で提供するサービスと物販や副業収入の関連性を確認</a:t>
            </a:r>
            <a:endParaRPr kumimoji="1" lang="en-US" altLang="ja-JP" sz="1000"/>
          </a:p>
          <a:p>
            <a:r>
              <a:rPr kumimoji="1" lang="ja-JP" altLang="en-US" sz="1000"/>
              <a:t>□　物販や副業収入がある場合、それらに</a:t>
            </a:r>
            <a:r>
              <a:rPr kumimoji="1" lang="ja-JP" altLang="en-US" sz="1000" err="1"/>
              <a:t>ひも</a:t>
            </a:r>
            <a:r>
              <a:rPr kumimoji="1" lang="ja-JP" altLang="en-US" sz="1000"/>
              <a:t>付いている買掛金・在庫についても確認</a:t>
            </a:r>
            <a:endParaRPr kumimoji="1" lang="en-US" altLang="ja-JP" sz="1000"/>
          </a:p>
          <a:p>
            <a:r>
              <a:rPr kumimoji="1" lang="ja-JP" altLang="en-US" sz="1000"/>
              <a:t>　　</a:t>
            </a:r>
            <a:r>
              <a:rPr kumimoji="1" lang="en-US" altLang="ja-JP" sz="1000"/>
              <a:t>※</a:t>
            </a:r>
            <a:r>
              <a:rPr kumimoji="1" lang="ja-JP" altLang="en-US" sz="1000"/>
              <a:t>訪問前に確認した当座比率の推移・変動への影響を確認</a:t>
            </a:r>
            <a:endParaRPr kumimoji="1" lang="en-US" altLang="ja-JP" sz="1000"/>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31706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顧客情報管理の把握</a:t>
            </a:r>
            <a:endParaRPr kumimoji="1" lang="en-US" altLang="ja-JP" sz="1400" b="1">
              <a:solidFill>
                <a:schemeClr val="tx1"/>
              </a:solidFill>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533976" y="5250828"/>
            <a:ext cx="5946907" cy="707886"/>
          </a:xfrm>
          <a:prstGeom prst="rect">
            <a:avLst/>
          </a:prstGeom>
          <a:noFill/>
        </p:spPr>
        <p:txBody>
          <a:bodyPr wrap="square" rtlCol="0">
            <a:spAutoFit/>
          </a:bodyPr>
          <a:lstStyle/>
          <a:p>
            <a:r>
              <a:rPr kumimoji="1" lang="ja-JP" altLang="en-US" sz="1000">
                <a:latin typeface="+mn-ea"/>
              </a:rPr>
              <a:t>□　属人的サービスが固定客に支持されて運営するというのが典型的なビジネスモデル</a:t>
            </a:r>
            <a:endParaRPr kumimoji="1" lang="en-US" altLang="ja-JP" sz="1000">
              <a:latin typeface="+mn-ea"/>
            </a:endParaRPr>
          </a:p>
          <a:p>
            <a:r>
              <a:rPr kumimoji="1" lang="ja-JP" altLang="en-US" sz="1000">
                <a:latin typeface="+mn-ea"/>
              </a:rPr>
              <a:t>□　リピート率の向上や顧客との関係性の強化などの売上増加策のベースに顧客情報は必須</a:t>
            </a:r>
            <a:endParaRPr kumimoji="1" lang="en-US" altLang="ja-JP" sz="1000">
              <a:latin typeface="+mn-ea"/>
            </a:endParaRPr>
          </a:p>
          <a:p>
            <a:r>
              <a:rPr kumimoji="1" lang="ja-JP" altLang="en-US" sz="1000">
                <a:latin typeface="+mn-ea"/>
              </a:rPr>
              <a:t>□　顧客情報の有無、情報の管理形式の確認（データ・紙ベース・その他）</a:t>
            </a:r>
            <a:endParaRPr kumimoji="1" lang="en-US" altLang="ja-JP" sz="1000">
              <a:latin typeface="+mn-ea"/>
            </a:endParaRPr>
          </a:p>
          <a:p>
            <a:r>
              <a:rPr kumimoji="1" lang="ja-JP" altLang="en-US" sz="1000">
                <a:latin typeface="+mn-ea"/>
              </a:rPr>
              <a:t>□　顧客情報の販売促進への活用実態を必ず確認（</a:t>
            </a:r>
            <a:r>
              <a:rPr kumimoji="1" lang="en-US" altLang="ja-JP" sz="1000">
                <a:latin typeface="+mn-ea"/>
              </a:rPr>
              <a:t>SNS</a:t>
            </a:r>
            <a:r>
              <a:rPr kumimoji="1" lang="ja-JP" altLang="en-US" sz="1000">
                <a:latin typeface="+mn-ea"/>
              </a:rPr>
              <a:t>活用を含む）</a:t>
            </a:r>
            <a:endParaRPr kumimoji="1" lang="en-US" altLang="ja-JP" sz="1000">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371475" y="6127166"/>
            <a:ext cx="9201150" cy="553998"/>
          </a:xfrm>
          <a:prstGeom prst="rect">
            <a:avLst/>
          </a:prstGeom>
          <a:noFill/>
        </p:spPr>
        <p:txBody>
          <a:bodyPr wrap="square" rtlCol="0">
            <a:spAutoFit/>
          </a:bodyPr>
          <a:lstStyle/>
          <a:p>
            <a:r>
              <a:rPr kumimoji="1" lang="ja-JP" altLang="en-US" sz="1000" spc="-50"/>
              <a:t>　</a:t>
            </a:r>
            <a:r>
              <a:rPr kumimoji="1" lang="ja-JP" altLang="en-US" sz="1000" spc="-20"/>
              <a:t>サービス業は、他の業種と比較して顧客関係性が際立って重要な業種といえます。中小企業は、大手と異なり巨額な広告宣伝費を使うことはできませんから、</a:t>
            </a:r>
            <a:endParaRPr kumimoji="1" lang="en-US" altLang="ja-JP" sz="1000" spc="-20"/>
          </a:p>
          <a:p>
            <a:r>
              <a:rPr kumimoji="1" lang="ja-JP" altLang="en-US" sz="1000" spc="-20"/>
              <a:t>ファンが新しい顧客を呼んでくる紹介と固定客のリピート率の向上が、売上増加に大きな役割を果たします。そのベースになるのが顧客情報です。</a:t>
            </a:r>
            <a:endParaRPr kumimoji="1" lang="en-US" altLang="ja-JP" sz="1000" spc="-20"/>
          </a:p>
          <a:p>
            <a:r>
              <a:rPr kumimoji="1" lang="ja-JP" altLang="en-US" sz="1000" spc="-20"/>
              <a:t>会員数の管理に留まらず、販売促進やサービス内容の充実のためのツールとして活用しているか、活用できる可能性があるかは大切な着眼点といえます。</a:t>
            </a:r>
            <a:endParaRPr kumimoji="1" lang="en-US" altLang="ja-JP" sz="1000" spc="-2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171450" y="29398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171450" y="50999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15716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8EEEC7BB-362F-F2C5-DAD9-0B4839D3C3C0}"/>
              </a:ext>
            </a:extLst>
          </p:cNvPr>
          <p:cNvGrpSpPr/>
          <p:nvPr/>
        </p:nvGrpSpPr>
        <p:grpSpPr>
          <a:xfrm>
            <a:off x="171450" y="4681205"/>
            <a:ext cx="1416719" cy="369332"/>
            <a:chOff x="171450" y="4710080"/>
            <a:chExt cx="1416719" cy="369332"/>
          </a:xfrm>
        </p:grpSpPr>
        <p:sp>
          <p:nvSpPr>
            <p:cNvPr id="5" name="テキスト ボックス 4">
              <a:extLst>
                <a:ext uri="{FF2B5EF4-FFF2-40B4-BE49-F238E27FC236}">
                  <a16:creationId xmlns:a16="http://schemas.microsoft.com/office/drawing/2014/main" id="{F70265A1-22EB-1C3F-4880-9750CFC4EA54}"/>
                </a:ext>
              </a:extLst>
            </p:cNvPr>
            <p:cNvSpPr txBox="1"/>
            <p:nvPr/>
          </p:nvSpPr>
          <p:spPr>
            <a:xfrm>
              <a:off x="190701" y="4710080"/>
              <a:ext cx="1397468" cy="369332"/>
            </a:xfrm>
            <a:prstGeom prst="rect">
              <a:avLst/>
            </a:prstGeom>
            <a:noFill/>
            <a:ln>
              <a:noFill/>
            </a:ln>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物販代表例</a:t>
              </a:r>
            </a:p>
          </p:txBody>
        </p:sp>
        <p:sp>
          <p:nvSpPr>
            <p:cNvPr id="15" name="四角形: 角を丸くする 14">
              <a:extLst>
                <a:ext uri="{FF2B5EF4-FFF2-40B4-BE49-F238E27FC236}">
                  <a16:creationId xmlns:a16="http://schemas.microsoft.com/office/drawing/2014/main" id="{13A2D937-DA74-1D33-032B-DDD36592879B}"/>
                </a:ext>
              </a:extLst>
            </p:cNvPr>
            <p:cNvSpPr/>
            <p:nvPr/>
          </p:nvSpPr>
          <p:spPr>
            <a:xfrm>
              <a:off x="171450" y="4732879"/>
              <a:ext cx="1397469" cy="320383"/>
            </a:xfrm>
            <a:prstGeom prst="roundRect">
              <a:avLst>
                <a:gd name="adj" fmla="val 5088"/>
              </a:avLst>
            </a:prstGeom>
            <a:noFill/>
            <a:ln w="254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BA610491-1692-DAD5-7609-CA59B3808A10}"/>
              </a:ext>
            </a:extLst>
          </p:cNvPr>
          <p:cNvSpPr txBox="1"/>
          <p:nvPr/>
        </p:nvSpPr>
        <p:spPr>
          <a:xfrm>
            <a:off x="1634317" y="4733390"/>
            <a:ext cx="3417918" cy="261610"/>
          </a:xfrm>
          <a:prstGeom prst="rect">
            <a:avLst/>
          </a:prstGeom>
          <a:noFill/>
        </p:spPr>
        <p:txBody>
          <a:bodyPr wrap="square" rtlCol="0">
            <a:spAutoFit/>
          </a:bodyPr>
          <a:lstStyle/>
          <a:p>
            <a:r>
              <a:rPr kumimoji="1" lang="ja-JP" altLang="en-US" sz="1100"/>
              <a:t>健康食品・サプリメント・ヘアケア商品</a:t>
            </a:r>
          </a:p>
        </p:txBody>
      </p:sp>
      <p:grpSp>
        <p:nvGrpSpPr>
          <p:cNvPr id="18" name="グループ化 17">
            <a:extLst>
              <a:ext uri="{FF2B5EF4-FFF2-40B4-BE49-F238E27FC236}">
                <a16:creationId xmlns:a16="http://schemas.microsoft.com/office/drawing/2014/main" id="{C678A4DD-9137-9895-BCF4-9E8DD984D45A}"/>
              </a:ext>
            </a:extLst>
          </p:cNvPr>
          <p:cNvGrpSpPr/>
          <p:nvPr/>
        </p:nvGrpSpPr>
        <p:grpSpPr>
          <a:xfrm>
            <a:off x="4566513" y="4681205"/>
            <a:ext cx="1416719" cy="369332"/>
            <a:chOff x="171450" y="4710080"/>
            <a:chExt cx="1416719" cy="369332"/>
          </a:xfrm>
        </p:grpSpPr>
        <p:sp>
          <p:nvSpPr>
            <p:cNvPr id="28" name="テキスト ボックス 27">
              <a:extLst>
                <a:ext uri="{FF2B5EF4-FFF2-40B4-BE49-F238E27FC236}">
                  <a16:creationId xmlns:a16="http://schemas.microsoft.com/office/drawing/2014/main" id="{10370AE3-98E2-98FB-4476-1CF27B4820BF}"/>
                </a:ext>
              </a:extLst>
            </p:cNvPr>
            <p:cNvSpPr txBox="1"/>
            <p:nvPr/>
          </p:nvSpPr>
          <p:spPr>
            <a:xfrm>
              <a:off x="190701" y="4710080"/>
              <a:ext cx="1397468" cy="369332"/>
            </a:xfrm>
            <a:prstGeom prst="rect">
              <a:avLst/>
            </a:prstGeom>
            <a:noFill/>
            <a:ln>
              <a:noFill/>
            </a:ln>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副業代表例</a:t>
              </a:r>
            </a:p>
          </p:txBody>
        </p:sp>
        <p:sp>
          <p:nvSpPr>
            <p:cNvPr id="29" name="四角形: 角を丸くする 28">
              <a:extLst>
                <a:ext uri="{FF2B5EF4-FFF2-40B4-BE49-F238E27FC236}">
                  <a16:creationId xmlns:a16="http://schemas.microsoft.com/office/drawing/2014/main" id="{C67E5294-722B-BE7C-2539-F95E29CBCC49}"/>
                </a:ext>
              </a:extLst>
            </p:cNvPr>
            <p:cNvSpPr/>
            <p:nvPr/>
          </p:nvSpPr>
          <p:spPr>
            <a:xfrm>
              <a:off x="171450" y="4732879"/>
              <a:ext cx="1397469" cy="320383"/>
            </a:xfrm>
            <a:prstGeom prst="roundRect">
              <a:avLst>
                <a:gd name="adj" fmla="val 5088"/>
              </a:avLst>
            </a:prstGeom>
            <a:noFill/>
            <a:ln w="254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a:extLst>
              <a:ext uri="{FF2B5EF4-FFF2-40B4-BE49-F238E27FC236}">
                <a16:creationId xmlns:a16="http://schemas.microsoft.com/office/drawing/2014/main" id="{D935F611-A229-384D-D3D8-4AAAC97090E1}"/>
              </a:ext>
            </a:extLst>
          </p:cNvPr>
          <p:cNvSpPr txBox="1"/>
          <p:nvPr/>
        </p:nvSpPr>
        <p:spPr>
          <a:xfrm>
            <a:off x="6002483" y="4733390"/>
            <a:ext cx="3859273" cy="261610"/>
          </a:xfrm>
          <a:prstGeom prst="rect">
            <a:avLst/>
          </a:prstGeom>
          <a:noFill/>
        </p:spPr>
        <p:txBody>
          <a:bodyPr wrap="square" rtlCol="0">
            <a:spAutoFit/>
          </a:bodyPr>
          <a:lstStyle/>
          <a:p>
            <a:r>
              <a:rPr kumimoji="1" lang="ja-JP" altLang="en-US" sz="1100"/>
              <a:t>同業へのコンサルタント業・代行業（例：運転代行）</a:t>
            </a:r>
          </a:p>
        </p:txBody>
      </p:sp>
      <p:cxnSp>
        <p:nvCxnSpPr>
          <p:cNvPr id="38" name="直線コネクタ 37">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4B849F25-C05A-4664-B4D4-A95FFE37E46E}"/>
              </a:ext>
            </a:extLst>
          </p:cNvPr>
          <p:cNvSpPr txBox="1"/>
          <p:nvPr/>
        </p:nvSpPr>
        <p:spPr>
          <a:xfrm>
            <a:off x="81922" y="517552"/>
            <a:ext cx="7838521" cy="400110"/>
          </a:xfrm>
          <a:prstGeom prst="rect">
            <a:avLst/>
          </a:prstGeom>
          <a:noFill/>
        </p:spPr>
        <p:txBody>
          <a:bodyPr wrap="square" rtlCol="0">
            <a:spAutoFit/>
          </a:bodyPr>
          <a:lstStyle/>
          <a:p>
            <a:r>
              <a:rPr kumimoji="1" lang="ja-JP" altLang="en-US" sz="1000"/>
              <a:t>サービス業の取引先を訪問する時に、一歩踏み込んで、支援や事業性評価のポイントを把握するための着眼点についてまとめます。サービス業は業種範囲が特に広く、個々の事業内容に応じて着眼点が大きく変化しますが、共通して汎用性のある視点をまとめます。</a:t>
            </a:r>
          </a:p>
        </p:txBody>
      </p:sp>
      <p:sp>
        <p:nvSpPr>
          <p:cNvPr id="42" name="テキスト ボックス 4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の目利き（訪問時編）その１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43" name="テキスト ボックス 4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44" name="テキスト ボックス 4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45" name="テキスト ボックス 44">
            <a:extLst>
              <a:ext uri="{FF2B5EF4-FFF2-40B4-BE49-F238E27FC236}">
                <a16:creationId xmlns:a16="http://schemas.microsoft.com/office/drawing/2014/main" id="{4EFA6DFE-CB24-FA6E-A498-1E145A739F3A}"/>
              </a:ext>
            </a:extLst>
          </p:cNvPr>
          <p:cNvSpPr txBox="1"/>
          <p:nvPr/>
        </p:nvSpPr>
        <p:spPr>
          <a:xfrm>
            <a:off x="5369453" y="123898"/>
            <a:ext cx="4431531"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sp>
        <p:nvSpPr>
          <p:cNvPr id="39"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18</a:t>
            </a:r>
            <a:endParaRPr kumimoji="1" lang="ja-JP" altLang="en-US" dirty="0"/>
          </a:p>
        </p:txBody>
      </p:sp>
    </p:spTree>
    <p:extLst>
      <p:ext uri="{BB962C8B-B14F-4D97-AF65-F5344CB8AC3E}">
        <p14:creationId xmlns:p14="http://schemas.microsoft.com/office/powerpoint/2010/main" val="2628575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68D1248C-3CF7-D475-D62E-42DC49784756}"/>
              </a:ext>
            </a:extLst>
          </p:cNvPr>
          <p:cNvSpPr/>
          <p:nvPr/>
        </p:nvSpPr>
        <p:spPr>
          <a:xfrm>
            <a:off x="1265023" y="1242874"/>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人と組織風土の目安</a:t>
            </a:r>
            <a:endParaRPr kumimoji="1" lang="en-US" altLang="ja-JP" sz="1400" b="1">
              <a:solidFill>
                <a:schemeClr val="tx1"/>
              </a:solidFill>
            </a:endParaRPr>
          </a:p>
        </p:txBody>
      </p:sp>
      <p:grpSp>
        <p:nvGrpSpPr>
          <p:cNvPr id="37" name="グループ化 36">
            <a:extLst>
              <a:ext uri="{FF2B5EF4-FFF2-40B4-BE49-F238E27FC236}">
                <a16:creationId xmlns:a16="http://schemas.microsoft.com/office/drawing/2014/main" id="{6701FD87-118B-CE0C-3A3C-69F82F168E0B}"/>
              </a:ext>
            </a:extLst>
          </p:cNvPr>
          <p:cNvGrpSpPr/>
          <p:nvPr/>
        </p:nvGrpSpPr>
        <p:grpSpPr>
          <a:xfrm>
            <a:off x="198222" y="1130391"/>
            <a:ext cx="1141933" cy="840828"/>
            <a:chOff x="2409824" y="3038474"/>
            <a:chExt cx="1162051" cy="885825"/>
          </a:xfrm>
          <a:noFill/>
        </p:grpSpPr>
        <p:sp>
          <p:nvSpPr>
            <p:cNvPr id="38" name="楕円 37">
              <a:extLst>
                <a:ext uri="{FF2B5EF4-FFF2-40B4-BE49-F238E27FC236}">
                  <a16:creationId xmlns:a16="http://schemas.microsoft.com/office/drawing/2014/main" id="{768AB0D8-80B7-8602-90BC-510781DB926B}"/>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D40AD0F2-0C57-0E0A-81AD-1F29A937B64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40" name="テキスト ボックス 39">
            <a:extLst>
              <a:ext uri="{FF2B5EF4-FFF2-40B4-BE49-F238E27FC236}">
                <a16:creationId xmlns:a16="http://schemas.microsoft.com/office/drawing/2014/main" id="{D9626464-24FC-C935-ECD3-7B4DECABF4D4}"/>
              </a:ext>
            </a:extLst>
          </p:cNvPr>
          <p:cNvSpPr txBox="1"/>
          <p:nvPr/>
        </p:nvSpPr>
        <p:spPr>
          <a:xfrm>
            <a:off x="3375476" y="1181520"/>
            <a:ext cx="6076931" cy="707886"/>
          </a:xfrm>
          <a:prstGeom prst="rect">
            <a:avLst/>
          </a:prstGeom>
          <a:noFill/>
        </p:spPr>
        <p:txBody>
          <a:bodyPr wrap="square" rtlCol="0">
            <a:spAutoFit/>
          </a:bodyPr>
          <a:lstStyle/>
          <a:p>
            <a:r>
              <a:rPr kumimoji="1" lang="ja-JP" altLang="en-US" sz="1000">
                <a:latin typeface="+mn-ea"/>
              </a:rPr>
              <a:t>□　人材不足はサービス業でも深刻な問題</a:t>
            </a:r>
            <a:endParaRPr kumimoji="1" lang="en-US" altLang="ja-JP" sz="1000">
              <a:latin typeface="+mn-ea"/>
            </a:endParaRPr>
          </a:p>
          <a:p>
            <a:r>
              <a:rPr kumimoji="1" lang="ja-JP" altLang="en-US" sz="1000">
                <a:latin typeface="+mn-ea"/>
              </a:rPr>
              <a:t>□　勤務年数や平均年齢と、仕事や組織風土の調和についても一定の着目が必要（あくまで目安）</a:t>
            </a:r>
            <a:endParaRPr kumimoji="1" lang="en-US" altLang="ja-JP" sz="1000">
              <a:latin typeface="+mn-ea"/>
            </a:endParaRPr>
          </a:p>
          <a:p>
            <a:r>
              <a:rPr kumimoji="1" lang="ja-JP" altLang="en-US" sz="1000">
                <a:latin typeface="+mn-ea"/>
              </a:rPr>
              <a:t>□　プラスの側面と留意する側面の両面の可能性があることを理解し、事業性把握に努めることが重要</a:t>
            </a:r>
            <a:endParaRPr kumimoji="1" lang="en-US" altLang="ja-JP" sz="1000">
              <a:latin typeface="+mn-ea"/>
            </a:endParaRPr>
          </a:p>
          <a:p>
            <a:r>
              <a:rPr kumimoji="1" lang="ja-JP" altLang="en-US" sz="1000">
                <a:latin typeface="+mn-ea"/>
              </a:rPr>
              <a:t>□　他業種への応用も可能</a:t>
            </a:r>
            <a:endParaRPr kumimoji="1" lang="en-US" altLang="ja-JP" sz="1000">
              <a:latin typeface="+mn-ea"/>
            </a:endParaRPr>
          </a:p>
        </p:txBody>
      </p:sp>
      <p:grpSp>
        <p:nvGrpSpPr>
          <p:cNvPr id="28" name="グループ化 27">
            <a:extLst>
              <a:ext uri="{FF2B5EF4-FFF2-40B4-BE49-F238E27FC236}">
                <a16:creationId xmlns:a16="http://schemas.microsoft.com/office/drawing/2014/main" id="{BD67094A-7984-38E9-D1D9-E0D52CBE9B13}"/>
              </a:ext>
            </a:extLst>
          </p:cNvPr>
          <p:cNvGrpSpPr/>
          <p:nvPr/>
        </p:nvGrpSpPr>
        <p:grpSpPr>
          <a:xfrm>
            <a:off x="429869" y="2356899"/>
            <a:ext cx="9176238" cy="3989761"/>
            <a:chOff x="645898" y="2212092"/>
            <a:chExt cx="9176238" cy="3989379"/>
          </a:xfrm>
        </p:grpSpPr>
        <p:grpSp>
          <p:nvGrpSpPr>
            <p:cNvPr id="23" name="グループ化 22">
              <a:extLst>
                <a:ext uri="{FF2B5EF4-FFF2-40B4-BE49-F238E27FC236}">
                  <a16:creationId xmlns:a16="http://schemas.microsoft.com/office/drawing/2014/main" id="{DA9C8FF5-EAC2-6A72-F678-2C997CEAFD40}"/>
                </a:ext>
              </a:extLst>
            </p:cNvPr>
            <p:cNvGrpSpPr/>
            <p:nvPr/>
          </p:nvGrpSpPr>
          <p:grpSpPr>
            <a:xfrm>
              <a:off x="645898" y="2212092"/>
              <a:ext cx="9176238" cy="1789532"/>
              <a:chOff x="645898" y="2212092"/>
              <a:chExt cx="9176238" cy="1789532"/>
            </a:xfrm>
          </p:grpSpPr>
          <p:grpSp>
            <p:nvGrpSpPr>
              <p:cNvPr id="21" name="グループ化 20">
                <a:extLst>
                  <a:ext uri="{FF2B5EF4-FFF2-40B4-BE49-F238E27FC236}">
                    <a16:creationId xmlns:a16="http://schemas.microsoft.com/office/drawing/2014/main" id="{60A25C1B-4199-277E-319B-D2A9D9E2FD30}"/>
                  </a:ext>
                </a:extLst>
              </p:cNvPr>
              <p:cNvGrpSpPr/>
              <p:nvPr/>
            </p:nvGrpSpPr>
            <p:grpSpPr>
              <a:xfrm>
                <a:off x="5144662" y="2876850"/>
                <a:ext cx="4677474" cy="1105881"/>
                <a:chOff x="5144662" y="2876850"/>
                <a:chExt cx="4677474" cy="1105881"/>
              </a:xfrm>
            </p:grpSpPr>
            <p:grpSp>
              <p:nvGrpSpPr>
                <p:cNvPr id="9" name="グループ化 8">
                  <a:extLst>
                    <a:ext uri="{FF2B5EF4-FFF2-40B4-BE49-F238E27FC236}">
                      <a16:creationId xmlns:a16="http://schemas.microsoft.com/office/drawing/2014/main" id="{90074301-3569-8C2D-F20A-94DBA7131257}"/>
                    </a:ext>
                  </a:extLst>
                </p:cNvPr>
                <p:cNvGrpSpPr/>
                <p:nvPr/>
              </p:nvGrpSpPr>
              <p:grpSpPr>
                <a:xfrm>
                  <a:off x="5144662" y="2876850"/>
                  <a:ext cx="664453" cy="1105881"/>
                  <a:chOff x="5067662" y="2876850"/>
                  <a:chExt cx="664453" cy="1105881"/>
                </a:xfrm>
              </p:grpSpPr>
              <p:sp>
                <p:nvSpPr>
                  <p:cNvPr id="61" name="四角形: 角を丸くする 60">
                    <a:extLst>
                      <a:ext uri="{FF2B5EF4-FFF2-40B4-BE49-F238E27FC236}">
                        <a16:creationId xmlns:a16="http://schemas.microsoft.com/office/drawing/2014/main" id="{780EC8E6-C1E2-9ECF-78D1-75751CD41616}"/>
                      </a:ext>
                    </a:extLst>
                  </p:cNvPr>
                  <p:cNvSpPr/>
                  <p:nvPr/>
                </p:nvSpPr>
                <p:spPr>
                  <a:xfrm>
                    <a:off x="5067662" y="2876850"/>
                    <a:ext cx="661901"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角を丸くする 64">
                    <a:extLst>
                      <a:ext uri="{FF2B5EF4-FFF2-40B4-BE49-F238E27FC236}">
                        <a16:creationId xmlns:a16="http://schemas.microsoft.com/office/drawing/2014/main" id="{EE1C4CD6-8298-EC0B-2F89-3279ACB51A22}"/>
                      </a:ext>
                    </a:extLst>
                  </p:cNvPr>
                  <p:cNvSpPr/>
                  <p:nvPr/>
                </p:nvSpPr>
                <p:spPr>
                  <a:xfrm>
                    <a:off x="5072423" y="3486996"/>
                    <a:ext cx="659692" cy="495735"/>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2" name="テキスト ボックス 111">
                  <a:extLst>
                    <a:ext uri="{FF2B5EF4-FFF2-40B4-BE49-F238E27FC236}">
                      <a16:creationId xmlns:a16="http://schemas.microsoft.com/office/drawing/2014/main" id="{EAE4A4DD-D02F-3B6B-0E94-658F77D0E707}"/>
                    </a:ext>
                  </a:extLst>
                </p:cNvPr>
                <p:cNvSpPr txBox="1"/>
                <p:nvPr/>
              </p:nvSpPr>
              <p:spPr>
                <a:xfrm>
                  <a:off x="5850870" y="2911569"/>
                  <a:ext cx="3613374" cy="261585"/>
                </a:xfrm>
                <a:prstGeom prst="rect">
                  <a:avLst/>
                </a:prstGeom>
                <a:noFill/>
              </p:spPr>
              <p:txBody>
                <a:bodyPr wrap="square" rtlCol="0">
                  <a:spAutoFit/>
                </a:bodyPr>
                <a:lstStyle/>
                <a:p>
                  <a:r>
                    <a:rPr kumimoji="1" lang="ja-JP" altLang="en-US" sz="1100"/>
                    <a:t>★ 職場環境が良好</a:t>
                  </a:r>
                </a:p>
              </p:txBody>
            </p:sp>
            <p:sp>
              <p:nvSpPr>
                <p:cNvPr id="113" name="テキスト ボックス 112">
                  <a:extLst>
                    <a:ext uri="{FF2B5EF4-FFF2-40B4-BE49-F238E27FC236}">
                      <a16:creationId xmlns:a16="http://schemas.microsoft.com/office/drawing/2014/main" id="{F6DC7E82-D306-5014-79FD-E9C00375717E}"/>
                    </a:ext>
                  </a:extLst>
                </p:cNvPr>
                <p:cNvSpPr txBox="1"/>
                <p:nvPr/>
              </p:nvSpPr>
              <p:spPr>
                <a:xfrm>
                  <a:off x="5850870" y="3092581"/>
                  <a:ext cx="3613374" cy="261585"/>
                </a:xfrm>
                <a:prstGeom prst="rect">
                  <a:avLst/>
                </a:prstGeom>
                <a:noFill/>
              </p:spPr>
              <p:txBody>
                <a:bodyPr wrap="square" rtlCol="0">
                  <a:spAutoFit/>
                </a:bodyPr>
                <a:lstStyle/>
                <a:p>
                  <a:r>
                    <a:rPr kumimoji="1" lang="ja-JP" altLang="en-US" sz="1100"/>
                    <a:t>★ 顧客が安定していてリピート率も高い</a:t>
                  </a:r>
                </a:p>
              </p:txBody>
            </p:sp>
            <p:sp>
              <p:nvSpPr>
                <p:cNvPr id="114" name="テキスト ボックス 113">
                  <a:extLst>
                    <a:ext uri="{FF2B5EF4-FFF2-40B4-BE49-F238E27FC236}">
                      <a16:creationId xmlns:a16="http://schemas.microsoft.com/office/drawing/2014/main" id="{29C800B3-11E8-7E21-BBE9-8483727728B0}"/>
                    </a:ext>
                  </a:extLst>
                </p:cNvPr>
                <p:cNvSpPr txBox="1"/>
                <p:nvPr/>
              </p:nvSpPr>
              <p:spPr>
                <a:xfrm>
                  <a:off x="5836306" y="3505464"/>
                  <a:ext cx="3755001" cy="261585"/>
                </a:xfrm>
                <a:prstGeom prst="rect">
                  <a:avLst/>
                </a:prstGeom>
                <a:noFill/>
              </p:spPr>
              <p:txBody>
                <a:bodyPr wrap="square" rtlCol="0">
                  <a:spAutoFit/>
                </a:bodyPr>
                <a:lstStyle/>
                <a:p>
                  <a:r>
                    <a:rPr kumimoji="1" lang="ja-JP" altLang="en-US" sz="1100"/>
                    <a:t>★ 仲間意識が強くなると他従業員が馴染みづらい</a:t>
                  </a:r>
                </a:p>
              </p:txBody>
            </p:sp>
            <p:sp>
              <p:nvSpPr>
                <p:cNvPr id="115" name="テキスト ボックス 114">
                  <a:extLst>
                    <a:ext uri="{FF2B5EF4-FFF2-40B4-BE49-F238E27FC236}">
                      <a16:creationId xmlns:a16="http://schemas.microsoft.com/office/drawing/2014/main" id="{6DF0D6AE-9B20-1BEC-8AD4-3E5A29FB240E}"/>
                    </a:ext>
                  </a:extLst>
                </p:cNvPr>
                <p:cNvSpPr txBox="1"/>
                <p:nvPr/>
              </p:nvSpPr>
              <p:spPr>
                <a:xfrm>
                  <a:off x="5834012" y="3716545"/>
                  <a:ext cx="3988124" cy="261585"/>
                </a:xfrm>
                <a:prstGeom prst="rect">
                  <a:avLst/>
                </a:prstGeom>
                <a:noFill/>
              </p:spPr>
              <p:txBody>
                <a:bodyPr wrap="square" rtlCol="0">
                  <a:spAutoFit/>
                </a:bodyPr>
                <a:lstStyle/>
                <a:p>
                  <a:r>
                    <a:rPr kumimoji="1" lang="ja-JP" altLang="en-US" sz="1100"/>
                    <a:t>★ 既存客と関係が深く新規客が馴染みづらい</a:t>
                  </a:r>
                </a:p>
              </p:txBody>
            </p:sp>
          </p:grpSp>
          <p:grpSp>
            <p:nvGrpSpPr>
              <p:cNvPr id="19" name="グループ化 18">
                <a:extLst>
                  <a:ext uri="{FF2B5EF4-FFF2-40B4-BE49-F238E27FC236}">
                    <a16:creationId xmlns:a16="http://schemas.microsoft.com/office/drawing/2014/main" id="{EDFAF025-12EA-443C-C1F9-808AB0BC801E}"/>
                  </a:ext>
                </a:extLst>
              </p:cNvPr>
              <p:cNvGrpSpPr/>
              <p:nvPr/>
            </p:nvGrpSpPr>
            <p:grpSpPr>
              <a:xfrm>
                <a:off x="645898" y="2863451"/>
                <a:ext cx="4383364" cy="1138173"/>
                <a:chOff x="645898" y="2863451"/>
                <a:chExt cx="4383364" cy="1138173"/>
              </a:xfrm>
            </p:grpSpPr>
            <p:grpSp>
              <p:nvGrpSpPr>
                <p:cNvPr id="10" name="グループ化 9">
                  <a:extLst>
                    <a:ext uri="{FF2B5EF4-FFF2-40B4-BE49-F238E27FC236}">
                      <a16:creationId xmlns:a16="http://schemas.microsoft.com/office/drawing/2014/main" id="{4CFA2FF1-E44A-9F00-EA47-F221B9124CF9}"/>
                    </a:ext>
                  </a:extLst>
                </p:cNvPr>
                <p:cNvGrpSpPr/>
                <p:nvPr/>
              </p:nvGrpSpPr>
              <p:grpSpPr>
                <a:xfrm>
                  <a:off x="645898" y="2863451"/>
                  <a:ext cx="912686" cy="1138173"/>
                  <a:chOff x="645898" y="2863451"/>
                  <a:chExt cx="912686" cy="1138173"/>
                </a:xfrm>
              </p:grpSpPr>
              <p:grpSp>
                <p:nvGrpSpPr>
                  <p:cNvPr id="76" name="グループ化 75">
                    <a:extLst>
                      <a:ext uri="{FF2B5EF4-FFF2-40B4-BE49-F238E27FC236}">
                        <a16:creationId xmlns:a16="http://schemas.microsoft.com/office/drawing/2014/main" id="{5FEF74BE-38C8-E2F1-C0F1-0A0075D890D2}"/>
                      </a:ext>
                    </a:extLst>
                  </p:cNvPr>
                  <p:cNvGrpSpPr/>
                  <p:nvPr/>
                </p:nvGrpSpPr>
                <p:grpSpPr>
                  <a:xfrm>
                    <a:off x="653810" y="2863451"/>
                    <a:ext cx="904773" cy="523220"/>
                    <a:chOff x="5108410" y="2631283"/>
                    <a:chExt cx="904773" cy="523220"/>
                  </a:xfrm>
                </p:grpSpPr>
                <p:sp>
                  <p:nvSpPr>
                    <p:cNvPr id="77" name="テキスト ボックス 76">
                      <a:extLst>
                        <a:ext uri="{FF2B5EF4-FFF2-40B4-BE49-F238E27FC236}">
                          <a16:creationId xmlns:a16="http://schemas.microsoft.com/office/drawing/2014/main" id="{EC484D25-352D-F3B8-B242-6F2E39526546}"/>
                        </a:ext>
                      </a:extLst>
                    </p:cNvPr>
                    <p:cNvSpPr txBox="1"/>
                    <p:nvPr/>
                  </p:nvSpPr>
                  <p:spPr>
                    <a:xfrm>
                      <a:off x="5108410" y="2631283"/>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78" name="四角形: 角を丸くする 77">
                      <a:extLst>
                        <a:ext uri="{FF2B5EF4-FFF2-40B4-BE49-F238E27FC236}">
                          <a16:creationId xmlns:a16="http://schemas.microsoft.com/office/drawing/2014/main" id="{6F560F27-8842-CFE4-4846-B8E4BE3B8D1E}"/>
                        </a:ext>
                      </a:extLst>
                    </p:cNvPr>
                    <p:cNvSpPr/>
                    <p:nvPr/>
                  </p:nvSpPr>
                  <p:spPr>
                    <a:xfrm>
                      <a:off x="5195335" y="2648492"/>
                      <a:ext cx="694047"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 name="グループ化 78">
                    <a:extLst>
                      <a:ext uri="{FF2B5EF4-FFF2-40B4-BE49-F238E27FC236}">
                        <a16:creationId xmlns:a16="http://schemas.microsoft.com/office/drawing/2014/main" id="{259A7C1D-A8E3-4D9F-FE8F-42BF585FFF0F}"/>
                      </a:ext>
                    </a:extLst>
                  </p:cNvPr>
                  <p:cNvGrpSpPr/>
                  <p:nvPr/>
                </p:nvGrpSpPr>
                <p:grpSpPr>
                  <a:xfrm>
                    <a:off x="645898" y="3478404"/>
                    <a:ext cx="912686" cy="523220"/>
                    <a:chOff x="5100498" y="2631283"/>
                    <a:chExt cx="912686" cy="523220"/>
                  </a:xfrm>
                </p:grpSpPr>
                <p:sp>
                  <p:nvSpPr>
                    <p:cNvPr id="80" name="テキスト ボックス 79">
                      <a:extLst>
                        <a:ext uri="{FF2B5EF4-FFF2-40B4-BE49-F238E27FC236}">
                          <a16:creationId xmlns:a16="http://schemas.microsoft.com/office/drawing/2014/main" id="{0A7E0386-BADC-17A7-71D8-0CA57CF6281E}"/>
                        </a:ext>
                      </a:extLst>
                    </p:cNvPr>
                    <p:cNvSpPr txBox="1"/>
                    <p:nvPr/>
                  </p:nvSpPr>
                  <p:spPr>
                    <a:xfrm>
                      <a:off x="5100498" y="2631283"/>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81" name="四角形: 角を丸くする 80">
                      <a:extLst>
                        <a:ext uri="{FF2B5EF4-FFF2-40B4-BE49-F238E27FC236}">
                          <a16:creationId xmlns:a16="http://schemas.microsoft.com/office/drawing/2014/main" id="{94F5F674-7E48-3FE5-1F78-C013C08AAE1D}"/>
                        </a:ext>
                      </a:extLst>
                    </p:cNvPr>
                    <p:cNvSpPr/>
                    <p:nvPr/>
                  </p:nvSpPr>
                  <p:spPr>
                    <a:xfrm>
                      <a:off x="5176380" y="2658488"/>
                      <a:ext cx="707211" cy="488903"/>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16" name="テキスト ボックス 115">
                  <a:extLst>
                    <a:ext uri="{FF2B5EF4-FFF2-40B4-BE49-F238E27FC236}">
                      <a16:creationId xmlns:a16="http://schemas.microsoft.com/office/drawing/2014/main" id="{8C5443A3-7C05-3C5E-B8C5-5220F61C3B39}"/>
                    </a:ext>
                  </a:extLst>
                </p:cNvPr>
                <p:cNvSpPr txBox="1"/>
                <p:nvPr/>
              </p:nvSpPr>
              <p:spPr>
                <a:xfrm>
                  <a:off x="1415888" y="2921886"/>
                  <a:ext cx="3613374" cy="261585"/>
                </a:xfrm>
                <a:prstGeom prst="rect">
                  <a:avLst/>
                </a:prstGeom>
                <a:noFill/>
              </p:spPr>
              <p:txBody>
                <a:bodyPr wrap="square" rtlCol="0">
                  <a:spAutoFit/>
                </a:bodyPr>
                <a:lstStyle/>
                <a:p>
                  <a:r>
                    <a:rPr kumimoji="1" lang="ja-JP" altLang="en-US" sz="1100"/>
                    <a:t>★ 経験豊富でスキルが高い人材が集まる</a:t>
                  </a:r>
                </a:p>
              </p:txBody>
            </p:sp>
            <p:sp>
              <p:nvSpPr>
                <p:cNvPr id="117" name="テキスト ボックス 116">
                  <a:extLst>
                    <a:ext uri="{FF2B5EF4-FFF2-40B4-BE49-F238E27FC236}">
                      <a16:creationId xmlns:a16="http://schemas.microsoft.com/office/drawing/2014/main" id="{636E7B02-FB9B-E0C9-7C2E-117A4E6F15F6}"/>
                    </a:ext>
                  </a:extLst>
                </p:cNvPr>
                <p:cNvSpPr txBox="1"/>
                <p:nvPr/>
              </p:nvSpPr>
              <p:spPr>
                <a:xfrm>
                  <a:off x="1415888" y="3125355"/>
                  <a:ext cx="3613374" cy="261585"/>
                </a:xfrm>
                <a:prstGeom prst="rect">
                  <a:avLst/>
                </a:prstGeom>
                <a:noFill/>
              </p:spPr>
              <p:txBody>
                <a:bodyPr wrap="square" rtlCol="0">
                  <a:spAutoFit/>
                </a:bodyPr>
                <a:lstStyle/>
                <a:p>
                  <a:r>
                    <a:rPr kumimoji="1" lang="ja-JP" altLang="en-US" sz="1100"/>
                    <a:t>★ 提供するサービスで差別化がしやすい</a:t>
                  </a:r>
                </a:p>
              </p:txBody>
            </p:sp>
            <p:sp>
              <p:nvSpPr>
                <p:cNvPr id="118" name="テキスト ボックス 117">
                  <a:extLst>
                    <a:ext uri="{FF2B5EF4-FFF2-40B4-BE49-F238E27FC236}">
                      <a16:creationId xmlns:a16="http://schemas.microsoft.com/office/drawing/2014/main" id="{136553F3-5670-5DB4-3166-0CC2334867B2}"/>
                    </a:ext>
                  </a:extLst>
                </p:cNvPr>
                <p:cNvSpPr txBox="1"/>
                <p:nvPr/>
              </p:nvSpPr>
              <p:spPr>
                <a:xfrm>
                  <a:off x="1415888" y="3514141"/>
                  <a:ext cx="3613374" cy="261585"/>
                </a:xfrm>
                <a:prstGeom prst="rect">
                  <a:avLst/>
                </a:prstGeom>
                <a:noFill/>
              </p:spPr>
              <p:txBody>
                <a:bodyPr wrap="square" rtlCol="0">
                  <a:spAutoFit/>
                </a:bodyPr>
                <a:lstStyle/>
                <a:p>
                  <a:r>
                    <a:rPr kumimoji="1" lang="ja-JP" altLang="en-US" sz="1100"/>
                    <a:t>★ 横のつながりが弱い組織になりがち</a:t>
                  </a:r>
                </a:p>
              </p:txBody>
            </p:sp>
            <p:sp>
              <p:nvSpPr>
                <p:cNvPr id="119" name="テキスト ボックス 118">
                  <a:extLst>
                    <a:ext uri="{FF2B5EF4-FFF2-40B4-BE49-F238E27FC236}">
                      <a16:creationId xmlns:a16="http://schemas.microsoft.com/office/drawing/2014/main" id="{0BE4064C-A46A-CBC7-7DE2-8344D41F92AE}"/>
                    </a:ext>
                  </a:extLst>
                </p:cNvPr>
                <p:cNvSpPr txBox="1"/>
                <p:nvPr/>
              </p:nvSpPr>
              <p:spPr>
                <a:xfrm>
                  <a:off x="1414540" y="3731913"/>
                  <a:ext cx="3613374" cy="261585"/>
                </a:xfrm>
                <a:prstGeom prst="rect">
                  <a:avLst/>
                </a:prstGeom>
                <a:noFill/>
              </p:spPr>
              <p:txBody>
                <a:bodyPr wrap="square" rtlCol="0">
                  <a:spAutoFit/>
                </a:bodyPr>
                <a:lstStyle/>
                <a:p>
                  <a:r>
                    <a:rPr kumimoji="1" lang="ja-JP" altLang="en-US" sz="1100"/>
                    <a:t>★ 社員の独立や退社があると業績が変動しやすい</a:t>
                  </a:r>
                </a:p>
              </p:txBody>
            </p:sp>
          </p:grpSp>
          <p:grpSp>
            <p:nvGrpSpPr>
              <p:cNvPr id="17" name="グループ化 16">
                <a:extLst>
                  <a:ext uri="{FF2B5EF4-FFF2-40B4-BE49-F238E27FC236}">
                    <a16:creationId xmlns:a16="http://schemas.microsoft.com/office/drawing/2014/main" id="{92062BCC-8CEB-E884-AFB7-5506FD04C49E}"/>
                  </a:ext>
                </a:extLst>
              </p:cNvPr>
              <p:cNvGrpSpPr/>
              <p:nvPr/>
            </p:nvGrpSpPr>
            <p:grpSpPr>
              <a:xfrm>
                <a:off x="1322073" y="2212092"/>
                <a:ext cx="3120748" cy="597845"/>
                <a:chOff x="1322073" y="2212092"/>
                <a:chExt cx="3120748" cy="597845"/>
              </a:xfrm>
            </p:grpSpPr>
            <p:sp>
              <p:nvSpPr>
                <p:cNvPr id="94" name="テキスト ボックス 93">
                  <a:extLst>
                    <a:ext uri="{FF2B5EF4-FFF2-40B4-BE49-F238E27FC236}">
                      <a16:creationId xmlns:a16="http://schemas.microsoft.com/office/drawing/2014/main" id="{532880E7-0953-57A3-4903-124DE2BC7CE2}"/>
                    </a:ext>
                  </a:extLst>
                </p:cNvPr>
                <p:cNvSpPr txBox="1"/>
                <p:nvPr/>
              </p:nvSpPr>
              <p:spPr>
                <a:xfrm>
                  <a:off x="1322073" y="2212092"/>
                  <a:ext cx="3120748" cy="369297"/>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瞬発力が必要な</a:t>
                  </a:r>
                  <a:r>
                    <a:rPr kumimoji="1" lang="ja-JP" altLang="en-US">
                      <a:latin typeface="HG創英角ｺﾞｼｯｸUB" panose="020B0909000000000000" pitchFamily="49" charset="-128"/>
                      <a:ea typeface="HG創英角ｺﾞｼｯｸUB" panose="020B0909000000000000" pitchFamily="49" charset="-128"/>
                    </a:rPr>
                    <a:t>専門的な仕事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09" name="直線コネクタ 108">
                  <a:extLst>
                    <a:ext uri="{FF2B5EF4-FFF2-40B4-BE49-F238E27FC236}">
                      <a16:creationId xmlns:a16="http://schemas.microsoft.com/office/drawing/2014/main" id="{9DC9BE45-FACF-F208-058F-DDE083614F57}"/>
                    </a:ext>
                  </a:extLst>
                </p:cNvPr>
                <p:cNvCxnSpPr>
                  <a:cxnSpLocks/>
                </p:cNvCxnSpPr>
                <p:nvPr/>
              </p:nvCxnSpPr>
              <p:spPr>
                <a:xfrm flipV="1">
                  <a:off x="1337207" y="2582884"/>
                  <a:ext cx="3017026" cy="5847"/>
                </a:xfrm>
                <a:prstGeom prst="line">
                  <a:avLst/>
                </a:prstGeom>
                <a:ln w="381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120" name="テキスト ボックス 119">
                  <a:extLst>
                    <a:ext uri="{FF2B5EF4-FFF2-40B4-BE49-F238E27FC236}">
                      <a16:creationId xmlns:a16="http://schemas.microsoft.com/office/drawing/2014/main" id="{0787541F-B5EA-ED01-38E5-562D307E5874}"/>
                    </a:ext>
                  </a:extLst>
                </p:cNvPr>
                <p:cNvSpPr txBox="1"/>
                <p:nvPr/>
              </p:nvSpPr>
              <p:spPr>
                <a:xfrm>
                  <a:off x="1556184" y="2579105"/>
                  <a:ext cx="2810938" cy="230832"/>
                </a:xfrm>
                <a:prstGeom prst="rect">
                  <a:avLst/>
                </a:prstGeom>
                <a:noFill/>
              </p:spPr>
              <p:txBody>
                <a:bodyPr wrap="square" rtlCol="0">
                  <a:spAutoFit/>
                </a:bodyPr>
                <a:lstStyle/>
                <a:p>
                  <a:r>
                    <a:rPr kumimoji="1" lang="ja-JP" altLang="en-US" sz="900"/>
                    <a:t>（例：経営コンサルタント業、士業事務所など）</a:t>
                  </a:r>
                </a:p>
              </p:txBody>
            </p:sp>
          </p:grpSp>
          <p:grpSp>
            <p:nvGrpSpPr>
              <p:cNvPr id="18" name="グループ化 17">
                <a:extLst>
                  <a:ext uri="{FF2B5EF4-FFF2-40B4-BE49-F238E27FC236}">
                    <a16:creationId xmlns:a16="http://schemas.microsoft.com/office/drawing/2014/main" id="{73FE4ADC-1C39-39FE-9328-BBF81E6425EF}"/>
                  </a:ext>
                </a:extLst>
              </p:cNvPr>
              <p:cNvGrpSpPr/>
              <p:nvPr/>
            </p:nvGrpSpPr>
            <p:grpSpPr>
              <a:xfrm>
                <a:off x="5870465" y="2214819"/>
                <a:ext cx="3120748" cy="593228"/>
                <a:chOff x="5870465" y="2214819"/>
                <a:chExt cx="3120748" cy="593228"/>
              </a:xfrm>
            </p:grpSpPr>
            <p:sp>
              <p:nvSpPr>
                <p:cNvPr id="93" name="テキスト ボックス 92">
                  <a:extLst>
                    <a:ext uri="{FF2B5EF4-FFF2-40B4-BE49-F238E27FC236}">
                      <a16:creationId xmlns:a16="http://schemas.microsoft.com/office/drawing/2014/main" id="{BD974897-9180-D38D-3F5C-1152D7410E42}"/>
                    </a:ext>
                  </a:extLst>
                </p:cNvPr>
                <p:cNvSpPr txBox="1"/>
                <p:nvPr/>
              </p:nvSpPr>
              <p:spPr>
                <a:xfrm>
                  <a:off x="5870465" y="2214819"/>
                  <a:ext cx="3120748" cy="369332"/>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経験等が必要な</a:t>
                  </a:r>
                  <a:r>
                    <a:rPr kumimoji="1" lang="ja-JP" altLang="en-US">
                      <a:latin typeface="HG創英角ｺﾞｼｯｸUB" panose="020B0909000000000000" pitchFamily="49" charset="-128"/>
                      <a:ea typeface="HG創英角ｺﾞｼｯｸUB" panose="020B0909000000000000" pitchFamily="49" charset="-128"/>
                    </a:rPr>
                    <a:t>継続的な仕事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03" name="直線コネクタ 102">
                  <a:extLst>
                    <a:ext uri="{FF2B5EF4-FFF2-40B4-BE49-F238E27FC236}">
                      <a16:creationId xmlns:a16="http://schemas.microsoft.com/office/drawing/2014/main" id="{630B37DD-0708-9228-B4A2-5D04AD172764}"/>
                    </a:ext>
                  </a:extLst>
                </p:cNvPr>
                <p:cNvCxnSpPr>
                  <a:cxnSpLocks/>
                </p:cNvCxnSpPr>
                <p:nvPr/>
              </p:nvCxnSpPr>
              <p:spPr>
                <a:xfrm flipV="1">
                  <a:off x="5918952" y="2582884"/>
                  <a:ext cx="3017026" cy="5847"/>
                </a:xfrm>
                <a:prstGeom prst="line">
                  <a:avLst/>
                </a:prstGeom>
                <a:ln w="381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23A8B810-6C75-E2D3-84AC-5674E02DC051}"/>
                    </a:ext>
                  </a:extLst>
                </p:cNvPr>
                <p:cNvSpPr txBox="1"/>
                <p:nvPr/>
              </p:nvSpPr>
              <p:spPr>
                <a:xfrm>
                  <a:off x="6004352" y="2577215"/>
                  <a:ext cx="2958348" cy="230832"/>
                </a:xfrm>
                <a:prstGeom prst="rect">
                  <a:avLst/>
                </a:prstGeom>
                <a:noFill/>
              </p:spPr>
              <p:txBody>
                <a:bodyPr wrap="square" rtlCol="0">
                  <a:spAutoFit/>
                </a:bodyPr>
                <a:lstStyle/>
                <a:p>
                  <a:r>
                    <a:rPr kumimoji="1" lang="ja-JP" altLang="en-US" sz="900"/>
                    <a:t>（例：高齢者・障がい者福祉・小規模クリニック）</a:t>
                  </a:r>
                </a:p>
              </p:txBody>
            </p:sp>
          </p:grpSp>
        </p:grpSp>
        <p:grpSp>
          <p:nvGrpSpPr>
            <p:cNvPr id="26" name="グループ化 25">
              <a:extLst>
                <a:ext uri="{FF2B5EF4-FFF2-40B4-BE49-F238E27FC236}">
                  <a16:creationId xmlns:a16="http://schemas.microsoft.com/office/drawing/2014/main" id="{6416BEE9-35FB-F931-5203-6990C0BE3267}"/>
                </a:ext>
              </a:extLst>
            </p:cNvPr>
            <p:cNvGrpSpPr/>
            <p:nvPr/>
          </p:nvGrpSpPr>
          <p:grpSpPr>
            <a:xfrm>
              <a:off x="721780" y="4444703"/>
              <a:ext cx="4321004" cy="1756768"/>
              <a:chOff x="721780" y="4444703"/>
              <a:chExt cx="4321004" cy="1756768"/>
            </a:xfrm>
          </p:grpSpPr>
          <p:grpSp>
            <p:nvGrpSpPr>
              <p:cNvPr id="125" name="グループ化 124">
                <a:extLst>
                  <a:ext uri="{FF2B5EF4-FFF2-40B4-BE49-F238E27FC236}">
                    <a16:creationId xmlns:a16="http://schemas.microsoft.com/office/drawing/2014/main" id="{DFE952C4-6636-B1B2-E497-6C0DBAFA9D15}"/>
                  </a:ext>
                </a:extLst>
              </p:cNvPr>
              <p:cNvGrpSpPr/>
              <p:nvPr/>
            </p:nvGrpSpPr>
            <p:grpSpPr>
              <a:xfrm>
                <a:off x="721780" y="5091129"/>
                <a:ext cx="674217" cy="1103856"/>
                <a:chOff x="721780" y="4985254"/>
                <a:chExt cx="674217" cy="1103856"/>
              </a:xfrm>
            </p:grpSpPr>
            <p:sp>
              <p:nvSpPr>
                <p:cNvPr id="84" name="四角形: 角を丸くする 83">
                  <a:extLst>
                    <a:ext uri="{FF2B5EF4-FFF2-40B4-BE49-F238E27FC236}">
                      <a16:creationId xmlns:a16="http://schemas.microsoft.com/office/drawing/2014/main" id="{A00BDAA3-6546-19E8-5DEE-B13B456206A7}"/>
                    </a:ext>
                  </a:extLst>
                </p:cNvPr>
                <p:cNvSpPr/>
                <p:nvPr/>
              </p:nvSpPr>
              <p:spPr>
                <a:xfrm>
                  <a:off x="721780" y="4985254"/>
                  <a:ext cx="674217"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id="{EBC3B6BD-3BA2-2371-B402-266F2DB532C0}"/>
                    </a:ext>
                  </a:extLst>
                </p:cNvPr>
                <p:cNvSpPr/>
                <p:nvPr/>
              </p:nvSpPr>
              <p:spPr>
                <a:xfrm>
                  <a:off x="721780" y="5600207"/>
                  <a:ext cx="674217" cy="488903"/>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BA2B158C-02D4-7D8B-CB91-423E84C5226E}"/>
                  </a:ext>
                </a:extLst>
              </p:cNvPr>
              <p:cNvGrpSpPr/>
              <p:nvPr/>
            </p:nvGrpSpPr>
            <p:grpSpPr>
              <a:xfrm>
                <a:off x="1337207" y="4444703"/>
                <a:ext cx="3458279" cy="598989"/>
                <a:chOff x="1337207" y="4444703"/>
                <a:chExt cx="3458279" cy="598989"/>
              </a:xfrm>
            </p:grpSpPr>
            <p:sp>
              <p:nvSpPr>
                <p:cNvPr id="100" name="テキスト ボックス 99">
                  <a:extLst>
                    <a:ext uri="{FF2B5EF4-FFF2-40B4-BE49-F238E27FC236}">
                      <a16:creationId xmlns:a16="http://schemas.microsoft.com/office/drawing/2014/main" id="{CE49DB41-6829-D5BE-C9A7-ECBAD127A2C3}"/>
                    </a:ext>
                  </a:extLst>
                </p:cNvPr>
                <p:cNvSpPr txBox="1"/>
                <p:nvPr/>
              </p:nvSpPr>
              <p:spPr>
                <a:xfrm>
                  <a:off x="1399073" y="4444703"/>
                  <a:ext cx="3396413" cy="369332"/>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体力が必要な</a:t>
                  </a:r>
                  <a:r>
                    <a:rPr kumimoji="1" lang="ja-JP" altLang="en-US">
                      <a:latin typeface="HG創英角ｺﾞｼｯｸUB" panose="020B0909000000000000" pitchFamily="49" charset="-128"/>
                      <a:ea typeface="HG創英角ｺﾞｼｯｸUB" panose="020B0909000000000000" pitchFamily="49" charset="-128"/>
                    </a:rPr>
                    <a:t>短期的な仕事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10" name="直線コネクタ 109">
                  <a:extLst>
                    <a:ext uri="{FF2B5EF4-FFF2-40B4-BE49-F238E27FC236}">
                      <a16:creationId xmlns:a16="http://schemas.microsoft.com/office/drawing/2014/main" id="{7B1CB28B-6BA8-4979-65C1-6B5F4EE85BE3}"/>
                    </a:ext>
                  </a:extLst>
                </p:cNvPr>
                <p:cNvCxnSpPr>
                  <a:cxnSpLocks/>
                </p:cNvCxnSpPr>
                <p:nvPr/>
              </p:nvCxnSpPr>
              <p:spPr>
                <a:xfrm flipV="1">
                  <a:off x="1337207" y="4807013"/>
                  <a:ext cx="3170389" cy="5847"/>
                </a:xfrm>
                <a:prstGeom prst="line">
                  <a:avLst/>
                </a:prstGeom>
                <a:ln w="3810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D08FE1BA-2824-08F0-BB18-F2163F66D3A5}"/>
                    </a:ext>
                  </a:extLst>
                </p:cNvPr>
                <p:cNvSpPr txBox="1"/>
                <p:nvPr/>
              </p:nvSpPr>
              <p:spPr>
                <a:xfrm>
                  <a:off x="1501180" y="4812860"/>
                  <a:ext cx="2810938" cy="230832"/>
                </a:xfrm>
                <a:prstGeom prst="rect">
                  <a:avLst/>
                </a:prstGeom>
                <a:noFill/>
              </p:spPr>
              <p:txBody>
                <a:bodyPr wrap="square" rtlCol="0">
                  <a:spAutoFit/>
                </a:bodyPr>
                <a:lstStyle/>
                <a:p>
                  <a:r>
                    <a:rPr kumimoji="1" lang="ja-JP" altLang="en-US" sz="900"/>
                    <a:t>（例：引越し業、清掃員、警備員）</a:t>
                  </a:r>
                </a:p>
              </p:txBody>
            </p:sp>
          </p:grpSp>
          <p:sp>
            <p:nvSpPr>
              <p:cNvPr id="6" name="テキスト ボックス 5">
                <a:extLst>
                  <a:ext uri="{FF2B5EF4-FFF2-40B4-BE49-F238E27FC236}">
                    <a16:creationId xmlns:a16="http://schemas.microsoft.com/office/drawing/2014/main" id="{5C1D900B-AD83-D108-8243-A231C4042584}"/>
                  </a:ext>
                </a:extLst>
              </p:cNvPr>
              <p:cNvSpPr txBox="1"/>
              <p:nvPr/>
            </p:nvSpPr>
            <p:spPr>
              <a:xfrm>
                <a:off x="1429410" y="5105757"/>
                <a:ext cx="3613374" cy="261585"/>
              </a:xfrm>
              <a:prstGeom prst="rect">
                <a:avLst/>
              </a:prstGeom>
              <a:noFill/>
            </p:spPr>
            <p:txBody>
              <a:bodyPr wrap="square" rtlCol="0">
                <a:spAutoFit/>
              </a:bodyPr>
              <a:lstStyle/>
              <a:p>
                <a:r>
                  <a:rPr kumimoji="1" lang="ja-JP" altLang="en-US" sz="1100"/>
                  <a:t>★ 新しい方法などを柔軟に取り入れる風土</a:t>
                </a:r>
              </a:p>
            </p:txBody>
          </p:sp>
          <p:sp>
            <p:nvSpPr>
              <p:cNvPr id="7" name="テキスト ボックス 6">
                <a:extLst>
                  <a:ext uri="{FF2B5EF4-FFF2-40B4-BE49-F238E27FC236}">
                    <a16:creationId xmlns:a16="http://schemas.microsoft.com/office/drawing/2014/main" id="{9D2CCA66-2DE1-B70E-2BA1-87FF31911EAC}"/>
                  </a:ext>
                </a:extLst>
              </p:cNvPr>
              <p:cNvSpPr txBox="1"/>
              <p:nvPr/>
            </p:nvSpPr>
            <p:spPr>
              <a:xfrm>
                <a:off x="1421030" y="5304531"/>
                <a:ext cx="3613374" cy="261585"/>
              </a:xfrm>
              <a:prstGeom prst="rect">
                <a:avLst/>
              </a:prstGeom>
              <a:noFill/>
            </p:spPr>
            <p:txBody>
              <a:bodyPr wrap="square" rtlCol="0">
                <a:spAutoFit/>
              </a:bodyPr>
              <a:lstStyle/>
              <a:p>
                <a:r>
                  <a:rPr kumimoji="1" lang="ja-JP" altLang="en-US" sz="1100"/>
                  <a:t>★ 組織内に古い人間関係などが少ない</a:t>
                </a:r>
              </a:p>
            </p:txBody>
          </p:sp>
          <p:sp>
            <p:nvSpPr>
              <p:cNvPr id="8" name="テキスト ボックス 7">
                <a:extLst>
                  <a:ext uri="{FF2B5EF4-FFF2-40B4-BE49-F238E27FC236}">
                    <a16:creationId xmlns:a16="http://schemas.microsoft.com/office/drawing/2014/main" id="{4CE0F15D-7C87-0D3E-5A80-EEB04C5D3446}"/>
                  </a:ext>
                </a:extLst>
              </p:cNvPr>
              <p:cNvSpPr txBox="1"/>
              <p:nvPr/>
            </p:nvSpPr>
            <p:spPr>
              <a:xfrm>
                <a:off x="1429410" y="5714591"/>
                <a:ext cx="3613374" cy="261585"/>
              </a:xfrm>
              <a:prstGeom prst="rect">
                <a:avLst/>
              </a:prstGeom>
              <a:noFill/>
            </p:spPr>
            <p:txBody>
              <a:bodyPr wrap="square" rtlCol="0">
                <a:spAutoFit/>
              </a:bodyPr>
              <a:lstStyle/>
              <a:p>
                <a:r>
                  <a:rPr kumimoji="1" lang="ja-JP" altLang="en-US" sz="1100"/>
                  <a:t>★ 労働環境が厳しいと定着率が低くなりがち</a:t>
                </a:r>
              </a:p>
            </p:txBody>
          </p:sp>
          <p:sp>
            <p:nvSpPr>
              <p:cNvPr id="11" name="テキスト ボックス 10">
                <a:extLst>
                  <a:ext uri="{FF2B5EF4-FFF2-40B4-BE49-F238E27FC236}">
                    <a16:creationId xmlns:a16="http://schemas.microsoft.com/office/drawing/2014/main" id="{1FDA9C16-A626-8A32-8565-6D9E101A13BC}"/>
                  </a:ext>
                </a:extLst>
              </p:cNvPr>
              <p:cNvSpPr txBox="1"/>
              <p:nvPr/>
            </p:nvSpPr>
            <p:spPr>
              <a:xfrm>
                <a:off x="1429410" y="5939886"/>
                <a:ext cx="3613374" cy="261585"/>
              </a:xfrm>
              <a:prstGeom prst="rect">
                <a:avLst/>
              </a:prstGeom>
              <a:noFill/>
            </p:spPr>
            <p:txBody>
              <a:bodyPr wrap="square" rtlCol="0">
                <a:spAutoFit/>
              </a:bodyPr>
              <a:lstStyle/>
              <a:p>
                <a:r>
                  <a:rPr kumimoji="1" lang="ja-JP" altLang="en-US" sz="1100"/>
                  <a:t>★ 社員数の変動があると組織が安定しない</a:t>
                </a:r>
              </a:p>
            </p:txBody>
          </p:sp>
        </p:grpSp>
        <p:grpSp>
          <p:nvGrpSpPr>
            <p:cNvPr id="25" name="グループ化 24">
              <a:extLst>
                <a:ext uri="{FF2B5EF4-FFF2-40B4-BE49-F238E27FC236}">
                  <a16:creationId xmlns:a16="http://schemas.microsoft.com/office/drawing/2014/main" id="{A6C833B2-B221-17A7-4CF4-9180775F2593}"/>
                </a:ext>
              </a:extLst>
            </p:cNvPr>
            <p:cNvGrpSpPr/>
            <p:nvPr/>
          </p:nvGrpSpPr>
          <p:grpSpPr>
            <a:xfrm>
              <a:off x="5870465" y="4444703"/>
              <a:ext cx="3396413" cy="592771"/>
              <a:chOff x="5870465" y="4444703"/>
              <a:chExt cx="3396413" cy="592771"/>
            </a:xfrm>
          </p:grpSpPr>
          <p:sp>
            <p:nvSpPr>
              <p:cNvPr id="101" name="テキスト ボックス 100">
                <a:extLst>
                  <a:ext uri="{FF2B5EF4-FFF2-40B4-BE49-F238E27FC236}">
                    <a16:creationId xmlns:a16="http://schemas.microsoft.com/office/drawing/2014/main" id="{692550B3-1BF9-9872-778D-62909B50A65A}"/>
                  </a:ext>
                </a:extLst>
              </p:cNvPr>
              <p:cNvSpPr txBox="1"/>
              <p:nvPr/>
            </p:nvSpPr>
            <p:spPr>
              <a:xfrm>
                <a:off x="5870465" y="4444703"/>
                <a:ext cx="3396413" cy="369332"/>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技術が必要な</a:t>
                </a:r>
                <a:r>
                  <a:rPr kumimoji="1" lang="ja-JP" altLang="en-US">
                    <a:latin typeface="HG創英角ｺﾞｼｯｸUB" panose="020B0909000000000000" pitchFamily="49" charset="-128"/>
                    <a:ea typeface="HG創英角ｺﾞｼｯｸUB" panose="020B0909000000000000" pitchFamily="49" charset="-128"/>
                  </a:rPr>
                  <a:t>継続的な仕事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05" name="直線コネクタ 104">
                <a:extLst>
                  <a:ext uri="{FF2B5EF4-FFF2-40B4-BE49-F238E27FC236}">
                    <a16:creationId xmlns:a16="http://schemas.microsoft.com/office/drawing/2014/main" id="{077367EC-CF14-0D95-44EC-5352DAC62DB7}"/>
                  </a:ext>
                </a:extLst>
              </p:cNvPr>
              <p:cNvCxnSpPr>
                <a:cxnSpLocks/>
              </p:cNvCxnSpPr>
              <p:nvPr/>
            </p:nvCxnSpPr>
            <p:spPr>
              <a:xfrm flipV="1">
                <a:off x="5870465" y="4807013"/>
                <a:ext cx="3017026" cy="5847"/>
              </a:xfrm>
              <a:prstGeom prst="line">
                <a:avLst/>
              </a:prstGeom>
              <a:ln w="38100">
                <a:solidFill>
                  <a:srgbClr val="FFC000">
                    <a:alpha val="50000"/>
                  </a:srgb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543CB73-8694-26A7-7116-27E20532B709}"/>
                  </a:ext>
                </a:extLst>
              </p:cNvPr>
              <p:cNvSpPr txBox="1"/>
              <p:nvPr/>
            </p:nvSpPr>
            <p:spPr>
              <a:xfrm>
                <a:off x="5957916" y="4806642"/>
                <a:ext cx="2958348" cy="230832"/>
              </a:xfrm>
              <a:prstGeom prst="rect">
                <a:avLst/>
              </a:prstGeom>
              <a:noFill/>
            </p:spPr>
            <p:txBody>
              <a:bodyPr wrap="square" rtlCol="0">
                <a:spAutoFit/>
              </a:bodyPr>
              <a:lstStyle/>
              <a:p>
                <a:r>
                  <a:rPr kumimoji="1" lang="ja-JP" altLang="en-US" sz="900"/>
                  <a:t>（例：美容師・理容師・エステサロン・整骨院）</a:t>
                </a:r>
              </a:p>
            </p:txBody>
          </p:sp>
        </p:grpSp>
        <p:grpSp>
          <p:nvGrpSpPr>
            <p:cNvPr id="27" name="グループ化 26">
              <a:extLst>
                <a:ext uri="{FF2B5EF4-FFF2-40B4-BE49-F238E27FC236}">
                  <a16:creationId xmlns:a16="http://schemas.microsoft.com/office/drawing/2014/main" id="{41619D80-40FE-AD6C-C2E7-7F59275C1495}"/>
                </a:ext>
              </a:extLst>
            </p:cNvPr>
            <p:cNvGrpSpPr/>
            <p:nvPr/>
          </p:nvGrpSpPr>
          <p:grpSpPr>
            <a:xfrm>
              <a:off x="5172381" y="5091129"/>
              <a:ext cx="4573190" cy="1110342"/>
              <a:chOff x="5172381" y="5091129"/>
              <a:chExt cx="4573190" cy="1110342"/>
            </a:xfrm>
          </p:grpSpPr>
          <p:grpSp>
            <p:nvGrpSpPr>
              <p:cNvPr id="126" name="グループ化 125">
                <a:extLst>
                  <a:ext uri="{FF2B5EF4-FFF2-40B4-BE49-F238E27FC236}">
                    <a16:creationId xmlns:a16="http://schemas.microsoft.com/office/drawing/2014/main" id="{DC775A21-CFDD-6BCA-F09D-A9333E782CA3}"/>
                  </a:ext>
                </a:extLst>
              </p:cNvPr>
              <p:cNvGrpSpPr/>
              <p:nvPr/>
            </p:nvGrpSpPr>
            <p:grpSpPr>
              <a:xfrm>
                <a:off x="5172381" y="5091129"/>
                <a:ext cx="653901" cy="1103856"/>
                <a:chOff x="5095381" y="4985254"/>
                <a:chExt cx="653901" cy="1103856"/>
              </a:xfrm>
            </p:grpSpPr>
            <p:sp>
              <p:nvSpPr>
                <p:cNvPr id="68" name="四角形: 角を丸くする 67">
                  <a:extLst>
                    <a:ext uri="{FF2B5EF4-FFF2-40B4-BE49-F238E27FC236}">
                      <a16:creationId xmlns:a16="http://schemas.microsoft.com/office/drawing/2014/main" id="{0764D5EE-A9F9-F314-BCC2-3B79E1B94652}"/>
                    </a:ext>
                  </a:extLst>
                </p:cNvPr>
                <p:cNvSpPr/>
                <p:nvPr/>
              </p:nvSpPr>
              <p:spPr>
                <a:xfrm>
                  <a:off x="5095381" y="4985254"/>
                  <a:ext cx="653901"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C35174F8-7153-179D-E1F2-26F3A33FC6CA}"/>
                    </a:ext>
                  </a:extLst>
                </p:cNvPr>
                <p:cNvSpPr/>
                <p:nvPr/>
              </p:nvSpPr>
              <p:spPr>
                <a:xfrm>
                  <a:off x="5095381" y="5600207"/>
                  <a:ext cx="653901" cy="488903"/>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EDDCAFFF-29F0-3CEC-322D-5DBA4DB00D1F}"/>
                  </a:ext>
                </a:extLst>
              </p:cNvPr>
              <p:cNvSpPr txBox="1"/>
              <p:nvPr/>
            </p:nvSpPr>
            <p:spPr>
              <a:xfrm>
                <a:off x="5839291" y="5103565"/>
                <a:ext cx="3613374" cy="261585"/>
              </a:xfrm>
              <a:prstGeom prst="rect">
                <a:avLst/>
              </a:prstGeom>
              <a:noFill/>
            </p:spPr>
            <p:txBody>
              <a:bodyPr wrap="square" rtlCol="0">
                <a:spAutoFit/>
              </a:bodyPr>
              <a:lstStyle/>
              <a:p>
                <a:r>
                  <a:rPr kumimoji="1" lang="ja-JP" altLang="en-US" sz="1100"/>
                  <a:t>★ 結束力が固く、職場環境が良好</a:t>
                </a:r>
              </a:p>
            </p:txBody>
          </p:sp>
          <p:sp>
            <p:nvSpPr>
              <p:cNvPr id="14" name="テキスト ボックス 13">
                <a:extLst>
                  <a:ext uri="{FF2B5EF4-FFF2-40B4-BE49-F238E27FC236}">
                    <a16:creationId xmlns:a16="http://schemas.microsoft.com/office/drawing/2014/main" id="{6D9F2236-9299-5DBD-DCCA-CF64E481688D}"/>
                  </a:ext>
                </a:extLst>
              </p:cNvPr>
              <p:cNvSpPr txBox="1"/>
              <p:nvPr/>
            </p:nvSpPr>
            <p:spPr>
              <a:xfrm>
                <a:off x="5839291" y="5302224"/>
                <a:ext cx="3613374" cy="261585"/>
              </a:xfrm>
              <a:prstGeom prst="rect">
                <a:avLst/>
              </a:prstGeom>
              <a:noFill/>
            </p:spPr>
            <p:txBody>
              <a:bodyPr wrap="square" rtlCol="0">
                <a:spAutoFit/>
              </a:bodyPr>
              <a:lstStyle/>
              <a:p>
                <a:r>
                  <a:rPr kumimoji="1" lang="ja-JP" altLang="en-US" sz="1100"/>
                  <a:t>★ 新進のサービス手法などが競争力になる</a:t>
                </a:r>
              </a:p>
            </p:txBody>
          </p:sp>
          <p:sp>
            <p:nvSpPr>
              <p:cNvPr id="15" name="テキスト ボックス 14">
                <a:extLst>
                  <a:ext uri="{FF2B5EF4-FFF2-40B4-BE49-F238E27FC236}">
                    <a16:creationId xmlns:a16="http://schemas.microsoft.com/office/drawing/2014/main" id="{7EF77ECF-7BED-EA4E-5A7E-4AB6716F7B0C}"/>
                  </a:ext>
                </a:extLst>
              </p:cNvPr>
              <p:cNvSpPr txBox="1"/>
              <p:nvPr/>
            </p:nvSpPr>
            <p:spPr>
              <a:xfrm>
                <a:off x="5850870" y="5714590"/>
                <a:ext cx="3894701" cy="261585"/>
              </a:xfrm>
              <a:prstGeom prst="rect">
                <a:avLst/>
              </a:prstGeom>
              <a:noFill/>
            </p:spPr>
            <p:txBody>
              <a:bodyPr wrap="square" rtlCol="0">
                <a:spAutoFit/>
              </a:bodyPr>
              <a:lstStyle/>
              <a:p>
                <a:r>
                  <a:rPr kumimoji="1" lang="ja-JP" altLang="en-US" sz="1100"/>
                  <a:t>★ 成功に乗じた多角化経営で本業が弱くなることも</a:t>
                </a:r>
              </a:p>
            </p:txBody>
          </p:sp>
          <p:sp>
            <p:nvSpPr>
              <p:cNvPr id="16" name="テキスト ボックス 15">
                <a:extLst>
                  <a:ext uri="{FF2B5EF4-FFF2-40B4-BE49-F238E27FC236}">
                    <a16:creationId xmlns:a16="http://schemas.microsoft.com/office/drawing/2014/main" id="{2B99CB76-FA1E-D1CC-A275-1F2BA08632A3}"/>
                  </a:ext>
                </a:extLst>
              </p:cNvPr>
              <p:cNvSpPr txBox="1"/>
              <p:nvPr/>
            </p:nvSpPr>
            <p:spPr>
              <a:xfrm>
                <a:off x="5850870" y="5939886"/>
                <a:ext cx="3613374" cy="261585"/>
              </a:xfrm>
              <a:prstGeom prst="rect">
                <a:avLst/>
              </a:prstGeom>
              <a:noFill/>
            </p:spPr>
            <p:txBody>
              <a:bodyPr wrap="square" rtlCol="0">
                <a:spAutoFit/>
              </a:bodyPr>
              <a:lstStyle/>
              <a:p>
                <a:r>
                  <a:rPr kumimoji="1" lang="ja-JP" altLang="en-US" sz="1100"/>
                  <a:t>★ 年数を重ねると閉鎖的な組織になることも</a:t>
                </a:r>
              </a:p>
            </p:txBody>
          </p:sp>
        </p:grpSp>
      </p:grpSp>
      <p:sp>
        <p:nvSpPr>
          <p:cNvPr id="29" name="正方形/長方形 28">
            <a:extLst>
              <a:ext uri="{FF2B5EF4-FFF2-40B4-BE49-F238E27FC236}">
                <a16:creationId xmlns:a16="http://schemas.microsoft.com/office/drawing/2014/main" id="{F59E47C6-43D7-2AF2-4496-7AB9556C6ED9}"/>
              </a:ext>
            </a:extLst>
          </p:cNvPr>
          <p:cNvSpPr/>
          <p:nvPr/>
        </p:nvSpPr>
        <p:spPr>
          <a:xfrm>
            <a:off x="206281" y="2060995"/>
            <a:ext cx="9401174" cy="4655924"/>
          </a:xfrm>
          <a:prstGeom prst="rect">
            <a:avLst/>
          </a:prstGeom>
          <a:noFill/>
          <a:ln w="38100">
            <a:solidFill>
              <a:schemeClr val="bg1">
                <a:lumMod val="65000"/>
                <a:alpha val="73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D935F611-A229-384D-D3D8-4AAAC97090E1}"/>
              </a:ext>
            </a:extLst>
          </p:cNvPr>
          <p:cNvSpPr txBox="1"/>
          <p:nvPr/>
        </p:nvSpPr>
        <p:spPr>
          <a:xfrm>
            <a:off x="5875070" y="1848626"/>
            <a:ext cx="3859273" cy="261610"/>
          </a:xfrm>
          <a:prstGeom prst="rect">
            <a:avLst/>
          </a:prstGeom>
          <a:noFill/>
        </p:spPr>
        <p:txBody>
          <a:bodyPr wrap="square" rtlCol="0">
            <a:spAutoFit/>
          </a:bodyPr>
          <a:lstStyle/>
          <a:p>
            <a:r>
              <a:rPr kumimoji="1" lang="en-US" altLang="ja-JP" sz="1100" b="1">
                <a:solidFill>
                  <a:schemeClr val="tx1">
                    <a:lumMod val="95000"/>
                    <a:lumOff val="5000"/>
                  </a:schemeClr>
                </a:solidFill>
              </a:rPr>
              <a:t>※</a:t>
            </a:r>
            <a:r>
              <a:rPr kumimoji="1" lang="ja-JP" altLang="en-US" sz="1100" b="1">
                <a:solidFill>
                  <a:schemeClr val="tx1">
                    <a:lumMod val="95000"/>
                    <a:lumOff val="5000"/>
                  </a:schemeClr>
                </a:solidFill>
              </a:rPr>
              <a:t>イメージ例であり、あくまで目安であることに留意</a:t>
            </a:r>
          </a:p>
        </p:txBody>
      </p:sp>
      <p:cxnSp>
        <p:nvCxnSpPr>
          <p:cNvPr id="107" name="直線コネクタ 106">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4B849F25-C05A-4664-B4D4-A95FFE37E46E}"/>
              </a:ext>
            </a:extLst>
          </p:cNvPr>
          <p:cNvSpPr txBox="1"/>
          <p:nvPr/>
        </p:nvSpPr>
        <p:spPr>
          <a:xfrm>
            <a:off x="81922" y="517552"/>
            <a:ext cx="7838521" cy="400110"/>
          </a:xfrm>
          <a:prstGeom prst="rect">
            <a:avLst/>
          </a:prstGeom>
          <a:noFill/>
        </p:spPr>
        <p:txBody>
          <a:bodyPr wrap="square" rtlCol="0">
            <a:spAutoFit/>
          </a:bodyPr>
          <a:lstStyle/>
          <a:p>
            <a:r>
              <a:rPr kumimoji="1" lang="ja-JP" altLang="en-US" sz="1000"/>
              <a:t>サービス業の取引先を訪問する時に、一歩踏み込んで、支援や事業性評価のポイントを把握するための着眼点についてまとめます。サービス業は業種範囲が特に広く、個々の事業内容に応じて着眼点が大きく変化しますが、共通して汎用性のある視点をまとめます。</a:t>
            </a:r>
          </a:p>
        </p:txBody>
      </p:sp>
      <p:sp>
        <p:nvSpPr>
          <p:cNvPr id="124" name="テキスト ボックス 12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の目利き（訪問時編）その２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7" name="テキスト ボックス 12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128" name="テキスト ボックス 12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129" name="テキスト ボックス 128">
            <a:extLst>
              <a:ext uri="{FF2B5EF4-FFF2-40B4-BE49-F238E27FC236}">
                <a16:creationId xmlns:a16="http://schemas.microsoft.com/office/drawing/2014/main" id="{EC484D25-352D-F3B8-B242-6F2E39526546}"/>
              </a:ext>
            </a:extLst>
          </p:cNvPr>
          <p:cNvSpPr txBox="1"/>
          <p:nvPr/>
        </p:nvSpPr>
        <p:spPr>
          <a:xfrm>
            <a:off x="4819711" y="2994952"/>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0" name="テキスト ボックス 129">
            <a:extLst>
              <a:ext uri="{FF2B5EF4-FFF2-40B4-BE49-F238E27FC236}">
                <a16:creationId xmlns:a16="http://schemas.microsoft.com/office/drawing/2014/main" id="{0A7E0386-BADC-17A7-71D8-0CA57CF6281E}"/>
              </a:ext>
            </a:extLst>
          </p:cNvPr>
          <p:cNvSpPr txBox="1"/>
          <p:nvPr/>
        </p:nvSpPr>
        <p:spPr>
          <a:xfrm>
            <a:off x="4813233" y="3602615"/>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1" name="テキスト ボックス 130">
            <a:extLst>
              <a:ext uri="{FF2B5EF4-FFF2-40B4-BE49-F238E27FC236}">
                <a16:creationId xmlns:a16="http://schemas.microsoft.com/office/drawing/2014/main" id="{EC484D25-352D-F3B8-B242-6F2E39526546}"/>
              </a:ext>
            </a:extLst>
          </p:cNvPr>
          <p:cNvSpPr txBox="1"/>
          <p:nvPr/>
        </p:nvSpPr>
        <p:spPr>
          <a:xfrm>
            <a:off x="4843029" y="5197969"/>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2" name="テキスト ボックス 131">
            <a:extLst>
              <a:ext uri="{FF2B5EF4-FFF2-40B4-BE49-F238E27FC236}">
                <a16:creationId xmlns:a16="http://schemas.microsoft.com/office/drawing/2014/main" id="{0A7E0386-BADC-17A7-71D8-0CA57CF6281E}"/>
              </a:ext>
            </a:extLst>
          </p:cNvPr>
          <p:cNvSpPr txBox="1"/>
          <p:nvPr/>
        </p:nvSpPr>
        <p:spPr>
          <a:xfrm>
            <a:off x="4839186" y="5844377"/>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3" name="テキスト ボックス 132">
            <a:extLst>
              <a:ext uri="{FF2B5EF4-FFF2-40B4-BE49-F238E27FC236}">
                <a16:creationId xmlns:a16="http://schemas.microsoft.com/office/drawing/2014/main" id="{EC484D25-352D-F3B8-B242-6F2E39526546}"/>
              </a:ext>
            </a:extLst>
          </p:cNvPr>
          <p:cNvSpPr txBox="1"/>
          <p:nvPr/>
        </p:nvSpPr>
        <p:spPr>
          <a:xfrm>
            <a:off x="419342" y="5220063"/>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4" name="テキスト ボックス 133">
            <a:extLst>
              <a:ext uri="{FF2B5EF4-FFF2-40B4-BE49-F238E27FC236}">
                <a16:creationId xmlns:a16="http://schemas.microsoft.com/office/drawing/2014/main" id="{0A7E0386-BADC-17A7-71D8-0CA57CF6281E}"/>
              </a:ext>
            </a:extLst>
          </p:cNvPr>
          <p:cNvSpPr txBox="1"/>
          <p:nvPr/>
        </p:nvSpPr>
        <p:spPr>
          <a:xfrm>
            <a:off x="402012" y="5825551"/>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8" name="テキスト ボックス 137">
            <a:extLst>
              <a:ext uri="{FF2B5EF4-FFF2-40B4-BE49-F238E27FC236}">
                <a16:creationId xmlns:a16="http://schemas.microsoft.com/office/drawing/2014/main" id="{4EFA6DFE-CB24-FA6E-A498-1E145A739F3A}"/>
              </a:ext>
            </a:extLst>
          </p:cNvPr>
          <p:cNvSpPr txBox="1"/>
          <p:nvPr/>
        </p:nvSpPr>
        <p:spPr>
          <a:xfrm>
            <a:off x="5427643" y="123898"/>
            <a:ext cx="4431531"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sp>
        <p:nvSpPr>
          <p:cNvPr id="82" name="テキスト ボックス 81">
            <a:extLst>
              <a:ext uri="{FF2B5EF4-FFF2-40B4-BE49-F238E27FC236}">
                <a16:creationId xmlns:a16="http://schemas.microsoft.com/office/drawing/2014/main" id="{DDA8C276-635D-18E1-C499-060058733EA8}"/>
              </a:ext>
            </a:extLst>
          </p:cNvPr>
          <p:cNvSpPr txBox="1"/>
          <p:nvPr/>
        </p:nvSpPr>
        <p:spPr>
          <a:xfrm>
            <a:off x="7619000" y="4309674"/>
            <a:ext cx="1052462" cy="261635"/>
          </a:xfrm>
          <a:prstGeom prst="rect">
            <a:avLst/>
          </a:prstGeom>
          <a:noFill/>
        </p:spPr>
        <p:txBody>
          <a:bodyPr wrap="square" rtlCol="0">
            <a:spAutoFit/>
          </a:bodyPr>
          <a:lstStyle/>
          <a:p>
            <a:pPr algn="ctr"/>
            <a:r>
              <a:rPr kumimoji="1" lang="ja-JP" altLang="en-US" sz="1050">
                <a:latin typeface="+mn-ea"/>
              </a:rPr>
              <a:t>勤務年数</a:t>
            </a:r>
          </a:p>
        </p:txBody>
      </p:sp>
      <p:sp>
        <p:nvSpPr>
          <p:cNvPr id="83" name="テキスト ボックス 82">
            <a:extLst>
              <a:ext uri="{FF2B5EF4-FFF2-40B4-BE49-F238E27FC236}">
                <a16:creationId xmlns:a16="http://schemas.microsoft.com/office/drawing/2014/main" id="{D19EDC34-F6A2-87B2-84D2-2677E1803B5A}"/>
              </a:ext>
            </a:extLst>
          </p:cNvPr>
          <p:cNvSpPr txBox="1"/>
          <p:nvPr/>
        </p:nvSpPr>
        <p:spPr>
          <a:xfrm>
            <a:off x="8310089" y="4212710"/>
            <a:ext cx="964426"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長い</a:t>
            </a:r>
            <a:r>
              <a:rPr kumimoji="1" lang="ja-JP" altLang="en-US" sz="1100">
                <a:latin typeface="HG創英角ｺﾞｼｯｸUB" panose="020B0909000000000000" pitchFamily="49" charset="-128"/>
                <a:ea typeface="HG創英角ｺﾞｼｯｸUB" panose="020B0909000000000000" pitchFamily="49" charset="-128"/>
              </a:rPr>
              <a:t>傾向</a:t>
            </a:r>
          </a:p>
        </p:txBody>
      </p:sp>
      <p:sp>
        <p:nvSpPr>
          <p:cNvPr id="85" name="テキスト ボックス 84">
            <a:extLst>
              <a:ext uri="{FF2B5EF4-FFF2-40B4-BE49-F238E27FC236}">
                <a16:creationId xmlns:a16="http://schemas.microsoft.com/office/drawing/2014/main" id="{FC04F87A-FDDE-4C6A-1D33-DE15AE25E0C6}"/>
              </a:ext>
            </a:extLst>
          </p:cNvPr>
          <p:cNvSpPr txBox="1"/>
          <p:nvPr/>
        </p:nvSpPr>
        <p:spPr>
          <a:xfrm>
            <a:off x="520355" y="4309674"/>
            <a:ext cx="1052462" cy="261635"/>
          </a:xfrm>
          <a:prstGeom prst="rect">
            <a:avLst/>
          </a:prstGeom>
          <a:noFill/>
        </p:spPr>
        <p:txBody>
          <a:bodyPr wrap="square" rtlCol="0">
            <a:spAutoFit/>
          </a:bodyPr>
          <a:lstStyle/>
          <a:p>
            <a:pPr algn="ctr"/>
            <a:r>
              <a:rPr kumimoji="1" lang="ja-JP" altLang="en-US" sz="1050"/>
              <a:t>勤務年数</a:t>
            </a:r>
          </a:p>
        </p:txBody>
      </p:sp>
      <p:sp>
        <p:nvSpPr>
          <p:cNvPr id="86" name="テキスト ボックス 85">
            <a:extLst>
              <a:ext uri="{FF2B5EF4-FFF2-40B4-BE49-F238E27FC236}">
                <a16:creationId xmlns:a16="http://schemas.microsoft.com/office/drawing/2014/main" id="{29590DEF-2C15-3F93-F096-60D4AD3D543F}"/>
              </a:ext>
            </a:extLst>
          </p:cNvPr>
          <p:cNvSpPr txBox="1"/>
          <p:nvPr/>
        </p:nvSpPr>
        <p:spPr>
          <a:xfrm>
            <a:off x="1179968" y="4211534"/>
            <a:ext cx="995677"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短い</a:t>
            </a:r>
            <a:r>
              <a:rPr kumimoji="1" lang="ja-JP" altLang="en-US" sz="1100">
                <a:latin typeface="HG創英角ｺﾞｼｯｸUB" panose="020B0909000000000000" pitchFamily="49" charset="-128"/>
                <a:ea typeface="HG創英角ｺﾞｼｯｸUB" panose="020B0909000000000000" pitchFamily="49" charset="-128"/>
              </a:rPr>
              <a:t>傾向</a:t>
            </a:r>
          </a:p>
        </p:txBody>
      </p:sp>
      <p:sp>
        <p:nvSpPr>
          <p:cNvPr id="88" name="テキスト ボックス 87">
            <a:extLst>
              <a:ext uri="{FF2B5EF4-FFF2-40B4-BE49-F238E27FC236}">
                <a16:creationId xmlns:a16="http://schemas.microsoft.com/office/drawing/2014/main" id="{FD41653E-4279-848A-7134-2E1823F57434}"/>
              </a:ext>
            </a:extLst>
          </p:cNvPr>
          <p:cNvSpPr txBox="1"/>
          <p:nvPr/>
        </p:nvSpPr>
        <p:spPr>
          <a:xfrm>
            <a:off x="3772403" y="2129930"/>
            <a:ext cx="1052462" cy="261635"/>
          </a:xfrm>
          <a:prstGeom prst="rect">
            <a:avLst/>
          </a:prstGeom>
          <a:noFill/>
        </p:spPr>
        <p:txBody>
          <a:bodyPr wrap="square" rtlCol="0">
            <a:spAutoFit/>
          </a:bodyPr>
          <a:lstStyle/>
          <a:p>
            <a:pPr algn="ctr"/>
            <a:r>
              <a:rPr kumimoji="1" lang="ja-JP" altLang="en-US" sz="1050">
                <a:latin typeface="+mn-ea"/>
              </a:rPr>
              <a:t>平均年齢</a:t>
            </a:r>
          </a:p>
        </p:txBody>
      </p:sp>
      <p:sp>
        <p:nvSpPr>
          <p:cNvPr id="89" name="テキスト ボックス 88">
            <a:extLst>
              <a:ext uri="{FF2B5EF4-FFF2-40B4-BE49-F238E27FC236}">
                <a16:creationId xmlns:a16="http://schemas.microsoft.com/office/drawing/2014/main" id="{28BC1E58-96A0-AAB1-5556-101355B51BFE}"/>
              </a:ext>
            </a:extLst>
          </p:cNvPr>
          <p:cNvSpPr txBox="1"/>
          <p:nvPr/>
        </p:nvSpPr>
        <p:spPr>
          <a:xfrm>
            <a:off x="4446002" y="2044639"/>
            <a:ext cx="964761"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高い</a:t>
            </a:r>
            <a:r>
              <a:rPr kumimoji="1" lang="ja-JP" altLang="en-US" sz="1100">
                <a:latin typeface="HG創英角ｺﾞｼｯｸUB" panose="020B0909000000000000" pitchFamily="49" charset="-128"/>
                <a:ea typeface="HG創英角ｺﾞｼｯｸUB" panose="020B0909000000000000" pitchFamily="49" charset="-128"/>
              </a:rPr>
              <a:t>傾向</a:t>
            </a:r>
          </a:p>
        </p:txBody>
      </p:sp>
      <p:sp>
        <p:nvSpPr>
          <p:cNvPr id="90" name="テキスト ボックス 89">
            <a:extLst>
              <a:ext uri="{FF2B5EF4-FFF2-40B4-BE49-F238E27FC236}">
                <a16:creationId xmlns:a16="http://schemas.microsoft.com/office/drawing/2014/main" id="{FFE43C7D-F02C-7E6C-DC07-A151044E3A30}"/>
              </a:ext>
            </a:extLst>
          </p:cNvPr>
          <p:cNvSpPr txBox="1"/>
          <p:nvPr/>
        </p:nvSpPr>
        <p:spPr>
          <a:xfrm>
            <a:off x="3812476" y="6503932"/>
            <a:ext cx="1052462" cy="261635"/>
          </a:xfrm>
          <a:prstGeom prst="rect">
            <a:avLst/>
          </a:prstGeom>
          <a:noFill/>
        </p:spPr>
        <p:txBody>
          <a:bodyPr wrap="square" rtlCol="0">
            <a:spAutoFit/>
          </a:bodyPr>
          <a:lstStyle/>
          <a:p>
            <a:pPr algn="ctr"/>
            <a:r>
              <a:rPr kumimoji="1" lang="ja-JP" altLang="en-US" sz="1050">
                <a:latin typeface="+mn-ea"/>
              </a:rPr>
              <a:t>平均年齢</a:t>
            </a:r>
          </a:p>
        </p:txBody>
      </p:sp>
      <p:sp>
        <p:nvSpPr>
          <p:cNvPr id="91" name="テキスト ボックス 90">
            <a:extLst>
              <a:ext uri="{FF2B5EF4-FFF2-40B4-BE49-F238E27FC236}">
                <a16:creationId xmlns:a16="http://schemas.microsoft.com/office/drawing/2014/main" id="{20580130-8923-EFC2-D2F5-84B07D1B5135}"/>
              </a:ext>
            </a:extLst>
          </p:cNvPr>
          <p:cNvSpPr txBox="1"/>
          <p:nvPr/>
        </p:nvSpPr>
        <p:spPr>
          <a:xfrm>
            <a:off x="4452167" y="6401720"/>
            <a:ext cx="100837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低い</a:t>
            </a:r>
            <a:r>
              <a:rPr kumimoji="1" lang="ja-JP" altLang="en-US" sz="1100">
                <a:latin typeface="HG創英角ｺﾞｼｯｸUB" panose="020B0909000000000000" pitchFamily="49" charset="-128"/>
                <a:ea typeface="HG創英角ｺﾞｼｯｸUB" panose="020B0909000000000000" pitchFamily="49" charset="-128"/>
              </a:rPr>
              <a:t>傾向</a:t>
            </a:r>
            <a:endParaRPr kumimoji="1" lang="ja-JP" altLang="en-US">
              <a:latin typeface="HG創英角ｺﾞｼｯｸUB" panose="020B0909000000000000" pitchFamily="49" charset="-128"/>
              <a:ea typeface="HG創英角ｺﾞｼｯｸUB" panose="020B0909000000000000" pitchFamily="49" charset="-128"/>
            </a:endParaRPr>
          </a:p>
        </p:txBody>
      </p:sp>
      <p:cxnSp>
        <p:nvCxnSpPr>
          <p:cNvPr id="92" name="直線矢印コネクタ 91">
            <a:extLst>
              <a:ext uri="{FF2B5EF4-FFF2-40B4-BE49-F238E27FC236}">
                <a16:creationId xmlns:a16="http://schemas.microsoft.com/office/drawing/2014/main" id="{A5D0600D-3C72-C8AB-8096-A7FBE135D516}"/>
              </a:ext>
            </a:extLst>
          </p:cNvPr>
          <p:cNvCxnSpPr>
            <a:cxnSpLocks/>
          </p:cNvCxnSpPr>
          <p:nvPr/>
        </p:nvCxnSpPr>
        <p:spPr>
          <a:xfrm>
            <a:off x="429868" y="4547217"/>
            <a:ext cx="8988770" cy="1118"/>
          </a:xfrm>
          <a:prstGeom prst="straightConnector1">
            <a:avLst/>
          </a:prstGeom>
          <a:ln w="8255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163B8EFC-7383-5384-C2DE-F8D06CC78F4A}"/>
              </a:ext>
            </a:extLst>
          </p:cNvPr>
          <p:cNvCxnSpPr>
            <a:cxnSpLocks/>
          </p:cNvCxnSpPr>
          <p:nvPr/>
        </p:nvCxnSpPr>
        <p:spPr>
          <a:xfrm>
            <a:off x="4753048" y="2356899"/>
            <a:ext cx="26351" cy="4069649"/>
          </a:xfrm>
          <a:prstGeom prst="straightConnector1">
            <a:avLst/>
          </a:prstGeom>
          <a:ln w="8255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19</a:t>
            </a:r>
            <a:endParaRPr kumimoji="1" lang="ja-JP" altLang="en-US" dirty="0"/>
          </a:p>
        </p:txBody>
      </p:sp>
    </p:spTree>
    <p:extLst>
      <p:ext uri="{BB962C8B-B14F-4D97-AF65-F5344CB8AC3E}">
        <p14:creationId xmlns:p14="http://schemas.microsoft.com/office/powerpoint/2010/main" val="41116959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251072" y="1139727"/>
            <a:ext cx="5834064" cy="707886"/>
          </a:xfrm>
          <a:prstGeom prst="rect">
            <a:avLst/>
          </a:prstGeom>
          <a:noFill/>
        </p:spPr>
        <p:txBody>
          <a:bodyPr wrap="square" rtlCol="0">
            <a:spAutoFit/>
          </a:bodyPr>
          <a:lstStyle/>
          <a:p>
            <a:r>
              <a:rPr kumimoji="1" lang="ja-JP" altLang="en-US" sz="1000">
                <a:latin typeface="+mn-ea"/>
              </a:rPr>
              <a:t>□　創業</a:t>
            </a:r>
            <a:r>
              <a:rPr kumimoji="1" lang="en-US" altLang="ja-JP" sz="1000">
                <a:latin typeface="+mn-ea"/>
              </a:rPr>
              <a:t>10</a:t>
            </a:r>
            <a:r>
              <a:rPr kumimoji="1" lang="ja-JP" altLang="en-US" sz="1000">
                <a:latin typeface="+mn-ea"/>
              </a:rPr>
              <a:t>年未満のエステサロン</a:t>
            </a:r>
            <a:endParaRPr kumimoji="1" lang="en-US" altLang="ja-JP" sz="1000">
              <a:latin typeface="+mn-ea"/>
            </a:endParaRPr>
          </a:p>
          <a:p>
            <a:r>
              <a:rPr kumimoji="1" lang="ja-JP" altLang="en-US" sz="1000">
                <a:latin typeface="+mn-ea"/>
              </a:rPr>
              <a:t>□　自宅を増設し創業、事業主１名とパート従業員にて運営</a:t>
            </a:r>
            <a:endParaRPr kumimoji="1" lang="en-US" altLang="ja-JP" sz="1000">
              <a:latin typeface="+mn-ea"/>
            </a:endParaRPr>
          </a:p>
          <a:p>
            <a:r>
              <a:rPr kumimoji="1" lang="ja-JP" altLang="en-US" sz="1000">
                <a:latin typeface="+mn-ea"/>
              </a:rPr>
              <a:t>□　地元と姉妹都市提携している地域の特産品を活かした美容を看板メニューにしている</a:t>
            </a:r>
            <a:endParaRPr kumimoji="1" lang="en-US" altLang="ja-JP" sz="1000">
              <a:latin typeface="+mn-ea"/>
            </a:endParaRPr>
          </a:p>
          <a:p>
            <a:r>
              <a:rPr kumimoji="1" lang="ja-JP" altLang="en-US" sz="1000">
                <a:latin typeface="+mn-ea"/>
              </a:rPr>
              <a:t>□　創業以前からの人間関係もあり、適時経営相談に乗ってきている関係</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232022" y="2036790"/>
            <a:ext cx="6832934" cy="553998"/>
          </a:xfrm>
          <a:prstGeom prst="rect">
            <a:avLst/>
          </a:prstGeom>
          <a:noFill/>
        </p:spPr>
        <p:txBody>
          <a:bodyPr wrap="square" rtlCol="0">
            <a:spAutoFit/>
          </a:bodyPr>
          <a:lstStyle/>
          <a:p>
            <a:r>
              <a:rPr kumimoji="1" lang="ja-JP" altLang="en-US" sz="1000">
                <a:latin typeface="+mn-ea"/>
              </a:rPr>
              <a:t>□　独立に至るまでの手堅い創業経緯（自己資金をしっかりと準備）</a:t>
            </a:r>
            <a:endParaRPr kumimoji="1" lang="en-US" altLang="ja-JP" sz="1000">
              <a:latin typeface="+mn-ea"/>
            </a:endParaRPr>
          </a:p>
          <a:p>
            <a:r>
              <a:rPr kumimoji="1" lang="ja-JP" altLang="en-US" sz="1000">
                <a:latin typeface="+mn-ea"/>
              </a:rPr>
              <a:t>□　事業運営の中心に高価な美容設備を据えず、手作業を中心としたサービス</a:t>
            </a:r>
            <a:endParaRPr kumimoji="1" lang="en-US" altLang="ja-JP" sz="1000">
              <a:latin typeface="+mn-ea"/>
            </a:endParaRPr>
          </a:p>
          <a:p>
            <a:r>
              <a:rPr kumimoji="1" lang="ja-JP" altLang="en-US" sz="1000">
                <a:latin typeface="+mn-ea"/>
              </a:rPr>
              <a:t>□　手作業が中心のサービスのため、顧客との会話時間も長く“良き相談相手”にもなっている</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232022" y="2840850"/>
            <a:ext cx="6832934" cy="707886"/>
          </a:xfrm>
          <a:prstGeom prst="rect">
            <a:avLst/>
          </a:prstGeom>
          <a:noFill/>
        </p:spPr>
        <p:txBody>
          <a:bodyPr wrap="square" rtlCol="0">
            <a:spAutoFit/>
          </a:bodyPr>
          <a:lstStyle/>
          <a:p>
            <a:r>
              <a:rPr kumimoji="1" lang="ja-JP" altLang="en-US" sz="1000">
                <a:latin typeface="+mn-ea"/>
              </a:rPr>
              <a:t>□　広告宣伝の方法や投下できる資金の範囲を定量的な観点で助言（</a:t>
            </a:r>
            <a:r>
              <a:rPr kumimoji="1" lang="en-US" altLang="ja-JP" sz="1000">
                <a:latin typeface="+mn-ea"/>
              </a:rPr>
              <a:t>SNS</a:t>
            </a:r>
            <a:r>
              <a:rPr kumimoji="1" lang="ja-JP" altLang="en-US" sz="1000">
                <a:latin typeface="+mn-ea"/>
              </a:rPr>
              <a:t>・雑誌取材など）</a:t>
            </a:r>
            <a:endParaRPr kumimoji="1" lang="en-US" altLang="ja-JP" sz="1000">
              <a:latin typeface="+mn-ea"/>
            </a:endParaRPr>
          </a:p>
          <a:p>
            <a:r>
              <a:rPr kumimoji="1" lang="ja-JP" altLang="en-US" sz="1000">
                <a:latin typeface="+mn-ea"/>
              </a:rPr>
              <a:t>□　美容商品の仕入れや販売など、エステ以外の収入に関する留意点の助言</a:t>
            </a:r>
            <a:endParaRPr kumimoji="1" lang="en-US" altLang="ja-JP" sz="1000">
              <a:latin typeface="+mn-ea"/>
            </a:endParaRPr>
          </a:p>
          <a:p>
            <a:r>
              <a:rPr kumimoji="1" lang="ja-JP" altLang="en-US" sz="1000">
                <a:latin typeface="+mn-ea"/>
              </a:rPr>
              <a:t>□　顧客や美容商品の提供先とのトラブルについての解決方法の選択肢を整理して助言</a:t>
            </a:r>
            <a:endParaRPr kumimoji="1" lang="en-US" altLang="ja-JP" sz="1000">
              <a:latin typeface="+mn-ea"/>
            </a:endParaRPr>
          </a:p>
          <a:p>
            <a:r>
              <a:rPr kumimoji="1" lang="ja-JP" altLang="en-US" sz="1000">
                <a:latin typeface="+mn-ea"/>
              </a:rPr>
              <a:t>□　コロナ禍で廃業か継続かを悩んでいた時期に、状況と思考を整理する“壁打ち役”で伴走</a:t>
            </a:r>
            <a:endParaRPr kumimoji="1" lang="en-US" altLang="ja-JP" sz="1000">
              <a:latin typeface="+mn-ea"/>
            </a:endParaRP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232022" y="3712662"/>
            <a:ext cx="6286052" cy="861774"/>
          </a:xfrm>
          <a:prstGeom prst="rect">
            <a:avLst/>
          </a:prstGeom>
          <a:noFill/>
        </p:spPr>
        <p:txBody>
          <a:bodyPr wrap="square" rtlCol="0">
            <a:spAutoFit/>
          </a:bodyPr>
          <a:lstStyle/>
          <a:p>
            <a:r>
              <a:rPr kumimoji="1" lang="ja-JP" altLang="en-US" sz="1000">
                <a:latin typeface="+mn-ea"/>
              </a:rPr>
              <a:t>□　コロナ禍で廃業も視野に入れていたが、感染対策の徹底や完全予約</a:t>
            </a:r>
            <a:r>
              <a:rPr kumimoji="1" lang="en-US" altLang="ja-JP" sz="1000">
                <a:latin typeface="+mn-ea"/>
              </a:rPr>
              <a:t>1</a:t>
            </a:r>
            <a:r>
              <a:rPr kumimoji="1" lang="ja-JP" altLang="en-US" sz="1000">
                <a:latin typeface="+mn-ea"/>
              </a:rPr>
              <a:t>日</a:t>
            </a:r>
            <a:r>
              <a:rPr kumimoji="1" lang="en-US" altLang="ja-JP" sz="1000">
                <a:latin typeface="+mn-ea"/>
              </a:rPr>
              <a:t>1</a:t>
            </a:r>
            <a:r>
              <a:rPr kumimoji="1" lang="ja-JP" altLang="en-US" sz="1000">
                <a:latin typeface="+mn-ea"/>
              </a:rPr>
              <a:t>人など、顧客が安心できる</a:t>
            </a:r>
            <a:endParaRPr kumimoji="1" lang="en-US" altLang="ja-JP" sz="1000">
              <a:latin typeface="+mn-ea"/>
            </a:endParaRPr>
          </a:p>
          <a:p>
            <a:r>
              <a:rPr kumimoji="1" lang="ja-JP" altLang="en-US" sz="1000">
                <a:latin typeface="+mn-ea"/>
              </a:rPr>
              <a:t>　　メニューを考え集客を試みる</a:t>
            </a:r>
            <a:endParaRPr kumimoji="1" lang="en-US" altLang="ja-JP" sz="1000">
              <a:latin typeface="+mn-ea"/>
            </a:endParaRPr>
          </a:p>
          <a:p>
            <a:r>
              <a:rPr kumimoji="1" lang="ja-JP" altLang="en-US" sz="1000">
                <a:latin typeface="+mn-ea"/>
              </a:rPr>
              <a:t>□　普段から顧客の人生相談に乗ってきたこともあり、コロナ禍で不安を抱える顧客に癒しを与える</a:t>
            </a:r>
            <a:endParaRPr kumimoji="1" lang="en-US" altLang="ja-JP" sz="1000">
              <a:latin typeface="+mn-ea"/>
            </a:endParaRPr>
          </a:p>
          <a:p>
            <a:r>
              <a:rPr kumimoji="1" lang="ja-JP" altLang="en-US" sz="1000">
                <a:latin typeface="+mn-ea"/>
              </a:rPr>
              <a:t>　　という自分の役割を再認識して事業継続を決断</a:t>
            </a:r>
            <a:endParaRPr kumimoji="1" lang="en-US" altLang="ja-JP" sz="1000">
              <a:latin typeface="+mn-ea"/>
            </a:endParaRPr>
          </a:p>
          <a:p>
            <a:r>
              <a:rPr kumimoji="1" lang="ja-JP" altLang="en-US" sz="1000">
                <a:latin typeface="+mn-ea"/>
              </a:rPr>
              <a:t>□　感染対策などの知識が広まる中で業況も回復し、安定感を取り戻した</a:t>
            </a:r>
            <a:endParaRPr kumimoji="1" lang="en-US" altLang="ja-JP" sz="1000">
              <a:latin typeface="+mn-ea"/>
            </a:endParaRP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31826" y="5452884"/>
            <a:ext cx="9286248" cy="553998"/>
          </a:xfrm>
          <a:prstGeom prst="rect">
            <a:avLst/>
          </a:prstGeom>
          <a:noFill/>
        </p:spPr>
        <p:txBody>
          <a:bodyPr wrap="square" rtlCol="0">
            <a:spAutoFit/>
          </a:bodyPr>
          <a:lstStyle/>
          <a:p>
            <a:r>
              <a:rPr kumimoji="1" lang="ja-JP" altLang="en-US" sz="1000" spc="-30">
                <a:latin typeface="+mn-ea"/>
              </a:rPr>
              <a:t>　中小規模のサービス業は、まさに“属人的”であるということが身に染みて勉強になった事例でした。コロナ禍で客足・情報・仕入の一部などが一気に滞り、孤独にさいなまれていた経営者でしたが、感染対策を万全にした上で、時間・人数限定の営業を開始したところ、固定客の予約が入り施術を継続することになりました。</a:t>
            </a:r>
            <a:endParaRPr kumimoji="1" lang="en-US" altLang="ja-JP" sz="1000" spc="-30">
              <a:latin typeface="+mn-ea"/>
            </a:endParaRPr>
          </a:p>
          <a:p>
            <a:r>
              <a:rPr kumimoji="1" lang="ja-JP" altLang="en-US" sz="1000" spc="-30">
                <a:latin typeface="+mn-ea"/>
              </a:rPr>
              <a:t>１日１人という対応をしているので時間にも気持ちにも余裕が生まれ、いつも以上にお客様に向き合うことができたようです。</a:t>
            </a:r>
            <a:endParaRPr kumimoji="1" lang="en-US" altLang="ja-JP" sz="1000" spc="-30">
              <a:latin typeface="+mn-ea"/>
            </a:endParaRPr>
          </a:p>
        </p:txBody>
      </p:sp>
      <p:sp>
        <p:nvSpPr>
          <p:cNvPr id="28" name="テキスト ボックス 27">
            <a:extLst>
              <a:ext uri="{FF2B5EF4-FFF2-40B4-BE49-F238E27FC236}">
                <a16:creationId xmlns:a16="http://schemas.microsoft.com/office/drawing/2014/main" id="{E01DCA7A-3EB4-47DF-AA6D-90B16D419B79}"/>
              </a:ext>
            </a:extLst>
          </p:cNvPr>
          <p:cNvSpPr txBox="1"/>
          <p:nvPr/>
        </p:nvSpPr>
        <p:spPr>
          <a:xfrm>
            <a:off x="252413" y="5924086"/>
            <a:ext cx="9265661" cy="707886"/>
          </a:xfrm>
          <a:prstGeom prst="rect">
            <a:avLst/>
          </a:prstGeom>
          <a:noFill/>
        </p:spPr>
        <p:txBody>
          <a:bodyPr wrap="square" rtlCol="0">
            <a:spAutoFit/>
          </a:bodyPr>
          <a:lstStyle/>
          <a:p>
            <a:r>
              <a:rPr kumimoji="1" lang="ja-JP" altLang="en-US" sz="1000" spc="-30">
                <a:latin typeface="+mn-ea"/>
              </a:rPr>
              <a:t>　創業以来、様々な経営相談に乗ってきましたが、我々の助けより遥かに大きな力で“ご利用頂くお客様”に助けてもらった事案でもありました。エステやヨガ教室などは、参入障壁が比較的低く、低価格競争や立地の良い競争相手に劣後することもあるのですが、エステも含めお客様は美容のほかに癒しや安心を求める傾向が強いのが特徴です。そうしたニーズに経営者が普段から丁寧に答えていくことが、経営資源の乏しい中小零細規模の美容エステでは極めて重要である点も、身近に感じ勉強になりました。</a:t>
            </a:r>
            <a:endParaRPr kumimoji="1" lang="en-US" altLang="ja-JP" sz="1000" spc="-30">
              <a:latin typeface="+mn-ea"/>
            </a:endParaRPr>
          </a:p>
        </p:txBody>
      </p:sp>
      <p:sp>
        <p:nvSpPr>
          <p:cNvPr id="29"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20</a:t>
            </a:r>
            <a:endParaRPr kumimoji="1" lang="ja-JP" altLang="en-US" dirty="0"/>
          </a:p>
        </p:txBody>
      </p:sp>
      <p:sp>
        <p:nvSpPr>
          <p:cNvPr id="30" name="テキスト ボックス 29">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の目利き（参考事例）　その１</a:t>
            </a:r>
          </a:p>
        </p:txBody>
      </p:sp>
      <p:sp>
        <p:nvSpPr>
          <p:cNvPr id="31" name="テキスト ボックス 30">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32" name="テキスト ボックス 31"/>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3" name="テキスト ボックス 32"/>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367553" y="1153414"/>
            <a:ext cx="2774055" cy="576000"/>
            <a:chOff x="4409473" y="1240406"/>
            <a:chExt cx="2774055" cy="576000"/>
          </a:xfrm>
        </p:grpSpPr>
        <p:sp>
          <p:nvSpPr>
            <p:cNvPr id="38" name="正方形/長方形 37">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39" name="グループ化 38"/>
            <p:cNvGrpSpPr/>
            <p:nvPr/>
          </p:nvGrpSpPr>
          <p:grpSpPr>
            <a:xfrm>
              <a:off x="4409473" y="1240406"/>
              <a:ext cx="576000" cy="576000"/>
              <a:chOff x="279451" y="1197222"/>
              <a:chExt cx="576000" cy="576000"/>
            </a:xfrm>
          </p:grpSpPr>
          <p:sp>
            <p:nvSpPr>
              <p:cNvPr id="40" name="楕円 39">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3" name="グループ化 42"/>
          <p:cNvGrpSpPr/>
          <p:nvPr/>
        </p:nvGrpSpPr>
        <p:grpSpPr>
          <a:xfrm>
            <a:off x="367553" y="2003908"/>
            <a:ext cx="2774055" cy="576000"/>
            <a:chOff x="4409473" y="2044014"/>
            <a:chExt cx="2774055" cy="576000"/>
          </a:xfrm>
        </p:grpSpPr>
        <p:sp>
          <p:nvSpPr>
            <p:cNvPr id="45" name="正方形/長方形 44">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6" name="楕円 45">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7" name="テキスト ボックス 46">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48" name="グループ化 47"/>
          <p:cNvGrpSpPr/>
          <p:nvPr/>
        </p:nvGrpSpPr>
        <p:grpSpPr>
          <a:xfrm>
            <a:off x="367553" y="2883430"/>
            <a:ext cx="2774054" cy="576000"/>
            <a:chOff x="367553" y="2051424"/>
            <a:chExt cx="2774054" cy="576000"/>
          </a:xfrm>
        </p:grpSpPr>
        <p:sp>
          <p:nvSpPr>
            <p:cNvPr id="49" name="楕円 48">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0" name="正方形/長方形 49">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1" name="正方形/長方形 50"/>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3" name="グループ化 52"/>
          <p:cNvGrpSpPr/>
          <p:nvPr/>
        </p:nvGrpSpPr>
        <p:grpSpPr>
          <a:xfrm>
            <a:off x="367553" y="3835523"/>
            <a:ext cx="2774054" cy="576000"/>
            <a:chOff x="367553" y="2051424"/>
            <a:chExt cx="2774054" cy="576000"/>
          </a:xfrm>
        </p:grpSpPr>
        <p:sp>
          <p:nvSpPr>
            <p:cNvPr id="54" name="楕円 53">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5" name="正方形/長方形 54">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6" name="正方形/長方形 55"/>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58" name="直線コネクタ 57">
            <a:extLst>
              <a:ext uri="{FF2B5EF4-FFF2-40B4-BE49-F238E27FC236}">
                <a16:creationId xmlns:a16="http://schemas.microsoft.com/office/drawing/2014/main" id="{6953F065-07C0-479B-ADBB-DF89BC859277}"/>
              </a:ext>
            </a:extLst>
          </p:cNvPr>
          <p:cNvCxnSpPr/>
          <p:nvPr/>
        </p:nvCxnSpPr>
        <p:spPr>
          <a:xfrm>
            <a:off x="252412" y="47893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0F6F2528-8826-4499-997C-75D3EE061DC6}"/>
              </a:ext>
            </a:extLst>
          </p:cNvPr>
          <p:cNvSpPr/>
          <p:nvPr/>
        </p:nvSpPr>
        <p:spPr>
          <a:xfrm>
            <a:off x="273000" y="4943707"/>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cxnSp>
        <p:nvCxnSpPr>
          <p:cNvPr id="2" name="直線コネクタ 1">
            <a:extLst>
              <a:ext uri="{FF2B5EF4-FFF2-40B4-BE49-F238E27FC236}">
                <a16:creationId xmlns:a16="http://schemas.microsoft.com/office/drawing/2014/main" id="{41C2BCCB-5D3C-296D-7BFC-D66955FF1D13}"/>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3251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205895" y="1131276"/>
            <a:ext cx="6462766" cy="553998"/>
          </a:xfrm>
          <a:prstGeom prst="rect">
            <a:avLst/>
          </a:prstGeom>
          <a:noFill/>
        </p:spPr>
        <p:txBody>
          <a:bodyPr wrap="square" rtlCol="0">
            <a:spAutoFit/>
          </a:bodyPr>
          <a:lstStyle/>
          <a:p>
            <a:r>
              <a:rPr kumimoji="1" lang="ja-JP" altLang="en-US" sz="1000">
                <a:latin typeface="+mn-ea"/>
              </a:rPr>
              <a:t>□　スタジオ、プールを兼ね備えた地域では大規模のフィットネスクラブ</a:t>
            </a:r>
            <a:endParaRPr kumimoji="1" lang="en-US" altLang="ja-JP" sz="1000">
              <a:latin typeface="+mn-ea"/>
            </a:endParaRPr>
          </a:p>
          <a:p>
            <a:r>
              <a:rPr kumimoji="1" lang="ja-JP" altLang="en-US" sz="1000">
                <a:latin typeface="+mn-ea"/>
              </a:rPr>
              <a:t>□　近年は、小規模の</a:t>
            </a:r>
            <a:r>
              <a:rPr kumimoji="1" lang="en-US" altLang="ja-JP" sz="1000">
                <a:latin typeface="+mn-ea"/>
              </a:rPr>
              <a:t>24</a:t>
            </a:r>
            <a:r>
              <a:rPr kumimoji="1" lang="ja-JP" altLang="en-US" sz="1000">
                <a:latin typeface="+mn-ea"/>
              </a:rPr>
              <a:t>時間ジムの設立が相次ぐ等の影響で、競争環境は変化している</a:t>
            </a:r>
            <a:endParaRPr kumimoji="1" lang="en-US" altLang="ja-JP" sz="1000">
              <a:latin typeface="+mn-ea"/>
            </a:endParaRPr>
          </a:p>
          <a:p>
            <a:r>
              <a:rPr kumimoji="1" lang="ja-JP" altLang="en-US" sz="1000">
                <a:latin typeface="+mn-ea"/>
              </a:rPr>
              <a:t>□　コロナの影響による会員数の減少、光熱費等のコスト上昇が重なり、経営環境は厳しい状況　　</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205895" y="2868652"/>
            <a:ext cx="6637393" cy="861774"/>
          </a:xfrm>
          <a:prstGeom prst="rect">
            <a:avLst/>
          </a:prstGeom>
          <a:noFill/>
        </p:spPr>
        <p:txBody>
          <a:bodyPr wrap="square" rtlCol="0">
            <a:spAutoFit/>
          </a:bodyPr>
          <a:lstStyle/>
          <a:p>
            <a:r>
              <a:rPr kumimoji="1" lang="ja-JP" altLang="en-US" sz="1000">
                <a:latin typeface="+mn-ea"/>
              </a:rPr>
              <a:t>□　会員へのヒアリングや競合店分析を実施し、「会費の値上げ余地がある」ことについて助言</a:t>
            </a:r>
            <a:endParaRPr kumimoji="1" lang="en-US" altLang="ja-JP" sz="1000">
              <a:latin typeface="+mn-ea"/>
            </a:endParaRPr>
          </a:p>
          <a:p>
            <a:r>
              <a:rPr kumimoji="1" lang="ja-JP" altLang="en-US" sz="1000">
                <a:latin typeface="+mn-ea"/>
              </a:rPr>
              <a:t>□　事業再構築補助金も活用し、シニア層・キッズ層へのサービス向上と光熱費の削減に繋がる設備投資</a:t>
            </a:r>
            <a:endParaRPr kumimoji="1" lang="en-US" altLang="ja-JP" sz="1000">
              <a:latin typeface="+mn-ea"/>
            </a:endParaRPr>
          </a:p>
          <a:p>
            <a:r>
              <a:rPr kumimoji="1" lang="ja-JP" altLang="en-US" sz="1000">
                <a:latin typeface="+mn-ea"/>
              </a:rPr>
              <a:t>　　を盛り込んだ、経営改善計画を支援</a:t>
            </a:r>
            <a:endParaRPr kumimoji="1" lang="en-US" altLang="ja-JP" sz="1000">
              <a:latin typeface="+mn-ea"/>
            </a:endParaRPr>
          </a:p>
          <a:p>
            <a:r>
              <a:rPr kumimoji="1" lang="ja-JP" altLang="en-US" sz="1000">
                <a:latin typeface="+mn-ea"/>
              </a:rPr>
              <a:t>□　社員に対する管理会計の勉強会を実施、現場にも損益を意識した改善活動を支援</a:t>
            </a:r>
            <a:endParaRPr kumimoji="1" lang="en-US" altLang="ja-JP" sz="1000">
              <a:latin typeface="+mn-ea"/>
            </a:endParaRPr>
          </a:p>
          <a:p>
            <a:r>
              <a:rPr kumimoji="1" lang="ja-JP" altLang="en-US" sz="1000">
                <a:latin typeface="+mn-ea"/>
              </a:rPr>
              <a:t>□　コロナ後の回復には時間がかかることを想定し、</a:t>
            </a:r>
            <a:r>
              <a:rPr kumimoji="1" lang="en-US" altLang="ja-JP" sz="1000">
                <a:latin typeface="+mn-ea"/>
              </a:rPr>
              <a:t>DDS</a:t>
            </a:r>
            <a:r>
              <a:rPr kumimoji="1" lang="ja-JP" altLang="en-US" sz="1000">
                <a:latin typeface="+mn-ea"/>
              </a:rPr>
              <a:t>による金融支援を実施</a:t>
            </a: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010" y="475001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52413" y="5309152"/>
            <a:ext cx="9443659" cy="1323439"/>
          </a:xfrm>
          <a:prstGeom prst="rect">
            <a:avLst/>
          </a:prstGeom>
          <a:noFill/>
        </p:spPr>
        <p:txBody>
          <a:bodyPr wrap="square" rtlCol="0">
            <a:spAutoFit/>
          </a:bodyPr>
          <a:lstStyle/>
          <a:p>
            <a:r>
              <a:rPr kumimoji="1" lang="ja-JP" altLang="en-US" sz="1000">
                <a:latin typeface="+mn-ea"/>
              </a:rPr>
              <a:t>　フィットネスクラブ（スポーツジム）は、設備の利用によりサービス対価を会費にて受け取るビジネスモデルです。同社の場合、会員数の減少による売上減少とコスト上昇が同時期に重なり、どちらにも対応を求められ、かなり厳しい状況におかれていました。会員数の大幅な増加の見通しがつかない中で、落ち込んだ売上を回復させるためには、選択肢として「客単価（会費値上げ）の選択」しかなく、それがユーザーにとって合理性があるのかが一つのポイントでした。　同社の保有設備やサービスの強み、競合との比較、会員の声などを慎重に検討し、会費の値上げに踏み切りました。</a:t>
            </a:r>
            <a:endParaRPr kumimoji="1" lang="en-US" altLang="ja-JP" sz="1000">
              <a:latin typeface="+mn-ea"/>
            </a:endParaRPr>
          </a:p>
          <a:p>
            <a:r>
              <a:rPr kumimoji="1" lang="ja-JP" altLang="en-US" sz="1000">
                <a:latin typeface="+mn-ea"/>
              </a:rPr>
              <a:t>　また、この状況での投資は、プールに集中させることで、光熱費削減のみならず、当面のターゲットとしたシニア層やキッズ層へのサービス向上に的を絞り、強みの強化を実現できるように事業者と議論を重ねました。顧客の施設の利用満足度が高いことなど決算書には表れない事業性に経営改善の可能性を見出しました。中小・小規模企業の場合には、現場での具体的な改善策が経営改善に直結する場合が多いと思います。企業支援においては、現場にあと一歩踏み込む覚悟と熱量を持つことが重要で、それらが事業者の行動を変える原動力になると感じています。</a:t>
            </a:r>
            <a:endParaRPr kumimoji="1" lang="en-US" altLang="ja-JP" sz="100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21</a:t>
            </a:r>
            <a:endParaRPr kumimoji="1" lang="ja-JP" altLang="en-US" dirty="0"/>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の目利き（参考事例）　その２</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531" y="463306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59164" y="1116663"/>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59164" y="1983645"/>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59164" y="2944856"/>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59164" y="3883471"/>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44" name="テキスト ボックス 43">
            <a:extLst>
              <a:ext uri="{FF2B5EF4-FFF2-40B4-BE49-F238E27FC236}">
                <a16:creationId xmlns:a16="http://schemas.microsoft.com/office/drawing/2014/main" id="{0691302F-F2E2-47C7-B302-B27BDD0B965E}"/>
              </a:ext>
            </a:extLst>
          </p:cNvPr>
          <p:cNvSpPr txBox="1"/>
          <p:nvPr/>
        </p:nvSpPr>
        <p:spPr>
          <a:xfrm>
            <a:off x="3205895" y="1852254"/>
            <a:ext cx="6462766" cy="861774"/>
          </a:xfrm>
          <a:prstGeom prst="rect">
            <a:avLst/>
          </a:prstGeom>
          <a:noFill/>
        </p:spPr>
        <p:txBody>
          <a:bodyPr wrap="square" rtlCol="0">
            <a:spAutoFit/>
          </a:bodyPr>
          <a:lstStyle/>
          <a:p>
            <a:r>
              <a:rPr kumimoji="1" lang="ja-JP" altLang="en-US" sz="1000">
                <a:latin typeface="+mn-ea"/>
              </a:rPr>
              <a:t>□　全体の会員数が減少する中でも、シニア層とキッズ層においては減少幅が小さく、強い来店動機を</a:t>
            </a:r>
            <a:endParaRPr kumimoji="1" lang="en-US" altLang="ja-JP" sz="1000">
              <a:latin typeface="+mn-ea"/>
            </a:endParaRPr>
          </a:p>
          <a:p>
            <a:r>
              <a:rPr kumimoji="1" lang="ja-JP" altLang="en-US" sz="1000">
                <a:latin typeface="+mn-ea"/>
              </a:rPr>
              <a:t>　　持っている顧客層であると再認識した（当面のターゲット）</a:t>
            </a:r>
            <a:endParaRPr kumimoji="1" lang="en-US" altLang="ja-JP" sz="1000">
              <a:latin typeface="+mn-ea"/>
            </a:endParaRPr>
          </a:p>
          <a:p>
            <a:r>
              <a:rPr kumimoji="1" lang="ja-JP" altLang="en-US" sz="1000">
                <a:latin typeface="+mn-ea"/>
              </a:rPr>
              <a:t>□　プールなど大型設備を保有し、固定費が高いコスト構造であることから、売上減少による収益への</a:t>
            </a:r>
            <a:endParaRPr kumimoji="1" lang="en-US" altLang="ja-JP" sz="1000">
              <a:latin typeface="+mn-ea"/>
            </a:endParaRPr>
          </a:p>
          <a:p>
            <a:r>
              <a:rPr kumimoji="1" lang="ja-JP" altLang="en-US" sz="1000">
                <a:latin typeface="+mn-ea"/>
              </a:rPr>
              <a:t>　　インパクトは大きく、構造改革が急務</a:t>
            </a:r>
            <a:endParaRPr kumimoji="1" lang="en-US" altLang="ja-JP" sz="1000">
              <a:latin typeface="+mn-ea"/>
            </a:endParaRPr>
          </a:p>
          <a:p>
            <a:r>
              <a:rPr kumimoji="1" lang="ja-JP" altLang="en-US" sz="1000">
                <a:latin typeface="+mn-ea"/>
              </a:rPr>
              <a:t>□　「会員制ビジネス」という特性から、回復局面において、瞬発力は弱いと想定</a:t>
            </a:r>
            <a:endParaRPr kumimoji="1" lang="en-US" altLang="ja-JP" sz="1000">
              <a:latin typeface="+mn-ea"/>
            </a:endParaRPr>
          </a:p>
        </p:txBody>
      </p:sp>
      <p:sp>
        <p:nvSpPr>
          <p:cNvPr id="60" name="テキスト ボックス 59">
            <a:extLst>
              <a:ext uri="{FF2B5EF4-FFF2-40B4-BE49-F238E27FC236}">
                <a16:creationId xmlns:a16="http://schemas.microsoft.com/office/drawing/2014/main" id="{41F2718C-7017-4D5F-9EDB-473098E3CE0D}"/>
              </a:ext>
            </a:extLst>
          </p:cNvPr>
          <p:cNvSpPr txBox="1"/>
          <p:nvPr/>
        </p:nvSpPr>
        <p:spPr>
          <a:xfrm>
            <a:off x="3205895" y="3914956"/>
            <a:ext cx="6738205" cy="553998"/>
          </a:xfrm>
          <a:prstGeom prst="rect">
            <a:avLst/>
          </a:prstGeom>
          <a:noFill/>
        </p:spPr>
        <p:txBody>
          <a:bodyPr wrap="square" rtlCol="0">
            <a:spAutoFit/>
          </a:bodyPr>
          <a:lstStyle/>
          <a:p>
            <a:r>
              <a:rPr kumimoji="1" lang="ja-JP" altLang="en-US" sz="1000">
                <a:latin typeface="+mn-ea"/>
              </a:rPr>
              <a:t>□　会費の値上げと光熱費の削減効果により、営業収支が改善（値上げによる客離れは特段なし）</a:t>
            </a:r>
            <a:endParaRPr kumimoji="1" lang="en-US" altLang="ja-JP" sz="1000">
              <a:latin typeface="+mn-ea"/>
            </a:endParaRPr>
          </a:p>
          <a:p>
            <a:r>
              <a:rPr kumimoji="1" lang="ja-JP" altLang="en-US" sz="1000">
                <a:latin typeface="+mn-ea"/>
              </a:rPr>
              <a:t>□　設備投資により、①プールの水深を浅くして、シニア層の水中ウォーキングの需要等を取り込めた</a:t>
            </a:r>
            <a:endParaRPr kumimoji="1" lang="en-US" altLang="ja-JP" sz="1000">
              <a:latin typeface="+mn-ea"/>
            </a:endParaRPr>
          </a:p>
          <a:p>
            <a:r>
              <a:rPr kumimoji="1" lang="ja-JP" altLang="en-US" sz="1000">
                <a:latin typeface="+mn-ea"/>
              </a:rPr>
              <a:t>　　②保護者用観覧席を設置したことで、キッズ層のスイミング新規会員の獲得につながりつつある</a:t>
            </a:r>
            <a:endParaRPr kumimoji="1" lang="en-US" altLang="ja-JP" sz="1000">
              <a:latin typeface="+mn-ea"/>
            </a:endParaRPr>
          </a:p>
        </p:txBody>
      </p:sp>
      <p:cxnSp>
        <p:nvCxnSpPr>
          <p:cNvPr id="2" name="直線コネクタ 1">
            <a:extLst>
              <a:ext uri="{FF2B5EF4-FFF2-40B4-BE49-F238E27FC236}">
                <a16:creationId xmlns:a16="http://schemas.microsoft.com/office/drawing/2014/main" id="{B7884178-EE6F-48DD-1140-17A53D1B8CD9}"/>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9946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22</a:t>
            </a:r>
            <a:endParaRPr kumimoji="1" lang="ja-JP" altLang="en-US" dirty="0"/>
          </a:p>
        </p:txBody>
      </p:sp>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a:t>10</a:t>
            </a:r>
            <a:r>
              <a:rPr lang="ja-JP" altLang="en-US"/>
              <a:t>　医療業</a:t>
            </a:r>
            <a:r>
              <a:rPr lang="ja-JP" altLang="en-US" sz="1600"/>
              <a:t>（小規模クリニック）</a:t>
            </a:r>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endParaRPr lang="ja-JP" altLang="en-US" sz="2400"/>
          </a:p>
        </p:txBody>
      </p:sp>
      <p:sp>
        <p:nvSpPr>
          <p:cNvPr id="11" name="正方形/長方形 10"/>
          <p:cNvSpPr/>
          <p:nvPr/>
        </p:nvSpPr>
        <p:spPr>
          <a:xfrm>
            <a:off x="329692" y="3364165"/>
            <a:ext cx="5626969" cy="1015663"/>
          </a:xfrm>
          <a:prstGeom prst="rect">
            <a:avLst/>
          </a:prstGeom>
        </p:spPr>
        <p:txBody>
          <a:bodyPr wrap="square">
            <a:spAutoFit/>
          </a:bodyPr>
          <a:lstStyle/>
          <a:p>
            <a:r>
              <a:rPr kumimoji="1" lang="ja-JP" altLang="en-US" sz="1200">
                <a:latin typeface="游ゴシック" panose="020B0400000000000000" pitchFamily="50" charset="-128"/>
              </a:rPr>
              <a:t>　業種別に事業者支援の「入口」となりうるポイントにフォーカスしています。　　　また、事業者支援の実務家の方々の知見・ノウハウを取りまとめたものであり、　　実務者の主観的な表現等を含みます。</a:t>
            </a:r>
            <a:endParaRPr kumimoji="1" lang="en-US" altLang="ja-JP" sz="1200">
              <a:latin typeface="游ゴシック" panose="020B0400000000000000" pitchFamily="50" charset="-128"/>
            </a:endParaRPr>
          </a:p>
          <a:p>
            <a:r>
              <a:rPr kumimoji="1" lang="ja-JP" altLang="en-US" sz="120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Tree>
    <p:extLst>
      <p:ext uri="{BB962C8B-B14F-4D97-AF65-F5344CB8AC3E}">
        <p14:creationId xmlns:p14="http://schemas.microsoft.com/office/powerpoint/2010/main" val="13825231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グループ化 76">
            <a:extLst>
              <a:ext uri="{FF2B5EF4-FFF2-40B4-BE49-F238E27FC236}">
                <a16:creationId xmlns:a16="http://schemas.microsoft.com/office/drawing/2014/main" id="{3B7B8B4E-0051-9678-C9CC-9413BA1C3AFC}"/>
              </a:ext>
            </a:extLst>
          </p:cNvPr>
          <p:cNvGrpSpPr/>
          <p:nvPr/>
        </p:nvGrpSpPr>
        <p:grpSpPr>
          <a:xfrm>
            <a:off x="4863583" y="2544564"/>
            <a:ext cx="1228449" cy="1632392"/>
            <a:chOff x="4730575" y="2544564"/>
            <a:chExt cx="1228449" cy="1632392"/>
          </a:xfrm>
        </p:grpSpPr>
        <p:cxnSp>
          <p:nvCxnSpPr>
            <p:cNvPr id="67" name="直線コネクタ 66">
              <a:extLst>
                <a:ext uri="{FF2B5EF4-FFF2-40B4-BE49-F238E27FC236}">
                  <a16:creationId xmlns:a16="http://schemas.microsoft.com/office/drawing/2014/main" id="{F96C0B1E-4A12-F0FC-631C-9D198F15C48B}"/>
                </a:ext>
              </a:extLst>
            </p:cNvPr>
            <p:cNvCxnSpPr>
              <a:stCxn id="33" idx="3"/>
              <a:endCxn id="50" idx="1"/>
            </p:cNvCxnSpPr>
            <p:nvPr/>
          </p:nvCxnSpPr>
          <p:spPr>
            <a:xfrm flipV="1">
              <a:off x="4730575" y="2547654"/>
              <a:ext cx="1223022" cy="2635"/>
            </a:xfrm>
            <a:prstGeom prst="line">
              <a:avLst/>
            </a:prstGeom>
            <a:ln w="381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123B0B63-B022-AD21-76F7-0C827EE134BA}"/>
                </a:ext>
              </a:extLst>
            </p:cNvPr>
            <p:cNvCxnSpPr>
              <a:cxnSpLocks/>
            </p:cNvCxnSpPr>
            <p:nvPr/>
          </p:nvCxnSpPr>
          <p:spPr>
            <a:xfrm>
              <a:off x="4736750" y="4157719"/>
              <a:ext cx="1222274" cy="0"/>
            </a:xfrm>
            <a:prstGeom prst="line">
              <a:avLst/>
            </a:prstGeom>
            <a:ln w="381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DD02804-DC3A-C176-9F93-1C91D7C26378}"/>
                </a:ext>
              </a:extLst>
            </p:cNvPr>
            <p:cNvCxnSpPr>
              <a:cxnSpLocks/>
            </p:cNvCxnSpPr>
            <p:nvPr/>
          </p:nvCxnSpPr>
          <p:spPr>
            <a:xfrm>
              <a:off x="5343998" y="2544564"/>
              <a:ext cx="0" cy="1632392"/>
            </a:xfrm>
            <a:prstGeom prst="line">
              <a:avLst/>
            </a:prstGeom>
            <a:ln w="381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34" name="直線コネクタ 33">
            <a:extLst>
              <a:ext uri="{FF2B5EF4-FFF2-40B4-BE49-F238E27FC236}">
                <a16:creationId xmlns:a16="http://schemas.microsoft.com/office/drawing/2014/main" id="{45CF6B82-BFC1-4CE4-96E7-B63B034B2B2D}"/>
              </a:ext>
            </a:extLst>
          </p:cNvPr>
          <p:cNvCxnSpPr/>
          <p:nvPr/>
        </p:nvCxnSpPr>
        <p:spPr>
          <a:xfrm>
            <a:off x="226612" y="53638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260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0D955EAF-2535-3C79-5015-502BD0F53437}"/>
              </a:ext>
            </a:extLst>
          </p:cNvPr>
          <p:cNvSpPr txBox="1"/>
          <p:nvPr/>
        </p:nvSpPr>
        <p:spPr>
          <a:xfrm>
            <a:off x="3406527" y="1356030"/>
            <a:ext cx="6138860" cy="553998"/>
          </a:xfrm>
          <a:prstGeom prst="rect">
            <a:avLst/>
          </a:prstGeom>
          <a:noFill/>
        </p:spPr>
        <p:txBody>
          <a:bodyPr wrap="square" rtlCol="0">
            <a:spAutoFit/>
          </a:bodyPr>
          <a:lstStyle/>
          <a:p>
            <a:r>
              <a:rPr kumimoji="1" lang="ja-JP" altLang="en-US" sz="1000"/>
              <a:t>□　医療分野は専門性も高く、仕事での接点も少ないので理解が進まないことも多い</a:t>
            </a:r>
            <a:endParaRPr kumimoji="1" lang="en-US" altLang="ja-JP" sz="1000"/>
          </a:p>
          <a:p>
            <a:r>
              <a:rPr kumimoji="1" lang="ja-JP" altLang="en-US" sz="1000"/>
              <a:t>□　他業種の着眼点の応用で、業種の基本的な大枠をつかむこともできる</a:t>
            </a:r>
            <a:endParaRPr kumimoji="1" lang="en-US" altLang="ja-JP" sz="1000"/>
          </a:p>
          <a:p>
            <a:r>
              <a:rPr kumimoji="1" lang="ja-JP" altLang="en-US" sz="1000"/>
              <a:t>□　決定的な相違点を浮き彫りにすることで関与可能な支援範囲をイメージしやすくなる</a:t>
            </a:r>
            <a:endParaRPr kumimoji="1" lang="en-US" altLang="ja-JP" sz="1000"/>
          </a:p>
        </p:txBody>
      </p:sp>
      <p:sp>
        <p:nvSpPr>
          <p:cNvPr id="104" name="テキスト ボックス 103">
            <a:extLst>
              <a:ext uri="{FF2B5EF4-FFF2-40B4-BE49-F238E27FC236}">
                <a16:creationId xmlns:a16="http://schemas.microsoft.com/office/drawing/2014/main" id="{AF4AF4DA-5015-83CB-5F51-EE2ABFD3C121}"/>
              </a:ext>
            </a:extLst>
          </p:cNvPr>
          <p:cNvSpPr txBox="1"/>
          <p:nvPr/>
        </p:nvSpPr>
        <p:spPr>
          <a:xfrm>
            <a:off x="38299" y="5889913"/>
            <a:ext cx="1474128" cy="369332"/>
          </a:xfrm>
          <a:prstGeom prst="rect">
            <a:avLst/>
          </a:prstGeom>
          <a:noFill/>
        </p:spPr>
        <p:txBody>
          <a:bodyPr wrap="square" rtlCol="0">
            <a:spAutoFit/>
          </a:bodyPr>
          <a:lstStyle/>
          <a:p>
            <a:pPr algn="ctr"/>
            <a:r>
              <a:rPr kumimoji="1" lang="ja-JP" altLang="en-US" b="1"/>
              <a:t>相違点</a:t>
            </a:r>
          </a:p>
        </p:txBody>
      </p:sp>
      <p:sp>
        <p:nvSpPr>
          <p:cNvPr id="98" name="テキスト ボックス 97">
            <a:extLst>
              <a:ext uri="{FF2B5EF4-FFF2-40B4-BE49-F238E27FC236}">
                <a16:creationId xmlns:a16="http://schemas.microsoft.com/office/drawing/2014/main" id="{01E561C6-39A9-7429-AB63-293E5EC3AFC1}"/>
              </a:ext>
            </a:extLst>
          </p:cNvPr>
          <p:cNvSpPr txBox="1"/>
          <p:nvPr/>
        </p:nvSpPr>
        <p:spPr>
          <a:xfrm>
            <a:off x="75367" y="3436634"/>
            <a:ext cx="1474128" cy="400110"/>
          </a:xfrm>
          <a:prstGeom prst="rect">
            <a:avLst/>
          </a:prstGeom>
          <a:noFill/>
        </p:spPr>
        <p:txBody>
          <a:bodyPr wrap="square" rtlCol="0">
            <a:spAutoFit/>
          </a:bodyPr>
          <a:lstStyle/>
          <a:p>
            <a:pPr algn="ctr"/>
            <a:r>
              <a:rPr kumimoji="1" lang="ja-JP" altLang="en-US" sz="2000" b="1"/>
              <a:t>類似点</a:t>
            </a:r>
          </a:p>
        </p:txBody>
      </p:sp>
      <p:grpSp>
        <p:nvGrpSpPr>
          <p:cNvPr id="14" name="グループ化 13">
            <a:extLst>
              <a:ext uri="{FF2B5EF4-FFF2-40B4-BE49-F238E27FC236}">
                <a16:creationId xmlns:a16="http://schemas.microsoft.com/office/drawing/2014/main" id="{D4309DD8-AE22-3921-82F9-51C08E820F49}"/>
              </a:ext>
            </a:extLst>
          </p:cNvPr>
          <p:cNvGrpSpPr/>
          <p:nvPr/>
        </p:nvGrpSpPr>
        <p:grpSpPr>
          <a:xfrm>
            <a:off x="1169242" y="2188449"/>
            <a:ext cx="3702342" cy="1439211"/>
            <a:chOff x="1036888" y="2180804"/>
            <a:chExt cx="3702342" cy="1439211"/>
          </a:xfrm>
        </p:grpSpPr>
        <p:grpSp>
          <p:nvGrpSpPr>
            <p:cNvPr id="64" name="グループ化 63">
              <a:extLst>
                <a:ext uri="{FF2B5EF4-FFF2-40B4-BE49-F238E27FC236}">
                  <a16:creationId xmlns:a16="http://schemas.microsoft.com/office/drawing/2014/main" id="{08F9493A-34F5-E37C-D7FD-8EDDEA18E082}"/>
                </a:ext>
              </a:extLst>
            </p:cNvPr>
            <p:cNvGrpSpPr/>
            <p:nvPr/>
          </p:nvGrpSpPr>
          <p:grpSpPr>
            <a:xfrm>
              <a:off x="1036888" y="2180804"/>
              <a:ext cx="3686028" cy="737299"/>
              <a:chOff x="-61920" y="2305316"/>
              <a:chExt cx="3686028" cy="737299"/>
            </a:xfrm>
          </p:grpSpPr>
          <p:sp>
            <p:nvSpPr>
              <p:cNvPr id="33" name="テキスト ボックス 32">
                <a:extLst>
                  <a:ext uri="{FF2B5EF4-FFF2-40B4-BE49-F238E27FC236}">
                    <a16:creationId xmlns:a16="http://schemas.microsoft.com/office/drawing/2014/main" id="{6DFCDFA7-AD44-D85A-AAA3-68178664371E}"/>
                  </a:ext>
                </a:extLst>
              </p:cNvPr>
              <p:cNvSpPr txBox="1"/>
              <p:nvPr/>
            </p:nvSpPr>
            <p:spPr>
              <a:xfrm>
                <a:off x="1105698" y="2343990"/>
                <a:ext cx="2518410" cy="646331"/>
              </a:xfrm>
              <a:prstGeom prst="rect">
                <a:avLst/>
              </a:prstGeom>
              <a:noFill/>
              <a:ln>
                <a:noFill/>
              </a:ln>
            </p:spPr>
            <p:txBody>
              <a:bodyPr wrap="square" rtlCol="0">
                <a:spAutoFit/>
              </a:bodyPr>
              <a:lstStyle/>
              <a:p>
                <a:r>
                  <a:rPr kumimoji="1" lang="ja-JP" altLang="en-US" sz="1200" b="1"/>
                  <a:t>□  資格要件が必須の業種</a:t>
                </a:r>
                <a:endParaRPr kumimoji="1" lang="en-US" altLang="ja-JP" sz="1200" b="1"/>
              </a:p>
              <a:p>
                <a:r>
                  <a:rPr kumimoji="1" lang="ja-JP" altLang="en-US" sz="1200" b="1"/>
                  <a:t>□  資格者の確保が経営課題</a:t>
                </a:r>
                <a:endParaRPr kumimoji="1" lang="en-US" altLang="ja-JP" sz="1200" b="1"/>
              </a:p>
              <a:p>
                <a:r>
                  <a:rPr kumimoji="1" lang="ja-JP" altLang="en-US" sz="1200" b="1"/>
                  <a:t>□  価格決定権が乏しい</a:t>
                </a:r>
                <a:endParaRPr kumimoji="1" lang="en-US" altLang="ja-JP" sz="1200" b="1"/>
              </a:p>
            </p:txBody>
          </p:sp>
          <p:grpSp>
            <p:nvGrpSpPr>
              <p:cNvPr id="46" name="グループ化 45">
                <a:extLst>
                  <a:ext uri="{FF2B5EF4-FFF2-40B4-BE49-F238E27FC236}">
                    <a16:creationId xmlns:a16="http://schemas.microsoft.com/office/drawing/2014/main" id="{D8D4BA0F-44B9-3F9B-AECC-E6BB6FEA15FF}"/>
                  </a:ext>
                </a:extLst>
              </p:cNvPr>
              <p:cNvGrpSpPr/>
              <p:nvPr/>
            </p:nvGrpSpPr>
            <p:grpSpPr>
              <a:xfrm>
                <a:off x="-61920" y="2305316"/>
                <a:ext cx="3683092" cy="737299"/>
                <a:chOff x="-61920" y="2305316"/>
                <a:chExt cx="3683092" cy="737299"/>
              </a:xfrm>
            </p:grpSpPr>
            <p:sp>
              <p:nvSpPr>
                <p:cNvPr id="41" name="テキスト ボックス 40">
                  <a:extLst>
                    <a:ext uri="{FF2B5EF4-FFF2-40B4-BE49-F238E27FC236}">
                      <a16:creationId xmlns:a16="http://schemas.microsoft.com/office/drawing/2014/main" id="{6BBD74F6-5527-42DA-968E-F38224C5E301}"/>
                    </a:ext>
                  </a:extLst>
                </p:cNvPr>
                <p:cNvSpPr txBox="1"/>
                <p:nvPr/>
              </p:nvSpPr>
              <p:spPr>
                <a:xfrm>
                  <a:off x="-61920" y="2334729"/>
                  <a:ext cx="1477812" cy="707886"/>
                </a:xfrm>
                <a:prstGeom prst="rect">
                  <a:avLst/>
                </a:prstGeom>
                <a:noFill/>
              </p:spPr>
              <p:txBody>
                <a:bodyPr wrap="square" rtlCol="0">
                  <a:spAutoFit/>
                </a:bodyPr>
                <a:lstStyle/>
                <a:p>
                  <a:pPr algn="ctr"/>
                  <a:r>
                    <a:rPr kumimoji="1" lang="ja-JP" altLang="en-US" sz="1400" b="1"/>
                    <a:t>建設業</a:t>
                  </a:r>
                  <a:endParaRPr kumimoji="1" lang="en-US" altLang="ja-JP" sz="14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grpSp>
              <p:nvGrpSpPr>
                <p:cNvPr id="45" name="グループ化 44">
                  <a:extLst>
                    <a:ext uri="{FF2B5EF4-FFF2-40B4-BE49-F238E27FC236}">
                      <a16:creationId xmlns:a16="http://schemas.microsoft.com/office/drawing/2014/main" id="{580A0B27-900B-0F03-EB9F-979078F31E7E}"/>
                    </a:ext>
                  </a:extLst>
                </p:cNvPr>
                <p:cNvGrpSpPr/>
                <p:nvPr/>
              </p:nvGrpSpPr>
              <p:grpSpPr>
                <a:xfrm>
                  <a:off x="226613" y="2305316"/>
                  <a:ext cx="3394559" cy="718410"/>
                  <a:chOff x="226613" y="2305316"/>
                  <a:chExt cx="3394559" cy="718410"/>
                </a:xfrm>
              </p:grpSpPr>
              <p:sp>
                <p:nvSpPr>
                  <p:cNvPr id="40" name="正方形/長方形 39">
                    <a:extLst>
                      <a:ext uri="{FF2B5EF4-FFF2-40B4-BE49-F238E27FC236}">
                        <a16:creationId xmlns:a16="http://schemas.microsoft.com/office/drawing/2014/main" id="{AFAC7DB7-3596-FAC2-93C4-C727D4587FAA}"/>
                      </a:ext>
                    </a:extLst>
                  </p:cNvPr>
                  <p:cNvSpPr/>
                  <p:nvPr/>
                </p:nvSpPr>
                <p:spPr>
                  <a:xfrm>
                    <a:off x="226613" y="2305316"/>
                    <a:ext cx="3394559" cy="718410"/>
                  </a:xfrm>
                  <a:prstGeom prst="rect">
                    <a:avLst/>
                  </a:prstGeom>
                  <a:noFill/>
                  <a:ln w="317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33A9A764-A934-54B5-6ED6-22EC2B7B86C2}"/>
                      </a:ext>
                    </a:extLst>
                  </p:cNvPr>
                  <p:cNvCxnSpPr/>
                  <p:nvPr/>
                </p:nvCxnSpPr>
                <p:spPr>
                  <a:xfrm>
                    <a:off x="1122011" y="2314941"/>
                    <a:ext cx="0" cy="69463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テキスト ボックス 3">
              <a:extLst>
                <a:ext uri="{FF2B5EF4-FFF2-40B4-BE49-F238E27FC236}">
                  <a16:creationId xmlns:a16="http://schemas.microsoft.com/office/drawing/2014/main" id="{123ABA96-C94D-0B3D-ED47-10519C34FEEC}"/>
                </a:ext>
              </a:extLst>
            </p:cNvPr>
            <p:cNvSpPr txBox="1"/>
            <p:nvPr/>
          </p:nvSpPr>
          <p:spPr>
            <a:xfrm>
              <a:off x="1313208" y="2912129"/>
              <a:ext cx="3426022" cy="707886"/>
            </a:xfrm>
            <a:prstGeom prst="rect">
              <a:avLst/>
            </a:prstGeom>
            <a:noFill/>
          </p:spPr>
          <p:txBody>
            <a:bodyPr wrap="square" rtlCol="0">
              <a:spAutoFit/>
            </a:bodyPr>
            <a:lstStyle/>
            <a:p>
              <a:r>
                <a:rPr kumimoji="1" lang="ja-JP" altLang="en-US" sz="1000"/>
                <a:t>特に地方では有資格者の確保が難しくなっている。</a:t>
              </a:r>
              <a:endParaRPr kumimoji="1" lang="en-US" altLang="ja-JP" sz="1000"/>
            </a:p>
            <a:p>
              <a:r>
                <a:rPr kumimoji="1" lang="ja-JP" altLang="en-US" sz="1000" u="sng"/>
                <a:t>公共工事のように</a:t>
              </a:r>
              <a:r>
                <a:rPr kumimoji="1" lang="ja-JP" altLang="en-US" sz="1000"/>
                <a:t>価格決定権が乏しい環境にあり、　　人材の維持・確保のための人件費の高騰傾向もみられる。</a:t>
              </a:r>
              <a:endParaRPr kumimoji="1" lang="en-US" altLang="ja-JP" sz="1000"/>
            </a:p>
            <a:p>
              <a:r>
                <a:rPr kumimoji="1" lang="ja-JP" altLang="en-US" sz="1000"/>
                <a:t>労務管理が重要な経営課題になりつつある。</a:t>
              </a:r>
              <a:endParaRPr kumimoji="1" lang="en-US" altLang="ja-JP" sz="1000"/>
            </a:p>
          </p:txBody>
        </p:sp>
      </p:grpSp>
      <p:grpSp>
        <p:nvGrpSpPr>
          <p:cNvPr id="15" name="グループ化 14">
            <a:extLst>
              <a:ext uri="{FF2B5EF4-FFF2-40B4-BE49-F238E27FC236}">
                <a16:creationId xmlns:a16="http://schemas.microsoft.com/office/drawing/2014/main" id="{F2F32D66-945C-3354-217F-8706AC846DEA}"/>
              </a:ext>
            </a:extLst>
          </p:cNvPr>
          <p:cNvGrpSpPr/>
          <p:nvPr/>
        </p:nvGrpSpPr>
        <p:grpSpPr>
          <a:xfrm>
            <a:off x="5789759" y="2188449"/>
            <a:ext cx="3958468" cy="1448836"/>
            <a:chOff x="5447007" y="2180804"/>
            <a:chExt cx="3958468" cy="1448836"/>
          </a:xfrm>
        </p:grpSpPr>
        <p:grpSp>
          <p:nvGrpSpPr>
            <p:cNvPr id="55" name="グループ化 54">
              <a:extLst>
                <a:ext uri="{FF2B5EF4-FFF2-40B4-BE49-F238E27FC236}">
                  <a16:creationId xmlns:a16="http://schemas.microsoft.com/office/drawing/2014/main" id="{0E26912E-2909-F135-75B4-33C541BA57B3}"/>
                </a:ext>
              </a:extLst>
            </p:cNvPr>
            <p:cNvGrpSpPr/>
            <p:nvPr/>
          </p:nvGrpSpPr>
          <p:grpSpPr>
            <a:xfrm>
              <a:off x="5447007" y="2180804"/>
              <a:ext cx="3958468" cy="737299"/>
              <a:chOff x="3909705" y="2319865"/>
              <a:chExt cx="3958468" cy="737299"/>
            </a:xfrm>
          </p:grpSpPr>
          <p:sp>
            <p:nvSpPr>
              <p:cNvPr id="38" name="テキスト ボックス 37">
                <a:extLst>
                  <a:ext uri="{FF2B5EF4-FFF2-40B4-BE49-F238E27FC236}">
                    <a16:creationId xmlns:a16="http://schemas.microsoft.com/office/drawing/2014/main" id="{0F200644-3B58-BF13-0ADE-AC0A923D66CE}"/>
                  </a:ext>
                </a:extLst>
              </p:cNvPr>
              <p:cNvSpPr txBox="1"/>
              <p:nvPr/>
            </p:nvSpPr>
            <p:spPr>
              <a:xfrm>
                <a:off x="5083740" y="2362514"/>
                <a:ext cx="2784433" cy="646331"/>
              </a:xfrm>
              <a:prstGeom prst="rect">
                <a:avLst/>
              </a:prstGeom>
              <a:noFill/>
            </p:spPr>
            <p:txBody>
              <a:bodyPr wrap="square" rtlCol="0">
                <a:spAutoFit/>
              </a:bodyPr>
              <a:lstStyle/>
              <a:p>
                <a:r>
                  <a:rPr kumimoji="1" lang="ja-JP" altLang="en-US" sz="1200" b="1"/>
                  <a:t>□  来院数の確保が最重要の課題</a:t>
                </a:r>
                <a:endParaRPr kumimoji="1" lang="en-US" altLang="ja-JP" sz="1200" b="1"/>
              </a:p>
              <a:p>
                <a:r>
                  <a:rPr kumimoji="1" lang="ja-JP" altLang="en-US" sz="1200" b="1"/>
                  <a:t>□  立地や利便性の影響も大きい</a:t>
                </a:r>
                <a:endParaRPr kumimoji="1" lang="en-US" altLang="ja-JP" sz="1200" b="1"/>
              </a:p>
              <a:p>
                <a:r>
                  <a:rPr kumimoji="1" lang="ja-JP" altLang="en-US" sz="1200" b="1"/>
                  <a:t>□  患者としての経験則が活かせる</a:t>
                </a:r>
                <a:endParaRPr kumimoji="1" lang="en-US" altLang="ja-JP" sz="1200" b="1"/>
              </a:p>
            </p:txBody>
          </p:sp>
          <p:grpSp>
            <p:nvGrpSpPr>
              <p:cNvPr id="47" name="グループ化 46">
                <a:extLst>
                  <a:ext uri="{FF2B5EF4-FFF2-40B4-BE49-F238E27FC236}">
                    <a16:creationId xmlns:a16="http://schemas.microsoft.com/office/drawing/2014/main" id="{95CAA8F0-CD4C-7F6D-8349-9B1DFD9BCD74}"/>
                  </a:ext>
                </a:extLst>
              </p:cNvPr>
              <p:cNvGrpSpPr/>
              <p:nvPr/>
            </p:nvGrpSpPr>
            <p:grpSpPr>
              <a:xfrm>
                <a:off x="3909705" y="2319865"/>
                <a:ext cx="3683092" cy="737299"/>
                <a:chOff x="-61920" y="2305316"/>
                <a:chExt cx="3683092" cy="737299"/>
              </a:xfrm>
            </p:grpSpPr>
            <p:sp>
              <p:nvSpPr>
                <p:cNvPr id="48" name="テキスト ボックス 47">
                  <a:extLst>
                    <a:ext uri="{FF2B5EF4-FFF2-40B4-BE49-F238E27FC236}">
                      <a16:creationId xmlns:a16="http://schemas.microsoft.com/office/drawing/2014/main" id="{315E0B07-2AC0-A157-C482-AC34D2EAB136}"/>
                    </a:ext>
                  </a:extLst>
                </p:cNvPr>
                <p:cNvSpPr txBox="1"/>
                <p:nvPr/>
              </p:nvSpPr>
              <p:spPr>
                <a:xfrm>
                  <a:off x="-61920" y="2334729"/>
                  <a:ext cx="1477812" cy="707886"/>
                </a:xfrm>
                <a:prstGeom prst="rect">
                  <a:avLst/>
                </a:prstGeom>
                <a:noFill/>
              </p:spPr>
              <p:txBody>
                <a:bodyPr wrap="square" rtlCol="0">
                  <a:spAutoFit/>
                </a:bodyPr>
                <a:lstStyle/>
                <a:p>
                  <a:pPr algn="ctr"/>
                  <a:r>
                    <a:rPr kumimoji="1" lang="ja-JP" altLang="en-US" sz="1400" b="1"/>
                    <a:t>飲食業</a:t>
                  </a:r>
                  <a:endParaRPr kumimoji="1" lang="en-US" altLang="ja-JP" sz="14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grpSp>
              <p:nvGrpSpPr>
                <p:cNvPr id="49" name="グループ化 48">
                  <a:extLst>
                    <a:ext uri="{FF2B5EF4-FFF2-40B4-BE49-F238E27FC236}">
                      <a16:creationId xmlns:a16="http://schemas.microsoft.com/office/drawing/2014/main" id="{468582D3-E05D-6614-6120-6CF2BE3B425E}"/>
                    </a:ext>
                  </a:extLst>
                </p:cNvPr>
                <p:cNvGrpSpPr/>
                <p:nvPr/>
              </p:nvGrpSpPr>
              <p:grpSpPr>
                <a:xfrm>
                  <a:off x="226613" y="2305316"/>
                  <a:ext cx="3394559" cy="718410"/>
                  <a:chOff x="226613" y="2305316"/>
                  <a:chExt cx="3394559" cy="718410"/>
                </a:xfrm>
              </p:grpSpPr>
              <p:sp>
                <p:nvSpPr>
                  <p:cNvPr id="50" name="正方形/長方形 49">
                    <a:extLst>
                      <a:ext uri="{FF2B5EF4-FFF2-40B4-BE49-F238E27FC236}">
                        <a16:creationId xmlns:a16="http://schemas.microsoft.com/office/drawing/2014/main" id="{27B05270-EBD8-4F48-6239-D482BCD5954A}"/>
                      </a:ext>
                    </a:extLst>
                  </p:cNvPr>
                  <p:cNvSpPr/>
                  <p:nvPr/>
                </p:nvSpPr>
                <p:spPr>
                  <a:xfrm>
                    <a:off x="226613" y="2305316"/>
                    <a:ext cx="3394559" cy="718410"/>
                  </a:xfrm>
                  <a:prstGeom prst="rect">
                    <a:avLst/>
                  </a:prstGeom>
                  <a:noFill/>
                  <a:ln w="31750">
                    <a:solidFill>
                      <a:srgbClr val="F87E78">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DA658955-5882-6960-06EF-405111F6C07E}"/>
                      </a:ext>
                    </a:extLst>
                  </p:cNvPr>
                  <p:cNvCxnSpPr/>
                  <p:nvPr/>
                </p:nvCxnSpPr>
                <p:spPr>
                  <a:xfrm>
                    <a:off x="1122011" y="2324566"/>
                    <a:ext cx="0" cy="694630"/>
                  </a:xfrm>
                  <a:prstGeom prst="line">
                    <a:avLst/>
                  </a:prstGeom>
                  <a:ln w="28575">
                    <a:solidFill>
                      <a:srgbClr val="F87E78">
                        <a:alpha val="60000"/>
                      </a:srgbClr>
                    </a:solidFill>
                  </a:ln>
                </p:spPr>
                <p:style>
                  <a:lnRef idx="1">
                    <a:schemeClr val="accent1"/>
                  </a:lnRef>
                  <a:fillRef idx="0">
                    <a:schemeClr val="accent1"/>
                  </a:fillRef>
                  <a:effectRef idx="0">
                    <a:schemeClr val="accent1"/>
                  </a:effectRef>
                  <a:fontRef idx="minor">
                    <a:schemeClr val="tx1"/>
                  </a:fontRef>
                </p:style>
              </p:cxnSp>
            </p:grpSp>
          </p:grpSp>
        </p:grpSp>
        <p:sp>
          <p:nvSpPr>
            <p:cNvPr id="5" name="テキスト ボックス 4">
              <a:extLst>
                <a:ext uri="{FF2B5EF4-FFF2-40B4-BE49-F238E27FC236}">
                  <a16:creationId xmlns:a16="http://schemas.microsoft.com/office/drawing/2014/main" id="{79776022-00C5-5104-1817-541FCA6E84EC}"/>
                </a:ext>
              </a:extLst>
            </p:cNvPr>
            <p:cNvSpPr txBox="1"/>
            <p:nvPr/>
          </p:nvSpPr>
          <p:spPr>
            <a:xfrm>
              <a:off x="5719807" y="2921754"/>
              <a:ext cx="3426022" cy="707886"/>
            </a:xfrm>
            <a:prstGeom prst="rect">
              <a:avLst/>
            </a:prstGeom>
            <a:noFill/>
          </p:spPr>
          <p:txBody>
            <a:bodyPr wrap="square" rtlCol="0">
              <a:spAutoFit/>
            </a:bodyPr>
            <a:lstStyle/>
            <a:p>
              <a:r>
                <a:rPr kumimoji="1" lang="ja-JP" altLang="en-US" sz="1000"/>
                <a:t>希少性ある高額治療などの差別化要因でもない限り、　来院数確保が最重要になる。歯科など立地や利便性が　重要な診療科もある。</a:t>
              </a:r>
              <a:r>
                <a:rPr kumimoji="1" lang="ja-JP" altLang="en-US" sz="1000" u="sng"/>
                <a:t>飲食業と同じで</a:t>
              </a:r>
              <a:r>
                <a:rPr kumimoji="1" lang="ja-JP" altLang="en-US" sz="1000"/>
                <a:t>、患者側の利用者目線が事業性評価のヒントになることもある。</a:t>
              </a:r>
              <a:endParaRPr kumimoji="1" lang="en-US" altLang="ja-JP" sz="1000"/>
            </a:p>
          </p:txBody>
        </p:sp>
      </p:grpSp>
      <p:grpSp>
        <p:nvGrpSpPr>
          <p:cNvPr id="13" name="グループ化 12">
            <a:extLst>
              <a:ext uri="{FF2B5EF4-FFF2-40B4-BE49-F238E27FC236}">
                <a16:creationId xmlns:a16="http://schemas.microsoft.com/office/drawing/2014/main" id="{68CA9AE3-C6F5-7279-D815-8B2DCD2EFD3D}"/>
              </a:ext>
            </a:extLst>
          </p:cNvPr>
          <p:cNvGrpSpPr/>
          <p:nvPr/>
        </p:nvGrpSpPr>
        <p:grpSpPr>
          <a:xfrm>
            <a:off x="1169242" y="3798514"/>
            <a:ext cx="3953500" cy="1461517"/>
            <a:chOff x="1018750" y="3563037"/>
            <a:chExt cx="3953500" cy="1461517"/>
          </a:xfrm>
        </p:grpSpPr>
        <p:grpSp>
          <p:nvGrpSpPr>
            <p:cNvPr id="65" name="グループ化 64">
              <a:extLst>
                <a:ext uri="{FF2B5EF4-FFF2-40B4-BE49-F238E27FC236}">
                  <a16:creationId xmlns:a16="http://schemas.microsoft.com/office/drawing/2014/main" id="{F728D975-9EE3-B98A-EBB1-D75DFBF8FBFD}"/>
                </a:ext>
              </a:extLst>
            </p:cNvPr>
            <p:cNvGrpSpPr/>
            <p:nvPr/>
          </p:nvGrpSpPr>
          <p:grpSpPr>
            <a:xfrm>
              <a:off x="1018750" y="3563037"/>
              <a:ext cx="3953500" cy="739180"/>
              <a:chOff x="-72994" y="3183235"/>
              <a:chExt cx="3953500" cy="739180"/>
            </a:xfrm>
          </p:grpSpPr>
          <p:sp>
            <p:nvSpPr>
              <p:cNvPr id="62" name="テキスト ボックス 61">
                <a:extLst>
                  <a:ext uri="{FF2B5EF4-FFF2-40B4-BE49-F238E27FC236}">
                    <a16:creationId xmlns:a16="http://schemas.microsoft.com/office/drawing/2014/main" id="{50D77991-74CA-66C3-5B9D-AB7EB9657AD1}"/>
                  </a:ext>
                </a:extLst>
              </p:cNvPr>
              <p:cNvSpPr txBox="1"/>
              <p:nvPr/>
            </p:nvSpPr>
            <p:spPr>
              <a:xfrm>
                <a:off x="-72994" y="3214529"/>
                <a:ext cx="1477812" cy="707886"/>
              </a:xfrm>
              <a:prstGeom prst="rect">
                <a:avLst/>
              </a:prstGeom>
              <a:noFill/>
            </p:spPr>
            <p:txBody>
              <a:bodyPr wrap="square" rtlCol="0">
                <a:spAutoFit/>
              </a:bodyPr>
              <a:lstStyle/>
              <a:p>
                <a:pPr algn="ctr"/>
                <a:r>
                  <a:rPr kumimoji="1" lang="ja-JP" altLang="en-US" sz="1400" b="1"/>
                  <a:t>製造業</a:t>
                </a:r>
                <a:endParaRPr kumimoji="1" lang="en-US" altLang="ja-JP" sz="14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grpSp>
            <p:nvGrpSpPr>
              <p:cNvPr id="63" name="グループ化 62">
                <a:extLst>
                  <a:ext uri="{FF2B5EF4-FFF2-40B4-BE49-F238E27FC236}">
                    <a16:creationId xmlns:a16="http://schemas.microsoft.com/office/drawing/2014/main" id="{472A5E06-E451-9F38-E1BA-57FA4760847B}"/>
                  </a:ext>
                </a:extLst>
              </p:cNvPr>
              <p:cNvGrpSpPr/>
              <p:nvPr/>
            </p:nvGrpSpPr>
            <p:grpSpPr>
              <a:xfrm>
                <a:off x="219223" y="3183235"/>
                <a:ext cx="3661283" cy="718410"/>
                <a:chOff x="219223" y="3216764"/>
                <a:chExt cx="3661283" cy="718410"/>
              </a:xfrm>
            </p:grpSpPr>
            <p:sp>
              <p:nvSpPr>
                <p:cNvPr id="37" name="テキスト ボックス 36">
                  <a:extLst>
                    <a:ext uri="{FF2B5EF4-FFF2-40B4-BE49-F238E27FC236}">
                      <a16:creationId xmlns:a16="http://schemas.microsoft.com/office/drawing/2014/main" id="{B6F98D2F-1320-453A-9097-FB8E3214A923}"/>
                    </a:ext>
                  </a:extLst>
                </p:cNvPr>
                <p:cNvSpPr txBox="1"/>
                <p:nvPr/>
              </p:nvSpPr>
              <p:spPr>
                <a:xfrm>
                  <a:off x="1096073" y="3260146"/>
                  <a:ext cx="2784433" cy="646331"/>
                </a:xfrm>
                <a:prstGeom prst="rect">
                  <a:avLst/>
                </a:prstGeom>
                <a:noFill/>
              </p:spPr>
              <p:txBody>
                <a:bodyPr wrap="square" rtlCol="0">
                  <a:spAutoFit/>
                </a:bodyPr>
                <a:lstStyle/>
                <a:p>
                  <a:r>
                    <a:rPr kumimoji="1" lang="ja-JP" altLang="en-US" sz="1200" b="1"/>
                    <a:t>□  生産性の高い運営が要になる</a:t>
                  </a:r>
                  <a:endParaRPr kumimoji="1" lang="en-US" altLang="ja-JP" sz="1200" b="1"/>
                </a:p>
                <a:p>
                  <a:r>
                    <a:rPr kumimoji="1" lang="ja-JP" altLang="en-US" sz="1200" b="1"/>
                    <a:t>□  時間当たりの診察数の向上</a:t>
                  </a:r>
                  <a:endParaRPr kumimoji="1" lang="en-US" altLang="ja-JP" sz="1200" b="1"/>
                </a:p>
                <a:p>
                  <a:r>
                    <a:rPr kumimoji="1" lang="ja-JP" altLang="en-US" sz="1200" b="1"/>
                    <a:t>□  設備が差別化要因のこともある</a:t>
                  </a:r>
                  <a:endParaRPr kumimoji="1" lang="en-US" altLang="ja-JP" sz="1200" b="1"/>
                </a:p>
              </p:txBody>
            </p:sp>
            <p:grpSp>
              <p:nvGrpSpPr>
                <p:cNvPr id="61" name="グループ化 60">
                  <a:extLst>
                    <a:ext uri="{FF2B5EF4-FFF2-40B4-BE49-F238E27FC236}">
                      <a16:creationId xmlns:a16="http://schemas.microsoft.com/office/drawing/2014/main" id="{65EAA8F4-AEF4-0A99-D54A-5B165A3426EF}"/>
                    </a:ext>
                  </a:extLst>
                </p:cNvPr>
                <p:cNvGrpSpPr/>
                <p:nvPr/>
              </p:nvGrpSpPr>
              <p:grpSpPr>
                <a:xfrm>
                  <a:off x="219223" y="3216764"/>
                  <a:ext cx="3394559" cy="718410"/>
                  <a:chOff x="379013" y="2457716"/>
                  <a:chExt cx="3394559" cy="718410"/>
                </a:xfrm>
              </p:grpSpPr>
              <p:sp>
                <p:nvSpPr>
                  <p:cNvPr id="59" name="正方形/長方形 58">
                    <a:extLst>
                      <a:ext uri="{FF2B5EF4-FFF2-40B4-BE49-F238E27FC236}">
                        <a16:creationId xmlns:a16="http://schemas.microsoft.com/office/drawing/2014/main" id="{3B5BCA5A-256B-02CE-FCF7-26D4C54E7168}"/>
                      </a:ext>
                    </a:extLst>
                  </p:cNvPr>
                  <p:cNvSpPr/>
                  <p:nvPr/>
                </p:nvSpPr>
                <p:spPr>
                  <a:xfrm>
                    <a:off x="379013" y="2457716"/>
                    <a:ext cx="3394559" cy="718410"/>
                  </a:xfrm>
                  <a:prstGeom prst="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8A07124E-93A1-FADF-4D02-79B0362D3431}"/>
                      </a:ext>
                    </a:extLst>
                  </p:cNvPr>
                  <p:cNvCxnSpPr/>
                  <p:nvPr/>
                </p:nvCxnSpPr>
                <p:spPr>
                  <a:xfrm>
                    <a:off x="1274411" y="2467341"/>
                    <a:ext cx="0" cy="69463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grpSp>
        <p:sp>
          <p:nvSpPr>
            <p:cNvPr id="11" name="テキスト ボックス 10">
              <a:extLst>
                <a:ext uri="{FF2B5EF4-FFF2-40B4-BE49-F238E27FC236}">
                  <a16:creationId xmlns:a16="http://schemas.microsoft.com/office/drawing/2014/main" id="{2609C50A-1903-E4A0-4556-B62013BD76DC}"/>
                </a:ext>
              </a:extLst>
            </p:cNvPr>
            <p:cNvSpPr txBox="1"/>
            <p:nvPr/>
          </p:nvSpPr>
          <p:spPr>
            <a:xfrm>
              <a:off x="1279504" y="4316668"/>
              <a:ext cx="3426022" cy="707886"/>
            </a:xfrm>
            <a:prstGeom prst="rect">
              <a:avLst/>
            </a:prstGeom>
            <a:noFill/>
          </p:spPr>
          <p:txBody>
            <a:bodyPr wrap="square" rtlCol="0">
              <a:spAutoFit/>
            </a:bodyPr>
            <a:lstStyle/>
            <a:p>
              <a:r>
                <a:rPr kumimoji="1" lang="ja-JP" altLang="en-US" sz="1000"/>
                <a:t>価格決定権が乏しく、人的リソースも限定されるので、</a:t>
              </a:r>
              <a:r>
                <a:rPr kumimoji="1" lang="ja-JP" altLang="en-US" sz="1000" u="sng"/>
                <a:t>請負傾向の強い工場のように</a:t>
              </a:r>
              <a:r>
                <a:rPr kumimoji="1" lang="ja-JP" altLang="en-US" sz="1000"/>
                <a:t>診療時間内の運営効率向上が収益性の要になりやすい。診療科によっては最新設備が差別化要因になりやすい点も、製造業と類似している。</a:t>
              </a:r>
              <a:endParaRPr kumimoji="1" lang="en-US" altLang="ja-JP" sz="1000"/>
            </a:p>
          </p:txBody>
        </p:sp>
      </p:grpSp>
      <p:grpSp>
        <p:nvGrpSpPr>
          <p:cNvPr id="20" name="グループ化 19">
            <a:extLst>
              <a:ext uri="{FF2B5EF4-FFF2-40B4-BE49-F238E27FC236}">
                <a16:creationId xmlns:a16="http://schemas.microsoft.com/office/drawing/2014/main" id="{6FFDAF59-77FC-431F-434F-6EEBB4273C98}"/>
              </a:ext>
            </a:extLst>
          </p:cNvPr>
          <p:cNvGrpSpPr/>
          <p:nvPr/>
        </p:nvGrpSpPr>
        <p:grpSpPr>
          <a:xfrm>
            <a:off x="5789759" y="3798514"/>
            <a:ext cx="3960476" cy="1438625"/>
            <a:chOff x="5210862" y="4422284"/>
            <a:chExt cx="3960476" cy="1438625"/>
          </a:xfrm>
        </p:grpSpPr>
        <p:grpSp>
          <p:nvGrpSpPr>
            <p:cNvPr id="57" name="グループ化 56">
              <a:extLst>
                <a:ext uri="{FF2B5EF4-FFF2-40B4-BE49-F238E27FC236}">
                  <a16:creationId xmlns:a16="http://schemas.microsoft.com/office/drawing/2014/main" id="{043FF7D1-51AA-CCEA-D450-21FACA937AB1}"/>
                </a:ext>
              </a:extLst>
            </p:cNvPr>
            <p:cNvGrpSpPr/>
            <p:nvPr/>
          </p:nvGrpSpPr>
          <p:grpSpPr>
            <a:xfrm>
              <a:off x="5210862" y="4422284"/>
              <a:ext cx="3960476" cy="718410"/>
              <a:chOff x="3907697" y="3108124"/>
              <a:chExt cx="3960476" cy="718410"/>
            </a:xfrm>
          </p:grpSpPr>
          <p:sp>
            <p:nvSpPr>
              <p:cNvPr id="52" name="正方形/長方形 51">
                <a:extLst>
                  <a:ext uri="{FF2B5EF4-FFF2-40B4-BE49-F238E27FC236}">
                    <a16:creationId xmlns:a16="http://schemas.microsoft.com/office/drawing/2014/main" id="{F5837912-5742-C6A2-064C-05C4F2297A5D}"/>
                  </a:ext>
                </a:extLst>
              </p:cNvPr>
              <p:cNvSpPr/>
              <p:nvPr/>
            </p:nvSpPr>
            <p:spPr>
              <a:xfrm>
                <a:off x="4198237" y="3108124"/>
                <a:ext cx="3394559" cy="718410"/>
              </a:xfrm>
              <a:prstGeom prst="rect">
                <a:avLst/>
              </a:prstGeom>
              <a:noFill/>
              <a:ln w="317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555D5622-D2E6-105A-B43A-4DC7CABB9E21}"/>
                  </a:ext>
                </a:extLst>
              </p:cNvPr>
              <p:cNvSpPr txBox="1"/>
              <p:nvPr/>
            </p:nvSpPr>
            <p:spPr>
              <a:xfrm>
                <a:off x="5083740" y="3163401"/>
                <a:ext cx="2784433" cy="646331"/>
              </a:xfrm>
              <a:prstGeom prst="rect">
                <a:avLst/>
              </a:prstGeom>
              <a:noFill/>
            </p:spPr>
            <p:txBody>
              <a:bodyPr wrap="square" rtlCol="0">
                <a:spAutoFit/>
              </a:bodyPr>
              <a:lstStyle/>
              <a:p>
                <a:r>
                  <a:rPr kumimoji="1" lang="ja-JP" altLang="en-US" sz="1200" b="1"/>
                  <a:t>□  属人的な部分に来院動機がある</a:t>
                </a:r>
                <a:endParaRPr kumimoji="1" lang="en-US" altLang="ja-JP" sz="1200" b="1"/>
              </a:p>
              <a:p>
                <a:r>
                  <a:rPr kumimoji="1" lang="ja-JP" altLang="en-US" sz="1200" b="1"/>
                  <a:t>　  ことがある</a:t>
                </a:r>
                <a:endParaRPr kumimoji="1" lang="en-US" altLang="ja-JP" sz="1200" b="1"/>
              </a:p>
              <a:p>
                <a:r>
                  <a:rPr kumimoji="1" lang="ja-JP" altLang="en-US" sz="1200" b="1"/>
                  <a:t>□  労働集約的な事業である</a:t>
                </a:r>
                <a:endParaRPr kumimoji="1" lang="en-US" altLang="ja-JP" sz="1200" b="1"/>
              </a:p>
            </p:txBody>
          </p:sp>
          <p:sp>
            <p:nvSpPr>
              <p:cNvPr id="53" name="テキスト ボックス 52">
                <a:extLst>
                  <a:ext uri="{FF2B5EF4-FFF2-40B4-BE49-F238E27FC236}">
                    <a16:creationId xmlns:a16="http://schemas.microsoft.com/office/drawing/2014/main" id="{2A57A0E2-31DE-1ED5-1020-6B8A58FEB818}"/>
                  </a:ext>
                </a:extLst>
              </p:cNvPr>
              <p:cNvSpPr txBox="1"/>
              <p:nvPr/>
            </p:nvSpPr>
            <p:spPr>
              <a:xfrm>
                <a:off x="3907697" y="3136999"/>
                <a:ext cx="1477812" cy="677108"/>
              </a:xfrm>
              <a:prstGeom prst="rect">
                <a:avLst/>
              </a:prstGeom>
              <a:noFill/>
            </p:spPr>
            <p:txBody>
              <a:bodyPr wrap="square" rtlCol="0">
                <a:spAutoFit/>
              </a:bodyPr>
              <a:lstStyle/>
              <a:p>
                <a:pPr algn="ctr"/>
                <a:r>
                  <a:rPr kumimoji="1" lang="ja-JP" altLang="en-US" sz="1200" b="1"/>
                  <a:t>サービス業</a:t>
                </a:r>
                <a:endParaRPr kumimoji="1" lang="en-US" altLang="ja-JP" sz="12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cxnSp>
            <p:nvCxnSpPr>
              <p:cNvPr id="54" name="直線コネクタ 53">
                <a:extLst>
                  <a:ext uri="{FF2B5EF4-FFF2-40B4-BE49-F238E27FC236}">
                    <a16:creationId xmlns:a16="http://schemas.microsoft.com/office/drawing/2014/main" id="{EFA43CA2-0738-41C3-3734-D187B73BC2C7}"/>
                  </a:ext>
                </a:extLst>
              </p:cNvPr>
              <p:cNvCxnSpPr/>
              <p:nvPr/>
            </p:nvCxnSpPr>
            <p:spPr>
              <a:xfrm>
                <a:off x="5084011" y="3115102"/>
                <a:ext cx="0" cy="69463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629CD0AC-BE63-F5D5-5AA7-4A20E0057DF4}"/>
                </a:ext>
              </a:extLst>
            </p:cNvPr>
            <p:cNvSpPr txBox="1"/>
            <p:nvPr/>
          </p:nvSpPr>
          <p:spPr>
            <a:xfrm>
              <a:off x="5501402" y="5153023"/>
              <a:ext cx="3408282" cy="707886"/>
            </a:xfrm>
            <a:prstGeom prst="rect">
              <a:avLst/>
            </a:prstGeom>
            <a:noFill/>
          </p:spPr>
          <p:txBody>
            <a:bodyPr wrap="square" rtlCol="0">
              <a:spAutoFit/>
            </a:bodyPr>
            <a:lstStyle/>
            <a:p>
              <a:r>
                <a:rPr kumimoji="1" lang="ja-JP" altLang="en-US" sz="1000"/>
                <a:t>小児科、心療内科、アトピーなど、単なる利便性や立地ではなく、心理的な親和性（医師や看護師などとの相性など）が選好の要因になりやすいこともある。</a:t>
              </a:r>
              <a:endParaRPr kumimoji="1" lang="en-US" altLang="ja-JP" sz="1000"/>
            </a:p>
            <a:p>
              <a:r>
                <a:rPr kumimoji="1" lang="ja-JP" altLang="en-US" sz="1000"/>
                <a:t>人対人の事業なので、とても労働集約的といえる。</a:t>
              </a:r>
              <a:endParaRPr kumimoji="1" lang="en-US" altLang="ja-JP" sz="1000"/>
            </a:p>
          </p:txBody>
        </p:sp>
      </p:grpSp>
      <p:sp>
        <p:nvSpPr>
          <p:cNvPr id="22" name="正方形/長方形 21">
            <a:extLst>
              <a:ext uri="{FF2B5EF4-FFF2-40B4-BE49-F238E27FC236}">
                <a16:creationId xmlns:a16="http://schemas.microsoft.com/office/drawing/2014/main" id="{00F6AE53-01C8-EE40-FE85-6909CE9B5050}"/>
              </a:ext>
            </a:extLst>
          </p:cNvPr>
          <p:cNvSpPr/>
          <p:nvPr/>
        </p:nvSpPr>
        <p:spPr>
          <a:xfrm>
            <a:off x="269518" y="2192923"/>
            <a:ext cx="1085827" cy="3065367"/>
          </a:xfrm>
          <a:prstGeom prst="rect">
            <a:avLst/>
          </a:prstGeom>
          <a:noFill/>
          <a:ln w="34925">
            <a:solidFill>
              <a:schemeClr val="accent1">
                <a:lumMod val="60000"/>
                <a:lumOff val="40000"/>
                <a:alpha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278B147-5D7D-1C9E-CAFF-91615B576341}"/>
              </a:ext>
            </a:extLst>
          </p:cNvPr>
          <p:cNvSpPr/>
          <p:nvPr/>
        </p:nvSpPr>
        <p:spPr>
          <a:xfrm>
            <a:off x="267055" y="5516635"/>
            <a:ext cx="1085827" cy="1087569"/>
          </a:xfrm>
          <a:prstGeom prst="rect">
            <a:avLst/>
          </a:prstGeom>
          <a:noFill/>
          <a:ln w="34925">
            <a:solidFill>
              <a:srgbClr val="F87E78">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EA456C96-FD27-9227-D3D8-BFA5CC778CAD}"/>
              </a:ext>
            </a:extLst>
          </p:cNvPr>
          <p:cNvSpPr txBox="1"/>
          <p:nvPr/>
        </p:nvSpPr>
        <p:spPr>
          <a:xfrm>
            <a:off x="818644" y="5521145"/>
            <a:ext cx="2781319" cy="1015663"/>
          </a:xfrm>
          <a:prstGeom prst="rect">
            <a:avLst/>
          </a:prstGeom>
          <a:noFill/>
        </p:spPr>
        <p:txBody>
          <a:bodyPr wrap="square" rtlCol="0">
            <a:spAutoFit/>
          </a:bodyPr>
          <a:lstStyle/>
          <a:p>
            <a:pPr algn="ctr"/>
            <a:r>
              <a:rPr kumimoji="1" lang="ja-JP" altLang="en-US" sz="3200" b="1">
                <a:latin typeface="HGS創英角ｺﾞｼｯｸUB" panose="020B0900000000000000" pitchFamily="50" charset="-128"/>
                <a:ea typeface="HGS創英角ｺﾞｼｯｸUB" panose="020B0900000000000000" pitchFamily="50" charset="-128"/>
              </a:rPr>
              <a:t>独自性</a:t>
            </a:r>
            <a:endParaRPr kumimoji="1" lang="en-US" altLang="ja-JP" sz="3200" b="1">
              <a:latin typeface="HGS創英角ｺﾞｼｯｸUB" panose="020B0900000000000000" pitchFamily="50" charset="-128"/>
              <a:ea typeface="HGS創英角ｺﾞｼｯｸUB" panose="020B0900000000000000" pitchFamily="50" charset="-128"/>
            </a:endParaRPr>
          </a:p>
          <a:p>
            <a:pPr algn="ctr"/>
            <a:r>
              <a:rPr kumimoji="1" lang="ja-JP" altLang="en-US" sz="1400" b="1"/>
              <a:t>の</a:t>
            </a:r>
            <a:endParaRPr kumimoji="1" lang="en-US" altLang="ja-JP" sz="1400" b="1"/>
          </a:p>
          <a:p>
            <a:pPr algn="ctr"/>
            <a:r>
              <a:rPr kumimoji="1" lang="ja-JP" altLang="en-US" sz="1400" b="1"/>
              <a:t>打ち出しにくさ</a:t>
            </a:r>
          </a:p>
        </p:txBody>
      </p:sp>
      <p:sp>
        <p:nvSpPr>
          <p:cNvPr id="80" name="正方形/長方形 79">
            <a:extLst>
              <a:ext uri="{FF2B5EF4-FFF2-40B4-BE49-F238E27FC236}">
                <a16:creationId xmlns:a16="http://schemas.microsoft.com/office/drawing/2014/main" id="{C96FDE3C-2390-00D1-C65D-E0CBC68CB954}"/>
              </a:ext>
            </a:extLst>
          </p:cNvPr>
          <p:cNvSpPr/>
          <p:nvPr/>
        </p:nvSpPr>
        <p:spPr>
          <a:xfrm>
            <a:off x="1441149" y="5516635"/>
            <a:ext cx="1562812" cy="1087569"/>
          </a:xfrm>
          <a:prstGeom prst="rect">
            <a:avLst/>
          </a:prstGeom>
          <a:noFill/>
          <a:ln w="34925">
            <a:solidFill>
              <a:srgbClr val="F87E78">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4254C32F-751B-EEBE-9AB3-B1178B18ECC6}"/>
              </a:ext>
            </a:extLst>
          </p:cNvPr>
          <p:cNvSpPr txBox="1"/>
          <p:nvPr/>
        </p:nvSpPr>
        <p:spPr>
          <a:xfrm>
            <a:off x="3005460" y="5574143"/>
            <a:ext cx="6863524" cy="1015663"/>
          </a:xfrm>
          <a:prstGeom prst="rect">
            <a:avLst/>
          </a:prstGeom>
          <a:noFill/>
        </p:spPr>
        <p:txBody>
          <a:bodyPr wrap="square" rtlCol="0">
            <a:spAutoFit/>
          </a:bodyPr>
          <a:lstStyle/>
          <a:p>
            <a:r>
              <a:rPr kumimoji="1" lang="ja-JP" altLang="en-US" sz="1000"/>
              <a:t>□　各種の医療行為に対して厳密に診療報酬が紐づいているので、患者数確保のために初回割引をしたり、</a:t>
            </a:r>
            <a:endParaRPr kumimoji="1" lang="en-US" altLang="ja-JP" sz="1000"/>
          </a:p>
          <a:p>
            <a:r>
              <a:rPr kumimoji="1" lang="ja-JP" altLang="en-US" sz="1000"/>
              <a:t>　　ワクチン接種の特売をするなど、価格面の独自性を打ち出しにくい</a:t>
            </a:r>
            <a:endParaRPr kumimoji="1" lang="en-US" altLang="ja-JP" sz="1000"/>
          </a:p>
          <a:p>
            <a:r>
              <a:rPr kumimoji="1" lang="ja-JP" altLang="en-US" sz="1000"/>
              <a:t>□　</a:t>
            </a:r>
            <a:r>
              <a:rPr kumimoji="1" lang="ja-JP" altLang="en-US" sz="1000" spc="-10"/>
              <a:t>広告宣伝でも「必ず治る</a:t>
            </a:r>
            <a:r>
              <a:rPr kumimoji="1" lang="en-US" altLang="ja-JP" sz="1000" spc="-10"/>
              <a:t>｣｢</a:t>
            </a:r>
            <a:r>
              <a:rPr kumimoji="1" lang="ja-JP" altLang="en-US" sz="1000" spc="-10"/>
              <a:t>他医院とはここが違う」など医療法の制限もあり、差別化の宣伝や告知を打ちにくい</a:t>
            </a:r>
            <a:endParaRPr kumimoji="1" lang="en-US" altLang="ja-JP" sz="1000" spc="-10"/>
          </a:p>
          <a:p>
            <a:r>
              <a:rPr kumimoji="1" lang="ja-JP" altLang="en-US" sz="1000"/>
              <a:t>　　側面もあり、医師の専門医としての経歴や院内の様子といった客観的な事実をＨＰで紹介する程度に留まる</a:t>
            </a:r>
            <a:endParaRPr kumimoji="1" lang="en-US" altLang="ja-JP" sz="1000"/>
          </a:p>
          <a:p>
            <a:r>
              <a:rPr kumimoji="1" lang="ja-JP" altLang="en-US" sz="1000"/>
              <a:t>□　来店ポイントや診療ポイントを付ける、来院すると健康食品をプレゼントするなどの販売促進分野において</a:t>
            </a:r>
            <a:endParaRPr kumimoji="1" lang="en-US" altLang="ja-JP" sz="1000"/>
          </a:p>
          <a:p>
            <a:r>
              <a:rPr kumimoji="1" lang="ja-JP" altLang="en-US" sz="1000"/>
              <a:t>　　の独自性の発揮ができない</a:t>
            </a:r>
            <a:endParaRPr kumimoji="1" lang="en-US" altLang="ja-JP" sz="1000"/>
          </a:p>
        </p:txBody>
      </p:sp>
      <p:cxnSp>
        <p:nvCxnSpPr>
          <p:cNvPr id="70" name="直線コネクタ 69">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2" name="グループ化 71">
            <a:extLst>
              <a:ext uri="{FF2B5EF4-FFF2-40B4-BE49-F238E27FC236}">
                <a16:creationId xmlns:a16="http://schemas.microsoft.com/office/drawing/2014/main" id="{6B4898C4-ECA8-99C0-B958-1CCFBD2B7266}"/>
              </a:ext>
            </a:extLst>
          </p:cNvPr>
          <p:cNvGrpSpPr/>
          <p:nvPr/>
        </p:nvGrpSpPr>
        <p:grpSpPr>
          <a:xfrm>
            <a:off x="1884855" y="519913"/>
            <a:ext cx="3164582" cy="397562"/>
            <a:chOff x="4856186" y="283344"/>
            <a:chExt cx="2156059" cy="580218"/>
          </a:xfrm>
        </p:grpSpPr>
        <p:sp>
          <p:nvSpPr>
            <p:cNvPr id="73" name="テキスト ボックス 72">
              <a:extLst>
                <a:ext uri="{FF2B5EF4-FFF2-40B4-BE49-F238E27FC236}">
                  <a16:creationId xmlns:a16="http://schemas.microsoft.com/office/drawing/2014/main" id="{D1F11296-4772-CE2D-7C65-9C374A0D2D97}"/>
                </a:ext>
              </a:extLst>
            </p:cNvPr>
            <p:cNvSpPr txBox="1"/>
            <p:nvPr/>
          </p:nvSpPr>
          <p:spPr>
            <a:xfrm>
              <a:off x="4856186" y="369461"/>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75" name="正方形/長方形 74">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81" name="テキスト ボックス 80">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の目利き（基本編）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84" name="テキスト ボックス 83"/>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
        <p:nvSpPr>
          <p:cNvPr id="85" name="テキスト ボックス 84"/>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sp>
        <p:nvSpPr>
          <p:cNvPr id="68"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23</a:t>
            </a:r>
            <a:endParaRPr kumimoji="1" lang="ja-JP" altLang="en-US" dirty="0"/>
          </a:p>
        </p:txBody>
      </p:sp>
      <p:grpSp>
        <p:nvGrpSpPr>
          <p:cNvPr id="69" name="グループ化 68">
            <a:extLst>
              <a:ext uri="{FF2B5EF4-FFF2-40B4-BE49-F238E27FC236}">
                <a16:creationId xmlns:a16="http://schemas.microsoft.com/office/drawing/2014/main" id="{69068A97-50FD-44A1-A988-0B3D3EFD7DA7}"/>
              </a:ext>
            </a:extLst>
          </p:cNvPr>
          <p:cNvGrpSpPr/>
          <p:nvPr/>
        </p:nvGrpSpPr>
        <p:grpSpPr>
          <a:xfrm>
            <a:off x="246208" y="1197197"/>
            <a:ext cx="1162051" cy="885825"/>
            <a:chOff x="295274" y="1523999"/>
            <a:chExt cx="1162051" cy="885825"/>
          </a:xfrm>
        </p:grpSpPr>
        <p:sp>
          <p:nvSpPr>
            <p:cNvPr id="83" name="楕円 82">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87" name="正方形/長方形 86">
            <a:extLst>
              <a:ext uri="{FF2B5EF4-FFF2-40B4-BE49-F238E27FC236}">
                <a16:creationId xmlns:a16="http://schemas.microsoft.com/office/drawing/2014/main" id="{89E35265-CCA6-4F7A-9424-8CAB2F5451E4}"/>
              </a:ext>
            </a:extLst>
          </p:cNvPr>
          <p:cNvSpPr/>
          <p:nvPr/>
        </p:nvSpPr>
        <p:spPr>
          <a:xfrm>
            <a:off x="1354574" y="1345518"/>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他業種との</a:t>
            </a:r>
            <a:endParaRPr kumimoji="1" lang="en-US" altLang="ja-JP" sz="1400" b="1">
              <a:solidFill>
                <a:schemeClr val="tx1"/>
              </a:solidFill>
            </a:endParaRPr>
          </a:p>
          <a:p>
            <a:pPr algn="ctr"/>
            <a:r>
              <a:rPr kumimoji="1" lang="ja-JP" altLang="en-US" sz="1400" b="1">
                <a:solidFill>
                  <a:schemeClr val="tx1"/>
                </a:solidFill>
              </a:rPr>
              <a:t>類似点と相違点</a:t>
            </a:r>
            <a:endParaRPr kumimoji="1" lang="en-US" altLang="ja-JP" sz="1400" b="1">
              <a:solidFill>
                <a:schemeClr val="tx1"/>
              </a:solidFill>
            </a:endParaRPr>
          </a:p>
        </p:txBody>
      </p:sp>
      <p:grpSp>
        <p:nvGrpSpPr>
          <p:cNvPr id="56" name="グループ化 55">
            <a:extLst>
              <a:ext uri="{FF2B5EF4-FFF2-40B4-BE49-F238E27FC236}">
                <a16:creationId xmlns:a16="http://schemas.microsoft.com/office/drawing/2014/main" id="{63AA86DC-F6FC-2FB3-A5ED-DD5C028E21BE}"/>
              </a:ext>
            </a:extLst>
          </p:cNvPr>
          <p:cNvGrpSpPr/>
          <p:nvPr/>
        </p:nvGrpSpPr>
        <p:grpSpPr>
          <a:xfrm>
            <a:off x="4907281" y="3107515"/>
            <a:ext cx="1134136" cy="641891"/>
            <a:chOff x="4698007" y="3069730"/>
            <a:chExt cx="1134136" cy="582761"/>
          </a:xfrm>
        </p:grpSpPr>
        <p:sp>
          <p:nvSpPr>
            <p:cNvPr id="26" name="テキスト ボックス 25">
              <a:extLst>
                <a:ext uri="{FF2B5EF4-FFF2-40B4-BE49-F238E27FC236}">
                  <a16:creationId xmlns:a16="http://schemas.microsoft.com/office/drawing/2014/main" id="{88BF95BD-7599-1877-2AC6-56B138073119}"/>
                </a:ext>
              </a:extLst>
            </p:cNvPr>
            <p:cNvSpPr txBox="1"/>
            <p:nvPr/>
          </p:nvSpPr>
          <p:spPr>
            <a:xfrm>
              <a:off x="4698007" y="3079671"/>
              <a:ext cx="1134136" cy="572820"/>
            </a:xfrm>
            <a:prstGeom prst="rect">
              <a:avLst/>
            </a:prstGeom>
            <a:solidFill>
              <a:schemeClr val="bg1"/>
            </a:solidFill>
          </p:spPr>
          <p:txBody>
            <a:bodyPr wrap="square" rtlCol="0">
              <a:spAutoFit/>
            </a:bodyPr>
            <a:lstStyle/>
            <a:p>
              <a:pPr algn="ctr"/>
              <a:r>
                <a:rPr kumimoji="1" lang="ja-JP" altLang="en-US" sz="1100" b="1"/>
                <a:t>小規模</a:t>
              </a:r>
              <a:endParaRPr kumimoji="1" lang="en-US" altLang="ja-JP" sz="1100" b="1"/>
            </a:p>
            <a:p>
              <a:pPr algn="ctr"/>
              <a:r>
                <a:rPr kumimoji="1" lang="ja-JP" altLang="en-US" sz="2400" b="1"/>
                <a:t>医療業</a:t>
              </a:r>
            </a:p>
          </p:txBody>
        </p:sp>
        <p:sp>
          <p:nvSpPr>
            <p:cNvPr id="44" name="四角形: 角を丸くする 43">
              <a:extLst>
                <a:ext uri="{FF2B5EF4-FFF2-40B4-BE49-F238E27FC236}">
                  <a16:creationId xmlns:a16="http://schemas.microsoft.com/office/drawing/2014/main" id="{EE0800D7-D59B-98E0-9577-CB28F838933F}"/>
                </a:ext>
              </a:extLst>
            </p:cNvPr>
            <p:cNvSpPr/>
            <p:nvPr/>
          </p:nvSpPr>
          <p:spPr>
            <a:xfrm>
              <a:off x="4761500" y="3069730"/>
              <a:ext cx="1012465" cy="577080"/>
            </a:xfrm>
            <a:prstGeom prst="roundRect">
              <a:avLst>
                <a:gd name="adj" fmla="val 8327"/>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205015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45CF6B82-BFC1-4CE4-96E7-B63B034B2B2D}"/>
              </a:ext>
            </a:extLst>
          </p:cNvPr>
          <p:cNvCxnSpPr/>
          <p:nvPr/>
        </p:nvCxnSpPr>
        <p:spPr>
          <a:xfrm>
            <a:off x="135209" y="463090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800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5D86250-E331-9D63-3AE5-82BA62AD7A9A}"/>
              </a:ext>
            </a:extLst>
          </p:cNvPr>
          <p:cNvSpPr txBox="1"/>
          <p:nvPr/>
        </p:nvSpPr>
        <p:spPr>
          <a:xfrm>
            <a:off x="3406528" y="1195977"/>
            <a:ext cx="6221260" cy="861774"/>
          </a:xfrm>
          <a:prstGeom prst="rect">
            <a:avLst/>
          </a:prstGeom>
          <a:noFill/>
        </p:spPr>
        <p:txBody>
          <a:bodyPr wrap="square" rtlCol="0">
            <a:spAutoFit/>
          </a:bodyPr>
          <a:lstStyle/>
          <a:p>
            <a:r>
              <a:rPr kumimoji="1" lang="ja-JP" altLang="en-US" sz="1000"/>
              <a:t>□　</a:t>
            </a:r>
            <a:r>
              <a:rPr kumimoji="1" lang="ja-JP" altLang="en-US" sz="1000">
                <a:latin typeface="+mn-ea"/>
              </a:rPr>
              <a:t>有資格者以外の関与が限られ、生命や健康に直結している業種なので、医療行為自体への助言は</a:t>
            </a:r>
            <a:endParaRPr kumimoji="1" lang="en-US" altLang="ja-JP" sz="1000">
              <a:latin typeface="+mn-ea"/>
            </a:endParaRPr>
          </a:p>
          <a:p>
            <a:r>
              <a:rPr kumimoji="1" lang="ja-JP" altLang="en-US" sz="1000">
                <a:latin typeface="+mn-ea"/>
              </a:rPr>
              <a:t>　　できないため、改善指導は困難</a:t>
            </a:r>
            <a:r>
              <a:rPr kumimoji="1" lang="ja-JP" altLang="en-US" sz="1000"/>
              <a:t>という割切りが必要</a:t>
            </a:r>
            <a:endParaRPr kumimoji="1" lang="en-US" altLang="ja-JP" sz="1000"/>
          </a:p>
          <a:p>
            <a:r>
              <a:rPr kumimoji="1" lang="ja-JP" altLang="en-US" sz="1000"/>
              <a:t>□　医療行為に集中することで、後手に回る分野へのフォローが支援の中心になることが多い</a:t>
            </a:r>
            <a:endParaRPr kumimoji="1" lang="en-US" altLang="ja-JP" sz="1000"/>
          </a:p>
          <a:p>
            <a:r>
              <a:rPr kumimoji="1" lang="ja-JP" altLang="en-US" sz="1000"/>
              <a:t>　　（事業全体の収益構造、財務上の課題、設備更新の回収見込み、労務問題等）</a:t>
            </a:r>
            <a:endParaRPr kumimoji="1" lang="en-US" altLang="ja-JP" sz="1000"/>
          </a:p>
          <a:p>
            <a:r>
              <a:rPr kumimoji="1" lang="ja-JP" altLang="en-US" sz="1000"/>
              <a:t>□　事業構造の理解や、計数情報の適時取得を通した支援方針の探索が初動としては良い</a:t>
            </a:r>
            <a:endParaRPr kumimoji="1" lang="en-US" altLang="ja-JP" sz="1000"/>
          </a:p>
        </p:txBody>
      </p:sp>
      <p:grpSp>
        <p:nvGrpSpPr>
          <p:cNvPr id="72" name="グループ化 71">
            <a:extLst>
              <a:ext uri="{FF2B5EF4-FFF2-40B4-BE49-F238E27FC236}">
                <a16:creationId xmlns:a16="http://schemas.microsoft.com/office/drawing/2014/main" id="{342C8DAD-2E5C-41AA-275E-48CC669F603A}"/>
              </a:ext>
            </a:extLst>
          </p:cNvPr>
          <p:cNvGrpSpPr/>
          <p:nvPr/>
        </p:nvGrpSpPr>
        <p:grpSpPr>
          <a:xfrm>
            <a:off x="135209" y="2360771"/>
            <a:ext cx="2251958" cy="1431401"/>
            <a:chOff x="136510" y="2415942"/>
            <a:chExt cx="2251958" cy="1431401"/>
          </a:xfrm>
        </p:grpSpPr>
        <p:grpSp>
          <p:nvGrpSpPr>
            <p:cNvPr id="58" name="グループ化 57">
              <a:extLst>
                <a:ext uri="{FF2B5EF4-FFF2-40B4-BE49-F238E27FC236}">
                  <a16:creationId xmlns:a16="http://schemas.microsoft.com/office/drawing/2014/main" id="{13FB0D83-7131-0D00-41D4-80365D98CDA8}"/>
                </a:ext>
              </a:extLst>
            </p:cNvPr>
            <p:cNvGrpSpPr/>
            <p:nvPr/>
          </p:nvGrpSpPr>
          <p:grpSpPr>
            <a:xfrm>
              <a:off x="136510" y="2503489"/>
              <a:ext cx="2251958" cy="1188806"/>
              <a:chOff x="136510" y="2262939"/>
              <a:chExt cx="2251958" cy="1188806"/>
            </a:xfrm>
          </p:grpSpPr>
          <p:sp>
            <p:nvSpPr>
              <p:cNvPr id="31" name="テキスト ボックス 30">
                <a:extLst>
                  <a:ext uri="{FF2B5EF4-FFF2-40B4-BE49-F238E27FC236}">
                    <a16:creationId xmlns:a16="http://schemas.microsoft.com/office/drawing/2014/main" id="{F961C001-1D71-F369-E19F-98E72AF62D71}"/>
                  </a:ext>
                </a:extLst>
              </p:cNvPr>
              <p:cNvSpPr txBox="1"/>
              <p:nvPr/>
            </p:nvSpPr>
            <p:spPr>
              <a:xfrm>
                <a:off x="136510" y="2262939"/>
                <a:ext cx="2144678" cy="769441"/>
              </a:xfrm>
              <a:prstGeom prst="rect">
                <a:avLst/>
              </a:prstGeom>
              <a:noFill/>
            </p:spPr>
            <p:txBody>
              <a:bodyPr wrap="square" rtlCol="0">
                <a:spAutoFit/>
              </a:bodyPr>
              <a:lstStyle/>
              <a:p>
                <a:pPr algn="ctr"/>
                <a:r>
                  <a:rPr kumimoji="1" lang="ja-JP" altLang="en-US" sz="2800">
                    <a:latin typeface="HGS創英角ｺﾞｼｯｸUB" panose="020B0900000000000000" pitchFamily="50" charset="-128"/>
                    <a:ea typeface="HGS創英角ｺﾞｼｯｸUB" panose="020B0900000000000000" pitchFamily="50" charset="-128"/>
                  </a:rPr>
                  <a:t>公表資料</a:t>
                </a:r>
                <a:endParaRPr kumimoji="1" lang="en-US" altLang="ja-JP" sz="2800">
                  <a:latin typeface="HGS創英角ｺﾞｼｯｸUB" panose="020B0900000000000000" pitchFamily="50" charset="-128"/>
                  <a:ea typeface="HGS創英角ｺﾞｼｯｸUB" panose="020B0900000000000000" pitchFamily="50" charset="-128"/>
                </a:endParaRPr>
              </a:p>
              <a:p>
                <a:pPr algn="ctr"/>
                <a:r>
                  <a:rPr kumimoji="1" lang="ja-JP" altLang="en-US" sz="1600">
                    <a:latin typeface="HGS創英角ｺﾞｼｯｸUB" panose="020B0900000000000000" pitchFamily="50" charset="-128"/>
                    <a:ea typeface="HGS創英角ｺﾞｼｯｸUB" panose="020B0900000000000000" pitchFamily="50" charset="-128"/>
                  </a:rPr>
                  <a:t>を利用した</a:t>
                </a:r>
                <a:endParaRPr kumimoji="1" lang="en-US" altLang="ja-JP" sz="1600">
                  <a:latin typeface="HGS創英角ｺﾞｼｯｸUB" panose="020B0900000000000000" pitchFamily="50" charset="-128"/>
                  <a:ea typeface="HGS創英角ｺﾞｼｯｸUB" panose="020B0900000000000000" pitchFamily="50" charset="-128"/>
                </a:endParaRPr>
              </a:p>
            </p:txBody>
          </p:sp>
          <p:sp>
            <p:nvSpPr>
              <p:cNvPr id="32" name="テキスト ボックス 31">
                <a:extLst>
                  <a:ext uri="{FF2B5EF4-FFF2-40B4-BE49-F238E27FC236}">
                    <a16:creationId xmlns:a16="http://schemas.microsoft.com/office/drawing/2014/main" id="{7586504E-B8BF-001F-D523-4617854D43D2}"/>
                  </a:ext>
                </a:extLst>
              </p:cNvPr>
              <p:cNvSpPr txBox="1"/>
              <p:nvPr/>
            </p:nvSpPr>
            <p:spPr>
              <a:xfrm>
                <a:off x="405664" y="2990080"/>
                <a:ext cx="1982804" cy="461665"/>
              </a:xfrm>
              <a:prstGeom prst="rect">
                <a:avLst/>
              </a:prstGeom>
              <a:noFill/>
            </p:spPr>
            <p:txBody>
              <a:bodyPr wrap="square" rtlCol="0">
                <a:spAutoFit/>
              </a:bodyPr>
              <a:lstStyle/>
              <a:p>
                <a:r>
                  <a:rPr kumimoji="1" lang="ja-JP" altLang="en-US" sz="2400" b="1">
                    <a:latin typeface="HGS創英角ｺﾞｼｯｸUB" panose="020B0900000000000000" pitchFamily="50" charset="-128"/>
                    <a:ea typeface="HGS創英角ｺﾞｼｯｸUB" panose="020B0900000000000000" pitchFamily="50" charset="-128"/>
                  </a:rPr>
                  <a:t>アプローチ</a:t>
                </a:r>
              </a:p>
            </p:txBody>
          </p:sp>
        </p:grpSp>
        <p:sp>
          <p:nvSpPr>
            <p:cNvPr id="66" name="正方形/長方形 65">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noFill/>
            <a:ln w="444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B8083B67-D533-8491-4693-62340ED3FD8C}"/>
              </a:ext>
            </a:extLst>
          </p:cNvPr>
          <p:cNvGrpSpPr/>
          <p:nvPr/>
        </p:nvGrpSpPr>
        <p:grpSpPr>
          <a:xfrm>
            <a:off x="157163" y="4737625"/>
            <a:ext cx="2212482" cy="1416522"/>
            <a:chOff x="135209" y="4781052"/>
            <a:chExt cx="2212482" cy="1431401"/>
          </a:xfrm>
        </p:grpSpPr>
        <p:sp>
          <p:nvSpPr>
            <p:cNvPr id="30" name="テキスト ボックス 29">
              <a:extLst>
                <a:ext uri="{FF2B5EF4-FFF2-40B4-BE49-F238E27FC236}">
                  <a16:creationId xmlns:a16="http://schemas.microsoft.com/office/drawing/2014/main" id="{D39C5AEC-7DB3-FEED-08FE-2072C1F9B4AD}"/>
                </a:ext>
              </a:extLst>
            </p:cNvPr>
            <p:cNvSpPr txBox="1"/>
            <p:nvPr/>
          </p:nvSpPr>
          <p:spPr>
            <a:xfrm>
              <a:off x="364887" y="5589947"/>
              <a:ext cx="1982804" cy="466514"/>
            </a:xfrm>
            <a:prstGeom prst="rect">
              <a:avLst/>
            </a:prstGeom>
            <a:noFill/>
          </p:spPr>
          <p:txBody>
            <a:bodyPr wrap="square" rtlCol="0">
              <a:spAutoFit/>
            </a:bodyPr>
            <a:lstStyle/>
            <a:p>
              <a:r>
                <a:rPr kumimoji="1" lang="ja-JP" altLang="en-US" sz="2400" b="1">
                  <a:latin typeface="HGS創英角ｺﾞｼｯｸUB" panose="020B0900000000000000" pitchFamily="50" charset="-128"/>
                  <a:ea typeface="HGS創英角ｺﾞｼｯｸUB" panose="020B0900000000000000" pitchFamily="50" charset="-128"/>
                </a:rPr>
                <a:t>アプローチ</a:t>
              </a:r>
            </a:p>
          </p:txBody>
        </p:sp>
        <p:sp>
          <p:nvSpPr>
            <p:cNvPr id="68" name="正方形/長方形 67">
              <a:extLst>
                <a:ext uri="{FF2B5EF4-FFF2-40B4-BE49-F238E27FC236}">
                  <a16:creationId xmlns:a16="http://schemas.microsoft.com/office/drawing/2014/main" id="{0DA3D4A2-CB24-004D-E2A3-CBDFF5B9A22C}"/>
                </a:ext>
              </a:extLst>
            </p:cNvPr>
            <p:cNvSpPr/>
            <p:nvPr/>
          </p:nvSpPr>
          <p:spPr>
            <a:xfrm>
              <a:off x="157163" y="4781052"/>
              <a:ext cx="2144678" cy="1431401"/>
            </a:xfrm>
            <a:prstGeom prst="rect">
              <a:avLst/>
            </a:prstGeom>
            <a:noFill/>
            <a:ln w="44450">
              <a:solidFill>
                <a:schemeClr val="accent1">
                  <a:lumMod val="60000"/>
                  <a:lumOff val="4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934591CA-B3CE-5741-F76D-476CAAB5E801}"/>
                </a:ext>
              </a:extLst>
            </p:cNvPr>
            <p:cNvSpPr txBox="1"/>
            <p:nvPr/>
          </p:nvSpPr>
          <p:spPr>
            <a:xfrm>
              <a:off x="135209" y="4857076"/>
              <a:ext cx="2144678" cy="769441"/>
            </a:xfrm>
            <a:prstGeom prst="rect">
              <a:avLst/>
            </a:prstGeom>
            <a:noFill/>
          </p:spPr>
          <p:txBody>
            <a:bodyPr wrap="square" rtlCol="0">
              <a:spAutoFit/>
            </a:bodyPr>
            <a:lstStyle/>
            <a:p>
              <a:pPr algn="ctr"/>
              <a:r>
                <a:rPr kumimoji="1" lang="ja-JP" altLang="en-US" sz="2800">
                  <a:latin typeface="HGS創英角ｺﾞｼｯｸUB" panose="020B0900000000000000" pitchFamily="50" charset="-128"/>
                  <a:ea typeface="HGS創英角ｺﾞｼｯｸUB" panose="020B0900000000000000" pitchFamily="50" charset="-128"/>
                </a:rPr>
                <a:t>専門家</a:t>
              </a:r>
              <a:endParaRPr kumimoji="1" lang="en-US" altLang="ja-JP" sz="2800">
                <a:latin typeface="HGS創英角ｺﾞｼｯｸUB" panose="020B0900000000000000" pitchFamily="50" charset="-128"/>
                <a:ea typeface="HGS創英角ｺﾞｼｯｸUB" panose="020B0900000000000000" pitchFamily="50" charset="-128"/>
              </a:endParaRPr>
            </a:p>
            <a:p>
              <a:pPr algn="ctr"/>
              <a:r>
                <a:rPr kumimoji="1" lang="ja-JP" altLang="en-US" sz="1600">
                  <a:latin typeface="HGS創英角ｺﾞｼｯｸUB" panose="020B0900000000000000" pitchFamily="50" charset="-128"/>
                  <a:ea typeface="HGS創英角ｺﾞｼｯｸUB" panose="020B0900000000000000" pitchFamily="50" charset="-128"/>
                </a:rPr>
                <a:t>を通した</a:t>
              </a:r>
              <a:endParaRPr kumimoji="1" lang="en-US" altLang="ja-JP" sz="1600">
                <a:latin typeface="HGS創英角ｺﾞｼｯｸUB" panose="020B0900000000000000" pitchFamily="50" charset="-128"/>
                <a:ea typeface="HGS創英角ｺﾞｼｯｸUB" panose="020B0900000000000000" pitchFamily="50" charset="-128"/>
              </a:endParaRPr>
            </a:p>
          </p:txBody>
        </p:sp>
      </p:grpSp>
      <p:sp>
        <p:nvSpPr>
          <p:cNvPr id="73" name="テキスト ボックス 72">
            <a:extLst>
              <a:ext uri="{FF2B5EF4-FFF2-40B4-BE49-F238E27FC236}">
                <a16:creationId xmlns:a16="http://schemas.microsoft.com/office/drawing/2014/main" id="{0F1F0054-5C54-CE4D-E8DA-8395D5C21DFD}"/>
              </a:ext>
            </a:extLst>
          </p:cNvPr>
          <p:cNvSpPr txBox="1"/>
          <p:nvPr/>
        </p:nvSpPr>
        <p:spPr>
          <a:xfrm>
            <a:off x="252776" y="3870167"/>
            <a:ext cx="9564270" cy="707886"/>
          </a:xfrm>
          <a:prstGeom prst="rect">
            <a:avLst/>
          </a:prstGeom>
          <a:noFill/>
        </p:spPr>
        <p:txBody>
          <a:bodyPr wrap="square" rtlCol="0">
            <a:spAutoFit/>
          </a:bodyPr>
          <a:lstStyle/>
          <a:p>
            <a:r>
              <a:rPr kumimoji="1" lang="ja-JP" altLang="en-US" sz="1000" spc="-50">
                <a:latin typeface="+mn-ea"/>
              </a:rPr>
              <a:t>　医療に関しては、厚生労働省より多様な資料が公表されており、支援や事業性評価の対象になる診療所との比較検討や、数値の妥当性などを推計する時に役に立ちます。例えば、患者調査には</a:t>
            </a:r>
            <a:r>
              <a:rPr kumimoji="1" lang="en-US" altLang="ja-JP" sz="1000" spc="-50">
                <a:latin typeface="+mn-ea"/>
              </a:rPr>
              <a:t>10</a:t>
            </a:r>
            <a:r>
              <a:rPr kumimoji="1" lang="ja-JP" altLang="en-US" sz="1000" spc="-50">
                <a:latin typeface="+mn-ea"/>
              </a:rPr>
              <a:t>万人当りの受療率が記載されています。仮に、地域における眼科の受療率が</a:t>
            </a:r>
            <a:r>
              <a:rPr kumimoji="1" lang="en-US" altLang="ja-JP" sz="1000" spc="-50">
                <a:latin typeface="+mn-ea"/>
              </a:rPr>
              <a:t>2</a:t>
            </a:r>
            <a:r>
              <a:rPr kumimoji="1" lang="ja-JP" altLang="en-US" sz="1000" spc="-50">
                <a:latin typeface="+mn-ea"/>
              </a:rPr>
              <a:t>％とすると、１日に</a:t>
            </a:r>
            <a:r>
              <a:rPr kumimoji="1" lang="en-US" altLang="ja-JP" sz="1000" spc="-50">
                <a:latin typeface="+mn-ea"/>
              </a:rPr>
              <a:t>50</a:t>
            </a:r>
            <a:r>
              <a:rPr kumimoji="1" lang="ja-JP" altLang="en-US" sz="1000" spc="-50">
                <a:latin typeface="+mn-ea"/>
              </a:rPr>
              <a:t>人の患者を診療することが、損益分岐点になる　計画の場合、周辺地域に（</a:t>
            </a:r>
            <a:r>
              <a:rPr kumimoji="1" lang="en-US" altLang="ja-JP" sz="1000" spc="-50">
                <a:latin typeface="+mn-ea"/>
              </a:rPr>
              <a:t>50÷2</a:t>
            </a:r>
            <a:r>
              <a:rPr kumimoji="1" lang="ja-JP" altLang="en-US" sz="1000" spc="-50">
                <a:latin typeface="+mn-ea"/>
              </a:rPr>
              <a:t>％＝）</a:t>
            </a:r>
            <a:r>
              <a:rPr kumimoji="1" lang="en-US" altLang="ja-JP" sz="1000" spc="-50">
                <a:latin typeface="+mn-ea"/>
              </a:rPr>
              <a:t>2,500</a:t>
            </a:r>
            <a:r>
              <a:rPr kumimoji="1" lang="ja-JP" altLang="en-US" sz="1000" spc="-50">
                <a:latin typeface="+mn-ea"/>
              </a:rPr>
              <a:t>人が住んでいなければ立地的には厳しい環境かもしれない、といった専門的な医療行為以外の観点からも、事業を把握し課題を明確化する手掛かりにすることもできますので、公表資料の有効活用は事業性把握には重要といえます。　</a:t>
            </a:r>
            <a:endParaRPr kumimoji="1" lang="en-US" altLang="ja-JP" sz="1000" spc="-50">
              <a:latin typeface="+mn-ea"/>
            </a:endParaRPr>
          </a:p>
        </p:txBody>
      </p:sp>
      <p:sp>
        <p:nvSpPr>
          <p:cNvPr id="75" name="テキスト ボックス 74">
            <a:extLst>
              <a:ext uri="{FF2B5EF4-FFF2-40B4-BE49-F238E27FC236}">
                <a16:creationId xmlns:a16="http://schemas.microsoft.com/office/drawing/2014/main" id="{4960CA3E-16CD-A6FC-E97F-74A433F77C6A}"/>
              </a:ext>
            </a:extLst>
          </p:cNvPr>
          <p:cNvSpPr txBox="1"/>
          <p:nvPr/>
        </p:nvSpPr>
        <p:spPr>
          <a:xfrm>
            <a:off x="2227825" y="2119073"/>
            <a:ext cx="5549388" cy="261610"/>
          </a:xfrm>
          <a:prstGeom prst="rect">
            <a:avLst/>
          </a:prstGeom>
          <a:noFill/>
        </p:spPr>
        <p:txBody>
          <a:bodyPr wrap="square" rtlCol="0">
            <a:spAutoFit/>
          </a:bodyPr>
          <a:lstStyle/>
          <a:p>
            <a:pPr algn="ctr"/>
            <a:r>
              <a:rPr kumimoji="1" lang="ja-JP" altLang="en-US" sz="1100" b="1"/>
              <a:t>～代表的な調査資料～（いずれも厚生労働省の</a:t>
            </a:r>
            <a:r>
              <a:rPr kumimoji="1" lang="en-US" altLang="ja-JP" sz="1100" b="1"/>
              <a:t>HP</a:t>
            </a:r>
            <a:r>
              <a:rPr kumimoji="1" lang="ja-JP" altLang="en-US" sz="1100" b="1"/>
              <a:t>から閲覧可能）</a:t>
            </a:r>
          </a:p>
        </p:txBody>
      </p:sp>
      <p:grpSp>
        <p:nvGrpSpPr>
          <p:cNvPr id="105" name="グループ化 104">
            <a:extLst>
              <a:ext uri="{FF2B5EF4-FFF2-40B4-BE49-F238E27FC236}">
                <a16:creationId xmlns:a16="http://schemas.microsoft.com/office/drawing/2014/main" id="{BF1F08CD-4F52-A63C-AD5F-A23F6D1D8DAC}"/>
              </a:ext>
            </a:extLst>
          </p:cNvPr>
          <p:cNvGrpSpPr/>
          <p:nvPr/>
        </p:nvGrpSpPr>
        <p:grpSpPr>
          <a:xfrm>
            <a:off x="2387167" y="2360770"/>
            <a:ext cx="7518833" cy="1600737"/>
            <a:chOff x="2387167" y="2466646"/>
            <a:chExt cx="7390717" cy="1573105"/>
          </a:xfrm>
        </p:grpSpPr>
        <p:grpSp>
          <p:nvGrpSpPr>
            <p:cNvPr id="88" name="グループ化 87">
              <a:extLst>
                <a:ext uri="{FF2B5EF4-FFF2-40B4-BE49-F238E27FC236}">
                  <a16:creationId xmlns:a16="http://schemas.microsoft.com/office/drawing/2014/main" id="{CC306872-957F-142E-165C-2F23818A1CE3}"/>
                </a:ext>
              </a:extLst>
            </p:cNvPr>
            <p:cNvGrpSpPr/>
            <p:nvPr/>
          </p:nvGrpSpPr>
          <p:grpSpPr>
            <a:xfrm>
              <a:off x="2425667" y="2502899"/>
              <a:ext cx="2318135" cy="1395149"/>
              <a:chOff x="2348667" y="2502899"/>
              <a:chExt cx="2318135" cy="1395149"/>
            </a:xfrm>
          </p:grpSpPr>
          <p:sp>
            <p:nvSpPr>
              <p:cNvPr id="76" name="テキスト ボックス 75">
                <a:extLst>
                  <a:ext uri="{FF2B5EF4-FFF2-40B4-BE49-F238E27FC236}">
                    <a16:creationId xmlns:a16="http://schemas.microsoft.com/office/drawing/2014/main" id="{17A94AC1-F5FE-37DB-7A98-4C426EC5899F}"/>
                  </a:ext>
                </a:extLst>
              </p:cNvPr>
              <p:cNvSpPr txBox="1"/>
              <p:nvPr/>
            </p:nvSpPr>
            <p:spPr>
              <a:xfrm>
                <a:off x="2522124" y="2524108"/>
                <a:ext cx="2144678" cy="307777"/>
              </a:xfrm>
              <a:prstGeom prst="rect">
                <a:avLst/>
              </a:prstGeom>
              <a:noFill/>
            </p:spPr>
            <p:txBody>
              <a:bodyPr wrap="square" rtlCol="0">
                <a:spAutoFit/>
              </a:bodyPr>
              <a:lstStyle/>
              <a:p>
                <a:pPr algn="dist"/>
                <a:r>
                  <a:rPr kumimoji="1" lang="ja-JP" altLang="en-US" sz="1400"/>
                  <a:t>医療経済実態調査報告</a:t>
                </a:r>
              </a:p>
            </p:txBody>
          </p:sp>
          <p:sp>
            <p:nvSpPr>
              <p:cNvPr id="78" name="テキスト ボックス 77">
                <a:extLst>
                  <a:ext uri="{FF2B5EF4-FFF2-40B4-BE49-F238E27FC236}">
                    <a16:creationId xmlns:a16="http://schemas.microsoft.com/office/drawing/2014/main" id="{9DC2A917-23EF-76A0-0D14-ECF812D7B77D}"/>
                  </a:ext>
                </a:extLst>
              </p:cNvPr>
              <p:cNvSpPr txBox="1"/>
              <p:nvPr/>
            </p:nvSpPr>
            <p:spPr>
              <a:xfrm>
                <a:off x="2522124" y="2879688"/>
                <a:ext cx="2144678" cy="307777"/>
              </a:xfrm>
              <a:prstGeom prst="rect">
                <a:avLst/>
              </a:prstGeom>
              <a:noFill/>
            </p:spPr>
            <p:txBody>
              <a:bodyPr wrap="square" rtlCol="0">
                <a:spAutoFit/>
              </a:bodyPr>
              <a:lstStyle/>
              <a:p>
                <a:pPr algn="dist"/>
                <a:r>
                  <a:rPr kumimoji="1" lang="ja-JP" altLang="en-US" sz="1400"/>
                  <a:t>社会医療診療行為別統計</a:t>
                </a:r>
              </a:p>
            </p:txBody>
          </p:sp>
          <p:sp>
            <p:nvSpPr>
              <p:cNvPr id="81" name="テキスト ボックス 80">
                <a:extLst>
                  <a:ext uri="{FF2B5EF4-FFF2-40B4-BE49-F238E27FC236}">
                    <a16:creationId xmlns:a16="http://schemas.microsoft.com/office/drawing/2014/main" id="{8241290E-3B71-FA09-B030-D44E39280A94}"/>
                  </a:ext>
                </a:extLst>
              </p:cNvPr>
              <p:cNvSpPr txBox="1"/>
              <p:nvPr/>
            </p:nvSpPr>
            <p:spPr>
              <a:xfrm>
                <a:off x="2522124" y="3235269"/>
                <a:ext cx="2144678" cy="307778"/>
              </a:xfrm>
              <a:prstGeom prst="rect">
                <a:avLst/>
              </a:prstGeom>
              <a:noFill/>
            </p:spPr>
            <p:txBody>
              <a:bodyPr wrap="square" rtlCol="0">
                <a:spAutoFit/>
              </a:bodyPr>
              <a:lstStyle/>
              <a:p>
                <a:pPr algn="dist"/>
                <a:r>
                  <a:rPr kumimoji="1" lang="ja-JP" altLang="en-US" sz="1400"/>
                  <a:t>医療施設調査</a:t>
                </a:r>
              </a:p>
            </p:txBody>
          </p:sp>
          <p:sp>
            <p:nvSpPr>
              <p:cNvPr id="83" name="テキスト ボックス 82">
                <a:extLst>
                  <a:ext uri="{FF2B5EF4-FFF2-40B4-BE49-F238E27FC236}">
                    <a16:creationId xmlns:a16="http://schemas.microsoft.com/office/drawing/2014/main" id="{18BF90D5-F2F6-3999-FD88-B36F3ADDD250}"/>
                  </a:ext>
                </a:extLst>
              </p:cNvPr>
              <p:cNvSpPr txBox="1"/>
              <p:nvPr/>
            </p:nvSpPr>
            <p:spPr>
              <a:xfrm>
                <a:off x="2522124" y="3590850"/>
                <a:ext cx="2144678" cy="307198"/>
              </a:xfrm>
              <a:prstGeom prst="rect">
                <a:avLst/>
              </a:prstGeom>
              <a:noFill/>
            </p:spPr>
            <p:txBody>
              <a:bodyPr wrap="square" rtlCol="0">
                <a:spAutoFit/>
              </a:bodyPr>
              <a:lstStyle/>
              <a:p>
                <a:pPr algn="dist"/>
                <a:r>
                  <a:rPr kumimoji="1" lang="ja-JP" altLang="en-US" sz="1400"/>
                  <a:t>患者調査</a:t>
                </a:r>
              </a:p>
            </p:txBody>
          </p:sp>
          <p:sp>
            <p:nvSpPr>
              <p:cNvPr id="84" name="テキスト ボックス 83">
                <a:extLst>
                  <a:ext uri="{FF2B5EF4-FFF2-40B4-BE49-F238E27FC236}">
                    <a16:creationId xmlns:a16="http://schemas.microsoft.com/office/drawing/2014/main" id="{0CF89844-55B6-6CD1-D6D2-E20968792BD7}"/>
                  </a:ext>
                </a:extLst>
              </p:cNvPr>
              <p:cNvSpPr txBox="1"/>
              <p:nvPr/>
            </p:nvSpPr>
            <p:spPr>
              <a:xfrm>
                <a:off x="2348667" y="2502899"/>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1</a:t>
                </a:r>
                <a:endParaRPr kumimoji="1" lang="ja-JP" altLang="en-US" sz="1400" b="1">
                  <a:latin typeface="Times New Roman" panose="02020603050405020304" pitchFamily="18" charset="0"/>
                  <a:cs typeface="Times New Roman" panose="02020603050405020304" pitchFamily="18" charset="0"/>
                </a:endParaRPr>
              </a:p>
            </p:txBody>
          </p:sp>
          <p:sp>
            <p:nvSpPr>
              <p:cNvPr id="85" name="テキスト ボックス 84">
                <a:extLst>
                  <a:ext uri="{FF2B5EF4-FFF2-40B4-BE49-F238E27FC236}">
                    <a16:creationId xmlns:a16="http://schemas.microsoft.com/office/drawing/2014/main" id="{4E34DB2C-7B73-C8EA-2DA9-2D4F081C1522}"/>
                  </a:ext>
                </a:extLst>
              </p:cNvPr>
              <p:cNvSpPr txBox="1"/>
              <p:nvPr/>
            </p:nvSpPr>
            <p:spPr>
              <a:xfrm>
                <a:off x="2348667" y="2866805"/>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2</a:t>
                </a:r>
                <a:endParaRPr kumimoji="1" lang="ja-JP" altLang="en-US" sz="1400" b="1">
                  <a:latin typeface="Times New Roman" panose="02020603050405020304" pitchFamily="18" charset="0"/>
                  <a:cs typeface="Times New Roman" panose="02020603050405020304" pitchFamily="18" charset="0"/>
                </a:endParaRPr>
              </a:p>
            </p:txBody>
          </p:sp>
          <p:sp>
            <p:nvSpPr>
              <p:cNvPr id="86" name="テキスト ボックス 85">
                <a:extLst>
                  <a:ext uri="{FF2B5EF4-FFF2-40B4-BE49-F238E27FC236}">
                    <a16:creationId xmlns:a16="http://schemas.microsoft.com/office/drawing/2014/main" id="{5EC3CE3B-AA9D-9EAF-0880-88B68F9348EF}"/>
                  </a:ext>
                </a:extLst>
              </p:cNvPr>
              <p:cNvSpPr txBox="1"/>
              <p:nvPr/>
            </p:nvSpPr>
            <p:spPr>
              <a:xfrm>
                <a:off x="2348667" y="3218863"/>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3</a:t>
                </a:r>
                <a:endParaRPr kumimoji="1" lang="ja-JP" altLang="en-US" sz="1400" b="1">
                  <a:latin typeface="Times New Roman" panose="02020603050405020304" pitchFamily="18" charset="0"/>
                  <a:cs typeface="Times New Roman" panose="02020603050405020304" pitchFamily="18" charset="0"/>
                </a:endParaRPr>
              </a:p>
            </p:txBody>
          </p:sp>
          <p:sp>
            <p:nvSpPr>
              <p:cNvPr id="87" name="テキスト ボックス 86">
                <a:extLst>
                  <a:ext uri="{FF2B5EF4-FFF2-40B4-BE49-F238E27FC236}">
                    <a16:creationId xmlns:a16="http://schemas.microsoft.com/office/drawing/2014/main" id="{B1F0AE6E-7307-6805-1779-7404C955C660}"/>
                  </a:ext>
                </a:extLst>
              </p:cNvPr>
              <p:cNvSpPr txBox="1"/>
              <p:nvPr/>
            </p:nvSpPr>
            <p:spPr>
              <a:xfrm>
                <a:off x="2348667" y="3574443"/>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4</a:t>
                </a:r>
                <a:endParaRPr kumimoji="1" lang="ja-JP" altLang="en-US" sz="1400" b="1">
                  <a:latin typeface="Times New Roman" panose="02020603050405020304" pitchFamily="18" charset="0"/>
                  <a:cs typeface="Times New Roman" panose="02020603050405020304" pitchFamily="18" charset="0"/>
                </a:endParaRPr>
              </a:p>
            </p:txBody>
          </p:sp>
        </p:grpSp>
        <p:sp>
          <p:nvSpPr>
            <p:cNvPr id="89" name="テキスト ボックス 88">
              <a:extLst>
                <a:ext uri="{FF2B5EF4-FFF2-40B4-BE49-F238E27FC236}">
                  <a16:creationId xmlns:a16="http://schemas.microsoft.com/office/drawing/2014/main" id="{562145BC-3851-75CB-0152-14050C1B58F9}"/>
                </a:ext>
              </a:extLst>
            </p:cNvPr>
            <p:cNvSpPr txBox="1"/>
            <p:nvPr/>
          </p:nvSpPr>
          <p:spPr>
            <a:xfrm>
              <a:off x="4742250" y="2563818"/>
              <a:ext cx="4895162" cy="261610"/>
            </a:xfrm>
            <a:prstGeom prst="rect">
              <a:avLst/>
            </a:prstGeom>
            <a:noFill/>
          </p:spPr>
          <p:txBody>
            <a:bodyPr wrap="square" rtlCol="0">
              <a:spAutoFit/>
            </a:bodyPr>
            <a:lstStyle/>
            <a:p>
              <a:r>
                <a:rPr kumimoji="1" lang="ja-JP" altLang="en-US" sz="1050"/>
                <a:t>医療施設の損益に関する数値を参考にできる資料</a:t>
              </a:r>
            </a:p>
          </p:txBody>
        </p:sp>
        <p:sp>
          <p:nvSpPr>
            <p:cNvPr id="90" name="テキスト ボックス 89">
              <a:extLst>
                <a:ext uri="{FF2B5EF4-FFF2-40B4-BE49-F238E27FC236}">
                  <a16:creationId xmlns:a16="http://schemas.microsoft.com/office/drawing/2014/main" id="{3D526F31-2549-28B8-0D43-0C488CC51067}"/>
                </a:ext>
              </a:extLst>
            </p:cNvPr>
            <p:cNvSpPr txBox="1"/>
            <p:nvPr/>
          </p:nvSpPr>
          <p:spPr>
            <a:xfrm>
              <a:off x="4742250" y="2900822"/>
              <a:ext cx="4895162" cy="261610"/>
            </a:xfrm>
            <a:prstGeom prst="rect">
              <a:avLst/>
            </a:prstGeom>
            <a:noFill/>
          </p:spPr>
          <p:txBody>
            <a:bodyPr wrap="square" rtlCol="0">
              <a:spAutoFit/>
            </a:bodyPr>
            <a:lstStyle/>
            <a:p>
              <a:r>
                <a:rPr kumimoji="1" lang="ja-JP" altLang="en-US" sz="1050"/>
                <a:t>診療の内訳や、件数・診療点数などを中心にまとめた統計資料</a:t>
              </a:r>
            </a:p>
          </p:txBody>
        </p:sp>
        <p:sp>
          <p:nvSpPr>
            <p:cNvPr id="91" name="テキスト ボックス 90">
              <a:extLst>
                <a:ext uri="{FF2B5EF4-FFF2-40B4-BE49-F238E27FC236}">
                  <a16:creationId xmlns:a16="http://schemas.microsoft.com/office/drawing/2014/main" id="{46BD65CE-856D-D73C-4FBB-A16ACF6CE649}"/>
                </a:ext>
              </a:extLst>
            </p:cNvPr>
            <p:cNvSpPr txBox="1"/>
            <p:nvPr/>
          </p:nvSpPr>
          <p:spPr>
            <a:xfrm>
              <a:off x="4742250" y="3255405"/>
              <a:ext cx="4895162" cy="261610"/>
            </a:xfrm>
            <a:prstGeom prst="rect">
              <a:avLst/>
            </a:prstGeom>
            <a:noFill/>
          </p:spPr>
          <p:txBody>
            <a:bodyPr wrap="square" rtlCol="0">
              <a:spAutoFit/>
            </a:bodyPr>
            <a:lstStyle/>
            <a:p>
              <a:r>
                <a:rPr kumimoji="1" lang="ja-JP" altLang="en-US" sz="1050"/>
                <a:t>各種医療機関の施設数の統計。施設数や病所数の確認ができる</a:t>
              </a:r>
            </a:p>
          </p:txBody>
        </p:sp>
        <p:sp>
          <p:nvSpPr>
            <p:cNvPr id="92" name="テキスト ボックス 91">
              <a:extLst>
                <a:ext uri="{FF2B5EF4-FFF2-40B4-BE49-F238E27FC236}">
                  <a16:creationId xmlns:a16="http://schemas.microsoft.com/office/drawing/2014/main" id="{35925A97-731E-C6D3-68F8-B2871326EB65}"/>
                </a:ext>
              </a:extLst>
            </p:cNvPr>
            <p:cNvSpPr txBox="1"/>
            <p:nvPr/>
          </p:nvSpPr>
          <p:spPr>
            <a:xfrm>
              <a:off x="4742250" y="3631425"/>
              <a:ext cx="5035634" cy="408326"/>
            </a:xfrm>
            <a:prstGeom prst="rect">
              <a:avLst/>
            </a:prstGeom>
            <a:noFill/>
          </p:spPr>
          <p:txBody>
            <a:bodyPr wrap="square" rtlCol="0">
              <a:spAutoFit/>
            </a:bodyPr>
            <a:lstStyle/>
            <a:p>
              <a:r>
                <a:rPr kumimoji="1" lang="ja-JP" altLang="en-US" sz="1050" spc="-120" dirty="0">
                  <a:latin typeface="+mn-ea"/>
                </a:rPr>
                <a:t>患者に関する調査で、</a:t>
              </a:r>
              <a:r>
                <a:rPr kumimoji="1" lang="en-US" altLang="ja-JP" sz="1050" spc="-120" dirty="0">
                  <a:latin typeface="+mn-ea"/>
                </a:rPr>
                <a:t>1</a:t>
              </a:r>
              <a:r>
                <a:rPr kumimoji="1" lang="ja-JP" altLang="en-US" sz="1050" spc="-120" dirty="0">
                  <a:latin typeface="+mn-ea"/>
                </a:rPr>
                <a:t>日あたり疾病ごとの</a:t>
              </a:r>
              <a:r>
                <a:rPr kumimoji="1" lang="en-US" altLang="ja-JP" sz="1050" spc="-120" dirty="0">
                  <a:latin typeface="+mn-ea"/>
                </a:rPr>
                <a:t>10</a:t>
              </a:r>
              <a:r>
                <a:rPr kumimoji="1" lang="ja-JP" altLang="en-US" sz="1050" spc="-120" dirty="0">
                  <a:latin typeface="+mn-ea"/>
                </a:rPr>
                <a:t>万人当りの受療率（病院に行く率）などの調査</a:t>
              </a:r>
              <a:endParaRPr kumimoji="1" lang="en-US" altLang="ja-JP" sz="1050" spc="-120" dirty="0">
                <a:latin typeface="+mn-ea"/>
              </a:endParaRPr>
            </a:p>
          </p:txBody>
        </p:sp>
        <p:sp>
          <p:nvSpPr>
            <p:cNvPr id="93" name="正方形/長方形 92">
              <a:extLst>
                <a:ext uri="{FF2B5EF4-FFF2-40B4-BE49-F238E27FC236}">
                  <a16:creationId xmlns:a16="http://schemas.microsoft.com/office/drawing/2014/main" id="{7551EE49-9AE3-4F8F-156E-9330201FC6DD}"/>
                </a:ext>
              </a:extLst>
            </p:cNvPr>
            <p:cNvSpPr/>
            <p:nvPr/>
          </p:nvSpPr>
          <p:spPr>
            <a:xfrm>
              <a:off x="2387167" y="2466646"/>
              <a:ext cx="7312312" cy="1431402"/>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0" name="グループ化 99">
            <a:extLst>
              <a:ext uri="{FF2B5EF4-FFF2-40B4-BE49-F238E27FC236}">
                <a16:creationId xmlns:a16="http://schemas.microsoft.com/office/drawing/2014/main" id="{D06E0C48-E9AC-F977-B09A-927436215B72}"/>
              </a:ext>
            </a:extLst>
          </p:cNvPr>
          <p:cNvGrpSpPr/>
          <p:nvPr/>
        </p:nvGrpSpPr>
        <p:grpSpPr>
          <a:xfrm>
            <a:off x="2430903" y="4734668"/>
            <a:ext cx="1837946" cy="671517"/>
            <a:chOff x="2382778" y="4901252"/>
            <a:chExt cx="1837946" cy="687984"/>
          </a:xfrm>
        </p:grpSpPr>
        <p:sp>
          <p:nvSpPr>
            <p:cNvPr id="94" name="テキスト ボックス 93">
              <a:extLst>
                <a:ext uri="{FF2B5EF4-FFF2-40B4-BE49-F238E27FC236}">
                  <a16:creationId xmlns:a16="http://schemas.microsoft.com/office/drawing/2014/main" id="{CCF5A4EE-4FD4-667E-55DD-ED767FA33C92}"/>
                </a:ext>
              </a:extLst>
            </p:cNvPr>
            <p:cNvSpPr txBox="1"/>
            <p:nvPr/>
          </p:nvSpPr>
          <p:spPr>
            <a:xfrm>
              <a:off x="2403053" y="4942905"/>
              <a:ext cx="1817671" cy="646331"/>
            </a:xfrm>
            <a:prstGeom prst="rect">
              <a:avLst/>
            </a:prstGeom>
            <a:noFill/>
          </p:spPr>
          <p:txBody>
            <a:bodyPr wrap="square" rtlCol="0">
              <a:spAutoFit/>
            </a:bodyPr>
            <a:lstStyle/>
            <a:p>
              <a:pPr algn="ctr"/>
              <a:r>
                <a:rPr kumimoji="1" lang="ja-JP" altLang="en-US" b="1"/>
                <a:t>医療系</a:t>
              </a:r>
              <a:endParaRPr kumimoji="1" lang="en-US" altLang="ja-JP" b="1"/>
            </a:p>
            <a:p>
              <a:pPr algn="ctr"/>
              <a:r>
                <a:rPr kumimoji="1" lang="ja-JP" altLang="en-US" b="1"/>
                <a:t>コンサルタント</a:t>
              </a:r>
            </a:p>
          </p:txBody>
        </p:sp>
        <p:sp>
          <p:nvSpPr>
            <p:cNvPr id="96" name="正方形/長方形 95">
              <a:extLst>
                <a:ext uri="{FF2B5EF4-FFF2-40B4-BE49-F238E27FC236}">
                  <a16:creationId xmlns:a16="http://schemas.microsoft.com/office/drawing/2014/main" id="{6E5B40AD-5EDC-D2DD-B97A-5CFB0E7B423C}"/>
                </a:ext>
              </a:extLst>
            </p:cNvPr>
            <p:cNvSpPr/>
            <p:nvPr/>
          </p:nvSpPr>
          <p:spPr>
            <a:xfrm>
              <a:off x="2382778" y="4901252"/>
              <a:ext cx="1817671" cy="646331"/>
            </a:xfrm>
            <a:prstGeom prst="rect">
              <a:avLst/>
            </a:prstGeom>
            <a:noFill/>
            <a:ln w="31750">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1" name="グループ化 100">
            <a:extLst>
              <a:ext uri="{FF2B5EF4-FFF2-40B4-BE49-F238E27FC236}">
                <a16:creationId xmlns:a16="http://schemas.microsoft.com/office/drawing/2014/main" id="{3C607942-4513-A5C4-2B77-A580569C05EA}"/>
              </a:ext>
            </a:extLst>
          </p:cNvPr>
          <p:cNvGrpSpPr/>
          <p:nvPr/>
        </p:nvGrpSpPr>
        <p:grpSpPr>
          <a:xfrm>
            <a:off x="2391599" y="5495317"/>
            <a:ext cx="1856975" cy="953628"/>
            <a:chOff x="2362301" y="5596794"/>
            <a:chExt cx="1856975" cy="953628"/>
          </a:xfrm>
        </p:grpSpPr>
        <p:sp>
          <p:nvSpPr>
            <p:cNvPr id="95" name="テキスト ボックス 94">
              <a:extLst>
                <a:ext uri="{FF2B5EF4-FFF2-40B4-BE49-F238E27FC236}">
                  <a16:creationId xmlns:a16="http://schemas.microsoft.com/office/drawing/2014/main" id="{283A569C-3F0B-5AE2-7571-80667EEF53DA}"/>
                </a:ext>
              </a:extLst>
            </p:cNvPr>
            <p:cNvSpPr txBox="1"/>
            <p:nvPr/>
          </p:nvSpPr>
          <p:spPr>
            <a:xfrm>
              <a:off x="2362301" y="5627092"/>
              <a:ext cx="1817671" cy="923330"/>
            </a:xfrm>
            <a:prstGeom prst="rect">
              <a:avLst/>
            </a:prstGeom>
            <a:noFill/>
          </p:spPr>
          <p:txBody>
            <a:bodyPr wrap="square" rtlCol="0">
              <a:spAutoFit/>
            </a:bodyPr>
            <a:lstStyle/>
            <a:p>
              <a:pPr algn="ctr"/>
              <a:r>
                <a:rPr kumimoji="1" lang="ja-JP" altLang="en-US" b="1"/>
                <a:t>顧　問</a:t>
              </a:r>
              <a:endParaRPr kumimoji="1" lang="en-US" altLang="ja-JP" b="1"/>
            </a:p>
            <a:p>
              <a:pPr algn="ctr"/>
              <a:r>
                <a:rPr kumimoji="1" lang="ja-JP" altLang="en-US" b="1"/>
                <a:t>会計事務所</a:t>
              </a:r>
              <a:endParaRPr kumimoji="1" lang="en-US" altLang="ja-JP" b="1"/>
            </a:p>
            <a:p>
              <a:pPr algn="ctr"/>
              <a:endParaRPr kumimoji="1" lang="en-US" altLang="ja-JP" b="1"/>
            </a:p>
          </p:txBody>
        </p:sp>
        <p:sp>
          <p:nvSpPr>
            <p:cNvPr id="97" name="正方形/長方形 96">
              <a:extLst>
                <a:ext uri="{FF2B5EF4-FFF2-40B4-BE49-F238E27FC236}">
                  <a16:creationId xmlns:a16="http://schemas.microsoft.com/office/drawing/2014/main" id="{C23F19D8-9942-B393-F17B-827DBD4FEFE8}"/>
                </a:ext>
              </a:extLst>
            </p:cNvPr>
            <p:cNvSpPr/>
            <p:nvPr/>
          </p:nvSpPr>
          <p:spPr>
            <a:xfrm>
              <a:off x="2401605" y="5596794"/>
              <a:ext cx="1817671" cy="646331"/>
            </a:xfrm>
            <a:prstGeom prst="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テキスト ボックス 102">
            <a:extLst>
              <a:ext uri="{FF2B5EF4-FFF2-40B4-BE49-F238E27FC236}">
                <a16:creationId xmlns:a16="http://schemas.microsoft.com/office/drawing/2014/main" id="{9197E3D4-FDF9-0B00-0CF4-E2E4FBEC2B8E}"/>
              </a:ext>
            </a:extLst>
          </p:cNvPr>
          <p:cNvSpPr txBox="1"/>
          <p:nvPr/>
        </p:nvSpPr>
        <p:spPr>
          <a:xfrm>
            <a:off x="4220724" y="4683668"/>
            <a:ext cx="6221260" cy="707886"/>
          </a:xfrm>
          <a:prstGeom prst="rect">
            <a:avLst/>
          </a:prstGeom>
          <a:noFill/>
        </p:spPr>
        <p:txBody>
          <a:bodyPr wrap="square" rtlCol="0">
            <a:spAutoFit/>
          </a:bodyPr>
          <a:lstStyle/>
          <a:p>
            <a:r>
              <a:rPr kumimoji="1" lang="ja-JP" altLang="en-US" sz="1000"/>
              <a:t>□　特に創業時の関与が多いが、その後の財務会計管理についても、継続的に委託を受ける</a:t>
            </a:r>
            <a:endParaRPr kumimoji="1" lang="en-US" altLang="ja-JP" sz="1000"/>
          </a:p>
          <a:p>
            <a:r>
              <a:rPr kumimoji="1" lang="ja-JP" altLang="en-US" sz="1000"/>
              <a:t>　　こともある。特定業種に特化しているコンサルタントは、専門的知見も深く有している</a:t>
            </a:r>
            <a:endParaRPr kumimoji="1" lang="en-US" altLang="ja-JP" sz="1000"/>
          </a:p>
          <a:p>
            <a:r>
              <a:rPr kumimoji="1" lang="ja-JP" altLang="en-US" sz="1000"/>
              <a:t>　　場合が多い</a:t>
            </a:r>
            <a:endParaRPr kumimoji="1" lang="en-US" altLang="ja-JP" sz="1000"/>
          </a:p>
          <a:p>
            <a:r>
              <a:rPr kumimoji="1" lang="ja-JP" altLang="en-US" sz="1000"/>
              <a:t>□　創業支援の段階から、院長や親族との強い信頼関係を築いていることが多い</a:t>
            </a:r>
            <a:endParaRPr kumimoji="1" lang="en-US" altLang="ja-JP" sz="1000"/>
          </a:p>
        </p:txBody>
      </p:sp>
      <p:sp>
        <p:nvSpPr>
          <p:cNvPr id="106" name="テキスト ボックス 105">
            <a:extLst>
              <a:ext uri="{FF2B5EF4-FFF2-40B4-BE49-F238E27FC236}">
                <a16:creationId xmlns:a16="http://schemas.microsoft.com/office/drawing/2014/main" id="{794C2F91-2363-AF8C-990E-D097C1DA37B8}"/>
              </a:ext>
            </a:extLst>
          </p:cNvPr>
          <p:cNvSpPr txBox="1"/>
          <p:nvPr/>
        </p:nvSpPr>
        <p:spPr>
          <a:xfrm>
            <a:off x="4220724" y="5469924"/>
            <a:ext cx="5606670" cy="707886"/>
          </a:xfrm>
          <a:prstGeom prst="rect">
            <a:avLst/>
          </a:prstGeom>
          <a:noFill/>
        </p:spPr>
        <p:txBody>
          <a:bodyPr wrap="square" rtlCol="0">
            <a:spAutoFit/>
          </a:bodyPr>
          <a:lstStyle/>
          <a:p>
            <a:r>
              <a:rPr kumimoji="1" lang="ja-JP" altLang="en-US" sz="1000"/>
              <a:t>□ （院長ではなく）事務局長・経理担当者と普段から経理処理などを通じた</a:t>
            </a:r>
            <a:endParaRPr kumimoji="1" lang="en-US" altLang="ja-JP" sz="1000"/>
          </a:p>
          <a:p>
            <a:r>
              <a:rPr kumimoji="1" lang="ja-JP" altLang="en-US" sz="1000"/>
              <a:t>　　コミュニケーションが取れていることが多い</a:t>
            </a:r>
            <a:endParaRPr kumimoji="1" lang="en-US" altLang="ja-JP" sz="1000"/>
          </a:p>
          <a:p>
            <a:r>
              <a:rPr kumimoji="1" lang="ja-JP" altLang="en-US" sz="1000"/>
              <a:t>□　親子２代で同じ事務所に会計・税務を依頼しているなど長期にわたる付き合いになって</a:t>
            </a:r>
            <a:endParaRPr kumimoji="1" lang="en-US" altLang="ja-JP" sz="1000"/>
          </a:p>
          <a:p>
            <a:r>
              <a:rPr kumimoji="1" lang="ja-JP" altLang="en-US" sz="1000"/>
              <a:t>　　いる場合もあり、各種資料の依頼にも円滑に対応できることも多い</a:t>
            </a:r>
            <a:endParaRPr kumimoji="1" lang="en-US" altLang="ja-JP" sz="1000"/>
          </a:p>
        </p:txBody>
      </p:sp>
      <p:sp>
        <p:nvSpPr>
          <p:cNvPr id="107" name="テキスト ボックス 106">
            <a:extLst>
              <a:ext uri="{FF2B5EF4-FFF2-40B4-BE49-F238E27FC236}">
                <a16:creationId xmlns:a16="http://schemas.microsoft.com/office/drawing/2014/main" id="{D0F7AD03-C3D0-842A-7219-2DC644F3EBC3}"/>
              </a:ext>
            </a:extLst>
          </p:cNvPr>
          <p:cNvSpPr txBox="1"/>
          <p:nvPr/>
        </p:nvSpPr>
        <p:spPr>
          <a:xfrm>
            <a:off x="135209" y="6218213"/>
            <a:ext cx="9564270" cy="553998"/>
          </a:xfrm>
          <a:prstGeom prst="rect">
            <a:avLst/>
          </a:prstGeom>
          <a:noFill/>
        </p:spPr>
        <p:txBody>
          <a:bodyPr wrap="square" rtlCol="0">
            <a:spAutoFit/>
          </a:bodyPr>
          <a:lstStyle/>
          <a:p>
            <a:r>
              <a:rPr kumimoji="1" lang="ja-JP" altLang="en-US" sz="1000" spc="-30"/>
              <a:t>本来であれば、経営者である医師に毎回直接に面談をして、業況の確認をしたいところですが、健康や生命に直結している医療行為を止めて実施することはできないと　いう側面があります。試算表などの財務資料はもちろんですが、要素別の患者数（例えば初診と再診患者の内訳）などのデータの依頼も、診療所側の了解を得た上で、　普段からの円滑な人間関係をベースとした専門家を通した依頼のほうが迅速にアプローチできることもあります。</a:t>
            </a:r>
            <a:endParaRPr kumimoji="1" lang="en-US" altLang="ja-JP" sz="1000" spc="-30"/>
          </a:p>
        </p:txBody>
      </p:sp>
      <p:sp>
        <p:nvSpPr>
          <p:cNvPr id="53" name="テキスト ボックス 52">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の目利き（基本編）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5" name="テキスト ボックス 5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
        <p:nvSpPr>
          <p:cNvPr id="56" name="テキスト ボックス 5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grpSp>
        <p:nvGrpSpPr>
          <p:cNvPr id="59" name="グループ化 58">
            <a:extLst>
              <a:ext uri="{FF2B5EF4-FFF2-40B4-BE49-F238E27FC236}">
                <a16:creationId xmlns:a16="http://schemas.microsoft.com/office/drawing/2014/main" id="{6B4898C4-ECA8-99C0-B958-1CCFBD2B7266}"/>
              </a:ext>
            </a:extLst>
          </p:cNvPr>
          <p:cNvGrpSpPr/>
          <p:nvPr/>
        </p:nvGrpSpPr>
        <p:grpSpPr>
          <a:xfrm>
            <a:off x="1929428" y="519913"/>
            <a:ext cx="3164582" cy="382685"/>
            <a:chOff x="4886554" y="283344"/>
            <a:chExt cx="2156059" cy="558505"/>
          </a:xfrm>
        </p:grpSpPr>
        <p:sp>
          <p:nvSpPr>
            <p:cNvPr id="60" name="テキスト ボックス 59">
              <a:extLst>
                <a:ext uri="{FF2B5EF4-FFF2-40B4-BE49-F238E27FC236}">
                  <a16:creationId xmlns:a16="http://schemas.microsoft.com/office/drawing/2014/main" id="{D1F11296-4772-CE2D-7C65-9C374A0D2D97}"/>
                </a:ext>
              </a:extLst>
            </p:cNvPr>
            <p:cNvSpPr txBox="1"/>
            <p:nvPr/>
          </p:nvSpPr>
          <p:spPr>
            <a:xfrm>
              <a:off x="4886554" y="347748"/>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61" name="正方形/長方形 60">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54"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24</a:t>
            </a:r>
            <a:endParaRPr kumimoji="1" lang="ja-JP" altLang="en-US" dirty="0"/>
          </a:p>
        </p:txBody>
      </p:sp>
      <p:grpSp>
        <p:nvGrpSpPr>
          <p:cNvPr id="57" name="グループ化 56">
            <a:extLst>
              <a:ext uri="{FF2B5EF4-FFF2-40B4-BE49-F238E27FC236}">
                <a16:creationId xmlns:a16="http://schemas.microsoft.com/office/drawing/2014/main" id="{8ABB6722-DECF-4076-BEFF-B18C6191B012}"/>
              </a:ext>
            </a:extLst>
          </p:cNvPr>
          <p:cNvGrpSpPr/>
          <p:nvPr/>
        </p:nvGrpSpPr>
        <p:grpSpPr>
          <a:xfrm>
            <a:off x="165385" y="1180617"/>
            <a:ext cx="1162051" cy="885825"/>
            <a:chOff x="2409824" y="3038474"/>
            <a:chExt cx="1162051" cy="885825"/>
          </a:xfrm>
        </p:grpSpPr>
        <p:sp>
          <p:nvSpPr>
            <p:cNvPr id="64" name="楕円 63">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7" name="正方形/長方形 66">
            <a:extLst>
              <a:ext uri="{FF2B5EF4-FFF2-40B4-BE49-F238E27FC236}">
                <a16:creationId xmlns:a16="http://schemas.microsoft.com/office/drawing/2014/main" id="{CA1DA63E-8C33-4A20-A3AC-72D866FD193E}"/>
              </a:ext>
            </a:extLst>
          </p:cNvPr>
          <p:cNvSpPr/>
          <p:nvPr/>
        </p:nvSpPr>
        <p:spPr>
          <a:xfrm>
            <a:off x="1232186" y="1323204"/>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効果的なアプローチ</a:t>
            </a:r>
            <a:endParaRPr kumimoji="1" lang="en-US" altLang="ja-JP" sz="1400" b="1">
              <a:solidFill>
                <a:schemeClr val="tx1"/>
              </a:solidFill>
            </a:endParaRPr>
          </a:p>
        </p:txBody>
      </p:sp>
    </p:spTree>
    <p:extLst>
      <p:ext uri="{BB962C8B-B14F-4D97-AF65-F5344CB8AC3E}">
        <p14:creationId xmlns:p14="http://schemas.microsoft.com/office/powerpoint/2010/main" val="33902451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線矢印コネクタ 103">
            <a:extLst>
              <a:ext uri="{FF2B5EF4-FFF2-40B4-BE49-F238E27FC236}">
                <a16:creationId xmlns:a16="http://schemas.microsoft.com/office/drawing/2014/main" id="{C9615C48-4FF5-1DB3-2833-42466B1E0E99}"/>
              </a:ext>
            </a:extLst>
          </p:cNvPr>
          <p:cNvCxnSpPr>
            <a:cxnSpLocks/>
          </p:cNvCxnSpPr>
          <p:nvPr/>
        </p:nvCxnSpPr>
        <p:spPr>
          <a:xfrm>
            <a:off x="4784590" y="6281236"/>
            <a:ext cx="1673963" cy="0"/>
          </a:xfrm>
          <a:prstGeom prst="straightConnector1">
            <a:avLst/>
          </a:prstGeom>
          <a:ln w="104775">
            <a:solidFill>
              <a:srgbClr val="FF0000">
                <a:alpha val="2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499264" y="1209355"/>
            <a:ext cx="5947732" cy="1038746"/>
          </a:xfrm>
          <a:prstGeom prst="rect">
            <a:avLst/>
          </a:prstGeom>
          <a:noFill/>
        </p:spPr>
        <p:txBody>
          <a:bodyPr wrap="square" rtlCol="0">
            <a:spAutoFit/>
          </a:bodyPr>
          <a:lstStyle/>
          <a:p>
            <a:r>
              <a:rPr kumimoji="1" lang="ja-JP" altLang="en-US" sz="1000">
                <a:latin typeface="+mn-ea"/>
              </a:rPr>
              <a:t>□　売上原価の割合がとても低い医療業では売上≒粗利益にも近いので、損益に直結する</a:t>
            </a:r>
            <a:endParaRPr kumimoji="1" lang="en-US" altLang="ja-JP" sz="1000">
              <a:latin typeface="+mn-ea"/>
            </a:endParaRPr>
          </a:p>
          <a:p>
            <a:r>
              <a:rPr kumimoji="1" lang="ja-JP" altLang="en-US" sz="1000">
                <a:latin typeface="+mn-ea"/>
              </a:rPr>
              <a:t>□　診療所は大規模病院と異なり、多様な診療科を抱え、複雑な手術や検査をすることが少ないので、</a:t>
            </a:r>
            <a:endParaRPr kumimoji="1" lang="en-US" altLang="ja-JP" sz="1000">
              <a:latin typeface="+mn-ea"/>
            </a:endParaRPr>
          </a:p>
          <a:p>
            <a:r>
              <a:rPr kumimoji="1" lang="ja-JP" altLang="en-US" sz="1000">
                <a:latin typeface="+mn-ea"/>
              </a:rPr>
              <a:t>　　医療収入の推移≒診療所の支持率という見方もできる場合がある</a:t>
            </a:r>
            <a:endParaRPr kumimoji="1" lang="en-US" altLang="ja-JP" sz="1000">
              <a:latin typeface="+mn-ea"/>
            </a:endParaRPr>
          </a:p>
          <a:p>
            <a:pPr>
              <a:lnSpc>
                <a:spcPct val="150000"/>
              </a:lnSpc>
            </a:pPr>
            <a:r>
              <a:rPr kumimoji="1" lang="en-US" altLang="ja-JP" sz="900">
                <a:latin typeface="+mn-ea"/>
              </a:rPr>
              <a:t>※</a:t>
            </a:r>
            <a:r>
              <a:rPr kumimoji="1" lang="ja-JP" altLang="en-US" sz="900">
                <a:latin typeface="+mn-ea"/>
              </a:rPr>
              <a:t>　中央社会保険医療協議会が取りまとめた、第</a:t>
            </a:r>
            <a:r>
              <a:rPr kumimoji="1" lang="en-US" altLang="ja-JP" sz="900">
                <a:latin typeface="+mn-ea"/>
              </a:rPr>
              <a:t>24</a:t>
            </a:r>
            <a:r>
              <a:rPr kumimoji="1" lang="ja-JP" altLang="en-US" sz="900">
                <a:latin typeface="+mn-ea"/>
              </a:rPr>
              <a:t>回医療経済実態調査報告の一般診療所全体の</a:t>
            </a:r>
            <a:endParaRPr kumimoji="1" lang="en-US" altLang="ja-JP" sz="900">
              <a:latin typeface="+mn-ea"/>
            </a:endParaRPr>
          </a:p>
          <a:p>
            <a:r>
              <a:rPr kumimoji="1" lang="ja-JP" altLang="en-US" sz="900">
                <a:latin typeface="+mn-ea"/>
              </a:rPr>
              <a:t>　　医療収入に占める売上原価の割合は、医薬品費</a:t>
            </a:r>
            <a:r>
              <a:rPr kumimoji="1" lang="en-US" altLang="ja-JP" sz="900">
                <a:latin typeface="+mn-ea"/>
              </a:rPr>
              <a:t>11.4</a:t>
            </a:r>
            <a:r>
              <a:rPr kumimoji="1" lang="ja-JP" altLang="en-US" sz="900">
                <a:latin typeface="+mn-ea"/>
              </a:rPr>
              <a:t>％、材料費</a:t>
            </a:r>
            <a:r>
              <a:rPr kumimoji="1" lang="en-US" altLang="ja-JP" sz="900">
                <a:latin typeface="+mn-ea"/>
              </a:rPr>
              <a:t>3.9</a:t>
            </a:r>
            <a:r>
              <a:rPr kumimoji="1" lang="ja-JP" altLang="en-US" sz="900">
                <a:latin typeface="+mn-ea"/>
              </a:rPr>
              <a:t>％、給食用材料費</a:t>
            </a:r>
            <a:r>
              <a:rPr kumimoji="1" lang="en-US" altLang="ja-JP" sz="900">
                <a:latin typeface="+mn-ea"/>
              </a:rPr>
              <a:t>0.2</a:t>
            </a:r>
            <a:r>
              <a:rPr kumimoji="1" lang="ja-JP" altLang="en-US" sz="900">
                <a:latin typeface="+mn-ea"/>
              </a:rPr>
              <a:t>％</a:t>
            </a:r>
            <a:endParaRPr kumimoji="1" lang="en-US" altLang="ja-JP" sz="900">
              <a:latin typeface="+mn-ea"/>
            </a:endParaRPr>
          </a:p>
          <a:p>
            <a:r>
              <a:rPr kumimoji="1" lang="ja-JP" altLang="en-US" sz="900">
                <a:latin typeface="+mn-ea"/>
              </a:rPr>
              <a:t>　　合計で</a:t>
            </a:r>
            <a:r>
              <a:rPr kumimoji="1" lang="en-US" altLang="ja-JP" sz="900">
                <a:latin typeface="+mn-ea"/>
              </a:rPr>
              <a:t>15.5</a:t>
            </a:r>
            <a:r>
              <a:rPr kumimoji="1" lang="ja-JP" altLang="en-US" sz="900">
                <a:latin typeface="+mn-ea"/>
              </a:rPr>
              <a:t>％と低原価構造であることを示している</a:t>
            </a:r>
            <a:endParaRPr kumimoji="1" lang="en-US" altLang="ja-JP" sz="900">
              <a:latin typeface="+mn-ea"/>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442458" y="4269154"/>
            <a:ext cx="6375567" cy="707886"/>
          </a:xfrm>
          <a:prstGeom prst="rect">
            <a:avLst/>
          </a:prstGeom>
          <a:noFill/>
        </p:spPr>
        <p:txBody>
          <a:bodyPr wrap="square" rtlCol="0">
            <a:spAutoFit/>
          </a:bodyPr>
          <a:lstStyle/>
          <a:p>
            <a:r>
              <a:rPr kumimoji="1" lang="ja-JP" altLang="en-US" sz="1000"/>
              <a:t>□　医療分野は労働集約的な業種といえる</a:t>
            </a:r>
            <a:endParaRPr kumimoji="1" lang="en-US" altLang="ja-JP" sz="1000"/>
          </a:p>
          <a:p>
            <a:r>
              <a:rPr kumimoji="1" lang="ja-JP" altLang="en-US" sz="1000"/>
              <a:t>□　医療従事者の採用・確保は競争が激しく、単純な人件費率の多寡だけでは計れないこともある</a:t>
            </a:r>
            <a:endParaRPr kumimoji="1" lang="en-US" altLang="ja-JP" sz="1000"/>
          </a:p>
          <a:p>
            <a:r>
              <a:rPr kumimoji="1" lang="ja-JP" altLang="en-US" sz="1000"/>
              <a:t>□　原則サービス業と同じで、人に顧客（来院者）がつきやすい傾向もあり、医業収益と人件費（率）の　</a:t>
            </a:r>
            <a:endParaRPr kumimoji="1" lang="en-US" altLang="ja-JP" sz="1000"/>
          </a:p>
          <a:p>
            <a:r>
              <a:rPr kumimoji="1" lang="ja-JP" altLang="en-US" sz="1000"/>
              <a:t>　　大きな変化には注視が必要</a:t>
            </a:r>
            <a:endParaRPr kumimoji="1" lang="en-US" altLang="ja-JP" sz="1000"/>
          </a:p>
        </p:txBody>
      </p:sp>
      <p:cxnSp>
        <p:nvCxnSpPr>
          <p:cNvPr id="34" name="直線コネクタ 33">
            <a:extLst>
              <a:ext uri="{FF2B5EF4-FFF2-40B4-BE49-F238E27FC236}">
                <a16:creationId xmlns:a16="http://schemas.microsoft.com/office/drawing/2014/main" id="{45CF6B82-BFC1-4CE4-96E7-B63B034B2B2D}"/>
              </a:ext>
            </a:extLst>
          </p:cNvPr>
          <p:cNvCxnSpPr/>
          <p:nvPr/>
        </p:nvCxnSpPr>
        <p:spPr>
          <a:xfrm>
            <a:off x="252412" y="406571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9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3" name="グループ化 82">
            <a:extLst>
              <a:ext uri="{FF2B5EF4-FFF2-40B4-BE49-F238E27FC236}">
                <a16:creationId xmlns:a16="http://schemas.microsoft.com/office/drawing/2014/main" id="{BB0D2AD0-AE44-1B1D-887C-B0E1ED39F46D}"/>
              </a:ext>
            </a:extLst>
          </p:cNvPr>
          <p:cNvGrpSpPr/>
          <p:nvPr/>
        </p:nvGrpSpPr>
        <p:grpSpPr>
          <a:xfrm>
            <a:off x="329731" y="2349438"/>
            <a:ext cx="9374752" cy="1708567"/>
            <a:chOff x="260334" y="2353469"/>
            <a:chExt cx="9374752" cy="1708567"/>
          </a:xfrm>
        </p:grpSpPr>
        <p:sp>
          <p:nvSpPr>
            <p:cNvPr id="80" name="テキスト ボックス 79">
              <a:extLst>
                <a:ext uri="{FF2B5EF4-FFF2-40B4-BE49-F238E27FC236}">
                  <a16:creationId xmlns:a16="http://schemas.microsoft.com/office/drawing/2014/main" id="{B4AE7AB1-BA39-FEBC-2444-FB3786EC25F2}"/>
                </a:ext>
              </a:extLst>
            </p:cNvPr>
            <p:cNvSpPr txBox="1"/>
            <p:nvPr/>
          </p:nvSpPr>
          <p:spPr>
            <a:xfrm>
              <a:off x="4377120" y="2604934"/>
              <a:ext cx="1197845" cy="923330"/>
            </a:xfrm>
            <a:prstGeom prst="rect">
              <a:avLst/>
            </a:prstGeom>
            <a:noFill/>
          </p:spPr>
          <p:txBody>
            <a:bodyPr wrap="square" rtlCol="0">
              <a:spAutoFit/>
            </a:bodyPr>
            <a:lstStyle/>
            <a:p>
              <a:pPr algn="ctr"/>
              <a:r>
                <a:rPr kumimoji="1" lang="ja-JP" altLang="en-US" b="1"/>
                <a:t>診療所</a:t>
              </a:r>
              <a:endParaRPr kumimoji="1" lang="en-US" altLang="ja-JP" b="1"/>
            </a:p>
            <a:p>
              <a:pPr algn="ctr"/>
              <a:r>
                <a:rPr kumimoji="1" lang="ja-JP" altLang="en-US" b="1"/>
                <a:t>収入の</a:t>
              </a:r>
              <a:endParaRPr kumimoji="1" lang="en-US" altLang="ja-JP" b="1"/>
            </a:p>
            <a:p>
              <a:pPr algn="ctr"/>
              <a:r>
                <a:rPr kumimoji="1" lang="ja-JP" altLang="en-US" b="1"/>
                <a:t>特徴</a:t>
              </a:r>
              <a:endParaRPr kumimoji="1" lang="en-US" altLang="ja-JP" b="1"/>
            </a:p>
          </p:txBody>
        </p:sp>
        <p:grpSp>
          <p:nvGrpSpPr>
            <p:cNvPr id="82" name="グループ化 81">
              <a:extLst>
                <a:ext uri="{FF2B5EF4-FFF2-40B4-BE49-F238E27FC236}">
                  <a16:creationId xmlns:a16="http://schemas.microsoft.com/office/drawing/2014/main" id="{9F887542-971B-7F87-411C-AB3C3AC6BFD1}"/>
                </a:ext>
              </a:extLst>
            </p:cNvPr>
            <p:cNvGrpSpPr/>
            <p:nvPr/>
          </p:nvGrpSpPr>
          <p:grpSpPr>
            <a:xfrm>
              <a:off x="260334" y="2353469"/>
              <a:ext cx="9374752" cy="1708567"/>
              <a:chOff x="260334" y="2411219"/>
              <a:chExt cx="9374752" cy="1708567"/>
            </a:xfrm>
          </p:grpSpPr>
          <p:sp>
            <p:nvSpPr>
              <p:cNvPr id="51" name="テキスト ボックス 50">
                <a:extLst>
                  <a:ext uri="{FF2B5EF4-FFF2-40B4-BE49-F238E27FC236}">
                    <a16:creationId xmlns:a16="http://schemas.microsoft.com/office/drawing/2014/main" id="{6560AAAB-5981-36A6-8081-984FDC143353}"/>
                  </a:ext>
                </a:extLst>
              </p:cNvPr>
              <p:cNvSpPr txBox="1"/>
              <p:nvPr/>
            </p:nvSpPr>
            <p:spPr>
              <a:xfrm>
                <a:off x="1228684" y="3888954"/>
                <a:ext cx="5727031" cy="230832"/>
              </a:xfrm>
              <a:prstGeom prst="rect">
                <a:avLst/>
              </a:prstGeom>
              <a:noFill/>
            </p:spPr>
            <p:txBody>
              <a:bodyPr wrap="square" rtlCol="0">
                <a:spAutoFit/>
              </a:bodyPr>
              <a:lstStyle/>
              <a:p>
                <a:r>
                  <a:rPr kumimoji="1" lang="en-US" altLang="ja-JP" sz="900">
                    <a:latin typeface="+mn-ea"/>
                  </a:rPr>
                  <a:t>※</a:t>
                </a:r>
                <a:r>
                  <a:rPr kumimoji="1" lang="ja-JP" altLang="en-US" sz="900">
                    <a:latin typeface="+mn-ea"/>
                  </a:rPr>
                  <a:t>構成比は、厚生労働省：令和</a:t>
                </a:r>
                <a:r>
                  <a:rPr kumimoji="1" lang="en-US" altLang="ja-JP" sz="900">
                    <a:latin typeface="+mn-ea"/>
                  </a:rPr>
                  <a:t>4</a:t>
                </a:r>
                <a:r>
                  <a:rPr kumimoji="1" lang="ja-JP" altLang="en-US" sz="900">
                    <a:latin typeface="+mn-ea"/>
                  </a:rPr>
                  <a:t>年社会医療診療行為別統計より</a:t>
                </a:r>
              </a:p>
            </p:txBody>
          </p:sp>
          <p:grpSp>
            <p:nvGrpSpPr>
              <p:cNvPr id="78" name="グループ化 77">
                <a:extLst>
                  <a:ext uri="{FF2B5EF4-FFF2-40B4-BE49-F238E27FC236}">
                    <a16:creationId xmlns:a16="http://schemas.microsoft.com/office/drawing/2014/main" id="{213918E8-4991-199F-4594-213D65569E41}"/>
                  </a:ext>
                </a:extLst>
              </p:cNvPr>
              <p:cNvGrpSpPr/>
              <p:nvPr/>
            </p:nvGrpSpPr>
            <p:grpSpPr>
              <a:xfrm>
                <a:off x="260334" y="2413638"/>
                <a:ext cx="4162701" cy="1433022"/>
                <a:chOff x="333133" y="2359316"/>
                <a:chExt cx="4162701" cy="1433022"/>
              </a:xfrm>
            </p:grpSpPr>
            <p:grpSp>
              <p:nvGrpSpPr>
                <p:cNvPr id="29" name="グループ化 28">
                  <a:extLst>
                    <a:ext uri="{FF2B5EF4-FFF2-40B4-BE49-F238E27FC236}">
                      <a16:creationId xmlns:a16="http://schemas.microsoft.com/office/drawing/2014/main" id="{C2A5BD64-4BEB-AC76-C158-A9CF9172EEC0}"/>
                    </a:ext>
                  </a:extLst>
                </p:cNvPr>
                <p:cNvGrpSpPr/>
                <p:nvPr/>
              </p:nvGrpSpPr>
              <p:grpSpPr>
                <a:xfrm>
                  <a:off x="333133" y="2359316"/>
                  <a:ext cx="1197845" cy="1433022"/>
                  <a:chOff x="333133" y="2203882"/>
                  <a:chExt cx="1197845" cy="741005"/>
                </a:xfrm>
              </p:grpSpPr>
              <p:sp>
                <p:nvSpPr>
                  <p:cNvPr id="20" name="テキスト ボックス 19">
                    <a:extLst>
                      <a:ext uri="{FF2B5EF4-FFF2-40B4-BE49-F238E27FC236}">
                        <a16:creationId xmlns:a16="http://schemas.microsoft.com/office/drawing/2014/main" id="{F8EB5B6A-C555-B8EE-F815-E539E811140B}"/>
                      </a:ext>
                    </a:extLst>
                  </p:cNvPr>
                  <p:cNvSpPr txBox="1"/>
                  <p:nvPr/>
                </p:nvSpPr>
                <p:spPr>
                  <a:xfrm>
                    <a:off x="333133" y="2337616"/>
                    <a:ext cx="1197845" cy="421745"/>
                  </a:xfrm>
                  <a:prstGeom prst="rect">
                    <a:avLst/>
                  </a:prstGeom>
                  <a:noFill/>
                </p:spPr>
                <p:txBody>
                  <a:bodyPr wrap="square" rtlCol="0">
                    <a:spAutoFit/>
                  </a:bodyPr>
                  <a:lstStyle/>
                  <a:p>
                    <a:pPr algn="ctr"/>
                    <a:r>
                      <a:rPr kumimoji="1" lang="ja-JP" altLang="en-US" b="1"/>
                      <a:t>診療所の</a:t>
                    </a:r>
                    <a:endParaRPr kumimoji="1" lang="en-US" altLang="ja-JP" b="1"/>
                  </a:p>
                  <a:p>
                    <a:pPr algn="ctr"/>
                    <a:r>
                      <a:rPr kumimoji="1" lang="ja-JP" altLang="en-US" sz="1100" b="1"/>
                      <a:t>主な</a:t>
                    </a:r>
                    <a:endParaRPr kumimoji="1" lang="en-US" altLang="ja-JP" sz="1100" b="1"/>
                  </a:p>
                  <a:p>
                    <a:pPr algn="ctr"/>
                    <a:r>
                      <a:rPr kumimoji="1" lang="ja-JP" altLang="en-US" b="1"/>
                      <a:t>医療収入</a:t>
                    </a:r>
                    <a:endParaRPr kumimoji="1" lang="en-US" altLang="ja-JP" b="1"/>
                  </a:p>
                </p:txBody>
              </p:sp>
              <p:sp>
                <p:nvSpPr>
                  <p:cNvPr id="28" name="正方形/長方形 27">
                    <a:extLst>
                      <a:ext uri="{FF2B5EF4-FFF2-40B4-BE49-F238E27FC236}">
                        <a16:creationId xmlns:a16="http://schemas.microsoft.com/office/drawing/2014/main" id="{FA0227B1-1A12-C8B8-9D8B-5CA6FB43E5C7}"/>
                      </a:ext>
                    </a:extLst>
                  </p:cNvPr>
                  <p:cNvSpPr/>
                  <p:nvPr/>
                </p:nvSpPr>
                <p:spPr>
                  <a:xfrm>
                    <a:off x="371874" y="2203882"/>
                    <a:ext cx="1123551" cy="741005"/>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ED832A96-119E-ADFC-D5F6-3B1A979FF6B9}"/>
                    </a:ext>
                  </a:extLst>
                </p:cNvPr>
                <p:cNvGrpSpPr/>
                <p:nvPr/>
              </p:nvGrpSpPr>
              <p:grpSpPr>
                <a:xfrm>
                  <a:off x="1447300" y="2364156"/>
                  <a:ext cx="3048534" cy="1416309"/>
                  <a:chOff x="1495425" y="2364156"/>
                  <a:chExt cx="3048534" cy="1416309"/>
                </a:xfrm>
              </p:grpSpPr>
              <p:grpSp>
                <p:nvGrpSpPr>
                  <p:cNvPr id="76" name="グループ化 75">
                    <a:extLst>
                      <a:ext uri="{FF2B5EF4-FFF2-40B4-BE49-F238E27FC236}">
                        <a16:creationId xmlns:a16="http://schemas.microsoft.com/office/drawing/2014/main" id="{351FE953-2101-4DDA-E319-6BCC0D5D4EBE}"/>
                      </a:ext>
                    </a:extLst>
                  </p:cNvPr>
                  <p:cNvGrpSpPr/>
                  <p:nvPr/>
                </p:nvGrpSpPr>
                <p:grpSpPr>
                  <a:xfrm>
                    <a:off x="1495425" y="2364156"/>
                    <a:ext cx="3048534" cy="1416309"/>
                    <a:chOff x="1495425" y="2364156"/>
                    <a:chExt cx="3048534" cy="1416309"/>
                  </a:xfrm>
                </p:grpSpPr>
                <p:grpSp>
                  <p:nvGrpSpPr>
                    <p:cNvPr id="71" name="グループ化 70">
                      <a:extLst>
                        <a:ext uri="{FF2B5EF4-FFF2-40B4-BE49-F238E27FC236}">
                          <a16:creationId xmlns:a16="http://schemas.microsoft.com/office/drawing/2014/main" id="{806DCC21-3887-E7CF-1CE8-DC6C153B133C}"/>
                        </a:ext>
                      </a:extLst>
                    </p:cNvPr>
                    <p:cNvGrpSpPr/>
                    <p:nvPr/>
                  </p:nvGrpSpPr>
                  <p:grpSpPr>
                    <a:xfrm>
                      <a:off x="1495425" y="2364156"/>
                      <a:ext cx="3048534" cy="1249660"/>
                      <a:chOff x="1392676" y="2341065"/>
                      <a:chExt cx="3048534" cy="1249660"/>
                    </a:xfrm>
                  </p:grpSpPr>
                  <p:grpSp>
                    <p:nvGrpSpPr>
                      <p:cNvPr id="70" name="グループ化 69">
                        <a:extLst>
                          <a:ext uri="{FF2B5EF4-FFF2-40B4-BE49-F238E27FC236}">
                            <a16:creationId xmlns:a16="http://schemas.microsoft.com/office/drawing/2014/main" id="{90EA3FB5-3A4C-0426-1D5F-9FB77E9A1A77}"/>
                          </a:ext>
                        </a:extLst>
                      </p:cNvPr>
                      <p:cNvGrpSpPr/>
                      <p:nvPr/>
                    </p:nvGrpSpPr>
                    <p:grpSpPr>
                      <a:xfrm>
                        <a:off x="1392676" y="2341065"/>
                        <a:ext cx="960947" cy="1249660"/>
                        <a:chOff x="1392676" y="2341065"/>
                        <a:chExt cx="960947" cy="1249660"/>
                      </a:xfrm>
                    </p:grpSpPr>
                    <p:grpSp>
                      <p:nvGrpSpPr>
                        <p:cNvPr id="56" name="グループ化 55">
                          <a:extLst>
                            <a:ext uri="{FF2B5EF4-FFF2-40B4-BE49-F238E27FC236}">
                              <a16:creationId xmlns:a16="http://schemas.microsoft.com/office/drawing/2014/main" id="{EF968AE9-BF26-0A06-71D6-6CA4388A191D}"/>
                            </a:ext>
                          </a:extLst>
                        </p:cNvPr>
                        <p:cNvGrpSpPr/>
                        <p:nvPr/>
                      </p:nvGrpSpPr>
                      <p:grpSpPr>
                        <a:xfrm>
                          <a:off x="1462669" y="2341065"/>
                          <a:ext cx="820961" cy="1249660"/>
                          <a:chOff x="1509840" y="2341065"/>
                          <a:chExt cx="820961" cy="1249660"/>
                        </a:xfrm>
                      </p:grpSpPr>
                      <p:grpSp>
                        <p:nvGrpSpPr>
                          <p:cNvPr id="48" name="グループ化 47">
                            <a:extLst>
                              <a:ext uri="{FF2B5EF4-FFF2-40B4-BE49-F238E27FC236}">
                                <a16:creationId xmlns:a16="http://schemas.microsoft.com/office/drawing/2014/main" id="{B6A32DF7-92EC-F3B7-4E53-D9EAF1C1443E}"/>
                              </a:ext>
                            </a:extLst>
                          </p:cNvPr>
                          <p:cNvGrpSpPr/>
                          <p:nvPr/>
                        </p:nvGrpSpPr>
                        <p:grpSpPr>
                          <a:xfrm>
                            <a:off x="1515306" y="2341065"/>
                            <a:ext cx="810028" cy="465875"/>
                            <a:chOff x="1504100" y="2320706"/>
                            <a:chExt cx="810028" cy="465875"/>
                          </a:xfrm>
                        </p:grpSpPr>
                        <p:sp>
                          <p:nvSpPr>
                            <p:cNvPr id="32" name="テキスト ボックス 31">
                              <a:extLst>
                                <a:ext uri="{FF2B5EF4-FFF2-40B4-BE49-F238E27FC236}">
                                  <a16:creationId xmlns:a16="http://schemas.microsoft.com/office/drawing/2014/main" id="{913C171E-581D-78F2-AB9F-0935548D7202}"/>
                                </a:ext>
                              </a:extLst>
                            </p:cNvPr>
                            <p:cNvSpPr txBox="1"/>
                            <p:nvPr/>
                          </p:nvSpPr>
                          <p:spPr>
                            <a:xfrm>
                              <a:off x="1504100" y="2324916"/>
                              <a:ext cx="810028" cy="461665"/>
                            </a:xfrm>
                            <a:prstGeom prst="rect">
                              <a:avLst/>
                            </a:prstGeom>
                            <a:noFill/>
                            <a:ln>
                              <a:noFill/>
                            </a:ln>
                          </p:spPr>
                          <p:txBody>
                            <a:bodyPr wrap="square" rtlCol="0">
                              <a:spAutoFit/>
                            </a:bodyPr>
                            <a:lstStyle/>
                            <a:p>
                              <a:pPr algn="ctr"/>
                              <a:r>
                                <a:rPr kumimoji="1" lang="ja-JP" altLang="en-US" sz="1200" b="1"/>
                                <a:t>初診料</a:t>
                              </a:r>
                              <a:endParaRPr kumimoji="1" lang="en-US" altLang="ja-JP" sz="1200" b="1"/>
                            </a:p>
                            <a:p>
                              <a:pPr algn="ctr"/>
                              <a:r>
                                <a:rPr kumimoji="1" lang="ja-JP" altLang="en-US" sz="1200" b="1"/>
                                <a:t>再診料</a:t>
                              </a:r>
                            </a:p>
                          </p:txBody>
                        </p:sp>
                        <p:sp>
                          <p:nvSpPr>
                            <p:cNvPr id="40" name="正方形/長方形 39">
                              <a:extLst>
                                <a:ext uri="{FF2B5EF4-FFF2-40B4-BE49-F238E27FC236}">
                                  <a16:creationId xmlns:a16="http://schemas.microsoft.com/office/drawing/2014/main" id="{BE6A3C08-EA03-DDF6-2D9D-B8FB7F207DA9}"/>
                                </a:ext>
                              </a:extLst>
                            </p:cNvPr>
                            <p:cNvSpPr/>
                            <p:nvPr/>
                          </p:nvSpPr>
                          <p:spPr>
                            <a:xfrm>
                              <a:off x="1617043"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a:extLst>
                              <a:ext uri="{FF2B5EF4-FFF2-40B4-BE49-F238E27FC236}">
                                <a16:creationId xmlns:a16="http://schemas.microsoft.com/office/drawing/2014/main" id="{49F9CAE2-94D6-1A30-219B-158E9C07693C}"/>
                              </a:ext>
                            </a:extLst>
                          </p:cNvPr>
                          <p:cNvSpPr txBox="1"/>
                          <p:nvPr/>
                        </p:nvSpPr>
                        <p:spPr>
                          <a:xfrm>
                            <a:off x="1509840" y="2813589"/>
                            <a:ext cx="820961" cy="777136"/>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13.7</a:t>
                            </a:r>
                            <a:r>
                              <a:rPr kumimoji="1" lang="ja-JP" altLang="en-US" sz="1600" b="1"/>
                              <a:t>％</a:t>
                            </a:r>
                            <a:endParaRPr kumimoji="1" lang="en-US" altLang="ja-JP" sz="1600" b="1"/>
                          </a:p>
                          <a:p>
                            <a:endParaRPr kumimoji="1" lang="ja-JP" altLang="en-US"/>
                          </a:p>
                        </p:txBody>
                      </p:sp>
                    </p:grpSp>
                    <p:sp>
                      <p:nvSpPr>
                        <p:cNvPr id="63" name="テキスト ボックス 62">
                          <a:extLst>
                            <a:ext uri="{FF2B5EF4-FFF2-40B4-BE49-F238E27FC236}">
                              <a16:creationId xmlns:a16="http://schemas.microsoft.com/office/drawing/2014/main" id="{A2B67A80-A0A3-A014-F01B-E9C0F8135799}"/>
                            </a:ext>
                          </a:extLst>
                        </p:cNvPr>
                        <p:cNvSpPr txBox="1"/>
                        <p:nvPr/>
                      </p:nvSpPr>
                      <p:spPr>
                        <a:xfrm>
                          <a:off x="1392676" y="3244947"/>
                          <a:ext cx="960947" cy="261610"/>
                        </a:xfrm>
                        <a:prstGeom prst="rect">
                          <a:avLst/>
                        </a:prstGeom>
                        <a:noFill/>
                      </p:spPr>
                      <p:txBody>
                        <a:bodyPr wrap="square" rtlCol="0">
                          <a:spAutoFit/>
                        </a:bodyPr>
                        <a:lstStyle/>
                        <a:p>
                          <a:pPr algn="ctr"/>
                          <a:r>
                            <a:rPr kumimoji="1" lang="ja-JP" altLang="en-US" sz="1050"/>
                            <a:t>受付</a:t>
                          </a:r>
                        </a:p>
                      </p:txBody>
                    </p:sp>
                  </p:grpSp>
                  <p:grpSp>
                    <p:nvGrpSpPr>
                      <p:cNvPr id="69" name="グループ化 68">
                        <a:extLst>
                          <a:ext uri="{FF2B5EF4-FFF2-40B4-BE49-F238E27FC236}">
                            <a16:creationId xmlns:a16="http://schemas.microsoft.com/office/drawing/2014/main" id="{8AE7A7A4-D296-0EC4-43CA-6F354045EBB1}"/>
                          </a:ext>
                        </a:extLst>
                      </p:cNvPr>
                      <p:cNvGrpSpPr/>
                      <p:nvPr/>
                    </p:nvGrpSpPr>
                    <p:grpSpPr>
                      <a:xfrm>
                        <a:off x="2088538" y="2341065"/>
                        <a:ext cx="960947" cy="1224377"/>
                        <a:chOff x="2057574" y="2341065"/>
                        <a:chExt cx="960947" cy="1224377"/>
                      </a:xfrm>
                    </p:grpSpPr>
                    <p:grpSp>
                      <p:nvGrpSpPr>
                        <p:cNvPr id="57" name="グループ化 56">
                          <a:extLst>
                            <a:ext uri="{FF2B5EF4-FFF2-40B4-BE49-F238E27FC236}">
                              <a16:creationId xmlns:a16="http://schemas.microsoft.com/office/drawing/2014/main" id="{A6427631-E19F-64E2-20BA-9879D5997CD4}"/>
                            </a:ext>
                          </a:extLst>
                        </p:cNvPr>
                        <p:cNvGrpSpPr/>
                        <p:nvPr/>
                      </p:nvGrpSpPr>
                      <p:grpSpPr>
                        <a:xfrm>
                          <a:off x="2127567" y="2341065"/>
                          <a:ext cx="820961" cy="1224377"/>
                          <a:chOff x="2196563" y="2341065"/>
                          <a:chExt cx="820961" cy="1224377"/>
                        </a:xfrm>
                      </p:grpSpPr>
                      <p:grpSp>
                        <p:nvGrpSpPr>
                          <p:cNvPr id="47" name="グループ化 46">
                            <a:extLst>
                              <a:ext uri="{FF2B5EF4-FFF2-40B4-BE49-F238E27FC236}">
                                <a16:creationId xmlns:a16="http://schemas.microsoft.com/office/drawing/2014/main" id="{4F6F3BA1-D39C-50CA-E276-EBB66F39127E}"/>
                              </a:ext>
                            </a:extLst>
                          </p:cNvPr>
                          <p:cNvGrpSpPr/>
                          <p:nvPr/>
                        </p:nvGrpSpPr>
                        <p:grpSpPr>
                          <a:xfrm>
                            <a:off x="2207595" y="2341065"/>
                            <a:ext cx="798897" cy="446625"/>
                            <a:chOff x="2123822" y="2320706"/>
                            <a:chExt cx="798897" cy="446625"/>
                          </a:xfrm>
                        </p:grpSpPr>
                        <p:sp>
                          <p:nvSpPr>
                            <p:cNvPr id="38" name="テキスト ボックス 37">
                              <a:extLst>
                                <a:ext uri="{FF2B5EF4-FFF2-40B4-BE49-F238E27FC236}">
                                  <a16:creationId xmlns:a16="http://schemas.microsoft.com/office/drawing/2014/main" id="{E1706FF3-6559-A572-8606-EFE641A91E79}"/>
                                </a:ext>
                              </a:extLst>
                            </p:cNvPr>
                            <p:cNvSpPr txBox="1"/>
                            <p:nvPr/>
                          </p:nvSpPr>
                          <p:spPr>
                            <a:xfrm>
                              <a:off x="2123822" y="2407624"/>
                              <a:ext cx="798897" cy="276999"/>
                            </a:xfrm>
                            <a:prstGeom prst="rect">
                              <a:avLst/>
                            </a:prstGeom>
                            <a:noFill/>
                          </p:spPr>
                          <p:txBody>
                            <a:bodyPr wrap="square" rtlCol="0">
                              <a:spAutoFit/>
                            </a:bodyPr>
                            <a:lstStyle/>
                            <a:p>
                              <a:pPr algn="ctr"/>
                              <a:r>
                                <a:rPr kumimoji="1" lang="ja-JP" altLang="en-US" sz="1200" b="1"/>
                                <a:t>検査料</a:t>
                              </a:r>
                              <a:endParaRPr kumimoji="1" lang="en-US" altLang="ja-JP" sz="1200" b="1"/>
                            </a:p>
                          </p:txBody>
                        </p:sp>
                        <p:sp>
                          <p:nvSpPr>
                            <p:cNvPr id="42" name="正方形/長方形 41">
                              <a:extLst>
                                <a:ext uri="{FF2B5EF4-FFF2-40B4-BE49-F238E27FC236}">
                                  <a16:creationId xmlns:a16="http://schemas.microsoft.com/office/drawing/2014/main" id="{AA74764D-2667-9DC6-4577-904E1374D4C4}"/>
                                </a:ext>
                              </a:extLst>
                            </p:cNvPr>
                            <p:cNvSpPr/>
                            <p:nvPr/>
                          </p:nvSpPr>
                          <p:spPr>
                            <a:xfrm>
                              <a:off x="2233059"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a:extLst>
                              <a:ext uri="{FF2B5EF4-FFF2-40B4-BE49-F238E27FC236}">
                                <a16:creationId xmlns:a16="http://schemas.microsoft.com/office/drawing/2014/main" id="{0CD29A2C-D141-2DD3-03CF-2024FD8E290D}"/>
                              </a:ext>
                            </a:extLst>
                          </p:cNvPr>
                          <p:cNvSpPr txBox="1"/>
                          <p:nvPr/>
                        </p:nvSpPr>
                        <p:spPr>
                          <a:xfrm>
                            <a:off x="2196563" y="2811389"/>
                            <a:ext cx="820961" cy="754053"/>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19.3</a:t>
                            </a:r>
                            <a:r>
                              <a:rPr kumimoji="1" lang="ja-JP" altLang="en-US" sz="1600" b="1"/>
                              <a:t>％</a:t>
                            </a:r>
                            <a:endParaRPr kumimoji="1" lang="en-US" altLang="ja-JP" sz="1600" b="1"/>
                          </a:p>
                          <a:p>
                            <a:endParaRPr kumimoji="1" lang="ja-JP" altLang="en-US"/>
                          </a:p>
                        </p:txBody>
                      </p:sp>
                    </p:grpSp>
                    <p:sp>
                      <p:nvSpPr>
                        <p:cNvPr id="64" name="テキスト ボックス 63">
                          <a:extLst>
                            <a:ext uri="{FF2B5EF4-FFF2-40B4-BE49-F238E27FC236}">
                              <a16:creationId xmlns:a16="http://schemas.microsoft.com/office/drawing/2014/main" id="{F43FA847-4B36-8F14-4F3E-9F99018E11A8}"/>
                            </a:ext>
                          </a:extLst>
                        </p:cNvPr>
                        <p:cNvSpPr txBox="1"/>
                        <p:nvPr/>
                      </p:nvSpPr>
                      <p:spPr>
                        <a:xfrm>
                          <a:off x="2057574" y="3252915"/>
                          <a:ext cx="960947" cy="261610"/>
                        </a:xfrm>
                        <a:prstGeom prst="rect">
                          <a:avLst/>
                        </a:prstGeom>
                        <a:noFill/>
                      </p:spPr>
                      <p:txBody>
                        <a:bodyPr wrap="square" rtlCol="0">
                          <a:spAutoFit/>
                        </a:bodyPr>
                        <a:lstStyle/>
                        <a:p>
                          <a:pPr algn="ctr"/>
                          <a:r>
                            <a:rPr kumimoji="1" lang="ja-JP" altLang="en-US" sz="1050"/>
                            <a:t>問診検査</a:t>
                          </a:r>
                        </a:p>
                      </p:txBody>
                    </p:sp>
                  </p:grpSp>
                  <p:grpSp>
                    <p:nvGrpSpPr>
                      <p:cNvPr id="68" name="グループ化 67">
                        <a:extLst>
                          <a:ext uri="{FF2B5EF4-FFF2-40B4-BE49-F238E27FC236}">
                            <a16:creationId xmlns:a16="http://schemas.microsoft.com/office/drawing/2014/main" id="{9A799CA4-BA3C-7EC3-ECF4-9B2A01EB5A93}"/>
                          </a:ext>
                        </a:extLst>
                      </p:cNvPr>
                      <p:cNvGrpSpPr/>
                      <p:nvPr/>
                    </p:nvGrpSpPr>
                    <p:grpSpPr>
                      <a:xfrm>
                        <a:off x="2784400" y="2341065"/>
                        <a:ext cx="960947" cy="1224376"/>
                        <a:chOff x="2791468" y="2341065"/>
                        <a:chExt cx="960947" cy="1224376"/>
                      </a:xfrm>
                    </p:grpSpPr>
                    <p:grpSp>
                      <p:nvGrpSpPr>
                        <p:cNvPr id="58" name="グループ化 57">
                          <a:extLst>
                            <a:ext uri="{FF2B5EF4-FFF2-40B4-BE49-F238E27FC236}">
                              <a16:creationId xmlns:a16="http://schemas.microsoft.com/office/drawing/2014/main" id="{83B3E543-4738-F73E-4D01-5B3DE91727D6}"/>
                            </a:ext>
                          </a:extLst>
                        </p:cNvPr>
                        <p:cNvGrpSpPr/>
                        <p:nvPr/>
                      </p:nvGrpSpPr>
                      <p:grpSpPr>
                        <a:xfrm>
                          <a:off x="2861461" y="2341065"/>
                          <a:ext cx="820961" cy="1224376"/>
                          <a:chOff x="2879531" y="2341065"/>
                          <a:chExt cx="820961" cy="1224376"/>
                        </a:xfrm>
                      </p:grpSpPr>
                      <p:grpSp>
                        <p:nvGrpSpPr>
                          <p:cNvPr id="46" name="グループ化 45">
                            <a:extLst>
                              <a:ext uri="{FF2B5EF4-FFF2-40B4-BE49-F238E27FC236}">
                                <a16:creationId xmlns:a16="http://schemas.microsoft.com/office/drawing/2014/main" id="{05B966FC-985E-EA77-9459-3A2CAD437141}"/>
                              </a:ext>
                            </a:extLst>
                          </p:cNvPr>
                          <p:cNvGrpSpPr/>
                          <p:nvPr/>
                        </p:nvGrpSpPr>
                        <p:grpSpPr>
                          <a:xfrm>
                            <a:off x="2890563" y="2341065"/>
                            <a:ext cx="798897" cy="461665"/>
                            <a:chOff x="2730521" y="2315291"/>
                            <a:chExt cx="798897" cy="461665"/>
                          </a:xfrm>
                        </p:grpSpPr>
                        <p:sp>
                          <p:nvSpPr>
                            <p:cNvPr id="39" name="テキスト ボックス 38">
                              <a:extLst>
                                <a:ext uri="{FF2B5EF4-FFF2-40B4-BE49-F238E27FC236}">
                                  <a16:creationId xmlns:a16="http://schemas.microsoft.com/office/drawing/2014/main" id="{26FC8464-14E5-47B1-1A46-F8E7219955CF}"/>
                                </a:ext>
                              </a:extLst>
                            </p:cNvPr>
                            <p:cNvSpPr txBox="1"/>
                            <p:nvPr/>
                          </p:nvSpPr>
                          <p:spPr>
                            <a:xfrm>
                              <a:off x="2730521" y="2315291"/>
                              <a:ext cx="798897" cy="461665"/>
                            </a:xfrm>
                            <a:prstGeom prst="rect">
                              <a:avLst/>
                            </a:prstGeom>
                            <a:noFill/>
                          </p:spPr>
                          <p:txBody>
                            <a:bodyPr wrap="square" rtlCol="0">
                              <a:spAutoFit/>
                            </a:bodyPr>
                            <a:lstStyle/>
                            <a:p>
                              <a:pPr algn="ctr"/>
                              <a:r>
                                <a:rPr kumimoji="1" lang="ja-JP" altLang="en-US" sz="1200" b="1"/>
                                <a:t>医学</a:t>
                              </a:r>
                              <a:endParaRPr kumimoji="1" lang="en-US" altLang="ja-JP" sz="1200" b="1"/>
                            </a:p>
                            <a:p>
                              <a:pPr algn="ctr"/>
                              <a:r>
                                <a:rPr kumimoji="1" lang="ja-JP" altLang="en-US" sz="1200" b="1"/>
                                <a:t>管理料</a:t>
                              </a:r>
                              <a:endParaRPr kumimoji="1" lang="en-US" altLang="ja-JP" sz="1200" b="1"/>
                            </a:p>
                          </p:txBody>
                        </p:sp>
                        <p:sp>
                          <p:nvSpPr>
                            <p:cNvPr id="43" name="正方形/長方形 42">
                              <a:extLst>
                                <a:ext uri="{FF2B5EF4-FFF2-40B4-BE49-F238E27FC236}">
                                  <a16:creationId xmlns:a16="http://schemas.microsoft.com/office/drawing/2014/main" id="{5735C9BC-7665-0468-9DD6-70CBF9D7B6FB}"/>
                                </a:ext>
                              </a:extLst>
                            </p:cNvPr>
                            <p:cNvSpPr/>
                            <p:nvPr/>
                          </p:nvSpPr>
                          <p:spPr>
                            <a:xfrm>
                              <a:off x="2849075"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a:extLst>
                              <a:ext uri="{FF2B5EF4-FFF2-40B4-BE49-F238E27FC236}">
                                <a16:creationId xmlns:a16="http://schemas.microsoft.com/office/drawing/2014/main" id="{9B19489B-15B4-1F34-4977-00349ED790D8}"/>
                              </a:ext>
                            </a:extLst>
                          </p:cNvPr>
                          <p:cNvSpPr txBox="1"/>
                          <p:nvPr/>
                        </p:nvSpPr>
                        <p:spPr>
                          <a:xfrm>
                            <a:off x="2879531" y="2811388"/>
                            <a:ext cx="820961" cy="754053"/>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9.3</a:t>
                            </a:r>
                            <a:r>
                              <a:rPr kumimoji="1" lang="ja-JP" altLang="en-US" sz="1600" b="1"/>
                              <a:t>％</a:t>
                            </a:r>
                            <a:endParaRPr kumimoji="1" lang="en-US" altLang="ja-JP" sz="1600" b="1"/>
                          </a:p>
                          <a:p>
                            <a:endParaRPr kumimoji="1" lang="ja-JP" altLang="en-US"/>
                          </a:p>
                        </p:txBody>
                      </p:sp>
                    </p:grpSp>
                    <p:sp>
                      <p:nvSpPr>
                        <p:cNvPr id="65" name="テキスト ボックス 64">
                          <a:extLst>
                            <a:ext uri="{FF2B5EF4-FFF2-40B4-BE49-F238E27FC236}">
                              <a16:creationId xmlns:a16="http://schemas.microsoft.com/office/drawing/2014/main" id="{3FDA071C-448E-C228-C982-B7D75DABE4D6}"/>
                            </a:ext>
                          </a:extLst>
                        </p:cNvPr>
                        <p:cNvSpPr txBox="1"/>
                        <p:nvPr/>
                      </p:nvSpPr>
                      <p:spPr>
                        <a:xfrm>
                          <a:off x="2791468" y="3260883"/>
                          <a:ext cx="960947" cy="261610"/>
                        </a:xfrm>
                        <a:prstGeom prst="rect">
                          <a:avLst/>
                        </a:prstGeom>
                        <a:noFill/>
                      </p:spPr>
                      <p:txBody>
                        <a:bodyPr wrap="square" rtlCol="0">
                          <a:spAutoFit/>
                        </a:bodyPr>
                        <a:lstStyle/>
                        <a:p>
                          <a:pPr algn="ctr"/>
                          <a:r>
                            <a:rPr kumimoji="1" lang="ja-JP" altLang="en-US" sz="1050"/>
                            <a:t>医療指導</a:t>
                          </a:r>
                        </a:p>
                      </p:txBody>
                    </p:sp>
                  </p:grpSp>
                  <p:grpSp>
                    <p:nvGrpSpPr>
                      <p:cNvPr id="67" name="グループ化 66">
                        <a:extLst>
                          <a:ext uri="{FF2B5EF4-FFF2-40B4-BE49-F238E27FC236}">
                            <a16:creationId xmlns:a16="http://schemas.microsoft.com/office/drawing/2014/main" id="{79F169DC-42D3-CB3E-2A7E-5EFB20842AD1}"/>
                          </a:ext>
                        </a:extLst>
                      </p:cNvPr>
                      <p:cNvGrpSpPr/>
                      <p:nvPr/>
                    </p:nvGrpSpPr>
                    <p:grpSpPr>
                      <a:xfrm>
                        <a:off x="3480263" y="2341065"/>
                        <a:ext cx="960947" cy="1233034"/>
                        <a:chOff x="3480263" y="2341065"/>
                        <a:chExt cx="960947" cy="1233034"/>
                      </a:xfrm>
                    </p:grpSpPr>
                    <p:grpSp>
                      <p:nvGrpSpPr>
                        <p:cNvPr id="59" name="グループ化 58">
                          <a:extLst>
                            <a:ext uri="{FF2B5EF4-FFF2-40B4-BE49-F238E27FC236}">
                              <a16:creationId xmlns:a16="http://schemas.microsoft.com/office/drawing/2014/main" id="{AB2DDBAC-6E66-5B9D-C476-3BE19D14A5FA}"/>
                            </a:ext>
                          </a:extLst>
                        </p:cNvPr>
                        <p:cNvGrpSpPr/>
                        <p:nvPr/>
                      </p:nvGrpSpPr>
                      <p:grpSpPr>
                        <a:xfrm>
                          <a:off x="3550256" y="2341065"/>
                          <a:ext cx="820961" cy="1233034"/>
                          <a:chOff x="3526359" y="2341065"/>
                          <a:chExt cx="820961" cy="1233034"/>
                        </a:xfrm>
                      </p:grpSpPr>
                      <p:grpSp>
                        <p:nvGrpSpPr>
                          <p:cNvPr id="45" name="グループ化 44">
                            <a:extLst>
                              <a:ext uri="{FF2B5EF4-FFF2-40B4-BE49-F238E27FC236}">
                                <a16:creationId xmlns:a16="http://schemas.microsoft.com/office/drawing/2014/main" id="{910F84D5-8D37-5865-9B6E-6788342A93B9}"/>
                              </a:ext>
                            </a:extLst>
                          </p:cNvPr>
                          <p:cNvGrpSpPr/>
                          <p:nvPr/>
                        </p:nvGrpSpPr>
                        <p:grpSpPr>
                          <a:xfrm>
                            <a:off x="3537391" y="2341065"/>
                            <a:ext cx="798897" cy="471583"/>
                            <a:chOff x="3379118" y="2320706"/>
                            <a:chExt cx="798897" cy="471583"/>
                          </a:xfrm>
                        </p:grpSpPr>
                        <p:sp>
                          <p:nvSpPr>
                            <p:cNvPr id="37" name="テキスト ボックス 36">
                              <a:extLst>
                                <a:ext uri="{FF2B5EF4-FFF2-40B4-BE49-F238E27FC236}">
                                  <a16:creationId xmlns:a16="http://schemas.microsoft.com/office/drawing/2014/main" id="{6BACCA65-D947-E131-38F0-17C3362C06BE}"/>
                                </a:ext>
                              </a:extLst>
                            </p:cNvPr>
                            <p:cNvSpPr txBox="1"/>
                            <p:nvPr/>
                          </p:nvSpPr>
                          <p:spPr>
                            <a:xfrm>
                              <a:off x="3379118" y="2330624"/>
                              <a:ext cx="798897" cy="461665"/>
                            </a:xfrm>
                            <a:prstGeom prst="rect">
                              <a:avLst/>
                            </a:prstGeom>
                            <a:noFill/>
                          </p:spPr>
                          <p:txBody>
                            <a:bodyPr wrap="square" rtlCol="0">
                              <a:spAutoFit/>
                            </a:bodyPr>
                            <a:lstStyle/>
                            <a:p>
                              <a:pPr algn="ctr"/>
                              <a:r>
                                <a:rPr kumimoji="1" lang="ja-JP" altLang="en-US" sz="1200" b="1"/>
                                <a:t>投薬料</a:t>
                              </a:r>
                              <a:endParaRPr kumimoji="1" lang="en-US" altLang="ja-JP" sz="1200" b="1"/>
                            </a:p>
                            <a:p>
                              <a:pPr algn="ctr"/>
                              <a:r>
                                <a:rPr kumimoji="1" lang="ja-JP" altLang="en-US" sz="1200" b="1"/>
                                <a:t>処置料</a:t>
                              </a:r>
                              <a:endParaRPr kumimoji="1" lang="en-US" altLang="ja-JP" sz="1200" b="1"/>
                            </a:p>
                          </p:txBody>
                        </p:sp>
                        <p:sp>
                          <p:nvSpPr>
                            <p:cNvPr id="44" name="正方形/長方形 43">
                              <a:extLst>
                                <a:ext uri="{FF2B5EF4-FFF2-40B4-BE49-F238E27FC236}">
                                  <a16:creationId xmlns:a16="http://schemas.microsoft.com/office/drawing/2014/main" id="{42D989ED-12F8-B87A-F27F-37B01C7B2683}"/>
                                </a:ext>
                              </a:extLst>
                            </p:cNvPr>
                            <p:cNvSpPr/>
                            <p:nvPr/>
                          </p:nvSpPr>
                          <p:spPr>
                            <a:xfrm>
                              <a:off x="3484995"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テキスト ボックス 54">
                            <a:extLst>
                              <a:ext uri="{FF2B5EF4-FFF2-40B4-BE49-F238E27FC236}">
                                <a16:creationId xmlns:a16="http://schemas.microsoft.com/office/drawing/2014/main" id="{42DB2430-6896-5B4B-CCCB-F32C24FF51FE}"/>
                              </a:ext>
                            </a:extLst>
                          </p:cNvPr>
                          <p:cNvSpPr txBox="1"/>
                          <p:nvPr/>
                        </p:nvSpPr>
                        <p:spPr>
                          <a:xfrm>
                            <a:off x="3526359" y="2820046"/>
                            <a:ext cx="820961" cy="754053"/>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21.3</a:t>
                            </a:r>
                            <a:r>
                              <a:rPr kumimoji="1" lang="ja-JP" altLang="en-US" sz="1600" b="1"/>
                              <a:t>％</a:t>
                            </a:r>
                            <a:endParaRPr kumimoji="1" lang="en-US" altLang="ja-JP" sz="1600" b="1"/>
                          </a:p>
                          <a:p>
                            <a:endParaRPr kumimoji="1" lang="ja-JP" altLang="en-US"/>
                          </a:p>
                        </p:txBody>
                      </p:sp>
                    </p:grpSp>
                    <p:sp>
                      <p:nvSpPr>
                        <p:cNvPr id="66" name="テキスト ボックス 65">
                          <a:extLst>
                            <a:ext uri="{FF2B5EF4-FFF2-40B4-BE49-F238E27FC236}">
                              <a16:creationId xmlns:a16="http://schemas.microsoft.com/office/drawing/2014/main" id="{5193CFF9-A8E9-08F5-F3B2-76D17A6672C9}"/>
                            </a:ext>
                          </a:extLst>
                        </p:cNvPr>
                        <p:cNvSpPr txBox="1"/>
                        <p:nvPr/>
                      </p:nvSpPr>
                      <p:spPr>
                        <a:xfrm>
                          <a:off x="3480263" y="3249662"/>
                          <a:ext cx="960947" cy="253916"/>
                        </a:xfrm>
                        <a:prstGeom prst="rect">
                          <a:avLst/>
                        </a:prstGeom>
                        <a:noFill/>
                      </p:spPr>
                      <p:txBody>
                        <a:bodyPr wrap="square" rtlCol="0">
                          <a:spAutoFit/>
                        </a:bodyPr>
                        <a:lstStyle/>
                        <a:p>
                          <a:pPr algn="ctr"/>
                          <a:r>
                            <a:rPr kumimoji="1" lang="ja-JP" altLang="en-US" sz="1050"/>
                            <a:t>処置投薬</a:t>
                          </a:r>
                        </a:p>
                      </p:txBody>
                    </p:sp>
                  </p:grpSp>
                </p:grpSp>
                <p:sp>
                  <p:nvSpPr>
                    <p:cNvPr id="74" name="テキスト ボックス 73">
                      <a:extLst>
                        <a:ext uri="{FF2B5EF4-FFF2-40B4-BE49-F238E27FC236}">
                          <a16:creationId xmlns:a16="http://schemas.microsoft.com/office/drawing/2014/main" id="{91F65030-651C-0DFE-7B6B-D00DAC0C0874}"/>
                        </a:ext>
                      </a:extLst>
                    </p:cNvPr>
                    <p:cNvSpPr txBox="1"/>
                    <p:nvPr/>
                  </p:nvSpPr>
                  <p:spPr>
                    <a:xfrm>
                      <a:off x="1551858" y="3534244"/>
                      <a:ext cx="2923201" cy="246221"/>
                    </a:xfrm>
                    <a:prstGeom prst="rect">
                      <a:avLst/>
                    </a:prstGeom>
                    <a:noFill/>
                  </p:spPr>
                  <p:txBody>
                    <a:bodyPr wrap="square" rtlCol="0">
                      <a:spAutoFit/>
                    </a:bodyPr>
                    <a:lstStyle/>
                    <a:p>
                      <a:pPr algn="ctr"/>
                      <a:r>
                        <a:rPr kumimoji="1" lang="ja-JP" altLang="en-US" sz="1000" b="1">
                          <a:solidFill>
                            <a:srgbClr val="FF0000"/>
                          </a:solidFill>
                        </a:rPr>
                        <a:t>受診した時の一般的な流れで</a:t>
                      </a:r>
                      <a:r>
                        <a:rPr kumimoji="1" lang="en-US" altLang="ja-JP" sz="1000" b="1">
                          <a:solidFill>
                            <a:srgbClr val="FF0000"/>
                          </a:solidFill>
                        </a:rPr>
                        <a:t>6</a:t>
                      </a:r>
                      <a:r>
                        <a:rPr kumimoji="1" lang="ja-JP" altLang="en-US" sz="1000" b="1">
                          <a:solidFill>
                            <a:srgbClr val="FF0000"/>
                          </a:solidFill>
                        </a:rPr>
                        <a:t>割強を占める</a:t>
                      </a:r>
                      <a:endParaRPr kumimoji="1" lang="en-US" altLang="ja-JP" sz="1000" b="1">
                        <a:solidFill>
                          <a:srgbClr val="FF0000"/>
                        </a:solidFill>
                      </a:endParaRPr>
                    </a:p>
                  </p:txBody>
                </p:sp>
              </p:grpSp>
              <p:cxnSp>
                <p:nvCxnSpPr>
                  <p:cNvPr id="75" name="直線矢印コネクタ 74">
                    <a:extLst>
                      <a:ext uri="{FF2B5EF4-FFF2-40B4-BE49-F238E27FC236}">
                        <a16:creationId xmlns:a16="http://schemas.microsoft.com/office/drawing/2014/main" id="{861888C4-3B67-2F71-92B0-F057E500AB32}"/>
                      </a:ext>
                    </a:extLst>
                  </p:cNvPr>
                  <p:cNvCxnSpPr>
                    <a:cxnSpLocks/>
                  </p:cNvCxnSpPr>
                  <p:nvPr/>
                </p:nvCxnSpPr>
                <p:spPr>
                  <a:xfrm>
                    <a:off x="1610634" y="3516904"/>
                    <a:ext cx="2833958" cy="7968"/>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9" name="正方形/長方形 78">
                <a:extLst>
                  <a:ext uri="{FF2B5EF4-FFF2-40B4-BE49-F238E27FC236}">
                    <a16:creationId xmlns:a16="http://schemas.microsoft.com/office/drawing/2014/main" id="{01C2C0CD-5B74-109A-E965-1003ADD0FF9D}"/>
                  </a:ext>
                </a:extLst>
              </p:cNvPr>
              <p:cNvSpPr/>
              <p:nvPr/>
            </p:nvSpPr>
            <p:spPr>
              <a:xfrm>
                <a:off x="4393661" y="2411219"/>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CA85047E-78BB-2ED8-6031-DF30E1AC7FBA}"/>
                  </a:ext>
                </a:extLst>
              </p:cNvPr>
              <p:cNvSpPr txBox="1"/>
              <p:nvPr/>
            </p:nvSpPr>
            <p:spPr>
              <a:xfrm>
                <a:off x="5533754" y="2507434"/>
                <a:ext cx="4101332" cy="1323439"/>
              </a:xfrm>
              <a:prstGeom prst="rect">
                <a:avLst/>
              </a:prstGeom>
              <a:noFill/>
            </p:spPr>
            <p:txBody>
              <a:bodyPr wrap="square" rtlCol="0">
                <a:spAutoFit/>
              </a:bodyPr>
              <a:lstStyle/>
              <a:p>
                <a:r>
                  <a:rPr kumimoji="1" lang="ja-JP" altLang="en-US" sz="1000">
                    <a:latin typeface="+mn-ea"/>
                  </a:rPr>
                  <a:t>□ 収入のほとんどが“来院患者”への医療行為に集中しているので、</a:t>
                </a:r>
                <a:endParaRPr kumimoji="1" lang="en-US" altLang="ja-JP" sz="1000">
                  <a:latin typeface="+mn-ea"/>
                </a:endParaRPr>
              </a:p>
              <a:p>
                <a:r>
                  <a:rPr kumimoji="1" lang="ja-JP" altLang="en-US" sz="1000">
                    <a:latin typeface="+mn-ea"/>
                  </a:rPr>
                  <a:t>　 小売業や飲食業同様に利用者の確保が最も重要になる</a:t>
                </a:r>
                <a:endParaRPr kumimoji="1" lang="en-US" altLang="ja-JP" sz="1000">
                  <a:latin typeface="+mn-ea"/>
                </a:endParaRPr>
              </a:p>
              <a:p>
                <a:r>
                  <a:rPr kumimoji="1" lang="ja-JP" altLang="en-US" sz="1000">
                    <a:latin typeface="+mn-ea"/>
                  </a:rPr>
                  <a:t>□ 入院や手術からの医療収入はほとんどない場合が多い</a:t>
                </a:r>
                <a:endParaRPr kumimoji="1" lang="en-US" altLang="ja-JP" sz="1000">
                  <a:latin typeface="+mn-ea"/>
                </a:endParaRPr>
              </a:p>
              <a:p>
                <a:r>
                  <a:rPr kumimoji="1" lang="ja-JP" altLang="en-US" sz="1000">
                    <a:latin typeface="+mn-ea"/>
                  </a:rPr>
                  <a:t>□ </a:t>
                </a:r>
                <a:r>
                  <a:rPr kumimoji="1" lang="ja-JP" altLang="en-US" sz="1000" spc="-100">
                    <a:latin typeface="+mn-ea"/>
                  </a:rPr>
                  <a:t>収入と各項目の原価は異なることもあるが、来院患者には概ね「主な</a:t>
                </a:r>
                <a:endParaRPr kumimoji="1" lang="en-US" altLang="ja-JP" sz="1000" spc="-100">
                  <a:latin typeface="+mn-ea"/>
                </a:endParaRPr>
              </a:p>
              <a:p>
                <a:r>
                  <a:rPr kumimoji="1" lang="ja-JP" altLang="en-US" sz="1000" spc="-100">
                    <a:latin typeface="+mn-ea"/>
                  </a:rPr>
                  <a:t>　  医療収入」科目が該当し、全体として原価率が低い傾向にあるので、</a:t>
                </a:r>
                <a:endParaRPr kumimoji="1" lang="en-US" altLang="ja-JP" sz="1000" spc="-100">
                  <a:latin typeface="+mn-ea"/>
                </a:endParaRPr>
              </a:p>
              <a:p>
                <a:r>
                  <a:rPr kumimoji="1" lang="ja-JP" altLang="en-US" sz="1000" spc="-100">
                    <a:latin typeface="+mn-ea"/>
                  </a:rPr>
                  <a:t>　  初見としては医療収入全体の推移を見ることを主眼に置く</a:t>
                </a:r>
                <a:endParaRPr kumimoji="1" lang="en-US" altLang="ja-JP" sz="1000" spc="-100">
                  <a:latin typeface="+mn-ea"/>
                </a:endParaRPr>
              </a:p>
              <a:p>
                <a:r>
                  <a:rPr kumimoji="1" lang="ja-JP" altLang="en-US" sz="1000">
                    <a:latin typeface="+mn-ea"/>
                  </a:rPr>
                  <a:t>□ まれに</a:t>
                </a:r>
                <a:r>
                  <a:rPr kumimoji="1" lang="en-US" altLang="ja-JP" sz="1000">
                    <a:latin typeface="+mn-ea"/>
                  </a:rPr>
                  <a:t>19</a:t>
                </a:r>
                <a:r>
                  <a:rPr kumimoji="1" lang="ja-JP" altLang="en-US" sz="1000">
                    <a:latin typeface="+mn-ea"/>
                  </a:rPr>
                  <a:t>床以下の診療所であっても、入院や手術による収入の</a:t>
                </a:r>
                <a:endParaRPr kumimoji="1" lang="en-US" altLang="ja-JP" sz="1000">
                  <a:latin typeface="+mn-ea"/>
                </a:endParaRPr>
              </a:p>
              <a:p>
                <a:r>
                  <a:rPr kumimoji="1" lang="ja-JP" altLang="en-US" sz="1000">
                    <a:latin typeface="+mn-ea"/>
                  </a:rPr>
                  <a:t>　 割合が多いこともある（例：椎間板ヘルニアの内視鏡手術など）</a:t>
                </a:r>
                <a:endParaRPr kumimoji="1" lang="en-US" altLang="ja-JP" sz="1000">
                  <a:latin typeface="+mn-ea"/>
                </a:endParaRPr>
              </a:p>
            </p:txBody>
          </p:sp>
        </p:grpSp>
      </p:grpSp>
      <p:sp>
        <p:nvSpPr>
          <p:cNvPr id="84" name="正方形/長方形 83">
            <a:extLst>
              <a:ext uri="{FF2B5EF4-FFF2-40B4-BE49-F238E27FC236}">
                <a16:creationId xmlns:a16="http://schemas.microsoft.com/office/drawing/2014/main" id="{942D60F4-F6FB-DBA1-23E7-2FD139A721BC}"/>
              </a:ext>
            </a:extLst>
          </p:cNvPr>
          <p:cNvSpPr/>
          <p:nvPr/>
        </p:nvSpPr>
        <p:spPr>
          <a:xfrm>
            <a:off x="360613" y="5170350"/>
            <a:ext cx="1123551" cy="1433022"/>
          </a:xfrm>
          <a:prstGeom prst="rect">
            <a:avLst/>
          </a:prstGeom>
          <a:noFill/>
          <a:ln w="38100">
            <a:solidFill>
              <a:srgbClr val="FF000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BA0236F1-AC08-02F3-6F6A-308666B1B88E}"/>
              </a:ext>
            </a:extLst>
          </p:cNvPr>
          <p:cNvSpPr txBox="1"/>
          <p:nvPr/>
        </p:nvSpPr>
        <p:spPr>
          <a:xfrm>
            <a:off x="322113" y="5468217"/>
            <a:ext cx="1197845" cy="800219"/>
          </a:xfrm>
          <a:prstGeom prst="rect">
            <a:avLst/>
          </a:prstGeom>
          <a:noFill/>
        </p:spPr>
        <p:txBody>
          <a:bodyPr wrap="square" rtlCol="0">
            <a:spAutoFit/>
          </a:bodyPr>
          <a:lstStyle/>
          <a:p>
            <a:pPr algn="ctr"/>
            <a:r>
              <a:rPr kumimoji="1" lang="ja-JP" altLang="en-US" b="1"/>
              <a:t>診療所</a:t>
            </a:r>
            <a:endParaRPr kumimoji="1" lang="en-US" altLang="ja-JP" b="1"/>
          </a:p>
          <a:p>
            <a:pPr algn="ctr"/>
            <a:r>
              <a:rPr kumimoji="1" lang="ja-JP" altLang="en-US" sz="1400" b="1"/>
              <a:t>の</a:t>
            </a:r>
            <a:endParaRPr kumimoji="1" lang="en-US" altLang="ja-JP" sz="1000" b="1"/>
          </a:p>
          <a:p>
            <a:pPr algn="ctr"/>
            <a:r>
              <a:rPr kumimoji="1" lang="ja-JP" altLang="en-US" sz="1400" b="1"/>
              <a:t>人件費目安</a:t>
            </a:r>
            <a:endParaRPr kumimoji="1" lang="en-US" altLang="ja-JP" sz="1400" b="1"/>
          </a:p>
        </p:txBody>
      </p:sp>
      <p:grpSp>
        <p:nvGrpSpPr>
          <p:cNvPr id="94" name="グループ化 93">
            <a:extLst>
              <a:ext uri="{FF2B5EF4-FFF2-40B4-BE49-F238E27FC236}">
                <a16:creationId xmlns:a16="http://schemas.microsoft.com/office/drawing/2014/main" id="{6FB0950F-825F-EFD8-D928-E56B7710B746}"/>
              </a:ext>
            </a:extLst>
          </p:cNvPr>
          <p:cNvGrpSpPr/>
          <p:nvPr/>
        </p:nvGrpSpPr>
        <p:grpSpPr>
          <a:xfrm>
            <a:off x="1372030" y="5187213"/>
            <a:ext cx="2358189" cy="1468908"/>
            <a:chOff x="1267796" y="5187213"/>
            <a:chExt cx="2358189" cy="1468908"/>
          </a:xfrm>
        </p:grpSpPr>
        <p:sp>
          <p:nvSpPr>
            <p:cNvPr id="93" name="矢印: ストライプ 92">
              <a:extLst>
                <a:ext uri="{FF2B5EF4-FFF2-40B4-BE49-F238E27FC236}">
                  <a16:creationId xmlns:a16="http://schemas.microsoft.com/office/drawing/2014/main" id="{9044E7DC-DB88-5844-06E6-47B388B02ED0}"/>
                </a:ext>
              </a:extLst>
            </p:cNvPr>
            <p:cNvSpPr/>
            <p:nvPr/>
          </p:nvSpPr>
          <p:spPr>
            <a:xfrm rot="5400000">
              <a:off x="1939255" y="5482526"/>
              <a:ext cx="1015270" cy="811273"/>
            </a:xfrm>
            <a:prstGeom prst="stripedRightArrow">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89576559-F9ED-F9F5-2FEA-81CEE9640FE2}"/>
                </a:ext>
              </a:extLst>
            </p:cNvPr>
            <p:cNvSpPr txBox="1"/>
            <p:nvPr/>
          </p:nvSpPr>
          <p:spPr>
            <a:xfrm>
              <a:off x="1470902" y="5948235"/>
              <a:ext cx="1951977" cy="707886"/>
            </a:xfrm>
            <a:prstGeom prst="rect">
              <a:avLst/>
            </a:prstGeom>
            <a:noFill/>
          </p:spPr>
          <p:txBody>
            <a:bodyPr wrap="square" rtlCol="0">
              <a:spAutoFit/>
            </a:bodyPr>
            <a:lstStyle/>
            <a:p>
              <a:r>
                <a:rPr kumimoji="1" lang="ja-JP" altLang="en-US" sz="1200" b="1"/>
                <a:t>概ね</a:t>
              </a:r>
              <a:r>
                <a:rPr kumimoji="1" lang="en-US" altLang="ja-JP" sz="4000" b="1"/>
                <a:t>50</a:t>
              </a:r>
              <a:r>
                <a:rPr kumimoji="1" lang="ja-JP" altLang="en-US" sz="4000" b="1"/>
                <a:t>％</a:t>
              </a:r>
              <a:r>
                <a:rPr kumimoji="1" lang="ja-JP" altLang="en-US" sz="1200" b="1"/>
                <a:t>前後</a:t>
              </a:r>
              <a:endParaRPr kumimoji="1" lang="ja-JP" altLang="en-US" b="1"/>
            </a:p>
          </p:txBody>
        </p:sp>
        <p:grpSp>
          <p:nvGrpSpPr>
            <p:cNvPr id="92" name="グループ化 91">
              <a:extLst>
                <a:ext uri="{FF2B5EF4-FFF2-40B4-BE49-F238E27FC236}">
                  <a16:creationId xmlns:a16="http://schemas.microsoft.com/office/drawing/2014/main" id="{DCDF21B8-BBB1-5551-F461-F195258CFD69}"/>
                </a:ext>
              </a:extLst>
            </p:cNvPr>
            <p:cNvGrpSpPr/>
            <p:nvPr/>
          </p:nvGrpSpPr>
          <p:grpSpPr>
            <a:xfrm>
              <a:off x="1267796" y="5187213"/>
              <a:ext cx="2358189" cy="557586"/>
              <a:chOff x="1250424" y="5187213"/>
              <a:chExt cx="2358189" cy="557586"/>
            </a:xfrm>
          </p:grpSpPr>
          <p:sp>
            <p:nvSpPr>
              <p:cNvPr id="90" name="テキスト ボックス 89">
                <a:extLst>
                  <a:ext uri="{FF2B5EF4-FFF2-40B4-BE49-F238E27FC236}">
                    <a16:creationId xmlns:a16="http://schemas.microsoft.com/office/drawing/2014/main" id="{40064578-FC88-7253-B5B0-191E7D851A7B}"/>
                  </a:ext>
                </a:extLst>
              </p:cNvPr>
              <p:cNvSpPr txBox="1"/>
              <p:nvPr/>
            </p:nvSpPr>
            <p:spPr>
              <a:xfrm>
                <a:off x="1250424" y="5467800"/>
                <a:ext cx="2358189" cy="276999"/>
              </a:xfrm>
              <a:prstGeom prst="rect">
                <a:avLst/>
              </a:prstGeom>
              <a:noFill/>
            </p:spPr>
            <p:txBody>
              <a:bodyPr wrap="square" rtlCol="0">
                <a:spAutoFit/>
              </a:bodyPr>
              <a:lstStyle/>
              <a:p>
                <a:pPr algn="ctr"/>
                <a:r>
                  <a:rPr kumimoji="1" lang="ja-JP" altLang="en-US" sz="1200" b="1"/>
                  <a:t>医業収益（売上高）</a:t>
                </a:r>
              </a:p>
            </p:txBody>
          </p:sp>
          <p:sp>
            <p:nvSpPr>
              <p:cNvPr id="91" name="テキスト ボックス 90">
                <a:extLst>
                  <a:ext uri="{FF2B5EF4-FFF2-40B4-BE49-F238E27FC236}">
                    <a16:creationId xmlns:a16="http://schemas.microsoft.com/office/drawing/2014/main" id="{2B95F0FC-D1FF-22A0-DC57-3E0F6E2CFC0D}"/>
                  </a:ext>
                </a:extLst>
              </p:cNvPr>
              <p:cNvSpPr txBox="1"/>
              <p:nvPr/>
            </p:nvSpPr>
            <p:spPr>
              <a:xfrm>
                <a:off x="1250424" y="5187213"/>
                <a:ext cx="2358189" cy="276999"/>
              </a:xfrm>
              <a:prstGeom prst="rect">
                <a:avLst/>
              </a:prstGeom>
              <a:noFill/>
            </p:spPr>
            <p:txBody>
              <a:bodyPr wrap="square" rtlCol="0">
                <a:spAutoFit/>
              </a:bodyPr>
              <a:lstStyle/>
              <a:p>
                <a:pPr algn="ctr"/>
                <a:r>
                  <a:rPr kumimoji="1" lang="ja-JP" altLang="en-US" sz="1200" b="1"/>
                  <a:t>人件費</a:t>
                </a:r>
              </a:p>
            </p:txBody>
          </p:sp>
          <p:cxnSp>
            <p:nvCxnSpPr>
              <p:cNvPr id="88" name="直線コネクタ 87">
                <a:extLst>
                  <a:ext uri="{FF2B5EF4-FFF2-40B4-BE49-F238E27FC236}">
                    <a16:creationId xmlns:a16="http://schemas.microsoft.com/office/drawing/2014/main" id="{050112C1-5771-8C8F-4465-BC3EC957F922}"/>
                  </a:ext>
                </a:extLst>
              </p:cNvPr>
              <p:cNvCxnSpPr>
                <a:cxnSpLocks/>
              </p:cNvCxnSpPr>
              <p:nvPr/>
            </p:nvCxnSpPr>
            <p:spPr>
              <a:xfrm>
                <a:off x="1682892" y="5468217"/>
                <a:ext cx="146057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95" name="テキスト ボックス 94">
            <a:extLst>
              <a:ext uri="{FF2B5EF4-FFF2-40B4-BE49-F238E27FC236}">
                <a16:creationId xmlns:a16="http://schemas.microsoft.com/office/drawing/2014/main" id="{8553FD1C-191B-843B-4101-87A337F0C040}"/>
              </a:ext>
            </a:extLst>
          </p:cNvPr>
          <p:cNvSpPr txBox="1"/>
          <p:nvPr/>
        </p:nvSpPr>
        <p:spPr>
          <a:xfrm>
            <a:off x="3442526" y="5168582"/>
            <a:ext cx="6261956" cy="707886"/>
          </a:xfrm>
          <a:prstGeom prst="rect">
            <a:avLst/>
          </a:prstGeom>
          <a:noFill/>
        </p:spPr>
        <p:txBody>
          <a:bodyPr wrap="square" rtlCol="0">
            <a:spAutoFit/>
          </a:bodyPr>
          <a:lstStyle/>
          <a:p>
            <a:r>
              <a:rPr kumimoji="1" lang="ja-JP" altLang="en-US" sz="1000">
                <a:latin typeface="+mn-ea"/>
              </a:rPr>
              <a:t>□　第</a:t>
            </a:r>
            <a:r>
              <a:rPr kumimoji="1" lang="en-US" altLang="ja-JP" sz="1000">
                <a:latin typeface="+mn-ea"/>
              </a:rPr>
              <a:t>24</a:t>
            </a:r>
            <a:r>
              <a:rPr kumimoji="1" lang="ja-JP" altLang="en-US" sz="1000">
                <a:latin typeface="+mn-ea"/>
              </a:rPr>
              <a:t>回医療経済実態調査の一般診療所全体の人件費率の平均が</a:t>
            </a:r>
            <a:r>
              <a:rPr kumimoji="1" lang="en-US" altLang="ja-JP" sz="1000">
                <a:latin typeface="+mn-ea"/>
              </a:rPr>
              <a:t>45.1</a:t>
            </a:r>
            <a:r>
              <a:rPr kumimoji="1" lang="ja-JP" altLang="en-US" sz="1000">
                <a:latin typeface="+mn-ea"/>
              </a:rPr>
              <a:t>％に対して、</a:t>
            </a:r>
            <a:endParaRPr kumimoji="1" lang="en-US" altLang="ja-JP" sz="1000">
              <a:latin typeface="+mn-ea"/>
            </a:endParaRPr>
          </a:p>
          <a:p>
            <a:r>
              <a:rPr kumimoji="1" lang="ja-JP" altLang="en-US" sz="1000">
                <a:latin typeface="+mn-ea"/>
              </a:rPr>
              <a:t>　　損益差額（概ね営業利益に相当）が</a:t>
            </a:r>
            <a:r>
              <a:rPr kumimoji="1" lang="en-US" altLang="ja-JP" sz="1000">
                <a:latin typeface="+mn-ea"/>
              </a:rPr>
              <a:t>12.0</a:t>
            </a:r>
            <a:r>
              <a:rPr kumimoji="1" lang="ja-JP" altLang="en-US" sz="1000">
                <a:latin typeface="+mn-ea"/>
              </a:rPr>
              <a:t>％となっている</a:t>
            </a:r>
            <a:endParaRPr kumimoji="1" lang="en-US" altLang="ja-JP" sz="1000">
              <a:latin typeface="+mn-ea"/>
            </a:endParaRPr>
          </a:p>
          <a:p>
            <a:r>
              <a:rPr kumimoji="1" lang="ja-JP" altLang="en-US" sz="1000">
                <a:latin typeface="+mn-ea"/>
              </a:rPr>
              <a:t>□　資格者による医療行為という参入障壁の高い事業であるという特色から、</a:t>
            </a:r>
            <a:endParaRPr kumimoji="1" lang="en-US" altLang="ja-JP" sz="1000">
              <a:latin typeface="+mn-ea"/>
            </a:endParaRPr>
          </a:p>
          <a:p>
            <a:r>
              <a:rPr kumimoji="1" lang="ja-JP" altLang="en-US" sz="1000">
                <a:latin typeface="+mn-ea"/>
              </a:rPr>
              <a:t>　　人件費は事実上の売上原価と見なして良いともいえる</a:t>
            </a:r>
            <a:endParaRPr kumimoji="1" lang="en-US" altLang="ja-JP" sz="1000">
              <a:latin typeface="+mn-ea"/>
            </a:endParaRPr>
          </a:p>
        </p:txBody>
      </p:sp>
      <p:grpSp>
        <p:nvGrpSpPr>
          <p:cNvPr id="96" name="グループ化 95">
            <a:extLst>
              <a:ext uri="{FF2B5EF4-FFF2-40B4-BE49-F238E27FC236}">
                <a16:creationId xmlns:a16="http://schemas.microsoft.com/office/drawing/2014/main" id="{64F5A74D-C442-A3C4-BBF2-0411EB17B450}"/>
              </a:ext>
            </a:extLst>
          </p:cNvPr>
          <p:cNvGrpSpPr/>
          <p:nvPr/>
        </p:nvGrpSpPr>
        <p:grpSpPr>
          <a:xfrm>
            <a:off x="3061825" y="6004237"/>
            <a:ext cx="2378241" cy="566776"/>
            <a:chOff x="3408150" y="4474729"/>
            <a:chExt cx="2378241" cy="566776"/>
          </a:xfrm>
        </p:grpSpPr>
        <p:grpSp>
          <p:nvGrpSpPr>
            <p:cNvPr id="97" name="グループ化 96">
              <a:extLst>
                <a:ext uri="{FF2B5EF4-FFF2-40B4-BE49-F238E27FC236}">
                  <a16:creationId xmlns:a16="http://schemas.microsoft.com/office/drawing/2014/main" id="{578A67AA-40E9-02DA-08C7-6E1464EBA1A5}"/>
                </a:ext>
              </a:extLst>
            </p:cNvPr>
            <p:cNvGrpSpPr/>
            <p:nvPr/>
          </p:nvGrpSpPr>
          <p:grpSpPr>
            <a:xfrm>
              <a:off x="3408150" y="4474729"/>
              <a:ext cx="2378241" cy="566776"/>
              <a:chOff x="3408150" y="4474729"/>
              <a:chExt cx="2378241" cy="566776"/>
            </a:xfrm>
          </p:grpSpPr>
          <p:sp>
            <p:nvSpPr>
              <p:cNvPr id="99" name="テキスト ボックス 98">
                <a:extLst>
                  <a:ext uri="{FF2B5EF4-FFF2-40B4-BE49-F238E27FC236}">
                    <a16:creationId xmlns:a16="http://schemas.microsoft.com/office/drawing/2014/main" id="{E64935D7-A848-3148-0142-B822D225BAF7}"/>
                  </a:ext>
                </a:extLst>
              </p:cNvPr>
              <p:cNvSpPr txBox="1"/>
              <p:nvPr/>
            </p:nvSpPr>
            <p:spPr>
              <a:xfrm>
                <a:off x="3408951" y="4764506"/>
                <a:ext cx="2377440" cy="276999"/>
              </a:xfrm>
              <a:prstGeom prst="rect">
                <a:avLst/>
              </a:prstGeom>
              <a:noFill/>
            </p:spPr>
            <p:txBody>
              <a:bodyPr wrap="square" rtlCol="0">
                <a:spAutoFit/>
              </a:bodyPr>
              <a:lstStyle/>
              <a:p>
                <a:pPr algn="ctr"/>
                <a:r>
                  <a:rPr kumimoji="1" lang="ja-JP" altLang="en-US" sz="1200" b="1"/>
                  <a:t>売　上　高</a:t>
                </a:r>
              </a:p>
            </p:txBody>
          </p:sp>
          <p:sp>
            <p:nvSpPr>
              <p:cNvPr id="100" name="テキスト ボックス 99">
                <a:extLst>
                  <a:ext uri="{FF2B5EF4-FFF2-40B4-BE49-F238E27FC236}">
                    <a16:creationId xmlns:a16="http://schemas.microsoft.com/office/drawing/2014/main" id="{EDECA1FB-CA80-DF16-49E2-0905CF6BBFD4}"/>
                  </a:ext>
                </a:extLst>
              </p:cNvPr>
              <p:cNvSpPr txBox="1"/>
              <p:nvPr/>
            </p:nvSpPr>
            <p:spPr>
              <a:xfrm>
                <a:off x="3408150" y="4474729"/>
                <a:ext cx="2377440" cy="276999"/>
              </a:xfrm>
              <a:prstGeom prst="rect">
                <a:avLst/>
              </a:prstGeom>
              <a:noFill/>
            </p:spPr>
            <p:txBody>
              <a:bodyPr wrap="square" rtlCol="0">
                <a:spAutoFit/>
              </a:bodyPr>
              <a:lstStyle/>
              <a:p>
                <a:pPr algn="ctr"/>
                <a:r>
                  <a:rPr kumimoji="1" lang="ja-JP" altLang="en-US" sz="1200" b="1"/>
                  <a:t>人　件　費</a:t>
                </a:r>
              </a:p>
            </p:txBody>
          </p:sp>
        </p:grpSp>
        <p:cxnSp>
          <p:nvCxnSpPr>
            <p:cNvPr id="98" name="直線コネクタ 97">
              <a:extLst>
                <a:ext uri="{FF2B5EF4-FFF2-40B4-BE49-F238E27FC236}">
                  <a16:creationId xmlns:a16="http://schemas.microsoft.com/office/drawing/2014/main" id="{D2987864-9A55-99F6-B09A-2813D0E08169}"/>
                </a:ext>
              </a:extLst>
            </p:cNvPr>
            <p:cNvCxnSpPr/>
            <p:nvPr/>
          </p:nvCxnSpPr>
          <p:spPr>
            <a:xfrm>
              <a:off x="3933123" y="4764506"/>
              <a:ext cx="1203158"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1" name="テキスト ボックス 100">
            <a:extLst>
              <a:ext uri="{FF2B5EF4-FFF2-40B4-BE49-F238E27FC236}">
                <a16:creationId xmlns:a16="http://schemas.microsoft.com/office/drawing/2014/main" id="{BAB5DF1A-6F0E-68D5-CC97-0816E7E85053}"/>
              </a:ext>
            </a:extLst>
          </p:cNvPr>
          <p:cNvSpPr txBox="1"/>
          <p:nvPr/>
        </p:nvSpPr>
        <p:spPr>
          <a:xfrm>
            <a:off x="4778240" y="6095116"/>
            <a:ext cx="1702774" cy="369332"/>
          </a:xfrm>
          <a:prstGeom prst="rect">
            <a:avLst/>
          </a:prstGeom>
          <a:noFill/>
        </p:spPr>
        <p:txBody>
          <a:bodyPr wrap="square" rtlCol="0">
            <a:spAutoFit/>
          </a:bodyPr>
          <a:lstStyle/>
          <a:p>
            <a:r>
              <a:rPr kumimoji="1" lang="ja-JP" altLang="en-US" sz="1400" b="1"/>
              <a:t>の</a:t>
            </a:r>
            <a:r>
              <a:rPr kumimoji="1" lang="ja-JP" altLang="en-US" b="1"/>
              <a:t>傾向</a:t>
            </a:r>
            <a:r>
              <a:rPr kumimoji="1" lang="ja-JP" altLang="en-US" sz="1400" b="1"/>
              <a:t>を見る</a:t>
            </a:r>
            <a:endParaRPr kumimoji="1" lang="ja-JP" altLang="en-US" b="1"/>
          </a:p>
        </p:txBody>
      </p:sp>
      <p:sp>
        <p:nvSpPr>
          <p:cNvPr id="102" name="正方形/長方形 101">
            <a:extLst>
              <a:ext uri="{FF2B5EF4-FFF2-40B4-BE49-F238E27FC236}">
                <a16:creationId xmlns:a16="http://schemas.microsoft.com/office/drawing/2014/main" id="{80942F5A-C39E-A0E3-F604-F280069E0D90}"/>
              </a:ext>
            </a:extLst>
          </p:cNvPr>
          <p:cNvSpPr/>
          <p:nvPr/>
        </p:nvSpPr>
        <p:spPr>
          <a:xfrm>
            <a:off x="6328889" y="6022796"/>
            <a:ext cx="2820202" cy="5805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b="1">
                <a:solidFill>
                  <a:schemeClr val="tx1"/>
                </a:solidFill>
                <a:latin typeface="+mn-ea"/>
              </a:rPr>
              <a:t>　　　～大きな変化がある場合～</a:t>
            </a:r>
            <a:endParaRPr kumimoji="1" lang="en-US" altLang="ja-JP" sz="1000" b="1">
              <a:solidFill>
                <a:schemeClr val="tx1"/>
              </a:solidFill>
              <a:latin typeface="+mn-ea"/>
            </a:endParaRPr>
          </a:p>
          <a:p>
            <a:r>
              <a:rPr kumimoji="1" lang="ja-JP" altLang="en-US" sz="1000">
                <a:solidFill>
                  <a:schemeClr val="tx1"/>
                </a:solidFill>
                <a:latin typeface="+mn-ea"/>
              </a:rPr>
              <a:t>□ 人気の派遣医の退職（入社）</a:t>
            </a:r>
            <a:endParaRPr kumimoji="1" lang="en-US" altLang="ja-JP" sz="1000">
              <a:solidFill>
                <a:schemeClr val="tx1"/>
              </a:solidFill>
              <a:latin typeface="+mn-ea"/>
            </a:endParaRPr>
          </a:p>
          <a:p>
            <a:r>
              <a:rPr kumimoji="1" lang="ja-JP" altLang="en-US" sz="1000">
                <a:solidFill>
                  <a:schemeClr val="tx1"/>
                </a:solidFill>
                <a:latin typeface="+mn-ea"/>
              </a:rPr>
              <a:t>□ 窓口・看護師の対応の悪化（良化）</a:t>
            </a:r>
            <a:endParaRPr kumimoji="1" lang="en-US" altLang="ja-JP" sz="1000">
              <a:solidFill>
                <a:schemeClr val="tx1"/>
              </a:solidFill>
              <a:latin typeface="+mn-ea"/>
            </a:endParaRPr>
          </a:p>
          <a:p>
            <a:r>
              <a:rPr kumimoji="1" lang="ja-JP" altLang="en-US" sz="1000">
                <a:solidFill>
                  <a:schemeClr val="tx1"/>
                </a:solidFill>
                <a:latin typeface="+mn-ea"/>
              </a:rPr>
              <a:t>□ 後継者（院長）と創業医のイメージ</a:t>
            </a:r>
            <a:endParaRPr kumimoji="1" lang="en-US" altLang="ja-JP" sz="1000">
              <a:solidFill>
                <a:schemeClr val="tx1"/>
              </a:solidFill>
              <a:latin typeface="+mn-ea"/>
            </a:endParaRPr>
          </a:p>
          <a:p>
            <a:r>
              <a:rPr kumimoji="1" lang="ja-JP" altLang="en-US" sz="1000">
                <a:solidFill>
                  <a:schemeClr val="tx1"/>
                </a:solidFill>
                <a:latin typeface="+mn-ea"/>
              </a:rPr>
              <a:t>　 ギャップによる評判悪化（良化）</a:t>
            </a:r>
            <a:endParaRPr kumimoji="1" lang="en-US" altLang="ja-JP" sz="1000">
              <a:solidFill>
                <a:schemeClr val="tx1"/>
              </a:solidFill>
              <a:latin typeface="+mn-ea"/>
            </a:endParaRPr>
          </a:p>
        </p:txBody>
      </p:sp>
      <p:sp>
        <p:nvSpPr>
          <p:cNvPr id="103" name="テキスト ボックス 102">
            <a:extLst>
              <a:ext uri="{FF2B5EF4-FFF2-40B4-BE49-F238E27FC236}">
                <a16:creationId xmlns:a16="http://schemas.microsoft.com/office/drawing/2014/main" id="{92E6CF23-E15E-A373-5082-6E3EC142CF62}"/>
              </a:ext>
            </a:extLst>
          </p:cNvPr>
          <p:cNvSpPr txBox="1"/>
          <p:nvPr/>
        </p:nvSpPr>
        <p:spPr>
          <a:xfrm>
            <a:off x="8564641" y="6095116"/>
            <a:ext cx="1063147" cy="338554"/>
          </a:xfrm>
          <a:prstGeom prst="rect">
            <a:avLst/>
          </a:prstGeom>
          <a:noFill/>
        </p:spPr>
        <p:txBody>
          <a:bodyPr wrap="square" rtlCol="0">
            <a:spAutoFit/>
          </a:bodyPr>
          <a:lstStyle/>
          <a:p>
            <a:r>
              <a:rPr kumimoji="1" lang="ja-JP" altLang="en-US" sz="1400" b="1"/>
              <a:t>の</a:t>
            </a:r>
            <a:r>
              <a:rPr kumimoji="1" lang="ja-JP" altLang="en-US" sz="1600" b="1"/>
              <a:t>可能性</a:t>
            </a:r>
            <a:endParaRPr kumimoji="1" lang="ja-JP" altLang="en-US" b="1"/>
          </a:p>
        </p:txBody>
      </p:sp>
      <p:cxnSp>
        <p:nvCxnSpPr>
          <p:cNvPr id="87" name="直線コネクタ 86">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5" name="グループ化 104">
            <a:extLst>
              <a:ext uri="{FF2B5EF4-FFF2-40B4-BE49-F238E27FC236}">
                <a16:creationId xmlns:a16="http://schemas.microsoft.com/office/drawing/2014/main" id="{6B4898C4-ECA8-99C0-B958-1CCFBD2B7266}"/>
              </a:ext>
            </a:extLst>
          </p:cNvPr>
          <p:cNvGrpSpPr/>
          <p:nvPr/>
        </p:nvGrpSpPr>
        <p:grpSpPr>
          <a:xfrm>
            <a:off x="1909192" y="519913"/>
            <a:ext cx="3164582" cy="379952"/>
            <a:chOff x="4872767" y="283344"/>
            <a:chExt cx="2156059" cy="554517"/>
          </a:xfrm>
        </p:grpSpPr>
        <p:sp>
          <p:nvSpPr>
            <p:cNvPr id="106" name="テキスト ボックス 105">
              <a:extLst>
                <a:ext uri="{FF2B5EF4-FFF2-40B4-BE49-F238E27FC236}">
                  <a16:creationId xmlns:a16="http://schemas.microsoft.com/office/drawing/2014/main" id="{D1F11296-4772-CE2D-7C65-9C374A0D2D97}"/>
                </a:ext>
              </a:extLst>
            </p:cNvPr>
            <p:cNvSpPr txBox="1"/>
            <p:nvPr/>
          </p:nvSpPr>
          <p:spPr>
            <a:xfrm>
              <a:off x="4872767" y="337831"/>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107" name="正方形/長方形 106">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8"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110" name="テキスト ボックス 10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の目利き（決算資料編）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12" name="テキスト ボックス 11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113" name="テキスト ボックス 11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sp>
        <p:nvSpPr>
          <p:cNvPr id="111"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25</a:t>
            </a:r>
            <a:endParaRPr kumimoji="1" lang="ja-JP" altLang="en-US" dirty="0"/>
          </a:p>
        </p:txBody>
      </p:sp>
      <p:grpSp>
        <p:nvGrpSpPr>
          <p:cNvPr id="114" name="グループ化 113">
            <a:extLst>
              <a:ext uri="{FF2B5EF4-FFF2-40B4-BE49-F238E27FC236}">
                <a16:creationId xmlns:a16="http://schemas.microsoft.com/office/drawing/2014/main" id="{69068A97-50FD-44A1-A988-0B3D3EFD7DA7}"/>
              </a:ext>
            </a:extLst>
          </p:cNvPr>
          <p:cNvGrpSpPr/>
          <p:nvPr/>
        </p:nvGrpSpPr>
        <p:grpSpPr>
          <a:xfrm>
            <a:off x="287773" y="1197201"/>
            <a:ext cx="1162051" cy="885825"/>
            <a:chOff x="295274" y="1523999"/>
            <a:chExt cx="1162051" cy="885825"/>
          </a:xfrm>
        </p:grpSpPr>
        <p:sp>
          <p:nvSpPr>
            <p:cNvPr id="115" name="楕円 114">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117" name="正方形/長方形 116">
            <a:extLst>
              <a:ext uri="{FF2B5EF4-FFF2-40B4-BE49-F238E27FC236}">
                <a16:creationId xmlns:a16="http://schemas.microsoft.com/office/drawing/2014/main" id="{89E35265-CCA6-4F7A-9424-8CAB2F5451E4}"/>
              </a:ext>
            </a:extLst>
          </p:cNvPr>
          <p:cNvSpPr/>
          <p:nvPr/>
        </p:nvSpPr>
        <p:spPr>
          <a:xfrm>
            <a:off x="1354574" y="1345522"/>
            <a:ext cx="1997827"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医業収益の推移</a:t>
            </a:r>
            <a:endParaRPr kumimoji="1" lang="en-US" altLang="ja-JP" sz="1400" b="1" dirty="0">
              <a:solidFill>
                <a:schemeClr val="tx1"/>
              </a:solidFill>
            </a:endParaRPr>
          </a:p>
          <a:p>
            <a:pPr algn="ctr"/>
            <a:r>
              <a:rPr kumimoji="1" lang="ja-JP" altLang="en-US" sz="1400" b="1" dirty="0">
                <a:solidFill>
                  <a:schemeClr val="tx1"/>
                </a:solidFill>
              </a:rPr>
              <a:t>（売上高）</a:t>
            </a:r>
            <a:endParaRPr kumimoji="1" lang="en-US" altLang="ja-JP" sz="1400" b="1" dirty="0">
              <a:solidFill>
                <a:schemeClr val="tx1"/>
              </a:solidFill>
            </a:endParaRPr>
          </a:p>
        </p:txBody>
      </p:sp>
      <p:grpSp>
        <p:nvGrpSpPr>
          <p:cNvPr id="118" name="グループ化 117">
            <a:extLst>
              <a:ext uri="{FF2B5EF4-FFF2-40B4-BE49-F238E27FC236}">
                <a16:creationId xmlns:a16="http://schemas.microsoft.com/office/drawing/2014/main" id="{8ABB6722-DECF-4076-BEFF-B18C6191B012}"/>
              </a:ext>
            </a:extLst>
          </p:cNvPr>
          <p:cNvGrpSpPr/>
          <p:nvPr/>
        </p:nvGrpSpPr>
        <p:grpSpPr>
          <a:xfrm>
            <a:off x="284412" y="4158101"/>
            <a:ext cx="1162051" cy="885825"/>
            <a:chOff x="2409824" y="3038474"/>
            <a:chExt cx="1162051" cy="885825"/>
          </a:xfrm>
        </p:grpSpPr>
        <p:sp>
          <p:nvSpPr>
            <p:cNvPr id="119" name="楕円 118">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121" name="正方形/長方形 120">
            <a:extLst>
              <a:ext uri="{FF2B5EF4-FFF2-40B4-BE49-F238E27FC236}">
                <a16:creationId xmlns:a16="http://schemas.microsoft.com/office/drawing/2014/main" id="{CA1DA63E-8C33-4A20-A3AC-72D866FD193E}"/>
              </a:ext>
            </a:extLst>
          </p:cNvPr>
          <p:cNvSpPr/>
          <p:nvPr/>
        </p:nvSpPr>
        <p:spPr>
          <a:xfrm>
            <a:off x="1351213" y="4300688"/>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人件費率の推移</a:t>
            </a:r>
            <a:endParaRPr kumimoji="1" lang="en-US" altLang="ja-JP" sz="1400" b="1">
              <a:solidFill>
                <a:schemeClr val="tx1"/>
              </a:solidFill>
            </a:endParaRPr>
          </a:p>
          <a:p>
            <a:pPr algn="ctr"/>
            <a:r>
              <a:rPr kumimoji="1" lang="ja-JP" altLang="en-US" sz="1400" b="1">
                <a:solidFill>
                  <a:schemeClr val="tx1"/>
                </a:solidFill>
              </a:rPr>
              <a:t>（人件費</a:t>
            </a:r>
            <a:r>
              <a:rPr kumimoji="1" lang="en-US" altLang="ja-JP" sz="1400" b="1">
                <a:solidFill>
                  <a:schemeClr val="tx1"/>
                </a:solidFill>
              </a:rPr>
              <a:t>÷</a:t>
            </a:r>
            <a:r>
              <a:rPr kumimoji="1" lang="ja-JP" altLang="en-US" sz="1400" b="1">
                <a:solidFill>
                  <a:schemeClr val="tx1"/>
                </a:solidFill>
              </a:rPr>
              <a:t>医業収益）</a:t>
            </a:r>
            <a:endParaRPr kumimoji="1" lang="en-US" altLang="ja-JP" sz="1400" b="1">
              <a:solidFill>
                <a:schemeClr val="tx1"/>
              </a:solidFill>
            </a:endParaRPr>
          </a:p>
        </p:txBody>
      </p:sp>
      <p:sp>
        <p:nvSpPr>
          <p:cNvPr id="2" name="左大かっこ 1"/>
          <p:cNvSpPr/>
          <p:nvPr/>
        </p:nvSpPr>
        <p:spPr>
          <a:xfrm>
            <a:off x="3749751" y="1769182"/>
            <a:ext cx="45719" cy="40533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右大かっこ 2"/>
          <p:cNvSpPr/>
          <p:nvPr/>
        </p:nvSpPr>
        <p:spPr>
          <a:xfrm>
            <a:off x="8532108" y="1769401"/>
            <a:ext cx="49926" cy="402577"/>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573399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45CF6B82-BFC1-4CE4-96E7-B63B034B2B2D}"/>
              </a:ext>
            </a:extLst>
          </p:cNvPr>
          <p:cNvCxnSpPr/>
          <p:nvPr/>
        </p:nvCxnSpPr>
        <p:spPr>
          <a:xfrm>
            <a:off x="157163" y="395983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9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E3186E6-BD15-36B7-A71C-BF8F7B363E95}"/>
              </a:ext>
            </a:extLst>
          </p:cNvPr>
          <p:cNvSpPr txBox="1"/>
          <p:nvPr/>
        </p:nvSpPr>
        <p:spPr>
          <a:xfrm>
            <a:off x="3391773" y="1303066"/>
            <a:ext cx="6059074" cy="707886"/>
          </a:xfrm>
          <a:prstGeom prst="rect">
            <a:avLst/>
          </a:prstGeom>
          <a:noFill/>
        </p:spPr>
        <p:txBody>
          <a:bodyPr wrap="square" rtlCol="0">
            <a:spAutoFit/>
          </a:bodyPr>
          <a:lstStyle/>
          <a:p>
            <a:r>
              <a:rPr kumimoji="1" lang="ja-JP" altLang="en-US" sz="1000"/>
              <a:t>□  開業医（オーナー）は開業の資格要件（医師免許）を持った事業の中心</a:t>
            </a:r>
            <a:endParaRPr kumimoji="1" lang="en-US" altLang="ja-JP" sz="1000"/>
          </a:p>
          <a:p>
            <a:r>
              <a:rPr kumimoji="1" lang="ja-JP" altLang="en-US" sz="1000"/>
              <a:t>□  医師は開業前から高額報酬を得ている場合が多く、役員報酬なども高額になりがち</a:t>
            </a:r>
            <a:endParaRPr kumimoji="1" lang="en-US" altLang="ja-JP" sz="1000"/>
          </a:p>
          <a:p>
            <a:r>
              <a:rPr kumimoji="1" lang="ja-JP" altLang="en-US" sz="1000"/>
              <a:t>□  節税などの観点から、役員報酬以外の科目にも実質的な報酬が計上されているケースもある</a:t>
            </a:r>
            <a:endParaRPr kumimoji="1" lang="en-US" altLang="ja-JP" sz="1000"/>
          </a:p>
          <a:p>
            <a:r>
              <a:rPr kumimoji="1" lang="ja-JP" altLang="en-US" sz="1000"/>
              <a:t>□  医療に留まらず、小規模企業や家族経営では留意したい論点</a:t>
            </a:r>
            <a:endParaRPr kumimoji="1" lang="en-US" altLang="ja-JP" sz="1000"/>
          </a:p>
        </p:txBody>
      </p:sp>
      <p:grpSp>
        <p:nvGrpSpPr>
          <p:cNvPr id="115" name="グループ化 114">
            <a:extLst>
              <a:ext uri="{FF2B5EF4-FFF2-40B4-BE49-F238E27FC236}">
                <a16:creationId xmlns:a16="http://schemas.microsoft.com/office/drawing/2014/main" id="{D35ECE51-5BC5-C966-7FE9-A482B6C7F853}"/>
              </a:ext>
            </a:extLst>
          </p:cNvPr>
          <p:cNvGrpSpPr/>
          <p:nvPr/>
        </p:nvGrpSpPr>
        <p:grpSpPr>
          <a:xfrm>
            <a:off x="296627" y="2314687"/>
            <a:ext cx="1274045" cy="1433022"/>
            <a:chOff x="296627" y="2314687"/>
            <a:chExt cx="1274045" cy="1433022"/>
          </a:xfrm>
        </p:grpSpPr>
        <p:sp>
          <p:nvSpPr>
            <p:cNvPr id="19" name="正方形/長方形 18">
              <a:extLst>
                <a:ext uri="{FF2B5EF4-FFF2-40B4-BE49-F238E27FC236}">
                  <a16:creationId xmlns:a16="http://schemas.microsoft.com/office/drawing/2014/main" id="{E3DB5CAC-30AB-B44D-4D3D-5CA6A387F951}"/>
                </a:ext>
              </a:extLst>
            </p:cNvPr>
            <p:cNvSpPr/>
            <p:nvPr/>
          </p:nvSpPr>
          <p:spPr>
            <a:xfrm>
              <a:off x="372115" y="2314687"/>
              <a:ext cx="1123551" cy="1433022"/>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EB52F82-BA09-38D6-047B-28DBE415269A}"/>
                </a:ext>
              </a:extLst>
            </p:cNvPr>
            <p:cNvSpPr txBox="1"/>
            <p:nvPr/>
          </p:nvSpPr>
          <p:spPr>
            <a:xfrm>
              <a:off x="296627" y="2330741"/>
              <a:ext cx="1274045" cy="923330"/>
            </a:xfrm>
            <a:prstGeom prst="rect">
              <a:avLst/>
            </a:prstGeom>
            <a:noFill/>
          </p:spPr>
          <p:txBody>
            <a:bodyPr wrap="square" rtlCol="0">
              <a:spAutoFit/>
            </a:bodyPr>
            <a:lstStyle/>
            <a:p>
              <a:pPr algn="ctr"/>
              <a:r>
                <a:rPr kumimoji="1" lang="ja-JP" altLang="en-US" sz="1200" b="1"/>
                <a:t>実質的な報酬</a:t>
              </a:r>
              <a:endParaRPr kumimoji="1" lang="en-US" altLang="ja-JP" sz="1200" b="1"/>
            </a:p>
            <a:p>
              <a:pPr algn="ctr"/>
              <a:r>
                <a:rPr kumimoji="1" lang="ja-JP" altLang="en-US" sz="1200" b="1"/>
                <a:t>と見なせる</a:t>
              </a:r>
              <a:endParaRPr kumimoji="1" lang="en-US" altLang="ja-JP" sz="1200" b="1"/>
            </a:p>
            <a:p>
              <a:pPr algn="ctr"/>
              <a:r>
                <a:rPr kumimoji="1" lang="ja-JP" altLang="en-US" sz="1200" b="1"/>
                <a:t>可能性がある</a:t>
              </a:r>
              <a:endParaRPr kumimoji="1" lang="en-US" altLang="ja-JP" sz="1200" b="1"/>
            </a:p>
            <a:p>
              <a:pPr algn="ctr"/>
              <a:endParaRPr kumimoji="1" lang="en-US" altLang="ja-JP" b="1"/>
            </a:p>
          </p:txBody>
        </p:sp>
        <p:sp>
          <p:nvSpPr>
            <p:cNvPr id="26" name="テキスト ボックス 25">
              <a:extLst>
                <a:ext uri="{FF2B5EF4-FFF2-40B4-BE49-F238E27FC236}">
                  <a16:creationId xmlns:a16="http://schemas.microsoft.com/office/drawing/2014/main" id="{7A697621-7346-9D4D-DB03-F4B9A9D3DBDE}"/>
                </a:ext>
              </a:extLst>
            </p:cNvPr>
            <p:cNvSpPr txBox="1"/>
            <p:nvPr/>
          </p:nvSpPr>
          <p:spPr>
            <a:xfrm>
              <a:off x="481261" y="2878212"/>
              <a:ext cx="904775" cy="830997"/>
            </a:xfrm>
            <a:prstGeom prst="rect">
              <a:avLst/>
            </a:prstGeom>
            <a:noFill/>
          </p:spPr>
          <p:txBody>
            <a:bodyPr wrap="square" rtlCol="0">
              <a:spAutoFit/>
            </a:bodyPr>
            <a:lstStyle/>
            <a:p>
              <a:pPr algn="ctr"/>
              <a:r>
                <a:rPr kumimoji="1" lang="ja-JP" altLang="en-US" sz="2400" b="1">
                  <a:latin typeface="HGS創英角ｺﾞｼｯｸUB" panose="020B0900000000000000" pitchFamily="50" charset="-128"/>
                  <a:ea typeface="HGS創英角ｺﾞｼｯｸUB" panose="020B0900000000000000" pitchFamily="50" charset="-128"/>
                </a:rPr>
                <a:t>費用</a:t>
              </a:r>
              <a:endParaRPr kumimoji="1" lang="en-US" altLang="ja-JP" sz="2400" b="1">
                <a:latin typeface="HGS創英角ｺﾞｼｯｸUB" panose="020B0900000000000000" pitchFamily="50" charset="-128"/>
                <a:ea typeface="HGS創英角ｺﾞｼｯｸUB" panose="020B0900000000000000" pitchFamily="50" charset="-128"/>
              </a:endParaRPr>
            </a:p>
            <a:p>
              <a:pPr algn="ctr"/>
              <a:r>
                <a:rPr kumimoji="1" lang="ja-JP" altLang="en-US" sz="2400" b="1">
                  <a:latin typeface="HGS創英角ｺﾞｼｯｸUB" panose="020B0900000000000000" pitchFamily="50" charset="-128"/>
                  <a:ea typeface="HGS創英角ｺﾞｼｯｸUB" panose="020B0900000000000000" pitchFamily="50" charset="-128"/>
                </a:rPr>
                <a:t>科目</a:t>
              </a:r>
            </a:p>
          </p:txBody>
        </p:sp>
      </p:grpSp>
      <p:grpSp>
        <p:nvGrpSpPr>
          <p:cNvPr id="60" name="グループ化 59">
            <a:extLst>
              <a:ext uri="{FF2B5EF4-FFF2-40B4-BE49-F238E27FC236}">
                <a16:creationId xmlns:a16="http://schemas.microsoft.com/office/drawing/2014/main" id="{8A6F1673-6593-54C3-48A6-90FABA290158}"/>
              </a:ext>
            </a:extLst>
          </p:cNvPr>
          <p:cNvGrpSpPr/>
          <p:nvPr/>
        </p:nvGrpSpPr>
        <p:grpSpPr>
          <a:xfrm>
            <a:off x="1375013" y="2668916"/>
            <a:ext cx="1776192" cy="369332"/>
            <a:chOff x="4858184" y="2287692"/>
            <a:chExt cx="1776192" cy="369332"/>
          </a:xfrm>
        </p:grpSpPr>
        <p:sp>
          <p:nvSpPr>
            <p:cNvPr id="30" name="テキスト ボックス 29">
              <a:extLst>
                <a:ext uri="{FF2B5EF4-FFF2-40B4-BE49-F238E27FC236}">
                  <a16:creationId xmlns:a16="http://schemas.microsoft.com/office/drawing/2014/main" id="{33575E76-2E51-63E5-CD28-702B60D7FC53}"/>
                </a:ext>
              </a:extLst>
            </p:cNvPr>
            <p:cNvSpPr txBox="1"/>
            <p:nvPr/>
          </p:nvSpPr>
          <p:spPr>
            <a:xfrm>
              <a:off x="4858184" y="2287692"/>
              <a:ext cx="1776192" cy="369332"/>
            </a:xfrm>
            <a:prstGeom prst="rect">
              <a:avLst/>
            </a:prstGeom>
            <a:noFill/>
          </p:spPr>
          <p:txBody>
            <a:bodyPr wrap="square" rtlCol="0">
              <a:spAutoFit/>
            </a:bodyPr>
            <a:lstStyle/>
            <a:p>
              <a:pPr algn="ctr"/>
              <a:r>
                <a:rPr kumimoji="1" lang="ja-JP" altLang="en-US" b="1"/>
                <a:t>専従者給与</a:t>
              </a:r>
            </a:p>
          </p:txBody>
        </p:sp>
        <p:sp>
          <p:nvSpPr>
            <p:cNvPr id="41" name="正方形/長方形 40">
              <a:extLst>
                <a:ext uri="{FF2B5EF4-FFF2-40B4-BE49-F238E27FC236}">
                  <a16:creationId xmlns:a16="http://schemas.microsoft.com/office/drawing/2014/main" id="{959D91C5-C960-6723-C6A6-6C0AEEE3AE7E}"/>
                </a:ext>
              </a:extLst>
            </p:cNvPr>
            <p:cNvSpPr/>
            <p:nvPr/>
          </p:nvSpPr>
          <p:spPr>
            <a:xfrm>
              <a:off x="5049850" y="2297317"/>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a:extLst>
              <a:ext uri="{FF2B5EF4-FFF2-40B4-BE49-F238E27FC236}">
                <a16:creationId xmlns:a16="http://schemas.microsoft.com/office/drawing/2014/main" id="{3AF35F4E-AFE8-4EB7-C9A2-C8D7F2E20C3E}"/>
              </a:ext>
            </a:extLst>
          </p:cNvPr>
          <p:cNvGrpSpPr/>
          <p:nvPr/>
        </p:nvGrpSpPr>
        <p:grpSpPr>
          <a:xfrm>
            <a:off x="1375013" y="3031928"/>
            <a:ext cx="1776192" cy="369332"/>
            <a:chOff x="4854809" y="3001345"/>
            <a:chExt cx="1776192" cy="369332"/>
          </a:xfrm>
        </p:grpSpPr>
        <p:sp>
          <p:nvSpPr>
            <p:cNvPr id="31" name="テキスト ボックス 30">
              <a:extLst>
                <a:ext uri="{FF2B5EF4-FFF2-40B4-BE49-F238E27FC236}">
                  <a16:creationId xmlns:a16="http://schemas.microsoft.com/office/drawing/2014/main" id="{C0F49D5B-FA16-7C27-5770-D9A0A0B9389F}"/>
                </a:ext>
              </a:extLst>
            </p:cNvPr>
            <p:cNvSpPr txBox="1"/>
            <p:nvPr/>
          </p:nvSpPr>
          <p:spPr>
            <a:xfrm>
              <a:off x="4854809" y="3001345"/>
              <a:ext cx="1776192" cy="369332"/>
            </a:xfrm>
            <a:prstGeom prst="rect">
              <a:avLst/>
            </a:prstGeom>
            <a:noFill/>
          </p:spPr>
          <p:txBody>
            <a:bodyPr wrap="square" rtlCol="0">
              <a:spAutoFit/>
            </a:bodyPr>
            <a:lstStyle/>
            <a:p>
              <a:pPr algn="ctr"/>
              <a:r>
                <a:rPr kumimoji="1" lang="ja-JP" altLang="en-US" b="1"/>
                <a:t>地代家賃</a:t>
              </a:r>
            </a:p>
          </p:txBody>
        </p:sp>
        <p:sp>
          <p:nvSpPr>
            <p:cNvPr id="61" name="正方形/長方形 60">
              <a:extLst>
                <a:ext uri="{FF2B5EF4-FFF2-40B4-BE49-F238E27FC236}">
                  <a16:creationId xmlns:a16="http://schemas.microsoft.com/office/drawing/2014/main" id="{2D64917C-0ED7-E392-F24C-EAA246A3B291}"/>
                </a:ext>
              </a:extLst>
            </p:cNvPr>
            <p:cNvSpPr/>
            <p:nvPr/>
          </p:nvSpPr>
          <p:spPr>
            <a:xfrm>
              <a:off x="5049849" y="3020595"/>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グループ化 88">
            <a:extLst>
              <a:ext uri="{FF2B5EF4-FFF2-40B4-BE49-F238E27FC236}">
                <a16:creationId xmlns:a16="http://schemas.microsoft.com/office/drawing/2014/main" id="{0954DFF9-B0BB-5C60-41E0-4C9160649AE9}"/>
              </a:ext>
            </a:extLst>
          </p:cNvPr>
          <p:cNvGrpSpPr/>
          <p:nvPr/>
        </p:nvGrpSpPr>
        <p:grpSpPr>
          <a:xfrm>
            <a:off x="1375013" y="2292841"/>
            <a:ext cx="1776192" cy="369332"/>
            <a:chOff x="4858184" y="2287692"/>
            <a:chExt cx="1776192" cy="369332"/>
          </a:xfrm>
        </p:grpSpPr>
        <p:sp>
          <p:nvSpPr>
            <p:cNvPr id="105" name="テキスト ボックス 104">
              <a:extLst>
                <a:ext uri="{FF2B5EF4-FFF2-40B4-BE49-F238E27FC236}">
                  <a16:creationId xmlns:a16="http://schemas.microsoft.com/office/drawing/2014/main" id="{31836F1A-4F24-BAE8-FD5A-F3D328392EEC}"/>
                </a:ext>
              </a:extLst>
            </p:cNvPr>
            <p:cNvSpPr txBox="1"/>
            <p:nvPr/>
          </p:nvSpPr>
          <p:spPr>
            <a:xfrm>
              <a:off x="4858184" y="2287692"/>
              <a:ext cx="1776192" cy="369332"/>
            </a:xfrm>
            <a:prstGeom prst="rect">
              <a:avLst/>
            </a:prstGeom>
            <a:noFill/>
          </p:spPr>
          <p:txBody>
            <a:bodyPr wrap="square" rtlCol="0">
              <a:spAutoFit/>
            </a:bodyPr>
            <a:lstStyle/>
            <a:p>
              <a:pPr algn="ctr"/>
              <a:r>
                <a:rPr kumimoji="1" lang="ja-JP" altLang="en-US" b="1"/>
                <a:t>役員報酬</a:t>
              </a:r>
            </a:p>
          </p:txBody>
        </p:sp>
        <p:sp>
          <p:nvSpPr>
            <p:cNvPr id="106" name="正方形/長方形 105">
              <a:extLst>
                <a:ext uri="{FF2B5EF4-FFF2-40B4-BE49-F238E27FC236}">
                  <a16:creationId xmlns:a16="http://schemas.microsoft.com/office/drawing/2014/main" id="{9563D5BF-8FD5-5E74-C7A8-FC3D75CC2256}"/>
                </a:ext>
              </a:extLst>
            </p:cNvPr>
            <p:cNvSpPr/>
            <p:nvPr/>
          </p:nvSpPr>
          <p:spPr>
            <a:xfrm>
              <a:off x="5049850" y="2297317"/>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7" name="グループ化 106">
            <a:extLst>
              <a:ext uri="{FF2B5EF4-FFF2-40B4-BE49-F238E27FC236}">
                <a16:creationId xmlns:a16="http://schemas.microsoft.com/office/drawing/2014/main" id="{AA913E77-AA37-37DC-BFC3-33ECC569F14E}"/>
              </a:ext>
            </a:extLst>
          </p:cNvPr>
          <p:cNvGrpSpPr/>
          <p:nvPr/>
        </p:nvGrpSpPr>
        <p:grpSpPr>
          <a:xfrm>
            <a:off x="1375013" y="3421066"/>
            <a:ext cx="1776192" cy="369332"/>
            <a:chOff x="4854809" y="3001345"/>
            <a:chExt cx="1776192" cy="369332"/>
          </a:xfrm>
        </p:grpSpPr>
        <p:sp>
          <p:nvSpPr>
            <p:cNvPr id="108" name="テキスト ボックス 107">
              <a:extLst>
                <a:ext uri="{FF2B5EF4-FFF2-40B4-BE49-F238E27FC236}">
                  <a16:creationId xmlns:a16="http://schemas.microsoft.com/office/drawing/2014/main" id="{E668A092-9080-3E24-4A13-59142C4F88AB}"/>
                </a:ext>
              </a:extLst>
            </p:cNvPr>
            <p:cNvSpPr txBox="1"/>
            <p:nvPr/>
          </p:nvSpPr>
          <p:spPr>
            <a:xfrm>
              <a:off x="4854809" y="3001345"/>
              <a:ext cx="1776192" cy="369332"/>
            </a:xfrm>
            <a:prstGeom prst="rect">
              <a:avLst/>
            </a:prstGeom>
            <a:noFill/>
          </p:spPr>
          <p:txBody>
            <a:bodyPr wrap="square" rtlCol="0">
              <a:spAutoFit/>
            </a:bodyPr>
            <a:lstStyle/>
            <a:p>
              <a:pPr algn="ctr"/>
              <a:r>
                <a:rPr kumimoji="1" lang="ja-JP" altLang="en-US" b="1"/>
                <a:t>交  際  費</a:t>
              </a:r>
            </a:p>
          </p:txBody>
        </p:sp>
        <p:sp>
          <p:nvSpPr>
            <p:cNvPr id="109" name="正方形/長方形 108">
              <a:extLst>
                <a:ext uri="{FF2B5EF4-FFF2-40B4-BE49-F238E27FC236}">
                  <a16:creationId xmlns:a16="http://schemas.microsoft.com/office/drawing/2014/main" id="{13CB9842-2A5B-13CD-75EF-F6A6C0659BD3}"/>
                </a:ext>
              </a:extLst>
            </p:cNvPr>
            <p:cNvSpPr/>
            <p:nvPr/>
          </p:nvSpPr>
          <p:spPr>
            <a:xfrm>
              <a:off x="5049849" y="3020595"/>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1" name="テキスト ボックス 110">
            <a:extLst>
              <a:ext uri="{FF2B5EF4-FFF2-40B4-BE49-F238E27FC236}">
                <a16:creationId xmlns:a16="http://schemas.microsoft.com/office/drawing/2014/main" id="{36603ABA-658C-59D2-40FF-5995A6647743}"/>
              </a:ext>
            </a:extLst>
          </p:cNvPr>
          <p:cNvSpPr txBox="1"/>
          <p:nvPr/>
        </p:nvSpPr>
        <p:spPr>
          <a:xfrm>
            <a:off x="2949415" y="2256043"/>
            <a:ext cx="2351688" cy="415498"/>
          </a:xfrm>
          <a:prstGeom prst="rect">
            <a:avLst/>
          </a:prstGeom>
          <a:noFill/>
        </p:spPr>
        <p:txBody>
          <a:bodyPr wrap="square" rtlCol="0">
            <a:spAutoFit/>
          </a:bodyPr>
          <a:lstStyle/>
          <a:p>
            <a:r>
              <a:rPr kumimoji="1" lang="ja-JP" altLang="en-US" sz="1000"/>
              <a:t>□  自身の報酬</a:t>
            </a:r>
            <a:endParaRPr kumimoji="1" lang="en-US" altLang="ja-JP" sz="1000"/>
          </a:p>
          <a:p>
            <a:r>
              <a:rPr kumimoji="1" lang="ja-JP" altLang="en-US" sz="1000"/>
              <a:t>□  高額傾向 </a:t>
            </a:r>
            <a:r>
              <a:rPr kumimoji="1" lang="ja-JP" altLang="en-US" sz="1050"/>
              <a:t>　</a:t>
            </a:r>
            <a:endParaRPr kumimoji="1" lang="en-US" altLang="ja-JP" sz="1050"/>
          </a:p>
        </p:txBody>
      </p:sp>
      <p:sp>
        <p:nvSpPr>
          <p:cNvPr id="112" name="テキスト ボックス 111">
            <a:extLst>
              <a:ext uri="{FF2B5EF4-FFF2-40B4-BE49-F238E27FC236}">
                <a16:creationId xmlns:a16="http://schemas.microsoft.com/office/drawing/2014/main" id="{99F67F79-941A-3DCD-BEC7-F1A7FBC87237}"/>
              </a:ext>
            </a:extLst>
          </p:cNvPr>
          <p:cNvSpPr txBox="1"/>
          <p:nvPr/>
        </p:nvSpPr>
        <p:spPr>
          <a:xfrm>
            <a:off x="2949415" y="2636656"/>
            <a:ext cx="2431199" cy="415498"/>
          </a:xfrm>
          <a:prstGeom prst="rect">
            <a:avLst/>
          </a:prstGeom>
          <a:noFill/>
        </p:spPr>
        <p:txBody>
          <a:bodyPr wrap="square" rtlCol="0">
            <a:spAutoFit/>
          </a:bodyPr>
          <a:lstStyle/>
          <a:p>
            <a:r>
              <a:rPr kumimoji="1" lang="ja-JP" altLang="en-US" sz="1000"/>
              <a:t>□  配偶者の給与</a:t>
            </a:r>
            <a:endParaRPr kumimoji="1" lang="en-US" altLang="ja-JP" sz="1000"/>
          </a:p>
          <a:p>
            <a:r>
              <a:rPr kumimoji="1" lang="ja-JP" altLang="en-US" sz="1000"/>
              <a:t>□  法人の場合は役員報酬等</a:t>
            </a:r>
            <a:endParaRPr kumimoji="1" lang="en-US" altLang="ja-JP" sz="1000"/>
          </a:p>
        </p:txBody>
      </p:sp>
      <p:sp>
        <p:nvSpPr>
          <p:cNvPr id="113" name="テキスト ボックス 112">
            <a:extLst>
              <a:ext uri="{FF2B5EF4-FFF2-40B4-BE49-F238E27FC236}">
                <a16:creationId xmlns:a16="http://schemas.microsoft.com/office/drawing/2014/main" id="{68F7DD63-7C71-D226-EFF5-F044040A4FC7}"/>
              </a:ext>
            </a:extLst>
          </p:cNvPr>
          <p:cNvSpPr txBox="1"/>
          <p:nvPr/>
        </p:nvSpPr>
        <p:spPr>
          <a:xfrm>
            <a:off x="2949415" y="3007383"/>
            <a:ext cx="2506205" cy="415498"/>
          </a:xfrm>
          <a:prstGeom prst="rect">
            <a:avLst/>
          </a:prstGeom>
          <a:noFill/>
        </p:spPr>
        <p:txBody>
          <a:bodyPr wrap="square" rtlCol="0">
            <a:spAutoFit/>
          </a:bodyPr>
          <a:lstStyle/>
          <a:p>
            <a:r>
              <a:rPr kumimoji="1" lang="ja-JP" altLang="en-US" sz="1000"/>
              <a:t>□  土地・建物・駐車場を個人から賃借</a:t>
            </a:r>
            <a:endParaRPr kumimoji="1" lang="en-US" altLang="ja-JP" sz="1000"/>
          </a:p>
          <a:p>
            <a:r>
              <a:rPr kumimoji="1" lang="ja-JP" altLang="en-US" sz="1000"/>
              <a:t>□  事実上の報酬</a:t>
            </a:r>
            <a:endParaRPr kumimoji="1" lang="en-US" altLang="ja-JP" sz="1000"/>
          </a:p>
        </p:txBody>
      </p:sp>
      <p:sp>
        <p:nvSpPr>
          <p:cNvPr id="114" name="テキスト ボックス 113">
            <a:extLst>
              <a:ext uri="{FF2B5EF4-FFF2-40B4-BE49-F238E27FC236}">
                <a16:creationId xmlns:a16="http://schemas.microsoft.com/office/drawing/2014/main" id="{054348A7-61AC-6756-91AC-F7E7E2FE0575}"/>
              </a:ext>
            </a:extLst>
          </p:cNvPr>
          <p:cNvSpPr txBox="1"/>
          <p:nvPr/>
        </p:nvSpPr>
        <p:spPr>
          <a:xfrm>
            <a:off x="2949415" y="3414020"/>
            <a:ext cx="2351688" cy="415498"/>
          </a:xfrm>
          <a:prstGeom prst="rect">
            <a:avLst/>
          </a:prstGeom>
          <a:noFill/>
        </p:spPr>
        <p:txBody>
          <a:bodyPr wrap="square" rtlCol="0">
            <a:spAutoFit/>
          </a:bodyPr>
          <a:lstStyle/>
          <a:p>
            <a:r>
              <a:rPr kumimoji="1" lang="ja-JP" altLang="en-US" sz="1000"/>
              <a:t>□  個人的支出の一部計上</a:t>
            </a:r>
            <a:endParaRPr kumimoji="1" lang="en-US" altLang="ja-JP" sz="1000"/>
          </a:p>
          <a:p>
            <a:r>
              <a:rPr kumimoji="1" lang="ja-JP" altLang="en-US" sz="1000"/>
              <a:t>□  事実上の報酬</a:t>
            </a:r>
            <a:endParaRPr kumimoji="1" lang="en-US" altLang="ja-JP" sz="1000"/>
          </a:p>
        </p:txBody>
      </p:sp>
      <p:sp>
        <p:nvSpPr>
          <p:cNvPr id="116" name="正方形/長方形 115">
            <a:extLst>
              <a:ext uri="{FF2B5EF4-FFF2-40B4-BE49-F238E27FC236}">
                <a16:creationId xmlns:a16="http://schemas.microsoft.com/office/drawing/2014/main" id="{FEEC27DC-DF26-B228-FD89-8AC94271E6D2}"/>
              </a:ext>
            </a:extLst>
          </p:cNvPr>
          <p:cNvSpPr/>
          <p:nvPr/>
        </p:nvSpPr>
        <p:spPr>
          <a:xfrm>
            <a:off x="5445143" y="2281550"/>
            <a:ext cx="1123551" cy="1433022"/>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3BCEC1BA-A6E5-6F6C-5AE2-09C9B3C4304D}"/>
              </a:ext>
            </a:extLst>
          </p:cNvPr>
          <p:cNvSpPr txBox="1"/>
          <p:nvPr/>
        </p:nvSpPr>
        <p:spPr>
          <a:xfrm>
            <a:off x="5407995" y="2555676"/>
            <a:ext cx="1197845" cy="923330"/>
          </a:xfrm>
          <a:prstGeom prst="rect">
            <a:avLst/>
          </a:prstGeom>
          <a:noFill/>
        </p:spPr>
        <p:txBody>
          <a:bodyPr wrap="square" rtlCol="0">
            <a:spAutoFit/>
          </a:bodyPr>
          <a:lstStyle/>
          <a:p>
            <a:pPr algn="ctr"/>
            <a:r>
              <a:rPr kumimoji="1" lang="ja-JP" altLang="en-US" b="1"/>
              <a:t>総合的</a:t>
            </a:r>
            <a:endParaRPr kumimoji="1" lang="en-US" altLang="ja-JP" b="1"/>
          </a:p>
          <a:p>
            <a:pPr algn="ctr"/>
            <a:r>
              <a:rPr kumimoji="1" lang="ja-JP" altLang="en-US" b="1"/>
              <a:t>報酬の</a:t>
            </a:r>
            <a:endParaRPr kumimoji="1" lang="en-US" altLang="ja-JP" b="1"/>
          </a:p>
          <a:p>
            <a:pPr algn="ctr"/>
            <a:r>
              <a:rPr kumimoji="1" lang="ja-JP" altLang="en-US" b="1"/>
              <a:t>特徴</a:t>
            </a:r>
            <a:endParaRPr kumimoji="1" lang="en-US" altLang="ja-JP" b="1"/>
          </a:p>
        </p:txBody>
      </p:sp>
      <p:sp>
        <p:nvSpPr>
          <p:cNvPr id="118" name="テキスト ボックス 117">
            <a:extLst>
              <a:ext uri="{FF2B5EF4-FFF2-40B4-BE49-F238E27FC236}">
                <a16:creationId xmlns:a16="http://schemas.microsoft.com/office/drawing/2014/main" id="{9C7ADC6D-A2F9-127B-FF0D-E0742058B1D3}"/>
              </a:ext>
            </a:extLst>
          </p:cNvPr>
          <p:cNvSpPr txBox="1"/>
          <p:nvPr/>
        </p:nvSpPr>
        <p:spPr>
          <a:xfrm>
            <a:off x="6568694" y="2231077"/>
            <a:ext cx="3222426" cy="1631216"/>
          </a:xfrm>
          <a:prstGeom prst="rect">
            <a:avLst/>
          </a:prstGeom>
          <a:noFill/>
        </p:spPr>
        <p:txBody>
          <a:bodyPr wrap="square" rtlCol="0">
            <a:spAutoFit/>
          </a:bodyPr>
          <a:lstStyle/>
          <a:p>
            <a:r>
              <a:rPr kumimoji="1" lang="ja-JP" altLang="en-US" sz="1000">
                <a:latin typeface="+mn-ea"/>
              </a:rPr>
              <a:t>□  これらの総額が実質的にはオーナーの報酬</a:t>
            </a:r>
            <a:endParaRPr kumimoji="1" lang="en-US" altLang="ja-JP" sz="1000">
              <a:latin typeface="+mn-ea"/>
            </a:endParaRPr>
          </a:p>
          <a:p>
            <a:r>
              <a:rPr kumimoji="1" lang="ja-JP" altLang="en-US" sz="1000">
                <a:latin typeface="+mn-ea"/>
              </a:rPr>
              <a:t>　  と見なせる場合がある</a:t>
            </a:r>
            <a:endParaRPr kumimoji="1" lang="en-US" altLang="ja-JP" sz="1000">
              <a:latin typeface="+mn-ea"/>
            </a:endParaRPr>
          </a:p>
          <a:p>
            <a:r>
              <a:rPr kumimoji="1" lang="ja-JP" altLang="en-US" sz="1000">
                <a:latin typeface="+mn-ea"/>
              </a:rPr>
              <a:t>□   事業の損益状況が悪くても、借入の返済が</a:t>
            </a:r>
            <a:endParaRPr kumimoji="1" lang="en-US" altLang="ja-JP" sz="1000">
              <a:latin typeface="+mn-ea"/>
            </a:endParaRPr>
          </a:p>
          <a:p>
            <a:r>
              <a:rPr kumimoji="1" lang="ja-JP" altLang="en-US" sz="1000">
                <a:latin typeface="+mn-ea"/>
              </a:rPr>
              <a:t>　   滞らない場合などに着目する</a:t>
            </a:r>
            <a:endParaRPr kumimoji="1" lang="en-US" altLang="ja-JP" sz="1000">
              <a:latin typeface="+mn-ea"/>
            </a:endParaRPr>
          </a:p>
          <a:p>
            <a:r>
              <a:rPr kumimoji="1" lang="ja-JP" altLang="en-US" sz="1000">
                <a:latin typeface="+mn-ea"/>
              </a:rPr>
              <a:t>□   金融機関側の危機感（損益悪化）と事業者側</a:t>
            </a:r>
            <a:endParaRPr kumimoji="1" lang="en-US" altLang="ja-JP" sz="1000">
              <a:latin typeface="+mn-ea"/>
            </a:endParaRPr>
          </a:p>
          <a:p>
            <a:r>
              <a:rPr kumimoji="1" lang="ja-JP" altLang="en-US" sz="1000">
                <a:latin typeface="+mn-ea"/>
              </a:rPr>
              <a:t>　   の認識が合わない時などは確認すると良い</a:t>
            </a:r>
            <a:endParaRPr kumimoji="1" lang="en-US" altLang="ja-JP" sz="1000">
              <a:latin typeface="+mn-ea"/>
            </a:endParaRPr>
          </a:p>
          <a:p>
            <a:r>
              <a:rPr kumimoji="1" lang="ja-JP" altLang="en-US" sz="1000">
                <a:latin typeface="+mn-ea"/>
              </a:rPr>
              <a:t>□  これらの科目も加味すると実際の収益力が</a:t>
            </a:r>
            <a:endParaRPr kumimoji="1" lang="en-US" altLang="ja-JP" sz="1000">
              <a:latin typeface="+mn-ea"/>
            </a:endParaRPr>
          </a:p>
          <a:p>
            <a:r>
              <a:rPr kumimoji="1" lang="ja-JP" altLang="en-US" sz="1000">
                <a:latin typeface="+mn-ea"/>
              </a:rPr>
              <a:t>　   把握できる場合もあるので注視が必要</a:t>
            </a:r>
            <a:endParaRPr kumimoji="1" lang="en-US" altLang="ja-JP" sz="1000">
              <a:latin typeface="+mn-ea"/>
            </a:endParaRPr>
          </a:p>
          <a:p>
            <a:r>
              <a:rPr kumimoji="1" lang="ja-JP" altLang="en-US" sz="1000">
                <a:latin typeface="+mn-ea"/>
              </a:rPr>
              <a:t>□   反対に総合的な報酬感覚が放漫経営の元になる</a:t>
            </a:r>
            <a:endParaRPr kumimoji="1" lang="en-US" altLang="ja-JP" sz="1000">
              <a:latin typeface="+mn-ea"/>
            </a:endParaRPr>
          </a:p>
          <a:p>
            <a:r>
              <a:rPr kumimoji="1" lang="ja-JP" altLang="en-US" sz="1000">
                <a:latin typeface="+mn-ea"/>
              </a:rPr>
              <a:t>　   ことにも留意が必要</a:t>
            </a:r>
            <a:endParaRPr kumimoji="1" lang="en-US" altLang="ja-JP" sz="1000">
              <a:latin typeface="+mn-ea"/>
            </a:endParaRPr>
          </a:p>
        </p:txBody>
      </p:sp>
      <p:sp>
        <p:nvSpPr>
          <p:cNvPr id="123" name="テキスト ボックス 122">
            <a:extLst>
              <a:ext uri="{FF2B5EF4-FFF2-40B4-BE49-F238E27FC236}">
                <a16:creationId xmlns:a16="http://schemas.microsoft.com/office/drawing/2014/main" id="{C46821B7-EB95-F4C2-A563-D979808CCFEF}"/>
              </a:ext>
            </a:extLst>
          </p:cNvPr>
          <p:cNvSpPr txBox="1"/>
          <p:nvPr/>
        </p:nvSpPr>
        <p:spPr>
          <a:xfrm>
            <a:off x="3391772" y="4145393"/>
            <a:ext cx="6166565" cy="861774"/>
          </a:xfrm>
          <a:prstGeom prst="rect">
            <a:avLst/>
          </a:prstGeom>
          <a:noFill/>
        </p:spPr>
        <p:txBody>
          <a:bodyPr wrap="square" rtlCol="0">
            <a:spAutoFit/>
          </a:bodyPr>
          <a:lstStyle/>
          <a:p>
            <a:r>
              <a:rPr kumimoji="1" lang="ja-JP" altLang="en-US" sz="1000">
                <a:latin typeface="+mn-ea"/>
              </a:rPr>
              <a:t>□  一般に、医療業は一定の来院者が確保できれば、資金繰りに窮することは少ない</a:t>
            </a:r>
            <a:endParaRPr kumimoji="1" lang="en-US" altLang="ja-JP" sz="1000">
              <a:latin typeface="+mn-ea"/>
            </a:endParaRPr>
          </a:p>
          <a:p>
            <a:r>
              <a:rPr kumimoji="1" lang="ja-JP" altLang="en-US" sz="1000">
                <a:latin typeface="+mn-ea"/>
              </a:rPr>
              <a:t>□  創業時の数か月分の固定費や、賞与資金などの需要はあるが、内部留保を積み上げる健全･安定的な</a:t>
            </a:r>
            <a:endParaRPr kumimoji="1" lang="en-US" altLang="ja-JP" sz="1000">
              <a:latin typeface="+mn-ea"/>
            </a:endParaRPr>
          </a:p>
          <a:p>
            <a:r>
              <a:rPr kumimoji="1" lang="ja-JP" altLang="en-US" sz="1000">
                <a:latin typeface="+mn-ea"/>
              </a:rPr>
              <a:t>　  経営に推移すると固定的で多額の運転資金が必要な業種ではない</a:t>
            </a:r>
            <a:endParaRPr kumimoji="1" lang="en-US" altLang="ja-JP" sz="1000">
              <a:latin typeface="+mn-ea"/>
            </a:endParaRPr>
          </a:p>
          <a:p>
            <a:r>
              <a:rPr kumimoji="1" lang="ja-JP" altLang="en-US" sz="1000">
                <a:latin typeface="+mn-ea"/>
              </a:rPr>
              <a:t>□ しかし、入金された診療報酬（手元現金）で設備・備品を一括購入したり、個人支出などで社外流出</a:t>
            </a:r>
            <a:endParaRPr kumimoji="1" lang="en-US" altLang="ja-JP" sz="1000">
              <a:latin typeface="+mn-ea"/>
            </a:endParaRPr>
          </a:p>
          <a:p>
            <a:r>
              <a:rPr kumimoji="1" lang="ja-JP" altLang="en-US" sz="1000">
                <a:latin typeface="+mn-ea"/>
              </a:rPr>
              <a:t>　 したりすると資金繰りの悪化に直結するので、留意が必要</a:t>
            </a:r>
            <a:endParaRPr kumimoji="1" lang="en-US" altLang="ja-JP" sz="1000">
              <a:latin typeface="+mn-ea"/>
            </a:endParaRPr>
          </a:p>
        </p:txBody>
      </p:sp>
      <p:grpSp>
        <p:nvGrpSpPr>
          <p:cNvPr id="142" name="グループ化 141">
            <a:extLst>
              <a:ext uri="{FF2B5EF4-FFF2-40B4-BE49-F238E27FC236}">
                <a16:creationId xmlns:a16="http://schemas.microsoft.com/office/drawing/2014/main" id="{31C77F1C-E328-C7DF-02F9-2A5AB5FA0F28}"/>
              </a:ext>
            </a:extLst>
          </p:cNvPr>
          <p:cNvGrpSpPr/>
          <p:nvPr/>
        </p:nvGrpSpPr>
        <p:grpSpPr>
          <a:xfrm>
            <a:off x="289727" y="5189900"/>
            <a:ext cx="1274045" cy="1484357"/>
            <a:chOff x="289727" y="5189900"/>
            <a:chExt cx="1274045" cy="1484357"/>
          </a:xfrm>
        </p:grpSpPr>
        <p:sp>
          <p:nvSpPr>
            <p:cNvPr id="125" name="正方形/長方形 124">
              <a:extLst>
                <a:ext uri="{FF2B5EF4-FFF2-40B4-BE49-F238E27FC236}">
                  <a16:creationId xmlns:a16="http://schemas.microsoft.com/office/drawing/2014/main" id="{8FB81BE8-C494-B468-C465-51401E2960B6}"/>
                </a:ext>
              </a:extLst>
            </p:cNvPr>
            <p:cNvSpPr/>
            <p:nvPr/>
          </p:nvSpPr>
          <p:spPr>
            <a:xfrm>
              <a:off x="371872" y="5189900"/>
              <a:ext cx="1123551" cy="143302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1173B051-8B54-841A-8519-05FF20A3C43E}"/>
                </a:ext>
              </a:extLst>
            </p:cNvPr>
            <p:cNvSpPr txBox="1"/>
            <p:nvPr/>
          </p:nvSpPr>
          <p:spPr>
            <a:xfrm>
              <a:off x="289727" y="5458540"/>
              <a:ext cx="1274045" cy="1215717"/>
            </a:xfrm>
            <a:prstGeom prst="rect">
              <a:avLst/>
            </a:prstGeom>
            <a:noFill/>
          </p:spPr>
          <p:txBody>
            <a:bodyPr wrap="square" rtlCol="0">
              <a:spAutoFit/>
            </a:bodyPr>
            <a:lstStyle/>
            <a:p>
              <a:pPr algn="ctr"/>
              <a:r>
                <a:rPr kumimoji="1" lang="ja-JP" altLang="en-US" sz="2000" b="1">
                  <a:latin typeface="HG創英角ｺﾞｼｯｸUB" panose="020B0909000000000000" pitchFamily="49" charset="-128"/>
                  <a:ea typeface="HG創英角ｺﾞｼｯｸUB" panose="020B0909000000000000" pitchFamily="49" charset="-128"/>
                </a:rPr>
                <a:t>流動比率</a:t>
              </a:r>
              <a:endParaRPr kumimoji="1" lang="en-US" altLang="ja-JP" sz="2000" b="1">
                <a:latin typeface="HG創英角ｺﾞｼｯｸUB" panose="020B0909000000000000" pitchFamily="49" charset="-128"/>
                <a:ea typeface="HG創英角ｺﾞｼｯｸUB" panose="020B0909000000000000" pitchFamily="49" charset="-128"/>
              </a:endParaRPr>
            </a:p>
            <a:p>
              <a:pPr algn="ctr"/>
              <a:r>
                <a:rPr kumimoji="1" lang="ja-JP" altLang="en-US" sz="1100" b="1"/>
                <a:t>だけで判断する</a:t>
              </a:r>
              <a:r>
                <a:rPr kumimoji="1" lang="ja-JP" altLang="en-US" sz="2400" b="1">
                  <a:latin typeface="HG創英角ｺﾞｼｯｸUB" panose="020B0909000000000000" pitchFamily="49" charset="-128"/>
                  <a:ea typeface="HG創英角ｺﾞｼｯｸUB" panose="020B0909000000000000" pitchFamily="49" charset="-128"/>
                </a:rPr>
                <a:t>リスク</a:t>
              </a:r>
              <a:endParaRPr kumimoji="1" lang="en-US" altLang="ja-JP" sz="1200" b="1">
                <a:latin typeface="HG創英角ｺﾞｼｯｸUB" panose="020B0909000000000000" pitchFamily="49" charset="-128"/>
                <a:ea typeface="HG創英角ｺﾞｼｯｸUB" panose="020B0909000000000000" pitchFamily="49" charset="-128"/>
              </a:endParaRPr>
            </a:p>
            <a:p>
              <a:pPr algn="ctr"/>
              <a:endParaRPr kumimoji="1" lang="en-US" altLang="ja-JP" b="1"/>
            </a:p>
          </p:txBody>
        </p:sp>
      </p:grpSp>
      <p:sp>
        <p:nvSpPr>
          <p:cNvPr id="127" name="テキスト ボックス 126">
            <a:extLst>
              <a:ext uri="{FF2B5EF4-FFF2-40B4-BE49-F238E27FC236}">
                <a16:creationId xmlns:a16="http://schemas.microsoft.com/office/drawing/2014/main" id="{EB5A4C9A-ABD6-E3D4-3B7B-4AC9980BDE1C}"/>
              </a:ext>
            </a:extLst>
          </p:cNvPr>
          <p:cNvSpPr txBox="1"/>
          <p:nvPr/>
        </p:nvSpPr>
        <p:spPr>
          <a:xfrm>
            <a:off x="1476577" y="5153954"/>
            <a:ext cx="3008796" cy="861774"/>
          </a:xfrm>
          <a:prstGeom prst="rect">
            <a:avLst/>
          </a:prstGeom>
          <a:noFill/>
        </p:spPr>
        <p:txBody>
          <a:bodyPr wrap="square" rtlCol="0">
            <a:spAutoFit/>
          </a:bodyPr>
          <a:lstStyle/>
          <a:p>
            <a:r>
              <a:rPr kumimoji="1" lang="ja-JP" altLang="en-US" sz="1000">
                <a:latin typeface="+mn-ea"/>
              </a:rPr>
              <a:t>□  一見すると良好に見える</a:t>
            </a:r>
            <a:endParaRPr kumimoji="1" lang="en-US" altLang="ja-JP" sz="1000">
              <a:latin typeface="+mn-ea"/>
            </a:endParaRPr>
          </a:p>
          <a:p>
            <a:r>
              <a:rPr kumimoji="1" lang="ja-JP" altLang="en-US" sz="1000">
                <a:latin typeface="+mn-ea"/>
              </a:rPr>
              <a:t>□  医業未収金（診療報酬）の割合が多い</a:t>
            </a:r>
            <a:endParaRPr kumimoji="1" lang="en-US" altLang="ja-JP" sz="1000">
              <a:latin typeface="+mn-ea"/>
            </a:endParaRPr>
          </a:p>
          <a:p>
            <a:r>
              <a:rPr kumimoji="1" lang="ja-JP" altLang="en-US" sz="1000">
                <a:latin typeface="+mn-ea"/>
              </a:rPr>
              <a:t>□  </a:t>
            </a:r>
            <a:r>
              <a:rPr kumimoji="1" lang="en-US" altLang="ja-JP" sz="1000">
                <a:latin typeface="+mn-ea"/>
              </a:rPr>
              <a:t>ABL</a:t>
            </a:r>
            <a:r>
              <a:rPr kumimoji="1" lang="ja-JP" altLang="en-US" sz="1000">
                <a:latin typeface="+mn-ea"/>
              </a:rPr>
              <a:t>などで早期に資金化していることもある</a:t>
            </a:r>
            <a:endParaRPr kumimoji="1" lang="en-US" altLang="ja-JP" sz="1000">
              <a:latin typeface="+mn-ea"/>
            </a:endParaRPr>
          </a:p>
          <a:p>
            <a:r>
              <a:rPr kumimoji="1" lang="ja-JP" altLang="en-US" sz="1000">
                <a:latin typeface="+mn-ea"/>
              </a:rPr>
              <a:t>□  入金後に即支出してしまうこともある</a:t>
            </a:r>
            <a:endParaRPr kumimoji="1" lang="en-US" altLang="ja-JP" sz="1000">
              <a:latin typeface="+mn-ea"/>
            </a:endParaRPr>
          </a:p>
          <a:p>
            <a:endParaRPr kumimoji="1" lang="en-US" altLang="ja-JP" sz="1000">
              <a:latin typeface="+mn-ea"/>
            </a:endParaRPr>
          </a:p>
        </p:txBody>
      </p:sp>
      <p:grpSp>
        <p:nvGrpSpPr>
          <p:cNvPr id="138" name="グループ化 137">
            <a:extLst>
              <a:ext uri="{FF2B5EF4-FFF2-40B4-BE49-F238E27FC236}">
                <a16:creationId xmlns:a16="http://schemas.microsoft.com/office/drawing/2014/main" id="{0D8884B8-5B4C-B4EC-52F9-B2B5C9502CBD}"/>
              </a:ext>
            </a:extLst>
          </p:cNvPr>
          <p:cNvGrpSpPr/>
          <p:nvPr/>
        </p:nvGrpSpPr>
        <p:grpSpPr>
          <a:xfrm>
            <a:off x="1356744" y="5860997"/>
            <a:ext cx="2731821" cy="819037"/>
            <a:chOff x="1424119" y="5841747"/>
            <a:chExt cx="2731821" cy="819037"/>
          </a:xfrm>
        </p:grpSpPr>
        <p:sp>
          <p:nvSpPr>
            <p:cNvPr id="128" name="テキスト ボックス 127">
              <a:extLst>
                <a:ext uri="{FF2B5EF4-FFF2-40B4-BE49-F238E27FC236}">
                  <a16:creationId xmlns:a16="http://schemas.microsoft.com/office/drawing/2014/main" id="{24BA2847-EEB6-574D-EDD8-77973A461392}"/>
                </a:ext>
              </a:extLst>
            </p:cNvPr>
            <p:cNvSpPr txBox="1"/>
            <p:nvPr/>
          </p:nvSpPr>
          <p:spPr>
            <a:xfrm>
              <a:off x="1424119" y="5841747"/>
              <a:ext cx="2731821" cy="415498"/>
            </a:xfrm>
            <a:prstGeom prst="rect">
              <a:avLst/>
            </a:prstGeom>
            <a:noFill/>
          </p:spPr>
          <p:txBody>
            <a:bodyPr wrap="square" rtlCol="0">
              <a:spAutoFit/>
            </a:bodyPr>
            <a:lstStyle/>
            <a:p>
              <a:pPr algn="ctr"/>
              <a:r>
                <a:rPr kumimoji="1" lang="ja-JP" altLang="en-US" sz="1200" b="1"/>
                <a:t>国負担の診療報酬の入金時期</a:t>
              </a:r>
              <a:endParaRPr kumimoji="1" lang="en-US" altLang="ja-JP" sz="1200" b="1"/>
            </a:p>
            <a:p>
              <a:pPr algn="ctr"/>
              <a:r>
                <a:rPr kumimoji="1" lang="ja-JP" altLang="en-US" sz="900"/>
                <a:t>～医業収益の実質大半を占める～</a:t>
              </a:r>
              <a:endParaRPr kumimoji="1" lang="en-US" altLang="ja-JP" sz="900"/>
            </a:p>
          </p:txBody>
        </p:sp>
        <p:grpSp>
          <p:nvGrpSpPr>
            <p:cNvPr id="137" name="グループ化 136">
              <a:extLst>
                <a:ext uri="{FF2B5EF4-FFF2-40B4-BE49-F238E27FC236}">
                  <a16:creationId xmlns:a16="http://schemas.microsoft.com/office/drawing/2014/main" id="{8E73EB5D-E09C-2E22-3243-CB37876BCB80}"/>
                </a:ext>
              </a:extLst>
            </p:cNvPr>
            <p:cNvGrpSpPr/>
            <p:nvPr/>
          </p:nvGrpSpPr>
          <p:grpSpPr>
            <a:xfrm>
              <a:off x="1799188" y="6243981"/>
              <a:ext cx="1981683" cy="416803"/>
              <a:chOff x="1772797" y="6263231"/>
              <a:chExt cx="1981683" cy="416803"/>
            </a:xfrm>
          </p:grpSpPr>
          <p:grpSp>
            <p:nvGrpSpPr>
              <p:cNvPr id="132" name="グループ化 131">
                <a:extLst>
                  <a:ext uri="{FF2B5EF4-FFF2-40B4-BE49-F238E27FC236}">
                    <a16:creationId xmlns:a16="http://schemas.microsoft.com/office/drawing/2014/main" id="{2F5D4FB0-0C72-871B-5DC0-B0AC06AB2D06}"/>
                  </a:ext>
                </a:extLst>
              </p:cNvPr>
              <p:cNvGrpSpPr/>
              <p:nvPr/>
            </p:nvGrpSpPr>
            <p:grpSpPr>
              <a:xfrm>
                <a:off x="1772797" y="6263231"/>
                <a:ext cx="729766" cy="363283"/>
                <a:chOff x="1570672" y="6281678"/>
                <a:chExt cx="940294" cy="328742"/>
              </a:xfrm>
            </p:grpSpPr>
            <p:sp>
              <p:nvSpPr>
                <p:cNvPr id="130" name="テキスト ボックス 129">
                  <a:extLst>
                    <a:ext uri="{FF2B5EF4-FFF2-40B4-BE49-F238E27FC236}">
                      <a16:creationId xmlns:a16="http://schemas.microsoft.com/office/drawing/2014/main" id="{10898211-2CD1-863A-5484-AB874C8D2E7B}"/>
                    </a:ext>
                  </a:extLst>
                </p:cNvPr>
                <p:cNvSpPr txBox="1"/>
                <p:nvPr/>
              </p:nvSpPr>
              <p:spPr>
                <a:xfrm>
                  <a:off x="1583074" y="6317697"/>
                  <a:ext cx="927892" cy="278514"/>
                </a:xfrm>
                <a:prstGeom prst="rect">
                  <a:avLst/>
                </a:prstGeom>
                <a:noFill/>
              </p:spPr>
              <p:txBody>
                <a:bodyPr wrap="square" rtlCol="0">
                  <a:spAutoFit/>
                </a:bodyPr>
                <a:lstStyle/>
                <a:p>
                  <a:pPr algn="ctr"/>
                  <a:r>
                    <a:rPr kumimoji="1" lang="ja-JP" altLang="en-US" sz="1400" b="1"/>
                    <a:t>当月分</a:t>
                  </a:r>
                </a:p>
              </p:txBody>
            </p:sp>
            <p:sp>
              <p:nvSpPr>
                <p:cNvPr id="131" name="正方形/長方形 130">
                  <a:extLst>
                    <a:ext uri="{FF2B5EF4-FFF2-40B4-BE49-F238E27FC236}">
                      <a16:creationId xmlns:a16="http://schemas.microsoft.com/office/drawing/2014/main" id="{09A6A957-E1CB-CCF6-2DDC-01E31726471D}"/>
                    </a:ext>
                  </a:extLst>
                </p:cNvPr>
                <p:cNvSpPr/>
                <p:nvPr/>
              </p:nvSpPr>
              <p:spPr>
                <a:xfrm>
                  <a:off x="1570672" y="6281678"/>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3" name="矢印: 右 132">
                <a:extLst>
                  <a:ext uri="{FF2B5EF4-FFF2-40B4-BE49-F238E27FC236}">
                    <a16:creationId xmlns:a16="http://schemas.microsoft.com/office/drawing/2014/main" id="{DCAA31CE-85D3-A3A5-3168-BD74F6DF5F3A}"/>
                  </a:ext>
                </a:extLst>
              </p:cNvPr>
              <p:cNvSpPr/>
              <p:nvPr/>
            </p:nvSpPr>
            <p:spPr>
              <a:xfrm>
                <a:off x="2637008" y="6284081"/>
                <a:ext cx="274093" cy="321583"/>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4" name="グループ化 133">
                <a:extLst>
                  <a:ext uri="{FF2B5EF4-FFF2-40B4-BE49-F238E27FC236}">
                    <a16:creationId xmlns:a16="http://schemas.microsoft.com/office/drawing/2014/main" id="{9AE7FC17-1040-28EE-84EA-41A96F380EA1}"/>
                  </a:ext>
                </a:extLst>
              </p:cNvPr>
              <p:cNvGrpSpPr/>
              <p:nvPr/>
            </p:nvGrpSpPr>
            <p:grpSpPr>
              <a:xfrm>
                <a:off x="3024714" y="6263231"/>
                <a:ext cx="729766" cy="416803"/>
                <a:chOff x="1570672" y="6281678"/>
                <a:chExt cx="940294" cy="377173"/>
              </a:xfrm>
            </p:grpSpPr>
            <p:sp>
              <p:nvSpPr>
                <p:cNvPr id="135" name="テキスト ボックス 134">
                  <a:extLst>
                    <a:ext uri="{FF2B5EF4-FFF2-40B4-BE49-F238E27FC236}">
                      <a16:creationId xmlns:a16="http://schemas.microsoft.com/office/drawing/2014/main" id="{4159DC6C-4B49-6296-C276-CDCC48696738}"/>
                    </a:ext>
                  </a:extLst>
                </p:cNvPr>
                <p:cNvSpPr txBox="1"/>
                <p:nvPr/>
              </p:nvSpPr>
              <p:spPr>
                <a:xfrm>
                  <a:off x="1583074" y="6282858"/>
                  <a:ext cx="927892" cy="375993"/>
                </a:xfrm>
                <a:prstGeom prst="rect">
                  <a:avLst/>
                </a:prstGeom>
                <a:noFill/>
              </p:spPr>
              <p:txBody>
                <a:bodyPr wrap="square" rtlCol="0">
                  <a:spAutoFit/>
                </a:bodyPr>
                <a:lstStyle/>
                <a:p>
                  <a:pPr algn="ctr"/>
                  <a:r>
                    <a:rPr kumimoji="1" lang="ja-JP" altLang="en-US" sz="1000" b="1"/>
                    <a:t>翌々月</a:t>
                  </a:r>
                  <a:endParaRPr kumimoji="1" lang="en-US" altLang="ja-JP" sz="1000" b="1"/>
                </a:p>
                <a:p>
                  <a:pPr algn="ctr"/>
                  <a:r>
                    <a:rPr kumimoji="1" lang="en-US" altLang="ja-JP" sz="1000" b="1"/>
                    <a:t>20</a:t>
                  </a:r>
                  <a:r>
                    <a:rPr kumimoji="1" lang="ja-JP" altLang="en-US" sz="1000" b="1"/>
                    <a:t>日前後</a:t>
                  </a:r>
                </a:p>
              </p:txBody>
            </p:sp>
            <p:sp>
              <p:nvSpPr>
                <p:cNvPr id="136" name="正方形/長方形 135">
                  <a:extLst>
                    <a:ext uri="{FF2B5EF4-FFF2-40B4-BE49-F238E27FC236}">
                      <a16:creationId xmlns:a16="http://schemas.microsoft.com/office/drawing/2014/main" id="{462DE979-B81B-7EAE-C0FD-1910AA737210}"/>
                    </a:ext>
                  </a:extLst>
                </p:cNvPr>
                <p:cNvSpPr/>
                <p:nvPr/>
              </p:nvSpPr>
              <p:spPr>
                <a:xfrm>
                  <a:off x="1570672" y="6281678"/>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41" name="グループ化 140">
            <a:extLst>
              <a:ext uri="{FF2B5EF4-FFF2-40B4-BE49-F238E27FC236}">
                <a16:creationId xmlns:a16="http://schemas.microsoft.com/office/drawing/2014/main" id="{569B2393-93F8-40FF-2E53-465D135DDA07}"/>
              </a:ext>
            </a:extLst>
          </p:cNvPr>
          <p:cNvGrpSpPr/>
          <p:nvPr/>
        </p:nvGrpSpPr>
        <p:grpSpPr>
          <a:xfrm>
            <a:off x="4355883" y="5201996"/>
            <a:ext cx="1274045" cy="1433022"/>
            <a:chOff x="4413633" y="5201996"/>
            <a:chExt cx="1274045" cy="1433022"/>
          </a:xfrm>
        </p:grpSpPr>
        <p:sp>
          <p:nvSpPr>
            <p:cNvPr id="139" name="正方形/長方形 138">
              <a:extLst>
                <a:ext uri="{FF2B5EF4-FFF2-40B4-BE49-F238E27FC236}">
                  <a16:creationId xmlns:a16="http://schemas.microsoft.com/office/drawing/2014/main" id="{29EC6FB9-D5E2-E313-BB8D-5E529C6D3A36}"/>
                </a:ext>
              </a:extLst>
            </p:cNvPr>
            <p:cNvSpPr/>
            <p:nvPr/>
          </p:nvSpPr>
          <p:spPr>
            <a:xfrm>
              <a:off x="4485373" y="5201996"/>
              <a:ext cx="1123551" cy="143302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テキスト ボックス 139">
              <a:extLst>
                <a:ext uri="{FF2B5EF4-FFF2-40B4-BE49-F238E27FC236}">
                  <a16:creationId xmlns:a16="http://schemas.microsoft.com/office/drawing/2014/main" id="{6C49AB3A-D23C-22EE-4536-5AB491511BCF}"/>
                </a:ext>
              </a:extLst>
            </p:cNvPr>
            <p:cNvSpPr txBox="1"/>
            <p:nvPr/>
          </p:nvSpPr>
          <p:spPr>
            <a:xfrm>
              <a:off x="4413633" y="5409154"/>
              <a:ext cx="1274045" cy="1215717"/>
            </a:xfrm>
            <a:prstGeom prst="rect">
              <a:avLst/>
            </a:prstGeom>
            <a:noFill/>
          </p:spPr>
          <p:txBody>
            <a:bodyPr wrap="square" rtlCol="0">
              <a:spAutoFit/>
            </a:bodyPr>
            <a:lstStyle/>
            <a:p>
              <a:pPr algn="ctr"/>
              <a:r>
                <a:rPr kumimoji="1" lang="ja-JP" altLang="en-US" sz="2000" b="1">
                  <a:latin typeface="HG創英角ｺﾞｼｯｸUB" panose="020B0909000000000000" pitchFamily="49" charset="-128"/>
                  <a:ea typeface="HG創英角ｺﾞｼｯｸUB" panose="020B0909000000000000" pitchFamily="49" charset="-128"/>
                </a:rPr>
                <a:t>簡易</a:t>
              </a:r>
              <a:r>
                <a:rPr kumimoji="1" lang="en-US" altLang="ja-JP" sz="2000" b="1">
                  <a:latin typeface="HG創英角ｺﾞｼｯｸUB" panose="020B0909000000000000" pitchFamily="49" charset="-128"/>
                  <a:ea typeface="HG創英角ｺﾞｼｯｸUB" panose="020B0909000000000000" pitchFamily="49" charset="-128"/>
                </a:rPr>
                <a:t>CF</a:t>
              </a:r>
            </a:p>
            <a:p>
              <a:pPr algn="ctr"/>
              <a:r>
                <a:rPr kumimoji="1" lang="ja-JP" altLang="en-US" sz="1100" b="1"/>
                <a:t>だけで判断する</a:t>
              </a:r>
              <a:r>
                <a:rPr kumimoji="1" lang="ja-JP" altLang="en-US" sz="2400" b="1">
                  <a:latin typeface="HG創英角ｺﾞｼｯｸUB" panose="020B0909000000000000" pitchFamily="49" charset="-128"/>
                  <a:ea typeface="HG創英角ｺﾞｼｯｸUB" panose="020B0909000000000000" pitchFamily="49" charset="-128"/>
                </a:rPr>
                <a:t>リスク</a:t>
              </a:r>
              <a:endParaRPr kumimoji="1" lang="en-US" altLang="ja-JP" sz="1200" b="1">
                <a:latin typeface="HG創英角ｺﾞｼｯｸUB" panose="020B0909000000000000" pitchFamily="49" charset="-128"/>
                <a:ea typeface="HG創英角ｺﾞｼｯｸUB" panose="020B0909000000000000" pitchFamily="49" charset="-128"/>
              </a:endParaRPr>
            </a:p>
            <a:p>
              <a:pPr algn="ctr"/>
              <a:endParaRPr kumimoji="1" lang="en-US" altLang="ja-JP" b="1"/>
            </a:p>
          </p:txBody>
        </p:sp>
      </p:grpSp>
      <p:sp>
        <p:nvSpPr>
          <p:cNvPr id="145" name="テキスト ボックス 144">
            <a:extLst>
              <a:ext uri="{FF2B5EF4-FFF2-40B4-BE49-F238E27FC236}">
                <a16:creationId xmlns:a16="http://schemas.microsoft.com/office/drawing/2014/main" id="{F76E6904-0775-0F6E-9F1D-728AA6E2510B}"/>
              </a:ext>
            </a:extLst>
          </p:cNvPr>
          <p:cNvSpPr txBox="1"/>
          <p:nvPr/>
        </p:nvSpPr>
        <p:spPr>
          <a:xfrm>
            <a:off x="7301149" y="5142950"/>
            <a:ext cx="2620567" cy="861774"/>
          </a:xfrm>
          <a:prstGeom prst="rect">
            <a:avLst/>
          </a:prstGeom>
          <a:noFill/>
        </p:spPr>
        <p:txBody>
          <a:bodyPr wrap="square" rtlCol="0">
            <a:spAutoFit/>
          </a:bodyPr>
          <a:lstStyle/>
          <a:p>
            <a:r>
              <a:rPr kumimoji="1" lang="ja-JP" altLang="en-US" sz="1000"/>
              <a:t>□  一見すると成り立っている</a:t>
            </a:r>
            <a:endParaRPr kumimoji="1" lang="en-US" altLang="ja-JP" sz="1000"/>
          </a:p>
          <a:p>
            <a:r>
              <a:rPr kumimoji="1" lang="ja-JP" altLang="en-US" sz="1000"/>
              <a:t>□  但し投資等の支出が考慮されていない</a:t>
            </a:r>
            <a:endParaRPr kumimoji="1" lang="en-US" altLang="ja-JP" sz="1000"/>
          </a:p>
          <a:p>
            <a:r>
              <a:rPr kumimoji="1" lang="ja-JP" altLang="en-US" sz="1000"/>
              <a:t>□  病院だから大丈夫と放置されている</a:t>
            </a:r>
            <a:endParaRPr kumimoji="1" lang="en-US" altLang="ja-JP" sz="1000"/>
          </a:p>
          <a:p>
            <a:r>
              <a:rPr kumimoji="1" lang="ja-JP" altLang="en-US" sz="1000"/>
              <a:t>　  ケースが多い</a:t>
            </a:r>
            <a:endParaRPr kumimoji="1" lang="en-US" altLang="ja-JP" sz="1000"/>
          </a:p>
          <a:p>
            <a:r>
              <a:rPr kumimoji="1" lang="ja-JP" altLang="en-US" sz="1000"/>
              <a:t>□  損益と資金需要の乖離には注意が必要</a:t>
            </a:r>
            <a:endParaRPr kumimoji="1" lang="en-US" altLang="ja-JP" sz="1000"/>
          </a:p>
        </p:txBody>
      </p:sp>
      <p:cxnSp>
        <p:nvCxnSpPr>
          <p:cNvPr id="147" name="直線コネクタ 146">
            <a:extLst>
              <a:ext uri="{FF2B5EF4-FFF2-40B4-BE49-F238E27FC236}">
                <a16:creationId xmlns:a16="http://schemas.microsoft.com/office/drawing/2014/main" id="{88BEBD66-8DBC-94BC-F5D1-B0DBC06325F9}"/>
              </a:ext>
            </a:extLst>
          </p:cNvPr>
          <p:cNvCxnSpPr>
            <a:cxnSpLocks/>
          </p:cNvCxnSpPr>
          <p:nvPr/>
        </p:nvCxnSpPr>
        <p:spPr>
          <a:xfrm>
            <a:off x="5551174" y="6076724"/>
            <a:ext cx="4161192" cy="3403"/>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40644A92-37B9-EF28-CE77-4C6B677A3142}"/>
              </a:ext>
            </a:extLst>
          </p:cNvPr>
          <p:cNvSpPr txBox="1"/>
          <p:nvPr/>
        </p:nvSpPr>
        <p:spPr>
          <a:xfrm>
            <a:off x="5622915" y="6128965"/>
            <a:ext cx="4168206" cy="553998"/>
          </a:xfrm>
          <a:prstGeom prst="rect">
            <a:avLst/>
          </a:prstGeom>
          <a:noFill/>
        </p:spPr>
        <p:txBody>
          <a:bodyPr wrap="square" rtlCol="0">
            <a:spAutoFit/>
          </a:bodyPr>
          <a:lstStyle/>
          <a:p>
            <a:r>
              <a:rPr kumimoji="1" lang="ja-JP" altLang="en-US" sz="1000" spc="-100"/>
              <a:t>流動性に大きな資金が入金しても、知らないうちに複数台の車両や有価証券などに形を変えてしまい、資金収支の赤字が借入金増加に跳ね返ってくることもあるので注意が必要です。</a:t>
            </a:r>
            <a:endParaRPr kumimoji="1" lang="en-US" altLang="ja-JP" sz="1000" spc="-100"/>
          </a:p>
        </p:txBody>
      </p:sp>
      <p:cxnSp>
        <p:nvCxnSpPr>
          <p:cNvPr id="66" name="直線コネクタ 65">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グループ化 68">
            <a:extLst>
              <a:ext uri="{FF2B5EF4-FFF2-40B4-BE49-F238E27FC236}">
                <a16:creationId xmlns:a16="http://schemas.microsoft.com/office/drawing/2014/main" id="{6B4898C4-ECA8-99C0-B958-1CCFBD2B7266}"/>
              </a:ext>
            </a:extLst>
          </p:cNvPr>
          <p:cNvGrpSpPr/>
          <p:nvPr/>
        </p:nvGrpSpPr>
        <p:grpSpPr>
          <a:xfrm>
            <a:off x="1909192" y="519913"/>
            <a:ext cx="3164582" cy="379952"/>
            <a:chOff x="4872767" y="283344"/>
            <a:chExt cx="2156059" cy="554517"/>
          </a:xfrm>
        </p:grpSpPr>
        <p:sp>
          <p:nvSpPr>
            <p:cNvPr id="70" name="テキスト ボックス 69">
              <a:extLst>
                <a:ext uri="{FF2B5EF4-FFF2-40B4-BE49-F238E27FC236}">
                  <a16:creationId xmlns:a16="http://schemas.microsoft.com/office/drawing/2014/main" id="{D1F11296-4772-CE2D-7C65-9C374A0D2D97}"/>
                </a:ext>
              </a:extLst>
            </p:cNvPr>
            <p:cNvSpPr txBox="1"/>
            <p:nvPr/>
          </p:nvSpPr>
          <p:spPr>
            <a:xfrm>
              <a:off x="4872767" y="337831"/>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71" name="正方形/長方形 70">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75" name="テキスト ボックス 74">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の目利き（決算資料編）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77" name="テキスト ボックス 7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78" name="テキスト ボックス 7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pic>
        <p:nvPicPr>
          <p:cNvPr id="9" name="図 8"/>
          <p:cNvPicPr>
            <a:picLocks noChangeAspect="1"/>
          </p:cNvPicPr>
          <p:nvPr/>
        </p:nvPicPr>
        <p:blipFill>
          <a:blip r:embed="rId2"/>
          <a:stretch>
            <a:fillRect/>
          </a:stretch>
        </p:blipFill>
        <p:spPr>
          <a:xfrm>
            <a:off x="5734234" y="5048599"/>
            <a:ext cx="1541363" cy="965832"/>
          </a:xfrm>
          <a:prstGeom prst="rect">
            <a:avLst/>
          </a:prstGeom>
        </p:spPr>
      </p:pic>
      <p:sp>
        <p:nvSpPr>
          <p:cNvPr id="76"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26</a:t>
            </a:r>
            <a:endParaRPr kumimoji="1" lang="ja-JP" altLang="en-US" dirty="0"/>
          </a:p>
        </p:txBody>
      </p:sp>
      <p:grpSp>
        <p:nvGrpSpPr>
          <p:cNvPr id="79" name="グループ化 78">
            <a:extLst>
              <a:ext uri="{FF2B5EF4-FFF2-40B4-BE49-F238E27FC236}">
                <a16:creationId xmlns:a16="http://schemas.microsoft.com/office/drawing/2014/main" id="{4950B9DA-A143-4374-A938-3FF1963CB9D1}"/>
              </a:ext>
            </a:extLst>
          </p:cNvPr>
          <p:cNvGrpSpPr/>
          <p:nvPr/>
        </p:nvGrpSpPr>
        <p:grpSpPr>
          <a:xfrm>
            <a:off x="243239" y="1217792"/>
            <a:ext cx="1162051" cy="885825"/>
            <a:chOff x="2409824" y="3038474"/>
            <a:chExt cx="1162051" cy="885825"/>
          </a:xfrm>
          <a:noFill/>
        </p:grpSpPr>
        <p:sp>
          <p:nvSpPr>
            <p:cNvPr id="80" name="楕円 79">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82" name="正方形/長方形 81">
            <a:extLst>
              <a:ext uri="{FF2B5EF4-FFF2-40B4-BE49-F238E27FC236}">
                <a16:creationId xmlns:a16="http://schemas.microsoft.com/office/drawing/2014/main" id="{845FE9B1-8B0F-47E7-8FD5-6F49135D7B31}"/>
              </a:ext>
            </a:extLst>
          </p:cNvPr>
          <p:cNvSpPr/>
          <p:nvPr/>
        </p:nvSpPr>
        <p:spPr>
          <a:xfrm>
            <a:off x="1310040" y="1351936"/>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総合的報酬の確認</a:t>
            </a:r>
            <a:endParaRPr kumimoji="1" lang="en-US" altLang="ja-JP" sz="1400" b="1">
              <a:solidFill>
                <a:schemeClr val="tx1"/>
              </a:solidFill>
            </a:endParaRPr>
          </a:p>
          <a:p>
            <a:pPr algn="ctr"/>
            <a:r>
              <a:rPr kumimoji="1" lang="ja-JP" altLang="en-US" sz="1400" b="1">
                <a:solidFill>
                  <a:schemeClr val="tx1"/>
                </a:solidFill>
              </a:rPr>
              <a:t>（実際の収益力把握）</a:t>
            </a:r>
            <a:endParaRPr kumimoji="1" lang="en-US" altLang="ja-JP" sz="1400" b="1">
              <a:solidFill>
                <a:schemeClr val="tx1"/>
              </a:solidFill>
            </a:endParaRPr>
          </a:p>
        </p:txBody>
      </p:sp>
      <p:sp>
        <p:nvSpPr>
          <p:cNvPr id="83" name="正方形/長方形 82">
            <a:extLst>
              <a:ext uri="{FF2B5EF4-FFF2-40B4-BE49-F238E27FC236}">
                <a16:creationId xmlns:a16="http://schemas.microsoft.com/office/drawing/2014/main" id="{68D1248C-3CF7-D475-D62E-42DC49784756}"/>
              </a:ext>
            </a:extLst>
          </p:cNvPr>
          <p:cNvSpPr/>
          <p:nvPr/>
        </p:nvSpPr>
        <p:spPr>
          <a:xfrm>
            <a:off x="1340968" y="4185632"/>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実際の資金繰りの確認</a:t>
            </a:r>
            <a:endParaRPr kumimoji="1" lang="en-US" altLang="ja-JP" sz="1400" b="1">
              <a:solidFill>
                <a:schemeClr val="tx1"/>
              </a:solidFill>
            </a:endParaRPr>
          </a:p>
        </p:txBody>
      </p:sp>
      <p:grpSp>
        <p:nvGrpSpPr>
          <p:cNvPr id="84" name="グループ化 83">
            <a:extLst>
              <a:ext uri="{FF2B5EF4-FFF2-40B4-BE49-F238E27FC236}">
                <a16:creationId xmlns:a16="http://schemas.microsoft.com/office/drawing/2014/main" id="{6701FD87-118B-CE0C-3A3C-69F82F168E0B}"/>
              </a:ext>
            </a:extLst>
          </p:cNvPr>
          <p:cNvGrpSpPr/>
          <p:nvPr/>
        </p:nvGrpSpPr>
        <p:grpSpPr>
          <a:xfrm>
            <a:off x="274167" y="4073149"/>
            <a:ext cx="1141933" cy="840828"/>
            <a:chOff x="2409824" y="3038474"/>
            <a:chExt cx="1162051" cy="885825"/>
          </a:xfrm>
          <a:noFill/>
        </p:grpSpPr>
        <p:sp>
          <p:nvSpPr>
            <p:cNvPr id="85" name="楕円 84">
              <a:extLst>
                <a:ext uri="{FF2B5EF4-FFF2-40B4-BE49-F238E27FC236}">
                  <a16:creationId xmlns:a16="http://schemas.microsoft.com/office/drawing/2014/main" id="{768AB0D8-80B7-8602-90BC-510781DB926B}"/>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D40AD0F2-0C57-0E0A-81AD-1F29A937B64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Tree>
    <p:extLst>
      <p:ext uri="{BB962C8B-B14F-4D97-AF65-F5344CB8AC3E}">
        <p14:creationId xmlns:p14="http://schemas.microsoft.com/office/powerpoint/2010/main" val="10405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68515" y="2479521"/>
            <a:ext cx="6912000" cy="658535"/>
          </a:xfrm>
        </p:spPr>
        <p:txBody>
          <a:bodyPr>
            <a:normAutofit/>
          </a:bodyPr>
          <a:lstStyle/>
          <a:p>
            <a:r>
              <a:rPr lang="zh-TW" altLang="en-US" dirty="0">
                <a:latin typeface="游ゴシック" panose="020B0400000000000000" pitchFamily="50" charset="-128"/>
                <a:ea typeface="游ゴシック" panose="020B0400000000000000" pitchFamily="50" charset="-128"/>
              </a:rPr>
              <a:t>２　全業種共通</a:t>
            </a:r>
            <a:endParaRPr kumimoji="1" lang="ja-JP" altLang="en-US"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10</a:t>
            </a:fld>
            <a:endParaRPr kumimoji="1" lang="ja-JP" altLang="en-US"/>
          </a:p>
        </p:txBody>
      </p:sp>
      <p:sp>
        <p:nvSpPr>
          <p:cNvPr id="7" name="正方形/長方形 6"/>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a:t>
            </a:r>
            <a:r>
              <a:rPr kumimoji="1" lang="ja-JP" altLang="en-US" sz="1400" spc="-40" dirty="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400" dirty="0">
                <a:latin typeface="游ゴシック" panose="020B0400000000000000" pitchFamily="50" charset="-128"/>
              </a:rPr>
              <a:t>であり、実務者の主観的な表現等を含みます。</a:t>
            </a:r>
          </a:p>
          <a:p>
            <a:r>
              <a:rPr kumimoji="1" lang="ja-JP" altLang="en-US" sz="1400" dirty="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2383960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47570E17-F89C-82F6-7EF0-5AA84C9BC983}"/>
              </a:ext>
            </a:extLst>
          </p:cNvPr>
          <p:cNvSpPr txBox="1"/>
          <p:nvPr/>
        </p:nvSpPr>
        <p:spPr>
          <a:xfrm>
            <a:off x="5946912" y="2041464"/>
            <a:ext cx="3959088" cy="692497"/>
          </a:xfrm>
          <a:prstGeom prst="rect">
            <a:avLst/>
          </a:prstGeom>
          <a:noFill/>
        </p:spPr>
        <p:txBody>
          <a:bodyPr wrap="square" rtlCol="0">
            <a:spAutoFit/>
          </a:bodyPr>
          <a:lstStyle/>
          <a:p>
            <a:r>
              <a:rPr kumimoji="1" lang="ja-JP" altLang="en-US" sz="1100" b="1"/>
              <a:t>診察時間</a:t>
            </a:r>
            <a:r>
              <a:rPr kumimoji="1" lang="en-US" altLang="ja-JP" sz="2000" b="1"/>
              <a:t>5</a:t>
            </a:r>
            <a:r>
              <a:rPr kumimoji="1" lang="ja-JP" altLang="en-US" sz="2000" b="1"/>
              <a:t>分未満～</a:t>
            </a:r>
            <a:r>
              <a:rPr kumimoji="1" lang="en-US" altLang="ja-JP" sz="2000" b="1"/>
              <a:t>10</a:t>
            </a:r>
            <a:r>
              <a:rPr kumimoji="1" lang="ja-JP" altLang="en-US" sz="2000" b="1"/>
              <a:t>分</a:t>
            </a:r>
            <a:r>
              <a:rPr kumimoji="1" lang="ja-JP" altLang="en-US" sz="1100" b="1"/>
              <a:t>の患者の割合</a:t>
            </a:r>
            <a:r>
              <a:rPr kumimoji="1" lang="en-US" altLang="ja-JP" sz="2000" b="1"/>
              <a:t>68.8</a:t>
            </a:r>
            <a:r>
              <a:rPr kumimoji="1" lang="ja-JP" altLang="en-US" sz="2000" b="1"/>
              <a:t>％</a:t>
            </a:r>
            <a:endParaRPr kumimoji="1" lang="en-US" altLang="ja-JP" sz="2000" b="1"/>
          </a:p>
          <a:p>
            <a:r>
              <a:rPr kumimoji="1" lang="en-US" altLang="ja-JP" sz="900"/>
              <a:t>※</a:t>
            </a:r>
            <a:r>
              <a:rPr kumimoji="1" lang="ja-JP" altLang="en-US" sz="900"/>
              <a:t>令和</a:t>
            </a:r>
            <a:r>
              <a:rPr kumimoji="1" lang="en-US" altLang="ja-JP" sz="900"/>
              <a:t>2</a:t>
            </a:r>
            <a:r>
              <a:rPr kumimoji="1" lang="ja-JP" altLang="en-US" sz="900"/>
              <a:t>年受療行動調査より</a:t>
            </a:r>
            <a:endParaRPr kumimoji="1" lang="en-US" altLang="ja-JP" sz="900"/>
          </a:p>
          <a:p>
            <a:endParaRPr kumimoji="1" lang="ja-JP" altLang="en-US" sz="1000" b="1"/>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73036" y="1235146"/>
            <a:ext cx="6185301" cy="707886"/>
          </a:xfrm>
          <a:prstGeom prst="rect">
            <a:avLst/>
          </a:prstGeom>
          <a:noFill/>
        </p:spPr>
        <p:txBody>
          <a:bodyPr wrap="square" rtlCol="0">
            <a:spAutoFit/>
          </a:bodyPr>
          <a:lstStyle/>
          <a:p>
            <a:r>
              <a:rPr kumimoji="1" lang="ja-JP" altLang="en-US" sz="1000">
                <a:latin typeface="+mn-ea"/>
              </a:rPr>
              <a:t>□　小売業や飲食業と同じで、利用者（患者）を集められるかが、最大のポイント</a:t>
            </a:r>
            <a:endParaRPr kumimoji="1" lang="en-US" altLang="ja-JP" sz="1000">
              <a:latin typeface="+mn-ea"/>
            </a:endParaRPr>
          </a:p>
          <a:p>
            <a:r>
              <a:rPr kumimoji="1" lang="ja-JP" altLang="en-US" sz="1000">
                <a:latin typeface="+mn-ea"/>
              </a:rPr>
              <a:t>□　診療科などによってバラつきもあるが、一定の目安をもってヒアリングすることが大切</a:t>
            </a:r>
            <a:endParaRPr kumimoji="1" lang="en-US" altLang="ja-JP" sz="1000">
              <a:latin typeface="+mn-ea"/>
            </a:endParaRPr>
          </a:p>
          <a:p>
            <a:r>
              <a:rPr kumimoji="1" lang="ja-JP" altLang="en-US" sz="1000">
                <a:latin typeface="+mn-ea"/>
              </a:rPr>
              <a:t>□　診療報酬は国によって定められているので、余程特殊な診療・手術を行うなどの特殊性がない限り、 </a:t>
            </a:r>
            <a:endParaRPr kumimoji="1" lang="en-US" altLang="ja-JP" sz="1000">
              <a:latin typeface="+mn-ea"/>
            </a:endParaRPr>
          </a:p>
          <a:p>
            <a:r>
              <a:rPr kumimoji="1" lang="en-US" altLang="ja-JP" sz="1000">
                <a:latin typeface="+mn-ea"/>
              </a:rPr>
              <a:t>       </a:t>
            </a:r>
            <a:r>
              <a:rPr kumimoji="1" lang="ja-JP" altLang="en-US" sz="1000">
                <a:latin typeface="+mn-ea"/>
              </a:rPr>
              <a:t>金融機関も必ず確認しておきたい事項</a:t>
            </a:r>
            <a:endParaRPr kumimoji="1" lang="en-US" altLang="ja-JP" sz="1000">
              <a:latin typeface="+mn-ea"/>
            </a:endParaRPr>
          </a:p>
        </p:txBody>
      </p:sp>
      <p:cxnSp>
        <p:nvCxnSpPr>
          <p:cNvPr id="34" name="直線コネクタ 33">
            <a:extLst>
              <a:ext uri="{FF2B5EF4-FFF2-40B4-BE49-F238E27FC236}">
                <a16:creationId xmlns:a16="http://schemas.microsoft.com/office/drawing/2014/main" id="{45CF6B82-BFC1-4CE4-96E7-B63B034B2B2D}"/>
              </a:ext>
            </a:extLst>
          </p:cNvPr>
          <p:cNvCxnSpPr/>
          <p:nvPr/>
        </p:nvCxnSpPr>
        <p:spPr>
          <a:xfrm>
            <a:off x="173134" y="445854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8813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6693D5E-7BDC-6CF9-8CC9-E223A9AF057D}"/>
              </a:ext>
            </a:extLst>
          </p:cNvPr>
          <p:cNvSpPr txBox="1"/>
          <p:nvPr/>
        </p:nvSpPr>
        <p:spPr>
          <a:xfrm>
            <a:off x="5091608" y="360526"/>
            <a:ext cx="3324017" cy="707886"/>
          </a:xfrm>
          <a:prstGeom prst="rect">
            <a:avLst/>
          </a:prstGeom>
          <a:noFill/>
        </p:spPr>
        <p:txBody>
          <a:bodyPr wrap="square" rtlCol="0">
            <a:spAutoFit/>
          </a:bodyPr>
          <a:lstStyle/>
          <a:p>
            <a:r>
              <a:rPr kumimoji="1" lang="ja-JP" altLang="en-US" sz="1000"/>
              <a:t>□  大病院と異なり、経理・事務部署も少人数のため、</a:t>
            </a:r>
            <a:endParaRPr kumimoji="1" lang="en-US" altLang="ja-JP" sz="1000"/>
          </a:p>
          <a:p>
            <a:r>
              <a:rPr kumimoji="1" lang="ja-JP" altLang="en-US" sz="1000"/>
              <a:t>　 長時間のヒアリングは困難</a:t>
            </a:r>
            <a:endParaRPr kumimoji="1" lang="en-US" altLang="ja-JP" sz="1000"/>
          </a:p>
          <a:p>
            <a:r>
              <a:rPr kumimoji="1" lang="ja-JP" altLang="en-US" sz="1000"/>
              <a:t>□  院長へのヒアリングも、昼休みや診療後になること</a:t>
            </a:r>
            <a:endParaRPr kumimoji="1" lang="en-US" altLang="ja-JP" sz="1000"/>
          </a:p>
          <a:p>
            <a:r>
              <a:rPr kumimoji="1" lang="ja-JP" altLang="en-US" sz="1000"/>
              <a:t>　 も多いので、手短に終えるようにポイントを絞る</a:t>
            </a:r>
            <a:endParaRPr kumimoji="1" lang="en-US" altLang="ja-JP" sz="1000"/>
          </a:p>
        </p:txBody>
      </p:sp>
      <p:grpSp>
        <p:nvGrpSpPr>
          <p:cNvPr id="15" name="グループ化 14">
            <a:extLst>
              <a:ext uri="{FF2B5EF4-FFF2-40B4-BE49-F238E27FC236}">
                <a16:creationId xmlns:a16="http://schemas.microsoft.com/office/drawing/2014/main" id="{B7F60C82-501C-656A-2FF5-B63CAB23A124}"/>
              </a:ext>
            </a:extLst>
          </p:cNvPr>
          <p:cNvGrpSpPr/>
          <p:nvPr/>
        </p:nvGrpSpPr>
        <p:grpSpPr>
          <a:xfrm>
            <a:off x="-26202" y="2156527"/>
            <a:ext cx="1457072" cy="1433022"/>
            <a:chOff x="221620" y="2314687"/>
            <a:chExt cx="1457072" cy="1433022"/>
          </a:xfrm>
        </p:grpSpPr>
        <p:sp>
          <p:nvSpPr>
            <p:cNvPr id="5" name="正方形/長方形 4">
              <a:extLst>
                <a:ext uri="{FF2B5EF4-FFF2-40B4-BE49-F238E27FC236}">
                  <a16:creationId xmlns:a16="http://schemas.microsoft.com/office/drawing/2014/main" id="{3C372F9E-EB8D-71CB-6038-FAB0FC0599B1}"/>
                </a:ext>
              </a:extLst>
            </p:cNvPr>
            <p:cNvSpPr/>
            <p:nvPr/>
          </p:nvSpPr>
          <p:spPr>
            <a:xfrm>
              <a:off x="372115" y="2314687"/>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6B1CA5A-071C-028B-5BDE-7E9FCD2E2EA5}"/>
                </a:ext>
              </a:extLst>
            </p:cNvPr>
            <p:cNvSpPr txBox="1"/>
            <p:nvPr/>
          </p:nvSpPr>
          <p:spPr>
            <a:xfrm>
              <a:off x="221620" y="2382862"/>
              <a:ext cx="1443790" cy="830997"/>
            </a:xfrm>
            <a:prstGeom prst="rect">
              <a:avLst/>
            </a:prstGeom>
            <a:noFill/>
          </p:spPr>
          <p:txBody>
            <a:bodyPr wrap="square" rtlCol="0">
              <a:spAutoFit/>
            </a:bodyPr>
            <a:lstStyle/>
            <a:p>
              <a:pPr algn="ctr"/>
              <a:r>
                <a:rPr kumimoji="1" lang="ja-JP" altLang="en-US" sz="1600" b="1"/>
                <a:t>統計資料の</a:t>
              </a:r>
              <a:endParaRPr kumimoji="1" lang="en-US" altLang="ja-JP" sz="1600" b="1"/>
            </a:p>
            <a:p>
              <a:pPr algn="ctr"/>
              <a:r>
                <a:rPr kumimoji="1" lang="ja-JP" altLang="en-US" sz="1600" b="1"/>
                <a:t>単純平均</a:t>
              </a:r>
              <a:endParaRPr kumimoji="1" lang="en-US" altLang="ja-JP" sz="1600" b="1"/>
            </a:p>
            <a:p>
              <a:pPr algn="ctr"/>
              <a:r>
                <a:rPr kumimoji="1" lang="ja-JP" altLang="en-US" sz="1600" b="1"/>
                <a:t>から</a:t>
              </a:r>
            </a:p>
          </p:txBody>
        </p:sp>
        <p:sp>
          <p:nvSpPr>
            <p:cNvPr id="13" name="テキスト ボックス 12">
              <a:extLst>
                <a:ext uri="{FF2B5EF4-FFF2-40B4-BE49-F238E27FC236}">
                  <a16:creationId xmlns:a16="http://schemas.microsoft.com/office/drawing/2014/main" id="{338404F9-95C4-2DBE-102F-5971BFD94AE5}"/>
                </a:ext>
              </a:extLst>
            </p:cNvPr>
            <p:cNvSpPr txBox="1"/>
            <p:nvPr/>
          </p:nvSpPr>
          <p:spPr>
            <a:xfrm>
              <a:off x="391364" y="3085683"/>
              <a:ext cx="1287328" cy="646331"/>
            </a:xfrm>
            <a:prstGeom prst="rect">
              <a:avLst/>
            </a:prstGeom>
            <a:noFill/>
          </p:spPr>
          <p:txBody>
            <a:bodyPr wrap="square" rtlCol="0">
              <a:spAutoFit/>
            </a:bodyPr>
            <a:lstStyle/>
            <a:p>
              <a:r>
                <a:rPr kumimoji="1" lang="en-US" altLang="ja-JP" sz="3600" b="1"/>
                <a:t>30</a:t>
              </a:r>
              <a:r>
                <a:rPr kumimoji="1" lang="ja-JP" altLang="en-US" sz="1100" b="1"/>
                <a:t>人前後</a:t>
              </a:r>
              <a:endParaRPr kumimoji="1" lang="ja-JP" altLang="en-US" b="1"/>
            </a:p>
          </p:txBody>
        </p:sp>
      </p:grpSp>
      <p:grpSp>
        <p:nvGrpSpPr>
          <p:cNvPr id="19" name="グループ化 18">
            <a:extLst>
              <a:ext uri="{FF2B5EF4-FFF2-40B4-BE49-F238E27FC236}">
                <a16:creationId xmlns:a16="http://schemas.microsoft.com/office/drawing/2014/main" id="{DF6F8DFD-A7D9-FA14-808E-242F82431DB9}"/>
              </a:ext>
            </a:extLst>
          </p:cNvPr>
          <p:cNvGrpSpPr/>
          <p:nvPr/>
        </p:nvGrpSpPr>
        <p:grpSpPr>
          <a:xfrm>
            <a:off x="4672866" y="2167197"/>
            <a:ext cx="1443790" cy="1433022"/>
            <a:chOff x="221620" y="2314687"/>
            <a:chExt cx="1443790" cy="1433022"/>
          </a:xfrm>
        </p:grpSpPr>
        <p:sp>
          <p:nvSpPr>
            <p:cNvPr id="20" name="正方形/長方形 19">
              <a:extLst>
                <a:ext uri="{FF2B5EF4-FFF2-40B4-BE49-F238E27FC236}">
                  <a16:creationId xmlns:a16="http://schemas.microsoft.com/office/drawing/2014/main" id="{EA898131-A4A2-BEA9-04D2-2B7C987973E1}"/>
                </a:ext>
              </a:extLst>
            </p:cNvPr>
            <p:cNvSpPr/>
            <p:nvPr/>
          </p:nvSpPr>
          <p:spPr>
            <a:xfrm>
              <a:off x="372115" y="2314687"/>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EEF137D-6CE4-85F9-39EE-EE99C4090B11}"/>
                </a:ext>
              </a:extLst>
            </p:cNvPr>
            <p:cNvSpPr txBox="1"/>
            <p:nvPr/>
          </p:nvSpPr>
          <p:spPr>
            <a:xfrm>
              <a:off x="221620" y="2382862"/>
              <a:ext cx="1443790" cy="830997"/>
            </a:xfrm>
            <a:prstGeom prst="rect">
              <a:avLst/>
            </a:prstGeom>
            <a:noFill/>
          </p:spPr>
          <p:txBody>
            <a:bodyPr wrap="square" rtlCol="0">
              <a:spAutoFit/>
            </a:bodyPr>
            <a:lstStyle/>
            <a:p>
              <a:pPr algn="ctr"/>
              <a:r>
                <a:rPr kumimoji="1" lang="ja-JP" altLang="en-US" sz="1600" b="1"/>
                <a:t>診療時間</a:t>
              </a:r>
              <a:endParaRPr kumimoji="1" lang="en-US" altLang="ja-JP" sz="1600" b="1"/>
            </a:p>
            <a:p>
              <a:pPr algn="ctr"/>
              <a:r>
                <a:rPr kumimoji="1" lang="ja-JP" altLang="en-US" sz="1600" b="1"/>
                <a:t>からみる</a:t>
              </a:r>
              <a:endParaRPr kumimoji="1" lang="en-US" altLang="ja-JP" sz="1600" b="1"/>
            </a:p>
            <a:p>
              <a:pPr algn="ctr"/>
              <a:r>
                <a:rPr kumimoji="1" lang="ja-JP" altLang="en-US" sz="1600" b="1"/>
                <a:t>目標数</a:t>
              </a:r>
            </a:p>
          </p:txBody>
        </p:sp>
      </p:grpSp>
      <p:sp>
        <p:nvSpPr>
          <p:cNvPr id="27" name="テキスト ボックス 26">
            <a:extLst>
              <a:ext uri="{FF2B5EF4-FFF2-40B4-BE49-F238E27FC236}">
                <a16:creationId xmlns:a16="http://schemas.microsoft.com/office/drawing/2014/main" id="{EB980873-FB35-4450-C225-FEBA5AF70353}"/>
              </a:ext>
            </a:extLst>
          </p:cNvPr>
          <p:cNvSpPr txBox="1"/>
          <p:nvPr/>
        </p:nvSpPr>
        <p:spPr>
          <a:xfrm>
            <a:off x="4857750" y="2971624"/>
            <a:ext cx="1287328" cy="646331"/>
          </a:xfrm>
          <a:prstGeom prst="rect">
            <a:avLst/>
          </a:prstGeom>
          <a:noFill/>
        </p:spPr>
        <p:txBody>
          <a:bodyPr wrap="square" rtlCol="0">
            <a:spAutoFit/>
          </a:bodyPr>
          <a:lstStyle/>
          <a:p>
            <a:r>
              <a:rPr kumimoji="1" lang="en-US" altLang="ja-JP" sz="3600" b="1"/>
              <a:t>40</a:t>
            </a:r>
            <a:r>
              <a:rPr kumimoji="1" lang="ja-JP" altLang="en-US" sz="1100" b="1"/>
              <a:t>人以上</a:t>
            </a:r>
            <a:endParaRPr kumimoji="1" lang="ja-JP" altLang="en-US" b="1"/>
          </a:p>
        </p:txBody>
      </p:sp>
      <p:pic>
        <p:nvPicPr>
          <p:cNvPr id="41" name="図 40">
            <a:extLst>
              <a:ext uri="{FF2B5EF4-FFF2-40B4-BE49-F238E27FC236}">
                <a16:creationId xmlns:a16="http://schemas.microsoft.com/office/drawing/2014/main" id="{3BC90BEC-112C-43B1-F8B9-9B326964E8E6}"/>
              </a:ext>
            </a:extLst>
          </p:cNvPr>
          <p:cNvPicPr>
            <a:picLocks noChangeAspect="1"/>
          </p:cNvPicPr>
          <p:nvPr/>
        </p:nvPicPr>
        <p:blipFill>
          <a:blip r:embed="rId2"/>
          <a:stretch>
            <a:fillRect/>
          </a:stretch>
        </p:blipFill>
        <p:spPr>
          <a:xfrm>
            <a:off x="5997927" y="2547196"/>
            <a:ext cx="3154386" cy="1086649"/>
          </a:xfrm>
          <a:prstGeom prst="rect">
            <a:avLst/>
          </a:prstGeom>
        </p:spPr>
      </p:pic>
      <p:sp>
        <p:nvSpPr>
          <p:cNvPr id="43" name="テキスト ボックス 42">
            <a:extLst>
              <a:ext uri="{FF2B5EF4-FFF2-40B4-BE49-F238E27FC236}">
                <a16:creationId xmlns:a16="http://schemas.microsoft.com/office/drawing/2014/main" id="{9AEB2F90-076B-B65D-EAAB-3AFF4BB90B18}"/>
              </a:ext>
            </a:extLst>
          </p:cNvPr>
          <p:cNvSpPr txBox="1"/>
          <p:nvPr/>
        </p:nvSpPr>
        <p:spPr>
          <a:xfrm>
            <a:off x="252955" y="3697961"/>
            <a:ext cx="9185562" cy="707886"/>
          </a:xfrm>
          <a:prstGeom prst="rect">
            <a:avLst/>
          </a:prstGeom>
          <a:noFill/>
        </p:spPr>
        <p:txBody>
          <a:bodyPr wrap="square" rtlCol="0">
            <a:spAutoFit/>
          </a:bodyPr>
          <a:lstStyle/>
          <a:p>
            <a:r>
              <a:rPr kumimoji="1" lang="ja-JP" altLang="en-US" sz="1000" spc="-50" dirty="0">
                <a:latin typeface="+mn-ea"/>
              </a:rPr>
              <a:t>　厚生労働省が公表している、各種医療関係の統計資料からは１日当りの患者数は約</a:t>
            </a:r>
            <a:r>
              <a:rPr kumimoji="1" lang="en-US" altLang="ja-JP" sz="1000" spc="-50" dirty="0">
                <a:latin typeface="+mn-ea"/>
              </a:rPr>
              <a:t>30</a:t>
            </a:r>
            <a:r>
              <a:rPr kumimoji="1" lang="ja-JP" altLang="en-US" sz="1000" spc="-50" dirty="0">
                <a:latin typeface="+mn-ea"/>
              </a:rPr>
              <a:t>人、診療時間の統計からは診療時間が</a:t>
            </a:r>
            <a:r>
              <a:rPr kumimoji="1" lang="en-US" altLang="ja-JP" sz="1000" spc="-50" dirty="0">
                <a:latin typeface="+mn-ea"/>
              </a:rPr>
              <a:t>10</a:t>
            </a:r>
            <a:r>
              <a:rPr kumimoji="1" lang="ja-JP" altLang="en-US" sz="1000" spc="-50" dirty="0">
                <a:latin typeface="+mn-ea"/>
              </a:rPr>
              <a:t>分以下の患者の割合が全体の７割近くを占めていることが分かります。仮に患者当りの診察時間を</a:t>
            </a:r>
            <a:r>
              <a:rPr kumimoji="1" lang="en-US" altLang="ja-JP" sz="1000" spc="-50" dirty="0">
                <a:latin typeface="+mn-ea"/>
              </a:rPr>
              <a:t>10</a:t>
            </a:r>
            <a:r>
              <a:rPr kumimoji="1" lang="ja-JP" altLang="en-US" sz="1000" spc="-50" dirty="0">
                <a:latin typeface="+mn-ea"/>
              </a:rPr>
              <a:t>分と見た場合、</a:t>
            </a:r>
            <a:r>
              <a:rPr kumimoji="1" lang="en-US" altLang="ja-JP" sz="1000" spc="-50" dirty="0">
                <a:latin typeface="+mn-ea"/>
              </a:rPr>
              <a:t>1</a:t>
            </a:r>
            <a:r>
              <a:rPr kumimoji="1" lang="ja-JP" altLang="en-US" sz="1000" spc="-50" dirty="0">
                <a:latin typeface="+mn-ea"/>
              </a:rPr>
              <a:t>時間当りで６名、一般的に良く見受けられる診療時間に置き換えると７時間で</a:t>
            </a:r>
            <a:r>
              <a:rPr kumimoji="1" lang="en-US" altLang="ja-JP" sz="1000" spc="-50" dirty="0">
                <a:latin typeface="+mn-ea"/>
              </a:rPr>
              <a:t>40</a:t>
            </a:r>
            <a:r>
              <a:rPr kumimoji="1" lang="ja-JP" altLang="en-US" sz="1000" spc="-50" dirty="0">
                <a:latin typeface="+mn-ea"/>
              </a:rPr>
              <a:t>人以上と推計されます。診療科により大きく異なるといえますが単純平均（経営状況を考慮しない）で患者が１日当り</a:t>
            </a:r>
            <a:r>
              <a:rPr kumimoji="1" lang="en-US" altLang="ja-JP" sz="1000" spc="-50" dirty="0">
                <a:latin typeface="+mn-ea"/>
              </a:rPr>
              <a:t>30</a:t>
            </a:r>
            <a:r>
              <a:rPr kumimoji="1" lang="ja-JP" altLang="en-US" sz="1000" spc="-50" dirty="0">
                <a:latin typeface="+mn-ea"/>
              </a:rPr>
              <a:t>人前後、無駄の少ない診療所運営をしていれば患者</a:t>
            </a:r>
            <a:r>
              <a:rPr kumimoji="1" lang="en-US" altLang="ja-JP" sz="1000" spc="-50" dirty="0">
                <a:latin typeface="+mn-ea"/>
              </a:rPr>
              <a:t>40</a:t>
            </a:r>
            <a:r>
              <a:rPr kumimoji="1" lang="ja-JP" altLang="en-US" sz="1000" spc="-50" dirty="0">
                <a:latin typeface="+mn-ea"/>
              </a:rPr>
              <a:t>人以上を確保していることは、初動でのひとつの目安になります。</a:t>
            </a:r>
            <a:endParaRPr kumimoji="1" lang="en-US" altLang="ja-JP" sz="1000" spc="-50" dirty="0">
              <a:latin typeface="+mn-ea"/>
            </a:endParaRPr>
          </a:p>
        </p:txBody>
      </p:sp>
      <p:sp>
        <p:nvSpPr>
          <p:cNvPr id="45" name="テキスト ボックス 44">
            <a:extLst>
              <a:ext uri="{FF2B5EF4-FFF2-40B4-BE49-F238E27FC236}">
                <a16:creationId xmlns:a16="http://schemas.microsoft.com/office/drawing/2014/main" id="{DD136211-9A5F-CE44-6415-13B5FF749987}"/>
              </a:ext>
            </a:extLst>
          </p:cNvPr>
          <p:cNvSpPr txBox="1"/>
          <p:nvPr/>
        </p:nvSpPr>
        <p:spPr>
          <a:xfrm>
            <a:off x="3373037" y="4628108"/>
            <a:ext cx="5834064" cy="707886"/>
          </a:xfrm>
          <a:prstGeom prst="rect">
            <a:avLst/>
          </a:prstGeom>
          <a:noFill/>
        </p:spPr>
        <p:txBody>
          <a:bodyPr wrap="square" rtlCol="0">
            <a:spAutoFit/>
          </a:bodyPr>
          <a:lstStyle/>
          <a:p>
            <a:r>
              <a:rPr kumimoji="1" lang="ja-JP" altLang="en-US" sz="1000">
                <a:latin typeface="+mn-ea"/>
              </a:rPr>
              <a:t>□　医師数・看護師数・その他医療技術者数・事務員数などの内訳確認</a:t>
            </a:r>
            <a:endParaRPr kumimoji="1" lang="en-US" altLang="ja-JP" sz="1000">
              <a:latin typeface="+mn-ea"/>
            </a:endParaRPr>
          </a:p>
          <a:p>
            <a:r>
              <a:rPr kumimoji="1" lang="ja-JP" altLang="en-US" sz="1000">
                <a:latin typeface="+mn-ea"/>
              </a:rPr>
              <a:t>□　院長以外の医師や医療技術者の存在（診察頻度・人数）</a:t>
            </a:r>
            <a:endParaRPr kumimoji="1" lang="en-US" altLang="ja-JP" sz="1000">
              <a:latin typeface="+mn-ea"/>
            </a:endParaRPr>
          </a:p>
          <a:p>
            <a:r>
              <a:rPr kumimoji="1" lang="ja-JP" altLang="en-US" sz="1000">
                <a:latin typeface="+mn-ea"/>
              </a:rPr>
              <a:t>□　年齢・勤務年数などの属性情報</a:t>
            </a:r>
            <a:endParaRPr kumimoji="1" lang="en-US" altLang="ja-JP" sz="1000">
              <a:latin typeface="+mn-ea"/>
            </a:endParaRPr>
          </a:p>
          <a:p>
            <a:r>
              <a:rPr kumimoji="1" lang="ja-JP" altLang="en-US" sz="1000">
                <a:latin typeface="+mn-ea"/>
              </a:rPr>
              <a:t>□　看護長や事務長といった部門責任者の存在</a:t>
            </a:r>
            <a:endParaRPr kumimoji="1" lang="en-US" altLang="ja-JP" sz="1000">
              <a:latin typeface="+mn-ea"/>
            </a:endParaRPr>
          </a:p>
        </p:txBody>
      </p:sp>
      <p:grpSp>
        <p:nvGrpSpPr>
          <p:cNvPr id="49" name="グループ化 48">
            <a:extLst>
              <a:ext uri="{FF2B5EF4-FFF2-40B4-BE49-F238E27FC236}">
                <a16:creationId xmlns:a16="http://schemas.microsoft.com/office/drawing/2014/main" id="{5DE9FD86-135C-1A0B-4DEA-27C4A82380DC}"/>
              </a:ext>
            </a:extLst>
          </p:cNvPr>
          <p:cNvGrpSpPr/>
          <p:nvPr/>
        </p:nvGrpSpPr>
        <p:grpSpPr>
          <a:xfrm>
            <a:off x="-26202" y="5527513"/>
            <a:ext cx="1443790" cy="1191773"/>
            <a:chOff x="13014" y="5550431"/>
            <a:chExt cx="1443790" cy="1191773"/>
          </a:xfrm>
        </p:grpSpPr>
        <p:sp>
          <p:nvSpPr>
            <p:cNvPr id="46" name="正方形/長方形 45">
              <a:extLst>
                <a:ext uri="{FF2B5EF4-FFF2-40B4-BE49-F238E27FC236}">
                  <a16:creationId xmlns:a16="http://schemas.microsoft.com/office/drawing/2014/main" id="{47F88AB0-DFE9-1505-9A66-640DD9D13AFE}"/>
                </a:ext>
              </a:extLst>
            </p:cNvPr>
            <p:cNvSpPr/>
            <p:nvPr/>
          </p:nvSpPr>
          <p:spPr>
            <a:xfrm>
              <a:off x="173134" y="5550431"/>
              <a:ext cx="1123551" cy="1191773"/>
            </a:xfrm>
            <a:prstGeom prst="rect">
              <a:avLst/>
            </a:prstGeom>
            <a:noFill/>
            <a:ln w="38100">
              <a:solidFill>
                <a:srgbClr val="FF000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90AC139E-41F4-8C8D-C792-0DEB983A3709}"/>
                </a:ext>
              </a:extLst>
            </p:cNvPr>
            <p:cNvSpPr txBox="1"/>
            <p:nvPr/>
          </p:nvSpPr>
          <p:spPr>
            <a:xfrm>
              <a:off x="13014" y="5656161"/>
              <a:ext cx="1443790" cy="707886"/>
            </a:xfrm>
            <a:prstGeom prst="rect">
              <a:avLst/>
            </a:prstGeom>
            <a:noFill/>
          </p:spPr>
          <p:txBody>
            <a:bodyPr wrap="square" rtlCol="0">
              <a:spAutoFit/>
            </a:bodyPr>
            <a:lstStyle/>
            <a:p>
              <a:pPr algn="ctr"/>
              <a:r>
                <a:rPr kumimoji="1" lang="ja-JP" altLang="en-US" sz="1600" b="1"/>
                <a:t>統計資料</a:t>
              </a:r>
              <a:endParaRPr kumimoji="1" lang="en-US" altLang="ja-JP" sz="1600" b="1"/>
            </a:p>
            <a:p>
              <a:pPr algn="ctr"/>
              <a:r>
                <a:rPr kumimoji="1" lang="ja-JP" altLang="en-US" sz="1200" b="1"/>
                <a:t>からみる</a:t>
              </a:r>
              <a:endParaRPr kumimoji="1" lang="en-US" altLang="ja-JP" sz="1200" b="1"/>
            </a:p>
            <a:p>
              <a:pPr algn="ctr"/>
              <a:r>
                <a:rPr kumimoji="1" lang="ja-JP" altLang="en-US" sz="1200" b="1"/>
                <a:t>職種別</a:t>
              </a:r>
            </a:p>
          </p:txBody>
        </p:sp>
        <p:sp>
          <p:nvSpPr>
            <p:cNvPr id="48" name="テキスト ボックス 47">
              <a:extLst>
                <a:ext uri="{FF2B5EF4-FFF2-40B4-BE49-F238E27FC236}">
                  <a16:creationId xmlns:a16="http://schemas.microsoft.com/office/drawing/2014/main" id="{4F23BA56-437A-9603-D8DB-E61DA2423F38}"/>
                </a:ext>
              </a:extLst>
            </p:cNvPr>
            <p:cNvSpPr txBox="1"/>
            <p:nvPr/>
          </p:nvSpPr>
          <p:spPr>
            <a:xfrm>
              <a:off x="97335" y="6281685"/>
              <a:ext cx="1275147" cy="369332"/>
            </a:xfrm>
            <a:prstGeom prst="rect">
              <a:avLst/>
            </a:prstGeom>
            <a:noFill/>
          </p:spPr>
          <p:txBody>
            <a:bodyPr wrap="square" rtlCol="0">
              <a:spAutoFit/>
            </a:bodyPr>
            <a:lstStyle/>
            <a:p>
              <a:pPr algn="ctr"/>
              <a:r>
                <a:rPr kumimoji="1" lang="ja-JP" altLang="en-US" b="1"/>
                <a:t>平均年収</a:t>
              </a:r>
              <a:endParaRPr kumimoji="1" lang="ja-JP" altLang="en-US" sz="1050" b="1"/>
            </a:p>
          </p:txBody>
        </p:sp>
      </p:grpSp>
      <p:sp>
        <p:nvSpPr>
          <p:cNvPr id="56" name="テキスト ボックス 55">
            <a:extLst>
              <a:ext uri="{FF2B5EF4-FFF2-40B4-BE49-F238E27FC236}">
                <a16:creationId xmlns:a16="http://schemas.microsoft.com/office/drawing/2014/main" id="{C78E21C5-7874-CE2C-05B4-FBCB0C7C5C57}"/>
              </a:ext>
            </a:extLst>
          </p:cNvPr>
          <p:cNvSpPr txBox="1"/>
          <p:nvPr/>
        </p:nvSpPr>
        <p:spPr>
          <a:xfrm>
            <a:off x="2900320" y="5468201"/>
            <a:ext cx="2922219" cy="261610"/>
          </a:xfrm>
          <a:prstGeom prst="rect">
            <a:avLst/>
          </a:prstGeom>
          <a:noFill/>
        </p:spPr>
        <p:txBody>
          <a:bodyPr wrap="square" rtlCol="0">
            <a:spAutoFit/>
          </a:bodyPr>
          <a:lstStyle/>
          <a:p>
            <a:pPr algn="ctr"/>
            <a:r>
              <a:rPr kumimoji="1" lang="ja-JP" altLang="en-US" sz="1100" b="1"/>
              <a:t>～平均賃金からの類推～</a:t>
            </a:r>
          </a:p>
        </p:txBody>
      </p:sp>
      <p:sp>
        <p:nvSpPr>
          <p:cNvPr id="57" name="テキスト ボックス 56">
            <a:extLst>
              <a:ext uri="{FF2B5EF4-FFF2-40B4-BE49-F238E27FC236}">
                <a16:creationId xmlns:a16="http://schemas.microsoft.com/office/drawing/2014/main" id="{D019DE40-E6D7-286F-8772-8B6F4C5C6B60}"/>
              </a:ext>
            </a:extLst>
          </p:cNvPr>
          <p:cNvSpPr txBox="1"/>
          <p:nvPr/>
        </p:nvSpPr>
        <p:spPr>
          <a:xfrm>
            <a:off x="3657262" y="5693762"/>
            <a:ext cx="6034084" cy="1015663"/>
          </a:xfrm>
          <a:prstGeom prst="rect">
            <a:avLst/>
          </a:prstGeom>
          <a:noFill/>
        </p:spPr>
        <p:txBody>
          <a:bodyPr wrap="square" rtlCol="0">
            <a:spAutoFit/>
          </a:bodyPr>
          <a:lstStyle/>
          <a:p>
            <a:r>
              <a:rPr kumimoji="1" lang="ja-JP" altLang="en-US" sz="1000">
                <a:latin typeface="+mn-ea"/>
              </a:rPr>
              <a:t>□　人数と決算書から当該診療所の役割別の賃金の推計が可能（個別に聞けるとより望ましい）</a:t>
            </a:r>
            <a:endParaRPr kumimoji="1" lang="en-US" altLang="ja-JP" sz="1000">
              <a:latin typeface="+mn-ea"/>
            </a:endParaRPr>
          </a:p>
          <a:p>
            <a:r>
              <a:rPr kumimoji="1" lang="ja-JP" altLang="en-US" sz="1000">
                <a:latin typeface="+mn-ea"/>
              </a:rPr>
              <a:t>□　院長以外の賃金が平均を上回るにもかかわらず、勤続年数が短い場合は、組織内に定性的な</a:t>
            </a:r>
            <a:endParaRPr kumimoji="1" lang="en-US" altLang="ja-JP" sz="1000">
              <a:latin typeface="+mn-ea"/>
            </a:endParaRPr>
          </a:p>
          <a:p>
            <a:r>
              <a:rPr kumimoji="1" lang="ja-JP" altLang="en-US" sz="1000">
                <a:latin typeface="+mn-ea"/>
              </a:rPr>
              <a:t>　　ボトルネックがあったり、患者数が多さから忙しすぎたりして、長続きしないなどが類推される</a:t>
            </a:r>
            <a:endParaRPr kumimoji="1" lang="en-US" altLang="ja-JP" sz="1000">
              <a:latin typeface="+mn-ea"/>
            </a:endParaRPr>
          </a:p>
          <a:p>
            <a:r>
              <a:rPr kumimoji="1" lang="ja-JP" altLang="en-US" sz="1000">
                <a:latin typeface="+mn-ea"/>
              </a:rPr>
              <a:t>□　院長以外の賃金が平均を下回るのに、勤続年数が長い場合は、組織内に定性面の強みが</a:t>
            </a:r>
            <a:endParaRPr kumimoji="1" lang="en-US" altLang="ja-JP" sz="1000">
              <a:latin typeface="+mn-ea"/>
            </a:endParaRPr>
          </a:p>
          <a:p>
            <a:r>
              <a:rPr kumimoji="1" lang="ja-JP" altLang="en-US" sz="1000">
                <a:latin typeface="+mn-ea"/>
              </a:rPr>
              <a:t>　　存在している可能性もある（院長・ベテラン看護師の人柄、職場環境等）</a:t>
            </a:r>
            <a:endParaRPr kumimoji="1" lang="en-US" altLang="ja-JP" sz="1000">
              <a:latin typeface="+mn-ea"/>
            </a:endParaRPr>
          </a:p>
          <a:p>
            <a:r>
              <a:rPr kumimoji="1" lang="ja-JP" altLang="en-US" sz="1000">
                <a:latin typeface="+mn-ea"/>
              </a:rPr>
              <a:t>□　あくまでも平均値であり、実際には人材不足により獲得競争になっている側面もある</a:t>
            </a:r>
            <a:endParaRPr kumimoji="1" lang="en-US" altLang="ja-JP" sz="1000">
              <a:latin typeface="+mn-ea"/>
            </a:endParaRPr>
          </a:p>
        </p:txBody>
      </p:sp>
      <p:cxnSp>
        <p:nvCxnSpPr>
          <p:cNvPr id="42" name="直線コネクタ 41">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の目利き（訪問時編）　</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2" name="テキスト ボックス 5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3" name="テキスト ボックス 5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sp>
        <p:nvSpPr>
          <p:cNvPr id="58" name="テキスト ボックス 57">
            <a:extLst>
              <a:ext uri="{FF2B5EF4-FFF2-40B4-BE49-F238E27FC236}">
                <a16:creationId xmlns:a16="http://schemas.microsoft.com/office/drawing/2014/main" id="{D1F11296-4772-CE2D-7C65-9C374A0D2D97}"/>
              </a:ext>
            </a:extLst>
          </p:cNvPr>
          <p:cNvSpPr txBox="1"/>
          <p:nvPr/>
        </p:nvSpPr>
        <p:spPr>
          <a:xfrm>
            <a:off x="1844646" y="525867"/>
            <a:ext cx="3164582" cy="338555"/>
          </a:xfrm>
          <a:prstGeom prst="rect">
            <a:avLst/>
          </a:prstGeom>
          <a:noFill/>
          <a:ln>
            <a:noFill/>
          </a:ln>
        </p:spPr>
        <p:txBody>
          <a:bodyPr wrap="square" rtlCol="0">
            <a:spAutoFit/>
          </a:bodyPr>
          <a:lstStyle/>
          <a:p>
            <a:pPr algn="ctr"/>
            <a:r>
              <a:rPr kumimoji="1" lang="ja-JP" altLang="en-US" sz="1600" b="1"/>
              <a:t>訪問時の留意点</a:t>
            </a:r>
          </a:p>
        </p:txBody>
      </p:sp>
      <p:sp>
        <p:nvSpPr>
          <p:cNvPr id="59" name="正方形/長方形 58">
            <a:extLst>
              <a:ext uri="{FF2B5EF4-FFF2-40B4-BE49-F238E27FC236}">
                <a16:creationId xmlns:a16="http://schemas.microsoft.com/office/drawing/2014/main" id="{14640808-7299-0FB0-5D91-832F42561FD9}"/>
              </a:ext>
            </a:extLst>
          </p:cNvPr>
          <p:cNvSpPr/>
          <p:nvPr/>
        </p:nvSpPr>
        <p:spPr>
          <a:xfrm>
            <a:off x="2357779" y="519913"/>
            <a:ext cx="2305659" cy="379952"/>
          </a:xfrm>
          <a:prstGeom prst="rect">
            <a:avLst/>
          </a:prstGeom>
          <a:noFill/>
          <a:ln w="34925">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rgbClr val="F87E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27</a:t>
            </a:r>
            <a:endParaRPr kumimoji="1" lang="ja-JP" altLang="en-US" dirty="0"/>
          </a:p>
        </p:txBody>
      </p:sp>
      <p:grpSp>
        <p:nvGrpSpPr>
          <p:cNvPr id="61" name="グループ化 60">
            <a:extLst>
              <a:ext uri="{FF2B5EF4-FFF2-40B4-BE49-F238E27FC236}">
                <a16:creationId xmlns:a16="http://schemas.microsoft.com/office/drawing/2014/main" id="{69068A97-50FD-44A1-A988-0B3D3EFD7DA7}"/>
              </a:ext>
            </a:extLst>
          </p:cNvPr>
          <p:cNvGrpSpPr/>
          <p:nvPr/>
        </p:nvGrpSpPr>
        <p:grpSpPr>
          <a:xfrm>
            <a:off x="221271" y="1155639"/>
            <a:ext cx="1162051" cy="885825"/>
            <a:chOff x="295274" y="1523999"/>
            <a:chExt cx="1162051" cy="885825"/>
          </a:xfrm>
        </p:grpSpPr>
        <p:sp>
          <p:nvSpPr>
            <p:cNvPr id="62" name="楕円 61">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64" name="正方形/長方形 63">
            <a:extLst>
              <a:ext uri="{FF2B5EF4-FFF2-40B4-BE49-F238E27FC236}">
                <a16:creationId xmlns:a16="http://schemas.microsoft.com/office/drawing/2014/main" id="{89E35265-CCA6-4F7A-9424-8CAB2F5451E4}"/>
              </a:ext>
            </a:extLst>
          </p:cNvPr>
          <p:cNvSpPr/>
          <p:nvPr/>
        </p:nvSpPr>
        <p:spPr>
          <a:xfrm>
            <a:off x="1288072" y="1303960"/>
            <a:ext cx="1997827"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１日あたりの患者数</a:t>
            </a:r>
            <a:endParaRPr kumimoji="1" lang="en-US" altLang="ja-JP" sz="1400" b="1">
              <a:solidFill>
                <a:schemeClr val="tx1"/>
              </a:solidFill>
              <a:latin typeface="+mn-ea"/>
            </a:endParaRPr>
          </a:p>
          <a:p>
            <a:pPr algn="ctr"/>
            <a:r>
              <a:rPr kumimoji="1" lang="ja-JP" altLang="en-US" sz="900" b="1">
                <a:solidFill>
                  <a:schemeClr val="tx1"/>
                </a:solidFill>
                <a:latin typeface="+mn-ea"/>
              </a:rPr>
              <a:t>（医師一人）</a:t>
            </a:r>
            <a:endParaRPr kumimoji="1" lang="en-US" altLang="ja-JP" sz="1400" b="1">
              <a:solidFill>
                <a:schemeClr val="tx1"/>
              </a:solidFill>
              <a:latin typeface="+mn-ea"/>
            </a:endParaRPr>
          </a:p>
        </p:txBody>
      </p:sp>
      <p:grpSp>
        <p:nvGrpSpPr>
          <p:cNvPr id="65" name="グループ化 64">
            <a:extLst>
              <a:ext uri="{FF2B5EF4-FFF2-40B4-BE49-F238E27FC236}">
                <a16:creationId xmlns:a16="http://schemas.microsoft.com/office/drawing/2014/main" id="{8ABB6722-DECF-4076-BEFF-B18C6191B012}"/>
              </a:ext>
            </a:extLst>
          </p:cNvPr>
          <p:cNvGrpSpPr/>
          <p:nvPr/>
        </p:nvGrpSpPr>
        <p:grpSpPr>
          <a:xfrm>
            <a:off x="217037" y="4556308"/>
            <a:ext cx="1162051" cy="885825"/>
            <a:chOff x="2409824" y="3038474"/>
            <a:chExt cx="1162051" cy="885825"/>
          </a:xfrm>
        </p:grpSpPr>
        <p:sp>
          <p:nvSpPr>
            <p:cNvPr id="66" name="楕円 65">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8" name="正方形/長方形 67">
            <a:extLst>
              <a:ext uri="{FF2B5EF4-FFF2-40B4-BE49-F238E27FC236}">
                <a16:creationId xmlns:a16="http://schemas.microsoft.com/office/drawing/2014/main" id="{CA1DA63E-8C33-4A20-A3AC-72D866FD193E}"/>
              </a:ext>
            </a:extLst>
          </p:cNvPr>
          <p:cNvSpPr/>
          <p:nvPr/>
        </p:nvSpPr>
        <p:spPr>
          <a:xfrm>
            <a:off x="1283838" y="4698895"/>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人件費の内訳</a:t>
            </a:r>
            <a:endParaRPr kumimoji="1" lang="en-US" altLang="ja-JP" sz="1400" b="1">
              <a:solidFill>
                <a:schemeClr val="tx1"/>
              </a:solidFill>
            </a:endParaRPr>
          </a:p>
        </p:txBody>
      </p:sp>
      <p:pic>
        <p:nvPicPr>
          <p:cNvPr id="44" name="図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382" y="2168204"/>
            <a:ext cx="3344746" cy="1472368"/>
          </a:xfrm>
          <a:prstGeom prst="rect">
            <a:avLst/>
          </a:prstGeom>
          <a:noFill/>
          <a:extLst>
            <a:ext uri="{909E8E84-426E-40DD-AFC4-6F175D3DCCD1}">
              <a14:hiddenFill xmlns:a14="http://schemas.microsoft.com/office/drawing/2010/main">
                <a:solidFill>
                  <a:srgbClr val="FFFFFF"/>
                </a:solidFill>
              </a14:hiddenFill>
            </a:ext>
          </a:extLst>
        </p:spPr>
      </p:pic>
      <p:pic>
        <p:nvPicPr>
          <p:cNvPr id="55" name="図 54"/>
          <p:cNvPicPr/>
          <p:nvPr/>
        </p:nvPicPr>
        <p:blipFill>
          <a:blip r:embed="rId4">
            <a:extLst>
              <a:ext uri="{28A0092B-C50C-407E-A947-70E740481C1C}">
                <a14:useLocalDpi xmlns:a14="http://schemas.microsoft.com/office/drawing/2010/main" val="0"/>
              </a:ext>
            </a:extLst>
          </a:blip>
          <a:srcRect/>
          <a:stretch>
            <a:fillRect/>
          </a:stretch>
        </p:blipFill>
        <p:spPr bwMode="auto">
          <a:xfrm>
            <a:off x="1344958" y="5352620"/>
            <a:ext cx="2191385" cy="1422400"/>
          </a:xfrm>
          <a:prstGeom prst="rect">
            <a:avLst/>
          </a:prstGeom>
          <a:noFill/>
        </p:spPr>
      </p:pic>
    </p:spTree>
    <p:extLst>
      <p:ext uri="{BB962C8B-B14F-4D97-AF65-F5344CB8AC3E}">
        <p14:creationId xmlns:p14="http://schemas.microsoft.com/office/powerpoint/2010/main" val="34023807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232022" y="1181188"/>
            <a:ext cx="6407217" cy="707886"/>
          </a:xfrm>
          <a:prstGeom prst="rect">
            <a:avLst/>
          </a:prstGeom>
          <a:noFill/>
        </p:spPr>
        <p:txBody>
          <a:bodyPr wrap="square" rtlCol="0">
            <a:spAutoFit/>
          </a:bodyPr>
          <a:lstStyle/>
          <a:p>
            <a:r>
              <a:rPr kumimoji="1" lang="ja-JP" altLang="en-US" sz="1000">
                <a:latin typeface="+mn-ea"/>
              </a:rPr>
              <a:t>□　</a:t>
            </a:r>
            <a:r>
              <a:rPr kumimoji="1" lang="en-US" altLang="ja-JP" sz="1000">
                <a:latin typeface="+mn-ea"/>
              </a:rPr>
              <a:t>19</a:t>
            </a:r>
            <a:r>
              <a:rPr kumimoji="1" lang="ja-JP" altLang="en-US" sz="1000">
                <a:latin typeface="+mn-ea"/>
              </a:rPr>
              <a:t>床の有床診療所の開業支援事案</a:t>
            </a:r>
            <a:endParaRPr kumimoji="1" lang="en-US" altLang="ja-JP" sz="1000">
              <a:latin typeface="+mn-ea"/>
            </a:endParaRPr>
          </a:p>
          <a:p>
            <a:r>
              <a:rPr kumimoji="1" lang="ja-JP" altLang="en-US" sz="1000">
                <a:latin typeface="+mn-ea"/>
              </a:rPr>
              <a:t>□　内視鏡による関節手術を中心とした開業</a:t>
            </a:r>
            <a:endParaRPr kumimoji="1" lang="en-US" altLang="ja-JP" sz="1000">
              <a:latin typeface="+mn-ea"/>
            </a:endParaRPr>
          </a:p>
          <a:p>
            <a:r>
              <a:rPr kumimoji="1" lang="ja-JP" altLang="en-US" sz="1000">
                <a:latin typeface="+mn-ea"/>
              </a:rPr>
              <a:t>□　地元病院の勤務医であったが、地元に縁もゆかりもなく、先進的な技術を全面に出した創業だった</a:t>
            </a:r>
            <a:endParaRPr kumimoji="1" lang="en-US" altLang="ja-JP" sz="1000">
              <a:latin typeface="+mn-ea"/>
            </a:endParaRPr>
          </a:p>
          <a:p>
            <a:r>
              <a:rPr kumimoji="1" lang="ja-JP" altLang="en-US" sz="1000">
                <a:latin typeface="+mn-ea"/>
              </a:rPr>
              <a:t>□　創業を支援する医療コンサルタントなどに依頼をせず、事業計画の策定からの支援依頼があった</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232022" y="2078893"/>
            <a:ext cx="6832934" cy="707886"/>
          </a:xfrm>
          <a:prstGeom prst="rect">
            <a:avLst/>
          </a:prstGeom>
          <a:noFill/>
        </p:spPr>
        <p:txBody>
          <a:bodyPr wrap="square" rtlCol="0">
            <a:spAutoFit/>
          </a:bodyPr>
          <a:lstStyle/>
          <a:p>
            <a:r>
              <a:rPr kumimoji="1" lang="ja-JP" altLang="en-US" sz="1000">
                <a:latin typeface="+mn-ea"/>
              </a:rPr>
              <a:t>□　専門医の経歴と、開業希望医師の手術実績（件数・内容）</a:t>
            </a:r>
            <a:endParaRPr kumimoji="1" lang="en-US" altLang="ja-JP" sz="1000">
              <a:latin typeface="+mn-ea"/>
            </a:endParaRPr>
          </a:p>
          <a:p>
            <a:r>
              <a:rPr kumimoji="1" lang="ja-JP" altLang="en-US" sz="1000">
                <a:latin typeface="+mn-ea"/>
              </a:rPr>
              <a:t>□　一般に公表されているいくつかの類似医院の手術数などと比較しても高い実績があった</a:t>
            </a:r>
            <a:endParaRPr kumimoji="1" lang="en-US" altLang="ja-JP" sz="1000">
              <a:latin typeface="+mn-ea"/>
            </a:endParaRPr>
          </a:p>
          <a:p>
            <a:r>
              <a:rPr kumimoji="1" lang="ja-JP" altLang="en-US" sz="1000">
                <a:latin typeface="+mn-ea"/>
              </a:rPr>
              <a:t>□　術式についても国内では新しいものである点も、独自のリサーチから確認でき、海外での研修を経て</a:t>
            </a:r>
            <a:endParaRPr kumimoji="1" lang="en-US" altLang="ja-JP" sz="1000">
              <a:latin typeface="+mn-ea"/>
            </a:endParaRPr>
          </a:p>
          <a:p>
            <a:r>
              <a:rPr kumimoji="1" lang="ja-JP" altLang="en-US" sz="1000">
                <a:latin typeface="+mn-ea"/>
              </a:rPr>
              <a:t>　　その術式を習得していた開業希望の医師には十分な先行優位性があると判断できた</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232022" y="3070434"/>
            <a:ext cx="6832934" cy="861774"/>
          </a:xfrm>
          <a:prstGeom prst="rect">
            <a:avLst/>
          </a:prstGeom>
          <a:noFill/>
        </p:spPr>
        <p:txBody>
          <a:bodyPr wrap="square" rtlCol="0">
            <a:spAutoFit/>
          </a:bodyPr>
          <a:lstStyle/>
          <a:p>
            <a:r>
              <a:rPr kumimoji="1" lang="ja-JP" altLang="en-US" sz="1000">
                <a:latin typeface="+mn-ea"/>
              </a:rPr>
              <a:t>□　事業計画については、開業希望の医師と何度もヒアリングをするというオーソドックスな手順で</a:t>
            </a:r>
            <a:endParaRPr kumimoji="1" lang="en-US" altLang="ja-JP" sz="1000">
              <a:latin typeface="+mn-ea"/>
            </a:endParaRPr>
          </a:p>
          <a:p>
            <a:r>
              <a:rPr kumimoji="1" lang="ja-JP" altLang="en-US" sz="1000">
                <a:latin typeface="+mn-ea"/>
              </a:rPr>
              <a:t>　　策定を支援した（公表されている調査や統計も大いに活用した）</a:t>
            </a:r>
            <a:endParaRPr kumimoji="1" lang="en-US" altLang="ja-JP" sz="1000">
              <a:latin typeface="+mn-ea"/>
            </a:endParaRPr>
          </a:p>
          <a:p>
            <a:r>
              <a:rPr kumimoji="1" lang="ja-JP" altLang="en-US" sz="1000">
                <a:latin typeface="+mn-ea"/>
              </a:rPr>
              <a:t>□　</a:t>
            </a:r>
            <a:r>
              <a:rPr kumimoji="1" lang="ja-JP" altLang="en-US" sz="1000" spc="-20">
                <a:latin typeface="+mn-ea"/>
              </a:rPr>
              <a:t>手術設備などの高額機器はリース会社からの調達となったこともあり、</a:t>
            </a:r>
            <a:r>
              <a:rPr kumimoji="1" lang="en-US" altLang="ja-JP" sz="1000" spc="-20">
                <a:latin typeface="+mn-ea"/>
              </a:rPr>
              <a:t>DCF</a:t>
            </a:r>
            <a:r>
              <a:rPr kumimoji="1" lang="ja-JP" altLang="en-US" sz="1000" spc="-20">
                <a:latin typeface="+mn-ea"/>
              </a:rPr>
              <a:t>法や診療報酬の低減の</a:t>
            </a:r>
            <a:endParaRPr kumimoji="1" lang="en-US" altLang="ja-JP" sz="1000" spc="-20">
              <a:latin typeface="+mn-ea"/>
            </a:endParaRPr>
          </a:p>
          <a:p>
            <a:r>
              <a:rPr kumimoji="1" lang="ja-JP" altLang="en-US" sz="1000" spc="-20">
                <a:latin typeface="+mn-ea"/>
              </a:rPr>
              <a:t>　　トレンドを加味したストレステストを行い、投資の経済合理性の算定に注力し、自組織以外の</a:t>
            </a:r>
            <a:endParaRPr kumimoji="1" lang="en-US" altLang="ja-JP" sz="1000" spc="-20">
              <a:latin typeface="+mn-ea"/>
            </a:endParaRPr>
          </a:p>
          <a:p>
            <a:r>
              <a:rPr kumimoji="1" lang="ja-JP" altLang="en-US" sz="1000" spc="-20">
                <a:latin typeface="+mn-ea"/>
              </a:rPr>
              <a:t>　　審査基準にも耐性がある事業であるかという面も考慮した支援をした　</a:t>
            </a:r>
            <a:endParaRPr kumimoji="1" lang="en-US" altLang="ja-JP" sz="1000" spc="-20">
              <a:latin typeface="+mn-ea"/>
            </a:endParaRP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232022" y="4187685"/>
            <a:ext cx="6880259" cy="415498"/>
          </a:xfrm>
          <a:prstGeom prst="rect">
            <a:avLst/>
          </a:prstGeom>
          <a:noFill/>
        </p:spPr>
        <p:txBody>
          <a:bodyPr wrap="square" rtlCol="0">
            <a:spAutoFit/>
          </a:bodyPr>
          <a:lstStyle/>
          <a:p>
            <a:r>
              <a:rPr kumimoji="1" lang="ja-JP" altLang="en-US" sz="1000">
                <a:latin typeface="+mn-ea"/>
              </a:rPr>
              <a:t>□　慎重なストレステストを実施したこともあるが、想定を遥かに上回る業績推移に至った</a:t>
            </a:r>
            <a:endParaRPr kumimoji="1" lang="en-US" altLang="ja-JP" sz="1000">
              <a:latin typeface="+mn-ea"/>
            </a:endParaRPr>
          </a:p>
          <a:p>
            <a:r>
              <a:rPr kumimoji="1" lang="ja-JP" altLang="en-US" sz="1000">
                <a:latin typeface="+mn-ea"/>
              </a:rPr>
              <a:t>□　</a:t>
            </a:r>
            <a:r>
              <a:rPr kumimoji="1" lang="ja-JP" altLang="en-US" sz="1000" spc="-30">
                <a:latin typeface="+mn-ea"/>
              </a:rPr>
              <a:t>創業から数年でより大きな診療スペースと利便性を求めて好立地に移転し、更なる成長局面に向かっている</a:t>
            </a:r>
            <a:endParaRPr kumimoji="1" lang="en-US" altLang="ja-JP" sz="1000" spc="-30">
              <a:latin typeface="+mn-ea"/>
            </a:endParaRP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21452" y="5558908"/>
            <a:ext cx="9038186" cy="707886"/>
          </a:xfrm>
          <a:prstGeom prst="rect">
            <a:avLst/>
          </a:prstGeom>
          <a:noFill/>
        </p:spPr>
        <p:txBody>
          <a:bodyPr wrap="square" rtlCol="0">
            <a:spAutoFit/>
          </a:bodyPr>
          <a:lstStyle/>
          <a:p>
            <a:r>
              <a:rPr kumimoji="1" lang="ja-JP" altLang="en-US" sz="1000"/>
              <a:t>　まずは、案件に取り組むに際して担当支店の支店長と企業支援専担者である私で、明確な役割分担ができたので、創業計画の組立に注力できたことは</a:t>
            </a:r>
            <a:endParaRPr kumimoji="1" lang="en-US" altLang="ja-JP" sz="1000"/>
          </a:p>
          <a:p>
            <a:r>
              <a:rPr kumimoji="1" lang="ja-JP" altLang="en-US" sz="1000"/>
              <a:t>大きかったと思います。医師と何度も話し合い創業計画を組上げていく過程で、事業自体の深掘りができたこともありますが、医師の実務や、医師から</a:t>
            </a:r>
            <a:endParaRPr kumimoji="1" lang="en-US" altLang="ja-JP" sz="1000"/>
          </a:p>
          <a:p>
            <a:r>
              <a:rPr kumimoji="1" lang="ja-JP" altLang="en-US" sz="1000"/>
              <a:t>みた医療という視点について多くを学べたことが、その後の医療業界の理解を深める知見になりました。普段は医師といろんな質問をしたり意見交換</a:t>
            </a:r>
            <a:endParaRPr kumimoji="1" lang="en-US" altLang="ja-JP" sz="1000"/>
          </a:p>
          <a:p>
            <a:r>
              <a:rPr kumimoji="1" lang="ja-JP" altLang="en-US" sz="1000"/>
              <a:t>したりする機会に恵まれませんので、貴重な機会になりました。</a:t>
            </a:r>
            <a:endParaRPr kumimoji="1" lang="en-US" altLang="ja-JP" sz="1000"/>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28</a:t>
            </a:r>
            <a:endParaRPr kumimoji="1" lang="ja-JP" altLang="en-US" dirty="0"/>
          </a:p>
        </p:txBody>
      </p:sp>
      <p:sp>
        <p:nvSpPr>
          <p:cNvPr id="35" name="テキスト ボックス 34">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a:t>
            </a:r>
            <a:r>
              <a:rPr kumimoji="1" lang="en-US" altLang="ja-JP" b="1" u="sng">
                <a:latin typeface="+mn-ea"/>
              </a:rPr>
              <a:t>1</a:t>
            </a:r>
          </a:p>
        </p:txBody>
      </p:sp>
      <p:sp>
        <p:nvSpPr>
          <p:cNvPr id="36" name="テキスト ボックス 35">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37" name="テキスト ボックス 36"/>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8" name="テキスト ボックス 37"/>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cxnSp>
        <p:nvCxnSpPr>
          <p:cNvPr id="39" name="直線コネクタ 3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6953F065-07C0-479B-ADBB-DF89BC859277}"/>
              </a:ext>
            </a:extLst>
          </p:cNvPr>
          <p:cNvCxnSpPr/>
          <p:nvPr/>
        </p:nvCxnSpPr>
        <p:spPr>
          <a:xfrm>
            <a:off x="222020" y="47940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grpSp>
        <p:nvGrpSpPr>
          <p:cNvPr id="69" name="グループ化 68"/>
          <p:cNvGrpSpPr/>
          <p:nvPr/>
        </p:nvGrpSpPr>
        <p:grpSpPr>
          <a:xfrm>
            <a:off x="367553" y="1134858"/>
            <a:ext cx="9069336" cy="599750"/>
            <a:chOff x="529931" y="3981513"/>
            <a:chExt cx="9069336" cy="599750"/>
          </a:xfrm>
        </p:grpSpPr>
        <p:grpSp>
          <p:nvGrpSpPr>
            <p:cNvPr id="70" name="グループ化 69"/>
            <p:cNvGrpSpPr/>
            <p:nvPr/>
          </p:nvGrpSpPr>
          <p:grpSpPr>
            <a:xfrm>
              <a:off x="529931" y="4005263"/>
              <a:ext cx="2774055" cy="576000"/>
              <a:chOff x="4409473" y="1240406"/>
              <a:chExt cx="2774055" cy="576000"/>
            </a:xfrm>
          </p:grpSpPr>
          <p:sp>
            <p:nvSpPr>
              <p:cNvPr id="72" name="正方形/長方形 71">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73" name="グループ化 72"/>
              <p:cNvGrpSpPr/>
              <p:nvPr/>
            </p:nvGrpSpPr>
            <p:grpSpPr>
              <a:xfrm>
                <a:off x="4409473" y="1240406"/>
                <a:ext cx="576000" cy="576000"/>
                <a:chOff x="279451" y="1197222"/>
                <a:chExt cx="576000" cy="576000"/>
              </a:xfrm>
            </p:grpSpPr>
            <p:sp>
              <p:nvSpPr>
                <p:cNvPr id="74" name="楕円 73">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71" name="テキスト ボックス 70">
              <a:extLst>
                <a:ext uri="{FF2B5EF4-FFF2-40B4-BE49-F238E27FC236}">
                  <a16:creationId xmlns:a16="http://schemas.microsoft.com/office/drawing/2014/main" id="{2DAA054F-36DC-D855-3203-33015158E6CC}"/>
                </a:ext>
              </a:extLst>
            </p:cNvPr>
            <p:cNvSpPr txBox="1"/>
            <p:nvPr/>
          </p:nvSpPr>
          <p:spPr>
            <a:xfrm>
              <a:off x="3331509" y="3981513"/>
              <a:ext cx="6267758" cy="246221"/>
            </a:xfrm>
            <a:prstGeom prst="rect">
              <a:avLst/>
            </a:prstGeom>
            <a:noFill/>
          </p:spPr>
          <p:txBody>
            <a:bodyPr wrap="square" rtlCol="0">
              <a:spAutoFit/>
            </a:bodyPr>
            <a:lstStyle/>
            <a:p>
              <a:endParaRPr kumimoji="1" lang="en-US" altLang="ja-JP" sz="1000">
                <a:latin typeface="+mn-ea"/>
              </a:endParaRPr>
            </a:p>
          </p:txBody>
        </p:sp>
      </p:grpSp>
      <p:grpSp>
        <p:nvGrpSpPr>
          <p:cNvPr id="77" name="グループ化 76"/>
          <p:cNvGrpSpPr/>
          <p:nvPr/>
        </p:nvGrpSpPr>
        <p:grpSpPr>
          <a:xfrm>
            <a:off x="367553" y="2132071"/>
            <a:ext cx="2774055" cy="576000"/>
            <a:chOff x="4409473" y="2044014"/>
            <a:chExt cx="2774055" cy="576000"/>
          </a:xfrm>
        </p:grpSpPr>
        <p:sp>
          <p:nvSpPr>
            <p:cNvPr id="79" name="正方形/長方形 78">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80" name="楕円 79">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81" name="テキスト ボックス 80">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82" name="グループ化 81"/>
          <p:cNvGrpSpPr/>
          <p:nvPr/>
        </p:nvGrpSpPr>
        <p:grpSpPr>
          <a:xfrm>
            <a:off x="367553" y="3105534"/>
            <a:ext cx="2774054" cy="576000"/>
            <a:chOff x="367553" y="2051424"/>
            <a:chExt cx="2774054" cy="576000"/>
          </a:xfrm>
        </p:grpSpPr>
        <p:sp>
          <p:nvSpPr>
            <p:cNvPr id="83" name="楕円 8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84" name="正方形/長方形 8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85" name="正方形/長方形 84"/>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87" name="グループ化 86"/>
          <p:cNvGrpSpPr/>
          <p:nvPr/>
        </p:nvGrpSpPr>
        <p:grpSpPr>
          <a:xfrm>
            <a:off x="367553" y="4078997"/>
            <a:ext cx="2774054" cy="576000"/>
            <a:chOff x="367553" y="2051424"/>
            <a:chExt cx="2774054" cy="576000"/>
          </a:xfrm>
        </p:grpSpPr>
        <p:sp>
          <p:nvSpPr>
            <p:cNvPr id="88" name="楕円 8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89" name="正方形/長方形 8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90" name="正方形/長方形 89"/>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40" name="テキスト ボックス 39">
            <a:extLst>
              <a:ext uri="{FF2B5EF4-FFF2-40B4-BE49-F238E27FC236}">
                <a16:creationId xmlns:a16="http://schemas.microsoft.com/office/drawing/2014/main" id="{807A53AA-EC3A-45EB-B92A-132AF7107C18}"/>
              </a:ext>
            </a:extLst>
          </p:cNvPr>
          <p:cNvSpPr txBox="1"/>
          <p:nvPr/>
        </p:nvSpPr>
        <p:spPr>
          <a:xfrm>
            <a:off x="522223" y="6216955"/>
            <a:ext cx="9038186" cy="400110"/>
          </a:xfrm>
          <a:prstGeom prst="rect">
            <a:avLst/>
          </a:prstGeom>
          <a:noFill/>
        </p:spPr>
        <p:txBody>
          <a:bodyPr wrap="square" rtlCol="0">
            <a:spAutoFit/>
          </a:bodyPr>
          <a:lstStyle/>
          <a:p>
            <a:r>
              <a:rPr kumimoji="1" lang="ja-JP" altLang="en-US" sz="1000"/>
              <a:t>　医療は地域に必須の機能であり極めて専門性が高いので、診療点数早見表、お薬辞典を参考資料にして、インターネットなどで手術動画を閲覧したり、</a:t>
            </a:r>
            <a:endParaRPr kumimoji="1" lang="en-US" altLang="ja-JP" sz="1000"/>
          </a:p>
          <a:p>
            <a:r>
              <a:rPr kumimoji="1" lang="ja-JP" altLang="en-US" sz="1000"/>
              <a:t>厚生労働省の公開資料を参照したり、創業後の事業モデルを描くことができた、非常に印象に残る案件でした。</a:t>
            </a:r>
            <a:endParaRPr kumimoji="1" lang="en-US" altLang="ja-JP" sz="1000"/>
          </a:p>
        </p:txBody>
      </p:sp>
      <p:cxnSp>
        <p:nvCxnSpPr>
          <p:cNvPr id="2" name="直線コネクタ 1">
            <a:extLst>
              <a:ext uri="{FF2B5EF4-FFF2-40B4-BE49-F238E27FC236}">
                <a16:creationId xmlns:a16="http://schemas.microsoft.com/office/drawing/2014/main" id="{FEC99DE2-6367-4A6B-5F78-A11F3F66DEBE}"/>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0038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132856"/>
            <a:ext cx="6462766" cy="707886"/>
          </a:xfrm>
          <a:prstGeom prst="rect">
            <a:avLst/>
          </a:prstGeom>
          <a:noFill/>
        </p:spPr>
        <p:txBody>
          <a:bodyPr wrap="square" rtlCol="0">
            <a:spAutoFit/>
          </a:bodyPr>
          <a:lstStyle/>
          <a:p>
            <a:r>
              <a:rPr kumimoji="1" lang="ja-JP" altLang="en-US" sz="1000">
                <a:latin typeface="+mn-ea"/>
              </a:rPr>
              <a:t>□　</a:t>
            </a:r>
            <a:r>
              <a:rPr kumimoji="1" lang="en-US" altLang="ja-JP" sz="1000">
                <a:latin typeface="+mn-ea"/>
              </a:rPr>
              <a:t>19</a:t>
            </a:r>
            <a:r>
              <a:rPr kumimoji="1" lang="ja-JP" altLang="en-US" sz="1000">
                <a:latin typeface="+mn-ea"/>
              </a:rPr>
              <a:t>床の有床診療所の業務改善事例</a:t>
            </a:r>
          </a:p>
          <a:p>
            <a:r>
              <a:rPr kumimoji="1" lang="ja-JP" altLang="en-US" sz="1000">
                <a:latin typeface="+mn-ea"/>
              </a:rPr>
              <a:t>□　</a:t>
            </a:r>
            <a:r>
              <a:rPr kumimoji="1" lang="en-US" altLang="ja-JP" sz="1000">
                <a:latin typeface="+mn-ea"/>
              </a:rPr>
              <a:t>1940</a:t>
            </a:r>
            <a:r>
              <a:rPr kumimoji="1" lang="ja-JP" altLang="en-US" sz="1000">
                <a:latin typeface="+mn-ea"/>
              </a:rPr>
              <a:t>年代に開業、当地では老舗クリニックとして、地域医療を長く守っていた</a:t>
            </a:r>
            <a:endParaRPr kumimoji="1" lang="en-US" altLang="ja-JP" sz="1000">
              <a:latin typeface="+mn-ea"/>
            </a:endParaRPr>
          </a:p>
          <a:p>
            <a:r>
              <a:rPr kumimoji="1" lang="ja-JP" altLang="en-US" sz="1000">
                <a:latin typeface="+mn-ea"/>
              </a:rPr>
              <a:t>□　診療科目は、内科・小児科・心療内科・精神科、デイケアサービスなど幅広く地域医療を担う</a:t>
            </a:r>
          </a:p>
          <a:p>
            <a:r>
              <a:rPr kumimoji="1" lang="ja-JP" altLang="en-US" sz="1000">
                <a:latin typeface="+mn-ea"/>
              </a:rPr>
              <a:t>□　現院長は、</a:t>
            </a:r>
            <a:r>
              <a:rPr kumimoji="1" lang="en-US" altLang="ja-JP" sz="1000">
                <a:latin typeface="+mn-ea"/>
              </a:rPr>
              <a:t>2003</a:t>
            </a:r>
            <a:r>
              <a:rPr kumimoji="1" lang="ja-JP" altLang="en-US" sz="1000">
                <a:latin typeface="+mn-ea"/>
              </a:rPr>
              <a:t>年より事業承継し、</a:t>
            </a:r>
            <a:r>
              <a:rPr kumimoji="1" lang="en-US" altLang="ja-JP" sz="1000">
                <a:latin typeface="+mn-ea"/>
              </a:rPr>
              <a:t>2006</a:t>
            </a:r>
            <a:r>
              <a:rPr kumimoji="1" lang="ja-JP" altLang="en-US" sz="1000">
                <a:latin typeface="+mn-ea"/>
              </a:rPr>
              <a:t>年に医療法人成り</a:t>
            </a: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41607" y="2038198"/>
            <a:ext cx="6832934" cy="861774"/>
          </a:xfrm>
          <a:prstGeom prst="rect">
            <a:avLst/>
          </a:prstGeom>
          <a:noFill/>
        </p:spPr>
        <p:txBody>
          <a:bodyPr wrap="square" rtlCol="0">
            <a:spAutoFit/>
          </a:bodyPr>
          <a:lstStyle/>
          <a:p>
            <a:r>
              <a:rPr kumimoji="1" lang="ja-JP" altLang="en-US" sz="1000">
                <a:latin typeface="+mn-ea"/>
              </a:rPr>
              <a:t>□　院長の人柄もよく、従業員も比較的定着していたものの、経営状態は低調に推移</a:t>
            </a:r>
            <a:endParaRPr kumimoji="1" lang="en-US" altLang="ja-JP" sz="1000">
              <a:latin typeface="+mn-ea"/>
            </a:endParaRPr>
          </a:p>
          <a:p>
            <a:r>
              <a:rPr kumimoji="1" lang="ja-JP" altLang="en-US" sz="1000">
                <a:latin typeface="+mn-ea"/>
              </a:rPr>
              <a:t>□　残業代を含めた人件費率の高さが</a:t>
            </a:r>
            <a:r>
              <a:rPr kumimoji="1" lang="en-US" altLang="ja-JP" sz="1000">
                <a:latin typeface="+mn-ea"/>
              </a:rPr>
              <a:t>60</a:t>
            </a:r>
            <a:r>
              <a:rPr kumimoji="1" lang="ja-JP" altLang="en-US" sz="1000">
                <a:latin typeface="+mn-ea"/>
              </a:rPr>
              <a:t>％を超えており、クリニック側にも高いという認識があった</a:t>
            </a:r>
            <a:endParaRPr kumimoji="1" lang="en-US" altLang="ja-JP" sz="1000">
              <a:latin typeface="+mn-ea"/>
            </a:endParaRPr>
          </a:p>
          <a:p>
            <a:r>
              <a:rPr kumimoji="1" lang="ja-JP" altLang="en-US" sz="1000">
                <a:latin typeface="+mn-ea"/>
              </a:rPr>
              <a:t>□　クリニックも事業領域の見直し（入院：縮小）や人員の再配置等を進めていたが、業務の効率化に課題認識</a:t>
            </a:r>
            <a:endParaRPr kumimoji="1" lang="en-US" altLang="ja-JP" sz="1000">
              <a:latin typeface="+mn-ea"/>
            </a:endParaRPr>
          </a:p>
          <a:p>
            <a:r>
              <a:rPr kumimoji="1" lang="ja-JP" altLang="en-US" sz="1000">
                <a:latin typeface="+mn-ea"/>
              </a:rPr>
              <a:t>□　会計の締めに時間を要しており、現金勘定に違算が発生することがあった</a:t>
            </a:r>
            <a:endParaRPr kumimoji="1" lang="en-US" altLang="ja-JP" sz="1000">
              <a:latin typeface="+mn-ea"/>
            </a:endParaRPr>
          </a:p>
          <a:p>
            <a:r>
              <a:rPr kumimoji="1" lang="ja-JP" altLang="en-US" sz="1000">
                <a:latin typeface="+mn-ea"/>
              </a:rPr>
              <a:t>□　担当者の感覚からも、会計待ちの患者が多く、診察終了後のレジ締め業務の時間が長い点に着目</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41607" y="4110764"/>
            <a:ext cx="6637393" cy="707886"/>
          </a:xfrm>
          <a:prstGeom prst="rect">
            <a:avLst/>
          </a:prstGeom>
          <a:noFill/>
        </p:spPr>
        <p:txBody>
          <a:bodyPr wrap="square" rtlCol="0">
            <a:spAutoFit/>
          </a:bodyPr>
          <a:lstStyle/>
          <a:p>
            <a:r>
              <a:rPr kumimoji="1" lang="ja-JP" altLang="en-US" sz="1000">
                <a:latin typeface="+mn-ea"/>
              </a:rPr>
              <a:t>□　医療会計事務を効率化できたことで、患者の待ち時間が大幅に短縮され、すぐに効果が現れた</a:t>
            </a:r>
            <a:endParaRPr kumimoji="1" lang="en-US" altLang="ja-JP" sz="1000" strike="sngStrike">
              <a:latin typeface="+mn-ea"/>
            </a:endParaRPr>
          </a:p>
          <a:p>
            <a:r>
              <a:rPr kumimoji="1" lang="ja-JP" altLang="en-US" sz="1000">
                <a:latin typeface="+mn-ea"/>
              </a:rPr>
              <a:t>□　ボトルネックとなっていた毎日の会計の締め業務の時間も短縮され、事務員の時間外勤務も削減</a:t>
            </a:r>
            <a:endParaRPr kumimoji="1" lang="en-US" altLang="ja-JP" sz="1000">
              <a:latin typeface="+mn-ea"/>
            </a:endParaRPr>
          </a:p>
          <a:p>
            <a:r>
              <a:rPr kumimoji="1" lang="ja-JP" altLang="en-US" sz="1000">
                <a:latin typeface="+mn-ea"/>
              </a:rPr>
              <a:t>□　クリニック全体として、他の職員の時間外勤務も削減でき、人件費率は</a:t>
            </a:r>
            <a:r>
              <a:rPr kumimoji="1" lang="en-US" altLang="ja-JP" sz="1000">
                <a:latin typeface="+mn-ea"/>
              </a:rPr>
              <a:t>55%</a:t>
            </a:r>
            <a:r>
              <a:rPr kumimoji="1" lang="ja-JP" altLang="en-US" sz="1000" err="1">
                <a:latin typeface="+mn-ea"/>
              </a:rPr>
              <a:t>まで</a:t>
            </a:r>
            <a:r>
              <a:rPr kumimoji="1" lang="ja-JP" altLang="en-US" sz="1000">
                <a:latin typeface="+mn-ea"/>
              </a:rPr>
              <a:t>改善された</a:t>
            </a:r>
            <a:endParaRPr kumimoji="1" lang="en-US" altLang="ja-JP" sz="1000">
              <a:latin typeface="+mn-ea"/>
            </a:endParaRPr>
          </a:p>
          <a:p>
            <a:r>
              <a:rPr kumimoji="1" lang="ja-JP" altLang="en-US" sz="1000">
                <a:latin typeface="+mn-ea"/>
              </a:rPr>
              <a:t>□　事業の見直しは継続しており、デイケアサービスの拡大に向けた設備投資を検討している</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41607" y="3028257"/>
            <a:ext cx="6832934" cy="861774"/>
          </a:xfrm>
          <a:prstGeom prst="rect">
            <a:avLst/>
          </a:prstGeom>
          <a:noFill/>
        </p:spPr>
        <p:txBody>
          <a:bodyPr wrap="square" rtlCol="0">
            <a:spAutoFit/>
          </a:bodyPr>
          <a:lstStyle/>
          <a:p>
            <a:r>
              <a:rPr kumimoji="1" lang="ja-JP" altLang="en-US" sz="1000">
                <a:latin typeface="+mn-ea"/>
              </a:rPr>
              <a:t>□　診療報酬明細書（レセプト）が、手書きの場合、保険制度に関わる一定の知識と計算力が必要となるため、</a:t>
            </a:r>
            <a:endParaRPr kumimoji="1" lang="en-US" altLang="ja-JP" sz="1000">
              <a:latin typeface="+mn-ea"/>
            </a:endParaRPr>
          </a:p>
          <a:p>
            <a:r>
              <a:rPr kumimoji="1" lang="ja-JP" altLang="en-US" sz="1000">
                <a:latin typeface="+mn-ea"/>
              </a:rPr>
              <a:t>　　医療会計に対する業務負担が大きくなることから、医療会計システムの導入の必要性を検討</a:t>
            </a:r>
            <a:endParaRPr kumimoji="1" lang="en-US" altLang="ja-JP" sz="1000">
              <a:latin typeface="+mn-ea"/>
            </a:endParaRPr>
          </a:p>
          <a:p>
            <a:r>
              <a:rPr kumimoji="1" lang="ja-JP" altLang="en-US" sz="1000">
                <a:latin typeface="+mn-ea"/>
              </a:rPr>
              <a:t>□　現金の違算に関しては、自動精算機の導入とともにキャッシュレス決済について、クリニックの許可を</a:t>
            </a:r>
            <a:endParaRPr kumimoji="1" lang="en-US" altLang="ja-JP" sz="1000">
              <a:latin typeface="+mn-ea"/>
            </a:endParaRPr>
          </a:p>
          <a:p>
            <a:r>
              <a:rPr kumimoji="1" lang="ja-JP" altLang="en-US" sz="1000">
                <a:latin typeface="+mn-ea"/>
              </a:rPr>
              <a:t>　　得たうえで、機器類の導入に係るビジネスマッチングを実施</a:t>
            </a:r>
            <a:endParaRPr kumimoji="1" lang="en-US" altLang="ja-JP" sz="1000">
              <a:latin typeface="+mn-ea"/>
            </a:endParaRPr>
          </a:p>
          <a:p>
            <a:r>
              <a:rPr kumimoji="1" lang="ja-JP" altLang="en-US" sz="1000">
                <a:latin typeface="+mn-ea"/>
              </a:rPr>
              <a:t>□　金融支援は継続するとともに、まずは目の前にある「会計」という問題に着目して支援した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512857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186902" y="5652168"/>
            <a:ext cx="9466685" cy="1015663"/>
          </a:xfrm>
          <a:prstGeom prst="rect">
            <a:avLst/>
          </a:prstGeom>
          <a:noFill/>
        </p:spPr>
        <p:txBody>
          <a:bodyPr wrap="square" rtlCol="0">
            <a:spAutoFit/>
          </a:bodyPr>
          <a:lstStyle/>
          <a:p>
            <a:r>
              <a:rPr kumimoji="1" lang="ja-JP" altLang="en-US" sz="1000">
                <a:latin typeface="+mn-ea"/>
              </a:rPr>
              <a:t>　地元の老舗クリニックとは、長らくお取引をいただいていましたが、医療という専門分野という点から、当初、担当者として知識不足から及び腰になっていた点は否めません。また、苦手意識から、一般的な企業同様にデジタル化や自動化といった業務の改善まで、意識が至っていなかったのかもしれません。</a:t>
            </a:r>
            <a:endParaRPr kumimoji="1" lang="en-US" altLang="ja-JP" sz="1000">
              <a:latin typeface="+mn-ea"/>
            </a:endParaRPr>
          </a:p>
          <a:p>
            <a:r>
              <a:rPr kumimoji="1" lang="ja-JP" altLang="en-US" sz="1000">
                <a:latin typeface="+mn-ea"/>
              </a:rPr>
              <a:t>　今回、当クリニックは地域で幅広く医療介護関係を手掛けており、「老舗で相応の医療法人だから集客しやすい」ように感じておりました。しかし、決算書では収益力が高くなく、何よりも医療関係者の人材確保が難しいとはいえ、人件費率が</a:t>
            </a:r>
            <a:r>
              <a:rPr kumimoji="1" lang="en-US" altLang="ja-JP" sz="1000">
                <a:latin typeface="+mn-ea"/>
              </a:rPr>
              <a:t>60</a:t>
            </a:r>
            <a:r>
              <a:rPr kumimoji="1" lang="ja-JP" altLang="en-US" sz="1000">
                <a:latin typeface="+mn-ea"/>
              </a:rPr>
              <a:t>数パーセントと平均よりも</a:t>
            </a:r>
            <a:r>
              <a:rPr kumimoji="1" lang="en-US" altLang="ja-JP" sz="1000">
                <a:latin typeface="+mn-ea"/>
              </a:rPr>
              <a:t>10</a:t>
            </a:r>
            <a:r>
              <a:rPr kumimoji="1" lang="ja-JP" altLang="en-US" sz="1000">
                <a:latin typeface="+mn-ea"/>
              </a:rPr>
              <a:t>％以上も高い状態が続いていたことが気になっていました。専門的な知見は不十分でありましたが、そこで、「患者目線で話してみよう」としたことで、同クリニックの</a:t>
            </a:r>
            <a:r>
              <a:rPr kumimoji="1" lang="en-US" altLang="ja-JP" sz="1000">
                <a:latin typeface="+mn-ea"/>
              </a:rPr>
              <a:t>『</a:t>
            </a:r>
            <a:r>
              <a:rPr kumimoji="1" lang="ja-JP" altLang="en-US" sz="1000">
                <a:latin typeface="+mn-ea"/>
              </a:rPr>
              <a:t>会計</a:t>
            </a:r>
            <a:r>
              <a:rPr kumimoji="1" lang="en-US" altLang="ja-JP" sz="1000">
                <a:latin typeface="+mn-ea"/>
              </a:rPr>
              <a:t>』</a:t>
            </a:r>
            <a:r>
              <a:rPr kumimoji="1" lang="ja-JP" altLang="en-US" sz="1000">
                <a:latin typeface="+mn-ea"/>
              </a:rPr>
              <a:t>というボトルネックに気がつくことができました。いろいろな課題はあるとは思いますが、一歩目として具体的な解決策が提案できたことで、業績改善に結びつけられた事例となりました。</a:t>
            </a:r>
            <a:endParaRPr kumimoji="1" lang="en-US" altLang="ja-JP" sz="100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29</a:t>
            </a:r>
            <a:endParaRPr kumimoji="1" lang="ja-JP" altLang="en-US" dirty="0"/>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501162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132071"/>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3145726"/>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4179477"/>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33" name="テキスト ボックス 3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その２</a:t>
            </a:r>
            <a:endParaRPr kumimoji="1" lang="en-US" altLang="ja-JP" b="1" u="sng">
              <a:latin typeface="+mn-ea"/>
            </a:endParaRPr>
          </a:p>
        </p:txBody>
      </p:sp>
      <p:cxnSp>
        <p:nvCxnSpPr>
          <p:cNvPr id="2" name="直線コネクタ 1">
            <a:extLst>
              <a:ext uri="{FF2B5EF4-FFF2-40B4-BE49-F238E27FC236}">
                <a16:creationId xmlns:a16="http://schemas.microsoft.com/office/drawing/2014/main" id="{DFC33435-34C0-55C9-B7AD-7AC9F623D97A}"/>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101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294967295"/>
          </p:nvPr>
        </p:nvSpPr>
        <p:spPr>
          <a:xfrm>
            <a:off x="9418638" y="6494463"/>
            <a:ext cx="487362" cy="363537"/>
          </a:xfrm>
        </p:spPr>
        <p:txBody>
          <a:bodyPr/>
          <a:lstStyle/>
          <a:p>
            <a:r>
              <a:rPr kumimoji="1" lang="en-US" altLang="ja-JP" dirty="0"/>
              <a:t>30</a:t>
            </a:r>
            <a:endParaRPr kumimoji="1" lang="ja-JP" altLang="en-US" dirty="0"/>
          </a:p>
        </p:txBody>
      </p:sp>
      <p:sp>
        <p:nvSpPr>
          <p:cNvPr id="7" name="正方形/長方形 6"/>
          <p:cNvSpPr/>
          <p:nvPr/>
        </p:nvSpPr>
        <p:spPr>
          <a:xfrm>
            <a:off x="373770" y="3408887"/>
            <a:ext cx="5305697" cy="769441"/>
          </a:xfrm>
          <a:prstGeom prst="rect">
            <a:avLst/>
          </a:prstGeom>
        </p:spPr>
        <p:txBody>
          <a:bodyPr wrap="square">
            <a:spAutoFit/>
          </a:bodyPr>
          <a:lstStyle/>
          <a:p>
            <a:r>
              <a:rPr kumimoji="1" lang="ja-JP" altLang="en-US" sz="1100">
                <a:latin typeface="游ゴシック" panose="020B0400000000000000" pitchFamily="50" charset="-128"/>
              </a:rPr>
              <a:t>  「教えて、ノウハウ先生」は、</a:t>
            </a:r>
            <a:r>
              <a:rPr kumimoji="1" lang="ja-JP" altLang="en-US" sz="1100" spc="20">
                <a:latin typeface="游ゴシック" panose="020B0400000000000000" pitchFamily="50" charset="-128"/>
              </a:rPr>
              <a:t>事業者支援の実務家の方々の知見・ノウハウを取りまとめたものであり、コラム等、実務者の主観的な表現等を含みます。</a:t>
            </a:r>
            <a:r>
              <a:rPr kumimoji="1" lang="ja-JP" altLang="en-US" sz="1100" spc="-20">
                <a:latin typeface="游ゴシック" panose="020B0400000000000000" pitchFamily="50" charset="-128"/>
              </a:rPr>
              <a:t>ここに記載されている内容ありきではなく、各組織の知見・ノウハウと併せて継続的に発展させることも期待されます。</a:t>
            </a:r>
          </a:p>
        </p:txBody>
      </p:sp>
      <p:sp>
        <p:nvSpPr>
          <p:cNvPr id="5" name="タイトル 3"/>
          <p:cNvSpPr txBox="1">
            <a:spLocks/>
          </p:cNvSpPr>
          <p:nvPr/>
        </p:nvSpPr>
        <p:spPr>
          <a:xfrm>
            <a:off x="363260" y="247952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solidFill>
                  <a:srgbClr val="00B0F0"/>
                </a:solidFill>
              </a:rPr>
              <a:t>別冊　教えて、ノウハウ先生</a:t>
            </a:r>
          </a:p>
        </p:txBody>
      </p:sp>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endParaRPr lang="ja-JP" altLang="en-US" sz="2400"/>
          </a:p>
        </p:txBody>
      </p:sp>
      <p:sp>
        <p:nvSpPr>
          <p:cNvPr id="8" name="正方形/長方形 7"/>
          <p:cNvSpPr/>
          <p:nvPr/>
        </p:nvSpPr>
        <p:spPr>
          <a:xfrm>
            <a:off x="27618" y="9847"/>
            <a:ext cx="9878382" cy="684815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a:off x="364245" y="2451437"/>
            <a:ext cx="6921525" cy="1"/>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153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320" y="6493847"/>
            <a:ext cx="487680" cy="364153"/>
          </a:xfrm>
        </p:spPr>
        <p:txBody>
          <a:bodyPr/>
          <a:lstStyle/>
          <a:p>
            <a:r>
              <a:rPr kumimoji="1" lang="en-US" altLang="ja-JP" dirty="0"/>
              <a:t>31</a:t>
            </a:r>
          </a:p>
        </p:txBody>
      </p:sp>
      <p:sp>
        <p:nvSpPr>
          <p:cNvPr id="18" name="正方形/長方形 17">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DBB07CB-950E-E198-7171-4300C6B5E7B3}"/>
              </a:ext>
            </a:extLst>
          </p:cNvPr>
          <p:cNvSpPr txBox="1"/>
          <p:nvPr/>
        </p:nvSpPr>
        <p:spPr>
          <a:xfrm>
            <a:off x="920731" y="194821"/>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cxnSp>
        <p:nvCxnSpPr>
          <p:cNvPr id="21" name="直線コネクタ 20">
            <a:extLst>
              <a:ext uri="{FF2B5EF4-FFF2-40B4-BE49-F238E27FC236}">
                <a16:creationId xmlns:a16="http://schemas.microsoft.com/office/drawing/2014/main" id="{05DF7036-D809-47F2-C9C2-7A75D1E13704}"/>
              </a:ext>
            </a:extLst>
          </p:cNvPr>
          <p:cNvCxnSpPr>
            <a:cxnSpLocks/>
          </p:cNvCxnSpPr>
          <p:nvPr/>
        </p:nvCxnSpPr>
        <p:spPr>
          <a:xfrm flipV="1">
            <a:off x="3890355" y="45443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355DC53-F0DF-F548-E53D-67E826518F4A}"/>
              </a:ext>
            </a:extLst>
          </p:cNvPr>
          <p:cNvSpPr txBox="1"/>
          <p:nvPr/>
        </p:nvSpPr>
        <p:spPr>
          <a:xfrm>
            <a:off x="3976504" y="111857"/>
            <a:ext cx="5819873" cy="369332"/>
          </a:xfrm>
          <a:prstGeom prst="rect">
            <a:avLst/>
          </a:prstGeom>
          <a:noFill/>
        </p:spPr>
        <p:txBody>
          <a:bodyPr wrap="square" rtlCol="0">
            <a:spAutoFit/>
          </a:bodyPr>
          <a:lstStyle/>
          <a:p>
            <a:r>
              <a:rPr kumimoji="1" lang="ja-JP" altLang="en-US" b="1" kern="0">
                <a:latin typeface="+mn-ea"/>
              </a:rPr>
              <a:t>その他　皆様から寄せられた知見・ノウハウ</a:t>
            </a:r>
          </a:p>
        </p:txBody>
      </p:sp>
      <p:sp>
        <p:nvSpPr>
          <p:cNvPr id="23" name="テキスト ボックス 22">
            <a:extLst>
              <a:ext uri="{FF2B5EF4-FFF2-40B4-BE49-F238E27FC236}">
                <a16:creationId xmlns:a16="http://schemas.microsoft.com/office/drawing/2014/main" id="{4EE0ECD6-86BC-55D8-3EC6-2255D9ADB5B3}"/>
              </a:ext>
            </a:extLst>
          </p:cNvPr>
          <p:cNvSpPr txBox="1"/>
          <p:nvPr/>
        </p:nvSpPr>
        <p:spPr>
          <a:xfrm>
            <a:off x="4024787" y="537127"/>
            <a:ext cx="5881213" cy="246221"/>
          </a:xfrm>
          <a:prstGeom prst="rect">
            <a:avLst/>
          </a:prstGeom>
          <a:noFill/>
        </p:spPr>
        <p:txBody>
          <a:bodyPr wrap="square" rtlCol="0">
            <a:spAutoFit/>
          </a:bodyPr>
          <a:lstStyle/>
          <a:p>
            <a:r>
              <a:rPr kumimoji="1" lang="ja-JP" altLang="en-US" sz="1000"/>
              <a:t>事業者支援の実務者等の皆様から寄せられた知見・ノウハウについてご紹介します。</a:t>
            </a:r>
            <a:endParaRPr kumimoji="1" lang="en-US" altLang="ja-JP" sz="1000"/>
          </a:p>
        </p:txBody>
      </p:sp>
      <p:cxnSp>
        <p:nvCxnSpPr>
          <p:cNvPr id="24" name="直線コネクタ 23">
            <a:extLst>
              <a:ext uri="{FF2B5EF4-FFF2-40B4-BE49-F238E27FC236}">
                <a16:creationId xmlns:a16="http://schemas.microsoft.com/office/drawing/2014/main" id="{5C947334-549F-5DE6-399B-AB6B7785A5B6}"/>
              </a:ext>
            </a:extLst>
          </p:cNvPr>
          <p:cNvCxnSpPr>
            <a:cxnSpLocks/>
          </p:cNvCxnSpPr>
          <p:nvPr/>
        </p:nvCxnSpPr>
        <p:spPr>
          <a:xfrm>
            <a:off x="93000" y="1078670"/>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1A517C74-6AA2-5E9E-86B2-5E5FED46B5E1}"/>
              </a:ext>
            </a:extLst>
          </p:cNvPr>
          <p:cNvSpPr txBox="1"/>
          <p:nvPr/>
        </p:nvSpPr>
        <p:spPr>
          <a:xfrm>
            <a:off x="2566268" y="1208476"/>
            <a:ext cx="7095892" cy="3016210"/>
          </a:xfrm>
          <a:prstGeom prst="rect">
            <a:avLst/>
          </a:prstGeom>
          <a:noFill/>
          <a:ln>
            <a:noFill/>
          </a:ln>
        </p:spPr>
        <p:txBody>
          <a:bodyPr wrap="square" rtlCol="0">
            <a:spAutoFit/>
          </a:bodyPr>
          <a:lstStyle/>
          <a:p>
            <a:r>
              <a:rPr kumimoji="1" lang="ja-JP" altLang="en-US" sz="1000">
                <a:latin typeface="+mn-ea"/>
              </a:rPr>
              <a:t>□　</a:t>
            </a:r>
            <a:r>
              <a:rPr kumimoji="1" lang="ja-JP" altLang="en-US" sz="1000" spc="-30">
                <a:latin typeface="+mn-ea"/>
              </a:rPr>
              <a:t>特許や商標等の「知財（知的財産）」について、中小企業の知恵や工夫を中心とした経営資源として調査しておくと良い</a:t>
            </a:r>
            <a:endParaRPr kumimoji="1" lang="en-US" altLang="ja-JP" sz="1000" spc="-30">
              <a:latin typeface="+mn-ea"/>
            </a:endParaRPr>
          </a:p>
          <a:p>
            <a:r>
              <a:rPr kumimoji="1" lang="ja-JP" altLang="en-US" sz="1000" spc="-30">
                <a:latin typeface="+mn-ea"/>
              </a:rPr>
              <a:t>　　金融機関職員のための知的財産活用のススメ［入門編］</a:t>
            </a:r>
          </a:p>
          <a:p>
            <a:r>
              <a:rPr kumimoji="1" lang="ja-JP" altLang="en-US" sz="1000" spc="-30">
                <a:latin typeface="+mn-ea"/>
              </a:rPr>
              <a:t>　　</a:t>
            </a:r>
            <a:r>
              <a:rPr kumimoji="1" lang="en-US" altLang="ja-JP" sz="1000" spc="-30">
                <a:latin typeface="+mn-ea"/>
                <a:hlinkClick r:id="rId2"/>
              </a:rPr>
              <a:t>https://www.jpo.go.jp/resources/report/sonota-info/document/panhu/kinyuu_syokuin.pdf</a:t>
            </a:r>
            <a:r>
              <a:rPr kumimoji="1" lang="en-US" altLang="ja-JP" sz="1000" spc="-30">
                <a:latin typeface="+mn-ea"/>
              </a:rPr>
              <a:t>	</a:t>
            </a:r>
          </a:p>
          <a:p>
            <a:r>
              <a:rPr kumimoji="1" lang="ja-JP" altLang="en-US" sz="1000" spc="-30">
                <a:latin typeface="+mn-ea"/>
              </a:rPr>
              <a:t>　　金融機関職員のための知的財産活用のススメ［応用編］</a:t>
            </a:r>
          </a:p>
          <a:p>
            <a:r>
              <a:rPr kumimoji="1" lang="ja-JP" altLang="en-US" sz="1000" spc="-30">
                <a:latin typeface="+mn-ea"/>
              </a:rPr>
              <a:t>　　</a:t>
            </a:r>
            <a:r>
              <a:rPr kumimoji="1" lang="en-US" altLang="ja-JP" sz="1000" spc="-30">
                <a:latin typeface="+mn-ea"/>
                <a:hlinkClick r:id="rId3"/>
              </a:rPr>
              <a:t>https://www.jpo.go.jp/resources/report/sonota-info/document/panhu/kinyuu_syokuin2.pdf</a:t>
            </a:r>
            <a:r>
              <a:rPr kumimoji="1" lang="en-US" altLang="ja-JP" sz="1000" spc="-30">
                <a:latin typeface="+mn-ea"/>
              </a:rPr>
              <a:t>	</a:t>
            </a:r>
          </a:p>
          <a:p>
            <a:r>
              <a:rPr kumimoji="1" lang="ja-JP" altLang="en-US" sz="1000" spc="-30">
                <a:latin typeface="+mn-ea"/>
              </a:rPr>
              <a:t>□　業績悪化のシグナルとして、減価償却費を計上せずに利益を確保するケースもある。維持投資や将来の競争力の確保と</a:t>
            </a:r>
            <a:endParaRPr kumimoji="1" lang="en-US" altLang="ja-JP" sz="1000" spc="-30">
              <a:latin typeface="+mn-ea"/>
            </a:endParaRPr>
          </a:p>
          <a:p>
            <a:r>
              <a:rPr kumimoji="1" lang="ja-JP" altLang="en-US" sz="1000" spc="-30">
                <a:latin typeface="+mn-ea"/>
              </a:rPr>
              <a:t>　　いう点からも注意しておくと良い</a:t>
            </a:r>
            <a:endParaRPr kumimoji="1" lang="en-US" altLang="ja-JP" sz="1000" spc="-30">
              <a:latin typeface="+mn-ea"/>
            </a:endParaRPr>
          </a:p>
          <a:p>
            <a:r>
              <a:rPr kumimoji="1" lang="en-US" altLang="ja-JP" sz="1000" spc="-30">
                <a:latin typeface="+mn-ea"/>
              </a:rPr>
              <a:t>【</a:t>
            </a:r>
            <a:r>
              <a:rPr kumimoji="1" lang="ja-JP" altLang="en-US" sz="1000" spc="-30">
                <a:latin typeface="+mn-ea"/>
              </a:rPr>
              <a:t>製造業</a:t>
            </a:r>
            <a:r>
              <a:rPr kumimoji="1" lang="en-US" altLang="ja-JP" sz="1000" spc="-30">
                <a:latin typeface="+mn-ea"/>
              </a:rPr>
              <a:t>】</a:t>
            </a:r>
          </a:p>
          <a:p>
            <a:r>
              <a:rPr kumimoji="1" lang="ja-JP" altLang="en-US" sz="1000" spc="-30">
                <a:latin typeface="+mn-ea"/>
              </a:rPr>
              <a:t>□　設備投資に対して十分な売上高が確保されているのかを確認する意味で、総資本回転率を確認しておくと良い</a:t>
            </a:r>
            <a:endParaRPr kumimoji="1" lang="en-US" altLang="ja-JP" sz="1000" spc="-30">
              <a:latin typeface="+mn-ea"/>
            </a:endParaRPr>
          </a:p>
          <a:p>
            <a:r>
              <a:rPr kumimoji="1" lang="ja-JP" altLang="en-US" sz="1000" spc="-30">
                <a:latin typeface="+mn-ea"/>
              </a:rPr>
              <a:t>□　元請企業と下請企業との協力関係について、価格転嫁等が実現できていないケースもあり、確認しておくと良い</a:t>
            </a:r>
            <a:endParaRPr kumimoji="1" lang="en-US" altLang="ja-JP" sz="1000" spc="-30">
              <a:latin typeface="+mn-ea"/>
            </a:endParaRPr>
          </a:p>
          <a:p>
            <a:r>
              <a:rPr kumimoji="1" lang="en-US" altLang="ja-JP" sz="1000" spc="-30">
                <a:latin typeface="+mn-ea"/>
              </a:rPr>
              <a:t>【</a:t>
            </a:r>
            <a:r>
              <a:rPr kumimoji="1" lang="ja-JP" altLang="en-US" sz="1000" spc="-30">
                <a:latin typeface="+mn-ea"/>
              </a:rPr>
              <a:t>医療業（クリニック）</a:t>
            </a:r>
            <a:r>
              <a:rPr kumimoji="1" lang="en-US" altLang="ja-JP" sz="1000" spc="-30">
                <a:latin typeface="+mn-ea"/>
              </a:rPr>
              <a:t>】</a:t>
            </a:r>
          </a:p>
          <a:p>
            <a:r>
              <a:rPr kumimoji="1" lang="ja-JP" altLang="en-US" sz="1000" spc="-30">
                <a:latin typeface="+mn-ea"/>
              </a:rPr>
              <a:t>□　訪問前に診療所のホームページとともに、地域の大まかな医療状況を把握するため、以下のサイトを参照しておくと良い</a:t>
            </a:r>
            <a:endParaRPr kumimoji="1" lang="en-US" altLang="ja-JP" sz="1000" spc="-30">
              <a:latin typeface="+mn-ea"/>
            </a:endParaRPr>
          </a:p>
          <a:p>
            <a:r>
              <a:rPr kumimoji="1" lang="ja-JP" altLang="en-US" sz="1000" spc="-30">
                <a:latin typeface="+mn-ea"/>
              </a:rPr>
              <a:t>　　その際、外来患者数や職種別医療従事者数などをチェックしておくと、大まかな診療所の生産性を確認する目安になる</a:t>
            </a:r>
            <a:endParaRPr kumimoji="1" lang="en-US" altLang="ja-JP" sz="1000" spc="-30">
              <a:latin typeface="+mn-ea"/>
            </a:endParaRPr>
          </a:p>
          <a:p>
            <a:r>
              <a:rPr kumimoji="1" lang="ja-JP" altLang="en-US" sz="1000" spc="-30">
                <a:latin typeface="+mn-ea"/>
              </a:rPr>
              <a:t>　　（１）日本医師会の「地域医療情報システム」（例えば、受給データ等）</a:t>
            </a:r>
            <a:endParaRPr kumimoji="1" lang="en-US" altLang="ja-JP" sz="1000" spc="-30">
              <a:latin typeface="+mn-ea"/>
            </a:endParaRPr>
          </a:p>
          <a:p>
            <a:r>
              <a:rPr kumimoji="1" lang="en-US" altLang="ja-JP" sz="1000" spc="-30">
                <a:latin typeface="+mn-ea"/>
              </a:rPr>
              <a:t>               </a:t>
            </a:r>
            <a:r>
              <a:rPr kumimoji="1" lang="ja-JP" altLang="en-US" sz="1000" spc="-30">
                <a:latin typeface="+mn-ea"/>
              </a:rPr>
              <a:t>（</a:t>
            </a:r>
            <a:r>
              <a:rPr kumimoji="1" lang="en-US" altLang="ja-JP" sz="1000" spc="-30">
                <a:latin typeface="+mn-ea"/>
                <a:hlinkClick r:id="rId4"/>
              </a:rPr>
              <a:t>https://jmap.jp/</a:t>
            </a:r>
            <a:r>
              <a:rPr kumimoji="1" lang="ja-JP" altLang="en-US" sz="1000" spc="-30">
                <a:latin typeface="+mn-ea"/>
              </a:rPr>
              <a:t>）</a:t>
            </a:r>
            <a:endParaRPr kumimoji="1" lang="en-US" altLang="ja-JP" sz="1000" spc="-30">
              <a:latin typeface="+mn-ea"/>
            </a:endParaRPr>
          </a:p>
          <a:p>
            <a:r>
              <a:rPr kumimoji="1" lang="ja-JP" altLang="en-US" sz="1000" spc="-30">
                <a:latin typeface="+mn-ea"/>
              </a:rPr>
              <a:t>　　（２）厚生労働省の医療機能情報提供制度「医療情報ネット」（一例では、近隣施設との比較等も可能）</a:t>
            </a:r>
            <a:endParaRPr kumimoji="1" lang="en-US" altLang="ja-JP" sz="1000" spc="-30">
              <a:latin typeface="+mn-ea"/>
            </a:endParaRPr>
          </a:p>
          <a:p>
            <a:r>
              <a:rPr kumimoji="1" lang="ja-JP" altLang="en-US" sz="1000" spc="-30">
                <a:latin typeface="+mn-ea"/>
              </a:rPr>
              <a:t>　　　　（</a:t>
            </a:r>
            <a:r>
              <a:rPr kumimoji="1" lang="en-US" altLang="ja-JP" sz="1000" spc="-30">
                <a:latin typeface="+mn-ea"/>
                <a:hlinkClick r:id="rId5"/>
              </a:rPr>
              <a:t>https://www.mhlw.go.jp/stf/seisakunitsuite/bunya/kenkou_iryou/iryou/teikyouseido/index.html</a:t>
            </a:r>
            <a:r>
              <a:rPr kumimoji="1" lang="ja-JP" altLang="en-US" sz="1000" spc="-30">
                <a:latin typeface="+mn-ea"/>
              </a:rPr>
              <a:t>）</a:t>
            </a:r>
            <a:endParaRPr kumimoji="1" lang="en-US" altLang="ja-JP" sz="1000" spc="-30">
              <a:latin typeface="+mn-ea"/>
            </a:endParaRPr>
          </a:p>
          <a:p>
            <a:r>
              <a:rPr kumimoji="1" lang="ja-JP" altLang="en-US" sz="1000" spc="-30">
                <a:latin typeface="+mn-ea"/>
              </a:rPr>
              <a:t>□　収益の派生の一部に「健康診断」「予防接種」などの健康保険外のサービスも一定の割合を占めることもある</a:t>
            </a:r>
            <a:endParaRPr kumimoji="1" lang="en-US" altLang="ja-JP" sz="1000" spc="-30">
              <a:latin typeface="+mn-ea"/>
            </a:endParaRPr>
          </a:p>
          <a:p>
            <a:r>
              <a:rPr kumimoji="1" lang="ja-JP" altLang="en-US" sz="1000" spc="-30">
                <a:latin typeface="+mn-ea"/>
              </a:rPr>
              <a:t>□　診療報酬の改定は２年に一度行われるので、注意が必要となる　</a:t>
            </a:r>
            <a:endParaRPr kumimoji="1" lang="en-US" altLang="ja-JP" sz="1000" spc="-30">
              <a:latin typeface="+mn-ea"/>
            </a:endParaRPr>
          </a:p>
        </p:txBody>
      </p:sp>
      <p:sp>
        <p:nvSpPr>
          <p:cNvPr id="26" name="正方形/長方形 25">
            <a:extLst>
              <a:ext uri="{FF2B5EF4-FFF2-40B4-BE49-F238E27FC236}">
                <a16:creationId xmlns:a16="http://schemas.microsoft.com/office/drawing/2014/main" id="{DDD7D659-CF17-8913-C4B6-41195AD6009C}"/>
              </a:ext>
            </a:extLst>
          </p:cNvPr>
          <p:cNvSpPr/>
          <p:nvPr/>
        </p:nvSpPr>
        <p:spPr>
          <a:xfrm>
            <a:off x="359959" y="121855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事業者訪問前</a:t>
            </a:r>
            <a:endParaRPr kumimoji="1" lang="en-US" altLang="ja-JP" sz="1200" b="1">
              <a:solidFill>
                <a:schemeClr val="tx1"/>
              </a:solidFill>
              <a:latin typeface="+mn-ea"/>
            </a:endParaRPr>
          </a:p>
        </p:txBody>
      </p:sp>
      <p:sp>
        <p:nvSpPr>
          <p:cNvPr id="13" name="正方形/長方形 12">
            <a:extLst>
              <a:ext uri="{FF2B5EF4-FFF2-40B4-BE49-F238E27FC236}">
                <a16:creationId xmlns:a16="http://schemas.microsoft.com/office/drawing/2014/main" id="{DDD7D659-CF17-8913-C4B6-41195AD6009C}"/>
              </a:ext>
            </a:extLst>
          </p:cNvPr>
          <p:cNvSpPr/>
          <p:nvPr/>
        </p:nvSpPr>
        <p:spPr>
          <a:xfrm>
            <a:off x="359959" y="4427865"/>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事業者訪問時</a:t>
            </a:r>
            <a:endParaRPr kumimoji="1" lang="en-US" altLang="ja-JP" sz="1200" b="1">
              <a:solidFill>
                <a:schemeClr val="tx1"/>
              </a:solidFill>
              <a:latin typeface="+mn-ea"/>
            </a:endParaRPr>
          </a:p>
        </p:txBody>
      </p:sp>
      <p:cxnSp>
        <p:nvCxnSpPr>
          <p:cNvPr id="14" name="直線コネクタ 13">
            <a:extLst>
              <a:ext uri="{FF2B5EF4-FFF2-40B4-BE49-F238E27FC236}">
                <a16:creationId xmlns:a16="http://schemas.microsoft.com/office/drawing/2014/main" id="{5C947334-549F-5DE6-399B-AB6B7785A5B6}"/>
              </a:ext>
            </a:extLst>
          </p:cNvPr>
          <p:cNvCxnSpPr>
            <a:cxnSpLocks/>
          </p:cNvCxnSpPr>
          <p:nvPr/>
        </p:nvCxnSpPr>
        <p:spPr>
          <a:xfrm>
            <a:off x="107702" y="428389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1A517C74-6AA2-5E9E-86B2-5E5FED46B5E1}"/>
              </a:ext>
            </a:extLst>
          </p:cNvPr>
          <p:cNvSpPr txBox="1"/>
          <p:nvPr/>
        </p:nvSpPr>
        <p:spPr>
          <a:xfrm>
            <a:off x="2566268" y="4391064"/>
            <a:ext cx="7095892" cy="1323439"/>
          </a:xfrm>
          <a:prstGeom prst="rect">
            <a:avLst/>
          </a:prstGeom>
          <a:noFill/>
          <a:ln>
            <a:noFill/>
          </a:ln>
        </p:spPr>
        <p:txBody>
          <a:bodyPr wrap="square" rtlCol="0">
            <a:spAutoFit/>
          </a:bodyPr>
          <a:lstStyle/>
          <a:p>
            <a:r>
              <a:rPr kumimoji="1" lang="en-US" altLang="ja-JP" sz="1000">
                <a:latin typeface="+mn-ea"/>
              </a:rPr>
              <a:t>【</a:t>
            </a:r>
            <a:r>
              <a:rPr kumimoji="1" lang="ja-JP" altLang="en-US" sz="1000">
                <a:latin typeface="+mn-ea"/>
              </a:rPr>
              <a:t>製造業</a:t>
            </a:r>
            <a:r>
              <a:rPr kumimoji="1" lang="en-US" altLang="ja-JP" sz="1000">
                <a:latin typeface="+mn-ea"/>
              </a:rPr>
              <a:t>】</a:t>
            </a:r>
          </a:p>
          <a:p>
            <a:r>
              <a:rPr kumimoji="1" lang="ja-JP" altLang="en-US" sz="1000">
                <a:latin typeface="+mn-ea"/>
              </a:rPr>
              <a:t>□　工場見学の際は、現場でのモノの流れや整理整頓、在庫保管、機械の稼働の状況等をポイントにすると良い</a:t>
            </a:r>
            <a:endParaRPr kumimoji="1" lang="en-US" altLang="ja-JP" sz="1000">
              <a:latin typeface="+mn-ea"/>
            </a:endParaRPr>
          </a:p>
          <a:p>
            <a:r>
              <a:rPr kumimoji="1" lang="ja-JP" altLang="en-US" sz="1000">
                <a:latin typeface="+mn-ea"/>
              </a:rPr>
              <a:t>□　基本的な専門用語（治具・バリ取り・歩留まり・ワーク等）を覚えておくと質問が広がる</a:t>
            </a:r>
            <a:endParaRPr kumimoji="1" lang="en-US" altLang="ja-JP" sz="1000">
              <a:latin typeface="+mn-ea"/>
            </a:endParaRPr>
          </a:p>
          <a:p>
            <a:r>
              <a:rPr kumimoji="1" lang="en-US" altLang="ja-JP" sz="1000">
                <a:latin typeface="+mn-ea"/>
              </a:rPr>
              <a:t>【</a:t>
            </a:r>
            <a:r>
              <a:rPr kumimoji="1" lang="ja-JP" altLang="en-US" sz="1000">
                <a:latin typeface="+mn-ea"/>
              </a:rPr>
              <a:t>医療業（クリニック）</a:t>
            </a:r>
            <a:r>
              <a:rPr kumimoji="1" lang="en-US" altLang="ja-JP" sz="1000">
                <a:latin typeface="+mn-ea"/>
              </a:rPr>
              <a:t>】</a:t>
            </a:r>
          </a:p>
          <a:p>
            <a:r>
              <a:rPr kumimoji="1" lang="ja-JP" altLang="en-US" sz="1000">
                <a:latin typeface="+mn-ea"/>
              </a:rPr>
              <a:t>□　開業の場合には、特に家族構成を確認（配偶者が医療従事者？子供は医学部進学を検討？等）しておくと良い</a:t>
            </a:r>
            <a:endParaRPr kumimoji="1" lang="en-US" altLang="ja-JP" sz="1000">
              <a:latin typeface="+mn-ea"/>
            </a:endParaRPr>
          </a:p>
          <a:p>
            <a:r>
              <a:rPr kumimoji="1" lang="ja-JP" altLang="en-US" sz="1000" spc="-30">
                <a:latin typeface="+mn-ea"/>
              </a:rPr>
              <a:t>□ 「訪問診療」を組み込んでいる診療所モデルもみられるようになっている（午前中は外来診療、午後は訪問診療など）</a:t>
            </a:r>
            <a:endParaRPr kumimoji="1" lang="en-US" altLang="ja-JP" sz="1000" spc="-30">
              <a:latin typeface="+mn-ea"/>
            </a:endParaRPr>
          </a:p>
          <a:p>
            <a:r>
              <a:rPr kumimoji="1" lang="ja-JP" altLang="en-US" sz="1000" spc="-30">
                <a:latin typeface="+mn-ea"/>
              </a:rPr>
              <a:t>□　資格者等の人材不足は顕著であるため、業績が悪化傾向にあっても退職防止の観点から賞与は必ず支給する必要がある</a:t>
            </a:r>
            <a:endParaRPr kumimoji="1" lang="en-US" altLang="ja-JP" sz="1000" spc="-30">
              <a:latin typeface="+mn-ea"/>
            </a:endParaRPr>
          </a:p>
          <a:p>
            <a:r>
              <a:rPr kumimoji="1" lang="ja-JP" altLang="en-US" sz="1000" spc="-30">
                <a:latin typeface="+mn-ea"/>
              </a:rPr>
              <a:t>□　材料比率が統計データよりも高い場合には、高額医療機器の使用有無とともに、仕入れルートなどを確認すると良い</a:t>
            </a:r>
            <a:endParaRPr kumimoji="1" lang="en-US" altLang="ja-JP" sz="1000" spc="-30">
              <a:latin typeface="+mn-ea"/>
            </a:endParaRPr>
          </a:p>
        </p:txBody>
      </p:sp>
      <p:cxnSp>
        <p:nvCxnSpPr>
          <p:cNvPr id="16" name="直線コネクタ 15">
            <a:extLst>
              <a:ext uri="{FF2B5EF4-FFF2-40B4-BE49-F238E27FC236}">
                <a16:creationId xmlns:a16="http://schemas.microsoft.com/office/drawing/2014/main" id="{5C947334-549F-5DE6-399B-AB6B7785A5B6}"/>
              </a:ext>
            </a:extLst>
          </p:cNvPr>
          <p:cNvCxnSpPr>
            <a:cxnSpLocks/>
          </p:cNvCxnSpPr>
          <p:nvPr/>
        </p:nvCxnSpPr>
        <p:spPr>
          <a:xfrm>
            <a:off x="93001" y="579481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DDD7D659-CF17-8913-C4B6-41195AD6009C}"/>
              </a:ext>
            </a:extLst>
          </p:cNvPr>
          <p:cNvSpPr/>
          <p:nvPr/>
        </p:nvSpPr>
        <p:spPr>
          <a:xfrm>
            <a:off x="359959" y="5952637"/>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事業者訪問後</a:t>
            </a:r>
            <a:endParaRPr kumimoji="1" lang="en-US" altLang="ja-JP" sz="1200" b="1">
              <a:solidFill>
                <a:schemeClr val="tx1"/>
              </a:solidFill>
              <a:latin typeface="+mn-ea"/>
            </a:endParaRPr>
          </a:p>
        </p:txBody>
      </p:sp>
      <p:sp>
        <p:nvSpPr>
          <p:cNvPr id="27" name="テキスト ボックス 26">
            <a:extLst>
              <a:ext uri="{FF2B5EF4-FFF2-40B4-BE49-F238E27FC236}">
                <a16:creationId xmlns:a16="http://schemas.microsoft.com/office/drawing/2014/main" id="{1A517C74-6AA2-5E9E-86B2-5E5FED46B5E1}"/>
              </a:ext>
            </a:extLst>
          </p:cNvPr>
          <p:cNvSpPr txBox="1"/>
          <p:nvPr/>
        </p:nvSpPr>
        <p:spPr>
          <a:xfrm>
            <a:off x="2566268" y="5920658"/>
            <a:ext cx="7095892" cy="707886"/>
          </a:xfrm>
          <a:prstGeom prst="rect">
            <a:avLst/>
          </a:prstGeom>
          <a:noFill/>
          <a:ln>
            <a:noFill/>
          </a:ln>
        </p:spPr>
        <p:txBody>
          <a:bodyPr wrap="square" rtlCol="0">
            <a:spAutoFit/>
          </a:bodyPr>
          <a:lstStyle/>
          <a:p>
            <a:r>
              <a:rPr kumimoji="1" lang="en-US" altLang="ja-JP" sz="1000">
                <a:latin typeface="+mn-ea"/>
              </a:rPr>
              <a:t>【</a:t>
            </a:r>
            <a:r>
              <a:rPr kumimoji="1" lang="ja-JP" altLang="en-US" sz="1000">
                <a:latin typeface="+mn-ea"/>
              </a:rPr>
              <a:t>医療業（クリニック）</a:t>
            </a:r>
            <a:r>
              <a:rPr kumimoji="1" lang="en-US" altLang="ja-JP" sz="1000">
                <a:latin typeface="+mn-ea"/>
              </a:rPr>
              <a:t>】</a:t>
            </a:r>
          </a:p>
          <a:p>
            <a:r>
              <a:rPr kumimoji="1" lang="ja-JP" altLang="en-US" sz="1000" spc="-30">
                <a:latin typeface="+mn-ea"/>
              </a:rPr>
              <a:t>□　医業収益だけの場合、低採算に見えてしまう場合があるが、資金繰りや収益性を確認する際には、ケースにより</a:t>
            </a:r>
            <a:endParaRPr kumimoji="1" lang="en-US" altLang="ja-JP" sz="1000" spc="-30">
              <a:latin typeface="+mn-ea"/>
            </a:endParaRPr>
          </a:p>
          <a:p>
            <a:r>
              <a:rPr kumimoji="1" lang="ja-JP" altLang="en-US" sz="1000" spc="-30">
                <a:latin typeface="+mn-ea"/>
              </a:rPr>
              <a:t>　　経常的・安定的な医業外収益等も組み入れて実質の採算性を確認するなどの工夫も必要となることもある</a:t>
            </a:r>
            <a:endParaRPr kumimoji="1" lang="en-US" altLang="ja-JP" sz="1000">
              <a:latin typeface="+mn-ea"/>
            </a:endParaRPr>
          </a:p>
          <a:p>
            <a:r>
              <a:rPr kumimoji="1" lang="ja-JP" altLang="en-US" sz="1000">
                <a:latin typeface="+mn-ea"/>
              </a:rPr>
              <a:t>□　</a:t>
            </a:r>
            <a:r>
              <a:rPr kumimoji="1" lang="ja-JP" altLang="en-US" sz="1000" spc="-30">
                <a:latin typeface="+mn-ea"/>
              </a:rPr>
              <a:t>医師には経営感覚が薄いケースも多くあるため、定期的なモニタリングを実施すると良い</a:t>
            </a:r>
            <a:endParaRPr kumimoji="1" lang="en-US" altLang="ja-JP" sz="1000" spc="-30">
              <a:latin typeface="+mn-ea"/>
            </a:endParaRPr>
          </a:p>
        </p:txBody>
      </p:sp>
    </p:spTree>
    <p:extLst>
      <p:ext uri="{BB962C8B-B14F-4D97-AF65-F5344CB8AC3E}">
        <p14:creationId xmlns:p14="http://schemas.microsoft.com/office/powerpoint/2010/main" val="39477125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73770" y="2469011"/>
            <a:ext cx="6912000" cy="658535"/>
          </a:xfrm>
        </p:spPr>
        <p:txBody>
          <a:bodyPr/>
          <a:lstStyle/>
          <a:p>
            <a:r>
              <a:rPr lang="ja-JP" altLang="en-US"/>
              <a:t>付録　本書における用語集</a:t>
            </a:r>
            <a:endParaRPr kumimoji="1" lang="ja-JP" altLang="en-US"/>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32</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770" y="5263110"/>
            <a:ext cx="920487" cy="1231353"/>
          </a:xfrm>
          <a:prstGeom prst="rect">
            <a:avLst/>
          </a:prstGeom>
        </p:spPr>
      </p:pic>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endParaRPr lang="ja-JP" altLang="en-US" sz="2400"/>
          </a:p>
        </p:txBody>
      </p:sp>
    </p:spTree>
    <p:extLst>
      <p:ext uri="{BB962C8B-B14F-4D97-AF65-F5344CB8AC3E}">
        <p14:creationId xmlns:p14="http://schemas.microsoft.com/office/powerpoint/2010/main" val="38544709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21591358-06F4-48AA-B482-626AABC335E6}"/>
              </a:ext>
            </a:extLst>
          </p:cNvPr>
          <p:cNvSpPr txBox="1"/>
          <p:nvPr/>
        </p:nvSpPr>
        <p:spPr>
          <a:xfrm>
            <a:off x="224553" y="0"/>
            <a:ext cx="6448425" cy="492443"/>
          </a:xfrm>
          <a:prstGeom prst="rect">
            <a:avLst/>
          </a:prstGeom>
          <a:noFill/>
        </p:spPr>
        <p:txBody>
          <a:bodyPr wrap="square" rtlCol="0">
            <a:spAutoFit/>
          </a:bodyPr>
          <a:lstStyle/>
          <a:p>
            <a:r>
              <a:rPr kumimoji="1" lang="ja-JP" altLang="en-US" sz="2600" b="1" u="sng">
                <a:latin typeface="+mn-ea"/>
              </a:rPr>
              <a:t>本書における用語集　  </a:t>
            </a:r>
            <a:endParaRPr kumimoji="1" lang="ja-JP" altLang="en-US" b="1" u="sng">
              <a:latin typeface="+mn-ea"/>
            </a:endParaRPr>
          </a:p>
        </p:txBody>
      </p:sp>
      <p:graphicFrame>
        <p:nvGraphicFramePr>
          <p:cNvPr id="37" name="表 36"/>
          <p:cNvGraphicFramePr>
            <a:graphicFrameLocks noGrp="1"/>
          </p:cNvGraphicFramePr>
          <p:nvPr/>
        </p:nvGraphicFramePr>
        <p:xfrm>
          <a:off x="133350" y="856197"/>
          <a:ext cx="9639300" cy="5614792"/>
        </p:xfrm>
        <a:graphic>
          <a:graphicData uri="http://schemas.openxmlformats.org/drawingml/2006/table">
            <a:tbl>
              <a:tblPr firstRow="1" bandRow="1">
                <a:tableStyleId>{5C22544A-7EE6-4342-B048-85BDC9FD1C3A}</a:tableStyleId>
              </a:tblPr>
              <a:tblGrid>
                <a:gridCol w="1836766">
                  <a:extLst>
                    <a:ext uri="{9D8B030D-6E8A-4147-A177-3AD203B41FA5}">
                      <a16:colId xmlns:a16="http://schemas.microsoft.com/office/drawing/2014/main" val="3278282714"/>
                    </a:ext>
                  </a:extLst>
                </a:gridCol>
                <a:gridCol w="7802534">
                  <a:extLst>
                    <a:ext uri="{9D8B030D-6E8A-4147-A177-3AD203B41FA5}">
                      <a16:colId xmlns:a16="http://schemas.microsoft.com/office/drawing/2014/main" val="3660333951"/>
                    </a:ext>
                  </a:extLst>
                </a:gridCol>
              </a:tblGrid>
              <a:tr h="371745">
                <a:tc>
                  <a:txBody>
                    <a:bodyPr/>
                    <a:lstStyle/>
                    <a:p>
                      <a:pPr algn="ctr"/>
                      <a:r>
                        <a:rPr kumimoji="1" lang="ja-JP" altLang="en-US" sz="1600"/>
                        <a:t>用語（五十音順）</a:t>
                      </a:r>
                    </a:p>
                  </a:txBody>
                  <a:tcPr anchor="ctr"/>
                </a:tc>
                <a:tc>
                  <a:txBody>
                    <a:bodyPr/>
                    <a:lstStyle/>
                    <a:p>
                      <a:pPr algn="ctr"/>
                      <a:r>
                        <a:rPr kumimoji="1" lang="ja-JP" altLang="en-US" sz="1600"/>
                        <a:t>意　　味</a:t>
                      </a:r>
                    </a:p>
                  </a:txBody>
                  <a:tcPr anchor="ctr"/>
                </a:tc>
                <a:extLst>
                  <a:ext uri="{0D108BD9-81ED-4DB2-BD59-A6C34878D82A}">
                    <a16:rowId xmlns:a16="http://schemas.microsoft.com/office/drawing/2014/main" val="1505152561"/>
                  </a:ext>
                </a:extLst>
              </a:tr>
              <a:tr h="717506">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医療経済実態調査報告</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病院、一般診療所、歯科診療所及び保険薬局における医業経営等の実態を明らかにし、社会保険診療報酬に関する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ja-JP" altLang="en-US" sz="1100" b="0" i="0" u="none" strike="noStrike">
                          <a:solidFill>
                            <a:srgbClr val="000000"/>
                          </a:solidFill>
                          <a:effectLst/>
                          <a:latin typeface="游ゴシック" panose="020B0400000000000000" pitchFamily="50" charset="-128"/>
                          <a:ea typeface="+mn-ea"/>
                        </a:rPr>
                        <a:t>基礎資料、医療施設の損益に関する数値を参考にできる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2"/>
                        </a:rPr>
                        <a:t>https://www.mhlw.go.jp/bunya/iryouhoken/database/zenpan/iryoukikan.html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16235923"/>
                  </a:ext>
                </a:extLst>
              </a:tr>
              <a:tr h="707604">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医療施設調査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病院及び診療所について、その分布及び整備の実態を明らかにするとともに、医療施設の診療機能を把握し、</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ja-JP" altLang="en-US" sz="1100" b="0" i="0" u="none" strike="noStrike">
                          <a:solidFill>
                            <a:srgbClr val="000000"/>
                          </a:solidFill>
                          <a:effectLst/>
                          <a:latin typeface="游ゴシック" panose="020B0400000000000000" pitchFamily="50" charset="-128"/>
                          <a:ea typeface="+mn-ea"/>
                        </a:rPr>
                        <a:t>医療行政の基礎資料で、施設数や病所数の確認ができる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3"/>
                        </a:rPr>
                        <a:t>https://www.mhlw.go.jp/toukei/list/79-1.html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74938005"/>
                  </a:ext>
                </a:extLst>
              </a:tr>
              <a:tr h="731454">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患者調査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病院及び診療所を利用する患者について、その傷病の状況等の実態を明らかにし、医療行政の基礎資料</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rPr>
                        <a:t>1</a:t>
                      </a:r>
                      <a:r>
                        <a:rPr lang="ja-JP" altLang="en-US" sz="1100" b="0" i="0" u="none" strike="noStrike">
                          <a:solidFill>
                            <a:srgbClr val="000000"/>
                          </a:solidFill>
                          <a:effectLst/>
                          <a:latin typeface="游ゴシック" panose="020B0400000000000000" pitchFamily="50" charset="-128"/>
                          <a:ea typeface="+mn-ea"/>
                        </a:rPr>
                        <a:t>日あたり疾病毎の</a:t>
                      </a:r>
                      <a:r>
                        <a:rPr lang="en-US" altLang="ja-JP" sz="1100" b="0" i="0" u="none" strike="noStrike">
                          <a:solidFill>
                            <a:srgbClr val="000000"/>
                          </a:solidFill>
                          <a:effectLst/>
                          <a:latin typeface="游ゴシック" panose="020B0400000000000000" pitchFamily="50" charset="-128"/>
                          <a:ea typeface="+mn-ea"/>
                        </a:rPr>
                        <a:t>10</a:t>
                      </a:r>
                      <a:r>
                        <a:rPr lang="ja-JP" altLang="en-US" sz="1100" b="0" i="0" u="none" strike="noStrike">
                          <a:solidFill>
                            <a:srgbClr val="000000"/>
                          </a:solidFill>
                          <a:effectLst/>
                          <a:latin typeface="游ゴシック" panose="020B0400000000000000" pitchFamily="50" charset="-128"/>
                          <a:ea typeface="+mn-ea"/>
                        </a:rPr>
                        <a:t>万人当りの受療率（病院に行く率）などが確認できる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4"/>
                        </a:rPr>
                        <a:t>https://www.mhlw.go.jp/toukei/list/10-20.html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115287052"/>
                  </a:ext>
                </a:extLst>
              </a:tr>
              <a:tr h="564492">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広告宣伝（医療業）</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chemeClr val="tx1"/>
                          </a:solidFill>
                          <a:effectLst/>
                          <a:latin typeface="游ゴシック" panose="020B0400000000000000" pitchFamily="50" charset="-128"/>
                          <a:ea typeface="+mn-ea"/>
                        </a:rPr>
                        <a:t>医療広告は、患者等の利用者保護の観点から、限定的に認められた事項以外は、原則として広告が禁止されている</a:t>
                      </a:r>
                      <a:r>
                        <a:rPr lang="en-US" altLang="ja-JP" sz="1100" b="0" i="0" u="none" strike="noStrike">
                          <a:solidFill>
                            <a:schemeClr val="tx1"/>
                          </a:solidFill>
                          <a:effectLst/>
                          <a:latin typeface="游ゴシック" panose="020B0400000000000000" pitchFamily="50" charset="-128"/>
                          <a:ea typeface="+mn-ea"/>
                          <a:hlinkClick r:id="rId5"/>
                        </a:rPr>
                        <a:t>https://www.mhlw.go.jp/stf/seisakunitsuite/bunya/kenkou_iryou/iryou/kokokukisei/index.html</a:t>
                      </a:r>
                      <a:endParaRPr lang="en-US" altLang="ja-JP" sz="1100" b="0" i="0" u="none" strike="noStrike">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53371781"/>
                  </a:ext>
                </a:extLst>
              </a:tr>
              <a:tr h="596295">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サプライチェーン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製品の原材料・部品の調達から、製造、在庫管理、配送、販売、消費者の購入に至るまでの一連の流れのこと</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61195263"/>
                  </a:ext>
                </a:extLst>
              </a:tr>
              <a:tr h="675802">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社会医療診療行為別統計</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医療保険制度における医療の給付の受給者に係る診療行為の内容、傷病の状況、調剤行為の内容、薬剤の使用状況等を</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ja-JP" altLang="en-US" sz="1100" b="0" i="0" u="none" strike="noStrike">
                          <a:solidFill>
                            <a:srgbClr val="000000"/>
                          </a:solidFill>
                          <a:effectLst/>
                          <a:latin typeface="游ゴシック" panose="020B0400000000000000" pitchFamily="50" charset="-128"/>
                          <a:ea typeface="+mn-ea"/>
                        </a:rPr>
                        <a:t>明らかにし、医療保険行政に必要な基礎資料で、診療の内訳や、件数・診療点数などが確認できる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6"/>
                        </a:rPr>
                        <a:t>https://www.mhlw.go.jp/toukei/list/26-19c.html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6018031"/>
                  </a:ext>
                </a:extLst>
              </a:tr>
              <a:tr h="689254">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診療報酬</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診療報酬とは、保険医療機関及び保険薬局が保険医療サービスに対する対価として保険者から受け取り報酬のこと</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7"/>
                        </a:rPr>
                        <a:t>https://www.mhlw.go.jp/stf/seisakunitsuite/bunya/kenkou_iryou/iryouhoken/newpage_21053.html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332185050"/>
                  </a:ext>
                </a:extLst>
              </a:tr>
              <a:tr h="560640">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派遣医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dirty="0">
                          <a:solidFill>
                            <a:srgbClr val="000000"/>
                          </a:solidFill>
                          <a:effectLst/>
                          <a:latin typeface="游ゴシック" panose="020B0400000000000000" pitchFamily="50" charset="-128"/>
                          <a:ea typeface="+mn-ea"/>
                        </a:rPr>
                        <a:t>医療機関等から診療所等に派遣されている医師</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12894268"/>
                  </a:ext>
                </a:extLst>
              </a:tr>
            </a:tbl>
          </a:graphicData>
        </a:graphic>
      </p:graphicFrame>
      <p:sp>
        <p:nvSpPr>
          <p:cNvPr id="2" name="スライド番号プレースホルダー 1"/>
          <p:cNvSpPr>
            <a:spLocks noGrp="1"/>
          </p:cNvSpPr>
          <p:nvPr>
            <p:ph type="sldNum" sz="quarter" idx="4294967295"/>
          </p:nvPr>
        </p:nvSpPr>
        <p:spPr>
          <a:xfrm>
            <a:off x="9418320" y="6493847"/>
            <a:ext cx="487680" cy="364153"/>
          </a:xfrm>
        </p:spPr>
        <p:txBody>
          <a:bodyPr/>
          <a:lstStyle/>
          <a:p>
            <a:r>
              <a:rPr kumimoji="1" lang="en-US" altLang="ja-JP" dirty="0"/>
              <a:t>33</a:t>
            </a:r>
            <a:endParaRPr kumimoji="1" lang="ja-JP" altLang="en-US" dirty="0"/>
          </a:p>
        </p:txBody>
      </p:sp>
      <p:sp>
        <p:nvSpPr>
          <p:cNvPr id="8" name="テキスト ボックス 7">
            <a:extLst>
              <a:ext uri="{FF2B5EF4-FFF2-40B4-BE49-F238E27FC236}">
                <a16:creationId xmlns:a16="http://schemas.microsoft.com/office/drawing/2014/main" id="{53CC6BD1-4833-CE85-5625-71A98CFB49E4}"/>
              </a:ext>
            </a:extLst>
          </p:cNvPr>
          <p:cNvSpPr txBox="1"/>
          <p:nvPr/>
        </p:nvSpPr>
        <p:spPr>
          <a:xfrm>
            <a:off x="6672978" y="307597"/>
            <a:ext cx="3233022" cy="246221"/>
          </a:xfrm>
          <a:prstGeom prst="rect">
            <a:avLst/>
          </a:prstGeom>
          <a:noFill/>
        </p:spPr>
        <p:txBody>
          <a:bodyPr wrap="square" rtlCol="0">
            <a:spAutoFit/>
          </a:bodyPr>
          <a:lstStyle/>
          <a:p>
            <a:r>
              <a:rPr lang="en-US" altLang="ja-JP" sz="1000"/>
              <a:t>※</a:t>
            </a:r>
            <a:r>
              <a:rPr lang="ja-JP" altLang="en-US" sz="1000"/>
              <a:t> 本書における用語の意味等を解説したものです</a:t>
            </a:r>
            <a:endParaRPr kumimoji="1" lang="en-US" altLang="ja-JP" sz="400"/>
          </a:p>
        </p:txBody>
      </p:sp>
      <p:cxnSp>
        <p:nvCxnSpPr>
          <p:cNvPr id="24" name="直線コネクタ 23">
            <a:extLst>
              <a:ext uri="{FF2B5EF4-FFF2-40B4-BE49-F238E27FC236}">
                <a16:creationId xmlns:a16="http://schemas.microsoft.com/office/drawing/2014/main" id="{5C947334-549F-5DE6-399B-AB6B7785A5B6}"/>
              </a:ext>
            </a:extLst>
          </p:cNvPr>
          <p:cNvCxnSpPr>
            <a:cxnSpLocks/>
          </p:cNvCxnSpPr>
          <p:nvPr/>
        </p:nvCxnSpPr>
        <p:spPr>
          <a:xfrm>
            <a:off x="93000" y="530030"/>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6634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タイトル 1"/>
          <p:cNvSpPr txBox="1">
            <a:spLocks/>
          </p:cNvSpPr>
          <p:nvPr/>
        </p:nvSpPr>
        <p:spPr>
          <a:xfrm>
            <a:off x="188033" y="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600" u="sng"/>
              <a:t>MEMO</a:t>
            </a:r>
            <a:endParaRPr lang="ja-JP" altLang="en-US" sz="2600" u="sng"/>
          </a:p>
        </p:txBody>
      </p:sp>
      <p:sp>
        <p:nvSpPr>
          <p:cNvPr id="5" name="角丸四角形 4"/>
          <p:cNvSpPr/>
          <p:nvPr/>
        </p:nvSpPr>
        <p:spPr>
          <a:xfrm>
            <a:off x="242260" y="814647"/>
            <a:ext cx="9421480" cy="5737936"/>
          </a:xfrm>
          <a:prstGeom prst="roundRect">
            <a:avLst>
              <a:gd name="adj" fmla="val 5061"/>
            </a:avLst>
          </a:prstGeom>
          <a:no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p:cNvSpPr>
            <a:spLocks noGrp="1"/>
          </p:cNvSpPr>
          <p:nvPr>
            <p:ph type="sldNum" sz="quarter" idx="4294967295"/>
          </p:nvPr>
        </p:nvSpPr>
        <p:spPr>
          <a:xfrm>
            <a:off x="9418320" y="6493847"/>
            <a:ext cx="487680" cy="364153"/>
          </a:xfrm>
        </p:spPr>
        <p:txBody>
          <a:bodyPr/>
          <a:lstStyle/>
          <a:p>
            <a:r>
              <a:rPr kumimoji="1" lang="en-US" altLang="ja-JP" dirty="0"/>
              <a:t>34</a:t>
            </a:r>
            <a:endParaRPr kumimoji="1" lang="ja-JP" altLang="en-US" dirty="0"/>
          </a:p>
        </p:txBody>
      </p:sp>
    </p:spTree>
    <p:extLst>
      <p:ext uri="{BB962C8B-B14F-4D97-AF65-F5344CB8AC3E}">
        <p14:creationId xmlns:p14="http://schemas.microsoft.com/office/powerpoint/2010/main" val="11876068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4"/>
          <p:cNvSpPr txBox="1">
            <a:spLocks/>
          </p:cNvSpPr>
          <p:nvPr/>
        </p:nvSpPr>
        <p:spPr>
          <a:xfrm>
            <a:off x="3999731" y="6078009"/>
            <a:ext cx="5603475" cy="598222"/>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1200" b="1">
                <a:solidFill>
                  <a:srgbClr val="004196"/>
                </a:solidFill>
                <a:latin typeface="+mn-ea"/>
                <a:ea typeface="+mn-ea"/>
              </a:rPr>
              <a:t>金融庁の委託事業である</a:t>
            </a:r>
            <a:r>
              <a:rPr lang="en-US" altLang="ja-JP" sz="1200" b="1">
                <a:solidFill>
                  <a:srgbClr val="004196"/>
                </a:solidFill>
                <a:latin typeface="+mn-ea"/>
                <a:ea typeface="+mn-ea"/>
              </a:rPr>
              <a:t>『</a:t>
            </a:r>
            <a:r>
              <a:rPr lang="ja-JP" altLang="en-US" sz="1200" b="1">
                <a:solidFill>
                  <a:srgbClr val="004196"/>
                </a:solidFill>
                <a:latin typeface="+mn-ea"/>
                <a:ea typeface="+mn-ea"/>
              </a:rPr>
              <a:t>令和</a:t>
            </a:r>
            <a:r>
              <a:rPr lang="en-US" altLang="ja-JP" sz="1200" b="1">
                <a:solidFill>
                  <a:srgbClr val="004196"/>
                </a:solidFill>
                <a:latin typeface="+mn-ea"/>
                <a:ea typeface="+mn-ea"/>
              </a:rPr>
              <a:t>5</a:t>
            </a:r>
            <a:r>
              <a:rPr lang="ja-JP" altLang="en-US" sz="1200" b="1">
                <a:solidFill>
                  <a:srgbClr val="004196"/>
                </a:solidFill>
                <a:latin typeface="+mn-ea"/>
                <a:ea typeface="+mn-ea"/>
              </a:rPr>
              <a:t>年度「業種別支援の着眼点の拡充や普及促進に向けた委託事業」</a:t>
            </a:r>
            <a:r>
              <a:rPr lang="en-US" altLang="ja-JP" sz="1200" b="1">
                <a:solidFill>
                  <a:srgbClr val="004196"/>
                </a:solidFill>
                <a:latin typeface="+mn-ea"/>
                <a:ea typeface="+mn-ea"/>
              </a:rPr>
              <a:t>』</a:t>
            </a:r>
            <a:r>
              <a:rPr lang="ja-JP" altLang="en-US" sz="1200" b="1">
                <a:solidFill>
                  <a:srgbClr val="004196"/>
                </a:solidFill>
                <a:latin typeface="+mn-ea"/>
                <a:ea typeface="+mn-ea"/>
              </a:rPr>
              <a:t>において、メディアラグ株式会社が作成したものです。</a:t>
            </a:r>
            <a:endParaRPr lang="en-US" altLang="ja-JP" sz="1200" b="1">
              <a:solidFill>
                <a:srgbClr val="004196"/>
              </a:solidFill>
              <a:latin typeface="+mn-ea"/>
              <a:ea typeface="+mn-ea"/>
            </a:endParaRPr>
          </a:p>
        </p:txBody>
      </p:sp>
    </p:spTree>
    <p:extLst>
      <p:ext uri="{BB962C8B-B14F-4D97-AF65-F5344CB8AC3E}">
        <p14:creationId xmlns:p14="http://schemas.microsoft.com/office/powerpoint/2010/main" val="25390759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448232" y="5833908"/>
            <a:ext cx="7457768" cy="80931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a:solidFill>
                  <a:srgbClr val="004196"/>
                </a:solidFill>
                <a:latin typeface="+mn-ea"/>
                <a:ea typeface="+mn-ea"/>
              </a:rPr>
              <a:t>　</a:t>
            </a:r>
            <a:endParaRPr lang="ja-JP" altLang="en-US" sz="2400" b="1">
              <a:solidFill>
                <a:srgbClr val="004196"/>
              </a:solidFill>
              <a:latin typeface="+mn-ea"/>
              <a:ea typeface="+mn-ea"/>
            </a:endParaRPr>
          </a:p>
        </p:txBody>
      </p:sp>
      <p:sp>
        <p:nvSpPr>
          <p:cNvPr id="11" name="タイトル 4"/>
          <p:cNvSpPr txBox="1">
            <a:spLocks/>
          </p:cNvSpPr>
          <p:nvPr/>
        </p:nvSpPr>
        <p:spPr>
          <a:xfrm>
            <a:off x="2448232" y="5889325"/>
            <a:ext cx="7457768" cy="349243"/>
          </a:xfrm>
          <a:prstGeom prst="rect">
            <a:avLst/>
          </a:prstGeom>
        </p:spPr>
        <p:txBody>
          <a:bodyPr>
            <a:normAutofit fontScale="25000" lnSpcReduction="20000"/>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endParaRPr lang="ja-JP" altLang="en-US" sz="2400" b="1">
              <a:solidFill>
                <a:srgbClr val="004196"/>
              </a:solidFill>
              <a:latin typeface="+mn-ea"/>
              <a:ea typeface="+mn-ea"/>
            </a:endParaRPr>
          </a:p>
        </p:txBody>
      </p:sp>
      <p:sp>
        <p:nvSpPr>
          <p:cNvPr id="8" name="タイトル 4"/>
          <p:cNvSpPr txBox="1">
            <a:spLocks/>
          </p:cNvSpPr>
          <p:nvPr/>
        </p:nvSpPr>
        <p:spPr>
          <a:xfrm>
            <a:off x="2448233" y="2162064"/>
            <a:ext cx="7457767" cy="1563700"/>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4000" b="1">
                <a:solidFill>
                  <a:srgbClr val="004196"/>
                </a:solidFill>
                <a:latin typeface="+mn-ea"/>
                <a:ea typeface="+mn-ea"/>
              </a:rPr>
              <a:t>『</a:t>
            </a:r>
            <a:r>
              <a:rPr lang="ja-JP" altLang="en-US" sz="4000" b="1">
                <a:solidFill>
                  <a:srgbClr val="004196"/>
                </a:solidFill>
                <a:latin typeface="+mn-ea"/>
                <a:ea typeface="+mn-ea"/>
              </a:rPr>
              <a:t>業種別支援の着眼点</a:t>
            </a:r>
            <a:r>
              <a:rPr lang="en-US" altLang="ja-JP" sz="4000" b="1">
                <a:solidFill>
                  <a:srgbClr val="004196"/>
                </a:solidFill>
                <a:latin typeface="+mn-ea"/>
                <a:ea typeface="+mn-ea"/>
              </a:rPr>
              <a:t>』</a:t>
            </a:r>
            <a:endParaRPr lang="en-US" altLang="ja-JP" sz="3200" b="1">
              <a:solidFill>
                <a:srgbClr val="004196"/>
              </a:solidFill>
              <a:latin typeface="+mn-ea"/>
              <a:ea typeface="+mn-ea"/>
            </a:endParaRPr>
          </a:p>
        </p:txBody>
      </p:sp>
      <p:sp>
        <p:nvSpPr>
          <p:cNvPr id="10" name="タイトル 4"/>
          <p:cNvSpPr txBox="1">
            <a:spLocks/>
          </p:cNvSpPr>
          <p:nvPr/>
        </p:nvSpPr>
        <p:spPr>
          <a:xfrm>
            <a:off x="2448232" y="2622139"/>
            <a:ext cx="7457768" cy="1356087"/>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dirty="0">
                <a:solidFill>
                  <a:srgbClr val="004196"/>
                </a:solidFill>
                <a:latin typeface="+mn-ea"/>
                <a:ea typeface="+mn-ea"/>
              </a:rPr>
              <a:t>　</a:t>
            </a:r>
            <a:r>
              <a:rPr lang="en-US" altLang="ja-JP" sz="2400" b="1" dirty="0">
                <a:solidFill>
                  <a:srgbClr val="004196"/>
                </a:solidFill>
                <a:latin typeface="+mn-ea"/>
                <a:ea typeface="+mn-ea"/>
              </a:rPr>
              <a:t>2025</a:t>
            </a:r>
            <a:r>
              <a:rPr lang="ja-JP" altLang="en-US" sz="2400" b="1" dirty="0">
                <a:solidFill>
                  <a:srgbClr val="004196"/>
                </a:solidFill>
                <a:latin typeface="+mn-ea"/>
                <a:ea typeface="+mn-ea"/>
              </a:rPr>
              <a:t>（令和７）年３月（追加）</a:t>
            </a:r>
            <a:endParaRPr lang="ja-JP" altLang="en-US" sz="2800" b="1" dirty="0">
              <a:solidFill>
                <a:srgbClr val="004196"/>
              </a:solidFill>
              <a:latin typeface="+mn-ea"/>
              <a:ea typeface="+mn-ea"/>
            </a:endParaRPr>
          </a:p>
        </p:txBody>
      </p:sp>
      <p:sp>
        <p:nvSpPr>
          <p:cNvPr id="7" name="タイトル 4">
            <a:extLst>
              <a:ext uri="{FF2B5EF4-FFF2-40B4-BE49-F238E27FC236}">
                <a16:creationId xmlns:a16="http://schemas.microsoft.com/office/drawing/2014/main" id="{03684040-13E1-43FE-82B4-744F1E37B6F8}"/>
              </a:ext>
            </a:extLst>
          </p:cNvPr>
          <p:cNvSpPr txBox="1">
            <a:spLocks/>
          </p:cNvSpPr>
          <p:nvPr/>
        </p:nvSpPr>
        <p:spPr>
          <a:xfrm>
            <a:off x="4114801" y="6141787"/>
            <a:ext cx="5719155" cy="598222"/>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000"/>
              </a:lnSpc>
            </a:pPr>
            <a:r>
              <a:rPr lang="ja-JP" altLang="en-US" sz="1200" b="1" dirty="0">
                <a:solidFill>
                  <a:srgbClr val="004196"/>
                </a:solidFill>
                <a:latin typeface="+mn-ea"/>
                <a:ea typeface="+mn-ea"/>
              </a:rPr>
              <a:t>金融庁の委託事業である</a:t>
            </a:r>
            <a:r>
              <a:rPr lang="en-US" altLang="ja-JP" sz="1200" b="1" dirty="0">
                <a:solidFill>
                  <a:srgbClr val="004196"/>
                </a:solidFill>
                <a:latin typeface="+mn-ea"/>
                <a:ea typeface="+mn-ea"/>
              </a:rPr>
              <a:t>『</a:t>
            </a:r>
            <a:r>
              <a:rPr lang="ja-JP" altLang="en-US" sz="1200" b="1" dirty="0">
                <a:solidFill>
                  <a:srgbClr val="004196"/>
                </a:solidFill>
                <a:latin typeface="+mn-ea"/>
                <a:ea typeface="+mn-ea"/>
              </a:rPr>
              <a:t>令和６年度「業種別支援の着眼点の拡充や普及促進に向けた委託事業」</a:t>
            </a:r>
            <a:r>
              <a:rPr lang="en-US" altLang="ja-JP" sz="1200" b="1" dirty="0">
                <a:solidFill>
                  <a:srgbClr val="004196"/>
                </a:solidFill>
                <a:latin typeface="+mn-ea"/>
                <a:ea typeface="+mn-ea"/>
              </a:rPr>
              <a:t>』</a:t>
            </a:r>
            <a:r>
              <a:rPr lang="ja-JP" altLang="en-US" sz="1200" b="1" dirty="0">
                <a:solidFill>
                  <a:srgbClr val="004196"/>
                </a:solidFill>
                <a:latin typeface="+mn-ea"/>
                <a:ea typeface="+mn-ea"/>
              </a:rPr>
              <a:t>において、株式会社帝国データバンクが作成したものです。</a:t>
            </a:r>
            <a:endParaRPr lang="en-US" altLang="ja-JP" sz="1400" b="1" dirty="0">
              <a:solidFill>
                <a:srgbClr val="004196"/>
              </a:solidFill>
              <a:latin typeface="+mn-ea"/>
              <a:ea typeface="+mn-ea"/>
            </a:endParaRPr>
          </a:p>
        </p:txBody>
      </p:sp>
    </p:spTree>
    <p:extLst>
      <p:ext uri="{BB962C8B-B14F-4D97-AF65-F5344CB8AC3E}">
        <p14:creationId xmlns:p14="http://schemas.microsoft.com/office/powerpoint/2010/main" val="412700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矢印: 右 4">
            <a:extLst>
              <a:ext uri="{FF2B5EF4-FFF2-40B4-BE49-F238E27FC236}">
                <a16:creationId xmlns:a16="http://schemas.microsoft.com/office/drawing/2014/main" id="{F5855F89-DDD6-D9A2-6FCF-C1831EF6D46B}"/>
              </a:ext>
            </a:extLst>
          </p:cNvPr>
          <p:cNvSpPr/>
          <p:nvPr/>
        </p:nvSpPr>
        <p:spPr>
          <a:xfrm>
            <a:off x="3814796" y="4413610"/>
            <a:ext cx="5687346" cy="738663"/>
          </a:xfrm>
          <a:prstGeom prst="rightArrow">
            <a:avLst>
              <a:gd name="adj1" fmla="val 50000"/>
              <a:gd name="adj2" fmla="val 67304"/>
            </a:avLst>
          </a:prstGeom>
          <a:solidFill>
            <a:schemeClr val="accent5">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63828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その１</a:t>
            </a:r>
            <a:endParaRPr kumimoji="1" lang="en-US" altLang="ja-JP" b="1" u="sng" dirty="0">
              <a:latin typeface="+mn-ea"/>
            </a:endParaRPr>
          </a:p>
        </p:txBody>
      </p:sp>
      <p:sp>
        <p:nvSpPr>
          <p:cNvPr id="32" name="正方形/長方形 31">
            <a:extLst>
              <a:ext uri="{FF2B5EF4-FFF2-40B4-BE49-F238E27FC236}">
                <a16:creationId xmlns:a16="http://schemas.microsoft.com/office/drawing/2014/main" id="{DDD7D659-CF17-8913-C4B6-41195AD6009C}"/>
              </a:ext>
            </a:extLst>
          </p:cNvPr>
          <p:cNvSpPr/>
          <p:nvPr/>
        </p:nvSpPr>
        <p:spPr>
          <a:xfrm>
            <a:off x="1008437" y="1248428"/>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売上高総利益率</a:t>
            </a:r>
            <a:endParaRPr kumimoji="1" lang="en-US" altLang="ja-JP" sz="1200" b="1" dirty="0">
              <a:solidFill>
                <a:schemeClr val="tx1"/>
              </a:solidFill>
            </a:endParaRPr>
          </a:p>
          <a:p>
            <a:pPr algn="ctr"/>
            <a:r>
              <a:rPr kumimoji="1" lang="ja-JP" altLang="en-US" sz="1200" b="1" dirty="0">
                <a:solidFill>
                  <a:schemeClr val="tx1"/>
                </a:solidFill>
              </a:rPr>
              <a:t>（粗利益率）</a:t>
            </a:r>
            <a:endParaRPr kumimoji="1" lang="en-US" altLang="ja-JP" sz="1200" b="1" dirty="0">
              <a:solidFill>
                <a:schemeClr val="tx1"/>
              </a:solidFill>
            </a:endParaRPr>
          </a:p>
        </p:txBody>
      </p:sp>
      <p:cxnSp>
        <p:nvCxnSpPr>
          <p:cNvPr id="38" name="直線コネクタ 3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046950D-06CD-143F-51AC-02229A434276}"/>
              </a:ext>
            </a:extLst>
          </p:cNvPr>
          <p:cNvSpPr txBox="1"/>
          <p:nvPr/>
        </p:nvSpPr>
        <p:spPr>
          <a:xfrm>
            <a:off x="948318" y="1790573"/>
            <a:ext cx="2063956" cy="461665"/>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 売上総利益　</a:t>
            </a:r>
            <a:r>
              <a:rPr kumimoji="1" lang="en-US" altLang="ja-JP" sz="12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　売上高</a:t>
            </a:r>
            <a:endParaRPr kumimoji="1" lang="en-US" altLang="ja-JP" sz="1200" dirty="0">
              <a:latin typeface="HGP創英角ｺﾞｼｯｸUB" panose="020B0900000000000000" pitchFamily="50" charset="-128"/>
              <a:ea typeface="HGP創英角ｺﾞｼｯｸUB" panose="020B0900000000000000" pitchFamily="50" charset="-128"/>
            </a:endParaRPr>
          </a:p>
          <a:p>
            <a:r>
              <a:rPr kumimoji="1" lang="ja-JP" altLang="en-US" sz="1200" dirty="0">
                <a:latin typeface="HGP創英角ｺﾞｼｯｸUB" panose="020B0900000000000000" pitchFamily="50" charset="-128"/>
                <a:ea typeface="HGP創英角ｺﾞｼｯｸUB" panose="020B0900000000000000" pitchFamily="50" charset="-128"/>
              </a:rPr>
              <a:t>　　　（粗利益）</a:t>
            </a:r>
          </a:p>
        </p:txBody>
      </p:sp>
      <p:sp>
        <p:nvSpPr>
          <p:cNvPr id="3" name="テキスト ボックス 2">
            <a:extLst>
              <a:ext uri="{FF2B5EF4-FFF2-40B4-BE49-F238E27FC236}">
                <a16:creationId xmlns:a16="http://schemas.microsoft.com/office/drawing/2014/main" id="{ECE29EBB-A1A8-898C-817D-8FE733265697}"/>
              </a:ext>
            </a:extLst>
          </p:cNvPr>
          <p:cNvSpPr txBox="1"/>
          <p:nvPr/>
        </p:nvSpPr>
        <p:spPr>
          <a:xfrm>
            <a:off x="3157351" y="1160741"/>
            <a:ext cx="6451587" cy="707886"/>
          </a:xfrm>
          <a:prstGeom prst="rect">
            <a:avLst/>
          </a:prstGeom>
          <a:noFill/>
        </p:spPr>
        <p:txBody>
          <a:bodyPr wrap="square" rtlCol="0">
            <a:spAutoFit/>
          </a:bodyPr>
          <a:lstStyle/>
          <a:p>
            <a:r>
              <a:rPr kumimoji="1" lang="ja-JP" altLang="en-US" sz="1000" dirty="0">
                <a:latin typeface="+mn-ea"/>
              </a:rPr>
              <a:t>□　どのような商売の方向性か（薄利多売？平均的？高付加価値？）</a:t>
            </a:r>
            <a:endParaRPr kumimoji="1" lang="en-US" altLang="ja-JP" sz="1000" dirty="0">
              <a:latin typeface="+mn-ea"/>
            </a:endParaRPr>
          </a:p>
          <a:p>
            <a:r>
              <a:rPr kumimoji="1" lang="ja-JP" altLang="en-US" sz="1000" dirty="0">
                <a:latin typeface="+mn-ea"/>
              </a:rPr>
              <a:t>□　多くの中小企業は、複数の事業を複雑に展開してはいない</a:t>
            </a:r>
            <a:endParaRPr kumimoji="1" lang="en-US" altLang="ja-JP" sz="1000" dirty="0">
              <a:latin typeface="+mn-ea"/>
            </a:endParaRPr>
          </a:p>
          <a:p>
            <a:r>
              <a:rPr kumimoji="1" lang="ja-JP" altLang="en-US" sz="1000" dirty="0">
                <a:latin typeface="+mn-ea"/>
              </a:rPr>
              <a:t>□　業界平均</a:t>
            </a:r>
            <a:r>
              <a:rPr kumimoji="1" lang="en-US" altLang="ja-JP" sz="800" dirty="0">
                <a:latin typeface="+mn-ea"/>
              </a:rPr>
              <a:t>※</a:t>
            </a:r>
            <a:r>
              <a:rPr kumimoji="1" lang="ja-JP" altLang="en-US" sz="1000" dirty="0">
                <a:latin typeface="+mn-ea"/>
              </a:rPr>
              <a:t>を事前に調べておくとよい（良し悪しの判断ではなく、目安として押さえておく）</a:t>
            </a:r>
            <a:endParaRPr kumimoji="1" lang="en-US" altLang="ja-JP" sz="1000" dirty="0">
              <a:latin typeface="+mn-ea"/>
            </a:endParaRPr>
          </a:p>
          <a:p>
            <a:r>
              <a:rPr kumimoji="1" lang="ja-JP" altLang="en-US" sz="1000" dirty="0">
                <a:latin typeface="+mn-ea"/>
              </a:rPr>
              <a:t>□ </a:t>
            </a:r>
            <a:r>
              <a:rPr kumimoji="1" lang="ja-JP" altLang="en-US" sz="1000" spc="-40" dirty="0">
                <a:latin typeface="+mn-ea"/>
              </a:rPr>
              <a:t>「売上高・粗利益の改善」を今の実力・体力で達成できることが理想的な収益改善へのアプローチ</a:t>
            </a:r>
          </a:p>
        </p:txBody>
      </p:sp>
      <p:sp>
        <p:nvSpPr>
          <p:cNvPr id="39" name="テキスト ボックス 38">
            <a:extLst>
              <a:ext uri="{FF2B5EF4-FFF2-40B4-BE49-F238E27FC236}">
                <a16:creationId xmlns:a16="http://schemas.microsoft.com/office/drawing/2014/main" id="{565E96D5-D682-3213-17DC-917431EC2FE2}"/>
              </a:ext>
            </a:extLst>
          </p:cNvPr>
          <p:cNvSpPr txBox="1"/>
          <p:nvPr/>
        </p:nvSpPr>
        <p:spPr>
          <a:xfrm>
            <a:off x="546266" y="2217617"/>
            <a:ext cx="8870866" cy="1400383"/>
          </a:xfrm>
          <a:prstGeom prst="rect">
            <a:avLst/>
          </a:prstGeom>
          <a:noFill/>
        </p:spPr>
        <p:txBody>
          <a:bodyPr wrap="square" rtlCol="0">
            <a:spAutoFit/>
          </a:bodyPr>
          <a:lstStyle/>
          <a:p>
            <a:pPr>
              <a:spcAft>
                <a:spcPts val="600"/>
              </a:spcAft>
            </a:pPr>
            <a:r>
              <a:rPr kumimoji="1" lang="ja-JP" altLang="en-US" sz="1000" dirty="0">
                <a:latin typeface="+mn-ea"/>
              </a:rPr>
              <a:t>　精緻な財務分析が不得意な方、融資や審査の経験等が浅い方は、まず売上高総利益率をみることがポイントになります。一般的に、中小企業は、</a:t>
            </a:r>
            <a:r>
              <a:rPr kumimoji="1" lang="ja-JP" altLang="en-US" sz="1000" spc="30" dirty="0">
                <a:latin typeface="+mn-ea"/>
              </a:rPr>
              <a:t>複数の事業を複層的に展開したり、複雑な原価構成を伴う事業を行ったりする企業は多くありません。売上高総利益率は単純な売買の結果を示しており、</a:t>
            </a:r>
            <a:r>
              <a:rPr kumimoji="1" lang="ja-JP" altLang="en-US" sz="1000" spc="50" dirty="0">
                <a:latin typeface="+mn-ea"/>
              </a:rPr>
              <a:t>そのため、業界平均値と比較した売上高総利益率の高低で、商売自体の方向性や特性を、ある程度想像することができます。ここで重要なことは、</a:t>
            </a:r>
            <a:r>
              <a:rPr kumimoji="1" lang="ja-JP" altLang="en-US" sz="1000" dirty="0">
                <a:latin typeface="+mn-ea"/>
              </a:rPr>
              <a:t>業界平均との差異を即断的に良し悪しの判断基準にしないことです。</a:t>
            </a:r>
          </a:p>
          <a:p>
            <a:pPr>
              <a:spcAft>
                <a:spcPts val="600"/>
              </a:spcAft>
            </a:pPr>
            <a:r>
              <a:rPr kumimoji="1" lang="ja-JP" altLang="en-US" sz="1000" dirty="0">
                <a:latin typeface="+mn-ea"/>
              </a:rPr>
              <a:t>　一方、営業利益をみるというステップも存在しますが、売上高や粗利益に対して、販売費及び一般管理費が妥当な額であるかの判断は、単純な黒字・赤字ではつきにくく、時としてその企業の“商売の在り方”を深掘りすることなく、「営業利益が赤字なので人件費を減らすべき」という短絡的な判断に結びつ</a:t>
            </a:r>
            <a:r>
              <a:rPr kumimoji="1" lang="ja-JP" altLang="en-US" sz="1000" spc="20" dirty="0">
                <a:latin typeface="+mn-ea"/>
              </a:rPr>
              <a:t>きやすいので注意が必要です。人件費削減等の安易な提案は、</a:t>
            </a:r>
            <a:r>
              <a:rPr kumimoji="1" lang="ja-JP" altLang="en-US" sz="1000" spc="-10" dirty="0">
                <a:latin typeface="+mn-ea"/>
              </a:rPr>
              <a:t>人材不足や士気の低下による販売不振を招きやすいので、在庫削減と同じで非常に</a:t>
            </a:r>
            <a:r>
              <a:rPr kumimoji="1" lang="ja-JP" altLang="en-US" sz="1000" dirty="0">
                <a:latin typeface="+mn-ea"/>
              </a:rPr>
              <a:t>繊細な要因であるという認識を持つことが大切です。（表層的な財務分析→在庫カット→売上大幅減少・固定客離反というリスクもあります）。</a:t>
            </a:r>
            <a:endParaRPr kumimoji="1" lang="en-US" altLang="ja-JP" sz="1000" dirty="0">
              <a:latin typeface="+mn-ea"/>
            </a:endParaRPr>
          </a:p>
        </p:txBody>
      </p:sp>
      <p:grpSp>
        <p:nvGrpSpPr>
          <p:cNvPr id="16" name="グループ化 15">
            <a:extLst>
              <a:ext uri="{FF2B5EF4-FFF2-40B4-BE49-F238E27FC236}">
                <a16:creationId xmlns:a16="http://schemas.microsoft.com/office/drawing/2014/main" id="{CB5E234D-7E68-3F70-412E-4D810AA21751}"/>
              </a:ext>
            </a:extLst>
          </p:cNvPr>
          <p:cNvGrpSpPr/>
          <p:nvPr/>
        </p:nvGrpSpPr>
        <p:grpSpPr>
          <a:xfrm>
            <a:off x="173352" y="4581653"/>
            <a:ext cx="1231170" cy="1134240"/>
            <a:chOff x="33024" y="4111180"/>
            <a:chExt cx="1660953" cy="1561622"/>
          </a:xfrm>
        </p:grpSpPr>
        <p:sp>
          <p:nvSpPr>
            <p:cNvPr id="40" name="四角形: 角を丸くする 39">
              <a:extLst>
                <a:ext uri="{FF2B5EF4-FFF2-40B4-BE49-F238E27FC236}">
                  <a16:creationId xmlns:a16="http://schemas.microsoft.com/office/drawing/2014/main" id="{79A21464-8102-4D17-BC35-E37505B08D32}"/>
                </a:ext>
              </a:extLst>
            </p:cNvPr>
            <p:cNvSpPr/>
            <p:nvPr/>
          </p:nvSpPr>
          <p:spPr>
            <a:xfrm>
              <a:off x="235176" y="4111180"/>
              <a:ext cx="1250088" cy="712233"/>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EE5757CA-0B85-D84D-FF0E-85538146FA62}"/>
                </a:ext>
              </a:extLst>
            </p:cNvPr>
            <p:cNvSpPr txBox="1"/>
            <p:nvPr/>
          </p:nvSpPr>
          <p:spPr>
            <a:xfrm>
              <a:off x="33024" y="4189689"/>
              <a:ext cx="1660953" cy="1483113"/>
            </a:xfrm>
            <a:prstGeom prst="rect">
              <a:avLst/>
            </a:prstGeom>
            <a:noFill/>
          </p:spPr>
          <p:txBody>
            <a:bodyPr wrap="square" rtlCol="0">
              <a:spAutoFit/>
            </a:bodyPr>
            <a:lstStyle/>
            <a:p>
              <a:pPr algn="ctr"/>
              <a:r>
                <a:rPr kumimoji="1" lang="ja-JP" altLang="en-US" sz="2000" b="1" dirty="0">
                  <a:latin typeface="HGP創英角ｺﾞｼｯｸUB" panose="020B0900000000000000" pitchFamily="50" charset="-128"/>
                  <a:ea typeface="HGP創英角ｺﾞｼｯｸUB" panose="020B0900000000000000" pitchFamily="50" charset="-128"/>
                </a:rPr>
                <a:t>売上高</a:t>
              </a:r>
              <a:endParaRPr kumimoji="1" lang="en-US" altLang="ja-JP" sz="20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grpSp>
        <p:nvGrpSpPr>
          <p:cNvPr id="15" name="グループ化 14">
            <a:extLst>
              <a:ext uri="{FF2B5EF4-FFF2-40B4-BE49-F238E27FC236}">
                <a16:creationId xmlns:a16="http://schemas.microsoft.com/office/drawing/2014/main" id="{C173E5A7-8B8A-E959-7DD8-F50F7587AECF}"/>
              </a:ext>
            </a:extLst>
          </p:cNvPr>
          <p:cNvGrpSpPr/>
          <p:nvPr/>
        </p:nvGrpSpPr>
        <p:grpSpPr>
          <a:xfrm>
            <a:off x="229641" y="5680424"/>
            <a:ext cx="1102771" cy="1124771"/>
            <a:chOff x="121137" y="5229790"/>
            <a:chExt cx="1487733" cy="1548585"/>
          </a:xfrm>
        </p:grpSpPr>
        <p:sp>
          <p:nvSpPr>
            <p:cNvPr id="42" name="四角形: 角を丸くする 41">
              <a:extLst>
                <a:ext uri="{FF2B5EF4-FFF2-40B4-BE49-F238E27FC236}">
                  <a16:creationId xmlns:a16="http://schemas.microsoft.com/office/drawing/2014/main" id="{FF71BDF5-2345-7A1B-EAD9-CC3FEBF57D55}"/>
                </a:ext>
              </a:extLst>
            </p:cNvPr>
            <p:cNvSpPr/>
            <p:nvPr/>
          </p:nvSpPr>
          <p:spPr>
            <a:xfrm>
              <a:off x="235176" y="5229790"/>
              <a:ext cx="1250088" cy="712233"/>
            </a:xfrm>
            <a:prstGeom prst="roundRect">
              <a:avLst/>
            </a:prstGeom>
            <a:solidFill>
              <a:schemeClr val="accent5">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1D1F78D9-6877-099C-8D1C-D36F38FCBB09}"/>
                </a:ext>
              </a:extLst>
            </p:cNvPr>
            <p:cNvSpPr txBox="1"/>
            <p:nvPr/>
          </p:nvSpPr>
          <p:spPr>
            <a:xfrm>
              <a:off x="121137" y="5295262"/>
              <a:ext cx="1487733" cy="1483113"/>
            </a:xfrm>
            <a:prstGeom prst="rect">
              <a:avLst/>
            </a:prstGeom>
            <a:noFill/>
          </p:spPr>
          <p:txBody>
            <a:bodyPr wrap="square" rtlCol="0">
              <a:spAutoFit/>
            </a:bodyPr>
            <a:lstStyle/>
            <a:p>
              <a:pPr algn="ctr"/>
              <a:r>
                <a:rPr kumimoji="1" lang="ja-JP" altLang="en-US" sz="2000" b="1" dirty="0">
                  <a:latin typeface="HGP創英角ｺﾞｼｯｸUB" panose="020B0900000000000000" pitchFamily="50" charset="-128"/>
                  <a:ea typeface="HGP創英角ｺﾞｼｯｸUB" panose="020B0900000000000000" pitchFamily="50" charset="-128"/>
                </a:rPr>
                <a:t>粗利益</a:t>
              </a:r>
              <a:endParaRPr kumimoji="1" lang="en-US" altLang="ja-JP" sz="20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sp>
        <p:nvSpPr>
          <p:cNvPr id="45" name="四角形: 角を丸くする 44">
            <a:extLst>
              <a:ext uri="{FF2B5EF4-FFF2-40B4-BE49-F238E27FC236}">
                <a16:creationId xmlns:a16="http://schemas.microsoft.com/office/drawing/2014/main" id="{1DE4FB99-59BB-5208-64B2-FDCE25D6F7A9}"/>
              </a:ext>
            </a:extLst>
          </p:cNvPr>
          <p:cNvSpPr/>
          <p:nvPr/>
        </p:nvSpPr>
        <p:spPr>
          <a:xfrm>
            <a:off x="1406128" y="5680426"/>
            <a:ext cx="991875" cy="517311"/>
          </a:xfrm>
          <a:prstGeom prst="roundRect">
            <a:avLst/>
          </a:prstGeom>
          <a:noFill/>
          <a:ln w="730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経費の</a:t>
            </a:r>
            <a:endParaRPr kumimoji="1"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支払い</a:t>
            </a:r>
          </a:p>
        </p:txBody>
      </p:sp>
      <p:sp>
        <p:nvSpPr>
          <p:cNvPr id="46" name="四角形: 角を丸くする 45">
            <a:extLst>
              <a:ext uri="{FF2B5EF4-FFF2-40B4-BE49-F238E27FC236}">
                <a16:creationId xmlns:a16="http://schemas.microsoft.com/office/drawing/2014/main" id="{996687DC-E1B5-3269-F61A-97A13E95F655}"/>
              </a:ext>
            </a:extLst>
          </p:cNvPr>
          <p:cNvSpPr/>
          <p:nvPr/>
        </p:nvSpPr>
        <p:spPr>
          <a:xfrm>
            <a:off x="1406128" y="4581654"/>
            <a:ext cx="991875" cy="505557"/>
          </a:xfrm>
          <a:prstGeom prst="roundRect">
            <a:avLst/>
          </a:prstGeom>
          <a:noFill/>
          <a:ln w="730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資金繰り</a:t>
            </a:r>
          </a:p>
        </p:txBody>
      </p:sp>
      <p:grpSp>
        <p:nvGrpSpPr>
          <p:cNvPr id="51" name="グループ化 50">
            <a:extLst>
              <a:ext uri="{FF2B5EF4-FFF2-40B4-BE49-F238E27FC236}">
                <a16:creationId xmlns:a16="http://schemas.microsoft.com/office/drawing/2014/main" id="{312C1DBE-984B-CCD3-701B-CEDC8D33241B}"/>
              </a:ext>
            </a:extLst>
          </p:cNvPr>
          <p:cNvGrpSpPr/>
          <p:nvPr/>
        </p:nvGrpSpPr>
        <p:grpSpPr>
          <a:xfrm>
            <a:off x="2710153" y="5148669"/>
            <a:ext cx="926619" cy="1191331"/>
            <a:chOff x="300832" y="5241696"/>
            <a:chExt cx="1250088" cy="1585544"/>
          </a:xfrm>
        </p:grpSpPr>
        <p:sp>
          <p:nvSpPr>
            <p:cNvPr id="52" name="四角形: 角を丸くする 51">
              <a:extLst>
                <a:ext uri="{FF2B5EF4-FFF2-40B4-BE49-F238E27FC236}">
                  <a16:creationId xmlns:a16="http://schemas.microsoft.com/office/drawing/2014/main" id="{BD6184C3-C2C0-45F2-CBB8-AE4BF5BE5927}"/>
                </a:ext>
              </a:extLst>
            </p:cNvPr>
            <p:cNvSpPr/>
            <p:nvPr/>
          </p:nvSpPr>
          <p:spPr>
            <a:xfrm>
              <a:off x="300832" y="5241696"/>
              <a:ext cx="1250088" cy="712233"/>
            </a:xfrm>
            <a:prstGeom prst="roundRect">
              <a:avLst/>
            </a:prstGeom>
            <a:solidFill>
              <a:schemeClr val="accent6">
                <a:lumMod val="40000"/>
                <a:lumOff val="60000"/>
                <a:alpha val="23000"/>
              </a:schemeClr>
            </a:solidFill>
            <a:ln w="730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94485E53-B3FD-267C-7690-B6C4B89EDF1F}"/>
                </a:ext>
              </a:extLst>
            </p:cNvPr>
            <p:cNvSpPr txBox="1"/>
            <p:nvPr/>
          </p:nvSpPr>
          <p:spPr>
            <a:xfrm>
              <a:off x="405642" y="5250202"/>
              <a:ext cx="1019962" cy="1577038"/>
            </a:xfrm>
            <a:prstGeom prst="rect">
              <a:avLst/>
            </a:prstGeom>
            <a:noFill/>
          </p:spPr>
          <p:txBody>
            <a:bodyPr wrap="square" rtlCol="0">
              <a:spAutoFit/>
            </a:bodyPr>
            <a:lstStyle/>
            <a:p>
              <a:pPr algn="ctr"/>
              <a:r>
                <a:rPr kumimoji="1" lang="ja-JP" altLang="en-US" sz="900" b="1" dirty="0">
                  <a:latin typeface="HGP創英角ｺﾞｼｯｸUB" panose="020B0900000000000000" pitchFamily="50" charset="-128"/>
                  <a:ea typeface="HGP創英角ｺﾞｼｯｸUB" panose="020B0900000000000000" pitchFamily="50" charset="-128"/>
                </a:rPr>
                <a:t>売上高</a:t>
              </a:r>
              <a:endParaRPr kumimoji="1" lang="en-US" altLang="ja-JP" sz="900" b="1" dirty="0">
                <a:latin typeface="HGP創英角ｺﾞｼｯｸUB" panose="020B0900000000000000" pitchFamily="50" charset="-128"/>
                <a:ea typeface="HGP創英角ｺﾞｼｯｸUB" panose="020B0900000000000000" pitchFamily="50" charset="-128"/>
              </a:endParaRPr>
            </a:p>
            <a:p>
              <a:pPr algn="ctr"/>
              <a:r>
                <a:rPr kumimoji="1" lang="ja-JP" altLang="en-US" sz="900" b="1" dirty="0">
                  <a:latin typeface="HGP創英角ｺﾞｼｯｸUB" panose="020B0900000000000000" pitchFamily="50" charset="-128"/>
                  <a:ea typeface="HGP創英角ｺﾞｼｯｸUB" panose="020B0900000000000000" pitchFamily="50" charset="-128"/>
                </a:rPr>
                <a:t>総利益率（粗利益率）</a:t>
              </a:r>
              <a:endParaRPr kumimoji="1" lang="en-US" altLang="ja-JP" sz="9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cxnSp>
        <p:nvCxnSpPr>
          <p:cNvPr id="61" name="直線コネクタ 60">
            <a:extLst>
              <a:ext uri="{FF2B5EF4-FFF2-40B4-BE49-F238E27FC236}">
                <a16:creationId xmlns:a16="http://schemas.microsoft.com/office/drawing/2014/main" id="{5872CDAD-DACC-8943-E9F4-9141216E1699}"/>
              </a:ext>
            </a:extLst>
          </p:cNvPr>
          <p:cNvCxnSpPr>
            <a:cxnSpLocks/>
            <a:stCxn id="46" idx="3"/>
            <a:endCxn id="52" idx="1"/>
          </p:cNvCxnSpPr>
          <p:nvPr/>
        </p:nvCxnSpPr>
        <p:spPr>
          <a:xfrm>
            <a:off x="2398003" y="4834433"/>
            <a:ext cx="312150" cy="58181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A606F3E-9FE1-96E6-442B-61534AEE9F71}"/>
              </a:ext>
            </a:extLst>
          </p:cNvPr>
          <p:cNvCxnSpPr>
            <a:cxnSpLocks/>
            <a:stCxn id="45" idx="3"/>
            <a:endCxn id="52" idx="1"/>
          </p:cNvCxnSpPr>
          <p:nvPr/>
        </p:nvCxnSpPr>
        <p:spPr>
          <a:xfrm flipV="1">
            <a:off x="2398003" y="5416247"/>
            <a:ext cx="312150" cy="52283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CE2D4007-C294-33AA-E779-7266523AB8EB}"/>
              </a:ext>
            </a:extLst>
          </p:cNvPr>
          <p:cNvSpPr txBox="1"/>
          <p:nvPr/>
        </p:nvSpPr>
        <p:spPr>
          <a:xfrm>
            <a:off x="3793352" y="4416710"/>
            <a:ext cx="3520824" cy="707886"/>
          </a:xfrm>
          <a:prstGeom prst="rect">
            <a:avLst/>
          </a:prstGeom>
          <a:noFill/>
          <a:ln w="15875">
            <a:solidFill>
              <a:schemeClr val="accent1"/>
            </a:solidFill>
          </a:ln>
        </p:spPr>
        <p:txBody>
          <a:bodyPr wrap="square" rtlCol="0">
            <a:spAutoFit/>
          </a:bodyPr>
          <a:lstStyle/>
          <a:p>
            <a:r>
              <a:rPr kumimoji="1" lang="ja-JP" altLang="en-US" sz="1000" dirty="0">
                <a:latin typeface="+mn-ea"/>
              </a:rPr>
              <a:t>□　おおよそ、このくらいの“利益率”で、</a:t>
            </a:r>
            <a:endParaRPr kumimoji="1" lang="en-US" altLang="ja-JP" sz="1000" dirty="0">
              <a:latin typeface="+mn-ea"/>
            </a:endParaRPr>
          </a:p>
          <a:p>
            <a:r>
              <a:rPr kumimoji="1" lang="ja-JP" altLang="en-US" sz="1000" dirty="0">
                <a:latin typeface="+mn-ea"/>
              </a:rPr>
              <a:t>□　おおよそ、年間（月間）このぐらい“売上”を上げれば、</a:t>
            </a:r>
            <a:endParaRPr kumimoji="1" lang="en-US" altLang="ja-JP" sz="1000" dirty="0">
              <a:latin typeface="+mn-ea"/>
            </a:endParaRPr>
          </a:p>
          <a:p>
            <a:r>
              <a:rPr kumimoji="1" lang="ja-JP" altLang="en-US" sz="1000" dirty="0">
                <a:latin typeface="+mn-ea"/>
              </a:rPr>
              <a:t>□　必要な“経費”を支払うことができるはずだ</a:t>
            </a:r>
            <a:endParaRPr kumimoji="1" lang="en-US" altLang="ja-JP" sz="1000" dirty="0">
              <a:latin typeface="+mn-ea"/>
            </a:endParaRPr>
          </a:p>
          <a:p>
            <a:r>
              <a:rPr kumimoji="1" lang="ja-JP" altLang="en-US" sz="1000" dirty="0">
                <a:latin typeface="+mn-ea"/>
              </a:rPr>
              <a:t>□　資金繰りも回るはずだ</a:t>
            </a:r>
            <a:endParaRPr kumimoji="1" lang="en-US" altLang="ja-JP" sz="1000" dirty="0">
              <a:latin typeface="+mn-ea"/>
            </a:endParaRPr>
          </a:p>
        </p:txBody>
      </p:sp>
      <p:cxnSp>
        <p:nvCxnSpPr>
          <p:cNvPr id="65" name="直線コネクタ 64">
            <a:extLst>
              <a:ext uri="{FF2B5EF4-FFF2-40B4-BE49-F238E27FC236}">
                <a16:creationId xmlns:a16="http://schemas.microsoft.com/office/drawing/2014/main" id="{5463130F-4A3B-22E7-7E5F-5FBF611AA3D2}"/>
              </a:ext>
            </a:extLst>
          </p:cNvPr>
          <p:cNvCxnSpPr/>
          <p:nvPr/>
        </p:nvCxnSpPr>
        <p:spPr>
          <a:xfrm>
            <a:off x="252412" y="373223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4C3E373C-78D7-4DAA-25BF-5B01AF7A660C}"/>
              </a:ext>
            </a:extLst>
          </p:cNvPr>
          <p:cNvSpPr/>
          <p:nvPr/>
        </p:nvSpPr>
        <p:spPr>
          <a:xfrm>
            <a:off x="951663" y="3880147"/>
            <a:ext cx="7875702"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rPr>
              <a:t>～　企業・経営者の商売感覚も、売上総利益（粗利益）に集約されることが多い　～</a:t>
            </a:r>
          </a:p>
        </p:txBody>
      </p:sp>
      <p:sp>
        <p:nvSpPr>
          <p:cNvPr id="30" name="テキスト ボックス 29">
            <a:extLst>
              <a:ext uri="{FF2B5EF4-FFF2-40B4-BE49-F238E27FC236}">
                <a16:creationId xmlns:a16="http://schemas.microsoft.com/office/drawing/2014/main" id="{05582F97-6AB5-DC4F-A6FF-7A8A34347CC5}"/>
              </a:ext>
            </a:extLst>
          </p:cNvPr>
          <p:cNvSpPr txBox="1"/>
          <p:nvPr/>
        </p:nvSpPr>
        <p:spPr>
          <a:xfrm>
            <a:off x="3933723" y="5290840"/>
            <a:ext cx="5483409" cy="1246495"/>
          </a:xfrm>
          <a:prstGeom prst="rect">
            <a:avLst/>
          </a:prstGeom>
          <a:noFill/>
        </p:spPr>
        <p:txBody>
          <a:bodyPr wrap="square" rtlCol="0">
            <a:spAutoFit/>
          </a:bodyPr>
          <a:lstStyle/>
          <a:p>
            <a:pPr>
              <a:spcAft>
                <a:spcPts val="600"/>
              </a:spcAft>
            </a:pPr>
            <a:r>
              <a:rPr kumimoji="1" lang="ja-JP" altLang="en-US" sz="1000" dirty="0">
                <a:latin typeface="+mn-ea"/>
              </a:rPr>
              <a:t>　売上高総利益率に着目するもう一つの意義は、中小企業側の損益や資金繰りの感覚を知るということもあります。厳密には、借入金は収益償還しないと実質減ることはなく、販売費及び一般管理費も個別の部門に配賦して、採算管理をすべきかもしれませんが、中小企業の場合、上記のような感覚で把握していることも少なくありません。</a:t>
            </a:r>
            <a:endParaRPr kumimoji="1" lang="en-US" altLang="ja-JP" sz="1000" dirty="0">
              <a:latin typeface="+mn-ea"/>
            </a:endParaRPr>
          </a:p>
          <a:p>
            <a:pPr>
              <a:spcAft>
                <a:spcPts val="600"/>
              </a:spcAft>
            </a:pPr>
            <a:r>
              <a:rPr kumimoji="1" lang="ja-JP" altLang="en-US" sz="1000" dirty="0">
                <a:latin typeface="+mn-ea"/>
              </a:rPr>
              <a:t>　</a:t>
            </a:r>
            <a:r>
              <a:rPr kumimoji="1" lang="ja-JP" altLang="en-US" sz="1000" spc="30" dirty="0">
                <a:latin typeface="+mn-ea"/>
              </a:rPr>
              <a:t>中小企業にとって、売上高や粗利益は日々の商売に直結し、肌感覚に最も近いともいえますので、話の架け橋にもなりやすく、また、“大体の利益率”を把握していない先でも、</a:t>
            </a:r>
            <a:r>
              <a:rPr kumimoji="1" lang="ja-JP" altLang="en-US" sz="1000" spc="-30" dirty="0">
                <a:latin typeface="+mn-ea"/>
              </a:rPr>
              <a:t>中小企業側の興味を引き、腹落ちして共通の目線に立ちやすいポイントともいえます。</a:t>
            </a:r>
            <a:endParaRPr kumimoji="1" lang="en-US" altLang="ja-JP" sz="1000" spc="-30" dirty="0">
              <a:latin typeface="+mn-ea"/>
            </a:endParaRPr>
          </a:p>
        </p:txBody>
      </p:sp>
      <p:sp>
        <p:nvSpPr>
          <p:cNvPr id="6" name="テキスト ボックス 5">
            <a:extLst>
              <a:ext uri="{FF2B5EF4-FFF2-40B4-BE49-F238E27FC236}">
                <a16:creationId xmlns:a16="http://schemas.microsoft.com/office/drawing/2014/main" id="{451AC63E-0F32-2B69-C771-B6CFD1DE156E}"/>
              </a:ext>
            </a:extLst>
          </p:cNvPr>
          <p:cNvSpPr txBox="1"/>
          <p:nvPr/>
        </p:nvSpPr>
        <p:spPr>
          <a:xfrm>
            <a:off x="7386814" y="4494400"/>
            <a:ext cx="2136772" cy="577081"/>
          </a:xfrm>
          <a:prstGeom prst="rect">
            <a:avLst/>
          </a:prstGeom>
          <a:noFill/>
        </p:spPr>
        <p:txBody>
          <a:bodyPr wrap="square" rtlCol="0">
            <a:spAutoFit/>
          </a:bodyPr>
          <a:lstStyle/>
          <a:p>
            <a:r>
              <a:rPr kumimoji="1" lang="ja-JP" altLang="en-US" sz="1050" b="1" spc="-30" dirty="0">
                <a:latin typeface="+mn-ea"/>
              </a:rPr>
              <a:t>複雑なビジネスを行わない</a:t>
            </a:r>
            <a:endParaRPr kumimoji="1" lang="en-US" altLang="ja-JP" sz="1050" b="1" spc="-30" dirty="0">
              <a:latin typeface="+mn-ea"/>
            </a:endParaRPr>
          </a:p>
          <a:p>
            <a:r>
              <a:rPr kumimoji="1" lang="ja-JP" altLang="en-US" sz="1050" b="1" spc="-30" dirty="0">
                <a:latin typeface="+mn-ea"/>
              </a:rPr>
              <a:t>中小企業の数値感覚を理解する</a:t>
            </a:r>
            <a:endParaRPr kumimoji="1" lang="en-US" altLang="ja-JP" sz="1050" b="1" spc="-30" dirty="0">
              <a:latin typeface="+mn-ea"/>
            </a:endParaRPr>
          </a:p>
          <a:p>
            <a:r>
              <a:rPr kumimoji="1" lang="ja-JP" altLang="en-US" sz="1050" b="1" spc="-30" dirty="0">
                <a:latin typeface="+mn-ea"/>
              </a:rPr>
              <a:t>際の目安として確認するとよい</a:t>
            </a:r>
          </a:p>
        </p:txBody>
      </p:sp>
      <p:grpSp>
        <p:nvGrpSpPr>
          <p:cNvPr id="7" name="グループ化 6"/>
          <p:cNvGrpSpPr/>
          <p:nvPr/>
        </p:nvGrpSpPr>
        <p:grpSpPr>
          <a:xfrm>
            <a:off x="352603" y="1197222"/>
            <a:ext cx="576000" cy="576000"/>
            <a:chOff x="279451" y="1197222"/>
            <a:chExt cx="576000" cy="576000"/>
          </a:xfrm>
        </p:grpSpPr>
        <p:sp>
          <p:nvSpPr>
            <p:cNvPr id="48" name="楕円 4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sp>
        <p:nvSpPr>
          <p:cNvPr id="36" name="テキスト ボックス 35"/>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8" name="正方形/長方形 7"/>
          <p:cNvSpPr/>
          <p:nvPr/>
        </p:nvSpPr>
        <p:spPr>
          <a:xfrm>
            <a:off x="4450759" y="6602397"/>
            <a:ext cx="4892286" cy="215444"/>
          </a:xfrm>
          <a:prstGeom prst="rect">
            <a:avLst/>
          </a:prstGeom>
        </p:spPr>
        <p:txBody>
          <a:bodyPr wrap="square">
            <a:spAutoFit/>
          </a:bodyPr>
          <a:lstStyle/>
          <a:p>
            <a:pPr algn="r"/>
            <a:r>
              <a:rPr kumimoji="1" lang="en-US" altLang="ja-JP" sz="800" dirty="0">
                <a:latin typeface="+mn-ea"/>
              </a:rPr>
              <a:t>※</a:t>
            </a:r>
            <a:r>
              <a:rPr kumimoji="1" lang="ja-JP" altLang="en-US" sz="800" dirty="0">
                <a:latin typeface="+mn-ea"/>
              </a:rPr>
              <a:t> 例えば、業種別の審査事典、信用調査情報等の利用を想定</a:t>
            </a:r>
            <a:endParaRPr kumimoji="1" lang="en-US" altLang="ja-JP" sz="800" dirty="0">
              <a:latin typeface="+mn-ea"/>
            </a:endParaRPr>
          </a:p>
        </p:txBody>
      </p:sp>
      <p:sp>
        <p:nvSpPr>
          <p:cNvPr id="9" name="スライド番号プレースホルダー 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a:t>
            </a:fld>
            <a:endParaRPr kumimoji="1" lang="ja-JP" altLang="en-US"/>
          </a:p>
        </p:txBody>
      </p:sp>
      <p:sp>
        <p:nvSpPr>
          <p:cNvPr id="37" name="テキスト ボックス 36">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cxnSp>
        <p:nvCxnSpPr>
          <p:cNvPr id="54" name="直線コネクタ 53">
            <a:extLst>
              <a:ext uri="{FF2B5EF4-FFF2-40B4-BE49-F238E27FC236}">
                <a16:creationId xmlns:a16="http://schemas.microsoft.com/office/drawing/2014/main" id="{0EB3233E-B893-4679-07F8-520BB236E985}"/>
              </a:ext>
            </a:extLst>
          </p:cNvPr>
          <p:cNvCxnSpPr/>
          <p:nvPr/>
        </p:nvCxnSpPr>
        <p:spPr>
          <a:xfrm>
            <a:off x="252413"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263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79106" y="310297"/>
            <a:ext cx="1421985" cy="523220"/>
          </a:xfrm>
          <a:prstGeom prst="rect">
            <a:avLst/>
          </a:prstGeom>
          <a:noFill/>
        </p:spPr>
        <p:txBody>
          <a:bodyPr wrap="square" rtlCol="0">
            <a:spAutoFit/>
          </a:bodyPr>
          <a:lstStyle/>
          <a:p>
            <a:r>
              <a:rPr kumimoji="1" lang="ja-JP" altLang="en-US" sz="2800" b="1">
                <a:solidFill>
                  <a:srgbClr val="004196"/>
                </a:solidFill>
              </a:rPr>
              <a:t>目　次</a:t>
            </a:r>
          </a:p>
        </p:txBody>
      </p:sp>
      <p:graphicFrame>
        <p:nvGraphicFramePr>
          <p:cNvPr id="5" name="表 4"/>
          <p:cNvGraphicFramePr>
            <a:graphicFrameLocks noGrp="1"/>
          </p:cNvGraphicFramePr>
          <p:nvPr>
            <p:extLst>
              <p:ext uri="{D42A27DB-BD31-4B8C-83A1-F6EECF244321}">
                <p14:modId xmlns:p14="http://schemas.microsoft.com/office/powerpoint/2010/main" val="2076148791"/>
              </p:ext>
            </p:extLst>
          </p:nvPr>
        </p:nvGraphicFramePr>
        <p:xfrm>
          <a:off x="3064607" y="1388114"/>
          <a:ext cx="6102063" cy="2665721"/>
        </p:xfrm>
        <a:graphic>
          <a:graphicData uri="http://schemas.openxmlformats.org/drawingml/2006/table">
            <a:tbl>
              <a:tblPr firstRow="1" bandRow="1">
                <a:tableStyleId>{2D5ABB26-0587-4C30-8999-92F81FD0307C}</a:tableStyleId>
              </a:tblPr>
              <a:tblGrid>
                <a:gridCol w="4567939">
                  <a:extLst>
                    <a:ext uri="{9D8B030D-6E8A-4147-A177-3AD203B41FA5}">
                      <a16:colId xmlns:a16="http://schemas.microsoft.com/office/drawing/2014/main" val="2523768396"/>
                    </a:ext>
                  </a:extLst>
                </a:gridCol>
                <a:gridCol w="649953">
                  <a:extLst>
                    <a:ext uri="{9D8B030D-6E8A-4147-A177-3AD203B41FA5}">
                      <a16:colId xmlns:a16="http://schemas.microsoft.com/office/drawing/2014/main" val="1430394532"/>
                    </a:ext>
                  </a:extLst>
                </a:gridCol>
                <a:gridCol w="884171">
                  <a:extLst>
                    <a:ext uri="{9D8B030D-6E8A-4147-A177-3AD203B41FA5}">
                      <a16:colId xmlns:a16="http://schemas.microsoft.com/office/drawing/2014/main" val="3631113602"/>
                    </a:ext>
                  </a:extLst>
                </a:gridCol>
              </a:tblGrid>
              <a:tr h="335942">
                <a:tc>
                  <a:txBody>
                    <a:bodyPr/>
                    <a:lstStyle/>
                    <a:p>
                      <a:endParaRPr kumimoji="1" lang="ja-JP" altLang="en-US" sz="2000" b="1">
                        <a:latin typeface="+mn-ea"/>
                        <a:ea typeface="+mn-ea"/>
                      </a:endParaRPr>
                    </a:p>
                  </a:txBody>
                  <a:tcPr anchor="ctr"/>
                </a:tc>
                <a:tc>
                  <a:txBody>
                    <a:bodyPr/>
                    <a:lstStyle/>
                    <a:p>
                      <a:endParaRPr kumimoji="1" lang="ja-JP" altLang="en-US" sz="1000" b="1">
                        <a:latin typeface="+mn-ea"/>
                        <a:ea typeface="+mn-ea"/>
                      </a:endParaRPr>
                    </a:p>
                  </a:txBody>
                  <a:tcPr anchor="ctr"/>
                </a:tc>
                <a:tc>
                  <a:txBody>
                    <a:bodyPr/>
                    <a:lstStyle/>
                    <a:p>
                      <a:pPr algn="ctr"/>
                      <a:endParaRPr kumimoji="1" lang="ja-JP" altLang="en-US" sz="2000" b="1">
                        <a:solidFill>
                          <a:srgbClr val="004196"/>
                        </a:solidFill>
                        <a:latin typeface="+mn-ea"/>
                        <a:ea typeface="+mn-ea"/>
                      </a:endParaRPr>
                    </a:p>
                  </a:txBody>
                  <a:tcPr anchor="ctr"/>
                </a:tc>
                <a:extLst>
                  <a:ext uri="{0D108BD9-81ED-4DB2-BD59-A6C34878D82A}">
                    <a16:rowId xmlns:a16="http://schemas.microsoft.com/office/drawing/2014/main" val="2420800797"/>
                  </a:ext>
                </a:extLst>
              </a:tr>
              <a:tr h="335942">
                <a:tc>
                  <a:txBody>
                    <a:bodyPr/>
                    <a:lstStyle/>
                    <a:p>
                      <a:r>
                        <a:rPr kumimoji="1" lang="en-US" altLang="ja-JP" sz="2000" b="1" dirty="0">
                          <a:latin typeface="+mn-ea"/>
                          <a:ea typeface="+mn-ea"/>
                        </a:rPr>
                        <a:t>11</a:t>
                      </a:r>
                      <a:r>
                        <a:rPr kumimoji="1" lang="ja-JP" altLang="en-US" sz="2000" b="1" dirty="0">
                          <a:latin typeface="+mn-ea"/>
                          <a:ea typeface="+mn-ea"/>
                        </a:rPr>
                        <a:t>　介護業</a:t>
                      </a:r>
                    </a:p>
                  </a:txBody>
                  <a:tcPr anchor="ctr"/>
                </a:tc>
                <a:tc>
                  <a:txBody>
                    <a:bodyPr/>
                    <a:lstStyle/>
                    <a:p>
                      <a:r>
                        <a:rPr kumimoji="1" lang="ja-JP" altLang="en-US" sz="1000" b="1">
                          <a:latin typeface="+mn-ea"/>
                          <a:ea typeface="+mn-ea"/>
                        </a:rPr>
                        <a:t>・・・</a:t>
                      </a:r>
                    </a:p>
                  </a:txBody>
                  <a:tcPr anchor="ctr"/>
                </a:tc>
                <a:tc>
                  <a:txBody>
                    <a:bodyPr/>
                    <a:lstStyle/>
                    <a:p>
                      <a:pPr algn="ctr"/>
                      <a:r>
                        <a:rPr kumimoji="1" lang="ja-JP" altLang="en-US" sz="2000" b="1" dirty="0">
                          <a:solidFill>
                            <a:srgbClr val="004196"/>
                          </a:solidFill>
                          <a:latin typeface="+mn-ea"/>
                          <a:ea typeface="+mn-ea"/>
                        </a:rPr>
                        <a:t>１</a:t>
                      </a:r>
                    </a:p>
                  </a:txBody>
                  <a:tcPr anchor="ctr"/>
                </a:tc>
                <a:extLst>
                  <a:ext uri="{0D108BD9-81ED-4DB2-BD59-A6C34878D82A}">
                    <a16:rowId xmlns:a16="http://schemas.microsoft.com/office/drawing/2014/main" val="2447374611"/>
                  </a:ext>
                </a:extLst>
              </a:tr>
              <a:tr h="335942">
                <a:tc>
                  <a:txBody>
                    <a:bodyPr/>
                    <a:lstStyle/>
                    <a:p>
                      <a:r>
                        <a:rPr kumimoji="1" lang="en-US" altLang="ja-JP" sz="2000" b="1" dirty="0">
                          <a:latin typeface="+mn-ea"/>
                          <a:ea typeface="+mn-ea"/>
                        </a:rPr>
                        <a:t>12</a:t>
                      </a:r>
                      <a:r>
                        <a:rPr kumimoji="1" lang="ja-JP" altLang="en-US" sz="2000" b="1" dirty="0">
                          <a:latin typeface="+mn-ea"/>
                          <a:ea typeface="+mn-ea"/>
                        </a:rPr>
                        <a:t>　宿泊業</a:t>
                      </a:r>
                    </a:p>
                  </a:txBody>
                  <a:tcPr anchor="ctr"/>
                </a:tc>
                <a:tc>
                  <a:txBody>
                    <a:bodyPr/>
                    <a:lstStyle/>
                    <a:p>
                      <a:r>
                        <a:rPr kumimoji="1" lang="ja-JP" altLang="en-US" sz="1000" b="1">
                          <a:latin typeface="+mn-ea"/>
                          <a:ea typeface="+mn-ea"/>
                        </a:rPr>
                        <a:t>・・・</a:t>
                      </a:r>
                    </a:p>
                  </a:txBody>
                  <a:tcPr anchor="ctr"/>
                </a:tc>
                <a:tc>
                  <a:txBody>
                    <a:bodyPr/>
                    <a:lstStyle/>
                    <a:p>
                      <a:pPr algn="ctr"/>
                      <a:r>
                        <a:rPr kumimoji="1" lang="en-US" altLang="ja-JP" sz="2000" b="1" dirty="0">
                          <a:solidFill>
                            <a:srgbClr val="004196"/>
                          </a:solidFill>
                          <a:latin typeface="+mn-ea"/>
                          <a:ea typeface="+mn-ea"/>
                        </a:rPr>
                        <a:t>13</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3539484228"/>
                  </a:ext>
                </a:extLst>
              </a:tr>
              <a:tr h="335942">
                <a:tc>
                  <a:txBody>
                    <a:bodyPr/>
                    <a:lstStyle/>
                    <a:p>
                      <a:endParaRPr kumimoji="1" lang="ja-JP" altLang="en-US" sz="1400" b="1" dirty="0">
                        <a:latin typeface="+mn-ea"/>
                        <a:ea typeface="+mn-ea"/>
                      </a:endParaRPr>
                    </a:p>
                  </a:txBody>
                  <a:tcPr anchor="ctr"/>
                </a:tc>
                <a:tc>
                  <a:txBody>
                    <a:bodyPr/>
                    <a:lstStyle/>
                    <a:p>
                      <a:endParaRPr kumimoji="1" lang="ja-JP" altLang="en-US" sz="1000" b="1" dirty="0">
                        <a:latin typeface="+mn-ea"/>
                        <a:ea typeface="+mn-ea"/>
                      </a:endParaRPr>
                    </a:p>
                  </a:txBody>
                  <a:tcPr anchor="ctr"/>
                </a:tc>
                <a:tc>
                  <a:txBody>
                    <a:bodyPr/>
                    <a:lstStyle/>
                    <a:p>
                      <a:pPr algn="ct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923623932"/>
                  </a:ext>
                </a:extLst>
              </a:tr>
              <a:tr h="288281">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endParaRPr kumimoji="1" lang="ja-JP" altLang="en-US" sz="800" b="1" dirty="0">
                        <a:latin typeface="+mn-ea"/>
                        <a:ea typeface="+mn-ea"/>
                      </a:endParaRPr>
                    </a:p>
                  </a:txBody>
                  <a:tcPr anchor="ctr"/>
                </a:tc>
                <a:tc>
                  <a:txBody>
                    <a:bodyPr/>
                    <a:lstStyle/>
                    <a:p>
                      <a:endParaRPr kumimoji="1" lang="ja-JP" altLang="en-US" sz="300" b="1">
                        <a:latin typeface="+mn-ea"/>
                        <a:ea typeface="+mn-ea"/>
                      </a:endParaRPr>
                    </a:p>
                  </a:txBody>
                  <a:tcPr anchor="ctr"/>
                </a:tc>
                <a:tc>
                  <a:txBody>
                    <a:bodyPr/>
                    <a:lstStyle/>
                    <a:p>
                      <a:pPr algn="ctr"/>
                      <a:endParaRPr kumimoji="1" lang="ja-JP" altLang="en-US" sz="1000" b="1">
                        <a:solidFill>
                          <a:srgbClr val="004196"/>
                        </a:solidFill>
                        <a:latin typeface="+mn-ea"/>
                        <a:ea typeface="+mn-ea"/>
                      </a:endParaRPr>
                    </a:p>
                  </a:txBody>
                  <a:tcPr anchor="ctr"/>
                </a:tc>
                <a:extLst>
                  <a:ext uri="{0D108BD9-81ED-4DB2-BD59-A6C34878D82A}">
                    <a16:rowId xmlns:a16="http://schemas.microsoft.com/office/drawing/2014/main" val="3543247057"/>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endParaRPr kumimoji="1" lang="ja-JP" altLang="en-US" sz="2000" b="1"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a:latin typeface="+mn-ea"/>
                        <a:ea typeface="+mn-ea"/>
                      </a:endParaRPr>
                    </a:p>
                  </a:txBody>
                  <a:tcPr anchor="ctr"/>
                </a:tc>
                <a:tc>
                  <a:txBody>
                    <a:bodyPr/>
                    <a:lstStyle/>
                    <a:p>
                      <a:pPr algn="ctr"/>
                      <a:endParaRPr kumimoji="1" lang="ja-JP" altLang="en-US" sz="2000" b="1">
                        <a:solidFill>
                          <a:srgbClr val="004196"/>
                        </a:solidFill>
                        <a:latin typeface="+mn-ea"/>
                        <a:ea typeface="+mn-ea"/>
                      </a:endParaRPr>
                    </a:p>
                  </a:txBody>
                  <a:tcPr anchor="ctr"/>
                </a:tc>
                <a:extLst>
                  <a:ext uri="{0D108BD9-81ED-4DB2-BD59-A6C34878D82A}">
                    <a16:rowId xmlns:a16="http://schemas.microsoft.com/office/drawing/2014/main" val="1862541688"/>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endParaRPr kumimoji="1" lang="ja-JP" altLang="en-US" sz="2000" b="1" dirty="0">
                        <a:latin typeface="+mn-ea"/>
                        <a:ea typeface="+mn-ea"/>
                      </a:endParaRPr>
                    </a:p>
                  </a:txBody>
                  <a:tcPr anchor="ctr"/>
                </a:tc>
                <a:tc>
                  <a:txBody>
                    <a:bodyPr/>
                    <a:lstStyle/>
                    <a:p>
                      <a:endParaRPr kumimoji="1" lang="ja-JP" altLang="en-US" sz="1000" b="1" dirty="0">
                        <a:latin typeface="+mn-ea"/>
                        <a:ea typeface="+mn-ea"/>
                      </a:endParaRPr>
                    </a:p>
                  </a:txBody>
                  <a:tcPr anchor="ctr"/>
                </a:tc>
                <a:tc>
                  <a:txBody>
                    <a:bodyPr/>
                    <a:lstStyle/>
                    <a:p>
                      <a:pPr algn="ct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880942833"/>
                  </a:ext>
                </a:extLst>
              </a:tr>
            </a:tbl>
          </a:graphicData>
        </a:graphic>
      </p:graphicFrame>
      <p:sp>
        <p:nvSpPr>
          <p:cNvPr id="8" name="スライド番号プレースホルダー 1"/>
          <p:cNvSpPr>
            <a:spLocks noGrp="1"/>
          </p:cNvSpPr>
          <p:nvPr>
            <p:ph type="sldNum" sz="quarter" idx="12"/>
          </p:nvPr>
        </p:nvSpPr>
        <p:spPr>
          <a:xfrm>
            <a:off x="9418320" y="6563360"/>
            <a:ext cx="487680" cy="294640"/>
          </a:xfrm>
        </p:spPr>
        <p:txBody>
          <a:bodyPr/>
          <a:lstStyle/>
          <a:p>
            <a:r>
              <a:rPr kumimoji="1" lang="en-US" altLang="ja-JP" dirty="0"/>
              <a:t>1</a:t>
            </a:r>
            <a:endParaRPr kumimoji="1" lang="ja-JP" altLang="en-US" dirty="0"/>
          </a:p>
        </p:txBody>
      </p:sp>
    </p:spTree>
    <p:extLst>
      <p:ext uri="{BB962C8B-B14F-4D97-AF65-F5344CB8AC3E}">
        <p14:creationId xmlns:p14="http://schemas.microsoft.com/office/powerpoint/2010/main" val="18304692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テキスト ボックス 113">
            <a:extLst>
              <a:ext uri="{FF2B5EF4-FFF2-40B4-BE49-F238E27FC236}">
                <a16:creationId xmlns:a16="http://schemas.microsoft.com/office/drawing/2014/main" id="{4B849F25-C05A-4664-B4D4-A95FFE37E46E}"/>
              </a:ext>
            </a:extLst>
          </p:cNvPr>
          <p:cNvSpPr txBox="1"/>
          <p:nvPr/>
        </p:nvSpPr>
        <p:spPr>
          <a:xfrm>
            <a:off x="172800" y="414000"/>
            <a:ext cx="7819906" cy="553998"/>
          </a:xfrm>
          <a:prstGeom prst="rect">
            <a:avLst/>
          </a:prstGeom>
          <a:noFill/>
        </p:spPr>
        <p:txBody>
          <a:bodyPr wrap="square" lIns="91440" tIns="45720" rIns="91440" bIns="45720" rtlCol="0" anchor="t">
            <a:spAutoFit/>
          </a:bodyPr>
          <a:lstStyle/>
          <a:p>
            <a:r>
              <a:rPr kumimoji="1" lang="ja-JP" altLang="en-US" sz="1000">
                <a:ea typeface="游ゴシック"/>
              </a:rPr>
              <a:t>事業所を訪問する前に理解しておきたい、介護業の大まかな業界特性と事業収益の関係についてまとめます。介護業は、社会的意義も高く、地域インフラの一部として重要な業種となります。また、地域ごとに、高齢者が自立した日常生活を営むことができるように「住まい・医療・介護・予防・生活支援が一体的に提供される地域包括ケアシステム」が運営されています。</a:t>
            </a:r>
            <a:endParaRPr kumimoji="1" lang="en-US" altLang="ja-JP" sz="1000">
              <a:ea typeface="游ゴシック"/>
            </a:endParaRPr>
          </a:p>
        </p:txBody>
      </p:sp>
      <p:sp>
        <p:nvSpPr>
          <p:cNvPr id="116" name="テキスト ボックス 115">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の目利き（基本編）その１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6" name="テキスト ボックス 12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grpSp>
        <p:nvGrpSpPr>
          <p:cNvPr id="53" name="グループ化 52">
            <a:extLst>
              <a:ext uri="{FF2B5EF4-FFF2-40B4-BE49-F238E27FC236}">
                <a16:creationId xmlns:a16="http://schemas.microsoft.com/office/drawing/2014/main" id="{342C8DAD-2E5C-41AA-275E-48CC669F603A}"/>
              </a:ext>
            </a:extLst>
          </p:cNvPr>
          <p:cNvGrpSpPr/>
          <p:nvPr/>
        </p:nvGrpSpPr>
        <p:grpSpPr>
          <a:xfrm>
            <a:off x="7585737" y="3462314"/>
            <a:ext cx="1197075" cy="2505065"/>
            <a:chOff x="165385" y="2473342"/>
            <a:chExt cx="2144678" cy="1374000"/>
          </a:xfrm>
        </p:grpSpPr>
        <p:sp>
          <p:nvSpPr>
            <p:cNvPr id="57" name="テキスト ボックス 56">
              <a:extLst>
                <a:ext uri="{FF2B5EF4-FFF2-40B4-BE49-F238E27FC236}">
                  <a16:creationId xmlns:a16="http://schemas.microsoft.com/office/drawing/2014/main" id="{7586504E-B8BF-001F-D523-4617854D43D2}"/>
                </a:ext>
              </a:extLst>
            </p:cNvPr>
            <p:cNvSpPr txBox="1"/>
            <p:nvPr/>
          </p:nvSpPr>
          <p:spPr>
            <a:xfrm>
              <a:off x="246322" y="2901671"/>
              <a:ext cx="1982802" cy="468953"/>
            </a:xfrm>
            <a:prstGeom prst="rect">
              <a:avLst/>
            </a:prstGeom>
            <a:noFill/>
          </p:spPr>
          <p:txBody>
            <a:bodyPr wrap="square" rtlCol="0">
              <a:spAutoFit/>
            </a:bodyPr>
            <a:lstStyle/>
            <a:p>
              <a:pPr algn="ctr"/>
              <a:r>
                <a:rPr kumimoji="1" lang="ja-JP" altLang="en-US" sz="2800" b="1">
                  <a:latin typeface="HGS創英角ｺﾞｼｯｸUB" panose="020B0900000000000000" pitchFamily="50" charset="-128"/>
                  <a:ea typeface="HGS創英角ｺﾞｼｯｸUB" panose="020B0900000000000000" pitchFamily="50" charset="-128"/>
                </a:rPr>
                <a:t>事業収益</a:t>
              </a:r>
            </a:p>
          </p:txBody>
        </p:sp>
        <p:sp>
          <p:nvSpPr>
            <p:cNvPr id="55" name="正方形/長方形 54">
              <a:extLst>
                <a:ext uri="{FF2B5EF4-FFF2-40B4-BE49-F238E27FC236}">
                  <a16:creationId xmlns:a16="http://schemas.microsoft.com/office/drawing/2014/main" id="{6D44F424-0199-A01A-33DB-FD667B1A7E51}"/>
                </a:ext>
              </a:extLst>
            </p:cNvPr>
            <p:cNvSpPr/>
            <p:nvPr/>
          </p:nvSpPr>
          <p:spPr>
            <a:xfrm>
              <a:off x="165385" y="2473342"/>
              <a:ext cx="2144678" cy="1374000"/>
            </a:xfrm>
            <a:prstGeom prst="rect">
              <a:avLst/>
            </a:prstGeom>
            <a:noFill/>
            <a:ln w="44450">
              <a:solidFill>
                <a:srgbClr val="2F528F">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a:extLst>
              <a:ext uri="{FF2B5EF4-FFF2-40B4-BE49-F238E27FC236}">
                <a16:creationId xmlns:a16="http://schemas.microsoft.com/office/drawing/2014/main" id="{342C8DAD-2E5C-41AA-275E-48CC669F603A}"/>
              </a:ext>
            </a:extLst>
          </p:cNvPr>
          <p:cNvGrpSpPr/>
          <p:nvPr/>
        </p:nvGrpSpPr>
        <p:grpSpPr>
          <a:xfrm>
            <a:off x="3001056" y="3462316"/>
            <a:ext cx="3254549" cy="2512480"/>
            <a:chOff x="165385" y="2473180"/>
            <a:chExt cx="2144678" cy="1374163"/>
          </a:xfrm>
        </p:grpSpPr>
        <p:sp>
          <p:nvSpPr>
            <p:cNvPr id="66" name="テキスト ボックス 65">
              <a:extLst>
                <a:ext uri="{FF2B5EF4-FFF2-40B4-BE49-F238E27FC236}">
                  <a16:creationId xmlns:a16="http://schemas.microsoft.com/office/drawing/2014/main" id="{7586504E-B8BF-001F-D523-4617854D43D2}"/>
                </a:ext>
              </a:extLst>
            </p:cNvPr>
            <p:cNvSpPr txBox="1"/>
            <p:nvPr/>
          </p:nvSpPr>
          <p:spPr>
            <a:xfrm>
              <a:off x="794231" y="2494435"/>
              <a:ext cx="1052581" cy="226913"/>
            </a:xfrm>
            <a:prstGeom prst="rect">
              <a:avLst/>
            </a:prstGeom>
            <a:noFill/>
          </p:spPr>
          <p:txBody>
            <a:bodyPr wrap="square" rtlCol="0">
              <a:spAutoFit/>
            </a:bodyPr>
            <a:lstStyle/>
            <a:p>
              <a:r>
                <a:rPr kumimoji="1" lang="ja-JP" altLang="en-US" sz="2400" b="1">
                  <a:latin typeface="HGS創英角ｺﾞｼｯｸUB" panose="020B0900000000000000" pitchFamily="50" charset="-128"/>
                  <a:ea typeface="HGS創英角ｺﾞｼｯｸUB" panose="020B0900000000000000" pitchFamily="50" charset="-128"/>
                </a:rPr>
                <a:t>業界特性</a:t>
              </a:r>
            </a:p>
          </p:txBody>
        </p:sp>
        <p:sp>
          <p:nvSpPr>
            <p:cNvPr id="61" name="正方形/長方形 60">
              <a:extLst>
                <a:ext uri="{FF2B5EF4-FFF2-40B4-BE49-F238E27FC236}">
                  <a16:creationId xmlns:a16="http://schemas.microsoft.com/office/drawing/2014/main" id="{6D44F424-0199-A01A-33DB-FD667B1A7E51}"/>
                </a:ext>
              </a:extLst>
            </p:cNvPr>
            <p:cNvSpPr/>
            <p:nvPr/>
          </p:nvSpPr>
          <p:spPr>
            <a:xfrm>
              <a:off x="165385" y="2473180"/>
              <a:ext cx="2144678" cy="1374163"/>
            </a:xfrm>
            <a:prstGeom prst="rect">
              <a:avLst/>
            </a:prstGeom>
            <a:noFill/>
            <a:ln w="44450">
              <a:solidFill>
                <a:srgbClr val="FF0000">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69068A97-50FD-44A1-A988-0B3D3EFD7DA7}"/>
              </a:ext>
            </a:extLst>
          </p:cNvPr>
          <p:cNvGrpSpPr/>
          <p:nvPr/>
        </p:nvGrpSpPr>
        <p:grpSpPr>
          <a:xfrm>
            <a:off x="295200" y="1191600"/>
            <a:ext cx="1162051" cy="885825"/>
            <a:chOff x="295274" y="1523999"/>
            <a:chExt cx="1162051" cy="885825"/>
          </a:xfrm>
        </p:grpSpPr>
        <p:sp>
          <p:nvSpPr>
            <p:cNvPr id="79" name="楕円 78">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81" name="正方形/長方形 80">
            <a:extLst>
              <a:ext uri="{FF2B5EF4-FFF2-40B4-BE49-F238E27FC236}">
                <a16:creationId xmlns:a16="http://schemas.microsoft.com/office/drawing/2014/main" id="{89E35265-CCA6-4F7A-9424-8CAB2F5451E4}"/>
              </a:ext>
            </a:extLst>
          </p:cNvPr>
          <p:cNvSpPr/>
          <p:nvPr/>
        </p:nvSpPr>
        <p:spPr>
          <a:xfrm>
            <a:off x="1360800" y="1339200"/>
            <a:ext cx="1980000"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業界特性と</a:t>
            </a:r>
            <a:endParaRPr kumimoji="1" lang="en-US" altLang="ja-JP" sz="1400" b="1">
              <a:solidFill>
                <a:schemeClr val="tx1"/>
              </a:solidFill>
            </a:endParaRPr>
          </a:p>
          <a:p>
            <a:pPr algn="ctr"/>
            <a:r>
              <a:rPr kumimoji="1" lang="ja-JP" altLang="en-US" sz="1400" b="1">
                <a:solidFill>
                  <a:schemeClr val="tx1"/>
                </a:solidFill>
              </a:rPr>
              <a:t>事業収益</a:t>
            </a:r>
            <a:endParaRPr kumimoji="1" lang="en-US" altLang="ja-JP" sz="1400" b="1">
              <a:solidFill>
                <a:schemeClr val="tx1"/>
              </a:solidFill>
            </a:endParaRPr>
          </a:p>
        </p:txBody>
      </p:sp>
      <p:sp>
        <p:nvSpPr>
          <p:cNvPr id="82" name="テキスト ボックス 81">
            <a:extLst>
              <a:ext uri="{FF2B5EF4-FFF2-40B4-BE49-F238E27FC236}">
                <a16:creationId xmlns:a16="http://schemas.microsoft.com/office/drawing/2014/main" id="{268241D9-6B44-4FA0-9B20-8D4984A61E9D}"/>
              </a:ext>
            </a:extLst>
          </p:cNvPr>
          <p:cNvSpPr txBox="1"/>
          <p:nvPr/>
        </p:nvSpPr>
        <p:spPr>
          <a:xfrm>
            <a:off x="3355200" y="1256400"/>
            <a:ext cx="6043611" cy="707886"/>
          </a:xfrm>
          <a:prstGeom prst="rect">
            <a:avLst/>
          </a:prstGeom>
          <a:noFill/>
        </p:spPr>
        <p:txBody>
          <a:bodyPr wrap="square" lIns="91440" tIns="45720" rIns="91440" bIns="45720" rtlCol="0" anchor="t">
            <a:spAutoFit/>
          </a:bodyPr>
          <a:lstStyle/>
          <a:p>
            <a:r>
              <a:rPr kumimoji="1" lang="ja-JP" altLang="en-US" sz="1000">
                <a:latin typeface="游ゴシック" panose="020B0400000000000000" pitchFamily="50" charset="-128"/>
                <a:ea typeface="游ゴシック" panose="020B0400000000000000" pitchFamily="50" charset="-128"/>
              </a:rPr>
              <a:t>□  介護業は、社会保障の一部であり、介護保険によって公定価格が決められている</a:t>
            </a:r>
            <a:endParaRPr kumimoji="1" lang="en-US" altLang="ja-JP" sz="1000">
              <a:latin typeface="游ゴシック" panose="020B0400000000000000" pitchFamily="50" charset="-128"/>
              <a:ea typeface="游ゴシック" panose="020B0400000000000000" pitchFamily="50" charset="-128"/>
            </a:endParaRPr>
          </a:p>
          <a:p>
            <a:r>
              <a:rPr kumimoji="1" lang="ja-JP" altLang="en-US" sz="1000">
                <a:latin typeface="游ゴシック"/>
                <a:ea typeface="游ゴシック"/>
              </a:rPr>
              <a:t>□  </a:t>
            </a:r>
            <a:r>
              <a:rPr kumimoji="1" lang="ja-JP" altLang="en-US" sz="1000" b="1" u="sng">
                <a:latin typeface="游ゴシック"/>
                <a:ea typeface="游ゴシック"/>
              </a:rPr>
              <a:t>定員数などにより収入に上限があるため、効率性や生産性を高めることで事業収益を確保</a:t>
            </a:r>
            <a:r>
              <a:rPr kumimoji="1" lang="ja-JP" altLang="en-US" sz="1000">
                <a:latin typeface="游ゴシック"/>
                <a:ea typeface="游ゴシック"/>
              </a:rPr>
              <a:t>していく</a:t>
            </a:r>
            <a:endParaRPr kumimoji="1" lang="en-US" altLang="ja-JP" sz="1000">
              <a:latin typeface="游ゴシック"/>
              <a:ea typeface="游ゴシック"/>
            </a:endParaRPr>
          </a:p>
          <a:p>
            <a:r>
              <a:rPr kumimoji="1" lang="ja-JP" altLang="en-US" sz="1000">
                <a:latin typeface="游ゴシック" panose="020B0400000000000000" pitchFamily="50" charset="-128"/>
                <a:ea typeface="游ゴシック" panose="020B0400000000000000" pitchFamily="50" charset="-128"/>
              </a:rPr>
              <a:t>□  ３年に一度、介護保険料の改定があるほか、時代に合わせて制度変更が実施されてきた</a:t>
            </a:r>
            <a:endParaRPr kumimoji="1" lang="en-US" altLang="ja-JP" sz="1000">
              <a:latin typeface="游ゴシック" panose="020B0400000000000000" pitchFamily="50" charset="-128"/>
              <a:ea typeface="游ゴシック" panose="020B0400000000000000" pitchFamily="50" charset="-128"/>
            </a:endParaRPr>
          </a:p>
          <a:p>
            <a:r>
              <a:rPr kumimoji="1" lang="ja-JP" altLang="en-US" sz="1000">
                <a:latin typeface="游ゴシック" panose="020B0400000000000000" pitchFamily="50" charset="-128"/>
                <a:ea typeface="游ゴシック" panose="020B0400000000000000" pitchFamily="50" charset="-128"/>
              </a:rPr>
              <a:t>□  人員体制・サービス内容・設備の充実は、事業収益とトレードオフの関係にある</a:t>
            </a:r>
            <a:endParaRPr kumimoji="1" lang="en-US" altLang="ja-JP" sz="1000">
              <a:latin typeface="游ゴシック" panose="020B0400000000000000" pitchFamily="50" charset="-128"/>
              <a:ea typeface="游ゴシック" panose="020B0400000000000000" pitchFamily="50" charset="-128"/>
            </a:endParaRPr>
          </a:p>
        </p:txBody>
      </p:sp>
      <p:sp>
        <p:nvSpPr>
          <p:cNvPr id="86" name="テキスト ボックス 85">
            <a:extLst>
              <a:ext uri="{FF2B5EF4-FFF2-40B4-BE49-F238E27FC236}">
                <a16:creationId xmlns:a16="http://schemas.microsoft.com/office/drawing/2014/main" id="{7586504E-B8BF-001F-D523-4617854D43D2}"/>
              </a:ext>
            </a:extLst>
          </p:cNvPr>
          <p:cNvSpPr txBox="1"/>
          <p:nvPr/>
        </p:nvSpPr>
        <p:spPr>
          <a:xfrm>
            <a:off x="2808899" y="3031219"/>
            <a:ext cx="6444310" cy="400110"/>
          </a:xfrm>
          <a:prstGeom prst="rect">
            <a:avLst/>
          </a:prstGeom>
          <a:noFill/>
        </p:spPr>
        <p:txBody>
          <a:bodyPr wrap="square" rtlCol="0">
            <a:spAutoFit/>
          </a:bodyPr>
          <a:lstStyle/>
          <a:p>
            <a:pPr algn="ctr"/>
            <a:r>
              <a:rPr kumimoji="1" lang="ja-JP" altLang="en-US" sz="2000" b="1">
                <a:latin typeface="游ゴシック" panose="020B0400000000000000" pitchFamily="50" charset="-128"/>
                <a:ea typeface="游ゴシック" panose="020B0400000000000000" pitchFamily="50" charset="-128"/>
              </a:rPr>
              <a:t>（効率性・競争優位性と収益のトレードオフ）</a:t>
            </a:r>
          </a:p>
        </p:txBody>
      </p:sp>
      <p:grpSp>
        <p:nvGrpSpPr>
          <p:cNvPr id="87" name="グループ化 86"/>
          <p:cNvGrpSpPr/>
          <p:nvPr/>
        </p:nvGrpSpPr>
        <p:grpSpPr>
          <a:xfrm>
            <a:off x="3194100" y="4069340"/>
            <a:ext cx="1270367" cy="509532"/>
            <a:chOff x="6200700" y="2039964"/>
            <a:chExt cx="1691209" cy="968275"/>
          </a:xfrm>
        </p:grpSpPr>
        <p:sp>
          <p:nvSpPr>
            <p:cNvPr id="88" name="四角形: 角を丸くする 19">
              <a:extLst>
                <a:ext uri="{FF2B5EF4-FFF2-40B4-BE49-F238E27FC236}">
                  <a16:creationId xmlns:a16="http://schemas.microsoft.com/office/drawing/2014/main" id="{4D5E85A9-8E2B-B587-6FCC-7D17202085BC}"/>
                </a:ext>
              </a:extLst>
            </p:cNvPr>
            <p:cNvSpPr/>
            <p:nvPr/>
          </p:nvSpPr>
          <p:spPr>
            <a:xfrm>
              <a:off x="6314717" y="2039964"/>
              <a:ext cx="1444819" cy="968275"/>
            </a:xfrm>
            <a:prstGeom prst="roundRect">
              <a:avLst>
                <a:gd name="adj" fmla="val 10196"/>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CAF65B9A-AB5C-A977-C3C8-D55F6B11A16D}"/>
                </a:ext>
              </a:extLst>
            </p:cNvPr>
            <p:cNvSpPr txBox="1"/>
            <p:nvPr/>
          </p:nvSpPr>
          <p:spPr>
            <a:xfrm>
              <a:off x="6200700" y="2074369"/>
              <a:ext cx="1691209" cy="877313"/>
            </a:xfrm>
            <a:prstGeom prst="rect">
              <a:avLst/>
            </a:prstGeom>
            <a:noFill/>
          </p:spPr>
          <p:txBody>
            <a:bodyPr wrap="square" rtlCol="0">
              <a:spAutoFit/>
            </a:bodyPr>
            <a:lstStyle/>
            <a:p>
              <a:pPr algn="ctr"/>
              <a:r>
                <a:rPr kumimoji="1" lang="ja-JP" altLang="en-US" sz="2400" b="1">
                  <a:latin typeface="HGP明朝E" panose="02020900000000000000" pitchFamily="18" charset="-128"/>
                  <a:ea typeface="HGP明朝E" panose="02020900000000000000" pitchFamily="18" charset="-128"/>
                </a:rPr>
                <a:t>体制</a:t>
              </a:r>
              <a:endParaRPr kumimoji="1" lang="ja-JP" altLang="en-US" sz="3600" b="1">
                <a:latin typeface="HGP明朝E" panose="02020900000000000000" pitchFamily="18" charset="-128"/>
                <a:ea typeface="HGP明朝E" panose="02020900000000000000" pitchFamily="18" charset="-128"/>
              </a:endParaRPr>
            </a:p>
          </p:txBody>
        </p:sp>
      </p:grpSp>
      <p:grpSp>
        <p:nvGrpSpPr>
          <p:cNvPr id="93" name="グループ化 92"/>
          <p:cNvGrpSpPr/>
          <p:nvPr/>
        </p:nvGrpSpPr>
        <p:grpSpPr>
          <a:xfrm>
            <a:off x="3194100" y="4698491"/>
            <a:ext cx="1270367" cy="509532"/>
            <a:chOff x="6193248" y="2039964"/>
            <a:chExt cx="1691209" cy="968275"/>
          </a:xfrm>
        </p:grpSpPr>
        <p:sp>
          <p:nvSpPr>
            <p:cNvPr id="94" name="四角形: 角を丸くする 19">
              <a:extLst>
                <a:ext uri="{FF2B5EF4-FFF2-40B4-BE49-F238E27FC236}">
                  <a16:creationId xmlns:a16="http://schemas.microsoft.com/office/drawing/2014/main" id="{4D5E85A9-8E2B-B587-6FCC-7D17202085BC}"/>
                </a:ext>
              </a:extLst>
            </p:cNvPr>
            <p:cNvSpPr/>
            <p:nvPr/>
          </p:nvSpPr>
          <p:spPr>
            <a:xfrm>
              <a:off x="6314717" y="2039964"/>
              <a:ext cx="1444819" cy="968275"/>
            </a:xfrm>
            <a:prstGeom prst="roundRect">
              <a:avLst>
                <a:gd name="adj" fmla="val 10196"/>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CAF65B9A-AB5C-A977-C3C8-D55F6B11A16D}"/>
                </a:ext>
              </a:extLst>
            </p:cNvPr>
            <p:cNvSpPr txBox="1"/>
            <p:nvPr/>
          </p:nvSpPr>
          <p:spPr>
            <a:xfrm>
              <a:off x="6193248" y="2168097"/>
              <a:ext cx="1691209" cy="701850"/>
            </a:xfrm>
            <a:prstGeom prst="rect">
              <a:avLst/>
            </a:prstGeom>
            <a:noFill/>
          </p:spPr>
          <p:txBody>
            <a:bodyPr wrap="square" rtlCol="0">
              <a:spAutoFit/>
            </a:bodyPr>
            <a:lstStyle/>
            <a:p>
              <a:pPr algn="ctr"/>
              <a:r>
                <a:rPr kumimoji="1" lang="ja-JP" altLang="en-US" b="1">
                  <a:latin typeface="HGP明朝E" panose="02020900000000000000" pitchFamily="18" charset="-128"/>
                  <a:ea typeface="HGP明朝E" panose="02020900000000000000" pitchFamily="18" charset="-128"/>
                </a:rPr>
                <a:t>サービス</a:t>
              </a:r>
              <a:endParaRPr kumimoji="1" lang="ja-JP" altLang="en-US" sz="3600" b="1">
                <a:latin typeface="HGP明朝E" panose="02020900000000000000" pitchFamily="18" charset="-128"/>
                <a:ea typeface="HGP明朝E" panose="02020900000000000000" pitchFamily="18" charset="-128"/>
              </a:endParaRPr>
            </a:p>
          </p:txBody>
        </p:sp>
      </p:grpSp>
      <p:grpSp>
        <p:nvGrpSpPr>
          <p:cNvPr id="96" name="グループ化 95"/>
          <p:cNvGrpSpPr/>
          <p:nvPr/>
        </p:nvGrpSpPr>
        <p:grpSpPr>
          <a:xfrm>
            <a:off x="3197231" y="5315341"/>
            <a:ext cx="1270367" cy="517010"/>
            <a:chOff x="6197418" y="2025753"/>
            <a:chExt cx="1691209" cy="982486"/>
          </a:xfrm>
        </p:grpSpPr>
        <p:sp>
          <p:nvSpPr>
            <p:cNvPr id="97" name="四角形: 角を丸くする 19">
              <a:extLst>
                <a:ext uri="{FF2B5EF4-FFF2-40B4-BE49-F238E27FC236}">
                  <a16:creationId xmlns:a16="http://schemas.microsoft.com/office/drawing/2014/main" id="{4D5E85A9-8E2B-B587-6FCC-7D17202085BC}"/>
                </a:ext>
              </a:extLst>
            </p:cNvPr>
            <p:cNvSpPr/>
            <p:nvPr/>
          </p:nvSpPr>
          <p:spPr>
            <a:xfrm>
              <a:off x="6314717" y="2039964"/>
              <a:ext cx="1444819" cy="968275"/>
            </a:xfrm>
            <a:prstGeom prst="roundRect">
              <a:avLst>
                <a:gd name="adj" fmla="val 10196"/>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CAF65B9A-AB5C-A977-C3C8-D55F6B11A16D}"/>
                </a:ext>
              </a:extLst>
            </p:cNvPr>
            <p:cNvSpPr txBox="1"/>
            <p:nvPr/>
          </p:nvSpPr>
          <p:spPr>
            <a:xfrm>
              <a:off x="6197418" y="2025753"/>
              <a:ext cx="1691209" cy="877313"/>
            </a:xfrm>
            <a:prstGeom prst="rect">
              <a:avLst/>
            </a:prstGeom>
            <a:noFill/>
          </p:spPr>
          <p:txBody>
            <a:bodyPr wrap="square" rtlCol="0">
              <a:spAutoFit/>
            </a:bodyPr>
            <a:lstStyle/>
            <a:p>
              <a:pPr algn="ctr"/>
              <a:r>
                <a:rPr kumimoji="1" lang="ja-JP" altLang="en-US" sz="2400" b="1">
                  <a:latin typeface="HGP明朝E" panose="02020900000000000000" pitchFamily="18" charset="-128"/>
                  <a:ea typeface="HGP明朝E" panose="02020900000000000000" pitchFamily="18" charset="-128"/>
                </a:rPr>
                <a:t>設備</a:t>
              </a:r>
              <a:endParaRPr kumimoji="1" lang="ja-JP" altLang="en-US" sz="3600" b="1">
                <a:latin typeface="HGP明朝E" panose="02020900000000000000" pitchFamily="18" charset="-128"/>
                <a:ea typeface="HGP明朝E" panose="02020900000000000000" pitchFamily="18" charset="-128"/>
              </a:endParaRPr>
            </a:p>
          </p:txBody>
        </p:sp>
      </p:grpSp>
      <p:sp>
        <p:nvSpPr>
          <p:cNvPr id="101" name="テキスト ボックス 100">
            <a:extLst>
              <a:ext uri="{FF2B5EF4-FFF2-40B4-BE49-F238E27FC236}">
                <a16:creationId xmlns:a16="http://schemas.microsoft.com/office/drawing/2014/main" id="{7586504E-B8BF-001F-D523-4617854D43D2}"/>
              </a:ext>
            </a:extLst>
          </p:cNvPr>
          <p:cNvSpPr txBox="1"/>
          <p:nvPr/>
        </p:nvSpPr>
        <p:spPr>
          <a:xfrm>
            <a:off x="2889168" y="6177633"/>
            <a:ext cx="7053776" cy="461665"/>
          </a:xfrm>
          <a:prstGeom prst="rect">
            <a:avLst/>
          </a:prstGeom>
          <a:noFill/>
        </p:spPr>
        <p:txBody>
          <a:bodyPr wrap="square" rtlCol="0">
            <a:spAutoFit/>
          </a:bodyPr>
          <a:lstStyle/>
          <a:p>
            <a:r>
              <a:rPr kumimoji="1" lang="ja-JP" altLang="en-US" b="1">
                <a:latin typeface="HGS創英角ｺﾞｼｯｸUB" panose="020B0900000000000000" pitchFamily="50" charset="-128"/>
                <a:ea typeface="HGS創英角ｺﾞｼｯｸUB" panose="020B0900000000000000" pitchFamily="50" charset="-128"/>
              </a:rPr>
              <a:t>グループ化などの</a:t>
            </a:r>
            <a:r>
              <a:rPr kumimoji="1" lang="ja-JP" altLang="en-US" sz="2400" b="1">
                <a:latin typeface="HGS創英角ｺﾞｼｯｸUB" panose="020B0900000000000000" pitchFamily="50" charset="-128"/>
                <a:ea typeface="HGS創英角ｺﾞｼｯｸUB" panose="020B0900000000000000" pitchFamily="50" charset="-128"/>
              </a:rPr>
              <a:t>規模・範囲の経済</a:t>
            </a:r>
            <a:r>
              <a:rPr kumimoji="1" lang="ja-JP" altLang="en-US" b="1">
                <a:latin typeface="HGS創英角ｺﾞｼｯｸUB" panose="020B0900000000000000" pitchFamily="50" charset="-128"/>
                <a:ea typeface="HGS創英角ｺﾞｼｯｸUB" panose="020B0900000000000000" pitchFamily="50" charset="-128"/>
              </a:rPr>
              <a:t>になりやすい</a:t>
            </a:r>
          </a:p>
        </p:txBody>
      </p:sp>
      <p:sp>
        <p:nvSpPr>
          <p:cNvPr id="103" name="矢印: ストライプ 92">
            <a:extLst>
              <a:ext uri="{FF2B5EF4-FFF2-40B4-BE49-F238E27FC236}">
                <a16:creationId xmlns:a16="http://schemas.microsoft.com/office/drawing/2014/main" id="{9044E7DC-DB88-5844-06E6-47B388B02ED0}"/>
              </a:ext>
            </a:extLst>
          </p:cNvPr>
          <p:cNvSpPr/>
          <p:nvPr/>
        </p:nvSpPr>
        <p:spPr>
          <a:xfrm>
            <a:off x="2050102" y="6223067"/>
            <a:ext cx="839066" cy="416312"/>
          </a:xfrm>
          <a:prstGeom prst="stripedRightArrow">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6707805" y="3725640"/>
            <a:ext cx="492443" cy="2091810"/>
          </a:xfrm>
          <a:prstGeom prst="rect">
            <a:avLst/>
          </a:prstGeom>
          <a:noFill/>
        </p:spPr>
        <p:txBody>
          <a:bodyPr vert="eaVert" wrap="square" rtlCol="0">
            <a:spAutoFit/>
          </a:bodyPr>
          <a:lstStyle/>
          <a:p>
            <a:r>
              <a:rPr kumimoji="1" lang="ja-JP" altLang="en-US" sz="2000">
                <a:latin typeface="HGP創英角ｺﾞｼｯｸUB" panose="020B0900000000000000" pitchFamily="50" charset="-128"/>
                <a:ea typeface="HGP創英角ｺﾞｼｯｸUB" panose="020B0900000000000000" pitchFamily="50" charset="-128"/>
              </a:rPr>
              <a:t>特徴・競争優位性</a:t>
            </a:r>
          </a:p>
        </p:txBody>
      </p:sp>
      <p:sp>
        <p:nvSpPr>
          <p:cNvPr id="37" name="矢印: ストライプ 92">
            <a:extLst>
              <a:ext uri="{FF2B5EF4-FFF2-40B4-BE49-F238E27FC236}">
                <a16:creationId xmlns:a16="http://schemas.microsoft.com/office/drawing/2014/main" id="{9044E7DC-DB88-5844-06E6-47B388B02ED0}"/>
              </a:ext>
            </a:extLst>
          </p:cNvPr>
          <p:cNvSpPr/>
          <p:nvPr/>
        </p:nvSpPr>
        <p:spPr>
          <a:xfrm>
            <a:off x="6031054" y="3815077"/>
            <a:ext cx="922973" cy="1912937"/>
          </a:xfrm>
          <a:prstGeom prst="stripedRightArrow">
            <a:avLst/>
          </a:prstGeom>
          <a:solidFill>
            <a:schemeClr val="bg1">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ストライプ 92">
            <a:extLst>
              <a:ext uri="{FF2B5EF4-FFF2-40B4-BE49-F238E27FC236}">
                <a16:creationId xmlns:a16="http://schemas.microsoft.com/office/drawing/2014/main" id="{9044E7DC-DB88-5844-06E6-47B388B02ED0}"/>
              </a:ext>
            </a:extLst>
          </p:cNvPr>
          <p:cNvSpPr/>
          <p:nvPr/>
        </p:nvSpPr>
        <p:spPr>
          <a:xfrm rot="10800000">
            <a:off x="6919610" y="3806485"/>
            <a:ext cx="922973" cy="1912937"/>
          </a:xfrm>
          <a:prstGeom prst="stripedRightArrow">
            <a:avLst/>
          </a:prstGeom>
          <a:solidFill>
            <a:schemeClr val="bg1">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342C8DAD-2E5C-41AA-275E-48CC669F603A}"/>
              </a:ext>
            </a:extLst>
          </p:cNvPr>
          <p:cNvGrpSpPr/>
          <p:nvPr/>
        </p:nvGrpSpPr>
        <p:grpSpPr>
          <a:xfrm>
            <a:off x="933432" y="4041240"/>
            <a:ext cx="1321770" cy="1438041"/>
            <a:chOff x="165385" y="2415942"/>
            <a:chExt cx="2144678" cy="1431401"/>
          </a:xfrm>
        </p:grpSpPr>
        <p:sp>
          <p:nvSpPr>
            <p:cNvPr id="42" name="テキスト ボックス 41">
              <a:extLst>
                <a:ext uri="{FF2B5EF4-FFF2-40B4-BE49-F238E27FC236}">
                  <a16:creationId xmlns:a16="http://schemas.microsoft.com/office/drawing/2014/main" id="{7586504E-B8BF-001F-D523-4617854D43D2}"/>
                </a:ext>
              </a:extLst>
            </p:cNvPr>
            <p:cNvSpPr txBox="1"/>
            <p:nvPr/>
          </p:nvSpPr>
          <p:spPr>
            <a:xfrm>
              <a:off x="274969" y="2832613"/>
              <a:ext cx="1982801" cy="704617"/>
            </a:xfrm>
            <a:prstGeom prst="rect">
              <a:avLst/>
            </a:prstGeom>
            <a:noFill/>
          </p:spPr>
          <p:txBody>
            <a:bodyPr wrap="square" rtlCol="0">
              <a:spAutoFit/>
            </a:bodyPr>
            <a:lstStyle/>
            <a:p>
              <a:pPr algn="ctr"/>
              <a:r>
                <a:rPr kumimoji="1" lang="ja-JP" altLang="en-US" sz="2000" b="1">
                  <a:latin typeface="游ゴシック" panose="020B0400000000000000" pitchFamily="50" charset="-128"/>
                  <a:ea typeface="游ゴシック" panose="020B0400000000000000" pitchFamily="50" charset="-128"/>
                </a:rPr>
                <a:t>現実的な事業性</a:t>
              </a:r>
            </a:p>
          </p:txBody>
        </p:sp>
        <p:sp>
          <p:nvSpPr>
            <p:cNvPr id="43" name="正方形/長方形 42">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noFill/>
            <a:ln w="444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7586504E-B8BF-001F-D523-4617854D43D2}"/>
              </a:ext>
            </a:extLst>
          </p:cNvPr>
          <p:cNvSpPr txBox="1"/>
          <p:nvPr/>
        </p:nvSpPr>
        <p:spPr>
          <a:xfrm>
            <a:off x="2370127" y="4553428"/>
            <a:ext cx="498855" cy="584775"/>
          </a:xfrm>
          <a:prstGeom prst="rect">
            <a:avLst/>
          </a:prstGeom>
          <a:noFill/>
        </p:spPr>
        <p:txBody>
          <a:bodyPr wrap="square" rtlCol="0">
            <a:spAutoFit/>
          </a:bodyPr>
          <a:lstStyle/>
          <a:p>
            <a:pPr algn="ctr"/>
            <a:r>
              <a:rPr kumimoji="1" lang="ja-JP" altLang="en-US" sz="3200" b="1">
                <a:latin typeface="游ゴシック" panose="020B0400000000000000" pitchFamily="50" charset="-128"/>
                <a:ea typeface="游ゴシック" panose="020B0400000000000000" pitchFamily="50" charset="-128"/>
              </a:rPr>
              <a:t>＝</a:t>
            </a:r>
          </a:p>
        </p:txBody>
      </p:sp>
      <p:sp>
        <p:nvSpPr>
          <p:cNvPr id="45" name="テキスト ボックス 44">
            <a:extLst>
              <a:ext uri="{FF2B5EF4-FFF2-40B4-BE49-F238E27FC236}">
                <a16:creationId xmlns:a16="http://schemas.microsoft.com/office/drawing/2014/main" id="{268241D9-6B44-4FA0-9B20-8D4984A61E9D}"/>
              </a:ext>
            </a:extLst>
          </p:cNvPr>
          <p:cNvSpPr txBox="1"/>
          <p:nvPr/>
        </p:nvSpPr>
        <p:spPr>
          <a:xfrm>
            <a:off x="4437345" y="4134976"/>
            <a:ext cx="1661089" cy="1631216"/>
          </a:xfrm>
          <a:prstGeom prst="rect">
            <a:avLst/>
          </a:prstGeom>
          <a:noFill/>
        </p:spPr>
        <p:txBody>
          <a:bodyPr wrap="square" rtlCol="0">
            <a:spAutoFit/>
          </a:bodyPr>
          <a:lstStyle/>
          <a:p>
            <a:r>
              <a:rPr kumimoji="1" lang="ja-JP" altLang="en-US" sz="1000"/>
              <a:t>効率性や生産性を高める体制整備や設備投資については、利用者から選ばれやすくなるといった事業所の特徴や競争優位性を高めるものの、人件費などのコストアップや投資分の返済等の増加となるため、限られた事業収益とのせめぎ合いとなる</a:t>
            </a:r>
            <a:endParaRPr kumimoji="1" lang="en-US" altLang="ja-JP" sz="1000">
              <a:solidFill>
                <a:srgbClr val="FF0000"/>
              </a:solidFill>
            </a:endParaRPr>
          </a:p>
        </p:txBody>
      </p:sp>
      <p:sp>
        <p:nvSpPr>
          <p:cNvPr id="46" name="テキスト ボックス 45">
            <a:extLst>
              <a:ext uri="{FF2B5EF4-FFF2-40B4-BE49-F238E27FC236}">
                <a16:creationId xmlns:a16="http://schemas.microsoft.com/office/drawing/2014/main" id="{268241D9-6B44-4FA0-9B20-8D4984A61E9D}"/>
              </a:ext>
            </a:extLst>
          </p:cNvPr>
          <p:cNvSpPr txBox="1"/>
          <p:nvPr/>
        </p:nvSpPr>
        <p:spPr>
          <a:xfrm>
            <a:off x="579416" y="2184367"/>
            <a:ext cx="8955282" cy="707886"/>
          </a:xfrm>
          <a:prstGeom prst="rect">
            <a:avLst/>
          </a:prstGeom>
          <a:noFill/>
        </p:spPr>
        <p:txBody>
          <a:bodyPr wrap="square" lIns="91440" tIns="45720" rIns="91440" bIns="45720" rtlCol="0" anchor="t">
            <a:spAutoFit/>
          </a:bodyPr>
          <a:lstStyle/>
          <a:p>
            <a:r>
              <a:rPr kumimoji="1" lang="ja-JP" altLang="en-US" sz="1000" dirty="0">
                <a:ea typeface="游ゴシック"/>
              </a:rPr>
              <a:t>　基本的に「人と人」を中心とした業務であり、事業所ごとに介護サービスに必要な資格者やスタッフ数を確保する必要があります。また、新規の人材確保が難しいため、事業所間で人員をフォローできたり、配置転換などができる労働環境の準備が必要になります。収益確保の観点からは、収入の上限があるため、管理部門の一元化等による</a:t>
            </a:r>
            <a:r>
              <a:rPr kumimoji="1" lang="ja-JP" altLang="en-US" sz="1000" u="sng" dirty="0">
                <a:ea typeface="游ゴシック"/>
              </a:rPr>
              <a:t>効率的な経営が求められる</a:t>
            </a:r>
            <a:r>
              <a:rPr kumimoji="1" lang="ja-JP" altLang="en-US" sz="1000" dirty="0">
                <a:ea typeface="游ゴシック"/>
              </a:rPr>
              <a:t>こともあり、一定の規模や幅広いサービス、エリア全体をカバーしたりするようなグループ化等による「規模や範囲の経済」に合致した事業所になりやすい傾向にあります。</a:t>
            </a:r>
            <a:endParaRPr kumimoji="1" lang="en-US" altLang="ja-JP" sz="1000" dirty="0">
              <a:ea typeface="游ゴシック"/>
            </a:endParaRPr>
          </a:p>
        </p:txBody>
      </p:sp>
      <p:cxnSp>
        <p:nvCxnSpPr>
          <p:cNvPr id="47" name="直線コネクタ 46">
            <a:extLst>
              <a:ext uri="{FF2B5EF4-FFF2-40B4-BE49-F238E27FC236}">
                <a16:creationId xmlns:a16="http://schemas.microsoft.com/office/drawing/2014/main" id="{1F44959B-879A-4247-9FA4-69D56E4D3C49}"/>
              </a:ext>
            </a:extLst>
          </p:cNvPr>
          <p:cNvCxnSpPr/>
          <p:nvPr/>
        </p:nvCxnSpPr>
        <p:spPr>
          <a:xfrm>
            <a:off x="259685" y="67316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2</a:t>
            </a:r>
            <a:endParaRPr kumimoji="1" lang="ja-JP" altLang="en-US" dirty="0"/>
          </a:p>
        </p:txBody>
      </p:sp>
      <p:sp>
        <p:nvSpPr>
          <p:cNvPr id="4" name="テキスト ボックス 61">
            <a:extLst>
              <a:ext uri="{FF2B5EF4-FFF2-40B4-BE49-F238E27FC236}">
                <a16:creationId xmlns:a16="http://schemas.microsoft.com/office/drawing/2014/main" id="{E35764F1-20FE-2416-631F-61856033A84A}"/>
              </a:ext>
            </a:extLst>
          </p:cNvPr>
          <p:cNvSpPr txBox="1"/>
          <p:nvPr/>
        </p:nvSpPr>
        <p:spPr>
          <a:xfrm>
            <a:off x="8900709" y="364251"/>
            <a:ext cx="777600" cy="123111"/>
          </a:xfrm>
          <a:prstGeom prst="rect">
            <a:avLst/>
          </a:prstGeom>
          <a:solidFill>
            <a:schemeClr val="accent1">
              <a:lumMod val="20000"/>
              <a:lumOff val="80000"/>
            </a:schemeClr>
          </a:solidFill>
          <a:ln>
            <a:solidFill>
              <a:srgbClr val="7F7F7F"/>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Tree>
    <p:extLst>
      <p:ext uri="{BB962C8B-B14F-4D97-AF65-F5344CB8AC3E}">
        <p14:creationId xmlns:p14="http://schemas.microsoft.com/office/powerpoint/2010/main" val="22715254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四角形: 角を丸くする 122">
            <a:extLst>
              <a:ext uri="{FF2B5EF4-FFF2-40B4-BE49-F238E27FC236}">
                <a16:creationId xmlns:a16="http://schemas.microsoft.com/office/drawing/2014/main" id="{8BDE5DAF-639C-A77A-9A99-5E2FBBDAA522}"/>
              </a:ext>
            </a:extLst>
          </p:cNvPr>
          <p:cNvSpPr/>
          <p:nvPr/>
        </p:nvSpPr>
        <p:spPr>
          <a:xfrm>
            <a:off x="2180034" y="2180197"/>
            <a:ext cx="5556402" cy="1226601"/>
          </a:xfrm>
          <a:prstGeom prst="roundRect">
            <a:avLst>
              <a:gd name="adj" fmla="val 4970"/>
            </a:avLst>
          </a:prstGeom>
          <a:solidFill>
            <a:srgbClr val="FFFFFF">
              <a:alpha val="40000"/>
            </a:srgbClr>
          </a:solidFill>
          <a:ln w="50800">
            <a:solidFill>
              <a:srgbClr val="92D050">
                <a:alpha val="50196"/>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四角形: 角を丸くする 122">
            <a:extLst>
              <a:ext uri="{FF2B5EF4-FFF2-40B4-BE49-F238E27FC236}">
                <a16:creationId xmlns:a16="http://schemas.microsoft.com/office/drawing/2014/main" id="{8BDE5DAF-639C-A77A-9A99-5E2FBBDAA522}"/>
              </a:ext>
            </a:extLst>
          </p:cNvPr>
          <p:cNvSpPr/>
          <p:nvPr/>
        </p:nvSpPr>
        <p:spPr>
          <a:xfrm>
            <a:off x="322639" y="2088000"/>
            <a:ext cx="4634752" cy="4651499"/>
          </a:xfrm>
          <a:prstGeom prst="roundRect">
            <a:avLst>
              <a:gd name="adj" fmla="val 4970"/>
            </a:avLst>
          </a:prstGeom>
          <a:noFill/>
          <a:ln w="50800">
            <a:solidFill>
              <a:srgbClr val="00B0F0">
                <a:alpha val="25000"/>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2F98467-E2B5-B100-329D-8C0CF2710A00}"/>
              </a:ext>
            </a:extLst>
          </p:cNvPr>
          <p:cNvSpPr txBox="1"/>
          <p:nvPr/>
        </p:nvSpPr>
        <p:spPr>
          <a:xfrm>
            <a:off x="528201" y="5804574"/>
            <a:ext cx="3772439" cy="861774"/>
          </a:xfrm>
          <a:prstGeom prst="rect">
            <a:avLst/>
          </a:prstGeom>
          <a:noFill/>
        </p:spPr>
        <p:txBody>
          <a:bodyPr wrap="square" rtlCol="0">
            <a:spAutoFit/>
          </a:bodyPr>
          <a:lstStyle/>
          <a:p>
            <a:r>
              <a:rPr kumimoji="1" lang="ja-JP" altLang="en-US" sz="1000" spc="-100">
                <a:latin typeface="+mn-ea"/>
              </a:rPr>
              <a:t>□  利用者の基本的な生活を提供（入居）</a:t>
            </a:r>
            <a:endParaRPr kumimoji="1" lang="en-US" altLang="ja-JP" sz="1000" spc="-100">
              <a:latin typeface="+mn-ea"/>
            </a:endParaRPr>
          </a:p>
          <a:p>
            <a:r>
              <a:rPr kumimoji="1" lang="ja-JP" altLang="en-US" sz="1000" spc="-100">
                <a:latin typeface="+mn-ea"/>
              </a:rPr>
              <a:t>□  人によるサービスに加えて、施設利用がサービスの中心</a:t>
            </a:r>
            <a:endParaRPr kumimoji="1" lang="en-US" altLang="ja-JP" sz="1000" spc="-100">
              <a:latin typeface="+mn-ea"/>
            </a:endParaRPr>
          </a:p>
          <a:p>
            <a:r>
              <a:rPr kumimoji="1" lang="ja-JP" altLang="en-US" sz="1000" spc="-100">
                <a:latin typeface="+mn-ea"/>
              </a:rPr>
              <a:t>□  高齢者向け賃貸住宅は、一般の賃貸住宅に近く、</a:t>
            </a:r>
            <a:endParaRPr kumimoji="1" lang="en-US" altLang="ja-JP" sz="1000" spc="-100">
              <a:latin typeface="+mn-ea"/>
            </a:endParaRPr>
          </a:p>
          <a:p>
            <a:r>
              <a:rPr kumimoji="1" lang="ja-JP" altLang="en-US" sz="1000" spc="-100">
                <a:latin typeface="+mn-ea"/>
              </a:rPr>
              <a:t>　  設備の充実度やトータル利用料が競争力となる</a:t>
            </a:r>
            <a:endParaRPr kumimoji="1" lang="en-US" altLang="ja-JP" sz="1000" spc="-100">
              <a:latin typeface="+mn-ea"/>
            </a:endParaRPr>
          </a:p>
          <a:p>
            <a:r>
              <a:rPr kumimoji="1" lang="ja-JP" altLang="en-US" sz="1000" spc="-100">
                <a:latin typeface="+mn-ea"/>
              </a:rPr>
              <a:t>□  投資に対する個別の採算は合っているかが重要</a:t>
            </a:r>
            <a:endParaRPr kumimoji="1" lang="en-US" altLang="ja-JP" sz="1000" spc="-100">
              <a:latin typeface="+mn-ea"/>
            </a:endParaRPr>
          </a:p>
        </p:txBody>
      </p:sp>
      <p:sp>
        <p:nvSpPr>
          <p:cNvPr id="105" name="テキスト ボックス 104">
            <a:extLst>
              <a:ext uri="{FF2B5EF4-FFF2-40B4-BE49-F238E27FC236}">
                <a16:creationId xmlns:a16="http://schemas.microsoft.com/office/drawing/2014/main" id="{1C02045A-9AF0-E258-171B-270F20E5B976}"/>
              </a:ext>
            </a:extLst>
          </p:cNvPr>
          <p:cNvSpPr txBox="1"/>
          <p:nvPr/>
        </p:nvSpPr>
        <p:spPr>
          <a:xfrm>
            <a:off x="620020" y="3027517"/>
            <a:ext cx="1383677" cy="276999"/>
          </a:xfrm>
          <a:prstGeom prst="rect">
            <a:avLst/>
          </a:prstGeom>
          <a:noFill/>
        </p:spPr>
        <p:txBody>
          <a:bodyPr wrap="square" rtlCol="0">
            <a:spAutoFit/>
          </a:bodyPr>
          <a:lstStyle/>
          <a:p>
            <a:r>
              <a:rPr kumimoji="1" lang="ja-JP" altLang="en-US" sz="1200" b="1">
                <a:latin typeface="+mn-ea"/>
              </a:rPr>
              <a:t>設備優位性</a:t>
            </a:r>
            <a:endParaRPr kumimoji="1" lang="en-US" altLang="ja-JP" sz="1200" b="1">
              <a:latin typeface="+mn-ea"/>
            </a:endParaRPr>
          </a:p>
        </p:txBody>
      </p:sp>
      <p:sp>
        <p:nvSpPr>
          <p:cNvPr id="106" name="テキスト ボックス 105">
            <a:extLst>
              <a:ext uri="{FF2B5EF4-FFF2-40B4-BE49-F238E27FC236}">
                <a16:creationId xmlns:a16="http://schemas.microsoft.com/office/drawing/2014/main" id="{B538AEDA-6E74-0798-5CF6-B68BB4282124}"/>
              </a:ext>
            </a:extLst>
          </p:cNvPr>
          <p:cNvSpPr txBox="1"/>
          <p:nvPr/>
        </p:nvSpPr>
        <p:spPr>
          <a:xfrm>
            <a:off x="609378" y="3201008"/>
            <a:ext cx="1383677" cy="276999"/>
          </a:xfrm>
          <a:prstGeom prst="rect">
            <a:avLst/>
          </a:prstGeom>
          <a:noFill/>
        </p:spPr>
        <p:txBody>
          <a:bodyPr wrap="square" rtlCol="0">
            <a:spAutoFit/>
          </a:bodyPr>
          <a:lstStyle/>
          <a:p>
            <a:r>
              <a:rPr kumimoji="1" lang="ja-JP" altLang="en-US" sz="1200" b="1">
                <a:latin typeface="+mn-ea"/>
              </a:rPr>
              <a:t>投資対効果</a:t>
            </a:r>
            <a:endParaRPr kumimoji="1" lang="en-US" altLang="ja-JP" sz="1200" b="1">
              <a:latin typeface="+mn-ea"/>
            </a:endParaRPr>
          </a:p>
        </p:txBody>
      </p:sp>
      <p:sp>
        <p:nvSpPr>
          <p:cNvPr id="107" name="テキスト ボックス 106">
            <a:extLst>
              <a:ext uri="{FF2B5EF4-FFF2-40B4-BE49-F238E27FC236}">
                <a16:creationId xmlns:a16="http://schemas.microsoft.com/office/drawing/2014/main" id="{30108E63-044A-2170-3E71-3A08B88781F6}"/>
              </a:ext>
            </a:extLst>
          </p:cNvPr>
          <p:cNvSpPr txBox="1"/>
          <p:nvPr/>
        </p:nvSpPr>
        <p:spPr>
          <a:xfrm>
            <a:off x="620020" y="3374499"/>
            <a:ext cx="1383677" cy="276999"/>
          </a:xfrm>
          <a:prstGeom prst="rect">
            <a:avLst/>
          </a:prstGeom>
          <a:noFill/>
        </p:spPr>
        <p:txBody>
          <a:bodyPr wrap="square" rtlCol="0">
            <a:spAutoFit/>
          </a:bodyPr>
          <a:lstStyle/>
          <a:p>
            <a:r>
              <a:rPr kumimoji="1" lang="ja-JP" altLang="en-US" sz="1200" b="1">
                <a:latin typeface="+mn-ea"/>
              </a:rPr>
              <a:t>資産回転率</a:t>
            </a:r>
            <a:endParaRPr kumimoji="1" lang="en-US" altLang="ja-JP" sz="1200" b="1">
              <a:latin typeface="+mn-ea"/>
            </a:endParaRPr>
          </a:p>
        </p:txBody>
      </p:sp>
      <p:sp>
        <p:nvSpPr>
          <p:cNvPr id="109" name="テキスト ボックス 108">
            <a:extLst>
              <a:ext uri="{FF2B5EF4-FFF2-40B4-BE49-F238E27FC236}">
                <a16:creationId xmlns:a16="http://schemas.microsoft.com/office/drawing/2014/main" id="{9403CFDF-8A82-A0CF-EFD9-8805D3306559}"/>
              </a:ext>
            </a:extLst>
          </p:cNvPr>
          <p:cNvSpPr txBox="1"/>
          <p:nvPr/>
        </p:nvSpPr>
        <p:spPr>
          <a:xfrm>
            <a:off x="2353223" y="3624666"/>
            <a:ext cx="2432907" cy="561692"/>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介護老人福祉施設</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1050">
                <a:latin typeface="HG創英角ｺﾞｼｯｸUB" panose="020B0909000000000000" pitchFamily="49" charset="-128"/>
                <a:ea typeface="HG創英角ｺﾞｼｯｸUB" panose="020B0909000000000000" pitchFamily="49" charset="-128"/>
              </a:rPr>
              <a:t>（特別養護老人ホーム：特養）</a:t>
            </a:r>
            <a:endParaRPr kumimoji="1" lang="en-US" altLang="ja-JP" sz="1000">
              <a:latin typeface="HG創英角ｺﾞｼｯｸUB" panose="020B0909000000000000" pitchFamily="49" charset="-128"/>
              <a:ea typeface="HG創英角ｺﾞｼｯｸUB" panose="020B0909000000000000" pitchFamily="49" charset="-128"/>
            </a:endParaRPr>
          </a:p>
        </p:txBody>
      </p:sp>
      <p:grpSp>
        <p:nvGrpSpPr>
          <p:cNvPr id="15" name="グループ化 14">
            <a:extLst>
              <a:ext uri="{FF2B5EF4-FFF2-40B4-BE49-F238E27FC236}">
                <a16:creationId xmlns:a16="http://schemas.microsoft.com/office/drawing/2014/main" id="{023F7481-676A-8A36-B026-9E2CE85F1553}"/>
              </a:ext>
            </a:extLst>
          </p:cNvPr>
          <p:cNvGrpSpPr/>
          <p:nvPr/>
        </p:nvGrpSpPr>
        <p:grpSpPr>
          <a:xfrm>
            <a:off x="449606" y="2145966"/>
            <a:ext cx="1623458" cy="819244"/>
            <a:chOff x="8384346" y="120837"/>
            <a:chExt cx="1634381" cy="819244"/>
          </a:xfrm>
        </p:grpSpPr>
        <p:sp>
          <p:nvSpPr>
            <p:cNvPr id="17" name="テキスト ボックス 16">
              <a:extLst>
                <a:ext uri="{FF2B5EF4-FFF2-40B4-BE49-F238E27FC236}">
                  <a16:creationId xmlns:a16="http://schemas.microsoft.com/office/drawing/2014/main" id="{8F97A571-C849-E06C-9CE3-FD6B25BE701F}"/>
                </a:ext>
              </a:extLst>
            </p:cNvPr>
            <p:cNvSpPr txBox="1"/>
            <p:nvPr/>
          </p:nvSpPr>
          <p:spPr>
            <a:xfrm>
              <a:off x="8384346" y="120837"/>
              <a:ext cx="1634381" cy="769441"/>
            </a:xfrm>
            <a:prstGeom prst="rect">
              <a:avLst/>
            </a:prstGeom>
            <a:noFill/>
          </p:spPr>
          <p:txBody>
            <a:bodyPr wrap="square" rtlCol="0">
              <a:spAutoFit/>
            </a:bodyPr>
            <a:lstStyle/>
            <a:p>
              <a:r>
                <a:rPr kumimoji="1" lang="ja-JP" altLang="en-US" sz="3200">
                  <a:latin typeface="HG創英角ｺﾞｼｯｸUB" panose="020B0909000000000000" pitchFamily="49" charset="-128"/>
                  <a:ea typeface="HG創英角ｺﾞｼｯｸUB" panose="020B0909000000000000" pitchFamily="49" charset="-128"/>
                </a:rPr>
                <a:t>設備</a:t>
              </a:r>
              <a:r>
                <a:rPr kumimoji="1" lang="ja-JP" altLang="en-US" sz="1200">
                  <a:latin typeface="HG創英角ｺﾞｼｯｸUB" panose="020B0909000000000000" pitchFamily="49" charset="-128"/>
                  <a:ea typeface="HG創英角ｺﾞｼｯｸUB" panose="020B0909000000000000" pitchFamily="49" charset="-128"/>
                </a:rPr>
                <a:t>利用が</a:t>
              </a:r>
              <a:endParaRPr kumimoji="1" lang="en-US" altLang="ja-JP" sz="1200">
                <a:latin typeface="HG創英角ｺﾞｼｯｸUB" panose="020B0909000000000000" pitchFamily="49" charset="-128"/>
                <a:ea typeface="HG創英角ｺﾞｼｯｸUB" panose="020B0909000000000000" pitchFamily="49" charset="-128"/>
              </a:endParaRPr>
            </a:p>
            <a:p>
              <a:r>
                <a:rPr kumimoji="1" lang="ja-JP" altLang="en-US" sz="1200">
                  <a:latin typeface="HG創英角ｺﾞｼｯｸUB" panose="020B0909000000000000" pitchFamily="49" charset="-128"/>
                  <a:ea typeface="HG創英角ｺﾞｼｯｸUB" panose="020B0909000000000000" pitchFamily="49" charset="-128"/>
                </a:rPr>
                <a:t>サービスの中心</a:t>
              </a:r>
              <a:endParaRPr kumimoji="1" lang="en-US" altLang="ja-JP" sz="1400">
                <a:latin typeface="HG創英角ｺﾞｼｯｸUB" panose="020B0909000000000000" pitchFamily="49" charset="-128"/>
                <a:ea typeface="HG創英角ｺﾞｼｯｸUB" panose="020B0909000000000000" pitchFamily="49" charset="-128"/>
              </a:endParaRPr>
            </a:p>
          </p:txBody>
        </p:sp>
        <p:cxnSp>
          <p:nvCxnSpPr>
            <p:cNvPr id="19" name="直線コネクタ 18">
              <a:extLst>
                <a:ext uri="{FF2B5EF4-FFF2-40B4-BE49-F238E27FC236}">
                  <a16:creationId xmlns:a16="http://schemas.microsoft.com/office/drawing/2014/main" id="{A0B007FB-4BBC-AA50-E813-7DE26E97E8C5}"/>
                </a:ext>
              </a:extLst>
            </p:cNvPr>
            <p:cNvCxnSpPr>
              <a:cxnSpLocks/>
            </p:cNvCxnSpPr>
            <p:nvPr/>
          </p:nvCxnSpPr>
          <p:spPr>
            <a:xfrm flipV="1">
              <a:off x="8384346" y="927578"/>
              <a:ext cx="1494188" cy="12503"/>
            </a:xfrm>
            <a:prstGeom prst="line">
              <a:avLst/>
            </a:prstGeom>
            <a:ln w="66675">
              <a:solidFill>
                <a:srgbClr val="00B0F0">
                  <a:alpha val="25000"/>
                </a:srgbClr>
              </a:solidFill>
            </a:ln>
          </p:spPr>
          <p:style>
            <a:lnRef idx="1">
              <a:schemeClr val="accent1"/>
            </a:lnRef>
            <a:fillRef idx="0">
              <a:schemeClr val="accent1"/>
            </a:fillRef>
            <a:effectRef idx="0">
              <a:schemeClr val="accent1"/>
            </a:effectRef>
            <a:fontRef idx="minor">
              <a:schemeClr val="tx1"/>
            </a:fontRef>
          </p:style>
        </p:cxnSp>
      </p:grpSp>
      <p:sp>
        <p:nvSpPr>
          <p:cNvPr id="7" name="左大かっこ 6"/>
          <p:cNvSpPr/>
          <p:nvPr/>
        </p:nvSpPr>
        <p:spPr>
          <a:xfrm>
            <a:off x="580894" y="3063732"/>
            <a:ext cx="104893" cy="50190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4B849F25-C05A-4664-B4D4-A95FFE37E46E}"/>
              </a:ext>
            </a:extLst>
          </p:cNvPr>
          <p:cNvSpPr txBox="1"/>
          <p:nvPr/>
        </p:nvSpPr>
        <p:spPr>
          <a:xfrm>
            <a:off x="172800" y="424470"/>
            <a:ext cx="8450841" cy="553998"/>
          </a:xfrm>
          <a:prstGeom prst="rect">
            <a:avLst/>
          </a:prstGeom>
          <a:noFill/>
        </p:spPr>
        <p:txBody>
          <a:bodyPr wrap="square" lIns="91440" tIns="45720" rIns="91440" bIns="45720" rtlCol="0" anchor="t">
            <a:spAutoFit/>
          </a:bodyPr>
          <a:lstStyle/>
          <a:p>
            <a:r>
              <a:rPr kumimoji="1" lang="ja-JP" altLang="en-US" sz="1000" spc="-100" dirty="0"/>
              <a:t>介護業の大まかな類型についてまとめます。介護の基本は、自宅（在宅）生活し、事業所や訪問にて介護サービスを受けることですが、環境により自宅外（入居）にて生活することもあります。また、利用者の状態によって、病気やケガ等は医療分野が担うことになるため、医療と介護で包括支援されています。</a:t>
            </a:r>
            <a:endParaRPr kumimoji="1" lang="en-US" altLang="ja-JP" sz="1000" spc="-100" dirty="0"/>
          </a:p>
          <a:p>
            <a:r>
              <a:rPr kumimoji="1" lang="ja-JP" altLang="en-US" sz="1000" spc="-30" dirty="0">
                <a:latin typeface="+mn-ea"/>
              </a:rPr>
              <a:t>用途や理解度に応じて、</a:t>
            </a:r>
            <a:r>
              <a:rPr kumimoji="1" lang="en-US" altLang="ja-JP" sz="1000" spc="-30" dirty="0">
                <a:latin typeface="+mn-ea"/>
              </a:rPr>
              <a:t>｢</a:t>
            </a:r>
            <a:r>
              <a:rPr kumimoji="1" lang="ja-JP" altLang="en-US" sz="1000" spc="-30" dirty="0">
                <a:latin typeface="+mn-ea"/>
              </a:rPr>
              <a:t>公共型／民間型</a:t>
            </a:r>
            <a:r>
              <a:rPr kumimoji="1" lang="en-US" altLang="ja-JP" sz="1000" spc="-30" dirty="0">
                <a:latin typeface="+mn-ea"/>
              </a:rPr>
              <a:t>｣</a:t>
            </a:r>
            <a:r>
              <a:rPr kumimoji="1" lang="ja-JP" altLang="en-US" sz="1000" spc="-30" dirty="0">
                <a:latin typeface="+mn-ea"/>
              </a:rPr>
              <a:t>や、</a:t>
            </a:r>
            <a:r>
              <a:rPr kumimoji="1" lang="en-US" altLang="ja-JP" sz="1000" spc="-30" dirty="0">
                <a:latin typeface="+mn-ea"/>
              </a:rPr>
              <a:t>｢</a:t>
            </a:r>
            <a:r>
              <a:rPr kumimoji="1" lang="ja-JP" altLang="en-US" sz="1000" spc="-30" dirty="0">
                <a:latin typeface="+mn-ea"/>
              </a:rPr>
              <a:t>要介護者のみ／要支援・自立も対象</a:t>
            </a:r>
            <a:r>
              <a:rPr kumimoji="1" lang="en-US" altLang="ja-JP" sz="1000" spc="-30" dirty="0">
                <a:latin typeface="+mn-ea"/>
              </a:rPr>
              <a:t>｣</a:t>
            </a:r>
            <a:r>
              <a:rPr kumimoji="1" lang="ja-JP" altLang="en-US" sz="1000" spc="-30" dirty="0">
                <a:latin typeface="+mn-ea"/>
              </a:rPr>
              <a:t>、運営主体別等で体系化することもできます。</a:t>
            </a:r>
            <a:endParaRPr kumimoji="1" lang="en-US" altLang="ja-JP" sz="1000" spc="-30" dirty="0">
              <a:latin typeface="+mn-ea"/>
            </a:endParaRPr>
          </a:p>
        </p:txBody>
      </p:sp>
      <p:sp>
        <p:nvSpPr>
          <p:cNvPr id="116" name="テキスト ボックス 115">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の目利き（基本編）その２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6" name="テキスト ボックス 12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cxnSp>
        <p:nvCxnSpPr>
          <p:cNvPr id="178" name="直線コネクタ 177">
            <a:extLst>
              <a:ext uri="{FF2B5EF4-FFF2-40B4-BE49-F238E27FC236}">
                <a16:creationId xmlns:a16="http://schemas.microsoft.com/office/drawing/2014/main" id="{A0B007FB-4BBC-AA50-E813-7DE26E97E8C5}"/>
              </a:ext>
            </a:extLst>
          </p:cNvPr>
          <p:cNvCxnSpPr>
            <a:cxnSpLocks/>
          </p:cNvCxnSpPr>
          <p:nvPr/>
        </p:nvCxnSpPr>
        <p:spPr>
          <a:xfrm flipV="1">
            <a:off x="535549" y="5711335"/>
            <a:ext cx="4208932" cy="0"/>
          </a:xfrm>
          <a:prstGeom prst="line">
            <a:avLst/>
          </a:prstGeom>
          <a:ln w="66675">
            <a:solidFill>
              <a:srgbClr val="00B0F0">
                <a:alpha val="25000"/>
              </a:srgbClr>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9403CFDF-8A82-A0CF-EFD9-8805D3306559}"/>
              </a:ext>
            </a:extLst>
          </p:cNvPr>
          <p:cNvSpPr txBox="1"/>
          <p:nvPr/>
        </p:nvSpPr>
        <p:spPr>
          <a:xfrm>
            <a:off x="2354400" y="4449223"/>
            <a:ext cx="2724092" cy="877163"/>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サービス付</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2000">
                <a:latin typeface="HG創英角ｺﾞｼｯｸUB" panose="020B0909000000000000" pitchFamily="49" charset="-128"/>
                <a:ea typeface="HG創英角ｺﾞｼｯｸUB" panose="020B0909000000000000" pitchFamily="49" charset="-128"/>
              </a:rPr>
              <a:t>高齢者向け住宅</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1100">
                <a:latin typeface="HG創英角ｺﾞｼｯｸUB" panose="020B0909000000000000" pitchFamily="49" charset="-128"/>
                <a:ea typeface="HG創英角ｺﾞｼｯｸUB" panose="020B0909000000000000" pitchFamily="49" charset="-128"/>
              </a:rPr>
              <a:t>（サ高住）</a:t>
            </a:r>
            <a:endParaRPr kumimoji="1" lang="en-US" altLang="ja-JP" sz="1100">
              <a:latin typeface="HG創英角ｺﾞｼｯｸUB" panose="020B0909000000000000" pitchFamily="49" charset="-128"/>
              <a:ea typeface="HG創英角ｺﾞｼｯｸUB" panose="020B0909000000000000" pitchFamily="49" charset="-128"/>
            </a:endParaRPr>
          </a:p>
        </p:txBody>
      </p:sp>
      <p:grpSp>
        <p:nvGrpSpPr>
          <p:cNvPr id="70" name="グループ化 69"/>
          <p:cNvGrpSpPr/>
          <p:nvPr/>
        </p:nvGrpSpPr>
        <p:grpSpPr>
          <a:xfrm>
            <a:off x="383552" y="3967225"/>
            <a:ext cx="1689512" cy="968275"/>
            <a:chOff x="6192370" y="2039964"/>
            <a:chExt cx="1689512" cy="968275"/>
          </a:xfrm>
        </p:grpSpPr>
        <p:sp>
          <p:nvSpPr>
            <p:cNvPr id="71" name="四角形: 角を丸くする 19">
              <a:extLst>
                <a:ext uri="{FF2B5EF4-FFF2-40B4-BE49-F238E27FC236}">
                  <a16:creationId xmlns:a16="http://schemas.microsoft.com/office/drawing/2014/main" id="{4D5E85A9-8E2B-B587-6FCC-7D17202085BC}"/>
                </a:ext>
              </a:extLst>
            </p:cNvPr>
            <p:cNvSpPr/>
            <p:nvPr/>
          </p:nvSpPr>
          <p:spPr>
            <a:xfrm>
              <a:off x="6314717" y="2039964"/>
              <a:ext cx="1444819" cy="968275"/>
            </a:xfrm>
            <a:prstGeom prst="roundRect">
              <a:avLst>
                <a:gd name="adj" fmla="val 10196"/>
              </a:avLst>
            </a:prstGeom>
            <a:no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A4A321DC-1084-81EE-C5A7-77906385D5E0}"/>
                </a:ext>
              </a:extLst>
            </p:cNvPr>
            <p:cNvSpPr txBox="1"/>
            <p:nvPr/>
          </p:nvSpPr>
          <p:spPr>
            <a:xfrm>
              <a:off x="6499457" y="2587914"/>
              <a:ext cx="1075338"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サービス</a:t>
              </a:r>
            </a:p>
          </p:txBody>
        </p:sp>
        <p:sp>
          <p:nvSpPr>
            <p:cNvPr id="74" name="テキスト ボックス 73">
              <a:extLst>
                <a:ext uri="{FF2B5EF4-FFF2-40B4-BE49-F238E27FC236}">
                  <a16:creationId xmlns:a16="http://schemas.microsoft.com/office/drawing/2014/main" id="{CAF65B9A-AB5C-A977-C3C8-D55F6B11A16D}"/>
                </a:ext>
              </a:extLst>
            </p:cNvPr>
            <p:cNvSpPr txBox="1"/>
            <p:nvPr/>
          </p:nvSpPr>
          <p:spPr>
            <a:xfrm>
              <a:off x="6192370" y="2131060"/>
              <a:ext cx="1689512" cy="523220"/>
            </a:xfrm>
            <a:prstGeom prst="rect">
              <a:avLst/>
            </a:prstGeom>
            <a:noFill/>
          </p:spPr>
          <p:txBody>
            <a:bodyPr wrap="square" rtlCol="0">
              <a:spAutoFit/>
            </a:bodyPr>
            <a:lstStyle/>
            <a:p>
              <a:pPr algn="ctr"/>
              <a:r>
                <a:rPr kumimoji="1" lang="ja-JP" altLang="en-US" sz="2800" b="1">
                  <a:latin typeface="HG創英角ｺﾞｼｯｸUB" panose="020B0909000000000000" pitchFamily="49" charset="-128"/>
                  <a:ea typeface="HG創英角ｺﾞｼｯｸUB" panose="020B0909000000000000" pitchFamily="49" charset="-128"/>
                </a:rPr>
                <a:t>入居系</a:t>
              </a:r>
            </a:p>
          </p:txBody>
        </p:sp>
      </p:grpSp>
      <p:sp>
        <p:nvSpPr>
          <p:cNvPr id="75" name="テキスト ボックス 74">
            <a:extLst>
              <a:ext uri="{FF2B5EF4-FFF2-40B4-BE49-F238E27FC236}">
                <a16:creationId xmlns:a16="http://schemas.microsoft.com/office/drawing/2014/main" id="{9403CFDF-8A82-A0CF-EFD9-8805D3306559}"/>
              </a:ext>
            </a:extLst>
          </p:cNvPr>
          <p:cNvSpPr txBox="1"/>
          <p:nvPr/>
        </p:nvSpPr>
        <p:spPr>
          <a:xfrm>
            <a:off x="2408009" y="2840400"/>
            <a:ext cx="2314239" cy="561692"/>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介護老人保健施設</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1050">
                <a:latin typeface="HG創英角ｺﾞｼｯｸUB" panose="020B0909000000000000" pitchFamily="49" charset="-128"/>
                <a:ea typeface="HG創英角ｺﾞｼｯｸUB" panose="020B0909000000000000" pitchFamily="49" charset="-128"/>
              </a:rPr>
              <a:t>（老健）</a:t>
            </a:r>
            <a:endParaRPr kumimoji="1" lang="en-US" altLang="ja-JP" sz="2000">
              <a:latin typeface="HG創英角ｺﾞｼｯｸUB" panose="020B0909000000000000" pitchFamily="49" charset="-128"/>
              <a:ea typeface="HG創英角ｺﾞｼｯｸUB" panose="020B0909000000000000" pitchFamily="49" charset="-128"/>
            </a:endParaRPr>
          </a:p>
        </p:txBody>
      </p:sp>
      <p:grpSp>
        <p:nvGrpSpPr>
          <p:cNvPr id="55" name="グループ化 54">
            <a:extLst>
              <a:ext uri="{FF2B5EF4-FFF2-40B4-BE49-F238E27FC236}">
                <a16:creationId xmlns:a16="http://schemas.microsoft.com/office/drawing/2014/main" id="{8ABB6722-DECF-4076-BEFF-B18C6191B012}"/>
              </a:ext>
            </a:extLst>
          </p:cNvPr>
          <p:cNvGrpSpPr/>
          <p:nvPr/>
        </p:nvGrpSpPr>
        <p:grpSpPr>
          <a:xfrm>
            <a:off x="295274" y="1115565"/>
            <a:ext cx="1162051" cy="885825"/>
            <a:chOff x="2409824" y="3038474"/>
            <a:chExt cx="1162051" cy="885825"/>
          </a:xfrm>
        </p:grpSpPr>
        <p:sp>
          <p:nvSpPr>
            <p:cNvPr id="56" name="楕円 55">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58" name="正方形/長方形 57">
            <a:extLst>
              <a:ext uri="{FF2B5EF4-FFF2-40B4-BE49-F238E27FC236}">
                <a16:creationId xmlns:a16="http://schemas.microsoft.com/office/drawing/2014/main" id="{CA1DA63E-8C33-4A20-A3AC-72D866FD193E}"/>
              </a:ext>
            </a:extLst>
          </p:cNvPr>
          <p:cNvSpPr/>
          <p:nvPr/>
        </p:nvSpPr>
        <p:spPr>
          <a:xfrm>
            <a:off x="1360800" y="1236211"/>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代表的な</a:t>
            </a:r>
            <a:endParaRPr kumimoji="1" lang="en-US" altLang="ja-JP" sz="1400" b="1">
              <a:solidFill>
                <a:schemeClr val="tx1"/>
              </a:solidFill>
            </a:endParaRPr>
          </a:p>
          <a:p>
            <a:pPr algn="ctr"/>
            <a:r>
              <a:rPr kumimoji="1" lang="ja-JP" altLang="en-US" sz="1400" b="1">
                <a:solidFill>
                  <a:schemeClr val="tx1"/>
                </a:solidFill>
              </a:rPr>
              <a:t>サービス類型</a:t>
            </a:r>
            <a:endParaRPr kumimoji="1" lang="en-US" altLang="ja-JP" sz="1400" b="1">
              <a:solidFill>
                <a:schemeClr val="tx1"/>
              </a:solidFill>
            </a:endParaRPr>
          </a:p>
        </p:txBody>
      </p:sp>
      <p:sp>
        <p:nvSpPr>
          <p:cNvPr id="59" name="テキスト ボックス 58">
            <a:extLst>
              <a:ext uri="{FF2B5EF4-FFF2-40B4-BE49-F238E27FC236}">
                <a16:creationId xmlns:a16="http://schemas.microsoft.com/office/drawing/2014/main" id="{268241D9-6B44-4FA0-9B20-8D4984A61E9D}"/>
              </a:ext>
            </a:extLst>
          </p:cNvPr>
          <p:cNvSpPr txBox="1"/>
          <p:nvPr/>
        </p:nvSpPr>
        <p:spPr>
          <a:xfrm>
            <a:off x="3355200" y="1152000"/>
            <a:ext cx="6043611" cy="707886"/>
          </a:xfrm>
          <a:prstGeom prst="rect">
            <a:avLst/>
          </a:prstGeom>
          <a:noFill/>
        </p:spPr>
        <p:txBody>
          <a:bodyPr wrap="square" rtlCol="0">
            <a:spAutoFit/>
          </a:bodyPr>
          <a:lstStyle/>
          <a:p>
            <a:r>
              <a:rPr kumimoji="1" lang="ja-JP" altLang="en-US" sz="1000" spc="-100">
                <a:latin typeface="+mn-ea"/>
              </a:rPr>
              <a:t>□　高齢者向けの介護サービスは、医療分野と補完関係があるほか、介護サービスは細分化されている</a:t>
            </a:r>
            <a:endParaRPr kumimoji="1" lang="en-US" altLang="ja-JP" sz="1000" spc="-100">
              <a:latin typeface="+mn-ea"/>
            </a:endParaRPr>
          </a:p>
          <a:p>
            <a:r>
              <a:rPr kumimoji="1" lang="ja-JP" altLang="en-US" sz="1000" spc="-100">
                <a:latin typeface="+mn-ea"/>
              </a:rPr>
              <a:t>□　まずは事業者がどのようなサービスを行っているかについて、ウェブサイト等で確認すると良い</a:t>
            </a:r>
            <a:endParaRPr kumimoji="1" lang="en-US" altLang="ja-JP" sz="1000" spc="-100">
              <a:latin typeface="+mn-ea"/>
            </a:endParaRPr>
          </a:p>
          <a:p>
            <a:r>
              <a:rPr kumimoji="1" lang="ja-JP" altLang="en-US" sz="1000" spc="-100">
                <a:latin typeface="+mn-ea"/>
              </a:rPr>
              <a:t>□　介護サービス全般として、「人と人」の労働集約的な要素が強く、通所系では「施設」、</a:t>
            </a:r>
            <a:endParaRPr kumimoji="1" lang="en-US" altLang="ja-JP" sz="1000" spc="-100">
              <a:latin typeface="+mn-ea"/>
            </a:endParaRPr>
          </a:p>
          <a:p>
            <a:r>
              <a:rPr kumimoji="1" lang="ja-JP" altLang="en-US" sz="1000" spc="-100">
                <a:latin typeface="+mn-ea"/>
              </a:rPr>
              <a:t>　　入居系では「住宅」という設備要素が付加される</a:t>
            </a:r>
            <a:endParaRPr kumimoji="1" lang="en-US" altLang="ja-JP" sz="1000" spc="-100">
              <a:latin typeface="+mn-ea"/>
            </a:endParaRPr>
          </a:p>
        </p:txBody>
      </p:sp>
      <p:cxnSp>
        <p:nvCxnSpPr>
          <p:cNvPr id="61" name="直線コネクタ 60">
            <a:extLst>
              <a:ext uri="{FF2B5EF4-FFF2-40B4-BE49-F238E27FC236}">
                <a16:creationId xmlns:a16="http://schemas.microsoft.com/office/drawing/2014/main" id="{0EB3233E-B893-4679-07F8-520BB236E985}"/>
              </a:ext>
            </a:extLst>
          </p:cNvPr>
          <p:cNvCxnSpPr/>
          <p:nvPr/>
        </p:nvCxnSpPr>
        <p:spPr>
          <a:xfrm>
            <a:off x="252413" y="9901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20BEB20A-E788-A2E3-7A6A-E3DAF35E8662}"/>
              </a:ext>
            </a:extLst>
          </p:cNvPr>
          <p:cNvSpPr txBox="1"/>
          <p:nvPr/>
        </p:nvSpPr>
        <p:spPr>
          <a:xfrm>
            <a:off x="8422071" y="3027600"/>
            <a:ext cx="1414291" cy="276999"/>
          </a:xfrm>
          <a:prstGeom prst="rect">
            <a:avLst/>
          </a:prstGeom>
          <a:noFill/>
        </p:spPr>
        <p:txBody>
          <a:bodyPr wrap="square" rtlCol="0">
            <a:spAutoFit/>
          </a:bodyPr>
          <a:lstStyle/>
          <a:p>
            <a:r>
              <a:rPr kumimoji="1" lang="ja-JP" altLang="en-US" sz="1200" b="1">
                <a:latin typeface="+mn-ea"/>
              </a:rPr>
              <a:t>労働集約的</a:t>
            </a:r>
            <a:endParaRPr kumimoji="1" lang="en-US" altLang="ja-JP" sz="1200" b="1">
              <a:latin typeface="+mn-ea"/>
            </a:endParaRPr>
          </a:p>
        </p:txBody>
      </p:sp>
      <p:sp>
        <p:nvSpPr>
          <p:cNvPr id="72" name="テキスト ボックス 71">
            <a:extLst>
              <a:ext uri="{FF2B5EF4-FFF2-40B4-BE49-F238E27FC236}">
                <a16:creationId xmlns:a16="http://schemas.microsoft.com/office/drawing/2014/main" id="{6922F1B7-CBAF-4403-B141-5112F3E7514A}"/>
              </a:ext>
            </a:extLst>
          </p:cNvPr>
          <p:cNvSpPr txBox="1"/>
          <p:nvPr/>
        </p:nvSpPr>
        <p:spPr>
          <a:xfrm>
            <a:off x="8420794" y="3262852"/>
            <a:ext cx="1414291" cy="276999"/>
          </a:xfrm>
          <a:prstGeom prst="rect">
            <a:avLst/>
          </a:prstGeom>
          <a:noFill/>
        </p:spPr>
        <p:txBody>
          <a:bodyPr wrap="square" rtlCol="0">
            <a:spAutoFit/>
          </a:bodyPr>
          <a:lstStyle/>
          <a:p>
            <a:r>
              <a:rPr kumimoji="1" lang="ja-JP" altLang="en-US" sz="1200" b="1">
                <a:latin typeface="+mn-ea"/>
              </a:rPr>
              <a:t>顧客関係性</a:t>
            </a:r>
            <a:endParaRPr kumimoji="1" lang="en-US" altLang="ja-JP" sz="1200" b="1">
              <a:latin typeface="+mn-ea"/>
            </a:endParaRPr>
          </a:p>
        </p:txBody>
      </p:sp>
      <p:grpSp>
        <p:nvGrpSpPr>
          <p:cNvPr id="77" name="グループ化 76">
            <a:extLst>
              <a:ext uri="{FF2B5EF4-FFF2-40B4-BE49-F238E27FC236}">
                <a16:creationId xmlns:a16="http://schemas.microsoft.com/office/drawing/2014/main" id="{F7792505-72BD-B23A-D450-B14F639E87B8}"/>
              </a:ext>
            </a:extLst>
          </p:cNvPr>
          <p:cNvGrpSpPr/>
          <p:nvPr/>
        </p:nvGrpSpPr>
        <p:grpSpPr>
          <a:xfrm>
            <a:off x="7908627" y="2145600"/>
            <a:ext cx="2789417" cy="818903"/>
            <a:chOff x="5053774" y="264100"/>
            <a:chExt cx="3220269" cy="818903"/>
          </a:xfrm>
        </p:grpSpPr>
        <p:sp>
          <p:nvSpPr>
            <p:cNvPr id="79" name="テキスト ボックス 78">
              <a:extLst>
                <a:ext uri="{FF2B5EF4-FFF2-40B4-BE49-F238E27FC236}">
                  <a16:creationId xmlns:a16="http://schemas.microsoft.com/office/drawing/2014/main" id="{DC63E0A3-96E5-2892-5ACB-E0716895C6A3}"/>
                </a:ext>
              </a:extLst>
            </p:cNvPr>
            <p:cNvSpPr txBox="1"/>
            <p:nvPr/>
          </p:nvSpPr>
          <p:spPr>
            <a:xfrm>
              <a:off x="5053774" y="264100"/>
              <a:ext cx="3220269" cy="800219"/>
            </a:xfrm>
            <a:prstGeom prst="rect">
              <a:avLst/>
            </a:prstGeom>
            <a:noFill/>
          </p:spPr>
          <p:txBody>
            <a:bodyPr wrap="square" rtlCol="0">
              <a:spAutoFit/>
            </a:bodyPr>
            <a:lstStyle/>
            <a:p>
              <a:r>
                <a:rPr kumimoji="1" lang="ja-JP" altLang="en-US" sz="3200">
                  <a:latin typeface="HG創英角ｺﾞｼｯｸUB" panose="020B0909000000000000" pitchFamily="49" charset="-128"/>
                  <a:ea typeface="HG創英角ｺﾞｼｯｸUB" panose="020B0909000000000000" pitchFamily="49" charset="-128"/>
                </a:rPr>
                <a:t>人</a:t>
              </a:r>
              <a:r>
                <a:rPr kumimoji="1" lang="ja-JP" altLang="en-US" sz="1400">
                  <a:latin typeface="HG創英角ｺﾞｼｯｸUB" panose="020B0909000000000000" pitchFamily="49" charset="-128"/>
                  <a:ea typeface="HG創英角ｺﾞｼｯｸUB" panose="020B0909000000000000" pitchFamily="49" charset="-128"/>
                </a:rPr>
                <a:t>による</a:t>
              </a:r>
              <a:endParaRPr kumimoji="1" lang="en-US" altLang="ja-JP" sz="1400">
                <a:latin typeface="HG創英角ｺﾞｼｯｸUB" panose="020B0909000000000000" pitchFamily="49" charset="-128"/>
                <a:ea typeface="HG創英角ｺﾞｼｯｸUB" panose="020B0909000000000000" pitchFamily="49" charset="-128"/>
              </a:endParaRPr>
            </a:p>
            <a:p>
              <a:r>
                <a:rPr kumimoji="1" lang="ja-JP" altLang="en-US" sz="1400">
                  <a:latin typeface="HG創英角ｺﾞｼｯｸUB" panose="020B0909000000000000" pitchFamily="49" charset="-128"/>
                  <a:ea typeface="HG創英角ｺﾞｼｯｸUB" panose="020B0909000000000000" pitchFamily="49" charset="-128"/>
                </a:rPr>
                <a:t>サービスが中心</a:t>
              </a:r>
              <a:endParaRPr kumimoji="1" lang="en-US" altLang="ja-JP" sz="1400">
                <a:latin typeface="HG創英角ｺﾞｼｯｸUB" panose="020B0909000000000000" pitchFamily="49" charset="-128"/>
                <a:ea typeface="HG創英角ｺﾞｼｯｸUB" panose="020B0909000000000000" pitchFamily="49" charset="-128"/>
              </a:endParaRPr>
            </a:p>
          </p:txBody>
        </p:sp>
        <p:cxnSp>
          <p:nvCxnSpPr>
            <p:cNvPr id="80" name="直線コネクタ 79">
              <a:extLst>
                <a:ext uri="{FF2B5EF4-FFF2-40B4-BE49-F238E27FC236}">
                  <a16:creationId xmlns:a16="http://schemas.microsoft.com/office/drawing/2014/main" id="{F095E209-A034-A880-9058-0106E5C65C1F}"/>
                </a:ext>
              </a:extLst>
            </p:cNvPr>
            <p:cNvCxnSpPr>
              <a:cxnSpLocks/>
            </p:cNvCxnSpPr>
            <p:nvPr/>
          </p:nvCxnSpPr>
          <p:spPr>
            <a:xfrm flipV="1">
              <a:off x="5098666" y="1070500"/>
              <a:ext cx="1643607" cy="12503"/>
            </a:xfrm>
            <a:prstGeom prst="line">
              <a:avLst/>
            </a:prstGeom>
            <a:ln w="66675">
              <a:solidFill>
                <a:srgbClr val="FF0000">
                  <a:alpha val="25000"/>
                </a:srgbClr>
              </a:solidFill>
            </a:ln>
          </p:spPr>
          <p:style>
            <a:lnRef idx="1">
              <a:schemeClr val="accent1"/>
            </a:lnRef>
            <a:fillRef idx="0">
              <a:schemeClr val="accent1"/>
            </a:fillRef>
            <a:effectRef idx="0">
              <a:schemeClr val="accent1"/>
            </a:effectRef>
            <a:fontRef idx="minor">
              <a:schemeClr val="tx1"/>
            </a:fontRef>
          </p:style>
        </p:cxnSp>
      </p:grpSp>
      <p:sp>
        <p:nvSpPr>
          <p:cNvPr id="81" name="テキスト ボックス 80">
            <a:extLst>
              <a:ext uri="{FF2B5EF4-FFF2-40B4-BE49-F238E27FC236}">
                <a16:creationId xmlns:a16="http://schemas.microsoft.com/office/drawing/2014/main" id="{CC5D580A-3D3C-6767-973B-CD789C1759D7}"/>
              </a:ext>
            </a:extLst>
          </p:cNvPr>
          <p:cNvSpPr txBox="1"/>
          <p:nvPr/>
        </p:nvSpPr>
        <p:spPr>
          <a:xfrm>
            <a:off x="5974042" y="5803200"/>
            <a:ext cx="3679546" cy="707886"/>
          </a:xfrm>
          <a:prstGeom prst="rect">
            <a:avLst/>
          </a:prstGeom>
          <a:noFill/>
        </p:spPr>
        <p:txBody>
          <a:bodyPr wrap="square" rtlCol="0">
            <a:spAutoFit/>
          </a:bodyPr>
          <a:lstStyle/>
          <a:p>
            <a:r>
              <a:rPr kumimoji="1" lang="ja-JP" altLang="en-US" sz="1000" spc="-100">
                <a:latin typeface="+mn-ea"/>
              </a:rPr>
              <a:t>□  利用者の基本的な生活は自宅で、必要時に介護サービスを利用</a:t>
            </a:r>
            <a:endParaRPr kumimoji="1" lang="en-US" altLang="ja-JP" sz="1000" spc="-100">
              <a:latin typeface="+mn-ea"/>
            </a:endParaRPr>
          </a:p>
          <a:p>
            <a:r>
              <a:rPr kumimoji="1" lang="ja-JP" altLang="en-US" sz="1000" spc="-100">
                <a:latin typeface="+mn-ea"/>
              </a:rPr>
              <a:t>□  人やサービスの評価が収入を左右する傾向もある</a:t>
            </a:r>
            <a:endParaRPr kumimoji="1" lang="en-US" altLang="ja-JP" sz="1000" spc="-100">
              <a:latin typeface="+mn-ea"/>
            </a:endParaRPr>
          </a:p>
          <a:p>
            <a:r>
              <a:rPr kumimoji="1" lang="ja-JP" altLang="en-US" sz="1000" spc="-100">
                <a:latin typeface="+mn-ea"/>
              </a:rPr>
              <a:t>□  従業員の出入りが比較的多く、それらが業績に直結しやすい</a:t>
            </a:r>
            <a:endParaRPr kumimoji="1" lang="en-US" altLang="ja-JP" sz="1000" spc="-100">
              <a:latin typeface="+mn-ea"/>
            </a:endParaRPr>
          </a:p>
          <a:p>
            <a:r>
              <a:rPr kumimoji="1" lang="ja-JP" altLang="en-US" sz="1000" spc="-100">
                <a:latin typeface="+mn-ea"/>
              </a:rPr>
              <a:t>□  経営者と従業員の関係性も重要</a:t>
            </a:r>
            <a:endParaRPr kumimoji="1" lang="en-US" altLang="ja-JP" sz="1000" spc="-100">
              <a:latin typeface="+mn-ea"/>
            </a:endParaRPr>
          </a:p>
        </p:txBody>
      </p:sp>
      <p:sp>
        <p:nvSpPr>
          <p:cNvPr id="82" name="左大かっこ 81"/>
          <p:cNvSpPr/>
          <p:nvPr/>
        </p:nvSpPr>
        <p:spPr>
          <a:xfrm>
            <a:off x="8340733" y="3063600"/>
            <a:ext cx="104893" cy="50190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84" name="グループ化 83"/>
          <p:cNvGrpSpPr/>
          <p:nvPr/>
        </p:nvGrpSpPr>
        <p:grpSpPr>
          <a:xfrm>
            <a:off x="7947513" y="3967226"/>
            <a:ext cx="1689512" cy="968275"/>
            <a:chOff x="6192370" y="2039964"/>
            <a:chExt cx="1689512" cy="968275"/>
          </a:xfrm>
        </p:grpSpPr>
        <p:sp>
          <p:nvSpPr>
            <p:cNvPr id="85" name="四角形: 角を丸くする 19">
              <a:extLst>
                <a:ext uri="{FF2B5EF4-FFF2-40B4-BE49-F238E27FC236}">
                  <a16:creationId xmlns:a16="http://schemas.microsoft.com/office/drawing/2014/main" id="{4D5E85A9-8E2B-B587-6FCC-7D17202085BC}"/>
                </a:ext>
              </a:extLst>
            </p:cNvPr>
            <p:cNvSpPr/>
            <p:nvPr/>
          </p:nvSpPr>
          <p:spPr>
            <a:xfrm>
              <a:off x="6314717" y="2039964"/>
              <a:ext cx="1444819" cy="968275"/>
            </a:xfrm>
            <a:prstGeom prst="roundRect">
              <a:avLst>
                <a:gd name="adj" fmla="val 10196"/>
              </a:avLst>
            </a:prstGeom>
            <a:no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A4A321DC-1084-81EE-C5A7-77906385D5E0}"/>
                </a:ext>
              </a:extLst>
            </p:cNvPr>
            <p:cNvSpPr txBox="1"/>
            <p:nvPr/>
          </p:nvSpPr>
          <p:spPr>
            <a:xfrm>
              <a:off x="6499457" y="2587914"/>
              <a:ext cx="1075338"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サービス</a:t>
              </a:r>
            </a:p>
          </p:txBody>
        </p:sp>
        <p:sp>
          <p:nvSpPr>
            <p:cNvPr id="87" name="テキスト ボックス 86">
              <a:extLst>
                <a:ext uri="{FF2B5EF4-FFF2-40B4-BE49-F238E27FC236}">
                  <a16:creationId xmlns:a16="http://schemas.microsoft.com/office/drawing/2014/main" id="{CAF65B9A-AB5C-A977-C3C8-D55F6B11A16D}"/>
                </a:ext>
              </a:extLst>
            </p:cNvPr>
            <p:cNvSpPr txBox="1"/>
            <p:nvPr/>
          </p:nvSpPr>
          <p:spPr>
            <a:xfrm>
              <a:off x="6192370" y="2131060"/>
              <a:ext cx="1689512" cy="523220"/>
            </a:xfrm>
            <a:prstGeom prst="rect">
              <a:avLst/>
            </a:prstGeom>
            <a:noFill/>
          </p:spPr>
          <p:txBody>
            <a:bodyPr wrap="square" rtlCol="0">
              <a:spAutoFit/>
            </a:bodyPr>
            <a:lstStyle/>
            <a:p>
              <a:pPr algn="ctr"/>
              <a:r>
                <a:rPr kumimoji="1" lang="ja-JP" altLang="en-US" sz="2800" b="1">
                  <a:latin typeface="HG創英角ｺﾞｼｯｸUB" panose="020B0909000000000000" pitchFamily="49" charset="-128"/>
                  <a:ea typeface="HG創英角ｺﾞｼｯｸUB" panose="020B0909000000000000" pitchFamily="49" charset="-128"/>
                </a:rPr>
                <a:t>在宅系</a:t>
              </a:r>
            </a:p>
          </p:txBody>
        </p:sp>
      </p:grpSp>
      <p:sp>
        <p:nvSpPr>
          <p:cNvPr id="88" name="テキスト ボックス 87">
            <a:extLst>
              <a:ext uri="{FF2B5EF4-FFF2-40B4-BE49-F238E27FC236}">
                <a16:creationId xmlns:a16="http://schemas.microsoft.com/office/drawing/2014/main" id="{A4A321DC-1084-81EE-C5A7-77906385D5E0}"/>
              </a:ext>
            </a:extLst>
          </p:cNvPr>
          <p:cNvSpPr txBox="1"/>
          <p:nvPr/>
        </p:nvSpPr>
        <p:spPr>
          <a:xfrm>
            <a:off x="5508000" y="4254110"/>
            <a:ext cx="1464745" cy="584775"/>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通所介護</a:t>
            </a:r>
          </a:p>
          <a:p>
            <a:r>
              <a:rPr kumimoji="1" lang="ja-JP" altLang="en-US" sz="1200">
                <a:latin typeface="HG創英角ｺﾞｼｯｸUB" panose="020B0909000000000000" pitchFamily="49" charset="-128"/>
                <a:ea typeface="HG創英角ｺﾞｼｯｸUB" panose="020B0909000000000000" pitchFamily="49" charset="-128"/>
              </a:rPr>
              <a:t>（デイサービス）</a:t>
            </a:r>
          </a:p>
        </p:txBody>
      </p:sp>
      <p:sp>
        <p:nvSpPr>
          <p:cNvPr id="89" name="テキスト ボックス 88">
            <a:extLst>
              <a:ext uri="{FF2B5EF4-FFF2-40B4-BE49-F238E27FC236}">
                <a16:creationId xmlns:a16="http://schemas.microsoft.com/office/drawing/2014/main" id="{A4A321DC-1084-81EE-C5A7-77906385D5E0}"/>
              </a:ext>
            </a:extLst>
          </p:cNvPr>
          <p:cNvSpPr txBox="1"/>
          <p:nvPr/>
        </p:nvSpPr>
        <p:spPr>
          <a:xfrm>
            <a:off x="5508000" y="3587958"/>
            <a:ext cx="2264565" cy="584775"/>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訪問介護</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1200">
                <a:latin typeface="HG創英角ｺﾞｼｯｸUB" panose="020B0909000000000000" pitchFamily="49" charset="-128"/>
                <a:ea typeface="HG創英角ｺﾞｼｯｸUB" panose="020B0909000000000000" pitchFamily="49" charset="-128"/>
              </a:rPr>
              <a:t>（ホームヘルプサービス）</a:t>
            </a:r>
          </a:p>
        </p:txBody>
      </p:sp>
      <p:sp>
        <p:nvSpPr>
          <p:cNvPr id="90" name="テキスト ボックス 89">
            <a:extLst>
              <a:ext uri="{FF2B5EF4-FFF2-40B4-BE49-F238E27FC236}">
                <a16:creationId xmlns:a16="http://schemas.microsoft.com/office/drawing/2014/main" id="{A4A321DC-1084-81EE-C5A7-77906385D5E0}"/>
              </a:ext>
            </a:extLst>
          </p:cNvPr>
          <p:cNvSpPr txBox="1"/>
          <p:nvPr/>
        </p:nvSpPr>
        <p:spPr>
          <a:xfrm>
            <a:off x="5506380" y="4920262"/>
            <a:ext cx="2295468" cy="584775"/>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短期入所介護</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1200">
                <a:latin typeface="HG創英角ｺﾞｼｯｸUB" panose="020B0909000000000000" pitchFamily="49" charset="-128"/>
                <a:ea typeface="HG創英角ｺﾞｼｯｸUB" panose="020B0909000000000000" pitchFamily="49" charset="-128"/>
              </a:rPr>
              <a:t>（ショートステイ）</a:t>
            </a:r>
          </a:p>
        </p:txBody>
      </p:sp>
      <p:cxnSp>
        <p:nvCxnSpPr>
          <p:cNvPr id="92" name="直線コネクタ 91">
            <a:extLst>
              <a:ext uri="{FF2B5EF4-FFF2-40B4-BE49-F238E27FC236}">
                <a16:creationId xmlns:a16="http://schemas.microsoft.com/office/drawing/2014/main" id="{F095E209-A034-A880-9058-0106E5C65C1F}"/>
              </a:ext>
            </a:extLst>
          </p:cNvPr>
          <p:cNvCxnSpPr>
            <a:cxnSpLocks/>
          </p:cNvCxnSpPr>
          <p:nvPr/>
        </p:nvCxnSpPr>
        <p:spPr>
          <a:xfrm flipV="1">
            <a:off x="5253933" y="5713200"/>
            <a:ext cx="4208400" cy="0"/>
          </a:xfrm>
          <a:prstGeom prst="line">
            <a:avLst/>
          </a:prstGeom>
          <a:ln w="66675">
            <a:solidFill>
              <a:srgbClr val="FF0000">
                <a:alpha val="25000"/>
              </a:srgbClr>
            </a:solidFill>
          </a:ln>
        </p:spPr>
        <p:style>
          <a:lnRef idx="1">
            <a:schemeClr val="accent1"/>
          </a:lnRef>
          <a:fillRef idx="0">
            <a:schemeClr val="accent1"/>
          </a:fillRef>
          <a:effectRef idx="0">
            <a:schemeClr val="accent1"/>
          </a:effectRef>
          <a:fontRef idx="minor">
            <a:schemeClr val="tx1"/>
          </a:fontRef>
        </p:style>
      </p:cxnSp>
      <p:sp>
        <p:nvSpPr>
          <p:cNvPr id="93" name="四角形: 角を丸くする 122">
            <a:extLst>
              <a:ext uri="{FF2B5EF4-FFF2-40B4-BE49-F238E27FC236}">
                <a16:creationId xmlns:a16="http://schemas.microsoft.com/office/drawing/2014/main" id="{8BDE5DAF-639C-A77A-9A99-5E2FBBDAA522}"/>
              </a:ext>
            </a:extLst>
          </p:cNvPr>
          <p:cNvSpPr/>
          <p:nvPr/>
        </p:nvSpPr>
        <p:spPr>
          <a:xfrm>
            <a:off x="5040757" y="2087999"/>
            <a:ext cx="4634752" cy="4651200"/>
          </a:xfrm>
          <a:prstGeom prst="roundRect">
            <a:avLst>
              <a:gd name="adj" fmla="val 4970"/>
            </a:avLst>
          </a:prstGeom>
          <a:noFill/>
          <a:ln w="50800">
            <a:solidFill>
              <a:srgbClr val="FF0000">
                <a:alpha val="25000"/>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A4A321DC-1084-81EE-C5A7-77906385D5E0}"/>
              </a:ext>
            </a:extLst>
          </p:cNvPr>
          <p:cNvSpPr txBox="1"/>
          <p:nvPr/>
        </p:nvSpPr>
        <p:spPr>
          <a:xfrm>
            <a:off x="5696382" y="2303026"/>
            <a:ext cx="2264565" cy="369332"/>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　</a:t>
            </a:r>
            <a:r>
              <a:rPr kumimoji="1" lang="ja-JP" altLang="en-US">
                <a:latin typeface="HG創英角ｺﾞｼｯｸUB" panose="020B0909000000000000" pitchFamily="49" charset="-128"/>
                <a:ea typeface="HG創英角ｺﾞｼｯｸUB" panose="020B0909000000000000" pitchFamily="49" charset="-128"/>
              </a:rPr>
              <a:t>訪問診療</a:t>
            </a:r>
            <a:endParaRPr kumimoji="1" lang="en-US" altLang="ja-JP" sz="2000">
              <a:latin typeface="HG創英角ｺﾞｼｯｸUB" panose="020B0909000000000000" pitchFamily="49" charset="-128"/>
              <a:ea typeface="HG創英角ｺﾞｼｯｸUB" panose="020B0909000000000000" pitchFamily="49" charset="-128"/>
            </a:endParaRPr>
          </a:p>
        </p:txBody>
      </p:sp>
      <p:sp>
        <p:nvSpPr>
          <p:cNvPr id="95" name="テキスト ボックス 94">
            <a:extLst>
              <a:ext uri="{FF2B5EF4-FFF2-40B4-BE49-F238E27FC236}">
                <a16:creationId xmlns:a16="http://schemas.microsoft.com/office/drawing/2014/main" id="{A4A321DC-1084-81EE-C5A7-77906385D5E0}"/>
              </a:ext>
            </a:extLst>
          </p:cNvPr>
          <p:cNvSpPr txBox="1"/>
          <p:nvPr/>
        </p:nvSpPr>
        <p:spPr>
          <a:xfrm>
            <a:off x="5330165" y="2855455"/>
            <a:ext cx="2264565" cy="400110"/>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　</a:t>
            </a:r>
            <a:r>
              <a:rPr kumimoji="1" lang="ja-JP" altLang="en-US" sz="2000">
                <a:latin typeface="HG創英角ｺﾞｼｯｸUB" panose="020B0909000000000000" pitchFamily="49" charset="-128"/>
                <a:ea typeface="HG創英角ｺﾞｼｯｸUB" panose="020B0909000000000000" pitchFamily="49" charset="-128"/>
              </a:rPr>
              <a:t>訪問看護</a:t>
            </a:r>
            <a:endParaRPr kumimoji="1" lang="en-US" altLang="ja-JP" sz="2000">
              <a:latin typeface="HG創英角ｺﾞｼｯｸUB" panose="020B0909000000000000" pitchFamily="49" charset="-128"/>
              <a:ea typeface="HG創英角ｺﾞｼｯｸUB" panose="020B0909000000000000" pitchFamily="49" charset="-128"/>
            </a:endParaRPr>
          </a:p>
        </p:txBody>
      </p:sp>
      <p:sp>
        <p:nvSpPr>
          <p:cNvPr id="96" name="テキスト ボックス 95">
            <a:extLst>
              <a:ext uri="{FF2B5EF4-FFF2-40B4-BE49-F238E27FC236}">
                <a16:creationId xmlns:a16="http://schemas.microsoft.com/office/drawing/2014/main" id="{268241D9-6B44-4FA0-9B20-8D4984A61E9D}"/>
              </a:ext>
            </a:extLst>
          </p:cNvPr>
          <p:cNvSpPr txBox="1"/>
          <p:nvPr/>
        </p:nvSpPr>
        <p:spPr>
          <a:xfrm>
            <a:off x="6277941" y="2595132"/>
            <a:ext cx="988468" cy="200055"/>
          </a:xfrm>
          <a:prstGeom prst="rect">
            <a:avLst/>
          </a:prstGeom>
          <a:noFill/>
        </p:spPr>
        <p:txBody>
          <a:bodyPr wrap="square" rtlCol="0">
            <a:spAutoFit/>
          </a:bodyPr>
          <a:lstStyle/>
          <a:p>
            <a:r>
              <a:rPr kumimoji="1" lang="en-US" altLang="ja-JP" sz="700"/>
              <a:t>※</a:t>
            </a:r>
            <a:r>
              <a:rPr kumimoji="1" lang="ja-JP" altLang="en-US" sz="700"/>
              <a:t>医療保険のみ</a:t>
            </a:r>
            <a:endParaRPr kumimoji="1" lang="en-US" altLang="ja-JP" sz="700"/>
          </a:p>
        </p:txBody>
      </p:sp>
      <p:grpSp>
        <p:nvGrpSpPr>
          <p:cNvPr id="124" name="グループ化 123"/>
          <p:cNvGrpSpPr/>
          <p:nvPr/>
        </p:nvGrpSpPr>
        <p:grpSpPr>
          <a:xfrm>
            <a:off x="4041532" y="2174705"/>
            <a:ext cx="1804917" cy="586597"/>
            <a:chOff x="6271742" y="2039964"/>
            <a:chExt cx="1689512" cy="968275"/>
          </a:xfrm>
        </p:grpSpPr>
        <p:sp>
          <p:nvSpPr>
            <p:cNvPr id="130" name="四角形: 角を丸くする 19">
              <a:extLst>
                <a:ext uri="{FF2B5EF4-FFF2-40B4-BE49-F238E27FC236}">
                  <a16:creationId xmlns:a16="http://schemas.microsoft.com/office/drawing/2014/main" id="{4D5E85A9-8E2B-B587-6FCC-7D17202085BC}"/>
                </a:ext>
              </a:extLst>
            </p:cNvPr>
            <p:cNvSpPr/>
            <p:nvPr/>
          </p:nvSpPr>
          <p:spPr>
            <a:xfrm>
              <a:off x="6314717" y="2039964"/>
              <a:ext cx="1602516" cy="968275"/>
            </a:xfrm>
            <a:prstGeom prst="roundRect">
              <a:avLst>
                <a:gd name="adj" fmla="val 10196"/>
              </a:avLst>
            </a:prstGeom>
            <a:solidFill>
              <a:schemeClr val="bg1"/>
            </a:solid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a:extLst>
                <a:ext uri="{FF2B5EF4-FFF2-40B4-BE49-F238E27FC236}">
                  <a16:creationId xmlns:a16="http://schemas.microsoft.com/office/drawing/2014/main" id="{CAF65B9A-AB5C-A977-C3C8-D55F6B11A16D}"/>
                </a:ext>
              </a:extLst>
            </p:cNvPr>
            <p:cNvSpPr txBox="1"/>
            <p:nvPr/>
          </p:nvSpPr>
          <p:spPr>
            <a:xfrm>
              <a:off x="6271742" y="2054729"/>
              <a:ext cx="1689512" cy="523219"/>
            </a:xfrm>
            <a:prstGeom prst="rect">
              <a:avLst/>
            </a:prstGeom>
            <a:noFill/>
          </p:spPr>
          <p:txBody>
            <a:bodyPr wrap="square" rtlCol="0">
              <a:spAutoFit/>
            </a:bodyPr>
            <a:lstStyle/>
            <a:p>
              <a:pPr algn="ctr"/>
              <a:r>
                <a:rPr kumimoji="1" lang="ja-JP" altLang="en-US" sz="2800" b="1">
                  <a:latin typeface="HG創英角ｺﾞｼｯｸUB" panose="020B0909000000000000" pitchFamily="49" charset="-128"/>
                  <a:ea typeface="HG創英角ｺﾞｼｯｸUB" panose="020B0909000000000000" pitchFamily="49" charset="-128"/>
                </a:rPr>
                <a:t>医療分野</a:t>
              </a:r>
            </a:p>
          </p:txBody>
        </p:sp>
      </p:grpSp>
      <p:grpSp>
        <p:nvGrpSpPr>
          <p:cNvPr id="67" name="グループ化 66"/>
          <p:cNvGrpSpPr/>
          <p:nvPr/>
        </p:nvGrpSpPr>
        <p:grpSpPr>
          <a:xfrm>
            <a:off x="4042800" y="6110627"/>
            <a:ext cx="1804917" cy="586597"/>
            <a:chOff x="6260213" y="2039964"/>
            <a:chExt cx="1689512" cy="968275"/>
          </a:xfrm>
        </p:grpSpPr>
        <p:sp>
          <p:nvSpPr>
            <p:cNvPr id="68" name="四角形: 角を丸くする 19">
              <a:extLst>
                <a:ext uri="{FF2B5EF4-FFF2-40B4-BE49-F238E27FC236}">
                  <a16:creationId xmlns:a16="http://schemas.microsoft.com/office/drawing/2014/main" id="{4D5E85A9-8E2B-B587-6FCC-7D17202085BC}"/>
                </a:ext>
              </a:extLst>
            </p:cNvPr>
            <p:cNvSpPr/>
            <p:nvPr/>
          </p:nvSpPr>
          <p:spPr>
            <a:xfrm>
              <a:off x="6314717" y="2039964"/>
              <a:ext cx="1602516" cy="968275"/>
            </a:xfrm>
            <a:prstGeom prst="roundRect">
              <a:avLst>
                <a:gd name="adj" fmla="val 10196"/>
              </a:avLst>
            </a:prstGeom>
            <a:solidFill>
              <a:schemeClr val="bg1"/>
            </a:solid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CAF65B9A-AB5C-A977-C3C8-D55F6B11A16D}"/>
                </a:ext>
              </a:extLst>
            </p:cNvPr>
            <p:cNvSpPr txBox="1"/>
            <p:nvPr/>
          </p:nvSpPr>
          <p:spPr>
            <a:xfrm>
              <a:off x="6260213" y="2096999"/>
              <a:ext cx="1689512" cy="863661"/>
            </a:xfrm>
            <a:prstGeom prst="rect">
              <a:avLst/>
            </a:prstGeom>
            <a:noFill/>
          </p:spPr>
          <p:txBody>
            <a:bodyPr wrap="square" rtlCol="0">
              <a:spAutoFit/>
            </a:bodyPr>
            <a:lstStyle/>
            <a:p>
              <a:pPr algn="ctr"/>
              <a:r>
                <a:rPr kumimoji="1" lang="ja-JP" altLang="en-US" sz="2800" b="1">
                  <a:latin typeface="HG創英角ｺﾞｼｯｸUB" panose="020B0909000000000000" pitchFamily="49" charset="-128"/>
                  <a:ea typeface="HG創英角ｺﾞｼｯｸUB" panose="020B0909000000000000" pitchFamily="49" charset="-128"/>
                </a:rPr>
                <a:t>介護分野</a:t>
              </a:r>
            </a:p>
          </p:txBody>
        </p:sp>
      </p:grpSp>
      <p:sp>
        <p:nvSpPr>
          <p:cNvPr id="62" name="テキスト ボックス 61"/>
          <p:cNvSpPr txBox="1"/>
          <p:nvPr/>
        </p:nvSpPr>
        <p:spPr>
          <a:xfrm>
            <a:off x="8900709" y="364251"/>
            <a:ext cx="777600" cy="123111"/>
          </a:xfrm>
          <a:prstGeom prst="rect">
            <a:avLst/>
          </a:prstGeom>
          <a:solidFill>
            <a:schemeClr val="accent1">
              <a:lumMod val="20000"/>
              <a:lumOff val="80000"/>
            </a:schemeClr>
          </a:solidFill>
          <a:ln>
            <a:solidFill>
              <a:srgbClr val="7F7F7F"/>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
        <p:nvSpPr>
          <p:cNvPr id="65"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1226617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線コネクタ 83">
            <a:extLst>
              <a:ext uri="{FF2B5EF4-FFF2-40B4-BE49-F238E27FC236}">
                <a16:creationId xmlns:a16="http://schemas.microsoft.com/office/drawing/2014/main" id="{A0B007FB-4BBC-AA50-E813-7DE26E97E8C5}"/>
              </a:ext>
            </a:extLst>
          </p:cNvPr>
          <p:cNvCxnSpPr>
            <a:cxnSpLocks/>
          </p:cNvCxnSpPr>
          <p:nvPr/>
        </p:nvCxnSpPr>
        <p:spPr>
          <a:xfrm flipV="1">
            <a:off x="5112000" y="5212614"/>
            <a:ext cx="915989" cy="12503"/>
          </a:xfrm>
          <a:prstGeom prst="line">
            <a:avLst/>
          </a:prstGeom>
          <a:ln w="66675">
            <a:solidFill>
              <a:schemeClr val="accent4">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A0B007FB-4BBC-AA50-E813-7DE26E97E8C5}"/>
              </a:ext>
            </a:extLst>
          </p:cNvPr>
          <p:cNvCxnSpPr>
            <a:cxnSpLocks/>
          </p:cNvCxnSpPr>
          <p:nvPr/>
        </p:nvCxnSpPr>
        <p:spPr>
          <a:xfrm flipV="1">
            <a:off x="5112000" y="2275200"/>
            <a:ext cx="757015" cy="12503"/>
          </a:xfrm>
          <a:prstGeom prst="line">
            <a:avLst/>
          </a:prstGeom>
          <a:ln w="66675">
            <a:solidFill>
              <a:srgbClr val="92D050">
                <a:alpha val="50196"/>
              </a:srgb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A0B007FB-4BBC-AA50-E813-7DE26E97E8C5}"/>
              </a:ext>
            </a:extLst>
          </p:cNvPr>
          <p:cNvCxnSpPr>
            <a:cxnSpLocks/>
          </p:cNvCxnSpPr>
          <p:nvPr/>
        </p:nvCxnSpPr>
        <p:spPr>
          <a:xfrm flipV="1">
            <a:off x="5112000" y="3330000"/>
            <a:ext cx="915989" cy="12503"/>
          </a:xfrm>
          <a:prstGeom prst="line">
            <a:avLst/>
          </a:prstGeom>
          <a:ln w="66675">
            <a:solidFill>
              <a:srgbClr val="92D050">
                <a:alpha val="50196"/>
              </a:srgbClr>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0E43EC82-2326-4B6C-A762-663A22FB5193}"/>
              </a:ext>
            </a:extLst>
          </p:cNvPr>
          <p:cNvSpPr txBox="1"/>
          <p:nvPr/>
        </p:nvSpPr>
        <p:spPr>
          <a:xfrm>
            <a:off x="5050800" y="5052671"/>
            <a:ext cx="2089324" cy="692497"/>
          </a:xfrm>
          <a:prstGeom prst="rect">
            <a:avLst/>
          </a:prstGeom>
          <a:noFill/>
        </p:spPr>
        <p:txBody>
          <a:bodyPr wrap="square" rtlCol="0">
            <a:spAutoFit/>
          </a:bodyPr>
          <a:lstStyle/>
          <a:p>
            <a:r>
              <a:rPr kumimoji="1" lang="ja-JP" altLang="en-US" sz="1200" b="1"/>
              <a:t>福祉用具貸与</a:t>
            </a:r>
            <a:endParaRPr kumimoji="1" lang="en-US" altLang="ja-JP" sz="1200" b="1"/>
          </a:p>
          <a:p>
            <a:r>
              <a:rPr kumimoji="1" lang="ja-JP" altLang="en-US" sz="900"/>
              <a:t>「車いす」「特殊寝台（介護ベッド）」など福祉用具を介護保険でレンタル</a:t>
            </a:r>
            <a:endParaRPr kumimoji="1" lang="en-US" altLang="ja-JP" sz="900"/>
          </a:p>
        </p:txBody>
      </p:sp>
      <p:cxnSp>
        <p:nvCxnSpPr>
          <p:cNvPr id="95" name="直線コネクタ 94">
            <a:extLst>
              <a:ext uri="{FF2B5EF4-FFF2-40B4-BE49-F238E27FC236}">
                <a16:creationId xmlns:a16="http://schemas.microsoft.com/office/drawing/2014/main" id="{A0B007FB-4BBC-AA50-E813-7DE26E97E8C5}"/>
              </a:ext>
            </a:extLst>
          </p:cNvPr>
          <p:cNvCxnSpPr>
            <a:cxnSpLocks/>
          </p:cNvCxnSpPr>
          <p:nvPr/>
        </p:nvCxnSpPr>
        <p:spPr>
          <a:xfrm flipV="1">
            <a:off x="2932765" y="6141894"/>
            <a:ext cx="1007588" cy="12503"/>
          </a:xfrm>
          <a:prstGeom prst="line">
            <a:avLst/>
          </a:prstGeom>
          <a:ln w="66675">
            <a:solidFill>
              <a:srgbClr val="FFECB2"/>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1A3A5CA9-731A-0502-D4CD-E914509805D8}"/>
              </a:ext>
            </a:extLst>
          </p:cNvPr>
          <p:cNvSpPr txBox="1"/>
          <p:nvPr/>
        </p:nvSpPr>
        <p:spPr>
          <a:xfrm>
            <a:off x="2865600" y="5972054"/>
            <a:ext cx="6099735" cy="553998"/>
          </a:xfrm>
          <a:prstGeom prst="rect">
            <a:avLst/>
          </a:prstGeom>
          <a:noFill/>
        </p:spPr>
        <p:txBody>
          <a:bodyPr wrap="square" rtlCol="0">
            <a:spAutoFit/>
          </a:bodyPr>
          <a:lstStyle/>
          <a:p>
            <a:r>
              <a:rPr kumimoji="1" lang="ja-JP" altLang="en-US" sz="1200" b="1"/>
              <a:t>居宅介護支援</a:t>
            </a:r>
            <a:r>
              <a:rPr kumimoji="1" lang="ja-JP" altLang="en-US" sz="1000"/>
              <a:t>　</a:t>
            </a:r>
            <a:endParaRPr kumimoji="1" lang="en-US" altLang="ja-JP" sz="1000"/>
          </a:p>
          <a:p>
            <a:r>
              <a:rPr kumimoji="1" lang="ja-JP" altLang="en-US" sz="900"/>
              <a:t>ケアマネジャーが、利用者の心身の状況や置かれている環境に応じた介護サービスを利用するためのケアプランを作成し、そのプランに基づいて適切なサービスが提供されるよう、事業者や関係機関との連絡・調整を行う。</a:t>
            </a:r>
            <a:endParaRPr kumimoji="1" lang="en-US" altLang="ja-JP" sz="900"/>
          </a:p>
        </p:txBody>
      </p:sp>
      <p:cxnSp>
        <p:nvCxnSpPr>
          <p:cNvPr id="92" name="直線コネクタ 91">
            <a:extLst>
              <a:ext uri="{FF2B5EF4-FFF2-40B4-BE49-F238E27FC236}">
                <a16:creationId xmlns:a16="http://schemas.microsoft.com/office/drawing/2014/main" id="{A0B007FB-4BBC-AA50-E813-7DE26E97E8C5}"/>
              </a:ext>
            </a:extLst>
          </p:cNvPr>
          <p:cNvCxnSpPr>
            <a:cxnSpLocks/>
          </p:cNvCxnSpPr>
          <p:nvPr/>
        </p:nvCxnSpPr>
        <p:spPr>
          <a:xfrm flipV="1">
            <a:off x="2934000" y="5392800"/>
            <a:ext cx="1733016" cy="0"/>
          </a:xfrm>
          <a:prstGeom prst="line">
            <a:avLst/>
          </a:prstGeom>
          <a:ln w="66675">
            <a:solidFill>
              <a:srgbClr val="92D050">
                <a:alpha val="50196"/>
              </a:srgb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0B007FB-4BBC-AA50-E813-7DE26E97E8C5}"/>
              </a:ext>
            </a:extLst>
          </p:cNvPr>
          <p:cNvCxnSpPr>
            <a:cxnSpLocks/>
          </p:cNvCxnSpPr>
          <p:nvPr/>
        </p:nvCxnSpPr>
        <p:spPr>
          <a:xfrm flipV="1">
            <a:off x="2934000" y="2276423"/>
            <a:ext cx="688195" cy="12503"/>
          </a:xfrm>
          <a:prstGeom prst="line">
            <a:avLst/>
          </a:prstGeom>
          <a:ln w="66675">
            <a:solidFill>
              <a:schemeClr val="accent4">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A0B007FB-4BBC-AA50-E813-7DE26E97E8C5}"/>
              </a:ext>
            </a:extLst>
          </p:cNvPr>
          <p:cNvCxnSpPr>
            <a:cxnSpLocks/>
          </p:cNvCxnSpPr>
          <p:nvPr/>
        </p:nvCxnSpPr>
        <p:spPr>
          <a:xfrm flipV="1">
            <a:off x="2934000" y="2970000"/>
            <a:ext cx="688195" cy="12503"/>
          </a:xfrm>
          <a:prstGeom prst="line">
            <a:avLst/>
          </a:prstGeom>
          <a:ln w="66675">
            <a:solidFill>
              <a:schemeClr val="accent4">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0B007FB-4BBC-AA50-E813-7DE26E97E8C5}"/>
              </a:ext>
            </a:extLst>
          </p:cNvPr>
          <p:cNvCxnSpPr>
            <a:cxnSpLocks/>
          </p:cNvCxnSpPr>
          <p:nvPr/>
        </p:nvCxnSpPr>
        <p:spPr>
          <a:xfrm flipV="1">
            <a:off x="2934000" y="3661200"/>
            <a:ext cx="688195" cy="12503"/>
          </a:xfrm>
          <a:prstGeom prst="line">
            <a:avLst/>
          </a:prstGeom>
          <a:ln w="66675">
            <a:solidFill>
              <a:schemeClr val="accent4">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A0B007FB-4BBC-AA50-E813-7DE26E97E8C5}"/>
              </a:ext>
            </a:extLst>
          </p:cNvPr>
          <p:cNvCxnSpPr>
            <a:cxnSpLocks/>
          </p:cNvCxnSpPr>
          <p:nvPr/>
        </p:nvCxnSpPr>
        <p:spPr>
          <a:xfrm flipV="1">
            <a:off x="2934000" y="4330800"/>
            <a:ext cx="915989" cy="12503"/>
          </a:xfrm>
          <a:prstGeom prst="line">
            <a:avLst/>
          </a:prstGeom>
          <a:ln w="66675">
            <a:solidFill>
              <a:schemeClr val="accent4">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sp>
        <p:nvSpPr>
          <p:cNvPr id="4" name="左右矢印 3"/>
          <p:cNvSpPr/>
          <p:nvPr/>
        </p:nvSpPr>
        <p:spPr>
          <a:xfrm>
            <a:off x="2947666" y="1561030"/>
            <a:ext cx="6443888" cy="337435"/>
          </a:xfrm>
          <a:prstGeom prst="left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4B849F25-C05A-4664-B4D4-A95FFE37E46E}"/>
              </a:ext>
            </a:extLst>
          </p:cNvPr>
          <p:cNvSpPr txBox="1"/>
          <p:nvPr/>
        </p:nvSpPr>
        <p:spPr>
          <a:xfrm>
            <a:off x="172800" y="414000"/>
            <a:ext cx="7867444" cy="553998"/>
          </a:xfrm>
          <a:prstGeom prst="rect">
            <a:avLst/>
          </a:prstGeom>
          <a:noFill/>
        </p:spPr>
        <p:txBody>
          <a:bodyPr wrap="square" rtlCol="0">
            <a:spAutoFit/>
          </a:bodyPr>
          <a:lstStyle/>
          <a:p>
            <a:r>
              <a:rPr kumimoji="1" lang="ja-JP" altLang="en-US" sz="1000"/>
              <a:t>介護サービスについては、基本的に利用者が自宅での生活を拠点にしている「在宅系サービス」と自宅外で生活する「入居系サービス」に分かれますが、ニーズの多様化等により、利用者に寄り添った多様なサービス類型に分類されます。正式名称よりも別称・略称が浸透しているサービスもあります。（例 ： 通所介護＝デイサービス）代表的なサービスをまとめます。</a:t>
            </a:r>
          </a:p>
        </p:txBody>
      </p:sp>
      <p:sp>
        <p:nvSpPr>
          <p:cNvPr id="116" name="テキスト ボックス 115">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の目利き（基本編）その３</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6" name="テキスト ボックス 12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sp>
        <p:nvSpPr>
          <p:cNvPr id="115" name="テキスト ボックス 114">
            <a:extLst>
              <a:ext uri="{FF2B5EF4-FFF2-40B4-BE49-F238E27FC236}">
                <a16:creationId xmlns:a16="http://schemas.microsoft.com/office/drawing/2014/main" id="{E86EE7E9-5705-5F2B-20C0-952B3DB3A5B1}"/>
              </a:ext>
            </a:extLst>
          </p:cNvPr>
          <p:cNvSpPr txBox="1"/>
          <p:nvPr/>
        </p:nvSpPr>
        <p:spPr>
          <a:xfrm>
            <a:off x="5137651" y="1180255"/>
            <a:ext cx="2040846" cy="307777"/>
          </a:xfrm>
          <a:prstGeom prst="rect">
            <a:avLst/>
          </a:prstGeom>
          <a:noFill/>
        </p:spPr>
        <p:txBody>
          <a:bodyPr wrap="square" rtlCol="0">
            <a:spAutoFit/>
          </a:bodyPr>
          <a:lstStyle/>
          <a:p>
            <a:pPr algn="ctr"/>
            <a:r>
              <a:rPr kumimoji="1" lang="ja-JP" altLang="en-US" sz="1400" b="1">
                <a:latin typeface="+mn-ea"/>
              </a:rPr>
              <a:t>（在宅系サービス）</a:t>
            </a:r>
            <a:endParaRPr kumimoji="1" lang="en-US" altLang="ja-JP" sz="1400" b="1">
              <a:latin typeface="+mn-ea"/>
            </a:endParaRPr>
          </a:p>
        </p:txBody>
      </p:sp>
      <p:grpSp>
        <p:nvGrpSpPr>
          <p:cNvPr id="11" name="グループ化 10"/>
          <p:cNvGrpSpPr/>
          <p:nvPr/>
        </p:nvGrpSpPr>
        <p:grpSpPr>
          <a:xfrm>
            <a:off x="7534039" y="2098800"/>
            <a:ext cx="2190196" cy="2492990"/>
            <a:chOff x="7915634" y="2074280"/>
            <a:chExt cx="2190196" cy="2492990"/>
          </a:xfrm>
        </p:grpSpPr>
        <p:cxnSp>
          <p:nvCxnSpPr>
            <p:cNvPr id="43" name="直線コネクタ 42">
              <a:extLst>
                <a:ext uri="{FF2B5EF4-FFF2-40B4-BE49-F238E27FC236}">
                  <a16:creationId xmlns:a16="http://schemas.microsoft.com/office/drawing/2014/main" id="{A0B007FB-4BBC-AA50-E813-7DE26E97E8C5}"/>
                </a:ext>
              </a:extLst>
            </p:cNvPr>
            <p:cNvCxnSpPr>
              <a:cxnSpLocks/>
            </p:cNvCxnSpPr>
            <p:nvPr/>
          </p:nvCxnSpPr>
          <p:spPr>
            <a:xfrm flipV="1">
              <a:off x="7977595" y="2250680"/>
              <a:ext cx="1963504" cy="12503"/>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0B007FB-4BBC-AA50-E813-7DE26E97E8C5}"/>
                </a:ext>
              </a:extLst>
            </p:cNvPr>
            <p:cNvCxnSpPr>
              <a:cxnSpLocks/>
            </p:cNvCxnSpPr>
            <p:nvPr/>
          </p:nvCxnSpPr>
          <p:spPr>
            <a:xfrm flipV="1">
              <a:off x="7977595" y="3766280"/>
              <a:ext cx="1785004" cy="12503"/>
            </a:xfrm>
            <a:prstGeom prst="line">
              <a:avLst/>
            </a:prstGeom>
            <a:ln w="66675">
              <a:solidFill>
                <a:srgbClr val="92D050">
                  <a:alpha val="50196"/>
                </a:srgbClr>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7C28B99E-B388-04C3-28CA-37B6441E72D8}"/>
                </a:ext>
              </a:extLst>
            </p:cNvPr>
            <p:cNvSpPr txBox="1"/>
            <p:nvPr/>
          </p:nvSpPr>
          <p:spPr>
            <a:xfrm>
              <a:off x="7915634" y="2074280"/>
              <a:ext cx="2190196" cy="2492990"/>
            </a:xfrm>
            <a:prstGeom prst="rect">
              <a:avLst/>
            </a:prstGeom>
            <a:noFill/>
          </p:spPr>
          <p:txBody>
            <a:bodyPr wrap="square" rtlCol="0">
              <a:spAutoFit/>
            </a:bodyPr>
            <a:lstStyle/>
            <a:p>
              <a:r>
                <a:rPr kumimoji="1" lang="ja-JP" altLang="en-US" sz="1200" b="1"/>
                <a:t>認知症対応型共同生活介護（グループホーム）</a:t>
              </a:r>
              <a:endParaRPr kumimoji="1" lang="en-US" altLang="ja-JP" sz="1200" b="1"/>
            </a:p>
            <a:p>
              <a:r>
                <a:rPr kumimoji="1" lang="ja-JP" altLang="en-US" sz="900"/>
                <a:t>利用者が入所し、家庭的な環境と地域住民との交流のもとで、食事や入浴などの日常生活上の支援や機能訓練などのサービスを受ける。グループホームでは、１つの共同生活住居に５～９人の少人数の利用者が、スタッフとともに共同生活</a:t>
              </a:r>
            </a:p>
            <a:p>
              <a:endParaRPr kumimoji="1" lang="en-US" altLang="ja-JP" sz="1200" b="1"/>
            </a:p>
            <a:p>
              <a:r>
                <a:rPr kumimoji="1" lang="ja-JP" altLang="en-US" sz="1200" b="1"/>
                <a:t>小規模多機能型居宅介護</a:t>
              </a:r>
              <a:endParaRPr kumimoji="1" lang="en-US" altLang="ja-JP" sz="1200" b="1"/>
            </a:p>
            <a:p>
              <a:r>
                <a:rPr kumimoji="1" lang="ja-JP" altLang="en-US" sz="900">
                  <a:latin typeface="游ゴシック 本文"/>
                </a:rPr>
                <a:t>施設への“通所”を中心に、“短期宿泊（ショート）”、 利用者宅への“訪問”を組合せ、家庭的な環境の下で日常生活上の支援や機能訓練を行う</a:t>
              </a:r>
              <a:endParaRPr kumimoji="1" lang="en-US" altLang="ja-JP" sz="900">
                <a:latin typeface="游ゴシック 本文"/>
              </a:endParaRPr>
            </a:p>
            <a:p>
              <a:r>
                <a:rPr kumimoji="1" lang="ja-JP" altLang="en-US" sz="900">
                  <a:latin typeface="游ゴシック 本文"/>
                </a:rPr>
                <a:t>（１事業所</a:t>
              </a:r>
              <a:r>
                <a:rPr kumimoji="1" lang="en-US" altLang="ja-JP" sz="900">
                  <a:latin typeface="+mn-ea"/>
                </a:rPr>
                <a:t>29</a:t>
              </a:r>
              <a:r>
                <a:rPr kumimoji="1" lang="ja-JP" altLang="en-US" sz="900">
                  <a:latin typeface="游ゴシック 本文"/>
                </a:rPr>
                <a:t>名以下）</a:t>
              </a:r>
              <a:endParaRPr kumimoji="1" lang="en-US" altLang="ja-JP" sz="900">
                <a:latin typeface="游ゴシック 本文"/>
              </a:endParaRPr>
            </a:p>
          </p:txBody>
        </p:sp>
      </p:grpSp>
      <p:sp>
        <p:nvSpPr>
          <p:cNvPr id="3" name="正方形/長方形 2"/>
          <p:cNvSpPr/>
          <p:nvPr/>
        </p:nvSpPr>
        <p:spPr>
          <a:xfrm>
            <a:off x="5221791" y="6630177"/>
            <a:ext cx="4494409" cy="215444"/>
          </a:xfrm>
          <a:prstGeom prst="rect">
            <a:avLst/>
          </a:prstGeom>
        </p:spPr>
        <p:txBody>
          <a:bodyPr wrap="square">
            <a:spAutoFit/>
          </a:bodyPr>
          <a:lstStyle/>
          <a:p>
            <a:r>
              <a:rPr lang="ja-JP" altLang="en-US" sz="800">
                <a:latin typeface="+mn-ea"/>
              </a:rPr>
              <a:t>厚生労働省ホームページを参考に作成 ： </a:t>
            </a:r>
            <a:r>
              <a:rPr lang="en-US" altLang="ja-JP" sz="800">
                <a:latin typeface="+mn-ea"/>
              </a:rPr>
              <a:t>https://www.kaigokensaku.mhlw.go.jp/publish/</a:t>
            </a:r>
            <a:endParaRPr lang="ja-JP" altLang="en-US" sz="800">
              <a:latin typeface="+mn-ea"/>
            </a:endParaRPr>
          </a:p>
        </p:txBody>
      </p:sp>
      <p:sp>
        <p:nvSpPr>
          <p:cNvPr id="96" name="テキスト ボックス 95">
            <a:extLst>
              <a:ext uri="{FF2B5EF4-FFF2-40B4-BE49-F238E27FC236}">
                <a16:creationId xmlns:a16="http://schemas.microsoft.com/office/drawing/2014/main" id="{E86EE7E9-5705-5F2B-20C0-952B3DB3A5B1}"/>
              </a:ext>
            </a:extLst>
          </p:cNvPr>
          <p:cNvSpPr txBox="1"/>
          <p:nvPr/>
        </p:nvSpPr>
        <p:spPr>
          <a:xfrm>
            <a:off x="454419" y="1180800"/>
            <a:ext cx="2040846" cy="307777"/>
          </a:xfrm>
          <a:prstGeom prst="rect">
            <a:avLst/>
          </a:prstGeom>
          <a:noFill/>
        </p:spPr>
        <p:txBody>
          <a:bodyPr wrap="square" rtlCol="0">
            <a:spAutoFit/>
          </a:bodyPr>
          <a:lstStyle/>
          <a:p>
            <a:pPr algn="ctr"/>
            <a:r>
              <a:rPr kumimoji="1" lang="ja-JP" altLang="en-US" sz="1400" b="1">
                <a:latin typeface="+mn-ea"/>
              </a:rPr>
              <a:t>（入居系サービス）</a:t>
            </a:r>
            <a:endParaRPr kumimoji="1" lang="en-US" altLang="ja-JP" sz="1400" b="1">
              <a:latin typeface="+mn-ea"/>
            </a:endParaRPr>
          </a:p>
        </p:txBody>
      </p:sp>
      <p:cxnSp>
        <p:nvCxnSpPr>
          <p:cNvPr id="44" name="直線コネクタ 4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0EB3233E-B893-4679-07F8-520BB236E985}"/>
              </a:ext>
            </a:extLst>
          </p:cNvPr>
          <p:cNvCxnSpPr/>
          <p:nvPr/>
        </p:nvCxnSpPr>
        <p:spPr>
          <a:xfrm>
            <a:off x="7386136" y="2233679"/>
            <a:ext cx="12999" cy="298613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0EB3233E-B893-4679-07F8-520BB236E985}"/>
              </a:ext>
            </a:extLst>
          </p:cNvPr>
          <p:cNvCxnSpPr/>
          <p:nvPr/>
        </p:nvCxnSpPr>
        <p:spPr>
          <a:xfrm>
            <a:off x="5154589" y="4876043"/>
            <a:ext cx="1631918"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7452000" y="5362054"/>
            <a:ext cx="2308569" cy="430330"/>
            <a:chOff x="4950411" y="5362054"/>
            <a:chExt cx="2308569" cy="430330"/>
          </a:xfrm>
        </p:grpSpPr>
        <p:sp>
          <p:nvSpPr>
            <p:cNvPr id="2" name="正方形/長方形 1"/>
            <p:cNvSpPr/>
            <p:nvPr/>
          </p:nvSpPr>
          <p:spPr>
            <a:xfrm>
              <a:off x="4950411" y="5362054"/>
              <a:ext cx="2308569" cy="43033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A0B007FB-4BBC-AA50-E813-7DE26E97E8C5}"/>
                </a:ext>
              </a:extLst>
            </p:cNvPr>
            <p:cNvCxnSpPr>
              <a:cxnSpLocks/>
            </p:cNvCxnSpPr>
            <p:nvPr/>
          </p:nvCxnSpPr>
          <p:spPr>
            <a:xfrm>
              <a:off x="5128370" y="5484608"/>
              <a:ext cx="302859" cy="3202"/>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0B007FB-4BBC-AA50-E813-7DE26E97E8C5}"/>
                </a:ext>
              </a:extLst>
            </p:cNvPr>
            <p:cNvCxnSpPr>
              <a:cxnSpLocks/>
            </p:cNvCxnSpPr>
            <p:nvPr/>
          </p:nvCxnSpPr>
          <p:spPr>
            <a:xfrm>
              <a:off x="5124460" y="5656501"/>
              <a:ext cx="306769" cy="4116"/>
            </a:xfrm>
            <a:prstGeom prst="line">
              <a:avLst/>
            </a:prstGeom>
            <a:ln w="66675">
              <a:solidFill>
                <a:srgbClr val="C8E7A7"/>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0B007FB-4BBC-AA50-E813-7DE26E97E8C5}"/>
                </a:ext>
              </a:extLst>
            </p:cNvPr>
            <p:cNvCxnSpPr>
              <a:cxnSpLocks/>
            </p:cNvCxnSpPr>
            <p:nvPr/>
          </p:nvCxnSpPr>
          <p:spPr>
            <a:xfrm>
              <a:off x="6202113" y="5488920"/>
              <a:ext cx="306769" cy="1321"/>
            </a:xfrm>
            <a:prstGeom prst="line">
              <a:avLst/>
            </a:prstGeom>
            <a:ln w="66675">
              <a:solidFill>
                <a:srgbClr val="FFECB2"/>
              </a:solidFill>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5400481" y="5376845"/>
              <a:ext cx="763351" cy="215444"/>
            </a:xfrm>
            <a:prstGeom prst="rect">
              <a:avLst/>
            </a:prstGeom>
          </p:spPr>
          <p:txBody>
            <a:bodyPr wrap="none">
              <a:spAutoFit/>
            </a:bodyPr>
            <a:lstStyle/>
            <a:p>
              <a:r>
                <a:rPr lang="ja-JP" altLang="en-US" sz="800">
                  <a:latin typeface="HGPｺﾞｼｯｸE" panose="020B0900000000000000" pitchFamily="50" charset="-128"/>
                  <a:ea typeface="HGPｺﾞｼｯｸE" panose="020B0900000000000000" pitchFamily="50" charset="-128"/>
                </a:rPr>
                <a:t>居住施設あり</a:t>
              </a:r>
              <a:endParaRPr lang="en-US" altLang="ja-JP" sz="800">
                <a:latin typeface="HGPｺﾞｼｯｸE" panose="020B0900000000000000" pitchFamily="50" charset="-128"/>
                <a:ea typeface="HGPｺﾞｼｯｸE" panose="020B0900000000000000" pitchFamily="50" charset="-128"/>
              </a:endParaRPr>
            </a:p>
          </p:txBody>
        </p:sp>
        <p:sp>
          <p:nvSpPr>
            <p:cNvPr id="91" name="正方形/長方形 90"/>
            <p:cNvSpPr/>
            <p:nvPr/>
          </p:nvSpPr>
          <p:spPr>
            <a:xfrm>
              <a:off x="5400481" y="5550117"/>
              <a:ext cx="763351" cy="215444"/>
            </a:xfrm>
            <a:prstGeom prst="rect">
              <a:avLst/>
            </a:prstGeom>
          </p:spPr>
          <p:txBody>
            <a:bodyPr wrap="none">
              <a:spAutoFit/>
            </a:bodyPr>
            <a:lstStyle/>
            <a:p>
              <a:r>
                <a:rPr lang="ja-JP" altLang="en-US" sz="800">
                  <a:latin typeface="HGPｺﾞｼｯｸE" panose="020B0900000000000000" pitchFamily="50" charset="-128"/>
                  <a:ea typeface="HGPｺﾞｼｯｸE" panose="020B0900000000000000" pitchFamily="50" charset="-128"/>
                </a:rPr>
                <a:t>通所施設あり</a:t>
              </a:r>
              <a:endParaRPr lang="en-US" altLang="ja-JP" sz="800">
                <a:latin typeface="HGPｺﾞｼｯｸE" panose="020B0900000000000000" pitchFamily="50" charset="-128"/>
                <a:ea typeface="HGPｺﾞｼｯｸE" panose="020B0900000000000000" pitchFamily="50" charset="-128"/>
              </a:endParaRPr>
            </a:p>
          </p:txBody>
        </p:sp>
        <p:sp>
          <p:nvSpPr>
            <p:cNvPr id="97" name="正方形/長方形 96"/>
            <p:cNvSpPr/>
            <p:nvPr/>
          </p:nvSpPr>
          <p:spPr>
            <a:xfrm>
              <a:off x="6555339" y="5383141"/>
              <a:ext cx="595035" cy="215444"/>
            </a:xfrm>
            <a:prstGeom prst="rect">
              <a:avLst/>
            </a:prstGeom>
          </p:spPr>
          <p:txBody>
            <a:bodyPr wrap="none">
              <a:spAutoFit/>
            </a:bodyPr>
            <a:lstStyle/>
            <a:p>
              <a:r>
                <a:rPr lang="ja-JP" altLang="en-US" sz="800">
                  <a:latin typeface="HGPｺﾞｼｯｸE" panose="020B0900000000000000" pitchFamily="50" charset="-128"/>
                  <a:ea typeface="HGPｺﾞｼｯｸE" panose="020B0900000000000000" pitchFamily="50" charset="-128"/>
                </a:rPr>
                <a:t>訪問中心</a:t>
              </a:r>
              <a:endParaRPr lang="en-US" altLang="ja-JP" sz="800">
                <a:latin typeface="HGPｺﾞｼｯｸE" panose="020B0900000000000000" pitchFamily="50" charset="-128"/>
                <a:ea typeface="HGPｺﾞｼｯｸE" panose="020B0900000000000000" pitchFamily="50" charset="-128"/>
              </a:endParaRPr>
            </a:p>
          </p:txBody>
        </p:sp>
      </p:grpSp>
      <p:sp>
        <p:nvSpPr>
          <p:cNvPr id="98" name="テキスト ボックス 97">
            <a:extLst>
              <a:ext uri="{FF2B5EF4-FFF2-40B4-BE49-F238E27FC236}">
                <a16:creationId xmlns:a16="http://schemas.microsoft.com/office/drawing/2014/main" id="{0E43EC82-2326-4B6C-A762-663A22FB5193}"/>
              </a:ext>
            </a:extLst>
          </p:cNvPr>
          <p:cNvSpPr txBox="1"/>
          <p:nvPr/>
        </p:nvSpPr>
        <p:spPr>
          <a:xfrm>
            <a:off x="462083" y="2006197"/>
            <a:ext cx="2090996" cy="230832"/>
          </a:xfrm>
          <a:prstGeom prst="rect">
            <a:avLst/>
          </a:prstGeom>
          <a:noFill/>
        </p:spPr>
        <p:txBody>
          <a:bodyPr wrap="square" rtlCol="0">
            <a:spAutoFit/>
          </a:bodyPr>
          <a:lstStyle/>
          <a:p>
            <a:r>
              <a:rPr kumimoji="1" lang="ja-JP" altLang="en-US" sz="900"/>
              <a:t>在宅では対応できない方向けの施設</a:t>
            </a:r>
            <a:endParaRPr kumimoji="1" lang="en-US" altLang="ja-JP" sz="900"/>
          </a:p>
        </p:txBody>
      </p:sp>
      <p:cxnSp>
        <p:nvCxnSpPr>
          <p:cNvPr id="85" name="直線コネクタ 84">
            <a:extLst>
              <a:ext uri="{FF2B5EF4-FFF2-40B4-BE49-F238E27FC236}">
                <a16:creationId xmlns:a16="http://schemas.microsoft.com/office/drawing/2014/main" id="{0EB3233E-B893-4679-07F8-520BB236E985}"/>
              </a:ext>
            </a:extLst>
          </p:cNvPr>
          <p:cNvCxnSpPr/>
          <p:nvPr/>
        </p:nvCxnSpPr>
        <p:spPr>
          <a:xfrm>
            <a:off x="2713659" y="2183871"/>
            <a:ext cx="18311" cy="1857708"/>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03" name="グループ化 102">
            <a:extLst>
              <a:ext uri="{FF2B5EF4-FFF2-40B4-BE49-F238E27FC236}">
                <a16:creationId xmlns:a16="http://schemas.microsoft.com/office/drawing/2014/main" id="{342C8DAD-2E5C-41AA-275E-48CC669F603A}"/>
              </a:ext>
            </a:extLst>
          </p:cNvPr>
          <p:cNvGrpSpPr/>
          <p:nvPr/>
        </p:nvGrpSpPr>
        <p:grpSpPr>
          <a:xfrm>
            <a:off x="5241301" y="1465200"/>
            <a:ext cx="1811797" cy="519197"/>
            <a:chOff x="165385" y="2415942"/>
            <a:chExt cx="2144678" cy="1431401"/>
          </a:xfrm>
        </p:grpSpPr>
        <p:sp>
          <p:nvSpPr>
            <p:cNvPr id="104" name="正方形/長方形 103">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solidFill>
              <a:srgbClr val="FFFFFF">
                <a:alpha val="30196"/>
              </a:srgbClr>
            </a:solidFill>
            <a:ln w="444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7586504E-B8BF-001F-D523-4617854D43D2}"/>
                </a:ext>
              </a:extLst>
            </p:cNvPr>
            <p:cNvSpPr txBox="1"/>
            <p:nvPr/>
          </p:nvSpPr>
          <p:spPr>
            <a:xfrm>
              <a:off x="255440" y="2730477"/>
              <a:ext cx="1964566" cy="933377"/>
            </a:xfrm>
            <a:prstGeom prst="rect">
              <a:avLst/>
            </a:prstGeom>
            <a:noFill/>
          </p:spPr>
          <p:txBody>
            <a:bodyPr wrap="square" rtlCol="0">
              <a:spAutoFit/>
            </a:bodyPr>
            <a:lstStyle/>
            <a:p>
              <a:pPr algn="ctr"/>
              <a:r>
                <a:rPr kumimoji="1" lang="ja-JP" altLang="en-US" sz="1600" b="1">
                  <a:latin typeface="游ゴシック" panose="020B0400000000000000" pitchFamily="50" charset="-128"/>
                  <a:ea typeface="游ゴシック" panose="020B0400000000000000" pitchFamily="50" charset="-128"/>
                </a:rPr>
                <a:t>通所サービス</a:t>
              </a:r>
            </a:p>
          </p:txBody>
        </p:sp>
      </p:grpSp>
      <p:grpSp>
        <p:nvGrpSpPr>
          <p:cNvPr id="106" name="グループ化 105">
            <a:extLst>
              <a:ext uri="{FF2B5EF4-FFF2-40B4-BE49-F238E27FC236}">
                <a16:creationId xmlns:a16="http://schemas.microsoft.com/office/drawing/2014/main" id="{342C8DAD-2E5C-41AA-275E-48CC669F603A}"/>
              </a:ext>
            </a:extLst>
          </p:cNvPr>
          <p:cNvGrpSpPr/>
          <p:nvPr/>
        </p:nvGrpSpPr>
        <p:grpSpPr>
          <a:xfrm>
            <a:off x="7603575" y="1465200"/>
            <a:ext cx="1811797" cy="537148"/>
            <a:chOff x="165385" y="2415942"/>
            <a:chExt cx="2144678" cy="1480891"/>
          </a:xfrm>
        </p:grpSpPr>
        <p:sp>
          <p:nvSpPr>
            <p:cNvPr id="107" name="正方形/長方形 106">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solidFill>
              <a:srgbClr val="FFFFFF">
                <a:alpha val="30196"/>
              </a:srgbClr>
            </a:solidFill>
            <a:ln w="444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7586504E-B8BF-001F-D523-4617854D43D2}"/>
                </a:ext>
              </a:extLst>
            </p:cNvPr>
            <p:cNvSpPr txBox="1"/>
            <p:nvPr/>
          </p:nvSpPr>
          <p:spPr>
            <a:xfrm>
              <a:off x="262471" y="2454341"/>
              <a:ext cx="1964566" cy="1442492"/>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地域密着型</a:t>
              </a:r>
              <a:endParaRPr kumimoji="1" lang="en-US" altLang="ja-JP" sz="1400" b="1">
                <a:latin typeface="游ゴシック" panose="020B0400000000000000" pitchFamily="50" charset="-128"/>
                <a:ea typeface="游ゴシック" panose="020B0400000000000000" pitchFamily="50" charset="-128"/>
              </a:endParaRPr>
            </a:p>
            <a:p>
              <a:pPr algn="ctr"/>
              <a:r>
                <a:rPr kumimoji="1" lang="ja-JP" altLang="en-US" sz="1400" b="1">
                  <a:latin typeface="游ゴシック" panose="020B0400000000000000" pitchFamily="50" charset="-128"/>
                  <a:ea typeface="游ゴシック" panose="020B0400000000000000" pitchFamily="50" charset="-128"/>
                </a:rPr>
                <a:t>サービス</a:t>
              </a:r>
            </a:p>
          </p:txBody>
        </p:sp>
      </p:grpSp>
      <p:grpSp>
        <p:nvGrpSpPr>
          <p:cNvPr id="109" name="グループ化 108">
            <a:extLst>
              <a:ext uri="{FF2B5EF4-FFF2-40B4-BE49-F238E27FC236}">
                <a16:creationId xmlns:a16="http://schemas.microsoft.com/office/drawing/2014/main" id="{342C8DAD-2E5C-41AA-275E-48CC669F603A}"/>
              </a:ext>
            </a:extLst>
          </p:cNvPr>
          <p:cNvGrpSpPr/>
          <p:nvPr/>
        </p:nvGrpSpPr>
        <p:grpSpPr>
          <a:xfrm>
            <a:off x="568945" y="1466226"/>
            <a:ext cx="1811797" cy="519197"/>
            <a:chOff x="165385" y="2415942"/>
            <a:chExt cx="2144678" cy="1431401"/>
          </a:xfrm>
        </p:grpSpPr>
        <p:sp>
          <p:nvSpPr>
            <p:cNvPr id="110" name="正方形/長方形 109">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solidFill>
              <a:srgbClr val="FFFFFF">
                <a:alpha val="30196"/>
              </a:srgbClr>
            </a:solidFill>
            <a:ln w="444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7586504E-B8BF-001F-D523-4617854D43D2}"/>
                </a:ext>
              </a:extLst>
            </p:cNvPr>
            <p:cNvSpPr txBox="1"/>
            <p:nvPr/>
          </p:nvSpPr>
          <p:spPr>
            <a:xfrm>
              <a:off x="255440" y="2730477"/>
              <a:ext cx="1964566" cy="933377"/>
            </a:xfrm>
            <a:prstGeom prst="rect">
              <a:avLst/>
            </a:prstGeom>
            <a:noFill/>
          </p:spPr>
          <p:txBody>
            <a:bodyPr wrap="square" rtlCol="0">
              <a:spAutoFit/>
            </a:bodyPr>
            <a:lstStyle/>
            <a:p>
              <a:pPr algn="ctr"/>
              <a:r>
                <a:rPr kumimoji="1" lang="ja-JP" altLang="en-US" sz="1600" b="1">
                  <a:latin typeface="游ゴシック" panose="020B0400000000000000" pitchFamily="50" charset="-128"/>
                  <a:ea typeface="游ゴシック" panose="020B0400000000000000" pitchFamily="50" charset="-128"/>
                </a:rPr>
                <a:t>施設サービス</a:t>
              </a:r>
            </a:p>
          </p:txBody>
        </p:sp>
      </p:grpSp>
      <p:grpSp>
        <p:nvGrpSpPr>
          <p:cNvPr id="112" name="グループ化 111">
            <a:extLst>
              <a:ext uri="{FF2B5EF4-FFF2-40B4-BE49-F238E27FC236}">
                <a16:creationId xmlns:a16="http://schemas.microsoft.com/office/drawing/2014/main" id="{342C8DAD-2E5C-41AA-275E-48CC669F603A}"/>
              </a:ext>
            </a:extLst>
          </p:cNvPr>
          <p:cNvGrpSpPr/>
          <p:nvPr/>
        </p:nvGrpSpPr>
        <p:grpSpPr>
          <a:xfrm>
            <a:off x="2939068" y="1466204"/>
            <a:ext cx="1811797" cy="519197"/>
            <a:chOff x="165385" y="2415942"/>
            <a:chExt cx="2144678" cy="1431401"/>
          </a:xfrm>
        </p:grpSpPr>
        <p:sp>
          <p:nvSpPr>
            <p:cNvPr id="113" name="正方形/長方形 112">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solidFill>
              <a:srgbClr val="FFFFFF">
                <a:alpha val="30196"/>
              </a:srgbClr>
            </a:solidFill>
            <a:ln w="444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7586504E-B8BF-001F-D523-4617854D43D2}"/>
                </a:ext>
              </a:extLst>
            </p:cNvPr>
            <p:cNvSpPr txBox="1"/>
            <p:nvPr/>
          </p:nvSpPr>
          <p:spPr>
            <a:xfrm>
              <a:off x="255440" y="2730477"/>
              <a:ext cx="1964566" cy="933377"/>
            </a:xfrm>
            <a:prstGeom prst="rect">
              <a:avLst/>
            </a:prstGeom>
            <a:noFill/>
          </p:spPr>
          <p:txBody>
            <a:bodyPr wrap="square" rtlCol="0">
              <a:spAutoFit/>
            </a:bodyPr>
            <a:lstStyle/>
            <a:p>
              <a:pPr algn="ctr"/>
              <a:r>
                <a:rPr kumimoji="1" lang="ja-JP" altLang="en-US" sz="1600" b="1">
                  <a:latin typeface="游ゴシック" panose="020B0400000000000000" pitchFamily="50" charset="-128"/>
                  <a:ea typeface="游ゴシック" panose="020B0400000000000000" pitchFamily="50" charset="-128"/>
                </a:rPr>
                <a:t>訪問サービス</a:t>
              </a:r>
            </a:p>
          </p:txBody>
        </p:sp>
      </p:grpSp>
      <p:sp>
        <p:nvSpPr>
          <p:cNvPr id="118" name="左右矢印 117"/>
          <p:cNvSpPr/>
          <p:nvPr/>
        </p:nvSpPr>
        <p:spPr>
          <a:xfrm>
            <a:off x="517640" y="1560798"/>
            <a:ext cx="1879549" cy="337435"/>
          </a:xfrm>
          <a:prstGeom prst="leftRightArrow">
            <a:avLst/>
          </a:prstGeom>
          <a:solidFill>
            <a:srgbClr val="2F528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9" name="グループ化 118">
            <a:extLst>
              <a:ext uri="{FF2B5EF4-FFF2-40B4-BE49-F238E27FC236}">
                <a16:creationId xmlns:a16="http://schemas.microsoft.com/office/drawing/2014/main" id="{342C8DAD-2E5C-41AA-275E-48CC669F603A}"/>
              </a:ext>
            </a:extLst>
          </p:cNvPr>
          <p:cNvGrpSpPr/>
          <p:nvPr/>
        </p:nvGrpSpPr>
        <p:grpSpPr>
          <a:xfrm>
            <a:off x="1087658" y="5996747"/>
            <a:ext cx="1679738" cy="519197"/>
            <a:chOff x="165385" y="2415942"/>
            <a:chExt cx="2144678" cy="1431401"/>
          </a:xfrm>
        </p:grpSpPr>
        <p:sp>
          <p:nvSpPr>
            <p:cNvPr id="120" name="正方形/長方形 119">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solidFill>
              <a:srgbClr val="FFFFFF">
                <a:alpha val="30196"/>
              </a:srgbClr>
            </a:solidFill>
            <a:ln w="444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a:extLst>
                <a:ext uri="{FF2B5EF4-FFF2-40B4-BE49-F238E27FC236}">
                  <a16:creationId xmlns:a16="http://schemas.microsoft.com/office/drawing/2014/main" id="{7586504E-B8BF-001F-D523-4617854D43D2}"/>
                </a:ext>
              </a:extLst>
            </p:cNvPr>
            <p:cNvSpPr txBox="1"/>
            <p:nvPr/>
          </p:nvSpPr>
          <p:spPr>
            <a:xfrm>
              <a:off x="255440" y="2730477"/>
              <a:ext cx="1964566" cy="933377"/>
            </a:xfrm>
            <a:prstGeom prst="rect">
              <a:avLst/>
            </a:prstGeom>
            <a:noFill/>
          </p:spPr>
          <p:txBody>
            <a:bodyPr wrap="square" rtlCol="0">
              <a:spAutoFit/>
            </a:bodyPr>
            <a:lstStyle/>
            <a:p>
              <a:pPr algn="ctr"/>
              <a:r>
                <a:rPr kumimoji="1" lang="ja-JP" altLang="en-US" sz="1600" b="1">
                  <a:latin typeface="游ゴシック" panose="020B0400000000000000" pitchFamily="50" charset="-128"/>
                  <a:ea typeface="游ゴシック" panose="020B0400000000000000" pitchFamily="50" charset="-128"/>
                </a:rPr>
                <a:t>居宅介護支援</a:t>
              </a:r>
            </a:p>
          </p:txBody>
        </p:sp>
      </p:grpSp>
      <p:cxnSp>
        <p:nvCxnSpPr>
          <p:cNvPr id="68" name="直線コネクタ 67">
            <a:extLst>
              <a:ext uri="{FF2B5EF4-FFF2-40B4-BE49-F238E27FC236}">
                <a16:creationId xmlns:a16="http://schemas.microsoft.com/office/drawing/2014/main" id="{0EB3233E-B893-4679-07F8-520BB236E985}"/>
              </a:ext>
            </a:extLst>
          </p:cNvPr>
          <p:cNvCxnSpPr/>
          <p:nvPr/>
        </p:nvCxnSpPr>
        <p:spPr>
          <a:xfrm>
            <a:off x="121136" y="663017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381600" y="5144700"/>
            <a:ext cx="2258323" cy="553998"/>
            <a:chOff x="-782425" y="5111591"/>
            <a:chExt cx="2258323" cy="553998"/>
          </a:xfrm>
        </p:grpSpPr>
        <p:cxnSp>
          <p:nvCxnSpPr>
            <p:cNvPr id="49" name="直線コネクタ 48">
              <a:extLst>
                <a:ext uri="{FF2B5EF4-FFF2-40B4-BE49-F238E27FC236}">
                  <a16:creationId xmlns:a16="http://schemas.microsoft.com/office/drawing/2014/main" id="{A0B007FB-4BBC-AA50-E813-7DE26E97E8C5}"/>
                </a:ext>
              </a:extLst>
            </p:cNvPr>
            <p:cNvCxnSpPr>
              <a:cxnSpLocks/>
            </p:cNvCxnSpPr>
            <p:nvPr/>
          </p:nvCxnSpPr>
          <p:spPr>
            <a:xfrm flipV="1">
              <a:off x="-688825" y="5294891"/>
              <a:ext cx="1120293" cy="12503"/>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0A5AB20D-B849-33AA-BD17-0747F3CC40EB}"/>
                </a:ext>
              </a:extLst>
            </p:cNvPr>
            <p:cNvSpPr txBox="1"/>
            <p:nvPr/>
          </p:nvSpPr>
          <p:spPr>
            <a:xfrm>
              <a:off x="-782425" y="5111591"/>
              <a:ext cx="2258323" cy="553998"/>
            </a:xfrm>
            <a:prstGeom prst="rect">
              <a:avLst/>
            </a:prstGeom>
            <a:noFill/>
          </p:spPr>
          <p:txBody>
            <a:bodyPr wrap="square" rtlCol="0">
              <a:spAutoFit/>
            </a:bodyPr>
            <a:lstStyle/>
            <a:p>
              <a:r>
                <a:rPr kumimoji="1" lang="ja-JP" altLang="en-US" sz="1200" b="1"/>
                <a:t>有料老人ホーム</a:t>
              </a:r>
              <a:endParaRPr kumimoji="1" lang="en-US" altLang="ja-JP" sz="1200" b="1"/>
            </a:p>
            <a:p>
              <a:r>
                <a:rPr kumimoji="1" lang="ja-JP" altLang="en-US" sz="900"/>
                <a:t>老人福祉法に基づく食事・介護・家事・健康管理のいずれかを供与している住宅</a:t>
              </a:r>
              <a:endParaRPr kumimoji="1" lang="en-US" altLang="ja-JP" sz="900"/>
            </a:p>
          </p:txBody>
        </p:sp>
      </p:grpSp>
      <p:sp>
        <p:nvSpPr>
          <p:cNvPr id="76" name="テキスト ボックス 75">
            <a:extLst>
              <a:ext uri="{FF2B5EF4-FFF2-40B4-BE49-F238E27FC236}">
                <a16:creationId xmlns:a16="http://schemas.microsoft.com/office/drawing/2014/main" id="{0A5AB20D-B849-33AA-BD17-0747F3CC40EB}"/>
              </a:ext>
            </a:extLst>
          </p:cNvPr>
          <p:cNvSpPr txBox="1"/>
          <p:nvPr/>
        </p:nvSpPr>
        <p:spPr>
          <a:xfrm>
            <a:off x="2865600" y="5208228"/>
            <a:ext cx="1940277" cy="523220"/>
          </a:xfrm>
          <a:prstGeom prst="rect">
            <a:avLst/>
          </a:prstGeom>
          <a:noFill/>
        </p:spPr>
        <p:txBody>
          <a:bodyPr wrap="square" rtlCol="0">
            <a:spAutoFit/>
          </a:bodyPr>
          <a:lstStyle/>
          <a:p>
            <a:r>
              <a:rPr kumimoji="1" lang="ja-JP" altLang="en-US" sz="1200" b="1"/>
              <a:t>特定施設入居者生活介護</a:t>
            </a:r>
            <a:endParaRPr kumimoji="1" lang="en-US" altLang="ja-JP" sz="1200" b="1"/>
          </a:p>
          <a:p>
            <a:r>
              <a:rPr kumimoji="1" lang="ja-JP" altLang="en-US" sz="800"/>
              <a:t>指定を受けたサ高住･有料老人ホーム等が、介護・看護サービスを提供</a:t>
            </a:r>
            <a:endParaRPr kumimoji="1" lang="en-US" altLang="ja-JP" sz="800"/>
          </a:p>
        </p:txBody>
      </p:sp>
      <p:sp>
        <p:nvSpPr>
          <p:cNvPr id="10" name="左大かっこ 9"/>
          <p:cNvSpPr/>
          <p:nvPr/>
        </p:nvSpPr>
        <p:spPr>
          <a:xfrm>
            <a:off x="352298" y="4127787"/>
            <a:ext cx="91184" cy="1681223"/>
          </a:xfrm>
          <a:prstGeom prst="leftBracket">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kumimoji="1" lang="ja-JP" altLang="en-US"/>
          </a:p>
        </p:txBody>
      </p:sp>
      <p:sp>
        <p:nvSpPr>
          <p:cNvPr id="79"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4</a:t>
            </a:r>
            <a:endParaRPr kumimoji="1" lang="ja-JP" altLang="en-US" dirty="0"/>
          </a:p>
        </p:txBody>
      </p:sp>
      <p:cxnSp>
        <p:nvCxnSpPr>
          <p:cNvPr id="78" name="直線コネクタ 77">
            <a:extLst>
              <a:ext uri="{FF2B5EF4-FFF2-40B4-BE49-F238E27FC236}">
                <a16:creationId xmlns:a16="http://schemas.microsoft.com/office/drawing/2014/main" id="{0EB3233E-B893-4679-07F8-520BB236E985}"/>
              </a:ext>
            </a:extLst>
          </p:cNvPr>
          <p:cNvCxnSpPr/>
          <p:nvPr/>
        </p:nvCxnSpPr>
        <p:spPr>
          <a:xfrm>
            <a:off x="5011755" y="2199395"/>
            <a:ext cx="6255" cy="3797352"/>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0A5AB20D-B849-33AA-BD17-0747F3CC40EB}"/>
              </a:ext>
            </a:extLst>
          </p:cNvPr>
          <p:cNvSpPr txBox="1"/>
          <p:nvPr/>
        </p:nvSpPr>
        <p:spPr>
          <a:xfrm>
            <a:off x="381600" y="5672282"/>
            <a:ext cx="2255749" cy="215444"/>
          </a:xfrm>
          <a:prstGeom prst="rect">
            <a:avLst/>
          </a:prstGeom>
          <a:noFill/>
        </p:spPr>
        <p:txBody>
          <a:bodyPr wrap="square" lIns="91440" tIns="45720" rIns="91440" bIns="45720" rtlCol="0" anchor="t">
            <a:spAutoFit/>
          </a:bodyPr>
          <a:lstStyle/>
          <a:p>
            <a:r>
              <a:rPr kumimoji="1" lang="ja-JP" altLang="en-US" sz="800" u="sng">
                <a:ea typeface="游ゴシック"/>
              </a:rPr>
              <a:t>許認可官庁が違うが、サ高住とほぼ同体</a:t>
            </a:r>
            <a:endParaRPr kumimoji="1" lang="ja-JP" altLang="en-US" sz="800">
              <a:ea typeface="游ゴシック"/>
            </a:endParaRPr>
          </a:p>
        </p:txBody>
      </p:sp>
      <p:sp>
        <p:nvSpPr>
          <p:cNvPr id="26" name="右中かっこ 25"/>
          <p:cNvSpPr/>
          <p:nvPr/>
        </p:nvSpPr>
        <p:spPr>
          <a:xfrm>
            <a:off x="2631744" y="4177293"/>
            <a:ext cx="256602" cy="1490931"/>
          </a:xfrm>
          <a:prstGeom prst="rightBrace">
            <a:avLst>
              <a:gd name="adj1" fmla="val 60648"/>
              <a:gd name="adj2" fmla="val 81912"/>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kumimoji="1" lang="ja-JP" altLang="en-US"/>
          </a:p>
        </p:txBody>
      </p:sp>
      <p:grpSp>
        <p:nvGrpSpPr>
          <p:cNvPr id="13" name="グループ化 12"/>
          <p:cNvGrpSpPr/>
          <p:nvPr/>
        </p:nvGrpSpPr>
        <p:grpSpPr>
          <a:xfrm>
            <a:off x="381600" y="4059661"/>
            <a:ext cx="2292556" cy="1015663"/>
            <a:chOff x="355384" y="3701865"/>
            <a:chExt cx="2292556" cy="1015663"/>
          </a:xfrm>
        </p:grpSpPr>
        <p:cxnSp>
          <p:nvCxnSpPr>
            <p:cNvPr id="66" name="直線コネクタ 65">
              <a:extLst>
                <a:ext uri="{FF2B5EF4-FFF2-40B4-BE49-F238E27FC236}">
                  <a16:creationId xmlns:a16="http://schemas.microsoft.com/office/drawing/2014/main" id="{A0B007FB-4BBC-AA50-E813-7DE26E97E8C5}"/>
                </a:ext>
              </a:extLst>
            </p:cNvPr>
            <p:cNvCxnSpPr>
              <a:cxnSpLocks/>
            </p:cNvCxnSpPr>
            <p:nvPr/>
          </p:nvCxnSpPr>
          <p:spPr>
            <a:xfrm flipV="1">
              <a:off x="412984" y="3890204"/>
              <a:ext cx="1984667" cy="12503"/>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0A5AB20D-B849-33AA-BD17-0747F3CC40EB}"/>
                </a:ext>
              </a:extLst>
            </p:cNvPr>
            <p:cNvSpPr txBox="1"/>
            <p:nvPr/>
          </p:nvSpPr>
          <p:spPr>
            <a:xfrm>
              <a:off x="355384" y="3701865"/>
              <a:ext cx="2292556" cy="1015663"/>
            </a:xfrm>
            <a:prstGeom prst="rect">
              <a:avLst/>
            </a:prstGeom>
            <a:noFill/>
          </p:spPr>
          <p:txBody>
            <a:bodyPr wrap="square" rtlCol="0">
              <a:spAutoFit/>
            </a:bodyPr>
            <a:lstStyle/>
            <a:p>
              <a:r>
                <a:rPr kumimoji="1" lang="ja-JP" altLang="en-US" sz="1200" b="1"/>
                <a:t>サービス付き高齢者向け住宅</a:t>
              </a:r>
              <a:endParaRPr kumimoji="1" lang="en-US" altLang="ja-JP" sz="1200" b="1"/>
            </a:p>
            <a:p>
              <a:r>
                <a:rPr kumimoji="1" lang="ja-JP" altLang="en-US" sz="1200" b="1"/>
                <a:t>（サ高住）</a:t>
              </a:r>
              <a:endParaRPr kumimoji="1" lang="en-US" altLang="ja-JP" sz="1200" b="1"/>
            </a:p>
            <a:p>
              <a:r>
                <a:rPr kumimoji="1" lang="ja-JP" altLang="en-US" sz="900"/>
                <a:t>高齢者住まい法に基づく高齢者単身･世帯で住居できる賃貸等の住宅</a:t>
              </a:r>
              <a:endParaRPr kumimoji="1" lang="en-US" altLang="ja-JP" sz="900"/>
            </a:p>
            <a:p>
              <a:r>
                <a:rPr kumimoji="1" lang="ja-JP" altLang="en-US" sz="900"/>
                <a:t>ケア専門家の「見守りサービス」あり</a:t>
              </a:r>
              <a:endParaRPr kumimoji="1" lang="en-US" altLang="ja-JP" sz="900"/>
            </a:p>
            <a:p>
              <a:r>
                <a:rPr kumimoji="1" lang="ja-JP" altLang="en-US" sz="900"/>
                <a:t>介護サービスの選択は利用者の自由</a:t>
              </a:r>
              <a:endParaRPr kumimoji="1" lang="en-US" altLang="ja-JP" sz="900"/>
            </a:p>
          </p:txBody>
        </p:sp>
      </p:grpSp>
      <p:sp>
        <p:nvSpPr>
          <p:cNvPr id="71" name="テキスト ボックス 70">
            <a:extLst>
              <a:ext uri="{FF2B5EF4-FFF2-40B4-BE49-F238E27FC236}">
                <a16:creationId xmlns:a16="http://schemas.microsoft.com/office/drawing/2014/main" id="{1509B561-57DE-4F63-8B9D-4EB3BA086E26}"/>
              </a:ext>
            </a:extLst>
          </p:cNvPr>
          <p:cNvSpPr txBox="1"/>
          <p:nvPr/>
        </p:nvSpPr>
        <p:spPr>
          <a:xfrm>
            <a:off x="5050241" y="2098800"/>
            <a:ext cx="2215666" cy="2031325"/>
          </a:xfrm>
          <a:prstGeom prst="rect">
            <a:avLst/>
          </a:prstGeom>
          <a:noFill/>
        </p:spPr>
        <p:txBody>
          <a:bodyPr wrap="square" rtlCol="0">
            <a:spAutoFit/>
          </a:bodyPr>
          <a:lstStyle/>
          <a:p>
            <a:r>
              <a:rPr kumimoji="1" lang="ja-JP" altLang="en-US" sz="1200" b="1"/>
              <a:t>通所介護（デイサービス）</a:t>
            </a:r>
            <a:endParaRPr kumimoji="1" lang="en-US" altLang="ja-JP" sz="1200" b="1"/>
          </a:p>
          <a:p>
            <a:r>
              <a:rPr kumimoji="1" lang="ja-JP" altLang="en-US" sz="900"/>
              <a:t>利用者が通所介護の施設に通い、施設では、食事や入浴などの日常生活上の支援や、機能訓練などを日帰りで提供する。高齢者同士の交流もあり、利用者の自宅から施設までの送迎も行う</a:t>
            </a:r>
            <a:endParaRPr kumimoji="1" lang="en-US" altLang="ja-JP" sz="900"/>
          </a:p>
          <a:p>
            <a:endParaRPr kumimoji="1" lang="en-US" altLang="ja-JP" sz="1200" b="1"/>
          </a:p>
          <a:p>
            <a:r>
              <a:rPr kumimoji="1" lang="ja-JP" altLang="en-US" sz="1200" b="1"/>
              <a:t>通所リハビリ（デイケア）</a:t>
            </a:r>
            <a:endParaRPr kumimoji="1" lang="en-US" altLang="ja-JP" sz="1200" b="1"/>
          </a:p>
          <a:p>
            <a:r>
              <a:rPr kumimoji="1" lang="ja-JP" altLang="en-US" sz="900"/>
              <a:t>利用者が通所リハビリテーションの施設（老人保健施設、病院、診療所など）に通い、施設では、食事や入浴などの日常生活上の支援や、機能訓練などを日帰りで提供</a:t>
            </a:r>
            <a:endParaRPr kumimoji="1" lang="en-US" altLang="ja-JP" sz="900" b="1"/>
          </a:p>
        </p:txBody>
      </p:sp>
      <p:sp>
        <p:nvSpPr>
          <p:cNvPr id="60" name="テキスト ボックス 59">
            <a:extLst>
              <a:ext uri="{FF2B5EF4-FFF2-40B4-BE49-F238E27FC236}">
                <a16:creationId xmlns:a16="http://schemas.microsoft.com/office/drawing/2014/main" id="{2507DC29-31AE-0D71-47EF-F3F92318E8B5}"/>
              </a:ext>
            </a:extLst>
          </p:cNvPr>
          <p:cNvSpPr txBox="1"/>
          <p:nvPr/>
        </p:nvSpPr>
        <p:spPr>
          <a:xfrm>
            <a:off x="2867035" y="2098516"/>
            <a:ext cx="2093661" cy="3000821"/>
          </a:xfrm>
          <a:prstGeom prst="rect">
            <a:avLst/>
          </a:prstGeom>
          <a:noFill/>
        </p:spPr>
        <p:txBody>
          <a:bodyPr wrap="square" rtlCol="0">
            <a:spAutoFit/>
          </a:bodyPr>
          <a:lstStyle/>
          <a:p>
            <a:r>
              <a:rPr kumimoji="1" lang="ja-JP" altLang="en-US" sz="1200" b="1"/>
              <a:t>訪問介護</a:t>
            </a:r>
            <a:endParaRPr kumimoji="1" lang="en-US" altLang="ja-JP" sz="1200" b="1"/>
          </a:p>
          <a:p>
            <a:r>
              <a:rPr kumimoji="1" lang="ja-JP" altLang="en-US" sz="900"/>
              <a:t>ホームヘルパーが利用者の自宅を訪問し、食事・入浴などの介護や、掃除・買い物などの生活の支援を行う</a:t>
            </a:r>
            <a:endParaRPr kumimoji="1" lang="en-US" altLang="ja-JP" sz="900"/>
          </a:p>
          <a:p>
            <a:r>
              <a:rPr kumimoji="1" lang="ja-JP" altLang="en-US" sz="700"/>
              <a:t>　</a:t>
            </a:r>
            <a:endParaRPr kumimoji="1" lang="en-US" altLang="ja-JP" sz="1050" b="1"/>
          </a:p>
          <a:p>
            <a:r>
              <a:rPr kumimoji="1" lang="ja-JP" altLang="en-US" sz="1200" b="1"/>
              <a:t>訪問看護</a:t>
            </a:r>
            <a:endParaRPr kumimoji="1" lang="en-US" altLang="ja-JP" sz="1200" b="1"/>
          </a:p>
          <a:p>
            <a:r>
              <a:rPr kumimoji="1" lang="ja-JP" altLang="en-US" sz="900"/>
              <a:t>看護師などが疾患のある利用者の自宅を訪問し、主治医の指示に基づいて療養上の世話や診療の補助を行う</a:t>
            </a:r>
            <a:endParaRPr kumimoji="1" lang="en-US" altLang="ja-JP" sz="900"/>
          </a:p>
          <a:p>
            <a:r>
              <a:rPr kumimoji="1" lang="ja-JP" altLang="en-US" sz="600"/>
              <a:t>　</a:t>
            </a:r>
            <a:endParaRPr kumimoji="1" lang="en-US" altLang="ja-JP" sz="600" b="1"/>
          </a:p>
          <a:p>
            <a:r>
              <a:rPr kumimoji="1" lang="ja-JP" altLang="en-US" sz="1200" b="1"/>
              <a:t>訪問入浴</a:t>
            </a:r>
            <a:endParaRPr kumimoji="1" lang="en-US" altLang="ja-JP" sz="1200" b="1"/>
          </a:p>
          <a:p>
            <a:r>
              <a:rPr kumimoji="1" lang="ja-JP" altLang="en-US" sz="900"/>
              <a:t>看護職員と介護職員が介助浴のできない利用者の自宅を訪問し、持参した浴槽によって入浴の介護を行う</a:t>
            </a:r>
            <a:endParaRPr kumimoji="1" lang="en-US" altLang="ja-JP" sz="900" b="1"/>
          </a:p>
          <a:p>
            <a:endParaRPr kumimoji="1" lang="en-US" altLang="ja-JP" sz="500" b="1"/>
          </a:p>
          <a:p>
            <a:r>
              <a:rPr kumimoji="1" lang="ja-JP" altLang="en-US" sz="1200" b="1"/>
              <a:t>訪問リハビリ</a:t>
            </a:r>
            <a:endParaRPr kumimoji="1" lang="en-US" altLang="ja-JP" sz="1200" b="1"/>
          </a:p>
          <a:p>
            <a:r>
              <a:rPr kumimoji="1" lang="ja-JP" altLang="en-US" sz="900"/>
              <a:t>理学療法士、作業療法士、言語聴覚士などが利用者の自宅を訪問し、心身機能の維持回復や日常生活の自立に向けたリハビリテーションを行う</a:t>
            </a:r>
            <a:endParaRPr kumimoji="1" lang="en-US" altLang="ja-JP" sz="900" b="1"/>
          </a:p>
        </p:txBody>
      </p:sp>
      <p:grpSp>
        <p:nvGrpSpPr>
          <p:cNvPr id="7" name="グループ化 6"/>
          <p:cNvGrpSpPr/>
          <p:nvPr/>
        </p:nvGrpSpPr>
        <p:grpSpPr>
          <a:xfrm>
            <a:off x="380567" y="2363677"/>
            <a:ext cx="2300202" cy="1492716"/>
            <a:chOff x="703529" y="2345577"/>
            <a:chExt cx="2162351" cy="1492716"/>
          </a:xfrm>
        </p:grpSpPr>
        <p:cxnSp>
          <p:nvCxnSpPr>
            <p:cNvPr id="48" name="直線コネクタ 47">
              <a:extLst>
                <a:ext uri="{FF2B5EF4-FFF2-40B4-BE49-F238E27FC236}">
                  <a16:creationId xmlns:a16="http://schemas.microsoft.com/office/drawing/2014/main" id="{A0B007FB-4BBC-AA50-E813-7DE26E97E8C5}"/>
                </a:ext>
              </a:extLst>
            </p:cNvPr>
            <p:cNvCxnSpPr>
              <a:cxnSpLocks/>
            </p:cNvCxnSpPr>
            <p:nvPr/>
          </p:nvCxnSpPr>
          <p:spPr>
            <a:xfrm flipV="1">
              <a:off x="758186" y="3460958"/>
              <a:ext cx="1341100" cy="12503"/>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0B007FB-4BBC-AA50-E813-7DE26E97E8C5}"/>
                </a:ext>
              </a:extLst>
            </p:cNvPr>
            <p:cNvCxnSpPr>
              <a:cxnSpLocks/>
            </p:cNvCxnSpPr>
            <p:nvPr/>
          </p:nvCxnSpPr>
          <p:spPr>
            <a:xfrm flipV="1">
              <a:off x="747570" y="2519788"/>
              <a:ext cx="1341100" cy="12503"/>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0A5AB20D-B849-33AA-BD17-0747F3CC40EB}"/>
                </a:ext>
              </a:extLst>
            </p:cNvPr>
            <p:cNvSpPr txBox="1"/>
            <p:nvPr/>
          </p:nvSpPr>
          <p:spPr>
            <a:xfrm>
              <a:off x="703529" y="2345577"/>
              <a:ext cx="2162351" cy="1492716"/>
            </a:xfrm>
            <a:prstGeom prst="rect">
              <a:avLst/>
            </a:prstGeom>
            <a:noFill/>
          </p:spPr>
          <p:txBody>
            <a:bodyPr wrap="square" rtlCol="0">
              <a:spAutoFit/>
            </a:bodyPr>
            <a:lstStyle/>
            <a:p>
              <a:r>
                <a:rPr kumimoji="1" lang="zh-TW" altLang="en-US" sz="1200" b="1">
                  <a:latin typeface="游ゴシック" panose="020B0400000000000000" pitchFamily="50" charset="-128"/>
                  <a:ea typeface="游ゴシック" panose="020B0400000000000000" pitchFamily="50" charset="-128"/>
                </a:rPr>
                <a:t>介護老人福祉施設</a:t>
              </a:r>
              <a:endParaRPr kumimoji="1" lang="en-US" altLang="zh-TW" sz="1200" b="1">
                <a:latin typeface="游ゴシック" panose="020B0400000000000000" pitchFamily="50" charset="-128"/>
                <a:ea typeface="游ゴシック" panose="020B0400000000000000" pitchFamily="50" charset="-128"/>
              </a:endParaRPr>
            </a:p>
            <a:p>
              <a:r>
                <a:rPr kumimoji="1" lang="ja-JP" altLang="en-US" sz="1200" b="1"/>
                <a:t>（特別養護老人ホーム）</a:t>
              </a:r>
              <a:endParaRPr kumimoji="1" lang="en-US" altLang="ja-JP" sz="1200" b="1"/>
            </a:p>
            <a:p>
              <a:r>
                <a:rPr kumimoji="1" lang="ja-JP" altLang="en-US" sz="900"/>
                <a:t>常に介護が必要な方の入所を受け入れ、入浴や食事などの日常生活上の支援や、機能訓練、療養上の世話などを提供</a:t>
              </a:r>
              <a:endParaRPr kumimoji="1" lang="en-US" altLang="ja-JP" sz="900"/>
            </a:p>
            <a:p>
              <a:endParaRPr kumimoji="1" lang="en-US" altLang="ja-JP" sz="1000" b="1"/>
            </a:p>
            <a:p>
              <a:r>
                <a:rPr kumimoji="1" lang="ja-JP" altLang="en-US" sz="1200" b="1"/>
                <a:t>介護老人保健施設</a:t>
              </a:r>
              <a:endParaRPr kumimoji="1" lang="en-US" altLang="ja-JP" sz="1200" b="1"/>
            </a:p>
            <a:p>
              <a:r>
                <a:rPr kumimoji="1" lang="ja-JP" altLang="en-US" sz="900"/>
                <a:t>リハビリテーションや必要な医療、介護などを提供（医師・看護師の配置）</a:t>
              </a:r>
              <a:endParaRPr kumimoji="1" lang="en-US" altLang="ja-JP" sz="900"/>
            </a:p>
          </p:txBody>
        </p:sp>
      </p:grpSp>
      <p:sp>
        <p:nvSpPr>
          <p:cNvPr id="8" name="テキスト ボックス 61">
            <a:extLst>
              <a:ext uri="{FF2B5EF4-FFF2-40B4-BE49-F238E27FC236}">
                <a16:creationId xmlns:a16="http://schemas.microsoft.com/office/drawing/2014/main" id="{4478231A-961F-9FD3-0FED-0CDA1BABDEE0}"/>
              </a:ext>
            </a:extLst>
          </p:cNvPr>
          <p:cNvSpPr txBox="1"/>
          <p:nvPr/>
        </p:nvSpPr>
        <p:spPr>
          <a:xfrm>
            <a:off x="8900709" y="364251"/>
            <a:ext cx="777600" cy="123111"/>
          </a:xfrm>
          <a:prstGeom prst="rect">
            <a:avLst/>
          </a:prstGeom>
          <a:solidFill>
            <a:schemeClr val="accent1">
              <a:lumMod val="20000"/>
              <a:lumOff val="80000"/>
            </a:schemeClr>
          </a:solidFill>
          <a:ln>
            <a:solidFill>
              <a:srgbClr val="7F7F7F"/>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Tree>
    <p:extLst>
      <p:ext uri="{BB962C8B-B14F-4D97-AF65-F5344CB8AC3E}">
        <p14:creationId xmlns:p14="http://schemas.microsoft.com/office/powerpoint/2010/main" val="33540248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268241D9-6B44-4FA0-9B20-8D4984A61E9D}"/>
              </a:ext>
            </a:extLst>
          </p:cNvPr>
          <p:cNvSpPr txBox="1"/>
          <p:nvPr/>
        </p:nvSpPr>
        <p:spPr>
          <a:xfrm>
            <a:off x="3355200" y="1256400"/>
            <a:ext cx="5947732" cy="861774"/>
          </a:xfrm>
          <a:prstGeom prst="rect">
            <a:avLst/>
          </a:prstGeom>
          <a:noFill/>
        </p:spPr>
        <p:txBody>
          <a:bodyPr wrap="square" rtlCol="0">
            <a:spAutoFit/>
          </a:bodyPr>
          <a:lstStyle/>
          <a:p>
            <a:r>
              <a:rPr kumimoji="1" lang="ja-JP" altLang="en-US" sz="1000">
                <a:latin typeface="+mn-ea"/>
              </a:rPr>
              <a:t>□　介護保険収入がほとんどであり、原価はほぼ発生しないため、収入≒粗利益といえる</a:t>
            </a:r>
            <a:endParaRPr kumimoji="1" lang="en-US" altLang="ja-JP" sz="1000">
              <a:latin typeface="+mn-ea"/>
            </a:endParaRPr>
          </a:p>
          <a:p>
            <a:r>
              <a:rPr kumimoji="1" lang="ja-JP" altLang="en-US" sz="1000">
                <a:latin typeface="+mn-ea"/>
              </a:rPr>
              <a:t>□　決算書がある場合、数年分を並べて傾向を把握すると良い</a:t>
            </a:r>
            <a:endParaRPr kumimoji="1" lang="en-US" altLang="ja-JP" sz="1000">
              <a:latin typeface="+mn-ea"/>
            </a:endParaRPr>
          </a:p>
          <a:p>
            <a:r>
              <a:rPr kumimoji="1" lang="ja-JP" altLang="en-US" sz="1000">
                <a:latin typeface="+mn-ea"/>
              </a:rPr>
              <a:t>□　訪問時に従業員数や利用者数などをヒアリングしないとわからないことが多いので、</a:t>
            </a:r>
            <a:endParaRPr kumimoji="1" lang="en-US" altLang="ja-JP" sz="1000">
              <a:latin typeface="+mn-ea"/>
            </a:endParaRPr>
          </a:p>
          <a:p>
            <a:r>
              <a:rPr kumimoji="1" lang="ja-JP" altLang="en-US" sz="1000">
                <a:latin typeface="+mn-ea"/>
              </a:rPr>
              <a:t>　　この段階では収入のトレンドを大まかに見ておく程度で良い</a:t>
            </a:r>
            <a:endParaRPr kumimoji="1" lang="en-US" altLang="ja-JP" sz="1000">
              <a:latin typeface="+mn-ea"/>
            </a:endParaRPr>
          </a:p>
          <a:p>
            <a:r>
              <a:rPr kumimoji="1" lang="ja-JP" altLang="en-US" sz="1000">
                <a:latin typeface="+mn-ea"/>
              </a:rPr>
              <a:t>□　介護収入の推移≒事業所の支持率という見方もできる場合がある</a:t>
            </a:r>
            <a:endParaRPr kumimoji="1" lang="en-US" altLang="ja-JP" sz="1000">
              <a:latin typeface="+mn-ea"/>
            </a:endParaRPr>
          </a:p>
        </p:txBody>
      </p:sp>
      <p:sp>
        <p:nvSpPr>
          <p:cNvPr id="110" name="テキスト ボックス 10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の目利き（決算資料編）その１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12" name="テキスト ボックス 11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113" name="テキスト ボックス 11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grpSp>
        <p:nvGrpSpPr>
          <p:cNvPr id="114" name="グループ化 113">
            <a:extLst>
              <a:ext uri="{FF2B5EF4-FFF2-40B4-BE49-F238E27FC236}">
                <a16:creationId xmlns:a16="http://schemas.microsoft.com/office/drawing/2014/main" id="{69068A97-50FD-44A1-A988-0B3D3EFD7DA7}"/>
              </a:ext>
            </a:extLst>
          </p:cNvPr>
          <p:cNvGrpSpPr/>
          <p:nvPr/>
        </p:nvGrpSpPr>
        <p:grpSpPr>
          <a:xfrm>
            <a:off x="295200" y="1191600"/>
            <a:ext cx="1162051" cy="885825"/>
            <a:chOff x="295274" y="1523999"/>
            <a:chExt cx="1162051" cy="885825"/>
          </a:xfrm>
        </p:grpSpPr>
        <p:sp>
          <p:nvSpPr>
            <p:cNvPr id="115" name="楕円 114">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117" name="正方形/長方形 116">
            <a:extLst>
              <a:ext uri="{FF2B5EF4-FFF2-40B4-BE49-F238E27FC236}">
                <a16:creationId xmlns:a16="http://schemas.microsoft.com/office/drawing/2014/main" id="{89E35265-CCA6-4F7A-9424-8CAB2F5451E4}"/>
              </a:ext>
            </a:extLst>
          </p:cNvPr>
          <p:cNvSpPr/>
          <p:nvPr/>
        </p:nvSpPr>
        <p:spPr>
          <a:xfrm>
            <a:off x="1360800" y="1339200"/>
            <a:ext cx="1980000"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介護事業収入の推移</a:t>
            </a:r>
            <a:endParaRPr kumimoji="1" lang="en-US" altLang="ja-JP" sz="1400" b="1">
              <a:solidFill>
                <a:schemeClr val="tx1"/>
              </a:solidFill>
            </a:endParaRPr>
          </a:p>
          <a:p>
            <a:pPr algn="ctr"/>
            <a:r>
              <a:rPr kumimoji="1" lang="ja-JP" altLang="en-US" sz="1400" b="1">
                <a:solidFill>
                  <a:schemeClr val="tx1"/>
                </a:solidFill>
              </a:rPr>
              <a:t>（売上高）</a:t>
            </a:r>
            <a:endParaRPr kumimoji="1" lang="en-US" altLang="ja-JP" sz="1400" b="1">
              <a:solidFill>
                <a:schemeClr val="tx1"/>
              </a:solidFill>
            </a:endParaRPr>
          </a:p>
        </p:txBody>
      </p:sp>
      <p:grpSp>
        <p:nvGrpSpPr>
          <p:cNvPr id="8" name="グループ化 7"/>
          <p:cNvGrpSpPr/>
          <p:nvPr/>
        </p:nvGrpSpPr>
        <p:grpSpPr>
          <a:xfrm>
            <a:off x="545075" y="2232623"/>
            <a:ext cx="1609616" cy="880943"/>
            <a:chOff x="578066" y="2371422"/>
            <a:chExt cx="1197845" cy="988524"/>
          </a:xfrm>
        </p:grpSpPr>
        <p:sp>
          <p:nvSpPr>
            <p:cNvPr id="106" name="テキスト ボックス 105">
              <a:extLst>
                <a:ext uri="{FF2B5EF4-FFF2-40B4-BE49-F238E27FC236}">
                  <a16:creationId xmlns:a16="http://schemas.microsoft.com/office/drawing/2014/main" id="{B4AE7AB1-BA39-FEBC-2444-FB3786EC25F2}"/>
                </a:ext>
              </a:extLst>
            </p:cNvPr>
            <p:cNvSpPr txBox="1"/>
            <p:nvPr/>
          </p:nvSpPr>
          <p:spPr>
            <a:xfrm>
              <a:off x="578066" y="2535980"/>
              <a:ext cx="1197845" cy="725261"/>
            </a:xfrm>
            <a:prstGeom prst="rect">
              <a:avLst/>
            </a:prstGeom>
            <a:noFill/>
            <a:ln>
              <a:noFill/>
            </a:ln>
          </p:spPr>
          <p:txBody>
            <a:bodyPr wrap="square" rtlCol="0">
              <a:spAutoFit/>
            </a:bodyPr>
            <a:lstStyle/>
            <a:p>
              <a:pPr algn="ctr"/>
              <a:r>
                <a:rPr kumimoji="1" lang="ja-JP" altLang="en-US" b="1"/>
                <a:t>介護業</a:t>
              </a:r>
              <a:endParaRPr kumimoji="1" lang="en-US" altLang="ja-JP" b="1"/>
            </a:p>
            <a:p>
              <a:pPr algn="ctr"/>
              <a:r>
                <a:rPr kumimoji="1" lang="ja-JP" altLang="en-US" b="1"/>
                <a:t>収入の特徴</a:t>
              </a:r>
              <a:endParaRPr kumimoji="1" lang="en-US" altLang="ja-JP" b="1"/>
            </a:p>
          </p:txBody>
        </p:sp>
        <p:sp>
          <p:nvSpPr>
            <p:cNvPr id="126" name="正方形/長方形 125">
              <a:extLst>
                <a:ext uri="{FF2B5EF4-FFF2-40B4-BE49-F238E27FC236}">
                  <a16:creationId xmlns:a16="http://schemas.microsoft.com/office/drawing/2014/main" id="{01C2C0CD-5B74-109A-E965-1003ADD0FF9D}"/>
                </a:ext>
              </a:extLst>
            </p:cNvPr>
            <p:cNvSpPr/>
            <p:nvPr/>
          </p:nvSpPr>
          <p:spPr>
            <a:xfrm>
              <a:off x="617986" y="2371422"/>
              <a:ext cx="1123551" cy="988524"/>
            </a:xfrm>
            <a:prstGeom prst="rect">
              <a:avLst/>
            </a:prstGeom>
            <a:noFill/>
            <a:ln w="38100">
              <a:solidFill>
                <a:srgbClr val="97A8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7" name="テキスト ボックス 126">
            <a:extLst>
              <a:ext uri="{FF2B5EF4-FFF2-40B4-BE49-F238E27FC236}">
                <a16:creationId xmlns:a16="http://schemas.microsoft.com/office/drawing/2014/main" id="{CA85047E-78BB-2ED8-6031-DF30E1AC7FBA}"/>
              </a:ext>
            </a:extLst>
          </p:cNvPr>
          <p:cNvSpPr txBox="1"/>
          <p:nvPr/>
        </p:nvSpPr>
        <p:spPr>
          <a:xfrm>
            <a:off x="2124000" y="2246141"/>
            <a:ext cx="7089000" cy="861774"/>
          </a:xfrm>
          <a:prstGeom prst="rect">
            <a:avLst/>
          </a:prstGeom>
          <a:noFill/>
        </p:spPr>
        <p:txBody>
          <a:bodyPr wrap="square" rtlCol="0">
            <a:spAutoFit/>
          </a:bodyPr>
          <a:lstStyle/>
          <a:p>
            <a:r>
              <a:rPr kumimoji="1" lang="ja-JP" altLang="en-US" sz="1000" spc="-100">
                <a:latin typeface="+mn-ea"/>
              </a:rPr>
              <a:t>□ 　収入のほとんどが“サービス利用者”への介護行為に集中しているので、 小売業や飲食業同様に利用者の確保が最も重要になる</a:t>
            </a:r>
            <a:endParaRPr kumimoji="1" lang="en-US" altLang="ja-JP" sz="1000" spc="-100">
              <a:latin typeface="+mn-ea"/>
            </a:endParaRPr>
          </a:p>
          <a:p>
            <a:r>
              <a:rPr kumimoji="1" lang="ja-JP" altLang="en-US" sz="1000" spc="-100">
                <a:latin typeface="+mn-ea"/>
              </a:rPr>
              <a:t>□ 　体制やサービス整備が充実していることなどにより、基本報酬に「加算」が受けられる場合がある</a:t>
            </a:r>
            <a:endParaRPr kumimoji="1" lang="en-US" altLang="ja-JP" sz="1000" spc="-100">
              <a:latin typeface="+mn-ea"/>
            </a:endParaRPr>
          </a:p>
          <a:p>
            <a:r>
              <a:rPr kumimoji="1" lang="ja-JP" altLang="en-US" sz="1000" spc="-100">
                <a:latin typeface="+mn-ea"/>
              </a:rPr>
              <a:t>□ 　同一地域の介護事業関係者は連携しており、業務のつながりや評判、営業活動などが利用者紹介につながる</a:t>
            </a:r>
            <a:endParaRPr kumimoji="1" lang="en-US" altLang="ja-JP" sz="1000" spc="-100">
              <a:latin typeface="+mn-ea"/>
            </a:endParaRPr>
          </a:p>
          <a:p>
            <a:r>
              <a:rPr kumimoji="1" lang="ja-JP" altLang="en-US" sz="1000" spc="-100">
                <a:latin typeface="+mn-ea"/>
              </a:rPr>
              <a:t>□　 事業母体には、医療法人・社会福祉法人・株式会社・個人事業主などの大小様々な経営形態がある</a:t>
            </a:r>
            <a:endParaRPr kumimoji="1" lang="en-US" altLang="ja-JP" sz="1000" spc="-100">
              <a:latin typeface="+mn-ea"/>
            </a:endParaRPr>
          </a:p>
          <a:p>
            <a:r>
              <a:rPr kumimoji="1" lang="ja-JP" altLang="en-US" sz="1000" spc="-100">
                <a:latin typeface="+mn-ea"/>
              </a:rPr>
              <a:t>　　 例えば、「特養」などは社会福祉法人のみ、「老健」（リハビリは医療保険の対象）は医療法人が経営する</a:t>
            </a:r>
            <a:endParaRPr kumimoji="1" lang="en-US" altLang="ja-JP" sz="1000" spc="-100">
              <a:latin typeface="+mn-ea"/>
            </a:endParaRPr>
          </a:p>
        </p:txBody>
      </p:sp>
      <p:cxnSp>
        <p:nvCxnSpPr>
          <p:cNvPr id="123" name="直線コネクタ 122">
            <a:extLst>
              <a:ext uri="{FF2B5EF4-FFF2-40B4-BE49-F238E27FC236}">
                <a16:creationId xmlns:a16="http://schemas.microsoft.com/office/drawing/2014/main" id="{F945DB1C-D085-4922-86F4-76EB193C10CA}"/>
              </a:ext>
            </a:extLst>
          </p:cNvPr>
          <p:cNvCxnSpPr/>
          <p:nvPr/>
        </p:nvCxnSpPr>
        <p:spPr>
          <a:xfrm>
            <a:off x="287773" y="43562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F945DB1C-D085-4922-86F4-76EB193C10CA}"/>
              </a:ext>
            </a:extLst>
          </p:cNvPr>
          <p:cNvCxnSpPr/>
          <p:nvPr/>
        </p:nvCxnSpPr>
        <p:spPr>
          <a:xfrm>
            <a:off x="226628" y="66946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82F98467-E2B5-B100-329D-8C0CF2710A00}"/>
              </a:ext>
            </a:extLst>
          </p:cNvPr>
          <p:cNvSpPr txBox="1"/>
          <p:nvPr/>
        </p:nvSpPr>
        <p:spPr>
          <a:xfrm>
            <a:off x="6752659" y="4673453"/>
            <a:ext cx="3153551" cy="861774"/>
          </a:xfrm>
          <a:prstGeom prst="rect">
            <a:avLst/>
          </a:prstGeom>
          <a:noFill/>
        </p:spPr>
        <p:txBody>
          <a:bodyPr wrap="square" lIns="91440" tIns="45720" rIns="91440" bIns="45720" rtlCol="0" anchor="t">
            <a:spAutoFit/>
          </a:bodyPr>
          <a:lstStyle/>
          <a:p>
            <a:r>
              <a:rPr kumimoji="1" lang="ja-JP" altLang="en-US" sz="1000" spc="-70">
                <a:latin typeface="+mn-ea"/>
              </a:rPr>
              <a:t>□  介護の必要度合いに応じて、要支援１～要介護５</a:t>
            </a:r>
            <a:endParaRPr kumimoji="1" lang="en-US" altLang="ja-JP" sz="1000" spc="-70">
              <a:latin typeface="+mn-ea"/>
            </a:endParaRPr>
          </a:p>
          <a:p>
            <a:r>
              <a:rPr kumimoji="1" lang="ja-JP" altLang="en-US" sz="1000" spc="-70">
                <a:latin typeface="+mn-ea"/>
              </a:rPr>
              <a:t>　  までの７段階の介護度を認定（介護度が高ければ</a:t>
            </a:r>
            <a:endParaRPr kumimoji="1" lang="en-US" altLang="ja-JP" sz="1000" spc="-70">
              <a:latin typeface="+mn-ea"/>
            </a:endParaRPr>
          </a:p>
          <a:p>
            <a:r>
              <a:rPr kumimoji="1" lang="ja-JP" altLang="en-US" sz="1000" spc="-70">
                <a:latin typeface="游ゴシック"/>
                <a:ea typeface="游ゴシック"/>
              </a:rPr>
              <a:t>　  サービスの利用の頻度や単位＝単価が高くなる）</a:t>
            </a:r>
            <a:endParaRPr kumimoji="1" lang="en-US" altLang="ja-JP" sz="1000" spc="-70">
              <a:latin typeface="游ゴシック"/>
              <a:ea typeface="游ゴシック"/>
            </a:endParaRPr>
          </a:p>
          <a:p>
            <a:r>
              <a:rPr kumimoji="1" lang="ja-JP" altLang="en-US" sz="1000" spc="-70">
                <a:latin typeface="+mn-ea"/>
              </a:rPr>
              <a:t>□  居宅介護支援事業所は、公平な立場でニーズに</a:t>
            </a:r>
            <a:endParaRPr kumimoji="1" lang="en-US" altLang="ja-JP" sz="1000" spc="-70">
              <a:latin typeface="+mn-ea"/>
            </a:endParaRPr>
          </a:p>
          <a:p>
            <a:r>
              <a:rPr kumimoji="1" lang="ja-JP" altLang="en-US" sz="1000" spc="-70">
                <a:latin typeface="+mn-ea"/>
              </a:rPr>
              <a:t>　  合わせた最適なケアプランを作成</a:t>
            </a:r>
            <a:endParaRPr kumimoji="1" lang="en-US" altLang="ja-JP" sz="1000" spc="-70">
              <a:latin typeface="+mn-ea"/>
            </a:endParaRPr>
          </a:p>
        </p:txBody>
      </p:sp>
      <p:grpSp>
        <p:nvGrpSpPr>
          <p:cNvPr id="95" name="グループ化 94"/>
          <p:cNvGrpSpPr/>
          <p:nvPr/>
        </p:nvGrpSpPr>
        <p:grpSpPr>
          <a:xfrm>
            <a:off x="184156" y="4849155"/>
            <a:ext cx="2020473" cy="738664"/>
            <a:chOff x="590356" y="5996027"/>
            <a:chExt cx="1827171" cy="738664"/>
          </a:xfrm>
        </p:grpSpPr>
        <p:cxnSp>
          <p:nvCxnSpPr>
            <p:cNvPr id="105" name="直線コネクタ 104"/>
            <p:cNvCxnSpPr/>
            <p:nvPr/>
          </p:nvCxnSpPr>
          <p:spPr>
            <a:xfrm>
              <a:off x="742949" y="6431676"/>
              <a:ext cx="1485900"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10898211-2CD1-863A-5484-AB874C8D2E7B}"/>
                </a:ext>
              </a:extLst>
            </p:cNvPr>
            <p:cNvSpPr txBox="1"/>
            <p:nvPr/>
          </p:nvSpPr>
          <p:spPr>
            <a:xfrm>
              <a:off x="590356" y="5996027"/>
              <a:ext cx="1827171" cy="738664"/>
            </a:xfrm>
            <a:prstGeom prst="rect">
              <a:avLst/>
            </a:prstGeom>
            <a:noFill/>
          </p:spPr>
          <p:txBody>
            <a:bodyPr wrap="square" rtlCol="0">
              <a:spAutoFit/>
            </a:bodyPr>
            <a:lstStyle/>
            <a:p>
              <a:pPr algn="ctr"/>
              <a:r>
                <a:rPr kumimoji="1" lang="ja-JP" altLang="en-US" sz="1400" b="1"/>
                <a:t>介護申請と</a:t>
              </a:r>
              <a:endParaRPr kumimoji="1" lang="en-US" altLang="ja-JP" sz="1400" b="1"/>
            </a:p>
            <a:p>
              <a:pPr algn="ctr"/>
              <a:r>
                <a:rPr kumimoji="1" lang="ja-JP" altLang="en-US" sz="1400" b="1"/>
                <a:t>ケアプラン利用の流れ</a:t>
              </a:r>
            </a:p>
          </p:txBody>
        </p:sp>
      </p:grpSp>
      <p:sp>
        <p:nvSpPr>
          <p:cNvPr id="128" name="テキスト ボックス 127">
            <a:extLst>
              <a:ext uri="{FF2B5EF4-FFF2-40B4-BE49-F238E27FC236}">
                <a16:creationId xmlns:a16="http://schemas.microsoft.com/office/drawing/2014/main" id="{9AEB2F90-076B-B65D-EAAB-3AFF4BB90B18}"/>
              </a:ext>
            </a:extLst>
          </p:cNvPr>
          <p:cNvSpPr txBox="1"/>
          <p:nvPr/>
        </p:nvSpPr>
        <p:spPr>
          <a:xfrm>
            <a:off x="545075" y="3372153"/>
            <a:ext cx="9082728" cy="861774"/>
          </a:xfrm>
          <a:prstGeom prst="rect">
            <a:avLst/>
          </a:prstGeom>
          <a:noFill/>
        </p:spPr>
        <p:txBody>
          <a:bodyPr wrap="square" rtlCol="0">
            <a:spAutoFit/>
          </a:bodyPr>
          <a:lstStyle/>
          <a:p>
            <a:r>
              <a:rPr kumimoji="1" lang="ja-JP" altLang="en-US" sz="1000" spc="-100">
                <a:latin typeface="+mn-ea"/>
              </a:rPr>
              <a:t>　</a:t>
            </a:r>
            <a:r>
              <a:rPr kumimoji="1" lang="ja-JP" altLang="en-US" sz="1000" spc="-50">
                <a:latin typeface="+mn-ea"/>
              </a:rPr>
              <a:t>介護サービスは、介護報酬が国によってサービス単価（公定価格）が定められているため、本来は大きなブレが少ない業種といえます。その点では、小規模の</a:t>
            </a:r>
            <a:endParaRPr kumimoji="1" lang="en-US" altLang="ja-JP" sz="1000" spc="-50">
              <a:latin typeface="+mn-ea"/>
            </a:endParaRPr>
          </a:p>
          <a:p>
            <a:r>
              <a:rPr kumimoji="1" lang="ja-JP" altLang="en-US" sz="1000" spc="-50">
                <a:latin typeface="+mn-ea"/>
              </a:rPr>
              <a:t>医療業（クリニック）同様に、利用者の確保が重要になりますが、「人と人」がサービスの基本となることから、コストの中心が人件費となるため、「従業員確保と利用者確保の両輪」によって、高い稼働率を維持する必要があります。例えば、医療系施設などにおいては、提携関係が強固であることなどによって、利用者を確保しやすい環境にあります。まずは、「定員数」や「介護度別の契約数」、「稼働率」、「サービス単価」がどのような状況にあるのか、それを支える人員体制の状況について、確認することをお勧めします。</a:t>
            </a:r>
            <a:endParaRPr kumimoji="1" lang="en-US" altLang="ja-JP" sz="1000" spc="-50">
              <a:latin typeface="+mn-ea"/>
            </a:endParaRPr>
          </a:p>
        </p:txBody>
      </p:sp>
      <p:sp>
        <p:nvSpPr>
          <p:cNvPr id="129" name="テキスト ボックス 128">
            <a:extLst>
              <a:ext uri="{FF2B5EF4-FFF2-40B4-BE49-F238E27FC236}">
                <a16:creationId xmlns:a16="http://schemas.microsoft.com/office/drawing/2014/main" id="{4B849F25-C05A-4664-B4D4-A95FFE37E46E}"/>
              </a:ext>
            </a:extLst>
          </p:cNvPr>
          <p:cNvSpPr txBox="1"/>
          <p:nvPr/>
        </p:nvSpPr>
        <p:spPr>
          <a:xfrm>
            <a:off x="172800" y="414000"/>
            <a:ext cx="7728667" cy="400110"/>
          </a:xfrm>
          <a:prstGeom prst="rect">
            <a:avLst/>
          </a:prstGeom>
          <a:noFill/>
        </p:spPr>
        <p:txBody>
          <a:bodyPr wrap="square" rtlCol="0">
            <a:spAutoFit/>
          </a:bodyPr>
          <a:lstStyle/>
          <a:p>
            <a:r>
              <a:rPr kumimoji="1" lang="ja-JP" altLang="en-US" sz="1000"/>
              <a:t>会社を訪問する前に、着目してほしいポイントやそれに付随する資料等についてまとめます。</a:t>
            </a:r>
          </a:p>
          <a:p>
            <a:r>
              <a:rPr kumimoji="1" lang="ja-JP" altLang="en-US" sz="1000"/>
              <a:t>介護業といってもサービスの幅が広いこともあり、事業者支援の初動における着眼のポイントをまとめます。</a:t>
            </a:r>
            <a:endParaRPr kumimoji="1" lang="en-US" altLang="ja-JP" sz="1000"/>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253604" y="5857668"/>
            <a:ext cx="1919860" cy="523220"/>
            <a:chOff x="253604" y="5658260"/>
            <a:chExt cx="1919860" cy="523220"/>
          </a:xfrm>
        </p:grpSpPr>
        <p:cxnSp>
          <p:nvCxnSpPr>
            <p:cNvPr id="51" name="直線コネクタ 50"/>
            <p:cNvCxnSpPr/>
            <p:nvPr/>
          </p:nvCxnSpPr>
          <p:spPr>
            <a:xfrm>
              <a:off x="334718" y="6165791"/>
              <a:ext cx="1797939" cy="0"/>
            </a:xfrm>
            <a:prstGeom prst="line">
              <a:avLst/>
            </a:prstGeom>
            <a:ln w="76200">
              <a:solidFill>
                <a:srgbClr val="97A8C7"/>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92E6CF23-E15E-A373-5082-6E3EC142CF62}"/>
                </a:ext>
              </a:extLst>
            </p:cNvPr>
            <p:cNvSpPr txBox="1"/>
            <p:nvPr/>
          </p:nvSpPr>
          <p:spPr>
            <a:xfrm>
              <a:off x="253604" y="5658260"/>
              <a:ext cx="1919860" cy="523220"/>
            </a:xfrm>
            <a:prstGeom prst="rect">
              <a:avLst/>
            </a:prstGeom>
            <a:noFill/>
          </p:spPr>
          <p:txBody>
            <a:bodyPr wrap="square" rtlCol="0">
              <a:spAutoFit/>
            </a:bodyPr>
            <a:lstStyle/>
            <a:p>
              <a:pPr algn="ctr"/>
              <a:r>
                <a:rPr kumimoji="1" lang="ja-JP" altLang="en-US" sz="1400" b="1"/>
                <a:t>事業者の</a:t>
              </a:r>
              <a:endParaRPr kumimoji="1" lang="en-US" altLang="ja-JP" sz="1400" b="1"/>
            </a:p>
            <a:p>
              <a:pPr algn="ctr"/>
              <a:r>
                <a:rPr kumimoji="1" lang="ja-JP" altLang="en-US" sz="1400" b="1"/>
                <a:t>一般的な営業の流れ</a:t>
              </a:r>
              <a:endParaRPr kumimoji="1" lang="ja-JP" altLang="en-US" b="1"/>
            </a:p>
          </p:txBody>
        </p:sp>
      </p:grpSp>
      <p:sp>
        <p:nvSpPr>
          <p:cNvPr id="87" name="テキスト ボックス 86">
            <a:extLst>
              <a:ext uri="{FF2B5EF4-FFF2-40B4-BE49-F238E27FC236}">
                <a16:creationId xmlns:a16="http://schemas.microsoft.com/office/drawing/2014/main" id="{82F98467-E2B5-B100-329D-8C0CF2710A00}"/>
              </a:ext>
            </a:extLst>
          </p:cNvPr>
          <p:cNvSpPr txBox="1"/>
          <p:nvPr/>
        </p:nvSpPr>
        <p:spPr>
          <a:xfrm>
            <a:off x="6752659" y="5737719"/>
            <a:ext cx="3128401" cy="861774"/>
          </a:xfrm>
          <a:prstGeom prst="rect">
            <a:avLst/>
          </a:prstGeom>
          <a:noFill/>
        </p:spPr>
        <p:txBody>
          <a:bodyPr wrap="square" rtlCol="0">
            <a:spAutoFit/>
          </a:bodyPr>
          <a:lstStyle/>
          <a:p>
            <a:r>
              <a:rPr kumimoji="1" lang="ja-JP" altLang="en-US" sz="1000" spc="-70">
                <a:latin typeface="+mn-ea"/>
              </a:rPr>
              <a:t>□  介護サービス事業者は、地域包括ケアシステム</a:t>
            </a:r>
            <a:endParaRPr kumimoji="1" lang="en-US" altLang="ja-JP" sz="1000" spc="-70">
              <a:latin typeface="+mn-ea"/>
            </a:endParaRPr>
          </a:p>
          <a:p>
            <a:r>
              <a:rPr kumimoji="1" lang="ja-JP" altLang="en-US" sz="1000" spc="-70">
                <a:latin typeface="+mn-ea"/>
              </a:rPr>
              <a:t>　  の中で、相互に連携しつつ、居宅介護支援事業所</a:t>
            </a:r>
            <a:endParaRPr kumimoji="1" lang="en-US" altLang="ja-JP" sz="1000" spc="-70">
              <a:latin typeface="+mn-ea"/>
            </a:endParaRPr>
          </a:p>
          <a:p>
            <a:r>
              <a:rPr kumimoji="1" lang="ja-JP" altLang="en-US" sz="1000" spc="-70">
                <a:latin typeface="+mn-ea"/>
              </a:rPr>
              <a:t>　（ケアマネジャー）や病院、地域包括支援センター</a:t>
            </a:r>
            <a:endParaRPr kumimoji="1" lang="en-US" altLang="ja-JP" sz="1000" spc="-70">
              <a:latin typeface="+mn-ea"/>
            </a:endParaRPr>
          </a:p>
          <a:p>
            <a:r>
              <a:rPr kumimoji="1" lang="ja-JP" altLang="en-US" sz="1000" spc="-70">
                <a:latin typeface="+mn-ea"/>
              </a:rPr>
              <a:t>　  等に対して、自社の営業をすることが多い</a:t>
            </a:r>
            <a:endParaRPr kumimoji="1" lang="en-US" altLang="ja-JP" sz="1000" spc="-70">
              <a:latin typeface="+mn-ea"/>
            </a:endParaRPr>
          </a:p>
          <a:p>
            <a:r>
              <a:rPr kumimoji="1" lang="ja-JP" altLang="en-US" sz="1000" spc="-70">
                <a:latin typeface="+mn-ea"/>
              </a:rPr>
              <a:t>□  営業活動が実施されているかを確認 </a:t>
            </a:r>
          </a:p>
        </p:txBody>
      </p:sp>
      <p:sp>
        <p:nvSpPr>
          <p:cNvPr id="89"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5</a:t>
            </a:r>
            <a:endParaRPr kumimoji="1" lang="ja-JP" altLang="en-US" dirty="0"/>
          </a:p>
        </p:txBody>
      </p:sp>
      <p:cxnSp>
        <p:nvCxnSpPr>
          <p:cNvPr id="55" name="直線コネクタ 54">
            <a:extLst>
              <a:ext uri="{FF2B5EF4-FFF2-40B4-BE49-F238E27FC236}">
                <a16:creationId xmlns:a16="http://schemas.microsoft.com/office/drawing/2014/main" id="{0EB3233E-B893-4679-07F8-520BB236E985}"/>
              </a:ext>
            </a:extLst>
          </p:cNvPr>
          <p:cNvCxnSpPr/>
          <p:nvPr/>
        </p:nvCxnSpPr>
        <p:spPr>
          <a:xfrm>
            <a:off x="7096307" y="5600917"/>
            <a:ext cx="197462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2346581" y="4613907"/>
            <a:ext cx="4338986" cy="1891029"/>
            <a:chOff x="2346581" y="4613907"/>
            <a:chExt cx="4338986" cy="1891029"/>
          </a:xfrm>
        </p:grpSpPr>
        <p:sp>
          <p:nvSpPr>
            <p:cNvPr id="66" name="矢印: ストライプ 92">
              <a:extLst>
                <a:ext uri="{FF2B5EF4-FFF2-40B4-BE49-F238E27FC236}">
                  <a16:creationId xmlns:a16="http://schemas.microsoft.com/office/drawing/2014/main" id="{9044E7DC-DB88-5844-06E6-47B388B02ED0}"/>
                </a:ext>
              </a:extLst>
            </p:cNvPr>
            <p:cNvSpPr/>
            <p:nvPr/>
          </p:nvSpPr>
          <p:spPr>
            <a:xfrm>
              <a:off x="2639177" y="4949741"/>
              <a:ext cx="3932906" cy="737521"/>
            </a:xfrm>
            <a:prstGeom prst="stripedRightArrow">
              <a:avLst>
                <a:gd name="adj1" fmla="val 43237"/>
                <a:gd name="adj2" fmla="val 61756"/>
              </a:avLst>
            </a:prstGeom>
            <a:solidFill>
              <a:schemeClr val="bg1">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　　　　　</a:t>
              </a:r>
            </a:p>
          </p:txBody>
        </p:sp>
        <p:sp>
          <p:nvSpPr>
            <p:cNvPr id="68" name="楕円 67"/>
            <p:cNvSpPr/>
            <p:nvPr/>
          </p:nvSpPr>
          <p:spPr>
            <a:xfrm>
              <a:off x="2731971" y="4997338"/>
              <a:ext cx="662404" cy="662403"/>
            </a:xfrm>
            <a:prstGeom prst="ellipse">
              <a:avLst/>
            </a:prstGeom>
            <a:noFill/>
            <a:ln w="38100">
              <a:solidFill>
                <a:srgbClr val="FFBFB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p:cNvSpPr/>
            <p:nvPr/>
          </p:nvSpPr>
          <p:spPr>
            <a:xfrm>
              <a:off x="3666440" y="4973990"/>
              <a:ext cx="662404" cy="662403"/>
            </a:xfrm>
            <a:prstGeom prst="ellipse">
              <a:avLst/>
            </a:prstGeom>
            <a:noFill/>
            <a:ln w="38100">
              <a:solidFill>
                <a:srgbClr val="F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p:cNvSpPr/>
            <p:nvPr/>
          </p:nvSpPr>
          <p:spPr>
            <a:xfrm>
              <a:off x="4628045" y="4983199"/>
              <a:ext cx="662404" cy="662403"/>
            </a:xfrm>
            <a:prstGeom prst="ellipse">
              <a:avLst/>
            </a:prstGeom>
            <a:solidFill>
              <a:srgbClr val="FFBFBF">
                <a:alpha val="50196"/>
              </a:srgbClr>
            </a:solidFill>
            <a:ln w="38100">
              <a:solidFill>
                <a:srgbClr val="FFBFB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矢印コネクタ 71"/>
            <p:cNvCxnSpPr>
              <a:stCxn id="75" idx="3"/>
              <a:endCxn id="69" idx="2"/>
            </p:cNvCxnSpPr>
            <p:nvPr/>
          </p:nvCxnSpPr>
          <p:spPr>
            <a:xfrm flipV="1">
              <a:off x="3410077" y="5305192"/>
              <a:ext cx="256363" cy="11476"/>
            </a:xfrm>
            <a:prstGeom prst="straightConnector1">
              <a:avLst/>
            </a:prstGeom>
            <a:ln w="57150">
              <a:solidFill>
                <a:srgbClr val="FFBFBF"/>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69" idx="6"/>
              <a:endCxn id="70" idx="2"/>
            </p:cNvCxnSpPr>
            <p:nvPr/>
          </p:nvCxnSpPr>
          <p:spPr>
            <a:xfrm>
              <a:off x="4328844" y="5305192"/>
              <a:ext cx="299201" cy="9209"/>
            </a:xfrm>
            <a:prstGeom prst="straightConnector1">
              <a:avLst/>
            </a:prstGeom>
            <a:ln w="57150">
              <a:solidFill>
                <a:srgbClr val="FFBFBF"/>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stCxn id="70" idx="6"/>
              <a:endCxn id="60" idx="2"/>
            </p:cNvCxnSpPr>
            <p:nvPr/>
          </p:nvCxnSpPr>
          <p:spPr>
            <a:xfrm>
              <a:off x="5290449" y="5314401"/>
              <a:ext cx="357309" cy="10696"/>
            </a:xfrm>
            <a:prstGeom prst="straightConnector1">
              <a:avLst/>
            </a:prstGeom>
            <a:ln w="57150">
              <a:solidFill>
                <a:srgbClr val="FFBFBF"/>
              </a:solidFill>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A4A321DC-1084-81EE-C5A7-77906385D5E0}"/>
                </a:ext>
              </a:extLst>
            </p:cNvPr>
            <p:cNvSpPr txBox="1"/>
            <p:nvPr/>
          </p:nvSpPr>
          <p:spPr>
            <a:xfrm>
              <a:off x="2722513" y="5055058"/>
              <a:ext cx="687564" cy="523219"/>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相談</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申請</a:t>
              </a:r>
              <a:endParaRPr kumimoji="1" lang="en-US" altLang="ja-JP" sz="1400">
                <a:latin typeface="HG創英角ｺﾞｼｯｸUB" panose="020B0909000000000000" pitchFamily="49" charset="-128"/>
                <a:ea typeface="HG創英角ｺﾞｼｯｸUB" panose="020B0909000000000000" pitchFamily="49" charset="-128"/>
              </a:endParaRPr>
            </a:p>
          </p:txBody>
        </p:sp>
        <p:sp>
          <p:nvSpPr>
            <p:cNvPr id="76" name="テキスト ボックス 75">
              <a:extLst>
                <a:ext uri="{FF2B5EF4-FFF2-40B4-BE49-F238E27FC236}">
                  <a16:creationId xmlns:a16="http://schemas.microsoft.com/office/drawing/2014/main" id="{A4A321DC-1084-81EE-C5A7-77906385D5E0}"/>
                </a:ext>
              </a:extLst>
            </p:cNvPr>
            <p:cNvSpPr txBox="1"/>
            <p:nvPr/>
          </p:nvSpPr>
          <p:spPr>
            <a:xfrm>
              <a:off x="3660276" y="5140550"/>
              <a:ext cx="687564" cy="307776"/>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認定</a:t>
              </a:r>
              <a:endParaRPr kumimoji="1" lang="en-US" altLang="ja-JP" sz="1400">
                <a:latin typeface="HG創英角ｺﾞｼｯｸUB" panose="020B0909000000000000" pitchFamily="49" charset="-128"/>
                <a:ea typeface="HG創英角ｺﾞｼｯｸUB" panose="020B0909000000000000" pitchFamily="49" charset="-128"/>
              </a:endParaRPr>
            </a:p>
          </p:txBody>
        </p:sp>
        <p:sp>
          <p:nvSpPr>
            <p:cNvPr id="77" name="テキスト ボックス 76">
              <a:extLst>
                <a:ext uri="{FF2B5EF4-FFF2-40B4-BE49-F238E27FC236}">
                  <a16:creationId xmlns:a16="http://schemas.microsoft.com/office/drawing/2014/main" id="{A4A321DC-1084-81EE-C5A7-77906385D5E0}"/>
                </a:ext>
              </a:extLst>
            </p:cNvPr>
            <p:cNvSpPr txBox="1"/>
            <p:nvPr/>
          </p:nvSpPr>
          <p:spPr>
            <a:xfrm>
              <a:off x="4613139" y="5073562"/>
              <a:ext cx="687564" cy="461665"/>
            </a:xfrm>
            <a:prstGeom prst="rect">
              <a:avLst/>
            </a:prstGeom>
            <a:noFill/>
          </p:spPr>
          <p:txBody>
            <a:bodyPr wrap="square" rtlCol="0">
              <a:spAutoFit/>
            </a:bodyPr>
            <a:lstStyle/>
            <a:p>
              <a:pPr algn="ctr"/>
              <a:r>
                <a:rPr kumimoji="1" lang="ja-JP" altLang="en-US" sz="1200">
                  <a:latin typeface="HG創英角ｺﾞｼｯｸUB" panose="020B0909000000000000" pitchFamily="49" charset="-128"/>
                  <a:ea typeface="HG創英角ｺﾞｼｯｸUB" panose="020B0909000000000000" pitchFamily="49" charset="-128"/>
                </a:rPr>
                <a:t>ケア</a:t>
              </a:r>
              <a:endParaRPr kumimoji="1" lang="en-US" altLang="ja-JP" sz="1200">
                <a:latin typeface="HG創英角ｺﾞｼｯｸUB" panose="020B0909000000000000" pitchFamily="49" charset="-128"/>
                <a:ea typeface="HG創英角ｺﾞｼｯｸUB" panose="020B0909000000000000" pitchFamily="49" charset="-128"/>
              </a:endParaRPr>
            </a:p>
            <a:p>
              <a:pPr algn="ctr"/>
              <a:r>
                <a:rPr kumimoji="1" lang="ja-JP" altLang="en-US" sz="1200">
                  <a:latin typeface="HG創英角ｺﾞｼｯｸUB" panose="020B0909000000000000" pitchFamily="49" charset="-128"/>
                  <a:ea typeface="HG創英角ｺﾞｼｯｸUB" panose="020B0909000000000000" pitchFamily="49" charset="-128"/>
                </a:rPr>
                <a:t>プラン</a:t>
              </a:r>
              <a:endParaRPr kumimoji="1" lang="en-US" altLang="ja-JP" sz="1200">
                <a:latin typeface="HG創英角ｺﾞｼｯｸUB" panose="020B0909000000000000" pitchFamily="49" charset="-128"/>
                <a:ea typeface="HG創英角ｺﾞｼｯｸUB" panose="020B0909000000000000" pitchFamily="49" charset="-128"/>
              </a:endParaRPr>
            </a:p>
          </p:txBody>
        </p:sp>
        <p:sp>
          <p:nvSpPr>
            <p:cNvPr id="79" name="テキスト ボックス 78">
              <a:extLst>
                <a:ext uri="{FF2B5EF4-FFF2-40B4-BE49-F238E27FC236}">
                  <a16:creationId xmlns:a16="http://schemas.microsoft.com/office/drawing/2014/main" id="{30108E63-044A-2170-3E71-3A08B88781F6}"/>
                </a:ext>
              </a:extLst>
            </p:cNvPr>
            <p:cNvSpPr txBox="1"/>
            <p:nvPr/>
          </p:nvSpPr>
          <p:spPr>
            <a:xfrm>
              <a:off x="2711217" y="4696581"/>
              <a:ext cx="709367" cy="261610"/>
            </a:xfrm>
            <a:prstGeom prst="rect">
              <a:avLst/>
            </a:prstGeom>
            <a:noFill/>
          </p:spPr>
          <p:txBody>
            <a:bodyPr wrap="square" rtlCol="0">
              <a:spAutoFit/>
            </a:bodyPr>
            <a:lstStyle/>
            <a:p>
              <a:pPr algn="ctr"/>
              <a:r>
                <a:rPr kumimoji="1" lang="ja-JP" altLang="en-US" sz="1050" b="1">
                  <a:latin typeface="+mn-ea"/>
                </a:rPr>
                <a:t>市町村</a:t>
              </a:r>
              <a:endParaRPr kumimoji="1" lang="en-US" altLang="ja-JP" sz="1050" b="1">
                <a:latin typeface="+mn-ea"/>
              </a:endParaRPr>
            </a:p>
          </p:txBody>
        </p:sp>
        <p:sp>
          <p:nvSpPr>
            <p:cNvPr id="80" name="テキスト ボックス 79">
              <a:extLst>
                <a:ext uri="{FF2B5EF4-FFF2-40B4-BE49-F238E27FC236}">
                  <a16:creationId xmlns:a16="http://schemas.microsoft.com/office/drawing/2014/main" id="{30108E63-044A-2170-3E71-3A08B88781F6}"/>
                </a:ext>
              </a:extLst>
            </p:cNvPr>
            <p:cNvSpPr txBox="1"/>
            <p:nvPr/>
          </p:nvSpPr>
          <p:spPr>
            <a:xfrm>
              <a:off x="3642255" y="4696815"/>
              <a:ext cx="709367" cy="261610"/>
            </a:xfrm>
            <a:prstGeom prst="rect">
              <a:avLst/>
            </a:prstGeom>
            <a:noFill/>
          </p:spPr>
          <p:txBody>
            <a:bodyPr wrap="square" rtlCol="0">
              <a:spAutoFit/>
            </a:bodyPr>
            <a:lstStyle/>
            <a:p>
              <a:pPr algn="ctr"/>
              <a:r>
                <a:rPr kumimoji="1" lang="ja-JP" altLang="en-US" sz="1050" b="1">
                  <a:latin typeface="+mn-ea"/>
                </a:rPr>
                <a:t>審査会</a:t>
              </a:r>
              <a:endParaRPr kumimoji="1" lang="en-US" altLang="ja-JP" sz="1050" b="1">
                <a:latin typeface="+mn-ea"/>
              </a:endParaRPr>
            </a:p>
          </p:txBody>
        </p:sp>
        <p:sp>
          <p:nvSpPr>
            <p:cNvPr id="81" name="テキスト ボックス 80">
              <a:extLst>
                <a:ext uri="{FF2B5EF4-FFF2-40B4-BE49-F238E27FC236}">
                  <a16:creationId xmlns:a16="http://schemas.microsoft.com/office/drawing/2014/main" id="{30108E63-044A-2170-3E71-3A08B88781F6}"/>
                </a:ext>
              </a:extLst>
            </p:cNvPr>
            <p:cNvSpPr txBox="1"/>
            <p:nvPr/>
          </p:nvSpPr>
          <p:spPr>
            <a:xfrm>
              <a:off x="3945361" y="5999764"/>
              <a:ext cx="1055046" cy="369332"/>
            </a:xfrm>
            <a:prstGeom prst="rect">
              <a:avLst/>
            </a:prstGeom>
            <a:noFill/>
          </p:spPr>
          <p:txBody>
            <a:bodyPr wrap="square" rtlCol="0">
              <a:spAutoFit/>
            </a:bodyPr>
            <a:lstStyle/>
            <a:p>
              <a:pPr algn="ctr"/>
              <a:r>
                <a:rPr kumimoji="1" lang="ja-JP" altLang="en-US" sz="900" b="1">
                  <a:latin typeface="+mn-ea"/>
                </a:rPr>
                <a:t>ケア</a:t>
              </a:r>
              <a:endParaRPr kumimoji="1" lang="en-US" altLang="ja-JP" sz="900" b="1">
                <a:latin typeface="+mn-ea"/>
              </a:endParaRPr>
            </a:p>
            <a:p>
              <a:pPr algn="ctr"/>
              <a:r>
                <a:rPr kumimoji="1" lang="ja-JP" altLang="en-US" sz="900" b="1">
                  <a:latin typeface="+mn-ea"/>
                </a:rPr>
                <a:t>マネジャー</a:t>
              </a:r>
              <a:endParaRPr kumimoji="1" lang="en-US" altLang="ja-JP" sz="900" b="1">
                <a:latin typeface="+mn-ea"/>
              </a:endParaRPr>
            </a:p>
          </p:txBody>
        </p:sp>
        <p:sp>
          <p:nvSpPr>
            <p:cNvPr id="84" name="テキスト ボックス 83"/>
            <p:cNvSpPr txBox="1"/>
            <p:nvPr/>
          </p:nvSpPr>
          <p:spPr>
            <a:xfrm>
              <a:off x="6347013" y="4921973"/>
              <a:ext cx="338554" cy="870486"/>
            </a:xfrm>
            <a:prstGeom prst="rect">
              <a:avLst/>
            </a:prstGeom>
            <a:noFill/>
          </p:spPr>
          <p:txBody>
            <a:bodyPr vert="eaVert" wrap="square" rtlCol="0">
              <a:spAutoFit/>
            </a:bodyPr>
            <a:lstStyle/>
            <a:p>
              <a:pPr algn="ctr"/>
              <a:r>
                <a:rPr kumimoji="1" lang="ja-JP" altLang="en-US" sz="1000" b="1">
                  <a:latin typeface="游ゴシック" panose="020B0400000000000000" pitchFamily="50" charset="-128"/>
                  <a:ea typeface="游ゴシック" panose="020B0400000000000000" pitchFamily="50" charset="-128"/>
                </a:rPr>
                <a:t>サービス開始</a:t>
              </a:r>
            </a:p>
          </p:txBody>
        </p:sp>
        <p:sp>
          <p:nvSpPr>
            <p:cNvPr id="58" name="楕円 57"/>
            <p:cNvSpPr/>
            <p:nvPr/>
          </p:nvSpPr>
          <p:spPr>
            <a:xfrm>
              <a:off x="4137186" y="5849419"/>
              <a:ext cx="655517" cy="655517"/>
            </a:xfrm>
            <a:prstGeom prst="ellipse">
              <a:avLst/>
            </a:prstGeom>
            <a:noFill/>
            <a:ln w="38100">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A4A321DC-1084-81EE-C5A7-77906385D5E0}"/>
                </a:ext>
              </a:extLst>
            </p:cNvPr>
            <p:cNvSpPr txBox="1"/>
            <p:nvPr/>
          </p:nvSpPr>
          <p:spPr>
            <a:xfrm>
              <a:off x="4407679" y="4613907"/>
              <a:ext cx="1130530" cy="430887"/>
            </a:xfrm>
            <a:prstGeom prst="rect">
              <a:avLst/>
            </a:prstGeom>
            <a:noFill/>
          </p:spPr>
          <p:txBody>
            <a:bodyPr wrap="square" rtlCol="0">
              <a:spAutoFit/>
            </a:bodyPr>
            <a:lstStyle/>
            <a:p>
              <a:pPr algn="ctr"/>
              <a:r>
                <a:rPr kumimoji="1" lang="ja-JP" altLang="en-US" sz="1050" b="1">
                  <a:latin typeface="游ゴシック" panose="020B0400000000000000" pitchFamily="50" charset="-128"/>
                  <a:ea typeface="游ゴシック" panose="020B0400000000000000" pitchFamily="50" charset="-128"/>
                </a:rPr>
                <a:t>居宅介護</a:t>
              </a:r>
              <a:endParaRPr kumimoji="1" lang="en-US" altLang="ja-JP" sz="1050" b="1">
                <a:latin typeface="游ゴシック" panose="020B0400000000000000" pitchFamily="50" charset="-128"/>
                <a:ea typeface="游ゴシック" panose="020B0400000000000000" pitchFamily="50" charset="-128"/>
              </a:endParaRPr>
            </a:p>
            <a:p>
              <a:pPr algn="ctr"/>
              <a:r>
                <a:rPr kumimoji="1" lang="ja-JP" altLang="en-US" sz="1050" b="1">
                  <a:latin typeface="游ゴシック" panose="020B0400000000000000" pitchFamily="50" charset="-128"/>
                  <a:ea typeface="游ゴシック" panose="020B0400000000000000" pitchFamily="50" charset="-128"/>
                </a:rPr>
                <a:t>支援事業所</a:t>
              </a:r>
              <a:endParaRPr kumimoji="1" lang="en-US" altLang="ja-JP" sz="1050" b="1">
                <a:latin typeface="游ゴシック" panose="020B0400000000000000" pitchFamily="50" charset="-128"/>
                <a:ea typeface="游ゴシック" panose="020B0400000000000000" pitchFamily="50" charset="-128"/>
              </a:endParaRPr>
            </a:p>
          </p:txBody>
        </p:sp>
        <p:sp>
          <p:nvSpPr>
            <p:cNvPr id="60" name="楕円 59"/>
            <p:cNvSpPr/>
            <p:nvPr/>
          </p:nvSpPr>
          <p:spPr>
            <a:xfrm>
              <a:off x="5647758" y="4997338"/>
              <a:ext cx="655517" cy="655517"/>
            </a:xfrm>
            <a:prstGeom prst="ellipse">
              <a:avLst/>
            </a:prstGeom>
            <a:noFill/>
            <a:ln w="38100">
              <a:solidFill>
                <a:srgbClr val="FF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2346581" y="4890304"/>
              <a:ext cx="338554" cy="870486"/>
            </a:xfrm>
            <a:prstGeom prst="rect">
              <a:avLst/>
            </a:prstGeom>
            <a:noFill/>
          </p:spPr>
          <p:txBody>
            <a:bodyPr vert="eaVert" wrap="square" rtlCol="0">
              <a:spAutoFit/>
            </a:bodyPr>
            <a:lstStyle/>
            <a:p>
              <a:pPr algn="ctr"/>
              <a:r>
                <a:rPr kumimoji="1" lang="ja-JP" altLang="en-US" sz="1000" b="1">
                  <a:latin typeface="游ゴシック" panose="020B0400000000000000" pitchFamily="50" charset="-128"/>
                  <a:ea typeface="游ゴシック" panose="020B0400000000000000" pitchFamily="50" charset="-128"/>
                </a:rPr>
                <a:t>利用者等</a:t>
              </a:r>
            </a:p>
          </p:txBody>
        </p:sp>
        <p:sp>
          <p:nvSpPr>
            <p:cNvPr id="65" name="楕円 64"/>
            <p:cNvSpPr/>
            <p:nvPr/>
          </p:nvSpPr>
          <p:spPr>
            <a:xfrm>
              <a:off x="3448842" y="5849419"/>
              <a:ext cx="655517" cy="655517"/>
            </a:xfrm>
            <a:prstGeom prst="ellipse">
              <a:avLst/>
            </a:prstGeom>
            <a:noFill/>
            <a:ln w="38100">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p:cNvSpPr/>
            <p:nvPr/>
          </p:nvSpPr>
          <p:spPr>
            <a:xfrm>
              <a:off x="2760217" y="5849419"/>
              <a:ext cx="655517" cy="655517"/>
            </a:xfrm>
            <a:prstGeom prst="ellipse">
              <a:avLst/>
            </a:prstGeom>
            <a:noFill/>
            <a:ln w="38100">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30108E63-044A-2170-3E71-3A08B88781F6}"/>
                </a:ext>
              </a:extLst>
            </p:cNvPr>
            <p:cNvSpPr txBox="1"/>
            <p:nvPr/>
          </p:nvSpPr>
          <p:spPr>
            <a:xfrm>
              <a:off x="3254632" y="5972734"/>
              <a:ext cx="1055047" cy="461665"/>
            </a:xfrm>
            <a:prstGeom prst="rect">
              <a:avLst/>
            </a:prstGeom>
            <a:noFill/>
          </p:spPr>
          <p:txBody>
            <a:bodyPr wrap="square" rtlCol="0">
              <a:spAutoFit/>
            </a:bodyPr>
            <a:lstStyle/>
            <a:p>
              <a:pPr algn="ctr"/>
              <a:r>
                <a:rPr kumimoji="1" lang="ja-JP" altLang="en-US" sz="800" b="1">
                  <a:latin typeface="+mn-ea"/>
                </a:rPr>
                <a:t>地域包括</a:t>
              </a:r>
              <a:endParaRPr kumimoji="1" lang="en-US" altLang="ja-JP" sz="800" b="1">
                <a:latin typeface="+mn-ea"/>
              </a:endParaRPr>
            </a:p>
            <a:p>
              <a:pPr algn="ctr"/>
              <a:r>
                <a:rPr kumimoji="1" lang="ja-JP" altLang="en-US" sz="800" b="1">
                  <a:latin typeface="+mn-ea"/>
                </a:rPr>
                <a:t>支援</a:t>
              </a:r>
              <a:endParaRPr kumimoji="1" lang="en-US" altLang="ja-JP" sz="800" b="1">
                <a:latin typeface="+mn-ea"/>
              </a:endParaRPr>
            </a:p>
            <a:p>
              <a:pPr algn="ctr"/>
              <a:r>
                <a:rPr kumimoji="1" lang="ja-JP" altLang="en-US" sz="800" b="1">
                  <a:latin typeface="+mn-ea"/>
                </a:rPr>
                <a:t>センター</a:t>
              </a:r>
              <a:endParaRPr kumimoji="1" lang="en-US" altLang="ja-JP" sz="800" b="1">
                <a:latin typeface="+mn-ea"/>
              </a:endParaRPr>
            </a:p>
          </p:txBody>
        </p:sp>
        <p:sp>
          <p:nvSpPr>
            <p:cNvPr id="90" name="テキスト ボックス 89">
              <a:extLst>
                <a:ext uri="{FF2B5EF4-FFF2-40B4-BE49-F238E27FC236}">
                  <a16:creationId xmlns:a16="http://schemas.microsoft.com/office/drawing/2014/main" id="{30108E63-044A-2170-3E71-3A08B88781F6}"/>
                </a:ext>
              </a:extLst>
            </p:cNvPr>
            <p:cNvSpPr txBox="1"/>
            <p:nvPr/>
          </p:nvSpPr>
          <p:spPr>
            <a:xfrm>
              <a:off x="2534710" y="6010245"/>
              <a:ext cx="1055047" cy="338554"/>
            </a:xfrm>
            <a:prstGeom prst="rect">
              <a:avLst/>
            </a:prstGeom>
            <a:noFill/>
          </p:spPr>
          <p:txBody>
            <a:bodyPr wrap="square" rtlCol="0">
              <a:spAutoFit/>
            </a:bodyPr>
            <a:lstStyle/>
            <a:p>
              <a:pPr algn="ctr"/>
              <a:r>
                <a:rPr kumimoji="1" lang="ja-JP" altLang="en-US" sz="1600" b="1">
                  <a:latin typeface="+mn-ea"/>
                </a:rPr>
                <a:t>病院</a:t>
              </a:r>
              <a:endParaRPr kumimoji="1" lang="en-US" altLang="ja-JP" sz="900" b="1">
                <a:latin typeface="+mn-ea"/>
              </a:endParaRPr>
            </a:p>
          </p:txBody>
        </p:sp>
        <p:sp>
          <p:nvSpPr>
            <p:cNvPr id="91" name="テキスト ボックス 90">
              <a:extLst>
                <a:ext uri="{FF2B5EF4-FFF2-40B4-BE49-F238E27FC236}">
                  <a16:creationId xmlns:a16="http://schemas.microsoft.com/office/drawing/2014/main" id="{A4A321DC-1084-81EE-C5A7-77906385D5E0}"/>
                </a:ext>
              </a:extLst>
            </p:cNvPr>
            <p:cNvSpPr txBox="1"/>
            <p:nvPr/>
          </p:nvSpPr>
          <p:spPr>
            <a:xfrm>
              <a:off x="5631734" y="5073527"/>
              <a:ext cx="687564" cy="492443"/>
            </a:xfrm>
            <a:prstGeom prst="rect">
              <a:avLst/>
            </a:prstGeom>
            <a:noFill/>
          </p:spPr>
          <p:txBody>
            <a:bodyPr wrap="square" lIns="91440" tIns="45720" rIns="91440" bIns="45720" rtlCol="0" anchor="t">
              <a:spAutoFit/>
            </a:bodyPr>
            <a:lstStyle/>
            <a:p>
              <a:pPr algn="ctr"/>
              <a:r>
                <a:rPr kumimoji="1" lang="ja-JP" altLang="en-US" sz="1400">
                  <a:latin typeface="HG創英角ｺﾞｼｯｸUB"/>
                  <a:ea typeface="HG創英角ｺﾞｼｯｸUB"/>
                </a:rPr>
                <a:t>介護</a:t>
              </a:r>
              <a:endParaRPr kumimoji="1" lang="en-US" altLang="ja-JP" sz="1200">
                <a:latin typeface="HG創英角ｺﾞｼｯｸUB"/>
                <a:ea typeface="HG創英角ｺﾞｼｯｸUB"/>
              </a:endParaRPr>
            </a:p>
            <a:p>
              <a:pPr algn="ctr"/>
              <a:r>
                <a:rPr kumimoji="1" lang="ja-JP" altLang="en-US" sz="1200">
                  <a:latin typeface="HG創英角ｺﾞｼｯｸUB"/>
                  <a:ea typeface="HG創英角ｺﾞｼｯｸUB"/>
                </a:rPr>
                <a:t>事業者</a:t>
              </a:r>
              <a:endParaRPr lang="en-US" altLang="ja-JP" sz="1200">
                <a:latin typeface="HG創英角ｺﾞｼｯｸUB"/>
                <a:ea typeface="HG創英角ｺﾞｼｯｸUB"/>
              </a:endParaRPr>
            </a:p>
          </p:txBody>
        </p:sp>
        <p:cxnSp>
          <p:nvCxnSpPr>
            <p:cNvPr id="35" name="カギ線コネクタ 34"/>
            <p:cNvCxnSpPr>
              <a:stCxn id="60" idx="4"/>
              <a:endCxn id="58" idx="6"/>
            </p:cNvCxnSpPr>
            <p:nvPr/>
          </p:nvCxnSpPr>
          <p:spPr>
            <a:xfrm rot="5400000">
              <a:off x="5121949" y="5323609"/>
              <a:ext cx="524323" cy="1182814"/>
            </a:xfrm>
            <a:prstGeom prst="bentConnector2">
              <a:avLst/>
            </a:prstGeom>
            <a:ln w="28575">
              <a:solidFill>
                <a:srgbClr val="97A8C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30108E63-044A-2170-3E71-3A08B88781F6}"/>
                </a:ext>
              </a:extLst>
            </p:cNvPr>
            <p:cNvSpPr txBox="1"/>
            <p:nvPr/>
          </p:nvSpPr>
          <p:spPr>
            <a:xfrm>
              <a:off x="5552984" y="6205491"/>
              <a:ext cx="845064" cy="253916"/>
            </a:xfrm>
            <a:prstGeom prst="rect">
              <a:avLst/>
            </a:prstGeom>
            <a:noFill/>
          </p:spPr>
          <p:txBody>
            <a:bodyPr wrap="square" rtlCol="0">
              <a:spAutoFit/>
            </a:bodyPr>
            <a:lstStyle/>
            <a:p>
              <a:pPr algn="ctr"/>
              <a:r>
                <a:rPr kumimoji="1" lang="ja-JP" altLang="en-US" sz="1050" b="1">
                  <a:latin typeface="+mn-ea"/>
                </a:rPr>
                <a:t>営業活動</a:t>
              </a:r>
              <a:endParaRPr kumimoji="1" lang="en-US" altLang="ja-JP" sz="1050" b="1">
                <a:latin typeface="+mn-ea"/>
              </a:endParaRPr>
            </a:p>
          </p:txBody>
        </p:sp>
      </p:grpSp>
    </p:spTree>
    <p:extLst>
      <p:ext uri="{BB962C8B-B14F-4D97-AF65-F5344CB8AC3E}">
        <p14:creationId xmlns:p14="http://schemas.microsoft.com/office/powerpoint/2010/main" val="31955425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268241D9-6B44-4FA0-9B20-8D4984A61E9D}"/>
              </a:ext>
            </a:extLst>
          </p:cNvPr>
          <p:cNvSpPr txBox="1"/>
          <p:nvPr/>
        </p:nvSpPr>
        <p:spPr>
          <a:xfrm>
            <a:off x="3895616" y="5283713"/>
            <a:ext cx="5435660" cy="553998"/>
          </a:xfrm>
          <a:prstGeom prst="rect">
            <a:avLst/>
          </a:prstGeom>
          <a:noFill/>
        </p:spPr>
        <p:txBody>
          <a:bodyPr wrap="square" rtlCol="0">
            <a:spAutoFit/>
          </a:bodyPr>
          <a:lstStyle/>
          <a:p>
            <a:r>
              <a:rPr kumimoji="1" lang="ja-JP" altLang="en-US" sz="1000"/>
              <a:t>人員配置基準に従った人員の確保が必要となるため、人件費が下がると従業員が減っている可能性があることも考えられます。その場合、利用者がいてもサービス提供ができず、収入に影響が出る場合もあります</a:t>
            </a:r>
            <a:endParaRPr kumimoji="1" lang="en-US" altLang="ja-JP" sz="1000"/>
          </a:p>
        </p:txBody>
      </p:sp>
      <p:sp>
        <p:nvSpPr>
          <p:cNvPr id="42" name="テキスト ボックス 4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の目利き（決算資料編）その２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43" name="テキスト ボックス 4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4" name="テキスト ボックス 4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sp>
        <p:nvSpPr>
          <p:cNvPr id="48" name="テキスト ボックス 47">
            <a:extLst>
              <a:ext uri="{FF2B5EF4-FFF2-40B4-BE49-F238E27FC236}">
                <a16:creationId xmlns:a16="http://schemas.microsoft.com/office/drawing/2014/main" id="{4B849F25-C05A-4664-B4D4-A95FFE37E46E}"/>
              </a:ext>
            </a:extLst>
          </p:cNvPr>
          <p:cNvSpPr txBox="1"/>
          <p:nvPr/>
        </p:nvSpPr>
        <p:spPr>
          <a:xfrm>
            <a:off x="172800" y="414000"/>
            <a:ext cx="8355250" cy="553998"/>
          </a:xfrm>
          <a:prstGeom prst="rect">
            <a:avLst/>
          </a:prstGeom>
          <a:noFill/>
        </p:spPr>
        <p:txBody>
          <a:bodyPr wrap="square" rtlCol="0">
            <a:spAutoFit/>
          </a:bodyPr>
          <a:lstStyle/>
          <a:p>
            <a:r>
              <a:rPr kumimoji="1" lang="ja-JP" altLang="en-US" sz="1000" spc="-120" dirty="0"/>
              <a:t>介護業といってもサービスの幅が広いこともあり、事業者支援の初動における着眼のポイントをまとめます。</a:t>
            </a:r>
            <a:r>
              <a:rPr kumimoji="1" lang="ja-JP" altLang="en-US" sz="1000" spc="-120" dirty="0">
                <a:latin typeface="+mn-ea"/>
              </a:rPr>
              <a:t>介護保険は、ニーズ等の変化によって、毎年のように制度が変更となることが多く、詳細な支援には専門的な知見が必要になるものの、厚生労働省のウェブサイト（例えば「介護事業所・生活関連情報検索」）にて、介護保険の解説や介護サービスなどの知識から、地域ごとの事業所・施設などの公表情報が掲載されています。　</a:t>
            </a:r>
            <a:r>
              <a:rPr kumimoji="1" lang="en-US" altLang="ja-JP" sz="1000" spc="-30" dirty="0">
                <a:latin typeface="+mn-ea"/>
                <a:hlinkClick r:id="rId2"/>
              </a:rPr>
              <a:t>https://www.kaigokensaku.mhlw.go.jp/</a:t>
            </a:r>
            <a:endParaRPr kumimoji="1" lang="en-US" altLang="ja-JP" sz="1000" spc="-30" dirty="0">
              <a:latin typeface="+mn-ea"/>
            </a:endParaRPr>
          </a:p>
        </p:txBody>
      </p:sp>
      <p:grpSp>
        <p:nvGrpSpPr>
          <p:cNvPr id="49" name="グループ化 48">
            <a:extLst>
              <a:ext uri="{FF2B5EF4-FFF2-40B4-BE49-F238E27FC236}">
                <a16:creationId xmlns:a16="http://schemas.microsoft.com/office/drawing/2014/main" id="{8ABB6722-DECF-4076-BEFF-B18C6191B012}"/>
              </a:ext>
            </a:extLst>
          </p:cNvPr>
          <p:cNvGrpSpPr/>
          <p:nvPr/>
        </p:nvGrpSpPr>
        <p:grpSpPr>
          <a:xfrm>
            <a:off x="295274" y="1191600"/>
            <a:ext cx="1162051" cy="885825"/>
            <a:chOff x="2409824" y="3038474"/>
            <a:chExt cx="1162051" cy="885825"/>
          </a:xfrm>
        </p:grpSpPr>
        <p:sp>
          <p:nvSpPr>
            <p:cNvPr id="50" name="楕円 49">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53" name="正方形/長方形 52">
            <a:extLst>
              <a:ext uri="{FF2B5EF4-FFF2-40B4-BE49-F238E27FC236}">
                <a16:creationId xmlns:a16="http://schemas.microsoft.com/office/drawing/2014/main" id="{CA1DA63E-8C33-4A20-A3AC-72D866FD193E}"/>
              </a:ext>
            </a:extLst>
          </p:cNvPr>
          <p:cNvSpPr/>
          <p:nvPr/>
        </p:nvSpPr>
        <p:spPr>
          <a:xfrm>
            <a:off x="1352928" y="1339200"/>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人件費と収支</a:t>
            </a:r>
            <a:endParaRPr kumimoji="1" lang="en-US" altLang="ja-JP" sz="1400" b="1">
              <a:solidFill>
                <a:schemeClr val="tx1"/>
              </a:solidFill>
            </a:endParaRPr>
          </a:p>
        </p:txBody>
      </p:sp>
      <p:cxnSp>
        <p:nvCxnSpPr>
          <p:cNvPr id="60" name="直線コネクタ 59">
            <a:extLst>
              <a:ext uri="{FF2B5EF4-FFF2-40B4-BE49-F238E27FC236}">
                <a16:creationId xmlns:a16="http://schemas.microsoft.com/office/drawing/2014/main" id="{F945DB1C-D085-4922-86F4-76EB193C10CA}"/>
              </a:ext>
            </a:extLst>
          </p:cNvPr>
          <p:cNvCxnSpPr/>
          <p:nvPr/>
        </p:nvCxnSpPr>
        <p:spPr>
          <a:xfrm>
            <a:off x="226628" y="66946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2" name="テキスト ボックス 261">
            <a:extLst>
              <a:ext uri="{FF2B5EF4-FFF2-40B4-BE49-F238E27FC236}">
                <a16:creationId xmlns:a16="http://schemas.microsoft.com/office/drawing/2014/main" id="{7FF0930B-48C4-417E-9D9D-22D3D74C1304}"/>
              </a:ext>
            </a:extLst>
          </p:cNvPr>
          <p:cNvSpPr txBox="1"/>
          <p:nvPr/>
        </p:nvSpPr>
        <p:spPr>
          <a:xfrm>
            <a:off x="5565684" y="3917154"/>
            <a:ext cx="4140368" cy="200055"/>
          </a:xfrm>
          <a:prstGeom prst="rect">
            <a:avLst/>
          </a:prstGeom>
          <a:noFill/>
        </p:spPr>
        <p:txBody>
          <a:bodyPr wrap="square" rtlCol="0">
            <a:spAutoFit/>
          </a:bodyPr>
          <a:lstStyle/>
          <a:p>
            <a:r>
              <a:rPr kumimoji="1" lang="ja-JP" altLang="en-US" sz="700" spc="-50"/>
              <a:t>　出所：厚生労働省「令和５年度介護事業経営実態調査」（平均）の値を</a:t>
            </a:r>
            <a:r>
              <a:rPr kumimoji="1" lang="en-US" altLang="ja-JP" sz="700" spc="-50">
                <a:latin typeface="+mn-ea"/>
              </a:rPr>
              <a:t>12</a:t>
            </a:r>
            <a:r>
              <a:rPr kumimoji="1" lang="ja-JP" altLang="en-US" sz="700" spc="-50"/>
              <a:t>倍（年換算）したもの</a:t>
            </a:r>
            <a:endParaRPr kumimoji="1" lang="en-US" altLang="ja-JP" sz="700" spc="-50"/>
          </a:p>
        </p:txBody>
      </p:sp>
      <p:grpSp>
        <p:nvGrpSpPr>
          <p:cNvPr id="116" name="グループ化 115">
            <a:extLst>
              <a:ext uri="{FF2B5EF4-FFF2-40B4-BE49-F238E27FC236}">
                <a16:creationId xmlns:a16="http://schemas.microsoft.com/office/drawing/2014/main" id="{342C8DAD-2E5C-41AA-275E-48CC669F603A}"/>
              </a:ext>
            </a:extLst>
          </p:cNvPr>
          <p:cNvGrpSpPr/>
          <p:nvPr/>
        </p:nvGrpSpPr>
        <p:grpSpPr>
          <a:xfrm>
            <a:off x="766488" y="2292308"/>
            <a:ext cx="1394247" cy="1668314"/>
            <a:chOff x="149672" y="2415942"/>
            <a:chExt cx="2160391" cy="1431401"/>
          </a:xfrm>
        </p:grpSpPr>
        <p:grpSp>
          <p:nvGrpSpPr>
            <p:cNvPr id="118" name="グループ化 117">
              <a:extLst>
                <a:ext uri="{FF2B5EF4-FFF2-40B4-BE49-F238E27FC236}">
                  <a16:creationId xmlns:a16="http://schemas.microsoft.com/office/drawing/2014/main" id="{13FB0D83-7131-0D00-41D4-80365D98CDA8}"/>
                </a:ext>
              </a:extLst>
            </p:cNvPr>
            <p:cNvGrpSpPr/>
            <p:nvPr/>
          </p:nvGrpSpPr>
          <p:grpSpPr>
            <a:xfrm>
              <a:off x="149672" y="2788432"/>
              <a:ext cx="2144678" cy="590972"/>
              <a:chOff x="149672" y="2547882"/>
              <a:chExt cx="2144678" cy="590972"/>
            </a:xfrm>
          </p:grpSpPr>
          <p:sp>
            <p:nvSpPr>
              <p:cNvPr id="120" name="テキスト ボックス 119">
                <a:extLst>
                  <a:ext uri="{FF2B5EF4-FFF2-40B4-BE49-F238E27FC236}">
                    <a16:creationId xmlns:a16="http://schemas.microsoft.com/office/drawing/2014/main" id="{F961C001-1D71-F369-E19F-98E72AF62D71}"/>
                  </a:ext>
                </a:extLst>
              </p:cNvPr>
              <p:cNvSpPr txBox="1"/>
              <p:nvPr/>
            </p:nvSpPr>
            <p:spPr>
              <a:xfrm>
                <a:off x="149672" y="2547882"/>
                <a:ext cx="2144678" cy="300658"/>
              </a:xfrm>
              <a:prstGeom prst="rect">
                <a:avLst/>
              </a:prstGeom>
              <a:noFill/>
            </p:spPr>
            <p:txBody>
              <a:bodyPr wrap="square" rtlCol="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サービス別</a:t>
                </a:r>
                <a:endParaRPr kumimoji="1" lang="en-US" altLang="ja-JP">
                  <a:latin typeface="HGS創英角ｺﾞｼｯｸUB" panose="020B0900000000000000" pitchFamily="50" charset="-128"/>
                  <a:ea typeface="HGS創英角ｺﾞｼｯｸUB" panose="020B0900000000000000" pitchFamily="50" charset="-128"/>
                </a:endParaRPr>
              </a:p>
            </p:txBody>
          </p:sp>
          <p:sp>
            <p:nvSpPr>
              <p:cNvPr id="121" name="テキスト ボックス 120">
                <a:extLst>
                  <a:ext uri="{FF2B5EF4-FFF2-40B4-BE49-F238E27FC236}">
                    <a16:creationId xmlns:a16="http://schemas.microsoft.com/office/drawing/2014/main" id="{7586504E-B8BF-001F-D523-4617854D43D2}"/>
                  </a:ext>
                </a:extLst>
              </p:cNvPr>
              <p:cNvSpPr txBox="1"/>
              <p:nvPr/>
            </p:nvSpPr>
            <p:spPr>
              <a:xfrm>
                <a:off x="167088" y="2788087"/>
                <a:ext cx="2100072" cy="350767"/>
              </a:xfrm>
              <a:prstGeom prst="rect">
                <a:avLst/>
              </a:prstGeom>
              <a:noFill/>
            </p:spPr>
            <p:txBody>
              <a:bodyPr wrap="square" rtlCol="0">
                <a:spAutoFit/>
              </a:bodyPr>
              <a:lstStyle/>
              <a:p>
                <a:pPr algn="ctr"/>
                <a:r>
                  <a:rPr kumimoji="1" lang="ja-JP" altLang="en-US" sz="2200" b="1">
                    <a:latin typeface="HGS創英角ｺﾞｼｯｸUB" panose="020B0900000000000000" pitchFamily="50" charset="-128"/>
                    <a:ea typeface="HGS創英角ｺﾞｼｯｸUB" panose="020B0900000000000000" pitchFamily="50" charset="-128"/>
                  </a:rPr>
                  <a:t>主な指標</a:t>
                </a:r>
              </a:p>
            </p:txBody>
          </p:sp>
        </p:grpSp>
        <p:sp>
          <p:nvSpPr>
            <p:cNvPr id="119" name="正方形/長方形 118">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noFill/>
            <a:ln w="44450">
              <a:solidFill>
                <a:srgbClr val="8FAA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2" name="グループ化 121"/>
          <p:cNvGrpSpPr/>
          <p:nvPr/>
        </p:nvGrpSpPr>
        <p:grpSpPr>
          <a:xfrm>
            <a:off x="616599" y="5204853"/>
            <a:ext cx="1197845" cy="1319661"/>
            <a:chOff x="322113" y="5170350"/>
            <a:chExt cx="1197845" cy="1433022"/>
          </a:xfrm>
        </p:grpSpPr>
        <p:sp>
          <p:nvSpPr>
            <p:cNvPr id="123" name="正方形/長方形 122">
              <a:extLst>
                <a:ext uri="{FF2B5EF4-FFF2-40B4-BE49-F238E27FC236}">
                  <a16:creationId xmlns:a16="http://schemas.microsoft.com/office/drawing/2014/main" id="{942D60F4-F6FB-DBA1-23E7-2FD139A721BC}"/>
                </a:ext>
              </a:extLst>
            </p:cNvPr>
            <p:cNvSpPr/>
            <p:nvPr/>
          </p:nvSpPr>
          <p:spPr>
            <a:xfrm>
              <a:off x="360613" y="5170350"/>
              <a:ext cx="1123551" cy="1433022"/>
            </a:xfrm>
            <a:prstGeom prst="rect">
              <a:avLst/>
            </a:prstGeom>
            <a:noFill/>
            <a:ln w="38100">
              <a:solidFill>
                <a:srgbClr val="FF000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BA0236F1-AC08-02F3-6F6A-308666B1B88E}"/>
                </a:ext>
              </a:extLst>
            </p:cNvPr>
            <p:cNvSpPr txBox="1"/>
            <p:nvPr/>
          </p:nvSpPr>
          <p:spPr>
            <a:xfrm>
              <a:off x="322113" y="5468217"/>
              <a:ext cx="1197845" cy="868959"/>
            </a:xfrm>
            <a:prstGeom prst="rect">
              <a:avLst/>
            </a:prstGeom>
            <a:noFill/>
          </p:spPr>
          <p:txBody>
            <a:bodyPr wrap="square" rtlCol="0">
              <a:spAutoFit/>
            </a:bodyPr>
            <a:lstStyle/>
            <a:p>
              <a:pPr algn="ctr"/>
              <a:r>
                <a:rPr kumimoji="1" lang="ja-JP" altLang="en-US" b="1"/>
                <a:t>介護業</a:t>
              </a:r>
              <a:endParaRPr kumimoji="1" lang="en-US" altLang="ja-JP" b="1"/>
            </a:p>
            <a:p>
              <a:pPr algn="ctr"/>
              <a:r>
                <a:rPr kumimoji="1" lang="ja-JP" altLang="en-US" sz="1400" b="1"/>
                <a:t>の</a:t>
              </a:r>
              <a:endParaRPr kumimoji="1" lang="en-US" altLang="ja-JP" sz="1000" b="1"/>
            </a:p>
            <a:p>
              <a:pPr algn="ctr"/>
              <a:r>
                <a:rPr kumimoji="1" lang="ja-JP" altLang="en-US" sz="1400" b="1"/>
                <a:t>人件費目安</a:t>
              </a:r>
              <a:endParaRPr kumimoji="1" lang="en-US" altLang="ja-JP" sz="1400" b="1"/>
            </a:p>
          </p:txBody>
        </p:sp>
      </p:grpSp>
      <p:grpSp>
        <p:nvGrpSpPr>
          <p:cNvPr id="125" name="グループ化 124">
            <a:extLst>
              <a:ext uri="{FF2B5EF4-FFF2-40B4-BE49-F238E27FC236}">
                <a16:creationId xmlns:a16="http://schemas.microsoft.com/office/drawing/2014/main" id="{6FB0950F-825F-EFD8-D928-E56B7710B746}"/>
              </a:ext>
            </a:extLst>
          </p:cNvPr>
          <p:cNvGrpSpPr/>
          <p:nvPr/>
        </p:nvGrpSpPr>
        <p:grpSpPr>
          <a:xfrm>
            <a:off x="1608783" y="5289070"/>
            <a:ext cx="2358189" cy="1345142"/>
            <a:chOff x="1267796" y="5187213"/>
            <a:chExt cx="2358189" cy="1345142"/>
          </a:xfrm>
        </p:grpSpPr>
        <p:sp>
          <p:nvSpPr>
            <p:cNvPr id="126" name="矢印: ストライプ 92">
              <a:extLst>
                <a:ext uri="{FF2B5EF4-FFF2-40B4-BE49-F238E27FC236}">
                  <a16:creationId xmlns:a16="http://schemas.microsoft.com/office/drawing/2014/main" id="{9044E7DC-DB88-5844-06E6-47B388B02ED0}"/>
                </a:ext>
              </a:extLst>
            </p:cNvPr>
            <p:cNvSpPr/>
            <p:nvPr/>
          </p:nvSpPr>
          <p:spPr>
            <a:xfrm rot="5400000">
              <a:off x="1939255" y="5482526"/>
              <a:ext cx="1015270" cy="811273"/>
            </a:xfrm>
            <a:prstGeom prst="stripedRightArrow">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a:extLst>
                <a:ext uri="{FF2B5EF4-FFF2-40B4-BE49-F238E27FC236}">
                  <a16:creationId xmlns:a16="http://schemas.microsoft.com/office/drawing/2014/main" id="{89576559-F9ED-F9F5-2FEA-81CEE9640FE2}"/>
                </a:ext>
              </a:extLst>
            </p:cNvPr>
            <p:cNvSpPr txBox="1"/>
            <p:nvPr/>
          </p:nvSpPr>
          <p:spPr>
            <a:xfrm>
              <a:off x="1661670" y="5824469"/>
              <a:ext cx="1951977" cy="707886"/>
            </a:xfrm>
            <a:prstGeom prst="rect">
              <a:avLst/>
            </a:prstGeom>
            <a:noFill/>
          </p:spPr>
          <p:txBody>
            <a:bodyPr wrap="square" rtlCol="0">
              <a:spAutoFit/>
            </a:bodyPr>
            <a:lstStyle/>
            <a:p>
              <a:r>
                <a:rPr kumimoji="1" lang="ja-JP" altLang="en-US" sz="1200" b="1"/>
                <a:t>概ね</a:t>
              </a:r>
              <a:endParaRPr kumimoji="1" lang="en-US" altLang="ja-JP" sz="1200" b="1"/>
            </a:p>
            <a:p>
              <a:r>
                <a:rPr kumimoji="1" lang="en-US" altLang="ja-JP" sz="2800" b="1">
                  <a:latin typeface="Arial Black" panose="020B0A04020102020204" pitchFamily="34" charset="0"/>
                </a:rPr>
                <a:t>60-70</a:t>
              </a:r>
              <a:r>
                <a:rPr kumimoji="1" lang="ja-JP" altLang="en-US" sz="2400" b="1"/>
                <a:t>％</a:t>
              </a:r>
              <a:r>
                <a:rPr kumimoji="1" lang="ja-JP" altLang="en-US" sz="1200" b="1"/>
                <a:t>前後</a:t>
              </a:r>
              <a:endParaRPr kumimoji="1" lang="ja-JP" altLang="en-US" b="1"/>
            </a:p>
          </p:txBody>
        </p:sp>
        <p:grpSp>
          <p:nvGrpSpPr>
            <p:cNvPr id="128" name="グループ化 127">
              <a:extLst>
                <a:ext uri="{FF2B5EF4-FFF2-40B4-BE49-F238E27FC236}">
                  <a16:creationId xmlns:a16="http://schemas.microsoft.com/office/drawing/2014/main" id="{DCDF21B8-BBB1-5551-F461-F195258CFD69}"/>
                </a:ext>
              </a:extLst>
            </p:cNvPr>
            <p:cNvGrpSpPr/>
            <p:nvPr/>
          </p:nvGrpSpPr>
          <p:grpSpPr>
            <a:xfrm>
              <a:off x="1267796" y="5187213"/>
              <a:ext cx="2358189" cy="557586"/>
              <a:chOff x="1250424" y="5187213"/>
              <a:chExt cx="2358189" cy="557586"/>
            </a:xfrm>
          </p:grpSpPr>
          <p:sp>
            <p:nvSpPr>
              <p:cNvPr id="129" name="テキスト ボックス 128">
                <a:extLst>
                  <a:ext uri="{FF2B5EF4-FFF2-40B4-BE49-F238E27FC236}">
                    <a16:creationId xmlns:a16="http://schemas.microsoft.com/office/drawing/2014/main" id="{40064578-FC88-7253-B5B0-191E7D851A7B}"/>
                  </a:ext>
                </a:extLst>
              </p:cNvPr>
              <p:cNvSpPr txBox="1"/>
              <p:nvPr/>
            </p:nvSpPr>
            <p:spPr>
              <a:xfrm>
                <a:off x="1250424" y="5467800"/>
                <a:ext cx="2358189" cy="276999"/>
              </a:xfrm>
              <a:prstGeom prst="rect">
                <a:avLst/>
              </a:prstGeom>
              <a:noFill/>
            </p:spPr>
            <p:txBody>
              <a:bodyPr wrap="square" rtlCol="0">
                <a:spAutoFit/>
              </a:bodyPr>
              <a:lstStyle/>
              <a:p>
                <a:pPr algn="ctr"/>
                <a:r>
                  <a:rPr kumimoji="1" lang="ja-JP" altLang="en-US" sz="1200" b="1"/>
                  <a:t>介護収入（売上高）</a:t>
                </a:r>
              </a:p>
            </p:txBody>
          </p:sp>
          <p:sp>
            <p:nvSpPr>
              <p:cNvPr id="130" name="テキスト ボックス 129">
                <a:extLst>
                  <a:ext uri="{FF2B5EF4-FFF2-40B4-BE49-F238E27FC236}">
                    <a16:creationId xmlns:a16="http://schemas.microsoft.com/office/drawing/2014/main" id="{2B95F0FC-D1FF-22A0-DC57-3E0F6E2CFC0D}"/>
                  </a:ext>
                </a:extLst>
              </p:cNvPr>
              <p:cNvSpPr txBox="1"/>
              <p:nvPr/>
            </p:nvSpPr>
            <p:spPr>
              <a:xfrm>
                <a:off x="1250424" y="5187213"/>
                <a:ext cx="2358189" cy="276999"/>
              </a:xfrm>
              <a:prstGeom prst="rect">
                <a:avLst/>
              </a:prstGeom>
              <a:noFill/>
            </p:spPr>
            <p:txBody>
              <a:bodyPr wrap="square" rtlCol="0">
                <a:spAutoFit/>
              </a:bodyPr>
              <a:lstStyle/>
              <a:p>
                <a:pPr algn="ctr"/>
                <a:r>
                  <a:rPr kumimoji="1" lang="ja-JP" altLang="en-US" sz="1200" b="1"/>
                  <a:t>人件費</a:t>
                </a:r>
              </a:p>
            </p:txBody>
          </p:sp>
          <p:cxnSp>
            <p:nvCxnSpPr>
              <p:cNvPr id="131" name="直線コネクタ 130">
                <a:extLst>
                  <a:ext uri="{FF2B5EF4-FFF2-40B4-BE49-F238E27FC236}">
                    <a16:creationId xmlns:a16="http://schemas.microsoft.com/office/drawing/2014/main" id="{050112C1-5771-8C8F-4465-BC3EC957F922}"/>
                  </a:ext>
                </a:extLst>
              </p:cNvPr>
              <p:cNvCxnSpPr>
                <a:cxnSpLocks/>
              </p:cNvCxnSpPr>
              <p:nvPr/>
            </p:nvCxnSpPr>
            <p:spPr>
              <a:xfrm>
                <a:off x="1682892" y="5468217"/>
                <a:ext cx="146057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44" name="テキスト ボックス 143">
            <a:extLst>
              <a:ext uri="{FF2B5EF4-FFF2-40B4-BE49-F238E27FC236}">
                <a16:creationId xmlns:a16="http://schemas.microsoft.com/office/drawing/2014/main" id="{750F6C54-909C-4F39-BB54-483FFB743FC7}"/>
              </a:ext>
            </a:extLst>
          </p:cNvPr>
          <p:cNvSpPr txBox="1"/>
          <p:nvPr/>
        </p:nvSpPr>
        <p:spPr>
          <a:xfrm>
            <a:off x="3361634" y="1325366"/>
            <a:ext cx="6375567" cy="553998"/>
          </a:xfrm>
          <a:prstGeom prst="rect">
            <a:avLst/>
          </a:prstGeom>
          <a:noFill/>
        </p:spPr>
        <p:txBody>
          <a:bodyPr wrap="square" lIns="91440" tIns="45720" rIns="91440" bIns="45720" rtlCol="0" anchor="t">
            <a:spAutoFit/>
          </a:bodyPr>
          <a:lstStyle/>
          <a:p>
            <a:r>
              <a:rPr kumimoji="1" lang="ja-JP" sz="1000">
                <a:latin typeface="游ゴシック"/>
                <a:ea typeface="游ゴシック"/>
              </a:rPr>
              <a:t>□</a:t>
            </a:r>
            <a:r>
              <a:rPr kumimoji="1" lang="ja-JP" altLang="en-US" sz="1000">
                <a:ea typeface="游ゴシック"/>
              </a:rPr>
              <a:t>　介護分野は、医療分野にもまして労働集約的な業種といえる</a:t>
            </a:r>
            <a:endParaRPr lang="en-US" altLang="ja-JP" sz="1000">
              <a:ea typeface="游ゴシック"/>
              <a:cs typeface="Calibri"/>
            </a:endParaRPr>
          </a:p>
          <a:p>
            <a:r>
              <a:rPr kumimoji="1" lang="ja-JP" sz="1000">
                <a:latin typeface="游ゴシック"/>
                <a:ea typeface="游ゴシック"/>
              </a:rPr>
              <a:t>□</a:t>
            </a:r>
            <a:r>
              <a:rPr kumimoji="1" lang="ja-JP" altLang="en-US" sz="1000">
                <a:ea typeface="游ゴシック"/>
              </a:rPr>
              <a:t>　重労働でもあるため、慢性的な人材不足となっており、採用競争が激しい</a:t>
            </a:r>
            <a:endParaRPr lang="en-US" altLang="ja-JP" sz="1000">
              <a:ea typeface="游ゴシック"/>
              <a:cs typeface="Calibri"/>
            </a:endParaRPr>
          </a:p>
          <a:p>
            <a:r>
              <a:rPr kumimoji="1" lang="ja-JP" sz="1000">
                <a:latin typeface="游ゴシック"/>
                <a:ea typeface="游ゴシック"/>
              </a:rPr>
              <a:t>□</a:t>
            </a:r>
            <a:r>
              <a:rPr kumimoji="1" lang="ja-JP" altLang="en-US" sz="1000">
                <a:ea typeface="游ゴシック"/>
              </a:rPr>
              <a:t>　各介護サービスの事業構造の理解や、計数情報の適時取得を通した支援方針の探索が初動としては良い</a:t>
            </a:r>
            <a:endParaRPr lang="en-US" altLang="ja-JP" sz="1000">
              <a:ea typeface="游ゴシック"/>
              <a:cs typeface="Calibri"/>
            </a:endParaRPr>
          </a:p>
        </p:txBody>
      </p:sp>
      <p:cxnSp>
        <p:nvCxnSpPr>
          <p:cNvPr id="147" name="直線コネクタ 1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9AEB2F90-076B-B65D-EAAB-3AFF4BB90B18}"/>
              </a:ext>
            </a:extLst>
          </p:cNvPr>
          <p:cNvSpPr txBox="1"/>
          <p:nvPr/>
        </p:nvSpPr>
        <p:spPr>
          <a:xfrm>
            <a:off x="636125" y="4234409"/>
            <a:ext cx="8831365" cy="707886"/>
          </a:xfrm>
          <a:prstGeom prst="rect">
            <a:avLst/>
          </a:prstGeom>
          <a:noFill/>
        </p:spPr>
        <p:txBody>
          <a:bodyPr wrap="square" rtlCol="0">
            <a:spAutoFit/>
          </a:bodyPr>
          <a:lstStyle/>
          <a:p>
            <a:r>
              <a:rPr kumimoji="1" lang="ja-JP" altLang="en-US" sz="1000" spc="-100" dirty="0">
                <a:latin typeface="+mn-ea"/>
              </a:rPr>
              <a:t>　厚生労働省「令和５年度介護事業経営実態調査」によると、介護サービス別にサービス提供の状況、職員配置・給与、収入の状況、支出の状況等が調査されており、</a:t>
            </a:r>
            <a:endParaRPr kumimoji="1" lang="en-US" altLang="ja-JP" sz="1000" spc="-100" dirty="0">
              <a:latin typeface="+mn-ea"/>
            </a:endParaRPr>
          </a:p>
          <a:p>
            <a:r>
              <a:rPr kumimoji="1" lang="ja-JP" altLang="en-US" sz="1000" spc="-100" dirty="0">
                <a:latin typeface="+mn-ea"/>
              </a:rPr>
              <a:t>平均的な事業規模や介護保険収入の割合、人件費などを確認することができます。</a:t>
            </a:r>
            <a:r>
              <a:rPr kumimoji="1" lang="ja-JP" altLang="en-US" sz="1000" spc="-100" dirty="0">
                <a:latin typeface="游ゴシック 本文"/>
              </a:rPr>
              <a:t>労働集約型である訪問系サービスは、人件費率も高い傾向があり、特養などの</a:t>
            </a:r>
            <a:endParaRPr kumimoji="1" lang="en-US" altLang="ja-JP" sz="1000" spc="-100" dirty="0">
              <a:latin typeface="游ゴシック 本文"/>
            </a:endParaRPr>
          </a:p>
          <a:p>
            <a:r>
              <a:rPr kumimoji="1" lang="ja-JP" altLang="en-US" sz="1000" spc="-100" dirty="0">
                <a:latin typeface="游ゴシック 本文"/>
              </a:rPr>
              <a:t>入居系（施設系）サービスの場合、費用に占める減価償却費等の設備費の割合が大きく、人件費率は訪問系サービスに比べて低くなる傾向にあります。また、サ高住や</a:t>
            </a:r>
            <a:endParaRPr kumimoji="1" lang="en-US" altLang="ja-JP" sz="1000" spc="-100" dirty="0">
              <a:latin typeface="游ゴシック 本文"/>
            </a:endParaRPr>
          </a:p>
          <a:p>
            <a:r>
              <a:rPr kumimoji="1" lang="ja-JP" altLang="en-US" sz="1000" spc="-100" dirty="0">
                <a:latin typeface="游ゴシック 本文"/>
              </a:rPr>
              <a:t>老人ホームが、自社で介護サービスを提供する特定施設については、さらに住居費等の保険外収益が高い傾向が見て取れます。</a:t>
            </a:r>
            <a:endParaRPr kumimoji="1" lang="en-US" altLang="ja-JP" sz="1000" spc="-100" dirty="0">
              <a:latin typeface="游ゴシック 本文"/>
            </a:endParaRPr>
          </a:p>
        </p:txBody>
      </p:sp>
      <p:grpSp>
        <p:nvGrpSpPr>
          <p:cNvPr id="92" name="グループ化 91"/>
          <p:cNvGrpSpPr/>
          <p:nvPr/>
        </p:nvGrpSpPr>
        <p:grpSpPr>
          <a:xfrm>
            <a:off x="3514208" y="5892356"/>
            <a:ext cx="6230043" cy="602026"/>
            <a:chOff x="2166691" y="6189182"/>
            <a:chExt cx="6230043" cy="602026"/>
          </a:xfrm>
        </p:grpSpPr>
        <p:cxnSp>
          <p:nvCxnSpPr>
            <p:cNvPr id="93" name="直線矢印コネクタ 92">
              <a:extLst>
                <a:ext uri="{FF2B5EF4-FFF2-40B4-BE49-F238E27FC236}">
                  <a16:creationId xmlns:a16="http://schemas.microsoft.com/office/drawing/2014/main" id="{C9615C48-4FF5-1DB3-2833-42466B1E0E99}"/>
                </a:ext>
              </a:extLst>
            </p:cNvPr>
            <p:cNvCxnSpPr>
              <a:cxnSpLocks/>
              <a:endCxn id="95" idx="3"/>
            </p:cNvCxnSpPr>
            <p:nvPr/>
          </p:nvCxnSpPr>
          <p:spPr>
            <a:xfrm>
              <a:off x="3946026" y="6504991"/>
              <a:ext cx="1383810" cy="2829"/>
            </a:xfrm>
            <a:prstGeom prst="straightConnector1">
              <a:avLst/>
            </a:prstGeom>
            <a:ln w="104775">
              <a:solidFill>
                <a:srgbClr val="FF0000">
                  <a:alpha val="2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94" name="グループ化 93">
              <a:extLst>
                <a:ext uri="{FF2B5EF4-FFF2-40B4-BE49-F238E27FC236}">
                  <a16:creationId xmlns:a16="http://schemas.microsoft.com/office/drawing/2014/main" id="{64F5A74D-C442-A3C4-BBF2-0411EB17B450}"/>
                </a:ext>
              </a:extLst>
            </p:cNvPr>
            <p:cNvGrpSpPr/>
            <p:nvPr/>
          </p:nvGrpSpPr>
          <p:grpSpPr>
            <a:xfrm>
              <a:off x="2166691" y="6224432"/>
              <a:ext cx="2378241" cy="566776"/>
              <a:chOff x="3408150" y="4474729"/>
              <a:chExt cx="2378241" cy="566776"/>
            </a:xfrm>
          </p:grpSpPr>
          <p:grpSp>
            <p:nvGrpSpPr>
              <p:cNvPr id="98" name="グループ化 97">
                <a:extLst>
                  <a:ext uri="{FF2B5EF4-FFF2-40B4-BE49-F238E27FC236}">
                    <a16:creationId xmlns:a16="http://schemas.microsoft.com/office/drawing/2014/main" id="{578A67AA-40E9-02DA-08C7-6E1464EBA1A5}"/>
                  </a:ext>
                </a:extLst>
              </p:cNvPr>
              <p:cNvGrpSpPr/>
              <p:nvPr/>
            </p:nvGrpSpPr>
            <p:grpSpPr>
              <a:xfrm>
                <a:off x="3408150" y="4474729"/>
                <a:ext cx="2378241" cy="566776"/>
                <a:chOff x="3408150" y="4474729"/>
                <a:chExt cx="2378241" cy="566776"/>
              </a:xfrm>
            </p:grpSpPr>
            <p:sp>
              <p:nvSpPr>
                <p:cNvPr id="100" name="テキスト ボックス 99">
                  <a:extLst>
                    <a:ext uri="{FF2B5EF4-FFF2-40B4-BE49-F238E27FC236}">
                      <a16:creationId xmlns:a16="http://schemas.microsoft.com/office/drawing/2014/main" id="{E64935D7-A848-3148-0142-B822D225BAF7}"/>
                    </a:ext>
                  </a:extLst>
                </p:cNvPr>
                <p:cNvSpPr txBox="1"/>
                <p:nvPr/>
              </p:nvSpPr>
              <p:spPr>
                <a:xfrm>
                  <a:off x="3408951" y="4764506"/>
                  <a:ext cx="2377440" cy="276999"/>
                </a:xfrm>
                <a:prstGeom prst="rect">
                  <a:avLst/>
                </a:prstGeom>
                <a:noFill/>
              </p:spPr>
              <p:txBody>
                <a:bodyPr wrap="square" rtlCol="0">
                  <a:spAutoFit/>
                </a:bodyPr>
                <a:lstStyle/>
                <a:p>
                  <a:pPr algn="ctr"/>
                  <a:r>
                    <a:rPr kumimoji="1" lang="ja-JP" altLang="en-US" sz="1200" b="1"/>
                    <a:t>介護収入（売上高）</a:t>
                  </a:r>
                </a:p>
              </p:txBody>
            </p:sp>
            <p:sp>
              <p:nvSpPr>
                <p:cNvPr id="101" name="テキスト ボックス 100">
                  <a:extLst>
                    <a:ext uri="{FF2B5EF4-FFF2-40B4-BE49-F238E27FC236}">
                      <a16:creationId xmlns:a16="http://schemas.microsoft.com/office/drawing/2014/main" id="{EDECA1FB-CA80-DF16-49E2-0905CF6BBFD4}"/>
                    </a:ext>
                  </a:extLst>
                </p:cNvPr>
                <p:cNvSpPr txBox="1"/>
                <p:nvPr/>
              </p:nvSpPr>
              <p:spPr>
                <a:xfrm>
                  <a:off x="3408150" y="4474729"/>
                  <a:ext cx="2377440" cy="276999"/>
                </a:xfrm>
                <a:prstGeom prst="rect">
                  <a:avLst/>
                </a:prstGeom>
                <a:noFill/>
              </p:spPr>
              <p:txBody>
                <a:bodyPr wrap="square" rtlCol="0">
                  <a:spAutoFit/>
                </a:bodyPr>
                <a:lstStyle/>
                <a:p>
                  <a:pPr algn="ctr"/>
                  <a:r>
                    <a:rPr kumimoji="1" lang="ja-JP" altLang="en-US" sz="1200" b="1"/>
                    <a:t>人　件　費</a:t>
                  </a:r>
                </a:p>
              </p:txBody>
            </p:sp>
          </p:grpSp>
          <p:cxnSp>
            <p:nvCxnSpPr>
              <p:cNvPr id="99" name="直線コネクタ 98">
                <a:extLst>
                  <a:ext uri="{FF2B5EF4-FFF2-40B4-BE49-F238E27FC236}">
                    <a16:creationId xmlns:a16="http://schemas.microsoft.com/office/drawing/2014/main" id="{D2987864-9A55-99F6-B09A-2813D0E08169}"/>
                  </a:ext>
                </a:extLst>
              </p:cNvPr>
              <p:cNvCxnSpPr/>
              <p:nvPr/>
            </p:nvCxnSpPr>
            <p:spPr>
              <a:xfrm>
                <a:off x="3933123" y="4764506"/>
                <a:ext cx="1203158"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a:extLst>
                <a:ext uri="{FF2B5EF4-FFF2-40B4-BE49-F238E27FC236}">
                  <a16:creationId xmlns:a16="http://schemas.microsoft.com/office/drawing/2014/main" id="{BAB5DF1A-6F0E-68D5-CC97-0816E7E85053}"/>
                </a:ext>
              </a:extLst>
            </p:cNvPr>
            <p:cNvSpPr txBox="1"/>
            <p:nvPr/>
          </p:nvSpPr>
          <p:spPr>
            <a:xfrm>
              <a:off x="3967031" y="6323154"/>
              <a:ext cx="1362805" cy="369332"/>
            </a:xfrm>
            <a:prstGeom prst="rect">
              <a:avLst/>
            </a:prstGeom>
            <a:noFill/>
          </p:spPr>
          <p:txBody>
            <a:bodyPr wrap="square" rtlCol="0">
              <a:spAutoFit/>
            </a:bodyPr>
            <a:lstStyle/>
            <a:p>
              <a:r>
                <a:rPr kumimoji="1" lang="ja-JP" altLang="en-US" sz="1400" b="1"/>
                <a:t>の</a:t>
              </a:r>
              <a:r>
                <a:rPr kumimoji="1" lang="ja-JP" altLang="en-US" b="1"/>
                <a:t>傾向</a:t>
              </a:r>
              <a:r>
                <a:rPr kumimoji="1" lang="ja-JP" altLang="en-US" sz="1400" b="1"/>
                <a:t>を見る</a:t>
              </a:r>
              <a:endParaRPr kumimoji="1" lang="ja-JP" altLang="en-US" b="1"/>
            </a:p>
          </p:txBody>
        </p:sp>
        <p:sp>
          <p:nvSpPr>
            <p:cNvPr id="96" name="正方形/長方形 95">
              <a:extLst>
                <a:ext uri="{FF2B5EF4-FFF2-40B4-BE49-F238E27FC236}">
                  <a16:creationId xmlns:a16="http://schemas.microsoft.com/office/drawing/2014/main" id="{80942F5A-C39E-A0E3-F604-F280069E0D90}"/>
                </a:ext>
              </a:extLst>
            </p:cNvPr>
            <p:cNvSpPr/>
            <p:nvPr/>
          </p:nvSpPr>
          <p:spPr>
            <a:xfrm>
              <a:off x="5222592" y="6189182"/>
              <a:ext cx="2743531" cy="5805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b="1">
                  <a:solidFill>
                    <a:schemeClr val="tx1"/>
                  </a:solidFill>
                  <a:latin typeface="+mn-ea"/>
                </a:rPr>
                <a:t>　　　～大きな変化がある場合～</a:t>
              </a:r>
              <a:endParaRPr kumimoji="1" lang="en-US" altLang="ja-JP" sz="1000" b="1">
                <a:solidFill>
                  <a:schemeClr val="tx1"/>
                </a:solidFill>
                <a:latin typeface="+mn-ea"/>
              </a:endParaRPr>
            </a:p>
            <a:p>
              <a:r>
                <a:rPr kumimoji="1" lang="ja-JP" altLang="en-US" sz="1000">
                  <a:solidFill>
                    <a:schemeClr val="tx1"/>
                  </a:solidFill>
                  <a:latin typeface="+mn-ea"/>
                </a:rPr>
                <a:t>□ 引き抜き等による社員の退職</a:t>
              </a:r>
              <a:endParaRPr kumimoji="1" lang="en-US" altLang="ja-JP" sz="1000">
                <a:solidFill>
                  <a:schemeClr val="tx1"/>
                </a:solidFill>
                <a:latin typeface="+mn-ea"/>
              </a:endParaRPr>
            </a:p>
            <a:p>
              <a:r>
                <a:rPr kumimoji="1" lang="ja-JP" altLang="en-US" sz="1000">
                  <a:solidFill>
                    <a:schemeClr val="tx1"/>
                  </a:solidFill>
                  <a:latin typeface="+mn-ea"/>
                </a:rPr>
                <a:t>□ 従業員の確保が困難（派遣対応）</a:t>
              </a:r>
              <a:endParaRPr kumimoji="1" lang="en-US" altLang="ja-JP" sz="1000">
                <a:solidFill>
                  <a:schemeClr val="tx1"/>
                </a:solidFill>
                <a:latin typeface="+mn-ea"/>
              </a:endParaRPr>
            </a:p>
            <a:p>
              <a:r>
                <a:rPr kumimoji="1" lang="ja-JP" altLang="en-US" sz="1000">
                  <a:solidFill>
                    <a:schemeClr val="tx1"/>
                  </a:solidFill>
                  <a:latin typeface="+mn-ea"/>
                </a:rPr>
                <a:t>□ 社内風紀の乱れによる退職</a:t>
              </a:r>
              <a:endParaRPr kumimoji="1" lang="en-US" altLang="ja-JP" sz="1000">
                <a:solidFill>
                  <a:schemeClr val="tx1"/>
                </a:solidFill>
                <a:latin typeface="+mn-ea"/>
              </a:endParaRPr>
            </a:p>
          </p:txBody>
        </p:sp>
        <p:sp>
          <p:nvSpPr>
            <p:cNvPr id="97" name="テキスト ボックス 96">
              <a:extLst>
                <a:ext uri="{FF2B5EF4-FFF2-40B4-BE49-F238E27FC236}">
                  <a16:creationId xmlns:a16="http://schemas.microsoft.com/office/drawing/2014/main" id="{92E6CF23-E15E-A373-5082-6E3EC142CF62}"/>
                </a:ext>
              </a:extLst>
            </p:cNvPr>
            <p:cNvSpPr txBox="1"/>
            <p:nvPr/>
          </p:nvSpPr>
          <p:spPr>
            <a:xfrm>
              <a:off x="7333587" y="6353932"/>
              <a:ext cx="1063147" cy="338554"/>
            </a:xfrm>
            <a:prstGeom prst="rect">
              <a:avLst/>
            </a:prstGeom>
            <a:noFill/>
          </p:spPr>
          <p:txBody>
            <a:bodyPr wrap="square" rtlCol="0">
              <a:spAutoFit/>
            </a:bodyPr>
            <a:lstStyle/>
            <a:p>
              <a:r>
                <a:rPr kumimoji="1" lang="ja-JP" altLang="en-US" sz="1400" b="1"/>
                <a:t>の</a:t>
              </a:r>
              <a:r>
                <a:rPr kumimoji="1" lang="ja-JP" altLang="en-US" sz="1600" b="1"/>
                <a:t>可能性</a:t>
              </a:r>
              <a:endParaRPr kumimoji="1" lang="ja-JP" altLang="en-US" b="1"/>
            </a:p>
          </p:txBody>
        </p:sp>
      </p:grpSp>
      <p:sp>
        <p:nvSpPr>
          <p:cNvPr id="102"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6</a:t>
            </a:r>
            <a:endParaRPr kumimoji="1" lang="ja-JP" altLang="en-US" dirty="0"/>
          </a:p>
        </p:txBody>
      </p:sp>
      <p:cxnSp>
        <p:nvCxnSpPr>
          <p:cNvPr id="108" name="直線コネクタ 107">
            <a:extLst>
              <a:ext uri="{FF2B5EF4-FFF2-40B4-BE49-F238E27FC236}">
                <a16:creationId xmlns:a16="http://schemas.microsoft.com/office/drawing/2014/main" id="{0EB3233E-B893-4679-07F8-520BB236E985}"/>
              </a:ext>
            </a:extLst>
          </p:cNvPr>
          <p:cNvCxnSpPr/>
          <p:nvPr/>
        </p:nvCxnSpPr>
        <p:spPr>
          <a:xfrm>
            <a:off x="400054" y="5083255"/>
            <a:ext cx="907333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3424701" y="2394148"/>
            <a:ext cx="762501"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a:extLst>
              <a:ext uri="{FF2B5EF4-FFF2-40B4-BE49-F238E27FC236}">
                <a16:creationId xmlns:a16="http://schemas.microsoft.com/office/drawing/2014/main" id="{913C171E-581D-78F2-AB9F-0935548D7202}"/>
              </a:ext>
            </a:extLst>
          </p:cNvPr>
          <p:cNvSpPr txBox="1"/>
          <p:nvPr/>
        </p:nvSpPr>
        <p:spPr>
          <a:xfrm>
            <a:off x="3395446" y="2136815"/>
            <a:ext cx="847235" cy="276999"/>
          </a:xfrm>
          <a:prstGeom prst="rect">
            <a:avLst/>
          </a:prstGeom>
          <a:noFill/>
          <a:ln>
            <a:noFill/>
          </a:ln>
        </p:spPr>
        <p:txBody>
          <a:bodyPr wrap="square" rtlCol="0">
            <a:spAutoFit/>
          </a:bodyPr>
          <a:lstStyle/>
          <a:p>
            <a:pPr algn="ctr"/>
            <a:r>
              <a:rPr kumimoji="1" lang="ja-JP" altLang="en-US" sz="1200" b="1"/>
              <a:t>訪問介護</a:t>
            </a:r>
            <a:endParaRPr kumimoji="1" lang="en-US" altLang="ja-JP" sz="1200" b="1"/>
          </a:p>
        </p:txBody>
      </p:sp>
      <p:sp>
        <p:nvSpPr>
          <p:cNvPr id="111" name="テキスト ボックス 110">
            <a:extLst>
              <a:ext uri="{FF2B5EF4-FFF2-40B4-BE49-F238E27FC236}">
                <a16:creationId xmlns:a16="http://schemas.microsoft.com/office/drawing/2014/main" id="{A2B67A80-A0A3-A014-F01B-E9C0F8135799}"/>
              </a:ext>
            </a:extLst>
          </p:cNvPr>
          <p:cNvSpPr txBox="1"/>
          <p:nvPr/>
        </p:nvSpPr>
        <p:spPr>
          <a:xfrm>
            <a:off x="3308620" y="2408044"/>
            <a:ext cx="1038713" cy="243236"/>
          </a:xfrm>
          <a:prstGeom prst="rect">
            <a:avLst/>
          </a:prstGeom>
          <a:noFill/>
        </p:spPr>
        <p:txBody>
          <a:bodyPr wrap="square" rtlCol="0">
            <a:spAutoFit/>
          </a:bodyPr>
          <a:lstStyle/>
          <a:p>
            <a:pPr algn="ctr"/>
            <a:r>
              <a:rPr kumimoji="1" lang="ja-JP" altLang="en-US" sz="800" b="1"/>
              <a:t>ホームヘルパー</a:t>
            </a:r>
          </a:p>
        </p:txBody>
      </p:sp>
      <p:sp>
        <p:nvSpPr>
          <p:cNvPr id="112" name="テキスト ボックス 111">
            <a:extLst>
              <a:ext uri="{FF2B5EF4-FFF2-40B4-BE49-F238E27FC236}">
                <a16:creationId xmlns:a16="http://schemas.microsoft.com/office/drawing/2014/main" id="{913C171E-581D-78F2-AB9F-0935548D7202}"/>
              </a:ext>
            </a:extLst>
          </p:cNvPr>
          <p:cNvSpPr txBox="1"/>
          <p:nvPr/>
        </p:nvSpPr>
        <p:spPr>
          <a:xfrm>
            <a:off x="4438014" y="2136974"/>
            <a:ext cx="1127670" cy="312731"/>
          </a:xfrm>
          <a:prstGeom prst="rect">
            <a:avLst/>
          </a:prstGeom>
          <a:noFill/>
          <a:ln>
            <a:noFill/>
          </a:ln>
        </p:spPr>
        <p:txBody>
          <a:bodyPr wrap="square" rtlCol="0">
            <a:spAutoFit/>
          </a:bodyPr>
          <a:lstStyle/>
          <a:p>
            <a:pPr algn="ctr"/>
            <a:r>
              <a:rPr kumimoji="1" lang="ja-JP" altLang="en-US" sz="1200" b="1"/>
              <a:t>通所介護</a:t>
            </a:r>
            <a:endParaRPr kumimoji="1" lang="en-US" altLang="ja-JP" sz="1200" b="1"/>
          </a:p>
        </p:txBody>
      </p:sp>
      <p:sp>
        <p:nvSpPr>
          <p:cNvPr id="113" name="テキスト ボックス 112">
            <a:extLst>
              <a:ext uri="{FF2B5EF4-FFF2-40B4-BE49-F238E27FC236}">
                <a16:creationId xmlns:a16="http://schemas.microsoft.com/office/drawing/2014/main" id="{A2B67A80-A0A3-A014-F01B-E9C0F8135799}"/>
              </a:ext>
            </a:extLst>
          </p:cNvPr>
          <p:cNvSpPr txBox="1"/>
          <p:nvPr/>
        </p:nvSpPr>
        <p:spPr>
          <a:xfrm>
            <a:off x="4489228" y="2408044"/>
            <a:ext cx="1038713" cy="243236"/>
          </a:xfrm>
          <a:prstGeom prst="rect">
            <a:avLst/>
          </a:prstGeom>
          <a:noFill/>
        </p:spPr>
        <p:txBody>
          <a:bodyPr wrap="square" rtlCol="0">
            <a:spAutoFit/>
          </a:bodyPr>
          <a:lstStyle/>
          <a:p>
            <a:pPr algn="ctr"/>
            <a:r>
              <a:rPr kumimoji="1" lang="ja-JP" altLang="en-US" sz="800" b="1"/>
              <a:t>デイサービス</a:t>
            </a:r>
          </a:p>
        </p:txBody>
      </p:sp>
      <p:sp>
        <p:nvSpPr>
          <p:cNvPr id="114" name="テキスト ボックス 113">
            <a:extLst>
              <a:ext uri="{FF2B5EF4-FFF2-40B4-BE49-F238E27FC236}">
                <a16:creationId xmlns:a16="http://schemas.microsoft.com/office/drawing/2014/main" id="{913C171E-581D-78F2-AB9F-0935548D7202}"/>
              </a:ext>
            </a:extLst>
          </p:cNvPr>
          <p:cNvSpPr txBox="1"/>
          <p:nvPr/>
        </p:nvSpPr>
        <p:spPr>
          <a:xfrm>
            <a:off x="5707579" y="2113969"/>
            <a:ext cx="1127670" cy="312731"/>
          </a:xfrm>
          <a:prstGeom prst="rect">
            <a:avLst/>
          </a:prstGeom>
          <a:noFill/>
          <a:ln>
            <a:noFill/>
          </a:ln>
        </p:spPr>
        <p:txBody>
          <a:bodyPr wrap="square" rtlCol="0">
            <a:spAutoFit/>
          </a:bodyPr>
          <a:lstStyle/>
          <a:p>
            <a:pPr algn="ctr"/>
            <a:r>
              <a:rPr kumimoji="1" lang="ja-JP" altLang="en-US" sz="1200" b="1"/>
              <a:t>短期入所</a:t>
            </a:r>
            <a:endParaRPr kumimoji="1" lang="en-US" altLang="ja-JP" sz="1200" b="1"/>
          </a:p>
        </p:txBody>
      </p:sp>
      <p:sp>
        <p:nvSpPr>
          <p:cNvPr id="115" name="テキスト ボックス 114">
            <a:extLst>
              <a:ext uri="{FF2B5EF4-FFF2-40B4-BE49-F238E27FC236}">
                <a16:creationId xmlns:a16="http://schemas.microsoft.com/office/drawing/2014/main" id="{A2B67A80-A0A3-A014-F01B-E9C0F8135799}"/>
              </a:ext>
            </a:extLst>
          </p:cNvPr>
          <p:cNvSpPr txBox="1"/>
          <p:nvPr/>
        </p:nvSpPr>
        <p:spPr>
          <a:xfrm>
            <a:off x="5739698" y="2408044"/>
            <a:ext cx="1038713" cy="243236"/>
          </a:xfrm>
          <a:prstGeom prst="rect">
            <a:avLst/>
          </a:prstGeom>
          <a:noFill/>
        </p:spPr>
        <p:txBody>
          <a:bodyPr wrap="square" rtlCol="0">
            <a:spAutoFit/>
          </a:bodyPr>
          <a:lstStyle/>
          <a:p>
            <a:pPr algn="ctr"/>
            <a:r>
              <a:rPr kumimoji="1" lang="ja-JP" altLang="en-US" sz="800" b="1"/>
              <a:t>ショートステイ</a:t>
            </a:r>
          </a:p>
        </p:txBody>
      </p:sp>
      <p:sp>
        <p:nvSpPr>
          <p:cNvPr id="132" name="テキスト ボックス 131">
            <a:extLst>
              <a:ext uri="{FF2B5EF4-FFF2-40B4-BE49-F238E27FC236}">
                <a16:creationId xmlns:a16="http://schemas.microsoft.com/office/drawing/2014/main" id="{913C171E-581D-78F2-AB9F-0935548D7202}"/>
              </a:ext>
            </a:extLst>
          </p:cNvPr>
          <p:cNvSpPr txBox="1"/>
          <p:nvPr/>
        </p:nvSpPr>
        <p:spPr>
          <a:xfrm>
            <a:off x="6877956" y="2121761"/>
            <a:ext cx="1127670" cy="312731"/>
          </a:xfrm>
          <a:prstGeom prst="rect">
            <a:avLst/>
          </a:prstGeom>
          <a:noFill/>
          <a:ln>
            <a:noFill/>
          </a:ln>
        </p:spPr>
        <p:txBody>
          <a:bodyPr wrap="square" rtlCol="0">
            <a:spAutoFit/>
          </a:bodyPr>
          <a:lstStyle/>
          <a:p>
            <a:pPr algn="ctr"/>
            <a:r>
              <a:rPr kumimoji="1" lang="ja-JP" altLang="en-US" sz="1200" b="1"/>
              <a:t>特養</a:t>
            </a:r>
            <a:endParaRPr kumimoji="1" lang="en-US" altLang="ja-JP" sz="1200" b="1"/>
          </a:p>
        </p:txBody>
      </p:sp>
      <p:sp>
        <p:nvSpPr>
          <p:cNvPr id="133" name="テキスト ボックス 132">
            <a:extLst>
              <a:ext uri="{FF2B5EF4-FFF2-40B4-BE49-F238E27FC236}">
                <a16:creationId xmlns:a16="http://schemas.microsoft.com/office/drawing/2014/main" id="{A2B67A80-A0A3-A014-F01B-E9C0F8135799}"/>
              </a:ext>
            </a:extLst>
          </p:cNvPr>
          <p:cNvSpPr txBox="1"/>
          <p:nvPr/>
        </p:nvSpPr>
        <p:spPr>
          <a:xfrm>
            <a:off x="6950135" y="2408044"/>
            <a:ext cx="1038713" cy="225862"/>
          </a:xfrm>
          <a:prstGeom prst="rect">
            <a:avLst/>
          </a:prstGeom>
          <a:noFill/>
        </p:spPr>
        <p:txBody>
          <a:bodyPr wrap="square" rtlCol="0">
            <a:spAutoFit/>
          </a:bodyPr>
          <a:lstStyle/>
          <a:p>
            <a:pPr algn="ctr"/>
            <a:r>
              <a:rPr kumimoji="1" lang="ja-JP" altLang="en-US" sz="700" b="1"/>
              <a:t>特別養護老人ホーム</a:t>
            </a:r>
          </a:p>
        </p:txBody>
      </p:sp>
      <p:sp>
        <p:nvSpPr>
          <p:cNvPr id="134" name="テキスト ボックス 133">
            <a:extLst>
              <a:ext uri="{FF2B5EF4-FFF2-40B4-BE49-F238E27FC236}">
                <a16:creationId xmlns:a16="http://schemas.microsoft.com/office/drawing/2014/main" id="{913C171E-581D-78F2-AB9F-0935548D7202}"/>
              </a:ext>
            </a:extLst>
          </p:cNvPr>
          <p:cNvSpPr txBox="1"/>
          <p:nvPr/>
        </p:nvSpPr>
        <p:spPr>
          <a:xfrm>
            <a:off x="8089331" y="2128051"/>
            <a:ext cx="1127670" cy="276999"/>
          </a:xfrm>
          <a:prstGeom prst="rect">
            <a:avLst/>
          </a:prstGeom>
          <a:noFill/>
          <a:ln>
            <a:noFill/>
          </a:ln>
        </p:spPr>
        <p:txBody>
          <a:bodyPr wrap="square" rtlCol="0">
            <a:spAutoFit/>
          </a:bodyPr>
          <a:lstStyle/>
          <a:p>
            <a:pPr algn="ctr"/>
            <a:r>
              <a:rPr kumimoji="1" lang="ja-JP" altLang="en-US" sz="1200" b="1"/>
              <a:t>特定施設</a:t>
            </a:r>
            <a:endParaRPr kumimoji="1" lang="en-US" altLang="ja-JP" sz="1200" b="1"/>
          </a:p>
        </p:txBody>
      </p:sp>
      <p:sp>
        <p:nvSpPr>
          <p:cNvPr id="135" name="テキスト ボックス 134">
            <a:extLst>
              <a:ext uri="{FF2B5EF4-FFF2-40B4-BE49-F238E27FC236}">
                <a16:creationId xmlns:a16="http://schemas.microsoft.com/office/drawing/2014/main" id="{A2B67A80-A0A3-A014-F01B-E9C0F8135799}"/>
              </a:ext>
            </a:extLst>
          </p:cNvPr>
          <p:cNvSpPr txBox="1"/>
          <p:nvPr/>
        </p:nvSpPr>
        <p:spPr>
          <a:xfrm>
            <a:off x="8106109" y="2408044"/>
            <a:ext cx="1256842" cy="200055"/>
          </a:xfrm>
          <a:prstGeom prst="rect">
            <a:avLst/>
          </a:prstGeom>
          <a:noFill/>
        </p:spPr>
        <p:txBody>
          <a:bodyPr wrap="square" rtlCol="0">
            <a:spAutoFit/>
          </a:bodyPr>
          <a:lstStyle/>
          <a:p>
            <a:pPr algn="ctr"/>
            <a:r>
              <a:rPr kumimoji="1" lang="ja-JP" altLang="en-US" sz="700" b="1"/>
              <a:t>サービス提供するサ高住等</a:t>
            </a:r>
            <a:endParaRPr kumimoji="1" lang="en-US" altLang="ja-JP" sz="700" b="1"/>
          </a:p>
        </p:txBody>
      </p:sp>
      <p:grpSp>
        <p:nvGrpSpPr>
          <p:cNvPr id="136" name="グループ化 135"/>
          <p:cNvGrpSpPr/>
          <p:nvPr/>
        </p:nvGrpSpPr>
        <p:grpSpPr>
          <a:xfrm>
            <a:off x="2156516" y="2597277"/>
            <a:ext cx="7227022" cy="1362273"/>
            <a:chOff x="2061354" y="4083273"/>
            <a:chExt cx="7227022" cy="1362273"/>
          </a:xfrm>
        </p:grpSpPr>
        <p:grpSp>
          <p:nvGrpSpPr>
            <p:cNvPr id="137" name="グループ化 136"/>
            <p:cNvGrpSpPr/>
            <p:nvPr/>
          </p:nvGrpSpPr>
          <p:grpSpPr>
            <a:xfrm>
              <a:off x="3056780" y="4092472"/>
              <a:ext cx="1311942" cy="1326581"/>
              <a:chOff x="3055636" y="4124185"/>
              <a:chExt cx="1311942" cy="1326581"/>
            </a:xfrm>
          </p:grpSpPr>
          <p:sp>
            <p:nvSpPr>
              <p:cNvPr id="183" name="テキスト ボックス 182">
                <a:extLst>
                  <a:ext uri="{FF2B5EF4-FFF2-40B4-BE49-F238E27FC236}">
                    <a16:creationId xmlns:a16="http://schemas.microsoft.com/office/drawing/2014/main" id="{49F9CAE2-94D6-1A30-219B-158E9C07693C}"/>
                  </a:ext>
                </a:extLst>
              </p:cNvPr>
              <p:cNvSpPr txBox="1"/>
              <p:nvPr/>
            </p:nvSpPr>
            <p:spPr>
              <a:xfrm>
                <a:off x="3352155" y="4642805"/>
                <a:ext cx="890704" cy="369332"/>
              </a:xfrm>
              <a:prstGeom prst="rect">
                <a:avLst/>
              </a:prstGeom>
              <a:noFill/>
            </p:spPr>
            <p:txBody>
              <a:bodyPr wrap="square" rtlCol="0">
                <a:spAutoFit/>
              </a:bodyPr>
              <a:lstStyle/>
              <a:p>
                <a:pPr algn="r"/>
                <a:r>
                  <a:rPr kumimoji="1" lang="en-US" altLang="ja-JP" b="1" i="1">
                    <a:latin typeface="Arial Black" panose="020B0A04020102020204" pitchFamily="34" charset="0"/>
                  </a:rPr>
                  <a:t>72.2</a:t>
                </a:r>
                <a:r>
                  <a:rPr kumimoji="1" lang="ja-JP" altLang="en-US" sz="900" b="1"/>
                  <a:t>％</a:t>
                </a:r>
                <a:endParaRPr kumimoji="1" lang="en-US" altLang="ja-JP" sz="1050" b="1"/>
              </a:p>
            </p:txBody>
          </p:sp>
          <p:sp>
            <p:nvSpPr>
              <p:cNvPr id="184" name="正方形/長方形 183">
                <a:extLst>
                  <a:ext uri="{FF2B5EF4-FFF2-40B4-BE49-F238E27FC236}">
                    <a16:creationId xmlns:a16="http://schemas.microsoft.com/office/drawing/2014/main" id="{BE6A3C08-EA03-DDF6-2D9D-B8FB7F207DA9}"/>
                  </a:ext>
                </a:extLst>
              </p:cNvPr>
              <p:cNvSpPr/>
              <p:nvPr/>
            </p:nvSpPr>
            <p:spPr>
              <a:xfrm>
                <a:off x="3120487" y="4615092"/>
                <a:ext cx="1141614" cy="41534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a:extLst>
                  <a:ext uri="{FF2B5EF4-FFF2-40B4-BE49-F238E27FC236}">
                    <a16:creationId xmlns:a16="http://schemas.microsoft.com/office/drawing/2014/main" id="{BE6A3C08-EA03-DDF6-2D9D-B8FB7F207DA9}"/>
                  </a:ext>
                </a:extLst>
              </p:cNvPr>
              <p:cNvSpPr/>
              <p:nvPr/>
            </p:nvSpPr>
            <p:spPr>
              <a:xfrm>
                <a:off x="3133795" y="4124185"/>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テキスト ボックス 185">
                <a:extLst>
                  <a:ext uri="{FF2B5EF4-FFF2-40B4-BE49-F238E27FC236}">
                    <a16:creationId xmlns:a16="http://schemas.microsoft.com/office/drawing/2014/main" id="{49F9CAE2-94D6-1A30-219B-158E9C07693C}"/>
                  </a:ext>
                </a:extLst>
              </p:cNvPr>
              <p:cNvSpPr txBox="1"/>
              <p:nvPr/>
            </p:nvSpPr>
            <p:spPr>
              <a:xfrm>
                <a:off x="3172186" y="4124185"/>
                <a:ext cx="1078841" cy="307777"/>
              </a:xfrm>
              <a:prstGeom prst="rect">
                <a:avLst/>
              </a:prstGeom>
              <a:noFill/>
            </p:spPr>
            <p:txBody>
              <a:bodyPr wrap="square" rtlCol="0">
                <a:spAutoFit/>
              </a:bodyPr>
              <a:lstStyle/>
              <a:p>
                <a:pPr algn="r"/>
                <a:r>
                  <a:rPr kumimoji="1" lang="en-US" altLang="ja-JP" sz="1400" b="1">
                    <a:latin typeface="Arial Black" panose="020B0A04020102020204" pitchFamily="34" charset="0"/>
                  </a:rPr>
                  <a:t>36.0</a:t>
                </a:r>
                <a:r>
                  <a:rPr kumimoji="1" lang="en-US" altLang="ja-JP" sz="800" b="1"/>
                  <a:t>M</a:t>
                </a:r>
              </a:p>
            </p:txBody>
          </p:sp>
          <p:sp>
            <p:nvSpPr>
              <p:cNvPr id="187" name="テキスト ボックス 186">
                <a:extLst>
                  <a:ext uri="{FF2B5EF4-FFF2-40B4-BE49-F238E27FC236}">
                    <a16:creationId xmlns:a16="http://schemas.microsoft.com/office/drawing/2014/main" id="{49F9CAE2-94D6-1A30-219B-158E9C07693C}"/>
                  </a:ext>
                </a:extLst>
              </p:cNvPr>
              <p:cNvSpPr txBox="1"/>
              <p:nvPr/>
            </p:nvSpPr>
            <p:spPr>
              <a:xfrm>
                <a:off x="3140739" y="5112212"/>
                <a:ext cx="1078841" cy="338554"/>
              </a:xfrm>
              <a:prstGeom prst="rect">
                <a:avLst/>
              </a:prstGeom>
              <a:noFill/>
            </p:spPr>
            <p:txBody>
              <a:bodyPr wrap="square" rtlCol="0">
                <a:spAutoFit/>
              </a:bodyPr>
              <a:lstStyle/>
              <a:p>
                <a:pPr algn="r"/>
                <a:r>
                  <a:rPr kumimoji="1" lang="en-US" altLang="ja-JP" sz="1600" b="1">
                    <a:latin typeface="Arial Black" panose="020B0A04020102020204" pitchFamily="34" charset="0"/>
                  </a:rPr>
                  <a:t>7.9</a:t>
                </a:r>
                <a:r>
                  <a:rPr kumimoji="1" lang="ja-JP" altLang="en-US" sz="800" b="1"/>
                  <a:t>％</a:t>
                </a:r>
                <a:endParaRPr kumimoji="1" lang="en-US" altLang="ja-JP" sz="800" b="1"/>
              </a:p>
            </p:txBody>
          </p:sp>
          <p:sp>
            <p:nvSpPr>
              <p:cNvPr id="188" name="正方形/長方形 187">
                <a:extLst>
                  <a:ext uri="{FF2B5EF4-FFF2-40B4-BE49-F238E27FC236}">
                    <a16:creationId xmlns:a16="http://schemas.microsoft.com/office/drawing/2014/main" id="{BE6A3C08-EA03-DDF6-2D9D-B8FB7F207DA9}"/>
                  </a:ext>
                </a:extLst>
              </p:cNvPr>
              <p:cNvSpPr/>
              <p:nvPr/>
            </p:nvSpPr>
            <p:spPr>
              <a:xfrm>
                <a:off x="3127551" y="5117584"/>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テキスト ボックス 188">
                <a:extLst>
                  <a:ext uri="{FF2B5EF4-FFF2-40B4-BE49-F238E27FC236}">
                    <a16:creationId xmlns:a16="http://schemas.microsoft.com/office/drawing/2014/main" id="{49F9CAE2-94D6-1A30-219B-158E9C07693C}"/>
                  </a:ext>
                </a:extLst>
              </p:cNvPr>
              <p:cNvSpPr txBox="1"/>
              <p:nvPr/>
            </p:nvSpPr>
            <p:spPr>
              <a:xfrm>
                <a:off x="3055636" y="4378401"/>
                <a:ext cx="1311942" cy="261610"/>
              </a:xfrm>
              <a:prstGeom prst="rect">
                <a:avLst/>
              </a:prstGeom>
              <a:noFill/>
              <a:ln>
                <a:noFill/>
              </a:ln>
            </p:spPr>
            <p:txBody>
              <a:bodyPr wrap="square" rtlCol="0">
                <a:spAutoFit/>
              </a:bodyPr>
              <a:lstStyle/>
              <a:p>
                <a:pPr algn="r"/>
                <a:r>
                  <a:rPr kumimoji="1" lang="ja-JP" altLang="en-US" sz="800" b="1"/>
                  <a:t>（</a:t>
                </a:r>
                <a:r>
                  <a:rPr kumimoji="1" lang="en-US" altLang="ja-JP" sz="1050" b="1"/>
                  <a:t>97.2</a:t>
                </a:r>
                <a:r>
                  <a:rPr kumimoji="1" lang="ja-JP" altLang="en-US" sz="500" b="1"/>
                  <a:t>％</a:t>
                </a:r>
                <a:r>
                  <a:rPr kumimoji="1" lang="ja-JP" altLang="en-US" sz="800" b="1"/>
                  <a:t>）</a:t>
                </a:r>
                <a:endParaRPr kumimoji="1" lang="en-US" altLang="ja-JP" sz="1050" b="1"/>
              </a:p>
            </p:txBody>
          </p:sp>
        </p:grpSp>
        <p:sp>
          <p:nvSpPr>
            <p:cNvPr id="138" name="テキスト ボックス 137">
              <a:extLst>
                <a:ext uri="{FF2B5EF4-FFF2-40B4-BE49-F238E27FC236}">
                  <a16:creationId xmlns:a16="http://schemas.microsoft.com/office/drawing/2014/main" id="{49F9CAE2-94D6-1A30-219B-158E9C07693C}"/>
                </a:ext>
              </a:extLst>
            </p:cNvPr>
            <p:cNvSpPr txBox="1"/>
            <p:nvPr/>
          </p:nvSpPr>
          <p:spPr>
            <a:xfrm>
              <a:off x="2061354" y="4083273"/>
              <a:ext cx="1059246" cy="307777"/>
            </a:xfrm>
            <a:prstGeom prst="rect">
              <a:avLst/>
            </a:prstGeom>
            <a:noFill/>
            <a:ln>
              <a:noFill/>
            </a:ln>
          </p:spPr>
          <p:txBody>
            <a:bodyPr wrap="square" rtlCol="0">
              <a:spAutoFit/>
            </a:bodyPr>
            <a:lstStyle/>
            <a:p>
              <a:pPr algn="r"/>
              <a:r>
                <a:rPr kumimoji="1" lang="ja-JP" altLang="en-US" sz="1400">
                  <a:latin typeface="HGP創英角ｺﾞｼｯｸUB" panose="020B0900000000000000" pitchFamily="50" charset="-128"/>
                  <a:ea typeface="HGP創英角ｺﾞｼｯｸUB" panose="020B0900000000000000" pitchFamily="50" charset="-128"/>
                </a:rPr>
                <a:t>事業収入</a:t>
              </a:r>
              <a:endParaRPr kumimoji="1" lang="en-US" altLang="ja-JP" sz="1400">
                <a:latin typeface="HGP創英角ｺﾞｼｯｸUB" panose="020B0900000000000000" pitchFamily="50" charset="-128"/>
                <a:ea typeface="HGP創英角ｺﾞｼｯｸUB" panose="020B0900000000000000" pitchFamily="50" charset="-128"/>
              </a:endParaRPr>
            </a:p>
          </p:txBody>
        </p:sp>
        <p:sp>
          <p:nvSpPr>
            <p:cNvPr id="139" name="テキスト ボックス 138">
              <a:extLst>
                <a:ext uri="{FF2B5EF4-FFF2-40B4-BE49-F238E27FC236}">
                  <a16:creationId xmlns:a16="http://schemas.microsoft.com/office/drawing/2014/main" id="{49F9CAE2-94D6-1A30-219B-158E9C07693C}"/>
                </a:ext>
              </a:extLst>
            </p:cNvPr>
            <p:cNvSpPr txBox="1"/>
            <p:nvPr/>
          </p:nvSpPr>
          <p:spPr>
            <a:xfrm>
              <a:off x="2181604" y="4569040"/>
              <a:ext cx="920172" cy="307777"/>
            </a:xfrm>
            <a:prstGeom prst="rect">
              <a:avLst/>
            </a:prstGeom>
            <a:noFill/>
            <a:ln>
              <a:noFill/>
            </a:ln>
          </p:spPr>
          <p:txBody>
            <a:bodyPr wrap="square" rtlCol="0">
              <a:spAutoFit/>
            </a:bodyPr>
            <a:lstStyle/>
            <a:p>
              <a:pPr algn="r"/>
              <a:r>
                <a:rPr kumimoji="1" lang="ja-JP" altLang="en-US" sz="1400">
                  <a:latin typeface="HGP創英角ｺﾞｼｯｸUB" panose="020B0900000000000000" pitchFamily="50" charset="-128"/>
                  <a:ea typeface="HGP創英角ｺﾞｼｯｸUB" panose="020B0900000000000000" pitchFamily="50" charset="-128"/>
                </a:rPr>
                <a:t>人件費率</a:t>
              </a:r>
              <a:endParaRPr kumimoji="1" lang="en-US" altLang="ja-JP" sz="1400">
                <a:latin typeface="HGP創英角ｺﾞｼｯｸUB" panose="020B0900000000000000" pitchFamily="50" charset="-128"/>
                <a:ea typeface="HGP創英角ｺﾞｼｯｸUB" panose="020B0900000000000000" pitchFamily="50" charset="-128"/>
              </a:endParaRPr>
            </a:p>
          </p:txBody>
        </p:sp>
        <p:sp>
          <p:nvSpPr>
            <p:cNvPr id="140" name="テキスト ボックス 139">
              <a:extLst>
                <a:ext uri="{FF2B5EF4-FFF2-40B4-BE49-F238E27FC236}">
                  <a16:creationId xmlns:a16="http://schemas.microsoft.com/office/drawing/2014/main" id="{49F9CAE2-94D6-1A30-219B-158E9C07693C}"/>
                </a:ext>
              </a:extLst>
            </p:cNvPr>
            <p:cNvSpPr txBox="1"/>
            <p:nvPr/>
          </p:nvSpPr>
          <p:spPr>
            <a:xfrm>
              <a:off x="2147231" y="5006964"/>
              <a:ext cx="905927" cy="438582"/>
            </a:xfrm>
            <a:prstGeom prst="rect">
              <a:avLst/>
            </a:prstGeom>
            <a:noFill/>
            <a:ln>
              <a:noFill/>
            </a:ln>
          </p:spPr>
          <p:txBody>
            <a:bodyPr wrap="square" rtlCol="0">
              <a:spAutoFit/>
            </a:bodyPr>
            <a:lstStyle/>
            <a:p>
              <a:pPr algn="r"/>
              <a:r>
                <a:rPr kumimoji="1" lang="ja-JP" altLang="en-US" sz="1050">
                  <a:latin typeface="HGP創英角ｺﾞｼｯｸUB" panose="020B0900000000000000" pitchFamily="50" charset="-128"/>
                  <a:ea typeface="HGP創英角ｺﾞｼｯｸUB" panose="020B0900000000000000" pitchFamily="50" charset="-128"/>
                </a:rPr>
                <a:t>減価償却後</a:t>
              </a:r>
              <a:r>
                <a:rPr kumimoji="1" lang="ja-JP" altLang="en-US" sz="1200">
                  <a:latin typeface="HGP創英角ｺﾞｼｯｸUB" panose="020B0900000000000000" pitchFamily="50" charset="-128"/>
                  <a:ea typeface="HGP創英角ｺﾞｼｯｸUB" panose="020B0900000000000000" pitchFamily="50" charset="-128"/>
                </a:rPr>
                <a:t>収支比率</a:t>
              </a:r>
              <a:endParaRPr kumimoji="1" lang="en-US" altLang="ja-JP" sz="1200">
                <a:latin typeface="HGP創英角ｺﾞｼｯｸUB" panose="020B0900000000000000" pitchFamily="50" charset="-128"/>
                <a:ea typeface="HGP創英角ｺﾞｼｯｸUB" panose="020B0900000000000000" pitchFamily="50" charset="-128"/>
              </a:endParaRPr>
            </a:p>
          </p:txBody>
        </p:sp>
        <p:sp>
          <p:nvSpPr>
            <p:cNvPr id="141" name="テキスト ボックス 140">
              <a:extLst>
                <a:ext uri="{FF2B5EF4-FFF2-40B4-BE49-F238E27FC236}">
                  <a16:creationId xmlns:a16="http://schemas.microsoft.com/office/drawing/2014/main" id="{49F9CAE2-94D6-1A30-219B-158E9C07693C}"/>
                </a:ext>
              </a:extLst>
            </p:cNvPr>
            <p:cNvSpPr txBox="1"/>
            <p:nvPr/>
          </p:nvSpPr>
          <p:spPr>
            <a:xfrm>
              <a:off x="2274541" y="4322294"/>
              <a:ext cx="825875" cy="169277"/>
            </a:xfrm>
            <a:prstGeom prst="rect">
              <a:avLst/>
            </a:prstGeom>
            <a:noFill/>
            <a:ln>
              <a:noFill/>
            </a:ln>
          </p:spPr>
          <p:txBody>
            <a:bodyPr wrap="square" rtlCol="0">
              <a:spAutoFit/>
            </a:bodyPr>
            <a:lstStyle/>
            <a:p>
              <a:pPr algn="ctr"/>
              <a:r>
                <a:rPr kumimoji="1" lang="ja-JP" altLang="en-US" sz="500" b="1"/>
                <a:t>（単位：百万円）</a:t>
              </a:r>
              <a:endParaRPr kumimoji="1" lang="en-US" altLang="ja-JP" sz="1050" b="1"/>
            </a:p>
          </p:txBody>
        </p:sp>
        <p:sp>
          <p:nvSpPr>
            <p:cNvPr id="150" name="テキスト ボックス 149">
              <a:extLst>
                <a:ext uri="{FF2B5EF4-FFF2-40B4-BE49-F238E27FC236}">
                  <a16:creationId xmlns:a16="http://schemas.microsoft.com/office/drawing/2014/main" id="{49F9CAE2-94D6-1A30-219B-158E9C07693C}"/>
                </a:ext>
              </a:extLst>
            </p:cNvPr>
            <p:cNvSpPr txBox="1"/>
            <p:nvPr/>
          </p:nvSpPr>
          <p:spPr>
            <a:xfrm>
              <a:off x="2951320" y="4399763"/>
              <a:ext cx="1000142" cy="169277"/>
            </a:xfrm>
            <a:prstGeom prst="rect">
              <a:avLst/>
            </a:prstGeom>
            <a:noFill/>
            <a:ln>
              <a:noFill/>
            </a:ln>
          </p:spPr>
          <p:txBody>
            <a:bodyPr wrap="square" rtlCol="0">
              <a:spAutoFit/>
            </a:bodyPr>
            <a:lstStyle/>
            <a:p>
              <a:pPr algn="ctr"/>
              <a:r>
                <a:rPr kumimoji="1" lang="ja-JP" altLang="en-US" sz="500" b="1"/>
                <a:t>うち介護保険料割合</a:t>
              </a:r>
              <a:endParaRPr kumimoji="1" lang="en-US" altLang="ja-JP" sz="1050" b="1"/>
            </a:p>
          </p:txBody>
        </p:sp>
        <p:grpSp>
          <p:nvGrpSpPr>
            <p:cNvPr id="151" name="グループ化 150"/>
            <p:cNvGrpSpPr/>
            <p:nvPr/>
          </p:nvGrpSpPr>
          <p:grpSpPr>
            <a:xfrm>
              <a:off x="7976434" y="4092472"/>
              <a:ext cx="1311942" cy="1326581"/>
              <a:chOff x="3055636" y="4124185"/>
              <a:chExt cx="1311942" cy="1326581"/>
            </a:xfrm>
          </p:grpSpPr>
          <p:sp>
            <p:nvSpPr>
              <p:cNvPr id="176" name="テキスト ボックス 175">
                <a:extLst>
                  <a:ext uri="{FF2B5EF4-FFF2-40B4-BE49-F238E27FC236}">
                    <a16:creationId xmlns:a16="http://schemas.microsoft.com/office/drawing/2014/main" id="{49F9CAE2-94D6-1A30-219B-158E9C07693C}"/>
                  </a:ext>
                </a:extLst>
              </p:cNvPr>
              <p:cNvSpPr txBox="1"/>
              <p:nvPr/>
            </p:nvSpPr>
            <p:spPr>
              <a:xfrm>
                <a:off x="3352155" y="4642805"/>
                <a:ext cx="890704" cy="369332"/>
              </a:xfrm>
              <a:prstGeom prst="rect">
                <a:avLst/>
              </a:prstGeom>
              <a:noFill/>
            </p:spPr>
            <p:txBody>
              <a:bodyPr wrap="square" rtlCol="0">
                <a:spAutoFit/>
              </a:bodyPr>
              <a:lstStyle/>
              <a:p>
                <a:pPr algn="r"/>
                <a:r>
                  <a:rPr kumimoji="1" lang="en-US" altLang="ja-JP" b="1" i="1">
                    <a:latin typeface="Arial Black" panose="020B0A04020102020204" pitchFamily="34" charset="0"/>
                  </a:rPr>
                  <a:t>43.3</a:t>
                </a:r>
                <a:r>
                  <a:rPr kumimoji="1" lang="ja-JP" altLang="en-US" sz="900" b="1"/>
                  <a:t>％</a:t>
                </a:r>
                <a:endParaRPr kumimoji="1" lang="en-US" altLang="ja-JP" sz="1050" b="1"/>
              </a:p>
            </p:txBody>
          </p:sp>
          <p:sp>
            <p:nvSpPr>
              <p:cNvPr id="177" name="正方形/長方形 176">
                <a:extLst>
                  <a:ext uri="{FF2B5EF4-FFF2-40B4-BE49-F238E27FC236}">
                    <a16:creationId xmlns:a16="http://schemas.microsoft.com/office/drawing/2014/main" id="{BE6A3C08-EA03-DDF6-2D9D-B8FB7F207DA9}"/>
                  </a:ext>
                </a:extLst>
              </p:cNvPr>
              <p:cNvSpPr/>
              <p:nvPr/>
            </p:nvSpPr>
            <p:spPr>
              <a:xfrm>
                <a:off x="3120487" y="4615092"/>
                <a:ext cx="1141614" cy="41534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a:extLst>
                  <a:ext uri="{FF2B5EF4-FFF2-40B4-BE49-F238E27FC236}">
                    <a16:creationId xmlns:a16="http://schemas.microsoft.com/office/drawing/2014/main" id="{BE6A3C08-EA03-DDF6-2D9D-B8FB7F207DA9}"/>
                  </a:ext>
                </a:extLst>
              </p:cNvPr>
              <p:cNvSpPr/>
              <p:nvPr/>
            </p:nvSpPr>
            <p:spPr>
              <a:xfrm>
                <a:off x="3133795" y="4124185"/>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テキスト ボックス 178">
                <a:extLst>
                  <a:ext uri="{FF2B5EF4-FFF2-40B4-BE49-F238E27FC236}">
                    <a16:creationId xmlns:a16="http://schemas.microsoft.com/office/drawing/2014/main" id="{49F9CAE2-94D6-1A30-219B-158E9C07693C}"/>
                  </a:ext>
                </a:extLst>
              </p:cNvPr>
              <p:cNvSpPr txBox="1"/>
              <p:nvPr/>
            </p:nvSpPr>
            <p:spPr>
              <a:xfrm>
                <a:off x="3172186" y="4124185"/>
                <a:ext cx="1078841" cy="307777"/>
              </a:xfrm>
              <a:prstGeom prst="rect">
                <a:avLst/>
              </a:prstGeom>
              <a:noFill/>
            </p:spPr>
            <p:txBody>
              <a:bodyPr wrap="square" rtlCol="0">
                <a:spAutoFit/>
              </a:bodyPr>
              <a:lstStyle/>
              <a:p>
                <a:pPr algn="r"/>
                <a:r>
                  <a:rPr kumimoji="1" lang="en-US" altLang="ja-JP" sz="1400" b="1">
                    <a:latin typeface="Arial Black" panose="020B0A04020102020204" pitchFamily="34" charset="0"/>
                  </a:rPr>
                  <a:t>281.8</a:t>
                </a:r>
                <a:r>
                  <a:rPr kumimoji="1" lang="en-US" altLang="ja-JP" sz="800" b="1"/>
                  <a:t>M</a:t>
                </a:r>
              </a:p>
            </p:txBody>
          </p:sp>
          <p:sp>
            <p:nvSpPr>
              <p:cNvPr id="180" name="テキスト ボックス 179">
                <a:extLst>
                  <a:ext uri="{FF2B5EF4-FFF2-40B4-BE49-F238E27FC236}">
                    <a16:creationId xmlns:a16="http://schemas.microsoft.com/office/drawing/2014/main" id="{49F9CAE2-94D6-1A30-219B-158E9C07693C}"/>
                  </a:ext>
                </a:extLst>
              </p:cNvPr>
              <p:cNvSpPr txBox="1"/>
              <p:nvPr/>
            </p:nvSpPr>
            <p:spPr>
              <a:xfrm>
                <a:off x="3140739" y="5112212"/>
                <a:ext cx="1078841" cy="338554"/>
              </a:xfrm>
              <a:prstGeom prst="rect">
                <a:avLst/>
              </a:prstGeom>
              <a:noFill/>
            </p:spPr>
            <p:txBody>
              <a:bodyPr wrap="square" rtlCol="0">
                <a:spAutoFit/>
              </a:bodyPr>
              <a:lstStyle/>
              <a:p>
                <a:pPr algn="r"/>
                <a:r>
                  <a:rPr kumimoji="1" lang="en-US" altLang="ja-JP" sz="1600" b="1">
                    <a:latin typeface="Arial Black" panose="020B0A04020102020204" pitchFamily="34" charset="0"/>
                  </a:rPr>
                  <a:t>2.9</a:t>
                </a:r>
                <a:r>
                  <a:rPr kumimoji="1" lang="ja-JP" altLang="en-US" sz="800" b="1"/>
                  <a:t>％</a:t>
                </a:r>
                <a:endParaRPr kumimoji="1" lang="en-US" altLang="ja-JP" sz="800" b="1"/>
              </a:p>
            </p:txBody>
          </p:sp>
          <p:sp>
            <p:nvSpPr>
              <p:cNvPr id="181" name="正方形/長方形 180">
                <a:extLst>
                  <a:ext uri="{FF2B5EF4-FFF2-40B4-BE49-F238E27FC236}">
                    <a16:creationId xmlns:a16="http://schemas.microsoft.com/office/drawing/2014/main" id="{BE6A3C08-EA03-DDF6-2D9D-B8FB7F207DA9}"/>
                  </a:ext>
                </a:extLst>
              </p:cNvPr>
              <p:cNvSpPr/>
              <p:nvPr/>
            </p:nvSpPr>
            <p:spPr>
              <a:xfrm>
                <a:off x="3127551" y="5117584"/>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テキスト ボックス 181">
                <a:extLst>
                  <a:ext uri="{FF2B5EF4-FFF2-40B4-BE49-F238E27FC236}">
                    <a16:creationId xmlns:a16="http://schemas.microsoft.com/office/drawing/2014/main" id="{49F9CAE2-94D6-1A30-219B-158E9C07693C}"/>
                  </a:ext>
                </a:extLst>
              </p:cNvPr>
              <p:cNvSpPr txBox="1"/>
              <p:nvPr/>
            </p:nvSpPr>
            <p:spPr>
              <a:xfrm>
                <a:off x="3055636" y="4378401"/>
                <a:ext cx="1311942" cy="261610"/>
              </a:xfrm>
              <a:prstGeom prst="rect">
                <a:avLst/>
              </a:prstGeom>
              <a:noFill/>
              <a:ln>
                <a:noFill/>
              </a:ln>
            </p:spPr>
            <p:txBody>
              <a:bodyPr wrap="square" rtlCol="0">
                <a:spAutoFit/>
              </a:bodyPr>
              <a:lstStyle/>
              <a:p>
                <a:pPr algn="r"/>
                <a:r>
                  <a:rPr kumimoji="1" lang="ja-JP" altLang="en-US" sz="800" b="1"/>
                  <a:t>（</a:t>
                </a:r>
                <a:r>
                  <a:rPr kumimoji="1" lang="en-US" altLang="ja-JP" sz="1050" b="1"/>
                  <a:t>45.5</a:t>
                </a:r>
                <a:r>
                  <a:rPr kumimoji="1" lang="ja-JP" altLang="en-US" sz="500" b="1"/>
                  <a:t>％</a:t>
                </a:r>
                <a:r>
                  <a:rPr kumimoji="1" lang="ja-JP" altLang="en-US" sz="800" b="1"/>
                  <a:t>）</a:t>
                </a:r>
                <a:endParaRPr kumimoji="1" lang="en-US" altLang="ja-JP" sz="1050" b="1"/>
              </a:p>
            </p:txBody>
          </p:sp>
        </p:grpSp>
        <p:grpSp>
          <p:nvGrpSpPr>
            <p:cNvPr id="152" name="グループ化 151"/>
            <p:cNvGrpSpPr/>
            <p:nvPr/>
          </p:nvGrpSpPr>
          <p:grpSpPr>
            <a:xfrm>
              <a:off x="4286693" y="4092472"/>
              <a:ext cx="1311942" cy="1326581"/>
              <a:chOff x="3055636" y="4124185"/>
              <a:chExt cx="1311942" cy="1326581"/>
            </a:xfrm>
          </p:grpSpPr>
          <p:sp>
            <p:nvSpPr>
              <p:cNvPr id="169" name="テキスト ボックス 168">
                <a:extLst>
                  <a:ext uri="{FF2B5EF4-FFF2-40B4-BE49-F238E27FC236}">
                    <a16:creationId xmlns:a16="http://schemas.microsoft.com/office/drawing/2014/main" id="{49F9CAE2-94D6-1A30-219B-158E9C07693C}"/>
                  </a:ext>
                </a:extLst>
              </p:cNvPr>
              <p:cNvSpPr txBox="1"/>
              <p:nvPr/>
            </p:nvSpPr>
            <p:spPr>
              <a:xfrm>
                <a:off x="3352155" y="4642805"/>
                <a:ext cx="890704" cy="369332"/>
              </a:xfrm>
              <a:prstGeom prst="rect">
                <a:avLst/>
              </a:prstGeom>
              <a:noFill/>
            </p:spPr>
            <p:txBody>
              <a:bodyPr wrap="square" rtlCol="0">
                <a:spAutoFit/>
              </a:bodyPr>
              <a:lstStyle/>
              <a:p>
                <a:pPr algn="r"/>
                <a:r>
                  <a:rPr kumimoji="1" lang="en-US" altLang="ja-JP" b="1" i="1">
                    <a:latin typeface="Arial Black" panose="020B0A04020102020204" pitchFamily="34" charset="0"/>
                  </a:rPr>
                  <a:t>63.8</a:t>
                </a:r>
                <a:r>
                  <a:rPr kumimoji="1" lang="ja-JP" altLang="en-US" sz="900" b="1"/>
                  <a:t>％</a:t>
                </a:r>
                <a:endParaRPr kumimoji="1" lang="en-US" altLang="ja-JP" sz="1050" b="1"/>
              </a:p>
            </p:txBody>
          </p:sp>
          <p:sp>
            <p:nvSpPr>
              <p:cNvPr id="170" name="正方形/長方形 169">
                <a:extLst>
                  <a:ext uri="{FF2B5EF4-FFF2-40B4-BE49-F238E27FC236}">
                    <a16:creationId xmlns:a16="http://schemas.microsoft.com/office/drawing/2014/main" id="{BE6A3C08-EA03-DDF6-2D9D-B8FB7F207DA9}"/>
                  </a:ext>
                </a:extLst>
              </p:cNvPr>
              <p:cNvSpPr/>
              <p:nvPr/>
            </p:nvSpPr>
            <p:spPr>
              <a:xfrm>
                <a:off x="3120487" y="4615092"/>
                <a:ext cx="1141614" cy="41534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a:extLst>
                  <a:ext uri="{FF2B5EF4-FFF2-40B4-BE49-F238E27FC236}">
                    <a16:creationId xmlns:a16="http://schemas.microsoft.com/office/drawing/2014/main" id="{BE6A3C08-EA03-DDF6-2D9D-B8FB7F207DA9}"/>
                  </a:ext>
                </a:extLst>
              </p:cNvPr>
              <p:cNvSpPr/>
              <p:nvPr/>
            </p:nvSpPr>
            <p:spPr>
              <a:xfrm>
                <a:off x="3133795" y="4124185"/>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テキスト ボックス 171">
                <a:extLst>
                  <a:ext uri="{FF2B5EF4-FFF2-40B4-BE49-F238E27FC236}">
                    <a16:creationId xmlns:a16="http://schemas.microsoft.com/office/drawing/2014/main" id="{49F9CAE2-94D6-1A30-219B-158E9C07693C}"/>
                  </a:ext>
                </a:extLst>
              </p:cNvPr>
              <p:cNvSpPr txBox="1"/>
              <p:nvPr/>
            </p:nvSpPr>
            <p:spPr>
              <a:xfrm>
                <a:off x="3172186" y="4124185"/>
                <a:ext cx="1078841" cy="307777"/>
              </a:xfrm>
              <a:prstGeom prst="rect">
                <a:avLst/>
              </a:prstGeom>
              <a:noFill/>
            </p:spPr>
            <p:txBody>
              <a:bodyPr wrap="square" rtlCol="0">
                <a:spAutoFit/>
              </a:bodyPr>
              <a:lstStyle/>
              <a:p>
                <a:pPr algn="r"/>
                <a:r>
                  <a:rPr kumimoji="1" lang="en-US" altLang="ja-JP" sz="1400" b="1">
                    <a:latin typeface="Arial Black" panose="020B0A04020102020204" pitchFamily="34" charset="0"/>
                  </a:rPr>
                  <a:t>65.4</a:t>
                </a:r>
                <a:r>
                  <a:rPr kumimoji="1" lang="en-US" altLang="ja-JP" sz="800" b="1"/>
                  <a:t>M</a:t>
                </a:r>
              </a:p>
            </p:txBody>
          </p:sp>
          <p:sp>
            <p:nvSpPr>
              <p:cNvPr id="173" name="テキスト ボックス 172">
                <a:extLst>
                  <a:ext uri="{FF2B5EF4-FFF2-40B4-BE49-F238E27FC236}">
                    <a16:creationId xmlns:a16="http://schemas.microsoft.com/office/drawing/2014/main" id="{49F9CAE2-94D6-1A30-219B-158E9C07693C}"/>
                  </a:ext>
                </a:extLst>
              </p:cNvPr>
              <p:cNvSpPr txBox="1"/>
              <p:nvPr/>
            </p:nvSpPr>
            <p:spPr>
              <a:xfrm>
                <a:off x="3140739" y="5112212"/>
                <a:ext cx="1078841" cy="338554"/>
              </a:xfrm>
              <a:prstGeom prst="rect">
                <a:avLst/>
              </a:prstGeom>
              <a:noFill/>
            </p:spPr>
            <p:txBody>
              <a:bodyPr wrap="square" rtlCol="0">
                <a:spAutoFit/>
              </a:bodyPr>
              <a:lstStyle/>
              <a:p>
                <a:pPr algn="r"/>
                <a:r>
                  <a:rPr kumimoji="1" lang="en-US" altLang="ja-JP" sz="1600" b="1">
                    <a:latin typeface="Arial Black" panose="020B0A04020102020204" pitchFamily="34" charset="0"/>
                  </a:rPr>
                  <a:t>1.5</a:t>
                </a:r>
                <a:r>
                  <a:rPr kumimoji="1" lang="ja-JP" altLang="en-US" sz="800" b="1"/>
                  <a:t>％</a:t>
                </a:r>
                <a:endParaRPr kumimoji="1" lang="en-US" altLang="ja-JP" sz="800" b="1"/>
              </a:p>
            </p:txBody>
          </p:sp>
          <p:sp>
            <p:nvSpPr>
              <p:cNvPr id="174" name="正方形/長方形 173">
                <a:extLst>
                  <a:ext uri="{FF2B5EF4-FFF2-40B4-BE49-F238E27FC236}">
                    <a16:creationId xmlns:a16="http://schemas.microsoft.com/office/drawing/2014/main" id="{BE6A3C08-EA03-DDF6-2D9D-B8FB7F207DA9}"/>
                  </a:ext>
                </a:extLst>
              </p:cNvPr>
              <p:cNvSpPr/>
              <p:nvPr/>
            </p:nvSpPr>
            <p:spPr>
              <a:xfrm>
                <a:off x="3127551" y="5117584"/>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テキスト ボックス 174">
                <a:extLst>
                  <a:ext uri="{FF2B5EF4-FFF2-40B4-BE49-F238E27FC236}">
                    <a16:creationId xmlns:a16="http://schemas.microsoft.com/office/drawing/2014/main" id="{49F9CAE2-94D6-1A30-219B-158E9C07693C}"/>
                  </a:ext>
                </a:extLst>
              </p:cNvPr>
              <p:cNvSpPr txBox="1"/>
              <p:nvPr/>
            </p:nvSpPr>
            <p:spPr>
              <a:xfrm>
                <a:off x="3055636" y="4378401"/>
                <a:ext cx="1311942" cy="261610"/>
              </a:xfrm>
              <a:prstGeom prst="rect">
                <a:avLst/>
              </a:prstGeom>
              <a:noFill/>
              <a:ln>
                <a:noFill/>
              </a:ln>
            </p:spPr>
            <p:txBody>
              <a:bodyPr wrap="square" rtlCol="0">
                <a:spAutoFit/>
              </a:bodyPr>
              <a:lstStyle/>
              <a:p>
                <a:pPr algn="r"/>
                <a:r>
                  <a:rPr kumimoji="1" lang="ja-JP" altLang="en-US" sz="800" b="1"/>
                  <a:t>（</a:t>
                </a:r>
                <a:r>
                  <a:rPr kumimoji="1" lang="en-US" altLang="ja-JP" sz="1050" b="1"/>
                  <a:t>93.3</a:t>
                </a:r>
                <a:r>
                  <a:rPr kumimoji="1" lang="ja-JP" altLang="en-US" sz="500" b="1"/>
                  <a:t>％</a:t>
                </a:r>
                <a:r>
                  <a:rPr kumimoji="1" lang="ja-JP" altLang="en-US" sz="800" b="1"/>
                  <a:t>）</a:t>
                </a:r>
                <a:endParaRPr kumimoji="1" lang="en-US" altLang="ja-JP" sz="1050" b="1"/>
              </a:p>
            </p:txBody>
          </p:sp>
        </p:grpSp>
        <p:grpSp>
          <p:nvGrpSpPr>
            <p:cNvPr id="153" name="グループ化 152"/>
            <p:cNvGrpSpPr/>
            <p:nvPr/>
          </p:nvGrpSpPr>
          <p:grpSpPr>
            <a:xfrm>
              <a:off x="5516607" y="4092472"/>
              <a:ext cx="1311942" cy="1326581"/>
              <a:chOff x="3055636" y="4124185"/>
              <a:chExt cx="1311942" cy="1326581"/>
            </a:xfrm>
          </p:grpSpPr>
          <p:sp>
            <p:nvSpPr>
              <p:cNvPr id="162" name="テキスト ボックス 161">
                <a:extLst>
                  <a:ext uri="{FF2B5EF4-FFF2-40B4-BE49-F238E27FC236}">
                    <a16:creationId xmlns:a16="http://schemas.microsoft.com/office/drawing/2014/main" id="{49F9CAE2-94D6-1A30-219B-158E9C07693C}"/>
                  </a:ext>
                </a:extLst>
              </p:cNvPr>
              <p:cNvSpPr txBox="1"/>
              <p:nvPr/>
            </p:nvSpPr>
            <p:spPr>
              <a:xfrm>
                <a:off x="3352155" y="4642805"/>
                <a:ext cx="890704" cy="369332"/>
              </a:xfrm>
              <a:prstGeom prst="rect">
                <a:avLst/>
              </a:prstGeom>
              <a:noFill/>
            </p:spPr>
            <p:txBody>
              <a:bodyPr wrap="square" rtlCol="0">
                <a:spAutoFit/>
              </a:bodyPr>
              <a:lstStyle/>
              <a:p>
                <a:pPr algn="r"/>
                <a:r>
                  <a:rPr kumimoji="1" lang="en-US" altLang="ja-JP" b="1" i="1">
                    <a:latin typeface="Arial Black" panose="020B0A04020102020204" pitchFamily="34" charset="0"/>
                  </a:rPr>
                  <a:t>62.5</a:t>
                </a:r>
                <a:r>
                  <a:rPr kumimoji="1" lang="ja-JP" altLang="en-US" sz="900" b="1"/>
                  <a:t>％</a:t>
                </a:r>
                <a:endParaRPr kumimoji="1" lang="en-US" altLang="ja-JP" sz="1050" b="1"/>
              </a:p>
            </p:txBody>
          </p:sp>
          <p:sp>
            <p:nvSpPr>
              <p:cNvPr id="163" name="正方形/長方形 162">
                <a:extLst>
                  <a:ext uri="{FF2B5EF4-FFF2-40B4-BE49-F238E27FC236}">
                    <a16:creationId xmlns:a16="http://schemas.microsoft.com/office/drawing/2014/main" id="{BE6A3C08-EA03-DDF6-2D9D-B8FB7F207DA9}"/>
                  </a:ext>
                </a:extLst>
              </p:cNvPr>
              <p:cNvSpPr/>
              <p:nvPr/>
            </p:nvSpPr>
            <p:spPr>
              <a:xfrm>
                <a:off x="3120487" y="4615092"/>
                <a:ext cx="1141614" cy="41534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BE6A3C08-EA03-DDF6-2D9D-B8FB7F207DA9}"/>
                  </a:ext>
                </a:extLst>
              </p:cNvPr>
              <p:cNvSpPr/>
              <p:nvPr/>
            </p:nvSpPr>
            <p:spPr>
              <a:xfrm>
                <a:off x="3133795" y="4124185"/>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テキスト ボックス 164">
                <a:extLst>
                  <a:ext uri="{FF2B5EF4-FFF2-40B4-BE49-F238E27FC236}">
                    <a16:creationId xmlns:a16="http://schemas.microsoft.com/office/drawing/2014/main" id="{49F9CAE2-94D6-1A30-219B-158E9C07693C}"/>
                  </a:ext>
                </a:extLst>
              </p:cNvPr>
              <p:cNvSpPr txBox="1"/>
              <p:nvPr/>
            </p:nvSpPr>
            <p:spPr>
              <a:xfrm>
                <a:off x="3172186" y="4124185"/>
                <a:ext cx="1078841" cy="307777"/>
              </a:xfrm>
              <a:prstGeom prst="rect">
                <a:avLst/>
              </a:prstGeom>
              <a:noFill/>
            </p:spPr>
            <p:txBody>
              <a:bodyPr wrap="square" rtlCol="0">
                <a:spAutoFit/>
              </a:bodyPr>
              <a:lstStyle/>
              <a:p>
                <a:pPr algn="r"/>
                <a:r>
                  <a:rPr kumimoji="1" lang="en-US" altLang="ja-JP" sz="1400" b="1">
                    <a:latin typeface="Arial Black" panose="020B0A04020102020204" pitchFamily="34" charset="0"/>
                  </a:rPr>
                  <a:t>56.2</a:t>
                </a:r>
                <a:r>
                  <a:rPr kumimoji="1" lang="en-US" altLang="ja-JP" sz="800" b="1"/>
                  <a:t>M</a:t>
                </a:r>
              </a:p>
            </p:txBody>
          </p:sp>
          <p:sp>
            <p:nvSpPr>
              <p:cNvPr id="166" name="テキスト ボックス 165">
                <a:extLst>
                  <a:ext uri="{FF2B5EF4-FFF2-40B4-BE49-F238E27FC236}">
                    <a16:creationId xmlns:a16="http://schemas.microsoft.com/office/drawing/2014/main" id="{49F9CAE2-94D6-1A30-219B-158E9C07693C}"/>
                  </a:ext>
                </a:extLst>
              </p:cNvPr>
              <p:cNvSpPr txBox="1"/>
              <p:nvPr/>
            </p:nvSpPr>
            <p:spPr>
              <a:xfrm>
                <a:off x="3140739" y="5112212"/>
                <a:ext cx="1078841" cy="338554"/>
              </a:xfrm>
              <a:prstGeom prst="rect">
                <a:avLst/>
              </a:prstGeom>
              <a:noFill/>
            </p:spPr>
            <p:txBody>
              <a:bodyPr wrap="square" rtlCol="0">
                <a:spAutoFit/>
              </a:bodyPr>
              <a:lstStyle/>
              <a:p>
                <a:pPr algn="r"/>
                <a:r>
                  <a:rPr kumimoji="1" lang="en-US" altLang="ja-JP" sz="1600" b="1">
                    <a:latin typeface="Arial Black" panose="020B0A04020102020204" pitchFamily="34" charset="0"/>
                  </a:rPr>
                  <a:t>2.6</a:t>
                </a:r>
                <a:r>
                  <a:rPr kumimoji="1" lang="ja-JP" altLang="en-US" sz="800" b="1"/>
                  <a:t>％</a:t>
                </a:r>
                <a:endParaRPr kumimoji="1" lang="en-US" altLang="ja-JP" sz="800" b="1"/>
              </a:p>
            </p:txBody>
          </p:sp>
          <p:sp>
            <p:nvSpPr>
              <p:cNvPr id="167" name="正方形/長方形 166">
                <a:extLst>
                  <a:ext uri="{FF2B5EF4-FFF2-40B4-BE49-F238E27FC236}">
                    <a16:creationId xmlns:a16="http://schemas.microsoft.com/office/drawing/2014/main" id="{BE6A3C08-EA03-DDF6-2D9D-B8FB7F207DA9}"/>
                  </a:ext>
                </a:extLst>
              </p:cNvPr>
              <p:cNvSpPr/>
              <p:nvPr/>
            </p:nvSpPr>
            <p:spPr>
              <a:xfrm>
                <a:off x="3127551" y="5117584"/>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a:extLst>
                  <a:ext uri="{FF2B5EF4-FFF2-40B4-BE49-F238E27FC236}">
                    <a16:creationId xmlns:a16="http://schemas.microsoft.com/office/drawing/2014/main" id="{49F9CAE2-94D6-1A30-219B-158E9C07693C}"/>
                  </a:ext>
                </a:extLst>
              </p:cNvPr>
              <p:cNvSpPr txBox="1"/>
              <p:nvPr/>
            </p:nvSpPr>
            <p:spPr>
              <a:xfrm>
                <a:off x="3055636" y="4378401"/>
                <a:ext cx="1311942" cy="261610"/>
              </a:xfrm>
              <a:prstGeom prst="rect">
                <a:avLst/>
              </a:prstGeom>
              <a:noFill/>
              <a:ln>
                <a:noFill/>
              </a:ln>
            </p:spPr>
            <p:txBody>
              <a:bodyPr wrap="square" rtlCol="0">
                <a:spAutoFit/>
              </a:bodyPr>
              <a:lstStyle/>
              <a:p>
                <a:pPr algn="r"/>
                <a:r>
                  <a:rPr kumimoji="1" lang="ja-JP" altLang="en-US" sz="800" b="1"/>
                  <a:t>（</a:t>
                </a:r>
                <a:r>
                  <a:rPr kumimoji="1" lang="en-US" altLang="ja-JP" sz="1050" b="1"/>
                  <a:t>78.6</a:t>
                </a:r>
                <a:r>
                  <a:rPr kumimoji="1" lang="ja-JP" altLang="en-US" sz="500" b="1"/>
                  <a:t>％</a:t>
                </a:r>
                <a:r>
                  <a:rPr kumimoji="1" lang="ja-JP" altLang="en-US" sz="800" b="1"/>
                  <a:t>）</a:t>
                </a:r>
                <a:endParaRPr kumimoji="1" lang="en-US" altLang="ja-JP" sz="1050" b="1"/>
              </a:p>
            </p:txBody>
          </p:sp>
        </p:grpSp>
        <p:grpSp>
          <p:nvGrpSpPr>
            <p:cNvPr id="154" name="グループ化 153"/>
            <p:cNvGrpSpPr/>
            <p:nvPr/>
          </p:nvGrpSpPr>
          <p:grpSpPr>
            <a:xfrm>
              <a:off x="6746520" y="4092472"/>
              <a:ext cx="1311942" cy="1326581"/>
              <a:chOff x="3055636" y="4124185"/>
              <a:chExt cx="1311942" cy="1326581"/>
            </a:xfrm>
          </p:grpSpPr>
          <p:sp>
            <p:nvSpPr>
              <p:cNvPr id="155" name="テキスト ボックス 154">
                <a:extLst>
                  <a:ext uri="{FF2B5EF4-FFF2-40B4-BE49-F238E27FC236}">
                    <a16:creationId xmlns:a16="http://schemas.microsoft.com/office/drawing/2014/main" id="{49F9CAE2-94D6-1A30-219B-158E9C07693C}"/>
                  </a:ext>
                </a:extLst>
              </p:cNvPr>
              <p:cNvSpPr txBox="1"/>
              <p:nvPr/>
            </p:nvSpPr>
            <p:spPr>
              <a:xfrm>
                <a:off x="3352155" y="4642805"/>
                <a:ext cx="890704" cy="369332"/>
              </a:xfrm>
              <a:prstGeom prst="rect">
                <a:avLst/>
              </a:prstGeom>
              <a:noFill/>
            </p:spPr>
            <p:txBody>
              <a:bodyPr wrap="square" rtlCol="0">
                <a:spAutoFit/>
              </a:bodyPr>
              <a:lstStyle/>
              <a:p>
                <a:pPr algn="r"/>
                <a:r>
                  <a:rPr kumimoji="1" lang="en-US" altLang="ja-JP" b="1" i="1">
                    <a:latin typeface="Arial Black" panose="020B0A04020102020204" pitchFamily="34" charset="0"/>
                  </a:rPr>
                  <a:t>65.2</a:t>
                </a:r>
                <a:r>
                  <a:rPr kumimoji="1" lang="ja-JP" altLang="en-US" sz="900" b="1"/>
                  <a:t>％</a:t>
                </a:r>
                <a:endParaRPr kumimoji="1" lang="en-US" altLang="ja-JP" sz="1050" b="1"/>
              </a:p>
            </p:txBody>
          </p:sp>
          <p:sp>
            <p:nvSpPr>
              <p:cNvPr id="156" name="正方形/長方形 155">
                <a:extLst>
                  <a:ext uri="{FF2B5EF4-FFF2-40B4-BE49-F238E27FC236}">
                    <a16:creationId xmlns:a16="http://schemas.microsoft.com/office/drawing/2014/main" id="{BE6A3C08-EA03-DDF6-2D9D-B8FB7F207DA9}"/>
                  </a:ext>
                </a:extLst>
              </p:cNvPr>
              <p:cNvSpPr/>
              <p:nvPr/>
            </p:nvSpPr>
            <p:spPr>
              <a:xfrm>
                <a:off x="3120487" y="4615092"/>
                <a:ext cx="1141614" cy="41534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a:extLst>
                  <a:ext uri="{FF2B5EF4-FFF2-40B4-BE49-F238E27FC236}">
                    <a16:creationId xmlns:a16="http://schemas.microsoft.com/office/drawing/2014/main" id="{BE6A3C08-EA03-DDF6-2D9D-B8FB7F207DA9}"/>
                  </a:ext>
                </a:extLst>
              </p:cNvPr>
              <p:cNvSpPr/>
              <p:nvPr/>
            </p:nvSpPr>
            <p:spPr>
              <a:xfrm>
                <a:off x="3133795" y="4124185"/>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a:extLst>
                  <a:ext uri="{FF2B5EF4-FFF2-40B4-BE49-F238E27FC236}">
                    <a16:creationId xmlns:a16="http://schemas.microsoft.com/office/drawing/2014/main" id="{49F9CAE2-94D6-1A30-219B-158E9C07693C}"/>
                  </a:ext>
                </a:extLst>
              </p:cNvPr>
              <p:cNvSpPr txBox="1"/>
              <p:nvPr/>
            </p:nvSpPr>
            <p:spPr>
              <a:xfrm>
                <a:off x="3172186" y="4124185"/>
                <a:ext cx="1078841" cy="307777"/>
              </a:xfrm>
              <a:prstGeom prst="rect">
                <a:avLst/>
              </a:prstGeom>
              <a:noFill/>
            </p:spPr>
            <p:txBody>
              <a:bodyPr wrap="square" rtlCol="0">
                <a:spAutoFit/>
              </a:bodyPr>
              <a:lstStyle/>
              <a:p>
                <a:pPr algn="r"/>
                <a:r>
                  <a:rPr kumimoji="1" lang="en-US" altLang="ja-JP" sz="1400" b="1">
                    <a:latin typeface="Arial Black" panose="020B0A04020102020204" pitchFamily="34" charset="0"/>
                  </a:rPr>
                  <a:t>340.1</a:t>
                </a:r>
                <a:r>
                  <a:rPr kumimoji="1" lang="en-US" altLang="ja-JP" sz="800" b="1"/>
                  <a:t>M</a:t>
                </a:r>
              </a:p>
            </p:txBody>
          </p:sp>
          <p:sp>
            <p:nvSpPr>
              <p:cNvPr id="159" name="テキスト ボックス 158">
                <a:extLst>
                  <a:ext uri="{FF2B5EF4-FFF2-40B4-BE49-F238E27FC236}">
                    <a16:creationId xmlns:a16="http://schemas.microsoft.com/office/drawing/2014/main" id="{49F9CAE2-94D6-1A30-219B-158E9C07693C}"/>
                  </a:ext>
                </a:extLst>
              </p:cNvPr>
              <p:cNvSpPr txBox="1"/>
              <p:nvPr/>
            </p:nvSpPr>
            <p:spPr>
              <a:xfrm>
                <a:off x="3140739" y="5112212"/>
                <a:ext cx="1078841" cy="338554"/>
              </a:xfrm>
              <a:prstGeom prst="rect">
                <a:avLst/>
              </a:prstGeom>
              <a:noFill/>
            </p:spPr>
            <p:txBody>
              <a:bodyPr wrap="square" rtlCol="0">
                <a:spAutoFit/>
              </a:bodyPr>
              <a:lstStyle/>
              <a:p>
                <a:pPr algn="r"/>
                <a:r>
                  <a:rPr kumimoji="1" lang="ja-JP" altLang="en-US" sz="1100" b="1">
                    <a:latin typeface="Arial Black" panose="020B0A04020102020204" pitchFamily="34" charset="0"/>
                  </a:rPr>
                  <a:t>▲</a:t>
                </a:r>
                <a:r>
                  <a:rPr kumimoji="1" lang="en-US" altLang="ja-JP" sz="1600" b="1">
                    <a:latin typeface="Arial Black" panose="020B0A04020102020204" pitchFamily="34" charset="0"/>
                  </a:rPr>
                  <a:t>1.0</a:t>
                </a:r>
                <a:r>
                  <a:rPr kumimoji="1" lang="ja-JP" altLang="en-US" sz="800" b="1"/>
                  <a:t>％</a:t>
                </a:r>
                <a:endParaRPr kumimoji="1" lang="en-US" altLang="ja-JP" sz="800" b="1"/>
              </a:p>
            </p:txBody>
          </p:sp>
          <p:sp>
            <p:nvSpPr>
              <p:cNvPr id="160" name="正方形/長方形 159">
                <a:extLst>
                  <a:ext uri="{FF2B5EF4-FFF2-40B4-BE49-F238E27FC236}">
                    <a16:creationId xmlns:a16="http://schemas.microsoft.com/office/drawing/2014/main" id="{BE6A3C08-EA03-DDF6-2D9D-B8FB7F207DA9}"/>
                  </a:ext>
                </a:extLst>
              </p:cNvPr>
              <p:cNvSpPr/>
              <p:nvPr/>
            </p:nvSpPr>
            <p:spPr>
              <a:xfrm>
                <a:off x="3127551" y="5117584"/>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49F9CAE2-94D6-1A30-219B-158E9C07693C}"/>
                  </a:ext>
                </a:extLst>
              </p:cNvPr>
              <p:cNvSpPr txBox="1"/>
              <p:nvPr/>
            </p:nvSpPr>
            <p:spPr>
              <a:xfrm>
                <a:off x="3055636" y="4378401"/>
                <a:ext cx="1311942" cy="261610"/>
              </a:xfrm>
              <a:prstGeom prst="rect">
                <a:avLst/>
              </a:prstGeom>
              <a:noFill/>
              <a:ln>
                <a:noFill/>
              </a:ln>
            </p:spPr>
            <p:txBody>
              <a:bodyPr wrap="square" rtlCol="0">
                <a:spAutoFit/>
              </a:bodyPr>
              <a:lstStyle/>
              <a:p>
                <a:pPr algn="r"/>
                <a:r>
                  <a:rPr kumimoji="1" lang="ja-JP" altLang="en-US" sz="800" b="1"/>
                  <a:t>（</a:t>
                </a:r>
                <a:r>
                  <a:rPr kumimoji="1" lang="en-US" altLang="ja-JP" sz="1050" b="1"/>
                  <a:t>78.3</a:t>
                </a:r>
                <a:r>
                  <a:rPr kumimoji="1" lang="ja-JP" altLang="en-US" sz="500" b="1"/>
                  <a:t>％</a:t>
                </a:r>
                <a:r>
                  <a:rPr kumimoji="1" lang="ja-JP" altLang="en-US" sz="800" b="1"/>
                  <a:t>）</a:t>
                </a:r>
                <a:endParaRPr kumimoji="1" lang="en-US" altLang="ja-JP" sz="1050" b="1"/>
              </a:p>
            </p:txBody>
          </p:sp>
        </p:grpSp>
      </p:grpSp>
      <p:cxnSp>
        <p:nvCxnSpPr>
          <p:cNvPr id="190" name="直線コネクタ 189"/>
          <p:cNvCxnSpPr/>
          <p:nvPr/>
        </p:nvCxnSpPr>
        <p:spPr>
          <a:xfrm>
            <a:off x="8300917" y="2387732"/>
            <a:ext cx="762501" cy="0"/>
          </a:xfrm>
          <a:prstGeom prst="line">
            <a:avLst/>
          </a:prstGeom>
          <a:ln w="76200">
            <a:solidFill>
              <a:srgbClr val="8FAADC"/>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a:off x="4630890" y="2394148"/>
            <a:ext cx="762501"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5855182" y="2377308"/>
            <a:ext cx="762501"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a:off x="7073372" y="2374900"/>
            <a:ext cx="762501" cy="0"/>
          </a:xfrm>
          <a:prstGeom prst="line">
            <a:avLst/>
          </a:prstGeom>
          <a:ln w="76200">
            <a:solidFill>
              <a:srgbClr val="8FAA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9045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268241D9-6B44-4FA0-9B20-8D4984A61E9D}"/>
              </a:ext>
            </a:extLst>
          </p:cNvPr>
          <p:cNvSpPr txBox="1"/>
          <p:nvPr/>
        </p:nvSpPr>
        <p:spPr>
          <a:xfrm>
            <a:off x="3355200" y="1256400"/>
            <a:ext cx="6418664" cy="707886"/>
          </a:xfrm>
          <a:prstGeom prst="rect">
            <a:avLst/>
          </a:prstGeom>
          <a:noFill/>
        </p:spPr>
        <p:txBody>
          <a:bodyPr wrap="square" rtlCol="0">
            <a:spAutoFit/>
          </a:bodyPr>
          <a:lstStyle/>
          <a:p>
            <a:r>
              <a:rPr kumimoji="1" lang="ja-JP" altLang="en-US" sz="1000">
                <a:latin typeface="+mn-ea"/>
              </a:rPr>
              <a:t>□　小売業や飲食業と同じで、利用者を集められるかが、最大のポイント</a:t>
            </a:r>
            <a:endParaRPr kumimoji="1" lang="en-US" altLang="ja-JP" sz="1000">
              <a:latin typeface="+mn-ea"/>
            </a:endParaRPr>
          </a:p>
          <a:p>
            <a:r>
              <a:rPr kumimoji="1" lang="ja-JP" altLang="en-US" sz="1000">
                <a:latin typeface="+mn-ea"/>
              </a:rPr>
              <a:t>□　介護サービスによってバラつきもあるが、一定の目安をもってヒアリングすることが大切</a:t>
            </a:r>
            <a:endParaRPr kumimoji="1" lang="en-US" altLang="ja-JP" sz="1000">
              <a:latin typeface="+mn-ea"/>
            </a:endParaRPr>
          </a:p>
          <a:p>
            <a:r>
              <a:rPr kumimoji="1" lang="ja-JP" altLang="en-US" sz="1000">
                <a:latin typeface="+mn-ea"/>
              </a:rPr>
              <a:t>□　多様な資料（厚生労働省など）が、公表されており、介護サービスごとに１か月単位で「延べ利用者数」</a:t>
            </a:r>
            <a:endParaRPr kumimoji="1" lang="en-US" altLang="ja-JP" sz="1000">
              <a:latin typeface="+mn-ea"/>
            </a:endParaRPr>
          </a:p>
          <a:p>
            <a:r>
              <a:rPr kumimoji="1" lang="ja-JP" altLang="en-US" sz="1000">
                <a:latin typeface="+mn-ea"/>
              </a:rPr>
              <a:t>　　などの掲載があり、比較や数値の妥当性などを検証する時に役に立つ</a:t>
            </a:r>
            <a:endParaRPr kumimoji="1" lang="en-US" altLang="ja-JP" sz="1000">
              <a:latin typeface="+mn-ea"/>
            </a:endParaRPr>
          </a:p>
        </p:txBody>
      </p: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405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B7F60C82-501C-656A-2FF5-B63CAB23A124}"/>
              </a:ext>
            </a:extLst>
          </p:cNvPr>
          <p:cNvGrpSpPr/>
          <p:nvPr/>
        </p:nvGrpSpPr>
        <p:grpSpPr>
          <a:xfrm>
            <a:off x="1280360" y="2080841"/>
            <a:ext cx="1443790" cy="1469179"/>
            <a:chOff x="233076" y="2314687"/>
            <a:chExt cx="1443790" cy="1433022"/>
          </a:xfrm>
        </p:grpSpPr>
        <p:sp>
          <p:nvSpPr>
            <p:cNvPr id="5" name="正方形/長方形 4">
              <a:extLst>
                <a:ext uri="{FF2B5EF4-FFF2-40B4-BE49-F238E27FC236}">
                  <a16:creationId xmlns:a16="http://schemas.microsoft.com/office/drawing/2014/main" id="{3C372F9E-EB8D-71CB-6038-FAB0FC0599B1}"/>
                </a:ext>
              </a:extLst>
            </p:cNvPr>
            <p:cNvSpPr/>
            <p:nvPr/>
          </p:nvSpPr>
          <p:spPr>
            <a:xfrm>
              <a:off x="372115" y="2314687"/>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6B1CA5A-071C-028B-5BDE-7E9FCD2E2EA5}"/>
                </a:ext>
              </a:extLst>
            </p:cNvPr>
            <p:cNvSpPr txBox="1"/>
            <p:nvPr/>
          </p:nvSpPr>
          <p:spPr>
            <a:xfrm>
              <a:off x="233076" y="2718749"/>
              <a:ext cx="1443790" cy="630425"/>
            </a:xfrm>
            <a:prstGeom prst="rect">
              <a:avLst/>
            </a:prstGeom>
            <a:noFill/>
          </p:spPr>
          <p:txBody>
            <a:bodyPr wrap="square" rtlCol="0">
              <a:spAutoFit/>
            </a:bodyPr>
            <a:lstStyle/>
            <a:p>
              <a:pPr algn="ctr"/>
              <a:r>
                <a:rPr kumimoji="1" lang="ja-JP" altLang="en-US" b="1"/>
                <a:t>事業収入</a:t>
              </a:r>
              <a:endParaRPr kumimoji="1" lang="en-US" altLang="ja-JP" b="1"/>
            </a:p>
            <a:p>
              <a:pPr algn="ctr"/>
              <a:r>
                <a:rPr kumimoji="1" lang="ja-JP" altLang="en-US" b="1"/>
                <a:t>構成要素</a:t>
              </a:r>
              <a:endParaRPr kumimoji="1" lang="en-US" altLang="ja-JP" b="1"/>
            </a:p>
          </p:txBody>
        </p:sp>
      </p:grpSp>
      <p:sp>
        <p:nvSpPr>
          <p:cNvPr id="50" name="テキスト ボックス 4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の目利き（訪問時編）その１　</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2" name="テキスト ボックス 5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3" name="テキスト ボックス 5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ea typeface="游ゴシック"/>
              </a:rPr>
              <a:t>介護業</a:t>
            </a:r>
          </a:p>
        </p:txBody>
      </p:sp>
      <p:grpSp>
        <p:nvGrpSpPr>
          <p:cNvPr id="61" name="グループ化 60">
            <a:extLst>
              <a:ext uri="{FF2B5EF4-FFF2-40B4-BE49-F238E27FC236}">
                <a16:creationId xmlns:a16="http://schemas.microsoft.com/office/drawing/2014/main" id="{69068A97-50FD-44A1-A988-0B3D3EFD7DA7}"/>
              </a:ext>
            </a:extLst>
          </p:cNvPr>
          <p:cNvGrpSpPr/>
          <p:nvPr/>
        </p:nvGrpSpPr>
        <p:grpSpPr>
          <a:xfrm>
            <a:off x="295200" y="1191600"/>
            <a:ext cx="1162051" cy="885825"/>
            <a:chOff x="295274" y="1523999"/>
            <a:chExt cx="1162051" cy="885825"/>
          </a:xfrm>
        </p:grpSpPr>
        <p:sp>
          <p:nvSpPr>
            <p:cNvPr id="62" name="楕円 61">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64" name="正方形/長方形 63">
            <a:extLst>
              <a:ext uri="{FF2B5EF4-FFF2-40B4-BE49-F238E27FC236}">
                <a16:creationId xmlns:a16="http://schemas.microsoft.com/office/drawing/2014/main" id="{89E35265-CCA6-4F7A-9424-8CAB2F5451E4}"/>
              </a:ext>
            </a:extLst>
          </p:cNvPr>
          <p:cNvSpPr/>
          <p:nvPr/>
        </p:nvSpPr>
        <p:spPr>
          <a:xfrm>
            <a:off x="1360800" y="1339200"/>
            <a:ext cx="1980000"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延べ利用者数</a:t>
            </a:r>
          </a:p>
        </p:txBody>
      </p:sp>
      <p:sp>
        <p:nvSpPr>
          <p:cNvPr id="111" name="テキスト ボックス 110">
            <a:extLst>
              <a:ext uri="{FF2B5EF4-FFF2-40B4-BE49-F238E27FC236}">
                <a16:creationId xmlns:a16="http://schemas.microsoft.com/office/drawing/2014/main" id="{4B849F25-C05A-4664-B4D4-A95FFE37E46E}"/>
              </a:ext>
            </a:extLst>
          </p:cNvPr>
          <p:cNvSpPr txBox="1"/>
          <p:nvPr/>
        </p:nvSpPr>
        <p:spPr>
          <a:xfrm>
            <a:off x="172800" y="414000"/>
            <a:ext cx="8326256" cy="400110"/>
          </a:xfrm>
          <a:prstGeom prst="rect">
            <a:avLst/>
          </a:prstGeom>
          <a:noFill/>
        </p:spPr>
        <p:txBody>
          <a:bodyPr wrap="square" rtlCol="0">
            <a:spAutoFit/>
          </a:bodyPr>
          <a:lstStyle/>
          <a:p>
            <a:r>
              <a:rPr kumimoji="1" lang="ja-JP" altLang="en-US" sz="1000" spc="-100"/>
              <a:t>会社を訪問する際に、どのようなことに目を凝らし、何を聞けばよいか分からない、という質問を耳にすることがあります。</a:t>
            </a:r>
          </a:p>
          <a:p>
            <a:r>
              <a:rPr kumimoji="1" lang="ja-JP" altLang="en-US" sz="1000" spc="-100"/>
              <a:t>ここでは、企業の事業性や経営改善の可能性を判断するのに必要な、基本的なポイントをまとめます。</a:t>
            </a:r>
            <a:endParaRPr kumimoji="1" lang="en-US" altLang="ja-JP" sz="1000" spc="-100"/>
          </a:p>
        </p:txBody>
      </p:sp>
      <p:cxnSp>
        <p:nvCxnSpPr>
          <p:cNvPr id="101" name="直線コネクタ 10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268241D9-6B44-4FA0-9B20-8D4984A61E9D}"/>
              </a:ext>
            </a:extLst>
          </p:cNvPr>
          <p:cNvSpPr txBox="1"/>
          <p:nvPr/>
        </p:nvSpPr>
        <p:spPr>
          <a:xfrm>
            <a:off x="1963641" y="5940000"/>
            <a:ext cx="7534774" cy="707886"/>
          </a:xfrm>
          <a:prstGeom prst="rect">
            <a:avLst/>
          </a:prstGeom>
          <a:noFill/>
        </p:spPr>
        <p:txBody>
          <a:bodyPr wrap="square" rtlCol="0">
            <a:spAutoFit/>
          </a:bodyPr>
          <a:lstStyle/>
          <a:p>
            <a:r>
              <a:rPr kumimoji="1" lang="ja-JP" altLang="en-US" sz="1000" spc="-100">
                <a:latin typeface="+mn-ea"/>
              </a:rPr>
              <a:t>□　通所介護（デイサービス）などの在宅系サービスでは、要支援者や介護度の低い利用者も多く、利用者本人の意思表明も問題ないため、</a:t>
            </a:r>
            <a:endParaRPr kumimoji="1" lang="en-US" altLang="ja-JP" sz="1000" spc="-100">
              <a:latin typeface="+mn-ea"/>
            </a:endParaRPr>
          </a:p>
          <a:p>
            <a:r>
              <a:rPr kumimoji="1" lang="ja-JP" altLang="en-US" sz="1000" spc="-100">
                <a:latin typeface="+mn-ea"/>
              </a:rPr>
              <a:t>　　事業者も、利用者本人に納得感あるサービスの提供や、常にモチベーションを上げる工夫により利用率を高めることが重要になります。</a:t>
            </a:r>
            <a:endParaRPr kumimoji="1" lang="en-US" altLang="ja-JP" sz="1000" spc="-100">
              <a:latin typeface="+mn-ea"/>
            </a:endParaRPr>
          </a:p>
          <a:p>
            <a:r>
              <a:rPr kumimoji="1" lang="ja-JP" altLang="en-US" sz="1000" spc="-100">
                <a:latin typeface="+mn-ea"/>
              </a:rPr>
              <a:t>□　入居系サービスでは、介護度が高い場合が多いため、利用者本人の意思よりも「毎月の介護費用の負担」が家族にとっても大きな問題と</a:t>
            </a:r>
            <a:endParaRPr kumimoji="1" lang="en-US" altLang="ja-JP" sz="1000" spc="-100">
              <a:latin typeface="+mn-ea"/>
            </a:endParaRPr>
          </a:p>
          <a:p>
            <a:r>
              <a:rPr kumimoji="1" lang="ja-JP" altLang="en-US" sz="1000" spc="-100">
                <a:latin typeface="+mn-ea"/>
              </a:rPr>
              <a:t>　　なります。その場合、引受人となる子息などの納得感を得られることがポイントになることもあります。</a:t>
            </a:r>
            <a:endParaRPr kumimoji="1" lang="en-US" altLang="ja-JP" sz="1000" spc="-100">
              <a:latin typeface="+mn-ea"/>
            </a:endParaRPr>
          </a:p>
        </p:txBody>
      </p:sp>
      <p:grpSp>
        <p:nvGrpSpPr>
          <p:cNvPr id="103" name="グループ化 102"/>
          <p:cNvGrpSpPr/>
          <p:nvPr/>
        </p:nvGrpSpPr>
        <p:grpSpPr>
          <a:xfrm>
            <a:off x="468000" y="5927037"/>
            <a:ext cx="1622835" cy="723647"/>
            <a:chOff x="335335" y="4467367"/>
            <a:chExt cx="2204062" cy="1451557"/>
          </a:xfrm>
        </p:grpSpPr>
        <p:sp>
          <p:nvSpPr>
            <p:cNvPr id="104" name="テキスト ボックス 103">
              <a:extLst>
                <a:ext uri="{FF2B5EF4-FFF2-40B4-BE49-F238E27FC236}">
                  <a16:creationId xmlns:a16="http://schemas.microsoft.com/office/drawing/2014/main" id="{86EB1137-B5B0-AFF7-CA31-727F190CB7BE}"/>
                </a:ext>
              </a:extLst>
            </p:cNvPr>
            <p:cNvSpPr txBox="1"/>
            <p:nvPr/>
          </p:nvSpPr>
          <p:spPr>
            <a:xfrm>
              <a:off x="335335" y="5191754"/>
              <a:ext cx="2204062" cy="600672"/>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納得するか</a:t>
              </a:r>
            </a:p>
          </p:txBody>
        </p:sp>
        <p:sp>
          <p:nvSpPr>
            <p:cNvPr id="105" name="テキスト ボックス 104">
              <a:extLst>
                <a:ext uri="{FF2B5EF4-FFF2-40B4-BE49-F238E27FC236}">
                  <a16:creationId xmlns:a16="http://schemas.microsoft.com/office/drawing/2014/main" id="{CAF65B9A-AB5C-A977-C3C8-D55F6B11A16D}"/>
                </a:ext>
              </a:extLst>
            </p:cNvPr>
            <p:cNvSpPr txBox="1"/>
            <p:nvPr/>
          </p:nvSpPr>
          <p:spPr>
            <a:xfrm>
              <a:off x="589582" y="4467367"/>
              <a:ext cx="1689511" cy="926050"/>
            </a:xfrm>
            <a:prstGeom prst="rect">
              <a:avLst/>
            </a:prstGeom>
            <a:noFill/>
          </p:spPr>
          <p:txBody>
            <a:bodyPr wrap="square" rtlCol="0">
              <a:spAutoFit/>
            </a:bodyPr>
            <a:lstStyle/>
            <a:p>
              <a:pPr algn="ctr"/>
              <a:r>
                <a:rPr kumimoji="1" lang="ja-JP" altLang="en-US" sz="2400">
                  <a:latin typeface="HG創英角ｺﾞｼｯｸUB" panose="020B0909000000000000" pitchFamily="49" charset="-128"/>
                  <a:ea typeface="HG創英角ｺﾞｼｯｸUB" panose="020B0909000000000000" pitchFamily="49" charset="-128"/>
                </a:rPr>
                <a:t>誰が</a:t>
              </a:r>
            </a:p>
          </p:txBody>
        </p:sp>
        <p:sp>
          <p:nvSpPr>
            <p:cNvPr id="106" name="四角形: 角を丸くする 19">
              <a:extLst>
                <a:ext uri="{FF2B5EF4-FFF2-40B4-BE49-F238E27FC236}">
                  <a16:creationId xmlns:a16="http://schemas.microsoft.com/office/drawing/2014/main" id="{4D5E85A9-8E2B-B587-6FCC-7D17202085BC}"/>
                </a:ext>
              </a:extLst>
            </p:cNvPr>
            <p:cNvSpPr/>
            <p:nvPr/>
          </p:nvSpPr>
          <p:spPr>
            <a:xfrm>
              <a:off x="482016" y="4478708"/>
              <a:ext cx="1828542" cy="1440216"/>
            </a:xfrm>
            <a:prstGeom prst="roundRect">
              <a:avLst>
                <a:gd name="adj" fmla="val 10196"/>
              </a:avLst>
            </a:prstGeom>
            <a:no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7</a:t>
            </a:r>
            <a:endParaRPr kumimoji="1" lang="ja-JP" altLang="en-US" dirty="0"/>
          </a:p>
        </p:txBody>
      </p:sp>
      <p:sp>
        <p:nvSpPr>
          <p:cNvPr id="77" name="テキスト ボックス 76">
            <a:extLst>
              <a:ext uri="{FF2B5EF4-FFF2-40B4-BE49-F238E27FC236}">
                <a16:creationId xmlns:a16="http://schemas.microsoft.com/office/drawing/2014/main" id="{9AEB2F90-076B-B65D-EAAB-3AFF4BB90B18}"/>
              </a:ext>
            </a:extLst>
          </p:cNvPr>
          <p:cNvSpPr txBox="1"/>
          <p:nvPr/>
        </p:nvSpPr>
        <p:spPr>
          <a:xfrm>
            <a:off x="442417" y="3763541"/>
            <a:ext cx="9227219" cy="861774"/>
          </a:xfrm>
          <a:prstGeom prst="rect">
            <a:avLst/>
          </a:prstGeom>
          <a:noFill/>
        </p:spPr>
        <p:txBody>
          <a:bodyPr wrap="square" rtlCol="0">
            <a:spAutoFit/>
          </a:bodyPr>
          <a:lstStyle/>
          <a:p>
            <a:r>
              <a:rPr kumimoji="1" lang="ja-JP" altLang="en-US" sz="1000" spc="-100">
                <a:latin typeface="+mn-ea"/>
              </a:rPr>
              <a:t>　介護業は、施設やサービス、人員体制によって、利用者数に上限がある場合が多く、収入に上限が決まってしまいます。また、１日当たり、定員に対してどの程度利用されたのかを「稼働率」で示すこともできる場合があります。入所される利用者の介護度によって、利用できる単位（サービス単価に相当）に上限が決定されているため、その確認も必要です。例えば、デイサービスの場合には、利用者自身が「積極的にその施設のサービスを受けたい」と思わないと、頻繁に通ってくれずに稼働率が下がることになるので、魅力あるサービスや来所動機を鼓舞することが重要になります。訪問介護（自宅へのヘルパーサービス）の場合には、移動時間を含めて、介護職員の訪問回数や何人のお宅を</a:t>
            </a:r>
            <a:endParaRPr kumimoji="1" lang="en-US" altLang="ja-JP" sz="1000" spc="-100">
              <a:latin typeface="+mn-ea"/>
            </a:endParaRPr>
          </a:p>
          <a:p>
            <a:r>
              <a:rPr kumimoji="1" lang="ja-JP" altLang="en-US" sz="1000" spc="-100">
                <a:latin typeface="+mn-ea"/>
              </a:rPr>
              <a:t>訪問できているのかが、重要になります。但し、比較的パートタイマーが多く、人によってばらつきもあることも特徴になります。</a:t>
            </a:r>
            <a:endParaRPr kumimoji="1" lang="en-US" altLang="ja-JP" sz="1000" spc="-100">
              <a:latin typeface="+mn-ea"/>
            </a:endParaRPr>
          </a:p>
        </p:txBody>
      </p:sp>
      <p:grpSp>
        <p:nvGrpSpPr>
          <p:cNvPr id="91" name="グループ化 90"/>
          <p:cNvGrpSpPr/>
          <p:nvPr/>
        </p:nvGrpSpPr>
        <p:grpSpPr>
          <a:xfrm>
            <a:off x="476050" y="4691691"/>
            <a:ext cx="1989476" cy="1151173"/>
            <a:chOff x="575850" y="5642779"/>
            <a:chExt cx="1989476" cy="1151173"/>
          </a:xfrm>
        </p:grpSpPr>
        <p:sp>
          <p:nvSpPr>
            <p:cNvPr id="94" name="テキスト ボックス 93">
              <a:extLst>
                <a:ext uri="{FF2B5EF4-FFF2-40B4-BE49-F238E27FC236}">
                  <a16:creationId xmlns:a16="http://schemas.microsoft.com/office/drawing/2014/main" id="{913C171E-581D-78F2-AB9F-0935548D7202}"/>
                </a:ext>
              </a:extLst>
            </p:cNvPr>
            <p:cNvSpPr txBox="1"/>
            <p:nvPr/>
          </p:nvSpPr>
          <p:spPr>
            <a:xfrm>
              <a:off x="877038" y="5642779"/>
              <a:ext cx="1186403" cy="646331"/>
            </a:xfrm>
            <a:prstGeom prst="rect">
              <a:avLst/>
            </a:prstGeom>
            <a:noFill/>
            <a:ln>
              <a:noFill/>
            </a:ln>
          </p:spPr>
          <p:txBody>
            <a:bodyPr wrap="square" rtlCol="0">
              <a:spAutoFit/>
            </a:bodyPr>
            <a:lstStyle/>
            <a:p>
              <a:pPr algn="ctr"/>
              <a:r>
                <a:rPr kumimoji="1" lang="ja-JP" altLang="en-US" sz="1200" b="1"/>
                <a:t>利用者確保</a:t>
              </a:r>
              <a:endParaRPr kumimoji="1" lang="en-US" altLang="ja-JP" sz="1200" b="1"/>
            </a:p>
            <a:p>
              <a:pPr algn="ctr"/>
              <a:r>
                <a:rPr kumimoji="1" lang="ja-JP" altLang="en-US" sz="1200" b="1"/>
                <a:t>（営業活動）</a:t>
              </a:r>
              <a:endParaRPr kumimoji="1" lang="en-US" altLang="ja-JP" sz="1200" b="1"/>
            </a:p>
          </p:txBody>
        </p:sp>
        <p:sp>
          <p:nvSpPr>
            <p:cNvPr id="93" name="テキスト ボックス 92">
              <a:extLst>
                <a:ext uri="{FF2B5EF4-FFF2-40B4-BE49-F238E27FC236}">
                  <a16:creationId xmlns:a16="http://schemas.microsoft.com/office/drawing/2014/main" id="{268241D9-6B44-4FA0-9B20-8D4984A61E9D}"/>
                </a:ext>
              </a:extLst>
            </p:cNvPr>
            <p:cNvSpPr txBox="1"/>
            <p:nvPr/>
          </p:nvSpPr>
          <p:spPr>
            <a:xfrm>
              <a:off x="575850" y="6086066"/>
              <a:ext cx="1989476" cy="707886"/>
            </a:xfrm>
            <a:prstGeom prst="rect">
              <a:avLst/>
            </a:prstGeom>
            <a:noFill/>
          </p:spPr>
          <p:txBody>
            <a:bodyPr wrap="square" rtlCol="0">
              <a:spAutoFit/>
            </a:bodyPr>
            <a:lstStyle/>
            <a:p>
              <a:r>
                <a:rPr kumimoji="1" lang="ja-JP" altLang="en-US" sz="1000" spc="-100">
                  <a:latin typeface="+mn-ea"/>
                </a:rPr>
                <a:t>□  利用者獲得のルートの確認</a:t>
              </a:r>
              <a:endParaRPr kumimoji="1" lang="en-US" altLang="ja-JP" sz="1000" spc="-100">
                <a:latin typeface="+mn-ea"/>
              </a:endParaRPr>
            </a:p>
            <a:p>
              <a:r>
                <a:rPr kumimoji="1" lang="ja-JP" altLang="en-US" sz="1000" spc="-100">
                  <a:latin typeface="+mn-ea"/>
                </a:rPr>
                <a:t>□  地域包括ケアの中で、丁寧な</a:t>
              </a:r>
              <a:endParaRPr kumimoji="1" lang="en-US" altLang="ja-JP" sz="1000" spc="-100">
                <a:latin typeface="+mn-ea"/>
              </a:endParaRPr>
            </a:p>
            <a:p>
              <a:r>
                <a:rPr kumimoji="1" lang="ja-JP" altLang="en-US" sz="1000" spc="-100">
                  <a:latin typeface="+mn-ea"/>
                </a:rPr>
                <a:t>　  営業活動は実施されているか</a:t>
              </a:r>
              <a:endParaRPr kumimoji="1" lang="en-US" altLang="ja-JP" sz="1000" spc="-100">
                <a:latin typeface="+mn-ea"/>
              </a:endParaRPr>
            </a:p>
            <a:p>
              <a:r>
                <a:rPr kumimoji="1" lang="ja-JP" altLang="en-US" sz="1000" spc="-100">
                  <a:latin typeface="+mn-ea"/>
                </a:rPr>
                <a:t>□  受入体制はどうか</a:t>
              </a:r>
              <a:endParaRPr kumimoji="1" lang="en-US" altLang="ja-JP" sz="1000" spc="-100">
                <a:latin typeface="+mn-ea"/>
              </a:endParaRPr>
            </a:p>
          </p:txBody>
        </p:sp>
      </p:grpSp>
      <p:grpSp>
        <p:nvGrpSpPr>
          <p:cNvPr id="96" name="グループ化 95"/>
          <p:cNvGrpSpPr/>
          <p:nvPr/>
        </p:nvGrpSpPr>
        <p:grpSpPr>
          <a:xfrm>
            <a:off x="2716190" y="4690800"/>
            <a:ext cx="1977730" cy="1150686"/>
            <a:chOff x="2565443" y="5633291"/>
            <a:chExt cx="1961889" cy="1150686"/>
          </a:xfrm>
        </p:grpSpPr>
        <p:sp>
          <p:nvSpPr>
            <p:cNvPr id="99" name="テキスト ボックス 98">
              <a:extLst>
                <a:ext uri="{FF2B5EF4-FFF2-40B4-BE49-F238E27FC236}">
                  <a16:creationId xmlns:a16="http://schemas.microsoft.com/office/drawing/2014/main" id="{913C171E-581D-78F2-AB9F-0935548D7202}"/>
                </a:ext>
              </a:extLst>
            </p:cNvPr>
            <p:cNvSpPr txBox="1"/>
            <p:nvPr/>
          </p:nvSpPr>
          <p:spPr>
            <a:xfrm>
              <a:off x="2850846" y="5633291"/>
              <a:ext cx="1186403" cy="461665"/>
            </a:xfrm>
            <a:prstGeom prst="rect">
              <a:avLst/>
            </a:prstGeom>
            <a:noFill/>
            <a:ln>
              <a:noFill/>
            </a:ln>
          </p:spPr>
          <p:txBody>
            <a:bodyPr wrap="square" rtlCol="0">
              <a:spAutoFit/>
            </a:bodyPr>
            <a:lstStyle/>
            <a:p>
              <a:pPr algn="ctr"/>
              <a:r>
                <a:rPr kumimoji="1" lang="ja-JP" altLang="en-US" sz="1200" b="1"/>
                <a:t>延べ利用者数</a:t>
              </a:r>
              <a:endParaRPr kumimoji="1" lang="en-US" altLang="ja-JP" sz="1200" b="1"/>
            </a:p>
            <a:p>
              <a:pPr algn="ctr"/>
              <a:r>
                <a:rPr kumimoji="1" lang="ja-JP" altLang="en-US" sz="1200" b="1"/>
                <a:t>（稼働率）</a:t>
              </a:r>
              <a:endParaRPr kumimoji="1" lang="en-US" altLang="ja-JP" sz="1200" b="1"/>
            </a:p>
          </p:txBody>
        </p:sp>
        <p:sp>
          <p:nvSpPr>
            <p:cNvPr id="98" name="テキスト ボックス 97">
              <a:extLst>
                <a:ext uri="{FF2B5EF4-FFF2-40B4-BE49-F238E27FC236}">
                  <a16:creationId xmlns:a16="http://schemas.microsoft.com/office/drawing/2014/main" id="{268241D9-6B44-4FA0-9B20-8D4984A61E9D}"/>
                </a:ext>
              </a:extLst>
            </p:cNvPr>
            <p:cNvSpPr txBox="1"/>
            <p:nvPr/>
          </p:nvSpPr>
          <p:spPr>
            <a:xfrm>
              <a:off x="2565443" y="6076091"/>
              <a:ext cx="1961889" cy="707886"/>
            </a:xfrm>
            <a:prstGeom prst="rect">
              <a:avLst/>
            </a:prstGeom>
            <a:noFill/>
          </p:spPr>
          <p:txBody>
            <a:bodyPr wrap="square" rtlCol="0">
              <a:spAutoFit/>
            </a:bodyPr>
            <a:lstStyle/>
            <a:p>
              <a:r>
                <a:rPr kumimoji="1" lang="ja-JP" altLang="en-US" sz="1000" spc="-100">
                  <a:latin typeface="+mn-ea"/>
                </a:rPr>
                <a:t>□  １日当たりの利用数累計</a:t>
              </a:r>
              <a:endParaRPr kumimoji="1" lang="en-US" altLang="ja-JP" sz="1000" spc="-100">
                <a:latin typeface="+mn-ea"/>
              </a:endParaRPr>
            </a:p>
            <a:p>
              <a:r>
                <a:rPr kumimoji="1" lang="ja-JP" altLang="en-US" sz="1000" spc="-100">
                  <a:latin typeface="+mn-ea"/>
                </a:rPr>
                <a:t>□  利用頻度を高める工夫は</a:t>
              </a:r>
              <a:endParaRPr kumimoji="1" lang="en-US" altLang="ja-JP" sz="1000" spc="-100">
                <a:latin typeface="+mn-ea"/>
              </a:endParaRPr>
            </a:p>
            <a:p>
              <a:r>
                <a:rPr kumimoji="1" lang="ja-JP" altLang="en-US" sz="1000" spc="-100">
                  <a:latin typeface="+mn-ea"/>
                </a:rPr>
                <a:t>　  されているか</a:t>
              </a:r>
              <a:endParaRPr kumimoji="1" lang="en-US" altLang="ja-JP" sz="1000" spc="-100">
                <a:latin typeface="+mn-ea"/>
              </a:endParaRPr>
            </a:p>
            <a:p>
              <a:r>
                <a:rPr kumimoji="1" lang="ja-JP" altLang="en-US" sz="1000" spc="-100">
                  <a:latin typeface="+mn-ea"/>
                </a:rPr>
                <a:t>□  職員は相談しやすい雰囲気か</a:t>
              </a:r>
              <a:endParaRPr kumimoji="1" lang="en-US" altLang="ja-JP" sz="1000" spc="-100">
                <a:latin typeface="+mn-ea"/>
              </a:endParaRPr>
            </a:p>
          </p:txBody>
        </p:sp>
      </p:grpSp>
      <p:grpSp>
        <p:nvGrpSpPr>
          <p:cNvPr id="108" name="グループ化 107"/>
          <p:cNvGrpSpPr/>
          <p:nvPr/>
        </p:nvGrpSpPr>
        <p:grpSpPr>
          <a:xfrm>
            <a:off x="5019576" y="4690800"/>
            <a:ext cx="2339837" cy="1150686"/>
            <a:chOff x="5053904" y="5630581"/>
            <a:chExt cx="2339837" cy="1150686"/>
          </a:xfrm>
        </p:grpSpPr>
        <p:sp>
          <p:nvSpPr>
            <p:cNvPr id="112" name="テキスト ボックス 111">
              <a:extLst>
                <a:ext uri="{FF2B5EF4-FFF2-40B4-BE49-F238E27FC236}">
                  <a16:creationId xmlns:a16="http://schemas.microsoft.com/office/drawing/2014/main" id="{913C171E-581D-78F2-AB9F-0935548D7202}"/>
                </a:ext>
              </a:extLst>
            </p:cNvPr>
            <p:cNvSpPr txBox="1"/>
            <p:nvPr/>
          </p:nvSpPr>
          <p:spPr>
            <a:xfrm>
              <a:off x="5381141" y="5630581"/>
              <a:ext cx="1078548" cy="461665"/>
            </a:xfrm>
            <a:prstGeom prst="rect">
              <a:avLst/>
            </a:prstGeom>
            <a:noFill/>
            <a:ln>
              <a:noFill/>
            </a:ln>
          </p:spPr>
          <p:txBody>
            <a:bodyPr wrap="square" rtlCol="0">
              <a:spAutoFit/>
            </a:bodyPr>
            <a:lstStyle/>
            <a:p>
              <a:pPr algn="ctr"/>
              <a:r>
                <a:rPr kumimoji="1" lang="ja-JP" altLang="en-US" sz="1200" b="1"/>
                <a:t>要介護度</a:t>
              </a:r>
              <a:endParaRPr kumimoji="1" lang="en-US" altLang="ja-JP" sz="1200" b="1"/>
            </a:p>
            <a:p>
              <a:pPr algn="ctr"/>
              <a:r>
                <a:rPr kumimoji="1" lang="ja-JP" altLang="en-US" sz="1200" b="1"/>
                <a:t>（単価）</a:t>
              </a:r>
              <a:endParaRPr kumimoji="1" lang="en-US" altLang="ja-JP" sz="1200" b="1"/>
            </a:p>
          </p:txBody>
        </p:sp>
        <p:sp>
          <p:nvSpPr>
            <p:cNvPr id="110" name="テキスト ボックス 109">
              <a:extLst>
                <a:ext uri="{FF2B5EF4-FFF2-40B4-BE49-F238E27FC236}">
                  <a16:creationId xmlns:a16="http://schemas.microsoft.com/office/drawing/2014/main" id="{268241D9-6B44-4FA0-9B20-8D4984A61E9D}"/>
                </a:ext>
              </a:extLst>
            </p:cNvPr>
            <p:cNvSpPr txBox="1"/>
            <p:nvPr/>
          </p:nvSpPr>
          <p:spPr>
            <a:xfrm>
              <a:off x="5053904" y="6073381"/>
              <a:ext cx="2339837" cy="707886"/>
            </a:xfrm>
            <a:prstGeom prst="rect">
              <a:avLst/>
            </a:prstGeom>
            <a:noFill/>
          </p:spPr>
          <p:txBody>
            <a:bodyPr wrap="square" rtlCol="0">
              <a:spAutoFit/>
            </a:bodyPr>
            <a:lstStyle/>
            <a:p>
              <a:r>
                <a:rPr kumimoji="1" lang="ja-JP" altLang="en-US" sz="1000" spc="-100">
                  <a:latin typeface="+mn-ea"/>
                </a:rPr>
                <a:t>□  利用者ごとの要介護度の確認</a:t>
              </a:r>
              <a:endParaRPr kumimoji="1" lang="en-US" altLang="ja-JP" sz="1000" spc="-100">
                <a:latin typeface="+mn-ea"/>
              </a:endParaRPr>
            </a:p>
            <a:p>
              <a:r>
                <a:rPr kumimoji="1" lang="ja-JP" altLang="en-US" sz="1000" spc="-100">
                  <a:latin typeface="+mn-ea"/>
                </a:rPr>
                <a:t>□  受入する利用者を選定することもある</a:t>
              </a:r>
              <a:endParaRPr kumimoji="1" lang="en-US" altLang="ja-JP" sz="1000" spc="-100">
                <a:latin typeface="+mn-ea"/>
              </a:endParaRPr>
            </a:p>
            <a:p>
              <a:r>
                <a:rPr kumimoji="1" lang="ja-JP" altLang="en-US" sz="1000" spc="-100">
                  <a:latin typeface="+mn-ea"/>
                </a:rPr>
                <a:t>□  稼働率が高くても要支援度が低い場合</a:t>
              </a:r>
              <a:endParaRPr kumimoji="1" lang="en-US" altLang="ja-JP" sz="1000" spc="-100">
                <a:latin typeface="+mn-ea"/>
              </a:endParaRPr>
            </a:p>
            <a:p>
              <a:r>
                <a:rPr kumimoji="1" lang="ja-JP" altLang="en-US" sz="1000" spc="-100">
                  <a:latin typeface="+mn-ea"/>
                </a:rPr>
                <a:t>　  もある</a:t>
              </a:r>
              <a:endParaRPr kumimoji="1" lang="en-US" altLang="ja-JP" sz="1000" spc="-100">
                <a:latin typeface="+mn-ea"/>
              </a:endParaRPr>
            </a:p>
          </p:txBody>
        </p:sp>
      </p:grpSp>
      <p:grpSp>
        <p:nvGrpSpPr>
          <p:cNvPr id="114" name="グループ化 113"/>
          <p:cNvGrpSpPr/>
          <p:nvPr/>
        </p:nvGrpSpPr>
        <p:grpSpPr>
          <a:xfrm>
            <a:off x="7491136" y="4746216"/>
            <a:ext cx="2081744" cy="1095270"/>
            <a:chOff x="7392430" y="5762502"/>
            <a:chExt cx="2081744" cy="1095270"/>
          </a:xfrm>
        </p:grpSpPr>
        <p:sp>
          <p:nvSpPr>
            <p:cNvPr id="117" name="テキスト ボックス 116">
              <a:extLst>
                <a:ext uri="{FF2B5EF4-FFF2-40B4-BE49-F238E27FC236}">
                  <a16:creationId xmlns:a16="http://schemas.microsoft.com/office/drawing/2014/main" id="{913C171E-581D-78F2-AB9F-0935548D7202}"/>
                </a:ext>
              </a:extLst>
            </p:cNvPr>
            <p:cNvSpPr txBox="1"/>
            <p:nvPr/>
          </p:nvSpPr>
          <p:spPr>
            <a:xfrm>
              <a:off x="7628893" y="5762502"/>
              <a:ext cx="1078548" cy="276999"/>
            </a:xfrm>
            <a:prstGeom prst="rect">
              <a:avLst/>
            </a:prstGeom>
            <a:noFill/>
            <a:ln>
              <a:noFill/>
            </a:ln>
          </p:spPr>
          <p:txBody>
            <a:bodyPr wrap="square" rtlCol="0">
              <a:spAutoFit/>
            </a:bodyPr>
            <a:lstStyle/>
            <a:p>
              <a:pPr algn="ctr"/>
              <a:r>
                <a:rPr kumimoji="1" lang="ja-JP" altLang="en-US" sz="1200" b="1" dirty="0"/>
                <a:t>事業計画</a:t>
              </a:r>
              <a:endParaRPr kumimoji="1" lang="en-US" altLang="ja-JP" sz="1200" b="1" dirty="0"/>
            </a:p>
          </p:txBody>
        </p:sp>
        <p:sp>
          <p:nvSpPr>
            <p:cNvPr id="116" name="テキスト ボックス 115">
              <a:extLst>
                <a:ext uri="{FF2B5EF4-FFF2-40B4-BE49-F238E27FC236}">
                  <a16:creationId xmlns:a16="http://schemas.microsoft.com/office/drawing/2014/main" id="{268241D9-6B44-4FA0-9B20-8D4984A61E9D}"/>
                </a:ext>
              </a:extLst>
            </p:cNvPr>
            <p:cNvSpPr txBox="1"/>
            <p:nvPr/>
          </p:nvSpPr>
          <p:spPr>
            <a:xfrm>
              <a:off x="7392430" y="6149886"/>
              <a:ext cx="2081744" cy="707886"/>
            </a:xfrm>
            <a:prstGeom prst="rect">
              <a:avLst/>
            </a:prstGeom>
            <a:noFill/>
          </p:spPr>
          <p:txBody>
            <a:bodyPr wrap="square" rtlCol="0">
              <a:spAutoFit/>
            </a:bodyPr>
            <a:lstStyle/>
            <a:p>
              <a:r>
                <a:rPr kumimoji="1" lang="ja-JP" altLang="en-US" sz="1000" spc="-100">
                  <a:latin typeface="+mn-ea"/>
                </a:rPr>
                <a:t>□  当初計画との乖離する点</a:t>
              </a:r>
              <a:endParaRPr kumimoji="1" lang="en-US" altLang="ja-JP" sz="1000" spc="-100">
                <a:latin typeface="+mn-ea"/>
              </a:endParaRPr>
            </a:p>
            <a:p>
              <a:r>
                <a:rPr kumimoji="1" lang="ja-JP" altLang="en-US" sz="1000" spc="-100">
                  <a:latin typeface="+mn-ea"/>
                </a:rPr>
                <a:t>□  有資格者の人材確保はできるか</a:t>
              </a:r>
              <a:endParaRPr kumimoji="1" lang="en-US" altLang="ja-JP" sz="1000" spc="-100">
                <a:latin typeface="+mn-ea"/>
              </a:endParaRPr>
            </a:p>
            <a:p>
              <a:r>
                <a:rPr kumimoji="1" lang="ja-JP" altLang="en-US" sz="1000" spc="-100">
                  <a:latin typeface="+mn-ea"/>
                </a:rPr>
                <a:t>□  入居系サービスの場合には、</a:t>
              </a:r>
              <a:endParaRPr kumimoji="1" lang="en-US" altLang="ja-JP" sz="1000" spc="-100">
                <a:latin typeface="+mn-ea"/>
              </a:endParaRPr>
            </a:p>
            <a:p>
              <a:r>
                <a:rPr kumimoji="1" lang="ja-JP" altLang="en-US" sz="1000" spc="-100">
                  <a:latin typeface="+mn-ea"/>
                </a:rPr>
                <a:t>　  近隣の競争環境の確認</a:t>
              </a:r>
              <a:endParaRPr kumimoji="1" lang="en-US" altLang="ja-JP" sz="1000" spc="-100">
                <a:latin typeface="+mn-ea"/>
              </a:endParaRPr>
            </a:p>
          </p:txBody>
        </p:sp>
      </p:grpSp>
      <p:cxnSp>
        <p:nvCxnSpPr>
          <p:cNvPr id="124" name="直線コネクタ 123">
            <a:extLst>
              <a:ext uri="{FF2B5EF4-FFF2-40B4-BE49-F238E27FC236}">
                <a16:creationId xmlns:a16="http://schemas.microsoft.com/office/drawing/2014/main" id="{9B9343EB-8340-43B2-BFCB-44120E0835EB}"/>
              </a:ext>
            </a:extLst>
          </p:cNvPr>
          <p:cNvCxnSpPr>
            <a:cxnSpLocks/>
          </p:cNvCxnSpPr>
          <p:nvPr/>
        </p:nvCxnSpPr>
        <p:spPr>
          <a:xfrm>
            <a:off x="172532" y="58372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a:off x="2863189" y="2101510"/>
            <a:ext cx="5734115" cy="1602597"/>
            <a:chOff x="1498459" y="4752636"/>
            <a:chExt cx="5734115" cy="1602597"/>
          </a:xfrm>
        </p:grpSpPr>
        <p:grpSp>
          <p:nvGrpSpPr>
            <p:cNvPr id="59" name="グループ化 58"/>
            <p:cNvGrpSpPr/>
            <p:nvPr/>
          </p:nvGrpSpPr>
          <p:grpSpPr>
            <a:xfrm>
              <a:off x="1498459" y="4752636"/>
              <a:ext cx="5474091" cy="489387"/>
              <a:chOff x="1365381" y="2177372"/>
              <a:chExt cx="3454496" cy="489387"/>
            </a:xfrm>
          </p:grpSpPr>
          <p:sp>
            <p:nvSpPr>
              <p:cNvPr id="76" name="正方形/長方形 75">
                <a:extLst>
                  <a:ext uri="{FF2B5EF4-FFF2-40B4-BE49-F238E27FC236}">
                    <a16:creationId xmlns:a16="http://schemas.microsoft.com/office/drawing/2014/main" id="{C85CE28B-4415-D080-68F6-C9D2C00672A1}"/>
                  </a:ext>
                </a:extLst>
              </p:cNvPr>
              <p:cNvSpPr/>
              <p:nvPr/>
            </p:nvSpPr>
            <p:spPr>
              <a:xfrm>
                <a:off x="1365381" y="2177372"/>
                <a:ext cx="3454495" cy="245000"/>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事業収入</a:t>
                </a:r>
                <a:r>
                  <a:rPr kumimoji="1" lang="ja-JP" altLang="en-US" sz="1100" b="1">
                    <a:solidFill>
                      <a:schemeClr val="tx1"/>
                    </a:solidFill>
                    <a:latin typeface="+mn-ea"/>
                  </a:rPr>
                  <a:t>（売上高）</a:t>
                </a:r>
              </a:p>
            </p:txBody>
          </p:sp>
          <p:sp>
            <p:nvSpPr>
              <p:cNvPr id="78" name="正方形/長方形 77">
                <a:extLst>
                  <a:ext uri="{FF2B5EF4-FFF2-40B4-BE49-F238E27FC236}">
                    <a16:creationId xmlns:a16="http://schemas.microsoft.com/office/drawing/2014/main" id="{C85CE28B-4415-D080-68F6-C9D2C00672A1}"/>
                  </a:ext>
                </a:extLst>
              </p:cNvPr>
              <p:cNvSpPr/>
              <p:nvPr/>
            </p:nvSpPr>
            <p:spPr>
              <a:xfrm>
                <a:off x="1365381" y="2423480"/>
                <a:ext cx="2707855" cy="243279"/>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latin typeface="+mn-ea"/>
                  </a:rPr>
                  <a:t>介護保険</a:t>
                </a:r>
              </a:p>
            </p:txBody>
          </p:sp>
          <p:sp>
            <p:nvSpPr>
              <p:cNvPr id="79" name="正方形/長方形 78">
                <a:extLst>
                  <a:ext uri="{FF2B5EF4-FFF2-40B4-BE49-F238E27FC236}">
                    <a16:creationId xmlns:a16="http://schemas.microsoft.com/office/drawing/2014/main" id="{C85CE28B-4415-D080-68F6-C9D2C00672A1}"/>
                  </a:ext>
                </a:extLst>
              </p:cNvPr>
              <p:cNvSpPr/>
              <p:nvPr/>
            </p:nvSpPr>
            <p:spPr>
              <a:xfrm>
                <a:off x="4068961" y="2423549"/>
                <a:ext cx="750916" cy="243210"/>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latin typeface="+mn-ea"/>
                  </a:rPr>
                  <a:t>保険外</a:t>
                </a:r>
              </a:p>
            </p:txBody>
          </p:sp>
        </p:grpSp>
        <p:sp>
          <p:nvSpPr>
            <p:cNvPr id="60" name="正方形/長方形 59">
              <a:extLst>
                <a:ext uri="{FF2B5EF4-FFF2-40B4-BE49-F238E27FC236}">
                  <a16:creationId xmlns:a16="http://schemas.microsoft.com/office/drawing/2014/main" id="{C85CE28B-4415-D080-68F6-C9D2C00672A1}"/>
                </a:ext>
              </a:extLst>
            </p:cNvPr>
            <p:cNvSpPr/>
            <p:nvPr/>
          </p:nvSpPr>
          <p:spPr>
            <a:xfrm>
              <a:off x="4701942" y="5342748"/>
              <a:ext cx="2284807" cy="860936"/>
            </a:xfrm>
            <a:prstGeom prst="rect">
              <a:avLst/>
            </a:prstGeom>
            <a:solidFill>
              <a:srgbClr val="BFEBFB">
                <a:alpha val="25000"/>
              </a:srgbClr>
            </a:solidFill>
            <a:ln w="41275">
              <a:solidFill>
                <a:srgbClr val="BFE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900" b="1">
                <a:solidFill>
                  <a:schemeClr val="tx1"/>
                </a:solidFill>
                <a:latin typeface="+mn-ea"/>
              </a:endParaRPr>
            </a:p>
          </p:txBody>
        </p:sp>
        <p:sp>
          <p:nvSpPr>
            <p:cNvPr id="65" name="テキスト ボックス 64">
              <a:extLst>
                <a:ext uri="{FF2B5EF4-FFF2-40B4-BE49-F238E27FC236}">
                  <a16:creationId xmlns:a16="http://schemas.microsoft.com/office/drawing/2014/main" id="{8DB977C9-1E0F-44EC-6D67-439B61DD278C}"/>
                </a:ext>
              </a:extLst>
            </p:cNvPr>
            <p:cNvSpPr txBox="1"/>
            <p:nvPr/>
          </p:nvSpPr>
          <p:spPr>
            <a:xfrm>
              <a:off x="3937390" y="5403942"/>
              <a:ext cx="1086736" cy="369332"/>
            </a:xfrm>
            <a:prstGeom prst="rect">
              <a:avLst/>
            </a:prstGeom>
            <a:noFill/>
          </p:spPr>
          <p:txBody>
            <a:bodyPr wrap="square" rtlCol="0">
              <a:spAutoFit/>
            </a:bodyPr>
            <a:lstStyle/>
            <a:p>
              <a:pPr algn="ctr"/>
              <a:r>
                <a:rPr kumimoji="1" lang="en-US" altLang="ja-JP" b="1">
                  <a:latin typeface="+mn-ea"/>
                </a:rPr>
                <a:t>×</a:t>
              </a:r>
              <a:endParaRPr kumimoji="1" lang="ja-JP" altLang="en-US" b="1">
                <a:latin typeface="+mn-ea"/>
              </a:endParaRPr>
            </a:p>
          </p:txBody>
        </p:sp>
        <p:sp>
          <p:nvSpPr>
            <p:cNvPr id="66" name="テキスト ボックス 65">
              <a:extLst>
                <a:ext uri="{FF2B5EF4-FFF2-40B4-BE49-F238E27FC236}">
                  <a16:creationId xmlns:a16="http://schemas.microsoft.com/office/drawing/2014/main" id="{913C171E-581D-78F2-AB9F-0935548D7202}"/>
                </a:ext>
              </a:extLst>
            </p:cNvPr>
            <p:cNvSpPr txBox="1"/>
            <p:nvPr/>
          </p:nvSpPr>
          <p:spPr>
            <a:xfrm>
              <a:off x="4448729" y="5382251"/>
              <a:ext cx="2783845" cy="769441"/>
            </a:xfrm>
            <a:prstGeom prst="rect">
              <a:avLst/>
            </a:prstGeom>
            <a:noFill/>
            <a:ln>
              <a:noFill/>
            </a:ln>
          </p:spPr>
          <p:txBody>
            <a:bodyPr wrap="square" rtlCol="0">
              <a:spAutoFit/>
            </a:bodyPr>
            <a:lstStyle/>
            <a:p>
              <a:pPr algn="ctr"/>
              <a:r>
                <a:rPr kumimoji="1" lang="ja-JP" altLang="en-US" sz="1400" b="1"/>
                <a:t>サービス単価</a:t>
              </a:r>
            </a:p>
            <a:p>
              <a:pPr algn="ctr"/>
              <a:r>
                <a:rPr kumimoji="1" lang="ja-JP" altLang="en-US" sz="1000" b="1"/>
                <a:t>①施設サービス種類と</a:t>
              </a:r>
            </a:p>
            <a:p>
              <a:pPr algn="ctr"/>
              <a:r>
                <a:rPr kumimoji="1" lang="ja-JP" altLang="en-US" sz="1000" b="1"/>
                <a:t>②利用者の要介護度で</a:t>
              </a:r>
            </a:p>
            <a:p>
              <a:pPr algn="ctr"/>
              <a:r>
                <a:rPr kumimoji="1" lang="ja-JP" altLang="en-US" sz="1000" b="1"/>
                <a:t>単位が決定</a:t>
              </a:r>
            </a:p>
          </p:txBody>
        </p:sp>
        <p:sp>
          <p:nvSpPr>
            <p:cNvPr id="67" name="正方形/長方形 66">
              <a:extLst>
                <a:ext uri="{FF2B5EF4-FFF2-40B4-BE49-F238E27FC236}">
                  <a16:creationId xmlns:a16="http://schemas.microsoft.com/office/drawing/2014/main" id="{C85CE28B-4415-D080-68F6-C9D2C00672A1}"/>
                </a:ext>
              </a:extLst>
            </p:cNvPr>
            <p:cNvSpPr/>
            <p:nvPr/>
          </p:nvSpPr>
          <p:spPr>
            <a:xfrm>
              <a:off x="1498459" y="5342747"/>
              <a:ext cx="2761114" cy="486071"/>
            </a:xfrm>
            <a:prstGeom prst="rect">
              <a:avLst/>
            </a:prstGeom>
            <a:solidFill>
              <a:schemeClr val="accent4">
                <a:lumMod val="60000"/>
                <a:lumOff val="40000"/>
                <a:alpha val="25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利用者数</a:t>
              </a:r>
              <a:endParaRPr kumimoji="1" lang="en-US" altLang="ja-JP" sz="1200" b="1">
                <a:solidFill>
                  <a:schemeClr val="tx1"/>
                </a:solidFill>
                <a:latin typeface="+mn-ea"/>
              </a:endParaRPr>
            </a:p>
            <a:p>
              <a:pPr algn="ctr"/>
              <a:r>
                <a:rPr kumimoji="1" lang="ja-JP" altLang="en-US" sz="1050" b="1">
                  <a:solidFill>
                    <a:schemeClr val="tx1"/>
                  </a:solidFill>
                  <a:latin typeface="+mn-ea"/>
                </a:rPr>
                <a:t>（契約者数</a:t>
              </a:r>
              <a:r>
                <a:rPr kumimoji="1" lang="en-US" altLang="ja-JP" sz="1050" b="1">
                  <a:solidFill>
                    <a:schemeClr val="tx1"/>
                  </a:solidFill>
                  <a:latin typeface="+mn-ea"/>
                </a:rPr>
                <a:t>×</a:t>
              </a:r>
              <a:r>
                <a:rPr kumimoji="1" lang="ja-JP" altLang="en-US" sz="1050" b="1">
                  <a:solidFill>
                    <a:schemeClr val="tx1"/>
                  </a:solidFill>
                  <a:latin typeface="+mn-ea"/>
                </a:rPr>
                <a:t>利用頻度）</a:t>
              </a:r>
            </a:p>
          </p:txBody>
        </p:sp>
        <p:grpSp>
          <p:nvGrpSpPr>
            <p:cNvPr id="68" name="グループ化 67">
              <a:extLst>
                <a:ext uri="{FF2B5EF4-FFF2-40B4-BE49-F238E27FC236}">
                  <a16:creationId xmlns:a16="http://schemas.microsoft.com/office/drawing/2014/main" id="{DCDF21B8-BBB1-5551-F461-F195258CFD69}"/>
                </a:ext>
              </a:extLst>
            </p:cNvPr>
            <p:cNvGrpSpPr/>
            <p:nvPr/>
          </p:nvGrpSpPr>
          <p:grpSpPr>
            <a:xfrm>
              <a:off x="2583677" y="5850509"/>
              <a:ext cx="1616677" cy="504724"/>
              <a:chOff x="1250424" y="5161021"/>
              <a:chExt cx="2414891" cy="504724"/>
            </a:xfrm>
          </p:grpSpPr>
          <p:sp>
            <p:nvSpPr>
              <p:cNvPr id="73" name="テキスト ボックス 72">
                <a:extLst>
                  <a:ext uri="{FF2B5EF4-FFF2-40B4-BE49-F238E27FC236}">
                    <a16:creationId xmlns:a16="http://schemas.microsoft.com/office/drawing/2014/main" id="{40064578-FC88-7253-B5B0-191E7D851A7B}"/>
                  </a:ext>
                </a:extLst>
              </p:cNvPr>
              <p:cNvSpPr txBox="1"/>
              <p:nvPr/>
            </p:nvSpPr>
            <p:spPr>
              <a:xfrm>
                <a:off x="1307126" y="5404135"/>
                <a:ext cx="2358189" cy="261610"/>
              </a:xfrm>
              <a:prstGeom prst="rect">
                <a:avLst/>
              </a:prstGeom>
              <a:noFill/>
            </p:spPr>
            <p:txBody>
              <a:bodyPr wrap="square" rtlCol="0">
                <a:spAutoFit/>
              </a:bodyPr>
              <a:lstStyle/>
              <a:p>
                <a:pPr algn="ctr"/>
                <a:r>
                  <a:rPr kumimoji="1" lang="ja-JP" altLang="en-US" sz="1100" b="1"/>
                  <a:t>延べ定員数</a:t>
                </a:r>
              </a:p>
            </p:txBody>
          </p:sp>
          <p:sp>
            <p:nvSpPr>
              <p:cNvPr id="74" name="テキスト ボックス 73">
                <a:extLst>
                  <a:ext uri="{FF2B5EF4-FFF2-40B4-BE49-F238E27FC236}">
                    <a16:creationId xmlns:a16="http://schemas.microsoft.com/office/drawing/2014/main" id="{2B95F0FC-D1FF-22A0-DC57-3E0F6E2CFC0D}"/>
                  </a:ext>
                </a:extLst>
              </p:cNvPr>
              <p:cNvSpPr txBox="1"/>
              <p:nvPr/>
            </p:nvSpPr>
            <p:spPr>
              <a:xfrm>
                <a:off x="1250424" y="5161021"/>
                <a:ext cx="2358189" cy="261610"/>
              </a:xfrm>
              <a:prstGeom prst="rect">
                <a:avLst/>
              </a:prstGeom>
              <a:noFill/>
            </p:spPr>
            <p:txBody>
              <a:bodyPr wrap="square" rtlCol="0">
                <a:spAutoFit/>
              </a:bodyPr>
              <a:lstStyle/>
              <a:p>
                <a:pPr algn="ctr"/>
                <a:r>
                  <a:rPr kumimoji="1" lang="ja-JP" altLang="en-US" sz="1100" b="1"/>
                  <a:t>延べ利用者数</a:t>
                </a:r>
              </a:p>
            </p:txBody>
          </p:sp>
          <p:cxnSp>
            <p:nvCxnSpPr>
              <p:cNvPr id="75" name="直線コネクタ 74">
                <a:extLst>
                  <a:ext uri="{FF2B5EF4-FFF2-40B4-BE49-F238E27FC236}">
                    <a16:creationId xmlns:a16="http://schemas.microsoft.com/office/drawing/2014/main" id="{050112C1-5771-8C8F-4465-BC3EC957F922}"/>
                  </a:ext>
                </a:extLst>
              </p:cNvPr>
              <p:cNvCxnSpPr>
                <a:cxnSpLocks/>
              </p:cNvCxnSpPr>
              <p:nvPr/>
            </p:nvCxnSpPr>
            <p:spPr>
              <a:xfrm>
                <a:off x="1691583" y="5401271"/>
                <a:ext cx="146057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13C171E-581D-78F2-AB9F-0935548D7202}"/>
                </a:ext>
              </a:extLst>
            </p:cNvPr>
            <p:cNvSpPr txBox="1"/>
            <p:nvPr/>
          </p:nvSpPr>
          <p:spPr>
            <a:xfrm>
              <a:off x="2041841" y="5964871"/>
              <a:ext cx="962081" cy="276999"/>
            </a:xfrm>
            <a:prstGeom prst="rect">
              <a:avLst/>
            </a:prstGeom>
            <a:noFill/>
            <a:ln>
              <a:noFill/>
            </a:ln>
          </p:spPr>
          <p:txBody>
            <a:bodyPr wrap="square" rtlCol="0">
              <a:spAutoFit/>
            </a:bodyPr>
            <a:lstStyle/>
            <a:p>
              <a:pPr algn="ctr"/>
              <a:r>
                <a:rPr kumimoji="1" lang="ja-JP" altLang="en-US" sz="1200" b="1"/>
                <a:t>稼働率 ＝</a:t>
              </a:r>
              <a:endParaRPr kumimoji="1" lang="en-US" altLang="ja-JP" sz="1200" b="1"/>
            </a:p>
          </p:txBody>
        </p:sp>
        <p:sp>
          <p:nvSpPr>
            <p:cNvPr id="71" name="二等辺三角形 70"/>
            <p:cNvSpPr/>
            <p:nvPr/>
          </p:nvSpPr>
          <p:spPr>
            <a:xfrm rot="5400000">
              <a:off x="1873853" y="6011721"/>
              <a:ext cx="253071" cy="207226"/>
            </a:xfrm>
            <a:prstGeom prst="triangle">
              <a:avLst>
                <a:gd name="adj" fmla="val 5010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a:extLst>
              <a:ext uri="{FF2B5EF4-FFF2-40B4-BE49-F238E27FC236}">
                <a16:creationId xmlns:a16="http://schemas.microsoft.com/office/drawing/2014/main" id="{1AA6574E-5B52-A0EC-D1B7-74B94F8756F4}"/>
              </a:ext>
            </a:extLst>
          </p:cNvPr>
          <p:cNvSpPr/>
          <p:nvPr/>
        </p:nvSpPr>
        <p:spPr>
          <a:xfrm>
            <a:off x="655200" y="4690800"/>
            <a:ext cx="1414645" cy="433702"/>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DD73583B-9174-E981-0B87-99EA3C8E117B}"/>
              </a:ext>
            </a:extLst>
          </p:cNvPr>
          <p:cNvSpPr/>
          <p:nvPr/>
        </p:nvSpPr>
        <p:spPr>
          <a:xfrm>
            <a:off x="2862155" y="4686484"/>
            <a:ext cx="1414645" cy="433702"/>
          </a:xfrm>
          <a:prstGeom prst="rect">
            <a:avLst/>
          </a:prstGeom>
          <a:noFill/>
          <a:ln w="38100">
            <a:solidFill>
              <a:srgbClr val="FFCC66">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B8F864A-58E2-3F8A-912B-0B9D1664EC18}"/>
              </a:ext>
            </a:extLst>
          </p:cNvPr>
          <p:cNvSpPr/>
          <p:nvPr/>
        </p:nvSpPr>
        <p:spPr>
          <a:xfrm>
            <a:off x="5178764" y="4682643"/>
            <a:ext cx="1414645" cy="433702"/>
          </a:xfrm>
          <a:prstGeom prst="rect">
            <a:avLst/>
          </a:prstGeom>
          <a:noFill/>
          <a:ln w="38100">
            <a:solidFill>
              <a:srgbClr val="BFE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EC9D93F-98F8-8203-F809-6017BF8F6283}"/>
              </a:ext>
            </a:extLst>
          </p:cNvPr>
          <p:cNvSpPr/>
          <p:nvPr/>
        </p:nvSpPr>
        <p:spPr>
          <a:xfrm>
            <a:off x="7559550" y="4662606"/>
            <a:ext cx="1414645" cy="433702"/>
          </a:xfrm>
          <a:prstGeom prst="rect">
            <a:avLst/>
          </a:prstGeom>
          <a:noFill/>
          <a:ln w="38100">
            <a:solidFill>
              <a:srgbClr val="FFB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extLst>
      <p:ext uri="{BB962C8B-B14F-4D97-AF65-F5344CB8AC3E}">
        <p14:creationId xmlns:p14="http://schemas.microsoft.com/office/powerpoint/2010/main" val="26687779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C67463C-741C-5205-3C01-59F19591FFED}"/>
              </a:ext>
            </a:extLst>
          </p:cNvPr>
          <p:cNvSpPr/>
          <p:nvPr/>
        </p:nvSpPr>
        <p:spPr>
          <a:xfrm>
            <a:off x="6524418" y="2955654"/>
            <a:ext cx="3002317" cy="1589314"/>
          </a:xfrm>
          <a:prstGeom prst="roundRect">
            <a:avLst>
              <a:gd name="adj" fmla="val 6741"/>
            </a:avLst>
          </a:prstGeom>
          <a:solidFill>
            <a:srgbClr val="DAE3F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39E25F72-270F-1198-9EB2-5A9E74664390}"/>
              </a:ext>
            </a:extLst>
          </p:cNvPr>
          <p:cNvSpPr/>
          <p:nvPr/>
        </p:nvSpPr>
        <p:spPr>
          <a:xfrm>
            <a:off x="2208924" y="2970273"/>
            <a:ext cx="2482931" cy="1589314"/>
          </a:xfrm>
          <a:prstGeom prst="roundRect">
            <a:avLst>
              <a:gd name="adj" fmla="val 6741"/>
            </a:avLst>
          </a:prstGeom>
          <a:solidFill>
            <a:srgbClr val="FFCBC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6393E21-E7D5-5969-0475-52250ABB5C1E}"/>
              </a:ext>
            </a:extLst>
          </p:cNvPr>
          <p:cNvSpPr/>
          <p:nvPr/>
        </p:nvSpPr>
        <p:spPr>
          <a:xfrm>
            <a:off x="503025" y="5672788"/>
            <a:ext cx="1472733" cy="861769"/>
          </a:xfrm>
          <a:prstGeom prst="rect">
            <a:avLst/>
          </a:prstGeom>
          <a:solidFill>
            <a:schemeClr val="bg1">
              <a:lumMod val="95000"/>
            </a:schemeClr>
          </a:solidFill>
          <a:ln w="571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p:nvPr/>
        </p:nvCxnSpPr>
        <p:spPr>
          <a:xfrm>
            <a:off x="2323617" y="3311276"/>
            <a:ext cx="2175506"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cxnSpLocks/>
          </p:cNvCxnSpPr>
          <p:nvPr/>
        </p:nvCxnSpPr>
        <p:spPr>
          <a:xfrm>
            <a:off x="6735543" y="3311194"/>
            <a:ext cx="2403782" cy="0"/>
          </a:xfrm>
          <a:prstGeom prst="line">
            <a:avLst/>
          </a:prstGeom>
          <a:ln w="76200">
            <a:solidFill>
              <a:srgbClr val="6E86B1">
                <a:alpha val="69804"/>
              </a:srgb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FF0930B-48C4-417E-9D9D-22D3D74C1304}"/>
              </a:ext>
            </a:extLst>
          </p:cNvPr>
          <p:cNvSpPr txBox="1"/>
          <p:nvPr/>
        </p:nvSpPr>
        <p:spPr>
          <a:xfrm>
            <a:off x="481240" y="2174195"/>
            <a:ext cx="9045495" cy="707886"/>
          </a:xfrm>
          <a:prstGeom prst="rect">
            <a:avLst/>
          </a:prstGeom>
          <a:noFill/>
        </p:spPr>
        <p:txBody>
          <a:bodyPr wrap="square" lIns="91440" tIns="45720" rIns="91440" bIns="45720" rtlCol="0" anchor="t">
            <a:spAutoFit/>
          </a:bodyPr>
          <a:lstStyle/>
          <a:p>
            <a:r>
              <a:rPr kumimoji="1" lang="ja-JP" altLang="en-US" sz="1000" spc="-100">
                <a:latin typeface="游ゴシック"/>
                <a:ea typeface="游ゴシック"/>
              </a:rPr>
              <a:t>　介護業は、業態により医師や看護師、理学療法士などの資格者による特定行為もあるものの、多くはヘルパーや介護福祉士などの現場職員の介護行為に集中しています。しかし、介護そのものが“人”が起点となるサービスで、重労働でもあることから、正社員でもパートでも定着しない傾向にあり、慢性的な人材不足の状況にあります。（厚生労働省の推計では</a:t>
            </a:r>
            <a:r>
              <a:rPr kumimoji="1" lang="en-US" altLang="ja-JP" sz="1000" spc="-100">
                <a:latin typeface="游ゴシック"/>
                <a:ea typeface="游ゴシック"/>
              </a:rPr>
              <a:t>2040</a:t>
            </a:r>
            <a:r>
              <a:rPr kumimoji="1" lang="ja-JP" altLang="en-US" sz="1000" spc="-100">
                <a:latin typeface="游ゴシック"/>
                <a:ea typeface="游ゴシック"/>
              </a:rPr>
              <a:t>年には約</a:t>
            </a:r>
            <a:r>
              <a:rPr kumimoji="1" lang="en-US" altLang="ja-JP" sz="1000" spc="-100">
                <a:latin typeface="游ゴシック"/>
                <a:ea typeface="游ゴシック"/>
              </a:rPr>
              <a:t>57</a:t>
            </a:r>
            <a:r>
              <a:rPr kumimoji="1" lang="ja-JP" altLang="en-US" sz="1000" spc="-100">
                <a:latin typeface="游ゴシック"/>
                <a:ea typeface="游ゴシック"/>
              </a:rPr>
              <a:t>万人の不足）また、利用者の自宅に訪問するサービスや生活に直結することも多く、個々の従業員と顧客の関係性が業績に直結していることが多いので、訪問時に“人”についてのヒアリングをすることが大切です。</a:t>
            </a:r>
            <a:endParaRPr lang="en-US" altLang="ja-JP" sz="1000" spc="-100">
              <a:latin typeface="游ゴシック"/>
              <a:ea typeface="游ゴシック"/>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66356" y="1321289"/>
            <a:ext cx="5834064" cy="553998"/>
          </a:xfrm>
          <a:prstGeom prst="rect">
            <a:avLst/>
          </a:prstGeom>
          <a:noFill/>
        </p:spPr>
        <p:txBody>
          <a:bodyPr wrap="square" lIns="91440" tIns="45720" rIns="91440" bIns="45720" rtlCol="0" anchor="t">
            <a:spAutoFit/>
          </a:bodyPr>
          <a:lstStyle/>
          <a:p>
            <a:r>
              <a:rPr kumimoji="1" lang="ja-JP" sz="1000">
                <a:latin typeface="游ゴシック"/>
                <a:ea typeface="游ゴシック"/>
              </a:rPr>
              <a:t>□</a:t>
            </a:r>
            <a:r>
              <a:rPr kumimoji="1" lang="ja-JP" altLang="en-US" sz="1000">
                <a:ea typeface="游ゴシック"/>
              </a:rPr>
              <a:t>　</a:t>
            </a:r>
            <a:r>
              <a:rPr kumimoji="1" lang="ja-JP" altLang="en-US" sz="1000">
                <a:latin typeface="游ゴシック"/>
                <a:ea typeface="游ゴシック"/>
              </a:rPr>
              <a:t>部門別の従業員、人数（正社員・パートの別）、資格者、平均勤続年数、役割分担等</a:t>
            </a:r>
            <a:endParaRPr lang="en-US" altLang="ja-JP" sz="1000">
              <a:latin typeface="游ゴシック"/>
              <a:ea typeface="游ゴシック"/>
            </a:endParaRPr>
          </a:p>
          <a:p>
            <a:r>
              <a:rPr kumimoji="1" lang="ja-JP" sz="1000">
                <a:latin typeface="游ゴシック"/>
                <a:ea typeface="游ゴシック"/>
              </a:rPr>
              <a:t>□</a:t>
            </a:r>
            <a:r>
              <a:rPr kumimoji="1" lang="ja-JP" altLang="en-US" sz="1000">
                <a:latin typeface="游ゴシック"/>
                <a:ea typeface="游ゴシック"/>
              </a:rPr>
              <a:t>　新規採用の状況や退職者数（１年でどの程度か）をヒアリング</a:t>
            </a:r>
            <a:endParaRPr lang="en-US" altLang="ja-JP" sz="1000">
              <a:latin typeface="游ゴシック"/>
              <a:ea typeface="游ゴシック"/>
            </a:endParaRPr>
          </a:p>
          <a:p>
            <a:r>
              <a:rPr kumimoji="1" lang="ja-JP" sz="1000">
                <a:latin typeface="游ゴシック"/>
                <a:ea typeface="游ゴシック"/>
              </a:rPr>
              <a:t>□</a:t>
            </a:r>
            <a:r>
              <a:rPr kumimoji="1" lang="ja-JP" altLang="en-US" sz="1000">
                <a:ea typeface="游ゴシック"/>
              </a:rPr>
              <a:t>　管理部門と現場部門、職員間のコミュニケーションの状況の確認も重要</a:t>
            </a:r>
            <a:endParaRPr lang="en-US" altLang="ja-JP" sz="1000">
              <a:ea typeface="游ゴシック"/>
              <a:cs typeface="Calibri"/>
            </a:endParaRPr>
          </a:p>
        </p:txBody>
      </p:sp>
      <p:sp>
        <p:nvSpPr>
          <p:cNvPr id="42" name="テキスト ボックス 4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の目利き（訪問時編）その２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43" name="テキスト ボックス 4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44" name="テキスト ボックス 4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grpSp>
        <p:nvGrpSpPr>
          <p:cNvPr id="2" name="グループ化 1"/>
          <p:cNvGrpSpPr/>
          <p:nvPr/>
        </p:nvGrpSpPr>
        <p:grpSpPr>
          <a:xfrm>
            <a:off x="4853211" y="2946616"/>
            <a:ext cx="1796100" cy="1614622"/>
            <a:chOff x="4468743" y="3657577"/>
            <a:chExt cx="1796100" cy="1407305"/>
          </a:xfrm>
        </p:grpSpPr>
        <p:sp>
          <p:nvSpPr>
            <p:cNvPr id="61" name="正方形/長方形 60">
              <a:extLst>
                <a:ext uri="{FF2B5EF4-FFF2-40B4-BE49-F238E27FC236}">
                  <a16:creationId xmlns:a16="http://schemas.microsoft.com/office/drawing/2014/main" id="{3C372F9E-EB8D-71CB-6038-FAB0FC0599B1}"/>
                </a:ext>
              </a:extLst>
            </p:cNvPr>
            <p:cNvSpPr/>
            <p:nvPr/>
          </p:nvSpPr>
          <p:spPr>
            <a:xfrm>
              <a:off x="4650359" y="3657577"/>
              <a:ext cx="1397717" cy="1407305"/>
            </a:xfrm>
            <a:prstGeom prst="rect">
              <a:avLst/>
            </a:prstGeom>
            <a:solidFill>
              <a:schemeClr val="accent1">
                <a:lumMod val="20000"/>
                <a:lumOff val="80000"/>
              </a:schemeClr>
            </a:solidFill>
            <a:ln w="57150">
              <a:solidFill>
                <a:srgbClr val="2F528F">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A6B1CA5A-071C-028B-5BDE-7E9FCD2E2EA5}"/>
                </a:ext>
              </a:extLst>
            </p:cNvPr>
            <p:cNvSpPr txBox="1"/>
            <p:nvPr/>
          </p:nvSpPr>
          <p:spPr>
            <a:xfrm>
              <a:off x="4468743" y="3814434"/>
              <a:ext cx="1796100" cy="584775"/>
            </a:xfrm>
            <a:prstGeom prst="rect">
              <a:avLst/>
            </a:prstGeom>
            <a:noFill/>
          </p:spPr>
          <p:txBody>
            <a:bodyPr wrap="square" rtlCol="0">
              <a:spAutoFit/>
            </a:bodyPr>
            <a:lstStyle/>
            <a:p>
              <a:pPr algn="ctr"/>
              <a:r>
                <a:rPr kumimoji="1" lang="ja-JP" altLang="en-US" sz="1600" b="1"/>
                <a:t>積み重なる</a:t>
              </a:r>
              <a:endParaRPr kumimoji="1" lang="en-US" altLang="ja-JP" sz="1600" b="1"/>
            </a:p>
            <a:p>
              <a:pPr algn="ctr"/>
              <a:r>
                <a:rPr kumimoji="1" lang="ja-JP" altLang="en-US" sz="1600" b="1"/>
                <a:t>小さな</a:t>
              </a:r>
              <a:endParaRPr kumimoji="1" lang="en-US" altLang="ja-JP" sz="1600" b="1"/>
            </a:p>
          </p:txBody>
        </p:sp>
        <p:sp>
          <p:nvSpPr>
            <p:cNvPr id="69" name="テキスト ボックス 68">
              <a:extLst>
                <a:ext uri="{FF2B5EF4-FFF2-40B4-BE49-F238E27FC236}">
                  <a16:creationId xmlns:a16="http://schemas.microsoft.com/office/drawing/2014/main" id="{CAF65B9A-AB5C-A977-C3C8-D55F6B11A16D}"/>
                </a:ext>
              </a:extLst>
            </p:cNvPr>
            <p:cNvSpPr txBox="1"/>
            <p:nvPr/>
          </p:nvSpPr>
          <p:spPr>
            <a:xfrm>
              <a:off x="4592120" y="4289542"/>
              <a:ext cx="1551653" cy="670645"/>
            </a:xfrm>
            <a:prstGeom prst="rect">
              <a:avLst/>
            </a:prstGeom>
            <a:noFill/>
          </p:spPr>
          <p:txBody>
            <a:bodyPr wrap="square" rtlCol="0">
              <a:spAutoFit/>
            </a:bodyPr>
            <a:lstStyle/>
            <a:p>
              <a:pPr algn="ctr"/>
              <a:r>
                <a:rPr kumimoji="1" lang="ja-JP" altLang="en-US" sz="4400">
                  <a:latin typeface="HG創英角ｺﾞｼｯｸUB" panose="020B0909000000000000" pitchFamily="49" charset="-128"/>
                  <a:ea typeface="HG創英角ｺﾞｼｯｸUB" panose="020B0909000000000000" pitchFamily="49" charset="-128"/>
                </a:rPr>
                <a:t>不満</a:t>
              </a:r>
            </a:p>
          </p:txBody>
        </p:sp>
      </p:grpSp>
      <p:sp>
        <p:nvSpPr>
          <p:cNvPr id="74" name="テキスト ボックス 73">
            <a:extLst>
              <a:ext uri="{FF2B5EF4-FFF2-40B4-BE49-F238E27FC236}">
                <a16:creationId xmlns:a16="http://schemas.microsoft.com/office/drawing/2014/main" id="{268241D9-6B44-4FA0-9B20-8D4984A61E9D}"/>
              </a:ext>
            </a:extLst>
          </p:cNvPr>
          <p:cNvSpPr txBox="1"/>
          <p:nvPr/>
        </p:nvSpPr>
        <p:spPr>
          <a:xfrm>
            <a:off x="2399506" y="3400065"/>
            <a:ext cx="2339837" cy="553998"/>
          </a:xfrm>
          <a:prstGeom prst="rect">
            <a:avLst/>
          </a:prstGeom>
          <a:noFill/>
        </p:spPr>
        <p:txBody>
          <a:bodyPr wrap="square" rtlCol="0">
            <a:spAutoFit/>
          </a:bodyPr>
          <a:lstStyle/>
          <a:p>
            <a:r>
              <a:rPr kumimoji="1" lang="ja-JP" altLang="en-US" sz="1000"/>
              <a:t>□ 気持ちが優しい</a:t>
            </a:r>
            <a:endParaRPr kumimoji="1" lang="en-US" altLang="ja-JP" sz="1000"/>
          </a:p>
          <a:p>
            <a:r>
              <a:rPr kumimoji="1" lang="ja-JP" altLang="en-US" sz="1000"/>
              <a:t>□ 真面目で一生懸命</a:t>
            </a:r>
            <a:endParaRPr kumimoji="1" lang="en-US" altLang="ja-JP" sz="1000"/>
          </a:p>
          <a:p>
            <a:r>
              <a:rPr kumimoji="1" lang="ja-JP" altLang="en-US" sz="1000"/>
              <a:t>□ おおらかな性格（鈍感力も重要）</a:t>
            </a:r>
            <a:endParaRPr kumimoji="1" lang="en-US" altLang="ja-JP" sz="1000"/>
          </a:p>
        </p:txBody>
      </p:sp>
      <p:sp>
        <p:nvSpPr>
          <p:cNvPr id="104" name="テキスト ボックス 103">
            <a:extLst>
              <a:ext uri="{FF2B5EF4-FFF2-40B4-BE49-F238E27FC236}">
                <a16:creationId xmlns:a16="http://schemas.microsoft.com/office/drawing/2014/main" id="{268241D9-6B44-4FA0-9B20-8D4984A61E9D}"/>
              </a:ext>
            </a:extLst>
          </p:cNvPr>
          <p:cNvSpPr txBox="1"/>
          <p:nvPr/>
        </p:nvSpPr>
        <p:spPr>
          <a:xfrm>
            <a:off x="2448426" y="4116249"/>
            <a:ext cx="1993456" cy="400110"/>
          </a:xfrm>
          <a:prstGeom prst="rect">
            <a:avLst/>
          </a:prstGeom>
          <a:noFill/>
        </p:spPr>
        <p:txBody>
          <a:bodyPr wrap="square" lIns="91440" tIns="45720" rIns="91440" bIns="45720" rtlCol="0" anchor="t">
            <a:spAutoFit/>
          </a:bodyPr>
          <a:lstStyle/>
          <a:p>
            <a:r>
              <a:rPr kumimoji="1" lang="ja-JP" altLang="en-US" sz="1000" spc="-100">
                <a:ea typeface="游ゴシック"/>
              </a:rPr>
              <a:t>多忙でもあり、厳密な職員管理や改善活動が困難な側面もある</a:t>
            </a:r>
            <a:endParaRPr kumimoji="1" lang="en-US" altLang="ja-JP" sz="1000" spc="-100">
              <a:ea typeface="游ゴシック"/>
            </a:endParaRPr>
          </a:p>
        </p:txBody>
      </p:sp>
      <p:sp>
        <p:nvSpPr>
          <p:cNvPr id="105" name="テキスト ボックス 104">
            <a:extLst>
              <a:ext uri="{FF2B5EF4-FFF2-40B4-BE49-F238E27FC236}">
                <a16:creationId xmlns:a16="http://schemas.microsoft.com/office/drawing/2014/main" id="{10898211-2CD1-863A-5484-AB874C8D2E7B}"/>
              </a:ext>
            </a:extLst>
          </p:cNvPr>
          <p:cNvSpPr txBox="1"/>
          <p:nvPr/>
        </p:nvSpPr>
        <p:spPr>
          <a:xfrm>
            <a:off x="2470798" y="3035259"/>
            <a:ext cx="1614570" cy="307777"/>
          </a:xfrm>
          <a:prstGeom prst="rect">
            <a:avLst/>
          </a:prstGeom>
          <a:noFill/>
        </p:spPr>
        <p:txBody>
          <a:bodyPr wrap="square" rtlCol="0">
            <a:spAutoFit/>
          </a:bodyPr>
          <a:lstStyle/>
          <a:p>
            <a:pPr algn="ctr"/>
            <a:r>
              <a:rPr kumimoji="1" lang="ja-JP" altLang="en-US" sz="1400" b="1"/>
              <a:t>多くの職員の特徴</a:t>
            </a:r>
          </a:p>
        </p:txBody>
      </p:sp>
      <p:sp>
        <p:nvSpPr>
          <p:cNvPr id="109" name="テキスト ボックス 108">
            <a:extLst>
              <a:ext uri="{FF2B5EF4-FFF2-40B4-BE49-F238E27FC236}">
                <a16:creationId xmlns:a16="http://schemas.microsoft.com/office/drawing/2014/main" id="{10898211-2CD1-863A-5484-AB874C8D2E7B}"/>
              </a:ext>
            </a:extLst>
          </p:cNvPr>
          <p:cNvSpPr txBox="1"/>
          <p:nvPr/>
        </p:nvSpPr>
        <p:spPr>
          <a:xfrm>
            <a:off x="6561362" y="3017956"/>
            <a:ext cx="2596435" cy="307777"/>
          </a:xfrm>
          <a:prstGeom prst="rect">
            <a:avLst/>
          </a:prstGeom>
          <a:noFill/>
        </p:spPr>
        <p:txBody>
          <a:bodyPr wrap="square" rtlCol="0">
            <a:spAutoFit/>
          </a:bodyPr>
          <a:lstStyle/>
          <a:p>
            <a:pPr algn="ctr"/>
            <a:r>
              <a:rPr kumimoji="1" lang="ja-JP" altLang="en-US" sz="1400" b="1"/>
              <a:t>退職原因のきっかけ</a:t>
            </a:r>
          </a:p>
        </p:txBody>
      </p:sp>
      <p:sp>
        <p:nvSpPr>
          <p:cNvPr id="110" name="テキスト ボックス 109">
            <a:extLst>
              <a:ext uri="{FF2B5EF4-FFF2-40B4-BE49-F238E27FC236}">
                <a16:creationId xmlns:a16="http://schemas.microsoft.com/office/drawing/2014/main" id="{268241D9-6B44-4FA0-9B20-8D4984A61E9D}"/>
              </a:ext>
            </a:extLst>
          </p:cNvPr>
          <p:cNvSpPr txBox="1"/>
          <p:nvPr/>
        </p:nvSpPr>
        <p:spPr>
          <a:xfrm>
            <a:off x="6726907" y="3483634"/>
            <a:ext cx="2691731" cy="861774"/>
          </a:xfrm>
          <a:prstGeom prst="rect">
            <a:avLst/>
          </a:prstGeom>
          <a:noFill/>
        </p:spPr>
        <p:txBody>
          <a:bodyPr wrap="square" rtlCol="0">
            <a:spAutoFit/>
          </a:bodyPr>
          <a:lstStyle/>
          <a:p>
            <a:r>
              <a:rPr kumimoji="1" lang="ja-JP" altLang="en-US" sz="1000"/>
              <a:t>□ 上司・同僚とのコミュニケーション</a:t>
            </a:r>
            <a:endParaRPr kumimoji="1" lang="en-US" altLang="ja-JP" sz="1000"/>
          </a:p>
          <a:p>
            <a:r>
              <a:rPr kumimoji="1" lang="ja-JP" altLang="en-US" sz="1000"/>
              <a:t>□ 仲間意識が強く、新人が馴染みづらい</a:t>
            </a:r>
            <a:endParaRPr kumimoji="1" lang="en-US" altLang="ja-JP" sz="1000"/>
          </a:p>
          <a:p>
            <a:r>
              <a:rPr kumimoji="1" lang="ja-JP" altLang="en-US" sz="1000"/>
              <a:t>□ シフトの融通、業務量と給与のバランス</a:t>
            </a:r>
            <a:endParaRPr kumimoji="1" lang="en-US" altLang="ja-JP" sz="1000"/>
          </a:p>
          <a:p>
            <a:r>
              <a:rPr kumimoji="1" lang="ja-JP" altLang="en-US" sz="1000"/>
              <a:t>□ 残業の有無、休暇の取りやすさ</a:t>
            </a:r>
            <a:endParaRPr kumimoji="1" lang="en-US" altLang="ja-JP" sz="1000"/>
          </a:p>
          <a:p>
            <a:r>
              <a:rPr kumimoji="1" lang="ja-JP" altLang="en-US" sz="1000"/>
              <a:t>□ 業務外活動への参加の頻度など</a:t>
            </a:r>
            <a:endParaRPr kumimoji="1" lang="en-US" altLang="ja-JP" sz="1000"/>
          </a:p>
        </p:txBody>
      </p:sp>
      <p:grpSp>
        <p:nvGrpSpPr>
          <p:cNvPr id="111" name="グループ化 110"/>
          <p:cNvGrpSpPr/>
          <p:nvPr/>
        </p:nvGrpSpPr>
        <p:grpSpPr>
          <a:xfrm>
            <a:off x="527517" y="2955654"/>
            <a:ext cx="1796100" cy="1614622"/>
            <a:chOff x="4581181" y="3663570"/>
            <a:chExt cx="1796100" cy="1433022"/>
          </a:xfrm>
        </p:grpSpPr>
        <p:sp>
          <p:nvSpPr>
            <p:cNvPr id="112" name="正方形/長方形 111">
              <a:extLst>
                <a:ext uri="{FF2B5EF4-FFF2-40B4-BE49-F238E27FC236}">
                  <a16:creationId xmlns:a16="http://schemas.microsoft.com/office/drawing/2014/main" id="{3C372F9E-EB8D-71CB-6038-FAB0FC0599B1}"/>
                </a:ext>
              </a:extLst>
            </p:cNvPr>
            <p:cNvSpPr/>
            <p:nvPr/>
          </p:nvSpPr>
          <p:spPr>
            <a:xfrm>
              <a:off x="4741494" y="3663570"/>
              <a:ext cx="1397717" cy="1433022"/>
            </a:xfrm>
            <a:prstGeom prst="rect">
              <a:avLst/>
            </a:prstGeom>
            <a:solidFill>
              <a:srgbClr val="FFCBCB">
                <a:alpha val="50196"/>
              </a:srgbClr>
            </a:solidFill>
            <a:ln w="57150">
              <a:solidFill>
                <a:srgbClr val="FFB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A6B1CA5A-071C-028B-5BDE-7E9FCD2E2EA5}"/>
                </a:ext>
              </a:extLst>
            </p:cNvPr>
            <p:cNvSpPr txBox="1"/>
            <p:nvPr/>
          </p:nvSpPr>
          <p:spPr>
            <a:xfrm>
              <a:off x="4581181" y="3771862"/>
              <a:ext cx="1796100" cy="584775"/>
            </a:xfrm>
            <a:prstGeom prst="rect">
              <a:avLst/>
            </a:prstGeom>
            <a:noFill/>
          </p:spPr>
          <p:txBody>
            <a:bodyPr wrap="square" rtlCol="0">
              <a:spAutoFit/>
            </a:bodyPr>
            <a:lstStyle/>
            <a:p>
              <a:pPr algn="ctr"/>
              <a:r>
                <a:rPr kumimoji="1" lang="ja-JP" altLang="en-US" sz="1600" b="1"/>
                <a:t>人材と</a:t>
              </a:r>
              <a:endParaRPr kumimoji="1" lang="en-US" altLang="ja-JP" sz="1600" b="1"/>
            </a:p>
            <a:p>
              <a:pPr algn="ctr"/>
              <a:r>
                <a:rPr kumimoji="1" lang="ja-JP" altLang="en-US" sz="1600" b="1"/>
                <a:t>職場の</a:t>
              </a:r>
              <a:endParaRPr kumimoji="1" lang="en-US" altLang="ja-JP" sz="1600" b="1"/>
            </a:p>
          </p:txBody>
        </p:sp>
        <p:sp>
          <p:nvSpPr>
            <p:cNvPr id="114" name="テキスト ボックス 113">
              <a:extLst>
                <a:ext uri="{FF2B5EF4-FFF2-40B4-BE49-F238E27FC236}">
                  <a16:creationId xmlns:a16="http://schemas.microsoft.com/office/drawing/2014/main" id="{CAF65B9A-AB5C-A977-C3C8-D55F6B11A16D}"/>
                </a:ext>
              </a:extLst>
            </p:cNvPr>
            <p:cNvSpPr txBox="1"/>
            <p:nvPr/>
          </p:nvSpPr>
          <p:spPr>
            <a:xfrm>
              <a:off x="4664272" y="4308390"/>
              <a:ext cx="1551653" cy="682900"/>
            </a:xfrm>
            <a:prstGeom prst="rect">
              <a:avLst/>
            </a:prstGeom>
            <a:noFill/>
          </p:spPr>
          <p:txBody>
            <a:bodyPr wrap="square" rtlCol="0">
              <a:spAutoFit/>
            </a:bodyPr>
            <a:lstStyle/>
            <a:p>
              <a:pPr algn="ctr"/>
              <a:r>
                <a:rPr kumimoji="1" lang="ja-JP" altLang="en-US" sz="4400">
                  <a:latin typeface="HG創英角ｺﾞｼｯｸUB" panose="020B0909000000000000" pitchFamily="49" charset="-128"/>
                  <a:ea typeface="HG創英角ｺﾞｼｯｸUB" panose="020B0909000000000000" pitchFamily="49" charset="-128"/>
                </a:rPr>
                <a:t>特徴</a:t>
              </a:r>
            </a:p>
          </p:txBody>
        </p:sp>
      </p:grpSp>
      <p:sp>
        <p:nvSpPr>
          <p:cNvPr id="115" name="二等辺三角形 114"/>
          <p:cNvSpPr/>
          <p:nvPr/>
        </p:nvSpPr>
        <p:spPr>
          <a:xfrm rot="10800000">
            <a:off x="2993343" y="3947375"/>
            <a:ext cx="869685" cy="11953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8ABB6722-DECF-4076-BEFF-B18C6191B012}"/>
              </a:ext>
            </a:extLst>
          </p:cNvPr>
          <p:cNvGrpSpPr/>
          <p:nvPr/>
        </p:nvGrpSpPr>
        <p:grpSpPr>
          <a:xfrm>
            <a:off x="295274" y="1191600"/>
            <a:ext cx="1162051" cy="885825"/>
            <a:chOff x="2409824" y="3038474"/>
            <a:chExt cx="1162051" cy="885825"/>
          </a:xfrm>
        </p:grpSpPr>
        <p:sp>
          <p:nvSpPr>
            <p:cNvPr id="50" name="楕円 49">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53" name="正方形/長方形 52">
            <a:extLst>
              <a:ext uri="{FF2B5EF4-FFF2-40B4-BE49-F238E27FC236}">
                <a16:creationId xmlns:a16="http://schemas.microsoft.com/office/drawing/2014/main" id="{CA1DA63E-8C33-4A20-A3AC-72D866FD193E}"/>
              </a:ext>
            </a:extLst>
          </p:cNvPr>
          <p:cNvSpPr/>
          <p:nvPr/>
        </p:nvSpPr>
        <p:spPr>
          <a:xfrm>
            <a:off x="1352928" y="1339200"/>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人員の内訳</a:t>
            </a:r>
            <a:endParaRPr kumimoji="1" lang="en-US" altLang="ja-JP" sz="1400" b="1">
              <a:solidFill>
                <a:schemeClr val="tx1"/>
              </a:solidFill>
            </a:endParaRPr>
          </a:p>
        </p:txBody>
      </p:sp>
      <p:sp>
        <p:nvSpPr>
          <p:cNvPr id="63" name="テキスト ボックス 62">
            <a:extLst>
              <a:ext uri="{FF2B5EF4-FFF2-40B4-BE49-F238E27FC236}">
                <a16:creationId xmlns:a16="http://schemas.microsoft.com/office/drawing/2014/main" id="{4B849F25-C05A-4664-B4D4-A95FFE37E46E}"/>
              </a:ext>
            </a:extLst>
          </p:cNvPr>
          <p:cNvSpPr txBox="1"/>
          <p:nvPr/>
        </p:nvSpPr>
        <p:spPr>
          <a:xfrm>
            <a:off x="172800" y="414000"/>
            <a:ext cx="8326256" cy="400110"/>
          </a:xfrm>
          <a:prstGeom prst="rect">
            <a:avLst/>
          </a:prstGeom>
          <a:noFill/>
        </p:spPr>
        <p:txBody>
          <a:bodyPr wrap="square" rtlCol="0">
            <a:spAutoFit/>
          </a:bodyPr>
          <a:lstStyle/>
          <a:p>
            <a:r>
              <a:rPr kumimoji="1" lang="ja-JP" altLang="en-US" sz="1000" spc="-100"/>
              <a:t>会社を訪問する際に、どのようなことに目を凝らし、何を聞けばよいか分からない、という質問を耳にすることがあります。</a:t>
            </a:r>
          </a:p>
          <a:p>
            <a:r>
              <a:rPr kumimoji="1" lang="ja-JP" altLang="en-US" sz="1000" spc="-100"/>
              <a:t>ここでは、企業の事業性や経営改善の可能性を判断するのに必要な、基本的なポイントをまとめます。</a:t>
            </a:r>
            <a:endParaRPr kumimoji="1" lang="en-US" altLang="ja-JP" sz="1000" spc="-100"/>
          </a:p>
        </p:txBody>
      </p:sp>
      <p:cxnSp>
        <p:nvCxnSpPr>
          <p:cNvPr id="82" name="直線コネクタ 81">
            <a:extLst>
              <a:ext uri="{FF2B5EF4-FFF2-40B4-BE49-F238E27FC236}">
                <a16:creationId xmlns:a16="http://schemas.microsoft.com/office/drawing/2014/main" id="{F945DB1C-D085-4922-86F4-76EB193C10CA}"/>
              </a:ext>
            </a:extLst>
          </p:cNvPr>
          <p:cNvCxnSpPr/>
          <p:nvPr/>
        </p:nvCxnSpPr>
        <p:spPr>
          <a:xfrm>
            <a:off x="257271" y="663091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945DB1C-D085-4922-86F4-76EB193C10CA}"/>
              </a:ext>
            </a:extLst>
          </p:cNvPr>
          <p:cNvCxnSpPr/>
          <p:nvPr/>
        </p:nvCxnSpPr>
        <p:spPr>
          <a:xfrm>
            <a:off x="276001" y="556350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86EB1137-B5B0-AFF7-CA31-727F190CB7BE}"/>
              </a:ext>
            </a:extLst>
          </p:cNvPr>
          <p:cNvSpPr txBox="1"/>
          <p:nvPr/>
        </p:nvSpPr>
        <p:spPr>
          <a:xfrm>
            <a:off x="473461" y="5747362"/>
            <a:ext cx="1622835" cy="677108"/>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実際の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2400">
                <a:latin typeface="HG創英角ｺﾞｼｯｸUB" panose="020B0909000000000000" pitchFamily="49" charset="-128"/>
                <a:ea typeface="HG創英角ｺﾞｼｯｸUB" panose="020B0909000000000000" pitchFamily="49" charset="-128"/>
              </a:rPr>
              <a:t>資金繰り</a:t>
            </a:r>
          </a:p>
        </p:txBody>
      </p:sp>
      <p:sp>
        <p:nvSpPr>
          <p:cNvPr id="46" name="テキスト ボックス 45">
            <a:extLst>
              <a:ext uri="{FF2B5EF4-FFF2-40B4-BE49-F238E27FC236}">
                <a16:creationId xmlns:a16="http://schemas.microsoft.com/office/drawing/2014/main" id="{C46821B7-EB95-F4C2-A563-D979808CCFEF}"/>
              </a:ext>
            </a:extLst>
          </p:cNvPr>
          <p:cNvSpPr txBox="1"/>
          <p:nvPr/>
        </p:nvSpPr>
        <p:spPr>
          <a:xfrm>
            <a:off x="2162262" y="5680952"/>
            <a:ext cx="7346498" cy="861774"/>
          </a:xfrm>
          <a:prstGeom prst="rect">
            <a:avLst/>
          </a:prstGeom>
          <a:noFill/>
        </p:spPr>
        <p:txBody>
          <a:bodyPr wrap="square" lIns="91440" tIns="45720" rIns="91440" bIns="45720" rtlCol="0" anchor="t">
            <a:spAutoFit/>
          </a:bodyPr>
          <a:lstStyle/>
          <a:p>
            <a:r>
              <a:rPr kumimoji="1" lang="ja-JP" altLang="en-US" sz="1000" spc="-100">
                <a:latin typeface="游ゴシック"/>
                <a:ea typeface="游ゴシック"/>
              </a:rPr>
              <a:t>　介護業は、介護報酬の受け取り期間が２か月程度となっており、支払いは毎月の人件費が中心と、一定の利用者が確保できれば、</a:t>
            </a:r>
            <a:endParaRPr kumimoji="1" lang="en-US" altLang="ja-JP" sz="1000" spc="-100">
              <a:latin typeface="游ゴシック"/>
              <a:ea typeface="游ゴシック"/>
            </a:endParaRPr>
          </a:p>
          <a:p>
            <a:r>
              <a:rPr kumimoji="1" lang="ja-JP" altLang="en-US" sz="1000" spc="-100">
                <a:latin typeface="游ゴシック"/>
                <a:ea typeface="游ゴシック"/>
              </a:rPr>
              <a:t>資金繰りに窮することは少なく、創業時の数か月分の固定費や賞与資金などの需要はありますが、健全･安定的な経営に推移すると</a:t>
            </a:r>
            <a:endParaRPr kumimoji="1" lang="en-US" altLang="ja-JP" sz="1000" spc="-100">
              <a:latin typeface="游ゴシック"/>
              <a:ea typeface="游ゴシック"/>
            </a:endParaRPr>
          </a:p>
          <a:p>
            <a:r>
              <a:rPr kumimoji="1" lang="ja-JP" altLang="en-US" sz="1000" spc="-100">
                <a:latin typeface="游ゴシック"/>
                <a:ea typeface="游ゴシック"/>
              </a:rPr>
              <a:t>固定的で多額の運転資金が必要な業種ではありません。</a:t>
            </a:r>
            <a:endParaRPr kumimoji="1" lang="en-US" altLang="ja-JP" sz="1000" spc="-100">
              <a:latin typeface="游ゴシック"/>
              <a:ea typeface="游ゴシック"/>
            </a:endParaRPr>
          </a:p>
          <a:p>
            <a:r>
              <a:rPr kumimoji="1" lang="ja-JP" altLang="en-US" sz="1000" spc="-100">
                <a:latin typeface="游ゴシック"/>
                <a:ea typeface="游ゴシック"/>
              </a:rPr>
              <a:t>　但し、経営者の中には、急速に業務拡大を進めるなど、体力に見合わない設備投資や買収を進めるケースもあります。業績が悪化した</a:t>
            </a:r>
            <a:endParaRPr kumimoji="1" lang="en-US" altLang="ja-JP" sz="1000" spc="-100">
              <a:latin typeface="游ゴシック"/>
              <a:ea typeface="游ゴシック"/>
            </a:endParaRPr>
          </a:p>
          <a:p>
            <a:r>
              <a:rPr kumimoji="1" lang="ja-JP" altLang="en-US" sz="1000" spc="-100">
                <a:latin typeface="游ゴシック"/>
                <a:ea typeface="游ゴシック"/>
              </a:rPr>
              <a:t>場合には、人件費の支払いに苦慮したり、設備投資の返済などで資金繰りが急激に悪化するケースもありますので、注意が必要です。</a:t>
            </a:r>
            <a:endParaRPr lang="en-US" altLang="ja-JP" sz="1000" spc="-100">
              <a:latin typeface="游ゴシック"/>
              <a:ea typeface="游ゴシック"/>
            </a:endParaRPr>
          </a:p>
        </p:txBody>
      </p:sp>
      <p:sp>
        <p:nvSpPr>
          <p:cNvPr id="40"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8</a:t>
            </a:r>
            <a:endParaRPr kumimoji="1" lang="ja-JP" altLang="en-US" dirty="0"/>
          </a:p>
        </p:txBody>
      </p:sp>
      <p:sp>
        <p:nvSpPr>
          <p:cNvPr id="3" name="テキスト ボックス 21">
            <a:extLst>
              <a:ext uri="{FF2B5EF4-FFF2-40B4-BE49-F238E27FC236}">
                <a16:creationId xmlns:a16="http://schemas.microsoft.com/office/drawing/2014/main" id="{4C1DDBB0-A671-38DE-016F-C6B819F3460B}"/>
              </a:ext>
            </a:extLst>
          </p:cNvPr>
          <p:cNvSpPr txBox="1"/>
          <p:nvPr/>
        </p:nvSpPr>
        <p:spPr>
          <a:xfrm>
            <a:off x="498893" y="4743440"/>
            <a:ext cx="8793685" cy="707886"/>
          </a:xfrm>
          <a:prstGeom prst="rect">
            <a:avLst/>
          </a:prstGeom>
          <a:noFill/>
        </p:spPr>
        <p:txBody>
          <a:bodyPr wrap="square" lIns="91440" tIns="45720" rIns="91440" bIns="45720" rtlCol="0" anchor="t">
            <a:spAutoFit/>
          </a:bodyPr>
          <a:lstStyle/>
          <a:p>
            <a:r>
              <a:rPr kumimoji="1" lang="ja-JP" altLang="en-US" sz="1000" spc="-100" dirty="0">
                <a:latin typeface="游ゴシック"/>
                <a:ea typeface="游ゴシック"/>
              </a:rPr>
              <a:t>　利用者から目も離せない時間も多く、訪問時には一人対応もあり、密な接触が多いなど、体力・心労の負担が大きい仕事です。そのため、利用者の昼食時などの隙間時間などに実施されるミーティング状況を確認すると職員間のコミュニケーションを確認できることもあります。例えば、コミュニケーションの取れている職場では、パート職員の業務量やスケジュールの調整がうまくいきやすく、正社員の負担も軽減されます。従業員のモチベーションが職場の雰囲気に左右されることがあるため、小さな不満（時給や手当、休暇取得、不平等など）を解消していくことが、定着に向けたアプローチの一つとなることもあります。</a:t>
            </a:r>
            <a:endParaRPr lang="en-US" altLang="ja-JP" sz="1000" spc="-100" dirty="0">
              <a:latin typeface="游ゴシック"/>
              <a:ea typeface="游ゴシック"/>
            </a:endParaRPr>
          </a:p>
        </p:txBody>
      </p:sp>
    </p:spTree>
    <p:extLst>
      <p:ext uri="{BB962C8B-B14F-4D97-AF65-F5344CB8AC3E}">
        <p14:creationId xmlns:p14="http://schemas.microsoft.com/office/powerpoint/2010/main" val="6030175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45CF6B82-BFC1-4CE4-96E7-B63B034B2B2D}"/>
              </a:ext>
            </a:extLst>
          </p:cNvPr>
          <p:cNvCxnSpPr/>
          <p:nvPr/>
        </p:nvCxnSpPr>
        <p:spPr>
          <a:xfrm>
            <a:off x="196218" y="38728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64320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C46821B7-EB95-F4C2-A563-D979808CCFEF}"/>
              </a:ext>
            </a:extLst>
          </p:cNvPr>
          <p:cNvSpPr txBox="1"/>
          <p:nvPr/>
        </p:nvSpPr>
        <p:spPr>
          <a:xfrm>
            <a:off x="3355200" y="1256400"/>
            <a:ext cx="6166565" cy="707886"/>
          </a:xfrm>
          <a:prstGeom prst="rect">
            <a:avLst/>
          </a:prstGeom>
          <a:noFill/>
        </p:spPr>
        <p:txBody>
          <a:bodyPr wrap="square" rtlCol="0">
            <a:spAutoFit/>
          </a:bodyPr>
          <a:lstStyle/>
          <a:p>
            <a:r>
              <a:rPr kumimoji="1" lang="ja-JP" altLang="en-US" sz="1000">
                <a:latin typeface="+mn-ea"/>
              </a:rPr>
              <a:t>□  支出の大部分が人件費となるため、人時生産性（粗利益</a:t>
            </a:r>
            <a:r>
              <a:rPr kumimoji="1" lang="en-US" altLang="ja-JP" sz="1000">
                <a:latin typeface="+mn-ea"/>
              </a:rPr>
              <a:t>÷</a:t>
            </a:r>
            <a:r>
              <a:rPr kumimoji="1" lang="ja-JP" altLang="en-US" sz="1000">
                <a:latin typeface="+mn-ea"/>
              </a:rPr>
              <a:t>総労働時間）の向上がポイント</a:t>
            </a:r>
            <a:endParaRPr kumimoji="1" lang="en-US" altLang="ja-JP" sz="1000">
              <a:latin typeface="+mn-ea"/>
            </a:endParaRPr>
          </a:p>
          <a:p>
            <a:r>
              <a:rPr kumimoji="1" lang="ja-JP" altLang="en-US" sz="1000">
                <a:latin typeface="+mn-ea"/>
              </a:rPr>
              <a:t>□  労働集約型の重労働であるため、人材不足と併せて、現場の業務省力化は大きな課題</a:t>
            </a:r>
            <a:endParaRPr kumimoji="1" lang="en-US" altLang="ja-JP" sz="1000">
              <a:latin typeface="+mn-ea"/>
            </a:endParaRPr>
          </a:p>
          <a:p>
            <a:r>
              <a:rPr kumimoji="1" lang="ja-JP" altLang="en-US" sz="1000">
                <a:latin typeface="+mn-ea"/>
              </a:rPr>
              <a:t>□  テクノロジーの新規導入には、現場の理解が必要となるため、慎重な準備が求められる</a:t>
            </a:r>
            <a:endParaRPr kumimoji="1" lang="en-US" altLang="ja-JP" sz="1000">
              <a:latin typeface="+mn-ea"/>
            </a:endParaRPr>
          </a:p>
          <a:p>
            <a:r>
              <a:rPr kumimoji="1" lang="ja-JP" altLang="en-US" sz="1000">
                <a:latin typeface="+mn-ea"/>
              </a:rPr>
              <a:t>□  その他、外国人材の確保に向けた環境整備なども進んでいる</a:t>
            </a:r>
            <a:endParaRPr kumimoji="1" lang="en-US" altLang="ja-JP" sz="1000">
              <a:latin typeface="+mn-ea"/>
            </a:endParaRPr>
          </a:p>
        </p:txBody>
      </p:sp>
      <p:sp>
        <p:nvSpPr>
          <p:cNvPr id="77" name="テキスト ボックス 7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78" name="テキスト ボックス 7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grpSp>
        <p:nvGrpSpPr>
          <p:cNvPr id="79" name="グループ化 78">
            <a:extLst>
              <a:ext uri="{FF2B5EF4-FFF2-40B4-BE49-F238E27FC236}">
                <a16:creationId xmlns:a16="http://schemas.microsoft.com/office/drawing/2014/main" id="{4950B9DA-A143-4374-A938-3FF1963CB9D1}"/>
              </a:ext>
            </a:extLst>
          </p:cNvPr>
          <p:cNvGrpSpPr/>
          <p:nvPr/>
        </p:nvGrpSpPr>
        <p:grpSpPr>
          <a:xfrm>
            <a:off x="295200" y="1191600"/>
            <a:ext cx="1162051" cy="885825"/>
            <a:chOff x="2409824" y="3038474"/>
            <a:chExt cx="1162051" cy="885825"/>
          </a:xfrm>
          <a:noFill/>
        </p:grpSpPr>
        <p:sp>
          <p:nvSpPr>
            <p:cNvPr id="80" name="楕円 79">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82" name="正方形/長方形 81">
            <a:extLst>
              <a:ext uri="{FF2B5EF4-FFF2-40B4-BE49-F238E27FC236}">
                <a16:creationId xmlns:a16="http://schemas.microsoft.com/office/drawing/2014/main" id="{845FE9B1-8B0F-47E7-8FD5-6F49135D7B31}"/>
              </a:ext>
            </a:extLst>
          </p:cNvPr>
          <p:cNvSpPr/>
          <p:nvPr/>
        </p:nvSpPr>
        <p:spPr>
          <a:xfrm>
            <a:off x="1360800" y="1339200"/>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生産性向上の</a:t>
            </a:r>
            <a:endParaRPr kumimoji="1" lang="en-US" altLang="ja-JP" sz="1400" b="1">
              <a:solidFill>
                <a:schemeClr val="tx1"/>
              </a:solidFill>
            </a:endParaRPr>
          </a:p>
          <a:p>
            <a:pPr algn="ctr"/>
            <a:r>
              <a:rPr kumimoji="1" lang="ja-JP" altLang="en-US" sz="1400" b="1">
                <a:solidFill>
                  <a:schemeClr val="tx1"/>
                </a:solidFill>
              </a:rPr>
              <a:t>アプローチ</a:t>
            </a:r>
            <a:endParaRPr kumimoji="1" lang="en-US" altLang="ja-JP" sz="1400" b="1">
              <a:solidFill>
                <a:schemeClr val="tx1"/>
              </a:solidFill>
            </a:endParaRPr>
          </a:p>
        </p:txBody>
      </p:sp>
      <p:sp>
        <p:nvSpPr>
          <p:cNvPr id="88" name="テキスト ボックス 87">
            <a:extLst>
              <a:ext uri="{FF2B5EF4-FFF2-40B4-BE49-F238E27FC236}">
                <a16:creationId xmlns:a16="http://schemas.microsoft.com/office/drawing/2014/main" id="{EB5A4C9A-ABD6-E3D4-3B7B-4AC9980BDE1C}"/>
              </a:ext>
            </a:extLst>
          </p:cNvPr>
          <p:cNvSpPr txBox="1"/>
          <p:nvPr/>
        </p:nvSpPr>
        <p:spPr>
          <a:xfrm>
            <a:off x="4872324" y="2309084"/>
            <a:ext cx="5099880" cy="553998"/>
          </a:xfrm>
          <a:prstGeom prst="rect">
            <a:avLst/>
          </a:prstGeom>
          <a:noFill/>
        </p:spPr>
        <p:txBody>
          <a:bodyPr wrap="square" rtlCol="0">
            <a:spAutoFit/>
          </a:bodyPr>
          <a:lstStyle/>
          <a:p>
            <a:r>
              <a:rPr kumimoji="1" lang="ja-JP" altLang="en-US" sz="1000" dirty="0">
                <a:latin typeface="+mn-ea"/>
              </a:rPr>
              <a:t>□ 年々安価となり、導入も進んでいる</a:t>
            </a:r>
            <a:endParaRPr kumimoji="1" lang="en-US" altLang="ja-JP" sz="1000" dirty="0">
              <a:latin typeface="+mn-ea"/>
            </a:endParaRPr>
          </a:p>
          <a:p>
            <a:r>
              <a:rPr kumimoji="1" lang="ja-JP" altLang="en-US" sz="1000" dirty="0">
                <a:latin typeface="+mn-ea"/>
              </a:rPr>
              <a:t>□ 提携先との利用者情報の共有などでも、</a:t>
            </a:r>
            <a:r>
              <a:rPr kumimoji="1" lang="en-US" altLang="ja-JP" sz="1000" dirty="0">
                <a:latin typeface="+mn-ea"/>
              </a:rPr>
              <a:t>IT</a:t>
            </a:r>
            <a:r>
              <a:rPr kumimoji="1" lang="ja-JP" altLang="en-US" sz="1000" dirty="0">
                <a:latin typeface="+mn-ea"/>
              </a:rPr>
              <a:t>導入が積極的に始まって</a:t>
            </a:r>
            <a:endParaRPr kumimoji="1" lang="en-US" altLang="ja-JP" sz="1000" dirty="0">
              <a:latin typeface="+mn-ea"/>
            </a:endParaRPr>
          </a:p>
          <a:p>
            <a:r>
              <a:rPr kumimoji="1" lang="ja-JP" altLang="en-US" sz="1000" dirty="0">
                <a:latin typeface="+mn-ea"/>
              </a:rPr>
              <a:t>　 いるものの、導入時の現場の負担感も大きいため、留意が必要となる</a:t>
            </a:r>
            <a:endParaRPr kumimoji="1" lang="en-US" altLang="ja-JP" sz="1000" dirty="0">
              <a:latin typeface="+mn-ea"/>
            </a:endParaRPr>
          </a:p>
        </p:txBody>
      </p:sp>
      <p:grpSp>
        <p:nvGrpSpPr>
          <p:cNvPr id="119" name="グループ化 118">
            <a:extLst>
              <a:ext uri="{FF2B5EF4-FFF2-40B4-BE49-F238E27FC236}">
                <a16:creationId xmlns:a16="http://schemas.microsoft.com/office/drawing/2014/main" id="{31C77F1C-E328-C7DF-02F9-2A5AB5FA0F28}"/>
              </a:ext>
            </a:extLst>
          </p:cNvPr>
          <p:cNvGrpSpPr/>
          <p:nvPr/>
        </p:nvGrpSpPr>
        <p:grpSpPr>
          <a:xfrm>
            <a:off x="460242" y="2302381"/>
            <a:ext cx="1316318" cy="1256672"/>
            <a:chOff x="290574" y="5189900"/>
            <a:chExt cx="1316318" cy="1433022"/>
          </a:xfrm>
        </p:grpSpPr>
        <p:sp>
          <p:nvSpPr>
            <p:cNvPr id="120" name="正方形/長方形 119">
              <a:extLst>
                <a:ext uri="{FF2B5EF4-FFF2-40B4-BE49-F238E27FC236}">
                  <a16:creationId xmlns:a16="http://schemas.microsoft.com/office/drawing/2014/main" id="{8FB81BE8-C494-B468-C465-51401E2960B6}"/>
                </a:ext>
              </a:extLst>
            </p:cNvPr>
            <p:cNvSpPr/>
            <p:nvPr/>
          </p:nvSpPr>
          <p:spPr>
            <a:xfrm>
              <a:off x="371872" y="5189900"/>
              <a:ext cx="1123551" cy="1433022"/>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a:extLst>
                <a:ext uri="{FF2B5EF4-FFF2-40B4-BE49-F238E27FC236}">
                  <a16:creationId xmlns:a16="http://schemas.microsoft.com/office/drawing/2014/main" id="{1173B051-8B54-841A-8519-05FF20A3C43E}"/>
                </a:ext>
              </a:extLst>
            </p:cNvPr>
            <p:cNvSpPr txBox="1"/>
            <p:nvPr/>
          </p:nvSpPr>
          <p:spPr>
            <a:xfrm>
              <a:off x="290574" y="5470986"/>
              <a:ext cx="1316318" cy="1050212"/>
            </a:xfrm>
            <a:prstGeom prst="rect">
              <a:avLst/>
            </a:prstGeom>
            <a:noFill/>
          </p:spPr>
          <p:txBody>
            <a:bodyPr wrap="square" rtlCol="0">
              <a:spAutoFit/>
            </a:bodyPr>
            <a:lstStyle/>
            <a:p>
              <a:pPr algn="ctr"/>
              <a:r>
                <a:rPr kumimoji="1" lang="ja-JP" altLang="en-US" sz="1400" b="1">
                  <a:latin typeface="HG創英角ｺﾞｼｯｸUB" panose="020B0909000000000000" pitchFamily="49" charset="-128"/>
                  <a:ea typeface="HG創英角ｺﾞｼｯｸUB" panose="020B0909000000000000" pitchFamily="49" charset="-128"/>
                </a:rPr>
                <a:t>テクノロジー</a:t>
              </a:r>
              <a:endParaRPr kumimoji="1" lang="en-US" altLang="ja-JP" sz="1400" b="1">
                <a:latin typeface="HG創英角ｺﾞｼｯｸUB" panose="020B0909000000000000" pitchFamily="49" charset="-128"/>
                <a:ea typeface="HG創英角ｺﾞｼｯｸUB" panose="020B0909000000000000" pitchFamily="49" charset="-128"/>
              </a:endParaRPr>
            </a:p>
            <a:p>
              <a:pPr algn="ctr"/>
              <a:r>
                <a:rPr kumimoji="1" lang="ja-JP" altLang="en-US" sz="1400" b="1">
                  <a:latin typeface="HG創英角ｺﾞｼｯｸUB" panose="020B0909000000000000" pitchFamily="49" charset="-128"/>
                  <a:ea typeface="HG創英角ｺﾞｼｯｸUB" panose="020B0909000000000000" pitchFamily="49" charset="-128"/>
                </a:rPr>
                <a:t>の</a:t>
              </a:r>
              <a:endParaRPr kumimoji="1" lang="en-US" altLang="ja-JP" sz="1400" b="1">
                <a:latin typeface="HG創英角ｺﾞｼｯｸUB" panose="020B0909000000000000" pitchFamily="49" charset="-128"/>
                <a:ea typeface="HG創英角ｺﾞｼｯｸUB" panose="020B0909000000000000" pitchFamily="49" charset="-128"/>
              </a:endParaRPr>
            </a:p>
            <a:p>
              <a:pPr algn="ctr"/>
              <a:r>
                <a:rPr kumimoji="1" lang="ja-JP" altLang="en-US" sz="2000" b="1">
                  <a:latin typeface="HG創英角ｺﾞｼｯｸUB" panose="020B0909000000000000" pitchFamily="49" charset="-128"/>
                  <a:ea typeface="HG創英角ｺﾞｼｯｸUB" panose="020B0909000000000000" pitchFamily="49" charset="-128"/>
                </a:rPr>
                <a:t>導入</a:t>
              </a:r>
              <a:endParaRPr kumimoji="1" lang="en-US" altLang="ja-JP" b="1"/>
            </a:p>
          </p:txBody>
        </p:sp>
      </p:grpSp>
      <p:sp>
        <p:nvSpPr>
          <p:cNvPr id="122" name="テキスト ボックス 121">
            <a:extLst>
              <a:ext uri="{FF2B5EF4-FFF2-40B4-BE49-F238E27FC236}">
                <a16:creationId xmlns:a16="http://schemas.microsoft.com/office/drawing/2014/main" id="{40644A92-37B9-EF28-CE77-4C6B677A3142}"/>
              </a:ext>
            </a:extLst>
          </p:cNvPr>
          <p:cNvSpPr txBox="1"/>
          <p:nvPr/>
        </p:nvSpPr>
        <p:spPr>
          <a:xfrm>
            <a:off x="527015" y="5500885"/>
            <a:ext cx="2486553" cy="1015663"/>
          </a:xfrm>
          <a:prstGeom prst="rect">
            <a:avLst/>
          </a:prstGeom>
          <a:noFill/>
        </p:spPr>
        <p:txBody>
          <a:bodyPr wrap="square" rtlCol="0">
            <a:spAutoFit/>
          </a:bodyPr>
          <a:lstStyle/>
          <a:p>
            <a:r>
              <a:rPr kumimoji="1" lang="ja-JP" altLang="en-US" sz="1000" spc="-100"/>
              <a:t>ベンチャー精神旺盛で、新たな施設を数年毎に新設・買収する事業所があります。決算書だけでは事業所毎の状況が把握できないこともあります。場合により、新規設備等の借入金で資金繰りを回している可能性もあるので、留意しましょう。</a:t>
            </a:r>
            <a:endParaRPr kumimoji="1" lang="en-US" altLang="ja-JP" sz="1000" spc="-100"/>
          </a:p>
        </p:txBody>
      </p:sp>
      <p:grpSp>
        <p:nvGrpSpPr>
          <p:cNvPr id="2" name="グループ化 1"/>
          <p:cNvGrpSpPr/>
          <p:nvPr/>
        </p:nvGrpSpPr>
        <p:grpSpPr>
          <a:xfrm>
            <a:off x="871321" y="4910891"/>
            <a:ext cx="1797939" cy="523220"/>
            <a:chOff x="354495" y="4357582"/>
            <a:chExt cx="1797939" cy="523220"/>
          </a:xfrm>
        </p:grpSpPr>
        <p:cxnSp>
          <p:nvCxnSpPr>
            <p:cNvPr id="44" name="直線コネクタ 43"/>
            <p:cNvCxnSpPr/>
            <p:nvPr/>
          </p:nvCxnSpPr>
          <p:spPr>
            <a:xfrm>
              <a:off x="354495" y="4770250"/>
              <a:ext cx="1797939"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10898211-2CD1-863A-5484-AB874C8D2E7B}"/>
                </a:ext>
              </a:extLst>
            </p:cNvPr>
            <p:cNvSpPr txBox="1"/>
            <p:nvPr/>
          </p:nvSpPr>
          <p:spPr>
            <a:xfrm>
              <a:off x="420102" y="4357582"/>
              <a:ext cx="1614570" cy="523220"/>
            </a:xfrm>
            <a:prstGeom prst="rect">
              <a:avLst/>
            </a:prstGeom>
            <a:noFill/>
          </p:spPr>
          <p:txBody>
            <a:bodyPr wrap="square" rtlCol="0">
              <a:spAutoFit/>
            </a:bodyPr>
            <a:lstStyle/>
            <a:p>
              <a:pPr algn="ctr"/>
              <a:r>
                <a:rPr kumimoji="1" lang="ja-JP" altLang="en-US" sz="1400" b="1"/>
                <a:t>業務の拡大を</a:t>
              </a:r>
              <a:endParaRPr kumimoji="1" lang="en-US" altLang="ja-JP" sz="1400" b="1"/>
            </a:p>
            <a:p>
              <a:pPr algn="ctr"/>
              <a:r>
                <a:rPr kumimoji="1" lang="ja-JP" altLang="en-US" sz="1400" b="1"/>
                <a:t>続ける経営者</a:t>
              </a:r>
            </a:p>
          </p:txBody>
        </p:sp>
      </p:grpSp>
      <p:grpSp>
        <p:nvGrpSpPr>
          <p:cNvPr id="4" name="グループ化 3"/>
          <p:cNvGrpSpPr/>
          <p:nvPr/>
        </p:nvGrpSpPr>
        <p:grpSpPr>
          <a:xfrm>
            <a:off x="7065093" y="4910400"/>
            <a:ext cx="2035364" cy="523220"/>
            <a:chOff x="5069620" y="4319079"/>
            <a:chExt cx="1797939" cy="523220"/>
          </a:xfrm>
        </p:grpSpPr>
        <p:cxnSp>
          <p:nvCxnSpPr>
            <p:cNvPr id="47" name="直線コネクタ 46"/>
            <p:cNvCxnSpPr/>
            <p:nvPr/>
          </p:nvCxnSpPr>
          <p:spPr>
            <a:xfrm>
              <a:off x="5069620" y="4747083"/>
              <a:ext cx="1797939"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10898211-2CD1-863A-5484-AB874C8D2E7B}"/>
                </a:ext>
              </a:extLst>
            </p:cNvPr>
            <p:cNvSpPr txBox="1"/>
            <p:nvPr/>
          </p:nvSpPr>
          <p:spPr>
            <a:xfrm>
              <a:off x="5135227" y="4319079"/>
              <a:ext cx="1614570" cy="523220"/>
            </a:xfrm>
            <a:prstGeom prst="rect">
              <a:avLst/>
            </a:prstGeom>
            <a:noFill/>
          </p:spPr>
          <p:txBody>
            <a:bodyPr wrap="square" rtlCol="0">
              <a:spAutoFit/>
            </a:bodyPr>
            <a:lstStyle/>
            <a:p>
              <a:pPr algn="ctr"/>
              <a:r>
                <a:rPr kumimoji="1" lang="ja-JP" altLang="en-US" sz="1400" b="1"/>
                <a:t>ボランティア精神が強い経営者</a:t>
              </a:r>
            </a:p>
          </p:txBody>
        </p:sp>
      </p:grpSp>
      <p:grpSp>
        <p:nvGrpSpPr>
          <p:cNvPr id="3" name="グループ化 2"/>
          <p:cNvGrpSpPr/>
          <p:nvPr/>
        </p:nvGrpSpPr>
        <p:grpSpPr>
          <a:xfrm>
            <a:off x="3968207" y="4910400"/>
            <a:ext cx="1944913" cy="523220"/>
            <a:chOff x="2673176" y="4331428"/>
            <a:chExt cx="1797939" cy="523220"/>
          </a:xfrm>
        </p:grpSpPr>
        <p:cxnSp>
          <p:nvCxnSpPr>
            <p:cNvPr id="55" name="直線コネクタ 54"/>
            <p:cNvCxnSpPr/>
            <p:nvPr/>
          </p:nvCxnSpPr>
          <p:spPr>
            <a:xfrm>
              <a:off x="2673176" y="4751709"/>
              <a:ext cx="1797939"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10898211-2CD1-863A-5484-AB874C8D2E7B}"/>
                </a:ext>
              </a:extLst>
            </p:cNvPr>
            <p:cNvSpPr txBox="1"/>
            <p:nvPr/>
          </p:nvSpPr>
          <p:spPr>
            <a:xfrm>
              <a:off x="2738783" y="4331428"/>
              <a:ext cx="1614570" cy="523220"/>
            </a:xfrm>
            <a:prstGeom prst="rect">
              <a:avLst/>
            </a:prstGeom>
            <a:noFill/>
          </p:spPr>
          <p:txBody>
            <a:bodyPr wrap="square" rtlCol="0">
              <a:spAutoFit/>
            </a:bodyPr>
            <a:lstStyle/>
            <a:p>
              <a:pPr algn="ctr"/>
              <a:r>
                <a:rPr kumimoji="1" lang="ja-JP" altLang="en-US" sz="1400" b="1"/>
                <a:t>人が集まる</a:t>
              </a:r>
              <a:endParaRPr kumimoji="1" lang="en-US" altLang="ja-JP" sz="1400" b="1"/>
            </a:p>
            <a:p>
              <a:pPr algn="ctr"/>
              <a:r>
                <a:rPr kumimoji="1" lang="ja-JP" altLang="en-US" sz="1400" b="1"/>
                <a:t>経営者</a:t>
              </a:r>
            </a:p>
          </p:txBody>
        </p:sp>
      </p:grpSp>
      <p:sp>
        <p:nvSpPr>
          <p:cNvPr id="57" name="テキスト ボックス 56">
            <a:extLst>
              <a:ext uri="{FF2B5EF4-FFF2-40B4-BE49-F238E27FC236}">
                <a16:creationId xmlns:a16="http://schemas.microsoft.com/office/drawing/2014/main" id="{40644A92-37B9-EF28-CE77-4C6B677A3142}"/>
              </a:ext>
            </a:extLst>
          </p:cNvPr>
          <p:cNvSpPr txBox="1"/>
          <p:nvPr/>
        </p:nvSpPr>
        <p:spPr>
          <a:xfrm>
            <a:off x="3590034" y="5514860"/>
            <a:ext cx="2625909" cy="1015663"/>
          </a:xfrm>
          <a:prstGeom prst="rect">
            <a:avLst/>
          </a:prstGeom>
          <a:noFill/>
        </p:spPr>
        <p:txBody>
          <a:bodyPr wrap="square" rtlCol="0">
            <a:spAutoFit/>
          </a:bodyPr>
          <a:lstStyle/>
          <a:p>
            <a:r>
              <a:rPr kumimoji="1" lang="ja-JP" altLang="en-US" sz="1000" spc="-100"/>
              <a:t>例えば、組織的な運営体制が十分とはいえなくても、人材が集まる事業所もあります。地域性や過去ネットワークから、経営者に強い人望があったり、強い絆があったり、人に好かれるなど、待遇以外の属人的なつながりで人材が集まることもあります。</a:t>
            </a:r>
            <a:endParaRPr kumimoji="1" lang="en-US" altLang="ja-JP" sz="1000" spc="-100"/>
          </a:p>
        </p:txBody>
      </p:sp>
      <p:sp>
        <p:nvSpPr>
          <p:cNvPr id="58" name="テキスト ボックス 57">
            <a:extLst>
              <a:ext uri="{FF2B5EF4-FFF2-40B4-BE49-F238E27FC236}">
                <a16:creationId xmlns:a16="http://schemas.microsoft.com/office/drawing/2014/main" id="{40644A92-37B9-EF28-CE77-4C6B677A3142}"/>
              </a:ext>
            </a:extLst>
          </p:cNvPr>
          <p:cNvSpPr txBox="1"/>
          <p:nvPr/>
        </p:nvSpPr>
        <p:spPr>
          <a:xfrm>
            <a:off x="6713221" y="5494402"/>
            <a:ext cx="2644140" cy="1015663"/>
          </a:xfrm>
          <a:prstGeom prst="rect">
            <a:avLst/>
          </a:prstGeom>
          <a:noFill/>
        </p:spPr>
        <p:txBody>
          <a:bodyPr wrap="square" rtlCol="0">
            <a:spAutoFit/>
          </a:bodyPr>
          <a:lstStyle/>
          <a:p>
            <a:r>
              <a:rPr kumimoji="1" lang="ja-JP" altLang="en-US" sz="1000" spc="-100"/>
              <a:t>経営者の身内に</a:t>
            </a:r>
            <a:r>
              <a:rPr kumimoji="1" lang="ja-JP" altLang="en-US" sz="1000" spc="-100" err="1"/>
              <a:t>障がい</a:t>
            </a:r>
            <a:r>
              <a:rPr kumimoji="1" lang="ja-JP" altLang="en-US" sz="1000" spc="-100"/>
              <a:t>者がいたりする事が、創業の契機となっている場合には、経営者が十分な報酬を得ていないなど、ボランティア精神が強い経営となることもあります。他方で、利用者確保に向けた営業活動が弱くなることもあるので、確認することも必要です。</a:t>
            </a:r>
            <a:endParaRPr kumimoji="1" lang="en-US" altLang="ja-JP" sz="1000" spc="-100"/>
          </a:p>
        </p:txBody>
      </p:sp>
      <p:sp>
        <p:nvSpPr>
          <p:cNvPr id="60" name="テキスト ボックス 5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の目利き（訪問時編）その３</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61" name="テキスト ボックス 60">
            <a:extLst>
              <a:ext uri="{FF2B5EF4-FFF2-40B4-BE49-F238E27FC236}">
                <a16:creationId xmlns:a16="http://schemas.microsoft.com/office/drawing/2014/main" id="{C46821B7-EB95-F4C2-A563-D979808CCFEF}"/>
              </a:ext>
            </a:extLst>
          </p:cNvPr>
          <p:cNvSpPr txBox="1"/>
          <p:nvPr/>
        </p:nvSpPr>
        <p:spPr>
          <a:xfrm>
            <a:off x="374242" y="4500253"/>
            <a:ext cx="6364053" cy="246221"/>
          </a:xfrm>
          <a:prstGeom prst="rect">
            <a:avLst/>
          </a:prstGeom>
          <a:noFill/>
        </p:spPr>
        <p:txBody>
          <a:bodyPr wrap="square" rtlCol="0">
            <a:spAutoFit/>
          </a:bodyPr>
          <a:lstStyle/>
          <a:p>
            <a:r>
              <a:rPr kumimoji="1" lang="ja-JP" altLang="en-US" sz="1000">
                <a:latin typeface="+mn-ea"/>
              </a:rPr>
              <a:t>介護業は人を起点にした業種ですので、経営者と従業員の関係性や経営者のタイプも確認しましょう。</a:t>
            </a:r>
            <a:endParaRPr kumimoji="1" lang="en-US" altLang="ja-JP" sz="1000">
              <a:latin typeface="+mn-ea"/>
            </a:endParaRPr>
          </a:p>
        </p:txBody>
      </p:sp>
      <p:grpSp>
        <p:nvGrpSpPr>
          <p:cNvPr id="6" name="グループ化 5"/>
          <p:cNvGrpSpPr/>
          <p:nvPr/>
        </p:nvGrpSpPr>
        <p:grpSpPr>
          <a:xfrm>
            <a:off x="1825442" y="2220769"/>
            <a:ext cx="2371503" cy="1253045"/>
            <a:chOff x="1715208" y="2349646"/>
            <a:chExt cx="2371503" cy="1130629"/>
          </a:xfrm>
        </p:grpSpPr>
        <p:sp>
          <p:nvSpPr>
            <p:cNvPr id="62" name="テキスト ボックス 61">
              <a:extLst>
                <a:ext uri="{FF2B5EF4-FFF2-40B4-BE49-F238E27FC236}">
                  <a16:creationId xmlns:a16="http://schemas.microsoft.com/office/drawing/2014/main" id="{913C171E-581D-78F2-AB9F-0935548D7202}"/>
                </a:ext>
              </a:extLst>
            </p:cNvPr>
            <p:cNvSpPr txBox="1"/>
            <p:nvPr/>
          </p:nvSpPr>
          <p:spPr>
            <a:xfrm>
              <a:off x="1989342" y="2349646"/>
              <a:ext cx="1818360" cy="276999"/>
            </a:xfrm>
            <a:prstGeom prst="rect">
              <a:avLst/>
            </a:prstGeom>
            <a:noFill/>
            <a:ln>
              <a:noFill/>
            </a:ln>
          </p:spPr>
          <p:txBody>
            <a:bodyPr wrap="square" rtlCol="0">
              <a:spAutoFit/>
            </a:bodyPr>
            <a:lstStyle/>
            <a:p>
              <a:pPr algn="ctr"/>
              <a:r>
                <a:rPr kumimoji="1" lang="ja-JP" altLang="en-US" sz="1200" b="1"/>
                <a:t>代表的なテクノロジー</a:t>
              </a:r>
              <a:endParaRPr kumimoji="1" lang="en-US" altLang="ja-JP" sz="1200" b="1"/>
            </a:p>
          </p:txBody>
        </p:sp>
        <p:grpSp>
          <p:nvGrpSpPr>
            <p:cNvPr id="73" name="グループ化 72">
              <a:extLst>
                <a:ext uri="{FF2B5EF4-FFF2-40B4-BE49-F238E27FC236}">
                  <a16:creationId xmlns:a16="http://schemas.microsoft.com/office/drawing/2014/main" id="{2F5D4FB0-0C72-871B-5DC0-B0AC06AB2D06}"/>
                </a:ext>
              </a:extLst>
            </p:cNvPr>
            <p:cNvGrpSpPr/>
            <p:nvPr/>
          </p:nvGrpSpPr>
          <p:grpSpPr>
            <a:xfrm>
              <a:off x="1715208" y="2636753"/>
              <a:ext cx="727844" cy="392064"/>
              <a:chOff x="1570672" y="6281679"/>
              <a:chExt cx="937817" cy="354786"/>
            </a:xfrm>
          </p:grpSpPr>
          <p:sp>
            <p:nvSpPr>
              <p:cNvPr id="83" name="テキスト ボックス 82">
                <a:extLst>
                  <a:ext uri="{FF2B5EF4-FFF2-40B4-BE49-F238E27FC236}">
                    <a16:creationId xmlns:a16="http://schemas.microsoft.com/office/drawing/2014/main" id="{10898211-2CD1-863A-5484-AB874C8D2E7B}"/>
                  </a:ext>
                </a:extLst>
              </p:cNvPr>
              <p:cNvSpPr txBox="1"/>
              <p:nvPr/>
            </p:nvSpPr>
            <p:spPr>
              <a:xfrm>
                <a:off x="1580597" y="6302249"/>
                <a:ext cx="927892" cy="334216"/>
              </a:xfrm>
              <a:prstGeom prst="rect">
                <a:avLst/>
              </a:prstGeom>
              <a:noFill/>
            </p:spPr>
            <p:txBody>
              <a:bodyPr wrap="square" rtlCol="0">
                <a:spAutoFit/>
              </a:bodyPr>
              <a:lstStyle/>
              <a:p>
                <a:pPr algn="ctr"/>
                <a:r>
                  <a:rPr kumimoji="1" lang="ja-JP" altLang="en-US" sz="900" b="1"/>
                  <a:t>見守り</a:t>
                </a:r>
                <a:endParaRPr kumimoji="1" lang="en-US" altLang="ja-JP" sz="900" b="1"/>
              </a:p>
              <a:p>
                <a:pPr algn="ctr"/>
                <a:r>
                  <a:rPr kumimoji="1" lang="ja-JP" altLang="en-US" sz="900" b="1"/>
                  <a:t>センサー</a:t>
                </a:r>
              </a:p>
            </p:txBody>
          </p:sp>
          <p:sp>
            <p:nvSpPr>
              <p:cNvPr id="84" name="正方形/長方形 83">
                <a:extLst>
                  <a:ext uri="{FF2B5EF4-FFF2-40B4-BE49-F238E27FC236}">
                    <a16:creationId xmlns:a16="http://schemas.microsoft.com/office/drawing/2014/main" id="{09A6A957-E1CB-CCF6-2DDC-01E31726471D}"/>
                  </a:ext>
                </a:extLst>
              </p:cNvPr>
              <p:cNvSpPr/>
              <p:nvPr/>
            </p:nvSpPr>
            <p:spPr>
              <a:xfrm>
                <a:off x="1570672" y="6281679"/>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a:extLst>
                <a:ext uri="{FF2B5EF4-FFF2-40B4-BE49-F238E27FC236}">
                  <a16:creationId xmlns:a16="http://schemas.microsoft.com/office/drawing/2014/main" id="{2F5D4FB0-0C72-871B-5DC0-B0AC06AB2D06}"/>
                </a:ext>
              </a:extLst>
            </p:cNvPr>
            <p:cNvGrpSpPr/>
            <p:nvPr/>
          </p:nvGrpSpPr>
          <p:grpSpPr>
            <a:xfrm>
              <a:off x="2514792" y="2643799"/>
              <a:ext cx="727844" cy="392063"/>
              <a:chOff x="1570672" y="6281679"/>
              <a:chExt cx="937817" cy="354785"/>
            </a:xfrm>
          </p:grpSpPr>
          <p:sp>
            <p:nvSpPr>
              <p:cNvPr id="86" name="テキスト ボックス 85">
                <a:extLst>
                  <a:ext uri="{FF2B5EF4-FFF2-40B4-BE49-F238E27FC236}">
                    <a16:creationId xmlns:a16="http://schemas.microsoft.com/office/drawing/2014/main" id="{10898211-2CD1-863A-5484-AB874C8D2E7B}"/>
                  </a:ext>
                </a:extLst>
              </p:cNvPr>
              <p:cNvSpPr txBox="1"/>
              <p:nvPr/>
            </p:nvSpPr>
            <p:spPr>
              <a:xfrm>
                <a:off x="1580597" y="6302249"/>
                <a:ext cx="927892" cy="334215"/>
              </a:xfrm>
              <a:prstGeom prst="rect">
                <a:avLst/>
              </a:prstGeom>
              <a:noFill/>
            </p:spPr>
            <p:txBody>
              <a:bodyPr wrap="square" rtlCol="0">
                <a:spAutoFit/>
              </a:bodyPr>
              <a:lstStyle/>
              <a:p>
                <a:pPr algn="ctr"/>
                <a:r>
                  <a:rPr kumimoji="1" lang="ja-JP" altLang="en-US" sz="900" b="1"/>
                  <a:t>ケア記録ソフト</a:t>
                </a:r>
              </a:p>
            </p:txBody>
          </p:sp>
          <p:sp>
            <p:nvSpPr>
              <p:cNvPr id="89" name="正方形/長方形 88">
                <a:extLst>
                  <a:ext uri="{FF2B5EF4-FFF2-40B4-BE49-F238E27FC236}">
                    <a16:creationId xmlns:a16="http://schemas.microsoft.com/office/drawing/2014/main" id="{09A6A957-E1CB-CCF6-2DDC-01E31726471D}"/>
                  </a:ext>
                </a:extLst>
              </p:cNvPr>
              <p:cNvSpPr/>
              <p:nvPr/>
            </p:nvSpPr>
            <p:spPr>
              <a:xfrm>
                <a:off x="1570672" y="6281679"/>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a:extLst>
                <a:ext uri="{FF2B5EF4-FFF2-40B4-BE49-F238E27FC236}">
                  <a16:creationId xmlns:a16="http://schemas.microsoft.com/office/drawing/2014/main" id="{2F5D4FB0-0C72-871B-5DC0-B0AC06AB2D06}"/>
                </a:ext>
              </a:extLst>
            </p:cNvPr>
            <p:cNvGrpSpPr/>
            <p:nvPr/>
          </p:nvGrpSpPr>
          <p:grpSpPr>
            <a:xfrm>
              <a:off x="3314376" y="2638795"/>
              <a:ext cx="738028" cy="363284"/>
              <a:chOff x="1570672" y="6281679"/>
              <a:chExt cx="950939" cy="328742"/>
            </a:xfrm>
          </p:grpSpPr>
          <p:sp>
            <p:nvSpPr>
              <p:cNvPr id="106" name="テキスト ボックス 105">
                <a:extLst>
                  <a:ext uri="{FF2B5EF4-FFF2-40B4-BE49-F238E27FC236}">
                    <a16:creationId xmlns:a16="http://schemas.microsoft.com/office/drawing/2014/main" id="{10898211-2CD1-863A-5484-AB874C8D2E7B}"/>
                  </a:ext>
                </a:extLst>
              </p:cNvPr>
              <p:cNvSpPr txBox="1"/>
              <p:nvPr/>
            </p:nvSpPr>
            <p:spPr>
              <a:xfrm>
                <a:off x="1593719" y="6341771"/>
                <a:ext cx="927892" cy="208884"/>
              </a:xfrm>
              <a:prstGeom prst="rect">
                <a:avLst/>
              </a:prstGeom>
              <a:noFill/>
            </p:spPr>
            <p:txBody>
              <a:bodyPr wrap="square" rtlCol="0">
                <a:spAutoFit/>
              </a:bodyPr>
              <a:lstStyle/>
              <a:p>
                <a:pPr algn="ctr"/>
                <a:r>
                  <a:rPr kumimoji="1" lang="ja-JP" altLang="en-US" sz="900" b="1"/>
                  <a:t>インカム</a:t>
                </a:r>
              </a:p>
            </p:txBody>
          </p:sp>
          <p:sp>
            <p:nvSpPr>
              <p:cNvPr id="107" name="正方形/長方形 106">
                <a:extLst>
                  <a:ext uri="{FF2B5EF4-FFF2-40B4-BE49-F238E27FC236}">
                    <a16:creationId xmlns:a16="http://schemas.microsoft.com/office/drawing/2014/main" id="{09A6A957-E1CB-CCF6-2DDC-01E31726471D}"/>
                  </a:ext>
                </a:extLst>
              </p:cNvPr>
              <p:cNvSpPr/>
              <p:nvPr/>
            </p:nvSpPr>
            <p:spPr>
              <a:xfrm>
                <a:off x="1570672" y="6281679"/>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8" name="グループ化 107">
              <a:extLst>
                <a:ext uri="{FF2B5EF4-FFF2-40B4-BE49-F238E27FC236}">
                  <a16:creationId xmlns:a16="http://schemas.microsoft.com/office/drawing/2014/main" id="{2F5D4FB0-0C72-871B-5DC0-B0AC06AB2D06}"/>
                </a:ext>
              </a:extLst>
            </p:cNvPr>
            <p:cNvGrpSpPr/>
            <p:nvPr/>
          </p:nvGrpSpPr>
          <p:grpSpPr>
            <a:xfrm>
              <a:off x="1719270" y="3113052"/>
              <a:ext cx="2367441" cy="367223"/>
              <a:chOff x="1570672" y="6317895"/>
              <a:chExt cx="951607" cy="332306"/>
            </a:xfrm>
          </p:grpSpPr>
          <p:sp>
            <p:nvSpPr>
              <p:cNvPr id="109" name="テキスト ボックス 108">
                <a:extLst>
                  <a:ext uri="{FF2B5EF4-FFF2-40B4-BE49-F238E27FC236}">
                    <a16:creationId xmlns:a16="http://schemas.microsoft.com/office/drawing/2014/main" id="{10898211-2CD1-863A-5484-AB874C8D2E7B}"/>
                  </a:ext>
                </a:extLst>
              </p:cNvPr>
              <p:cNvSpPr txBox="1"/>
              <p:nvPr/>
            </p:nvSpPr>
            <p:spPr>
              <a:xfrm>
                <a:off x="1594387" y="6317895"/>
                <a:ext cx="927892" cy="301564"/>
              </a:xfrm>
              <a:prstGeom prst="rect">
                <a:avLst/>
              </a:prstGeom>
              <a:noFill/>
            </p:spPr>
            <p:txBody>
              <a:bodyPr wrap="square" rtlCol="0">
                <a:spAutoFit/>
              </a:bodyPr>
              <a:lstStyle/>
              <a:p>
                <a:pPr algn="ctr"/>
                <a:r>
                  <a:rPr kumimoji="1" lang="ja-JP" altLang="en-US" sz="900" b="1"/>
                  <a:t>介護ロボット</a:t>
                </a:r>
                <a:endParaRPr kumimoji="1" lang="en-US" altLang="ja-JP" sz="900" b="1"/>
              </a:p>
              <a:p>
                <a:pPr algn="ctr"/>
                <a:r>
                  <a:rPr kumimoji="1" lang="ja-JP" altLang="en-US" sz="900" b="1"/>
                  <a:t>（パワー・移動・入浴アシスト）</a:t>
                </a:r>
              </a:p>
            </p:txBody>
          </p:sp>
          <p:sp>
            <p:nvSpPr>
              <p:cNvPr id="111" name="正方形/長方形 110">
                <a:extLst>
                  <a:ext uri="{FF2B5EF4-FFF2-40B4-BE49-F238E27FC236}">
                    <a16:creationId xmlns:a16="http://schemas.microsoft.com/office/drawing/2014/main" id="{09A6A957-E1CB-CCF6-2DDC-01E31726471D}"/>
                  </a:ext>
                </a:extLst>
              </p:cNvPr>
              <p:cNvSpPr/>
              <p:nvPr/>
            </p:nvSpPr>
            <p:spPr>
              <a:xfrm>
                <a:off x="1570672" y="6321459"/>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14" name="直線矢印コネクタ 113">
            <a:extLst>
              <a:ext uri="{FF2B5EF4-FFF2-40B4-BE49-F238E27FC236}">
                <a16:creationId xmlns:a16="http://schemas.microsoft.com/office/drawing/2014/main" id="{C9615C48-4FF5-1DB3-2833-42466B1E0E99}"/>
              </a:ext>
            </a:extLst>
          </p:cNvPr>
          <p:cNvCxnSpPr>
            <a:cxnSpLocks/>
          </p:cNvCxnSpPr>
          <p:nvPr/>
        </p:nvCxnSpPr>
        <p:spPr>
          <a:xfrm>
            <a:off x="1613932" y="2988444"/>
            <a:ext cx="2776197" cy="26063"/>
          </a:xfrm>
          <a:prstGeom prst="straightConnector1">
            <a:avLst/>
          </a:prstGeom>
          <a:ln w="104775">
            <a:solidFill>
              <a:schemeClr val="tx1">
                <a:lumMod val="85000"/>
                <a:lumOff val="15000"/>
                <a:alpha val="2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8FB81BE8-C494-B468-C465-51401E2960B6}"/>
              </a:ext>
            </a:extLst>
          </p:cNvPr>
          <p:cNvSpPr/>
          <p:nvPr/>
        </p:nvSpPr>
        <p:spPr>
          <a:xfrm>
            <a:off x="4247105" y="2408995"/>
            <a:ext cx="545109" cy="1107297"/>
          </a:xfrm>
          <a:prstGeom prst="rect">
            <a:avLst/>
          </a:prstGeom>
          <a:solidFill>
            <a:schemeClr val="accent6">
              <a:alpha val="7059"/>
            </a:schemeClr>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88826" y="2595264"/>
            <a:ext cx="461665" cy="780685"/>
          </a:xfrm>
          <a:prstGeom prst="rect">
            <a:avLst/>
          </a:prstGeom>
          <a:noFill/>
        </p:spPr>
        <p:txBody>
          <a:bodyPr vert="eaVert" wrap="square" rtlCol="0">
            <a:spAutoFit/>
          </a:bodyPr>
          <a:lstStyle/>
          <a:p>
            <a:r>
              <a:rPr kumimoji="1" lang="ja-JP" altLang="en-US" b="1">
                <a:latin typeface="HGP創英角ｺﾞｼｯｸUB" panose="020B0900000000000000" pitchFamily="50" charset="-128"/>
                <a:ea typeface="HGP創英角ｺﾞｼｯｸUB" panose="020B0900000000000000" pitchFamily="50" charset="-128"/>
              </a:rPr>
              <a:t>省力化</a:t>
            </a:r>
          </a:p>
        </p:txBody>
      </p:sp>
      <p:cxnSp>
        <p:nvCxnSpPr>
          <p:cNvPr id="63" name="直線コネクタ 62"/>
          <p:cNvCxnSpPr/>
          <p:nvPr/>
        </p:nvCxnSpPr>
        <p:spPr>
          <a:xfrm>
            <a:off x="4896806" y="2899416"/>
            <a:ext cx="3854043"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EB5A4C9A-ABD6-E3D4-3B7B-4AC9980BDE1C}"/>
              </a:ext>
            </a:extLst>
          </p:cNvPr>
          <p:cNvSpPr txBox="1"/>
          <p:nvPr/>
        </p:nvSpPr>
        <p:spPr>
          <a:xfrm>
            <a:off x="4851010" y="2962295"/>
            <a:ext cx="5099880" cy="553998"/>
          </a:xfrm>
          <a:prstGeom prst="rect">
            <a:avLst/>
          </a:prstGeom>
          <a:noFill/>
        </p:spPr>
        <p:txBody>
          <a:bodyPr wrap="square" rtlCol="0">
            <a:spAutoFit/>
          </a:bodyPr>
          <a:lstStyle/>
          <a:p>
            <a:r>
              <a:rPr kumimoji="1" lang="ja-JP" altLang="en-US" sz="1000">
                <a:latin typeface="+mn-ea"/>
              </a:rPr>
              <a:t>□ 介護ロボットに関しては、介護支援側の負担軽減の観点から</a:t>
            </a:r>
            <a:endParaRPr kumimoji="1" lang="en-US" altLang="ja-JP" sz="1000">
              <a:latin typeface="+mn-ea"/>
            </a:endParaRPr>
          </a:p>
          <a:p>
            <a:r>
              <a:rPr kumimoji="1" lang="ja-JP" altLang="en-US" sz="1000">
                <a:latin typeface="+mn-ea"/>
              </a:rPr>
              <a:t>　「抱えない介護」が始まっているが、ロボットは一定の時間を要したり、</a:t>
            </a:r>
            <a:endParaRPr kumimoji="1" lang="en-US" altLang="ja-JP" sz="1000">
              <a:latin typeface="+mn-ea"/>
            </a:endParaRPr>
          </a:p>
          <a:p>
            <a:r>
              <a:rPr kumimoji="1" lang="ja-JP" altLang="en-US" sz="1000">
                <a:latin typeface="+mn-ea"/>
              </a:rPr>
              <a:t>　 微細な加減が難しいといった現場での利用時の課題もある</a:t>
            </a:r>
            <a:endParaRPr kumimoji="1" lang="en-US" altLang="ja-JP" sz="1000">
              <a:latin typeface="+mn-ea"/>
            </a:endParaRPr>
          </a:p>
        </p:txBody>
      </p:sp>
      <p:sp>
        <p:nvSpPr>
          <p:cNvPr id="65" name="テキスト ボックス 64">
            <a:extLst>
              <a:ext uri="{FF2B5EF4-FFF2-40B4-BE49-F238E27FC236}">
                <a16:creationId xmlns:a16="http://schemas.microsoft.com/office/drawing/2014/main" id="{4B849F25-C05A-4664-B4D4-A95FFE37E46E}"/>
              </a:ext>
            </a:extLst>
          </p:cNvPr>
          <p:cNvSpPr txBox="1"/>
          <p:nvPr/>
        </p:nvSpPr>
        <p:spPr>
          <a:xfrm>
            <a:off x="172800" y="414000"/>
            <a:ext cx="8326256" cy="400110"/>
          </a:xfrm>
          <a:prstGeom prst="rect">
            <a:avLst/>
          </a:prstGeom>
          <a:noFill/>
        </p:spPr>
        <p:txBody>
          <a:bodyPr wrap="square" rtlCol="0">
            <a:spAutoFit/>
          </a:bodyPr>
          <a:lstStyle/>
          <a:p>
            <a:r>
              <a:rPr kumimoji="1" lang="ja-JP" altLang="en-US" sz="1000" spc="-100"/>
              <a:t>会社を訪問する際に、どのようなことに目を凝らし、何を聞けばよいか分からない、という質問を耳にすることがあります。</a:t>
            </a:r>
          </a:p>
          <a:p>
            <a:r>
              <a:rPr kumimoji="1" lang="ja-JP" altLang="en-US" sz="1000" spc="-100"/>
              <a:t>ここでは、企業の事業性や経営改善の可能性を判断するのに必要な、基本的なポイントをまとめます。</a:t>
            </a:r>
            <a:endParaRPr kumimoji="1" lang="en-US" altLang="ja-JP" sz="1000" spc="-100"/>
          </a:p>
        </p:txBody>
      </p: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4"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9</a:t>
            </a:r>
            <a:endParaRPr kumimoji="1" lang="ja-JP" altLang="en-US" dirty="0"/>
          </a:p>
        </p:txBody>
      </p:sp>
      <p:sp>
        <p:nvSpPr>
          <p:cNvPr id="66" name="正方形/長方形 65">
            <a:extLst>
              <a:ext uri="{FF2B5EF4-FFF2-40B4-BE49-F238E27FC236}">
                <a16:creationId xmlns:a16="http://schemas.microsoft.com/office/drawing/2014/main" id="{4C3E373C-78D7-4DAA-25BF-5B01AF7A660C}"/>
              </a:ext>
            </a:extLst>
          </p:cNvPr>
          <p:cNvSpPr/>
          <p:nvPr/>
        </p:nvSpPr>
        <p:spPr>
          <a:xfrm>
            <a:off x="273600" y="400897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HGP創英角ｺﾞｼｯｸUB" panose="020B0900000000000000" pitchFamily="50" charset="-128"/>
                <a:ea typeface="HGP創英角ｺﾞｼｯｸUB" panose="020B0900000000000000" pitchFamily="50" charset="-128"/>
              </a:rPr>
              <a:t>～　介護業でも多い、よくある経営者タイプ　～</a:t>
            </a:r>
          </a:p>
        </p:txBody>
      </p:sp>
    </p:spTree>
    <p:extLst>
      <p:ext uri="{BB962C8B-B14F-4D97-AF65-F5344CB8AC3E}">
        <p14:creationId xmlns:p14="http://schemas.microsoft.com/office/powerpoint/2010/main" val="12412839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217611"/>
            <a:ext cx="6462766" cy="553998"/>
          </a:xfrm>
          <a:prstGeom prst="rect">
            <a:avLst/>
          </a:prstGeom>
          <a:noFill/>
        </p:spPr>
        <p:txBody>
          <a:bodyPr wrap="square" rtlCol="0">
            <a:spAutoFit/>
          </a:bodyPr>
          <a:lstStyle/>
          <a:p>
            <a:r>
              <a:rPr kumimoji="1" lang="ja-JP" altLang="en-US" sz="1000">
                <a:latin typeface="+mn-ea"/>
              </a:rPr>
              <a:t>□  定員数</a:t>
            </a:r>
            <a:r>
              <a:rPr kumimoji="1" lang="en-US" altLang="ja-JP" sz="1000">
                <a:latin typeface="+mn-ea"/>
              </a:rPr>
              <a:t>25</a:t>
            </a:r>
            <a:r>
              <a:rPr kumimoji="1" lang="ja-JP" altLang="en-US" sz="1000">
                <a:latin typeface="+mn-ea"/>
              </a:rPr>
              <a:t>名の通所介護施設（デイサービス）</a:t>
            </a:r>
            <a:endParaRPr kumimoji="1" lang="en-US" altLang="ja-JP" sz="1000">
              <a:latin typeface="+mn-ea"/>
            </a:endParaRPr>
          </a:p>
          <a:p>
            <a:r>
              <a:rPr kumimoji="1" lang="ja-JP" altLang="en-US" sz="1000">
                <a:latin typeface="+mn-ea"/>
              </a:rPr>
              <a:t>□  リハビリ強化の短時間型</a:t>
            </a:r>
            <a:endParaRPr kumimoji="1" lang="en-US" altLang="ja-JP" sz="1000">
              <a:latin typeface="+mn-ea"/>
            </a:endParaRPr>
          </a:p>
          <a:p>
            <a:r>
              <a:rPr kumimoji="1" lang="ja-JP" altLang="en-US" sz="1000">
                <a:latin typeface="+mn-ea"/>
              </a:rPr>
              <a:t>□  定員を満たす利用契約者は確保できているものの、赤字の状態が継続していた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765209"/>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186902" y="5267162"/>
            <a:ext cx="9401175" cy="1323439"/>
          </a:xfrm>
          <a:prstGeom prst="rect">
            <a:avLst/>
          </a:prstGeom>
          <a:noFill/>
        </p:spPr>
        <p:txBody>
          <a:bodyPr wrap="square" lIns="91440" tIns="45720" rIns="91440" bIns="45720" rtlCol="0" anchor="t">
            <a:spAutoFit/>
          </a:bodyPr>
          <a:lstStyle/>
          <a:p>
            <a:r>
              <a:rPr kumimoji="1" lang="ja-JP" altLang="en-US" sz="1000" spc="-30">
                <a:latin typeface="游ゴシック"/>
                <a:ea typeface="游ゴシック"/>
              </a:rPr>
              <a:t>　経営者は、従来にない</a:t>
            </a:r>
            <a:r>
              <a:rPr kumimoji="1" lang="en-US" altLang="ja-JP" sz="1000" spc="-30">
                <a:latin typeface="游ゴシック"/>
                <a:ea typeface="游ゴシック"/>
              </a:rPr>
              <a:t>『</a:t>
            </a:r>
            <a:r>
              <a:rPr kumimoji="1" lang="ja-JP" altLang="en-US" sz="1000" spc="-30">
                <a:latin typeface="游ゴシック"/>
                <a:ea typeface="游ゴシック"/>
              </a:rPr>
              <a:t>新しいデイサービス</a:t>
            </a:r>
            <a:r>
              <a:rPr kumimoji="1" lang="en-US" altLang="ja-JP" sz="1000" spc="-30">
                <a:latin typeface="游ゴシック"/>
                <a:ea typeface="游ゴシック"/>
              </a:rPr>
              <a:t>』</a:t>
            </a:r>
            <a:r>
              <a:rPr kumimoji="1" lang="ja-JP" altLang="en-US" sz="1000" spc="-30">
                <a:latin typeface="游ゴシック"/>
                <a:ea typeface="游ゴシック"/>
              </a:rPr>
              <a:t>に挑戦するアントレプレナーシップに富み、コンセプトがマスコミ等で評価されていましたが、事業収支などの運営、管理面に関心が低いタイプでした。具体的には、介護サービス経営の基本である高い稼働率の確保に向けた様々な施策の検討や実行が出来ておらず、低い稼働率を放置していました。</a:t>
            </a:r>
            <a:r>
              <a:rPr kumimoji="1" lang="ja-JP" altLang="en-US" sz="1000">
                <a:latin typeface="游ゴシック"/>
                <a:ea typeface="游ゴシック"/>
              </a:rPr>
              <a:t>デイサービスへの通所は、利用者側のモチベーションに大きく左右され、天候や流行病などでも 通わなくなるため、結果的に施設利用の稼働率が下がり、計画通りの収入に至らないケースが多いものです。また、リハビリ強化型デイサービスは、一般的な“フィットネスジム”に似ているため、利用者本人に日常生活動作の改善意欲や認識を持たせることで、目標に向かうマインドを保つ仕組みが必要となります。</a:t>
            </a:r>
            <a:endParaRPr lang="en-US" altLang="ja-JP" sz="1000">
              <a:latin typeface="游ゴシック"/>
              <a:ea typeface="游ゴシック"/>
            </a:endParaRPr>
          </a:p>
          <a:p>
            <a:r>
              <a:rPr kumimoji="1" lang="ja-JP" altLang="en-US" sz="1000" spc="-30">
                <a:latin typeface="游ゴシック"/>
                <a:ea typeface="游ゴシック"/>
              </a:rPr>
              <a:t>　金融機関として、</a:t>
            </a:r>
            <a:r>
              <a:rPr kumimoji="1" lang="en-US" altLang="ja-JP" sz="1000" spc="-30">
                <a:latin typeface="游ゴシック"/>
                <a:ea typeface="游ゴシック"/>
              </a:rPr>
              <a:t>KPI</a:t>
            </a:r>
            <a:r>
              <a:rPr kumimoji="1" lang="ja-JP" altLang="en-US" sz="1000" spc="-30">
                <a:latin typeface="游ゴシック"/>
                <a:ea typeface="游ゴシック"/>
              </a:rPr>
              <a:t>分析から、具体的な支援ができ、一部の改善活動に着手できたことで、業績は一定程度回復に向かっています。</a:t>
            </a:r>
            <a:endParaRPr lang="en-US" altLang="ja-JP" sz="1000" spc="-30">
              <a:latin typeface="游ゴシック"/>
              <a:ea typeface="游ゴシック"/>
            </a:endParaRPr>
          </a:p>
          <a:p>
            <a:r>
              <a:rPr kumimoji="1" lang="ja-JP" altLang="en-US" sz="1000" spc="-30">
                <a:latin typeface="游ゴシック"/>
                <a:ea typeface="游ゴシック"/>
              </a:rPr>
              <a:t>　損益計算書の分析に加えて、それぞれの介護サービスに適した</a:t>
            </a:r>
            <a:r>
              <a:rPr kumimoji="1" lang="en-US" altLang="ja-JP" sz="1000" spc="-30">
                <a:latin typeface="游ゴシック"/>
                <a:ea typeface="游ゴシック"/>
              </a:rPr>
              <a:t>KPI</a:t>
            </a:r>
            <a:r>
              <a:rPr kumimoji="1" lang="ja-JP" altLang="en-US" sz="1000" spc="-30">
                <a:latin typeface="游ゴシック"/>
                <a:ea typeface="游ゴシック"/>
              </a:rPr>
              <a:t>を明確にし、金融機関と事業者が向き合い、基本的な経営最適化の判断について十分に議論することで、必ずしも専門領域に精通していなくても、事業者を成功に導けることを感じた事例となりました。</a:t>
            </a:r>
            <a:endParaRPr lang="en-US" altLang="ja-JP" sz="1000" spc="-30">
              <a:latin typeface="游ゴシック"/>
              <a:ea typeface="游ゴシック"/>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10</a:t>
            </a:r>
            <a:endParaRPr kumimoji="1" lang="ja-JP" altLang="en-US" dirty="0"/>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solidFill>
                  <a:prstClr val="black"/>
                </a:solidFill>
                <a:latin typeface="游ゴシック" panose="020B0400000000000000" pitchFamily="50" charset="-128"/>
              </a:rPr>
              <a:t>介護業</a:t>
            </a:r>
            <a:r>
              <a:rPr kumimoji="1" lang="ja-JP" altLang="en-US" b="1" u="sng">
                <a:latin typeface="+mn-ea"/>
              </a:rPr>
              <a:t>の目利き（参考事例）　その１</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72800" y="414000"/>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6316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042174"/>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2954935"/>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3846174"/>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33" name="テキスト ボックス 32">
            <a:extLst>
              <a:ext uri="{FF2B5EF4-FFF2-40B4-BE49-F238E27FC236}">
                <a16:creationId xmlns:a16="http://schemas.microsoft.com/office/drawing/2014/main" id="{72957CD5-E172-48DA-8098-4C3CC3A6C0BD}"/>
              </a:ext>
            </a:extLst>
          </p:cNvPr>
          <p:cNvSpPr txBox="1"/>
          <p:nvPr/>
        </p:nvSpPr>
        <p:spPr>
          <a:xfrm>
            <a:off x="3141607" y="2045654"/>
            <a:ext cx="6462766" cy="553998"/>
          </a:xfrm>
          <a:prstGeom prst="rect">
            <a:avLst/>
          </a:prstGeom>
          <a:noFill/>
        </p:spPr>
        <p:txBody>
          <a:bodyPr wrap="square" rtlCol="0">
            <a:spAutoFit/>
          </a:bodyPr>
          <a:lstStyle/>
          <a:p>
            <a:r>
              <a:rPr kumimoji="1" lang="ja-JP" altLang="en-US" sz="1000">
                <a:latin typeface="+mn-ea"/>
              </a:rPr>
              <a:t>□  利用契約者の要介護度の確認、延べ利用者数の確認</a:t>
            </a:r>
          </a:p>
          <a:p>
            <a:r>
              <a:rPr kumimoji="1" lang="ja-JP" altLang="en-US" sz="1000">
                <a:latin typeface="+mn-ea"/>
              </a:rPr>
              <a:t>□  定員数に対して、単価の低い利用者（低い要介護や要支援）が多い点</a:t>
            </a:r>
            <a:endParaRPr kumimoji="1" lang="en-US" altLang="ja-JP" sz="1000">
              <a:latin typeface="+mn-ea"/>
            </a:endParaRPr>
          </a:p>
          <a:p>
            <a:r>
              <a:rPr kumimoji="1" lang="ja-JP" altLang="en-US" sz="1000">
                <a:latin typeface="+mn-ea"/>
              </a:rPr>
              <a:t>□  施設側が利用者の動機付けに失敗しており、計画通りに通所しない点</a:t>
            </a:r>
            <a:endParaRPr kumimoji="1" lang="en-US" altLang="ja-JP" sz="1000">
              <a:latin typeface="+mn-ea"/>
            </a:endParaRPr>
          </a:p>
        </p:txBody>
      </p:sp>
      <p:sp>
        <p:nvSpPr>
          <p:cNvPr id="37" name="テキスト ボックス 36">
            <a:extLst>
              <a:ext uri="{FF2B5EF4-FFF2-40B4-BE49-F238E27FC236}">
                <a16:creationId xmlns:a16="http://schemas.microsoft.com/office/drawing/2014/main" id="{72957CD5-E172-48DA-8098-4C3CC3A6C0BD}"/>
              </a:ext>
            </a:extLst>
          </p:cNvPr>
          <p:cNvSpPr txBox="1"/>
          <p:nvPr/>
        </p:nvSpPr>
        <p:spPr>
          <a:xfrm>
            <a:off x="3141607" y="2821072"/>
            <a:ext cx="6642473" cy="861774"/>
          </a:xfrm>
          <a:prstGeom prst="rect">
            <a:avLst/>
          </a:prstGeom>
          <a:noFill/>
        </p:spPr>
        <p:txBody>
          <a:bodyPr wrap="square" lIns="91440" tIns="45720" rIns="91440" bIns="45720" rtlCol="0" anchor="t">
            <a:spAutoFit/>
          </a:bodyPr>
          <a:lstStyle/>
          <a:p>
            <a:r>
              <a:rPr kumimoji="1" lang="ja-JP" altLang="en-US" sz="1000" dirty="0">
                <a:latin typeface="游ゴシック"/>
                <a:ea typeface="游ゴシック"/>
              </a:rPr>
              <a:t>□  </a:t>
            </a:r>
            <a:r>
              <a:rPr kumimoji="1" lang="en-US" altLang="ja-JP" sz="1000" spc="-30" dirty="0">
                <a:latin typeface="游ゴシック"/>
                <a:ea typeface="游ゴシック"/>
              </a:rPr>
              <a:t>KPI</a:t>
            </a:r>
            <a:r>
              <a:rPr kumimoji="1" lang="ja-JP" altLang="en-US" sz="1000" spc="-30" dirty="0">
                <a:latin typeface="游ゴシック"/>
                <a:ea typeface="游ゴシック"/>
              </a:rPr>
              <a:t>分析から計画に比べて、利用者の平均的な要介護度が低いことによる低単価と利用契約は定員レベルまで</a:t>
            </a:r>
            <a:endParaRPr lang="en-US" altLang="ja-JP" sz="1000" spc="-30" dirty="0">
              <a:latin typeface="游ゴシック"/>
              <a:ea typeface="游ゴシック"/>
            </a:endParaRPr>
          </a:p>
          <a:p>
            <a:r>
              <a:rPr kumimoji="1" lang="ja-JP" altLang="en-US" sz="1000" spc="-30" dirty="0">
                <a:latin typeface="游ゴシック"/>
                <a:ea typeface="游ゴシック"/>
              </a:rPr>
              <a:t>　  獲得できていたものの、ケアプランで設定していた稼働数を下回る状態が続いていることが判明した。</a:t>
            </a:r>
            <a:endParaRPr lang="en-US" altLang="ja-JP" sz="1000" spc="-30" dirty="0">
              <a:latin typeface="游ゴシック"/>
              <a:ea typeface="游ゴシック"/>
            </a:endParaRPr>
          </a:p>
          <a:p>
            <a:r>
              <a:rPr kumimoji="1" lang="ja-JP" altLang="en-US" sz="1000" spc="-30" dirty="0">
                <a:latin typeface="游ゴシック"/>
                <a:ea typeface="游ゴシック"/>
              </a:rPr>
              <a:t>□  基本的な</a:t>
            </a:r>
            <a:r>
              <a:rPr kumimoji="1" lang="en-US" altLang="ja-JP" sz="1000" spc="-30" dirty="0">
                <a:latin typeface="游ゴシック"/>
                <a:ea typeface="游ゴシック"/>
              </a:rPr>
              <a:t>PDCA</a:t>
            </a:r>
            <a:r>
              <a:rPr kumimoji="1" lang="ja-JP" altLang="en-US" sz="1000" spc="-30" dirty="0">
                <a:latin typeface="游ゴシック"/>
                <a:ea typeface="游ゴシック"/>
              </a:rPr>
              <a:t>として、受け入れ時の要介護度を高める調整と、利用者の参加率向上に成功している事業者の</a:t>
            </a:r>
            <a:endParaRPr lang="en-US" altLang="ja-JP" sz="1000" spc="-30" dirty="0">
              <a:latin typeface="游ゴシック"/>
              <a:ea typeface="游ゴシック"/>
            </a:endParaRPr>
          </a:p>
          <a:p>
            <a:r>
              <a:rPr kumimoji="1" lang="ja-JP" altLang="en-US" sz="1000" spc="-30" dirty="0">
                <a:latin typeface="游ゴシック"/>
                <a:ea typeface="游ゴシック"/>
              </a:rPr>
              <a:t>　  提供する研修及びフランチャイズチェーンのプログラムへの参加を提案</a:t>
            </a:r>
            <a:endParaRPr lang="en-US" altLang="ja-JP" sz="1000" spc="-30" dirty="0">
              <a:latin typeface="游ゴシック"/>
              <a:ea typeface="游ゴシック"/>
            </a:endParaRPr>
          </a:p>
          <a:p>
            <a:r>
              <a:rPr kumimoji="1" lang="ja-JP" altLang="en-US" sz="1000" dirty="0">
                <a:latin typeface="游ゴシック"/>
                <a:ea typeface="游ゴシック"/>
              </a:rPr>
              <a:t>□ ①受付時点での利用者の選定、②利用者のモチベーション向上に向けたノウハウの吸収を指導した  </a:t>
            </a:r>
            <a:endParaRPr lang="en-US" altLang="ja-JP" sz="1000" dirty="0">
              <a:latin typeface="游ゴシック"/>
              <a:ea typeface="游ゴシック"/>
            </a:endParaRPr>
          </a:p>
        </p:txBody>
      </p:sp>
      <p:sp>
        <p:nvSpPr>
          <p:cNvPr id="39" name="テキスト ボックス 38">
            <a:extLst>
              <a:ext uri="{FF2B5EF4-FFF2-40B4-BE49-F238E27FC236}">
                <a16:creationId xmlns:a16="http://schemas.microsoft.com/office/drawing/2014/main" id="{72957CD5-E172-48DA-8098-4C3CC3A6C0BD}"/>
              </a:ext>
            </a:extLst>
          </p:cNvPr>
          <p:cNvSpPr txBox="1"/>
          <p:nvPr/>
        </p:nvSpPr>
        <p:spPr>
          <a:xfrm>
            <a:off x="3141607" y="3858268"/>
            <a:ext cx="6530094" cy="553998"/>
          </a:xfrm>
          <a:prstGeom prst="rect">
            <a:avLst/>
          </a:prstGeom>
          <a:noFill/>
        </p:spPr>
        <p:txBody>
          <a:bodyPr wrap="square" rtlCol="0">
            <a:spAutoFit/>
          </a:bodyPr>
          <a:lstStyle/>
          <a:p>
            <a:r>
              <a:rPr kumimoji="1" lang="ja-JP" altLang="en-US" sz="1000">
                <a:latin typeface="+mn-ea"/>
              </a:rPr>
              <a:t>□  利用者のモチベーション向上に向けたマネジメント方法について、それらを長所とする事業者のノウハウを</a:t>
            </a:r>
            <a:endParaRPr kumimoji="1" lang="en-US" altLang="ja-JP" sz="1000">
              <a:latin typeface="+mn-ea"/>
            </a:endParaRPr>
          </a:p>
          <a:p>
            <a:r>
              <a:rPr kumimoji="1" lang="ja-JP" altLang="en-US" sz="1000">
                <a:latin typeface="+mn-ea"/>
              </a:rPr>
              <a:t>　  吸収するべく、フランチャイズへの参加を検討</a:t>
            </a:r>
            <a:endParaRPr kumimoji="1" lang="en-US" altLang="ja-JP" sz="1000">
              <a:latin typeface="+mn-ea"/>
            </a:endParaRPr>
          </a:p>
          <a:p>
            <a:r>
              <a:rPr kumimoji="1" lang="ja-JP" altLang="en-US" sz="1000">
                <a:latin typeface="+mn-ea"/>
              </a:rPr>
              <a:t>□  地域での丁寧な営業活動も継続しており、収支均衡まで回復した</a:t>
            </a:r>
            <a:endParaRPr kumimoji="1" lang="en-US" altLang="ja-JP" sz="1000">
              <a:latin typeface="+mn-ea"/>
            </a:endParaRPr>
          </a:p>
        </p:txBody>
      </p:sp>
    </p:spTree>
    <p:extLst>
      <p:ext uri="{BB962C8B-B14F-4D97-AF65-F5344CB8AC3E}">
        <p14:creationId xmlns:p14="http://schemas.microsoft.com/office/powerpoint/2010/main" val="72753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868864"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その２</a:t>
            </a:r>
            <a:endParaRPr kumimoji="1" lang="en-US" altLang="ja-JP" b="1" u="sng" dirty="0">
              <a:latin typeface="+mn-ea"/>
            </a:endParaRPr>
          </a:p>
        </p:txBody>
      </p:sp>
      <p:sp>
        <p:nvSpPr>
          <p:cNvPr id="2" name="テキスト ボックス 1">
            <a:extLst>
              <a:ext uri="{FF2B5EF4-FFF2-40B4-BE49-F238E27FC236}">
                <a16:creationId xmlns:a16="http://schemas.microsoft.com/office/drawing/2014/main" id="{1046950D-06CD-143F-51AC-02229A434276}"/>
              </a:ext>
            </a:extLst>
          </p:cNvPr>
          <p:cNvSpPr txBox="1"/>
          <p:nvPr/>
        </p:nvSpPr>
        <p:spPr>
          <a:xfrm>
            <a:off x="1041421" y="1116455"/>
            <a:ext cx="3197091" cy="246221"/>
          </a:xfrm>
          <a:prstGeom prst="rect">
            <a:avLst/>
          </a:prstGeom>
          <a:noFill/>
        </p:spPr>
        <p:txBody>
          <a:bodyPr wrap="squar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 当期純利益</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総資産（自己資本＋負債）</a:t>
            </a:r>
          </a:p>
        </p:txBody>
      </p:sp>
      <p:grpSp>
        <p:nvGrpSpPr>
          <p:cNvPr id="17" name="グループ化 16">
            <a:extLst>
              <a:ext uri="{FF2B5EF4-FFF2-40B4-BE49-F238E27FC236}">
                <a16:creationId xmlns:a16="http://schemas.microsoft.com/office/drawing/2014/main" id="{E99CA886-BDA6-472E-FF89-B96B4E379EBE}"/>
              </a:ext>
            </a:extLst>
          </p:cNvPr>
          <p:cNvGrpSpPr/>
          <p:nvPr/>
        </p:nvGrpSpPr>
        <p:grpSpPr>
          <a:xfrm>
            <a:off x="176668" y="2197152"/>
            <a:ext cx="8222013" cy="1192997"/>
            <a:chOff x="90929" y="2514940"/>
            <a:chExt cx="8222013" cy="1192997"/>
          </a:xfrm>
        </p:grpSpPr>
        <p:sp>
          <p:nvSpPr>
            <p:cNvPr id="5" name="テキスト ボックス 4">
              <a:extLst>
                <a:ext uri="{FF2B5EF4-FFF2-40B4-BE49-F238E27FC236}">
                  <a16:creationId xmlns:a16="http://schemas.microsoft.com/office/drawing/2014/main" id="{C2527986-4661-154F-D8F6-1A5B00854F6F}"/>
                </a:ext>
              </a:extLst>
            </p:cNvPr>
            <p:cNvSpPr txBox="1"/>
            <p:nvPr/>
          </p:nvSpPr>
          <p:spPr>
            <a:xfrm>
              <a:off x="90929" y="3029675"/>
              <a:ext cx="2588047" cy="646331"/>
            </a:xfrm>
            <a:prstGeom prst="rect">
              <a:avLst/>
            </a:prstGeom>
            <a:noFill/>
          </p:spPr>
          <p:txBody>
            <a:bodyPr wrap="square" rtlCol="0">
              <a:spAutoFit/>
            </a:bodyPr>
            <a:lstStyle/>
            <a:p>
              <a:pPr algn="ctr"/>
              <a:r>
                <a:rPr kumimoji="1" lang="en-US" altLang="ja-JP" sz="2400" b="1" dirty="0"/>
                <a:t>ROA</a:t>
              </a:r>
            </a:p>
            <a:p>
              <a:pPr algn="ctr"/>
              <a:r>
                <a:rPr kumimoji="1" lang="ja-JP" altLang="en-US" sz="1200" b="1" dirty="0"/>
                <a:t>　　　　　　　　分解すると･･･</a:t>
              </a:r>
            </a:p>
          </p:txBody>
        </p:sp>
        <p:grpSp>
          <p:nvGrpSpPr>
            <p:cNvPr id="13" name="グループ化 12">
              <a:extLst>
                <a:ext uri="{FF2B5EF4-FFF2-40B4-BE49-F238E27FC236}">
                  <a16:creationId xmlns:a16="http://schemas.microsoft.com/office/drawing/2014/main" id="{7EFCAC5B-89AB-B023-4D52-831F0F335376}"/>
                </a:ext>
              </a:extLst>
            </p:cNvPr>
            <p:cNvGrpSpPr/>
            <p:nvPr/>
          </p:nvGrpSpPr>
          <p:grpSpPr>
            <a:xfrm>
              <a:off x="2190753" y="2536314"/>
              <a:ext cx="2666998" cy="1171623"/>
              <a:chOff x="2190753" y="2536314"/>
              <a:chExt cx="2666998" cy="1171623"/>
            </a:xfrm>
          </p:grpSpPr>
          <p:sp>
            <p:nvSpPr>
              <p:cNvPr id="8" name="テキスト ボックス 7">
                <a:extLst>
                  <a:ext uri="{FF2B5EF4-FFF2-40B4-BE49-F238E27FC236}">
                    <a16:creationId xmlns:a16="http://schemas.microsoft.com/office/drawing/2014/main" id="{C45C62B1-4EDE-55FF-4505-E2FE025057D0}"/>
                  </a:ext>
                </a:extLst>
              </p:cNvPr>
              <p:cNvSpPr txBox="1"/>
              <p:nvPr/>
            </p:nvSpPr>
            <p:spPr>
              <a:xfrm>
                <a:off x="2533651" y="3338605"/>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47" name="テキスト ボックス 46">
                <a:extLst>
                  <a:ext uri="{FF2B5EF4-FFF2-40B4-BE49-F238E27FC236}">
                    <a16:creationId xmlns:a16="http://schemas.microsoft.com/office/drawing/2014/main" id="{719FB901-7F2A-A1C9-9CA2-AB7A43C45E53}"/>
                  </a:ext>
                </a:extLst>
              </p:cNvPr>
              <p:cNvSpPr txBox="1"/>
              <p:nvPr/>
            </p:nvSpPr>
            <p:spPr>
              <a:xfrm>
                <a:off x="2533651"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当 期 純 利 益</a:t>
                </a:r>
              </a:p>
            </p:txBody>
          </p:sp>
          <p:cxnSp>
            <p:nvCxnSpPr>
              <p:cNvPr id="49" name="直線コネクタ 48">
                <a:extLst>
                  <a:ext uri="{FF2B5EF4-FFF2-40B4-BE49-F238E27FC236}">
                    <a16:creationId xmlns:a16="http://schemas.microsoft.com/office/drawing/2014/main" id="{DBA553CA-7D87-5B4F-7D5F-C1CD1535341F}"/>
                  </a:ext>
                </a:extLst>
              </p:cNvPr>
              <p:cNvCxnSpPr>
                <a:cxnSpLocks/>
              </p:cNvCxnSpPr>
              <p:nvPr/>
            </p:nvCxnSpPr>
            <p:spPr>
              <a:xfrm>
                <a:off x="2190753" y="3294286"/>
                <a:ext cx="2666998" cy="0"/>
              </a:xfrm>
              <a:prstGeom prst="line">
                <a:avLst/>
              </a:prstGeom>
              <a:ln w="412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1C02F297-4456-BAFD-8B71-CAAE9A0DFB6A}"/>
                  </a:ext>
                </a:extLst>
              </p:cNvPr>
              <p:cNvSpPr/>
              <p:nvPr/>
            </p:nvSpPr>
            <p:spPr>
              <a:xfrm>
                <a:off x="2190753" y="2536314"/>
                <a:ext cx="2657472" cy="293990"/>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売上高当期純利益率</a:t>
                </a:r>
              </a:p>
            </p:txBody>
          </p:sp>
        </p:grpSp>
        <p:grpSp>
          <p:nvGrpSpPr>
            <p:cNvPr id="14" name="グループ化 13">
              <a:extLst>
                <a:ext uri="{FF2B5EF4-FFF2-40B4-BE49-F238E27FC236}">
                  <a16:creationId xmlns:a16="http://schemas.microsoft.com/office/drawing/2014/main" id="{1DECB80B-6172-F8AD-329D-C92E6BAD4577}"/>
                </a:ext>
              </a:extLst>
            </p:cNvPr>
            <p:cNvGrpSpPr/>
            <p:nvPr/>
          </p:nvGrpSpPr>
          <p:grpSpPr>
            <a:xfrm>
              <a:off x="5322093" y="2514940"/>
              <a:ext cx="2990849" cy="1192997"/>
              <a:chOff x="5322093" y="2514940"/>
              <a:chExt cx="2990849" cy="1192997"/>
            </a:xfrm>
          </p:grpSpPr>
          <p:cxnSp>
            <p:nvCxnSpPr>
              <p:cNvPr id="35" name="直線コネクタ 34">
                <a:extLst>
                  <a:ext uri="{FF2B5EF4-FFF2-40B4-BE49-F238E27FC236}">
                    <a16:creationId xmlns:a16="http://schemas.microsoft.com/office/drawing/2014/main" id="{3824A3F1-6BAD-0AB3-2CC3-AC5D0F058609}"/>
                  </a:ext>
                </a:extLst>
              </p:cNvPr>
              <p:cNvCxnSpPr>
                <a:cxnSpLocks/>
              </p:cNvCxnSpPr>
              <p:nvPr/>
            </p:nvCxnSpPr>
            <p:spPr>
              <a:xfrm>
                <a:off x="5445919" y="3294286"/>
                <a:ext cx="266699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8162F808-33BE-08CD-8C12-B98A5FA379C0}"/>
                  </a:ext>
                </a:extLst>
              </p:cNvPr>
              <p:cNvSpPr txBox="1"/>
              <p:nvPr/>
            </p:nvSpPr>
            <p:spPr>
              <a:xfrm>
                <a:off x="5793579"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48" name="テキスト ボックス 47">
                <a:extLst>
                  <a:ext uri="{FF2B5EF4-FFF2-40B4-BE49-F238E27FC236}">
                    <a16:creationId xmlns:a16="http://schemas.microsoft.com/office/drawing/2014/main" id="{A5867AD7-E225-D21C-059F-A012E472E4F8}"/>
                  </a:ext>
                </a:extLst>
              </p:cNvPr>
              <p:cNvSpPr txBox="1"/>
              <p:nvPr/>
            </p:nvSpPr>
            <p:spPr>
              <a:xfrm>
                <a:off x="5322093" y="3338605"/>
                <a:ext cx="2990849"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総資産（自己資本＋負債）</a:t>
                </a:r>
              </a:p>
            </p:txBody>
          </p:sp>
          <p:sp>
            <p:nvSpPr>
              <p:cNvPr id="54" name="正方形/長方形 53">
                <a:extLst>
                  <a:ext uri="{FF2B5EF4-FFF2-40B4-BE49-F238E27FC236}">
                    <a16:creationId xmlns:a16="http://schemas.microsoft.com/office/drawing/2014/main" id="{51C55E86-C500-AA7D-3C90-A40903B9077B}"/>
                  </a:ext>
                </a:extLst>
              </p:cNvPr>
              <p:cNvSpPr/>
              <p:nvPr/>
            </p:nvSpPr>
            <p:spPr>
              <a:xfrm>
                <a:off x="5445919" y="2514940"/>
                <a:ext cx="2666998" cy="315364"/>
              </a:xfrm>
              <a:prstGeom prst="rect">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総資本（産）回転率</a:t>
                </a:r>
                <a:endParaRPr kumimoji="1" lang="en-US" altLang="ja-JP" sz="14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sp>
          <p:nvSpPr>
            <p:cNvPr id="12" name="テキスト ボックス 11">
              <a:extLst>
                <a:ext uri="{FF2B5EF4-FFF2-40B4-BE49-F238E27FC236}">
                  <a16:creationId xmlns:a16="http://schemas.microsoft.com/office/drawing/2014/main" id="{7F5101F4-0FE1-469F-6496-4C4ED75626E2}"/>
                </a:ext>
              </a:extLst>
            </p:cNvPr>
            <p:cNvSpPr txBox="1"/>
            <p:nvPr/>
          </p:nvSpPr>
          <p:spPr>
            <a:xfrm>
              <a:off x="1643066" y="2968886"/>
              <a:ext cx="438150" cy="584775"/>
            </a:xfrm>
            <a:prstGeom prst="rect">
              <a:avLst/>
            </a:prstGeom>
            <a:noFill/>
          </p:spPr>
          <p:txBody>
            <a:bodyPr wrap="square" rtlCol="0">
              <a:spAutoFit/>
            </a:bodyPr>
            <a:lstStyle/>
            <a:p>
              <a:pPr algn="ctr"/>
              <a:r>
                <a:rPr kumimoji="1" lang="en-US" altLang="ja-JP" sz="3200" b="1" dirty="0"/>
                <a:t>=</a:t>
              </a:r>
              <a:endParaRPr kumimoji="1" lang="ja-JP" altLang="en-US" sz="3200" b="1" dirty="0"/>
            </a:p>
          </p:txBody>
        </p:sp>
        <p:sp>
          <p:nvSpPr>
            <p:cNvPr id="55" name="テキスト ボックス 54">
              <a:extLst>
                <a:ext uri="{FF2B5EF4-FFF2-40B4-BE49-F238E27FC236}">
                  <a16:creationId xmlns:a16="http://schemas.microsoft.com/office/drawing/2014/main" id="{B4368BC9-582F-D2D1-B921-18B6E7995D9C}"/>
                </a:ext>
              </a:extLst>
            </p:cNvPr>
            <p:cNvSpPr txBox="1"/>
            <p:nvPr/>
          </p:nvSpPr>
          <p:spPr>
            <a:xfrm>
              <a:off x="4907755" y="3091996"/>
              <a:ext cx="438150" cy="461665"/>
            </a:xfrm>
            <a:prstGeom prst="rect">
              <a:avLst/>
            </a:prstGeom>
            <a:noFill/>
          </p:spPr>
          <p:txBody>
            <a:bodyPr wrap="square" rtlCol="0">
              <a:spAutoFit/>
            </a:bodyPr>
            <a:lstStyle/>
            <a:p>
              <a:pPr algn="ctr"/>
              <a:r>
                <a:rPr kumimoji="1" lang="en-US" altLang="ja-JP" sz="2400" b="1" dirty="0"/>
                <a:t>×</a:t>
              </a:r>
              <a:endParaRPr kumimoji="1" lang="ja-JP" altLang="en-US" sz="2400" b="1" dirty="0"/>
            </a:p>
          </p:txBody>
        </p:sp>
      </p:grpSp>
      <p:cxnSp>
        <p:nvCxnSpPr>
          <p:cNvPr id="19" name="直線矢印コネクタ 18">
            <a:extLst>
              <a:ext uri="{FF2B5EF4-FFF2-40B4-BE49-F238E27FC236}">
                <a16:creationId xmlns:a16="http://schemas.microsoft.com/office/drawing/2014/main" id="{35EE7F4B-59BE-E050-A84A-6454A646941E}"/>
              </a:ext>
            </a:extLst>
          </p:cNvPr>
          <p:cNvCxnSpPr>
            <a:cxnSpLocks/>
          </p:cNvCxnSpPr>
          <p:nvPr/>
        </p:nvCxnSpPr>
        <p:spPr>
          <a:xfrm>
            <a:off x="1435187" y="1918728"/>
            <a:ext cx="0" cy="828000"/>
          </a:xfrm>
          <a:prstGeom prst="straightConnector1">
            <a:avLst/>
          </a:prstGeom>
          <a:ln w="603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グループ化 141">
            <a:extLst>
              <a:ext uri="{FF2B5EF4-FFF2-40B4-BE49-F238E27FC236}">
                <a16:creationId xmlns:a16="http://schemas.microsoft.com/office/drawing/2014/main" id="{0057F3BD-329D-C00D-219A-7F0924A1E62A}"/>
              </a:ext>
            </a:extLst>
          </p:cNvPr>
          <p:cNvGrpSpPr/>
          <p:nvPr/>
        </p:nvGrpSpPr>
        <p:grpSpPr>
          <a:xfrm>
            <a:off x="364177" y="3624441"/>
            <a:ext cx="5279602" cy="2716349"/>
            <a:chOff x="469069" y="3830936"/>
            <a:chExt cx="5279602" cy="2716349"/>
          </a:xfrm>
        </p:grpSpPr>
        <p:sp>
          <p:nvSpPr>
            <p:cNvPr id="137" name="テキスト ボックス 136">
              <a:extLst>
                <a:ext uri="{FF2B5EF4-FFF2-40B4-BE49-F238E27FC236}">
                  <a16:creationId xmlns:a16="http://schemas.microsoft.com/office/drawing/2014/main" id="{F1E7594B-5D29-04FD-5D1E-8508063D63AA}"/>
                </a:ext>
              </a:extLst>
            </p:cNvPr>
            <p:cNvSpPr txBox="1"/>
            <p:nvPr/>
          </p:nvSpPr>
          <p:spPr>
            <a:xfrm>
              <a:off x="813222" y="3830936"/>
              <a:ext cx="4572246" cy="307777"/>
            </a:xfrm>
            <a:prstGeom prst="rect">
              <a:avLst/>
            </a:prstGeom>
            <a:noFill/>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 </a:t>
              </a:r>
              <a:r>
                <a:rPr kumimoji="1" lang="ja-JP" altLang="en-US" sz="1400"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企業</a:t>
              </a: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の財務的活動の基本的な流れ ～</a:t>
              </a:r>
            </a:p>
          </p:txBody>
        </p:sp>
        <p:grpSp>
          <p:nvGrpSpPr>
            <p:cNvPr id="141" name="グループ化 140">
              <a:extLst>
                <a:ext uri="{FF2B5EF4-FFF2-40B4-BE49-F238E27FC236}">
                  <a16:creationId xmlns:a16="http://schemas.microsoft.com/office/drawing/2014/main" id="{15521311-18DA-3FC9-A855-9967733181B2}"/>
                </a:ext>
              </a:extLst>
            </p:cNvPr>
            <p:cNvGrpSpPr/>
            <p:nvPr/>
          </p:nvGrpSpPr>
          <p:grpSpPr>
            <a:xfrm>
              <a:off x="469069" y="4141702"/>
              <a:ext cx="5279602" cy="2405583"/>
              <a:chOff x="666674" y="4245551"/>
              <a:chExt cx="5279602" cy="2405583"/>
            </a:xfrm>
          </p:grpSpPr>
          <p:grpSp>
            <p:nvGrpSpPr>
              <p:cNvPr id="139" name="グループ化 138">
                <a:extLst>
                  <a:ext uri="{FF2B5EF4-FFF2-40B4-BE49-F238E27FC236}">
                    <a16:creationId xmlns:a16="http://schemas.microsoft.com/office/drawing/2014/main" id="{FA16C3F2-CA16-E0BB-63ED-7214524690DA}"/>
                  </a:ext>
                </a:extLst>
              </p:cNvPr>
              <p:cNvGrpSpPr/>
              <p:nvPr/>
            </p:nvGrpSpPr>
            <p:grpSpPr>
              <a:xfrm>
                <a:off x="1083176" y="4369019"/>
                <a:ext cx="4863100" cy="2282115"/>
                <a:chOff x="847057" y="4355846"/>
                <a:chExt cx="4863100" cy="2282115"/>
              </a:xfrm>
            </p:grpSpPr>
            <p:grpSp>
              <p:nvGrpSpPr>
                <p:cNvPr id="136" name="グループ化 135">
                  <a:extLst>
                    <a:ext uri="{FF2B5EF4-FFF2-40B4-BE49-F238E27FC236}">
                      <a16:creationId xmlns:a16="http://schemas.microsoft.com/office/drawing/2014/main" id="{890CC291-B32A-3AB9-C8DD-A6F9A9A9859B}"/>
                    </a:ext>
                  </a:extLst>
                </p:cNvPr>
                <p:cNvGrpSpPr/>
                <p:nvPr/>
              </p:nvGrpSpPr>
              <p:grpSpPr>
                <a:xfrm>
                  <a:off x="847057" y="4355846"/>
                  <a:ext cx="4863100" cy="1813300"/>
                  <a:chOff x="873865" y="4439673"/>
                  <a:chExt cx="4863100" cy="1813300"/>
                </a:xfrm>
              </p:grpSpPr>
              <p:grpSp>
                <p:nvGrpSpPr>
                  <p:cNvPr id="133" name="グループ化 132">
                    <a:extLst>
                      <a:ext uri="{FF2B5EF4-FFF2-40B4-BE49-F238E27FC236}">
                        <a16:creationId xmlns:a16="http://schemas.microsoft.com/office/drawing/2014/main" id="{963A4350-B5DF-AD11-4863-A592EEB7A45D}"/>
                      </a:ext>
                    </a:extLst>
                  </p:cNvPr>
                  <p:cNvGrpSpPr/>
                  <p:nvPr/>
                </p:nvGrpSpPr>
                <p:grpSpPr>
                  <a:xfrm>
                    <a:off x="873865" y="4439673"/>
                    <a:ext cx="4807639" cy="1813300"/>
                    <a:chOff x="2805033" y="4086429"/>
                    <a:chExt cx="4807639" cy="1813300"/>
                  </a:xfrm>
                </p:grpSpPr>
                <p:grpSp>
                  <p:nvGrpSpPr>
                    <p:cNvPr id="123" name="グループ化 122">
                      <a:extLst>
                        <a:ext uri="{FF2B5EF4-FFF2-40B4-BE49-F238E27FC236}">
                          <a16:creationId xmlns:a16="http://schemas.microsoft.com/office/drawing/2014/main" id="{BBBA95E8-551D-3288-3A52-1AB32E67F1E9}"/>
                        </a:ext>
                      </a:extLst>
                    </p:cNvPr>
                    <p:cNvGrpSpPr/>
                    <p:nvPr/>
                  </p:nvGrpSpPr>
                  <p:grpSpPr>
                    <a:xfrm>
                      <a:off x="5865206" y="4086429"/>
                      <a:ext cx="1747466" cy="1813297"/>
                      <a:chOff x="6205730" y="4167454"/>
                      <a:chExt cx="1747466" cy="1813297"/>
                    </a:xfrm>
                  </p:grpSpPr>
                  <p:grpSp>
                    <p:nvGrpSpPr>
                      <p:cNvPr id="78" name="グループ化 77">
                        <a:extLst>
                          <a:ext uri="{FF2B5EF4-FFF2-40B4-BE49-F238E27FC236}">
                            <a16:creationId xmlns:a16="http://schemas.microsoft.com/office/drawing/2014/main" id="{54EF34D1-9DF4-844A-3C51-BA96ECBCCFE8}"/>
                          </a:ext>
                        </a:extLst>
                      </p:cNvPr>
                      <p:cNvGrpSpPr/>
                      <p:nvPr/>
                    </p:nvGrpSpPr>
                    <p:grpSpPr>
                      <a:xfrm>
                        <a:off x="6205730" y="4167454"/>
                        <a:ext cx="1085922" cy="1813297"/>
                        <a:chOff x="6604283" y="4403912"/>
                        <a:chExt cx="1085922" cy="1765372"/>
                      </a:xfrm>
                    </p:grpSpPr>
                    <p:grpSp>
                      <p:nvGrpSpPr>
                        <p:cNvPr id="72" name="グループ化 71">
                          <a:extLst>
                            <a:ext uri="{FF2B5EF4-FFF2-40B4-BE49-F238E27FC236}">
                              <a16:creationId xmlns:a16="http://schemas.microsoft.com/office/drawing/2014/main" id="{47195E64-FB35-C2D0-350B-245FF0F14ECF}"/>
                            </a:ext>
                          </a:extLst>
                        </p:cNvPr>
                        <p:cNvGrpSpPr/>
                        <p:nvPr/>
                      </p:nvGrpSpPr>
                      <p:grpSpPr>
                        <a:xfrm>
                          <a:off x="6606659" y="4403912"/>
                          <a:ext cx="1083546" cy="857190"/>
                          <a:chOff x="6873437" y="4175256"/>
                          <a:chExt cx="1083546" cy="857190"/>
                        </a:xfrm>
                      </p:grpSpPr>
                      <p:sp>
                        <p:nvSpPr>
                          <p:cNvPr id="21" name="正方形/長方形 20">
                            <a:extLst>
                              <a:ext uri="{FF2B5EF4-FFF2-40B4-BE49-F238E27FC236}">
                                <a16:creationId xmlns:a16="http://schemas.microsoft.com/office/drawing/2014/main" id="{5930732A-0E8C-D409-B494-38BC953EA2CE}"/>
                              </a:ext>
                            </a:extLst>
                          </p:cNvPr>
                          <p:cNvSpPr/>
                          <p:nvPr/>
                        </p:nvSpPr>
                        <p:spPr>
                          <a:xfrm>
                            <a:off x="6927258" y="4175256"/>
                            <a:ext cx="942975" cy="857190"/>
                          </a:xfrm>
                          <a:prstGeom prst="rect">
                            <a:avLst/>
                          </a:prstGeom>
                          <a:noFill/>
                          <a:ln w="47625">
                            <a:solidFill>
                              <a:schemeClr val="accent2">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グループ化 68">
                            <a:extLst>
                              <a:ext uri="{FF2B5EF4-FFF2-40B4-BE49-F238E27FC236}">
                                <a16:creationId xmlns:a16="http://schemas.microsoft.com/office/drawing/2014/main" id="{27F257EC-3CDB-DE40-975D-4B6C0058F779}"/>
                              </a:ext>
                            </a:extLst>
                          </p:cNvPr>
                          <p:cNvGrpSpPr/>
                          <p:nvPr/>
                        </p:nvGrpSpPr>
                        <p:grpSpPr>
                          <a:xfrm>
                            <a:off x="6873437" y="4302572"/>
                            <a:ext cx="1083546" cy="595825"/>
                            <a:chOff x="6892487" y="4321622"/>
                            <a:chExt cx="1083546" cy="595825"/>
                          </a:xfrm>
                        </p:grpSpPr>
                        <p:sp>
                          <p:nvSpPr>
                            <p:cNvPr id="58" name="楕円 57">
                              <a:extLst>
                                <a:ext uri="{FF2B5EF4-FFF2-40B4-BE49-F238E27FC236}">
                                  <a16:creationId xmlns:a16="http://schemas.microsoft.com/office/drawing/2014/main" id="{9C16D056-5FA0-545A-799E-63D4E04F3E95}"/>
                                </a:ext>
                              </a:extLst>
                            </p:cNvPr>
                            <p:cNvSpPr/>
                            <p:nvPr/>
                          </p:nvSpPr>
                          <p:spPr>
                            <a:xfrm>
                              <a:off x="7128260" y="4321622"/>
                              <a:ext cx="612000" cy="595825"/>
                            </a:xfrm>
                            <a:prstGeom prst="ellipse">
                              <a:avLst/>
                            </a:prstGeom>
                            <a:solidFill>
                              <a:schemeClr val="accent2">
                                <a:lumMod val="40000"/>
                                <a:lumOff val="60000"/>
                                <a:alpha val="23000"/>
                              </a:schemeClr>
                            </a:solidFill>
                            <a:ln w="53975">
                              <a:solidFill>
                                <a:schemeClr val="accent2">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22" name="テキスト ボックス 21">
                              <a:extLst>
                                <a:ext uri="{FF2B5EF4-FFF2-40B4-BE49-F238E27FC236}">
                                  <a16:creationId xmlns:a16="http://schemas.microsoft.com/office/drawing/2014/main" id="{F32FF78F-E484-4278-5F0A-5945F7CA84C9}"/>
                                </a:ext>
                              </a:extLst>
                            </p:cNvPr>
                            <p:cNvSpPr txBox="1"/>
                            <p:nvPr/>
                          </p:nvSpPr>
                          <p:spPr>
                            <a:xfrm>
                              <a:off x="6892487" y="4462099"/>
                              <a:ext cx="1083546" cy="307777"/>
                            </a:xfrm>
                            <a:prstGeom prst="rect">
                              <a:avLst/>
                            </a:prstGeom>
                            <a:noFill/>
                            <a:ln>
                              <a:noFill/>
                            </a:ln>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負債</a:t>
                              </a:r>
                            </a:p>
                          </p:txBody>
                        </p:sp>
                      </p:grpSp>
                    </p:grpSp>
                    <p:grpSp>
                      <p:nvGrpSpPr>
                        <p:cNvPr id="77" name="グループ化 76">
                          <a:extLst>
                            <a:ext uri="{FF2B5EF4-FFF2-40B4-BE49-F238E27FC236}">
                              <a16:creationId xmlns:a16="http://schemas.microsoft.com/office/drawing/2014/main" id="{AD44E638-190A-50C3-3715-A6A122C27EF5}"/>
                            </a:ext>
                          </a:extLst>
                        </p:cNvPr>
                        <p:cNvGrpSpPr/>
                        <p:nvPr/>
                      </p:nvGrpSpPr>
                      <p:grpSpPr>
                        <a:xfrm>
                          <a:off x="6604283" y="5312094"/>
                          <a:ext cx="1083546" cy="857190"/>
                          <a:chOff x="8042558" y="4825616"/>
                          <a:chExt cx="1083546" cy="857190"/>
                        </a:xfrm>
                      </p:grpSpPr>
                      <p:sp>
                        <p:nvSpPr>
                          <p:cNvPr id="56" name="正方形/長方形 55">
                            <a:extLst>
                              <a:ext uri="{FF2B5EF4-FFF2-40B4-BE49-F238E27FC236}">
                                <a16:creationId xmlns:a16="http://schemas.microsoft.com/office/drawing/2014/main" id="{A76011CB-F6AB-C44B-4ABC-DF949C5E4728}"/>
                              </a:ext>
                            </a:extLst>
                          </p:cNvPr>
                          <p:cNvSpPr/>
                          <p:nvPr/>
                        </p:nvSpPr>
                        <p:spPr>
                          <a:xfrm>
                            <a:off x="8098755" y="4825616"/>
                            <a:ext cx="942975" cy="857190"/>
                          </a:xfrm>
                          <a:prstGeom prst="rect">
                            <a:avLst/>
                          </a:prstGeom>
                          <a:noFill/>
                          <a:ln w="47625">
                            <a:solidFill>
                              <a:schemeClr val="accent6">
                                <a:lumMod val="60000"/>
                                <a:lumOff val="40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1" name="グループ化 70">
                            <a:extLst>
                              <a:ext uri="{FF2B5EF4-FFF2-40B4-BE49-F238E27FC236}">
                                <a16:creationId xmlns:a16="http://schemas.microsoft.com/office/drawing/2014/main" id="{0E3EC351-E82B-DF0F-6148-876408638D1A}"/>
                              </a:ext>
                            </a:extLst>
                          </p:cNvPr>
                          <p:cNvGrpSpPr/>
                          <p:nvPr/>
                        </p:nvGrpSpPr>
                        <p:grpSpPr>
                          <a:xfrm>
                            <a:off x="8042558" y="4945271"/>
                            <a:ext cx="1083546" cy="595825"/>
                            <a:chOff x="8024811" y="4960570"/>
                            <a:chExt cx="1083546" cy="595825"/>
                          </a:xfrm>
                        </p:grpSpPr>
                        <p:sp>
                          <p:nvSpPr>
                            <p:cNvPr id="59" name="楕円 58">
                              <a:extLst>
                                <a:ext uri="{FF2B5EF4-FFF2-40B4-BE49-F238E27FC236}">
                                  <a16:creationId xmlns:a16="http://schemas.microsoft.com/office/drawing/2014/main" id="{D6A78A73-DE4A-3A31-EA39-CCF5E09520D7}"/>
                                </a:ext>
                              </a:extLst>
                            </p:cNvPr>
                            <p:cNvSpPr/>
                            <p:nvPr/>
                          </p:nvSpPr>
                          <p:spPr>
                            <a:xfrm>
                              <a:off x="8256975" y="4960570"/>
                              <a:ext cx="612000" cy="595825"/>
                            </a:xfrm>
                            <a:prstGeom prst="ellipse">
                              <a:avLst/>
                            </a:prstGeom>
                            <a:solidFill>
                              <a:schemeClr val="accent6">
                                <a:lumMod val="40000"/>
                                <a:lumOff val="60000"/>
                                <a:alpha val="23000"/>
                              </a:schemeClr>
                            </a:solidFill>
                            <a:ln w="53975">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60" name="テキスト ボックス 59">
                              <a:extLst>
                                <a:ext uri="{FF2B5EF4-FFF2-40B4-BE49-F238E27FC236}">
                                  <a16:creationId xmlns:a16="http://schemas.microsoft.com/office/drawing/2014/main" id="{F2523E00-392C-7635-673C-08D1262B0AD6}"/>
                                </a:ext>
                              </a:extLst>
                            </p:cNvPr>
                            <p:cNvSpPr txBox="1"/>
                            <p:nvPr/>
                          </p:nvSpPr>
                          <p:spPr>
                            <a:xfrm>
                              <a:off x="8024811" y="5022089"/>
                              <a:ext cx="1083546" cy="461665"/>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自己</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資本</a:t>
                              </a:r>
                            </a:p>
                          </p:txBody>
                        </p:sp>
                      </p:grpSp>
                    </p:grpSp>
                  </p:grpSp>
                  <p:grpSp>
                    <p:nvGrpSpPr>
                      <p:cNvPr id="88" name="グループ化 87">
                        <a:extLst>
                          <a:ext uri="{FF2B5EF4-FFF2-40B4-BE49-F238E27FC236}">
                            <a16:creationId xmlns:a16="http://schemas.microsoft.com/office/drawing/2014/main" id="{9FFC049B-D15E-FF37-8D8E-4918DE5B33B1}"/>
                          </a:ext>
                        </a:extLst>
                      </p:cNvPr>
                      <p:cNvGrpSpPr/>
                      <p:nvPr/>
                    </p:nvGrpSpPr>
                    <p:grpSpPr>
                      <a:xfrm>
                        <a:off x="6943929" y="4212277"/>
                        <a:ext cx="1009267" cy="1682523"/>
                        <a:chOff x="6175739" y="4206399"/>
                        <a:chExt cx="1009267" cy="1682523"/>
                      </a:xfrm>
                    </p:grpSpPr>
                    <p:sp>
                      <p:nvSpPr>
                        <p:cNvPr id="86" name="矢印: 右 85">
                          <a:extLst>
                            <a:ext uri="{FF2B5EF4-FFF2-40B4-BE49-F238E27FC236}">
                              <a16:creationId xmlns:a16="http://schemas.microsoft.com/office/drawing/2014/main" id="{07249D74-CB48-F363-614D-D8E179796DEA}"/>
                            </a:ext>
                          </a:extLst>
                        </p:cNvPr>
                        <p:cNvSpPr/>
                        <p:nvPr/>
                      </p:nvSpPr>
                      <p:spPr>
                        <a:xfrm flipH="1">
                          <a:off x="6175739" y="4206399"/>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id="{FF0462B6-2FA4-7926-0839-8AAB563D6683}"/>
                            </a:ext>
                          </a:extLst>
                        </p:cNvPr>
                        <p:cNvSpPr txBox="1"/>
                        <p:nvPr/>
                      </p:nvSpPr>
                      <p:spPr>
                        <a:xfrm>
                          <a:off x="6242031" y="4742910"/>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資金</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調達</a:t>
                          </a:r>
                        </a:p>
                      </p:txBody>
                    </p:sp>
                  </p:grpSp>
                </p:grpSp>
                <p:grpSp>
                  <p:nvGrpSpPr>
                    <p:cNvPr id="130" name="グループ化 129">
                      <a:extLst>
                        <a:ext uri="{FF2B5EF4-FFF2-40B4-BE49-F238E27FC236}">
                          <a16:creationId xmlns:a16="http://schemas.microsoft.com/office/drawing/2014/main" id="{9B5728A2-BB71-6E35-1734-4790225E5C7F}"/>
                        </a:ext>
                      </a:extLst>
                    </p:cNvPr>
                    <p:cNvGrpSpPr/>
                    <p:nvPr/>
                  </p:nvGrpSpPr>
                  <p:grpSpPr>
                    <a:xfrm>
                      <a:off x="4303023" y="4086429"/>
                      <a:ext cx="1777127" cy="1813300"/>
                      <a:chOff x="4643547" y="4128724"/>
                      <a:chExt cx="1777127" cy="1813300"/>
                    </a:xfrm>
                  </p:grpSpPr>
                  <p:grpSp>
                    <p:nvGrpSpPr>
                      <p:cNvPr id="124" name="グループ化 123">
                        <a:extLst>
                          <a:ext uri="{FF2B5EF4-FFF2-40B4-BE49-F238E27FC236}">
                            <a16:creationId xmlns:a16="http://schemas.microsoft.com/office/drawing/2014/main" id="{AA3195C6-B2A5-1534-3F26-36E637B7DEE0}"/>
                          </a:ext>
                        </a:extLst>
                      </p:cNvPr>
                      <p:cNvGrpSpPr/>
                      <p:nvPr/>
                    </p:nvGrpSpPr>
                    <p:grpSpPr>
                      <a:xfrm>
                        <a:off x="4643547" y="4128724"/>
                        <a:ext cx="1541330" cy="1813300"/>
                        <a:chOff x="4529585" y="4165523"/>
                        <a:chExt cx="1541330" cy="1813300"/>
                      </a:xfrm>
                    </p:grpSpPr>
                    <p:sp>
                      <p:nvSpPr>
                        <p:cNvPr id="106" name="矢印: 右 105">
                          <a:extLst>
                            <a:ext uri="{FF2B5EF4-FFF2-40B4-BE49-F238E27FC236}">
                              <a16:creationId xmlns:a16="http://schemas.microsoft.com/office/drawing/2014/main" id="{D61D6E6C-65CE-404F-8820-7EDD02CEFD33}"/>
                            </a:ext>
                          </a:extLst>
                        </p:cNvPr>
                        <p:cNvSpPr/>
                        <p:nvPr/>
                      </p:nvSpPr>
                      <p:spPr>
                        <a:xfrm flipH="1">
                          <a:off x="5245779" y="4212277"/>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4" name="グループ化 73">
                          <a:extLst>
                            <a:ext uri="{FF2B5EF4-FFF2-40B4-BE49-F238E27FC236}">
                              <a16:creationId xmlns:a16="http://schemas.microsoft.com/office/drawing/2014/main" id="{D61A54D1-C2F8-883F-A87B-35E9CF3268D7}"/>
                            </a:ext>
                          </a:extLst>
                        </p:cNvPr>
                        <p:cNvGrpSpPr/>
                        <p:nvPr/>
                      </p:nvGrpSpPr>
                      <p:grpSpPr>
                        <a:xfrm>
                          <a:off x="4529585" y="4165523"/>
                          <a:ext cx="1083546" cy="1813300"/>
                          <a:chOff x="6935295" y="3922862"/>
                          <a:chExt cx="1083546" cy="1761837"/>
                        </a:xfrm>
                      </p:grpSpPr>
                      <p:sp>
                        <p:nvSpPr>
                          <p:cNvPr id="57" name="正方形/長方形 56">
                            <a:extLst>
                              <a:ext uri="{FF2B5EF4-FFF2-40B4-BE49-F238E27FC236}">
                                <a16:creationId xmlns:a16="http://schemas.microsoft.com/office/drawing/2014/main" id="{8C8F9FD4-CD9F-0B3E-C497-97100FCE848F}"/>
                              </a:ext>
                            </a:extLst>
                          </p:cNvPr>
                          <p:cNvSpPr/>
                          <p:nvPr/>
                        </p:nvSpPr>
                        <p:spPr>
                          <a:xfrm>
                            <a:off x="7005581" y="3922862"/>
                            <a:ext cx="942975" cy="1761837"/>
                          </a:xfrm>
                          <a:prstGeom prst="rect">
                            <a:avLst/>
                          </a:prstGeom>
                          <a:noFill/>
                          <a:ln w="4762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3" name="グループ化 72">
                            <a:extLst>
                              <a:ext uri="{FF2B5EF4-FFF2-40B4-BE49-F238E27FC236}">
                                <a16:creationId xmlns:a16="http://schemas.microsoft.com/office/drawing/2014/main" id="{FE394FD9-652C-B186-06C5-108177DE87BF}"/>
                              </a:ext>
                            </a:extLst>
                          </p:cNvPr>
                          <p:cNvGrpSpPr/>
                          <p:nvPr/>
                        </p:nvGrpSpPr>
                        <p:grpSpPr>
                          <a:xfrm>
                            <a:off x="6935295" y="4467709"/>
                            <a:ext cx="1083546" cy="612000"/>
                            <a:chOff x="5860176" y="4929782"/>
                            <a:chExt cx="1083546" cy="612000"/>
                          </a:xfrm>
                        </p:grpSpPr>
                        <p:sp>
                          <p:nvSpPr>
                            <p:cNvPr id="62" name="楕円 61">
                              <a:extLst>
                                <a:ext uri="{FF2B5EF4-FFF2-40B4-BE49-F238E27FC236}">
                                  <a16:creationId xmlns:a16="http://schemas.microsoft.com/office/drawing/2014/main" id="{86BF69B6-9FAD-1CD3-6DA2-FF5CC9E3A906}"/>
                                </a:ext>
                              </a:extLst>
                            </p:cNvPr>
                            <p:cNvSpPr/>
                            <p:nvPr/>
                          </p:nvSpPr>
                          <p:spPr>
                            <a:xfrm>
                              <a:off x="6097150" y="4929782"/>
                              <a:ext cx="612000" cy="612000"/>
                            </a:xfrm>
                            <a:prstGeom prst="ellipse">
                              <a:avLst/>
                            </a:prstGeom>
                            <a:solidFill>
                              <a:schemeClr val="accent5">
                                <a:lumMod val="20000"/>
                                <a:lumOff val="80000"/>
                                <a:alpha val="23000"/>
                              </a:schemeClr>
                            </a:solidFill>
                            <a:ln w="5397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67" name="テキスト ボックス 66">
                              <a:extLst>
                                <a:ext uri="{FF2B5EF4-FFF2-40B4-BE49-F238E27FC236}">
                                  <a16:creationId xmlns:a16="http://schemas.microsoft.com/office/drawing/2014/main" id="{3D05B454-2513-27D2-2262-86C6E2137814}"/>
                                </a:ext>
                              </a:extLst>
                            </p:cNvPr>
                            <p:cNvSpPr txBox="1"/>
                            <p:nvPr/>
                          </p:nvSpPr>
                          <p:spPr>
                            <a:xfrm>
                              <a:off x="5860176" y="5067082"/>
                              <a:ext cx="1083546" cy="307777"/>
                            </a:xfrm>
                            <a:prstGeom prst="rect">
                              <a:avLst/>
                            </a:prstGeom>
                            <a:noFill/>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p>
                          </p:txBody>
                        </p:sp>
                      </p:grpSp>
                    </p:grpSp>
                  </p:grpSp>
                  <p:sp>
                    <p:nvSpPr>
                      <p:cNvPr id="125" name="テキスト ボックス 124">
                        <a:extLst>
                          <a:ext uri="{FF2B5EF4-FFF2-40B4-BE49-F238E27FC236}">
                            <a16:creationId xmlns:a16="http://schemas.microsoft.com/office/drawing/2014/main" id="{C16D219E-192D-BC14-86EA-B39C29A05A52}"/>
                          </a:ext>
                        </a:extLst>
                      </p:cNvPr>
                      <p:cNvSpPr txBox="1"/>
                      <p:nvPr/>
                    </p:nvSpPr>
                    <p:spPr>
                      <a:xfrm>
                        <a:off x="5477699" y="4701221"/>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調達</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grpSp>
                  <p:nvGrpSpPr>
                    <p:cNvPr id="129" name="グループ化 128">
                      <a:extLst>
                        <a:ext uri="{FF2B5EF4-FFF2-40B4-BE49-F238E27FC236}">
                          <a16:creationId xmlns:a16="http://schemas.microsoft.com/office/drawing/2014/main" id="{6F2C3E46-2AE5-FDB9-71D3-27F6DEDC8B8A}"/>
                        </a:ext>
                      </a:extLst>
                    </p:cNvPr>
                    <p:cNvGrpSpPr/>
                    <p:nvPr/>
                  </p:nvGrpSpPr>
                  <p:grpSpPr>
                    <a:xfrm>
                      <a:off x="2805033" y="4086429"/>
                      <a:ext cx="1711735" cy="1784573"/>
                      <a:chOff x="3145557" y="4124452"/>
                      <a:chExt cx="1711735" cy="1784573"/>
                    </a:xfrm>
                  </p:grpSpPr>
                  <p:grpSp>
                    <p:nvGrpSpPr>
                      <p:cNvPr id="128" name="グループ化 127">
                        <a:extLst>
                          <a:ext uri="{FF2B5EF4-FFF2-40B4-BE49-F238E27FC236}">
                            <a16:creationId xmlns:a16="http://schemas.microsoft.com/office/drawing/2014/main" id="{DA03A814-6116-D7C2-2B46-603F446C8399}"/>
                          </a:ext>
                        </a:extLst>
                      </p:cNvPr>
                      <p:cNvGrpSpPr/>
                      <p:nvPr/>
                    </p:nvGrpSpPr>
                    <p:grpSpPr>
                      <a:xfrm>
                        <a:off x="3145557" y="4124452"/>
                        <a:ext cx="1495241" cy="1784573"/>
                        <a:chOff x="3127616" y="4124452"/>
                        <a:chExt cx="1495241" cy="1784573"/>
                      </a:xfrm>
                    </p:grpSpPr>
                    <p:sp>
                      <p:nvSpPr>
                        <p:cNvPr id="126" name="矢印: 右 125">
                          <a:extLst>
                            <a:ext uri="{FF2B5EF4-FFF2-40B4-BE49-F238E27FC236}">
                              <a16:creationId xmlns:a16="http://schemas.microsoft.com/office/drawing/2014/main" id="{46C82149-F6E0-4817-CB5F-18362B6C07D0}"/>
                            </a:ext>
                          </a:extLst>
                        </p:cNvPr>
                        <p:cNvSpPr/>
                        <p:nvPr/>
                      </p:nvSpPr>
                      <p:spPr>
                        <a:xfrm flipH="1">
                          <a:off x="3797721" y="4212277"/>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5" name="グループ化 84">
                          <a:extLst>
                            <a:ext uri="{FF2B5EF4-FFF2-40B4-BE49-F238E27FC236}">
                              <a16:creationId xmlns:a16="http://schemas.microsoft.com/office/drawing/2014/main" id="{445BE60D-4D7D-23B3-163F-FFFCFD255008}"/>
                            </a:ext>
                          </a:extLst>
                        </p:cNvPr>
                        <p:cNvGrpSpPr/>
                        <p:nvPr/>
                      </p:nvGrpSpPr>
                      <p:grpSpPr>
                        <a:xfrm>
                          <a:off x="3127616" y="4124452"/>
                          <a:ext cx="971948" cy="1784573"/>
                          <a:chOff x="2190380" y="4419834"/>
                          <a:chExt cx="1474069" cy="1784573"/>
                        </a:xfrm>
                      </p:grpSpPr>
                      <p:sp>
                        <p:nvSpPr>
                          <p:cNvPr id="80" name="正方形/長方形 79">
                            <a:extLst>
                              <a:ext uri="{FF2B5EF4-FFF2-40B4-BE49-F238E27FC236}">
                                <a16:creationId xmlns:a16="http://schemas.microsoft.com/office/drawing/2014/main" id="{25AE8984-051C-159C-B9AF-CE5267565604}"/>
                              </a:ext>
                            </a:extLst>
                          </p:cNvPr>
                          <p:cNvSpPr/>
                          <p:nvPr/>
                        </p:nvSpPr>
                        <p:spPr>
                          <a:xfrm>
                            <a:off x="2190380" y="4419834"/>
                            <a:ext cx="1474069" cy="293990"/>
                          </a:xfrm>
                          <a:prstGeom prst="rect">
                            <a:avLst/>
                          </a:prstGeom>
                          <a:solidFill>
                            <a:schemeClr val="accent5">
                              <a:lumMod val="40000"/>
                              <a:lumOff val="60000"/>
                              <a:alpha val="23000"/>
                            </a:schemeClr>
                          </a:solidFill>
                          <a:ln w="4762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a:t>
                            </a:r>
                          </a:p>
                        </p:txBody>
                      </p:sp>
                      <p:sp>
                        <p:nvSpPr>
                          <p:cNvPr id="81" name="正方形/長方形 80">
                            <a:extLst>
                              <a:ext uri="{FF2B5EF4-FFF2-40B4-BE49-F238E27FC236}">
                                <a16:creationId xmlns:a16="http://schemas.microsoft.com/office/drawing/2014/main" id="{180ED844-41A6-8D09-7160-E4A1E8B9879C}"/>
                              </a:ext>
                            </a:extLst>
                          </p:cNvPr>
                          <p:cNvSpPr/>
                          <p:nvPr/>
                        </p:nvSpPr>
                        <p:spPr>
                          <a:xfrm>
                            <a:off x="2190380" y="4786530"/>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売上原価</a:t>
                            </a:r>
                          </a:p>
                        </p:txBody>
                      </p:sp>
                      <p:sp>
                        <p:nvSpPr>
                          <p:cNvPr id="82" name="正方形/長方形 81">
                            <a:extLst>
                              <a:ext uri="{FF2B5EF4-FFF2-40B4-BE49-F238E27FC236}">
                                <a16:creationId xmlns:a16="http://schemas.microsoft.com/office/drawing/2014/main" id="{D4E03C9A-B167-F70B-E367-252141FB4EA1}"/>
                              </a:ext>
                            </a:extLst>
                          </p:cNvPr>
                          <p:cNvSpPr/>
                          <p:nvPr/>
                        </p:nvSpPr>
                        <p:spPr>
                          <a:xfrm>
                            <a:off x="2190380" y="5139775"/>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売上総利益</a:t>
                            </a:r>
                          </a:p>
                        </p:txBody>
                      </p:sp>
                      <p:sp>
                        <p:nvSpPr>
                          <p:cNvPr id="83" name="正方形/長方形 82">
                            <a:extLst>
                              <a:ext uri="{FF2B5EF4-FFF2-40B4-BE49-F238E27FC236}">
                                <a16:creationId xmlns:a16="http://schemas.microsoft.com/office/drawing/2014/main" id="{74544E9B-B5FE-FED5-6682-4CFA83681BA6}"/>
                              </a:ext>
                            </a:extLst>
                          </p:cNvPr>
                          <p:cNvSpPr/>
                          <p:nvPr/>
                        </p:nvSpPr>
                        <p:spPr>
                          <a:xfrm>
                            <a:off x="2190380" y="5525096"/>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諸経費</a:t>
                            </a:r>
                          </a:p>
                        </p:txBody>
                      </p:sp>
                      <p:sp>
                        <p:nvSpPr>
                          <p:cNvPr id="84" name="正方形/長方形 83">
                            <a:extLst>
                              <a:ext uri="{FF2B5EF4-FFF2-40B4-BE49-F238E27FC236}">
                                <a16:creationId xmlns:a16="http://schemas.microsoft.com/office/drawing/2014/main" id="{73F6EC19-367A-279B-D866-7C691C973075}"/>
                              </a:ext>
                            </a:extLst>
                          </p:cNvPr>
                          <p:cNvSpPr/>
                          <p:nvPr/>
                        </p:nvSpPr>
                        <p:spPr>
                          <a:xfrm>
                            <a:off x="2190380" y="5910417"/>
                            <a:ext cx="1474069" cy="293990"/>
                          </a:xfrm>
                          <a:prstGeom prst="rect">
                            <a:avLst/>
                          </a:prstGeom>
                          <a:solidFill>
                            <a:schemeClr val="accent6">
                              <a:lumMod val="40000"/>
                              <a:lumOff val="60000"/>
                              <a:alpha val="40000"/>
                            </a:schemeClr>
                          </a:solidFill>
                          <a:ln w="47625">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当期利益</a:t>
                            </a:r>
                          </a:p>
                        </p:txBody>
                      </p:sp>
                    </p:grpSp>
                  </p:grpSp>
                  <p:sp>
                    <p:nvSpPr>
                      <p:cNvPr id="127" name="テキスト ボックス 126">
                        <a:extLst>
                          <a:ext uri="{FF2B5EF4-FFF2-40B4-BE49-F238E27FC236}">
                            <a16:creationId xmlns:a16="http://schemas.microsoft.com/office/drawing/2014/main" id="{13863878-E9F3-DA17-D264-EAB8E2E41C84}"/>
                          </a:ext>
                        </a:extLst>
                      </p:cNvPr>
                      <p:cNvSpPr txBox="1"/>
                      <p:nvPr/>
                    </p:nvSpPr>
                    <p:spPr>
                      <a:xfrm>
                        <a:off x="3914317" y="4730378"/>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運用</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cxnSp>
                  <p:nvCxnSpPr>
                    <p:cNvPr id="132" name="コネクタ: カギ線 131">
                      <a:extLst>
                        <a:ext uri="{FF2B5EF4-FFF2-40B4-BE49-F238E27FC236}">
                          <a16:creationId xmlns:a16="http://schemas.microsoft.com/office/drawing/2014/main" id="{FC11E294-0F9C-50BC-8917-74476AB7B0F3}"/>
                        </a:ext>
                      </a:extLst>
                    </p:cNvPr>
                    <p:cNvCxnSpPr>
                      <a:stCxn id="84" idx="1"/>
                      <a:endCxn id="56" idx="2"/>
                    </p:cNvCxnSpPr>
                    <p:nvPr/>
                  </p:nvCxnSpPr>
                  <p:spPr>
                    <a:xfrm rot="10800000" flipH="1" flipV="1">
                      <a:off x="2805033" y="5724006"/>
                      <a:ext cx="3587858" cy="175719"/>
                    </a:xfrm>
                    <a:prstGeom prst="bentConnector4">
                      <a:avLst>
                        <a:gd name="adj1" fmla="val -6371"/>
                        <a:gd name="adj2" fmla="val 230094"/>
                      </a:avLst>
                    </a:prstGeom>
                    <a:ln w="47625">
                      <a:solidFill>
                        <a:schemeClr val="accent6">
                          <a:lumMod val="60000"/>
                          <a:lumOff val="40000"/>
                          <a:alpha val="7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テキスト ボックス 133">
                    <a:extLst>
                      <a:ext uri="{FF2B5EF4-FFF2-40B4-BE49-F238E27FC236}">
                        <a16:creationId xmlns:a16="http://schemas.microsoft.com/office/drawing/2014/main" id="{CD243D2F-D89E-CB45-DF5B-B390E13C2C79}"/>
                      </a:ext>
                    </a:extLst>
                  </p:cNvPr>
                  <p:cNvSpPr txBox="1"/>
                  <p:nvPr/>
                </p:nvSpPr>
                <p:spPr>
                  <a:xfrm>
                    <a:off x="4911829" y="4590813"/>
                    <a:ext cx="825136" cy="261610"/>
                  </a:xfrm>
                  <a:prstGeom prst="rect">
                    <a:avLst/>
                  </a:prstGeom>
                  <a:noFill/>
                </p:spPr>
                <p:txBody>
                  <a:bodyPr wrap="square" rtlCol="0">
                    <a:spAutoFit/>
                  </a:bodyPr>
                  <a:lstStyle/>
                  <a:p>
                    <a:pPr algn="ctr"/>
                    <a:r>
                      <a:rPr kumimoji="1" lang="ja-JP" altLang="en-US" sz="1050" dirty="0">
                        <a:solidFill>
                          <a:schemeClr val="accent2">
                            <a:lumMod val="60000"/>
                            <a:lumOff val="40000"/>
                          </a:schemeClr>
                        </a:solidFill>
                        <a:latin typeface="HGS創英角ｺﾞｼｯｸUB" panose="020B0900000000000000" pitchFamily="50" charset="-128"/>
                        <a:ea typeface="HGS創英角ｺﾞｼｯｸUB" panose="020B0900000000000000" pitchFamily="50" charset="-128"/>
                      </a:rPr>
                      <a:t>借入</a:t>
                    </a:r>
                  </a:p>
                </p:txBody>
              </p:sp>
              <p:sp>
                <p:nvSpPr>
                  <p:cNvPr id="135" name="テキスト ボックス 134">
                    <a:extLst>
                      <a:ext uri="{FF2B5EF4-FFF2-40B4-BE49-F238E27FC236}">
                        <a16:creationId xmlns:a16="http://schemas.microsoft.com/office/drawing/2014/main" id="{53AF399B-37A9-D7FE-212A-5B285D79C99A}"/>
                      </a:ext>
                    </a:extLst>
                  </p:cNvPr>
                  <p:cNvSpPr txBox="1"/>
                  <p:nvPr/>
                </p:nvSpPr>
                <p:spPr>
                  <a:xfrm>
                    <a:off x="4911829" y="5800740"/>
                    <a:ext cx="825136" cy="261610"/>
                  </a:xfrm>
                  <a:prstGeom prst="rect">
                    <a:avLst/>
                  </a:prstGeom>
                  <a:noFill/>
                </p:spPr>
                <p:txBody>
                  <a:bodyPr wrap="square" rtlCol="0">
                    <a:spAutoFit/>
                  </a:bodyPr>
                  <a:lstStyle/>
                  <a:p>
                    <a:pPr algn="ctr"/>
                    <a:r>
                      <a:rPr kumimoji="1" lang="ja-JP" altLang="en-US" sz="1050" dirty="0">
                        <a:solidFill>
                          <a:schemeClr val="accent6">
                            <a:lumMod val="60000"/>
                            <a:lumOff val="40000"/>
                          </a:schemeClr>
                        </a:solidFill>
                        <a:latin typeface="HGS創英角ｺﾞｼｯｸUB" panose="020B0900000000000000" pitchFamily="50" charset="-128"/>
                        <a:ea typeface="HGS創英角ｺﾞｼｯｸUB" panose="020B0900000000000000" pitchFamily="50" charset="-128"/>
                      </a:rPr>
                      <a:t>出資</a:t>
                    </a:r>
                  </a:p>
                </p:txBody>
              </p:sp>
            </p:grpSp>
            <p:sp>
              <p:nvSpPr>
                <p:cNvPr id="138" name="テキスト ボックス 137">
                  <a:extLst>
                    <a:ext uri="{FF2B5EF4-FFF2-40B4-BE49-F238E27FC236}">
                      <a16:creationId xmlns:a16="http://schemas.microsoft.com/office/drawing/2014/main" id="{09FF5AB9-109C-B090-2022-4FCC91528952}"/>
                    </a:ext>
                  </a:extLst>
                </p:cNvPr>
                <p:cNvSpPr txBox="1"/>
                <p:nvPr/>
              </p:nvSpPr>
              <p:spPr>
                <a:xfrm>
                  <a:off x="1243690" y="6384045"/>
                  <a:ext cx="2630204" cy="253916"/>
                </a:xfrm>
                <a:prstGeom prst="rect">
                  <a:avLst/>
                </a:prstGeom>
                <a:noFill/>
              </p:spPr>
              <p:txBody>
                <a:bodyPr wrap="square" rtlCol="0">
                  <a:spAutoFit/>
                </a:bodyPr>
                <a:lstStyle/>
                <a:p>
                  <a:pPr algn="ctr"/>
                  <a:r>
                    <a:rPr kumimoji="1" lang="ja-JP" altLang="en-US" sz="1050" dirty="0">
                      <a:solidFill>
                        <a:schemeClr val="accent6">
                          <a:lumMod val="60000"/>
                          <a:lumOff val="40000"/>
                        </a:schemeClr>
                      </a:solidFill>
                      <a:latin typeface="HGS創英角ｺﾞｼｯｸUB" panose="020B0900000000000000" pitchFamily="50" charset="-128"/>
                      <a:ea typeface="HGS創英角ｺﾞｼｯｸUB" panose="020B0900000000000000" pitchFamily="50" charset="-128"/>
                    </a:rPr>
                    <a:t>利益の蓄積</a:t>
                  </a:r>
                </a:p>
              </p:txBody>
            </p:sp>
          </p:grpSp>
          <p:sp>
            <p:nvSpPr>
              <p:cNvPr id="140" name="正方形/長方形 139">
                <a:extLst>
                  <a:ext uri="{FF2B5EF4-FFF2-40B4-BE49-F238E27FC236}">
                    <a16:creationId xmlns:a16="http://schemas.microsoft.com/office/drawing/2014/main" id="{5FB1DD21-2461-F739-5BB9-81B4DE3BE0FF}"/>
                  </a:ext>
                </a:extLst>
              </p:cNvPr>
              <p:cNvSpPr/>
              <p:nvPr/>
            </p:nvSpPr>
            <p:spPr>
              <a:xfrm>
                <a:off x="666674" y="4245551"/>
                <a:ext cx="5260552" cy="2384440"/>
              </a:xfrm>
              <a:prstGeom prst="rect">
                <a:avLst/>
              </a:prstGeom>
              <a:noFill/>
              <a:ln w="444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43" name="テキスト ボックス 142">
            <a:extLst>
              <a:ext uri="{FF2B5EF4-FFF2-40B4-BE49-F238E27FC236}">
                <a16:creationId xmlns:a16="http://schemas.microsoft.com/office/drawing/2014/main" id="{6879C6F7-D5D6-FBD6-BA45-70084B468FF9}"/>
              </a:ext>
            </a:extLst>
          </p:cNvPr>
          <p:cNvSpPr txBox="1"/>
          <p:nvPr/>
        </p:nvSpPr>
        <p:spPr>
          <a:xfrm>
            <a:off x="5850566" y="3913911"/>
            <a:ext cx="3587709" cy="2477601"/>
          </a:xfrm>
          <a:prstGeom prst="rect">
            <a:avLst/>
          </a:prstGeom>
          <a:noFill/>
        </p:spPr>
        <p:txBody>
          <a:bodyPr wrap="square" rtlCol="0">
            <a:spAutoFit/>
          </a:bodyPr>
          <a:lstStyle/>
          <a:p>
            <a:pPr>
              <a:spcAft>
                <a:spcPts val="600"/>
              </a:spcAft>
            </a:pPr>
            <a:r>
              <a:rPr kumimoji="1" lang="ja-JP" altLang="en-US" sz="1000" dirty="0">
                <a:latin typeface="+mn-ea"/>
              </a:rPr>
              <a:t>　</a:t>
            </a:r>
            <a:r>
              <a:rPr kumimoji="1" lang="en-US" altLang="ja-JP" sz="1000" dirty="0">
                <a:latin typeface="+mn-ea"/>
              </a:rPr>
              <a:t>ROA</a:t>
            </a:r>
            <a:r>
              <a:rPr kumimoji="1" lang="ja-JP" altLang="en-US" sz="1000" dirty="0">
                <a:latin typeface="+mn-ea"/>
              </a:rPr>
              <a:t>は、企業活動の財務の基本的な流れである「資金の</a:t>
            </a:r>
            <a:r>
              <a:rPr kumimoji="1" lang="ja-JP" altLang="en-US" sz="1000" spc="50" dirty="0">
                <a:latin typeface="+mn-ea"/>
              </a:rPr>
              <a:t>調達と調達資金の運用効率」を推し測る経営指標です。</a:t>
            </a:r>
            <a:r>
              <a:rPr kumimoji="1" lang="ja-JP" altLang="en-US" sz="1000" spc="-20" dirty="0">
                <a:latin typeface="+mn-ea"/>
              </a:rPr>
              <a:t>上記のとおり</a:t>
            </a:r>
            <a:r>
              <a:rPr kumimoji="1" lang="en-US" altLang="ja-JP" sz="1000" spc="-20" dirty="0">
                <a:latin typeface="+mn-ea"/>
              </a:rPr>
              <a:t>ROA</a:t>
            </a:r>
            <a:r>
              <a:rPr kumimoji="1" lang="ja-JP" altLang="en-US" sz="1000" spc="-20" dirty="0">
                <a:latin typeface="+mn-ea"/>
              </a:rPr>
              <a:t>は売上高当期純利益率と総資本</a:t>
            </a:r>
            <a:r>
              <a:rPr kumimoji="1" lang="en-US" altLang="ja-JP" sz="1000" spc="-20" dirty="0">
                <a:latin typeface="+mn-ea"/>
              </a:rPr>
              <a:t>(</a:t>
            </a:r>
            <a:r>
              <a:rPr kumimoji="1" lang="ja-JP" altLang="en-US" sz="1000" spc="-20" dirty="0">
                <a:latin typeface="+mn-ea"/>
              </a:rPr>
              <a:t>産</a:t>
            </a:r>
            <a:r>
              <a:rPr kumimoji="1" lang="en-US" altLang="ja-JP" sz="1000" spc="-20" dirty="0">
                <a:latin typeface="+mn-ea"/>
              </a:rPr>
              <a:t>)</a:t>
            </a:r>
            <a:r>
              <a:rPr kumimoji="1" lang="ja-JP" altLang="en-US" sz="1000" spc="-20" dirty="0">
                <a:latin typeface="+mn-ea"/>
              </a:rPr>
              <a:t>回転率</a:t>
            </a:r>
            <a:r>
              <a:rPr kumimoji="1" lang="ja-JP" altLang="en-US" sz="1000" dirty="0">
                <a:latin typeface="+mn-ea"/>
              </a:rPr>
              <a:t>に分けることができます。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40" dirty="0">
                <a:latin typeface="+mn-ea"/>
              </a:rPr>
              <a:t>左図のとおり、企業は外部から借入または出資の形で「資金を調達」し、それを元手に事業を営むのに必要な「資産を調達」</a:t>
            </a:r>
            <a:r>
              <a:rPr kumimoji="1" lang="ja-JP" altLang="en-US" sz="1000" spc="10" dirty="0">
                <a:latin typeface="+mn-ea"/>
              </a:rPr>
              <a:t>して、原価や費用をかけて売上を獲得し、</a:t>
            </a:r>
            <a:r>
              <a:rPr kumimoji="1" lang="ja-JP" altLang="en-US" sz="1000" spc="40" dirty="0">
                <a:latin typeface="+mn-ea"/>
              </a:rPr>
              <a:t>主に最終利益を自己資本に蓄積しています。</a:t>
            </a:r>
            <a:endParaRPr kumimoji="1" lang="en-US" altLang="ja-JP" sz="1000" spc="40" dirty="0">
              <a:latin typeface="+mn-ea"/>
            </a:endParaRPr>
          </a:p>
          <a:p>
            <a:pPr>
              <a:spcAft>
                <a:spcPts val="600"/>
              </a:spcAft>
            </a:pPr>
            <a:r>
              <a:rPr kumimoji="1" lang="ja-JP" altLang="en-US" sz="1000" dirty="0">
                <a:latin typeface="+mn-ea"/>
              </a:rPr>
              <a:t>　</a:t>
            </a:r>
            <a:r>
              <a:rPr kumimoji="1" lang="ja-JP" altLang="en-US" sz="1000" spc="90" dirty="0">
                <a:latin typeface="+mn-ea"/>
              </a:rPr>
              <a:t>ここでポイントになるのは、売上高当期純利益率と</a:t>
            </a:r>
            <a:r>
              <a:rPr kumimoji="1" lang="ja-JP" altLang="en-US" sz="1000" spc="-30" dirty="0">
                <a:latin typeface="+mn-ea"/>
              </a:rPr>
              <a:t>総資本</a:t>
            </a:r>
            <a:r>
              <a:rPr kumimoji="1" lang="en-US" altLang="ja-JP" sz="1000" spc="-30" dirty="0">
                <a:latin typeface="+mn-ea"/>
              </a:rPr>
              <a:t>(</a:t>
            </a:r>
            <a:r>
              <a:rPr kumimoji="1" lang="ja-JP" altLang="en-US" sz="1000" spc="-30" dirty="0">
                <a:latin typeface="+mn-ea"/>
              </a:rPr>
              <a:t>産</a:t>
            </a:r>
            <a:r>
              <a:rPr kumimoji="1" lang="en-US" altLang="ja-JP" sz="1000" spc="-30" dirty="0">
                <a:latin typeface="+mn-ea"/>
              </a:rPr>
              <a:t>)</a:t>
            </a:r>
            <a:r>
              <a:rPr kumimoji="1" lang="ja-JP" altLang="en-US" sz="1000" spc="-30" dirty="0">
                <a:latin typeface="+mn-ea"/>
              </a:rPr>
              <a:t>回転率のどちらを軸足に、調達と運用を繰り返し</a:t>
            </a:r>
            <a:r>
              <a:rPr kumimoji="1" lang="ja-JP" altLang="en-US" sz="1000" spc="-10" dirty="0">
                <a:latin typeface="+mn-ea"/>
              </a:rPr>
              <a:t>て利益</a:t>
            </a:r>
            <a:r>
              <a:rPr kumimoji="1" lang="ja-JP" altLang="en-US" sz="1000" dirty="0">
                <a:latin typeface="+mn-ea"/>
              </a:rPr>
              <a:t>を創出しているかという点です。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50" dirty="0">
                <a:latin typeface="+mn-ea"/>
              </a:rPr>
              <a:t>一般的な業種傾向を理解した上で、企業がどのような</a:t>
            </a:r>
            <a:r>
              <a:rPr kumimoji="1" lang="ja-JP" altLang="en-US" sz="1000" dirty="0">
                <a:latin typeface="+mn-ea"/>
              </a:rPr>
              <a:t>事業活動をしているかについての「モノサシ」として利用することができます。</a:t>
            </a:r>
            <a:endParaRPr kumimoji="1" lang="en-US" altLang="ja-JP" sz="1000" dirty="0">
              <a:latin typeface="+mn-ea"/>
            </a:endParaRPr>
          </a:p>
        </p:txBody>
      </p:sp>
      <p:sp>
        <p:nvSpPr>
          <p:cNvPr id="79" name="テキスト ボックス 78">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sp>
        <p:nvSpPr>
          <p:cNvPr id="89" name="テキスト ボックス 8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101" name="テキスト ボックス 100"/>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cxnSp>
        <p:nvCxnSpPr>
          <p:cNvPr id="11" name="直線コネクタ 10"/>
          <p:cNvCxnSpPr/>
          <p:nvPr/>
        </p:nvCxnSpPr>
        <p:spPr>
          <a:xfrm>
            <a:off x="620847" y="5497006"/>
            <a:ext cx="1280160" cy="0"/>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a:t>
            </a:fld>
            <a:endParaRPr kumimoji="1" lang="ja-JP" altLang="en-US"/>
          </a:p>
        </p:txBody>
      </p:sp>
      <p:sp>
        <p:nvSpPr>
          <p:cNvPr id="94" name="正方形/長方形 93">
            <a:extLst>
              <a:ext uri="{FF2B5EF4-FFF2-40B4-BE49-F238E27FC236}">
                <a16:creationId xmlns:a16="http://schemas.microsoft.com/office/drawing/2014/main" id="{2DB0A65F-C9AA-7882-B8D9-A92CAAAA3628}"/>
              </a:ext>
            </a:extLst>
          </p:cNvPr>
          <p:cNvSpPr/>
          <p:nvPr/>
        </p:nvSpPr>
        <p:spPr>
          <a:xfrm>
            <a:off x="1010012" y="139175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ROA</a:t>
            </a:r>
            <a:r>
              <a:rPr kumimoji="1" lang="ja-JP" altLang="en-US" sz="1200" b="1" dirty="0">
                <a:solidFill>
                  <a:schemeClr val="tx1"/>
                </a:solidFill>
              </a:rPr>
              <a:t>（総資産利益率）</a:t>
            </a:r>
            <a:endParaRPr kumimoji="1" lang="en-US" altLang="ja-JP" sz="1200" b="1" dirty="0">
              <a:solidFill>
                <a:schemeClr val="tx1"/>
              </a:solidFill>
            </a:endParaRPr>
          </a:p>
        </p:txBody>
      </p:sp>
      <p:grpSp>
        <p:nvGrpSpPr>
          <p:cNvPr id="95" name="グループ化 94"/>
          <p:cNvGrpSpPr/>
          <p:nvPr/>
        </p:nvGrpSpPr>
        <p:grpSpPr>
          <a:xfrm>
            <a:off x="354178" y="1354284"/>
            <a:ext cx="576000" cy="576000"/>
            <a:chOff x="300910" y="1389672"/>
            <a:chExt cx="576000" cy="576000"/>
          </a:xfrm>
        </p:grpSpPr>
        <p:sp>
          <p:nvSpPr>
            <p:cNvPr id="96" name="楕円 95">
              <a:extLst>
                <a:ext uri="{FF2B5EF4-FFF2-40B4-BE49-F238E27FC236}">
                  <a16:creationId xmlns:a16="http://schemas.microsoft.com/office/drawing/2014/main" id="{194C0FAD-4A21-444C-8E29-82337037759B}"/>
                </a:ext>
              </a:extLst>
            </p:cNvPr>
            <p:cNvSpPr/>
            <p:nvPr/>
          </p:nvSpPr>
          <p:spPr>
            <a:xfrm>
              <a:off x="300910" y="1389672"/>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7" name="テキスト ボックス 96">
              <a:extLst>
                <a:ext uri="{FF2B5EF4-FFF2-40B4-BE49-F238E27FC236}">
                  <a16:creationId xmlns:a16="http://schemas.microsoft.com/office/drawing/2014/main" id="{8FC5ADF6-F119-4452-98CF-8090C0B4CC5F}"/>
                </a:ext>
              </a:extLst>
            </p:cNvPr>
            <p:cNvSpPr txBox="1"/>
            <p:nvPr/>
          </p:nvSpPr>
          <p:spPr>
            <a:xfrm>
              <a:off x="332543" y="1488409"/>
              <a:ext cx="457869" cy="400110"/>
            </a:xfrm>
            <a:prstGeom prst="rect">
              <a:avLst/>
            </a:prstGeom>
            <a:noFill/>
            <a:ln>
              <a:noFill/>
            </a:ln>
          </p:spPr>
          <p:txBody>
            <a:bodyPr wrap="square" rtlCol="0">
              <a:spAutoFit/>
            </a:bodyPr>
            <a:lstStyle/>
            <a:p>
              <a:pPr algn="ctr"/>
              <a:r>
                <a:rPr kumimoji="1" lang="ja-JP" altLang="en-US" sz="2000" b="1" i="1" dirty="0">
                  <a:solidFill>
                    <a:schemeClr val="accent2">
                      <a:lumMod val="60000"/>
                      <a:lumOff val="40000"/>
                    </a:schemeClr>
                  </a:solidFill>
                  <a:latin typeface="Britannic Bold" panose="020B0903060703020204" pitchFamily="34" charset="0"/>
                </a:rPr>
                <a:t>２</a:t>
              </a:r>
            </a:p>
          </p:txBody>
        </p:sp>
      </p:grpSp>
      <p:sp>
        <p:nvSpPr>
          <p:cNvPr id="98" name="テキスト ボックス 97">
            <a:extLst>
              <a:ext uri="{FF2B5EF4-FFF2-40B4-BE49-F238E27FC236}">
                <a16:creationId xmlns:a16="http://schemas.microsoft.com/office/drawing/2014/main" id="{ECE29EBB-A1A8-898C-817D-8FE733265697}"/>
              </a:ext>
            </a:extLst>
          </p:cNvPr>
          <p:cNvSpPr txBox="1"/>
          <p:nvPr/>
        </p:nvSpPr>
        <p:spPr>
          <a:xfrm>
            <a:off x="3159132" y="1326556"/>
            <a:ext cx="5951221" cy="707886"/>
          </a:xfrm>
          <a:prstGeom prst="rect">
            <a:avLst/>
          </a:prstGeom>
          <a:noFill/>
        </p:spPr>
        <p:txBody>
          <a:bodyPr wrap="square" rtlCol="0">
            <a:spAutoFit/>
          </a:bodyPr>
          <a:lstStyle/>
          <a:p>
            <a:r>
              <a:rPr kumimoji="1" lang="ja-JP" altLang="en-US" sz="1000" dirty="0">
                <a:latin typeface="+mn-ea"/>
              </a:rPr>
              <a:t>□　スタンダードな経営分析指標の一つ</a:t>
            </a:r>
            <a:endParaRPr kumimoji="1" lang="en-US" altLang="ja-JP" sz="1000" dirty="0">
              <a:latin typeface="+mn-ea"/>
            </a:endParaRPr>
          </a:p>
          <a:p>
            <a:r>
              <a:rPr kumimoji="1" lang="ja-JP" altLang="en-US" sz="1000" dirty="0">
                <a:latin typeface="+mn-ea"/>
              </a:rPr>
              <a:t>□　３～５年程度の決算等を参考に、</a:t>
            </a:r>
            <a:r>
              <a:rPr kumimoji="1" lang="en-US" altLang="ja-JP" sz="1000" dirty="0">
                <a:latin typeface="+mn-ea"/>
              </a:rPr>
              <a:t>ROA</a:t>
            </a:r>
            <a:r>
              <a:rPr kumimoji="1" lang="ja-JP" altLang="en-US" sz="1000" dirty="0">
                <a:latin typeface="+mn-ea"/>
              </a:rPr>
              <a:t>分解式で傾向をつかむ</a:t>
            </a:r>
            <a:endParaRPr kumimoji="1" lang="en-US" altLang="ja-JP" sz="1000" dirty="0">
              <a:latin typeface="+mn-ea"/>
            </a:endParaRPr>
          </a:p>
          <a:p>
            <a:r>
              <a:rPr kumimoji="1" lang="ja-JP" altLang="en-US" sz="1000" dirty="0">
                <a:latin typeface="+mn-ea"/>
              </a:rPr>
              <a:t>□　その業界のトレンドに沿った企業か？逆行する企業か？</a:t>
            </a:r>
            <a:endParaRPr kumimoji="1" lang="en-US" altLang="ja-JP" sz="1000" dirty="0">
              <a:latin typeface="+mn-ea"/>
            </a:endParaRPr>
          </a:p>
          <a:p>
            <a:r>
              <a:rPr kumimoji="1" lang="ja-JP" altLang="en-US" sz="1000" dirty="0">
                <a:latin typeface="+mn-ea"/>
              </a:rPr>
              <a:t>□　当該企業の</a:t>
            </a:r>
            <a:r>
              <a:rPr kumimoji="1" lang="en-US" altLang="ja-JP" sz="1000" dirty="0">
                <a:latin typeface="+mn-ea"/>
              </a:rPr>
              <a:t>ROA</a:t>
            </a:r>
            <a:r>
              <a:rPr kumimoji="1" lang="ja-JP" altLang="en-US" sz="1000" dirty="0">
                <a:latin typeface="+mn-ea"/>
              </a:rPr>
              <a:t>の特徴は、企業の事業性か？窮境を示唆しているか？</a:t>
            </a:r>
            <a:endParaRPr kumimoji="1" lang="en-US" altLang="ja-JP" sz="1000" dirty="0">
              <a:latin typeface="+mn-ea"/>
            </a:endParaRPr>
          </a:p>
        </p:txBody>
      </p:sp>
      <p:cxnSp>
        <p:nvCxnSpPr>
          <p:cNvPr id="99" name="直線コネクタ 98">
            <a:extLst>
              <a:ext uri="{FF2B5EF4-FFF2-40B4-BE49-F238E27FC236}">
                <a16:creationId xmlns:a16="http://schemas.microsoft.com/office/drawing/2014/main" id="{0EB3233E-B893-4679-07F8-520BB236E985}"/>
              </a:ext>
            </a:extLst>
          </p:cNvPr>
          <p:cNvCxnSpPr/>
          <p:nvPr/>
        </p:nvCxnSpPr>
        <p:spPr>
          <a:xfrm>
            <a:off x="252412"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174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217611"/>
            <a:ext cx="6462766" cy="553998"/>
          </a:xfrm>
          <a:prstGeom prst="rect">
            <a:avLst/>
          </a:prstGeom>
          <a:noFill/>
        </p:spPr>
        <p:txBody>
          <a:bodyPr wrap="square" rtlCol="0">
            <a:spAutoFit/>
          </a:bodyPr>
          <a:lstStyle/>
          <a:p>
            <a:r>
              <a:rPr kumimoji="1" lang="ja-JP" altLang="en-US" sz="1000">
                <a:latin typeface="+mn-ea"/>
              </a:rPr>
              <a:t>□ </a:t>
            </a:r>
            <a:r>
              <a:rPr kumimoji="1" lang="en-US" altLang="ja-JP" sz="1000">
                <a:latin typeface="+mn-ea"/>
              </a:rPr>
              <a:t>50</a:t>
            </a:r>
            <a:r>
              <a:rPr kumimoji="1" lang="ja-JP" altLang="en-US" sz="1000">
                <a:latin typeface="+mn-ea"/>
              </a:rPr>
              <a:t>室の住宅型有料老人ホーム</a:t>
            </a:r>
            <a:endParaRPr kumimoji="1" lang="en-US" altLang="ja-JP" sz="1000">
              <a:latin typeface="+mn-ea"/>
            </a:endParaRPr>
          </a:p>
          <a:p>
            <a:r>
              <a:rPr kumimoji="1" lang="ja-JP" altLang="en-US" sz="1000">
                <a:latin typeface="+mn-ea"/>
              </a:rPr>
              <a:t>□ 地主が建設した建物を賃借して、</a:t>
            </a:r>
            <a:r>
              <a:rPr kumimoji="1" lang="en-US" altLang="ja-JP" sz="1000">
                <a:latin typeface="+mn-ea"/>
              </a:rPr>
              <a:t>15</a:t>
            </a:r>
            <a:r>
              <a:rPr kumimoji="1" lang="ja-JP" altLang="en-US" sz="1000">
                <a:latin typeface="+mn-ea"/>
              </a:rPr>
              <a:t>年前に開業</a:t>
            </a:r>
            <a:endParaRPr kumimoji="1" lang="en-US" altLang="ja-JP" sz="1000">
              <a:latin typeface="+mn-ea"/>
            </a:endParaRPr>
          </a:p>
          <a:p>
            <a:r>
              <a:rPr kumimoji="1" lang="ja-JP" altLang="en-US" sz="1000">
                <a:latin typeface="+mn-ea"/>
              </a:rPr>
              <a:t>□ 当初は自前で対応予定であった訪問介護サービスが構築できず、外部事業者へ依存した状態</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806774"/>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85317" y="5325547"/>
            <a:ext cx="9299979" cy="1323439"/>
          </a:xfrm>
          <a:prstGeom prst="rect">
            <a:avLst/>
          </a:prstGeom>
          <a:noFill/>
        </p:spPr>
        <p:txBody>
          <a:bodyPr wrap="square" rtlCol="0">
            <a:spAutoFit/>
          </a:bodyPr>
          <a:lstStyle/>
          <a:p>
            <a:r>
              <a:rPr kumimoji="1" lang="ja-JP" altLang="en-US" sz="1000" spc="-100">
                <a:latin typeface="+mn-ea"/>
              </a:rPr>
              <a:t>　</a:t>
            </a:r>
            <a:r>
              <a:rPr kumimoji="1" lang="ja-JP" altLang="en-US" sz="1000" spc="-40">
                <a:latin typeface="+mn-ea"/>
              </a:rPr>
              <a:t>介護施設事業は、社会的意義が大きいためか、事業者から介護施設資金の融資の申し出があると、専門的な知見も不足しているためなのか、事業計画の妥当性の判断も十分に行わずに対応しているケースが多いように感じます。介護施設事業に関する事業計画のポイントは、例えばサ高住のようなケースであれば、賃貸住宅事業と介護サービス事業の収支の分別が重要となります。「賃貸と食事などで</a:t>
            </a:r>
            <a:r>
              <a:rPr kumimoji="1" lang="en-US" altLang="ja-JP" sz="1000" spc="-40">
                <a:latin typeface="+mn-ea"/>
              </a:rPr>
              <a:t>10</a:t>
            </a:r>
            <a:r>
              <a:rPr kumimoji="1" lang="ja-JP" altLang="en-US" sz="1000" spc="-40">
                <a:latin typeface="+mn-ea"/>
              </a:rPr>
              <a:t>万円前後の収益に加え、介護報酬が一人月</a:t>
            </a:r>
            <a:r>
              <a:rPr kumimoji="1" lang="en-US" altLang="ja-JP" sz="1000" spc="-40">
                <a:latin typeface="+mn-ea"/>
              </a:rPr>
              <a:t>20</a:t>
            </a:r>
            <a:r>
              <a:rPr kumimoji="1" lang="ja-JP" altLang="en-US" sz="1000" spc="-40">
                <a:latin typeface="+mn-ea"/>
              </a:rPr>
              <a:t>万円入るので大丈夫」といった計画について、両事業の実現可能性を十分に見極める必要があります。本件でいえば、介護事業に関する経験の有無などを、事業者と対話を通じて事前に確認できていればよかったのかもしれません。</a:t>
            </a:r>
            <a:endParaRPr kumimoji="1" lang="en-US" altLang="ja-JP" sz="1000" spc="-40">
              <a:latin typeface="+mn-ea"/>
            </a:endParaRPr>
          </a:p>
          <a:p>
            <a:r>
              <a:rPr kumimoji="1" lang="ja-JP" altLang="en-US" sz="1000" spc="-40">
                <a:latin typeface="+mn-ea"/>
              </a:rPr>
              <a:t>　一方、近年では、建築単価の高騰等の影響で、採算面からも、新たに不動産取得して介護施設事業を展開することが難しい状況にもありますが、他方で、事業を引き継ぐスポンサー企業が、比較的見つかり易い環境にあります。過大な債務を長期間のリスケジュールで放置せず、早期に収支不均衡の改善可能性を見極めるなどで、早期改善が図れる可能性があります。</a:t>
            </a:r>
            <a:endParaRPr kumimoji="1" lang="en-US" altLang="ja-JP" sz="1000" spc="-4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11</a:t>
            </a:r>
            <a:endParaRPr kumimoji="1" lang="ja-JP" altLang="en-US" dirty="0"/>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solidFill>
                  <a:prstClr val="black"/>
                </a:solidFill>
                <a:latin typeface="游ゴシック" panose="020B0400000000000000" pitchFamily="50" charset="-128"/>
              </a:rPr>
              <a:t>介護業</a:t>
            </a:r>
            <a:r>
              <a:rPr kumimoji="1" lang="ja-JP" altLang="en-US" b="1" u="sng">
                <a:latin typeface="+mn-ea"/>
              </a:rPr>
              <a:t>の目利き（参考事例）　その２</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72800" y="414000"/>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68981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042174"/>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2954935"/>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3846174"/>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33" name="テキスト ボックス 32">
            <a:extLst>
              <a:ext uri="{FF2B5EF4-FFF2-40B4-BE49-F238E27FC236}">
                <a16:creationId xmlns:a16="http://schemas.microsoft.com/office/drawing/2014/main" id="{72957CD5-E172-48DA-8098-4C3CC3A6C0BD}"/>
              </a:ext>
            </a:extLst>
          </p:cNvPr>
          <p:cNvSpPr txBox="1"/>
          <p:nvPr/>
        </p:nvSpPr>
        <p:spPr>
          <a:xfrm>
            <a:off x="3141607" y="1949229"/>
            <a:ext cx="6462766" cy="861774"/>
          </a:xfrm>
          <a:prstGeom prst="rect">
            <a:avLst/>
          </a:prstGeom>
          <a:noFill/>
        </p:spPr>
        <p:txBody>
          <a:bodyPr wrap="square" rtlCol="0">
            <a:spAutoFit/>
          </a:bodyPr>
          <a:lstStyle/>
          <a:p>
            <a:r>
              <a:rPr kumimoji="1" lang="ja-JP" altLang="en-US" sz="1000" dirty="0">
                <a:latin typeface="+mn-ea"/>
              </a:rPr>
              <a:t>□ 当初の事業計画では、要介護度３を平均に、自社の介護サービスによる収益確保も見込んでいたが、</a:t>
            </a:r>
            <a:endParaRPr kumimoji="1" lang="en-US" altLang="ja-JP" sz="1000" dirty="0">
              <a:latin typeface="+mn-ea"/>
            </a:endParaRPr>
          </a:p>
          <a:p>
            <a:r>
              <a:rPr kumimoji="1" lang="ja-JP" altLang="en-US" sz="1000" dirty="0">
                <a:latin typeface="+mn-ea"/>
              </a:rPr>
              <a:t>　 介護サービスを構築できなかったため、その収入を得られておらず、収支が赤字</a:t>
            </a:r>
            <a:endParaRPr kumimoji="1" lang="en-US" altLang="ja-JP" sz="1000" dirty="0">
              <a:latin typeface="+mn-ea"/>
            </a:endParaRPr>
          </a:p>
          <a:p>
            <a:r>
              <a:rPr kumimoji="1" lang="ja-JP" altLang="en-US" sz="1000" dirty="0">
                <a:latin typeface="+mn-ea"/>
              </a:rPr>
              <a:t>  （利用者は、住居費と介護サービス費用を「介護保険と自費の総額」で検討、負担額は変わらない）</a:t>
            </a:r>
            <a:endParaRPr kumimoji="1" lang="en-US" altLang="ja-JP" sz="1000" dirty="0">
              <a:latin typeface="+mn-ea"/>
            </a:endParaRPr>
          </a:p>
          <a:p>
            <a:r>
              <a:rPr kumimoji="1" lang="ja-JP" altLang="en-US" sz="1000" dirty="0">
                <a:latin typeface="+mn-ea"/>
              </a:rPr>
              <a:t>□ 入居者の要介護度、入居者の費用負担、近隣との競争環境等を確認</a:t>
            </a:r>
            <a:endParaRPr kumimoji="1" lang="en-US" altLang="ja-JP" sz="1000" dirty="0">
              <a:latin typeface="+mn-ea"/>
            </a:endParaRPr>
          </a:p>
          <a:p>
            <a:r>
              <a:rPr kumimoji="1" lang="ja-JP" altLang="en-US" sz="1000" dirty="0">
                <a:latin typeface="+mn-ea"/>
              </a:rPr>
              <a:t>□ 地域ニーズ等から、本施設の競争力、また不動産投資として再生可能性について検討</a:t>
            </a:r>
            <a:endParaRPr kumimoji="1" lang="en-US" altLang="ja-JP" sz="1000" dirty="0">
              <a:latin typeface="+mn-ea"/>
            </a:endParaRPr>
          </a:p>
        </p:txBody>
      </p:sp>
      <p:sp>
        <p:nvSpPr>
          <p:cNvPr id="37" name="テキスト ボックス 36">
            <a:extLst>
              <a:ext uri="{FF2B5EF4-FFF2-40B4-BE49-F238E27FC236}">
                <a16:creationId xmlns:a16="http://schemas.microsoft.com/office/drawing/2014/main" id="{72957CD5-E172-48DA-8098-4C3CC3A6C0BD}"/>
              </a:ext>
            </a:extLst>
          </p:cNvPr>
          <p:cNvSpPr txBox="1"/>
          <p:nvPr/>
        </p:nvSpPr>
        <p:spPr>
          <a:xfrm>
            <a:off x="3141607" y="3011736"/>
            <a:ext cx="6462766" cy="553998"/>
          </a:xfrm>
          <a:prstGeom prst="rect">
            <a:avLst/>
          </a:prstGeom>
          <a:noFill/>
        </p:spPr>
        <p:txBody>
          <a:bodyPr wrap="square" rtlCol="0">
            <a:spAutoFit/>
          </a:bodyPr>
          <a:lstStyle/>
          <a:p>
            <a:r>
              <a:rPr kumimoji="1" lang="ja-JP" altLang="en-US" sz="1000" dirty="0">
                <a:latin typeface="+mn-ea"/>
              </a:rPr>
              <a:t>□ ヘルスケア専門コンサルタントも交えて、第三者視点からも同事業の再生可能性を協議</a:t>
            </a:r>
            <a:endParaRPr kumimoji="1" lang="en-US" altLang="ja-JP" sz="1000" dirty="0">
              <a:latin typeface="+mn-ea"/>
            </a:endParaRPr>
          </a:p>
          <a:p>
            <a:r>
              <a:rPr kumimoji="1" lang="ja-JP" altLang="en-US" sz="1000" dirty="0">
                <a:latin typeface="+mn-ea"/>
              </a:rPr>
              <a:t>□ 今から自前の介護サービスを構築することもできないと評価、同社自身での事業採算化は困難と判断した</a:t>
            </a:r>
            <a:endParaRPr kumimoji="1" lang="en-US" altLang="ja-JP" sz="1000" dirty="0">
              <a:latin typeface="+mn-ea"/>
            </a:endParaRPr>
          </a:p>
          <a:p>
            <a:r>
              <a:rPr kumimoji="1" lang="ja-JP" altLang="en-US" sz="1000" dirty="0">
                <a:latin typeface="+mn-ea"/>
              </a:rPr>
              <a:t>□ メイン行として、過大な債務を債権放棄する、スポンサー型の私的整理手続を検討</a:t>
            </a:r>
            <a:endParaRPr kumimoji="1" lang="en-US" altLang="ja-JP" sz="1000" dirty="0">
              <a:latin typeface="+mn-ea"/>
            </a:endParaRPr>
          </a:p>
        </p:txBody>
      </p:sp>
      <p:sp>
        <p:nvSpPr>
          <p:cNvPr id="39" name="テキスト ボックス 38">
            <a:extLst>
              <a:ext uri="{FF2B5EF4-FFF2-40B4-BE49-F238E27FC236}">
                <a16:creationId xmlns:a16="http://schemas.microsoft.com/office/drawing/2014/main" id="{72957CD5-E172-48DA-8098-4C3CC3A6C0BD}"/>
              </a:ext>
            </a:extLst>
          </p:cNvPr>
          <p:cNvSpPr txBox="1"/>
          <p:nvPr/>
        </p:nvSpPr>
        <p:spPr>
          <a:xfrm>
            <a:off x="3141607" y="3868176"/>
            <a:ext cx="6462766" cy="553998"/>
          </a:xfrm>
          <a:prstGeom prst="rect">
            <a:avLst/>
          </a:prstGeom>
          <a:noFill/>
        </p:spPr>
        <p:txBody>
          <a:bodyPr wrap="square" rtlCol="0">
            <a:spAutoFit/>
          </a:bodyPr>
          <a:lstStyle/>
          <a:p>
            <a:r>
              <a:rPr kumimoji="1" lang="ja-JP" altLang="en-US" sz="1000">
                <a:latin typeface="+mn-ea"/>
              </a:rPr>
              <a:t>□ スポンサー企業により事業は継続され、地域における介護施設の維持が可能となった</a:t>
            </a:r>
            <a:endParaRPr kumimoji="1" lang="en-US" altLang="ja-JP" sz="1000">
              <a:latin typeface="+mn-ea"/>
            </a:endParaRPr>
          </a:p>
          <a:p>
            <a:r>
              <a:rPr kumimoji="1" lang="ja-JP" altLang="en-US" sz="1000">
                <a:latin typeface="+mn-ea"/>
              </a:rPr>
              <a:t>□ 金融機関としては、債権放棄の痛みを伴ったが、事業停止・破産に至るケースよりも回収額が多く見積もれ　</a:t>
            </a:r>
            <a:endParaRPr kumimoji="1" lang="en-US" altLang="ja-JP" sz="1000">
              <a:latin typeface="+mn-ea"/>
            </a:endParaRPr>
          </a:p>
          <a:p>
            <a:r>
              <a:rPr kumimoji="1" lang="ja-JP" altLang="en-US" sz="1000">
                <a:latin typeface="+mn-ea"/>
              </a:rPr>
              <a:t>　 たこと、地域の介護サービス利用者が路頭に迷うことを避けられたことで、支援の意義があったと考える</a:t>
            </a:r>
            <a:endParaRPr kumimoji="1" lang="en-US" altLang="ja-JP" sz="1000">
              <a:latin typeface="+mn-ea"/>
            </a:endParaRPr>
          </a:p>
        </p:txBody>
      </p:sp>
    </p:spTree>
    <p:extLst>
      <p:ext uri="{BB962C8B-B14F-4D97-AF65-F5344CB8AC3E}">
        <p14:creationId xmlns:p14="http://schemas.microsoft.com/office/powerpoint/2010/main" val="23109732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217611"/>
            <a:ext cx="6364343" cy="553998"/>
          </a:xfrm>
          <a:prstGeom prst="rect">
            <a:avLst/>
          </a:prstGeom>
          <a:noFill/>
        </p:spPr>
        <p:txBody>
          <a:bodyPr wrap="square" rtlCol="0">
            <a:spAutoFit/>
          </a:bodyPr>
          <a:lstStyle/>
          <a:p>
            <a:r>
              <a:rPr kumimoji="1" lang="ja-JP" altLang="en-US" sz="1000">
                <a:latin typeface="+mn-ea"/>
              </a:rPr>
              <a:t>□ 従来の多床室と個室（ユニット型）で約</a:t>
            </a:r>
            <a:r>
              <a:rPr kumimoji="1" lang="en-US" altLang="ja-JP" sz="1000">
                <a:latin typeface="+mn-ea"/>
              </a:rPr>
              <a:t>100</a:t>
            </a:r>
            <a:r>
              <a:rPr kumimoji="1" lang="ja-JP" altLang="en-US" sz="1000">
                <a:latin typeface="+mn-ea"/>
              </a:rPr>
              <a:t>床の特別養護老人ホーム</a:t>
            </a:r>
            <a:endParaRPr kumimoji="1" lang="en-US" altLang="ja-JP" sz="1000">
              <a:latin typeface="+mn-ea"/>
            </a:endParaRPr>
          </a:p>
          <a:p>
            <a:r>
              <a:rPr kumimoji="1" lang="ja-JP" altLang="en-US" sz="1000">
                <a:latin typeface="+mn-ea"/>
              </a:rPr>
              <a:t>□ 現場責任者、経理責任者などの重要ポストは社会福祉法人の理事長一族が担っている</a:t>
            </a:r>
            <a:endParaRPr kumimoji="1" lang="en-US" altLang="ja-JP" sz="1000">
              <a:latin typeface="+mn-ea"/>
            </a:endParaRPr>
          </a:p>
          <a:p>
            <a:r>
              <a:rPr kumimoji="1" lang="ja-JP" altLang="en-US" sz="1000">
                <a:latin typeface="+mn-ea"/>
              </a:rPr>
              <a:t>□ 開所当初より収入面もコスト面も事業計画通りに進捗せず、資金繰りも厳しい状況が続いていた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765209"/>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12</a:t>
            </a:r>
            <a:endParaRPr kumimoji="1" lang="ja-JP" altLang="en-US" dirty="0"/>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solidFill>
                  <a:prstClr val="black"/>
                </a:solidFill>
                <a:latin typeface="游ゴシック" panose="020B0400000000000000" pitchFamily="50" charset="-128"/>
              </a:rPr>
              <a:t>介護業</a:t>
            </a:r>
            <a:r>
              <a:rPr kumimoji="1" lang="ja-JP" altLang="en-US" b="1" u="sng">
                <a:latin typeface="+mn-ea"/>
              </a:rPr>
              <a:t>の目利き（参考事例）　その３</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72800" y="414000"/>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6316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042174"/>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2954935"/>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3846174"/>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33" name="テキスト ボックス 32">
            <a:extLst>
              <a:ext uri="{FF2B5EF4-FFF2-40B4-BE49-F238E27FC236}">
                <a16:creationId xmlns:a16="http://schemas.microsoft.com/office/drawing/2014/main" id="{72957CD5-E172-48DA-8098-4C3CC3A6C0BD}"/>
              </a:ext>
            </a:extLst>
          </p:cNvPr>
          <p:cNvSpPr txBox="1"/>
          <p:nvPr/>
        </p:nvSpPr>
        <p:spPr>
          <a:xfrm>
            <a:off x="3141606" y="2056834"/>
            <a:ext cx="6675725" cy="553998"/>
          </a:xfrm>
          <a:prstGeom prst="rect">
            <a:avLst/>
          </a:prstGeom>
          <a:noFill/>
        </p:spPr>
        <p:txBody>
          <a:bodyPr wrap="square" rtlCol="0">
            <a:spAutoFit/>
          </a:bodyPr>
          <a:lstStyle/>
          <a:p>
            <a:r>
              <a:rPr kumimoji="1" lang="ja-JP" altLang="en-US" sz="1000">
                <a:latin typeface="+mn-ea"/>
              </a:rPr>
              <a:t>□ ①人材・組織、②営業、③管理から現状を把握して窮境要因を探った</a:t>
            </a:r>
            <a:endParaRPr kumimoji="1" lang="en-US" altLang="ja-JP" sz="1000">
              <a:latin typeface="+mn-ea"/>
            </a:endParaRPr>
          </a:p>
          <a:p>
            <a:r>
              <a:rPr kumimoji="1" lang="ja-JP" altLang="en-US" sz="1000">
                <a:latin typeface="+mn-ea"/>
              </a:rPr>
              <a:t>□ 現場従業員にインタビューを実施し、経営陣との意識のギャップを確認した</a:t>
            </a:r>
            <a:endParaRPr kumimoji="1" lang="en-US" altLang="ja-JP" sz="1000">
              <a:latin typeface="+mn-ea"/>
            </a:endParaRPr>
          </a:p>
          <a:p>
            <a:r>
              <a:rPr kumimoji="1" lang="ja-JP" altLang="en-US" sz="1000">
                <a:latin typeface="+mn-ea"/>
              </a:rPr>
              <a:t>□ 営業や入居決定フローなどについて内部管理資料を使って可視化し、稼働率低迷の要因分析した</a:t>
            </a:r>
            <a:endParaRPr kumimoji="1" lang="en-US" altLang="ja-JP" sz="1000">
              <a:latin typeface="+mn-ea"/>
            </a:endParaRPr>
          </a:p>
        </p:txBody>
      </p:sp>
      <p:sp>
        <p:nvSpPr>
          <p:cNvPr id="37" name="テキスト ボックス 36">
            <a:extLst>
              <a:ext uri="{FF2B5EF4-FFF2-40B4-BE49-F238E27FC236}">
                <a16:creationId xmlns:a16="http://schemas.microsoft.com/office/drawing/2014/main" id="{72957CD5-E172-48DA-8098-4C3CC3A6C0BD}"/>
              </a:ext>
            </a:extLst>
          </p:cNvPr>
          <p:cNvSpPr txBox="1"/>
          <p:nvPr/>
        </p:nvSpPr>
        <p:spPr>
          <a:xfrm>
            <a:off x="3141606" y="2827562"/>
            <a:ext cx="6462766" cy="861774"/>
          </a:xfrm>
          <a:prstGeom prst="rect">
            <a:avLst/>
          </a:prstGeom>
          <a:noFill/>
        </p:spPr>
        <p:txBody>
          <a:bodyPr wrap="square" rtlCol="0">
            <a:spAutoFit/>
          </a:bodyPr>
          <a:lstStyle/>
          <a:p>
            <a:r>
              <a:rPr kumimoji="1" lang="ja-JP" altLang="en-US" sz="1000" dirty="0">
                <a:latin typeface="+mn-ea"/>
              </a:rPr>
              <a:t>□ 提携する介護系専門コンサルティング会社と連携して経営改善計画を策定支援</a:t>
            </a:r>
            <a:endParaRPr kumimoji="1" lang="en-US" altLang="ja-JP" sz="1000" dirty="0">
              <a:latin typeface="+mn-ea"/>
            </a:endParaRPr>
          </a:p>
          <a:p>
            <a:r>
              <a:rPr kumimoji="1" lang="ja-JP" altLang="en-US" sz="1000" dirty="0">
                <a:latin typeface="+mn-ea"/>
              </a:rPr>
              <a:t>□ 利用者の受け入れに関する営業や入居者の受入等についても、各担当者の裁量となっていた。そこで、</a:t>
            </a:r>
            <a:endParaRPr kumimoji="1" lang="en-US" altLang="ja-JP" sz="1000" dirty="0">
              <a:latin typeface="+mn-ea"/>
            </a:endParaRPr>
          </a:p>
          <a:p>
            <a:r>
              <a:rPr kumimoji="1" lang="ja-JP" altLang="en-US" sz="1000" dirty="0">
                <a:latin typeface="+mn-ea"/>
              </a:rPr>
              <a:t>　 営業や入居希望者の受入などについて、組織的なルールを設け、運営体制を見直した</a:t>
            </a:r>
            <a:endParaRPr kumimoji="1" lang="en-US" altLang="ja-JP" sz="1000" dirty="0">
              <a:latin typeface="+mn-ea"/>
            </a:endParaRPr>
          </a:p>
          <a:p>
            <a:r>
              <a:rPr kumimoji="1" lang="ja-JP" altLang="en-US" sz="1000" dirty="0">
                <a:latin typeface="+mn-ea"/>
              </a:rPr>
              <a:t>□ フォローアップとして、営業数や入居者数、クレーム数などを</a:t>
            </a:r>
            <a:r>
              <a:rPr kumimoji="1" lang="en-US" altLang="ja-JP" sz="1000" dirty="0">
                <a:latin typeface="+mn-ea"/>
              </a:rPr>
              <a:t>KPI</a:t>
            </a:r>
            <a:r>
              <a:rPr kumimoji="1" lang="ja-JP" altLang="en-US" sz="1000" dirty="0">
                <a:latin typeface="+mn-ea"/>
              </a:rPr>
              <a:t>とする予実管理を開始</a:t>
            </a:r>
            <a:r>
              <a:rPr kumimoji="1" lang="ja-JP" altLang="en-US" sz="1000" dirty="0">
                <a:solidFill>
                  <a:srgbClr val="FF0000"/>
                </a:solidFill>
                <a:latin typeface="+mn-ea"/>
              </a:rPr>
              <a:t>、</a:t>
            </a:r>
            <a:r>
              <a:rPr kumimoji="1" lang="ja-JP" altLang="en-US" sz="1000" dirty="0">
                <a:latin typeface="+mn-ea"/>
              </a:rPr>
              <a:t>新たな課題</a:t>
            </a:r>
            <a:endParaRPr kumimoji="1" lang="en-US" altLang="ja-JP" sz="1000" dirty="0">
              <a:latin typeface="+mn-ea"/>
            </a:endParaRPr>
          </a:p>
          <a:p>
            <a:r>
              <a:rPr kumimoji="1" lang="ja-JP" altLang="en-US" sz="1000" dirty="0">
                <a:latin typeface="+mn-ea"/>
              </a:rPr>
              <a:t>　 については、コンサルと情報共有し、対処方法について検討している</a:t>
            </a:r>
            <a:endParaRPr kumimoji="1" lang="ja-JP" altLang="en-US" sz="1000" dirty="0">
              <a:solidFill>
                <a:srgbClr val="FF0000"/>
              </a:solidFill>
              <a:latin typeface="+mn-ea"/>
            </a:endParaRPr>
          </a:p>
        </p:txBody>
      </p:sp>
      <p:sp>
        <p:nvSpPr>
          <p:cNvPr id="44" name="テキスト ボックス 43">
            <a:extLst>
              <a:ext uri="{FF2B5EF4-FFF2-40B4-BE49-F238E27FC236}">
                <a16:creationId xmlns:a16="http://schemas.microsoft.com/office/drawing/2014/main" id="{72957CD5-E172-48DA-8098-4C3CC3A6C0BD}"/>
              </a:ext>
            </a:extLst>
          </p:cNvPr>
          <p:cNvSpPr txBox="1"/>
          <p:nvPr/>
        </p:nvSpPr>
        <p:spPr>
          <a:xfrm>
            <a:off x="3141606" y="3839812"/>
            <a:ext cx="6581346" cy="707886"/>
          </a:xfrm>
          <a:prstGeom prst="rect">
            <a:avLst/>
          </a:prstGeom>
          <a:noFill/>
        </p:spPr>
        <p:txBody>
          <a:bodyPr wrap="square" rtlCol="0">
            <a:spAutoFit/>
          </a:bodyPr>
          <a:lstStyle/>
          <a:p>
            <a:r>
              <a:rPr kumimoji="1" lang="ja-JP" altLang="en-US" sz="1000" dirty="0">
                <a:latin typeface="+mn-ea"/>
              </a:rPr>
              <a:t>□ 組織的なルールや管理体制を構築することで、営業活動が定着、病院や居宅支援事業所からの問い合わせ</a:t>
            </a:r>
            <a:endParaRPr kumimoji="1" lang="en-US" altLang="ja-JP" sz="1000" dirty="0">
              <a:latin typeface="+mn-ea"/>
            </a:endParaRPr>
          </a:p>
          <a:p>
            <a:r>
              <a:rPr kumimoji="1" lang="ja-JP" altLang="en-US" sz="1000" dirty="0">
                <a:latin typeface="+mn-ea"/>
              </a:rPr>
              <a:t>　 から入居者増加に繋がった。また入居者受入可否のプロセスも明確になり、従業員のやる気にもつながった</a:t>
            </a:r>
            <a:endParaRPr kumimoji="1" lang="en-US" altLang="ja-JP" sz="1000" dirty="0">
              <a:latin typeface="+mn-ea"/>
            </a:endParaRPr>
          </a:p>
          <a:p>
            <a:r>
              <a:rPr kumimoji="1" lang="ja-JP" altLang="en-US" sz="1000" dirty="0">
                <a:latin typeface="+mn-ea"/>
              </a:rPr>
              <a:t>□ 計画策定により、部門毎に明確な目標を設定でき、会社全体の施設経営に対する意識改革が向上してきた</a:t>
            </a:r>
            <a:endParaRPr kumimoji="1" lang="en-US" altLang="ja-JP" sz="1000" dirty="0">
              <a:latin typeface="+mn-ea"/>
            </a:endParaRPr>
          </a:p>
          <a:p>
            <a:r>
              <a:rPr kumimoji="1" lang="ja-JP" altLang="en-US" sz="1000" dirty="0">
                <a:latin typeface="+mn-ea"/>
              </a:rPr>
              <a:t>　 業績は改善途上ではあるが、今後も積極的な関与で支援を継続していきたい</a:t>
            </a:r>
            <a:endParaRPr kumimoji="1" lang="en-US" altLang="ja-JP" sz="1000" dirty="0">
              <a:latin typeface="+mn-ea"/>
            </a:endParaRPr>
          </a:p>
        </p:txBody>
      </p:sp>
      <p:sp>
        <p:nvSpPr>
          <p:cNvPr id="39" name="テキスト ボックス 38">
            <a:extLst>
              <a:ext uri="{FF2B5EF4-FFF2-40B4-BE49-F238E27FC236}">
                <a16:creationId xmlns:a16="http://schemas.microsoft.com/office/drawing/2014/main" id="{72957CD5-E172-48DA-8098-4C3CC3A6C0BD}"/>
              </a:ext>
            </a:extLst>
          </p:cNvPr>
          <p:cNvSpPr txBox="1"/>
          <p:nvPr/>
        </p:nvSpPr>
        <p:spPr>
          <a:xfrm>
            <a:off x="172800" y="5308019"/>
            <a:ext cx="9431572" cy="1323439"/>
          </a:xfrm>
          <a:prstGeom prst="rect">
            <a:avLst/>
          </a:prstGeom>
          <a:noFill/>
        </p:spPr>
        <p:txBody>
          <a:bodyPr wrap="square" rtlCol="0">
            <a:spAutoFit/>
          </a:bodyPr>
          <a:lstStyle/>
          <a:p>
            <a:r>
              <a:rPr kumimoji="1" lang="ja-JP" altLang="en-US" sz="1000">
                <a:latin typeface="+mn-ea"/>
              </a:rPr>
              <a:t>　地元名士が理事長を務める社会福祉法人で、経営への関与も薄く、正直なところ、責任の所在もどこにあるか分からない状態にありました。そのため、まずは経営陣に現状を直視してもらうことからスタートしました。家族経営であるがゆえ、お互いに気を遣いすぎて、本音で議論することもできない印象でしたので、私たちが仲介することで、素直に意見交換ができるようにはたらきかけました。計画の骨子は、ルール整備・体制整備など、会社の基礎作りが中心となりました。開所当初から事業計画と実績に乖離があったので、当初から問題点の深掘りをしっかり行っていれば、より早く適切なアドバイスが出来たと反省するところです。</a:t>
            </a:r>
            <a:endParaRPr kumimoji="1" lang="en-US" altLang="ja-JP" sz="1000">
              <a:latin typeface="+mn-ea"/>
            </a:endParaRPr>
          </a:p>
          <a:p>
            <a:r>
              <a:rPr kumimoji="1" lang="ja-JP" altLang="en-US" sz="1000">
                <a:latin typeface="+mn-ea"/>
              </a:rPr>
              <a:t>　具体的な改善施策については、職員配置見直しによる加算取得など専門性の高いものもあり、これは金融機関だけで支援を行っていると気が付きにくい点であるため、この点では連携効果が発揮できたと感じています。他方で、会社としての基礎作りの点については、金融機関として現状の整理や改善支援に関する役割を発揮できたのではないかと感じております。本件を通じて、重要なことは、早い段階で窮境要因の把握と改善に向けて具体的に動き出すことだと改めて考えた次第です。</a:t>
            </a:r>
            <a:endParaRPr kumimoji="1" lang="en-US" altLang="ja-JP" sz="1000">
              <a:latin typeface="+mn-ea"/>
            </a:endParaRPr>
          </a:p>
        </p:txBody>
      </p:sp>
    </p:spTree>
    <p:extLst>
      <p:ext uri="{BB962C8B-B14F-4D97-AF65-F5344CB8AC3E}">
        <p14:creationId xmlns:p14="http://schemas.microsoft.com/office/powerpoint/2010/main" val="28745236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r>
              <a:rPr lang="en-US" altLang="ja-JP" dirty="0">
                <a:ea typeface="游ゴシック"/>
                <a:cs typeface="Calibri"/>
              </a:rPr>
              <a:t>13</a:t>
            </a:r>
          </a:p>
        </p:txBody>
      </p:sp>
      <p:sp>
        <p:nvSpPr>
          <p:cNvPr id="8" name="タイトル 2"/>
          <p:cNvSpPr txBox="1">
            <a:spLocks/>
          </p:cNvSpPr>
          <p:nvPr/>
        </p:nvSpPr>
        <p:spPr>
          <a:xfrm>
            <a:off x="368515" y="2528334"/>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a:t>12</a:t>
            </a:r>
            <a:r>
              <a:rPr lang="ja-JP" altLang="en-US">
                <a:solidFill>
                  <a:schemeClr val="tx1"/>
                </a:solidFill>
              </a:rPr>
              <a:t>　</a:t>
            </a:r>
            <a:r>
              <a:rPr lang="ja-JP" altLang="en-US"/>
              <a:t>宿泊業</a:t>
            </a:r>
          </a:p>
        </p:txBody>
      </p:sp>
      <p:sp>
        <p:nvSpPr>
          <p:cNvPr id="7" name="正方形/長方形 6"/>
          <p:cNvSpPr/>
          <p:nvPr/>
        </p:nvSpPr>
        <p:spPr>
          <a:xfrm>
            <a:off x="329692" y="3364165"/>
            <a:ext cx="5626969" cy="1015663"/>
          </a:xfrm>
          <a:prstGeom prst="rect">
            <a:avLst/>
          </a:prstGeom>
        </p:spPr>
        <p:txBody>
          <a:bodyPr wrap="square">
            <a:spAutoFit/>
          </a:bodyPr>
          <a:lstStyle/>
          <a:p>
            <a:r>
              <a:rPr kumimoji="1" lang="ja-JP" altLang="en-US" sz="1200">
                <a:latin typeface="游ゴシック" panose="020B0400000000000000" pitchFamily="50" charset="-128"/>
              </a:rPr>
              <a:t>　業種別に事業者支援の「入口」となりうるポイントにフォーカスしています。　　　また、事業者支援の実務家の方々の知見・ノウハウを取りまとめたものであり、　　実務者の主観的な表現等を含みます。</a:t>
            </a:r>
            <a:endParaRPr kumimoji="1" lang="en-US" altLang="ja-JP" sz="1200">
              <a:latin typeface="游ゴシック" panose="020B0400000000000000" pitchFamily="50" charset="-128"/>
            </a:endParaRPr>
          </a:p>
          <a:p>
            <a:r>
              <a:rPr kumimoji="1" lang="ja-JP" altLang="en-US" sz="120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6" name="タイトル 1">
            <a:extLst>
              <a:ext uri="{FF2B5EF4-FFF2-40B4-BE49-F238E27FC236}">
                <a16:creationId xmlns:a16="http://schemas.microsoft.com/office/drawing/2014/main" id="{7A8F6869-317A-4553-ADDB-D27CEE248A11}"/>
              </a:ext>
            </a:extLst>
          </p:cNvPr>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2025</a:t>
            </a:r>
            <a:r>
              <a:rPr lang="ja-JP" altLang="en-US" sz="2000"/>
              <a:t>（令和７）年３月</a:t>
            </a:r>
            <a:endParaRPr lang="ja-JP" altLang="en-US" sz="2400"/>
          </a:p>
        </p:txBody>
      </p:sp>
    </p:spTree>
    <p:extLst>
      <p:ext uri="{BB962C8B-B14F-4D97-AF65-F5344CB8AC3E}">
        <p14:creationId xmlns:p14="http://schemas.microsoft.com/office/powerpoint/2010/main" val="28947232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の目利き（決算資料編）　その１</a:t>
            </a:r>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851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E532668-F951-AF74-4D92-DA955374FB1E}"/>
              </a:ext>
            </a:extLst>
          </p:cNvPr>
          <p:cNvSpPr txBox="1"/>
          <p:nvPr/>
        </p:nvSpPr>
        <p:spPr>
          <a:xfrm>
            <a:off x="4447204" y="1646759"/>
            <a:ext cx="2993797" cy="369332"/>
          </a:xfrm>
          <a:prstGeom prst="rect">
            <a:avLst/>
          </a:prstGeom>
          <a:noFill/>
        </p:spPr>
        <p:txBody>
          <a:bodyPr wrap="square" rtlCol="0">
            <a:spAutoFit/>
          </a:bodyPr>
          <a:lstStyle/>
          <a:p>
            <a:pPr algn="ctr"/>
            <a:r>
              <a:rPr kumimoji="1" lang="ja-JP" altLang="en-US" b="1"/>
              <a:t>固定負債＋自己資本</a:t>
            </a:r>
            <a:endParaRPr kumimoji="1" lang="en-US" altLang="ja-JP" b="1"/>
          </a:p>
        </p:txBody>
      </p:sp>
      <p:sp>
        <p:nvSpPr>
          <p:cNvPr id="13" name="テキスト ボックス 12">
            <a:extLst>
              <a:ext uri="{FF2B5EF4-FFF2-40B4-BE49-F238E27FC236}">
                <a16:creationId xmlns:a16="http://schemas.microsoft.com/office/drawing/2014/main" id="{40BFFA9E-65DC-7EC9-7129-BD57F7AB76DF}"/>
              </a:ext>
            </a:extLst>
          </p:cNvPr>
          <p:cNvSpPr txBox="1"/>
          <p:nvPr/>
        </p:nvSpPr>
        <p:spPr>
          <a:xfrm>
            <a:off x="3833312" y="1222446"/>
            <a:ext cx="4138613" cy="369332"/>
          </a:xfrm>
          <a:prstGeom prst="rect">
            <a:avLst/>
          </a:prstGeom>
          <a:noFill/>
        </p:spPr>
        <p:txBody>
          <a:bodyPr wrap="square" rtlCol="0">
            <a:spAutoFit/>
          </a:bodyPr>
          <a:lstStyle/>
          <a:p>
            <a:pPr algn="ctr"/>
            <a:r>
              <a:rPr kumimoji="1" lang="ja-JP" altLang="en-US" b="1"/>
              <a:t>固定資産</a:t>
            </a:r>
            <a:endParaRPr kumimoji="1" lang="en-US" altLang="ja-JP" b="1"/>
          </a:p>
        </p:txBody>
      </p:sp>
      <p:sp>
        <p:nvSpPr>
          <p:cNvPr id="14" name="テキスト ボックス 13">
            <a:extLst>
              <a:ext uri="{FF2B5EF4-FFF2-40B4-BE49-F238E27FC236}">
                <a16:creationId xmlns:a16="http://schemas.microsoft.com/office/drawing/2014/main" id="{E2EF3D4B-665B-BFD8-75E0-C64E0C8E4FBE}"/>
              </a:ext>
            </a:extLst>
          </p:cNvPr>
          <p:cNvSpPr txBox="1"/>
          <p:nvPr/>
        </p:nvSpPr>
        <p:spPr>
          <a:xfrm>
            <a:off x="3314200" y="1424302"/>
            <a:ext cx="219075" cy="369332"/>
          </a:xfrm>
          <a:prstGeom prst="rect">
            <a:avLst/>
          </a:prstGeom>
          <a:noFill/>
        </p:spPr>
        <p:txBody>
          <a:bodyPr wrap="square" rtlCol="0">
            <a:spAutoFit/>
          </a:bodyPr>
          <a:lstStyle/>
          <a:p>
            <a:r>
              <a:rPr kumimoji="1" lang="ja-JP" altLang="en-US" b="1"/>
              <a:t>＝</a:t>
            </a:r>
          </a:p>
        </p:txBody>
      </p:sp>
      <p:sp>
        <p:nvSpPr>
          <p:cNvPr id="15" name="テキスト ボックス 14">
            <a:extLst>
              <a:ext uri="{FF2B5EF4-FFF2-40B4-BE49-F238E27FC236}">
                <a16:creationId xmlns:a16="http://schemas.microsoft.com/office/drawing/2014/main" id="{568CAD22-3933-F4EE-FA27-027597B9E527}"/>
              </a:ext>
            </a:extLst>
          </p:cNvPr>
          <p:cNvSpPr txBox="1"/>
          <p:nvPr/>
        </p:nvSpPr>
        <p:spPr>
          <a:xfrm>
            <a:off x="7971925" y="1449895"/>
            <a:ext cx="219075" cy="369332"/>
          </a:xfrm>
          <a:prstGeom prst="rect">
            <a:avLst/>
          </a:prstGeom>
          <a:noFill/>
        </p:spPr>
        <p:txBody>
          <a:bodyPr wrap="square" rtlCol="0">
            <a:spAutoFit/>
          </a:bodyPr>
          <a:lstStyle/>
          <a:p>
            <a:r>
              <a:rPr kumimoji="1" lang="ja-JP" altLang="en-US" b="1"/>
              <a:t>＝</a:t>
            </a:r>
          </a:p>
        </p:txBody>
      </p:sp>
      <p:sp>
        <p:nvSpPr>
          <p:cNvPr id="19" name="正方形/長方形 18">
            <a:extLst>
              <a:ext uri="{FF2B5EF4-FFF2-40B4-BE49-F238E27FC236}">
                <a16:creationId xmlns:a16="http://schemas.microsoft.com/office/drawing/2014/main" id="{DCE0A391-16C2-06BB-5E3E-BEB236CC740A}"/>
              </a:ext>
            </a:extLst>
          </p:cNvPr>
          <p:cNvSpPr/>
          <p:nvPr/>
        </p:nvSpPr>
        <p:spPr>
          <a:xfrm>
            <a:off x="8424363" y="1337259"/>
            <a:ext cx="1062037" cy="583911"/>
          </a:xfrm>
          <a:prstGeom prst="rect">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100</a:t>
            </a:r>
            <a:r>
              <a:rPr kumimoji="1" lang="ja-JP" altLang="en-US" sz="1400" b="1">
                <a:solidFill>
                  <a:schemeClr val="tx1"/>
                </a:solidFill>
              </a:rPr>
              <a:t>％以下</a:t>
            </a:r>
            <a:endParaRPr kumimoji="1" lang="en-US" altLang="ja-JP" sz="1400" b="1">
              <a:solidFill>
                <a:schemeClr val="tx1"/>
              </a:solidFill>
            </a:endParaRPr>
          </a:p>
          <a:p>
            <a:pPr algn="ctr"/>
            <a:r>
              <a:rPr kumimoji="1" lang="ja-JP" altLang="en-US" sz="1400" b="1">
                <a:solidFill>
                  <a:schemeClr val="tx1"/>
                </a:solidFill>
              </a:rPr>
              <a:t>が目安</a:t>
            </a:r>
            <a:endParaRPr kumimoji="1" lang="en-US" altLang="ja-JP" sz="1400" b="1">
              <a:solidFill>
                <a:schemeClr val="tx1"/>
              </a:solidFill>
            </a:endParaRPr>
          </a:p>
        </p:txBody>
      </p:sp>
      <p:cxnSp>
        <p:nvCxnSpPr>
          <p:cNvPr id="26" name="直線コネクタ 25">
            <a:extLst>
              <a:ext uri="{FF2B5EF4-FFF2-40B4-BE49-F238E27FC236}">
                <a16:creationId xmlns:a16="http://schemas.microsoft.com/office/drawing/2014/main" id="{6F12C494-704F-B0EB-004C-58C3727E03FD}"/>
              </a:ext>
            </a:extLst>
          </p:cNvPr>
          <p:cNvCxnSpPr>
            <a:cxnSpLocks/>
          </p:cNvCxnSpPr>
          <p:nvPr/>
        </p:nvCxnSpPr>
        <p:spPr>
          <a:xfrm>
            <a:off x="732087" y="119233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F1D09FE-7ADD-FBFB-9B7E-32FDE3F5C1AB}"/>
              </a:ext>
            </a:extLst>
          </p:cNvPr>
          <p:cNvCxnSpPr>
            <a:cxnSpLocks/>
          </p:cNvCxnSpPr>
          <p:nvPr/>
        </p:nvCxnSpPr>
        <p:spPr>
          <a:xfrm>
            <a:off x="3764260" y="1591779"/>
            <a:ext cx="4241706" cy="2559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1267727-0518-E678-174A-FC64A2D049DB}"/>
              </a:ext>
            </a:extLst>
          </p:cNvPr>
          <p:cNvSpPr txBox="1"/>
          <p:nvPr/>
        </p:nvSpPr>
        <p:spPr>
          <a:xfrm>
            <a:off x="390957" y="2132865"/>
            <a:ext cx="9027681" cy="553998"/>
          </a:xfrm>
          <a:prstGeom prst="rect">
            <a:avLst/>
          </a:prstGeom>
          <a:noFill/>
        </p:spPr>
        <p:txBody>
          <a:bodyPr wrap="square" lIns="91440" tIns="45720" rIns="91440" bIns="45720" rtlCol="0" anchor="t">
            <a:spAutoFit/>
          </a:bodyPr>
          <a:lstStyle/>
          <a:p>
            <a:r>
              <a:rPr kumimoji="1" lang="ja-JP" altLang="en-US" sz="1000" spc="-100">
                <a:latin typeface="游ゴシック"/>
                <a:ea typeface="游ゴシック"/>
              </a:rPr>
              <a:t>　定量面では宿泊業は設備集約的な業種でその健全性への着目が重要です。固定長期適合率が</a:t>
            </a:r>
            <a:r>
              <a:rPr kumimoji="1" lang="en-US" altLang="ja-JP" sz="1000" spc="-100">
                <a:latin typeface="游ゴシック"/>
                <a:ea typeface="游ゴシック"/>
              </a:rPr>
              <a:t>100</a:t>
            </a:r>
            <a:r>
              <a:rPr kumimoji="1" lang="ja-JP" altLang="en-US" sz="1000" spc="-100">
                <a:latin typeface="游ゴシック"/>
                <a:ea typeface="游ゴシック"/>
              </a:rPr>
              <a:t>％以下ということは調達した長期資金と会社が蓄積した自己資本で自社の生産設備を賄えていることを示しているので訪問前に必ず確認して下さい。参考までに日本政策金融公庫が</a:t>
            </a:r>
            <a:r>
              <a:rPr kumimoji="1" lang="en-US" altLang="ja-JP" sz="1000" spc="-100">
                <a:latin typeface="游ゴシック"/>
                <a:ea typeface="游ゴシック"/>
              </a:rPr>
              <a:t>2024</a:t>
            </a:r>
            <a:r>
              <a:rPr kumimoji="1" lang="ja-JP" altLang="en-US" sz="1000" spc="-100">
                <a:latin typeface="游ゴシック"/>
                <a:ea typeface="游ゴシック"/>
              </a:rPr>
              <a:t>年８月に公表した小企業の経営指標（旅館・ホテル）による平均値は</a:t>
            </a:r>
            <a:r>
              <a:rPr kumimoji="1" lang="en-US" altLang="ja-JP" sz="1000" spc="-100">
                <a:latin typeface="游ゴシック"/>
                <a:ea typeface="游ゴシック"/>
              </a:rPr>
              <a:t>105.1</a:t>
            </a:r>
            <a:r>
              <a:rPr kumimoji="1" lang="ja-JP" altLang="en-US" sz="1000" spc="-100">
                <a:latin typeface="游ゴシック"/>
                <a:ea typeface="游ゴシック"/>
              </a:rPr>
              <a:t>％・中央値は</a:t>
            </a:r>
            <a:r>
              <a:rPr kumimoji="1" lang="en-US" altLang="ja-JP" sz="1000" spc="-100">
                <a:latin typeface="游ゴシック"/>
                <a:ea typeface="游ゴシック"/>
              </a:rPr>
              <a:t>94.3</a:t>
            </a:r>
            <a:r>
              <a:rPr kumimoji="1" lang="ja-JP" altLang="en-US" sz="1000" spc="-100">
                <a:latin typeface="游ゴシック"/>
                <a:ea typeface="游ゴシック"/>
              </a:rPr>
              <a:t>％となっています。下記の留意点も踏まえた着眼をお勧めします。</a:t>
            </a:r>
            <a:endParaRPr kumimoji="1" lang="en-US" altLang="ja-JP" sz="1000" spc="-100">
              <a:latin typeface="游ゴシック"/>
              <a:ea typeface="游ゴシック"/>
            </a:endParaRPr>
          </a:p>
        </p:txBody>
      </p:sp>
      <p:grpSp>
        <p:nvGrpSpPr>
          <p:cNvPr id="134" name="グループ化 133">
            <a:extLst>
              <a:ext uri="{FF2B5EF4-FFF2-40B4-BE49-F238E27FC236}">
                <a16:creationId xmlns:a16="http://schemas.microsoft.com/office/drawing/2014/main" id="{453176ED-35D9-639F-2367-50ED5C06895C}"/>
              </a:ext>
            </a:extLst>
          </p:cNvPr>
          <p:cNvGrpSpPr/>
          <p:nvPr/>
        </p:nvGrpSpPr>
        <p:grpSpPr>
          <a:xfrm>
            <a:off x="331496" y="3600000"/>
            <a:ext cx="9130255" cy="1162074"/>
            <a:chOff x="331496" y="3749845"/>
            <a:chExt cx="9130255" cy="1162074"/>
          </a:xfrm>
        </p:grpSpPr>
        <p:sp>
          <p:nvSpPr>
            <p:cNvPr id="89" name="テキスト ボックス 88">
              <a:extLst>
                <a:ext uri="{FF2B5EF4-FFF2-40B4-BE49-F238E27FC236}">
                  <a16:creationId xmlns:a16="http://schemas.microsoft.com/office/drawing/2014/main" id="{40525EBA-DA7E-DEF2-C892-B45F71437B7F}"/>
                </a:ext>
              </a:extLst>
            </p:cNvPr>
            <p:cNvSpPr txBox="1"/>
            <p:nvPr/>
          </p:nvSpPr>
          <p:spPr>
            <a:xfrm>
              <a:off x="364551" y="4357921"/>
              <a:ext cx="9097200" cy="553998"/>
            </a:xfrm>
            <a:prstGeom prst="rect">
              <a:avLst/>
            </a:prstGeom>
            <a:noFill/>
          </p:spPr>
          <p:txBody>
            <a:bodyPr wrap="square" rtlCol="0">
              <a:spAutoFit/>
            </a:bodyPr>
            <a:lstStyle/>
            <a:p>
              <a:r>
                <a:rPr kumimoji="1" lang="ja-JP" altLang="en-US" sz="1000" spc="-100">
                  <a:latin typeface="+mn-ea"/>
                </a:rPr>
                <a:t>　計算の結果、固定長期適合率が</a:t>
              </a:r>
              <a:r>
                <a:rPr kumimoji="1" lang="en-US" altLang="ja-JP" sz="1000" spc="-100">
                  <a:latin typeface="+mn-ea"/>
                </a:rPr>
                <a:t>100</a:t>
              </a:r>
              <a:r>
                <a:rPr kumimoji="1" lang="ja-JP" altLang="en-US" sz="1000" spc="-100">
                  <a:latin typeface="+mn-ea"/>
                </a:rPr>
                <a:t>％を下回る数字である場合、特に自動計算される経営分析ソフトでは注意喚起のコメントが出ない場合があります。一般論として固定長期適合率は低い方が固定資産を財務的には余力をもって維持できていることを示します。しかし、設備の老朽化が進み簿価が小さくなっている財務状態であっても数値は低く算出されます。借入金の内容、業歴や自己資本比率などに留意した上で数値を確認することをお勧めします。</a:t>
              </a:r>
              <a:endParaRPr kumimoji="1" lang="en-US" altLang="ja-JP" sz="1000" spc="-100">
                <a:latin typeface="+mn-ea"/>
              </a:endParaRPr>
            </a:p>
          </p:txBody>
        </p:sp>
        <p:grpSp>
          <p:nvGrpSpPr>
            <p:cNvPr id="132" name="グループ化 131">
              <a:extLst>
                <a:ext uri="{FF2B5EF4-FFF2-40B4-BE49-F238E27FC236}">
                  <a16:creationId xmlns:a16="http://schemas.microsoft.com/office/drawing/2014/main" id="{6B2F6D49-90E3-9406-7FBE-0C6A1C2C16D3}"/>
                </a:ext>
              </a:extLst>
            </p:cNvPr>
            <p:cNvGrpSpPr/>
            <p:nvPr/>
          </p:nvGrpSpPr>
          <p:grpSpPr>
            <a:xfrm>
              <a:off x="331496" y="3749845"/>
              <a:ext cx="7794586" cy="594673"/>
              <a:chOff x="331496" y="3827479"/>
              <a:chExt cx="7794586" cy="594673"/>
            </a:xfrm>
          </p:grpSpPr>
          <p:grpSp>
            <p:nvGrpSpPr>
              <p:cNvPr id="129" name="グループ化 128">
                <a:extLst>
                  <a:ext uri="{FF2B5EF4-FFF2-40B4-BE49-F238E27FC236}">
                    <a16:creationId xmlns:a16="http://schemas.microsoft.com/office/drawing/2014/main" id="{93A9CFD8-5C10-305F-D956-39962DDD5482}"/>
                  </a:ext>
                </a:extLst>
              </p:cNvPr>
              <p:cNvGrpSpPr/>
              <p:nvPr/>
            </p:nvGrpSpPr>
            <p:grpSpPr>
              <a:xfrm>
                <a:off x="1946219" y="4052820"/>
                <a:ext cx="6179863" cy="369332"/>
                <a:chOff x="1946220" y="4052820"/>
                <a:chExt cx="5934272" cy="369332"/>
              </a:xfrm>
            </p:grpSpPr>
            <p:sp>
              <p:nvSpPr>
                <p:cNvPr id="107" name="正方形/長方形 106">
                  <a:extLst>
                    <a:ext uri="{FF2B5EF4-FFF2-40B4-BE49-F238E27FC236}">
                      <a16:creationId xmlns:a16="http://schemas.microsoft.com/office/drawing/2014/main" id="{254CB8FF-2EC1-9CF9-9C1A-B928125BCF24}"/>
                    </a:ext>
                  </a:extLst>
                </p:cNvPr>
                <p:cNvSpPr/>
                <p:nvPr/>
              </p:nvSpPr>
              <p:spPr>
                <a:xfrm>
                  <a:off x="1946220" y="4098140"/>
                  <a:ext cx="5934272" cy="31099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D742507-4F7E-1E0D-7B31-253DD81E6F89}"/>
                    </a:ext>
                  </a:extLst>
                </p:cNvPr>
                <p:cNvSpPr txBox="1"/>
                <p:nvPr/>
              </p:nvSpPr>
              <p:spPr>
                <a:xfrm>
                  <a:off x="1946220" y="4052820"/>
                  <a:ext cx="5464762"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数値が良好な場合でも主要設備の状態確認は必須</a:t>
                  </a:r>
                </a:p>
              </p:txBody>
            </p:sp>
          </p:grpSp>
          <p:grpSp>
            <p:nvGrpSpPr>
              <p:cNvPr id="61" name="グループ化 60">
                <a:extLst>
                  <a:ext uri="{FF2B5EF4-FFF2-40B4-BE49-F238E27FC236}">
                    <a16:creationId xmlns:a16="http://schemas.microsoft.com/office/drawing/2014/main" id="{AC8E750A-47BB-8844-7DB2-2D7953BD849E}"/>
                  </a:ext>
                </a:extLst>
              </p:cNvPr>
              <p:cNvGrpSpPr/>
              <p:nvPr/>
            </p:nvGrpSpPr>
            <p:grpSpPr>
              <a:xfrm>
                <a:off x="331496" y="3827479"/>
                <a:ext cx="2614067" cy="584775"/>
                <a:chOff x="312014" y="2983832"/>
                <a:chExt cx="2614067" cy="584775"/>
              </a:xfrm>
            </p:grpSpPr>
            <p:sp>
              <p:nvSpPr>
                <p:cNvPr id="62" name="テキスト ボックス 61">
                  <a:extLst>
                    <a:ext uri="{FF2B5EF4-FFF2-40B4-BE49-F238E27FC236}">
                      <a16:creationId xmlns:a16="http://schemas.microsoft.com/office/drawing/2014/main" id="{50DCFE64-47FF-B143-687E-013BB4DF7ED7}"/>
                    </a:ext>
                  </a:extLst>
                </p:cNvPr>
                <p:cNvSpPr txBox="1"/>
                <p:nvPr/>
              </p:nvSpPr>
              <p:spPr>
                <a:xfrm>
                  <a:off x="312014" y="3157452"/>
                  <a:ext cx="890437" cy="369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留意点</a:t>
                  </a:r>
                </a:p>
              </p:txBody>
            </p:sp>
            <p:sp>
              <p:nvSpPr>
                <p:cNvPr id="72" name="テキスト ボックス 71">
                  <a:extLst>
                    <a:ext uri="{FF2B5EF4-FFF2-40B4-BE49-F238E27FC236}">
                      <a16:creationId xmlns:a16="http://schemas.microsoft.com/office/drawing/2014/main" id="{14282C74-C4B9-9758-F179-823A64E36D7A}"/>
                    </a:ext>
                  </a:extLst>
                </p:cNvPr>
                <p:cNvSpPr txBox="1"/>
                <p:nvPr/>
              </p:nvSpPr>
              <p:spPr>
                <a:xfrm>
                  <a:off x="1078030" y="2983832"/>
                  <a:ext cx="1848051" cy="584775"/>
                </a:xfrm>
                <a:prstGeom prst="rect">
                  <a:avLst/>
                </a:prstGeom>
                <a:noFill/>
              </p:spPr>
              <p:txBody>
                <a:bodyPr wrap="square" rtlCol="0">
                  <a:spAutoFit/>
                </a:bodyPr>
                <a:lstStyle/>
                <a:p>
                  <a:r>
                    <a:rPr kumimoji="1" lang="ja-JP" altLang="en-US" sz="1400">
                      <a:latin typeface="HGS明朝E" panose="02020900000000000000" pitchFamily="18" charset="-128"/>
                      <a:ea typeface="HGS明朝E" panose="02020900000000000000" pitchFamily="18" charset="-128"/>
                    </a:rPr>
                    <a:t>その</a:t>
                  </a:r>
                  <a:r>
                    <a:rPr kumimoji="1" lang="ja-JP" altLang="en-US" sz="3200" b="1">
                      <a:latin typeface="HGS明朝E" panose="02020900000000000000" pitchFamily="18" charset="-128"/>
                      <a:ea typeface="HGS明朝E" panose="02020900000000000000" pitchFamily="18" charset="-128"/>
                    </a:rPr>
                    <a:t>２</a:t>
                  </a:r>
                  <a:endParaRPr kumimoji="1" lang="ja-JP" altLang="en-US" b="1">
                    <a:latin typeface="HGS明朝E" panose="02020900000000000000" pitchFamily="18" charset="-128"/>
                    <a:ea typeface="HGS明朝E" panose="02020900000000000000" pitchFamily="18" charset="-128"/>
                  </a:endParaRPr>
                </a:p>
              </p:txBody>
            </p:sp>
            <p:cxnSp>
              <p:nvCxnSpPr>
                <p:cNvPr id="73" name="直線コネクタ 72">
                  <a:extLst>
                    <a:ext uri="{FF2B5EF4-FFF2-40B4-BE49-F238E27FC236}">
                      <a16:creationId xmlns:a16="http://schemas.microsoft.com/office/drawing/2014/main" id="{655BE0B3-1B86-A2CB-36A8-0162A2FA6146}"/>
                    </a:ext>
                  </a:extLst>
                </p:cNvPr>
                <p:cNvCxnSpPr>
                  <a:cxnSpLocks/>
                </p:cNvCxnSpPr>
                <p:nvPr/>
              </p:nvCxnSpPr>
              <p:spPr>
                <a:xfrm>
                  <a:off x="371475" y="3526783"/>
                  <a:ext cx="1476624" cy="0"/>
                </a:xfrm>
                <a:prstGeom prst="line">
                  <a:avLst/>
                </a:prstGeom>
                <a:ln w="4762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grpSp>
        </p:grpSp>
      </p:grpSp>
      <p:grpSp>
        <p:nvGrpSpPr>
          <p:cNvPr id="133" name="グループ化 132">
            <a:extLst>
              <a:ext uri="{FF2B5EF4-FFF2-40B4-BE49-F238E27FC236}">
                <a16:creationId xmlns:a16="http://schemas.microsoft.com/office/drawing/2014/main" id="{6B85ABAB-E84D-361F-DB80-3D046C20DE91}"/>
              </a:ext>
            </a:extLst>
          </p:cNvPr>
          <p:cNvGrpSpPr/>
          <p:nvPr/>
        </p:nvGrpSpPr>
        <p:grpSpPr>
          <a:xfrm>
            <a:off x="331496" y="2574585"/>
            <a:ext cx="9156347" cy="1140213"/>
            <a:chOff x="331496" y="2626341"/>
            <a:chExt cx="9156347" cy="1140213"/>
          </a:xfrm>
        </p:grpSpPr>
        <p:grpSp>
          <p:nvGrpSpPr>
            <p:cNvPr id="131" name="グループ化 130">
              <a:extLst>
                <a:ext uri="{FF2B5EF4-FFF2-40B4-BE49-F238E27FC236}">
                  <a16:creationId xmlns:a16="http://schemas.microsoft.com/office/drawing/2014/main" id="{8305C8B6-A01C-2223-874E-17A9C96FDF3A}"/>
                </a:ext>
              </a:extLst>
            </p:cNvPr>
            <p:cNvGrpSpPr/>
            <p:nvPr/>
          </p:nvGrpSpPr>
          <p:grpSpPr>
            <a:xfrm>
              <a:off x="331496" y="2626341"/>
              <a:ext cx="7794587" cy="866285"/>
              <a:chOff x="331496" y="2626341"/>
              <a:chExt cx="7794587" cy="866285"/>
            </a:xfrm>
          </p:grpSpPr>
          <p:grpSp>
            <p:nvGrpSpPr>
              <p:cNvPr id="130" name="グループ化 129">
                <a:extLst>
                  <a:ext uri="{FF2B5EF4-FFF2-40B4-BE49-F238E27FC236}">
                    <a16:creationId xmlns:a16="http://schemas.microsoft.com/office/drawing/2014/main" id="{22C15FDE-D956-7A71-9107-F83ACB8CAE0B}"/>
                  </a:ext>
                </a:extLst>
              </p:cNvPr>
              <p:cNvGrpSpPr/>
              <p:nvPr/>
            </p:nvGrpSpPr>
            <p:grpSpPr>
              <a:xfrm>
                <a:off x="1927042" y="2846295"/>
                <a:ext cx="6199041" cy="646331"/>
                <a:chOff x="1927042" y="2846295"/>
                <a:chExt cx="6002719" cy="646331"/>
              </a:xfrm>
            </p:grpSpPr>
            <p:sp>
              <p:nvSpPr>
                <p:cNvPr id="105" name="正方形/長方形 104">
                  <a:extLst>
                    <a:ext uri="{FF2B5EF4-FFF2-40B4-BE49-F238E27FC236}">
                      <a16:creationId xmlns:a16="http://schemas.microsoft.com/office/drawing/2014/main" id="{B0217322-6B85-FDD0-5531-D3B4647777F5}"/>
                    </a:ext>
                  </a:extLst>
                </p:cNvPr>
                <p:cNvSpPr/>
                <p:nvPr/>
              </p:nvSpPr>
              <p:spPr>
                <a:xfrm>
                  <a:off x="1976239" y="2894820"/>
                  <a:ext cx="5953522" cy="310993"/>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81FDBD58-0BBA-3727-F65F-E8CF5B466D5D}"/>
                    </a:ext>
                  </a:extLst>
                </p:cNvPr>
                <p:cNvSpPr txBox="1"/>
                <p:nvPr/>
              </p:nvSpPr>
              <p:spPr>
                <a:xfrm>
                  <a:off x="1927042" y="2846295"/>
                  <a:ext cx="5819479" cy="646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固定負債（長期借入金）に運転資金が入っていないか？</a:t>
                  </a:r>
                </a:p>
              </p:txBody>
            </p:sp>
          </p:grpSp>
          <p:grpSp>
            <p:nvGrpSpPr>
              <p:cNvPr id="41" name="グループ化 40">
                <a:extLst>
                  <a:ext uri="{FF2B5EF4-FFF2-40B4-BE49-F238E27FC236}">
                    <a16:creationId xmlns:a16="http://schemas.microsoft.com/office/drawing/2014/main" id="{CD3A4A67-AA77-899E-62E2-41F1607FD5DA}"/>
                  </a:ext>
                </a:extLst>
              </p:cNvPr>
              <p:cNvGrpSpPr/>
              <p:nvPr/>
            </p:nvGrpSpPr>
            <p:grpSpPr>
              <a:xfrm>
                <a:off x="331496" y="2626341"/>
                <a:ext cx="2614067" cy="584775"/>
                <a:chOff x="312014" y="2983832"/>
                <a:chExt cx="2614067" cy="584775"/>
              </a:xfrm>
            </p:grpSpPr>
            <p:sp>
              <p:nvSpPr>
                <p:cNvPr id="49" name="テキスト ボックス 48">
                  <a:extLst>
                    <a:ext uri="{FF2B5EF4-FFF2-40B4-BE49-F238E27FC236}">
                      <a16:creationId xmlns:a16="http://schemas.microsoft.com/office/drawing/2014/main" id="{FD8724E2-DA43-1712-12E0-B673FFB12D4A}"/>
                    </a:ext>
                  </a:extLst>
                </p:cNvPr>
                <p:cNvSpPr txBox="1"/>
                <p:nvPr/>
              </p:nvSpPr>
              <p:spPr>
                <a:xfrm>
                  <a:off x="312014" y="3157452"/>
                  <a:ext cx="890437" cy="369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留意点</a:t>
                  </a:r>
                </a:p>
              </p:txBody>
            </p:sp>
            <p:sp>
              <p:nvSpPr>
                <p:cNvPr id="50" name="テキスト ボックス 49">
                  <a:extLst>
                    <a:ext uri="{FF2B5EF4-FFF2-40B4-BE49-F238E27FC236}">
                      <a16:creationId xmlns:a16="http://schemas.microsoft.com/office/drawing/2014/main" id="{01558258-1CCF-52B7-3570-0756F93216F6}"/>
                    </a:ext>
                  </a:extLst>
                </p:cNvPr>
                <p:cNvSpPr txBox="1"/>
                <p:nvPr/>
              </p:nvSpPr>
              <p:spPr>
                <a:xfrm>
                  <a:off x="1078030" y="2983832"/>
                  <a:ext cx="1848051" cy="584775"/>
                </a:xfrm>
                <a:prstGeom prst="rect">
                  <a:avLst/>
                </a:prstGeom>
                <a:noFill/>
              </p:spPr>
              <p:txBody>
                <a:bodyPr wrap="square" rtlCol="0">
                  <a:spAutoFit/>
                </a:bodyPr>
                <a:lstStyle/>
                <a:p>
                  <a:r>
                    <a:rPr kumimoji="1" lang="ja-JP" altLang="en-US" sz="1400">
                      <a:latin typeface="HGS明朝E" panose="02020900000000000000" pitchFamily="18" charset="-128"/>
                      <a:ea typeface="HGS明朝E" panose="02020900000000000000" pitchFamily="18" charset="-128"/>
                    </a:rPr>
                    <a:t>その</a:t>
                  </a:r>
                  <a:r>
                    <a:rPr kumimoji="1" lang="ja-JP" altLang="en-US" sz="3200" b="1">
                      <a:latin typeface="HGS明朝E" panose="02020900000000000000" pitchFamily="18" charset="-128"/>
                      <a:ea typeface="HGS明朝E" panose="02020900000000000000" pitchFamily="18" charset="-128"/>
                    </a:rPr>
                    <a:t>１</a:t>
                  </a:r>
                  <a:endParaRPr kumimoji="1" lang="ja-JP" altLang="en-US" b="1">
                    <a:latin typeface="HGS明朝E" panose="02020900000000000000" pitchFamily="18" charset="-128"/>
                    <a:ea typeface="HGS明朝E" panose="02020900000000000000" pitchFamily="18" charset="-128"/>
                  </a:endParaRPr>
                </a:p>
              </p:txBody>
            </p:sp>
            <p:cxnSp>
              <p:nvCxnSpPr>
                <p:cNvPr id="60" name="直線コネクタ 59">
                  <a:extLst>
                    <a:ext uri="{FF2B5EF4-FFF2-40B4-BE49-F238E27FC236}">
                      <a16:creationId xmlns:a16="http://schemas.microsoft.com/office/drawing/2014/main" id="{9424892D-233A-C302-818A-3E16725C3CA3}"/>
                    </a:ext>
                  </a:extLst>
                </p:cNvPr>
                <p:cNvCxnSpPr>
                  <a:cxnSpLocks/>
                </p:cNvCxnSpPr>
                <p:nvPr/>
              </p:nvCxnSpPr>
              <p:spPr>
                <a:xfrm>
                  <a:off x="371475" y="3526783"/>
                  <a:ext cx="1476624" cy="0"/>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7" name="テキスト ボックス 86">
              <a:extLst>
                <a:ext uri="{FF2B5EF4-FFF2-40B4-BE49-F238E27FC236}">
                  <a16:creationId xmlns:a16="http://schemas.microsoft.com/office/drawing/2014/main" id="{6820F658-E44F-83A4-7DFD-0A6527465818}"/>
                </a:ext>
              </a:extLst>
            </p:cNvPr>
            <p:cNvSpPr txBox="1"/>
            <p:nvPr/>
          </p:nvSpPr>
          <p:spPr>
            <a:xfrm>
              <a:off x="392400" y="3212556"/>
              <a:ext cx="9095443" cy="553998"/>
            </a:xfrm>
            <a:prstGeom prst="rect">
              <a:avLst/>
            </a:prstGeom>
            <a:noFill/>
          </p:spPr>
          <p:txBody>
            <a:bodyPr wrap="square" rtlCol="0">
              <a:spAutoFit/>
            </a:bodyPr>
            <a:lstStyle/>
            <a:p>
              <a:r>
                <a:rPr kumimoji="1" lang="ja-JP" altLang="en-US" sz="1000" spc="-100"/>
                <a:t>　設備投資資金は長期借入金、日常の事業運営に必要な運転資金は短期借入金、と明確に区分して調達している企業は、現実的には少ないと思われます。運転資金も設備資金も全て長期借入金で調達している企業も多く見られます。そのような企業の固定長期適合率は、過少に算出されることもあります。従前の融資関係資料や訪問前の経理担当者への聞き取りにより、借入金の使途を確認できる場合は、それらを基に固定負債のうち設備投資資金と自己資本の合計で、再計算することも有効です。</a:t>
              </a:r>
              <a:endParaRPr kumimoji="1" lang="en-US" altLang="ja-JP" sz="1000" spc="-100"/>
            </a:p>
          </p:txBody>
        </p:sp>
      </p:grpSp>
      <p:grpSp>
        <p:nvGrpSpPr>
          <p:cNvPr id="23" name="グループ化 22">
            <a:extLst>
              <a:ext uri="{FF2B5EF4-FFF2-40B4-BE49-F238E27FC236}">
                <a16:creationId xmlns:a16="http://schemas.microsoft.com/office/drawing/2014/main" id="{FD08D0BE-505C-D7B7-1CE1-167C8574B037}"/>
              </a:ext>
            </a:extLst>
          </p:cNvPr>
          <p:cNvGrpSpPr/>
          <p:nvPr/>
        </p:nvGrpSpPr>
        <p:grpSpPr>
          <a:xfrm>
            <a:off x="2417722" y="4971853"/>
            <a:ext cx="7560896" cy="1848649"/>
            <a:chOff x="2404274" y="4922783"/>
            <a:chExt cx="7560896" cy="1848649"/>
          </a:xfrm>
        </p:grpSpPr>
        <p:sp>
          <p:nvSpPr>
            <p:cNvPr id="20" name="テキスト ボックス 19">
              <a:extLst>
                <a:ext uri="{FF2B5EF4-FFF2-40B4-BE49-F238E27FC236}">
                  <a16:creationId xmlns:a16="http://schemas.microsoft.com/office/drawing/2014/main" id="{249ADC13-BB72-C35D-5903-76998C840CA3}"/>
                </a:ext>
              </a:extLst>
            </p:cNvPr>
            <p:cNvSpPr txBox="1"/>
            <p:nvPr/>
          </p:nvSpPr>
          <p:spPr>
            <a:xfrm>
              <a:off x="7760915" y="5423274"/>
              <a:ext cx="2202618" cy="707886"/>
            </a:xfrm>
            <a:prstGeom prst="rect">
              <a:avLst/>
            </a:prstGeom>
            <a:noFill/>
          </p:spPr>
          <p:txBody>
            <a:bodyPr wrap="square" lIns="91440" tIns="45720" rIns="91440" bIns="45720" rtlCol="0" anchor="t">
              <a:spAutoFit/>
            </a:bodyPr>
            <a:lstStyle/>
            <a:p>
              <a:r>
                <a:rPr kumimoji="1" lang="ja-JP" sz="1000">
                  <a:latin typeface="游ゴシック"/>
                  <a:ea typeface="游ゴシック"/>
                </a:rPr>
                <a:t>□ </a:t>
              </a:r>
              <a:r>
                <a:rPr kumimoji="1" lang="ja-JP" altLang="en-US" sz="1000">
                  <a:ea typeface="游ゴシック"/>
                </a:rPr>
                <a:t> 設備資金の実態額</a:t>
              </a:r>
              <a:endParaRPr lang="en-US" altLang="ja-JP" sz="1000">
                <a:ea typeface="游ゴシック" panose="020B0400000000000000" pitchFamily="34" charset="-128"/>
                <a:cs typeface="Calibri" panose="020F0502020204030204"/>
              </a:endParaRPr>
            </a:p>
            <a:p>
              <a:r>
                <a:rPr kumimoji="1" lang="ja-JP" sz="1000">
                  <a:latin typeface="游ゴシック"/>
                  <a:ea typeface="游ゴシック"/>
                </a:rPr>
                <a:t>□</a:t>
              </a:r>
              <a:r>
                <a:rPr kumimoji="1" lang="ja-JP" altLang="en-US" sz="1000">
                  <a:ea typeface="游ゴシック"/>
                </a:rPr>
                <a:t>  赤字補填資金の可能性</a:t>
              </a:r>
              <a:endParaRPr lang="en-US" altLang="ja-JP" sz="1000">
                <a:ea typeface="游ゴシック"/>
                <a:cs typeface="Calibri"/>
              </a:endParaRPr>
            </a:p>
            <a:p>
              <a:r>
                <a:rPr kumimoji="1" lang="ja-JP" altLang="en-US" sz="1000"/>
                <a:t>　（減価償却不足とも連動）</a:t>
              </a:r>
              <a:endParaRPr kumimoji="1" lang="en-US" altLang="ja-JP" sz="1000"/>
            </a:p>
            <a:p>
              <a:endParaRPr kumimoji="1" lang="ja-JP" altLang="en-US" sz="1000"/>
            </a:p>
          </p:txBody>
        </p:sp>
        <p:sp>
          <p:nvSpPr>
            <p:cNvPr id="22" name="テキスト ボックス 21">
              <a:extLst>
                <a:ext uri="{FF2B5EF4-FFF2-40B4-BE49-F238E27FC236}">
                  <a16:creationId xmlns:a16="http://schemas.microsoft.com/office/drawing/2014/main" id="{8DCA4D38-1A3E-B007-B406-0BA8CA9B548F}"/>
                </a:ext>
              </a:extLst>
            </p:cNvPr>
            <p:cNvSpPr txBox="1"/>
            <p:nvPr/>
          </p:nvSpPr>
          <p:spPr>
            <a:xfrm>
              <a:off x="7762552" y="6190996"/>
              <a:ext cx="2202618" cy="553998"/>
            </a:xfrm>
            <a:prstGeom prst="rect">
              <a:avLst/>
            </a:prstGeom>
            <a:noFill/>
          </p:spPr>
          <p:txBody>
            <a:bodyPr wrap="square" rtlCol="0">
              <a:spAutoFit/>
            </a:bodyPr>
            <a:lstStyle/>
            <a:p>
              <a:r>
                <a:rPr kumimoji="1" lang="ja-JP" altLang="en-US" sz="1000" dirty="0">
                  <a:latin typeface="+mn-ea"/>
                </a:rPr>
                <a:t>□  業歴と自己資本額の</a:t>
              </a:r>
              <a:endParaRPr kumimoji="1" lang="en-US" altLang="ja-JP" sz="1000" dirty="0">
                <a:latin typeface="+mn-ea"/>
              </a:endParaRPr>
            </a:p>
            <a:p>
              <a:r>
                <a:rPr kumimoji="1" lang="ja-JP" altLang="en-US" sz="1000" dirty="0">
                  <a:latin typeface="+mn-ea"/>
                </a:rPr>
                <a:t>　  バランスに着眼</a:t>
              </a:r>
              <a:endParaRPr kumimoji="1" lang="en-US" altLang="ja-JP" sz="1000" dirty="0">
                <a:latin typeface="+mn-ea"/>
              </a:endParaRPr>
            </a:p>
            <a:p>
              <a:r>
                <a:rPr kumimoji="1" lang="en-US" altLang="ja-JP" sz="1000" dirty="0">
                  <a:latin typeface="+mn-ea"/>
                </a:rPr>
                <a:t>    </a:t>
              </a:r>
              <a:r>
                <a:rPr kumimoji="1" lang="ja-JP" altLang="en-US" sz="1000" dirty="0">
                  <a:latin typeface="+mn-ea"/>
                </a:rPr>
                <a:t>（例：老舗の過少自己資本）</a:t>
              </a:r>
            </a:p>
          </p:txBody>
        </p:sp>
        <p:grpSp>
          <p:nvGrpSpPr>
            <p:cNvPr id="18" name="グループ化 17">
              <a:extLst>
                <a:ext uri="{FF2B5EF4-FFF2-40B4-BE49-F238E27FC236}">
                  <a16:creationId xmlns:a16="http://schemas.microsoft.com/office/drawing/2014/main" id="{01748FD5-0A3F-4C64-417E-173A940DE8C5}"/>
                </a:ext>
              </a:extLst>
            </p:cNvPr>
            <p:cNvGrpSpPr/>
            <p:nvPr/>
          </p:nvGrpSpPr>
          <p:grpSpPr>
            <a:xfrm>
              <a:off x="2404274" y="4922783"/>
              <a:ext cx="7137176" cy="1848649"/>
              <a:chOff x="2404274" y="4922783"/>
              <a:chExt cx="7137176" cy="1848649"/>
            </a:xfrm>
          </p:grpSpPr>
          <p:sp>
            <p:nvSpPr>
              <p:cNvPr id="10" name="テキスト ボックス 9">
                <a:extLst>
                  <a:ext uri="{FF2B5EF4-FFF2-40B4-BE49-F238E27FC236}">
                    <a16:creationId xmlns:a16="http://schemas.microsoft.com/office/drawing/2014/main" id="{9904DECA-064B-C850-BE3A-A619FE310ED2}"/>
                  </a:ext>
                </a:extLst>
              </p:cNvPr>
              <p:cNvSpPr txBox="1"/>
              <p:nvPr/>
            </p:nvSpPr>
            <p:spPr>
              <a:xfrm>
                <a:off x="2423521" y="5909658"/>
                <a:ext cx="2192179" cy="861774"/>
              </a:xfrm>
              <a:prstGeom prst="rect">
                <a:avLst/>
              </a:prstGeom>
              <a:noFill/>
            </p:spPr>
            <p:txBody>
              <a:bodyPr wrap="square" rtlCol="0">
                <a:spAutoFit/>
              </a:bodyPr>
              <a:lstStyle/>
              <a:p>
                <a:r>
                  <a:rPr kumimoji="1" lang="ja-JP" altLang="en-US" sz="1000">
                    <a:latin typeface="+mn-ea"/>
                  </a:rPr>
                  <a:t>□  老朽化した設備の可能性</a:t>
                </a:r>
                <a:endParaRPr kumimoji="1" lang="en-US" altLang="ja-JP" sz="1000">
                  <a:latin typeface="+mn-ea"/>
                </a:endParaRPr>
              </a:p>
              <a:p>
                <a:r>
                  <a:rPr kumimoji="1" lang="ja-JP" altLang="en-US" sz="1000">
                    <a:latin typeface="+mn-ea"/>
                  </a:rPr>
                  <a:t>　（訪問時要確認）</a:t>
                </a:r>
                <a:endParaRPr kumimoji="1" lang="en-US" altLang="ja-JP" sz="1000">
                  <a:latin typeface="+mn-ea"/>
                </a:endParaRPr>
              </a:p>
              <a:p>
                <a:r>
                  <a:rPr kumimoji="1" lang="ja-JP" altLang="en-US" sz="1000">
                    <a:latin typeface="+mn-ea"/>
                  </a:rPr>
                  <a:t>□  業歴とのバランスに着眼</a:t>
                </a:r>
                <a:endParaRPr kumimoji="1" lang="en-US" altLang="ja-JP" sz="1000">
                  <a:latin typeface="+mn-ea"/>
                </a:endParaRPr>
              </a:p>
              <a:p>
                <a:r>
                  <a:rPr kumimoji="1" lang="ja-JP" altLang="en-US" sz="1000">
                    <a:latin typeface="+mn-ea"/>
                  </a:rPr>
                  <a:t>　（減価償却不足や非事業資産）</a:t>
                </a:r>
                <a:endParaRPr kumimoji="1" lang="en-US" altLang="ja-JP" sz="1000">
                  <a:latin typeface="+mn-ea"/>
                </a:endParaRPr>
              </a:p>
              <a:p>
                <a:endParaRPr kumimoji="1" lang="ja-JP" altLang="en-US" sz="1000">
                  <a:latin typeface="+mn-ea"/>
                </a:endParaRPr>
              </a:p>
            </p:txBody>
          </p:sp>
          <p:grpSp>
            <p:nvGrpSpPr>
              <p:cNvPr id="9" name="グループ化 8">
                <a:extLst>
                  <a:ext uri="{FF2B5EF4-FFF2-40B4-BE49-F238E27FC236}">
                    <a16:creationId xmlns:a16="http://schemas.microsoft.com/office/drawing/2014/main" id="{07189D16-E047-D169-7F15-5D055E4D834A}"/>
                  </a:ext>
                </a:extLst>
              </p:cNvPr>
              <p:cNvGrpSpPr/>
              <p:nvPr/>
            </p:nvGrpSpPr>
            <p:grpSpPr>
              <a:xfrm>
                <a:off x="2404274" y="4922783"/>
                <a:ext cx="7137176" cy="1711723"/>
                <a:chOff x="1431403" y="4978775"/>
                <a:chExt cx="7137176" cy="1711723"/>
              </a:xfrm>
            </p:grpSpPr>
            <p:sp>
              <p:nvSpPr>
                <p:cNvPr id="137" name="矢印: 右 136">
                  <a:extLst>
                    <a:ext uri="{FF2B5EF4-FFF2-40B4-BE49-F238E27FC236}">
                      <a16:creationId xmlns:a16="http://schemas.microsoft.com/office/drawing/2014/main" id="{EA944F43-583F-89EA-F32B-DBB1082FCA50}"/>
                    </a:ext>
                  </a:extLst>
                </p:cNvPr>
                <p:cNvSpPr/>
                <p:nvPr/>
              </p:nvSpPr>
              <p:spPr>
                <a:xfrm>
                  <a:off x="3244382" y="5758645"/>
                  <a:ext cx="384381" cy="333240"/>
                </a:xfrm>
                <a:prstGeom prst="rightArrow">
                  <a:avLst/>
                </a:prstGeom>
                <a:noFill/>
                <a:ln w="38100">
                  <a:solidFill>
                    <a:srgbClr val="00B0F0">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8" name="グループ化 147">
                  <a:extLst>
                    <a:ext uri="{FF2B5EF4-FFF2-40B4-BE49-F238E27FC236}">
                      <a16:creationId xmlns:a16="http://schemas.microsoft.com/office/drawing/2014/main" id="{167071E3-14C5-FE39-9754-4869A6EF9B8E}"/>
                    </a:ext>
                  </a:extLst>
                </p:cNvPr>
                <p:cNvGrpSpPr/>
                <p:nvPr/>
              </p:nvGrpSpPr>
              <p:grpSpPr>
                <a:xfrm>
                  <a:off x="1431403" y="5674009"/>
                  <a:ext cx="1984432" cy="276999"/>
                  <a:chOff x="1379647" y="5941415"/>
                  <a:chExt cx="1984432" cy="276999"/>
                </a:xfrm>
              </p:grpSpPr>
              <p:sp>
                <p:nvSpPr>
                  <p:cNvPr id="140" name="テキスト ボックス 139">
                    <a:extLst>
                      <a:ext uri="{FF2B5EF4-FFF2-40B4-BE49-F238E27FC236}">
                        <a16:creationId xmlns:a16="http://schemas.microsoft.com/office/drawing/2014/main" id="{E735FB04-02FD-AEEB-AA4D-22AF20379EDB}"/>
                      </a:ext>
                    </a:extLst>
                  </p:cNvPr>
                  <p:cNvSpPr txBox="1"/>
                  <p:nvPr/>
                </p:nvSpPr>
                <p:spPr>
                  <a:xfrm>
                    <a:off x="1379647" y="5941415"/>
                    <a:ext cx="1984432" cy="276999"/>
                  </a:xfrm>
                  <a:prstGeom prst="rect">
                    <a:avLst/>
                  </a:prstGeom>
                  <a:noFill/>
                </p:spPr>
                <p:txBody>
                  <a:bodyPr wrap="square" rtlCol="0">
                    <a:spAutoFit/>
                  </a:bodyPr>
                  <a:lstStyle/>
                  <a:p>
                    <a:pPr algn="ctr"/>
                    <a:r>
                      <a:rPr kumimoji="1" lang="ja-JP" altLang="en-US" sz="1200" b="1"/>
                      <a:t>固定資産への着眼</a:t>
                    </a:r>
                  </a:p>
                </p:txBody>
              </p:sp>
              <p:cxnSp>
                <p:nvCxnSpPr>
                  <p:cNvPr id="139" name="直線コネクタ 138">
                    <a:extLst>
                      <a:ext uri="{FF2B5EF4-FFF2-40B4-BE49-F238E27FC236}">
                        <a16:creationId xmlns:a16="http://schemas.microsoft.com/office/drawing/2014/main" id="{B85E4417-F013-164F-B35E-73C21B413AE0}"/>
                      </a:ext>
                    </a:extLst>
                  </p:cNvPr>
                  <p:cNvCxnSpPr>
                    <a:cxnSpLocks/>
                  </p:cNvCxnSpPr>
                  <p:nvPr/>
                </p:nvCxnSpPr>
                <p:spPr>
                  <a:xfrm>
                    <a:off x="1584173" y="6192691"/>
                    <a:ext cx="1522454" cy="3894"/>
                  </a:xfrm>
                  <a:prstGeom prst="line">
                    <a:avLst/>
                  </a:prstGeom>
                  <a:ln w="38100">
                    <a:solidFill>
                      <a:srgbClr val="00B0F0">
                        <a:alpha val="55000"/>
                      </a:srgbClr>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362DA42A-165A-D4C9-36F1-E30C5CC9AC92}"/>
                    </a:ext>
                  </a:extLst>
                </p:cNvPr>
                <p:cNvGrpSpPr/>
                <p:nvPr/>
              </p:nvGrpSpPr>
              <p:grpSpPr>
                <a:xfrm>
                  <a:off x="3300133" y="4978775"/>
                  <a:ext cx="5268446" cy="1711723"/>
                  <a:chOff x="3300133" y="4978775"/>
                  <a:chExt cx="5268446" cy="1711723"/>
                </a:xfrm>
              </p:grpSpPr>
              <p:grpSp>
                <p:nvGrpSpPr>
                  <p:cNvPr id="136" name="グループ化 135">
                    <a:extLst>
                      <a:ext uri="{FF2B5EF4-FFF2-40B4-BE49-F238E27FC236}">
                        <a16:creationId xmlns:a16="http://schemas.microsoft.com/office/drawing/2014/main" id="{0BC674F4-49B7-7474-8098-1FB188824411}"/>
                      </a:ext>
                    </a:extLst>
                  </p:cNvPr>
                  <p:cNvGrpSpPr/>
                  <p:nvPr/>
                </p:nvGrpSpPr>
                <p:grpSpPr>
                  <a:xfrm>
                    <a:off x="3300133" y="4978775"/>
                    <a:ext cx="3420428" cy="1711723"/>
                    <a:chOff x="3141191" y="4969506"/>
                    <a:chExt cx="3420428" cy="1711723"/>
                  </a:xfrm>
                </p:grpSpPr>
                <p:grpSp>
                  <p:nvGrpSpPr>
                    <p:cNvPr id="128" name="グループ化 127">
                      <a:extLst>
                        <a:ext uri="{FF2B5EF4-FFF2-40B4-BE49-F238E27FC236}">
                          <a16:creationId xmlns:a16="http://schemas.microsoft.com/office/drawing/2014/main" id="{E8F2D397-B90E-4351-FD8C-DBF79C25054F}"/>
                        </a:ext>
                      </a:extLst>
                    </p:cNvPr>
                    <p:cNvGrpSpPr/>
                    <p:nvPr/>
                  </p:nvGrpSpPr>
                  <p:grpSpPr>
                    <a:xfrm>
                      <a:off x="3141191" y="5278726"/>
                      <a:ext cx="3420428" cy="1402503"/>
                      <a:chOff x="-14067" y="5301574"/>
                      <a:chExt cx="3420428" cy="1402503"/>
                    </a:xfrm>
                  </p:grpSpPr>
                  <p:grpSp>
                    <p:nvGrpSpPr>
                      <p:cNvPr id="122" name="グループ化 121">
                        <a:extLst>
                          <a:ext uri="{FF2B5EF4-FFF2-40B4-BE49-F238E27FC236}">
                            <a16:creationId xmlns:a16="http://schemas.microsoft.com/office/drawing/2014/main" id="{1FE52014-E01D-BB0C-7E5B-67818D827F0A}"/>
                          </a:ext>
                        </a:extLst>
                      </p:cNvPr>
                      <p:cNvGrpSpPr/>
                      <p:nvPr/>
                    </p:nvGrpSpPr>
                    <p:grpSpPr>
                      <a:xfrm>
                        <a:off x="1359839" y="5301574"/>
                        <a:ext cx="2037919" cy="882050"/>
                        <a:chOff x="1420585" y="5257851"/>
                        <a:chExt cx="2037919" cy="882050"/>
                      </a:xfrm>
                    </p:grpSpPr>
                    <p:sp>
                      <p:nvSpPr>
                        <p:cNvPr id="118" name="テキスト ボックス 117">
                          <a:extLst>
                            <a:ext uri="{FF2B5EF4-FFF2-40B4-BE49-F238E27FC236}">
                              <a16:creationId xmlns:a16="http://schemas.microsoft.com/office/drawing/2014/main" id="{9289C1F3-C954-1CBD-8D7E-CD964EF15A38}"/>
                            </a:ext>
                          </a:extLst>
                        </p:cNvPr>
                        <p:cNvSpPr txBox="1"/>
                        <p:nvPr/>
                      </p:nvSpPr>
                      <p:spPr>
                        <a:xfrm>
                          <a:off x="1420585" y="5364503"/>
                          <a:ext cx="2037919" cy="492443"/>
                        </a:xfrm>
                        <a:prstGeom prst="rect">
                          <a:avLst/>
                        </a:prstGeom>
                        <a:noFill/>
                      </p:spPr>
                      <p:txBody>
                        <a:bodyPr wrap="square" rtlCol="0">
                          <a:spAutoFit/>
                        </a:bodyPr>
                        <a:lstStyle/>
                        <a:p>
                          <a:pPr algn="ctr"/>
                          <a:endParaRPr kumimoji="1" lang="en-US" altLang="ja-JP" sz="1400" b="1"/>
                        </a:p>
                        <a:p>
                          <a:pPr algn="ctr"/>
                          <a:r>
                            <a:rPr kumimoji="1" lang="ja-JP" altLang="en-US" sz="1200" b="1"/>
                            <a:t>固定負債</a:t>
                          </a:r>
                          <a:endParaRPr kumimoji="1" lang="ja-JP" altLang="en-US" sz="1600" b="1"/>
                        </a:p>
                      </p:txBody>
                    </p:sp>
                    <p:sp>
                      <p:nvSpPr>
                        <p:cNvPr id="120" name="正方形/長方形 119">
                          <a:extLst>
                            <a:ext uri="{FF2B5EF4-FFF2-40B4-BE49-F238E27FC236}">
                              <a16:creationId xmlns:a16="http://schemas.microsoft.com/office/drawing/2014/main" id="{30E89E8F-7135-868A-161C-3CC0D3BAB4FE}"/>
                            </a:ext>
                          </a:extLst>
                        </p:cNvPr>
                        <p:cNvSpPr/>
                        <p:nvPr/>
                      </p:nvSpPr>
                      <p:spPr>
                        <a:xfrm>
                          <a:off x="1783807" y="5257851"/>
                          <a:ext cx="1311475" cy="882050"/>
                        </a:xfrm>
                        <a:prstGeom prst="rect">
                          <a:avLst/>
                        </a:prstGeom>
                        <a:noFill/>
                        <a:ln w="38100">
                          <a:solidFill>
                            <a:srgbClr val="F87E78">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グループ化 126">
                        <a:extLst>
                          <a:ext uri="{FF2B5EF4-FFF2-40B4-BE49-F238E27FC236}">
                            <a16:creationId xmlns:a16="http://schemas.microsoft.com/office/drawing/2014/main" id="{ABE393E5-6370-D246-AF9D-A67002D0E15D}"/>
                          </a:ext>
                        </a:extLst>
                      </p:cNvPr>
                      <p:cNvGrpSpPr/>
                      <p:nvPr/>
                    </p:nvGrpSpPr>
                    <p:grpSpPr>
                      <a:xfrm>
                        <a:off x="-14067" y="5301574"/>
                        <a:ext cx="3420428" cy="1402503"/>
                        <a:chOff x="146735" y="5018118"/>
                        <a:chExt cx="3420428" cy="1402503"/>
                      </a:xfrm>
                    </p:grpSpPr>
                    <p:grpSp>
                      <p:nvGrpSpPr>
                        <p:cNvPr id="126" name="グループ化 125">
                          <a:extLst>
                            <a:ext uri="{FF2B5EF4-FFF2-40B4-BE49-F238E27FC236}">
                              <a16:creationId xmlns:a16="http://schemas.microsoft.com/office/drawing/2014/main" id="{9FE3B0B1-FCC0-7908-289F-FEBDD9CA5CFF}"/>
                            </a:ext>
                          </a:extLst>
                        </p:cNvPr>
                        <p:cNvGrpSpPr/>
                        <p:nvPr/>
                      </p:nvGrpSpPr>
                      <p:grpSpPr>
                        <a:xfrm>
                          <a:off x="146735" y="5018118"/>
                          <a:ext cx="2037919" cy="1402503"/>
                          <a:chOff x="2884809" y="5322194"/>
                          <a:chExt cx="2037919" cy="1402503"/>
                        </a:xfrm>
                      </p:grpSpPr>
                      <p:sp>
                        <p:nvSpPr>
                          <p:cNvPr id="117" name="テキスト ボックス 116">
                            <a:extLst>
                              <a:ext uri="{FF2B5EF4-FFF2-40B4-BE49-F238E27FC236}">
                                <a16:creationId xmlns:a16="http://schemas.microsoft.com/office/drawing/2014/main" id="{4AC8182D-4EBA-3FEA-71DE-3796B50B97F9}"/>
                              </a:ext>
                            </a:extLst>
                          </p:cNvPr>
                          <p:cNvSpPr txBox="1"/>
                          <p:nvPr/>
                        </p:nvSpPr>
                        <p:spPr>
                          <a:xfrm>
                            <a:off x="2884809" y="5644746"/>
                            <a:ext cx="2037919" cy="492443"/>
                          </a:xfrm>
                          <a:prstGeom prst="rect">
                            <a:avLst/>
                          </a:prstGeom>
                          <a:noFill/>
                        </p:spPr>
                        <p:txBody>
                          <a:bodyPr wrap="square" rtlCol="0">
                            <a:spAutoFit/>
                          </a:bodyPr>
                          <a:lstStyle/>
                          <a:p>
                            <a:pPr algn="ctr"/>
                            <a:endParaRPr kumimoji="1" lang="en-US" altLang="ja-JP" sz="1400" b="1"/>
                          </a:p>
                          <a:p>
                            <a:pPr algn="ctr"/>
                            <a:r>
                              <a:rPr kumimoji="1" lang="ja-JP" altLang="en-US" sz="1200" b="1"/>
                              <a:t>固定資産</a:t>
                            </a:r>
                            <a:endParaRPr kumimoji="1" lang="ja-JP" altLang="en-US" sz="1600" b="1"/>
                          </a:p>
                        </p:txBody>
                      </p:sp>
                      <p:sp>
                        <p:nvSpPr>
                          <p:cNvPr id="108" name="正方形/長方形 107">
                            <a:extLst>
                              <a:ext uri="{FF2B5EF4-FFF2-40B4-BE49-F238E27FC236}">
                                <a16:creationId xmlns:a16="http://schemas.microsoft.com/office/drawing/2014/main" id="{D5537EAC-746D-1064-8131-2BE7A6FBCBCB}"/>
                              </a:ext>
                            </a:extLst>
                          </p:cNvPr>
                          <p:cNvSpPr/>
                          <p:nvPr/>
                        </p:nvSpPr>
                        <p:spPr>
                          <a:xfrm>
                            <a:off x="3262099" y="5322194"/>
                            <a:ext cx="1311475" cy="1402503"/>
                          </a:xfrm>
                          <a:prstGeom prst="rect">
                            <a:avLst/>
                          </a:prstGeom>
                          <a:noFill/>
                          <a:ln w="38100">
                            <a:solidFill>
                              <a:srgbClr val="00B0F0">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3" name="グループ化 122">
                          <a:extLst>
                            <a:ext uri="{FF2B5EF4-FFF2-40B4-BE49-F238E27FC236}">
                              <a16:creationId xmlns:a16="http://schemas.microsoft.com/office/drawing/2014/main" id="{BCAAEB36-F55C-A962-D6BF-E86208B0D79D}"/>
                            </a:ext>
                          </a:extLst>
                        </p:cNvPr>
                        <p:cNvGrpSpPr/>
                        <p:nvPr/>
                      </p:nvGrpSpPr>
                      <p:grpSpPr>
                        <a:xfrm>
                          <a:off x="1529244" y="5847314"/>
                          <a:ext cx="2037919" cy="568137"/>
                          <a:chOff x="1398220" y="6099388"/>
                          <a:chExt cx="2037919" cy="568137"/>
                        </a:xfrm>
                      </p:grpSpPr>
                      <p:sp>
                        <p:nvSpPr>
                          <p:cNvPr id="116" name="テキスト ボックス 115">
                            <a:extLst>
                              <a:ext uri="{FF2B5EF4-FFF2-40B4-BE49-F238E27FC236}">
                                <a16:creationId xmlns:a16="http://schemas.microsoft.com/office/drawing/2014/main" id="{C7619A5A-D49B-F259-E22D-A55CB4A2B93C}"/>
                              </a:ext>
                            </a:extLst>
                          </p:cNvPr>
                          <p:cNvSpPr txBox="1"/>
                          <p:nvPr/>
                        </p:nvSpPr>
                        <p:spPr>
                          <a:xfrm>
                            <a:off x="1398220" y="6099388"/>
                            <a:ext cx="2037919" cy="492443"/>
                          </a:xfrm>
                          <a:prstGeom prst="rect">
                            <a:avLst/>
                          </a:prstGeom>
                          <a:noFill/>
                        </p:spPr>
                        <p:txBody>
                          <a:bodyPr wrap="square" rtlCol="0">
                            <a:spAutoFit/>
                          </a:bodyPr>
                          <a:lstStyle/>
                          <a:p>
                            <a:pPr algn="ctr"/>
                            <a:endParaRPr kumimoji="1" lang="en-US" altLang="ja-JP" sz="1400" b="1"/>
                          </a:p>
                          <a:p>
                            <a:pPr algn="ctr"/>
                            <a:r>
                              <a:rPr kumimoji="1" lang="ja-JP" altLang="en-US" sz="1200" b="1"/>
                              <a:t>自己資本</a:t>
                            </a:r>
                            <a:endParaRPr kumimoji="1" lang="ja-JP" altLang="en-US" sz="1600" b="1"/>
                          </a:p>
                        </p:txBody>
                      </p:sp>
                      <p:sp>
                        <p:nvSpPr>
                          <p:cNvPr id="121" name="正方形/長方形 120">
                            <a:extLst>
                              <a:ext uri="{FF2B5EF4-FFF2-40B4-BE49-F238E27FC236}">
                                <a16:creationId xmlns:a16="http://schemas.microsoft.com/office/drawing/2014/main" id="{B31B28C5-E1A8-44FA-D97D-69A2B4FDB6A2}"/>
                              </a:ext>
                            </a:extLst>
                          </p:cNvPr>
                          <p:cNvSpPr/>
                          <p:nvPr/>
                        </p:nvSpPr>
                        <p:spPr>
                          <a:xfrm>
                            <a:off x="1757929" y="6205263"/>
                            <a:ext cx="1311475" cy="462262"/>
                          </a:xfrm>
                          <a:prstGeom prst="rect">
                            <a:avLst/>
                          </a:prstGeom>
                          <a:noFill/>
                          <a:ln w="38100">
                            <a:solidFill>
                              <a:srgbClr val="92D050">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35" name="テキスト ボックス 134">
                      <a:extLst>
                        <a:ext uri="{FF2B5EF4-FFF2-40B4-BE49-F238E27FC236}">
                          <a16:creationId xmlns:a16="http://schemas.microsoft.com/office/drawing/2014/main" id="{9805C73F-E73C-CC50-CFD6-4F9202996266}"/>
                        </a:ext>
                      </a:extLst>
                    </p:cNvPr>
                    <p:cNvSpPr txBox="1"/>
                    <p:nvPr/>
                  </p:nvSpPr>
                  <p:spPr>
                    <a:xfrm>
                      <a:off x="3411210" y="4969506"/>
                      <a:ext cx="2890945" cy="276999"/>
                    </a:xfrm>
                    <a:prstGeom prst="rect">
                      <a:avLst/>
                    </a:prstGeom>
                    <a:noFill/>
                  </p:spPr>
                  <p:txBody>
                    <a:bodyPr wrap="square" rtlCol="0">
                      <a:spAutoFit/>
                    </a:bodyPr>
                    <a:lstStyle/>
                    <a:p>
                      <a:pPr algn="ctr"/>
                      <a:r>
                        <a:rPr kumimoji="1" lang="en-US" altLang="ja-JP" sz="1200" b="1"/>
                        <a:t>【</a:t>
                      </a:r>
                      <a:r>
                        <a:rPr kumimoji="1" lang="ja-JP" altLang="en-US" sz="1200" b="1"/>
                        <a:t>固定長期適合率の留意点</a:t>
                      </a:r>
                      <a:r>
                        <a:rPr kumimoji="1" lang="en-US" altLang="ja-JP" sz="1200" b="1"/>
                        <a:t>】</a:t>
                      </a:r>
                      <a:endParaRPr kumimoji="1" lang="ja-JP" altLang="en-US" sz="1200" b="1"/>
                    </a:p>
                  </p:txBody>
                </p:sp>
              </p:grpSp>
              <p:grpSp>
                <p:nvGrpSpPr>
                  <p:cNvPr id="3" name="グループ化 2">
                    <a:extLst>
                      <a:ext uri="{FF2B5EF4-FFF2-40B4-BE49-F238E27FC236}">
                        <a16:creationId xmlns:a16="http://schemas.microsoft.com/office/drawing/2014/main" id="{9A4180F1-A078-441A-2C76-8BACD1378F50}"/>
                      </a:ext>
                    </a:extLst>
                  </p:cNvPr>
                  <p:cNvGrpSpPr/>
                  <p:nvPr/>
                </p:nvGrpSpPr>
                <p:grpSpPr>
                  <a:xfrm>
                    <a:off x="6393681" y="6017406"/>
                    <a:ext cx="2174898" cy="482331"/>
                    <a:chOff x="6393681" y="6017406"/>
                    <a:chExt cx="2174898" cy="482331"/>
                  </a:xfrm>
                </p:grpSpPr>
                <p:sp>
                  <p:nvSpPr>
                    <p:cNvPr id="142" name="矢印: 右 141">
                      <a:extLst>
                        <a:ext uri="{FF2B5EF4-FFF2-40B4-BE49-F238E27FC236}">
                          <a16:creationId xmlns:a16="http://schemas.microsoft.com/office/drawing/2014/main" id="{5EE9CA52-5053-D820-9D84-BB65D3EA70EA}"/>
                        </a:ext>
                      </a:extLst>
                    </p:cNvPr>
                    <p:cNvSpPr/>
                    <p:nvPr/>
                  </p:nvSpPr>
                  <p:spPr>
                    <a:xfrm rot="10800000">
                      <a:off x="6393681" y="6166497"/>
                      <a:ext cx="384381" cy="333240"/>
                    </a:xfrm>
                    <a:prstGeom prst="rightArrow">
                      <a:avLst/>
                    </a:prstGeom>
                    <a:noFill/>
                    <a:ln w="38100">
                      <a:solidFill>
                        <a:srgbClr val="92D050">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0" name="グループ化 149">
                      <a:extLst>
                        <a:ext uri="{FF2B5EF4-FFF2-40B4-BE49-F238E27FC236}">
                          <a16:creationId xmlns:a16="http://schemas.microsoft.com/office/drawing/2014/main" id="{8D314D37-D7A1-1709-2A8A-A9089FF297BA}"/>
                        </a:ext>
                      </a:extLst>
                    </p:cNvPr>
                    <p:cNvGrpSpPr/>
                    <p:nvPr/>
                  </p:nvGrpSpPr>
                  <p:grpSpPr>
                    <a:xfrm>
                      <a:off x="6584147" y="6017406"/>
                      <a:ext cx="1984432" cy="276999"/>
                      <a:chOff x="6541921" y="6130328"/>
                      <a:chExt cx="1984432" cy="276999"/>
                    </a:xfrm>
                  </p:grpSpPr>
                  <p:sp>
                    <p:nvSpPr>
                      <p:cNvPr id="147" name="テキスト ボックス 146">
                        <a:extLst>
                          <a:ext uri="{FF2B5EF4-FFF2-40B4-BE49-F238E27FC236}">
                            <a16:creationId xmlns:a16="http://schemas.microsoft.com/office/drawing/2014/main" id="{5222819C-0E8B-1FA8-EC00-D8D325FF2D21}"/>
                          </a:ext>
                        </a:extLst>
                      </p:cNvPr>
                      <p:cNvSpPr txBox="1"/>
                      <p:nvPr/>
                    </p:nvSpPr>
                    <p:spPr>
                      <a:xfrm>
                        <a:off x="6541921" y="6130328"/>
                        <a:ext cx="1984432" cy="276999"/>
                      </a:xfrm>
                      <a:prstGeom prst="rect">
                        <a:avLst/>
                      </a:prstGeom>
                      <a:noFill/>
                    </p:spPr>
                    <p:txBody>
                      <a:bodyPr wrap="square" rtlCol="0">
                        <a:spAutoFit/>
                      </a:bodyPr>
                      <a:lstStyle/>
                      <a:p>
                        <a:pPr algn="ctr"/>
                        <a:r>
                          <a:rPr kumimoji="1" lang="ja-JP" altLang="en-US" sz="1200" b="1"/>
                          <a:t>自己資本への着眼</a:t>
                        </a:r>
                      </a:p>
                    </p:txBody>
                  </p:sp>
                  <p:cxnSp>
                    <p:nvCxnSpPr>
                      <p:cNvPr id="145" name="直線コネクタ 144">
                        <a:extLst>
                          <a:ext uri="{FF2B5EF4-FFF2-40B4-BE49-F238E27FC236}">
                            <a16:creationId xmlns:a16="http://schemas.microsoft.com/office/drawing/2014/main" id="{E94056D0-3C99-C9E4-D721-6C24A6DB7763}"/>
                          </a:ext>
                        </a:extLst>
                      </p:cNvPr>
                      <p:cNvCxnSpPr>
                        <a:cxnSpLocks/>
                      </p:cNvCxnSpPr>
                      <p:nvPr/>
                    </p:nvCxnSpPr>
                    <p:spPr>
                      <a:xfrm>
                        <a:off x="6841117" y="6374800"/>
                        <a:ext cx="1522454" cy="3894"/>
                      </a:xfrm>
                      <a:prstGeom prst="line">
                        <a:avLst/>
                      </a:prstGeom>
                      <a:ln w="38100">
                        <a:solidFill>
                          <a:srgbClr val="92D050">
                            <a:alpha val="55000"/>
                          </a:srgbClr>
                        </a:solidFill>
                      </a:ln>
                    </p:spPr>
                    <p:style>
                      <a:lnRef idx="1">
                        <a:schemeClr val="accent1"/>
                      </a:lnRef>
                      <a:fillRef idx="0">
                        <a:schemeClr val="accent1"/>
                      </a:fillRef>
                      <a:effectRef idx="0">
                        <a:schemeClr val="accent1"/>
                      </a:effectRef>
                      <a:fontRef idx="minor">
                        <a:schemeClr val="tx1"/>
                      </a:fontRef>
                    </p:style>
                  </p:cxnSp>
                </p:grpSp>
              </p:grpSp>
              <p:grpSp>
                <p:nvGrpSpPr>
                  <p:cNvPr id="2" name="グループ化 1">
                    <a:extLst>
                      <a:ext uri="{FF2B5EF4-FFF2-40B4-BE49-F238E27FC236}">
                        <a16:creationId xmlns:a16="http://schemas.microsoft.com/office/drawing/2014/main" id="{772A2EB5-99E9-978C-E236-8C41D052B622}"/>
                      </a:ext>
                    </a:extLst>
                  </p:cNvPr>
                  <p:cNvGrpSpPr/>
                  <p:nvPr/>
                </p:nvGrpSpPr>
                <p:grpSpPr>
                  <a:xfrm>
                    <a:off x="6391956" y="5216848"/>
                    <a:ext cx="2176623" cy="440927"/>
                    <a:chOff x="6391956" y="5216848"/>
                    <a:chExt cx="2176623" cy="440927"/>
                  </a:xfrm>
                </p:grpSpPr>
                <p:sp>
                  <p:nvSpPr>
                    <p:cNvPr id="141" name="矢印: 右 140">
                      <a:extLst>
                        <a:ext uri="{FF2B5EF4-FFF2-40B4-BE49-F238E27FC236}">
                          <a16:creationId xmlns:a16="http://schemas.microsoft.com/office/drawing/2014/main" id="{01A2505C-6D42-E4A7-1DC0-EA65C95A8E22}"/>
                        </a:ext>
                      </a:extLst>
                    </p:cNvPr>
                    <p:cNvSpPr/>
                    <p:nvPr/>
                  </p:nvSpPr>
                  <p:spPr>
                    <a:xfrm rot="10800000">
                      <a:off x="6391956" y="5324535"/>
                      <a:ext cx="384381" cy="333240"/>
                    </a:xfrm>
                    <a:prstGeom prst="rightArrow">
                      <a:avLst/>
                    </a:prstGeom>
                    <a:noFill/>
                    <a:ln w="38100">
                      <a:solidFill>
                        <a:srgbClr val="F87E78">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9" name="グループ化 148">
                      <a:extLst>
                        <a:ext uri="{FF2B5EF4-FFF2-40B4-BE49-F238E27FC236}">
                          <a16:creationId xmlns:a16="http://schemas.microsoft.com/office/drawing/2014/main" id="{C0C88B1E-A456-6AF1-0250-3DEF265D0BD5}"/>
                        </a:ext>
                      </a:extLst>
                    </p:cNvPr>
                    <p:cNvGrpSpPr/>
                    <p:nvPr/>
                  </p:nvGrpSpPr>
                  <p:grpSpPr>
                    <a:xfrm>
                      <a:off x="6584147" y="5216848"/>
                      <a:ext cx="1984432" cy="276999"/>
                      <a:chOff x="6569518" y="5510113"/>
                      <a:chExt cx="1984432" cy="276999"/>
                    </a:xfrm>
                  </p:grpSpPr>
                  <p:cxnSp>
                    <p:nvCxnSpPr>
                      <p:cNvPr id="144" name="直線コネクタ 143">
                        <a:extLst>
                          <a:ext uri="{FF2B5EF4-FFF2-40B4-BE49-F238E27FC236}">
                            <a16:creationId xmlns:a16="http://schemas.microsoft.com/office/drawing/2014/main" id="{E2C0F87F-2C90-5B72-A9ED-9CBA19D9F9A1}"/>
                          </a:ext>
                        </a:extLst>
                      </p:cNvPr>
                      <p:cNvCxnSpPr>
                        <a:cxnSpLocks/>
                      </p:cNvCxnSpPr>
                      <p:nvPr/>
                    </p:nvCxnSpPr>
                    <p:spPr>
                      <a:xfrm>
                        <a:off x="6838353" y="5756016"/>
                        <a:ext cx="1522454" cy="3894"/>
                      </a:xfrm>
                      <a:prstGeom prst="line">
                        <a:avLst/>
                      </a:prstGeom>
                      <a:ln w="38100">
                        <a:solidFill>
                          <a:srgbClr val="F87E78">
                            <a:alpha val="55000"/>
                          </a:srgbClr>
                        </a:solidFill>
                      </a:ln>
                    </p:spPr>
                    <p:style>
                      <a:lnRef idx="1">
                        <a:schemeClr val="accent1"/>
                      </a:lnRef>
                      <a:fillRef idx="0">
                        <a:schemeClr val="accent1"/>
                      </a:fillRef>
                      <a:effectRef idx="0">
                        <a:schemeClr val="accent1"/>
                      </a:effectRef>
                      <a:fontRef idx="minor">
                        <a:schemeClr val="tx1"/>
                      </a:fontRef>
                    </p:style>
                  </p:cxnSp>
                  <p:sp>
                    <p:nvSpPr>
                      <p:cNvPr id="146" name="テキスト ボックス 145">
                        <a:extLst>
                          <a:ext uri="{FF2B5EF4-FFF2-40B4-BE49-F238E27FC236}">
                            <a16:creationId xmlns:a16="http://schemas.microsoft.com/office/drawing/2014/main" id="{EFCBAAA7-430B-0D71-7CA7-89AC71A23EB1}"/>
                          </a:ext>
                        </a:extLst>
                      </p:cNvPr>
                      <p:cNvSpPr txBox="1"/>
                      <p:nvPr/>
                    </p:nvSpPr>
                    <p:spPr>
                      <a:xfrm>
                        <a:off x="6569518" y="5510113"/>
                        <a:ext cx="1984432" cy="276999"/>
                      </a:xfrm>
                      <a:prstGeom prst="rect">
                        <a:avLst/>
                      </a:prstGeom>
                      <a:noFill/>
                    </p:spPr>
                    <p:txBody>
                      <a:bodyPr wrap="square" rtlCol="0">
                        <a:spAutoFit/>
                      </a:bodyPr>
                      <a:lstStyle/>
                      <a:p>
                        <a:pPr algn="ctr"/>
                        <a:r>
                          <a:rPr kumimoji="1" lang="ja-JP" altLang="en-US" sz="1200" b="1"/>
                          <a:t>固定負債への着眼</a:t>
                        </a:r>
                      </a:p>
                    </p:txBody>
                  </p:sp>
                </p:grpSp>
              </p:grpSp>
            </p:grpSp>
          </p:grpSp>
        </p:grpSp>
      </p:grpSp>
      <p:grpSp>
        <p:nvGrpSpPr>
          <p:cNvPr id="38" name="グループ化 37">
            <a:extLst>
              <a:ext uri="{FF2B5EF4-FFF2-40B4-BE49-F238E27FC236}">
                <a16:creationId xmlns:a16="http://schemas.microsoft.com/office/drawing/2014/main" id="{3D141263-B5CA-06CC-6B63-BC81639C3C36}"/>
              </a:ext>
            </a:extLst>
          </p:cNvPr>
          <p:cNvGrpSpPr/>
          <p:nvPr/>
        </p:nvGrpSpPr>
        <p:grpSpPr>
          <a:xfrm>
            <a:off x="284412" y="5127771"/>
            <a:ext cx="2071807" cy="1531650"/>
            <a:chOff x="7552489" y="5166107"/>
            <a:chExt cx="2071807" cy="1531650"/>
          </a:xfrm>
        </p:grpSpPr>
        <p:grpSp>
          <p:nvGrpSpPr>
            <p:cNvPr id="28" name="グループ化 27">
              <a:extLst>
                <a:ext uri="{FF2B5EF4-FFF2-40B4-BE49-F238E27FC236}">
                  <a16:creationId xmlns:a16="http://schemas.microsoft.com/office/drawing/2014/main" id="{A4503680-1EB3-C5EF-5558-A47DA5EFBB93}"/>
                </a:ext>
              </a:extLst>
            </p:cNvPr>
            <p:cNvGrpSpPr/>
            <p:nvPr/>
          </p:nvGrpSpPr>
          <p:grpSpPr>
            <a:xfrm>
              <a:off x="7552489" y="5166107"/>
              <a:ext cx="2071807" cy="1531650"/>
              <a:chOff x="7552489" y="5166107"/>
              <a:chExt cx="2071807" cy="1531650"/>
            </a:xfrm>
          </p:grpSpPr>
          <p:sp>
            <p:nvSpPr>
              <p:cNvPr id="24" name="四角形: 角を丸くする 23">
                <a:extLst>
                  <a:ext uri="{FF2B5EF4-FFF2-40B4-BE49-F238E27FC236}">
                    <a16:creationId xmlns:a16="http://schemas.microsoft.com/office/drawing/2014/main" id="{E84D0A6F-DC1F-2A4F-504B-DD4CA127E45C}"/>
                  </a:ext>
                </a:extLst>
              </p:cNvPr>
              <p:cNvSpPr/>
              <p:nvPr/>
            </p:nvSpPr>
            <p:spPr>
              <a:xfrm>
                <a:off x="7579226" y="5166107"/>
                <a:ext cx="2022998" cy="1531650"/>
              </a:xfrm>
              <a:prstGeom prst="roundRect">
                <a:avLst>
                  <a:gd name="adj" fmla="val 5403"/>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18BD4AD-9559-8600-A4ED-34DE65E076D9}"/>
                  </a:ext>
                </a:extLst>
              </p:cNvPr>
              <p:cNvSpPr txBox="1"/>
              <p:nvPr/>
            </p:nvSpPr>
            <p:spPr>
              <a:xfrm>
                <a:off x="7552489" y="5246662"/>
                <a:ext cx="2071807" cy="369332"/>
              </a:xfrm>
              <a:prstGeom prst="rect">
                <a:avLst/>
              </a:prstGeom>
              <a:noFill/>
            </p:spPr>
            <p:txBody>
              <a:bodyPr wrap="square" rtlCol="0">
                <a:spAutoFit/>
              </a:bodyPr>
              <a:lstStyle/>
              <a:p>
                <a:pPr algn="ctr"/>
                <a:r>
                  <a:rPr kumimoji="1" lang="ja-JP" altLang="en-US" b="1"/>
                  <a:t>比率分析の留意点</a:t>
                </a:r>
              </a:p>
            </p:txBody>
          </p:sp>
          <p:sp>
            <p:nvSpPr>
              <p:cNvPr id="27" name="テキスト ボックス 26">
                <a:extLst>
                  <a:ext uri="{FF2B5EF4-FFF2-40B4-BE49-F238E27FC236}">
                    <a16:creationId xmlns:a16="http://schemas.microsoft.com/office/drawing/2014/main" id="{66C8533E-9FED-4A5D-F5B4-810347A899CC}"/>
                  </a:ext>
                </a:extLst>
              </p:cNvPr>
              <p:cNvSpPr txBox="1"/>
              <p:nvPr/>
            </p:nvSpPr>
            <p:spPr>
              <a:xfrm>
                <a:off x="7560602" y="5685720"/>
                <a:ext cx="2063162" cy="861774"/>
              </a:xfrm>
              <a:prstGeom prst="rect">
                <a:avLst/>
              </a:prstGeom>
              <a:noFill/>
            </p:spPr>
            <p:txBody>
              <a:bodyPr wrap="square" rtlCol="0">
                <a:spAutoFit/>
              </a:bodyPr>
              <a:lstStyle/>
              <a:p>
                <a:r>
                  <a:rPr kumimoji="1" lang="ja-JP" altLang="en-US" sz="1000"/>
                  <a:t>比率分析は規模や額の大小を問わず一定の傾向分析ができるという長所がありますが、個々の要素の内訳やバランスには十分留意することをお勧めします。</a:t>
                </a:r>
              </a:p>
            </p:txBody>
          </p:sp>
        </p:grpSp>
        <p:cxnSp>
          <p:nvCxnSpPr>
            <p:cNvPr id="32" name="直線コネクタ 31">
              <a:extLst>
                <a:ext uri="{FF2B5EF4-FFF2-40B4-BE49-F238E27FC236}">
                  <a16:creationId xmlns:a16="http://schemas.microsoft.com/office/drawing/2014/main" id="{51FD0F82-1BA0-7104-139B-A653DDF253DB}"/>
                </a:ext>
              </a:extLst>
            </p:cNvPr>
            <p:cNvCxnSpPr>
              <a:cxnSpLocks/>
            </p:cNvCxnSpPr>
            <p:nvPr/>
          </p:nvCxnSpPr>
          <p:spPr>
            <a:xfrm>
              <a:off x="7637141" y="5607368"/>
              <a:ext cx="1849259" cy="281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BF1FDC43-8467-8C4F-C492-FCA6C1A20B09}"/>
              </a:ext>
            </a:extLst>
          </p:cNvPr>
          <p:cNvSpPr txBox="1"/>
          <p:nvPr/>
        </p:nvSpPr>
        <p:spPr>
          <a:xfrm>
            <a:off x="200298" y="527715"/>
            <a:ext cx="8804366" cy="415498"/>
          </a:xfrm>
          <a:prstGeom prst="rect">
            <a:avLst/>
          </a:prstGeom>
          <a:noFill/>
        </p:spPr>
        <p:txBody>
          <a:bodyPr wrap="square" rtlCol="0">
            <a:spAutoFit/>
          </a:bodyPr>
          <a:lstStyle/>
          <a:p>
            <a:r>
              <a:rPr kumimoji="1" lang="ja-JP" altLang="en-US" sz="1000"/>
              <a:t>宿泊業は立地や業態により大きく事業性が異なるという特徴があります。また訪問後に得られる情報（客数や稼働率、設備の実態等）を基にした分析が必要な業種です。定量面で必要な準備はできるだけ立地や業態に左右されないポイントを抑えることをお勧めします。</a:t>
            </a:r>
            <a:endParaRPr kumimoji="1" lang="en-US" altLang="ja-JP" sz="1000"/>
          </a:p>
        </p:txBody>
      </p:sp>
      <p:sp>
        <p:nvSpPr>
          <p:cNvPr id="78" name="スライド番号プレースホルダー 1">
            <a:extLst>
              <a:ext uri="{FF2B5EF4-FFF2-40B4-BE49-F238E27FC236}">
                <a16:creationId xmlns:a16="http://schemas.microsoft.com/office/drawing/2014/main" id="{205457C2-AACB-400C-A04F-52E5882A4A65}"/>
              </a:ext>
            </a:extLst>
          </p:cNvPr>
          <p:cNvSpPr txBox="1">
            <a:spLocks/>
          </p:cNvSpPr>
          <p:nvPr/>
        </p:nvSpPr>
        <p:spPr>
          <a:xfrm>
            <a:off x="9418638" y="6494463"/>
            <a:ext cx="487362" cy="3635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ea typeface="游ゴシック"/>
                <a:cs typeface="Calibri"/>
              </a:rPr>
              <a:t>14</a:t>
            </a:r>
          </a:p>
        </p:txBody>
      </p:sp>
      <p:sp>
        <p:nvSpPr>
          <p:cNvPr id="79" name="テキスト ボックス 78">
            <a:extLst>
              <a:ext uri="{FF2B5EF4-FFF2-40B4-BE49-F238E27FC236}">
                <a16:creationId xmlns:a16="http://schemas.microsoft.com/office/drawing/2014/main" id="{FDD83D78-2EB0-424C-8320-BA7332FAA1B4}"/>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80" name="テキスト ボックス 79">
            <a:extLst>
              <a:ext uri="{FF2B5EF4-FFF2-40B4-BE49-F238E27FC236}">
                <a16:creationId xmlns:a16="http://schemas.microsoft.com/office/drawing/2014/main" id="{AAD2E42C-5039-4548-8F69-78101998460C}"/>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grpSp>
        <p:nvGrpSpPr>
          <p:cNvPr id="81" name="グループ化 80">
            <a:extLst>
              <a:ext uri="{FF2B5EF4-FFF2-40B4-BE49-F238E27FC236}">
                <a16:creationId xmlns:a16="http://schemas.microsoft.com/office/drawing/2014/main" id="{B9CB47E0-7F0C-4157-8473-89C84FE8D88D}"/>
              </a:ext>
            </a:extLst>
          </p:cNvPr>
          <p:cNvGrpSpPr/>
          <p:nvPr/>
        </p:nvGrpSpPr>
        <p:grpSpPr>
          <a:xfrm>
            <a:off x="295274" y="1192399"/>
            <a:ext cx="1162051" cy="885825"/>
            <a:chOff x="295274" y="1523999"/>
            <a:chExt cx="1162051" cy="885825"/>
          </a:xfrm>
        </p:grpSpPr>
        <p:sp>
          <p:nvSpPr>
            <p:cNvPr id="82" name="楕円 81">
              <a:extLst>
                <a:ext uri="{FF2B5EF4-FFF2-40B4-BE49-F238E27FC236}">
                  <a16:creationId xmlns:a16="http://schemas.microsoft.com/office/drawing/2014/main" id="{D3FC112D-515D-4A28-8762-7C4B80F68B15}"/>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D90D6D1E-1BCB-44E8-950F-617E552AA2F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84" name="正方形/長方形 83">
            <a:extLst>
              <a:ext uri="{FF2B5EF4-FFF2-40B4-BE49-F238E27FC236}">
                <a16:creationId xmlns:a16="http://schemas.microsoft.com/office/drawing/2014/main" id="{217D02A7-6528-4C42-A814-DD809A1C2934}"/>
              </a:ext>
            </a:extLst>
          </p:cNvPr>
          <p:cNvSpPr/>
          <p:nvPr/>
        </p:nvSpPr>
        <p:spPr>
          <a:xfrm>
            <a:off x="1360800"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固定長期適合率</a:t>
            </a:r>
            <a:endParaRPr kumimoji="1" lang="en-US" altLang="ja-JP" sz="1400" b="1">
              <a:solidFill>
                <a:schemeClr val="tx1"/>
              </a:solidFill>
            </a:endParaRPr>
          </a:p>
        </p:txBody>
      </p:sp>
    </p:spTree>
    <p:extLst>
      <p:ext uri="{BB962C8B-B14F-4D97-AF65-F5344CB8AC3E}">
        <p14:creationId xmlns:p14="http://schemas.microsoft.com/office/powerpoint/2010/main" val="17508549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テキスト ボックス 62">
            <a:extLst>
              <a:ext uri="{FF2B5EF4-FFF2-40B4-BE49-F238E27FC236}">
                <a16:creationId xmlns:a16="http://schemas.microsoft.com/office/drawing/2014/main" id="{F8CB2BB2-27D0-A0F7-E6D6-5A1B77214D09}"/>
              </a:ext>
            </a:extLst>
          </p:cNvPr>
          <p:cNvSpPr txBox="1"/>
          <p:nvPr/>
        </p:nvSpPr>
        <p:spPr>
          <a:xfrm>
            <a:off x="6190953" y="2290297"/>
            <a:ext cx="3227685" cy="861774"/>
          </a:xfrm>
          <a:prstGeom prst="rect">
            <a:avLst/>
          </a:prstGeom>
          <a:noFill/>
        </p:spPr>
        <p:txBody>
          <a:bodyPr wrap="square" rtlCol="0">
            <a:spAutoFit/>
          </a:bodyPr>
          <a:lstStyle/>
          <a:p>
            <a:r>
              <a:rPr kumimoji="1" lang="ja-JP" altLang="en-US" sz="1000" spc="-100">
                <a:latin typeface="+mn-ea"/>
              </a:rPr>
              <a:t>企業支援が必要な場面では“返済能力に合わせた改善計画の策定“を基軸にする場合があります。償却前営業利益のほとんどを利払いと既往借入金の返済原資に見込んでしまうと事業継続に必要な設備支出を確保できないことがあるので注意が必要です。</a:t>
            </a:r>
            <a:endParaRPr kumimoji="1" lang="en-US" altLang="ja-JP" sz="1000" spc="-100">
              <a:latin typeface="+mn-ea"/>
            </a:endParaRPr>
          </a:p>
        </p:txBody>
      </p:sp>
      <p:cxnSp>
        <p:nvCxnSpPr>
          <p:cNvPr id="34" name="直線コネクタ 33">
            <a:extLst>
              <a:ext uri="{FF2B5EF4-FFF2-40B4-BE49-F238E27FC236}">
                <a16:creationId xmlns:a16="http://schemas.microsoft.com/office/drawing/2014/main" id="{45CF6B82-BFC1-4CE4-96E7-B63B034B2B2D}"/>
              </a:ext>
            </a:extLst>
          </p:cNvPr>
          <p:cNvCxnSpPr/>
          <p:nvPr/>
        </p:nvCxnSpPr>
        <p:spPr>
          <a:xfrm>
            <a:off x="157163" y="395983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9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E3186E6-BD15-36B7-A71C-BF8F7B363E95}"/>
              </a:ext>
            </a:extLst>
          </p:cNvPr>
          <p:cNvSpPr txBox="1"/>
          <p:nvPr/>
        </p:nvSpPr>
        <p:spPr>
          <a:xfrm>
            <a:off x="3353404" y="1257480"/>
            <a:ext cx="6294337" cy="707886"/>
          </a:xfrm>
          <a:prstGeom prst="rect">
            <a:avLst/>
          </a:prstGeom>
          <a:noFill/>
        </p:spPr>
        <p:txBody>
          <a:bodyPr wrap="square" rtlCol="0">
            <a:spAutoFit/>
          </a:bodyPr>
          <a:lstStyle/>
          <a:p>
            <a:r>
              <a:rPr kumimoji="1" lang="ja-JP" altLang="en-US" sz="1000">
                <a:latin typeface="+mn-ea"/>
              </a:rPr>
              <a:t>□  景気の波に最も影響を受けやすい業種の１つといえる</a:t>
            </a:r>
            <a:endParaRPr kumimoji="1" lang="en-US" altLang="ja-JP" sz="1000">
              <a:latin typeface="+mn-ea"/>
            </a:endParaRPr>
          </a:p>
          <a:p>
            <a:r>
              <a:rPr kumimoji="1" lang="ja-JP" altLang="en-US" sz="1000">
                <a:latin typeface="+mn-ea"/>
              </a:rPr>
              <a:t>□  業況に関わらず事業継続に必須な高額設備更新が発生しやすい（例：エレベーター等）</a:t>
            </a:r>
            <a:endParaRPr kumimoji="1" lang="en-US" altLang="ja-JP" sz="1000">
              <a:latin typeface="+mn-ea"/>
            </a:endParaRPr>
          </a:p>
          <a:p>
            <a:r>
              <a:rPr kumimoji="1" lang="ja-JP" altLang="en-US" sz="1000">
                <a:latin typeface="+mn-ea"/>
              </a:rPr>
              <a:t>□  当期純利益レベルの黒字継続が理想的ではあるが上記理由により困難な場合もある</a:t>
            </a:r>
            <a:endParaRPr kumimoji="1" lang="en-US" altLang="ja-JP" sz="1000">
              <a:latin typeface="+mn-ea"/>
            </a:endParaRPr>
          </a:p>
          <a:p>
            <a:r>
              <a:rPr kumimoji="1" lang="ja-JP" altLang="en-US" sz="1000">
                <a:latin typeface="+mn-ea"/>
              </a:rPr>
              <a:t>□  現実的に償却前営業利益（≒経常収支）の黒字達成や保持が支援の目安になることも多い</a:t>
            </a:r>
            <a:endParaRPr kumimoji="1" lang="en-US" altLang="ja-JP" sz="1000">
              <a:latin typeface="+mn-ea"/>
            </a:endParaRPr>
          </a:p>
        </p:txBody>
      </p:sp>
      <p:sp>
        <p:nvSpPr>
          <p:cNvPr id="123" name="テキスト ボックス 122">
            <a:extLst>
              <a:ext uri="{FF2B5EF4-FFF2-40B4-BE49-F238E27FC236}">
                <a16:creationId xmlns:a16="http://schemas.microsoft.com/office/drawing/2014/main" id="{C46821B7-EB95-F4C2-A563-D979808CCFEF}"/>
              </a:ext>
            </a:extLst>
          </p:cNvPr>
          <p:cNvSpPr txBox="1"/>
          <p:nvPr/>
        </p:nvSpPr>
        <p:spPr>
          <a:xfrm>
            <a:off x="3353404" y="4195070"/>
            <a:ext cx="6292800" cy="707886"/>
          </a:xfrm>
          <a:prstGeom prst="rect">
            <a:avLst/>
          </a:prstGeom>
          <a:noFill/>
        </p:spPr>
        <p:txBody>
          <a:bodyPr wrap="square" rtlCol="0">
            <a:spAutoFit/>
          </a:bodyPr>
          <a:lstStyle/>
          <a:p>
            <a:r>
              <a:rPr kumimoji="1" lang="ja-JP" altLang="en-US" sz="1000">
                <a:latin typeface="+mn-ea"/>
              </a:rPr>
              <a:t>□  景気変動や天候などの外部環境で損益状況が大きく変化しやすい業種</a:t>
            </a:r>
            <a:endParaRPr kumimoji="1" lang="en-US" altLang="ja-JP" sz="1000">
              <a:latin typeface="+mn-ea"/>
            </a:endParaRPr>
          </a:p>
          <a:p>
            <a:r>
              <a:rPr kumimoji="1" lang="ja-JP" altLang="en-US" sz="1000">
                <a:latin typeface="+mn-ea"/>
              </a:rPr>
              <a:t>□  ２～３決算期の損益変動で拙速な対策を講じて、損益の更なる悪化を招くこともある</a:t>
            </a:r>
            <a:endParaRPr kumimoji="1" lang="en-US" altLang="ja-JP" sz="1000">
              <a:latin typeface="+mn-ea"/>
            </a:endParaRPr>
          </a:p>
          <a:p>
            <a:r>
              <a:rPr kumimoji="1" lang="ja-JP" altLang="en-US" sz="1000">
                <a:latin typeface="+mn-ea"/>
              </a:rPr>
              <a:t>　 （不慣れな異業種展開や、一時的な流行に乗じた過剰設備投資）</a:t>
            </a:r>
            <a:endParaRPr kumimoji="1" lang="en-US" altLang="ja-JP" sz="1000">
              <a:latin typeface="+mn-ea"/>
            </a:endParaRPr>
          </a:p>
          <a:p>
            <a:r>
              <a:rPr kumimoji="1" lang="ja-JP" altLang="en-US" sz="1000">
                <a:latin typeface="+mn-ea"/>
              </a:rPr>
              <a:t>□  中小規模の宿泊業の場合、業歴の長い企業が多いので長期的視座で利益構造を把握することも重要</a:t>
            </a:r>
            <a:endParaRPr kumimoji="1" lang="en-US" altLang="ja-JP" sz="1000">
              <a:latin typeface="+mn-ea"/>
            </a:endParaRPr>
          </a:p>
        </p:txBody>
      </p:sp>
      <p:sp>
        <p:nvSpPr>
          <p:cNvPr id="6" name="テキスト ボックス 5">
            <a:extLst>
              <a:ext uri="{FF2B5EF4-FFF2-40B4-BE49-F238E27FC236}">
                <a16:creationId xmlns:a16="http://schemas.microsoft.com/office/drawing/2014/main" id="{375CFDCB-47B9-B18B-42F2-E3703F7DA360}"/>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の目利き（決算資料編）　その２</a:t>
            </a:r>
          </a:p>
        </p:txBody>
      </p:sp>
      <p:grpSp>
        <p:nvGrpSpPr>
          <p:cNvPr id="37" name="グループ化 36">
            <a:extLst>
              <a:ext uri="{FF2B5EF4-FFF2-40B4-BE49-F238E27FC236}">
                <a16:creationId xmlns:a16="http://schemas.microsoft.com/office/drawing/2014/main" id="{A30D8CD9-82C8-AD74-8AC7-023449B14BBF}"/>
              </a:ext>
            </a:extLst>
          </p:cNvPr>
          <p:cNvGrpSpPr/>
          <p:nvPr/>
        </p:nvGrpSpPr>
        <p:grpSpPr>
          <a:xfrm>
            <a:off x="268701" y="2337818"/>
            <a:ext cx="2357268" cy="1468464"/>
            <a:chOff x="1471001" y="2321900"/>
            <a:chExt cx="2357268" cy="1468464"/>
          </a:xfrm>
        </p:grpSpPr>
        <p:grpSp>
          <p:nvGrpSpPr>
            <p:cNvPr id="11" name="グループ化 10">
              <a:extLst>
                <a:ext uri="{FF2B5EF4-FFF2-40B4-BE49-F238E27FC236}">
                  <a16:creationId xmlns:a16="http://schemas.microsoft.com/office/drawing/2014/main" id="{14E3AB13-CFA7-0EFE-FFB0-01D0C5D45830}"/>
                </a:ext>
              </a:extLst>
            </p:cNvPr>
            <p:cNvGrpSpPr/>
            <p:nvPr/>
          </p:nvGrpSpPr>
          <p:grpSpPr>
            <a:xfrm>
              <a:off x="2702099" y="2321900"/>
              <a:ext cx="1126170" cy="1468464"/>
              <a:chOff x="372115" y="2314687"/>
              <a:chExt cx="1126170" cy="1468464"/>
            </a:xfrm>
          </p:grpSpPr>
          <p:grpSp>
            <p:nvGrpSpPr>
              <p:cNvPr id="115" name="グループ化 114">
                <a:extLst>
                  <a:ext uri="{FF2B5EF4-FFF2-40B4-BE49-F238E27FC236}">
                    <a16:creationId xmlns:a16="http://schemas.microsoft.com/office/drawing/2014/main" id="{D35ECE51-5BC5-C966-7FE9-A482B6C7F853}"/>
                  </a:ext>
                </a:extLst>
              </p:cNvPr>
              <p:cNvGrpSpPr/>
              <p:nvPr/>
            </p:nvGrpSpPr>
            <p:grpSpPr>
              <a:xfrm>
                <a:off x="372115" y="2314687"/>
                <a:ext cx="1123551" cy="1468464"/>
                <a:chOff x="372115" y="2314687"/>
                <a:chExt cx="1123551" cy="1433022"/>
              </a:xfrm>
            </p:grpSpPr>
            <p:sp>
              <p:nvSpPr>
                <p:cNvPr id="19" name="正方形/長方形 18">
                  <a:extLst>
                    <a:ext uri="{FF2B5EF4-FFF2-40B4-BE49-F238E27FC236}">
                      <a16:creationId xmlns:a16="http://schemas.microsoft.com/office/drawing/2014/main" id="{E3DB5CAC-30AB-B44D-4D3D-5CA6A387F951}"/>
                    </a:ext>
                  </a:extLst>
                </p:cNvPr>
                <p:cNvSpPr/>
                <p:nvPr/>
              </p:nvSpPr>
              <p:spPr>
                <a:xfrm>
                  <a:off x="372115" y="2314687"/>
                  <a:ext cx="1123551" cy="1433022"/>
                </a:xfrm>
                <a:prstGeom prst="rect">
                  <a:avLst/>
                </a:prstGeom>
                <a:solidFill>
                  <a:srgbClr val="92D050">
                    <a:alpha val="10000"/>
                  </a:srgbClr>
                </a:solidFill>
                <a:ln w="38100">
                  <a:solidFill>
                    <a:srgbClr val="92D050">
                      <a:alpha val="9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A697621-7346-9D4D-DB03-F4B9A9D3DBDE}"/>
                    </a:ext>
                  </a:extLst>
                </p:cNvPr>
                <p:cNvSpPr txBox="1"/>
                <p:nvPr/>
              </p:nvSpPr>
              <p:spPr>
                <a:xfrm>
                  <a:off x="481261" y="2878212"/>
                  <a:ext cx="904775" cy="461665"/>
                </a:xfrm>
                <a:prstGeom prst="rect">
                  <a:avLst/>
                </a:prstGeom>
                <a:noFill/>
              </p:spPr>
              <p:txBody>
                <a:bodyPr wrap="square" rtlCol="0">
                  <a:spAutoFit/>
                </a:bodyPr>
                <a:lstStyle/>
                <a:p>
                  <a:pPr algn="ctr"/>
                  <a:endParaRPr kumimoji="1" lang="en-US" altLang="ja-JP" sz="2400" b="1">
                    <a:latin typeface="HGS創英角ｺﾞｼｯｸUB" panose="020B0900000000000000" pitchFamily="50" charset="-128"/>
                    <a:ea typeface="HGS創英角ｺﾞｼｯｸUB" panose="020B0900000000000000" pitchFamily="50" charset="-128"/>
                  </a:endParaRPr>
                </a:p>
              </p:txBody>
            </p:sp>
          </p:grpSp>
          <p:sp>
            <p:nvSpPr>
              <p:cNvPr id="8" name="テキスト ボックス 7">
                <a:extLst>
                  <a:ext uri="{FF2B5EF4-FFF2-40B4-BE49-F238E27FC236}">
                    <a16:creationId xmlns:a16="http://schemas.microsoft.com/office/drawing/2014/main" id="{6CBD6458-DCD0-3867-56B1-B27BB207FBA4}"/>
                  </a:ext>
                </a:extLst>
              </p:cNvPr>
              <p:cNvSpPr txBox="1"/>
              <p:nvPr/>
            </p:nvSpPr>
            <p:spPr>
              <a:xfrm>
                <a:off x="374734" y="2755091"/>
                <a:ext cx="1123551" cy="584775"/>
              </a:xfrm>
              <a:prstGeom prst="rect">
                <a:avLst/>
              </a:prstGeom>
              <a:noFill/>
            </p:spPr>
            <p:txBody>
              <a:bodyPr wrap="square" rtlCol="0">
                <a:spAutoFit/>
              </a:bodyPr>
              <a:lstStyle/>
              <a:p>
                <a:pPr algn="ctr"/>
                <a:r>
                  <a:rPr kumimoji="1" lang="ja-JP" altLang="en-US" sz="1600" b="1"/>
                  <a:t>償却前</a:t>
                </a:r>
                <a:endParaRPr kumimoji="1" lang="en-US" altLang="ja-JP" sz="1600" b="1"/>
              </a:p>
              <a:p>
                <a:pPr algn="ctr"/>
                <a:r>
                  <a:rPr kumimoji="1" lang="ja-JP" altLang="en-US" sz="1600" b="1"/>
                  <a:t>営業利益</a:t>
                </a:r>
              </a:p>
            </p:txBody>
          </p:sp>
        </p:grpSp>
        <p:grpSp>
          <p:nvGrpSpPr>
            <p:cNvPr id="33" name="グループ化 32">
              <a:extLst>
                <a:ext uri="{FF2B5EF4-FFF2-40B4-BE49-F238E27FC236}">
                  <a16:creationId xmlns:a16="http://schemas.microsoft.com/office/drawing/2014/main" id="{C2A495AE-C554-143B-00BC-96B96EACA12E}"/>
                </a:ext>
              </a:extLst>
            </p:cNvPr>
            <p:cNvGrpSpPr/>
            <p:nvPr/>
          </p:nvGrpSpPr>
          <p:grpSpPr>
            <a:xfrm>
              <a:off x="1471001" y="2321900"/>
              <a:ext cx="1231098" cy="1468464"/>
              <a:chOff x="1471001" y="2321900"/>
              <a:chExt cx="1231098" cy="1468464"/>
            </a:xfrm>
          </p:grpSpPr>
          <p:sp>
            <p:nvSpPr>
              <p:cNvPr id="24" name="正方形/長方形 23">
                <a:extLst>
                  <a:ext uri="{FF2B5EF4-FFF2-40B4-BE49-F238E27FC236}">
                    <a16:creationId xmlns:a16="http://schemas.microsoft.com/office/drawing/2014/main" id="{87D60903-ABE4-599B-63AB-975931B78FEA}"/>
                  </a:ext>
                </a:extLst>
              </p:cNvPr>
              <p:cNvSpPr/>
              <p:nvPr/>
            </p:nvSpPr>
            <p:spPr>
              <a:xfrm>
                <a:off x="1532814" y="2321900"/>
                <a:ext cx="1123551" cy="1468464"/>
              </a:xfrm>
              <a:prstGeom prst="rect">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8EDBDDA3-0114-52AC-FD89-D1B6E31B371D}"/>
                  </a:ext>
                </a:extLst>
              </p:cNvPr>
              <p:cNvCxnSpPr>
                <a:stCxn id="24" idx="1"/>
                <a:endCxn id="24" idx="3"/>
              </p:cNvCxnSpPr>
              <p:nvPr/>
            </p:nvCxnSpPr>
            <p:spPr>
              <a:xfrm>
                <a:off x="1532814" y="3056132"/>
                <a:ext cx="112355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F5809952-DB75-6827-62DB-EE2DBD9C2C2D}"/>
                  </a:ext>
                </a:extLst>
              </p:cNvPr>
              <p:cNvSpPr txBox="1"/>
              <p:nvPr/>
            </p:nvSpPr>
            <p:spPr>
              <a:xfrm>
                <a:off x="1471001" y="2570065"/>
                <a:ext cx="1231098" cy="307777"/>
              </a:xfrm>
              <a:prstGeom prst="rect">
                <a:avLst/>
              </a:prstGeom>
              <a:noFill/>
            </p:spPr>
            <p:txBody>
              <a:bodyPr wrap="square" rtlCol="0">
                <a:spAutoFit/>
              </a:bodyPr>
              <a:lstStyle/>
              <a:p>
                <a:pPr algn="ctr"/>
                <a:r>
                  <a:rPr kumimoji="1" lang="ja-JP" altLang="en-US" sz="1400" b="1"/>
                  <a:t>営業利益</a:t>
                </a:r>
              </a:p>
            </p:txBody>
          </p:sp>
          <p:sp>
            <p:nvSpPr>
              <p:cNvPr id="32" name="テキスト ボックス 31">
                <a:extLst>
                  <a:ext uri="{FF2B5EF4-FFF2-40B4-BE49-F238E27FC236}">
                    <a16:creationId xmlns:a16="http://schemas.microsoft.com/office/drawing/2014/main" id="{0CCC1B68-9423-8E8A-0399-104BE1D4E81A}"/>
                  </a:ext>
                </a:extLst>
              </p:cNvPr>
              <p:cNvSpPr txBox="1"/>
              <p:nvPr/>
            </p:nvSpPr>
            <p:spPr>
              <a:xfrm>
                <a:off x="1471001" y="3274415"/>
                <a:ext cx="1231098" cy="307777"/>
              </a:xfrm>
              <a:prstGeom prst="rect">
                <a:avLst/>
              </a:prstGeom>
              <a:noFill/>
            </p:spPr>
            <p:txBody>
              <a:bodyPr wrap="square" rtlCol="0">
                <a:spAutoFit/>
              </a:bodyPr>
              <a:lstStyle/>
              <a:p>
                <a:pPr algn="ctr"/>
                <a:r>
                  <a:rPr kumimoji="1" lang="ja-JP" altLang="en-US" sz="1400" b="1"/>
                  <a:t>減価償却費</a:t>
                </a:r>
              </a:p>
            </p:txBody>
          </p:sp>
        </p:grpSp>
      </p:grpSp>
      <p:sp>
        <p:nvSpPr>
          <p:cNvPr id="38" name="矢印: 右 37">
            <a:extLst>
              <a:ext uri="{FF2B5EF4-FFF2-40B4-BE49-F238E27FC236}">
                <a16:creationId xmlns:a16="http://schemas.microsoft.com/office/drawing/2014/main" id="{96CDE1A2-0C03-EF1D-B0B5-EB3F74536EF2}"/>
              </a:ext>
            </a:extLst>
          </p:cNvPr>
          <p:cNvSpPr/>
          <p:nvPr/>
        </p:nvSpPr>
        <p:spPr>
          <a:xfrm>
            <a:off x="2708207" y="2673277"/>
            <a:ext cx="811937" cy="801160"/>
          </a:xfrm>
          <a:prstGeom prst="rightArrow">
            <a:avLst/>
          </a:prstGeom>
          <a:solidFill>
            <a:schemeClr val="bg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470C5EC4-FF73-7727-8D31-6505B689C234}"/>
              </a:ext>
            </a:extLst>
          </p:cNvPr>
          <p:cNvSpPr txBox="1"/>
          <p:nvPr/>
        </p:nvSpPr>
        <p:spPr>
          <a:xfrm>
            <a:off x="6190952" y="3189356"/>
            <a:ext cx="3143146" cy="553998"/>
          </a:xfrm>
          <a:prstGeom prst="rect">
            <a:avLst/>
          </a:prstGeom>
          <a:noFill/>
        </p:spPr>
        <p:txBody>
          <a:bodyPr wrap="square" rtlCol="0">
            <a:spAutoFit/>
          </a:bodyPr>
          <a:lstStyle/>
          <a:p>
            <a:r>
              <a:rPr kumimoji="1" lang="ja-JP" altLang="en-US" sz="1000" spc="-100"/>
              <a:t>自動ドア・調理設備・電気設備など営業継続に不可欠で、代替が効かない設備投資支出を指す（リースで対応することもある）</a:t>
            </a:r>
          </a:p>
        </p:txBody>
      </p:sp>
      <p:grpSp>
        <p:nvGrpSpPr>
          <p:cNvPr id="56" name="グループ化 55">
            <a:extLst>
              <a:ext uri="{FF2B5EF4-FFF2-40B4-BE49-F238E27FC236}">
                <a16:creationId xmlns:a16="http://schemas.microsoft.com/office/drawing/2014/main" id="{72EDA069-2971-AB62-9171-96DF8827419B}"/>
              </a:ext>
            </a:extLst>
          </p:cNvPr>
          <p:cNvGrpSpPr/>
          <p:nvPr/>
        </p:nvGrpSpPr>
        <p:grpSpPr>
          <a:xfrm>
            <a:off x="3570242" y="2218820"/>
            <a:ext cx="2183858" cy="1595795"/>
            <a:chOff x="3316703" y="2279087"/>
            <a:chExt cx="2183858" cy="1595795"/>
          </a:xfrm>
        </p:grpSpPr>
        <p:sp>
          <p:nvSpPr>
            <p:cNvPr id="54" name="正方形/長方形 53">
              <a:extLst>
                <a:ext uri="{FF2B5EF4-FFF2-40B4-BE49-F238E27FC236}">
                  <a16:creationId xmlns:a16="http://schemas.microsoft.com/office/drawing/2014/main" id="{BA99017F-807F-BE86-B4AF-4B166DBB7CDA}"/>
                </a:ext>
              </a:extLst>
            </p:cNvPr>
            <p:cNvSpPr/>
            <p:nvPr/>
          </p:nvSpPr>
          <p:spPr>
            <a:xfrm>
              <a:off x="3316703" y="2409892"/>
              <a:ext cx="2183858" cy="1464990"/>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54">
              <a:extLst>
                <a:ext uri="{FF2B5EF4-FFF2-40B4-BE49-F238E27FC236}">
                  <a16:creationId xmlns:a16="http://schemas.microsoft.com/office/drawing/2014/main" id="{D533A96D-6F3F-9ABD-8CBA-4307DAE9D964}"/>
                </a:ext>
              </a:extLst>
            </p:cNvPr>
            <p:cNvGrpSpPr/>
            <p:nvPr/>
          </p:nvGrpSpPr>
          <p:grpSpPr>
            <a:xfrm>
              <a:off x="3473419" y="2549471"/>
              <a:ext cx="1780062" cy="1257701"/>
              <a:chOff x="3378533" y="2549471"/>
              <a:chExt cx="1780062" cy="1257701"/>
            </a:xfrm>
          </p:grpSpPr>
          <p:grpSp>
            <p:nvGrpSpPr>
              <p:cNvPr id="52" name="グループ化 51">
                <a:extLst>
                  <a:ext uri="{FF2B5EF4-FFF2-40B4-BE49-F238E27FC236}">
                    <a16:creationId xmlns:a16="http://schemas.microsoft.com/office/drawing/2014/main" id="{80331E5D-7ABC-D337-12EE-CF283F70D710}"/>
                  </a:ext>
                </a:extLst>
              </p:cNvPr>
              <p:cNvGrpSpPr/>
              <p:nvPr/>
            </p:nvGrpSpPr>
            <p:grpSpPr>
              <a:xfrm>
                <a:off x="3525327" y="2549471"/>
                <a:ext cx="1504280" cy="321015"/>
                <a:chOff x="3723734" y="2351073"/>
                <a:chExt cx="2165230" cy="321015"/>
              </a:xfrm>
            </p:grpSpPr>
            <p:sp>
              <p:nvSpPr>
                <p:cNvPr id="39" name="テキスト ボックス 38">
                  <a:extLst>
                    <a:ext uri="{FF2B5EF4-FFF2-40B4-BE49-F238E27FC236}">
                      <a16:creationId xmlns:a16="http://schemas.microsoft.com/office/drawing/2014/main" id="{2747DB22-AC99-4A4F-5F53-BF6B3B725F2E}"/>
                    </a:ext>
                  </a:extLst>
                </p:cNvPr>
                <p:cNvSpPr txBox="1"/>
                <p:nvPr/>
              </p:nvSpPr>
              <p:spPr>
                <a:xfrm>
                  <a:off x="3965030" y="2389975"/>
                  <a:ext cx="1664898" cy="276999"/>
                </a:xfrm>
                <a:prstGeom prst="rect">
                  <a:avLst/>
                </a:prstGeom>
                <a:noFill/>
              </p:spPr>
              <p:txBody>
                <a:bodyPr wrap="square" rtlCol="0">
                  <a:spAutoFit/>
                </a:bodyPr>
                <a:lstStyle/>
                <a:p>
                  <a:pPr algn="ctr"/>
                  <a:r>
                    <a:rPr kumimoji="1" lang="ja-JP" altLang="en-US" sz="1200" b="1"/>
                    <a:t>金利の支払い</a:t>
                  </a:r>
                </a:p>
              </p:txBody>
            </p:sp>
            <p:sp>
              <p:nvSpPr>
                <p:cNvPr id="43" name="正方形/長方形 42">
                  <a:extLst>
                    <a:ext uri="{FF2B5EF4-FFF2-40B4-BE49-F238E27FC236}">
                      <a16:creationId xmlns:a16="http://schemas.microsoft.com/office/drawing/2014/main" id="{81E5A3C4-764E-E0D7-D79D-BEEAECBB8980}"/>
                    </a:ext>
                  </a:extLst>
                </p:cNvPr>
                <p:cNvSpPr/>
                <p:nvPr/>
              </p:nvSpPr>
              <p:spPr>
                <a:xfrm>
                  <a:off x="3723734" y="2351073"/>
                  <a:ext cx="2165230" cy="321015"/>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id="{BAC62B58-3AB3-F0B9-ED72-0DCAF1AF3FCB}"/>
                  </a:ext>
                </a:extLst>
              </p:cNvPr>
              <p:cNvGrpSpPr/>
              <p:nvPr/>
            </p:nvGrpSpPr>
            <p:grpSpPr>
              <a:xfrm>
                <a:off x="3378533" y="3243631"/>
                <a:ext cx="1780062" cy="563541"/>
                <a:chOff x="3312403" y="3196442"/>
                <a:chExt cx="2562185" cy="601353"/>
              </a:xfrm>
            </p:grpSpPr>
            <p:sp>
              <p:nvSpPr>
                <p:cNvPr id="48" name="テキスト ボックス 47">
                  <a:extLst>
                    <a:ext uri="{FF2B5EF4-FFF2-40B4-BE49-F238E27FC236}">
                      <a16:creationId xmlns:a16="http://schemas.microsoft.com/office/drawing/2014/main" id="{7F8AE983-16E1-671E-DC7B-0B9E40770E6E}"/>
                    </a:ext>
                  </a:extLst>
                </p:cNvPr>
                <p:cNvSpPr txBox="1"/>
                <p:nvPr/>
              </p:nvSpPr>
              <p:spPr>
                <a:xfrm>
                  <a:off x="3312403" y="3261443"/>
                  <a:ext cx="2562185" cy="523220"/>
                </a:xfrm>
                <a:prstGeom prst="rect">
                  <a:avLst/>
                </a:prstGeom>
                <a:noFill/>
              </p:spPr>
              <p:txBody>
                <a:bodyPr wrap="square" rtlCol="0">
                  <a:spAutoFit/>
                </a:bodyPr>
                <a:lstStyle/>
                <a:p>
                  <a:pPr algn="ctr"/>
                  <a:r>
                    <a:rPr kumimoji="1" lang="ja-JP" altLang="en-US" sz="1200" b="1"/>
                    <a:t>事業継続に必要な</a:t>
                  </a:r>
                  <a:endParaRPr kumimoji="1" lang="en-US" altLang="ja-JP" sz="1200" b="1"/>
                </a:p>
                <a:p>
                  <a:pPr algn="ctr"/>
                  <a:r>
                    <a:rPr kumimoji="1" lang="ja-JP" altLang="en-US" sz="1200" b="1"/>
                    <a:t>設備投資支出</a:t>
                  </a:r>
                </a:p>
              </p:txBody>
            </p:sp>
            <p:sp>
              <p:nvSpPr>
                <p:cNvPr id="49" name="正方形/長方形 48">
                  <a:extLst>
                    <a:ext uri="{FF2B5EF4-FFF2-40B4-BE49-F238E27FC236}">
                      <a16:creationId xmlns:a16="http://schemas.microsoft.com/office/drawing/2014/main" id="{C51EED5B-CDC4-9B46-60DA-5FED8361F300}"/>
                    </a:ext>
                  </a:extLst>
                </p:cNvPr>
                <p:cNvSpPr/>
                <p:nvPr/>
              </p:nvSpPr>
              <p:spPr>
                <a:xfrm>
                  <a:off x="3528204" y="3196442"/>
                  <a:ext cx="2165230" cy="601353"/>
                </a:xfrm>
                <a:prstGeom prst="rect">
                  <a:avLst/>
                </a:prstGeom>
                <a:noFill/>
                <a:ln w="25400">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0534E02F-84F3-FFD3-CA76-31694AB884F7}"/>
                  </a:ext>
                </a:extLst>
              </p:cNvPr>
              <p:cNvGrpSpPr/>
              <p:nvPr/>
            </p:nvGrpSpPr>
            <p:grpSpPr>
              <a:xfrm>
                <a:off x="3525591" y="2908467"/>
                <a:ext cx="1504280" cy="310490"/>
                <a:chOff x="3732624" y="2787703"/>
                <a:chExt cx="2165230" cy="310490"/>
              </a:xfrm>
            </p:grpSpPr>
            <p:sp>
              <p:nvSpPr>
                <p:cNvPr id="40" name="テキスト ボックス 39">
                  <a:extLst>
                    <a:ext uri="{FF2B5EF4-FFF2-40B4-BE49-F238E27FC236}">
                      <a16:creationId xmlns:a16="http://schemas.microsoft.com/office/drawing/2014/main" id="{A16A571C-E9DE-9BB7-08E7-EC7CFB1F133F}"/>
                    </a:ext>
                  </a:extLst>
                </p:cNvPr>
                <p:cNvSpPr txBox="1"/>
                <p:nvPr/>
              </p:nvSpPr>
              <p:spPr>
                <a:xfrm>
                  <a:off x="3777540" y="2821194"/>
                  <a:ext cx="2022970" cy="276999"/>
                </a:xfrm>
                <a:prstGeom prst="rect">
                  <a:avLst/>
                </a:prstGeom>
                <a:noFill/>
              </p:spPr>
              <p:txBody>
                <a:bodyPr wrap="square" rtlCol="0">
                  <a:spAutoFit/>
                </a:bodyPr>
                <a:lstStyle/>
                <a:p>
                  <a:pPr algn="ctr"/>
                  <a:r>
                    <a:rPr kumimoji="1" lang="ja-JP" altLang="en-US" sz="1200" b="1"/>
                    <a:t>既存借入金の返済</a:t>
                  </a:r>
                </a:p>
              </p:txBody>
            </p:sp>
            <p:sp>
              <p:nvSpPr>
                <p:cNvPr id="50" name="正方形/長方形 49">
                  <a:extLst>
                    <a:ext uri="{FF2B5EF4-FFF2-40B4-BE49-F238E27FC236}">
                      <a16:creationId xmlns:a16="http://schemas.microsoft.com/office/drawing/2014/main" id="{2257A682-D8A8-FD4C-3146-5F46023E4600}"/>
                    </a:ext>
                  </a:extLst>
                </p:cNvPr>
                <p:cNvSpPr/>
                <p:nvPr/>
              </p:nvSpPr>
              <p:spPr>
                <a:xfrm>
                  <a:off x="3732624" y="2787703"/>
                  <a:ext cx="2165230" cy="303880"/>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3" name="テキスト ボックス 52">
              <a:extLst>
                <a:ext uri="{FF2B5EF4-FFF2-40B4-BE49-F238E27FC236}">
                  <a16:creationId xmlns:a16="http://schemas.microsoft.com/office/drawing/2014/main" id="{55922C9D-2FB9-2A0D-ECC9-B68AEEBB70B3}"/>
                </a:ext>
              </a:extLst>
            </p:cNvPr>
            <p:cNvSpPr txBox="1"/>
            <p:nvPr/>
          </p:nvSpPr>
          <p:spPr>
            <a:xfrm>
              <a:off x="3464740" y="2279087"/>
              <a:ext cx="1866981" cy="261610"/>
            </a:xfrm>
            <a:prstGeom prst="rect">
              <a:avLst/>
            </a:prstGeom>
            <a:solidFill>
              <a:schemeClr val="bg1"/>
            </a:solidFill>
          </p:spPr>
          <p:txBody>
            <a:bodyPr wrap="square" rtlCol="0">
              <a:spAutoFit/>
            </a:bodyPr>
            <a:lstStyle/>
            <a:p>
              <a:pPr algn="ctr"/>
              <a:r>
                <a:rPr kumimoji="1" lang="ja-JP" altLang="en-US" sz="1050" b="1"/>
                <a:t>償却前営業利益で賄う範囲</a:t>
              </a:r>
            </a:p>
          </p:txBody>
        </p:sp>
      </p:grpSp>
      <p:cxnSp>
        <p:nvCxnSpPr>
          <p:cNvPr id="58" name="直線コネクタ 57">
            <a:extLst>
              <a:ext uri="{FF2B5EF4-FFF2-40B4-BE49-F238E27FC236}">
                <a16:creationId xmlns:a16="http://schemas.microsoft.com/office/drawing/2014/main" id="{21923DF9-3515-71B2-BB70-A830C9EA121C}"/>
              </a:ext>
            </a:extLst>
          </p:cNvPr>
          <p:cNvCxnSpPr>
            <a:cxnSpLocks/>
          </p:cNvCxnSpPr>
          <p:nvPr/>
        </p:nvCxnSpPr>
        <p:spPr>
          <a:xfrm>
            <a:off x="5398416" y="3183364"/>
            <a:ext cx="4137470" cy="0"/>
          </a:xfrm>
          <a:prstGeom prst="line">
            <a:avLst/>
          </a:prstGeom>
          <a:ln w="19050">
            <a:solidFill>
              <a:srgbClr val="F87E78"/>
            </a:solidFill>
            <a:prstDash val="sysDash"/>
          </a:ln>
        </p:spPr>
        <p:style>
          <a:lnRef idx="1">
            <a:schemeClr val="accent1"/>
          </a:lnRef>
          <a:fillRef idx="0">
            <a:schemeClr val="accent1"/>
          </a:fillRef>
          <a:effectRef idx="0">
            <a:schemeClr val="accent1"/>
          </a:effectRef>
          <a:fontRef idx="minor">
            <a:schemeClr val="tx1"/>
          </a:fontRef>
        </p:style>
      </p:cxnSp>
      <p:sp>
        <p:nvSpPr>
          <p:cNvPr id="45" name="矢印: 右 44">
            <a:extLst>
              <a:ext uri="{FF2B5EF4-FFF2-40B4-BE49-F238E27FC236}">
                <a16:creationId xmlns:a16="http://schemas.microsoft.com/office/drawing/2014/main" id="{DBCEC1B9-E2AD-C6B4-95BE-0BF68F47C90F}"/>
              </a:ext>
            </a:extLst>
          </p:cNvPr>
          <p:cNvSpPr/>
          <p:nvPr/>
        </p:nvSpPr>
        <p:spPr>
          <a:xfrm>
            <a:off x="5557118" y="3265876"/>
            <a:ext cx="503624" cy="401774"/>
          </a:xfrm>
          <a:prstGeom prst="rightArrow">
            <a:avLst/>
          </a:prstGeom>
          <a:solidFill>
            <a:srgbClr val="F87E78"/>
          </a:solidFill>
          <a:ln w="38100">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82CC29B-8CAC-5AEF-95E9-69A46A60A627}"/>
              </a:ext>
            </a:extLst>
          </p:cNvPr>
          <p:cNvCxnSpPr>
            <a:cxnSpLocks/>
          </p:cNvCxnSpPr>
          <p:nvPr/>
        </p:nvCxnSpPr>
        <p:spPr>
          <a:xfrm>
            <a:off x="5398416" y="3741576"/>
            <a:ext cx="4146178" cy="0"/>
          </a:xfrm>
          <a:prstGeom prst="line">
            <a:avLst/>
          </a:prstGeom>
          <a:ln w="19050">
            <a:solidFill>
              <a:srgbClr val="F87E78"/>
            </a:solidFill>
            <a:prstDash val="sysDash"/>
          </a:ln>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B58FFA50-A676-F1C9-A610-29FD298FA583}"/>
              </a:ext>
            </a:extLst>
          </p:cNvPr>
          <p:cNvGrpSpPr/>
          <p:nvPr/>
        </p:nvGrpSpPr>
        <p:grpSpPr>
          <a:xfrm>
            <a:off x="-204029" y="5365412"/>
            <a:ext cx="4340437" cy="1132237"/>
            <a:chOff x="-286756" y="5431111"/>
            <a:chExt cx="4340437" cy="1132237"/>
          </a:xfrm>
        </p:grpSpPr>
        <p:grpSp>
          <p:nvGrpSpPr>
            <p:cNvPr id="18" name="グループ化 17">
              <a:extLst>
                <a:ext uri="{FF2B5EF4-FFF2-40B4-BE49-F238E27FC236}">
                  <a16:creationId xmlns:a16="http://schemas.microsoft.com/office/drawing/2014/main" id="{8596AA10-B84E-4F06-3135-96ADAC5CA070}"/>
                </a:ext>
              </a:extLst>
            </p:cNvPr>
            <p:cNvGrpSpPr/>
            <p:nvPr/>
          </p:nvGrpSpPr>
          <p:grpSpPr>
            <a:xfrm>
              <a:off x="703451" y="5431111"/>
              <a:ext cx="3350230" cy="1132237"/>
              <a:chOff x="-461655" y="5564380"/>
              <a:chExt cx="3350230" cy="1132237"/>
            </a:xfrm>
          </p:grpSpPr>
          <p:sp>
            <p:nvSpPr>
              <p:cNvPr id="2" name="テキスト ボックス 1">
                <a:extLst>
                  <a:ext uri="{FF2B5EF4-FFF2-40B4-BE49-F238E27FC236}">
                    <a16:creationId xmlns:a16="http://schemas.microsoft.com/office/drawing/2014/main" id="{D4D2A857-5A64-95AA-4D8D-7D0E39A7C101}"/>
                  </a:ext>
                </a:extLst>
              </p:cNvPr>
              <p:cNvSpPr txBox="1"/>
              <p:nvPr/>
            </p:nvSpPr>
            <p:spPr>
              <a:xfrm>
                <a:off x="-461655" y="6188786"/>
                <a:ext cx="3252158" cy="507831"/>
              </a:xfrm>
              <a:prstGeom prst="rect">
                <a:avLst/>
              </a:prstGeom>
              <a:noFill/>
            </p:spPr>
            <p:txBody>
              <a:bodyPr wrap="square" rtlCol="0">
                <a:spAutoFit/>
              </a:bodyPr>
              <a:lstStyle/>
              <a:p>
                <a:pPr algn="ctr"/>
                <a:r>
                  <a:rPr kumimoji="1" lang="ja-JP" altLang="en-US" sz="1600" b="1"/>
                  <a:t>業　歴</a:t>
                </a:r>
                <a:endParaRPr kumimoji="1" lang="en-US" altLang="ja-JP" sz="1600" b="1"/>
              </a:p>
              <a:p>
                <a:pPr algn="ctr"/>
                <a:r>
                  <a:rPr kumimoji="1" lang="ja-JP" altLang="en-US" sz="1100" b="1"/>
                  <a:t>（決算期数）</a:t>
                </a:r>
                <a:endParaRPr kumimoji="1" lang="ja-JP" altLang="en-US" b="1"/>
              </a:p>
            </p:txBody>
          </p:sp>
          <p:cxnSp>
            <p:nvCxnSpPr>
              <p:cNvPr id="4" name="直線コネクタ 3">
                <a:extLst>
                  <a:ext uri="{FF2B5EF4-FFF2-40B4-BE49-F238E27FC236}">
                    <a16:creationId xmlns:a16="http://schemas.microsoft.com/office/drawing/2014/main" id="{24CE3AD5-C2E3-D2DD-5924-5F5A437DBB68}"/>
                  </a:ext>
                </a:extLst>
              </p:cNvPr>
              <p:cNvCxnSpPr>
                <a:cxnSpLocks/>
              </p:cNvCxnSpPr>
              <p:nvPr/>
            </p:nvCxnSpPr>
            <p:spPr>
              <a:xfrm>
                <a:off x="444724" y="6110680"/>
                <a:ext cx="1395747" cy="1084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8EA5552-F5AD-0A66-6ACD-FA6C7B384E1C}"/>
                  </a:ext>
                </a:extLst>
              </p:cNvPr>
              <p:cNvSpPr txBox="1"/>
              <p:nvPr/>
            </p:nvSpPr>
            <p:spPr>
              <a:xfrm>
                <a:off x="-363583" y="5564380"/>
                <a:ext cx="3252158" cy="523220"/>
              </a:xfrm>
              <a:prstGeom prst="rect">
                <a:avLst/>
              </a:prstGeom>
              <a:noFill/>
            </p:spPr>
            <p:txBody>
              <a:bodyPr wrap="square" rtlCol="0">
                <a:spAutoFit/>
              </a:bodyPr>
              <a:lstStyle/>
              <a:p>
                <a:pPr algn="ctr"/>
                <a:r>
                  <a:rPr kumimoji="1" lang="ja-JP" altLang="en-US" sz="1600" b="1"/>
                  <a:t>純資産－資本金</a:t>
                </a:r>
                <a:endParaRPr kumimoji="1" lang="en-US" altLang="ja-JP" sz="1600" b="1"/>
              </a:p>
              <a:p>
                <a:pPr algn="ctr"/>
                <a:r>
                  <a:rPr kumimoji="1" lang="ja-JP" altLang="en-US" sz="1100" b="1"/>
                  <a:t>（利益剰余金総額）</a:t>
                </a:r>
              </a:p>
            </p:txBody>
          </p:sp>
        </p:grpSp>
        <p:sp>
          <p:nvSpPr>
            <p:cNvPr id="20" name="テキスト ボックス 19">
              <a:extLst>
                <a:ext uri="{FF2B5EF4-FFF2-40B4-BE49-F238E27FC236}">
                  <a16:creationId xmlns:a16="http://schemas.microsoft.com/office/drawing/2014/main" id="{36F92AC5-8E8A-1F96-6384-CAB16C9C26A7}"/>
                </a:ext>
              </a:extLst>
            </p:cNvPr>
            <p:cNvSpPr txBox="1"/>
            <p:nvPr/>
          </p:nvSpPr>
          <p:spPr>
            <a:xfrm>
              <a:off x="-286756" y="5726648"/>
              <a:ext cx="1980415" cy="523220"/>
            </a:xfrm>
            <a:prstGeom prst="rect">
              <a:avLst/>
            </a:prstGeom>
            <a:noFill/>
          </p:spPr>
          <p:txBody>
            <a:bodyPr wrap="square" rtlCol="0">
              <a:spAutoFit/>
            </a:bodyPr>
            <a:lstStyle/>
            <a:p>
              <a:pPr algn="ctr"/>
              <a:r>
                <a:rPr kumimoji="1" lang="ja-JP" altLang="en-US" sz="1400" b="1"/>
                <a:t>１期当たりの</a:t>
              </a:r>
              <a:endParaRPr kumimoji="1" lang="en-US" altLang="ja-JP" sz="1400" b="1"/>
            </a:p>
            <a:p>
              <a:pPr algn="ctr"/>
              <a:r>
                <a:rPr kumimoji="1" lang="ja-JP" altLang="en-US" sz="1400" b="1"/>
                <a:t>平均純利益</a:t>
              </a:r>
              <a:endParaRPr kumimoji="1" lang="en-US" altLang="ja-JP" sz="1400" b="1"/>
            </a:p>
          </p:txBody>
        </p:sp>
        <p:sp>
          <p:nvSpPr>
            <p:cNvPr id="21" name="テキスト ボックス 20">
              <a:extLst>
                <a:ext uri="{FF2B5EF4-FFF2-40B4-BE49-F238E27FC236}">
                  <a16:creationId xmlns:a16="http://schemas.microsoft.com/office/drawing/2014/main" id="{64D66CB1-0F7E-255D-5053-58C1C913E610}"/>
                </a:ext>
              </a:extLst>
            </p:cNvPr>
            <p:cNvSpPr txBox="1"/>
            <p:nvPr/>
          </p:nvSpPr>
          <p:spPr>
            <a:xfrm>
              <a:off x="1186659" y="5803592"/>
              <a:ext cx="351732" cy="369332"/>
            </a:xfrm>
            <a:prstGeom prst="rect">
              <a:avLst/>
            </a:prstGeom>
            <a:noFill/>
          </p:spPr>
          <p:txBody>
            <a:bodyPr wrap="square" rtlCol="0">
              <a:spAutoFit/>
            </a:bodyPr>
            <a:lstStyle/>
            <a:p>
              <a:r>
                <a:rPr kumimoji="1" lang="ja-JP" altLang="en-US" b="1"/>
                <a:t>＝</a:t>
              </a:r>
            </a:p>
          </p:txBody>
        </p:sp>
      </p:grpSp>
      <p:sp>
        <p:nvSpPr>
          <p:cNvPr id="23" name="テキスト ボックス 22">
            <a:extLst>
              <a:ext uri="{FF2B5EF4-FFF2-40B4-BE49-F238E27FC236}">
                <a16:creationId xmlns:a16="http://schemas.microsoft.com/office/drawing/2014/main" id="{0A6649E9-B624-2618-CAD9-80ADE3D23FA3}"/>
              </a:ext>
            </a:extLst>
          </p:cNvPr>
          <p:cNvSpPr txBox="1"/>
          <p:nvPr/>
        </p:nvSpPr>
        <p:spPr>
          <a:xfrm>
            <a:off x="4038336" y="5111473"/>
            <a:ext cx="5589452" cy="1477328"/>
          </a:xfrm>
          <a:prstGeom prst="rect">
            <a:avLst/>
          </a:prstGeom>
          <a:noFill/>
        </p:spPr>
        <p:txBody>
          <a:bodyPr wrap="square" rtlCol="0">
            <a:spAutoFit/>
          </a:bodyPr>
          <a:lstStyle/>
          <a:p>
            <a:r>
              <a:rPr kumimoji="1" lang="ja-JP" altLang="en-US" sz="1000" spc="-100">
                <a:latin typeface="+mn-ea"/>
              </a:rPr>
              <a:t>　宿泊業は大きな景気変動等によって業績が大きく左右され、支援や事業性を評価する金融機関側も損益変動や財務棄損の要因を、前年対比など比較的短期的な数値から求める傾向は否めません。一方、宿泊業界は過去の様々な外部環境変化に対応しながら事業を継続しているケースがほとんどです。短期的な数値との対比も大切ですが、特に老舗など業歴が長い場合は</a:t>
            </a:r>
            <a:r>
              <a:rPr kumimoji="1" lang="en-US" altLang="ja-JP" sz="1000" spc="-100">
                <a:latin typeface="+mn-ea"/>
              </a:rPr>
              <a:t>『</a:t>
            </a:r>
            <a:r>
              <a:rPr kumimoji="1" lang="ja-JP" altLang="en-US" sz="1000" spc="-100">
                <a:latin typeface="+mn-ea"/>
              </a:rPr>
              <a:t>そもそもどの程度儲けられる構造なのか</a:t>
            </a:r>
            <a:r>
              <a:rPr kumimoji="1" lang="en-US" altLang="ja-JP" sz="1000" spc="-100">
                <a:latin typeface="+mn-ea"/>
              </a:rPr>
              <a:t>』</a:t>
            </a:r>
            <a:r>
              <a:rPr kumimoji="1" lang="ja-JP" altLang="en-US" sz="1000" spc="-100">
                <a:latin typeface="+mn-ea"/>
              </a:rPr>
              <a:t>を把握することも重要です。</a:t>
            </a:r>
            <a:endParaRPr kumimoji="1" lang="en-US" altLang="ja-JP" sz="1000" spc="-100">
              <a:latin typeface="+mn-ea"/>
            </a:endParaRPr>
          </a:p>
          <a:p>
            <a:endParaRPr kumimoji="1" lang="en-US" altLang="ja-JP" sz="1000" spc="-100">
              <a:latin typeface="+mn-ea"/>
            </a:endParaRPr>
          </a:p>
          <a:p>
            <a:r>
              <a:rPr kumimoji="1" lang="ja-JP" altLang="en-US" sz="1000" spc="-100">
                <a:latin typeface="+mn-ea"/>
              </a:rPr>
              <a:t>　落ち込んだ業績を前年数値に回復させることを急ぐあまり、実行不可能な損益分岐点売上や経費削減目標を掲げるような支援は、時として現場の士気を著しく低下させます。宿泊業は接客業で現場の士気低下が即顧客満足に直結しますので、特に業歴の長い企業の長期的収益力の把握は大切です。</a:t>
            </a:r>
            <a:endParaRPr kumimoji="1" lang="en-US" altLang="ja-JP" sz="1000" spc="-100">
              <a:highlight>
                <a:srgbClr val="FFFF00"/>
              </a:highlight>
              <a:latin typeface="+mn-ea"/>
            </a:endParaRPr>
          </a:p>
        </p:txBody>
      </p:sp>
      <p:sp>
        <p:nvSpPr>
          <p:cNvPr id="25" name="矢印: 右 24">
            <a:extLst>
              <a:ext uri="{FF2B5EF4-FFF2-40B4-BE49-F238E27FC236}">
                <a16:creationId xmlns:a16="http://schemas.microsoft.com/office/drawing/2014/main" id="{0AE161C1-D300-887C-CDC8-138FA640859C}"/>
              </a:ext>
            </a:extLst>
          </p:cNvPr>
          <p:cNvSpPr/>
          <p:nvPr/>
        </p:nvSpPr>
        <p:spPr>
          <a:xfrm>
            <a:off x="3227926" y="5508824"/>
            <a:ext cx="811937" cy="801160"/>
          </a:xfrm>
          <a:prstGeom prst="rightArrow">
            <a:avLst/>
          </a:prstGeom>
          <a:solidFill>
            <a:schemeClr val="bg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スライド番号プレースホルダー 1">
            <a:extLst>
              <a:ext uri="{FF2B5EF4-FFF2-40B4-BE49-F238E27FC236}">
                <a16:creationId xmlns:a16="http://schemas.microsoft.com/office/drawing/2014/main" id="{C73097CA-8F3B-4535-A22A-FD5F4BA22C64}"/>
              </a:ext>
            </a:extLst>
          </p:cNvPr>
          <p:cNvSpPr txBox="1">
            <a:spLocks/>
          </p:cNvSpPr>
          <p:nvPr/>
        </p:nvSpPr>
        <p:spPr>
          <a:xfrm>
            <a:off x="9418638" y="6494463"/>
            <a:ext cx="487362" cy="3635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ea typeface="游ゴシック"/>
                <a:cs typeface="Calibri"/>
              </a:rPr>
              <a:t>15</a:t>
            </a:r>
          </a:p>
        </p:txBody>
      </p:sp>
      <p:grpSp>
        <p:nvGrpSpPr>
          <p:cNvPr id="61" name="グループ化 60">
            <a:extLst>
              <a:ext uri="{FF2B5EF4-FFF2-40B4-BE49-F238E27FC236}">
                <a16:creationId xmlns:a16="http://schemas.microsoft.com/office/drawing/2014/main" id="{D0CCB606-9AE6-4D6B-AFB5-F7261E6B6615}"/>
              </a:ext>
            </a:extLst>
          </p:cNvPr>
          <p:cNvGrpSpPr/>
          <p:nvPr/>
        </p:nvGrpSpPr>
        <p:grpSpPr>
          <a:xfrm>
            <a:off x="295200" y="1191600"/>
            <a:ext cx="1162051" cy="885825"/>
            <a:chOff x="2409824" y="3038474"/>
            <a:chExt cx="1162051" cy="885825"/>
          </a:xfrm>
        </p:grpSpPr>
        <p:sp>
          <p:nvSpPr>
            <p:cNvPr id="62" name="楕円 61">
              <a:extLst>
                <a:ext uri="{FF2B5EF4-FFF2-40B4-BE49-F238E27FC236}">
                  <a16:creationId xmlns:a16="http://schemas.microsoft.com/office/drawing/2014/main" id="{EECCF154-1415-44F4-AEF3-5A8ACA81313D}"/>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079EDDE8-D689-46CF-AC72-1C3D073AE06C}"/>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5" name="正方形/長方形 64">
            <a:extLst>
              <a:ext uri="{FF2B5EF4-FFF2-40B4-BE49-F238E27FC236}">
                <a16:creationId xmlns:a16="http://schemas.microsoft.com/office/drawing/2014/main" id="{238EFAAD-8F2C-4B73-8071-EA7957EC585C}"/>
              </a:ext>
            </a:extLst>
          </p:cNvPr>
          <p:cNvSpPr/>
          <p:nvPr/>
        </p:nvSpPr>
        <p:spPr>
          <a:xfrm>
            <a:off x="1360800" y="1340405"/>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償却前営業利益</a:t>
            </a:r>
            <a:endParaRPr kumimoji="1" lang="en-US" altLang="ja-JP" sz="1400" b="1">
              <a:solidFill>
                <a:schemeClr val="tx1"/>
              </a:solidFill>
            </a:endParaRPr>
          </a:p>
          <a:p>
            <a:pPr algn="ctr"/>
            <a:r>
              <a:rPr kumimoji="1" lang="ja-JP" altLang="en-US" sz="1400" b="1">
                <a:solidFill>
                  <a:schemeClr val="tx1"/>
                </a:solidFill>
              </a:rPr>
              <a:t>の確認</a:t>
            </a:r>
            <a:endParaRPr kumimoji="1" lang="en-US" altLang="ja-JP" sz="1400" b="1">
              <a:solidFill>
                <a:schemeClr val="tx1"/>
              </a:solidFill>
            </a:endParaRPr>
          </a:p>
        </p:txBody>
      </p:sp>
      <p:grpSp>
        <p:nvGrpSpPr>
          <p:cNvPr id="66" name="グループ化 65">
            <a:extLst>
              <a:ext uri="{FF2B5EF4-FFF2-40B4-BE49-F238E27FC236}">
                <a16:creationId xmlns:a16="http://schemas.microsoft.com/office/drawing/2014/main" id="{30E87351-A602-40CC-8C79-3C197B5444FD}"/>
              </a:ext>
            </a:extLst>
          </p:cNvPr>
          <p:cNvGrpSpPr/>
          <p:nvPr/>
        </p:nvGrpSpPr>
        <p:grpSpPr>
          <a:xfrm>
            <a:off x="295200" y="4128376"/>
            <a:ext cx="1162051" cy="885825"/>
            <a:chOff x="2409824" y="3038474"/>
            <a:chExt cx="1162051" cy="885825"/>
          </a:xfrm>
          <a:noFill/>
        </p:grpSpPr>
        <p:sp>
          <p:nvSpPr>
            <p:cNvPr id="67" name="楕円 66">
              <a:extLst>
                <a:ext uri="{FF2B5EF4-FFF2-40B4-BE49-F238E27FC236}">
                  <a16:creationId xmlns:a16="http://schemas.microsoft.com/office/drawing/2014/main" id="{EE079CEB-43DE-41EF-BF4E-D6BA9EDCE7D5}"/>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F9B114FC-44FB-4525-ACD7-BF79623876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69" name="正方形/長方形 68">
            <a:extLst>
              <a:ext uri="{FF2B5EF4-FFF2-40B4-BE49-F238E27FC236}">
                <a16:creationId xmlns:a16="http://schemas.microsoft.com/office/drawing/2014/main" id="{F37112BE-1D54-4C05-9AD3-234EAC74E00E}"/>
              </a:ext>
            </a:extLst>
          </p:cNvPr>
          <p:cNvSpPr/>
          <p:nvPr/>
        </p:nvSpPr>
        <p:spPr>
          <a:xfrm>
            <a:off x="1360800" y="4262520"/>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1</a:t>
            </a:r>
            <a:r>
              <a:rPr kumimoji="1" lang="ja-JP" altLang="en-US" sz="1400" b="1">
                <a:solidFill>
                  <a:schemeClr val="tx1"/>
                </a:solidFill>
              </a:rPr>
              <a:t>期当たりの</a:t>
            </a:r>
            <a:endParaRPr kumimoji="1" lang="en-US" altLang="ja-JP" sz="1400" b="1">
              <a:solidFill>
                <a:schemeClr val="tx1"/>
              </a:solidFill>
            </a:endParaRPr>
          </a:p>
          <a:p>
            <a:pPr algn="ctr"/>
            <a:r>
              <a:rPr kumimoji="1" lang="ja-JP" altLang="en-US" sz="1400" b="1">
                <a:solidFill>
                  <a:schemeClr val="tx1"/>
                </a:solidFill>
              </a:rPr>
              <a:t>平均純利益</a:t>
            </a:r>
            <a:endParaRPr kumimoji="1" lang="en-US" altLang="ja-JP" sz="1400" b="1">
              <a:solidFill>
                <a:schemeClr val="tx1"/>
              </a:solidFill>
            </a:endParaRPr>
          </a:p>
        </p:txBody>
      </p:sp>
      <p:sp>
        <p:nvSpPr>
          <p:cNvPr id="70" name="テキスト ボックス 69">
            <a:extLst>
              <a:ext uri="{FF2B5EF4-FFF2-40B4-BE49-F238E27FC236}">
                <a16:creationId xmlns:a16="http://schemas.microsoft.com/office/drawing/2014/main" id="{01F506D4-6780-48AB-B10A-1F60832628B5}"/>
              </a:ext>
            </a:extLst>
          </p:cNvPr>
          <p:cNvSpPr txBox="1"/>
          <p:nvPr/>
        </p:nvSpPr>
        <p:spPr>
          <a:xfrm>
            <a:off x="200298" y="527715"/>
            <a:ext cx="8804366" cy="415498"/>
          </a:xfrm>
          <a:prstGeom prst="rect">
            <a:avLst/>
          </a:prstGeom>
          <a:noFill/>
        </p:spPr>
        <p:txBody>
          <a:bodyPr wrap="square" rtlCol="0">
            <a:spAutoFit/>
          </a:bodyPr>
          <a:lstStyle/>
          <a:p>
            <a:r>
              <a:rPr kumimoji="1" lang="ja-JP" altLang="en-US" sz="1000"/>
              <a:t>宿泊業は立地や業態により大きく事業性が異なるという特徴があります。また訪問後に得られる情報（客数や稼働率、設備の実態等）を基にした分析が必要な業種です。定量面で必要な準備はできるだけ立地や業態に左右されないポイントを抑えることをお勧めします。</a:t>
            </a:r>
            <a:endParaRPr kumimoji="1" lang="en-US" altLang="ja-JP" sz="1000"/>
          </a:p>
        </p:txBody>
      </p:sp>
      <p:sp>
        <p:nvSpPr>
          <p:cNvPr id="71" name="テキスト ボックス 70">
            <a:extLst>
              <a:ext uri="{FF2B5EF4-FFF2-40B4-BE49-F238E27FC236}">
                <a16:creationId xmlns:a16="http://schemas.microsoft.com/office/drawing/2014/main" id="{CF6EC1CD-2A5E-494D-A293-B0769A15546A}"/>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72" name="テキスト ボックス 71">
            <a:extLst>
              <a:ext uri="{FF2B5EF4-FFF2-40B4-BE49-F238E27FC236}">
                <a16:creationId xmlns:a16="http://schemas.microsoft.com/office/drawing/2014/main" id="{A54EEEA6-803E-447C-A66F-EC4628B07817}"/>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Tree>
    <p:extLst>
      <p:ext uri="{BB962C8B-B14F-4D97-AF65-F5344CB8AC3E}">
        <p14:creationId xmlns:p14="http://schemas.microsoft.com/office/powerpoint/2010/main" val="7641542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C5373573-462F-F2C0-8AF9-DE197E77E8B7}"/>
              </a:ext>
            </a:extLst>
          </p:cNvPr>
          <p:cNvSpPr txBox="1"/>
          <p:nvPr/>
        </p:nvSpPr>
        <p:spPr>
          <a:xfrm>
            <a:off x="209008" y="521852"/>
            <a:ext cx="8592589" cy="415498"/>
          </a:xfrm>
          <a:prstGeom prst="rect">
            <a:avLst/>
          </a:prstGeom>
          <a:noFill/>
        </p:spPr>
        <p:txBody>
          <a:bodyPr wrap="square" rtlCol="0">
            <a:spAutoFit/>
          </a:bodyPr>
          <a:lstStyle/>
          <a:p>
            <a:r>
              <a:rPr kumimoji="1" lang="ja-JP" altLang="en-US" sz="1000">
                <a:latin typeface="+mn-ea"/>
              </a:rPr>
              <a:t>訪問前の準備は、ホテルや旅館の外形情報や定性情報（口コミなど）の収集や課題の想定が中心になります。但し収集した情報だけで</a:t>
            </a:r>
            <a:endParaRPr kumimoji="1" lang="en-US" altLang="ja-JP" sz="1000">
              <a:latin typeface="+mn-ea"/>
            </a:endParaRPr>
          </a:p>
          <a:p>
            <a:r>
              <a:rPr kumimoji="1" lang="ja-JP" altLang="en-US" sz="1000">
                <a:latin typeface="+mn-ea"/>
              </a:rPr>
              <a:t>問題点や課題を決め打ちするのではなく、訪問時、事業者との対話の切り口にするくらいのスタンスと理解することをお勧めします。</a:t>
            </a:r>
            <a:endParaRPr kumimoji="1" lang="en-US" altLang="ja-JP" sz="1000">
              <a:latin typeface="+mn-ea"/>
            </a:endParaRPr>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の目利き（訪問前編）　その１</a:t>
            </a:r>
            <a:endParaRPr kumimoji="1" lang="ja-JP" altLang="en-US" sz="2000" b="1" u="sng">
              <a:latin typeface="+mn-ea"/>
            </a:endParaRPr>
          </a:p>
        </p:txBody>
      </p:sp>
      <p:sp>
        <p:nvSpPr>
          <p:cNvPr id="26" name="テキスト ボックス 25">
            <a:extLst>
              <a:ext uri="{FF2B5EF4-FFF2-40B4-BE49-F238E27FC236}">
                <a16:creationId xmlns:a16="http://schemas.microsoft.com/office/drawing/2014/main" id="{033A13B2-F7E3-EB68-5107-D705C3795DAD}"/>
              </a:ext>
            </a:extLst>
          </p:cNvPr>
          <p:cNvSpPr txBox="1"/>
          <p:nvPr/>
        </p:nvSpPr>
        <p:spPr>
          <a:xfrm>
            <a:off x="3353404" y="1260000"/>
            <a:ext cx="6294337" cy="707886"/>
          </a:xfrm>
          <a:prstGeom prst="rect">
            <a:avLst/>
          </a:prstGeom>
          <a:noFill/>
        </p:spPr>
        <p:txBody>
          <a:bodyPr wrap="square" rtlCol="0">
            <a:spAutoFit/>
          </a:bodyPr>
          <a:lstStyle/>
          <a:p>
            <a:r>
              <a:rPr kumimoji="1" lang="ja-JP" altLang="en-US" sz="1000">
                <a:latin typeface="+mn-ea"/>
              </a:rPr>
              <a:t>□  集客を起点とする業種なので事前情報が他の業種と比較して圧倒的に収集しやすい</a:t>
            </a:r>
            <a:endParaRPr kumimoji="1" lang="en-US" altLang="ja-JP" sz="1000">
              <a:latin typeface="+mn-ea"/>
            </a:endParaRPr>
          </a:p>
          <a:p>
            <a:r>
              <a:rPr kumimoji="1" lang="ja-JP" altLang="en-US" sz="1000">
                <a:latin typeface="+mn-ea"/>
              </a:rPr>
              <a:t>□  収集しやすい反面、情報が膨大であり全体を正確に把握できないこともあるので注意（特に口コミ）</a:t>
            </a:r>
            <a:endParaRPr kumimoji="1" lang="en-US" altLang="ja-JP" sz="1000">
              <a:latin typeface="+mn-ea"/>
            </a:endParaRPr>
          </a:p>
          <a:p>
            <a:r>
              <a:rPr kumimoji="1" lang="ja-JP" altLang="en-US" sz="1000">
                <a:latin typeface="+mn-ea"/>
              </a:rPr>
              <a:t>□  訪問時の着眼点に直結することが多いので、「必須の作業」として位置付けることをお勧めします</a:t>
            </a:r>
            <a:endParaRPr kumimoji="1" lang="en-US" altLang="ja-JP" sz="1000">
              <a:latin typeface="+mn-ea"/>
            </a:endParaRPr>
          </a:p>
          <a:p>
            <a:r>
              <a:rPr kumimoji="1" lang="ja-JP" altLang="en-US" sz="1000">
                <a:latin typeface="+mn-ea"/>
              </a:rPr>
              <a:t>□  販売方法のきめ細かさなども類推できる有効な準備といえる</a:t>
            </a:r>
            <a:endParaRPr kumimoji="1" lang="en-US" altLang="ja-JP" sz="1000">
              <a:latin typeface="+mn-ea"/>
            </a:endParaRPr>
          </a:p>
        </p:txBody>
      </p:sp>
      <p:grpSp>
        <p:nvGrpSpPr>
          <p:cNvPr id="65" name="グループ化 64">
            <a:extLst>
              <a:ext uri="{FF2B5EF4-FFF2-40B4-BE49-F238E27FC236}">
                <a16:creationId xmlns:a16="http://schemas.microsoft.com/office/drawing/2014/main" id="{60F6DCB6-FB0D-31FE-C84E-DCEDB3B5D3A7}"/>
              </a:ext>
            </a:extLst>
          </p:cNvPr>
          <p:cNvGrpSpPr/>
          <p:nvPr/>
        </p:nvGrpSpPr>
        <p:grpSpPr>
          <a:xfrm>
            <a:off x="136357" y="2113916"/>
            <a:ext cx="4503046" cy="2084628"/>
            <a:chOff x="198349" y="2335444"/>
            <a:chExt cx="4503046" cy="2084628"/>
          </a:xfrm>
        </p:grpSpPr>
        <p:grpSp>
          <p:nvGrpSpPr>
            <p:cNvPr id="37" name="グループ化 36">
              <a:extLst>
                <a:ext uri="{FF2B5EF4-FFF2-40B4-BE49-F238E27FC236}">
                  <a16:creationId xmlns:a16="http://schemas.microsoft.com/office/drawing/2014/main" id="{51A1DCD6-E487-6EE7-8239-CA1E99AADF82}"/>
                </a:ext>
              </a:extLst>
            </p:cNvPr>
            <p:cNvGrpSpPr/>
            <p:nvPr/>
          </p:nvGrpSpPr>
          <p:grpSpPr>
            <a:xfrm>
              <a:off x="198349" y="2409947"/>
              <a:ext cx="1311276" cy="1898178"/>
              <a:chOff x="250105" y="2332313"/>
              <a:chExt cx="1311276" cy="1898178"/>
            </a:xfrm>
          </p:grpSpPr>
          <p:sp>
            <p:nvSpPr>
              <p:cNvPr id="29" name="正方形/長方形 28">
                <a:extLst>
                  <a:ext uri="{FF2B5EF4-FFF2-40B4-BE49-F238E27FC236}">
                    <a16:creationId xmlns:a16="http://schemas.microsoft.com/office/drawing/2014/main" id="{291451F8-CE49-ECB8-3032-62E59081AB4F}"/>
                  </a:ext>
                </a:extLst>
              </p:cNvPr>
              <p:cNvSpPr/>
              <p:nvPr/>
            </p:nvSpPr>
            <p:spPr>
              <a:xfrm>
                <a:off x="293238" y="2332313"/>
                <a:ext cx="1233223" cy="1898178"/>
              </a:xfrm>
              <a:prstGeom prst="rect">
                <a:avLst/>
              </a:prstGeom>
              <a:noFill/>
              <a:ln w="38100">
                <a:solidFill>
                  <a:srgbClr val="00B0F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42DEE73F-95E0-27F2-FFBE-8FCCF41A4BFC}"/>
                  </a:ext>
                </a:extLst>
              </p:cNvPr>
              <p:cNvSpPr txBox="1"/>
              <p:nvPr/>
            </p:nvSpPr>
            <p:spPr>
              <a:xfrm>
                <a:off x="250105" y="2550638"/>
                <a:ext cx="1311276" cy="1431161"/>
              </a:xfrm>
              <a:prstGeom prst="rect">
                <a:avLst/>
              </a:prstGeom>
              <a:noFill/>
            </p:spPr>
            <p:txBody>
              <a:bodyPr wrap="square" rtlCol="0">
                <a:spAutoFit/>
              </a:bodyPr>
              <a:lstStyle/>
              <a:p>
                <a:pPr algn="ctr"/>
                <a:r>
                  <a:rPr kumimoji="1" lang="ja-JP" altLang="en-US" sz="2800" b="1"/>
                  <a:t>事業者</a:t>
                </a:r>
                <a:endParaRPr kumimoji="1" lang="en-US" altLang="ja-JP" sz="2800" b="1"/>
              </a:p>
              <a:p>
                <a:pPr algn="ctr"/>
                <a:r>
                  <a:rPr kumimoji="1" lang="en-US" altLang="ja-JP" sz="4800" b="1"/>
                  <a:t>HP</a:t>
                </a:r>
              </a:p>
              <a:p>
                <a:pPr algn="ctr"/>
                <a:r>
                  <a:rPr kumimoji="1" lang="ja-JP" altLang="en-US" sz="1100" b="1"/>
                  <a:t>（ホームページ）</a:t>
                </a:r>
              </a:p>
            </p:txBody>
          </p:sp>
        </p:grpSp>
        <p:sp>
          <p:nvSpPr>
            <p:cNvPr id="31" name="テキスト ボックス 30">
              <a:extLst>
                <a:ext uri="{FF2B5EF4-FFF2-40B4-BE49-F238E27FC236}">
                  <a16:creationId xmlns:a16="http://schemas.microsoft.com/office/drawing/2014/main" id="{D7635D35-C549-1049-2B90-657C74676A71}"/>
                </a:ext>
              </a:extLst>
            </p:cNvPr>
            <p:cNvSpPr txBox="1"/>
            <p:nvPr/>
          </p:nvSpPr>
          <p:spPr>
            <a:xfrm>
              <a:off x="1543714" y="2335444"/>
              <a:ext cx="2165644" cy="861774"/>
            </a:xfrm>
            <a:prstGeom prst="rect">
              <a:avLst/>
            </a:prstGeom>
            <a:noFill/>
          </p:spPr>
          <p:txBody>
            <a:bodyPr wrap="square" rtlCol="0">
              <a:spAutoFit/>
            </a:bodyPr>
            <a:lstStyle/>
            <a:p>
              <a:r>
                <a:rPr kumimoji="1" lang="ja-JP" altLang="en-US" sz="1000">
                  <a:latin typeface="+mn-ea"/>
                </a:rPr>
                <a:t>□  特徴・特色の確認</a:t>
              </a:r>
              <a:endParaRPr kumimoji="1" lang="en-US" altLang="ja-JP" sz="1000">
                <a:latin typeface="+mn-ea"/>
              </a:endParaRPr>
            </a:p>
            <a:p>
              <a:r>
                <a:rPr kumimoji="1" lang="ja-JP" altLang="en-US" sz="1000">
                  <a:latin typeface="+mn-ea"/>
                </a:rPr>
                <a:t>□  立地・客室数などの基本情報</a:t>
              </a:r>
              <a:endParaRPr kumimoji="1" lang="en-US" altLang="ja-JP" sz="1000">
                <a:latin typeface="+mn-ea"/>
              </a:endParaRPr>
            </a:p>
            <a:p>
              <a:r>
                <a:rPr kumimoji="1" lang="ja-JP" altLang="en-US" sz="1000">
                  <a:latin typeface="+mn-ea"/>
                </a:rPr>
                <a:t>□  駐車場の有無確認</a:t>
              </a:r>
              <a:endParaRPr kumimoji="1" lang="en-US" altLang="ja-JP" sz="1000">
                <a:latin typeface="+mn-ea"/>
              </a:endParaRPr>
            </a:p>
            <a:p>
              <a:r>
                <a:rPr kumimoji="1" lang="ja-JP" altLang="en-US" sz="1000">
                  <a:latin typeface="+mn-ea"/>
                </a:rPr>
                <a:t>□  アクセス情報の視認性確認</a:t>
              </a:r>
              <a:endParaRPr kumimoji="1" lang="en-US" altLang="ja-JP" sz="1000">
                <a:latin typeface="+mn-ea"/>
              </a:endParaRPr>
            </a:p>
            <a:p>
              <a:endParaRPr kumimoji="1" lang="en-US" altLang="ja-JP" sz="1000">
                <a:latin typeface="+mn-ea"/>
              </a:endParaRPr>
            </a:p>
          </p:txBody>
        </p:sp>
        <p:grpSp>
          <p:nvGrpSpPr>
            <p:cNvPr id="42" name="グループ化 41">
              <a:extLst>
                <a:ext uri="{FF2B5EF4-FFF2-40B4-BE49-F238E27FC236}">
                  <a16:creationId xmlns:a16="http://schemas.microsoft.com/office/drawing/2014/main" id="{1F3A8DD7-213B-CF37-0414-96376D72E970}"/>
                </a:ext>
              </a:extLst>
            </p:cNvPr>
            <p:cNvGrpSpPr/>
            <p:nvPr/>
          </p:nvGrpSpPr>
          <p:grpSpPr>
            <a:xfrm>
              <a:off x="1301090" y="3048372"/>
              <a:ext cx="3400305" cy="1371700"/>
              <a:chOff x="1283838" y="3048372"/>
              <a:chExt cx="3400305" cy="1371700"/>
            </a:xfrm>
          </p:grpSpPr>
          <p:sp>
            <p:nvSpPr>
              <p:cNvPr id="33" name="テキスト ボックス 32">
                <a:extLst>
                  <a:ext uri="{FF2B5EF4-FFF2-40B4-BE49-F238E27FC236}">
                    <a16:creationId xmlns:a16="http://schemas.microsoft.com/office/drawing/2014/main" id="{88C2D2D1-6945-2843-F48C-24CAFD716D65}"/>
                  </a:ext>
                </a:extLst>
              </p:cNvPr>
              <p:cNvSpPr txBox="1"/>
              <p:nvPr/>
            </p:nvSpPr>
            <p:spPr>
              <a:xfrm>
                <a:off x="1526460" y="3558298"/>
                <a:ext cx="3157683" cy="861774"/>
              </a:xfrm>
              <a:prstGeom prst="rect">
                <a:avLst/>
              </a:prstGeom>
              <a:noFill/>
            </p:spPr>
            <p:txBody>
              <a:bodyPr wrap="square" rtlCol="0">
                <a:spAutoFit/>
              </a:bodyPr>
              <a:lstStyle/>
              <a:p>
                <a:r>
                  <a:rPr kumimoji="1" lang="ja-JP" altLang="en-US" sz="1000">
                    <a:latin typeface="+mn-ea"/>
                  </a:rPr>
                  <a:t>□  訪問時に実物との差異を確認</a:t>
                </a:r>
                <a:endParaRPr kumimoji="1" lang="en-US" altLang="ja-JP" sz="1000">
                  <a:latin typeface="+mn-ea"/>
                </a:endParaRPr>
              </a:p>
              <a:p>
                <a:r>
                  <a:rPr kumimoji="1" lang="ja-JP" altLang="en-US" sz="1000">
                    <a:latin typeface="+mn-ea"/>
                  </a:rPr>
                  <a:t>□  客室・浴槽の広さ・清潔度</a:t>
                </a:r>
                <a:endParaRPr kumimoji="1" lang="en-US" altLang="ja-JP" sz="1000">
                  <a:latin typeface="+mn-ea"/>
                </a:endParaRPr>
              </a:p>
              <a:p>
                <a:r>
                  <a:rPr kumimoji="1" lang="ja-JP" altLang="en-US" sz="1000">
                    <a:latin typeface="+mn-ea"/>
                  </a:rPr>
                  <a:t>□  料理のボリュームや鮮度</a:t>
                </a:r>
                <a:endParaRPr kumimoji="1" lang="en-US" altLang="ja-JP" sz="1000">
                  <a:latin typeface="+mn-ea"/>
                </a:endParaRPr>
              </a:p>
              <a:p>
                <a:r>
                  <a:rPr kumimoji="1" lang="ja-JP" altLang="en-US" sz="1000">
                    <a:latin typeface="+mn-ea"/>
                  </a:rPr>
                  <a:t>□  リピート率に直結しやすい</a:t>
                </a:r>
                <a:endParaRPr kumimoji="1" lang="en-US" altLang="ja-JP" sz="1000">
                  <a:latin typeface="+mn-ea"/>
                </a:endParaRPr>
              </a:p>
              <a:p>
                <a:endParaRPr kumimoji="1" lang="en-US" altLang="ja-JP" sz="1000">
                  <a:latin typeface="+mn-ea"/>
                </a:endParaRPr>
              </a:p>
            </p:txBody>
          </p:sp>
          <p:sp>
            <p:nvSpPr>
              <p:cNvPr id="38" name="正方形/長方形 37">
                <a:extLst>
                  <a:ext uri="{FF2B5EF4-FFF2-40B4-BE49-F238E27FC236}">
                    <a16:creationId xmlns:a16="http://schemas.microsoft.com/office/drawing/2014/main" id="{6FFF9BB7-A116-B4F6-5F4F-47580E0FE560}"/>
                  </a:ext>
                </a:extLst>
              </p:cNvPr>
              <p:cNvSpPr/>
              <p:nvPr/>
            </p:nvSpPr>
            <p:spPr>
              <a:xfrm>
                <a:off x="1526460" y="3183934"/>
                <a:ext cx="2165646" cy="1115921"/>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9FC0964-C3E0-BF6E-2ED3-F92F39AD9742}"/>
                  </a:ext>
                </a:extLst>
              </p:cNvPr>
              <p:cNvSpPr txBox="1"/>
              <p:nvPr/>
            </p:nvSpPr>
            <p:spPr>
              <a:xfrm>
                <a:off x="1283838" y="3092522"/>
                <a:ext cx="2614942" cy="492443"/>
              </a:xfrm>
              <a:prstGeom prst="rect">
                <a:avLst/>
              </a:prstGeom>
              <a:noFill/>
            </p:spPr>
            <p:txBody>
              <a:bodyPr wrap="square" rtlCol="0">
                <a:spAutoFit/>
              </a:bodyPr>
              <a:lstStyle/>
              <a:p>
                <a:pPr algn="ctr"/>
                <a:endParaRPr kumimoji="1" lang="en-US" altLang="ja-JP" sz="1400">
                  <a:solidFill>
                    <a:srgbClr val="FF0000"/>
                  </a:solidFill>
                </a:endParaRPr>
              </a:p>
              <a:p>
                <a:pPr algn="ctr"/>
                <a:r>
                  <a:rPr kumimoji="1" lang="ja-JP" altLang="en-US" sz="1200" b="1"/>
                  <a:t>客室・浴室・料理の写真</a:t>
                </a:r>
                <a:endParaRPr kumimoji="1" lang="ja-JP" altLang="en-US" sz="1400" b="1"/>
              </a:p>
            </p:txBody>
          </p:sp>
          <p:sp>
            <p:nvSpPr>
              <p:cNvPr id="39" name="テキスト ボックス 38">
                <a:extLst>
                  <a:ext uri="{FF2B5EF4-FFF2-40B4-BE49-F238E27FC236}">
                    <a16:creationId xmlns:a16="http://schemas.microsoft.com/office/drawing/2014/main" id="{8083CFE5-6DC8-A455-C1FC-C4D6F23B9F1F}"/>
                  </a:ext>
                </a:extLst>
              </p:cNvPr>
              <p:cNvSpPr txBox="1"/>
              <p:nvPr/>
            </p:nvSpPr>
            <p:spPr>
              <a:xfrm>
                <a:off x="1939251" y="3048372"/>
                <a:ext cx="1311720" cy="276999"/>
              </a:xfrm>
              <a:prstGeom prst="rect">
                <a:avLst/>
              </a:prstGeom>
              <a:solidFill>
                <a:schemeClr val="bg1"/>
              </a:solidFill>
            </p:spPr>
            <p:txBody>
              <a:bodyPr wrap="square" rtlCol="0">
                <a:spAutoFit/>
              </a:bodyPr>
              <a:lstStyle/>
              <a:p>
                <a:pPr algn="ctr"/>
                <a:r>
                  <a:rPr kumimoji="1" lang="en-US" altLang="ja-JP" sz="1200" b="1">
                    <a:solidFill>
                      <a:srgbClr val="FF0000"/>
                    </a:solidFill>
                  </a:rPr>
                  <a:t>【</a:t>
                </a:r>
                <a:r>
                  <a:rPr kumimoji="1" lang="ja-JP" altLang="en-US" sz="1200" b="1">
                    <a:solidFill>
                      <a:srgbClr val="FF0000"/>
                    </a:solidFill>
                  </a:rPr>
                  <a:t>特筆着眼点</a:t>
                </a:r>
                <a:r>
                  <a:rPr kumimoji="1" lang="en-US" altLang="ja-JP" sz="1200" b="1">
                    <a:solidFill>
                      <a:srgbClr val="FF0000"/>
                    </a:solidFill>
                  </a:rPr>
                  <a:t>】</a:t>
                </a:r>
              </a:p>
            </p:txBody>
          </p:sp>
        </p:grpSp>
      </p:grpSp>
      <p:sp>
        <p:nvSpPr>
          <p:cNvPr id="62" name="矢印: 下 61">
            <a:extLst>
              <a:ext uri="{FF2B5EF4-FFF2-40B4-BE49-F238E27FC236}">
                <a16:creationId xmlns:a16="http://schemas.microsoft.com/office/drawing/2014/main" id="{EE84E9E2-0E4C-A128-2618-0ED4D7F9FB82}"/>
              </a:ext>
            </a:extLst>
          </p:cNvPr>
          <p:cNvSpPr/>
          <p:nvPr/>
        </p:nvSpPr>
        <p:spPr>
          <a:xfrm>
            <a:off x="1050394" y="4147394"/>
            <a:ext cx="1584000" cy="468000"/>
          </a:xfrm>
          <a:prstGeom prst="downArrow">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9711B12-6639-C350-5E2D-296D8EF8E741}"/>
              </a:ext>
            </a:extLst>
          </p:cNvPr>
          <p:cNvGrpSpPr/>
          <p:nvPr/>
        </p:nvGrpSpPr>
        <p:grpSpPr>
          <a:xfrm>
            <a:off x="5949666" y="2113916"/>
            <a:ext cx="4503046" cy="2084628"/>
            <a:chOff x="5802016" y="2379594"/>
            <a:chExt cx="4503046" cy="2084628"/>
          </a:xfrm>
        </p:grpSpPr>
        <p:grpSp>
          <p:nvGrpSpPr>
            <p:cNvPr id="50" name="グループ化 49">
              <a:extLst>
                <a:ext uri="{FF2B5EF4-FFF2-40B4-BE49-F238E27FC236}">
                  <a16:creationId xmlns:a16="http://schemas.microsoft.com/office/drawing/2014/main" id="{59917A9F-D62A-E95C-74F0-06769E9B992F}"/>
                </a:ext>
              </a:extLst>
            </p:cNvPr>
            <p:cNvGrpSpPr/>
            <p:nvPr/>
          </p:nvGrpSpPr>
          <p:grpSpPr>
            <a:xfrm>
              <a:off x="5802016" y="2454097"/>
              <a:ext cx="1311276" cy="1898178"/>
              <a:chOff x="250105" y="2332313"/>
              <a:chExt cx="1311276" cy="1898178"/>
            </a:xfrm>
          </p:grpSpPr>
          <p:sp>
            <p:nvSpPr>
              <p:cNvPr id="51" name="正方形/長方形 50">
                <a:extLst>
                  <a:ext uri="{FF2B5EF4-FFF2-40B4-BE49-F238E27FC236}">
                    <a16:creationId xmlns:a16="http://schemas.microsoft.com/office/drawing/2014/main" id="{5DC8AE36-A9B8-95DD-7D16-0BA29949F868}"/>
                  </a:ext>
                </a:extLst>
              </p:cNvPr>
              <p:cNvSpPr/>
              <p:nvPr/>
            </p:nvSpPr>
            <p:spPr>
              <a:xfrm>
                <a:off x="293238" y="2332313"/>
                <a:ext cx="1233223" cy="1898178"/>
              </a:xfrm>
              <a:prstGeom prst="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F50C4EE1-7DDA-40DF-A9DF-95516F4331AF}"/>
                  </a:ext>
                </a:extLst>
              </p:cNvPr>
              <p:cNvSpPr txBox="1"/>
              <p:nvPr/>
            </p:nvSpPr>
            <p:spPr>
              <a:xfrm>
                <a:off x="250105" y="2550638"/>
                <a:ext cx="1311276" cy="1431161"/>
              </a:xfrm>
              <a:prstGeom prst="rect">
                <a:avLst/>
              </a:prstGeom>
              <a:noFill/>
            </p:spPr>
            <p:txBody>
              <a:bodyPr wrap="square" rtlCol="0">
                <a:spAutoFit/>
              </a:bodyPr>
              <a:lstStyle/>
              <a:p>
                <a:pPr algn="ctr"/>
                <a:r>
                  <a:rPr kumimoji="1" lang="ja-JP" altLang="en-US" sz="2800" b="1"/>
                  <a:t>旅行</a:t>
                </a:r>
                <a:endParaRPr kumimoji="1" lang="en-US" altLang="ja-JP" sz="2800" b="1"/>
              </a:p>
              <a:p>
                <a:pPr algn="ctr"/>
                <a:r>
                  <a:rPr kumimoji="1" lang="ja-JP" altLang="en-US" sz="2400" b="1"/>
                  <a:t>予約</a:t>
                </a:r>
                <a:endParaRPr kumimoji="1" lang="en-US" altLang="ja-JP" sz="2400" b="1"/>
              </a:p>
              <a:p>
                <a:pPr algn="ctr"/>
                <a:r>
                  <a:rPr kumimoji="1" lang="ja-JP" altLang="en-US" sz="2400" b="1"/>
                  <a:t>サイト</a:t>
                </a:r>
                <a:endParaRPr kumimoji="1" lang="en-US" altLang="ja-JP" sz="2400" b="1"/>
              </a:p>
              <a:p>
                <a:pPr algn="ctr"/>
                <a:r>
                  <a:rPr kumimoji="1" lang="ja-JP" altLang="en-US" sz="1100" b="1"/>
                  <a:t>（大手サイト）</a:t>
                </a:r>
              </a:p>
            </p:txBody>
          </p:sp>
        </p:grpSp>
        <p:sp>
          <p:nvSpPr>
            <p:cNvPr id="53" name="テキスト ボックス 52">
              <a:extLst>
                <a:ext uri="{FF2B5EF4-FFF2-40B4-BE49-F238E27FC236}">
                  <a16:creationId xmlns:a16="http://schemas.microsoft.com/office/drawing/2014/main" id="{848A8C5B-D691-D6D4-5459-6D762EDD2681}"/>
                </a:ext>
              </a:extLst>
            </p:cNvPr>
            <p:cNvSpPr txBox="1"/>
            <p:nvPr/>
          </p:nvSpPr>
          <p:spPr>
            <a:xfrm>
              <a:off x="7147381" y="2379594"/>
              <a:ext cx="2372318" cy="1015663"/>
            </a:xfrm>
            <a:prstGeom prst="rect">
              <a:avLst/>
            </a:prstGeom>
            <a:noFill/>
          </p:spPr>
          <p:txBody>
            <a:bodyPr wrap="square" rtlCol="0">
              <a:spAutoFit/>
            </a:bodyPr>
            <a:lstStyle/>
            <a:p>
              <a:r>
                <a:rPr kumimoji="1" lang="ja-JP" altLang="en-US" sz="1000">
                  <a:latin typeface="+mn-ea"/>
                </a:rPr>
                <a:t>□  メジャーサイトへの登録</a:t>
              </a:r>
              <a:endParaRPr kumimoji="1" lang="en-US" altLang="ja-JP" sz="1000">
                <a:latin typeface="+mn-ea"/>
              </a:endParaRPr>
            </a:p>
            <a:p>
              <a:r>
                <a:rPr kumimoji="1" lang="ja-JP" altLang="en-US" sz="1000">
                  <a:latin typeface="+mn-ea"/>
                </a:rPr>
                <a:t>　  状況自体の確認</a:t>
              </a:r>
              <a:endParaRPr kumimoji="1" lang="en-US" altLang="ja-JP" sz="1000">
                <a:latin typeface="+mn-ea"/>
              </a:endParaRPr>
            </a:p>
            <a:p>
              <a:r>
                <a:rPr kumimoji="1" lang="ja-JP" altLang="en-US" sz="1000">
                  <a:latin typeface="+mn-ea"/>
                </a:rPr>
                <a:t>□  価格やプランの種類の確認</a:t>
              </a:r>
              <a:endParaRPr kumimoji="1" lang="en-US" altLang="ja-JP" sz="1000">
                <a:latin typeface="+mn-ea"/>
              </a:endParaRPr>
            </a:p>
            <a:p>
              <a:r>
                <a:rPr kumimoji="1" lang="ja-JP" altLang="en-US" sz="1000">
                  <a:latin typeface="+mn-ea"/>
                </a:rPr>
                <a:t>□  口コミの確認（件数や頻度も）</a:t>
              </a:r>
              <a:endParaRPr kumimoji="1" lang="en-US" altLang="ja-JP" sz="1000">
                <a:latin typeface="+mn-ea"/>
              </a:endParaRPr>
            </a:p>
            <a:p>
              <a:r>
                <a:rPr kumimoji="1" lang="ja-JP" altLang="en-US" sz="1000">
                  <a:latin typeface="+mn-ea"/>
                </a:rPr>
                <a:t>  </a:t>
              </a:r>
              <a:endParaRPr kumimoji="1" lang="en-US" altLang="ja-JP" sz="1000">
                <a:latin typeface="+mn-ea"/>
              </a:endParaRPr>
            </a:p>
            <a:p>
              <a:endParaRPr kumimoji="1" lang="en-US" altLang="ja-JP" sz="1000">
                <a:latin typeface="+mn-ea"/>
              </a:endParaRPr>
            </a:p>
          </p:txBody>
        </p:sp>
        <p:grpSp>
          <p:nvGrpSpPr>
            <p:cNvPr id="54" name="グループ化 53">
              <a:extLst>
                <a:ext uri="{FF2B5EF4-FFF2-40B4-BE49-F238E27FC236}">
                  <a16:creationId xmlns:a16="http://schemas.microsoft.com/office/drawing/2014/main" id="{24D43B79-1CDA-CE23-EA16-02FA8EFE0F38}"/>
                </a:ext>
              </a:extLst>
            </p:cNvPr>
            <p:cNvGrpSpPr/>
            <p:nvPr/>
          </p:nvGrpSpPr>
          <p:grpSpPr>
            <a:xfrm>
              <a:off x="6904757" y="3092522"/>
              <a:ext cx="3400305" cy="1371700"/>
              <a:chOff x="1283838" y="3048372"/>
              <a:chExt cx="3400305" cy="1371700"/>
            </a:xfrm>
          </p:grpSpPr>
          <p:sp>
            <p:nvSpPr>
              <p:cNvPr id="58" name="テキスト ボックス 57">
                <a:extLst>
                  <a:ext uri="{FF2B5EF4-FFF2-40B4-BE49-F238E27FC236}">
                    <a16:creationId xmlns:a16="http://schemas.microsoft.com/office/drawing/2014/main" id="{51CFB293-4C7D-677F-D23D-E490E20F3F7C}"/>
                  </a:ext>
                </a:extLst>
              </p:cNvPr>
              <p:cNvSpPr txBox="1"/>
              <p:nvPr/>
            </p:nvSpPr>
            <p:spPr>
              <a:xfrm>
                <a:off x="1526460" y="3558298"/>
                <a:ext cx="3157683" cy="861774"/>
              </a:xfrm>
              <a:prstGeom prst="rect">
                <a:avLst/>
              </a:prstGeom>
              <a:noFill/>
            </p:spPr>
            <p:txBody>
              <a:bodyPr wrap="square" rtlCol="0">
                <a:spAutoFit/>
              </a:bodyPr>
              <a:lstStyle/>
              <a:p>
                <a:r>
                  <a:rPr kumimoji="1" lang="ja-JP" altLang="en-US" sz="1000">
                    <a:latin typeface="+mn-ea"/>
                  </a:rPr>
                  <a:t>□  人数などの条件を変更して</a:t>
                </a:r>
                <a:endParaRPr kumimoji="1" lang="en-US" altLang="ja-JP" sz="1000">
                  <a:latin typeface="+mn-ea"/>
                </a:endParaRPr>
              </a:p>
              <a:p>
                <a:r>
                  <a:rPr kumimoji="1" lang="ja-JP" altLang="en-US" sz="1000">
                    <a:latin typeface="+mn-ea"/>
                  </a:rPr>
                  <a:t>　  予約サイトを検索してみる</a:t>
                </a:r>
                <a:endParaRPr kumimoji="1" lang="en-US" altLang="ja-JP" sz="1000">
                  <a:latin typeface="+mn-ea"/>
                </a:endParaRPr>
              </a:p>
              <a:p>
                <a:r>
                  <a:rPr kumimoji="1" lang="ja-JP" altLang="en-US" sz="1000">
                    <a:latin typeface="+mn-ea"/>
                  </a:rPr>
                  <a:t>□  お１人様、素泊まりなど</a:t>
                </a:r>
                <a:endParaRPr kumimoji="1" lang="en-US" altLang="ja-JP" sz="1000">
                  <a:latin typeface="+mn-ea"/>
                </a:endParaRPr>
              </a:p>
              <a:p>
                <a:r>
                  <a:rPr kumimoji="1" lang="ja-JP" altLang="en-US" sz="1000">
                    <a:latin typeface="+mn-ea"/>
                  </a:rPr>
                  <a:t>　  多様な客室販売をしているか</a:t>
                </a:r>
                <a:endParaRPr kumimoji="1" lang="en-US" altLang="ja-JP" sz="1000">
                  <a:latin typeface="+mn-ea"/>
                </a:endParaRPr>
              </a:p>
              <a:p>
                <a:endParaRPr kumimoji="1" lang="en-US" altLang="ja-JP" sz="1000">
                  <a:latin typeface="+mn-ea"/>
                </a:endParaRPr>
              </a:p>
            </p:txBody>
          </p:sp>
          <p:sp>
            <p:nvSpPr>
              <p:cNvPr id="59" name="正方形/長方形 58">
                <a:extLst>
                  <a:ext uri="{FF2B5EF4-FFF2-40B4-BE49-F238E27FC236}">
                    <a16:creationId xmlns:a16="http://schemas.microsoft.com/office/drawing/2014/main" id="{03B6E4E5-6306-D49A-BE48-A1E7D3B789C2}"/>
                  </a:ext>
                </a:extLst>
              </p:cNvPr>
              <p:cNvSpPr/>
              <p:nvPr/>
            </p:nvSpPr>
            <p:spPr>
              <a:xfrm>
                <a:off x="1526460" y="3183934"/>
                <a:ext cx="2165646" cy="1115921"/>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FB29D536-5E48-5421-9E9F-B2413CE16E52}"/>
                  </a:ext>
                </a:extLst>
              </p:cNvPr>
              <p:cNvSpPr txBox="1"/>
              <p:nvPr/>
            </p:nvSpPr>
            <p:spPr>
              <a:xfrm>
                <a:off x="1283838" y="3092522"/>
                <a:ext cx="2614942" cy="492443"/>
              </a:xfrm>
              <a:prstGeom prst="rect">
                <a:avLst/>
              </a:prstGeom>
              <a:noFill/>
            </p:spPr>
            <p:txBody>
              <a:bodyPr wrap="square" rtlCol="0">
                <a:spAutoFit/>
              </a:bodyPr>
              <a:lstStyle/>
              <a:p>
                <a:pPr algn="ctr"/>
                <a:endParaRPr kumimoji="1" lang="en-US" altLang="ja-JP" sz="1400">
                  <a:solidFill>
                    <a:srgbClr val="FF0000"/>
                  </a:solidFill>
                </a:endParaRPr>
              </a:p>
              <a:p>
                <a:pPr algn="ctr"/>
                <a:r>
                  <a:rPr kumimoji="1" lang="ja-JP" altLang="en-US" sz="1200" b="1"/>
                  <a:t>条件を変更した検索</a:t>
                </a:r>
                <a:endParaRPr kumimoji="1" lang="ja-JP" altLang="en-US" sz="1400" b="1"/>
              </a:p>
            </p:txBody>
          </p:sp>
          <p:sp>
            <p:nvSpPr>
              <p:cNvPr id="61" name="テキスト ボックス 60">
                <a:extLst>
                  <a:ext uri="{FF2B5EF4-FFF2-40B4-BE49-F238E27FC236}">
                    <a16:creationId xmlns:a16="http://schemas.microsoft.com/office/drawing/2014/main" id="{6142914D-FAF6-581E-839D-5701174ED3BC}"/>
                  </a:ext>
                </a:extLst>
              </p:cNvPr>
              <p:cNvSpPr txBox="1"/>
              <p:nvPr/>
            </p:nvSpPr>
            <p:spPr>
              <a:xfrm>
                <a:off x="1939251" y="3048372"/>
                <a:ext cx="1311720" cy="276999"/>
              </a:xfrm>
              <a:prstGeom prst="rect">
                <a:avLst/>
              </a:prstGeom>
              <a:solidFill>
                <a:schemeClr val="bg1"/>
              </a:solidFill>
            </p:spPr>
            <p:txBody>
              <a:bodyPr wrap="square" rtlCol="0">
                <a:spAutoFit/>
              </a:bodyPr>
              <a:lstStyle/>
              <a:p>
                <a:pPr algn="ctr"/>
                <a:r>
                  <a:rPr kumimoji="1" lang="en-US" altLang="ja-JP" sz="1200" b="1">
                    <a:solidFill>
                      <a:srgbClr val="FF0000"/>
                    </a:solidFill>
                  </a:rPr>
                  <a:t>【</a:t>
                </a:r>
                <a:r>
                  <a:rPr kumimoji="1" lang="ja-JP" altLang="en-US" sz="1200" b="1">
                    <a:solidFill>
                      <a:srgbClr val="FF0000"/>
                    </a:solidFill>
                  </a:rPr>
                  <a:t>特筆着眼点</a:t>
                </a:r>
                <a:r>
                  <a:rPr kumimoji="1" lang="en-US" altLang="ja-JP" sz="1200" b="1">
                    <a:solidFill>
                      <a:srgbClr val="FF0000"/>
                    </a:solidFill>
                  </a:rPr>
                  <a:t>】</a:t>
                </a:r>
              </a:p>
            </p:txBody>
          </p:sp>
        </p:grpSp>
      </p:grpSp>
      <p:sp>
        <p:nvSpPr>
          <p:cNvPr id="63" name="矢印: 下 62">
            <a:extLst>
              <a:ext uri="{FF2B5EF4-FFF2-40B4-BE49-F238E27FC236}">
                <a16:creationId xmlns:a16="http://schemas.microsoft.com/office/drawing/2014/main" id="{D84D3600-9770-4323-936E-FC9AA26AD555}"/>
              </a:ext>
            </a:extLst>
          </p:cNvPr>
          <p:cNvSpPr/>
          <p:nvPr/>
        </p:nvSpPr>
        <p:spPr>
          <a:xfrm>
            <a:off x="6814709" y="4147394"/>
            <a:ext cx="1584000" cy="468000"/>
          </a:xfrm>
          <a:prstGeom prst="downArrow">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416306D2-CB96-9DEA-73E7-AA5F97C71343}"/>
              </a:ext>
            </a:extLst>
          </p:cNvPr>
          <p:cNvSpPr txBox="1"/>
          <p:nvPr/>
        </p:nvSpPr>
        <p:spPr>
          <a:xfrm>
            <a:off x="295274" y="4648664"/>
            <a:ext cx="3758869" cy="861774"/>
          </a:xfrm>
          <a:prstGeom prst="rect">
            <a:avLst/>
          </a:prstGeom>
          <a:noFill/>
        </p:spPr>
        <p:txBody>
          <a:bodyPr wrap="square" rtlCol="0">
            <a:spAutoFit/>
          </a:bodyPr>
          <a:lstStyle/>
          <a:p>
            <a:r>
              <a:rPr kumimoji="1" lang="ja-JP" altLang="en-US" sz="1000" spc="-100">
                <a:latin typeface="+mn-ea"/>
              </a:rPr>
              <a:t>　事業者の</a:t>
            </a:r>
            <a:r>
              <a:rPr kumimoji="1" lang="en-US" altLang="ja-JP" sz="1000" spc="-100">
                <a:latin typeface="+mn-ea"/>
              </a:rPr>
              <a:t>HP</a:t>
            </a:r>
            <a:r>
              <a:rPr kumimoji="1" lang="ja-JP" altLang="en-US" sz="1000" spc="-100">
                <a:latin typeface="+mn-ea"/>
              </a:rPr>
              <a:t>は課題の詮索というよりは、基礎情報の収集という意味合いが強いですが、</a:t>
            </a:r>
            <a:r>
              <a:rPr kumimoji="1" lang="en-US" altLang="ja-JP" sz="1000" spc="-100">
                <a:latin typeface="+mn-ea"/>
              </a:rPr>
              <a:t>HP</a:t>
            </a:r>
            <a:r>
              <a:rPr kumimoji="1" lang="ja-JP" altLang="en-US" sz="1000" spc="-100">
                <a:latin typeface="+mn-ea"/>
              </a:rPr>
              <a:t>に掲載されている写真と実物とのギャップが激しい場合、リピート率や口コミの低さに課題が直結していることがあります。都市部では駐車場の詳細情報、観光地等ではアクセス方法を気にする顧客が多いため、視認性の高い情報掲載が求められます。</a:t>
            </a:r>
            <a:endParaRPr kumimoji="1" lang="en-US" altLang="ja-JP" sz="1000" spc="-100">
              <a:latin typeface="+mn-ea"/>
            </a:endParaRPr>
          </a:p>
        </p:txBody>
      </p:sp>
      <p:sp>
        <p:nvSpPr>
          <p:cNvPr id="69" name="テキスト ボックス 68">
            <a:extLst>
              <a:ext uri="{FF2B5EF4-FFF2-40B4-BE49-F238E27FC236}">
                <a16:creationId xmlns:a16="http://schemas.microsoft.com/office/drawing/2014/main" id="{231DAF75-E9B9-ADC8-5786-01076D3EAE0B}"/>
              </a:ext>
            </a:extLst>
          </p:cNvPr>
          <p:cNvSpPr txBox="1"/>
          <p:nvPr/>
        </p:nvSpPr>
        <p:spPr>
          <a:xfrm>
            <a:off x="5817443" y="4647600"/>
            <a:ext cx="3758400" cy="861774"/>
          </a:xfrm>
          <a:prstGeom prst="rect">
            <a:avLst/>
          </a:prstGeom>
          <a:noFill/>
        </p:spPr>
        <p:txBody>
          <a:bodyPr wrap="square" rtlCol="0">
            <a:spAutoFit/>
          </a:bodyPr>
          <a:lstStyle/>
          <a:p>
            <a:r>
              <a:rPr kumimoji="1" lang="ja-JP" altLang="en-US" sz="1000" spc="-100"/>
              <a:t>　予約サイトに登録していれば良いのではなく、ニーズに沿ったプラン設定などへの着眼が必要です。例えばツインルームの１名向け販売は効率が悪いと考え１名利用では検索できない場合もあります。しかし直前まで予約が埋まらない時にきめ細かく予約可能条件を変更するなどの方策を取っていない可能性があるので留意が必要です。</a:t>
            </a:r>
            <a:endParaRPr kumimoji="1" lang="en-US" altLang="ja-JP" sz="1000" spc="-100"/>
          </a:p>
        </p:txBody>
      </p:sp>
      <p:sp>
        <p:nvSpPr>
          <p:cNvPr id="70" name="矢印: 左右 69">
            <a:extLst>
              <a:ext uri="{FF2B5EF4-FFF2-40B4-BE49-F238E27FC236}">
                <a16:creationId xmlns:a16="http://schemas.microsoft.com/office/drawing/2014/main" id="{0F8FF45B-AB02-A882-3E90-653A44EDF17C}"/>
              </a:ext>
            </a:extLst>
          </p:cNvPr>
          <p:cNvSpPr/>
          <p:nvPr/>
        </p:nvSpPr>
        <p:spPr>
          <a:xfrm>
            <a:off x="3898172" y="2222523"/>
            <a:ext cx="1844971" cy="804165"/>
          </a:xfrm>
          <a:prstGeom prst="leftRightArrow">
            <a:avLst/>
          </a:prstGeom>
          <a:noFill/>
          <a:ln w="508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E9D3605E-FEEA-7DD5-917C-56FE00F8F21A}"/>
              </a:ext>
            </a:extLst>
          </p:cNvPr>
          <p:cNvSpPr txBox="1"/>
          <p:nvPr/>
        </p:nvSpPr>
        <p:spPr>
          <a:xfrm>
            <a:off x="3847355" y="2504838"/>
            <a:ext cx="1970088" cy="276999"/>
          </a:xfrm>
          <a:prstGeom prst="rect">
            <a:avLst/>
          </a:prstGeom>
          <a:noFill/>
        </p:spPr>
        <p:txBody>
          <a:bodyPr wrap="square" rtlCol="0">
            <a:spAutoFit/>
          </a:bodyPr>
          <a:lstStyle/>
          <a:p>
            <a:pPr algn="ctr"/>
            <a:r>
              <a:rPr kumimoji="1" lang="ja-JP" altLang="en-US" sz="1200" b="1"/>
              <a:t>連動性・同一性の確認</a:t>
            </a:r>
          </a:p>
        </p:txBody>
      </p:sp>
      <p:sp>
        <p:nvSpPr>
          <p:cNvPr id="72" name="テキスト ボックス 71">
            <a:extLst>
              <a:ext uri="{FF2B5EF4-FFF2-40B4-BE49-F238E27FC236}">
                <a16:creationId xmlns:a16="http://schemas.microsoft.com/office/drawing/2014/main" id="{7F1957F7-65C9-A080-0658-0CB5A7B45655}"/>
              </a:ext>
            </a:extLst>
          </p:cNvPr>
          <p:cNvSpPr txBox="1"/>
          <p:nvPr/>
        </p:nvSpPr>
        <p:spPr>
          <a:xfrm>
            <a:off x="3741041" y="3209974"/>
            <a:ext cx="2372318" cy="1015663"/>
          </a:xfrm>
          <a:prstGeom prst="rect">
            <a:avLst/>
          </a:prstGeom>
          <a:noFill/>
        </p:spPr>
        <p:txBody>
          <a:bodyPr wrap="square" rtlCol="0">
            <a:spAutoFit/>
          </a:bodyPr>
          <a:lstStyle/>
          <a:p>
            <a:r>
              <a:rPr kumimoji="1" lang="ja-JP" altLang="en-US" sz="1000">
                <a:latin typeface="+mn-ea"/>
              </a:rPr>
              <a:t>□  相互にリンクしているか</a:t>
            </a:r>
            <a:endParaRPr kumimoji="1" lang="en-US" altLang="ja-JP" sz="1000">
              <a:latin typeface="+mn-ea"/>
            </a:endParaRPr>
          </a:p>
          <a:p>
            <a:r>
              <a:rPr kumimoji="1" lang="ja-JP" altLang="en-US" sz="1000">
                <a:latin typeface="+mn-ea"/>
              </a:rPr>
              <a:t>□  掲載情報に差異はないか</a:t>
            </a:r>
            <a:endParaRPr kumimoji="1" lang="en-US" altLang="ja-JP" sz="1000">
              <a:latin typeface="+mn-ea"/>
            </a:endParaRPr>
          </a:p>
          <a:p>
            <a:r>
              <a:rPr kumimoji="1" lang="ja-JP" altLang="en-US" sz="1000">
                <a:latin typeface="+mn-ea"/>
              </a:rPr>
              <a:t>　 （過去の情報を一方で未更新）</a:t>
            </a:r>
            <a:endParaRPr kumimoji="1" lang="en-US" altLang="ja-JP" sz="1000">
              <a:latin typeface="+mn-ea"/>
            </a:endParaRPr>
          </a:p>
          <a:p>
            <a:r>
              <a:rPr kumimoji="1" lang="ja-JP" altLang="en-US" sz="1000">
                <a:latin typeface="+mn-ea"/>
              </a:rPr>
              <a:t>□  特徴・特色が評価されているか</a:t>
            </a:r>
            <a:endParaRPr kumimoji="1" lang="en-US" altLang="ja-JP" sz="1000">
              <a:latin typeface="+mn-ea"/>
            </a:endParaRPr>
          </a:p>
          <a:p>
            <a:r>
              <a:rPr kumimoji="1" lang="ja-JP" altLang="en-US" sz="1000">
                <a:latin typeface="+mn-ea"/>
              </a:rPr>
              <a:t>  </a:t>
            </a:r>
            <a:endParaRPr kumimoji="1" lang="en-US" altLang="ja-JP" sz="1000">
              <a:latin typeface="+mn-ea"/>
            </a:endParaRPr>
          </a:p>
          <a:p>
            <a:endParaRPr kumimoji="1" lang="en-US" altLang="ja-JP" sz="1000">
              <a:latin typeface="+mn-ea"/>
            </a:endParaRPr>
          </a:p>
        </p:txBody>
      </p:sp>
      <p:grpSp>
        <p:nvGrpSpPr>
          <p:cNvPr id="78" name="グループ化 77">
            <a:extLst>
              <a:ext uri="{FF2B5EF4-FFF2-40B4-BE49-F238E27FC236}">
                <a16:creationId xmlns:a16="http://schemas.microsoft.com/office/drawing/2014/main" id="{9D18FD72-3303-2D25-FFB2-CB23C1E9724B}"/>
              </a:ext>
            </a:extLst>
          </p:cNvPr>
          <p:cNvGrpSpPr/>
          <p:nvPr/>
        </p:nvGrpSpPr>
        <p:grpSpPr>
          <a:xfrm>
            <a:off x="217037" y="5823656"/>
            <a:ext cx="9410751" cy="799007"/>
            <a:chOff x="217037" y="6015254"/>
            <a:chExt cx="9410751" cy="799007"/>
          </a:xfrm>
        </p:grpSpPr>
        <p:cxnSp>
          <p:nvCxnSpPr>
            <p:cNvPr id="73" name="直線コネクタ 72">
              <a:extLst>
                <a:ext uri="{FF2B5EF4-FFF2-40B4-BE49-F238E27FC236}">
                  <a16:creationId xmlns:a16="http://schemas.microsoft.com/office/drawing/2014/main" id="{EC00E6D8-13C5-AAF9-670D-23643F198AA0}"/>
                </a:ext>
              </a:extLst>
            </p:cNvPr>
            <p:cNvCxnSpPr/>
            <p:nvPr/>
          </p:nvCxnSpPr>
          <p:spPr>
            <a:xfrm>
              <a:off x="217037" y="601525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7" name="グループ化 76">
              <a:extLst>
                <a:ext uri="{FF2B5EF4-FFF2-40B4-BE49-F238E27FC236}">
                  <a16:creationId xmlns:a16="http://schemas.microsoft.com/office/drawing/2014/main" id="{8AB941A9-94EE-1913-AC6E-3DF1C2C9AE03}"/>
                </a:ext>
              </a:extLst>
            </p:cNvPr>
            <p:cNvGrpSpPr/>
            <p:nvPr/>
          </p:nvGrpSpPr>
          <p:grpSpPr>
            <a:xfrm>
              <a:off x="226613" y="6114747"/>
              <a:ext cx="9401175" cy="699514"/>
              <a:chOff x="226613" y="6114747"/>
              <a:chExt cx="9401175" cy="699514"/>
            </a:xfrm>
          </p:grpSpPr>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81426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C74A1F6D-0D28-20B3-5282-D429FC4EAF02}"/>
                  </a:ext>
                </a:extLst>
              </p:cNvPr>
              <p:cNvSpPr txBox="1"/>
              <p:nvPr/>
            </p:nvSpPr>
            <p:spPr>
              <a:xfrm>
                <a:off x="286060" y="6114747"/>
                <a:ext cx="1459613" cy="646331"/>
              </a:xfrm>
              <a:prstGeom prst="rect">
                <a:avLst/>
              </a:prstGeom>
              <a:noFill/>
            </p:spPr>
            <p:txBody>
              <a:bodyPr wrap="square" rtlCol="0">
                <a:spAutoFit/>
              </a:bodyPr>
              <a:lstStyle/>
              <a:p>
                <a:r>
                  <a:rPr kumimoji="1" lang="en-US" altLang="ja-JP" b="1"/>
                  <a:t>HP</a:t>
                </a:r>
                <a:r>
                  <a:rPr kumimoji="1" lang="ja-JP" altLang="en-US" b="1"/>
                  <a:t>作成支援</a:t>
                </a:r>
                <a:endParaRPr kumimoji="1" lang="en-US" altLang="ja-JP" b="1"/>
              </a:p>
              <a:p>
                <a:r>
                  <a:rPr kumimoji="1" lang="en-US" altLang="ja-JP" sz="700" b="1"/>
                  <a:t> </a:t>
                </a:r>
                <a:r>
                  <a:rPr kumimoji="1" lang="en-US" altLang="ja-JP" b="1"/>
                  <a:t>I T</a:t>
                </a:r>
                <a:r>
                  <a:rPr kumimoji="1" lang="ja-JP" altLang="en-US" b="1"/>
                  <a:t>推進支援</a:t>
                </a:r>
                <a:endParaRPr kumimoji="1" lang="en-US" altLang="ja-JP" b="1"/>
              </a:p>
            </p:txBody>
          </p:sp>
        </p:grpSp>
        <p:sp>
          <p:nvSpPr>
            <p:cNvPr id="76" name="正方形/長方形 75">
              <a:extLst>
                <a:ext uri="{FF2B5EF4-FFF2-40B4-BE49-F238E27FC236}">
                  <a16:creationId xmlns:a16="http://schemas.microsoft.com/office/drawing/2014/main" id="{92AAA2B4-1454-4960-97CD-0E4346A3E189}"/>
                </a:ext>
              </a:extLst>
            </p:cNvPr>
            <p:cNvSpPr/>
            <p:nvPr/>
          </p:nvSpPr>
          <p:spPr>
            <a:xfrm>
              <a:off x="243671" y="6103804"/>
              <a:ext cx="1436246" cy="614947"/>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 name="テキスト ボックス 78">
            <a:extLst>
              <a:ext uri="{FF2B5EF4-FFF2-40B4-BE49-F238E27FC236}">
                <a16:creationId xmlns:a16="http://schemas.microsoft.com/office/drawing/2014/main" id="{78CA74FE-3C25-74BA-C66F-2116BDE8ED43}"/>
              </a:ext>
            </a:extLst>
          </p:cNvPr>
          <p:cNvSpPr txBox="1"/>
          <p:nvPr/>
        </p:nvSpPr>
        <p:spPr>
          <a:xfrm>
            <a:off x="1788811" y="5881254"/>
            <a:ext cx="7696332" cy="707886"/>
          </a:xfrm>
          <a:prstGeom prst="rect">
            <a:avLst/>
          </a:prstGeom>
          <a:noFill/>
        </p:spPr>
        <p:txBody>
          <a:bodyPr wrap="square" rtlCol="0">
            <a:spAutoFit/>
          </a:bodyPr>
          <a:lstStyle/>
          <a:p>
            <a:r>
              <a:rPr kumimoji="1" lang="ja-JP" altLang="en-US" sz="1000" spc="-100">
                <a:latin typeface="+mn-ea"/>
              </a:rPr>
              <a:t>著名な老舗小規模旅館などを除いて、大半の利用者は</a:t>
            </a:r>
            <a:r>
              <a:rPr kumimoji="1" lang="en-US" altLang="ja-JP" sz="1000" spc="-100">
                <a:latin typeface="+mn-ea"/>
              </a:rPr>
              <a:t>Web</a:t>
            </a:r>
            <a:r>
              <a:rPr kumimoji="1" lang="ja-JP" altLang="en-US" sz="1000" spc="-100">
                <a:latin typeface="+mn-ea"/>
              </a:rPr>
              <a:t>上にある情報にアクセスして宿泊先の検索をします。最低でも</a:t>
            </a:r>
            <a:r>
              <a:rPr kumimoji="1" lang="en-US" altLang="ja-JP" sz="1000" spc="-100">
                <a:latin typeface="+mn-ea"/>
              </a:rPr>
              <a:t>HP</a:t>
            </a:r>
            <a:r>
              <a:rPr kumimoji="1" lang="ja-JP" altLang="en-US" sz="1000" spc="-100">
                <a:latin typeface="+mn-ea"/>
              </a:rPr>
              <a:t>の作成、最新情報への更新・刷新は改善課題ではなく必須と言っても過言ではありません。お客様との連絡も電話以外の方法（例：</a:t>
            </a:r>
            <a:r>
              <a:rPr kumimoji="1" lang="en-US" altLang="ja-JP" sz="1000" spc="-100">
                <a:latin typeface="+mn-ea"/>
              </a:rPr>
              <a:t>SNS </a:t>
            </a:r>
            <a:r>
              <a:rPr kumimoji="1" lang="ja-JP" altLang="en-US" sz="1000" spc="-100">
                <a:latin typeface="+mn-ea"/>
              </a:rPr>
              <a:t>）を望む層も多いのが現実です。特に普段から</a:t>
            </a:r>
            <a:r>
              <a:rPr kumimoji="1" lang="en-US" altLang="ja-JP" sz="1000" spc="-100">
                <a:latin typeface="+mn-ea"/>
              </a:rPr>
              <a:t>IT</a:t>
            </a:r>
            <a:r>
              <a:rPr kumimoji="1" lang="ja-JP" altLang="en-US" sz="1000" spc="-100">
                <a:latin typeface="+mn-ea"/>
              </a:rPr>
              <a:t>に慣れ親しんでいない経営者は着手を忌避する傾向が強いのですが、宿泊業は集客が全ての起点になる、売上の入り口なので時代に即した対応は不可欠といえます。</a:t>
            </a:r>
            <a:endParaRPr kumimoji="1" lang="en-US" altLang="ja-JP" sz="1000" spc="-100">
              <a:latin typeface="+mn-ea"/>
            </a:endParaRPr>
          </a:p>
        </p:txBody>
      </p:sp>
      <p:sp>
        <p:nvSpPr>
          <p:cNvPr id="46" name="スライド番号プレースホルダー 1">
            <a:extLst>
              <a:ext uri="{FF2B5EF4-FFF2-40B4-BE49-F238E27FC236}">
                <a16:creationId xmlns:a16="http://schemas.microsoft.com/office/drawing/2014/main" id="{D5028B1A-9DEE-419F-A0BA-4886CB523BB6}"/>
              </a:ext>
            </a:extLst>
          </p:cNvPr>
          <p:cNvSpPr txBox="1">
            <a:spLocks/>
          </p:cNvSpPr>
          <p:nvPr/>
        </p:nvSpPr>
        <p:spPr>
          <a:xfrm>
            <a:off x="9418638" y="6494463"/>
            <a:ext cx="487362" cy="3635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ea typeface="游ゴシック"/>
                <a:cs typeface="Calibri"/>
              </a:rPr>
              <a:t>16</a:t>
            </a:r>
          </a:p>
        </p:txBody>
      </p:sp>
      <p:grpSp>
        <p:nvGrpSpPr>
          <p:cNvPr id="49" name="グループ化 48">
            <a:extLst>
              <a:ext uri="{FF2B5EF4-FFF2-40B4-BE49-F238E27FC236}">
                <a16:creationId xmlns:a16="http://schemas.microsoft.com/office/drawing/2014/main" id="{D2AD38FF-0156-40AD-BDEC-D7FA188E6861}"/>
              </a:ext>
            </a:extLst>
          </p:cNvPr>
          <p:cNvGrpSpPr/>
          <p:nvPr/>
        </p:nvGrpSpPr>
        <p:grpSpPr>
          <a:xfrm>
            <a:off x="295274" y="1192399"/>
            <a:ext cx="1162051" cy="885825"/>
            <a:chOff x="295274" y="1523999"/>
            <a:chExt cx="1162051" cy="885825"/>
          </a:xfrm>
        </p:grpSpPr>
        <p:sp>
          <p:nvSpPr>
            <p:cNvPr id="55" name="楕円 54">
              <a:extLst>
                <a:ext uri="{FF2B5EF4-FFF2-40B4-BE49-F238E27FC236}">
                  <a16:creationId xmlns:a16="http://schemas.microsoft.com/office/drawing/2014/main" id="{8C8CB554-D7D6-43A1-BC29-D234750E52CE}"/>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0693EA54-8558-4204-B245-E1A4179E4CAB}"/>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57" name="正方形/長方形 56">
            <a:extLst>
              <a:ext uri="{FF2B5EF4-FFF2-40B4-BE49-F238E27FC236}">
                <a16:creationId xmlns:a16="http://schemas.microsoft.com/office/drawing/2014/main" id="{24A5CC40-8FCE-4433-AC7C-E49EE753C60B}"/>
              </a:ext>
            </a:extLst>
          </p:cNvPr>
          <p:cNvSpPr/>
          <p:nvPr/>
        </p:nvSpPr>
        <p:spPr>
          <a:xfrm>
            <a:off x="1360800"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Web</a:t>
            </a:r>
            <a:r>
              <a:rPr kumimoji="1" lang="ja-JP" altLang="en-US" sz="1400" b="1">
                <a:solidFill>
                  <a:schemeClr val="tx1"/>
                </a:solidFill>
              </a:rPr>
              <a:t>による情報収集</a:t>
            </a:r>
            <a:endParaRPr kumimoji="1" lang="en-US" altLang="ja-JP" sz="1400" b="1">
              <a:solidFill>
                <a:schemeClr val="tx1"/>
              </a:solidFill>
            </a:endParaRPr>
          </a:p>
        </p:txBody>
      </p:sp>
      <p:sp>
        <p:nvSpPr>
          <p:cNvPr id="74" name="テキスト ボックス 73">
            <a:extLst>
              <a:ext uri="{FF2B5EF4-FFF2-40B4-BE49-F238E27FC236}">
                <a16:creationId xmlns:a16="http://schemas.microsoft.com/office/drawing/2014/main" id="{0791AFE2-77BD-4E4B-969A-4F16A9B50EF7}"/>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訪問前編</a:t>
            </a:r>
          </a:p>
        </p:txBody>
      </p:sp>
      <p:sp>
        <p:nvSpPr>
          <p:cNvPr id="80" name="テキスト ボックス 79">
            <a:extLst>
              <a:ext uri="{FF2B5EF4-FFF2-40B4-BE49-F238E27FC236}">
                <a16:creationId xmlns:a16="http://schemas.microsoft.com/office/drawing/2014/main" id="{99B17251-6839-4D3C-9984-068B747784F0}"/>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Tree>
    <p:extLst>
      <p:ext uri="{BB962C8B-B14F-4D97-AF65-F5344CB8AC3E}">
        <p14:creationId xmlns:p14="http://schemas.microsoft.com/office/powerpoint/2010/main" val="325686158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a:extLst>
              <a:ext uri="{FF2B5EF4-FFF2-40B4-BE49-F238E27FC236}">
                <a16:creationId xmlns:a16="http://schemas.microsoft.com/office/drawing/2014/main" id="{1F44959B-879A-4247-9FA4-69D56E4D3C49}"/>
              </a:ext>
            </a:extLst>
          </p:cNvPr>
          <p:cNvCxnSpPr>
            <a:cxnSpLocks/>
          </p:cNvCxnSpPr>
          <p:nvPr/>
        </p:nvCxnSpPr>
        <p:spPr>
          <a:xfrm>
            <a:off x="158400"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8813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の目利き（訪問前編）　その２</a:t>
            </a:r>
            <a:endParaRPr kumimoji="1" lang="ja-JP" altLang="en-US" sz="2000" b="1" u="sng">
              <a:latin typeface="+mn-ea"/>
            </a:endParaRPr>
          </a:p>
        </p:txBody>
      </p:sp>
      <p:grpSp>
        <p:nvGrpSpPr>
          <p:cNvPr id="3" name="グループ化 2">
            <a:extLst>
              <a:ext uri="{FF2B5EF4-FFF2-40B4-BE49-F238E27FC236}">
                <a16:creationId xmlns:a16="http://schemas.microsoft.com/office/drawing/2014/main" id="{20399D45-77D9-1328-DF32-EFD1A199E2AB}"/>
              </a:ext>
            </a:extLst>
          </p:cNvPr>
          <p:cNvGrpSpPr/>
          <p:nvPr/>
        </p:nvGrpSpPr>
        <p:grpSpPr>
          <a:xfrm>
            <a:off x="226613" y="2174400"/>
            <a:ext cx="9339397" cy="3385804"/>
            <a:chOff x="644581" y="597606"/>
            <a:chExt cx="9683326" cy="4167136"/>
          </a:xfrm>
        </p:grpSpPr>
        <p:grpSp>
          <p:nvGrpSpPr>
            <p:cNvPr id="4" name="グループ化 3">
              <a:extLst>
                <a:ext uri="{FF2B5EF4-FFF2-40B4-BE49-F238E27FC236}">
                  <a16:creationId xmlns:a16="http://schemas.microsoft.com/office/drawing/2014/main" id="{76D387BC-7496-0909-5E6D-74B1834873B2}"/>
                </a:ext>
              </a:extLst>
            </p:cNvPr>
            <p:cNvGrpSpPr/>
            <p:nvPr/>
          </p:nvGrpSpPr>
          <p:grpSpPr>
            <a:xfrm>
              <a:off x="644581" y="597606"/>
              <a:ext cx="9648893" cy="4116178"/>
              <a:chOff x="644581" y="597606"/>
              <a:chExt cx="9648893" cy="4116178"/>
            </a:xfrm>
          </p:grpSpPr>
          <p:grpSp>
            <p:nvGrpSpPr>
              <p:cNvPr id="19" name="グループ化 18">
                <a:extLst>
                  <a:ext uri="{FF2B5EF4-FFF2-40B4-BE49-F238E27FC236}">
                    <a16:creationId xmlns:a16="http://schemas.microsoft.com/office/drawing/2014/main" id="{BD75D98B-22C3-923B-D80C-90DDE81376C0}"/>
                  </a:ext>
                </a:extLst>
              </p:cNvPr>
              <p:cNvGrpSpPr/>
              <p:nvPr/>
            </p:nvGrpSpPr>
            <p:grpSpPr>
              <a:xfrm>
                <a:off x="644581" y="1138691"/>
                <a:ext cx="1686743" cy="3575093"/>
                <a:chOff x="644581" y="1138691"/>
                <a:chExt cx="1686743" cy="3575093"/>
              </a:xfrm>
            </p:grpSpPr>
            <p:sp>
              <p:nvSpPr>
                <p:cNvPr id="34" name="正方形/長方形 33">
                  <a:extLst>
                    <a:ext uri="{FF2B5EF4-FFF2-40B4-BE49-F238E27FC236}">
                      <a16:creationId xmlns:a16="http://schemas.microsoft.com/office/drawing/2014/main" id="{CB9C09D8-BB6D-835B-1A26-0997A573B835}"/>
                    </a:ext>
                  </a:extLst>
                </p:cNvPr>
                <p:cNvSpPr/>
                <p:nvPr/>
              </p:nvSpPr>
              <p:spPr>
                <a:xfrm>
                  <a:off x="644581" y="2972495"/>
                  <a:ext cx="1686743" cy="1741289"/>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0" name="正方形/長方形 39">
                  <a:extLst>
                    <a:ext uri="{FF2B5EF4-FFF2-40B4-BE49-F238E27FC236}">
                      <a16:creationId xmlns:a16="http://schemas.microsoft.com/office/drawing/2014/main" id="{35A53761-1AFB-CFF9-47DA-6F149687CAED}"/>
                    </a:ext>
                  </a:extLst>
                </p:cNvPr>
                <p:cNvSpPr/>
                <p:nvPr/>
              </p:nvSpPr>
              <p:spPr>
                <a:xfrm>
                  <a:off x="644581" y="1138691"/>
                  <a:ext cx="1686743" cy="1742320"/>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1" name="テキスト ボックス 40">
                  <a:extLst>
                    <a:ext uri="{FF2B5EF4-FFF2-40B4-BE49-F238E27FC236}">
                      <a16:creationId xmlns:a16="http://schemas.microsoft.com/office/drawing/2014/main" id="{B60EFB7E-4FDA-D47D-841F-7BFFE49DA3A7}"/>
                    </a:ext>
                  </a:extLst>
                </p:cNvPr>
                <p:cNvSpPr txBox="1"/>
                <p:nvPr/>
              </p:nvSpPr>
              <p:spPr>
                <a:xfrm>
                  <a:off x="651674" y="1648540"/>
                  <a:ext cx="1677732" cy="883161"/>
                </a:xfrm>
                <a:prstGeom prst="rect">
                  <a:avLst/>
                </a:prstGeom>
                <a:noFill/>
              </p:spPr>
              <p:txBody>
                <a:bodyPr wrap="square" rtlCol="0">
                  <a:spAutoFit/>
                </a:bodyPr>
                <a:lstStyle/>
                <a:p>
                  <a:pPr algn="ctr"/>
                  <a:r>
                    <a:rPr lang="ja-JP" altLang="en-US" sz="2600" b="1">
                      <a:latin typeface="+mn-ea"/>
                    </a:rPr>
                    <a:t>観光地</a:t>
                  </a:r>
                  <a:endParaRPr lang="en-US" altLang="ja-JP" sz="2600" b="1">
                    <a:latin typeface="+mn-ea"/>
                  </a:endParaRPr>
                </a:p>
                <a:p>
                  <a:pPr algn="ctr"/>
                  <a:r>
                    <a:rPr lang="ja-JP" altLang="en-US" sz="1463" b="1"/>
                    <a:t>に</a:t>
                  </a:r>
                  <a:r>
                    <a:rPr kumimoji="1" lang="ja-JP" altLang="en-US" sz="1463" b="1"/>
                    <a:t>ある</a:t>
                  </a:r>
                </a:p>
              </p:txBody>
            </p:sp>
            <p:sp>
              <p:nvSpPr>
                <p:cNvPr id="43" name="テキスト ボックス 42">
                  <a:extLst>
                    <a:ext uri="{FF2B5EF4-FFF2-40B4-BE49-F238E27FC236}">
                      <a16:creationId xmlns:a16="http://schemas.microsoft.com/office/drawing/2014/main" id="{19927562-CAB1-134C-70D7-D0EB1B0B54A6}"/>
                    </a:ext>
                  </a:extLst>
                </p:cNvPr>
                <p:cNvSpPr txBox="1"/>
                <p:nvPr/>
              </p:nvSpPr>
              <p:spPr>
                <a:xfrm>
                  <a:off x="651674" y="3444991"/>
                  <a:ext cx="1677732" cy="883161"/>
                </a:xfrm>
                <a:prstGeom prst="rect">
                  <a:avLst/>
                </a:prstGeom>
                <a:noFill/>
              </p:spPr>
              <p:txBody>
                <a:bodyPr wrap="square" rtlCol="0">
                  <a:spAutoFit/>
                </a:bodyPr>
                <a:lstStyle/>
                <a:p>
                  <a:pPr algn="ctr"/>
                  <a:r>
                    <a:rPr lang="ja-JP" altLang="en-US" sz="2600" b="1">
                      <a:latin typeface="+mn-ea"/>
                    </a:rPr>
                    <a:t>観光地</a:t>
                  </a:r>
                  <a:endParaRPr lang="en-US" altLang="ja-JP" sz="2600" b="1">
                    <a:latin typeface="+mn-ea"/>
                  </a:endParaRPr>
                </a:p>
                <a:p>
                  <a:pPr algn="ctr"/>
                  <a:r>
                    <a:rPr lang="ja-JP" altLang="en-US" sz="1463" b="1"/>
                    <a:t>にない</a:t>
                  </a:r>
                  <a:endParaRPr kumimoji="1" lang="ja-JP" altLang="en-US" sz="1463" b="1"/>
                </a:p>
              </p:txBody>
            </p:sp>
          </p:grpSp>
          <p:grpSp>
            <p:nvGrpSpPr>
              <p:cNvPr id="20" name="グループ化 19">
                <a:extLst>
                  <a:ext uri="{FF2B5EF4-FFF2-40B4-BE49-F238E27FC236}">
                    <a16:creationId xmlns:a16="http://schemas.microsoft.com/office/drawing/2014/main" id="{09D5A1AF-66E2-B11C-CAE1-9173D57219A2}"/>
                  </a:ext>
                </a:extLst>
              </p:cNvPr>
              <p:cNvGrpSpPr/>
              <p:nvPr/>
            </p:nvGrpSpPr>
            <p:grpSpPr>
              <a:xfrm>
                <a:off x="2434351" y="597606"/>
                <a:ext cx="7859123" cy="504507"/>
                <a:chOff x="2434351" y="597606"/>
                <a:chExt cx="7859123" cy="504507"/>
              </a:xfrm>
            </p:grpSpPr>
            <p:sp>
              <p:nvSpPr>
                <p:cNvPr id="22" name="正方形/長方形 21">
                  <a:extLst>
                    <a:ext uri="{FF2B5EF4-FFF2-40B4-BE49-F238E27FC236}">
                      <a16:creationId xmlns:a16="http://schemas.microsoft.com/office/drawing/2014/main" id="{ECC993B3-317F-C8B9-2278-C9BA57022D05}"/>
                    </a:ext>
                  </a:extLst>
                </p:cNvPr>
                <p:cNvSpPr/>
                <p:nvPr/>
              </p:nvSpPr>
              <p:spPr>
                <a:xfrm>
                  <a:off x="6419064" y="597606"/>
                  <a:ext cx="3874410" cy="41358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 name="正方形/長方形 22">
                  <a:extLst>
                    <a:ext uri="{FF2B5EF4-FFF2-40B4-BE49-F238E27FC236}">
                      <a16:creationId xmlns:a16="http://schemas.microsoft.com/office/drawing/2014/main" id="{D0E34647-5ABD-9B84-F6DE-0F41F6300070}"/>
                    </a:ext>
                  </a:extLst>
                </p:cNvPr>
                <p:cNvSpPr/>
                <p:nvPr/>
              </p:nvSpPr>
              <p:spPr>
                <a:xfrm>
                  <a:off x="2434351" y="599468"/>
                  <a:ext cx="3874168" cy="413585"/>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 name="テキスト ボックス 26">
                  <a:extLst>
                    <a:ext uri="{FF2B5EF4-FFF2-40B4-BE49-F238E27FC236}">
                      <a16:creationId xmlns:a16="http://schemas.microsoft.com/office/drawing/2014/main" id="{8DC644FD-FC01-0374-AE01-2D3BFFC02BC2}"/>
                    </a:ext>
                  </a:extLst>
                </p:cNvPr>
                <p:cNvSpPr txBox="1"/>
                <p:nvPr/>
              </p:nvSpPr>
              <p:spPr>
                <a:xfrm>
                  <a:off x="3272592" y="609673"/>
                  <a:ext cx="2233061" cy="492440"/>
                </a:xfrm>
                <a:prstGeom prst="rect">
                  <a:avLst/>
                </a:prstGeom>
                <a:noFill/>
              </p:spPr>
              <p:txBody>
                <a:bodyPr wrap="square" rtlCol="0">
                  <a:spAutoFit/>
                </a:bodyPr>
                <a:lstStyle/>
                <a:p>
                  <a:pPr algn="ctr"/>
                  <a:r>
                    <a:rPr lang="ja-JP" altLang="en-US" sz="2000" b="1">
                      <a:latin typeface="+mn-ea"/>
                    </a:rPr>
                    <a:t>宴会場</a:t>
                  </a:r>
                  <a:r>
                    <a:rPr kumimoji="1" lang="ja-JP" altLang="en-US" sz="1463" b="1">
                      <a:latin typeface="+mn-ea"/>
                    </a:rPr>
                    <a:t>あり</a:t>
                  </a:r>
                </a:p>
              </p:txBody>
            </p:sp>
            <p:sp>
              <p:nvSpPr>
                <p:cNvPr id="28" name="テキスト ボックス 27">
                  <a:extLst>
                    <a:ext uri="{FF2B5EF4-FFF2-40B4-BE49-F238E27FC236}">
                      <a16:creationId xmlns:a16="http://schemas.microsoft.com/office/drawing/2014/main" id="{8545DF04-8259-DED6-CB17-3E8028547D42}"/>
                    </a:ext>
                  </a:extLst>
                </p:cNvPr>
                <p:cNvSpPr txBox="1"/>
                <p:nvPr/>
              </p:nvSpPr>
              <p:spPr>
                <a:xfrm>
                  <a:off x="7205310" y="609673"/>
                  <a:ext cx="2233061" cy="492440"/>
                </a:xfrm>
                <a:prstGeom prst="rect">
                  <a:avLst/>
                </a:prstGeom>
                <a:noFill/>
              </p:spPr>
              <p:txBody>
                <a:bodyPr wrap="square" rtlCol="0">
                  <a:spAutoFit/>
                </a:bodyPr>
                <a:lstStyle/>
                <a:p>
                  <a:pPr algn="ctr"/>
                  <a:r>
                    <a:rPr lang="ja-JP" altLang="en-US" sz="2000" b="1">
                      <a:latin typeface="+mn-ea"/>
                    </a:rPr>
                    <a:t>宴会場</a:t>
                  </a:r>
                  <a:r>
                    <a:rPr lang="ja-JP" altLang="en-US" sz="1463" b="1">
                      <a:latin typeface="+mn-ea"/>
                    </a:rPr>
                    <a:t>なし</a:t>
                  </a:r>
                  <a:endParaRPr kumimoji="1" lang="ja-JP" altLang="en-US" sz="1463" b="1">
                    <a:latin typeface="+mn-ea"/>
                  </a:endParaRPr>
                </a:p>
              </p:txBody>
            </p:sp>
          </p:grpSp>
        </p:grpSp>
        <p:grpSp>
          <p:nvGrpSpPr>
            <p:cNvPr id="5" name="グループ化 4">
              <a:extLst>
                <a:ext uri="{FF2B5EF4-FFF2-40B4-BE49-F238E27FC236}">
                  <a16:creationId xmlns:a16="http://schemas.microsoft.com/office/drawing/2014/main" id="{F39807E3-9A4F-0FD4-4E02-7B4457538FE1}"/>
                </a:ext>
              </a:extLst>
            </p:cNvPr>
            <p:cNvGrpSpPr/>
            <p:nvPr/>
          </p:nvGrpSpPr>
          <p:grpSpPr>
            <a:xfrm>
              <a:off x="2415941" y="1087891"/>
              <a:ext cx="7911966" cy="3676851"/>
              <a:chOff x="2415941" y="1087891"/>
              <a:chExt cx="7911966" cy="3676851"/>
            </a:xfrm>
          </p:grpSpPr>
          <p:sp>
            <p:nvSpPr>
              <p:cNvPr id="12" name="テキスト ボックス 11">
                <a:extLst>
                  <a:ext uri="{FF2B5EF4-FFF2-40B4-BE49-F238E27FC236}">
                    <a16:creationId xmlns:a16="http://schemas.microsoft.com/office/drawing/2014/main" id="{2CA643B0-1DFD-3579-D3D8-5BDAA668F22A}"/>
                  </a:ext>
                </a:extLst>
              </p:cNvPr>
              <p:cNvSpPr txBox="1"/>
              <p:nvPr/>
            </p:nvSpPr>
            <p:spPr>
              <a:xfrm>
                <a:off x="2518205" y="1181285"/>
                <a:ext cx="3611082" cy="1648338"/>
              </a:xfrm>
              <a:prstGeom prst="rect">
                <a:avLst/>
              </a:prstGeom>
              <a:noFill/>
            </p:spPr>
            <p:txBody>
              <a:bodyPr wrap="square" rtlCol="0">
                <a:spAutoFit/>
              </a:bodyPr>
              <a:lstStyle/>
              <a:p>
                <a:r>
                  <a:rPr lang="ja-JP" altLang="en-US" sz="1600" b="1">
                    <a:solidFill>
                      <a:srgbClr val="FF0000"/>
                    </a:solidFill>
                    <a:latin typeface="+mn-ea"/>
                  </a:rPr>
                  <a:t>例：大規模温泉旅館</a:t>
                </a:r>
                <a:endParaRPr lang="en-US" altLang="ja-JP" sz="1600" b="1">
                  <a:solidFill>
                    <a:srgbClr val="FF0000"/>
                  </a:solidFill>
                  <a:latin typeface="+mn-ea"/>
                </a:endParaRPr>
              </a:p>
              <a:p>
                <a:endParaRPr lang="en-US" altLang="ja-JP" sz="1138" b="1">
                  <a:solidFill>
                    <a:srgbClr val="FF0000"/>
                  </a:solidFill>
                </a:endParaRPr>
              </a:p>
              <a:p>
                <a:r>
                  <a:rPr lang="ja-JP" altLang="en-US" sz="894" b="1"/>
                  <a:t>□　廉価団体客売上が利益を圧迫していないか？</a:t>
                </a:r>
                <a:endParaRPr kumimoji="1" lang="en-US" altLang="ja-JP" sz="894" b="1"/>
              </a:p>
              <a:p>
                <a:r>
                  <a:rPr lang="ja-JP" altLang="en-US" sz="894" b="1"/>
                  <a:t>□　大型温泉の光熱費負担への着眼（設備老朽化との関連性）</a:t>
                </a:r>
                <a:endParaRPr kumimoji="1" lang="en-US" altLang="ja-JP" sz="894" b="1"/>
              </a:p>
              <a:p>
                <a:r>
                  <a:rPr lang="ja-JP" altLang="en-US" sz="894" b="1"/>
                  <a:t>□　従業員の定数確保が経営課題の中心になっていないか？</a:t>
                </a:r>
                <a:endParaRPr lang="en-US" altLang="ja-JP" sz="894" b="1"/>
              </a:p>
              <a:p>
                <a:r>
                  <a:rPr kumimoji="1" lang="ja-JP" altLang="en-US" sz="894" b="1"/>
                  <a:t>□　事実上返済困難な借入金を抱えていないか？</a:t>
                </a:r>
                <a:endParaRPr kumimoji="1" lang="en-US" altLang="ja-JP" sz="894" b="1"/>
              </a:p>
              <a:p>
                <a:r>
                  <a:rPr kumimoji="1" lang="ja-JP" altLang="en-US" sz="894" b="1"/>
                  <a:t>　　（出口の見えない経営改善の継続は可能なのか？）</a:t>
                </a:r>
                <a:endParaRPr kumimoji="1" lang="en-US" altLang="ja-JP" sz="894" b="1"/>
              </a:p>
              <a:p>
                <a:r>
                  <a:rPr kumimoji="1" lang="ja-JP" altLang="en-US" sz="894" b="1"/>
                  <a:t>　　（スポンサー型抜本再生の検討が必要ではないか？）</a:t>
                </a:r>
                <a:endParaRPr lang="en-US" altLang="ja-JP" sz="894" b="1"/>
              </a:p>
            </p:txBody>
          </p:sp>
          <p:sp>
            <p:nvSpPr>
              <p:cNvPr id="13" name="テキスト ボックス 12">
                <a:extLst>
                  <a:ext uri="{FF2B5EF4-FFF2-40B4-BE49-F238E27FC236}">
                    <a16:creationId xmlns:a16="http://schemas.microsoft.com/office/drawing/2014/main" id="{32DE8AC4-FBD7-1DB5-5B0C-78291A22FAC1}"/>
                  </a:ext>
                </a:extLst>
              </p:cNvPr>
              <p:cNvSpPr txBox="1"/>
              <p:nvPr/>
            </p:nvSpPr>
            <p:spPr>
              <a:xfrm>
                <a:off x="2518205" y="2985848"/>
                <a:ext cx="3611082" cy="1648732"/>
              </a:xfrm>
              <a:prstGeom prst="rect">
                <a:avLst/>
              </a:prstGeom>
              <a:noFill/>
            </p:spPr>
            <p:txBody>
              <a:bodyPr wrap="square" rtlCol="0">
                <a:spAutoFit/>
              </a:bodyPr>
              <a:lstStyle/>
              <a:p>
                <a:r>
                  <a:rPr lang="ja-JP" altLang="en-US" sz="1600" b="1">
                    <a:solidFill>
                      <a:srgbClr val="FF0000"/>
                    </a:solidFill>
                  </a:rPr>
                  <a:t>例：地域資本老舗ホテル</a:t>
                </a:r>
                <a:endParaRPr lang="en-US" altLang="ja-JP" sz="1600" b="1">
                  <a:solidFill>
                    <a:srgbClr val="FF0000"/>
                  </a:solidFill>
                </a:endParaRPr>
              </a:p>
              <a:p>
                <a:endParaRPr lang="en-US" altLang="ja-JP" sz="1140" b="1">
                  <a:solidFill>
                    <a:srgbClr val="FF0000"/>
                  </a:solidFill>
                </a:endParaRPr>
              </a:p>
              <a:p>
                <a:r>
                  <a:rPr lang="ja-JP" altLang="en-US" sz="894" b="1"/>
                  <a:t>□　宴会場需要の落ち込みだけが業績悪化の要因か？</a:t>
                </a:r>
                <a:endParaRPr kumimoji="1" lang="en-US" altLang="ja-JP" sz="894" b="1"/>
              </a:p>
              <a:p>
                <a:r>
                  <a:rPr lang="ja-JP" altLang="en-US" sz="894" b="1"/>
                  <a:t>□　料理人や従業員の確保に課題を抱えていないか？</a:t>
                </a:r>
                <a:endParaRPr lang="en-US" altLang="ja-JP" sz="894" b="1"/>
              </a:p>
              <a:p>
                <a:r>
                  <a:rPr kumimoji="1" lang="ja-JP" altLang="en-US" sz="894" b="1"/>
                  <a:t>　　（老舗としての質や接遇自体が低下していないか）</a:t>
                </a:r>
                <a:endParaRPr kumimoji="1" lang="en-US" altLang="ja-JP" sz="894" b="1"/>
              </a:p>
              <a:p>
                <a:r>
                  <a:rPr lang="ja-JP" altLang="en-US" sz="894" b="1"/>
                  <a:t>□　自然災害などの外部環境が業績に影響を与える前から巨額</a:t>
                </a:r>
                <a:endParaRPr lang="en-US" altLang="ja-JP" sz="894" b="1"/>
              </a:p>
              <a:p>
                <a:r>
                  <a:rPr lang="ja-JP" altLang="en-US" sz="894" b="1"/>
                  <a:t>　　の借入や債務超過が存在する場合、抜本再生や法的整理を</a:t>
                </a:r>
                <a:endParaRPr lang="en-US" altLang="ja-JP" sz="894" b="1"/>
              </a:p>
              <a:p>
                <a:r>
                  <a:rPr lang="ja-JP" altLang="en-US" sz="894" b="1"/>
                  <a:t>　　視野に入れた出口戦略が必要な場合もある</a:t>
                </a:r>
                <a:endParaRPr lang="en-US" altLang="ja-JP" sz="894" b="1"/>
              </a:p>
            </p:txBody>
          </p:sp>
          <p:sp>
            <p:nvSpPr>
              <p:cNvPr id="14" name="テキスト ボックス 13">
                <a:extLst>
                  <a:ext uri="{FF2B5EF4-FFF2-40B4-BE49-F238E27FC236}">
                    <a16:creationId xmlns:a16="http://schemas.microsoft.com/office/drawing/2014/main" id="{9BA3984F-B114-897A-152E-E29074F0DB83}"/>
                  </a:ext>
                </a:extLst>
              </p:cNvPr>
              <p:cNvSpPr txBox="1"/>
              <p:nvPr/>
            </p:nvSpPr>
            <p:spPr>
              <a:xfrm>
                <a:off x="6474189" y="1181285"/>
                <a:ext cx="3831834" cy="1648338"/>
              </a:xfrm>
              <a:prstGeom prst="rect">
                <a:avLst/>
              </a:prstGeom>
              <a:noFill/>
            </p:spPr>
            <p:txBody>
              <a:bodyPr wrap="square" rtlCol="0">
                <a:spAutoFit/>
              </a:bodyPr>
              <a:lstStyle/>
              <a:p>
                <a:r>
                  <a:rPr lang="ja-JP" altLang="en-US" sz="1600" b="1">
                    <a:solidFill>
                      <a:srgbClr val="FF0000"/>
                    </a:solidFill>
                  </a:rPr>
                  <a:t>例：小規模旅館</a:t>
                </a:r>
                <a:endParaRPr lang="en-US" altLang="ja-JP" sz="1600" b="1">
                  <a:solidFill>
                    <a:srgbClr val="FF0000"/>
                  </a:solidFill>
                </a:endParaRPr>
              </a:p>
              <a:p>
                <a:endParaRPr lang="en-US" altLang="ja-JP" sz="1138" b="1">
                  <a:solidFill>
                    <a:srgbClr val="FF0000"/>
                  </a:solidFill>
                </a:endParaRPr>
              </a:p>
              <a:p>
                <a:r>
                  <a:rPr lang="ja-JP" altLang="en-US" sz="894" b="1"/>
                  <a:t>□　温泉の有無や広さが中心的課題ではないか？</a:t>
                </a:r>
                <a:endParaRPr lang="en-US" altLang="ja-JP" sz="894" b="1"/>
              </a:p>
              <a:p>
                <a:r>
                  <a:rPr kumimoji="1" lang="ja-JP" altLang="en-US" sz="894" b="1"/>
                  <a:t>　　（それは解決が可能なのか）</a:t>
                </a:r>
                <a:endParaRPr kumimoji="1" lang="en-US" altLang="ja-JP" sz="894" b="1"/>
              </a:p>
              <a:p>
                <a:r>
                  <a:rPr kumimoji="1" lang="ja-JP" altLang="en-US" sz="894" b="1"/>
                  <a:t>□　価格・食事・部屋づくりなど、宿泊先詮索の段階で顧客を</a:t>
                </a:r>
                <a:endParaRPr kumimoji="1" lang="en-US" altLang="ja-JP" sz="894" b="1"/>
              </a:p>
              <a:p>
                <a:r>
                  <a:rPr kumimoji="1" lang="ja-JP" altLang="en-US" sz="894" b="1"/>
                  <a:t>　　引き付ける要素があるか？</a:t>
                </a:r>
                <a:endParaRPr kumimoji="1" lang="en-US" altLang="ja-JP" sz="894" b="1"/>
              </a:p>
              <a:p>
                <a:r>
                  <a:rPr kumimoji="1" lang="ja-JP" altLang="en-US" sz="894" b="1"/>
                  <a:t>□　地域が繁忙期であっても稼働率に低さはないか？</a:t>
                </a:r>
                <a:endParaRPr kumimoji="1" lang="en-US" altLang="ja-JP" sz="894" b="1"/>
              </a:p>
              <a:p>
                <a:r>
                  <a:rPr kumimoji="1" lang="ja-JP" altLang="en-US" sz="894" b="1"/>
                  <a:t>□　後継者問題が経営課題の中心ではないか？</a:t>
                </a:r>
                <a:endParaRPr kumimoji="1" lang="en-US" altLang="ja-JP" sz="894" b="1"/>
              </a:p>
            </p:txBody>
          </p:sp>
          <p:sp>
            <p:nvSpPr>
              <p:cNvPr id="15" name="テキスト ボックス 14">
                <a:extLst>
                  <a:ext uri="{FF2B5EF4-FFF2-40B4-BE49-F238E27FC236}">
                    <a16:creationId xmlns:a16="http://schemas.microsoft.com/office/drawing/2014/main" id="{5877F6C8-ADEE-00B2-D964-AECC4A4B15A7}"/>
                  </a:ext>
                </a:extLst>
              </p:cNvPr>
              <p:cNvSpPr txBox="1"/>
              <p:nvPr/>
            </p:nvSpPr>
            <p:spPr>
              <a:xfrm>
                <a:off x="6474189" y="2985787"/>
                <a:ext cx="3845764" cy="1648338"/>
              </a:xfrm>
              <a:prstGeom prst="rect">
                <a:avLst/>
              </a:prstGeom>
              <a:noFill/>
            </p:spPr>
            <p:txBody>
              <a:bodyPr wrap="square" rtlCol="0">
                <a:spAutoFit/>
              </a:bodyPr>
              <a:lstStyle/>
              <a:p>
                <a:r>
                  <a:rPr lang="ja-JP" altLang="en-US" sz="1600" b="1">
                    <a:solidFill>
                      <a:srgbClr val="FF0000"/>
                    </a:solidFill>
                  </a:rPr>
                  <a:t>例：中小規模の地域資本ホテル</a:t>
                </a:r>
                <a:endParaRPr lang="en-US" altLang="ja-JP" sz="1600" b="1">
                  <a:solidFill>
                    <a:srgbClr val="FF0000"/>
                  </a:solidFill>
                </a:endParaRPr>
              </a:p>
              <a:p>
                <a:endParaRPr lang="en-US" altLang="ja-JP" sz="1138" b="1">
                  <a:solidFill>
                    <a:srgbClr val="FF0000"/>
                  </a:solidFill>
                </a:endParaRPr>
              </a:p>
              <a:p>
                <a:r>
                  <a:rPr lang="ja-JP" altLang="en-US" sz="894" b="1"/>
                  <a:t>□　出張族や学生を対象として「このぐらいで十分」と顧客が感じ</a:t>
                </a:r>
                <a:endParaRPr lang="en-US" altLang="ja-JP" sz="894" b="1"/>
              </a:p>
              <a:p>
                <a:r>
                  <a:rPr lang="ja-JP" altLang="en-US" sz="894" b="1"/>
                  <a:t>　　る中庸戦略が必要ではないか？</a:t>
                </a:r>
                <a:endParaRPr lang="en-US" altLang="ja-JP" sz="894" b="1"/>
              </a:p>
              <a:p>
                <a:r>
                  <a:rPr lang="ja-JP" altLang="en-US" sz="894" b="1"/>
                  <a:t>□　設備の老朽化が隠れた負債になっていないか？（業歴に着眼）</a:t>
                </a:r>
                <a:endParaRPr lang="en-US" altLang="ja-JP" sz="894" b="1"/>
              </a:p>
              <a:p>
                <a:r>
                  <a:rPr lang="ja-JP" altLang="en-US" sz="894" b="1"/>
                  <a:t>□　連泊時の客室清掃・アメニティ類のフロントへの集中など省人</a:t>
                </a:r>
                <a:endParaRPr lang="en-US" altLang="ja-JP" sz="894" b="1"/>
              </a:p>
              <a:p>
                <a:r>
                  <a:rPr lang="ja-JP" altLang="en-US" sz="894" b="1"/>
                  <a:t>　　化によるコスト対策が導入できるか？</a:t>
                </a:r>
                <a:endParaRPr lang="en-US" altLang="ja-JP" sz="894" b="1"/>
              </a:p>
              <a:p>
                <a:r>
                  <a:rPr lang="ja-JP" altLang="en-US" sz="894" b="1"/>
                  <a:t>□　日時や周辺需要を加味した小まめな料金改定の必要性</a:t>
                </a:r>
                <a:endParaRPr lang="en-US" altLang="ja-JP" sz="894" b="1"/>
              </a:p>
            </p:txBody>
          </p:sp>
          <p:sp>
            <p:nvSpPr>
              <p:cNvPr id="16" name="正方形/長方形 15">
                <a:extLst>
                  <a:ext uri="{FF2B5EF4-FFF2-40B4-BE49-F238E27FC236}">
                    <a16:creationId xmlns:a16="http://schemas.microsoft.com/office/drawing/2014/main" id="{46F4E987-3E84-EE74-1913-241436EB866C}"/>
                  </a:ext>
                </a:extLst>
              </p:cNvPr>
              <p:cNvSpPr/>
              <p:nvPr/>
            </p:nvSpPr>
            <p:spPr>
              <a:xfrm>
                <a:off x="2415941" y="1087891"/>
                <a:ext cx="7911966" cy="3676851"/>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cxnSp>
            <p:nvCxnSpPr>
              <p:cNvPr id="17" name="直線コネクタ 16">
                <a:extLst>
                  <a:ext uri="{FF2B5EF4-FFF2-40B4-BE49-F238E27FC236}">
                    <a16:creationId xmlns:a16="http://schemas.microsoft.com/office/drawing/2014/main" id="{9C61C7C3-A898-36F9-D141-9F1253A78600}"/>
                  </a:ext>
                </a:extLst>
              </p:cNvPr>
              <p:cNvCxnSpPr>
                <a:stCxn id="16" idx="1"/>
                <a:endCxn id="16" idx="3"/>
              </p:cNvCxnSpPr>
              <p:nvPr/>
            </p:nvCxnSpPr>
            <p:spPr>
              <a:xfrm>
                <a:off x="2415941" y="2926317"/>
                <a:ext cx="7911966"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11D655E-D157-FEE8-4B2B-033CA495E57F}"/>
                  </a:ext>
                </a:extLst>
              </p:cNvPr>
              <p:cNvCxnSpPr>
                <a:stCxn id="16" idx="0"/>
                <a:endCxn id="16" idx="2"/>
              </p:cNvCxnSpPr>
              <p:nvPr/>
            </p:nvCxnSpPr>
            <p:spPr>
              <a:xfrm>
                <a:off x="6371925" y="1087891"/>
                <a:ext cx="0" cy="3676851"/>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47" name="テキスト ボックス 46">
            <a:extLst>
              <a:ext uri="{FF2B5EF4-FFF2-40B4-BE49-F238E27FC236}">
                <a16:creationId xmlns:a16="http://schemas.microsoft.com/office/drawing/2014/main" id="{2D1ABFFD-8235-B131-65FC-C804ADF22AAE}"/>
              </a:ext>
            </a:extLst>
          </p:cNvPr>
          <p:cNvSpPr txBox="1"/>
          <p:nvPr/>
        </p:nvSpPr>
        <p:spPr>
          <a:xfrm>
            <a:off x="3355200" y="1192055"/>
            <a:ext cx="6377577" cy="861774"/>
          </a:xfrm>
          <a:prstGeom prst="rect">
            <a:avLst/>
          </a:prstGeom>
          <a:noFill/>
        </p:spPr>
        <p:txBody>
          <a:bodyPr wrap="square" rtlCol="0">
            <a:spAutoFit/>
          </a:bodyPr>
          <a:lstStyle/>
          <a:p>
            <a:r>
              <a:rPr kumimoji="1" lang="ja-JP" altLang="en-US" sz="1000">
                <a:latin typeface="+mn-ea"/>
              </a:rPr>
              <a:t>□  立地環境や機能面などから取引先宿泊業群の業態的着眼点をある程度整理しておく</a:t>
            </a:r>
            <a:endParaRPr kumimoji="1" lang="en-US" altLang="ja-JP" sz="1000">
              <a:latin typeface="+mn-ea"/>
            </a:endParaRPr>
          </a:p>
          <a:p>
            <a:r>
              <a:rPr kumimoji="1" lang="en-US" altLang="ja-JP" sz="1000">
                <a:latin typeface="+mn-ea"/>
              </a:rPr>
              <a:t>   </a:t>
            </a:r>
            <a:r>
              <a:rPr kumimoji="1" lang="ja-JP" altLang="en-US" sz="1000">
                <a:latin typeface="+mn-ea"/>
              </a:rPr>
              <a:t> （他にも旅館とホテルの別、レストランの有無、都市部と地方など用途に合わせた組合せがある）</a:t>
            </a:r>
            <a:endParaRPr kumimoji="1" lang="en-US" altLang="ja-JP" sz="1000">
              <a:latin typeface="+mn-ea"/>
            </a:endParaRPr>
          </a:p>
          <a:p>
            <a:r>
              <a:rPr kumimoji="1" lang="ja-JP" altLang="en-US" sz="1000">
                <a:latin typeface="+mn-ea"/>
              </a:rPr>
              <a:t>□  温泉旅館の閑散期以外では、ほとんどの旅館やホテルは日時を問わず稼働しているので、</a:t>
            </a:r>
            <a:endParaRPr kumimoji="1" lang="en-US" altLang="ja-JP" sz="1000">
              <a:latin typeface="+mn-ea"/>
            </a:endParaRPr>
          </a:p>
          <a:p>
            <a:r>
              <a:rPr kumimoji="1" lang="ja-JP" altLang="en-US" sz="1000">
                <a:latin typeface="+mn-ea"/>
              </a:rPr>
              <a:t>　  長時間の滞在は業務の妨げにもなることから、ある程度着眼するポイントをまとめておいた方が良い</a:t>
            </a:r>
            <a:endParaRPr kumimoji="1" lang="en-US" altLang="ja-JP" sz="1000">
              <a:latin typeface="+mn-ea"/>
            </a:endParaRPr>
          </a:p>
          <a:p>
            <a:r>
              <a:rPr kumimoji="1" lang="ja-JP" altLang="en-US" sz="1000">
                <a:latin typeface="+mn-ea"/>
              </a:rPr>
              <a:t>□ 「決め打ち」は禁物、着眼点と現場の差異に隠れた強みや深刻な課題が存在することもある</a:t>
            </a:r>
            <a:endParaRPr kumimoji="1" lang="en-US" altLang="ja-JP" sz="1000">
              <a:latin typeface="+mn-ea"/>
            </a:endParaRPr>
          </a:p>
        </p:txBody>
      </p:sp>
      <p:sp>
        <p:nvSpPr>
          <p:cNvPr id="48" name="テキスト ボックス 47">
            <a:extLst>
              <a:ext uri="{FF2B5EF4-FFF2-40B4-BE49-F238E27FC236}">
                <a16:creationId xmlns:a16="http://schemas.microsoft.com/office/drawing/2014/main" id="{01CBA045-7264-67DE-BA10-C6CDA4B0C086}"/>
              </a:ext>
            </a:extLst>
          </p:cNvPr>
          <p:cNvSpPr txBox="1"/>
          <p:nvPr/>
        </p:nvSpPr>
        <p:spPr>
          <a:xfrm>
            <a:off x="719079" y="2196354"/>
            <a:ext cx="1233736" cy="338554"/>
          </a:xfrm>
          <a:prstGeom prst="rect">
            <a:avLst/>
          </a:prstGeom>
          <a:noFill/>
        </p:spPr>
        <p:txBody>
          <a:bodyPr wrap="square" rtlCol="0">
            <a:spAutoFit/>
          </a:bodyPr>
          <a:lstStyle/>
          <a:p>
            <a:r>
              <a:rPr kumimoji="1" lang="ja-JP" altLang="en-US" sz="1600" b="1" u="sng"/>
              <a:t>組合せ例</a:t>
            </a:r>
          </a:p>
        </p:txBody>
      </p:sp>
      <p:cxnSp>
        <p:nvCxnSpPr>
          <p:cNvPr id="49" name="直線コネクタ 48">
            <a:extLst>
              <a:ext uri="{FF2B5EF4-FFF2-40B4-BE49-F238E27FC236}">
                <a16:creationId xmlns:a16="http://schemas.microsoft.com/office/drawing/2014/main" id="{4380D2BB-1D14-846C-E00E-75D9B09A3E3D}"/>
              </a:ext>
            </a:extLst>
          </p:cNvPr>
          <p:cNvCxnSpPr>
            <a:cxnSpLocks/>
          </p:cNvCxnSpPr>
          <p:nvPr/>
        </p:nvCxnSpPr>
        <p:spPr>
          <a:xfrm>
            <a:off x="226613" y="571244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741F6BA5-F656-F43A-BD04-4B915DC96E31}"/>
              </a:ext>
            </a:extLst>
          </p:cNvPr>
          <p:cNvSpPr/>
          <p:nvPr/>
        </p:nvSpPr>
        <p:spPr>
          <a:xfrm>
            <a:off x="231108" y="5789640"/>
            <a:ext cx="1622339" cy="912999"/>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E49D63A9-9381-6048-A917-436AAE873F70}"/>
              </a:ext>
            </a:extLst>
          </p:cNvPr>
          <p:cNvSpPr txBox="1"/>
          <p:nvPr/>
        </p:nvSpPr>
        <p:spPr>
          <a:xfrm>
            <a:off x="308692" y="5833251"/>
            <a:ext cx="1462676" cy="892552"/>
          </a:xfrm>
          <a:prstGeom prst="rect">
            <a:avLst/>
          </a:prstGeom>
          <a:noFill/>
        </p:spPr>
        <p:txBody>
          <a:bodyPr wrap="square" rtlCol="0">
            <a:spAutoFit/>
          </a:bodyPr>
          <a:lstStyle/>
          <a:p>
            <a:pPr algn="ctr"/>
            <a:r>
              <a:rPr kumimoji="1" lang="ja-JP" altLang="en-US" sz="3200" b="1"/>
              <a:t>温  泉</a:t>
            </a:r>
            <a:endParaRPr kumimoji="1" lang="en-US" altLang="ja-JP" sz="3200" b="1"/>
          </a:p>
          <a:p>
            <a:pPr algn="ctr"/>
            <a:r>
              <a:rPr kumimoji="1" lang="ja-JP" altLang="en-US" b="1"/>
              <a:t>の留意点</a:t>
            </a:r>
            <a:endParaRPr kumimoji="1" lang="en-US" altLang="ja-JP" b="1"/>
          </a:p>
        </p:txBody>
      </p:sp>
      <p:sp>
        <p:nvSpPr>
          <p:cNvPr id="57" name="テキスト ボックス 56">
            <a:extLst>
              <a:ext uri="{FF2B5EF4-FFF2-40B4-BE49-F238E27FC236}">
                <a16:creationId xmlns:a16="http://schemas.microsoft.com/office/drawing/2014/main" id="{A20209C7-510C-BC1F-94B7-BE915212FA3A}"/>
              </a:ext>
            </a:extLst>
          </p:cNvPr>
          <p:cNvSpPr txBox="1"/>
          <p:nvPr/>
        </p:nvSpPr>
        <p:spPr>
          <a:xfrm>
            <a:off x="1956249" y="5840701"/>
            <a:ext cx="3226489" cy="861774"/>
          </a:xfrm>
          <a:prstGeom prst="rect">
            <a:avLst/>
          </a:prstGeom>
          <a:noFill/>
        </p:spPr>
        <p:txBody>
          <a:bodyPr wrap="square" rtlCol="0">
            <a:spAutoFit/>
          </a:bodyPr>
          <a:lstStyle/>
          <a:p>
            <a:r>
              <a:rPr kumimoji="1" lang="ja-JP" altLang="en-US" sz="1000" spc="-100" dirty="0">
                <a:latin typeface="+mn-ea"/>
              </a:rPr>
              <a:t>温泉街にある中小規模旅館は再生局面だけではなく後継者問題を含めて事業継続には</a:t>
            </a:r>
            <a:r>
              <a:rPr kumimoji="1" lang="ja-JP" altLang="en-US" sz="1000" spc="-100" dirty="0">
                <a:solidFill>
                  <a:srgbClr val="FF0000"/>
                </a:solidFill>
                <a:latin typeface="+mn-ea"/>
              </a:rPr>
              <a:t>、</a:t>
            </a:r>
            <a:r>
              <a:rPr kumimoji="1" lang="ja-JP" altLang="en-US" sz="1000" spc="-100" dirty="0">
                <a:latin typeface="+mn-ea"/>
              </a:rPr>
              <a:t>スポンサー企業への売却などが不可避な場合があります。自前の温泉ではない場合、支援や事業性の見極めが必要な旅館が、どこから“お湯” の供給を受けているかには留意が必要です。（源泉の有無）</a:t>
            </a:r>
            <a:endParaRPr kumimoji="1" lang="en-US" altLang="ja-JP" sz="1000" spc="-100" dirty="0">
              <a:latin typeface="+mn-ea"/>
            </a:endParaRPr>
          </a:p>
        </p:txBody>
      </p:sp>
      <p:sp>
        <p:nvSpPr>
          <p:cNvPr id="62" name="正方形/長方形 61">
            <a:extLst>
              <a:ext uri="{FF2B5EF4-FFF2-40B4-BE49-F238E27FC236}">
                <a16:creationId xmlns:a16="http://schemas.microsoft.com/office/drawing/2014/main" id="{C41C4C6E-A6B4-CD05-3008-CF9DF9CB24FA}"/>
              </a:ext>
            </a:extLst>
          </p:cNvPr>
          <p:cNvSpPr/>
          <p:nvPr/>
        </p:nvSpPr>
        <p:spPr>
          <a:xfrm>
            <a:off x="5394917" y="5789640"/>
            <a:ext cx="1847773" cy="265585"/>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温泉組合から供給</a:t>
            </a:r>
          </a:p>
        </p:txBody>
      </p:sp>
      <p:sp>
        <p:nvSpPr>
          <p:cNvPr id="64" name="正方形/長方形 63">
            <a:extLst>
              <a:ext uri="{FF2B5EF4-FFF2-40B4-BE49-F238E27FC236}">
                <a16:creationId xmlns:a16="http://schemas.microsoft.com/office/drawing/2014/main" id="{FAFF3DDE-FE8A-470B-F0E3-C4AA5360E1C0}"/>
              </a:ext>
            </a:extLst>
          </p:cNvPr>
          <p:cNvSpPr/>
          <p:nvPr/>
        </p:nvSpPr>
        <p:spPr>
          <a:xfrm>
            <a:off x="7736885" y="5788800"/>
            <a:ext cx="1847773" cy="26558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属人的繋がりで供給</a:t>
            </a:r>
          </a:p>
        </p:txBody>
      </p:sp>
      <p:sp>
        <p:nvSpPr>
          <p:cNvPr id="66" name="テキスト ボックス 65">
            <a:extLst>
              <a:ext uri="{FF2B5EF4-FFF2-40B4-BE49-F238E27FC236}">
                <a16:creationId xmlns:a16="http://schemas.microsoft.com/office/drawing/2014/main" id="{354D2FA5-4DE4-F557-B12C-A83503CD23D0}"/>
              </a:ext>
            </a:extLst>
          </p:cNvPr>
          <p:cNvSpPr txBox="1"/>
          <p:nvPr/>
        </p:nvSpPr>
        <p:spPr>
          <a:xfrm>
            <a:off x="5195440" y="6032208"/>
            <a:ext cx="2294347" cy="707886"/>
          </a:xfrm>
          <a:prstGeom prst="rect">
            <a:avLst/>
          </a:prstGeom>
          <a:noFill/>
        </p:spPr>
        <p:txBody>
          <a:bodyPr wrap="square" rtlCol="0">
            <a:spAutoFit/>
          </a:bodyPr>
          <a:lstStyle/>
          <a:p>
            <a:r>
              <a:rPr kumimoji="1" lang="ja-JP" altLang="en-US" sz="1000">
                <a:latin typeface="+mn-ea"/>
              </a:rPr>
              <a:t>□  組合員の変更を許可してもらう</a:t>
            </a:r>
            <a:endParaRPr kumimoji="1" lang="en-US" altLang="ja-JP" sz="1000">
              <a:latin typeface="+mn-ea"/>
            </a:endParaRPr>
          </a:p>
          <a:p>
            <a:r>
              <a:rPr kumimoji="1" lang="ja-JP" altLang="en-US" sz="1000">
                <a:latin typeface="+mn-ea"/>
              </a:rPr>
              <a:t>　  必要がある（規定確認）</a:t>
            </a:r>
            <a:endParaRPr kumimoji="1" lang="en-US" altLang="ja-JP" sz="1000">
              <a:latin typeface="+mn-ea"/>
            </a:endParaRPr>
          </a:p>
          <a:p>
            <a:r>
              <a:rPr kumimoji="1" lang="ja-JP" altLang="en-US" sz="1000">
                <a:latin typeface="+mn-ea"/>
              </a:rPr>
              <a:t>□  暗黙の決めごととして地元以外の</a:t>
            </a:r>
            <a:endParaRPr kumimoji="1" lang="en-US" altLang="ja-JP" sz="1000">
              <a:latin typeface="+mn-ea"/>
            </a:endParaRPr>
          </a:p>
          <a:p>
            <a:r>
              <a:rPr kumimoji="1" lang="ja-JP" altLang="en-US" sz="1000">
                <a:latin typeface="+mn-ea"/>
              </a:rPr>
              <a:t>　  資本の加入が困難なこともある  </a:t>
            </a:r>
            <a:endParaRPr kumimoji="1" lang="en-US" altLang="ja-JP" sz="1000">
              <a:latin typeface="+mn-ea"/>
            </a:endParaRPr>
          </a:p>
        </p:txBody>
      </p:sp>
      <p:sp>
        <p:nvSpPr>
          <p:cNvPr id="67" name="テキスト ボックス 66">
            <a:extLst>
              <a:ext uri="{FF2B5EF4-FFF2-40B4-BE49-F238E27FC236}">
                <a16:creationId xmlns:a16="http://schemas.microsoft.com/office/drawing/2014/main" id="{5D09F57E-A819-2773-C572-6109748854F9}"/>
              </a:ext>
            </a:extLst>
          </p:cNvPr>
          <p:cNvSpPr txBox="1"/>
          <p:nvPr/>
        </p:nvSpPr>
        <p:spPr>
          <a:xfrm>
            <a:off x="7515191" y="6033600"/>
            <a:ext cx="2294347" cy="707886"/>
          </a:xfrm>
          <a:prstGeom prst="rect">
            <a:avLst/>
          </a:prstGeom>
          <a:noFill/>
        </p:spPr>
        <p:txBody>
          <a:bodyPr wrap="square" rtlCol="0">
            <a:spAutoFit/>
          </a:bodyPr>
          <a:lstStyle/>
          <a:p>
            <a:r>
              <a:rPr kumimoji="1" lang="ja-JP" altLang="en-US" sz="1000">
                <a:latin typeface="+mn-ea"/>
              </a:rPr>
              <a:t>□  先代同志の繋がりで老舗大型</a:t>
            </a:r>
            <a:endParaRPr kumimoji="1" lang="en-US" altLang="ja-JP" sz="1000">
              <a:latin typeface="+mn-ea"/>
            </a:endParaRPr>
          </a:p>
          <a:p>
            <a:r>
              <a:rPr kumimoji="1" lang="ja-JP" altLang="en-US" sz="1000">
                <a:latin typeface="+mn-ea"/>
              </a:rPr>
              <a:t>　  旅館から供給を受けているなど</a:t>
            </a:r>
            <a:endParaRPr kumimoji="1" lang="en-US" altLang="ja-JP" sz="1000">
              <a:latin typeface="+mn-ea"/>
            </a:endParaRPr>
          </a:p>
          <a:p>
            <a:r>
              <a:rPr kumimoji="1" lang="ja-JP" altLang="en-US" sz="1000">
                <a:latin typeface="+mn-ea"/>
              </a:rPr>
              <a:t>　  の場合は継続困難</a:t>
            </a:r>
            <a:endParaRPr kumimoji="1" lang="en-US" altLang="ja-JP" sz="1000">
              <a:latin typeface="+mn-ea"/>
            </a:endParaRPr>
          </a:p>
          <a:p>
            <a:r>
              <a:rPr kumimoji="1" lang="ja-JP" altLang="en-US" sz="1000">
                <a:latin typeface="+mn-ea"/>
              </a:rPr>
              <a:t>　（自社採掘は超高額の可能性）  </a:t>
            </a:r>
            <a:endParaRPr kumimoji="1" lang="en-US" altLang="ja-JP" sz="1000">
              <a:latin typeface="+mn-ea"/>
            </a:endParaRPr>
          </a:p>
        </p:txBody>
      </p:sp>
      <p:sp>
        <p:nvSpPr>
          <p:cNvPr id="42" name="スライド番号プレースホルダー 1">
            <a:extLst>
              <a:ext uri="{FF2B5EF4-FFF2-40B4-BE49-F238E27FC236}">
                <a16:creationId xmlns:a16="http://schemas.microsoft.com/office/drawing/2014/main" id="{8BC537B0-AB12-4329-BAF0-39299CC93B72}"/>
              </a:ext>
            </a:extLst>
          </p:cNvPr>
          <p:cNvSpPr txBox="1">
            <a:spLocks/>
          </p:cNvSpPr>
          <p:nvPr/>
        </p:nvSpPr>
        <p:spPr>
          <a:xfrm>
            <a:off x="9418638" y="6494463"/>
            <a:ext cx="487362" cy="3635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ea typeface="游ゴシック"/>
                <a:cs typeface="Calibri"/>
              </a:rPr>
              <a:t>17</a:t>
            </a:r>
          </a:p>
        </p:txBody>
      </p:sp>
      <p:grpSp>
        <p:nvGrpSpPr>
          <p:cNvPr id="50" name="グループ化 49">
            <a:extLst>
              <a:ext uri="{FF2B5EF4-FFF2-40B4-BE49-F238E27FC236}">
                <a16:creationId xmlns:a16="http://schemas.microsoft.com/office/drawing/2014/main" id="{B09078DF-6302-48A3-A4DD-F60C58E588B4}"/>
              </a:ext>
            </a:extLst>
          </p:cNvPr>
          <p:cNvGrpSpPr/>
          <p:nvPr/>
        </p:nvGrpSpPr>
        <p:grpSpPr>
          <a:xfrm>
            <a:off x="295200" y="1191600"/>
            <a:ext cx="1162051" cy="885825"/>
            <a:chOff x="2409824" y="3038474"/>
            <a:chExt cx="1162051" cy="885825"/>
          </a:xfrm>
        </p:grpSpPr>
        <p:sp>
          <p:nvSpPr>
            <p:cNvPr id="51" name="楕円 50">
              <a:extLst>
                <a:ext uri="{FF2B5EF4-FFF2-40B4-BE49-F238E27FC236}">
                  <a16:creationId xmlns:a16="http://schemas.microsoft.com/office/drawing/2014/main" id="{18343241-54FC-44B3-8E22-0EAD69FB6DB6}"/>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1D0121FE-DEC8-4794-BC2D-2E3E60A60B1E}"/>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53" name="正方形/長方形 52">
            <a:extLst>
              <a:ext uri="{FF2B5EF4-FFF2-40B4-BE49-F238E27FC236}">
                <a16:creationId xmlns:a16="http://schemas.microsoft.com/office/drawing/2014/main" id="{0E4042D3-90E4-4547-8444-03E38124191F}"/>
              </a:ext>
            </a:extLst>
          </p:cNvPr>
          <p:cNvSpPr/>
          <p:nvPr/>
        </p:nvSpPr>
        <p:spPr>
          <a:xfrm>
            <a:off x="1360800" y="1339200"/>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業態別着眼点の整理</a:t>
            </a:r>
            <a:endParaRPr kumimoji="1" lang="en-US" altLang="ja-JP" sz="1400" b="1">
              <a:solidFill>
                <a:schemeClr val="tx1"/>
              </a:solidFill>
            </a:endParaRPr>
          </a:p>
        </p:txBody>
      </p:sp>
      <p:sp>
        <p:nvSpPr>
          <p:cNvPr id="44" name="テキスト ボックス 43">
            <a:extLst>
              <a:ext uri="{FF2B5EF4-FFF2-40B4-BE49-F238E27FC236}">
                <a16:creationId xmlns:a16="http://schemas.microsoft.com/office/drawing/2014/main" id="{9FBD40C1-40AB-4C3E-8E6E-821D46FE45EC}"/>
              </a:ext>
            </a:extLst>
          </p:cNvPr>
          <p:cNvSpPr txBox="1"/>
          <p:nvPr/>
        </p:nvSpPr>
        <p:spPr>
          <a:xfrm>
            <a:off x="209008" y="503380"/>
            <a:ext cx="8592589" cy="707886"/>
          </a:xfrm>
          <a:prstGeom prst="rect">
            <a:avLst/>
          </a:prstGeom>
          <a:noFill/>
        </p:spPr>
        <p:txBody>
          <a:bodyPr wrap="square" lIns="91440" tIns="45720" rIns="91440" bIns="45720" rtlCol="0" anchor="t">
            <a:spAutoFit/>
          </a:bodyPr>
          <a:lstStyle/>
          <a:p>
            <a:r>
              <a:rPr kumimoji="1" lang="ja-JP" altLang="en-US" sz="1000" dirty="0">
                <a:latin typeface="+mn-ea"/>
              </a:rPr>
              <a:t>訪問前の準備は、ホテルや旅館の外形情報や定性情報（口コミなど）の収集や課題の想定が中心になります。但し収集した情報だけで</a:t>
            </a:r>
            <a:endParaRPr kumimoji="1" lang="en-US" altLang="ja-JP" sz="1000" dirty="0">
              <a:latin typeface="+mn-ea"/>
            </a:endParaRPr>
          </a:p>
          <a:p>
            <a:r>
              <a:rPr kumimoji="1" lang="ja-JP" altLang="en-US" sz="1000" dirty="0">
                <a:latin typeface="+mn-ea"/>
              </a:rPr>
              <a:t>問題点や課題を決め打ちするのではなく、訪問時、事業者との対話の切り口にするくらいのスタンスと理解することをお勧めします。</a:t>
            </a:r>
            <a:endParaRPr kumimoji="1" lang="en-US" altLang="ja-JP" sz="1000" dirty="0">
              <a:latin typeface="+mn-ea"/>
            </a:endParaRPr>
          </a:p>
          <a:p>
            <a:r>
              <a:rPr kumimoji="1" lang="ja-JP" altLang="en-US" sz="1000" spc="-30" dirty="0">
                <a:latin typeface="游ゴシック"/>
                <a:ea typeface="游ゴシック"/>
              </a:rPr>
              <a:t>（所有と運営が分かれているケースや、地域によっては温泉旅館群を面的にとらえて支援が必要となるケースもあります。）</a:t>
            </a:r>
            <a:endParaRPr kumimoji="1" lang="en-US" altLang="ja-JP" sz="1000" spc="-30" dirty="0">
              <a:latin typeface="游ゴシック"/>
              <a:ea typeface="游ゴシック"/>
            </a:endParaRPr>
          </a:p>
          <a:p>
            <a:endParaRPr kumimoji="1" lang="en-US" altLang="ja-JP" sz="1000" dirty="0">
              <a:latin typeface="+mn-ea"/>
            </a:endParaRPr>
          </a:p>
        </p:txBody>
      </p:sp>
      <p:sp>
        <p:nvSpPr>
          <p:cNvPr id="54" name="テキスト ボックス 53">
            <a:extLst>
              <a:ext uri="{FF2B5EF4-FFF2-40B4-BE49-F238E27FC236}">
                <a16:creationId xmlns:a16="http://schemas.microsoft.com/office/drawing/2014/main" id="{3F50D592-E881-4D64-8B52-71D5A0863693}"/>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訪問前編</a:t>
            </a:r>
          </a:p>
        </p:txBody>
      </p:sp>
      <p:sp>
        <p:nvSpPr>
          <p:cNvPr id="58" name="テキスト ボックス 57">
            <a:extLst>
              <a:ext uri="{FF2B5EF4-FFF2-40B4-BE49-F238E27FC236}">
                <a16:creationId xmlns:a16="http://schemas.microsoft.com/office/drawing/2014/main" id="{031D8856-324E-4373-9EF6-F81770EF6400}"/>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Tree>
    <p:extLst>
      <p:ext uri="{BB962C8B-B14F-4D97-AF65-F5344CB8AC3E}">
        <p14:creationId xmlns:p14="http://schemas.microsoft.com/office/powerpoint/2010/main" val="4745072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の目利き（訪問時編）　その１</a:t>
            </a:r>
            <a:endParaRPr kumimoji="1" lang="ja-JP" altLang="en-US" sz="2000" b="1" u="sng">
              <a:latin typeface="+mn-ea"/>
            </a:endParaRPr>
          </a:p>
        </p:txBody>
      </p:sp>
      <p:sp>
        <p:nvSpPr>
          <p:cNvPr id="26" name="テキスト ボックス 25">
            <a:extLst>
              <a:ext uri="{FF2B5EF4-FFF2-40B4-BE49-F238E27FC236}">
                <a16:creationId xmlns:a16="http://schemas.microsoft.com/office/drawing/2014/main" id="{033A13B2-F7E3-EB68-5107-D705C3795DAD}"/>
              </a:ext>
            </a:extLst>
          </p:cNvPr>
          <p:cNvSpPr txBox="1"/>
          <p:nvPr/>
        </p:nvSpPr>
        <p:spPr>
          <a:xfrm>
            <a:off x="3353404" y="1231602"/>
            <a:ext cx="6294337" cy="707886"/>
          </a:xfrm>
          <a:prstGeom prst="rect">
            <a:avLst/>
          </a:prstGeom>
          <a:noFill/>
        </p:spPr>
        <p:txBody>
          <a:bodyPr wrap="square" rtlCol="0">
            <a:spAutoFit/>
          </a:bodyPr>
          <a:lstStyle/>
          <a:p>
            <a:r>
              <a:rPr kumimoji="1" lang="ja-JP" altLang="en-US" sz="1000">
                <a:latin typeface="+mn-ea"/>
              </a:rPr>
              <a:t>□  部屋別売上、客数、プラン別売上、顧客情報など宿泊に関する販売情報の存在と粒度の確認</a:t>
            </a:r>
            <a:endParaRPr kumimoji="1" lang="en-US" altLang="ja-JP" sz="1000">
              <a:latin typeface="+mn-ea"/>
            </a:endParaRPr>
          </a:p>
          <a:p>
            <a:r>
              <a:rPr kumimoji="1" lang="ja-JP" altLang="en-US" sz="1000">
                <a:latin typeface="+mn-ea"/>
              </a:rPr>
              <a:t>□  部門別（宿泊・宴会・レストラン・売店・テナント収入等）の売上・損益情報の存在と粒度の確認</a:t>
            </a:r>
            <a:endParaRPr kumimoji="1" lang="en-US" altLang="ja-JP" sz="1000">
              <a:latin typeface="+mn-ea"/>
            </a:endParaRPr>
          </a:p>
          <a:p>
            <a:r>
              <a:rPr kumimoji="1" lang="ja-JP" altLang="en-US" sz="1000">
                <a:latin typeface="+mn-ea"/>
              </a:rPr>
              <a:t>□  情報の入力頻度・数値の確定時期の確認（人不足による先送りや遅延はないか？）</a:t>
            </a:r>
            <a:endParaRPr kumimoji="1" lang="en-US" altLang="ja-JP" sz="1000">
              <a:latin typeface="+mn-ea"/>
            </a:endParaRPr>
          </a:p>
          <a:p>
            <a:r>
              <a:rPr kumimoji="1" lang="ja-JP" altLang="en-US" sz="1000">
                <a:latin typeface="+mn-ea"/>
              </a:rPr>
              <a:t>□  組織内での活用範囲、活用状態の確認</a:t>
            </a:r>
            <a:endParaRPr kumimoji="1" lang="en-US" altLang="ja-JP" sz="1000">
              <a:latin typeface="+mn-ea"/>
            </a:endParaRPr>
          </a:p>
        </p:txBody>
      </p:sp>
      <p:sp>
        <p:nvSpPr>
          <p:cNvPr id="44" name="テキスト ボックス 43">
            <a:extLst>
              <a:ext uri="{FF2B5EF4-FFF2-40B4-BE49-F238E27FC236}">
                <a16:creationId xmlns:a16="http://schemas.microsoft.com/office/drawing/2014/main" id="{EDB1615B-451B-67CA-AF91-E344B3B2A9E8}"/>
              </a:ext>
            </a:extLst>
          </p:cNvPr>
          <p:cNvSpPr txBox="1"/>
          <p:nvPr/>
        </p:nvSpPr>
        <p:spPr>
          <a:xfrm>
            <a:off x="397219" y="2157732"/>
            <a:ext cx="9265100" cy="707886"/>
          </a:xfrm>
          <a:prstGeom prst="rect">
            <a:avLst/>
          </a:prstGeom>
          <a:noFill/>
        </p:spPr>
        <p:txBody>
          <a:bodyPr wrap="square" rtlCol="0">
            <a:spAutoFit/>
          </a:bodyPr>
          <a:lstStyle/>
          <a:p>
            <a:r>
              <a:rPr kumimoji="1" lang="ja-JP" altLang="en-US" sz="1000" spc="-100"/>
              <a:t>　宿泊業は典型的なサービス業でもあります。サービス業の場合、特に売上改善のために必要な初手が「各種情報の活用」になることが多いのが特徴です。また宿泊の他にも宴会場や売店、レストランなどを持つ比較的規模の大きな旅館やホテルの場合、ある特定の機能や事業が損益上のボトルネックの場合もありますので部門別採算の把握が支援開始の最優先課題になることもあります。業種柄、各業務の役職員が一堂に会した打ち合わせが困難なため、改善の糸口になる情報の存在と活用の現状をいち早く把握し、早期かつ円滑に着手できる改善策の実行が望まれます。</a:t>
            </a:r>
            <a:endParaRPr kumimoji="1" lang="en-US" altLang="ja-JP" sz="1000" spc="-100"/>
          </a:p>
        </p:txBody>
      </p:sp>
      <p:grpSp>
        <p:nvGrpSpPr>
          <p:cNvPr id="57" name="グループ化 56">
            <a:extLst>
              <a:ext uri="{FF2B5EF4-FFF2-40B4-BE49-F238E27FC236}">
                <a16:creationId xmlns:a16="http://schemas.microsoft.com/office/drawing/2014/main" id="{965057FB-85E5-614C-CA27-2A3469A5B174}"/>
              </a:ext>
            </a:extLst>
          </p:cNvPr>
          <p:cNvGrpSpPr/>
          <p:nvPr/>
        </p:nvGrpSpPr>
        <p:grpSpPr>
          <a:xfrm>
            <a:off x="507992" y="2991602"/>
            <a:ext cx="3254132" cy="1023293"/>
            <a:chOff x="217037" y="2997032"/>
            <a:chExt cx="3254132" cy="1023293"/>
          </a:xfrm>
        </p:grpSpPr>
        <p:sp>
          <p:nvSpPr>
            <p:cNvPr id="45" name="正方形/長方形 44">
              <a:extLst>
                <a:ext uri="{FF2B5EF4-FFF2-40B4-BE49-F238E27FC236}">
                  <a16:creationId xmlns:a16="http://schemas.microsoft.com/office/drawing/2014/main" id="{454EA5FF-21B5-284B-568B-D96857B64148}"/>
                </a:ext>
              </a:extLst>
            </p:cNvPr>
            <p:cNvSpPr/>
            <p:nvPr/>
          </p:nvSpPr>
          <p:spPr>
            <a:xfrm>
              <a:off x="293238" y="2997032"/>
              <a:ext cx="1847773" cy="265585"/>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販売情報</a:t>
              </a:r>
            </a:p>
          </p:txBody>
        </p:sp>
        <p:sp>
          <p:nvSpPr>
            <p:cNvPr id="46" name="テキスト ボックス 45">
              <a:extLst>
                <a:ext uri="{FF2B5EF4-FFF2-40B4-BE49-F238E27FC236}">
                  <a16:creationId xmlns:a16="http://schemas.microsoft.com/office/drawing/2014/main" id="{B8CC8FD5-EFEC-35F4-6375-BD7341D87600}"/>
                </a:ext>
              </a:extLst>
            </p:cNvPr>
            <p:cNvSpPr txBox="1"/>
            <p:nvPr/>
          </p:nvSpPr>
          <p:spPr>
            <a:xfrm>
              <a:off x="217037" y="3312439"/>
              <a:ext cx="3254132" cy="707886"/>
            </a:xfrm>
            <a:prstGeom prst="rect">
              <a:avLst/>
            </a:prstGeom>
            <a:noFill/>
          </p:spPr>
          <p:txBody>
            <a:bodyPr wrap="square" rtlCol="0">
              <a:spAutoFit/>
            </a:bodyPr>
            <a:lstStyle/>
            <a:p>
              <a:r>
                <a:rPr kumimoji="1" lang="ja-JP" altLang="en-US" sz="1000" spc="-100">
                  <a:latin typeface="+mn-ea"/>
                </a:rPr>
                <a:t>□  予約経路別の情報を一元管理できているか？</a:t>
              </a:r>
              <a:endParaRPr kumimoji="1" lang="en-US" altLang="ja-JP" sz="1000" spc="-100">
                <a:latin typeface="+mn-ea"/>
              </a:endParaRPr>
            </a:p>
            <a:p>
              <a:r>
                <a:rPr kumimoji="1" lang="ja-JP" altLang="en-US" sz="1000" spc="-100">
                  <a:latin typeface="+mn-ea"/>
                </a:rPr>
                <a:t>□  特定の人以外は管理できない方法ではないか？</a:t>
              </a:r>
              <a:endParaRPr kumimoji="1" lang="en-US" altLang="ja-JP" sz="1000" spc="-100">
                <a:latin typeface="+mn-ea"/>
              </a:endParaRPr>
            </a:p>
            <a:p>
              <a:r>
                <a:rPr kumimoji="1" lang="ja-JP" altLang="en-US" sz="1000" spc="-100">
                  <a:latin typeface="+mn-ea"/>
                </a:rPr>
                <a:t>　（複雑な合算手順・老朽化した管理ソフト等）</a:t>
              </a:r>
              <a:endParaRPr kumimoji="1" lang="en-US" altLang="ja-JP" sz="1000" spc="-100">
                <a:latin typeface="+mn-ea"/>
              </a:endParaRPr>
            </a:p>
            <a:p>
              <a:r>
                <a:rPr kumimoji="1" lang="ja-JP" altLang="en-US" sz="1000" spc="-100">
                  <a:latin typeface="+mn-ea"/>
                </a:rPr>
                <a:t>□  タイムリーに閲覧可能な状態か？（適時入力） </a:t>
              </a:r>
              <a:endParaRPr kumimoji="1" lang="en-US" altLang="ja-JP" sz="1000" spc="-100">
                <a:latin typeface="+mn-ea"/>
              </a:endParaRPr>
            </a:p>
          </p:txBody>
        </p:sp>
      </p:grpSp>
      <p:grpSp>
        <p:nvGrpSpPr>
          <p:cNvPr id="56" name="グループ化 55">
            <a:extLst>
              <a:ext uri="{FF2B5EF4-FFF2-40B4-BE49-F238E27FC236}">
                <a16:creationId xmlns:a16="http://schemas.microsoft.com/office/drawing/2014/main" id="{817C37D8-8727-1A0F-B6D2-4C9F118DC7CE}"/>
              </a:ext>
            </a:extLst>
          </p:cNvPr>
          <p:cNvGrpSpPr/>
          <p:nvPr/>
        </p:nvGrpSpPr>
        <p:grpSpPr>
          <a:xfrm>
            <a:off x="3886987" y="2991602"/>
            <a:ext cx="3254132" cy="1024684"/>
            <a:chOff x="3388080" y="3021943"/>
            <a:chExt cx="3254132" cy="1024684"/>
          </a:xfrm>
        </p:grpSpPr>
        <p:sp>
          <p:nvSpPr>
            <p:cNvPr id="47" name="正方形/長方形 46">
              <a:extLst>
                <a:ext uri="{FF2B5EF4-FFF2-40B4-BE49-F238E27FC236}">
                  <a16:creationId xmlns:a16="http://schemas.microsoft.com/office/drawing/2014/main" id="{9554DB5D-18E5-55F8-B645-1D99C198FB6F}"/>
                </a:ext>
              </a:extLst>
            </p:cNvPr>
            <p:cNvSpPr/>
            <p:nvPr/>
          </p:nvSpPr>
          <p:spPr>
            <a:xfrm>
              <a:off x="3459513" y="3021943"/>
              <a:ext cx="1847773" cy="26558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部門別情報</a:t>
              </a:r>
            </a:p>
          </p:txBody>
        </p:sp>
        <p:sp>
          <p:nvSpPr>
            <p:cNvPr id="48" name="テキスト ボックス 47">
              <a:extLst>
                <a:ext uri="{FF2B5EF4-FFF2-40B4-BE49-F238E27FC236}">
                  <a16:creationId xmlns:a16="http://schemas.microsoft.com/office/drawing/2014/main" id="{5C06AD19-6F68-E0E2-E100-BDFEA61BB0E0}"/>
                </a:ext>
              </a:extLst>
            </p:cNvPr>
            <p:cNvSpPr txBox="1"/>
            <p:nvPr/>
          </p:nvSpPr>
          <p:spPr>
            <a:xfrm>
              <a:off x="3388080" y="3338741"/>
              <a:ext cx="3254132" cy="707886"/>
            </a:xfrm>
            <a:prstGeom prst="rect">
              <a:avLst/>
            </a:prstGeom>
            <a:noFill/>
          </p:spPr>
          <p:txBody>
            <a:bodyPr wrap="square" rtlCol="0">
              <a:spAutoFit/>
            </a:bodyPr>
            <a:lstStyle/>
            <a:p>
              <a:r>
                <a:rPr kumimoji="1" lang="ja-JP" altLang="en-US" sz="1000" spc="-100">
                  <a:latin typeface="+mn-ea"/>
                </a:rPr>
                <a:t>□  どのレベルで管理されているか？</a:t>
              </a:r>
              <a:endParaRPr kumimoji="1" lang="en-US" altLang="ja-JP" sz="1000" spc="-100">
                <a:latin typeface="+mn-ea"/>
              </a:endParaRPr>
            </a:p>
            <a:p>
              <a:r>
                <a:rPr kumimoji="1" lang="ja-JP" altLang="en-US" sz="1000" spc="-100">
                  <a:latin typeface="+mn-ea"/>
                </a:rPr>
                <a:t>　（売上・粗利・部門利益）</a:t>
              </a:r>
              <a:endParaRPr kumimoji="1" lang="en-US" altLang="ja-JP" sz="1000" spc="-100">
                <a:latin typeface="+mn-ea"/>
              </a:endParaRPr>
            </a:p>
            <a:p>
              <a:r>
                <a:rPr kumimoji="1" lang="ja-JP" altLang="en-US" sz="1000" spc="-100">
                  <a:latin typeface="+mn-ea"/>
                </a:rPr>
                <a:t>□  実務に即した区分になっているか？</a:t>
              </a:r>
              <a:endParaRPr kumimoji="1" lang="en-US" altLang="ja-JP" sz="1000" spc="-100">
                <a:latin typeface="+mn-ea"/>
              </a:endParaRPr>
            </a:p>
            <a:p>
              <a:r>
                <a:rPr kumimoji="1" lang="ja-JP" altLang="en-US" sz="1000" spc="-100">
                  <a:latin typeface="+mn-ea"/>
                </a:rPr>
                <a:t>□  タイムリーな売上把握は可能か？  </a:t>
              </a:r>
              <a:endParaRPr kumimoji="1" lang="en-US" altLang="ja-JP" sz="1000" spc="-100">
                <a:latin typeface="+mn-ea"/>
              </a:endParaRPr>
            </a:p>
          </p:txBody>
        </p:sp>
      </p:grpSp>
      <p:grpSp>
        <p:nvGrpSpPr>
          <p:cNvPr id="74" name="グループ化 73">
            <a:extLst>
              <a:ext uri="{FF2B5EF4-FFF2-40B4-BE49-F238E27FC236}">
                <a16:creationId xmlns:a16="http://schemas.microsoft.com/office/drawing/2014/main" id="{94DF6864-9C8F-282F-175B-163B54515263}"/>
              </a:ext>
            </a:extLst>
          </p:cNvPr>
          <p:cNvGrpSpPr/>
          <p:nvPr/>
        </p:nvGrpSpPr>
        <p:grpSpPr>
          <a:xfrm>
            <a:off x="6812508" y="2991602"/>
            <a:ext cx="3254132" cy="1024684"/>
            <a:chOff x="6434833" y="2997031"/>
            <a:chExt cx="3254132" cy="1024684"/>
          </a:xfrm>
        </p:grpSpPr>
        <p:sp>
          <p:nvSpPr>
            <p:cNvPr id="49" name="正方形/長方形 48">
              <a:extLst>
                <a:ext uri="{FF2B5EF4-FFF2-40B4-BE49-F238E27FC236}">
                  <a16:creationId xmlns:a16="http://schemas.microsoft.com/office/drawing/2014/main" id="{6E1E67CF-F7E3-41DE-6105-F40806D321AE}"/>
                </a:ext>
              </a:extLst>
            </p:cNvPr>
            <p:cNvSpPr/>
            <p:nvPr/>
          </p:nvSpPr>
          <p:spPr>
            <a:xfrm>
              <a:off x="6500572" y="2997031"/>
              <a:ext cx="1847773" cy="265585"/>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運用・活用状況</a:t>
              </a:r>
            </a:p>
          </p:txBody>
        </p:sp>
        <p:sp>
          <p:nvSpPr>
            <p:cNvPr id="55" name="テキスト ボックス 54">
              <a:extLst>
                <a:ext uri="{FF2B5EF4-FFF2-40B4-BE49-F238E27FC236}">
                  <a16:creationId xmlns:a16="http://schemas.microsoft.com/office/drawing/2014/main" id="{0226DBE3-2D18-16FC-A132-E60D43480625}"/>
                </a:ext>
              </a:extLst>
            </p:cNvPr>
            <p:cNvSpPr txBox="1"/>
            <p:nvPr/>
          </p:nvSpPr>
          <p:spPr>
            <a:xfrm>
              <a:off x="6434833" y="3313829"/>
              <a:ext cx="3254132" cy="707886"/>
            </a:xfrm>
            <a:prstGeom prst="rect">
              <a:avLst/>
            </a:prstGeom>
            <a:noFill/>
          </p:spPr>
          <p:txBody>
            <a:bodyPr wrap="square" rtlCol="0">
              <a:spAutoFit/>
            </a:bodyPr>
            <a:lstStyle/>
            <a:p>
              <a:r>
                <a:rPr kumimoji="1" lang="ja-JP" altLang="en-US" sz="1000" spc="-100">
                  <a:latin typeface="+mn-ea"/>
                </a:rPr>
                <a:t>□  管理担当者は専属か兼務か？</a:t>
              </a:r>
              <a:endParaRPr kumimoji="1" lang="en-US" altLang="ja-JP" sz="1000" spc="-100">
                <a:latin typeface="+mn-ea"/>
              </a:endParaRPr>
            </a:p>
            <a:p>
              <a:r>
                <a:rPr kumimoji="1" lang="ja-JP" altLang="en-US" sz="1000" spc="-100">
                  <a:latin typeface="+mn-ea"/>
                </a:rPr>
                <a:t>　（経理面・販売管理面の入力作業等）</a:t>
              </a:r>
              <a:endParaRPr kumimoji="1" lang="en-US" altLang="ja-JP" sz="1000" spc="-100">
                <a:latin typeface="+mn-ea"/>
              </a:endParaRPr>
            </a:p>
            <a:p>
              <a:r>
                <a:rPr kumimoji="1" lang="ja-JP" altLang="en-US" sz="1000" spc="-100">
                  <a:latin typeface="+mn-ea"/>
                </a:rPr>
                <a:t>□  調理部門など仕入れ面の管理状況の確認</a:t>
              </a:r>
              <a:endParaRPr kumimoji="1" lang="en-US" altLang="ja-JP" sz="1000" spc="-100">
                <a:latin typeface="+mn-ea"/>
              </a:endParaRPr>
            </a:p>
            <a:p>
              <a:r>
                <a:rPr kumimoji="1" lang="ja-JP" altLang="en-US" sz="1000" spc="-100">
                  <a:latin typeface="+mn-ea"/>
                </a:rPr>
                <a:t>□  実際にどの範囲で活用しているかを確認</a:t>
              </a:r>
              <a:endParaRPr kumimoji="1" lang="en-US" altLang="ja-JP" sz="1000" spc="-100">
                <a:latin typeface="+mn-ea"/>
              </a:endParaRPr>
            </a:p>
          </p:txBody>
        </p:sp>
      </p:grpSp>
      <p:sp>
        <p:nvSpPr>
          <p:cNvPr id="80" name="テキスト ボックス 79">
            <a:extLst>
              <a:ext uri="{FF2B5EF4-FFF2-40B4-BE49-F238E27FC236}">
                <a16:creationId xmlns:a16="http://schemas.microsoft.com/office/drawing/2014/main" id="{A4F56AFB-D6DD-035A-6534-FE6FDF2C5E22}"/>
              </a:ext>
            </a:extLst>
          </p:cNvPr>
          <p:cNvSpPr txBox="1"/>
          <p:nvPr/>
        </p:nvSpPr>
        <p:spPr>
          <a:xfrm>
            <a:off x="217037" y="4225519"/>
            <a:ext cx="5216097" cy="369332"/>
          </a:xfrm>
          <a:prstGeom prst="rect">
            <a:avLst/>
          </a:prstGeom>
          <a:noFill/>
        </p:spPr>
        <p:txBody>
          <a:bodyPr wrap="square" rtlCol="0">
            <a:spAutoFit/>
          </a:bodyPr>
          <a:lstStyle/>
          <a:p>
            <a:r>
              <a:rPr kumimoji="1" lang="ja-JP" altLang="en-US" b="1">
                <a:latin typeface="+mn-ea"/>
              </a:rPr>
              <a:t>～ 中小規模の宿泊業</a:t>
            </a:r>
            <a:r>
              <a:rPr kumimoji="1" lang="en-US" altLang="ja-JP" b="1">
                <a:latin typeface="+mn-ea"/>
              </a:rPr>
              <a:t>DX</a:t>
            </a:r>
            <a:r>
              <a:rPr kumimoji="1" lang="ja-JP" altLang="en-US" b="1">
                <a:latin typeface="+mn-ea"/>
              </a:rPr>
              <a:t>推進の留意点 ～</a:t>
            </a:r>
          </a:p>
        </p:txBody>
      </p:sp>
      <p:sp>
        <p:nvSpPr>
          <p:cNvPr id="82" name="テキスト ボックス 81">
            <a:extLst>
              <a:ext uri="{FF2B5EF4-FFF2-40B4-BE49-F238E27FC236}">
                <a16:creationId xmlns:a16="http://schemas.microsoft.com/office/drawing/2014/main" id="{21E4C485-2BF3-6B2D-9C9E-EDDBF6DFECC8}"/>
              </a:ext>
            </a:extLst>
          </p:cNvPr>
          <p:cNvSpPr txBox="1"/>
          <p:nvPr/>
        </p:nvSpPr>
        <p:spPr>
          <a:xfrm>
            <a:off x="205687" y="5172268"/>
            <a:ext cx="2834472" cy="1415772"/>
          </a:xfrm>
          <a:prstGeom prst="rect">
            <a:avLst/>
          </a:prstGeom>
          <a:noFill/>
        </p:spPr>
        <p:txBody>
          <a:bodyPr wrap="square" rtlCol="0">
            <a:spAutoFit/>
          </a:bodyPr>
          <a:lstStyle/>
          <a:p>
            <a:pPr algn="ctr"/>
            <a:r>
              <a:rPr kumimoji="1" lang="ja-JP" altLang="en-US" sz="2800" b="1"/>
              <a:t>出力</a:t>
            </a:r>
            <a:r>
              <a:rPr kumimoji="1" lang="ja-JP" altLang="en-US"/>
              <a:t>や</a:t>
            </a:r>
            <a:r>
              <a:rPr kumimoji="1" lang="ja-JP" altLang="en-US" sz="2800" b="1"/>
              <a:t>活用</a:t>
            </a:r>
            <a:r>
              <a:rPr kumimoji="1" lang="ja-JP" altLang="en-US"/>
              <a:t>の前に</a:t>
            </a:r>
            <a:endParaRPr kumimoji="1" lang="en-US" altLang="ja-JP"/>
          </a:p>
          <a:p>
            <a:pPr algn="ctr"/>
            <a:r>
              <a:rPr kumimoji="1" lang="ja-JP" altLang="en-US" sz="4400" b="1">
                <a:solidFill>
                  <a:srgbClr val="FF0000"/>
                </a:solidFill>
                <a:latin typeface="HGP創英角ｺﾞｼｯｸUB" panose="020B0900000000000000" pitchFamily="50" charset="-128"/>
                <a:ea typeface="HGP創英角ｺﾞｼｯｸUB" panose="020B0900000000000000" pitchFamily="50" charset="-128"/>
              </a:rPr>
              <a:t>入力</a:t>
            </a:r>
            <a:r>
              <a:rPr kumimoji="1" lang="ja-JP" altLang="en-US" b="1"/>
              <a:t>作業</a:t>
            </a:r>
            <a:endParaRPr kumimoji="1" lang="en-US" altLang="ja-JP" b="1"/>
          </a:p>
          <a:p>
            <a:pPr algn="ctr"/>
            <a:r>
              <a:rPr kumimoji="1" lang="ja-JP" altLang="en-US" sz="1400"/>
              <a:t>への着眼が重要</a:t>
            </a:r>
            <a:endParaRPr kumimoji="1" lang="en-US" altLang="ja-JP" sz="1400"/>
          </a:p>
        </p:txBody>
      </p:sp>
      <p:cxnSp>
        <p:nvCxnSpPr>
          <p:cNvPr id="83" name="直線コネクタ 82">
            <a:extLst>
              <a:ext uri="{FF2B5EF4-FFF2-40B4-BE49-F238E27FC236}">
                <a16:creationId xmlns:a16="http://schemas.microsoft.com/office/drawing/2014/main" id="{44CD2511-7DB2-2639-27BC-9E6969B0CFB9}"/>
              </a:ext>
            </a:extLst>
          </p:cNvPr>
          <p:cNvCxnSpPr/>
          <p:nvPr/>
        </p:nvCxnSpPr>
        <p:spPr>
          <a:xfrm>
            <a:off x="298483" y="414997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A9834662-1126-415B-3F87-12496339721D}"/>
              </a:ext>
            </a:extLst>
          </p:cNvPr>
          <p:cNvSpPr txBox="1"/>
          <p:nvPr/>
        </p:nvSpPr>
        <p:spPr>
          <a:xfrm>
            <a:off x="5805202" y="5236655"/>
            <a:ext cx="3687933" cy="1323439"/>
          </a:xfrm>
          <a:prstGeom prst="rect">
            <a:avLst/>
          </a:prstGeom>
          <a:noFill/>
        </p:spPr>
        <p:txBody>
          <a:bodyPr wrap="square" rtlCol="0">
            <a:spAutoFit/>
          </a:bodyPr>
          <a:lstStyle/>
          <a:p>
            <a:r>
              <a:rPr kumimoji="1" lang="ja-JP" altLang="en-US" sz="1000" spc="-100">
                <a:latin typeface="+mn-ea"/>
              </a:rPr>
              <a:t>□  受け取る取引データの多くがアナログなこともある</a:t>
            </a:r>
            <a:endParaRPr kumimoji="1" lang="en-US" altLang="ja-JP" sz="1000" spc="-100">
              <a:latin typeface="+mn-ea"/>
            </a:endParaRPr>
          </a:p>
          <a:p>
            <a:r>
              <a:rPr kumimoji="1" lang="ja-JP" altLang="en-US" sz="1000" spc="-100">
                <a:latin typeface="+mn-ea"/>
              </a:rPr>
              <a:t>□  社内で手書きされたものをデータとして入力することも多々ある</a:t>
            </a:r>
            <a:endParaRPr kumimoji="1" lang="en-US" altLang="ja-JP" sz="1000" spc="-100">
              <a:latin typeface="+mn-ea"/>
            </a:endParaRPr>
          </a:p>
          <a:p>
            <a:r>
              <a:rPr kumimoji="1" lang="ja-JP" altLang="en-US" sz="1000" spc="-100">
                <a:latin typeface="+mn-ea"/>
              </a:rPr>
              <a:t>□  データを「蓄積していない」「活用していない」といっても入力</a:t>
            </a:r>
            <a:endParaRPr kumimoji="1" lang="en-US" altLang="ja-JP" sz="1000" spc="-100">
              <a:latin typeface="+mn-ea"/>
            </a:endParaRPr>
          </a:p>
          <a:p>
            <a:r>
              <a:rPr kumimoji="1" lang="ja-JP" altLang="en-US" sz="1000" spc="-100">
                <a:latin typeface="+mn-ea"/>
              </a:rPr>
              <a:t>　  作業が追い付いてない場合もある</a:t>
            </a:r>
            <a:endParaRPr kumimoji="1" lang="en-US" altLang="ja-JP" sz="1000" spc="-100">
              <a:latin typeface="+mn-ea"/>
            </a:endParaRPr>
          </a:p>
          <a:p>
            <a:r>
              <a:rPr kumimoji="1" lang="ja-JP" altLang="en-US" sz="1000" spc="-100">
                <a:latin typeface="+mn-ea"/>
              </a:rPr>
              <a:t>□  宿泊業も人手不足の代表業種なので、在宅ワーカーの活用など入</a:t>
            </a:r>
            <a:endParaRPr kumimoji="1" lang="en-US" altLang="ja-JP" sz="1000" spc="-100">
              <a:latin typeface="+mn-ea"/>
            </a:endParaRPr>
          </a:p>
          <a:p>
            <a:r>
              <a:rPr kumimoji="1" lang="ja-JP" altLang="en-US" sz="1000" spc="-100">
                <a:latin typeface="+mn-ea"/>
              </a:rPr>
              <a:t>　  力作業を支援してもらえる外部ソースの獲得など、入力作業改善 </a:t>
            </a:r>
            <a:endParaRPr kumimoji="1" lang="en-US" altLang="ja-JP" sz="1000" spc="-100">
              <a:latin typeface="+mn-ea"/>
            </a:endParaRPr>
          </a:p>
          <a:p>
            <a:r>
              <a:rPr kumimoji="1" lang="ja-JP" altLang="en-US" sz="1000" spc="-100">
                <a:latin typeface="+mn-ea"/>
              </a:rPr>
              <a:t>　  の支援や助言がないと</a:t>
            </a:r>
            <a:r>
              <a:rPr kumimoji="1" lang="en-US" altLang="ja-JP" sz="1000" spc="-100">
                <a:latin typeface="+mn-ea"/>
              </a:rPr>
              <a:t>DX</a:t>
            </a:r>
            <a:r>
              <a:rPr kumimoji="1" lang="ja-JP" altLang="en-US" sz="1000" spc="-100">
                <a:latin typeface="+mn-ea"/>
              </a:rPr>
              <a:t>が進まない場合があることに留意する</a:t>
            </a:r>
            <a:endParaRPr kumimoji="1" lang="en-US" altLang="ja-JP" sz="1000" spc="-100">
              <a:latin typeface="+mn-ea"/>
            </a:endParaRPr>
          </a:p>
          <a:p>
            <a:r>
              <a:rPr kumimoji="1" lang="ja-JP" altLang="en-US" sz="1000" spc="-100">
                <a:latin typeface="+mn-ea"/>
              </a:rPr>
              <a:t>　  必要がある　</a:t>
            </a:r>
            <a:endParaRPr kumimoji="1" lang="en-US" altLang="ja-JP" sz="1000" spc="-100">
              <a:latin typeface="+mn-ea"/>
            </a:endParaRPr>
          </a:p>
        </p:txBody>
      </p:sp>
      <p:grpSp>
        <p:nvGrpSpPr>
          <p:cNvPr id="89" name="グループ化 88">
            <a:extLst>
              <a:ext uri="{FF2B5EF4-FFF2-40B4-BE49-F238E27FC236}">
                <a16:creationId xmlns:a16="http://schemas.microsoft.com/office/drawing/2014/main" id="{59BDBD9E-273A-0C63-97F4-B180982540B0}"/>
              </a:ext>
            </a:extLst>
          </p:cNvPr>
          <p:cNvGrpSpPr/>
          <p:nvPr/>
        </p:nvGrpSpPr>
        <p:grpSpPr>
          <a:xfrm>
            <a:off x="3131526" y="5236655"/>
            <a:ext cx="2606062" cy="1383399"/>
            <a:chOff x="217037" y="5319242"/>
            <a:chExt cx="2606062" cy="1383399"/>
          </a:xfrm>
        </p:grpSpPr>
        <p:grpSp>
          <p:nvGrpSpPr>
            <p:cNvPr id="88" name="グループ化 87">
              <a:extLst>
                <a:ext uri="{FF2B5EF4-FFF2-40B4-BE49-F238E27FC236}">
                  <a16:creationId xmlns:a16="http://schemas.microsoft.com/office/drawing/2014/main" id="{8ADC91BC-A681-0641-DA2E-2F93FC738265}"/>
                </a:ext>
              </a:extLst>
            </p:cNvPr>
            <p:cNvGrpSpPr/>
            <p:nvPr/>
          </p:nvGrpSpPr>
          <p:grpSpPr>
            <a:xfrm>
              <a:off x="217037" y="5319242"/>
              <a:ext cx="1851460" cy="1383399"/>
              <a:chOff x="217037" y="5319242"/>
              <a:chExt cx="1851460" cy="1383399"/>
            </a:xfrm>
          </p:grpSpPr>
          <p:sp>
            <p:nvSpPr>
              <p:cNvPr id="84" name="テキスト ボックス 83">
                <a:extLst>
                  <a:ext uri="{FF2B5EF4-FFF2-40B4-BE49-F238E27FC236}">
                    <a16:creationId xmlns:a16="http://schemas.microsoft.com/office/drawing/2014/main" id="{9870AF6E-487E-4FB5-009F-8142A8802FB3}"/>
                  </a:ext>
                </a:extLst>
              </p:cNvPr>
              <p:cNvSpPr txBox="1"/>
              <p:nvPr/>
            </p:nvSpPr>
            <p:spPr>
              <a:xfrm>
                <a:off x="308403" y="5451773"/>
                <a:ext cx="1668727" cy="1138773"/>
              </a:xfrm>
              <a:prstGeom prst="rect">
                <a:avLst/>
              </a:prstGeom>
              <a:noFill/>
            </p:spPr>
            <p:txBody>
              <a:bodyPr wrap="square" rtlCol="0">
                <a:spAutoFit/>
              </a:bodyPr>
              <a:lstStyle/>
              <a:p>
                <a:pPr algn="ctr"/>
                <a:r>
                  <a:rPr kumimoji="1" lang="ja-JP" altLang="en-US" sz="1400" b="1"/>
                  <a:t>中小企業における</a:t>
                </a:r>
                <a:endParaRPr kumimoji="1" lang="en-US" altLang="ja-JP" sz="1400" b="1"/>
              </a:p>
              <a:p>
                <a:pPr algn="ctr"/>
                <a:r>
                  <a:rPr kumimoji="1" lang="ja-JP" altLang="en-US" sz="4000" b="1">
                    <a:solidFill>
                      <a:srgbClr val="FF0000"/>
                    </a:solidFill>
                    <a:latin typeface="HGP創英角ｺﾞｼｯｸUB" panose="020B0900000000000000" pitchFamily="50" charset="-128"/>
                    <a:ea typeface="HGP創英角ｺﾞｼｯｸUB" panose="020B0900000000000000" pitchFamily="50" charset="-128"/>
                  </a:rPr>
                  <a:t>入力</a:t>
                </a:r>
                <a:endParaRPr kumimoji="1" lang="en-US" altLang="ja-JP" sz="4000" b="1">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b="1"/>
                  <a:t>の課題</a:t>
                </a:r>
                <a:endParaRPr kumimoji="1" lang="en-US" altLang="ja-JP" sz="1400" b="1"/>
              </a:p>
            </p:txBody>
          </p:sp>
          <p:sp>
            <p:nvSpPr>
              <p:cNvPr id="85" name="正方形/長方形 84">
                <a:extLst>
                  <a:ext uri="{FF2B5EF4-FFF2-40B4-BE49-F238E27FC236}">
                    <a16:creationId xmlns:a16="http://schemas.microsoft.com/office/drawing/2014/main" id="{5934E289-88EF-97E4-3747-3654C8625532}"/>
                  </a:ext>
                </a:extLst>
              </p:cNvPr>
              <p:cNvSpPr/>
              <p:nvPr/>
            </p:nvSpPr>
            <p:spPr>
              <a:xfrm>
                <a:off x="217037" y="5319242"/>
                <a:ext cx="1851460" cy="1383399"/>
              </a:xfrm>
              <a:prstGeom prst="rect">
                <a:avLst/>
              </a:prstGeom>
              <a:noFill/>
              <a:ln w="57150">
                <a:solidFill>
                  <a:srgbClr val="A6A6A6">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矢印: 右 86">
              <a:extLst>
                <a:ext uri="{FF2B5EF4-FFF2-40B4-BE49-F238E27FC236}">
                  <a16:creationId xmlns:a16="http://schemas.microsoft.com/office/drawing/2014/main" id="{AEA7F970-3E0F-07B1-0DC3-DE3A637449F0}"/>
                </a:ext>
              </a:extLst>
            </p:cNvPr>
            <p:cNvSpPr/>
            <p:nvPr/>
          </p:nvSpPr>
          <p:spPr>
            <a:xfrm>
              <a:off x="2167906" y="5561403"/>
              <a:ext cx="655193" cy="899076"/>
            </a:xfrm>
            <a:prstGeom prst="rightArrow">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テキスト ボックス 89">
            <a:extLst>
              <a:ext uri="{FF2B5EF4-FFF2-40B4-BE49-F238E27FC236}">
                <a16:creationId xmlns:a16="http://schemas.microsoft.com/office/drawing/2014/main" id="{D18D2684-63B1-BB09-DE37-56251030D880}"/>
              </a:ext>
            </a:extLst>
          </p:cNvPr>
          <p:cNvSpPr txBox="1"/>
          <p:nvPr/>
        </p:nvSpPr>
        <p:spPr>
          <a:xfrm>
            <a:off x="226414" y="4621927"/>
            <a:ext cx="9536679" cy="415498"/>
          </a:xfrm>
          <a:prstGeom prst="rect">
            <a:avLst/>
          </a:prstGeom>
          <a:noFill/>
        </p:spPr>
        <p:txBody>
          <a:bodyPr wrap="square" rtlCol="0">
            <a:spAutoFit/>
          </a:bodyPr>
          <a:lstStyle/>
          <a:p>
            <a:r>
              <a:rPr kumimoji="1" lang="ja-JP" altLang="en-US" sz="1000" spc="-100">
                <a:latin typeface="+mn-ea"/>
              </a:rPr>
              <a:t>　多様化する消費社会や顧客ニーズに対応するためにもデータ活用を含めた</a:t>
            </a:r>
            <a:r>
              <a:rPr kumimoji="1" lang="en-US" altLang="ja-JP" sz="1000" spc="-100">
                <a:latin typeface="+mn-ea"/>
              </a:rPr>
              <a:t>DX</a:t>
            </a:r>
            <a:r>
              <a:rPr kumimoji="1" lang="ja-JP" altLang="en-US" sz="1000" spc="-100">
                <a:latin typeface="+mn-ea"/>
              </a:rPr>
              <a:t>推進は、特に各種情報の活用が経営改善の初手になりやすい宿泊業（サービス業）においては重要です。しかし、</a:t>
            </a:r>
            <a:r>
              <a:rPr kumimoji="1" lang="en-US" altLang="ja-JP" sz="1000" spc="-100">
                <a:latin typeface="+mn-ea"/>
              </a:rPr>
              <a:t>DX</a:t>
            </a:r>
            <a:r>
              <a:rPr kumimoji="1" lang="ja-JP" altLang="en-US" sz="1000" spc="-100">
                <a:latin typeface="+mn-ea"/>
              </a:rPr>
              <a:t>が進まない理由は常に</a:t>
            </a:r>
            <a:r>
              <a:rPr kumimoji="1" lang="en-US" altLang="ja-JP" sz="1000" spc="-100">
                <a:latin typeface="+mn-ea"/>
              </a:rPr>
              <a:t>IT</a:t>
            </a:r>
            <a:r>
              <a:rPr kumimoji="1" lang="ja-JP" altLang="en-US" sz="1000" spc="-100">
                <a:latin typeface="+mn-ea"/>
              </a:rPr>
              <a:t>リテラシーの低さにあるのではなく、中小企業特有の課題にも留意が必要です。</a:t>
            </a:r>
            <a:endParaRPr kumimoji="1" lang="en-US" altLang="ja-JP" sz="1000" spc="-100">
              <a:latin typeface="+mn-ea"/>
            </a:endParaRPr>
          </a:p>
        </p:txBody>
      </p:sp>
      <p:sp>
        <p:nvSpPr>
          <p:cNvPr id="2" name="テキスト ボックス 1">
            <a:extLst>
              <a:ext uri="{FF2B5EF4-FFF2-40B4-BE49-F238E27FC236}">
                <a16:creationId xmlns:a16="http://schemas.microsoft.com/office/drawing/2014/main" id="{D0B0BAE8-18A7-C249-4845-5D6E81219AD8}"/>
              </a:ext>
            </a:extLst>
          </p:cNvPr>
          <p:cNvSpPr txBox="1"/>
          <p:nvPr/>
        </p:nvSpPr>
        <p:spPr>
          <a:xfrm>
            <a:off x="226414" y="520489"/>
            <a:ext cx="8882747" cy="415498"/>
          </a:xfrm>
          <a:prstGeom prst="rect">
            <a:avLst/>
          </a:prstGeom>
          <a:noFill/>
        </p:spPr>
        <p:txBody>
          <a:bodyPr wrap="square" rtlCol="0">
            <a:spAutoFit/>
          </a:bodyPr>
          <a:lstStyle/>
          <a:p>
            <a:r>
              <a:rPr kumimoji="1" lang="ja-JP" altLang="en-US" sz="1000"/>
              <a:t>訪問時は、客室や温泉、宴会場など外形的に見学が容易な設備などに目が行きがちですが、その他に旅館やホテルを内面から支えている要素への着眼にも留意して下さい。特に事業継続に必要な設備は損益状況に関わらず更新を迫られることがありますので忘れることなく着眼して下さい。</a:t>
            </a:r>
            <a:endParaRPr kumimoji="1" lang="en-US" altLang="ja-JP" sz="1000"/>
          </a:p>
        </p:txBody>
      </p:sp>
      <p:sp>
        <p:nvSpPr>
          <p:cNvPr id="30" name="スライド番号プレースホルダー 1">
            <a:extLst>
              <a:ext uri="{FF2B5EF4-FFF2-40B4-BE49-F238E27FC236}">
                <a16:creationId xmlns:a16="http://schemas.microsoft.com/office/drawing/2014/main" id="{7AB79DE6-8F6B-4ACB-AB7C-948FDEF51394}"/>
              </a:ext>
            </a:extLst>
          </p:cNvPr>
          <p:cNvSpPr txBox="1">
            <a:spLocks/>
          </p:cNvSpPr>
          <p:nvPr/>
        </p:nvSpPr>
        <p:spPr>
          <a:xfrm>
            <a:off x="9418638" y="6494463"/>
            <a:ext cx="487362" cy="3635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ea typeface="游ゴシック"/>
                <a:cs typeface="Calibri"/>
              </a:rPr>
              <a:t>18</a:t>
            </a:r>
          </a:p>
        </p:txBody>
      </p:sp>
      <p:grpSp>
        <p:nvGrpSpPr>
          <p:cNvPr id="33" name="グループ化 32">
            <a:extLst>
              <a:ext uri="{FF2B5EF4-FFF2-40B4-BE49-F238E27FC236}">
                <a16:creationId xmlns:a16="http://schemas.microsoft.com/office/drawing/2014/main" id="{73DBB0D4-3C7B-4A17-9D9D-887697AB8552}"/>
              </a:ext>
            </a:extLst>
          </p:cNvPr>
          <p:cNvGrpSpPr/>
          <p:nvPr/>
        </p:nvGrpSpPr>
        <p:grpSpPr>
          <a:xfrm>
            <a:off x="295274" y="1192399"/>
            <a:ext cx="1162051" cy="885825"/>
            <a:chOff x="295274" y="1523999"/>
            <a:chExt cx="1162051" cy="885825"/>
          </a:xfrm>
        </p:grpSpPr>
        <p:sp>
          <p:nvSpPr>
            <p:cNvPr id="34" name="楕円 33">
              <a:extLst>
                <a:ext uri="{FF2B5EF4-FFF2-40B4-BE49-F238E27FC236}">
                  <a16:creationId xmlns:a16="http://schemas.microsoft.com/office/drawing/2014/main" id="{ED3A59F7-26D0-4602-AF31-FF561CCD4F3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059E010-E4EE-40DD-8085-5E0D52DDDC30}"/>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37" name="正方形/長方形 36">
            <a:extLst>
              <a:ext uri="{FF2B5EF4-FFF2-40B4-BE49-F238E27FC236}">
                <a16:creationId xmlns:a16="http://schemas.microsoft.com/office/drawing/2014/main" id="{168F19CF-E098-4D82-BD43-ED1D1FEE0F14}"/>
              </a:ext>
            </a:extLst>
          </p:cNvPr>
          <p:cNvSpPr/>
          <p:nvPr/>
        </p:nvSpPr>
        <p:spPr>
          <a:xfrm>
            <a:off x="1360800"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要素別情報の確認</a:t>
            </a:r>
            <a:endParaRPr kumimoji="1" lang="en-US" altLang="ja-JP" sz="1400" b="1">
              <a:solidFill>
                <a:schemeClr val="tx1"/>
              </a:solidFill>
            </a:endParaRPr>
          </a:p>
        </p:txBody>
      </p:sp>
      <p:sp>
        <p:nvSpPr>
          <p:cNvPr id="38" name="テキスト ボックス 37">
            <a:extLst>
              <a:ext uri="{FF2B5EF4-FFF2-40B4-BE49-F238E27FC236}">
                <a16:creationId xmlns:a16="http://schemas.microsoft.com/office/drawing/2014/main" id="{3801EA07-14BD-4C68-922D-BB0C5037678E}"/>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39" name="テキスト ボックス 38">
            <a:extLst>
              <a:ext uri="{FF2B5EF4-FFF2-40B4-BE49-F238E27FC236}">
                <a16:creationId xmlns:a16="http://schemas.microsoft.com/office/drawing/2014/main" id="{D3B02653-C0F3-4B7C-BF7F-1410130C9E54}"/>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Tree>
    <p:extLst>
      <p:ext uri="{BB962C8B-B14F-4D97-AF65-F5344CB8AC3E}">
        <p14:creationId xmlns:p14="http://schemas.microsoft.com/office/powerpoint/2010/main" val="21968797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の目利き（訪問時編）　その２</a:t>
            </a:r>
            <a:endParaRPr kumimoji="1" lang="ja-JP" altLang="en-US" sz="2000" b="1" u="sng">
              <a:latin typeface="+mn-ea"/>
            </a:endParaRPr>
          </a:p>
        </p:txBody>
      </p:sp>
      <p:sp>
        <p:nvSpPr>
          <p:cNvPr id="9" name="テキスト ボックス 8">
            <a:extLst>
              <a:ext uri="{FF2B5EF4-FFF2-40B4-BE49-F238E27FC236}">
                <a16:creationId xmlns:a16="http://schemas.microsoft.com/office/drawing/2014/main" id="{15EEB023-6E09-5D11-60B7-BCF019FD1A5E}"/>
              </a:ext>
            </a:extLst>
          </p:cNvPr>
          <p:cNvSpPr txBox="1"/>
          <p:nvPr/>
        </p:nvSpPr>
        <p:spPr>
          <a:xfrm>
            <a:off x="3355200" y="1224000"/>
            <a:ext cx="6294337" cy="861774"/>
          </a:xfrm>
          <a:prstGeom prst="rect">
            <a:avLst/>
          </a:prstGeom>
          <a:noFill/>
        </p:spPr>
        <p:txBody>
          <a:bodyPr wrap="square" rtlCol="0">
            <a:spAutoFit/>
          </a:bodyPr>
          <a:lstStyle/>
          <a:p>
            <a:r>
              <a:rPr kumimoji="1" lang="ja-JP" altLang="en-US" sz="1000">
                <a:latin typeface="+mn-ea"/>
              </a:rPr>
              <a:t>□  事業継続に必要な主要設備の老朽化は「隠れた負債」ともいえる</a:t>
            </a:r>
            <a:endParaRPr kumimoji="1" lang="en-US" altLang="ja-JP" sz="1000">
              <a:latin typeface="+mn-ea"/>
            </a:endParaRPr>
          </a:p>
          <a:p>
            <a:r>
              <a:rPr kumimoji="1" lang="ja-JP" altLang="en-US" sz="1000">
                <a:latin typeface="+mn-ea"/>
              </a:rPr>
              <a:t>□  固定資産台帳（償却資産一覧）などで老朽度合いが確認できる設備もある</a:t>
            </a:r>
            <a:endParaRPr kumimoji="1" lang="en-US" altLang="ja-JP" sz="1000">
              <a:latin typeface="+mn-ea"/>
            </a:endParaRPr>
          </a:p>
          <a:p>
            <a:r>
              <a:rPr kumimoji="1" lang="ja-JP" altLang="en-US" sz="1000">
                <a:latin typeface="+mn-ea"/>
              </a:rPr>
              <a:t>□  主要設備の更新は高額になる場合もあるので十分な調査が必要</a:t>
            </a:r>
            <a:endParaRPr kumimoji="1" lang="en-US" altLang="ja-JP" sz="1000">
              <a:latin typeface="+mn-ea"/>
            </a:endParaRPr>
          </a:p>
          <a:p>
            <a:r>
              <a:rPr kumimoji="1" lang="ja-JP" altLang="en-US" sz="1000">
                <a:latin typeface="+mn-ea"/>
              </a:rPr>
              <a:t>□  特に業歴の長いホテルや旅館では“必須”の着眼点といえる</a:t>
            </a:r>
            <a:endParaRPr kumimoji="1" lang="en-US" altLang="ja-JP" sz="1000">
              <a:latin typeface="+mn-ea"/>
            </a:endParaRPr>
          </a:p>
          <a:p>
            <a:r>
              <a:rPr kumimoji="1" lang="ja-JP" altLang="en-US" sz="1000">
                <a:latin typeface="+mn-ea"/>
              </a:rPr>
              <a:t>□  内容によっては、</a:t>
            </a:r>
            <a:r>
              <a:rPr kumimoji="1" lang="ja-JP" altLang="en-US" sz="1000" b="1">
                <a:latin typeface="+mn-ea"/>
              </a:rPr>
              <a:t>一定期間の休業</a:t>
            </a:r>
            <a:r>
              <a:rPr kumimoji="1" lang="ja-JP" altLang="en-US" sz="1000">
                <a:latin typeface="+mn-ea"/>
              </a:rPr>
              <a:t>が不可避な場合もある </a:t>
            </a:r>
            <a:endParaRPr kumimoji="1" lang="en-US" altLang="ja-JP" sz="1000">
              <a:latin typeface="+mn-ea"/>
            </a:endParaRPr>
          </a:p>
        </p:txBody>
      </p:sp>
      <p:grpSp>
        <p:nvGrpSpPr>
          <p:cNvPr id="50" name="グループ化 49">
            <a:extLst>
              <a:ext uri="{FF2B5EF4-FFF2-40B4-BE49-F238E27FC236}">
                <a16:creationId xmlns:a16="http://schemas.microsoft.com/office/drawing/2014/main" id="{DF1B652D-D4AB-A207-D4D0-1516B51019F2}"/>
              </a:ext>
            </a:extLst>
          </p:cNvPr>
          <p:cNvGrpSpPr/>
          <p:nvPr/>
        </p:nvGrpSpPr>
        <p:grpSpPr>
          <a:xfrm>
            <a:off x="43127" y="2281997"/>
            <a:ext cx="8185229" cy="4498354"/>
            <a:chOff x="43127" y="2281997"/>
            <a:chExt cx="8185229" cy="4498354"/>
          </a:xfrm>
        </p:grpSpPr>
        <p:sp>
          <p:nvSpPr>
            <p:cNvPr id="49" name="正方形/長方形 48">
              <a:extLst>
                <a:ext uri="{FF2B5EF4-FFF2-40B4-BE49-F238E27FC236}">
                  <a16:creationId xmlns:a16="http://schemas.microsoft.com/office/drawing/2014/main" id="{F579E593-A15D-3F81-DB57-41FAA96A5CC6}"/>
                </a:ext>
              </a:extLst>
            </p:cNvPr>
            <p:cNvSpPr/>
            <p:nvPr/>
          </p:nvSpPr>
          <p:spPr>
            <a:xfrm>
              <a:off x="136510" y="2281997"/>
              <a:ext cx="6919898" cy="4498354"/>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75A264EF-FF18-6BA3-7FEA-24208CD9FC68}"/>
                </a:ext>
              </a:extLst>
            </p:cNvPr>
            <p:cNvGrpSpPr/>
            <p:nvPr/>
          </p:nvGrpSpPr>
          <p:grpSpPr>
            <a:xfrm>
              <a:off x="43127" y="2528189"/>
              <a:ext cx="8185229" cy="4147036"/>
              <a:chOff x="0" y="2350790"/>
              <a:chExt cx="8185229" cy="4147036"/>
            </a:xfrm>
          </p:grpSpPr>
          <p:grpSp>
            <p:nvGrpSpPr>
              <p:cNvPr id="40" name="グループ化 39">
                <a:extLst>
                  <a:ext uri="{FF2B5EF4-FFF2-40B4-BE49-F238E27FC236}">
                    <a16:creationId xmlns:a16="http://schemas.microsoft.com/office/drawing/2014/main" id="{66F86B19-6301-501C-20CA-3CBBA3FDED91}"/>
                  </a:ext>
                </a:extLst>
              </p:cNvPr>
              <p:cNvGrpSpPr/>
              <p:nvPr/>
            </p:nvGrpSpPr>
            <p:grpSpPr>
              <a:xfrm>
                <a:off x="1" y="2350790"/>
                <a:ext cx="8185228" cy="861774"/>
                <a:chOff x="1" y="2350790"/>
                <a:chExt cx="8185228" cy="861774"/>
              </a:xfrm>
            </p:grpSpPr>
            <p:grpSp>
              <p:nvGrpSpPr>
                <p:cNvPr id="23" name="グループ化 22">
                  <a:extLst>
                    <a:ext uri="{FF2B5EF4-FFF2-40B4-BE49-F238E27FC236}">
                      <a16:creationId xmlns:a16="http://schemas.microsoft.com/office/drawing/2014/main" id="{85FD29C8-201E-2F57-555D-6F1501CEC918}"/>
                    </a:ext>
                  </a:extLst>
                </p:cNvPr>
                <p:cNvGrpSpPr/>
                <p:nvPr/>
              </p:nvGrpSpPr>
              <p:grpSpPr>
                <a:xfrm>
                  <a:off x="1" y="2463434"/>
                  <a:ext cx="1890891" cy="659757"/>
                  <a:chOff x="136510" y="2477000"/>
                  <a:chExt cx="1890891" cy="659757"/>
                </a:xfrm>
              </p:grpSpPr>
              <p:sp>
                <p:nvSpPr>
                  <p:cNvPr id="13" name="正方形/長方形 12">
                    <a:extLst>
                      <a:ext uri="{FF2B5EF4-FFF2-40B4-BE49-F238E27FC236}">
                        <a16:creationId xmlns:a16="http://schemas.microsoft.com/office/drawing/2014/main" id="{30DC0370-4769-CF1C-9867-21F218309334}"/>
                      </a:ext>
                    </a:extLst>
                  </p:cNvPr>
                  <p:cNvSpPr/>
                  <p:nvPr/>
                </p:nvSpPr>
                <p:spPr>
                  <a:xfrm>
                    <a:off x="941551" y="2477000"/>
                    <a:ext cx="1085850" cy="659757"/>
                  </a:xfrm>
                  <a:prstGeom prst="rect">
                    <a:avLst/>
                  </a:prstGeom>
                  <a:noFill/>
                  <a:ln w="34925">
                    <a:solidFill>
                      <a:srgbClr val="00B0F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配管</a:t>
                    </a:r>
                    <a:endParaRPr kumimoji="1" lang="en-US" altLang="ja-JP" sz="1600" b="1">
                      <a:solidFill>
                        <a:schemeClr val="tx1"/>
                      </a:solidFill>
                    </a:endParaRPr>
                  </a:p>
                  <a:p>
                    <a:pPr algn="ctr"/>
                    <a:r>
                      <a:rPr kumimoji="1" lang="ja-JP" altLang="en-US" sz="1600" b="1">
                        <a:solidFill>
                          <a:schemeClr val="tx1"/>
                        </a:solidFill>
                      </a:rPr>
                      <a:t>設備</a:t>
                    </a:r>
                    <a:endParaRPr kumimoji="1" lang="ja-JP" altLang="en-US" b="1">
                      <a:solidFill>
                        <a:schemeClr val="tx1"/>
                      </a:solidFill>
                    </a:endParaRPr>
                  </a:p>
                </p:txBody>
              </p:sp>
              <p:sp>
                <p:nvSpPr>
                  <p:cNvPr id="18" name="テキスト ボックス 17">
                    <a:extLst>
                      <a:ext uri="{FF2B5EF4-FFF2-40B4-BE49-F238E27FC236}">
                        <a16:creationId xmlns:a16="http://schemas.microsoft.com/office/drawing/2014/main" id="{C9BCD401-0E04-D278-731E-7C7764A3814C}"/>
                      </a:ext>
                    </a:extLst>
                  </p:cNvPr>
                  <p:cNvSpPr txBox="1"/>
                  <p:nvPr/>
                </p:nvSpPr>
                <p:spPr>
                  <a:xfrm>
                    <a:off x="136510" y="2566378"/>
                    <a:ext cx="931653" cy="523220"/>
                  </a:xfrm>
                  <a:prstGeom prst="rect">
                    <a:avLst/>
                  </a:prstGeom>
                  <a:noFill/>
                </p:spPr>
                <p:txBody>
                  <a:bodyPr wrap="square" rtlCol="0">
                    <a:spAutoFit/>
                  </a:bodyPr>
                  <a:lstStyle/>
                  <a:p>
                    <a:pPr algn="ctr"/>
                    <a:r>
                      <a:rPr kumimoji="1" lang="ja-JP" altLang="en-US" sz="1200"/>
                      <a:t>その</a:t>
                    </a:r>
                    <a:r>
                      <a:rPr kumimoji="1" lang="en-US" altLang="ja-JP" sz="2800"/>
                      <a:t>1</a:t>
                    </a:r>
                    <a:endParaRPr kumimoji="1" lang="ja-JP" altLang="en-US"/>
                  </a:p>
                </p:txBody>
              </p:sp>
            </p:grpSp>
            <p:sp>
              <p:nvSpPr>
                <p:cNvPr id="37" name="テキスト ボックス 36">
                  <a:extLst>
                    <a:ext uri="{FF2B5EF4-FFF2-40B4-BE49-F238E27FC236}">
                      <a16:creationId xmlns:a16="http://schemas.microsoft.com/office/drawing/2014/main" id="{7077CFA8-5DAD-89B2-9570-496F3F52AE43}"/>
                    </a:ext>
                  </a:extLst>
                </p:cNvPr>
                <p:cNvSpPr txBox="1"/>
                <p:nvPr/>
              </p:nvSpPr>
              <p:spPr>
                <a:xfrm>
                  <a:off x="1890892" y="2350790"/>
                  <a:ext cx="6294337" cy="861774"/>
                </a:xfrm>
                <a:prstGeom prst="rect">
                  <a:avLst/>
                </a:prstGeom>
                <a:noFill/>
              </p:spPr>
              <p:txBody>
                <a:bodyPr wrap="square" rtlCol="0">
                  <a:spAutoFit/>
                </a:bodyPr>
                <a:lstStyle/>
                <a:p>
                  <a:r>
                    <a:rPr kumimoji="1" lang="ja-JP" altLang="en-US" sz="1000" spc="-100">
                      <a:latin typeface="+mn-ea"/>
                    </a:rPr>
                    <a:t>□ 水道系給排水配管と温泉配管がある</a:t>
                  </a:r>
                  <a:endParaRPr kumimoji="1" lang="en-US" altLang="ja-JP" sz="1000" spc="-100">
                    <a:latin typeface="+mn-ea"/>
                  </a:endParaRPr>
                </a:p>
                <a:p>
                  <a:r>
                    <a:rPr kumimoji="1" lang="ja-JP" altLang="en-US" sz="1000" spc="-100">
                      <a:latin typeface="+mn-ea"/>
                    </a:rPr>
                    <a:t>□ 本管と支管で構成され本管の老朽化は建物全体の大規模工事が必要となる可能性が高い</a:t>
                  </a:r>
                  <a:endParaRPr kumimoji="1" lang="en-US" altLang="ja-JP" sz="1000" spc="-100">
                    <a:latin typeface="+mn-ea"/>
                  </a:endParaRPr>
                </a:p>
                <a:p>
                  <a:r>
                    <a:rPr kumimoji="1" lang="ja-JP" altLang="en-US" sz="1000" spc="-100">
                      <a:latin typeface="+mn-ea"/>
                    </a:rPr>
                    <a:t>□ フロアごとの更新は休業範囲と１度の投資額を限定できるが、更新していない</a:t>
                  </a:r>
                  <a:endParaRPr kumimoji="1" lang="en-US" altLang="ja-JP" sz="1000" spc="-100">
                    <a:latin typeface="+mn-ea"/>
                  </a:endParaRPr>
                </a:p>
                <a:p>
                  <a:r>
                    <a:rPr kumimoji="1" lang="ja-JP" altLang="en-US" sz="1000" spc="-100">
                      <a:latin typeface="+mn-ea"/>
                    </a:rPr>
                    <a:t>　 フロアの配管の負担が大きくなり老朽化を早める場合もある</a:t>
                  </a:r>
                  <a:endParaRPr kumimoji="1" lang="en-US" altLang="ja-JP" sz="1000" spc="-100">
                    <a:latin typeface="+mn-ea"/>
                  </a:endParaRPr>
                </a:p>
                <a:p>
                  <a:r>
                    <a:rPr kumimoji="1" lang="en-US" altLang="ja-JP" sz="1000" spc="-100">
                      <a:latin typeface="+mn-ea"/>
                    </a:rPr>
                    <a:t>   </a:t>
                  </a:r>
                  <a:r>
                    <a:rPr kumimoji="1" lang="ja-JP" altLang="en-US" sz="1000" spc="-100">
                      <a:latin typeface="+mn-ea"/>
                    </a:rPr>
                    <a:t>（部分更新と全体更新は費用対効果計算が必要）</a:t>
                  </a:r>
                  <a:endParaRPr kumimoji="1" lang="en-US" altLang="ja-JP" sz="1000" spc="-100">
                    <a:latin typeface="+mn-ea"/>
                  </a:endParaRPr>
                </a:p>
              </p:txBody>
            </p:sp>
          </p:grpSp>
          <p:grpSp>
            <p:nvGrpSpPr>
              <p:cNvPr id="41" name="グループ化 40">
                <a:extLst>
                  <a:ext uri="{FF2B5EF4-FFF2-40B4-BE49-F238E27FC236}">
                    <a16:creationId xmlns:a16="http://schemas.microsoft.com/office/drawing/2014/main" id="{82359D96-69C1-0D04-B4CA-5662E5CC38A3}"/>
                  </a:ext>
                </a:extLst>
              </p:cNvPr>
              <p:cNvGrpSpPr/>
              <p:nvPr/>
            </p:nvGrpSpPr>
            <p:grpSpPr>
              <a:xfrm>
                <a:off x="0" y="3229562"/>
                <a:ext cx="8185229" cy="723218"/>
                <a:chOff x="0" y="3222514"/>
                <a:chExt cx="8185229" cy="723218"/>
              </a:xfrm>
            </p:grpSpPr>
            <p:grpSp>
              <p:nvGrpSpPr>
                <p:cNvPr id="26" name="グループ化 25">
                  <a:extLst>
                    <a:ext uri="{FF2B5EF4-FFF2-40B4-BE49-F238E27FC236}">
                      <a16:creationId xmlns:a16="http://schemas.microsoft.com/office/drawing/2014/main" id="{A78A7F0D-59CA-5D47-89F8-26772F2A7FBD}"/>
                    </a:ext>
                  </a:extLst>
                </p:cNvPr>
                <p:cNvGrpSpPr/>
                <p:nvPr/>
              </p:nvGrpSpPr>
              <p:grpSpPr>
                <a:xfrm>
                  <a:off x="0" y="3237961"/>
                  <a:ext cx="1890892" cy="707771"/>
                  <a:chOff x="136509" y="3300451"/>
                  <a:chExt cx="1890892" cy="707771"/>
                </a:xfrm>
              </p:grpSpPr>
              <p:sp>
                <p:nvSpPr>
                  <p:cNvPr id="14" name="正方形/長方形 13">
                    <a:extLst>
                      <a:ext uri="{FF2B5EF4-FFF2-40B4-BE49-F238E27FC236}">
                        <a16:creationId xmlns:a16="http://schemas.microsoft.com/office/drawing/2014/main" id="{684C8323-1692-7C08-EC46-88A4E79DC8B5}"/>
                      </a:ext>
                    </a:extLst>
                  </p:cNvPr>
                  <p:cNvSpPr/>
                  <p:nvPr/>
                </p:nvSpPr>
                <p:spPr>
                  <a:xfrm>
                    <a:off x="941551" y="3300451"/>
                    <a:ext cx="1085850" cy="707771"/>
                  </a:xfrm>
                  <a:prstGeom prst="rect">
                    <a:avLst/>
                  </a:prstGeom>
                  <a:noFill/>
                  <a:ln w="349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ボイラー</a:t>
                    </a:r>
                    <a:endParaRPr kumimoji="1" lang="en-US" altLang="ja-JP" sz="1600" b="1">
                      <a:solidFill>
                        <a:schemeClr val="tx1"/>
                      </a:solidFill>
                    </a:endParaRPr>
                  </a:p>
                  <a:p>
                    <a:pPr algn="ctr"/>
                    <a:r>
                      <a:rPr kumimoji="1" lang="ja-JP" altLang="en-US" sz="1600" b="1">
                        <a:solidFill>
                          <a:schemeClr val="tx1"/>
                        </a:solidFill>
                      </a:rPr>
                      <a:t>設備</a:t>
                    </a:r>
                    <a:endParaRPr kumimoji="1" lang="ja-JP" altLang="en-US" b="1">
                      <a:solidFill>
                        <a:schemeClr val="tx1"/>
                      </a:solidFill>
                    </a:endParaRPr>
                  </a:p>
                </p:txBody>
              </p:sp>
              <p:sp>
                <p:nvSpPr>
                  <p:cNvPr id="19" name="テキスト ボックス 18">
                    <a:extLst>
                      <a:ext uri="{FF2B5EF4-FFF2-40B4-BE49-F238E27FC236}">
                        <a16:creationId xmlns:a16="http://schemas.microsoft.com/office/drawing/2014/main" id="{991BD103-52AC-1419-544D-FBB1884DA403}"/>
                      </a:ext>
                    </a:extLst>
                  </p:cNvPr>
                  <p:cNvSpPr txBox="1"/>
                  <p:nvPr/>
                </p:nvSpPr>
                <p:spPr>
                  <a:xfrm>
                    <a:off x="136509" y="3383090"/>
                    <a:ext cx="931653" cy="523220"/>
                  </a:xfrm>
                  <a:prstGeom prst="rect">
                    <a:avLst/>
                  </a:prstGeom>
                  <a:noFill/>
                </p:spPr>
                <p:txBody>
                  <a:bodyPr wrap="square" rtlCol="0">
                    <a:spAutoFit/>
                  </a:bodyPr>
                  <a:lstStyle/>
                  <a:p>
                    <a:pPr algn="ctr"/>
                    <a:r>
                      <a:rPr kumimoji="1" lang="ja-JP" altLang="en-US" sz="1200"/>
                      <a:t>その</a:t>
                    </a:r>
                    <a:r>
                      <a:rPr kumimoji="1" lang="en-US" altLang="ja-JP" sz="2800"/>
                      <a:t>2</a:t>
                    </a:r>
                    <a:endParaRPr kumimoji="1" lang="ja-JP" altLang="en-US"/>
                  </a:p>
                </p:txBody>
              </p:sp>
            </p:grpSp>
            <p:sp>
              <p:nvSpPr>
                <p:cNvPr id="38" name="テキスト ボックス 37">
                  <a:extLst>
                    <a:ext uri="{FF2B5EF4-FFF2-40B4-BE49-F238E27FC236}">
                      <a16:creationId xmlns:a16="http://schemas.microsoft.com/office/drawing/2014/main" id="{8DE5F0BA-ACF6-E4EA-EF92-FAC6CBDE3828}"/>
                    </a:ext>
                  </a:extLst>
                </p:cNvPr>
                <p:cNvSpPr txBox="1"/>
                <p:nvPr/>
              </p:nvSpPr>
              <p:spPr>
                <a:xfrm>
                  <a:off x="1890892" y="3222514"/>
                  <a:ext cx="6294337" cy="707886"/>
                </a:xfrm>
                <a:prstGeom prst="rect">
                  <a:avLst/>
                </a:prstGeom>
                <a:noFill/>
              </p:spPr>
              <p:txBody>
                <a:bodyPr wrap="square" rtlCol="0">
                  <a:spAutoFit/>
                </a:bodyPr>
                <a:lstStyle/>
                <a:p>
                  <a:r>
                    <a:rPr kumimoji="1" lang="ja-JP" altLang="en-US" sz="1000" spc="-100">
                      <a:latin typeface="+mn-ea"/>
                    </a:rPr>
                    <a:t>□ ボイラーの台数の確認も必要になる（１基とは限らない）</a:t>
                  </a:r>
                  <a:endParaRPr kumimoji="1" lang="en-US" altLang="ja-JP" sz="1000" spc="-100">
                    <a:latin typeface="+mn-ea"/>
                  </a:endParaRPr>
                </a:p>
                <a:p>
                  <a:r>
                    <a:rPr kumimoji="1" lang="ja-JP" altLang="en-US" sz="1000" spc="-100">
                      <a:latin typeface="+mn-ea"/>
                    </a:rPr>
                    <a:t>□ 定期メンテナンス実施の有無を確認（耐久年数やボイラー効率に影響）</a:t>
                  </a:r>
                  <a:endParaRPr kumimoji="1" lang="en-US" altLang="ja-JP" sz="1000" spc="-100">
                    <a:latin typeface="+mn-ea"/>
                  </a:endParaRPr>
                </a:p>
                <a:p>
                  <a:r>
                    <a:rPr kumimoji="1" lang="ja-JP" altLang="en-US" sz="1000" spc="-100">
                      <a:latin typeface="+mn-ea"/>
                    </a:rPr>
                    <a:t>□ 不備や不良を放置すると火災や一酸化炭素中毒などの事故誘発の可能性もある</a:t>
                  </a:r>
                  <a:endParaRPr kumimoji="1" lang="en-US" altLang="ja-JP" sz="1000" spc="-100">
                    <a:latin typeface="+mn-ea"/>
                  </a:endParaRPr>
                </a:p>
                <a:p>
                  <a:r>
                    <a:rPr kumimoji="1" lang="ja-JP" altLang="en-US" sz="1000" spc="-100">
                      <a:latin typeface="+mn-ea"/>
                    </a:rPr>
                    <a:t>□ 入浴時や洗面時の湯温に影響し体感的な顧客満足度に直結しやすい </a:t>
                  </a:r>
                  <a:endParaRPr kumimoji="1" lang="en-US" altLang="ja-JP" sz="1000" spc="-100">
                    <a:latin typeface="+mn-ea"/>
                  </a:endParaRPr>
                </a:p>
              </p:txBody>
            </p:sp>
          </p:grpSp>
          <p:grpSp>
            <p:nvGrpSpPr>
              <p:cNvPr id="42" name="グループ化 41">
                <a:extLst>
                  <a:ext uri="{FF2B5EF4-FFF2-40B4-BE49-F238E27FC236}">
                    <a16:creationId xmlns:a16="http://schemas.microsoft.com/office/drawing/2014/main" id="{3A2CCC3C-21EE-4F41-8A84-FFAC60B8B822}"/>
                  </a:ext>
                </a:extLst>
              </p:cNvPr>
              <p:cNvGrpSpPr/>
              <p:nvPr/>
            </p:nvGrpSpPr>
            <p:grpSpPr>
              <a:xfrm>
                <a:off x="3402" y="4060502"/>
                <a:ext cx="8181827" cy="738664"/>
                <a:chOff x="3402" y="4319534"/>
                <a:chExt cx="8181827" cy="738664"/>
              </a:xfrm>
            </p:grpSpPr>
            <p:grpSp>
              <p:nvGrpSpPr>
                <p:cNvPr id="27" name="グループ化 26">
                  <a:extLst>
                    <a:ext uri="{FF2B5EF4-FFF2-40B4-BE49-F238E27FC236}">
                      <a16:creationId xmlns:a16="http://schemas.microsoft.com/office/drawing/2014/main" id="{0A151928-F735-AB22-26BB-B3B07DE81616}"/>
                    </a:ext>
                  </a:extLst>
                </p:cNvPr>
                <p:cNvGrpSpPr/>
                <p:nvPr/>
              </p:nvGrpSpPr>
              <p:grpSpPr>
                <a:xfrm>
                  <a:off x="3402" y="4350427"/>
                  <a:ext cx="1887490" cy="707771"/>
                  <a:chOff x="139911" y="4202519"/>
                  <a:chExt cx="1887490" cy="707771"/>
                </a:xfrm>
              </p:grpSpPr>
              <p:sp>
                <p:nvSpPr>
                  <p:cNvPr id="15" name="正方形/長方形 14">
                    <a:extLst>
                      <a:ext uri="{FF2B5EF4-FFF2-40B4-BE49-F238E27FC236}">
                        <a16:creationId xmlns:a16="http://schemas.microsoft.com/office/drawing/2014/main" id="{3F7A0412-286D-038E-86F9-B2149A68C47C}"/>
                      </a:ext>
                    </a:extLst>
                  </p:cNvPr>
                  <p:cNvSpPr/>
                  <p:nvPr/>
                </p:nvSpPr>
                <p:spPr>
                  <a:xfrm>
                    <a:off x="941551" y="4202519"/>
                    <a:ext cx="1085850" cy="707771"/>
                  </a:xfrm>
                  <a:prstGeom prst="rect">
                    <a:avLst/>
                  </a:prstGeom>
                  <a:noFill/>
                  <a:ln w="34925">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冷暖房</a:t>
                    </a:r>
                    <a:endParaRPr kumimoji="1" lang="en-US" altLang="ja-JP" sz="1600" b="1">
                      <a:solidFill>
                        <a:schemeClr val="tx1"/>
                      </a:solidFill>
                    </a:endParaRPr>
                  </a:p>
                  <a:p>
                    <a:pPr algn="ctr"/>
                    <a:r>
                      <a:rPr kumimoji="1" lang="ja-JP" altLang="en-US" sz="1600" b="1">
                        <a:solidFill>
                          <a:schemeClr val="tx1"/>
                        </a:solidFill>
                      </a:rPr>
                      <a:t>設備</a:t>
                    </a:r>
                    <a:endParaRPr kumimoji="1" lang="ja-JP" altLang="en-US" b="1">
                      <a:solidFill>
                        <a:schemeClr val="tx1"/>
                      </a:solidFill>
                    </a:endParaRPr>
                  </a:p>
                </p:txBody>
              </p:sp>
              <p:sp>
                <p:nvSpPr>
                  <p:cNvPr id="22" name="テキスト ボックス 21">
                    <a:extLst>
                      <a:ext uri="{FF2B5EF4-FFF2-40B4-BE49-F238E27FC236}">
                        <a16:creationId xmlns:a16="http://schemas.microsoft.com/office/drawing/2014/main" id="{1B679C7D-9F00-8AE9-FFE3-607D6E2D1C6B}"/>
                      </a:ext>
                    </a:extLst>
                  </p:cNvPr>
                  <p:cNvSpPr txBox="1"/>
                  <p:nvPr/>
                </p:nvSpPr>
                <p:spPr>
                  <a:xfrm>
                    <a:off x="139911" y="4287116"/>
                    <a:ext cx="931653" cy="523220"/>
                  </a:xfrm>
                  <a:prstGeom prst="rect">
                    <a:avLst/>
                  </a:prstGeom>
                  <a:noFill/>
                </p:spPr>
                <p:txBody>
                  <a:bodyPr wrap="square" rtlCol="0">
                    <a:spAutoFit/>
                  </a:bodyPr>
                  <a:lstStyle/>
                  <a:p>
                    <a:pPr algn="ctr"/>
                    <a:r>
                      <a:rPr kumimoji="1" lang="ja-JP" altLang="en-US" sz="1200"/>
                      <a:t>その</a:t>
                    </a:r>
                    <a:r>
                      <a:rPr kumimoji="1" lang="en-US" altLang="ja-JP" sz="2800"/>
                      <a:t>3</a:t>
                    </a:r>
                    <a:endParaRPr kumimoji="1" lang="ja-JP" altLang="en-US"/>
                  </a:p>
                </p:txBody>
              </p:sp>
            </p:grpSp>
            <p:sp>
              <p:nvSpPr>
                <p:cNvPr id="39" name="テキスト ボックス 38">
                  <a:extLst>
                    <a:ext uri="{FF2B5EF4-FFF2-40B4-BE49-F238E27FC236}">
                      <a16:creationId xmlns:a16="http://schemas.microsoft.com/office/drawing/2014/main" id="{008C83E1-D6B4-7F47-F958-B1BC33AA0319}"/>
                    </a:ext>
                  </a:extLst>
                </p:cNvPr>
                <p:cNvSpPr txBox="1"/>
                <p:nvPr/>
              </p:nvSpPr>
              <p:spPr>
                <a:xfrm>
                  <a:off x="1890892" y="4319534"/>
                  <a:ext cx="6294337" cy="707886"/>
                </a:xfrm>
                <a:prstGeom prst="rect">
                  <a:avLst/>
                </a:prstGeom>
                <a:noFill/>
              </p:spPr>
              <p:txBody>
                <a:bodyPr wrap="square" rtlCol="0">
                  <a:spAutoFit/>
                </a:bodyPr>
                <a:lstStyle/>
                <a:p>
                  <a:r>
                    <a:rPr kumimoji="1" lang="ja-JP" altLang="en-US" sz="1000" spc="-100">
                      <a:latin typeface="+mn-ea"/>
                    </a:rPr>
                    <a:t>□ 集中式（建物全体を一括調節）か分離式（部屋別に調整可能）か</a:t>
                  </a:r>
                  <a:endParaRPr kumimoji="1" lang="en-US" altLang="ja-JP" sz="1000" spc="-100">
                    <a:latin typeface="+mn-ea"/>
                  </a:endParaRPr>
                </a:p>
                <a:p>
                  <a:r>
                    <a:rPr kumimoji="1" lang="ja-JP" altLang="en-US" sz="1000" spc="-100">
                      <a:latin typeface="+mn-ea"/>
                    </a:rPr>
                    <a:t>□ 建物の構造上、集中式しか選べない場合、設備更新工事が高額となる</a:t>
                  </a:r>
                  <a:endParaRPr kumimoji="1" lang="en-US" altLang="ja-JP" sz="1000" spc="-100">
                    <a:latin typeface="+mn-ea"/>
                  </a:endParaRPr>
                </a:p>
                <a:p>
                  <a:r>
                    <a:rPr kumimoji="1" lang="ja-JP" altLang="en-US" sz="1000" spc="-100">
                      <a:latin typeface="+mn-ea"/>
                    </a:rPr>
                    <a:t>□ 老朽化による温度調節の不具合は体感的に顧客満足度に直結しやすい</a:t>
                  </a:r>
                  <a:endParaRPr kumimoji="1" lang="en-US" altLang="ja-JP" sz="1000" spc="-100">
                    <a:latin typeface="+mn-ea"/>
                  </a:endParaRPr>
                </a:p>
                <a:p>
                  <a:r>
                    <a:rPr kumimoji="1" lang="ja-JP" altLang="en-US" sz="1000" spc="-100">
                      <a:latin typeface="+mn-ea"/>
                    </a:rPr>
                    <a:t>□ 気候変動の影響による熱中症対策などでも室内温度調節機能は必須</a:t>
                  </a:r>
                  <a:endParaRPr kumimoji="1" lang="en-US" altLang="ja-JP" sz="1000" spc="-100">
                    <a:latin typeface="+mn-ea"/>
                  </a:endParaRPr>
                </a:p>
              </p:txBody>
            </p:sp>
          </p:grpSp>
          <p:grpSp>
            <p:nvGrpSpPr>
              <p:cNvPr id="45" name="グループ化 44">
                <a:extLst>
                  <a:ext uri="{FF2B5EF4-FFF2-40B4-BE49-F238E27FC236}">
                    <a16:creationId xmlns:a16="http://schemas.microsoft.com/office/drawing/2014/main" id="{3958AA38-F4FE-73C4-EC6A-8ECCB079A5AF}"/>
                  </a:ext>
                </a:extLst>
              </p:cNvPr>
              <p:cNvGrpSpPr/>
              <p:nvPr/>
            </p:nvGrpSpPr>
            <p:grpSpPr>
              <a:xfrm>
                <a:off x="8190" y="4905034"/>
                <a:ext cx="8177039" cy="738664"/>
                <a:chOff x="8190" y="4905034"/>
                <a:chExt cx="8177039" cy="738664"/>
              </a:xfrm>
            </p:grpSpPr>
            <p:grpSp>
              <p:nvGrpSpPr>
                <p:cNvPr id="28" name="グループ化 27">
                  <a:extLst>
                    <a:ext uri="{FF2B5EF4-FFF2-40B4-BE49-F238E27FC236}">
                      <a16:creationId xmlns:a16="http://schemas.microsoft.com/office/drawing/2014/main" id="{D50EF8D0-9892-B9C6-7D65-7B8B3B1BBB46}"/>
                    </a:ext>
                  </a:extLst>
                </p:cNvPr>
                <p:cNvGrpSpPr/>
                <p:nvPr/>
              </p:nvGrpSpPr>
              <p:grpSpPr>
                <a:xfrm>
                  <a:off x="8190" y="4935927"/>
                  <a:ext cx="1882702" cy="707771"/>
                  <a:chOff x="134994" y="5104587"/>
                  <a:chExt cx="1882702" cy="707771"/>
                </a:xfrm>
              </p:grpSpPr>
              <p:sp>
                <p:nvSpPr>
                  <p:cNvPr id="16" name="正方形/長方形 15">
                    <a:extLst>
                      <a:ext uri="{FF2B5EF4-FFF2-40B4-BE49-F238E27FC236}">
                        <a16:creationId xmlns:a16="http://schemas.microsoft.com/office/drawing/2014/main" id="{65022947-7D92-D617-90E7-DE6A2342207F}"/>
                      </a:ext>
                    </a:extLst>
                  </p:cNvPr>
                  <p:cNvSpPr/>
                  <p:nvPr/>
                </p:nvSpPr>
                <p:spPr>
                  <a:xfrm>
                    <a:off x="931846" y="5104587"/>
                    <a:ext cx="1085850" cy="707771"/>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エレベーター</a:t>
                    </a:r>
                    <a:endParaRPr kumimoji="1" lang="en-US" altLang="ja-JP" sz="1100" b="1">
                      <a:solidFill>
                        <a:schemeClr val="tx1"/>
                      </a:solidFill>
                    </a:endParaRPr>
                  </a:p>
                  <a:p>
                    <a:pPr algn="ctr"/>
                    <a:r>
                      <a:rPr kumimoji="1" lang="ja-JP" altLang="en-US" sz="1600" b="1">
                        <a:solidFill>
                          <a:schemeClr val="tx1"/>
                        </a:solidFill>
                      </a:rPr>
                      <a:t>設備</a:t>
                    </a:r>
                    <a:endParaRPr kumimoji="1" lang="ja-JP" altLang="en-US" b="1">
                      <a:solidFill>
                        <a:schemeClr val="tx1"/>
                      </a:solidFill>
                    </a:endParaRPr>
                  </a:p>
                </p:txBody>
              </p:sp>
              <p:sp>
                <p:nvSpPr>
                  <p:cNvPr id="20" name="テキスト ボックス 19">
                    <a:extLst>
                      <a:ext uri="{FF2B5EF4-FFF2-40B4-BE49-F238E27FC236}">
                        <a16:creationId xmlns:a16="http://schemas.microsoft.com/office/drawing/2014/main" id="{488358E0-B64D-E236-B661-46651D6B7385}"/>
                      </a:ext>
                    </a:extLst>
                  </p:cNvPr>
                  <p:cNvSpPr txBox="1"/>
                  <p:nvPr/>
                </p:nvSpPr>
                <p:spPr>
                  <a:xfrm>
                    <a:off x="134994" y="5197002"/>
                    <a:ext cx="931653" cy="523220"/>
                  </a:xfrm>
                  <a:prstGeom prst="rect">
                    <a:avLst/>
                  </a:prstGeom>
                  <a:noFill/>
                </p:spPr>
                <p:txBody>
                  <a:bodyPr wrap="square" rtlCol="0">
                    <a:spAutoFit/>
                  </a:bodyPr>
                  <a:lstStyle/>
                  <a:p>
                    <a:pPr algn="ctr"/>
                    <a:r>
                      <a:rPr kumimoji="1" lang="ja-JP" altLang="en-US" sz="1200"/>
                      <a:t>その</a:t>
                    </a:r>
                    <a:r>
                      <a:rPr kumimoji="1" lang="en-US" altLang="ja-JP" sz="2800"/>
                      <a:t>4</a:t>
                    </a:r>
                    <a:endParaRPr kumimoji="1" lang="ja-JP" altLang="en-US"/>
                  </a:p>
                </p:txBody>
              </p:sp>
            </p:grpSp>
            <p:sp>
              <p:nvSpPr>
                <p:cNvPr id="43" name="テキスト ボックス 42">
                  <a:extLst>
                    <a:ext uri="{FF2B5EF4-FFF2-40B4-BE49-F238E27FC236}">
                      <a16:creationId xmlns:a16="http://schemas.microsoft.com/office/drawing/2014/main" id="{28BD6696-A56E-6FD2-9EBD-7310EC51512F}"/>
                    </a:ext>
                  </a:extLst>
                </p:cNvPr>
                <p:cNvSpPr txBox="1"/>
                <p:nvPr/>
              </p:nvSpPr>
              <p:spPr>
                <a:xfrm>
                  <a:off x="1890892" y="4905034"/>
                  <a:ext cx="6294337" cy="707886"/>
                </a:xfrm>
                <a:prstGeom prst="rect">
                  <a:avLst/>
                </a:prstGeom>
                <a:noFill/>
              </p:spPr>
              <p:txBody>
                <a:bodyPr wrap="square" rtlCol="0">
                  <a:spAutoFit/>
                </a:bodyPr>
                <a:lstStyle/>
                <a:p>
                  <a:r>
                    <a:rPr kumimoji="1" lang="ja-JP" altLang="en-US" sz="1000" spc="-100">
                      <a:latin typeface="+mn-ea"/>
                    </a:rPr>
                    <a:t>□ 旧式設備で保守契約終了や修理部品の枯渇など安全面の課題がある</a:t>
                  </a:r>
                  <a:endParaRPr kumimoji="1" lang="en-US" altLang="ja-JP" sz="1000" spc="-100">
                    <a:latin typeface="+mn-ea"/>
                  </a:endParaRPr>
                </a:p>
                <a:p>
                  <a:r>
                    <a:rPr kumimoji="1" lang="ja-JP" altLang="en-US" sz="1000" spc="-100">
                      <a:latin typeface="+mn-ea"/>
                    </a:rPr>
                    <a:t>□ 老朽化が相当進んでいる設備の場合、入れ替え工事だけで済まないこともある</a:t>
                  </a:r>
                  <a:endParaRPr kumimoji="1" lang="en-US" altLang="ja-JP" sz="1000" spc="-100">
                    <a:latin typeface="+mn-ea"/>
                  </a:endParaRPr>
                </a:p>
                <a:p>
                  <a:r>
                    <a:rPr kumimoji="1" lang="ja-JP" altLang="en-US" sz="1000" spc="-100">
                      <a:latin typeface="+mn-ea"/>
                    </a:rPr>
                    <a:t>　（規格が合わず、躯体から改修する必要性がある場合）</a:t>
                  </a:r>
                  <a:endParaRPr kumimoji="1" lang="en-US" altLang="ja-JP" sz="1000" spc="-100">
                    <a:latin typeface="+mn-ea"/>
                  </a:endParaRPr>
                </a:p>
                <a:p>
                  <a:r>
                    <a:rPr kumimoji="1" lang="ja-JP" altLang="en-US" sz="1000" spc="-100">
                      <a:latin typeface="+mn-ea"/>
                    </a:rPr>
                    <a:t>□ 高齢者の宿泊が多い施設では必須設備で故障する前の更新が望まれる</a:t>
                  </a:r>
                  <a:endParaRPr kumimoji="1" lang="en-US" altLang="ja-JP" sz="1000" spc="-100">
                    <a:latin typeface="+mn-ea"/>
                  </a:endParaRPr>
                </a:p>
              </p:txBody>
            </p:sp>
          </p:grpSp>
          <p:grpSp>
            <p:nvGrpSpPr>
              <p:cNvPr id="46" name="グループ化 45">
                <a:extLst>
                  <a:ext uri="{FF2B5EF4-FFF2-40B4-BE49-F238E27FC236}">
                    <a16:creationId xmlns:a16="http://schemas.microsoft.com/office/drawing/2014/main" id="{ED5DD8A1-9BB9-1733-B69E-A7A3DFF81F5C}"/>
                  </a:ext>
                </a:extLst>
              </p:cNvPr>
              <p:cNvGrpSpPr/>
              <p:nvPr/>
            </p:nvGrpSpPr>
            <p:grpSpPr>
              <a:xfrm>
                <a:off x="8191" y="5774608"/>
                <a:ext cx="8177038" cy="723218"/>
                <a:chOff x="8191" y="5774608"/>
                <a:chExt cx="8177038" cy="723218"/>
              </a:xfrm>
            </p:grpSpPr>
            <p:grpSp>
              <p:nvGrpSpPr>
                <p:cNvPr id="29" name="グループ化 28">
                  <a:extLst>
                    <a:ext uri="{FF2B5EF4-FFF2-40B4-BE49-F238E27FC236}">
                      <a16:creationId xmlns:a16="http://schemas.microsoft.com/office/drawing/2014/main" id="{142FBF84-0524-DF59-CA12-3AAC8A79BA48}"/>
                    </a:ext>
                  </a:extLst>
                </p:cNvPr>
                <p:cNvGrpSpPr/>
                <p:nvPr/>
              </p:nvGrpSpPr>
              <p:grpSpPr>
                <a:xfrm>
                  <a:off x="8191" y="5790055"/>
                  <a:ext cx="1882701" cy="707771"/>
                  <a:chOff x="134995" y="6024187"/>
                  <a:chExt cx="1882701" cy="707771"/>
                </a:xfrm>
              </p:grpSpPr>
              <p:sp>
                <p:nvSpPr>
                  <p:cNvPr id="17" name="正方形/長方形 16">
                    <a:extLst>
                      <a:ext uri="{FF2B5EF4-FFF2-40B4-BE49-F238E27FC236}">
                        <a16:creationId xmlns:a16="http://schemas.microsoft.com/office/drawing/2014/main" id="{5D0D215C-70AA-C915-6A0C-77A371A2ED2A}"/>
                      </a:ext>
                    </a:extLst>
                  </p:cNvPr>
                  <p:cNvSpPr/>
                  <p:nvPr/>
                </p:nvSpPr>
                <p:spPr>
                  <a:xfrm>
                    <a:off x="931846" y="6024187"/>
                    <a:ext cx="1085850" cy="707771"/>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屋上・屋根</a:t>
                    </a:r>
                    <a:endParaRPr kumimoji="1" lang="en-US" altLang="ja-JP" sz="1100" b="1">
                      <a:solidFill>
                        <a:schemeClr val="tx1"/>
                      </a:solidFill>
                    </a:endParaRPr>
                  </a:p>
                  <a:p>
                    <a:pPr algn="ctr"/>
                    <a:r>
                      <a:rPr kumimoji="1" lang="ja-JP" altLang="en-US" sz="1600" b="1">
                        <a:solidFill>
                          <a:schemeClr val="tx1"/>
                        </a:solidFill>
                      </a:rPr>
                      <a:t>防水工事</a:t>
                    </a:r>
                    <a:endParaRPr kumimoji="1" lang="ja-JP" altLang="en-US" b="1">
                      <a:solidFill>
                        <a:schemeClr val="tx1"/>
                      </a:solidFill>
                    </a:endParaRPr>
                  </a:p>
                </p:txBody>
              </p:sp>
              <p:sp>
                <p:nvSpPr>
                  <p:cNvPr id="21" name="テキスト ボックス 20">
                    <a:extLst>
                      <a:ext uri="{FF2B5EF4-FFF2-40B4-BE49-F238E27FC236}">
                        <a16:creationId xmlns:a16="http://schemas.microsoft.com/office/drawing/2014/main" id="{47508267-5746-E6E7-7D27-B45D8E561686}"/>
                      </a:ext>
                    </a:extLst>
                  </p:cNvPr>
                  <p:cNvSpPr txBox="1"/>
                  <p:nvPr/>
                </p:nvSpPr>
                <p:spPr>
                  <a:xfrm>
                    <a:off x="134995" y="6116462"/>
                    <a:ext cx="931653" cy="523220"/>
                  </a:xfrm>
                  <a:prstGeom prst="rect">
                    <a:avLst/>
                  </a:prstGeom>
                  <a:noFill/>
                </p:spPr>
                <p:txBody>
                  <a:bodyPr wrap="square" rtlCol="0">
                    <a:spAutoFit/>
                  </a:bodyPr>
                  <a:lstStyle/>
                  <a:p>
                    <a:pPr algn="ctr"/>
                    <a:r>
                      <a:rPr kumimoji="1" lang="ja-JP" altLang="en-US" sz="1200"/>
                      <a:t>その</a:t>
                    </a:r>
                    <a:r>
                      <a:rPr kumimoji="1" lang="en-US" altLang="ja-JP" sz="2800"/>
                      <a:t>5</a:t>
                    </a:r>
                    <a:endParaRPr kumimoji="1" lang="ja-JP" altLang="en-US"/>
                  </a:p>
                </p:txBody>
              </p:sp>
            </p:grpSp>
            <p:sp>
              <p:nvSpPr>
                <p:cNvPr id="44" name="テキスト ボックス 43">
                  <a:extLst>
                    <a:ext uri="{FF2B5EF4-FFF2-40B4-BE49-F238E27FC236}">
                      <a16:creationId xmlns:a16="http://schemas.microsoft.com/office/drawing/2014/main" id="{5E3DA243-ECF2-83D9-D8C2-E8E2F150145D}"/>
                    </a:ext>
                  </a:extLst>
                </p:cNvPr>
                <p:cNvSpPr txBox="1"/>
                <p:nvPr/>
              </p:nvSpPr>
              <p:spPr>
                <a:xfrm>
                  <a:off x="1890892" y="5774608"/>
                  <a:ext cx="6294337" cy="707886"/>
                </a:xfrm>
                <a:prstGeom prst="rect">
                  <a:avLst/>
                </a:prstGeom>
                <a:noFill/>
              </p:spPr>
              <p:txBody>
                <a:bodyPr wrap="square" rtlCol="0">
                  <a:spAutoFit/>
                </a:bodyPr>
                <a:lstStyle/>
                <a:p>
                  <a:r>
                    <a:rPr kumimoji="1" lang="ja-JP" altLang="en-US" sz="1000" spc="-100">
                      <a:latin typeface="+mn-ea"/>
                    </a:rPr>
                    <a:t>□ 屋上や屋根の状況確認を定期的に実施している事業者は少ない</a:t>
                  </a:r>
                  <a:endParaRPr kumimoji="1" lang="en-US" altLang="ja-JP" sz="1000" spc="-100">
                    <a:latin typeface="+mn-ea"/>
                  </a:endParaRPr>
                </a:p>
                <a:p>
                  <a:r>
                    <a:rPr kumimoji="1" lang="ja-JP" altLang="en-US" sz="1000" spc="-100">
                      <a:latin typeface="+mn-ea"/>
                    </a:rPr>
                    <a:t>□ 現時点で雨漏りが発生していないかを確認する</a:t>
                  </a:r>
                  <a:endParaRPr kumimoji="1" lang="en-US" altLang="ja-JP" sz="1000" spc="-100">
                    <a:latin typeface="+mn-ea"/>
                  </a:endParaRPr>
                </a:p>
                <a:p>
                  <a:r>
                    <a:rPr kumimoji="1" lang="ja-JP" altLang="en-US" sz="1000" spc="-100">
                      <a:latin typeface="+mn-ea"/>
                    </a:rPr>
                    <a:t>□ 過去に継続的に応急処置を繰り返していないかも確認する</a:t>
                  </a:r>
                  <a:endParaRPr kumimoji="1" lang="en-US" altLang="ja-JP" sz="1000" spc="-100">
                    <a:latin typeface="+mn-ea"/>
                  </a:endParaRPr>
                </a:p>
                <a:p>
                  <a:r>
                    <a:rPr kumimoji="1" lang="ja-JP" altLang="en-US" sz="1000" spc="-100">
                      <a:latin typeface="+mn-ea"/>
                    </a:rPr>
                    <a:t>□ 雨漏りが顕在化した段階では部分処置が困難なくらい棄損していることもある</a:t>
                  </a:r>
                  <a:endParaRPr kumimoji="1" lang="en-US" altLang="ja-JP" sz="1000" spc="-100">
                    <a:latin typeface="+mn-ea"/>
                  </a:endParaRPr>
                </a:p>
              </p:txBody>
            </p:sp>
          </p:grpSp>
        </p:grpSp>
      </p:grpSp>
      <p:sp>
        <p:nvSpPr>
          <p:cNvPr id="48" name="テキスト ボックス 47">
            <a:extLst>
              <a:ext uri="{FF2B5EF4-FFF2-40B4-BE49-F238E27FC236}">
                <a16:creationId xmlns:a16="http://schemas.microsoft.com/office/drawing/2014/main" id="{2F23531E-4178-DF05-76E7-AB0399DE6968}"/>
              </a:ext>
            </a:extLst>
          </p:cNvPr>
          <p:cNvSpPr txBox="1"/>
          <p:nvPr/>
        </p:nvSpPr>
        <p:spPr>
          <a:xfrm>
            <a:off x="1992103" y="2112720"/>
            <a:ext cx="2846951" cy="338554"/>
          </a:xfrm>
          <a:prstGeom prst="rect">
            <a:avLst/>
          </a:prstGeom>
          <a:solidFill>
            <a:schemeClr val="bg1"/>
          </a:solidFill>
        </p:spPr>
        <p:txBody>
          <a:bodyPr wrap="square" rtlCol="0">
            <a:spAutoFit/>
          </a:bodyPr>
          <a:lstStyle/>
          <a:p>
            <a:pPr algn="ctr"/>
            <a:r>
              <a:rPr kumimoji="1" lang="ja-JP" altLang="en-US" sz="1600" b="1"/>
              <a:t>～ 着眼が必要な５大設備 ～</a:t>
            </a:r>
          </a:p>
        </p:txBody>
      </p:sp>
      <p:grpSp>
        <p:nvGrpSpPr>
          <p:cNvPr id="60" name="グループ化 59">
            <a:extLst>
              <a:ext uri="{FF2B5EF4-FFF2-40B4-BE49-F238E27FC236}">
                <a16:creationId xmlns:a16="http://schemas.microsoft.com/office/drawing/2014/main" id="{D9B79B41-245F-404C-AF63-1E95E0D3633F}"/>
              </a:ext>
            </a:extLst>
          </p:cNvPr>
          <p:cNvGrpSpPr/>
          <p:nvPr/>
        </p:nvGrpSpPr>
        <p:grpSpPr>
          <a:xfrm>
            <a:off x="295200" y="1191600"/>
            <a:ext cx="1162051" cy="885825"/>
            <a:chOff x="2409824" y="3038474"/>
            <a:chExt cx="1162051" cy="885825"/>
          </a:xfrm>
        </p:grpSpPr>
        <p:sp>
          <p:nvSpPr>
            <p:cNvPr id="65" name="楕円 64">
              <a:extLst>
                <a:ext uri="{FF2B5EF4-FFF2-40B4-BE49-F238E27FC236}">
                  <a16:creationId xmlns:a16="http://schemas.microsoft.com/office/drawing/2014/main" id="{D3300F3C-8EAE-46ED-BB3F-A7D1DD20D984}"/>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0F36E4C8-8DD4-4F6A-9E5B-D046EBC5B638}"/>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7" name="正方形/長方形 66">
            <a:extLst>
              <a:ext uri="{FF2B5EF4-FFF2-40B4-BE49-F238E27FC236}">
                <a16:creationId xmlns:a16="http://schemas.microsoft.com/office/drawing/2014/main" id="{10B879D3-9B1A-420A-B4C2-268DE3CED121}"/>
              </a:ext>
            </a:extLst>
          </p:cNvPr>
          <p:cNvSpPr/>
          <p:nvPr/>
        </p:nvSpPr>
        <p:spPr>
          <a:xfrm>
            <a:off x="1360800" y="1339200"/>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主要設備の確認</a:t>
            </a:r>
            <a:endParaRPr kumimoji="1" lang="en-US" altLang="ja-JP" sz="1400" b="1">
              <a:solidFill>
                <a:schemeClr val="tx1"/>
              </a:solidFill>
            </a:endParaRPr>
          </a:p>
        </p:txBody>
      </p:sp>
      <p:sp>
        <p:nvSpPr>
          <p:cNvPr id="68" name="テキスト ボックス 67">
            <a:extLst>
              <a:ext uri="{FF2B5EF4-FFF2-40B4-BE49-F238E27FC236}">
                <a16:creationId xmlns:a16="http://schemas.microsoft.com/office/drawing/2014/main" id="{A4970CDD-48AB-4690-BF29-22FD58C62790}"/>
              </a:ext>
            </a:extLst>
          </p:cNvPr>
          <p:cNvSpPr txBox="1"/>
          <p:nvPr/>
        </p:nvSpPr>
        <p:spPr>
          <a:xfrm>
            <a:off x="226414" y="520489"/>
            <a:ext cx="8882747" cy="415498"/>
          </a:xfrm>
          <a:prstGeom prst="rect">
            <a:avLst/>
          </a:prstGeom>
          <a:noFill/>
        </p:spPr>
        <p:txBody>
          <a:bodyPr wrap="square" rtlCol="0">
            <a:spAutoFit/>
          </a:bodyPr>
          <a:lstStyle/>
          <a:p>
            <a:r>
              <a:rPr kumimoji="1" lang="ja-JP" altLang="en-US" sz="1000"/>
              <a:t>訪問時は、客室や温泉、宴会場など外形的に見学が容易な設備などに目が行きがちですが、その他に旅館やホテルを内面から支えている要素への着眼にも留意して下さい。特に事業継続に必要な設備は損益状況に関わらず更新を迫られることがありますので忘れることなく着眼して下さい。</a:t>
            </a:r>
            <a:endParaRPr kumimoji="1" lang="en-US" altLang="ja-JP" sz="1000"/>
          </a:p>
        </p:txBody>
      </p:sp>
      <p:sp>
        <p:nvSpPr>
          <p:cNvPr id="69" name="テキスト ボックス 68">
            <a:extLst>
              <a:ext uri="{FF2B5EF4-FFF2-40B4-BE49-F238E27FC236}">
                <a16:creationId xmlns:a16="http://schemas.microsoft.com/office/drawing/2014/main" id="{CEE0E1B0-7D7F-4D30-8F5B-111E39FB4714}"/>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70" name="テキスト ボックス 69">
            <a:extLst>
              <a:ext uri="{FF2B5EF4-FFF2-40B4-BE49-F238E27FC236}">
                <a16:creationId xmlns:a16="http://schemas.microsoft.com/office/drawing/2014/main" id="{EBC662C6-699A-4D8F-A7B7-8F82747A4783}"/>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
        <p:nvSpPr>
          <p:cNvPr id="57" name="正方形/長方形 56">
            <a:extLst>
              <a:ext uri="{FF2B5EF4-FFF2-40B4-BE49-F238E27FC236}">
                <a16:creationId xmlns:a16="http://schemas.microsoft.com/office/drawing/2014/main" id="{5B8BBDB2-6A2F-16CF-6604-5312EEA17B7A}"/>
              </a:ext>
            </a:extLst>
          </p:cNvPr>
          <p:cNvSpPr/>
          <p:nvPr/>
        </p:nvSpPr>
        <p:spPr>
          <a:xfrm>
            <a:off x="7149790" y="2281997"/>
            <a:ext cx="2498785" cy="4498354"/>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D43ED5A3-6EEE-1007-11B9-D7C00E63F284}"/>
              </a:ext>
            </a:extLst>
          </p:cNvPr>
          <p:cNvSpPr txBox="1"/>
          <p:nvPr/>
        </p:nvSpPr>
        <p:spPr>
          <a:xfrm>
            <a:off x="7258513" y="2446441"/>
            <a:ext cx="2299825" cy="523220"/>
          </a:xfrm>
          <a:prstGeom prst="rect">
            <a:avLst/>
          </a:prstGeom>
          <a:noFill/>
        </p:spPr>
        <p:txBody>
          <a:bodyPr wrap="square" rtlCol="0">
            <a:spAutoFit/>
          </a:bodyPr>
          <a:lstStyle/>
          <a:p>
            <a:pPr algn="ctr"/>
            <a:r>
              <a:rPr kumimoji="1" lang="ja-JP" altLang="en-US" sz="1400" b="1"/>
              <a:t>主要設備の状況と</a:t>
            </a:r>
            <a:endParaRPr kumimoji="1" lang="en-US" altLang="ja-JP" sz="1400" b="1"/>
          </a:p>
          <a:p>
            <a:pPr algn="ctr"/>
            <a:r>
              <a:rPr kumimoji="1" lang="ja-JP" altLang="en-US" sz="1400" b="1"/>
              <a:t>職場の士気について</a:t>
            </a:r>
          </a:p>
        </p:txBody>
      </p:sp>
      <p:sp>
        <p:nvSpPr>
          <p:cNvPr id="71" name="テキスト ボックス 70">
            <a:extLst>
              <a:ext uri="{FF2B5EF4-FFF2-40B4-BE49-F238E27FC236}">
                <a16:creationId xmlns:a16="http://schemas.microsoft.com/office/drawing/2014/main" id="{725C99FC-557B-A10A-DB94-7FCA699441AE}"/>
              </a:ext>
            </a:extLst>
          </p:cNvPr>
          <p:cNvSpPr txBox="1"/>
          <p:nvPr/>
        </p:nvSpPr>
        <p:spPr>
          <a:xfrm>
            <a:off x="7776924" y="2128185"/>
            <a:ext cx="1194218" cy="338554"/>
          </a:xfrm>
          <a:prstGeom prst="rect">
            <a:avLst/>
          </a:prstGeom>
          <a:solidFill>
            <a:schemeClr val="bg1"/>
          </a:solidFill>
        </p:spPr>
        <p:txBody>
          <a:bodyPr wrap="square" rtlCol="0">
            <a:spAutoFit/>
          </a:bodyPr>
          <a:lstStyle/>
          <a:p>
            <a:pPr algn="ctr"/>
            <a:r>
              <a:rPr kumimoji="1" lang="ja-JP" altLang="en-US" sz="1600" b="1">
                <a:solidFill>
                  <a:srgbClr val="FF0000"/>
                </a:solidFill>
              </a:rPr>
              <a:t>～ 重要 ～</a:t>
            </a:r>
          </a:p>
        </p:txBody>
      </p:sp>
      <p:sp>
        <p:nvSpPr>
          <p:cNvPr id="72" name="正方形/長方形 71">
            <a:extLst>
              <a:ext uri="{FF2B5EF4-FFF2-40B4-BE49-F238E27FC236}">
                <a16:creationId xmlns:a16="http://schemas.microsoft.com/office/drawing/2014/main" id="{4E8FC34E-2328-4CBC-8601-8EA84FFAB488}"/>
              </a:ext>
            </a:extLst>
          </p:cNvPr>
          <p:cNvSpPr/>
          <p:nvPr/>
        </p:nvSpPr>
        <p:spPr>
          <a:xfrm>
            <a:off x="7310536" y="3051725"/>
            <a:ext cx="2161497" cy="659757"/>
          </a:xfrm>
          <a:prstGeom prst="rect">
            <a:avLst/>
          </a:prstGeom>
          <a:noFill/>
          <a:ln w="34925">
            <a:solidFill>
              <a:srgbClr val="00B0F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主要設備の老朽化</a:t>
            </a:r>
            <a:endParaRPr kumimoji="1" lang="en-US" altLang="ja-JP" sz="1600">
              <a:solidFill>
                <a:schemeClr val="tx1"/>
              </a:solidFill>
            </a:endParaRPr>
          </a:p>
          <a:p>
            <a:pPr algn="ctr"/>
            <a:r>
              <a:rPr kumimoji="1" lang="ja-JP" altLang="en-US" sz="1600">
                <a:solidFill>
                  <a:schemeClr val="tx1"/>
                </a:solidFill>
              </a:rPr>
              <a:t>による不具合</a:t>
            </a:r>
            <a:endParaRPr kumimoji="1" lang="en-US" altLang="ja-JP" sz="1600">
              <a:solidFill>
                <a:schemeClr val="tx1"/>
              </a:solidFill>
            </a:endParaRPr>
          </a:p>
        </p:txBody>
      </p:sp>
      <p:sp>
        <p:nvSpPr>
          <p:cNvPr id="73" name="正方形/長方形 72">
            <a:extLst>
              <a:ext uri="{FF2B5EF4-FFF2-40B4-BE49-F238E27FC236}">
                <a16:creationId xmlns:a16="http://schemas.microsoft.com/office/drawing/2014/main" id="{7262F8E2-752A-2359-60A4-5202C39ED0DC}"/>
              </a:ext>
            </a:extLst>
          </p:cNvPr>
          <p:cNvSpPr/>
          <p:nvPr/>
        </p:nvSpPr>
        <p:spPr>
          <a:xfrm>
            <a:off x="7309773" y="4024800"/>
            <a:ext cx="2161497" cy="659757"/>
          </a:xfrm>
          <a:prstGeom prst="rect">
            <a:avLst/>
          </a:prstGeom>
          <a:noFill/>
          <a:ln w="34925">
            <a:solidFill>
              <a:srgbClr val="FFC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配管からの異臭、温度調整の</a:t>
            </a:r>
            <a:endParaRPr kumimoji="1" lang="en-US" altLang="ja-JP" sz="1100">
              <a:solidFill>
                <a:schemeClr val="tx1"/>
              </a:solidFill>
            </a:endParaRPr>
          </a:p>
          <a:p>
            <a:pPr algn="ctr"/>
            <a:r>
              <a:rPr kumimoji="1" lang="ja-JP" altLang="en-US" sz="1100">
                <a:solidFill>
                  <a:schemeClr val="tx1"/>
                </a:solidFill>
              </a:rPr>
              <a:t>不調などお客様の不快感に</a:t>
            </a:r>
            <a:endParaRPr kumimoji="1" lang="en-US" altLang="ja-JP" sz="1100">
              <a:solidFill>
                <a:schemeClr val="tx1"/>
              </a:solidFill>
            </a:endParaRPr>
          </a:p>
          <a:p>
            <a:pPr algn="ctr"/>
            <a:r>
              <a:rPr kumimoji="1" lang="ja-JP" altLang="en-US" sz="1100">
                <a:solidFill>
                  <a:schemeClr val="tx1"/>
                </a:solidFill>
              </a:rPr>
              <a:t>直結することが多い</a:t>
            </a:r>
            <a:endParaRPr kumimoji="1" lang="en-US" altLang="ja-JP" sz="1100">
              <a:solidFill>
                <a:schemeClr val="tx1"/>
              </a:solidFill>
            </a:endParaRPr>
          </a:p>
        </p:txBody>
      </p:sp>
      <p:sp>
        <p:nvSpPr>
          <p:cNvPr id="74" name="正方形/長方形 73">
            <a:extLst>
              <a:ext uri="{FF2B5EF4-FFF2-40B4-BE49-F238E27FC236}">
                <a16:creationId xmlns:a16="http://schemas.microsoft.com/office/drawing/2014/main" id="{B53C83B3-B73A-69C8-C11C-A8132CD7CAED}"/>
              </a:ext>
            </a:extLst>
          </p:cNvPr>
          <p:cNvSpPr/>
          <p:nvPr/>
        </p:nvSpPr>
        <p:spPr>
          <a:xfrm>
            <a:off x="7311600" y="4996800"/>
            <a:ext cx="2161497" cy="659757"/>
          </a:xfrm>
          <a:prstGeom prst="rect">
            <a:avLst/>
          </a:prstGeom>
          <a:noFill/>
          <a:ln w="34925">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即座に解決できない</a:t>
            </a:r>
            <a:endParaRPr kumimoji="1" lang="en-US" altLang="ja-JP" sz="1100">
              <a:solidFill>
                <a:schemeClr val="tx1"/>
              </a:solidFill>
            </a:endParaRPr>
          </a:p>
          <a:p>
            <a:pPr algn="ctr"/>
            <a:r>
              <a:rPr kumimoji="1" lang="ja-JP" altLang="en-US" sz="1100">
                <a:solidFill>
                  <a:schemeClr val="tx1"/>
                </a:solidFill>
              </a:rPr>
              <a:t>クレーム対応を常に強いられる</a:t>
            </a:r>
            <a:endParaRPr kumimoji="1" lang="en-US" altLang="ja-JP" sz="1100">
              <a:solidFill>
                <a:schemeClr val="tx1"/>
              </a:solidFill>
            </a:endParaRPr>
          </a:p>
        </p:txBody>
      </p:sp>
      <p:sp>
        <p:nvSpPr>
          <p:cNvPr id="75" name="正方形/長方形 74">
            <a:extLst>
              <a:ext uri="{FF2B5EF4-FFF2-40B4-BE49-F238E27FC236}">
                <a16:creationId xmlns:a16="http://schemas.microsoft.com/office/drawing/2014/main" id="{EBBEEDD8-FFCF-21C7-EA0C-B66E87B4D7F6}"/>
              </a:ext>
            </a:extLst>
          </p:cNvPr>
          <p:cNvSpPr/>
          <p:nvPr/>
        </p:nvSpPr>
        <p:spPr>
          <a:xfrm>
            <a:off x="7311600" y="5968800"/>
            <a:ext cx="2161497" cy="659757"/>
          </a:xfrm>
          <a:prstGeom prst="rect">
            <a:avLst/>
          </a:prstGeom>
          <a:noFill/>
          <a:ln w="34925">
            <a:solidFill>
              <a:srgbClr val="92D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士気の低下が始まり、従業員</a:t>
            </a:r>
            <a:endParaRPr kumimoji="1" lang="en-US" altLang="ja-JP" sz="1100">
              <a:solidFill>
                <a:schemeClr val="tx1"/>
              </a:solidFill>
            </a:endParaRPr>
          </a:p>
          <a:p>
            <a:pPr algn="ctr"/>
            <a:r>
              <a:rPr kumimoji="1" lang="ja-JP" altLang="en-US" sz="1100">
                <a:solidFill>
                  <a:schemeClr val="tx1"/>
                </a:solidFill>
              </a:rPr>
              <a:t>定着率や接客態度に影響が出て</a:t>
            </a:r>
            <a:endParaRPr kumimoji="1" lang="en-US" altLang="ja-JP" sz="1100">
              <a:solidFill>
                <a:schemeClr val="tx1"/>
              </a:solidFill>
            </a:endParaRPr>
          </a:p>
          <a:p>
            <a:pPr algn="ctr"/>
            <a:r>
              <a:rPr kumimoji="1" lang="ja-JP" altLang="en-US" sz="1100">
                <a:solidFill>
                  <a:schemeClr val="tx1"/>
                </a:solidFill>
              </a:rPr>
              <a:t>業績悪化を増長させる</a:t>
            </a:r>
            <a:endParaRPr kumimoji="1" lang="en-US" altLang="ja-JP" sz="1100">
              <a:solidFill>
                <a:schemeClr val="tx1"/>
              </a:solidFill>
            </a:endParaRPr>
          </a:p>
        </p:txBody>
      </p:sp>
      <p:sp>
        <p:nvSpPr>
          <p:cNvPr id="76" name="矢印: 下 61">
            <a:extLst>
              <a:ext uri="{FF2B5EF4-FFF2-40B4-BE49-F238E27FC236}">
                <a16:creationId xmlns:a16="http://schemas.microsoft.com/office/drawing/2014/main" id="{014E120D-F8C4-6135-DA7C-63547AA7BC78}"/>
              </a:ext>
            </a:extLst>
          </p:cNvPr>
          <p:cNvSpPr/>
          <p:nvPr/>
        </p:nvSpPr>
        <p:spPr>
          <a:xfrm>
            <a:off x="8261154" y="3772779"/>
            <a:ext cx="294542" cy="193872"/>
          </a:xfrm>
          <a:prstGeom prst="downArrow">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矢印: 下 62">
            <a:extLst>
              <a:ext uri="{FF2B5EF4-FFF2-40B4-BE49-F238E27FC236}">
                <a16:creationId xmlns:a16="http://schemas.microsoft.com/office/drawing/2014/main" id="{9A0728B2-5BAD-8864-DDC4-559C2D8BD394}"/>
              </a:ext>
            </a:extLst>
          </p:cNvPr>
          <p:cNvSpPr/>
          <p:nvPr/>
        </p:nvSpPr>
        <p:spPr>
          <a:xfrm>
            <a:off x="8261154" y="4744800"/>
            <a:ext cx="294542" cy="193872"/>
          </a:xfrm>
          <a:prstGeom prst="downArrow">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矢印: 下 63">
            <a:extLst>
              <a:ext uri="{FF2B5EF4-FFF2-40B4-BE49-F238E27FC236}">
                <a16:creationId xmlns:a16="http://schemas.microsoft.com/office/drawing/2014/main" id="{0F4BE5F2-4B06-055F-7FFF-D19A6D9B6353}"/>
              </a:ext>
            </a:extLst>
          </p:cNvPr>
          <p:cNvSpPr/>
          <p:nvPr/>
        </p:nvSpPr>
        <p:spPr>
          <a:xfrm>
            <a:off x="8261154" y="5716800"/>
            <a:ext cx="294542" cy="193872"/>
          </a:xfrm>
          <a:prstGeom prst="downArrow">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スライド番号プレースホルダー 1">
            <a:extLst>
              <a:ext uri="{FF2B5EF4-FFF2-40B4-BE49-F238E27FC236}">
                <a16:creationId xmlns:a16="http://schemas.microsoft.com/office/drawing/2014/main" id="{ED457823-F64E-45A1-BA8C-E14397503574}"/>
              </a:ext>
            </a:extLst>
          </p:cNvPr>
          <p:cNvSpPr txBox="1">
            <a:spLocks/>
          </p:cNvSpPr>
          <p:nvPr/>
        </p:nvSpPr>
        <p:spPr>
          <a:xfrm>
            <a:off x="9436568" y="6494463"/>
            <a:ext cx="487362" cy="3635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ea typeface="游ゴシック"/>
                <a:cs typeface="Calibri"/>
              </a:rPr>
              <a:t>19</a:t>
            </a:r>
          </a:p>
        </p:txBody>
      </p:sp>
    </p:spTree>
    <p:extLst>
      <p:ext uri="{BB962C8B-B14F-4D97-AF65-F5344CB8AC3E}">
        <p14:creationId xmlns:p14="http://schemas.microsoft.com/office/powerpoint/2010/main" val="288264085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矢印: 下 15">
            <a:extLst>
              <a:ext uri="{FF2B5EF4-FFF2-40B4-BE49-F238E27FC236}">
                <a16:creationId xmlns:a16="http://schemas.microsoft.com/office/drawing/2014/main" id="{FFC263A0-8209-2548-40EA-9B2D0B7123A4}"/>
              </a:ext>
            </a:extLst>
          </p:cNvPr>
          <p:cNvSpPr/>
          <p:nvPr/>
        </p:nvSpPr>
        <p:spPr>
          <a:xfrm>
            <a:off x="6130766" y="2933500"/>
            <a:ext cx="3148277" cy="1164419"/>
          </a:xfrm>
          <a:prstGeom prst="downArrow">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の目利き（訪問時編）　その３</a:t>
            </a:r>
            <a:endParaRPr kumimoji="1" lang="ja-JP" altLang="en-US" sz="2000" b="1" u="sng">
              <a:latin typeface="+mn-ea"/>
            </a:endParaRPr>
          </a:p>
        </p:txBody>
      </p:sp>
      <p:sp>
        <p:nvSpPr>
          <p:cNvPr id="8" name="テキスト ボックス 7">
            <a:extLst>
              <a:ext uri="{FF2B5EF4-FFF2-40B4-BE49-F238E27FC236}">
                <a16:creationId xmlns:a16="http://schemas.microsoft.com/office/drawing/2014/main" id="{5C4C9EA8-8AE5-FFD4-E296-D07F3341C3BB}"/>
              </a:ext>
            </a:extLst>
          </p:cNvPr>
          <p:cNvSpPr txBox="1"/>
          <p:nvPr/>
        </p:nvSpPr>
        <p:spPr>
          <a:xfrm>
            <a:off x="3355200" y="1275693"/>
            <a:ext cx="6294337" cy="707886"/>
          </a:xfrm>
          <a:prstGeom prst="rect">
            <a:avLst/>
          </a:prstGeom>
          <a:noFill/>
        </p:spPr>
        <p:txBody>
          <a:bodyPr wrap="square" rtlCol="0">
            <a:spAutoFit/>
          </a:bodyPr>
          <a:lstStyle/>
          <a:p>
            <a:r>
              <a:rPr kumimoji="1" lang="ja-JP" altLang="en-US" sz="1000">
                <a:latin typeface="+mn-ea"/>
              </a:rPr>
              <a:t>□  集客やリピート率を上げるエース社員はいるか？</a:t>
            </a:r>
            <a:endParaRPr kumimoji="1" lang="en-US" altLang="ja-JP" sz="1000">
              <a:latin typeface="+mn-ea"/>
            </a:endParaRPr>
          </a:p>
          <a:p>
            <a:r>
              <a:rPr kumimoji="1" lang="ja-JP" altLang="en-US" sz="1000">
                <a:latin typeface="+mn-ea"/>
              </a:rPr>
              <a:t>□  人手不足が顕著な業界、定着率はどうか？</a:t>
            </a:r>
            <a:endParaRPr kumimoji="1" lang="en-US" altLang="ja-JP" sz="1000">
              <a:latin typeface="+mn-ea"/>
            </a:endParaRPr>
          </a:p>
          <a:p>
            <a:r>
              <a:rPr kumimoji="1" lang="ja-JP" altLang="en-US" sz="1000">
                <a:latin typeface="+mn-ea"/>
              </a:rPr>
              <a:t>□  各部署・役割ごとの人員配置に着眼（特定部署に負担はかかっていないか？）</a:t>
            </a:r>
            <a:endParaRPr kumimoji="1" lang="en-US" altLang="ja-JP" sz="1000">
              <a:latin typeface="+mn-ea"/>
            </a:endParaRPr>
          </a:p>
          <a:p>
            <a:r>
              <a:rPr kumimoji="1" lang="ja-JP" altLang="en-US" sz="1000">
                <a:latin typeface="+mn-ea"/>
              </a:rPr>
              <a:t>□  代表者や一族の役割についても必ず確認する（強み・弱みに直結することもある） </a:t>
            </a:r>
            <a:endParaRPr kumimoji="1" lang="en-US" altLang="ja-JP" sz="1000">
              <a:latin typeface="+mn-ea"/>
            </a:endParaRPr>
          </a:p>
        </p:txBody>
      </p:sp>
      <p:sp>
        <p:nvSpPr>
          <p:cNvPr id="9" name="テキスト ボックス 8">
            <a:extLst>
              <a:ext uri="{FF2B5EF4-FFF2-40B4-BE49-F238E27FC236}">
                <a16:creationId xmlns:a16="http://schemas.microsoft.com/office/drawing/2014/main" id="{11A18C81-EEF4-0365-A7DF-09B149AFCDEE}"/>
              </a:ext>
            </a:extLst>
          </p:cNvPr>
          <p:cNvSpPr txBox="1"/>
          <p:nvPr/>
        </p:nvSpPr>
        <p:spPr>
          <a:xfrm>
            <a:off x="592069" y="2571032"/>
            <a:ext cx="1507454" cy="861774"/>
          </a:xfrm>
          <a:prstGeom prst="rect">
            <a:avLst/>
          </a:prstGeom>
          <a:noFill/>
        </p:spPr>
        <p:txBody>
          <a:bodyPr wrap="square" rtlCol="0">
            <a:spAutoFit/>
          </a:bodyPr>
          <a:lstStyle/>
          <a:p>
            <a:pPr algn="ctr"/>
            <a:r>
              <a:rPr kumimoji="1" lang="ja-JP" altLang="en-US" sz="1600" b="1"/>
              <a:t>サービス業</a:t>
            </a:r>
            <a:endParaRPr kumimoji="1" lang="en-US" altLang="ja-JP" sz="1600" b="1"/>
          </a:p>
          <a:p>
            <a:pPr algn="ctr"/>
            <a:r>
              <a:rPr kumimoji="1" lang="ja-JP" altLang="en-US" sz="1600" b="1"/>
              <a:t>共通の特性</a:t>
            </a:r>
            <a:endParaRPr kumimoji="1" lang="en-US" altLang="ja-JP" sz="1600" b="1"/>
          </a:p>
          <a:p>
            <a:pPr algn="ctr"/>
            <a:r>
              <a:rPr kumimoji="1" lang="ja-JP" altLang="en-US" sz="1600" b="1"/>
              <a:t>に着眼する</a:t>
            </a:r>
          </a:p>
        </p:txBody>
      </p:sp>
      <p:grpSp>
        <p:nvGrpSpPr>
          <p:cNvPr id="14" name="グループ化 13">
            <a:extLst>
              <a:ext uri="{FF2B5EF4-FFF2-40B4-BE49-F238E27FC236}">
                <a16:creationId xmlns:a16="http://schemas.microsoft.com/office/drawing/2014/main" id="{E6C8CB07-9A6E-23DE-5382-A185D30C87E5}"/>
              </a:ext>
            </a:extLst>
          </p:cNvPr>
          <p:cNvGrpSpPr/>
          <p:nvPr/>
        </p:nvGrpSpPr>
        <p:grpSpPr>
          <a:xfrm>
            <a:off x="601794" y="2510241"/>
            <a:ext cx="5015519" cy="893035"/>
            <a:chOff x="601794" y="2510241"/>
            <a:chExt cx="5015519" cy="893035"/>
          </a:xfrm>
        </p:grpSpPr>
        <p:sp>
          <p:nvSpPr>
            <p:cNvPr id="10" name="正方形/長方形 9">
              <a:extLst>
                <a:ext uri="{FF2B5EF4-FFF2-40B4-BE49-F238E27FC236}">
                  <a16:creationId xmlns:a16="http://schemas.microsoft.com/office/drawing/2014/main" id="{31C523A5-E3E5-27A7-9CE3-3793326F7996}"/>
                </a:ext>
              </a:extLst>
            </p:cNvPr>
            <p:cNvSpPr/>
            <p:nvPr/>
          </p:nvSpPr>
          <p:spPr>
            <a:xfrm>
              <a:off x="601794" y="2517452"/>
              <a:ext cx="1507454" cy="885824"/>
            </a:xfrm>
            <a:prstGeom prst="rect">
              <a:avLst/>
            </a:prstGeom>
            <a:noFill/>
            <a:ln w="34925">
              <a:solidFill>
                <a:srgbClr val="00B0F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F8979833-F250-0853-5D35-55E26FF30280}"/>
                </a:ext>
              </a:extLst>
            </p:cNvPr>
            <p:cNvSpPr/>
            <p:nvPr/>
          </p:nvSpPr>
          <p:spPr>
            <a:xfrm>
              <a:off x="2249055" y="2544140"/>
              <a:ext cx="673156" cy="832449"/>
            </a:xfrm>
            <a:prstGeom prst="rightArrow">
              <a:avLst/>
            </a:prstGeom>
            <a:noFill/>
            <a:ln w="34925">
              <a:solidFill>
                <a:srgbClr val="00B0F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A3D02D6-EF1A-3E56-2A7A-6926CB3DF9FA}"/>
                </a:ext>
              </a:extLst>
            </p:cNvPr>
            <p:cNvSpPr txBox="1"/>
            <p:nvPr/>
          </p:nvSpPr>
          <p:spPr>
            <a:xfrm>
              <a:off x="3014305" y="2510241"/>
              <a:ext cx="2603008" cy="861774"/>
            </a:xfrm>
            <a:prstGeom prst="rect">
              <a:avLst/>
            </a:prstGeom>
            <a:noFill/>
          </p:spPr>
          <p:txBody>
            <a:bodyPr wrap="square" rtlCol="0">
              <a:spAutoFit/>
            </a:bodyPr>
            <a:lstStyle/>
            <a:p>
              <a:r>
                <a:rPr kumimoji="1" lang="ja-JP" altLang="en-US" sz="1000" spc="-100">
                  <a:latin typeface="+mn-ea"/>
                </a:rPr>
                <a:t>　売上（顧客）が特定の従業員についてくる傾向があるのは、宿泊業を含むサービス業の特性といえます。特に全国的知名度が低い地域宿泊業においては、エースの存在は貴重な経営資産といえます。</a:t>
              </a:r>
              <a:endParaRPr kumimoji="1" lang="en-US" altLang="ja-JP" sz="1000" spc="-100">
                <a:latin typeface="+mn-ea"/>
              </a:endParaRPr>
            </a:p>
          </p:txBody>
        </p:sp>
      </p:grpSp>
      <p:grpSp>
        <p:nvGrpSpPr>
          <p:cNvPr id="37" name="グループ化 36">
            <a:extLst>
              <a:ext uri="{FF2B5EF4-FFF2-40B4-BE49-F238E27FC236}">
                <a16:creationId xmlns:a16="http://schemas.microsoft.com/office/drawing/2014/main" id="{D96F32E4-C43A-36FD-1CC7-332D3B695462}"/>
              </a:ext>
            </a:extLst>
          </p:cNvPr>
          <p:cNvGrpSpPr/>
          <p:nvPr/>
        </p:nvGrpSpPr>
        <p:grpSpPr>
          <a:xfrm>
            <a:off x="8171103" y="2342868"/>
            <a:ext cx="1920010" cy="1469103"/>
            <a:chOff x="157163" y="3468580"/>
            <a:chExt cx="1920010" cy="1469103"/>
          </a:xfrm>
        </p:grpSpPr>
        <p:grpSp>
          <p:nvGrpSpPr>
            <p:cNvPr id="20" name="グループ化 19">
              <a:extLst>
                <a:ext uri="{FF2B5EF4-FFF2-40B4-BE49-F238E27FC236}">
                  <a16:creationId xmlns:a16="http://schemas.microsoft.com/office/drawing/2014/main" id="{BA7A30E4-CF95-E2FF-6142-3645155C3C72}"/>
                </a:ext>
              </a:extLst>
            </p:cNvPr>
            <p:cNvGrpSpPr/>
            <p:nvPr/>
          </p:nvGrpSpPr>
          <p:grpSpPr>
            <a:xfrm>
              <a:off x="457974" y="3468580"/>
              <a:ext cx="1267736" cy="1120995"/>
              <a:chOff x="1828048" y="3316178"/>
              <a:chExt cx="1267736" cy="1120995"/>
            </a:xfrm>
          </p:grpSpPr>
          <p:sp>
            <p:nvSpPr>
              <p:cNvPr id="17" name="テキスト ボックス 16">
                <a:extLst>
                  <a:ext uri="{FF2B5EF4-FFF2-40B4-BE49-F238E27FC236}">
                    <a16:creationId xmlns:a16="http://schemas.microsoft.com/office/drawing/2014/main" id="{D7B9A864-7A4A-0E38-E782-BAF980930386}"/>
                  </a:ext>
                </a:extLst>
              </p:cNvPr>
              <p:cNvSpPr txBox="1"/>
              <p:nvPr/>
            </p:nvSpPr>
            <p:spPr>
              <a:xfrm>
                <a:off x="1845300" y="3414422"/>
                <a:ext cx="1250484" cy="461665"/>
              </a:xfrm>
              <a:prstGeom prst="rect">
                <a:avLst/>
              </a:prstGeom>
              <a:noFill/>
            </p:spPr>
            <p:txBody>
              <a:bodyPr wrap="square" rtlCol="0">
                <a:spAutoFit/>
              </a:bodyPr>
              <a:lstStyle/>
              <a:p>
                <a:pPr algn="ctr"/>
                <a:r>
                  <a:rPr kumimoji="1" lang="ja-JP" altLang="en-US" sz="1200" b="1"/>
                  <a:t>気さくな</a:t>
                </a:r>
                <a:endParaRPr kumimoji="1" lang="en-US" altLang="ja-JP" sz="1200" b="1"/>
              </a:p>
              <a:p>
                <a:pPr algn="ctr"/>
                <a:r>
                  <a:rPr kumimoji="1" lang="ja-JP" altLang="en-US" sz="1200" b="1"/>
                  <a:t>接遇</a:t>
                </a:r>
              </a:p>
            </p:txBody>
          </p:sp>
          <p:sp>
            <p:nvSpPr>
              <p:cNvPr id="18" name="テキスト ボックス 17">
                <a:extLst>
                  <a:ext uri="{FF2B5EF4-FFF2-40B4-BE49-F238E27FC236}">
                    <a16:creationId xmlns:a16="http://schemas.microsoft.com/office/drawing/2014/main" id="{3414EB34-F11D-BEC2-3BD9-9207AAE49253}"/>
                  </a:ext>
                </a:extLst>
              </p:cNvPr>
              <p:cNvSpPr txBox="1"/>
              <p:nvPr/>
            </p:nvSpPr>
            <p:spPr>
              <a:xfrm>
                <a:off x="1828048" y="3936472"/>
                <a:ext cx="1250484" cy="307777"/>
              </a:xfrm>
              <a:prstGeom prst="rect">
                <a:avLst/>
              </a:prstGeom>
              <a:noFill/>
            </p:spPr>
            <p:txBody>
              <a:bodyPr wrap="square" rtlCol="0">
                <a:spAutoFit/>
              </a:bodyPr>
              <a:lstStyle/>
              <a:p>
                <a:pPr algn="ctr"/>
                <a:r>
                  <a:rPr kumimoji="1" lang="ja-JP" altLang="en-US" sz="1400" b="1"/>
                  <a:t>女将・仲居</a:t>
                </a:r>
              </a:p>
            </p:txBody>
          </p:sp>
          <p:sp>
            <p:nvSpPr>
              <p:cNvPr id="13" name="楕円 12">
                <a:extLst>
                  <a:ext uri="{FF2B5EF4-FFF2-40B4-BE49-F238E27FC236}">
                    <a16:creationId xmlns:a16="http://schemas.microsoft.com/office/drawing/2014/main" id="{793C705E-C3E8-ED74-ECFD-208FFE78A216}"/>
                  </a:ext>
                </a:extLst>
              </p:cNvPr>
              <p:cNvSpPr/>
              <p:nvPr/>
            </p:nvSpPr>
            <p:spPr>
              <a:xfrm>
                <a:off x="1837773" y="3316178"/>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D84EFAA9-2423-9513-0E4C-E1F17AE5E0FC}"/>
                  </a:ext>
                </a:extLst>
              </p:cNvPr>
              <p:cNvCxnSpPr>
                <a:cxnSpLocks/>
              </p:cNvCxnSpPr>
              <p:nvPr/>
            </p:nvCxnSpPr>
            <p:spPr>
              <a:xfrm>
                <a:off x="1917219"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05857B5D-97EB-E43D-3A24-5B488041EDA8}"/>
                </a:ext>
              </a:extLst>
            </p:cNvPr>
            <p:cNvSpPr txBox="1"/>
            <p:nvPr/>
          </p:nvSpPr>
          <p:spPr>
            <a:xfrm>
              <a:off x="157163" y="4660684"/>
              <a:ext cx="1920010" cy="276999"/>
            </a:xfrm>
            <a:prstGeom prst="rect">
              <a:avLst/>
            </a:prstGeom>
            <a:noFill/>
          </p:spPr>
          <p:txBody>
            <a:bodyPr wrap="square" rtlCol="0">
              <a:spAutoFit/>
            </a:bodyPr>
            <a:lstStyle/>
            <a:p>
              <a:pPr algn="ctr"/>
              <a:r>
                <a:rPr kumimoji="1" lang="ja-JP" altLang="en-US" sz="1200" b="1"/>
                <a:t>客室・フロント</a:t>
              </a:r>
            </a:p>
          </p:txBody>
        </p:sp>
      </p:grpSp>
      <p:grpSp>
        <p:nvGrpSpPr>
          <p:cNvPr id="38" name="グループ化 37">
            <a:extLst>
              <a:ext uri="{FF2B5EF4-FFF2-40B4-BE49-F238E27FC236}">
                <a16:creationId xmlns:a16="http://schemas.microsoft.com/office/drawing/2014/main" id="{664D8CC9-828B-35CA-9BAD-2335FA48E913}"/>
              </a:ext>
            </a:extLst>
          </p:cNvPr>
          <p:cNvGrpSpPr/>
          <p:nvPr/>
        </p:nvGrpSpPr>
        <p:grpSpPr>
          <a:xfrm>
            <a:off x="6781549" y="2354130"/>
            <a:ext cx="1920010" cy="1469102"/>
            <a:chOff x="2920488" y="3468580"/>
            <a:chExt cx="1920010" cy="1469102"/>
          </a:xfrm>
        </p:grpSpPr>
        <p:grpSp>
          <p:nvGrpSpPr>
            <p:cNvPr id="21" name="グループ化 20">
              <a:extLst>
                <a:ext uri="{FF2B5EF4-FFF2-40B4-BE49-F238E27FC236}">
                  <a16:creationId xmlns:a16="http://schemas.microsoft.com/office/drawing/2014/main" id="{3FEFE188-18D8-873A-01C7-B66F1B6C1BFA}"/>
                </a:ext>
              </a:extLst>
            </p:cNvPr>
            <p:cNvGrpSpPr/>
            <p:nvPr/>
          </p:nvGrpSpPr>
          <p:grpSpPr>
            <a:xfrm>
              <a:off x="3211814" y="3468580"/>
              <a:ext cx="1258011" cy="1120995"/>
              <a:chOff x="1837773" y="3316178"/>
              <a:chExt cx="1258011" cy="1120995"/>
            </a:xfrm>
          </p:grpSpPr>
          <p:sp>
            <p:nvSpPr>
              <p:cNvPr id="22" name="テキスト ボックス 21">
                <a:extLst>
                  <a:ext uri="{FF2B5EF4-FFF2-40B4-BE49-F238E27FC236}">
                    <a16:creationId xmlns:a16="http://schemas.microsoft.com/office/drawing/2014/main" id="{EE101EAA-CA0C-DF79-60FB-A1360AF25E76}"/>
                  </a:ext>
                </a:extLst>
              </p:cNvPr>
              <p:cNvSpPr txBox="1"/>
              <p:nvPr/>
            </p:nvSpPr>
            <p:spPr>
              <a:xfrm>
                <a:off x="1845300" y="3414422"/>
                <a:ext cx="1250484" cy="461665"/>
              </a:xfrm>
              <a:prstGeom prst="rect">
                <a:avLst/>
              </a:prstGeom>
              <a:noFill/>
            </p:spPr>
            <p:txBody>
              <a:bodyPr wrap="square" rtlCol="0">
                <a:spAutoFit/>
              </a:bodyPr>
              <a:lstStyle/>
              <a:p>
                <a:pPr algn="ctr"/>
                <a:r>
                  <a:rPr kumimoji="1" lang="ja-JP" altLang="en-US" sz="1200" b="1"/>
                  <a:t>特定業界</a:t>
                </a:r>
                <a:endParaRPr kumimoji="1" lang="en-US" altLang="ja-JP" sz="1200" b="1"/>
              </a:p>
              <a:p>
                <a:pPr algn="ctr"/>
                <a:r>
                  <a:rPr kumimoji="1" lang="ja-JP" altLang="en-US" sz="1200" b="1"/>
                  <a:t>に強い</a:t>
                </a:r>
                <a:endParaRPr kumimoji="1" lang="en-US" altLang="ja-JP" sz="1200" b="1"/>
              </a:p>
            </p:txBody>
          </p:sp>
          <p:sp>
            <p:nvSpPr>
              <p:cNvPr id="23" name="テキスト ボックス 22">
                <a:extLst>
                  <a:ext uri="{FF2B5EF4-FFF2-40B4-BE49-F238E27FC236}">
                    <a16:creationId xmlns:a16="http://schemas.microsoft.com/office/drawing/2014/main" id="{5B2C130E-DF8B-CEEB-6423-7B51720224AF}"/>
                  </a:ext>
                </a:extLst>
              </p:cNvPr>
              <p:cNvSpPr txBox="1"/>
              <p:nvPr/>
            </p:nvSpPr>
            <p:spPr>
              <a:xfrm>
                <a:off x="1845300" y="3936472"/>
                <a:ext cx="1250484" cy="307777"/>
              </a:xfrm>
              <a:prstGeom prst="rect">
                <a:avLst/>
              </a:prstGeom>
              <a:noFill/>
            </p:spPr>
            <p:txBody>
              <a:bodyPr wrap="square" rtlCol="0">
                <a:spAutoFit/>
              </a:bodyPr>
              <a:lstStyle/>
              <a:p>
                <a:pPr algn="ctr"/>
                <a:r>
                  <a:rPr kumimoji="1" lang="ja-JP" altLang="en-US" sz="1400" b="1"/>
                  <a:t>営業担当</a:t>
                </a:r>
              </a:p>
            </p:txBody>
          </p:sp>
          <p:sp>
            <p:nvSpPr>
              <p:cNvPr id="26" name="楕円 25">
                <a:extLst>
                  <a:ext uri="{FF2B5EF4-FFF2-40B4-BE49-F238E27FC236}">
                    <a16:creationId xmlns:a16="http://schemas.microsoft.com/office/drawing/2014/main" id="{17CDC0C5-8478-D1E0-698A-10911383BD1A}"/>
                  </a:ext>
                </a:extLst>
              </p:cNvPr>
              <p:cNvSpPr/>
              <p:nvPr/>
            </p:nvSpPr>
            <p:spPr>
              <a:xfrm>
                <a:off x="1837773" y="3316178"/>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4BAF07CE-62FE-7826-D736-A1F88E0904F4}"/>
                  </a:ext>
                </a:extLst>
              </p:cNvPr>
              <p:cNvCxnSpPr>
                <a:cxnSpLocks/>
              </p:cNvCxnSpPr>
              <p:nvPr/>
            </p:nvCxnSpPr>
            <p:spPr>
              <a:xfrm>
                <a:off x="1917219"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33">
              <a:extLst>
                <a:ext uri="{FF2B5EF4-FFF2-40B4-BE49-F238E27FC236}">
                  <a16:creationId xmlns:a16="http://schemas.microsoft.com/office/drawing/2014/main" id="{C8753055-B2B9-615C-BECE-AE9864BE5990}"/>
                </a:ext>
              </a:extLst>
            </p:cNvPr>
            <p:cNvSpPr txBox="1"/>
            <p:nvPr/>
          </p:nvSpPr>
          <p:spPr>
            <a:xfrm>
              <a:off x="2920488" y="4660683"/>
              <a:ext cx="1920010" cy="276999"/>
            </a:xfrm>
            <a:prstGeom prst="rect">
              <a:avLst/>
            </a:prstGeom>
            <a:noFill/>
          </p:spPr>
          <p:txBody>
            <a:bodyPr wrap="square" rtlCol="0">
              <a:spAutoFit/>
            </a:bodyPr>
            <a:lstStyle/>
            <a:p>
              <a:pPr algn="ctr"/>
              <a:r>
                <a:rPr kumimoji="1" lang="ja-JP" altLang="en-US" sz="1200" b="1"/>
                <a:t>団体客・宴会販路</a:t>
              </a:r>
            </a:p>
          </p:txBody>
        </p:sp>
      </p:grpSp>
      <p:grpSp>
        <p:nvGrpSpPr>
          <p:cNvPr id="39" name="グループ化 38">
            <a:extLst>
              <a:ext uri="{FF2B5EF4-FFF2-40B4-BE49-F238E27FC236}">
                <a16:creationId xmlns:a16="http://schemas.microsoft.com/office/drawing/2014/main" id="{C924F998-134B-7F73-B37D-2E5B7C10A676}"/>
              </a:ext>
            </a:extLst>
          </p:cNvPr>
          <p:cNvGrpSpPr/>
          <p:nvPr/>
        </p:nvGrpSpPr>
        <p:grpSpPr>
          <a:xfrm>
            <a:off x="4774906" y="2354130"/>
            <a:ext cx="3102472" cy="1479162"/>
            <a:chOff x="5033699" y="3468580"/>
            <a:chExt cx="3102472" cy="1479162"/>
          </a:xfrm>
        </p:grpSpPr>
        <p:grpSp>
          <p:nvGrpSpPr>
            <p:cNvPr id="28" name="グループ化 27">
              <a:extLst>
                <a:ext uri="{FF2B5EF4-FFF2-40B4-BE49-F238E27FC236}">
                  <a16:creationId xmlns:a16="http://schemas.microsoft.com/office/drawing/2014/main" id="{72D26D8D-3F21-D12E-4035-2FBBE4C4C5B3}"/>
                </a:ext>
              </a:extLst>
            </p:cNvPr>
            <p:cNvGrpSpPr/>
            <p:nvPr/>
          </p:nvGrpSpPr>
          <p:grpSpPr>
            <a:xfrm>
              <a:off x="5955929" y="3468580"/>
              <a:ext cx="1258011" cy="1120995"/>
              <a:chOff x="1837773" y="3316178"/>
              <a:chExt cx="1258011" cy="1120995"/>
            </a:xfrm>
          </p:grpSpPr>
          <p:sp>
            <p:nvSpPr>
              <p:cNvPr id="29" name="テキスト ボックス 28">
                <a:extLst>
                  <a:ext uri="{FF2B5EF4-FFF2-40B4-BE49-F238E27FC236}">
                    <a16:creationId xmlns:a16="http://schemas.microsoft.com/office/drawing/2014/main" id="{1A2D0F57-3AD4-C5FE-BDFB-EAAD336BA8EC}"/>
                  </a:ext>
                </a:extLst>
              </p:cNvPr>
              <p:cNvSpPr txBox="1"/>
              <p:nvPr/>
            </p:nvSpPr>
            <p:spPr>
              <a:xfrm>
                <a:off x="1845300" y="3414422"/>
                <a:ext cx="1250484" cy="461665"/>
              </a:xfrm>
              <a:prstGeom prst="rect">
                <a:avLst/>
              </a:prstGeom>
              <a:noFill/>
            </p:spPr>
            <p:txBody>
              <a:bodyPr wrap="square" rtlCol="0">
                <a:spAutoFit/>
              </a:bodyPr>
              <a:lstStyle/>
              <a:p>
                <a:pPr algn="ctr"/>
                <a:r>
                  <a:rPr kumimoji="1" lang="ja-JP" altLang="en-US" sz="1200" b="1"/>
                  <a:t>工夫を</a:t>
                </a:r>
                <a:endParaRPr kumimoji="1" lang="en-US" altLang="ja-JP" sz="1200" b="1"/>
              </a:p>
              <a:p>
                <a:pPr algn="ctr"/>
                <a:r>
                  <a:rPr kumimoji="1" lang="ja-JP" altLang="en-US" sz="1200" b="1"/>
                  <a:t>凝らす</a:t>
                </a:r>
                <a:endParaRPr kumimoji="1" lang="en-US" altLang="ja-JP" sz="1200" b="1"/>
              </a:p>
            </p:txBody>
          </p:sp>
          <p:sp>
            <p:nvSpPr>
              <p:cNvPr id="30" name="テキスト ボックス 29">
                <a:extLst>
                  <a:ext uri="{FF2B5EF4-FFF2-40B4-BE49-F238E27FC236}">
                    <a16:creationId xmlns:a16="http://schemas.microsoft.com/office/drawing/2014/main" id="{7DB310D5-BDF4-873D-9034-3FDD8E5F1F06}"/>
                  </a:ext>
                </a:extLst>
              </p:cNvPr>
              <p:cNvSpPr txBox="1"/>
              <p:nvPr/>
            </p:nvSpPr>
            <p:spPr>
              <a:xfrm>
                <a:off x="1845300" y="3936472"/>
                <a:ext cx="1250484" cy="307777"/>
              </a:xfrm>
              <a:prstGeom prst="rect">
                <a:avLst/>
              </a:prstGeom>
              <a:noFill/>
            </p:spPr>
            <p:txBody>
              <a:bodyPr wrap="square" rtlCol="0">
                <a:spAutoFit/>
              </a:bodyPr>
              <a:lstStyle/>
              <a:p>
                <a:pPr algn="ctr"/>
                <a:r>
                  <a:rPr kumimoji="1" lang="ja-JP" altLang="en-US" sz="1400" b="1"/>
                  <a:t>料理人</a:t>
                </a:r>
              </a:p>
            </p:txBody>
          </p:sp>
          <p:sp>
            <p:nvSpPr>
              <p:cNvPr id="31" name="楕円 30">
                <a:extLst>
                  <a:ext uri="{FF2B5EF4-FFF2-40B4-BE49-F238E27FC236}">
                    <a16:creationId xmlns:a16="http://schemas.microsoft.com/office/drawing/2014/main" id="{0E07FE76-38DD-E6B2-8490-42483D0E26DD}"/>
                  </a:ext>
                </a:extLst>
              </p:cNvPr>
              <p:cNvSpPr/>
              <p:nvPr/>
            </p:nvSpPr>
            <p:spPr>
              <a:xfrm>
                <a:off x="1837773" y="3316178"/>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FF80EFD2-BF71-2FA2-D6F7-6E2F1470AE73}"/>
                  </a:ext>
                </a:extLst>
              </p:cNvPr>
              <p:cNvCxnSpPr>
                <a:cxnSpLocks/>
              </p:cNvCxnSpPr>
              <p:nvPr/>
            </p:nvCxnSpPr>
            <p:spPr>
              <a:xfrm>
                <a:off x="1917219"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5">
              <a:extLst>
                <a:ext uri="{FF2B5EF4-FFF2-40B4-BE49-F238E27FC236}">
                  <a16:creationId xmlns:a16="http://schemas.microsoft.com/office/drawing/2014/main" id="{C80FBB75-68FD-5163-FE3F-B2A917C6B142}"/>
                </a:ext>
              </a:extLst>
            </p:cNvPr>
            <p:cNvSpPr txBox="1"/>
            <p:nvPr/>
          </p:nvSpPr>
          <p:spPr>
            <a:xfrm>
              <a:off x="5033699" y="4670743"/>
              <a:ext cx="3102472" cy="276999"/>
            </a:xfrm>
            <a:prstGeom prst="rect">
              <a:avLst/>
            </a:prstGeom>
            <a:noFill/>
          </p:spPr>
          <p:txBody>
            <a:bodyPr wrap="square" rtlCol="0">
              <a:spAutoFit/>
            </a:bodyPr>
            <a:lstStyle/>
            <a:p>
              <a:pPr algn="ctr"/>
              <a:r>
                <a:rPr kumimoji="1" lang="ja-JP" altLang="en-US" sz="1200" b="1"/>
                <a:t>調理場</a:t>
              </a:r>
            </a:p>
          </p:txBody>
        </p:sp>
      </p:grpSp>
      <p:sp>
        <p:nvSpPr>
          <p:cNvPr id="40" name="テキスト ボックス 39">
            <a:extLst>
              <a:ext uri="{FF2B5EF4-FFF2-40B4-BE49-F238E27FC236}">
                <a16:creationId xmlns:a16="http://schemas.microsoft.com/office/drawing/2014/main" id="{CE1B095A-7E6A-7A30-D276-FCCA91672FAB}"/>
              </a:ext>
            </a:extLst>
          </p:cNvPr>
          <p:cNvSpPr txBox="1"/>
          <p:nvPr/>
        </p:nvSpPr>
        <p:spPr>
          <a:xfrm>
            <a:off x="6145782" y="2052650"/>
            <a:ext cx="3102472" cy="276999"/>
          </a:xfrm>
          <a:prstGeom prst="rect">
            <a:avLst/>
          </a:prstGeom>
          <a:noFill/>
        </p:spPr>
        <p:txBody>
          <a:bodyPr wrap="square" rtlCol="0">
            <a:spAutoFit/>
          </a:bodyPr>
          <a:lstStyle/>
          <a:p>
            <a:pPr algn="ctr"/>
            <a:r>
              <a:rPr kumimoji="1" lang="ja-JP" altLang="en-US" sz="1200" b="1"/>
              <a:t>～ 宿泊業における代表的エースの例 ～</a:t>
            </a:r>
          </a:p>
        </p:txBody>
      </p:sp>
      <p:sp>
        <p:nvSpPr>
          <p:cNvPr id="19" name="テキスト ボックス 18">
            <a:extLst>
              <a:ext uri="{FF2B5EF4-FFF2-40B4-BE49-F238E27FC236}">
                <a16:creationId xmlns:a16="http://schemas.microsoft.com/office/drawing/2014/main" id="{29F81022-DB4F-B8E3-60B5-A132F064021E}"/>
              </a:ext>
            </a:extLst>
          </p:cNvPr>
          <p:cNvSpPr txBox="1"/>
          <p:nvPr/>
        </p:nvSpPr>
        <p:spPr>
          <a:xfrm>
            <a:off x="5776582" y="4013967"/>
            <a:ext cx="3873897" cy="307777"/>
          </a:xfrm>
          <a:prstGeom prst="rect">
            <a:avLst/>
          </a:prstGeom>
          <a:noFill/>
        </p:spPr>
        <p:txBody>
          <a:bodyPr wrap="square" rtlCol="0">
            <a:spAutoFit/>
          </a:bodyPr>
          <a:lstStyle/>
          <a:p>
            <a:pPr algn="ctr"/>
            <a:r>
              <a:rPr kumimoji="1" lang="ja-JP" altLang="en-US" sz="1400" b="1"/>
              <a:t>待遇・地位などを含む人事管理状態の確認</a:t>
            </a:r>
          </a:p>
        </p:txBody>
      </p:sp>
      <p:sp>
        <p:nvSpPr>
          <p:cNvPr id="25" name="テキスト ボックス 24">
            <a:extLst>
              <a:ext uri="{FF2B5EF4-FFF2-40B4-BE49-F238E27FC236}">
                <a16:creationId xmlns:a16="http://schemas.microsoft.com/office/drawing/2014/main" id="{34AEB955-B0FD-36EC-B98D-D6D6B5E0693C}"/>
              </a:ext>
            </a:extLst>
          </p:cNvPr>
          <p:cNvSpPr txBox="1"/>
          <p:nvPr/>
        </p:nvSpPr>
        <p:spPr>
          <a:xfrm>
            <a:off x="554400" y="3558453"/>
            <a:ext cx="5283553" cy="707886"/>
          </a:xfrm>
          <a:prstGeom prst="rect">
            <a:avLst/>
          </a:prstGeom>
          <a:noFill/>
        </p:spPr>
        <p:txBody>
          <a:bodyPr wrap="square" lIns="91440" tIns="45720" rIns="91440" bIns="45720" rtlCol="0" anchor="t">
            <a:spAutoFit/>
          </a:bodyPr>
          <a:lstStyle/>
          <a:p>
            <a:r>
              <a:rPr kumimoji="1" lang="ja-JP" altLang="en-US" sz="1000">
                <a:latin typeface="+mn-ea"/>
              </a:rPr>
              <a:t>□  料理人や女将・仲居については事前の予約サイト等の口コミでも確認できるか？</a:t>
            </a:r>
            <a:endParaRPr kumimoji="1" lang="en-US" altLang="ja-JP" sz="1000">
              <a:latin typeface="+mn-ea"/>
            </a:endParaRPr>
          </a:p>
          <a:p>
            <a:r>
              <a:rPr kumimoji="1" lang="ja-JP" altLang="en-US" sz="1000">
                <a:latin typeface="游ゴシック"/>
                <a:ea typeface="游ゴシック"/>
              </a:rPr>
              <a:t>□  営業担当者の元職や経歴が営業範囲や集客に大</a:t>
            </a:r>
            <a:r>
              <a:rPr kumimoji="1" lang="ja-JP" sz="1000">
                <a:latin typeface="游ゴシック"/>
                <a:ea typeface="游ゴシック"/>
              </a:rPr>
              <a:t>きく寄与している場合もある。</a:t>
            </a:r>
            <a:r>
              <a:rPr kumimoji="1" lang="ja-JP" altLang="en-US" sz="1000">
                <a:latin typeface="游ゴシック"/>
                <a:ea typeface="游ゴシック"/>
              </a:rPr>
              <a:t>　　　</a:t>
            </a:r>
            <a:endParaRPr kumimoji="1" lang="en-US" altLang="ja-JP" sz="1000">
              <a:latin typeface="游ゴシック"/>
              <a:ea typeface="游ゴシック"/>
            </a:endParaRPr>
          </a:p>
          <a:p>
            <a:r>
              <a:rPr kumimoji="1" lang="ja-JP" altLang="en-US" sz="1000">
                <a:latin typeface="游ゴシック"/>
                <a:ea typeface="游ゴシック"/>
              </a:rPr>
              <a:t> 　（例：特定競技の部活動や競技団体の合宿、学校関係、業界団体など景気動向に</a:t>
            </a:r>
            <a:endParaRPr lang="en-US" altLang="ja-JP" sz="1000">
              <a:latin typeface="游ゴシック"/>
              <a:ea typeface="游ゴシック"/>
            </a:endParaRPr>
          </a:p>
          <a:p>
            <a:r>
              <a:rPr kumimoji="1" lang="ja-JP" altLang="en-US" sz="1000">
                <a:latin typeface="游ゴシック"/>
                <a:ea typeface="游ゴシック"/>
              </a:rPr>
              <a:t> 　  大きく左右されにくい顧客層を持っていると強みになる）</a:t>
            </a:r>
            <a:endParaRPr kumimoji="1" lang="en-US" altLang="ja-JP" sz="1000">
              <a:latin typeface="游ゴシック"/>
              <a:ea typeface="游ゴシック"/>
            </a:endParaRPr>
          </a:p>
        </p:txBody>
      </p:sp>
      <p:sp>
        <p:nvSpPr>
          <p:cNvPr id="41" name="テキスト ボックス 40">
            <a:extLst>
              <a:ext uri="{FF2B5EF4-FFF2-40B4-BE49-F238E27FC236}">
                <a16:creationId xmlns:a16="http://schemas.microsoft.com/office/drawing/2014/main" id="{A17260A1-810A-FB60-1B65-6B25504F1C82}"/>
              </a:ext>
            </a:extLst>
          </p:cNvPr>
          <p:cNvSpPr txBox="1"/>
          <p:nvPr/>
        </p:nvSpPr>
        <p:spPr>
          <a:xfrm>
            <a:off x="584542" y="2158159"/>
            <a:ext cx="1797448" cy="369332"/>
          </a:xfrm>
          <a:prstGeom prst="rect">
            <a:avLst/>
          </a:prstGeom>
          <a:noFill/>
        </p:spPr>
        <p:txBody>
          <a:bodyPr wrap="square" lIns="91440" tIns="45720" rIns="91440" bIns="45720" rtlCol="0" anchor="t">
            <a:spAutoFit/>
          </a:bodyPr>
          <a:lstStyle/>
          <a:p>
            <a:r>
              <a:rPr kumimoji="1" lang="ja-JP" altLang="en-US" b="1">
                <a:ea typeface="游ゴシック"/>
              </a:rPr>
              <a:t>着眼</a:t>
            </a:r>
            <a:r>
              <a:rPr kumimoji="1" lang="ja-JP" altLang="en-US" sz="1100" b="1">
                <a:ea typeface="游ゴシック"/>
              </a:rPr>
              <a:t>その</a:t>
            </a:r>
            <a:r>
              <a:rPr kumimoji="1" lang="ja-JP" b="1">
                <a:ea typeface="游ゴシック"/>
              </a:rPr>
              <a:t>１</a:t>
            </a:r>
            <a:endParaRPr lang="en-US" b="1">
              <a:ea typeface="Calibri"/>
              <a:cs typeface="Calibri"/>
            </a:endParaRPr>
          </a:p>
        </p:txBody>
      </p:sp>
      <p:grpSp>
        <p:nvGrpSpPr>
          <p:cNvPr id="53" name="グループ化 52">
            <a:extLst>
              <a:ext uri="{FF2B5EF4-FFF2-40B4-BE49-F238E27FC236}">
                <a16:creationId xmlns:a16="http://schemas.microsoft.com/office/drawing/2014/main" id="{2FA74A71-3BD4-7BFB-1450-79FFED723EE0}"/>
              </a:ext>
            </a:extLst>
          </p:cNvPr>
          <p:cNvGrpSpPr/>
          <p:nvPr/>
        </p:nvGrpSpPr>
        <p:grpSpPr>
          <a:xfrm>
            <a:off x="594000" y="4398907"/>
            <a:ext cx="5022000" cy="1245117"/>
            <a:chOff x="601291" y="4310679"/>
            <a:chExt cx="5022000" cy="1245117"/>
          </a:xfrm>
        </p:grpSpPr>
        <p:grpSp>
          <p:nvGrpSpPr>
            <p:cNvPr id="47" name="グループ化 46">
              <a:extLst>
                <a:ext uri="{FF2B5EF4-FFF2-40B4-BE49-F238E27FC236}">
                  <a16:creationId xmlns:a16="http://schemas.microsoft.com/office/drawing/2014/main" id="{9A49EC4C-7BC6-6D0B-293A-B2B28AD1776D}"/>
                </a:ext>
              </a:extLst>
            </p:cNvPr>
            <p:cNvGrpSpPr/>
            <p:nvPr/>
          </p:nvGrpSpPr>
          <p:grpSpPr>
            <a:xfrm>
              <a:off x="608491" y="4669972"/>
              <a:ext cx="5014800" cy="885824"/>
              <a:chOff x="565948" y="2517452"/>
              <a:chExt cx="5014800" cy="885824"/>
            </a:xfrm>
          </p:grpSpPr>
          <p:sp>
            <p:nvSpPr>
              <p:cNvPr id="48" name="正方形/長方形 47">
                <a:extLst>
                  <a:ext uri="{FF2B5EF4-FFF2-40B4-BE49-F238E27FC236}">
                    <a16:creationId xmlns:a16="http://schemas.microsoft.com/office/drawing/2014/main" id="{26E7BC3B-D2C4-15E0-901F-67C78D1055DB}"/>
                  </a:ext>
                </a:extLst>
              </p:cNvPr>
              <p:cNvSpPr/>
              <p:nvPr/>
            </p:nvSpPr>
            <p:spPr>
              <a:xfrm>
                <a:off x="565948" y="2517452"/>
                <a:ext cx="1507454" cy="885824"/>
              </a:xfrm>
              <a:prstGeom prst="rect">
                <a:avLst/>
              </a:prstGeom>
              <a:noFill/>
              <a:ln w="34925">
                <a:solidFill>
                  <a:srgbClr val="FF5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右 48">
                <a:extLst>
                  <a:ext uri="{FF2B5EF4-FFF2-40B4-BE49-F238E27FC236}">
                    <a16:creationId xmlns:a16="http://schemas.microsoft.com/office/drawing/2014/main" id="{01680B5E-C98B-D8A0-2F1A-B4A90208CBD1}"/>
                  </a:ext>
                </a:extLst>
              </p:cNvPr>
              <p:cNvSpPr/>
              <p:nvPr/>
            </p:nvSpPr>
            <p:spPr>
              <a:xfrm>
                <a:off x="2214748" y="2544140"/>
                <a:ext cx="673156" cy="832449"/>
              </a:xfrm>
              <a:prstGeom prst="rightArrow">
                <a:avLst/>
              </a:prstGeom>
              <a:noFill/>
              <a:ln w="34925">
                <a:solidFill>
                  <a:srgbClr val="FF5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7E47534F-6975-5EDD-CF82-B8AB34A2938C}"/>
                  </a:ext>
                </a:extLst>
              </p:cNvPr>
              <p:cNvSpPr txBox="1"/>
              <p:nvPr/>
            </p:nvSpPr>
            <p:spPr>
              <a:xfrm>
                <a:off x="2977948" y="2597153"/>
                <a:ext cx="2602800" cy="707886"/>
              </a:xfrm>
              <a:prstGeom prst="rect">
                <a:avLst/>
              </a:prstGeom>
              <a:noFill/>
            </p:spPr>
            <p:txBody>
              <a:bodyPr wrap="square" rtlCol="0">
                <a:spAutoFit/>
              </a:bodyPr>
              <a:lstStyle/>
              <a:p>
                <a:r>
                  <a:rPr kumimoji="1" lang="ja-JP" altLang="en-US" sz="1000" spc="-100">
                    <a:latin typeface="+mn-ea"/>
                  </a:rPr>
                  <a:t>　旅館やホテルには、大きく分けて調理場・客室・フロント・営業などの分野があります。代表者や一族の役割や職務と事業の強み・弱みが直結することも多いので必ず確認しましょう。</a:t>
                </a:r>
                <a:endParaRPr kumimoji="1" lang="en-US" altLang="ja-JP" sz="1000" spc="-100">
                  <a:latin typeface="+mn-ea"/>
                </a:endParaRPr>
              </a:p>
            </p:txBody>
          </p:sp>
        </p:grpSp>
        <p:sp>
          <p:nvSpPr>
            <p:cNvPr id="51" name="テキスト ボックス 50">
              <a:extLst>
                <a:ext uri="{FF2B5EF4-FFF2-40B4-BE49-F238E27FC236}">
                  <a16:creationId xmlns:a16="http://schemas.microsoft.com/office/drawing/2014/main" id="{7D162C74-FBCF-7500-0C32-97665F2588D5}"/>
                </a:ext>
              </a:extLst>
            </p:cNvPr>
            <p:cNvSpPr txBox="1"/>
            <p:nvPr/>
          </p:nvSpPr>
          <p:spPr>
            <a:xfrm>
              <a:off x="608491" y="4310679"/>
              <a:ext cx="1797448" cy="369332"/>
            </a:xfrm>
            <a:prstGeom prst="rect">
              <a:avLst/>
            </a:prstGeom>
            <a:noFill/>
          </p:spPr>
          <p:txBody>
            <a:bodyPr wrap="square" rtlCol="0">
              <a:spAutoFit/>
            </a:bodyPr>
            <a:lstStyle/>
            <a:p>
              <a:r>
                <a:rPr kumimoji="1" lang="ja-JP" altLang="en-US" b="1"/>
                <a:t>着眼</a:t>
              </a:r>
              <a:r>
                <a:rPr kumimoji="1" lang="ja-JP" altLang="en-US" sz="1100" b="1"/>
                <a:t>その</a:t>
              </a:r>
              <a:r>
                <a:rPr kumimoji="1" lang="ja-JP" altLang="en-US" b="1"/>
                <a:t>２</a:t>
              </a:r>
            </a:p>
          </p:txBody>
        </p:sp>
        <p:sp>
          <p:nvSpPr>
            <p:cNvPr id="52" name="テキスト ボックス 51">
              <a:extLst>
                <a:ext uri="{FF2B5EF4-FFF2-40B4-BE49-F238E27FC236}">
                  <a16:creationId xmlns:a16="http://schemas.microsoft.com/office/drawing/2014/main" id="{9CB67707-99F8-CABD-51CA-D6BEAEAC0103}"/>
                </a:ext>
              </a:extLst>
            </p:cNvPr>
            <p:cNvSpPr txBox="1"/>
            <p:nvPr/>
          </p:nvSpPr>
          <p:spPr>
            <a:xfrm>
              <a:off x="601291" y="4816890"/>
              <a:ext cx="1507454" cy="584775"/>
            </a:xfrm>
            <a:prstGeom prst="rect">
              <a:avLst/>
            </a:prstGeom>
            <a:noFill/>
          </p:spPr>
          <p:txBody>
            <a:bodyPr wrap="square" rtlCol="0">
              <a:spAutoFit/>
            </a:bodyPr>
            <a:lstStyle/>
            <a:p>
              <a:pPr algn="ctr"/>
              <a:r>
                <a:rPr kumimoji="1" lang="ja-JP" altLang="en-US" sz="1600" b="1"/>
                <a:t>代表者や一族の役割・職務</a:t>
              </a:r>
              <a:endParaRPr kumimoji="1" lang="en-US" altLang="ja-JP" sz="1600" b="1"/>
            </a:p>
          </p:txBody>
        </p:sp>
      </p:grpSp>
      <p:grpSp>
        <p:nvGrpSpPr>
          <p:cNvPr id="82" name="グループ化 81">
            <a:extLst>
              <a:ext uri="{FF2B5EF4-FFF2-40B4-BE49-F238E27FC236}">
                <a16:creationId xmlns:a16="http://schemas.microsoft.com/office/drawing/2014/main" id="{8C099573-3D9F-698B-F3C9-9CF747ED1149}"/>
              </a:ext>
            </a:extLst>
          </p:cNvPr>
          <p:cNvGrpSpPr/>
          <p:nvPr/>
        </p:nvGrpSpPr>
        <p:grpSpPr>
          <a:xfrm>
            <a:off x="4773600" y="4548206"/>
            <a:ext cx="5318410" cy="2256786"/>
            <a:chOff x="4773600" y="4408281"/>
            <a:chExt cx="5318410" cy="2256786"/>
          </a:xfrm>
        </p:grpSpPr>
        <p:sp>
          <p:nvSpPr>
            <p:cNvPr id="75" name="テキスト ボックス 74">
              <a:extLst>
                <a:ext uri="{FF2B5EF4-FFF2-40B4-BE49-F238E27FC236}">
                  <a16:creationId xmlns:a16="http://schemas.microsoft.com/office/drawing/2014/main" id="{9FB9B0B2-3790-45E4-EEE7-667BC0017434}"/>
                </a:ext>
              </a:extLst>
            </p:cNvPr>
            <p:cNvSpPr txBox="1"/>
            <p:nvPr/>
          </p:nvSpPr>
          <p:spPr>
            <a:xfrm>
              <a:off x="6118862" y="4408281"/>
              <a:ext cx="3102472" cy="276999"/>
            </a:xfrm>
            <a:prstGeom prst="rect">
              <a:avLst/>
            </a:prstGeom>
            <a:noFill/>
          </p:spPr>
          <p:txBody>
            <a:bodyPr wrap="square" rtlCol="0">
              <a:spAutoFit/>
            </a:bodyPr>
            <a:lstStyle/>
            <a:p>
              <a:pPr algn="ctr"/>
              <a:r>
                <a:rPr kumimoji="1" lang="ja-JP" altLang="en-US" sz="1200" b="1"/>
                <a:t>～ 代表者や一族の役割の代表例～</a:t>
              </a:r>
            </a:p>
          </p:txBody>
        </p:sp>
        <p:grpSp>
          <p:nvGrpSpPr>
            <p:cNvPr id="81" name="グループ化 80">
              <a:extLst>
                <a:ext uri="{FF2B5EF4-FFF2-40B4-BE49-F238E27FC236}">
                  <a16:creationId xmlns:a16="http://schemas.microsoft.com/office/drawing/2014/main" id="{1D5979C0-EE9A-A1F6-EE75-54482600DAAE}"/>
                </a:ext>
              </a:extLst>
            </p:cNvPr>
            <p:cNvGrpSpPr/>
            <p:nvPr/>
          </p:nvGrpSpPr>
          <p:grpSpPr>
            <a:xfrm>
              <a:off x="4773600" y="4713082"/>
              <a:ext cx="5318410" cy="1951985"/>
              <a:chOff x="4773600" y="4713082"/>
              <a:chExt cx="5318410" cy="1951985"/>
            </a:xfrm>
          </p:grpSpPr>
          <p:sp>
            <p:nvSpPr>
              <p:cNvPr id="76" name="矢印: 下 75">
                <a:extLst>
                  <a:ext uri="{FF2B5EF4-FFF2-40B4-BE49-F238E27FC236}">
                    <a16:creationId xmlns:a16="http://schemas.microsoft.com/office/drawing/2014/main" id="{1E98BCB4-A1BA-B075-E56E-4600A3A7F821}"/>
                  </a:ext>
                </a:extLst>
              </p:cNvPr>
              <p:cNvSpPr/>
              <p:nvPr/>
            </p:nvSpPr>
            <p:spPr>
              <a:xfrm>
                <a:off x="6130800" y="5323840"/>
                <a:ext cx="3148277" cy="1164419"/>
              </a:xfrm>
              <a:prstGeom prst="downArrow">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53">
                <a:extLst>
                  <a:ext uri="{FF2B5EF4-FFF2-40B4-BE49-F238E27FC236}">
                    <a16:creationId xmlns:a16="http://schemas.microsoft.com/office/drawing/2014/main" id="{5EE40F4C-C09D-01C8-B854-2C47EFCEA858}"/>
                  </a:ext>
                </a:extLst>
              </p:cNvPr>
              <p:cNvGrpSpPr/>
              <p:nvPr/>
            </p:nvGrpSpPr>
            <p:grpSpPr>
              <a:xfrm>
                <a:off x="5691600" y="4713082"/>
                <a:ext cx="4400410" cy="1489229"/>
                <a:chOff x="-2264631" y="3448455"/>
                <a:chExt cx="4400410" cy="1489228"/>
              </a:xfrm>
            </p:grpSpPr>
            <p:grpSp>
              <p:nvGrpSpPr>
                <p:cNvPr id="55" name="グループ化 54">
                  <a:extLst>
                    <a:ext uri="{FF2B5EF4-FFF2-40B4-BE49-F238E27FC236}">
                      <a16:creationId xmlns:a16="http://schemas.microsoft.com/office/drawing/2014/main" id="{2AB7F721-8B90-E45C-DD8A-CA108A5DBC65}"/>
                    </a:ext>
                  </a:extLst>
                </p:cNvPr>
                <p:cNvGrpSpPr/>
                <p:nvPr/>
              </p:nvGrpSpPr>
              <p:grpSpPr>
                <a:xfrm>
                  <a:off x="-2264631" y="3448455"/>
                  <a:ext cx="3965794" cy="1120995"/>
                  <a:chOff x="-894557" y="3296053"/>
                  <a:chExt cx="3965794" cy="1120995"/>
                </a:xfrm>
              </p:grpSpPr>
              <p:sp>
                <p:nvSpPr>
                  <p:cNvPr id="57" name="テキスト ボックス 56">
                    <a:extLst>
                      <a:ext uri="{FF2B5EF4-FFF2-40B4-BE49-F238E27FC236}">
                        <a16:creationId xmlns:a16="http://schemas.microsoft.com/office/drawing/2014/main" id="{8A0ABAF1-3C79-042F-767A-8135034F9832}"/>
                      </a:ext>
                    </a:extLst>
                  </p:cNvPr>
                  <p:cNvSpPr txBox="1"/>
                  <p:nvPr/>
                </p:nvSpPr>
                <p:spPr>
                  <a:xfrm>
                    <a:off x="-880157" y="3394297"/>
                    <a:ext cx="1250484" cy="461665"/>
                  </a:xfrm>
                  <a:prstGeom prst="rect">
                    <a:avLst/>
                  </a:prstGeom>
                  <a:noFill/>
                </p:spPr>
                <p:txBody>
                  <a:bodyPr wrap="square" rtlCol="0">
                    <a:spAutoFit/>
                  </a:bodyPr>
                  <a:lstStyle/>
                  <a:p>
                    <a:pPr algn="ctr"/>
                    <a:r>
                      <a:rPr kumimoji="1" lang="ja-JP" altLang="en-US" sz="1200" b="1"/>
                      <a:t>代表者</a:t>
                    </a:r>
                    <a:endParaRPr kumimoji="1" lang="en-US" altLang="ja-JP" sz="1200" b="1"/>
                  </a:p>
                  <a:p>
                    <a:pPr algn="ctr"/>
                    <a:r>
                      <a:rPr kumimoji="1" lang="ja-JP" altLang="en-US" sz="1200" b="1"/>
                      <a:t>が料理人</a:t>
                    </a:r>
                  </a:p>
                </p:txBody>
              </p:sp>
              <p:sp>
                <p:nvSpPr>
                  <p:cNvPr id="58" name="テキスト ボックス 57">
                    <a:extLst>
                      <a:ext uri="{FF2B5EF4-FFF2-40B4-BE49-F238E27FC236}">
                        <a16:creationId xmlns:a16="http://schemas.microsoft.com/office/drawing/2014/main" id="{A37487B9-068E-568D-E81A-F677134F865A}"/>
                      </a:ext>
                    </a:extLst>
                  </p:cNvPr>
                  <p:cNvSpPr txBox="1"/>
                  <p:nvPr/>
                </p:nvSpPr>
                <p:spPr>
                  <a:xfrm>
                    <a:off x="-894557" y="3916347"/>
                    <a:ext cx="1250484" cy="415498"/>
                  </a:xfrm>
                  <a:prstGeom prst="rect">
                    <a:avLst/>
                  </a:prstGeom>
                  <a:noFill/>
                </p:spPr>
                <p:txBody>
                  <a:bodyPr wrap="square" rtlCol="0">
                    <a:spAutoFit/>
                  </a:bodyPr>
                  <a:lstStyle/>
                  <a:p>
                    <a:pPr algn="ctr"/>
                    <a:r>
                      <a:rPr kumimoji="1" lang="ja-JP" altLang="en-US" sz="1050" b="1"/>
                      <a:t>こだわりの料理</a:t>
                    </a:r>
                    <a:endParaRPr kumimoji="1" lang="en-US" altLang="ja-JP" sz="1050" b="1"/>
                  </a:p>
                  <a:p>
                    <a:pPr algn="ctr"/>
                    <a:r>
                      <a:rPr kumimoji="1" lang="ja-JP" altLang="en-US" sz="1050" b="1"/>
                      <a:t>特色</a:t>
                    </a:r>
                    <a:endParaRPr kumimoji="1" lang="en-US" altLang="ja-JP" sz="1050" b="1"/>
                  </a:p>
                </p:txBody>
              </p:sp>
              <p:sp>
                <p:nvSpPr>
                  <p:cNvPr id="59" name="楕円 58">
                    <a:extLst>
                      <a:ext uri="{FF2B5EF4-FFF2-40B4-BE49-F238E27FC236}">
                        <a16:creationId xmlns:a16="http://schemas.microsoft.com/office/drawing/2014/main" id="{575EEB4F-AA9A-444E-2F66-2384A98313C4}"/>
                      </a:ext>
                    </a:extLst>
                  </p:cNvPr>
                  <p:cNvSpPr/>
                  <p:nvPr/>
                </p:nvSpPr>
                <p:spPr>
                  <a:xfrm>
                    <a:off x="-887357" y="3296053"/>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358F921B-2444-5FFF-DD60-84D2E322C4A6}"/>
                      </a:ext>
                    </a:extLst>
                  </p:cNvPr>
                  <p:cNvCxnSpPr>
                    <a:cxnSpLocks/>
                  </p:cNvCxnSpPr>
                  <p:nvPr/>
                </p:nvCxnSpPr>
                <p:spPr>
                  <a:xfrm>
                    <a:off x="1981843"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6" name="テキスト ボックス 55">
                  <a:extLst>
                    <a:ext uri="{FF2B5EF4-FFF2-40B4-BE49-F238E27FC236}">
                      <a16:creationId xmlns:a16="http://schemas.microsoft.com/office/drawing/2014/main" id="{BEA9D9CB-B3E7-1605-F5EF-3E997EFF5D14}"/>
                    </a:ext>
                  </a:extLst>
                </p:cNvPr>
                <p:cNvSpPr txBox="1"/>
                <p:nvPr/>
              </p:nvSpPr>
              <p:spPr>
                <a:xfrm>
                  <a:off x="215769" y="4660684"/>
                  <a:ext cx="1920010" cy="276999"/>
                </a:xfrm>
                <a:prstGeom prst="rect">
                  <a:avLst/>
                </a:prstGeom>
                <a:noFill/>
              </p:spPr>
              <p:txBody>
                <a:bodyPr wrap="square" rtlCol="0">
                  <a:spAutoFit/>
                </a:bodyPr>
                <a:lstStyle/>
                <a:p>
                  <a:pPr algn="ctr"/>
                  <a:r>
                    <a:rPr kumimoji="1" lang="ja-JP" altLang="en-US" sz="1200" b="1"/>
                    <a:t>客室・フロント</a:t>
                  </a:r>
                </a:p>
              </p:txBody>
            </p:sp>
          </p:grpSp>
          <p:grpSp>
            <p:nvGrpSpPr>
              <p:cNvPr id="61" name="グループ化 60">
                <a:extLst>
                  <a:ext uri="{FF2B5EF4-FFF2-40B4-BE49-F238E27FC236}">
                    <a16:creationId xmlns:a16="http://schemas.microsoft.com/office/drawing/2014/main" id="{84F5E364-6C0C-ADA5-C7AE-05897B68E857}"/>
                  </a:ext>
                </a:extLst>
              </p:cNvPr>
              <p:cNvGrpSpPr/>
              <p:nvPr/>
            </p:nvGrpSpPr>
            <p:grpSpPr>
              <a:xfrm>
                <a:off x="6782400" y="4744470"/>
                <a:ext cx="2956884" cy="1457840"/>
                <a:chOff x="2979048" y="3468580"/>
                <a:chExt cx="2956884" cy="1457840"/>
              </a:xfrm>
            </p:grpSpPr>
            <p:grpSp>
              <p:nvGrpSpPr>
                <p:cNvPr id="62" name="グループ化 61">
                  <a:extLst>
                    <a:ext uri="{FF2B5EF4-FFF2-40B4-BE49-F238E27FC236}">
                      <a16:creationId xmlns:a16="http://schemas.microsoft.com/office/drawing/2014/main" id="{716A7515-5869-E0F0-D81F-B6D668AA1592}"/>
                    </a:ext>
                  </a:extLst>
                </p:cNvPr>
                <p:cNvGrpSpPr/>
                <p:nvPr/>
              </p:nvGrpSpPr>
              <p:grpSpPr>
                <a:xfrm>
                  <a:off x="3371448" y="3468580"/>
                  <a:ext cx="2564484" cy="1120995"/>
                  <a:chOff x="1997407" y="3316178"/>
                  <a:chExt cx="2564484" cy="1120995"/>
                </a:xfrm>
              </p:grpSpPr>
              <p:sp>
                <p:nvSpPr>
                  <p:cNvPr id="64" name="テキスト ボックス 63">
                    <a:extLst>
                      <a:ext uri="{FF2B5EF4-FFF2-40B4-BE49-F238E27FC236}">
                        <a16:creationId xmlns:a16="http://schemas.microsoft.com/office/drawing/2014/main" id="{0A161B61-76A3-924E-56C8-6E462DDFA4FC}"/>
                      </a:ext>
                    </a:extLst>
                  </p:cNvPr>
                  <p:cNvSpPr txBox="1"/>
                  <p:nvPr/>
                </p:nvSpPr>
                <p:spPr>
                  <a:xfrm>
                    <a:off x="3311407" y="3417783"/>
                    <a:ext cx="1250484" cy="461665"/>
                  </a:xfrm>
                  <a:prstGeom prst="rect">
                    <a:avLst/>
                  </a:prstGeom>
                  <a:noFill/>
                </p:spPr>
                <p:txBody>
                  <a:bodyPr wrap="square" rtlCol="0">
                    <a:spAutoFit/>
                  </a:bodyPr>
                  <a:lstStyle/>
                  <a:p>
                    <a:pPr algn="ctr"/>
                    <a:r>
                      <a:rPr kumimoji="1" lang="ja-JP" altLang="en-US" sz="1200" b="1"/>
                      <a:t>実母が</a:t>
                    </a:r>
                    <a:endParaRPr kumimoji="1" lang="en-US" altLang="ja-JP" sz="1200" b="1"/>
                  </a:p>
                  <a:p>
                    <a:pPr algn="ctr"/>
                    <a:r>
                      <a:rPr kumimoji="1" lang="ja-JP" altLang="en-US" sz="1200" b="1"/>
                      <a:t>女将</a:t>
                    </a:r>
                    <a:endParaRPr kumimoji="1" lang="en-US" altLang="ja-JP" sz="1200" b="1"/>
                  </a:p>
                </p:txBody>
              </p:sp>
              <p:sp>
                <p:nvSpPr>
                  <p:cNvPr id="65" name="テキスト ボックス 64">
                    <a:extLst>
                      <a:ext uri="{FF2B5EF4-FFF2-40B4-BE49-F238E27FC236}">
                        <a16:creationId xmlns:a16="http://schemas.microsoft.com/office/drawing/2014/main" id="{BEBB235F-D9BA-0E00-CCA6-F6D2DC05F9B9}"/>
                      </a:ext>
                    </a:extLst>
                  </p:cNvPr>
                  <p:cNvSpPr txBox="1"/>
                  <p:nvPr/>
                </p:nvSpPr>
                <p:spPr>
                  <a:xfrm>
                    <a:off x="3311407" y="3936472"/>
                    <a:ext cx="1250484" cy="415498"/>
                  </a:xfrm>
                  <a:prstGeom prst="rect">
                    <a:avLst/>
                  </a:prstGeom>
                  <a:noFill/>
                </p:spPr>
                <p:txBody>
                  <a:bodyPr wrap="square" rtlCol="0">
                    <a:spAutoFit/>
                  </a:bodyPr>
                  <a:lstStyle/>
                  <a:p>
                    <a:pPr algn="ctr"/>
                    <a:r>
                      <a:rPr kumimoji="1" lang="ja-JP" altLang="en-US" sz="1050" b="1"/>
                      <a:t>配偶者の若女将</a:t>
                    </a:r>
                    <a:endParaRPr kumimoji="1" lang="en-US" altLang="ja-JP" sz="1050" b="1"/>
                  </a:p>
                  <a:p>
                    <a:pPr algn="ctr"/>
                    <a:r>
                      <a:rPr kumimoji="1" lang="ja-JP" altLang="en-US" sz="1050" b="1"/>
                      <a:t>との関係性</a:t>
                    </a:r>
                  </a:p>
                </p:txBody>
              </p:sp>
              <p:sp>
                <p:nvSpPr>
                  <p:cNvPr id="66" name="楕円 65">
                    <a:extLst>
                      <a:ext uri="{FF2B5EF4-FFF2-40B4-BE49-F238E27FC236}">
                        <a16:creationId xmlns:a16="http://schemas.microsoft.com/office/drawing/2014/main" id="{F24CF7C2-34F0-6C32-DEFB-670A7482EBC6}"/>
                      </a:ext>
                    </a:extLst>
                  </p:cNvPr>
                  <p:cNvSpPr/>
                  <p:nvPr/>
                </p:nvSpPr>
                <p:spPr>
                  <a:xfrm>
                    <a:off x="3304207" y="3316178"/>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コネクタ 66">
                    <a:extLst>
                      <a:ext uri="{FF2B5EF4-FFF2-40B4-BE49-F238E27FC236}">
                        <a16:creationId xmlns:a16="http://schemas.microsoft.com/office/drawing/2014/main" id="{D2BCD7F0-7EF9-F5AD-A062-4609E54CB22E}"/>
                      </a:ext>
                    </a:extLst>
                  </p:cNvPr>
                  <p:cNvCxnSpPr>
                    <a:cxnSpLocks/>
                  </p:cNvCxnSpPr>
                  <p:nvPr/>
                </p:nvCxnSpPr>
                <p:spPr>
                  <a:xfrm>
                    <a:off x="1997407"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3" name="テキスト ボックス 62">
                  <a:extLst>
                    <a:ext uri="{FF2B5EF4-FFF2-40B4-BE49-F238E27FC236}">
                      <a16:creationId xmlns:a16="http://schemas.microsoft.com/office/drawing/2014/main" id="{BFD6040B-7FAD-FFD8-79D4-F871EBF77A31}"/>
                    </a:ext>
                  </a:extLst>
                </p:cNvPr>
                <p:cNvSpPr txBox="1"/>
                <p:nvPr/>
              </p:nvSpPr>
              <p:spPr>
                <a:xfrm>
                  <a:off x="2979048" y="4649421"/>
                  <a:ext cx="1920010" cy="276999"/>
                </a:xfrm>
                <a:prstGeom prst="rect">
                  <a:avLst/>
                </a:prstGeom>
                <a:noFill/>
              </p:spPr>
              <p:txBody>
                <a:bodyPr wrap="square" rtlCol="0">
                  <a:spAutoFit/>
                </a:bodyPr>
                <a:lstStyle/>
                <a:p>
                  <a:pPr algn="ctr"/>
                  <a:r>
                    <a:rPr kumimoji="1" lang="ja-JP" altLang="en-US" sz="1200" b="1"/>
                    <a:t>経営全般</a:t>
                  </a:r>
                </a:p>
              </p:txBody>
            </p:sp>
          </p:grpSp>
          <p:grpSp>
            <p:nvGrpSpPr>
              <p:cNvPr id="68" name="グループ化 67">
                <a:extLst>
                  <a:ext uri="{FF2B5EF4-FFF2-40B4-BE49-F238E27FC236}">
                    <a16:creationId xmlns:a16="http://schemas.microsoft.com/office/drawing/2014/main" id="{78AC2DDF-9BA5-ED32-B116-29CC72CBC677}"/>
                  </a:ext>
                </a:extLst>
              </p:cNvPr>
              <p:cNvGrpSpPr/>
              <p:nvPr/>
            </p:nvGrpSpPr>
            <p:grpSpPr>
              <a:xfrm>
                <a:off x="4773600" y="4746051"/>
                <a:ext cx="3558084" cy="1477581"/>
                <a:chOff x="5090102" y="3470161"/>
                <a:chExt cx="3558084" cy="1477581"/>
              </a:xfrm>
            </p:grpSpPr>
            <p:grpSp>
              <p:nvGrpSpPr>
                <p:cNvPr id="69" name="グループ化 68">
                  <a:extLst>
                    <a:ext uri="{FF2B5EF4-FFF2-40B4-BE49-F238E27FC236}">
                      <a16:creationId xmlns:a16="http://schemas.microsoft.com/office/drawing/2014/main" id="{D63E8D78-0344-2A79-92E4-D3A8E16246DC}"/>
                    </a:ext>
                  </a:extLst>
                </p:cNvPr>
                <p:cNvGrpSpPr/>
                <p:nvPr/>
              </p:nvGrpSpPr>
              <p:grpSpPr>
                <a:xfrm>
                  <a:off x="6112502" y="3470161"/>
                  <a:ext cx="2535684" cy="1120995"/>
                  <a:chOff x="1994346" y="3317759"/>
                  <a:chExt cx="2535684" cy="1120995"/>
                </a:xfrm>
              </p:grpSpPr>
              <p:sp>
                <p:nvSpPr>
                  <p:cNvPr id="71" name="テキスト ボックス 70">
                    <a:extLst>
                      <a:ext uri="{FF2B5EF4-FFF2-40B4-BE49-F238E27FC236}">
                        <a16:creationId xmlns:a16="http://schemas.microsoft.com/office/drawing/2014/main" id="{1686AC09-846A-F27B-161E-5048BDF5A62E}"/>
                      </a:ext>
                    </a:extLst>
                  </p:cNvPr>
                  <p:cNvSpPr txBox="1"/>
                  <p:nvPr/>
                </p:nvSpPr>
                <p:spPr>
                  <a:xfrm>
                    <a:off x="3279546" y="3417783"/>
                    <a:ext cx="1250484" cy="461665"/>
                  </a:xfrm>
                  <a:prstGeom prst="rect">
                    <a:avLst/>
                  </a:prstGeom>
                  <a:noFill/>
                </p:spPr>
                <p:txBody>
                  <a:bodyPr wrap="square" rtlCol="0">
                    <a:spAutoFit/>
                  </a:bodyPr>
                  <a:lstStyle/>
                  <a:p>
                    <a:pPr algn="ctr"/>
                    <a:r>
                      <a:rPr kumimoji="1" lang="ja-JP" altLang="en-US" sz="1200" b="1"/>
                      <a:t>兄弟で</a:t>
                    </a:r>
                    <a:endParaRPr kumimoji="1" lang="en-US" altLang="ja-JP" sz="1200" b="1"/>
                  </a:p>
                  <a:p>
                    <a:pPr algn="ctr"/>
                    <a:r>
                      <a:rPr kumimoji="1" lang="ja-JP" altLang="en-US" sz="1200" b="1"/>
                      <a:t>経営</a:t>
                    </a:r>
                    <a:endParaRPr kumimoji="1" lang="en-US" altLang="ja-JP" sz="1200" b="1"/>
                  </a:p>
                </p:txBody>
              </p:sp>
              <p:sp>
                <p:nvSpPr>
                  <p:cNvPr id="72" name="テキスト ボックス 71">
                    <a:extLst>
                      <a:ext uri="{FF2B5EF4-FFF2-40B4-BE49-F238E27FC236}">
                        <a16:creationId xmlns:a16="http://schemas.microsoft.com/office/drawing/2014/main" id="{5AD7C6D4-47E4-D900-38E0-A4AAB70DB4D3}"/>
                      </a:ext>
                    </a:extLst>
                  </p:cNvPr>
                  <p:cNvSpPr txBox="1"/>
                  <p:nvPr/>
                </p:nvSpPr>
                <p:spPr>
                  <a:xfrm>
                    <a:off x="3279546" y="3938053"/>
                    <a:ext cx="1250484" cy="415498"/>
                  </a:xfrm>
                  <a:prstGeom prst="rect">
                    <a:avLst/>
                  </a:prstGeom>
                  <a:noFill/>
                </p:spPr>
                <p:txBody>
                  <a:bodyPr wrap="square" rtlCol="0">
                    <a:spAutoFit/>
                  </a:bodyPr>
                  <a:lstStyle/>
                  <a:p>
                    <a:pPr algn="ctr"/>
                    <a:r>
                      <a:rPr kumimoji="1" lang="ja-JP" altLang="en-US" sz="1050" b="1"/>
                      <a:t>持ち株比率</a:t>
                    </a:r>
                    <a:endParaRPr kumimoji="1" lang="en-US" altLang="ja-JP" sz="1050" b="1"/>
                  </a:p>
                  <a:p>
                    <a:pPr algn="ctr"/>
                    <a:r>
                      <a:rPr kumimoji="1" lang="ja-JP" altLang="en-US" sz="1050" b="1"/>
                      <a:t>役割分担</a:t>
                    </a:r>
                  </a:p>
                </p:txBody>
              </p:sp>
              <p:sp>
                <p:nvSpPr>
                  <p:cNvPr id="73" name="楕円 72">
                    <a:extLst>
                      <a:ext uri="{FF2B5EF4-FFF2-40B4-BE49-F238E27FC236}">
                        <a16:creationId xmlns:a16="http://schemas.microsoft.com/office/drawing/2014/main" id="{14096C7E-BC11-7D43-7F5B-3C0EC6E8EBE0}"/>
                      </a:ext>
                    </a:extLst>
                  </p:cNvPr>
                  <p:cNvSpPr/>
                  <p:nvPr/>
                </p:nvSpPr>
                <p:spPr>
                  <a:xfrm>
                    <a:off x="3272346" y="3317759"/>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D86FE094-E9A9-99FE-3A47-0EFB3DAB69CA}"/>
                      </a:ext>
                    </a:extLst>
                  </p:cNvPr>
                  <p:cNvCxnSpPr>
                    <a:cxnSpLocks/>
                  </p:cNvCxnSpPr>
                  <p:nvPr/>
                </p:nvCxnSpPr>
                <p:spPr>
                  <a:xfrm>
                    <a:off x="1994346"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040D0268-4A8A-9090-619C-389ED6EDD2FF}"/>
                    </a:ext>
                  </a:extLst>
                </p:cNvPr>
                <p:cNvSpPr txBox="1"/>
                <p:nvPr/>
              </p:nvSpPr>
              <p:spPr>
                <a:xfrm>
                  <a:off x="5090102" y="4670743"/>
                  <a:ext cx="3102472" cy="276999"/>
                </a:xfrm>
                <a:prstGeom prst="rect">
                  <a:avLst/>
                </a:prstGeom>
                <a:noFill/>
              </p:spPr>
              <p:txBody>
                <a:bodyPr wrap="square" rtlCol="0">
                  <a:spAutoFit/>
                </a:bodyPr>
                <a:lstStyle/>
                <a:p>
                  <a:pPr algn="ctr"/>
                  <a:r>
                    <a:rPr kumimoji="1" lang="ja-JP" altLang="en-US" sz="1200" b="1"/>
                    <a:t>調理場</a:t>
                  </a:r>
                </a:p>
              </p:txBody>
            </p:sp>
          </p:grpSp>
          <p:sp>
            <p:nvSpPr>
              <p:cNvPr id="77" name="テキスト ボックス 76">
                <a:extLst>
                  <a:ext uri="{FF2B5EF4-FFF2-40B4-BE49-F238E27FC236}">
                    <a16:creationId xmlns:a16="http://schemas.microsoft.com/office/drawing/2014/main" id="{EE8BD33F-01A4-A5DB-7B1B-EBB4C79EBC67}"/>
                  </a:ext>
                </a:extLst>
              </p:cNvPr>
              <p:cNvSpPr txBox="1"/>
              <p:nvPr/>
            </p:nvSpPr>
            <p:spPr>
              <a:xfrm>
                <a:off x="5778000" y="6357290"/>
                <a:ext cx="4003525" cy="307777"/>
              </a:xfrm>
              <a:prstGeom prst="rect">
                <a:avLst/>
              </a:prstGeom>
              <a:noFill/>
            </p:spPr>
            <p:txBody>
              <a:bodyPr wrap="square" rtlCol="0">
                <a:spAutoFit/>
              </a:bodyPr>
              <a:lstStyle/>
              <a:p>
                <a:pPr algn="ctr"/>
                <a:r>
                  <a:rPr kumimoji="1" lang="ja-JP" altLang="en-US" sz="1400" b="1"/>
                  <a:t>「強み</a:t>
                </a:r>
                <a:r>
                  <a:rPr kumimoji="1" lang="en-US" altLang="ja-JP" sz="1400" b="1"/>
                  <a:t>｣｢</a:t>
                </a:r>
                <a:r>
                  <a:rPr kumimoji="1" lang="ja-JP" altLang="en-US" sz="1400" b="1"/>
                  <a:t>弱み」を顕著に構成することが多い</a:t>
                </a:r>
              </a:p>
            </p:txBody>
          </p:sp>
        </p:grpSp>
      </p:grpSp>
      <p:sp>
        <p:nvSpPr>
          <p:cNvPr id="78" name="テキスト ボックス 77">
            <a:extLst>
              <a:ext uri="{FF2B5EF4-FFF2-40B4-BE49-F238E27FC236}">
                <a16:creationId xmlns:a16="http://schemas.microsoft.com/office/drawing/2014/main" id="{CAFAAF63-B291-96B2-CE3E-1FC62C442F90}"/>
              </a:ext>
            </a:extLst>
          </p:cNvPr>
          <p:cNvSpPr txBox="1"/>
          <p:nvPr/>
        </p:nvSpPr>
        <p:spPr>
          <a:xfrm>
            <a:off x="554400" y="5772848"/>
            <a:ext cx="4826896" cy="861774"/>
          </a:xfrm>
          <a:prstGeom prst="rect">
            <a:avLst/>
          </a:prstGeom>
          <a:noFill/>
        </p:spPr>
        <p:txBody>
          <a:bodyPr wrap="square" rtlCol="0">
            <a:spAutoFit/>
          </a:bodyPr>
          <a:lstStyle/>
          <a:p>
            <a:r>
              <a:rPr kumimoji="1" lang="ja-JP" altLang="en-US" sz="1000" spc="-100">
                <a:latin typeface="+mn-ea"/>
              </a:rPr>
              <a:t>□   兄弟や世代の対立は意思疎通や生産性に悪影響もあるが、互いの競い合いが 強みを</a:t>
            </a:r>
            <a:endParaRPr kumimoji="1" lang="en-US" altLang="ja-JP" sz="1000" spc="-100">
              <a:latin typeface="+mn-ea"/>
            </a:endParaRPr>
          </a:p>
          <a:p>
            <a:r>
              <a:rPr kumimoji="1" lang="en-US" altLang="ja-JP" sz="1000" spc="-100">
                <a:latin typeface="+mn-ea"/>
              </a:rPr>
              <a:t> </a:t>
            </a:r>
            <a:r>
              <a:rPr kumimoji="1" lang="ja-JP" altLang="en-US" sz="1000" spc="-100">
                <a:latin typeface="+mn-ea"/>
              </a:rPr>
              <a:t>　  構成することもあるので両面の考察が重要</a:t>
            </a:r>
            <a:endParaRPr kumimoji="1" lang="en-US" altLang="ja-JP" sz="1000" spc="-100">
              <a:latin typeface="+mn-ea"/>
            </a:endParaRPr>
          </a:p>
          <a:p>
            <a:r>
              <a:rPr kumimoji="1" lang="ja-JP" altLang="en-US" sz="1000" spc="-100">
                <a:latin typeface="+mn-ea"/>
              </a:rPr>
              <a:t>□   代表者が料理人の場合、採算度外視の料理提供や料理以外には無関心といった 危険も</a:t>
            </a:r>
            <a:endParaRPr kumimoji="1" lang="en-US" altLang="ja-JP" sz="1000" spc="-100">
              <a:latin typeface="+mn-ea"/>
            </a:endParaRPr>
          </a:p>
          <a:p>
            <a:r>
              <a:rPr kumimoji="1" lang="en-US" altLang="ja-JP" sz="1000" spc="-100">
                <a:latin typeface="+mn-ea"/>
              </a:rPr>
              <a:t>      </a:t>
            </a:r>
            <a:r>
              <a:rPr kumimoji="1" lang="ja-JP" altLang="en-US" sz="1000" spc="-100">
                <a:latin typeface="+mn-ea"/>
              </a:rPr>
              <a:t> あるが、オーナー社長の目が行き届き、生産性や透明性の高い部門になることもある</a:t>
            </a:r>
            <a:endParaRPr kumimoji="1" lang="en-US" altLang="ja-JP" sz="1000" spc="-100">
              <a:latin typeface="+mn-ea"/>
            </a:endParaRPr>
          </a:p>
          <a:p>
            <a:r>
              <a:rPr kumimoji="1" lang="ja-JP" altLang="en-US" sz="1000" spc="-100">
                <a:latin typeface="+mn-ea"/>
              </a:rPr>
              <a:t>□   弱みにふれる場合、解決や仲裁には長い時間を要する可能性が高い</a:t>
            </a:r>
            <a:endParaRPr kumimoji="1" lang="en-US" altLang="ja-JP" sz="1000" spc="-100">
              <a:latin typeface="+mn-ea"/>
            </a:endParaRPr>
          </a:p>
        </p:txBody>
      </p:sp>
      <p:cxnSp>
        <p:nvCxnSpPr>
          <p:cNvPr id="80" name="直線コネクタ 79">
            <a:extLst>
              <a:ext uri="{FF2B5EF4-FFF2-40B4-BE49-F238E27FC236}">
                <a16:creationId xmlns:a16="http://schemas.microsoft.com/office/drawing/2014/main" id="{1A9EF342-3EC1-D647-754C-A6E9A39216CC}"/>
              </a:ext>
            </a:extLst>
          </p:cNvPr>
          <p:cNvCxnSpPr/>
          <p:nvPr/>
        </p:nvCxnSpPr>
        <p:spPr>
          <a:xfrm>
            <a:off x="230228" y="43506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9" name="スライド番号プレースホルダー 1">
            <a:extLst>
              <a:ext uri="{FF2B5EF4-FFF2-40B4-BE49-F238E27FC236}">
                <a16:creationId xmlns:a16="http://schemas.microsoft.com/office/drawing/2014/main" id="{27623F96-685A-46F6-8433-6A388E10C0B1}"/>
              </a:ext>
            </a:extLst>
          </p:cNvPr>
          <p:cNvSpPr txBox="1">
            <a:spLocks/>
          </p:cNvSpPr>
          <p:nvPr/>
        </p:nvSpPr>
        <p:spPr>
          <a:xfrm>
            <a:off x="9418638" y="6494463"/>
            <a:ext cx="487362" cy="3635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ea typeface="游ゴシック"/>
                <a:cs typeface="Calibri"/>
              </a:rPr>
              <a:t>20</a:t>
            </a:r>
          </a:p>
        </p:txBody>
      </p:sp>
      <p:grpSp>
        <p:nvGrpSpPr>
          <p:cNvPr id="85" name="グループ化 84">
            <a:extLst>
              <a:ext uri="{FF2B5EF4-FFF2-40B4-BE49-F238E27FC236}">
                <a16:creationId xmlns:a16="http://schemas.microsoft.com/office/drawing/2014/main" id="{4F826853-A678-42DA-82C0-83CA34B0A782}"/>
              </a:ext>
            </a:extLst>
          </p:cNvPr>
          <p:cNvGrpSpPr/>
          <p:nvPr/>
        </p:nvGrpSpPr>
        <p:grpSpPr>
          <a:xfrm>
            <a:off x="295200" y="1191600"/>
            <a:ext cx="1162051" cy="885825"/>
            <a:chOff x="2409824" y="3038474"/>
            <a:chExt cx="1162051" cy="885825"/>
          </a:xfrm>
          <a:noFill/>
        </p:grpSpPr>
        <p:sp>
          <p:nvSpPr>
            <p:cNvPr id="86" name="楕円 85">
              <a:extLst>
                <a:ext uri="{FF2B5EF4-FFF2-40B4-BE49-F238E27FC236}">
                  <a16:creationId xmlns:a16="http://schemas.microsoft.com/office/drawing/2014/main" id="{354C22E0-5D45-451F-93A2-863C688548EE}"/>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a:extLst>
                <a:ext uri="{FF2B5EF4-FFF2-40B4-BE49-F238E27FC236}">
                  <a16:creationId xmlns:a16="http://schemas.microsoft.com/office/drawing/2014/main" id="{7099317C-0A81-4E5F-9F44-857652F5E365}"/>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88" name="正方形/長方形 87">
            <a:extLst>
              <a:ext uri="{FF2B5EF4-FFF2-40B4-BE49-F238E27FC236}">
                <a16:creationId xmlns:a16="http://schemas.microsoft.com/office/drawing/2014/main" id="{B8B29B8D-337C-4A74-97F2-6FD35FE3E1AD}"/>
              </a:ext>
            </a:extLst>
          </p:cNvPr>
          <p:cNvSpPr/>
          <p:nvPr/>
        </p:nvSpPr>
        <p:spPr>
          <a:xfrm>
            <a:off x="1360800" y="1339200"/>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人材と役割分担</a:t>
            </a:r>
            <a:endParaRPr kumimoji="1" lang="en-US" altLang="ja-JP" sz="1400" b="1">
              <a:solidFill>
                <a:schemeClr val="tx1"/>
              </a:solidFill>
            </a:endParaRPr>
          </a:p>
          <a:p>
            <a:pPr algn="ctr"/>
            <a:r>
              <a:rPr kumimoji="1" lang="ja-JP" altLang="en-US" sz="1400" b="1">
                <a:solidFill>
                  <a:schemeClr val="tx1"/>
                </a:solidFill>
              </a:rPr>
              <a:t>への着眼</a:t>
            </a:r>
            <a:endParaRPr kumimoji="1" lang="en-US" altLang="ja-JP" sz="1400" b="1">
              <a:solidFill>
                <a:schemeClr val="tx1"/>
              </a:solidFill>
            </a:endParaRPr>
          </a:p>
        </p:txBody>
      </p:sp>
      <p:sp>
        <p:nvSpPr>
          <p:cNvPr id="89" name="テキスト ボックス 88">
            <a:extLst>
              <a:ext uri="{FF2B5EF4-FFF2-40B4-BE49-F238E27FC236}">
                <a16:creationId xmlns:a16="http://schemas.microsoft.com/office/drawing/2014/main" id="{4AF041AE-CCE1-4591-B93D-2F97BD2B4855}"/>
              </a:ext>
            </a:extLst>
          </p:cNvPr>
          <p:cNvSpPr txBox="1"/>
          <p:nvPr/>
        </p:nvSpPr>
        <p:spPr>
          <a:xfrm>
            <a:off x="226414" y="520489"/>
            <a:ext cx="8882747" cy="415498"/>
          </a:xfrm>
          <a:prstGeom prst="rect">
            <a:avLst/>
          </a:prstGeom>
          <a:noFill/>
        </p:spPr>
        <p:txBody>
          <a:bodyPr wrap="square" rtlCol="0">
            <a:spAutoFit/>
          </a:bodyPr>
          <a:lstStyle/>
          <a:p>
            <a:r>
              <a:rPr kumimoji="1" lang="ja-JP" altLang="en-US" sz="1000"/>
              <a:t>訪問時は、客室や温泉、宴会場など外形的に見学が容易な設備などに目が行きがちですが、その他に旅館やホテルを内面から支えている要素への着眼にも留意して下さい。特に事業継続に必要な設備は損益状況に関わらず更新を迫られることがありますので忘れることなく着眼して下さい。</a:t>
            </a:r>
            <a:endParaRPr kumimoji="1" lang="en-US" altLang="ja-JP" sz="1000"/>
          </a:p>
        </p:txBody>
      </p:sp>
      <p:sp>
        <p:nvSpPr>
          <p:cNvPr id="90" name="テキスト ボックス 89">
            <a:extLst>
              <a:ext uri="{FF2B5EF4-FFF2-40B4-BE49-F238E27FC236}">
                <a16:creationId xmlns:a16="http://schemas.microsoft.com/office/drawing/2014/main" id="{165AFD8E-86A9-4B84-A90D-3C2D2E53FEBA}"/>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91" name="テキスト ボックス 90">
            <a:extLst>
              <a:ext uri="{FF2B5EF4-FFF2-40B4-BE49-F238E27FC236}">
                <a16:creationId xmlns:a16="http://schemas.microsoft.com/office/drawing/2014/main" id="{E1AB5270-FDE5-4347-97C0-4802A86A92BF}"/>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Tree>
    <p:extLst>
      <p:ext uri="{BB962C8B-B14F-4D97-AF65-F5344CB8AC3E}">
        <p14:creationId xmlns:p14="http://schemas.microsoft.com/office/powerpoint/2010/main" val="3437267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その３</a:t>
            </a:r>
            <a:endParaRPr kumimoji="1" lang="en-US" altLang="ja-JP" b="1" u="sng" dirty="0">
              <a:latin typeface="+mn-ea"/>
            </a:endParaRPr>
          </a:p>
        </p:txBody>
      </p:sp>
      <p:sp>
        <p:nvSpPr>
          <p:cNvPr id="3" name="テキスト ボックス 2">
            <a:extLst>
              <a:ext uri="{FF2B5EF4-FFF2-40B4-BE49-F238E27FC236}">
                <a16:creationId xmlns:a16="http://schemas.microsoft.com/office/drawing/2014/main" id="{ECE29EBB-A1A8-898C-817D-8FE733265697}"/>
              </a:ext>
            </a:extLst>
          </p:cNvPr>
          <p:cNvSpPr txBox="1"/>
          <p:nvPr/>
        </p:nvSpPr>
        <p:spPr>
          <a:xfrm>
            <a:off x="3159132" y="1326556"/>
            <a:ext cx="5951221" cy="707886"/>
          </a:xfrm>
          <a:prstGeom prst="rect">
            <a:avLst/>
          </a:prstGeom>
          <a:noFill/>
        </p:spPr>
        <p:txBody>
          <a:bodyPr wrap="square" rtlCol="0">
            <a:spAutoFit/>
          </a:bodyPr>
          <a:lstStyle/>
          <a:p>
            <a:r>
              <a:rPr kumimoji="1" lang="ja-JP" altLang="en-US" sz="1000" dirty="0">
                <a:latin typeface="+mn-ea"/>
              </a:rPr>
              <a:t>□　対象の企業は、どちらの軸足（属性）か？</a:t>
            </a:r>
            <a:endParaRPr kumimoji="1" lang="en-US" altLang="ja-JP" sz="1000" dirty="0">
              <a:latin typeface="+mn-ea"/>
            </a:endParaRPr>
          </a:p>
          <a:p>
            <a:r>
              <a:rPr kumimoji="1" lang="ja-JP" altLang="en-US" sz="1000" dirty="0">
                <a:latin typeface="+mn-ea"/>
              </a:rPr>
              <a:t>□　業種属性に対して、対象企業の</a:t>
            </a:r>
            <a:r>
              <a:rPr kumimoji="1" lang="en-US" altLang="ja-JP" sz="1000" dirty="0">
                <a:latin typeface="+mn-ea"/>
              </a:rPr>
              <a:t>ROA</a:t>
            </a:r>
            <a:r>
              <a:rPr kumimoji="1" lang="ja-JP" altLang="en-US" sz="1000" dirty="0">
                <a:latin typeface="+mn-ea"/>
              </a:rPr>
              <a:t>はどのような推移か？</a:t>
            </a:r>
            <a:endParaRPr kumimoji="1" lang="en-US" altLang="ja-JP" sz="1000" dirty="0">
              <a:latin typeface="+mn-ea"/>
            </a:endParaRPr>
          </a:p>
          <a:p>
            <a:r>
              <a:rPr kumimoji="1" lang="ja-JP" altLang="en-US" sz="1000" dirty="0">
                <a:latin typeface="+mn-ea"/>
              </a:rPr>
              <a:t>□　それは、業種に対して、その業種特性と類似しているか？相違しているか？</a:t>
            </a:r>
            <a:endParaRPr kumimoji="1" lang="en-US" altLang="ja-JP" sz="1000" dirty="0">
              <a:latin typeface="+mn-ea"/>
            </a:endParaRPr>
          </a:p>
          <a:p>
            <a:r>
              <a:rPr kumimoji="1" lang="ja-JP" altLang="en-US" sz="1000" dirty="0">
                <a:latin typeface="+mn-ea"/>
              </a:rPr>
              <a:t>□　数年間の推移で、どこかで大きく傾向が変わった年度があるか？</a:t>
            </a:r>
            <a:endParaRPr kumimoji="1" lang="en-US" altLang="ja-JP" sz="1000" dirty="0">
              <a:latin typeface="+mn-ea"/>
            </a:endParaRPr>
          </a:p>
        </p:txBody>
      </p:sp>
      <p:sp>
        <p:nvSpPr>
          <p:cNvPr id="6" name="矢印: 下 5">
            <a:extLst>
              <a:ext uri="{FF2B5EF4-FFF2-40B4-BE49-F238E27FC236}">
                <a16:creationId xmlns:a16="http://schemas.microsoft.com/office/drawing/2014/main" id="{23EF02D3-9353-8865-F355-1A6372276AA0}"/>
              </a:ext>
            </a:extLst>
          </p:cNvPr>
          <p:cNvSpPr/>
          <p:nvPr/>
        </p:nvSpPr>
        <p:spPr>
          <a:xfrm>
            <a:off x="3307258" y="3461712"/>
            <a:ext cx="647700" cy="496624"/>
          </a:xfrm>
          <a:prstGeom prst="downArrow">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矢印: 下 74">
            <a:extLst>
              <a:ext uri="{FF2B5EF4-FFF2-40B4-BE49-F238E27FC236}">
                <a16:creationId xmlns:a16="http://schemas.microsoft.com/office/drawing/2014/main" id="{265A5822-77B0-E20C-CAD9-31C652FF6FFD}"/>
              </a:ext>
            </a:extLst>
          </p:cNvPr>
          <p:cNvSpPr/>
          <p:nvPr/>
        </p:nvSpPr>
        <p:spPr>
          <a:xfrm>
            <a:off x="6488528" y="3439261"/>
            <a:ext cx="647700" cy="496624"/>
          </a:xfrm>
          <a:prstGeom prst="downArrow">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グループ化 15">
            <a:extLst>
              <a:ext uri="{FF2B5EF4-FFF2-40B4-BE49-F238E27FC236}">
                <a16:creationId xmlns:a16="http://schemas.microsoft.com/office/drawing/2014/main" id="{AAE8CB96-A755-9121-808B-7758374F0611}"/>
              </a:ext>
            </a:extLst>
          </p:cNvPr>
          <p:cNvGrpSpPr/>
          <p:nvPr/>
        </p:nvGrpSpPr>
        <p:grpSpPr>
          <a:xfrm>
            <a:off x="1840257" y="4007134"/>
            <a:ext cx="3493289" cy="1592911"/>
            <a:chOff x="1778719" y="4314740"/>
            <a:chExt cx="3493289" cy="1592911"/>
          </a:xfrm>
        </p:grpSpPr>
        <p:sp>
          <p:nvSpPr>
            <p:cNvPr id="7" name="テキスト ボックス 6">
              <a:extLst>
                <a:ext uri="{FF2B5EF4-FFF2-40B4-BE49-F238E27FC236}">
                  <a16:creationId xmlns:a16="http://schemas.microsoft.com/office/drawing/2014/main" id="{2E85FF68-D0DF-D66D-A3F1-ADBA0C1AA6D0}"/>
                </a:ext>
              </a:extLst>
            </p:cNvPr>
            <p:cNvSpPr txBox="1"/>
            <p:nvPr/>
          </p:nvSpPr>
          <p:spPr>
            <a:xfrm>
              <a:off x="2079353" y="4314740"/>
              <a:ext cx="2826539" cy="461665"/>
            </a:xfrm>
            <a:prstGeom prst="rect">
              <a:avLst/>
            </a:prstGeom>
            <a:solidFill>
              <a:schemeClr val="accent5">
                <a:lumMod val="40000"/>
                <a:lumOff val="60000"/>
                <a:alpha val="40000"/>
              </a:schemeClr>
            </a:solidFill>
          </p:spPr>
          <p:txBody>
            <a:bodyPr wrap="square" rtlCol="0">
              <a:spAutoFit/>
            </a:bodyPr>
            <a:lstStyle/>
            <a:p>
              <a:pPr algn="ctr"/>
              <a:r>
                <a:rPr kumimoji="1" lang="ja-JP" altLang="en-US" sz="1200" dirty="0">
                  <a:latin typeface="HGS創英角ｺﾞｼｯｸUB" panose="020B0900000000000000" pitchFamily="50" charset="-128"/>
                  <a:ea typeface="HGS創英角ｺﾞｼｯｸUB" panose="020B0900000000000000" pitchFamily="50" charset="-128"/>
                </a:rPr>
                <a:t>請負傾向が強い企業・国が報酬基準を定めている業種等</a:t>
              </a:r>
            </a:p>
          </p:txBody>
        </p:sp>
        <p:sp>
          <p:nvSpPr>
            <p:cNvPr id="9" name="テキスト ボックス 8">
              <a:extLst>
                <a:ext uri="{FF2B5EF4-FFF2-40B4-BE49-F238E27FC236}">
                  <a16:creationId xmlns:a16="http://schemas.microsoft.com/office/drawing/2014/main" id="{FFA4A837-B4B5-59DA-2511-1EB6EC80399F}"/>
                </a:ext>
              </a:extLst>
            </p:cNvPr>
            <p:cNvSpPr txBox="1"/>
            <p:nvPr/>
          </p:nvSpPr>
          <p:spPr>
            <a:xfrm>
              <a:off x="1778719" y="4826713"/>
              <a:ext cx="3493289" cy="523220"/>
            </a:xfrm>
            <a:prstGeom prst="rect">
              <a:avLst/>
            </a:prstGeom>
            <a:noFill/>
          </p:spPr>
          <p:txBody>
            <a:bodyPr wrap="square" rtlCol="0">
              <a:spAutoFit/>
            </a:bodyPr>
            <a:lstStyle/>
            <a:p>
              <a:pPr algn="ctr"/>
              <a:r>
                <a:rPr kumimoji="1" lang="ja-JP" altLang="en-US" sz="1400" dirty="0">
                  <a:latin typeface="HGS創英角ｺﾞｼｯｸUB" panose="020B0900000000000000" pitchFamily="50" charset="-128"/>
                  <a:ea typeface="HGS創英角ｺﾞｼｯｸUB" panose="020B0900000000000000" pitchFamily="50" charset="-128"/>
                </a:rPr>
                <a:t>建設業・医療・介護・広告・デザイン</a:t>
              </a:r>
              <a:endParaRPr kumimoji="1" lang="en-US" altLang="ja-JP" sz="1400" dirty="0">
                <a:latin typeface="HGS創英角ｺﾞｼｯｸUB" panose="020B0900000000000000" pitchFamily="50" charset="-128"/>
                <a:ea typeface="HGS創英角ｺﾞｼｯｸUB" panose="020B0900000000000000" pitchFamily="50" charset="-128"/>
              </a:endParaRPr>
            </a:p>
            <a:p>
              <a:pPr algn="ctr"/>
              <a:r>
                <a:rPr kumimoji="1" lang="ja-JP" altLang="en-US" sz="1400" dirty="0">
                  <a:latin typeface="HGS創英角ｺﾞｼｯｸUB" panose="020B0900000000000000" pitchFamily="50" charset="-128"/>
                  <a:ea typeface="HGS創英角ｺﾞｼｯｸUB" panose="020B0900000000000000" pitchFamily="50" charset="-128"/>
                </a:rPr>
                <a:t>市場価格が固定的な製造業</a:t>
              </a:r>
              <a:endParaRPr kumimoji="1" lang="en-US" altLang="ja-JP" sz="1400" dirty="0">
                <a:latin typeface="HGS創英角ｺﾞｼｯｸUB" panose="020B0900000000000000" pitchFamily="50" charset="-128"/>
                <a:ea typeface="HGS創英角ｺﾞｼｯｸUB" panose="020B0900000000000000" pitchFamily="50" charset="-128"/>
              </a:endParaRPr>
            </a:p>
          </p:txBody>
        </p:sp>
        <p:cxnSp>
          <p:nvCxnSpPr>
            <p:cNvPr id="89" name="直線コネクタ 88">
              <a:extLst>
                <a:ext uri="{FF2B5EF4-FFF2-40B4-BE49-F238E27FC236}">
                  <a16:creationId xmlns:a16="http://schemas.microsoft.com/office/drawing/2014/main" id="{E8E47BC6-57CD-A191-0113-DF75FF9FBF2A}"/>
                </a:ext>
              </a:extLst>
            </p:cNvPr>
            <p:cNvCxnSpPr>
              <a:cxnSpLocks/>
            </p:cNvCxnSpPr>
            <p:nvPr/>
          </p:nvCxnSpPr>
          <p:spPr>
            <a:xfrm>
              <a:off x="1997794" y="4833555"/>
              <a:ext cx="2989656" cy="0"/>
            </a:xfrm>
            <a:prstGeom prst="line">
              <a:avLst/>
            </a:prstGeom>
            <a:ln w="41275">
              <a:solidFill>
                <a:schemeClr val="accent5">
                  <a:lumMod val="75000"/>
                  <a:alpha val="40000"/>
                </a:schemeClr>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047448C7-D846-1BD8-C121-BDEEF9818B2A}"/>
                </a:ext>
              </a:extLst>
            </p:cNvPr>
            <p:cNvSpPr txBox="1"/>
            <p:nvPr/>
          </p:nvSpPr>
          <p:spPr>
            <a:xfrm>
              <a:off x="2079353" y="5445986"/>
              <a:ext cx="2826539" cy="461665"/>
            </a:xfrm>
            <a:prstGeom prst="rect">
              <a:avLst/>
            </a:prstGeom>
            <a:solidFill>
              <a:schemeClr val="accent5">
                <a:lumMod val="40000"/>
                <a:lumOff val="60000"/>
                <a:alpha val="40000"/>
              </a:schemeClr>
            </a:solidFill>
          </p:spPr>
          <p:txBody>
            <a:bodyPr wrap="square" rtlCol="0">
              <a:spAutoFit/>
            </a:bodyPr>
            <a:lstStyle/>
            <a:p>
              <a:pPr algn="ctr"/>
              <a:r>
                <a:rPr kumimoji="1" lang="ja-JP" altLang="en-US" sz="1200" spc="-100" dirty="0">
                  <a:latin typeface="HGS創英角ｺﾞｼｯｸUB" panose="020B0900000000000000" pitchFamily="50" charset="-128"/>
                  <a:ea typeface="HGS創英角ｺﾞｼｯｸUB" panose="020B0900000000000000" pitchFamily="50" charset="-128"/>
                </a:rPr>
                <a:t>“売上からどれだけの付加価値（利益）</a:t>
              </a:r>
              <a:endParaRPr kumimoji="1" lang="en-US" altLang="ja-JP" sz="1200" spc="-100" dirty="0">
                <a:latin typeface="HGS創英角ｺﾞｼｯｸUB" panose="020B0900000000000000" pitchFamily="50" charset="-128"/>
                <a:ea typeface="HGS創英角ｺﾞｼｯｸUB" panose="020B0900000000000000" pitchFamily="50" charset="-128"/>
              </a:endParaRPr>
            </a:p>
            <a:p>
              <a:pPr algn="ctr"/>
              <a:r>
                <a:rPr kumimoji="1" lang="ja-JP" altLang="en-US" sz="1200" spc="-100" dirty="0">
                  <a:latin typeface="HGS創英角ｺﾞｼｯｸUB" panose="020B0900000000000000" pitchFamily="50" charset="-128"/>
                  <a:ea typeface="HGS創英角ｺﾞｼｯｸUB" panose="020B0900000000000000" pitchFamily="50" charset="-128"/>
                </a:rPr>
                <a:t>を確保するか”</a:t>
              </a:r>
              <a:r>
                <a:rPr kumimoji="1" lang="ja-JP" altLang="en-US" sz="1200" dirty="0">
                  <a:latin typeface="HGS創英角ｺﾞｼｯｸUB" panose="020B0900000000000000" pitchFamily="50" charset="-128"/>
                  <a:ea typeface="HGS創英角ｺﾞｼｯｸUB" panose="020B0900000000000000" pitchFamily="50" charset="-128"/>
                </a:rPr>
                <a:t>に軸足</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cxnSp>
          <p:nvCxnSpPr>
            <p:cNvPr id="93" name="直線コネクタ 92">
              <a:extLst>
                <a:ext uri="{FF2B5EF4-FFF2-40B4-BE49-F238E27FC236}">
                  <a16:creationId xmlns:a16="http://schemas.microsoft.com/office/drawing/2014/main" id="{6C54BDDA-33B5-78A7-A899-82A4EA1BA57C}"/>
                </a:ext>
              </a:extLst>
            </p:cNvPr>
            <p:cNvCxnSpPr>
              <a:cxnSpLocks/>
            </p:cNvCxnSpPr>
            <p:nvPr/>
          </p:nvCxnSpPr>
          <p:spPr>
            <a:xfrm>
              <a:off x="1997794" y="5368983"/>
              <a:ext cx="2989656" cy="0"/>
            </a:xfrm>
            <a:prstGeom prst="line">
              <a:avLst/>
            </a:prstGeom>
            <a:ln w="41275">
              <a:solidFill>
                <a:schemeClr val="accent5">
                  <a:lumMod val="7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6584CC99-4389-5C94-F1BA-4695B2A609DB}"/>
              </a:ext>
            </a:extLst>
          </p:cNvPr>
          <p:cNvGrpSpPr/>
          <p:nvPr/>
        </p:nvGrpSpPr>
        <p:grpSpPr>
          <a:xfrm>
            <a:off x="5103832" y="4023476"/>
            <a:ext cx="3493289" cy="1592911"/>
            <a:chOff x="4987450" y="4314740"/>
            <a:chExt cx="3493289" cy="1592911"/>
          </a:xfrm>
        </p:grpSpPr>
        <p:sp>
          <p:nvSpPr>
            <p:cNvPr id="76" name="テキスト ボックス 75">
              <a:extLst>
                <a:ext uri="{FF2B5EF4-FFF2-40B4-BE49-F238E27FC236}">
                  <a16:creationId xmlns:a16="http://schemas.microsoft.com/office/drawing/2014/main" id="{D2B53BB5-EC59-7ED1-77FC-CB5EBA855DF6}"/>
                </a:ext>
              </a:extLst>
            </p:cNvPr>
            <p:cNvSpPr txBox="1"/>
            <p:nvPr/>
          </p:nvSpPr>
          <p:spPr>
            <a:xfrm>
              <a:off x="5336303" y="4314740"/>
              <a:ext cx="2719386" cy="461665"/>
            </a:xfrm>
            <a:prstGeom prst="rect">
              <a:avLst/>
            </a:prstGeom>
            <a:solidFill>
              <a:schemeClr val="accent2">
                <a:lumMod val="40000"/>
                <a:lumOff val="60000"/>
                <a:alpha val="40000"/>
              </a:schemeClr>
            </a:solidFill>
          </p:spPr>
          <p:txBody>
            <a:bodyPr wrap="square" rtlCol="0">
              <a:spAutoFit/>
            </a:bodyPr>
            <a:lstStyle/>
            <a:p>
              <a:pPr algn="ctr"/>
              <a:r>
                <a:rPr kumimoji="1" lang="ja-JP" altLang="en-US" sz="1200" dirty="0">
                  <a:latin typeface="HGS創英角ｺﾞｼｯｸUB" panose="020B0900000000000000" pitchFamily="50" charset="-128"/>
                  <a:ea typeface="HGS創英角ｺﾞｼｯｸUB" panose="020B0900000000000000" pitchFamily="50" charset="-128"/>
                </a:rPr>
                <a:t>販売・価格・集客競争が</a:t>
              </a:r>
              <a:endParaRPr kumimoji="1" lang="en-US" altLang="ja-JP" sz="1200" dirty="0">
                <a:latin typeface="HGS創英角ｺﾞｼｯｸUB" panose="020B0900000000000000" pitchFamily="50" charset="-128"/>
                <a:ea typeface="HGS創英角ｺﾞｼｯｸUB" panose="020B0900000000000000" pitchFamily="50" charset="-128"/>
              </a:endParaRPr>
            </a:p>
            <a:p>
              <a:pPr algn="ctr"/>
              <a:r>
                <a:rPr kumimoji="1" lang="ja-JP" altLang="en-US" sz="1200" dirty="0">
                  <a:latin typeface="HGS創英角ｺﾞｼｯｸUB" panose="020B0900000000000000" pitchFamily="50" charset="-128"/>
                  <a:ea typeface="HGS創英角ｺﾞｼｯｸUB" panose="020B0900000000000000" pitchFamily="50" charset="-128"/>
                </a:rPr>
                <a:t>事業活動の主体になりやすい業種等</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sp>
          <p:nvSpPr>
            <p:cNvPr id="79" name="テキスト ボックス 78">
              <a:extLst>
                <a:ext uri="{FF2B5EF4-FFF2-40B4-BE49-F238E27FC236}">
                  <a16:creationId xmlns:a16="http://schemas.microsoft.com/office/drawing/2014/main" id="{15656316-9731-2787-CF36-B6E5D49265A1}"/>
                </a:ext>
              </a:extLst>
            </p:cNvPr>
            <p:cNvSpPr txBox="1"/>
            <p:nvPr/>
          </p:nvSpPr>
          <p:spPr>
            <a:xfrm>
              <a:off x="4987450" y="4826713"/>
              <a:ext cx="3493289" cy="523220"/>
            </a:xfrm>
            <a:prstGeom prst="rect">
              <a:avLst/>
            </a:prstGeom>
            <a:noFill/>
          </p:spPr>
          <p:txBody>
            <a:bodyPr wrap="square" rtlCol="0">
              <a:spAutoFit/>
            </a:bodyPr>
            <a:lstStyle/>
            <a:p>
              <a:pPr algn="ctr"/>
              <a:r>
                <a:rPr kumimoji="1" lang="ja-JP" altLang="en-US" sz="1400" dirty="0">
                  <a:latin typeface="HGS創英角ｺﾞｼｯｸUB" panose="020B0900000000000000" pitchFamily="50" charset="-128"/>
                  <a:ea typeface="HGS創英角ｺﾞｼｯｸUB" panose="020B0900000000000000" pitchFamily="50" charset="-128"/>
                </a:rPr>
                <a:t>小売業・卸売業・飲食店・宿泊業</a:t>
              </a:r>
              <a:endParaRPr kumimoji="1" lang="en-US" altLang="ja-JP" sz="1400" dirty="0">
                <a:latin typeface="HGS創英角ｺﾞｼｯｸUB" panose="020B0900000000000000" pitchFamily="50" charset="-128"/>
                <a:ea typeface="HGS創英角ｺﾞｼｯｸUB" panose="020B0900000000000000" pitchFamily="50" charset="-128"/>
              </a:endParaRPr>
            </a:p>
            <a:p>
              <a:pPr algn="ctr"/>
              <a:r>
                <a:rPr kumimoji="1" lang="ja-JP" altLang="en-US" sz="1400" dirty="0">
                  <a:latin typeface="HGS創英角ｺﾞｼｯｸUB" panose="020B0900000000000000" pitchFamily="50" charset="-128"/>
                  <a:ea typeface="HGS創英角ｺﾞｼｯｸUB" panose="020B0900000000000000" pitchFamily="50" charset="-128"/>
                </a:rPr>
                <a:t>価格競争が激しい製造業</a:t>
              </a:r>
              <a:endParaRPr kumimoji="1" lang="en-US" altLang="ja-JP" sz="1400" dirty="0">
                <a:latin typeface="HGS創英角ｺﾞｼｯｸUB" panose="020B0900000000000000" pitchFamily="50" charset="-128"/>
                <a:ea typeface="HGS創英角ｺﾞｼｯｸUB" panose="020B0900000000000000" pitchFamily="50" charset="-128"/>
              </a:endParaRPr>
            </a:p>
          </p:txBody>
        </p:sp>
        <p:cxnSp>
          <p:nvCxnSpPr>
            <p:cNvPr id="90" name="直線コネクタ 89">
              <a:extLst>
                <a:ext uri="{FF2B5EF4-FFF2-40B4-BE49-F238E27FC236}">
                  <a16:creationId xmlns:a16="http://schemas.microsoft.com/office/drawing/2014/main" id="{61E32F86-9573-D196-FBC2-F3066CBAE948}"/>
                </a:ext>
              </a:extLst>
            </p:cNvPr>
            <p:cNvCxnSpPr>
              <a:cxnSpLocks/>
            </p:cNvCxnSpPr>
            <p:nvPr/>
          </p:nvCxnSpPr>
          <p:spPr>
            <a:xfrm>
              <a:off x="5217164" y="4833555"/>
              <a:ext cx="2989656" cy="0"/>
            </a:xfrm>
            <a:prstGeom prst="line">
              <a:avLst/>
            </a:prstGeom>
            <a:ln w="41275">
              <a:solidFill>
                <a:schemeClr val="accent2">
                  <a:lumMod val="75000"/>
                  <a:alpha val="40000"/>
                </a:schemeClr>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3F88A0A2-BE90-5050-28A4-AF1533EC0465}"/>
                </a:ext>
              </a:extLst>
            </p:cNvPr>
            <p:cNvSpPr txBox="1"/>
            <p:nvPr/>
          </p:nvSpPr>
          <p:spPr>
            <a:xfrm>
              <a:off x="5336303" y="5445986"/>
              <a:ext cx="2719386" cy="461665"/>
            </a:xfrm>
            <a:prstGeom prst="rect">
              <a:avLst/>
            </a:prstGeom>
            <a:solidFill>
              <a:schemeClr val="accent2">
                <a:lumMod val="40000"/>
                <a:lumOff val="60000"/>
                <a:alpha val="40000"/>
              </a:schemeClr>
            </a:solidFill>
          </p:spPr>
          <p:txBody>
            <a:bodyPr wrap="square" rtlCol="0">
              <a:spAutoFit/>
            </a:bodyPr>
            <a:lstStyle/>
            <a:p>
              <a:pPr algn="ctr"/>
              <a:r>
                <a:rPr kumimoji="1" lang="ja-JP" altLang="en-US" sz="1200" spc="-30" dirty="0">
                  <a:latin typeface="Gill Sans Ultra Bold Condensed" panose="020B0A06020104020203" pitchFamily="34" charset="0"/>
                  <a:ea typeface="HGS創英角ｺﾞｼｯｸUB" panose="020B0900000000000000" pitchFamily="50" charset="-128"/>
                </a:rPr>
                <a:t>“事業用資産を繰り回して、どれだけ</a:t>
              </a:r>
              <a:r>
                <a:rPr kumimoji="1" lang="ja-JP" altLang="en-US" sz="1200" dirty="0">
                  <a:latin typeface="Gill Sans Ultra Bold Condensed" panose="020B0A06020104020203" pitchFamily="34" charset="0"/>
                  <a:ea typeface="HGS創英角ｺﾞｼｯｸUB" panose="020B0900000000000000" pitchFamily="50" charset="-128"/>
                </a:rPr>
                <a:t>売上を確保するか”に軸足</a:t>
              </a:r>
              <a:endParaRPr kumimoji="1" lang="en-US" altLang="ja-JP" sz="1200" dirty="0">
                <a:latin typeface="Gill Sans Ultra Bold Condensed" panose="020B0A06020104020203" pitchFamily="34" charset="0"/>
                <a:ea typeface="HGS創英角ｺﾞｼｯｸUB" panose="020B0900000000000000" pitchFamily="50" charset="-128"/>
              </a:endParaRPr>
            </a:p>
          </p:txBody>
        </p:sp>
        <p:cxnSp>
          <p:nvCxnSpPr>
            <p:cNvPr id="94" name="直線コネクタ 93">
              <a:extLst>
                <a:ext uri="{FF2B5EF4-FFF2-40B4-BE49-F238E27FC236}">
                  <a16:creationId xmlns:a16="http://schemas.microsoft.com/office/drawing/2014/main" id="{8FE46E49-27BB-4FED-B638-46F293785990}"/>
                </a:ext>
              </a:extLst>
            </p:cNvPr>
            <p:cNvCxnSpPr>
              <a:cxnSpLocks/>
            </p:cNvCxnSpPr>
            <p:nvPr/>
          </p:nvCxnSpPr>
          <p:spPr>
            <a:xfrm>
              <a:off x="5217164" y="5368983"/>
              <a:ext cx="2989656" cy="0"/>
            </a:xfrm>
            <a:prstGeom prst="line">
              <a:avLst/>
            </a:prstGeom>
            <a:ln w="41275">
              <a:solidFill>
                <a:schemeClr val="accent2">
                  <a:lumMod val="75000"/>
                  <a:alpha val="40000"/>
                </a:schemeClr>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a:extLst>
              <a:ext uri="{FF2B5EF4-FFF2-40B4-BE49-F238E27FC236}">
                <a16:creationId xmlns:a16="http://schemas.microsoft.com/office/drawing/2014/main" id="{132DFD82-7894-8649-F35D-26874255BC23}"/>
              </a:ext>
            </a:extLst>
          </p:cNvPr>
          <p:cNvSpPr txBox="1"/>
          <p:nvPr/>
        </p:nvSpPr>
        <p:spPr>
          <a:xfrm>
            <a:off x="629391" y="5889522"/>
            <a:ext cx="8799617" cy="553998"/>
          </a:xfrm>
          <a:prstGeom prst="rect">
            <a:avLst/>
          </a:prstGeom>
          <a:noFill/>
        </p:spPr>
        <p:txBody>
          <a:bodyPr wrap="square" rtlCol="0">
            <a:spAutoFit/>
          </a:bodyPr>
          <a:lstStyle/>
          <a:p>
            <a:r>
              <a:rPr kumimoji="1" lang="ja-JP" altLang="en-US" sz="1000" spc="-10" dirty="0"/>
              <a:t>　</a:t>
            </a:r>
            <a:r>
              <a:rPr kumimoji="1" lang="ja-JP" altLang="en-US" sz="1000" spc="-20" dirty="0"/>
              <a:t>特にポストコロナの事業者支援においては、“コロナ</a:t>
            </a:r>
            <a:r>
              <a:rPr kumimoji="1" lang="en-US" altLang="ja-JP" sz="800" spc="-20" dirty="0">
                <a:latin typeface="+mn-ea"/>
              </a:rPr>
              <a:t>※</a:t>
            </a:r>
            <a:r>
              <a:rPr kumimoji="1" lang="ja-JP" altLang="en-US" sz="1000" spc="-20" dirty="0"/>
              <a:t>前に事業が継続可能な企業であったか？”が、</a:t>
            </a:r>
            <a:r>
              <a:rPr kumimoji="1" lang="ja-JP" altLang="en-US" sz="1000" spc="-10" dirty="0"/>
              <a:t>事業性を判断する上で重要な要素の一つになることも考えられます。単に出力された財務分析帳票をみるのではなく、上記の傾向を意識して数字をみることがポイントになります。また、売上高総利益率</a:t>
            </a:r>
            <a:r>
              <a:rPr kumimoji="1" lang="ja-JP" altLang="en-US" sz="1000" dirty="0"/>
              <a:t>と同じく、対象企業の事業性を大きな流れで把握することもでき、訪問時の目線合わせにも役に立ちます。</a:t>
            </a:r>
            <a:endParaRPr kumimoji="1" lang="en-US" altLang="ja-JP" sz="1000" dirty="0"/>
          </a:p>
        </p:txBody>
      </p:sp>
      <p:sp>
        <p:nvSpPr>
          <p:cNvPr id="64" name="テキスト ボックス 63"/>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65" name="テキスト ボックス 64"/>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13</a:t>
            </a:fld>
            <a:endParaRPr kumimoji="1" lang="ja-JP" altLang="en-US"/>
          </a:p>
        </p:txBody>
      </p:sp>
      <p:sp>
        <p:nvSpPr>
          <p:cNvPr id="56" name="正方形/長方形 55">
            <a:extLst>
              <a:ext uri="{FF2B5EF4-FFF2-40B4-BE49-F238E27FC236}">
                <a16:creationId xmlns:a16="http://schemas.microsoft.com/office/drawing/2014/main" id="{2DB0A65F-C9AA-7882-B8D9-A92CAAAA3628}"/>
              </a:ext>
            </a:extLst>
          </p:cNvPr>
          <p:cNvSpPr/>
          <p:nvPr/>
        </p:nvSpPr>
        <p:spPr>
          <a:xfrm>
            <a:off x="1010012" y="139175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ROA</a:t>
            </a:r>
            <a:r>
              <a:rPr kumimoji="1" lang="ja-JP" altLang="en-US" sz="1200" b="1" dirty="0">
                <a:solidFill>
                  <a:schemeClr val="tx1"/>
                </a:solidFill>
              </a:rPr>
              <a:t>（総資産利益率）</a:t>
            </a:r>
            <a:endParaRPr kumimoji="1" lang="en-US" altLang="ja-JP" sz="1200" b="1" dirty="0">
              <a:solidFill>
                <a:schemeClr val="tx1"/>
              </a:solidFill>
            </a:endParaRPr>
          </a:p>
        </p:txBody>
      </p:sp>
      <p:grpSp>
        <p:nvGrpSpPr>
          <p:cNvPr id="57" name="グループ化 56"/>
          <p:cNvGrpSpPr/>
          <p:nvPr/>
        </p:nvGrpSpPr>
        <p:grpSpPr>
          <a:xfrm>
            <a:off x="354178" y="1354284"/>
            <a:ext cx="576000" cy="576000"/>
            <a:chOff x="300910" y="1389672"/>
            <a:chExt cx="576000" cy="576000"/>
          </a:xfrm>
        </p:grpSpPr>
        <p:sp>
          <p:nvSpPr>
            <p:cNvPr id="58" name="楕円 57">
              <a:extLst>
                <a:ext uri="{FF2B5EF4-FFF2-40B4-BE49-F238E27FC236}">
                  <a16:creationId xmlns:a16="http://schemas.microsoft.com/office/drawing/2014/main" id="{194C0FAD-4A21-444C-8E29-82337037759B}"/>
                </a:ext>
              </a:extLst>
            </p:cNvPr>
            <p:cNvSpPr/>
            <p:nvPr/>
          </p:nvSpPr>
          <p:spPr>
            <a:xfrm>
              <a:off x="300910" y="1389672"/>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59" name="テキスト ボックス 58">
              <a:extLst>
                <a:ext uri="{FF2B5EF4-FFF2-40B4-BE49-F238E27FC236}">
                  <a16:creationId xmlns:a16="http://schemas.microsoft.com/office/drawing/2014/main" id="{8FC5ADF6-F119-4452-98CF-8090C0B4CC5F}"/>
                </a:ext>
              </a:extLst>
            </p:cNvPr>
            <p:cNvSpPr txBox="1"/>
            <p:nvPr/>
          </p:nvSpPr>
          <p:spPr>
            <a:xfrm>
              <a:off x="332543" y="1488409"/>
              <a:ext cx="457869" cy="400110"/>
            </a:xfrm>
            <a:prstGeom prst="rect">
              <a:avLst/>
            </a:prstGeom>
            <a:noFill/>
            <a:ln>
              <a:noFill/>
            </a:ln>
          </p:spPr>
          <p:txBody>
            <a:bodyPr wrap="square" rtlCol="0">
              <a:spAutoFit/>
            </a:bodyPr>
            <a:lstStyle/>
            <a:p>
              <a:pPr algn="ctr"/>
              <a:r>
                <a:rPr kumimoji="1" lang="ja-JP" altLang="en-US" sz="2000" b="1" i="1" dirty="0">
                  <a:solidFill>
                    <a:schemeClr val="accent2">
                      <a:lumMod val="60000"/>
                      <a:lumOff val="40000"/>
                    </a:schemeClr>
                  </a:solidFill>
                  <a:latin typeface="Britannic Bold" panose="020B0903060703020204" pitchFamily="34" charset="0"/>
                </a:rPr>
                <a:t>２</a:t>
              </a:r>
            </a:p>
          </p:txBody>
        </p:sp>
      </p:grpSp>
      <p:sp>
        <p:nvSpPr>
          <p:cNvPr id="60" name="テキスト ボックス 59">
            <a:extLst>
              <a:ext uri="{FF2B5EF4-FFF2-40B4-BE49-F238E27FC236}">
                <a16:creationId xmlns:a16="http://schemas.microsoft.com/office/drawing/2014/main" id="{1046950D-06CD-143F-51AC-02229A434276}"/>
              </a:ext>
            </a:extLst>
          </p:cNvPr>
          <p:cNvSpPr txBox="1"/>
          <p:nvPr/>
        </p:nvSpPr>
        <p:spPr>
          <a:xfrm>
            <a:off x="1041422" y="1116455"/>
            <a:ext cx="2745270" cy="246221"/>
          </a:xfrm>
          <a:prstGeom prst="rect">
            <a:avLst/>
          </a:prstGeom>
          <a:noFill/>
        </p:spPr>
        <p:txBody>
          <a:bodyPr wrap="squar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 当期純利益</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総資産（自己資本＋負債）</a:t>
            </a:r>
          </a:p>
        </p:txBody>
      </p:sp>
      <p:cxnSp>
        <p:nvCxnSpPr>
          <p:cNvPr id="61" name="直線矢印コネクタ 60">
            <a:extLst>
              <a:ext uri="{FF2B5EF4-FFF2-40B4-BE49-F238E27FC236}">
                <a16:creationId xmlns:a16="http://schemas.microsoft.com/office/drawing/2014/main" id="{35EE7F4B-59BE-E050-A84A-6454A646941E}"/>
              </a:ext>
            </a:extLst>
          </p:cNvPr>
          <p:cNvCxnSpPr>
            <a:cxnSpLocks/>
          </p:cNvCxnSpPr>
          <p:nvPr/>
        </p:nvCxnSpPr>
        <p:spPr>
          <a:xfrm>
            <a:off x="1435187" y="1918728"/>
            <a:ext cx="0" cy="828000"/>
          </a:xfrm>
          <a:prstGeom prst="straightConnector1">
            <a:avLst/>
          </a:prstGeom>
          <a:ln w="603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E99CA886-BDA6-472E-FF89-B96B4E379EBE}"/>
              </a:ext>
            </a:extLst>
          </p:cNvPr>
          <p:cNvGrpSpPr/>
          <p:nvPr/>
        </p:nvGrpSpPr>
        <p:grpSpPr>
          <a:xfrm>
            <a:off x="1728805" y="2197152"/>
            <a:ext cx="6669876" cy="1192997"/>
            <a:chOff x="1643066" y="2514940"/>
            <a:chExt cx="6669876" cy="1192997"/>
          </a:xfrm>
        </p:grpSpPr>
        <p:grpSp>
          <p:nvGrpSpPr>
            <p:cNvPr id="66" name="グループ化 65">
              <a:extLst>
                <a:ext uri="{FF2B5EF4-FFF2-40B4-BE49-F238E27FC236}">
                  <a16:creationId xmlns:a16="http://schemas.microsoft.com/office/drawing/2014/main" id="{7EFCAC5B-89AB-B023-4D52-831F0F335376}"/>
                </a:ext>
              </a:extLst>
            </p:cNvPr>
            <p:cNvGrpSpPr/>
            <p:nvPr/>
          </p:nvGrpSpPr>
          <p:grpSpPr>
            <a:xfrm>
              <a:off x="2190753" y="2536314"/>
              <a:ext cx="2666998" cy="1171623"/>
              <a:chOff x="2190753" y="2536314"/>
              <a:chExt cx="2666998" cy="1171623"/>
            </a:xfrm>
          </p:grpSpPr>
          <p:sp>
            <p:nvSpPr>
              <p:cNvPr id="74" name="テキスト ボックス 73">
                <a:extLst>
                  <a:ext uri="{FF2B5EF4-FFF2-40B4-BE49-F238E27FC236}">
                    <a16:creationId xmlns:a16="http://schemas.microsoft.com/office/drawing/2014/main" id="{C45C62B1-4EDE-55FF-4505-E2FE025057D0}"/>
                  </a:ext>
                </a:extLst>
              </p:cNvPr>
              <p:cNvSpPr txBox="1"/>
              <p:nvPr/>
            </p:nvSpPr>
            <p:spPr>
              <a:xfrm>
                <a:off x="2533651" y="3338605"/>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77" name="テキスト ボックス 76">
                <a:extLst>
                  <a:ext uri="{FF2B5EF4-FFF2-40B4-BE49-F238E27FC236}">
                    <a16:creationId xmlns:a16="http://schemas.microsoft.com/office/drawing/2014/main" id="{719FB901-7F2A-A1C9-9CA2-AB7A43C45E53}"/>
                  </a:ext>
                </a:extLst>
              </p:cNvPr>
              <p:cNvSpPr txBox="1"/>
              <p:nvPr/>
            </p:nvSpPr>
            <p:spPr>
              <a:xfrm>
                <a:off x="2533651"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当 期 純 利 益</a:t>
                </a:r>
              </a:p>
            </p:txBody>
          </p:sp>
          <p:cxnSp>
            <p:nvCxnSpPr>
              <p:cNvPr id="78" name="直線コネクタ 77">
                <a:extLst>
                  <a:ext uri="{FF2B5EF4-FFF2-40B4-BE49-F238E27FC236}">
                    <a16:creationId xmlns:a16="http://schemas.microsoft.com/office/drawing/2014/main" id="{DBA553CA-7D87-5B4F-7D5F-C1CD1535341F}"/>
                  </a:ext>
                </a:extLst>
              </p:cNvPr>
              <p:cNvCxnSpPr>
                <a:cxnSpLocks/>
              </p:cNvCxnSpPr>
              <p:nvPr/>
            </p:nvCxnSpPr>
            <p:spPr>
              <a:xfrm>
                <a:off x="2190753" y="3294286"/>
                <a:ext cx="2666998" cy="0"/>
              </a:xfrm>
              <a:prstGeom prst="line">
                <a:avLst/>
              </a:prstGeom>
              <a:ln w="412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1C02F297-4456-BAFD-8B71-CAAE9A0DFB6A}"/>
                  </a:ext>
                </a:extLst>
              </p:cNvPr>
              <p:cNvSpPr/>
              <p:nvPr/>
            </p:nvSpPr>
            <p:spPr>
              <a:xfrm>
                <a:off x="2190753" y="2536314"/>
                <a:ext cx="2657472" cy="293990"/>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売上高当期純利益率</a:t>
                </a:r>
              </a:p>
            </p:txBody>
          </p:sp>
        </p:grpSp>
        <p:grpSp>
          <p:nvGrpSpPr>
            <p:cNvPr id="67" name="グループ化 66">
              <a:extLst>
                <a:ext uri="{FF2B5EF4-FFF2-40B4-BE49-F238E27FC236}">
                  <a16:creationId xmlns:a16="http://schemas.microsoft.com/office/drawing/2014/main" id="{1DECB80B-6172-F8AD-329D-C92E6BAD4577}"/>
                </a:ext>
              </a:extLst>
            </p:cNvPr>
            <p:cNvGrpSpPr/>
            <p:nvPr/>
          </p:nvGrpSpPr>
          <p:grpSpPr>
            <a:xfrm>
              <a:off x="5322093" y="2514940"/>
              <a:ext cx="2990849" cy="1192997"/>
              <a:chOff x="5322093" y="2514940"/>
              <a:chExt cx="2990849" cy="1192997"/>
            </a:xfrm>
          </p:grpSpPr>
          <p:cxnSp>
            <p:nvCxnSpPr>
              <p:cNvPr id="70" name="直線コネクタ 69">
                <a:extLst>
                  <a:ext uri="{FF2B5EF4-FFF2-40B4-BE49-F238E27FC236}">
                    <a16:creationId xmlns:a16="http://schemas.microsoft.com/office/drawing/2014/main" id="{3824A3F1-6BAD-0AB3-2CC3-AC5D0F058609}"/>
                  </a:ext>
                </a:extLst>
              </p:cNvPr>
              <p:cNvCxnSpPr>
                <a:cxnSpLocks/>
              </p:cNvCxnSpPr>
              <p:nvPr/>
            </p:nvCxnSpPr>
            <p:spPr>
              <a:xfrm>
                <a:off x="5445919" y="3294286"/>
                <a:ext cx="266699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8162F808-33BE-08CD-8C12-B98A5FA379C0}"/>
                  </a:ext>
                </a:extLst>
              </p:cNvPr>
              <p:cNvSpPr txBox="1"/>
              <p:nvPr/>
            </p:nvSpPr>
            <p:spPr>
              <a:xfrm>
                <a:off x="5793579"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72" name="テキスト ボックス 71">
                <a:extLst>
                  <a:ext uri="{FF2B5EF4-FFF2-40B4-BE49-F238E27FC236}">
                    <a16:creationId xmlns:a16="http://schemas.microsoft.com/office/drawing/2014/main" id="{A5867AD7-E225-D21C-059F-A012E472E4F8}"/>
                  </a:ext>
                </a:extLst>
              </p:cNvPr>
              <p:cNvSpPr txBox="1"/>
              <p:nvPr/>
            </p:nvSpPr>
            <p:spPr>
              <a:xfrm>
                <a:off x="5322093" y="3338605"/>
                <a:ext cx="2990849"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総資産（自己資本＋負債）</a:t>
                </a:r>
              </a:p>
            </p:txBody>
          </p:sp>
          <p:sp>
            <p:nvSpPr>
              <p:cNvPr id="73" name="正方形/長方形 72">
                <a:extLst>
                  <a:ext uri="{FF2B5EF4-FFF2-40B4-BE49-F238E27FC236}">
                    <a16:creationId xmlns:a16="http://schemas.microsoft.com/office/drawing/2014/main" id="{51C55E86-C500-AA7D-3C90-A40903B9077B}"/>
                  </a:ext>
                </a:extLst>
              </p:cNvPr>
              <p:cNvSpPr/>
              <p:nvPr/>
            </p:nvSpPr>
            <p:spPr>
              <a:xfrm>
                <a:off x="5445919" y="2514940"/>
                <a:ext cx="2666998" cy="315364"/>
              </a:xfrm>
              <a:prstGeom prst="rect">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総資本（産）回転率</a:t>
                </a:r>
                <a:endParaRPr kumimoji="1" lang="en-US" altLang="ja-JP" sz="14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sp>
          <p:nvSpPr>
            <p:cNvPr id="68" name="テキスト ボックス 67">
              <a:extLst>
                <a:ext uri="{FF2B5EF4-FFF2-40B4-BE49-F238E27FC236}">
                  <a16:creationId xmlns:a16="http://schemas.microsoft.com/office/drawing/2014/main" id="{7F5101F4-0FE1-469F-6496-4C4ED75626E2}"/>
                </a:ext>
              </a:extLst>
            </p:cNvPr>
            <p:cNvSpPr txBox="1"/>
            <p:nvPr/>
          </p:nvSpPr>
          <p:spPr>
            <a:xfrm>
              <a:off x="1643066" y="2968886"/>
              <a:ext cx="438150" cy="584775"/>
            </a:xfrm>
            <a:prstGeom prst="rect">
              <a:avLst/>
            </a:prstGeom>
            <a:noFill/>
          </p:spPr>
          <p:txBody>
            <a:bodyPr wrap="square" rtlCol="0">
              <a:spAutoFit/>
            </a:bodyPr>
            <a:lstStyle/>
            <a:p>
              <a:pPr algn="ctr"/>
              <a:r>
                <a:rPr kumimoji="1" lang="en-US" altLang="ja-JP" sz="3200" b="1" dirty="0"/>
                <a:t>=</a:t>
              </a:r>
              <a:endParaRPr kumimoji="1" lang="ja-JP" altLang="en-US" sz="3200" b="1" dirty="0"/>
            </a:p>
          </p:txBody>
        </p:sp>
        <p:sp>
          <p:nvSpPr>
            <p:cNvPr id="69" name="テキスト ボックス 68">
              <a:extLst>
                <a:ext uri="{FF2B5EF4-FFF2-40B4-BE49-F238E27FC236}">
                  <a16:creationId xmlns:a16="http://schemas.microsoft.com/office/drawing/2014/main" id="{B4368BC9-582F-D2D1-B921-18B6E7995D9C}"/>
                </a:ext>
              </a:extLst>
            </p:cNvPr>
            <p:cNvSpPr txBox="1"/>
            <p:nvPr/>
          </p:nvSpPr>
          <p:spPr>
            <a:xfrm>
              <a:off x="4907755" y="3091996"/>
              <a:ext cx="438150" cy="461665"/>
            </a:xfrm>
            <a:prstGeom prst="rect">
              <a:avLst/>
            </a:prstGeom>
            <a:noFill/>
          </p:spPr>
          <p:txBody>
            <a:bodyPr wrap="square" rtlCol="0">
              <a:spAutoFit/>
            </a:bodyPr>
            <a:lstStyle/>
            <a:p>
              <a:pPr algn="ctr"/>
              <a:r>
                <a:rPr kumimoji="1" lang="en-US" altLang="ja-JP" sz="2400" b="1" dirty="0"/>
                <a:t>×</a:t>
              </a:r>
              <a:endParaRPr kumimoji="1" lang="ja-JP" altLang="en-US" sz="2400" b="1" dirty="0"/>
            </a:p>
          </p:txBody>
        </p:sp>
      </p:grpSp>
      <p:cxnSp>
        <p:nvCxnSpPr>
          <p:cNvPr id="81" name="直線コネクタ 80">
            <a:extLst>
              <a:ext uri="{FF2B5EF4-FFF2-40B4-BE49-F238E27FC236}">
                <a16:creationId xmlns:a16="http://schemas.microsoft.com/office/drawing/2014/main" id="{0EB3233E-B893-4679-07F8-520BB236E985}"/>
              </a:ext>
            </a:extLst>
          </p:cNvPr>
          <p:cNvCxnSpPr/>
          <p:nvPr/>
        </p:nvCxnSpPr>
        <p:spPr>
          <a:xfrm>
            <a:off x="252412"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sp>
        <p:nvSpPr>
          <p:cNvPr id="46" name="テキスト ボックス 45">
            <a:extLst>
              <a:ext uri="{FF2B5EF4-FFF2-40B4-BE49-F238E27FC236}">
                <a16:creationId xmlns:a16="http://schemas.microsoft.com/office/drawing/2014/main" id="{C2527986-4661-154F-D8F6-1A5B00854F6F}"/>
              </a:ext>
            </a:extLst>
          </p:cNvPr>
          <p:cNvSpPr txBox="1"/>
          <p:nvPr/>
        </p:nvSpPr>
        <p:spPr>
          <a:xfrm>
            <a:off x="176668" y="2711887"/>
            <a:ext cx="2588047" cy="646331"/>
          </a:xfrm>
          <a:prstGeom prst="rect">
            <a:avLst/>
          </a:prstGeom>
          <a:noFill/>
        </p:spPr>
        <p:txBody>
          <a:bodyPr wrap="square" rtlCol="0">
            <a:spAutoFit/>
          </a:bodyPr>
          <a:lstStyle/>
          <a:p>
            <a:pPr algn="ctr"/>
            <a:r>
              <a:rPr kumimoji="1" lang="en-US" altLang="ja-JP" sz="2400" b="1" dirty="0"/>
              <a:t>ROA</a:t>
            </a:r>
          </a:p>
          <a:p>
            <a:pPr algn="ctr"/>
            <a:r>
              <a:rPr kumimoji="1" lang="ja-JP" altLang="en-US" sz="1200" b="1" dirty="0"/>
              <a:t>　　　　　　　　分解すると･･･</a:t>
            </a:r>
          </a:p>
        </p:txBody>
      </p:sp>
      <p:sp>
        <p:nvSpPr>
          <p:cNvPr id="47" name="正方形/長方形 46"/>
          <p:cNvSpPr/>
          <p:nvPr/>
        </p:nvSpPr>
        <p:spPr>
          <a:xfrm>
            <a:off x="638133" y="6529493"/>
            <a:ext cx="8475787" cy="246221"/>
          </a:xfrm>
          <a:prstGeom prst="rect">
            <a:avLst/>
          </a:prstGeom>
        </p:spPr>
        <p:txBody>
          <a:bodyPr wrap="square">
            <a:spAutoFit/>
          </a:bodyPr>
          <a:lstStyle/>
          <a:p>
            <a:r>
              <a:rPr lang="en-US" altLang="ja-JP" sz="1000" dirty="0">
                <a:latin typeface="+mn-ea"/>
              </a:rPr>
              <a:t>※</a:t>
            </a:r>
            <a:r>
              <a:rPr lang="ja-JP" altLang="en-US" sz="1000" dirty="0">
                <a:latin typeface="+mn-ea"/>
              </a:rPr>
              <a:t> </a:t>
            </a:r>
            <a:r>
              <a:rPr lang="ja-JP" altLang="en-US" sz="1000" dirty="0">
                <a:latin typeface="YuGothic-Regular"/>
              </a:rPr>
              <a:t>「新型コロナウイルス感染症」については、以下「コロナ」とする</a:t>
            </a:r>
            <a:endParaRPr lang="ja-JP" altLang="en-US" sz="1000" dirty="0"/>
          </a:p>
        </p:txBody>
      </p:sp>
    </p:spTree>
    <p:extLst>
      <p:ext uri="{BB962C8B-B14F-4D97-AF65-F5344CB8AC3E}">
        <p14:creationId xmlns:p14="http://schemas.microsoft.com/office/powerpoint/2010/main" val="16637322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E280512E-D688-5C7F-2ABF-CF55564B5FBF}"/>
              </a:ext>
            </a:extLst>
          </p:cNvPr>
          <p:cNvSpPr/>
          <p:nvPr/>
        </p:nvSpPr>
        <p:spPr>
          <a:xfrm>
            <a:off x="2084677" y="2336034"/>
            <a:ext cx="1247738" cy="317966"/>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solidFill>
                <a:schemeClr val="tx1"/>
              </a:solidFill>
            </a:endParaRPr>
          </a:p>
        </p:txBody>
      </p:sp>
      <p:sp>
        <p:nvSpPr>
          <p:cNvPr id="90" name="正方形/長方形 89">
            <a:extLst>
              <a:ext uri="{FF2B5EF4-FFF2-40B4-BE49-F238E27FC236}">
                <a16:creationId xmlns:a16="http://schemas.microsoft.com/office/drawing/2014/main" id="{2BBB19F4-428A-31D6-ED7D-201EBBD6D2CF}"/>
              </a:ext>
            </a:extLst>
          </p:cNvPr>
          <p:cNvSpPr/>
          <p:nvPr/>
        </p:nvSpPr>
        <p:spPr>
          <a:xfrm>
            <a:off x="3572106" y="2335055"/>
            <a:ext cx="1491599" cy="30457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solidFill>
                <a:schemeClr val="tx1"/>
              </a:solidFill>
            </a:endParaRPr>
          </a:p>
        </p:txBody>
      </p:sp>
      <p:sp>
        <p:nvSpPr>
          <p:cNvPr id="46" name="テキスト ボックス 45">
            <a:extLst>
              <a:ext uri="{FF2B5EF4-FFF2-40B4-BE49-F238E27FC236}">
                <a16:creationId xmlns:a16="http://schemas.microsoft.com/office/drawing/2014/main" id="{1EB058B3-971A-272E-600B-05B34D23FA6C}"/>
              </a:ext>
            </a:extLst>
          </p:cNvPr>
          <p:cNvSpPr txBox="1"/>
          <p:nvPr/>
        </p:nvSpPr>
        <p:spPr>
          <a:xfrm>
            <a:off x="1362076" y="1961000"/>
            <a:ext cx="4284880" cy="261610"/>
          </a:xfrm>
          <a:prstGeom prst="rect">
            <a:avLst/>
          </a:prstGeom>
          <a:noFill/>
        </p:spPr>
        <p:txBody>
          <a:bodyPr wrap="square" rtlCol="0">
            <a:spAutoFit/>
          </a:bodyPr>
          <a:lstStyle/>
          <a:p>
            <a:r>
              <a:rPr kumimoji="1" lang="ja-JP" altLang="en-US" sz="1100" b="1"/>
              <a:t>（</a:t>
            </a:r>
            <a:r>
              <a:rPr kumimoji="1" lang="en-US" altLang="ja-JP" sz="1100" b="1"/>
              <a:t>※</a:t>
            </a:r>
            <a:r>
              <a:rPr kumimoji="1" lang="ja-JP" altLang="en-US" sz="1100" b="1"/>
              <a:t>）</a:t>
            </a:r>
            <a:r>
              <a:rPr kumimoji="1" lang="en-US" altLang="ja-JP" sz="1100" b="1"/>
              <a:t>RevPAR</a:t>
            </a:r>
            <a:r>
              <a:rPr kumimoji="1" lang="ja-JP" altLang="en-US" sz="1100" b="1"/>
              <a:t> </a:t>
            </a:r>
            <a:r>
              <a:rPr kumimoji="1" lang="en-US" altLang="ja-JP" sz="1100" b="1"/>
              <a:t>= Revenue Per Available Room</a:t>
            </a:r>
            <a:r>
              <a:rPr kumimoji="1" lang="ja-JP" altLang="en-US" sz="1100" b="1"/>
              <a:t>：</a:t>
            </a:r>
            <a:r>
              <a:rPr kumimoji="1" lang="en-US" altLang="ja-JP" sz="1100" b="1"/>
              <a:t>1</a:t>
            </a:r>
            <a:r>
              <a:rPr kumimoji="1" lang="ja-JP" altLang="en-US" sz="1100" b="1"/>
              <a:t>室当たりの収益額</a:t>
            </a:r>
            <a:endParaRPr kumimoji="1" lang="en-US" altLang="ja-JP"/>
          </a:p>
        </p:txBody>
      </p:sp>
      <p:sp>
        <p:nvSpPr>
          <p:cNvPr id="79" name="テキスト ボックス 78">
            <a:extLst>
              <a:ext uri="{FF2B5EF4-FFF2-40B4-BE49-F238E27FC236}">
                <a16:creationId xmlns:a16="http://schemas.microsoft.com/office/drawing/2014/main" id="{C8673D8B-D7CE-99F6-12F0-361EFF1F8902}"/>
              </a:ext>
            </a:extLst>
          </p:cNvPr>
          <p:cNvSpPr txBox="1"/>
          <p:nvPr/>
        </p:nvSpPr>
        <p:spPr>
          <a:xfrm>
            <a:off x="414071" y="2336501"/>
            <a:ext cx="5232884" cy="646331"/>
          </a:xfrm>
          <a:prstGeom prst="rect">
            <a:avLst/>
          </a:prstGeom>
          <a:noFill/>
        </p:spPr>
        <p:txBody>
          <a:bodyPr wrap="square" rtlCol="0">
            <a:spAutoFit/>
          </a:bodyPr>
          <a:lstStyle/>
          <a:p>
            <a:pPr algn="ctr"/>
            <a:r>
              <a:rPr kumimoji="1" lang="en-US" altLang="ja-JP" b="1"/>
              <a:t>RevPAR  =  </a:t>
            </a:r>
            <a:r>
              <a:rPr kumimoji="1" lang="ja-JP" altLang="en-US" b="1"/>
              <a:t>客室稼働率 </a:t>
            </a:r>
            <a:r>
              <a:rPr kumimoji="1" lang="en-US" altLang="ja-JP" b="1"/>
              <a:t>× </a:t>
            </a:r>
            <a:r>
              <a:rPr kumimoji="1" lang="ja-JP" altLang="en-US" b="1"/>
              <a:t>客室平均単価</a:t>
            </a:r>
            <a:r>
              <a:rPr kumimoji="1" lang="en-US" altLang="ja-JP" b="1"/>
              <a:t> </a:t>
            </a:r>
          </a:p>
          <a:p>
            <a:endParaRPr kumimoji="1" lang="ja-JP" altLang="en-US"/>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の目利き（訪問後編）　その１</a:t>
            </a:r>
            <a:endParaRPr kumimoji="1" lang="ja-JP" altLang="en-US" sz="2000" b="1" u="sng">
              <a:latin typeface="+mn-ea"/>
            </a:endParaRPr>
          </a:p>
        </p:txBody>
      </p:sp>
      <p:sp>
        <p:nvSpPr>
          <p:cNvPr id="2" name="テキスト ボックス 1">
            <a:extLst>
              <a:ext uri="{FF2B5EF4-FFF2-40B4-BE49-F238E27FC236}">
                <a16:creationId xmlns:a16="http://schemas.microsoft.com/office/drawing/2014/main" id="{C8E2937D-F0AA-8DCC-8FA7-B974CC95005D}"/>
              </a:ext>
            </a:extLst>
          </p:cNvPr>
          <p:cNvSpPr txBox="1"/>
          <p:nvPr/>
        </p:nvSpPr>
        <p:spPr>
          <a:xfrm>
            <a:off x="217714" y="500581"/>
            <a:ext cx="9013372" cy="415498"/>
          </a:xfrm>
          <a:prstGeom prst="rect">
            <a:avLst/>
          </a:prstGeom>
          <a:noFill/>
        </p:spPr>
        <p:txBody>
          <a:bodyPr wrap="square" rtlCol="0">
            <a:spAutoFit/>
          </a:bodyPr>
          <a:lstStyle/>
          <a:p>
            <a:r>
              <a:rPr kumimoji="1" lang="ja-JP" altLang="en-US" sz="1000"/>
              <a:t>宿泊業は事前準備よりも、現地調査やヒアリングを経た上で全体を考察しなおす必要があることが多い業種です。特に地元のホテルや旅館などは、冠婚葬祭やイベント以外では利用することが少ないという現実もあります。様々な情報や事実を取り入れて俯瞰的な考察をすることをお勧めします。</a:t>
            </a:r>
            <a:endParaRPr kumimoji="1" lang="en-US" altLang="ja-JP" sz="1000"/>
          </a:p>
        </p:txBody>
      </p:sp>
      <p:sp>
        <p:nvSpPr>
          <p:cNvPr id="8" name="テキスト ボックス 7">
            <a:extLst>
              <a:ext uri="{FF2B5EF4-FFF2-40B4-BE49-F238E27FC236}">
                <a16:creationId xmlns:a16="http://schemas.microsoft.com/office/drawing/2014/main" id="{5C4C9EA8-8AE5-FFD4-E296-D07F3341C3BB}"/>
              </a:ext>
            </a:extLst>
          </p:cNvPr>
          <p:cNvSpPr txBox="1"/>
          <p:nvPr/>
        </p:nvSpPr>
        <p:spPr>
          <a:xfrm>
            <a:off x="3355200" y="1242806"/>
            <a:ext cx="6294337" cy="707886"/>
          </a:xfrm>
          <a:prstGeom prst="rect">
            <a:avLst/>
          </a:prstGeom>
          <a:noFill/>
        </p:spPr>
        <p:txBody>
          <a:bodyPr wrap="square" rtlCol="0">
            <a:spAutoFit/>
          </a:bodyPr>
          <a:lstStyle/>
          <a:p>
            <a:r>
              <a:rPr kumimoji="1" lang="ja-JP" altLang="en-US" sz="1000">
                <a:latin typeface="+mn-ea"/>
              </a:rPr>
              <a:t>□  宿泊販売の動向をみる、最も基礎的な指標</a:t>
            </a:r>
            <a:endParaRPr kumimoji="1" lang="en-US" altLang="ja-JP" sz="1000">
              <a:latin typeface="+mn-ea"/>
            </a:endParaRPr>
          </a:p>
          <a:p>
            <a:r>
              <a:rPr kumimoji="1" lang="ja-JP" altLang="en-US" sz="1000">
                <a:latin typeface="+mn-ea"/>
              </a:rPr>
              <a:t>□  現地調査によるヒアリング内容と</a:t>
            </a:r>
            <a:r>
              <a:rPr kumimoji="1" lang="en-US" altLang="ja-JP" sz="1000">
                <a:latin typeface="+mn-ea"/>
              </a:rPr>
              <a:t>RevPAR</a:t>
            </a:r>
            <a:r>
              <a:rPr kumimoji="1" lang="ja-JP" altLang="en-US" sz="1000">
                <a:latin typeface="+mn-ea"/>
              </a:rPr>
              <a:t>の動きに相関性はあるか？</a:t>
            </a:r>
            <a:endParaRPr kumimoji="1" lang="en-US" altLang="ja-JP" sz="1000">
              <a:latin typeface="+mn-ea"/>
            </a:endParaRPr>
          </a:p>
          <a:p>
            <a:r>
              <a:rPr kumimoji="1" lang="ja-JP" altLang="en-US" sz="1000">
                <a:latin typeface="+mn-ea"/>
              </a:rPr>
              <a:t>　（事業者側のイメージと実際の客室の動きは合っているか？）</a:t>
            </a:r>
            <a:endParaRPr kumimoji="1" lang="en-US" altLang="ja-JP" sz="1000">
              <a:latin typeface="+mn-ea"/>
            </a:endParaRPr>
          </a:p>
          <a:p>
            <a:r>
              <a:rPr kumimoji="1" lang="ja-JP" altLang="en-US" sz="1000">
                <a:latin typeface="+mn-ea"/>
              </a:rPr>
              <a:t>□  きめ細かな販売管理を行っているか？の考察にもなる </a:t>
            </a:r>
            <a:endParaRPr kumimoji="1" lang="en-US" altLang="ja-JP" sz="1000">
              <a:latin typeface="+mn-ea"/>
            </a:endParaRPr>
          </a:p>
        </p:txBody>
      </p:sp>
      <p:cxnSp>
        <p:nvCxnSpPr>
          <p:cNvPr id="80" name="直線コネクタ 79">
            <a:extLst>
              <a:ext uri="{FF2B5EF4-FFF2-40B4-BE49-F238E27FC236}">
                <a16:creationId xmlns:a16="http://schemas.microsoft.com/office/drawing/2014/main" id="{1A9EF342-3EC1-D647-754C-A6E9A39216CC}"/>
              </a:ext>
            </a:extLst>
          </p:cNvPr>
          <p:cNvCxnSpPr/>
          <p:nvPr/>
        </p:nvCxnSpPr>
        <p:spPr>
          <a:xfrm>
            <a:off x="136510" y="433457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5C67BE83-08DA-5121-8119-3E9E82F3D9CB}"/>
              </a:ext>
            </a:extLst>
          </p:cNvPr>
          <p:cNvSpPr txBox="1"/>
          <p:nvPr/>
        </p:nvSpPr>
        <p:spPr>
          <a:xfrm>
            <a:off x="476731" y="2755414"/>
            <a:ext cx="5462316" cy="1477328"/>
          </a:xfrm>
          <a:prstGeom prst="rect">
            <a:avLst/>
          </a:prstGeom>
          <a:noFill/>
        </p:spPr>
        <p:txBody>
          <a:bodyPr wrap="square" rtlCol="0">
            <a:spAutoFit/>
          </a:bodyPr>
          <a:lstStyle/>
          <a:p>
            <a:r>
              <a:rPr kumimoji="1" lang="ja-JP" altLang="en-US" sz="1000" spc="-100">
                <a:latin typeface="+mn-ea"/>
              </a:rPr>
              <a:t>□  訪問時に入手したデータ（販売客室数や販売単価）で算出可能</a:t>
            </a:r>
            <a:endParaRPr kumimoji="1" lang="en-US" altLang="ja-JP" sz="1000" spc="-100">
              <a:latin typeface="+mn-ea"/>
            </a:endParaRPr>
          </a:p>
          <a:p>
            <a:r>
              <a:rPr kumimoji="1" lang="ja-JP" altLang="en-US" sz="1000" spc="-100">
                <a:latin typeface="+mn-ea"/>
              </a:rPr>
              <a:t>□  宿泊業の経営管理ソフトなどを導入していれば</a:t>
            </a:r>
            <a:r>
              <a:rPr kumimoji="1" lang="en-US" altLang="ja-JP" sz="1000" spc="-100">
                <a:latin typeface="+mn-ea"/>
              </a:rPr>
              <a:t>RevPAR</a:t>
            </a:r>
            <a:r>
              <a:rPr kumimoji="1" lang="ja-JP" altLang="en-US" sz="1000" spc="-100">
                <a:latin typeface="+mn-ea"/>
              </a:rPr>
              <a:t>自体を閲覧可能</a:t>
            </a:r>
            <a:endParaRPr kumimoji="1" lang="en-US" altLang="ja-JP" sz="1000" spc="-100">
              <a:latin typeface="+mn-ea"/>
            </a:endParaRPr>
          </a:p>
          <a:p>
            <a:r>
              <a:rPr kumimoji="1" lang="ja-JP" altLang="en-US" sz="1000" spc="-100">
                <a:latin typeface="+mn-ea"/>
              </a:rPr>
              <a:t>□  一般論として、客室稼働率、客単価どちらか一方を上げると他方は落ちることになる</a:t>
            </a:r>
            <a:endParaRPr kumimoji="1" lang="en-US" altLang="ja-JP" sz="1000" spc="-100">
              <a:latin typeface="+mn-ea"/>
            </a:endParaRPr>
          </a:p>
          <a:p>
            <a:r>
              <a:rPr kumimoji="1" lang="ja-JP" altLang="en-US" sz="1000" spc="-100">
                <a:latin typeface="+mn-ea"/>
              </a:rPr>
              <a:t>□  曜日・週次・月次のトレンドだけではなく繁忙期やプラン・キャンペーン別などの</a:t>
            </a:r>
            <a:endParaRPr kumimoji="1" lang="en-US" altLang="ja-JP" sz="1000" spc="-100">
              <a:latin typeface="+mn-ea"/>
            </a:endParaRPr>
          </a:p>
          <a:p>
            <a:r>
              <a:rPr kumimoji="1" lang="ja-JP" altLang="en-US" sz="1000" spc="-100">
                <a:latin typeface="+mn-ea"/>
              </a:rPr>
              <a:t>　  分析にも役立つ</a:t>
            </a:r>
            <a:endParaRPr kumimoji="1" lang="en-US" altLang="ja-JP" sz="1000" spc="-100">
              <a:latin typeface="+mn-ea"/>
            </a:endParaRPr>
          </a:p>
          <a:p>
            <a:r>
              <a:rPr kumimoji="1" lang="ja-JP" altLang="en-US" sz="1000" spc="-100">
                <a:latin typeface="+mn-ea"/>
              </a:rPr>
              <a:t>□  繁忙期の数値の悪化は、直前の空室を売り切る力がないことがある</a:t>
            </a:r>
            <a:endParaRPr kumimoji="1" lang="en-US" altLang="ja-JP" sz="1000" spc="-100">
              <a:latin typeface="+mn-ea"/>
            </a:endParaRPr>
          </a:p>
          <a:p>
            <a:r>
              <a:rPr kumimoji="1" lang="ja-JP" altLang="en-US" sz="1000" spc="-100">
                <a:latin typeface="+mn-ea"/>
              </a:rPr>
              <a:t>　（１人利用、素泊まり、レイトチェックイン価格の設定などによる客室稼働率の維持）</a:t>
            </a:r>
            <a:endParaRPr kumimoji="1" lang="en-US" altLang="ja-JP" sz="1000" spc="-100">
              <a:latin typeface="+mn-ea"/>
            </a:endParaRPr>
          </a:p>
          <a:p>
            <a:r>
              <a:rPr kumimoji="1" lang="ja-JP" altLang="en-US" sz="1000" spc="-100">
                <a:latin typeface="+mn-ea"/>
              </a:rPr>
              <a:t>□  閑散期の数値の上昇は、チャンスロスが内在していることがある</a:t>
            </a:r>
            <a:endParaRPr kumimoji="1" lang="en-US" altLang="ja-JP" sz="1000" spc="-100">
              <a:latin typeface="+mn-ea"/>
            </a:endParaRPr>
          </a:p>
          <a:p>
            <a:r>
              <a:rPr kumimoji="1" lang="ja-JP" altLang="en-US" sz="1000" spc="-100">
                <a:latin typeface="+mn-ea"/>
              </a:rPr>
              <a:t>　（隠れたニーズ、周辺のマイナーイベントによる販売の更なる拡大の可能性）</a:t>
            </a:r>
            <a:endParaRPr kumimoji="1" lang="en-US" altLang="ja-JP" sz="1000" spc="-100">
              <a:latin typeface="+mn-ea"/>
            </a:endParaRPr>
          </a:p>
        </p:txBody>
      </p:sp>
      <p:cxnSp>
        <p:nvCxnSpPr>
          <p:cNvPr id="85" name="直線コネクタ 84">
            <a:extLst>
              <a:ext uri="{FF2B5EF4-FFF2-40B4-BE49-F238E27FC236}">
                <a16:creationId xmlns:a16="http://schemas.microsoft.com/office/drawing/2014/main" id="{936000E6-6385-245A-B15E-F6A5451D3022}"/>
              </a:ext>
            </a:extLst>
          </p:cNvPr>
          <p:cNvCxnSpPr>
            <a:cxnSpLocks/>
          </p:cNvCxnSpPr>
          <p:nvPr/>
        </p:nvCxnSpPr>
        <p:spPr>
          <a:xfrm>
            <a:off x="414070" y="2692730"/>
            <a:ext cx="5304803" cy="27801"/>
          </a:xfrm>
          <a:prstGeom prst="line">
            <a:avLst/>
          </a:prstGeom>
          <a:ln w="3492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sp>
        <p:nvSpPr>
          <p:cNvPr id="87" name="正方形/長方形 86">
            <a:extLst>
              <a:ext uri="{FF2B5EF4-FFF2-40B4-BE49-F238E27FC236}">
                <a16:creationId xmlns:a16="http://schemas.microsoft.com/office/drawing/2014/main" id="{612D59D1-6CCB-326E-026C-3102DB3B0495}"/>
              </a:ext>
            </a:extLst>
          </p:cNvPr>
          <p:cNvSpPr/>
          <p:nvPr/>
        </p:nvSpPr>
        <p:spPr>
          <a:xfrm>
            <a:off x="5920039" y="2440930"/>
            <a:ext cx="1847773" cy="265585"/>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客室稼働率</a:t>
            </a:r>
          </a:p>
        </p:txBody>
      </p:sp>
      <p:sp>
        <p:nvSpPr>
          <p:cNvPr id="88" name="正方形/長方形 87">
            <a:extLst>
              <a:ext uri="{FF2B5EF4-FFF2-40B4-BE49-F238E27FC236}">
                <a16:creationId xmlns:a16="http://schemas.microsoft.com/office/drawing/2014/main" id="{C59B1F52-D2AB-CF5D-7E90-60A1D1945FDA}"/>
              </a:ext>
            </a:extLst>
          </p:cNvPr>
          <p:cNvSpPr/>
          <p:nvPr/>
        </p:nvSpPr>
        <p:spPr>
          <a:xfrm>
            <a:off x="7912192" y="2440930"/>
            <a:ext cx="1847773" cy="26558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客室平均単価</a:t>
            </a:r>
          </a:p>
        </p:txBody>
      </p:sp>
      <p:sp>
        <p:nvSpPr>
          <p:cNvPr id="91" name="矢印: 下 90">
            <a:extLst>
              <a:ext uri="{FF2B5EF4-FFF2-40B4-BE49-F238E27FC236}">
                <a16:creationId xmlns:a16="http://schemas.microsoft.com/office/drawing/2014/main" id="{3BD8A2E0-4B98-88A8-4E5F-E7F63BD6E72C}"/>
              </a:ext>
            </a:extLst>
          </p:cNvPr>
          <p:cNvSpPr/>
          <p:nvPr/>
        </p:nvSpPr>
        <p:spPr>
          <a:xfrm>
            <a:off x="6601438" y="2873579"/>
            <a:ext cx="582612" cy="403762"/>
          </a:xfrm>
          <a:prstGeom prst="downArrow">
            <a:avLst/>
          </a:prstGeom>
          <a:noFill/>
          <a:ln w="38100">
            <a:solidFill>
              <a:srgbClr val="92D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矢印: 下 91">
            <a:extLst>
              <a:ext uri="{FF2B5EF4-FFF2-40B4-BE49-F238E27FC236}">
                <a16:creationId xmlns:a16="http://schemas.microsoft.com/office/drawing/2014/main" id="{F5542B66-0A7A-5C95-F013-8D6AD3A29789}"/>
              </a:ext>
            </a:extLst>
          </p:cNvPr>
          <p:cNvSpPr/>
          <p:nvPr/>
        </p:nvSpPr>
        <p:spPr>
          <a:xfrm>
            <a:off x="8544772" y="2872800"/>
            <a:ext cx="582612" cy="403762"/>
          </a:xfrm>
          <a:prstGeom prst="downArrow">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1F5CA70A-EF82-7B11-825D-F57ED25AF7E4}"/>
              </a:ext>
            </a:extLst>
          </p:cNvPr>
          <p:cNvGrpSpPr/>
          <p:nvPr/>
        </p:nvGrpSpPr>
        <p:grpSpPr>
          <a:xfrm>
            <a:off x="5826488" y="3381439"/>
            <a:ext cx="2139843" cy="695557"/>
            <a:chOff x="5880000" y="3314651"/>
            <a:chExt cx="2139843" cy="695557"/>
          </a:xfrm>
        </p:grpSpPr>
        <p:cxnSp>
          <p:nvCxnSpPr>
            <p:cNvPr id="94" name="直線コネクタ 93">
              <a:extLst>
                <a:ext uri="{FF2B5EF4-FFF2-40B4-BE49-F238E27FC236}">
                  <a16:creationId xmlns:a16="http://schemas.microsoft.com/office/drawing/2014/main" id="{88B5F99A-90A9-15D8-F3E5-1ACAC0307333}"/>
                </a:ext>
              </a:extLst>
            </p:cNvPr>
            <p:cNvCxnSpPr>
              <a:cxnSpLocks/>
            </p:cNvCxnSpPr>
            <p:nvPr/>
          </p:nvCxnSpPr>
          <p:spPr>
            <a:xfrm>
              <a:off x="6099518" y="3657596"/>
              <a:ext cx="1700807"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id="{2780C0AA-E509-9BAE-9094-3B72A3CD7958}"/>
                </a:ext>
              </a:extLst>
            </p:cNvPr>
            <p:cNvSpPr txBox="1"/>
            <p:nvPr/>
          </p:nvSpPr>
          <p:spPr>
            <a:xfrm>
              <a:off x="5880000" y="3733209"/>
              <a:ext cx="2139843" cy="276999"/>
            </a:xfrm>
            <a:prstGeom prst="rect">
              <a:avLst/>
            </a:prstGeom>
            <a:noFill/>
          </p:spPr>
          <p:txBody>
            <a:bodyPr wrap="square" rtlCol="0">
              <a:spAutoFit/>
            </a:bodyPr>
            <a:lstStyle/>
            <a:p>
              <a:pPr algn="ctr"/>
              <a:r>
                <a:rPr kumimoji="1" lang="ja-JP" altLang="en-US" sz="1200" b="1"/>
                <a:t>販売可能な総客室数</a:t>
              </a:r>
            </a:p>
          </p:txBody>
        </p:sp>
        <p:sp>
          <p:nvSpPr>
            <p:cNvPr id="97" name="テキスト ボックス 96">
              <a:extLst>
                <a:ext uri="{FF2B5EF4-FFF2-40B4-BE49-F238E27FC236}">
                  <a16:creationId xmlns:a16="http://schemas.microsoft.com/office/drawing/2014/main" id="{E80B59D5-431D-F395-DB88-42E02697EC40}"/>
                </a:ext>
              </a:extLst>
            </p:cNvPr>
            <p:cNvSpPr txBox="1"/>
            <p:nvPr/>
          </p:nvSpPr>
          <p:spPr>
            <a:xfrm>
              <a:off x="5880000" y="3314651"/>
              <a:ext cx="2139843" cy="276999"/>
            </a:xfrm>
            <a:prstGeom prst="rect">
              <a:avLst/>
            </a:prstGeom>
            <a:noFill/>
          </p:spPr>
          <p:txBody>
            <a:bodyPr wrap="square" rtlCol="0">
              <a:spAutoFit/>
            </a:bodyPr>
            <a:lstStyle/>
            <a:p>
              <a:pPr algn="ctr"/>
              <a:r>
                <a:rPr kumimoji="1" lang="ja-JP" altLang="en-US" sz="1200" b="1"/>
                <a:t>宿泊した客室数</a:t>
              </a:r>
            </a:p>
          </p:txBody>
        </p:sp>
      </p:grpSp>
      <p:grpSp>
        <p:nvGrpSpPr>
          <p:cNvPr id="100" name="グループ化 99">
            <a:extLst>
              <a:ext uri="{FF2B5EF4-FFF2-40B4-BE49-F238E27FC236}">
                <a16:creationId xmlns:a16="http://schemas.microsoft.com/office/drawing/2014/main" id="{DEFFF8A4-C4F7-8173-D743-F8817D4F67C9}"/>
              </a:ext>
            </a:extLst>
          </p:cNvPr>
          <p:cNvGrpSpPr/>
          <p:nvPr/>
        </p:nvGrpSpPr>
        <p:grpSpPr>
          <a:xfrm>
            <a:off x="7766157" y="3380400"/>
            <a:ext cx="2139843" cy="695557"/>
            <a:chOff x="5880000" y="3314651"/>
            <a:chExt cx="2139843" cy="695557"/>
          </a:xfrm>
        </p:grpSpPr>
        <p:cxnSp>
          <p:nvCxnSpPr>
            <p:cNvPr id="101" name="直線コネクタ 100">
              <a:extLst>
                <a:ext uri="{FF2B5EF4-FFF2-40B4-BE49-F238E27FC236}">
                  <a16:creationId xmlns:a16="http://schemas.microsoft.com/office/drawing/2014/main" id="{A3DFAAD2-70A5-258B-286D-8C4D098C15DF}"/>
                </a:ext>
              </a:extLst>
            </p:cNvPr>
            <p:cNvCxnSpPr>
              <a:cxnSpLocks/>
            </p:cNvCxnSpPr>
            <p:nvPr/>
          </p:nvCxnSpPr>
          <p:spPr>
            <a:xfrm>
              <a:off x="6099518" y="3657596"/>
              <a:ext cx="1700807"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E8B4C8FB-9D1A-4005-5ABE-80F21BC2407D}"/>
                </a:ext>
              </a:extLst>
            </p:cNvPr>
            <p:cNvSpPr txBox="1"/>
            <p:nvPr/>
          </p:nvSpPr>
          <p:spPr>
            <a:xfrm>
              <a:off x="5880000" y="3733209"/>
              <a:ext cx="2139843" cy="276999"/>
            </a:xfrm>
            <a:prstGeom prst="rect">
              <a:avLst/>
            </a:prstGeom>
            <a:noFill/>
          </p:spPr>
          <p:txBody>
            <a:bodyPr wrap="square" rtlCol="0">
              <a:spAutoFit/>
            </a:bodyPr>
            <a:lstStyle/>
            <a:p>
              <a:pPr algn="ctr"/>
              <a:r>
                <a:rPr kumimoji="1" lang="ja-JP" altLang="en-US" sz="1200" b="1"/>
                <a:t>販売した客室数</a:t>
              </a:r>
            </a:p>
          </p:txBody>
        </p:sp>
        <p:sp>
          <p:nvSpPr>
            <p:cNvPr id="103" name="テキスト ボックス 102">
              <a:extLst>
                <a:ext uri="{FF2B5EF4-FFF2-40B4-BE49-F238E27FC236}">
                  <a16:creationId xmlns:a16="http://schemas.microsoft.com/office/drawing/2014/main" id="{A3B7E788-680B-AB13-CAA4-DF5819A3E0F0}"/>
                </a:ext>
              </a:extLst>
            </p:cNvPr>
            <p:cNvSpPr txBox="1"/>
            <p:nvPr/>
          </p:nvSpPr>
          <p:spPr>
            <a:xfrm>
              <a:off x="5880000" y="3314651"/>
              <a:ext cx="2139843" cy="276999"/>
            </a:xfrm>
            <a:prstGeom prst="rect">
              <a:avLst/>
            </a:prstGeom>
            <a:noFill/>
          </p:spPr>
          <p:txBody>
            <a:bodyPr wrap="square" rtlCol="0">
              <a:spAutoFit/>
            </a:bodyPr>
            <a:lstStyle/>
            <a:p>
              <a:pPr algn="ctr"/>
              <a:r>
                <a:rPr kumimoji="1" lang="ja-JP" altLang="en-US" sz="1200" b="1"/>
                <a:t>客室売上高</a:t>
              </a:r>
            </a:p>
          </p:txBody>
        </p:sp>
      </p:grpSp>
      <p:sp>
        <p:nvSpPr>
          <p:cNvPr id="113" name="テキスト ボックス 112">
            <a:extLst>
              <a:ext uri="{FF2B5EF4-FFF2-40B4-BE49-F238E27FC236}">
                <a16:creationId xmlns:a16="http://schemas.microsoft.com/office/drawing/2014/main" id="{06011DB6-8828-DAAF-56C4-64B9CBA52676}"/>
              </a:ext>
            </a:extLst>
          </p:cNvPr>
          <p:cNvSpPr txBox="1"/>
          <p:nvPr/>
        </p:nvSpPr>
        <p:spPr>
          <a:xfrm>
            <a:off x="3355200" y="4544023"/>
            <a:ext cx="6294337" cy="707886"/>
          </a:xfrm>
          <a:prstGeom prst="rect">
            <a:avLst/>
          </a:prstGeom>
          <a:noFill/>
        </p:spPr>
        <p:txBody>
          <a:bodyPr wrap="square" rtlCol="0">
            <a:spAutoFit/>
          </a:bodyPr>
          <a:lstStyle/>
          <a:p>
            <a:r>
              <a:rPr kumimoji="1" lang="ja-JP" altLang="en-US" sz="1000">
                <a:latin typeface="+mn-ea"/>
              </a:rPr>
              <a:t>□  業態や立地、規模により事業性が大きく変動する業種</a:t>
            </a:r>
            <a:endParaRPr kumimoji="1" lang="en-US" altLang="ja-JP" sz="1000">
              <a:latin typeface="+mn-ea"/>
            </a:endParaRPr>
          </a:p>
          <a:p>
            <a:r>
              <a:rPr kumimoji="1" lang="ja-JP" altLang="en-US" sz="1000">
                <a:latin typeface="+mn-ea"/>
              </a:rPr>
              <a:t>□  融資件数は少ないが債権額が多い傾向もあり、慎重な考察が必要な業種</a:t>
            </a:r>
            <a:endParaRPr kumimoji="1" lang="en-US" altLang="ja-JP" sz="1000">
              <a:latin typeface="+mn-ea"/>
            </a:endParaRPr>
          </a:p>
          <a:p>
            <a:r>
              <a:rPr kumimoji="1" lang="ja-JP" altLang="en-US" sz="1000">
                <a:latin typeface="+mn-ea"/>
              </a:rPr>
              <a:t>□  温泉街にある中小旅館群に融資が多い金融機関もある</a:t>
            </a:r>
            <a:endParaRPr kumimoji="1" lang="en-US" altLang="ja-JP" sz="1000">
              <a:latin typeface="+mn-ea"/>
            </a:endParaRPr>
          </a:p>
          <a:p>
            <a:r>
              <a:rPr kumimoji="1" lang="ja-JP" altLang="en-US" sz="1000">
                <a:latin typeface="+mn-ea"/>
              </a:rPr>
              <a:t>□  事業性見極めの俯瞰的視座として再整理する</a:t>
            </a:r>
            <a:endParaRPr kumimoji="1" lang="en-US" altLang="ja-JP" sz="1000">
              <a:latin typeface="+mn-ea"/>
            </a:endParaRPr>
          </a:p>
        </p:txBody>
      </p:sp>
      <p:sp>
        <p:nvSpPr>
          <p:cNvPr id="114" name="テキスト ボックス 113">
            <a:extLst>
              <a:ext uri="{FF2B5EF4-FFF2-40B4-BE49-F238E27FC236}">
                <a16:creationId xmlns:a16="http://schemas.microsoft.com/office/drawing/2014/main" id="{FA913D89-ED5B-C8DB-E996-BC748C35750F}"/>
              </a:ext>
            </a:extLst>
          </p:cNvPr>
          <p:cNvSpPr txBox="1"/>
          <p:nvPr/>
        </p:nvSpPr>
        <p:spPr>
          <a:xfrm>
            <a:off x="2095752" y="5446523"/>
            <a:ext cx="1466491" cy="646331"/>
          </a:xfrm>
          <a:prstGeom prst="rect">
            <a:avLst/>
          </a:prstGeom>
          <a:noFill/>
        </p:spPr>
        <p:txBody>
          <a:bodyPr wrap="square" rtlCol="0">
            <a:spAutoFit/>
          </a:bodyPr>
          <a:lstStyle/>
          <a:p>
            <a:pPr algn="ctr"/>
            <a:r>
              <a:rPr kumimoji="1" lang="ja-JP" altLang="en-US" b="1"/>
              <a:t>現在までの</a:t>
            </a:r>
            <a:endParaRPr kumimoji="1" lang="en-US" altLang="ja-JP" b="1"/>
          </a:p>
          <a:p>
            <a:pPr algn="ctr"/>
            <a:r>
              <a:rPr kumimoji="1" lang="ja-JP" altLang="en-US" b="1"/>
              <a:t>定量要素</a:t>
            </a:r>
          </a:p>
        </p:txBody>
      </p:sp>
      <p:sp>
        <p:nvSpPr>
          <p:cNvPr id="115" name="テキスト ボックス 114">
            <a:extLst>
              <a:ext uri="{FF2B5EF4-FFF2-40B4-BE49-F238E27FC236}">
                <a16:creationId xmlns:a16="http://schemas.microsoft.com/office/drawing/2014/main" id="{C95A85D1-BF00-A7B1-D5F5-83C441FC547E}"/>
              </a:ext>
            </a:extLst>
          </p:cNvPr>
          <p:cNvSpPr txBox="1"/>
          <p:nvPr/>
        </p:nvSpPr>
        <p:spPr>
          <a:xfrm>
            <a:off x="3920969" y="5445672"/>
            <a:ext cx="1466491" cy="646331"/>
          </a:xfrm>
          <a:prstGeom prst="rect">
            <a:avLst/>
          </a:prstGeom>
          <a:noFill/>
        </p:spPr>
        <p:txBody>
          <a:bodyPr wrap="square" rtlCol="0">
            <a:spAutoFit/>
          </a:bodyPr>
          <a:lstStyle/>
          <a:p>
            <a:pPr algn="ctr"/>
            <a:r>
              <a:rPr kumimoji="1" lang="ja-JP" altLang="en-US" b="1"/>
              <a:t>人材確保</a:t>
            </a:r>
            <a:endParaRPr kumimoji="1" lang="en-US" altLang="ja-JP" b="1"/>
          </a:p>
          <a:p>
            <a:pPr algn="ctr"/>
            <a:r>
              <a:rPr kumimoji="1" lang="ja-JP" altLang="en-US" b="1"/>
              <a:t>状況</a:t>
            </a:r>
          </a:p>
        </p:txBody>
      </p:sp>
      <p:sp>
        <p:nvSpPr>
          <p:cNvPr id="116" name="テキスト ボックス 115">
            <a:extLst>
              <a:ext uri="{FF2B5EF4-FFF2-40B4-BE49-F238E27FC236}">
                <a16:creationId xmlns:a16="http://schemas.microsoft.com/office/drawing/2014/main" id="{F4E07686-212C-AFC7-CF1D-E6317EF70F0C}"/>
              </a:ext>
            </a:extLst>
          </p:cNvPr>
          <p:cNvSpPr txBox="1"/>
          <p:nvPr/>
        </p:nvSpPr>
        <p:spPr>
          <a:xfrm>
            <a:off x="5947707" y="5431160"/>
            <a:ext cx="1466491" cy="646331"/>
          </a:xfrm>
          <a:prstGeom prst="rect">
            <a:avLst/>
          </a:prstGeom>
          <a:noFill/>
        </p:spPr>
        <p:txBody>
          <a:bodyPr wrap="square" rtlCol="0">
            <a:spAutoFit/>
          </a:bodyPr>
          <a:lstStyle/>
          <a:p>
            <a:pPr algn="ctr"/>
            <a:r>
              <a:rPr kumimoji="1" lang="ja-JP" altLang="en-US" b="1"/>
              <a:t>主要設備</a:t>
            </a:r>
            <a:endParaRPr kumimoji="1" lang="en-US" altLang="ja-JP" b="1"/>
          </a:p>
          <a:p>
            <a:pPr algn="ctr"/>
            <a:r>
              <a:rPr kumimoji="1" lang="ja-JP" altLang="en-US" b="1"/>
              <a:t>状況</a:t>
            </a:r>
            <a:endParaRPr kumimoji="1" lang="en-US" altLang="ja-JP" b="1"/>
          </a:p>
        </p:txBody>
      </p:sp>
      <p:sp>
        <p:nvSpPr>
          <p:cNvPr id="117" name="テキスト ボックス 116">
            <a:extLst>
              <a:ext uri="{FF2B5EF4-FFF2-40B4-BE49-F238E27FC236}">
                <a16:creationId xmlns:a16="http://schemas.microsoft.com/office/drawing/2014/main" id="{4EF15ECD-E2D0-0926-E4F5-45BCD57052BF}"/>
              </a:ext>
            </a:extLst>
          </p:cNvPr>
          <p:cNvSpPr txBox="1"/>
          <p:nvPr/>
        </p:nvSpPr>
        <p:spPr>
          <a:xfrm>
            <a:off x="7927975" y="5445671"/>
            <a:ext cx="1466491" cy="646331"/>
          </a:xfrm>
          <a:prstGeom prst="rect">
            <a:avLst/>
          </a:prstGeom>
          <a:noFill/>
        </p:spPr>
        <p:txBody>
          <a:bodyPr wrap="square" rtlCol="0">
            <a:spAutoFit/>
          </a:bodyPr>
          <a:lstStyle/>
          <a:p>
            <a:pPr algn="ctr"/>
            <a:r>
              <a:rPr kumimoji="1" lang="ja-JP" altLang="en-US" b="1"/>
              <a:t>後継体制</a:t>
            </a:r>
            <a:endParaRPr kumimoji="1" lang="en-US" altLang="ja-JP" b="1"/>
          </a:p>
          <a:p>
            <a:pPr algn="ctr"/>
            <a:r>
              <a:rPr kumimoji="1" lang="ja-JP" altLang="en-US" b="1"/>
              <a:t>状況</a:t>
            </a:r>
            <a:endParaRPr kumimoji="1" lang="en-US" altLang="ja-JP" b="1"/>
          </a:p>
        </p:txBody>
      </p:sp>
      <p:sp>
        <p:nvSpPr>
          <p:cNvPr id="118" name="テキスト ボックス 117">
            <a:extLst>
              <a:ext uri="{FF2B5EF4-FFF2-40B4-BE49-F238E27FC236}">
                <a16:creationId xmlns:a16="http://schemas.microsoft.com/office/drawing/2014/main" id="{1F012E85-2A68-DC9C-3C5A-F0882ED4DB3C}"/>
              </a:ext>
            </a:extLst>
          </p:cNvPr>
          <p:cNvSpPr txBox="1"/>
          <p:nvPr/>
        </p:nvSpPr>
        <p:spPr>
          <a:xfrm>
            <a:off x="239279" y="5763801"/>
            <a:ext cx="1466491" cy="646331"/>
          </a:xfrm>
          <a:prstGeom prst="rect">
            <a:avLst/>
          </a:prstGeom>
          <a:noFill/>
        </p:spPr>
        <p:txBody>
          <a:bodyPr wrap="square" rtlCol="0">
            <a:spAutoFit/>
          </a:bodyPr>
          <a:lstStyle/>
          <a:p>
            <a:pPr algn="ctr"/>
            <a:r>
              <a:rPr kumimoji="1" lang="ja-JP" altLang="en-US" b="1"/>
              <a:t>現実的な</a:t>
            </a:r>
            <a:endParaRPr kumimoji="1" lang="en-US" altLang="ja-JP" b="1"/>
          </a:p>
          <a:p>
            <a:pPr algn="ctr"/>
            <a:r>
              <a:rPr kumimoji="1" lang="ja-JP" altLang="en-US" b="1"/>
              <a:t>事業性</a:t>
            </a:r>
            <a:endParaRPr kumimoji="1" lang="en-US" altLang="ja-JP" b="1"/>
          </a:p>
        </p:txBody>
      </p:sp>
      <p:sp>
        <p:nvSpPr>
          <p:cNvPr id="119" name="正方形/長方形 118">
            <a:extLst>
              <a:ext uri="{FF2B5EF4-FFF2-40B4-BE49-F238E27FC236}">
                <a16:creationId xmlns:a16="http://schemas.microsoft.com/office/drawing/2014/main" id="{38685906-7336-0475-C127-BF5D6EE16C9E}"/>
              </a:ext>
            </a:extLst>
          </p:cNvPr>
          <p:cNvSpPr/>
          <p:nvPr/>
        </p:nvSpPr>
        <p:spPr>
          <a:xfrm>
            <a:off x="299584" y="5730903"/>
            <a:ext cx="1297563" cy="716850"/>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a:extLst>
              <a:ext uri="{FF2B5EF4-FFF2-40B4-BE49-F238E27FC236}">
                <a16:creationId xmlns:a16="http://schemas.microsoft.com/office/drawing/2014/main" id="{93BA99B4-373B-A113-A1A5-122D731F0D18}"/>
              </a:ext>
            </a:extLst>
          </p:cNvPr>
          <p:cNvSpPr txBox="1"/>
          <p:nvPr/>
        </p:nvSpPr>
        <p:spPr>
          <a:xfrm>
            <a:off x="1766075" y="5903058"/>
            <a:ext cx="322048" cy="369332"/>
          </a:xfrm>
          <a:prstGeom prst="rect">
            <a:avLst/>
          </a:prstGeom>
          <a:noFill/>
        </p:spPr>
        <p:txBody>
          <a:bodyPr wrap="square" rtlCol="0">
            <a:spAutoFit/>
          </a:bodyPr>
          <a:lstStyle/>
          <a:p>
            <a:pPr algn="ctr"/>
            <a:r>
              <a:rPr kumimoji="1" lang="ja-JP" altLang="en-US" b="1"/>
              <a:t>＝</a:t>
            </a:r>
          </a:p>
        </p:txBody>
      </p:sp>
      <p:sp>
        <p:nvSpPr>
          <p:cNvPr id="121" name="テキスト ボックス 120">
            <a:extLst>
              <a:ext uri="{FF2B5EF4-FFF2-40B4-BE49-F238E27FC236}">
                <a16:creationId xmlns:a16="http://schemas.microsoft.com/office/drawing/2014/main" id="{8850589E-D770-4F27-474D-FAAB85F90AE3}"/>
              </a:ext>
            </a:extLst>
          </p:cNvPr>
          <p:cNvSpPr txBox="1"/>
          <p:nvPr/>
        </p:nvSpPr>
        <p:spPr>
          <a:xfrm>
            <a:off x="3599359" y="5944693"/>
            <a:ext cx="322048" cy="369332"/>
          </a:xfrm>
          <a:prstGeom prst="rect">
            <a:avLst/>
          </a:prstGeom>
          <a:noFill/>
        </p:spPr>
        <p:txBody>
          <a:bodyPr wrap="square" rtlCol="0">
            <a:spAutoFit/>
          </a:bodyPr>
          <a:lstStyle/>
          <a:p>
            <a:pPr algn="ctr"/>
            <a:r>
              <a:rPr kumimoji="1" lang="ja-JP" altLang="en-US" b="1"/>
              <a:t>＋</a:t>
            </a:r>
          </a:p>
        </p:txBody>
      </p:sp>
      <p:sp>
        <p:nvSpPr>
          <p:cNvPr id="122" name="テキスト ボックス 121">
            <a:extLst>
              <a:ext uri="{FF2B5EF4-FFF2-40B4-BE49-F238E27FC236}">
                <a16:creationId xmlns:a16="http://schemas.microsoft.com/office/drawing/2014/main" id="{1C589E8C-CF13-CBC4-32BA-64FE30650C09}"/>
              </a:ext>
            </a:extLst>
          </p:cNvPr>
          <p:cNvSpPr txBox="1"/>
          <p:nvPr/>
        </p:nvSpPr>
        <p:spPr>
          <a:xfrm>
            <a:off x="5500576" y="5944693"/>
            <a:ext cx="322048" cy="369332"/>
          </a:xfrm>
          <a:prstGeom prst="rect">
            <a:avLst/>
          </a:prstGeom>
          <a:noFill/>
        </p:spPr>
        <p:txBody>
          <a:bodyPr wrap="square" rtlCol="0">
            <a:spAutoFit/>
          </a:bodyPr>
          <a:lstStyle/>
          <a:p>
            <a:pPr algn="ctr"/>
            <a:r>
              <a:rPr kumimoji="1" lang="ja-JP" altLang="en-US" b="1"/>
              <a:t>＋</a:t>
            </a:r>
          </a:p>
        </p:txBody>
      </p:sp>
      <p:sp>
        <p:nvSpPr>
          <p:cNvPr id="123" name="テキスト ボックス 122">
            <a:extLst>
              <a:ext uri="{FF2B5EF4-FFF2-40B4-BE49-F238E27FC236}">
                <a16:creationId xmlns:a16="http://schemas.microsoft.com/office/drawing/2014/main" id="{87B1E5E9-CA1A-3902-517C-EDAC56EE7B06}"/>
              </a:ext>
            </a:extLst>
          </p:cNvPr>
          <p:cNvSpPr txBox="1"/>
          <p:nvPr/>
        </p:nvSpPr>
        <p:spPr>
          <a:xfrm>
            <a:off x="7553411" y="5898688"/>
            <a:ext cx="322048" cy="369332"/>
          </a:xfrm>
          <a:prstGeom prst="rect">
            <a:avLst/>
          </a:prstGeom>
          <a:noFill/>
        </p:spPr>
        <p:txBody>
          <a:bodyPr wrap="square" rtlCol="0">
            <a:spAutoFit/>
          </a:bodyPr>
          <a:lstStyle/>
          <a:p>
            <a:pPr algn="ctr"/>
            <a:r>
              <a:rPr kumimoji="1" lang="ja-JP" altLang="en-US" b="1"/>
              <a:t>＋</a:t>
            </a:r>
          </a:p>
        </p:txBody>
      </p:sp>
      <p:cxnSp>
        <p:nvCxnSpPr>
          <p:cNvPr id="125" name="直線コネクタ 124">
            <a:extLst>
              <a:ext uri="{FF2B5EF4-FFF2-40B4-BE49-F238E27FC236}">
                <a16:creationId xmlns:a16="http://schemas.microsoft.com/office/drawing/2014/main" id="{2E23831B-0B97-60A7-59AD-D7A083A9BADB}"/>
              </a:ext>
            </a:extLst>
          </p:cNvPr>
          <p:cNvCxnSpPr/>
          <p:nvPr/>
        </p:nvCxnSpPr>
        <p:spPr>
          <a:xfrm>
            <a:off x="2149096" y="6081986"/>
            <a:ext cx="130804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D736364B-5976-3B02-66C2-68F34ABCF474}"/>
              </a:ext>
            </a:extLst>
          </p:cNvPr>
          <p:cNvCxnSpPr/>
          <p:nvPr/>
        </p:nvCxnSpPr>
        <p:spPr>
          <a:xfrm>
            <a:off x="4014100" y="6092002"/>
            <a:ext cx="130804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9726015A-2220-DE54-7EF9-A241CC28B035}"/>
              </a:ext>
            </a:extLst>
          </p:cNvPr>
          <p:cNvCxnSpPr/>
          <p:nvPr/>
        </p:nvCxnSpPr>
        <p:spPr>
          <a:xfrm>
            <a:off x="6076924" y="6092002"/>
            <a:ext cx="1308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FCBDB444-BBE6-49D7-30FC-BB2979C5AEE0}"/>
              </a:ext>
            </a:extLst>
          </p:cNvPr>
          <p:cNvCxnSpPr/>
          <p:nvPr/>
        </p:nvCxnSpPr>
        <p:spPr>
          <a:xfrm>
            <a:off x="8039187" y="6077491"/>
            <a:ext cx="13080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326BD54E-D065-888D-FF18-BD8CB45815E8}"/>
              </a:ext>
            </a:extLst>
          </p:cNvPr>
          <p:cNvSpPr txBox="1"/>
          <p:nvPr/>
        </p:nvSpPr>
        <p:spPr>
          <a:xfrm>
            <a:off x="2084677" y="6138492"/>
            <a:ext cx="1570100" cy="553998"/>
          </a:xfrm>
          <a:prstGeom prst="rect">
            <a:avLst/>
          </a:prstGeom>
          <a:noFill/>
        </p:spPr>
        <p:txBody>
          <a:bodyPr wrap="square" rtlCol="0">
            <a:spAutoFit/>
          </a:bodyPr>
          <a:lstStyle/>
          <a:p>
            <a:r>
              <a:rPr kumimoji="1" lang="ja-JP" altLang="en-US" sz="1000"/>
              <a:t>コロナなどの外部変化</a:t>
            </a:r>
            <a:endParaRPr kumimoji="1" lang="en-US" altLang="ja-JP" sz="1000"/>
          </a:p>
          <a:p>
            <a:r>
              <a:rPr kumimoji="1" lang="ja-JP" altLang="en-US" sz="1000"/>
              <a:t>前の財務状況の把握</a:t>
            </a:r>
            <a:endParaRPr kumimoji="1" lang="en-US" altLang="ja-JP" sz="1000"/>
          </a:p>
          <a:p>
            <a:r>
              <a:rPr kumimoji="1" lang="ja-JP" altLang="en-US" sz="1000"/>
              <a:t>（慢性的赤字か否か）  </a:t>
            </a:r>
            <a:endParaRPr kumimoji="1" lang="en-US" altLang="ja-JP" sz="1000"/>
          </a:p>
        </p:txBody>
      </p:sp>
      <p:sp>
        <p:nvSpPr>
          <p:cNvPr id="130" name="テキスト ボックス 129">
            <a:extLst>
              <a:ext uri="{FF2B5EF4-FFF2-40B4-BE49-F238E27FC236}">
                <a16:creationId xmlns:a16="http://schemas.microsoft.com/office/drawing/2014/main" id="{BEA5B763-BA53-4817-7D30-4DEFC8A14E45}"/>
              </a:ext>
            </a:extLst>
          </p:cNvPr>
          <p:cNvSpPr txBox="1"/>
          <p:nvPr/>
        </p:nvSpPr>
        <p:spPr>
          <a:xfrm>
            <a:off x="3866778" y="6121592"/>
            <a:ext cx="1661055" cy="553998"/>
          </a:xfrm>
          <a:prstGeom prst="rect">
            <a:avLst/>
          </a:prstGeom>
          <a:noFill/>
        </p:spPr>
        <p:txBody>
          <a:bodyPr wrap="square" rtlCol="0">
            <a:spAutoFit/>
          </a:bodyPr>
          <a:lstStyle/>
          <a:p>
            <a:r>
              <a:rPr kumimoji="1" lang="ja-JP" altLang="en-US" sz="1000"/>
              <a:t>人材の定着状況、人手</a:t>
            </a:r>
            <a:endParaRPr kumimoji="1" lang="en-US" altLang="ja-JP" sz="1000"/>
          </a:p>
          <a:p>
            <a:r>
              <a:rPr kumimoji="1" lang="ja-JP" altLang="en-US" sz="1000"/>
              <a:t>不足によるサービス縮小や低下傾向はあるか？  </a:t>
            </a:r>
            <a:endParaRPr kumimoji="1" lang="en-US" altLang="ja-JP" sz="1000"/>
          </a:p>
        </p:txBody>
      </p:sp>
      <p:sp>
        <p:nvSpPr>
          <p:cNvPr id="131" name="テキスト ボックス 130">
            <a:extLst>
              <a:ext uri="{FF2B5EF4-FFF2-40B4-BE49-F238E27FC236}">
                <a16:creationId xmlns:a16="http://schemas.microsoft.com/office/drawing/2014/main" id="{D2378412-105D-86A0-2204-419FD3E03B59}"/>
              </a:ext>
            </a:extLst>
          </p:cNvPr>
          <p:cNvSpPr txBox="1"/>
          <p:nvPr/>
        </p:nvSpPr>
        <p:spPr>
          <a:xfrm>
            <a:off x="5939047" y="6106514"/>
            <a:ext cx="1661055" cy="553998"/>
          </a:xfrm>
          <a:prstGeom prst="rect">
            <a:avLst/>
          </a:prstGeom>
          <a:noFill/>
        </p:spPr>
        <p:txBody>
          <a:bodyPr wrap="square" rtlCol="0">
            <a:spAutoFit/>
          </a:bodyPr>
          <a:lstStyle/>
          <a:p>
            <a:r>
              <a:rPr kumimoji="1" lang="ja-JP" altLang="en-US" sz="1000">
                <a:latin typeface="+mn-ea"/>
              </a:rPr>
              <a:t>事業継続に不可欠な主要</a:t>
            </a:r>
            <a:endParaRPr kumimoji="1" lang="en-US" altLang="ja-JP" sz="1000">
              <a:latin typeface="+mn-ea"/>
            </a:endParaRPr>
          </a:p>
          <a:p>
            <a:r>
              <a:rPr kumimoji="1" lang="ja-JP" altLang="en-US" sz="1000">
                <a:latin typeface="+mn-ea"/>
              </a:rPr>
              <a:t>設備の老朽化はどの程度</a:t>
            </a:r>
            <a:endParaRPr kumimoji="1" lang="en-US" altLang="ja-JP" sz="1000">
              <a:latin typeface="+mn-ea"/>
            </a:endParaRPr>
          </a:p>
          <a:p>
            <a:r>
              <a:rPr kumimoji="1" lang="ja-JP" altLang="en-US" sz="1000">
                <a:latin typeface="+mn-ea"/>
              </a:rPr>
              <a:t>進んでいるか？  </a:t>
            </a:r>
            <a:endParaRPr kumimoji="1" lang="en-US" altLang="ja-JP" sz="1000">
              <a:latin typeface="+mn-ea"/>
            </a:endParaRPr>
          </a:p>
        </p:txBody>
      </p:sp>
      <p:sp>
        <p:nvSpPr>
          <p:cNvPr id="132" name="テキスト ボックス 131">
            <a:extLst>
              <a:ext uri="{FF2B5EF4-FFF2-40B4-BE49-F238E27FC236}">
                <a16:creationId xmlns:a16="http://schemas.microsoft.com/office/drawing/2014/main" id="{03B15443-2F9A-4C00-5C81-8766EAAAA15A}"/>
              </a:ext>
            </a:extLst>
          </p:cNvPr>
          <p:cNvSpPr txBox="1"/>
          <p:nvPr/>
        </p:nvSpPr>
        <p:spPr>
          <a:xfrm>
            <a:off x="7876630" y="6106513"/>
            <a:ext cx="1661055" cy="553998"/>
          </a:xfrm>
          <a:prstGeom prst="rect">
            <a:avLst/>
          </a:prstGeom>
          <a:noFill/>
        </p:spPr>
        <p:txBody>
          <a:bodyPr wrap="square" rtlCol="0">
            <a:spAutoFit/>
          </a:bodyPr>
          <a:lstStyle/>
          <a:p>
            <a:r>
              <a:rPr kumimoji="1" lang="ja-JP" altLang="en-US" sz="1000" dirty="0">
                <a:latin typeface="+mn-ea"/>
              </a:rPr>
              <a:t>後継者の存在、不在の場合はスポンサーが興味を</a:t>
            </a:r>
            <a:endParaRPr kumimoji="1" lang="en-US" altLang="ja-JP" sz="1000" dirty="0">
              <a:latin typeface="+mn-ea"/>
            </a:endParaRPr>
          </a:p>
          <a:p>
            <a:r>
              <a:rPr kumimoji="1" lang="ja-JP" altLang="en-US" sz="1000" dirty="0">
                <a:latin typeface="+mn-ea"/>
              </a:rPr>
              <a:t>持つ要素はあるか？  </a:t>
            </a:r>
            <a:endParaRPr kumimoji="1" lang="en-US" altLang="ja-JP" sz="1000" dirty="0">
              <a:latin typeface="+mn-ea"/>
            </a:endParaRPr>
          </a:p>
        </p:txBody>
      </p:sp>
      <p:sp>
        <p:nvSpPr>
          <p:cNvPr id="53" name="スライド番号プレースホルダー 1">
            <a:extLst>
              <a:ext uri="{FF2B5EF4-FFF2-40B4-BE49-F238E27FC236}">
                <a16:creationId xmlns:a16="http://schemas.microsoft.com/office/drawing/2014/main" id="{3B25418A-773C-4AB6-8BE1-2621DB3579AA}"/>
              </a:ext>
            </a:extLst>
          </p:cNvPr>
          <p:cNvSpPr txBox="1">
            <a:spLocks/>
          </p:cNvSpPr>
          <p:nvPr/>
        </p:nvSpPr>
        <p:spPr>
          <a:xfrm>
            <a:off x="9418638" y="6494463"/>
            <a:ext cx="487362" cy="3635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ea typeface="游ゴシック"/>
                <a:cs typeface="Calibri"/>
              </a:rPr>
              <a:t>21</a:t>
            </a:r>
          </a:p>
        </p:txBody>
      </p:sp>
      <p:grpSp>
        <p:nvGrpSpPr>
          <p:cNvPr id="60" name="グループ化 59">
            <a:extLst>
              <a:ext uri="{FF2B5EF4-FFF2-40B4-BE49-F238E27FC236}">
                <a16:creationId xmlns:a16="http://schemas.microsoft.com/office/drawing/2014/main" id="{EF4945B9-EF35-453E-B712-7C67BBE2E308}"/>
              </a:ext>
            </a:extLst>
          </p:cNvPr>
          <p:cNvGrpSpPr/>
          <p:nvPr/>
        </p:nvGrpSpPr>
        <p:grpSpPr>
          <a:xfrm>
            <a:off x="295274" y="1192399"/>
            <a:ext cx="1162051" cy="885825"/>
            <a:chOff x="295274" y="1523999"/>
            <a:chExt cx="1162051" cy="885825"/>
          </a:xfrm>
        </p:grpSpPr>
        <p:sp>
          <p:nvSpPr>
            <p:cNvPr id="61" name="楕円 60">
              <a:extLst>
                <a:ext uri="{FF2B5EF4-FFF2-40B4-BE49-F238E27FC236}">
                  <a16:creationId xmlns:a16="http://schemas.microsoft.com/office/drawing/2014/main" id="{F42E034E-B5CE-421C-862C-090C55B48CD5}"/>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A7F81932-F87B-44AE-806C-4EC75E49F860}"/>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63" name="正方形/長方形 62">
            <a:extLst>
              <a:ext uri="{FF2B5EF4-FFF2-40B4-BE49-F238E27FC236}">
                <a16:creationId xmlns:a16="http://schemas.microsoft.com/office/drawing/2014/main" id="{CCD1C9E4-CC76-4102-B6A3-FE677C278B3B}"/>
              </a:ext>
            </a:extLst>
          </p:cNvPr>
          <p:cNvSpPr/>
          <p:nvPr/>
        </p:nvSpPr>
        <p:spPr>
          <a:xfrm>
            <a:off x="1360800"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RevPAR</a:t>
            </a:r>
            <a:r>
              <a:rPr kumimoji="1" lang="ja-JP" altLang="en-US" sz="1400" b="1">
                <a:solidFill>
                  <a:schemeClr val="tx1"/>
                </a:solidFill>
              </a:rPr>
              <a:t>（</a:t>
            </a:r>
            <a:r>
              <a:rPr kumimoji="1" lang="en-US" altLang="ja-JP" sz="1400" b="1">
                <a:solidFill>
                  <a:schemeClr val="tx1"/>
                </a:solidFill>
              </a:rPr>
              <a:t>※</a:t>
            </a:r>
            <a:r>
              <a:rPr kumimoji="1" lang="ja-JP" altLang="en-US" sz="1400" b="1">
                <a:solidFill>
                  <a:schemeClr val="tx1"/>
                </a:solidFill>
              </a:rPr>
              <a:t>）</a:t>
            </a:r>
            <a:endParaRPr kumimoji="1" lang="en-US" altLang="ja-JP" sz="1400" b="1">
              <a:solidFill>
                <a:schemeClr val="tx1"/>
              </a:solidFill>
            </a:endParaRPr>
          </a:p>
          <a:p>
            <a:pPr algn="ctr"/>
            <a:r>
              <a:rPr kumimoji="1" lang="ja-JP" altLang="en-US" sz="1400" b="1">
                <a:solidFill>
                  <a:schemeClr val="tx1"/>
                </a:solidFill>
              </a:rPr>
              <a:t>への落とし込み</a:t>
            </a:r>
            <a:endParaRPr kumimoji="1" lang="en-US" altLang="ja-JP" sz="1400" b="1">
              <a:solidFill>
                <a:schemeClr val="tx1"/>
              </a:solidFill>
            </a:endParaRPr>
          </a:p>
        </p:txBody>
      </p:sp>
      <p:grpSp>
        <p:nvGrpSpPr>
          <p:cNvPr id="64" name="グループ化 63">
            <a:extLst>
              <a:ext uri="{FF2B5EF4-FFF2-40B4-BE49-F238E27FC236}">
                <a16:creationId xmlns:a16="http://schemas.microsoft.com/office/drawing/2014/main" id="{BA7A0F56-CEF7-429E-881B-DE304B044157}"/>
              </a:ext>
            </a:extLst>
          </p:cNvPr>
          <p:cNvGrpSpPr/>
          <p:nvPr/>
        </p:nvGrpSpPr>
        <p:grpSpPr>
          <a:xfrm>
            <a:off x="308519" y="4484673"/>
            <a:ext cx="1162051" cy="885825"/>
            <a:chOff x="2409824" y="3038474"/>
            <a:chExt cx="1162051" cy="885825"/>
          </a:xfrm>
        </p:grpSpPr>
        <p:sp>
          <p:nvSpPr>
            <p:cNvPr id="65" name="楕円 64">
              <a:extLst>
                <a:ext uri="{FF2B5EF4-FFF2-40B4-BE49-F238E27FC236}">
                  <a16:creationId xmlns:a16="http://schemas.microsoft.com/office/drawing/2014/main" id="{F3E32553-C5E7-4DE7-BE82-A04480B8E87D}"/>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E76A0312-89F3-488D-B0A8-5F87A9ECE609}"/>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7" name="正方形/長方形 66">
            <a:extLst>
              <a:ext uri="{FF2B5EF4-FFF2-40B4-BE49-F238E27FC236}">
                <a16:creationId xmlns:a16="http://schemas.microsoft.com/office/drawing/2014/main" id="{14D9090E-01FD-4E88-B2BD-8C5B287C6F25}"/>
              </a:ext>
            </a:extLst>
          </p:cNvPr>
          <p:cNvSpPr/>
          <p:nvPr/>
        </p:nvSpPr>
        <p:spPr>
          <a:xfrm>
            <a:off x="1360800" y="4627260"/>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事業性要素の再整理</a:t>
            </a:r>
            <a:endParaRPr kumimoji="1" lang="en-US" altLang="ja-JP" sz="1400" b="1">
              <a:solidFill>
                <a:schemeClr val="tx1"/>
              </a:solidFill>
            </a:endParaRPr>
          </a:p>
        </p:txBody>
      </p:sp>
      <p:sp>
        <p:nvSpPr>
          <p:cNvPr id="56" name="テキスト ボックス 55">
            <a:extLst>
              <a:ext uri="{FF2B5EF4-FFF2-40B4-BE49-F238E27FC236}">
                <a16:creationId xmlns:a16="http://schemas.microsoft.com/office/drawing/2014/main" id="{476D2BEF-739D-4712-95C6-2987CB166098}"/>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訪問後編</a:t>
            </a:r>
          </a:p>
        </p:txBody>
      </p:sp>
      <p:sp>
        <p:nvSpPr>
          <p:cNvPr id="57" name="テキスト ボックス 56">
            <a:extLst>
              <a:ext uri="{FF2B5EF4-FFF2-40B4-BE49-F238E27FC236}">
                <a16:creationId xmlns:a16="http://schemas.microsoft.com/office/drawing/2014/main" id="{8F63CDA3-8AF1-4348-80E9-F8E767ABA93D}"/>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Tree>
    <p:extLst>
      <p:ext uri="{BB962C8B-B14F-4D97-AF65-F5344CB8AC3E}">
        <p14:creationId xmlns:p14="http://schemas.microsoft.com/office/powerpoint/2010/main" val="339859850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68000" y="1095690"/>
            <a:ext cx="6462766" cy="553998"/>
          </a:xfrm>
          <a:prstGeom prst="rect">
            <a:avLst/>
          </a:prstGeom>
          <a:noFill/>
        </p:spPr>
        <p:txBody>
          <a:bodyPr wrap="square" rtlCol="0">
            <a:spAutoFit/>
          </a:bodyPr>
          <a:lstStyle/>
          <a:p>
            <a:r>
              <a:rPr kumimoji="1" lang="ja-JP" altLang="en-US" sz="1000">
                <a:latin typeface="+mn-ea"/>
              </a:rPr>
              <a:t>□　年商４～５千万円の自家源泉かけ流しの温泉旅館（有名観光地周辺に立地）　</a:t>
            </a:r>
            <a:endParaRPr kumimoji="1" lang="en-US" altLang="ja-JP" sz="1000">
              <a:latin typeface="+mn-ea"/>
            </a:endParaRPr>
          </a:p>
          <a:p>
            <a:r>
              <a:rPr kumimoji="1" lang="ja-JP" altLang="en-US" sz="1000">
                <a:latin typeface="+mn-ea"/>
              </a:rPr>
              <a:t>□　客室数</a:t>
            </a:r>
            <a:r>
              <a:rPr kumimoji="1" lang="en-US" altLang="ja-JP" sz="1000">
                <a:latin typeface="+mn-ea"/>
              </a:rPr>
              <a:t>17</a:t>
            </a:r>
            <a:r>
              <a:rPr kumimoji="1" lang="ja-JP" altLang="en-US" sz="1000">
                <a:latin typeface="+mn-ea"/>
              </a:rPr>
              <a:t>室、温泉施設は男女別にそれぞれ内湯と露天風呂</a:t>
            </a:r>
            <a:endParaRPr kumimoji="1" lang="en-US" altLang="ja-JP" sz="1000">
              <a:latin typeface="+mn-ea"/>
            </a:endParaRPr>
          </a:p>
          <a:p>
            <a:r>
              <a:rPr kumimoji="1" lang="ja-JP" altLang="en-US" sz="1000">
                <a:latin typeface="+mn-ea"/>
              </a:rPr>
              <a:t>□　創業以来、家族（代表者夫婦および両親）で協力しながら、料理・クリンネスなどを内製化</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68000" y="1835433"/>
            <a:ext cx="6881963" cy="707886"/>
          </a:xfrm>
          <a:prstGeom prst="rect">
            <a:avLst/>
          </a:prstGeom>
          <a:noFill/>
        </p:spPr>
        <p:txBody>
          <a:bodyPr wrap="square" rtlCol="0">
            <a:spAutoFit/>
          </a:bodyPr>
          <a:lstStyle/>
          <a:p>
            <a:r>
              <a:rPr kumimoji="1" lang="ja-JP" altLang="en-US" sz="1000">
                <a:latin typeface="+mn-ea"/>
              </a:rPr>
              <a:t>□　市内中心部や近隣観光地は全国的な知名度がある一方で、当温泉地域の知名度は低く、情報発信に課題</a:t>
            </a:r>
            <a:endParaRPr kumimoji="1" lang="en-US" altLang="ja-JP" sz="1000">
              <a:latin typeface="+mn-ea"/>
            </a:endParaRPr>
          </a:p>
          <a:p>
            <a:r>
              <a:rPr kumimoji="1" lang="ja-JP" altLang="en-US" sz="1000">
                <a:latin typeface="+mn-ea"/>
              </a:rPr>
              <a:t>□　当地域では、当館の業歴は平均的であるものの、経営者は平均年齢より若く、家族経営がコスト優位</a:t>
            </a:r>
            <a:endParaRPr kumimoji="1" lang="en-US" altLang="ja-JP" sz="1000">
              <a:latin typeface="+mn-ea"/>
            </a:endParaRPr>
          </a:p>
          <a:p>
            <a:r>
              <a:rPr kumimoji="1" lang="ja-JP" altLang="en-US" sz="1000">
                <a:latin typeface="+mn-ea"/>
              </a:rPr>
              <a:t>□　関東圏からのアクセスが通年で可能な幹線道路の開通を契機に年商の３倍を超える借入にて旅館新築</a:t>
            </a:r>
            <a:endParaRPr kumimoji="1" lang="en-US" altLang="ja-JP" sz="1000">
              <a:latin typeface="+mn-ea"/>
            </a:endParaRPr>
          </a:p>
          <a:p>
            <a:r>
              <a:rPr kumimoji="1" lang="ja-JP" altLang="en-US" sz="1000">
                <a:latin typeface="+mn-ea"/>
              </a:rPr>
              <a:t>□　地元素材を生かしたボリューム重視の料理が宿泊客から好評　</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68000" y="2709110"/>
            <a:ext cx="6954802" cy="707886"/>
          </a:xfrm>
          <a:prstGeom prst="rect">
            <a:avLst/>
          </a:prstGeom>
          <a:noFill/>
        </p:spPr>
        <p:txBody>
          <a:bodyPr wrap="square" rtlCol="0">
            <a:spAutoFit/>
          </a:bodyPr>
          <a:lstStyle/>
          <a:p>
            <a:r>
              <a:rPr kumimoji="1" lang="ja-JP" altLang="en-US" sz="1000">
                <a:latin typeface="+mn-ea"/>
              </a:rPr>
              <a:t>□　コロナ対応資金等によって元金返済見直しによる資金繰り支援</a:t>
            </a:r>
            <a:endParaRPr kumimoji="1" lang="en-US" altLang="ja-JP" sz="1000">
              <a:latin typeface="+mn-ea"/>
            </a:endParaRPr>
          </a:p>
          <a:p>
            <a:r>
              <a:rPr kumimoji="1" lang="ja-JP" altLang="en-US" sz="1000">
                <a:latin typeface="+mn-ea"/>
              </a:rPr>
              <a:t>□　顧問コンサルとの協働にて、月次経営会議への参加を通じた課題の整理および改善策の提案</a:t>
            </a:r>
            <a:endParaRPr kumimoji="1" lang="en-US" altLang="ja-JP" sz="1000">
              <a:latin typeface="+mn-ea"/>
            </a:endParaRPr>
          </a:p>
          <a:p>
            <a:r>
              <a:rPr kumimoji="1" lang="ja-JP" altLang="en-US" sz="1000">
                <a:latin typeface="+mn-ea"/>
              </a:rPr>
              <a:t>□　ホームページの改善提案（①料理や温泉等の画像を温かみのある素材へ変更、②源泉かけ流しの訴求）</a:t>
            </a:r>
            <a:endParaRPr kumimoji="1" lang="en-US" altLang="ja-JP" sz="1000">
              <a:latin typeface="+mn-ea"/>
            </a:endParaRPr>
          </a:p>
          <a:p>
            <a:r>
              <a:rPr kumimoji="1" lang="ja-JP" altLang="en-US" sz="1000">
                <a:latin typeface="+mn-ea"/>
              </a:rPr>
              <a:t>□　宿泊単価の見直しなどの収益改善策の提案</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68000" y="3609924"/>
            <a:ext cx="6960340" cy="707886"/>
          </a:xfrm>
          <a:prstGeom prst="rect">
            <a:avLst/>
          </a:prstGeom>
          <a:noFill/>
        </p:spPr>
        <p:txBody>
          <a:bodyPr wrap="square" rtlCol="0">
            <a:spAutoFit/>
          </a:bodyPr>
          <a:lstStyle/>
          <a:p>
            <a:r>
              <a:rPr kumimoji="1" lang="ja-JP" altLang="en-US" sz="1000">
                <a:latin typeface="+mn-ea"/>
              </a:rPr>
              <a:t>□　コロナ禍においても、国の観光施策や資金繰り支援によって事業継続ができた</a:t>
            </a:r>
            <a:endParaRPr kumimoji="1" lang="en-US" altLang="ja-JP" sz="1000">
              <a:latin typeface="+mn-ea"/>
            </a:endParaRPr>
          </a:p>
          <a:p>
            <a:r>
              <a:rPr kumimoji="1" lang="ja-JP" altLang="en-US" sz="1000">
                <a:latin typeface="+mn-ea"/>
              </a:rPr>
              <a:t>□　宿泊代金の値上げが顧客離れにつながるとの事業者の不安を払拭し、宿泊単価を約１割値上げできた</a:t>
            </a:r>
            <a:endParaRPr kumimoji="1" lang="en-US" altLang="ja-JP" sz="1000">
              <a:latin typeface="+mn-ea"/>
            </a:endParaRPr>
          </a:p>
          <a:p>
            <a:r>
              <a:rPr kumimoji="1" lang="ja-JP" altLang="en-US" sz="1000">
                <a:latin typeface="+mn-ea"/>
              </a:rPr>
              <a:t>□　ホームページ改善により、顧客へ当温泉地や当館の魅力が効果的に発信することができた</a:t>
            </a:r>
            <a:endParaRPr kumimoji="1" lang="en-US" altLang="ja-JP" sz="1000">
              <a:latin typeface="+mn-ea"/>
            </a:endParaRPr>
          </a:p>
          <a:p>
            <a:r>
              <a:rPr kumimoji="1" lang="ja-JP" altLang="en-US" sz="1000">
                <a:latin typeface="+mn-ea"/>
              </a:rPr>
              <a:t>□　ホームページには、２種類の自家源泉について、温度・効能・成分表などを掲載し、訴求力を向上できた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57163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03199" y="5098205"/>
            <a:ext cx="9401175" cy="1323439"/>
          </a:xfrm>
          <a:prstGeom prst="rect">
            <a:avLst/>
          </a:prstGeom>
          <a:noFill/>
        </p:spPr>
        <p:txBody>
          <a:bodyPr wrap="square" rtlCol="0">
            <a:spAutoFit/>
          </a:bodyPr>
          <a:lstStyle/>
          <a:p>
            <a:r>
              <a:rPr kumimoji="1" lang="ja-JP" altLang="en-US" sz="1000" spc="-100">
                <a:latin typeface="+mn-ea"/>
              </a:rPr>
              <a:t>　温泉地域一体を対象とした面的再生支援を踏まえて行った個別旅館の経営支援案件です。近隣の観光地は全国的にも知名度の高いものの、当温泉地域の知名度は低く、集客に苦慮しておりました。約</a:t>
            </a:r>
            <a:r>
              <a:rPr kumimoji="1" lang="en-US" altLang="ja-JP" sz="1000" spc="-100">
                <a:latin typeface="+mn-ea"/>
              </a:rPr>
              <a:t>30</a:t>
            </a:r>
            <a:r>
              <a:rPr kumimoji="1" lang="ja-JP" altLang="en-US" sz="1000" spc="-100">
                <a:latin typeface="+mn-ea"/>
              </a:rPr>
              <a:t>年前に幹線道路の開通による宿泊客の増加を期待して各旅館では大きな設備投資をしましたが、期待した集客につながらず、温泉地域全体が疲弊していた状態でした。そこで、中央組織の協力を得て、行政や観光協会等を巻き込んだ温泉地域一体での面的再生支援に取り組む一方、個別旅館への再生・経営支援も行ってきました。</a:t>
            </a:r>
            <a:endParaRPr kumimoji="1" lang="en-US" altLang="ja-JP" sz="1000" spc="-100">
              <a:latin typeface="+mn-ea"/>
            </a:endParaRPr>
          </a:p>
          <a:p>
            <a:r>
              <a:rPr kumimoji="1" lang="ja-JP" altLang="en-US" sz="1000" spc="-100">
                <a:latin typeface="+mn-ea"/>
              </a:rPr>
              <a:t>　当館は、当温泉地域の中でも、比較的小規模で家族経営で内製化していたことから、「コスト削減策よりも売上高向上策が重要」と考えました。一方で、家族が誠実な人柄であるがゆえに、素材の良い食材をふんだんに使用した料理は原価を押し上げていたのも事実です。適正な「宿泊単価の値上げ」を提案したのですが、当初は客離れを引き起こすものとして、なかなか受け入れられませんでした。ホームページの改善提案などで変化が見え始めたところ、宿泊料金の値上げについても理解を得ることができ、結果として宿泊客・売上高の増加につなげることができました。これまでの「宿泊単価を値上げしないことがおもてなしの一部」という認識を払拭でき、宿泊単価値上げ後も宿泊客数は減少することなく、安定した経営への道筋につなげることができた事例となりました。</a:t>
            </a:r>
            <a:endParaRPr kumimoji="1" lang="en-US" altLang="ja-JP" sz="1000" spc="-10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lang="en-US" altLang="ja-JP" dirty="0">
                <a:ea typeface="游ゴシック"/>
                <a:cs typeface="Calibri"/>
              </a:rPr>
              <a:t>22</a:t>
            </a:r>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游ゴシック" panose="020B0400000000000000" pitchFamily="50" charset="-128"/>
              </a:rPr>
              <a:t>宿泊業</a:t>
            </a:r>
            <a:r>
              <a:rPr kumimoji="1" lang="ja-JP" altLang="en-US" b="1" u="sng">
                <a:latin typeface="+mn-ea"/>
              </a:rPr>
              <a:t>の目利き（参考事例）　その１</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15498"/>
          </a:xfrm>
          <a:prstGeom prst="rect">
            <a:avLst/>
          </a:prstGeom>
          <a:noFill/>
        </p:spPr>
        <p:txBody>
          <a:bodyPr wrap="square" rtlCol="0">
            <a:spAutoFit/>
          </a:bodyPr>
          <a:lstStyle/>
          <a:p>
            <a:r>
              <a:rPr kumimoji="1" lang="ja-JP" altLang="en-US" sz="1000">
                <a:latin typeface="+mn-ea"/>
              </a:rPr>
              <a:t>ここでは、単なる財務分析の結果だけではなく、総合的にどのような点に注目し、金融機関の支援部署や現場職員が、</a:t>
            </a:r>
            <a:endParaRPr kumimoji="1" lang="en-US" altLang="ja-JP" sz="1000">
              <a:latin typeface="+mn-ea"/>
            </a:endParaRPr>
          </a:p>
          <a:p>
            <a:r>
              <a:rPr kumimoji="1" lang="ja-JP" altLang="en-US" sz="1000">
                <a:latin typeface="+mn-ea"/>
              </a:rPr>
              <a:t>企業の事業性や成長の可能性を見出して、支援したかに焦点を当てて、取組事例を紹介します。</a:t>
            </a:r>
            <a:endParaRPr kumimoji="1" lang="en-US" altLang="ja-JP" sz="1000">
              <a:latin typeface="+mn-ea"/>
            </a:endParaRPr>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18241" y="446338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200" y="1071522"/>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200" y="1876710"/>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200" y="2780762"/>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200" y="3680710"/>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33" name="直線コネクタ 32">
            <a:extLst>
              <a:ext uri="{FF2B5EF4-FFF2-40B4-BE49-F238E27FC236}">
                <a16:creationId xmlns:a16="http://schemas.microsoft.com/office/drawing/2014/main" id="{26E2E6BB-0AC1-4815-AC5B-C5E1E17E79B2}"/>
              </a:ext>
            </a:extLst>
          </p:cNvPr>
          <p:cNvCxnSpPr/>
          <p:nvPr/>
        </p:nvCxnSpPr>
        <p:spPr>
          <a:xfrm>
            <a:off x="209532" y="667972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5963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68000" y="1030993"/>
            <a:ext cx="6462766" cy="707886"/>
          </a:xfrm>
          <a:prstGeom prst="rect">
            <a:avLst/>
          </a:prstGeom>
          <a:noFill/>
        </p:spPr>
        <p:txBody>
          <a:bodyPr wrap="square" rtlCol="0">
            <a:spAutoFit/>
          </a:bodyPr>
          <a:lstStyle/>
          <a:p>
            <a:r>
              <a:rPr kumimoji="1" lang="ja-JP" altLang="en-US" sz="1000">
                <a:latin typeface="+mn-ea"/>
              </a:rPr>
              <a:t>□　年商２～３千万円のペンション（部屋数６室）、家族３名で運営（女性代表者、息子夫婦）</a:t>
            </a:r>
            <a:endParaRPr kumimoji="1" lang="en-US" altLang="ja-JP" sz="1000">
              <a:latin typeface="+mn-ea"/>
            </a:endParaRPr>
          </a:p>
          <a:p>
            <a:r>
              <a:rPr kumimoji="1" lang="ja-JP" altLang="en-US" sz="1000">
                <a:latin typeface="+mn-ea"/>
              </a:rPr>
              <a:t>□　役割分担　代表者（経営・予約管理、接客・フロント、洗濯、清掃）、息子（調理、購買、清掃）、</a:t>
            </a:r>
            <a:endParaRPr kumimoji="1" lang="en-US" altLang="ja-JP" sz="1000">
              <a:latin typeface="+mn-ea"/>
            </a:endParaRPr>
          </a:p>
          <a:p>
            <a:r>
              <a:rPr kumimoji="1" lang="ja-JP" altLang="en-US" sz="1000">
                <a:latin typeface="+mn-ea"/>
              </a:rPr>
              <a:t>　　息子妻（接客・フロント、購買、清掃）</a:t>
            </a:r>
            <a:endParaRPr kumimoji="1" lang="en-US" altLang="ja-JP" sz="1000">
              <a:latin typeface="+mn-ea"/>
            </a:endParaRPr>
          </a:p>
          <a:p>
            <a:r>
              <a:rPr kumimoji="1" lang="ja-JP" altLang="en-US" sz="1000">
                <a:latin typeface="+mn-ea"/>
              </a:rPr>
              <a:t>□　コロナの影響で予約のキャンセルが相次ぎ売上減少</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467281" y="3083609"/>
            <a:ext cx="6120794" cy="707886"/>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00">
                <a:latin typeface="+mn-ea"/>
              </a:rPr>
              <a:t>ペットと一緒に過ごすペット同伴型専門ペンションとしての独自性をアピールし、値上げを実施する</a:t>
            </a:r>
            <a:endParaRPr kumimoji="1" lang="en-US" altLang="ja-JP" sz="1000">
              <a:latin typeface="+mn-ea"/>
            </a:endParaRPr>
          </a:p>
          <a:p>
            <a:pPr marL="171450" indent="-171450">
              <a:buFont typeface="Wingdings" panose="05000000000000000000" pitchFamily="2" charset="2"/>
              <a:buChar char="ü"/>
            </a:pPr>
            <a:r>
              <a:rPr kumimoji="1" lang="ja-JP" altLang="en-US" sz="1000">
                <a:latin typeface="+mn-ea"/>
              </a:rPr>
              <a:t>料理を楽しみに来る利用者の満足度を第一と考え、料理の質と原価管理の両立を図るため、メニューの改良や仕入先の見直しを行う</a:t>
            </a:r>
            <a:endParaRPr kumimoji="1" lang="en-US" altLang="ja-JP" sz="1000">
              <a:latin typeface="+mn-ea"/>
            </a:endParaRPr>
          </a:p>
          <a:p>
            <a:pPr marL="171450" indent="-171450">
              <a:buFont typeface="Wingdings" panose="05000000000000000000" pitchFamily="2" charset="2"/>
              <a:buChar char="ü"/>
            </a:pPr>
            <a:r>
              <a:rPr kumimoji="1" lang="ja-JP" altLang="en-US" sz="1000">
                <a:latin typeface="+mn-ea"/>
              </a:rPr>
              <a:t>口コミ評価の高い施設を実際に訪問し、接客やサービスの質の向上に努める</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68000" y="3864494"/>
            <a:ext cx="6832934" cy="553998"/>
          </a:xfrm>
          <a:prstGeom prst="rect">
            <a:avLst/>
          </a:prstGeom>
          <a:noFill/>
        </p:spPr>
        <p:txBody>
          <a:bodyPr wrap="square" rtlCol="0">
            <a:spAutoFit/>
          </a:bodyPr>
          <a:lstStyle/>
          <a:p>
            <a:r>
              <a:rPr kumimoji="1" lang="ja-JP" altLang="en-US" sz="1000">
                <a:latin typeface="+mn-ea"/>
              </a:rPr>
              <a:t>□　当初の想定より値上げの効果が見られ、売上増加が確認できた</a:t>
            </a:r>
            <a:endParaRPr kumimoji="1" lang="en-US" altLang="ja-JP" sz="1000">
              <a:latin typeface="+mn-ea"/>
            </a:endParaRPr>
          </a:p>
          <a:p>
            <a:r>
              <a:rPr kumimoji="1" lang="ja-JP" altLang="en-US" sz="1000">
                <a:latin typeface="+mn-ea"/>
              </a:rPr>
              <a:t>□　料理を目的としたリピーター利用客の増加が見受けられた</a:t>
            </a:r>
            <a:endParaRPr kumimoji="1" lang="en-US" altLang="ja-JP" sz="1000">
              <a:latin typeface="+mn-ea"/>
            </a:endParaRPr>
          </a:p>
          <a:p>
            <a:r>
              <a:rPr kumimoji="1" lang="ja-JP" altLang="en-US" sz="1000">
                <a:latin typeface="+mn-ea"/>
              </a:rPr>
              <a:t>□　息子への事業承継を検討するなど事業継続への前向きな姿勢に変化した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703861"/>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186900" y="5191421"/>
            <a:ext cx="9401175" cy="553998"/>
          </a:xfrm>
          <a:prstGeom prst="rect">
            <a:avLst/>
          </a:prstGeom>
          <a:noFill/>
        </p:spPr>
        <p:txBody>
          <a:bodyPr wrap="square" rtlCol="0">
            <a:spAutoFit/>
          </a:bodyPr>
          <a:lstStyle/>
          <a:p>
            <a:r>
              <a:rPr kumimoji="1" lang="ja-JP" altLang="en-US" sz="1000" spc="-100">
                <a:latin typeface="+mn-ea"/>
              </a:rPr>
              <a:t>　支援時点ではコロナ禍がまだ収束していないことに加えて、電気やガス、食材、歯ブラシ等の備品すべてにおいて価格が高騰しており、代表者は今後の事業継続に不安があるように見受けられました。家族経営の小規模なペンションであり、経営に関してできることは限られていましたが、代表者との面談時においてじっくりと時間をかけて話を聞いたこと、対話を繰り返し、今後のアクションプランを共有できたことで、代表者が納得（腹落ち）し、能動的な行動につなげることができたのではないかと思います。</a:t>
            </a:r>
            <a:endParaRPr kumimoji="1" lang="en-US" altLang="ja-JP" sz="1000" spc="-10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23</a:t>
            </a:r>
            <a:endParaRPr kumimoji="1" lang="ja-JP" altLang="en-US" dirty="0"/>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solidFill>
                  <a:prstClr val="black"/>
                </a:solidFill>
                <a:latin typeface="游ゴシック" panose="020B0400000000000000" pitchFamily="50" charset="-128"/>
              </a:rPr>
              <a:t>宿泊業</a:t>
            </a:r>
            <a:r>
              <a:rPr kumimoji="1" lang="ja-JP" altLang="en-US" b="1" u="sng">
                <a:latin typeface="+mn-ea"/>
              </a:rPr>
              <a:t>の目利き（参考事例）　その２</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15498"/>
          </a:xfrm>
          <a:prstGeom prst="rect">
            <a:avLst/>
          </a:prstGeom>
          <a:noFill/>
        </p:spPr>
        <p:txBody>
          <a:bodyPr wrap="square" rtlCol="0">
            <a:spAutoFit/>
          </a:bodyPr>
          <a:lstStyle/>
          <a:p>
            <a:r>
              <a:rPr kumimoji="1" lang="ja-JP" altLang="en-US" sz="1000">
                <a:latin typeface="+mn-ea"/>
              </a:rPr>
              <a:t>ここでは、単なる財務分析の結果だけではなく、総合的にどのような点に注目し、金融機関の支援部署や現場職員が、</a:t>
            </a:r>
            <a:endParaRPr kumimoji="1" lang="en-US" altLang="ja-JP" sz="1000">
              <a:latin typeface="+mn-ea"/>
            </a:endParaRPr>
          </a:p>
          <a:p>
            <a:r>
              <a:rPr kumimoji="1" lang="ja-JP" altLang="en-US" sz="1000">
                <a:latin typeface="+mn-ea"/>
              </a:rPr>
              <a:t>企業の事業性や成長の可能性を見出して、支援したかに焦点を当てて、取組事例を紹介します。</a:t>
            </a:r>
            <a:endParaRPr kumimoji="1" lang="en-US" altLang="ja-JP" sz="1000">
              <a:latin typeface="+mn-ea"/>
            </a:endParaRPr>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02061" y="459561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200" y="1062812"/>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200" y="1862099"/>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200" y="2647381"/>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200" y="3843863"/>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6" name="テキスト ボックス 5">
            <a:extLst>
              <a:ext uri="{FF2B5EF4-FFF2-40B4-BE49-F238E27FC236}">
                <a16:creationId xmlns:a16="http://schemas.microsoft.com/office/drawing/2014/main" id="{81B34665-B109-6679-228C-2D7861068B77}"/>
              </a:ext>
            </a:extLst>
          </p:cNvPr>
          <p:cNvSpPr txBox="1"/>
          <p:nvPr/>
        </p:nvSpPr>
        <p:spPr>
          <a:xfrm>
            <a:off x="3168000" y="2574441"/>
            <a:ext cx="6832934" cy="553998"/>
          </a:xfrm>
          <a:prstGeom prst="rect">
            <a:avLst/>
          </a:prstGeom>
          <a:noFill/>
        </p:spPr>
        <p:txBody>
          <a:bodyPr wrap="square" rtlCol="0">
            <a:spAutoFit/>
          </a:bodyPr>
          <a:lstStyle/>
          <a:p>
            <a:r>
              <a:rPr kumimoji="1" lang="ja-JP" altLang="en-US" sz="1000">
                <a:latin typeface="+mn-ea"/>
              </a:rPr>
              <a:t>□　 足下の収支状況と半年後の資金繰り、手許資金の状況を確認するため、資金繰り表の作成を支援</a:t>
            </a:r>
            <a:endParaRPr kumimoji="1" lang="en-US" altLang="ja-JP" sz="1000">
              <a:latin typeface="+mn-ea"/>
            </a:endParaRPr>
          </a:p>
          <a:p>
            <a:r>
              <a:rPr kumimoji="1" lang="ja-JP" altLang="en-US" sz="1000">
                <a:latin typeface="+mn-ea"/>
              </a:rPr>
              <a:t>□　 資金繰り表作成を通じた代表者との対話により、経営課題と解決に向けた以下のアクションプランを</a:t>
            </a:r>
            <a:endParaRPr kumimoji="1" lang="en-US" altLang="ja-JP" sz="1000">
              <a:latin typeface="+mn-ea"/>
            </a:endParaRPr>
          </a:p>
          <a:p>
            <a:r>
              <a:rPr kumimoji="1" lang="ja-JP" altLang="en-US" sz="1000">
                <a:latin typeface="+mn-ea"/>
              </a:rPr>
              <a:t>　　 代表者と共有</a:t>
            </a:r>
            <a:endParaRPr kumimoji="1" lang="en-US" altLang="ja-JP" sz="1000">
              <a:latin typeface="+mn-ea"/>
            </a:endParaRPr>
          </a:p>
        </p:txBody>
      </p:sp>
      <p:sp>
        <p:nvSpPr>
          <p:cNvPr id="10" name="テキスト ボックス 9">
            <a:extLst>
              <a:ext uri="{FF2B5EF4-FFF2-40B4-BE49-F238E27FC236}">
                <a16:creationId xmlns:a16="http://schemas.microsoft.com/office/drawing/2014/main" id="{E1210E97-99A6-9E38-E0A4-8F3C07E17BBD}"/>
              </a:ext>
            </a:extLst>
          </p:cNvPr>
          <p:cNvSpPr txBox="1"/>
          <p:nvPr/>
        </p:nvSpPr>
        <p:spPr>
          <a:xfrm>
            <a:off x="210770" y="5698495"/>
            <a:ext cx="9401175" cy="861774"/>
          </a:xfrm>
          <a:prstGeom prst="rect">
            <a:avLst/>
          </a:prstGeom>
          <a:noFill/>
        </p:spPr>
        <p:txBody>
          <a:bodyPr wrap="square" rtlCol="0">
            <a:spAutoFit/>
          </a:bodyPr>
          <a:lstStyle/>
          <a:p>
            <a:r>
              <a:rPr kumimoji="1" lang="ja-JP" altLang="en-US" sz="1000" spc="-100">
                <a:latin typeface="+mn-ea"/>
              </a:rPr>
              <a:t>　また、ゼロゼロ融資の返済開始を控え、事業継続に不安を感じていましたが、資金繰り表を作成し手元資金の推移を見える化したため、返済開始を先延ばしすることなく、当初の条件通りに返済を開始しても資金繰りに支障がないことを確認することでき、安心したようでした。本事案を通じ改めて代表者は孤独であり、不安を相談できるような支援者の存在が重要であると気づかされました。今後も事業者のお話しを傾聴して、寄り添った支援をしていきたいと思います。なお、現在は息子への事業承継の相談も受けており、他の支援機関とも連携しながらサポートしていきたいと思います。</a:t>
            </a:r>
            <a:endParaRPr kumimoji="1" lang="en-US" altLang="ja-JP" sz="1000" spc="-100">
              <a:latin typeface="+mn-ea"/>
            </a:endParaRPr>
          </a:p>
          <a:p>
            <a:endParaRPr kumimoji="1" lang="en-US" altLang="ja-JP" sz="1000" spc="-100">
              <a:latin typeface="+mn-ea"/>
            </a:endParaRPr>
          </a:p>
        </p:txBody>
      </p:sp>
      <p:sp>
        <p:nvSpPr>
          <p:cNvPr id="13" name="テキスト ボックス 12">
            <a:extLst>
              <a:ext uri="{FF2B5EF4-FFF2-40B4-BE49-F238E27FC236}">
                <a16:creationId xmlns:a16="http://schemas.microsoft.com/office/drawing/2014/main" id="{F23557A7-D567-DB0E-D6B7-35935277A351}"/>
              </a:ext>
            </a:extLst>
          </p:cNvPr>
          <p:cNvSpPr txBox="1"/>
          <p:nvPr/>
        </p:nvSpPr>
        <p:spPr>
          <a:xfrm>
            <a:off x="3168000" y="1880200"/>
            <a:ext cx="6832934" cy="553998"/>
          </a:xfrm>
          <a:prstGeom prst="rect">
            <a:avLst/>
          </a:prstGeom>
          <a:noFill/>
        </p:spPr>
        <p:txBody>
          <a:bodyPr wrap="square" rtlCol="0">
            <a:spAutoFit/>
          </a:bodyPr>
          <a:lstStyle/>
          <a:p>
            <a:r>
              <a:rPr kumimoji="1" lang="ja-JP" altLang="en-US" sz="1000">
                <a:latin typeface="+mn-ea"/>
              </a:rPr>
              <a:t>□　施設は新しくはないが館内は清潔感があり、代表者の人柄と心のこもった接客でリピート率が高い</a:t>
            </a:r>
            <a:endParaRPr kumimoji="1" lang="en-US" altLang="ja-JP" sz="1000">
              <a:latin typeface="+mn-ea"/>
            </a:endParaRPr>
          </a:p>
          <a:p>
            <a:r>
              <a:rPr kumimoji="1" lang="ja-JP" altLang="en-US" sz="1000">
                <a:latin typeface="+mn-ea"/>
              </a:rPr>
              <a:t>□　シェフ（代表者の息子）こだわりのイタリアンフルコースのディナーを提供</a:t>
            </a:r>
            <a:endParaRPr kumimoji="1" lang="en-US" altLang="ja-JP" sz="1000">
              <a:latin typeface="+mn-ea"/>
            </a:endParaRPr>
          </a:p>
          <a:p>
            <a:r>
              <a:rPr kumimoji="1" lang="ja-JP" altLang="en-US" sz="1000">
                <a:latin typeface="+mn-ea"/>
              </a:rPr>
              <a:t>□　ドッグラン、犬と一緒の</a:t>
            </a:r>
            <a:r>
              <a:rPr kumimoji="1" lang="en-US" altLang="ja-JP" sz="1000">
                <a:latin typeface="+mn-ea"/>
              </a:rPr>
              <a:t>BBQ</a:t>
            </a:r>
            <a:r>
              <a:rPr kumimoji="1" lang="ja-JP" altLang="en-US" sz="1000">
                <a:latin typeface="+mn-ea"/>
              </a:rPr>
              <a:t>コーナーなど、ペットと楽しめる設備が充実</a:t>
            </a:r>
            <a:endParaRPr kumimoji="1" lang="en-US" altLang="ja-JP" sz="1000">
              <a:latin typeface="+mn-ea"/>
            </a:endParaRPr>
          </a:p>
        </p:txBody>
      </p:sp>
      <p:cxnSp>
        <p:nvCxnSpPr>
          <p:cNvPr id="72" name="直線コネクタ 71">
            <a:extLst>
              <a:ext uri="{FF2B5EF4-FFF2-40B4-BE49-F238E27FC236}">
                <a16:creationId xmlns:a16="http://schemas.microsoft.com/office/drawing/2014/main" id="{F6666B09-2ADE-467F-B2B3-5AA1D063F068}"/>
              </a:ext>
            </a:extLst>
          </p:cNvPr>
          <p:cNvCxnSpPr/>
          <p:nvPr/>
        </p:nvCxnSpPr>
        <p:spPr>
          <a:xfrm>
            <a:off x="210770" y="66900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6216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F4946CF4-055E-4F7E-A7D9-186A9C014C6A}"/>
              </a:ext>
            </a:extLst>
          </p:cNvPr>
          <p:cNvSpPr txBox="1">
            <a:spLocks/>
          </p:cNvSpPr>
          <p:nvPr/>
        </p:nvSpPr>
        <p:spPr>
          <a:xfrm>
            <a:off x="4114801" y="6141787"/>
            <a:ext cx="5719155" cy="598222"/>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000"/>
              </a:lnSpc>
            </a:pPr>
            <a:r>
              <a:rPr lang="ja-JP" altLang="en-US" sz="1200" b="1">
                <a:solidFill>
                  <a:srgbClr val="004196"/>
                </a:solidFill>
                <a:latin typeface="+mn-ea"/>
                <a:ea typeface="+mn-ea"/>
              </a:rPr>
              <a:t>金融庁の委託事業である</a:t>
            </a:r>
            <a:r>
              <a:rPr lang="en-US" altLang="ja-JP" sz="1200" b="1">
                <a:solidFill>
                  <a:srgbClr val="004196"/>
                </a:solidFill>
                <a:latin typeface="+mn-ea"/>
                <a:ea typeface="+mn-ea"/>
              </a:rPr>
              <a:t>『</a:t>
            </a:r>
            <a:r>
              <a:rPr lang="ja-JP" altLang="en-US" sz="1200" b="1">
                <a:solidFill>
                  <a:srgbClr val="004196"/>
                </a:solidFill>
                <a:latin typeface="+mn-ea"/>
                <a:ea typeface="+mn-ea"/>
              </a:rPr>
              <a:t>令和６年度「業種別支援の着眼点の拡充や普及促進に向けた委託事業」</a:t>
            </a:r>
            <a:r>
              <a:rPr lang="en-US" altLang="ja-JP" sz="1200" b="1">
                <a:solidFill>
                  <a:srgbClr val="004196"/>
                </a:solidFill>
                <a:latin typeface="+mn-ea"/>
                <a:ea typeface="+mn-ea"/>
              </a:rPr>
              <a:t>』</a:t>
            </a:r>
            <a:r>
              <a:rPr lang="ja-JP" altLang="en-US" sz="1200" b="1">
                <a:solidFill>
                  <a:srgbClr val="004196"/>
                </a:solidFill>
                <a:latin typeface="+mn-ea"/>
                <a:ea typeface="+mn-ea"/>
              </a:rPr>
              <a:t>において、株式会社帝国データバンクが作成したものです。</a:t>
            </a:r>
            <a:endParaRPr lang="en-US" altLang="ja-JP" sz="1400" b="1">
              <a:solidFill>
                <a:srgbClr val="004196"/>
              </a:solidFill>
              <a:latin typeface="+mn-ea"/>
              <a:ea typeface="+mn-ea"/>
            </a:endParaRPr>
          </a:p>
        </p:txBody>
      </p:sp>
    </p:spTree>
    <p:extLst>
      <p:ext uri="{BB962C8B-B14F-4D97-AF65-F5344CB8AC3E}">
        <p14:creationId xmlns:p14="http://schemas.microsoft.com/office/powerpoint/2010/main" val="120269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FE831D-A33C-B68A-DF6E-26A3BEF39D1D}"/>
              </a:ext>
            </a:extLst>
          </p:cNvPr>
          <p:cNvSpPr txBox="1"/>
          <p:nvPr/>
        </p:nvSpPr>
        <p:spPr>
          <a:xfrm>
            <a:off x="0" y="0"/>
            <a:ext cx="7268067"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中小企業の目利き（決算資料編・参考事例）</a:t>
            </a:r>
          </a:p>
        </p:txBody>
      </p:sp>
      <p:sp>
        <p:nvSpPr>
          <p:cNvPr id="19" name="テキスト ボックス 18">
            <a:extLst>
              <a:ext uri="{FF2B5EF4-FFF2-40B4-BE49-F238E27FC236}">
                <a16:creationId xmlns:a16="http://schemas.microsoft.com/office/drawing/2014/main" id="{5448E858-30C5-3E77-E3D7-7D74D6425C69}"/>
              </a:ext>
            </a:extLst>
          </p:cNvPr>
          <p:cNvSpPr txBox="1"/>
          <p:nvPr/>
        </p:nvSpPr>
        <p:spPr>
          <a:xfrm>
            <a:off x="315111" y="1045076"/>
            <a:ext cx="5184456" cy="369332"/>
          </a:xfrm>
          <a:prstGeom prst="rect">
            <a:avLst/>
          </a:prstGeom>
          <a:noFill/>
        </p:spPr>
        <p:txBody>
          <a:bodyPr wrap="square" rtlCol="0">
            <a:spAutoFit/>
          </a:bodyPr>
          <a:lstStyle/>
          <a:p>
            <a:r>
              <a:rPr kumimoji="1" lang="ja-JP" altLang="en-US" b="1" u="sng" dirty="0">
                <a:latin typeface="+mn-ea"/>
              </a:rPr>
              <a:t>参考事例 ①　地域密着型のスーパーマーケット</a:t>
            </a:r>
          </a:p>
        </p:txBody>
      </p:sp>
      <p:sp>
        <p:nvSpPr>
          <p:cNvPr id="29" name="テキスト ボックス 28">
            <a:extLst>
              <a:ext uri="{FF2B5EF4-FFF2-40B4-BE49-F238E27FC236}">
                <a16:creationId xmlns:a16="http://schemas.microsoft.com/office/drawing/2014/main" id="{6360CA72-FD6E-8805-8765-7CA5060C49B9}"/>
              </a:ext>
            </a:extLst>
          </p:cNvPr>
          <p:cNvSpPr txBox="1"/>
          <p:nvPr/>
        </p:nvSpPr>
        <p:spPr>
          <a:xfrm>
            <a:off x="337206" y="3922084"/>
            <a:ext cx="6023421" cy="369332"/>
          </a:xfrm>
          <a:prstGeom prst="rect">
            <a:avLst/>
          </a:prstGeom>
          <a:noFill/>
        </p:spPr>
        <p:txBody>
          <a:bodyPr wrap="square" rtlCol="0">
            <a:spAutoFit/>
          </a:bodyPr>
          <a:lstStyle/>
          <a:p>
            <a:r>
              <a:rPr kumimoji="1" lang="ja-JP" altLang="en-US" b="1" u="sng" dirty="0">
                <a:latin typeface="+mn-ea"/>
              </a:rPr>
              <a:t>参考事例 ②　薄利受注の建設業　</a:t>
            </a:r>
          </a:p>
        </p:txBody>
      </p:sp>
      <p:cxnSp>
        <p:nvCxnSpPr>
          <p:cNvPr id="30" name="直線コネクタ 29">
            <a:extLst>
              <a:ext uri="{FF2B5EF4-FFF2-40B4-BE49-F238E27FC236}">
                <a16:creationId xmlns:a16="http://schemas.microsoft.com/office/drawing/2014/main" id="{5638C9E5-FBAD-F01D-EB44-4FE126E04E0D}"/>
              </a:ext>
            </a:extLst>
          </p:cNvPr>
          <p:cNvCxnSpPr/>
          <p:nvPr/>
        </p:nvCxnSpPr>
        <p:spPr>
          <a:xfrm>
            <a:off x="268907" y="38412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91666" y="493326"/>
            <a:ext cx="8382991" cy="400110"/>
          </a:xfrm>
          <a:prstGeom prst="rect">
            <a:avLst/>
          </a:prstGeom>
          <a:noFill/>
        </p:spPr>
        <p:txBody>
          <a:bodyPr wrap="square" rtlCol="0">
            <a:spAutoFit/>
          </a:bodyPr>
          <a:lstStyle/>
          <a:p>
            <a:r>
              <a:rPr kumimoji="1" lang="ja-JP" altLang="en-US" sz="1000" dirty="0"/>
              <a:t>ここでは、全業種共通の中小企業の目利き（決算資料編）に関する参考事例をご紹介します。売上高総利益率の業界平均と</a:t>
            </a:r>
            <a:r>
              <a:rPr kumimoji="1" lang="en-US" altLang="ja-JP" sz="1000" dirty="0">
                <a:latin typeface="+mn-ea"/>
              </a:rPr>
              <a:t>ROA</a:t>
            </a:r>
            <a:r>
              <a:rPr kumimoji="1" lang="ja-JP" altLang="en-US" sz="1000" dirty="0">
                <a:latin typeface="+mn-ea"/>
              </a:rPr>
              <a:t>の傾向</a:t>
            </a:r>
            <a:r>
              <a:rPr kumimoji="1" lang="ja-JP" altLang="en-US" sz="1000" dirty="0"/>
              <a:t>から、</a:t>
            </a:r>
            <a:endParaRPr kumimoji="1" lang="en-US" altLang="ja-JP" sz="1000" dirty="0"/>
          </a:p>
          <a:p>
            <a:r>
              <a:rPr kumimoji="1" lang="ja-JP" altLang="en-US" sz="1000" dirty="0"/>
              <a:t>どのような仮説を立てたか、どのような実態であったかについて紹介します。</a:t>
            </a:r>
          </a:p>
        </p:txBody>
      </p:sp>
      <p:sp>
        <p:nvSpPr>
          <p:cNvPr id="49" name="テキスト ボックス 4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51" name="テキスト ボックス 50"/>
          <p:cNvSpPr txBox="1"/>
          <p:nvPr/>
        </p:nvSpPr>
        <p:spPr>
          <a:xfrm>
            <a:off x="8894101" y="51912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14</a:t>
            </a:fld>
            <a:endParaRPr kumimoji="1" lang="ja-JP" altLang="en-US"/>
          </a:p>
        </p:txBody>
      </p:sp>
      <p:grpSp>
        <p:nvGrpSpPr>
          <p:cNvPr id="88" name="グループ化 87"/>
          <p:cNvGrpSpPr/>
          <p:nvPr/>
        </p:nvGrpSpPr>
        <p:grpSpPr>
          <a:xfrm>
            <a:off x="344435" y="1443786"/>
            <a:ext cx="2774055" cy="576000"/>
            <a:chOff x="4409473" y="1240406"/>
            <a:chExt cx="2774055" cy="576000"/>
          </a:xfrm>
        </p:grpSpPr>
        <p:sp>
          <p:nvSpPr>
            <p:cNvPr id="90" name="正方形/長方形 8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91" name="グループ化 90"/>
            <p:cNvGrpSpPr/>
            <p:nvPr/>
          </p:nvGrpSpPr>
          <p:grpSpPr>
            <a:xfrm>
              <a:off x="4409473" y="1240406"/>
              <a:ext cx="576000" cy="576000"/>
              <a:chOff x="279451" y="1197222"/>
              <a:chExt cx="576000" cy="576000"/>
            </a:xfrm>
          </p:grpSpPr>
          <p:sp>
            <p:nvSpPr>
              <p:cNvPr id="92" name="楕円 9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grpSp>
        <p:nvGrpSpPr>
          <p:cNvPr id="94" name="グループ化 93"/>
          <p:cNvGrpSpPr/>
          <p:nvPr/>
        </p:nvGrpSpPr>
        <p:grpSpPr>
          <a:xfrm>
            <a:off x="344435" y="2259824"/>
            <a:ext cx="9078954" cy="583137"/>
            <a:chOff x="529931" y="4800809"/>
            <a:chExt cx="9078954" cy="583137"/>
          </a:xfrm>
        </p:grpSpPr>
        <p:grpSp>
          <p:nvGrpSpPr>
            <p:cNvPr id="95" name="グループ化 94"/>
            <p:cNvGrpSpPr/>
            <p:nvPr/>
          </p:nvGrpSpPr>
          <p:grpSpPr>
            <a:xfrm>
              <a:off x="529931" y="4807946"/>
              <a:ext cx="2774055" cy="576000"/>
              <a:chOff x="4409473" y="2044014"/>
              <a:chExt cx="2774055" cy="576000"/>
            </a:xfrm>
          </p:grpSpPr>
          <p:sp>
            <p:nvSpPr>
              <p:cNvPr id="97" name="正方形/長方形 9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数値傾向</a:t>
                </a:r>
                <a:endParaRPr kumimoji="1" lang="en-US" altLang="ja-JP" sz="1200" b="1" dirty="0">
                  <a:solidFill>
                    <a:schemeClr val="tx1"/>
                  </a:solidFill>
                  <a:latin typeface="+mn-ea"/>
                </a:endParaRPr>
              </a:p>
            </p:txBody>
          </p:sp>
          <p:sp>
            <p:nvSpPr>
              <p:cNvPr id="98" name="楕円 9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9" name="テキスト ボックス 9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6" name="テキスト ボックス 95">
              <a:extLst>
                <a:ext uri="{FF2B5EF4-FFF2-40B4-BE49-F238E27FC236}">
                  <a16:creationId xmlns:a16="http://schemas.microsoft.com/office/drawing/2014/main" id="{2DAA054F-36DC-D855-3203-33015158E6CC}"/>
                </a:ext>
              </a:extLst>
            </p:cNvPr>
            <p:cNvSpPr txBox="1"/>
            <p:nvPr/>
          </p:nvSpPr>
          <p:spPr>
            <a:xfrm>
              <a:off x="3341127" y="4800809"/>
              <a:ext cx="6267758" cy="553998"/>
            </a:xfrm>
            <a:prstGeom prst="rect">
              <a:avLst/>
            </a:prstGeom>
            <a:noFill/>
          </p:spPr>
          <p:txBody>
            <a:bodyPr wrap="square" rtlCol="0">
              <a:spAutoFit/>
            </a:bodyPr>
            <a:lstStyle/>
            <a:p>
              <a:r>
                <a:rPr kumimoji="1" lang="ja-JP" altLang="en-US" sz="1000" dirty="0">
                  <a:latin typeface="+mn-ea"/>
                </a:rPr>
                <a:t>□　売上高総利益率は、微増傾向が続き</a:t>
              </a:r>
              <a:r>
                <a:rPr kumimoji="1" lang="ja-JP" altLang="en-US" sz="1000" dirty="0">
                  <a:solidFill>
                    <a:srgbClr val="FF0000"/>
                  </a:solidFill>
                  <a:latin typeface="+mn-ea"/>
                </a:rPr>
                <a:t>、</a:t>
              </a:r>
              <a:r>
                <a:rPr kumimoji="1" lang="ja-JP" altLang="en-US" sz="1000" dirty="0">
                  <a:latin typeface="+mn-ea"/>
                </a:rPr>
                <a:t>業界平均よりも少し上方に位置していた</a:t>
              </a:r>
              <a:endParaRPr kumimoji="1" lang="en-US" altLang="ja-JP" sz="1000" dirty="0">
                <a:latin typeface="+mn-ea"/>
              </a:endParaRPr>
            </a:p>
            <a:p>
              <a:r>
                <a:rPr kumimoji="1" lang="ja-JP" altLang="en-US" sz="1000" dirty="0">
                  <a:latin typeface="+mn-ea"/>
                </a:rPr>
                <a:t>□　総資本回転率は、年々低下傾向で歯止めがかからない状況だった</a:t>
              </a:r>
              <a:endParaRPr kumimoji="1" lang="en-US" altLang="ja-JP" sz="1000" dirty="0">
                <a:latin typeface="+mn-ea"/>
              </a:endParaRPr>
            </a:p>
            <a:p>
              <a:r>
                <a:rPr kumimoji="1" lang="ja-JP" altLang="en-US" sz="1000" dirty="0">
                  <a:latin typeface="+mn-ea"/>
                </a:rPr>
                <a:t>□　結果としての</a:t>
              </a:r>
              <a:r>
                <a:rPr kumimoji="1" lang="en-US" altLang="ja-JP" sz="1000" dirty="0">
                  <a:latin typeface="+mn-ea"/>
                </a:rPr>
                <a:t>ROA</a:t>
              </a:r>
              <a:r>
                <a:rPr kumimoji="1" lang="ja-JP" altLang="en-US" sz="1000" dirty="0">
                  <a:latin typeface="+mn-ea"/>
                </a:rPr>
                <a:t>は低水準で推移していた</a:t>
              </a:r>
              <a:endParaRPr kumimoji="1" lang="en-US" altLang="ja-JP" sz="1000" dirty="0">
                <a:latin typeface="+mn-ea"/>
              </a:endParaRPr>
            </a:p>
          </p:txBody>
        </p:sp>
      </p:grpSp>
      <p:grpSp>
        <p:nvGrpSpPr>
          <p:cNvPr id="100" name="グループ化 99"/>
          <p:cNvGrpSpPr/>
          <p:nvPr/>
        </p:nvGrpSpPr>
        <p:grpSpPr>
          <a:xfrm>
            <a:off x="376068" y="3090135"/>
            <a:ext cx="9047321" cy="576000"/>
            <a:chOff x="561564" y="5651612"/>
            <a:chExt cx="9047321" cy="576000"/>
          </a:xfrm>
        </p:grpSpPr>
        <p:grpSp>
          <p:nvGrpSpPr>
            <p:cNvPr id="101" name="グループ化 100"/>
            <p:cNvGrpSpPr/>
            <p:nvPr/>
          </p:nvGrpSpPr>
          <p:grpSpPr>
            <a:xfrm>
              <a:off x="561564" y="5651612"/>
              <a:ext cx="2742422" cy="576000"/>
              <a:chOff x="4441106" y="2886755"/>
              <a:chExt cx="2742422" cy="576000"/>
            </a:xfrm>
          </p:grpSpPr>
          <p:sp>
            <p:nvSpPr>
              <p:cNvPr id="103" name="楕円 102">
                <a:extLst>
                  <a:ext uri="{FF2B5EF4-FFF2-40B4-BE49-F238E27FC236}">
                    <a16:creationId xmlns:a16="http://schemas.microsoft.com/office/drawing/2014/main" id="{2AE0324C-3B8C-24E1-8BC4-F9FCA16881D9}"/>
                  </a:ext>
                </a:extLst>
              </p:cNvPr>
              <p:cNvSpPr/>
              <p:nvPr/>
            </p:nvSpPr>
            <p:spPr>
              <a:xfrm>
                <a:off x="4441106" y="28867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04" name="正方形/長方形 103">
                <a:extLst>
                  <a:ext uri="{FF2B5EF4-FFF2-40B4-BE49-F238E27FC236}">
                    <a16:creationId xmlns:a16="http://schemas.microsoft.com/office/drawing/2014/main" id="{3EC40967-2ED1-3B72-5B58-805876737928}"/>
                  </a:ext>
                </a:extLst>
              </p:cNvPr>
              <p:cNvSpPr/>
              <p:nvPr/>
            </p:nvSpPr>
            <p:spPr>
              <a:xfrm>
                <a:off x="5073758" y="2918522"/>
                <a:ext cx="2109770"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仮説と結果</a:t>
                </a:r>
                <a:endParaRPr kumimoji="1" lang="en-US" altLang="ja-JP" sz="1200" b="1" dirty="0">
                  <a:solidFill>
                    <a:schemeClr val="tx1"/>
                  </a:solidFill>
                  <a:latin typeface="+mn-ea"/>
                </a:endParaRPr>
              </a:p>
            </p:txBody>
          </p:sp>
          <p:sp>
            <p:nvSpPr>
              <p:cNvPr id="105" name="正方形/長方形 104"/>
              <p:cNvSpPr/>
              <p:nvPr/>
            </p:nvSpPr>
            <p:spPr>
              <a:xfrm>
                <a:off x="4497758" y="29579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02" name="テキスト ボックス 101">
              <a:extLst>
                <a:ext uri="{FF2B5EF4-FFF2-40B4-BE49-F238E27FC236}">
                  <a16:creationId xmlns:a16="http://schemas.microsoft.com/office/drawing/2014/main" id="{2DAA054F-36DC-D855-3203-33015158E6CC}"/>
                </a:ext>
              </a:extLst>
            </p:cNvPr>
            <p:cNvSpPr txBox="1"/>
            <p:nvPr/>
          </p:nvSpPr>
          <p:spPr>
            <a:xfrm>
              <a:off x="3341127" y="5660853"/>
              <a:ext cx="6267758" cy="553998"/>
            </a:xfrm>
            <a:prstGeom prst="rect">
              <a:avLst/>
            </a:prstGeom>
            <a:noFill/>
          </p:spPr>
          <p:txBody>
            <a:bodyPr wrap="square" rtlCol="0">
              <a:spAutoFit/>
            </a:bodyPr>
            <a:lstStyle/>
            <a:p>
              <a:r>
                <a:rPr kumimoji="1" lang="ja-JP" altLang="en-US" sz="1000" dirty="0">
                  <a:latin typeface="+mn-ea"/>
                </a:rPr>
                <a:t>□　自らがコストダウンの努力をする前に、安易な“値上げ”に踏み切ったのではないか？</a:t>
              </a:r>
              <a:endParaRPr kumimoji="1" lang="en-US" altLang="ja-JP" sz="1000" dirty="0">
                <a:latin typeface="+mn-ea"/>
              </a:endParaRPr>
            </a:p>
            <a:p>
              <a:r>
                <a:rPr kumimoji="1" lang="ja-JP" altLang="en-US" sz="1000" dirty="0">
                  <a:latin typeface="+mn-ea"/>
                </a:rPr>
                <a:t>□　地域密着型だから“高齢者や徒歩・自転車来店が多い”という安易な発想で固定客を失ってはいないか？</a:t>
              </a:r>
              <a:endParaRPr kumimoji="1" lang="en-US" altLang="ja-JP" sz="1000" dirty="0">
                <a:latin typeface="+mn-ea"/>
              </a:endParaRPr>
            </a:p>
            <a:p>
              <a:r>
                <a:rPr kumimoji="1" lang="ja-JP" altLang="en-US" sz="1000" dirty="0">
                  <a:latin typeface="+mn-ea"/>
                </a:rPr>
                <a:t>□　</a:t>
              </a:r>
              <a:r>
                <a:rPr kumimoji="1" lang="ja-JP" altLang="en-US" sz="1000" spc="-40" dirty="0">
                  <a:latin typeface="+mn-ea"/>
                </a:rPr>
                <a:t>実際にそのとおりであり、企業が思う“こだわり”が、</a:t>
              </a:r>
              <a:r>
                <a:rPr kumimoji="1" lang="ja-JP" altLang="en-US" sz="1000" spc="-50" dirty="0">
                  <a:latin typeface="+mn-ea"/>
                </a:rPr>
                <a:t>お客様の財布の限度を超え、訴求要素ではなくなった</a:t>
              </a:r>
              <a:endParaRPr kumimoji="1" lang="en-US" altLang="ja-JP" sz="1000" spc="-50" dirty="0">
                <a:latin typeface="+mn-ea"/>
              </a:endParaRPr>
            </a:p>
          </p:txBody>
        </p:sp>
      </p:grpSp>
      <p:grpSp>
        <p:nvGrpSpPr>
          <p:cNvPr id="106" name="グループ化 105"/>
          <p:cNvGrpSpPr/>
          <p:nvPr/>
        </p:nvGrpSpPr>
        <p:grpSpPr>
          <a:xfrm>
            <a:off x="353313" y="4337901"/>
            <a:ext cx="9070076" cy="590001"/>
            <a:chOff x="529931" y="4005263"/>
            <a:chExt cx="9070076" cy="590001"/>
          </a:xfrm>
        </p:grpSpPr>
        <p:grpSp>
          <p:nvGrpSpPr>
            <p:cNvPr id="107" name="グループ化 106"/>
            <p:cNvGrpSpPr/>
            <p:nvPr/>
          </p:nvGrpSpPr>
          <p:grpSpPr>
            <a:xfrm>
              <a:off x="529931" y="4005263"/>
              <a:ext cx="2774055" cy="576000"/>
              <a:chOff x="4409473" y="1240406"/>
              <a:chExt cx="2774055" cy="576000"/>
            </a:xfrm>
          </p:grpSpPr>
          <p:sp>
            <p:nvSpPr>
              <p:cNvPr id="109" name="正方形/長方形 108">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110" name="グループ化 109"/>
              <p:cNvGrpSpPr/>
              <p:nvPr/>
            </p:nvGrpSpPr>
            <p:grpSpPr>
              <a:xfrm>
                <a:off x="4409473" y="1240406"/>
                <a:ext cx="576000" cy="576000"/>
                <a:chOff x="279451" y="1197222"/>
                <a:chExt cx="576000" cy="576000"/>
              </a:xfrm>
            </p:grpSpPr>
            <p:sp>
              <p:nvSpPr>
                <p:cNvPr id="111" name="楕円 110">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テキスト ボックス 111">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108" name="テキスト ボックス 107">
              <a:extLst>
                <a:ext uri="{FF2B5EF4-FFF2-40B4-BE49-F238E27FC236}">
                  <a16:creationId xmlns:a16="http://schemas.microsoft.com/office/drawing/2014/main" id="{2DAA054F-36DC-D855-3203-33015158E6CC}"/>
                </a:ext>
              </a:extLst>
            </p:cNvPr>
            <p:cNvSpPr txBox="1"/>
            <p:nvPr/>
          </p:nvSpPr>
          <p:spPr>
            <a:xfrm>
              <a:off x="3332249" y="4041266"/>
              <a:ext cx="6267758" cy="553998"/>
            </a:xfrm>
            <a:prstGeom prst="rect">
              <a:avLst/>
            </a:prstGeom>
            <a:noFill/>
          </p:spPr>
          <p:txBody>
            <a:bodyPr wrap="square" rtlCol="0">
              <a:spAutoFit/>
            </a:bodyPr>
            <a:lstStyle/>
            <a:p>
              <a:r>
                <a:rPr kumimoji="1" lang="ja-JP" altLang="en-US" sz="1000" dirty="0">
                  <a:latin typeface="+mn-ea"/>
                </a:rPr>
                <a:t>□　地域の中堅建設業　年商６億円</a:t>
              </a:r>
              <a:endParaRPr kumimoji="1" lang="en-US" altLang="ja-JP" sz="1000" dirty="0">
                <a:latin typeface="+mn-ea"/>
              </a:endParaRPr>
            </a:p>
            <a:p>
              <a:r>
                <a:rPr kumimoji="1" lang="ja-JP" altLang="en-US" sz="1000" dirty="0">
                  <a:latin typeface="+mn-ea"/>
                </a:rPr>
                <a:t>□　土木工事中心、官公庁元請の割合が４割、民間土木・官公庁下請の割合が６割</a:t>
              </a:r>
              <a:endParaRPr kumimoji="1" lang="en-US" altLang="ja-JP" sz="1000" dirty="0">
                <a:latin typeface="+mn-ea"/>
              </a:endParaRPr>
            </a:p>
            <a:p>
              <a:r>
                <a:rPr kumimoji="1" lang="ja-JP" altLang="en-US" sz="1000" dirty="0">
                  <a:latin typeface="+mn-ea"/>
                </a:rPr>
                <a:t>□　現在、地域有数の有力企業に成長（無借金経営）</a:t>
              </a:r>
              <a:endParaRPr kumimoji="1" lang="en-US" altLang="ja-JP" sz="1000" dirty="0">
                <a:latin typeface="+mn-ea"/>
              </a:endParaRPr>
            </a:p>
          </p:txBody>
        </p:sp>
      </p:grpSp>
      <p:grpSp>
        <p:nvGrpSpPr>
          <p:cNvPr id="113" name="グループ化 112"/>
          <p:cNvGrpSpPr/>
          <p:nvPr/>
        </p:nvGrpSpPr>
        <p:grpSpPr>
          <a:xfrm>
            <a:off x="353313" y="5161076"/>
            <a:ext cx="9047492" cy="576000"/>
            <a:chOff x="529931" y="4807946"/>
            <a:chExt cx="9047492" cy="576000"/>
          </a:xfrm>
        </p:grpSpPr>
        <p:grpSp>
          <p:nvGrpSpPr>
            <p:cNvPr id="114" name="グループ化 113"/>
            <p:cNvGrpSpPr/>
            <p:nvPr/>
          </p:nvGrpSpPr>
          <p:grpSpPr>
            <a:xfrm>
              <a:off x="529931" y="4807946"/>
              <a:ext cx="2774055" cy="576000"/>
              <a:chOff x="4409473" y="2044014"/>
              <a:chExt cx="2774055" cy="576000"/>
            </a:xfrm>
          </p:grpSpPr>
          <p:sp>
            <p:nvSpPr>
              <p:cNvPr id="116" name="正方形/長方形 115">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数値傾向</a:t>
                </a:r>
                <a:endParaRPr kumimoji="1" lang="en-US" altLang="ja-JP" sz="1200" b="1" dirty="0">
                  <a:solidFill>
                    <a:schemeClr val="tx1"/>
                  </a:solidFill>
                  <a:latin typeface="+mn-ea"/>
                </a:endParaRPr>
              </a:p>
            </p:txBody>
          </p:sp>
          <p:sp>
            <p:nvSpPr>
              <p:cNvPr id="117" name="楕円 11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118" name="テキスト ボックス 11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115" name="テキスト ボックス 114">
              <a:extLst>
                <a:ext uri="{FF2B5EF4-FFF2-40B4-BE49-F238E27FC236}">
                  <a16:creationId xmlns:a16="http://schemas.microsoft.com/office/drawing/2014/main" id="{2DAA054F-36DC-D855-3203-33015158E6CC}"/>
                </a:ext>
              </a:extLst>
            </p:cNvPr>
            <p:cNvSpPr txBox="1"/>
            <p:nvPr/>
          </p:nvSpPr>
          <p:spPr>
            <a:xfrm>
              <a:off x="3309665" y="4818946"/>
              <a:ext cx="6267758" cy="553998"/>
            </a:xfrm>
            <a:prstGeom prst="rect">
              <a:avLst/>
            </a:prstGeom>
            <a:noFill/>
          </p:spPr>
          <p:txBody>
            <a:bodyPr wrap="square" rtlCol="0">
              <a:spAutoFit/>
            </a:bodyPr>
            <a:lstStyle/>
            <a:p>
              <a:r>
                <a:rPr kumimoji="1" lang="ja-JP" altLang="en-US" sz="1000" dirty="0">
                  <a:latin typeface="+mn-ea"/>
                </a:rPr>
                <a:t>□　売上高総利益率は、常に業界平均を下回っていた</a:t>
              </a:r>
              <a:endParaRPr kumimoji="1" lang="en-US" altLang="ja-JP" sz="1000" dirty="0">
                <a:latin typeface="+mn-ea"/>
              </a:endParaRPr>
            </a:p>
            <a:p>
              <a:r>
                <a:rPr kumimoji="1" lang="ja-JP" altLang="en-US" sz="1000" dirty="0">
                  <a:latin typeface="+mn-ea"/>
                </a:rPr>
                <a:t>□　本来、建設業は、売上高当期純利益率で</a:t>
              </a:r>
              <a:r>
                <a:rPr kumimoji="1" lang="en-US" altLang="ja-JP" sz="1000" dirty="0">
                  <a:latin typeface="+mn-ea"/>
                </a:rPr>
                <a:t>ROA</a:t>
              </a:r>
              <a:r>
                <a:rPr kumimoji="1" lang="ja-JP" altLang="en-US" sz="1000" dirty="0" err="1">
                  <a:latin typeface="+mn-ea"/>
                </a:rPr>
                <a:t>を維</a:t>
              </a:r>
              <a:r>
                <a:rPr kumimoji="1" lang="ja-JP" altLang="en-US" sz="1000" dirty="0">
                  <a:latin typeface="+mn-ea"/>
                </a:rPr>
                <a:t>持させるが、当該企業はそれも業界平均程度</a:t>
              </a:r>
              <a:endParaRPr kumimoji="1" lang="en-US" altLang="ja-JP" sz="1000" dirty="0">
                <a:latin typeface="+mn-ea"/>
              </a:endParaRPr>
            </a:p>
            <a:p>
              <a:r>
                <a:rPr kumimoji="1" lang="ja-JP" altLang="en-US" sz="1000" dirty="0">
                  <a:latin typeface="+mn-ea"/>
                </a:rPr>
                <a:t>□　建設業では珍しく、総資本回転率が業界平均を上回る形で</a:t>
              </a:r>
              <a:r>
                <a:rPr kumimoji="1" lang="en-US" altLang="ja-JP" sz="1000" dirty="0">
                  <a:latin typeface="+mn-ea"/>
                </a:rPr>
                <a:t>ROA</a:t>
              </a:r>
              <a:r>
                <a:rPr kumimoji="1" lang="ja-JP" altLang="en-US" sz="1000" dirty="0" err="1">
                  <a:latin typeface="+mn-ea"/>
                </a:rPr>
                <a:t>を維</a:t>
              </a:r>
              <a:r>
                <a:rPr kumimoji="1" lang="ja-JP" altLang="en-US" sz="1000" dirty="0">
                  <a:latin typeface="+mn-ea"/>
                </a:rPr>
                <a:t>持していた</a:t>
              </a:r>
              <a:endParaRPr kumimoji="1" lang="en-US" altLang="ja-JP" sz="1000" dirty="0">
                <a:latin typeface="+mn-ea"/>
              </a:endParaRPr>
            </a:p>
          </p:txBody>
        </p:sp>
      </p:grpSp>
      <p:grpSp>
        <p:nvGrpSpPr>
          <p:cNvPr id="119" name="グループ化 118"/>
          <p:cNvGrpSpPr/>
          <p:nvPr/>
        </p:nvGrpSpPr>
        <p:grpSpPr>
          <a:xfrm>
            <a:off x="358312" y="5926127"/>
            <a:ext cx="9168093" cy="707886"/>
            <a:chOff x="561564" y="5593489"/>
            <a:chExt cx="9168093" cy="707886"/>
          </a:xfrm>
        </p:grpSpPr>
        <p:grpSp>
          <p:nvGrpSpPr>
            <p:cNvPr id="120" name="グループ化 119"/>
            <p:cNvGrpSpPr/>
            <p:nvPr/>
          </p:nvGrpSpPr>
          <p:grpSpPr>
            <a:xfrm>
              <a:off x="561564" y="5651612"/>
              <a:ext cx="2769056" cy="576000"/>
              <a:chOff x="4441106" y="2886755"/>
              <a:chExt cx="2769056" cy="576000"/>
            </a:xfrm>
          </p:grpSpPr>
          <p:sp>
            <p:nvSpPr>
              <p:cNvPr id="122" name="楕円 121">
                <a:extLst>
                  <a:ext uri="{FF2B5EF4-FFF2-40B4-BE49-F238E27FC236}">
                    <a16:creationId xmlns:a16="http://schemas.microsoft.com/office/drawing/2014/main" id="{2AE0324C-3B8C-24E1-8BC4-F9FCA16881D9}"/>
                  </a:ext>
                </a:extLst>
              </p:cNvPr>
              <p:cNvSpPr/>
              <p:nvPr/>
            </p:nvSpPr>
            <p:spPr>
              <a:xfrm>
                <a:off x="4441106" y="28867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3" name="正方形/長方形 122">
                <a:extLst>
                  <a:ext uri="{FF2B5EF4-FFF2-40B4-BE49-F238E27FC236}">
                    <a16:creationId xmlns:a16="http://schemas.microsoft.com/office/drawing/2014/main" id="{3EC40967-2ED1-3B72-5B58-805876737928}"/>
                  </a:ext>
                </a:extLst>
              </p:cNvPr>
              <p:cNvSpPr/>
              <p:nvPr/>
            </p:nvSpPr>
            <p:spPr>
              <a:xfrm>
                <a:off x="5073758" y="2918522"/>
                <a:ext cx="2136404"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仮説と結果</a:t>
                </a:r>
                <a:endParaRPr kumimoji="1" lang="en-US" altLang="ja-JP" sz="1200" b="1" dirty="0">
                  <a:solidFill>
                    <a:schemeClr val="tx1"/>
                  </a:solidFill>
                  <a:latin typeface="+mn-ea"/>
                </a:endParaRPr>
              </a:p>
            </p:txBody>
          </p:sp>
          <p:sp>
            <p:nvSpPr>
              <p:cNvPr id="124" name="正方形/長方形 123"/>
              <p:cNvSpPr/>
              <p:nvPr/>
            </p:nvSpPr>
            <p:spPr>
              <a:xfrm>
                <a:off x="4497758" y="29579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21" name="テキスト ボックス 120">
              <a:extLst>
                <a:ext uri="{FF2B5EF4-FFF2-40B4-BE49-F238E27FC236}">
                  <a16:creationId xmlns:a16="http://schemas.microsoft.com/office/drawing/2014/main" id="{2DAA054F-36DC-D855-3203-33015158E6CC}"/>
                </a:ext>
              </a:extLst>
            </p:cNvPr>
            <p:cNvSpPr txBox="1"/>
            <p:nvPr/>
          </p:nvSpPr>
          <p:spPr>
            <a:xfrm>
              <a:off x="3358883" y="5593489"/>
              <a:ext cx="6370774" cy="707886"/>
            </a:xfrm>
            <a:prstGeom prst="rect">
              <a:avLst/>
            </a:prstGeom>
            <a:noFill/>
          </p:spPr>
          <p:txBody>
            <a:bodyPr wrap="square" rtlCol="0">
              <a:spAutoFit/>
            </a:bodyPr>
            <a:lstStyle/>
            <a:p>
              <a:r>
                <a:rPr kumimoji="1" lang="ja-JP" altLang="en-US" sz="1000" dirty="0">
                  <a:latin typeface="+mn-ea"/>
                </a:rPr>
                <a:t>□　資金繰りに窮し、強引な薄利受注をしていないか？ 原価管理等が杜撰ではないか？</a:t>
              </a:r>
              <a:endParaRPr kumimoji="1" lang="en-US" altLang="ja-JP" sz="1000" dirty="0">
                <a:latin typeface="+mn-ea"/>
              </a:endParaRPr>
            </a:p>
            <a:p>
              <a:r>
                <a:rPr kumimoji="1" lang="ja-JP" altLang="en-US" sz="1000" dirty="0">
                  <a:latin typeface="+mn-ea"/>
                </a:rPr>
                <a:t>□　収益性の高い官公庁工事の元請受注力が乏しかったが、薄利受注が多いが故に原価管理が厳格だった</a:t>
              </a:r>
              <a:endParaRPr kumimoji="1" lang="en-US" altLang="ja-JP" sz="1000" dirty="0">
                <a:latin typeface="+mn-ea"/>
              </a:endParaRPr>
            </a:p>
            <a:p>
              <a:r>
                <a:rPr kumimoji="1" lang="ja-JP" altLang="en-US" sz="1000" dirty="0">
                  <a:latin typeface="+mn-ea"/>
                </a:rPr>
                <a:t>□　</a:t>
              </a:r>
              <a:r>
                <a:rPr kumimoji="1" lang="ja-JP" altLang="en-US" sz="1000" spc="-10" dirty="0">
                  <a:latin typeface="+mn-ea"/>
                </a:rPr>
                <a:t>薄利でも多くの工事を長年手掛けることで、技術者の経験値が上がり、県内有数の下水工事の最新工法</a:t>
              </a:r>
              <a:endParaRPr kumimoji="1" lang="en-US" altLang="ja-JP" sz="1000" spc="-10" dirty="0">
                <a:latin typeface="+mn-ea"/>
              </a:endParaRPr>
            </a:p>
            <a:p>
              <a:r>
                <a:rPr kumimoji="1" lang="ja-JP" altLang="en-US" sz="1000" dirty="0">
                  <a:latin typeface="+mn-ea"/>
                </a:rPr>
                <a:t>　　を駆使する優良企業に成長した</a:t>
              </a:r>
              <a:endParaRPr kumimoji="1" lang="en-US" altLang="ja-JP" sz="1000" dirty="0">
                <a:latin typeface="+mn-ea"/>
              </a:endParaRPr>
            </a:p>
          </p:txBody>
        </p:sp>
      </p:grpSp>
      <p:cxnSp>
        <p:nvCxnSpPr>
          <p:cNvPr id="125" name="直線コネクタ 12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672733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DEAB04D3-8360-30A4-D668-3C33DB2AC717}"/>
              </a:ext>
            </a:extLst>
          </p:cNvPr>
          <p:cNvSpPr txBox="1"/>
          <p:nvPr/>
        </p:nvSpPr>
        <p:spPr>
          <a:xfrm>
            <a:off x="3155631" y="1454662"/>
            <a:ext cx="6262689" cy="553998"/>
          </a:xfrm>
          <a:prstGeom prst="rect">
            <a:avLst/>
          </a:prstGeom>
          <a:noFill/>
        </p:spPr>
        <p:txBody>
          <a:bodyPr wrap="square" rtlCol="0">
            <a:spAutoFit/>
          </a:bodyPr>
          <a:lstStyle/>
          <a:p>
            <a:r>
              <a:rPr kumimoji="1" lang="ja-JP" altLang="en-US" sz="1000" dirty="0">
                <a:latin typeface="+mn-ea"/>
              </a:rPr>
              <a:t>□　地域の食品小売業（地域に十数店舗を展開） 年商</a:t>
            </a:r>
            <a:r>
              <a:rPr kumimoji="1" lang="en-US" altLang="ja-JP" sz="1000" dirty="0">
                <a:latin typeface="+mn-ea"/>
              </a:rPr>
              <a:t>140</a:t>
            </a:r>
            <a:r>
              <a:rPr kumimoji="1" lang="ja-JP" altLang="en-US" sz="1000" dirty="0">
                <a:latin typeface="+mn-ea"/>
              </a:rPr>
              <a:t>億円</a:t>
            </a:r>
            <a:endParaRPr kumimoji="1" lang="en-US" altLang="ja-JP" sz="1000" dirty="0">
              <a:latin typeface="+mn-ea"/>
            </a:endParaRPr>
          </a:p>
          <a:p>
            <a:r>
              <a:rPr kumimoji="1" lang="ja-JP" altLang="en-US" sz="1000" dirty="0">
                <a:latin typeface="+mn-ea"/>
              </a:rPr>
              <a:t>□　一般的なスーパーマーケットを展開していた</a:t>
            </a:r>
            <a:endParaRPr kumimoji="1" lang="en-US" altLang="ja-JP" sz="1000" dirty="0">
              <a:latin typeface="+mn-ea"/>
            </a:endParaRPr>
          </a:p>
          <a:p>
            <a:r>
              <a:rPr kumimoji="1" lang="ja-JP" altLang="en-US" sz="1000" dirty="0">
                <a:latin typeface="+mn-ea"/>
              </a:rPr>
              <a:t>□　最終的には、大手に事業譲渡をして、企業は特別清算により整理という結末を迎えた</a:t>
            </a:r>
            <a:endParaRPr kumimoji="1" lang="en-US" altLang="ja-JP" sz="1000" dirty="0">
              <a:latin typeface="+mn-ea"/>
            </a:endParaRPr>
          </a:p>
        </p:txBody>
      </p:sp>
    </p:spTree>
    <p:extLst>
      <p:ext uri="{BB962C8B-B14F-4D97-AF65-F5344CB8AC3E}">
        <p14:creationId xmlns:p14="http://schemas.microsoft.com/office/powerpoint/2010/main" val="328275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3653C19B-56A1-78CA-F567-134612A2C22F}"/>
              </a:ext>
            </a:extLst>
          </p:cNvPr>
          <p:cNvSpPr txBox="1"/>
          <p:nvPr/>
        </p:nvSpPr>
        <p:spPr>
          <a:xfrm>
            <a:off x="546265" y="5646001"/>
            <a:ext cx="8874431" cy="553998"/>
          </a:xfrm>
          <a:prstGeom prst="rect">
            <a:avLst/>
          </a:prstGeom>
          <a:noFill/>
        </p:spPr>
        <p:txBody>
          <a:bodyPr wrap="square" rtlCol="0">
            <a:spAutoFit/>
          </a:bodyPr>
          <a:lstStyle/>
          <a:p>
            <a:r>
              <a:rPr kumimoji="1" lang="ja-JP" altLang="en-US" sz="1000" spc="-40" dirty="0"/>
              <a:t>　あえて挙げるとすれば上記のような人材ですが、それでも提言や助言ができる範囲は限られているといってよいでしょう。もちろん、企業経営においては、オーナー社長に再考していただきたい局面も時としてありますが、一般論に耳を</a:t>
            </a:r>
            <a:r>
              <a:rPr kumimoji="1" lang="ja-JP" altLang="en-US" sz="1000" spc="-50" dirty="0"/>
              <a:t>傾けない、社内の声や提言が聞こえていないことをもって“役員・社員</a:t>
            </a:r>
            <a:r>
              <a:rPr kumimoji="1" lang="ja-JP" altLang="en-US" sz="1000" spc="-40" dirty="0"/>
              <a:t>の意識が低い”と判断することは早計といえます。重要な局面では、親族や利害関係者である金融機関の助言の効果が大きい点にも留意が必要です。</a:t>
            </a:r>
            <a:endParaRPr kumimoji="1" lang="en-US" altLang="ja-JP" sz="1000" spc="-40" dirty="0"/>
          </a:p>
        </p:txBody>
      </p:sp>
      <p:sp>
        <p:nvSpPr>
          <p:cNvPr id="3" name="テキスト ボックス 2">
            <a:extLst>
              <a:ext uri="{FF2B5EF4-FFF2-40B4-BE49-F238E27FC236}">
                <a16:creationId xmlns:a16="http://schemas.microsoft.com/office/drawing/2014/main" id="{B6142B44-792F-68FE-CF6F-935ECF6C9B28}"/>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　その１</a:t>
            </a:r>
          </a:p>
        </p:txBody>
      </p:sp>
      <p:sp>
        <p:nvSpPr>
          <p:cNvPr id="13" name="テキスト ボックス 12">
            <a:extLst>
              <a:ext uri="{FF2B5EF4-FFF2-40B4-BE49-F238E27FC236}">
                <a16:creationId xmlns:a16="http://schemas.microsoft.com/office/drawing/2014/main" id="{8365FCA8-DE0B-D87F-0F09-8D356411D6C8}"/>
              </a:ext>
            </a:extLst>
          </p:cNvPr>
          <p:cNvSpPr txBox="1"/>
          <p:nvPr/>
        </p:nvSpPr>
        <p:spPr>
          <a:xfrm>
            <a:off x="546265" y="1888581"/>
            <a:ext cx="8910056" cy="1477328"/>
          </a:xfrm>
          <a:prstGeom prst="rect">
            <a:avLst/>
          </a:prstGeom>
          <a:noFill/>
        </p:spPr>
        <p:txBody>
          <a:bodyPr wrap="square" rtlCol="0">
            <a:spAutoFit/>
          </a:bodyPr>
          <a:lstStyle/>
          <a:p>
            <a:r>
              <a:rPr kumimoji="1" lang="ja-JP" altLang="en-US" sz="1000" spc="-60" dirty="0">
                <a:latin typeface="+mn-ea"/>
              </a:rPr>
              <a:t>　</a:t>
            </a:r>
            <a:r>
              <a:rPr kumimoji="1" lang="ja-JP" altLang="en-US" sz="1000" spc="50" dirty="0">
                <a:latin typeface="+mn-ea"/>
              </a:rPr>
              <a:t>「あの社長は右腕を育てられない」「あの社長には優秀なブレインがいない」という課題を聞くことがあります。もちろん、素晴らしい右腕やスタッフを採用・育成して力を発揮させられる経営手腕があるに越したことはありませんが、中小企業は良くも悪くもオーナー社長が大きな権限を有していることが多いです。</a:t>
            </a:r>
            <a:endParaRPr kumimoji="1" lang="en-US" altLang="ja-JP" sz="1000" spc="50" dirty="0">
              <a:latin typeface="+mn-ea"/>
            </a:endParaRPr>
          </a:p>
          <a:p>
            <a:pPr>
              <a:spcBef>
                <a:spcPts val="600"/>
              </a:spcBef>
            </a:pPr>
            <a:r>
              <a:rPr kumimoji="1" lang="ja-JP" altLang="en-US" sz="1000" spc="40" dirty="0">
                <a:latin typeface="+mn-ea"/>
              </a:rPr>
              <a:t>　</a:t>
            </a:r>
            <a:r>
              <a:rPr kumimoji="1" lang="ja-JP" altLang="en-US" sz="1000" dirty="0">
                <a:latin typeface="+mn-ea"/>
              </a:rPr>
              <a:t>オーナー社長の権力や影響力の大きさを想像するのは難しいことかもしれません。中小企業のトップには権限が集中しており、かつ株式の大半を保有</a:t>
            </a:r>
            <a:r>
              <a:rPr kumimoji="1" lang="ja-JP" altLang="en-US" sz="1000" spc="30" dirty="0">
                <a:latin typeface="+mn-ea"/>
              </a:rPr>
              <a:t>していることが多く、会社の全てに関する責任も併せて負っています。「責任を取るのはどうせ自分だから、好きなようにやる」と否定的に捉える</a:t>
            </a:r>
            <a:r>
              <a:rPr kumimoji="1" lang="ja-JP" altLang="en-US" sz="1000" spc="40" dirty="0">
                <a:latin typeface="+mn-ea"/>
              </a:rPr>
              <a:t>こともできますが、いずれにせよ単なる批判や苦言によって、その特性上、経営の舵を大きく切るという判断は安易にしないことも多いです。</a:t>
            </a:r>
            <a:endParaRPr kumimoji="1" lang="en-US" altLang="ja-JP" sz="1000" spc="40" dirty="0">
              <a:latin typeface="+mn-ea"/>
            </a:endParaRPr>
          </a:p>
          <a:p>
            <a:pPr>
              <a:spcBef>
                <a:spcPts val="600"/>
              </a:spcBef>
            </a:pPr>
            <a:r>
              <a:rPr kumimoji="1" lang="ja-JP" altLang="en-US" sz="1000" spc="50" dirty="0">
                <a:latin typeface="+mn-ea"/>
              </a:rPr>
              <a:t>　特に、創業者は強い個性と推進力で事業を進める人も多いため、これらに目が行きがちですが、中小企業の特性ということを理解せずに経営者のパーソナルな断片だけからとらえると、事業性を大きく見誤ることにもなりかねないので注意が必要です。</a:t>
            </a:r>
            <a:endParaRPr kumimoji="1" lang="en-US" altLang="ja-JP" sz="1000" spc="50" dirty="0"/>
          </a:p>
        </p:txBody>
      </p:sp>
      <p:cxnSp>
        <p:nvCxnSpPr>
          <p:cNvPr id="14" name="直線コネクタ 13">
            <a:extLst>
              <a:ext uri="{FF2B5EF4-FFF2-40B4-BE49-F238E27FC236}">
                <a16:creationId xmlns:a16="http://schemas.microsoft.com/office/drawing/2014/main" id="{923FEE5E-B0C2-27C6-F020-7EB5201715F4}"/>
              </a:ext>
            </a:extLst>
          </p:cNvPr>
          <p:cNvCxnSpPr/>
          <p:nvPr/>
        </p:nvCxnSpPr>
        <p:spPr>
          <a:xfrm>
            <a:off x="251151"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1F1C8E8-799A-F5A4-B1D4-1994CF1A1B7C}"/>
              </a:ext>
            </a:extLst>
          </p:cNvPr>
          <p:cNvCxnSpPr/>
          <p:nvPr/>
        </p:nvCxnSpPr>
        <p:spPr>
          <a:xfrm>
            <a:off x="251151" y="3600949"/>
            <a:ext cx="9401175" cy="0"/>
          </a:xfrm>
          <a:prstGeom prst="line">
            <a:avLst/>
          </a:prstGeom>
          <a:ln w="285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6D08C7B-1AB4-9077-6804-1C48FC4861A4}"/>
              </a:ext>
            </a:extLst>
          </p:cNvPr>
          <p:cNvSpPr txBox="1"/>
          <p:nvPr/>
        </p:nvSpPr>
        <p:spPr>
          <a:xfrm>
            <a:off x="1132284" y="3810753"/>
            <a:ext cx="7641432" cy="338554"/>
          </a:xfrm>
          <a:prstGeom prst="rect">
            <a:avLst/>
          </a:prstGeom>
          <a:solidFill>
            <a:schemeClr val="accent5">
              <a:lumMod val="40000"/>
              <a:lumOff val="60000"/>
              <a:alpha val="23000"/>
            </a:schemeClr>
          </a:solidFill>
          <a:ln w="44450">
            <a:solidFill>
              <a:schemeClr val="accent5">
                <a:lumMod val="60000"/>
                <a:lumOff val="40000"/>
              </a:schemeClr>
            </a:solidFill>
          </a:ln>
        </p:spPr>
        <p:txBody>
          <a:bodyPr wrap="square" rtlCol="0">
            <a:spAutoFit/>
          </a:bodyPr>
          <a:lstStyle/>
          <a:p>
            <a:pPr algn="ctr"/>
            <a:r>
              <a:rPr kumimoji="1" lang="ja-JP" altLang="en-US" sz="1600" dirty="0">
                <a:latin typeface="HG創英角ｺﾞｼｯｸUB" panose="020B0909000000000000" pitchFamily="49" charset="-128"/>
                <a:ea typeface="HG創英角ｺﾞｼｯｸUB" panose="020B0909000000000000" pitchFamily="49" charset="-128"/>
              </a:rPr>
              <a:t>～　オーナー社長に一定の影響力を発揮できそうな社内人材　～</a:t>
            </a:r>
          </a:p>
        </p:txBody>
      </p:sp>
      <p:sp>
        <p:nvSpPr>
          <p:cNvPr id="20" name="テキスト ボックス 19">
            <a:extLst>
              <a:ext uri="{FF2B5EF4-FFF2-40B4-BE49-F238E27FC236}">
                <a16:creationId xmlns:a16="http://schemas.microsoft.com/office/drawing/2014/main" id="{6672F384-CCBF-C128-C399-E44F35CC915C}"/>
              </a:ext>
            </a:extLst>
          </p:cNvPr>
          <p:cNvSpPr txBox="1"/>
          <p:nvPr/>
        </p:nvSpPr>
        <p:spPr>
          <a:xfrm>
            <a:off x="891541" y="4391221"/>
            <a:ext cx="2062161"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資格・技能保有者</a:t>
            </a:r>
            <a:endParaRPr kumimoji="1" lang="en-US" altLang="ja-JP" dirty="0">
              <a:latin typeface="HG創英角ｺﾞｼｯｸUB" panose="020B0909000000000000" pitchFamily="49" charset="-128"/>
              <a:ea typeface="HG創英角ｺﾞｼｯｸUB" panose="020B0909000000000000" pitchFamily="49" charset="-128"/>
            </a:endParaRPr>
          </a:p>
        </p:txBody>
      </p:sp>
      <p:sp>
        <p:nvSpPr>
          <p:cNvPr id="21" name="テキスト ボックス 20">
            <a:extLst>
              <a:ext uri="{FF2B5EF4-FFF2-40B4-BE49-F238E27FC236}">
                <a16:creationId xmlns:a16="http://schemas.microsoft.com/office/drawing/2014/main" id="{F21FB795-DD10-EE28-CDB7-ABB0F6EF7921}"/>
              </a:ext>
            </a:extLst>
          </p:cNvPr>
          <p:cNvSpPr txBox="1"/>
          <p:nvPr/>
        </p:nvSpPr>
        <p:spPr>
          <a:xfrm>
            <a:off x="3964306" y="4391221"/>
            <a:ext cx="1524894"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販路保有者</a:t>
            </a:r>
          </a:p>
        </p:txBody>
      </p:sp>
      <p:sp>
        <p:nvSpPr>
          <p:cNvPr id="22" name="テキスト ボックス 21">
            <a:extLst>
              <a:ext uri="{FF2B5EF4-FFF2-40B4-BE49-F238E27FC236}">
                <a16:creationId xmlns:a16="http://schemas.microsoft.com/office/drawing/2014/main" id="{896DCD02-4117-96A6-A7CF-00C104B87579}"/>
              </a:ext>
            </a:extLst>
          </p:cNvPr>
          <p:cNvSpPr txBox="1"/>
          <p:nvPr/>
        </p:nvSpPr>
        <p:spPr>
          <a:xfrm>
            <a:off x="6499804" y="4391221"/>
            <a:ext cx="2447922"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利害関係者出身者</a:t>
            </a:r>
          </a:p>
        </p:txBody>
      </p:sp>
      <p:sp>
        <p:nvSpPr>
          <p:cNvPr id="23" name="テキスト ボックス 22">
            <a:extLst>
              <a:ext uri="{FF2B5EF4-FFF2-40B4-BE49-F238E27FC236}">
                <a16:creationId xmlns:a16="http://schemas.microsoft.com/office/drawing/2014/main" id="{37B1830A-6D3D-A5D3-2178-DE7EC58CF78D}"/>
              </a:ext>
            </a:extLst>
          </p:cNvPr>
          <p:cNvSpPr txBox="1"/>
          <p:nvPr/>
        </p:nvSpPr>
        <p:spPr>
          <a:xfrm>
            <a:off x="606744" y="4761560"/>
            <a:ext cx="2631756"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事業を行う上で不可欠な許認可を受ける</a:t>
            </a:r>
            <a:r>
              <a:rPr kumimoji="1" lang="ja-JP" altLang="en-US" sz="1000" spc="-40" dirty="0">
                <a:latin typeface="+mn-ea"/>
              </a:rPr>
              <a:t>ために必要な資格を社内で唯一保有する人材</a:t>
            </a:r>
            <a:r>
              <a:rPr kumimoji="1" lang="ja-JP" altLang="en-US" sz="1000" dirty="0">
                <a:latin typeface="+mn-ea"/>
              </a:rPr>
              <a:t>や、売上の一定割合を占める事業に必要な特殊な技能・技術を有する人材</a:t>
            </a:r>
            <a:endParaRPr kumimoji="1" lang="en-US" altLang="ja-JP" sz="1000" dirty="0">
              <a:latin typeface="+mn-ea"/>
            </a:endParaRPr>
          </a:p>
        </p:txBody>
      </p:sp>
      <p:sp>
        <p:nvSpPr>
          <p:cNvPr id="24" name="テキスト ボックス 23">
            <a:extLst>
              <a:ext uri="{FF2B5EF4-FFF2-40B4-BE49-F238E27FC236}">
                <a16:creationId xmlns:a16="http://schemas.microsoft.com/office/drawing/2014/main" id="{7C7FF7C0-75AA-E2C0-CCB1-98C371097094}"/>
              </a:ext>
            </a:extLst>
          </p:cNvPr>
          <p:cNvSpPr txBox="1"/>
          <p:nvPr/>
        </p:nvSpPr>
        <p:spPr>
          <a:xfrm>
            <a:off x="3523297" y="4760553"/>
            <a:ext cx="2565083"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売上の一定割合を占める取引先から、“名指し”で取引きを獲得している人材や、</a:t>
            </a:r>
            <a:r>
              <a:rPr kumimoji="1" lang="ja-JP" altLang="en-US" sz="1000" spc="60" dirty="0">
                <a:latin typeface="+mn-ea"/>
              </a:rPr>
              <a:t>ネットワークが豊富で営業活動全般に</a:t>
            </a:r>
            <a:r>
              <a:rPr kumimoji="1" lang="ja-JP" altLang="en-US" sz="1000" dirty="0">
                <a:latin typeface="+mn-ea"/>
              </a:rPr>
              <a:t>影響力の強い人材</a:t>
            </a:r>
            <a:endParaRPr kumimoji="1" lang="en-US" altLang="ja-JP" sz="1000" dirty="0">
              <a:latin typeface="+mn-ea"/>
            </a:endParaRPr>
          </a:p>
        </p:txBody>
      </p:sp>
      <p:sp>
        <p:nvSpPr>
          <p:cNvPr id="25" name="テキスト ボックス 24">
            <a:extLst>
              <a:ext uri="{FF2B5EF4-FFF2-40B4-BE49-F238E27FC236}">
                <a16:creationId xmlns:a16="http://schemas.microsoft.com/office/drawing/2014/main" id="{88D1CA55-81EA-AE2A-7F9A-A0668D993324}"/>
              </a:ext>
            </a:extLst>
          </p:cNvPr>
          <p:cNvSpPr txBox="1"/>
          <p:nvPr/>
        </p:nvSpPr>
        <p:spPr>
          <a:xfrm>
            <a:off x="6373177" y="4760553"/>
            <a:ext cx="2725103"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大口取引先や発注元の出身者、または経営</a:t>
            </a:r>
            <a:r>
              <a:rPr kumimoji="1" lang="ja-JP" altLang="en-US" sz="1000" spc="40" dirty="0">
                <a:latin typeface="+mn-ea"/>
              </a:rPr>
              <a:t>危機等に関連して受け入れることになった</a:t>
            </a:r>
            <a:r>
              <a:rPr kumimoji="1" lang="ja-JP" altLang="en-US" sz="1000" dirty="0">
                <a:latin typeface="+mn-ea"/>
              </a:rPr>
              <a:t>金融機関出身者等、企業の売上や財務全般に一定の影響力がある人材</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8113D595-3964-2C36-6F63-AA36066BD432}"/>
              </a:ext>
            </a:extLst>
          </p:cNvPr>
          <p:cNvSpPr txBox="1"/>
          <p:nvPr/>
        </p:nvSpPr>
        <p:spPr>
          <a:xfrm>
            <a:off x="196161" y="497697"/>
            <a:ext cx="8352617" cy="400110"/>
          </a:xfrm>
          <a:prstGeom prst="rect">
            <a:avLst/>
          </a:prstGeom>
          <a:noFill/>
        </p:spPr>
        <p:txBody>
          <a:bodyPr wrap="square" rtlCol="0">
            <a:spAutoFit/>
          </a:bodyPr>
          <a:lstStyle/>
          <a:p>
            <a:r>
              <a:rPr kumimoji="1" lang="ja-JP" altLang="en-US" sz="1000" dirty="0"/>
              <a:t>ここでは、中小企業に共通する目利きのうち、定性面についてポイントをまとめます。目利きのポイントというより、中小企業特有の傾向を</a:t>
            </a:r>
            <a:endParaRPr kumimoji="1" lang="en-US" altLang="ja-JP" sz="1000" dirty="0"/>
          </a:p>
          <a:p>
            <a:r>
              <a:rPr kumimoji="1" lang="ja-JP" altLang="en-US" sz="1000" dirty="0"/>
              <a:t>十分に理解できていないことからくる、誤解や誤認を防ぐという観点でまとめます。</a:t>
            </a:r>
            <a:endParaRPr kumimoji="1" lang="en-US" altLang="ja-JP" sz="1000" dirty="0"/>
          </a:p>
        </p:txBody>
      </p:sp>
      <p:sp>
        <p:nvSpPr>
          <p:cNvPr id="42" name="テキスト ボックス 41"/>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3" name="テキスト ボックス 42"/>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15</a:t>
            </a:fld>
            <a:endParaRPr kumimoji="1" lang="ja-JP" altLang="en-US"/>
          </a:p>
        </p:txBody>
      </p:sp>
      <p:grpSp>
        <p:nvGrpSpPr>
          <p:cNvPr id="38" name="グループ化 37"/>
          <p:cNvGrpSpPr/>
          <p:nvPr/>
        </p:nvGrpSpPr>
        <p:grpSpPr>
          <a:xfrm>
            <a:off x="354798" y="1100655"/>
            <a:ext cx="9084605" cy="576000"/>
            <a:chOff x="529931" y="4005263"/>
            <a:chExt cx="9084605" cy="576000"/>
          </a:xfrm>
        </p:grpSpPr>
        <p:grpSp>
          <p:nvGrpSpPr>
            <p:cNvPr id="39" name="グループ化 38"/>
            <p:cNvGrpSpPr/>
            <p:nvPr/>
          </p:nvGrpSpPr>
          <p:grpSpPr>
            <a:xfrm>
              <a:off x="529931" y="4005263"/>
              <a:ext cx="2774055" cy="576000"/>
              <a:chOff x="4409473" y="1240406"/>
              <a:chExt cx="2774055" cy="576000"/>
            </a:xfrm>
          </p:grpSpPr>
          <p:sp>
            <p:nvSpPr>
              <p:cNvPr id="41" name="正方形/長方形 40">
                <a:extLst>
                  <a:ext uri="{FF2B5EF4-FFF2-40B4-BE49-F238E27FC236}">
                    <a16:creationId xmlns:a16="http://schemas.microsoft.com/office/drawing/2014/main" id="{DDD7D659-CF17-8913-C4B6-41195AD6009C}"/>
                  </a:ext>
                </a:extLst>
              </p:cNvPr>
              <p:cNvSpPr/>
              <p:nvPr/>
            </p:nvSpPr>
            <p:spPr>
              <a:xfrm>
                <a:off x="5075889" y="1279660"/>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社長の右腕</a:t>
                </a:r>
                <a:endParaRPr kumimoji="1" lang="en-US" altLang="ja-JP" sz="1200" b="1" dirty="0">
                  <a:solidFill>
                    <a:schemeClr val="tx1"/>
                  </a:solidFill>
                </a:endParaRPr>
              </a:p>
              <a:p>
                <a:pPr algn="ctr"/>
                <a:r>
                  <a:rPr kumimoji="1" lang="ja-JP" altLang="en-US" sz="1400" b="1" dirty="0">
                    <a:solidFill>
                      <a:schemeClr val="tx1"/>
                    </a:solidFill>
                  </a:rPr>
                  <a:t>番頭さん</a:t>
                </a:r>
                <a:endParaRPr kumimoji="1" lang="en-US" altLang="ja-JP" sz="1400" b="1" dirty="0">
                  <a:solidFill>
                    <a:schemeClr val="tx1"/>
                  </a:solidFill>
                </a:endParaRPr>
              </a:p>
            </p:txBody>
          </p:sp>
          <p:grpSp>
            <p:nvGrpSpPr>
              <p:cNvPr id="44" name="グループ化 43"/>
              <p:cNvGrpSpPr/>
              <p:nvPr/>
            </p:nvGrpSpPr>
            <p:grpSpPr>
              <a:xfrm>
                <a:off x="4409473" y="1240406"/>
                <a:ext cx="576000" cy="576000"/>
                <a:chOff x="279451" y="1197222"/>
                <a:chExt cx="576000" cy="576000"/>
              </a:xfrm>
            </p:grpSpPr>
            <p:sp>
              <p:nvSpPr>
                <p:cNvPr id="45" name="楕円 44">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40" name="テキスト ボックス 39">
              <a:extLst>
                <a:ext uri="{FF2B5EF4-FFF2-40B4-BE49-F238E27FC236}">
                  <a16:creationId xmlns:a16="http://schemas.microsoft.com/office/drawing/2014/main" id="{2DAA054F-36DC-D855-3203-33015158E6CC}"/>
                </a:ext>
              </a:extLst>
            </p:cNvPr>
            <p:cNvSpPr txBox="1"/>
            <p:nvPr/>
          </p:nvSpPr>
          <p:spPr>
            <a:xfrm>
              <a:off x="3346778" y="4017138"/>
              <a:ext cx="6267758" cy="553998"/>
            </a:xfrm>
            <a:prstGeom prst="rect">
              <a:avLst/>
            </a:prstGeom>
            <a:noFill/>
          </p:spPr>
          <p:txBody>
            <a:bodyPr wrap="square" rtlCol="0">
              <a:spAutoFit/>
            </a:bodyPr>
            <a:lstStyle/>
            <a:p>
              <a:r>
                <a:rPr kumimoji="1" lang="ja-JP" altLang="en-US" sz="1000" dirty="0">
                  <a:latin typeface="+mn-ea"/>
                </a:rPr>
                <a:t>□　中小企業の多くはオーナー企業、トップへの権力集中度合は非常に大きい</a:t>
              </a:r>
              <a:endParaRPr kumimoji="1" lang="en-US" altLang="ja-JP" sz="1000" dirty="0">
                <a:latin typeface="+mn-ea"/>
              </a:endParaRPr>
            </a:p>
            <a:p>
              <a:r>
                <a:rPr kumimoji="1" lang="ja-JP" altLang="en-US" sz="1000" dirty="0">
                  <a:latin typeface="+mn-ea"/>
                </a:rPr>
                <a:t>□　中小企業における社長の右腕や番頭さんは、実直なサポート役というイメージ</a:t>
              </a:r>
              <a:endParaRPr kumimoji="1" lang="en-US" altLang="ja-JP" sz="1000" dirty="0">
                <a:latin typeface="+mn-ea"/>
              </a:endParaRPr>
            </a:p>
            <a:p>
              <a:r>
                <a:rPr kumimoji="1" lang="ja-JP" altLang="en-US" sz="1000" dirty="0">
                  <a:latin typeface="+mn-ea"/>
                </a:rPr>
                <a:t>□　オーナー社長に苦言を呈するのは、会社を辞める覚悟がないと、なかなかできない</a:t>
              </a:r>
              <a:endParaRPr kumimoji="1" lang="en-US" altLang="ja-JP" sz="1000" dirty="0">
                <a:latin typeface="+mn-ea"/>
              </a:endParaRPr>
            </a:p>
          </p:txBody>
        </p:sp>
      </p:grpSp>
      <p:cxnSp>
        <p:nvCxnSpPr>
          <p:cNvPr id="47" name="直線コネクタ 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47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F8AB533-356C-FB5C-0F80-A922D55C9E88}"/>
              </a:ext>
            </a:extLst>
          </p:cNvPr>
          <p:cNvSpPr txBox="1"/>
          <p:nvPr/>
        </p:nvSpPr>
        <p:spPr>
          <a:xfrm>
            <a:off x="564990" y="1992248"/>
            <a:ext cx="8836817" cy="2939266"/>
          </a:xfrm>
          <a:prstGeom prst="rect">
            <a:avLst/>
          </a:prstGeom>
          <a:noFill/>
        </p:spPr>
        <p:txBody>
          <a:bodyPr wrap="square" rtlCol="0">
            <a:spAutoFit/>
          </a:bodyPr>
          <a:lstStyle/>
          <a:p>
            <a:r>
              <a:rPr kumimoji="1" lang="ja-JP" altLang="en-US" sz="1000" spc="-30" dirty="0"/>
              <a:t>　まず、</a:t>
            </a:r>
            <a:r>
              <a:rPr kumimoji="1" lang="ja-JP" altLang="en-US" sz="1000" spc="-30" dirty="0">
                <a:latin typeface="+mn-ea"/>
              </a:rPr>
              <a:t>中小企業の商売では、特に“お客様の強さ”に留意が必要です。お客様からのクレームへの対応の悪さは、ただちに売上や利益を失うことに直結してしまいます。わずかな経営資源を駆使して、必死の思いで獲得したお客様や取引先に対して立場が弱く、強く出られないこともあります。もちろん、必要で</a:t>
            </a:r>
            <a:r>
              <a:rPr kumimoji="1" lang="ja-JP" altLang="en-US" sz="1000" spc="-60" dirty="0">
                <a:latin typeface="+mn-ea"/>
              </a:rPr>
              <a:t>あれば、儲かっていない取引きをやめたり、原価高騰に伴う値上げを交渉したりすることも検討しますが、</a:t>
            </a:r>
            <a:r>
              <a:rPr kumimoji="1" lang="ja-JP" altLang="en-US" sz="1000" spc="-50" dirty="0">
                <a:latin typeface="+mn-ea"/>
              </a:rPr>
              <a:t>数字で分析された結果を見せられても、すぐに決断できることではありません。</a:t>
            </a:r>
            <a:r>
              <a:rPr kumimoji="1" lang="ja-JP" altLang="en-US" sz="1000" spc="30" dirty="0">
                <a:latin typeface="+mn-ea"/>
              </a:rPr>
              <a:t>「部門や顧客別損益を出して赤字部門をやめさせる」といった経営アドバイスを耳にすることもありますが、企業がそれを</a:t>
            </a:r>
            <a:r>
              <a:rPr kumimoji="1" lang="ja-JP" altLang="en-US" sz="1000" spc="20" dirty="0">
                <a:latin typeface="+mn-ea"/>
              </a:rPr>
              <a:t>実行しないことをもって、</a:t>
            </a:r>
            <a:r>
              <a:rPr kumimoji="1" lang="ja-JP" altLang="en-US" sz="1000" spc="-30" dirty="0">
                <a:latin typeface="+mn-ea"/>
              </a:rPr>
              <a:t>「経営改善努力が足りない」と判断することは早計といえるでしょう。</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20" dirty="0">
                <a:latin typeface="+mn-ea"/>
              </a:rPr>
              <a:t>次に、商売の速度です。中小企業の商売は、極めて即断的でスピードが速いことも特徴です。</a:t>
            </a:r>
            <a:r>
              <a:rPr kumimoji="1" lang="ja-JP" altLang="en-US" sz="1000" spc="-10" dirty="0">
                <a:latin typeface="+mn-ea"/>
              </a:rPr>
              <a:t>例えば、赤い鞄が欲しいお客様が、赤がないからとお店を</a:t>
            </a:r>
            <a:r>
              <a:rPr kumimoji="1" lang="ja-JP" altLang="en-US" sz="1000" spc="-20" dirty="0">
                <a:latin typeface="+mn-ea"/>
              </a:rPr>
              <a:t>出て</a:t>
            </a:r>
            <a:r>
              <a:rPr kumimoji="1" lang="ja-JP" altLang="en-US" sz="1000" spc="-30" dirty="0">
                <a:latin typeface="+mn-ea"/>
              </a:rPr>
              <a:t>行かれればそれで終わりです。せっかく準備した野外の特売企画があっても、当日雨が降れば不調に終わるでしょう。もちろん、反省や分析も必要ですが、次のお客様、次の日の販売に向かって行くためには、切り替えも非常に重要になります。そうした切り替えの速さから、「あそこの会社（社長）はノリ</a:t>
            </a:r>
            <a:r>
              <a:rPr kumimoji="1" lang="ja-JP" altLang="en-US" sz="1000" spc="-50" dirty="0">
                <a:latin typeface="+mn-ea"/>
              </a:rPr>
              <a:t>が軽い」「感覚だけで商売している」と判断してしまう場面も出てくると思われますが、</a:t>
            </a:r>
            <a:r>
              <a:rPr kumimoji="1" lang="ja-JP" altLang="en-US" sz="1000" spc="-40" dirty="0">
                <a:latin typeface="+mn-ea"/>
              </a:rPr>
              <a:t>商売の決着が早く着きやすく、お客様の強さが際立つ中小企業の特性</a:t>
            </a:r>
            <a:r>
              <a:rPr kumimoji="1" lang="ja-JP" altLang="en-US" sz="1000" spc="-30" dirty="0">
                <a:latin typeface="+mn-ea"/>
              </a:rPr>
              <a:t>を良く理解した上での見極めが必要といえるでしょう。</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40" dirty="0">
                <a:latin typeface="+mn-ea"/>
              </a:rPr>
              <a:t>最後に、中小企業全体として必ずしも給与が高い水準にあるとはいえません。特に経営改善が必要な時期には、財務分析等の結果から“やるべき課題”が多く</a:t>
            </a:r>
            <a:r>
              <a:rPr kumimoji="1" lang="ja-JP" altLang="en-US" sz="1000" spc="-30" dirty="0">
                <a:latin typeface="+mn-ea"/>
              </a:rPr>
              <a:t>見つかるものですが、従業員が実際にもらっている所得と、金融機関が考える“やるべき課題”のバランスには留意が必要です。あれも管理するべき、これも管理するべきといったところで、“給与に見合う業務内容なのか”と従業員が受け取ることもあります。</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40" dirty="0">
                <a:latin typeface="+mn-ea"/>
              </a:rPr>
              <a:t>もちろん、経営改善そのものは必要な活動ですが、企業の経営資源以外にも、</a:t>
            </a:r>
            <a:r>
              <a:rPr kumimoji="1" lang="ja-JP" altLang="en-US" sz="1000" spc="-50" dirty="0">
                <a:latin typeface="+mn-ea"/>
              </a:rPr>
              <a:t>給与と改善活動に必要な仕事量のバランスを考慮した場合、必ずしも金融機関</a:t>
            </a:r>
            <a:r>
              <a:rPr kumimoji="1" lang="ja-JP" altLang="en-US" sz="1000" dirty="0">
                <a:latin typeface="+mn-ea"/>
              </a:rPr>
              <a:t>が望む時間軸で物事が進むとはいえないこともあります。一方で、金融機関側はそのような中小企業の特性を理解し、金融支援により経営改善に必要な</a:t>
            </a:r>
            <a:r>
              <a:rPr kumimoji="1" lang="ja-JP" altLang="en-US" sz="1000" spc="-30" dirty="0">
                <a:latin typeface="+mn-ea"/>
              </a:rPr>
              <a:t>“一定の時間”を提供した上で、金融機関の“整理力”により複層的な経営課題を系統化して可視化する、</a:t>
            </a:r>
            <a:r>
              <a:rPr kumimoji="1" lang="ja-JP" altLang="en-US" sz="1000" spc="-20" dirty="0">
                <a:latin typeface="+mn-ea"/>
              </a:rPr>
              <a:t>といった取組みによって、経営状況が好転する企業が</a:t>
            </a:r>
            <a:r>
              <a:rPr kumimoji="1" lang="ja-JP" altLang="en-US" sz="1000" spc="-30" dirty="0">
                <a:latin typeface="+mn-ea"/>
              </a:rPr>
              <a:t>あることにも、併せて留意が必要です。</a:t>
            </a:r>
            <a:endParaRPr kumimoji="1" lang="en-US" altLang="ja-JP" sz="1000" spc="-30" dirty="0">
              <a:latin typeface="+mn-ea"/>
            </a:endParaRPr>
          </a:p>
        </p:txBody>
      </p:sp>
      <p:cxnSp>
        <p:nvCxnSpPr>
          <p:cNvPr id="11" name="直線コネクタ 10">
            <a:extLst>
              <a:ext uri="{FF2B5EF4-FFF2-40B4-BE49-F238E27FC236}">
                <a16:creationId xmlns:a16="http://schemas.microsoft.com/office/drawing/2014/main" id="{F23B9D15-4E09-59CB-FC77-F55B34FD9247}"/>
              </a:ext>
            </a:extLst>
          </p:cNvPr>
          <p:cNvCxnSpPr/>
          <p:nvPr/>
        </p:nvCxnSpPr>
        <p:spPr>
          <a:xfrm>
            <a:off x="231775" y="519268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2411" y="5487800"/>
            <a:ext cx="2724150" cy="711788"/>
            <a:chOff x="92411" y="5660519"/>
            <a:chExt cx="2724150" cy="711788"/>
          </a:xfrm>
        </p:grpSpPr>
        <p:sp>
          <p:nvSpPr>
            <p:cNvPr id="13" name="正方形/長方形 12">
              <a:extLst>
                <a:ext uri="{FF2B5EF4-FFF2-40B4-BE49-F238E27FC236}">
                  <a16:creationId xmlns:a16="http://schemas.microsoft.com/office/drawing/2014/main" id="{113C7CF7-53CB-34C4-6E82-D7B7D0283310}"/>
                </a:ext>
              </a:extLst>
            </p:cNvPr>
            <p:cNvSpPr/>
            <p:nvPr/>
          </p:nvSpPr>
          <p:spPr>
            <a:xfrm>
              <a:off x="491836" y="5660519"/>
              <a:ext cx="1925300" cy="711788"/>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6180FADA-E3F5-7538-28C9-C547B56BAFAF}"/>
                </a:ext>
              </a:extLst>
            </p:cNvPr>
            <p:cNvSpPr txBox="1"/>
            <p:nvPr/>
          </p:nvSpPr>
          <p:spPr>
            <a:xfrm>
              <a:off x="92411" y="5693247"/>
              <a:ext cx="2724150" cy="646331"/>
            </a:xfrm>
            <a:prstGeom prst="rect">
              <a:avLst/>
            </a:prstGeom>
            <a:no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“整理力”</a:t>
              </a:r>
              <a:endParaRPr kumimoji="1" lang="en-US" altLang="ja-JP" dirty="0">
                <a:latin typeface="HG創英角ｺﾞｼｯｸUB" panose="020B0909000000000000" pitchFamily="49" charset="-128"/>
                <a:ea typeface="HG創英角ｺﾞｼｯｸUB" panose="020B0909000000000000" pitchFamily="49" charset="-128"/>
              </a:endParaRPr>
            </a:p>
            <a:p>
              <a:pPr algn="ctr"/>
              <a:r>
                <a:rPr kumimoji="1" lang="ja-JP" altLang="en-US" dirty="0">
                  <a:latin typeface="HG創英角ｺﾞｼｯｸUB" panose="020B0909000000000000" pitchFamily="49" charset="-128"/>
                  <a:ea typeface="HG創英角ｺﾞｼｯｸUB" panose="020B0909000000000000" pitchFamily="49" charset="-128"/>
                </a:rPr>
                <a:t>の重要性</a:t>
              </a:r>
            </a:p>
          </p:txBody>
        </p:sp>
      </p:grpSp>
      <p:sp>
        <p:nvSpPr>
          <p:cNvPr id="15" name="テキスト ボックス 14">
            <a:extLst>
              <a:ext uri="{FF2B5EF4-FFF2-40B4-BE49-F238E27FC236}">
                <a16:creationId xmlns:a16="http://schemas.microsoft.com/office/drawing/2014/main" id="{3AFB811C-0B8E-466E-6E0F-D528DE37D4B1}"/>
              </a:ext>
            </a:extLst>
          </p:cNvPr>
          <p:cNvSpPr txBox="1"/>
          <p:nvPr/>
        </p:nvSpPr>
        <p:spPr>
          <a:xfrm>
            <a:off x="2588204" y="5412806"/>
            <a:ext cx="6789219" cy="861774"/>
          </a:xfrm>
          <a:prstGeom prst="rect">
            <a:avLst/>
          </a:prstGeom>
          <a:noFill/>
        </p:spPr>
        <p:txBody>
          <a:bodyPr wrap="square" rtlCol="0">
            <a:spAutoFit/>
          </a:bodyPr>
          <a:lstStyle/>
          <a:p>
            <a:r>
              <a:rPr kumimoji="1" lang="ja-JP" altLang="en-US" sz="1000" dirty="0">
                <a:latin typeface="+mn-ea"/>
              </a:rPr>
              <a:t>　「役員とたまに経営の話合いをするけれど、深い議論をしたことがない。」「ここに課題があると認識はしているが、忙しくて系統立てして考えたことがない。」という社長の話を耳にすることもあります。</a:t>
            </a:r>
          </a:p>
          <a:p>
            <a:r>
              <a:rPr kumimoji="1" lang="ja-JP" altLang="en-US" sz="1000" dirty="0">
                <a:latin typeface="+mn-ea"/>
              </a:rPr>
              <a:t>　</a:t>
            </a:r>
            <a:r>
              <a:rPr kumimoji="1" lang="ja-JP" altLang="en-US" sz="1000" spc="20" dirty="0">
                <a:latin typeface="+mn-ea"/>
              </a:rPr>
              <a:t>金融機関は、融資を組み立てたり、各部署の意見調整をしたりする際等、日常業務の中で</a:t>
            </a:r>
            <a:r>
              <a:rPr kumimoji="1" lang="en-US" altLang="ja-JP" sz="1000" spc="20" dirty="0">
                <a:latin typeface="+mn-ea"/>
              </a:rPr>
              <a:t>『</a:t>
            </a:r>
            <a:r>
              <a:rPr kumimoji="1" lang="ja-JP" altLang="en-US" sz="1000" spc="20" dirty="0">
                <a:latin typeface="+mn-ea"/>
              </a:rPr>
              <a:t>整理力</a:t>
            </a:r>
            <a:r>
              <a:rPr kumimoji="1" lang="en-US" altLang="ja-JP" sz="1000" spc="20" dirty="0">
                <a:latin typeface="+mn-ea"/>
              </a:rPr>
              <a:t>』</a:t>
            </a:r>
            <a:r>
              <a:rPr kumimoji="1" lang="ja-JP" altLang="en-US" sz="1000" spc="20" dirty="0">
                <a:latin typeface="+mn-ea"/>
              </a:rPr>
              <a:t>を駆使する</a:t>
            </a:r>
            <a:r>
              <a:rPr kumimoji="1" lang="ja-JP" altLang="en-US" sz="1000" dirty="0">
                <a:latin typeface="+mn-ea"/>
              </a:rPr>
              <a:t>場面が多いと思います。そこで、こうした力を活かして、経営者の思考や課題を整理したり、それを可視性に優れた資料にまとめたりするなどの支援が有効な場面も多くあると思われます。</a:t>
            </a:r>
            <a:endParaRPr kumimoji="1" lang="en-US" altLang="ja-JP" sz="1000" dirty="0">
              <a:latin typeface="+mn-ea"/>
            </a:endParaRPr>
          </a:p>
        </p:txBody>
      </p:sp>
      <p:sp>
        <p:nvSpPr>
          <p:cNvPr id="33" name="テキスト ボックス 32">
            <a:extLst>
              <a:ext uri="{FF2B5EF4-FFF2-40B4-BE49-F238E27FC236}">
                <a16:creationId xmlns:a16="http://schemas.microsoft.com/office/drawing/2014/main" id="{B6142B44-792F-68FE-CF6F-935ECF6C9B28}"/>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　その２</a:t>
            </a:r>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21" name="テキスト ボックス 20">
            <a:extLst>
              <a:ext uri="{FF2B5EF4-FFF2-40B4-BE49-F238E27FC236}">
                <a16:creationId xmlns:a16="http://schemas.microsoft.com/office/drawing/2014/main" id="{8113D595-3964-2C36-6F63-AA36066BD432}"/>
              </a:ext>
            </a:extLst>
          </p:cNvPr>
          <p:cNvSpPr txBox="1"/>
          <p:nvPr/>
        </p:nvSpPr>
        <p:spPr>
          <a:xfrm>
            <a:off x="196161" y="497697"/>
            <a:ext cx="8352617" cy="400110"/>
          </a:xfrm>
          <a:prstGeom prst="rect">
            <a:avLst/>
          </a:prstGeom>
          <a:noFill/>
        </p:spPr>
        <p:txBody>
          <a:bodyPr wrap="square" rtlCol="0">
            <a:spAutoFit/>
          </a:bodyPr>
          <a:lstStyle/>
          <a:p>
            <a:r>
              <a:rPr kumimoji="1" lang="ja-JP" altLang="en-US" sz="1000" dirty="0"/>
              <a:t>ここでは、中小企業に共通する目利きのうち、定性面についてポイントをまとめます。目利きのポイントというより、中小企業特有の傾向を</a:t>
            </a:r>
            <a:endParaRPr kumimoji="1" lang="en-US" altLang="ja-JP" sz="1000" dirty="0"/>
          </a:p>
          <a:p>
            <a:r>
              <a:rPr kumimoji="1" lang="ja-JP" altLang="en-US" sz="1000" dirty="0"/>
              <a:t>十分に理解できていないことからくる、誤解や誤認を防ぐという観点でまとめます。</a:t>
            </a:r>
            <a:endParaRPr kumimoji="1" lang="en-US" altLang="ja-JP" sz="1000" dirty="0"/>
          </a:p>
        </p:txBody>
      </p:sp>
      <p:cxnSp>
        <p:nvCxnSpPr>
          <p:cNvPr id="22" name="直線コネクタ 21">
            <a:extLst>
              <a:ext uri="{FF2B5EF4-FFF2-40B4-BE49-F238E27FC236}">
                <a16:creationId xmlns:a16="http://schemas.microsoft.com/office/drawing/2014/main" id="{F23B9D15-4E09-59CB-FC77-F55B34FD9247}"/>
              </a:ext>
            </a:extLst>
          </p:cNvPr>
          <p:cNvCxnSpPr/>
          <p:nvPr/>
        </p:nvCxnSpPr>
        <p:spPr>
          <a:xfrm>
            <a:off x="252413" y="652709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16</a:t>
            </a:fld>
            <a:endParaRPr kumimoji="1" lang="ja-JP" altLang="en-US"/>
          </a:p>
        </p:txBody>
      </p:sp>
      <p:grpSp>
        <p:nvGrpSpPr>
          <p:cNvPr id="24" name="グループ化 23"/>
          <p:cNvGrpSpPr/>
          <p:nvPr/>
        </p:nvGrpSpPr>
        <p:grpSpPr>
          <a:xfrm>
            <a:off x="353675" y="1148669"/>
            <a:ext cx="9084604" cy="576000"/>
            <a:chOff x="529931" y="4807946"/>
            <a:chExt cx="9084604" cy="576000"/>
          </a:xfrm>
        </p:grpSpPr>
        <p:grpSp>
          <p:nvGrpSpPr>
            <p:cNvPr id="25" name="グループ化 24"/>
            <p:cNvGrpSpPr/>
            <p:nvPr/>
          </p:nvGrpSpPr>
          <p:grpSpPr>
            <a:xfrm>
              <a:off x="529931" y="4807946"/>
              <a:ext cx="2774055" cy="576000"/>
              <a:chOff x="4409473" y="2044014"/>
              <a:chExt cx="2774055" cy="576000"/>
            </a:xfrm>
          </p:grpSpPr>
          <p:sp>
            <p:nvSpPr>
              <p:cNvPr id="27" name="正方形/長方形 2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商売の速度や立場</a:t>
                </a:r>
                <a:endParaRPr kumimoji="1" lang="en-US" altLang="ja-JP" sz="1200" b="1" dirty="0">
                  <a:solidFill>
                    <a:schemeClr val="tx1"/>
                  </a:solidFill>
                </a:endParaRPr>
              </a:p>
              <a:p>
                <a:pPr algn="ctr"/>
                <a:r>
                  <a:rPr kumimoji="1" lang="ja-JP" altLang="en-US" sz="1200" b="1" dirty="0">
                    <a:solidFill>
                      <a:schemeClr val="tx1"/>
                    </a:solidFill>
                  </a:rPr>
                  <a:t>経済基盤の違い</a:t>
                </a:r>
                <a:endParaRPr kumimoji="1" lang="en-US" altLang="ja-JP" sz="1200" b="1" dirty="0">
                  <a:solidFill>
                    <a:schemeClr val="tx1"/>
                  </a:solidFill>
                </a:endParaRPr>
              </a:p>
            </p:txBody>
          </p:sp>
          <p:sp>
            <p:nvSpPr>
              <p:cNvPr id="28" name="楕円 2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29" name="テキスト ボックス 2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26" name="テキスト ボックス 25">
              <a:extLst>
                <a:ext uri="{FF2B5EF4-FFF2-40B4-BE49-F238E27FC236}">
                  <a16:creationId xmlns:a16="http://schemas.microsoft.com/office/drawing/2014/main" id="{2DAA054F-36DC-D855-3203-33015158E6CC}"/>
                </a:ext>
              </a:extLst>
            </p:cNvPr>
            <p:cNvSpPr txBox="1"/>
            <p:nvPr/>
          </p:nvSpPr>
          <p:spPr>
            <a:xfrm>
              <a:off x="3346777" y="4817471"/>
              <a:ext cx="6267758" cy="553998"/>
            </a:xfrm>
            <a:prstGeom prst="rect">
              <a:avLst/>
            </a:prstGeom>
            <a:noFill/>
          </p:spPr>
          <p:txBody>
            <a:bodyPr wrap="square" rtlCol="0">
              <a:spAutoFit/>
            </a:bodyPr>
            <a:lstStyle/>
            <a:p>
              <a:r>
                <a:rPr kumimoji="1" lang="ja-JP" altLang="en-US" sz="1000" dirty="0">
                  <a:latin typeface="+mn-ea"/>
                </a:rPr>
                <a:t>□　関係性において</a:t>
              </a:r>
              <a:r>
                <a:rPr kumimoji="1" lang="en-US" altLang="ja-JP" sz="1000" dirty="0">
                  <a:latin typeface="+mn-ea"/>
                </a:rPr>
                <a:t>『</a:t>
              </a:r>
              <a:r>
                <a:rPr kumimoji="1" lang="ja-JP" altLang="en-US" sz="1000" dirty="0">
                  <a:latin typeface="+mn-ea"/>
                </a:rPr>
                <a:t>圧倒的にお客様の立場（発注元含む）が強い</a:t>
              </a:r>
              <a:r>
                <a:rPr kumimoji="1" lang="en-US" altLang="ja-JP" sz="1000" dirty="0">
                  <a:latin typeface="+mn-ea"/>
                </a:rPr>
                <a:t>』</a:t>
              </a:r>
              <a:r>
                <a:rPr kumimoji="1" lang="ja-JP" altLang="en-US" sz="1000" dirty="0">
                  <a:latin typeface="+mn-ea"/>
                </a:rPr>
                <a:t>商売がほとんど</a:t>
              </a:r>
              <a:endParaRPr kumimoji="1" lang="en-US" altLang="ja-JP" sz="1000" dirty="0">
                <a:latin typeface="+mn-ea"/>
              </a:endParaRPr>
            </a:p>
            <a:p>
              <a:r>
                <a:rPr kumimoji="1" lang="ja-JP" altLang="en-US" sz="1000" dirty="0">
                  <a:latin typeface="+mn-ea"/>
                </a:rPr>
                <a:t>□　１日ごとが勝負という感覚なので、失敗をいつまでも引きずっていては務まらない</a:t>
              </a:r>
              <a:endParaRPr kumimoji="1" lang="en-US" altLang="ja-JP" sz="1000" dirty="0">
                <a:latin typeface="+mn-ea"/>
              </a:endParaRPr>
            </a:p>
            <a:p>
              <a:r>
                <a:rPr kumimoji="1" lang="ja-JP" altLang="en-US" sz="1000" dirty="0">
                  <a:latin typeface="+mn-ea"/>
                </a:rPr>
                <a:t>□　必ずしも給与が高い水準にあるとはいえないことに対する理解</a:t>
              </a:r>
              <a:endParaRPr kumimoji="1" lang="en-US" altLang="ja-JP" sz="1000" dirty="0">
                <a:latin typeface="+mn-ea"/>
              </a:endParaRPr>
            </a:p>
          </p:txBody>
        </p:sp>
      </p:gr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0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FE831D-A33C-B68A-DF6E-26A3BEF39D1D}"/>
              </a:ext>
            </a:extLst>
          </p:cNvPr>
          <p:cNvSpPr txBox="1"/>
          <p:nvPr/>
        </p:nvSpPr>
        <p:spPr>
          <a:xfrm>
            <a:off x="0" y="0"/>
            <a:ext cx="6535939"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中小企業の目利き（訪問時編・参考事例）</a:t>
            </a:r>
          </a:p>
        </p:txBody>
      </p:sp>
      <p:sp>
        <p:nvSpPr>
          <p:cNvPr id="19" name="テキスト ボックス 18">
            <a:extLst>
              <a:ext uri="{FF2B5EF4-FFF2-40B4-BE49-F238E27FC236}">
                <a16:creationId xmlns:a16="http://schemas.microsoft.com/office/drawing/2014/main" id="{5448E858-30C5-3E77-E3D7-7D74D6425C69}"/>
              </a:ext>
            </a:extLst>
          </p:cNvPr>
          <p:cNvSpPr txBox="1"/>
          <p:nvPr/>
        </p:nvSpPr>
        <p:spPr>
          <a:xfrm>
            <a:off x="273050" y="1010316"/>
            <a:ext cx="7059795" cy="369332"/>
          </a:xfrm>
          <a:prstGeom prst="rect">
            <a:avLst/>
          </a:prstGeom>
          <a:noFill/>
        </p:spPr>
        <p:txBody>
          <a:bodyPr wrap="square" rtlCol="0">
            <a:spAutoFit/>
          </a:bodyPr>
          <a:lstStyle/>
          <a:p>
            <a:r>
              <a:rPr kumimoji="1" lang="ja-JP" altLang="en-US" b="1" u="sng" dirty="0">
                <a:latin typeface="+mn-ea"/>
              </a:rPr>
              <a:t>参考事例 ①　社員と経営者の橋渡しをする第三者</a:t>
            </a:r>
          </a:p>
        </p:txBody>
      </p:sp>
      <p:sp>
        <p:nvSpPr>
          <p:cNvPr id="29" name="テキスト ボックス 28">
            <a:extLst>
              <a:ext uri="{FF2B5EF4-FFF2-40B4-BE49-F238E27FC236}">
                <a16:creationId xmlns:a16="http://schemas.microsoft.com/office/drawing/2014/main" id="{6360CA72-FD6E-8805-8765-7CA5060C49B9}"/>
              </a:ext>
            </a:extLst>
          </p:cNvPr>
          <p:cNvSpPr txBox="1"/>
          <p:nvPr/>
        </p:nvSpPr>
        <p:spPr>
          <a:xfrm>
            <a:off x="273050" y="3932768"/>
            <a:ext cx="5669878" cy="369332"/>
          </a:xfrm>
          <a:prstGeom prst="rect">
            <a:avLst/>
          </a:prstGeom>
          <a:noFill/>
        </p:spPr>
        <p:txBody>
          <a:bodyPr wrap="square" rtlCol="0">
            <a:spAutoFit/>
          </a:bodyPr>
          <a:lstStyle/>
          <a:p>
            <a:r>
              <a:rPr kumimoji="1" lang="ja-JP" altLang="en-US" b="1" u="sng" dirty="0">
                <a:latin typeface="+mn-ea"/>
              </a:rPr>
              <a:t>参考事例 ②　業務多忙で課題が整理ができない　</a:t>
            </a:r>
          </a:p>
        </p:txBody>
      </p:sp>
      <p:cxnSp>
        <p:nvCxnSpPr>
          <p:cNvPr id="30" name="直線コネクタ 29">
            <a:extLst>
              <a:ext uri="{FF2B5EF4-FFF2-40B4-BE49-F238E27FC236}">
                <a16:creationId xmlns:a16="http://schemas.microsoft.com/office/drawing/2014/main" id="{5638C9E5-FBAD-F01D-EB44-4FE126E04E0D}"/>
              </a:ext>
            </a:extLst>
          </p:cNvPr>
          <p:cNvCxnSpPr/>
          <p:nvPr/>
        </p:nvCxnSpPr>
        <p:spPr>
          <a:xfrm>
            <a:off x="271788" y="385059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8113D595-3964-2C36-6F63-AA36066BD432}"/>
              </a:ext>
            </a:extLst>
          </p:cNvPr>
          <p:cNvSpPr txBox="1"/>
          <p:nvPr/>
        </p:nvSpPr>
        <p:spPr>
          <a:xfrm>
            <a:off x="198270" y="491709"/>
            <a:ext cx="8307987"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可能性を見出して、支援したかに焦点を当てて、具体的な参考事例を紹介します。</a:t>
            </a:r>
          </a:p>
        </p:txBody>
      </p:sp>
      <p:sp>
        <p:nvSpPr>
          <p:cNvPr id="51" name="テキスト ボックス 5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2" name="テキスト ボックス 5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53" name="テキスト ボックス 52"/>
          <p:cNvSpPr txBox="1"/>
          <p:nvPr/>
        </p:nvSpPr>
        <p:spPr>
          <a:xfrm>
            <a:off x="8887713" y="525297"/>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17</a:t>
            </a:fld>
            <a:endParaRPr kumimoji="1" lang="ja-JP" altLang="en-US"/>
          </a:p>
        </p:txBody>
      </p:sp>
      <p:grpSp>
        <p:nvGrpSpPr>
          <p:cNvPr id="38" name="グループ化 37"/>
          <p:cNvGrpSpPr/>
          <p:nvPr/>
        </p:nvGrpSpPr>
        <p:grpSpPr>
          <a:xfrm>
            <a:off x="358675" y="1421855"/>
            <a:ext cx="9132230" cy="576000"/>
            <a:chOff x="529931" y="4005263"/>
            <a:chExt cx="9132230" cy="576000"/>
          </a:xfrm>
        </p:grpSpPr>
        <p:grpSp>
          <p:nvGrpSpPr>
            <p:cNvPr id="39" name="グループ化 38"/>
            <p:cNvGrpSpPr/>
            <p:nvPr/>
          </p:nvGrpSpPr>
          <p:grpSpPr>
            <a:xfrm>
              <a:off x="529931" y="4005263"/>
              <a:ext cx="2774055" cy="576000"/>
              <a:chOff x="4409473" y="1240406"/>
              <a:chExt cx="2774055" cy="576000"/>
            </a:xfrm>
          </p:grpSpPr>
          <p:sp>
            <p:nvSpPr>
              <p:cNvPr id="41" name="正方形/長方形 40">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企業概要と対応</a:t>
                </a:r>
                <a:endParaRPr kumimoji="1" lang="en-US" altLang="ja-JP" sz="1200" b="1" dirty="0">
                  <a:solidFill>
                    <a:schemeClr val="tx1"/>
                  </a:solidFill>
                  <a:latin typeface="+mn-ea"/>
                </a:endParaRPr>
              </a:p>
            </p:txBody>
          </p:sp>
          <p:grpSp>
            <p:nvGrpSpPr>
              <p:cNvPr id="42" name="グループ化 41"/>
              <p:cNvGrpSpPr/>
              <p:nvPr/>
            </p:nvGrpSpPr>
            <p:grpSpPr>
              <a:xfrm>
                <a:off x="4409473" y="1240406"/>
                <a:ext cx="576000" cy="576000"/>
                <a:chOff x="279451" y="1197222"/>
                <a:chExt cx="576000" cy="576000"/>
              </a:xfrm>
            </p:grpSpPr>
            <p:sp>
              <p:nvSpPr>
                <p:cNvPr id="43" name="楕円 42">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40" name="テキスト ボックス 39">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地域の製造小売業　年商</a:t>
              </a:r>
              <a:r>
                <a:rPr kumimoji="1" lang="en-US" altLang="ja-JP" sz="1000" dirty="0">
                  <a:latin typeface="+mn-ea"/>
                </a:rPr>
                <a:t>13</a:t>
              </a:r>
              <a:r>
                <a:rPr kumimoji="1" lang="ja-JP" altLang="en-US" sz="1000" dirty="0">
                  <a:latin typeface="+mn-ea"/>
                </a:rPr>
                <a:t>億円</a:t>
              </a:r>
              <a:endParaRPr kumimoji="1" lang="en-US" altLang="ja-JP" sz="1000" dirty="0">
                <a:latin typeface="+mn-ea"/>
              </a:endParaRPr>
            </a:p>
            <a:p>
              <a:r>
                <a:rPr kumimoji="1" lang="ja-JP" altLang="en-US" sz="1000" dirty="0">
                  <a:latin typeface="+mn-ea"/>
                </a:rPr>
                <a:t>□　嗜好品を中心とした製品の取扱い</a:t>
              </a:r>
              <a:endParaRPr kumimoji="1" lang="en-US" altLang="ja-JP" sz="1000" dirty="0">
                <a:latin typeface="+mn-ea"/>
              </a:endParaRPr>
            </a:p>
            <a:p>
              <a:r>
                <a:rPr kumimoji="1" lang="ja-JP" altLang="en-US" sz="1000" dirty="0">
                  <a:latin typeface="+mn-ea"/>
                </a:rPr>
                <a:t>□　経営再生の時期に、金融機関が積極的に“経営参謀”の役割を果たした</a:t>
              </a:r>
              <a:endParaRPr kumimoji="1" lang="en-US" altLang="ja-JP" sz="1000" dirty="0">
                <a:latin typeface="+mn-ea"/>
              </a:endParaRPr>
            </a:p>
          </p:txBody>
        </p:sp>
      </p:grpSp>
      <p:grpSp>
        <p:nvGrpSpPr>
          <p:cNvPr id="45" name="グループ化 44"/>
          <p:cNvGrpSpPr/>
          <p:nvPr/>
        </p:nvGrpSpPr>
        <p:grpSpPr>
          <a:xfrm>
            <a:off x="358675" y="2200640"/>
            <a:ext cx="9274275" cy="576000"/>
            <a:chOff x="529931" y="4807946"/>
            <a:chExt cx="9274275" cy="576000"/>
          </a:xfrm>
        </p:grpSpPr>
        <p:grpSp>
          <p:nvGrpSpPr>
            <p:cNvPr id="46" name="グループ化 45"/>
            <p:cNvGrpSpPr/>
            <p:nvPr/>
          </p:nvGrpSpPr>
          <p:grpSpPr>
            <a:xfrm>
              <a:off x="529931" y="4807946"/>
              <a:ext cx="2774055" cy="576000"/>
              <a:chOff x="4409473" y="2044014"/>
              <a:chExt cx="2774055" cy="576000"/>
            </a:xfrm>
          </p:grpSpPr>
          <p:sp>
            <p:nvSpPr>
              <p:cNvPr id="48" name="正方形/長方形 47">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企業課題</a:t>
                </a:r>
              </a:p>
            </p:txBody>
          </p:sp>
          <p:sp>
            <p:nvSpPr>
              <p:cNvPr id="54" name="楕円 5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55" name="テキスト ボックス 54">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7" name="テキスト ボックス 46">
              <a:extLst>
                <a:ext uri="{FF2B5EF4-FFF2-40B4-BE49-F238E27FC236}">
                  <a16:creationId xmlns:a16="http://schemas.microsoft.com/office/drawing/2014/main" id="{2DAA054F-36DC-D855-3203-33015158E6CC}"/>
                </a:ext>
              </a:extLst>
            </p:cNvPr>
            <p:cNvSpPr txBox="1"/>
            <p:nvPr/>
          </p:nvSpPr>
          <p:spPr>
            <a:xfrm>
              <a:off x="3394402" y="4807946"/>
              <a:ext cx="6409804" cy="553998"/>
            </a:xfrm>
            <a:prstGeom prst="rect">
              <a:avLst/>
            </a:prstGeom>
            <a:noFill/>
          </p:spPr>
          <p:txBody>
            <a:bodyPr wrap="square" rtlCol="0">
              <a:spAutoFit/>
            </a:bodyPr>
            <a:lstStyle/>
            <a:p>
              <a:r>
                <a:rPr kumimoji="1" lang="ja-JP" altLang="en-US" sz="1000" dirty="0">
                  <a:latin typeface="+mn-ea"/>
                </a:rPr>
                <a:t>□　製造・卸・小売全てを手掛けており、販路も広く多岐にわたっていた</a:t>
              </a:r>
              <a:endParaRPr kumimoji="1" lang="en-US" altLang="ja-JP" sz="1000" dirty="0">
                <a:latin typeface="+mn-ea"/>
              </a:endParaRPr>
            </a:p>
            <a:p>
              <a:r>
                <a:rPr kumimoji="1" lang="ja-JP" altLang="en-US" sz="1000" dirty="0">
                  <a:latin typeface="+mn-ea"/>
                </a:rPr>
                <a:t>□　一族経営で、地域の歴史をなぞるような老舗企業</a:t>
              </a:r>
              <a:endParaRPr kumimoji="1" lang="en-US" altLang="ja-JP" sz="1000" dirty="0">
                <a:latin typeface="+mn-ea"/>
              </a:endParaRPr>
            </a:p>
            <a:p>
              <a:r>
                <a:rPr kumimoji="1" lang="ja-JP" altLang="en-US" sz="1000" dirty="0">
                  <a:latin typeface="+mn-ea"/>
                </a:rPr>
                <a:t>□　</a:t>
              </a:r>
              <a:r>
                <a:rPr kumimoji="1" lang="ja-JP" altLang="en-US" sz="1000" spc="-80" dirty="0">
                  <a:latin typeface="+mn-ea"/>
                </a:rPr>
                <a:t>社内の課題も多岐にわたり、社内の意見集約の必要性や経営陣に再考してもらいたい現場の経営課題もあった</a:t>
              </a:r>
              <a:endParaRPr kumimoji="1" lang="en-US" altLang="ja-JP" sz="1000" spc="-80" dirty="0">
                <a:latin typeface="+mn-ea"/>
              </a:endParaRPr>
            </a:p>
          </p:txBody>
        </p:sp>
      </p:grpSp>
      <p:grpSp>
        <p:nvGrpSpPr>
          <p:cNvPr id="56" name="グループ化 55"/>
          <p:cNvGrpSpPr/>
          <p:nvPr/>
        </p:nvGrpSpPr>
        <p:grpSpPr>
          <a:xfrm>
            <a:off x="358675" y="2957535"/>
            <a:ext cx="9397884" cy="1015663"/>
            <a:chOff x="367553" y="1985145"/>
            <a:chExt cx="9397884" cy="1015663"/>
          </a:xfrm>
        </p:grpSpPr>
        <p:sp>
          <p:nvSpPr>
            <p:cNvPr id="57" name="楕円 56">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8" name="正方形/長方形 57">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役割と結果</a:t>
              </a:r>
              <a:endParaRPr kumimoji="1" lang="en-US" altLang="ja-JP" sz="1200" b="1" dirty="0">
                <a:solidFill>
                  <a:schemeClr val="tx1"/>
                </a:solidFill>
                <a:latin typeface="+mn-ea"/>
              </a:endParaRPr>
            </a:p>
          </p:txBody>
        </p:sp>
        <p:sp>
          <p:nvSpPr>
            <p:cNvPr id="59" name="正方形/長方形 58"/>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60" name="テキスト ボックス 59">
              <a:extLst>
                <a:ext uri="{FF2B5EF4-FFF2-40B4-BE49-F238E27FC236}">
                  <a16:creationId xmlns:a16="http://schemas.microsoft.com/office/drawing/2014/main" id="{2DAA054F-36DC-D855-3203-33015158E6CC}"/>
                </a:ext>
              </a:extLst>
            </p:cNvPr>
            <p:cNvSpPr txBox="1"/>
            <p:nvPr/>
          </p:nvSpPr>
          <p:spPr>
            <a:xfrm>
              <a:off x="3232021" y="1985145"/>
              <a:ext cx="6533416" cy="1015663"/>
            </a:xfrm>
            <a:prstGeom prst="rect">
              <a:avLst/>
            </a:prstGeom>
            <a:noFill/>
          </p:spPr>
          <p:txBody>
            <a:bodyPr wrap="square" rtlCol="0">
              <a:spAutoFit/>
            </a:bodyPr>
            <a:lstStyle/>
            <a:p>
              <a:r>
                <a:rPr kumimoji="1" lang="ja-JP" altLang="en-US" sz="1000" dirty="0">
                  <a:latin typeface="+mn-ea"/>
                </a:rPr>
                <a:t>□　一族経営のため、社内から忌憚のない意見を集約し、課題を克服することが困難だった</a:t>
              </a:r>
              <a:endParaRPr kumimoji="1" lang="en-US" altLang="ja-JP" sz="1000" dirty="0">
                <a:latin typeface="+mn-ea"/>
              </a:endParaRPr>
            </a:p>
            <a:p>
              <a:r>
                <a:rPr kumimoji="1" lang="ja-JP" altLang="en-US" sz="1000" dirty="0">
                  <a:latin typeface="+mn-ea"/>
                </a:rPr>
                <a:t>□　</a:t>
              </a:r>
              <a:r>
                <a:rPr kumimoji="1" lang="ja-JP" altLang="en-US" sz="1000" spc="-80" dirty="0">
                  <a:latin typeface="+mn-ea"/>
                </a:rPr>
                <a:t>社長への助言に留まらず、経営会議のファシリテートを含め、社員と経営者の橋渡しをするために、メイン行</a:t>
              </a:r>
            </a:p>
            <a:p>
              <a:r>
                <a:rPr kumimoji="1" lang="ja-JP" altLang="en-US" sz="1000" dirty="0">
                  <a:latin typeface="+mn-ea"/>
                </a:rPr>
                <a:t>　　</a:t>
              </a:r>
              <a:r>
                <a:rPr kumimoji="1" lang="ja-JP" altLang="en-US" sz="1000" spc="-30" dirty="0">
                  <a:latin typeface="+mn-ea"/>
                </a:rPr>
                <a:t>が人材を無償で派遣した</a:t>
              </a:r>
              <a:endParaRPr kumimoji="1" lang="en-US" altLang="ja-JP" sz="1000" spc="-30" dirty="0">
                <a:latin typeface="+mn-ea"/>
              </a:endParaRPr>
            </a:p>
            <a:p>
              <a:r>
                <a:rPr kumimoji="1" lang="ja-JP" altLang="en-US" sz="1000" dirty="0">
                  <a:latin typeface="+mn-ea"/>
                </a:rPr>
                <a:t>□　</a:t>
              </a:r>
              <a:r>
                <a:rPr kumimoji="1" lang="ja-JP" altLang="en-US" sz="1000" spc="-90" dirty="0">
                  <a:latin typeface="+mn-ea"/>
                </a:rPr>
                <a:t>利害関係者（債権者）でもありながら、社内においては第三者である金融機関職員の立場で、社内の意見集約、</a:t>
              </a:r>
            </a:p>
            <a:p>
              <a:r>
                <a:rPr kumimoji="1" lang="ja-JP" altLang="en-US" sz="1000" dirty="0">
                  <a:latin typeface="+mn-ea"/>
                </a:rPr>
                <a:t>　　</a:t>
              </a:r>
              <a:r>
                <a:rPr kumimoji="1" lang="ja-JP" altLang="en-US" sz="1000" spc="-50" dirty="0">
                  <a:latin typeface="+mn-ea"/>
                </a:rPr>
                <a:t>経営者への意思伝達も行い、経営危機を脱することができた</a:t>
              </a:r>
              <a:endParaRPr kumimoji="1" lang="en-US" altLang="ja-JP" sz="1000" spc="-50" dirty="0">
                <a:latin typeface="+mn-ea"/>
              </a:endParaRPr>
            </a:p>
            <a:p>
              <a:endParaRPr kumimoji="1" lang="en-US" altLang="ja-JP" sz="1000" dirty="0">
                <a:latin typeface="+mn-ea"/>
              </a:endParaRPr>
            </a:p>
          </p:txBody>
        </p:sp>
      </p:grpSp>
      <p:grpSp>
        <p:nvGrpSpPr>
          <p:cNvPr id="61" name="グループ化 60"/>
          <p:cNvGrpSpPr/>
          <p:nvPr/>
        </p:nvGrpSpPr>
        <p:grpSpPr>
          <a:xfrm>
            <a:off x="353237" y="4347149"/>
            <a:ext cx="9132230" cy="576000"/>
            <a:chOff x="529931" y="4005263"/>
            <a:chExt cx="9132230" cy="576000"/>
          </a:xfrm>
        </p:grpSpPr>
        <p:grpSp>
          <p:nvGrpSpPr>
            <p:cNvPr id="62" name="グループ化 61"/>
            <p:cNvGrpSpPr/>
            <p:nvPr/>
          </p:nvGrpSpPr>
          <p:grpSpPr>
            <a:xfrm>
              <a:off x="529931" y="4005263"/>
              <a:ext cx="2774055" cy="576000"/>
              <a:chOff x="4409473" y="1240406"/>
              <a:chExt cx="2774055" cy="576000"/>
            </a:xfrm>
          </p:grpSpPr>
          <p:sp>
            <p:nvSpPr>
              <p:cNvPr id="64" name="正方形/長方形 63">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企業概要と対応</a:t>
                </a:r>
                <a:endParaRPr kumimoji="1" lang="en-US" altLang="ja-JP" sz="1200" b="1" dirty="0">
                  <a:solidFill>
                    <a:schemeClr val="tx1"/>
                  </a:solidFill>
                  <a:latin typeface="+mn-ea"/>
                </a:endParaRPr>
              </a:p>
            </p:txBody>
          </p:sp>
          <p:grpSp>
            <p:nvGrpSpPr>
              <p:cNvPr id="65" name="グループ化 64"/>
              <p:cNvGrpSpPr/>
              <p:nvPr/>
            </p:nvGrpSpPr>
            <p:grpSpPr>
              <a:xfrm>
                <a:off x="4409473" y="1240406"/>
                <a:ext cx="576000" cy="576000"/>
                <a:chOff x="279451" y="1197222"/>
                <a:chExt cx="576000" cy="576000"/>
              </a:xfrm>
            </p:grpSpPr>
            <p:sp>
              <p:nvSpPr>
                <p:cNvPr id="66" name="楕円 65">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テキスト ボックス 66">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3" name="テキスト ボックス 62">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地域の小規模な食品小売業</a:t>
              </a:r>
              <a:endParaRPr kumimoji="1" lang="en-US" altLang="ja-JP" sz="1000" dirty="0">
                <a:latin typeface="+mn-ea"/>
              </a:endParaRPr>
            </a:p>
            <a:p>
              <a:r>
                <a:rPr kumimoji="1" lang="ja-JP" altLang="en-US" sz="1000" dirty="0">
                  <a:latin typeface="+mn-ea"/>
                </a:rPr>
                <a:t>□　創業者（実父）から事業を長男が引継ぎ、近年、次男も帰郷して事業を手伝うことになった</a:t>
              </a:r>
              <a:endParaRPr kumimoji="1" lang="en-US" altLang="ja-JP" sz="1000" dirty="0">
                <a:latin typeface="+mn-ea"/>
              </a:endParaRPr>
            </a:p>
            <a:p>
              <a:r>
                <a:rPr kumimoji="1" lang="ja-JP" altLang="en-US" sz="1000" dirty="0">
                  <a:latin typeface="+mn-ea"/>
                </a:rPr>
                <a:t>□　</a:t>
              </a:r>
              <a:r>
                <a:rPr kumimoji="1" lang="ja-JP" altLang="en-US" sz="1000" spc="-40" dirty="0">
                  <a:latin typeface="+mn-ea"/>
                </a:rPr>
                <a:t>兄弟それぞれが思う未来像を“整理”するサポート役として、企業支援部署から人材を派遣することにした</a:t>
              </a:r>
              <a:endParaRPr kumimoji="1" lang="en-US" altLang="ja-JP" sz="1000" spc="-40" dirty="0">
                <a:latin typeface="+mn-ea"/>
              </a:endParaRPr>
            </a:p>
          </p:txBody>
        </p:sp>
      </p:grpSp>
      <p:grpSp>
        <p:nvGrpSpPr>
          <p:cNvPr id="68" name="グループ化 67"/>
          <p:cNvGrpSpPr/>
          <p:nvPr/>
        </p:nvGrpSpPr>
        <p:grpSpPr>
          <a:xfrm>
            <a:off x="353237" y="5088863"/>
            <a:ext cx="9279713" cy="707886"/>
            <a:chOff x="529931" y="4770875"/>
            <a:chExt cx="9279713" cy="707886"/>
          </a:xfrm>
        </p:grpSpPr>
        <p:grpSp>
          <p:nvGrpSpPr>
            <p:cNvPr id="69" name="グループ化 68"/>
            <p:cNvGrpSpPr/>
            <p:nvPr/>
          </p:nvGrpSpPr>
          <p:grpSpPr>
            <a:xfrm>
              <a:off x="529931" y="4807946"/>
              <a:ext cx="2774055" cy="576000"/>
              <a:chOff x="4409473" y="2044014"/>
              <a:chExt cx="2774055" cy="576000"/>
            </a:xfrm>
          </p:grpSpPr>
          <p:sp>
            <p:nvSpPr>
              <p:cNvPr id="71" name="正方形/長方形 70">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企業課題</a:t>
                </a:r>
                <a:endParaRPr kumimoji="1" lang="en-US" altLang="ja-JP" sz="1200" b="1" dirty="0">
                  <a:solidFill>
                    <a:schemeClr val="tx1"/>
                  </a:solidFill>
                  <a:latin typeface="+mn-ea"/>
                </a:endParaRPr>
              </a:p>
            </p:txBody>
          </p:sp>
          <p:sp>
            <p:nvSpPr>
              <p:cNvPr id="72" name="楕円 71">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3" name="テキスト ボックス 72">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70" name="テキスト ボックス 69">
              <a:extLst>
                <a:ext uri="{FF2B5EF4-FFF2-40B4-BE49-F238E27FC236}">
                  <a16:creationId xmlns:a16="http://schemas.microsoft.com/office/drawing/2014/main" id="{2DAA054F-36DC-D855-3203-33015158E6CC}"/>
                </a:ext>
              </a:extLst>
            </p:cNvPr>
            <p:cNvSpPr txBox="1"/>
            <p:nvPr/>
          </p:nvSpPr>
          <p:spPr>
            <a:xfrm>
              <a:off x="3394402" y="4770875"/>
              <a:ext cx="6415242"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商売のスタイルが旧態依然としており、</a:t>
              </a:r>
              <a:r>
                <a:rPr kumimoji="1" lang="en-US" altLang="ja-JP" sz="1000" spc="-40" dirty="0">
                  <a:latin typeface="+mn-ea"/>
                </a:rPr>
                <a:t>IT</a:t>
              </a:r>
              <a:r>
                <a:rPr kumimoji="1" lang="ja-JP" altLang="en-US" sz="1000" spc="-40" dirty="0">
                  <a:latin typeface="+mn-ea"/>
                </a:rPr>
                <a:t>化や強みの活用（総菜販売）、２店舗目の出店等、経営改善の</a:t>
              </a:r>
            </a:p>
            <a:p>
              <a:r>
                <a:rPr kumimoji="1" lang="ja-JP" altLang="en-US" sz="1000" dirty="0">
                  <a:latin typeface="+mn-ea"/>
                </a:rPr>
                <a:t>　　方向性がいくつも存在していた</a:t>
              </a:r>
              <a:endParaRPr kumimoji="1" lang="en-US" altLang="ja-JP" sz="1000" dirty="0">
                <a:latin typeface="+mn-ea"/>
              </a:endParaRPr>
            </a:p>
            <a:p>
              <a:r>
                <a:rPr kumimoji="1" lang="ja-JP" altLang="en-US" sz="1000" dirty="0">
                  <a:latin typeface="+mn-ea"/>
                </a:rPr>
                <a:t>□　</a:t>
              </a:r>
              <a:r>
                <a:rPr kumimoji="1" lang="ja-JP" altLang="en-US" sz="1000" spc="-40" dirty="0">
                  <a:latin typeface="+mn-ea"/>
                </a:rPr>
                <a:t>日々の商売に忙殺され、兄弟共にバイタリティーがありながら、双方の構想のすり合わせができていない</a:t>
              </a:r>
            </a:p>
            <a:p>
              <a:r>
                <a:rPr kumimoji="1" lang="ja-JP" altLang="en-US" sz="1000" dirty="0">
                  <a:latin typeface="+mn-ea"/>
                </a:rPr>
                <a:t>　　状態だった</a:t>
              </a:r>
              <a:endParaRPr kumimoji="1" lang="en-US" altLang="ja-JP" sz="1000" dirty="0">
                <a:latin typeface="+mn-ea"/>
              </a:endParaRPr>
            </a:p>
          </p:txBody>
        </p:sp>
      </p:grpSp>
      <p:grpSp>
        <p:nvGrpSpPr>
          <p:cNvPr id="74" name="グループ化 73"/>
          <p:cNvGrpSpPr/>
          <p:nvPr/>
        </p:nvGrpSpPr>
        <p:grpSpPr>
          <a:xfrm>
            <a:off x="353237" y="5862609"/>
            <a:ext cx="9279713" cy="1015663"/>
            <a:chOff x="367553" y="1964925"/>
            <a:chExt cx="9279713" cy="1015663"/>
          </a:xfrm>
        </p:grpSpPr>
        <p:sp>
          <p:nvSpPr>
            <p:cNvPr id="75" name="楕円 7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6" name="正方形/長方形 7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役割と結果</a:t>
              </a:r>
              <a:endParaRPr kumimoji="1" lang="en-US" altLang="ja-JP" sz="1200" b="1" dirty="0">
                <a:solidFill>
                  <a:schemeClr val="tx1"/>
                </a:solidFill>
                <a:latin typeface="+mn-ea"/>
              </a:endParaRPr>
            </a:p>
          </p:txBody>
        </p:sp>
        <p:sp>
          <p:nvSpPr>
            <p:cNvPr id="77" name="正方形/長方形 76"/>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78" name="テキスト ボックス 77">
              <a:extLst>
                <a:ext uri="{FF2B5EF4-FFF2-40B4-BE49-F238E27FC236}">
                  <a16:creationId xmlns:a16="http://schemas.microsoft.com/office/drawing/2014/main" id="{2DAA054F-36DC-D855-3203-33015158E6CC}"/>
                </a:ext>
              </a:extLst>
            </p:cNvPr>
            <p:cNvSpPr txBox="1"/>
            <p:nvPr/>
          </p:nvSpPr>
          <p:spPr>
            <a:xfrm>
              <a:off x="3232021" y="1964925"/>
              <a:ext cx="6415245" cy="1015663"/>
            </a:xfrm>
            <a:prstGeom prst="rect">
              <a:avLst/>
            </a:prstGeom>
            <a:noFill/>
          </p:spPr>
          <p:txBody>
            <a:bodyPr wrap="square" rtlCol="0">
              <a:spAutoFit/>
            </a:bodyPr>
            <a:lstStyle/>
            <a:p>
              <a:r>
                <a:rPr kumimoji="1" lang="ja-JP" altLang="en-US" sz="1000" dirty="0">
                  <a:latin typeface="+mn-ea"/>
                </a:rPr>
                <a:t>□　</a:t>
              </a:r>
              <a:r>
                <a:rPr kumimoji="1" lang="ja-JP" altLang="en-US" sz="1000" spc="-80" dirty="0">
                  <a:latin typeface="+mn-ea"/>
                </a:rPr>
                <a:t>企業訪問時に、金融機関側からの分析や見解等を述べるのではなく、「兄弟で構想を話し合い、取りまとめる</a:t>
              </a:r>
              <a:endParaRPr kumimoji="1" lang="en-US" altLang="ja-JP" sz="1000" spc="-80" dirty="0">
                <a:latin typeface="+mn-ea"/>
              </a:endParaRPr>
            </a:p>
            <a:p>
              <a:r>
                <a:rPr kumimoji="1" lang="ja-JP" altLang="en-US" sz="1000" spc="-60" dirty="0">
                  <a:latin typeface="+mn-ea"/>
                </a:rPr>
                <a:t>　　</a:t>
              </a:r>
              <a:r>
                <a:rPr kumimoji="1" lang="ja-JP" altLang="en-US" sz="1000" dirty="0">
                  <a:latin typeface="+mn-ea"/>
                </a:rPr>
                <a:t>時間がない。」という悩みに注目した</a:t>
              </a:r>
              <a:endParaRPr kumimoji="1" lang="en-US" altLang="ja-JP" sz="1000" dirty="0">
                <a:latin typeface="+mn-ea"/>
              </a:endParaRPr>
            </a:p>
            <a:p>
              <a:r>
                <a:rPr kumimoji="1" lang="ja-JP" altLang="en-US" sz="1000" dirty="0">
                  <a:latin typeface="+mn-ea"/>
                </a:rPr>
                <a:t>□　</a:t>
              </a:r>
              <a:r>
                <a:rPr kumimoji="1" lang="ja-JP" altLang="en-US" sz="1000" spc="-80" dirty="0">
                  <a:latin typeface="+mn-ea"/>
                </a:rPr>
                <a:t>職員は、支援の入口として、金融機関職員の“整理力”を活かし、兄弟それぞれの構想や課題について口頭筆記</a:t>
              </a:r>
              <a:endParaRPr kumimoji="1" lang="en-US" altLang="ja-JP" sz="1000" spc="-80" dirty="0">
                <a:latin typeface="+mn-ea"/>
              </a:endParaRPr>
            </a:p>
            <a:p>
              <a:r>
                <a:rPr kumimoji="1" lang="ja-JP" altLang="en-US" sz="1000" spc="-60" dirty="0">
                  <a:latin typeface="+mn-ea"/>
                </a:rPr>
                <a:t>　　</a:t>
              </a:r>
              <a:r>
                <a:rPr kumimoji="1" lang="ja-JP" altLang="en-US" sz="1000" dirty="0">
                  <a:latin typeface="+mn-ea"/>
                </a:rPr>
                <a:t>するなどの方法で整理する取組みを提案した</a:t>
              </a:r>
              <a:endParaRPr kumimoji="1" lang="en-US" altLang="ja-JP" sz="1000" dirty="0">
                <a:latin typeface="+mn-ea"/>
              </a:endParaRPr>
            </a:p>
            <a:p>
              <a:r>
                <a:rPr kumimoji="1" lang="ja-JP" altLang="en-US" sz="1000" dirty="0">
                  <a:latin typeface="+mn-ea"/>
                </a:rPr>
                <a:t>□　経営者兄弟から大変喜ばれ、月数回のペースで支援を継続しており、取引深耕の足掛かりにもなった</a:t>
              </a:r>
              <a:endParaRPr kumimoji="1" lang="en-US" altLang="ja-JP" sz="1000" dirty="0">
                <a:latin typeface="+mn-ea"/>
              </a:endParaRPr>
            </a:p>
            <a:p>
              <a:endParaRPr kumimoji="1" lang="en-US" altLang="ja-JP" sz="1000" dirty="0">
                <a:latin typeface="+mn-ea"/>
              </a:endParaRPr>
            </a:p>
          </p:txBody>
        </p:sp>
      </p:grpSp>
      <p:cxnSp>
        <p:nvCxnSpPr>
          <p:cNvPr id="79" name="直線コネクタ 7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676200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2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18</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業種別に事業者支援の「入口」となりうるポイントにフォーカスしています。また、事業者支援の実務家の方々の知見・ノウハウを取りまとめたものであり、実務者の主観的な表現等を含みます。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dirty="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３　建設業</a:t>
            </a:r>
            <a:endParaRPr lang="ja-JP" altLang="en-US" dirty="0"/>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06370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AE0F744-F338-469C-81DD-7D82C9B8CA64}" type="slidenum">
              <a:rPr kumimoji="1" lang="ja-JP" altLang="en-US" smtClean="0"/>
              <a:t>1</a:t>
            </a:fld>
            <a:endParaRPr kumimoji="1" lang="ja-JP" altLang="en-US" dirty="0"/>
          </a:p>
        </p:txBody>
      </p:sp>
      <p:sp>
        <p:nvSpPr>
          <p:cNvPr id="3" name="テキスト ボックス 2"/>
          <p:cNvSpPr txBox="1"/>
          <p:nvPr/>
        </p:nvSpPr>
        <p:spPr>
          <a:xfrm>
            <a:off x="2979106" y="310297"/>
            <a:ext cx="1421985" cy="523220"/>
          </a:xfrm>
          <a:prstGeom prst="rect">
            <a:avLst/>
          </a:prstGeom>
          <a:noFill/>
        </p:spPr>
        <p:txBody>
          <a:bodyPr wrap="square" rtlCol="0">
            <a:spAutoFit/>
          </a:bodyPr>
          <a:lstStyle/>
          <a:p>
            <a:r>
              <a:rPr kumimoji="1" lang="ja-JP" altLang="en-US" sz="2800" b="1" dirty="0">
                <a:solidFill>
                  <a:srgbClr val="004196"/>
                </a:solidFill>
              </a:rPr>
              <a:t>目　次</a:t>
            </a:r>
          </a:p>
        </p:txBody>
      </p:sp>
      <p:graphicFrame>
        <p:nvGraphicFramePr>
          <p:cNvPr id="5" name="表 4"/>
          <p:cNvGraphicFramePr>
            <a:graphicFrameLocks noGrp="1"/>
          </p:cNvGraphicFramePr>
          <p:nvPr>
            <p:extLst>
              <p:ext uri="{D42A27DB-BD31-4B8C-83A1-F6EECF244321}">
                <p14:modId xmlns:p14="http://schemas.microsoft.com/office/powerpoint/2010/main" val="3230211324"/>
              </p:ext>
            </p:extLst>
          </p:nvPr>
        </p:nvGraphicFramePr>
        <p:xfrm>
          <a:off x="3064610" y="1388114"/>
          <a:ext cx="5400510" cy="4250681"/>
        </p:xfrm>
        <a:graphic>
          <a:graphicData uri="http://schemas.openxmlformats.org/drawingml/2006/table">
            <a:tbl>
              <a:tblPr firstRow="1" bandRow="1">
                <a:tableStyleId>{2D5ABB26-0587-4C30-8999-92F81FD0307C}</a:tableStyleId>
              </a:tblPr>
              <a:tblGrid>
                <a:gridCol w="4042764">
                  <a:extLst>
                    <a:ext uri="{9D8B030D-6E8A-4147-A177-3AD203B41FA5}">
                      <a16:colId xmlns:a16="http://schemas.microsoft.com/office/drawing/2014/main" val="2523768396"/>
                    </a:ext>
                  </a:extLst>
                </a:gridCol>
                <a:gridCol w="678873">
                  <a:extLst>
                    <a:ext uri="{9D8B030D-6E8A-4147-A177-3AD203B41FA5}">
                      <a16:colId xmlns:a16="http://schemas.microsoft.com/office/drawing/2014/main" val="1430394532"/>
                    </a:ext>
                  </a:extLst>
                </a:gridCol>
                <a:gridCol w="678873">
                  <a:extLst>
                    <a:ext uri="{9D8B030D-6E8A-4147-A177-3AD203B41FA5}">
                      <a16:colId xmlns:a16="http://schemas.microsoft.com/office/drawing/2014/main" val="3631113602"/>
                    </a:ext>
                  </a:extLst>
                </a:gridCol>
              </a:tblGrid>
              <a:tr h="335942">
                <a:tc>
                  <a:txBody>
                    <a:bodyPr/>
                    <a:lstStyle/>
                    <a:p>
                      <a:r>
                        <a:rPr kumimoji="1" lang="ja-JP" altLang="en-US" sz="2000" b="1" dirty="0">
                          <a:latin typeface="+mn-ea"/>
                          <a:ea typeface="+mn-ea"/>
                        </a:rPr>
                        <a:t>はじめに　　</a:t>
                      </a:r>
                      <a:endParaRPr kumimoji="1" lang="en-US" altLang="ja-JP" sz="2000" b="1" dirty="0">
                        <a:latin typeface="+mn-ea"/>
                        <a:ea typeface="+mn-ea"/>
                      </a:endParaRPr>
                    </a:p>
                  </a:txBody>
                  <a:tcPr anchor="ctr"/>
                </a:tc>
                <a:tc>
                  <a:txBody>
                    <a:bodyPr/>
                    <a:lstStyle/>
                    <a:p>
                      <a:r>
                        <a:rPr kumimoji="1" lang="ja-JP" altLang="en-US" sz="1000" b="1" dirty="0">
                          <a:latin typeface="+mn-ea"/>
                          <a:ea typeface="+mn-ea"/>
                        </a:rPr>
                        <a:t>・・・</a:t>
                      </a:r>
                    </a:p>
                  </a:txBody>
                  <a:tcPr anchor="ctr"/>
                </a:tc>
                <a:tc>
                  <a:txBody>
                    <a:bodyPr/>
                    <a:lstStyle/>
                    <a:p>
                      <a:pPr algn="ctr"/>
                      <a:r>
                        <a:rPr kumimoji="1" lang="ja-JP" altLang="en-US" sz="2000" b="1" dirty="0">
                          <a:solidFill>
                            <a:srgbClr val="004196"/>
                          </a:solidFill>
                          <a:latin typeface="+mn-ea"/>
                          <a:ea typeface="+mn-ea"/>
                        </a:rPr>
                        <a:t>２</a:t>
                      </a:r>
                    </a:p>
                  </a:txBody>
                  <a:tcPr anchor="ctr"/>
                </a:tc>
                <a:extLst>
                  <a:ext uri="{0D108BD9-81ED-4DB2-BD59-A6C34878D82A}">
                    <a16:rowId xmlns:a16="http://schemas.microsoft.com/office/drawing/2014/main" val="285451186"/>
                  </a:ext>
                </a:extLst>
              </a:tr>
              <a:tr h="335942">
                <a:tc>
                  <a:txBody>
                    <a:bodyPr/>
                    <a:lstStyle/>
                    <a:p>
                      <a:r>
                        <a:rPr kumimoji="1" lang="ja-JP" altLang="en-US" sz="2000" b="1" dirty="0">
                          <a:latin typeface="+mn-ea"/>
                          <a:ea typeface="+mn-ea"/>
                        </a:rPr>
                        <a:t>１　コンセプト・ユースケース</a:t>
                      </a:r>
                    </a:p>
                  </a:txBody>
                  <a:tcPr anchor="ctr"/>
                </a:tc>
                <a:tc>
                  <a:txBody>
                    <a:bodyPr/>
                    <a:lstStyle/>
                    <a:p>
                      <a:r>
                        <a:rPr kumimoji="1" lang="ja-JP" altLang="en-US" sz="1000" b="1" dirty="0">
                          <a:latin typeface="+mn-ea"/>
                          <a:ea typeface="+mn-ea"/>
                        </a:rPr>
                        <a:t>・・・</a:t>
                      </a:r>
                    </a:p>
                  </a:txBody>
                  <a:tcPr anchor="ctr"/>
                </a:tc>
                <a:tc>
                  <a:txBody>
                    <a:bodyPr/>
                    <a:lstStyle/>
                    <a:p>
                      <a:pPr algn="ctr"/>
                      <a:r>
                        <a:rPr kumimoji="1" lang="ja-JP" altLang="en-US" sz="2000" b="1" dirty="0">
                          <a:solidFill>
                            <a:srgbClr val="004196"/>
                          </a:solidFill>
                          <a:latin typeface="+mn-ea"/>
                          <a:ea typeface="+mn-ea"/>
                        </a:rPr>
                        <a:t>４</a:t>
                      </a:r>
                    </a:p>
                  </a:txBody>
                  <a:tcPr anchor="ctr"/>
                </a:tc>
                <a:extLst>
                  <a:ext uri="{0D108BD9-81ED-4DB2-BD59-A6C34878D82A}">
                    <a16:rowId xmlns:a16="http://schemas.microsoft.com/office/drawing/2014/main" val="2205002230"/>
                  </a:ext>
                </a:extLst>
              </a:tr>
              <a:tr h="335942">
                <a:tc>
                  <a:txBody>
                    <a:bodyPr/>
                    <a:lstStyle/>
                    <a:p>
                      <a:r>
                        <a:rPr kumimoji="1" lang="ja-JP" altLang="en-US" sz="2000" b="1" dirty="0">
                          <a:latin typeface="+mn-ea"/>
                          <a:ea typeface="+mn-ea"/>
                        </a:rPr>
                        <a:t>２　全業種共通</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10</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689483474"/>
                  </a:ext>
                </a:extLst>
              </a:tr>
              <a:tr h="335942">
                <a:tc>
                  <a:txBody>
                    <a:bodyPr/>
                    <a:lstStyle/>
                    <a:p>
                      <a:r>
                        <a:rPr kumimoji="1" lang="ja-JP" altLang="en-US" sz="2000" b="1" dirty="0">
                          <a:latin typeface="+mn-ea"/>
                          <a:ea typeface="+mn-ea"/>
                        </a:rPr>
                        <a:t>３　建設業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18</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2447374611"/>
                  </a:ext>
                </a:extLst>
              </a:tr>
              <a:tr h="335942">
                <a:tc>
                  <a:txBody>
                    <a:bodyPr/>
                    <a:lstStyle/>
                    <a:p>
                      <a:r>
                        <a:rPr kumimoji="1" lang="ja-JP" altLang="en-US" sz="2000" b="1" dirty="0">
                          <a:latin typeface="+mn-ea"/>
                          <a:ea typeface="+mn-ea"/>
                        </a:rPr>
                        <a:t>４　飲食業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28</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3539484228"/>
                  </a:ext>
                </a:extLst>
              </a:tr>
              <a:tr h="335942">
                <a:tc>
                  <a:txBody>
                    <a:bodyPr/>
                    <a:lstStyle/>
                    <a:p>
                      <a:r>
                        <a:rPr kumimoji="1" lang="ja-JP" altLang="en-US" sz="2000" b="1" dirty="0">
                          <a:latin typeface="+mn-ea"/>
                          <a:ea typeface="+mn-ea"/>
                        </a:rPr>
                        <a:t>５　小売業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37</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923623932"/>
                  </a:ext>
                </a:extLst>
              </a:tr>
              <a:tr h="335942">
                <a:tc>
                  <a:txBody>
                    <a:bodyPr/>
                    <a:lstStyle/>
                    <a:p>
                      <a:r>
                        <a:rPr kumimoji="1" lang="ja-JP" altLang="en-US" sz="2000" b="1" dirty="0">
                          <a:latin typeface="+mn-ea"/>
                          <a:ea typeface="+mn-ea"/>
                        </a:rPr>
                        <a:t>６　卸売業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46</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906039194"/>
                  </a:ext>
                </a:extLst>
              </a:tr>
              <a:tr h="335942">
                <a:tc>
                  <a:txBody>
                    <a:bodyPr/>
                    <a:lstStyle/>
                    <a:p>
                      <a:r>
                        <a:rPr kumimoji="1" lang="ja-JP" altLang="en-US" sz="2000" b="1" dirty="0">
                          <a:latin typeface="+mn-ea"/>
                          <a:ea typeface="+mn-ea"/>
                        </a:rPr>
                        <a:t>７　運送業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53</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107129713"/>
                  </a:ext>
                </a:extLst>
              </a:tr>
              <a:tr h="288281">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endParaRPr kumimoji="1" lang="ja-JP" altLang="en-US" sz="800" b="1" dirty="0">
                        <a:latin typeface="+mn-ea"/>
                        <a:ea typeface="+mn-ea"/>
                      </a:endParaRPr>
                    </a:p>
                  </a:txBody>
                  <a:tcPr anchor="ctr"/>
                </a:tc>
                <a:tc>
                  <a:txBody>
                    <a:bodyPr/>
                    <a:lstStyle/>
                    <a:p>
                      <a:endParaRPr kumimoji="1" lang="ja-JP" altLang="en-US" sz="300" b="1" dirty="0">
                        <a:latin typeface="+mn-ea"/>
                        <a:ea typeface="+mn-ea"/>
                      </a:endParaRPr>
                    </a:p>
                  </a:txBody>
                  <a:tcPr anchor="ctr"/>
                </a:tc>
                <a:tc>
                  <a:txBody>
                    <a:bodyPr/>
                    <a:lstStyle/>
                    <a:p>
                      <a:pPr algn="ctr"/>
                      <a:endParaRPr kumimoji="1" lang="ja-JP" altLang="en-US" sz="1000" b="1" dirty="0">
                        <a:solidFill>
                          <a:srgbClr val="004196"/>
                        </a:solidFill>
                        <a:latin typeface="+mn-ea"/>
                        <a:ea typeface="+mn-ea"/>
                      </a:endParaRPr>
                    </a:p>
                  </a:txBody>
                  <a:tcPr anchor="ctr"/>
                </a:tc>
                <a:extLst>
                  <a:ext uri="{0D108BD9-81ED-4DB2-BD59-A6C34878D82A}">
                    <a16:rowId xmlns:a16="http://schemas.microsoft.com/office/drawing/2014/main" val="3543247057"/>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別冊　教えて、ノウハウ先生</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61</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862541688"/>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付録　本書における用語集</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77</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880942833"/>
                  </a:ext>
                </a:extLst>
              </a:tr>
            </a:tbl>
          </a:graphicData>
        </a:graphic>
      </p:graphicFrame>
    </p:spTree>
    <p:extLst>
      <p:ext uri="{BB962C8B-B14F-4D97-AF65-F5344CB8AC3E}">
        <p14:creationId xmlns:p14="http://schemas.microsoft.com/office/powerpoint/2010/main" val="196677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建設業</a:t>
            </a:r>
            <a:r>
              <a:rPr kumimoji="1" lang="ja-JP" altLang="en-US" b="1" u="sng" dirty="0">
                <a:latin typeface="+mn-ea"/>
              </a:rPr>
              <a:t>の目利き（決算資料編）　その１</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86149" y="500420"/>
            <a:ext cx="8426119" cy="400110"/>
          </a:xfrm>
          <a:prstGeom prst="rect">
            <a:avLst/>
          </a:prstGeom>
          <a:noFill/>
        </p:spPr>
        <p:txBody>
          <a:bodyPr wrap="square" rtlCol="0">
            <a:spAutoFit/>
          </a:bodyPr>
          <a:lstStyle/>
          <a:p>
            <a:r>
              <a:rPr kumimoji="1" lang="ja-JP" altLang="en-US" sz="1000" dirty="0"/>
              <a:t>会社に訪問する前に、着目してほしいポイントやそれに付随する資料等についてまとめます。建設業は特に苦手という声が多く聞かれることもあり、その苦手意識を克服するための“初めの一歩”として整理しています。</a:t>
            </a:r>
            <a:endParaRPr kumimoji="1" lang="en-US" altLang="ja-JP" sz="1000" dirty="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7178" y="1071873"/>
            <a:ext cx="1162051" cy="885825"/>
            <a:chOff x="295274" y="1523999"/>
            <a:chExt cx="1162052"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6" y="1672321"/>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291363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4928400"/>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3979" y="122019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売上総利益</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（完成工事利益）</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58140" y="2044409"/>
            <a:ext cx="8918923" cy="707886"/>
          </a:xfrm>
          <a:prstGeom prst="rect">
            <a:avLst/>
          </a:prstGeom>
          <a:noFill/>
        </p:spPr>
        <p:txBody>
          <a:bodyPr wrap="square" rtlCol="0">
            <a:spAutoFit/>
          </a:bodyPr>
          <a:lstStyle/>
          <a:p>
            <a:r>
              <a:rPr kumimoji="1" lang="ja-JP" altLang="en-US" sz="1000" dirty="0"/>
              <a:t>　</a:t>
            </a:r>
            <a:r>
              <a:rPr kumimoji="1" lang="ja-JP" altLang="en-US" sz="1000" spc="10" dirty="0"/>
              <a:t>建設業は、製造業と同じで“モノ（現場）とそこから生み出した利益”が重要となる業種です。</a:t>
            </a:r>
            <a:r>
              <a:rPr kumimoji="1" lang="ja-JP" altLang="en-US" sz="1000" dirty="0"/>
              <a:t>支出の大半が工事原価に関わる費用であることからも、売上総利益（完成工事利益）にまず注目します。また、特に中小規模の建設業は、大手ゼネコンとは異なり、多岐にわたる工事業種を手掛けていること</a:t>
            </a:r>
            <a:r>
              <a:rPr kumimoji="1" lang="ja-JP" altLang="en-US" sz="1000" spc="10" dirty="0"/>
              <a:t>も少ないので、「今年の公共工事は不調だったが、高層マンション建築で盛り返した」</a:t>
            </a:r>
            <a:r>
              <a:rPr kumimoji="1" lang="ja-JP" altLang="en-US" sz="1000" dirty="0"/>
              <a:t>などの“幅”はありません。自社が受注できる工事業種の範囲で、一定の工事利益が取れているかが、その事業者全体の運営や取組み（予算や原価・資材管理等）の状況を示していることも多いといえます。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78200" y="1187534"/>
            <a:ext cx="5834065" cy="707886"/>
          </a:xfrm>
          <a:prstGeom prst="rect">
            <a:avLst/>
          </a:prstGeom>
          <a:noFill/>
        </p:spPr>
        <p:txBody>
          <a:bodyPr wrap="square" rtlCol="0">
            <a:spAutoFit/>
          </a:bodyPr>
          <a:lstStyle/>
          <a:p>
            <a:r>
              <a:rPr kumimoji="1" lang="ja-JP" altLang="en-US" sz="1000" dirty="0"/>
              <a:t>□　</a:t>
            </a:r>
            <a:r>
              <a:rPr kumimoji="1" lang="ja-JP" altLang="en-US" sz="1000" dirty="0">
                <a:latin typeface="+mn-ea"/>
              </a:rPr>
              <a:t>同業他社の業界平均に必ず着目し確認</a:t>
            </a:r>
            <a:endParaRPr kumimoji="1" lang="en-US" altLang="ja-JP" sz="1000" dirty="0">
              <a:latin typeface="+mn-ea"/>
            </a:endParaRPr>
          </a:p>
          <a:p>
            <a:r>
              <a:rPr kumimoji="1" lang="ja-JP" altLang="en-US" sz="1000" dirty="0">
                <a:latin typeface="+mn-ea"/>
              </a:rPr>
              <a:t>□　いくつかの工事業種が売上高（完成工事高）に混合している場合は、大まかに工事業種ごとの</a:t>
            </a:r>
          </a:p>
          <a:p>
            <a:r>
              <a:rPr kumimoji="1" lang="ja-JP" altLang="en-US" sz="1000" dirty="0">
                <a:latin typeface="+mn-ea"/>
              </a:rPr>
              <a:t>　　受注割合をヒアリングしておき、その比率で業界平均を事前に算出しておく</a:t>
            </a:r>
            <a:endParaRPr kumimoji="1" lang="en-US" altLang="ja-JP" sz="1000" dirty="0">
              <a:latin typeface="+mn-ea"/>
            </a:endParaRPr>
          </a:p>
          <a:p>
            <a:r>
              <a:rPr kumimoji="1" lang="ja-JP" altLang="en-US" sz="1000" dirty="0">
                <a:latin typeface="+mn-ea"/>
              </a:rPr>
              <a:t>　　例：土木</a:t>
            </a:r>
            <a:r>
              <a:rPr kumimoji="1" lang="en-US" altLang="ja-JP" sz="1000" dirty="0">
                <a:latin typeface="+mn-ea"/>
              </a:rPr>
              <a:t>40</a:t>
            </a:r>
            <a:r>
              <a:rPr kumimoji="1" lang="ja-JP" altLang="en-US" sz="1000" dirty="0">
                <a:latin typeface="+mn-ea"/>
              </a:rPr>
              <a:t>％、住宅建築</a:t>
            </a:r>
            <a:r>
              <a:rPr kumimoji="1" lang="en-US" altLang="ja-JP" sz="1000" dirty="0">
                <a:latin typeface="+mn-ea"/>
              </a:rPr>
              <a:t>60</a:t>
            </a:r>
            <a:r>
              <a:rPr kumimoji="1" lang="ja-JP" altLang="en-US" sz="1000" dirty="0">
                <a:latin typeface="+mn-ea"/>
              </a:rPr>
              <a:t>％であれば、それぞれの業界平均を調べて、比率を算出しておく</a:t>
            </a:r>
            <a:endParaRPr kumimoji="1" lang="ja-JP" altLang="en-US" sz="1000" strike="sngStrike" dirty="0">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05622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売上原価</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（完成工事原価）</a:t>
            </a:r>
            <a:endParaRPr kumimoji="1" lang="en-US" altLang="ja-JP" sz="1400" b="1" dirty="0">
              <a:solidFill>
                <a:schemeClr val="tx1"/>
              </a:solidFill>
              <a:latin typeface="+mn-ea"/>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378200" y="2930178"/>
            <a:ext cx="6391273" cy="861774"/>
          </a:xfrm>
          <a:prstGeom prst="rect">
            <a:avLst/>
          </a:prstGeom>
          <a:noFill/>
        </p:spPr>
        <p:txBody>
          <a:bodyPr wrap="square" rtlCol="0">
            <a:spAutoFit/>
          </a:bodyPr>
          <a:lstStyle/>
          <a:p>
            <a:r>
              <a:rPr kumimoji="1" lang="ja-JP" altLang="en-US" sz="1000" dirty="0">
                <a:latin typeface="+mn-ea"/>
              </a:rPr>
              <a:t>□　材料費・労務費・外注費・経費の“割合”に着目</a:t>
            </a:r>
            <a:endParaRPr kumimoji="1" lang="en-US" altLang="ja-JP" sz="1000" dirty="0">
              <a:solidFill>
                <a:srgbClr val="FF0000"/>
              </a:solidFill>
              <a:latin typeface="+mn-ea"/>
            </a:endParaRPr>
          </a:p>
          <a:p>
            <a:r>
              <a:rPr kumimoji="1" lang="ja-JP" altLang="en-US" sz="1000" dirty="0">
                <a:latin typeface="+mn-ea"/>
              </a:rPr>
              <a:t>□　労務費の中の従業員給与・作業員給与・雑給に着目</a:t>
            </a:r>
            <a:endParaRPr kumimoji="1" lang="en-US" altLang="ja-JP" sz="1000" dirty="0">
              <a:latin typeface="+mn-ea"/>
            </a:endParaRPr>
          </a:p>
          <a:p>
            <a:r>
              <a:rPr kumimoji="1" lang="ja-JP" altLang="en-US" sz="1000" dirty="0">
                <a:latin typeface="+mn-ea"/>
              </a:rPr>
              <a:t>□　</a:t>
            </a:r>
            <a:r>
              <a:rPr kumimoji="1" lang="ja-JP" altLang="en-US" sz="1000" spc="70" dirty="0">
                <a:latin typeface="+mn-ea"/>
              </a:rPr>
              <a:t>同業他社の業界平均も押さえるが、個社ごとに受注・</a:t>
            </a:r>
            <a:r>
              <a:rPr kumimoji="1" lang="ja-JP" altLang="en-US" sz="1000" spc="60" dirty="0">
                <a:latin typeface="+mn-ea"/>
              </a:rPr>
              <a:t>施工の形態で異なるため、あくまでも</a:t>
            </a:r>
            <a:endParaRPr kumimoji="1" lang="en-US" altLang="ja-JP" sz="1000" spc="60" dirty="0">
              <a:latin typeface="+mn-ea"/>
            </a:endParaRPr>
          </a:p>
          <a:p>
            <a:r>
              <a:rPr kumimoji="1" lang="ja-JP" altLang="en-US" sz="1000" spc="40" dirty="0">
                <a:latin typeface="+mn-ea"/>
              </a:rPr>
              <a:t>　　参考程度</a:t>
            </a:r>
            <a:r>
              <a:rPr kumimoji="1" lang="ja-JP" altLang="en-US" sz="1000" dirty="0">
                <a:latin typeface="+mn-ea"/>
              </a:rPr>
              <a:t>に留めておく</a:t>
            </a:r>
            <a:endParaRPr kumimoji="1" lang="en-US" altLang="ja-JP" sz="1000" dirty="0">
              <a:latin typeface="+mn-ea"/>
            </a:endParaRPr>
          </a:p>
          <a:p>
            <a:r>
              <a:rPr kumimoji="1" lang="ja-JP" altLang="en-US" sz="1000" dirty="0">
                <a:latin typeface="+mn-ea"/>
              </a:rPr>
              <a:t>□　大まかな工事施工体制が読み取れる大切なプロセス</a:t>
            </a:r>
            <a:endParaRPr kumimoji="1" lang="en-US" altLang="ja-JP" sz="1000" dirty="0">
              <a:solidFill>
                <a:srgbClr val="FF0000"/>
              </a:solidFill>
              <a:latin typeface="+mn-ea"/>
            </a:endParaRPr>
          </a:p>
        </p:txBody>
      </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558140" y="3868223"/>
            <a:ext cx="8918923" cy="861774"/>
          </a:xfrm>
          <a:prstGeom prst="rect">
            <a:avLst/>
          </a:prstGeom>
          <a:noFill/>
        </p:spPr>
        <p:txBody>
          <a:bodyPr wrap="square" rtlCol="0">
            <a:spAutoFit/>
          </a:bodyPr>
          <a:lstStyle/>
          <a:p>
            <a:r>
              <a:rPr kumimoji="1" lang="ja-JP" altLang="en-US" sz="1000" dirty="0"/>
              <a:t>　売上原価で注目するのは、原価全体の多い少ないではなく、各費目の“割合”です。例えば、材料費や労務費が少なく、外注費の割合が大きな原価構成の場合、受注した工事の多くは、更に細かな工事業種に分けて外注しているので、外注先とのネットワークが工事施工の源泉になっていると類推できます。反対に、労務費の中で“作業員給与や雑給”の比率が多い場合は、直営班（自社工事の施工に携わる作業員で構成される班）主体の施工体制が中心と</a:t>
            </a:r>
            <a:r>
              <a:rPr kumimoji="1" lang="ja-JP" altLang="en-US" sz="1000" spc="30" dirty="0"/>
              <a:t>なっていることが類推されるので、労務管理の体制整備等も着目するポイントです。また、経費中の減価償却費やリース料（賃借料）の大小から、</a:t>
            </a:r>
            <a:r>
              <a:rPr kumimoji="1" lang="ja-JP" altLang="en-US" sz="1000" dirty="0"/>
              <a:t>建設機械の調達方法等の類推もできます。</a:t>
            </a:r>
            <a:endParaRPr kumimoji="1" lang="en-US" altLang="ja-JP" sz="1000" dirty="0"/>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062544"/>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固定資産台帳</a:t>
            </a:r>
            <a:endParaRPr kumimoji="1" lang="en-US" altLang="ja-JP" sz="1400" b="1" dirty="0">
              <a:solidFill>
                <a:schemeClr val="tx1"/>
              </a:solidFill>
              <a:latin typeface="+mn-ea"/>
            </a:endParaRPr>
          </a:p>
          <a:p>
            <a:pPr algn="ctr"/>
            <a:r>
              <a:rPr kumimoji="1" lang="ja-JP" altLang="en-US" sz="1000" b="1" dirty="0">
                <a:solidFill>
                  <a:schemeClr val="tx1"/>
                </a:solidFill>
                <a:latin typeface="+mn-ea"/>
              </a:rPr>
              <a:t>（含 リース資産）</a:t>
            </a:r>
            <a:endParaRPr kumimoji="1" lang="en-US" altLang="ja-JP" sz="1000" b="1" dirty="0">
              <a:solidFill>
                <a:schemeClr val="tx1"/>
              </a:solidFill>
              <a:latin typeface="+mn-ea"/>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378201" y="5001038"/>
            <a:ext cx="5834064" cy="707886"/>
          </a:xfrm>
          <a:prstGeom prst="rect">
            <a:avLst/>
          </a:prstGeom>
          <a:noFill/>
        </p:spPr>
        <p:txBody>
          <a:bodyPr wrap="square" rtlCol="0">
            <a:spAutoFit/>
          </a:bodyPr>
          <a:lstStyle/>
          <a:p>
            <a:r>
              <a:rPr kumimoji="1" lang="ja-JP" altLang="en-US" sz="1000" dirty="0">
                <a:latin typeface="+mn-ea"/>
              </a:rPr>
              <a:t>□　必ず入手し確認する（建設業や製造業では必須）</a:t>
            </a:r>
            <a:endParaRPr kumimoji="1" lang="en-US" altLang="ja-JP" sz="1000" dirty="0">
              <a:latin typeface="+mn-ea"/>
            </a:endParaRPr>
          </a:p>
          <a:p>
            <a:r>
              <a:rPr kumimoji="1" lang="ja-JP" altLang="en-US" sz="1000" dirty="0">
                <a:latin typeface="+mn-ea"/>
              </a:rPr>
              <a:t>□　建物や付属設備だけではなく、機械・車両類に着目</a:t>
            </a:r>
            <a:endParaRPr kumimoji="1" lang="en-US" altLang="ja-JP" sz="1000" dirty="0">
              <a:solidFill>
                <a:srgbClr val="FF0000"/>
              </a:solidFill>
              <a:latin typeface="+mn-ea"/>
            </a:endParaRPr>
          </a:p>
          <a:p>
            <a:r>
              <a:rPr kumimoji="1" lang="ja-JP" altLang="en-US" sz="1000" dirty="0">
                <a:latin typeface="+mn-ea"/>
              </a:rPr>
              <a:t>□　取得年月日にも着目</a:t>
            </a:r>
            <a:endParaRPr kumimoji="1" lang="en-US" altLang="ja-JP" sz="1000" dirty="0">
              <a:solidFill>
                <a:srgbClr val="FF0000"/>
              </a:solidFill>
              <a:latin typeface="+mn-ea"/>
            </a:endParaRPr>
          </a:p>
          <a:p>
            <a:r>
              <a:rPr kumimoji="1" lang="ja-JP" altLang="en-US" sz="1000" dirty="0">
                <a:latin typeface="+mn-ea"/>
              </a:rPr>
              <a:t>□　特殊機械・特殊車両＝その会社の“得意技”であることも多い</a:t>
            </a:r>
            <a:endParaRPr kumimoji="1" lang="en-US" altLang="ja-JP" sz="1000" dirty="0">
              <a:solidFill>
                <a:srgbClr val="FF0000"/>
              </a:solidFill>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558140" y="5893447"/>
            <a:ext cx="8835241" cy="553998"/>
          </a:xfrm>
          <a:prstGeom prst="rect">
            <a:avLst/>
          </a:prstGeom>
          <a:noFill/>
        </p:spPr>
        <p:txBody>
          <a:bodyPr wrap="square" rtlCol="0">
            <a:spAutoFit/>
          </a:bodyPr>
          <a:lstStyle/>
          <a:p>
            <a:r>
              <a:rPr kumimoji="1" lang="ja-JP" altLang="en-US" sz="1000" dirty="0"/>
              <a:t>　</a:t>
            </a:r>
            <a:r>
              <a:rPr kumimoji="1" lang="ja-JP" altLang="en-US" sz="1000" spc="-10" dirty="0"/>
              <a:t>固定資産台帳は、現場職員が目利きをする上では“大きなヒント”</a:t>
            </a:r>
            <a:r>
              <a:rPr kumimoji="1" lang="ja-JP" altLang="en-US" sz="1000" spc="-20" dirty="0"/>
              <a:t>になります。機械・車両は利益を稼ぎ出す源泉です。そこには機械や車両の形式・名称</a:t>
            </a:r>
            <a:r>
              <a:rPr kumimoji="1" lang="ja-JP" altLang="en-US" sz="1000" spc="30" dirty="0"/>
              <a:t>が記載されています。機械や車両の用途や性能が分かるのみならず、施工状況を映した動画に巡り合うこともできます。例えば、土木工事といって</a:t>
            </a:r>
            <a:r>
              <a:rPr kumimoji="1" lang="ja-JP" altLang="en-US" sz="1000" spc="20" dirty="0"/>
              <a:t>も</a:t>
            </a:r>
            <a:r>
              <a:rPr kumimoji="1" lang="ja-JP" altLang="en-US" sz="1000" dirty="0"/>
              <a:t>多岐にわたるのですが、取引先が従事している“現場”に近い状況を垣間見ることができます。</a:t>
            </a:r>
            <a:endParaRPr kumimoji="1" lang="en-US" altLang="ja-JP" sz="1000" dirty="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284573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252413" y="48165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8" name="テキスト ボックス 47"/>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19</a:t>
            </a:fld>
            <a:endParaRPr kumimoji="1" lang="ja-JP" altLang="en-US"/>
          </a:p>
        </p:txBody>
      </p:sp>
      <p:cxnSp>
        <p:nvCxnSpPr>
          <p:cNvPr id="29" name="直線コネクタ 2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71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89E35265-CCA6-4F7A-9424-8CAB2F5451E4}"/>
              </a:ext>
            </a:extLst>
          </p:cNvPr>
          <p:cNvSpPr/>
          <p:nvPr/>
        </p:nvSpPr>
        <p:spPr>
          <a:xfrm>
            <a:off x="1362075" y="1237675"/>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立替工事高比率</a:t>
            </a:r>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46265" y="2050341"/>
            <a:ext cx="8878151" cy="1785104"/>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立替工事高比率とは、１年を通した工事施工高（完成工事高と未成工事支出金の合計）に対して、「工事代金等を立替えている」金額の割合をみる指標</a:t>
            </a:r>
            <a:r>
              <a:rPr kumimoji="1" lang="ja-JP" altLang="en-US" sz="1000" dirty="0">
                <a:latin typeface="+mn-ea"/>
              </a:rPr>
              <a:t>で、</a:t>
            </a:r>
            <a:r>
              <a:rPr kumimoji="1" lang="ja-JP" altLang="en-US" sz="1000" spc="-10" dirty="0">
                <a:latin typeface="+mn-ea"/>
              </a:rPr>
              <a:t>全体としては“資金繰りの円滑性”を判断するものです。令和２年度「建設業の経営分析」（建設業情報管理センター）の平均値は</a:t>
            </a:r>
            <a:r>
              <a:rPr kumimoji="1" lang="en-US" altLang="ja-JP" sz="1000" spc="-10" dirty="0">
                <a:latin typeface="+mn-ea"/>
              </a:rPr>
              <a:t>11.04</a:t>
            </a:r>
            <a:r>
              <a:rPr kumimoji="1" lang="ja-JP" altLang="en-US" sz="1000" spc="-10" dirty="0">
                <a:latin typeface="+mn-ea"/>
              </a:rPr>
              <a:t>％となっています。</a:t>
            </a:r>
            <a:r>
              <a:rPr kumimoji="1" lang="ja-JP" altLang="en-US" sz="1000" spc="-20" dirty="0">
                <a:latin typeface="+mn-ea"/>
              </a:rPr>
              <a:t>また、令和元年度「建設業構造実態調査」（国土交通省）の統計データからも、平成</a:t>
            </a:r>
            <a:r>
              <a:rPr kumimoji="1" lang="en-US" altLang="ja-JP" sz="1000" spc="-20" dirty="0">
                <a:latin typeface="+mn-ea"/>
              </a:rPr>
              <a:t>17</a:t>
            </a:r>
            <a:r>
              <a:rPr kumimoji="1" lang="ja-JP" altLang="en-US" sz="1000" spc="-20" dirty="0">
                <a:latin typeface="+mn-ea"/>
              </a:rPr>
              <a:t>年度以降の建設業における工事代金の受取方法や支払時期に大きな</a:t>
            </a:r>
            <a:r>
              <a:rPr kumimoji="1" lang="ja-JP" altLang="en-US" sz="1000" dirty="0">
                <a:latin typeface="+mn-ea"/>
              </a:rPr>
              <a:t>差異が見られないことから、初動段階における対象企業の“資金繰りの円滑性”の一定の基準になると類推することもできます。</a:t>
            </a:r>
          </a:p>
          <a:p>
            <a:pPr>
              <a:spcAft>
                <a:spcPts val="600"/>
              </a:spcAft>
            </a:pPr>
            <a:r>
              <a:rPr kumimoji="1" lang="ja-JP" altLang="en-US" sz="1000" dirty="0">
                <a:latin typeface="+mn-ea"/>
              </a:rPr>
              <a:t>　</a:t>
            </a:r>
            <a:r>
              <a:rPr kumimoji="1" lang="ja-JP" altLang="en-US" sz="1000" spc="30" dirty="0">
                <a:latin typeface="+mn-ea"/>
              </a:rPr>
              <a:t>工事業種や受注形態等で違いがありますが、一般に中小建設業が請負う工事の工期は１～２か月程度のものが多い傾向が強く、大手ゼネコンとは</a:t>
            </a:r>
            <a:r>
              <a:rPr kumimoji="1" lang="ja-JP" altLang="en-US" sz="1000" spc="20" dirty="0">
                <a:latin typeface="+mn-ea"/>
              </a:rPr>
              <a:t>異なり何年にもわたる</a:t>
            </a:r>
            <a:r>
              <a:rPr kumimoji="1" lang="ja-JP" altLang="en-US" sz="1000" spc="30" dirty="0">
                <a:latin typeface="+mn-ea"/>
              </a:rPr>
              <a:t>大型プロジェクトを請負うことはありません。年間の工事施工高（完成工事高と未成工事支出金の合計）に対する立替工事高</a:t>
            </a:r>
            <a:r>
              <a:rPr kumimoji="1" lang="ja-JP" altLang="en-US" sz="1000" dirty="0">
                <a:latin typeface="+mn-ea"/>
              </a:rPr>
              <a:t>（受取手形＋完成工事未収入金＋未成工事支出金－未成工事受入金）</a:t>
            </a:r>
            <a:r>
              <a:rPr kumimoji="1" lang="ja-JP" altLang="en-US" sz="1000" spc="10" dirty="0">
                <a:latin typeface="+mn-ea"/>
              </a:rPr>
              <a:t>の割合が、</a:t>
            </a:r>
            <a:r>
              <a:rPr kumimoji="1" lang="en-US" altLang="ja-JP" sz="1000" spc="10" dirty="0">
                <a:latin typeface="+mn-ea"/>
              </a:rPr>
              <a:t>11</a:t>
            </a:r>
            <a:r>
              <a:rPr kumimoji="1" lang="ja-JP" altLang="en-US" sz="1000" spc="10" dirty="0">
                <a:latin typeface="+mn-ea"/>
              </a:rPr>
              <a:t>％～</a:t>
            </a:r>
            <a:r>
              <a:rPr kumimoji="1" lang="en-US" altLang="ja-JP" sz="1000" spc="10" dirty="0">
                <a:latin typeface="+mn-ea"/>
              </a:rPr>
              <a:t>13</a:t>
            </a:r>
            <a:r>
              <a:rPr kumimoji="1" lang="ja-JP" altLang="en-US" sz="1000" spc="10" dirty="0">
                <a:latin typeface="+mn-ea"/>
              </a:rPr>
              <a:t>％（年商の約</a:t>
            </a:r>
            <a:r>
              <a:rPr kumimoji="1" lang="en-US" altLang="ja-JP" sz="1000" spc="10" dirty="0">
                <a:latin typeface="+mn-ea"/>
              </a:rPr>
              <a:t>1.5</a:t>
            </a:r>
            <a:r>
              <a:rPr kumimoji="1" lang="ja-JP" altLang="en-US" sz="1000" spc="10" dirty="0">
                <a:latin typeface="+mn-ea"/>
              </a:rPr>
              <a:t>か月分）というのは、中小建設業者の</a:t>
            </a:r>
            <a:r>
              <a:rPr kumimoji="1" lang="ja-JP" altLang="en-US" sz="1000" dirty="0">
                <a:latin typeface="+mn-ea"/>
              </a:rPr>
              <a:t>“肌感覚”とも近い感覚を指し示す数字ともいえます。</a:t>
            </a:r>
            <a:endParaRPr kumimoji="1" lang="en-US" altLang="ja-JP" sz="1000" dirty="0">
              <a:latin typeface="+mn-ea"/>
            </a:endParaRPr>
          </a:p>
          <a:p>
            <a:pPr>
              <a:spcAft>
                <a:spcPts val="600"/>
              </a:spcAft>
            </a:pPr>
            <a:r>
              <a:rPr kumimoji="1" lang="ja-JP" altLang="en-US" sz="1000" dirty="0"/>
              <a:t>　</a:t>
            </a:r>
            <a:r>
              <a:rPr kumimoji="1" lang="ja-JP" altLang="en-US" sz="1000" spc="-20" dirty="0"/>
              <a:t>立替工事高比率は、数値が低いほど、資金繰りが円滑であるといえます。一方で、数値が異常に高い場合は、粉飾決算や工事支払条件を大幅に譲歩した</a:t>
            </a:r>
            <a:r>
              <a:rPr kumimoji="1" lang="ja-JP" altLang="en-US" sz="1000" dirty="0"/>
              <a:t>無理な工事受注営業や、元請企業の経営危機（工事代金の支払条件が悪い）等を示唆していることも考えられます。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4399076" y="1577275"/>
            <a:ext cx="2993797" cy="253916"/>
          </a:xfrm>
          <a:prstGeom prst="rect">
            <a:avLst/>
          </a:prstGeom>
          <a:noFill/>
        </p:spPr>
        <p:txBody>
          <a:bodyPr wrap="square" rtlCol="0">
            <a:spAutoFit/>
          </a:bodyPr>
          <a:lstStyle/>
          <a:p>
            <a:r>
              <a:rPr kumimoji="1" lang="ja-JP" altLang="en-US" sz="1050" b="1" dirty="0"/>
              <a:t>完成工事高（売上高</a:t>
            </a:r>
            <a:r>
              <a:rPr kumimoji="1" lang="ja-JP" altLang="en-US" sz="1050" b="1"/>
              <a:t>） </a:t>
            </a:r>
            <a:r>
              <a:rPr kumimoji="1" lang="en-US" altLang="ja-JP" sz="1050" b="1"/>
              <a:t>+</a:t>
            </a:r>
            <a:r>
              <a:rPr kumimoji="1" lang="ja-JP" altLang="en-US" sz="1050" b="1"/>
              <a:t>　未成</a:t>
            </a:r>
            <a:r>
              <a:rPr kumimoji="1" lang="ja-JP" altLang="en-US" sz="1050" b="1" dirty="0"/>
              <a:t>工事支出金</a:t>
            </a:r>
            <a:endParaRPr kumimoji="1" lang="en-US" altLang="ja-JP" sz="1050" b="1" dirty="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39255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658A6EFE-BD1B-4DCD-BDC7-668A971F09AD}"/>
              </a:ext>
            </a:extLst>
          </p:cNvPr>
          <p:cNvGrpSpPr/>
          <p:nvPr/>
        </p:nvGrpSpPr>
        <p:grpSpPr>
          <a:xfrm>
            <a:off x="295274" y="1080195"/>
            <a:ext cx="1162051" cy="885825"/>
            <a:chOff x="2409824" y="3038474"/>
            <a:chExt cx="1162051" cy="885825"/>
          </a:xfrm>
          <a:noFill/>
        </p:grpSpPr>
        <p:sp>
          <p:nvSpPr>
            <p:cNvPr id="29" name="楕円 2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Britannic Bold" panose="020B0903060703020204" pitchFamily="34" charset="0"/>
                </a:rPr>
                <a:t>４</a:t>
              </a:r>
            </a:p>
          </p:txBody>
        </p:sp>
      </p:grpSp>
      <p:cxnSp>
        <p:nvCxnSpPr>
          <p:cNvPr id="3" name="直線コネクタ 2">
            <a:extLst>
              <a:ext uri="{FF2B5EF4-FFF2-40B4-BE49-F238E27FC236}">
                <a16:creationId xmlns:a16="http://schemas.microsoft.com/office/drawing/2014/main" id="{3FE52F80-58FB-4945-B7BF-3A4A7704CAD7}"/>
              </a:ext>
            </a:extLst>
          </p:cNvPr>
          <p:cNvCxnSpPr>
            <a:cxnSpLocks/>
          </p:cNvCxnSpPr>
          <p:nvPr/>
        </p:nvCxnSpPr>
        <p:spPr>
          <a:xfrm>
            <a:off x="3733800" y="1519153"/>
            <a:ext cx="4333875" cy="1148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1B882EF-6676-45CC-BA54-593175D515BD}"/>
              </a:ext>
            </a:extLst>
          </p:cNvPr>
          <p:cNvSpPr txBox="1"/>
          <p:nvPr/>
        </p:nvSpPr>
        <p:spPr>
          <a:xfrm>
            <a:off x="3881437" y="1265237"/>
            <a:ext cx="4138613" cy="253916"/>
          </a:xfrm>
          <a:prstGeom prst="rect">
            <a:avLst/>
          </a:prstGeom>
          <a:noFill/>
        </p:spPr>
        <p:txBody>
          <a:bodyPr wrap="square" rtlCol="0">
            <a:spAutoFit/>
          </a:bodyPr>
          <a:lstStyle/>
          <a:p>
            <a:r>
              <a:rPr kumimoji="1" lang="ja-JP" altLang="en-US" sz="1050" b="1" dirty="0"/>
              <a:t>受取手形＋完成工事未収入金＋未成工事支出金－未成工事受入金</a:t>
            </a:r>
            <a:endParaRPr kumimoji="1" lang="en-US" altLang="ja-JP" sz="1050" b="1" dirty="0"/>
          </a:p>
        </p:txBody>
      </p:sp>
      <p:sp>
        <p:nvSpPr>
          <p:cNvPr id="16" name="テキスト ボックス 15">
            <a:extLst>
              <a:ext uri="{FF2B5EF4-FFF2-40B4-BE49-F238E27FC236}">
                <a16:creationId xmlns:a16="http://schemas.microsoft.com/office/drawing/2014/main" id="{C89E2127-84D8-4A58-88AC-793284A80FA1}"/>
              </a:ext>
            </a:extLst>
          </p:cNvPr>
          <p:cNvSpPr txBox="1"/>
          <p:nvPr/>
        </p:nvSpPr>
        <p:spPr>
          <a:xfrm>
            <a:off x="3362325" y="1352280"/>
            <a:ext cx="219075" cy="369332"/>
          </a:xfrm>
          <a:prstGeom prst="rect">
            <a:avLst/>
          </a:prstGeom>
          <a:noFill/>
        </p:spPr>
        <p:txBody>
          <a:bodyPr wrap="square" rtlCol="0">
            <a:spAutoFit/>
          </a:bodyPr>
          <a:lstStyle/>
          <a:p>
            <a:r>
              <a:rPr kumimoji="1" lang="ja-JP" altLang="en-US" b="1" dirty="0"/>
              <a:t>＝</a:t>
            </a:r>
          </a:p>
        </p:txBody>
      </p:sp>
      <p:sp>
        <p:nvSpPr>
          <p:cNvPr id="38" name="テキスト ボックス 37">
            <a:extLst>
              <a:ext uri="{FF2B5EF4-FFF2-40B4-BE49-F238E27FC236}">
                <a16:creationId xmlns:a16="http://schemas.microsoft.com/office/drawing/2014/main" id="{BEE45621-1E05-4297-A273-9077D11B8114}"/>
              </a:ext>
            </a:extLst>
          </p:cNvPr>
          <p:cNvSpPr txBox="1"/>
          <p:nvPr/>
        </p:nvSpPr>
        <p:spPr>
          <a:xfrm>
            <a:off x="8020050" y="1377873"/>
            <a:ext cx="219075" cy="369332"/>
          </a:xfrm>
          <a:prstGeom prst="rect">
            <a:avLst/>
          </a:prstGeom>
          <a:noFill/>
        </p:spPr>
        <p:txBody>
          <a:bodyPr wrap="square" rtlCol="0">
            <a:spAutoFit/>
          </a:bodyPr>
          <a:lstStyle/>
          <a:p>
            <a:r>
              <a:rPr kumimoji="1" lang="ja-JP" altLang="en-US" b="1" dirty="0"/>
              <a:t>＝</a:t>
            </a:r>
          </a:p>
        </p:txBody>
      </p:sp>
      <p:sp>
        <p:nvSpPr>
          <p:cNvPr id="39" name="正方形/長方形 38">
            <a:extLst>
              <a:ext uri="{FF2B5EF4-FFF2-40B4-BE49-F238E27FC236}">
                <a16:creationId xmlns:a16="http://schemas.microsoft.com/office/drawing/2014/main" id="{CC6E3394-30F6-40B0-9593-F984C8850C10}"/>
              </a:ext>
            </a:extLst>
          </p:cNvPr>
          <p:cNvSpPr/>
          <p:nvPr/>
        </p:nvSpPr>
        <p:spPr>
          <a:xfrm>
            <a:off x="8472488" y="1170973"/>
            <a:ext cx="1062037" cy="75372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n-ea"/>
              </a:rPr>
              <a:t>11</a:t>
            </a:r>
            <a:r>
              <a:rPr kumimoji="1" lang="ja-JP" altLang="en-US" sz="1400" b="1" dirty="0">
                <a:solidFill>
                  <a:schemeClr val="tx1"/>
                </a:solidFill>
                <a:latin typeface="+mn-ea"/>
              </a:rPr>
              <a:t>～</a:t>
            </a:r>
            <a:r>
              <a:rPr kumimoji="1" lang="en-US" altLang="ja-JP" sz="1400" b="1" dirty="0">
                <a:solidFill>
                  <a:schemeClr val="tx1"/>
                </a:solidFill>
                <a:latin typeface="+mn-ea"/>
              </a:rPr>
              <a:t>13</a:t>
            </a: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が目安</a:t>
            </a:r>
            <a:endParaRPr kumimoji="1" lang="en-US" altLang="ja-JP" sz="1400" b="1" dirty="0">
              <a:solidFill>
                <a:schemeClr val="tx1"/>
              </a:solidFill>
              <a:latin typeface="+mn-ea"/>
            </a:endParaRPr>
          </a:p>
          <a:p>
            <a:pPr algn="ctr"/>
            <a:r>
              <a:rPr kumimoji="1" lang="ja-JP" altLang="en-US" sz="900" b="1" dirty="0">
                <a:solidFill>
                  <a:schemeClr val="tx1"/>
                </a:solidFill>
                <a:latin typeface="+mn-ea"/>
              </a:rPr>
              <a:t>（約</a:t>
            </a:r>
            <a:r>
              <a:rPr kumimoji="1" lang="en-US" altLang="ja-JP" sz="900" b="1" dirty="0">
                <a:solidFill>
                  <a:schemeClr val="tx1"/>
                </a:solidFill>
                <a:latin typeface="+mn-ea"/>
              </a:rPr>
              <a:t>1.5</a:t>
            </a:r>
            <a:r>
              <a:rPr kumimoji="1" lang="ja-JP" altLang="en-US" sz="900" b="1" dirty="0">
                <a:solidFill>
                  <a:schemeClr val="tx1"/>
                </a:solidFill>
                <a:latin typeface="+mn-ea"/>
              </a:rPr>
              <a:t>か月分）</a:t>
            </a:r>
            <a:endParaRPr kumimoji="1" lang="en-US" altLang="ja-JP" sz="900" b="1" dirty="0">
              <a:solidFill>
                <a:schemeClr val="tx1"/>
              </a:solidFill>
              <a:latin typeface="+mn-ea"/>
            </a:endParaRPr>
          </a:p>
        </p:txBody>
      </p:sp>
      <p:sp>
        <p:nvSpPr>
          <p:cNvPr id="19" name="正方形/長方形 18">
            <a:extLst>
              <a:ext uri="{FF2B5EF4-FFF2-40B4-BE49-F238E27FC236}">
                <a16:creationId xmlns:a16="http://schemas.microsoft.com/office/drawing/2014/main" id="{8A9B61D0-E83F-4097-849E-A052B7DB0FC5}"/>
              </a:ext>
            </a:extLst>
          </p:cNvPr>
          <p:cNvSpPr/>
          <p:nvPr/>
        </p:nvSpPr>
        <p:spPr>
          <a:xfrm>
            <a:off x="277181" y="4127285"/>
            <a:ext cx="9391650" cy="406635"/>
          </a:xfrm>
          <a:prstGeom prst="rect">
            <a:avLst/>
          </a:prstGeom>
          <a:solidFill>
            <a:schemeClr val="accent6">
              <a:lumMod val="20000"/>
              <a:lumOff val="80000"/>
              <a:alpha val="4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未成</a:t>
            </a:r>
            <a:r>
              <a:rPr kumimoji="1" lang="ja-JP" altLang="en-US" b="1" dirty="0">
                <a:solidFill>
                  <a:schemeClr val="tx1"/>
                </a:solidFill>
              </a:rPr>
              <a:t>工事支出金や中小建設業の実情をどのように考える</a:t>
            </a:r>
            <a:r>
              <a:rPr kumimoji="1" lang="ja-JP" altLang="en-US" b="1">
                <a:solidFill>
                  <a:schemeClr val="tx1"/>
                </a:solidFill>
              </a:rPr>
              <a:t>か？　～</a:t>
            </a:r>
            <a:endParaRPr kumimoji="1" lang="ja-JP" altLang="en-US" b="1" dirty="0">
              <a:solidFill>
                <a:schemeClr val="tx1"/>
              </a:solidFill>
            </a:endParaRPr>
          </a:p>
        </p:txBody>
      </p:sp>
      <p:sp>
        <p:nvSpPr>
          <p:cNvPr id="42" name="正方形/長方形 41">
            <a:extLst>
              <a:ext uri="{FF2B5EF4-FFF2-40B4-BE49-F238E27FC236}">
                <a16:creationId xmlns:a16="http://schemas.microsoft.com/office/drawing/2014/main" id="{1E1A0216-0135-4542-8D80-0F1749032E35}"/>
              </a:ext>
            </a:extLst>
          </p:cNvPr>
          <p:cNvSpPr/>
          <p:nvPr/>
        </p:nvSpPr>
        <p:spPr>
          <a:xfrm>
            <a:off x="371474" y="4735692"/>
            <a:ext cx="1981201" cy="1638547"/>
          </a:xfrm>
          <a:prstGeom prst="rect">
            <a:avLst/>
          </a:prstGeom>
          <a:solidFill>
            <a:schemeClr val="bg1">
              <a:lumMod val="75000"/>
              <a:alpha val="26000"/>
            </a:schemeClr>
          </a:solidFill>
          <a:ln w="63500">
            <a:solidFill>
              <a:schemeClr val="bg1">
                <a:lumMod val="6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未成工事支出金</a:t>
            </a:r>
            <a:endParaRPr kumimoji="1" lang="en-US" altLang="ja-JP" sz="1400" b="1" dirty="0">
              <a:solidFill>
                <a:schemeClr val="tx1"/>
              </a:solidFill>
            </a:endParaRPr>
          </a:p>
          <a:p>
            <a:pPr algn="ctr"/>
            <a:endParaRPr kumimoji="1" lang="en-US" altLang="ja-JP" sz="1400" b="1" dirty="0">
              <a:solidFill>
                <a:schemeClr val="tx1"/>
              </a:solidFill>
            </a:endParaRPr>
          </a:p>
          <a:p>
            <a:pPr algn="ctr"/>
            <a:r>
              <a:rPr kumimoji="1" lang="ja-JP" altLang="en-US" sz="1400" b="1" dirty="0">
                <a:solidFill>
                  <a:schemeClr val="tx1"/>
                </a:solidFill>
              </a:rPr>
              <a:t>中小建設業の実情</a:t>
            </a:r>
            <a:endParaRPr kumimoji="1" lang="en-US" altLang="ja-JP" sz="1400" b="1" dirty="0">
              <a:solidFill>
                <a:schemeClr val="tx1"/>
              </a:solidFill>
            </a:endParaRPr>
          </a:p>
        </p:txBody>
      </p:sp>
      <p:sp>
        <p:nvSpPr>
          <p:cNvPr id="44" name="テキスト ボックス 43">
            <a:extLst>
              <a:ext uri="{FF2B5EF4-FFF2-40B4-BE49-F238E27FC236}">
                <a16:creationId xmlns:a16="http://schemas.microsoft.com/office/drawing/2014/main" id="{F4F943F9-9F5A-4CBD-9E00-C8E4FFEC5BBF}"/>
              </a:ext>
            </a:extLst>
          </p:cNvPr>
          <p:cNvSpPr txBox="1"/>
          <p:nvPr/>
        </p:nvSpPr>
        <p:spPr>
          <a:xfrm>
            <a:off x="2566026" y="4728531"/>
            <a:ext cx="6858389" cy="1785104"/>
          </a:xfrm>
          <a:prstGeom prst="rect">
            <a:avLst/>
          </a:prstGeom>
          <a:noFill/>
        </p:spPr>
        <p:txBody>
          <a:bodyPr wrap="square" rtlCol="0">
            <a:spAutoFit/>
          </a:bodyPr>
          <a:lstStyle/>
          <a:p>
            <a:r>
              <a:rPr kumimoji="1" lang="ja-JP" altLang="en-US" sz="1000" dirty="0"/>
              <a:t>　“未成工事支出金”は、在庫と同じ意味合いとなり、金融機関としては気になる項目かもしれません。例えば、年間の平均完成工事高の過半を超えるような未成工事支出金が残っているなど、極端なケースを除いて、未成工事支出金の精緻な妥当性を判断するには、工事別出来高調書（現場の実際の進捗）と、決算書の整合性を詳しく調査する必要があるので、高い専門知識や実務経験が必要になります。実務的には極端な過剰感や、表面損益状況と著しく異なる資金相談等がない限り、早期にリスクを判断することは難しいともいえます。</a:t>
            </a:r>
            <a:endParaRPr kumimoji="1" lang="en-US" altLang="ja-JP" sz="1000" dirty="0"/>
          </a:p>
          <a:p>
            <a:r>
              <a:rPr kumimoji="1" lang="ja-JP" altLang="en-US" sz="1000" dirty="0"/>
              <a:t>　</a:t>
            </a:r>
            <a:endParaRPr kumimoji="1" lang="en-US" altLang="ja-JP" sz="1000" dirty="0"/>
          </a:p>
          <a:p>
            <a:r>
              <a:rPr kumimoji="1" lang="ja-JP" altLang="en-US" sz="1000" dirty="0">
                <a:solidFill>
                  <a:srgbClr val="ED7D31"/>
                </a:solidFill>
              </a:rPr>
              <a:t>　</a:t>
            </a:r>
            <a:r>
              <a:rPr kumimoji="1" lang="ja-JP" altLang="en-US" sz="1000" dirty="0"/>
              <a:t>また、典型的な請負業である中小建設会社は、元請企業からも決算書の開示を求められることも多く、決算情報は公共工事に関わる経営事項審査を受ける際や入札資格・格付け・許認可の維持に重要な情報として扱われます。</a:t>
            </a:r>
            <a:endParaRPr kumimoji="1" lang="en-US" altLang="ja-JP" sz="1000" dirty="0"/>
          </a:p>
          <a:p>
            <a:r>
              <a:rPr kumimoji="1" lang="ja-JP" altLang="en-US" sz="1000" dirty="0"/>
              <a:t>　</a:t>
            </a:r>
            <a:r>
              <a:rPr kumimoji="1" lang="ja-JP" altLang="en-US" sz="1000" spc="-20" dirty="0"/>
              <a:t>このような建設会社特有の実情について理解した上で、窮境に至った経緯や度合いを共有して、債権者・債務者双方</a:t>
            </a:r>
            <a:r>
              <a:rPr kumimoji="1" lang="ja-JP" altLang="en-US" sz="1000" dirty="0"/>
              <a:t>にとって、事業継続の可能性や具体的な改善案を見出すことが、事業者支援では必要であるともいえます。</a:t>
            </a:r>
          </a:p>
          <a:p>
            <a:endParaRPr kumimoji="1" lang="en-US" altLang="ja-JP" sz="1000" dirty="0"/>
          </a:p>
        </p:txBody>
      </p:sp>
      <p:sp>
        <p:nvSpPr>
          <p:cNvPr id="25" name="テキスト ボックス 24">
            <a:extLst>
              <a:ext uri="{FF2B5EF4-FFF2-40B4-BE49-F238E27FC236}">
                <a16:creationId xmlns:a16="http://schemas.microsoft.com/office/drawing/2014/main" id="{4B849F25-C05A-4664-B4D4-A95FFE37E46E}"/>
              </a:ext>
            </a:extLst>
          </p:cNvPr>
          <p:cNvSpPr txBox="1"/>
          <p:nvPr/>
        </p:nvSpPr>
        <p:spPr>
          <a:xfrm>
            <a:off x="185738" y="501050"/>
            <a:ext cx="8372563" cy="400110"/>
          </a:xfrm>
          <a:prstGeom prst="rect">
            <a:avLst/>
          </a:prstGeom>
          <a:noFill/>
        </p:spPr>
        <p:txBody>
          <a:bodyPr wrap="square" rtlCol="0">
            <a:spAutoFit/>
          </a:bodyPr>
          <a:lstStyle/>
          <a:p>
            <a:r>
              <a:rPr kumimoji="1" lang="ja-JP" altLang="en-US" sz="1000" dirty="0"/>
              <a:t>会社に訪問する前に、着目してほしいポイントやそれに付随する資料等についてまとめます。建設業は特に苦手という声が多く聞かれることもあり、その苦手意識を克服するための“初めの一歩”として整理しています。</a:t>
            </a:r>
            <a:endParaRPr kumimoji="1" lang="en-US" altLang="ja-JP" sz="1000" dirty="0"/>
          </a:p>
        </p:txBody>
      </p:sp>
      <p:sp>
        <p:nvSpPr>
          <p:cNvPr id="54" name="テキスト ボックス 5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sp>
        <p:nvSpPr>
          <p:cNvPr id="40" name="テキスト ボックス 39"/>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1" name="テキスト ボックス 40"/>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27" name="テキスト ボックス 26">
            <a:extLst>
              <a:ext uri="{FF2B5EF4-FFF2-40B4-BE49-F238E27FC236}">
                <a16:creationId xmlns:a16="http://schemas.microsoft.com/office/drawing/2014/main" id="{BC684D92-F937-41AE-BC2A-D9CD33FA27BB}"/>
              </a:ext>
            </a:extLst>
          </p:cNvPr>
          <p:cNvSpPr txBox="1"/>
          <p:nvPr/>
        </p:nvSpPr>
        <p:spPr>
          <a:xfrm>
            <a:off x="2352675" y="4393478"/>
            <a:ext cx="6705151" cy="246221"/>
          </a:xfrm>
          <a:prstGeom prst="rect">
            <a:avLst/>
          </a:prstGeom>
          <a:noFill/>
        </p:spPr>
        <p:txBody>
          <a:bodyPr wrap="square" rtlCol="0">
            <a:spAutoFit/>
          </a:bodyPr>
          <a:lstStyle/>
          <a:p>
            <a:r>
              <a:rPr kumimoji="1" lang="ja-JP" altLang="en-US" sz="1000">
                <a:solidFill>
                  <a:srgbClr val="ED7D31"/>
                </a:solidFill>
              </a:rPr>
              <a:t>　</a:t>
            </a:r>
            <a:endParaRPr kumimoji="1" lang="en-US" altLang="ja-JP" sz="1000" dirty="0">
              <a:solidFill>
                <a:srgbClr val="ED7D31"/>
              </a:solidFill>
            </a:endParaRP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20</a:t>
            </a:fld>
            <a:endParaRPr kumimoji="1" lang="ja-JP" altLang="en-US"/>
          </a:p>
        </p:txBody>
      </p:sp>
      <p:cxnSp>
        <p:nvCxnSpPr>
          <p:cNvPr id="26" name="直線コネクタ 2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648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49531" y="39618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9376" y="489946"/>
            <a:ext cx="8381189"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ここでは、企業の事業性や経営改善の可能性を判断するのに必要な、基本的なポイントをまとめます。</a:t>
            </a:r>
            <a:endParaRPr kumimoji="1" lang="en-US" altLang="ja-JP" sz="1000" dirty="0"/>
          </a:p>
        </p:txBody>
      </p:sp>
      <p:grpSp>
        <p:nvGrpSpPr>
          <p:cNvPr id="26" name="グループ化 25">
            <a:extLst>
              <a:ext uri="{FF2B5EF4-FFF2-40B4-BE49-F238E27FC236}">
                <a16:creationId xmlns:a16="http://schemas.microsoft.com/office/drawing/2014/main" id="{D7C8ACD8-80F2-4CA8-AAF0-93D2C5771C21}"/>
              </a:ext>
            </a:extLst>
          </p:cNvPr>
          <p:cNvGrpSpPr/>
          <p:nvPr/>
        </p:nvGrpSpPr>
        <p:grpSpPr>
          <a:xfrm>
            <a:off x="298743" y="1083956"/>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65544" y="123227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工事施工体制</a:t>
            </a:r>
            <a:endParaRPr kumimoji="1" lang="en-US" altLang="ja-JP" sz="1400" b="1" dirty="0">
              <a:solidFill>
                <a:schemeClr val="tx1"/>
              </a:solidFill>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387701" y="1142529"/>
            <a:ext cx="6229349" cy="400110"/>
          </a:xfrm>
          <a:prstGeom prst="rect">
            <a:avLst/>
          </a:prstGeom>
          <a:noFill/>
        </p:spPr>
        <p:txBody>
          <a:bodyPr wrap="square" rtlCol="0">
            <a:spAutoFit/>
          </a:bodyPr>
          <a:lstStyle/>
          <a:p>
            <a:r>
              <a:rPr kumimoji="1" lang="ja-JP" altLang="en-US" sz="1000" dirty="0">
                <a:latin typeface="+mn-ea"/>
              </a:rPr>
              <a:t>□　</a:t>
            </a:r>
            <a:r>
              <a:rPr kumimoji="1" lang="ja-JP" altLang="en-US" sz="1000" b="1" dirty="0">
                <a:latin typeface="+mn-ea"/>
              </a:rPr>
              <a:t>集権型</a:t>
            </a:r>
            <a:r>
              <a:rPr kumimoji="1" lang="ja-JP" altLang="en-US" sz="1000" dirty="0">
                <a:latin typeface="+mn-ea"/>
              </a:rPr>
              <a:t>　</a:t>
            </a:r>
            <a:r>
              <a:rPr kumimoji="1" lang="ja-JP" altLang="en-US" sz="1000" spc="50" dirty="0">
                <a:latin typeface="+mn-ea"/>
              </a:rPr>
              <a:t>トップや特定の人物が、受注額や予算額、取引きする建材屋・下請業者を選定して、</a:t>
            </a:r>
          </a:p>
          <a:p>
            <a:r>
              <a:rPr kumimoji="1" lang="ja-JP" altLang="en-US" sz="1000" dirty="0">
                <a:latin typeface="+mn-ea"/>
              </a:rPr>
              <a:t>　　　　　　</a:t>
            </a:r>
            <a:r>
              <a:rPr kumimoji="1" lang="ja-JP" altLang="en-US" sz="1000" spc="40" dirty="0">
                <a:latin typeface="+mn-ea"/>
              </a:rPr>
              <a:t>現場は“受け身”で工事施工を行うという運営が中心</a:t>
            </a:r>
            <a:endParaRPr kumimoji="1" lang="en-US" altLang="ja-JP" sz="1000" spc="40" dirty="0">
              <a:latin typeface="+mn-ea"/>
            </a:endParaRPr>
          </a:p>
        </p:txBody>
      </p:sp>
      <p:sp>
        <p:nvSpPr>
          <p:cNvPr id="45" name="テキスト ボックス 44">
            <a:extLst>
              <a:ext uri="{FF2B5EF4-FFF2-40B4-BE49-F238E27FC236}">
                <a16:creationId xmlns:a16="http://schemas.microsoft.com/office/drawing/2014/main" id="{76F0C12A-F7AE-42C9-87AC-C2A58146F795}"/>
              </a:ext>
            </a:extLst>
          </p:cNvPr>
          <p:cNvSpPr txBox="1"/>
          <p:nvPr/>
        </p:nvSpPr>
        <p:spPr>
          <a:xfrm>
            <a:off x="3387701" y="1554334"/>
            <a:ext cx="6229349" cy="400110"/>
          </a:xfrm>
          <a:prstGeom prst="rect">
            <a:avLst/>
          </a:prstGeom>
          <a:noFill/>
        </p:spPr>
        <p:txBody>
          <a:bodyPr wrap="square" rtlCol="0">
            <a:spAutoFit/>
          </a:bodyPr>
          <a:lstStyle/>
          <a:p>
            <a:r>
              <a:rPr kumimoji="1" lang="ja-JP" altLang="en-US" sz="1000" dirty="0">
                <a:latin typeface="+mn-ea"/>
              </a:rPr>
              <a:t>□　</a:t>
            </a:r>
            <a:r>
              <a:rPr kumimoji="1" lang="ja-JP" altLang="en-US" sz="1000" b="1" dirty="0">
                <a:latin typeface="+mn-ea"/>
              </a:rPr>
              <a:t>分権型</a:t>
            </a:r>
            <a:r>
              <a:rPr kumimoji="1" lang="ja-JP" altLang="en-US" sz="1000" dirty="0">
                <a:latin typeface="+mn-ea"/>
              </a:rPr>
              <a:t>　</a:t>
            </a:r>
            <a:r>
              <a:rPr kumimoji="1" lang="ja-JP" altLang="en-US" sz="1000" spc="40" dirty="0">
                <a:latin typeface="+mn-ea"/>
              </a:rPr>
              <a:t>請負った仕事は、原則として現場代理人が、取引きする建材屋・下請業者を選定する</a:t>
            </a:r>
          </a:p>
          <a:p>
            <a:r>
              <a:rPr kumimoji="1" lang="ja-JP" altLang="en-US" sz="1000" dirty="0">
                <a:latin typeface="+mn-ea"/>
              </a:rPr>
              <a:t>　　　　　　</a:t>
            </a:r>
            <a:r>
              <a:rPr kumimoji="1" lang="ja-JP" altLang="en-US" sz="1000" spc="40" dirty="0">
                <a:latin typeface="+mn-ea"/>
              </a:rPr>
              <a:t>という運営が中心（場合により営業の一部も現場に任せる運営もある）</a:t>
            </a:r>
            <a:endParaRPr kumimoji="1" lang="en-US" altLang="ja-JP" sz="1000" spc="40" dirty="0">
              <a:latin typeface="+mn-ea"/>
            </a:endParaRPr>
          </a:p>
        </p:txBody>
      </p:sp>
      <p:sp>
        <p:nvSpPr>
          <p:cNvPr id="46" name="テキスト ボックス 45">
            <a:extLst>
              <a:ext uri="{FF2B5EF4-FFF2-40B4-BE49-F238E27FC236}">
                <a16:creationId xmlns:a16="http://schemas.microsoft.com/office/drawing/2014/main" id="{F5D4BD62-FEB8-4C04-9274-93A1DB87F0D7}"/>
              </a:ext>
            </a:extLst>
          </p:cNvPr>
          <p:cNvSpPr txBox="1"/>
          <p:nvPr/>
        </p:nvSpPr>
        <p:spPr>
          <a:xfrm>
            <a:off x="547112" y="2075045"/>
            <a:ext cx="8870021" cy="1785104"/>
          </a:xfrm>
          <a:prstGeom prst="rect">
            <a:avLst/>
          </a:prstGeom>
          <a:noFill/>
        </p:spPr>
        <p:txBody>
          <a:bodyPr wrap="square" rtlCol="0">
            <a:spAutoFit/>
          </a:bodyPr>
          <a:lstStyle/>
          <a:p>
            <a:pPr>
              <a:spcAft>
                <a:spcPts val="600"/>
              </a:spcAft>
            </a:pPr>
            <a:r>
              <a:rPr kumimoji="1" lang="ja-JP" altLang="en-US" sz="1000" dirty="0">
                <a:latin typeface="+mn-ea"/>
              </a:rPr>
              <a:t>　個社ごとに工事施工体制は異なります。集権型の場合、資材価格や発注先・業者の選定に至るまで、本社や社長がその決定権を握っているため、一定の管理がなされているといえます。他方、厳しい価格交渉をするケースが多く、常に一定以上の工事を受注する力がないと下請業者が離れていったり、請負金額が低い工事等では、現場への負担が増え、士気低下による収益力の悪化に繋がったりするケースもあります。</a:t>
            </a:r>
            <a:endParaRPr kumimoji="1" lang="en-US" altLang="ja-JP" sz="1000" dirty="0">
              <a:latin typeface="+mn-ea"/>
            </a:endParaRPr>
          </a:p>
          <a:p>
            <a:pPr>
              <a:spcAft>
                <a:spcPts val="600"/>
              </a:spcAft>
            </a:pPr>
            <a:r>
              <a:rPr kumimoji="1" lang="ja-JP" altLang="en-US" sz="1000" dirty="0">
                <a:latin typeface="+mn-ea"/>
              </a:rPr>
              <a:t>　分権型は、受注が取れた時点で社内の現場代理人に全て任せるようなイメージです。実行予算等を現場代理人が作成しても“予算会議”等にかけられるケースはまれで、下請業者や建材の仕入先も現場代理人個人との付き合い・使いやすさで選定する傾向があります。長所としては、現場代理人を中心と</a:t>
            </a:r>
            <a:r>
              <a:rPr kumimoji="1" lang="ja-JP" altLang="en-US" sz="1000" spc="20" dirty="0">
                <a:latin typeface="+mn-ea"/>
              </a:rPr>
              <a:t>した人的ネットワークが構築されるので、現場の進め方等の“感覚の共有”が強固で、難工事や突貫工事への対応力も上がります。反面、会社としての</a:t>
            </a:r>
            <a:r>
              <a:rPr kumimoji="1" lang="ja-JP" altLang="en-US" sz="1000" dirty="0">
                <a:latin typeface="+mn-ea"/>
              </a:rPr>
              <a:t>予算や原価管理が甘くなり、馴れ合いや、場合によっては不正の温床にもなりやすいといった傾向もみられます。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10" dirty="0">
                <a:latin typeface="+mn-ea"/>
              </a:rPr>
              <a:t>金融機関は企業に“管理”を求めることもありますが、例えば分権型の短所ばかりに目を向け、専門家派遣等で、あらゆる“管理”を強いてしまい、長所で</a:t>
            </a:r>
            <a:r>
              <a:rPr kumimoji="1" lang="ja-JP" altLang="en-US" sz="1000" spc="-40" dirty="0">
                <a:latin typeface="+mn-ea"/>
              </a:rPr>
              <a:t>ある臨機応変な対応力を削ぎ、損益がさらに悪化するといったケースもあるので注意が必要です。事業者が現時点で置かれている状況と事業者の工事施工体制</a:t>
            </a:r>
            <a:r>
              <a:rPr kumimoji="1" lang="ja-JP" altLang="en-US" sz="1000" spc="-10" dirty="0">
                <a:latin typeface="+mn-ea"/>
              </a:rPr>
              <a:t>を理解するとともに、集権型と分権型それぞれの長所・短所を良く理解し、事実確認を慎重に行った上で、改善に着手する必要があるといえます。</a:t>
            </a:r>
            <a:endParaRPr kumimoji="1" lang="en-US" altLang="ja-JP" sz="1000" spc="-10" dirty="0">
              <a:latin typeface="+mn-ea"/>
            </a:endParaRPr>
          </a:p>
        </p:txBody>
      </p:sp>
      <p:grpSp>
        <p:nvGrpSpPr>
          <p:cNvPr id="49" name="グループ化 48">
            <a:extLst>
              <a:ext uri="{FF2B5EF4-FFF2-40B4-BE49-F238E27FC236}">
                <a16:creationId xmlns:a16="http://schemas.microsoft.com/office/drawing/2014/main" id="{F5794E9B-E837-4454-8BF1-03ADC58BC343}"/>
              </a:ext>
            </a:extLst>
          </p:cNvPr>
          <p:cNvGrpSpPr/>
          <p:nvPr/>
        </p:nvGrpSpPr>
        <p:grpSpPr>
          <a:xfrm>
            <a:off x="298743" y="4107330"/>
            <a:ext cx="1162051" cy="885825"/>
            <a:chOff x="2409824" y="3038474"/>
            <a:chExt cx="1162051" cy="885825"/>
          </a:xfrm>
        </p:grpSpPr>
        <p:sp>
          <p:nvSpPr>
            <p:cNvPr id="50" name="楕円 49">
              <a:extLst>
                <a:ext uri="{FF2B5EF4-FFF2-40B4-BE49-F238E27FC236}">
                  <a16:creationId xmlns:a16="http://schemas.microsoft.com/office/drawing/2014/main" id="{3862FDB1-4F33-4CC2-AADD-1F3D931F4E14}"/>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53435986-33CD-4489-94FE-8CBDA10DB7E9}"/>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40000"/>
                      <a:lumOff val="60000"/>
                    </a:schemeClr>
                  </a:solidFill>
                  <a:latin typeface="Britannic Bold" panose="020B0903060703020204" pitchFamily="34" charset="0"/>
                </a:rPr>
                <a:t>２</a:t>
              </a:r>
            </a:p>
          </p:txBody>
        </p:sp>
      </p:grpSp>
      <p:sp>
        <p:nvSpPr>
          <p:cNvPr id="52" name="正方形/長方形 51">
            <a:extLst>
              <a:ext uri="{FF2B5EF4-FFF2-40B4-BE49-F238E27FC236}">
                <a16:creationId xmlns:a16="http://schemas.microsoft.com/office/drawing/2014/main" id="{DDBEB026-CA63-4A42-A067-4C5DCE06A0A0}"/>
              </a:ext>
            </a:extLst>
          </p:cNvPr>
          <p:cNvSpPr/>
          <p:nvPr/>
        </p:nvSpPr>
        <p:spPr>
          <a:xfrm>
            <a:off x="1365544" y="4249917"/>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工事種別・受注形態</a:t>
            </a:r>
            <a:endParaRPr kumimoji="1" lang="en-US" altLang="ja-JP" sz="1400" b="1" dirty="0">
              <a:solidFill>
                <a:schemeClr val="tx1"/>
              </a:solidFill>
            </a:endParaRPr>
          </a:p>
        </p:txBody>
      </p:sp>
      <p:sp>
        <p:nvSpPr>
          <p:cNvPr id="53" name="テキスト ボックス 52">
            <a:extLst>
              <a:ext uri="{FF2B5EF4-FFF2-40B4-BE49-F238E27FC236}">
                <a16:creationId xmlns:a16="http://schemas.microsoft.com/office/drawing/2014/main" id="{51D7BF87-5550-4D33-84ED-3E33525F4EB1}"/>
              </a:ext>
            </a:extLst>
          </p:cNvPr>
          <p:cNvSpPr txBox="1"/>
          <p:nvPr/>
        </p:nvSpPr>
        <p:spPr>
          <a:xfrm>
            <a:off x="3387701" y="4155526"/>
            <a:ext cx="6329363" cy="861774"/>
          </a:xfrm>
          <a:prstGeom prst="rect">
            <a:avLst/>
          </a:prstGeom>
          <a:noFill/>
        </p:spPr>
        <p:txBody>
          <a:bodyPr wrap="square" rtlCol="0">
            <a:spAutoFit/>
          </a:bodyPr>
          <a:lstStyle/>
          <a:p>
            <a:r>
              <a:rPr kumimoji="1" lang="ja-JP" altLang="en-US" sz="1000" dirty="0">
                <a:latin typeface="+mn-ea"/>
              </a:rPr>
              <a:t>□　どのような工事種別の仕事が多いか？</a:t>
            </a:r>
            <a:endParaRPr kumimoji="1" lang="en-US" altLang="ja-JP" sz="1000" dirty="0">
              <a:latin typeface="+mn-ea"/>
            </a:endParaRPr>
          </a:p>
          <a:p>
            <a:r>
              <a:rPr kumimoji="1" lang="ja-JP" altLang="en-US" sz="1000" dirty="0">
                <a:latin typeface="+mn-ea"/>
              </a:rPr>
              <a:t>　　（建築業にも様々な工事種別があり、例えば電気工事・屋根工事・塗装工事等に区分される）</a:t>
            </a:r>
            <a:endParaRPr kumimoji="1" lang="en-US" altLang="ja-JP" sz="1000" dirty="0">
              <a:latin typeface="+mn-ea"/>
            </a:endParaRPr>
          </a:p>
          <a:p>
            <a:r>
              <a:rPr kumimoji="1" lang="ja-JP" altLang="en-US" sz="1000" dirty="0">
                <a:latin typeface="+mn-ea"/>
              </a:rPr>
              <a:t>　　（土木業にも様々な工事種別があり、例えば造園工事・解体工事・舗装工事等に区分される）</a:t>
            </a:r>
            <a:endParaRPr kumimoji="1" lang="en-US" altLang="ja-JP" sz="1000" dirty="0">
              <a:latin typeface="+mn-ea"/>
            </a:endParaRPr>
          </a:p>
          <a:p>
            <a:r>
              <a:rPr kumimoji="1" lang="ja-JP" altLang="en-US" sz="1000" dirty="0">
                <a:latin typeface="+mn-ea"/>
              </a:rPr>
              <a:t>□　どのような受注経路、受注形態が、どの程度の割合になっているか？</a:t>
            </a:r>
            <a:endParaRPr kumimoji="1" lang="en-US" altLang="ja-JP" sz="1000" dirty="0">
              <a:latin typeface="+mn-ea"/>
            </a:endParaRPr>
          </a:p>
          <a:p>
            <a:r>
              <a:rPr kumimoji="1" lang="ja-JP" altLang="en-US" sz="1000" dirty="0">
                <a:latin typeface="+mn-ea"/>
              </a:rPr>
              <a:t>　　（官公庁工事と民間工事の割合、元請工事と下請工事の割合）</a:t>
            </a:r>
            <a:endParaRPr kumimoji="1" lang="en-US" altLang="ja-JP" sz="1000" dirty="0">
              <a:latin typeface="+mn-ea"/>
            </a:endParaRPr>
          </a:p>
        </p:txBody>
      </p:sp>
      <p:sp>
        <p:nvSpPr>
          <p:cNvPr id="75" name="テキスト ボックス 74">
            <a:extLst>
              <a:ext uri="{FF2B5EF4-FFF2-40B4-BE49-F238E27FC236}">
                <a16:creationId xmlns:a16="http://schemas.microsoft.com/office/drawing/2014/main" id="{D89B63C6-FB86-4DB5-A1B8-FB1C4E3EC784}"/>
              </a:ext>
            </a:extLst>
          </p:cNvPr>
          <p:cNvSpPr txBox="1"/>
          <p:nvPr/>
        </p:nvSpPr>
        <p:spPr>
          <a:xfrm>
            <a:off x="536989" y="5271689"/>
            <a:ext cx="3819474" cy="1246495"/>
          </a:xfrm>
          <a:prstGeom prst="rect">
            <a:avLst/>
          </a:prstGeom>
          <a:noFill/>
        </p:spPr>
        <p:txBody>
          <a:bodyPr wrap="square" rtlCol="0">
            <a:spAutoFit/>
          </a:bodyPr>
          <a:lstStyle/>
          <a:p>
            <a:pPr>
              <a:spcAft>
                <a:spcPts val="600"/>
              </a:spcAft>
            </a:pPr>
            <a:r>
              <a:rPr kumimoji="1" lang="ja-JP" altLang="en-US" sz="1000" dirty="0"/>
              <a:t>　どのような“工事種別”を、どのような“受注経路”で受注しているかで、利益率は異なります。また、元請・下請の受注割合や、官公庁と民間の受注割合で、営業スタイルや場合によっては地域における競争力の類推も可能です。</a:t>
            </a:r>
          </a:p>
          <a:p>
            <a:r>
              <a:rPr kumimoji="1" lang="ja-JP" altLang="en-US" sz="1000" dirty="0"/>
              <a:t>　工事種別や受注形態を理解せずに“地元に向けた提案営業力の</a:t>
            </a:r>
            <a:r>
              <a:rPr kumimoji="1" lang="ja-JP" altLang="en-US" sz="1000" spc="70" dirty="0"/>
              <a:t>強化”等を提案しても全く響かないケースもあり、事業者の</a:t>
            </a:r>
            <a:r>
              <a:rPr kumimoji="1" lang="ja-JP" altLang="en-US" sz="1000" dirty="0"/>
              <a:t>事業性把握にも重要な要素といえます。</a:t>
            </a:r>
            <a:endParaRPr kumimoji="1" lang="en-US" altLang="ja-JP" sz="1000" dirty="0"/>
          </a:p>
        </p:txBody>
      </p:sp>
      <p:grpSp>
        <p:nvGrpSpPr>
          <p:cNvPr id="80" name="グループ化 79">
            <a:extLst>
              <a:ext uri="{FF2B5EF4-FFF2-40B4-BE49-F238E27FC236}">
                <a16:creationId xmlns:a16="http://schemas.microsoft.com/office/drawing/2014/main" id="{7491E4AD-6BE4-4B81-A5F2-C248516F84ED}"/>
              </a:ext>
            </a:extLst>
          </p:cNvPr>
          <p:cNvGrpSpPr/>
          <p:nvPr/>
        </p:nvGrpSpPr>
        <p:grpSpPr>
          <a:xfrm>
            <a:off x="4468701" y="5061231"/>
            <a:ext cx="4803888" cy="1555861"/>
            <a:chOff x="3406460" y="5370947"/>
            <a:chExt cx="4803888" cy="1555861"/>
          </a:xfrm>
        </p:grpSpPr>
        <p:grpSp>
          <p:nvGrpSpPr>
            <p:cNvPr id="81" name="グループ化 80">
              <a:extLst>
                <a:ext uri="{FF2B5EF4-FFF2-40B4-BE49-F238E27FC236}">
                  <a16:creationId xmlns:a16="http://schemas.microsoft.com/office/drawing/2014/main" id="{F8402DA2-7B3D-47E8-A33E-BA89ACA813B1}"/>
                </a:ext>
              </a:extLst>
            </p:cNvPr>
            <p:cNvGrpSpPr/>
            <p:nvPr/>
          </p:nvGrpSpPr>
          <p:grpSpPr>
            <a:xfrm>
              <a:off x="3406460" y="5370947"/>
              <a:ext cx="4803888" cy="1555861"/>
              <a:chOff x="4769778" y="5409498"/>
              <a:chExt cx="4803888" cy="1555861"/>
            </a:xfrm>
          </p:grpSpPr>
          <p:sp>
            <p:nvSpPr>
              <p:cNvPr id="86" name="テキスト ボックス 85">
                <a:extLst>
                  <a:ext uri="{FF2B5EF4-FFF2-40B4-BE49-F238E27FC236}">
                    <a16:creationId xmlns:a16="http://schemas.microsoft.com/office/drawing/2014/main" id="{62489068-17BB-44AF-AC39-FDE14BC4C3CA}"/>
                  </a:ext>
                </a:extLst>
              </p:cNvPr>
              <p:cNvSpPr txBox="1"/>
              <p:nvPr/>
            </p:nvSpPr>
            <p:spPr>
              <a:xfrm>
                <a:off x="4801843" y="5972737"/>
                <a:ext cx="338554" cy="827934"/>
              </a:xfrm>
              <a:prstGeom prst="rect">
                <a:avLst/>
              </a:prstGeom>
              <a:noFill/>
            </p:spPr>
            <p:txBody>
              <a:bodyPr vert="eaVert" wrap="square" rtlCol="0">
                <a:spAutoFit/>
              </a:bodyPr>
              <a:lstStyle/>
              <a:p>
                <a:r>
                  <a:rPr kumimoji="1" lang="ja-JP" altLang="en-US" sz="1000" dirty="0"/>
                  <a:t>受注形態</a:t>
                </a:r>
              </a:p>
            </p:txBody>
          </p:sp>
          <p:grpSp>
            <p:nvGrpSpPr>
              <p:cNvPr id="87" name="グループ化 86">
                <a:extLst>
                  <a:ext uri="{FF2B5EF4-FFF2-40B4-BE49-F238E27FC236}">
                    <a16:creationId xmlns:a16="http://schemas.microsoft.com/office/drawing/2014/main" id="{BCAD27DF-03C9-484B-9BD3-297FE71A11F8}"/>
                  </a:ext>
                </a:extLst>
              </p:cNvPr>
              <p:cNvGrpSpPr/>
              <p:nvPr/>
            </p:nvGrpSpPr>
            <p:grpSpPr>
              <a:xfrm>
                <a:off x="4769778" y="5409498"/>
                <a:ext cx="4803888" cy="1555861"/>
                <a:chOff x="4769778" y="5409498"/>
                <a:chExt cx="4803888" cy="1555861"/>
              </a:xfrm>
            </p:grpSpPr>
            <p:sp>
              <p:nvSpPr>
                <p:cNvPr id="88" name="テキスト ボックス 87">
                  <a:extLst>
                    <a:ext uri="{FF2B5EF4-FFF2-40B4-BE49-F238E27FC236}">
                      <a16:creationId xmlns:a16="http://schemas.microsoft.com/office/drawing/2014/main" id="{D27C27D6-4FE2-4708-A82D-0537E5F36582}"/>
                    </a:ext>
                  </a:extLst>
                </p:cNvPr>
                <p:cNvSpPr txBox="1"/>
                <p:nvPr/>
              </p:nvSpPr>
              <p:spPr>
                <a:xfrm>
                  <a:off x="5662615" y="5409498"/>
                  <a:ext cx="3409950" cy="246221"/>
                </a:xfrm>
                <a:prstGeom prst="rect">
                  <a:avLst/>
                </a:prstGeom>
                <a:noFill/>
              </p:spPr>
              <p:txBody>
                <a:bodyPr wrap="square" rtlCol="0">
                  <a:spAutoFit/>
                </a:bodyPr>
                <a:lstStyle/>
                <a:p>
                  <a:pPr algn="ctr"/>
                  <a:r>
                    <a:rPr kumimoji="1" lang="ja-JP" altLang="en-US" sz="1000" dirty="0"/>
                    <a:t>受注経路</a:t>
                  </a:r>
                </a:p>
              </p:txBody>
            </p:sp>
            <p:grpSp>
              <p:nvGrpSpPr>
                <p:cNvPr id="89" name="グループ化 88">
                  <a:extLst>
                    <a:ext uri="{FF2B5EF4-FFF2-40B4-BE49-F238E27FC236}">
                      <a16:creationId xmlns:a16="http://schemas.microsoft.com/office/drawing/2014/main" id="{D0040375-8FE7-4369-A692-B25F444F15C9}"/>
                    </a:ext>
                  </a:extLst>
                </p:cNvPr>
                <p:cNvGrpSpPr/>
                <p:nvPr/>
              </p:nvGrpSpPr>
              <p:grpSpPr>
                <a:xfrm>
                  <a:off x="5352329" y="5612748"/>
                  <a:ext cx="4153718" cy="246221"/>
                  <a:chOff x="5352329" y="5660373"/>
                  <a:chExt cx="4153718" cy="246221"/>
                </a:xfrm>
              </p:grpSpPr>
              <p:sp>
                <p:nvSpPr>
                  <p:cNvPr id="95" name="テキスト ボックス 94">
                    <a:extLst>
                      <a:ext uri="{FF2B5EF4-FFF2-40B4-BE49-F238E27FC236}">
                        <a16:creationId xmlns:a16="http://schemas.microsoft.com/office/drawing/2014/main" id="{725AF8B1-68F8-4625-A851-130767E5D2AF}"/>
                      </a:ext>
                    </a:extLst>
                  </p:cNvPr>
                  <p:cNvSpPr txBox="1"/>
                  <p:nvPr/>
                </p:nvSpPr>
                <p:spPr>
                  <a:xfrm>
                    <a:off x="5352329" y="5660373"/>
                    <a:ext cx="2124990" cy="246221"/>
                  </a:xfrm>
                  <a:prstGeom prst="rect">
                    <a:avLst/>
                  </a:prstGeom>
                  <a:noFill/>
                </p:spPr>
                <p:txBody>
                  <a:bodyPr wrap="square" rtlCol="0">
                    <a:spAutoFit/>
                  </a:bodyPr>
                  <a:lstStyle/>
                  <a:p>
                    <a:pPr algn="ctr"/>
                    <a:r>
                      <a:rPr kumimoji="1" lang="ja-JP" altLang="en-US" sz="1000" dirty="0"/>
                      <a:t>官公庁工事（道路やインフラ等）</a:t>
                    </a:r>
                  </a:p>
                </p:txBody>
              </p:sp>
              <p:sp>
                <p:nvSpPr>
                  <p:cNvPr id="96" name="テキスト ボックス 95">
                    <a:extLst>
                      <a:ext uri="{FF2B5EF4-FFF2-40B4-BE49-F238E27FC236}">
                        <a16:creationId xmlns:a16="http://schemas.microsoft.com/office/drawing/2014/main" id="{7E80E965-D868-4A5C-88B5-658C793049FC}"/>
                      </a:ext>
                    </a:extLst>
                  </p:cNvPr>
                  <p:cNvSpPr txBox="1"/>
                  <p:nvPr/>
                </p:nvSpPr>
                <p:spPr>
                  <a:xfrm>
                    <a:off x="7422454" y="5660373"/>
                    <a:ext cx="2083593" cy="246221"/>
                  </a:xfrm>
                  <a:prstGeom prst="rect">
                    <a:avLst/>
                  </a:prstGeom>
                  <a:noFill/>
                </p:spPr>
                <p:txBody>
                  <a:bodyPr wrap="square" rtlCol="0">
                    <a:spAutoFit/>
                  </a:bodyPr>
                  <a:lstStyle/>
                  <a:p>
                    <a:pPr algn="ctr"/>
                    <a:r>
                      <a:rPr kumimoji="1" lang="ja-JP" altLang="en-US" sz="1000" dirty="0"/>
                      <a:t>民間工事（商業施設・住宅等）</a:t>
                    </a:r>
                  </a:p>
                </p:txBody>
              </p:sp>
            </p:grpSp>
            <p:grpSp>
              <p:nvGrpSpPr>
                <p:cNvPr id="90" name="グループ化 89">
                  <a:extLst>
                    <a:ext uri="{FF2B5EF4-FFF2-40B4-BE49-F238E27FC236}">
                      <a16:creationId xmlns:a16="http://schemas.microsoft.com/office/drawing/2014/main" id="{473CFF4D-58D4-4313-BEF5-50370B818DFA}"/>
                    </a:ext>
                  </a:extLst>
                </p:cNvPr>
                <p:cNvGrpSpPr/>
                <p:nvPr/>
              </p:nvGrpSpPr>
              <p:grpSpPr>
                <a:xfrm>
                  <a:off x="4769778" y="5614334"/>
                  <a:ext cx="615553" cy="1351025"/>
                  <a:chOff x="4647295" y="5652395"/>
                  <a:chExt cx="615553" cy="1351025"/>
                </a:xfrm>
              </p:grpSpPr>
              <p:sp>
                <p:nvSpPr>
                  <p:cNvPr id="93" name="テキスト ボックス 92">
                    <a:extLst>
                      <a:ext uri="{FF2B5EF4-FFF2-40B4-BE49-F238E27FC236}">
                        <a16:creationId xmlns:a16="http://schemas.microsoft.com/office/drawing/2014/main" id="{BE3DABB5-9DF1-41AC-BF3C-A85B4EB48AEF}"/>
                      </a:ext>
                    </a:extLst>
                  </p:cNvPr>
                  <p:cNvSpPr txBox="1"/>
                  <p:nvPr/>
                </p:nvSpPr>
                <p:spPr>
                  <a:xfrm>
                    <a:off x="4647295" y="5652395"/>
                    <a:ext cx="615553" cy="602933"/>
                  </a:xfrm>
                  <a:prstGeom prst="rect">
                    <a:avLst/>
                  </a:prstGeom>
                  <a:noFill/>
                </p:spPr>
                <p:txBody>
                  <a:bodyPr vert="eaVert" wrap="square" rtlCol="0">
                    <a:spAutoFit/>
                  </a:bodyPr>
                  <a:lstStyle/>
                  <a:p>
                    <a:r>
                      <a:rPr kumimoji="1" lang="ja-JP" altLang="en-US" sz="1000" dirty="0"/>
                      <a:t>元請工事</a:t>
                    </a:r>
                    <a:endParaRPr kumimoji="1" lang="en-US" altLang="ja-JP" sz="1000" dirty="0"/>
                  </a:p>
                </p:txBody>
              </p:sp>
              <p:sp>
                <p:nvSpPr>
                  <p:cNvPr id="94" name="テキスト ボックス 93">
                    <a:extLst>
                      <a:ext uri="{FF2B5EF4-FFF2-40B4-BE49-F238E27FC236}">
                        <a16:creationId xmlns:a16="http://schemas.microsoft.com/office/drawing/2014/main" id="{0B3C420C-FEB8-40E3-97EC-08012A36C716}"/>
                      </a:ext>
                    </a:extLst>
                  </p:cNvPr>
                  <p:cNvSpPr txBox="1"/>
                  <p:nvPr/>
                </p:nvSpPr>
                <p:spPr>
                  <a:xfrm>
                    <a:off x="4920077" y="6312777"/>
                    <a:ext cx="338554" cy="690643"/>
                  </a:xfrm>
                  <a:prstGeom prst="rect">
                    <a:avLst/>
                  </a:prstGeom>
                  <a:noFill/>
                </p:spPr>
                <p:txBody>
                  <a:bodyPr vert="eaVert" wrap="square" rtlCol="0">
                    <a:spAutoFit/>
                  </a:bodyPr>
                  <a:lstStyle/>
                  <a:p>
                    <a:r>
                      <a:rPr kumimoji="1" lang="ja-JP" altLang="en-US" sz="1000" dirty="0"/>
                      <a:t>下請工事</a:t>
                    </a:r>
                    <a:endParaRPr kumimoji="1" lang="ja-JP" altLang="en-US" dirty="0"/>
                  </a:p>
                </p:txBody>
              </p:sp>
            </p:grpSp>
            <p:cxnSp>
              <p:nvCxnSpPr>
                <p:cNvPr id="91" name="直線コネクタ 90">
                  <a:extLst>
                    <a:ext uri="{FF2B5EF4-FFF2-40B4-BE49-F238E27FC236}">
                      <a16:creationId xmlns:a16="http://schemas.microsoft.com/office/drawing/2014/main" id="{A32C22DA-6987-4CD3-A062-3AC41C721423}"/>
                    </a:ext>
                  </a:extLst>
                </p:cNvPr>
                <p:cNvCxnSpPr>
                  <a:cxnSpLocks/>
                </p:cNvCxnSpPr>
                <p:nvPr/>
              </p:nvCxnSpPr>
              <p:spPr>
                <a:xfrm flipV="1">
                  <a:off x="5381114" y="6200814"/>
                  <a:ext cx="4192552" cy="154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3A778B3-707F-4AFE-9505-378896807825}"/>
                    </a:ext>
                  </a:extLst>
                </p:cNvPr>
                <p:cNvCxnSpPr>
                  <a:cxnSpLocks/>
                </p:cNvCxnSpPr>
                <p:nvPr/>
              </p:nvCxnSpPr>
              <p:spPr>
                <a:xfrm>
                  <a:off x="7367590" y="5843580"/>
                  <a:ext cx="0" cy="791480"/>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82" name="テキスト ボックス 81">
              <a:extLst>
                <a:ext uri="{FF2B5EF4-FFF2-40B4-BE49-F238E27FC236}">
                  <a16:creationId xmlns:a16="http://schemas.microsoft.com/office/drawing/2014/main" id="{2A9D361A-31E5-4B56-8303-B1CDEB6DB0CB}"/>
                </a:ext>
              </a:extLst>
            </p:cNvPr>
            <p:cNvSpPr txBox="1"/>
            <p:nvPr/>
          </p:nvSpPr>
          <p:spPr>
            <a:xfrm>
              <a:off x="4146897" y="5805029"/>
              <a:ext cx="1728274" cy="276999"/>
            </a:xfrm>
            <a:prstGeom prst="rect">
              <a:avLst/>
            </a:prstGeom>
            <a:noFill/>
          </p:spPr>
          <p:txBody>
            <a:bodyPr wrap="square" rtlCol="0">
              <a:spAutoFit/>
            </a:bodyPr>
            <a:lstStyle/>
            <a:p>
              <a:pPr algn="ctr"/>
              <a:r>
                <a:rPr kumimoji="1" lang="ja-JP" altLang="en-US" sz="1200" dirty="0"/>
                <a:t>何割ぐらい？</a:t>
              </a:r>
            </a:p>
          </p:txBody>
        </p:sp>
        <p:sp>
          <p:nvSpPr>
            <p:cNvPr id="83" name="テキスト ボックス 82">
              <a:extLst>
                <a:ext uri="{FF2B5EF4-FFF2-40B4-BE49-F238E27FC236}">
                  <a16:creationId xmlns:a16="http://schemas.microsoft.com/office/drawing/2014/main" id="{5537731F-45F7-4D2D-8A46-94EAEC073CE5}"/>
                </a:ext>
              </a:extLst>
            </p:cNvPr>
            <p:cNvSpPr txBox="1"/>
            <p:nvPr/>
          </p:nvSpPr>
          <p:spPr>
            <a:xfrm>
              <a:off x="6175985" y="5797598"/>
              <a:ext cx="1728274" cy="276999"/>
            </a:xfrm>
            <a:prstGeom prst="rect">
              <a:avLst/>
            </a:prstGeom>
            <a:noFill/>
          </p:spPr>
          <p:txBody>
            <a:bodyPr wrap="square" rtlCol="0">
              <a:spAutoFit/>
            </a:bodyPr>
            <a:lstStyle/>
            <a:p>
              <a:pPr algn="ctr"/>
              <a:r>
                <a:rPr kumimoji="1" lang="ja-JP" altLang="en-US" sz="1200" dirty="0"/>
                <a:t>何割ぐらい？</a:t>
              </a:r>
            </a:p>
          </p:txBody>
        </p:sp>
        <p:sp>
          <p:nvSpPr>
            <p:cNvPr id="84" name="テキスト ボックス 83">
              <a:extLst>
                <a:ext uri="{FF2B5EF4-FFF2-40B4-BE49-F238E27FC236}">
                  <a16:creationId xmlns:a16="http://schemas.microsoft.com/office/drawing/2014/main" id="{36495737-CA3A-493E-887D-568126D65BBF}"/>
                </a:ext>
              </a:extLst>
            </p:cNvPr>
            <p:cNvSpPr txBox="1"/>
            <p:nvPr/>
          </p:nvSpPr>
          <p:spPr>
            <a:xfrm>
              <a:off x="4146897" y="6252525"/>
              <a:ext cx="1728274" cy="276999"/>
            </a:xfrm>
            <a:prstGeom prst="rect">
              <a:avLst/>
            </a:prstGeom>
            <a:noFill/>
          </p:spPr>
          <p:txBody>
            <a:bodyPr wrap="square" rtlCol="0">
              <a:spAutoFit/>
            </a:bodyPr>
            <a:lstStyle/>
            <a:p>
              <a:pPr algn="ctr"/>
              <a:r>
                <a:rPr kumimoji="1" lang="ja-JP" altLang="en-US" sz="1200" dirty="0"/>
                <a:t>何割ぐらい？</a:t>
              </a:r>
            </a:p>
          </p:txBody>
        </p:sp>
        <p:sp>
          <p:nvSpPr>
            <p:cNvPr id="85" name="テキスト ボックス 84">
              <a:extLst>
                <a:ext uri="{FF2B5EF4-FFF2-40B4-BE49-F238E27FC236}">
                  <a16:creationId xmlns:a16="http://schemas.microsoft.com/office/drawing/2014/main" id="{F5735B8A-92E8-4683-BA20-4750E96EE27D}"/>
                </a:ext>
              </a:extLst>
            </p:cNvPr>
            <p:cNvSpPr txBox="1"/>
            <p:nvPr/>
          </p:nvSpPr>
          <p:spPr>
            <a:xfrm>
              <a:off x="6175985" y="6245094"/>
              <a:ext cx="1728274" cy="276999"/>
            </a:xfrm>
            <a:prstGeom prst="rect">
              <a:avLst/>
            </a:prstGeom>
            <a:noFill/>
          </p:spPr>
          <p:txBody>
            <a:bodyPr wrap="square" rtlCol="0">
              <a:spAutoFit/>
            </a:bodyPr>
            <a:lstStyle/>
            <a:p>
              <a:pPr algn="ctr"/>
              <a:r>
                <a:rPr kumimoji="1" lang="ja-JP" altLang="en-US" sz="1200" dirty="0"/>
                <a:t>何割ぐらい？</a:t>
              </a:r>
            </a:p>
          </p:txBody>
        </p:sp>
      </p:grpSp>
      <p:grpSp>
        <p:nvGrpSpPr>
          <p:cNvPr id="97" name="グループ化 96">
            <a:extLst>
              <a:ext uri="{FF2B5EF4-FFF2-40B4-BE49-F238E27FC236}">
                <a16:creationId xmlns:a16="http://schemas.microsoft.com/office/drawing/2014/main" id="{FC3845C2-0778-45DC-A6FB-6A0F2FA8450B}"/>
              </a:ext>
            </a:extLst>
          </p:cNvPr>
          <p:cNvGrpSpPr/>
          <p:nvPr/>
        </p:nvGrpSpPr>
        <p:grpSpPr>
          <a:xfrm>
            <a:off x="7758792" y="4737811"/>
            <a:ext cx="1802623" cy="1055746"/>
            <a:chOff x="7066513" y="5106517"/>
            <a:chExt cx="2701375" cy="1055746"/>
          </a:xfrm>
        </p:grpSpPr>
        <p:grpSp>
          <p:nvGrpSpPr>
            <p:cNvPr id="98" name="グループ化 97">
              <a:extLst>
                <a:ext uri="{FF2B5EF4-FFF2-40B4-BE49-F238E27FC236}">
                  <a16:creationId xmlns:a16="http://schemas.microsoft.com/office/drawing/2014/main" id="{4245BF21-388F-40E5-918E-1F104637E91A}"/>
                </a:ext>
              </a:extLst>
            </p:cNvPr>
            <p:cNvGrpSpPr/>
            <p:nvPr/>
          </p:nvGrpSpPr>
          <p:grpSpPr>
            <a:xfrm>
              <a:off x="7066513" y="5106517"/>
              <a:ext cx="2691850" cy="1043701"/>
              <a:chOff x="6756950" y="5095875"/>
              <a:chExt cx="2691850" cy="1043701"/>
            </a:xfrm>
          </p:grpSpPr>
          <p:cxnSp>
            <p:nvCxnSpPr>
              <p:cNvPr id="100" name="直線コネクタ 99">
                <a:extLst>
                  <a:ext uri="{FF2B5EF4-FFF2-40B4-BE49-F238E27FC236}">
                    <a16:creationId xmlns:a16="http://schemas.microsoft.com/office/drawing/2014/main" id="{23FAEE02-8A17-4464-89A2-45AB52F4FF7C}"/>
                  </a:ext>
                </a:extLst>
              </p:cNvPr>
              <p:cNvCxnSpPr>
                <a:cxnSpLocks/>
              </p:cNvCxnSpPr>
              <p:nvPr/>
            </p:nvCxnSpPr>
            <p:spPr>
              <a:xfrm>
                <a:off x="6756950" y="5095875"/>
                <a:ext cx="269185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58D6F7AA-78E1-4B3F-B66A-A40A308D3B1E}"/>
                  </a:ext>
                </a:extLst>
              </p:cNvPr>
              <p:cNvCxnSpPr/>
              <p:nvPr/>
            </p:nvCxnSpPr>
            <p:spPr>
              <a:xfrm>
                <a:off x="9448800" y="5095875"/>
                <a:ext cx="0" cy="1043701"/>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99" name="直線矢印コネクタ 98">
              <a:extLst>
                <a:ext uri="{FF2B5EF4-FFF2-40B4-BE49-F238E27FC236}">
                  <a16:creationId xmlns:a16="http://schemas.microsoft.com/office/drawing/2014/main" id="{219C44C3-30E9-4CB7-8F2F-6D71E2AC3D05}"/>
                </a:ext>
              </a:extLst>
            </p:cNvPr>
            <p:cNvCxnSpPr/>
            <p:nvPr/>
          </p:nvCxnSpPr>
          <p:spPr>
            <a:xfrm flipH="1">
              <a:off x="9496425" y="6162263"/>
              <a:ext cx="271463" cy="0"/>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テキスト ボックス 54"/>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6" name="テキスト ボックス 55"/>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21</a:t>
            </a:fld>
            <a:endParaRPr kumimoji="1" lang="ja-JP" altLang="en-US"/>
          </a:p>
        </p:txBody>
      </p:sp>
      <p:cxnSp>
        <p:nvCxnSpPr>
          <p:cNvPr id="47" name="直線コネクタ 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9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44895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A1607D54-0E44-4BAD-913C-D650AE8F46AD}"/>
              </a:ext>
            </a:extLst>
          </p:cNvPr>
          <p:cNvGrpSpPr/>
          <p:nvPr/>
        </p:nvGrpSpPr>
        <p:grpSpPr>
          <a:xfrm>
            <a:off x="310676" y="1082951"/>
            <a:ext cx="1162051" cy="885825"/>
            <a:chOff x="2409824" y="3038474"/>
            <a:chExt cx="1162051" cy="885825"/>
          </a:xfrm>
          <a:noFill/>
        </p:grpSpPr>
        <p:sp>
          <p:nvSpPr>
            <p:cNvPr id="61" name="楕円 60">
              <a:extLst>
                <a:ext uri="{FF2B5EF4-FFF2-40B4-BE49-F238E27FC236}">
                  <a16:creationId xmlns:a16="http://schemas.microsoft.com/office/drawing/2014/main" id="{15FDAE78-2FE9-4522-B96E-4D5B18D6D6A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FFE8814B-1FAA-4DD5-86B8-60818FF8A239}"/>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63" name="正方形/長方形 62">
            <a:extLst>
              <a:ext uri="{FF2B5EF4-FFF2-40B4-BE49-F238E27FC236}">
                <a16:creationId xmlns:a16="http://schemas.microsoft.com/office/drawing/2014/main" id="{D9C189A9-43FA-43FE-9C91-EDC33378FEA2}"/>
              </a:ext>
            </a:extLst>
          </p:cNvPr>
          <p:cNvSpPr/>
          <p:nvPr/>
        </p:nvSpPr>
        <p:spPr>
          <a:xfrm>
            <a:off x="1377477" y="121709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キーマンの把握</a:t>
            </a:r>
            <a:endParaRPr kumimoji="1" lang="en-US" altLang="ja-JP" sz="1400" b="1" dirty="0">
              <a:solidFill>
                <a:schemeClr val="tx1"/>
              </a:solidFill>
            </a:endParaRPr>
          </a:p>
        </p:txBody>
      </p: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393603" y="1176086"/>
            <a:ext cx="6467475" cy="707886"/>
          </a:xfrm>
          <a:prstGeom prst="rect">
            <a:avLst/>
          </a:prstGeom>
          <a:noFill/>
        </p:spPr>
        <p:txBody>
          <a:bodyPr wrap="square" rtlCol="0">
            <a:spAutoFit/>
          </a:bodyPr>
          <a:lstStyle/>
          <a:p>
            <a:r>
              <a:rPr kumimoji="1" lang="ja-JP" altLang="en-US" sz="1000" dirty="0">
                <a:latin typeface="+mn-ea"/>
              </a:rPr>
              <a:t>□　現場代理人・技術者の数（建設業の種類ごとの施工管理技士、設計士等の数）</a:t>
            </a:r>
            <a:endParaRPr kumimoji="1" lang="en-US" altLang="ja-JP" sz="1000" dirty="0">
              <a:latin typeface="+mn-ea"/>
            </a:endParaRPr>
          </a:p>
          <a:p>
            <a:r>
              <a:rPr kumimoji="1" lang="ja-JP" altLang="en-US" sz="1000" dirty="0">
                <a:latin typeface="+mn-ea"/>
              </a:rPr>
              <a:t>□　積算担当者の経歴（積算は受注と予算の要）</a:t>
            </a:r>
            <a:endParaRPr kumimoji="1" lang="en-US" altLang="ja-JP" sz="1000" dirty="0">
              <a:latin typeface="+mn-ea"/>
            </a:endParaRPr>
          </a:p>
          <a:p>
            <a:r>
              <a:rPr kumimoji="1" lang="ja-JP" altLang="en-US" sz="1000" dirty="0">
                <a:latin typeface="+mn-ea"/>
              </a:rPr>
              <a:t>□　営業担当者の経歴（営業は特に民間工事・下請工事確保の要）</a:t>
            </a:r>
            <a:endParaRPr kumimoji="1" lang="en-US" altLang="ja-JP" sz="1000" dirty="0">
              <a:latin typeface="+mn-ea"/>
            </a:endParaRPr>
          </a:p>
          <a:p>
            <a:r>
              <a:rPr kumimoji="1" lang="ja-JP" altLang="en-US" sz="1000" dirty="0">
                <a:latin typeface="+mn-ea"/>
              </a:rPr>
              <a:t>□　作業員名簿（現場作業員の年齢・保有資格・勤続年数等は施工能力の要）</a:t>
            </a:r>
            <a:endParaRPr kumimoji="1" lang="en-US" altLang="ja-JP" sz="1000" dirty="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546266" y="2027074"/>
            <a:ext cx="8882742" cy="2323713"/>
          </a:xfrm>
          <a:prstGeom prst="rect">
            <a:avLst/>
          </a:prstGeom>
          <a:noFill/>
        </p:spPr>
        <p:txBody>
          <a:bodyPr wrap="square" rtlCol="0">
            <a:spAutoFit/>
          </a:bodyPr>
          <a:lstStyle/>
          <a:p>
            <a:pPr>
              <a:spcAft>
                <a:spcPts val="600"/>
              </a:spcAft>
            </a:pPr>
            <a:r>
              <a:rPr kumimoji="1" lang="ja-JP" altLang="en-US" sz="1000" dirty="0">
                <a:latin typeface="+mn-ea"/>
              </a:rPr>
              <a:t>　官公庁工事の入札等では、現場代理人を入札予定工事に登録することが求められますので、施工管理技士の人数は、官公庁発注工事を元請する件数と強い相関関係があります。「高収益工事確保のために営業を強化してください」と提案しても、施工管理技士の数に限りがあれば、おのずとその方法は</a:t>
            </a:r>
            <a:r>
              <a:rPr kumimoji="1" lang="ja-JP" altLang="en-US" sz="1000" spc="30" dirty="0">
                <a:latin typeface="+mn-ea"/>
              </a:rPr>
              <a:t>採用しにくくなります。また、元請企業から指名で発注がくる現場代理人がいるケースもありますので、そのような観点からの質問で受注力を把握</a:t>
            </a:r>
            <a:r>
              <a:rPr kumimoji="1" lang="ja-JP" altLang="en-US" sz="1000" dirty="0">
                <a:latin typeface="+mn-ea"/>
              </a:rPr>
              <a:t>できることもあります。</a:t>
            </a:r>
            <a:endParaRPr kumimoji="1" lang="en-US" altLang="ja-JP" sz="1000" dirty="0">
              <a:latin typeface="+mn-ea"/>
            </a:endParaRPr>
          </a:p>
          <a:p>
            <a:pPr>
              <a:spcAft>
                <a:spcPts val="600"/>
              </a:spcAft>
            </a:pPr>
            <a:r>
              <a:rPr kumimoji="1" lang="ja-JP" altLang="en-US" sz="1000" dirty="0">
                <a:latin typeface="+mn-ea"/>
              </a:rPr>
              <a:t>　次に積算担当者ですが、“いくらで工事を請けるか？”を算出することが仕事であり、積算の精度も受注確保には重要な役割を果たします。中小建設業では、</a:t>
            </a:r>
            <a:r>
              <a:rPr kumimoji="1" lang="ja-JP" altLang="en-US" sz="1000" spc="-20" dirty="0">
                <a:latin typeface="+mn-ea"/>
              </a:rPr>
              <a:t>現場業務に精通したベテランが従事していることが多いのですが、</a:t>
            </a:r>
            <a:r>
              <a:rPr kumimoji="1" lang="ja-JP" altLang="en-US" sz="1000" spc="-10" dirty="0">
                <a:latin typeface="+mn-ea"/>
              </a:rPr>
              <a:t>積算担当者が定着しなかったり、明確な役割分担がなかったりするケースもあります</a:t>
            </a:r>
            <a:r>
              <a:rPr kumimoji="1" lang="ja-JP" altLang="en-US" sz="1000" spc="-20" dirty="0">
                <a:latin typeface="+mn-ea"/>
              </a:rPr>
              <a:t>。積算の精度は経験値に比例することが多いため、“誰が積算に従事しているか”、その経歴を含めて確認することは、事業性を把握する上で重要です。</a:t>
            </a:r>
            <a:endParaRPr kumimoji="1" lang="en-US" altLang="ja-JP" sz="1000" spc="-20" dirty="0">
              <a:latin typeface="+mn-ea"/>
            </a:endParaRPr>
          </a:p>
          <a:p>
            <a:pPr>
              <a:spcAft>
                <a:spcPts val="600"/>
              </a:spcAft>
            </a:pPr>
            <a:r>
              <a:rPr kumimoji="1" lang="ja-JP" altLang="en-US" sz="1000" dirty="0">
                <a:latin typeface="+mn-ea"/>
              </a:rPr>
              <a:t>　</a:t>
            </a:r>
            <a:r>
              <a:rPr kumimoji="1" lang="ja-JP" altLang="en-US" sz="1000" spc="20" dirty="0">
                <a:latin typeface="+mn-ea"/>
              </a:rPr>
              <a:t>そして、昨今の民間工事等（営業先が官公庁以外）の営業は、発注者や元請企業の要望を聞いて、その場で価格提案や技術提案、またはその両方を</a:t>
            </a:r>
            <a:r>
              <a:rPr kumimoji="1" lang="ja-JP" altLang="en-US" sz="1000" spc="-10" dirty="0">
                <a:latin typeface="+mn-ea"/>
              </a:rPr>
              <a:t>合わせたＶＥ（バリューエンジニアリング）ができないと、機動的な受注確保には至りません。営業担当者に豊富な工事経験があるかは、昨今の建設業界</a:t>
            </a:r>
            <a:r>
              <a:rPr kumimoji="1" lang="ja-JP" altLang="en-US" sz="1000" dirty="0">
                <a:latin typeface="+mn-ea"/>
              </a:rPr>
              <a:t>の営業では、極めて重要な要素といえます。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10" dirty="0">
                <a:latin typeface="+mn-ea"/>
              </a:rPr>
              <a:t>最後に作業員名簿です。直営班（</a:t>
            </a:r>
            <a:r>
              <a:rPr kumimoji="1" lang="ja-JP" altLang="en-US" sz="1000" spc="10" dirty="0"/>
              <a:t>自社工事の施工に携わる作業員で構成される班 </a:t>
            </a:r>
            <a:r>
              <a:rPr kumimoji="1" lang="ja-JP" altLang="en-US" sz="1000" spc="10" dirty="0">
                <a:latin typeface="+mn-ea"/>
              </a:rPr>
              <a:t>）を持っている会社であれば、必ず常備している名簿です。昨今は</a:t>
            </a:r>
            <a:r>
              <a:rPr kumimoji="1" lang="ja-JP" altLang="en-US" sz="1000" dirty="0">
                <a:latin typeface="+mn-ea"/>
              </a:rPr>
              <a:t>現場作業員の高齢化や流動化が著しいため、現場作業員の年齢・保有資格・勤続年数等により、その会社の施工能力やモチベーションを含めた社内環境を推し測るヒントにもなり得ます。</a:t>
            </a:r>
            <a:endParaRPr kumimoji="1" lang="en-US" altLang="ja-JP" sz="1000" dirty="0">
              <a:latin typeface="+mn-ea"/>
            </a:endParaRPr>
          </a:p>
        </p:txBody>
      </p:sp>
      <p:sp>
        <p:nvSpPr>
          <p:cNvPr id="76" name="正方形/長方形 75">
            <a:extLst>
              <a:ext uri="{FF2B5EF4-FFF2-40B4-BE49-F238E27FC236}">
                <a16:creationId xmlns:a16="http://schemas.microsoft.com/office/drawing/2014/main" id="{8196B264-D2BD-47DF-8791-A54619260782}"/>
              </a:ext>
            </a:extLst>
          </p:cNvPr>
          <p:cNvSpPr/>
          <p:nvPr/>
        </p:nvSpPr>
        <p:spPr>
          <a:xfrm>
            <a:off x="1377477" y="4769054"/>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静態観察</a:t>
            </a:r>
            <a:endParaRPr kumimoji="1" lang="en-US" altLang="ja-JP" sz="1400" b="1" dirty="0">
              <a:solidFill>
                <a:schemeClr val="tx1"/>
              </a:solidFill>
            </a:endParaRPr>
          </a:p>
        </p:txBody>
      </p:sp>
      <p:grpSp>
        <p:nvGrpSpPr>
          <p:cNvPr id="77" name="グループ化 76">
            <a:extLst>
              <a:ext uri="{FF2B5EF4-FFF2-40B4-BE49-F238E27FC236}">
                <a16:creationId xmlns:a16="http://schemas.microsoft.com/office/drawing/2014/main" id="{C629925D-695F-48F4-9374-7BF76CFF4AB0}"/>
              </a:ext>
            </a:extLst>
          </p:cNvPr>
          <p:cNvGrpSpPr/>
          <p:nvPr/>
        </p:nvGrpSpPr>
        <p:grpSpPr>
          <a:xfrm>
            <a:off x="310676" y="4611574"/>
            <a:ext cx="1162051" cy="885825"/>
            <a:chOff x="2409824" y="3038474"/>
            <a:chExt cx="1162051" cy="885825"/>
          </a:xfrm>
          <a:noFill/>
        </p:grpSpPr>
        <p:sp>
          <p:nvSpPr>
            <p:cNvPr id="78" name="楕円 77">
              <a:extLst>
                <a:ext uri="{FF2B5EF4-FFF2-40B4-BE49-F238E27FC236}">
                  <a16:creationId xmlns:a16="http://schemas.microsoft.com/office/drawing/2014/main" id="{CFD4B43B-BC4D-414B-A263-AEB9F884408A}"/>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テキスト ボックス 78">
              <a:extLst>
                <a:ext uri="{FF2B5EF4-FFF2-40B4-BE49-F238E27FC236}">
                  <a16:creationId xmlns:a16="http://schemas.microsoft.com/office/drawing/2014/main" id="{A71C7D5A-9F0D-447A-A305-094D5F4554B0}"/>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Britannic Bold" panose="020B0903060703020204" pitchFamily="34" charset="0"/>
                </a:rPr>
                <a:t>４</a:t>
              </a:r>
            </a:p>
          </p:txBody>
        </p:sp>
      </p:grpSp>
      <p:sp>
        <p:nvSpPr>
          <p:cNvPr id="80" name="テキスト ボックス 79">
            <a:extLst>
              <a:ext uri="{FF2B5EF4-FFF2-40B4-BE49-F238E27FC236}">
                <a16:creationId xmlns:a16="http://schemas.microsoft.com/office/drawing/2014/main" id="{B0515431-F667-4C4F-B8EE-FDF11BB2803E}"/>
              </a:ext>
            </a:extLst>
          </p:cNvPr>
          <p:cNvSpPr txBox="1"/>
          <p:nvPr/>
        </p:nvSpPr>
        <p:spPr>
          <a:xfrm>
            <a:off x="3393603" y="4782120"/>
            <a:ext cx="5834064" cy="553998"/>
          </a:xfrm>
          <a:prstGeom prst="rect">
            <a:avLst/>
          </a:prstGeom>
          <a:noFill/>
        </p:spPr>
        <p:txBody>
          <a:bodyPr wrap="square" rtlCol="0">
            <a:spAutoFit/>
          </a:bodyPr>
          <a:lstStyle/>
          <a:p>
            <a:r>
              <a:rPr kumimoji="1" lang="ja-JP" altLang="en-US" sz="1000" dirty="0">
                <a:latin typeface="+mn-ea"/>
              </a:rPr>
              <a:t>□　資材置き場の整頓状況</a:t>
            </a:r>
            <a:endParaRPr kumimoji="1" lang="en-US" altLang="ja-JP" sz="1000" dirty="0">
              <a:latin typeface="+mn-ea"/>
            </a:endParaRPr>
          </a:p>
          <a:p>
            <a:r>
              <a:rPr kumimoji="1" lang="ja-JP" altLang="en-US" sz="1000" dirty="0">
                <a:latin typeface="+mn-ea"/>
              </a:rPr>
              <a:t>□　工事車両の駐車状況・清掃状況</a:t>
            </a:r>
            <a:endParaRPr kumimoji="1" lang="en-US" altLang="ja-JP" sz="1000" dirty="0">
              <a:latin typeface="+mn-ea"/>
            </a:endParaRPr>
          </a:p>
          <a:p>
            <a:r>
              <a:rPr kumimoji="1" lang="ja-JP" altLang="en-US" sz="1000" dirty="0">
                <a:latin typeface="+mn-ea"/>
              </a:rPr>
              <a:t>□　会社に掲示されている表彰状・感謝状等の確認</a:t>
            </a:r>
            <a:endParaRPr kumimoji="1" lang="en-US" altLang="ja-JP" sz="1000" dirty="0">
              <a:latin typeface="+mn-ea"/>
            </a:endParaRPr>
          </a:p>
        </p:txBody>
      </p:sp>
      <p:sp>
        <p:nvSpPr>
          <p:cNvPr id="81" name="テキスト ボックス 80">
            <a:extLst>
              <a:ext uri="{FF2B5EF4-FFF2-40B4-BE49-F238E27FC236}">
                <a16:creationId xmlns:a16="http://schemas.microsoft.com/office/drawing/2014/main" id="{50A5F2FC-A0ED-47A2-B984-FDB423CD8DDE}"/>
              </a:ext>
            </a:extLst>
          </p:cNvPr>
          <p:cNvSpPr txBox="1"/>
          <p:nvPr/>
        </p:nvSpPr>
        <p:spPr>
          <a:xfrm>
            <a:off x="546266" y="5532533"/>
            <a:ext cx="8882742" cy="861774"/>
          </a:xfrm>
          <a:prstGeom prst="rect">
            <a:avLst/>
          </a:prstGeom>
          <a:noFill/>
        </p:spPr>
        <p:txBody>
          <a:bodyPr wrap="square" rtlCol="0">
            <a:spAutoFit/>
          </a:bodyPr>
          <a:lstStyle/>
          <a:p>
            <a:r>
              <a:rPr kumimoji="1" lang="ja-JP" altLang="en-US" sz="1000" dirty="0"/>
              <a:t>　建設会社は、運送事業者等と同様で、日中、事務所に訪問しても本業活動をみることができません。もちろん、工事現場の視察等も大切ですが一度や</a:t>
            </a:r>
            <a:r>
              <a:rPr kumimoji="1" lang="ja-JP" altLang="en-US" sz="1000" spc="-20" dirty="0"/>
              <a:t>二度みるだけでは、単なる見学に終始してしまう傾向があります。そこで、事業者の運営状況を側面から推し測る手段として、「静態観察」が効果的です。</a:t>
            </a:r>
            <a:r>
              <a:rPr kumimoji="1" lang="ja-JP" altLang="en-US" sz="1000" dirty="0"/>
              <a:t>早朝・休日等の会社が稼働していない時に資材置き場や工事車両等が整理整頓されているかは、その企業の風土や現時点における士気の高低等を表している場合もあります。また、特に建設業は、社内に表彰状を掲示している会社が多くあります。どこから、どのような内容の表彰を、いつ頃受けているかによって、その会社の強みや全盛期、特定の取引先との関係性等を類推することもできます。</a:t>
            </a:r>
            <a:endParaRPr kumimoji="1" lang="en-US" altLang="ja-JP" sz="1000" dirty="0"/>
          </a:p>
        </p:txBody>
      </p:sp>
      <p:sp>
        <p:nvSpPr>
          <p:cNvPr id="32" name="テキスト ボックス 31"/>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34" name="テキスト ボックス 3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23" name="テキスト ボックス 22">
            <a:extLst>
              <a:ext uri="{FF2B5EF4-FFF2-40B4-BE49-F238E27FC236}">
                <a16:creationId xmlns:a16="http://schemas.microsoft.com/office/drawing/2014/main" id="{946A2734-4345-41E8-B0B8-85C64F026BC4}"/>
              </a:ext>
            </a:extLst>
          </p:cNvPr>
          <p:cNvSpPr txBox="1"/>
          <p:nvPr/>
        </p:nvSpPr>
        <p:spPr>
          <a:xfrm>
            <a:off x="193466" y="492477"/>
            <a:ext cx="8389815"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ここでは、企業の事業性や経営改善の可能性を判断するのに必要な、基本的なポイントをまとめます。</a:t>
            </a:r>
            <a:endParaRPr kumimoji="1" lang="en-US" altLang="ja-JP" sz="1000" dirty="0"/>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22</a:t>
            </a:fld>
            <a:endParaRPr kumimoji="1" lang="ja-JP" altLang="en-US"/>
          </a:p>
        </p:txBody>
      </p:sp>
      <p:cxnSp>
        <p:nvCxnSpPr>
          <p:cNvPr id="22" name="直線コネクタ 2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82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314111A-0FC7-4C89-ABF9-6FF851411398}"/>
              </a:ext>
            </a:extLst>
          </p:cNvPr>
          <p:cNvSpPr txBox="1"/>
          <p:nvPr/>
        </p:nvSpPr>
        <p:spPr>
          <a:xfrm>
            <a:off x="0" y="0"/>
            <a:ext cx="7370064"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の目利き（将来の事業性・成長の</a:t>
            </a:r>
            <a:r>
              <a:rPr kumimoji="1" lang="ja-JP" altLang="en-US" b="1" u="sng">
                <a:latin typeface="+mn-ea"/>
              </a:rPr>
              <a:t>可能性）　その</a:t>
            </a:r>
            <a:r>
              <a:rPr kumimoji="1" lang="ja-JP" altLang="en-US" b="1" u="sng" dirty="0">
                <a:latin typeface="+mn-ea"/>
              </a:rPr>
              <a:t>１</a:t>
            </a:r>
          </a:p>
        </p:txBody>
      </p:sp>
      <p:sp>
        <p:nvSpPr>
          <p:cNvPr id="9" name="矢印: 五方向 8">
            <a:extLst>
              <a:ext uri="{FF2B5EF4-FFF2-40B4-BE49-F238E27FC236}">
                <a16:creationId xmlns:a16="http://schemas.microsoft.com/office/drawing/2014/main" id="{C99EF85C-1363-4BCB-92F4-2515DADBB093}"/>
              </a:ext>
            </a:extLst>
          </p:cNvPr>
          <p:cNvSpPr/>
          <p:nvPr/>
        </p:nvSpPr>
        <p:spPr>
          <a:xfrm>
            <a:off x="3218824" y="1285943"/>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採算度外視の営業</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（現場を知らない）</a:t>
            </a:r>
          </a:p>
        </p:txBody>
      </p:sp>
      <p:sp>
        <p:nvSpPr>
          <p:cNvPr id="12" name="矢印: 五方向 11">
            <a:extLst>
              <a:ext uri="{FF2B5EF4-FFF2-40B4-BE49-F238E27FC236}">
                <a16:creationId xmlns:a16="http://schemas.microsoft.com/office/drawing/2014/main" id="{7C4FD643-168D-44FA-921B-3D1EC4D30E47}"/>
              </a:ext>
            </a:extLst>
          </p:cNvPr>
          <p:cNvSpPr/>
          <p:nvPr/>
        </p:nvSpPr>
        <p:spPr>
          <a:xfrm>
            <a:off x="3218824" y="2295593"/>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特定元請先への</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過度な依存</a:t>
            </a:r>
            <a:endParaRPr kumimoji="1" lang="en-US" altLang="ja-JP" sz="1000" b="1" dirty="0">
              <a:solidFill>
                <a:schemeClr val="tx1"/>
              </a:solidFill>
              <a:latin typeface="+mn-ea"/>
            </a:endParaRPr>
          </a:p>
        </p:txBody>
      </p:sp>
      <p:sp>
        <p:nvSpPr>
          <p:cNvPr id="13" name="矢印: 五方向 12">
            <a:extLst>
              <a:ext uri="{FF2B5EF4-FFF2-40B4-BE49-F238E27FC236}">
                <a16:creationId xmlns:a16="http://schemas.microsoft.com/office/drawing/2014/main" id="{77EBDFDF-A3EE-43D9-989E-F9C003B5B7B9}"/>
              </a:ext>
            </a:extLst>
          </p:cNvPr>
          <p:cNvSpPr/>
          <p:nvPr/>
        </p:nvSpPr>
        <p:spPr>
          <a:xfrm>
            <a:off x="3218824" y="1790768"/>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多角化・他業種への</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投資失敗</a:t>
            </a:r>
            <a:endParaRPr kumimoji="1" lang="en-US" altLang="ja-JP" sz="1000" b="1" dirty="0">
              <a:solidFill>
                <a:schemeClr val="tx1"/>
              </a:solidFill>
              <a:latin typeface="+mn-ea"/>
            </a:endParaRPr>
          </a:p>
        </p:txBody>
      </p:sp>
      <p:sp>
        <p:nvSpPr>
          <p:cNvPr id="14" name="テキスト ボックス 13">
            <a:extLst>
              <a:ext uri="{FF2B5EF4-FFF2-40B4-BE49-F238E27FC236}">
                <a16:creationId xmlns:a16="http://schemas.microsoft.com/office/drawing/2014/main" id="{37B1D867-B5AF-41F3-8618-D67CBA580743}"/>
              </a:ext>
            </a:extLst>
          </p:cNvPr>
          <p:cNvSpPr txBox="1"/>
          <p:nvPr/>
        </p:nvSpPr>
        <p:spPr>
          <a:xfrm>
            <a:off x="3207506" y="1032932"/>
            <a:ext cx="1771650" cy="261610"/>
          </a:xfrm>
          <a:prstGeom prst="rect">
            <a:avLst/>
          </a:prstGeom>
          <a:noFill/>
        </p:spPr>
        <p:txBody>
          <a:bodyPr wrap="square" rtlCol="0">
            <a:spAutoFit/>
          </a:bodyPr>
          <a:lstStyle/>
          <a:p>
            <a:pPr algn="ctr"/>
            <a:r>
              <a:rPr kumimoji="1" lang="ja-JP" altLang="en-US" sz="1100" dirty="0">
                <a:latin typeface="+mn-ea"/>
              </a:rPr>
              <a:t>典型的窮境原因</a:t>
            </a:r>
          </a:p>
        </p:txBody>
      </p:sp>
      <p:sp>
        <p:nvSpPr>
          <p:cNvPr id="15" name="四角形: 角を丸くする 14">
            <a:extLst>
              <a:ext uri="{FF2B5EF4-FFF2-40B4-BE49-F238E27FC236}">
                <a16:creationId xmlns:a16="http://schemas.microsoft.com/office/drawing/2014/main" id="{8EB07111-CD4B-4430-AC59-A3A50D59E1F4}"/>
              </a:ext>
            </a:extLst>
          </p:cNvPr>
          <p:cNvSpPr/>
          <p:nvPr/>
        </p:nvSpPr>
        <p:spPr>
          <a:xfrm>
            <a:off x="5095875" y="1294542"/>
            <a:ext cx="1447800" cy="395606"/>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n-ea"/>
              </a:rPr>
              <a:t>強引な営業が主体</a:t>
            </a:r>
            <a:endParaRPr kumimoji="1" lang="en-US" altLang="ja-JP" sz="1050" b="1" dirty="0">
              <a:solidFill>
                <a:schemeClr val="tx1"/>
              </a:solidFill>
              <a:latin typeface="+mn-ea"/>
            </a:endParaRPr>
          </a:p>
          <a:p>
            <a:pPr algn="ctr"/>
            <a:r>
              <a:rPr kumimoji="1" lang="ja-JP" altLang="en-US" sz="1050" b="1" dirty="0">
                <a:solidFill>
                  <a:schemeClr val="tx1"/>
                </a:solidFill>
                <a:latin typeface="+mn-ea"/>
              </a:rPr>
              <a:t>現場・採算を軽視</a:t>
            </a:r>
          </a:p>
        </p:txBody>
      </p:sp>
      <p:sp>
        <p:nvSpPr>
          <p:cNvPr id="16" name="四角形: 角を丸くする 15">
            <a:extLst>
              <a:ext uri="{FF2B5EF4-FFF2-40B4-BE49-F238E27FC236}">
                <a16:creationId xmlns:a16="http://schemas.microsoft.com/office/drawing/2014/main" id="{D02977D0-96A4-484A-9F66-FEF66DD2CAD1}"/>
              </a:ext>
            </a:extLst>
          </p:cNvPr>
          <p:cNvSpPr/>
          <p:nvPr/>
        </p:nvSpPr>
        <p:spPr>
          <a:xfrm>
            <a:off x="5095875" y="1817219"/>
            <a:ext cx="1447800" cy="405817"/>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70" dirty="0">
                <a:solidFill>
                  <a:schemeClr val="tx1"/>
                </a:solidFill>
                <a:latin typeface="+mn-ea"/>
              </a:rPr>
              <a:t>起死回生や流行に乗り</a:t>
            </a:r>
            <a:r>
              <a:rPr kumimoji="1" lang="ja-JP" altLang="en-US" sz="1000" b="1" dirty="0">
                <a:solidFill>
                  <a:schemeClr val="tx1"/>
                </a:solidFill>
                <a:latin typeface="+mn-ea"/>
              </a:rPr>
              <a:t>賭けにでる</a:t>
            </a:r>
            <a:endParaRPr kumimoji="1" lang="en-US" altLang="ja-JP" sz="1000" b="1" dirty="0">
              <a:solidFill>
                <a:schemeClr val="tx1"/>
              </a:solidFill>
              <a:latin typeface="+mn-ea"/>
            </a:endParaRPr>
          </a:p>
        </p:txBody>
      </p:sp>
      <p:sp>
        <p:nvSpPr>
          <p:cNvPr id="17" name="四角形: 角を丸くする 16">
            <a:extLst>
              <a:ext uri="{FF2B5EF4-FFF2-40B4-BE49-F238E27FC236}">
                <a16:creationId xmlns:a16="http://schemas.microsoft.com/office/drawing/2014/main" id="{7146B34E-31F9-4447-BD70-655E10030529}"/>
              </a:ext>
            </a:extLst>
          </p:cNvPr>
          <p:cNvSpPr/>
          <p:nvPr/>
        </p:nvSpPr>
        <p:spPr>
          <a:xfrm>
            <a:off x="5095875" y="2322045"/>
            <a:ext cx="1447800" cy="395606"/>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前例踏襲で営業努力を長年していない</a:t>
            </a:r>
            <a:endParaRPr kumimoji="1" lang="en-US" altLang="ja-JP" sz="1000" b="1" dirty="0">
              <a:solidFill>
                <a:schemeClr val="tx1"/>
              </a:solidFill>
              <a:latin typeface="+mn-ea"/>
            </a:endParaRPr>
          </a:p>
        </p:txBody>
      </p:sp>
      <p:sp>
        <p:nvSpPr>
          <p:cNvPr id="19" name="楕円 18">
            <a:extLst>
              <a:ext uri="{FF2B5EF4-FFF2-40B4-BE49-F238E27FC236}">
                <a16:creationId xmlns:a16="http://schemas.microsoft.com/office/drawing/2014/main" id="{8F47ED19-6408-404C-A305-BD73B2171212}"/>
              </a:ext>
            </a:extLst>
          </p:cNvPr>
          <p:cNvSpPr/>
          <p:nvPr/>
        </p:nvSpPr>
        <p:spPr>
          <a:xfrm>
            <a:off x="7192350" y="1645705"/>
            <a:ext cx="780075" cy="738635"/>
          </a:xfrm>
          <a:prstGeom prst="ellipse">
            <a:avLst/>
          </a:prstGeom>
          <a:noFill/>
          <a:ln w="539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環境の</a:t>
            </a:r>
            <a:endParaRPr kumimoji="1" lang="en-US" altLang="ja-JP" sz="900" b="1" dirty="0">
              <a:solidFill>
                <a:schemeClr val="tx1"/>
              </a:solidFill>
              <a:latin typeface="+mn-ea"/>
            </a:endParaRPr>
          </a:p>
          <a:p>
            <a:pPr algn="ctr"/>
            <a:r>
              <a:rPr kumimoji="1" lang="ja-JP" altLang="en-US" sz="900" b="1" dirty="0">
                <a:solidFill>
                  <a:schemeClr val="tx1"/>
                </a:solidFill>
                <a:latin typeface="+mn-ea"/>
              </a:rPr>
              <a:t>変化</a:t>
            </a:r>
            <a:endParaRPr kumimoji="1" lang="en-US" altLang="ja-JP" sz="900" b="1" dirty="0">
              <a:solidFill>
                <a:schemeClr val="tx1"/>
              </a:solidFill>
              <a:latin typeface="+mn-ea"/>
            </a:endParaRPr>
          </a:p>
        </p:txBody>
      </p:sp>
      <p:sp>
        <p:nvSpPr>
          <p:cNvPr id="20" name="楕円 19">
            <a:extLst>
              <a:ext uri="{FF2B5EF4-FFF2-40B4-BE49-F238E27FC236}">
                <a16:creationId xmlns:a16="http://schemas.microsoft.com/office/drawing/2014/main" id="{C79C90B6-9CA7-408F-88FA-F0C6C0F642B7}"/>
              </a:ext>
            </a:extLst>
          </p:cNvPr>
          <p:cNvSpPr/>
          <p:nvPr/>
        </p:nvSpPr>
        <p:spPr>
          <a:xfrm>
            <a:off x="7192350" y="360444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無理な</a:t>
            </a:r>
            <a:endParaRPr kumimoji="1" lang="en-US" altLang="ja-JP" sz="900" b="1" dirty="0">
              <a:solidFill>
                <a:schemeClr val="tx1"/>
              </a:solidFill>
              <a:latin typeface="+mn-ea"/>
            </a:endParaRPr>
          </a:p>
          <a:p>
            <a:pPr algn="ctr"/>
            <a:r>
              <a:rPr kumimoji="1" lang="ja-JP" altLang="en-US" sz="900" b="1" dirty="0">
                <a:solidFill>
                  <a:schemeClr val="tx1"/>
                </a:solidFill>
                <a:latin typeface="+mn-ea"/>
              </a:rPr>
              <a:t>工事</a:t>
            </a:r>
            <a:endParaRPr kumimoji="1" lang="en-US" altLang="ja-JP" sz="900" b="1" dirty="0">
              <a:solidFill>
                <a:schemeClr val="tx1"/>
              </a:solidFill>
              <a:latin typeface="+mn-ea"/>
            </a:endParaRPr>
          </a:p>
          <a:p>
            <a:pPr algn="ctr"/>
            <a:r>
              <a:rPr kumimoji="1" lang="ja-JP" altLang="en-US" sz="900" b="1" dirty="0">
                <a:solidFill>
                  <a:schemeClr val="tx1"/>
                </a:solidFill>
                <a:latin typeface="+mn-ea"/>
              </a:rPr>
              <a:t>受注</a:t>
            </a:r>
            <a:endParaRPr kumimoji="1" lang="en-US" altLang="ja-JP" sz="1200" b="1" dirty="0">
              <a:solidFill>
                <a:schemeClr val="tx1"/>
              </a:solidFill>
              <a:latin typeface="+mn-ea"/>
            </a:endParaRPr>
          </a:p>
        </p:txBody>
      </p:sp>
      <p:sp>
        <p:nvSpPr>
          <p:cNvPr id="21" name="楕円 20">
            <a:extLst>
              <a:ext uri="{FF2B5EF4-FFF2-40B4-BE49-F238E27FC236}">
                <a16:creationId xmlns:a16="http://schemas.microsoft.com/office/drawing/2014/main" id="{7B8BEFC0-7B37-4D5E-993F-E730475F6404}"/>
              </a:ext>
            </a:extLst>
          </p:cNvPr>
          <p:cNvSpPr/>
          <p:nvPr/>
        </p:nvSpPr>
        <p:spPr>
          <a:xfrm>
            <a:off x="7192350" y="262507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財務</a:t>
            </a:r>
            <a:endParaRPr kumimoji="1" lang="en-US" altLang="ja-JP" sz="900" b="1" dirty="0">
              <a:solidFill>
                <a:schemeClr val="tx1"/>
              </a:solidFill>
              <a:latin typeface="+mn-ea"/>
            </a:endParaRPr>
          </a:p>
          <a:p>
            <a:pPr algn="ctr"/>
            <a:r>
              <a:rPr kumimoji="1" lang="ja-JP" altLang="en-US" sz="900" b="1" dirty="0">
                <a:solidFill>
                  <a:schemeClr val="tx1"/>
                </a:solidFill>
                <a:latin typeface="+mn-ea"/>
              </a:rPr>
              <a:t>状況の</a:t>
            </a:r>
            <a:endParaRPr kumimoji="1" lang="en-US" altLang="ja-JP" sz="900" b="1" dirty="0">
              <a:solidFill>
                <a:schemeClr val="tx1"/>
              </a:solidFill>
              <a:latin typeface="+mn-ea"/>
            </a:endParaRPr>
          </a:p>
          <a:p>
            <a:pPr algn="ctr"/>
            <a:r>
              <a:rPr kumimoji="1" lang="ja-JP" altLang="en-US" sz="900" b="1" dirty="0">
                <a:solidFill>
                  <a:schemeClr val="tx1"/>
                </a:solidFill>
                <a:latin typeface="+mn-ea"/>
              </a:rPr>
              <a:t>悪化</a:t>
            </a:r>
            <a:endParaRPr kumimoji="1" lang="en-US" altLang="ja-JP" sz="900" b="1" dirty="0">
              <a:solidFill>
                <a:schemeClr val="tx1"/>
              </a:solidFill>
              <a:latin typeface="+mn-ea"/>
            </a:endParaRPr>
          </a:p>
        </p:txBody>
      </p:sp>
      <p:sp>
        <p:nvSpPr>
          <p:cNvPr id="22" name="楕円 21">
            <a:extLst>
              <a:ext uri="{FF2B5EF4-FFF2-40B4-BE49-F238E27FC236}">
                <a16:creationId xmlns:a16="http://schemas.microsoft.com/office/drawing/2014/main" id="{7FBB8796-4557-479F-B40B-5CBDF2656F6B}"/>
              </a:ext>
            </a:extLst>
          </p:cNvPr>
          <p:cNvSpPr/>
          <p:nvPr/>
        </p:nvSpPr>
        <p:spPr>
          <a:xfrm>
            <a:off x="8617976" y="2625077"/>
            <a:ext cx="780075" cy="738635"/>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予算・原価</a:t>
            </a:r>
            <a:endParaRPr kumimoji="1" lang="en-US" altLang="ja-JP" sz="900" b="1" dirty="0">
              <a:solidFill>
                <a:schemeClr val="tx1"/>
              </a:solidFill>
              <a:latin typeface="+mn-ea"/>
            </a:endParaRPr>
          </a:p>
          <a:p>
            <a:pPr algn="ctr"/>
            <a:r>
              <a:rPr kumimoji="1" lang="ja-JP" altLang="en-US" sz="900" b="1" dirty="0">
                <a:solidFill>
                  <a:schemeClr val="tx1"/>
                </a:solidFill>
                <a:latin typeface="+mn-ea"/>
              </a:rPr>
              <a:t>管理の崩壊</a:t>
            </a:r>
            <a:endParaRPr kumimoji="1" lang="en-US" altLang="ja-JP" sz="900" b="1" dirty="0">
              <a:solidFill>
                <a:schemeClr val="tx1"/>
              </a:solidFill>
              <a:latin typeface="+mn-ea"/>
            </a:endParaRPr>
          </a:p>
        </p:txBody>
      </p:sp>
      <p:sp>
        <p:nvSpPr>
          <p:cNvPr id="23" name="楕円 22">
            <a:extLst>
              <a:ext uri="{FF2B5EF4-FFF2-40B4-BE49-F238E27FC236}">
                <a16:creationId xmlns:a16="http://schemas.microsoft.com/office/drawing/2014/main" id="{404327AA-CF6F-4F52-A4A2-0B882A50F715}"/>
              </a:ext>
            </a:extLst>
          </p:cNvPr>
          <p:cNvSpPr/>
          <p:nvPr/>
        </p:nvSpPr>
        <p:spPr>
          <a:xfrm>
            <a:off x="8617977" y="1645705"/>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雑然</a:t>
            </a:r>
            <a:endParaRPr kumimoji="1" lang="en-US" altLang="ja-JP" sz="900" b="1" dirty="0">
              <a:solidFill>
                <a:schemeClr val="tx1"/>
              </a:solidFill>
              <a:latin typeface="+mn-ea"/>
            </a:endParaRPr>
          </a:p>
          <a:p>
            <a:pPr algn="ctr"/>
            <a:r>
              <a:rPr kumimoji="1" lang="ja-JP" altLang="en-US" sz="900" b="1" dirty="0">
                <a:solidFill>
                  <a:schemeClr val="tx1"/>
                </a:solidFill>
                <a:latin typeface="+mn-ea"/>
              </a:rPr>
              <a:t>とした工事</a:t>
            </a:r>
            <a:endParaRPr kumimoji="1" lang="en-US" altLang="ja-JP" sz="900" b="1" dirty="0">
              <a:solidFill>
                <a:schemeClr val="tx1"/>
              </a:solidFill>
              <a:latin typeface="+mn-ea"/>
            </a:endParaRPr>
          </a:p>
          <a:p>
            <a:pPr algn="ctr"/>
            <a:r>
              <a:rPr kumimoji="1" lang="ja-JP" altLang="en-US" sz="900" b="1" dirty="0">
                <a:solidFill>
                  <a:schemeClr val="tx1"/>
                </a:solidFill>
                <a:latin typeface="+mn-ea"/>
              </a:rPr>
              <a:t>体制</a:t>
            </a:r>
            <a:endParaRPr kumimoji="1" lang="en-US" altLang="ja-JP" sz="1050" b="1" dirty="0">
              <a:solidFill>
                <a:schemeClr val="tx1"/>
              </a:solidFill>
              <a:latin typeface="+mn-ea"/>
            </a:endParaRPr>
          </a:p>
        </p:txBody>
      </p:sp>
      <p:sp>
        <p:nvSpPr>
          <p:cNvPr id="24" name="楕円 23">
            <a:extLst>
              <a:ext uri="{FF2B5EF4-FFF2-40B4-BE49-F238E27FC236}">
                <a16:creationId xmlns:a16="http://schemas.microsoft.com/office/drawing/2014/main" id="{1271FED0-DDFC-4FDA-BCBB-60F91A19C9EB}"/>
              </a:ext>
            </a:extLst>
          </p:cNvPr>
          <p:cNvSpPr/>
          <p:nvPr/>
        </p:nvSpPr>
        <p:spPr>
          <a:xfrm>
            <a:off x="8617976" y="360444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実態が不透明になる</a:t>
            </a:r>
            <a:endParaRPr kumimoji="1" lang="en-US" altLang="ja-JP" sz="900" b="1" dirty="0">
              <a:solidFill>
                <a:schemeClr val="tx1"/>
              </a:solidFill>
              <a:latin typeface="+mn-ea"/>
            </a:endParaRPr>
          </a:p>
        </p:txBody>
      </p:sp>
      <p:grpSp>
        <p:nvGrpSpPr>
          <p:cNvPr id="11" name="グループ化 10"/>
          <p:cNvGrpSpPr/>
          <p:nvPr/>
        </p:nvGrpSpPr>
        <p:grpSpPr>
          <a:xfrm>
            <a:off x="6543675" y="1482076"/>
            <a:ext cx="648675" cy="1013245"/>
            <a:chOff x="6543675" y="1482076"/>
            <a:chExt cx="648675" cy="1013245"/>
          </a:xfrm>
        </p:grpSpPr>
        <p:cxnSp>
          <p:nvCxnSpPr>
            <p:cNvPr id="26" name="直線矢印コネクタ 25">
              <a:extLst>
                <a:ext uri="{FF2B5EF4-FFF2-40B4-BE49-F238E27FC236}">
                  <a16:creationId xmlns:a16="http://schemas.microsoft.com/office/drawing/2014/main" id="{814F7D70-2878-40B2-9788-8F5FF6A80A64}"/>
                </a:ext>
              </a:extLst>
            </p:cNvPr>
            <p:cNvCxnSpPr>
              <a:cxnSpLocks/>
              <a:stCxn id="16" idx="3"/>
              <a:endCxn id="19" idx="2"/>
            </p:cNvCxnSpPr>
            <p:nvPr/>
          </p:nvCxnSpPr>
          <p:spPr>
            <a:xfrm flipV="1">
              <a:off x="6543675" y="2015023"/>
              <a:ext cx="648675" cy="5105"/>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7406E502-FB77-41EE-A736-590401A30AD9}"/>
                </a:ext>
              </a:extLst>
            </p:cNvPr>
            <p:cNvCxnSpPr/>
            <p:nvPr/>
          </p:nvCxnSpPr>
          <p:spPr>
            <a:xfrm>
              <a:off x="6543675" y="1482076"/>
              <a:ext cx="361950" cy="522678"/>
            </a:xfrm>
            <a:prstGeom prst="bentConnector2">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F23EF8F2-9862-41D3-89C6-1ECA6F3DB808}"/>
                </a:ext>
              </a:extLst>
            </p:cNvPr>
            <p:cNvCxnSpPr/>
            <p:nvPr/>
          </p:nvCxnSpPr>
          <p:spPr>
            <a:xfrm flipV="1">
              <a:off x="6543675" y="1990496"/>
              <a:ext cx="361950" cy="504825"/>
            </a:xfrm>
            <a:prstGeom prst="bentConnector2">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34" name="直線矢印コネクタ 33">
            <a:extLst>
              <a:ext uri="{FF2B5EF4-FFF2-40B4-BE49-F238E27FC236}">
                <a16:creationId xmlns:a16="http://schemas.microsoft.com/office/drawing/2014/main" id="{3E1DC6B8-534B-426C-9D6E-C7A890C03633}"/>
              </a:ext>
            </a:extLst>
          </p:cNvPr>
          <p:cNvCxnSpPr>
            <a:stCxn id="19" idx="4"/>
            <a:endCxn id="21" idx="0"/>
          </p:cNvCxnSpPr>
          <p:nvPr/>
        </p:nvCxnSpPr>
        <p:spPr>
          <a:xfrm>
            <a:off x="7582388" y="2384340"/>
            <a:ext cx="0" cy="240737"/>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917F8E1-F24C-40B3-BF1F-36E2D2512381}"/>
              </a:ext>
            </a:extLst>
          </p:cNvPr>
          <p:cNvCxnSpPr/>
          <p:nvPr/>
        </p:nvCxnSpPr>
        <p:spPr>
          <a:xfrm>
            <a:off x="7582876" y="3363710"/>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78619881-5742-4A19-969C-7E9182A0AFFA}"/>
              </a:ext>
            </a:extLst>
          </p:cNvPr>
          <p:cNvCxnSpPr>
            <a:cxnSpLocks/>
          </p:cNvCxnSpPr>
          <p:nvPr/>
        </p:nvCxnSpPr>
        <p:spPr>
          <a:xfrm>
            <a:off x="9020663" y="2399479"/>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F28E0F8-5104-48DC-A0C0-D7FA7930D68F}"/>
              </a:ext>
            </a:extLst>
          </p:cNvPr>
          <p:cNvCxnSpPr>
            <a:cxnSpLocks/>
          </p:cNvCxnSpPr>
          <p:nvPr/>
        </p:nvCxnSpPr>
        <p:spPr>
          <a:xfrm>
            <a:off x="9021151" y="3378849"/>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2AC81785-A41D-4399-8C0F-654710DBC41B}"/>
              </a:ext>
            </a:extLst>
          </p:cNvPr>
          <p:cNvCxnSpPr>
            <a:stCxn id="20" idx="6"/>
            <a:endCxn id="23" idx="2"/>
          </p:cNvCxnSpPr>
          <p:nvPr/>
        </p:nvCxnSpPr>
        <p:spPr>
          <a:xfrm flipV="1">
            <a:off x="7972425" y="2015023"/>
            <a:ext cx="645552" cy="1958742"/>
          </a:xfrm>
          <a:prstGeom prst="bentConnector3">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カギ線 44">
            <a:extLst>
              <a:ext uri="{FF2B5EF4-FFF2-40B4-BE49-F238E27FC236}">
                <a16:creationId xmlns:a16="http://schemas.microsoft.com/office/drawing/2014/main" id="{D74E01DE-6D9C-47A3-AE66-86171286DEBC}"/>
              </a:ext>
            </a:extLst>
          </p:cNvPr>
          <p:cNvCxnSpPr>
            <a:stCxn id="24" idx="4"/>
            <a:endCxn id="21" idx="2"/>
          </p:cNvCxnSpPr>
          <p:nvPr/>
        </p:nvCxnSpPr>
        <p:spPr>
          <a:xfrm rot="5400000" flipH="1">
            <a:off x="7425838" y="2760907"/>
            <a:ext cx="1348687" cy="1815664"/>
          </a:xfrm>
          <a:prstGeom prst="bentConnector4">
            <a:avLst>
              <a:gd name="adj1" fmla="val -16950"/>
              <a:gd name="adj2" fmla="val 112590"/>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56A5AF50-BC31-4A6C-A8AA-8A97F82273C8}"/>
              </a:ext>
            </a:extLst>
          </p:cNvPr>
          <p:cNvSpPr txBox="1"/>
          <p:nvPr/>
        </p:nvSpPr>
        <p:spPr>
          <a:xfrm>
            <a:off x="544576" y="2918488"/>
            <a:ext cx="6035675" cy="2015936"/>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70" dirty="0">
                <a:latin typeface="+mn-ea"/>
              </a:rPr>
              <a:t>建設業は、底堅い利益が期待できる工事業種もありますが、資金の動きが大きい特徴もあり、</a:t>
            </a:r>
            <a:r>
              <a:rPr kumimoji="1" lang="ja-JP" altLang="en-US" sz="1000" spc="20" dirty="0">
                <a:latin typeface="+mn-ea"/>
              </a:rPr>
              <a:t>売上至上主義や本業外の投資等で経営危機に陥るケースも少なくありません。財務状況の悪化から、</a:t>
            </a:r>
            <a:r>
              <a:rPr kumimoji="1" lang="ja-JP" altLang="en-US" sz="1000" spc="10" dirty="0">
                <a:latin typeface="+mn-ea"/>
              </a:rPr>
              <a:t>「資金繰り」重視の無理な工事受注を行い、現場に心身両面の負担が掛かり、現場別の損益管理等の</a:t>
            </a:r>
            <a:r>
              <a:rPr kumimoji="1" lang="ja-JP" altLang="en-US" sz="1000" dirty="0">
                <a:latin typeface="+mn-ea"/>
              </a:rPr>
              <a:t>　体制が崩壊し、更に財務状況を悪くするといった悪循環に陥ることが典型的な窮境パターンです。</a:t>
            </a:r>
          </a:p>
          <a:p>
            <a:pPr>
              <a:spcAft>
                <a:spcPts val="600"/>
              </a:spcAft>
            </a:pPr>
            <a:r>
              <a:rPr kumimoji="1" lang="ja-JP" altLang="en-US" sz="1000" dirty="0">
                <a:latin typeface="+mn-ea"/>
              </a:rPr>
              <a:t>　</a:t>
            </a:r>
            <a:r>
              <a:rPr kumimoji="1" lang="ja-JP" altLang="en-US" sz="1000" spc="20" dirty="0">
                <a:latin typeface="+mn-ea"/>
              </a:rPr>
              <a:t>特に不況期等の受注減衰期には、実行予算と工事原価管理の徹底が利益の源泉の中心になるので、</a:t>
            </a:r>
            <a:r>
              <a:rPr kumimoji="1" lang="ja-JP" altLang="en-US" sz="1000" spc="70" dirty="0">
                <a:latin typeface="+mn-ea"/>
              </a:rPr>
              <a:t>予算や原価の管理体制状況は事業性評価には不可欠です。（なお、企業再生の分野においては、</a:t>
            </a:r>
            <a:r>
              <a:rPr kumimoji="1" lang="ja-JP" altLang="en-US" sz="1000" dirty="0">
                <a:latin typeface="+mn-ea"/>
              </a:rPr>
              <a:t>どのように対象企業に予算や原価を管理する仕組みを導入して運用するかが、カギになります。）</a:t>
            </a:r>
          </a:p>
          <a:p>
            <a:pPr>
              <a:spcAft>
                <a:spcPts val="600"/>
              </a:spcAft>
            </a:pPr>
            <a:r>
              <a:rPr kumimoji="1" lang="ja-JP" altLang="en-US" sz="1000" dirty="0">
                <a:latin typeface="+mn-ea"/>
              </a:rPr>
              <a:t>　</a:t>
            </a:r>
            <a:r>
              <a:rPr kumimoji="1" lang="ja-JP" altLang="en-US" sz="1000" spc="-40" dirty="0">
                <a:latin typeface="+mn-ea"/>
              </a:rPr>
              <a:t>もちろん、受注環境が劇的に好転すれば、管理がある程度杜撰でも黒字の確保は可能ですが、企業努力</a:t>
            </a:r>
            <a:r>
              <a:rPr kumimoji="1" lang="ja-JP" altLang="en-US" sz="1000" spc="-10" dirty="0">
                <a:latin typeface="+mn-ea"/>
              </a:rPr>
              <a:t>でできる範囲は限られるケースが多いともいえます。一方で、予算や原価の管理体制を強固にすること</a:t>
            </a:r>
            <a:r>
              <a:rPr kumimoji="1" lang="ja-JP" altLang="en-US" sz="1000" spc="10" dirty="0">
                <a:latin typeface="+mn-ea"/>
              </a:rPr>
              <a:t>については、社内努力で相当程度の効果が期待できるうえ、着手が容易であることからも経営改善に</a:t>
            </a:r>
            <a:r>
              <a:rPr kumimoji="1" lang="ja-JP" altLang="en-US" sz="1000" dirty="0">
                <a:latin typeface="+mn-ea"/>
              </a:rPr>
              <a:t>おける重要な要素になるといえます。</a:t>
            </a:r>
            <a:endParaRPr kumimoji="1" lang="en-US" altLang="ja-JP" sz="1000" dirty="0">
              <a:latin typeface="+mn-ea"/>
            </a:endParaRPr>
          </a:p>
        </p:txBody>
      </p:sp>
      <p:sp>
        <p:nvSpPr>
          <p:cNvPr id="49" name="楕円 48">
            <a:extLst>
              <a:ext uri="{FF2B5EF4-FFF2-40B4-BE49-F238E27FC236}">
                <a16:creationId xmlns:a16="http://schemas.microsoft.com/office/drawing/2014/main" id="{F72DDFE3-CCB7-4B2D-9D5D-6BD0261179C8}"/>
              </a:ext>
            </a:extLst>
          </p:cNvPr>
          <p:cNvSpPr/>
          <p:nvPr/>
        </p:nvSpPr>
        <p:spPr>
          <a:xfrm>
            <a:off x="3801928" y="5216577"/>
            <a:ext cx="780076" cy="748761"/>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積算</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見積</a:t>
            </a:r>
          </a:p>
        </p:txBody>
      </p:sp>
      <p:sp>
        <p:nvSpPr>
          <p:cNvPr id="50" name="矢印: 右 49">
            <a:extLst>
              <a:ext uri="{FF2B5EF4-FFF2-40B4-BE49-F238E27FC236}">
                <a16:creationId xmlns:a16="http://schemas.microsoft.com/office/drawing/2014/main" id="{E2F49BF0-6E92-449D-A426-BBA98351B08F}"/>
              </a:ext>
            </a:extLst>
          </p:cNvPr>
          <p:cNvSpPr/>
          <p:nvPr/>
        </p:nvSpPr>
        <p:spPr>
          <a:xfrm>
            <a:off x="4734899" y="5375664"/>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1" name="楕円 50">
            <a:extLst>
              <a:ext uri="{FF2B5EF4-FFF2-40B4-BE49-F238E27FC236}">
                <a16:creationId xmlns:a16="http://schemas.microsoft.com/office/drawing/2014/main" id="{557DF45F-ED0F-49E4-8172-C52620CE4C00}"/>
              </a:ext>
            </a:extLst>
          </p:cNvPr>
          <p:cNvSpPr/>
          <p:nvPr/>
        </p:nvSpPr>
        <p:spPr>
          <a:xfrm>
            <a:off x="5420691" y="5216577"/>
            <a:ext cx="780076" cy="748761"/>
          </a:xfrm>
          <a:prstGeom prst="ellipse">
            <a:avLst/>
          </a:prstGeom>
          <a:noFill/>
          <a:ln w="539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落札</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受注</a:t>
            </a:r>
            <a:endParaRPr kumimoji="1" lang="en-US" altLang="ja-JP" sz="1000" b="1" dirty="0">
              <a:solidFill>
                <a:schemeClr val="tx1"/>
              </a:solidFill>
              <a:latin typeface="+mn-ea"/>
            </a:endParaRPr>
          </a:p>
        </p:txBody>
      </p:sp>
      <p:sp>
        <p:nvSpPr>
          <p:cNvPr id="52" name="矢印: 右 51">
            <a:extLst>
              <a:ext uri="{FF2B5EF4-FFF2-40B4-BE49-F238E27FC236}">
                <a16:creationId xmlns:a16="http://schemas.microsoft.com/office/drawing/2014/main" id="{2645408E-28B5-4BDB-B620-0E82CEAA8932}"/>
              </a:ext>
            </a:extLst>
          </p:cNvPr>
          <p:cNvSpPr/>
          <p:nvPr/>
        </p:nvSpPr>
        <p:spPr>
          <a:xfrm>
            <a:off x="6353662" y="5362077"/>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3" name="楕円 52">
            <a:extLst>
              <a:ext uri="{FF2B5EF4-FFF2-40B4-BE49-F238E27FC236}">
                <a16:creationId xmlns:a16="http://schemas.microsoft.com/office/drawing/2014/main" id="{CBF56504-4D08-487C-8B58-59E156501A86}"/>
              </a:ext>
            </a:extLst>
          </p:cNvPr>
          <p:cNvSpPr/>
          <p:nvPr/>
        </p:nvSpPr>
        <p:spPr>
          <a:xfrm>
            <a:off x="7039454" y="5202414"/>
            <a:ext cx="780076" cy="748761"/>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実行</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予算</a:t>
            </a:r>
            <a:endParaRPr kumimoji="1" lang="en-US" altLang="ja-JP" sz="2000" b="1" dirty="0">
              <a:solidFill>
                <a:schemeClr val="tx1"/>
              </a:solidFill>
              <a:latin typeface="+mn-ea"/>
            </a:endParaRPr>
          </a:p>
        </p:txBody>
      </p:sp>
      <p:sp>
        <p:nvSpPr>
          <p:cNvPr id="54" name="矢印: 右 53">
            <a:extLst>
              <a:ext uri="{FF2B5EF4-FFF2-40B4-BE49-F238E27FC236}">
                <a16:creationId xmlns:a16="http://schemas.microsoft.com/office/drawing/2014/main" id="{67C0B868-CA0C-40C1-A425-0E3C75DCAA02}"/>
              </a:ext>
            </a:extLst>
          </p:cNvPr>
          <p:cNvSpPr/>
          <p:nvPr/>
        </p:nvSpPr>
        <p:spPr>
          <a:xfrm>
            <a:off x="7972425" y="5362078"/>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6" name="テキスト ボックス 55">
            <a:extLst>
              <a:ext uri="{FF2B5EF4-FFF2-40B4-BE49-F238E27FC236}">
                <a16:creationId xmlns:a16="http://schemas.microsoft.com/office/drawing/2014/main" id="{D18586C0-E7F2-4A21-8DDB-123810E39165}"/>
              </a:ext>
            </a:extLst>
          </p:cNvPr>
          <p:cNvSpPr txBox="1"/>
          <p:nvPr/>
        </p:nvSpPr>
        <p:spPr>
          <a:xfrm>
            <a:off x="3571232" y="6261110"/>
            <a:ext cx="6061718" cy="261610"/>
          </a:xfrm>
          <a:prstGeom prst="rect">
            <a:avLst/>
          </a:prstGeom>
          <a:noFill/>
        </p:spPr>
        <p:txBody>
          <a:bodyPr wrap="square" rtlCol="0">
            <a:spAutoFit/>
          </a:bodyPr>
          <a:lstStyle/>
          <a:p>
            <a:pPr algn="ctr"/>
            <a:r>
              <a:rPr kumimoji="1" lang="ja-JP" altLang="en-US" sz="1050" b="1" dirty="0">
                <a:latin typeface="+mn-ea"/>
              </a:rPr>
              <a:t>原価管理の精度向上＝利益精度向上＝積算精度向上＝受注精度向上</a:t>
            </a:r>
          </a:p>
        </p:txBody>
      </p:sp>
      <p:sp>
        <p:nvSpPr>
          <p:cNvPr id="57" name="楕円 56">
            <a:extLst>
              <a:ext uri="{FF2B5EF4-FFF2-40B4-BE49-F238E27FC236}">
                <a16:creationId xmlns:a16="http://schemas.microsoft.com/office/drawing/2014/main" id="{8802C410-38B1-430E-A4B0-7E0443258EBA}"/>
              </a:ext>
            </a:extLst>
          </p:cNvPr>
          <p:cNvSpPr/>
          <p:nvPr/>
        </p:nvSpPr>
        <p:spPr>
          <a:xfrm>
            <a:off x="8617975" y="5196136"/>
            <a:ext cx="780075" cy="738635"/>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原価</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管理</a:t>
            </a:r>
            <a:endParaRPr kumimoji="1" lang="en-US" altLang="ja-JP" sz="1000" b="1" dirty="0">
              <a:solidFill>
                <a:schemeClr val="tx1"/>
              </a:solidFill>
              <a:latin typeface="+mn-ea"/>
            </a:endParaRPr>
          </a:p>
        </p:txBody>
      </p:sp>
      <p:cxnSp>
        <p:nvCxnSpPr>
          <p:cNvPr id="59" name="コネクタ: カギ線 58">
            <a:extLst>
              <a:ext uri="{FF2B5EF4-FFF2-40B4-BE49-F238E27FC236}">
                <a16:creationId xmlns:a16="http://schemas.microsoft.com/office/drawing/2014/main" id="{899968AE-25ED-4B5B-93A8-EDDC72F6B37F}"/>
              </a:ext>
            </a:extLst>
          </p:cNvPr>
          <p:cNvCxnSpPr>
            <a:stCxn id="57" idx="4"/>
            <a:endCxn id="49" idx="4"/>
          </p:cNvCxnSpPr>
          <p:nvPr/>
        </p:nvCxnSpPr>
        <p:spPr>
          <a:xfrm rot="5400000">
            <a:off x="6584707" y="3542031"/>
            <a:ext cx="30567" cy="4816047"/>
          </a:xfrm>
          <a:prstGeom prst="bentConnector3">
            <a:avLst>
              <a:gd name="adj1" fmla="val 847865"/>
            </a:avLst>
          </a:prstGeom>
          <a:ln w="539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02F48371-309C-4AF4-BC89-1B09A412D79B}"/>
              </a:ext>
            </a:extLst>
          </p:cNvPr>
          <p:cNvSpPr/>
          <p:nvPr/>
        </p:nvSpPr>
        <p:spPr>
          <a:xfrm>
            <a:off x="6905626" y="5052143"/>
            <a:ext cx="2590800" cy="1021910"/>
          </a:xfrm>
          <a:prstGeom prst="rect">
            <a:avLst/>
          </a:prstGeom>
          <a:noFill/>
          <a:ln w="412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cxnSp>
        <p:nvCxnSpPr>
          <p:cNvPr id="67" name="コネクタ: カギ線 66">
            <a:extLst>
              <a:ext uri="{FF2B5EF4-FFF2-40B4-BE49-F238E27FC236}">
                <a16:creationId xmlns:a16="http://schemas.microsoft.com/office/drawing/2014/main" id="{B976008D-E6CF-4BF9-B944-05D196BC22F9}"/>
              </a:ext>
            </a:extLst>
          </p:cNvPr>
          <p:cNvCxnSpPr>
            <a:stCxn id="22" idx="6"/>
            <a:endCxn id="65" idx="3"/>
          </p:cNvCxnSpPr>
          <p:nvPr/>
        </p:nvCxnSpPr>
        <p:spPr>
          <a:xfrm>
            <a:off x="9398051" y="2994395"/>
            <a:ext cx="98375" cy="2568703"/>
          </a:xfrm>
          <a:prstGeom prst="bentConnector3">
            <a:avLst>
              <a:gd name="adj1" fmla="val 290126"/>
            </a:avLst>
          </a:prstGeom>
          <a:ln w="412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F9954C59-AAA3-4C15-867B-2BA67398FD34}"/>
              </a:ext>
            </a:extLst>
          </p:cNvPr>
          <p:cNvSpPr txBox="1"/>
          <p:nvPr/>
        </p:nvSpPr>
        <p:spPr>
          <a:xfrm>
            <a:off x="532384" y="5722043"/>
            <a:ext cx="3162728" cy="1015663"/>
          </a:xfrm>
          <a:prstGeom prst="rect">
            <a:avLst/>
          </a:prstGeom>
          <a:noFill/>
        </p:spPr>
        <p:txBody>
          <a:bodyPr wrap="square" rtlCol="0">
            <a:spAutoFit/>
          </a:bodyPr>
          <a:lstStyle/>
          <a:p>
            <a:r>
              <a:rPr kumimoji="1" lang="ja-JP" altLang="en-US" sz="1000" dirty="0"/>
              <a:t>　積算・見積から始まる好循環プロセスが機能して</a:t>
            </a:r>
            <a:r>
              <a:rPr kumimoji="1" lang="ja-JP" altLang="en-US" sz="1000" spc="50" dirty="0"/>
              <a:t>いるかが事業性のカギともいえます。「工事さえ</a:t>
            </a:r>
            <a:r>
              <a:rPr kumimoji="1" lang="ja-JP" altLang="en-US" sz="1000" spc="80" dirty="0"/>
              <a:t>取れれば何とかなる」と、予算や原価の管理の</a:t>
            </a:r>
            <a:r>
              <a:rPr kumimoji="1" lang="ja-JP" altLang="en-US" sz="1000" dirty="0"/>
              <a:t>着手を忌避する事業者もいますが、ここの改善着手は、結果として受注精度の向上にも繋がり、好循環を機能させるのに必要不可欠な段階といえます。</a:t>
            </a:r>
            <a:endParaRPr kumimoji="1" lang="en-US" altLang="ja-JP" sz="1000" dirty="0"/>
          </a:p>
        </p:txBody>
      </p:sp>
      <p:sp>
        <p:nvSpPr>
          <p:cNvPr id="78" name="テキスト ボックス 77"/>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事業性</a:t>
            </a:r>
          </a:p>
        </p:txBody>
      </p:sp>
      <p:sp>
        <p:nvSpPr>
          <p:cNvPr id="79" name="テキスト ボックス 78"/>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建設業</a:t>
            </a:r>
          </a:p>
        </p:txBody>
      </p:sp>
      <p:sp>
        <p:nvSpPr>
          <p:cNvPr id="55" name="テキスト ボックス 54">
            <a:extLst>
              <a:ext uri="{FF2B5EF4-FFF2-40B4-BE49-F238E27FC236}">
                <a16:creationId xmlns:a16="http://schemas.microsoft.com/office/drawing/2014/main" id="{FE226822-325A-446C-8EA7-FBFB411173B1}"/>
              </a:ext>
            </a:extLst>
          </p:cNvPr>
          <p:cNvSpPr txBox="1"/>
          <p:nvPr/>
        </p:nvSpPr>
        <p:spPr>
          <a:xfrm>
            <a:off x="184321" y="483549"/>
            <a:ext cx="8441761" cy="400110"/>
          </a:xfrm>
          <a:prstGeom prst="rect">
            <a:avLst/>
          </a:prstGeom>
          <a:noFill/>
        </p:spPr>
        <p:txBody>
          <a:bodyPr wrap="square" rtlCol="0">
            <a:spAutoFit/>
          </a:bodyPr>
          <a:lstStyle/>
          <a:p>
            <a:r>
              <a:rPr kumimoji="1" lang="ja-JP" altLang="en-US" sz="1000" dirty="0"/>
              <a:t>ここでは、将来の事業性や成長の可能性について考えていきます。地域の中小建設業は生活インフラ（電気・ガス・水道・防災等）の維持に重要な役割も担っています。そこで、将来の事業性について、しっかりとした目線が持てるようなポイントをまとめます。</a:t>
            </a:r>
            <a:endParaRPr kumimoji="1" lang="en-US" altLang="ja-JP" sz="1000" dirty="0"/>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23</a:t>
            </a:fld>
            <a:endParaRPr kumimoji="1" lang="ja-JP" altLang="en-US"/>
          </a:p>
        </p:txBody>
      </p:sp>
      <p:cxnSp>
        <p:nvCxnSpPr>
          <p:cNvPr id="58" name="直線コネクタ 5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グループ化 63"/>
          <p:cNvGrpSpPr/>
          <p:nvPr/>
        </p:nvGrpSpPr>
        <p:grpSpPr>
          <a:xfrm>
            <a:off x="367553" y="1239593"/>
            <a:ext cx="2774055" cy="576000"/>
            <a:chOff x="4409473" y="1240406"/>
            <a:chExt cx="2774055" cy="576000"/>
          </a:xfrm>
        </p:grpSpPr>
        <p:sp>
          <p:nvSpPr>
            <p:cNvPr id="66" name="正方形/長方形 6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建設業の典型的な</a:t>
              </a:r>
              <a:endParaRPr kumimoji="1" lang="en-US" altLang="ja-JP" sz="1200" b="1" dirty="0">
                <a:solidFill>
                  <a:schemeClr val="tx1"/>
                </a:solidFill>
              </a:endParaRPr>
            </a:p>
            <a:p>
              <a:pPr algn="ctr"/>
              <a:r>
                <a:rPr kumimoji="1" lang="ja-JP" altLang="en-US" sz="1200" b="1" dirty="0">
                  <a:solidFill>
                    <a:schemeClr val="tx1"/>
                  </a:solidFill>
                </a:rPr>
                <a:t>窮境パターン</a:t>
              </a:r>
              <a:endParaRPr kumimoji="1" lang="en-US" altLang="ja-JP" sz="1200" b="1" dirty="0">
                <a:solidFill>
                  <a:schemeClr val="tx1"/>
                </a:solidFill>
              </a:endParaRPr>
            </a:p>
          </p:txBody>
        </p:sp>
        <p:grpSp>
          <p:nvGrpSpPr>
            <p:cNvPr id="69" name="グループ化 68"/>
            <p:cNvGrpSpPr/>
            <p:nvPr/>
          </p:nvGrpSpPr>
          <p:grpSpPr>
            <a:xfrm>
              <a:off x="4409473" y="1240406"/>
              <a:ext cx="576000" cy="576000"/>
              <a:chOff x="279451" y="1197222"/>
              <a:chExt cx="576000" cy="576000"/>
            </a:xfrm>
          </p:grpSpPr>
          <p:sp>
            <p:nvSpPr>
              <p:cNvPr id="70" name="楕円 69">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grpSp>
        <p:nvGrpSpPr>
          <p:cNvPr id="72" name="グループ化 71"/>
          <p:cNvGrpSpPr/>
          <p:nvPr/>
        </p:nvGrpSpPr>
        <p:grpSpPr>
          <a:xfrm>
            <a:off x="367553" y="5063430"/>
            <a:ext cx="2774055" cy="576000"/>
            <a:chOff x="4409473" y="2044014"/>
            <a:chExt cx="2774055" cy="576000"/>
          </a:xfrm>
        </p:grpSpPr>
        <p:sp>
          <p:nvSpPr>
            <p:cNvPr id="73" name="正方形/長方形 7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好循環プロセスの確認</a:t>
              </a:r>
              <a:endParaRPr kumimoji="1" lang="en-US" altLang="ja-JP" sz="1200" b="1" dirty="0">
                <a:solidFill>
                  <a:schemeClr val="tx1"/>
                </a:solidFill>
              </a:endParaRPr>
            </a:p>
          </p:txBody>
        </p:sp>
        <p:sp>
          <p:nvSpPr>
            <p:cNvPr id="74" name="楕円 7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5" name="テキスト ボックス 74">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cxnSp>
        <p:nvCxnSpPr>
          <p:cNvPr id="60" name="直線コネクタ 59">
            <a:extLst>
              <a:ext uri="{FF2B5EF4-FFF2-40B4-BE49-F238E27FC236}">
                <a16:creationId xmlns:a16="http://schemas.microsoft.com/office/drawing/2014/main" id="{0EB3233E-B893-4679-07F8-520BB236E985}"/>
              </a:ext>
            </a:extLst>
          </p:cNvPr>
          <p:cNvCxnSpPr/>
          <p:nvPr/>
        </p:nvCxnSpPr>
        <p:spPr>
          <a:xfrm>
            <a:off x="252413" y="67392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567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39502D-4B09-48A2-AE64-8BA87B8C2D15}"/>
              </a:ext>
            </a:extLst>
          </p:cNvPr>
          <p:cNvSpPr txBox="1"/>
          <p:nvPr/>
        </p:nvSpPr>
        <p:spPr>
          <a:xfrm>
            <a:off x="0" y="0"/>
            <a:ext cx="7516368"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の目利き（将来の事業性・成長の</a:t>
            </a:r>
            <a:r>
              <a:rPr kumimoji="1" lang="ja-JP" altLang="en-US" b="1" u="sng">
                <a:latin typeface="+mn-ea"/>
              </a:rPr>
              <a:t>可能性）　その</a:t>
            </a:r>
            <a:r>
              <a:rPr kumimoji="1" lang="ja-JP" altLang="en-US" b="1" u="sng" dirty="0">
                <a:latin typeface="+mn-ea"/>
              </a:rPr>
              <a:t>２</a:t>
            </a:r>
          </a:p>
        </p:txBody>
      </p:sp>
      <p:sp>
        <p:nvSpPr>
          <p:cNvPr id="9" name="四角形: 角を丸くする 8">
            <a:extLst>
              <a:ext uri="{FF2B5EF4-FFF2-40B4-BE49-F238E27FC236}">
                <a16:creationId xmlns:a16="http://schemas.microsoft.com/office/drawing/2014/main" id="{E901F53E-3FB9-45DF-95FC-F5FDD3D6BC5D}"/>
              </a:ext>
            </a:extLst>
          </p:cNvPr>
          <p:cNvSpPr/>
          <p:nvPr/>
        </p:nvSpPr>
        <p:spPr>
          <a:xfrm>
            <a:off x="917369" y="2495761"/>
            <a:ext cx="1981201" cy="499076"/>
          </a:xfrm>
          <a:prstGeom prst="roundRect">
            <a:avLst/>
          </a:prstGeom>
          <a:solidFill>
            <a:schemeClr val="bg1">
              <a:lumMod val="65000"/>
              <a:alpha val="23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業界特性として</a:t>
            </a:r>
          </a:p>
        </p:txBody>
      </p:sp>
      <p:sp>
        <p:nvSpPr>
          <p:cNvPr id="11" name="楕円 10">
            <a:extLst>
              <a:ext uri="{FF2B5EF4-FFF2-40B4-BE49-F238E27FC236}">
                <a16:creationId xmlns:a16="http://schemas.microsoft.com/office/drawing/2014/main" id="{031FB7D0-432C-43DA-8918-45A50289462B}"/>
              </a:ext>
            </a:extLst>
          </p:cNvPr>
          <p:cNvSpPr/>
          <p:nvPr/>
        </p:nvSpPr>
        <p:spPr>
          <a:xfrm>
            <a:off x="3512542" y="1106744"/>
            <a:ext cx="828000" cy="827763"/>
          </a:xfrm>
          <a:prstGeom prst="ellipse">
            <a:avLst/>
          </a:prstGeom>
          <a:solidFill>
            <a:schemeClr val="accent1">
              <a:lumMod val="40000"/>
              <a:lumOff val="60000"/>
              <a:alpha val="23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solidFill>
                  <a:schemeClr val="tx1"/>
                </a:solidFill>
              </a:rPr>
              <a:t>全体感</a:t>
            </a:r>
          </a:p>
        </p:txBody>
      </p:sp>
      <p:sp>
        <p:nvSpPr>
          <p:cNvPr id="14" name="テキスト ボックス 13">
            <a:extLst>
              <a:ext uri="{FF2B5EF4-FFF2-40B4-BE49-F238E27FC236}">
                <a16:creationId xmlns:a16="http://schemas.microsoft.com/office/drawing/2014/main" id="{2F9A1454-9E1D-4CD4-8292-A48BFB556BA4}"/>
              </a:ext>
            </a:extLst>
          </p:cNvPr>
          <p:cNvSpPr txBox="1"/>
          <p:nvPr/>
        </p:nvSpPr>
        <p:spPr>
          <a:xfrm>
            <a:off x="4619623" y="1386171"/>
            <a:ext cx="5052078" cy="553998"/>
          </a:xfrm>
          <a:prstGeom prst="rect">
            <a:avLst/>
          </a:prstGeom>
          <a:noFill/>
        </p:spPr>
        <p:txBody>
          <a:bodyPr wrap="square" rtlCol="0">
            <a:spAutoFit/>
          </a:bodyPr>
          <a:lstStyle/>
          <a:p>
            <a:r>
              <a:rPr kumimoji="1" lang="ja-JP" altLang="en-US" sz="1000" dirty="0"/>
              <a:t>　</a:t>
            </a:r>
            <a:r>
              <a:rPr kumimoji="1" lang="ja-JP" altLang="en-US" sz="1000" spc="60" dirty="0"/>
              <a:t>中小建設業は製造業と類似しており、業界内のポジションや事業規模、取扱い</a:t>
            </a:r>
            <a:r>
              <a:rPr kumimoji="1" lang="ja-JP" altLang="en-US" sz="1000" dirty="0"/>
              <a:t>工事種別によって、事業性・成長の可能性の評価や、経営改善・企業再生の支援手法が大きく変化する代表的な業種といえます。</a:t>
            </a:r>
            <a:endParaRPr kumimoji="1" lang="en-US" altLang="ja-JP" sz="1000" dirty="0"/>
          </a:p>
        </p:txBody>
      </p:sp>
      <p:cxnSp>
        <p:nvCxnSpPr>
          <p:cNvPr id="15" name="直線コネクタ 14">
            <a:extLst>
              <a:ext uri="{FF2B5EF4-FFF2-40B4-BE49-F238E27FC236}">
                <a16:creationId xmlns:a16="http://schemas.microsoft.com/office/drawing/2014/main" id="{3A10C77F-FB29-4B27-8104-D8A848E8EC67}"/>
              </a:ext>
            </a:extLst>
          </p:cNvPr>
          <p:cNvCxnSpPr>
            <a:cxnSpLocks/>
          </p:cNvCxnSpPr>
          <p:nvPr/>
        </p:nvCxnSpPr>
        <p:spPr>
          <a:xfrm>
            <a:off x="4619625" y="1377387"/>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AF3F199-79B2-44FA-A0FE-6E9E47EC267C}"/>
              </a:ext>
            </a:extLst>
          </p:cNvPr>
          <p:cNvSpPr txBox="1"/>
          <p:nvPr/>
        </p:nvSpPr>
        <p:spPr>
          <a:xfrm>
            <a:off x="4619624" y="2361577"/>
            <a:ext cx="5033962" cy="553998"/>
          </a:xfrm>
          <a:prstGeom prst="rect">
            <a:avLst/>
          </a:prstGeom>
          <a:noFill/>
        </p:spPr>
        <p:txBody>
          <a:bodyPr wrap="square" rtlCol="0">
            <a:spAutoFit/>
          </a:bodyPr>
          <a:lstStyle/>
          <a:p>
            <a:r>
              <a:rPr kumimoji="1" lang="ja-JP" altLang="en-US" sz="1000" dirty="0">
                <a:latin typeface="+mn-ea"/>
              </a:rPr>
              <a:t>　例えば管更生工事</a:t>
            </a:r>
            <a:r>
              <a:rPr kumimoji="1" lang="en-US" altLang="ja-JP" sz="1000" baseline="30000" dirty="0">
                <a:latin typeface="+mn-ea"/>
              </a:rPr>
              <a:t>※</a:t>
            </a:r>
            <a:r>
              <a:rPr kumimoji="1" lang="ja-JP" altLang="en-US" sz="1000" dirty="0">
                <a:latin typeface="+mn-ea"/>
              </a:rPr>
              <a:t>に代表されるような、低コスト新工法へのヒト・モノの投資や、</a:t>
            </a:r>
            <a:r>
              <a:rPr kumimoji="1" lang="ja-JP" altLang="en-US" sz="1000" spc="-40" dirty="0">
                <a:latin typeface="+mn-ea"/>
              </a:rPr>
              <a:t>太陽光パネルや地熱発電に関わる施工技術を体得するなどの新しい技術への関心や対応、</a:t>
            </a:r>
            <a:r>
              <a:rPr kumimoji="1" lang="ja-JP" altLang="en-US" sz="1000" dirty="0">
                <a:latin typeface="+mn-ea"/>
              </a:rPr>
              <a:t>少額であってもそれらの受注実績の有無も事業性の見極めには重要と思われます。</a:t>
            </a:r>
            <a:endParaRPr kumimoji="1" lang="en-US" altLang="ja-JP" sz="1000" dirty="0">
              <a:latin typeface="+mn-ea"/>
            </a:endParaRPr>
          </a:p>
        </p:txBody>
      </p:sp>
      <p:cxnSp>
        <p:nvCxnSpPr>
          <p:cNvPr id="19" name="直線コネクタ 18">
            <a:extLst>
              <a:ext uri="{FF2B5EF4-FFF2-40B4-BE49-F238E27FC236}">
                <a16:creationId xmlns:a16="http://schemas.microsoft.com/office/drawing/2014/main" id="{72245340-D30C-4C33-94D4-05E26BCFEAF6}"/>
              </a:ext>
            </a:extLst>
          </p:cNvPr>
          <p:cNvCxnSpPr>
            <a:cxnSpLocks/>
          </p:cNvCxnSpPr>
          <p:nvPr/>
        </p:nvCxnSpPr>
        <p:spPr>
          <a:xfrm>
            <a:off x="4638676" y="2343722"/>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E939E9F-9F22-46BA-87B5-4B5E700102A9}"/>
              </a:ext>
            </a:extLst>
          </p:cNvPr>
          <p:cNvSpPr/>
          <p:nvPr/>
        </p:nvSpPr>
        <p:spPr>
          <a:xfrm>
            <a:off x="4690649" y="2011767"/>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近未来への対応：低コスト工法や環境系技術への投資</a:t>
            </a:r>
          </a:p>
        </p:txBody>
      </p:sp>
      <p:sp>
        <p:nvSpPr>
          <p:cNvPr id="21" name="テキスト ボックス 20">
            <a:extLst>
              <a:ext uri="{FF2B5EF4-FFF2-40B4-BE49-F238E27FC236}">
                <a16:creationId xmlns:a16="http://schemas.microsoft.com/office/drawing/2014/main" id="{CD50D680-0107-4A77-A53D-A33F54D233E2}"/>
              </a:ext>
            </a:extLst>
          </p:cNvPr>
          <p:cNvSpPr txBox="1"/>
          <p:nvPr/>
        </p:nvSpPr>
        <p:spPr>
          <a:xfrm>
            <a:off x="4619623" y="3566157"/>
            <a:ext cx="5052078" cy="707886"/>
          </a:xfrm>
          <a:prstGeom prst="rect">
            <a:avLst/>
          </a:prstGeom>
          <a:noFill/>
        </p:spPr>
        <p:txBody>
          <a:bodyPr wrap="square" rtlCol="0">
            <a:spAutoFit/>
          </a:bodyPr>
          <a:lstStyle/>
          <a:p>
            <a:r>
              <a:rPr kumimoji="1" lang="ja-JP" altLang="en-US" sz="1000" dirty="0">
                <a:latin typeface="+mn-ea"/>
              </a:rPr>
              <a:t>　建設業においては、予算や原価の管理を現場別に行うことは、命綱のようなものですが、</a:t>
            </a:r>
            <a:r>
              <a:rPr kumimoji="1" lang="ja-JP" altLang="en-US" sz="1000" spc="50" dirty="0">
                <a:latin typeface="+mn-ea"/>
              </a:rPr>
              <a:t>管理と単なる集計では大きな差があります。工事の原価管理や生産管理は、</a:t>
            </a:r>
            <a:r>
              <a:rPr kumimoji="1" lang="ja-JP" altLang="en-US" sz="1000" spc="30" dirty="0">
                <a:latin typeface="+mn-ea"/>
              </a:rPr>
              <a:t>現場別に「工事業種別かつ費目別」で歩掛</a:t>
            </a:r>
            <a:r>
              <a:rPr kumimoji="1" lang="en-US" altLang="ja-JP" sz="1000" spc="30" baseline="30000" dirty="0">
                <a:latin typeface="+mn-ea"/>
              </a:rPr>
              <a:t>※</a:t>
            </a:r>
            <a:r>
              <a:rPr kumimoji="1" lang="ja-JP" altLang="en-US" sz="1000" spc="30" dirty="0">
                <a:latin typeface="+mn-ea"/>
              </a:rPr>
              <a:t>や進捗が管理されないと本質的な</a:t>
            </a:r>
            <a:r>
              <a:rPr kumimoji="1" lang="ja-JP" altLang="en-US" sz="1000" dirty="0">
                <a:latin typeface="+mn-ea"/>
              </a:rPr>
              <a:t>損益改善には繋がりません。</a:t>
            </a:r>
            <a:endParaRPr kumimoji="1" lang="en-US" altLang="ja-JP" sz="1000" dirty="0">
              <a:latin typeface="+mn-ea"/>
            </a:endParaRPr>
          </a:p>
        </p:txBody>
      </p:sp>
      <p:cxnSp>
        <p:nvCxnSpPr>
          <p:cNvPr id="22" name="直線コネクタ 21">
            <a:extLst>
              <a:ext uri="{FF2B5EF4-FFF2-40B4-BE49-F238E27FC236}">
                <a16:creationId xmlns:a16="http://schemas.microsoft.com/office/drawing/2014/main" id="{2615A6CF-935E-41BD-B1A0-4B07EC4386E2}"/>
              </a:ext>
            </a:extLst>
          </p:cNvPr>
          <p:cNvCxnSpPr>
            <a:cxnSpLocks/>
          </p:cNvCxnSpPr>
          <p:nvPr/>
        </p:nvCxnSpPr>
        <p:spPr>
          <a:xfrm>
            <a:off x="4638676" y="3540339"/>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F153B72E-F971-41CF-B178-3D3197DBE372}"/>
              </a:ext>
            </a:extLst>
          </p:cNvPr>
          <p:cNvSpPr/>
          <p:nvPr/>
        </p:nvSpPr>
        <p:spPr>
          <a:xfrm>
            <a:off x="4690649" y="3219957"/>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需要減退期への対応：工事業種別歩掛管理の導入</a:t>
            </a:r>
          </a:p>
        </p:txBody>
      </p:sp>
      <p:sp>
        <p:nvSpPr>
          <p:cNvPr id="24" name="テキスト ボックス 23">
            <a:extLst>
              <a:ext uri="{FF2B5EF4-FFF2-40B4-BE49-F238E27FC236}">
                <a16:creationId xmlns:a16="http://schemas.microsoft.com/office/drawing/2014/main" id="{F4955943-2597-4ADF-A174-B6905C3624B1}"/>
              </a:ext>
            </a:extLst>
          </p:cNvPr>
          <p:cNvSpPr txBox="1"/>
          <p:nvPr/>
        </p:nvSpPr>
        <p:spPr>
          <a:xfrm>
            <a:off x="4619623" y="4742911"/>
            <a:ext cx="5052078"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人材不足はそのまま受注確保に大きな影響を与えます。社員の勤続年数や退職率</a:t>
            </a:r>
            <a:r>
              <a:rPr kumimoji="1" lang="ja-JP" altLang="en-US" sz="1000" spc="60" dirty="0">
                <a:latin typeface="+mn-ea"/>
              </a:rPr>
              <a:t>等は、建設業の事業性を計る大切な要因になります。加えて、</a:t>
            </a:r>
            <a:r>
              <a:rPr kumimoji="1" lang="en-US" altLang="ja-JP" sz="1000" spc="60" dirty="0">
                <a:latin typeface="+mn-ea"/>
              </a:rPr>
              <a:t>IT</a:t>
            </a:r>
            <a:r>
              <a:rPr kumimoji="1" lang="ja-JP" altLang="en-US" sz="1000" spc="60" dirty="0">
                <a:latin typeface="+mn-ea"/>
              </a:rPr>
              <a:t>やドローン等の</a:t>
            </a:r>
            <a:r>
              <a:rPr kumimoji="1" lang="ja-JP" altLang="en-US" sz="1000" dirty="0">
                <a:latin typeface="+mn-ea"/>
              </a:rPr>
              <a:t>先端技術への関心度合いや導入姿勢も、事業性や成長の可能性を推し測るには重要な要素になりますので、注視するポイントです。</a:t>
            </a:r>
            <a:endParaRPr kumimoji="1" lang="en-US" altLang="ja-JP" sz="1000" dirty="0">
              <a:latin typeface="+mn-ea"/>
            </a:endParaRPr>
          </a:p>
        </p:txBody>
      </p:sp>
      <p:cxnSp>
        <p:nvCxnSpPr>
          <p:cNvPr id="25" name="直線コネクタ 24">
            <a:extLst>
              <a:ext uri="{FF2B5EF4-FFF2-40B4-BE49-F238E27FC236}">
                <a16:creationId xmlns:a16="http://schemas.microsoft.com/office/drawing/2014/main" id="{503CDF1E-AC54-43D8-BF5F-2155F37904D9}"/>
              </a:ext>
            </a:extLst>
          </p:cNvPr>
          <p:cNvCxnSpPr>
            <a:cxnSpLocks/>
          </p:cNvCxnSpPr>
          <p:nvPr/>
        </p:nvCxnSpPr>
        <p:spPr>
          <a:xfrm>
            <a:off x="4638676" y="4715437"/>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93629D62-EC85-408D-AA7B-224F85978EC6}"/>
              </a:ext>
            </a:extLst>
          </p:cNvPr>
          <p:cNvSpPr/>
          <p:nvPr/>
        </p:nvSpPr>
        <p:spPr>
          <a:xfrm>
            <a:off x="4690649" y="4383482"/>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人材不足への対応１：労務管理と最新技術への関心</a:t>
            </a:r>
          </a:p>
        </p:txBody>
      </p:sp>
      <p:sp>
        <p:nvSpPr>
          <p:cNvPr id="27" name="テキスト ボックス 26">
            <a:extLst>
              <a:ext uri="{FF2B5EF4-FFF2-40B4-BE49-F238E27FC236}">
                <a16:creationId xmlns:a16="http://schemas.microsoft.com/office/drawing/2014/main" id="{368D09CB-D420-446C-A3E2-DF6C1F7801D8}"/>
              </a:ext>
            </a:extLst>
          </p:cNvPr>
          <p:cNvSpPr txBox="1"/>
          <p:nvPr/>
        </p:nvSpPr>
        <p:spPr>
          <a:xfrm>
            <a:off x="4619623" y="5925454"/>
            <a:ext cx="5052078" cy="553998"/>
          </a:xfrm>
          <a:prstGeom prst="rect">
            <a:avLst/>
          </a:prstGeom>
          <a:noFill/>
        </p:spPr>
        <p:txBody>
          <a:bodyPr wrap="square" rtlCol="0">
            <a:spAutoFit/>
          </a:bodyPr>
          <a:lstStyle/>
          <a:p>
            <a:r>
              <a:rPr kumimoji="1" lang="ja-JP" altLang="en-US" sz="1000" dirty="0"/>
              <a:t>　</a:t>
            </a:r>
            <a:r>
              <a:rPr kumimoji="1" lang="ja-JP" altLang="en-US" sz="1000" spc="-50" dirty="0"/>
              <a:t>外国人技能実習生の受け入れも、建設業の将来の事業性・成長の可能性向上には極めて</a:t>
            </a:r>
            <a:r>
              <a:rPr kumimoji="1" lang="ja-JP" altLang="en-US" sz="1000" spc="30" dirty="0"/>
              <a:t>重要です。単に労働力という認識ではなく、疎外感を抱かせないような受入体制や</a:t>
            </a:r>
            <a:r>
              <a:rPr kumimoji="1" lang="ja-JP" altLang="en-US" sz="1000" dirty="0"/>
              <a:t>　出身国の文化や風習に対する理解ができているかが大切といえます。</a:t>
            </a:r>
            <a:endParaRPr kumimoji="1" lang="en-US" altLang="ja-JP" sz="1000" dirty="0"/>
          </a:p>
        </p:txBody>
      </p:sp>
      <p:cxnSp>
        <p:nvCxnSpPr>
          <p:cNvPr id="28" name="直線コネクタ 27">
            <a:extLst>
              <a:ext uri="{FF2B5EF4-FFF2-40B4-BE49-F238E27FC236}">
                <a16:creationId xmlns:a16="http://schemas.microsoft.com/office/drawing/2014/main" id="{D610C851-F38A-4E95-B17F-83848656AA97}"/>
              </a:ext>
            </a:extLst>
          </p:cNvPr>
          <p:cNvCxnSpPr>
            <a:cxnSpLocks/>
          </p:cNvCxnSpPr>
          <p:nvPr/>
        </p:nvCxnSpPr>
        <p:spPr>
          <a:xfrm>
            <a:off x="4638676" y="5897980"/>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A40CF07-04D2-483E-988F-10F92F8D5537}"/>
              </a:ext>
            </a:extLst>
          </p:cNvPr>
          <p:cNvSpPr/>
          <p:nvPr/>
        </p:nvSpPr>
        <p:spPr>
          <a:xfrm>
            <a:off x="4690649" y="5566025"/>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人材不足への対応２：外国人技能実習生との良好な関係構築</a:t>
            </a:r>
          </a:p>
        </p:txBody>
      </p:sp>
      <p:cxnSp>
        <p:nvCxnSpPr>
          <p:cNvPr id="34" name="直線矢印コネクタ 33">
            <a:extLst>
              <a:ext uri="{FF2B5EF4-FFF2-40B4-BE49-F238E27FC236}">
                <a16:creationId xmlns:a16="http://schemas.microsoft.com/office/drawing/2014/main" id="{17663234-8CD4-41ED-B3B6-4602FC23A3AC}"/>
              </a:ext>
            </a:extLst>
          </p:cNvPr>
          <p:cNvCxnSpPr>
            <a:stCxn id="11" idx="6"/>
          </p:cNvCxnSpPr>
          <p:nvPr/>
        </p:nvCxnSpPr>
        <p:spPr>
          <a:xfrm>
            <a:off x="4340542" y="1520626"/>
            <a:ext cx="398194" cy="0"/>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B2598A94-94E5-439B-841C-A0C843727C8B}"/>
              </a:ext>
            </a:extLst>
          </p:cNvPr>
          <p:cNvCxnSpPr/>
          <p:nvPr/>
        </p:nvCxnSpPr>
        <p:spPr>
          <a:xfrm rot="5400000" flipH="1" flipV="1">
            <a:off x="3667962" y="2991454"/>
            <a:ext cx="1864909" cy="162710"/>
          </a:xfrm>
          <a:prstGeom prst="bentConnector3">
            <a:avLst>
              <a:gd name="adj1" fmla="val 100322"/>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99DC1330-CACE-43C0-84DF-5920C20230F3}"/>
              </a:ext>
            </a:extLst>
          </p:cNvPr>
          <p:cNvCxnSpPr>
            <a:stCxn id="13" idx="6"/>
            <a:endCxn id="29" idx="1"/>
          </p:cNvCxnSpPr>
          <p:nvPr/>
        </p:nvCxnSpPr>
        <p:spPr>
          <a:xfrm>
            <a:off x="4340542" y="3996648"/>
            <a:ext cx="350107" cy="1697964"/>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0C0D7325-40A1-4339-8630-E347B676A82B}"/>
              </a:ext>
            </a:extLst>
          </p:cNvPr>
          <p:cNvCxnSpPr>
            <a:stCxn id="13" idx="6"/>
            <a:endCxn id="23" idx="1"/>
          </p:cNvCxnSpPr>
          <p:nvPr/>
        </p:nvCxnSpPr>
        <p:spPr>
          <a:xfrm flipV="1">
            <a:off x="4340542" y="3348544"/>
            <a:ext cx="350107" cy="648104"/>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コネクタ: カギ線 47">
            <a:extLst>
              <a:ext uri="{FF2B5EF4-FFF2-40B4-BE49-F238E27FC236}">
                <a16:creationId xmlns:a16="http://schemas.microsoft.com/office/drawing/2014/main" id="{3A36CFDA-C61E-4897-9FA0-5ABE9DEE2AA2}"/>
              </a:ext>
            </a:extLst>
          </p:cNvPr>
          <p:cNvCxnSpPr>
            <a:stCxn id="9" idx="3"/>
            <a:endCxn id="13" idx="2"/>
          </p:cNvCxnSpPr>
          <p:nvPr/>
        </p:nvCxnSpPr>
        <p:spPr>
          <a:xfrm>
            <a:off x="2898570" y="2745299"/>
            <a:ext cx="613972" cy="1251349"/>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FF8D1347-AE4E-4304-A318-31520BC08946}"/>
              </a:ext>
            </a:extLst>
          </p:cNvPr>
          <p:cNvCxnSpPr>
            <a:stCxn id="13" idx="6"/>
            <a:endCxn id="26" idx="1"/>
          </p:cNvCxnSpPr>
          <p:nvPr/>
        </p:nvCxnSpPr>
        <p:spPr>
          <a:xfrm>
            <a:off x="4340542" y="3996648"/>
            <a:ext cx="350107" cy="515421"/>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444E3D1-B435-45D2-9A8C-C1705A5BD756}"/>
              </a:ext>
            </a:extLst>
          </p:cNvPr>
          <p:cNvSpPr txBox="1"/>
          <p:nvPr/>
        </p:nvSpPr>
        <p:spPr>
          <a:xfrm>
            <a:off x="544576" y="4882994"/>
            <a:ext cx="3712015" cy="1554272"/>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どのような業種であっても、その将来の事業性や成長</a:t>
            </a:r>
            <a:r>
              <a:rPr kumimoji="1" lang="ja-JP" altLang="en-US" sz="1000" dirty="0">
                <a:latin typeface="+mn-ea"/>
              </a:rPr>
              <a:t>の</a:t>
            </a:r>
            <a:r>
              <a:rPr kumimoji="1" lang="ja-JP" altLang="en-US" sz="1000" spc="-40" dirty="0">
                <a:latin typeface="+mn-ea"/>
              </a:rPr>
              <a:t>可能性を過去の財務分析等だけで推し測るのは困難を極めます。</a:t>
            </a:r>
            <a:r>
              <a:rPr kumimoji="1" lang="ja-JP" altLang="en-US" sz="1000" spc="-20" dirty="0">
                <a:latin typeface="+mn-ea"/>
              </a:rPr>
              <a:t>特に中小企業は経営資源が十分ではなく、外部環境に</a:t>
            </a:r>
            <a:r>
              <a:rPr kumimoji="1" lang="ja-JP" altLang="en-US" sz="1000" dirty="0">
                <a:latin typeface="+mn-ea"/>
              </a:rPr>
              <a:t>事業性が左右されやすい面がありますので、なおのことといえます。</a:t>
            </a:r>
            <a:endParaRPr kumimoji="1" lang="en-US" altLang="ja-JP" sz="1000" dirty="0">
              <a:latin typeface="+mn-ea"/>
            </a:endParaRPr>
          </a:p>
          <a:p>
            <a:pPr>
              <a:spcAft>
                <a:spcPts val="600"/>
              </a:spcAft>
            </a:pPr>
            <a:r>
              <a:rPr kumimoji="1" lang="ja-JP" altLang="en-US" sz="1000" dirty="0">
                <a:latin typeface="+mn-ea"/>
              </a:rPr>
              <a:t>　地域の建設業においては、特に自治体の財政事情や高齢化</a:t>
            </a:r>
            <a:r>
              <a:rPr kumimoji="1" lang="ja-JP" altLang="en-US" sz="1000" spc="-20" dirty="0">
                <a:latin typeface="+mn-ea"/>
              </a:rPr>
              <a:t>等の地域問題とも、その事業性が密接に関わっていますので、</a:t>
            </a:r>
            <a:r>
              <a:rPr kumimoji="1" lang="ja-JP" altLang="en-US" sz="1000" spc="-40" dirty="0">
                <a:latin typeface="+mn-ea"/>
              </a:rPr>
              <a:t>それらに対してどの程度の認識や準備、場合によっては取組み</a:t>
            </a:r>
            <a:r>
              <a:rPr kumimoji="1" lang="ja-JP" altLang="en-US" sz="1000" spc="40" dirty="0">
                <a:latin typeface="+mn-ea"/>
              </a:rPr>
              <a:t>をしているかという「個別の視点」からの事業性の判断が</a:t>
            </a:r>
            <a:r>
              <a:rPr kumimoji="1" lang="ja-JP" altLang="en-US" sz="1000" dirty="0">
                <a:latin typeface="+mn-ea"/>
              </a:rPr>
              <a:t>必要になると考えられます。</a:t>
            </a:r>
            <a:endParaRPr kumimoji="1" lang="en-US" altLang="ja-JP" sz="1000" dirty="0">
              <a:latin typeface="+mn-ea"/>
            </a:endParaRPr>
          </a:p>
        </p:txBody>
      </p:sp>
      <p:sp>
        <p:nvSpPr>
          <p:cNvPr id="39" name="正方形/長方形 38">
            <a:extLst>
              <a:ext uri="{FF2B5EF4-FFF2-40B4-BE49-F238E27FC236}">
                <a16:creationId xmlns:a16="http://schemas.microsoft.com/office/drawing/2014/main" id="{506E8162-1836-42D1-9B33-D3B53DCF5457}"/>
              </a:ext>
            </a:extLst>
          </p:cNvPr>
          <p:cNvSpPr/>
          <p:nvPr/>
        </p:nvSpPr>
        <p:spPr>
          <a:xfrm>
            <a:off x="4690649" y="1055379"/>
            <a:ext cx="4896000" cy="257174"/>
          </a:xfrm>
          <a:prstGeom prst="rect">
            <a:avLst/>
          </a:prstGeom>
          <a:solidFill>
            <a:schemeClr val="accent1">
              <a:lumMod val="40000"/>
              <a:lumOff val="60000"/>
              <a:alpha val="23000"/>
            </a:schemeClr>
          </a:solidFill>
          <a:ln w="412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画一的な評価や支援手法が通用しない代表的な業種</a:t>
            </a:r>
          </a:p>
        </p:txBody>
      </p:sp>
      <p:sp>
        <p:nvSpPr>
          <p:cNvPr id="41" name="テキスト ボックス 40">
            <a:extLst>
              <a:ext uri="{FF2B5EF4-FFF2-40B4-BE49-F238E27FC236}">
                <a16:creationId xmlns:a16="http://schemas.microsoft.com/office/drawing/2014/main" id="{7FF0930B-48C4-417E-9D9D-22D3D74C1304}"/>
              </a:ext>
            </a:extLst>
          </p:cNvPr>
          <p:cNvSpPr txBox="1"/>
          <p:nvPr/>
        </p:nvSpPr>
        <p:spPr>
          <a:xfrm>
            <a:off x="4619623" y="2844929"/>
            <a:ext cx="5286376" cy="21544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 老朽化した給水管・排水管の更生工事のことで、既存の管を取り換えることなく延命させる工事のこと</a:t>
            </a:r>
            <a:endParaRPr kumimoji="1" lang="en-US" altLang="ja-JP" sz="800" dirty="0">
              <a:latin typeface="+mn-ea"/>
            </a:endParaRPr>
          </a:p>
        </p:txBody>
      </p:sp>
      <p:sp>
        <p:nvSpPr>
          <p:cNvPr id="42" name="テキスト ボックス 41">
            <a:extLst>
              <a:ext uri="{FF2B5EF4-FFF2-40B4-BE49-F238E27FC236}">
                <a16:creationId xmlns:a16="http://schemas.microsoft.com/office/drawing/2014/main" id="{7FF0930B-48C4-417E-9D9D-22D3D74C1304}"/>
              </a:ext>
            </a:extLst>
          </p:cNvPr>
          <p:cNvSpPr txBox="1"/>
          <p:nvPr/>
        </p:nvSpPr>
        <p:spPr>
          <a:xfrm>
            <a:off x="6242702" y="4047104"/>
            <a:ext cx="3594135" cy="220982"/>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 ひとつの作業を行うにあたり、必要な作業の手間を数値化したもの</a:t>
            </a:r>
            <a:endParaRPr kumimoji="1" lang="en-US" altLang="ja-JP" sz="800" dirty="0">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FE226822-325A-446C-8EA7-FBFB411173B1}"/>
              </a:ext>
            </a:extLst>
          </p:cNvPr>
          <p:cNvSpPr txBox="1"/>
          <p:nvPr/>
        </p:nvSpPr>
        <p:spPr>
          <a:xfrm>
            <a:off x="184322" y="483930"/>
            <a:ext cx="8441575" cy="400110"/>
          </a:xfrm>
          <a:prstGeom prst="rect">
            <a:avLst/>
          </a:prstGeom>
          <a:noFill/>
        </p:spPr>
        <p:txBody>
          <a:bodyPr wrap="square" rtlCol="0">
            <a:spAutoFit/>
          </a:bodyPr>
          <a:lstStyle/>
          <a:p>
            <a:r>
              <a:rPr kumimoji="1" lang="ja-JP" altLang="en-US" sz="1000" dirty="0"/>
              <a:t>ここでは、将来の事業性や成長の可能性について考えていきます。地域の中小建設業は生活インフラ（電気・ガス・水道・防災等）の維持に重要な役割も担っています。そこで、将来の事業性について、しっかりとした目線が持てるようなポイントをまとめます。</a:t>
            </a:r>
            <a:endParaRPr kumimoji="1" lang="en-US" altLang="ja-JP" sz="1000" dirty="0"/>
          </a:p>
        </p:txBody>
      </p:sp>
      <p:sp>
        <p:nvSpPr>
          <p:cNvPr id="49" name="テキスト ボックス 4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事業性</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24</a:t>
            </a:fld>
            <a:endParaRPr kumimoji="1" lang="ja-JP" altLang="en-US" dirty="0"/>
          </a:p>
        </p:txBody>
      </p:sp>
      <p:cxnSp>
        <p:nvCxnSpPr>
          <p:cNvPr id="43" name="直線コネクタ 4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367553" y="1243568"/>
            <a:ext cx="2774054" cy="576000"/>
            <a:chOff x="367553" y="5069855"/>
            <a:chExt cx="2774054" cy="576000"/>
          </a:xfrm>
        </p:grpSpPr>
        <p:sp>
          <p:nvSpPr>
            <p:cNvPr id="46" name="楕円 45">
              <a:extLst>
                <a:ext uri="{FF2B5EF4-FFF2-40B4-BE49-F238E27FC236}">
                  <a16:creationId xmlns:a16="http://schemas.microsoft.com/office/drawing/2014/main" id="{2AE0324C-3B8C-24E1-8BC4-F9FCA16881D9}"/>
                </a:ext>
              </a:extLst>
            </p:cNvPr>
            <p:cNvSpPr/>
            <p:nvPr/>
          </p:nvSpPr>
          <p:spPr>
            <a:xfrm>
              <a:off x="367553" y="50698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7" name="正方形/長方形 46">
              <a:extLst>
                <a:ext uri="{FF2B5EF4-FFF2-40B4-BE49-F238E27FC236}">
                  <a16:creationId xmlns:a16="http://schemas.microsoft.com/office/drawing/2014/main" id="{3EC40967-2ED1-3B72-5B58-805876737928}"/>
                </a:ext>
              </a:extLst>
            </p:cNvPr>
            <p:cNvSpPr/>
            <p:nvPr/>
          </p:nvSpPr>
          <p:spPr>
            <a:xfrm>
              <a:off x="1033968" y="5119910"/>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事業性・成長の課題</a:t>
              </a:r>
              <a:endParaRPr kumimoji="1" lang="en-US" altLang="ja-JP" sz="1200" b="1" dirty="0">
                <a:solidFill>
                  <a:schemeClr val="tx1"/>
                </a:solidFill>
              </a:endParaRPr>
            </a:p>
          </p:txBody>
        </p:sp>
        <p:sp>
          <p:nvSpPr>
            <p:cNvPr id="51" name="正方形/長方形 50"/>
            <p:cNvSpPr/>
            <p:nvPr/>
          </p:nvSpPr>
          <p:spPr>
            <a:xfrm>
              <a:off x="424205" y="51410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3" name="楕円 12">
            <a:extLst>
              <a:ext uri="{FF2B5EF4-FFF2-40B4-BE49-F238E27FC236}">
                <a16:creationId xmlns:a16="http://schemas.microsoft.com/office/drawing/2014/main" id="{E15FFED1-0225-4A84-AA51-D0B1BDE949FA}"/>
              </a:ext>
            </a:extLst>
          </p:cNvPr>
          <p:cNvSpPr/>
          <p:nvPr/>
        </p:nvSpPr>
        <p:spPr>
          <a:xfrm>
            <a:off x="3512542" y="3582766"/>
            <a:ext cx="828000" cy="827763"/>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a:solidFill>
                  <a:schemeClr val="tx1"/>
                </a:solidFill>
              </a:rPr>
              <a:t>個別の</a:t>
            </a:r>
            <a:endParaRPr kumimoji="1" lang="en-US" altLang="ja-JP" sz="1050" b="1" dirty="0">
              <a:solidFill>
                <a:schemeClr val="tx1"/>
              </a:solidFill>
            </a:endParaRPr>
          </a:p>
          <a:p>
            <a:pPr algn="ctr"/>
            <a:r>
              <a:rPr kumimoji="1" lang="ja-JP" altLang="en-US" sz="1050" b="1" dirty="0">
                <a:solidFill>
                  <a:schemeClr val="tx1"/>
                </a:solidFill>
              </a:rPr>
              <a:t>視点</a:t>
            </a:r>
          </a:p>
        </p:txBody>
      </p:sp>
      <p:cxnSp>
        <p:nvCxnSpPr>
          <p:cNvPr id="44" name="コネクタ: カギ線 43">
            <a:extLst>
              <a:ext uri="{FF2B5EF4-FFF2-40B4-BE49-F238E27FC236}">
                <a16:creationId xmlns:a16="http://schemas.microsoft.com/office/drawing/2014/main" id="{7330B31F-3D06-4B25-ADC2-FA7A8F14F569}"/>
              </a:ext>
            </a:extLst>
          </p:cNvPr>
          <p:cNvCxnSpPr>
            <a:stCxn id="9" idx="3"/>
            <a:endCxn id="11" idx="2"/>
          </p:cNvCxnSpPr>
          <p:nvPr/>
        </p:nvCxnSpPr>
        <p:spPr>
          <a:xfrm flipV="1">
            <a:off x="2898570" y="1520626"/>
            <a:ext cx="613972" cy="1224673"/>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EB3233E-B893-4679-07F8-520BB236E985}"/>
              </a:ext>
            </a:extLst>
          </p:cNvPr>
          <p:cNvCxnSpPr/>
          <p:nvPr/>
        </p:nvCxnSpPr>
        <p:spPr>
          <a:xfrm>
            <a:off x="252413"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45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34390" y="5449202"/>
            <a:ext cx="8870868" cy="1092607"/>
          </a:xfrm>
          <a:prstGeom prst="rect">
            <a:avLst/>
          </a:prstGeom>
          <a:noFill/>
        </p:spPr>
        <p:txBody>
          <a:bodyPr wrap="square" rtlCol="0">
            <a:spAutoFit/>
          </a:bodyPr>
          <a:lstStyle/>
          <a:p>
            <a:pPr>
              <a:spcAft>
                <a:spcPts val="600"/>
              </a:spcAft>
            </a:pPr>
            <a:r>
              <a:rPr kumimoji="1" lang="ja-JP" altLang="en-US" sz="1000" dirty="0">
                <a:latin typeface="+mn-ea"/>
              </a:rPr>
              <a:t>　前代表が急逝し、以前から不明瞭な会計処理が疑われる先でしたので、財務面の数値だけをみると誰がみても“蘇生不可能”な企業でした。この会社を</a:t>
            </a:r>
            <a:r>
              <a:rPr kumimoji="1" lang="ja-JP" altLang="en-US" sz="1000" spc="10" dirty="0">
                <a:latin typeface="+mn-ea"/>
              </a:rPr>
              <a:t>重点再生支援先とした時も、営業店職員や本部職員の大勢は「無理だ」「無駄だ」の大合唱でした。一方で、町では唯一の総合建設業者であり、当社</a:t>
            </a:r>
            <a:r>
              <a:rPr kumimoji="1" lang="ja-JP" altLang="en-US" sz="1000" spc="20" dirty="0">
                <a:latin typeface="+mn-ea"/>
              </a:rPr>
              <a:t>よりも更に小さい規模の地元企業が下請けや取引先として関係していました。</a:t>
            </a:r>
            <a:r>
              <a:rPr kumimoji="1" lang="ja-JP" altLang="en-US" sz="1000" dirty="0">
                <a:latin typeface="+mn-ea"/>
              </a:rPr>
              <a:t>ヒト・モノ・カネの３要素のうち、モノ（老朽化）とカネ（財務状況）は当てになりませんから、ヒトの部分で、理想論やあるべき論は横に置いて、「今できること」に集中しました。</a:t>
            </a:r>
          </a:p>
          <a:p>
            <a:pPr>
              <a:spcAft>
                <a:spcPts val="600"/>
              </a:spcAft>
            </a:pPr>
            <a:r>
              <a:rPr kumimoji="1" lang="ja-JP" altLang="en-US" sz="1000" dirty="0">
                <a:latin typeface="+mn-ea"/>
              </a:rPr>
              <a:t>　</a:t>
            </a:r>
            <a:r>
              <a:rPr kumimoji="1" lang="ja-JP" altLang="en-US" sz="1000" spc="-10" dirty="0">
                <a:latin typeface="+mn-ea"/>
              </a:rPr>
              <a:t>ヒトの部分に特化したといっても、言葉の上で「地域雇用を守るため」と唱えても何もできません。会社に残った人々で何ができるかを徹底的に深掘り</a:t>
            </a:r>
            <a:r>
              <a:rPr kumimoji="1" lang="ja-JP" altLang="en-US" sz="1000" dirty="0">
                <a:latin typeface="+mn-ea"/>
              </a:rPr>
              <a:t>しました。目の前にある状況を強みとみるか？弱みとみるか？も含め、事業者と同じ場所に立たないと判断できないと痛感した事案でした。</a:t>
            </a:r>
            <a:endParaRPr kumimoji="1" lang="en-US" altLang="ja-JP" sz="1000" dirty="0">
              <a:latin typeface="+mn-ea"/>
            </a:endParaRPr>
          </a:p>
        </p:txBody>
      </p:sp>
      <p:sp>
        <p:nvSpPr>
          <p:cNvPr id="29" name="テキスト ボックス 28">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a:t>
            </a:r>
            <a:endParaRPr kumimoji="1" lang="en-US" altLang="ja-JP" sz="1000" dirty="0"/>
          </a:p>
          <a:p>
            <a:r>
              <a:rPr kumimoji="1" lang="ja-JP" altLang="en-US" sz="1000" dirty="0"/>
              <a:t>可能性を見出して、支援したかに焦点を当てて、取組事例を紹介します。</a:t>
            </a:r>
            <a:endParaRPr kumimoji="1" lang="en-US" altLang="ja-JP" sz="1000" dirty="0"/>
          </a:p>
        </p:txBody>
      </p:sp>
      <p:sp>
        <p:nvSpPr>
          <p:cNvPr id="44" name="テキスト ボックス 43"/>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25</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953F065-07C0-479B-ADBB-DF89BC859277}"/>
              </a:ext>
            </a:extLst>
          </p:cNvPr>
          <p:cNvCxnSpPr/>
          <p:nvPr/>
        </p:nvCxnSpPr>
        <p:spPr>
          <a:xfrm>
            <a:off x="222020" y="48688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grpSp>
        <p:nvGrpSpPr>
          <p:cNvPr id="58" name="グループ化 57"/>
          <p:cNvGrpSpPr/>
          <p:nvPr/>
        </p:nvGrpSpPr>
        <p:grpSpPr>
          <a:xfrm>
            <a:off x="367553" y="1134858"/>
            <a:ext cx="9069336" cy="707886"/>
            <a:chOff x="529931" y="3981513"/>
            <a:chExt cx="9069336" cy="707886"/>
          </a:xfrm>
        </p:grpSpPr>
        <p:grpSp>
          <p:nvGrpSpPr>
            <p:cNvPr id="59" name="グループ化 58"/>
            <p:cNvGrpSpPr/>
            <p:nvPr/>
          </p:nvGrpSpPr>
          <p:grpSpPr>
            <a:xfrm>
              <a:off x="529931" y="4005263"/>
              <a:ext cx="2774055" cy="576000"/>
              <a:chOff x="4409473" y="1240406"/>
              <a:chExt cx="2774055" cy="576000"/>
            </a:xfrm>
          </p:grpSpPr>
          <p:sp>
            <p:nvSpPr>
              <p:cNvPr id="61" name="正方形/長方形 60">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62" name="グループ化 61"/>
              <p:cNvGrpSpPr/>
              <p:nvPr/>
            </p:nvGrpSpPr>
            <p:grpSpPr>
              <a:xfrm>
                <a:off x="4409473" y="1240406"/>
                <a:ext cx="576000" cy="576000"/>
                <a:chOff x="279451" y="1197222"/>
                <a:chExt cx="576000" cy="576000"/>
              </a:xfrm>
            </p:grpSpPr>
            <p:sp>
              <p:nvSpPr>
                <p:cNvPr id="63" name="楕円 62">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0" name="テキスト ボックス 59">
              <a:extLst>
                <a:ext uri="{FF2B5EF4-FFF2-40B4-BE49-F238E27FC236}">
                  <a16:creationId xmlns:a16="http://schemas.microsoft.com/office/drawing/2014/main" id="{2DAA054F-36DC-D855-3203-33015158E6CC}"/>
                </a:ext>
              </a:extLst>
            </p:cNvPr>
            <p:cNvSpPr txBox="1"/>
            <p:nvPr/>
          </p:nvSpPr>
          <p:spPr>
            <a:xfrm>
              <a:off x="3331509" y="3981513"/>
              <a:ext cx="6267758" cy="707886"/>
            </a:xfrm>
            <a:prstGeom prst="rect">
              <a:avLst/>
            </a:prstGeom>
            <a:noFill/>
          </p:spPr>
          <p:txBody>
            <a:bodyPr wrap="square" rtlCol="0">
              <a:spAutoFit/>
            </a:bodyPr>
            <a:lstStyle/>
            <a:p>
              <a:r>
                <a:rPr kumimoji="1" lang="ja-JP" altLang="en-US" sz="1000" dirty="0">
                  <a:latin typeface="+mn-ea"/>
                </a:rPr>
                <a:t>□　年商３億円（全盛期は年商</a:t>
              </a:r>
              <a:r>
                <a:rPr kumimoji="1" lang="en-US" altLang="ja-JP" sz="1000" dirty="0">
                  <a:latin typeface="+mn-ea"/>
                </a:rPr>
                <a:t>15</a:t>
              </a:r>
              <a:r>
                <a:rPr kumimoji="1" lang="ja-JP" altLang="en-US" sz="1000" dirty="0">
                  <a:latin typeface="+mn-ea"/>
                </a:rPr>
                <a:t>億円）、社員数５名（全盛期は社員数約</a:t>
              </a:r>
              <a:r>
                <a:rPr kumimoji="1" lang="en-US" altLang="ja-JP" sz="1000" dirty="0">
                  <a:latin typeface="+mn-ea"/>
                </a:rPr>
                <a:t>30</a:t>
              </a:r>
              <a:r>
                <a:rPr kumimoji="1" lang="ja-JP" altLang="en-US" sz="1000" dirty="0">
                  <a:latin typeface="+mn-ea"/>
                </a:rPr>
                <a:t>名）</a:t>
              </a:r>
              <a:endParaRPr kumimoji="1" lang="en-US" altLang="ja-JP" sz="1000" dirty="0">
                <a:latin typeface="+mn-ea"/>
              </a:endParaRPr>
            </a:p>
            <a:p>
              <a:r>
                <a:rPr kumimoji="1" lang="ja-JP" altLang="en-US" sz="1000" dirty="0">
                  <a:latin typeface="+mn-ea"/>
                </a:rPr>
                <a:t>□　人口６千人規模の町村にある、建築・土木両方を手掛ける老舗の総合建設業者</a:t>
              </a:r>
              <a:endParaRPr kumimoji="1" lang="en-US" altLang="ja-JP" sz="1000" dirty="0">
                <a:latin typeface="+mn-ea"/>
              </a:endParaRPr>
            </a:p>
            <a:p>
              <a:r>
                <a:rPr kumimoji="1" lang="ja-JP" altLang="en-US" sz="1000" dirty="0">
                  <a:latin typeface="+mn-ea"/>
                </a:rPr>
                <a:t>□　長年の放漫経営と不明瞭な会計処理、年商に近い実質債務超過</a:t>
              </a:r>
              <a:endParaRPr kumimoji="1" lang="en-US" altLang="ja-JP" sz="1000" dirty="0">
                <a:latin typeface="+mn-ea"/>
              </a:endParaRPr>
            </a:p>
            <a:p>
              <a:r>
                <a:rPr kumimoji="1" lang="ja-JP" altLang="en-US" sz="1000" dirty="0">
                  <a:latin typeface="+mn-ea"/>
                </a:rPr>
                <a:t>□　代表者急逝により従業員の多くが離散、狭い地域での風評により経営リスクも高まる</a:t>
              </a:r>
              <a:endParaRPr kumimoji="1" lang="en-US" altLang="ja-JP" sz="1000" dirty="0">
                <a:latin typeface="+mn-ea"/>
              </a:endParaRPr>
            </a:p>
          </p:txBody>
        </p:sp>
      </p:grpSp>
      <p:grpSp>
        <p:nvGrpSpPr>
          <p:cNvPr id="65" name="グループ化 64"/>
          <p:cNvGrpSpPr/>
          <p:nvPr/>
        </p:nvGrpSpPr>
        <p:grpSpPr>
          <a:xfrm>
            <a:off x="367553" y="2086311"/>
            <a:ext cx="9202504" cy="707886"/>
            <a:chOff x="529931" y="4762186"/>
            <a:chExt cx="9202504" cy="707886"/>
          </a:xfrm>
        </p:grpSpPr>
        <p:grpSp>
          <p:nvGrpSpPr>
            <p:cNvPr id="66" name="グループ化 65"/>
            <p:cNvGrpSpPr/>
            <p:nvPr/>
          </p:nvGrpSpPr>
          <p:grpSpPr>
            <a:xfrm>
              <a:off x="529931" y="4807946"/>
              <a:ext cx="2774055" cy="576000"/>
              <a:chOff x="4409473" y="2044014"/>
              <a:chExt cx="2774055" cy="576000"/>
            </a:xfrm>
          </p:grpSpPr>
          <p:sp>
            <p:nvSpPr>
              <p:cNvPr id="68" name="正方形/長方形 67">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69" name="楕円 68">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0" name="テキスト ボックス 69">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67" name="テキスト ボックス 66">
              <a:extLst>
                <a:ext uri="{FF2B5EF4-FFF2-40B4-BE49-F238E27FC236}">
                  <a16:creationId xmlns:a16="http://schemas.microsoft.com/office/drawing/2014/main" id="{2DAA054F-36DC-D855-3203-33015158E6CC}"/>
                </a:ext>
              </a:extLst>
            </p:cNvPr>
            <p:cNvSpPr txBox="1"/>
            <p:nvPr/>
          </p:nvSpPr>
          <p:spPr>
            <a:xfrm>
              <a:off x="3331509" y="4762186"/>
              <a:ext cx="6400926" cy="707886"/>
            </a:xfrm>
            <a:prstGeom prst="rect">
              <a:avLst/>
            </a:prstGeom>
            <a:noFill/>
          </p:spPr>
          <p:txBody>
            <a:bodyPr wrap="square" rtlCol="0">
              <a:spAutoFit/>
            </a:bodyPr>
            <a:lstStyle/>
            <a:p>
              <a:r>
                <a:rPr kumimoji="1" lang="ja-JP" altLang="en-US" sz="1000" dirty="0"/>
                <a:t>□　残留した技術者と新代表（急逝した前代表の甥）は全員地域の定住者（逃げ場がない）</a:t>
              </a:r>
              <a:endParaRPr kumimoji="1" lang="en-US" altLang="ja-JP" sz="1000" dirty="0"/>
            </a:p>
            <a:p>
              <a:r>
                <a:rPr kumimoji="1" lang="ja-JP" altLang="en-US" sz="1000" dirty="0"/>
                <a:t>□　</a:t>
              </a:r>
              <a:r>
                <a:rPr kumimoji="1" lang="ja-JP" altLang="en-US" sz="1000" spc="-40" dirty="0"/>
                <a:t>現場技術者の多くが現場作業員経験者であるため、</a:t>
              </a:r>
              <a:r>
                <a:rPr kumimoji="1" lang="ja-JP" altLang="en-US" sz="1000" spc="-30" dirty="0"/>
                <a:t>小さな仕事や同業他社が忌避する仕事でも施工できる</a:t>
              </a:r>
              <a:endParaRPr kumimoji="1" lang="en-US" altLang="ja-JP" sz="1000" spc="-30" dirty="0"/>
            </a:p>
            <a:p>
              <a:r>
                <a:rPr kumimoji="1" lang="ja-JP" altLang="en-US" sz="1000" dirty="0"/>
                <a:t>□　規模が一気に小さくなったので、予算・原価の管理や情報共有の改善が容易にできる可能性がある</a:t>
              </a:r>
              <a:endParaRPr kumimoji="1" lang="en-US" altLang="ja-JP" sz="1000" dirty="0"/>
            </a:p>
            <a:p>
              <a:r>
                <a:rPr kumimoji="1" lang="ja-JP" altLang="en-US" sz="1000" dirty="0"/>
                <a:t>□　残った社員は、非常に家族的で外国人技能実習生との関係も良好</a:t>
              </a:r>
              <a:endParaRPr kumimoji="1" lang="en-US" altLang="ja-JP" sz="1000" dirty="0"/>
            </a:p>
          </p:txBody>
        </p:sp>
      </p:grpSp>
      <p:grpSp>
        <p:nvGrpSpPr>
          <p:cNvPr id="71" name="グループ化 70"/>
          <p:cNvGrpSpPr/>
          <p:nvPr/>
        </p:nvGrpSpPr>
        <p:grpSpPr>
          <a:xfrm>
            <a:off x="367553" y="3059232"/>
            <a:ext cx="9037705" cy="861774"/>
            <a:chOff x="367553" y="2005122"/>
            <a:chExt cx="9037705" cy="861774"/>
          </a:xfrm>
        </p:grpSpPr>
        <p:sp>
          <p:nvSpPr>
            <p:cNvPr id="72" name="楕円 71">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3" name="正方形/長方形 72">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74" name="正方形/長方形 73"/>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75" name="テキスト ボックス 74">
              <a:extLst>
                <a:ext uri="{FF2B5EF4-FFF2-40B4-BE49-F238E27FC236}">
                  <a16:creationId xmlns:a16="http://schemas.microsoft.com/office/drawing/2014/main" id="{2DAA054F-36DC-D855-3203-33015158E6CC}"/>
                </a:ext>
              </a:extLst>
            </p:cNvPr>
            <p:cNvSpPr txBox="1"/>
            <p:nvPr/>
          </p:nvSpPr>
          <p:spPr>
            <a:xfrm>
              <a:off x="3169131" y="2005122"/>
              <a:ext cx="6236127" cy="861774"/>
            </a:xfrm>
            <a:prstGeom prst="rect">
              <a:avLst/>
            </a:prstGeom>
            <a:noFill/>
          </p:spPr>
          <p:txBody>
            <a:bodyPr wrap="square" rtlCol="0">
              <a:spAutoFit/>
            </a:bodyPr>
            <a:lstStyle/>
            <a:p>
              <a:r>
                <a:rPr kumimoji="1" lang="ja-JP" altLang="en-US" sz="1000" dirty="0">
                  <a:latin typeface="+mn-ea"/>
                </a:rPr>
                <a:t>□　「確実に年間で返済可能な</a:t>
              </a:r>
              <a:r>
                <a:rPr kumimoji="1" lang="en-US" altLang="ja-JP" sz="1000" dirty="0">
                  <a:latin typeface="+mn-ea"/>
                </a:rPr>
                <a:t>CF</a:t>
              </a:r>
              <a:r>
                <a:rPr kumimoji="1" lang="ja-JP" altLang="en-US" sz="1000" dirty="0">
                  <a:latin typeface="+mn-ea"/>
                </a:rPr>
                <a:t>（キャッシュフロー）</a:t>
              </a:r>
              <a:r>
                <a:rPr kumimoji="1" lang="en-US" altLang="ja-JP" sz="1000" dirty="0">
                  <a:latin typeface="+mn-ea"/>
                </a:rPr>
                <a:t>×15</a:t>
              </a:r>
              <a:r>
                <a:rPr kumimoji="1" lang="ja-JP" altLang="en-US" sz="1000" dirty="0">
                  <a:latin typeface="+mn-ea"/>
                </a:rPr>
                <a:t>年分」を除く債権を、メイン行が引き受ける　</a:t>
              </a:r>
              <a:endParaRPr kumimoji="1" lang="en-US" altLang="ja-JP" sz="1000" dirty="0">
                <a:latin typeface="+mn-ea"/>
              </a:endParaRPr>
            </a:p>
            <a:p>
              <a:r>
                <a:rPr kumimoji="1" lang="ja-JP" altLang="en-US" sz="1000" dirty="0">
                  <a:latin typeface="+mn-ea"/>
                </a:rPr>
                <a:t>　　</a:t>
              </a:r>
              <a:r>
                <a:rPr kumimoji="1" lang="en-US" altLang="ja-JP" sz="1000" dirty="0">
                  <a:latin typeface="+mn-ea"/>
                </a:rPr>
                <a:t>DDS</a:t>
              </a:r>
              <a:r>
                <a:rPr kumimoji="1" lang="ja-JP" altLang="en-US" sz="1000" dirty="0">
                  <a:latin typeface="+mn-ea"/>
                </a:rPr>
                <a:t>（デット・デット・スワップ）を実施</a:t>
              </a:r>
              <a:endParaRPr kumimoji="1" lang="en-US" altLang="ja-JP" sz="1000" dirty="0">
                <a:latin typeface="+mn-ea"/>
              </a:endParaRPr>
            </a:p>
            <a:p>
              <a:r>
                <a:rPr kumimoji="1" lang="ja-JP" altLang="en-US" sz="1000" dirty="0">
                  <a:latin typeface="+mn-ea"/>
                </a:rPr>
                <a:t>□　企業支援部署から人材を派遣し、予算や原価の管理、経理面での経営管理部分の改善支援を実施</a:t>
              </a:r>
              <a:endParaRPr kumimoji="1" lang="en-US" altLang="ja-JP" sz="1000" dirty="0">
                <a:latin typeface="+mn-ea"/>
              </a:endParaRPr>
            </a:p>
            <a:p>
              <a:r>
                <a:rPr kumimoji="1" lang="ja-JP" altLang="en-US" sz="1000" dirty="0">
                  <a:latin typeface="+mn-ea"/>
                </a:rPr>
                <a:t>□　社長に対し、必要損益、入札工事選定や県外への下請工事受注も含めた経営相談にも毎月対応</a:t>
              </a:r>
              <a:endParaRPr kumimoji="1" lang="en-US" altLang="ja-JP" sz="1000" dirty="0">
                <a:latin typeface="+mn-ea"/>
              </a:endParaRPr>
            </a:p>
            <a:p>
              <a:r>
                <a:rPr kumimoji="1" lang="ja-JP" altLang="en-US" sz="1000" dirty="0">
                  <a:latin typeface="+mn-ea"/>
                </a:rPr>
                <a:t>□　風評被害低減のため、材料費・外注費の支払サイトを短縮、必要な運転資金はメイン行が支援</a:t>
              </a:r>
              <a:endParaRPr kumimoji="1" lang="en-US" altLang="ja-JP" sz="1000" dirty="0">
                <a:latin typeface="+mn-ea"/>
              </a:endParaRPr>
            </a:p>
          </p:txBody>
        </p:sp>
      </p:grpSp>
      <p:grpSp>
        <p:nvGrpSpPr>
          <p:cNvPr id="76" name="グループ化 75"/>
          <p:cNvGrpSpPr/>
          <p:nvPr/>
        </p:nvGrpSpPr>
        <p:grpSpPr>
          <a:xfrm>
            <a:off x="367553" y="4031095"/>
            <a:ext cx="9272357" cy="707886"/>
            <a:chOff x="367553" y="2003522"/>
            <a:chExt cx="9272357" cy="707886"/>
          </a:xfrm>
        </p:grpSpPr>
        <p:sp>
          <p:nvSpPr>
            <p:cNvPr id="77" name="楕円 76">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8" name="正方形/長方形 77">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79" name="正方形/長方形 78"/>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80" name="テキスト ボックス 79">
              <a:extLst>
                <a:ext uri="{FF2B5EF4-FFF2-40B4-BE49-F238E27FC236}">
                  <a16:creationId xmlns:a16="http://schemas.microsoft.com/office/drawing/2014/main" id="{2DAA054F-36DC-D855-3203-33015158E6CC}"/>
                </a:ext>
              </a:extLst>
            </p:cNvPr>
            <p:cNvSpPr txBox="1"/>
            <p:nvPr/>
          </p:nvSpPr>
          <p:spPr>
            <a:xfrm>
              <a:off x="3169131" y="2003522"/>
              <a:ext cx="6470779" cy="707886"/>
            </a:xfrm>
            <a:prstGeom prst="rect">
              <a:avLst/>
            </a:prstGeom>
            <a:noFill/>
          </p:spPr>
          <p:txBody>
            <a:bodyPr wrap="square" rtlCol="0">
              <a:spAutoFit/>
            </a:bodyPr>
            <a:lstStyle/>
            <a:p>
              <a:r>
                <a:rPr kumimoji="1" lang="ja-JP" altLang="en-US" sz="1000" dirty="0">
                  <a:latin typeface="+mn-ea"/>
                </a:rPr>
                <a:t>□　</a:t>
              </a:r>
              <a:r>
                <a:rPr kumimoji="1" lang="en-US" altLang="ja-JP" sz="1000" dirty="0">
                  <a:latin typeface="+mn-ea"/>
                </a:rPr>
                <a:t>DDS</a:t>
              </a:r>
              <a:r>
                <a:rPr kumimoji="1" lang="ja-JP" altLang="en-US" sz="1000" dirty="0">
                  <a:latin typeface="+mn-ea"/>
                </a:rPr>
                <a:t>を含む返済負担軽減もあり、無理なく本業改善に集中でき、短期的に黒字が確保できた</a:t>
              </a:r>
              <a:endParaRPr kumimoji="1" lang="en-US" altLang="ja-JP" sz="1000" dirty="0">
                <a:latin typeface="+mn-ea"/>
              </a:endParaRPr>
            </a:p>
            <a:p>
              <a:r>
                <a:rPr kumimoji="1" lang="ja-JP" altLang="en-US" sz="1000" dirty="0">
                  <a:latin typeface="+mn-ea"/>
                </a:rPr>
                <a:t>□　劣後していない部分を計画３年目で一括返済し、</a:t>
              </a:r>
              <a:r>
                <a:rPr kumimoji="1" lang="en-US" altLang="ja-JP" sz="1000" dirty="0">
                  <a:latin typeface="+mn-ea"/>
                </a:rPr>
                <a:t>DDS</a:t>
              </a:r>
              <a:r>
                <a:rPr kumimoji="1" lang="ja-JP" altLang="en-US" sz="1000" dirty="0">
                  <a:latin typeface="+mn-ea"/>
                </a:rPr>
                <a:t>部分も</a:t>
              </a:r>
              <a:r>
                <a:rPr kumimoji="1" lang="en-US" altLang="ja-JP" sz="1000" dirty="0">
                  <a:latin typeface="+mn-ea"/>
                </a:rPr>
                <a:t>15</a:t>
              </a:r>
              <a:r>
                <a:rPr kumimoji="1" lang="ja-JP" altLang="en-US" sz="1000" dirty="0">
                  <a:latin typeface="+mn-ea"/>
                </a:rPr>
                <a:t>年返済の長期資金にシフトできた</a:t>
              </a:r>
              <a:endParaRPr kumimoji="1" lang="en-US" altLang="ja-JP" sz="1000" dirty="0">
                <a:latin typeface="+mn-ea"/>
              </a:endParaRPr>
            </a:p>
            <a:p>
              <a:r>
                <a:rPr kumimoji="1" lang="ja-JP" altLang="en-US" sz="1000" dirty="0">
                  <a:latin typeface="+mn-ea"/>
                </a:rPr>
                <a:t>□　会社規模に応じた改善ができ、受注不調な年度でも返済財源の確保が可能な損益体質になった</a:t>
              </a:r>
              <a:endParaRPr kumimoji="1" lang="en-US" altLang="ja-JP" sz="1000" dirty="0">
                <a:latin typeface="+mn-ea"/>
              </a:endParaRPr>
            </a:p>
            <a:p>
              <a:r>
                <a:rPr kumimoji="1" lang="ja-JP" altLang="en-US" sz="1000" dirty="0">
                  <a:latin typeface="+mn-ea"/>
                </a:rPr>
                <a:t>□　実質債務超過も解消し、継続可能なビジネスモデルが確立された</a:t>
              </a:r>
              <a:endParaRPr kumimoji="1" lang="en-US" altLang="ja-JP" sz="1000" dirty="0">
                <a:latin typeface="+mn-ea"/>
              </a:endParaRPr>
            </a:p>
          </p:txBody>
        </p:sp>
      </p:grpSp>
      <p:cxnSp>
        <p:nvCxnSpPr>
          <p:cNvPr id="36" name="直線コネクタ 35">
            <a:extLst>
              <a:ext uri="{FF2B5EF4-FFF2-40B4-BE49-F238E27FC236}">
                <a16:creationId xmlns:a16="http://schemas.microsoft.com/office/drawing/2014/main" id="{F52AB47F-C759-4CCA-87B9-04EF78617D93}"/>
              </a:ext>
            </a:extLst>
          </p:cNvPr>
          <p:cNvCxnSpPr/>
          <p:nvPr/>
        </p:nvCxnSpPr>
        <p:spPr>
          <a:xfrm>
            <a:off x="231775" y="657311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1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２</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22020" y="48688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46265" y="5470000"/>
            <a:ext cx="8835241" cy="1092607"/>
          </a:xfrm>
          <a:prstGeom prst="rect">
            <a:avLst/>
          </a:prstGeom>
          <a:noFill/>
        </p:spPr>
        <p:txBody>
          <a:bodyPr wrap="square" rtlCol="0">
            <a:spAutoFit/>
          </a:bodyPr>
          <a:lstStyle/>
          <a:p>
            <a:pPr>
              <a:spcAft>
                <a:spcPts val="600"/>
              </a:spcAft>
            </a:pPr>
            <a:r>
              <a:rPr kumimoji="1" lang="ja-JP" altLang="en-US" sz="1000" dirty="0"/>
              <a:t>　最初に窮境を知った時には、地元の名士が経営する企業でもあり「まさか」という思いでした。地元の地縁を細かく網羅して営業を展開していることは知っていましたが、放漫経営の穴を埋めるには至っていない状態でした。一方で、社風は元々、良くいえば開放的、悪く捉えれば野放しでしたので、社員が個々に持っているネットワークは広く、そこで揉まれて創られたビジネススキルは高いという特徴がありました。</a:t>
            </a:r>
          </a:p>
          <a:p>
            <a:pPr>
              <a:spcAft>
                <a:spcPts val="600"/>
              </a:spcAft>
            </a:pPr>
            <a:r>
              <a:rPr kumimoji="1" lang="ja-JP" altLang="en-US" sz="1000" spc="-20" dirty="0"/>
              <a:t> 　つまり、「個々の特性が組織力として活かされていない」ということですが、事実上、全権を掌握している地元の名士に正面からそれを諭すということ</a:t>
            </a:r>
            <a:r>
              <a:rPr kumimoji="1" lang="ja-JP" altLang="en-US" sz="1000" spc="-30" dirty="0"/>
              <a:t>も、現実的に難しかったが故に、ここまで来てしまったのだろうと感じました。一方で、全く違う力（窮境を救済するスポンサーの力）が加われば、個々</a:t>
            </a:r>
            <a:r>
              <a:rPr kumimoji="1" lang="ja-JP" altLang="en-US" sz="1000" spc="-20" dirty="0"/>
              <a:t>の社員の能力を組織としてまとめ上げることも可能と判断しました。大きな債権放棄を伴いましたが、地元力は保持できたと考えています。</a:t>
            </a:r>
            <a:endParaRPr kumimoji="1" lang="en-US" altLang="ja-JP" sz="1000" spc="-20" dirty="0"/>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3" y="487911"/>
            <a:ext cx="8370501"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p>
        </p:txBody>
      </p:sp>
      <p:sp>
        <p:nvSpPr>
          <p:cNvPr id="45" name="テキスト ボックス 44"/>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6" name="テキスト ボックス 45"/>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26</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67553" y="1127612"/>
            <a:ext cx="9132230" cy="707886"/>
            <a:chOff x="529931" y="3974267"/>
            <a:chExt cx="9132230" cy="707886"/>
          </a:xfrm>
        </p:grpSpPr>
        <p:grpSp>
          <p:nvGrpSpPr>
            <p:cNvPr id="83" name="グループ化 82"/>
            <p:cNvGrpSpPr/>
            <p:nvPr/>
          </p:nvGrpSpPr>
          <p:grpSpPr>
            <a:xfrm>
              <a:off x="529931" y="4005263"/>
              <a:ext cx="2774055" cy="576000"/>
              <a:chOff x="4409473" y="1240406"/>
              <a:chExt cx="2774055" cy="576000"/>
            </a:xfrm>
          </p:grpSpPr>
          <p:sp>
            <p:nvSpPr>
              <p:cNvPr id="85" name="正方形/長方形 8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86" name="グループ化 85"/>
              <p:cNvGrpSpPr/>
              <p:nvPr/>
            </p:nvGrpSpPr>
            <p:grpSpPr>
              <a:xfrm>
                <a:off x="4409473" y="1240406"/>
                <a:ext cx="576000" cy="576000"/>
                <a:chOff x="279451" y="1197222"/>
                <a:chExt cx="576000" cy="576000"/>
              </a:xfrm>
            </p:grpSpPr>
            <p:sp>
              <p:nvSpPr>
                <p:cNvPr id="87" name="楕円 8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テキスト ボックス 8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84" name="テキスト ボックス 83">
              <a:extLst>
                <a:ext uri="{FF2B5EF4-FFF2-40B4-BE49-F238E27FC236}">
                  <a16:creationId xmlns:a16="http://schemas.microsoft.com/office/drawing/2014/main" id="{2DAA054F-36DC-D855-3203-33015158E6CC}"/>
                </a:ext>
              </a:extLst>
            </p:cNvPr>
            <p:cNvSpPr txBox="1"/>
            <p:nvPr/>
          </p:nvSpPr>
          <p:spPr>
            <a:xfrm>
              <a:off x="3394403" y="3974267"/>
              <a:ext cx="6267758" cy="707886"/>
            </a:xfrm>
            <a:prstGeom prst="rect">
              <a:avLst/>
            </a:prstGeom>
            <a:noFill/>
          </p:spPr>
          <p:txBody>
            <a:bodyPr wrap="square" rtlCol="0">
              <a:spAutoFit/>
            </a:bodyPr>
            <a:lstStyle/>
            <a:p>
              <a:r>
                <a:rPr kumimoji="1" lang="ja-JP" altLang="en-US" sz="1000" dirty="0">
                  <a:latin typeface="+mn-ea"/>
                </a:rPr>
                <a:t>□　年商</a:t>
              </a:r>
              <a:r>
                <a:rPr kumimoji="1" lang="en-US" altLang="ja-JP" sz="1000" dirty="0">
                  <a:latin typeface="+mn-ea"/>
                </a:rPr>
                <a:t>30</a:t>
              </a:r>
              <a:r>
                <a:rPr kumimoji="1" lang="ja-JP" altLang="en-US" sz="1000" dirty="0">
                  <a:latin typeface="+mn-ea"/>
                </a:rPr>
                <a:t>億円規模、地元でも有数の老舗の総合建設業</a:t>
              </a:r>
              <a:endParaRPr kumimoji="1" lang="en-US" altLang="ja-JP" sz="1000" dirty="0">
                <a:latin typeface="+mn-ea"/>
              </a:endParaRPr>
            </a:p>
            <a:p>
              <a:r>
                <a:rPr kumimoji="1" lang="ja-JP" altLang="en-US" sz="1000" dirty="0">
                  <a:latin typeface="+mn-ea"/>
                </a:rPr>
                <a:t>□　建築は官公庁・民間の大型工事から、住宅やリフォームも幅広く手掛ける</a:t>
              </a:r>
              <a:endParaRPr kumimoji="1" lang="en-US" altLang="ja-JP" sz="1000" dirty="0">
                <a:latin typeface="+mn-ea"/>
              </a:endParaRPr>
            </a:p>
            <a:p>
              <a:r>
                <a:rPr kumimoji="1" lang="ja-JP" altLang="en-US" sz="1000" dirty="0">
                  <a:latin typeface="+mn-ea"/>
                </a:rPr>
                <a:t>□　長年、不明瞭な会計処理を繰り返していた</a:t>
              </a:r>
              <a:endParaRPr kumimoji="1" lang="en-US" altLang="ja-JP" sz="1000" dirty="0">
                <a:latin typeface="+mn-ea"/>
              </a:endParaRPr>
            </a:p>
            <a:p>
              <a:r>
                <a:rPr kumimoji="1" lang="ja-JP" altLang="en-US" sz="1000" dirty="0">
                  <a:latin typeface="+mn-ea"/>
                </a:rPr>
                <a:t>□　先代が急逝し、一族が事業承継後に不明瞭な会計処理があることを取引金融機関に開示した</a:t>
              </a:r>
              <a:endParaRPr kumimoji="1" lang="en-US" altLang="ja-JP" sz="1000" dirty="0">
                <a:latin typeface="+mn-ea"/>
              </a:endParaRPr>
            </a:p>
          </p:txBody>
        </p:sp>
      </p:grpSp>
      <p:grpSp>
        <p:nvGrpSpPr>
          <p:cNvPr id="89" name="グループ化 88"/>
          <p:cNvGrpSpPr/>
          <p:nvPr/>
        </p:nvGrpSpPr>
        <p:grpSpPr>
          <a:xfrm>
            <a:off x="367553" y="2015836"/>
            <a:ext cx="9265397" cy="576000"/>
            <a:chOff x="529931" y="4807946"/>
            <a:chExt cx="9265397" cy="576000"/>
          </a:xfrm>
        </p:grpSpPr>
        <p:grpSp>
          <p:nvGrpSpPr>
            <p:cNvPr id="90" name="グループ化 89"/>
            <p:cNvGrpSpPr/>
            <p:nvPr/>
          </p:nvGrpSpPr>
          <p:grpSpPr>
            <a:xfrm>
              <a:off x="529931" y="4807946"/>
              <a:ext cx="2774055" cy="576000"/>
              <a:chOff x="4409473" y="2044014"/>
              <a:chExt cx="2774055" cy="576000"/>
            </a:xfrm>
          </p:grpSpPr>
          <p:sp>
            <p:nvSpPr>
              <p:cNvPr id="92" name="正方形/長方形 9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93" name="楕円 9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4" name="テキスト ボックス 93">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1" name="テキスト ボックス 90">
              <a:extLst>
                <a:ext uri="{FF2B5EF4-FFF2-40B4-BE49-F238E27FC236}">
                  <a16:creationId xmlns:a16="http://schemas.microsoft.com/office/drawing/2014/main" id="{2DAA054F-36DC-D855-3203-33015158E6CC}"/>
                </a:ext>
              </a:extLst>
            </p:cNvPr>
            <p:cNvSpPr txBox="1"/>
            <p:nvPr/>
          </p:nvSpPr>
          <p:spPr>
            <a:xfrm>
              <a:off x="3394402" y="4823488"/>
              <a:ext cx="6400926" cy="553998"/>
            </a:xfrm>
            <a:prstGeom prst="rect">
              <a:avLst/>
            </a:prstGeom>
            <a:noFill/>
          </p:spPr>
          <p:txBody>
            <a:bodyPr wrap="square" rtlCol="0">
              <a:spAutoFit/>
            </a:bodyPr>
            <a:lstStyle/>
            <a:p>
              <a:r>
                <a:rPr kumimoji="1" lang="ja-JP" altLang="en-US" sz="1000" dirty="0">
                  <a:latin typeface="+mn-ea"/>
                </a:rPr>
                <a:t>□　地域に細かなネットワークがあり、建築部門は地域外にも民間建築の販路を持っていた</a:t>
              </a:r>
              <a:endParaRPr kumimoji="1" lang="en-US" altLang="ja-JP" sz="1000" dirty="0">
                <a:latin typeface="+mn-ea"/>
              </a:endParaRPr>
            </a:p>
            <a:p>
              <a:r>
                <a:rPr kumimoji="1" lang="ja-JP" altLang="en-US" sz="1000" dirty="0">
                  <a:latin typeface="+mn-ea"/>
                </a:rPr>
                <a:t>□　</a:t>
              </a:r>
              <a:r>
                <a:rPr kumimoji="1" lang="ja-JP" altLang="en-US" sz="1000" spc="-20" dirty="0">
                  <a:latin typeface="+mn-ea"/>
                </a:rPr>
                <a:t>建設協力会やスポーツ活動等を通じて、地域に世代を問わず幅広いネットワークをもつ社員が多数いた</a:t>
              </a:r>
              <a:endParaRPr kumimoji="1" lang="en-US" altLang="ja-JP" sz="1000" spc="-20" dirty="0">
                <a:latin typeface="+mn-ea"/>
              </a:endParaRPr>
            </a:p>
            <a:p>
              <a:r>
                <a:rPr kumimoji="1" lang="ja-JP" altLang="en-US" sz="1000" dirty="0">
                  <a:latin typeface="+mn-ea"/>
                </a:rPr>
                <a:t>□　一族以外の経営幹部２名（営業・経理）が優秀かつ地元出身者で、社内外からの人望が厚い</a:t>
              </a:r>
              <a:endParaRPr kumimoji="1" lang="en-US" altLang="ja-JP" sz="1000" dirty="0">
                <a:latin typeface="+mn-ea"/>
              </a:endParaRPr>
            </a:p>
          </p:txBody>
        </p:sp>
      </p:grpSp>
      <p:grpSp>
        <p:nvGrpSpPr>
          <p:cNvPr id="95" name="グループ化 94"/>
          <p:cNvGrpSpPr/>
          <p:nvPr/>
        </p:nvGrpSpPr>
        <p:grpSpPr>
          <a:xfrm>
            <a:off x="367553" y="2819852"/>
            <a:ext cx="9100595" cy="707886"/>
            <a:chOff x="367553" y="1765742"/>
            <a:chExt cx="9100595" cy="707886"/>
          </a:xfrm>
        </p:grpSpPr>
        <p:sp>
          <p:nvSpPr>
            <p:cNvPr id="96" name="楕円 95">
              <a:extLst>
                <a:ext uri="{FF2B5EF4-FFF2-40B4-BE49-F238E27FC236}">
                  <a16:creationId xmlns:a16="http://schemas.microsoft.com/office/drawing/2014/main" id="{2AE0324C-3B8C-24E1-8BC4-F9FCA16881D9}"/>
                </a:ext>
              </a:extLst>
            </p:cNvPr>
            <p:cNvSpPr/>
            <p:nvPr/>
          </p:nvSpPr>
          <p:spPr>
            <a:xfrm>
              <a:off x="367553" y="1841558"/>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97" name="正方形/長方形 96">
              <a:extLst>
                <a:ext uri="{FF2B5EF4-FFF2-40B4-BE49-F238E27FC236}">
                  <a16:creationId xmlns:a16="http://schemas.microsoft.com/office/drawing/2014/main" id="{3EC40967-2ED1-3B72-5B58-805876737928}"/>
                </a:ext>
              </a:extLst>
            </p:cNvPr>
            <p:cNvSpPr/>
            <p:nvPr/>
          </p:nvSpPr>
          <p:spPr>
            <a:xfrm>
              <a:off x="1033968" y="1873968"/>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98" name="正方形/長方形 97"/>
            <p:cNvSpPr/>
            <p:nvPr/>
          </p:nvSpPr>
          <p:spPr>
            <a:xfrm>
              <a:off x="424204" y="189872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99" name="テキスト ボックス 98">
              <a:extLst>
                <a:ext uri="{FF2B5EF4-FFF2-40B4-BE49-F238E27FC236}">
                  <a16:creationId xmlns:a16="http://schemas.microsoft.com/office/drawing/2014/main" id="{2DAA054F-36DC-D855-3203-33015158E6CC}"/>
                </a:ext>
              </a:extLst>
            </p:cNvPr>
            <p:cNvSpPr txBox="1"/>
            <p:nvPr/>
          </p:nvSpPr>
          <p:spPr>
            <a:xfrm>
              <a:off x="3232021" y="1765742"/>
              <a:ext cx="6236127" cy="707886"/>
            </a:xfrm>
            <a:prstGeom prst="rect">
              <a:avLst/>
            </a:prstGeom>
            <a:noFill/>
          </p:spPr>
          <p:txBody>
            <a:bodyPr wrap="square" rtlCol="0">
              <a:spAutoFit/>
            </a:bodyPr>
            <a:lstStyle/>
            <a:p>
              <a:r>
                <a:rPr kumimoji="1" lang="ja-JP" altLang="en-US" sz="1000" dirty="0">
                  <a:latin typeface="+mn-ea"/>
                </a:rPr>
                <a:t>□　第二会社方式による、大幅な実質債権放棄を伴う抜本再生スキームをメイン行として主導</a:t>
              </a:r>
              <a:endParaRPr kumimoji="1" lang="en-US" altLang="ja-JP" sz="1000" dirty="0">
                <a:latin typeface="+mn-ea"/>
              </a:endParaRPr>
            </a:p>
            <a:p>
              <a:r>
                <a:rPr kumimoji="1" lang="ja-JP" altLang="en-US" sz="1000" dirty="0">
                  <a:latin typeface="+mn-ea"/>
                </a:rPr>
                <a:t>□　スキーム完遂までの</a:t>
              </a:r>
              <a:r>
                <a:rPr kumimoji="1" lang="en-US" altLang="ja-JP" sz="1000" dirty="0">
                  <a:latin typeface="+mn-ea"/>
                </a:rPr>
                <a:t>DIP</a:t>
              </a:r>
              <a:r>
                <a:rPr kumimoji="1" lang="ja-JP" altLang="en-US" sz="1000" dirty="0">
                  <a:latin typeface="+mn-ea"/>
                </a:rPr>
                <a:t>ファイナンス</a:t>
              </a:r>
              <a:r>
                <a:rPr kumimoji="1" lang="en-US" altLang="ja-JP" sz="1000" baseline="30000" dirty="0">
                  <a:latin typeface="+mn-ea"/>
                </a:rPr>
                <a:t>※</a:t>
              </a:r>
              <a:r>
                <a:rPr kumimoji="1" lang="ja-JP" altLang="en-US" sz="1000" dirty="0">
                  <a:latin typeface="+mn-ea"/>
                </a:rPr>
                <a:t>の一部を積極的に対応</a:t>
              </a:r>
              <a:endParaRPr kumimoji="1" lang="en-US" altLang="ja-JP" sz="1000" dirty="0">
                <a:latin typeface="+mn-ea"/>
              </a:endParaRPr>
            </a:p>
            <a:p>
              <a:r>
                <a:rPr kumimoji="1" lang="ja-JP" altLang="en-US" sz="1000" dirty="0">
                  <a:latin typeface="+mn-ea"/>
                </a:rPr>
                <a:t>□　スポンサーの選定を地域金融機関の立場（情報が集中）で分析し、再生会社に助言</a:t>
              </a:r>
              <a:endParaRPr kumimoji="1" lang="en-US" altLang="ja-JP" sz="1000" dirty="0">
                <a:latin typeface="+mn-ea"/>
              </a:endParaRPr>
            </a:p>
            <a:p>
              <a:r>
                <a:rPr kumimoji="1" lang="ja-JP" altLang="en-US" sz="1000" dirty="0">
                  <a:latin typeface="+mn-ea"/>
                </a:rPr>
                <a:t>□　スポンサーへの打診・調整等を含むスキーム全体像を描き、再生を主導</a:t>
              </a:r>
              <a:endParaRPr kumimoji="1" lang="en-US" altLang="ja-JP" sz="1000" dirty="0">
                <a:latin typeface="+mn-ea"/>
              </a:endParaRPr>
            </a:p>
          </p:txBody>
        </p:sp>
      </p:grpSp>
      <p:grpSp>
        <p:nvGrpSpPr>
          <p:cNvPr id="100" name="グループ化 99"/>
          <p:cNvGrpSpPr/>
          <p:nvPr/>
        </p:nvGrpSpPr>
        <p:grpSpPr>
          <a:xfrm>
            <a:off x="367553" y="3891237"/>
            <a:ext cx="9335247" cy="861774"/>
            <a:chOff x="367553" y="1863664"/>
            <a:chExt cx="9335247" cy="861774"/>
          </a:xfrm>
        </p:grpSpPr>
        <p:sp>
          <p:nvSpPr>
            <p:cNvPr id="101" name="楕円 100">
              <a:extLst>
                <a:ext uri="{FF2B5EF4-FFF2-40B4-BE49-F238E27FC236}">
                  <a16:creationId xmlns:a16="http://schemas.microsoft.com/office/drawing/2014/main" id="{2AE0324C-3B8C-24E1-8BC4-F9FCA16881D9}"/>
                </a:ext>
              </a:extLst>
            </p:cNvPr>
            <p:cNvSpPr/>
            <p:nvPr/>
          </p:nvSpPr>
          <p:spPr>
            <a:xfrm>
              <a:off x="367553" y="1927523"/>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02" name="正方形/長方形 101">
              <a:extLst>
                <a:ext uri="{FF2B5EF4-FFF2-40B4-BE49-F238E27FC236}">
                  <a16:creationId xmlns:a16="http://schemas.microsoft.com/office/drawing/2014/main" id="{3EC40967-2ED1-3B72-5B58-805876737928}"/>
                </a:ext>
              </a:extLst>
            </p:cNvPr>
            <p:cNvSpPr/>
            <p:nvPr/>
          </p:nvSpPr>
          <p:spPr>
            <a:xfrm>
              <a:off x="1033968" y="1966512"/>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103" name="正方形/長方形 102"/>
            <p:cNvSpPr/>
            <p:nvPr/>
          </p:nvSpPr>
          <p:spPr>
            <a:xfrm>
              <a:off x="424203" y="1979904"/>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2DAA054F-36DC-D855-3203-33015158E6CC}"/>
                </a:ext>
              </a:extLst>
            </p:cNvPr>
            <p:cNvSpPr txBox="1"/>
            <p:nvPr/>
          </p:nvSpPr>
          <p:spPr>
            <a:xfrm>
              <a:off x="3232021" y="1863664"/>
              <a:ext cx="6470779" cy="861774"/>
            </a:xfrm>
            <a:prstGeom prst="rect">
              <a:avLst/>
            </a:prstGeom>
            <a:noFill/>
          </p:spPr>
          <p:txBody>
            <a:bodyPr wrap="square" rtlCol="0">
              <a:spAutoFit/>
            </a:bodyPr>
            <a:lstStyle/>
            <a:p>
              <a:r>
                <a:rPr kumimoji="1" lang="ja-JP" altLang="en-US" sz="1000" dirty="0">
                  <a:latin typeface="+mn-ea"/>
                </a:rPr>
                <a:t>□　地域のインフラを支える、地元企業体がスポンサーとして子会社化</a:t>
              </a:r>
              <a:endParaRPr kumimoji="1" lang="en-US" altLang="ja-JP" sz="1000" dirty="0">
                <a:latin typeface="+mn-ea"/>
              </a:endParaRPr>
            </a:p>
            <a:p>
              <a:r>
                <a:rPr kumimoji="1" lang="ja-JP" altLang="en-US" sz="1000" dirty="0">
                  <a:latin typeface="+mn-ea"/>
                </a:rPr>
                <a:t>□　スポンサー企業に建築部門の知見はなかったが、長年の経営管理ノウハウを再生会社に注入し１年目</a:t>
              </a:r>
              <a:endParaRPr kumimoji="1" lang="en-US" altLang="ja-JP" sz="1000" dirty="0">
                <a:latin typeface="+mn-ea"/>
              </a:endParaRPr>
            </a:p>
            <a:p>
              <a:r>
                <a:rPr kumimoji="1" lang="ja-JP" altLang="en-US" sz="1000" dirty="0">
                  <a:latin typeface="+mn-ea"/>
                </a:rPr>
                <a:t>　　から黒字化達成</a:t>
              </a:r>
              <a:endParaRPr kumimoji="1" lang="en-US" altLang="ja-JP" sz="1000" dirty="0">
                <a:latin typeface="+mn-ea"/>
              </a:endParaRPr>
            </a:p>
            <a:p>
              <a:r>
                <a:rPr kumimoji="1" lang="ja-JP" altLang="en-US" sz="1000" dirty="0">
                  <a:latin typeface="+mn-ea"/>
                </a:rPr>
                <a:t>□　優良スポンサーの傘下に入ったこともあり、金融取引や資材取引も一気に正常化</a:t>
              </a:r>
              <a:endParaRPr kumimoji="1" lang="en-US" altLang="ja-JP" sz="1000" dirty="0">
                <a:latin typeface="+mn-ea"/>
              </a:endParaRPr>
            </a:p>
            <a:p>
              <a:r>
                <a:rPr kumimoji="1" lang="ja-JP" altLang="en-US" sz="1000" dirty="0">
                  <a:latin typeface="+mn-ea"/>
                </a:rPr>
                <a:t>□　スポンサー企業の一部門として、地域の建築需要を担う企業としての役割を引き続き果たしている</a:t>
              </a:r>
              <a:endParaRPr kumimoji="1" lang="en-US" altLang="ja-JP" sz="1000" dirty="0">
                <a:latin typeface="+mn-ea"/>
              </a:endParaRPr>
            </a:p>
          </p:txBody>
        </p:sp>
      </p:grpSp>
      <p:sp>
        <p:nvSpPr>
          <p:cNvPr id="105" name="テキスト ボックス 104">
            <a:extLst>
              <a:ext uri="{FF2B5EF4-FFF2-40B4-BE49-F238E27FC236}">
                <a16:creationId xmlns:a16="http://schemas.microsoft.com/office/drawing/2014/main" id="{7FF0930B-48C4-417E-9D9D-22D3D74C1304}"/>
              </a:ext>
            </a:extLst>
          </p:cNvPr>
          <p:cNvSpPr txBox="1"/>
          <p:nvPr/>
        </p:nvSpPr>
        <p:spPr>
          <a:xfrm>
            <a:off x="3497713" y="3433106"/>
            <a:ext cx="5396388" cy="33855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a:t>
            </a:r>
            <a:r>
              <a:rPr kumimoji="1" lang="en-US" altLang="ja-JP" sz="800" dirty="0">
                <a:latin typeface="+mn-ea"/>
              </a:rPr>
              <a:t>Debtor in Possession Finance</a:t>
            </a:r>
            <a:r>
              <a:rPr kumimoji="1" lang="ja-JP" altLang="en-US" sz="800" dirty="0">
                <a:latin typeface="+mn-ea"/>
              </a:rPr>
              <a:t>」の略称、再建型の法的手続きや私的整理手続き中の過大な債務を抱える企業</a:t>
            </a:r>
            <a:endParaRPr kumimoji="1" lang="en-US" altLang="ja-JP" sz="800" dirty="0">
              <a:latin typeface="+mn-ea"/>
            </a:endParaRPr>
          </a:p>
          <a:p>
            <a:r>
              <a:rPr kumimoji="1" lang="ja-JP" altLang="en-US" sz="800" dirty="0">
                <a:latin typeface="+mn-ea"/>
              </a:rPr>
              <a:t>　に対して資金繰りの維持等の目的で金融機関が新規の融資をすること</a:t>
            </a:r>
          </a:p>
        </p:txBody>
      </p:sp>
      <p:cxnSp>
        <p:nvCxnSpPr>
          <p:cNvPr id="35" name="直線コネクタ 34">
            <a:extLst>
              <a:ext uri="{FF2B5EF4-FFF2-40B4-BE49-F238E27FC236}">
                <a16:creationId xmlns:a16="http://schemas.microsoft.com/office/drawing/2014/main" id="{F52AB47F-C759-4CCA-87B9-04EF78617D93}"/>
              </a:ext>
            </a:extLst>
          </p:cNvPr>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119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の目利き（参考事例）　その３</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22020" y="47637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F6F2528-8826-4499-997C-75D3EE061DC6}"/>
              </a:ext>
            </a:extLst>
          </p:cNvPr>
          <p:cNvSpPr/>
          <p:nvPr/>
        </p:nvSpPr>
        <p:spPr>
          <a:xfrm>
            <a:off x="273000" y="48795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32994" y="5406940"/>
            <a:ext cx="8835241" cy="1092607"/>
          </a:xfrm>
          <a:prstGeom prst="rect">
            <a:avLst/>
          </a:prstGeom>
          <a:noFill/>
        </p:spPr>
        <p:txBody>
          <a:bodyPr wrap="square" rtlCol="0">
            <a:spAutoFit/>
          </a:bodyPr>
          <a:lstStyle/>
          <a:p>
            <a:pPr>
              <a:spcAft>
                <a:spcPts val="600"/>
              </a:spcAft>
            </a:pPr>
            <a:r>
              <a:rPr kumimoji="1" lang="ja-JP" altLang="en-US" sz="1000" dirty="0">
                <a:latin typeface="游ゴシック" panose="020B0400000000000000" pitchFamily="50" charset="-128"/>
              </a:rPr>
              <a:t>　今回のご支援は、急な融資相談を受けたことがきっかけで始まりました。まずは、経営者との面談を通じて、急な資金調達が必要になった背景や理由を丁寧にヒアリングしました。その結果、資金管理体制に課題があることが分かり、経営者にもその状況を理解してもらいました。次に、そのやりとり</a:t>
            </a:r>
            <a:r>
              <a:rPr kumimoji="1" lang="ja-JP" altLang="en-US" sz="1000" spc="-10" dirty="0">
                <a:latin typeface="游ゴシック" panose="020B0400000000000000" pitchFamily="50" charset="-128"/>
              </a:rPr>
              <a:t>の中で、</a:t>
            </a:r>
            <a:r>
              <a:rPr kumimoji="1" lang="ja-JP" altLang="en-US" sz="1000" dirty="0">
                <a:latin typeface="游ゴシック" panose="020B0400000000000000" pitchFamily="50" charset="-128"/>
              </a:rPr>
              <a:t>工事ごとの資金管理・採算管理が現場任せであり、現場職人と管理部門とのコミュニケーションも不十分であるという点に着目しました。</a:t>
            </a:r>
            <a:endParaRPr kumimoji="1" lang="en-US" altLang="ja-JP" sz="1000" dirty="0">
              <a:latin typeface="游ゴシック" panose="020B0400000000000000" pitchFamily="50" charset="-128"/>
            </a:endParaRPr>
          </a:p>
          <a:p>
            <a:pPr>
              <a:spcAft>
                <a:spcPts val="600"/>
              </a:spcAft>
            </a:pPr>
            <a:r>
              <a:rPr kumimoji="1" lang="ja-JP" altLang="en-US" sz="1000" spc="-20" dirty="0">
                <a:latin typeface="游ゴシック" panose="020B0400000000000000" pitchFamily="50" charset="-128"/>
              </a:rPr>
              <a:t>　</a:t>
            </a:r>
            <a:r>
              <a:rPr kumimoji="1" lang="ja-JP" altLang="en-US" sz="1000" dirty="0">
                <a:latin typeface="游ゴシック" panose="020B0400000000000000" pitchFamily="50" charset="-128"/>
              </a:rPr>
              <a:t>改善に向けて、受注管理データベースを作成したのですが、導入当初は現場から相当な不満があったようです。しかし、社内で人望のある若手を中心</a:t>
            </a:r>
            <a:r>
              <a:rPr lang="ja-JP" altLang="en-US" sz="1000" spc="10" dirty="0">
                <a:latin typeface="游ゴシック" panose="020B0400000000000000" pitchFamily="50" charset="-128"/>
              </a:rPr>
              <a:t>に事業</a:t>
            </a:r>
            <a:r>
              <a:rPr kumimoji="1" lang="ja-JP" altLang="en-US" sz="1000" spc="10" dirty="0">
                <a:latin typeface="游ゴシック" panose="020B0400000000000000" pitchFamily="50" charset="-128"/>
              </a:rPr>
              <a:t>改善チーム</a:t>
            </a:r>
            <a:r>
              <a:rPr lang="ja-JP" altLang="en-US" sz="1000" spc="10" dirty="0">
                <a:latin typeface="游ゴシック" panose="020B0400000000000000" pitchFamily="50" charset="-128"/>
              </a:rPr>
              <a:t>を組成し</a:t>
            </a:r>
            <a:r>
              <a:rPr kumimoji="1" lang="ja-JP" altLang="en-US" sz="1000" spc="10" dirty="0">
                <a:latin typeface="游ゴシック" panose="020B0400000000000000" pitchFamily="50" charset="-128"/>
              </a:rPr>
              <a:t>、根気強く社内浸透に取り組みました。</a:t>
            </a:r>
            <a:r>
              <a:rPr kumimoji="1" lang="ja-JP" altLang="en-US" sz="1000" spc="20" dirty="0">
                <a:latin typeface="游ゴシック" panose="020B0400000000000000" pitchFamily="50" charset="-128"/>
              </a:rPr>
              <a:t>あるべき論を掲げて頭ごなしに管理体制の見直しを支援するのではなく、経営者の</a:t>
            </a:r>
            <a:r>
              <a:rPr kumimoji="1" lang="ja-JP" altLang="en-US" sz="1000" dirty="0">
                <a:latin typeface="游ゴシック" panose="020B0400000000000000" pitchFamily="50" charset="-128"/>
              </a:rPr>
              <a:t>十分な理解を得ながら</a:t>
            </a:r>
            <a:r>
              <a:rPr kumimoji="1" lang="ja-JP" altLang="en-US" sz="1000" spc="-20" dirty="0">
                <a:latin typeface="游ゴシック" panose="020B0400000000000000" pitchFamily="50" charset="-128"/>
              </a:rPr>
              <a:t>、キーマンを巻き込みつつ、現場の納得感にも配慮して改善に取り組んだことが、良い結果につながったと思います。</a:t>
            </a:r>
            <a:endParaRPr kumimoji="1" lang="en-US" altLang="ja-JP" sz="1000" spc="-20" dirty="0">
              <a:latin typeface="游ゴシック" panose="020B0400000000000000" pitchFamily="50" charset="-128"/>
            </a:endParaRPr>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67553" y="1158608"/>
            <a:ext cx="9132229" cy="576000"/>
            <a:chOff x="529931" y="4005263"/>
            <a:chExt cx="9132229" cy="576000"/>
          </a:xfrm>
        </p:grpSpPr>
        <p:grpSp>
          <p:nvGrpSpPr>
            <p:cNvPr id="83" name="グループ化 82"/>
            <p:cNvGrpSpPr/>
            <p:nvPr/>
          </p:nvGrpSpPr>
          <p:grpSpPr>
            <a:xfrm>
              <a:off x="529931" y="4005263"/>
              <a:ext cx="2774055" cy="576000"/>
              <a:chOff x="4409473" y="1240406"/>
              <a:chExt cx="2774055" cy="576000"/>
            </a:xfrm>
          </p:grpSpPr>
          <p:sp>
            <p:nvSpPr>
              <p:cNvPr id="85" name="正方形/長方形 8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86" name="グループ化 85"/>
              <p:cNvGrpSpPr/>
              <p:nvPr/>
            </p:nvGrpSpPr>
            <p:grpSpPr>
              <a:xfrm>
                <a:off x="4409473" y="1240406"/>
                <a:ext cx="576000" cy="576000"/>
                <a:chOff x="279451" y="1197222"/>
                <a:chExt cx="576000" cy="576000"/>
              </a:xfrm>
            </p:grpSpPr>
            <p:sp>
              <p:nvSpPr>
                <p:cNvPr id="87" name="楕円 8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テキスト ボックス 8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84" name="テキスト ボックス 83">
              <a:extLst>
                <a:ext uri="{FF2B5EF4-FFF2-40B4-BE49-F238E27FC236}">
                  <a16:creationId xmlns:a16="http://schemas.microsoft.com/office/drawing/2014/main" id="{2DAA054F-36DC-D855-3203-33015158E6CC}"/>
                </a:ext>
              </a:extLst>
            </p:cNvPr>
            <p:cNvSpPr txBox="1"/>
            <p:nvPr/>
          </p:nvSpPr>
          <p:spPr>
            <a:xfrm>
              <a:off x="3394402" y="4013962"/>
              <a:ext cx="6267758" cy="553998"/>
            </a:xfrm>
            <a:prstGeom prst="rect">
              <a:avLst/>
            </a:prstGeom>
            <a:noFill/>
          </p:spPr>
          <p:txBody>
            <a:bodyPr wrap="square" rtlCol="0">
              <a:spAutoFit/>
            </a:bodyPr>
            <a:lstStyle/>
            <a:p>
              <a:r>
                <a:rPr kumimoji="1" lang="ja-JP" altLang="en-US" sz="1000" dirty="0">
                  <a:latin typeface="+mn-ea"/>
                </a:rPr>
                <a:t>□　年商約</a:t>
              </a:r>
              <a:r>
                <a:rPr kumimoji="1" lang="en-US" altLang="ja-JP" sz="1000" dirty="0">
                  <a:latin typeface="+mn-ea"/>
                </a:rPr>
                <a:t>14</a:t>
              </a:r>
              <a:r>
                <a:rPr kumimoji="1" lang="ja-JP" altLang="en-US" sz="1000" dirty="0">
                  <a:latin typeface="+mn-ea"/>
                </a:rPr>
                <a:t>億円の土木建設業者で、土木工事部門・鉄骨工事部門等、三つの事業部門を有している　</a:t>
              </a:r>
              <a:endParaRPr kumimoji="1" lang="en-US" altLang="ja-JP" sz="1000" dirty="0">
                <a:latin typeface="+mn-ea"/>
              </a:endParaRPr>
            </a:p>
            <a:p>
              <a:r>
                <a:rPr kumimoji="1" lang="ja-JP" altLang="en-US" sz="1000" dirty="0">
                  <a:latin typeface="+mn-ea"/>
                </a:rPr>
                <a:t>□　施工管理体制が未整備であり、そのため工事受注の採算が悪化し、大幅な赤字計上となった</a:t>
              </a:r>
              <a:endParaRPr kumimoji="1" lang="en-US" altLang="ja-JP" sz="1000" dirty="0">
                <a:latin typeface="+mn-ea"/>
              </a:endParaRPr>
            </a:p>
            <a:p>
              <a:r>
                <a:rPr kumimoji="1" lang="ja-JP" altLang="en-US" sz="1000" dirty="0">
                  <a:latin typeface="+mn-ea"/>
                </a:rPr>
                <a:t>□　場当たり的な経営であり、急な資金不足に陥ってしまった</a:t>
              </a:r>
              <a:endParaRPr kumimoji="1" lang="en-US" altLang="ja-JP" sz="1000" dirty="0">
                <a:latin typeface="+mn-ea"/>
              </a:endParaRPr>
            </a:p>
          </p:txBody>
        </p:sp>
      </p:grpSp>
      <p:grpSp>
        <p:nvGrpSpPr>
          <p:cNvPr id="89" name="グループ化 88"/>
          <p:cNvGrpSpPr/>
          <p:nvPr/>
        </p:nvGrpSpPr>
        <p:grpSpPr>
          <a:xfrm>
            <a:off x="367553" y="2014740"/>
            <a:ext cx="9265397" cy="707886"/>
            <a:chOff x="529931" y="4771343"/>
            <a:chExt cx="9265397" cy="707886"/>
          </a:xfrm>
        </p:grpSpPr>
        <p:grpSp>
          <p:nvGrpSpPr>
            <p:cNvPr id="90" name="グループ化 89"/>
            <p:cNvGrpSpPr/>
            <p:nvPr/>
          </p:nvGrpSpPr>
          <p:grpSpPr>
            <a:xfrm>
              <a:off x="529931" y="4807946"/>
              <a:ext cx="2774055" cy="576000"/>
              <a:chOff x="4409473" y="2044014"/>
              <a:chExt cx="2774055" cy="576000"/>
            </a:xfrm>
          </p:grpSpPr>
          <p:sp>
            <p:nvSpPr>
              <p:cNvPr id="92" name="正方形/長方形 9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93" name="楕円 9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4" name="テキスト ボックス 93">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1" name="テキスト ボックス 90">
              <a:extLst>
                <a:ext uri="{FF2B5EF4-FFF2-40B4-BE49-F238E27FC236}">
                  <a16:creationId xmlns:a16="http://schemas.microsoft.com/office/drawing/2014/main" id="{2DAA054F-36DC-D855-3203-33015158E6CC}"/>
                </a:ext>
              </a:extLst>
            </p:cNvPr>
            <p:cNvSpPr txBox="1"/>
            <p:nvPr/>
          </p:nvSpPr>
          <p:spPr>
            <a:xfrm>
              <a:off x="3394402" y="4771343"/>
              <a:ext cx="6400926" cy="707886"/>
            </a:xfrm>
            <a:prstGeom prst="rect">
              <a:avLst/>
            </a:prstGeom>
            <a:noFill/>
          </p:spPr>
          <p:txBody>
            <a:bodyPr wrap="square" rtlCol="0">
              <a:spAutoFit/>
            </a:bodyPr>
            <a:lstStyle/>
            <a:p>
              <a:r>
                <a:rPr kumimoji="1" lang="ja-JP" altLang="en-US" sz="1000" dirty="0">
                  <a:latin typeface="游ゴシック" panose="020B0400000000000000" pitchFamily="50" charset="-128"/>
                </a:rPr>
                <a:t>□　資金計画が立てられない社内体制であることから、まずは内部の管理体制に注目した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40" dirty="0">
                  <a:latin typeface="游ゴシック" panose="020B0400000000000000" pitchFamily="50" charset="-128"/>
                </a:rPr>
                <a:t>その結果、工事ごとの採算管理・資金管理ができていないことが分かり、</a:t>
              </a:r>
              <a:r>
                <a:rPr kumimoji="1" lang="ja-JP" altLang="en-US" sz="1000" spc="-50" dirty="0">
                  <a:latin typeface="游ゴシック" panose="020B0400000000000000" pitchFamily="50" charset="-128"/>
                </a:rPr>
                <a:t>部門ごと・工事ごとの収支把握</a:t>
              </a:r>
              <a:endParaRPr kumimoji="1" lang="en-US" altLang="ja-JP" sz="1000" spc="-50" dirty="0">
                <a:latin typeface="游ゴシック" panose="020B0400000000000000" pitchFamily="50" charset="-128"/>
              </a:endParaRPr>
            </a:p>
            <a:p>
              <a:r>
                <a:rPr kumimoji="1" lang="ja-JP" altLang="en-US" sz="1000" dirty="0">
                  <a:latin typeface="游ゴシック" panose="020B0400000000000000" pitchFamily="50" charset="-128"/>
                </a:rPr>
                <a:t>　　を最優先とした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20" dirty="0">
                  <a:latin typeface="游ゴシック" panose="020B0400000000000000" pitchFamily="50" charset="-128"/>
                </a:rPr>
                <a:t>このような管理体制の未整備は、現場職人と管理部門とのコミュニケーション不足が原因の一つだった</a:t>
              </a:r>
            </a:p>
          </p:txBody>
        </p:sp>
      </p:grpSp>
      <p:grpSp>
        <p:nvGrpSpPr>
          <p:cNvPr id="95" name="グループ化 94"/>
          <p:cNvGrpSpPr/>
          <p:nvPr/>
        </p:nvGrpSpPr>
        <p:grpSpPr>
          <a:xfrm>
            <a:off x="367553" y="3088815"/>
            <a:ext cx="9100596" cy="576000"/>
            <a:chOff x="367553" y="2051424"/>
            <a:chExt cx="9100596" cy="576000"/>
          </a:xfrm>
        </p:grpSpPr>
        <p:sp>
          <p:nvSpPr>
            <p:cNvPr id="96" name="楕円 9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97" name="正方形/長方形 9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98" name="正方形/長方形 97"/>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99" name="テキスト ボックス 98">
              <a:extLst>
                <a:ext uri="{FF2B5EF4-FFF2-40B4-BE49-F238E27FC236}">
                  <a16:creationId xmlns:a16="http://schemas.microsoft.com/office/drawing/2014/main" id="{2DAA054F-36DC-D855-3203-33015158E6CC}"/>
                </a:ext>
              </a:extLst>
            </p:cNvPr>
            <p:cNvSpPr txBox="1"/>
            <p:nvPr/>
          </p:nvSpPr>
          <p:spPr>
            <a:xfrm>
              <a:off x="3232022" y="2063489"/>
              <a:ext cx="6236127" cy="553998"/>
            </a:xfrm>
            <a:prstGeom prst="rect">
              <a:avLst/>
            </a:prstGeom>
            <a:noFill/>
          </p:spPr>
          <p:txBody>
            <a:bodyPr wrap="square" rtlCol="0">
              <a:spAutoFit/>
            </a:bodyPr>
            <a:lstStyle/>
            <a:p>
              <a:r>
                <a:rPr kumimoji="1" lang="ja-JP" altLang="en-US" sz="1000" dirty="0">
                  <a:latin typeface="游ゴシック" panose="020B0400000000000000" pitchFamily="50" charset="-128"/>
                </a:rPr>
                <a:t>□　外部専門家と連携して、企業に適した工事案件の管理データベースを作成</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若手中心の事業改善チームを組成することで、現場職人と管理部門との関係性の向上を支援</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部門ごとの大まかな収支状況の把握を支援し、適切な人員配置と外注基準の見直しを提言</a:t>
              </a:r>
              <a:endParaRPr kumimoji="1" lang="en-US" altLang="ja-JP" sz="1000" dirty="0">
                <a:latin typeface="游ゴシック" panose="020B0400000000000000" pitchFamily="50" charset="-128"/>
              </a:endParaRPr>
            </a:p>
          </p:txBody>
        </p:sp>
      </p:grpSp>
      <p:grpSp>
        <p:nvGrpSpPr>
          <p:cNvPr id="100" name="グループ化 99"/>
          <p:cNvGrpSpPr/>
          <p:nvPr/>
        </p:nvGrpSpPr>
        <p:grpSpPr>
          <a:xfrm>
            <a:off x="426592" y="3927347"/>
            <a:ext cx="9085654" cy="707886"/>
            <a:chOff x="424205" y="2004874"/>
            <a:chExt cx="8718270" cy="707886"/>
          </a:xfrm>
        </p:grpSpPr>
        <p:sp>
          <p:nvSpPr>
            <p:cNvPr id="103" name="正方形/長方形 102"/>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2DAA054F-36DC-D855-3203-33015158E6CC}"/>
                </a:ext>
              </a:extLst>
            </p:cNvPr>
            <p:cNvSpPr txBox="1"/>
            <p:nvPr/>
          </p:nvSpPr>
          <p:spPr>
            <a:xfrm>
              <a:off x="3116196" y="2004874"/>
              <a:ext cx="6026279" cy="707886"/>
            </a:xfrm>
            <a:prstGeom prst="rect">
              <a:avLst/>
            </a:prstGeom>
            <a:noFill/>
          </p:spPr>
          <p:txBody>
            <a:bodyPr wrap="square" rtlCol="0">
              <a:spAutoFit/>
            </a:bodyPr>
            <a:lstStyle/>
            <a:p>
              <a:r>
                <a:rPr kumimoji="1" lang="ja-JP" altLang="en-US" sz="1000" dirty="0">
                  <a:latin typeface="游ゴシック" panose="020B0400000000000000" pitchFamily="50" charset="-128"/>
                </a:rPr>
                <a:t>□　案件の積算精度が向上したことで、数か月先の資金繰りの把握が可能となった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20" dirty="0">
                  <a:latin typeface="游ゴシック" panose="020B0400000000000000" pitchFamily="50" charset="-128"/>
                </a:rPr>
                <a:t>また、社内のコミュニケーションが円滑になったこと、</a:t>
              </a:r>
              <a:r>
                <a:rPr kumimoji="1" lang="ja-JP" altLang="en-US" sz="1000" spc="30" dirty="0">
                  <a:latin typeface="游ゴシック" panose="020B0400000000000000" pitchFamily="50" charset="-128"/>
                </a:rPr>
                <a:t>若手の意見が取り入れられるようになった</a:t>
              </a:r>
              <a:endParaRPr kumimoji="1" lang="en-US" altLang="ja-JP" sz="1000" spc="30" dirty="0">
                <a:latin typeface="游ゴシック" panose="020B0400000000000000" pitchFamily="50" charset="-128"/>
              </a:endParaRPr>
            </a:p>
            <a:p>
              <a:r>
                <a:rPr kumimoji="1" lang="ja-JP" altLang="en-US" sz="1000" spc="30" dirty="0">
                  <a:latin typeface="游ゴシック" panose="020B0400000000000000" pitchFamily="50" charset="-128"/>
                </a:rPr>
                <a:t>　　</a:t>
              </a:r>
              <a:r>
                <a:rPr kumimoji="1" lang="ja-JP" altLang="en-US" sz="1000" spc="10" dirty="0">
                  <a:latin typeface="游ゴシック" panose="020B0400000000000000" pitchFamily="50" charset="-128"/>
                </a:rPr>
                <a:t>ことで</a:t>
              </a:r>
              <a:r>
                <a:rPr kumimoji="1" lang="en-US" altLang="ja-JP" sz="1000" spc="10" dirty="0">
                  <a:latin typeface="游ゴシック" panose="020B0400000000000000" pitchFamily="50" charset="-128"/>
                </a:rPr>
                <a:t>､</a:t>
              </a:r>
              <a:r>
                <a:rPr kumimoji="1" lang="ja-JP" altLang="en-US" sz="1000" spc="10" dirty="0">
                  <a:latin typeface="游ゴシック" panose="020B0400000000000000" pitchFamily="50" charset="-128"/>
                </a:rPr>
                <a:t>職員の</a:t>
              </a:r>
              <a:r>
                <a:rPr kumimoji="1" lang="ja-JP" altLang="en-US" sz="1000" dirty="0">
                  <a:latin typeface="游ゴシック" panose="020B0400000000000000" pitchFamily="50" charset="-128"/>
                </a:rPr>
                <a:t>モチベーションアップにつながった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社内において採算への意識が向上し、コストの削減にもつながり黒字化の見通し</a:t>
              </a:r>
              <a:endParaRPr kumimoji="1" lang="en-US" altLang="ja-JP" sz="1000" dirty="0">
                <a:latin typeface="游ゴシック" panose="020B0400000000000000" pitchFamily="50" charset="-128"/>
              </a:endParaRPr>
            </a:p>
          </p:txBody>
        </p:sp>
      </p:grpSp>
      <p:cxnSp>
        <p:nvCxnSpPr>
          <p:cNvPr id="35" name="直線コネクタ 34">
            <a:extLst>
              <a:ext uri="{FF2B5EF4-FFF2-40B4-BE49-F238E27FC236}">
                <a16:creationId xmlns:a16="http://schemas.microsoft.com/office/drawing/2014/main" id="{F52AB47F-C759-4CCA-87B9-04EF78617D93}"/>
              </a:ext>
            </a:extLst>
          </p:cNvPr>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4" name="テキスト ボックス 3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7" name="テキスト ボックス 36">
            <a:extLst>
              <a:ext uri="{FF2B5EF4-FFF2-40B4-BE49-F238E27FC236}">
                <a16:creationId xmlns:a16="http://schemas.microsoft.com/office/drawing/2014/main" id="{14AD9B2A-0831-4649-8972-681F24874B44}"/>
              </a:ext>
            </a:extLst>
          </p:cNvPr>
          <p:cNvSpPr txBox="1"/>
          <p:nvPr/>
        </p:nvSpPr>
        <p:spPr>
          <a:xfrm>
            <a:off x="186903" y="487911"/>
            <a:ext cx="8370501"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p>
        </p:txBody>
      </p:sp>
      <p:sp>
        <p:nvSpPr>
          <p:cNvPr id="38"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27</a:t>
            </a:fld>
            <a:endParaRPr kumimoji="1" lang="ja-JP" altLang="en-US"/>
          </a:p>
        </p:txBody>
      </p:sp>
      <p:sp>
        <p:nvSpPr>
          <p:cNvPr id="40" name="楕円 39">
            <a:extLst>
              <a:ext uri="{FF2B5EF4-FFF2-40B4-BE49-F238E27FC236}">
                <a16:creationId xmlns:a16="http://schemas.microsoft.com/office/drawing/2014/main" id="{2AE0324C-3B8C-24E1-8BC4-F9FCA16881D9}"/>
              </a:ext>
            </a:extLst>
          </p:cNvPr>
          <p:cNvSpPr/>
          <p:nvPr/>
        </p:nvSpPr>
        <p:spPr>
          <a:xfrm>
            <a:off x="367553" y="3973897"/>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1" name="正方形/長方形 40">
            <a:extLst>
              <a:ext uri="{FF2B5EF4-FFF2-40B4-BE49-F238E27FC236}">
                <a16:creationId xmlns:a16="http://schemas.microsoft.com/office/drawing/2014/main" id="{3EC40967-2ED1-3B72-5B58-805876737928}"/>
              </a:ext>
            </a:extLst>
          </p:cNvPr>
          <p:cNvSpPr/>
          <p:nvPr/>
        </p:nvSpPr>
        <p:spPr>
          <a:xfrm>
            <a:off x="1033968" y="4005664"/>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Tree>
    <p:extLst>
      <p:ext uri="{BB962C8B-B14F-4D97-AF65-F5344CB8AC3E}">
        <p14:creationId xmlns:p14="http://schemas.microsoft.com/office/powerpoint/2010/main" val="388761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68515" y="2484779"/>
            <a:ext cx="6912000" cy="658535"/>
          </a:xfrm>
        </p:spPr>
        <p:txBody>
          <a:bodyPr>
            <a:normAutofit/>
          </a:bodyPr>
          <a:lstStyle/>
          <a:p>
            <a:r>
              <a:rPr lang="ja-JP" altLang="en-US"/>
              <a:t>４　飲食業</a:t>
            </a:r>
            <a:endParaRPr kumimoji="1" lang="ja-JP" altLang="en-US" dirty="0"/>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28</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37489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8515" y="2484455"/>
            <a:ext cx="6912000" cy="658535"/>
          </a:xfrm>
        </p:spPr>
        <p:txBody>
          <a:bodyPr>
            <a:normAutofit/>
          </a:bodyPr>
          <a:lstStyle/>
          <a:p>
            <a:r>
              <a:rPr lang="ja-JP" altLang="en-US" dirty="0"/>
              <a:t>はじめに　</a:t>
            </a:r>
            <a:endParaRPr kumimoji="1" lang="ja-JP" altLang="en-US" dirty="0"/>
          </a:p>
        </p:txBody>
      </p:sp>
      <p:sp>
        <p:nvSpPr>
          <p:cNvPr id="4"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2</a:t>
            </a:fld>
            <a:endParaRPr kumimoji="1" lang="ja-JP" altLang="en-US" dirty="0"/>
          </a:p>
        </p:txBody>
      </p:sp>
      <p:sp>
        <p:nvSpPr>
          <p:cNvPr id="5"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1626236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A48ECE-C68D-4B11-BDAC-A243A2739F51}"/>
              </a:ext>
            </a:extLst>
          </p:cNvPr>
          <p:cNvSpPr txBox="1"/>
          <p:nvPr/>
        </p:nvSpPr>
        <p:spPr>
          <a:xfrm>
            <a:off x="0" y="0"/>
            <a:ext cx="6638243"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１</a:t>
            </a:r>
          </a:p>
        </p:txBody>
      </p:sp>
      <p:sp>
        <p:nvSpPr>
          <p:cNvPr id="52" name="正方形/長方形 51">
            <a:extLst>
              <a:ext uri="{FF2B5EF4-FFF2-40B4-BE49-F238E27FC236}">
                <a16:creationId xmlns:a16="http://schemas.microsoft.com/office/drawing/2014/main" id="{9DC8ABF3-DA5A-8410-556A-713391733E0F}"/>
              </a:ext>
            </a:extLst>
          </p:cNvPr>
          <p:cNvSpPr/>
          <p:nvPr/>
        </p:nvSpPr>
        <p:spPr>
          <a:xfrm>
            <a:off x="273000" y="4673963"/>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大手</a:t>
            </a:r>
            <a:r>
              <a:rPr kumimoji="1" lang="ja-JP" altLang="en-US" b="1" dirty="0">
                <a:solidFill>
                  <a:schemeClr val="tx1"/>
                </a:solidFill>
                <a:latin typeface="+mn-ea"/>
              </a:rPr>
              <a:t>・全国チェーンというものを冷静に捉えること</a:t>
            </a:r>
            <a:r>
              <a:rPr kumimoji="1" lang="ja-JP" altLang="en-US" b="1">
                <a:solidFill>
                  <a:schemeClr val="tx1"/>
                </a:solidFill>
                <a:latin typeface="+mn-ea"/>
              </a:rPr>
              <a:t>が重要　～</a:t>
            </a:r>
            <a:endParaRPr kumimoji="1" lang="ja-JP" altLang="en-US" b="1" dirty="0">
              <a:solidFill>
                <a:schemeClr val="tx1"/>
              </a:solidFill>
              <a:latin typeface="+mn-ea"/>
            </a:endParaRPr>
          </a:p>
        </p:txBody>
      </p:sp>
      <p:sp>
        <p:nvSpPr>
          <p:cNvPr id="54" name="テキスト ボックス 53">
            <a:extLst>
              <a:ext uri="{FF2B5EF4-FFF2-40B4-BE49-F238E27FC236}">
                <a16:creationId xmlns:a16="http://schemas.microsoft.com/office/drawing/2014/main" id="{A0D30749-6072-9929-20ED-81765308743C}"/>
              </a:ext>
            </a:extLst>
          </p:cNvPr>
          <p:cNvSpPr txBox="1"/>
          <p:nvPr/>
        </p:nvSpPr>
        <p:spPr>
          <a:xfrm>
            <a:off x="195264" y="5381198"/>
            <a:ext cx="9536334" cy="253916"/>
          </a:xfrm>
          <a:prstGeom prst="rect">
            <a:avLst/>
          </a:prstGeom>
          <a:noFill/>
        </p:spPr>
        <p:txBody>
          <a:bodyPr wrap="square" rtlCol="0">
            <a:spAutoFit/>
          </a:bodyPr>
          <a:lstStyle/>
          <a:p>
            <a:r>
              <a:rPr kumimoji="1" lang="ja-JP" altLang="en-US" sz="1050" b="1">
                <a:latin typeface="+mn-ea"/>
              </a:rPr>
              <a:t>　</a:t>
            </a:r>
            <a:endParaRPr kumimoji="1" lang="en-US" altLang="ja-JP" sz="1050" b="1" dirty="0">
              <a:latin typeface="+mn-ea"/>
            </a:endParaRPr>
          </a:p>
        </p:txBody>
      </p:sp>
      <p:sp>
        <p:nvSpPr>
          <p:cNvPr id="57" name="テキスト ボックス 56">
            <a:extLst>
              <a:ext uri="{FF2B5EF4-FFF2-40B4-BE49-F238E27FC236}">
                <a16:creationId xmlns:a16="http://schemas.microsoft.com/office/drawing/2014/main" id="{B7E2E35D-CE6F-8ECA-F9AB-4FBB3A142711}"/>
              </a:ext>
            </a:extLst>
          </p:cNvPr>
          <p:cNvSpPr txBox="1"/>
          <p:nvPr/>
        </p:nvSpPr>
        <p:spPr>
          <a:xfrm>
            <a:off x="546051" y="5215195"/>
            <a:ext cx="8859205" cy="1400383"/>
          </a:xfrm>
          <a:prstGeom prst="rect">
            <a:avLst/>
          </a:prstGeom>
          <a:noFill/>
        </p:spPr>
        <p:txBody>
          <a:bodyPr wrap="square" rtlCol="0">
            <a:spAutoFit/>
          </a:bodyPr>
          <a:lstStyle/>
          <a:p>
            <a:pPr>
              <a:spcAft>
                <a:spcPts val="600"/>
              </a:spcAft>
            </a:pPr>
            <a:r>
              <a:rPr kumimoji="1" lang="ja-JP" altLang="en-US" sz="1000" dirty="0"/>
              <a:t>　昨今の中小飲食業は全体として、大手や全国チェーンといった競合と比較して、どのように選ばれていくかを考えることが重要だといえます。飲食業</a:t>
            </a:r>
            <a:r>
              <a:rPr kumimoji="1" lang="ja-JP" altLang="en-US" sz="1000" spc="-10" dirty="0"/>
              <a:t>は特に“私生活”と切っても切り離せない生活行動と一体的であるといえます。もちろん、“味覚”は人それぞれであり、日常生活における食事の選択、人生</a:t>
            </a:r>
            <a:r>
              <a:rPr kumimoji="1" lang="ja-JP" altLang="en-US" sz="1000" dirty="0"/>
              <a:t>の節目におけるイベントとしての贅沢、余暇に友人と過ごす娯楽性、食べ歩きという趣味性等、利用のシーンも様々なため、個別具体的な絶対的評価は容易でありませんが、身近な私生活に立ち返ることでその事業性を体感しやすい業種ともいえます。</a:t>
            </a:r>
          </a:p>
          <a:p>
            <a:r>
              <a:rPr kumimoji="1" lang="ja-JP" altLang="en-US" sz="1000" dirty="0"/>
              <a:t>　一方で、大手飲食チェーンや</a:t>
            </a:r>
            <a:r>
              <a:rPr kumimoji="1" lang="ja-JP" altLang="en-US" sz="1000" dirty="0">
                <a:latin typeface="游ゴシック" panose="020B0400000000000000" pitchFamily="50" charset="-128"/>
                <a:ea typeface="游ゴシック" panose="020B0400000000000000" pitchFamily="50" charset="-128"/>
              </a:rPr>
              <a:t>フランチャイズ（</a:t>
            </a:r>
            <a:r>
              <a:rPr kumimoji="1" lang="en-US" altLang="ja-JP" sz="1000" dirty="0">
                <a:latin typeface="游ゴシック" panose="020B0400000000000000" pitchFamily="50" charset="-128"/>
                <a:ea typeface="游ゴシック" panose="020B0400000000000000" pitchFamily="50" charset="-128"/>
              </a:rPr>
              <a:t>FC</a:t>
            </a:r>
            <a:r>
              <a:rPr kumimoji="1" lang="ja-JP" altLang="en-US" sz="1000" dirty="0">
                <a:latin typeface="游ゴシック" panose="020B0400000000000000" pitchFamily="50" charset="-128"/>
                <a:ea typeface="游ゴシック" panose="020B0400000000000000" pitchFamily="50" charset="-128"/>
              </a:rPr>
              <a:t>）</a:t>
            </a:r>
            <a:r>
              <a:rPr kumimoji="1" lang="ja-JP" altLang="en-US" sz="1000" dirty="0"/>
              <a:t>展開をしている全国規模の飲食業は、ほとんどの飲食分野においても、中小飲食業の“競合”となりえる存在です。一昔前の大手飲食チェーンでは、「価格は安く、味はまずまず」が定番でしたが、出店コストやオペレーションの平準化等、コスト管理</a:t>
            </a:r>
            <a:r>
              <a:rPr kumimoji="1" lang="ja-JP" altLang="en-US" sz="1000" spc="20" dirty="0"/>
              <a:t>も徹底するとともに、好立地な土地に出店し、味についても決して侮れない技術を確立した“手強い競合”に変化しています。そのため、中小飲食業を</a:t>
            </a:r>
            <a:r>
              <a:rPr kumimoji="1" lang="ja-JP" altLang="en-US" sz="1000" dirty="0"/>
              <a:t>目利きする場合には、個々の事業者が持つ「こだわり」にどの程度の力があるかを、冷静に理解・把握する必要があるといえます。</a:t>
            </a:r>
          </a:p>
        </p:txBody>
      </p:sp>
      <p:grpSp>
        <p:nvGrpSpPr>
          <p:cNvPr id="51" name="グループ化 50">
            <a:extLst>
              <a:ext uri="{FF2B5EF4-FFF2-40B4-BE49-F238E27FC236}">
                <a16:creationId xmlns:a16="http://schemas.microsoft.com/office/drawing/2014/main" id="{B50336DB-1DE8-14C2-27D8-3C920B5AA009}"/>
              </a:ext>
            </a:extLst>
          </p:cNvPr>
          <p:cNvGrpSpPr/>
          <p:nvPr/>
        </p:nvGrpSpPr>
        <p:grpSpPr>
          <a:xfrm>
            <a:off x="288728" y="614778"/>
            <a:ext cx="3148012" cy="885825"/>
            <a:chOff x="333374" y="789944"/>
            <a:chExt cx="3148012" cy="885825"/>
          </a:xfrm>
        </p:grpSpPr>
        <p:grpSp>
          <p:nvGrpSpPr>
            <p:cNvPr id="60" name="グループ化 59">
              <a:extLst>
                <a:ext uri="{FF2B5EF4-FFF2-40B4-BE49-F238E27FC236}">
                  <a16:creationId xmlns:a16="http://schemas.microsoft.com/office/drawing/2014/main" id="{D7B3E4BF-A8C3-5595-3C32-F7AA9905B6B4}"/>
                </a:ext>
              </a:extLst>
            </p:cNvPr>
            <p:cNvGrpSpPr/>
            <p:nvPr/>
          </p:nvGrpSpPr>
          <p:grpSpPr>
            <a:xfrm>
              <a:off x="333374" y="789944"/>
              <a:ext cx="1162051" cy="885825"/>
              <a:chOff x="295274" y="1523999"/>
              <a:chExt cx="1162051" cy="885825"/>
            </a:xfrm>
          </p:grpSpPr>
          <p:sp>
            <p:nvSpPr>
              <p:cNvPr id="63" name="楕円 62">
                <a:extLst>
                  <a:ext uri="{FF2B5EF4-FFF2-40B4-BE49-F238E27FC236}">
                    <a16:creationId xmlns:a16="http://schemas.microsoft.com/office/drawing/2014/main" id="{D46B292A-9C4D-AF9F-02B9-062F9E957540}"/>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64" name="テキスト ボックス 63">
                <a:extLst>
                  <a:ext uri="{FF2B5EF4-FFF2-40B4-BE49-F238E27FC236}">
                    <a16:creationId xmlns:a16="http://schemas.microsoft.com/office/drawing/2014/main" id="{75BECF63-371D-5C65-9807-95161A6CE51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mn-ea"/>
                  </a:rPr>
                  <a:t>１</a:t>
                </a:r>
              </a:p>
            </p:txBody>
          </p:sp>
        </p:grpSp>
        <p:sp>
          <p:nvSpPr>
            <p:cNvPr id="62" name="正方形/長方形 61">
              <a:extLst>
                <a:ext uri="{FF2B5EF4-FFF2-40B4-BE49-F238E27FC236}">
                  <a16:creationId xmlns:a16="http://schemas.microsoft.com/office/drawing/2014/main" id="{B8E82E46-0C41-C791-2B27-A6C1A2BA465C}"/>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中小規模の飲食業</a:t>
              </a:r>
              <a:endParaRPr kumimoji="1" lang="en-US" altLang="ja-JP" sz="1200" b="1" dirty="0">
                <a:solidFill>
                  <a:schemeClr val="tx1"/>
                </a:solidFill>
                <a:latin typeface="+mn-ea"/>
              </a:endParaRPr>
            </a:p>
            <a:p>
              <a:pPr algn="ctr"/>
              <a:r>
                <a:rPr kumimoji="1" lang="ja-JP" altLang="en-US" sz="1600" b="1" dirty="0">
                  <a:solidFill>
                    <a:schemeClr val="tx1"/>
                  </a:solidFill>
                  <a:latin typeface="+mn-ea"/>
                </a:rPr>
                <a:t>戦いの基本原則</a:t>
              </a:r>
              <a:endParaRPr kumimoji="1" lang="en-US" altLang="ja-JP" sz="1600" b="1" dirty="0">
                <a:solidFill>
                  <a:schemeClr val="tx1"/>
                </a:solidFill>
                <a:latin typeface="+mn-ea"/>
              </a:endParaRPr>
            </a:p>
          </p:txBody>
        </p:sp>
      </p:grpSp>
      <p:sp>
        <p:nvSpPr>
          <p:cNvPr id="65" name="テキスト ボックス 64">
            <a:extLst>
              <a:ext uri="{FF2B5EF4-FFF2-40B4-BE49-F238E27FC236}">
                <a16:creationId xmlns:a16="http://schemas.microsoft.com/office/drawing/2014/main" id="{D834E14B-ADC0-AF6D-EE2E-5E872AD68777}"/>
              </a:ext>
            </a:extLst>
          </p:cNvPr>
          <p:cNvSpPr txBox="1"/>
          <p:nvPr/>
        </p:nvSpPr>
        <p:spPr>
          <a:xfrm>
            <a:off x="3590629" y="2492863"/>
            <a:ext cx="1338124" cy="769441"/>
          </a:xfrm>
          <a:prstGeom prst="rect">
            <a:avLst/>
          </a:prstGeom>
          <a:noFill/>
        </p:spPr>
        <p:txBody>
          <a:bodyPr wrap="square" rtlCol="0">
            <a:spAutoFit/>
          </a:bodyPr>
          <a:lstStyle/>
          <a:p>
            <a:pPr algn="ctr"/>
            <a:r>
              <a:rPr kumimoji="1" lang="ja-JP" altLang="en-US" sz="4400" b="1" dirty="0">
                <a:solidFill>
                  <a:schemeClr val="tx1">
                    <a:lumMod val="50000"/>
                    <a:lumOff val="50000"/>
                  </a:schemeClr>
                </a:solidFill>
                <a:latin typeface="+mn-ea"/>
                <a:cs typeface="Times New Roman" panose="02020603050405020304" pitchFamily="18" charset="0"/>
              </a:rPr>
              <a:t>に</a:t>
            </a:r>
          </a:p>
        </p:txBody>
      </p:sp>
      <p:sp>
        <p:nvSpPr>
          <p:cNvPr id="66" name="テキスト ボックス 65">
            <a:extLst>
              <a:ext uri="{FF2B5EF4-FFF2-40B4-BE49-F238E27FC236}">
                <a16:creationId xmlns:a16="http://schemas.microsoft.com/office/drawing/2014/main" id="{ED58346E-C837-E350-7176-27EF8D7456E7}"/>
              </a:ext>
            </a:extLst>
          </p:cNvPr>
          <p:cNvSpPr txBox="1"/>
          <p:nvPr/>
        </p:nvSpPr>
        <p:spPr>
          <a:xfrm>
            <a:off x="523547" y="1642929"/>
            <a:ext cx="3790026" cy="369332"/>
          </a:xfrm>
          <a:prstGeom prst="rect">
            <a:avLst/>
          </a:prstGeom>
          <a:noFill/>
        </p:spPr>
        <p:txBody>
          <a:bodyPr wrap="square" rtlCol="0">
            <a:spAutoFit/>
          </a:bodyPr>
          <a:lstStyle/>
          <a:p>
            <a:pPr algn="ctr"/>
            <a:r>
              <a:rPr kumimoji="1" lang="ja-JP" altLang="en-US" b="1" u="sng" dirty="0">
                <a:latin typeface="+mn-ea"/>
              </a:rPr>
              <a:t>大手の武器</a:t>
            </a:r>
          </a:p>
        </p:txBody>
      </p:sp>
      <p:sp>
        <p:nvSpPr>
          <p:cNvPr id="67" name="テキスト ボックス 66">
            <a:extLst>
              <a:ext uri="{FF2B5EF4-FFF2-40B4-BE49-F238E27FC236}">
                <a16:creationId xmlns:a16="http://schemas.microsoft.com/office/drawing/2014/main" id="{B35BBC17-6633-04E8-CBC4-A806032C0AB0}"/>
              </a:ext>
            </a:extLst>
          </p:cNvPr>
          <p:cNvSpPr txBox="1"/>
          <p:nvPr/>
        </p:nvSpPr>
        <p:spPr>
          <a:xfrm>
            <a:off x="3973484" y="798408"/>
            <a:ext cx="5703616" cy="646331"/>
          </a:xfrm>
          <a:prstGeom prst="rect">
            <a:avLst/>
          </a:prstGeom>
          <a:noFill/>
        </p:spPr>
        <p:txBody>
          <a:bodyPr wrap="square" rtlCol="0">
            <a:spAutoFit/>
          </a:bodyPr>
          <a:lstStyle/>
          <a:p>
            <a:pPr algn="ctr"/>
            <a:r>
              <a:rPr kumimoji="1" lang="en-US" altLang="ja-JP" b="1" dirty="0">
                <a:latin typeface="+mn-ea"/>
              </a:rPr>
              <a:t>｢</a:t>
            </a:r>
            <a:r>
              <a:rPr kumimoji="1" lang="ja-JP" altLang="en-US" b="1" dirty="0">
                <a:latin typeface="+mn-ea"/>
              </a:rPr>
              <a:t>安い</a:t>
            </a:r>
            <a:r>
              <a:rPr kumimoji="1" lang="en-US" altLang="ja-JP" b="1" dirty="0">
                <a:latin typeface="+mn-ea"/>
              </a:rPr>
              <a:t>｣</a:t>
            </a:r>
            <a:r>
              <a:rPr kumimoji="1" lang="ja-JP" altLang="en-US" b="1" dirty="0">
                <a:latin typeface="+mn-ea"/>
              </a:rPr>
              <a:t>・</a:t>
            </a:r>
            <a:r>
              <a:rPr kumimoji="1" lang="en-US" altLang="ja-JP" b="1" dirty="0">
                <a:latin typeface="+mn-ea"/>
              </a:rPr>
              <a:t>｢</a:t>
            </a:r>
            <a:r>
              <a:rPr kumimoji="1" lang="ja-JP" altLang="en-US" b="1" dirty="0">
                <a:latin typeface="+mn-ea"/>
              </a:rPr>
              <a:t>近い</a:t>
            </a:r>
            <a:r>
              <a:rPr kumimoji="1" lang="en-US" altLang="ja-JP" b="1" dirty="0">
                <a:latin typeface="+mn-ea"/>
              </a:rPr>
              <a:t>｣</a:t>
            </a:r>
            <a:r>
              <a:rPr kumimoji="1" lang="ja-JP" altLang="en-US" b="1" dirty="0">
                <a:latin typeface="+mn-ea"/>
              </a:rPr>
              <a:t>と、どのように戦っていくか？</a:t>
            </a:r>
            <a:endParaRPr kumimoji="1" lang="en-US" altLang="ja-JP" b="1" dirty="0">
              <a:latin typeface="+mn-ea"/>
            </a:endParaRPr>
          </a:p>
          <a:p>
            <a:pPr algn="ctr"/>
            <a:r>
              <a:rPr kumimoji="1" lang="ja-JP" altLang="en-US" b="1" dirty="0">
                <a:latin typeface="+mn-ea"/>
              </a:rPr>
              <a:t>～選ばれるお店とは～</a:t>
            </a:r>
          </a:p>
        </p:txBody>
      </p:sp>
      <p:grpSp>
        <p:nvGrpSpPr>
          <p:cNvPr id="68" name="グループ化 67">
            <a:extLst>
              <a:ext uri="{FF2B5EF4-FFF2-40B4-BE49-F238E27FC236}">
                <a16:creationId xmlns:a16="http://schemas.microsoft.com/office/drawing/2014/main" id="{A1305475-B88A-C4CE-BCB6-C168AED5CD68}"/>
              </a:ext>
            </a:extLst>
          </p:cNvPr>
          <p:cNvGrpSpPr/>
          <p:nvPr/>
        </p:nvGrpSpPr>
        <p:grpSpPr>
          <a:xfrm>
            <a:off x="351483" y="2042343"/>
            <a:ext cx="3493992" cy="2309988"/>
            <a:chOff x="11129" y="2363741"/>
            <a:chExt cx="3493992" cy="2309988"/>
          </a:xfrm>
        </p:grpSpPr>
        <p:sp>
          <p:nvSpPr>
            <p:cNvPr id="69" name="四角形: 角を丸くする 48">
              <a:extLst>
                <a:ext uri="{FF2B5EF4-FFF2-40B4-BE49-F238E27FC236}">
                  <a16:creationId xmlns:a16="http://schemas.microsoft.com/office/drawing/2014/main" id="{83B5AE77-6FA7-CDD7-E266-A224B0E5384E}"/>
                </a:ext>
              </a:extLst>
            </p:cNvPr>
            <p:cNvSpPr/>
            <p:nvPr/>
          </p:nvSpPr>
          <p:spPr>
            <a:xfrm>
              <a:off x="954533" y="3336819"/>
              <a:ext cx="1338124" cy="768802"/>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好立地</a:t>
              </a:r>
            </a:p>
          </p:txBody>
        </p:sp>
        <p:grpSp>
          <p:nvGrpSpPr>
            <p:cNvPr id="70" name="グループ化 69">
              <a:extLst>
                <a:ext uri="{FF2B5EF4-FFF2-40B4-BE49-F238E27FC236}">
                  <a16:creationId xmlns:a16="http://schemas.microsoft.com/office/drawing/2014/main" id="{4EAF04F3-2665-295C-E721-9DD5260691E7}"/>
                </a:ext>
              </a:extLst>
            </p:cNvPr>
            <p:cNvGrpSpPr/>
            <p:nvPr/>
          </p:nvGrpSpPr>
          <p:grpSpPr>
            <a:xfrm>
              <a:off x="2406493" y="3336196"/>
              <a:ext cx="1091638" cy="1337533"/>
              <a:chOff x="2769086" y="3812264"/>
              <a:chExt cx="1091638" cy="1260307"/>
            </a:xfrm>
          </p:grpSpPr>
          <p:sp>
            <p:nvSpPr>
              <p:cNvPr id="80" name="四角形: 角を丸くする 23">
                <a:extLst>
                  <a:ext uri="{FF2B5EF4-FFF2-40B4-BE49-F238E27FC236}">
                    <a16:creationId xmlns:a16="http://schemas.microsoft.com/office/drawing/2014/main" id="{E4FAECDC-3A5E-9853-85EE-7833C079DE0B}"/>
                  </a:ext>
                </a:extLst>
              </p:cNvPr>
              <p:cNvSpPr/>
              <p:nvPr/>
            </p:nvSpPr>
            <p:spPr>
              <a:xfrm>
                <a:off x="2769086" y="3812264"/>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1" name="テキスト ボックス 80">
                <a:extLst>
                  <a:ext uri="{FF2B5EF4-FFF2-40B4-BE49-F238E27FC236}">
                    <a16:creationId xmlns:a16="http://schemas.microsoft.com/office/drawing/2014/main" id="{DA9DEDD2-8EBD-1AAE-9721-0F38AA81DEBF}"/>
                  </a:ext>
                </a:extLst>
              </p:cNvPr>
              <p:cNvSpPr txBox="1"/>
              <p:nvPr/>
            </p:nvSpPr>
            <p:spPr>
              <a:xfrm>
                <a:off x="2838714" y="3883545"/>
                <a:ext cx="1007960" cy="1189026"/>
              </a:xfrm>
              <a:prstGeom prst="rect">
                <a:avLst/>
              </a:prstGeom>
              <a:noFill/>
            </p:spPr>
            <p:txBody>
              <a:bodyPr wrap="square" rtlCol="0">
                <a:spAutoFit/>
              </a:bodyPr>
              <a:lstStyle/>
              <a:p>
                <a:pPr algn="ctr"/>
                <a:r>
                  <a:rPr kumimoji="1" lang="ja-JP" altLang="en-US" sz="3200" b="1" dirty="0">
                    <a:latin typeface="+mn-ea"/>
                  </a:rPr>
                  <a:t>近い</a:t>
                </a:r>
                <a:endParaRPr kumimoji="1" lang="en-US" altLang="ja-JP" sz="3200" b="1" dirty="0">
                  <a:latin typeface="+mn-ea"/>
                </a:endParaRPr>
              </a:p>
              <a:p>
                <a:endParaRPr kumimoji="1" lang="ja-JP" altLang="en-US" sz="4400" b="1" dirty="0">
                  <a:latin typeface="+mn-ea"/>
                </a:endParaRPr>
              </a:p>
            </p:txBody>
          </p:sp>
        </p:grpSp>
        <p:sp>
          <p:nvSpPr>
            <p:cNvPr id="71" name="四角形: 角を丸くする 49">
              <a:extLst>
                <a:ext uri="{FF2B5EF4-FFF2-40B4-BE49-F238E27FC236}">
                  <a16:creationId xmlns:a16="http://schemas.microsoft.com/office/drawing/2014/main" id="{5AD9ECDA-4188-BC89-8260-BD3B9F6DB881}"/>
                </a:ext>
              </a:extLst>
            </p:cNvPr>
            <p:cNvSpPr/>
            <p:nvPr/>
          </p:nvSpPr>
          <p:spPr>
            <a:xfrm>
              <a:off x="965195" y="2381833"/>
              <a:ext cx="1338124" cy="751334"/>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低価格</a:t>
              </a:r>
            </a:p>
          </p:txBody>
        </p:sp>
        <p:grpSp>
          <p:nvGrpSpPr>
            <p:cNvPr id="74" name="グループ化 73">
              <a:extLst>
                <a:ext uri="{FF2B5EF4-FFF2-40B4-BE49-F238E27FC236}">
                  <a16:creationId xmlns:a16="http://schemas.microsoft.com/office/drawing/2014/main" id="{665416B4-3111-3ECD-4CC9-2C0A77A56092}"/>
                </a:ext>
              </a:extLst>
            </p:cNvPr>
            <p:cNvGrpSpPr/>
            <p:nvPr/>
          </p:nvGrpSpPr>
          <p:grpSpPr>
            <a:xfrm>
              <a:off x="11129" y="2366664"/>
              <a:ext cx="1019963" cy="1760592"/>
              <a:chOff x="411509" y="2437242"/>
              <a:chExt cx="1019963" cy="1934236"/>
            </a:xfrm>
          </p:grpSpPr>
          <p:sp>
            <p:nvSpPr>
              <p:cNvPr id="78" name="四角形: 角を丸くする 28">
                <a:extLst>
                  <a:ext uri="{FF2B5EF4-FFF2-40B4-BE49-F238E27FC236}">
                    <a16:creationId xmlns:a16="http://schemas.microsoft.com/office/drawing/2014/main" id="{45ADBF2B-1194-AA75-234B-C5962EACBEBE}"/>
                  </a:ext>
                </a:extLst>
              </p:cNvPr>
              <p:cNvSpPr/>
              <p:nvPr/>
            </p:nvSpPr>
            <p:spPr>
              <a:xfrm>
                <a:off x="583573" y="2437242"/>
                <a:ext cx="653807" cy="1934236"/>
              </a:xfrm>
              <a:prstGeom prst="roundRect">
                <a:avLst/>
              </a:prstGeom>
              <a:solidFill>
                <a:schemeClr val="accent1">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9" name="テキスト ボックス 78">
                <a:extLst>
                  <a:ext uri="{FF2B5EF4-FFF2-40B4-BE49-F238E27FC236}">
                    <a16:creationId xmlns:a16="http://schemas.microsoft.com/office/drawing/2014/main" id="{CBCBC402-0AAF-8EF7-2FAD-A1CCDFAE5480}"/>
                  </a:ext>
                </a:extLst>
              </p:cNvPr>
              <p:cNvSpPr txBox="1"/>
              <p:nvPr/>
            </p:nvSpPr>
            <p:spPr>
              <a:xfrm>
                <a:off x="411509" y="2605419"/>
                <a:ext cx="1019963" cy="1453967"/>
              </a:xfrm>
              <a:prstGeom prst="rect">
                <a:avLst/>
              </a:prstGeom>
              <a:noFill/>
            </p:spPr>
            <p:txBody>
              <a:bodyPr wrap="square" rtlCol="0">
                <a:spAutoFit/>
              </a:bodyPr>
              <a:lstStyle/>
              <a:p>
                <a:pPr algn="ctr"/>
                <a:r>
                  <a:rPr kumimoji="1" lang="ja-JP" altLang="en-US" sz="2000" b="1" dirty="0">
                    <a:latin typeface="+mn-ea"/>
                  </a:rPr>
                  <a:t>大</a:t>
                </a:r>
                <a:endParaRPr kumimoji="1" lang="en-US" altLang="ja-JP" sz="2000" b="1" dirty="0">
                  <a:latin typeface="+mn-ea"/>
                </a:endParaRPr>
              </a:p>
              <a:p>
                <a:pPr algn="ctr"/>
                <a:r>
                  <a:rPr kumimoji="1" lang="ja-JP" altLang="en-US" sz="2000" b="1" dirty="0">
                    <a:latin typeface="+mn-ea"/>
                  </a:rPr>
                  <a:t>手</a:t>
                </a:r>
                <a:endParaRPr kumimoji="1" lang="en-US" altLang="ja-JP" sz="2000" b="1" dirty="0">
                  <a:latin typeface="+mn-ea"/>
                </a:endParaRPr>
              </a:p>
              <a:p>
                <a:pPr algn="ctr"/>
                <a:r>
                  <a:rPr kumimoji="1" lang="ja-JP" altLang="en-US" sz="2000" b="1" dirty="0">
                    <a:latin typeface="+mn-ea"/>
                  </a:rPr>
                  <a:t>競</a:t>
                </a:r>
                <a:endParaRPr kumimoji="1" lang="en-US" altLang="ja-JP" sz="2000" b="1" dirty="0">
                  <a:latin typeface="+mn-ea"/>
                </a:endParaRPr>
              </a:p>
              <a:p>
                <a:pPr algn="ctr"/>
                <a:r>
                  <a:rPr kumimoji="1" lang="ja-JP" altLang="en-US" sz="2000" b="1" dirty="0">
                    <a:latin typeface="+mn-ea"/>
                  </a:rPr>
                  <a:t>合</a:t>
                </a:r>
                <a:endParaRPr kumimoji="1" lang="ja-JP" altLang="en-US" sz="3600" b="1" dirty="0">
                  <a:latin typeface="+mn-ea"/>
                </a:endParaRPr>
              </a:p>
            </p:txBody>
          </p:sp>
        </p:grpSp>
        <p:grpSp>
          <p:nvGrpSpPr>
            <p:cNvPr id="75" name="グループ化 74">
              <a:extLst>
                <a:ext uri="{FF2B5EF4-FFF2-40B4-BE49-F238E27FC236}">
                  <a16:creationId xmlns:a16="http://schemas.microsoft.com/office/drawing/2014/main" id="{529DE822-0644-8F4A-2961-723A95E67553}"/>
                </a:ext>
              </a:extLst>
            </p:cNvPr>
            <p:cNvGrpSpPr/>
            <p:nvPr/>
          </p:nvGrpSpPr>
          <p:grpSpPr>
            <a:xfrm>
              <a:off x="2413483" y="2363741"/>
              <a:ext cx="1091638" cy="1345042"/>
              <a:chOff x="2769086" y="3805189"/>
              <a:chExt cx="1091638" cy="1267383"/>
            </a:xfrm>
          </p:grpSpPr>
          <p:sp>
            <p:nvSpPr>
              <p:cNvPr id="76" name="四角形: 角を丸くする 18">
                <a:extLst>
                  <a:ext uri="{FF2B5EF4-FFF2-40B4-BE49-F238E27FC236}">
                    <a16:creationId xmlns:a16="http://schemas.microsoft.com/office/drawing/2014/main" id="{F6B625DB-3E1A-5B48-6319-9019E75D74EA}"/>
                  </a:ext>
                </a:extLst>
              </p:cNvPr>
              <p:cNvSpPr/>
              <p:nvPr/>
            </p:nvSpPr>
            <p:spPr>
              <a:xfrm>
                <a:off x="2769086" y="3805189"/>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7" name="テキスト ボックス 76">
                <a:extLst>
                  <a:ext uri="{FF2B5EF4-FFF2-40B4-BE49-F238E27FC236}">
                    <a16:creationId xmlns:a16="http://schemas.microsoft.com/office/drawing/2014/main" id="{C8E0263C-B779-7416-8423-610E7384CF54}"/>
                  </a:ext>
                </a:extLst>
              </p:cNvPr>
              <p:cNvSpPr txBox="1"/>
              <p:nvPr/>
            </p:nvSpPr>
            <p:spPr>
              <a:xfrm>
                <a:off x="2819664" y="3883545"/>
                <a:ext cx="1007960" cy="1189027"/>
              </a:xfrm>
              <a:prstGeom prst="rect">
                <a:avLst/>
              </a:prstGeom>
              <a:noFill/>
            </p:spPr>
            <p:txBody>
              <a:bodyPr wrap="square" rtlCol="0">
                <a:spAutoFit/>
              </a:bodyPr>
              <a:lstStyle/>
              <a:p>
                <a:pPr algn="ctr"/>
                <a:r>
                  <a:rPr kumimoji="1" lang="ja-JP" altLang="en-US" sz="3200" b="1" dirty="0">
                    <a:latin typeface="+mn-ea"/>
                  </a:rPr>
                  <a:t>安い</a:t>
                </a:r>
                <a:endParaRPr kumimoji="1" lang="en-US" altLang="ja-JP" sz="3200" b="1" dirty="0">
                  <a:latin typeface="+mn-ea"/>
                </a:endParaRPr>
              </a:p>
              <a:p>
                <a:endParaRPr kumimoji="1" lang="ja-JP" altLang="en-US" sz="4400" b="1" dirty="0">
                  <a:latin typeface="+mn-ea"/>
                </a:endParaRPr>
              </a:p>
            </p:txBody>
          </p:sp>
        </p:grpSp>
      </p:grpSp>
      <p:grpSp>
        <p:nvGrpSpPr>
          <p:cNvPr id="82" name="グループ化 81">
            <a:extLst>
              <a:ext uri="{FF2B5EF4-FFF2-40B4-BE49-F238E27FC236}">
                <a16:creationId xmlns:a16="http://schemas.microsoft.com/office/drawing/2014/main" id="{3DB87DC4-2B63-2C4B-1106-1DC8A565EDB7}"/>
              </a:ext>
            </a:extLst>
          </p:cNvPr>
          <p:cNvGrpSpPr/>
          <p:nvPr/>
        </p:nvGrpSpPr>
        <p:grpSpPr>
          <a:xfrm>
            <a:off x="4516656" y="2045266"/>
            <a:ext cx="5228005" cy="1760592"/>
            <a:chOff x="5401802" y="2366664"/>
            <a:chExt cx="5228005" cy="1760592"/>
          </a:xfrm>
        </p:grpSpPr>
        <p:grpSp>
          <p:nvGrpSpPr>
            <p:cNvPr id="83" name="グループ化 82">
              <a:extLst>
                <a:ext uri="{FF2B5EF4-FFF2-40B4-BE49-F238E27FC236}">
                  <a16:creationId xmlns:a16="http://schemas.microsoft.com/office/drawing/2014/main" id="{DC9E4177-C0ED-FD9E-52B6-A6E1A88317F3}"/>
                </a:ext>
              </a:extLst>
            </p:cNvPr>
            <p:cNvGrpSpPr/>
            <p:nvPr/>
          </p:nvGrpSpPr>
          <p:grpSpPr>
            <a:xfrm>
              <a:off x="5401802" y="2366664"/>
              <a:ext cx="3388855" cy="1760592"/>
              <a:chOff x="5525627" y="2366664"/>
              <a:chExt cx="3388855" cy="1760592"/>
            </a:xfrm>
          </p:grpSpPr>
          <p:grpSp>
            <p:nvGrpSpPr>
              <p:cNvPr id="85" name="グループ化 84">
                <a:extLst>
                  <a:ext uri="{FF2B5EF4-FFF2-40B4-BE49-F238E27FC236}">
                    <a16:creationId xmlns:a16="http://schemas.microsoft.com/office/drawing/2014/main" id="{6610280F-72E3-BEC7-376D-19DB2F33F889}"/>
                  </a:ext>
                </a:extLst>
              </p:cNvPr>
              <p:cNvGrpSpPr/>
              <p:nvPr/>
            </p:nvGrpSpPr>
            <p:grpSpPr>
              <a:xfrm>
                <a:off x="6488131" y="2366664"/>
                <a:ext cx="2426351" cy="1739087"/>
                <a:chOff x="6052621" y="2395420"/>
                <a:chExt cx="2426351" cy="1739087"/>
              </a:xfrm>
            </p:grpSpPr>
            <p:sp>
              <p:nvSpPr>
                <p:cNvPr id="89" name="楕円 88">
                  <a:extLst>
                    <a:ext uri="{FF2B5EF4-FFF2-40B4-BE49-F238E27FC236}">
                      <a16:creationId xmlns:a16="http://schemas.microsoft.com/office/drawing/2014/main" id="{5BCC265F-5580-D7E8-DA86-FF7F8892CC7A}"/>
                    </a:ext>
                  </a:extLst>
                </p:cNvPr>
                <p:cNvSpPr/>
                <p:nvPr/>
              </p:nvSpPr>
              <p:spPr>
                <a:xfrm>
                  <a:off x="6052621" y="3306507"/>
                  <a:ext cx="828000" cy="828000"/>
                </a:xfrm>
                <a:prstGeom prst="ellipse">
                  <a:avLst/>
                </a:prstGeom>
                <a:solidFill>
                  <a:schemeClr val="accent5">
                    <a:lumMod val="40000"/>
                    <a:lumOff val="60000"/>
                    <a:alpha val="28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0" name="テキスト ボックス 89">
                  <a:extLst>
                    <a:ext uri="{FF2B5EF4-FFF2-40B4-BE49-F238E27FC236}">
                      <a16:creationId xmlns:a16="http://schemas.microsoft.com/office/drawing/2014/main" id="{CA35AFDE-CE09-12E2-7526-6BE3FF42EED4}"/>
                    </a:ext>
                  </a:extLst>
                </p:cNvPr>
                <p:cNvSpPr txBox="1"/>
                <p:nvPr/>
              </p:nvSpPr>
              <p:spPr>
                <a:xfrm>
                  <a:off x="6098260" y="3356482"/>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店舗</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造り</a:t>
                  </a:r>
                </a:p>
              </p:txBody>
            </p:sp>
            <p:sp>
              <p:nvSpPr>
                <p:cNvPr id="91" name="楕円 90">
                  <a:extLst>
                    <a:ext uri="{FF2B5EF4-FFF2-40B4-BE49-F238E27FC236}">
                      <a16:creationId xmlns:a16="http://schemas.microsoft.com/office/drawing/2014/main" id="{C748B4BA-B7A2-6234-9C73-4E0CD394A932}"/>
                    </a:ext>
                  </a:extLst>
                </p:cNvPr>
                <p:cNvSpPr/>
                <p:nvPr/>
              </p:nvSpPr>
              <p:spPr>
                <a:xfrm>
                  <a:off x="7650972" y="3306507"/>
                  <a:ext cx="828000" cy="828000"/>
                </a:xfrm>
                <a:prstGeom prst="ellipse">
                  <a:avLst/>
                </a:prstGeom>
                <a:solidFill>
                  <a:srgbClr val="92D050">
                    <a:alpha val="36000"/>
                  </a:srgbClr>
                </a:solid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2" name="テキスト ボックス 91">
                  <a:extLst>
                    <a:ext uri="{FF2B5EF4-FFF2-40B4-BE49-F238E27FC236}">
                      <a16:creationId xmlns:a16="http://schemas.microsoft.com/office/drawing/2014/main" id="{2B43D618-3DF0-C05B-CB41-D17B83162DF9}"/>
                    </a:ext>
                  </a:extLst>
                </p:cNvPr>
                <p:cNvSpPr txBox="1"/>
                <p:nvPr/>
              </p:nvSpPr>
              <p:spPr>
                <a:xfrm>
                  <a:off x="7706135" y="3338396"/>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サー</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ビス</a:t>
                  </a:r>
                </a:p>
              </p:txBody>
            </p:sp>
            <p:sp>
              <p:nvSpPr>
                <p:cNvPr id="93" name="楕円 92">
                  <a:extLst>
                    <a:ext uri="{FF2B5EF4-FFF2-40B4-BE49-F238E27FC236}">
                      <a16:creationId xmlns:a16="http://schemas.microsoft.com/office/drawing/2014/main" id="{B5CB0D74-928E-E9E8-FEAB-3AAF7014B602}"/>
                    </a:ext>
                  </a:extLst>
                </p:cNvPr>
                <p:cNvSpPr/>
                <p:nvPr/>
              </p:nvSpPr>
              <p:spPr>
                <a:xfrm>
                  <a:off x="6052621" y="2395420"/>
                  <a:ext cx="828000" cy="828000"/>
                </a:xfrm>
                <a:prstGeom prst="ellipse">
                  <a:avLst/>
                </a:prstGeom>
                <a:solidFill>
                  <a:srgbClr val="FF0000">
                    <a:alpha val="8000"/>
                  </a:srgbClr>
                </a:solidFill>
                <a:ln w="73025">
                  <a:solidFill>
                    <a:srgbClr val="FF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4" name="テキスト ボックス 93">
                  <a:extLst>
                    <a:ext uri="{FF2B5EF4-FFF2-40B4-BE49-F238E27FC236}">
                      <a16:creationId xmlns:a16="http://schemas.microsoft.com/office/drawing/2014/main" id="{86E11DFE-E950-DE6B-C114-4E4299085458}"/>
                    </a:ext>
                  </a:extLst>
                </p:cNvPr>
                <p:cNvSpPr txBox="1"/>
                <p:nvPr/>
              </p:nvSpPr>
              <p:spPr>
                <a:xfrm>
                  <a:off x="6142530" y="2531689"/>
                  <a:ext cx="745234" cy="584775"/>
                </a:xfrm>
                <a:prstGeom prst="rect">
                  <a:avLst/>
                </a:prstGeom>
                <a:noFill/>
              </p:spPr>
              <p:txBody>
                <a:bodyPr wrap="square" rtlCol="0">
                  <a:spAutoFit/>
                </a:bodyPr>
                <a:lstStyle/>
                <a:p>
                  <a:r>
                    <a:rPr kumimoji="1" lang="ja-JP" altLang="en-US" sz="3200" b="1" dirty="0">
                      <a:solidFill>
                        <a:schemeClr val="bg1">
                          <a:lumMod val="50000"/>
                        </a:schemeClr>
                      </a:solidFill>
                      <a:latin typeface="+mn-ea"/>
                    </a:rPr>
                    <a:t>味</a:t>
                  </a:r>
                </a:p>
              </p:txBody>
            </p:sp>
            <p:sp>
              <p:nvSpPr>
                <p:cNvPr id="95" name="楕円 94">
                  <a:extLst>
                    <a:ext uri="{FF2B5EF4-FFF2-40B4-BE49-F238E27FC236}">
                      <a16:creationId xmlns:a16="http://schemas.microsoft.com/office/drawing/2014/main" id="{6EDE05FC-D1C4-EB9B-6620-2627757057EF}"/>
                    </a:ext>
                  </a:extLst>
                </p:cNvPr>
                <p:cNvSpPr/>
                <p:nvPr/>
              </p:nvSpPr>
              <p:spPr>
                <a:xfrm>
                  <a:off x="7650972" y="2395420"/>
                  <a:ext cx="828000" cy="828000"/>
                </a:xfrm>
                <a:prstGeom prst="ellipse">
                  <a:avLst/>
                </a:prstGeom>
                <a:solidFill>
                  <a:srgbClr val="FFC000">
                    <a:alpha val="22000"/>
                  </a:srgbClr>
                </a:solid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6" name="テキスト ボックス 95">
                  <a:extLst>
                    <a:ext uri="{FF2B5EF4-FFF2-40B4-BE49-F238E27FC236}">
                      <a16:creationId xmlns:a16="http://schemas.microsoft.com/office/drawing/2014/main" id="{06414B6E-6E49-556A-9D45-BAC827109091}"/>
                    </a:ext>
                  </a:extLst>
                </p:cNvPr>
                <p:cNvSpPr txBox="1"/>
                <p:nvPr/>
              </p:nvSpPr>
              <p:spPr>
                <a:xfrm>
                  <a:off x="7733738" y="2590607"/>
                  <a:ext cx="745234" cy="400110"/>
                </a:xfrm>
                <a:prstGeom prst="rect">
                  <a:avLst/>
                </a:prstGeom>
                <a:noFill/>
              </p:spPr>
              <p:txBody>
                <a:bodyPr wrap="square" rtlCol="0">
                  <a:spAutoFit/>
                </a:bodyPr>
                <a:lstStyle/>
                <a:p>
                  <a:r>
                    <a:rPr kumimoji="1" lang="ja-JP" altLang="en-US" sz="2000" b="1" dirty="0">
                      <a:solidFill>
                        <a:schemeClr val="bg1">
                          <a:lumMod val="50000"/>
                        </a:schemeClr>
                      </a:solidFill>
                      <a:latin typeface="+mn-ea"/>
                    </a:rPr>
                    <a:t>接客</a:t>
                  </a:r>
                </a:p>
              </p:txBody>
            </p:sp>
            <p:sp>
              <p:nvSpPr>
                <p:cNvPr id="97" name="楕円 96">
                  <a:extLst>
                    <a:ext uri="{FF2B5EF4-FFF2-40B4-BE49-F238E27FC236}">
                      <a16:creationId xmlns:a16="http://schemas.microsoft.com/office/drawing/2014/main" id="{6658A878-C616-0B93-81EF-6EC537FA0B6D}"/>
                    </a:ext>
                  </a:extLst>
                </p:cNvPr>
                <p:cNvSpPr/>
                <p:nvPr/>
              </p:nvSpPr>
              <p:spPr>
                <a:xfrm>
                  <a:off x="6846319" y="2839441"/>
                  <a:ext cx="828000" cy="828000"/>
                </a:xfrm>
                <a:prstGeom prst="ellipse">
                  <a:avLst/>
                </a:prstGeom>
                <a:solidFill>
                  <a:schemeClr val="bg1">
                    <a:lumMod val="65000"/>
                    <a:alpha val="15000"/>
                  </a:schemeClr>
                </a:solidFill>
                <a:ln w="73025">
                  <a:solidFill>
                    <a:schemeClr val="bg1">
                      <a:lumMod val="6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8" name="テキスト ボックス 97">
                  <a:extLst>
                    <a:ext uri="{FF2B5EF4-FFF2-40B4-BE49-F238E27FC236}">
                      <a16:creationId xmlns:a16="http://schemas.microsoft.com/office/drawing/2014/main" id="{18F2824B-1217-72C3-67B4-DE491D589EAD}"/>
                    </a:ext>
                  </a:extLst>
                </p:cNvPr>
                <p:cNvSpPr txBox="1"/>
                <p:nvPr/>
              </p:nvSpPr>
              <p:spPr>
                <a:xfrm>
                  <a:off x="6894931" y="2907547"/>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専門性</a:t>
                  </a:r>
                </a:p>
              </p:txBody>
            </p:sp>
          </p:grpSp>
          <p:grpSp>
            <p:nvGrpSpPr>
              <p:cNvPr id="86" name="グループ化 85">
                <a:extLst>
                  <a:ext uri="{FF2B5EF4-FFF2-40B4-BE49-F238E27FC236}">
                    <a16:creationId xmlns:a16="http://schemas.microsoft.com/office/drawing/2014/main" id="{DCA2FED0-E78A-39CB-77DF-41E498018252}"/>
                  </a:ext>
                </a:extLst>
              </p:cNvPr>
              <p:cNvGrpSpPr/>
              <p:nvPr/>
            </p:nvGrpSpPr>
            <p:grpSpPr>
              <a:xfrm>
                <a:off x="5525627" y="2366664"/>
                <a:ext cx="1019963" cy="1760592"/>
                <a:chOff x="5525627" y="2366664"/>
                <a:chExt cx="1019963" cy="1760592"/>
              </a:xfrm>
            </p:grpSpPr>
            <p:sp>
              <p:nvSpPr>
                <p:cNvPr id="87" name="四角形: 角を丸くする 28">
                  <a:extLst>
                    <a:ext uri="{FF2B5EF4-FFF2-40B4-BE49-F238E27FC236}">
                      <a16:creationId xmlns:a16="http://schemas.microsoft.com/office/drawing/2014/main" id="{8FD7A202-CAAA-E1B4-A92E-C8646B7B44BA}"/>
                    </a:ext>
                  </a:extLst>
                </p:cNvPr>
                <p:cNvSpPr/>
                <p:nvPr/>
              </p:nvSpPr>
              <p:spPr>
                <a:xfrm>
                  <a:off x="5713499" y="2366664"/>
                  <a:ext cx="653807" cy="1760592"/>
                </a:xfrm>
                <a:prstGeom prst="roundRect">
                  <a:avLst/>
                </a:prstGeom>
                <a:solidFill>
                  <a:schemeClr val="accent4">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8" name="テキスト ボックス 87">
                  <a:extLst>
                    <a:ext uri="{FF2B5EF4-FFF2-40B4-BE49-F238E27FC236}">
                      <a16:creationId xmlns:a16="http://schemas.microsoft.com/office/drawing/2014/main" id="{3ADF94E3-DA13-539D-BBBC-22248F2AB2E2}"/>
                    </a:ext>
                  </a:extLst>
                </p:cNvPr>
                <p:cNvSpPr txBox="1"/>
                <p:nvPr/>
              </p:nvSpPr>
              <p:spPr>
                <a:xfrm>
                  <a:off x="5525627" y="2574656"/>
                  <a:ext cx="1019963" cy="1323439"/>
                </a:xfrm>
                <a:prstGeom prst="rect">
                  <a:avLst/>
                </a:prstGeom>
                <a:noFill/>
              </p:spPr>
              <p:txBody>
                <a:bodyPr wrap="square" rtlCol="0">
                  <a:spAutoFit/>
                </a:bodyPr>
                <a:lstStyle/>
                <a:p>
                  <a:pPr algn="ctr"/>
                  <a:r>
                    <a:rPr kumimoji="1" lang="ja-JP" altLang="en-US" sz="2000" b="1" dirty="0">
                      <a:latin typeface="+mn-ea"/>
                    </a:rPr>
                    <a:t>中</a:t>
                  </a:r>
                  <a:endParaRPr kumimoji="1" lang="en-US" altLang="ja-JP" sz="2000" b="1" dirty="0">
                    <a:latin typeface="+mn-ea"/>
                  </a:endParaRPr>
                </a:p>
                <a:p>
                  <a:pPr algn="ctr"/>
                  <a:r>
                    <a:rPr kumimoji="1" lang="ja-JP" altLang="en-US" sz="2000" b="1" dirty="0">
                      <a:latin typeface="+mn-ea"/>
                    </a:rPr>
                    <a:t>小</a:t>
                  </a:r>
                  <a:endParaRPr kumimoji="1" lang="en-US" altLang="ja-JP" sz="2000" b="1" dirty="0">
                    <a:latin typeface="+mn-ea"/>
                  </a:endParaRPr>
                </a:p>
                <a:p>
                  <a:pPr algn="ctr"/>
                  <a:r>
                    <a:rPr kumimoji="1" lang="ja-JP" altLang="en-US" sz="2000" b="1" dirty="0">
                      <a:latin typeface="+mn-ea"/>
                    </a:rPr>
                    <a:t>企</a:t>
                  </a:r>
                  <a:endParaRPr kumimoji="1" lang="en-US" altLang="ja-JP" sz="2000" b="1" dirty="0">
                    <a:latin typeface="+mn-ea"/>
                  </a:endParaRPr>
                </a:p>
                <a:p>
                  <a:pPr algn="ctr"/>
                  <a:r>
                    <a:rPr kumimoji="1" lang="ja-JP" altLang="en-US" sz="2000" b="1" dirty="0">
                      <a:latin typeface="+mn-ea"/>
                    </a:rPr>
                    <a:t>業</a:t>
                  </a:r>
                  <a:endParaRPr kumimoji="1" lang="en-US" altLang="ja-JP" sz="2000" b="1" dirty="0">
                    <a:latin typeface="+mn-ea"/>
                  </a:endParaRPr>
                </a:p>
              </p:txBody>
            </p:sp>
          </p:grpSp>
        </p:grpSp>
        <p:sp>
          <p:nvSpPr>
            <p:cNvPr id="84" name="テキスト ボックス 83">
              <a:extLst>
                <a:ext uri="{FF2B5EF4-FFF2-40B4-BE49-F238E27FC236}">
                  <a16:creationId xmlns:a16="http://schemas.microsoft.com/office/drawing/2014/main" id="{A21FE28C-8C2F-C7EE-D58D-E0CA0F3ED550}"/>
                </a:ext>
              </a:extLst>
            </p:cNvPr>
            <p:cNvSpPr txBox="1"/>
            <p:nvPr/>
          </p:nvSpPr>
          <p:spPr>
            <a:xfrm>
              <a:off x="8579698" y="2875816"/>
              <a:ext cx="2050109" cy="707886"/>
            </a:xfrm>
            <a:prstGeom prst="rect">
              <a:avLst/>
            </a:prstGeom>
            <a:noFill/>
          </p:spPr>
          <p:txBody>
            <a:bodyPr wrap="square" rtlCol="0">
              <a:spAutoFit/>
            </a:bodyPr>
            <a:lstStyle/>
            <a:p>
              <a:pPr algn="ctr"/>
              <a:r>
                <a:rPr kumimoji="1" lang="ja-JP" altLang="en-US" sz="4000" b="1" dirty="0">
                  <a:solidFill>
                    <a:schemeClr val="tx1">
                      <a:lumMod val="50000"/>
                      <a:lumOff val="50000"/>
                    </a:schemeClr>
                  </a:solidFill>
                  <a:latin typeface="+mn-ea"/>
                </a:rPr>
                <a:t>で対抗</a:t>
              </a:r>
              <a:endParaRPr kumimoji="1" lang="en-US" altLang="ja-JP" sz="1100" b="1" dirty="0">
                <a:solidFill>
                  <a:schemeClr val="tx1">
                    <a:lumMod val="50000"/>
                    <a:lumOff val="50000"/>
                  </a:schemeClr>
                </a:solidFill>
                <a:latin typeface="+mn-ea"/>
              </a:endParaRPr>
            </a:p>
          </p:txBody>
        </p:sp>
      </p:grpSp>
      <p:sp>
        <p:nvSpPr>
          <p:cNvPr id="99" name="テキスト ボックス 98">
            <a:extLst>
              <a:ext uri="{FF2B5EF4-FFF2-40B4-BE49-F238E27FC236}">
                <a16:creationId xmlns:a16="http://schemas.microsoft.com/office/drawing/2014/main" id="{E7BD0E97-B86D-6DAE-4BAF-1CD92D5C6115}"/>
              </a:ext>
            </a:extLst>
          </p:cNvPr>
          <p:cNvSpPr txBox="1"/>
          <p:nvPr/>
        </p:nvSpPr>
        <p:spPr>
          <a:xfrm>
            <a:off x="4756157" y="1627540"/>
            <a:ext cx="3790026" cy="400110"/>
          </a:xfrm>
          <a:prstGeom prst="rect">
            <a:avLst/>
          </a:prstGeom>
          <a:noFill/>
        </p:spPr>
        <p:txBody>
          <a:bodyPr wrap="square" rtlCol="0">
            <a:spAutoFit/>
          </a:bodyPr>
          <a:lstStyle/>
          <a:p>
            <a:pPr algn="ctr"/>
            <a:r>
              <a:rPr kumimoji="1" lang="ja-JP" altLang="en-US" sz="2000" b="1" u="sng" dirty="0">
                <a:latin typeface="+mn-ea"/>
              </a:rPr>
              <a:t>地域企業のこだわり例</a:t>
            </a:r>
          </a:p>
        </p:txBody>
      </p:sp>
      <p:sp>
        <p:nvSpPr>
          <p:cNvPr id="100" name="テキスト ボックス 99">
            <a:extLst>
              <a:ext uri="{FF2B5EF4-FFF2-40B4-BE49-F238E27FC236}">
                <a16:creationId xmlns:a16="http://schemas.microsoft.com/office/drawing/2014/main" id="{8FC434CF-AFF9-F878-2ABE-5BC74EAF418C}"/>
              </a:ext>
            </a:extLst>
          </p:cNvPr>
          <p:cNvSpPr txBox="1"/>
          <p:nvPr/>
        </p:nvSpPr>
        <p:spPr>
          <a:xfrm>
            <a:off x="451380" y="3899370"/>
            <a:ext cx="4512051" cy="553998"/>
          </a:xfrm>
          <a:prstGeom prst="rect">
            <a:avLst/>
          </a:prstGeom>
          <a:noFill/>
        </p:spPr>
        <p:txBody>
          <a:bodyPr wrap="square" rtlCol="0">
            <a:spAutoFit/>
          </a:bodyPr>
          <a:lstStyle/>
          <a:p>
            <a:r>
              <a:rPr kumimoji="1" lang="ja-JP" altLang="en-US" sz="1000">
                <a:latin typeface="+mn-ea"/>
              </a:rPr>
              <a:t>□　大きな</a:t>
            </a:r>
            <a:r>
              <a:rPr kumimoji="1" lang="ja-JP" altLang="en-US" sz="1000" dirty="0">
                <a:latin typeface="+mn-ea"/>
              </a:rPr>
              <a:t>資本を投下</a:t>
            </a:r>
            <a:endParaRPr kumimoji="1" lang="en-US" altLang="ja-JP" sz="1000" dirty="0">
              <a:latin typeface="+mn-ea"/>
            </a:endParaRPr>
          </a:p>
          <a:p>
            <a:r>
              <a:rPr kumimoji="1" lang="ja-JP" altLang="en-US" sz="1000">
                <a:latin typeface="+mn-ea"/>
              </a:rPr>
              <a:t>□　同一</a:t>
            </a:r>
            <a:r>
              <a:rPr kumimoji="1" lang="ja-JP" altLang="en-US" sz="1000" dirty="0">
                <a:latin typeface="+mn-ea"/>
              </a:rPr>
              <a:t>地域に複数店展開という場合もある</a:t>
            </a:r>
            <a:endParaRPr kumimoji="1" lang="en-US" altLang="ja-JP" sz="1000" dirty="0">
              <a:latin typeface="+mn-ea"/>
            </a:endParaRPr>
          </a:p>
          <a:p>
            <a:r>
              <a:rPr kumimoji="1" lang="ja-JP" altLang="en-US" sz="1000">
                <a:latin typeface="+mn-ea"/>
              </a:rPr>
              <a:t>□　週末型</a:t>
            </a:r>
            <a:r>
              <a:rPr kumimoji="1" lang="ja-JP" altLang="en-US" sz="1000" dirty="0">
                <a:latin typeface="+mn-ea"/>
              </a:rPr>
              <a:t>の複合店舗への出店（複合店舗自体が運営する競合先もある）</a:t>
            </a:r>
            <a:endParaRPr kumimoji="1" lang="en-US" altLang="ja-JP" sz="1000" dirty="0">
              <a:latin typeface="+mn-ea"/>
            </a:endParaRPr>
          </a:p>
        </p:txBody>
      </p:sp>
      <p:sp>
        <p:nvSpPr>
          <p:cNvPr id="101" name="テキスト ボックス 100">
            <a:extLst>
              <a:ext uri="{FF2B5EF4-FFF2-40B4-BE49-F238E27FC236}">
                <a16:creationId xmlns:a16="http://schemas.microsoft.com/office/drawing/2014/main" id="{2FE4F023-408B-EFBA-0606-644B37456DBC}"/>
              </a:ext>
            </a:extLst>
          </p:cNvPr>
          <p:cNvSpPr txBox="1"/>
          <p:nvPr/>
        </p:nvSpPr>
        <p:spPr>
          <a:xfrm>
            <a:off x="4916919" y="3890904"/>
            <a:ext cx="4644113" cy="553998"/>
          </a:xfrm>
          <a:prstGeom prst="rect">
            <a:avLst/>
          </a:prstGeom>
          <a:noFill/>
        </p:spPr>
        <p:txBody>
          <a:bodyPr wrap="square" rtlCol="0">
            <a:spAutoFit/>
          </a:bodyPr>
          <a:lstStyle/>
          <a:p>
            <a:r>
              <a:rPr kumimoji="1" lang="ja-JP" altLang="en-US" sz="1000">
                <a:latin typeface="+mn-ea"/>
              </a:rPr>
              <a:t>□　単</a:t>
            </a:r>
            <a:r>
              <a:rPr kumimoji="1" lang="ja-JP" altLang="en-US" sz="1000" dirty="0">
                <a:latin typeface="+mn-ea"/>
              </a:rPr>
              <a:t>店舗運営が多く、経営資本も小さい</a:t>
            </a:r>
            <a:endParaRPr kumimoji="1" lang="en-US" altLang="ja-JP" sz="1000" dirty="0">
              <a:latin typeface="+mn-ea"/>
            </a:endParaRPr>
          </a:p>
          <a:p>
            <a:r>
              <a:rPr kumimoji="1" lang="ja-JP" altLang="en-US" sz="1000">
                <a:latin typeface="+mn-ea"/>
              </a:rPr>
              <a:t>□　上図</a:t>
            </a:r>
            <a:r>
              <a:rPr kumimoji="1" lang="ja-JP" altLang="en-US" sz="1000" dirty="0">
                <a:latin typeface="+mn-ea"/>
              </a:rPr>
              <a:t>のような“こだわり”要素の組み合わせで「存在感」を訴求する</a:t>
            </a:r>
            <a:endParaRPr kumimoji="1" lang="en-US" altLang="ja-JP" sz="1000" dirty="0">
              <a:latin typeface="+mn-ea"/>
            </a:endParaRPr>
          </a:p>
          <a:p>
            <a:r>
              <a:rPr kumimoji="1" lang="ja-JP" altLang="en-US" sz="1000">
                <a:latin typeface="+mn-ea"/>
              </a:rPr>
              <a:t>□　大手</a:t>
            </a:r>
            <a:r>
              <a:rPr kumimoji="1" lang="ja-JP" altLang="en-US" sz="1000" dirty="0">
                <a:latin typeface="+mn-ea"/>
              </a:rPr>
              <a:t>との消耗戦にならない経営が重要になる</a:t>
            </a:r>
            <a:endParaRPr kumimoji="1" lang="en-US" altLang="ja-JP" sz="1000" dirty="0">
              <a:latin typeface="+mn-ea"/>
            </a:endParaRP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29</a:t>
            </a:fld>
            <a:endParaRPr kumimoji="1" lang="ja-JP" altLang="en-US"/>
          </a:p>
        </p:txBody>
      </p:sp>
      <p:sp>
        <p:nvSpPr>
          <p:cNvPr id="49" name="テキスト ボックス 48"/>
          <p:cNvSpPr txBox="1"/>
          <p:nvPr/>
        </p:nvSpPr>
        <p:spPr>
          <a:xfrm>
            <a:off x="8894101" y="359109"/>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基本原則・商圏</a:t>
            </a:r>
          </a:p>
        </p:txBody>
      </p:sp>
      <p:sp>
        <p:nvSpPr>
          <p:cNvPr id="50" name="テキスト ボックス 49"/>
          <p:cNvSpPr txBox="1"/>
          <p:nvPr/>
        </p:nvSpPr>
        <p:spPr>
          <a:xfrm>
            <a:off x="8899500" y="20070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cxnSp>
        <p:nvCxnSpPr>
          <p:cNvPr id="53" name="直線コネクタ 52">
            <a:extLst>
              <a:ext uri="{FF2B5EF4-FFF2-40B4-BE49-F238E27FC236}">
                <a16:creationId xmlns:a16="http://schemas.microsoft.com/office/drawing/2014/main" id="{0EB3233E-B893-4679-07F8-520BB236E985}"/>
              </a:ext>
            </a:extLst>
          </p:cNvPr>
          <p:cNvCxnSpPr/>
          <p:nvPr/>
        </p:nvCxnSpPr>
        <p:spPr>
          <a:xfrm>
            <a:off x="252413" y="666796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23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下 27">
            <a:extLst>
              <a:ext uri="{FF2B5EF4-FFF2-40B4-BE49-F238E27FC236}">
                <a16:creationId xmlns:a16="http://schemas.microsoft.com/office/drawing/2014/main" id="{5E552679-A9E1-458D-A815-7C46670ECA0E}"/>
              </a:ext>
            </a:extLst>
          </p:cNvPr>
          <p:cNvSpPr/>
          <p:nvPr/>
        </p:nvSpPr>
        <p:spPr>
          <a:xfrm>
            <a:off x="6076321" y="2428993"/>
            <a:ext cx="1000125" cy="2876912"/>
          </a:xfrm>
          <a:prstGeom prst="downArrow">
            <a:avLst/>
          </a:prstGeom>
          <a:solidFill>
            <a:srgbClr val="FFC000">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5" name="テキスト ボックス 24">
            <a:extLst>
              <a:ext uri="{FF2B5EF4-FFF2-40B4-BE49-F238E27FC236}">
                <a16:creationId xmlns:a16="http://schemas.microsoft.com/office/drawing/2014/main" id="{714CFB37-EA37-448B-88DE-68359A450CF7}"/>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a:t>
            </a:r>
            <a:r>
              <a:rPr kumimoji="1" lang="ja-JP" altLang="en-US" sz="2600" b="1" u="sng" dirty="0">
                <a:solidFill>
                  <a:prstClr val="black"/>
                </a:solidFill>
                <a:latin typeface="+mn-ea"/>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２</a:t>
            </a:r>
          </a:p>
        </p:txBody>
      </p:sp>
      <p:sp>
        <p:nvSpPr>
          <p:cNvPr id="3" name="テキスト ボックス 2">
            <a:extLst>
              <a:ext uri="{FF2B5EF4-FFF2-40B4-BE49-F238E27FC236}">
                <a16:creationId xmlns:a16="http://schemas.microsoft.com/office/drawing/2014/main" id="{E7C2B6A4-1E6D-42D2-9490-46A815E4CBB2}"/>
              </a:ext>
            </a:extLst>
          </p:cNvPr>
          <p:cNvSpPr txBox="1"/>
          <p:nvPr/>
        </p:nvSpPr>
        <p:spPr>
          <a:xfrm>
            <a:off x="215356" y="1643229"/>
            <a:ext cx="3790026" cy="261610"/>
          </a:xfrm>
          <a:prstGeom prst="rect">
            <a:avLst/>
          </a:prstGeom>
          <a:noFill/>
        </p:spPr>
        <p:txBody>
          <a:bodyPr wrap="square" rtlCol="0">
            <a:spAutoFit/>
          </a:bodyPr>
          <a:lstStyle/>
          <a:p>
            <a:r>
              <a:rPr kumimoji="1" lang="ja-JP" altLang="en-US" sz="1100" b="1" dirty="0">
                <a:latin typeface="+mn-ea"/>
              </a:rPr>
              <a:t>大まかな商圏イメージ</a:t>
            </a:r>
          </a:p>
        </p:txBody>
      </p:sp>
      <p:sp>
        <p:nvSpPr>
          <p:cNvPr id="30" name="矢印: 下 29">
            <a:extLst>
              <a:ext uri="{FF2B5EF4-FFF2-40B4-BE49-F238E27FC236}">
                <a16:creationId xmlns:a16="http://schemas.microsoft.com/office/drawing/2014/main" id="{2421A5A0-B4CF-477E-8EC5-E24101545591}"/>
              </a:ext>
            </a:extLst>
          </p:cNvPr>
          <p:cNvSpPr/>
          <p:nvPr/>
        </p:nvSpPr>
        <p:spPr>
          <a:xfrm>
            <a:off x="5554860" y="1864865"/>
            <a:ext cx="1000125" cy="1790725"/>
          </a:xfrm>
          <a:prstGeom prst="downArrow">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26" name="矢印: 下 25">
            <a:extLst>
              <a:ext uri="{FF2B5EF4-FFF2-40B4-BE49-F238E27FC236}">
                <a16:creationId xmlns:a16="http://schemas.microsoft.com/office/drawing/2014/main" id="{3D9B8AEA-4305-4742-91DE-6C74862D5566}"/>
              </a:ext>
            </a:extLst>
          </p:cNvPr>
          <p:cNvSpPr/>
          <p:nvPr/>
        </p:nvSpPr>
        <p:spPr>
          <a:xfrm>
            <a:off x="4622608" y="1864865"/>
            <a:ext cx="1000125" cy="1176903"/>
          </a:xfrm>
          <a:prstGeom prst="downArrow">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19" name="矢印: 下 18">
            <a:extLst>
              <a:ext uri="{FF2B5EF4-FFF2-40B4-BE49-F238E27FC236}">
                <a16:creationId xmlns:a16="http://schemas.microsoft.com/office/drawing/2014/main" id="{998EE8E6-F991-424E-A060-629A567676C7}"/>
              </a:ext>
            </a:extLst>
          </p:cNvPr>
          <p:cNvSpPr/>
          <p:nvPr/>
        </p:nvSpPr>
        <p:spPr>
          <a:xfrm>
            <a:off x="3594841" y="1885984"/>
            <a:ext cx="1000125" cy="567760"/>
          </a:xfrm>
          <a:prstGeom prst="downArrow">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cxnSp>
        <p:nvCxnSpPr>
          <p:cNvPr id="46" name="直線コネクタ 45">
            <a:extLst>
              <a:ext uri="{FF2B5EF4-FFF2-40B4-BE49-F238E27FC236}">
                <a16:creationId xmlns:a16="http://schemas.microsoft.com/office/drawing/2014/main" id="{66CD3364-00DF-4A2F-8649-DB8271F9DCCF}"/>
              </a:ext>
            </a:extLst>
          </p:cNvPr>
          <p:cNvCxnSpPr>
            <a:cxnSpLocks/>
          </p:cNvCxnSpPr>
          <p:nvPr/>
        </p:nvCxnSpPr>
        <p:spPr>
          <a:xfrm>
            <a:off x="238529" y="3061054"/>
            <a:ext cx="9360000" cy="0"/>
          </a:xfrm>
          <a:prstGeom prst="line">
            <a:avLst/>
          </a:prstGeom>
          <a:ln w="44450">
            <a:solidFill>
              <a:schemeClr val="accent4">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74D733-0B1C-43CC-A7FD-2A50304FF05C}"/>
              </a:ext>
            </a:extLst>
          </p:cNvPr>
          <p:cNvCxnSpPr>
            <a:cxnSpLocks/>
          </p:cNvCxnSpPr>
          <p:nvPr/>
        </p:nvCxnSpPr>
        <p:spPr>
          <a:xfrm>
            <a:off x="238529" y="2464761"/>
            <a:ext cx="9360000" cy="0"/>
          </a:xfrm>
          <a:prstGeom prst="line">
            <a:avLst/>
          </a:prstGeom>
          <a:ln w="44450">
            <a:solidFill>
              <a:schemeClr val="accent5">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638A3F6A-3C95-4EA4-A0AD-A386D43BC1A9}"/>
              </a:ext>
            </a:extLst>
          </p:cNvPr>
          <p:cNvGrpSpPr/>
          <p:nvPr/>
        </p:nvGrpSpPr>
        <p:grpSpPr>
          <a:xfrm>
            <a:off x="238529" y="1821662"/>
            <a:ext cx="9360000" cy="1872854"/>
            <a:chOff x="1204684" y="2595399"/>
            <a:chExt cx="9360000" cy="1872854"/>
          </a:xfrm>
        </p:grpSpPr>
        <p:cxnSp>
          <p:nvCxnSpPr>
            <p:cNvPr id="47" name="直線コネクタ 46">
              <a:extLst>
                <a:ext uri="{FF2B5EF4-FFF2-40B4-BE49-F238E27FC236}">
                  <a16:creationId xmlns:a16="http://schemas.microsoft.com/office/drawing/2014/main" id="{15C940A0-D6E3-40C6-9474-DA7B49AC4F76}"/>
                </a:ext>
              </a:extLst>
            </p:cNvPr>
            <p:cNvCxnSpPr>
              <a:cxnSpLocks/>
            </p:cNvCxnSpPr>
            <p:nvPr/>
          </p:nvCxnSpPr>
          <p:spPr>
            <a:xfrm flipV="1">
              <a:off x="1204684" y="4440602"/>
              <a:ext cx="9360000" cy="0"/>
            </a:xfrm>
            <a:prstGeom prst="line">
              <a:avLst/>
            </a:prstGeom>
            <a:ln w="44450">
              <a:solidFill>
                <a:schemeClr val="bg1">
                  <a:lumMod val="65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D615AEC-856B-470B-9476-C554DBE38A73}"/>
                </a:ext>
              </a:extLst>
            </p:cNvPr>
            <p:cNvGrpSpPr/>
            <p:nvPr/>
          </p:nvGrpSpPr>
          <p:grpSpPr>
            <a:xfrm>
              <a:off x="1307992" y="2726610"/>
              <a:ext cx="3160397" cy="526458"/>
              <a:chOff x="1307992" y="2726610"/>
              <a:chExt cx="3160397" cy="526458"/>
            </a:xfrm>
          </p:grpSpPr>
          <p:sp>
            <p:nvSpPr>
              <p:cNvPr id="5" name="テキスト ボックス 4">
                <a:extLst>
                  <a:ext uri="{FF2B5EF4-FFF2-40B4-BE49-F238E27FC236}">
                    <a16:creationId xmlns:a16="http://schemas.microsoft.com/office/drawing/2014/main" id="{C79BE545-875D-44CD-86AF-DC49929122DE}"/>
                  </a:ext>
                </a:extLst>
              </p:cNvPr>
              <p:cNvSpPr txBox="1"/>
              <p:nvPr/>
            </p:nvSpPr>
            <p:spPr>
              <a:xfrm>
                <a:off x="1307992" y="2729848"/>
                <a:ext cx="1338125" cy="523220"/>
              </a:xfrm>
              <a:prstGeom prst="rect">
                <a:avLst/>
              </a:prstGeom>
              <a:noFill/>
            </p:spPr>
            <p:txBody>
              <a:bodyPr wrap="square" rtlCol="0">
                <a:spAutoFit/>
              </a:bodyPr>
              <a:lstStyle/>
              <a:p>
                <a:r>
                  <a:rPr kumimoji="1" lang="ja-JP" altLang="en-US" sz="1600" b="1" dirty="0">
                    <a:latin typeface="+mn-ea"/>
                  </a:rPr>
                  <a:t>１次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350</a:t>
                </a:r>
                <a:r>
                  <a:rPr kumimoji="1" lang="ja-JP" altLang="en-US" sz="1200" b="1" dirty="0">
                    <a:solidFill>
                      <a:srgbClr val="FF0000"/>
                    </a:solidFill>
                    <a:latin typeface="+mn-ea"/>
                  </a:rPr>
                  <a:t>～</a:t>
                </a:r>
                <a:r>
                  <a:rPr kumimoji="1" lang="en-US" altLang="ja-JP" sz="1200" b="1" dirty="0">
                    <a:solidFill>
                      <a:srgbClr val="FF0000"/>
                    </a:solidFill>
                    <a:latin typeface="+mn-ea"/>
                  </a:rPr>
                  <a:t>500</a:t>
                </a:r>
                <a:r>
                  <a:rPr kumimoji="1" lang="ja-JP" altLang="en-US" sz="1200" b="1" dirty="0">
                    <a:solidFill>
                      <a:srgbClr val="FF0000"/>
                    </a:solidFill>
                    <a:latin typeface="+mn-ea"/>
                  </a:rPr>
                  <a:t>ｍ</a:t>
                </a:r>
              </a:p>
            </p:txBody>
          </p:sp>
          <p:sp>
            <p:nvSpPr>
              <p:cNvPr id="15" name="四角形: 角を丸くする 14">
                <a:extLst>
                  <a:ext uri="{FF2B5EF4-FFF2-40B4-BE49-F238E27FC236}">
                    <a16:creationId xmlns:a16="http://schemas.microsoft.com/office/drawing/2014/main" id="{E2CEADC8-BC2E-4563-A5B9-9B57C7B5D372}"/>
                  </a:ext>
                </a:extLst>
              </p:cNvPr>
              <p:cNvSpPr/>
              <p:nvPr/>
            </p:nvSpPr>
            <p:spPr>
              <a:xfrm>
                <a:off x="2844717" y="2726610"/>
                <a:ext cx="1623672" cy="423860"/>
              </a:xfrm>
              <a:prstGeom prst="roundRect">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徒歩で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6" name="グループ化 15">
              <a:extLst>
                <a:ext uri="{FF2B5EF4-FFF2-40B4-BE49-F238E27FC236}">
                  <a16:creationId xmlns:a16="http://schemas.microsoft.com/office/drawing/2014/main" id="{4F075AA3-9159-4DF5-A5FE-41013A4F154E}"/>
                </a:ext>
              </a:extLst>
            </p:cNvPr>
            <p:cNvGrpSpPr/>
            <p:nvPr/>
          </p:nvGrpSpPr>
          <p:grpSpPr>
            <a:xfrm>
              <a:off x="1307992" y="3316990"/>
              <a:ext cx="3160397" cy="549836"/>
              <a:chOff x="1307992" y="3393190"/>
              <a:chExt cx="3160397" cy="549836"/>
            </a:xfrm>
          </p:grpSpPr>
          <p:sp>
            <p:nvSpPr>
              <p:cNvPr id="12" name="テキスト ボックス 11">
                <a:extLst>
                  <a:ext uri="{FF2B5EF4-FFF2-40B4-BE49-F238E27FC236}">
                    <a16:creationId xmlns:a16="http://schemas.microsoft.com/office/drawing/2014/main" id="{7F80B348-EDFE-49F5-8DCE-490945DC2D55}"/>
                  </a:ext>
                </a:extLst>
              </p:cNvPr>
              <p:cNvSpPr txBox="1"/>
              <p:nvPr/>
            </p:nvSpPr>
            <p:spPr>
              <a:xfrm>
                <a:off x="1307992" y="3419806"/>
                <a:ext cx="1338124" cy="523220"/>
              </a:xfrm>
              <a:prstGeom prst="rect">
                <a:avLst/>
              </a:prstGeom>
              <a:noFill/>
            </p:spPr>
            <p:txBody>
              <a:bodyPr wrap="square" rtlCol="0">
                <a:spAutoFit/>
              </a:bodyPr>
              <a:lstStyle/>
              <a:p>
                <a:r>
                  <a:rPr kumimoji="1" lang="ja-JP" altLang="en-US" sz="1600" b="1" dirty="0">
                    <a:latin typeface="+mn-ea"/>
                  </a:rPr>
                  <a:t>２次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a:t>
                </a:r>
                <a:r>
                  <a:rPr kumimoji="1" lang="ja-JP" altLang="en-US" sz="1200" b="1" dirty="0">
                    <a:solidFill>
                      <a:srgbClr val="FF0000"/>
                    </a:solidFill>
                    <a:latin typeface="+mn-ea"/>
                  </a:rPr>
                  <a:t>～４㎞</a:t>
                </a:r>
                <a:endParaRPr kumimoji="1" lang="en-US" altLang="ja-JP" sz="1200" b="1" dirty="0">
                  <a:solidFill>
                    <a:srgbClr val="FF0000"/>
                  </a:solidFill>
                  <a:latin typeface="+mn-ea"/>
                </a:endParaRPr>
              </a:p>
            </p:txBody>
          </p:sp>
          <p:sp>
            <p:nvSpPr>
              <p:cNvPr id="22" name="四角形: 角を丸くする 21">
                <a:extLst>
                  <a:ext uri="{FF2B5EF4-FFF2-40B4-BE49-F238E27FC236}">
                    <a16:creationId xmlns:a16="http://schemas.microsoft.com/office/drawing/2014/main" id="{A9A6D69E-D5DA-4E07-8A59-D18EBCF6FBDE}"/>
                  </a:ext>
                </a:extLst>
              </p:cNvPr>
              <p:cNvSpPr/>
              <p:nvPr/>
            </p:nvSpPr>
            <p:spPr>
              <a:xfrm>
                <a:off x="2844717" y="3393190"/>
                <a:ext cx="1623672" cy="423860"/>
              </a:xfrm>
              <a:prstGeom prst="round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自転車で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7" name="グループ化 16">
              <a:extLst>
                <a:ext uri="{FF2B5EF4-FFF2-40B4-BE49-F238E27FC236}">
                  <a16:creationId xmlns:a16="http://schemas.microsoft.com/office/drawing/2014/main" id="{3F5F4A1B-B06F-4C54-910A-71494AED16B3}"/>
                </a:ext>
              </a:extLst>
            </p:cNvPr>
            <p:cNvGrpSpPr/>
            <p:nvPr/>
          </p:nvGrpSpPr>
          <p:grpSpPr>
            <a:xfrm>
              <a:off x="1307992" y="3926197"/>
              <a:ext cx="3160397" cy="542056"/>
              <a:chOff x="1307992" y="4050391"/>
              <a:chExt cx="3160397" cy="542056"/>
            </a:xfrm>
          </p:grpSpPr>
          <p:sp>
            <p:nvSpPr>
              <p:cNvPr id="14" name="テキスト ボックス 13">
                <a:extLst>
                  <a:ext uri="{FF2B5EF4-FFF2-40B4-BE49-F238E27FC236}">
                    <a16:creationId xmlns:a16="http://schemas.microsoft.com/office/drawing/2014/main" id="{16FF4881-E756-4382-9348-1372742A28CB}"/>
                  </a:ext>
                </a:extLst>
              </p:cNvPr>
              <p:cNvSpPr txBox="1"/>
              <p:nvPr/>
            </p:nvSpPr>
            <p:spPr>
              <a:xfrm>
                <a:off x="1307992" y="4069227"/>
                <a:ext cx="1338124" cy="523220"/>
              </a:xfrm>
              <a:prstGeom prst="rect">
                <a:avLst/>
              </a:prstGeom>
              <a:noFill/>
              <a:ln>
                <a:noFill/>
              </a:ln>
            </p:spPr>
            <p:txBody>
              <a:bodyPr wrap="square" rtlCol="0">
                <a:spAutoFit/>
              </a:bodyPr>
              <a:lstStyle/>
              <a:p>
                <a:r>
                  <a:rPr kumimoji="1" lang="ja-JP" altLang="en-US" sz="1600" b="1" dirty="0">
                    <a:latin typeface="+mn-ea"/>
                  </a:rPr>
                  <a:t>３次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15</a:t>
                </a:r>
                <a:r>
                  <a:rPr kumimoji="1" lang="ja-JP" altLang="en-US" sz="1200" b="1" dirty="0">
                    <a:solidFill>
                      <a:srgbClr val="FF0000"/>
                    </a:solidFill>
                    <a:latin typeface="+mn-ea"/>
                  </a:rPr>
                  <a:t>㎞以内</a:t>
                </a:r>
              </a:p>
            </p:txBody>
          </p:sp>
          <p:sp>
            <p:nvSpPr>
              <p:cNvPr id="23" name="四角形: 角を丸くする 22">
                <a:extLst>
                  <a:ext uri="{FF2B5EF4-FFF2-40B4-BE49-F238E27FC236}">
                    <a16:creationId xmlns:a16="http://schemas.microsoft.com/office/drawing/2014/main" id="{578C3D19-A447-4AE3-B259-55C51DA80413}"/>
                  </a:ext>
                </a:extLst>
              </p:cNvPr>
              <p:cNvSpPr/>
              <p:nvPr/>
            </p:nvSpPr>
            <p:spPr>
              <a:xfrm>
                <a:off x="2844717" y="4050391"/>
                <a:ext cx="1623672" cy="423860"/>
              </a:xfrm>
              <a:prstGeom prst="roundRect">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車で</a:t>
                </a:r>
                <a:r>
                  <a:rPr kumimoji="1" lang="en-US" altLang="ja-JP" sz="1200" b="1" dirty="0">
                    <a:solidFill>
                      <a:schemeClr val="tx1"/>
                    </a:solidFill>
                    <a:latin typeface="+mn-ea"/>
                  </a:rPr>
                  <a:t>30</a:t>
                </a:r>
                <a:r>
                  <a:rPr kumimoji="1" lang="ja-JP" altLang="en-US" sz="1200" b="1" dirty="0">
                    <a:solidFill>
                      <a:schemeClr val="tx1"/>
                    </a:solidFill>
                    <a:latin typeface="+mn-ea"/>
                  </a:rPr>
                  <a:t>分以内</a:t>
                </a:r>
              </a:p>
            </p:txBody>
          </p:sp>
        </p:grpSp>
        <p:sp>
          <p:nvSpPr>
            <p:cNvPr id="24" name="テキスト ボックス 23">
              <a:extLst>
                <a:ext uri="{FF2B5EF4-FFF2-40B4-BE49-F238E27FC236}">
                  <a16:creationId xmlns:a16="http://schemas.microsoft.com/office/drawing/2014/main" id="{E65D6D15-6351-460B-BB2D-7E579EF4A5A6}"/>
                </a:ext>
              </a:extLst>
            </p:cNvPr>
            <p:cNvSpPr txBox="1"/>
            <p:nvPr/>
          </p:nvSpPr>
          <p:spPr>
            <a:xfrm>
              <a:off x="4404887" y="2692409"/>
              <a:ext cx="1333508" cy="276999"/>
            </a:xfrm>
            <a:prstGeom prst="rect">
              <a:avLst/>
            </a:prstGeom>
            <a:noFill/>
          </p:spPr>
          <p:txBody>
            <a:bodyPr wrap="square" rtlCol="0">
              <a:spAutoFit/>
            </a:bodyPr>
            <a:lstStyle/>
            <a:p>
              <a:pPr algn="ctr"/>
              <a:r>
                <a:rPr kumimoji="1" lang="ja-JP" altLang="en-US" sz="1200" b="1" dirty="0">
                  <a:latin typeface="+mn-ea"/>
                </a:rPr>
                <a:t>小規模な飲食店</a:t>
              </a:r>
            </a:p>
          </p:txBody>
        </p:sp>
        <p:sp>
          <p:nvSpPr>
            <p:cNvPr id="31" name="テキスト ボックス 30">
              <a:extLst>
                <a:ext uri="{FF2B5EF4-FFF2-40B4-BE49-F238E27FC236}">
                  <a16:creationId xmlns:a16="http://schemas.microsoft.com/office/drawing/2014/main" id="{325CECC7-1931-4A79-BF65-722CFD536CF0}"/>
                </a:ext>
              </a:extLst>
            </p:cNvPr>
            <p:cNvSpPr txBox="1"/>
            <p:nvPr/>
          </p:nvSpPr>
          <p:spPr>
            <a:xfrm>
              <a:off x="6354657" y="2595399"/>
              <a:ext cx="1333508" cy="646331"/>
            </a:xfrm>
            <a:prstGeom prst="rect">
              <a:avLst/>
            </a:prstGeom>
            <a:noFill/>
          </p:spPr>
          <p:txBody>
            <a:bodyPr wrap="square" rtlCol="0">
              <a:spAutoFit/>
            </a:bodyPr>
            <a:lstStyle/>
            <a:p>
              <a:pPr algn="ctr"/>
              <a:r>
                <a:rPr kumimoji="1" lang="ja-JP" altLang="en-US" sz="1200" b="1" dirty="0">
                  <a:latin typeface="+mn-ea"/>
                </a:rPr>
                <a:t>地元でも</a:t>
              </a:r>
              <a:br>
                <a:rPr kumimoji="1" lang="en-US" altLang="ja-JP" sz="1200" b="1" dirty="0">
                  <a:latin typeface="+mn-ea"/>
                </a:rPr>
              </a:br>
              <a:r>
                <a:rPr kumimoji="1" lang="ja-JP" altLang="en-US" sz="1200" b="1" dirty="0">
                  <a:latin typeface="+mn-ea"/>
                </a:rPr>
                <a:t>大人気の</a:t>
              </a:r>
              <a:endParaRPr kumimoji="1" lang="en-US" altLang="ja-JP" sz="1200" b="1" dirty="0">
                <a:latin typeface="+mn-ea"/>
              </a:endParaRPr>
            </a:p>
            <a:p>
              <a:pPr algn="ctr"/>
              <a:r>
                <a:rPr kumimoji="1" lang="ja-JP" altLang="en-US" sz="1200" b="1" dirty="0">
                  <a:latin typeface="+mn-ea"/>
                </a:rPr>
                <a:t>飲食店</a:t>
              </a:r>
              <a:endParaRPr kumimoji="1" lang="en-US" altLang="ja-JP" sz="1200" b="1" dirty="0">
                <a:latin typeface="+mn-ea"/>
              </a:endParaRPr>
            </a:p>
          </p:txBody>
        </p:sp>
        <p:sp>
          <p:nvSpPr>
            <p:cNvPr id="27" name="テキスト ボックス 26">
              <a:extLst>
                <a:ext uri="{FF2B5EF4-FFF2-40B4-BE49-F238E27FC236}">
                  <a16:creationId xmlns:a16="http://schemas.microsoft.com/office/drawing/2014/main" id="{0E7DA97A-BBA2-4E57-BBF4-F194ED632C5D}"/>
                </a:ext>
              </a:extLst>
            </p:cNvPr>
            <p:cNvSpPr txBox="1"/>
            <p:nvPr/>
          </p:nvSpPr>
          <p:spPr>
            <a:xfrm>
              <a:off x="5416779" y="2602764"/>
              <a:ext cx="1333508" cy="646331"/>
            </a:xfrm>
            <a:prstGeom prst="rect">
              <a:avLst/>
            </a:prstGeom>
            <a:noFill/>
          </p:spPr>
          <p:txBody>
            <a:bodyPr wrap="square" rtlCol="0">
              <a:spAutoFit/>
            </a:bodyPr>
            <a:lstStyle/>
            <a:p>
              <a:pPr algn="ctr"/>
              <a:r>
                <a:rPr kumimoji="1" lang="ja-JP" altLang="en-US" sz="1200" b="1" dirty="0" err="1">
                  <a:latin typeface="+mn-ea"/>
                </a:rPr>
                <a:t>そこそこ</a:t>
              </a:r>
              <a:endParaRPr kumimoji="1" lang="en-US" altLang="ja-JP" sz="1200" b="1" dirty="0">
                <a:latin typeface="+mn-ea"/>
              </a:endParaRPr>
            </a:p>
            <a:p>
              <a:pPr algn="ctr"/>
              <a:r>
                <a:rPr kumimoji="1" lang="ja-JP" altLang="en-US" sz="1200" b="1" dirty="0">
                  <a:latin typeface="+mn-ea"/>
                </a:rPr>
                <a:t>美味しい</a:t>
              </a:r>
              <a:endParaRPr kumimoji="1" lang="en-US" altLang="ja-JP" sz="1200" b="1" dirty="0">
                <a:latin typeface="+mn-ea"/>
              </a:endParaRPr>
            </a:p>
            <a:p>
              <a:pPr algn="ctr"/>
              <a:r>
                <a:rPr kumimoji="1" lang="ja-JP" altLang="en-US" sz="1200" b="1" dirty="0">
                  <a:latin typeface="+mn-ea"/>
                </a:rPr>
                <a:t>小規模な飲食店</a:t>
              </a:r>
            </a:p>
          </p:txBody>
        </p:sp>
      </p:grpSp>
      <p:sp>
        <p:nvSpPr>
          <p:cNvPr id="2" name="テキスト ボックス 1">
            <a:extLst>
              <a:ext uri="{FF2B5EF4-FFF2-40B4-BE49-F238E27FC236}">
                <a16:creationId xmlns:a16="http://schemas.microsoft.com/office/drawing/2014/main" id="{221728E3-2236-36FB-DB5E-DD3AA44D1CFB}"/>
              </a:ext>
            </a:extLst>
          </p:cNvPr>
          <p:cNvSpPr txBox="1"/>
          <p:nvPr/>
        </p:nvSpPr>
        <p:spPr>
          <a:xfrm>
            <a:off x="6661513" y="1907155"/>
            <a:ext cx="3244487" cy="400110"/>
          </a:xfrm>
          <a:prstGeom prst="rect">
            <a:avLst/>
          </a:prstGeom>
          <a:noFill/>
        </p:spPr>
        <p:txBody>
          <a:bodyPr wrap="square" rtlCol="0">
            <a:spAutoFit/>
          </a:bodyPr>
          <a:lstStyle/>
          <a:p>
            <a:r>
              <a:rPr kumimoji="1" lang="ja-JP" altLang="en-US" sz="1000" b="1" dirty="0">
                <a:latin typeface="+mn-ea"/>
              </a:rPr>
              <a:t>大人の歩幅を約</a:t>
            </a:r>
            <a:r>
              <a:rPr kumimoji="1" lang="en-US" altLang="ja-JP" sz="1000" b="1" dirty="0">
                <a:latin typeface="+mn-ea"/>
              </a:rPr>
              <a:t>70</a:t>
            </a:r>
            <a:r>
              <a:rPr kumimoji="1" lang="ja-JP" altLang="en-US" sz="1000" b="1" dirty="0">
                <a:latin typeface="+mn-ea"/>
              </a:rPr>
              <a:t>㎝として</a:t>
            </a:r>
            <a:r>
              <a:rPr kumimoji="1" lang="en-US" altLang="ja-JP" sz="1000" b="1" dirty="0">
                <a:latin typeface="+mn-ea"/>
              </a:rPr>
              <a:t>500</a:t>
            </a:r>
            <a:r>
              <a:rPr kumimoji="1" lang="ja-JP" altLang="en-US" sz="1000" b="1" dirty="0">
                <a:latin typeface="+mn-ea"/>
              </a:rPr>
              <a:t>～</a:t>
            </a:r>
            <a:r>
              <a:rPr kumimoji="1" lang="en-US" altLang="ja-JP" sz="1000" b="1" dirty="0">
                <a:latin typeface="+mn-ea"/>
              </a:rPr>
              <a:t>700</a:t>
            </a:r>
            <a:r>
              <a:rPr kumimoji="1" lang="ja-JP" altLang="en-US" sz="1000" b="1" dirty="0">
                <a:latin typeface="+mn-ea"/>
              </a:rPr>
              <a:t>歩強、</a:t>
            </a:r>
          </a:p>
          <a:p>
            <a:r>
              <a:rPr kumimoji="1" lang="ja-JP" altLang="en-US" sz="1000" b="1" dirty="0">
                <a:latin typeface="+mn-ea"/>
              </a:rPr>
              <a:t>自転車ですと２～３分の範囲です。</a:t>
            </a:r>
          </a:p>
        </p:txBody>
      </p:sp>
      <p:sp>
        <p:nvSpPr>
          <p:cNvPr id="36" name="テキスト ボックス 35">
            <a:extLst>
              <a:ext uri="{FF2B5EF4-FFF2-40B4-BE49-F238E27FC236}">
                <a16:creationId xmlns:a16="http://schemas.microsoft.com/office/drawing/2014/main" id="{A8B93EA6-398A-5AC7-76EA-FA53F645B320}"/>
              </a:ext>
            </a:extLst>
          </p:cNvPr>
          <p:cNvSpPr txBox="1"/>
          <p:nvPr/>
        </p:nvSpPr>
        <p:spPr>
          <a:xfrm>
            <a:off x="6663116" y="2478630"/>
            <a:ext cx="3389318" cy="400110"/>
          </a:xfrm>
          <a:prstGeom prst="rect">
            <a:avLst/>
          </a:prstGeom>
          <a:noFill/>
        </p:spPr>
        <p:txBody>
          <a:bodyPr wrap="square" rtlCol="0">
            <a:spAutoFit/>
          </a:bodyPr>
          <a:lstStyle/>
          <a:p>
            <a:r>
              <a:rPr kumimoji="1" lang="ja-JP" altLang="en-US" sz="1000" b="1" dirty="0">
                <a:latin typeface="+mn-ea"/>
              </a:rPr>
              <a:t>歩くと１時間前後かかる範囲です。</a:t>
            </a:r>
            <a:endParaRPr kumimoji="1" lang="en-US" altLang="ja-JP" sz="1000" b="1" dirty="0">
              <a:latin typeface="+mn-ea"/>
            </a:endParaRPr>
          </a:p>
          <a:p>
            <a:r>
              <a:rPr kumimoji="1" lang="ja-JP" altLang="en-US" sz="1000" b="1" spc="-20" dirty="0">
                <a:latin typeface="+mn-ea"/>
              </a:rPr>
              <a:t>歩いて行くイメージではないかもしれません。</a:t>
            </a:r>
            <a:endParaRPr kumimoji="1" lang="en-US" altLang="ja-JP" sz="1000" b="1" spc="-20" dirty="0">
              <a:latin typeface="+mn-ea"/>
            </a:endParaRPr>
          </a:p>
        </p:txBody>
      </p:sp>
      <p:sp>
        <p:nvSpPr>
          <p:cNvPr id="37" name="テキスト ボックス 36">
            <a:extLst>
              <a:ext uri="{FF2B5EF4-FFF2-40B4-BE49-F238E27FC236}">
                <a16:creationId xmlns:a16="http://schemas.microsoft.com/office/drawing/2014/main" id="{810570EE-B832-33DD-5FAD-820F00144132}"/>
              </a:ext>
            </a:extLst>
          </p:cNvPr>
          <p:cNvSpPr txBox="1"/>
          <p:nvPr/>
        </p:nvSpPr>
        <p:spPr>
          <a:xfrm>
            <a:off x="6629465" y="3190994"/>
            <a:ext cx="3389318" cy="246221"/>
          </a:xfrm>
          <a:prstGeom prst="rect">
            <a:avLst/>
          </a:prstGeom>
          <a:noFill/>
        </p:spPr>
        <p:txBody>
          <a:bodyPr wrap="square" rtlCol="0">
            <a:spAutoFit/>
          </a:bodyPr>
          <a:lstStyle/>
          <a:p>
            <a:r>
              <a:rPr kumimoji="1" lang="ja-JP" altLang="en-US" sz="1000" b="1" dirty="0">
                <a:latin typeface="+mn-ea"/>
              </a:rPr>
              <a:t>音楽を６～７曲聞いて到着する感覚です。</a:t>
            </a:r>
            <a:endParaRPr kumimoji="1" lang="en-US" altLang="ja-JP" sz="1000" b="1" dirty="0">
              <a:latin typeface="+mn-ea"/>
            </a:endParaRPr>
          </a:p>
        </p:txBody>
      </p:sp>
      <p:sp>
        <p:nvSpPr>
          <p:cNvPr id="40" name="四角形: 角を丸くする 39">
            <a:extLst>
              <a:ext uri="{FF2B5EF4-FFF2-40B4-BE49-F238E27FC236}">
                <a16:creationId xmlns:a16="http://schemas.microsoft.com/office/drawing/2014/main" id="{23B0C8BA-BB9C-C414-13FA-CE8BD5A1EF3C}"/>
              </a:ext>
            </a:extLst>
          </p:cNvPr>
          <p:cNvSpPr/>
          <p:nvPr/>
        </p:nvSpPr>
        <p:spPr>
          <a:xfrm>
            <a:off x="320384" y="4716460"/>
            <a:ext cx="1640033" cy="941102"/>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B6A9B568-7080-362C-50E6-8C411EBBADEE}"/>
              </a:ext>
            </a:extLst>
          </p:cNvPr>
          <p:cNvSpPr txBox="1"/>
          <p:nvPr/>
        </p:nvSpPr>
        <p:spPr>
          <a:xfrm>
            <a:off x="537282" y="4843966"/>
            <a:ext cx="1338124" cy="707886"/>
          </a:xfrm>
          <a:prstGeom prst="rect">
            <a:avLst/>
          </a:prstGeom>
          <a:noFill/>
        </p:spPr>
        <p:txBody>
          <a:bodyPr wrap="square" rtlCol="0">
            <a:spAutoFit/>
          </a:bodyPr>
          <a:lstStyle/>
          <a:p>
            <a:r>
              <a:rPr kumimoji="1" lang="ja-JP" altLang="en-US" sz="4000" b="1" dirty="0">
                <a:latin typeface="+mn-ea"/>
              </a:rPr>
              <a:t>近い</a:t>
            </a:r>
            <a:endParaRPr kumimoji="1" lang="ja-JP" altLang="en-US" sz="4400" b="1" dirty="0">
              <a:latin typeface="+mn-ea"/>
            </a:endParaRPr>
          </a:p>
        </p:txBody>
      </p:sp>
      <p:sp>
        <p:nvSpPr>
          <p:cNvPr id="41" name="テキスト ボックス 40">
            <a:extLst>
              <a:ext uri="{FF2B5EF4-FFF2-40B4-BE49-F238E27FC236}">
                <a16:creationId xmlns:a16="http://schemas.microsoft.com/office/drawing/2014/main" id="{850097C9-4F26-8488-12CF-1B54B3BFF1AB}"/>
              </a:ext>
            </a:extLst>
          </p:cNvPr>
          <p:cNvSpPr txBox="1"/>
          <p:nvPr/>
        </p:nvSpPr>
        <p:spPr>
          <a:xfrm>
            <a:off x="375473" y="5742651"/>
            <a:ext cx="1529857" cy="584775"/>
          </a:xfrm>
          <a:prstGeom prst="rect">
            <a:avLst/>
          </a:prstGeom>
          <a:noFill/>
        </p:spPr>
        <p:txBody>
          <a:bodyPr wrap="square" rtlCol="0">
            <a:spAutoFit/>
          </a:bodyPr>
          <a:lstStyle/>
          <a:p>
            <a:pPr algn="ctr"/>
            <a:r>
              <a:rPr kumimoji="1" lang="ja-JP" altLang="en-US" sz="1600" b="1" dirty="0">
                <a:latin typeface="+mn-ea"/>
              </a:rPr>
              <a:t>という感覚</a:t>
            </a:r>
            <a:endParaRPr kumimoji="1" lang="en-US" altLang="ja-JP" sz="1600" b="1" dirty="0">
              <a:latin typeface="+mn-ea"/>
            </a:endParaRPr>
          </a:p>
          <a:p>
            <a:pPr algn="ctr"/>
            <a:r>
              <a:rPr kumimoji="1" lang="ja-JP" altLang="en-US" sz="1600" b="1" dirty="0">
                <a:latin typeface="+mn-ea"/>
              </a:rPr>
              <a:t>を身につける</a:t>
            </a:r>
          </a:p>
        </p:txBody>
      </p:sp>
      <p:grpSp>
        <p:nvGrpSpPr>
          <p:cNvPr id="52" name="グループ化 51">
            <a:extLst>
              <a:ext uri="{FF2B5EF4-FFF2-40B4-BE49-F238E27FC236}">
                <a16:creationId xmlns:a16="http://schemas.microsoft.com/office/drawing/2014/main" id="{F47320EB-7515-999B-50D0-B32DFA99CF07}"/>
              </a:ext>
            </a:extLst>
          </p:cNvPr>
          <p:cNvGrpSpPr/>
          <p:nvPr/>
        </p:nvGrpSpPr>
        <p:grpSpPr>
          <a:xfrm>
            <a:off x="282854" y="615284"/>
            <a:ext cx="3148012" cy="885825"/>
            <a:chOff x="333374" y="1883470"/>
            <a:chExt cx="3148012" cy="885825"/>
          </a:xfrm>
        </p:grpSpPr>
        <p:grpSp>
          <p:nvGrpSpPr>
            <p:cNvPr id="53" name="グループ化 52">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55" name="楕円 5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テキスト ボックス 55">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mn-ea"/>
                  </a:rPr>
                  <a:t>２</a:t>
                </a:r>
              </a:p>
            </p:txBody>
          </p:sp>
        </p:grpSp>
        <p:sp>
          <p:nvSpPr>
            <p:cNvPr id="54" name="正方形/長方形 53">
              <a:extLst>
                <a:ext uri="{FF2B5EF4-FFF2-40B4-BE49-F238E27FC236}">
                  <a16:creationId xmlns:a16="http://schemas.microsoft.com/office/drawing/2014/main" id="{612D2075-6E82-7400-4693-89F5A650EF54}"/>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商圏の感覚</a:t>
              </a:r>
              <a:endParaRPr kumimoji="1" lang="en-US" altLang="ja-JP" sz="1400" b="1" dirty="0">
                <a:solidFill>
                  <a:schemeClr val="tx1"/>
                </a:solidFill>
                <a:latin typeface="+mn-ea"/>
              </a:endParaRPr>
            </a:p>
          </p:txBody>
        </p:sp>
      </p:grpSp>
      <p:sp>
        <p:nvSpPr>
          <p:cNvPr id="57" name="正方形/長方形 56">
            <a:extLst>
              <a:ext uri="{FF2B5EF4-FFF2-40B4-BE49-F238E27FC236}">
                <a16:creationId xmlns:a16="http://schemas.microsoft.com/office/drawing/2014/main" id="{7D4AA595-271F-110A-3194-F909948F2B40}"/>
              </a:ext>
            </a:extLst>
          </p:cNvPr>
          <p:cNvSpPr/>
          <p:nvPr/>
        </p:nvSpPr>
        <p:spPr>
          <a:xfrm>
            <a:off x="273000" y="414081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a:t>
            </a:r>
            <a:r>
              <a:rPr kumimoji="1" lang="ja-JP" altLang="en-US" b="1" dirty="0">
                <a:solidFill>
                  <a:schemeClr val="tx1"/>
                </a:solidFill>
                <a:latin typeface="+mn-ea"/>
              </a:rPr>
              <a:t>自分事」に置き換えられるストーリーを</a:t>
            </a:r>
            <a:r>
              <a:rPr kumimoji="1" lang="ja-JP" altLang="en-US" b="1">
                <a:solidFill>
                  <a:schemeClr val="tx1"/>
                </a:solidFill>
                <a:latin typeface="+mn-ea"/>
              </a:rPr>
              <a:t>描いてみる　～</a:t>
            </a:r>
            <a:endParaRPr kumimoji="1" lang="ja-JP" altLang="en-US" b="1" dirty="0">
              <a:solidFill>
                <a:schemeClr val="tx1"/>
              </a:solidFill>
              <a:latin typeface="+mn-ea"/>
            </a:endParaRPr>
          </a:p>
        </p:txBody>
      </p:sp>
      <p:sp>
        <p:nvSpPr>
          <p:cNvPr id="58" name="テキスト ボックス 57">
            <a:extLst>
              <a:ext uri="{FF2B5EF4-FFF2-40B4-BE49-F238E27FC236}">
                <a16:creationId xmlns:a16="http://schemas.microsoft.com/office/drawing/2014/main" id="{96459475-8892-DF50-7429-995359588D74}"/>
              </a:ext>
            </a:extLst>
          </p:cNvPr>
          <p:cNvSpPr txBox="1"/>
          <p:nvPr/>
        </p:nvSpPr>
        <p:spPr>
          <a:xfrm>
            <a:off x="2177315" y="4781609"/>
            <a:ext cx="7211268" cy="1631216"/>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味・サービス・品揃えと“近い”という感覚は、財務分析だけでは判断できない重要な要素です。一般的には、近くて安くて</a:t>
            </a:r>
            <a:r>
              <a:rPr kumimoji="1" lang="ja-JP" altLang="en-US" sz="1000" spc="-30" dirty="0">
                <a:latin typeface="+mn-ea"/>
              </a:rPr>
              <a:t>美味しくて、サービスも最高であれば満点と思いがちですが、では、その店が長蛇の列ができる大人気のラーメン店だったら、</a:t>
            </a:r>
            <a:r>
              <a:rPr kumimoji="1" lang="ja-JP" altLang="en-US" sz="1000" dirty="0">
                <a:latin typeface="+mn-ea"/>
              </a:rPr>
              <a:t>“近い”という感覚になるでしょうか？物理的には近くても、心理的には遠くなってしまいます。</a:t>
            </a:r>
            <a:endParaRPr kumimoji="1" lang="en-US" altLang="ja-JP" sz="1000" dirty="0">
              <a:latin typeface="+mn-ea"/>
            </a:endParaRPr>
          </a:p>
          <a:p>
            <a:pPr>
              <a:spcAft>
                <a:spcPts val="600"/>
              </a:spcAft>
            </a:pPr>
            <a:r>
              <a:rPr kumimoji="1" lang="ja-JP" altLang="en-US" sz="1000" spc="-20" dirty="0">
                <a:latin typeface="+mn-ea"/>
              </a:rPr>
              <a:t>　味・サービス等と距離の感覚をつかむためには、例えば「故郷から久々に親友が遊びに来た」というストーリーを頭の中で描き、「歩いて何分ならここに連れてくるかな？」「車で</a:t>
            </a:r>
            <a:r>
              <a:rPr kumimoji="1" lang="en-US" altLang="ja-JP" sz="1000" spc="-20" dirty="0">
                <a:latin typeface="+mn-ea"/>
              </a:rPr>
              <a:t>30</a:t>
            </a:r>
            <a:r>
              <a:rPr kumimoji="1" lang="ja-JP" altLang="en-US" sz="1000" spc="-20" dirty="0">
                <a:latin typeface="+mn-ea"/>
              </a:rPr>
              <a:t>分かけてくる品揃えやサービスだろうか？」と考えることも一つの方法です。親友と一緒にいる時間は限られます。その中で楽しいひと時になるだろうかと想像してみることもよいでしょう。</a:t>
            </a:r>
            <a:endParaRPr kumimoji="1" lang="en-US" altLang="ja-JP" sz="1000" spc="-20" dirty="0">
              <a:latin typeface="+mn-ea"/>
            </a:endParaRPr>
          </a:p>
          <a:p>
            <a:pPr>
              <a:spcAft>
                <a:spcPts val="600"/>
              </a:spcAft>
            </a:pPr>
            <a:r>
              <a:rPr kumimoji="1" lang="ja-JP" altLang="en-US" sz="1000" dirty="0">
                <a:latin typeface="+mn-ea"/>
              </a:rPr>
              <a:t>　例えば、山の中に、こだわりのピザ屋さんがあったとして、ビザは確かに美味しくても、時間と労力をかけて食べに行く</a:t>
            </a:r>
            <a:r>
              <a:rPr kumimoji="1" lang="ja-JP" altLang="en-US" sz="1000" spc="-20" dirty="0">
                <a:latin typeface="+mn-ea"/>
              </a:rPr>
              <a:t>くらいまで美味しいか、という点がとても重要になります。飲食業は他の業種と異なり、日常生活を過ごす上で接点が多い分、</a:t>
            </a:r>
            <a:r>
              <a:rPr kumimoji="1" lang="ja-JP" altLang="en-US" sz="1000" dirty="0">
                <a:latin typeface="+mn-ea"/>
              </a:rPr>
              <a:t>かえって漠然と断片的なイメージで判断していることが多いため、留意が必要といえます。</a:t>
            </a:r>
            <a:endParaRPr kumimoji="1" lang="en-US" altLang="ja-JP" sz="1000" dirty="0">
              <a:latin typeface="+mn-ea"/>
            </a:endParaRPr>
          </a:p>
        </p:txBody>
      </p:sp>
      <p:sp>
        <p:nvSpPr>
          <p:cNvPr id="42" name="テキスト ボックス 41">
            <a:extLst>
              <a:ext uri="{FF2B5EF4-FFF2-40B4-BE49-F238E27FC236}">
                <a16:creationId xmlns:a16="http://schemas.microsoft.com/office/drawing/2014/main" id="{E52BA380-CCAE-961D-46D9-7FB6DDDA76FE}"/>
              </a:ext>
            </a:extLst>
          </p:cNvPr>
          <p:cNvSpPr txBox="1"/>
          <p:nvPr/>
        </p:nvSpPr>
        <p:spPr>
          <a:xfrm>
            <a:off x="3597674" y="880377"/>
            <a:ext cx="5736586" cy="369332"/>
          </a:xfrm>
          <a:prstGeom prst="rect">
            <a:avLst/>
          </a:prstGeom>
          <a:noFill/>
        </p:spPr>
        <p:txBody>
          <a:bodyPr wrap="square" rtlCol="0">
            <a:spAutoFit/>
          </a:bodyPr>
          <a:lstStyle/>
          <a:p>
            <a:r>
              <a:rPr kumimoji="1" lang="ja-JP" altLang="en-US" b="1" dirty="0">
                <a:latin typeface="+mn-ea"/>
              </a:rPr>
              <a:t>～普段の感覚から商圏をイメージしましょう～</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30</a:t>
            </a:fld>
            <a:endParaRPr kumimoji="1" lang="ja-JP" altLang="en-US"/>
          </a:p>
        </p:txBody>
      </p:sp>
      <p:cxnSp>
        <p:nvCxnSpPr>
          <p:cNvPr id="43" name="直線コネクタ 42">
            <a:extLst>
              <a:ext uri="{FF2B5EF4-FFF2-40B4-BE49-F238E27FC236}">
                <a16:creationId xmlns:a16="http://schemas.microsoft.com/office/drawing/2014/main" id="{F52AB47F-C759-4CCA-87B9-04EF78617D93}"/>
              </a:ext>
            </a:extLst>
          </p:cNvPr>
          <p:cNvCxnSpPr/>
          <p:nvPr/>
        </p:nvCxnSpPr>
        <p:spPr>
          <a:xfrm>
            <a:off x="252412"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894101" y="359109"/>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基本原則・商圏</a:t>
            </a:r>
          </a:p>
        </p:txBody>
      </p:sp>
      <p:sp>
        <p:nvSpPr>
          <p:cNvPr id="50" name="テキスト ボックス 49"/>
          <p:cNvSpPr txBox="1"/>
          <p:nvPr/>
        </p:nvSpPr>
        <p:spPr>
          <a:xfrm>
            <a:off x="8899500" y="20070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Tree>
    <p:extLst>
      <p:ext uri="{BB962C8B-B14F-4D97-AF65-F5344CB8AC3E}">
        <p14:creationId xmlns:p14="http://schemas.microsoft.com/office/powerpoint/2010/main" val="356319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矢印: 下 46">
            <a:extLst>
              <a:ext uri="{FF2B5EF4-FFF2-40B4-BE49-F238E27FC236}">
                <a16:creationId xmlns:a16="http://schemas.microsoft.com/office/drawing/2014/main" id="{42E0E591-9A91-4686-84D9-B682ADA4A2AE}"/>
              </a:ext>
            </a:extLst>
          </p:cNvPr>
          <p:cNvSpPr/>
          <p:nvPr/>
        </p:nvSpPr>
        <p:spPr>
          <a:xfrm rot="16200000">
            <a:off x="8374402" y="2462388"/>
            <a:ext cx="1017701" cy="1702605"/>
          </a:xfrm>
          <a:prstGeom prst="downArrow">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下 53">
            <a:extLst>
              <a:ext uri="{FF2B5EF4-FFF2-40B4-BE49-F238E27FC236}">
                <a16:creationId xmlns:a16="http://schemas.microsoft.com/office/drawing/2014/main" id="{232A0556-2CC5-4B94-8B71-8FA824BCBE9A}"/>
              </a:ext>
            </a:extLst>
          </p:cNvPr>
          <p:cNvSpPr/>
          <p:nvPr/>
        </p:nvSpPr>
        <p:spPr>
          <a:xfrm rot="16200000">
            <a:off x="1527352" y="1613026"/>
            <a:ext cx="1002984" cy="3381364"/>
          </a:xfrm>
          <a:prstGeom prst="downArrow">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矢印: 下 48">
            <a:extLst>
              <a:ext uri="{FF2B5EF4-FFF2-40B4-BE49-F238E27FC236}">
                <a16:creationId xmlns:a16="http://schemas.microsoft.com/office/drawing/2014/main" id="{6778B6D2-957B-4414-B0FB-8927FECE31E0}"/>
              </a:ext>
            </a:extLst>
          </p:cNvPr>
          <p:cNvSpPr/>
          <p:nvPr/>
        </p:nvSpPr>
        <p:spPr>
          <a:xfrm rot="16200000">
            <a:off x="5363924" y="1204429"/>
            <a:ext cx="1002983" cy="4221950"/>
          </a:xfrm>
          <a:prstGeom prst="downArrow">
            <a:avLst/>
          </a:prstGeom>
          <a:solidFill>
            <a:schemeClr val="accent6">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B3899C59-9799-4400-9B6F-D464952C5819}"/>
              </a:ext>
            </a:extLst>
          </p:cNvPr>
          <p:cNvSpPr txBox="1"/>
          <p:nvPr/>
        </p:nvSpPr>
        <p:spPr>
          <a:xfrm>
            <a:off x="8351117" y="3180007"/>
            <a:ext cx="1609735" cy="307777"/>
          </a:xfrm>
          <a:prstGeom prst="rect">
            <a:avLst/>
          </a:prstGeom>
          <a:noFill/>
        </p:spPr>
        <p:txBody>
          <a:bodyPr wrap="square" rtlCol="0">
            <a:spAutoFit/>
          </a:bodyPr>
          <a:lstStyle/>
          <a:p>
            <a:r>
              <a:rPr kumimoji="1" lang="ja-JP" altLang="en-US" sz="1400" b="1" dirty="0"/>
              <a:t>高級・こだわり</a:t>
            </a:r>
          </a:p>
        </p:txBody>
      </p:sp>
      <p:sp>
        <p:nvSpPr>
          <p:cNvPr id="50" name="テキスト ボックス 49">
            <a:extLst>
              <a:ext uri="{FF2B5EF4-FFF2-40B4-BE49-F238E27FC236}">
                <a16:creationId xmlns:a16="http://schemas.microsoft.com/office/drawing/2014/main" id="{E8114619-A0DC-4350-9F42-B1C67A76FAA1}"/>
              </a:ext>
            </a:extLst>
          </p:cNvPr>
          <p:cNvSpPr txBox="1"/>
          <p:nvPr/>
        </p:nvSpPr>
        <p:spPr>
          <a:xfrm>
            <a:off x="5216118" y="3098690"/>
            <a:ext cx="2526508" cy="523220"/>
          </a:xfrm>
          <a:prstGeom prst="rect">
            <a:avLst/>
          </a:prstGeom>
          <a:noFill/>
        </p:spPr>
        <p:txBody>
          <a:bodyPr wrap="square" rtlCol="0">
            <a:spAutoFit/>
          </a:bodyPr>
          <a:lstStyle/>
          <a:p>
            <a:pPr algn="ctr"/>
            <a:r>
              <a:rPr kumimoji="1" lang="ja-JP" altLang="en-US" sz="1400" b="1" dirty="0"/>
              <a:t>平均的飲食業</a:t>
            </a:r>
            <a:endParaRPr kumimoji="1" lang="en-US" altLang="ja-JP" sz="1400" b="1" dirty="0"/>
          </a:p>
          <a:p>
            <a:pPr algn="ctr"/>
            <a:r>
              <a:rPr kumimoji="1" lang="en-US" altLang="ja-JP" sz="1400" b="1" dirty="0">
                <a:latin typeface="+mn-ea"/>
              </a:rPr>
              <a:t>30</a:t>
            </a:r>
            <a:r>
              <a:rPr kumimoji="1" lang="ja-JP" altLang="en-US" sz="1400" b="1" dirty="0">
                <a:latin typeface="+mn-ea"/>
              </a:rPr>
              <a:t>％弱～</a:t>
            </a:r>
            <a:r>
              <a:rPr kumimoji="1" lang="en-US" altLang="ja-JP" sz="1400" b="1" dirty="0">
                <a:latin typeface="+mn-ea"/>
              </a:rPr>
              <a:t>30</a:t>
            </a:r>
            <a:r>
              <a:rPr kumimoji="1" lang="ja-JP" altLang="en-US" sz="1400" b="1" dirty="0">
                <a:latin typeface="+mn-ea"/>
              </a:rPr>
              <a:t>％</a:t>
            </a:r>
            <a:r>
              <a:rPr kumimoji="1" lang="ja-JP" altLang="en-US" sz="1400" b="1" dirty="0"/>
              <a:t>強に収めたい</a:t>
            </a:r>
          </a:p>
        </p:txBody>
      </p:sp>
      <p:sp>
        <p:nvSpPr>
          <p:cNvPr id="55" name="テキスト ボックス 54">
            <a:extLst>
              <a:ext uri="{FF2B5EF4-FFF2-40B4-BE49-F238E27FC236}">
                <a16:creationId xmlns:a16="http://schemas.microsoft.com/office/drawing/2014/main" id="{5A192A80-A9FA-4110-AF37-5795FEC79AA6}"/>
              </a:ext>
            </a:extLst>
          </p:cNvPr>
          <p:cNvSpPr txBox="1"/>
          <p:nvPr/>
        </p:nvSpPr>
        <p:spPr>
          <a:xfrm>
            <a:off x="2338385" y="3177516"/>
            <a:ext cx="2526508" cy="307777"/>
          </a:xfrm>
          <a:prstGeom prst="rect">
            <a:avLst/>
          </a:prstGeom>
          <a:noFill/>
        </p:spPr>
        <p:txBody>
          <a:bodyPr wrap="square" rtlCol="0">
            <a:spAutoFit/>
          </a:bodyPr>
          <a:lstStyle/>
          <a:p>
            <a:r>
              <a:rPr kumimoji="1" lang="ja-JP" altLang="en-US" sz="1400" b="1" dirty="0"/>
              <a:t>ドル箱商材</a:t>
            </a:r>
          </a:p>
        </p:txBody>
      </p:sp>
      <p:sp>
        <p:nvSpPr>
          <p:cNvPr id="56" name="テキスト ボックス 55">
            <a:extLst>
              <a:ext uri="{FF2B5EF4-FFF2-40B4-BE49-F238E27FC236}">
                <a16:creationId xmlns:a16="http://schemas.microsoft.com/office/drawing/2014/main" id="{46D568FE-0F90-4AAB-9180-81711C8782DA}"/>
              </a:ext>
            </a:extLst>
          </p:cNvPr>
          <p:cNvSpPr txBox="1"/>
          <p:nvPr/>
        </p:nvSpPr>
        <p:spPr>
          <a:xfrm>
            <a:off x="529831" y="3182653"/>
            <a:ext cx="2526508" cy="307777"/>
          </a:xfrm>
          <a:prstGeom prst="rect">
            <a:avLst/>
          </a:prstGeom>
          <a:noFill/>
        </p:spPr>
        <p:txBody>
          <a:bodyPr wrap="square" rtlCol="0">
            <a:spAutoFit/>
          </a:bodyPr>
          <a:lstStyle/>
          <a:p>
            <a:r>
              <a:rPr kumimoji="1" lang="ja-JP" altLang="en-US" sz="1400" b="1" dirty="0"/>
              <a:t>ドル箱商材</a:t>
            </a:r>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52941" y="1982042"/>
            <a:ext cx="8819168" cy="784830"/>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売上高は「客数</a:t>
            </a:r>
            <a:r>
              <a:rPr kumimoji="1" lang="en-US" altLang="ja-JP" sz="1000" spc="10" dirty="0"/>
              <a:t>×</a:t>
            </a:r>
            <a:r>
              <a:rPr kumimoji="1" lang="ja-JP" altLang="en-US" sz="1000" spc="10" dirty="0"/>
              <a:t>客単価」に起因し、実態把握をヒアリングで行う必要があります（後述）ので、まずは、原価率を決算資料等で確認しましょう。</a:t>
            </a:r>
            <a:r>
              <a:rPr kumimoji="1" lang="ja-JP" altLang="en-US" sz="1000" dirty="0"/>
              <a:t>業種と原価率の関係に着目し、専門書等を参考に確認してみましょう。商品別・業態別の大まかな目安は下図のとおりです。</a:t>
            </a:r>
            <a:endParaRPr kumimoji="1" lang="en-US" altLang="ja-JP" sz="1000" dirty="0"/>
          </a:p>
          <a:p>
            <a:r>
              <a:rPr kumimoji="1" lang="ja-JP" altLang="en-US" sz="1000" dirty="0"/>
              <a:t>　</a:t>
            </a:r>
            <a:r>
              <a:rPr kumimoji="1" lang="ja-JP" altLang="en-US" sz="1000" spc="10" dirty="0"/>
              <a:t>どのような材料で構成されているかについても、原価を構成する重要な要素です。例えば焼肉であれば、ほぼ肉で構成されますが、かつ丼であれば</a:t>
            </a:r>
            <a:r>
              <a:rPr kumimoji="1" lang="ja-JP" altLang="en-US" sz="1000" dirty="0"/>
              <a:t>種類もより増えます。どの材料が原価に大きく影響しているかについても、併せてヒアリングできるとよいと思います。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36943" y="1140759"/>
            <a:ext cx="6124573" cy="707886"/>
          </a:xfrm>
          <a:prstGeom prst="rect">
            <a:avLst/>
          </a:prstGeom>
          <a:noFill/>
        </p:spPr>
        <p:txBody>
          <a:bodyPr wrap="square" rtlCol="0">
            <a:spAutoFit/>
          </a:bodyPr>
          <a:lstStyle/>
          <a:p>
            <a:r>
              <a:rPr kumimoji="1" lang="ja-JP" altLang="en-US" sz="1000" dirty="0">
                <a:latin typeface="+mn-ea"/>
              </a:rPr>
              <a:t>□　同業種の業界平均に必ず着目し確認</a:t>
            </a:r>
            <a:endParaRPr kumimoji="1" lang="en-US" altLang="ja-JP" sz="1000" dirty="0">
              <a:latin typeface="+mn-ea"/>
            </a:endParaRPr>
          </a:p>
          <a:p>
            <a:r>
              <a:rPr kumimoji="1" lang="ja-JP" altLang="en-US" sz="1000" dirty="0">
                <a:latin typeface="+mn-ea"/>
              </a:rPr>
              <a:t>□　原価率</a:t>
            </a:r>
            <a:r>
              <a:rPr kumimoji="1" lang="en-US" altLang="ja-JP" sz="1000" dirty="0">
                <a:latin typeface="+mn-ea"/>
              </a:rPr>
              <a:t>20</a:t>
            </a:r>
            <a:r>
              <a:rPr kumimoji="1" lang="ja-JP" altLang="en-US" sz="1000" dirty="0">
                <a:latin typeface="+mn-ea"/>
              </a:rPr>
              <a:t>％・</a:t>
            </a:r>
            <a:r>
              <a:rPr kumimoji="1" lang="en-US" altLang="ja-JP" sz="1000" dirty="0">
                <a:latin typeface="+mn-ea"/>
              </a:rPr>
              <a:t>30</a:t>
            </a:r>
            <a:r>
              <a:rPr kumimoji="1" lang="ja-JP" altLang="en-US" sz="1000" dirty="0">
                <a:latin typeface="+mn-ea"/>
              </a:rPr>
              <a:t>％・</a:t>
            </a:r>
            <a:r>
              <a:rPr kumimoji="1" lang="en-US" altLang="ja-JP" sz="1000" dirty="0">
                <a:latin typeface="+mn-ea"/>
              </a:rPr>
              <a:t>35</a:t>
            </a:r>
            <a:r>
              <a:rPr kumimoji="1" lang="ja-JP" altLang="en-US" sz="1000" dirty="0">
                <a:latin typeface="+mn-ea"/>
              </a:rPr>
              <a:t>％という目安を押さえる</a:t>
            </a:r>
            <a:endParaRPr kumimoji="1" lang="en-US" altLang="ja-JP" sz="1000" dirty="0">
              <a:latin typeface="+mn-ea"/>
            </a:endParaRPr>
          </a:p>
          <a:p>
            <a:r>
              <a:rPr kumimoji="1" lang="ja-JP" altLang="en-US" sz="1000" dirty="0">
                <a:latin typeface="+mn-ea"/>
              </a:rPr>
              <a:t>□　原価率＝売上原価</a:t>
            </a:r>
            <a:r>
              <a:rPr kumimoji="1" lang="en-US" altLang="ja-JP" sz="1000" dirty="0">
                <a:latin typeface="+mn-ea"/>
              </a:rPr>
              <a:t>÷</a:t>
            </a:r>
            <a:r>
              <a:rPr kumimoji="1" lang="ja-JP" altLang="en-US" sz="1000" dirty="0">
                <a:latin typeface="+mn-ea"/>
              </a:rPr>
              <a:t>売上高</a:t>
            </a:r>
            <a:endParaRPr kumimoji="1" lang="en-US" altLang="ja-JP" sz="1000" dirty="0">
              <a:latin typeface="+mn-ea"/>
            </a:endParaRPr>
          </a:p>
          <a:p>
            <a:r>
              <a:rPr kumimoji="1" lang="ja-JP" altLang="en-US" sz="1000" dirty="0">
                <a:latin typeface="+mn-ea"/>
              </a:rPr>
              <a:t>□　原価の構成にも着目する（深掘りポイント）</a:t>
            </a:r>
            <a:endParaRPr kumimoji="1" lang="en-US" altLang="ja-JP" sz="1000" dirty="0">
              <a:latin typeface="+mn-ea"/>
            </a:endParaRP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52196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300B2E56-E5F1-4243-847C-AD81756C8CE7}"/>
              </a:ext>
            </a:extLst>
          </p:cNvPr>
          <p:cNvGrpSpPr/>
          <p:nvPr/>
        </p:nvGrpSpPr>
        <p:grpSpPr>
          <a:xfrm>
            <a:off x="290514" y="3010277"/>
            <a:ext cx="9267826" cy="847322"/>
            <a:chOff x="342900" y="2956630"/>
            <a:chExt cx="9267826" cy="847322"/>
          </a:xfrm>
        </p:grpSpPr>
        <p:grpSp>
          <p:nvGrpSpPr>
            <p:cNvPr id="20" name="グループ化 19">
              <a:extLst>
                <a:ext uri="{FF2B5EF4-FFF2-40B4-BE49-F238E27FC236}">
                  <a16:creationId xmlns:a16="http://schemas.microsoft.com/office/drawing/2014/main" id="{B0BE8A63-000C-4E8D-B456-7651F1B91D68}"/>
                </a:ext>
              </a:extLst>
            </p:cNvPr>
            <p:cNvGrpSpPr/>
            <p:nvPr/>
          </p:nvGrpSpPr>
          <p:grpSpPr>
            <a:xfrm>
              <a:off x="342900" y="3613452"/>
              <a:ext cx="9267826" cy="190500"/>
              <a:chOff x="342900" y="3613452"/>
              <a:chExt cx="9267826" cy="190500"/>
            </a:xfrm>
          </p:grpSpPr>
          <p:cxnSp>
            <p:nvCxnSpPr>
              <p:cNvPr id="3" name="直線コネクタ 2">
                <a:extLst>
                  <a:ext uri="{FF2B5EF4-FFF2-40B4-BE49-F238E27FC236}">
                    <a16:creationId xmlns:a16="http://schemas.microsoft.com/office/drawing/2014/main" id="{E489EBA5-985C-41B0-908C-9272BC453070}"/>
                  </a:ext>
                </a:extLst>
              </p:cNvPr>
              <p:cNvCxnSpPr/>
              <p:nvPr/>
            </p:nvCxnSpPr>
            <p:spPr>
              <a:xfrm>
                <a:off x="342900" y="3797010"/>
                <a:ext cx="9267826"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二等辺三角形 14">
                <a:extLst>
                  <a:ext uri="{FF2B5EF4-FFF2-40B4-BE49-F238E27FC236}">
                    <a16:creationId xmlns:a16="http://schemas.microsoft.com/office/drawing/2014/main" id="{40F9D4C2-4129-4E51-AE95-1FE00C4B4D85}"/>
                  </a:ext>
                </a:extLst>
              </p:cNvPr>
              <p:cNvSpPr/>
              <p:nvPr/>
            </p:nvSpPr>
            <p:spPr>
              <a:xfrm>
                <a:off x="1926436"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527E4B62-0C42-4F75-AD70-A42DD3490A73}"/>
                  </a:ext>
                </a:extLst>
              </p:cNvPr>
              <p:cNvSpPr/>
              <p:nvPr/>
            </p:nvSpPr>
            <p:spPr>
              <a:xfrm>
                <a:off x="4876799"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B54684A1-7F71-4E47-9D25-DD25693840AB}"/>
                  </a:ext>
                </a:extLst>
              </p:cNvPr>
              <p:cNvSpPr/>
              <p:nvPr/>
            </p:nvSpPr>
            <p:spPr>
              <a:xfrm>
                <a:off x="7915269"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F0815F9C-556D-47AC-9721-5591A8056D00}"/>
                </a:ext>
              </a:extLst>
            </p:cNvPr>
            <p:cNvGrpSpPr/>
            <p:nvPr/>
          </p:nvGrpSpPr>
          <p:grpSpPr>
            <a:xfrm>
              <a:off x="1704976" y="2956630"/>
              <a:ext cx="785810" cy="602354"/>
              <a:chOff x="923930" y="2962279"/>
              <a:chExt cx="785810" cy="602354"/>
            </a:xfrm>
          </p:grpSpPr>
          <p:sp>
            <p:nvSpPr>
              <p:cNvPr id="18" name="テキスト ボックス 17">
                <a:extLst>
                  <a:ext uri="{FF2B5EF4-FFF2-40B4-BE49-F238E27FC236}">
                    <a16:creationId xmlns:a16="http://schemas.microsoft.com/office/drawing/2014/main" id="{F4FA583B-6635-4C01-A982-7F5E402B7290}"/>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20</a:t>
                </a:r>
                <a:r>
                  <a:rPr kumimoji="1" lang="ja-JP" altLang="en-US" b="1" dirty="0">
                    <a:latin typeface="Times New Roman" panose="02020603050405020304" pitchFamily="18" charset="0"/>
                    <a:cs typeface="Times New Roman" panose="02020603050405020304" pitchFamily="18" charset="0"/>
                  </a:rPr>
                  <a:t>％</a:t>
                </a:r>
              </a:p>
            </p:txBody>
          </p:sp>
          <p:sp>
            <p:nvSpPr>
              <p:cNvPr id="17" name="八角形 16">
                <a:extLst>
                  <a:ext uri="{FF2B5EF4-FFF2-40B4-BE49-F238E27FC236}">
                    <a16:creationId xmlns:a16="http://schemas.microsoft.com/office/drawing/2014/main" id="{1388A89D-1CD2-4D2F-93C8-5B3DD64BFA44}"/>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grpSp>
        <p:grpSp>
          <p:nvGrpSpPr>
            <p:cNvPr id="38" name="グループ化 37">
              <a:extLst>
                <a:ext uri="{FF2B5EF4-FFF2-40B4-BE49-F238E27FC236}">
                  <a16:creationId xmlns:a16="http://schemas.microsoft.com/office/drawing/2014/main" id="{7A938E49-A9E1-4F2F-8CBB-7DCB2642F2A9}"/>
                </a:ext>
              </a:extLst>
            </p:cNvPr>
            <p:cNvGrpSpPr/>
            <p:nvPr/>
          </p:nvGrpSpPr>
          <p:grpSpPr>
            <a:xfrm>
              <a:off x="4650583" y="2968611"/>
              <a:ext cx="785810" cy="602354"/>
              <a:chOff x="923930" y="2962279"/>
              <a:chExt cx="785810" cy="602354"/>
            </a:xfrm>
          </p:grpSpPr>
          <p:sp>
            <p:nvSpPr>
              <p:cNvPr id="40" name="テキスト ボックス 39">
                <a:extLst>
                  <a:ext uri="{FF2B5EF4-FFF2-40B4-BE49-F238E27FC236}">
                    <a16:creationId xmlns:a16="http://schemas.microsoft.com/office/drawing/2014/main" id="{D9E5A6AE-25F2-4376-89A3-D945189F0FCD}"/>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30</a:t>
                </a:r>
                <a:r>
                  <a:rPr kumimoji="1" lang="ja-JP" altLang="en-US" b="1" dirty="0">
                    <a:latin typeface="Times New Roman" panose="02020603050405020304" pitchFamily="18" charset="0"/>
                    <a:cs typeface="Times New Roman" panose="02020603050405020304" pitchFamily="18" charset="0"/>
                  </a:rPr>
                  <a:t>％</a:t>
                </a:r>
              </a:p>
            </p:txBody>
          </p:sp>
          <p:sp>
            <p:nvSpPr>
              <p:cNvPr id="39" name="八角形 38">
                <a:extLst>
                  <a:ext uri="{FF2B5EF4-FFF2-40B4-BE49-F238E27FC236}">
                    <a16:creationId xmlns:a16="http://schemas.microsoft.com/office/drawing/2014/main" id="{05036020-E590-4707-B81B-B08DD9506F48}"/>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grpSp>
        <p:grpSp>
          <p:nvGrpSpPr>
            <p:cNvPr id="41" name="グループ化 40">
              <a:extLst>
                <a:ext uri="{FF2B5EF4-FFF2-40B4-BE49-F238E27FC236}">
                  <a16:creationId xmlns:a16="http://schemas.microsoft.com/office/drawing/2014/main" id="{A466B6D1-166D-4FB0-9C65-5D7F9D48FED2}"/>
                </a:ext>
              </a:extLst>
            </p:cNvPr>
            <p:cNvGrpSpPr/>
            <p:nvPr/>
          </p:nvGrpSpPr>
          <p:grpSpPr>
            <a:xfrm>
              <a:off x="7691433" y="2959411"/>
              <a:ext cx="785810" cy="602354"/>
              <a:chOff x="923930" y="2962279"/>
              <a:chExt cx="785810" cy="602354"/>
            </a:xfrm>
          </p:grpSpPr>
          <p:sp>
            <p:nvSpPr>
              <p:cNvPr id="42" name="八角形 41">
                <a:extLst>
                  <a:ext uri="{FF2B5EF4-FFF2-40B4-BE49-F238E27FC236}">
                    <a16:creationId xmlns:a16="http://schemas.microsoft.com/office/drawing/2014/main" id="{70AD75E2-7580-4443-87B8-C49A5D50A283}"/>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43" name="テキスト ボックス 42">
                <a:extLst>
                  <a:ext uri="{FF2B5EF4-FFF2-40B4-BE49-F238E27FC236}">
                    <a16:creationId xmlns:a16="http://schemas.microsoft.com/office/drawing/2014/main" id="{5F28A1A8-545D-4B11-8833-A57A6CB06AE6}"/>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35</a:t>
                </a:r>
                <a:r>
                  <a:rPr kumimoji="1" lang="ja-JP" altLang="en-US" b="1" dirty="0">
                    <a:latin typeface="Times New Roman" panose="02020603050405020304" pitchFamily="18" charset="0"/>
                    <a:cs typeface="Times New Roman" panose="02020603050405020304" pitchFamily="18" charset="0"/>
                  </a:rPr>
                  <a:t>％</a:t>
                </a:r>
              </a:p>
            </p:txBody>
          </p:sp>
        </p:grpSp>
      </p:grpSp>
      <p:sp>
        <p:nvSpPr>
          <p:cNvPr id="44" name="テキスト ボックス 43">
            <a:extLst>
              <a:ext uri="{FF2B5EF4-FFF2-40B4-BE49-F238E27FC236}">
                <a16:creationId xmlns:a16="http://schemas.microsoft.com/office/drawing/2014/main" id="{A1B55E89-003C-4022-9F8B-B414D13B44F2}"/>
              </a:ext>
            </a:extLst>
          </p:cNvPr>
          <p:cNvSpPr txBox="1"/>
          <p:nvPr/>
        </p:nvSpPr>
        <p:spPr>
          <a:xfrm>
            <a:off x="4281489" y="3917172"/>
            <a:ext cx="1419225" cy="276999"/>
          </a:xfrm>
          <a:prstGeom prst="rect">
            <a:avLst/>
          </a:prstGeom>
          <a:noFill/>
        </p:spPr>
        <p:txBody>
          <a:bodyPr wrap="square" rtlCol="0">
            <a:spAutoFit/>
          </a:bodyPr>
          <a:lstStyle/>
          <a:p>
            <a:pPr algn="ctr"/>
            <a:r>
              <a:rPr kumimoji="1" lang="ja-JP" altLang="en-US" sz="1200" b="1" dirty="0"/>
              <a:t>ラーメン</a:t>
            </a:r>
          </a:p>
        </p:txBody>
      </p:sp>
      <p:sp>
        <p:nvSpPr>
          <p:cNvPr id="45" name="テキスト ボックス 44">
            <a:extLst>
              <a:ext uri="{FF2B5EF4-FFF2-40B4-BE49-F238E27FC236}">
                <a16:creationId xmlns:a16="http://schemas.microsoft.com/office/drawing/2014/main" id="{4EDCDA27-CFED-4042-9814-E026A29F5323}"/>
              </a:ext>
            </a:extLst>
          </p:cNvPr>
          <p:cNvSpPr txBox="1"/>
          <p:nvPr/>
        </p:nvSpPr>
        <p:spPr>
          <a:xfrm>
            <a:off x="1314456" y="3914991"/>
            <a:ext cx="1419225" cy="276999"/>
          </a:xfrm>
          <a:prstGeom prst="rect">
            <a:avLst/>
          </a:prstGeom>
          <a:noFill/>
        </p:spPr>
        <p:txBody>
          <a:bodyPr wrap="square" rtlCol="0">
            <a:spAutoFit/>
          </a:bodyPr>
          <a:lstStyle/>
          <a:p>
            <a:pPr algn="ctr"/>
            <a:r>
              <a:rPr kumimoji="1" lang="ja-JP" altLang="en-US" sz="1200" b="1" dirty="0"/>
              <a:t>餃子</a:t>
            </a:r>
          </a:p>
        </p:txBody>
      </p:sp>
      <p:sp>
        <p:nvSpPr>
          <p:cNvPr id="46" name="テキスト ボックス 45">
            <a:extLst>
              <a:ext uri="{FF2B5EF4-FFF2-40B4-BE49-F238E27FC236}">
                <a16:creationId xmlns:a16="http://schemas.microsoft.com/office/drawing/2014/main" id="{140E07B2-63E4-4026-8C16-5EEDCF985889}"/>
              </a:ext>
            </a:extLst>
          </p:cNvPr>
          <p:cNvSpPr txBox="1"/>
          <p:nvPr/>
        </p:nvSpPr>
        <p:spPr>
          <a:xfrm>
            <a:off x="7322339" y="3910814"/>
            <a:ext cx="1632975" cy="461665"/>
          </a:xfrm>
          <a:prstGeom prst="rect">
            <a:avLst/>
          </a:prstGeom>
          <a:noFill/>
        </p:spPr>
        <p:txBody>
          <a:bodyPr wrap="square" rtlCol="0">
            <a:spAutoFit/>
          </a:bodyPr>
          <a:lstStyle/>
          <a:p>
            <a:pPr algn="ctr"/>
            <a:r>
              <a:rPr kumimoji="1" lang="ja-JP" altLang="en-US" sz="1200" b="1" dirty="0"/>
              <a:t>普通の飲食業なら</a:t>
            </a:r>
            <a:endParaRPr kumimoji="1" lang="en-US" altLang="ja-JP" sz="1200" b="1" dirty="0"/>
          </a:p>
          <a:p>
            <a:pPr algn="ctr"/>
            <a:r>
              <a:rPr kumimoji="1" lang="ja-JP" altLang="en-US" sz="1200" b="1" dirty="0"/>
              <a:t>ここ辺りが一つ目安</a:t>
            </a:r>
          </a:p>
        </p:txBody>
      </p:sp>
      <p:sp>
        <p:nvSpPr>
          <p:cNvPr id="51" name="テキスト ボックス 50">
            <a:extLst>
              <a:ext uri="{FF2B5EF4-FFF2-40B4-BE49-F238E27FC236}">
                <a16:creationId xmlns:a16="http://schemas.microsoft.com/office/drawing/2014/main" id="{E71B3679-7493-4FA6-B2B5-F1525E7F6634}"/>
              </a:ext>
            </a:extLst>
          </p:cNvPr>
          <p:cNvSpPr txBox="1"/>
          <p:nvPr/>
        </p:nvSpPr>
        <p:spPr>
          <a:xfrm>
            <a:off x="282525" y="3915779"/>
            <a:ext cx="1419225" cy="276999"/>
          </a:xfrm>
          <a:prstGeom prst="rect">
            <a:avLst/>
          </a:prstGeom>
          <a:noFill/>
        </p:spPr>
        <p:txBody>
          <a:bodyPr wrap="square" rtlCol="0">
            <a:spAutoFit/>
          </a:bodyPr>
          <a:lstStyle/>
          <a:p>
            <a:pPr algn="ctr"/>
            <a:r>
              <a:rPr kumimoji="1" lang="ja-JP" altLang="en-US" sz="1200" b="1" dirty="0"/>
              <a:t>かき氷</a:t>
            </a:r>
          </a:p>
        </p:txBody>
      </p:sp>
      <p:sp>
        <p:nvSpPr>
          <p:cNvPr id="52" name="テキスト ボックス 51">
            <a:extLst>
              <a:ext uri="{FF2B5EF4-FFF2-40B4-BE49-F238E27FC236}">
                <a16:creationId xmlns:a16="http://schemas.microsoft.com/office/drawing/2014/main" id="{9F503370-478B-4358-A1AD-935ED8D01AE8}"/>
              </a:ext>
            </a:extLst>
          </p:cNvPr>
          <p:cNvSpPr txBox="1"/>
          <p:nvPr/>
        </p:nvSpPr>
        <p:spPr>
          <a:xfrm>
            <a:off x="4289835" y="4129206"/>
            <a:ext cx="1419225" cy="276999"/>
          </a:xfrm>
          <a:prstGeom prst="rect">
            <a:avLst/>
          </a:prstGeom>
          <a:noFill/>
        </p:spPr>
        <p:txBody>
          <a:bodyPr wrap="square" rtlCol="0">
            <a:spAutoFit/>
          </a:bodyPr>
          <a:lstStyle/>
          <a:p>
            <a:pPr algn="ctr"/>
            <a:r>
              <a:rPr kumimoji="1" lang="ja-JP" altLang="en-US" sz="1200" b="1" dirty="0"/>
              <a:t>ビール</a:t>
            </a:r>
          </a:p>
        </p:txBody>
      </p:sp>
      <p:sp>
        <p:nvSpPr>
          <p:cNvPr id="53" name="テキスト ボックス 52">
            <a:extLst>
              <a:ext uri="{FF2B5EF4-FFF2-40B4-BE49-F238E27FC236}">
                <a16:creationId xmlns:a16="http://schemas.microsoft.com/office/drawing/2014/main" id="{F0A7D297-1565-450D-850A-777EBB2A73FF}"/>
              </a:ext>
            </a:extLst>
          </p:cNvPr>
          <p:cNvSpPr txBox="1"/>
          <p:nvPr/>
        </p:nvSpPr>
        <p:spPr>
          <a:xfrm>
            <a:off x="553646" y="4129207"/>
            <a:ext cx="1804985" cy="276999"/>
          </a:xfrm>
          <a:prstGeom prst="rect">
            <a:avLst/>
          </a:prstGeom>
          <a:noFill/>
        </p:spPr>
        <p:txBody>
          <a:bodyPr wrap="square" rtlCol="0">
            <a:spAutoFit/>
          </a:bodyPr>
          <a:lstStyle/>
          <a:p>
            <a:pPr algn="ctr"/>
            <a:r>
              <a:rPr kumimoji="1" lang="ja-JP" altLang="en-US" sz="1200" b="1" dirty="0"/>
              <a:t>ハイボール・サワー</a:t>
            </a:r>
          </a:p>
        </p:txBody>
      </p:sp>
      <p:sp>
        <p:nvSpPr>
          <p:cNvPr id="57" name="テキスト ボックス 56">
            <a:extLst>
              <a:ext uri="{FF2B5EF4-FFF2-40B4-BE49-F238E27FC236}">
                <a16:creationId xmlns:a16="http://schemas.microsoft.com/office/drawing/2014/main" id="{64D966C6-9BA0-42A1-895E-0D06D4A7D12D}"/>
              </a:ext>
            </a:extLst>
          </p:cNvPr>
          <p:cNvSpPr txBox="1"/>
          <p:nvPr/>
        </p:nvSpPr>
        <p:spPr>
          <a:xfrm>
            <a:off x="2497038" y="3926045"/>
            <a:ext cx="1419225" cy="276999"/>
          </a:xfrm>
          <a:prstGeom prst="rect">
            <a:avLst/>
          </a:prstGeom>
          <a:noFill/>
        </p:spPr>
        <p:txBody>
          <a:bodyPr wrap="square" rtlCol="0">
            <a:spAutoFit/>
          </a:bodyPr>
          <a:lstStyle/>
          <a:p>
            <a:pPr algn="ctr"/>
            <a:r>
              <a:rPr kumimoji="1" lang="ja-JP" altLang="en-US" sz="1200" b="1" dirty="0"/>
              <a:t>ショートケーキ</a:t>
            </a:r>
          </a:p>
        </p:txBody>
      </p:sp>
      <p:sp>
        <p:nvSpPr>
          <p:cNvPr id="58" name="テキスト ボックス 57">
            <a:extLst>
              <a:ext uri="{FF2B5EF4-FFF2-40B4-BE49-F238E27FC236}">
                <a16:creationId xmlns:a16="http://schemas.microsoft.com/office/drawing/2014/main" id="{D1C6DBEE-DF7D-4F9B-ACC1-6CB862B0EDC2}"/>
              </a:ext>
            </a:extLst>
          </p:cNvPr>
          <p:cNvSpPr txBox="1"/>
          <p:nvPr/>
        </p:nvSpPr>
        <p:spPr>
          <a:xfrm>
            <a:off x="545807" y="4454417"/>
            <a:ext cx="8923838" cy="707886"/>
          </a:xfrm>
          <a:prstGeom prst="rect">
            <a:avLst/>
          </a:prstGeom>
          <a:noFill/>
        </p:spPr>
        <p:txBody>
          <a:bodyPr wrap="square" rtlCol="0">
            <a:spAutoFit/>
          </a:bodyPr>
          <a:lstStyle/>
          <a:p>
            <a:r>
              <a:rPr kumimoji="1" lang="ja-JP" altLang="en-US" sz="1000" spc="-10" dirty="0"/>
              <a:t>　</a:t>
            </a:r>
            <a:r>
              <a:rPr kumimoji="1" lang="ja-JP" altLang="en-US" sz="1000" spc="10" dirty="0"/>
              <a:t>中小飲食業の場合「原価≒材料費」と考えて捉える場合が多く、一般に飲食業は、様々なメニューの組み合わせで粗利益を確保しています。例えば、</a:t>
            </a:r>
            <a:r>
              <a:rPr kumimoji="1" lang="ja-JP" altLang="en-US" sz="1000" spc="-10" dirty="0"/>
              <a:t>ラーメン餃子セットを頼んでもらうと、原価率の低い餃子が提供できるので利益が残りやすくなります。居酒屋では「乾杯のビール」のあとの２杯目からは、サワー等にさりげなく誘導すると、売価に大きな差はなくても、原価率の違いから利益は変化します。また、高級感やこだわりを“売り”にしていないような飲食店の原価が異常に高い場合は、売上や材料費の計上が不適切である可能性もあります。お店のイメージと原価率の均整にも注目してください。</a:t>
            </a:r>
            <a:endParaRPr kumimoji="1" lang="en-US" altLang="ja-JP" sz="1000" spc="-10" dirty="0"/>
          </a:p>
        </p:txBody>
      </p:sp>
      <p:sp>
        <p:nvSpPr>
          <p:cNvPr id="60" name="正方形/長方形 59">
            <a:extLst>
              <a:ext uri="{FF2B5EF4-FFF2-40B4-BE49-F238E27FC236}">
                <a16:creationId xmlns:a16="http://schemas.microsoft.com/office/drawing/2014/main" id="{28B17BB5-5DC6-412D-BD0E-4CF35077AB96}"/>
              </a:ext>
            </a:extLst>
          </p:cNvPr>
          <p:cNvSpPr/>
          <p:nvPr/>
        </p:nvSpPr>
        <p:spPr>
          <a:xfrm>
            <a:off x="273000" y="534468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利益が少ない・・・～売価の問題か？原価の問題か？～</a:t>
            </a:r>
          </a:p>
        </p:txBody>
      </p:sp>
      <p:sp>
        <p:nvSpPr>
          <p:cNvPr id="61" name="テキスト ボックス 60">
            <a:extLst>
              <a:ext uri="{FF2B5EF4-FFF2-40B4-BE49-F238E27FC236}">
                <a16:creationId xmlns:a16="http://schemas.microsoft.com/office/drawing/2014/main" id="{33CB89A0-80CC-48FF-A9B4-856D255D5FBE}"/>
              </a:ext>
            </a:extLst>
          </p:cNvPr>
          <p:cNvSpPr txBox="1"/>
          <p:nvPr/>
        </p:nvSpPr>
        <p:spPr>
          <a:xfrm>
            <a:off x="528972" y="5838207"/>
            <a:ext cx="8940673" cy="707886"/>
          </a:xfrm>
          <a:prstGeom prst="rect">
            <a:avLst/>
          </a:prstGeom>
          <a:noFill/>
        </p:spPr>
        <p:txBody>
          <a:bodyPr wrap="square" rtlCol="0">
            <a:spAutoFit/>
          </a:bodyPr>
          <a:lstStyle/>
          <a:p>
            <a:r>
              <a:rPr kumimoji="1" lang="ja-JP" altLang="en-US" sz="1000" dirty="0"/>
              <a:t>　</a:t>
            </a:r>
            <a:r>
              <a:rPr kumimoji="1" lang="ja-JP" altLang="en-US" sz="1000" spc="10" dirty="0">
                <a:latin typeface="+mn-ea"/>
              </a:rPr>
              <a:t>同じ原価でも売価に違いがあれば、原価率に変化が出ます。例えば、飲食店社長に売価が低すぎる、または原価が高すぎるのではないかと尋ねると、</a:t>
            </a:r>
            <a:r>
              <a:rPr kumimoji="1" lang="en-US" altLang="ja-JP" sz="1000" spc="30" dirty="0">
                <a:latin typeface="+mn-ea"/>
              </a:rPr>
              <a:t>『</a:t>
            </a:r>
            <a:r>
              <a:rPr kumimoji="1" lang="ja-JP" altLang="en-US" sz="1000" spc="30" dirty="0">
                <a:latin typeface="+mn-ea"/>
              </a:rPr>
              <a:t>うちは良い食材を安くお客様に提供したいから</a:t>
            </a:r>
            <a:r>
              <a:rPr kumimoji="1" lang="en-US" altLang="ja-JP" sz="1000" spc="30" dirty="0">
                <a:latin typeface="+mn-ea"/>
              </a:rPr>
              <a:t>』</a:t>
            </a:r>
            <a:r>
              <a:rPr kumimoji="1" lang="ja-JP" altLang="en-US" sz="1000" spc="30" dirty="0">
                <a:latin typeface="+mn-ea"/>
              </a:rPr>
              <a:t>という答えが返ってくることもあるでしょう。そのような考え方に基づく場合、重要になるのは、</a:t>
            </a:r>
            <a:r>
              <a:rPr kumimoji="1" lang="ja-JP" altLang="en-US" sz="1000" dirty="0">
                <a:latin typeface="+mn-ea"/>
              </a:rPr>
              <a:t>売価・原価の高低よりも、顧客回転率ということになります。極端な例えとして、“フルコースの高級フランス料理を一度に配膳して立ち食いで、低価格で提供する”というくらい提供方法にインパクトがないと、高コスト・低価格路線で利益を確保するのは、一般論として難しいといえます。</a:t>
            </a:r>
            <a:endParaRPr kumimoji="1" lang="en-US" altLang="ja-JP" sz="1000" dirty="0">
              <a:latin typeface="+mn-ea"/>
            </a:endParaRPr>
          </a:p>
        </p:txBody>
      </p:sp>
      <p:grpSp>
        <p:nvGrpSpPr>
          <p:cNvPr id="62" name="グループ化 61">
            <a:extLst>
              <a:ext uri="{FF2B5EF4-FFF2-40B4-BE49-F238E27FC236}">
                <a16:creationId xmlns:a16="http://schemas.microsoft.com/office/drawing/2014/main" id="{8407A546-A3CE-4F89-A5C0-ADE483CC5880}"/>
              </a:ext>
            </a:extLst>
          </p:cNvPr>
          <p:cNvGrpSpPr/>
          <p:nvPr/>
        </p:nvGrpSpPr>
        <p:grpSpPr>
          <a:xfrm>
            <a:off x="273050" y="1056879"/>
            <a:ext cx="3031900" cy="885825"/>
            <a:chOff x="333374" y="789944"/>
            <a:chExt cx="3031900" cy="885825"/>
          </a:xfrm>
        </p:grpSpPr>
        <p:grpSp>
          <p:nvGrpSpPr>
            <p:cNvPr id="63" name="グループ化 62">
              <a:extLst>
                <a:ext uri="{FF2B5EF4-FFF2-40B4-BE49-F238E27FC236}">
                  <a16:creationId xmlns:a16="http://schemas.microsoft.com/office/drawing/2014/main" id="{CAEEAF18-0A2B-4CF6-BB53-B6C588E0B255}"/>
                </a:ext>
              </a:extLst>
            </p:cNvPr>
            <p:cNvGrpSpPr/>
            <p:nvPr/>
          </p:nvGrpSpPr>
          <p:grpSpPr>
            <a:xfrm>
              <a:off x="333374" y="789944"/>
              <a:ext cx="1162051" cy="885825"/>
              <a:chOff x="295274" y="1523999"/>
              <a:chExt cx="1162051" cy="885825"/>
            </a:xfrm>
          </p:grpSpPr>
          <p:sp>
            <p:nvSpPr>
              <p:cNvPr id="65" name="楕円 64">
                <a:extLst>
                  <a:ext uri="{FF2B5EF4-FFF2-40B4-BE49-F238E27FC236}">
                    <a16:creationId xmlns:a16="http://schemas.microsoft.com/office/drawing/2014/main" id="{51FC6BD2-31F4-4051-BE33-94C08A667C08}"/>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3CECFEF0-1BB8-4C27-AFF7-8B0D2A0BD65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64" name="正方形/長方形 63">
              <a:extLst>
                <a:ext uri="{FF2B5EF4-FFF2-40B4-BE49-F238E27FC236}">
                  <a16:creationId xmlns:a16="http://schemas.microsoft.com/office/drawing/2014/main" id="{1382D40C-1FBB-4F44-AD66-D19E7A944A61}"/>
                </a:ext>
              </a:extLst>
            </p:cNvPr>
            <p:cNvSpPr/>
            <p:nvPr/>
          </p:nvSpPr>
          <p:spPr>
            <a:xfrm>
              <a:off x="1384073"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原価率</a:t>
              </a:r>
              <a:endParaRPr kumimoji="1" lang="en-US" altLang="ja-JP" sz="1400" b="1" dirty="0">
                <a:solidFill>
                  <a:schemeClr val="tx1"/>
                </a:solidFill>
              </a:endParaRPr>
            </a:p>
          </p:txBody>
        </p:sp>
      </p:grpSp>
      <p:sp>
        <p:nvSpPr>
          <p:cNvPr id="67" name="テキスト ボックス 66">
            <a:extLst>
              <a:ext uri="{FF2B5EF4-FFF2-40B4-BE49-F238E27FC236}">
                <a16:creationId xmlns:a16="http://schemas.microsoft.com/office/drawing/2014/main" id="{4B849F25-C05A-4664-B4D4-A95FFE37E46E}"/>
              </a:ext>
            </a:extLst>
          </p:cNvPr>
          <p:cNvSpPr txBox="1"/>
          <p:nvPr/>
        </p:nvSpPr>
        <p:spPr>
          <a:xfrm>
            <a:off x="194705" y="498881"/>
            <a:ext cx="8371664" cy="400110"/>
          </a:xfrm>
          <a:prstGeom prst="rect">
            <a:avLst/>
          </a:prstGeom>
          <a:noFill/>
        </p:spPr>
        <p:txBody>
          <a:bodyPr wrap="square" rtlCol="0">
            <a:spAutoFit/>
          </a:bodyPr>
          <a:lstStyle/>
          <a:p>
            <a:r>
              <a:rPr kumimoji="1" lang="ja-JP" altLang="en-US" sz="1000" dirty="0">
                <a:latin typeface="+mn-ea"/>
              </a:rPr>
              <a:t>事業者支援の初動における、中小規模の飲食業の決算資料編のポイントをまとめます。普段から利用することもあり、建設業や製造業等と</a:t>
            </a:r>
            <a:endParaRPr kumimoji="1" lang="en-US" altLang="ja-JP" sz="1000" dirty="0">
              <a:latin typeface="+mn-ea"/>
            </a:endParaRPr>
          </a:p>
          <a:p>
            <a:r>
              <a:rPr kumimoji="1" lang="ja-JP" altLang="en-US" sz="1000" dirty="0">
                <a:latin typeface="+mn-ea"/>
              </a:rPr>
              <a:t>比べても、イメージがつきやすい業種かと思います。</a:t>
            </a:r>
            <a:endParaRPr kumimoji="1" lang="en-US" altLang="ja-JP" sz="1000" dirty="0">
              <a:latin typeface="+mn-ea"/>
            </a:endParaRPr>
          </a:p>
        </p:txBody>
      </p:sp>
      <p:sp>
        <p:nvSpPr>
          <p:cNvPr id="68" name="テキスト ボックス 6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80" name="テキスト ボックス 7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82" name="テキスト ボックス 8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31</a:t>
            </a:fld>
            <a:endParaRPr kumimoji="1" lang="ja-JP" altLang="en-US"/>
          </a:p>
        </p:txBody>
      </p: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945DB1C-D085-4922-86F4-76EB193C10CA}"/>
              </a:ext>
            </a:extLst>
          </p:cNvPr>
          <p:cNvCxnSpPr/>
          <p:nvPr/>
        </p:nvCxnSpPr>
        <p:spPr>
          <a:xfrm>
            <a:off x="231825" y="65896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72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4" y="383675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00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014F3672-D8F9-4383-91CC-BE468EA899B5}"/>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の目利き（決算資料編）　その２</a:t>
            </a:r>
          </a:p>
        </p:txBody>
      </p:sp>
      <p:sp>
        <p:nvSpPr>
          <p:cNvPr id="51" name="テキスト ボックス 50">
            <a:extLst>
              <a:ext uri="{FF2B5EF4-FFF2-40B4-BE49-F238E27FC236}">
                <a16:creationId xmlns:a16="http://schemas.microsoft.com/office/drawing/2014/main" id="{2AFBCED4-CA32-449E-905B-6B81E1DB9625}"/>
              </a:ext>
            </a:extLst>
          </p:cNvPr>
          <p:cNvSpPr txBox="1"/>
          <p:nvPr/>
        </p:nvSpPr>
        <p:spPr>
          <a:xfrm>
            <a:off x="3330832" y="1248956"/>
            <a:ext cx="6618270" cy="553998"/>
          </a:xfrm>
          <a:prstGeom prst="rect">
            <a:avLst/>
          </a:prstGeom>
          <a:noFill/>
        </p:spPr>
        <p:txBody>
          <a:bodyPr wrap="square" rtlCol="0">
            <a:spAutoFit/>
          </a:bodyPr>
          <a:lstStyle/>
          <a:p>
            <a:r>
              <a:rPr kumimoji="1" lang="ja-JP" altLang="en-US" sz="1000" dirty="0"/>
              <a:t>□　</a:t>
            </a:r>
            <a:r>
              <a:rPr kumimoji="1" lang="ja-JP" altLang="en-US" sz="1000" dirty="0">
                <a:latin typeface="+mn-ea"/>
              </a:rPr>
              <a:t>平均年収は「年齢</a:t>
            </a:r>
            <a:r>
              <a:rPr kumimoji="1" lang="en-US" altLang="ja-JP" sz="1000" dirty="0">
                <a:latin typeface="+mn-ea"/>
              </a:rPr>
              <a:t>×10</a:t>
            </a:r>
            <a:r>
              <a:rPr kumimoji="1" lang="ja-JP" altLang="en-US" sz="1000" dirty="0">
                <a:latin typeface="+mn-ea"/>
              </a:rPr>
              <a:t>倍」の速算で大まかにつかんでみる</a:t>
            </a:r>
            <a:endParaRPr kumimoji="1" lang="en-US" altLang="ja-JP" sz="1000" dirty="0">
              <a:latin typeface="+mn-ea"/>
            </a:endParaRPr>
          </a:p>
          <a:p>
            <a:r>
              <a:rPr kumimoji="1" lang="ja-JP" altLang="en-US" sz="1000" dirty="0">
                <a:latin typeface="+mn-ea"/>
              </a:rPr>
              <a:t>□　パート月給の平均は、大まかに</a:t>
            </a:r>
            <a:r>
              <a:rPr kumimoji="1" lang="en-US" altLang="ja-JP" sz="1000" dirty="0">
                <a:latin typeface="+mn-ea"/>
              </a:rPr>
              <a:t>10</a:t>
            </a:r>
            <a:r>
              <a:rPr kumimoji="1" lang="ja-JP" altLang="en-US" sz="1000" dirty="0">
                <a:latin typeface="+mn-ea"/>
              </a:rPr>
              <a:t>万円前後程度で計算</a:t>
            </a:r>
            <a:endParaRPr kumimoji="1" lang="en-US" altLang="ja-JP" sz="1000" dirty="0">
              <a:latin typeface="+mn-ea"/>
            </a:endParaRPr>
          </a:p>
          <a:p>
            <a:r>
              <a:rPr kumimoji="1" lang="ja-JP" altLang="en-US" sz="1000" dirty="0">
                <a:latin typeface="+mn-ea"/>
              </a:rPr>
              <a:t>□　従業員給与と雑給の総額を、上記で計算した数字で割り、大まかな人数（規模感）を把握する</a:t>
            </a:r>
            <a:endParaRPr kumimoji="1" lang="en-US" altLang="ja-JP" sz="1000" dirty="0">
              <a:latin typeface="+mn-ea"/>
            </a:endParaRPr>
          </a:p>
        </p:txBody>
      </p:sp>
      <p:sp>
        <p:nvSpPr>
          <p:cNvPr id="52" name="テキスト ボックス 51">
            <a:extLst>
              <a:ext uri="{FF2B5EF4-FFF2-40B4-BE49-F238E27FC236}">
                <a16:creationId xmlns:a16="http://schemas.microsoft.com/office/drawing/2014/main" id="{B88C5839-4BEB-4184-946C-6606ABC44698}"/>
              </a:ext>
            </a:extLst>
          </p:cNvPr>
          <p:cNvSpPr txBox="1"/>
          <p:nvPr/>
        </p:nvSpPr>
        <p:spPr>
          <a:xfrm>
            <a:off x="540889" y="2066382"/>
            <a:ext cx="8888119" cy="1631216"/>
          </a:xfrm>
          <a:prstGeom prst="rect">
            <a:avLst/>
          </a:prstGeom>
          <a:noFill/>
        </p:spPr>
        <p:txBody>
          <a:bodyPr wrap="square" rtlCol="0">
            <a:spAutoFit/>
          </a:bodyPr>
          <a:lstStyle/>
          <a:p>
            <a:pPr>
              <a:spcAft>
                <a:spcPts val="600"/>
              </a:spcAft>
            </a:pPr>
            <a:r>
              <a:rPr kumimoji="1" lang="ja-JP" altLang="en-US" sz="1000" dirty="0"/>
              <a:t>　人件費が多いか少ないかという観点よりも、まず“計算上”何人ぐらいの社員・パートがいるかについて着目します。この目安の算出方法は、飲食業に</a:t>
            </a:r>
            <a:r>
              <a:rPr kumimoji="1" lang="ja-JP" altLang="en-US" sz="1000" spc="10" dirty="0"/>
              <a:t>特化したものではありませんが、中小規模の飲食業では、実際に仕事に従事している人数より決算書上の人件費が多い（特に雑給）こともまれにあり、</a:t>
            </a:r>
            <a:r>
              <a:rPr kumimoji="1" lang="ja-JP" altLang="en-US" sz="1000" dirty="0"/>
              <a:t>そこが窮境原因であることも少なくありません。</a:t>
            </a:r>
          </a:p>
          <a:p>
            <a:pPr>
              <a:spcAft>
                <a:spcPts val="600"/>
              </a:spcAft>
            </a:pPr>
            <a:r>
              <a:rPr kumimoji="1" lang="ja-JP" altLang="en-US" sz="1000" dirty="0"/>
              <a:t>　</a:t>
            </a:r>
            <a:r>
              <a:rPr kumimoji="1" lang="ja-JP" altLang="en-US" sz="1000" spc="-10" dirty="0"/>
              <a:t>これは「粉飾を見抜く」というような意味合いとは少し違います。前の経営者から暖簾分けを受けたり、居抜きでお店を譲ってもらった代金を人件費等</a:t>
            </a:r>
            <a:r>
              <a:rPr kumimoji="1" lang="ja-JP" altLang="en-US" sz="1000" spc="10" dirty="0"/>
              <a:t>として計上していたりする事例も見受けられます。そのような事例では、信頼関係を構築する前に金融機関に状況開示することはまれです。そのため、</a:t>
            </a:r>
            <a:r>
              <a:rPr kumimoji="1" lang="ja-JP" altLang="en-US" sz="1000" spc="-10" dirty="0"/>
              <a:t>財務分析</a:t>
            </a:r>
            <a:r>
              <a:rPr kumimoji="1" lang="ja-JP" altLang="en-US" sz="1000" dirty="0"/>
              <a:t>と業界平均だけを比較すると「一人当たりの売上が少ない」「営業努力が足りない」と誤認する可能性があります。</a:t>
            </a:r>
          </a:p>
          <a:p>
            <a:pPr>
              <a:spcAft>
                <a:spcPts val="600"/>
              </a:spcAft>
            </a:pPr>
            <a:r>
              <a:rPr kumimoji="1" lang="ja-JP" altLang="en-US" sz="1000" dirty="0"/>
              <a:t>　</a:t>
            </a:r>
            <a:r>
              <a:rPr kumimoji="1" lang="ja-JP" altLang="en-US" sz="1000" spc="-10" dirty="0"/>
              <a:t>飲食業は、適正面積と適正人数が事業運営の「命綱」の一つですから、あらかじめ店舗面積を担保物件の管理表やインターネット地図サービス等で推計</a:t>
            </a:r>
            <a:r>
              <a:rPr kumimoji="1" lang="ja-JP" altLang="en-US" sz="1000" dirty="0"/>
              <a:t>できる場合は、どの程度の坪数で、何人で運営しているか、を想像することもできます。こうした概要だけで全ての判断はできませんが、少しのコツと身の回りにある一般的なツールで、企業の概観を想起することができる点にも留意してみましょう。</a:t>
            </a:r>
            <a:endParaRPr kumimoji="1" lang="en-US" altLang="ja-JP" sz="1000" dirty="0"/>
          </a:p>
        </p:txBody>
      </p:sp>
      <p:grpSp>
        <p:nvGrpSpPr>
          <p:cNvPr id="16" name="グループ化 15">
            <a:extLst>
              <a:ext uri="{FF2B5EF4-FFF2-40B4-BE49-F238E27FC236}">
                <a16:creationId xmlns:a16="http://schemas.microsoft.com/office/drawing/2014/main" id="{03483D5B-9337-4F14-8135-75BE7F998BA7}"/>
              </a:ext>
            </a:extLst>
          </p:cNvPr>
          <p:cNvGrpSpPr/>
          <p:nvPr/>
        </p:nvGrpSpPr>
        <p:grpSpPr>
          <a:xfrm>
            <a:off x="319089" y="3961026"/>
            <a:ext cx="3009313" cy="885825"/>
            <a:chOff x="333374" y="2994009"/>
            <a:chExt cx="3009313" cy="885825"/>
          </a:xfrm>
        </p:grpSpPr>
        <p:grpSp>
          <p:nvGrpSpPr>
            <p:cNvPr id="17" name="グループ化 16">
              <a:extLst>
                <a:ext uri="{FF2B5EF4-FFF2-40B4-BE49-F238E27FC236}">
                  <a16:creationId xmlns:a16="http://schemas.microsoft.com/office/drawing/2014/main" id="{147CD181-65F6-43EB-87CF-6E3B7282E415}"/>
                </a:ext>
              </a:extLst>
            </p:cNvPr>
            <p:cNvGrpSpPr/>
            <p:nvPr/>
          </p:nvGrpSpPr>
          <p:grpSpPr>
            <a:xfrm>
              <a:off x="333374" y="2994009"/>
              <a:ext cx="1162051" cy="885825"/>
              <a:chOff x="2409824" y="3038474"/>
              <a:chExt cx="1162051" cy="885825"/>
            </a:xfrm>
            <a:noFill/>
          </p:grpSpPr>
          <p:sp>
            <p:nvSpPr>
              <p:cNvPr id="19" name="楕円 18">
                <a:extLst>
                  <a:ext uri="{FF2B5EF4-FFF2-40B4-BE49-F238E27FC236}">
                    <a16:creationId xmlns:a16="http://schemas.microsoft.com/office/drawing/2014/main" id="{2EB5DBD6-8FC1-4E6C-8950-3CA2067C2373}"/>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8A2BF6C-9CE4-471D-9FD2-479B8F005204}"/>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18" name="正方形/長方形 17">
              <a:extLst>
                <a:ext uri="{FF2B5EF4-FFF2-40B4-BE49-F238E27FC236}">
                  <a16:creationId xmlns:a16="http://schemas.microsoft.com/office/drawing/2014/main" id="{53CD8846-4AA8-4ECB-BB71-E2CB75D03C99}"/>
                </a:ext>
              </a:extLst>
            </p:cNvPr>
            <p:cNvSpPr/>
            <p:nvPr/>
          </p:nvSpPr>
          <p:spPr>
            <a:xfrm>
              <a:off x="1361486"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n-ea"/>
                </a:rPr>
                <a:t>FL</a:t>
              </a:r>
              <a:r>
                <a:rPr kumimoji="1" lang="ja-JP" altLang="en-US" sz="1400" b="1" dirty="0">
                  <a:solidFill>
                    <a:schemeClr val="tx1"/>
                  </a:solidFill>
                  <a:latin typeface="+mn-ea"/>
                </a:rPr>
                <a:t>比率</a:t>
              </a:r>
              <a:endParaRPr kumimoji="1" lang="en-US" altLang="ja-JP" sz="1400" b="1" dirty="0">
                <a:solidFill>
                  <a:schemeClr val="tx1"/>
                </a:solidFill>
                <a:latin typeface="+mn-ea"/>
              </a:endParaRPr>
            </a:p>
          </p:txBody>
        </p:sp>
      </p:grpSp>
      <p:sp>
        <p:nvSpPr>
          <p:cNvPr id="21" name="テキスト ボックス 20">
            <a:extLst>
              <a:ext uri="{FF2B5EF4-FFF2-40B4-BE49-F238E27FC236}">
                <a16:creationId xmlns:a16="http://schemas.microsoft.com/office/drawing/2014/main" id="{BABE1D28-FF1D-4D86-BD17-4D4AE1BAD09E}"/>
              </a:ext>
            </a:extLst>
          </p:cNvPr>
          <p:cNvSpPr txBox="1"/>
          <p:nvPr/>
        </p:nvSpPr>
        <p:spPr>
          <a:xfrm>
            <a:off x="3364790" y="4123634"/>
            <a:ext cx="6277082" cy="553998"/>
          </a:xfrm>
          <a:prstGeom prst="rect">
            <a:avLst/>
          </a:prstGeom>
          <a:noFill/>
        </p:spPr>
        <p:txBody>
          <a:bodyPr wrap="square" rtlCol="0">
            <a:spAutoFit/>
          </a:bodyPr>
          <a:lstStyle/>
          <a:p>
            <a:r>
              <a:rPr kumimoji="1" lang="ja-JP" altLang="en-US" sz="1000" dirty="0"/>
              <a:t>□　</a:t>
            </a:r>
            <a:r>
              <a:rPr kumimoji="1" lang="ja-JP" altLang="en-US" sz="1000" dirty="0">
                <a:latin typeface="+mn-ea"/>
              </a:rPr>
              <a:t>飲食業の適正な費用割合をつかむ”基本的“な指標</a:t>
            </a:r>
            <a:endParaRPr kumimoji="1" lang="en-US" altLang="ja-JP" sz="1000" dirty="0">
              <a:latin typeface="+mn-ea"/>
            </a:endParaRPr>
          </a:p>
          <a:p>
            <a:r>
              <a:rPr kumimoji="1" lang="ja-JP" altLang="en-US" sz="1000" dirty="0">
                <a:latin typeface="+mn-ea"/>
              </a:rPr>
              <a:t>□　</a:t>
            </a:r>
            <a:r>
              <a:rPr kumimoji="1" lang="en-US" altLang="ja-JP" sz="1000" dirty="0">
                <a:latin typeface="+mn-ea"/>
              </a:rPr>
              <a:t>FL</a:t>
            </a:r>
            <a:r>
              <a:rPr kumimoji="1" lang="ja-JP" altLang="en-US" sz="1000" dirty="0">
                <a:latin typeface="+mn-ea"/>
              </a:rPr>
              <a:t>比率＝</a:t>
            </a:r>
            <a:r>
              <a:rPr kumimoji="1" lang="en-US" altLang="ja-JP" sz="1000" dirty="0">
                <a:latin typeface="+mn-ea"/>
              </a:rPr>
              <a:t>FL</a:t>
            </a:r>
            <a:r>
              <a:rPr kumimoji="1" lang="ja-JP" altLang="en-US" sz="1000" dirty="0">
                <a:latin typeface="+mn-ea"/>
              </a:rPr>
              <a:t>コスト（</a:t>
            </a:r>
            <a:r>
              <a:rPr kumimoji="1" lang="en-US" altLang="ja-JP" sz="1000" dirty="0">
                <a:latin typeface="+mn-ea"/>
              </a:rPr>
              <a:t>FOOD</a:t>
            </a:r>
            <a:r>
              <a:rPr kumimoji="1" lang="ja-JP" altLang="en-US" sz="1000" dirty="0">
                <a:latin typeface="+mn-ea"/>
              </a:rPr>
              <a:t>：材料費＋</a:t>
            </a:r>
            <a:r>
              <a:rPr kumimoji="1" lang="en-US" altLang="ja-JP" sz="1000" dirty="0">
                <a:latin typeface="+mn-ea"/>
              </a:rPr>
              <a:t>LABOR</a:t>
            </a:r>
            <a:r>
              <a:rPr kumimoji="1" lang="ja-JP" altLang="en-US" sz="1000" dirty="0">
                <a:latin typeface="+mn-ea"/>
              </a:rPr>
              <a:t>：人件費）</a:t>
            </a:r>
            <a:r>
              <a:rPr kumimoji="1" lang="en-US" altLang="ja-JP" sz="1000" dirty="0">
                <a:latin typeface="+mn-ea"/>
              </a:rPr>
              <a:t>÷ </a:t>
            </a:r>
            <a:r>
              <a:rPr kumimoji="1" lang="ja-JP" altLang="en-US" sz="1000" dirty="0">
                <a:latin typeface="+mn-ea"/>
              </a:rPr>
              <a:t>売上高</a:t>
            </a:r>
            <a:endParaRPr kumimoji="1" lang="en-US" altLang="ja-JP" sz="1000" dirty="0">
              <a:latin typeface="+mn-ea"/>
            </a:endParaRPr>
          </a:p>
          <a:p>
            <a:r>
              <a:rPr kumimoji="1" lang="ja-JP" altLang="en-US" sz="1000" dirty="0">
                <a:latin typeface="+mn-ea"/>
              </a:rPr>
              <a:t>□　</a:t>
            </a:r>
            <a:r>
              <a:rPr kumimoji="1" lang="en-US" altLang="ja-JP" sz="1000" dirty="0">
                <a:latin typeface="+mn-ea"/>
              </a:rPr>
              <a:t>60</a:t>
            </a:r>
            <a:r>
              <a:rPr kumimoji="1" lang="ja-JP" altLang="en-US" sz="1000" dirty="0">
                <a:latin typeface="+mn-ea"/>
              </a:rPr>
              <a:t>％が適正値の一つの目安、</a:t>
            </a:r>
            <a:r>
              <a:rPr kumimoji="1" lang="en-US" altLang="ja-JP" sz="1000" dirty="0">
                <a:latin typeface="+mn-ea"/>
              </a:rPr>
              <a:t>60</a:t>
            </a:r>
            <a:r>
              <a:rPr kumimoji="1" lang="ja-JP" altLang="en-US" sz="1000" dirty="0">
                <a:latin typeface="+mn-ea"/>
              </a:rPr>
              <a:t>％以下を目指していくことが内部でできる経営改善のポイント</a:t>
            </a:r>
            <a:endParaRPr kumimoji="1" lang="en-US" altLang="ja-JP" sz="1000" dirty="0">
              <a:latin typeface="+mn-ea"/>
            </a:endParaRPr>
          </a:p>
        </p:txBody>
      </p:sp>
      <p:grpSp>
        <p:nvGrpSpPr>
          <p:cNvPr id="4" name="グループ化 3">
            <a:extLst>
              <a:ext uri="{FF2B5EF4-FFF2-40B4-BE49-F238E27FC236}">
                <a16:creationId xmlns:a16="http://schemas.microsoft.com/office/drawing/2014/main" id="{A80064BC-857F-42BF-BEFD-0F1F03A5F554}"/>
              </a:ext>
            </a:extLst>
          </p:cNvPr>
          <p:cNvGrpSpPr/>
          <p:nvPr/>
        </p:nvGrpSpPr>
        <p:grpSpPr>
          <a:xfrm>
            <a:off x="395290" y="5067619"/>
            <a:ext cx="1804985" cy="1334392"/>
            <a:chOff x="1285875" y="5285483"/>
            <a:chExt cx="1804985" cy="1334392"/>
          </a:xfrm>
        </p:grpSpPr>
        <p:sp>
          <p:nvSpPr>
            <p:cNvPr id="2" name="正方形/長方形 1">
              <a:extLst>
                <a:ext uri="{FF2B5EF4-FFF2-40B4-BE49-F238E27FC236}">
                  <a16:creationId xmlns:a16="http://schemas.microsoft.com/office/drawing/2014/main" id="{2B251CFD-A357-4EF5-AC6C-B82C286A97D2}"/>
                </a:ext>
              </a:extLst>
            </p:cNvPr>
            <p:cNvSpPr/>
            <p:nvPr/>
          </p:nvSpPr>
          <p:spPr>
            <a:xfrm>
              <a:off x="1285875" y="5285483"/>
              <a:ext cx="352424" cy="1334392"/>
            </a:xfrm>
            <a:prstGeom prst="rect">
              <a:avLst/>
            </a:prstGeom>
            <a:solidFill>
              <a:schemeClr val="accent2">
                <a:lumMod val="40000"/>
                <a:lumOff val="60000"/>
                <a:alpha val="23000"/>
              </a:schemeClr>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売上高</a:t>
              </a:r>
            </a:p>
          </p:txBody>
        </p:sp>
        <p:sp>
          <p:nvSpPr>
            <p:cNvPr id="24" name="正方形/長方形 23">
              <a:extLst>
                <a:ext uri="{FF2B5EF4-FFF2-40B4-BE49-F238E27FC236}">
                  <a16:creationId xmlns:a16="http://schemas.microsoft.com/office/drawing/2014/main" id="{6D5D3AFE-86F1-4AF4-BE79-4873280D9F78}"/>
                </a:ext>
              </a:extLst>
            </p:cNvPr>
            <p:cNvSpPr/>
            <p:nvPr/>
          </p:nvSpPr>
          <p:spPr>
            <a:xfrm>
              <a:off x="1666874" y="5285483"/>
              <a:ext cx="1423986" cy="870353"/>
            </a:xfrm>
            <a:prstGeom prst="rect">
              <a:avLst/>
            </a:prstGeom>
            <a:solidFill>
              <a:schemeClr val="accent6">
                <a:lumMod val="40000"/>
                <a:lumOff val="60000"/>
                <a:alpha val="23000"/>
              </a:schemeClr>
            </a:solid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rPr>
                <a:t>FL</a:t>
              </a:r>
              <a:r>
                <a:rPr kumimoji="1" lang="ja-JP" altLang="en-US" sz="1050" b="1" dirty="0">
                  <a:solidFill>
                    <a:schemeClr val="tx1"/>
                  </a:solidFill>
                </a:rPr>
                <a:t>コスト：</a:t>
              </a:r>
              <a:r>
                <a:rPr kumimoji="1" lang="en-US" altLang="ja-JP" sz="1050" b="1" dirty="0">
                  <a:solidFill>
                    <a:schemeClr val="tx1"/>
                  </a:solidFill>
                </a:rPr>
                <a:t>60</a:t>
              </a:r>
              <a:r>
                <a:rPr kumimoji="1" lang="ja-JP" altLang="en-US" sz="1050" b="1" dirty="0">
                  <a:solidFill>
                    <a:schemeClr val="tx1"/>
                  </a:solidFill>
                </a:rPr>
                <a:t>％</a:t>
              </a:r>
              <a:endParaRPr kumimoji="1" lang="en-US" altLang="ja-JP" sz="1050" b="1" dirty="0">
                <a:solidFill>
                  <a:schemeClr val="tx1"/>
                </a:solidFill>
              </a:endParaRPr>
            </a:p>
            <a:p>
              <a:pPr algn="ctr"/>
              <a:r>
                <a:rPr kumimoji="1" lang="ja-JP" altLang="en-US" sz="1000" b="1" dirty="0">
                  <a:solidFill>
                    <a:schemeClr val="tx1"/>
                  </a:solidFill>
                </a:rPr>
                <a:t>（材料費・人件費）</a:t>
              </a:r>
            </a:p>
          </p:txBody>
        </p:sp>
        <p:sp>
          <p:nvSpPr>
            <p:cNvPr id="26" name="正方形/長方形 25">
              <a:extLst>
                <a:ext uri="{FF2B5EF4-FFF2-40B4-BE49-F238E27FC236}">
                  <a16:creationId xmlns:a16="http://schemas.microsoft.com/office/drawing/2014/main" id="{BA49FE58-ED15-491A-8F08-54B43FB3FA15}"/>
                </a:ext>
              </a:extLst>
            </p:cNvPr>
            <p:cNvSpPr/>
            <p:nvPr/>
          </p:nvSpPr>
          <p:spPr>
            <a:xfrm>
              <a:off x="1666874" y="6149182"/>
              <a:ext cx="1423986" cy="292015"/>
            </a:xfrm>
            <a:prstGeom prst="rect">
              <a:avLst/>
            </a:prstGeom>
            <a:solidFill>
              <a:schemeClr val="bg1">
                <a:lumMod val="85000"/>
                <a:alpha val="23000"/>
              </a:schemeClr>
            </a:solidFill>
            <a:ln w="317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65000"/>
                    </a:schemeClr>
                  </a:solidFill>
                </a:rPr>
                <a:t>その他経費：</a:t>
              </a:r>
              <a:r>
                <a:rPr kumimoji="1" lang="en-US" altLang="ja-JP" sz="900" b="1" dirty="0">
                  <a:solidFill>
                    <a:schemeClr val="bg1">
                      <a:lumMod val="65000"/>
                    </a:schemeClr>
                  </a:solidFill>
                </a:rPr>
                <a:t>30</a:t>
              </a:r>
              <a:r>
                <a:rPr kumimoji="1" lang="ja-JP" altLang="en-US" sz="900" b="1" dirty="0">
                  <a:solidFill>
                    <a:schemeClr val="bg1">
                      <a:lumMod val="65000"/>
                    </a:schemeClr>
                  </a:solidFill>
                </a:rPr>
                <a:t>％</a:t>
              </a:r>
            </a:p>
          </p:txBody>
        </p:sp>
        <p:sp>
          <p:nvSpPr>
            <p:cNvPr id="27" name="正方形/長方形 26">
              <a:extLst>
                <a:ext uri="{FF2B5EF4-FFF2-40B4-BE49-F238E27FC236}">
                  <a16:creationId xmlns:a16="http://schemas.microsoft.com/office/drawing/2014/main" id="{02989B2E-217A-4ACD-ACED-D5478366077F}"/>
                </a:ext>
              </a:extLst>
            </p:cNvPr>
            <p:cNvSpPr/>
            <p:nvPr/>
          </p:nvSpPr>
          <p:spPr>
            <a:xfrm>
              <a:off x="1666874" y="6436014"/>
              <a:ext cx="1423986" cy="182554"/>
            </a:xfrm>
            <a:prstGeom prst="rect">
              <a:avLst/>
            </a:prstGeom>
            <a:solidFill>
              <a:schemeClr val="accent5">
                <a:lumMod val="60000"/>
                <a:lumOff val="40000"/>
                <a:alpha val="23000"/>
              </a:schemeClr>
            </a:solidFill>
            <a:ln w="317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lumMod val="65000"/>
                    </a:schemeClr>
                  </a:solidFill>
                </a:rPr>
                <a:t>営業利益：</a:t>
              </a:r>
              <a:r>
                <a:rPr kumimoji="1" lang="en-US" altLang="ja-JP" sz="800" b="1" dirty="0">
                  <a:solidFill>
                    <a:schemeClr val="bg1">
                      <a:lumMod val="65000"/>
                    </a:schemeClr>
                  </a:solidFill>
                </a:rPr>
                <a:t>10</a:t>
              </a:r>
              <a:r>
                <a:rPr kumimoji="1" lang="ja-JP" altLang="en-US" sz="800" b="1" dirty="0">
                  <a:solidFill>
                    <a:schemeClr val="bg1">
                      <a:lumMod val="65000"/>
                    </a:schemeClr>
                  </a:solidFill>
                </a:rPr>
                <a:t>％</a:t>
              </a:r>
            </a:p>
          </p:txBody>
        </p:sp>
      </p:grpSp>
      <p:sp>
        <p:nvSpPr>
          <p:cNvPr id="30" name="テキスト ボックス 29">
            <a:extLst>
              <a:ext uri="{FF2B5EF4-FFF2-40B4-BE49-F238E27FC236}">
                <a16:creationId xmlns:a16="http://schemas.microsoft.com/office/drawing/2014/main" id="{EA5F61C5-A7EB-4D33-B171-211BFA198540}"/>
              </a:ext>
            </a:extLst>
          </p:cNvPr>
          <p:cNvSpPr txBox="1"/>
          <p:nvPr/>
        </p:nvSpPr>
        <p:spPr>
          <a:xfrm>
            <a:off x="2301158" y="4964514"/>
            <a:ext cx="7151600" cy="1477328"/>
          </a:xfrm>
          <a:prstGeom prst="rect">
            <a:avLst/>
          </a:prstGeom>
          <a:noFill/>
        </p:spPr>
        <p:txBody>
          <a:bodyPr wrap="square" rtlCol="0">
            <a:spAutoFit/>
          </a:bodyPr>
          <a:lstStyle/>
          <a:p>
            <a:pPr>
              <a:spcAft>
                <a:spcPts val="600"/>
              </a:spcAft>
            </a:pPr>
            <a:r>
              <a:rPr kumimoji="1" lang="ja-JP" altLang="en-US" sz="1000" dirty="0"/>
              <a:t>　</a:t>
            </a:r>
            <a:r>
              <a:rPr kumimoji="1" lang="en-US" altLang="ja-JP" sz="1000" spc="20" dirty="0">
                <a:latin typeface="+mn-ea"/>
              </a:rPr>
              <a:t>FL</a:t>
            </a:r>
            <a:r>
              <a:rPr kumimoji="1" lang="ja-JP" altLang="en-US" sz="1000" spc="20" dirty="0">
                <a:latin typeface="+mn-ea"/>
              </a:rPr>
              <a:t>コストを含めた中小飲食業の理想的な形の一つとして、左図のように示すことができます。もちろん、競争、味、店舗づくりの流行や立地といった利便性等、様々な要素が加わるため、簡単に実現はできません。一方で、創業資金や</a:t>
            </a:r>
            <a:r>
              <a:rPr kumimoji="1" lang="ja-JP" altLang="en-US" sz="1000" dirty="0">
                <a:latin typeface="+mn-ea"/>
              </a:rPr>
              <a:t>改装費の返済</a:t>
            </a:r>
            <a:r>
              <a:rPr kumimoji="1" lang="ja-JP" altLang="en-US" sz="1000" dirty="0">
                <a:solidFill>
                  <a:srgbClr val="FF0000"/>
                </a:solidFill>
                <a:latin typeface="+mn-ea"/>
              </a:rPr>
              <a:t>、</a:t>
            </a:r>
            <a:r>
              <a:rPr kumimoji="1" lang="ja-JP" altLang="en-US" sz="1000" dirty="0">
                <a:latin typeface="+mn-ea"/>
              </a:rPr>
              <a:t>内部留保の充実を考慮に入れると、営業利益ベースで売上比</a:t>
            </a:r>
            <a:r>
              <a:rPr kumimoji="1" lang="en-US" altLang="ja-JP" sz="1000" dirty="0">
                <a:latin typeface="+mn-ea"/>
              </a:rPr>
              <a:t>10</a:t>
            </a:r>
            <a:r>
              <a:rPr kumimoji="1" lang="ja-JP" altLang="en-US" sz="1000" dirty="0">
                <a:latin typeface="+mn-ea"/>
              </a:rPr>
              <a:t>％程度の確保は目指したいところです。</a:t>
            </a:r>
          </a:p>
          <a:p>
            <a:pPr>
              <a:spcAft>
                <a:spcPts val="600"/>
              </a:spcAft>
            </a:pPr>
            <a:r>
              <a:rPr kumimoji="1" lang="ja-JP" altLang="en-US" sz="1000" dirty="0">
                <a:latin typeface="+mn-ea"/>
              </a:rPr>
              <a:t>　</a:t>
            </a:r>
            <a:r>
              <a:rPr kumimoji="1" lang="en-US" altLang="ja-JP" sz="1000" spc="20" dirty="0">
                <a:latin typeface="+mn-ea"/>
              </a:rPr>
              <a:t>FL</a:t>
            </a:r>
            <a:r>
              <a:rPr kumimoji="1" lang="ja-JP" altLang="en-US" sz="1000" spc="20" dirty="0">
                <a:latin typeface="+mn-ea"/>
              </a:rPr>
              <a:t>コスト以外の“その他経費”は、家賃や水道光熱費等の固定費が多く、当初の設定が余程おかしくない限り、交渉や</a:t>
            </a:r>
            <a:r>
              <a:rPr kumimoji="1" lang="ja-JP" altLang="en-US" sz="1000" spc="-20" dirty="0">
                <a:latin typeface="+mn-ea"/>
              </a:rPr>
              <a:t>工夫による減額・節約の幅は限られ、収益改善へのインパクトも少ない傾向があります。他方、</a:t>
            </a:r>
            <a:r>
              <a:rPr kumimoji="1" lang="en-US" altLang="ja-JP" sz="1000" spc="-20" dirty="0">
                <a:latin typeface="+mn-ea"/>
              </a:rPr>
              <a:t>FL</a:t>
            </a:r>
            <a:r>
              <a:rPr kumimoji="1" lang="ja-JP" altLang="en-US" sz="1000" spc="-20" dirty="0">
                <a:latin typeface="+mn-ea"/>
              </a:rPr>
              <a:t>コストは日々の店舗運営</a:t>
            </a:r>
            <a:r>
              <a:rPr kumimoji="1" lang="ja-JP" altLang="en-US" sz="1000" dirty="0">
                <a:latin typeface="+mn-ea"/>
              </a:rPr>
              <a:t>に直接関連する費用科目なので、この割合の適正化やコントロールが、経営改善のポイントになる場合が多いです。</a:t>
            </a:r>
            <a:endParaRPr kumimoji="1" lang="en-US" altLang="ja-JP" sz="1000" dirty="0">
              <a:latin typeface="+mn-ea"/>
            </a:endParaRPr>
          </a:p>
          <a:p>
            <a:pPr>
              <a:spcAft>
                <a:spcPts val="600"/>
              </a:spcAft>
            </a:pPr>
            <a:r>
              <a:rPr kumimoji="1" lang="ja-JP" altLang="en-US" sz="1000" dirty="0"/>
              <a:t>　</a:t>
            </a:r>
            <a:r>
              <a:rPr kumimoji="1" lang="ja-JP" altLang="en-US" sz="1000" spc="20" dirty="0">
                <a:latin typeface="+mn-ea"/>
              </a:rPr>
              <a:t>まずは、多岐にわたる勘定科目を確認するのではなく、中小飲食業であれば、</a:t>
            </a:r>
            <a:r>
              <a:rPr kumimoji="1" lang="en-US" altLang="ja-JP" sz="1000" spc="20" dirty="0">
                <a:latin typeface="+mn-ea"/>
              </a:rPr>
              <a:t>FL</a:t>
            </a:r>
            <a:r>
              <a:rPr kumimoji="1" lang="ja-JP" altLang="en-US" sz="1000" spc="20" dirty="0">
                <a:latin typeface="+mn-ea"/>
              </a:rPr>
              <a:t>コストを中心に費用割合を確認する</a:t>
            </a:r>
            <a:r>
              <a:rPr kumimoji="1" lang="ja-JP" altLang="en-US" sz="1000" dirty="0">
                <a:latin typeface="+mn-ea"/>
              </a:rPr>
              <a:t>ことを優先するとよいでしょう。</a:t>
            </a:r>
            <a:endParaRPr kumimoji="1" lang="en-US" altLang="ja-JP" sz="1000" dirty="0">
              <a:latin typeface="+mn-ea"/>
            </a:endParaRP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32</a:t>
            </a:fld>
            <a:endParaRPr kumimoji="1" lang="ja-JP" altLang="en-US"/>
          </a:p>
        </p:txBody>
      </p:sp>
      <p:cxnSp>
        <p:nvCxnSpPr>
          <p:cNvPr id="29" name="直線コネクタ 2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F47320EB-7515-999B-50D0-B32DFA99CF07}"/>
              </a:ext>
            </a:extLst>
          </p:cNvPr>
          <p:cNvGrpSpPr/>
          <p:nvPr/>
        </p:nvGrpSpPr>
        <p:grpSpPr>
          <a:xfrm>
            <a:off x="282854" y="1075470"/>
            <a:ext cx="3010556" cy="885825"/>
            <a:chOff x="333374" y="1883470"/>
            <a:chExt cx="3010556" cy="885825"/>
          </a:xfrm>
        </p:grpSpPr>
        <p:grpSp>
          <p:nvGrpSpPr>
            <p:cNvPr id="32" name="グループ化 31">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35" name="楕円 3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7" name="テキスト ボックス 36">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mn-ea"/>
                  </a:rPr>
                  <a:t>２</a:t>
                </a:r>
              </a:p>
            </p:txBody>
          </p:sp>
        </p:grpSp>
        <p:sp>
          <p:nvSpPr>
            <p:cNvPr id="34" name="正方形/長方形 33">
              <a:extLst>
                <a:ext uri="{FF2B5EF4-FFF2-40B4-BE49-F238E27FC236}">
                  <a16:creationId xmlns:a16="http://schemas.microsoft.com/office/drawing/2014/main" id="{612D2075-6E82-7400-4693-89F5A650EF54}"/>
                </a:ext>
              </a:extLst>
            </p:cNvPr>
            <p:cNvSpPr/>
            <p:nvPr/>
          </p:nvSpPr>
          <p:spPr>
            <a:xfrm>
              <a:off x="1362729"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人件費の内訳</a:t>
              </a:r>
              <a:endParaRPr kumimoji="1" lang="en-US" altLang="ja-JP" sz="1400" b="1" dirty="0">
                <a:solidFill>
                  <a:schemeClr val="tx1"/>
                </a:solidFill>
                <a:latin typeface="+mn-ea"/>
              </a:endParaRPr>
            </a:p>
          </p:txBody>
        </p:sp>
      </p:grpSp>
      <p:sp>
        <p:nvSpPr>
          <p:cNvPr id="38" name="テキスト ボックス 3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39" name="テキスト ボックス 38"/>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0" name="テキスト ボックス 3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1" name="テキスト ボックス 40">
            <a:extLst>
              <a:ext uri="{FF2B5EF4-FFF2-40B4-BE49-F238E27FC236}">
                <a16:creationId xmlns:a16="http://schemas.microsoft.com/office/drawing/2014/main" id="{4B849F25-C05A-4664-B4D4-A95FFE37E46E}"/>
              </a:ext>
            </a:extLst>
          </p:cNvPr>
          <p:cNvSpPr txBox="1"/>
          <p:nvPr/>
        </p:nvSpPr>
        <p:spPr>
          <a:xfrm>
            <a:off x="194705" y="498881"/>
            <a:ext cx="8371664" cy="400110"/>
          </a:xfrm>
          <a:prstGeom prst="rect">
            <a:avLst/>
          </a:prstGeom>
          <a:noFill/>
        </p:spPr>
        <p:txBody>
          <a:bodyPr wrap="square" rtlCol="0">
            <a:spAutoFit/>
          </a:bodyPr>
          <a:lstStyle/>
          <a:p>
            <a:r>
              <a:rPr kumimoji="1" lang="ja-JP" altLang="en-US" sz="1000" dirty="0">
                <a:latin typeface="+mn-ea"/>
              </a:rPr>
              <a:t>事業者支援の初動における、中小規模の飲食業の決算資料編のポイントをまとめます。普段から利用することもあり、建設業や製造業等と</a:t>
            </a:r>
            <a:endParaRPr kumimoji="1" lang="en-US" altLang="ja-JP" sz="1000" dirty="0">
              <a:latin typeface="+mn-ea"/>
            </a:endParaRPr>
          </a:p>
          <a:p>
            <a:r>
              <a:rPr kumimoji="1" lang="ja-JP" altLang="en-US" sz="1000" dirty="0">
                <a:latin typeface="+mn-ea"/>
              </a:rPr>
              <a:t>比べても、イメージがつきやすい業種かと思います。</a:t>
            </a:r>
            <a:endParaRPr kumimoji="1" lang="en-US" altLang="ja-JP" sz="1000" dirty="0">
              <a:latin typeface="+mn-ea"/>
            </a:endParaRPr>
          </a:p>
        </p:txBody>
      </p:sp>
    </p:spTree>
    <p:extLst>
      <p:ext uri="{BB962C8B-B14F-4D97-AF65-F5344CB8AC3E}">
        <p14:creationId xmlns:p14="http://schemas.microsoft.com/office/powerpoint/2010/main" val="1540799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31774" y="467933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49269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40" y="498667"/>
            <a:ext cx="8372563"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ここでは、企業の事業性や経営改善の可能性を判断するのに必要な、基本的なポイントをまとめます。</a:t>
            </a:r>
            <a:endParaRPr kumimoji="1" lang="en-US" altLang="ja-JP" sz="1000" dirty="0"/>
          </a:p>
        </p:txBody>
      </p:sp>
      <p:grpSp>
        <p:nvGrpSpPr>
          <p:cNvPr id="26" name="グループ化 25">
            <a:extLst>
              <a:ext uri="{FF2B5EF4-FFF2-40B4-BE49-F238E27FC236}">
                <a16:creationId xmlns:a16="http://schemas.microsoft.com/office/drawing/2014/main" id="{D7C8ACD8-80F2-4CA8-AAF0-93D2C5771C21}"/>
              </a:ext>
            </a:extLst>
          </p:cNvPr>
          <p:cNvGrpSpPr/>
          <p:nvPr/>
        </p:nvGrpSpPr>
        <p:grpSpPr>
          <a:xfrm>
            <a:off x="280987" y="1077621"/>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47788" y="1225942"/>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役割分担と人数</a:t>
            </a:r>
            <a:endParaRPr kumimoji="1" lang="en-US" altLang="ja-JP" sz="1400" b="1" dirty="0">
              <a:solidFill>
                <a:schemeClr val="tx1"/>
              </a:solidFill>
              <a:latin typeface="+mn-ea"/>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363915" y="1238486"/>
            <a:ext cx="6229349" cy="553998"/>
          </a:xfrm>
          <a:prstGeom prst="rect">
            <a:avLst/>
          </a:prstGeom>
          <a:noFill/>
        </p:spPr>
        <p:txBody>
          <a:bodyPr wrap="square" rtlCol="0">
            <a:spAutoFit/>
          </a:bodyPr>
          <a:lstStyle/>
          <a:p>
            <a:r>
              <a:rPr kumimoji="1" lang="ja-JP" altLang="en-US" sz="1000" dirty="0"/>
              <a:t>□　</a:t>
            </a:r>
            <a:r>
              <a:rPr kumimoji="1" lang="ja-JP" altLang="en-US" sz="1000" dirty="0">
                <a:latin typeface="+mn-ea"/>
              </a:rPr>
              <a:t>誰がどのような役割を果たしているか？（それぞれの役割分担は明確か？）</a:t>
            </a:r>
            <a:endParaRPr kumimoji="1" lang="en-US" altLang="ja-JP" sz="1000" dirty="0">
              <a:latin typeface="+mn-ea"/>
            </a:endParaRPr>
          </a:p>
          <a:p>
            <a:r>
              <a:rPr kumimoji="1" lang="ja-JP" altLang="en-US" sz="1000" dirty="0">
                <a:latin typeface="+mn-ea"/>
              </a:rPr>
              <a:t>□　重要度の高い役割は“自分”でやっているか？他人任せか？（調理・役割の分担等）</a:t>
            </a:r>
            <a:endParaRPr kumimoji="1" lang="en-US" altLang="ja-JP" sz="1000" dirty="0">
              <a:latin typeface="+mn-ea"/>
            </a:endParaRPr>
          </a:p>
          <a:p>
            <a:r>
              <a:rPr kumimoji="1" lang="ja-JP" altLang="en-US" sz="1000" dirty="0">
                <a:latin typeface="+mn-ea"/>
              </a:rPr>
              <a:t>□　決算書の人件費総額と、実際の人数のイメージに乖離はないか？</a:t>
            </a:r>
            <a:endParaRPr kumimoji="1" lang="en-US" altLang="ja-JP" sz="1000" b="1" dirty="0">
              <a:latin typeface="+mn-ea"/>
            </a:endParaRPr>
          </a:p>
        </p:txBody>
      </p:sp>
      <p:sp>
        <p:nvSpPr>
          <p:cNvPr id="44" name="テキスト ボックス 43">
            <a:extLst>
              <a:ext uri="{FF2B5EF4-FFF2-40B4-BE49-F238E27FC236}">
                <a16:creationId xmlns:a16="http://schemas.microsoft.com/office/drawing/2014/main" id="{30359030-9DB3-40B4-A3C1-B351525CA6A5}"/>
              </a:ext>
            </a:extLst>
          </p:cNvPr>
          <p:cNvSpPr txBox="1"/>
          <p:nvPr/>
        </p:nvSpPr>
        <p:spPr>
          <a:xfrm>
            <a:off x="546267" y="2015396"/>
            <a:ext cx="8858990" cy="707886"/>
          </a:xfrm>
          <a:prstGeom prst="rect">
            <a:avLst/>
          </a:prstGeom>
          <a:noFill/>
        </p:spPr>
        <p:txBody>
          <a:bodyPr wrap="square" rtlCol="0">
            <a:spAutoFit/>
          </a:bodyPr>
          <a:lstStyle/>
          <a:p>
            <a:r>
              <a:rPr kumimoji="1" lang="ja-JP" altLang="en-US" sz="1000" dirty="0"/>
              <a:t>　</a:t>
            </a:r>
            <a:r>
              <a:rPr kumimoji="1" lang="ja-JP" altLang="en-US" sz="1000" spc="-10" dirty="0">
                <a:latin typeface="+mn-ea"/>
              </a:rPr>
              <a:t>中小飲食業は、家族経営が多く、オーナー一族以外は全てアルバイト等の構成で運営されていることが多いです。大企業のような“部長” “課長”といった</a:t>
            </a:r>
            <a:r>
              <a:rPr kumimoji="1" lang="ja-JP" altLang="en-US" sz="1000" spc="20" dirty="0">
                <a:latin typeface="+mn-ea"/>
              </a:rPr>
              <a:t>明確な職位があることも少ないため、“役割分担”や“指示命令系統”も、流れや慣れで形づくられている場合もあります。決算資料編で記載のとおり、</a:t>
            </a:r>
            <a:r>
              <a:rPr kumimoji="1" lang="ja-JP" altLang="en-US" sz="1000" dirty="0">
                <a:latin typeface="+mn-ea"/>
              </a:rPr>
              <a:t>中小飲食業の損益構造は</a:t>
            </a:r>
            <a:r>
              <a:rPr kumimoji="1" lang="en-US" altLang="ja-JP" sz="1000" dirty="0">
                <a:latin typeface="+mn-ea"/>
              </a:rPr>
              <a:t>FL</a:t>
            </a:r>
            <a:r>
              <a:rPr kumimoji="1" lang="ja-JP" altLang="en-US" sz="1000" dirty="0">
                <a:latin typeface="+mn-ea"/>
              </a:rPr>
              <a:t>コストに依存する部分が大きく、</a:t>
            </a:r>
            <a:r>
              <a:rPr kumimoji="1" lang="en-US" altLang="ja-JP" sz="1000" dirty="0">
                <a:latin typeface="+mn-ea"/>
              </a:rPr>
              <a:t>FL</a:t>
            </a:r>
            <a:r>
              <a:rPr kumimoji="1" lang="ja-JP" altLang="en-US" sz="1000" dirty="0">
                <a:latin typeface="+mn-ea"/>
              </a:rPr>
              <a:t>コストの要素である、</a:t>
            </a:r>
            <a:r>
              <a:rPr kumimoji="1" lang="en-US" altLang="ja-JP" sz="1000" dirty="0">
                <a:latin typeface="+mn-ea"/>
              </a:rPr>
              <a:t>FOOD</a:t>
            </a:r>
            <a:r>
              <a:rPr kumimoji="1" lang="ja-JP" altLang="en-US" sz="1000" dirty="0">
                <a:latin typeface="+mn-ea"/>
              </a:rPr>
              <a:t>（材料費）と</a:t>
            </a:r>
            <a:r>
              <a:rPr kumimoji="1" lang="en-US" altLang="ja-JP" sz="1000" dirty="0">
                <a:latin typeface="+mn-ea"/>
              </a:rPr>
              <a:t>LABOR</a:t>
            </a:r>
            <a:r>
              <a:rPr kumimoji="1" lang="ja-JP" altLang="en-US" sz="1000" dirty="0">
                <a:latin typeface="+mn-ea"/>
              </a:rPr>
              <a:t>（人件費）は、オペレーション（調理と配膳・接客</a:t>
            </a:r>
            <a:r>
              <a:rPr kumimoji="1" lang="en-US" altLang="ja-JP" sz="1000" dirty="0">
                <a:latin typeface="+mn-ea"/>
              </a:rPr>
              <a:t>)</a:t>
            </a:r>
            <a:r>
              <a:rPr kumimoji="1" lang="ja-JP" altLang="en-US" sz="1000" dirty="0">
                <a:latin typeface="+mn-ea"/>
              </a:rPr>
              <a:t>に起因しますので、必ずヒアリングするとよいでしょう。</a:t>
            </a:r>
            <a:endParaRPr kumimoji="1" lang="en-US" altLang="ja-JP" sz="1000" dirty="0">
              <a:latin typeface="+mn-ea"/>
            </a:endParaRPr>
          </a:p>
        </p:txBody>
      </p:sp>
      <p:grpSp>
        <p:nvGrpSpPr>
          <p:cNvPr id="9" name="グループ化 8">
            <a:extLst>
              <a:ext uri="{FF2B5EF4-FFF2-40B4-BE49-F238E27FC236}">
                <a16:creationId xmlns:a16="http://schemas.microsoft.com/office/drawing/2014/main" id="{24600F1A-49BC-4A28-9488-0781EB8A5E1A}"/>
              </a:ext>
            </a:extLst>
          </p:cNvPr>
          <p:cNvGrpSpPr/>
          <p:nvPr/>
        </p:nvGrpSpPr>
        <p:grpSpPr>
          <a:xfrm>
            <a:off x="269859" y="2972001"/>
            <a:ext cx="2971801" cy="1075644"/>
            <a:chOff x="357188" y="3067915"/>
            <a:chExt cx="2971801" cy="1075644"/>
          </a:xfrm>
        </p:grpSpPr>
        <p:sp>
          <p:nvSpPr>
            <p:cNvPr id="63" name="正方形/長方形 62">
              <a:extLst>
                <a:ext uri="{FF2B5EF4-FFF2-40B4-BE49-F238E27FC236}">
                  <a16:creationId xmlns:a16="http://schemas.microsoft.com/office/drawing/2014/main" id="{D2C0BFF2-036B-4028-8A19-E7E03FC7FAC8}"/>
                </a:ext>
              </a:extLst>
            </p:cNvPr>
            <p:cNvSpPr/>
            <p:nvPr/>
          </p:nvSpPr>
          <p:spPr>
            <a:xfrm>
              <a:off x="357188" y="3067915"/>
              <a:ext cx="1423986" cy="1075644"/>
            </a:xfrm>
            <a:prstGeom prst="rect">
              <a:avLst/>
            </a:prstGeom>
            <a:solidFill>
              <a:schemeClr val="accent6">
                <a:lumMod val="40000"/>
                <a:lumOff val="60000"/>
                <a:alpha val="23000"/>
              </a:schemeClr>
            </a:solid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rPr>
                <a:t>FL</a:t>
              </a:r>
              <a:r>
                <a:rPr kumimoji="1" lang="ja-JP" altLang="en-US" sz="1050" b="1" dirty="0">
                  <a:solidFill>
                    <a:schemeClr val="tx1"/>
                  </a:solidFill>
                </a:rPr>
                <a:t>コスト：</a:t>
              </a:r>
              <a:r>
                <a:rPr kumimoji="1" lang="en-US" altLang="ja-JP" sz="1050" b="1" dirty="0">
                  <a:solidFill>
                    <a:schemeClr val="tx1"/>
                  </a:solidFill>
                </a:rPr>
                <a:t>60</a:t>
              </a:r>
              <a:r>
                <a:rPr kumimoji="1" lang="ja-JP" altLang="en-US" sz="1050" b="1" dirty="0">
                  <a:solidFill>
                    <a:schemeClr val="tx1"/>
                  </a:solidFill>
                </a:rPr>
                <a:t>％</a:t>
              </a:r>
              <a:endParaRPr kumimoji="1" lang="en-US" altLang="ja-JP" sz="1050" b="1" dirty="0">
                <a:solidFill>
                  <a:schemeClr val="tx1"/>
                </a:solidFill>
              </a:endParaRPr>
            </a:p>
            <a:p>
              <a:pPr algn="ctr"/>
              <a:r>
                <a:rPr kumimoji="1" lang="ja-JP" altLang="en-US" sz="1000" b="1" dirty="0">
                  <a:solidFill>
                    <a:schemeClr val="tx1"/>
                  </a:solidFill>
                </a:rPr>
                <a:t>（材料費・人件費）</a:t>
              </a:r>
            </a:p>
          </p:txBody>
        </p:sp>
        <p:sp>
          <p:nvSpPr>
            <p:cNvPr id="3" name="正方形/長方形 2">
              <a:extLst>
                <a:ext uri="{FF2B5EF4-FFF2-40B4-BE49-F238E27FC236}">
                  <a16:creationId xmlns:a16="http://schemas.microsoft.com/office/drawing/2014/main" id="{E4B33ADF-137E-4BCA-8676-412297E306D5}"/>
                </a:ext>
              </a:extLst>
            </p:cNvPr>
            <p:cNvSpPr/>
            <p:nvPr/>
          </p:nvSpPr>
          <p:spPr>
            <a:xfrm>
              <a:off x="1781174" y="3067916"/>
              <a:ext cx="1547815" cy="533023"/>
            </a:xfrm>
            <a:prstGeom prst="rect">
              <a:avLst/>
            </a:prstGeom>
            <a:solidFill>
              <a:schemeClr val="accent1">
                <a:lumMod val="40000"/>
                <a:lumOff val="60000"/>
                <a:alpha val="23000"/>
              </a:schemeClr>
            </a:solid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材料費</a:t>
              </a:r>
            </a:p>
          </p:txBody>
        </p:sp>
        <p:sp>
          <p:nvSpPr>
            <p:cNvPr id="66" name="正方形/長方形 65">
              <a:extLst>
                <a:ext uri="{FF2B5EF4-FFF2-40B4-BE49-F238E27FC236}">
                  <a16:creationId xmlns:a16="http://schemas.microsoft.com/office/drawing/2014/main" id="{861C08BA-D529-4A9C-A2FC-996EAC220D6B}"/>
                </a:ext>
              </a:extLst>
            </p:cNvPr>
            <p:cNvSpPr/>
            <p:nvPr/>
          </p:nvSpPr>
          <p:spPr>
            <a:xfrm>
              <a:off x="1781173" y="3598321"/>
              <a:ext cx="1547815" cy="545238"/>
            </a:xfrm>
            <a:prstGeom prst="rect">
              <a:avLst/>
            </a:prstGeom>
            <a:solidFill>
              <a:schemeClr val="accent2">
                <a:lumMod val="40000"/>
                <a:lumOff val="60000"/>
                <a:alpha val="23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人件費</a:t>
              </a:r>
            </a:p>
          </p:txBody>
        </p:sp>
      </p:grpSp>
      <p:sp>
        <p:nvSpPr>
          <p:cNvPr id="68" name="テキスト ボックス 67">
            <a:extLst>
              <a:ext uri="{FF2B5EF4-FFF2-40B4-BE49-F238E27FC236}">
                <a16:creationId xmlns:a16="http://schemas.microsoft.com/office/drawing/2014/main" id="{907671D8-8E75-43C4-A4FD-5DB91BE18C75}"/>
              </a:ext>
            </a:extLst>
          </p:cNvPr>
          <p:cNvSpPr txBox="1"/>
          <p:nvPr/>
        </p:nvSpPr>
        <p:spPr>
          <a:xfrm>
            <a:off x="3246061" y="2845758"/>
            <a:ext cx="5640452" cy="707886"/>
          </a:xfrm>
          <a:prstGeom prst="rect">
            <a:avLst/>
          </a:prstGeom>
          <a:noFill/>
        </p:spPr>
        <p:txBody>
          <a:bodyPr wrap="square" rtlCol="0">
            <a:spAutoFit/>
          </a:bodyPr>
          <a:lstStyle/>
          <a:p>
            <a:r>
              <a:rPr kumimoji="1" lang="ja-JP" altLang="en-US" sz="1000" dirty="0">
                <a:latin typeface="+mn-ea"/>
              </a:rPr>
              <a:t>□　材料費の削減（調理は誰がやっているか？）</a:t>
            </a:r>
            <a:endParaRPr kumimoji="1" lang="en-US" altLang="ja-JP" sz="1000" dirty="0">
              <a:latin typeface="+mn-ea"/>
            </a:endParaRPr>
          </a:p>
          <a:p>
            <a:r>
              <a:rPr kumimoji="1" lang="ja-JP" altLang="en-US" sz="1000" dirty="0">
                <a:latin typeface="+mn-ea"/>
              </a:rPr>
              <a:t>□　オーバーポーション</a:t>
            </a:r>
            <a:r>
              <a:rPr kumimoji="1" lang="en-US" altLang="ja-JP" sz="700" dirty="0">
                <a:latin typeface="+mn-ea"/>
              </a:rPr>
              <a:t>※</a:t>
            </a:r>
            <a:r>
              <a:rPr kumimoji="1" lang="ja-JP" altLang="en-US" sz="1000" dirty="0">
                <a:latin typeface="+mn-ea"/>
              </a:rPr>
              <a:t>の防止（レシピ管理は誰がやっているか？）</a:t>
            </a:r>
          </a:p>
          <a:p>
            <a:r>
              <a:rPr kumimoji="1" lang="ja-JP" altLang="en-US" sz="1000" b="1" dirty="0">
                <a:latin typeface="+mn-ea"/>
              </a:rPr>
              <a:t>　　</a:t>
            </a:r>
            <a:r>
              <a:rPr kumimoji="1" lang="en-US" altLang="ja-JP" sz="900" dirty="0">
                <a:latin typeface="+mn-ea"/>
              </a:rPr>
              <a:t>※</a:t>
            </a:r>
            <a:r>
              <a:rPr kumimoji="1" lang="ja-JP" altLang="en-US" sz="900" dirty="0">
                <a:latin typeface="+mn-ea"/>
              </a:rPr>
              <a:t> オーバーポーション＝盛り過ぎ・作り過ぎ</a:t>
            </a:r>
            <a:endParaRPr kumimoji="1" lang="en-US" altLang="ja-JP" sz="900" dirty="0">
              <a:latin typeface="+mn-ea"/>
            </a:endParaRPr>
          </a:p>
          <a:p>
            <a:r>
              <a:rPr kumimoji="1" lang="ja-JP" altLang="en-US" sz="1000" dirty="0"/>
              <a:t>□　仕入原価の低減（仕入は誰がやっているか？仕入先は誰が決めているか？）</a:t>
            </a:r>
            <a:endParaRPr kumimoji="1" lang="en-US" altLang="ja-JP" sz="1000" dirty="0"/>
          </a:p>
        </p:txBody>
      </p:sp>
      <p:sp>
        <p:nvSpPr>
          <p:cNvPr id="72" name="テキスト ボックス 71">
            <a:extLst>
              <a:ext uri="{FF2B5EF4-FFF2-40B4-BE49-F238E27FC236}">
                <a16:creationId xmlns:a16="http://schemas.microsoft.com/office/drawing/2014/main" id="{2493BFAD-1C8F-4E42-B65C-601A7D49965E}"/>
              </a:ext>
            </a:extLst>
          </p:cNvPr>
          <p:cNvSpPr txBox="1"/>
          <p:nvPr/>
        </p:nvSpPr>
        <p:spPr>
          <a:xfrm>
            <a:off x="3256608" y="3507310"/>
            <a:ext cx="6229349" cy="553998"/>
          </a:xfrm>
          <a:prstGeom prst="rect">
            <a:avLst/>
          </a:prstGeom>
          <a:noFill/>
        </p:spPr>
        <p:txBody>
          <a:bodyPr wrap="square" rtlCol="0">
            <a:spAutoFit/>
          </a:bodyPr>
          <a:lstStyle/>
          <a:p>
            <a:r>
              <a:rPr kumimoji="1" lang="ja-JP" altLang="en-US" sz="1000" dirty="0">
                <a:latin typeface="+mn-ea"/>
              </a:rPr>
              <a:t>□　人時生産性の向上（パートシフトは誰が決めているか？）</a:t>
            </a:r>
            <a:endParaRPr kumimoji="1" lang="en-US" altLang="ja-JP" sz="1000" dirty="0">
              <a:latin typeface="+mn-ea"/>
            </a:endParaRPr>
          </a:p>
          <a:p>
            <a:r>
              <a:rPr kumimoji="1" lang="ja-JP" altLang="en-US" sz="1000" dirty="0">
                <a:latin typeface="+mn-ea"/>
              </a:rPr>
              <a:t>□　客席回転率</a:t>
            </a:r>
            <a:r>
              <a:rPr kumimoji="1" lang="en-US" altLang="ja-JP" sz="800" dirty="0">
                <a:latin typeface="+mn-ea"/>
              </a:rPr>
              <a:t>※</a:t>
            </a:r>
            <a:r>
              <a:rPr kumimoji="1" lang="ja-JP" altLang="en-US" sz="1000" dirty="0">
                <a:latin typeface="+mn-ea"/>
              </a:rPr>
              <a:t>の向上（お客様の誘導・配席は誰の役割か？）</a:t>
            </a:r>
            <a:r>
              <a:rPr kumimoji="1" lang="en-US" altLang="ja-JP" sz="900" dirty="0">
                <a:latin typeface="+mn-ea"/>
              </a:rPr>
              <a:t>※</a:t>
            </a:r>
            <a:r>
              <a:rPr kumimoji="1" lang="ja-JP" altLang="en-US" sz="900" dirty="0">
                <a:latin typeface="+mn-ea"/>
              </a:rPr>
              <a:t> ピーク時の売上に直結する</a:t>
            </a:r>
            <a:endParaRPr kumimoji="1" lang="en-US" altLang="ja-JP" sz="900" dirty="0">
              <a:latin typeface="+mn-ea"/>
            </a:endParaRPr>
          </a:p>
          <a:p>
            <a:r>
              <a:rPr kumimoji="1" lang="ja-JP" altLang="en-US" sz="1000" dirty="0"/>
              <a:t>□　適正賃金バランス（誰にいくら払っているか？）</a:t>
            </a:r>
            <a:endParaRPr kumimoji="1" lang="en-US" altLang="ja-JP" sz="1000" dirty="0"/>
          </a:p>
        </p:txBody>
      </p:sp>
      <p:sp>
        <p:nvSpPr>
          <p:cNvPr id="77" name="テキスト ボックス 76">
            <a:extLst>
              <a:ext uri="{FF2B5EF4-FFF2-40B4-BE49-F238E27FC236}">
                <a16:creationId xmlns:a16="http://schemas.microsoft.com/office/drawing/2014/main" id="{0358EDD6-EF3D-4BB0-A479-722B3FCB6942}"/>
              </a:ext>
            </a:extLst>
          </p:cNvPr>
          <p:cNvSpPr txBox="1"/>
          <p:nvPr/>
        </p:nvSpPr>
        <p:spPr>
          <a:xfrm>
            <a:off x="546267" y="4181917"/>
            <a:ext cx="8858990" cy="400110"/>
          </a:xfrm>
          <a:prstGeom prst="rect">
            <a:avLst/>
          </a:prstGeom>
          <a:noFill/>
        </p:spPr>
        <p:txBody>
          <a:bodyPr wrap="square" rtlCol="0">
            <a:spAutoFit/>
          </a:bodyPr>
          <a:lstStyle/>
          <a:p>
            <a:r>
              <a:rPr kumimoji="1" lang="ja-JP" altLang="en-US" sz="1000" dirty="0"/>
              <a:t>　</a:t>
            </a:r>
            <a:r>
              <a:rPr kumimoji="1" lang="ja-JP" altLang="en-US" sz="1000" spc="10" dirty="0"/>
              <a:t>このように、中小飲食業の経営改善時の代表的な改善手法や、創業時に留意するポイントとなる項目は、材料費と人件費を合算した</a:t>
            </a:r>
            <a:r>
              <a:rPr kumimoji="1" lang="en-US" altLang="ja-JP" sz="1000" spc="10" dirty="0">
                <a:latin typeface="+mn-ea"/>
              </a:rPr>
              <a:t>FL</a:t>
            </a:r>
            <a:r>
              <a:rPr kumimoji="1" lang="ja-JP" altLang="en-US" sz="1000" spc="10" dirty="0"/>
              <a:t>コストに収斂</a:t>
            </a:r>
            <a:r>
              <a:rPr kumimoji="1" lang="ja-JP" altLang="en-US" sz="1000" dirty="0"/>
              <a:t>されますが、</a:t>
            </a:r>
            <a:r>
              <a:rPr kumimoji="1" lang="en-US" altLang="ja-JP" sz="1000" dirty="0">
                <a:latin typeface="游ゴシック" panose="020B0400000000000000" pitchFamily="50" charset="-128"/>
                <a:ea typeface="游ゴシック" panose="020B0400000000000000" pitchFamily="50" charset="-128"/>
              </a:rPr>
              <a:t>FL</a:t>
            </a:r>
            <a:r>
              <a:rPr kumimoji="1" lang="ja-JP" altLang="en-US" sz="1000" dirty="0"/>
              <a:t>コストの改善に着手するには人が必ず絡むため、それぞれの役割を誰が果たしているかを把握することが重要になります。</a:t>
            </a:r>
            <a:endParaRPr kumimoji="1" lang="en-US" altLang="ja-JP" sz="1000" dirty="0"/>
          </a:p>
        </p:txBody>
      </p:sp>
      <p:sp>
        <p:nvSpPr>
          <p:cNvPr id="10" name="テキスト ボックス 9">
            <a:extLst>
              <a:ext uri="{FF2B5EF4-FFF2-40B4-BE49-F238E27FC236}">
                <a16:creationId xmlns:a16="http://schemas.microsoft.com/office/drawing/2014/main" id="{BC630E3E-1741-4ABF-8401-923552CC066D}"/>
              </a:ext>
            </a:extLst>
          </p:cNvPr>
          <p:cNvSpPr txBox="1"/>
          <p:nvPr/>
        </p:nvSpPr>
        <p:spPr>
          <a:xfrm>
            <a:off x="3247699" y="2695450"/>
            <a:ext cx="3021727" cy="246221"/>
          </a:xfrm>
          <a:prstGeom prst="rect">
            <a:avLst/>
          </a:prstGeom>
          <a:noFill/>
        </p:spPr>
        <p:txBody>
          <a:bodyPr wrap="square" rtlCol="0">
            <a:spAutoFit/>
          </a:bodyPr>
          <a:lstStyle/>
          <a:p>
            <a:r>
              <a:rPr kumimoji="1" lang="ja-JP" altLang="en-US" sz="1000" b="1" dirty="0"/>
              <a:t>～　代表的な改善手法　～</a:t>
            </a:r>
          </a:p>
        </p:txBody>
      </p:sp>
      <p:sp>
        <p:nvSpPr>
          <p:cNvPr id="78" name="正方形/長方形 77">
            <a:extLst>
              <a:ext uri="{FF2B5EF4-FFF2-40B4-BE49-F238E27FC236}">
                <a16:creationId xmlns:a16="http://schemas.microsoft.com/office/drawing/2014/main" id="{76B177C2-1BE7-4AA2-BDE0-56723778B526}"/>
              </a:ext>
            </a:extLst>
          </p:cNvPr>
          <p:cNvSpPr/>
          <p:nvPr/>
        </p:nvSpPr>
        <p:spPr>
          <a:xfrm>
            <a:off x="256038" y="4806966"/>
            <a:ext cx="9401174" cy="322839"/>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a:solidFill>
                  <a:schemeClr val="tx1"/>
                </a:solidFill>
                <a:latin typeface="+mn-ea"/>
              </a:rPr>
              <a:t>～　味</a:t>
            </a:r>
            <a:r>
              <a:rPr kumimoji="1" lang="ja-JP" altLang="en-US" b="1" dirty="0">
                <a:solidFill>
                  <a:schemeClr val="tx1"/>
                </a:solidFill>
                <a:latin typeface="+mn-ea"/>
              </a:rPr>
              <a:t>とメニューの提案をどのように考える</a:t>
            </a:r>
            <a:r>
              <a:rPr kumimoji="1" lang="ja-JP" altLang="en-US" b="1">
                <a:solidFill>
                  <a:schemeClr val="tx1"/>
                </a:solidFill>
                <a:latin typeface="+mn-ea"/>
              </a:rPr>
              <a:t>か？　～</a:t>
            </a:r>
            <a:endParaRPr kumimoji="1" lang="ja-JP" altLang="en-US" b="1" dirty="0">
              <a:solidFill>
                <a:schemeClr val="tx1"/>
              </a:solidFill>
              <a:latin typeface="+mn-ea"/>
            </a:endParaRPr>
          </a:p>
        </p:txBody>
      </p:sp>
      <p:sp>
        <p:nvSpPr>
          <p:cNvPr id="79" name="テキスト ボックス 78">
            <a:extLst>
              <a:ext uri="{FF2B5EF4-FFF2-40B4-BE49-F238E27FC236}">
                <a16:creationId xmlns:a16="http://schemas.microsoft.com/office/drawing/2014/main" id="{9AAA4817-F4C4-4078-9BB4-00719E985199}"/>
              </a:ext>
            </a:extLst>
          </p:cNvPr>
          <p:cNvSpPr txBox="1"/>
          <p:nvPr/>
        </p:nvSpPr>
        <p:spPr>
          <a:xfrm>
            <a:off x="534391" y="5246204"/>
            <a:ext cx="8870865" cy="1246495"/>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t>典型的な支援事例として、味やメニューの提案というものもありますが、本書では触れていません。味やメニューは、そのお店の命、極言すれば全てとも</a:t>
            </a:r>
            <a:r>
              <a:rPr kumimoji="1" lang="ja-JP" altLang="en-US" sz="1000" spc="-60" dirty="0"/>
              <a:t>いえます。信頼関係が醸成されていない状態で、いきなり個人の主観で味やメニューを評論するのは避けた方がよいでしょう（もちろん、褒めるのはよいです）。</a:t>
            </a:r>
            <a:r>
              <a:rPr kumimoji="1" lang="ja-JP" altLang="en-US" sz="1000" spc="-10" dirty="0"/>
              <a:t>特に経営が上手くいっていない時期に、金融機関等から様々なアドバイスを受けると腹落ちしていなくても行動に移し、失敗しているのにやめられない、という</a:t>
            </a:r>
            <a:r>
              <a:rPr kumimoji="1" lang="ja-JP" altLang="en-US" sz="1000" spc="-30" dirty="0"/>
              <a:t>流れになってしまうことを耳にすることもあります。</a:t>
            </a:r>
          </a:p>
          <a:p>
            <a:pPr>
              <a:spcAft>
                <a:spcPts val="600"/>
              </a:spcAft>
            </a:pPr>
            <a:r>
              <a:rPr kumimoji="1" lang="ja-JP" altLang="en-US" sz="1000" spc="-30" dirty="0"/>
              <a:t>　一方で、一定の信頼関係ができてから、例えば、営業店や組織内で“取り上げてほしいメニューや味”に関するアンケートを実施し、その結果を提供すると</a:t>
            </a:r>
            <a:r>
              <a:rPr kumimoji="1" lang="ja-JP" altLang="en-US" sz="1000" dirty="0"/>
              <a:t>喜ばれることが多いです。インターネットで数多くの書き込みをもらえるようなお店は一握りですから、貴重な情報になります。いずれにしても、味や</a:t>
            </a:r>
            <a:r>
              <a:rPr kumimoji="1" lang="ja-JP" altLang="en-US" sz="1000" spc="-30" dirty="0"/>
              <a:t>メニューに関する提案や助言は、相互の友好関係をベースとしたアンケートや統計・比較といった一定の根拠に基づいて実施することがポイントになります。</a:t>
            </a:r>
            <a:endParaRPr kumimoji="1" lang="en-US" altLang="ja-JP" sz="1000" spc="-30" dirty="0"/>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33</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945DB1C-D085-4922-86F4-76EB193C10CA}"/>
              </a:ext>
            </a:extLst>
          </p:cNvPr>
          <p:cNvCxnSpPr/>
          <p:nvPr/>
        </p:nvCxnSpPr>
        <p:spPr>
          <a:xfrm flipV="1">
            <a:off x="3328989" y="3502407"/>
            <a:ext cx="5294749" cy="11760"/>
          </a:xfrm>
          <a:prstGeom prst="line">
            <a:avLst/>
          </a:prstGeom>
          <a:ln w="635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9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31775" y="42232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31775" y="661504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380513" y="1176099"/>
            <a:ext cx="6162670" cy="707886"/>
          </a:xfrm>
          <a:prstGeom prst="rect">
            <a:avLst/>
          </a:prstGeom>
          <a:noFill/>
        </p:spPr>
        <p:txBody>
          <a:bodyPr wrap="square" rtlCol="0">
            <a:spAutoFit/>
          </a:bodyPr>
          <a:lstStyle/>
          <a:p>
            <a:r>
              <a:rPr kumimoji="1" lang="ja-JP" altLang="en-US" sz="1000" dirty="0">
                <a:latin typeface="+mn-ea"/>
              </a:rPr>
              <a:t>□　客数を把握するデータはあるか？</a:t>
            </a:r>
            <a:endParaRPr kumimoji="1" lang="en-US" altLang="ja-JP" sz="1000" dirty="0">
              <a:latin typeface="+mn-ea"/>
            </a:endParaRPr>
          </a:p>
          <a:p>
            <a:r>
              <a:rPr kumimoji="1" lang="ja-JP" altLang="en-US" sz="1000" dirty="0">
                <a:latin typeface="+mn-ea"/>
              </a:rPr>
              <a:t>□　データがない場合、レジや伝票で推計する（客数は分からないが“組数”は分かるか？）</a:t>
            </a:r>
            <a:endParaRPr kumimoji="1" lang="en-US" altLang="ja-JP" sz="1000" dirty="0">
              <a:latin typeface="+mn-ea"/>
            </a:endParaRPr>
          </a:p>
          <a:p>
            <a:r>
              <a:rPr kumimoji="1" lang="ja-JP" altLang="en-US" sz="1000" dirty="0">
                <a:latin typeface="+mn-ea"/>
              </a:rPr>
              <a:t>□　曜日別・時間帯別のデータはあるか？</a:t>
            </a:r>
            <a:endParaRPr kumimoji="1" lang="en-US" altLang="ja-JP" sz="1000" dirty="0">
              <a:latin typeface="+mn-ea"/>
            </a:endParaRPr>
          </a:p>
          <a:p>
            <a:r>
              <a:rPr kumimoji="1" lang="ja-JP" altLang="en-US" sz="1000" dirty="0">
                <a:latin typeface="+mn-ea"/>
              </a:rPr>
              <a:t>□　データがない場合、“感覚”でもよいのでヒアリングをする（大体〇割とかでもよい）</a:t>
            </a:r>
            <a:endParaRPr kumimoji="1" lang="en-US" altLang="ja-JP" sz="1000" dirty="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544500" y="2008736"/>
            <a:ext cx="8879916" cy="2092881"/>
          </a:xfrm>
          <a:prstGeom prst="rect">
            <a:avLst/>
          </a:prstGeom>
          <a:noFill/>
        </p:spPr>
        <p:txBody>
          <a:bodyPr wrap="square" rtlCol="0">
            <a:spAutoFit/>
          </a:bodyPr>
          <a:lstStyle/>
          <a:p>
            <a:pPr>
              <a:spcAft>
                <a:spcPts val="600"/>
              </a:spcAft>
            </a:pPr>
            <a:r>
              <a:rPr kumimoji="1" lang="ja-JP" altLang="en-US" sz="1000" spc="-40" dirty="0"/>
              <a:t>　</a:t>
            </a:r>
            <a:r>
              <a:rPr kumimoji="1" lang="ja-JP" altLang="en-US" sz="1000" spc="-40" dirty="0">
                <a:latin typeface="+mn-ea"/>
              </a:rPr>
              <a:t>しっかりとした飲食フランチャイズチェーン（</a:t>
            </a:r>
            <a:r>
              <a:rPr kumimoji="1" lang="en-US" altLang="ja-JP" sz="1000" spc="-40" dirty="0">
                <a:latin typeface="+mn-ea"/>
              </a:rPr>
              <a:t>FC</a:t>
            </a:r>
            <a:r>
              <a:rPr kumimoji="1" lang="ja-JP" altLang="en-US" sz="1000" spc="-40" dirty="0">
                <a:latin typeface="+mn-ea"/>
              </a:rPr>
              <a:t>）に加盟をして、</a:t>
            </a:r>
            <a:r>
              <a:rPr kumimoji="1" lang="ja-JP" altLang="en-US" sz="1000" spc="-30" dirty="0">
                <a:latin typeface="+mn-ea"/>
              </a:rPr>
              <a:t>顧客データを吸上げ分析してくれる</a:t>
            </a:r>
            <a:r>
              <a:rPr kumimoji="1" lang="en-US" altLang="ja-JP" sz="1000" spc="-30" dirty="0">
                <a:latin typeface="+mn-ea"/>
              </a:rPr>
              <a:t>FC</a:t>
            </a:r>
            <a:r>
              <a:rPr kumimoji="1" lang="ja-JP" altLang="en-US" sz="1000" spc="-30" dirty="0">
                <a:latin typeface="+mn-ea"/>
              </a:rPr>
              <a:t>本部等がない限り、中小飲食業では“客数”を把握</a:t>
            </a:r>
            <a:r>
              <a:rPr kumimoji="1" lang="ja-JP" altLang="en-US" sz="1000" spc="-20" dirty="0">
                <a:latin typeface="+mn-ea"/>
              </a:rPr>
              <a:t>していないケースも多くあるのが実情です。客数の把握が不十分なのは、</a:t>
            </a:r>
            <a:r>
              <a:rPr kumimoji="1" lang="ja-JP" altLang="en-US" sz="1000" spc="-10" dirty="0">
                <a:latin typeface="+mn-ea"/>
              </a:rPr>
              <a:t>“放漫経営”や“無関心の結果”ではありません。</a:t>
            </a:r>
            <a:r>
              <a:rPr kumimoji="1" lang="ja-JP" altLang="en-US" sz="1000" spc="-10" dirty="0"/>
              <a:t>精緻なデータを収集するためには、</a:t>
            </a:r>
            <a:r>
              <a:rPr kumimoji="1" lang="ja-JP" altLang="en-US" sz="1000" spc="-30" dirty="0"/>
              <a:t>設備投資も必要ですし、</a:t>
            </a:r>
            <a:r>
              <a:rPr kumimoji="1" lang="ja-JP" altLang="en-US" sz="1000" spc="-30" dirty="0">
                <a:latin typeface="+mn-ea"/>
              </a:rPr>
              <a:t>大規模チェーン店のように細かい顧客属性を把握して、</a:t>
            </a:r>
            <a:r>
              <a:rPr kumimoji="1" lang="ja-JP" altLang="en-US" sz="1000" spc="-20" dirty="0">
                <a:latin typeface="+mn-ea"/>
              </a:rPr>
              <a:t>競合に対抗するメニューやサービスを逐次開発していく必要性が低いという</a:t>
            </a:r>
            <a:r>
              <a:rPr kumimoji="1" lang="ja-JP" altLang="en-US" sz="1000" spc="-40" dirty="0">
                <a:latin typeface="+mn-ea"/>
              </a:rPr>
              <a:t>ことも理由としてあげられます。</a:t>
            </a:r>
          </a:p>
          <a:p>
            <a:pPr>
              <a:spcAft>
                <a:spcPts val="600"/>
              </a:spcAft>
            </a:pPr>
            <a:r>
              <a:rPr kumimoji="1" lang="ja-JP" altLang="en-US" sz="1000" spc="-40" dirty="0">
                <a:latin typeface="+mn-ea"/>
              </a:rPr>
              <a:t>　</a:t>
            </a:r>
            <a:r>
              <a:rPr kumimoji="1" lang="ja-JP" altLang="en-US" sz="1000" spc="-10" dirty="0">
                <a:latin typeface="+mn-ea"/>
              </a:rPr>
              <a:t>では、なぜ客数（組数）を大まかにでも、一定の確度で把握する必要があるのでしょうか？それは客単価を把握したいからです。売上は「客数</a:t>
            </a:r>
            <a:r>
              <a:rPr kumimoji="1" lang="en-US" altLang="ja-JP" sz="1000" spc="-10" dirty="0">
                <a:latin typeface="+mn-ea"/>
              </a:rPr>
              <a:t>×</a:t>
            </a:r>
            <a:r>
              <a:rPr kumimoji="1" lang="ja-JP" altLang="en-US" sz="1000" spc="-10" dirty="0">
                <a:latin typeface="+mn-ea"/>
              </a:rPr>
              <a:t>客単価</a:t>
            </a:r>
            <a:r>
              <a:rPr kumimoji="1" lang="ja-JP" altLang="en-US" sz="1000" spc="-20" dirty="0">
                <a:latin typeface="+mn-ea"/>
              </a:rPr>
              <a:t>（客組単価）」に分解されます。いくら精緻な客数や顧客属性の把握が困難だとしても、</a:t>
            </a:r>
            <a:r>
              <a:rPr kumimoji="1" lang="ja-JP" altLang="en-US" sz="1000" spc="-30" dirty="0">
                <a:latin typeface="+mn-ea"/>
              </a:rPr>
              <a:t>お客様１人（１組）当たりの単価は重要です。売上や利益の肌感覚としても大切ですが、例えば経営改善に着手する場合、「昨年の売上</a:t>
            </a:r>
            <a:r>
              <a:rPr kumimoji="1" lang="en-US" altLang="ja-JP" sz="1000" spc="-30" dirty="0">
                <a:latin typeface="+mn-ea"/>
              </a:rPr>
              <a:t>110</a:t>
            </a:r>
            <a:r>
              <a:rPr kumimoji="1" lang="ja-JP" altLang="en-US" sz="1000" spc="-30" dirty="0">
                <a:latin typeface="+mn-ea"/>
              </a:rPr>
              <a:t>％を目指す」</a:t>
            </a:r>
            <a:r>
              <a:rPr kumimoji="1" lang="ja-JP" altLang="en-US" sz="1000" spc="-40" dirty="0">
                <a:latin typeface="+mn-ea"/>
              </a:rPr>
              <a:t>などと辻褄合わせで売上目標を設定しても、客数（収容客数）や客単価（お値打ち感）に落とし込むと実行不可能な計画であることも良くあります。</a:t>
            </a:r>
            <a:endParaRPr kumimoji="1" lang="en-US" altLang="ja-JP" sz="1000" spc="-40" dirty="0">
              <a:latin typeface="+mn-ea"/>
            </a:endParaRPr>
          </a:p>
          <a:p>
            <a:pPr>
              <a:spcAft>
                <a:spcPts val="600"/>
              </a:spcAft>
            </a:pPr>
            <a:r>
              <a:rPr kumimoji="1" lang="ja-JP" altLang="en-US" sz="1000" spc="-40" dirty="0">
                <a:latin typeface="+mn-ea"/>
              </a:rPr>
              <a:t>　</a:t>
            </a:r>
            <a:r>
              <a:rPr kumimoji="1" lang="ja-JP" altLang="en-US" sz="1000" spc="-10" dirty="0">
                <a:latin typeface="+mn-ea"/>
              </a:rPr>
              <a:t>飲食業の多くは“売上は全てを癒す”という回転率勝負の商売ですから、</a:t>
            </a:r>
            <a:r>
              <a:rPr kumimoji="1" lang="ja-JP" altLang="en-US" sz="1000" spc="-20" dirty="0">
                <a:latin typeface="+mn-ea"/>
              </a:rPr>
              <a:t>売上がどんどん上がることが一番ですが、冷静に「客数</a:t>
            </a:r>
            <a:r>
              <a:rPr kumimoji="1" lang="en-US" altLang="ja-JP" sz="1000" spc="-20" dirty="0">
                <a:latin typeface="+mn-ea"/>
              </a:rPr>
              <a:t>×</a:t>
            </a:r>
            <a:r>
              <a:rPr kumimoji="1" lang="ja-JP" altLang="en-US" sz="1000" spc="-20" dirty="0">
                <a:latin typeface="+mn-ea"/>
              </a:rPr>
              <a:t>客単価」に落とし込み、実現困難な計画になりそうであれば、</a:t>
            </a:r>
            <a:r>
              <a:rPr kumimoji="1" lang="en-US" altLang="ja-JP" sz="1000" spc="-20" dirty="0">
                <a:latin typeface="+mn-ea"/>
              </a:rPr>
              <a:t>FL</a:t>
            </a:r>
            <a:r>
              <a:rPr kumimoji="1" lang="ja-JP" altLang="en-US" sz="1000" spc="-20" dirty="0">
                <a:latin typeface="+mn-ea"/>
              </a:rPr>
              <a:t>コストの見直し等、</a:t>
            </a:r>
            <a:r>
              <a:rPr kumimoji="1" lang="ja-JP" altLang="en-US" sz="1000" spc="-30" dirty="0">
                <a:latin typeface="+mn-ea"/>
              </a:rPr>
              <a:t>内部オペレーションに軸足を置いた改善手法にシフトする必要があります。建設業に代表される</a:t>
            </a:r>
            <a:r>
              <a:rPr kumimoji="1" lang="ja-JP" altLang="en-US" sz="1000" spc="-40" dirty="0">
                <a:latin typeface="+mn-ea"/>
              </a:rPr>
              <a:t>業種では、一般に閑散期があり、一定程度立ち止まり</a:t>
            </a:r>
            <a:r>
              <a:rPr kumimoji="1" lang="ja-JP" altLang="en-US" sz="1000" spc="-30" dirty="0">
                <a:latin typeface="+mn-ea"/>
              </a:rPr>
              <a:t>運営を見直すことができますが、</a:t>
            </a:r>
            <a:r>
              <a:rPr kumimoji="1" lang="ja-JP" altLang="en-US" sz="1000" spc="-40" dirty="0">
                <a:latin typeface="+mn-ea"/>
              </a:rPr>
              <a:t>飲食業は連続性の商売ですから、改善手法の方向性を、一気に変更することは困難です。そのような観点からも、客数の把握は、精緻なものではなくても情報として重要な</a:t>
            </a:r>
            <a:r>
              <a:rPr kumimoji="1" lang="ja-JP" altLang="en-US" sz="1000" spc="-40" dirty="0"/>
              <a:t>役割を果たします。</a:t>
            </a:r>
            <a:endParaRPr kumimoji="1" lang="en-US" altLang="ja-JP" sz="1000" spc="-40" dirty="0"/>
          </a:p>
        </p:txBody>
      </p:sp>
      <p:grpSp>
        <p:nvGrpSpPr>
          <p:cNvPr id="22" name="グループ化 21">
            <a:extLst>
              <a:ext uri="{FF2B5EF4-FFF2-40B4-BE49-F238E27FC236}">
                <a16:creationId xmlns:a16="http://schemas.microsoft.com/office/drawing/2014/main" id="{08704C30-6AA4-4B85-9170-D9D80031A2DB}"/>
              </a:ext>
            </a:extLst>
          </p:cNvPr>
          <p:cNvGrpSpPr/>
          <p:nvPr/>
        </p:nvGrpSpPr>
        <p:grpSpPr>
          <a:xfrm>
            <a:off x="279026" y="1078451"/>
            <a:ext cx="3060928" cy="885825"/>
            <a:chOff x="333374" y="1883470"/>
            <a:chExt cx="3060928" cy="885825"/>
          </a:xfrm>
        </p:grpSpPr>
        <p:grpSp>
          <p:nvGrpSpPr>
            <p:cNvPr id="23" name="グループ化 22">
              <a:extLst>
                <a:ext uri="{FF2B5EF4-FFF2-40B4-BE49-F238E27FC236}">
                  <a16:creationId xmlns:a16="http://schemas.microsoft.com/office/drawing/2014/main" id="{3245EA30-FE22-4238-BEC0-E4588A0BF8E2}"/>
                </a:ext>
              </a:extLst>
            </p:cNvPr>
            <p:cNvGrpSpPr/>
            <p:nvPr/>
          </p:nvGrpSpPr>
          <p:grpSpPr>
            <a:xfrm>
              <a:off x="333374" y="1883470"/>
              <a:ext cx="1162051" cy="885825"/>
              <a:chOff x="2409824" y="3038474"/>
              <a:chExt cx="1162051" cy="885825"/>
            </a:xfrm>
          </p:grpSpPr>
          <p:sp>
            <p:nvSpPr>
              <p:cNvPr id="26" name="楕円 25">
                <a:extLst>
                  <a:ext uri="{FF2B5EF4-FFF2-40B4-BE49-F238E27FC236}">
                    <a16:creationId xmlns:a16="http://schemas.microsoft.com/office/drawing/2014/main" id="{2DB38B46-7ED9-4A57-91CB-57B13F8E5B23}"/>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B041E2D3-31E9-4B9A-A70B-FF35A3BF60F2}"/>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4" name="正方形/長方形 23">
              <a:extLst>
                <a:ext uri="{FF2B5EF4-FFF2-40B4-BE49-F238E27FC236}">
                  <a16:creationId xmlns:a16="http://schemas.microsoft.com/office/drawing/2014/main" id="{43DF76C1-B5DA-4993-8495-E865D3195DAA}"/>
                </a:ext>
              </a:extLst>
            </p:cNvPr>
            <p:cNvSpPr/>
            <p:nvPr/>
          </p:nvSpPr>
          <p:spPr>
            <a:xfrm>
              <a:off x="1413101"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客　　数</a:t>
              </a:r>
              <a:endParaRPr kumimoji="1" lang="en-US" altLang="ja-JP" sz="1400" b="1" dirty="0">
                <a:solidFill>
                  <a:schemeClr val="tx1"/>
                </a:solidFill>
                <a:latin typeface="+mn-ea"/>
              </a:endParaRPr>
            </a:p>
          </p:txBody>
        </p:sp>
      </p:grpSp>
      <p:grpSp>
        <p:nvGrpSpPr>
          <p:cNvPr id="32" name="グループ化 31">
            <a:extLst>
              <a:ext uri="{FF2B5EF4-FFF2-40B4-BE49-F238E27FC236}">
                <a16:creationId xmlns:a16="http://schemas.microsoft.com/office/drawing/2014/main" id="{D8CBCE1E-B4FD-4416-B8B5-870C3FC042EB}"/>
              </a:ext>
            </a:extLst>
          </p:cNvPr>
          <p:cNvGrpSpPr/>
          <p:nvPr/>
        </p:nvGrpSpPr>
        <p:grpSpPr>
          <a:xfrm>
            <a:off x="273050" y="4313217"/>
            <a:ext cx="3060928" cy="885825"/>
            <a:chOff x="333374" y="2994009"/>
            <a:chExt cx="3060928" cy="885825"/>
          </a:xfrm>
        </p:grpSpPr>
        <p:grpSp>
          <p:nvGrpSpPr>
            <p:cNvPr id="34" name="グループ化 33">
              <a:extLst>
                <a:ext uri="{FF2B5EF4-FFF2-40B4-BE49-F238E27FC236}">
                  <a16:creationId xmlns:a16="http://schemas.microsoft.com/office/drawing/2014/main" id="{BBB680F1-C2EF-4E8D-B3A1-EF17F70AE7EE}"/>
                </a:ext>
              </a:extLst>
            </p:cNvPr>
            <p:cNvGrpSpPr/>
            <p:nvPr/>
          </p:nvGrpSpPr>
          <p:grpSpPr>
            <a:xfrm>
              <a:off x="333374" y="2994009"/>
              <a:ext cx="1162051" cy="885825"/>
              <a:chOff x="2409824" y="3038474"/>
              <a:chExt cx="1162051" cy="885825"/>
            </a:xfrm>
            <a:noFill/>
          </p:grpSpPr>
          <p:sp>
            <p:nvSpPr>
              <p:cNvPr id="38" name="楕円 37">
                <a:extLst>
                  <a:ext uri="{FF2B5EF4-FFF2-40B4-BE49-F238E27FC236}">
                    <a16:creationId xmlns:a16="http://schemas.microsoft.com/office/drawing/2014/main" id="{31207AC0-DC4F-4F61-9CB2-3808B32946EA}"/>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F5B0EB48-6FCE-4076-9653-6F9856C1D56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37" name="正方形/長方形 36">
              <a:extLst>
                <a:ext uri="{FF2B5EF4-FFF2-40B4-BE49-F238E27FC236}">
                  <a16:creationId xmlns:a16="http://schemas.microsoft.com/office/drawing/2014/main" id="{20AF468C-F284-4E76-BFE1-E26839CF526A}"/>
                </a:ext>
              </a:extLst>
            </p:cNvPr>
            <p:cNvSpPr/>
            <p:nvPr/>
          </p:nvSpPr>
          <p:spPr>
            <a:xfrm>
              <a:off x="1413101"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面積・席数</a:t>
              </a:r>
              <a:endParaRPr kumimoji="1" lang="en-US" altLang="ja-JP" sz="1400" b="1" dirty="0">
                <a:solidFill>
                  <a:schemeClr val="tx1"/>
                </a:solidFill>
                <a:latin typeface="+mn-ea"/>
              </a:endParaRPr>
            </a:p>
          </p:txBody>
        </p:sp>
      </p:grpSp>
      <p:sp>
        <p:nvSpPr>
          <p:cNvPr id="55" name="テキスト ボックス 54">
            <a:extLst>
              <a:ext uri="{FF2B5EF4-FFF2-40B4-BE49-F238E27FC236}">
                <a16:creationId xmlns:a16="http://schemas.microsoft.com/office/drawing/2014/main" id="{6AC8C6BE-F346-4334-8AC9-D5D62EB2D0CC}"/>
              </a:ext>
            </a:extLst>
          </p:cNvPr>
          <p:cNvSpPr txBox="1"/>
          <p:nvPr/>
        </p:nvSpPr>
        <p:spPr>
          <a:xfrm>
            <a:off x="5650992" y="5557643"/>
            <a:ext cx="1782508" cy="253916"/>
          </a:xfrm>
          <a:prstGeom prst="rect">
            <a:avLst/>
          </a:prstGeom>
          <a:noFill/>
        </p:spPr>
        <p:txBody>
          <a:bodyPr wrap="square" rtlCol="0">
            <a:spAutoFit/>
          </a:bodyPr>
          <a:lstStyle/>
          <a:p>
            <a:pPr algn="ctr"/>
            <a:r>
              <a:rPr kumimoji="1" lang="ja-JP" altLang="en-US" sz="1050" b="1" dirty="0">
                <a:latin typeface="+mn-ea"/>
              </a:rPr>
              <a:t>④ 適正</a:t>
            </a:r>
            <a:r>
              <a:rPr kumimoji="1" lang="en-US" altLang="ja-JP" sz="1050" b="1" dirty="0">
                <a:latin typeface="+mn-ea"/>
              </a:rPr>
              <a:t>(</a:t>
            </a:r>
            <a:r>
              <a:rPr kumimoji="1" lang="ja-JP" altLang="en-US" sz="1050" b="1" dirty="0">
                <a:latin typeface="+mn-ea"/>
              </a:rPr>
              <a:t>必要</a:t>
            </a:r>
            <a:r>
              <a:rPr kumimoji="1" lang="en-US" altLang="ja-JP" sz="1050" b="1" dirty="0">
                <a:latin typeface="+mn-ea"/>
              </a:rPr>
              <a:t>)</a:t>
            </a:r>
            <a:r>
              <a:rPr kumimoji="1" lang="ja-JP" altLang="en-US" sz="1050" b="1" dirty="0">
                <a:latin typeface="+mn-ea"/>
              </a:rPr>
              <a:t>人数</a:t>
            </a:r>
            <a:r>
              <a:rPr kumimoji="1" lang="en-US" altLang="ja-JP" sz="900" b="1" dirty="0">
                <a:latin typeface="+mn-ea"/>
              </a:rPr>
              <a:t>※</a:t>
            </a:r>
            <a:r>
              <a:rPr kumimoji="1" lang="ja-JP" altLang="en-US" sz="1050" b="1" dirty="0">
                <a:latin typeface="+mn-ea"/>
              </a:rPr>
              <a:t>計算</a:t>
            </a:r>
          </a:p>
        </p:txBody>
      </p:sp>
      <p:sp>
        <p:nvSpPr>
          <p:cNvPr id="3" name="テキスト ボックス 2">
            <a:extLst>
              <a:ext uri="{FF2B5EF4-FFF2-40B4-BE49-F238E27FC236}">
                <a16:creationId xmlns:a16="http://schemas.microsoft.com/office/drawing/2014/main" id="{62DCB5CD-655B-4687-AFCC-D1B91289E11E}"/>
              </a:ext>
            </a:extLst>
          </p:cNvPr>
          <p:cNvSpPr txBox="1"/>
          <p:nvPr/>
        </p:nvSpPr>
        <p:spPr>
          <a:xfrm>
            <a:off x="184841" y="5320103"/>
            <a:ext cx="1577732" cy="253916"/>
          </a:xfrm>
          <a:prstGeom prst="rect">
            <a:avLst/>
          </a:prstGeom>
          <a:noFill/>
        </p:spPr>
        <p:txBody>
          <a:bodyPr wrap="square" rtlCol="0">
            <a:spAutoFit/>
          </a:bodyPr>
          <a:lstStyle/>
          <a:p>
            <a:pPr algn="ctr"/>
            <a:r>
              <a:rPr kumimoji="1" lang="ja-JP" altLang="en-US" sz="1050" b="1"/>
              <a:t>～　大まかな目安　～</a:t>
            </a:r>
            <a:endParaRPr kumimoji="1" lang="ja-JP" altLang="en-US" sz="1050" b="1" dirty="0"/>
          </a:p>
        </p:txBody>
      </p:sp>
      <p:grpSp>
        <p:nvGrpSpPr>
          <p:cNvPr id="14" name="グループ化 13">
            <a:extLst>
              <a:ext uri="{FF2B5EF4-FFF2-40B4-BE49-F238E27FC236}">
                <a16:creationId xmlns:a16="http://schemas.microsoft.com/office/drawing/2014/main" id="{F4BCCC35-9D42-462B-8D77-AED35B2F4B2F}"/>
              </a:ext>
            </a:extLst>
          </p:cNvPr>
          <p:cNvGrpSpPr/>
          <p:nvPr/>
        </p:nvGrpSpPr>
        <p:grpSpPr>
          <a:xfrm>
            <a:off x="3693762" y="5547808"/>
            <a:ext cx="2421459" cy="984918"/>
            <a:chOff x="7527134" y="4699266"/>
            <a:chExt cx="2421459" cy="984918"/>
          </a:xfrm>
        </p:grpSpPr>
        <p:sp>
          <p:nvSpPr>
            <p:cNvPr id="41" name="テキスト ボックス 40">
              <a:extLst>
                <a:ext uri="{FF2B5EF4-FFF2-40B4-BE49-F238E27FC236}">
                  <a16:creationId xmlns:a16="http://schemas.microsoft.com/office/drawing/2014/main" id="{F76DD582-040E-4125-B290-B9A1C24034DE}"/>
                </a:ext>
              </a:extLst>
            </p:cNvPr>
            <p:cNvSpPr txBox="1"/>
            <p:nvPr/>
          </p:nvSpPr>
          <p:spPr>
            <a:xfrm>
              <a:off x="7527134" y="4699266"/>
              <a:ext cx="1733552" cy="261610"/>
            </a:xfrm>
            <a:prstGeom prst="rect">
              <a:avLst/>
            </a:prstGeom>
            <a:noFill/>
          </p:spPr>
          <p:txBody>
            <a:bodyPr wrap="square" rtlCol="0">
              <a:spAutoFit/>
            </a:bodyPr>
            <a:lstStyle/>
            <a:p>
              <a:pPr algn="ctr"/>
              <a:r>
                <a:rPr kumimoji="1" lang="ja-JP" altLang="en-US" sz="1050" b="1" dirty="0">
                  <a:latin typeface="+mn-ea"/>
                </a:rPr>
                <a:t>③ 客席数目安</a:t>
              </a:r>
            </a:p>
          </p:txBody>
        </p:sp>
        <p:grpSp>
          <p:nvGrpSpPr>
            <p:cNvPr id="13" name="グループ化 12">
              <a:extLst>
                <a:ext uri="{FF2B5EF4-FFF2-40B4-BE49-F238E27FC236}">
                  <a16:creationId xmlns:a16="http://schemas.microsoft.com/office/drawing/2014/main" id="{75F79A01-CDB7-4E8B-82FE-65F3D1855081}"/>
                </a:ext>
              </a:extLst>
            </p:cNvPr>
            <p:cNvGrpSpPr/>
            <p:nvPr/>
          </p:nvGrpSpPr>
          <p:grpSpPr>
            <a:xfrm>
              <a:off x="7696934" y="4927610"/>
              <a:ext cx="2251659" cy="756574"/>
              <a:chOff x="7696934" y="4927610"/>
              <a:chExt cx="2251659" cy="756574"/>
            </a:xfrm>
          </p:grpSpPr>
          <p:sp>
            <p:nvSpPr>
              <p:cNvPr id="43" name="テキスト ボックス 42">
                <a:extLst>
                  <a:ext uri="{FF2B5EF4-FFF2-40B4-BE49-F238E27FC236}">
                    <a16:creationId xmlns:a16="http://schemas.microsoft.com/office/drawing/2014/main" id="{646A4C2D-18DA-4C6E-9384-9F8BDA9A2AF1}"/>
                  </a:ext>
                </a:extLst>
              </p:cNvPr>
              <p:cNvSpPr txBox="1"/>
              <p:nvPr/>
            </p:nvSpPr>
            <p:spPr>
              <a:xfrm>
                <a:off x="7703075" y="4945520"/>
                <a:ext cx="2245518" cy="738664"/>
              </a:xfrm>
              <a:prstGeom prst="rect">
                <a:avLst/>
              </a:prstGeom>
              <a:noFill/>
            </p:spPr>
            <p:txBody>
              <a:bodyPr wrap="square" rtlCol="0">
                <a:spAutoFit/>
              </a:bodyPr>
              <a:lstStyle/>
              <a:p>
                <a:r>
                  <a:rPr kumimoji="1" lang="ja-JP" altLang="en-US" sz="1050">
                    <a:latin typeface="+mn-ea"/>
                  </a:rPr>
                  <a:t>高級店　　</a:t>
                </a:r>
                <a:r>
                  <a:rPr kumimoji="1" lang="en-US" altLang="ja-JP" sz="1050">
                    <a:latin typeface="+mn-ea"/>
                  </a:rPr>
                  <a:t>1.0</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ゆったり　</a:t>
                </a:r>
                <a:r>
                  <a:rPr kumimoji="1" lang="en-US" altLang="ja-JP" sz="1050">
                    <a:latin typeface="+mn-ea"/>
                  </a:rPr>
                  <a:t>1.5</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標　準　　</a:t>
                </a:r>
                <a:r>
                  <a:rPr kumimoji="1" lang="en-US" altLang="ja-JP" sz="1050">
                    <a:latin typeface="+mn-ea"/>
                  </a:rPr>
                  <a:t>2.0</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回転重視　</a:t>
                </a:r>
                <a:r>
                  <a:rPr kumimoji="1" lang="en-US" altLang="ja-JP" sz="1050">
                    <a:latin typeface="+mn-ea"/>
                  </a:rPr>
                  <a:t>2.5</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p:txBody>
          </p:sp>
          <p:sp>
            <p:nvSpPr>
              <p:cNvPr id="46" name="正方形/長方形 45">
                <a:extLst>
                  <a:ext uri="{FF2B5EF4-FFF2-40B4-BE49-F238E27FC236}">
                    <a16:creationId xmlns:a16="http://schemas.microsoft.com/office/drawing/2014/main" id="{AAF379A5-A8D6-4A15-BA24-DBD4C0F06DD4}"/>
                  </a:ext>
                </a:extLst>
              </p:cNvPr>
              <p:cNvSpPr/>
              <p:nvPr/>
            </p:nvSpPr>
            <p:spPr>
              <a:xfrm>
                <a:off x="7696934" y="4927610"/>
                <a:ext cx="1367290" cy="747049"/>
              </a:xfrm>
              <a:prstGeom prst="rect">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 name="グループ化 10">
            <a:extLst>
              <a:ext uri="{FF2B5EF4-FFF2-40B4-BE49-F238E27FC236}">
                <a16:creationId xmlns:a16="http://schemas.microsoft.com/office/drawing/2014/main" id="{FBCA4790-FBF6-4465-AC48-B3D15F905EF5}"/>
              </a:ext>
            </a:extLst>
          </p:cNvPr>
          <p:cNvGrpSpPr/>
          <p:nvPr/>
        </p:nvGrpSpPr>
        <p:grpSpPr>
          <a:xfrm>
            <a:off x="176652" y="5541258"/>
            <a:ext cx="1493049" cy="987717"/>
            <a:chOff x="3971922" y="4699266"/>
            <a:chExt cx="1493049" cy="987717"/>
          </a:xfrm>
        </p:grpSpPr>
        <p:sp>
          <p:nvSpPr>
            <p:cNvPr id="5" name="テキスト ボックス 4">
              <a:extLst>
                <a:ext uri="{FF2B5EF4-FFF2-40B4-BE49-F238E27FC236}">
                  <a16:creationId xmlns:a16="http://schemas.microsoft.com/office/drawing/2014/main" id="{5605C724-05E5-485A-B808-E934DBF330AB}"/>
                </a:ext>
              </a:extLst>
            </p:cNvPr>
            <p:cNvSpPr txBox="1"/>
            <p:nvPr/>
          </p:nvSpPr>
          <p:spPr>
            <a:xfrm>
              <a:off x="3971922" y="4916945"/>
              <a:ext cx="1464471" cy="415498"/>
            </a:xfrm>
            <a:prstGeom prst="rect">
              <a:avLst/>
            </a:prstGeom>
            <a:noFill/>
          </p:spPr>
          <p:txBody>
            <a:bodyPr wrap="square" rtlCol="0">
              <a:spAutoFit/>
            </a:bodyPr>
            <a:lstStyle/>
            <a:p>
              <a:pPr algn="ctr"/>
              <a:r>
                <a:rPr kumimoji="1" lang="ja-JP" altLang="en-US" sz="1050" dirty="0">
                  <a:latin typeface="+mn-ea"/>
                </a:rPr>
                <a:t>小規模な飲食店は</a:t>
              </a:r>
              <a:endParaRPr kumimoji="1" lang="en-US" altLang="ja-JP" sz="1050" dirty="0">
                <a:latin typeface="+mn-ea"/>
              </a:endParaRPr>
            </a:p>
            <a:p>
              <a:pPr algn="ctr"/>
              <a:r>
                <a:rPr kumimoji="1" lang="en-US" altLang="ja-JP" sz="1050" dirty="0">
                  <a:latin typeface="+mn-ea"/>
                </a:rPr>
                <a:t>10</a:t>
              </a:r>
              <a:r>
                <a:rPr kumimoji="1" lang="ja-JP" altLang="en-US" sz="1050" dirty="0">
                  <a:latin typeface="+mn-ea"/>
                </a:rPr>
                <a:t>～</a:t>
              </a:r>
              <a:r>
                <a:rPr kumimoji="1" lang="en-US" altLang="ja-JP" sz="1050" dirty="0">
                  <a:latin typeface="+mn-ea"/>
                </a:rPr>
                <a:t>20</a:t>
              </a:r>
              <a:r>
                <a:rPr kumimoji="1" lang="ja-JP" altLang="en-US" sz="1050" dirty="0">
                  <a:latin typeface="+mn-ea"/>
                </a:rPr>
                <a:t>坪が多い</a:t>
              </a:r>
              <a:endParaRPr kumimoji="1" lang="en-US" altLang="ja-JP" sz="1050" dirty="0">
                <a:latin typeface="+mn-ea"/>
              </a:endParaRPr>
            </a:p>
          </p:txBody>
        </p:sp>
        <p:sp>
          <p:nvSpPr>
            <p:cNvPr id="42" name="テキスト ボックス 41">
              <a:extLst>
                <a:ext uri="{FF2B5EF4-FFF2-40B4-BE49-F238E27FC236}">
                  <a16:creationId xmlns:a16="http://schemas.microsoft.com/office/drawing/2014/main" id="{1DAFE538-10F6-4130-8EAE-8C309374AFBF}"/>
                </a:ext>
              </a:extLst>
            </p:cNvPr>
            <p:cNvSpPr txBox="1"/>
            <p:nvPr/>
          </p:nvSpPr>
          <p:spPr>
            <a:xfrm>
              <a:off x="3971922" y="5271485"/>
              <a:ext cx="1464471" cy="415498"/>
            </a:xfrm>
            <a:prstGeom prst="rect">
              <a:avLst/>
            </a:prstGeom>
            <a:noFill/>
          </p:spPr>
          <p:txBody>
            <a:bodyPr wrap="square" rtlCol="0">
              <a:spAutoFit/>
            </a:bodyPr>
            <a:lstStyle/>
            <a:p>
              <a:pPr algn="ctr"/>
              <a:r>
                <a:rPr kumimoji="1" lang="ja-JP" altLang="en-US" sz="1050" dirty="0">
                  <a:latin typeface="+mn-ea"/>
                </a:rPr>
                <a:t>飲料だけ・１人運営</a:t>
              </a:r>
              <a:endParaRPr kumimoji="1" lang="en-US" altLang="ja-JP" sz="1050" dirty="0">
                <a:latin typeface="+mn-ea"/>
              </a:endParaRPr>
            </a:p>
            <a:p>
              <a:pPr algn="ctr"/>
              <a:r>
                <a:rPr kumimoji="1" lang="ja-JP" altLang="en-US" sz="1050" dirty="0">
                  <a:latin typeface="+mn-ea"/>
                </a:rPr>
                <a:t>なら</a:t>
              </a:r>
              <a:r>
                <a:rPr kumimoji="1" lang="en-US" altLang="ja-JP" sz="1050" dirty="0">
                  <a:latin typeface="+mn-ea"/>
                </a:rPr>
                <a:t>10</a:t>
              </a:r>
              <a:r>
                <a:rPr kumimoji="1" lang="ja-JP" altLang="en-US" sz="1050" dirty="0">
                  <a:latin typeface="+mn-ea"/>
                </a:rPr>
                <a:t>坪以下もあり</a:t>
              </a:r>
              <a:endParaRPr kumimoji="1" lang="en-US" altLang="ja-JP" sz="1050" dirty="0">
                <a:latin typeface="+mn-ea"/>
              </a:endParaRPr>
            </a:p>
          </p:txBody>
        </p:sp>
        <p:grpSp>
          <p:nvGrpSpPr>
            <p:cNvPr id="8" name="グループ化 7">
              <a:extLst>
                <a:ext uri="{FF2B5EF4-FFF2-40B4-BE49-F238E27FC236}">
                  <a16:creationId xmlns:a16="http://schemas.microsoft.com/office/drawing/2014/main" id="{84E91C5B-BABA-4B15-AB28-512AEB990AE9}"/>
                </a:ext>
              </a:extLst>
            </p:cNvPr>
            <p:cNvGrpSpPr/>
            <p:nvPr/>
          </p:nvGrpSpPr>
          <p:grpSpPr>
            <a:xfrm>
              <a:off x="3971922" y="4699266"/>
              <a:ext cx="1493049" cy="975393"/>
              <a:chOff x="3971922" y="4699266"/>
              <a:chExt cx="1493049" cy="975393"/>
            </a:xfrm>
          </p:grpSpPr>
          <p:sp>
            <p:nvSpPr>
              <p:cNvPr id="2" name="テキスト ボックス 1">
                <a:extLst>
                  <a:ext uri="{FF2B5EF4-FFF2-40B4-BE49-F238E27FC236}">
                    <a16:creationId xmlns:a16="http://schemas.microsoft.com/office/drawing/2014/main" id="{791DCB42-B15B-43B2-B8B5-9F1F5D4B36A0}"/>
                  </a:ext>
                </a:extLst>
              </p:cNvPr>
              <p:cNvSpPr txBox="1"/>
              <p:nvPr/>
            </p:nvSpPr>
            <p:spPr>
              <a:xfrm>
                <a:off x="4283873" y="4699266"/>
                <a:ext cx="1162050" cy="261610"/>
              </a:xfrm>
              <a:prstGeom prst="rect">
                <a:avLst/>
              </a:prstGeom>
              <a:noFill/>
            </p:spPr>
            <p:txBody>
              <a:bodyPr wrap="square" rtlCol="0">
                <a:spAutoFit/>
              </a:bodyPr>
              <a:lstStyle/>
              <a:p>
                <a:r>
                  <a:rPr kumimoji="1" lang="ja-JP" altLang="en-US" sz="1050" b="1" dirty="0">
                    <a:latin typeface="+mn-ea"/>
                  </a:rPr>
                  <a:t>① 見た目</a:t>
                </a:r>
              </a:p>
            </p:txBody>
          </p:sp>
          <p:sp>
            <p:nvSpPr>
              <p:cNvPr id="7" name="正方形/長方形 6">
                <a:extLst>
                  <a:ext uri="{FF2B5EF4-FFF2-40B4-BE49-F238E27FC236}">
                    <a16:creationId xmlns:a16="http://schemas.microsoft.com/office/drawing/2014/main" id="{74157F7F-CEC4-4BDD-9E80-387260805D38}"/>
                  </a:ext>
                </a:extLst>
              </p:cNvPr>
              <p:cNvSpPr/>
              <p:nvPr/>
            </p:nvSpPr>
            <p:spPr>
              <a:xfrm>
                <a:off x="3971922" y="4927610"/>
                <a:ext cx="1493049" cy="747049"/>
              </a:xfrm>
              <a:prstGeom prst="rect">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 name="グループ化 11">
            <a:extLst>
              <a:ext uri="{FF2B5EF4-FFF2-40B4-BE49-F238E27FC236}">
                <a16:creationId xmlns:a16="http://schemas.microsoft.com/office/drawing/2014/main" id="{803109CE-21CE-43F4-94E8-285A35C4F511}"/>
              </a:ext>
            </a:extLst>
          </p:cNvPr>
          <p:cNvGrpSpPr/>
          <p:nvPr/>
        </p:nvGrpSpPr>
        <p:grpSpPr>
          <a:xfrm>
            <a:off x="1750664" y="5542446"/>
            <a:ext cx="2245518" cy="975393"/>
            <a:chOff x="5481641" y="4699266"/>
            <a:chExt cx="2245518" cy="975393"/>
          </a:xfrm>
        </p:grpSpPr>
        <p:sp>
          <p:nvSpPr>
            <p:cNvPr id="6" name="テキスト ボックス 5">
              <a:extLst>
                <a:ext uri="{FF2B5EF4-FFF2-40B4-BE49-F238E27FC236}">
                  <a16:creationId xmlns:a16="http://schemas.microsoft.com/office/drawing/2014/main" id="{3E6879DA-4E2B-4BEC-AC8C-D18119EE9358}"/>
                </a:ext>
              </a:extLst>
            </p:cNvPr>
            <p:cNvSpPr txBox="1"/>
            <p:nvPr/>
          </p:nvSpPr>
          <p:spPr>
            <a:xfrm>
              <a:off x="5481641" y="5043902"/>
              <a:ext cx="2245518" cy="577081"/>
            </a:xfrm>
            <a:prstGeom prst="rect">
              <a:avLst/>
            </a:prstGeom>
            <a:noFill/>
          </p:spPr>
          <p:txBody>
            <a:bodyPr wrap="square" rtlCol="0">
              <a:spAutoFit/>
            </a:bodyPr>
            <a:lstStyle/>
            <a:p>
              <a:r>
                <a:rPr kumimoji="1" lang="ja-JP" altLang="en-US" sz="1050">
                  <a:latin typeface="+mn-ea"/>
                </a:rPr>
                <a:t>レストラン　厨房</a:t>
              </a:r>
              <a:r>
                <a:rPr kumimoji="1" lang="en-US" altLang="ja-JP" sz="1050" dirty="0">
                  <a:latin typeface="+mn-ea"/>
                </a:rPr>
                <a:t>40</a:t>
              </a:r>
              <a:r>
                <a:rPr kumimoji="1" lang="ja-JP" altLang="en-US" sz="1050" dirty="0">
                  <a:latin typeface="+mn-ea"/>
                </a:rPr>
                <a:t>％客席</a:t>
              </a:r>
              <a:r>
                <a:rPr kumimoji="1" lang="en-US" altLang="ja-JP" sz="1050" dirty="0">
                  <a:latin typeface="+mn-ea"/>
                </a:rPr>
                <a:t>60</a:t>
              </a:r>
              <a:r>
                <a:rPr kumimoji="1" lang="ja-JP" altLang="en-US" sz="1050" dirty="0">
                  <a:latin typeface="+mn-ea"/>
                </a:rPr>
                <a:t>％</a:t>
              </a:r>
              <a:endParaRPr kumimoji="1" lang="en-US" altLang="ja-JP" sz="1050" dirty="0">
                <a:latin typeface="+mn-ea"/>
              </a:endParaRPr>
            </a:p>
            <a:p>
              <a:r>
                <a:rPr kumimoji="1" lang="ja-JP" altLang="en-US" sz="1050">
                  <a:latin typeface="+mn-ea"/>
                </a:rPr>
                <a:t>単品勝負　　厨房</a:t>
              </a:r>
              <a:r>
                <a:rPr kumimoji="1" lang="en-US" altLang="ja-JP" sz="1050" dirty="0">
                  <a:latin typeface="+mn-ea"/>
                </a:rPr>
                <a:t>30</a:t>
              </a:r>
              <a:r>
                <a:rPr kumimoji="1" lang="ja-JP" altLang="en-US" sz="1050" dirty="0">
                  <a:latin typeface="+mn-ea"/>
                </a:rPr>
                <a:t>％客席</a:t>
              </a:r>
              <a:r>
                <a:rPr kumimoji="1" lang="en-US" altLang="ja-JP" sz="1050" dirty="0">
                  <a:latin typeface="+mn-ea"/>
                </a:rPr>
                <a:t>70</a:t>
              </a:r>
              <a:r>
                <a:rPr kumimoji="1" lang="ja-JP" altLang="en-US" sz="1050" dirty="0">
                  <a:latin typeface="+mn-ea"/>
                </a:rPr>
                <a:t>％</a:t>
              </a:r>
              <a:endParaRPr kumimoji="1" lang="en-US" altLang="ja-JP" sz="1050" dirty="0">
                <a:latin typeface="+mn-ea"/>
              </a:endParaRPr>
            </a:p>
            <a:p>
              <a:r>
                <a:rPr kumimoji="1" lang="ja-JP" altLang="en-US" sz="1050">
                  <a:latin typeface="+mn-ea"/>
                </a:rPr>
                <a:t>飲料中心　　厨房</a:t>
              </a:r>
              <a:r>
                <a:rPr kumimoji="1" lang="en-US" altLang="ja-JP" sz="1050" dirty="0">
                  <a:latin typeface="+mn-ea"/>
                </a:rPr>
                <a:t>20</a:t>
              </a:r>
              <a:r>
                <a:rPr kumimoji="1" lang="ja-JP" altLang="en-US" sz="1050" dirty="0">
                  <a:latin typeface="+mn-ea"/>
                </a:rPr>
                <a:t>％客席</a:t>
              </a:r>
              <a:r>
                <a:rPr kumimoji="1" lang="en-US" altLang="ja-JP" sz="1050" dirty="0">
                  <a:latin typeface="+mn-ea"/>
                </a:rPr>
                <a:t>80</a:t>
              </a:r>
              <a:r>
                <a:rPr kumimoji="1" lang="ja-JP" altLang="en-US" sz="1050" dirty="0">
                  <a:latin typeface="+mn-ea"/>
                </a:rPr>
                <a:t>％</a:t>
              </a:r>
            </a:p>
          </p:txBody>
        </p:sp>
        <p:grpSp>
          <p:nvGrpSpPr>
            <p:cNvPr id="9" name="グループ化 8">
              <a:extLst>
                <a:ext uri="{FF2B5EF4-FFF2-40B4-BE49-F238E27FC236}">
                  <a16:creationId xmlns:a16="http://schemas.microsoft.com/office/drawing/2014/main" id="{857DBEEB-B5EF-42F8-BE36-873B5740DD60}"/>
                </a:ext>
              </a:extLst>
            </p:cNvPr>
            <p:cNvGrpSpPr/>
            <p:nvPr/>
          </p:nvGrpSpPr>
          <p:grpSpPr>
            <a:xfrm>
              <a:off x="5493549" y="4699266"/>
              <a:ext cx="2005010" cy="975393"/>
              <a:chOff x="5493549" y="4699266"/>
              <a:chExt cx="2005010" cy="975393"/>
            </a:xfrm>
          </p:grpSpPr>
          <p:sp>
            <p:nvSpPr>
              <p:cNvPr id="40" name="テキスト ボックス 39">
                <a:extLst>
                  <a:ext uri="{FF2B5EF4-FFF2-40B4-BE49-F238E27FC236}">
                    <a16:creationId xmlns:a16="http://schemas.microsoft.com/office/drawing/2014/main" id="{5E3CE7C2-B2E7-4255-BD24-8F91F00FAA0A}"/>
                  </a:ext>
                </a:extLst>
              </p:cNvPr>
              <p:cNvSpPr txBox="1"/>
              <p:nvPr/>
            </p:nvSpPr>
            <p:spPr>
              <a:xfrm>
                <a:off x="5645946" y="4699266"/>
                <a:ext cx="1733552" cy="261610"/>
              </a:xfrm>
              <a:prstGeom prst="rect">
                <a:avLst/>
              </a:prstGeom>
              <a:noFill/>
            </p:spPr>
            <p:txBody>
              <a:bodyPr wrap="square" rtlCol="0">
                <a:spAutoFit/>
              </a:bodyPr>
              <a:lstStyle/>
              <a:p>
                <a:pPr algn="ctr"/>
                <a:r>
                  <a:rPr kumimoji="1" lang="ja-JP" altLang="en-US" sz="1050" b="1" dirty="0">
                    <a:latin typeface="+mn-ea"/>
                  </a:rPr>
                  <a:t>② 厨房・</a:t>
                </a:r>
                <a:r>
                  <a:rPr kumimoji="1" lang="ja-JP" altLang="en-US" sz="1050" b="1">
                    <a:latin typeface="+mn-ea"/>
                  </a:rPr>
                  <a:t>客席比率　</a:t>
                </a:r>
                <a:endParaRPr kumimoji="1" lang="ja-JP" altLang="en-US" sz="1050" b="1" dirty="0">
                  <a:latin typeface="+mn-ea"/>
                </a:endParaRPr>
              </a:p>
            </p:txBody>
          </p:sp>
          <p:sp>
            <p:nvSpPr>
              <p:cNvPr id="45" name="正方形/長方形 44">
                <a:extLst>
                  <a:ext uri="{FF2B5EF4-FFF2-40B4-BE49-F238E27FC236}">
                    <a16:creationId xmlns:a16="http://schemas.microsoft.com/office/drawing/2014/main" id="{2B739D38-32B0-4093-BDCF-2CFC9950800B}"/>
                  </a:ext>
                </a:extLst>
              </p:cNvPr>
              <p:cNvSpPr/>
              <p:nvPr/>
            </p:nvSpPr>
            <p:spPr>
              <a:xfrm>
                <a:off x="5493549" y="4927610"/>
                <a:ext cx="2005010" cy="747049"/>
              </a:xfrm>
              <a:prstGeom prst="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 name="グループ化 16">
            <a:extLst>
              <a:ext uri="{FF2B5EF4-FFF2-40B4-BE49-F238E27FC236}">
                <a16:creationId xmlns:a16="http://schemas.microsoft.com/office/drawing/2014/main" id="{3A1DBD07-E4E6-4687-858C-3E0D8D800063}"/>
              </a:ext>
            </a:extLst>
          </p:cNvPr>
          <p:cNvGrpSpPr/>
          <p:nvPr/>
        </p:nvGrpSpPr>
        <p:grpSpPr>
          <a:xfrm>
            <a:off x="4984458" y="5776151"/>
            <a:ext cx="3651354" cy="747049"/>
            <a:chOff x="5491829" y="5723526"/>
            <a:chExt cx="3651354" cy="747049"/>
          </a:xfrm>
        </p:grpSpPr>
        <p:grpSp>
          <p:nvGrpSpPr>
            <p:cNvPr id="16" name="グループ化 15">
              <a:extLst>
                <a:ext uri="{FF2B5EF4-FFF2-40B4-BE49-F238E27FC236}">
                  <a16:creationId xmlns:a16="http://schemas.microsoft.com/office/drawing/2014/main" id="{FACD1A11-6E03-4E37-BB31-772B208B7C82}"/>
                </a:ext>
              </a:extLst>
            </p:cNvPr>
            <p:cNvGrpSpPr/>
            <p:nvPr/>
          </p:nvGrpSpPr>
          <p:grpSpPr>
            <a:xfrm>
              <a:off x="5491829" y="5798997"/>
              <a:ext cx="3651354" cy="620980"/>
              <a:chOff x="5491829" y="5798997"/>
              <a:chExt cx="3651354" cy="620980"/>
            </a:xfrm>
          </p:grpSpPr>
          <p:sp>
            <p:nvSpPr>
              <p:cNvPr id="57" name="テキスト ボックス 56">
                <a:extLst>
                  <a:ext uri="{FF2B5EF4-FFF2-40B4-BE49-F238E27FC236}">
                    <a16:creationId xmlns:a16="http://schemas.microsoft.com/office/drawing/2014/main" id="{1F8E2945-743B-4A8B-B596-3F9B97F47B9E}"/>
                  </a:ext>
                </a:extLst>
              </p:cNvPr>
              <p:cNvSpPr txBox="1"/>
              <p:nvPr/>
            </p:nvSpPr>
            <p:spPr>
              <a:xfrm>
                <a:off x="5787587" y="5798997"/>
                <a:ext cx="3355596" cy="253916"/>
              </a:xfrm>
              <a:prstGeom prst="rect">
                <a:avLst/>
              </a:prstGeom>
              <a:noFill/>
            </p:spPr>
            <p:txBody>
              <a:bodyPr wrap="square" rtlCol="0">
                <a:spAutoFit/>
              </a:bodyPr>
              <a:lstStyle/>
              <a:p>
                <a:r>
                  <a:rPr kumimoji="1" lang="ja-JP" altLang="en-US" sz="1050" dirty="0">
                    <a:latin typeface="+mn-ea"/>
                  </a:rPr>
                  <a:t>ホール人数 ＝ </a:t>
                </a:r>
                <a:r>
                  <a:rPr kumimoji="1" lang="ja-JP" altLang="en-US" sz="1050" spc="-50" dirty="0">
                    <a:latin typeface="+mn-ea"/>
                  </a:rPr>
                  <a:t>最大収容客数</a:t>
                </a:r>
                <a:r>
                  <a:rPr kumimoji="1" lang="en-US" altLang="ja-JP" sz="1050" spc="-50" dirty="0">
                    <a:latin typeface="+mn-ea"/>
                  </a:rPr>
                  <a:t>(</a:t>
                </a:r>
                <a:r>
                  <a:rPr kumimoji="1" lang="ja-JP" altLang="en-US" sz="1050" spc="-50" dirty="0">
                    <a:latin typeface="+mn-ea"/>
                  </a:rPr>
                  <a:t>客席数</a:t>
                </a:r>
                <a:r>
                  <a:rPr kumimoji="1" lang="en-US" altLang="ja-JP" sz="1050" spc="-50" dirty="0">
                    <a:latin typeface="+mn-ea"/>
                  </a:rPr>
                  <a:t>)÷4÷4</a:t>
                </a:r>
              </a:p>
            </p:txBody>
          </p:sp>
          <p:sp>
            <p:nvSpPr>
              <p:cNvPr id="58" name="テキスト ボックス 57">
                <a:extLst>
                  <a:ext uri="{FF2B5EF4-FFF2-40B4-BE49-F238E27FC236}">
                    <a16:creationId xmlns:a16="http://schemas.microsoft.com/office/drawing/2014/main" id="{F49BC611-B4D7-4436-A2B3-2ADE9114F9BB}"/>
                  </a:ext>
                </a:extLst>
              </p:cNvPr>
              <p:cNvSpPr txBox="1"/>
              <p:nvPr/>
            </p:nvSpPr>
            <p:spPr>
              <a:xfrm>
                <a:off x="5787586" y="5976016"/>
                <a:ext cx="2558619" cy="253916"/>
              </a:xfrm>
              <a:prstGeom prst="rect">
                <a:avLst/>
              </a:prstGeom>
              <a:noFill/>
            </p:spPr>
            <p:txBody>
              <a:bodyPr wrap="square" rtlCol="0">
                <a:spAutoFit/>
              </a:bodyPr>
              <a:lstStyle/>
              <a:p>
                <a:r>
                  <a:rPr kumimoji="1" lang="ja-JP" altLang="en-US" sz="1050" dirty="0"/>
                  <a:t>調理場 （厨房） ＝ ホール人数と同数</a:t>
                </a:r>
                <a:endParaRPr kumimoji="1" lang="en-US" altLang="ja-JP" sz="1050" dirty="0"/>
              </a:p>
            </p:txBody>
          </p:sp>
          <p:sp>
            <p:nvSpPr>
              <p:cNvPr id="59" name="テキスト ボックス 58">
                <a:extLst>
                  <a:ext uri="{FF2B5EF4-FFF2-40B4-BE49-F238E27FC236}">
                    <a16:creationId xmlns:a16="http://schemas.microsoft.com/office/drawing/2014/main" id="{DB892C6B-BCCD-478C-A164-B1D783831EBF}"/>
                  </a:ext>
                </a:extLst>
              </p:cNvPr>
              <p:cNvSpPr txBox="1"/>
              <p:nvPr/>
            </p:nvSpPr>
            <p:spPr>
              <a:xfrm>
                <a:off x="5491829" y="6204533"/>
                <a:ext cx="2717605" cy="215444"/>
              </a:xfrm>
              <a:prstGeom prst="rect">
                <a:avLst/>
              </a:prstGeom>
              <a:noFill/>
            </p:spPr>
            <p:txBody>
              <a:bodyPr wrap="square" rtlCol="0">
                <a:spAutoFit/>
              </a:bodyPr>
              <a:lstStyle/>
              <a:p>
                <a:pPr algn="ct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 店舗形状・業種で大きく変わるので注意</a:t>
                </a:r>
                <a:endParaRPr kumimoji="1" lang="en-US" altLang="ja-JP" sz="800" dirty="0">
                  <a:latin typeface="游ゴシック" panose="020B0400000000000000" pitchFamily="50" charset="-128"/>
                  <a:ea typeface="游ゴシック" panose="020B0400000000000000" pitchFamily="50" charset="-128"/>
                </a:endParaRPr>
              </a:p>
            </p:txBody>
          </p:sp>
        </p:grpSp>
        <p:sp>
          <p:nvSpPr>
            <p:cNvPr id="56" name="正方形/長方形 55">
              <a:extLst>
                <a:ext uri="{FF2B5EF4-FFF2-40B4-BE49-F238E27FC236}">
                  <a16:creationId xmlns:a16="http://schemas.microsoft.com/office/drawing/2014/main" id="{D7037149-72C3-454D-920F-63FF0D22CCB8}"/>
                </a:ext>
              </a:extLst>
            </p:cNvPr>
            <p:cNvSpPr/>
            <p:nvPr/>
          </p:nvSpPr>
          <p:spPr>
            <a:xfrm>
              <a:off x="5834204" y="5723526"/>
              <a:ext cx="2595422" cy="747049"/>
            </a:xfrm>
            <a:prstGeom prst="rec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a:extLst>
              <a:ext uri="{FF2B5EF4-FFF2-40B4-BE49-F238E27FC236}">
                <a16:creationId xmlns:a16="http://schemas.microsoft.com/office/drawing/2014/main" id="{B257A2C3-0FB8-41B5-AB59-800EC1022239}"/>
              </a:ext>
            </a:extLst>
          </p:cNvPr>
          <p:cNvSpPr txBox="1"/>
          <p:nvPr/>
        </p:nvSpPr>
        <p:spPr>
          <a:xfrm>
            <a:off x="3412971" y="4638831"/>
            <a:ext cx="6057060" cy="707886"/>
          </a:xfrm>
          <a:prstGeom prst="rect">
            <a:avLst/>
          </a:prstGeom>
          <a:noFill/>
        </p:spPr>
        <p:txBody>
          <a:bodyPr wrap="square" rtlCol="0">
            <a:spAutoFit/>
          </a:bodyPr>
          <a:lstStyle/>
          <a:p>
            <a:r>
              <a:rPr kumimoji="1" lang="ja-JP" altLang="en-US" sz="1000" dirty="0"/>
              <a:t>　</a:t>
            </a:r>
            <a:r>
              <a:rPr kumimoji="1" lang="ja-JP" altLang="en-US" sz="1000" spc="-30" dirty="0">
                <a:latin typeface="+mn-ea"/>
              </a:rPr>
              <a:t>飲食業では、坪（面積）当たりの売上をどのように上げるか、ということに話の比重が置かれることが基本です。下図は把握の目安になる、「面積」に関連する項目を簡単にまとめました。例えば、たくさん</a:t>
            </a:r>
            <a:r>
              <a:rPr kumimoji="1" lang="ja-JP" altLang="en-US" sz="1000" spc="-50" dirty="0">
                <a:latin typeface="+mn-ea"/>
              </a:rPr>
              <a:t>のお客様を入れたいがために、厨房を極端に狭くすると、調理場のオペレーションが煩雑になり客席回転率</a:t>
            </a:r>
            <a:r>
              <a:rPr kumimoji="1" lang="ja-JP" altLang="en-US" sz="1000" spc="-30" dirty="0">
                <a:latin typeface="+mn-ea"/>
              </a:rPr>
              <a:t>が悪くなるという因果関係もあります。つまり、面積・客席・人数のバランスが重要といえます。</a:t>
            </a:r>
            <a:endParaRPr kumimoji="1" lang="en-US" altLang="ja-JP" sz="1000" spc="-30" dirty="0">
              <a:latin typeface="+mn-ea"/>
            </a:endParaRPr>
          </a:p>
        </p:txBody>
      </p:sp>
      <p:sp>
        <p:nvSpPr>
          <p:cNvPr id="69" name="テキスト ボックス 68">
            <a:extLst>
              <a:ext uri="{FF2B5EF4-FFF2-40B4-BE49-F238E27FC236}">
                <a16:creationId xmlns:a16="http://schemas.microsoft.com/office/drawing/2014/main" id="{3628E757-6617-4D95-B1DD-BAF726C7771F}"/>
              </a:ext>
            </a:extLst>
          </p:cNvPr>
          <p:cNvSpPr txBox="1"/>
          <p:nvPr/>
        </p:nvSpPr>
        <p:spPr>
          <a:xfrm>
            <a:off x="3454312" y="4349285"/>
            <a:ext cx="5834064" cy="246221"/>
          </a:xfrm>
          <a:prstGeom prst="rect">
            <a:avLst/>
          </a:prstGeom>
          <a:noFill/>
        </p:spPr>
        <p:txBody>
          <a:bodyPr wrap="square" rtlCol="0">
            <a:spAutoFit/>
          </a:bodyPr>
          <a:lstStyle/>
          <a:p>
            <a:r>
              <a:rPr kumimoji="1" lang="ja-JP" altLang="en-US" sz="1000"/>
              <a:t>□　面積</a:t>
            </a:r>
            <a:r>
              <a:rPr kumimoji="1" lang="ja-JP" altLang="en-US" sz="1000" dirty="0"/>
              <a:t>・席数（カウンター・テーブルの別・個室等）を確認したか？</a:t>
            </a:r>
            <a:endParaRPr kumimoji="1" lang="en-US" altLang="ja-JP" sz="1000" dirty="0"/>
          </a:p>
        </p:txBody>
      </p:sp>
      <p:pic>
        <p:nvPicPr>
          <p:cNvPr id="19" name="図 18"/>
          <p:cNvPicPr>
            <a:picLocks noChangeAspect="1"/>
          </p:cNvPicPr>
          <p:nvPr/>
        </p:nvPicPr>
        <p:blipFill>
          <a:blip r:embed="rId2"/>
          <a:stretch>
            <a:fillRect/>
          </a:stretch>
        </p:blipFill>
        <p:spPr>
          <a:xfrm>
            <a:off x="7960285" y="5351812"/>
            <a:ext cx="1882861" cy="1211877"/>
          </a:xfrm>
          <a:prstGeom prst="rect">
            <a:avLst/>
          </a:prstGeom>
        </p:spPr>
      </p:pic>
      <p:sp>
        <p:nvSpPr>
          <p:cNvPr id="73" name="テキスト ボックス 7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4" name="テキスト ボックス 7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1" name="テキスト ボックス 50">
            <a:extLst>
              <a:ext uri="{FF2B5EF4-FFF2-40B4-BE49-F238E27FC236}">
                <a16:creationId xmlns:a16="http://schemas.microsoft.com/office/drawing/2014/main" id="{946A2734-4345-41E8-B0B8-85C64F026BC4}"/>
              </a:ext>
            </a:extLst>
          </p:cNvPr>
          <p:cNvSpPr txBox="1"/>
          <p:nvPr/>
        </p:nvSpPr>
        <p:spPr>
          <a:xfrm>
            <a:off x="184840" y="498667"/>
            <a:ext cx="7660246"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ここでは、企業の事業性や経営改善の可能性を判断するのに必要な、基本的なポイントをまとめます。</a:t>
            </a:r>
            <a:endParaRPr kumimoji="1" lang="en-US" altLang="ja-JP" sz="1000" dirty="0"/>
          </a:p>
        </p:txBody>
      </p:sp>
      <p:sp>
        <p:nvSpPr>
          <p:cNvPr id="20" name="スライド番号プレースホルダー 19"/>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34</a:t>
            </a:fld>
            <a:endParaRPr kumimoji="1" lang="ja-JP" altLang="en-US"/>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55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の目利き（参考事例）　その１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58140" y="5024175"/>
            <a:ext cx="8870867" cy="1400383"/>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latin typeface="+mn-ea"/>
              </a:rPr>
              <a:t>支援時点で融資取引があったわけではなく、店舗移転の構想をオーナーが持っていたので、その時に資金相談をしていただければというスタンスでいました。コロナの大流行もあり客足が止まる中、食事に行った時々に、経営相談を受ける流れになりました。弁当販売については、</a:t>
            </a:r>
            <a:r>
              <a:rPr kumimoji="1" lang="en-US" altLang="ja-JP" sz="1000" spc="-30" dirty="0">
                <a:latin typeface="+mn-ea"/>
              </a:rPr>
              <a:t>2,000</a:t>
            </a:r>
            <a:r>
              <a:rPr kumimoji="1" lang="ja-JP" altLang="en-US" sz="1000" spc="-30" dirty="0">
                <a:latin typeface="+mn-ea"/>
              </a:rPr>
              <a:t>円前後の価格を設定し、数量も限定しました。お店の“格”を維持するため、焦る気持ちから</a:t>
            </a:r>
            <a:r>
              <a:rPr kumimoji="1" lang="ja-JP" altLang="en-US" sz="1000" spc="-20" dirty="0">
                <a:latin typeface="+mn-ea"/>
              </a:rPr>
              <a:t>店頭に出して売りたいというオーナー夫婦の気持ちに異を唱え、周りが真っ暗で閉店して</a:t>
            </a:r>
            <a:r>
              <a:rPr kumimoji="1" lang="ja-JP" altLang="en-US" sz="1000" spc="-30" dirty="0">
                <a:latin typeface="+mn-ea"/>
              </a:rPr>
              <a:t>いる中、電気を灯し、オーナーは外から見えるように立ってお客様を待ってもらいました。</a:t>
            </a:r>
          </a:p>
          <a:p>
            <a:pPr>
              <a:spcAft>
                <a:spcPts val="600"/>
              </a:spcAft>
            </a:pPr>
            <a:r>
              <a:rPr kumimoji="1" lang="ja-JP" altLang="en-US" sz="1000" spc="-30" dirty="0">
                <a:latin typeface="+mn-ea"/>
              </a:rPr>
              <a:t>　感染対策に配慮しつつ、弁当の購入希望者を店内に誘導し、例えば、すき焼き弁当であればメインのお肉は、お客様に手渡す直前にトングで弁当に収めてお渡しするように工夫しました。メニューや価格設定、提供方法に正面から助言できたのは、まさに私自身がこのお店のファンだったからと痛感しました。</a:t>
            </a:r>
            <a:r>
              <a:rPr kumimoji="1" lang="ja-JP" altLang="en-US" sz="1000" dirty="0">
                <a:latin typeface="+mn-ea"/>
              </a:rPr>
              <a:t>本事案からは、コロナ前から底堅く黒字を堅守できている小規模な飲食店（適正な人数・面積・客席）が、どこまでメニューやオペレーションの改変を</a:t>
            </a:r>
            <a:r>
              <a:rPr kumimoji="1" lang="ja-JP" altLang="en-US" sz="1000" spc="-30" dirty="0">
                <a:latin typeface="+mn-ea"/>
              </a:rPr>
              <a:t>掘り下げれば事業を継続していけるかについて学び、他の取引先を目利きするための、適正なモノサシを得ることができたと考えています。</a:t>
            </a:r>
            <a:endParaRPr kumimoji="1" lang="en-US" altLang="ja-JP" sz="1000" spc="-30" dirty="0">
              <a:latin typeface="+mn-ea"/>
            </a:endParaRPr>
          </a:p>
        </p:txBody>
      </p:sp>
      <p:sp>
        <p:nvSpPr>
          <p:cNvPr id="32" name="テキスト ボックス 31">
            <a:extLst>
              <a:ext uri="{FF2B5EF4-FFF2-40B4-BE49-F238E27FC236}">
                <a16:creationId xmlns:a16="http://schemas.microsoft.com/office/drawing/2014/main" id="{8113D595-3964-2C36-6F63-AA36066BD432}"/>
              </a:ext>
            </a:extLst>
          </p:cNvPr>
          <p:cNvSpPr txBox="1"/>
          <p:nvPr/>
        </p:nvSpPr>
        <p:spPr>
          <a:xfrm>
            <a:off x="186904" y="489453"/>
            <a:ext cx="6797044" cy="246221"/>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ここでは、単なる財務分析の結果だけではなく、総合的にどのような点に着目し支援したかについて紹介します。</a:t>
            </a:r>
            <a:endParaRPr kumimoji="1" lang="en-US" altLang="ja-JP" sz="1000" dirty="0"/>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6" name="テキスト ボックス 4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35</a:t>
            </a:fld>
            <a:endParaRPr kumimoji="1" lang="ja-JP" altLang="en-US" dirty="0"/>
          </a:p>
        </p:txBody>
      </p:sp>
      <p:grpSp>
        <p:nvGrpSpPr>
          <p:cNvPr id="34" name="グループ化 33"/>
          <p:cNvGrpSpPr/>
          <p:nvPr/>
        </p:nvGrpSpPr>
        <p:grpSpPr>
          <a:xfrm>
            <a:off x="367553" y="933652"/>
            <a:ext cx="9132230" cy="589623"/>
            <a:chOff x="529931" y="4005263"/>
            <a:chExt cx="9132230" cy="589623"/>
          </a:xfrm>
        </p:grpSpPr>
        <p:grpSp>
          <p:nvGrpSpPr>
            <p:cNvPr id="35" name="グループ化 34"/>
            <p:cNvGrpSpPr/>
            <p:nvPr/>
          </p:nvGrpSpPr>
          <p:grpSpPr>
            <a:xfrm>
              <a:off x="529931" y="4005263"/>
              <a:ext cx="2774055" cy="576000"/>
              <a:chOff x="4409473" y="1240406"/>
              <a:chExt cx="2774055" cy="576000"/>
            </a:xfrm>
          </p:grpSpPr>
          <p:sp>
            <p:nvSpPr>
              <p:cNvPr id="37" name="正方形/長方形 36">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8" name="グループ化 37"/>
              <p:cNvGrpSpPr/>
              <p:nvPr/>
            </p:nvGrpSpPr>
            <p:grpSpPr>
              <a:xfrm>
                <a:off x="4409473" y="1240406"/>
                <a:ext cx="576000" cy="576000"/>
                <a:chOff x="279451" y="1197222"/>
                <a:chExt cx="576000" cy="576000"/>
              </a:xfrm>
            </p:grpSpPr>
            <p:sp>
              <p:nvSpPr>
                <p:cNvPr id="39" name="楕円 38">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6" name="テキスト ボックス 35">
              <a:extLst>
                <a:ext uri="{FF2B5EF4-FFF2-40B4-BE49-F238E27FC236}">
                  <a16:creationId xmlns:a16="http://schemas.microsoft.com/office/drawing/2014/main" id="{2DAA054F-36DC-D855-3203-33015158E6CC}"/>
                </a:ext>
              </a:extLst>
            </p:cNvPr>
            <p:cNvSpPr txBox="1"/>
            <p:nvPr/>
          </p:nvSpPr>
          <p:spPr>
            <a:xfrm>
              <a:off x="3394403" y="4040888"/>
              <a:ext cx="6267758" cy="553998"/>
            </a:xfrm>
            <a:prstGeom prst="rect">
              <a:avLst/>
            </a:prstGeom>
            <a:noFill/>
          </p:spPr>
          <p:txBody>
            <a:bodyPr wrap="square" rtlCol="0">
              <a:spAutoFit/>
            </a:bodyPr>
            <a:lstStyle/>
            <a:p>
              <a:r>
                <a:rPr kumimoji="1" lang="ja-JP" altLang="en-US" sz="1000" dirty="0">
                  <a:latin typeface="+mn-ea"/>
                </a:rPr>
                <a:t>□　年商２～３千万円（ワインとお惣菜風料理を提供するレストラン）</a:t>
              </a:r>
              <a:endParaRPr kumimoji="1" lang="en-US" altLang="ja-JP" sz="1000" dirty="0">
                <a:latin typeface="+mn-ea"/>
              </a:endParaRPr>
            </a:p>
            <a:p>
              <a:r>
                <a:rPr kumimoji="1" lang="ja-JP" altLang="en-US" sz="1000" dirty="0">
                  <a:latin typeface="+mn-ea"/>
                </a:rPr>
                <a:t>□　従業員２名（コロナ前３名）、夫婦（夫：ソムリエ・ホール、妻：厨房）</a:t>
              </a:r>
              <a:endParaRPr kumimoji="1" lang="en-US" altLang="ja-JP" sz="1000" dirty="0">
                <a:latin typeface="+mn-ea"/>
              </a:endParaRPr>
            </a:p>
            <a:p>
              <a:r>
                <a:rPr kumimoji="1" lang="ja-JP" altLang="en-US" sz="1000" dirty="0">
                  <a:latin typeface="+mn-ea"/>
                </a:rPr>
                <a:t>□　開業以来（８年目）、旧知のお店で普段から利用していた</a:t>
              </a:r>
              <a:endParaRPr kumimoji="1" lang="en-US" altLang="ja-JP" sz="1000" dirty="0">
                <a:latin typeface="+mn-ea"/>
              </a:endParaRPr>
            </a:p>
          </p:txBody>
        </p:sp>
      </p:grpSp>
      <p:grpSp>
        <p:nvGrpSpPr>
          <p:cNvPr id="41" name="グループ化 40"/>
          <p:cNvGrpSpPr/>
          <p:nvPr/>
        </p:nvGrpSpPr>
        <p:grpSpPr>
          <a:xfrm>
            <a:off x="367553" y="1741126"/>
            <a:ext cx="9132230" cy="707886"/>
            <a:chOff x="529931" y="4760969"/>
            <a:chExt cx="9132230" cy="707886"/>
          </a:xfrm>
        </p:grpSpPr>
        <p:grpSp>
          <p:nvGrpSpPr>
            <p:cNvPr id="42" name="グループ化 41"/>
            <p:cNvGrpSpPr/>
            <p:nvPr/>
          </p:nvGrpSpPr>
          <p:grpSpPr>
            <a:xfrm>
              <a:off x="529931" y="4807946"/>
              <a:ext cx="2774055" cy="576000"/>
              <a:chOff x="4409473" y="2044014"/>
              <a:chExt cx="2774055" cy="576000"/>
            </a:xfrm>
          </p:grpSpPr>
          <p:sp>
            <p:nvSpPr>
              <p:cNvPr id="44" name="正方形/長方形 43">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7" name="楕円 4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3" name="テキスト ボックス 42">
              <a:extLst>
                <a:ext uri="{FF2B5EF4-FFF2-40B4-BE49-F238E27FC236}">
                  <a16:creationId xmlns:a16="http://schemas.microsoft.com/office/drawing/2014/main" id="{2DAA054F-36DC-D855-3203-33015158E6CC}"/>
                </a:ext>
              </a:extLst>
            </p:cNvPr>
            <p:cNvSpPr txBox="1"/>
            <p:nvPr/>
          </p:nvSpPr>
          <p:spPr>
            <a:xfrm>
              <a:off x="3394403" y="4760969"/>
              <a:ext cx="6267758" cy="707886"/>
            </a:xfrm>
            <a:prstGeom prst="rect">
              <a:avLst/>
            </a:prstGeom>
            <a:noFill/>
          </p:spPr>
          <p:txBody>
            <a:bodyPr wrap="square" rtlCol="0">
              <a:spAutoFit/>
            </a:bodyPr>
            <a:lstStyle/>
            <a:p>
              <a:r>
                <a:rPr kumimoji="1" lang="ja-JP" altLang="en-US" sz="1000" dirty="0">
                  <a:latin typeface="+mn-ea"/>
                </a:rPr>
                <a:t>□　元々手の込んだ料理を提供している</a:t>
              </a:r>
              <a:endParaRPr kumimoji="1" lang="en-US" altLang="ja-JP" sz="1000" dirty="0">
                <a:latin typeface="+mn-ea"/>
              </a:endParaRPr>
            </a:p>
            <a:p>
              <a:r>
                <a:rPr kumimoji="1" lang="ja-JP" altLang="en-US" sz="1000" dirty="0">
                  <a:latin typeface="+mn-ea"/>
                </a:rPr>
                <a:t>□　コロナ前の忙しい時期でも、むやみに拡大や増員をせずに、夫婦＋パート１名で対応していた</a:t>
              </a:r>
              <a:endParaRPr kumimoji="1" lang="en-US" altLang="ja-JP" sz="1000" dirty="0">
                <a:latin typeface="+mn-ea"/>
              </a:endParaRPr>
            </a:p>
            <a:p>
              <a:r>
                <a:rPr kumimoji="1" lang="ja-JP" altLang="en-US" sz="1000" dirty="0">
                  <a:latin typeface="+mn-ea"/>
                </a:rPr>
                <a:t>□　医療機関従事者の固定客が多かった</a:t>
              </a:r>
              <a:endParaRPr kumimoji="1" lang="en-US" altLang="ja-JP" sz="1000" dirty="0">
                <a:latin typeface="+mn-ea"/>
              </a:endParaRPr>
            </a:p>
            <a:p>
              <a:r>
                <a:rPr kumimoji="1" lang="ja-JP" altLang="en-US" sz="1000" dirty="0">
                  <a:latin typeface="+mn-ea"/>
                </a:rPr>
                <a:t>□　店舗面積に占める厨房と客席の面積割合、客数に対する人数配分が理想的</a:t>
              </a:r>
              <a:endParaRPr kumimoji="1" lang="en-US" altLang="ja-JP" sz="1000" dirty="0">
                <a:latin typeface="+mn-ea"/>
              </a:endParaRPr>
            </a:p>
          </p:txBody>
        </p:sp>
      </p:grpSp>
      <p:grpSp>
        <p:nvGrpSpPr>
          <p:cNvPr id="49" name="グループ化 48"/>
          <p:cNvGrpSpPr/>
          <p:nvPr/>
        </p:nvGrpSpPr>
        <p:grpSpPr>
          <a:xfrm>
            <a:off x="367553" y="2595048"/>
            <a:ext cx="9100595" cy="576000"/>
            <a:chOff x="367553" y="2051424"/>
            <a:chExt cx="9100595" cy="576000"/>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8281"/>
              <a:ext cx="6236127" cy="553998"/>
            </a:xfrm>
            <a:prstGeom prst="rect">
              <a:avLst/>
            </a:prstGeom>
            <a:noFill/>
          </p:spPr>
          <p:txBody>
            <a:bodyPr wrap="square" rtlCol="0">
              <a:spAutoFit/>
            </a:bodyPr>
            <a:lstStyle/>
            <a:p>
              <a:r>
                <a:rPr kumimoji="1" lang="ja-JP" altLang="en-US" sz="1000" dirty="0">
                  <a:latin typeface="+mn-ea"/>
                </a:rPr>
                <a:t>□　コロナ関連の助成金が確立する前に、家主に対しての家賃引下げ・リスケ交渉を支援</a:t>
              </a:r>
              <a:endParaRPr kumimoji="1" lang="en-US" altLang="ja-JP" sz="1000" dirty="0">
                <a:latin typeface="+mn-ea"/>
              </a:endParaRPr>
            </a:p>
            <a:p>
              <a:r>
                <a:rPr kumimoji="1" lang="ja-JP" altLang="en-US" sz="1000" dirty="0">
                  <a:latin typeface="+mn-ea"/>
                </a:rPr>
                <a:t>□　客足がほぼゼロになる中、弁当販売への方向転換を支援</a:t>
              </a:r>
              <a:endParaRPr kumimoji="1" lang="en-US" altLang="ja-JP" sz="1000" dirty="0">
                <a:latin typeface="+mn-ea"/>
              </a:endParaRPr>
            </a:p>
            <a:p>
              <a:r>
                <a:rPr kumimoji="1" lang="ja-JP" altLang="en-US" sz="1000" dirty="0">
                  <a:latin typeface="+mn-ea"/>
                </a:rPr>
                <a:t>□　足元の資金ポジションと弁当販売・助成金・緊急融資で事業継続ができる期間を算出</a:t>
              </a:r>
              <a:endParaRPr kumimoji="1" lang="en-US" altLang="ja-JP" sz="1000" dirty="0">
                <a:latin typeface="+mn-ea"/>
              </a:endParaRPr>
            </a:p>
          </p:txBody>
        </p:sp>
      </p:grpSp>
      <p:grpSp>
        <p:nvGrpSpPr>
          <p:cNvPr id="54" name="グループ化 53"/>
          <p:cNvGrpSpPr/>
          <p:nvPr/>
        </p:nvGrpSpPr>
        <p:grpSpPr>
          <a:xfrm>
            <a:off x="367553" y="3372578"/>
            <a:ext cx="9309623" cy="707886"/>
            <a:chOff x="367553" y="1998249"/>
            <a:chExt cx="9309623" cy="707886"/>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1998249"/>
              <a:ext cx="6445155" cy="707886"/>
            </a:xfrm>
            <a:prstGeom prst="rect">
              <a:avLst/>
            </a:prstGeom>
            <a:noFill/>
          </p:spPr>
          <p:txBody>
            <a:bodyPr wrap="square" rtlCol="0">
              <a:spAutoFit/>
            </a:bodyPr>
            <a:lstStyle/>
            <a:p>
              <a:r>
                <a:rPr kumimoji="1" lang="ja-JP" altLang="en-US" sz="1000" dirty="0">
                  <a:latin typeface="+mn-ea"/>
                </a:rPr>
                <a:t>□　</a:t>
              </a:r>
              <a:r>
                <a:rPr kumimoji="1" lang="ja-JP" altLang="en-US" sz="1000" spc="-50" dirty="0">
                  <a:latin typeface="+mn-ea"/>
                </a:rPr>
                <a:t>国のコロナ対策が充実する前、先行きが不透明だった令和２年の春から年末までを弁当販売で乗り切った</a:t>
              </a:r>
              <a:endParaRPr kumimoji="1" lang="en-US" altLang="ja-JP" sz="1000" spc="-50" dirty="0">
                <a:latin typeface="+mn-ea"/>
              </a:endParaRPr>
            </a:p>
            <a:p>
              <a:r>
                <a:rPr kumimoji="1" lang="ja-JP" altLang="en-US" sz="1000" dirty="0">
                  <a:latin typeface="+mn-ea"/>
                </a:rPr>
                <a:t>□　</a:t>
              </a:r>
              <a:r>
                <a:rPr kumimoji="1" lang="ja-JP" altLang="en-US" sz="1000" spc="-30" dirty="0">
                  <a:latin typeface="+mn-ea"/>
                </a:rPr>
                <a:t>元々こだわりの食材で調理された料理を提供するお店であり、</a:t>
              </a:r>
              <a:r>
                <a:rPr kumimoji="1" lang="ja-JP" altLang="en-US" sz="1000" spc="-20" dirty="0">
                  <a:latin typeface="+mn-ea"/>
                </a:rPr>
                <a:t>目先の資金確保のために店外での廉価</a:t>
              </a:r>
              <a:r>
                <a:rPr kumimoji="1" lang="ja-JP" altLang="en-US" sz="1000" spc="-40" dirty="0">
                  <a:latin typeface="+mn-ea"/>
                </a:rPr>
                <a:t>な</a:t>
              </a:r>
              <a:endParaRPr kumimoji="1" lang="en-US" altLang="ja-JP" sz="1000" spc="-40" dirty="0">
                <a:latin typeface="+mn-ea"/>
              </a:endParaRPr>
            </a:p>
            <a:p>
              <a:r>
                <a:rPr kumimoji="1" lang="ja-JP" altLang="en-US" sz="1000" spc="-40" dirty="0">
                  <a:latin typeface="+mn-ea"/>
                </a:rPr>
                <a:t>　　</a:t>
              </a:r>
              <a:r>
                <a:rPr kumimoji="1" lang="ja-JP" altLang="en-US" sz="1000" spc="-20" dirty="0">
                  <a:latin typeface="+mn-ea"/>
                </a:rPr>
                <a:t>弁当販売に流れそうになったが、お店の“格”を維持するために、高級路線を維持したおかげで、固定客</a:t>
              </a:r>
              <a:endParaRPr kumimoji="1" lang="en-US" altLang="ja-JP" sz="1000" spc="-20" dirty="0">
                <a:latin typeface="+mn-ea"/>
              </a:endParaRPr>
            </a:p>
            <a:p>
              <a:r>
                <a:rPr kumimoji="1" lang="ja-JP" altLang="en-US" sz="1000" dirty="0">
                  <a:latin typeface="+mn-ea"/>
                </a:rPr>
                <a:t>　　</a:t>
              </a:r>
              <a:r>
                <a:rPr kumimoji="1" lang="ja-JP" altLang="en-US" sz="1000" dirty="0" err="1">
                  <a:latin typeface="+mn-ea"/>
                </a:rPr>
                <a:t>への</a:t>
              </a:r>
              <a:r>
                <a:rPr kumimoji="1" lang="ja-JP" altLang="en-US" sz="1000" dirty="0">
                  <a:latin typeface="+mn-ea"/>
                </a:rPr>
                <a:t>弁当提供と口コミによる医療従事者への販売が進んだ</a:t>
              </a:r>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22020" y="42938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69051"/>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62" name="直線コネクタ 61">
            <a:extLst>
              <a:ext uri="{FF2B5EF4-FFF2-40B4-BE49-F238E27FC236}">
                <a16:creationId xmlns:a16="http://schemas.microsoft.com/office/drawing/2014/main" id="{6953F065-07C0-479B-ADBB-DF89BC859277}"/>
              </a:ext>
            </a:extLst>
          </p:cNvPr>
          <p:cNvCxnSpPr/>
          <p:nvPr/>
        </p:nvCxnSpPr>
        <p:spPr>
          <a:xfrm>
            <a:off x="222020" y="66204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EB3233E-B893-4679-07F8-520BB236E985}"/>
              </a:ext>
            </a:extLst>
          </p:cNvPr>
          <p:cNvCxnSpPr/>
          <p:nvPr/>
        </p:nvCxnSpPr>
        <p:spPr>
          <a:xfrm>
            <a:off x="252412" y="73567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90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の目利き（参考事例）　その２　</a:t>
            </a:r>
          </a:p>
        </p:txBody>
      </p:sp>
      <p:grpSp>
        <p:nvGrpSpPr>
          <p:cNvPr id="66" name="グループ化 65"/>
          <p:cNvGrpSpPr/>
          <p:nvPr/>
        </p:nvGrpSpPr>
        <p:grpSpPr>
          <a:xfrm>
            <a:off x="365840" y="812988"/>
            <a:ext cx="9104482" cy="582778"/>
            <a:chOff x="529931" y="3970252"/>
            <a:chExt cx="9104482" cy="582778"/>
          </a:xfrm>
        </p:grpSpPr>
        <p:grpSp>
          <p:nvGrpSpPr>
            <p:cNvPr id="67" name="グループ化 66"/>
            <p:cNvGrpSpPr/>
            <p:nvPr/>
          </p:nvGrpSpPr>
          <p:grpSpPr>
            <a:xfrm>
              <a:off x="529931" y="3970252"/>
              <a:ext cx="2774054" cy="576000"/>
              <a:chOff x="4409473" y="1205395"/>
              <a:chExt cx="2774054" cy="576000"/>
            </a:xfrm>
          </p:grpSpPr>
          <p:sp>
            <p:nvSpPr>
              <p:cNvPr id="69" name="正方形/長方形 68">
                <a:extLst>
                  <a:ext uri="{FF2B5EF4-FFF2-40B4-BE49-F238E27FC236}">
                    <a16:creationId xmlns:a16="http://schemas.microsoft.com/office/drawing/2014/main" id="{DDD7D659-CF17-8913-C4B6-41195AD6009C}"/>
                  </a:ext>
                </a:extLst>
              </p:cNvPr>
              <p:cNvSpPr/>
              <p:nvPr/>
            </p:nvSpPr>
            <p:spPr>
              <a:xfrm>
                <a:off x="5073292" y="1257330"/>
                <a:ext cx="2110235"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70" name="グループ化 69"/>
              <p:cNvGrpSpPr/>
              <p:nvPr/>
            </p:nvGrpSpPr>
            <p:grpSpPr>
              <a:xfrm>
                <a:off x="4409473" y="1205395"/>
                <a:ext cx="576000" cy="576000"/>
                <a:chOff x="279451" y="1162211"/>
                <a:chExt cx="576000" cy="576000"/>
              </a:xfrm>
            </p:grpSpPr>
            <p:sp>
              <p:nvSpPr>
                <p:cNvPr id="71" name="楕円 70">
                  <a:extLst>
                    <a:ext uri="{FF2B5EF4-FFF2-40B4-BE49-F238E27FC236}">
                      <a16:creationId xmlns:a16="http://schemas.microsoft.com/office/drawing/2014/main" id="{D6C718EC-4506-4F10-A867-0ED5A2B249F1}"/>
                    </a:ext>
                  </a:extLst>
                </p:cNvPr>
                <p:cNvSpPr/>
                <p:nvPr/>
              </p:nvSpPr>
              <p:spPr>
                <a:xfrm>
                  <a:off x="279451" y="1162211"/>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a:extLst>
                    <a:ext uri="{FF2B5EF4-FFF2-40B4-BE49-F238E27FC236}">
                      <a16:creationId xmlns:a16="http://schemas.microsoft.com/office/drawing/2014/main" id="{3889E09E-65AA-41E6-A714-64593052375D}"/>
                    </a:ext>
                  </a:extLst>
                </p:cNvPr>
                <p:cNvSpPr txBox="1"/>
                <p:nvPr/>
              </p:nvSpPr>
              <p:spPr>
                <a:xfrm>
                  <a:off x="317651" y="123574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8" name="テキスト ボックス 67">
              <a:extLst>
                <a:ext uri="{FF2B5EF4-FFF2-40B4-BE49-F238E27FC236}">
                  <a16:creationId xmlns:a16="http://schemas.microsoft.com/office/drawing/2014/main" id="{2DAA054F-36DC-D855-3203-33015158E6CC}"/>
                </a:ext>
              </a:extLst>
            </p:cNvPr>
            <p:cNvSpPr txBox="1"/>
            <p:nvPr/>
          </p:nvSpPr>
          <p:spPr>
            <a:xfrm>
              <a:off x="3366655" y="3999032"/>
              <a:ext cx="6267758" cy="553998"/>
            </a:xfrm>
            <a:prstGeom prst="rect">
              <a:avLst/>
            </a:prstGeom>
            <a:noFill/>
          </p:spPr>
          <p:txBody>
            <a:bodyPr wrap="square" rtlCol="0">
              <a:spAutoFit/>
            </a:bodyPr>
            <a:lstStyle/>
            <a:p>
              <a:r>
                <a:rPr kumimoji="1" lang="ja-JP" altLang="en-US" sz="1000" dirty="0">
                  <a:latin typeface="+mn-ea"/>
                </a:rPr>
                <a:t>□　開業後約２年が経過した和風創作居酒屋、従業員は親族とアルバイトによる個人事業</a:t>
              </a:r>
              <a:endParaRPr kumimoji="1" lang="en-US" altLang="ja-JP" sz="1000" dirty="0">
                <a:latin typeface="+mn-ea"/>
              </a:endParaRPr>
            </a:p>
            <a:p>
              <a:r>
                <a:rPr kumimoji="1" lang="ja-JP" altLang="en-US" sz="1000" dirty="0">
                  <a:latin typeface="+mn-ea"/>
                </a:rPr>
                <a:t>□　新規顧客の獲得に苦しみ、売上は伸び悩んでいた</a:t>
              </a:r>
              <a:endParaRPr kumimoji="1" lang="en-US" altLang="ja-JP" sz="1000" dirty="0">
                <a:latin typeface="+mn-ea"/>
              </a:endParaRPr>
            </a:p>
            <a:p>
              <a:r>
                <a:rPr kumimoji="1" lang="ja-JP" altLang="en-US" sz="1000" dirty="0">
                  <a:latin typeface="+mn-ea"/>
                </a:rPr>
                <a:t>□　店舗が地下にあり、視認性が良くないため、一見の顧客が入りにくい立地にある　</a:t>
              </a:r>
              <a:endParaRPr kumimoji="1" lang="en-US" altLang="ja-JP" sz="1000" dirty="0">
                <a:latin typeface="+mn-ea"/>
              </a:endParaRPr>
            </a:p>
          </p:txBody>
        </p:sp>
      </p:grpSp>
      <p:grpSp>
        <p:nvGrpSpPr>
          <p:cNvPr id="73" name="グループ化 72"/>
          <p:cNvGrpSpPr/>
          <p:nvPr/>
        </p:nvGrpSpPr>
        <p:grpSpPr>
          <a:xfrm>
            <a:off x="365840" y="1523512"/>
            <a:ext cx="9257355" cy="707886"/>
            <a:chOff x="529931" y="4748158"/>
            <a:chExt cx="9257355" cy="707886"/>
          </a:xfrm>
        </p:grpSpPr>
        <p:grpSp>
          <p:nvGrpSpPr>
            <p:cNvPr id="74" name="グループ化 73"/>
            <p:cNvGrpSpPr/>
            <p:nvPr/>
          </p:nvGrpSpPr>
          <p:grpSpPr>
            <a:xfrm>
              <a:off x="529931" y="4807946"/>
              <a:ext cx="2774055" cy="576000"/>
              <a:chOff x="4409473" y="2044014"/>
              <a:chExt cx="2774055" cy="576000"/>
            </a:xfrm>
          </p:grpSpPr>
          <p:sp>
            <p:nvSpPr>
              <p:cNvPr id="76" name="正方形/長方形 75">
                <a:extLst>
                  <a:ext uri="{FF2B5EF4-FFF2-40B4-BE49-F238E27FC236}">
                    <a16:creationId xmlns:a16="http://schemas.microsoft.com/office/drawing/2014/main" id="{2DB0A65F-C9AA-7882-B8D9-A92CAAAA3628}"/>
                  </a:ext>
                </a:extLst>
              </p:cNvPr>
              <p:cNvSpPr/>
              <p:nvPr/>
            </p:nvSpPr>
            <p:spPr>
              <a:xfrm>
                <a:off x="5073292" y="2081489"/>
                <a:ext cx="2110236"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77" name="楕円 7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8" name="テキスト ボックス 7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75" name="テキスト ボックス 74">
              <a:extLst>
                <a:ext uri="{FF2B5EF4-FFF2-40B4-BE49-F238E27FC236}">
                  <a16:creationId xmlns:a16="http://schemas.microsoft.com/office/drawing/2014/main" id="{2DAA054F-36DC-D855-3203-33015158E6CC}"/>
                </a:ext>
              </a:extLst>
            </p:cNvPr>
            <p:cNvSpPr txBox="1"/>
            <p:nvPr/>
          </p:nvSpPr>
          <p:spPr>
            <a:xfrm>
              <a:off x="3386360" y="4748158"/>
              <a:ext cx="6400926"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店舗の立地に難があったものの、制約条件として認識し、今、出来る範囲での改善を進めることとした</a:t>
              </a:r>
              <a:endParaRPr kumimoji="1" lang="en-US" altLang="ja-JP" sz="1000" spc="-20" dirty="0">
                <a:latin typeface="+mn-ea"/>
              </a:endParaRPr>
            </a:p>
            <a:p>
              <a:r>
                <a:rPr kumimoji="1" lang="ja-JP" altLang="en-US" sz="1000" dirty="0">
                  <a:latin typeface="+mn-ea"/>
                </a:rPr>
                <a:t>□　</a:t>
              </a:r>
              <a:r>
                <a:rPr kumimoji="1" lang="en-US" altLang="ja-JP" sz="1000" dirty="0">
                  <a:latin typeface="+mn-ea"/>
                </a:rPr>
                <a:t>SNS</a:t>
              </a:r>
              <a:r>
                <a:rPr kumimoji="1" lang="ja-JP" altLang="en-US" sz="1000" dirty="0">
                  <a:latin typeface="+mn-ea"/>
                </a:rPr>
                <a:t>を利用しているものの、効果は限定的であるとの自己評価であった</a:t>
              </a:r>
              <a:endParaRPr kumimoji="1" lang="en-US" altLang="ja-JP" sz="1000" dirty="0">
                <a:latin typeface="+mn-ea"/>
              </a:endParaRPr>
            </a:p>
            <a:p>
              <a:r>
                <a:rPr kumimoji="1" lang="ja-JP" altLang="en-US" sz="1000" dirty="0">
                  <a:latin typeface="+mn-ea"/>
                </a:rPr>
                <a:t>□　</a:t>
              </a:r>
              <a:r>
                <a:rPr kumimoji="1" lang="ja-JP" altLang="en-US" sz="1000" spc="70" dirty="0">
                  <a:latin typeface="+mn-ea"/>
                </a:rPr>
                <a:t>一定の固定客がおり、自分自身も当店を利用していたことから</a:t>
              </a:r>
              <a:r>
                <a:rPr kumimoji="1" lang="ja-JP" altLang="en-US" sz="1000" spc="60" dirty="0">
                  <a:latin typeface="+mn-ea"/>
                </a:rPr>
                <a:t>“ちょっと贅沢な創作料理”には、</a:t>
              </a:r>
              <a:endParaRPr kumimoji="1" lang="en-US" altLang="ja-JP" sz="1000" spc="60" dirty="0">
                <a:latin typeface="+mn-ea"/>
              </a:endParaRPr>
            </a:p>
            <a:p>
              <a:r>
                <a:rPr kumimoji="1" lang="ja-JP" altLang="en-US" sz="1000" dirty="0">
                  <a:latin typeface="+mn-ea"/>
                </a:rPr>
                <a:t>　　子育てが一段落した美食を求める中年層に一定の需要があるものと考えた</a:t>
              </a:r>
              <a:endParaRPr kumimoji="1" lang="en-US" altLang="ja-JP" sz="1000" dirty="0">
                <a:latin typeface="+mn-ea"/>
              </a:endParaRPr>
            </a:p>
          </p:txBody>
        </p:sp>
      </p:grpSp>
      <p:grpSp>
        <p:nvGrpSpPr>
          <p:cNvPr id="79" name="グループ化 78"/>
          <p:cNvGrpSpPr/>
          <p:nvPr/>
        </p:nvGrpSpPr>
        <p:grpSpPr>
          <a:xfrm>
            <a:off x="365840" y="2298901"/>
            <a:ext cx="9072851" cy="1323439"/>
            <a:chOff x="335922" y="1997637"/>
            <a:chExt cx="9072851" cy="1323439"/>
          </a:xfrm>
        </p:grpSpPr>
        <p:sp>
          <p:nvSpPr>
            <p:cNvPr id="80" name="楕円 79">
              <a:extLst>
                <a:ext uri="{FF2B5EF4-FFF2-40B4-BE49-F238E27FC236}">
                  <a16:creationId xmlns:a16="http://schemas.microsoft.com/office/drawing/2014/main" id="{2AE0324C-3B8C-24E1-8BC4-F9FCA16881D9}"/>
                </a:ext>
              </a:extLst>
            </p:cNvPr>
            <p:cNvSpPr/>
            <p:nvPr/>
          </p:nvSpPr>
          <p:spPr>
            <a:xfrm>
              <a:off x="335922" y="2006422"/>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81" name="正方形/長方形 80">
              <a:extLst>
                <a:ext uri="{FF2B5EF4-FFF2-40B4-BE49-F238E27FC236}">
                  <a16:creationId xmlns:a16="http://schemas.microsoft.com/office/drawing/2014/main" id="{3EC40967-2ED1-3B72-5B58-805876737928}"/>
                </a:ext>
              </a:extLst>
            </p:cNvPr>
            <p:cNvSpPr/>
            <p:nvPr/>
          </p:nvSpPr>
          <p:spPr>
            <a:xfrm>
              <a:off x="999741" y="2075613"/>
              <a:ext cx="2110235"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82" name="正方形/長方形 81"/>
            <p:cNvSpPr/>
            <p:nvPr/>
          </p:nvSpPr>
          <p:spPr>
            <a:xfrm>
              <a:off x="405550" y="2081128"/>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83" name="テキスト ボックス 82">
              <a:extLst>
                <a:ext uri="{FF2B5EF4-FFF2-40B4-BE49-F238E27FC236}">
                  <a16:creationId xmlns:a16="http://schemas.microsoft.com/office/drawing/2014/main" id="{2DAA054F-36DC-D855-3203-33015158E6CC}"/>
                </a:ext>
              </a:extLst>
            </p:cNvPr>
            <p:cNvSpPr txBox="1"/>
            <p:nvPr/>
          </p:nvSpPr>
          <p:spPr>
            <a:xfrm>
              <a:off x="3172646" y="1997637"/>
              <a:ext cx="6236127" cy="1323439"/>
            </a:xfrm>
            <a:prstGeom prst="rect">
              <a:avLst/>
            </a:prstGeom>
            <a:noFill/>
          </p:spPr>
          <p:txBody>
            <a:bodyPr wrap="square" rtlCol="0">
              <a:spAutoFit/>
            </a:bodyPr>
            <a:lstStyle/>
            <a:p>
              <a:r>
                <a:rPr kumimoji="1" lang="ja-JP" altLang="en-US" sz="1000" dirty="0">
                  <a:latin typeface="+mn-ea"/>
                </a:rPr>
                <a:t>□　</a:t>
              </a:r>
              <a:r>
                <a:rPr kumimoji="1" lang="ja-JP" altLang="en-US" sz="1000" spc="50" dirty="0">
                  <a:latin typeface="+mn-ea"/>
                </a:rPr>
                <a:t>まず、客数と客単価を具体的に高めていくための、接客話法、お得感あるメニューの提案、今後</a:t>
              </a:r>
              <a:endParaRPr kumimoji="1" lang="en-US" altLang="ja-JP" sz="1000" spc="50" dirty="0">
                <a:latin typeface="+mn-ea"/>
              </a:endParaRPr>
            </a:p>
            <a:p>
              <a:r>
                <a:rPr kumimoji="1" lang="ja-JP" altLang="en-US" sz="1000" spc="60" dirty="0">
                  <a:latin typeface="+mn-ea"/>
                </a:rPr>
                <a:t>　　の顧客</a:t>
              </a:r>
              <a:r>
                <a:rPr kumimoji="1" lang="ja-JP" altLang="en-US" sz="1000" dirty="0">
                  <a:latin typeface="+mn-ea"/>
                </a:rPr>
                <a:t>ターゲット等、改善の方向性について対話を進めた</a:t>
              </a:r>
              <a:endParaRPr kumimoji="1" lang="en-US" altLang="ja-JP" sz="1000" dirty="0">
                <a:latin typeface="+mn-ea"/>
              </a:endParaRPr>
            </a:p>
            <a:p>
              <a:r>
                <a:rPr kumimoji="1" lang="ja-JP" altLang="en-US" sz="1000" dirty="0">
                  <a:latin typeface="+mn-ea"/>
                </a:rPr>
                <a:t>□　専門家（フードコーディネーター）を派遣して、具体的な支援策の提案を実施</a:t>
              </a:r>
              <a:endParaRPr kumimoji="1" lang="en-US" altLang="ja-JP" sz="100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客数増加策</a:t>
              </a:r>
              <a:r>
                <a:rPr kumimoji="1" lang="en-US" altLang="ja-JP" sz="1000" dirty="0">
                  <a:latin typeface="+mn-ea"/>
                </a:rPr>
                <a:t>】</a:t>
              </a:r>
            </a:p>
            <a:p>
              <a:r>
                <a:rPr kumimoji="1" lang="ja-JP" altLang="en-US" sz="1000" dirty="0">
                  <a:latin typeface="+mn-ea"/>
                </a:rPr>
                <a:t>　　①ファサード（建築物の外観や看板）の工夫により一見の顧客の来店を喚起</a:t>
              </a:r>
              <a:endParaRPr kumimoji="1" lang="en-US" altLang="ja-JP" sz="1000" dirty="0">
                <a:latin typeface="+mn-ea"/>
              </a:endParaRPr>
            </a:p>
            <a:p>
              <a:r>
                <a:rPr kumimoji="1" lang="ja-JP" altLang="en-US" sz="1000" dirty="0">
                  <a:latin typeface="+mn-ea"/>
                </a:rPr>
                <a:t>　　②</a:t>
              </a:r>
              <a:r>
                <a:rPr kumimoji="1" lang="en-US" altLang="ja-JP" sz="1000" spc="-10" dirty="0">
                  <a:latin typeface="+mn-ea"/>
                </a:rPr>
                <a:t>SNS</a:t>
              </a:r>
              <a:r>
                <a:rPr kumimoji="1" lang="ja-JP" altLang="en-US" sz="1000" spc="-10" dirty="0">
                  <a:latin typeface="+mn-ea"/>
                </a:rPr>
                <a:t>の更なる有効活用による目的来店を喚起（写真の掲載やインフルエンサーへのアプローチ等）</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客単価増加策</a:t>
              </a:r>
              <a:r>
                <a:rPr kumimoji="1" lang="en-US" altLang="ja-JP" sz="1000" dirty="0">
                  <a:latin typeface="+mn-ea"/>
                </a:rPr>
                <a:t>】</a:t>
              </a:r>
            </a:p>
            <a:p>
              <a:r>
                <a:rPr kumimoji="1" lang="ja-JP" altLang="en-US" sz="1000" dirty="0">
                  <a:latin typeface="+mn-ea"/>
                </a:rPr>
                <a:t>　　③メニューブックの改善（レイアウト、文字、写真の有効活用等）</a:t>
              </a:r>
              <a:endParaRPr kumimoji="1" lang="en-US" altLang="ja-JP" sz="1000" dirty="0">
                <a:latin typeface="+mn-ea"/>
              </a:endParaRPr>
            </a:p>
          </p:txBody>
        </p:sp>
      </p:grpSp>
      <p:grpSp>
        <p:nvGrpSpPr>
          <p:cNvPr id="84" name="グループ化 83"/>
          <p:cNvGrpSpPr/>
          <p:nvPr/>
        </p:nvGrpSpPr>
        <p:grpSpPr>
          <a:xfrm>
            <a:off x="365840" y="3636103"/>
            <a:ext cx="9327208" cy="707886"/>
            <a:chOff x="367553" y="1985643"/>
            <a:chExt cx="9327208" cy="707886"/>
          </a:xfrm>
        </p:grpSpPr>
        <p:sp>
          <p:nvSpPr>
            <p:cNvPr id="85" name="楕円 84">
              <a:extLst>
                <a:ext uri="{FF2B5EF4-FFF2-40B4-BE49-F238E27FC236}">
                  <a16:creationId xmlns:a16="http://schemas.microsoft.com/office/drawing/2014/main" id="{2AE0324C-3B8C-24E1-8BC4-F9FCA16881D9}"/>
                </a:ext>
              </a:extLst>
            </p:cNvPr>
            <p:cNvSpPr/>
            <p:nvPr/>
          </p:nvSpPr>
          <p:spPr>
            <a:xfrm>
              <a:off x="367553" y="2062181"/>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86" name="正方形/長方形 85">
              <a:extLst>
                <a:ext uri="{FF2B5EF4-FFF2-40B4-BE49-F238E27FC236}">
                  <a16:creationId xmlns:a16="http://schemas.microsoft.com/office/drawing/2014/main" id="{3EC40967-2ED1-3B72-5B58-805876737928}"/>
                </a:ext>
              </a:extLst>
            </p:cNvPr>
            <p:cNvSpPr/>
            <p:nvPr/>
          </p:nvSpPr>
          <p:spPr>
            <a:xfrm>
              <a:off x="1033968" y="2083191"/>
              <a:ext cx="210282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87" name="正方形/長方形 86"/>
            <p:cNvSpPr/>
            <p:nvPr/>
          </p:nvSpPr>
          <p:spPr>
            <a:xfrm>
              <a:off x="427939"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88" name="テキスト ボックス 87">
              <a:extLst>
                <a:ext uri="{FF2B5EF4-FFF2-40B4-BE49-F238E27FC236}">
                  <a16:creationId xmlns:a16="http://schemas.microsoft.com/office/drawing/2014/main" id="{2DAA054F-36DC-D855-3203-33015158E6CC}"/>
                </a:ext>
              </a:extLst>
            </p:cNvPr>
            <p:cNvSpPr txBox="1"/>
            <p:nvPr/>
          </p:nvSpPr>
          <p:spPr>
            <a:xfrm>
              <a:off x="3223982" y="1985643"/>
              <a:ext cx="6470779"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コロナの長期化で資金繰りが厳しい状況にあったが、資金手当により改善活動に軸足を置くことができた</a:t>
              </a:r>
              <a:endParaRPr kumimoji="1" lang="en-US" altLang="ja-JP" sz="1000" spc="-40" dirty="0">
                <a:latin typeface="+mn-ea"/>
              </a:endParaRPr>
            </a:p>
            <a:p>
              <a:r>
                <a:rPr kumimoji="1" lang="ja-JP" altLang="en-US" sz="1000" dirty="0">
                  <a:latin typeface="+mn-ea"/>
                </a:rPr>
                <a:t>□　</a:t>
              </a:r>
              <a:r>
                <a:rPr kumimoji="1" lang="ja-JP" altLang="en-US" sz="1000" spc="-20" dirty="0">
                  <a:latin typeface="+mn-ea"/>
                </a:rPr>
                <a:t>また、方向性が明確となったことにより、自信を回復し、精力的に取り組むことができるようになった</a:t>
              </a:r>
              <a:endParaRPr kumimoji="1" lang="en-US" altLang="ja-JP" sz="1000" spc="-20" dirty="0">
                <a:latin typeface="+mn-ea"/>
              </a:endParaRPr>
            </a:p>
            <a:p>
              <a:r>
                <a:rPr kumimoji="1" lang="ja-JP" altLang="en-US" sz="1000" dirty="0">
                  <a:latin typeface="+mn-ea"/>
                </a:rPr>
                <a:t>□　現在は、集客のきっかけとなる他店にはない“創作オリジナル料理”について研究を進めている</a:t>
              </a:r>
              <a:endParaRPr kumimoji="1" lang="en-US" altLang="ja-JP" sz="1000" dirty="0">
                <a:latin typeface="+mn-ea"/>
              </a:endParaRPr>
            </a:p>
            <a:p>
              <a:r>
                <a:rPr kumimoji="1" lang="ja-JP" altLang="en-US" sz="1000" dirty="0">
                  <a:latin typeface="+mn-ea"/>
                </a:rPr>
                <a:t>□　若年層の新規顧客獲得のため</a:t>
              </a:r>
              <a:r>
                <a:rPr kumimoji="1" lang="en-US" altLang="ja-JP" sz="1000" dirty="0">
                  <a:latin typeface="+mn-ea"/>
                </a:rPr>
                <a:t>Instagram</a:t>
              </a:r>
              <a:r>
                <a:rPr kumimoji="1" lang="ja-JP" altLang="en-US" sz="1000" dirty="0">
                  <a:latin typeface="+mn-ea"/>
                </a:rPr>
                <a:t>を導入し、アルバイトが中心となって情報更新を行っている</a:t>
              </a:r>
              <a:endParaRPr kumimoji="1" lang="en-US" altLang="ja-JP" sz="1000" dirty="0">
                <a:latin typeface="+mn-ea"/>
              </a:endParaRPr>
            </a:p>
          </p:txBody>
        </p:sp>
      </p:grp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86904" y="489453"/>
            <a:ext cx="6797044" cy="246221"/>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ここでは、単なる財務分析の結果だけではなく、総合的にどのような点に着目し支援したかについて紹介します。</a:t>
            </a:r>
            <a:endParaRPr kumimoji="1" lang="en-US" altLang="ja-JP" sz="1000" dirty="0"/>
          </a:p>
        </p:txBody>
      </p:sp>
      <p:sp>
        <p:nvSpPr>
          <p:cNvPr id="35"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36</a:t>
            </a:fld>
            <a:endParaRPr kumimoji="1" lang="ja-JP" altLang="en-US" dirty="0"/>
          </a:p>
        </p:txBody>
      </p:sp>
      <p:sp>
        <p:nvSpPr>
          <p:cNvPr id="36" name="正方形/長方形 35">
            <a:extLst>
              <a:ext uri="{FF2B5EF4-FFF2-40B4-BE49-F238E27FC236}">
                <a16:creationId xmlns:a16="http://schemas.microsoft.com/office/drawing/2014/main" id="{0F6F2528-8826-4499-997C-75D3EE061DC6}"/>
              </a:ext>
            </a:extLst>
          </p:cNvPr>
          <p:cNvSpPr/>
          <p:nvPr/>
        </p:nvSpPr>
        <p:spPr>
          <a:xfrm>
            <a:off x="273000" y="4539112"/>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37" name="テキスト ボックス 36">
            <a:extLst>
              <a:ext uri="{FF2B5EF4-FFF2-40B4-BE49-F238E27FC236}">
                <a16:creationId xmlns:a16="http://schemas.microsoft.com/office/drawing/2014/main" id="{807A53AA-EC3A-45EB-B92A-132AF7107C18}"/>
              </a:ext>
            </a:extLst>
          </p:cNvPr>
          <p:cNvSpPr txBox="1"/>
          <p:nvPr/>
        </p:nvSpPr>
        <p:spPr>
          <a:xfrm>
            <a:off x="558140" y="5046974"/>
            <a:ext cx="8870867" cy="1554272"/>
          </a:xfrm>
          <a:prstGeom prst="rect">
            <a:avLst/>
          </a:prstGeom>
          <a:noFill/>
        </p:spPr>
        <p:txBody>
          <a:bodyPr wrap="square" rtlCol="0">
            <a:spAutoFit/>
          </a:bodyPr>
          <a:lstStyle/>
          <a:p>
            <a:pPr>
              <a:spcAft>
                <a:spcPts val="600"/>
              </a:spcAft>
            </a:pPr>
            <a:r>
              <a:rPr kumimoji="1" lang="ja-JP" altLang="en-US" sz="1000" dirty="0">
                <a:latin typeface="游ゴシック" panose="020B0400000000000000" pitchFamily="50" charset="-128"/>
              </a:rPr>
              <a:t>　</a:t>
            </a:r>
            <a:r>
              <a:rPr kumimoji="1" lang="ja-JP" altLang="en-US" sz="1000" spc="30" dirty="0">
                <a:latin typeface="游ゴシック" panose="020B0400000000000000" pitchFamily="50" charset="-128"/>
              </a:rPr>
              <a:t>独立開業に伴い、創業資金に対応した先に対する支援事例です。飲食店での従事歴が長くノウハウも十分にあり、サラリーマン時代の固定客から</a:t>
            </a:r>
            <a:r>
              <a:rPr kumimoji="1" lang="ja-JP" altLang="en-US" sz="1000" dirty="0">
                <a:latin typeface="游ゴシック" panose="020B0400000000000000" pitchFamily="50" charset="-128"/>
              </a:rPr>
              <a:t>「独立後も利用する」との応援体制もあったことから開業を決意されました。しかし、開業から約２年を経過した頃、創業計画策定時点では予定されて</a:t>
            </a:r>
            <a:r>
              <a:rPr kumimoji="1" lang="ja-JP" altLang="en-US" sz="1000" spc="10" dirty="0">
                <a:latin typeface="游ゴシック" panose="020B0400000000000000" pitchFamily="50" charset="-128"/>
              </a:rPr>
              <a:t>いなかった運転資金（赤字補填）の相談がありました。</a:t>
            </a:r>
            <a:r>
              <a:rPr kumimoji="1" lang="ja-JP" altLang="en-US" sz="1000" spc="20" dirty="0">
                <a:latin typeface="游ゴシック" panose="020B0400000000000000" pitchFamily="50" charset="-128"/>
              </a:rPr>
              <a:t>そこで、運転資金が必要となった経緯・背景を丁寧にヒアリングしたところ、「①旧来からの固定客を中心に一定の売上は確保できていたが、②新規顧客の獲得ができず、売上の増加が頭打ちとなっている。③結果として、損益分岐点売上高を</a:t>
            </a:r>
            <a:r>
              <a:rPr kumimoji="1" lang="ja-JP" altLang="en-US" sz="1000" spc="30" dirty="0">
                <a:latin typeface="游ゴシック" panose="020B0400000000000000" pitchFamily="50" charset="-128"/>
              </a:rPr>
              <a:t>確保できずにおり、手元資金が枯渇しつつある。④自身で</a:t>
            </a:r>
            <a:r>
              <a:rPr kumimoji="1" lang="en-US" altLang="ja-JP" sz="1000" spc="30" dirty="0">
                <a:latin typeface="游ゴシック" panose="020B0400000000000000" pitchFamily="50" charset="-128"/>
              </a:rPr>
              <a:t>SNS</a:t>
            </a:r>
            <a:r>
              <a:rPr kumimoji="1" lang="ja-JP" altLang="en-US" sz="1000" spc="30" dirty="0">
                <a:latin typeface="游ゴシック" panose="020B0400000000000000" pitchFamily="50" charset="-128"/>
              </a:rPr>
              <a:t>やメニューの改良等、工夫を講じてみたが奏功しなかった。」ことが把握できました。</a:t>
            </a:r>
            <a:r>
              <a:rPr kumimoji="1" lang="ja-JP" altLang="en-US" sz="1000" dirty="0">
                <a:latin typeface="游ゴシック" panose="020B0400000000000000" pitchFamily="50" charset="-128"/>
              </a:rPr>
              <a:t>それを踏まえ、運転資金の追加融資による金融支援と専門家派遣による経営支援を一体で行いました。</a:t>
            </a:r>
          </a:p>
          <a:p>
            <a:pPr>
              <a:spcAft>
                <a:spcPts val="600"/>
              </a:spcAft>
            </a:pPr>
            <a:r>
              <a:rPr kumimoji="1" lang="ja-JP" altLang="en-US" sz="1000">
                <a:latin typeface="游ゴシック" panose="020B0400000000000000" pitchFamily="50" charset="-128"/>
              </a:rPr>
              <a:t>　</a:t>
            </a:r>
            <a:r>
              <a:rPr kumimoji="1" lang="ja-JP" altLang="en-US" sz="1000" spc="20">
                <a:latin typeface="游ゴシック" panose="020B0400000000000000" pitchFamily="50" charset="-128"/>
              </a:rPr>
              <a:t>経営者は、自身の経営手法に対するプライドを持っていることも少なくありません。そのため、本件では、客観的事実に基づいて丁寧に対話を行うことで、経営者に納得感を持って改善活動に取り組んでもらえました。結果として、経営者との信頼関係構築につながり、業績改善にも寄与できたと</a:t>
            </a:r>
            <a:r>
              <a:rPr kumimoji="1" lang="ja-JP" altLang="en-US" sz="1000">
                <a:latin typeface="游ゴシック" panose="020B0400000000000000" pitchFamily="50" charset="-128"/>
              </a:rPr>
              <a:t>感じました。今後も事実に着目し、丁寧にヒアリングすることで、経営者と一緒に経営課題に向き合っていきたいと思います。</a:t>
            </a:r>
            <a:endParaRPr kumimoji="1" lang="ja-JP" altLang="en-US" sz="1000" dirty="0">
              <a:latin typeface="游ゴシック" panose="020B0400000000000000" pitchFamily="50" charset="-128"/>
            </a:endParaRPr>
          </a:p>
        </p:txBody>
      </p:sp>
      <p:cxnSp>
        <p:nvCxnSpPr>
          <p:cNvPr id="38" name="直線コネクタ 37">
            <a:extLst>
              <a:ext uri="{FF2B5EF4-FFF2-40B4-BE49-F238E27FC236}">
                <a16:creationId xmlns:a16="http://schemas.microsoft.com/office/drawing/2014/main" id="{0EB3233E-B893-4679-07F8-520BB236E985}"/>
              </a:ext>
            </a:extLst>
          </p:cNvPr>
          <p:cNvCxnSpPr/>
          <p:nvPr/>
        </p:nvCxnSpPr>
        <p:spPr>
          <a:xfrm>
            <a:off x="252412" y="73567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953F065-07C0-479B-ADBB-DF89BC859277}"/>
              </a:ext>
            </a:extLst>
          </p:cNvPr>
          <p:cNvCxnSpPr/>
          <p:nvPr/>
        </p:nvCxnSpPr>
        <p:spPr>
          <a:xfrm>
            <a:off x="222020" y="44185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953F065-07C0-479B-ADBB-DF89BC859277}"/>
              </a:ext>
            </a:extLst>
          </p:cNvPr>
          <p:cNvCxnSpPr/>
          <p:nvPr/>
        </p:nvCxnSpPr>
        <p:spPr>
          <a:xfrm>
            <a:off x="222020" y="66204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2" name="テキスト ボックス 4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Tree>
    <p:extLst>
      <p:ext uri="{BB962C8B-B14F-4D97-AF65-F5344CB8AC3E}">
        <p14:creationId xmlns:p14="http://schemas.microsoft.com/office/powerpoint/2010/main" val="2774011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37</a:t>
            </a:fld>
            <a:endParaRPr kumimoji="1" lang="ja-JP" altLang="en-US"/>
          </a:p>
        </p:txBody>
      </p:sp>
      <p:sp>
        <p:nvSpPr>
          <p:cNvPr id="6" name="正方形/長方形 5"/>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5" name="タイトル 2"/>
          <p:cNvSpPr txBox="1">
            <a:spLocks/>
          </p:cNvSpPr>
          <p:nvPr/>
        </p:nvSpPr>
        <p:spPr>
          <a:xfrm>
            <a:off x="373768" y="2490033"/>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５　小売業</a:t>
            </a:r>
            <a:endParaRPr lang="ja-JP" altLang="en-US" dirty="0"/>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4198791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A48ECE-C68D-4B11-BDAC-A243A2739F51}"/>
              </a:ext>
            </a:extLst>
          </p:cNvPr>
          <p:cNvSpPr txBox="1"/>
          <p:nvPr/>
        </p:nvSpPr>
        <p:spPr>
          <a:xfrm>
            <a:off x="0" y="0"/>
            <a:ext cx="6638243"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１</a:t>
            </a:r>
          </a:p>
        </p:txBody>
      </p:sp>
      <p:sp>
        <p:nvSpPr>
          <p:cNvPr id="52" name="正方形/長方形 51">
            <a:extLst>
              <a:ext uri="{FF2B5EF4-FFF2-40B4-BE49-F238E27FC236}">
                <a16:creationId xmlns:a16="http://schemas.microsoft.com/office/drawing/2014/main" id="{9DC8ABF3-DA5A-8410-556A-713391733E0F}"/>
              </a:ext>
            </a:extLst>
          </p:cNvPr>
          <p:cNvSpPr/>
          <p:nvPr/>
        </p:nvSpPr>
        <p:spPr>
          <a:xfrm>
            <a:off x="273000" y="464049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大手</a:t>
            </a:r>
            <a:r>
              <a:rPr kumimoji="1" lang="ja-JP" altLang="en-US" b="1" dirty="0">
                <a:solidFill>
                  <a:schemeClr val="tx1"/>
                </a:solidFill>
                <a:latin typeface="+mn-ea"/>
              </a:rPr>
              <a:t>・全国チェーンというものを冷静に捉えること</a:t>
            </a:r>
            <a:r>
              <a:rPr kumimoji="1" lang="ja-JP" altLang="en-US" b="1">
                <a:solidFill>
                  <a:schemeClr val="tx1"/>
                </a:solidFill>
                <a:latin typeface="+mn-ea"/>
              </a:rPr>
              <a:t>が重要　～</a:t>
            </a:r>
            <a:endParaRPr kumimoji="1" lang="ja-JP" altLang="en-US" b="1" dirty="0">
              <a:solidFill>
                <a:schemeClr val="tx1"/>
              </a:solidFill>
              <a:latin typeface="+mn-ea"/>
            </a:endParaRPr>
          </a:p>
        </p:txBody>
      </p:sp>
      <p:sp>
        <p:nvSpPr>
          <p:cNvPr id="57" name="テキスト ボックス 56">
            <a:extLst>
              <a:ext uri="{FF2B5EF4-FFF2-40B4-BE49-F238E27FC236}">
                <a16:creationId xmlns:a16="http://schemas.microsoft.com/office/drawing/2014/main" id="{B7E2E35D-CE6F-8ECA-F9AB-4FBB3A142711}"/>
              </a:ext>
            </a:extLst>
          </p:cNvPr>
          <p:cNvSpPr txBox="1"/>
          <p:nvPr/>
        </p:nvSpPr>
        <p:spPr>
          <a:xfrm>
            <a:off x="558141" y="5178108"/>
            <a:ext cx="8835240" cy="1400383"/>
          </a:xfrm>
          <a:prstGeom prst="rect">
            <a:avLst/>
          </a:prstGeom>
          <a:noFill/>
        </p:spPr>
        <p:txBody>
          <a:bodyPr wrap="square" rtlCol="0">
            <a:spAutoFit/>
          </a:bodyPr>
          <a:lstStyle/>
          <a:p>
            <a:r>
              <a:rPr kumimoji="1" lang="ja-JP" altLang="en-US" sz="1000" spc="-20" dirty="0"/>
              <a:t>　小売業は製造業や飲食業と異なり、自ら品質や味といった差別化を創造することが困難な業種といえます。従って品揃えや、取り扱う商品への専門知識、</a:t>
            </a:r>
            <a:r>
              <a:rPr kumimoji="1" lang="ja-JP" altLang="en-US" sz="1000" spc="40" dirty="0"/>
              <a:t>専門的なアフターサービス等との関連的な販売（例：特定人気車種に特化した中古車販売業）等が事業性を見極めるポイントになります。一方で、</a:t>
            </a:r>
            <a:r>
              <a:rPr kumimoji="1" lang="ja-JP" altLang="en-US" sz="1000" spc="-20" dirty="0"/>
              <a:t>大手量販店は大量仕入大量販売を軸としたビジネスモデルを展開していますが、昨今では決して侮ることができない専門商材の販売も手掛け始めて</a:t>
            </a:r>
            <a:r>
              <a:rPr kumimoji="1" lang="ja-JP" altLang="en-US" sz="1000" spc="20" dirty="0"/>
              <a:t>います</a:t>
            </a:r>
            <a:r>
              <a:rPr kumimoji="1" lang="ja-JP" altLang="en-US" sz="1000" spc="50" dirty="0"/>
              <a:t>（例：ホームセンターでペットやプラモデル関連の商材販売）。大手量販店は、建設や流通コストも徹底的に低減し、好立地に出店しています。</a:t>
            </a:r>
            <a:r>
              <a:rPr kumimoji="1" lang="ja-JP" altLang="en-US" sz="1000" spc="-20" dirty="0"/>
              <a:t>そのような大手量販店が、中小小売業の主要な生命線である専門性・趣味性の高い分野に進出してくることは脅威といえます。</a:t>
            </a:r>
            <a:endParaRPr kumimoji="1" lang="en-US" altLang="ja-JP" sz="1000" spc="-20" dirty="0"/>
          </a:p>
          <a:p>
            <a:pPr>
              <a:spcBef>
                <a:spcPts val="600"/>
              </a:spcBef>
            </a:pPr>
            <a:r>
              <a:rPr kumimoji="1" lang="ja-JP" altLang="en-US" sz="1000" spc="-20" dirty="0"/>
              <a:t>　このような昨今の大手競合の傾向も踏まえると、金融機関は地域の中小企業を応援することが多いこともあり、事業性の判断も“判官贔屓”になりがちで、</a:t>
            </a:r>
            <a:r>
              <a:rPr kumimoji="1" lang="ja-JP" altLang="en-US" sz="1000" spc="-40" dirty="0"/>
              <a:t>“大手のサービスは均質的”“大きいから小回りが効かない”と固定概念で捉えてしまうこともありますが、似たような商品なら“安い”“近い”という強力な武器を</a:t>
            </a:r>
            <a:r>
              <a:rPr kumimoji="1" lang="ja-JP" altLang="en-US" sz="1000" spc="-50" dirty="0"/>
              <a:t>持った競争相手だという点、そして、取引先企業の“こだわり”が、競争相手にどのくらい対抗できるか、という点を冷静に判断することがポイントになります。</a:t>
            </a:r>
            <a:endParaRPr kumimoji="1" lang="en-US" altLang="ja-JP" sz="1000" spc="-50" dirty="0"/>
          </a:p>
        </p:txBody>
      </p:sp>
      <p:sp>
        <p:nvSpPr>
          <p:cNvPr id="61" name="テキスト ボックス 6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基本原則・商圏</a:t>
            </a:r>
          </a:p>
        </p:txBody>
      </p:sp>
      <p:sp>
        <p:nvSpPr>
          <p:cNvPr id="72" name="テキスト ボックス 7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grpSp>
        <p:nvGrpSpPr>
          <p:cNvPr id="51" name="グループ化 50">
            <a:extLst>
              <a:ext uri="{FF2B5EF4-FFF2-40B4-BE49-F238E27FC236}">
                <a16:creationId xmlns:a16="http://schemas.microsoft.com/office/drawing/2014/main" id="{B50336DB-1DE8-14C2-27D8-3C920B5AA009}"/>
              </a:ext>
            </a:extLst>
          </p:cNvPr>
          <p:cNvGrpSpPr/>
          <p:nvPr/>
        </p:nvGrpSpPr>
        <p:grpSpPr>
          <a:xfrm>
            <a:off x="299662" y="612837"/>
            <a:ext cx="3148012" cy="885825"/>
            <a:chOff x="333374" y="789944"/>
            <a:chExt cx="3148012" cy="885825"/>
          </a:xfrm>
        </p:grpSpPr>
        <p:grpSp>
          <p:nvGrpSpPr>
            <p:cNvPr id="60" name="グループ化 59">
              <a:extLst>
                <a:ext uri="{FF2B5EF4-FFF2-40B4-BE49-F238E27FC236}">
                  <a16:creationId xmlns:a16="http://schemas.microsoft.com/office/drawing/2014/main" id="{D7B3E4BF-A8C3-5595-3C32-F7AA9905B6B4}"/>
                </a:ext>
              </a:extLst>
            </p:cNvPr>
            <p:cNvGrpSpPr/>
            <p:nvPr/>
          </p:nvGrpSpPr>
          <p:grpSpPr>
            <a:xfrm>
              <a:off x="333374" y="789944"/>
              <a:ext cx="1162051" cy="885825"/>
              <a:chOff x="295274" y="1523999"/>
              <a:chExt cx="1162051" cy="885825"/>
            </a:xfrm>
          </p:grpSpPr>
          <p:sp>
            <p:nvSpPr>
              <p:cNvPr id="63" name="楕円 62">
                <a:extLst>
                  <a:ext uri="{FF2B5EF4-FFF2-40B4-BE49-F238E27FC236}">
                    <a16:creationId xmlns:a16="http://schemas.microsoft.com/office/drawing/2014/main" id="{D46B292A-9C4D-AF9F-02B9-062F9E957540}"/>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64" name="テキスト ボックス 63">
                <a:extLst>
                  <a:ext uri="{FF2B5EF4-FFF2-40B4-BE49-F238E27FC236}">
                    <a16:creationId xmlns:a16="http://schemas.microsoft.com/office/drawing/2014/main" id="{75BECF63-371D-5C65-9807-95161A6CE51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mn-ea"/>
                  </a:rPr>
                  <a:t>１</a:t>
                </a:r>
              </a:p>
            </p:txBody>
          </p:sp>
        </p:grpSp>
        <p:sp>
          <p:nvSpPr>
            <p:cNvPr id="62" name="正方形/長方形 61">
              <a:extLst>
                <a:ext uri="{FF2B5EF4-FFF2-40B4-BE49-F238E27FC236}">
                  <a16:creationId xmlns:a16="http://schemas.microsoft.com/office/drawing/2014/main" id="{B8E82E46-0C41-C791-2B27-A6C1A2BA465C}"/>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中小規模の小売業</a:t>
              </a:r>
              <a:endParaRPr kumimoji="1" lang="en-US" altLang="ja-JP" sz="1200" b="1" dirty="0">
                <a:solidFill>
                  <a:schemeClr val="tx1"/>
                </a:solidFill>
                <a:latin typeface="+mn-ea"/>
              </a:endParaRPr>
            </a:p>
            <a:p>
              <a:pPr algn="ctr"/>
              <a:r>
                <a:rPr kumimoji="1" lang="ja-JP" altLang="en-US" sz="1600" b="1" dirty="0">
                  <a:solidFill>
                    <a:schemeClr val="tx1"/>
                  </a:solidFill>
                  <a:latin typeface="+mn-ea"/>
                </a:rPr>
                <a:t>戦いの基本原則</a:t>
              </a:r>
              <a:endParaRPr kumimoji="1" lang="en-US" altLang="ja-JP" sz="1600" b="1" dirty="0">
                <a:solidFill>
                  <a:schemeClr val="tx1"/>
                </a:solidFill>
                <a:latin typeface="+mn-ea"/>
              </a:endParaRPr>
            </a:p>
          </p:txBody>
        </p:sp>
      </p:grpSp>
      <p:sp>
        <p:nvSpPr>
          <p:cNvPr id="65" name="テキスト ボックス 64">
            <a:extLst>
              <a:ext uri="{FF2B5EF4-FFF2-40B4-BE49-F238E27FC236}">
                <a16:creationId xmlns:a16="http://schemas.microsoft.com/office/drawing/2014/main" id="{D834E14B-ADC0-AF6D-EE2E-5E872AD68777}"/>
              </a:ext>
            </a:extLst>
          </p:cNvPr>
          <p:cNvSpPr txBox="1"/>
          <p:nvPr/>
        </p:nvSpPr>
        <p:spPr>
          <a:xfrm>
            <a:off x="3365104" y="2487222"/>
            <a:ext cx="1338124" cy="769441"/>
          </a:xfrm>
          <a:prstGeom prst="rect">
            <a:avLst/>
          </a:prstGeom>
          <a:noFill/>
        </p:spPr>
        <p:txBody>
          <a:bodyPr wrap="square" rtlCol="0">
            <a:spAutoFit/>
          </a:bodyPr>
          <a:lstStyle/>
          <a:p>
            <a:pPr algn="ctr"/>
            <a:r>
              <a:rPr kumimoji="1" lang="ja-JP" altLang="en-US" sz="4400" b="1" dirty="0">
                <a:solidFill>
                  <a:schemeClr val="tx1">
                    <a:lumMod val="50000"/>
                    <a:lumOff val="50000"/>
                  </a:schemeClr>
                </a:solidFill>
                <a:latin typeface="+mn-ea"/>
                <a:cs typeface="Times New Roman" panose="02020603050405020304" pitchFamily="18" charset="0"/>
              </a:rPr>
              <a:t>に</a:t>
            </a:r>
          </a:p>
        </p:txBody>
      </p:sp>
      <p:sp>
        <p:nvSpPr>
          <p:cNvPr id="66" name="テキスト ボックス 65">
            <a:extLst>
              <a:ext uri="{FF2B5EF4-FFF2-40B4-BE49-F238E27FC236}">
                <a16:creationId xmlns:a16="http://schemas.microsoft.com/office/drawing/2014/main" id="{ED58346E-C837-E350-7176-27EF8D7456E7}"/>
              </a:ext>
            </a:extLst>
          </p:cNvPr>
          <p:cNvSpPr txBox="1"/>
          <p:nvPr/>
        </p:nvSpPr>
        <p:spPr>
          <a:xfrm>
            <a:off x="184901" y="1610599"/>
            <a:ext cx="3790026" cy="400110"/>
          </a:xfrm>
          <a:prstGeom prst="rect">
            <a:avLst/>
          </a:prstGeom>
          <a:noFill/>
        </p:spPr>
        <p:txBody>
          <a:bodyPr wrap="square" rtlCol="0">
            <a:spAutoFit/>
          </a:bodyPr>
          <a:lstStyle/>
          <a:p>
            <a:pPr algn="ctr"/>
            <a:r>
              <a:rPr kumimoji="1" lang="ja-JP" altLang="en-US" sz="2000" b="1" u="sng" dirty="0">
                <a:latin typeface="+mn-ea"/>
              </a:rPr>
              <a:t>大手の武器</a:t>
            </a:r>
          </a:p>
        </p:txBody>
      </p:sp>
      <p:sp>
        <p:nvSpPr>
          <p:cNvPr id="67" name="テキスト ボックス 66">
            <a:extLst>
              <a:ext uri="{FF2B5EF4-FFF2-40B4-BE49-F238E27FC236}">
                <a16:creationId xmlns:a16="http://schemas.microsoft.com/office/drawing/2014/main" id="{B35BBC17-6633-04E8-CBC4-A806032C0AB0}"/>
              </a:ext>
            </a:extLst>
          </p:cNvPr>
          <p:cNvSpPr txBox="1"/>
          <p:nvPr/>
        </p:nvSpPr>
        <p:spPr>
          <a:xfrm>
            <a:off x="3181351" y="849051"/>
            <a:ext cx="6724649" cy="646331"/>
          </a:xfrm>
          <a:prstGeom prst="rect">
            <a:avLst/>
          </a:prstGeom>
          <a:noFill/>
        </p:spPr>
        <p:txBody>
          <a:bodyPr wrap="square" rtlCol="0">
            <a:spAutoFit/>
          </a:bodyPr>
          <a:lstStyle/>
          <a:p>
            <a:pPr algn="ctr"/>
            <a:r>
              <a:rPr kumimoji="1" lang="ja-JP" altLang="en-US" b="1" dirty="0">
                <a:latin typeface="+mn-ea"/>
              </a:rPr>
              <a:t>「安い」・「近い」と、どのように戦っていくか？</a:t>
            </a:r>
            <a:endParaRPr kumimoji="1" lang="en-US" altLang="ja-JP" b="1" dirty="0">
              <a:latin typeface="+mn-ea"/>
            </a:endParaRPr>
          </a:p>
          <a:p>
            <a:pPr algn="ctr"/>
            <a:r>
              <a:rPr kumimoji="1" lang="ja-JP" altLang="en-US" b="1" dirty="0">
                <a:latin typeface="+mn-ea"/>
              </a:rPr>
              <a:t>～選ばれるお店とは～</a:t>
            </a:r>
          </a:p>
        </p:txBody>
      </p:sp>
      <p:grpSp>
        <p:nvGrpSpPr>
          <p:cNvPr id="68" name="グループ化 67">
            <a:extLst>
              <a:ext uri="{FF2B5EF4-FFF2-40B4-BE49-F238E27FC236}">
                <a16:creationId xmlns:a16="http://schemas.microsoft.com/office/drawing/2014/main" id="{A1305475-B88A-C4CE-BCB6-C168AED5CD68}"/>
              </a:ext>
            </a:extLst>
          </p:cNvPr>
          <p:cNvGrpSpPr/>
          <p:nvPr/>
        </p:nvGrpSpPr>
        <p:grpSpPr>
          <a:xfrm>
            <a:off x="142509" y="2045810"/>
            <a:ext cx="3493992" cy="2309988"/>
            <a:chOff x="11129" y="2363741"/>
            <a:chExt cx="3493992" cy="2309988"/>
          </a:xfrm>
        </p:grpSpPr>
        <p:sp>
          <p:nvSpPr>
            <p:cNvPr id="69" name="四角形: 角を丸くする 48">
              <a:extLst>
                <a:ext uri="{FF2B5EF4-FFF2-40B4-BE49-F238E27FC236}">
                  <a16:creationId xmlns:a16="http://schemas.microsoft.com/office/drawing/2014/main" id="{83B5AE77-6FA7-CDD7-E266-A224B0E5384E}"/>
                </a:ext>
              </a:extLst>
            </p:cNvPr>
            <p:cNvSpPr/>
            <p:nvPr/>
          </p:nvSpPr>
          <p:spPr>
            <a:xfrm>
              <a:off x="954533" y="3336819"/>
              <a:ext cx="1338124" cy="768802"/>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好立地</a:t>
              </a:r>
            </a:p>
          </p:txBody>
        </p:sp>
        <p:grpSp>
          <p:nvGrpSpPr>
            <p:cNvPr id="70" name="グループ化 69">
              <a:extLst>
                <a:ext uri="{FF2B5EF4-FFF2-40B4-BE49-F238E27FC236}">
                  <a16:creationId xmlns:a16="http://schemas.microsoft.com/office/drawing/2014/main" id="{4EAF04F3-2665-295C-E721-9DD5260691E7}"/>
                </a:ext>
              </a:extLst>
            </p:cNvPr>
            <p:cNvGrpSpPr/>
            <p:nvPr/>
          </p:nvGrpSpPr>
          <p:grpSpPr>
            <a:xfrm>
              <a:off x="2406493" y="3336196"/>
              <a:ext cx="1091638" cy="1337533"/>
              <a:chOff x="2769086" y="3812264"/>
              <a:chExt cx="1091638" cy="1260307"/>
            </a:xfrm>
          </p:grpSpPr>
          <p:sp>
            <p:nvSpPr>
              <p:cNvPr id="80" name="四角形: 角を丸くする 23">
                <a:extLst>
                  <a:ext uri="{FF2B5EF4-FFF2-40B4-BE49-F238E27FC236}">
                    <a16:creationId xmlns:a16="http://schemas.microsoft.com/office/drawing/2014/main" id="{E4FAECDC-3A5E-9853-85EE-7833C079DE0B}"/>
                  </a:ext>
                </a:extLst>
              </p:cNvPr>
              <p:cNvSpPr/>
              <p:nvPr/>
            </p:nvSpPr>
            <p:spPr>
              <a:xfrm>
                <a:off x="2769086" y="3812264"/>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1" name="テキスト ボックス 80">
                <a:extLst>
                  <a:ext uri="{FF2B5EF4-FFF2-40B4-BE49-F238E27FC236}">
                    <a16:creationId xmlns:a16="http://schemas.microsoft.com/office/drawing/2014/main" id="{DA9DEDD2-8EBD-1AAE-9721-0F38AA81DEBF}"/>
                  </a:ext>
                </a:extLst>
              </p:cNvPr>
              <p:cNvSpPr txBox="1"/>
              <p:nvPr/>
            </p:nvSpPr>
            <p:spPr>
              <a:xfrm>
                <a:off x="2838714" y="3883545"/>
                <a:ext cx="1007960" cy="1189026"/>
              </a:xfrm>
              <a:prstGeom prst="rect">
                <a:avLst/>
              </a:prstGeom>
              <a:noFill/>
            </p:spPr>
            <p:txBody>
              <a:bodyPr wrap="square" rtlCol="0">
                <a:spAutoFit/>
              </a:bodyPr>
              <a:lstStyle/>
              <a:p>
                <a:pPr algn="ctr"/>
                <a:r>
                  <a:rPr kumimoji="1" lang="ja-JP" altLang="en-US" sz="3200" b="1" dirty="0">
                    <a:latin typeface="+mn-ea"/>
                  </a:rPr>
                  <a:t>近い</a:t>
                </a:r>
                <a:endParaRPr kumimoji="1" lang="en-US" altLang="ja-JP" sz="3200" b="1" dirty="0">
                  <a:latin typeface="+mn-ea"/>
                </a:endParaRPr>
              </a:p>
              <a:p>
                <a:endParaRPr kumimoji="1" lang="ja-JP" altLang="en-US" sz="4400" b="1" dirty="0">
                  <a:latin typeface="+mn-ea"/>
                </a:endParaRPr>
              </a:p>
            </p:txBody>
          </p:sp>
        </p:grpSp>
        <p:sp>
          <p:nvSpPr>
            <p:cNvPr id="71" name="四角形: 角を丸くする 49">
              <a:extLst>
                <a:ext uri="{FF2B5EF4-FFF2-40B4-BE49-F238E27FC236}">
                  <a16:creationId xmlns:a16="http://schemas.microsoft.com/office/drawing/2014/main" id="{5AD9ECDA-4188-BC89-8260-BD3B9F6DB881}"/>
                </a:ext>
              </a:extLst>
            </p:cNvPr>
            <p:cNvSpPr/>
            <p:nvPr/>
          </p:nvSpPr>
          <p:spPr>
            <a:xfrm>
              <a:off x="965195" y="2381833"/>
              <a:ext cx="1338124" cy="751334"/>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低価格</a:t>
              </a:r>
            </a:p>
          </p:txBody>
        </p:sp>
        <p:grpSp>
          <p:nvGrpSpPr>
            <p:cNvPr id="74" name="グループ化 73">
              <a:extLst>
                <a:ext uri="{FF2B5EF4-FFF2-40B4-BE49-F238E27FC236}">
                  <a16:creationId xmlns:a16="http://schemas.microsoft.com/office/drawing/2014/main" id="{665416B4-3111-3ECD-4CC9-2C0A77A56092}"/>
                </a:ext>
              </a:extLst>
            </p:cNvPr>
            <p:cNvGrpSpPr/>
            <p:nvPr/>
          </p:nvGrpSpPr>
          <p:grpSpPr>
            <a:xfrm>
              <a:off x="11129" y="2366664"/>
              <a:ext cx="1019963" cy="1760592"/>
              <a:chOff x="411509" y="2437242"/>
              <a:chExt cx="1019963" cy="1934236"/>
            </a:xfrm>
          </p:grpSpPr>
          <p:sp>
            <p:nvSpPr>
              <p:cNvPr id="78" name="四角形: 角を丸くする 28">
                <a:extLst>
                  <a:ext uri="{FF2B5EF4-FFF2-40B4-BE49-F238E27FC236}">
                    <a16:creationId xmlns:a16="http://schemas.microsoft.com/office/drawing/2014/main" id="{45ADBF2B-1194-AA75-234B-C5962EACBEBE}"/>
                  </a:ext>
                </a:extLst>
              </p:cNvPr>
              <p:cNvSpPr/>
              <p:nvPr/>
            </p:nvSpPr>
            <p:spPr>
              <a:xfrm>
                <a:off x="583573" y="2437242"/>
                <a:ext cx="653807" cy="1934236"/>
              </a:xfrm>
              <a:prstGeom prst="roundRect">
                <a:avLst/>
              </a:prstGeom>
              <a:solidFill>
                <a:schemeClr val="accent1">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9" name="テキスト ボックス 78">
                <a:extLst>
                  <a:ext uri="{FF2B5EF4-FFF2-40B4-BE49-F238E27FC236}">
                    <a16:creationId xmlns:a16="http://schemas.microsoft.com/office/drawing/2014/main" id="{CBCBC402-0AAF-8EF7-2FAD-A1CCDFAE5480}"/>
                  </a:ext>
                </a:extLst>
              </p:cNvPr>
              <p:cNvSpPr txBox="1"/>
              <p:nvPr/>
            </p:nvSpPr>
            <p:spPr>
              <a:xfrm>
                <a:off x="411509" y="2605419"/>
                <a:ext cx="1019963" cy="1453967"/>
              </a:xfrm>
              <a:prstGeom prst="rect">
                <a:avLst/>
              </a:prstGeom>
              <a:noFill/>
            </p:spPr>
            <p:txBody>
              <a:bodyPr wrap="square" rtlCol="0">
                <a:spAutoFit/>
              </a:bodyPr>
              <a:lstStyle/>
              <a:p>
                <a:pPr algn="ctr"/>
                <a:r>
                  <a:rPr kumimoji="1" lang="ja-JP" altLang="en-US" sz="2000" b="1" dirty="0">
                    <a:latin typeface="+mn-ea"/>
                  </a:rPr>
                  <a:t>大</a:t>
                </a:r>
                <a:endParaRPr kumimoji="1" lang="en-US" altLang="ja-JP" sz="2000" b="1" dirty="0">
                  <a:latin typeface="+mn-ea"/>
                </a:endParaRPr>
              </a:p>
              <a:p>
                <a:pPr algn="ctr"/>
                <a:r>
                  <a:rPr kumimoji="1" lang="ja-JP" altLang="en-US" sz="2000" b="1" dirty="0">
                    <a:latin typeface="+mn-ea"/>
                  </a:rPr>
                  <a:t>手</a:t>
                </a:r>
                <a:endParaRPr kumimoji="1" lang="en-US" altLang="ja-JP" sz="2000" b="1" dirty="0">
                  <a:latin typeface="+mn-ea"/>
                </a:endParaRPr>
              </a:p>
              <a:p>
                <a:pPr algn="ctr"/>
                <a:r>
                  <a:rPr kumimoji="1" lang="ja-JP" altLang="en-US" sz="2000" b="1" dirty="0">
                    <a:latin typeface="+mn-ea"/>
                  </a:rPr>
                  <a:t>競</a:t>
                </a:r>
                <a:endParaRPr kumimoji="1" lang="en-US" altLang="ja-JP" sz="2000" b="1" dirty="0">
                  <a:latin typeface="+mn-ea"/>
                </a:endParaRPr>
              </a:p>
              <a:p>
                <a:pPr algn="ctr"/>
                <a:r>
                  <a:rPr kumimoji="1" lang="ja-JP" altLang="en-US" sz="2000" b="1" dirty="0">
                    <a:latin typeface="+mn-ea"/>
                  </a:rPr>
                  <a:t>合</a:t>
                </a:r>
                <a:endParaRPr kumimoji="1" lang="ja-JP" altLang="en-US" sz="3600" b="1" dirty="0">
                  <a:latin typeface="+mn-ea"/>
                </a:endParaRPr>
              </a:p>
            </p:txBody>
          </p:sp>
        </p:grpSp>
        <p:grpSp>
          <p:nvGrpSpPr>
            <p:cNvPr id="75" name="グループ化 74">
              <a:extLst>
                <a:ext uri="{FF2B5EF4-FFF2-40B4-BE49-F238E27FC236}">
                  <a16:creationId xmlns:a16="http://schemas.microsoft.com/office/drawing/2014/main" id="{529DE822-0644-8F4A-2961-723A95E67553}"/>
                </a:ext>
              </a:extLst>
            </p:cNvPr>
            <p:cNvGrpSpPr/>
            <p:nvPr/>
          </p:nvGrpSpPr>
          <p:grpSpPr>
            <a:xfrm>
              <a:off x="2413483" y="2363741"/>
              <a:ext cx="1091638" cy="1345042"/>
              <a:chOff x="2769086" y="3805189"/>
              <a:chExt cx="1091638" cy="1267383"/>
            </a:xfrm>
          </p:grpSpPr>
          <p:sp>
            <p:nvSpPr>
              <p:cNvPr id="76" name="四角形: 角を丸くする 18">
                <a:extLst>
                  <a:ext uri="{FF2B5EF4-FFF2-40B4-BE49-F238E27FC236}">
                    <a16:creationId xmlns:a16="http://schemas.microsoft.com/office/drawing/2014/main" id="{F6B625DB-3E1A-5B48-6319-9019E75D74EA}"/>
                  </a:ext>
                </a:extLst>
              </p:cNvPr>
              <p:cNvSpPr/>
              <p:nvPr/>
            </p:nvSpPr>
            <p:spPr>
              <a:xfrm>
                <a:off x="2769086" y="3805189"/>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7" name="テキスト ボックス 76">
                <a:extLst>
                  <a:ext uri="{FF2B5EF4-FFF2-40B4-BE49-F238E27FC236}">
                    <a16:creationId xmlns:a16="http://schemas.microsoft.com/office/drawing/2014/main" id="{C8E0263C-B779-7416-8423-610E7384CF54}"/>
                  </a:ext>
                </a:extLst>
              </p:cNvPr>
              <p:cNvSpPr txBox="1"/>
              <p:nvPr/>
            </p:nvSpPr>
            <p:spPr>
              <a:xfrm>
                <a:off x="2819664" y="3883545"/>
                <a:ext cx="1007960" cy="1189027"/>
              </a:xfrm>
              <a:prstGeom prst="rect">
                <a:avLst/>
              </a:prstGeom>
              <a:noFill/>
            </p:spPr>
            <p:txBody>
              <a:bodyPr wrap="square" rtlCol="0">
                <a:spAutoFit/>
              </a:bodyPr>
              <a:lstStyle/>
              <a:p>
                <a:pPr algn="ctr"/>
                <a:r>
                  <a:rPr kumimoji="1" lang="ja-JP" altLang="en-US" sz="3200" b="1" dirty="0">
                    <a:latin typeface="+mn-ea"/>
                  </a:rPr>
                  <a:t>安い</a:t>
                </a:r>
                <a:endParaRPr kumimoji="1" lang="en-US" altLang="ja-JP" sz="3200" b="1" dirty="0">
                  <a:latin typeface="+mn-ea"/>
                </a:endParaRPr>
              </a:p>
              <a:p>
                <a:endParaRPr kumimoji="1" lang="ja-JP" altLang="en-US" sz="4400" b="1" dirty="0">
                  <a:latin typeface="+mn-ea"/>
                </a:endParaRPr>
              </a:p>
            </p:txBody>
          </p:sp>
        </p:grpSp>
      </p:grpSp>
      <p:grpSp>
        <p:nvGrpSpPr>
          <p:cNvPr id="82" name="グループ化 81">
            <a:extLst>
              <a:ext uri="{FF2B5EF4-FFF2-40B4-BE49-F238E27FC236}">
                <a16:creationId xmlns:a16="http://schemas.microsoft.com/office/drawing/2014/main" id="{3DB87DC4-2B63-2C4B-1106-1DC8A565EDB7}"/>
              </a:ext>
            </a:extLst>
          </p:cNvPr>
          <p:cNvGrpSpPr/>
          <p:nvPr/>
        </p:nvGrpSpPr>
        <p:grpSpPr>
          <a:xfrm>
            <a:off x="4510722" y="2062575"/>
            <a:ext cx="5264883" cy="1760592"/>
            <a:chOff x="5401802" y="2366664"/>
            <a:chExt cx="5264883" cy="1760592"/>
          </a:xfrm>
        </p:grpSpPr>
        <p:grpSp>
          <p:nvGrpSpPr>
            <p:cNvPr id="83" name="グループ化 82">
              <a:extLst>
                <a:ext uri="{FF2B5EF4-FFF2-40B4-BE49-F238E27FC236}">
                  <a16:creationId xmlns:a16="http://schemas.microsoft.com/office/drawing/2014/main" id="{DC9E4177-C0ED-FD9E-52B6-A6E1A88317F3}"/>
                </a:ext>
              </a:extLst>
            </p:cNvPr>
            <p:cNvGrpSpPr/>
            <p:nvPr/>
          </p:nvGrpSpPr>
          <p:grpSpPr>
            <a:xfrm>
              <a:off x="5401802" y="2366664"/>
              <a:ext cx="3388855" cy="1760592"/>
              <a:chOff x="5525627" y="2366664"/>
              <a:chExt cx="3388855" cy="1760592"/>
            </a:xfrm>
          </p:grpSpPr>
          <p:grpSp>
            <p:nvGrpSpPr>
              <p:cNvPr id="85" name="グループ化 84">
                <a:extLst>
                  <a:ext uri="{FF2B5EF4-FFF2-40B4-BE49-F238E27FC236}">
                    <a16:creationId xmlns:a16="http://schemas.microsoft.com/office/drawing/2014/main" id="{6610280F-72E3-BEC7-376D-19DB2F33F889}"/>
                  </a:ext>
                </a:extLst>
              </p:cNvPr>
              <p:cNvGrpSpPr/>
              <p:nvPr/>
            </p:nvGrpSpPr>
            <p:grpSpPr>
              <a:xfrm>
                <a:off x="6488131" y="2366664"/>
                <a:ext cx="2426351" cy="1739087"/>
                <a:chOff x="6052621" y="2395420"/>
                <a:chExt cx="2426351" cy="1739087"/>
              </a:xfrm>
            </p:grpSpPr>
            <p:sp>
              <p:nvSpPr>
                <p:cNvPr id="89" name="楕円 88">
                  <a:extLst>
                    <a:ext uri="{FF2B5EF4-FFF2-40B4-BE49-F238E27FC236}">
                      <a16:creationId xmlns:a16="http://schemas.microsoft.com/office/drawing/2014/main" id="{5BCC265F-5580-D7E8-DA86-FF7F8892CC7A}"/>
                    </a:ext>
                  </a:extLst>
                </p:cNvPr>
                <p:cNvSpPr/>
                <p:nvPr/>
              </p:nvSpPr>
              <p:spPr>
                <a:xfrm>
                  <a:off x="6052621" y="3306507"/>
                  <a:ext cx="828000" cy="828000"/>
                </a:xfrm>
                <a:prstGeom prst="ellipse">
                  <a:avLst/>
                </a:prstGeom>
                <a:solidFill>
                  <a:schemeClr val="accent5">
                    <a:lumMod val="40000"/>
                    <a:lumOff val="60000"/>
                    <a:alpha val="28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0" name="テキスト ボックス 89">
                  <a:extLst>
                    <a:ext uri="{FF2B5EF4-FFF2-40B4-BE49-F238E27FC236}">
                      <a16:creationId xmlns:a16="http://schemas.microsoft.com/office/drawing/2014/main" id="{CA35AFDE-CE09-12E2-7526-6BE3FF42EED4}"/>
                    </a:ext>
                  </a:extLst>
                </p:cNvPr>
                <p:cNvSpPr txBox="1"/>
                <p:nvPr/>
              </p:nvSpPr>
              <p:spPr>
                <a:xfrm>
                  <a:off x="6098260" y="3356482"/>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店舗</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造り</a:t>
                  </a:r>
                </a:p>
              </p:txBody>
            </p:sp>
            <p:sp>
              <p:nvSpPr>
                <p:cNvPr id="91" name="楕円 90">
                  <a:extLst>
                    <a:ext uri="{FF2B5EF4-FFF2-40B4-BE49-F238E27FC236}">
                      <a16:creationId xmlns:a16="http://schemas.microsoft.com/office/drawing/2014/main" id="{C748B4BA-B7A2-6234-9C73-4E0CD394A932}"/>
                    </a:ext>
                  </a:extLst>
                </p:cNvPr>
                <p:cNvSpPr/>
                <p:nvPr/>
              </p:nvSpPr>
              <p:spPr>
                <a:xfrm>
                  <a:off x="7650972" y="3306507"/>
                  <a:ext cx="828000" cy="828000"/>
                </a:xfrm>
                <a:prstGeom prst="ellipse">
                  <a:avLst/>
                </a:prstGeom>
                <a:solidFill>
                  <a:srgbClr val="92D050">
                    <a:alpha val="36000"/>
                  </a:srgbClr>
                </a:solid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2" name="テキスト ボックス 91">
                  <a:extLst>
                    <a:ext uri="{FF2B5EF4-FFF2-40B4-BE49-F238E27FC236}">
                      <a16:creationId xmlns:a16="http://schemas.microsoft.com/office/drawing/2014/main" id="{2B43D618-3DF0-C05B-CB41-D17B83162DF9}"/>
                    </a:ext>
                  </a:extLst>
                </p:cNvPr>
                <p:cNvSpPr txBox="1"/>
                <p:nvPr/>
              </p:nvSpPr>
              <p:spPr>
                <a:xfrm>
                  <a:off x="7706135" y="3338396"/>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サー</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ビス</a:t>
                  </a:r>
                </a:p>
              </p:txBody>
            </p:sp>
            <p:sp>
              <p:nvSpPr>
                <p:cNvPr id="93" name="楕円 92">
                  <a:extLst>
                    <a:ext uri="{FF2B5EF4-FFF2-40B4-BE49-F238E27FC236}">
                      <a16:creationId xmlns:a16="http://schemas.microsoft.com/office/drawing/2014/main" id="{B5CB0D74-928E-E9E8-FEAB-3AAF7014B602}"/>
                    </a:ext>
                  </a:extLst>
                </p:cNvPr>
                <p:cNvSpPr/>
                <p:nvPr/>
              </p:nvSpPr>
              <p:spPr>
                <a:xfrm>
                  <a:off x="6052621" y="2395420"/>
                  <a:ext cx="828000" cy="828000"/>
                </a:xfrm>
                <a:prstGeom prst="ellipse">
                  <a:avLst/>
                </a:prstGeom>
                <a:solidFill>
                  <a:srgbClr val="FF0000">
                    <a:alpha val="8000"/>
                  </a:srgbClr>
                </a:solidFill>
                <a:ln w="73025">
                  <a:solidFill>
                    <a:srgbClr val="FF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5" name="楕円 94">
                  <a:extLst>
                    <a:ext uri="{FF2B5EF4-FFF2-40B4-BE49-F238E27FC236}">
                      <a16:creationId xmlns:a16="http://schemas.microsoft.com/office/drawing/2014/main" id="{6EDE05FC-D1C4-EB9B-6620-2627757057EF}"/>
                    </a:ext>
                  </a:extLst>
                </p:cNvPr>
                <p:cNvSpPr/>
                <p:nvPr/>
              </p:nvSpPr>
              <p:spPr>
                <a:xfrm>
                  <a:off x="7650972" y="2395420"/>
                  <a:ext cx="828000" cy="828000"/>
                </a:xfrm>
                <a:prstGeom prst="ellipse">
                  <a:avLst/>
                </a:prstGeom>
                <a:solidFill>
                  <a:srgbClr val="FFC000">
                    <a:alpha val="22000"/>
                  </a:srgbClr>
                </a:solid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6" name="テキスト ボックス 95">
                  <a:extLst>
                    <a:ext uri="{FF2B5EF4-FFF2-40B4-BE49-F238E27FC236}">
                      <a16:creationId xmlns:a16="http://schemas.microsoft.com/office/drawing/2014/main" id="{06414B6E-6E49-556A-9D45-BAC827109091}"/>
                    </a:ext>
                  </a:extLst>
                </p:cNvPr>
                <p:cNvSpPr txBox="1"/>
                <p:nvPr/>
              </p:nvSpPr>
              <p:spPr>
                <a:xfrm>
                  <a:off x="7733738" y="2590607"/>
                  <a:ext cx="745234" cy="400110"/>
                </a:xfrm>
                <a:prstGeom prst="rect">
                  <a:avLst/>
                </a:prstGeom>
                <a:noFill/>
              </p:spPr>
              <p:txBody>
                <a:bodyPr wrap="square" rtlCol="0">
                  <a:spAutoFit/>
                </a:bodyPr>
                <a:lstStyle/>
                <a:p>
                  <a:r>
                    <a:rPr kumimoji="1" lang="ja-JP" altLang="en-US" sz="2000" b="1" dirty="0">
                      <a:solidFill>
                        <a:schemeClr val="bg1">
                          <a:lumMod val="50000"/>
                        </a:schemeClr>
                      </a:solidFill>
                      <a:latin typeface="+mn-ea"/>
                    </a:rPr>
                    <a:t>接客</a:t>
                  </a:r>
                </a:p>
              </p:txBody>
            </p:sp>
            <p:sp>
              <p:nvSpPr>
                <p:cNvPr id="97" name="楕円 96">
                  <a:extLst>
                    <a:ext uri="{FF2B5EF4-FFF2-40B4-BE49-F238E27FC236}">
                      <a16:creationId xmlns:a16="http://schemas.microsoft.com/office/drawing/2014/main" id="{6658A878-C616-0B93-81EF-6EC537FA0B6D}"/>
                    </a:ext>
                  </a:extLst>
                </p:cNvPr>
                <p:cNvSpPr/>
                <p:nvPr/>
              </p:nvSpPr>
              <p:spPr>
                <a:xfrm>
                  <a:off x="6846319" y="2839441"/>
                  <a:ext cx="828000" cy="828000"/>
                </a:xfrm>
                <a:prstGeom prst="ellipse">
                  <a:avLst/>
                </a:prstGeom>
                <a:solidFill>
                  <a:schemeClr val="bg1">
                    <a:lumMod val="65000"/>
                    <a:alpha val="15000"/>
                  </a:schemeClr>
                </a:solidFill>
                <a:ln w="73025">
                  <a:solidFill>
                    <a:schemeClr val="bg1">
                      <a:lumMod val="6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8" name="テキスト ボックス 97">
                  <a:extLst>
                    <a:ext uri="{FF2B5EF4-FFF2-40B4-BE49-F238E27FC236}">
                      <a16:creationId xmlns:a16="http://schemas.microsoft.com/office/drawing/2014/main" id="{18F2824B-1217-72C3-67B4-DE491D589EAD}"/>
                    </a:ext>
                  </a:extLst>
                </p:cNvPr>
                <p:cNvSpPr txBox="1"/>
                <p:nvPr/>
              </p:nvSpPr>
              <p:spPr>
                <a:xfrm>
                  <a:off x="6894931" y="2907547"/>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専門性</a:t>
                  </a:r>
                </a:p>
              </p:txBody>
            </p:sp>
          </p:grpSp>
          <p:grpSp>
            <p:nvGrpSpPr>
              <p:cNvPr id="86" name="グループ化 85">
                <a:extLst>
                  <a:ext uri="{FF2B5EF4-FFF2-40B4-BE49-F238E27FC236}">
                    <a16:creationId xmlns:a16="http://schemas.microsoft.com/office/drawing/2014/main" id="{DCA2FED0-E78A-39CB-77DF-41E498018252}"/>
                  </a:ext>
                </a:extLst>
              </p:cNvPr>
              <p:cNvGrpSpPr/>
              <p:nvPr/>
            </p:nvGrpSpPr>
            <p:grpSpPr>
              <a:xfrm>
                <a:off x="5525627" y="2366664"/>
                <a:ext cx="1019963" cy="1760592"/>
                <a:chOff x="5525627" y="2366664"/>
                <a:chExt cx="1019963" cy="1760592"/>
              </a:xfrm>
            </p:grpSpPr>
            <p:sp>
              <p:nvSpPr>
                <p:cNvPr id="87" name="四角形: 角を丸くする 28">
                  <a:extLst>
                    <a:ext uri="{FF2B5EF4-FFF2-40B4-BE49-F238E27FC236}">
                      <a16:creationId xmlns:a16="http://schemas.microsoft.com/office/drawing/2014/main" id="{8FD7A202-CAAA-E1B4-A92E-C8646B7B44BA}"/>
                    </a:ext>
                  </a:extLst>
                </p:cNvPr>
                <p:cNvSpPr/>
                <p:nvPr/>
              </p:nvSpPr>
              <p:spPr>
                <a:xfrm>
                  <a:off x="5713499" y="2366664"/>
                  <a:ext cx="653807" cy="1760592"/>
                </a:xfrm>
                <a:prstGeom prst="roundRect">
                  <a:avLst/>
                </a:prstGeom>
                <a:solidFill>
                  <a:schemeClr val="accent4">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8" name="テキスト ボックス 87">
                  <a:extLst>
                    <a:ext uri="{FF2B5EF4-FFF2-40B4-BE49-F238E27FC236}">
                      <a16:creationId xmlns:a16="http://schemas.microsoft.com/office/drawing/2014/main" id="{3ADF94E3-DA13-539D-BBBC-22248F2AB2E2}"/>
                    </a:ext>
                  </a:extLst>
                </p:cNvPr>
                <p:cNvSpPr txBox="1"/>
                <p:nvPr/>
              </p:nvSpPr>
              <p:spPr>
                <a:xfrm>
                  <a:off x="5525627" y="2519792"/>
                  <a:ext cx="1019963" cy="1323439"/>
                </a:xfrm>
                <a:prstGeom prst="rect">
                  <a:avLst/>
                </a:prstGeom>
                <a:noFill/>
              </p:spPr>
              <p:txBody>
                <a:bodyPr wrap="square" rtlCol="0">
                  <a:spAutoFit/>
                </a:bodyPr>
                <a:lstStyle/>
                <a:p>
                  <a:pPr algn="ctr"/>
                  <a:r>
                    <a:rPr kumimoji="1" lang="ja-JP" altLang="en-US" sz="2000" b="1" dirty="0">
                      <a:latin typeface="+mn-ea"/>
                    </a:rPr>
                    <a:t>中</a:t>
                  </a:r>
                  <a:endParaRPr kumimoji="1" lang="en-US" altLang="ja-JP" sz="2000" b="1" dirty="0">
                    <a:latin typeface="+mn-ea"/>
                  </a:endParaRPr>
                </a:p>
                <a:p>
                  <a:pPr algn="ctr"/>
                  <a:r>
                    <a:rPr kumimoji="1" lang="ja-JP" altLang="en-US" sz="2000" b="1" dirty="0">
                      <a:latin typeface="+mn-ea"/>
                    </a:rPr>
                    <a:t>小</a:t>
                  </a:r>
                  <a:endParaRPr kumimoji="1" lang="en-US" altLang="ja-JP" sz="2000" b="1" dirty="0">
                    <a:latin typeface="+mn-ea"/>
                  </a:endParaRPr>
                </a:p>
                <a:p>
                  <a:pPr algn="ctr"/>
                  <a:r>
                    <a:rPr kumimoji="1" lang="ja-JP" altLang="en-US" sz="2000" b="1" dirty="0">
                      <a:latin typeface="+mn-ea"/>
                    </a:rPr>
                    <a:t>企</a:t>
                  </a:r>
                  <a:endParaRPr kumimoji="1" lang="en-US" altLang="ja-JP" sz="2000" b="1" dirty="0">
                    <a:latin typeface="+mn-ea"/>
                  </a:endParaRPr>
                </a:p>
                <a:p>
                  <a:pPr algn="ctr"/>
                  <a:r>
                    <a:rPr kumimoji="1" lang="ja-JP" altLang="en-US" sz="2000" b="1" dirty="0">
                      <a:latin typeface="+mn-ea"/>
                    </a:rPr>
                    <a:t>業</a:t>
                  </a:r>
                  <a:endParaRPr kumimoji="1" lang="en-US" altLang="ja-JP" sz="2000" b="1" dirty="0">
                    <a:latin typeface="+mn-ea"/>
                  </a:endParaRPr>
                </a:p>
              </p:txBody>
            </p:sp>
          </p:grpSp>
        </p:grpSp>
        <p:sp>
          <p:nvSpPr>
            <p:cNvPr id="84" name="テキスト ボックス 83">
              <a:extLst>
                <a:ext uri="{FF2B5EF4-FFF2-40B4-BE49-F238E27FC236}">
                  <a16:creationId xmlns:a16="http://schemas.microsoft.com/office/drawing/2014/main" id="{A21FE28C-8C2F-C7EE-D58D-E0CA0F3ED550}"/>
                </a:ext>
              </a:extLst>
            </p:cNvPr>
            <p:cNvSpPr txBox="1"/>
            <p:nvPr/>
          </p:nvSpPr>
          <p:spPr>
            <a:xfrm>
              <a:off x="8616576" y="2845486"/>
              <a:ext cx="2050109" cy="707886"/>
            </a:xfrm>
            <a:prstGeom prst="rect">
              <a:avLst/>
            </a:prstGeom>
            <a:noFill/>
          </p:spPr>
          <p:txBody>
            <a:bodyPr wrap="square" rtlCol="0">
              <a:spAutoFit/>
            </a:bodyPr>
            <a:lstStyle/>
            <a:p>
              <a:pPr algn="ctr"/>
              <a:r>
                <a:rPr kumimoji="1" lang="ja-JP" altLang="en-US" sz="4000" b="1" dirty="0">
                  <a:solidFill>
                    <a:schemeClr val="tx1">
                      <a:lumMod val="50000"/>
                      <a:lumOff val="50000"/>
                    </a:schemeClr>
                  </a:solidFill>
                  <a:latin typeface="+mn-ea"/>
                </a:rPr>
                <a:t>で対抗</a:t>
              </a:r>
              <a:endParaRPr kumimoji="1" lang="en-US" altLang="ja-JP" sz="1100" b="1" dirty="0">
                <a:solidFill>
                  <a:schemeClr val="tx1">
                    <a:lumMod val="50000"/>
                    <a:lumOff val="50000"/>
                  </a:schemeClr>
                </a:solidFill>
                <a:latin typeface="+mn-ea"/>
              </a:endParaRPr>
            </a:p>
          </p:txBody>
        </p:sp>
      </p:grpSp>
      <p:sp>
        <p:nvSpPr>
          <p:cNvPr id="99" name="テキスト ボックス 98">
            <a:extLst>
              <a:ext uri="{FF2B5EF4-FFF2-40B4-BE49-F238E27FC236}">
                <a16:creationId xmlns:a16="http://schemas.microsoft.com/office/drawing/2014/main" id="{E7BD0E97-B86D-6DAE-4BAF-1CD92D5C6115}"/>
              </a:ext>
            </a:extLst>
          </p:cNvPr>
          <p:cNvSpPr txBox="1"/>
          <p:nvPr/>
        </p:nvSpPr>
        <p:spPr>
          <a:xfrm>
            <a:off x="4756157" y="1635642"/>
            <a:ext cx="3790026" cy="400110"/>
          </a:xfrm>
          <a:prstGeom prst="rect">
            <a:avLst/>
          </a:prstGeom>
          <a:noFill/>
        </p:spPr>
        <p:txBody>
          <a:bodyPr wrap="square" rtlCol="0">
            <a:spAutoFit/>
          </a:bodyPr>
          <a:lstStyle/>
          <a:p>
            <a:pPr algn="ctr"/>
            <a:r>
              <a:rPr kumimoji="1" lang="ja-JP" altLang="en-US" sz="2000" b="1" u="sng" dirty="0">
                <a:latin typeface="+mn-ea"/>
              </a:rPr>
              <a:t>地域企業のこだわり例</a:t>
            </a:r>
          </a:p>
        </p:txBody>
      </p:sp>
      <p:sp>
        <p:nvSpPr>
          <p:cNvPr id="100" name="テキスト ボックス 99">
            <a:extLst>
              <a:ext uri="{FF2B5EF4-FFF2-40B4-BE49-F238E27FC236}">
                <a16:creationId xmlns:a16="http://schemas.microsoft.com/office/drawing/2014/main" id="{8FC434CF-AFF9-F878-2ABE-5BC74EAF418C}"/>
              </a:ext>
            </a:extLst>
          </p:cNvPr>
          <p:cNvSpPr txBox="1"/>
          <p:nvPr/>
        </p:nvSpPr>
        <p:spPr>
          <a:xfrm>
            <a:off x="339415" y="3890904"/>
            <a:ext cx="4512051" cy="553998"/>
          </a:xfrm>
          <a:prstGeom prst="rect">
            <a:avLst/>
          </a:prstGeom>
          <a:noFill/>
        </p:spPr>
        <p:txBody>
          <a:bodyPr wrap="square" rtlCol="0">
            <a:spAutoFit/>
          </a:bodyPr>
          <a:lstStyle/>
          <a:p>
            <a:r>
              <a:rPr kumimoji="1" lang="ja-JP" altLang="en-US" sz="1000">
                <a:latin typeface="+mn-ea"/>
              </a:rPr>
              <a:t>□　大きな</a:t>
            </a:r>
            <a:r>
              <a:rPr kumimoji="1" lang="ja-JP" altLang="en-US" sz="1000" dirty="0">
                <a:latin typeface="+mn-ea"/>
              </a:rPr>
              <a:t>資本を投下</a:t>
            </a:r>
            <a:endParaRPr kumimoji="1" lang="en-US" altLang="ja-JP" sz="1000" dirty="0">
              <a:latin typeface="+mn-ea"/>
            </a:endParaRPr>
          </a:p>
          <a:p>
            <a:r>
              <a:rPr kumimoji="1" lang="ja-JP" altLang="en-US" sz="1000">
                <a:latin typeface="+mn-ea"/>
              </a:rPr>
              <a:t>□　同一</a:t>
            </a:r>
            <a:r>
              <a:rPr kumimoji="1" lang="ja-JP" altLang="en-US" sz="1000" dirty="0">
                <a:latin typeface="+mn-ea"/>
              </a:rPr>
              <a:t>地域に複数店展開という場合もある</a:t>
            </a:r>
            <a:endParaRPr kumimoji="1" lang="en-US" altLang="ja-JP" sz="1000" dirty="0">
              <a:latin typeface="+mn-ea"/>
            </a:endParaRPr>
          </a:p>
          <a:p>
            <a:r>
              <a:rPr kumimoji="1" lang="ja-JP" altLang="en-US" sz="1000">
                <a:latin typeface="+mn-ea"/>
              </a:rPr>
              <a:t>□　週末型</a:t>
            </a:r>
            <a:r>
              <a:rPr kumimoji="1" lang="ja-JP" altLang="en-US" sz="1000" dirty="0">
                <a:latin typeface="+mn-ea"/>
              </a:rPr>
              <a:t>の複合店舗への出店（複合店舗自体が運営する競合先もある）</a:t>
            </a:r>
            <a:endParaRPr kumimoji="1" lang="en-US" altLang="ja-JP" sz="1000" dirty="0">
              <a:latin typeface="+mn-ea"/>
            </a:endParaRPr>
          </a:p>
        </p:txBody>
      </p:sp>
      <p:sp>
        <p:nvSpPr>
          <p:cNvPr id="101" name="テキスト ボックス 100">
            <a:extLst>
              <a:ext uri="{FF2B5EF4-FFF2-40B4-BE49-F238E27FC236}">
                <a16:creationId xmlns:a16="http://schemas.microsoft.com/office/drawing/2014/main" id="{2FE4F023-408B-EFBA-0606-644B37456DBC}"/>
              </a:ext>
            </a:extLst>
          </p:cNvPr>
          <p:cNvSpPr txBox="1"/>
          <p:nvPr/>
        </p:nvSpPr>
        <p:spPr>
          <a:xfrm>
            <a:off x="5027588" y="3890904"/>
            <a:ext cx="4644113" cy="553998"/>
          </a:xfrm>
          <a:prstGeom prst="rect">
            <a:avLst/>
          </a:prstGeom>
          <a:noFill/>
        </p:spPr>
        <p:txBody>
          <a:bodyPr wrap="square" rtlCol="0">
            <a:spAutoFit/>
          </a:bodyPr>
          <a:lstStyle/>
          <a:p>
            <a:r>
              <a:rPr kumimoji="1" lang="ja-JP" altLang="en-US" sz="1000">
                <a:latin typeface="+mn-ea"/>
              </a:rPr>
              <a:t>□　単</a:t>
            </a:r>
            <a:r>
              <a:rPr kumimoji="1" lang="ja-JP" altLang="en-US" sz="1000" dirty="0">
                <a:latin typeface="+mn-ea"/>
              </a:rPr>
              <a:t>店舗運営が多く、経営資本も小さい</a:t>
            </a:r>
            <a:endParaRPr kumimoji="1" lang="en-US" altLang="ja-JP" sz="1000" dirty="0">
              <a:latin typeface="+mn-ea"/>
            </a:endParaRPr>
          </a:p>
          <a:p>
            <a:r>
              <a:rPr kumimoji="1" lang="ja-JP" altLang="en-US" sz="1000">
                <a:latin typeface="+mn-ea"/>
              </a:rPr>
              <a:t>□　上図</a:t>
            </a:r>
            <a:r>
              <a:rPr kumimoji="1" lang="ja-JP" altLang="en-US" sz="1000" dirty="0">
                <a:latin typeface="+mn-ea"/>
              </a:rPr>
              <a:t>のような“こだわり”要素の組み合わせで「存在感」を訴求する</a:t>
            </a:r>
            <a:endParaRPr kumimoji="1" lang="en-US" altLang="ja-JP" sz="1000" dirty="0">
              <a:latin typeface="+mn-ea"/>
            </a:endParaRPr>
          </a:p>
          <a:p>
            <a:r>
              <a:rPr kumimoji="1" lang="ja-JP" altLang="en-US" sz="1000">
                <a:latin typeface="+mn-ea"/>
              </a:rPr>
              <a:t>□　大手</a:t>
            </a:r>
            <a:r>
              <a:rPr kumimoji="1" lang="ja-JP" altLang="en-US" sz="1000" dirty="0">
                <a:latin typeface="+mn-ea"/>
              </a:rPr>
              <a:t>との消耗戦にならない経営が重要になる</a:t>
            </a:r>
            <a:endParaRPr kumimoji="1" lang="en-US" altLang="ja-JP" sz="1000" dirty="0">
              <a:latin typeface="+mn-ea"/>
            </a:endParaRPr>
          </a:p>
        </p:txBody>
      </p:sp>
      <p:sp>
        <p:nvSpPr>
          <p:cNvPr id="50" name="テキスト ボックス 49">
            <a:extLst>
              <a:ext uri="{FF2B5EF4-FFF2-40B4-BE49-F238E27FC236}">
                <a16:creationId xmlns:a16="http://schemas.microsoft.com/office/drawing/2014/main" id="{86E11DFE-E950-DE6B-C114-4E4299085458}"/>
              </a:ext>
            </a:extLst>
          </p:cNvPr>
          <p:cNvSpPr txBox="1"/>
          <p:nvPr/>
        </p:nvSpPr>
        <p:spPr>
          <a:xfrm>
            <a:off x="5505688" y="2155239"/>
            <a:ext cx="745234" cy="677108"/>
          </a:xfrm>
          <a:prstGeom prst="rect">
            <a:avLst/>
          </a:prstGeom>
          <a:noFill/>
        </p:spPr>
        <p:txBody>
          <a:bodyPr wrap="square" rtlCol="0">
            <a:spAutoFit/>
          </a:bodyPr>
          <a:lstStyle/>
          <a:p>
            <a:pPr algn="ctr"/>
            <a:r>
              <a:rPr kumimoji="1" lang="ja-JP" altLang="en-US" sz="1200" b="1" dirty="0">
                <a:solidFill>
                  <a:schemeClr val="bg1">
                    <a:lumMod val="50000"/>
                  </a:schemeClr>
                </a:solidFill>
                <a:latin typeface="+mn-ea"/>
              </a:rPr>
              <a:t>趣味性の高い</a:t>
            </a:r>
            <a:r>
              <a:rPr kumimoji="1" lang="ja-JP" altLang="en-US" sz="1400" b="1" dirty="0">
                <a:solidFill>
                  <a:schemeClr val="bg1">
                    <a:lumMod val="50000"/>
                  </a:schemeClr>
                </a:solidFill>
                <a:latin typeface="+mn-ea"/>
              </a:rPr>
              <a:t>品揃え</a:t>
            </a:r>
            <a:endParaRPr kumimoji="1" lang="ja-JP" altLang="en-US" b="1" dirty="0">
              <a:solidFill>
                <a:schemeClr val="bg1">
                  <a:lumMod val="50000"/>
                </a:schemeClr>
              </a:solidFill>
              <a:latin typeface="+mn-ea"/>
            </a:endParaRP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38</a:t>
            </a:fld>
            <a:endParaRPr kumimoji="1" lang="ja-JP" altLang="en-US"/>
          </a:p>
        </p:txBody>
      </p: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66560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64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a:t>
            </a:fld>
            <a:endParaRPr kumimoji="1" lang="ja-JP" altLang="en-US" dirty="0"/>
          </a:p>
        </p:txBody>
      </p:sp>
      <p:sp>
        <p:nvSpPr>
          <p:cNvPr id="12" name="テキスト ボックス 11"/>
          <p:cNvSpPr txBox="1"/>
          <p:nvPr/>
        </p:nvSpPr>
        <p:spPr>
          <a:xfrm>
            <a:off x="476250" y="188406"/>
            <a:ext cx="8627014" cy="49244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600" b="1" u="sng" dirty="0">
                <a:solidFill>
                  <a:prstClr val="black"/>
                </a:solidFill>
                <a:latin typeface="+mn-ea"/>
              </a:rPr>
              <a:t>はじめに</a:t>
            </a:r>
            <a:endParaRPr kumimoji="1" lang="ja-JP" altLang="en-US" sz="2600" b="1" i="0" u="sng" strike="noStrike" kern="1200" cap="none" spc="0" normalizeH="0" baseline="0" noProof="0" dirty="0">
              <a:ln>
                <a:noFill/>
              </a:ln>
              <a:solidFill>
                <a:prstClr val="black"/>
              </a:solidFill>
              <a:effectLst/>
              <a:uLnTx/>
              <a:uFillTx/>
              <a:latin typeface="+mn-ea"/>
            </a:endParaRPr>
          </a:p>
        </p:txBody>
      </p:sp>
      <p:sp>
        <p:nvSpPr>
          <p:cNvPr id="6" name="テキスト ボックス 9">
            <a:extLst>
              <a:ext uri="{FF2B5EF4-FFF2-40B4-BE49-F238E27FC236}">
                <a16:creationId xmlns:a16="http://schemas.microsoft.com/office/drawing/2014/main" id="{7FF0930B-48C4-417E-9D9D-22D3D74C1304}"/>
              </a:ext>
            </a:extLst>
          </p:cNvPr>
          <p:cNvSpPr txBox="1"/>
          <p:nvPr/>
        </p:nvSpPr>
        <p:spPr>
          <a:xfrm>
            <a:off x="476250" y="6252751"/>
            <a:ext cx="8627014" cy="472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１）ローカルベンチマーク（経済産業省）</a:t>
            </a:r>
            <a:r>
              <a:rPr kumimoji="1" lang="en-US" altLang="ja-JP" sz="800" dirty="0">
                <a:solidFill>
                  <a:prstClr val="black"/>
                </a:solidFill>
                <a:latin typeface="游明朝" panose="02020400000000000000" pitchFamily="18" charset="-128"/>
                <a:ea typeface="游明朝" panose="02020400000000000000" pitchFamily="18" charset="-128"/>
              </a:rPr>
              <a:t>https://www.meti.go.jp/policy/economy/keiei_innovation/sangyokinyu/locaben/</a:t>
            </a:r>
          </a:p>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２）経営デザインシート（内閣府）</a:t>
            </a:r>
            <a:r>
              <a:rPr kumimoji="1" lang="en-US" altLang="ja-JP" sz="800" dirty="0">
                <a:solidFill>
                  <a:prstClr val="black"/>
                </a:solidFill>
                <a:latin typeface="游明朝" panose="02020400000000000000" pitchFamily="18" charset="-128"/>
                <a:ea typeface="游明朝" panose="02020400000000000000" pitchFamily="18" charset="-128"/>
              </a:rPr>
              <a:t>https://www.kantei.go.jp/jp/singi/titeki2/keiei_design/index.html</a:t>
            </a:r>
          </a:p>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３）経営改善計画策定支援事業（中小企業庁）</a:t>
            </a:r>
            <a:r>
              <a:rPr kumimoji="1" lang="en-US" altLang="ja-JP" sz="800" dirty="0">
                <a:solidFill>
                  <a:prstClr val="black"/>
                </a:solidFill>
                <a:latin typeface="游明朝" panose="02020400000000000000" pitchFamily="18" charset="-128"/>
                <a:ea typeface="游明朝" panose="02020400000000000000" pitchFamily="18" charset="-128"/>
              </a:rPr>
              <a:t>https://www.chusho.meti.go.jp/keiei/saisei/05.html</a:t>
            </a:r>
            <a:endParaRPr kumimoji="1" lang="ja-JP" altLang="en-US" sz="800" dirty="0">
              <a:solidFill>
                <a:prstClr val="black"/>
              </a:solidFill>
              <a:latin typeface="游明朝" panose="02020400000000000000" pitchFamily="18" charset="-128"/>
              <a:ea typeface="游明朝" panose="02020400000000000000" pitchFamily="18" charset="-128"/>
            </a:endParaRPr>
          </a:p>
        </p:txBody>
      </p:sp>
      <p:sp>
        <p:nvSpPr>
          <p:cNvPr id="7" name="テキスト ボックス 9">
            <a:extLst>
              <a:ext uri="{FF2B5EF4-FFF2-40B4-BE49-F238E27FC236}">
                <a16:creationId xmlns:a16="http://schemas.microsoft.com/office/drawing/2014/main" id="{7FF0930B-48C4-417E-9D9D-22D3D74C1304}"/>
              </a:ext>
            </a:extLst>
          </p:cNvPr>
          <p:cNvSpPr txBox="1"/>
          <p:nvPr/>
        </p:nvSpPr>
        <p:spPr>
          <a:xfrm>
            <a:off x="539750" y="843486"/>
            <a:ext cx="8878570" cy="528606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2100"/>
              </a:lnSpc>
              <a:spcAft>
                <a:spcPts val="900"/>
              </a:spcAft>
            </a:pPr>
            <a:r>
              <a:rPr kumimoji="1" lang="ja-JP" altLang="en-US" sz="1400" dirty="0">
                <a:solidFill>
                  <a:prstClr val="black"/>
                </a:solidFill>
                <a:latin typeface="游明朝" panose="02020400000000000000" pitchFamily="18" charset="-128"/>
                <a:ea typeface="游明朝" panose="02020400000000000000" pitchFamily="18" charset="-128"/>
              </a:rPr>
              <a:t>　</a:t>
            </a:r>
            <a:r>
              <a:rPr kumimoji="1" lang="ja-JP" altLang="en-US" sz="1200" spc="-50" dirty="0">
                <a:latin typeface="游明朝" panose="02020400000000000000" pitchFamily="18" charset="-128"/>
                <a:ea typeface="游明朝" panose="02020400000000000000" pitchFamily="18" charset="-128"/>
              </a:rPr>
              <a:t>地域経済は人口減少・高齢化等の構造的な問題を抱えていたところ、新型コロナウイルス感染症の影響を受け、元々内在していた</a:t>
            </a:r>
            <a:r>
              <a:rPr kumimoji="1" lang="ja-JP" altLang="en-US" sz="1200" spc="-20" dirty="0">
                <a:latin typeface="游明朝" panose="02020400000000000000" pitchFamily="18" charset="-128"/>
                <a:ea typeface="游明朝" panose="02020400000000000000" pitchFamily="18" charset="-128"/>
              </a:rPr>
              <a:t>地域課題が一気に深層化・顕在化しています。実質無利子無担保融資等の返済の本格化や、足元の原油価格・物価高騰等により、</a:t>
            </a:r>
            <a:r>
              <a:rPr kumimoji="1" lang="ja-JP" altLang="en-US" sz="1200" spc="-50" dirty="0">
                <a:latin typeface="游明朝" panose="02020400000000000000" pitchFamily="18" charset="-128"/>
                <a:ea typeface="游明朝" panose="02020400000000000000" pitchFamily="18" charset="-128"/>
              </a:rPr>
              <a:t>引き続き事業者は厳しい業況におかれています。</a:t>
            </a:r>
          </a:p>
          <a:p>
            <a:pPr lvl="0">
              <a:lnSpc>
                <a:spcPts val="2100"/>
              </a:lnSpc>
              <a:spcAft>
                <a:spcPts val="900"/>
              </a:spcAft>
            </a:pPr>
            <a:r>
              <a:rPr kumimoji="1" lang="ja-JP" altLang="en-US" sz="1200" dirty="0">
                <a:latin typeface="游明朝" panose="02020400000000000000" pitchFamily="18" charset="-128"/>
                <a:ea typeface="游明朝" panose="02020400000000000000" pitchFamily="18" charset="-128"/>
              </a:rPr>
              <a:t>　</a:t>
            </a:r>
            <a:r>
              <a:rPr kumimoji="1" lang="ja-JP" altLang="en-US" sz="1200" spc="-60" dirty="0">
                <a:latin typeface="游明朝" panose="02020400000000000000" pitchFamily="18" charset="-128"/>
                <a:ea typeface="游明朝" panose="02020400000000000000" pitchFamily="18" charset="-128"/>
              </a:rPr>
              <a:t>これまでも、事業者は金融機関等の皆様による資金繰り支援により支えられてきましたが、新型コロナウイルス感染症や原油価格・</a:t>
            </a:r>
            <a:r>
              <a:rPr kumimoji="1" lang="ja-JP" altLang="en-US" sz="1200" spc="-50" dirty="0">
                <a:latin typeface="游明朝" panose="02020400000000000000" pitchFamily="18" charset="-128"/>
                <a:ea typeface="游明朝" panose="02020400000000000000" pitchFamily="18" charset="-128"/>
              </a:rPr>
              <a:t>物価高騰等の影響を受けた業種は多岐にわたっているところ、金融機関等の現場職員それぞれが、経営改善等の支援に一層取り組む</a:t>
            </a:r>
            <a:r>
              <a:rPr kumimoji="1" lang="ja-JP" altLang="en-US" sz="1200" spc="-80" dirty="0">
                <a:latin typeface="游明朝" panose="02020400000000000000" pitchFamily="18" charset="-128"/>
                <a:ea typeface="游明朝" panose="02020400000000000000" pitchFamily="18" charset="-128"/>
              </a:rPr>
              <a:t>ことを求められています。このため、金融庁・財務局では、</a:t>
            </a:r>
            <a:r>
              <a:rPr kumimoji="1" lang="ja-JP" altLang="en-US" sz="1200" spc="-90" dirty="0">
                <a:latin typeface="游明朝" panose="02020400000000000000" pitchFamily="18" charset="-128"/>
                <a:ea typeface="游明朝" panose="02020400000000000000" pitchFamily="18" charset="-128"/>
              </a:rPr>
              <a:t>地域の事業者支援の実効性を高めるため、事業者支援態勢構築プロジェクトや、事業者支援のノウハウを共有するなどの取組みを進めてきました。そうした中、今般、「</a:t>
            </a:r>
            <a:r>
              <a:rPr kumimoji="1" lang="en-US" altLang="ja-JP" sz="1200" spc="-90" dirty="0">
                <a:latin typeface="游明朝" panose="02020400000000000000" pitchFamily="18" charset="-128"/>
                <a:ea typeface="游明朝" panose="02020400000000000000" pitchFamily="18" charset="-128"/>
              </a:rPr>
              <a:t>2022</a:t>
            </a:r>
            <a:r>
              <a:rPr kumimoji="1" lang="ja-JP" altLang="en-US" sz="1200" spc="-90" dirty="0">
                <a:latin typeface="游明朝" panose="02020400000000000000" pitchFamily="18" charset="-128"/>
                <a:ea typeface="游明朝" panose="02020400000000000000" pitchFamily="18" charset="-128"/>
              </a:rPr>
              <a:t>（令和４）年度 業種別の経営改善支援</a:t>
            </a:r>
            <a:r>
              <a:rPr kumimoji="1" lang="ja-JP" altLang="en-US" sz="1200" spc="-50" dirty="0">
                <a:latin typeface="游明朝" panose="02020400000000000000" pitchFamily="18" charset="-128"/>
                <a:ea typeface="游明朝" panose="02020400000000000000" pitchFamily="18" charset="-128"/>
              </a:rPr>
              <a:t>の効率化に向けた調査・研究事業」において本書を取りまとめました。</a:t>
            </a:r>
          </a:p>
          <a:p>
            <a:pPr lvl="0">
              <a:lnSpc>
                <a:spcPts val="2100"/>
              </a:lnSpc>
              <a:spcAft>
                <a:spcPts val="900"/>
              </a:spcAft>
            </a:pPr>
            <a:r>
              <a:rPr kumimoji="1" lang="ja-JP" altLang="en-US" sz="1200" spc="-50" dirty="0">
                <a:latin typeface="游明朝" panose="02020400000000000000" pitchFamily="18" charset="-128"/>
                <a:ea typeface="游明朝" panose="02020400000000000000" pitchFamily="18" charset="-128"/>
              </a:rPr>
              <a:t>　本書は、金融機関等の若手・中堅現場職員が、効率的かつ効果的に経営改善支援を実践するための初動対応に際して必要となる、業種別の特性を踏まえた着眼点に絞って取りまとめています。取りまとめに当たっては、事業者支援ノウハウ共有サイトや各地域で開催された勉強会・意見交換等で収集した実務者の知見やノウハウを整理し、業種別に事業者支援の着眼点及び支援事例並びによく</a:t>
            </a:r>
            <a:r>
              <a:rPr kumimoji="1" lang="ja-JP" altLang="en-US" sz="1200" spc="-80" dirty="0">
                <a:latin typeface="游明朝" panose="02020400000000000000" pitchFamily="18" charset="-128"/>
                <a:ea typeface="游明朝" panose="02020400000000000000" pitchFamily="18" charset="-128"/>
              </a:rPr>
              <a:t>ある質問として編集しています。なお、本書はあくまでも数多ある着眼点の一つを示したものであり、それぞれの組織・個人において、</a:t>
            </a:r>
            <a:r>
              <a:rPr kumimoji="1" lang="ja-JP" altLang="en-US" sz="1200" spc="-50" dirty="0">
                <a:latin typeface="游明朝" panose="02020400000000000000" pitchFamily="18" charset="-128"/>
                <a:ea typeface="游明朝" panose="02020400000000000000" pitchFamily="18" charset="-128"/>
              </a:rPr>
              <a:t>用途に応じた工夫を加えながら活用することを期待しています。さらに、本書を事業者との対話に活用することで、事業者との信頼関係の構築、経営課題の共有、経営者の意欲向上等にもつなげていただけると幸いです。</a:t>
            </a:r>
          </a:p>
          <a:p>
            <a:pPr lvl="0">
              <a:lnSpc>
                <a:spcPts val="2100"/>
              </a:lnSpc>
            </a:pPr>
            <a:r>
              <a:rPr kumimoji="1" lang="ja-JP" altLang="en-US" sz="1200" spc="-50" dirty="0">
                <a:latin typeface="游明朝" panose="02020400000000000000" pitchFamily="18" charset="-128"/>
                <a:ea typeface="游明朝" panose="02020400000000000000" pitchFamily="18" charset="-128"/>
              </a:rPr>
              <a:t>　</a:t>
            </a:r>
            <a:r>
              <a:rPr kumimoji="1" lang="ja-JP" altLang="en-US" sz="1200" spc="-40" dirty="0">
                <a:latin typeface="游明朝" panose="02020400000000000000" pitchFamily="18" charset="-128"/>
                <a:ea typeface="游明朝" panose="02020400000000000000" pitchFamily="18" charset="-128"/>
              </a:rPr>
              <a:t>各事業者のおかれている立場・状況は様々であり、取りうるアプローチも異なるため、</a:t>
            </a:r>
            <a:r>
              <a:rPr kumimoji="1" lang="ja-JP" altLang="en-US" sz="1200" spc="-50" dirty="0">
                <a:latin typeface="游明朝" panose="02020400000000000000" pitchFamily="18" charset="-128"/>
                <a:ea typeface="游明朝" panose="02020400000000000000" pitchFamily="18" charset="-128"/>
              </a:rPr>
              <a:t>本書を「経営支援の入口」として、実際の</a:t>
            </a:r>
            <a:r>
              <a:rPr kumimoji="1" lang="ja-JP" altLang="en-US" sz="1200" spc="-60" dirty="0">
                <a:latin typeface="游明朝" panose="02020400000000000000" pitchFamily="18" charset="-128"/>
                <a:ea typeface="游明朝" panose="02020400000000000000" pitchFamily="18" charset="-128"/>
              </a:rPr>
              <a:t>経営改善支援の場面で活用するとともに、</a:t>
            </a:r>
            <a:r>
              <a:rPr kumimoji="1" lang="ja-JP" altLang="en-US" sz="1200" spc="-70" dirty="0">
                <a:latin typeface="游明朝" panose="02020400000000000000" pitchFamily="18" charset="-128"/>
                <a:ea typeface="游明朝" panose="02020400000000000000" pitchFamily="18" charset="-128"/>
              </a:rPr>
              <a:t>ローカルベンチマーク（</a:t>
            </a:r>
            <a:r>
              <a:rPr kumimoji="1" lang="en-US" altLang="ja-JP" sz="1200" spc="-70" dirty="0">
                <a:latin typeface="游明朝" panose="02020400000000000000" pitchFamily="18" charset="-128"/>
                <a:ea typeface="游明朝" panose="02020400000000000000" pitchFamily="18" charset="-128"/>
              </a:rPr>
              <a:t>※</a:t>
            </a:r>
            <a:r>
              <a:rPr kumimoji="1" lang="ja-JP" altLang="en-US" sz="1200" spc="-70" dirty="0">
                <a:latin typeface="游明朝" panose="02020400000000000000" pitchFamily="18" charset="-128"/>
                <a:ea typeface="游明朝" panose="02020400000000000000" pitchFamily="18" charset="-128"/>
              </a:rPr>
              <a:t>１）や経営デザインシート（</a:t>
            </a:r>
            <a:r>
              <a:rPr kumimoji="1" lang="en-US" altLang="ja-JP" sz="1200" spc="-70" dirty="0">
                <a:latin typeface="游明朝" panose="02020400000000000000" pitchFamily="18" charset="-128"/>
                <a:ea typeface="游明朝" panose="02020400000000000000" pitchFamily="18" charset="-128"/>
              </a:rPr>
              <a:t>※</a:t>
            </a:r>
            <a:r>
              <a:rPr kumimoji="1" lang="ja-JP" altLang="en-US" sz="1200" spc="-70" dirty="0">
                <a:latin typeface="游明朝" panose="02020400000000000000" pitchFamily="18" charset="-128"/>
                <a:ea typeface="游明朝" panose="02020400000000000000" pitchFamily="18" charset="-128"/>
              </a:rPr>
              <a:t>２）</a:t>
            </a:r>
            <a:r>
              <a:rPr kumimoji="1" lang="ja-JP" altLang="en-US" sz="1200" spc="-60" dirty="0">
                <a:latin typeface="游明朝" panose="02020400000000000000" pitchFamily="18" charset="-128"/>
                <a:ea typeface="游明朝" panose="02020400000000000000" pitchFamily="18" charset="-128"/>
              </a:rPr>
              <a:t>、経営改善計画策定支援事業</a:t>
            </a:r>
            <a:r>
              <a:rPr kumimoji="1" lang="ja-JP" altLang="en-US" sz="1200" spc="-40" dirty="0">
                <a:latin typeface="游明朝" panose="02020400000000000000" pitchFamily="18" charset="-128"/>
                <a:ea typeface="游明朝" panose="02020400000000000000" pitchFamily="18" charset="-128"/>
              </a:rPr>
              <a:t>（</a:t>
            </a:r>
            <a:r>
              <a:rPr kumimoji="1" lang="en-US" altLang="ja-JP" sz="1200" spc="-40" dirty="0">
                <a:latin typeface="游明朝" panose="02020400000000000000" pitchFamily="18" charset="-128"/>
                <a:ea typeface="游明朝" panose="02020400000000000000" pitchFamily="18" charset="-128"/>
              </a:rPr>
              <a:t>※</a:t>
            </a:r>
            <a:r>
              <a:rPr kumimoji="1" lang="ja-JP" altLang="en-US" sz="1200" spc="-40" dirty="0">
                <a:latin typeface="游明朝" panose="02020400000000000000" pitchFamily="18" charset="-128"/>
                <a:ea typeface="游明朝" panose="02020400000000000000" pitchFamily="18" charset="-128"/>
              </a:rPr>
              <a:t>３）等の各政府施策等も併せて活用することで</a:t>
            </a:r>
            <a:r>
              <a:rPr kumimoji="1" lang="ja-JP" altLang="en-US" sz="1200" spc="-60" dirty="0">
                <a:latin typeface="游明朝" panose="02020400000000000000" pitchFamily="18" charset="-128"/>
                <a:ea typeface="游明朝" panose="02020400000000000000" pitchFamily="18" charset="-128"/>
              </a:rPr>
              <a:t>、効果的な事業者支援に取り組んで</a:t>
            </a:r>
            <a:r>
              <a:rPr kumimoji="1" lang="ja-JP" altLang="en-US" sz="1200" spc="-50" dirty="0">
                <a:latin typeface="游明朝" panose="02020400000000000000" pitchFamily="18" charset="-128"/>
                <a:ea typeface="游明朝" panose="02020400000000000000" pitchFamily="18" charset="-128"/>
              </a:rPr>
              <a:t>いただきたいと考えております。</a:t>
            </a:r>
            <a:endParaRPr kumimoji="1" lang="en-US" altLang="ja-JP" sz="1200" spc="-50" dirty="0">
              <a:latin typeface="游明朝" panose="02020400000000000000" pitchFamily="18" charset="-128"/>
              <a:ea typeface="游明朝" panose="02020400000000000000" pitchFamily="18" charset="-128"/>
            </a:endParaRPr>
          </a:p>
          <a:p>
            <a:pPr lvl="0" algn="r">
              <a:lnSpc>
                <a:spcPts val="2100"/>
              </a:lnSpc>
              <a:spcAft>
                <a:spcPts val="900"/>
              </a:spcAft>
            </a:pPr>
            <a:r>
              <a:rPr kumimoji="1" lang="ja-JP" altLang="en-US" sz="1200" spc="-50" dirty="0">
                <a:latin typeface="游明朝" panose="02020400000000000000" pitchFamily="18" charset="-128"/>
                <a:ea typeface="游明朝" panose="02020400000000000000" pitchFamily="18" charset="-128"/>
              </a:rPr>
              <a:t>令和５年３月</a:t>
            </a:r>
            <a:endParaRPr kumimoji="1" lang="en-US" altLang="ja-JP" sz="1200" spc="-5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807990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下 27">
            <a:extLst>
              <a:ext uri="{FF2B5EF4-FFF2-40B4-BE49-F238E27FC236}">
                <a16:creationId xmlns:a16="http://schemas.microsoft.com/office/drawing/2014/main" id="{5E552679-A9E1-458D-A815-7C46670ECA0E}"/>
              </a:ext>
            </a:extLst>
          </p:cNvPr>
          <p:cNvSpPr/>
          <p:nvPr/>
        </p:nvSpPr>
        <p:spPr>
          <a:xfrm>
            <a:off x="6076321" y="2428993"/>
            <a:ext cx="1000125" cy="2876912"/>
          </a:xfrm>
          <a:prstGeom prst="downArrow">
            <a:avLst/>
          </a:prstGeom>
          <a:solidFill>
            <a:srgbClr val="FFC000">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714CFB37-EA37-448B-88DE-68359A450CF7}"/>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２</a:t>
            </a:r>
          </a:p>
        </p:txBody>
      </p:sp>
      <p:sp>
        <p:nvSpPr>
          <p:cNvPr id="3" name="テキスト ボックス 2">
            <a:extLst>
              <a:ext uri="{FF2B5EF4-FFF2-40B4-BE49-F238E27FC236}">
                <a16:creationId xmlns:a16="http://schemas.microsoft.com/office/drawing/2014/main" id="{E7C2B6A4-1E6D-42D2-9490-46A815E4CBB2}"/>
              </a:ext>
            </a:extLst>
          </p:cNvPr>
          <p:cNvSpPr txBox="1"/>
          <p:nvPr/>
        </p:nvSpPr>
        <p:spPr>
          <a:xfrm>
            <a:off x="306799" y="1643229"/>
            <a:ext cx="3790026" cy="261610"/>
          </a:xfrm>
          <a:prstGeom prst="rect">
            <a:avLst/>
          </a:prstGeom>
          <a:noFill/>
        </p:spPr>
        <p:txBody>
          <a:bodyPr wrap="square" rtlCol="0">
            <a:spAutoFit/>
          </a:bodyPr>
          <a:lstStyle/>
          <a:p>
            <a:r>
              <a:rPr kumimoji="1" lang="ja-JP" altLang="en-US" sz="1100" b="1" dirty="0">
                <a:latin typeface="+mn-ea"/>
              </a:rPr>
              <a:t>大まかな商圏イメージ</a:t>
            </a:r>
          </a:p>
        </p:txBody>
      </p:sp>
      <p:sp>
        <p:nvSpPr>
          <p:cNvPr id="30" name="矢印: 下 29">
            <a:extLst>
              <a:ext uri="{FF2B5EF4-FFF2-40B4-BE49-F238E27FC236}">
                <a16:creationId xmlns:a16="http://schemas.microsoft.com/office/drawing/2014/main" id="{2421A5A0-B4CF-477E-8EC5-E24101545591}"/>
              </a:ext>
            </a:extLst>
          </p:cNvPr>
          <p:cNvSpPr/>
          <p:nvPr/>
        </p:nvSpPr>
        <p:spPr>
          <a:xfrm>
            <a:off x="5532003" y="1864865"/>
            <a:ext cx="1000125" cy="1774349"/>
          </a:xfrm>
          <a:prstGeom prst="downArrow">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下 25">
            <a:extLst>
              <a:ext uri="{FF2B5EF4-FFF2-40B4-BE49-F238E27FC236}">
                <a16:creationId xmlns:a16="http://schemas.microsoft.com/office/drawing/2014/main" id="{3D9B8AEA-4305-4742-91DE-6C74862D5566}"/>
              </a:ext>
            </a:extLst>
          </p:cNvPr>
          <p:cNvSpPr/>
          <p:nvPr/>
        </p:nvSpPr>
        <p:spPr>
          <a:xfrm>
            <a:off x="4628326" y="1864866"/>
            <a:ext cx="1000125" cy="1196188"/>
          </a:xfrm>
          <a:prstGeom prst="downArrow">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下 18">
            <a:extLst>
              <a:ext uri="{FF2B5EF4-FFF2-40B4-BE49-F238E27FC236}">
                <a16:creationId xmlns:a16="http://schemas.microsoft.com/office/drawing/2014/main" id="{998EE8E6-F991-424E-A060-629A567676C7}"/>
              </a:ext>
            </a:extLst>
          </p:cNvPr>
          <p:cNvSpPr/>
          <p:nvPr/>
        </p:nvSpPr>
        <p:spPr>
          <a:xfrm>
            <a:off x="3684840" y="1876114"/>
            <a:ext cx="1000125" cy="572074"/>
          </a:xfrm>
          <a:prstGeom prst="downArrow">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6" name="直線コネクタ 45">
            <a:extLst>
              <a:ext uri="{FF2B5EF4-FFF2-40B4-BE49-F238E27FC236}">
                <a16:creationId xmlns:a16="http://schemas.microsoft.com/office/drawing/2014/main" id="{66CD3364-00DF-4A2F-8649-DB8271F9DCCF}"/>
              </a:ext>
            </a:extLst>
          </p:cNvPr>
          <p:cNvCxnSpPr>
            <a:cxnSpLocks/>
          </p:cNvCxnSpPr>
          <p:nvPr/>
        </p:nvCxnSpPr>
        <p:spPr>
          <a:xfrm>
            <a:off x="329972" y="3061054"/>
            <a:ext cx="9360000" cy="0"/>
          </a:xfrm>
          <a:prstGeom prst="line">
            <a:avLst/>
          </a:prstGeom>
          <a:ln w="44450">
            <a:solidFill>
              <a:schemeClr val="accent4">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74D733-0B1C-43CC-A7FD-2A50304FF05C}"/>
              </a:ext>
            </a:extLst>
          </p:cNvPr>
          <p:cNvCxnSpPr>
            <a:cxnSpLocks/>
          </p:cNvCxnSpPr>
          <p:nvPr/>
        </p:nvCxnSpPr>
        <p:spPr>
          <a:xfrm>
            <a:off x="329972" y="2464761"/>
            <a:ext cx="9360000" cy="0"/>
          </a:xfrm>
          <a:prstGeom prst="line">
            <a:avLst/>
          </a:prstGeom>
          <a:ln w="44450">
            <a:solidFill>
              <a:schemeClr val="accent5">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638A3F6A-3C95-4EA4-A0AD-A386D43BC1A9}"/>
              </a:ext>
            </a:extLst>
          </p:cNvPr>
          <p:cNvGrpSpPr/>
          <p:nvPr/>
        </p:nvGrpSpPr>
        <p:grpSpPr>
          <a:xfrm>
            <a:off x="329972" y="1829027"/>
            <a:ext cx="9360000" cy="1865489"/>
            <a:chOff x="1204684" y="2602764"/>
            <a:chExt cx="9360000" cy="1865489"/>
          </a:xfrm>
        </p:grpSpPr>
        <p:cxnSp>
          <p:nvCxnSpPr>
            <p:cNvPr id="47" name="直線コネクタ 46">
              <a:extLst>
                <a:ext uri="{FF2B5EF4-FFF2-40B4-BE49-F238E27FC236}">
                  <a16:creationId xmlns:a16="http://schemas.microsoft.com/office/drawing/2014/main" id="{15C940A0-D6E3-40C6-9474-DA7B49AC4F76}"/>
                </a:ext>
              </a:extLst>
            </p:cNvPr>
            <p:cNvCxnSpPr>
              <a:cxnSpLocks/>
            </p:cNvCxnSpPr>
            <p:nvPr/>
          </p:nvCxnSpPr>
          <p:spPr>
            <a:xfrm flipV="1">
              <a:off x="1204684" y="4440602"/>
              <a:ext cx="9360000" cy="0"/>
            </a:xfrm>
            <a:prstGeom prst="line">
              <a:avLst/>
            </a:prstGeom>
            <a:ln w="44450">
              <a:solidFill>
                <a:schemeClr val="bg1">
                  <a:lumMod val="65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D615AEC-856B-470B-9476-C554DBE38A73}"/>
                </a:ext>
              </a:extLst>
            </p:cNvPr>
            <p:cNvGrpSpPr/>
            <p:nvPr/>
          </p:nvGrpSpPr>
          <p:grpSpPr>
            <a:xfrm>
              <a:off x="1307992" y="2726610"/>
              <a:ext cx="3160397" cy="526458"/>
              <a:chOff x="1307992" y="2726610"/>
              <a:chExt cx="3160397" cy="526458"/>
            </a:xfrm>
          </p:grpSpPr>
          <p:sp>
            <p:nvSpPr>
              <p:cNvPr id="5" name="テキスト ボックス 4">
                <a:extLst>
                  <a:ext uri="{FF2B5EF4-FFF2-40B4-BE49-F238E27FC236}">
                    <a16:creationId xmlns:a16="http://schemas.microsoft.com/office/drawing/2014/main" id="{C79BE545-875D-44CD-86AF-DC49929122DE}"/>
                  </a:ext>
                </a:extLst>
              </p:cNvPr>
              <p:cNvSpPr txBox="1"/>
              <p:nvPr/>
            </p:nvSpPr>
            <p:spPr>
              <a:xfrm>
                <a:off x="1307992" y="2729848"/>
                <a:ext cx="1338125" cy="523220"/>
              </a:xfrm>
              <a:prstGeom prst="rect">
                <a:avLst/>
              </a:prstGeom>
              <a:noFill/>
            </p:spPr>
            <p:txBody>
              <a:bodyPr wrap="square" rtlCol="0">
                <a:spAutoFit/>
              </a:bodyPr>
              <a:lstStyle/>
              <a:p>
                <a:r>
                  <a:rPr kumimoji="1" lang="ja-JP" altLang="en-US" sz="1600" b="1" dirty="0">
                    <a:latin typeface="+mn-ea"/>
                  </a:rPr>
                  <a:t>１次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350</a:t>
                </a:r>
                <a:r>
                  <a:rPr kumimoji="1" lang="ja-JP" altLang="en-US" sz="1200" b="1" dirty="0">
                    <a:solidFill>
                      <a:srgbClr val="FF0000"/>
                    </a:solidFill>
                    <a:latin typeface="+mn-ea"/>
                  </a:rPr>
                  <a:t>～</a:t>
                </a:r>
                <a:r>
                  <a:rPr kumimoji="1" lang="en-US" altLang="ja-JP" sz="1200" b="1" dirty="0">
                    <a:solidFill>
                      <a:srgbClr val="FF0000"/>
                    </a:solidFill>
                    <a:latin typeface="+mn-ea"/>
                  </a:rPr>
                  <a:t>500</a:t>
                </a:r>
                <a:r>
                  <a:rPr kumimoji="1" lang="ja-JP" altLang="en-US" sz="1200" b="1" dirty="0">
                    <a:solidFill>
                      <a:srgbClr val="FF0000"/>
                    </a:solidFill>
                    <a:latin typeface="+mn-ea"/>
                  </a:rPr>
                  <a:t>ｍ</a:t>
                </a:r>
              </a:p>
            </p:txBody>
          </p:sp>
          <p:sp>
            <p:nvSpPr>
              <p:cNvPr id="15" name="四角形: 角を丸くする 14">
                <a:extLst>
                  <a:ext uri="{FF2B5EF4-FFF2-40B4-BE49-F238E27FC236}">
                    <a16:creationId xmlns:a16="http://schemas.microsoft.com/office/drawing/2014/main" id="{E2CEADC8-BC2E-4563-A5B9-9B57C7B5D372}"/>
                  </a:ext>
                </a:extLst>
              </p:cNvPr>
              <p:cNvSpPr/>
              <p:nvPr/>
            </p:nvSpPr>
            <p:spPr>
              <a:xfrm>
                <a:off x="2844717" y="2726610"/>
                <a:ext cx="1623672" cy="423860"/>
              </a:xfrm>
              <a:prstGeom prst="roundRect">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徒歩で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6" name="グループ化 15">
              <a:extLst>
                <a:ext uri="{FF2B5EF4-FFF2-40B4-BE49-F238E27FC236}">
                  <a16:creationId xmlns:a16="http://schemas.microsoft.com/office/drawing/2014/main" id="{4F075AA3-9159-4DF5-A5FE-41013A4F154E}"/>
                </a:ext>
              </a:extLst>
            </p:cNvPr>
            <p:cNvGrpSpPr/>
            <p:nvPr/>
          </p:nvGrpSpPr>
          <p:grpSpPr>
            <a:xfrm>
              <a:off x="1307992" y="3316990"/>
              <a:ext cx="3160397" cy="549836"/>
              <a:chOff x="1307992" y="3393190"/>
              <a:chExt cx="3160397" cy="549836"/>
            </a:xfrm>
          </p:grpSpPr>
          <p:sp>
            <p:nvSpPr>
              <p:cNvPr id="12" name="テキスト ボックス 11">
                <a:extLst>
                  <a:ext uri="{FF2B5EF4-FFF2-40B4-BE49-F238E27FC236}">
                    <a16:creationId xmlns:a16="http://schemas.microsoft.com/office/drawing/2014/main" id="{7F80B348-EDFE-49F5-8DCE-490945DC2D55}"/>
                  </a:ext>
                </a:extLst>
              </p:cNvPr>
              <p:cNvSpPr txBox="1"/>
              <p:nvPr/>
            </p:nvSpPr>
            <p:spPr>
              <a:xfrm>
                <a:off x="1307992" y="3419806"/>
                <a:ext cx="1338124" cy="523220"/>
              </a:xfrm>
              <a:prstGeom prst="rect">
                <a:avLst/>
              </a:prstGeom>
              <a:noFill/>
            </p:spPr>
            <p:txBody>
              <a:bodyPr wrap="square" rtlCol="0">
                <a:spAutoFit/>
              </a:bodyPr>
              <a:lstStyle/>
              <a:p>
                <a:r>
                  <a:rPr kumimoji="1" lang="ja-JP" altLang="en-US" sz="1600" b="1" dirty="0">
                    <a:latin typeface="+mn-ea"/>
                  </a:rPr>
                  <a:t>２次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a:t>
                </a:r>
                <a:r>
                  <a:rPr kumimoji="1" lang="ja-JP" altLang="en-US" sz="1200" b="1" dirty="0">
                    <a:solidFill>
                      <a:srgbClr val="FF0000"/>
                    </a:solidFill>
                    <a:latin typeface="+mn-ea"/>
                  </a:rPr>
                  <a:t>～４㎞</a:t>
                </a:r>
                <a:endParaRPr kumimoji="1" lang="en-US" altLang="ja-JP" sz="1200" b="1" dirty="0">
                  <a:solidFill>
                    <a:srgbClr val="FF0000"/>
                  </a:solidFill>
                  <a:latin typeface="+mn-ea"/>
                </a:endParaRPr>
              </a:p>
            </p:txBody>
          </p:sp>
          <p:sp>
            <p:nvSpPr>
              <p:cNvPr id="22" name="四角形: 角を丸くする 21">
                <a:extLst>
                  <a:ext uri="{FF2B5EF4-FFF2-40B4-BE49-F238E27FC236}">
                    <a16:creationId xmlns:a16="http://schemas.microsoft.com/office/drawing/2014/main" id="{A9A6D69E-D5DA-4E07-8A59-D18EBCF6FBDE}"/>
                  </a:ext>
                </a:extLst>
              </p:cNvPr>
              <p:cNvSpPr/>
              <p:nvPr/>
            </p:nvSpPr>
            <p:spPr>
              <a:xfrm>
                <a:off x="2844717" y="3393190"/>
                <a:ext cx="1623672" cy="423860"/>
              </a:xfrm>
              <a:prstGeom prst="round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自転車で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7" name="グループ化 16">
              <a:extLst>
                <a:ext uri="{FF2B5EF4-FFF2-40B4-BE49-F238E27FC236}">
                  <a16:creationId xmlns:a16="http://schemas.microsoft.com/office/drawing/2014/main" id="{3F5F4A1B-B06F-4C54-910A-71494AED16B3}"/>
                </a:ext>
              </a:extLst>
            </p:cNvPr>
            <p:cNvGrpSpPr/>
            <p:nvPr/>
          </p:nvGrpSpPr>
          <p:grpSpPr>
            <a:xfrm>
              <a:off x="1307992" y="3926197"/>
              <a:ext cx="3160397" cy="542056"/>
              <a:chOff x="1307992" y="4050391"/>
              <a:chExt cx="3160397" cy="542056"/>
            </a:xfrm>
          </p:grpSpPr>
          <p:sp>
            <p:nvSpPr>
              <p:cNvPr id="14" name="テキスト ボックス 13">
                <a:extLst>
                  <a:ext uri="{FF2B5EF4-FFF2-40B4-BE49-F238E27FC236}">
                    <a16:creationId xmlns:a16="http://schemas.microsoft.com/office/drawing/2014/main" id="{16FF4881-E756-4382-9348-1372742A28CB}"/>
                  </a:ext>
                </a:extLst>
              </p:cNvPr>
              <p:cNvSpPr txBox="1"/>
              <p:nvPr/>
            </p:nvSpPr>
            <p:spPr>
              <a:xfrm>
                <a:off x="1307992" y="4069227"/>
                <a:ext cx="1338124" cy="523220"/>
              </a:xfrm>
              <a:prstGeom prst="rect">
                <a:avLst/>
              </a:prstGeom>
              <a:noFill/>
              <a:ln>
                <a:noFill/>
              </a:ln>
            </p:spPr>
            <p:txBody>
              <a:bodyPr wrap="square" rtlCol="0">
                <a:spAutoFit/>
              </a:bodyPr>
              <a:lstStyle/>
              <a:p>
                <a:r>
                  <a:rPr kumimoji="1" lang="ja-JP" altLang="en-US" sz="1600" b="1" dirty="0">
                    <a:latin typeface="+mn-ea"/>
                  </a:rPr>
                  <a:t>３次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15</a:t>
                </a:r>
                <a:r>
                  <a:rPr kumimoji="1" lang="ja-JP" altLang="en-US" sz="1200" b="1" dirty="0">
                    <a:solidFill>
                      <a:srgbClr val="FF0000"/>
                    </a:solidFill>
                    <a:latin typeface="+mn-ea"/>
                  </a:rPr>
                  <a:t>㎞以内</a:t>
                </a:r>
              </a:p>
            </p:txBody>
          </p:sp>
          <p:sp>
            <p:nvSpPr>
              <p:cNvPr id="23" name="四角形: 角を丸くする 22">
                <a:extLst>
                  <a:ext uri="{FF2B5EF4-FFF2-40B4-BE49-F238E27FC236}">
                    <a16:creationId xmlns:a16="http://schemas.microsoft.com/office/drawing/2014/main" id="{578C3D19-A447-4AE3-B259-55C51DA80413}"/>
                  </a:ext>
                </a:extLst>
              </p:cNvPr>
              <p:cNvSpPr/>
              <p:nvPr/>
            </p:nvSpPr>
            <p:spPr>
              <a:xfrm>
                <a:off x="2844717" y="4050391"/>
                <a:ext cx="1623672" cy="423860"/>
              </a:xfrm>
              <a:prstGeom prst="roundRect">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車で</a:t>
                </a:r>
                <a:r>
                  <a:rPr kumimoji="1" lang="en-US" altLang="ja-JP" sz="1200" b="1" dirty="0">
                    <a:solidFill>
                      <a:schemeClr val="tx1"/>
                    </a:solidFill>
                    <a:latin typeface="+mn-ea"/>
                  </a:rPr>
                  <a:t>30</a:t>
                </a:r>
                <a:r>
                  <a:rPr kumimoji="1" lang="ja-JP" altLang="en-US" sz="1200" b="1" dirty="0">
                    <a:solidFill>
                      <a:schemeClr val="tx1"/>
                    </a:solidFill>
                    <a:latin typeface="+mn-ea"/>
                  </a:rPr>
                  <a:t>分以内</a:t>
                </a:r>
              </a:p>
            </p:txBody>
          </p:sp>
        </p:grpSp>
        <p:sp>
          <p:nvSpPr>
            <p:cNvPr id="27" name="テキスト ボックス 26">
              <a:extLst>
                <a:ext uri="{FF2B5EF4-FFF2-40B4-BE49-F238E27FC236}">
                  <a16:creationId xmlns:a16="http://schemas.microsoft.com/office/drawing/2014/main" id="{0E7DA97A-BBA2-4E57-BBF4-F194ED632C5D}"/>
                </a:ext>
              </a:extLst>
            </p:cNvPr>
            <p:cNvSpPr txBox="1"/>
            <p:nvPr/>
          </p:nvSpPr>
          <p:spPr>
            <a:xfrm>
              <a:off x="5321532" y="2602764"/>
              <a:ext cx="1333508" cy="461665"/>
            </a:xfrm>
            <a:prstGeom prst="rect">
              <a:avLst/>
            </a:prstGeom>
            <a:noFill/>
          </p:spPr>
          <p:txBody>
            <a:bodyPr wrap="square" rtlCol="0">
              <a:spAutoFit/>
            </a:bodyPr>
            <a:lstStyle/>
            <a:p>
              <a:pPr algn="ctr"/>
              <a:r>
                <a:rPr kumimoji="1" lang="ja-JP" altLang="en-US" sz="1200" b="1" dirty="0">
                  <a:latin typeface="+mn-ea"/>
                </a:rPr>
                <a:t>中規模な</a:t>
              </a:r>
              <a:endParaRPr kumimoji="1" lang="en-US" altLang="ja-JP" sz="1200" b="1" dirty="0">
                <a:latin typeface="+mn-ea"/>
              </a:endParaRPr>
            </a:p>
            <a:p>
              <a:pPr algn="ctr"/>
              <a:r>
                <a:rPr kumimoji="1" lang="ja-JP" altLang="en-US" sz="1200" b="1" dirty="0">
                  <a:latin typeface="+mn-ea"/>
                </a:rPr>
                <a:t>スーパー</a:t>
              </a:r>
              <a:endParaRPr kumimoji="1" lang="en-US" altLang="ja-JP" sz="1200" b="1" dirty="0">
                <a:latin typeface="+mn-ea"/>
              </a:endParaRPr>
            </a:p>
          </p:txBody>
        </p:sp>
      </p:grpSp>
      <p:sp>
        <p:nvSpPr>
          <p:cNvPr id="2" name="テキスト ボックス 1">
            <a:extLst>
              <a:ext uri="{FF2B5EF4-FFF2-40B4-BE49-F238E27FC236}">
                <a16:creationId xmlns:a16="http://schemas.microsoft.com/office/drawing/2014/main" id="{221728E3-2236-36FB-DB5E-DD3AA44D1CFB}"/>
              </a:ext>
            </a:extLst>
          </p:cNvPr>
          <p:cNvSpPr txBox="1"/>
          <p:nvPr/>
        </p:nvSpPr>
        <p:spPr>
          <a:xfrm>
            <a:off x="6752956" y="1907155"/>
            <a:ext cx="2900211" cy="400110"/>
          </a:xfrm>
          <a:prstGeom prst="rect">
            <a:avLst/>
          </a:prstGeom>
          <a:noFill/>
        </p:spPr>
        <p:txBody>
          <a:bodyPr wrap="square" rtlCol="0">
            <a:spAutoFit/>
          </a:bodyPr>
          <a:lstStyle/>
          <a:p>
            <a:r>
              <a:rPr kumimoji="1" lang="ja-JP" altLang="en-US" sz="1000" b="1" dirty="0">
                <a:latin typeface="+mn-ea"/>
              </a:rPr>
              <a:t>大人の歩幅を約</a:t>
            </a:r>
            <a:r>
              <a:rPr kumimoji="1" lang="en-US" altLang="ja-JP" sz="1000" b="1" dirty="0">
                <a:latin typeface="+mn-ea"/>
              </a:rPr>
              <a:t>70</a:t>
            </a:r>
            <a:r>
              <a:rPr kumimoji="1" lang="ja-JP" altLang="en-US" sz="1000" b="1" dirty="0">
                <a:latin typeface="+mn-ea"/>
              </a:rPr>
              <a:t>㎝として</a:t>
            </a:r>
            <a:r>
              <a:rPr kumimoji="1" lang="en-US" altLang="ja-JP" sz="1000" b="1" dirty="0">
                <a:latin typeface="+mn-ea"/>
              </a:rPr>
              <a:t>500</a:t>
            </a:r>
            <a:r>
              <a:rPr kumimoji="1" lang="ja-JP" altLang="en-US" sz="1000" b="1" dirty="0">
                <a:latin typeface="+mn-ea"/>
              </a:rPr>
              <a:t>～</a:t>
            </a:r>
            <a:r>
              <a:rPr kumimoji="1" lang="en-US" altLang="ja-JP" sz="1000" b="1" dirty="0">
                <a:latin typeface="+mn-ea"/>
              </a:rPr>
              <a:t>700</a:t>
            </a:r>
            <a:r>
              <a:rPr kumimoji="1" lang="ja-JP" altLang="en-US" sz="1000" b="1" dirty="0">
                <a:latin typeface="+mn-ea"/>
              </a:rPr>
              <a:t>歩強、</a:t>
            </a:r>
          </a:p>
          <a:p>
            <a:r>
              <a:rPr kumimoji="1" lang="ja-JP" altLang="en-US" sz="1000" b="1" dirty="0">
                <a:latin typeface="+mn-ea"/>
              </a:rPr>
              <a:t>自転車ですと２～３分の範囲です。</a:t>
            </a:r>
          </a:p>
        </p:txBody>
      </p:sp>
      <p:sp>
        <p:nvSpPr>
          <p:cNvPr id="36" name="テキスト ボックス 35">
            <a:extLst>
              <a:ext uri="{FF2B5EF4-FFF2-40B4-BE49-F238E27FC236}">
                <a16:creationId xmlns:a16="http://schemas.microsoft.com/office/drawing/2014/main" id="{A8B93EA6-398A-5AC7-76EA-FA53F645B320}"/>
              </a:ext>
            </a:extLst>
          </p:cNvPr>
          <p:cNvSpPr txBox="1"/>
          <p:nvPr/>
        </p:nvSpPr>
        <p:spPr>
          <a:xfrm>
            <a:off x="6754559" y="2478630"/>
            <a:ext cx="3389318" cy="400110"/>
          </a:xfrm>
          <a:prstGeom prst="rect">
            <a:avLst/>
          </a:prstGeom>
          <a:noFill/>
        </p:spPr>
        <p:txBody>
          <a:bodyPr wrap="square" rtlCol="0">
            <a:spAutoFit/>
          </a:bodyPr>
          <a:lstStyle/>
          <a:p>
            <a:r>
              <a:rPr kumimoji="1" lang="ja-JP" altLang="en-US" sz="1000" b="1" dirty="0">
                <a:latin typeface="+mn-ea"/>
              </a:rPr>
              <a:t>歩くと１時間前後かかる範囲です。</a:t>
            </a:r>
            <a:endParaRPr kumimoji="1" lang="en-US" altLang="ja-JP" sz="1000" b="1" dirty="0">
              <a:latin typeface="+mn-ea"/>
            </a:endParaRPr>
          </a:p>
          <a:p>
            <a:r>
              <a:rPr kumimoji="1" lang="ja-JP" altLang="en-US" sz="1000" b="1" spc="-60" dirty="0">
                <a:latin typeface="+mn-ea"/>
              </a:rPr>
              <a:t>歩いて行くイメージではないかもしれません。</a:t>
            </a:r>
            <a:endParaRPr kumimoji="1" lang="en-US" altLang="ja-JP" sz="1000" b="1" spc="-60" dirty="0">
              <a:latin typeface="+mn-ea"/>
            </a:endParaRPr>
          </a:p>
        </p:txBody>
      </p:sp>
      <p:sp>
        <p:nvSpPr>
          <p:cNvPr id="37" name="テキスト ボックス 36">
            <a:extLst>
              <a:ext uri="{FF2B5EF4-FFF2-40B4-BE49-F238E27FC236}">
                <a16:creationId xmlns:a16="http://schemas.microsoft.com/office/drawing/2014/main" id="{810570EE-B832-33DD-5FAD-820F00144132}"/>
              </a:ext>
            </a:extLst>
          </p:cNvPr>
          <p:cNvSpPr txBox="1"/>
          <p:nvPr/>
        </p:nvSpPr>
        <p:spPr>
          <a:xfrm>
            <a:off x="6720908" y="3190994"/>
            <a:ext cx="3389318" cy="246221"/>
          </a:xfrm>
          <a:prstGeom prst="rect">
            <a:avLst/>
          </a:prstGeom>
          <a:noFill/>
        </p:spPr>
        <p:txBody>
          <a:bodyPr wrap="square" rtlCol="0">
            <a:spAutoFit/>
          </a:bodyPr>
          <a:lstStyle/>
          <a:p>
            <a:r>
              <a:rPr kumimoji="1" lang="ja-JP" altLang="en-US" sz="1000" b="1" dirty="0">
                <a:latin typeface="+mn-ea"/>
              </a:rPr>
              <a:t>音楽を６～７曲聞いて到着する感覚です。</a:t>
            </a:r>
            <a:endParaRPr kumimoji="1" lang="en-US" altLang="ja-JP" sz="1000" b="1" dirty="0">
              <a:latin typeface="+mn-ea"/>
            </a:endParaRPr>
          </a:p>
        </p:txBody>
      </p:sp>
      <p:sp>
        <p:nvSpPr>
          <p:cNvPr id="40" name="四角形: 角を丸くする 39">
            <a:extLst>
              <a:ext uri="{FF2B5EF4-FFF2-40B4-BE49-F238E27FC236}">
                <a16:creationId xmlns:a16="http://schemas.microsoft.com/office/drawing/2014/main" id="{23B0C8BA-BB9C-C414-13FA-CE8BD5A1EF3C}"/>
              </a:ext>
            </a:extLst>
          </p:cNvPr>
          <p:cNvSpPr/>
          <p:nvPr/>
        </p:nvSpPr>
        <p:spPr>
          <a:xfrm>
            <a:off x="283717" y="4700707"/>
            <a:ext cx="1640033" cy="938940"/>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6A9B568-7080-362C-50E6-8C411EBBADEE}"/>
              </a:ext>
            </a:extLst>
          </p:cNvPr>
          <p:cNvSpPr txBox="1"/>
          <p:nvPr/>
        </p:nvSpPr>
        <p:spPr>
          <a:xfrm>
            <a:off x="247045" y="4860135"/>
            <a:ext cx="1713374" cy="646331"/>
          </a:xfrm>
          <a:prstGeom prst="rect">
            <a:avLst/>
          </a:prstGeom>
          <a:noFill/>
        </p:spPr>
        <p:txBody>
          <a:bodyPr wrap="square" rtlCol="0">
            <a:spAutoFit/>
          </a:bodyPr>
          <a:lstStyle/>
          <a:p>
            <a:pPr algn="ctr"/>
            <a:r>
              <a:rPr kumimoji="1" lang="ja-JP" altLang="en-US" sz="3600" b="1" dirty="0">
                <a:latin typeface="+mn-ea"/>
              </a:rPr>
              <a:t>専門性</a:t>
            </a:r>
            <a:endParaRPr kumimoji="1" lang="ja-JP" altLang="en-US" sz="4000" b="1" dirty="0">
              <a:latin typeface="+mn-ea"/>
            </a:endParaRPr>
          </a:p>
        </p:txBody>
      </p:sp>
      <p:sp>
        <p:nvSpPr>
          <p:cNvPr id="41" name="テキスト ボックス 40">
            <a:extLst>
              <a:ext uri="{FF2B5EF4-FFF2-40B4-BE49-F238E27FC236}">
                <a16:creationId xmlns:a16="http://schemas.microsoft.com/office/drawing/2014/main" id="{850097C9-4F26-8488-12CF-1B54B3BFF1AB}"/>
              </a:ext>
            </a:extLst>
          </p:cNvPr>
          <p:cNvSpPr txBox="1"/>
          <p:nvPr/>
        </p:nvSpPr>
        <p:spPr>
          <a:xfrm>
            <a:off x="179918" y="5738803"/>
            <a:ext cx="1866514" cy="861774"/>
          </a:xfrm>
          <a:prstGeom prst="rect">
            <a:avLst/>
          </a:prstGeom>
          <a:noFill/>
        </p:spPr>
        <p:txBody>
          <a:bodyPr wrap="square" rtlCol="0">
            <a:spAutoFit/>
          </a:bodyPr>
          <a:lstStyle/>
          <a:p>
            <a:pPr lvl="0" algn="ctr"/>
            <a:r>
              <a:rPr kumimoji="1" lang="ja-JP" altLang="en-US" sz="1600" b="1" dirty="0">
                <a:solidFill>
                  <a:prstClr val="black"/>
                </a:solidFill>
                <a:latin typeface="+mn-ea"/>
              </a:rPr>
              <a:t>という言葉と</a:t>
            </a:r>
            <a:endParaRPr kumimoji="1" lang="en-US" altLang="ja-JP" sz="1600" b="1" dirty="0">
              <a:solidFill>
                <a:prstClr val="black"/>
              </a:solidFill>
              <a:latin typeface="+mn-ea"/>
            </a:endParaRPr>
          </a:p>
          <a:p>
            <a:pPr lvl="0" algn="ctr"/>
            <a:r>
              <a:rPr kumimoji="1" lang="ja-JP" altLang="en-US" sz="1600" b="1" dirty="0">
                <a:solidFill>
                  <a:prstClr val="black"/>
                </a:solidFill>
                <a:latin typeface="+mn-ea"/>
              </a:rPr>
              <a:t>どのように</a:t>
            </a:r>
            <a:endParaRPr kumimoji="1" lang="en-US" altLang="ja-JP" sz="1600" b="1" dirty="0">
              <a:solidFill>
                <a:prstClr val="black"/>
              </a:solidFill>
              <a:latin typeface="+mn-ea"/>
            </a:endParaRPr>
          </a:p>
          <a:p>
            <a:pPr lvl="0" algn="ctr"/>
            <a:r>
              <a:rPr kumimoji="1" lang="ja-JP" altLang="en-US" sz="1600" b="1" dirty="0">
                <a:solidFill>
                  <a:prstClr val="black"/>
                </a:solidFill>
                <a:latin typeface="+mn-ea"/>
              </a:rPr>
              <a:t>向き合うか</a:t>
            </a:r>
            <a:endParaRPr kumimoji="1" lang="en-US" altLang="ja-JP" sz="1600" b="1" dirty="0">
              <a:solidFill>
                <a:prstClr val="black"/>
              </a:solidFill>
              <a:latin typeface="+mn-ea"/>
            </a:endParaRPr>
          </a:p>
        </p:txBody>
      </p:sp>
      <p:grpSp>
        <p:nvGrpSpPr>
          <p:cNvPr id="52" name="グループ化 51">
            <a:extLst>
              <a:ext uri="{FF2B5EF4-FFF2-40B4-BE49-F238E27FC236}">
                <a16:creationId xmlns:a16="http://schemas.microsoft.com/office/drawing/2014/main" id="{F47320EB-7515-999B-50D0-B32DFA99CF07}"/>
              </a:ext>
            </a:extLst>
          </p:cNvPr>
          <p:cNvGrpSpPr/>
          <p:nvPr/>
        </p:nvGrpSpPr>
        <p:grpSpPr>
          <a:xfrm>
            <a:off x="300132" y="606971"/>
            <a:ext cx="3148012" cy="885825"/>
            <a:chOff x="333374" y="1883470"/>
            <a:chExt cx="3148012" cy="885825"/>
          </a:xfrm>
        </p:grpSpPr>
        <p:grpSp>
          <p:nvGrpSpPr>
            <p:cNvPr id="53" name="グループ化 52">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55" name="楕円 5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54" name="正方形/長方形 53">
              <a:extLst>
                <a:ext uri="{FF2B5EF4-FFF2-40B4-BE49-F238E27FC236}">
                  <a16:creationId xmlns:a16="http://schemas.microsoft.com/office/drawing/2014/main" id="{612D2075-6E82-7400-4693-89F5A650EF54}"/>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商圏の感覚</a:t>
              </a:r>
              <a:endParaRPr kumimoji="1" lang="en-US" altLang="ja-JP" sz="1400" b="1" dirty="0">
                <a:solidFill>
                  <a:schemeClr val="tx1"/>
                </a:solidFill>
                <a:latin typeface="+mn-ea"/>
              </a:endParaRPr>
            </a:p>
          </p:txBody>
        </p:sp>
      </p:grpSp>
      <p:sp>
        <p:nvSpPr>
          <p:cNvPr id="57" name="正方形/長方形 56">
            <a:extLst>
              <a:ext uri="{FF2B5EF4-FFF2-40B4-BE49-F238E27FC236}">
                <a16:creationId xmlns:a16="http://schemas.microsoft.com/office/drawing/2014/main" id="{7D4AA595-271F-110A-3194-F909948F2B40}"/>
              </a:ext>
            </a:extLst>
          </p:cNvPr>
          <p:cNvSpPr/>
          <p:nvPr/>
        </p:nvSpPr>
        <p:spPr>
          <a:xfrm>
            <a:off x="273000" y="410768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汗</a:t>
            </a:r>
            <a:r>
              <a:rPr kumimoji="1" lang="ja-JP" altLang="en-US" b="1" dirty="0">
                <a:solidFill>
                  <a:schemeClr val="tx1"/>
                </a:solidFill>
                <a:latin typeface="+mn-ea"/>
              </a:rPr>
              <a:t>をかいて理解するしかない「専門性」</a:t>
            </a:r>
            <a:r>
              <a:rPr kumimoji="1" lang="ja-JP" altLang="en-US" b="1">
                <a:solidFill>
                  <a:schemeClr val="tx1"/>
                </a:solidFill>
                <a:latin typeface="+mn-ea"/>
              </a:rPr>
              <a:t>の難しさ　～</a:t>
            </a:r>
            <a:endParaRPr kumimoji="1" lang="ja-JP" altLang="en-US" b="1" dirty="0">
              <a:solidFill>
                <a:schemeClr val="tx1"/>
              </a:solidFill>
              <a:latin typeface="+mn-ea"/>
            </a:endParaRPr>
          </a:p>
        </p:txBody>
      </p:sp>
      <p:sp>
        <p:nvSpPr>
          <p:cNvPr id="58" name="テキスト ボックス 57">
            <a:extLst>
              <a:ext uri="{FF2B5EF4-FFF2-40B4-BE49-F238E27FC236}">
                <a16:creationId xmlns:a16="http://schemas.microsoft.com/office/drawing/2014/main" id="{96459475-8892-DF50-7429-995359588D74}"/>
              </a:ext>
            </a:extLst>
          </p:cNvPr>
          <p:cNvSpPr txBox="1"/>
          <p:nvPr/>
        </p:nvSpPr>
        <p:spPr>
          <a:xfrm>
            <a:off x="2039028" y="4637305"/>
            <a:ext cx="7397580" cy="1785104"/>
          </a:xfrm>
          <a:prstGeom prst="rect">
            <a:avLst/>
          </a:prstGeom>
          <a:noFill/>
        </p:spPr>
        <p:txBody>
          <a:bodyPr wrap="square" rtlCol="0">
            <a:spAutoFit/>
          </a:bodyPr>
          <a:lstStyle/>
          <a:p>
            <a:r>
              <a:rPr kumimoji="1" lang="ja-JP" altLang="en-US" sz="1000" spc="-30" dirty="0"/>
              <a:t>　中小小売業の強みの一つに「専門性」という言葉があります。例えば、釣具店であっても、「フライフィッシングの専門店であり、店主は趣味人なら知る人ぞ知るその道の有名人、そして店主を囲むように顧客クラブがある釣具店」「扱われている商材も、店主が世界中で釣りをした経験から仕入れるこだわりの品ばかりの釣具店」という極めて分かりやすい専門性を有している事業者はまれです。</a:t>
            </a:r>
            <a:endParaRPr kumimoji="1" lang="en-US" altLang="ja-JP" sz="1000" spc="-30" dirty="0"/>
          </a:p>
          <a:p>
            <a:r>
              <a:rPr kumimoji="1" lang="ja-JP" altLang="en-US" sz="1000" spc="-30" dirty="0"/>
              <a:t>　「専門性」といっても、趣味の世界やプロが使うといった買う側のレベルに合わせた商材を指す場合だけでなく、利用のシーンや条件が極めて限られる、または過去には標準仕様だった商材でも、技術革新や代替品の流通が進み利用の範囲が限られるものも、「専門性」という言葉で括られてしまうこともあります。</a:t>
            </a:r>
            <a:endParaRPr kumimoji="1" lang="en-US" altLang="ja-JP" sz="1000" spc="-30" dirty="0"/>
          </a:p>
          <a:p>
            <a:r>
              <a:rPr kumimoji="1" lang="ja-JP" altLang="en-US" sz="1000" spc="-30" dirty="0"/>
              <a:t>　もちろん、販路や市場性の確認も必要ですが、その分野自体の理解を自分自身の努力である程度深めないと、事業性を目利きできないということも小売業の「専門性」の特徴です。実務的には、社長や店主から商材の説明を口頭で受けることが多く、飲食業と異なりその場で“味”等の差異性を直接的な経験で体感することができないということも、専門性理解の難しさといえるでしょう。昨今は、</a:t>
            </a:r>
            <a:r>
              <a:rPr kumimoji="1" lang="en-US" altLang="ja-JP" sz="1000" spc="-30" dirty="0">
                <a:latin typeface="+mn-ea"/>
              </a:rPr>
              <a:t>SNS</a:t>
            </a:r>
            <a:r>
              <a:rPr kumimoji="1" lang="ja-JP" altLang="en-US" sz="1000" spc="-30" dirty="0"/>
              <a:t>やインターネット等に様々な分野の多くの情報が存在しますので、理解深耕に活用されるとよいでしょう。</a:t>
            </a:r>
            <a:endParaRPr kumimoji="1" lang="en-US" altLang="ja-JP" sz="1000" spc="-30" dirty="0"/>
          </a:p>
        </p:txBody>
      </p:sp>
      <p:sp>
        <p:nvSpPr>
          <p:cNvPr id="42" name="テキスト ボックス 41">
            <a:extLst>
              <a:ext uri="{FF2B5EF4-FFF2-40B4-BE49-F238E27FC236}">
                <a16:creationId xmlns:a16="http://schemas.microsoft.com/office/drawing/2014/main" id="{E52BA380-CCAE-961D-46D9-7FB6DDDA76FE}"/>
              </a:ext>
            </a:extLst>
          </p:cNvPr>
          <p:cNvSpPr txBox="1"/>
          <p:nvPr/>
        </p:nvSpPr>
        <p:spPr>
          <a:xfrm>
            <a:off x="3605987" y="872064"/>
            <a:ext cx="5736586" cy="369332"/>
          </a:xfrm>
          <a:prstGeom prst="rect">
            <a:avLst/>
          </a:prstGeom>
          <a:noFill/>
        </p:spPr>
        <p:txBody>
          <a:bodyPr wrap="square" rtlCol="0">
            <a:spAutoFit/>
          </a:bodyPr>
          <a:lstStyle/>
          <a:p>
            <a:r>
              <a:rPr kumimoji="1" lang="ja-JP" altLang="en-US" b="1" dirty="0">
                <a:latin typeface="+mn-ea"/>
              </a:rPr>
              <a:t>～普段の感覚から商圏をイメージしましょう～</a:t>
            </a:r>
          </a:p>
        </p:txBody>
      </p:sp>
      <p:sp>
        <p:nvSpPr>
          <p:cNvPr id="43" name="テキスト ボックス 42"/>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基本原則・商圏</a:t>
            </a:r>
          </a:p>
        </p:txBody>
      </p:sp>
      <p:sp>
        <p:nvSpPr>
          <p:cNvPr id="44" name="テキスト ボックス 4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6" name="正方形/長方形 5"/>
          <p:cNvSpPr/>
          <p:nvPr/>
        </p:nvSpPr>
        <p:spPr>
          <a:xfrm>
            <a:off x="3507404" y="1819946"/>
            <a:ext cx="1349957" cy="461665"/>
          </a:xfrm>
          <a:prstGeom prst="rect">
            <a:avLst/>
          </a:prstGeom>
        </p:spPr>
        <p:txBody>
          <a:bodyPr wrap="square">
            <a:spAutoFit/>
          </a:bodyPr>
          <a:lstStyle/>
          <a:p>
            <a:pPr lvl="0" algn="ctr"/>
            <a:r>
              <a:rPr kumimoji="1" lang="ja-JP" altLang="en-US" sz="1200" b="1" dirty="0">
                <a:solidFill>
                  <a:prstClr val="black"/>
                </a:solidFill>
                <a:latin typeface="+mn-ea"/>
              </a:rPr>
              <a:t>コンビニ</a:t>
            </a:r>
            <a:endParaRPr kumimoji="1" lang="en-US" altLang="ja-JP" sz="1200" b="1" dirty="0">
              <a:solidFill>
                <a:prstClr val="black"/>
              </a:solidFill>
              <a:latin typeface="+mn-ea"/>
            </a:endParaRPr>
          </a:p>
          <a:p>
            <a:pPr lvl="0" algn="ctr"/>
            <a:r>
              <a:rPr kumimoji="1" lang="ja-JP" altLang="en-US" sz="1200" b="1" dirty="0">
                <a:solidFill>
                  <a:prstClr val="black"/>
                </a:solidFill>
                <a:latin typeface="+mn-ea"/>
              </a:rPr>
              <a:t>小規模な小売店</a:t>
            </a:r>
          </a:p>
        </p:txBody>
      </p:sp>
      <p:sp>
        <p:nvSpPr>
          <p:cNvPr id="48" name="テキスト ボックス 47">
            <a:extLst>
              <a:ext uri="{FF2B5EF4-FFF2-40B4-BE49-F238E27FC236}">
                <a16:creationId xmlns:a16="http://schemas.microsoft.com/office/drawing/2014/main" id="{325CECC7-1931-4A79-BF65-722CFD536CF0}"/>
              </a:ext>
            </a:extLst>
          </p:cNvPr>
          <p:cNvSpPr txBox="1"/>
          <p:nvPr/>
        </p:nvSpPr>
        <p:spPr>
          <a:xfrm>
            <a:off x="5365311" y="1824753"/>
            <a:ext cx="1333508" cy="1938992"/>
          </a:xfrm>
          <a:prstGeom prst="rect">
            <a:avLst/>
          </a:prstGeom>
          <a:noFill/>
        </p:spPr>
        <p:txBody>
          <a:bodyPr wrap="square" rtlCol="0">
            <a:spAutoFit/>
          </a:bodyPr>
          <a:lstStyle/>
          <a:p>
            <a:pPr algn="ctr"/>
            <a:r>
              <a:rPr kumimoji="1" lang="ja-JP" altLang="en-US" sz="1200" b="1" dirty="0">
                <a:latin typeface="+mn-ea"/>
              </a:rPr>
              <a:t>大規模な</a:t>
            </a:r>
            <a:endParaRPr kumimoji="1" lang="en-US" altLang="ja-JP" sz="1200" b="1" dirty="0">
              <a:latin typeface="+mn-ea"/>
            </a:endParaRPr>
          </a:p>
          <a:p>
            <a:pPr algn="ctr"/>
            <a:r>
              <a:rPr kumimoji="1" lang="ja-JP" altLang="en-US" sz="1200" b="1" dirty="0">
                <a:latin typeface="+mn-ea"/>
              </a:rPr>
              <a:t>スーパー</a:t>
            </a:r>
            <a:endParaRPr kumimoji="1" lang="en-US" altLang="ja-JP" sz="1200" b="1" dirty="0">
              <a:latin typeface="+mn-ea"/>
            </a:endParaRPr>
          </a:p>
          <a:p>
            <a:pPr algn="ctr"/>
            <a:endParaRPr kumimoji="1" lang="en-US" altLang="ja-JP" sz="1200" b="1" dirty="0">
              <a:latin typeface="+mn-ea"/>
            </a:endParaRPr>
          </a:p>
          <a:p>
            <a:pPr algn="ctr"/>
            <a:endParaRPr kumimoji="1" lang="en-US" altLang="ja-JP" sz="1200" b="1" dirty="0">
              <a:latin typeface="+mn-ea"/>
            </a:endParaRPr>
          </a:p>
          <a:p>
            <a:pPr algn="ctr"/>
            <a:endParaRPr kumimoji="1" lang="en-US" altLang="ja-JP" sz="200" b="1" dirty="0">
              <a:latin typeface="+mn-ea"/>
            </a:endParaRPr>
          </a:p>
          <a:p>
            <a:pPr algn="ctr"/>
            <a:r>
              <a:rPr kumimoji="1" lang="ja-JP" altLang="en-US" sz="1200" b="1" dirty="0">
                <a:latin typeface="+mn-ea"/>
              </a:rPr>
              <a:t>家電量販店</a:t>
            </a:r>
            <a:endParaRPr kumimoji="1" lang="en-US" altLang="ja-JP" sz="1200" b="1" dirty="0">
              <a:latin typeface="+mn-ea"/>
            </a:endParaRPr>
          </a:p>
          <a:p>
            <a:pPr algn="ctr"/>
            <a:endParaRPr kumimoji="1" lang="en-US" altLang="ja-JP" b="1" dirty="0">
              <a:latin typeface="+mn-ea"/>
            </a:endParaRPr>
          </a:p>
          <a:p>
            <a:pPr algn="ctr"/>
            <a:r>
              <a:rPr kumimoji="1" lang="ja-JP" altLang="en-US" sz="1200" b="1" dirty="0">
                <a:latin typeface="+mn-ea"/>
              </a:rPr>
              <a:t>非常に</a:t>
            </a:r>
            <a:endParaRPr kumimoji="1" lang="en-US" altLang="ja-JP" sz="1200" b="1" dirty="0">
              <a:latin typeface="+mn-ea"/>
            </a:endParaRPr>
          </a:p>
          <a:p>
            <a:pPr algn="ctr"/>
            <a:r>
              <a:rPr kumimoji="1" lang="ja-JP" altLang="en-US" sz="1200" b="1" dirty="0">
                <a:latin typeface="+mn-ea"/>
              </a:rPr>
              <a:t>有名な</a:t>
            </a:r>
            <a:endParaRPr kumimoji="1" lang="en-US" altLang="ja-JP" sz="1200" b="1" dirty="0">
              <a:latin typeface="+mn-ea"/>
            </a:endParaRPr>
          </a:p>
          <a:p>
            <a:pPr algn="ctr"/>
            <a:r>
              <a:rPr kumimoji="1" lang="ja-JP" altLang="en-US" sz="1200" b="1" dirty="0">
                <a:latin typeface="+mn-ea"/>
              </a:rPr>
              <a:t>専門店</a:t>
            </a:r>
            <a:endParaRPr kumimoji="1" lang="en-US" altLang="ja-JP" sz="1200" b="1" dirty="0">
              <a:latin typeface="+mn-ea"/>
            </a:endParaRPr>
          </a:p>
        </p:txBody>
      </p: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39</a:t>
            </a:fld>
            <a:endParaRPr kumimoji="1" lang="ja-JP" altLang="en-US"/>
          </a:p>
        </p:txBody>
      </p:sp>
      <p:cxnSp>
        <p:nvCxnSpPr>
          <p:cNvPr id="49" name="直線コネクタ 48">
            <a:extLst>
              <a:ext uri="{FF2B5EF4-FFF2-40B4-BE49-F238E27FC236}">
                <a16:creationId xmlns:a16="http://schemas.microsoft.com/office/drawing/2014/main" id="{F52AB47F-C759-4CCA-87B9-04EF78617D93}"/>
              </a:ext>
            </a:extLst>
          </p:cNvPr>
          <p:cNvCxnSpPr/>
          <p:nvPr/>
        </p:nvCxnSpPr>
        <p:spPr>
          <a:xfrm>
            <a:off x="252412"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78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55EF604-0949-F0B9-A49D-C93B395B303C}"/>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3" name="テキスト ボックス 2">
            <a:extLst>
              <a:ext uri="{FF2B5EF4-FFF2-40B4-BE49-F238E27FC236}">
                <a16:creationId xmlns:a16="http://schemas.microsoft.com/office/drawing/2014/main" id="{75ED1964-4A87-9ADE-1EFF-03AA457135F0}"/>
              </a:ext>
            </a:extLst>
          </p:cNvPr>
          <p:cNvSpPr txBox="1"/>
          <p:nvPr/>
        </p:nvSpPr>
        <p:spPr>
          <a:xfrm>
            <a:off x="188095" y="497900"/>
            <a:ext cx="8380407"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grpSp>
        <p:nvGrpSpPr>
          <p:cNvPr id="5" name="グループ化 4">
            <a:extLst>
              <a:ext uri="{FF2B5EF4-FFF2-40B4-BE49-F238E27FC236}">
                <a16:creationId xmlns:a16="http://schemas.microsoft.com/office/drawing/2014/main" id="{2F50EC1B-7A48-B201-988A-B5A2148DA3CD}"/>
              </a:ext>
            </a:extLst>
          </p:cNvPr>
          <p:cNvGrpSpPr/>
          <p:nvPr/>
        </p:nvGrpSpPr>
        <p:grpSpPr>
          <a:xfrm>
            <a:off x="277016" y="1089396"/>
            <a:ext cx="3148012" cy="885825"/>
            <a:chOff x="333374" y="789944"/>
            <a:chExt cx="3148012" cy="885825"/>
          </a:xfrm>
        </p:grpSpPr>
        <p:grpSp>
          <p:nvGrpSpPr>
            <p:cNvPr id="6" name="グループ化 5">
              <a:extLst>
                <a:ext uri="{FF2B5EF4-FFF2-40B4-BE49-F238E27FC236}">
                  <a16:creationId xmlns:a16="http://schemas.microsoft.com/office/drawing/2014/main" id="{7DCCBCE0-55F4-5640-3DAB-55A8A893F51E}"/>
                </a:ext>
              </a:extLst>
            </p:cNvPr>
            <p:cNvGrpSpPr/>
            <p:nvPr/>
          </p:nvGrpSpPr>
          <p:grpSpPr>
            <a:xfrm>
              <a:off x="333374" y="789944"/>
              <a:ext cx="1162051" cy="885825"/>
              <a:chOff x="295274" y="1523999"/>
              <a:chExt cx="1162051" cy="885825"/>
            </a:xfrm>
          </p:grpSpPr>
          <p:sp>
            <p:nvSpPr>
              <p:cNvPr id="8" name="楕円 7">
                <a:extLst>
                  <a:ext uri="{FF2B5EF4-FFF2-40B4-BE49-F238E27FC236}">
                    <a16:creationId xmlns:a16="http://schemas.microsoft.com/office/drawing/2014/main" id="{AE359A42-B935-5402-4D21-50BC8B9974D9}"/>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61BDF90-0237-FC2A-1866-8FFCF2F8C0E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7" name="正方形/長方形 6">
              <a:extLst>
                <a:ext uri="{FF2B5EF4-FFF2-40B4-BE49-F238E27FC236}">
                  <a16:creationId xmlns:a16="http://schemas.microsoft.com/office/drawing/2014/main" id="{0978C235-D67B-0566-D621-593CFF906267}"/>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総資本回転率</a:t>
              </a:r>
              <a:endParaRPr kumimoji="1" lang="en-US" altLang="ja-JP" sz="1400" b="1" dirty="0">
                <a:solidFill>
                  <a:schemeClr val="tx1"/>
                </a:solidFill>
              </a:endParaRPr>
            </a:p>
          </p:txBody>
        </p:sp>
      </p:grpSp>
      <p:grpSp>
        <p:nvGrpSpPr>
          <p:cNvPr id="10" name="グループ化 9">
            <a:extLst>
              <a:ext uri="{FF2B5EF4-FFF2-40B4-BE49-F238E27FC236}">
                <a16:creationId xmlns:a16="http://schemas.microsoft.com/office/drawing/2014/main" id="{D1DB30C5-5619-3BB3-6B52-523EEA2E01DB}"/>
              </a:ext>
            </a:extLst>
          </p:cNvPr>
          <p:cNvGrpSpPr/>
          <p:nvPr/>
        </p:nvGrpSpPr>
        <p:grpSpPr>
          <a:xfrm>
            <a:off x="295822" y="3524508"/>
            <a:ext cx="3148012" cy="885825"/>
            <a:chOff x="333374" y="1883470"/>
            <a:chExt cx="3148012" cy="885825"/>
          </a:xfrm>
        </p:grpSpPr>
        <p:grpSp>
          <p:nvGrpSpPr>
            <p:cNvPr id="11" name="グループ化 10">
              <a:extLst>
                <a:ext uri="{FF2B5EF4-FFF2-40B4-BE49-F238E27FC236}">
                  <a16:creationId xmlns:a16="http://schemas.microsoft.com/office/drawing/2014/main" id="{F8414671-116A-E70D-64D3-39DFFC5742C2}"/>
                </a:ext>
              </a:extLst>
            </p:cNvPr>
            <p:cNvGrpSpPr/>
            <p:nvPr/>
          </p:nvGrpSpPr>
          <p:grpSpPr>
            <a:xfrm>
              <a:off x="333374" y="1883470"/>
              <a:ext cx="1162051" cy="885825"/>
              <a:chOff x="2409824" y="3038474"/>
              <a:chExt cx="1162051" cy="885825"/>
            </a:xfrm>
          </p:grpSpPr>
          <p:sp>
            <p:nvSpPr>
              <p:cNvPr id="13" name="楕円 12">
                <a:extLst>
                  <a:ext uri="{FF2B5EF4-FFF2-40B4-BE49-F238E27FC236}">
                    <a16:creationId xmlns:a16="http://schemas.microsoft.com/office/drawing/2014/main" id="{3625EF6E-CB11-30C3-F69E-ECB829315937}"/>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7283518-5F6B-0284-5BA2-1BD49B941ED3}"/>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12" name="正方形/長方形 11">
              <a:extLst>
                <a:ext uri="{FF2B5EF4-FFF2-40B4-BE49-F238E27FC236}">
                  <a16:creationId xmlns:a16="http://schemas.microsoft.com/office/drawing/2014/main" id="{C3E5D680-F416-4C76-0079-75D09CD6039A}"/>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売上高総利益率</a:t>
              </a:r>
              <a:endParaRPr kumimoji="1" lang="en-US" altLang="ja-JP" sz="1400" b="1" dirty="0">
                <a:solidFill>
                  <a:schemeClr val="tx1"/>
                </a:solidFill>
              </a:endParaRPr>
            </a:p>
          </p:txBody>
        </p:sp>
      </p:grpSp>
      <p:sp>
        <p:nvSpPr>
          <p:cNvPr id="20" name="テキスト ボックス 19">
            <a:extLst>
              <a:ext uri="{FF2B5EF4-FFF2-40B4-BE49-F238E27FC236}">
                <a16:creationId xmlns:a16="http://schemas.microsoft.com/office/drawing/2014/main" id="{E4CC9CBB-AAFA-2AAB-3AEC-C37E694CBE5A}"/>
              </a:ext>
            </a:extLst>
          </p:cNvPr>
          <p:cNvSpPr txBox="1"/>
          <p:nvPr/>
        </p:nvSpPr>
        <p:spPr>
          <a:xfrm>
            <a:off x="3479342" y="3610304"/>
            <a:ext cx="6141810" cy="707886"/>
          </a:xfrm>
          <a:prstGeom prst="rect">
            <a:avLst/>
          </a:prstGeom>
          <a:noFill/>
        </p:spPr>
        <p:txBody>
          <a:bodyPr wrap="square" rtlCol="0">
            <a:spAutoFit/>
          </a:bodyPr>
          <a:lstStyle/>
          <a:p>
            <a:r>
              <a:rPr kumimoji="1" lang="ja-JP" altLang="en-US" sz="1000" dirty="0">
                <a:latin typeface="+mn-ea"/>
              </a:rPr>
              <a:t>□　小売業の特徴は、取扱品目によって大きく変化することが多く、また規模による違いも大きい</a:t>
            </a:r>
            <a:endParaRPr kumimoji="1" lang="en-US" altLang="ja-JP" sz="1000" dirty="0">
              <a:latin typeface="+mn-ea"/>
            </a:endParaRPr>
          </a:p>
          <a:p>
            <a:r>
              <a:rPr kumimoji="1" lang="ja-JP" altLang="en-US" sz="1000" dirty="0">
                <a:latin typeface="+mn-ea"/>
              </a:rPr>
              <a:t>□　規模・取扱商材等が類似した比較しやすい業界平均比較があれば参考になるが、適切な比較指標</a:t>
            </a:r>
            <a:endParaRPr kumimoji="1" lang="en-US" altLang="ja-JP" sz="1000" dirty="0">
              <a:latin typeface="+mn-ea"/>
            </a:endParaRPr>
          </a:p>
          <a:p>
            <a:r>
              <a:rPr kumimoji="1" lang="ja-JP" altLang="en-US" sz="1000" dirty="0">
                <a:latin typeface="+mn-ea"/>
              </a:rPr>
              <a:t>　　が見つからないことが多い</a:t>
            </a:r>
            <a:endParaRPr kumimoji="1" lang="en-US" altLang="ja-JP" sz="1000" dirty="0">
              <a:latin typeface="+mn-ea"/>
            </a:endParaRPr>
          </a:p>
          <a:p>
            <a:r>
              <a:rPr kumimoji="1" lang="ja-JP" altLang="en-US" sz="1000" dirty="0">
                <a:latin typeface="+mn-ea"/>
              </a:rPr>
              <a:t>□　売上</a:t>
            </a:r>
            <a:r>
              <a:rPr kumimoji="1" lang="ja-JP" altLang="en-US" sz="1000" dirty="0"/>
              <a:t>高</a:t>
            </a:r>
            <a:r>
              <a:rPr kumimoji="1" lang="ja-JP" altLang="en-US" sz="1000" dirty="0">
                <a:latin typeface="+mn-ea"/>
              </a:rPr>
              <a:t>総利益率についても、他社比較よりも自社の３年程度の傾向をみるとよい</a:t>
            </a:r>
          </a:p>
        </p:txBody>
      </p:sp>
      <p:sp>
        <p:nvSpPr>
          <p:cNvPr id="21" name="テキスト ボックス 20">
            <a:extLst>
              <a:ext uri="{FF2B5EF4-FFF2-40B4-BE49-F238E27FC236}">
                <a16:creationId xmlns:a16="http://schemas.microsoft.com/office/drawing/2014/main" id="{CEFF54EA-CC14-A9EB-623C-4002BB2E24B6}"/>
              </a:ext>
            </a:extLst>
          </p:cNvPr>
          <p:cNvSpPr txBox="1"/>
          <p:nvPr/>
        </p:nvSpPr>
        <p:spPr>
          <a:xfrm>
            <a:off x="3460292" y="1164026"/>
            <a:ext cx="6265995" cy="707886"/>
          </a:xfrm>
          <a:prstGeom prst="rect">
            <a:avLst/>
          </a:prstGeom>
          <a:noFill/>
        </p:spPr>
        <p:txBody>
          <a:bodyPr wrap="square" rtlCol="0">
            <a:spAutoFit/>
          </a:bodyPr>
          <a:lstStyle/>
          <a:p>
            <a:r>
              <a:rPr kumimoji="1" lang="ja-JP" altLang="en-US" sz="1000" dirty="0">
                <a:latin typeface="+mn-ea"/>
              </a:rPr>
              <a:t>□　一般論として「小売業は事業資産を繰り回して、どれだけ売上高を確保しているか」が事業の</a:t>
            </a:r>
            <a:endParaRPr kumimoji="1" lang="en-US" altLang="ja-JP" sz="1000" dirty="0">
              <a:latin typeface="+mn-ea"/>
            </a:endParaRPr>
          </a:p>
          <a:p>
            <a:r>
              <a:rPr kumimoji="1" lang="ja-JP" altLang="en-US" sz="1000" dirty="0">
                <a:latin typeface="+mn-ea"/>
              </a:rPr>
              <a:t>　　基軸になりやすいので、３年程度の傾向で事業全体の大まかな流れをつかむ</a:t>
            </a:r>
            <a:endParaRPr kumimoji="1" lang="en-US" altLang="ja-JP" sz="1000" dirty="0">
              <a:latin typeface="+mn-ea"/>
            </a:endParaRPr>
          </a:p>
          <a:p>
            <a:r>
              <a:rPr kumimoji="1" lang="ja-JP" altLang="en-US" sz="1000" dirty="0">
                <a:latin typeface="+mn-ea"/>
              </a:rPr>
              <a:t>□　“自社物件”か“賃借物件”かにより、数値の変化もあるため、業界平均との比較よりも、個社別の</a:t>
            </a:r>
            <a:endParaRPr kumimoji="1" lang="en-US" altLang="ja-JP" sz="1000" dirty="0">
              <a:latin typeface="+mn-ea"/>
            </a:endParaRPr>
          </a:p>
          <a:p>
            <a:r>
              <a:rPr kumimoji="1" lang="ja-JP" altLang="en-US" sz="1000" dirty="0">
                <a:latin typeface="+mn-ea"/>
              </a:rPr>
              <a:t>　　傾向・変動に注視することもポイント</a:t>
            </a:r>
          </a:p>
        </p:txBody>
      </p:sp>
      <p:sp>
        <p:nvSpPr>
          <p:cNvPr id="47" name="テキスト ボックス 46">
            <a:extLst>
              <a:ext uri="{FF2B5EF4-FFF2-40B4-BE49-F238E27FC236}">
                <a16:creationId xmlns:a16="http://schemas.microsoft.com/office/drawing/2014/main" id="{26BC7D44-9775-0D94-13E4-D7EB6AF499EB}"/>
              </a:ext>
            </a:extLst>
          </p:cNvPr>
          <p:cNvSpPr txBox="1"/>
          <p:nvPr/>
        </p:nvSpPr>
        <p:spPr>
          <a:xfrm>
            <a:off x="544515" y="2086240"/>
            <a:ext cx="3086510" cy="1015663"/>
          </a:xfrm>
          <a:prstGeom prst="rect">
            <a:avLst/>
          </a:prstGeom>
          <a:noFill/>
        </p:spPr>
        <p:txBody>
          <a:bodyPr wrap="square" rtlCol="0">
            <a:spAutoFit/>
          </a:bodyPr>
          <a:lstStyle/>
          <a:p>
            <a:r>
              <a:rPr kumimoji="1" lang="ja-JP" altLang="en-US" sz="1000" spc="-50" dirty="0">
                <a:latin typeface="+mn-ea"/>
              </a:rPr>
              <a:t>　</a:t>
            </a:r>
            <a:r>
              <a:rPr kumimoji="1" lang="ja-JP" altLang="en-US" sz="1000" spc="-60" dirty="0">
                <a:latin typeface="+mn-ea"/>
              </a:rPr>
              <a:t>経営分析の最も基本的な指標の一つに</a:t>
            </a:r>
            <a:r>
              <a:rPr kumimoji="1" lang="en-US" altLang="ja-JP" sz="1000" spc="-60" dirty="0">
                <a:latin typeface="+mn-ea"/>
              </a:rPr>
              <a:t>ROA</a:t>
            </a:r>
            <a:r>
              <a:rPr kumimoji="1" lang="ja-JP" altLang="en-US" sz="1000" spc="-60" dirty="0">
                <a:latin typeface="+mn-ea"/>
              </a:rPr>
              <a:t>があります。</a:t>
            </a:r>
            <a:r>
              <a:rPr kumimoji="1" lang="en-US" altLang="ja-JP" sz="1000" spc="-60" dirty="0">
                <a:latin typeface="+mn-ea"/>
              </a:rPr>
              <a:t>ROA</a:t>
            </a:r>
            <a:r>
              <a:rPr kumimoji="1" lang="ja-JP" altLang="en-US" sz="1000" spc="-60" dirty="0">
                <a:latin typeface="+mn-ea"/>
              </a:rPr>
              <a:t>とは</a:t>
            </a:r>
            <a:r>
              <a:rPr kumimoji="1" lang="en-US" altLang="ja-JP" sz="1000" spc="-60" dirty="0">
                <a:latin typeface="+mn-ea"/>
              </a:rPr>
              <a:t>『</a:t>
            </a:r>
            <a:r>
              <a:rPr kumimoji="1" lang="ja-JP" altLang="en-US" sz="1000" spc="-60" dirty="0">
                <a:latin typeface="+mn-ea"/>
              </a:rPr>
              <a:t>経営資産からどれだけの利益を稼いでいるか？</a:t>
            </a:r>
            <a:r>
              <a:rPr kumimoji="1" lang="en-US" altLang="ja-JP" sz="1000" spc="-60" dirty="0">
                <a:latin typeface="+mn-ea"/>
              </a:rPr>
              <a:t>』</a:t>
            </a:r>
            <a:r>
              <a:rPr kumimoji="1" lang="ja-JP" altLang="en-US" sz="1000" spc="-60" dirty="0">
                <a:latin typeface="+mn-ea"/>
              </a:rPr>
              <a:t>を示します。右の</a:t>
            </a:r>
            <a:r>
              <a:rPr kumimoji="1" lang="en-US" altLang="ja-JP" sz="1000" spc="-60" dirty="0">
                <a:latin typeface="+mn-ea"/>
              </a:rPr>
              <a:t>ROA</a:t>
            </a:r>
            <a:r>
              <a:rPr kumimoji="1" lang="ja-JP" altLang="en-US" sz="1000" spc="-60" dirty="0">
                <a:latin typeface="+mn-ea"/>
              </a:rPr>
              <a:t>分解式では、小売業は一般的に、総資本回転率を基軸に</a:t>
            </a:r>
            <a:r>
              <a:rPr kumimoji="1" lang="en-US" altLang="ja-JP" sz="1000" spc="-60" dirty="0">
                <a:latin typeface="+mn-ea"/>
              </a:rPr>
              <a:t>ROA</a:t>
            </a:r>
            <a:r>
              <a:rPr kumimoji="1" lang="ja-JP" altLang="en-US" sz="1000" spc="-60" dirty="0" err="1">
                <a:latin typeface="+mn-ea"/>
              </a:rPr>
              <a:t>を向</a:t>
            </a:r>
            <a:r>
              <a:rPr kumimoji="1" lang="ja-JP" altLang="en-US" sz="1000" spc="-60" dirty="0">
                <a:latin typeface="+mn-ea"/>
              </a:rPr>
              <a:t>上させる</a:t>
            </a:r>
            <a:r>
              <a:rPr kumimoji="1" lang="ja-JP" altLang="en-US" sz="1000" spc="-20" dirty="0">
                <a:latin typeface="+mn-ea"/>
              </a:rPr>
              <a:t>傾向が強いため、一つの目安ですが、着眼点として</a:t>
            </a:r>
            <a:r>
              <a:rPr kumimoji="1" lang="ja-JP" altLang="en-US" sz="1000" spc="-60" dirty="0">
                <a:latin typeface="+mn-ea"/>
              </a:rPr>
              <a:t>留意することもポイントになります。</a:t>
            </a:r>
            <a:endParaRPr kumimoji="1" lang="en-US" altLang="ja-JP" sz="1000" spc="-60" dirty="0">
              <a:latin typeface="+mn-ea"/>
            </a:endParaRPr>
          </a:p>
        </p:txBody>
      </p:sp>
      <p:sp>
        <p:nvSpPr>
          <p:cNvPr id="49" name="矢印: 右 48">
            <a:extLst>
              <a:ext uri="{FF2B5EF4-FFF2-40B4-BE49-F238E27FC236}">
                <a16:creationId xmlns:a16="http://schemas.microsoft.com/office/drawing/2014/main" id="{98119F8D-C5BD-1148-ECED-26205C329631}"/>
              </a:ext>
            </a:extLst>
          </p:cNvPr>
          <p:cNvSpPr/>
          <p:nvPr/>
        </p:nvSpPr>
        <p:spPr>
          <a:xfrm flipH="1">
            <a:off x="7981552" y="2560158"/>
            <a:ext cx="303535" cy="30777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A883529B-BBCE-6316-BA2B-788A87F30022}"/>
              </a:ext>
            </a:extLst>
          </p:cNvPr>
          <p:cNvGrpSpPr/>
          <p:nvPr/>
        </p:nvGrpSpPr>
        <p:grpSpPr>
          <a:xfrm>
            <a:off x="3182915" y="2015370"/>
            <a:ext cx="6576417" cy="1202195"/>
            <a:chOff x="3182915" y="2525256"/>
            <a:chExt cx="6576417" cy="1202195"/>
          </a:xfrm>
        </p:grpSpPr>
        <p:sp>
          <p:nvSpPr>
            <p:cNvPr id="48" name="四角形: 角を丸くする 47">
              <a:extLst>
                <a:ext uri="{FF2B5EF4-FFF2-40B4-BE49-F238E27FC236}">
                  <a16:creationId xmlns:a16="http://schemas.microsoft.com/office/drawing/2014/main" id="{1F4A2327-0AF1-B376-B409-ED673347DCB0}"/>
                </a:ext>
              </a:extLst>
            </p:cNvPr>
            <p:cNvSpPr/>
            <p:nvPr/>
          </p:nvSpPr>
          <p:spPr>
            <a:xfrm>
              <a:off x="6360823" y="2525256"/>
              <a:ext cx="3325401" cy="1202195"/>
            </a:xfrm>
            <a:prstGeom prst="roundRect">
              <a:avLst>
                <a:gd name="adj" fmla="val 8744"/>
              </a:avLst>
            </a:prstGeom>
            <a:solidFill>
              <a:schemeClr val="bg1">
                <a:lumMod val="85000"/>
                <a:alpha val="32000"/>
              </a:schemeClr>
            </a:solidFill>
            <a:ln w="44450">
              <a:solidFill>
                <a:srgbClr val="FFC000">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46" name="グループ化 45">
              <a:extLst>
                <a:ext uri="{FF2B5EF4-FFF2-40B4-BE49-F238E27FC236}">
                  <a16:creationId xmlns:a16="http://schemas.microsoft.com/office/drawing/2014/main" id="{E250EFDA-8F68-F89B-1452-0A1B8461F42D}"/>
                </a:ext>
              </a:extLst>
            </p:cNvPr>
            <p:cNvGrpSpPr/>
            <p:nvPr/>
          </p:nvGrpSpPr>
          <p:grpSpPr>
            <a:xfrm>
              <a:off x="3182915" y="2656230"/>
              <a:ext cx="5576469" cy="902579"/>
              <a:chOff x="1367256" y="2560252"/>
              <a:chExt cx="5576469" cy="902579"/>
            </a:xfrm>
          </p:grpSpPr>
          <p:sp>
            <p:nvSpPr>
              <p:cNvPr id="27" name="テキスト ボックス 26">
                <a:extLst>
                  <a:ext uri="{FF2B5EF4-FFF2-40B4-BE49-F238E27FC236}">
                    <a16:creationId xmlns:a16="http://schemas.microsoft.com/office/drawing/2014/main" id="{653D814A-0CC0-EA37-3454-E9A24F6F3FB7}"/>
                  </a:ext>
                </a:extLst>
              </p:cNvPr>
              <p:cNvSpPr txBox="1"/>
              <p:nvPr/>
            </p:nvSpPr>
            <p:spPr>
              <a:xfrm>
                <a:off x="2370460" y="2955000"/>
                <a:ext cx="438150" cy="338554"/>
              </a:xfrm>
              <a:prstGeom prst="rect">
                <a:avLst/>
              </a:prstGeom>
              <a:noFill/>
            </p:spPr>
            <p:txBody>
              <a:bodyPr wrap="square" rtlCol="0">
                <a:spAutoFit/>
              </a:bodyPr>
              <a:lstStyle/>
              <a:p>
                <a:pPr algn="ctr"/>
                <a:r>
                  <a:rPr kumimoji="1" lang="en-US" altLang="ja-JP" sz="1600" b="1" dirty="0">
                    <a:latin typeface="+mn-ea"/>
                  </a:rPr>
                  <a:t>=</a:t>
                </a:r>
                <a:endParaRPr kumimoji="1" lang="ja-JP" altLang="en-US" sz="1600" b="1" dirty="0">
                  <a:latin typeface="+mn-ea"/>
                </a:endParaRPr>
              </a:p>
            </p:txBody>
          </p:sp>
          <p:grpSp>
            <p:nvGrpSpPr>
              <p:cNvPr id="45" name="グループ化 44">
                <a:extLst>
                  <a:ext uri="{FF2B5EF4-FFF2-40B4-BE49-F238E27FC236}">
                    <a16:creationId xmlns:a16="http://schemas.microsoft.com/office/drawing/2014/main" id="{A6B814C7-2DEE-7AEB-3308-7387A580DA72}"/>
                  </a:ext>
                </a:extLst>
              </p:cNvPr>
              <p:cNvGrpSpPr/>
              <p:nvPr/>
            </p:nvGrpSpPr>
            <p:grpSpPr>
              <a:xfrm>
                <a:off x="1367256" y="2560252"/>
                <a:ext cx="5576469" cy="902579"/>
                <a:chOff x="1367256" y="2560252"/>
                <a:chExt cx="5576469" cy="902579"/>
              </a:xfrm>
            </p:grpSpPr>
            <p:sp>
              <p:nvSpPr>
                <p:cNvPr id="24" name="テキスト ボックス 23">
                  <a:extLst>
                    <a:ext uri="{FF2B5EF4-FFF2-40B4-BE49-F238E27FC236}">
                      <a16:creationId xmlns:a16="http://schemas.microsoft.com/office/drawing/2014/main" id="{47BB76C7-3146-65F5-2488-7AEEC35991B1}"/>
                    </a:ext>
                  </a:extLst>
                </p:cNvPr>
                <p:cNvSpPr txBox="1"/>
                <p:nvPr/>
              </p:nvSpPr>
              <p:spPr>
                <a:xfrm>
                  <a:off x="1367256" y="2920405"/>
                  <a:ext cx="1757284" cy="500137"/>
                </a:xfrm>
                <a:prstGeom prst="rect">
                  <a:avLst/>
                </a:prstGeom>
                <a:noFill/>
              </p:spPr>
              <p:txBody>
                <a:bodyPr wrap="square" rtlCol="0">
                  <a:spAutoFit/>
                </a:bodyPr>
                <a:lstStyle/>
                <a:p>
                  <a:pPr algn="ctr"/>
                  <a:r>
                    <a:rPr kumimoji="1" lang="en-US" altLang="ja-JP" sz="1600" b="1" dirty="0">
                      <a:latin typeface="+mn-ea"/>
                    </a:rPr>
                    <a:t>ROA</a:t>
                  </a:r>
                </a:p>
                <a:p>
                  <a:pPr algn="ctr"/>
                  <a:r>
                    <a:rPr kumimoji="1" lang="ja-JP" altLang="en-US" sz="1000" b="1" dirty="0">
                      <a:latin typeface="+mn-ea"/>
                    </a:rPr>
                    <a:t>分解すると・・</a:t>
                  </a:r>
                </a:p>
              </p:txBody>
            </p:sp>
            <p:grpSp>
              <p:nvGrpSpPr>
                <p:cNvPr id="44" name="グループ化 43">
                  <a:extLst>
                    <a:ext uri="{FF2B5EF4-FFF2-40B4-BE49-F238E27FC236}">
                      <a16:creationId xmlns:a16="http://schemas.microsoft.com/office/drawing/2014/main" id="{D5A4FBE0-E708-0C72-FA3B-5B2DD138CB1F}"/>
                    </a:ext>
                  </a:extLst>
                </p:cNvPr>
                <p:cNvGrpSpPr/>
                <p:nvPr/>
              </p:nvGrpSpPr>
              <p:grpSpPr>
                <a:xfrm>
                  <a:off x="3952876" y="2560252"/>
                  <a:ext cx="2990849" cy="902579"/>
                  <a:chOff x="3952876" y="2560252"/>
                  <a:chExt cx="2990849" cy="902579"/>
                </a:xfrm>
              </p:grpSpPr>
              <p:cxnSp>
                <p:nvCxnSpPr>
                  <p:cNvPr id="29" name="直線コネクタ 28">
                    <a:extLst>
                      <a:ext uri="{FF2B5EF4-FFF2-40B4-BE49-F238E27FC236}">
                        <a16:creationId xmlns:a16="http://schemas.microsoft.com/office/drawing/2014/main" id="{8ABAB7A4-11D0-BD0B-0403-F132BF18EC1C}"/>
                      </a:ext>
                    </a:extLst>
                  </p:cNvPr>
                  <p:cNvCxnSpPr>
                    <a:cxnSpLocks/>
                  </p:cNvCxnSpPr>
                  <p:nvPr/>
                </p:nvCxnSpPr>
                <p:spPr>
                  <a:xfrm>
                    <a:off x="4667212" y="3138172"/>
                    <a:ext cx="146692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029A85F-19B3-742E-AA28-EBD1BA8606C5}"/>
                      </a:ext>
                    </a:extLst>
                  </p:cNvPr>
                  <p:cNvSpPr txBox="1"/>
                  <p:nvPr/>
                </p:nvSpPr>
                <p:spPr>
                  <a:xfrm>
                    <a:off x="4678740" y="2854224"/>
                    <a:ext cx="1443741" cy="261610"/>
                  </a:xfrm>
                  <a:prstGeom prst="rect">
                    <a:avLst/>
                  </a:prstGeom>
                  <a:noFill/>
                </p:spPr>
                <p:txBody>
                  <a:bodyPr wrap="square" rtlCol="0">
                    <a:spAutoFit/>
                  </a:bodyPr>
                  <a:lstStyle/>
                  <a:p>
                    <a:pPr algn="ctr"/>
                    <a:r>
                      <a:rPr kumimoji="1" lang="ja-JP" altLang="en-US" sz="1100" b="1" dirty="0">
                        <a:latin typeface="+mn-ea"/>
                      </a:rPr>
                      <a:t>売   上   高</a:t>
                    </a:r>
                  </a:p>
                </p:txBody>
              </p:sp>
              <p:sp>
                <p:nvSpPr>
                  <p:cNvPr id="31" name="テキスト ボックス 30">
                    <a:extLst>
                      <a:ext uri="{FF2B5EF4-FFF2-40B4-BE49-F238E27FC236}">
                        <a16:creationId xmlns:a16="http://schemas.microsoft.com/office/drawing/2014/main" id="{95A028FA-2350-5C12-238B-96B4C9191D19}"/>
                      </a:ext>
                    </a:extLst>
                  </p:cNvPr>
                  <p:cNvSpPr txBox="1"/>
                  <p:nvPr/>
                </p:nvSpPr>
                <p:spPr>
                  <a:xfrm>
                    <a:off x="3952876" y="3201221"/>
                    <a:ext cx="2990849" cy="261610"/>
                  </a:xfrm>
                  <a:prstGeom prst="rect">
                    <a:avLst/>
                  </a:prstGeom>
                  <a:noFill/>
                </p:spPr>
                <p:txBody>
                  <a:bodyPr wrap="square" rtlCol="0">
                    <a:spAutoFit/>
                  </a:bodyPr>
                  <a:lstStyle/>
                  <a:p>
                    <a:pPr algn="ctr"/>
                    <a:r>
                      <a:rPr kumimoji="1" lang="ja-JP" altLang="en-US" sz="1100" b="1" dirty="0">
                        <a:latin typeface="+mn-ea"/>
                      </a:rPr>
                      <a:t>総資産（自己資本</a:t>
                    </a:r>
                    <a:r>
                      <a:rPr kumimoji="1" lang="en-US" altLang="ja-JP" sz="1100" b="1" dirty="0">
                        <a:latin typeface="+mn-ea"/>
                      </a:rPr>
                      <a:t>+</a:t>
                    </a:r>
                    <a:r>
                      <a:rPr kumimoji="1" lang="ja-JP" altLang="en-US" sz="1100" b="1" dirty="0">
                        <a:latin typeface="+mn-ea"/>
                      </a:rPr>
                      <a:t>負債）</a:t>
                    </a:r>
                  </a:p>
                </p:txBody>
              </p:sp>
              <p:sp>
                <p:nvSpPr>
                  <p:cNvPr id="32" name="正方形/長方形 31">
                    <a:extLst>
                      <a:ext uri="{FF2B5EF4-FFF2-40B4-BE49-F238E27FC236}">
                        <a16:creationId xmlns:a16="http://schemas.microsoft.com/office/drawing/2014/main" id="{486071F9-BDF1-143B-DE0B-3050E225EA55}"/>
                      </a:ext>
                    </a:extLst>
                  </p:cNvPr>
                  <p:cNvSpPr/>
                  <p:nvPr/>
                </p:nvSpPr>
                <p:spPr>
                  <a:xfrm>
                    <a:off x="4662451" y="2560252"/>
                    <a:ext cx="1533603" cy="280928"/>
                  </a:xfrm>
                  <a:prstGeom prst="rect">
                    <a:avLst/>
                  </a:prstGeom>
                  <a:solidFill>
                    <a:schemeClr val="accent2">
                      <a:lumMod val="40000"/>
                      <a:lumOff val="60000"/>
                      <a:alpha val="39000"/>
                    </a:schemeClr>
                  </a:solidFill>
                  <a:ln w="47625">
                    <a:solidFill>
                      <a:schemeClr val="accent2">
                        <a:lumMod val="60000"/>
                        <a:lumOff val="4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50000"/>
                          </a:schemeClr>
                        </a:solidFill>
                        <a:latin typeface="+mn-ea"/>
                      </a:rPr>
                      <a:t>総資本（産）回転率</a:t>
                    </a:r>
                  </a:p>
                </p:txBody>
              </p:sp>
            </p:grpSp>
            <p:sp>
              <p:nvSpPr>
                <p:cNvPr id="28" name="テキスト ボックス 27">
                  <a:extLst>
                    <a:ext uri="{FF2B5EF4-FFF2-40B4-BE49-F238E27FC236}">
                      <a16:creationId xmlns:a16="http://schemas.microsoft.com/office/drawing/2014/main" id="{20BDBD31-EAE8-F6A2-7E9D-BE05D77C45CD}"/>
                    </a:ext>
                  </a:extLst>
                </p:cNvPr>
                <p:cNvSpPr txBox="1"/>
                <p:nvPr/>
              </p:nvSpPr>
              <p:spPr>
                <a:xfrm>
                  <a:off x="4154949" y="2984927"/>
                  <a:ext cx="438150" cy="307777"/>
                </a:xfrm>
                <a:prstGeom prst="rect">
                  <a:avLst/>
                </a:prstGeom>
                <a:noFill/>
              </p:spPr>
              <p:txBody>
                <a:bodyPr wrap="square" rtlCol="0">
                  <a:spAutoFit/>
                </a:bodyPr>
                <a:lstStyle/>
                <a:p>
                  <a:pPr algn="ctr"/>
                  <a:r>
                    <a:rPr kumimoji="1" lang="en-US" altLang="ja-JP" sz="1400" b="1" dirty="0">
                      <a:latin typeface="+mn-ea"/>
                    </a:rPr>
                    <a:t>×</a:t>
                  </a:r>
                  <a:endParaRPr kumimoji="1" lang="ja-JP" altLang="en-US" sz="1400" b="1" dirty="0">
                    <a:latin typeface="+mn-ea"/>
                  </a:endParaRPr>
                </a:p>
              </p:txBody>
            </p:sp>
            <p:grpSp>
              <p:nvGrpSpPr>
                <p:cNvPr id="43" name="グループ化 42">
                  <a:extLst>
                    <a:ext uri="{FF2B5EF4-FFF2-40B4-BE49-F238E27FC236}">
                      <a16:creationId xmlns:a16="http://schemas.microsoft.com/office/drawing/2014/main" id="{DD457360-2DC6-FD98-2A02-6055EB3C839E}"/>
                    </a:ext>
                  </a:extLst>
                </p:cNvPr>
                <p:cNvGrpSpPr/>
                <p:nvPr/>
              </p:nvGrpSpPr>
              <p:grpSpPr>
                <a:xfrm>
                  <a:off x="2497854" y="2560252"/>
                  <a:ext cx="2055021" cy="902579"/>
                  <a:chOff x="2497854" y="2560252"/>
                  <a:chExt cx="2055021" cy="902579"/>
                </a:xfrm>
              </p:grpSpPr>
              <p:sp>
                <p:nvSpPr>
                  <p:cNvPr id="33" name="テキスト ボックス 32">
                    <a:extLst>
                      <a:ext uri="{FF2B5EF4-FFF2-40B4-BE49-F238E27FC236}">
                        <a16:creationId xmlns:a16="http://schemas.microsoft.com/office/drawing/2014/main" id="{49DF3FCE-4D23-8A1B-2FD5-3BF90F57F135}"/>
                      </a:ext>
                    </a:extLst>
                  </p:cNvPr>
                  <p:cNvSpPr txBox="1"/>
                  <p:nvPr/>
                </p:nvSpPr>
                <p:spPr>
                  <a:xfrm>
                    <a:off x="2504999" y="3201221"/>
                    <a:ext cx="2047876" cy="261610"/>
                  </a:xfrm>
                  <a:prstGeom prst="rect">
                    <a:avLst/>
                  </a:prstGeom>
                  <a:noFill/>
                </p:spPr>
                <p:txBody>
                  <a:bodyPr wrap="square" rtlCol="0">
                    <a:spAutoFit/>
                  </a:bodyPr>
                  <a:lstStyle/>
                  <a:p>
                    <a:pPr algn="ctr"/>
                    <a:r>
                      <a:rPr kumimoji="1" lang="ja-JP" altLang="en-US" sz="1100" b="1" dirty="0">
                        <a:latin typeface="+mn-ea"/>
                      </a:rPr>
                      <a:t>売   上   高</a:t>
                    </a:r>
                  </a:p>
                </p:txBody>
              </p:sp>
              <p:sp>
                <p:nvSpPr>
                  <p:cNvPr id="34" name="テキスト ボックス 33">
                    <a:extLst>
                      <a:ext uri="{FF2B5EF4-FFF2-40B4-BE49-F238E27FC236}">
                        <a16:creationId xmlns:a16="http://schemas.microsoft.com/office/drawing/2014/main" id="{AF21C1DC-AB5A-7731-2FD2-9C3C58BDFA0B}"/>
                      </a:ext>
                    </a:extLst>
                  </p:cNvPr>
                  <p:cNvSpPr txBox="1"/>
                  <p:nvPr/>
                </p:nvSpPr>
                <p:spPr>
                  <a:xfrm>
                    <a:off x="2497854" y="2854224"/>
                    <a:ext cx="2047876" cy="261610"/>
                  </a:xfrm>
                  <a:prstGeom prst="rect">
                    <a:avLst/>
                  </a:prstGeom>
                  <a:noFill/>
                </p:spPr>
                <p:txBody>
                  <a:bodyPr wrap="square" rtlCol="0">
                    <a:spAutoFit/>
                  </a:bodyPr>
                  <a:lstStyle/>
                  <a:p>
                    <a:pPr algn="ctr"/>
                    <a:r>
                      <a:rPr kumimoji="1" lang="ja-JP" altLang="en-US" sz="1100" b="1" dirty="0">
                        <a:latin typeface="+mn-ea"/>
                      </a:rPr>
                      <a:t>当 期 利 益</a:t>
                    </a:r>
                  </a:p>
                </p:txBody>
              </p:sp>
              <p:sp>
                <p:nvSpPr>
                  <p:cNvPr id="36" name="正方形/長方形 35">
                    <a:extLst>
                      <a:ext uri="{FF2B5EF4-FFF2-40B4-BE49-F238E27FC236}">
                        <a16:creationId xmlns:a16="http://schemas.microsoft.com/office/drawing/2014/main" id="{A2A13F6E-D7ED-AA5A-5B1C-7D94D97E56E2}"/>
                      </a:ext>
                    </a:extLst>
                  </p:cNvPr>
                  <p:cNvSpPr/>
                  <p:nvPr/>
                </p:nvSpPr>
                <p:spPr>
                  <a:xfrm>
                    <a:off x="2720065" y="2560252"/>
                    <a:ext cx="1528125" cy="261888"/>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50000"/>
                          </a:schemeClr>
                        </a:solidFill>
                        <a:latin typeface="+mn-ea"/>
                      </a:rPr>
                      <a:t>売上高当期純利益率</a:t>
                    </a:r>
                  </a:p>
                </p:txBody>
              </p:sp>
              <p:cxnSp>
                <p:nvCxnSpPr>
                  <p:cNvPr id="42" name="直線コネクタ 41">
                    <a:extLst>
                      <a:ext uri="{FF2B5EF4-FFF2-40B4-BE49-F238E27FC236}">
                        <a16:creationId xmlns:a16="http://schemas.microsoft.com/office/drawing/2014/main" id="{031BE5BF-E6CE-744D-27E8-2D7644E1D721}"/>
                      </a:ext>
                    </a:extLst>
                  </p:cNvPr>
                  <p:cNvCxnSpPr>
                    <a:cxnSpLocks/>
                  </p:cNvCxnSpPr>
                  <p:nvPr/>
                </p:nvCxnSpPr>
                <p:spPr>
                  <a:xfrm>
                    <a:off x="2781262" y="3138172"/>
                    <a:ext cx="1466928" cy="0"/>
                  </a:xfrm>
                  <a:prstGeom prst="line">
                    <a:avLst/>
                  </a:prstGeom>
                  <a:ln w="41275">
                    <a:solidFill>
                      <a:srgbClr val="0070C0">
                        <a:alpha val="49000"/>
                      </a:srgbClr>
                    </a:solidFill>
                  </a:ln>
                </p:spPr>
                <p:style>
                  <a:lnRef idx="1">
                    <a:schemeClr val="accent1"/>
                  </a:lnRef>
                  <a:fillRef idx="0">
                    <a:schemeClr val="accent1"/>
                  </a:fillRef>
                  <a:effectRef idx="0">
                    <a:schemeClr val="accent1"/>
                  </a:effectRef>
                  <a:fontRef idx="minor">
                    <a:schemeClr val="tx1"/>
                  </a:fontRef>
                </p:style>
              </p:cxnSp>
            </p:grpSp>
          </p:grpSp>
        </p:grpSp>
        <p:sp>
          <p:nvSpPr>
            <p:cNvPr id="51" name="テキスト ボックス 50">
              <a:extLst>
                <a:ext uri="{FF2B5EF4-FFF2-40B4-BE49-F238E27FC236}">
                  <a16:creationId xmlns:a16="http://schemas.microsoft.com/office/drawing/2014/main" id="{7C3C1CEB-CBE1-B41E-C21E-6F9E5C475DD9}"/>
                </a:ext>
              </a:extLst>
            </p:cNvPr>
            <p:cNvSpPr txBox="1"/>
            <p:nvPr/>
          </p:nvSpPr>
          <p:spPr>
            <a:xfrm>
              <a:off x="8221906" y="2789368"/>
              <a:ext cx="1537426" cy="861774"/>
            </a:xfrm>
            <a:prstGeom prst="rect">
              <a:avLst/>
            </a:prstGeom>
            <a:noFill/>
          </p:spPr>
          <p:txBody>
            <a:bodyPr wrap="square" rtlCol="0">
              <a:spAutoFit/>
            </a:bodyPr>
            <a:lstStyle/>
            <a:p>
              <a:r>
                <a:rPr kumimoji="1" lang="ja-JP" altLang="en-US" sz="1000" dirty="0">
                  <a:latin typeface="+mn-ea"/>
                </a:rPr>
                <a:t>小売業は、余程希少性や専門性の高い分野の商材を扱ってない限り、総資本（産）回転率は大切な指標</a:t>
              </a:r>
            </a:p>
          </p:txBody>
        </p:sp>
      </p:grpSp>
      <p:sp>
        <p:nvSpPr>
          <p:cNvPr id="99" name="テキスト ボックス 98">
            <a:extLst>
              <a:ext uri="{FF2B5EF4-FFF2-40B4-BE49-F238E27FC236}">
                <a16:creationId xmlns:a16="http://schemas.microsoft.com/office/drawing/2014/main" id="{C5B02DC3-D16C-193F-930D-6D8564082B75}"/>
              </a:ext>
            </a:extLst>
          </p:cNvPr>
          <p:cNvSpPr txBox="1"/>
          <p:nvPr/>
        </p:nvSpPr>
        <p:spPr>
          <a:xfrm>
            <a:off x="2723627" y="5806370"/>
            <a:ext cx="6870630" cy="215444"/>
          </a:xfrm>
          <a:prstGeom prst="rect">
            <a:avLst/>
          </a:prstGeom>
          <a:noFill/>
        </p:spPr>
        <p:txBody>
          <a:bodyPr wrap="square" rtlCol="0">
            <a:spAutoFit/>
          </a:bodyPr>
          <a:lstStyle/>
          <a:p>
            <a:r>
              <a:rPr kumimoji="1" lang="ja-JP" altLang="en-US" sz="800" dirty="0">
                <a:latin typeface="+mn-ea"/>
              </a:rPr>
              <a:t>（年次統計調査</a:t>
            </a:r>
            <a:r>
              <a:rPr kumimoji="1" lang="en-US" altLang="ja-JP" sz="800" dirty="0">
                <a:latin typeface="+mn-ea"/>
              </a:rPr>
              <a:t>2021</a:t>
            </a:r>
            <a:r>
              <a:rPr kumimoji="1" lang="ja-JP" altLang="en-US" sz="800" dirty="0">
                <a:latin typeface="+mn-ea"/>
              </a:rPr>
              <a:t>年調査（一般社団法人全国スーパーマーケット協会）及び令和２年中小企業実態基本調査確報（中小企業庁）を基に作成）</a:t>
            </a:r>
          </a:p>
        </p:txBody>
      </p:sp>
      <p:grpSp>
        <p:nvGrpSpPr>
          <p:cNvPr id="108" name="グループ化 107">
            <a:extLst>
              <a:ext uri="{FF2B5EF4-FFF2-40B4-BE49-F238E27FC236}">
                <a16:creationId xmlns:a16="http://schemas.microsoft.com/office/drawing/2014/main" id="{44670A18-61E0-1725-EA06-1F12CAD911B7}"/>
              </a:ext>
            </a:extLst>
          </p:cNvPr>
          <p:cNvGrpSpPr/>
          <p:nvPr/>
        </p:nvGrpSpPr>
        <p:grpSpPr>
          <a:xfrm>
            <a:off x="1876644" y="4469929"/>
            <a:ext cx="7809356" cy="1444318"/>
            <a:chOff x="1863857" y="4847855"/>
            <a:chExt cx="7809356" cy="1444318"/>
          </a:xfrm>
        </p:grpSpPr>
        <p:grpSp>
          <p:nvGrpSpPr>
            <p:cNvPr id="101" name="グループ化 100">
              <a:extLst>
                <a:ext uri="{FF2B5EF4-FFF2-40B4-BE49-F238E27FC236}">
                  <a16:creationId xmlns:a16="http://schemas.microsoft.com/office/drawing/2014/main" id="{FE245866-E48B-CCB2-EA98-6B482C695DAB}"/>
                </a:ext>
              </a:extLst>
            </p:cNvPr>
            <p:cNvGrpSpPr/>
            <p:nvPr/>
          </p:nvGrpSpPr>
          <p:grpSpPr>
            <a:xfrm>
              <a:off x="1863857" y="4847855"/>
              <a:ext cx="7809356" cy="842408"/>
              <a:chOff x="1724025" y="4926947"/>
              <a:chExt cx="7809356" cy="842408"/>
            </a:xfrm>
          </p:grpSpPr>
          <p:cxnSp>
            <p:nvCxnSpPr>
              <p:cNvPr id="64" name="直線コネクタ 63">
                <a:extLst>
                  <a:ext uri="{FF2B5EF4-FFF2-40B4-BE49-F238E27FC236}">
                    <a16:creationId xmlns:a16="http://schemas.microsoft.com/office/drawing/2014/main" id="{60B1CF1D-5271-73AA-67D0-4E4516191C12}"/>
                  </a:ext>
                </a:extLst>
              </p:cNvPr>
              <p:cNvCxnSpPr>
                <a:cxnSpLocks/>
              </p:cNvCxnSpPr>
              <p:nvPr/>
            </p:nvCxnSpPr>
            <p:spPr>
              <a:xfrm>
                <a:off x="1724025" y="5759538"/>
                <a:ext cx="7809356"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97" name="グループ化 96">
                <a:extLst>
                  <a:ext uri="{FF2B5EF4-FFF2-40B4-BE49-F238E27FC236}">
                    <a16:creationId xmlns:a16="http://schemas.microsoft.com/office/drawing/2014/main" id="{CF02775E-1E1A-6089-9F57-30893B10B2A8}"/>
                  </a:ext>
                </a:extLst>
              </p:cNvPr>
              <p:cNvGrpSpPr/>
              <p:nvPr/>
            </p:nvGrpSpPr>
            <p:grpSpPr>
              <a:xfrm>
                <a:off x="3139772" y="4950707"/>
                <a:ext cx="785810" cy="818648"/>
                <a:chOff x="1538406" y="4826453"/>
                <a:chExt cx="785810" cy="818648"/>
              </a:xfrm>
            </p:grpSpPr>
            <p:grpSp>
              <p:nvGrpSpPr>
                <p:cNvPr id="77" name="グループ化 76">
                  <a:extLst>
                    <a:ext uri="{FF2B5EF4-FFF2-40B4-BE49-F238E27FC236}">
                      <a16:creationId xmlns:a16="http://schemas.microsoft.com/office/drawing/2014/main" id="{29B6E241-D070-B3F1-EA08-BE6D32DE3508}"/>
                    </a:ext>
                  </a:extLst>
                </p:cNvPr>
                <p:cNvGrpSpPr/>
                <p:nvPr/>
              </p:nvGrpSpPr>
              <p:grpSpPr>
                <a:xfrm>
                  <a:off x="1609845" y="4826453"/>
                  <a:ext cx="642933" cy="818648"/>
                  <a:chOff x="324796" y="4796571"/>
                  <a:chExt cx="642933" cy="818648"/>
                </a:xfrm>
              </p:grpSpPr>
              <p:sp>
                <p:nvSpPr>
                  <p:cNvPr id="78" name="二等辺三角形 77">
                    <a:extLst>
                      <a:ext uri="{FF2B5EF4-FFF2-40B4-BE49-F238E27FC236}">
                        <a16:creationId xmlns:a16="http://schemas.microsoft.com/office/drawing/2014/main" id="{5278647A-6AC1-25D0-C164-04277145D849}"/>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9" name="八角形 78">
                    <a:extLst>
                      <a:ext uri="{FF2B5EF4-FFF2-40B4-BE49-F238E27FC236}">
                        <a16:creationId xmlns:a16="http://schemas.microsoft.com/office/drawing/2014/main" id="{25E8722E-6661-19BA-E354-951555717244}"/>
                      </a:ext>
                    </a:extLst>
                  </p:cNvPr>
                  <p:cNvSpPr/>
                  <p:nvPr/>
                </p:nvSpPr>
                <p:spPr>
                  <a:xfrm>
                    <a:off x="324796"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6" name="テキスト ボックス 75">
                  <a:extLst>
                    <a:ext uri="{FF2B5EF4-FFF2-40B4-BE49-F238E27FC236}">
                      <a16:creationId xmlns:a16="http://schemas.microsoft.com/office/drawing/2014/main" id="{014930E5-4A6A-DC52-CD1A-D556850051C2}"/>
                    </a:ext>
                  </a:extLst>
                </p:cNvPr>
                <p:cNvSpPr txBox="1"/>
                <p:nvPr/>
              </p:nvSpPr>
              <p:spPr>
                <a:xfrm>
                  <a:off x="1538406"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26.11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6" name="グループ化 95">
                <a:extLst>
                  <a:ext uri="{FF2B5EF4-FFF2-40B4-BE49-F238E27FC236}">
                    <a16:creationId xmlns:a16="http://schemas.microsoft.com/office/drawing/2014/main" id="{EB675A19-AD5D-4557-5B91-CE3DEA9D0BEF}"/>
                  </a:ext>
                </a:extLst>
              </p:cNvPr>
              <p:cNvGrpSpPr/>
              <p:nvPr/>
            </p:nvGrpSpPr>
            <p:grpSpPr>
              <a:xfrm>
                <a:off x="4523591" y="4926947"/>
                <a:ext cx="785810" cy="818648"/>
                <a:chOff x="2788739" y="4826453"/>
                <a:chExt cx="785810" cy="818648"/>
              </a:xfrm>
            </p:grpSpPr>
            <p:grpSp>
              <p:nvGrpSpPr>
                <p:cNvPr id="81" name="グループ化 80">
                  <a:extLst>
                    <a:ext uri="{FF2B5EF4-FFF2-40B4-BE49-F238E27FC236}">
                      <a16:creationId xmlns:a16="http://schemas.microsoft.com/office/drawing/2014/main" id="{49C67B17-C5D3-8DEE-396F-BB825ABCA6F1}"/>
                    </a:ext>
                  </a:extLst>
                </p:cNvPr>
                <p:cNvGrpSpPr/>
                <p:nvPr/>
              </p:nvGrpSpPr>
              <p:grpSpPr>
                <a:xfrm>
                  <a:off x="2860177" y="4826453"/>
                  <a:ext cx="642933" cy="818648"/>
                  <a:chOff x="324796" y="4796571"/>
                  <a:chExt cx="642933" cy="818648"/>
                </a:xfrm>
              </p:grpSpPr>
              <p:sp>
                <p:nvSpPr>
                  <p:cNvPr id="82" name="二等辺三角形 81">
                    <a:extLst>
                      <a:ext uri="{FF2B5EF4-FFF2-40B4-BE49-F238E27FC236}">
                        <a16:creationId xmlns:a16="http://schemas.microsoft.com/office/drawing/2014/main" id="{09773E6F-1ED6-9136-8890-BA54154D821B}"/>
                      </a:ext>
                    </a:extLst>
                  </p:cNvPr>
                  <p:cNvSpPr/>
                  <p:nvPr/>
                </p:nvSpPr>
                <p:spPr>
                  <a:xfrm>
                    <a:off x="496243" y="5424719"/>
                    <a:ext cx="300039" cy="1905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3" name="八角形 82">
                    <a:extLst>
                      <a:ext uri="{FF2B5EF4-FFF2-40B4-BE49-F238E27FC236}">
                        <a16:creationId xmlns:a16="http://schemas.microsoft.com/office/drawing/2014/main" id="{E57FC6A3-6472-5268-6DED-8781EA20DEA9}"/>
                      </a:ext>
                    </a:extLst>
                  </p:cNvPr>
                  <p:cNvSpPr/>
                  <p:nvPr/>
                </p:nvSpPr>
                <p:spPr>
                  <a:xfrm>
                    <a:off x="324796" y="4796571"/>
                    <a:ext cx="642933" cy="602354"/>
                  </a:xfrm>
                  <a:prstGeom prst="octagon">
                    <a:avLst/>
                  </a:prstGeom>
                  <a:solidFill>
                    <a:schemeClr val="accent6">
                      <a:lumMod val="40000"/>
                      <a:lumOff val="60000"/>
                      <a:alpha val="23000"/>
                    </a:schemeClr>
                  </a:solid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60" name="テキスト ボックス 59">
                  <a:extLst>
                    <a:ext uri="{FF2B5EF4-FFF2-40B4-BE49-F238E27FC236}">
                      <a16:creationId xmlns:a16="http://schemas.microsoft.com/office/drawing/2014/main" id="{B2A5D383-7873-ABD0-2AFB-E14D60D27132}"/>
                    </a:ext>
                  </a:extLst>
                </p:cNvPr>
                <p:cNvSpPr txBox="1"/>
                <p:nvPr/>
              </p:nvSpPr>
              <p:spPr>
                <a:xfrm>
                  <a:off x="2788739"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30.92</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5" name="グループ化 94">
                <a:extLst>
                  <a:ext uri="{FF2B5EF4-FFF2-40B4-BE49-F238E27FC236}">
                    <a16:creationId xmlns:a16="http://schemas.microsoft.com/office/drawing/2014/main" id="{4FA2D05E-D4CB-A0CB-5A17-CDB65B614B33}"/>
                  </a:ext>
                </a:extLst>
              </p:cNvPr>
              <p:cNvGrpSpPr/>
              <p:nvPr/>
            </p:nvGrpSpPr>
            <p:grpSpPr>
              <a:xfrm>
                <a:off x="8365717" y="4936348"/>
                <a:ext cx="785810" cy="816585"/>
                <a:chOff x="8725028" y="4812094"/>
                <a:chExt cx="785810" cy="816585"/>
              </a:xfrm>
            </p:grpSpPr>
            <p:grpSp>
              <p:nvGrpSpPr>
                <p:cNvPr id="90" name="グループ化 89">
                  <a:extLst>
                    <a:ext uri="{FF2B5EF4-FFF2-40B4-BE49-F238E27FC236}">
                      <a16:creationId xmlns:a16="http://schemas.microsoft.com/office/drawing/2014/main" id="{FD1E3895-053D-D962-0A3C-5E279FCB3B5B}"/>
                    </a:ext>
                  </a:extLst>
                </p:cNvPr>
                <p:cNvGrpSpPr/>
                <p:nvPr/>
              </p:nvGrpSpPr>
              <p:grpSpPr>
                <a:xfrm>
                  <a:off x="8796467" y="4812094"/>
                  <a:ext cx="642933" cy="816585"/>
                  <a:chOff x="520350" y="4782212"/>
                  <a:chExt cx="642933" cy="816585"/>
                </a:xfrm>
              </p:grpSpPr>
              <p:sp>
                <p:nvSpPr>
                  <p:cNvPr id="91" name="二等辺三角形 90">
                    <a:extLst>
                      <a:ext uri="{FF2B5EF4-FFF2-40B4-BE49-F238E27FC236}">
                        <a16:creationId xmlns:a16="http://schemas.microsoft.com/office/drawing/2014/main" id="{8F8C79E5-090D-752C-7143-37E0100F965F}"/>
                      </a:ext>
                    </a:extLst>
                  </p:cNvPr>
                  <p:cNvSpPr/>
                  <p:nvPr/>
                </p:nvSpPr>
                <p:spPr>
                  <a:xfrm>
                    <a:off x="691798" y="5408297"/>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2" name="八角形 91">
                    <a:extLst>
                      <a:ext uri="{FF2B5EF4-FFF2-40B4-BE49-F238E27FC236}">
                        <a16:creationId xmlns:a16="http://schemas.microsoft.com/office/drawing/2014/main" id="{CBC41EFA-C7CE-AEEC-37E8-B217869CD732}"/>
                      </a:ext>
                    </a:extLst>
                  </p:cNvPr>
                  <p:cNvSpPr/>
                  <p:nvPr/>
                </p:nvSpPr>
                <p:spPr>
                  <a:xfrm>
                    <a:off x="520350" y="4782212"/>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0" name="テキスト ボックス 69">
                  <a:extLst>
                    <a:ext uri="{FF2B5EF4-FFF2-40B4-BE49-F238E27FC236}">
                      <a16:creationId xmlns:a16="http://schemas.microsoft.com/office/drawing/2014/main" id="{BE1FBBE8-34C3-1039-443D-4A205F8324BD}"/>
                    </a:ext>
                  </a:extLst>
                </p:cNvPr>
                <p:cNvSpPr txBox="1"/>
                <p:nvPr/>
              </p:nvSpPr>
              <p:spPr>
                <a:xfrm>
                  <a:off x="8725028" y="486424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44.81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8" name="グループ化 97">
                <a:extLst>
                  <a:ext uri="{FF2B5EF4-FFF2-40B4-BE49-F238E27FC236}">
                    <a16:creationId xmlns:a16="http://schemas.microsoft.com/office/drawing/2014/main" id="{80F964C2-ABDC-39EA-C979-0EEECCF7DE83}"/>
                  </a:ext>
                </a:extLst>
              </p:cNvPr>
              <p:cNvGrpSpPr/>
              <p:nvPr/>
            </p:nvGrpSpPr>
            <p:grpSpPr>
              <a:xfrm>
                <a:off x="2227695" y="4950707"/>
                <a:ext cx="785810" cy="818648"/>
                <a:chOff x="263175" y="4826453"/>
                <a:chExt cx="785810" cy="818648"/>
              </a:xfrm>
            </p:grpSpPr>
            <p:grpSp>
              <p:nvGrpSpPr>
                <p:cNvPr id="73" name="グループ化 72">
                  <a:extLst>
                    <a:ext uri="{FF2B5EF4-FFF2-40B4-BE49-F238E27FC236}">
                      <a16:creationId xmlns:a16="http://schemas.microsoft.com/office/drawing/2014/main" id="{FA32F7CE-9695-9593-6DA0-369E06F2A366}"/>
                    </a:ext>
                  </a:extLst>
                </p:cNvPr>
                <p:cNvGrpSpPr/>
                <p:nvPr/>
              </p:nvGrpSpPr>
              <p:grpSpPr>
                <a:xfrm>
                  <a:off x="324796" y="4826453"/>
                  <a:ext cx="642933" cy="818648"/>
                  <a:chOff x="324796" y="4796571"/>
                  <a:chExt cx="642933" cy="818648"/>
                </a:xfrm>
              </p:grpSpPr>
              <p:sp>
                <p:nvSpPr>
                  <p:cNvPr id="65" name="二等辺三角形 64">
                    <a:extLst>
                      <a:ext uri="{FF2B5EF4-FFF2-40B4-BE49-F238E27FC236}">
                        <a16:creationId xmlns:a16="http://schemas.microsoft.com/office/drawing/2014/main" id="{FCD7CB45-A319-B9EA-CBC9-FA0B0B52DD22}"/>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1" name="八角形 70">
                    <a:extLst>
                      <a:ext uri="{FF2B5EF4-FFF2-40B4-BE49-F238E27FC236}">
                        <a16:creationId xmlns:a16="http://schemas.microsoft.com/office/drawing/2014/main" id="{891396FE-CC77-C99E-C57C-7806A8D68D7A}"/>
                      </a:ext>
                    </a:extLst>
                  </p:cNvPr>
                  <p:cNvSpPr/>
                  <p:nvPr/>
                </p:nvSpPr>
                <p:spPr>
                  <a:xfrm>
                    <a:off x="324796"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2" name="テキスト ボックス 71">
                  <a:extLst>
                    <a:ext uri="{FF2B5EF4-FFF2-40B4-BE49-F238E27FC236}">
                      <a16:creationId xmlns:a16="http://schemas.microsoft.com/office/drawing/2014/main" id="{1DDA4715-CB51-E6DE-4552-82F50A1C0623}"/>
                    </a:ext>
                  </a:extLst>
                </p:cNvPr>
                <p:cNvSpPr txBox="1"/>
                <p:nvPr/>
              </p:nvSpPr>
              <p:spPr>
                <a:xfrm>
                  <a:off x="263175"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25.14</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6FFDE0EF-4E24-9F31-B336-6F734BFDD17F}"/>
                  </a:ext>
                </a:extLst>
              </p:cNvPr>
              <p:cNvGrpSpPr/>
              <p:nvPr/>
            </p:nvGrpSpPr>
            <p:grpSpPr>
              <a:xfrm>
                <a:off x="7299728" y="4931676"/>
                <a:ext cx="785810" cy="818648"/>
                <a:chOff x="7244911" y="4826453"/>
                <a:chExt cx="785810" cy="818648"/>
              </a:xfrm>
            </p:grpSpPr>
            <p:grpSp>
              <p:nvGrpSpPr>
                <p:cNvPr id="87" name="グループ化 86">
                  <a:extLst>
                    <a:ext uri="{FF2B5EF4-FFF2-40B4-BE49-F238E27FC236}">
                      <a16:creationId xmlns:a16="http://schemas.microsoft.com/office/drawing/2014/main" id="{6CD14768-9BA5-BFC2-D07B-5849B38CFF82}"/>
                    </a:ext>
                  </a:extLst>
                </p:cNvPr>
                <p:cNvGrpSpPr/>
                <p:nvPr/>
              </p:nvGrpSpPr>
              <p:grpSpPr>
                <a:xfrm>
                  <a:off x="7307063" y="4826453"/>
                  <a:ext cx="642933" cy="818648"/>
                  <a:chOff x="334321" y="4796571"/>
                  <a:chExt cx="642933" cy="818648"/>
                </a:xfrm>
              </p:grpSpPr>
              <p:sp>
                <p:nvSpPr>
                  <p:cNvPr id="88" name="二等辺三角形 87">
                    <a:extLst>
                      <a:ext uri="{FF2B5EF4-FFF2-40B4-BE49-F238E27FC236}">
                        <a16:creationId xmlns:a16="http://schemas.microsoft.com/office/drawing/2014/main" id="{6F7C8A9C-DE86-E8CB-B236-CF89E6926588}"/>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9" name="八角形 88">
                    <a:extLst>
                      <a:ext uri="{FF2B5EF4-FFF2-40B4-BE49-F238E27FC236}">
                        <a16:creationId xmlns:a16="http://schemas.microsoft.com/office/drawing/2014/main" id="{7A61B5C7-4016-A742-0BA3-5A36670164B3}"/>
                      </a:ext>
                    </a:extLst>
                  </p:cNvPr>
                  <p:cNvSpPr/>
                  <p:nvPr/>
                </p:nvSpPr>
                <p:spPr>
                  <a:xfrm>
                    <a:off x="334321"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4" name="テキスト ボックス 73">
                  <a:extLst>
                    <a:ext uri="{FF2B5EF4-FFF2-40B4-BE49-F238E27FC236}">
                      <a16:creationId xmlns:a16="http://schemas.microsoft.com/office/drawing/2014/main" id="{13CBFA82-8797-B24D-6F22-4724A2DB903F}"/>
                    </a:ext>
                  </a:extLst>
                </p:cNvPr>
                <p:cNvSpPr txBox="1"/>
                <p:nvPr/>
              </p:nvSpPr>
              <p:spPr>
                <a:xfrm>
                  <a:off x="7244911"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41.15</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3" name="グループ化 92">
                <a:extLst>
                  <a:ext uri="{FF2B5EF4-FFF2-40B4-BE49-F238E27FC236}">
                    <a16:creationId xmlns:a16="http://schemas.microsoft.com/office/drawing/2014/main" id="{665F61AA-AFF9-17B5-1BC0-B5A87F4133B7}"/>
                  </a:ext>
                </a:extLst>
              </p:cNvPr>
              <p:cNvGrpSpPr/>
              <p:nvPr/>
            </p:nvGrpSpPr>
            <p:grpSpPr>
              <a:xfrm>
                <a:off x="5334341" y="4940890"/>
                <a:ext cx="785810" cy="818648"/>
                <a:chOff x="3789043" y="4826453"/>
                <a:chExt cx="785810" cy="818648"/>
              </a:xfrm>
            </p:grpSpPr>
            <p:sp>
              <p:nvSpPr>
                <p:cNvPr id="86" name="八角形 85">
                  <a:extLst>
                    <a:ext uri="{FF2B5EF4-FFF2-40B4-BE49-F238E27FC236}">
                      <a16:creationId xmlns:a16="http://schemas.microsoft.com/office/drawing/2014/main" id="{E74FB8F7-08D5-8887-E7DD-A2897498ADF8}"/>
                    </a:ext>
                  </a:extLst>
                </p:cNvPr>
                <p:cNvSpPr/>
                <p:nvPr/>
              </p:nvSpPr>
              <p:spPr>
                <a:xfrm>
                  <a:off x="3845187" y="4826453"/>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85" name="二等辺三角形 84">
                  <a:extLst>
                    <a:ext uri="{FF2B5EF4-FFF2-40B4-BE49-F238E27FC236}">
                      <a16:creationId xmlns:a16="http://schemas.microsoft.com/office/drawing/2014/main" id="{E97EA45A-AB7B-4345-9B5F-B791D13C641C}"/>
                    </a:ext>
                  </a:extLst>
                </p:cNvPr>
                <p:cNvSpPr/>
                <p:nvPr/>
              </p:nvSpPr>
              <p:spPr>
                <a:xfrm>
                  <a:off x="4016634" y="5454601"/>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5" name="テキスト ボックス 74">
                  <a:extLst>
                    <a:ext uri="{FF2B5EF4-FFF2-40B4-BE49-F238E27FC236}">
                      <a16:creationId xmlns:a16="http://schemas.microsoft.com/office/drawing/2014/main" id="{EC427115-C0A6-09C1-5525-AB34C5AEB172}"/>
                    </a:ext>
                  </a:extLst>
                </p:cNvPr>
                <p:cNvSpPr txBox="1"/>
                <p:nvPr/>
              </p:nvSpPr>
              <p:spPr>
                <a:xfrm>
                  <a:off x="3789043"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32.11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sp>
          <p:nvSpPr>
            <p:cNvPr id="102" name="テキスト ボックス 101">
              <a:extLst>
                <a:ext uri="{FF2B5EF4-FFF2-40B4-BE49-F238E27FC236}">
                  <a16:creationId xmlns:a16="http://schemas.microsoft.com/office/drawing/2014/main" id="{C81228B6-12B4-8E59-5CD7-887435519D02}"/>
                </a:ext>
              </a:extLst>
            </p:cNvPr>
            <p:cNvSpPr txBox="1"/>
            <p:nvPr/>
          </p:nvSpPr>
          <p:spPr>
            <a:xfrm>
              <a:off x="2204149" y="5689844"/>
              <a:ext cx="1051290" cy="415498"/>
            </a:xfrm>
            <a:prstGeom prst="rect">
              <a:avLst/>
            </a:prstGeom>
            <a:noFill/>
          </p:spPr>
          <p:txBody>
            <a:bodyPr wrap="square" rtlCol="0">
              <a:spAutoFit/>
            </a:bodyPr>
            <a:lstStyle/>
            <a:p>
              <a:pPr algn="ctr"/>
              <a:r>
                <a:rPr kumimoji="1" lang="ja-JP" altLang="en-US" sz="1050" dirty="0">
                  <a:latin typeface="+mn-ea"/>
                </a:rPr>
                <a:t>機械機器</a:t>
              </a:r>
              <a:endParaRPr kumimoji="1" lang="en-US" altLang="ja-JP" sz="1050" dirty="0">
                <a:latin typeface="+mn-ea"/>
              </a:endParaRPr>
            </a:p>
            <a:p>
              <a:pPr algn="ctr"/>
              <a:r>
                <a:rPr kumimoji="1" lang="ja-JP" altLang="en-US" sz="1050" dirty="0">
                  <a:latin typeface="+mn-ea"/>
                </a:rPr>
                <a:t>小売業</a:t>
              </a:r>
            </a:p>
          </p:txBody>
        </p:sp>
        <p:sp>
          <p:nvSpPr>
            <p:cNvPr id="103" name="テキスト ボックス 102">
              <a:extLst>
                <a:ext uri="{FF2B5EF4-FFF2-40B4-BE49-F238E27FC236}">
                  <a16:creationId xmlns:a16="http://schemas.microsoft.com/office/drawing/2014/main" id="{B5FADA7F-CD8D-F538-9CB8-107DFD03B1FB}"/>
                </a:ext>
              </a:extLst>
            </p:cNvPr>
            <p:cNvSpPr txBox="1"/>
            <p:nvPr/>
          </p:nvSpPr>
          <p:spPr>
            <a:xfrm>
              <a:off x="3134829" y="5689844"/>
              <a:ext cx="1051290" cy="415498"/>
            </a:xfrm>
            <a:prstGeom prst="rect">
              <a:avLst/>
            </a:prstGeom>
            <a:noFill/>
          </p:spPr>
          <p:txBody>
            <a:bodyPr wrap="square" rtlCol="0">
              <a:spAutoFit/>
            </a:bodyPr>
            <a:lstStyle/>
            <a:p>
              <a:pPr algn="ctr"/>
              <a:r>
                <a:rPr kumimoji="1" lang="ja-JP" altLang="en-US" sz="1050" dirty="0">
                  <a:latin typeface="+mn-ea"/>
                </a:rPr>
                <a:t>スーパー</a:t>
              </a:r>
              <a:endParaRPr kumimoji="1" lang="en-US" altLang="ja-JP" sz="1050" dirty="0">
                <a:latin typeface="+mn-ea"/>
              </a:endParaRPr>
            </a:p>
            <a:p>
              <a:pPr algn="ctr"/>
              <a:r>
                <a:rPr kumimoji="1" lang="ja-JP" altLang="en-US" sz="1050" dirty="0">
                  <a:latin typeface="+mn-ea"/>
                </a:rPr>
                <a:t>平均</a:t>
              </a:r>
              <a:endParaRPr kumimoji="1" lang="en-US" altLang="ja-JP" sz="1050" dirty="0">
                <a:latin typeface="+mn-ea"/>
              </a:endParaRPr>
            </a:p>
          </p:txBody>
        </p:sp>
        <p:sp>
          <p:nvSpPr>
            <p:cNvPr id="104" name="テキスト ボックス 103">
              <a:extLst>
                <a:ext uri="{FF2B5EF4-FFF2-40B4-BE49-F238E27FC236}">
                  <a16:creationId xmlns:a16="http://schemas.microsoft.com/office/drawing/2014/main" id="{BBA1C95A-A6C6-E6D4-194E-601B7F1FE10C}"/>
                </a:ext>
              </a:extLst>
            </p:cNvPr>
            <p:cNvSpPr txBox="1"/>
            <p:nvPr/>
          </p:nvSpPr>
          <p:spPr>
            <a:xfrm>
              <a:off x="4534004" y="5689844"/>
              <a:ext cx="1051290" cy="415498"/>
            </a:xfrm>
            <a:prstGeom prst="rect">
              <a:avLst/>
            </a:prstGeom>
            <a:noFill/>
          </p:spPr>
          <p:txBody>
            <a:bodyPr wrap="square" rtlCol="0">
              <a:spAutoFit/>
            </a:bodyPr>
            <a:lstStyle/>
            <a:p>
              <a:pPr algn="ctr"/>
              <a:r>
                <a:rPr kumimoji="1" lang="ja-JP" altLang="en-US" sz="1050" dirty="0">
                  <a:latin typeface="+mn-ea"/>
                </a:rPr>
                <a:t>小売業</a:t>
              </a:r>
              <a:endParaRPr kumimoji="1" lang="en-US" altLang="ja-JP" sz="1050" dirty="0">
                <a:latin typeface="+mn-ea"/>
              </a:endParaRPr>
            </a:p>
            <a:p>
              <a:pPr algn="ctr"/>
              <a:r>
                <a:rPr kumimoji="1" lang="ja-JP" altLang="en-US" sz="1050" dirty="0">
                  <a:latin typeface="+mn-ea"/>
                </a:rPr>
                <a:t>全体平均</a:t>
              </a:r>
              <a:endParaRPr kumimoji="1" lang="en-US" altLang="ja-JP" sz="1050" dirty="0">
                <a:latin typeface="+mn-ea"/>
              </a:endParaRPr>
            </a:p>
          </p:txBody>
        </p:sp>
        <p:sp>
          <p:nvSpPr>
            <p:cNvPr id="105" name="テキスト ボックス 104">
              <a:extLst>
                <a:ext uri="{FF2B5EF4-FFF2-40B4-BE49-F238E27FC236}">
                  <a16:creationId xmlns:a16="http://schemas.microsoft.com/office/drawing/2014/main" id="{E6FBAABC-FD9D-788F-009A-661C79BB5AA0}"/>
                </a:ext>
              </a:extLst>
            </p:cNvPr>
            <p:cNvSpPr txBox="1"/>
            <p:nvPr/>
          </p:nvSpPr>
          <p:spPr>
            <a:xfrm>
              <a:off x="5362318" y="5699241"/>
              <a:ext cx="1051290" cy="415498"/>
            </a:xfrm>
            <a:prstGeom prst="rect">
              <a:avLst/>
            </a:prstGeom>
            <a:noFill/>
          </p:spPr>
          <p:txBody>
            <a:bodyPr wrap="square" rtlCol="0">
              <a:spAutoFit/>
            </a:bodyPr>
            <a:lstStyle/>
            <a:p>
              <a:pPr algn="ctr"/>
              <a:r>
                <a:rPr kumimoji="1" lang="ja-JP" altLang="en-US" sz="1050" dirty="0">
                  <a:latin typeface="+mn-ea"/>
                </a:rPr>
                <a:t>飲食料品</a:t>
              </a:r>
              <a:endParaRPr kumimoji="1" lang="en-US" altLang="ja-JP" sz="1050" dirty="0">
                <a:latin typeface="+mn-ea"/>
              </a:endParaRPr>
            </a:p>
            <a:p>
              <a:pPr algn="ctr"/>
              <a:r>
                <a:rPr kumimoji="1" lang="ja-JP" altLang="en-US" sz="1050" dirty="0">
                  <a:latin typeface="+mn-ea"/>
                </a:rPr>
                <a:t>小売業</a:t>
              </a:r>
              <a:endParaRPr kumimoji="1" lang="en-US" altLang="ja-JP" sz="1050" dirty="0">
                <a:latin typeface="+mn-ea"/>
              </a:endParaRPr>
            </a:p>
          </p:txBody>
        </p:sp>
        <p:sp>
          <p:nvSpPr>
            <p:cNvPr id="106" name="テキスト ボックス 105">
              <a:extLst>
                <a:ext uri="{FF2B5EF4-FFF2-40B4-BE49-F238E27FC236}">
                  <a16:creationId xmlns:a16="http://schemas.microsoft.com/office/drawing/2014/main" id="{2DE3243E-D843-C5C1-4E3C-999F51F4105C}"/>
                </a:ext>
              </a:extLst>
            </p:cNvPr>
            <p:cNvSpPr txBox="1"/>
            <p:nvPr/>
          </p:nvSpPr>
          <p:spPr>
            <a:xfrm>
              <a:off x="7330143" y="5689661"/>
              <a:ext cx="1051290" cy="415498"/>
            </a:xfrm>
            <a:prstGeom prst="rect">
              <a:avLst/>
            </a:prstGeom>
            <a:noFill/>
          </p:spPr>
          <p:txBody>
            <a:bodyPr wrap="square" rtlCol="0">
              <a:spAutoFit/>
            </a:bodyPr>
            <a:lstStyle/>
            <a:p>
              <a:pPr algn="ctr"/>
              <a:r>
                <a:rPr kumimoji="1" lang="ja-JP" altLang="en-US" sz="1050" dirty="0">
                  <a:latin typeface="+mn-ea"/>
                </a:rPr>
                <a:t>無店舗</a:t>
              </a:r>
              <a:endParaRPr kumimoji="1" lang="en-US" altLang="ja-JP" sz="1050" dirty="0">
                <a:latin typeface="+mn-ea"/>
              </a:endParaRPr>
            </a:p>
            <a:p>
              <a:pPr algn="ctr"/>
              <a:r>
                <a:rPr kumimoji="1" lang="ja-JP" altLang="en-US" sz="1050" dirty="0">
                  <a:latin typeface="+mn-ea"/>
                </a:rPr>
                <a:t>小売業</a:t>
              </a:r>
              <a:endParaRPr kumimoji="1" lang="en-US" altLang="ja-JP" sz="1050" dirty="0">
                <a:latin typeface="+mn-ea"/>
              </a:endParaRPr>
            </a:p>
          </p:txBody>
        </p:sp>
        <p:sp>
          <p:nvSpPr>
            <p:cNvPr id="107" name="テキスト ボックス 106">
              <a:extLst>
                <a:ext uri="{FF2B5EF4-FFF2-40B4-BE49-F238E27FC236}">
                  <a16:creationId xmlns:a16="http://schemas.microsoft.com/office/drawing/2014/main" id="{90FACBA1-8824-37B7-8D6E-5651E98D1B56}"/>
                </a:ext>
              </a:extLst>
            </p:cNvPr>
            <p:cNvSpPr txBox="1"/>
            <p:nvPr/>
          </p:nvSpPr>
          <p:spPr>
            <a:xfrm>
              <a:off x="8225370" y="5715092"/>
              <a:ext cx="1394891" cy="577081"/>
            </a:xfrm>
            <a:prstGeom prst="rect">
              <a:avLst/>
            </a:prstGeom>
            <a:noFill/>
          </p:spPr>
          <p:txBody>
            <a:bodyPr wrap="square" rtlCol="0">
              <a:spAutoFit/>
            </a:bodyPr>
            <a:lstStyle/>
            <a:p>
              <a:pPr algn="ctr"/>
              <a:r>
                <a:rPr kumimoji="1" lang="ja-JP" altLang="en-US" sz="1050" dirty="0">
                  <a:latin typeface="+mn-ea"/>
                </a:rPr>
                <a:t>織物・衣服</a:t>
              </a:r>
              <a:endParaRPr kumimoji="1" lang="en-US" altLang="ja-JP" sz="1050" dirty="0">
                <a:latin typeface="+mn-ea"/>
              </a:endParaRPr>
            </a:p>
            <a:p>
              <a:pPr algn="ctr"/>
              <a:r>
                <a:rPr kumimoji="1" lang="ja-JP" altLang="en-US" sz="1050" dirty="0">
                  <a:latin typeface="+mn-ea"/>
                </a:rPr>
                <a:t>身の回り品小売業</a:t>
              </a:r>
              <a:endParaRPr kumimoji="1" lang="en-US" altLang="ja-JP" sz="1050" dirty="0">
                <a:latin typeface="+mn-ea"/>
              </a:endParaRPr>
            </a:p>
            <a:p>
              <a:pPr algn="ctr"/>
              <a:endParaRPr kumimoji="1" lang="en-US" altLang="ja-JP" sz="1050" dirty="0">
                <a:latin typeface="+mn-ea"/>
              </a:endParaRPr>
            </a:p>
          </p:txBody>
        </p:sp>
      </p:grpSp>
      <p:sp>
        <p:nvSpPr>
          <p:cNvPr id="111" name="テキスト ボックス 110">
            <a:extLst>
              <a:ext uri="{FF2B5EF4-FFF2-40B4-BE49-F238E27FC236}">
                <a16:creationId xmlns:a16="http://schemas.microsoft.com/office/drawing/2014/main" id="{FFCEA7A6-A6E1-071A-FC00-4B6D81FD06E0}"/>
              </a:ext>
            </a:extLst>
          </p:cNvPr>
          <p:cNvSpPr txBox="1"/>
          <p:nvPr/>
        </p:nvSpPr>
        <p:spPr>
          <a:xfrm>
            <a:off x="524256" y="6078483"/>
            <a:ext cx="8936736" cy="553998"/>
          </a:xfrm>
          <a:prstGeom prst="rect">
            <a:avLst/>
          </a:prstGeom>
          <a:noFill/>
        </p:spPr>
        <p:txBody>
          <a:bodyPr wrap="square" rtlCol="0">
            <a:spAutoFit/>
          </a:bodyPr>
          <a:lstStyle/>
          <a:p>
            <a:r>
              <a:rPr kumimoji="1" lang="ja-JP" altLang="en-US" sz="1000" spc="-60" dirty="0">
                <a:latin typeface="+mn-ea"/>
              </a:rPr>
              <a:t>　</a:t>
            </a:r>
            <a:r>
              <a:rPr kumimoji="1" lang="ja-JP" altLang="en-US" sz="1000" spc="-20" dirty="0">
                <a:latin typeface="+mn-ea"/>
              </a:rPr>
              <a:t>上図のように、おおよそ</a:t>
            </a:r>
            <a:r>
              <a:rPr kumimoji="1" lang="en-US" altLang="ja-JP" sz="1000" spc="-20" dirty="0">
                <a:latin typeface="+mn-ea"/>
              </a:rPr>
              <a:t>『</a:t>
            </a:r>
            <a:r>
              <a:rPr kumimoji="1" lang="ja-JP" altLang="en-US" sz="1000" spc="-20" dirty="0">
                <a:latin typeface="+mn-ea"/>
              </a:rPr>
              <a:t>小売業の平均で３割ぐらいの粗利益率</a:t>
            </a:r>
            <a:r>
              <a:rPr kumimoji="1" lang="en-US" altLang="ja-JP" sz="1000" spc="-20" dirty="0">
                <a:latin typeface="+mn-ea"/>
              </a:rPr>
              <a:t>』</a:t>
            </a:r>
            <a:r>
              <a:rPr kumimoji="1" lang="ja-JP" altLang="en-US" sz="1000" spc="-20" dirty="0">
                <a:latin typeface="+mn-ea"/>
              </a:rPr>
              <a:t>とみることもできますが、取扱品目や業態（規模等）によって売上</a:t>
            </a:r>
            <a:r>
              <a:rPr kumimoji="1" lang="ja-JP" altLang="en-US" sz="1000" spc="-20" dirty="0"/>
              <a:t>高</a:t>
            </a:r>
            <a:r>
              <a:rPr kumimoji="1" lang="ja-JP" altLang="en-US" sz="1000" spc="-20" dirty="0">
                <a:latin typeface="+mn-ea"/>
              </a:rPr>
              <a:t>総利益率も大きく</a:t>
            </a:r>
            <a:r>
              <a:rPr kumimoji="1" lang="ja-JP" altLang="en-US" sz="1000" spc="-10" dirty="0">
                <a:latin typeface="+mn-ea"/>
              </a:rPr>
              <a:t>変化します。そのため、特に中小規模の小売業の場合は、“事業を継続していけるだけの粗利益が取れているか”“自分達で考えていたように粗利益は取れているか”</a:t>
            </a:r>
            <a:r>
              <a:rPr kumimoji="1" lang="ja-JP" altLang="en-US" sz="1000" spc="-60" dirty="0">
                <a:latin typeface="+mn-ea"/>
              </a:rPr>
              <a:t>“ここ数年の傾向はどのようになっているか”という観点と、“類似業態の平均値は参考程度に比較する”というくらいのスタンスが現実的かもしれません。</a:t>
            </a:r>
            <a:endParaRPr kumimoji="1" lang="en-US" altLang="ja-JP" sz="1000" spc="-60" dirty="0">
              <a:latin typeface="+mn-ea"/>
            </a:endParaRPr>
          </a:p>
        </p:txBody>
      </p:sp>
      <p:cxnSp>
        <p:nvCxnSpPr>
          <p:cNvPr id="112" name="直線コネクタ 111">
            <a:extLst>
              <a:ext uri="{FF2B5EF4-FFF2-40B4-BE49-F238E27FC236}">
                <a16:creationId xmlns:a16="http://schemas.microsoft.com/office/drawing/2014/main" id="{6CBF497A-53FF-F174-B6AC-B91D81246644}"/>
              </a:ext>
            </a:extLst>
          </p:cNvPr>
          <p:cNvCxnSpPr/>
          <p:nvPr/>
        </p:nvCxnSpPr>
        <p:spPr>
          <a:xfrm>
            <a:off x="239611" y="33708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124" name="テキスト ボックス 12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84" name="正方形/長方形 83">
            <a:extLst>
              <a:ext uri="{FF2B5EF4-FFF2-40B4-BE49-F238E27FC236}">
                <a16:creationId xmlns:a16="http://schemas.microsoft.com/office/drawing/2014/main" id="{2A39054B-2768-84C2-14FC-106E9B23E7B9}"/>
              </a:ext>
            </a:extLst>
          </p:cNvPr>
          <p:cNvSpPr/>
          <p:nvPr/>
        </p:nvSpPr>
        <p:spPr>
          <a:xfrm>
            <a:off x="259814" y="4608513"/>
            <a:ext cx="1619497" cy="1382089"/>
          </a:xfrm>
          <a:prstGeom prst="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業態別の</a:t>
            </a:r>
          </a:p>
          <a:p>
            <a:pPr algn="ctr"/>
            <a:r>
              <a:rPr kumimoji="1" lang="ja-JP" altLang="en-US" b="1" dirty="0">
                <a:solidFill>
                  <a:schemeClr val="tx1"/>
                </a:solidFill>
                <a:latin typeface="+mn-ea"/>
              </a:rPr>
              <a:t>一定の目安</a:t>
            </a:r>
          </a:p>
          <a:p>
            <a:pPr algn="ctr"/>
            <a:r>
              <a:rPr kumimoji="1" lang="ja-JP" altLang="en-US" sz="1400" b="1" dirty="0">
                <a:solidFill>
                  <a:schemeClr val="tx1"/>
                </a:solidFill>
                <a:latin typeface="+mn-ea"/>
              </a:rPr>
              <a:t>（参考）</a:t>
            </a:r>
            <a:endParaRPr kumimoji="1" lang="en-US" altLang="ja-JP" sz="1400" b="1" dirty="0">
              <a:solidFill>
                <a:schemeClr val="tx1"/>
              </a:solidFill>
              <a:latin typeface="+mn-ea"/>
            </a:endParaRPr>
          </a:p>
        </p:txBody>
      </p:sp>
      <p:sp>
        <p:nvSpPr>
          <p:cNvPr id="16" name="スライド番号プレースホルダー 1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40</a:t>
            </a:fld>
            <a:endParaRPr kumimoji="1" lang="ja-JP" altLang="en-US"/>
          </a:p>
        </p:txBody>
      </p:sp>
      <p:cxnSp>
        <p:nvCxnSpPr>
          <p:cNvPr id="110" name="直線コネクタ 10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6CBF497A-53FF-F174-B6AC-B91D81246644}"/>
              </a:ext>
            </a:extLst>
          </p:cNvPr>
          <p:cNvCxnSpPr/>
          <p:nvPr/>
        </p:nvCxnSpPr>
        <p:spPr>
          <a:xfrm>
            <a:off x="188095" y="66324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06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ECB688F-5112-DB6E-E90C-27E36B31C9D1}"/>
              </a:ext>
            </a:extLst>
          </p:cNvPr>
          <p:cNvGrpSpPr/>
          <p:nvPr/>
        </p:nvGrpSpPr>
        <p:grpSpPr>
          <a:xfrm>
            <a:off x="278219" y="1094101"/>
            <a:ext cx="3080986" cy="885825"/>
            <a:chOff x="333374" y="2994009"/>
            <a:chExt cx="3080986" cy="885825"/>
          </a:xfrm>
        </p:grpSpPr>
        <p:grpSp>
          <p:nvGrpSpPr>
            <p:cNvPr id="3" name="グループ化 2">
              <a:extLst>
                <a:ext uri="{FF2B5EF4-FFF2-40B4-BE49-F238E27FC236}">
                  <a16:creationId xmlns:a16="http://schemas.microsoft.com/office/drawing/2014/main" id="{214AA9FB-30A5-2D02-5855-2B2820695E55}"/>
                </a:ext>
              </a:extLst>
            </p:cNvPr>
            <p:cNvGrpSpPr/>
            <p:nvPr/>
          </p:nvGrpSpPr>
          <p:grpSpPr>
            <a:xfrm>
              <a:off x="333374" y="2994009"/>
              <a:ext cx="1162051" cy="885825"/>
              <a:chOff x="2409824" y="3038474"/>
              <a:chExt cx="1162051" cy="885825"/>
            </a:xfrm>
            <a:noFill/>
          </p:grpSpPr>
          <p:sp>
            <p:nvSpPr>
              <p:cNvPr id="5" name="楕円 4">
                <a:extLst>
                  <a:ext uri="{FF2B5EF4-FFF2-40B4-BE49-F238E27FC236}">
                    <a16:creationId xmlns:a16="http://schemas.microsoft.com/office/drawing/2014/main" id="{AA701D24-18D7-C024-5FBD-86536AC4C09C}"/>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A451958-806D-F4D1-76F1-2E0D5A9C6D3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4" name="正方形/長方形 3">
              <a:extLst>
                <a:ext uri="{FF2B5EF4-FFF2-40B4-BE49-F238E27FC236}">
                  <a16:creationId xmlns:a16="http://schemas.microsoft.com/office/drawing/2014/main" id="{E5FD5946-E3A1-5209-D906-BA888BCE2976}"/>
                </a:ext>
              </a:extLst>
            </p:cNvPr>
            <p:cNvSpPr/>
            <p:nvPr/>
          </p:nvSpPr>
          <p:spPr>
            <a:xfrm>
              <a:off x="1433159"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経常利益</a:t>
              </a:r>
              <a:endParaRPr kumimoji="1" lang="en-US" altLang="ja-JP" sz="1400" b="1" dirty="0">
                <a:solidFill>
                  <a:schemeClr val="tx1"/>
                </a:solidFill>
              </a:endParaRPr>
            </a:p>
            <a:p>
              <a:pPr algn="ctr"/>
              <a:r>
                <a:rPr kumimoji="1" lang="ja-JP" altLang="en-US" sz="1400" b="1" dirty="0">
                  <a:solidFill>
                    <a:schemeClr val="tx1"/>
                  </a:solidFill>
                </a:rPr>
                <a:t>（雑収入）</a:t>
              </a:r>
              <a:endParaRPr kumimoji="1" lang="en-US" altLang="ja-JP" sz="1400" b="1" dirty="0">
                <a:solidFill>
                  <a:schemeClr val="tx1"/>
                </a:solidFill>
              </a:endParaRPr>
            </a:p>
          </p:txBody>
        </p:sp>
      </p:grpSp>
      <p:sp>
        <p:nvSpPr>
          <p:cNvPr id="7" name="テキスト ボックス 6">
            <a:extLst>
              <a:ext uri="{FF2B5EF4-FFF2-40B4-BE49-F238E27FC236}">
                <a16:creationId xmlns:a16="http://schemas.microsoft.com/office/drawing/2014/main" id="{F12BE103-9AB5-2BD9-3579-81FAE5F87671}"/>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sp>
        <p:nvSpPr>
          <p:cNvPr id="11" name="テキスト ボックス 10">
            <a:extLst>
              <a:ext uri="{FF2B5EF4-FFF2-40B4-BE49-F238E27FC236}">
                <a16:creationId xmlns:a16="http://schemas.microsoft.com/office/drawing/2014/main" id="{F7AA5DC0-23B7-EA57-BA3F-74F7CADCAF4D}"/>
              </a:ext>
            </a:extLst>
          </p:cNvPr>
          <p:cNvSpPr txBox="1"/>
          <p:nvPr/>
        </p:nvSpPr>
        <p:spPr>
          <a:xfrm>
            <a:off x="3394027" y="1173121"/>
            <a:ext cx="6490614" cy="707886"/>
          </a:xfrm>
          <a:prstGeom prst="rect">
            <a:avLst/>
          </a:prstGeom>
          <a:noFill/>
        </p:spPr>
        <p:txBody>
          <a:bodyPr wrap="square" rtlCol="0">
            <a:spAutoFit/>
          </a:bodyPr>
          <a:lstStyle/>
          <a:p>
            <a:r>
              <a:rPr kumimoji="1" lang="ja-JP" altLang="en-US" sz="1000" dirty="0">
                <a:latin typeface="+mn-ea"/>
              </a:rPr>
              <a:t>□　小売業では、メーカーや問屋から、年間の販売数・額によってリベートが支払われることが多い</a:t>
            </a:r>
            <a:endParaRPr kumimoji="1" lang="en-US" altLang="ja-JP" sz="1000" dirty="0">
              <a:latin typeface="+mn-ea"/>
            </a:endParaRPr>
          </a:p>
          <a:p>
            <a:r>
              <a:rPr kumimoji="1" lang="ja-JP" altLang="en-US" sz="1000" dirty="0">
                <a:latin typeface="+mn-ea"/>
              </a:rPr>
              <a:t>□　リベートは決算書上で雑収入として扱われることが多く、</a:t>
            </a:r>
            <a:r>
              <a:rPr kumimoji="1" lang="ja-JP" altLang="en-US" sz="1000" spc="-10" dirty="0">
                <a:latin typeface="+mn-ea"/>
              </a:rPr>
              <a:t>そのため本業収益（営業利益）とは分け</a:t>
            </a:r>
            <a:endParaRPr kumimoji="1" lang="en-US" altLang="ja-JP" sz="1000" spc="-10" dirty="0">
              <a:latin typeface="+mn-ea"/>
            </a:endParaRPr>
          </a:p>
          <a:p>
            <a:r>
              <a:rPr kumimoji="1" lang="ja-JP" altLang="en-US" sz="1000" dirty="0">
                <a:latin typeface="+mn-ea"/>
              </a:rPr>
              <a:t>　　</a:t>
            </a:r>
            <a:r>
              <a:rPr kumimoji="1" lang="ja-JP" altLang="en-US" sz="1000" dirty="0" err="1">
                <a:latin typeface="+mn-ea"/>
              </a:rPr>
              <a:t>て</a:t>
            </a:r>
            <a:r>
              <a:rPr kumimoji="1" lang="ja-JP" altLang="en-US" sz="1000" dirty="0">
                <a:latin typeface="+mn-ea"/>
              </a:rPr>
              <a:t>計上される場合も少なくない</a:t>
            </a:r>
            <a:endParaRPr kumimoji="1" lang="en-US" altLang="ja-JP" sz="1000" dirty="0">
              <a:latin typeface="+mn-ea"/>
            </a:endParaRPr>
          </a:p>
          <a:p>
            <a:r>
              <a:rPr kumimoji="1" lang="ja-JP" altLang="en-US" sz="1000" dirty="0">
                <a:latin typeface="+mn-ea"/>
              </a:rPr>
              <a:t>□　リベートの金額・内容に注視して実際の本業収益の傾向を把握することも大切</a:t>
            </a:r>
            <a:endParaRPr kumimoji="1" lang="en-US" altLang="ja-JP" sz="1000" dirty="0">
              <a:latin typeface="+mn-ea"/>
            </a:endParaRPr>
          </a:p>
        </p:txBody>
      </p:sp>
      <p:sp>
        <p:nvSpPr>
          <p:cNvPr id="19" name="テキスト ボックス 18">
            <a:extLst>
              <a:ext uri="{FF2B5EF4-FFF2-40B4-BE49-F238E27FC236}">
                <a16:creationId xmlns:a16="http://schemas.microsoft.com/office/drawing/2014/main" id="{5BC542BB-A7AC-9482-19A2-BD16E537E01A}"/>
              </a:ext>
            </a:extLst>
          </p:cNvPr>
          <p:cNvSpPr txBox="1"/>
          <p:nvPr/>
        </p:nvSpPr>
        <p:spPr>
          <a:xfrm>
            <a:off x="534656" y="2044619"/>
            <a:ext cx="8958886" cy="124649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小売業（卸売業にも多い）は、仕入先からのリベートも含めて損益（経常損益）を確保している企業も多く見受けられます。リベートにも様々な種類が</a:t>
            </a:r>
            <a:r>
              <a:rPr kumimoji="1" lang="ja-JP" altLang="en-US" sz="1000" spc="-30" dirty="0">
                <a:latin typeface="+mn-ea"/>
              </a:rPr>
              <a:t>ありますが、下図の例のように、営業利益段階では赤字でも、雑収入（リベート）を入れて、</a:t>
            </a:r>
            <a:r>
              <a:rPr kumimoji="1" lang="ja-JP" altLang="en-US" sz="1000" spc="-20" dirty="0">
                <a:latin typeface="+mn-ea"/>
              </a:rPr>
              <a:t>経常利益段階で少額黒字を維持している中小規模の小売業もあると</a:t>
            </a:r>
            <a:r>
              <a:rPr kumimoji="1" lang="ja-JP" altLang="en-US" sz="1000" spc="-40" dirty="0">
                <a:latin typeface="+mn-ea"/>
              </a:rPr>
              <a:t>思われます。</a:t>
            </a:r>
            <a:endParaRPr kumimoji="1" lang="en-US" altLang="ja-JP" sz="1000" spc="-40" dirty="0">
              <a:latin typeface="+mn-ea"/>
            </a:endParaRPr>
          </a:p>
          <a:p>
            <a:r>
              <a:rPr kumimoji="1" lang="ja-JP" altLang="en-US" sz="1000" spc="-40" dirty="0">
                <a:latin typeface="+mn-ea"/>
              </a:rPr>
              <a:t>　もちろん、リベートに頼らず、営業利益段階で大きな黒字を創出するのは理想ではありますが、仕入先との力関係から、納入価格段階で大手と同等の条件を引出すことが難しい中小規模の小売業は、仕入先から「これだけ売ったら、〇％戻すので、この金額で仕入れてください。」という成果報酬のような値引きに近い、リベート頼みの営業を余儀なくされることも少なくありません。また、仕入先や取扱商品も一つではないため、１年間事業を行い「最終的に決算で赤字か黒字かは、各社からの年度末リベート次第」という企業も多くあります。（訪問時にリベートの条件等のヒアリングも忘れないようにする。）</a:t>
            </a:r>
            <a:endParaRPr kumimoji="1" lang="en-US" altLang="ja-JP" sz="1000" spc="-40" dirty="0">
              <a:latin typeface="+mn-ea"/>
            </a:endParaRPr>
          </a:p>
        </p:txBody>
      </p:sp>
      <p:sp>
        <p:nvSpPr>
          <p:cNvPr id="20" name="正方形/長方形 19">
            <a:extLst>
              <a:ext uri="{FF2B5EF4-FFF2-40B4-BE49-F238E27FC236}">
                <a16:creationId xmlns:a16="http://schemas.microsoft.com/office/drawing/2014/main" id="{61D651DE-A915-51F6-129A-D20A4A2E8CB8}"/>
              </a:ext>
            </a:extLst>
          </p:cNvPr>
          <p:cNvSpPr/>
          <p:nvPr/>
        </p:nvSpPr>
        <p:spPr>
          <a:xfrm>
            <a:off x="273050" y="5032732"/>
            <a:ext cx="1619497" cy="1584907"/>
          </a:xfrm>
          <a:prstGeom prst="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リベート</a:t>
            </a:r>
            <a:endParaRPr kumimoji="1" lang="en-US" altLang="ja-JP" b="1" dirty="0">
              <a:solidFill>
                <a:schemeClr val="tx1"/>
              </a:solidFill>
              <a:latin typeface="+mn-ea"/>
            </a:endParaRPr>
          </a:p>
          <a:p>
            <a:pPr algn="ctr"/>
            <a:r>
              <a:rPr kumimoji="1" lang="ja-JP" altLang="en-US" b="1" dirty="0">
                <a:solidFill>
                  <a:schemeClr val="tx1"/>
                </a:solidFill>
                <a:latin typeface="+mn-ea"/>
              </a:rPr>
              <a:t>（雑収入）</a:t>
            </a:r>
            <a:endParaRPr kumimoji="1" lang="en-US" altLang="ja-JP" b="1" dirty="0">
              <a:solidFill>
                <a:schemeClr val="tx1"/>
              </a:solidFill>
              <a:latin typeface="+mn-ea"/>
            </a:endParaRPr>
          </a:p>
          <a:p>
            <a:pPr algn="ctr"/>
            <a:r>
              <a:rPr kumimoji="1" lang="ja-JP" altLang="en-US" b="1" dirty="0">
                <a:solidFill>
                  <a:schemeClr val="tx1"/>
                </a:solidFill>
                <a:latin typeface="+mn-ea"/>
              </a:rPr>
              <a:t>増減の類推例</a:t>
            </a:r>
            <a:endParaRPr kumimoji="1" lang="en-US" altLang="ja-JP" b="1" dirty="0">
              <a:solidFill>
                <a:schemeClr val="tx1"/>
              </a:solidFill>
              <a:latin typeface="+mn-ea"/>
            </a:endParaRPr>
          </a:p>
        </p:txBody>
      </p:sp>
      <p:sp>
        <p:nvSpPr>
          <p:cNvPr id="21" name="テキスト ボックス 20">
            <a:extLst>
              <a:ext uri="{FF2B5EF4-FFF2-40B4-BE49-F238E27FC236}">
                <a16:creationId xmlns:a16="http://schemas.microsoft.com/office/drawing/2014/main" id="{5365BD84-5498-CF3E-C0BC-1A84535E6CD9}"/>
              </a:ext>
            </a:extLst>
          </p:cNvPr>
          <p:cNvSpPr txBox="1"/>
          <p:nvPr/>
        </p:nvSpPr>
        <p:spPr>
          <a:xfrm>
            <a:off x="2018631" y="5262318"/>
            <a:ext cx="2029725" cy="276999"/>
          </a:xfrm>
          <a:prstGeom prst="rect">
            <a:avLst/>
          </a:prstGeom>
          <a:noFill/>
        </p:spPr>
        <p:txBody>
          <a:bodyPr wrap="square" rtlCol="0">
            <a:spAutoFit/>
          </a:bodyPr>
          <a:lstStyle/>
          <a:p>
            <a:r>
              <a:rPr kumimoji="1" lang="ja-JP" altLang="en-US" sz="1200" b="1" dirty="0">
                <a:latin typeface="+mn-ea"/>
              </a:rPr>
              <a:t>売上高に対する比率が減少</a:t>
            </a:r>
          </a:p>
        </p:txBody>
      </p:sp>
      <p:sp>
        <p:nvSpPr>
          <p:cNvPr id="22" name="テキスト ボックス 21">
            <a:extLst>
              <a:ext uri="{FF2B5EF4-FFF2-40B4-BE49-F238E27FC236}">
                <a16:creationId xmlns:a16="http://schemas.microsoft.com/office/drawing/2014/main" id="{9A0240F4-E904-01E8-1624-ECC292EFB940}"/>
              </a:ext>
            </a:extLst>
          </p:cNvPr>
          <p:cNvSpPr txBox="1"/>
          <p:nvPr/>
        </p:nvSpPr>
        <p:spPr>
          <a:xfrm>
            <a:off x="3963983" y="5057240"/>
            <a:ext cx="5541434" cy="707886"/>
          </a:xfrm>
          <a:prstGeom prst="rect">
            <a:avLst/>
          </a:prstGeom>
          <a:noFill/>
        </p:spPr>
        <p:txBody>
          <a:bodyPr wrap="square" rtlCol="0">
            <a:spAutoFit/>
          </a:bodyPr>
          <a:lstStyle/>
          <a:p>
            <a:r>
              <a:rPr kumimoji="1" lang="ja-JP" altLang="en-US" sz="1000" dirty="0">
                <a:latin typeface="+mn-ea"/>
              </a:rPr>
              <a:t>□　純粋に仕入先のリベート条件が悪化</a:t>
            </a:r>
            <a:endParaRPr kumimoji="1" lang="en-US" altLang="ja-JP" sz="1000" dirty="0">
              <a:latin typeface="+mn-ea"/>
            </a:endParaRPr>
          </a:p>
          <a:p>
            <a:r>
              <a:rPr kumimoji="1" lang="ja-JP" altLang="en-US" sz="1000" dirty="0">
                <a:latin typeface="+mn-ea"/>
              </a:rPr>
              <a:t>□　リベートの対象になっている仕入先商品の販売不振</a:t>
            </a:r>
            <a:endParaRPr kumimoji="1" lang="en-US" altLang="ja-JP" sz="1000" dirty="0">
              <a:latin typeface="+mn-ea"/>
            </a:endParaRPr>
          </a:p>
          <a:p>
            <a:r>
              <a:rPr kumimoji="1" lang="ja-JP" altLang="en-US" sz="1000" dirty="0">
                <a:latin typeface="+mn-ea"/>
              </a:rPr>
              <a:t>□　売上総利益が改善していれば、仕入価格の安い（リベート率の低い）取引先への変更</a:t>
            </a:r>
            <a:endParaRPr kumimoji="1" lang="en-US" altLang="ja-JP" sz="1000" dirty="0">
              <a:latin typeface="+mn-ea"/>
            </a:endParaRPr>
          </a:p>
          <a:p>
            <a:r>
              <a:rPr kumimoji="1" lang="ja-JP" altLang="en-US" sz="1000" dirty="0">
                <a:latin typeface="+mn-ea"/>
              </a:rPr>
              <a:t>　　（経常利益ベースでのバランスは良化しているか？悪化しているか？も併せて確認）</a:t>
            </a:r>
            <a:endParaRPr kumimoji="1" lang="en-US" altLang="ja-JP" sz="1000" dirty="0">
              <a:latin typeface="+mn-ea"/>
            </a:endParaRPr>
          </a:p>
        </p:txBody>
      </p:sp>
      <p:sp>
        <p:nvSpPr>
          <p:cNvPr id="23" name="テキスト ボックス 22">
            <a:extLst>
              <a:ext uri="{FF2B5EF4-FFF2-40B4-BE49-F238E27FC236}">
                <a16:creationId xmlns:a16="http://schemas.microsoft.com/office/drawing/2014/main" id="{71C336FA-7441-903D-BB85-F1753739996C}"/>
              </a:ext>
            </a:extLst>
          </p:cNvPr>
          <p:cNvSpPr txBox="1"/>
          <p:nvPr/>
        </p:nvSpPr>
        <p:spPr>
          <a:xfrm>
            <a:off x="2018632" y="6091866"/>
            <a:ext cx="2029724" cy="276999"/>
          </a:xfrm>
          <a:prstGeom prst="rect">
            <a:avLst/>
          </a:prstGeom>
          <a:noFill/>
        </p:spPr>
        <p:txBody>
          <a:bodyPr wrap="square" rtlCol="0">
            <a:spAutoFit/>
          </a:bodyPr>
          <a:lstStyle/>
          <a:p>
            <a:r>
              <a:rPr kumimoji="1" lang="ja-JP" altLang="en-US" sz="1200" b="1" dirty="0">
                <a:latin typeface="+mn-ea"/>
              </a:rPr>
              <a:t>売上高に対する比率が増加</a:t>
            </a:r>
          </a:p>
        </p:txBody>
      </p:sp>
      <p:sp>
        <p:nvSpPr>
          <p:cNvPr id="24" name="テキスト ボックス 23">
            <a:extLst>
              <a:ext uri="{FF2B5EF4-FFF2-40B4-BE49-F238E27FC236}">
                <a16:creationId xmlns:a16="http://schemas.microsoft.com/office/drawing/2014/main" id="{AACE06B0-CC68-24B1-47EF-40F856A65EBD}"/>
              </a:ext>
            </a:extLst>
          </p:cNvPr>
          <p:cNvSpPr txBox="1"/>
          <p:nvPr/>
        </p:nvSpPr>
        <p:spPr>
          <a:xfrm>
            <a:off x="3948073" y="5918026"/>
            <a:ext cx="5810251" cy="707886"/>
          </a:xfrm>
          <a:prstGeom prst="rect">
            <a:avLst/>
          </a:prstGeom>
          <a:noFill/>
        </p:spPr>
        <p:txBody>
          <a:bodyPr wrap="square" rtlCol="0">
            <a:spAutoFit/>
          </a:bodyPr>
          <a:lstStyle/>
          <a:p>
            <a:r>
              <a:rPr kumimoji="1" lang="ja-JP" altLang="en-US" sz="1000">
                <a:latin typeface="+mn-ea"/>
              </a:rPr>
              <a:t>□　純粋</a:t>
            </a:r>
            <a:r>
              <a:rPr kumimoji="1" lang="ja-JP" altLang="en-US" sz="1000" dirty="0">
                <a:latin typeface="+mn-ea"/>
              </a:rPr>
              <a:t>に仕入先のリベート条件が改善された、または、対象商品の販売が好調であった</a:t>
            </a:r>
            <a:endParaRPr kumimoji="1" lang="en-US" altLang="ja-JP" sz="1000" dirty="0">
              <a:latin typeface="+mn-ea"/>
            </a:endParaRPr>
          </a:p>
          <a:p>
            <a:r>
              <a:rPr kumimoji="1" lang="ja-JP" altLang="en-US" sz="1000">
                <a:latin typeface="+mn-ea"/>
              </a:rPr>
              <a:t>□　</a:t>
            </a:r>
            <a:r>
              <a:rPr kumimoji="1" lang="ja-JP" altLang="en-US" sz="1000" spc="-30">
                <a:latin typeface="+mn-ea"/>
              </a:rPr>
              <a:t>一過性</a:t>
            </a:r>
            <a:r>
              <a:rPr kumimoji="1" lang="ja-JP" altLang="en-US" sz="1000" spc="-30" dirty="0">
                <a:latin typeface="+mn-ea"/>
              </a:rPr>
              <a:t>の販売促進のためのリベート収入があった（通常のリベートと異なり継続性がない）</a:t>
            </a:r>
            <a:endParaRPr kumimoji="1" lang="en-US" altLang="ja-JP" sz="1000" spc="-30" dirty="0">
              <a:latin typeface="+mn-ea"/>
            </a:endParaRPr>
          </a:p>
          <a:p>
            <a:r>
              <a:rPr kumimoji="1" lang="ja-JP" altLang="en-US" sz="1000">
                <a:latin typeface="+mn-ea"/>
              </a:rPr>
              <a:t>□　仕入</a:t>
            </a:r>
            <a:r>
              <a:rPr kumimoji="1" lang="ja-JP" altLang="en-US" sz="1000" dirty="0">
                <a:latin typeface="+mn-ea"/>
              </a:rPr>
              <a:t>条件の変更、仕入価格の値上げ、リベート率の増加等</a:t>
            </a:r>
            <a:endParaRPr kumimoji="1" lang="en-US" altLang="ja-JP" sz="1000" dirty="0">
              <a:latin typeface="+mn-ea"/>
            </a:endParaRPr>
          </a:p>
          <a:p>
            <a:r>
              <a:rPr kumimoji="1" lang="ja-JP" altLang="en-US" sz="1000">
                <a:latin typeface="+mn-ea"/>
              </a:rPr>
              <a:t>　　（</a:t>
            </a:r>
            <a:r>
              <a:rPr kumimoji="1" lang="ja-JP" altLang="en-US" sz="1000" dirty="0">
                <a:latin typeface="+mn-ea"/>
              </a:rPr>
              <a:t>経常利益ベースでのバランスは良化しているか？悪化しているか？も併せて確認）</a:t>
            </a:r>
            <a:endParaRPr kumimoji="1" lang="en-US" altLang="ja-JP" sz="1000" dirty="0">
              <a:latin typeface="+mn-ea"/>
            </a:endParaRPr>
          </a:p>
        </p:txBody>
      </p:sp>
      <p:sp>
        <p:nvSpPr>
          <p:cNvPr id="26" name="正方形/長方形 25">
            <a:extLst>
              <a:ext uri="{FF2B5EF4-FFF2-40B4-BE49-F238E27FC236}">
                <a16:creationId xmlns:a16="http://schemas.microsoft.com/office/drawing/2014/main" id="{451931B8-7C1B-4D20-1BB0-02589316BA52}"/>
              </a:ext>
            </a:extLst>
          </p:cNvPr>
          <p:cNvSpPr/>
          <p:nvPr/>
        </p:nvSpPr>
        <p:spPr>
          <a:xfrm>
            <a:off x="1982536" y="5017197"/>
            <a:ext cx="7522882" cy="77431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mn-ea"/>
            </a:endParaRPr>
          </a:p>
        </p:txBody>
      </p:sp>
      <p:sp>
        <p:nvSpPr>
          <p:cNvPr id="28" name="正方形/長方形 27">
            <a:extLst>
              <a:ext uri="{FF2B5EF4-FFF2-40B4-BE49-F238E27FC236}">
                <a16:creationId xmlns:a16="http://schemas.microsoft.com/office/drawing/2014/main" id="{EE44255C-97AB-CB0C-CA94-A6AED0F5A0F7}"/>
              </a:ext>
            </a:extLst>
          </p:cNvPr>
          <p:cNvSpPr/>
          <p:nvPr/>
        </p:nvSpPr>
        <p:spPr>
          <a:xfrm>
            <a:off x="1982534" y="5853917"/>
            <a:ext cx="7522883" cy="77431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mn-ea"/>
            </a:endParaRPr>
          </a:p>
        </p:txBody>
      </p:sp>
      <p:sp>
        <p:nvSpPr>
          <p:cNvPr id="41" name="テキスト ボックス 40">
            <a:extLst>
              <a:ext uri="{FF2B5EF4-FFF2-40B4-BE49-F238E27FC236}">
                <a16:creationId xmlns:a16="http://schemas.microsoft.com/office/drawing/2014/main" id="{75ED1964-4A87-9ADE-1EFF-03AA457135F0}"/>
              </a:ext>
            </a:extLst>
          </p:cNvPr>
          <p:cNvSpPr txBox="1"/>
          <p:nvPr/>
        </p:nvSpPr>
        <p:spPr>
          <a:xfrm>
            <a:off x="189617" y="497878"/>
            <a:ext cx="8393666"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42" name="テキスト ボックス 4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3" name="テキスト ボックス 4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8" name="スライド番号プレースホルダー 7"/>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41</a:t>
            </a:fld>
            <a:endParaRPr kumimoji="1" lang="ja-JP" altLang="en-US"/>
          </a:p>
        </p:txBody>
      </p:sp>
      <p:cxnSp>
        <p:nvCxnSpPr>
          <p:cNvPr id="27" name="直線コネクタ 2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66C0167F-E65C-7BB0-91E0-A6F90254E202}"/>
              </a:ext>
            </a:extLst>
          </p:cNvPr>
          <p:cNvGrpSpPr/>
          <p:nvPr/>
        </p:nvGrpSpPr>
        <p:grpSpPr>
          <a:xfrm>
            <a:off x="3164236" y="3613467"/>
            <a:ext cx="6760972" cy="895350"/>
            <a:chOff x="3009900" y="2781300"/>
            <a:chExt cx="6748676" cy="895350"/>
          </a:xfrm>
        </p:grpSpPr>
        <p:sp>
          <p:nvSpPr>
            <p:cNvPr id="30" name="左中かっこ 29">
              <a:extLst>
                <a:ext uri="{FF2B5EF4-FFF2-40B4-BE49-F238E27FC236}">
                  <a16:creationId xmlns:a16="http://schemas.microsoft.com/office/drawing/2014/main" id="{293563EE-27B3-0CBF-13A1-D6AF20DB32BB}"/>
                </a:ext>
              </a:extLst>
            </p:cNvPr>
            <p:cNvSpPr/>
            <p:nvPr/>
          </p:nvSpPr>
          <p:spPr>
            <a:xfrm>
              <a:off x="3657600" y="2781300"/>
              <a:ext cx="152400" cy="723900"/>
            </a:xfrm>
            <a:prstGeom prst="leftBrace">
              <a:avLst/>
            </a:prstGeom>
            <a:ln w="222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コネクタ: カギ線 14">
              <a:extLst>
                <a:ext uri="{FF2B5EF4-FFF2-40B4-BE49-F238E27FC236}">
                  <a16:creationId xmlns:a16="http://schemas.microsoft.com/office/drawing/2014/main" id="{C3C25E30-5408-AA0D-D966-BBC2322EC5AF}"/>
                </a:ext>
              </a:extLst>
            </p:cNvPr>
            <p:cNvCxnSpPr>
              <a:cxnSpLocks/>
              <a:endCxn id="30" idx="1"/>
            </p:cNvCxnSpPr>
            <p:nvPr/>
          </p:nvCxnSpPr>
          <p:spPr>
            <a:xfrm flipV="1">
              <a:off x="3009900" y="3143250"/>
              <a:ext cx="647700" cy="533400"/>
            </a:xfrm>
            <a:prstGeom prst="bentConnector3">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8C6B54E-10FA-EB71-7FD9-E49F2734C73A}"/>
                </a:ext>
              </a:extLst>
            </p:cNvPr>
            <p:cNvSpPr txBox="1"/>
            <p:nvPr/>
          </p:nvSpPr>
          <p:spPr>
            <a:xfrm>
              <a:off x="6224733" y="2794679"/>
              <a:ext cx="3533843" cy="861774"/>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雑収入の内訳は確認可能か？（科目明細）</a:t>
              </a:r>
              <a:endParaRPr kumimoji="1" lang="en-US" altLang="ja-JP" sz="1000" spc="-40" dirty="0">
                <a:latin typeface="+mn-ea"/>
              </a:endParaRPr>
            </a:p>
            <a:p>
              <a:r>
                <a:rPr kumimoji="1" lang="ja-JP" altLang="en-US" sz="1000" dirty="0">
                  <a:latin typeface="+mn-ea"/>
                </a:rPr>
                <a:t>□　</a:t>
              </a:r>
              <a:r>
                <a:rPr kumimoji="1" lang="ja-JP" altLang="en-US" sz="1000" spc="40" dirty="0">
                  <a:latin typeface="+mn-ea"/>
                </a:rPr>
                <a:t>リベートが認識できるなら売上高との比率</a:t>
              </a:r>
            </a:p>
            <a:p>
              <a:r>
                <a:rPr kumimoji="1" lang="ja-JP" altLang="en-US" sz="1000" dirty="0">
                  <a:latin typeface="+mn-ea"/>
                </a:rPr>
                <a:t>　　を確認</a:t>
              </a:r>
              <a:endParaRPr kumimoji="1" lang="en-US" altLang="ja-JP" sz="1000" dirty="0">
                <a:latin typeface="+mn-ea"/>
              </a:endParaRPr>
            </a:p>
            <a:p>
              <a:r>
                <a:rPr kumimoji="1" lang="ja-JP" altLang="en-US" sz="1000" dirty="0">
                  <a:latin typeface="+mn-ea"/>
                </a:rPr>
                <a:t>□　</a:t>
              </a:r>
              <a:r>
                <a:rPr kumimoji="1" lang="ja-JP" altLang="en-US" sz="1000" spc="50" dirty="0">
                  <a:latin typeface="+mn-ea"/>
                </a:rPr>
                <a:t>認識できない場合は、雑収入と売上高との</a:t>
              </a:r>
            </a:p>
            <a:p>
              <a:r>
                <a:rPr kumimoji="1" lang="ja-JP" altLang="en-US" sz="1000" dirty="0">
                  <a:latin typeface="+mn-ea"/>
                </a:rPr>
                <a:t>　　比率を確認</a:t>
              </a:r>
              <a:endParaRPr kumimoji="1" lang="en-US" altLang="ja-JP" sz="1000" dirty="0">
                <a:latin typeface="+mn-ea"/>
              </a:endParaRPr>
            </a:p>
          </p:txBody>
        </p:sp>
      </p:grpSp>
      <p:pic>
        <p:nvPicPr>
          <p:cNvPr id="33" name="図 32"/>
          <p:cNvPicPr>
            <a:picLocks noChangeAspect="1"/>
          </p:cNvPicPr>
          <p:nvPr/>
        </p:nvPicPr>
        <p:blipFill>
          <a:blip r:embed="rId2"/>
          <a:stretch>
            <a:fillRect/>
          </a:stretch>
        </p:blipFill>
        <p:spPr>
          <a:xfrm>
            <a:off x="660902" y="3385189"/>
            <a:ext cx="5626970" cy="1512674"/>
          </a:xfrm>
          <a:prstGeom prst="rect">
            <a:avLst/>
          </a:prstGeom>
        </p:spPr>
      </p:pic>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676296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32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219FE6-6D75-8768-BCBE-33DFEB76F672}"/>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grpSp>
        <p:nvGrpSpPr>
          <p:cNvPr id="5" name="グループ化 4">
            <a:extLst>
              <a:ext uri="{FF2B5EF4-FFF2-40B4-BE49-F238E27FC236}">
                <a16:creationId xmlns:a16="http://schemas.microsoft.com/office/drawing/2014/main" id="{04A32BEA-3429-DFF6-A51D-88F21F951141}"/>
              </a:ext>
            </a:extLst>
          </p:cNvPr>
          <p:cNvGrpSpPr/>
          <p:nvPr/>
        </p:nvGrpSpPr>
        <p:grpSpPr>
          <a:xfrm>
            <a:off x="292249" y="1076114"/>
            <a:ext cx="3148012" cy="885825"/>
            <a:chOff x="333374" y="789944"/>
            <a:chExt cx="3148012" cy="885825"/>
          </a:xfrm>
        </p:grpSpPr>
        <p:grpSp>
          <p:nvGrpSpPr>
            <p:cNvPr id="6" name="グループ化 5">
              <a:extLst>
                <a:ext uri="{FF2B5EF4-FFF2-40B4-BE49-F238E27FC236}">
                  <a16:creationId xmlns:a16="http://schemas.microsoft.com/office/drawing/2014/main" id="{A3EDA0CC-F77E-C4EF-71CA-845A6393CFF2}"/>
                </a:ext>
              </a:extLst>
            </p:cNvPr>
            <p:cNvGrpSpPr/>
            <p:nvPr/>
          </p:nvGrpSpPr>
          <p:grpSpPr>
            <a:xfrm>
              <a:off x="333374" y="789944"/>
              <a:ext cx="1162051" cy="885825"/>
              <a:chOff x="295274" y="1523999"/>
              <a:chExt cx="1162051" cy="885825"/>
            </a:xfrm>
          </p:grpSpPr>
          <p:sp>
            <p:nvSpPr>
              <p:cNvPr id="8" name="楕円 7">
                <a:extLst>
                  <a:ext uri="{FF2B5EF4-FFF2-40B4-BE49-F238E27FC236}">
                    <a16:creationId xmlns:a16="http://schemas.microsoft.com/office/drawing/2014/main" id="{9A95EF1D-B210-2758-DB13-9B57201E8268}"/>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BCA5B3C-8B2B-C69E-71A1-5EAAE279F01A}"/>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7" name="正方形/長方形 6">
              <a:extLst>
                <a:ext uri="{FF2B5EF4-FFF2-40B4-BE49-F238E27FC236}">
                  <a16:creationId xmlns:a16="http://schemas.microsoft.com/office/drawing/2014/main" id="{F6E80817-A505-94CA-4B85-D5E0D851ED08}"/>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売場面積</a:t>
              </a:r>
              <a:endParaRPr kumimoji="1" lang="en-US" altLang="ja-JP" sz="1400" b="1" dirty="0">
                <a:solidFill>
                  <a:schemeClr val="tx1"/>
                </a:solidFill>
              </a:endParaRPr>
            </a:p>
          </p:txBody>
        </p:sp>
      </p:grpSp>
      <p:sp>
        <p:nvSpPr>
          <p:cNvPr id="10" name="テキスト ボックス 9">
            <a:extLst>
              <a:ext uri="{FF2B5EF4-FFF2-40B4-BE49-F238E27FC236}">
                <a16:creationId xmlns:a16="http://schemas.microsoft.com/office/drawing/2014/main" id="{1629C7F6-4E08-D66A-32B9-82887463DBCC}"/>
              </a:ext>
            </a:extLst>
          </p:cNvPr>
          <p:cNvSpPr txBox="1"/>
          <p:nvPr/>
        </p:nvSpPr>
        <p:spPr>
          <a:xfrm>
            <a:off x="3477704" y="1087935"/>
            <a:ext cx="6124573" cy="861774"/>
          </a:xfrm>
          <a:prstGeom prst="rect">
            <a:avLst/>
          </a:prstGeom>
          <a:noFill/>
        </p:spPr>
        <p:txBody>
          <a:bodyPr wrap="square" rtlCol="0">
            <a:spAutoFit/>
          </a:bodyPr>
          <a:lstStyle/>
          <a:p>
            <a:r>
              <a:rPr kumimoji="1" lang="ja-JP" altLang="en-US" sz="1000" dirty="0">
                <a:latin typeface="+mn-ea"/>
              </a:rPr>
              <a:t>□　売場面積を把握していないことが多いので確認するとよい</a:t>
            </a:r>
            <a:endParaRPr kumimoji="1" lang="en-US" altLang="ja-JP" sz="1000" dirty="0">
              <a:latin typeface="+mn-ea"/>
            </a:endParaRPr>
          </a:p>
          <a:p>
            <a:r>
              <a:rPr kumimoji="1" lang="ja-JP" altLang="en-US" sz="1000" dirty="0">
                <a:latin typeface="+mn-ea"/>
              </a:rPr>
              <a:t>□　広さの目安は、身近な店舗等をモノサシにするとよい（例：コンビニエンスストア）</a:t>
            </a:r>
            <a:endParaRPr kumimoji="1" lang="en-US" altLang="ja-JP" sz="1000" dirty="0">
              <a:latin typeface="+mn-ea"/>
            </a:endParaRPr>
          </a:p>
          <a:p>
            <a:r>
              <a:rPr kumimoji="1" lang="ja-JP" altLang="en-US" sz="1000" dirty="0">
                <a:latin typeface="+mn-ea"/>
              </a:rPr>
              <a:t>□　売っている商品で大きく異なるが、１人当たりの管理可能面積の目安を持つとよい</a:t>
            </a:r>
            <a:endParaRPr kumimoji="1" lang="en-US" altLang="ja-JP" sz="1000" dirty="0">
              <a:latin typeface="+mn-ea"/>
            </a:endParaRPr>
          </a:p>
          <a:p>
            <a:r>
              <a:rPr kumimoji="1" lang="ja-JP" altLang="en-US" sz="1000" dirty="0">
                <a:latin typeface="+mn-ea"/>
              </a:rPr>
              <a:t>□　</a:t>
            </a:r>
            <a:r>
              <a:rPr kumimoji="1" lang="ja-JP" altLang="en-US" sz="1000" spc="40" dirty="0">
                <a:latin typeface="+mn-ea"/>
              </a:rPr>
              <a:t>中小規模の小売業の場合、同業・同種比較が難しいが「売場面積当たりの売上高」の比較は、</a:t>
            </a:r>
          </a:p>
          <a:p>
            <a:r>
              <a:rPr kumimoji="1" lang="ja-JP" altLang="en-US" sz="1000" dirty="0">
                <a:latin typeface="+mn-ea"/>
              </a:rPr>
              <a:t>　　一定の目安になりやすい場合もある</a:t>
            </a:r>
            <a:endParaRPr kumimoji="1" lang="en-US" altLang="ja-JP" sz="1000" dirty="0">
              <a:latin typeface="+mn-ea"/>
            </a:endParaRPr>
          </a:p>
        </p:txBody>
      </p:sp>
      <p:grpSp>
        <p:nvGrpSpPr>
          <p:cNvPr id="15" name="グループ化 14">
            <a:extLst>
              <a:ext uri="{FF2B5EF4-FFF2-40B4-BE49-F238E27FC236}">
                <a16:creationId xmlns:a16="http://schemas.microsoft.com/office/drawing/2014/main" id="{8B067A69-516B-086C-E1F4-804CF22232D9}"/>
              </a:ext>
            </a:extLst>
          </p:cNvPr>
          <p:cNvGrpSpPr/>
          <p:nvPr/>
        </p:nvGrpSpPr>
        <p:grpSpPr>
          <a:xfrm>
            <a:off x="48711" y="2163216"/>
            <a:ext cx="2701644" cy="923330"/>
            <a:chOff x="554424" y="2381429"/>
            <a:chExt cx="2628900" cy="923330"/>
          </a:xfrm>
        </p:grpSpPr>
        <p:sp>
          <p:nvSpPr>
            <p:cNvPr id="14" name="正方形/長方形 13">
              <a:extLst>
                <a:ext uri="{FF2B5EF4-FFF2-40B4-BE49-F238E27FC236}">
                  <a16:creationId xmlns:a16="http://schemas.microsoft.com/office/drawing/2014/main" id="{4079410B-0E09-A491-164C-6CBD16E0A40E}"/>
                </a:ext>
              </a:extLst>
            </p:cNvPr>
            <p:cNvSpPr/>
            <p:nvPr/>
          </p:nvSpPr>
          <p:spPr>
            <a:xfrm>
              <a:off x="826298" y="2381429"/>
              <a:ext cx="2095091" cy="923330"/>
            </a:xfrm>
            <a:prstGeom prst="rect">
              <a:avLst/>
            </a:prstGeom>
            <a:solidFill>
              <a:schemeClr val="accent5">
                <a:lumMod val="60000"/>
                <a:lumOff val="40000"/>
                <a:alpha val="23000"/>
              </a:schemeClr>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1" name="テキスト ボックス 10">
              <a:extLst>
                <a:ext uri="{FF2B5EF4-FFF2-40B4-BE49-F238E27FC236}">
                  <a16:creationId xmlns:a16="http://schemas.microsoft.com/office/drawing/2014/main" id="{4F9903CA-562E-06A9-7B4E-EF62595DC5B0}"/>
                </a:ext>
              </a:extLst>
            </p:cNvPr>
            <p:cNvSpPr txBox="1"/>
            <p:nvPr/>
          </p:nvSpPr>
          <p:spPr>
            <a:xfrm>
              <a:off x="554424" y="2556329"/>
              <a:ext cx="2628900" cy="584775"/>
            </a:xfrm>
            <a:prstGeom prst="rect">
              <a:avLst/>
            </a:prstGeom>
            <a:noFill/>
          </p:spPr>
          <p:txBody>
            <a:bodyPr wrap="square" rtlCol="0">
              <a:spAutoFit/>
            </a:bodyPr>
            <a:lstStyle/>
            <a:p>
              <a:pPr algn="ctr"/>
              <a:r>
                <a:rPr kumimoji="1" lang="ja-JP" altLang="en-US" sz="1600" b="1" dirty="0">
                  <a:latin typeface="+mn-ea"/>
                </a:rPr>
                <a:t>従業員１人当たりで</a:t>
              </a:r>
              <a:endParaRPr kumimoji="1" lang="en-US" altLang="ja-JP" sz="1600" b="1" dirty="0">
                <a:latin typeface="+mn-ea"/>
              </a:endParaRPr>
            </a:p>
            <a:p>
              <a:pPr algn="ctr"/>
              <a:r>
                <a:rPr kumimoji="1" lang="ja-JP" altLang="en-US" sz="1600" b="1" dirty="0">
                  <a:latin typeface="+mn-ea"/>
                </a:rPr>
                <a:t>管理可能な売場面積</a:t>
              </a:r>
            </a:p>
          </p:txBody>
        </p:sp>
      </p:grpSp>
      <p:sp>
        <p:nvSpPr>
          <p:cNvPr id="12" name="テキスト ボックス 11">
            <a:extLst>
              <a:ext uri="{FF2B5EF4-FFF2-40B4-BE49-F238E27FC236}">
                <a16:creationId xmlns:a16="http://schemas.microsoft.com/office/drawing/2014/main" id="{CF111833-E675-A6C9-2AC8-0B50EAC27B0A}"/>
              </a:ext>
            </a:extLst>
          </p:cNvPr>
          <p:cNvSpPr txBox="1"/>
          <p:nvPr/>
        </p:nvSpPr>
        <p:spPr>
          <a:xfrm>
            <a:off x="2383124" y="2175118"/>
            <a:ext cx="2140741" cy="954107"/>
          </a:xfrm>
          <a:prstGeom prst="rect">
            <a:avLst/>
          </a:prstGeom>
          <a:noFill/>
        </p:spPr>
        <p:txBody>
          <a:bodyPr wrap="square" rtlCol="0">
            <a:spAutoFit/>
          </a:bodyPr>
          <a:lstStyle/>
          <a:p>
            <a:pPr algn="ctr"/>
            <a:r>
              <a:rPr kumimoji="1" lang="ja-JP" altLang="en-US" sz="2000" b="1" dirty="0">
                <a:latin typeface="+mn-ea"/>
              </a:rPr>
              <a:t>目安</a:t>
            </a:r>
            <a:endParaRPr kumimoji="1" lang="en-US" altLang="ja-JP" sz="2000" b="1" dirty="0">
              <a:latin typeface="+mn-ea"/>
            </a:endParaRPr>
          </a:p>
          <a:p>
            <a:pPr algn="ctr"/>
            <a:r>
              <a:rPr kumimoji="1" lang="ja-JP" altLang="en-US" b="1" dirty="0">
                <a:latin typeface="+mn-ea"/>
              </a:rPr>
              <a:t>８～</a:t>
            </a:r>
            <a:r>
              <a:rPr kumimoji="1" lang="en-US" altLang="ja-JP" b="1" dirty="0">
                <a:latin typeface="+mn-ea"/>
              </a:rPr>
              <a:t>10</a:t>
            </a:r>
            <a:r>
              <a:rPr kumimoji="1" lang="ja-JP" altLang="en-US" b="1" dirty="0">
                <a:latin typeface="+mn-ea"/>
              </a:rPr>
              <a:t>坪</a:t>
            </a:r>
          </a:p>
          <a:p>
            <a:pPr algn="ctr"/>
            <a:r>
              <a:rPr kumimoji="1" lang="ja-JP" altLang="en-US" b="1" dirty="0">
                <a:latin typeface="+mn-ea"/>
              </a:rPr>
              <a:t>程度</a:t>
            </a:r>
          </a:p>
        </p:txBody>
      </p:sp>
      <p:sp>
        <p:nvSpPr>
          <p:cNvPr id="13" name="テキスト ボックス 12">
            <a:extLst>
              <a:ext uri="{FF2B5EF4-FFF2-40B4-BE49-F238E27FC236}">
                <a16:creationId xmlns:a16="http://schemas.microsoft.com/office/drawing/2014/main" id="{E648A8D1-B9D4-56A0-A460-30E13D444DAF}"/>
              </a:ext>
            </a:extLst>
          </p:cNvPr>
          <p:cNvSpPr txBox="1"/>
          <p:nvPr/>
        </p:nvSpPr>
        <p:spPr>
          <a:xfrm>
            <a:off x="106813" y="3150969"/>
            <a:ext cx="3962396" cy="276999"/>
          </a:xfrm>
          <a:prstGeom prst="rect">
            <a:avLst/>
          </a:prstGeom>
          <a:noFill/>
        </p:spPr>
        <p:txBody>
          <a:bodyPr wrap="square" rtlCol="0">
            <a:spAutoFit/>
          </a:bodyPr>
          <a:lstStyle/>
          <a:p>
            <a:pPr algn="ctr"/>
            <a:r>
              <a:rPr kumimoji="1" lang="ja-JP" altLang="en-US" sz="1200" b="1" dirty="0"/>
              <a:t>業種・業態で大きく変動する！（おおよその目安）</a:t>
            </a:r>
          </a:p>
        </p:txBody>
      </p:sp>
      <p:sp>
        <p:nvSpPr>
          <p:cNvPr id="16" name="矢印: 右 15">
            <a:extLst>
              <a:ext uri="{FF2B5EF4-FFF2-40B4-BE49-F238E27FC236}">
                <a16:creationId xmlns:a16="http://schemas.microsoft.com/office/drawing/2014/main" id="{A92848DC-F4BE-EF9E-03CD-F1865F5CE1F6}"/>
              </a:ext>
            </a:extLst>
          </p:cNvPr>
          <p:cNvSpPr/>
          <p:nvPr/>
        </p:nvSpPr>
        <p:spPr>
          <a:xfrm>
            <a:off x="2543701" y="2352389"/>
            <a:ext cx="413308" cy="66279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F2BB2C0-1F0F-AFC8-434E-B1A22529A1F7}"/>
              </a:ext>
            </a:extLst>
          </p:cNvPr>
          <p:cNvSpPr txBox="1"/>
          <p:nvPr/>
        </p:nvSpPr>
        <p:spPr>
          <a:xfrm>
            <a:off x="4138713" y="2031777"/>
            <a:ext cx="5532637" cy="1323439"/>
          </a:xfrm>
          <a:prstGeom prst="rect">
            <a:avLst/>
          </a:prstGeom>
          <a:noFill/>
        </p:spPr>
        <p:txBody>
          <a:bodyPr wrap="square" rtlCol="0">
            <a:spAutoFit/>
          </a:bodyPr>
          <a:lstStyle/>
          <a:p>
            <a:r>
              <a:rPr kumimoji="1" lang="ja-JP" altLang="en-US" sz="1000" dirty="0">
                <a:latin typeface="+mn-ea"/>
              </a:rPr>
              <a:t>□　一人で切り盛りする店舗の上限面積もこの程度が目安</a:t>
            </a:r>
            <a:endParaRPr kumimoji="1" lang="en-US" altLang="ja-JP" sz="1000" dirty="0">
              <a:latin typeface="+mn-ea"/>
            </a:endParaRPr>
          </a:p>
          <a:p>
            <a:r>
              <a:rPr kumimoji="1" lang="ja-JP" altLang="en-US" sz="1000" dirty="0">
                <a:latin typeface="+mn-ea"/>
              </a:rPr>
              <a:t>□　</a:t>
            </a:r>
            <a:r>
              <a:rPr kumimoji="1" lang="ja-JP" altLang="en-US" sz="1000" spc="-100" dirty="0">
                <a:latin typeface="+mn-ea"/>
              </a:rPr>
              <a:t>業種・業態により変動が大きいため、ヒアリングで確認しておく程度のものという認識は必要</a:t>
            </a:r>
            <a:endParaRPr kumimoji="1" lang="en-US" altLang="ja-JP" sz="1000" spc="-100" dirty="0">
              <a:latin typeface="+mn-ea"/>
            </a:endParaRPr>
          </a:p>
          <a:p>
            <a:r>
              <a:rPr kumimoji="1" lang="ja-JP" altLang="en-US" sz="1000" dirty="0">
                <a:latin typeface="+mn-ea"/>
              </a:rPr>
              <a:t>□　</a:t>
            </a:r>
            <a:r>
              <a:rPr kumimoji="1" lang="ja-JP" altLang="en-US" sz="1000" spc="-50" dirty="0">
                <a:latin typeface="+mn-ea"/>
              </a:rPr>
              <a:t>売場管理（≒接客・品揃え（チャンスロス防止）・顧客動向の観察等）において、小まめ</a:t>
            </a:r>
            <a:endParaRPr kumimoji="1" lang="en-US" altLang="ja-JP" sz="1000" spc="-50" dirty="0">
              <a:latin typeface="+mn-ea"/>
            </a:endParaRPr>
          </a:p>
          <a:p>
            <a:r>
              <a:rPr kumimoji="1" lang="ja-JP" altLang="en-US" sz="1000" spc="-50" dirty="0">
                <a:latin typeface="+mn-ea"/>
              </a:rPr>
              <a:t>　　</a:t>
            </a:r>
            <a:r>
              <a:rPr kumimoji="1" lang="ja-JP" altLang="en-US" sz="1000" dirty="0">
                <a:latin typeface="+mn-ea"/>
              </a:rPr>
              <a:t>に目が行き渡る範囲</a:t>
            </a:r>
            <a:endParaRPr kumimoji="1" lang="en-US" altLang="ja-JP" sz="1000" dirty="0">
              <a:latin typeface="+mn-ea"/>
            </a:endParaRPr>
          </a:p>
          <a:p>
            <a:r>
              <a:rPr kumimoji="1" lang="ja-JP" altLang="en-US" sz="1000" dirty="0">
                <a:latin typeface="+mn-ea"/>
              </a:rPr>
              <a:t>□　例えば、書店と趣味の専門店では大きく異なることもあるので、あくまでも中小規模</a:t>
            </a:r>
            <a:endParaRPr kumimoji="1" lang="en-US" altLang="ja-JP" sz="1000" dirty="0">
              <a:latin typeface="+mn-ea"/>
            </a:endParaRPr>
          </a:p>
          <a:p>
            <a:r>
              <a:rPr kumimoji="1" lang="ja-JP" altLang="en-US" sz="1000" dirty="0">
                <a:latin typeface="+mn-ea"/>
              </a:rPr>
              <a:t>　　の小売業としての目安とする</a:t>
            </a:r>
            <a:endParaRPr kumimoji="1" lang="en-US" altLang="ja-JP" sz="1000" dirty="0">
              <a:latin typeface="+mn-ea"/>
            </a:endParaRPr>
          </a:p>
          <a:p>
            <a:r>
              <a:rPr kumimoji="1" lang="ja-JP" altLang="en-US" sz="1000" dirty="0">
                <a:latin typeface="+mn-ea"/>
              </a:rPr>
              <a:t>□　</a:t>
            </a:r>
            <a:r>
              <a:rPr kumimoji="1" lang="ja-JP" altLang="en-US" sz="1000" spc="-30" dirty="0">
                <a:latin typeface="+mn-ea"/>
              </a:rPr>
              <a:t>目安と実態との差異が大きい場合は、その理由をヒアリングし、オペレーションの理解</a:t>
            </a:r>
            <a:endParaRPr kumimoji="1" lang="en-US" altLang="ja-JP" sz="1000" spc="-30" dirty="0">
              <a:latin typeface="+mn-ea"/>
            </a:endParaRPr>
          </a:p>
          <a:p>
            <a:r>
              <a:rPr kumimoji="1" lang="ja-JP" altLang="en-US" sz="1000" dirty="0">
                <a:latin typeface="+mn-ea"/>
              </a:rPr>
              <a:t>　　を深める入り口とする</a:t>
            </a:r>
            <a:endParaRPr kumimoji="1" lang="en-US" altLang="ja-JP" sz="1000" dirty="0">
              <a:latin typeface="+mn-ea"/>
            </a:endParaRPr>
          </a:p>
        </p:txBody>
      </p:sp>
      <p:cxnSp>
        <p:nvCxnSpPr>
          <p:cNvPr id="18" name="直線コネクタ 17">
            <a:extLst>
              <a:ext uri="{FF2B5EF4-FFF2-40B4-BE49-F238E27FC236}">
                <a16:creationId xmlns:a16="http://schemas.microsoft.com/office/drawing/2014/main" id="{AD088178-3650-C5C9-0004-35C7C9DAB465}"/>
              </a:ext>
            </a:extLst>
          </p:cNvPr>
          <p:cNvCxnSpPr>
            <a:cxnSpLocks/>
          </p:cNvCxnSpPr>
          <p:nvPr/>
        </p:nvCxnSpPr>
        <p:spPr>
          <a:xfrm>
            <a:off x="252412" y="350910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3EA22505-FEAB-B45F-7EB6-F3AFCD8BBB43}"/>
              </a:ext>
            </a:extLst>
          </p:cNvPr>
          <p:cNvGrpSpPr/>
          <p:nvPr/>
        </p:nvGrpSpPr>
        <p:grpSpPr>
          <a:xfrm>
            <a:off x="317837" y="3589261"/>
            <a:ext cx="3148012" cy="885825"/>
            <a:chOff x="333374" y="1883470"/>
            <a:chExt cx="3148012" cy="885825"/>
          </a:xfrm>
        </p:grpSpPr>
        <p:grpSp>
          <p:nvGrpSpPr>
            <p:cNvPr id="20" name="グループ化 19">
              <a:extLst>
                <a:ext uri="{FF2B5EF4-FFF2-40B4-BE49-F238E27FC236}">
                  <a16:creationId xmlns:a16="http://schemas.microsoft.com/office/drawing/2014/main" id="{5B62CB8F-656D-3713-ABDC-207361DD24F0}"/>
                </a:ext>
              </a:extLst>
            </p:cNvPr>
            <p:cNvGrpSpPr/>
            <p:nvPr/>
          </p:nvGrpSpPr>
          <p:grpSpPr>
            <a:xfrm>
              <a:off x="333374" y="1883470"/>
              <a:ext cx="1162051" cy="885825"/>
              <a:chOff x="2409824" y="3038474"/>
              <a:chExt cx="1162051" cy="885825"/>
            </a:xfrm>
          </p:grpSpPr>
          <p:sp>
            <p:nvSpPr>
              <p:cNvPr id="22" name="楕円 21">
                <a:extLst>
                  <a:ext uri="{FF2B5EF4-FFF2-40B4-BE49-F238E27FC236}">
                    <a16:creationId xmlns:a16="http://schemas.microsoft.com/office/drawing/2014/main" id="{E9BB35FB-78D5-26EC-8D82-BB0FC73F895B}"/>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8884375-EBB7-6C31-FAA8-AE1CD0DF5DA0}"/>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1" name="正方形/長方形 20">
              <a:extLst>
                <a:ext uri="{FF2B5EF4-FFF2-40B4-BE49-F238E27FC236}">
                  <a16:creationId xmlns:a16="http://schemas.microsoft.com/office/drawing/2014/main" id="{DFC1F925-B4E7-1621-DBA4-446FE5C41C4C}"/>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取扱アイテム数</a:t>
              </a:r>
              <a:endParaRPr kumimoji="1" lang="en-US" altLang="ja-JP" sz="1400" b="1" dirty="0">
                <a:solidFill>
                  <a:schemeClr val="tx1"/>
                </a:solidFill>
              </a:endParaRPr>
            </a:p>
            <a:p>
              <a:pPr algn="ctr"/>
              <a:r>
                <a:rPr kumimoji="1" lang="ja-JP" altLang="en-US" sz="1400" b="1" dirty="0">
                  <a:solidFill>
                    <a:schemeClr val="tx1"/>
                  </a:solidFill>
                </a:rPr>
                <a:t>売れ筋商品</a:t>
              </a:r>
              <a:endParaRPr kumimoji="1" lang="en-US" altLang="ja-JP" sz="1400" b="1" dirty="0">
                <a:solidFill>
                  <a:schemeClr val="tx1"/>
                </a:solidFill>
              </a:endParaRPr>
            </a:p>
          </p:txBody>
        </p:sp>
      </p:grpSp>
      <p:sp>
        <p:nvSpPr>
          <p:cNvPr id="24" name="テキスト ボックス 23">
            <a:extLst>
              <a:ext uri="{FF2B5EF4-FFF2-40B4-BE49-F238E27FC236}">
                <a16:creationId xmlns:a16="http://schemas.microsoft.com/office/drawing/2014/main" id="{26C98A44-400C-18EA-805C-74C6166801EC}"/>
              </a:ext>
            </a:extLst>
          </p:cNvPr>
          <p:cNvSpPr txBox="1"/>
          <p:nvPr/>
        </p:nvSpPr>
        <p:spPr>
          <a:xfrm>
            <a:off x="3507027" y="3685783"/>
            <a:ext cx="6265624" cy="707886"/>
          </a:xfrm>
          <a:prstGeom prst="rect">
            <a:avLst/>
          </a:prstGeom>
          <a:noFill/>
        </p:spPr>
        <p:txBody>
          <a:bodyPr wrap="square" rtlCol="0">
            <a:spAutoFit/>
          </a:bodyPr>
          <a:lstStyle/>
          <a:p>
            <a:r>
              <a:rPr kumimoji="1" lang="ja-JP" altLang="en-US" sz="1000" dirty="0">
                <a:latin typeface="+mn-ea"/>
              </a:rPr>
              <a:t>□　業種・業態、季節等により変動が大きいことも多いが、大まかな把握は必要</a:t>
            </a:r>
            <a:endParaRPr kumimoji="1" lang="en-US" altLang="ja-JP" sz="1000" dirty="0">
              <a:latin typeface="+mn-ea"/>
            </a:endParaRPr>
          </a:p>
          <a:p>
            <a:r>
              <a:rPr kumimoji="1" lang="ja-JP" altLang="en-US" sz="1000" dirty="0">
                <a:latin typeface="+mn-ea"/>
              </a:rPr>
              <a:t>□　</a:t>
            </a:r>
            <a:r>
              <a:rPr kumimoji="1" lang="ja-JP" altLang="en-US" sz="1000" spc="-90" dirty="0">
                <a:latin typeface="+mn-ea"/>
              </a:rPr>
              <a:t>中小規模の小売業の場合でも、発注台帳の確認や仕入先への問合わせにより、ある程度の確度で把握可能</a:t>
            </a:r>
            <a:endParaRPr kumimoji="1" lang="en-US" altLang="ja-JP" sz="1000" spc="-90" dirty="0">
              <a:latin typeface="+mn-ea"/>
            </a:endParaRPr>
          </a:p>
          <a:p>
            <a:r>
              <a:rPr kumimoji="1" lang="ja-JP" altLang="en-US" sz="1000" dirty="0">
                <a:latin typeface="+mn-ea"/>
              </a:rPr>
              <a:t>□　併せて、売れ筋商品等の把握について、精緻な分析ツール等で分析をしているケースは少なく、</a:t>
            </a:r>
            <a:endParaRPr kumimoji="1" lang="en-US" altLang="ja-JP" sz="1000" dirty="0">
              <a:latin typeface="+mn-ea"/>
            </a:endParaRPr>
          </a:p>
          <a:p>
            <a:r>
              <a:rPr kumimoji="1" lang="ja-JP" altLang="en-US" sz="1000" dirty="0">
                <a:latin typeface="+mn-ea"/>
              </a:rPr>
              <a:t>　　ヒアリングによる感覚程度の把握しかできない場合もあるが確認はしたい</a:t>
            </a:r>
            <a:endParaRPr kumimoji="1" lang="en-US" altLang="ja-JP" sz="1000" dirty="0">
              <a:latin typeface="+mn-ea"/>
            </a:endParaRPr>
          </a:p>
        </p:txBody>
      </p:sp>
      <p:grpSp>
        <p:nvGrpSpPr>
          <p:cNvPr id="25" name="グループ化 24">
            <a:extLst>
              <a:ext uri="{FF2B5EF4-FFF2-40B4-BE49-F238E27FC236}">
                <a16:creationId xmlns:a16="http://schemas.microsoft.com/office/drawing/2014/main" id="{008005D4-2BDD-0005-FA6E-8240EA9714E1}"/>
              </a:ext>
            </a:extLst>
          </p:cNvPr>
          <p:cNvGrpSpPr/>
          <p:nvPr/>
        </p:nvGrpSpPr>
        <p:grpSpPr>
          <a:xfrm>
            <a:off x="106813" y="4568868"/>
            <a:ext cx="2628900" cy="923330"/>
            <a:chOff x="512181" y="2381429"/>
            <a:chExt cx="2628900" cy="923330"/>
          </a:xfrm>
        </p:grpSpPr>
        <p:sp>
          <p:nvSpPr>
            <p:cNvPr id="26" name="正方形/長方形 25">
              <a:extLst>
                <a:ext uri="{FF2B5EF4-FFF2-40B4-BE49-F238E27FC236}">
                  <a16:creationId xmlns:a16="http://schemas.microsoft.com/office/drawing/2014/main" id="{2E5E0241-6590-8D8B-EC4E-1B089D9DD57C}"/>
                </a:ext>
              </a:extLst>
            </p:cNvPr>
            <p:cNvSpPr/>
            <p:nvPr/>
          </p:nvSpPr>
          <p:spPr>
            <a:xfrm>
              <a:off x="750100" y="2381429"/>
              <a:ext cx="2153063" cy="923330"/>
            </a:xfrm>
            <a:prstGeom prst="rect">
              <a:avLst/>
            </a:prstGeom>
            <a:solidFill>
              <a:schemeClr val="accent2">
                <a:lumMod val="60000"/>
                <a:lumOff val="40000"/>
                <a:alpha val="23000"/>
              </a:schemeClr>
            </a:solidFill>
            <a:ln w="444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27" name="テキスト ボックス 26">
              <a:extLst>
                <a:ext uri="{FF2B5EF4-FFF2-40B4-BE49-F238E27FC236}">
                  <a16:creationId xmlns:a16="http://schemas.microsoft.com/office/drawing/2014/main" id="{F689DC55-F4DE-FF51-9B72-1433D40CFD1B}"/>
                </a:ext>
              </a:extLst>
            </p:cNvPr>
            <p:cNvSpPr txBox="1"/>
            <p:nvPr/>
          </p:nvSpPr>
          <p:spPr>
            <a:xfrm>
              <a:off x="512181" y="2559429"/>
              <a:ext cx="2628900" cy="584775"/>
            </a:xfrm>
            <a:prstGeom prst="rect">
              <a:avLst/>
            </a:prstGeom>
            <a:noFill/>
          </p:spPr>
          <p:txBody>
            <a:bodyPr wrap="square" rtlCol="0">
              <a:spAutoFit/>
            </a:bodyPr>
            <a:lstStyle/>
            <a:p>
              <a:pPr algn="ctr"/>
              <a:r>
                <a:rPr kumimoji="1" lang="ja-JP" altLang="en-US" sz="1600" b="1" dirty="0">
                  <a:latin typeface="+mn-ea"/>
                </a:rPr>
                <a:t>従業員１人当たりで</a:t>
              </a:r>
              <a:endParaRPr kumimoji="1" lang="en-US" altLang="ja-JP" sz="1600" b="1" dirty="0">
                <a:latin typeface="+mn-ea"/>
              </a:endParaRPr>
            </a:p>
            <a:p>
              <a:pPr algn="ctr"/>
              <a:r>
                <a:rPr kumimoji="1" lang="ja-JP" altLang="en-US" sz="1600" b="1" dirty="0">
                  <a:latin typeface="+mn-ea"/>
                </a:rPr>
                <a:t>管理可能なアイテム数</a:t>
              </a:r>
            </a:p>
          </p:txBody>
        </p:sp>
      </p:grpSp>
      <p:sp>
        <p:nvSpPr>
          <p:cNvPr id="28" name="テキスト ボックス 27">
            <a:extLst>
              <a:ext uri="{FF2B5EF4-FFF2-40B4-BE49-F238E27FC236}">
                <a16:creationId xmlns:a16="http://schemas.microsoft.com/office/drawing/2014/main" id="{69A5198E-ECB7-5345-5ADF-44C5DF243802}"/>
              </a:ext>
            </a:extLst>
          </p:cNvPr>
          <p:cNvSpPr txBox="1"/>
          <p:nvPr/>
        </p:nvSpPr>
        <p:spPr>
          <a:xfrm>
            <a:off x="2304494" y="4523281"/>
            <a:ext cx="2338392" cy="954107"/>
          </a:xfrm>
          <a:prstGeom prst="rect">
            <a:avLst/>
          </a:prstGeom>
          <a:noFill/>
        </p:spPr>
        <p:txBody>
          <a:bodyPr wrap="square" rtlCol="0">
            <a:spAutoFit/>
          </a:bodyPr>
          <a:lstStyle/>
          <a:p>
            <a:pPr algn="ctr"/>
            <a:r>
              <a:rPr kumimoji="1" lang="ja-JP" altLang="en-US" sz="2000" b="1" dirty="0">
                <a:latin typeface="+mn-ea"/>
              </a:rPr>
              <a:t>目安</a:t>
            </a:r>
            <a:endParaRPr kumimoji="1" lang="en-US" altLang="ja-JP" sz="2000" b="1" dirty="0">
              <a:latin typeface="+mn-ea"/>
            </a:endParaRPr>
          </a:p>
          <a:p>
            <a:pPr algn="ctr"/>
            <a:r>
              <a:rPr kumimoji="1" lang="en-US" altLang="ja-JP" b="1" dirty="0">
                <a:latin typeface="+mn-ea"/>
              </a:rPr>
              <a:t>80</a:t>
            </a:r>
            <a:r>
              <a:rPr kumimoji="1" lang="ja-JP" altLang="en-US" b="1" dirty="0">
                <a:latin typeface="+mn-ea"/>
              </a:rPr>
              <a:t>～</a:t>
            </a:r>
            <a:r>
              <a:rPr kumimoji="1" lang="en-US" altLang="ja-JP" b="1" dirty="0">
                <a:latin typeface="+mn-ea"/>
              </a:rPr>
              <a:t>100</a:t>
            </a:r>
          </a:p>
          <a:p>
            <a:pPr algn="ctr"/>
            <a:r>
              <a:rPr kumimoji="1" lang="ja-JP" altLang="en-US" b="1" dirty="0">
                <a:latin typeface="+mn-ea"/>
              </a:rPr>
              <a:t>アイテム</a:t>
            </a:r>
          </a:p>
        </p:txBody>
      </p:sp>
      <p:sp>
        <p:nvSpPr>
          <p:cNvPr id="30" name="矢印: 右 29">
            <a:extLst>
              <a:ext uri="{FF2B5EF4-FFF2-40B4-BE49-F238E27FC236}">
                <a16:creationId xmlns:a16="http://schemas.microsoft.com/office/drawing/2014/main" id="{1F59CB07-51F9-E20D-15CF-D78AF49A3B70}"/>
              </a:ext>
            </a:extLst>
          </p:cNvPr>
          <p:cNvSpPr/>
          <p:nvPr/>
        </p:nvSpPr>
        <p:spPr>
          <a:xfrm>
            <a:off x="2560324" y="4704155"/>
            <a:ext cx="413308" cy="662790"/>
          </a:xfrm>
          <a:prstGeom prst="rightArrow">
            <a:avLst/>
          </a:prstGeom>
          <a:solidFill>
            <a:schemeClr val="accent2">
              <a:lumMod val="60000"/>
              <a:lumOff val="4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9E318641-E996-025E-CF4A-6E6C5A38EFB6}"/>
              </a:ext>
            </a:extLst>
          </p:cNvPr>
          <p:cNvSpPr txBox="1"/>
          <p:nvPr/>
        </p:nvSpPr>
        <p:spPr>
          <a:xfrm>
            <a:off x="4138713" y="4496657"/>
            <a:ext cx="5287361" cy="1323439"/>
          </a:xfrm>
          <a:prstGeom prst="rect">
            <a:avLst/>
          </a:prstGeom>
          <a:noFill/>
        </p:spPr>
        <p:txBody>
          <a:bodyPr wrap="square" rtlCol="0">
            <a:spAutoFit/>
          </a:bodyPr>
          <a:lstStyle/>
          <a:p>
            <a:r>
              <a:rPr kumimoji="1" lang="ja-JP" altLang="en-US" sz="1000" dirty="0">
                <a:latin typeface="+mn-ea"/>
              </a:rPr>
              <a:t>□　スーパー等の総合量販店では、この数倍のアイテムを１人で担当・管理している</a:t>
            </a:r>
            <a:endParaRPr kumimoji="1" lang="en-US" altLang="ja-JP" sz="1000" dirty="0">
              <a:latin typeface="+mn-ea"/>
            </a:endParaRPr>
          </a:p>
          <a:p>
            <a:r>
              <a:rPr kumimoji="1" lang="ja-JP" altLang="en-US" sz="1000" dirty="0">
                <a:latin typeface="+mn-ea"/>
              </a:rPr>
              <a:t>□　</a:t>
            </a:r>
            <a:r>
              <a:rPr kumimoji="1" lang="ja-JP" altLang="en-US" sz="1000" spc="-20" dirty="0">
                <a:latin typeface="+mn-ea"/>
              </a:rPr>
              <a:t>ただし、実際に目配りをして、しっかり管理できるアイテム数は、約</a:t>
            </a:r>
            <a:r>
              <a:rPr kumimoji="1" lang="en-US" altLang="ja-JP" sz="1000" spc="-20" dirty="0">
                <a:latin typeface="+mn-ea"/>
              </a:rPr>
              <a:t>80</a:t>
            </a:r>
            <a:r>
              <a:rPr kumimoji="1" lang="ja-JP" altLang="en-US" sz="1000" spc="-20" dirty="0">
                <a:latin typeface="+mn-ea"/>
              </a:rPr>
              <a:t>～</a:t>
            </a:r>
            <a:r>
              <a:rPr kumimoji="1" lang="en-US" altLang="ja-JP" sz="1000" spc="-20" dirty="0">
                <a:latin typeface="+mn-ea"/>
              </a:rPr>
              <a:t>100</a:t>
            </a:r>
            <a:r>
              <a:rPr kumimoji="1" lang="ja-JP" altLang="en-US" sz="1000" spc="-20" dirty="0">
                <a:latin typeface="+mn-ea"/>
              </a:rPr>
              <a:t>アイテム</a:t>
            </a:r>
            <a:endParaRPr kumimoji="1" lang="en-US" altLang="ja-JP" sz="1000" spc="-20" dirty="0">
              <a:latin typeface="+mn-ea"/>
            </a:endParaRPr>
          </a:p>
          <a:p>
            <a:r>
              <a:rPr kumimoji="1" lang="ja-JP" altLang="en-US" sz="1000" spc="-20" dirty="0">
                <a:latin typeface="+mn-ea"/>
              </a:rPr>
              <a:t>　　が目安になる</a:t>
            </a:r>
            <a:endParaRPr kumimoji="1" lang="en-US" altLang="ja-JP" sz="1000" spc="-20" dirty="0">
              <a:latin typeface="+mn-ea"/>
            </a:endParaRPr>
          </a:p>
          <a:p>
            <a:r>
              <a:rPr kumimoji="1" lang="ja-JP" altLang="en-US" sz="1000" dirty="0">
                <a:latin typeface="+mn-ea"/>
              </a:rPr>
              <a:t>□　</a:t>
            </a:r>
            <a:r>
              <a:rPr kumimoji="1" lang="ja-JP" altLang="en-US" sz="1000" spc="-40" dirty="0">
                <a:latin typeface="+mn-ea"/>
              </a:rPr>
              <a:t>棚卸資産回転日数の短縮や効率の良い発注、売場のチャンスロス防止等、課題は多いが、</a:t>
            </a:r>
            <a:endParaRPr kumimoji="1" lang="en-US" altLang="ja-JP" sz="1000" spc="-40" dirty="0">
              <a:latin typeface="+mn-ea"/>
            </a:endParaRPr>
          </a:p>
          <a:p>
            <a:r>
              <a:rPr kumimoji="1" lang="ja-JP" altLang="en-US" sz="1000" spc="-50" dirty="0">
                <a:latin typeface="+mn-ea"/>
              </a:rPr>
              <a:t>　　</a:t>
            </a:r>
            <a:r>
              <a:rPr kumimoji="1" lang="ja-JP" altLang="en-US" sz="1000" dirty="0">
                <a:latin typeface="+mn-ea"/>
              </a:rPr>
              <a:t>実際に従業員が意識できる範囲で一般論としての目安を把握しておく</a:t>
            </a:r>
          </a:p>
          <a:p>
            <a:r>
              <a:rPr kumimoji="1" lang="ja-JP" altLang="en-US" sz="1000" dirty="0">
                <a:latin typeface="+mn-ea"/>
              </a:rPr>
              <a:t>　  （事実上実行不可能な提言で、事業者側との信頼関係を損なわないようにする）</a:t>
            </a:r>
            <a:endParaRPr kumimoji="1" lang="en-US" altLang="ja-JP" sz="1000" dirty="0">
              <a:latin typeface="+mn-ea"/>
            </a:endParaRPr>
          </a:p>
          <a:p>
            <a:r>
              <a:rPr kumimoji="1" lang="ja-JP" altLang="en-US" sz="1000" dirty="0">
                <a:latin typeface="+mn-ea"/>
              </a:rPr>
              <a:t>□　</a:t>
            </a:r>
            <a:r>
              <a:rPr kumimoji="1" lang="ja-JP" altLang="en-US" sz="1000" spc="-30" dirty="0">
                <a:latin typeface="+mn-ea"/>
              </a:rPr>
              <a:t>最新の自動発注システム等で、管理可能な範囲は広がることも考えられるが、中小企業</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の経営資源から類推すると導入のハードルが高いケースもある</a:t>
            </a:r>
            <a:endParaRPr kumimoji="1" lang="en-US" altLang="ja-JP" sz="1000" dirty="0">
              <a:latin typeface="+mn-ea"/>
            </a:endParaRPr>
          </a:p>
        </p:txBody>
      </p:sp>
      <p:cxnSp>
        <p:nvCxnSpPr>
          <p:cNvPr id="32" name="直線コネクタ 31">
            <a:extLst>
              <a:ext uri="{FF2B5EF4-FFF2-40B4-BE49-F238E27FC236}">
                <a16:creationId xmlns:a16="http://schemas.microsoft.com/office/drawing/2014/main" id="{084CC51C-9DCC-6EB9-ACCB-ADC097E3AFA2}"/>
              </a:ext>
            </a:extLst>
          </p:cNvPr>
          <p:cNvCxnSpPr>
            <a:cxnSpLocks/>
          </p:cNvCxnSpPr>
          <p:nvPr/>
        </p:nvCxnSpPr>
        <p:spPr>
          <a:xfrm>
            <a:off x="252412" y="589702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1D115494-9E1B-3B85-C58B-45D06DFC3AFF}"/>
              </a:ext>
            </a:extLst>
          </p:cNvPr>
          <p:cNvGrpSpPr/>
          <p:nvPr/>
        </p:nvGrpSpPr>
        <p:grpSpPr>
          <a:xfrm>
            <a:off x="328108" y="6028170"/>
            <a:ext cx="2291774" cy="637008"/>
            <a:chOff x="706162" y="2356914"/>
            <a:chExt cx="2173506" cy="923330"/>
          </a:xfrm>
        </p:grpSpPr>
        <p:sp>
          <p:nvSpPr>
            <p:cNvPr id="34" name="正方形/長方形 33">
              <a:extLst>
                <a:ext uri="{FF2B5EF4-FFF2-40B4-BE49-F238E27FC236}">
                  <a16:creationId xmlns:a16="http://schemas.microsoft.com/office/drawing/2014/main" id="{E85D8689-AAA1-5254-FE50-9E9546467010}"/>
                </a:ext>
              </a:extLst>
            </p:cNvPr>
            <p:cNvSpPr/>
            <p:nvPr/>
          </p:nvSpPr>
          <p:spPr>
            <a:xfrm>
              <a:off x="746325" y="2356914"/>
              <a:ext cx="2093181" cy="923330"/>
            </a:xfrm>
            <a:prstGeom prst="rect">
              <a:avLst/>
            </a:prstGeom>
            <a:solidFill>
              <a:schemeClr val="bg1">
                <a:lumMod val="85000"/>
                <a:alpha val="23000"/>
              </a:schemeClr>
            </a:solid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5" name="テキスト ボックス 34">
              <a:extLst>
                <a:ext uri="{FF2B5EF4-FFF2-40B4-BE49-F238E27FC236}">
                  <a16:creationId xmlns:a16="http://schemas.microsoft.com/office/drawing/2014/main" id="{7CA5D013-4705-7AE8-24B4-FFABB24E28C8}"/>
                </a:ext>
              </a:extLst>
            </p:cNvPr>
            <p:cNvSpPr txBox="1"/>
            <p:nvPr/>
          </p:nvSpPr>
          <p:spPr>
            <a:xfrm>
              <a:off x="706162" y="2483991"/>
              <a:ext cx="2173506" cy="669174"/>
            </a:xfrm>
            <a:prstGeom prst="rect">
              <a:avLst/>
            </a:prstGeom>
            <a:noFill/>
            <a:ln>
              <a:noFill/>
            </a:ln>
          </p:spPr>
          <p:txBody>
            <a:bodyPr wrap="square" rtlCol="0">
              <a:spAutoFit/>
            </a:bodyPr>
            <a:lstStyle/>
            <a:p>
              <a:pPr algn="ctr"/>
              <a:r>
                <a:rPr kumimoji="1" lang="ja-JP" altLang="en-US" sz="1200" b="1" spc="-100" dirty="0">
                  <a:latin typeface="+mn-ea"/>
                </a:rPr>
                <a:t>なぜ「売場面積・アイテム数」</a:t>
              </a:r>
              <a:r>
                <a:rPr kumimoji="1" lang="ja-JP" altLang="en-US" sz="1200" b="1" dirty="0">
                  <a:latin typeface="+mn-ea"/>
                </a:rPr>
                <a:t>の把握が重要か？</a:t>
              </a:r>
              <a:endParaRPr kumimoji="1" lang="en-US" altLang="ja-JP" sz="1200" b="1" dirty="0">
                <a:latin typeface="+mn-ea"/>
              </a:endParaRPr>
            </a:p>
          </p:txBody>
        </p:sp>
      </p:grpSp>
      <p:sp>
        <p:nvSpPr>
          <p:cNvPr id="36" name="テキスト ボックス 35">
            <a:extLst>
              <a:ext uri="{FF2B5EF4-FFF2-40B4-BE49-F238E27FC236}">
                <a16:creationId xmlns:a16="http://schemas.microsoft.com/office/drawing/2014/main" id="{90B5C8BE-FE62-F418-44EA-1DD5179C037B}"/>
              </a:ext>
            </a:extLst>
          </p:cNvPr>
          <p:cNvSpPr txBox="1"/>
          <p:nvPr/>
        </p:nvSpPr>
        <p:spPr>
          <a:xfrm>
            <a:off x="2606859" y="5973961"/>
            <a:ext cx="6782639" cy="707886"/>
          </a:xfrm>
          <a:prstGeom prst="rect">
            <a:avLst/>
          </a:prstGeom>
          <a:noFill/>
        </p:spPr>
        <p:txBody>
          <a:bodyPr wrap="square" rtlCol="0">
            <a:spAutoFit/>
          </a:bodyPr>
          <a:lstStyle/>
          <a:p>
            <a:r>
              <a:rPr kumimoji="1" lang="ja-JP" altLang="en-US" sz="1000" spc="-40" dirty="0">
                <a:solidFill>
                  <a:srgbClr val="FF0000"/>
                </a:solidFill>
                <a:latin typeface="+mn-ea"/>
              </a:rPr>
              <a:t>　</a:t>
            </a:r>
            <a:r>
              <a:rPr kumimoji="1" lang="ja-JP" altLang="en-US" sz="1000" spc="-40" dirty="0">
                <a:latin typeface="+mn-ea"/>
              </a:rPr>
              <a:t>１人当たりの売場面積やアイテム数を取り上げた理由は、小売業での支援において、支援の初期段階から“在庫を絞る”  “効率の良い発注をして在庫回転率を上げる”のような、アドバイスをするケースもあるからです。もちろん放漫な売場・在庫管理</a:t>
            </a:r>
            <a:r>
              <a:rPr kumimoji="1" lang="ja-JP" altLang="en-US" sz="1000" spc="-80" dirty="0">
                <a:latin typeface="+mn-ea"/>
              </a:rPr>
              <a:t>は放置できませんが、実際に改善するのは「人」です。売場において、人が管理できる面積やアイテム数を把握することで、実行不可能な提案をすることを避け、売場において現実に着手できる改善範囲を理解することが重要です。</a:t>
            </a:r>
            <a:endParaRPr kumimoji="1" lang="en-US" altLang="ja-JP" sz="1000" spc="-80" dirty="0">
              <a:latin typeface="+mn-ea"/>
            </a:endParaRPr>
          </a:p>
        </p:txBody>
      </p:sp>
      <p:sp>
        <p:nvSpPr>
          <p:cNvPr id="39" name="テキスト ボックス 38">
            <a:extLst>
              <a:ext uri="{FF2B5EF4-FFF2-40B4-BE49-F238E27FC236}">
                <a16:creationId xmlns:a16="http://schemas.microsoft.com/office/drawing/2014/main" id="{E648A8D1-B9D4-56A0-A460-30E13D444DAF}"/>
              </a:ext>
            </a:extLst>
          </p:cNvPr>
          <p:cNvSpPr txBox="1"/>
          <p:nvPr/>
        </p:nvSpPr>
        <p:spPr>
          <a:xfrm>
            <a:off x="126793" y="5575591"/>
            <a:ext cx="3962396" cy="276999"/>
          </a:xfrm>
          <a:prstGeom prst="rect">
            <a:avLst/>
          </a:prstGeom>
          <a:noFill/>
        </p:spPr>
        <p:txBody>
          <a:bodyPr wrap="square" rtlCol="0">
            <a:spAutoFit/>
          </a:bodyPr>
          <a:lstStyle/>
          <a:p>
            <a:pPr algn="ctr"/>
            <a:r>
              <a:rPr kumimoji="1" lang="ja-JP" altLang="en-US" sz="1200" b="1" dirty="0"/>
              <a:t>業種・業態で大きく変動する！（おおよその目安）</a:t>
            </a:r>
          </a:p>
        </p:txBody>
      </p:sp>
      <p:sp>
        <p:nvSpPr>
          <p:cNvPr id="54" name="テキスト ボックス 53">
            <a:extLst>
              <a:ext uri="{FF2B5EF4-FFF2-40B4-BE49-F238E27FC236}">
                <a16:creationId xmlns:a16="http://schemas.microsoft.com/office/drawing/2014/main" id="{75ED1964-4A87-9ADE-1EFF-03AA457135F0}"/>
              </a:ext>
            </a:extLst>
          </p:cNvPr>
          <p:cNvSpPr txBox="1"/>
          <p:nvPr/>
        </p:nvSpPr>
        <p:spPr>
          <a:xfrm>
            <a:off x="189615" y="501567"/>
            <a:ext cx="8402291"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53" name="テキスト ボックス 5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5" name="テキスト ボックス 54"/>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29" name="スライド番号プレースホルダー 2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42</a:t>
            </a:fld>
            <a:endParaRPr kumimoji="1" lang="ja-JP" altLang="en-US"/>
          </a:p>
        </p:txBody>
      </p:sp>
      <p:cxnSp>
        <p:nvCxnSpPr>
          <p:cNvPr id="40" name="直線コネクタ 3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EB3233E-B893-4679-07F8-520BB236E985}"/>
              </a:ext>
            </a:extLst>
          </p:cNvPr>
          <p:cNvCxnSpPr/>
          <p:nvPr/>
        </p:nvCxnSpPr>
        <p:spPr>
          <a:xfrm>
            <a:off x="252413" y="67867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54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61AD37B-C488-49F3-405B-03906749D3A7}"/>
              </a:ext>
            </a:extLst>
          </p:cNvPr>
          <p:cNvGrpSpPr/>
          <p:nvPr/>
        </p:nvGrpSpPr>
        <p:grpSpPr>
          <a:xfrm>
            <a:off x="300303" y="1096292"/>
            <a:ext cx="3148012" cy="885825"/>
            <a:chOff x="333374" y="2994009"/>
            <a:chExt cx="3148012" cy="885825"/>
          </a:xfrm>
        </p:grpSpPr>
        <p:grpSp>
          <p:nvGrpSpPr>
            <p:cNvPr id="6" name="グループ化 5">
              <a:extLst>
                <a:ext uri="{FF2B5EF4-FFF2-40B4-BE49-F238E27FC236}">
                  <a16:creationId xmlns:a16="http://schemas.microsoft.com/office/drawing/2014/main" id="{90C57848-6CE6-B552-AFE4-78F743A21582}"/>
                </a:ext>
              </a:extLst>
            </p:cNvPr>
            <p:cNvGrpSpPr/>
            <p:nvPr/>
          </p:nvGrpSpPr>
          <p:grpSpPr>
            <a:xfrm>
              <a:off x="333374" y="2994009"/>
              <a:ext cx="1162051" cy="885825"/>
              <a:chOff x="2409824" y="3038474"/>
              <a:chExt cx="1162051" cy="885825"/>
            </a:xfrm>
            <a:noFill/>
          </p:grpSpPr>
          <p:sp>
            <p:nvSpPr>
              <p:cNvPr id="8" name="楕円 7">
                <a:extLst>
                  <a:ext uri="{FF2B5EF4-FFF2-40B4-BE49-F238E27FC236}">
                    <a16:creationId xmlns:a16="http://schemas.microsoft.com/office/drawing/2014/main" id="{D3C483B0-8C51-531F-4E08-FB10680E0EF0}"/>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 name="テキスト ボックス 8">
                <a:extLst>
                  <a:ext uri="{FF2B5EF4-FFF2-40B4-BE49-F238E27FC236}">
                    <a16:creationId xmlns:a16="http://schemas.microsoft.com/office/drawing/2014/main" id="{0EB02D50-EBD5-844A-B1BA-BEFD0CAC61D6}"/>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mn-ea"/>
                  </a:rPr>
                  <a:t>３</a:t>
                </a:r>
              </a:p>
            </p:txBody>
          </p:sp>
        </p:grpSp>
        <p:sp>
          <p:nvSpPr>
            <p:cNvPr id="7" name="正方形/長方形 6">
              <a:extLst>
                <a:ext uri="{FF2B5EF4-FFF2-40B4-BE49-F238E27FC236}">
                  <a16:creationId xmlns:a16="http://schemas.microsoft.com/office/drawing/2014/main" id="{9FE3F0CE-25D3-DBE0-E21C-F431270D6B34}"/>
                </a:ext>
              </a:extLst>
            </p:cNvPr>
            <p:cNvSpPr/>
            <p:nvPr/>
          </p:nvSpPr>
          <p:spPr>
            <a:xfrm>
              <a:off x="1500185"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売上高構成式ベースの</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ヒアリング</a:t>
              </a:r>
              <a:endParaRPr kumimoji="1" lang="en-US" altLang="ja-JP" sz="1400" b="1" dirty="0">
                <a:solidFill>
                  <a:schemeClr val="tx1"/>
                </a:solidFill>
                <a:latin typeface="+mn-ea"/>
              </a:endParaRPr>
            </a:p>
          </p:txBody>
        </p:sp>
      </p:grpSp>
      <p:grpSp>
        <p:nvGrpSpPr>
          <p:cNvPr id="37" name="グループ化 36">
            <a:extLst>
              <a:ext uri="{FF2B5EF4-FFF2-40B4-BE49-F238E27FC236}">
                <a16:creationId xmlns:a16="http://schemas.microsoft.com/office/drawing/2014/main" id="{28A819DB-4A6F-6766-CF90-01DC6CBB6035}"/>
              </a:ext>
            </a:extLst>
          </p:cNvPr>
          <p:cNvGrpSpPr/>
          <p:nvPr/>
        </p:nvGrpSpPr>
        <p:grpSpPr>
          <a:xfrm>
            <a:off x="1347791" y="1930601"/>
            <a:ext cx="7968859" cy="1440537"/>
            <a:chOff x="1033465" y="2127234"/>
            <a:chExt cx="7968859" cy="1440537"/>
          </a:xfrm>
        </p:grpSpPr>
        <p:sp>
          <p:nvSpPr>
            <p:cNvPr id="27" name="正方形/長方形 26">
              <a:extLst>
                <a:ext uri="{FF2B5EF4-FFF2-40B4-BE49-F238E27FC236}">
                  <a16:creationId xmlns:a16="http://schemas.microsoft.com/office/drawing/2014/main" id="{C85CE28B-4415-D080-68F6-C9D2C00672A1}"/>
                </a:ext>
              </a:extLst>
            </p:cNvPr>
            <p:cNvSpPr/>
            <p:nvPr/>
          </p:nvSpPr>
          <p:spPr>
            <a:xfrm>
              <a:off x="1033465" y="2127234"/>
              <a:ext cx="7968859" cy="337989"/>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売　　　上　　　高</a:t>
              </a:r>
              <a:endParaRPr kumimoji="1" lang="ja-JP" altLang="en-US" b="1" dirty="0">
                <a:solidFill>
                  <a:schemeClr val="tx1"/>
                </a:solidFill>
                <a:latin typeface="+mn-ea"/>
              </a:endParaRPr>
            </a:p>
          </p:txBody>
        </p:sp>
        <p:sp>
          <p:nvSpPr>
            <p:cNvPr id="30" name="正方形/長方形 29">
              <a:extLst>
                <a:ext uri="{FF2B5EF4-FFF2-40B4-BE49-F238E27FC236}">
                  <a16:creationId xmlns:a16="http://schemas.microsoft.com/office/drawing/2014/main" id="{83A2A7CF-16FE-2CDE-A735-0FA1A39151A8}"/>
                </a:ext>
              </a:extLst>
            </p:cNvPr>
            <p:cNvSpPr/>
            <p:nvPr/>
          </p:nvSpPr>
          <p:spPr>
            <a:xfrm>
              <a:off x="1033465" y="2519095"/>
              <a:ext cx="3662359" cy="337989"/>
            </a:xfrm>
            <a:prstGeom prst="rect">
              <a:avLst/>
            </a:prstGeom>
            <a:solidFill>
              <a:srgbClr val="FFC000">
                <a:alpha val="25000"/>
              </a:srgbClr>
            </a:solid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客　　　　数</a:t>
              </a:r>
              <a:endParaRPr kumimoji="1" lang="ja-JP" altLang="en-US" b="1" dirty="0">
                <a:solidFill>
                  <a:schemeClr val="tx1"/>
                </a:solidFill>
                <a:latin typeface="+mn-ea"/>
              </a:endParaRPr>
            </a:p>
          </p:txBody>
        </p:sp>
        <p:sp>
          <p:nvSpPr>
            <p:cNvPr id="31" name="正方形/長方形 30">
              <a:extLst>
                <a:ext uri="{FF2B5EF4-FFF2-40B4-BE49-F238E27FC236}">
                  <a16:creationId xmlns:a16="http://schemas.microsoft.com/office/drawing/2014/main" id="{3373C8FE-C7A8-716A-3A9A-9D2F4BFA8D9F}"/>
                </a:ext>
              </a:extLst>
            </p:cNvPr>
            <p:cNvSpPr/>
            <p:nvPr/>
          </p:nvSpPr>
          <p:spPr>
            <a:xfrm>
              <a:off x="5298289" y="2519095"/>
              <a:ext cx="3704035" cy="337989"/>
            </a:xfrm>
            <a:prstGeom prst="rect">
              <a:avLst/>
            </a:prstGeom>
            <a:solidFill>
              <a:schemeClr val="accent1">
                <a:lumMod val="40000"/>
                <a:lumOff val="60000"/>
                <a:alpha val="25000"/>
              </a:schemeClr>
            </a:solidFill>
            <a:ln w="412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客　　単　　価</a:t>
              </a:r>
              <a:endParaRPr kumimoji="1" lang="ja-JP" altLang="en-US" b="1" dirty="0">
                <a:solidFill>
                  <a:schemeClr val="tx1"/>
                </a:solidFill>
                <a:latin typeface="+mn-ea"/>
              </a:endParaRPr>
            </a:p>
          </p:txBody>
        </p:sp>
        <p:sp>
          <p:nvSpPr>
            <p:cNvPr id="32" name="テキスト ボックス 31">
              <a:extLst>
                <a:ext uri="{FF2B5EF4-FFF2-40B4-BE49-F238E27FC236}">
                  <a16:creationId xmlns:a16="http://schemas.microsoft.com/office/drawing/2014/main" id="{8DB977C9-1E0F-44EC-6D67-439B61DD278C}"/>
                </a:ext>
              </a:extLst>
            </p:cNvPr>
            <p:cNvSpPr txBox="1"/>
            <p:nvPr/>
          </p:nvSpPr>
          <p:spPr>
            <a:xfrm>
              <a:off x="4642851" y="2521834"/>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grpSp>
          <p:nvGrpSpPr>
            <p:cNvPr id="36" name="グループ化 35">
              <a:extLst>
                <a:ext uri="{FF2B5EF4-FFF2-40B4-BE49-F238E27FC236}">
                  <a16:creationId xmlns:a16="http://schemas.microsoft.com/office/drawing/2014/main" id="{A8B71C9C-7989-662F-FD7A-E3FC4C2C92DD}"/>
                </a:ext>
              </a:extLst>
            </p:cNvPr>
            <p:cNvGrpSpPr/>
            <p:nvPr/>
          </p:nvGrpSpPr>
          <p:grpSpPr>
            <a:xfrm>
              <a:off x="1033465" y="2904614"/>
              <a:ext cx="7949808" cy="663157"/>
              <a:chOff x="1033465" y="3009389"/>
              <a:chExt cx="7949808" cy="663157"/>
            </a:xfrm>
          </p:grpSpPr>
          <p:grpSp>
            <p:nvGrpSpPr>
              <p:cNvPr id="35" name="グループ化 34">
                <a:extLst>
                  <a:ext uri="{FF2B5EF4-FFF2-40B4-BE49-F238E27FC236}">
                    <a16:creationId xmlns:a16="http://schemas.microsoft.com/office/drawing/2014/main" id="{303CAB35-C7C8-4773-8453-1C343A20ECD6}"/>
                  </a:ext>
                </a:extLst>
              </p:cNvPr>
              <p:cNvGrpSpPr/>
              <p:nvPr/>
            </p:nvGrpSpPr>
            <p:grpSpPr>
              <a:xfrm>
                <a:off x="5298289" y="3009389"/>
                <a:ext cx="1543049" cy="646331"/>
                <a:chOff x="5298289" y="3009389"/>
                <a:chExt cx="1543049" cy="646331"/>
              </a:xfrm>
            </p:grpSpPr>
            <p:sp>
              <p:nvSpPr>
                <p:cNvPr id="12" name="テキスト ボックス 11">
                  <a:extLst>
                    <a:ext uri="{FF2B5EF4-FFF2-40B4-BE49-F238E27FC236}">
                      <a16:creationId xmlns:a16="http://schemas.microsoft.com/office/drawing/2014/main" id="{93F5FC2E-8374-35AF-F2FA-E62DE85F92AC}"/>
                    </a:ext>
                  </a:extLst>
                </p:cNvPr>
                <p:cNvSpPr txBox="1"/>
                <p:nvPr/>
              </p:nvSpPr>
              <p:spPr>
                <a:xfrm>
                  <a:off x="5450688" y="3009389"/>
                  <a:ext cx="1238250" cy="646331"/>
                </a:xfrm>
                <a:prstGeom prst="rect">
                  <a:avLst/>
                </a:prstGeom>
                <a:noFill/>
              </p:spPr>
              <p:txBody>
                <a:bodyPr wrap="square" rtlCol="0">
                  <a:spAutoFit/>
                </a:bodyPr>
                <a:lstStyle/>
                <a:p>
                  <a:pPr algn="ctr"/>
                  <a:r>
                    <a:rPr kumimoji="1" lang="ja-JP" altLang="en-US" b="1" dirty="0">
                      <a:latin typeface="+mn-ea"/>
                    </a:rPr>
                    <a:t>平均買上</a:t>
                  </a:r>
                  <a:endParaRPr kumimoji="1" lang="en-US" altLang="ja-JP" b="1" dirty="0">
                    <a:latin typeface="+mn-ea"/>
                  </a:endParaRPr>
                </a:p>
                <a:p>
                  <a:pPr algn="ctr"/>
                  <a:r>
                    <a:rPr kumimoji="1" lang="ja-JP" altLang="en-US" b="1" dirty="0">
                      <a:latin typeface="+mn-ea"/>
                    </a:rPr>
                    <a:t>点数</a:t>
                  </a:r>
                </a:p>
              </p:txBody>
            </p:sp>
            <p:sp>
              <p:nvSpPr>
                <p:cNvPr id="14" name="正方形/長方形 13">
                  <a:extLst>
                    <a:ext uri="{FF2B5EF4-FFF2-40B4-BE49-F238E27FC236}">
                      <a16:creationId xmlns:a16="http://schemas.microsoft.com/office/drawing/2014/main" id="{BD6F604B-9051-4AC1-F87F-0A68AA775F14}"/>
                    </a:ext>
                  </a:extLst>
                </p:cNvPr>
                <p:cNvSpPr/>
                <p:nvPr/>
              </p:nvSpPr>
              <p:spPr>
                <a:xfrm>
                  <a:off x="5298289" y="3009389"/>
                  <a:ext cx="1543049" cy="646331"/>
                </a:xfrm>
                <a:prstGeom prst="rect">
                  <a:avLst/>
                </a:prstGeom>
                <a:solidFill>
                  <a:srgbClr val="00B0F0">
                    <a:alpha val="25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19" name="グループ化 18">
                <a:extLst>
                  <a:ext uri="{FF2B5EF4-FFF2-40B4-BE49-F238E27FC236}">
                    <a16:creationId xmlns:a16="http://schemas.microsoft.com/office/drawing/2014/main" id="{171C6232-AE46-E086-E448-344295FDD462}"/>
                  </a:ext>
                </a:extLst>
              </p:cNvPr>
              <p:cNvGrpSpPr/>
              <p:nvPr/>
            </p:nvGrpSpPr>
            <p:grpSpPr>
              <a:xfrm>
                <a:off x="3165877" y="3009389"/>
                <a:ext cx="1543049" cy="646331"/>
                <a:chOff x="3162302" y="2426459"/>
                <a:chExt cx="1543049" cy="646331"/>
              </a:xfrm>
            </p:grpSpPr>
            <p:sp>
              <p:nvSpPr>
                <p:cNvPr id="11" name="テキスト ボックス 10">
                  <a:extLst>
                    <a:ext uri="{FF2B5EF4-FFF2-40B4-BE49-F238E27FC236}">
                      <a16:creationId xmlns:a16="http://schemas.microsoft.com/office/drawing/2014/main" id="{7A401C20-D403-CC25-1574-A30952D4C06C}"/>
                    </a:ext>
                  </a:extLst>
                </p:cNvPr>
                <p:cNvSpPr txBox="1"/>
                <p:nvPr/>
              </p:nvSpPr>
              <p:spPr>
                <a:xfrm>
                  <a:off x="3314702" y="2564959"/>
                  <a:ext cx="1238250" cy="369332"/>
                </a:xfrm>
                <a:prstGeom prst="rect">
                  <a:avLst/>
                </a:prstGeom>
                <a:noFill/>
              </p:spPr>
              <p:txBody>
                <a:bodyPr wrap="square" rtlCol="0">
                  <a:spAutoFit/>
                </a:bodyPr>
                <a:lstStyle/>
                <a:p>
                  <a:pPr algn="ctr"/>
                  <a:r>
                    <a:rPr kumimoji="1" lang="ja-JP" altLang="en-US" b="1" dirty="0">
                      <a:latin typeface="+mn-ea"/>
                    </a:rPr>
                    <a:t>買上率</a:t>
                  </a:r>
                </a:p>
              </p:txBody>
            </p:sp>
            <p:sp>
              <p:nvSpPr>
                <p:cNvPr id="16" name="正方形/長方形 15">
                  <a:extLst>
                    <a:ext uri="{FF2B5EF4-FFF2-40B4-BE49-F238E27FC236}">
                      <a16:creationId xmlns:a16="http://schemas.microsoft.com/office/drawing/2014/main" id="{A5FAEE9F-3EDB-A0BF-503C-A76EE2D9F507}"/>
                    </a:ext>
                  </a:extLst>
                </p:cNvPr>
                <p:cNvSpPr/>
                <p:nvPr/>
              </p:nvSpPr>
              <p:spPr>
                <a:xfrm>
                  <a:off x="3162302" y="2426459"/>
                  <a:ext cx="1543049" cy="646331"/>
                </a:xfrm>
                <a:prstGeom prst="rect">
                  <a:avLst/>
                </a:prstGeom>
                <a:solidFill>
                  <a:schemeClr val="accent4">
                    <a:lumMod val="60000"/>
                    <a:lumOff val="40000"/>
                    <a:alpha val="2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18" name="グループ化 17">
                <a:extLst>
                  <a:ext uri="{FF2B5EF4-FFF2-40B4-BE49-F238E27FC236}">
                    <a16:creationId xmlns:a16="http://schemas.microsoft.com/office/drawing/2014/main" id="{6435B549-4ACB-1BD1-E941-D653C698A9C9}"/>
                  </a:ext>
                </a:extLst>
              </p:cNvPr>
              <p:cNvGrpSpPr/>
              <p:nvPr/>
            </p:nvGrpSpPr>
            <p:grpSpPr>
              <a:xfrm>
                <a:off x="1033465" y="3009389"/>
                <a:ext cx="1543049" cy="646331"/>
                <a:chOff x="1085850" y="2417504"/>
                <a:chExt cx="1543049" cy="646331"/>
              </a:xfrm>
            </p:grpSpPr>
            <p:sp>
              <p:nvSpPr>
                <p:cNvPr id="10" name="テキスト ボックス 9">
                  <a:extLst>
                    <a:ext uri="{FF2B5EF4-FFF2-40B4-BE49-F238E27FC236}">
                      <a16:creationId xmlns:a16="http://schemas.microsoft.com/office/drawing/2014/main" id="{974FAE16-CDD7-2579-9799-8B7F608B9522}"/>
                    </a:ext>
                  </a:extLst>
                </p:cNvPr>
                <p:cNvSpPr txBox="1"/>
                <p:nvPr/>
              </p:nvSpPr>
              <p:spPr>
                <a:xfrm>
                  <a:off x="1238251" y="2549781"/>
                  <a:ext cx="1238250" cy="369332"/>
                </a:xfrm>
                <a:prstGeom prst="rect">
                  <a:avLst/>
                </a:prstGeom>
                <a:noFill/>
              </p:spPr>
              <p:txBody>
                <a:bodyPr wrap="square" rtlCol="0">
                  <a:spAutoFit/>
                </a:bodyPr>
                <a:lstStyle/>
                <a:p>
                  <a:pPr algn="ctr"/>
                  <a:r>
                    <a:rPr kumimoji="1" lang="ja-JP" altLang="en-US" b="1" dirty="0">
                      <a:latin typeface="+mn-ea"/>
                    </a:rPr>
                    <a:t>入店客数</a:t>
                  </a:r>
                </a:p>
              </p:txBody>
            </p:sp>
            <p:sp>
              <p:nvSpPr>
                <p:cNvPr id="17" name="正方形/長方形 16">
                  <a:extLst>
                    <a:ext uri="{FF2B5EF4-FFF2-40B4-BE49-F238E27FC236}">
                      <a16:creationId xmlns:a16="http://schemas.microsoft.com/office/drawing/2014/main" id="{A61DB4B1-F899-4195-BEE5-FF63171EDC44}"/>
                    </a:ext>
                  </a:extLst>
                </p:cNvPr>
                <p:cNvSpPr/>
                <p:nvPr/>
              </p:nvSpPr>
              <p:spPr>
                <a:xfrm>
                  <a:off x="1085850" y="2417504"/>
                  <a:ext cx="1543049" cy="646331"/>
                </a:xfrm>
                <a:prstGeom prst="rect">
                  <a:avLst/>
                </a:prstGeom>
                <a:solidFill>
                  <a:schemeClr val="accent4">
                    <a:lumMod val="60000"/>
                    <a:lumOff val="40000"/>
                    <a:alpha val="2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23" name="テキスト ボックス 22">
                <a:extLst>
                  <a:ext uri="{FF2B5EF4-FFF2-40B4-BE49-F238E27FC236}">
                    <a16:creationId xmlns:a16="http://schemas.microsoft.com/office/drawing/2014/main" id="{3DC852DE-5596-F3F1-7702-66967D85C114}"/>
                  </a:ext>
                </a:extLst>
              </p:cNvPr>
              <p:cNvSpPr txBox="1"/>
              <p:nvPr/>
            </p:nvSpPr>
            <p:spPr>
              <a:xfrm>
                <a:off x="2521752" y="3122975"/>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sp>
            <p:nvSpPr>
              <p:cNvPr id="25" name="テキスト ボックス 24">
                <a:extLst>
                  <a:ext uri="{FF2B5EF4-FFF2-40B4-BE49-F238E27FC236}">
                    <a16:creationId xmlns:a16="http://schemas.microsoft.com/office/drawing/2014/main" id="{760AB326-6DC9-0A48-219D-F6F4CB980038}"/>
                  </a:ext>
                </a:extLst>
              </p:cNvPr>
              <p:cNvSpPr txBox="1"/>
              <p:nvPr/>
            </p:nvSpPr>
            <p:spPr>
              <a:xfrm>
                <a:off x="4642851" y="3112732"/>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sp>
            <p:nvSpPr>
              <p:cNvPr id="26" name="テキスト ボックス 25">
                <a:extLst>
                  <a:ext uri="{FF2B5EF4-FFF2-40B4-BE49-F238E27FC236}">
                    <a16:creationId xmlns:a16="http://schemas.microsoft.com/office/drawing/2014/main" id="{3204EF53-1D72-8BBF-62E9-188F6182B7E2}"/>
                  </a:ext>
                </a:extLst>
              </p:cNvPr>
              <p:cNvSpPr txBox="1"/>
              <p:nvPr/>
            </p:nvSpPr>
            <p:spPr>
              <a:xfrm>
                <a:off x="6765737" y="3149326"/>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grpSp>
            <p:nvGrpSpPr>
              <p:cNvPr id="34" name="グループ化 33">
                <a:extLst>
                  <a:ext uri="{FF2B5EF4-FFF2-40B4-BE49-F238E27FC236}">
                    <a16:creationId xmlns:a16="http://schemas.microsoft.com/office/drawing/2014/main" id="{944B1F4E-A6A0-C29B-D296-0DD534CE927C}"/>
                  </a:ext>
                </a:extLst>
              </p:cNvPr>
              <p:cNvGrpSpPr/>
              <p:nvPr/>
            </p:nvGrpSpPr>
            <p:grpSpPr>
              <a:xfrm>
                <a:off x="7440224" y="3009389"/>
                <a:ext cx="1543049" cy="646331"/>
                <a:chOff x="7440224" y="3009389"/>
                <a:chExt cx="1543049" cy="646331"/>
              </a:xfrm>
            </p:grpSpPr>
            <p:sp>
              <p:nvSpPr>
                <p:cNvPr id="13" name="テキスト ボックス 12">
                  <a:extLst>
                    <a:ext uri="{FF2B5EF4-FFF2-40B4-BE49-F238E27FC236}">
                      <a16:creationId xmlns:a16="http://schemas.microsoft.com/office/drawing/2014/main" id="{AD8EB974-0BF2-4406-59D1-3778A4830B9E}"/>
                    </a:ext>
                  </a:extLst>
                </p:cNvPr>
                <p:cNvSpPr txBox="1"/>
                <p:nvPr/>
              </p:nvSpPr>
              <p:spPr>
                <a:xfrm>
                  <a:off x="7528336" y="3009389"/>
                  <a:ext cx="1366826" cy="646331"/>
                </a:xfrm>
                <a:prstGeom prst="rect">
                  <a:avLst/>
                </a:prstGeom>
                <a:noFill/>
              </p:spPr>
              <p:txBody>
                <a:bodyPr wrap="square" rtlCol="0">
                  <a:spAutoFit/>
                </a:bodyPr>
                <a:lstStyle/>
                <a:p>
                  <a:pPr algn="ctr"/>
                  <a:r>
                    <a:rPr kumimoji="1" lang="ja-JP" altLang="en-US" b="1" dirty="0">
                      <a:latin typeface="+mn-ea"/>
                    </a:rPr>
                    <a:t>平均商品</a:t>
                  </a:r>
                  <a:endParaRPr kumimoji="1" lang="en-US" altLang="ja-JP" b="1" dirty="0">
                    <a:latin typeface="+mn-ea"/>
                  </a:endParaRPr>
                </a:p>
                <a:p>
                  <a:pPr algn="ctr"/>
                  <a:r>
                    <a:rPr kumimoji="1" lang="ja-JP" altLang="en-US" b="1" dirty="0">
                      <a:latin typeface="+mn-ea"/>
                    </a:rPr>
                    <a:t>単価</a:t>
                  </a:r>
                </a:p>
              </p:txBody>
            </p:sp>
            <p:sp>
              <p:nvSpPr>
                <p:cNvPr id="33" name="正方形/長方形 32">
                  <a:extLst>
                    <a:ext uri="{FF2B5EF4-FFF2-40B4-BE49-F238E27FC236}">
                      <a16:creationId xmlns:a16="http://schemas.microsoft.com/office/drawing/2014/main" id="{A4A3442E-DB02-E58A-C6BA-19506E9D2B9D}"/>
                    </a:ext>
                  </a:extLst>
                </p:cNvPr>
                <p:cNvSpPr/>
                <p:nvPr/>
              </p:nvSpPr>
              <p:spPr>
                <a:xfrm>
                  <a:off x="7440224" y="3009389"/>
                  <a:ext cx="1543049" cy="646331"/>
                </a:xfrm>
                <a:prstGeom prst="rect">
                  <a:avLst/>
                </a:prstGeom>
                <a:solidFill>
                  <a:srgbClr val="00B0F0">
                    <a:alpha val="25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grpSp>
      <p:sp>
        <p:nvSpPr>
          <p:cNvPr id="38" name="テキスト ボックス 37">
            <a:extLst>
              <a:ext uri="{FF2B5EF4-FFF2-40B4-BE49-F238E27FC236}">
                <a16:creationId xmlns:a16="http://schemas.microsoft.com/office/drawing/2014/main" id="{630FC286-D541-CB49-605B-B133975A4715}"/>
              </a:ext>
            </a:extLst>
          </p:cNvPr>
          <p:cNvSpPr txBox="1"/>
          <p:nvPr/>
        </p:nvSpPr>
        <p:spPr>
          <a:xfrm>
            <a:off x="3483777" y="1173915"/>
            <a:ext cx="6124573" cy="707886"/>
          </a:xfrm>
          <a:prstGeom prst="rect">
            <a:avLst/>
          </a:prstGeom>
          <a:noFill/>
        </p:spPr>
        <p:txBody>
          <a:bodyPr wrap="square" rtlCol="0">
            <a:spAutoFit/>
          </a:bodyPr>
          <a:lstStyle/>
          <a:p>
            <a:r>
              <a:rPr kumimoji="1" lang="ja-JP" altLang="en-US" sz="1000" dirty="0">
                <a:latin typeface="+mn-ea"/>
              </a:rPr>
              <a:t>□　どのような売上対策を進めるにしても、売上高の内訳の把握や推計は必要</a:t>
            </a:r>
            <a:endParaRPr kumimoji="1" lang="en-US" altLang="ja-JP" sz="1000" dirty="0">
              <a:latin typeface="+mn-ea"/>
            </a:endParaRPr>
          </a:p>
          <a:p>
            <a:r>
              <a:rPr kumimoji="1" lang="ja-JP" altLang="en-US" sz="1000" dirty="0">
                <a:latin typeface="+mn-ea"/>
              </a:rPr>
              <a:t>□　</a:t>
            </a:r>
            <a:r>
              <a:rPr kumimoji="1" lang="ja-JP" altLang="en-US" sz="1000" spc="-30" dirty="0">
                <a:latin typeface="+mn-ea"/>
              </a:rPr>
              <a:t>詳細なデータを持っていない場合は、ヒアリングや売上伝票枚数、レジ件数等から推計するなどの</a:t>
            </a:r>
            <a:endParaRPr kumimoji="1" lang="en-US" altLang="ja-JP" sz="1000" spc="-30" dirty="0">
              <a:latin typeface="+mn-ea"/>
            </a:endParaRPr>
          </a:p>
          <a:p>
            <a:r>
              <a:rPr kumimoji="1" lang="ja-JP" altLang="en-US" sz="1000" dirty="0">
                <a:latin typeface="+mn-ea"/>
              </a:rPr>
              <a:t>　　作業も必要（“大体このくらい”という程度で可）</a:t>
            </a:r>
            <a:endParaRPr kumimoji="1" lang="en-US" altLang="ja-JP" sz="1000" dirty="0">
              <a:latin typeface="+mn-ea"/>
            </a:endParaRPr>
          </a:p>
          <a:p>
            <a:r>
              <a:rPr kumimoji="1" lang="ja-JP" altLang="en-US" sz="1000" dirty="0">
                <a:latin typeface="+mn-ea"/>
              </a:rPr>
              <a:t>□　詳細なデータの管理をしていないケースが多いという認識が必要</a:t>
            </a:r>
            <a:endParaRPr kumimoji="1" lang="en-US" altLang="ja-JP" sz="1000" dirty="0">
              <a:latin typeface="+mn-ea"/>
            </a:endParaRPr>
          </a:p>
        </p:txBody>
      </p:sp>
      <p:sp>
        <p:nvSpPr>
          <p:cNvPr id="39" name="テキスト ボックス 38">
            <a:extLst>
              <a:ext uri="{FF2B5EF4-FFF2-40B4-BE49-F238E27FC236}">
                <a16:creationId xmlns:a16="http://schemas.microsoft.com/office/drawing/2014/main" id="{883C5986-2490-7064-8EC5-C0C663F625DD}"/>
              </a:ext>
            </a:extLst>
          </p:cNvPr>
          <p:cNvSpPr txBox="1"/>
          <p:nvPr/>
        </p:nvSpPr>
        <p:spPr>
          <a:xfrm>
            <a:off x="1260287" y="3406275"/>
            <a:ext cx="3762966" cy="553998"/>
          </a:xfrm>
          <a:prstGeom prst="rect">
            <a:avLst/>
          </a:prstGeom>
          <a:noFill/>
        </p:spPr>
        <p:txBody>
          <a:bodyPr wrap="square" rtlCol="0">
            <a:spAutoFit/>
          </a:bodyPr>
          <a:lstStyle/>
          <a:p>
            <a:r>
              <a:rPr kumimoji="1" lang="ja-JP" altLang="en-US" sz="1000">
                <a:latin typeface="+mn-ea"/>
              </a:rPr>
              <a:t>□　客数</a:t>
            </a:r>
            <a:r>
              <a:rPr kumimoji="1" lang="ja-JP" altLang="en-US" sz="1000" dirty="0">
                <a:latin typeface="+mn-ea"/>
              </a:rPr>
              <a:t>としてしか把握できないこともある</a:t>
            </a:r>
            <a:endParaRPr kumimoji="1" lang="en-US" altLang="ja-JP" sz="1000" dirty="0">
              <a:latin typeface="+mn-ea"/>
            </a:endParaRPr>
          </a:p>
          <a:p>
            <a:r>
              <a:rPr kumimoji="1" lang="ja-JP" altLang="en-US" sz="1000">
                <a:latin typeface="+mn-ea"/>
              </a:rPr>
              <a:t>□　客数</a:t>
            </a:r>
            <a:r>
              <a:rPr kumimoji="1" lang="ja-JP" altLang="en-US" sz="1000" dirty="0">
                <a:latin typeface="+mn-ea"/>
              </a:rPr>
              <a:t>も感覚でしか把握できていないこともある</a:t>
            </a:r>
            <a:endParaRPr kumimoji="1" lang="en-US" altLang="ja-JP" sz="1000" dirty="0">
              <a:latin typeface="+mn-ea"/>
            </a:endParaRPr>
          </a:p>
          <a:p>
            <a:r>
              <a:rPr kumimoji="1" lang="ja-JP" altLang="en-US" sz="1000">
                <a:latin typeface="+mn-ea"/>
              </a:rPr>
              <a:t>□　「</a:t>
            </a:r>
            <a:r>
              <a:rPr kumimoji="1" lang="ja-JP" altLang="en-US" sz="1000" dirty="0">
                <a:latin typeface="+mn-ea"/>
              </a:rPr>
              <a:t>レジ精算件数等≒客数」とするしかないこともある</a:t>
            </a:r>
          </a:p>
        </p:txBody>
      </p:sp>
      <p:sp>
        <p:nvSpPr>
          <p:cNvPr id="40" name="テキスト ボックス 39">
            <a:extLst>
              <a:ext uri="{FF2B5EF4-FFF2-40B4-BE49-F238E27FC236}">
                <a16:creationId xmlns:a16="http://schemas.microsoft.com/office/drawing/2014/main" id="{474E79BA-5386-74D6-2265-ACBF48F245F8}"/>
              </a:ext>
            </a:extLst>
          </p:cNvPr>
          <p:cNvSpPr txBox="1"/>
          <p:nvPr/>
        </p:nvSpPr>
        <p:spPr>
          <a:xfrm>
            <a:off x="5517962" y="3415800"/>
            <a:ext cx="4049904" cy="553998"/>
          </a:xfrm>
          <a:prstGeom prst="rect">
            <a:avLst/>
          </a:prstGeom>
          <a:noFill/>
        </p:spPr>
        <p:txBody>
          <a:bodyPr wrap="square" rtlCol="0">
            <a:spAutoFit/>
          </a:bodyPr>
          <a:lstStyle/>
          <a:p>
            <a:r>
              <a:rPr kumimoji="1" lang="ja-JP" altLang="en-US" sz="1000">
                <a:latin typeface="+mn-ea"/>
              </a:rPr>
              <a:t>□　業種</a:t>
            </a:r>
            <a:r>
              <a:rPr kumimoji="1" lang="ja-JP" altLang="en-US" sz="1000" dirty="0">
                <a:latin typeface="+mn-ea"/>
              </a:rPr>
              <a:t>や管理手法のレベルにより詳細が分からないこともある</a:t>
            </a:r>
            <a:endParaRPr kumimoji="1" lang="en-US" altLang="ja-JP" sz="1000" dirty="0">
              <a:latin typeface="+mn-ea"/>
            </a:endParaRPr>
          </a:p>
          <a:p>
            <a:r>
              <a:rPr kumimoji="1" lang="ja-JP" altLang="en-US" sz="1000">
                <a:latin typeface="+mn-ea"/>
              </a:rPr>
              <a:t>□　「</a:t>
            </a:r>
            <a:r>
              <a:rPr kumimoji="1" lang="ja-JP" altLang="en-US" sz="1000" dirty="0">
                <a:latin typeface="+mn-ea"/>
              </a:rPr>
              <a:t>売上高</a:t>
            </a:r>
            <a:r>
              <a:rPr kumimoji="1" lang="en-US" altLang="ja-JP" sz="1000" dirty="0">
                <a:latin typeface="+mn-ea"/>
              </a:rPr>
              <a:t>÷</a:t>
            </a:r>
            <a:r>
              <a:rPr kumimoji="1" lang="ja-JP" altLang="en-US" sz="1000" dirty="0">
                <a:latin typeface="+mn-ea"/>
              </a:rPr>
              <a:t>客数」でしか推計できないこともある</a:t>
            </a:r>
            <a:endParaRPr kumimoji="1" lang="en-US" altLang="ja-JP" sz="1000" dirty="0">
              <a:latin typeface="+mn-ea"/>
            </a:endParaRPr>
          </a:p>
          <a:p>
            <a:endParaRPr kumimoji="1" lang="en-US" altLang="ja-JP" sz="1000" dirty="0">
              <a:latin typeface="+mn-ea"/>
            </a:endParaRPr>
          </a:p>
        </p:txBody>
      </p:sp>
      <p:grpSp>
        <p:nvGrpSpPr>
          <p:cNvPr id="46" name="グループ化 45">
            <a:extLst>
              <a:ext uri="{FF2B5EF4-FFF2-40B4-BE49-F238E27FC236}">
                <a16:creationId xmlns:a16="http://schemas.microsoft.com/office/drawing/2014/main" id="{BD89EDA2-39C9-8979-B0E0-66CEEC2C9AF2}"/>
              </a:ext>
            </a:extLst>
          </p:cNvPr>
          <p:cNvGrpSpPr/>
          <p:nvPr/>
        </p:nvGrpSpPr>
        <p:grpSpPr>
          <a:xfrm>
            <a:off x="273050" y="4175782"/>
            <a:ext cx="3138487" cy="885825"/>
            <a:chOff x="333374" y="4157033"/>
            <a:chExt cx="3138487" cy="885825"/>
          </a:xfrm>
        </p:grpSpPr>
        <p:grpSp>
          <p:nvGrpSpPr>
            <p:cNvPr id="47" name="グループ化 46">
              <a:extLst>
                <a:ext uri="{FF2B5EF4-FFF2-40B4-BE49-F238E27FC236}">
                  <a16:creationId xmlns:a16="http://schemas.microsoft.com/office/drawing/2014/main" id="{07818CFB-D9EB-4D54-89F1-79D7ECCF3233}"/>
                </a:ext>
              </a:extLst>
            </p:cNvPr>
            <p:cNvGrpSpPr/>
            <p:nvPr/>
          </p:nvGrpSpPr>
          <p:grpSpPr>
            <a:xfrm>
              <a:off x="333374" y="4157033"/>
              <a:ext cx="1162051" cy="885825"/>
              <a:chOff x="2409824" y="3038474"/>
              <a:chExt cx="1162051" cy="885825"/>
            </a:xfrm>
            <a:noFill/>
          </p:grpSpPr>
          <p:sp>
            <p:nvSpPr>
              <p:cNvPr id="49" name="楕円 48">
                <a:extLst>
                  <a:ext uri="{FF2B5EF4-FFF2-40B4-BE49-F238E27FC236}">
                    <a16:creationId xmlns:a16="http://schemas.microsoft.com/office/drawing/2014/main" id="{4C0A5926-61D0-754E-61E8-D92F7CA77DD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0" name="テキスト ボックス 49">
                <a:extLst>
                  <a:ext uri="{FF2B5EF4-FFF2-40B4-BE49-F238E27FC236}">
                    <a16:creationId xmlns:a16="http://schemas.microsoft.com/office/drawing/2014/main" id="{48C1DBD6-16F1-21E6-57D2-12FD16486553}"/>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mn-ea"/>
                  </a:rPr>
                  <a:t>４</a:t>
                </a:r>
              </a:p>
            </p:txBody>
          </p:sp>
        </p:grpSp>
        <p:sp>
          <p:nvSpPr>
            <p:cNvPr id="48" name="正方形/長方形 47">
              <a:extLst>
                <a:ext uri="{FF2B5EF4-FFF2-40B4-BE49-F238E27FC236}">
                  <a16:creationId xmlns:a16="http://schemas.microsoft.com/office/drawing/2014/main" id="{95B55C19-2ECA-9E87-3971-9D9C122EB305}"/>
                </a:ext>
              </a:extLst>
            </p:cNvPr>
            <p:cNvSpPr/>
            <p:nvPr/>
          </p:nvSpPr>
          <p:spPr>
            <a:xfrm>
              <a:off x="1490660" y="4312654"/>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差別化要素の確認</a:t>
              </a:r>
              <a:endParaRPr kumimoji="1" lang="en-US" altLang="ja-JP" sz="1400" b="1" dirty="0">
                <a:solidFill>
                  <a:schemeClr val="tx1"/>
                </a:solidFill>
                <a:latin typeface="+mn-ea"/>
              </a:endParaRPr>
            </a:p>
          </p:txBody>
        </p:sp>
      </p:grpSp>
      <p:cxnSp>
        <p:nvCxnSpPr>
          <p:cNvPr id="51" name="直線コネクタ 50">
            <a:extLst>
              <a:ext uri="{FF2B5EF4-FFF2-40B4-BE49-F238E27FC236}">
                <a16:creationId xmlns:a16="http://schemas.microsoft.com/office/drawing/2014/main" id="{A3E6F885-5BC5-7DCA-A0B0-AEFCF11A6034}"/>
              </a:ext>
            </a:extLst>
          </p:cNvPr>
          <p:cNvCxnSpPr>
            <a:cxnSpLocks/>
          </p:cNvCxnSpPr>
          <p:nvPr/>
        </p:nvCxnSpPr>
        <p:spPr>
          <a:xfrm>
            <a:off x="252413" y="4074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BC415FA3-0176-F46A-F495-83F571724371}"/>
              </a:ext>
            </a:extLst>
          </p:cNvPr>
          <p:cNvSpPr txBox="1"/>
          <p:nvPr/>
        </p:nvSpPr>
        <p:spPr>
          <a:xfrm>
            <a:off x="3445677" y="4266803"/>
            <a:ext cx="6124573" cy="707886"/>
          </a:xfrm>
          <a:prstGeom prst="rect">
            <a:avLst/>
          </a:prstGeom>
          <a:noFill/>
        </p:spPr>
        <p:txBody>
          <a:bodyPr wrap="square" rtlCol="0">
            <a:spAutoFit/>
          </a:bodyPr>
          <a:lstStyle/>
          <a:p>
            <a:r>
              <a:rPr kumimoji="1" lang="ja-JP" altLang="en-US" sz="1000" dirty="0">
                <a:latin typeface="+mn-ea"/>
              </a:rPr>
              <a:t>□　大手量販店や</a:t>
            </a:r>
            <a:r>
              <a:rPr kumimoji="1" lang="en-US" altLang="ja-JP" sz="1000" dirty="0">
                <a:latin typeface="+mn-ea"/>
              </a:rPr>
              <a:t>Web</a:t>
            </a:r>
            <a:r>
              <a:rPr kumimoji="1" lang="ja-JP" altLang="en-US" sz="1000" dirty="0">
                <a:latin typeface="+mn-ea"/>
              </a:rPr>
              <a:t>販売との対抗軸はどこにあるか</a:t>
            </a:r>
            <a:endParaRPr kumimoji="1" lang="en-US" altLang="ja-JP" sz="1000" dirty="0">
              <a:latin typeface="+mn-ea"/>
            </a:endParaRPr>
          </a:p>
          <a:p>
            <a:r>
              <a:rPr kumimoji="1" lang="ja-JP" altLang="en-US" sz="1000" dirty="0">
                <a:latin typeface="+mn-ea"/>
              </a:rPr>
              <a:t>□　漠然と“強みは何ですか？”と聞くだけでは、まとめきれないこともある</a:t>
            </a:r>
            <a:endParaRPr kumimoji="1" lang="en-US" altLang="ja-JP" sz="1000" dirty="0">
              <a:latin typeface="+mn-ea"/>
            </a:endParaRPr>
          </a:p>
          <a:p>
            <a:r>
              <a:rPr kumimoji="1" lang="ja-JP" altLang="en-US" sz="1000" dirty="0">
                <a:latin typeface="+mn-ea"/>
              </a:rPr>
              <a:t>□　自分がお客様なら、どこが“差別化”のポイントと感じるか</a:t>
            </a:r>
            <a:endParaRPr kumimoji="1" lang="en-US" altLang="ja-JP" sz="1000" dirty="0">
              <a:latin typeface="+mn-ea"/>
            </a:endParaRPr>
          </a:p>
          <a:p>
            <a:r>
              <a:rPr kumimoji="1" lang="ja-JP" altLang="en-US" sz="1000" dirty="0">
                <a:latin typeface="+mn-ea"/>
              </a:rPr>
              <a:t>□　小売業は飲食業と違い、“味”という、強い差別化要素がない</a:t>
            </a:r>
            <a:endParaRPr kumimoji="1" lang="en-US" altLang="ja-JP" sz="1000" dirty="0">
              <a:latin typeface="+mn-ea"/>
            </a:endParaRPr>
          </a:p>
        </p:txBody>
      </p:sp>
      <p:sp>
        <p:nvSpPr>
          <p:cNvPr id="54" name="テキスト ボックス 53">
            <a:extLst>
              <a:ext uri="{FF2B5EF4-FFF2-40B4-BE49-F238E27FC236}">
                <a16:creationId xmlns:a16="http://schemas.microsoft.com/office/drawing/2014/main" id="{7AB661F5-862C-9C3B-44ED-AC8261FDD1EF}"/>
              </a:ext>
            </a:extLst>
          </p:cNvPr>
          <p:cNvSpPr txBox="1"/>
          <p:nvPr/>
        </p:nvSpPr>
        <p:spPr>
          <a:xfrm>
            <a:off x="1853826" y="5219894"/>
            <a:ext cx="1619193" cy="1569660"/>
          </a:xfrm>
          <a:prstGeom prst="rect">
            <a:avLst/>
          </a:prstGeom>
          <a:noFill/>
        </p:spPr>
        <p:txBody>
          <a:bodyPr wrap="square" rtlCol="0">
            <a:spAutoFit/>
          </a:bodyPr>
          <a:lstStyle/>
          <a:p>
            <a:r>
              <a:rPr kumimoji="1" lang="ja-JP" altLang="en-US" sz="1000" dirty="0">
                <a:latin typeface="+mn-ea"/>
              </a:rPr>
              <a:t>□ マニア向けの商材</a:t>
            </a:r>
            <a:endParaRPr kumimoji="1" lang="en-US" altLang="ja-JP" sz="1000" dirty="0">
              <a:latin typeface="+mn-ea"/>
            </a:endParaRPr>
          </a:p>
          <a:p>
            <a:r>
              <a:rPr kumimoji="1" lang="ja-JP" altLang="en-US" sz="1000" dirty="0">
                <a:latin typeface="+mn-ea"/>
              </a:rPr>
              <a:t>□ 希少性の高い商材</a:t>
            </a:r>
            <a:endParaRPr kumimoji="1" lang="en-US" altLang="ja-JP" sz="1000" dirty="0">
              <a:latin typeface="+mn-ea"/>
            </a:endParaRPr>
          </a:p>
          <a:p>
            <a:r>
              <a:rPr kumimoji="1" lang="ja-JP" altLang="en-US" sz="1000" dirty="0">
                <a:latin typeface="+mn-ea"/>
              </a:rPr>
              <a:t>□ プロ向けの商材</a:t>
            </a:r>
            <a:endParaRPr kumimoji="1" lang="en-US" altLang="ja-JP" sz="1000" dirty="0">
              <a:latin typeface="+mn-ea"/>
            </a:endParaRPr>
          </a:p>
          <a:p>
            <a:r>
              <a:rPr kumimoji="1" lang="ja-JP" altLang="en-US" sz="1000" dirty="0">
                <a:latin typeface="+mn-ea"/>
              </a:rPr>
              <a:t>□ カテゴリーキラー</a:t>
            </a:r>
            <a:r>
              <a:rPr kumimoji="1" lang="en-US" altLang="ja-JP" sz="800" dirty="0">
                <a:latin typeface="+mn-ea"/>
              </a:rPr>
              <a:t>※</a:t>
            </a:r>
            <a:endParaRPr kumimoji="1" lang="en-US" altLang="ja-JP" sz="1000" dirty="0">
              <a:latin typeface="+mn-ea"/>
            </a:endParaRPr>
          </a:p>
          <a:p>
            <a:r>
              <a:rPr kumimoji="1" lang="ja-JP" altLang="en-US" sz="1000" dirty="0">
                <a:latin typeface="+mn-ea"/>
              </a:rPr>
              <a:t>□ 店員の専門知識</a:t>
            </a:r>
            <a:endParaRPr kumimoji="1" lang="en-US" altLang="ja-JP" sz="1000" dirty="0">
              <a:latin typeface="+mn-ea"/>
            </a:endParaRPr>
          </a:p>
          <a:p>
            <a:r>
              <a:rPr kumimoji="1" lang="ja-JP" altLang="en-US" sz="1000" dirty="0">
                <a:latin typeface="+mn-ea"/>
              </a:rPr>
              <a:t>□ 初心者への助言力</a:t>
            </a:r>
            <a:endParaRPr kumimoji="1" lang="en-US" altLang="ja-JP" sz="1000" dirty="0">
              <a:latin typeface="+mn-ea"/>
            </a:endParaRPr>
          </a:p>
          <a:p>
            <a:r>
              <a:rPr kumimoji="1" lang="ja-JP" altLang="en-US" sz="1000" dirty="0">
                <a:latin typeface="+mn-ea"/>
              </a:rPr>
              <a:t>例：模型専門店</a:t>
            </a:r>
            <a:endParaRPr kumimoji="1" lang="en-US" altLang="ja-JP" sz="1000" dirty="0">
              <a:latin typeface="+mn-ea"/>
            </a:endParaRPr>
          </a:p>
          <a:p>
            <a:r>
              <a:rPr kumimoji="1" lang="ja-JP" altLang="en-US" sz="1000" dirty="0">
                <a:latin typeface="+mn-ea"/>
              </a:rPr>
              <a:t>　　万年筆専門店</a:t>
            </a:r>
            <a:endParaRPr kumimoji="1" lang="en-US" altLang="ja-JP" sz="1000" dirty="0">
              <a:latin typeface="+mn-ea"/>
            </a:endParaRPr>
          </a:p>
          <a:p>
            <a:r>
              <a:rPr kumimoji="1" lang="en-US" altLang="ja-JP" sz="800" spc="-80" dirty="0">
                <a:latin typeface="+mn-ea"/>
              </a:rPr>
              <a:t>※</a:t>
            </a:r>
            <a:r>
              <a:rPr kumimoji="1" lang="ja-JP" altLang="en-US" sz="800" spc="-80" dirty="0">
                <a:latin typeface="+mn-ea"/>
              </a:rPr>
              <a:t> 特定の商品分野において豊富な</a:t>
            </a:r>
            <a:endParaRPr kumimoji="1" lang="en-US" altLang="ja-JP" sz="800" spc="-80" dirty="0">
              <a:latin typeface="+mn-ea"/>
            </a:endParaRPr>
          </a:p>
          <a:p>
            <a:r>
              <a:rPr kumimoji="1" lang="ja-JP" altLang="en-US" sz="800" spc="-80" dirty="0">
                <a:latin typeface="+mn-ea"/>
              </a:rPr>
              <a:t>　品揃えと低価格を実現すること</a:t>
            </a:r>
            <a:endParaRPr kumimoji="1" lang="en-US" altLang="ja-JP" sz="800" spc="-80" dirty="0">
              <a:latin typeface="+mn-ea"/>
            </a:endParaRPr>
          </a:p>
        </p:txBody>
      </p:sp>
      <p:grpSp>
        <p:nvGrpSpPr>
          <p:cNvPr id="62" name="グループ化 61">
            <a:extLst>
              <a:ext uri="{FF2B5EF4-FFF2-40B4-BE49-F238E27FC236}">
                <a16:creationId xmlns:a16="http://schemas.microsoft.com/office/drawing/2014/main" id="{E319CE33-B97E-1170-B5C5-BE24FC508ACD}"/>
              </a:ext>
            </a:extLst>
          </p:cNvPr>
          <p:cNvGrpSpPr/>
          <p:nvPr/>
        </p:nvGrpSpPr>
        <p:grpSpPr>
          <a:xfrm>
            <a:off x="561465" y="5235966"/>
            <a:ext cx="1307298" cy="1288659"/>
            <a:chOff x="561465" y="5422035"/>
            <a:chExt cx="1307298" cy="1338296"/>
          </a:xfrm>
        </p:grpSpPr>
        <p:sp>
          <p:nvSpPr>
            <p:cNvPr id="53" name="四角形: 角を丸くする 52">
              <a:extLst>
                <a:ext uri="{FF2B5EF4-FFF2-40B4-BE49-F238E27FC236}">
                  <a16:creationId xmlns:a16="http://schemas.microsoft.com/office/drawing/2014/main" id="{D8656989-AF47-8BCF-AF50-EAC0D6A716A2}"/>
                </a:ext>
              </a:extLst>
            </p:cNvPr>
            <p:cNvSpPr/>
            <p:nvPr/>
          </p:nvSpPr>
          <p:spPr>
            <a:xfrm>
              <a:off x="614365" y="5422035"/>
              <a:ext cx="1192457" cy="1338296"/>
            </a:xfrm>
            <a:prstGeom prst="roundRect">
              <a:avLst>
                <a:gd name="adj" fmla="val 6335"/>
              </a:avLst>
            </a:prstGeom>
            <a:solidFill>
              <a:schemeClr val="accent5">
                <a:lumMod val="60000"/>
                <a:lumOff val="40000"/>
                <a:alpha val="25000"/>
              </a:schemeClr>
            </a:solidFill>
            <a:ln w="539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5" name="テキスト ボックス 54">
              <a:extLst>
                <a:ext uri="{FF2B5EF4-FFF2-40B4-BE49-F238E27FC236}">
                  <a16:creationId xmlns:a16="http://schemas.microsoft.com/office/drawing/2014/main" id="{AD3AA124-166E-2E35-F141-1665328E18BB}"/>
                </a:ext>
              </a:extLst>
            </p:cNvPr>
            <p:cNvSpPr txBox="1"/>
            <p:nvPr/>
          </p:nvSpPr>
          <p:spPr>
            <a:xfrm>
              <a:off x="561465" y="5819916"/>
              <a:ext cx="1307298" cy="543374"/>
            </a:xfrm>
            <a:prstGeom prst="rect">
              <a:avLst/>
            </a:prstGeom>
            <a:noFill/>
          </p:spPr>
          <p:txBody>
            <a:bodyPr wrap="square" rtlCol="0">
              <a:spAutoFit/>
            </a:bodyPr>
            <a:lstStyle/>
            <a:p>
              <a:pPr algn="ctr"/>
              <a:r>
                <a:rPr kumimoji="1" lang="ja-JP" altLang="en-US" sz="2800" b="1" dirty="0">
                  <a:latin typeface="+mn-ea"/>
                </a:rPr>
                <a:t>専門性</a:t>
              </a:r>
              <a:endParaRPr kumimoji="1" lang="en-US" altLang="ja-JP" sz="2800" b="1" dirty="0">
                <a:latin typeface="+mn-ea"/>
              </a:endParaRPr>
            </a:p>
          </p:txBody>
        </p:sp>
      </p:grpSp>
      <p:grpSp>
        <p:nvGrpSpPr>
          <p:cNvPr id="63" name="グループ化 62">
            <a:extLst>
              <a:ext uri="{FF2B5EF4-FFF2-40B4-BE49-F238E27FC236}">
                <a16:creationId xmlns:a16="http://schemas.microsoft.com/office/drawing/2014/main" id="{ED3450D1-0466-A293-EE8E-F84E759A777B}"/>
              </a:ext>
            </a:extLst>
          </p:cNvPr>
          <p:cNvGrpSpPr/>
          <p:nvPr/>
        </p:nvGrpSpPr>
        <p:grpSpPr>
          <a:xfrm>
            <a:off x="3446703" y="5235966"/>
            <a:ext cx="1192457" cy="1288659"/>
            <a:chOff x="3556431" y="5422035"/>
            <a:chExt cx="1192457" cy="1338296"/>
          </a:xfrm>
        </p:grpSpPr>
        <p:sp>
          <p:nvSpPr>
            <p:cNvPr id="56" name="四角形: 角を丸くする 55">
              <a:extLst>
                <a:ext uri="{FF2B5EF4-FFF2-40B4-BE49-F238E27FC236}">
                  <a16:creationId xmlns:a16="http://schemas.microsoft.com/office/drawing/2014/main" id="{7A86194B-11BD-5DC7-DDBB-16ABA16B8833}"/>
                </a:ext>
              </a:extLst>
            </p:cNvPr>
            <p:cNvSpPr/>
            <p:nvPr/>
          </p:nvSpPr>
          <p:spPr>
            <a:xfrm>
              <a:off x="3556431" y="5422035"/>
              <a:ext cx="1192457" cy="1338296"/>
            </a:xfrm>
            <a:prstGeom prst="roundRect">
              <a:avLst>
                <a:gd name="adj" fmla="val 6335"/>
              </a:avLst>
            </a:prstGeom>
            <a:solidFill>
              <a:schemeClr val="bg1">
                <a:lumMod val="75000"/>
                <a:alpha val="25000"/>
              </a:schemeClr>
            </a:solid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7" name="テキスト ボックス 56">
              <a:extLst>
                <a:ext uri="{FF2B5EF4-FFF2-40B4-BE49-F238E27FC236}">
                  <a16:creationId xmlns:a16="http://schemas.microsoft.com/office/drawing/2014/main" id="{22D5C77F-D78A-D168-CD4A-507090C75AD4}"/>
                </a:ext>
              </a:extLst>
            </p:cNvPr>
            <p:cNvSpPr txBox="1"/>
            <p:nvPr/>
          </p:nvSpPr>
          <p:spPr>
            <a:xfrm>
              <a:off x="3603435" y="5563125"/>
              <a:ext cx="1098447" cy="954107"/>
            </a:xfrm>
            <a:prstGeom prst="rect">
              <a:avLst/>
            </a:prstGeom>
            <a:noFill/>
          </p:spPr>
          <p:txBody>
            <a:bodyPr wrap="square" rtlCol="0">
              <a:spAutoFit/>
            </a:bodyPr>
            <a:lstStyle/>
            <a:p>
              <a:pPr algn="ctr"/>
              <a:r>
                <a:rPr kumimoji="1" lang="ja-JP" altLang="en-US" sz="2800" b="1" dirty="0">
                  <a:latin typeface="+mn-ea"/>
                </a:rPr>
                <a:t>保守</a:t>
              </a:r>
              <a:endParaRPr kumimoji="1" lang="en-US" altLang="ja-JP" sz="2800" b="1" dirty="0">
                <a:latin typeface="+mn-ea"/>
              </a:endParaRPr>
            </a:p>
            <a:p>
              <a:pPr algn="ctr"/>
              <a:r>
                <a:rPr kumimoji="1" lang="ja-JP" altLang="en-US" sz="2800" b="1" dirty="0">
                  <a:latin typeface="+mn-ea"/>
                </a:rPr>
                <a:t>修繕</a:t>
              </a:r>
              <a:endParaRPr kumimoji="1" lang="en-US" altLang="ja-JP" sz="2800" b="1" dirty="0">
                <a:latin typeface="+mn-ea"/>
              </a:endParaRPr>
            </a:p>
          </p:txBody>
        </p:sp>
      </p:grpSp>
      <p:sp>
        <p:nvSpPr>
          <p:cNvPr id="58" name="テキスト ボックス 57">
            <a:extLst>
              <a:ext uri="{FF2B5EF4-FFF2-40B4-BE49-F238E27FC236}">
                <a16:creationId xmlns:a16="http://schemas.microsoft.com/office/drawing/2014/main" id="{89DD5B22-8482-268A-F3EE-14E3C32D0854}"/>
              </a:ext>
            </a:extLst>
          </p:cNvPr>
          <p:cNvSpPr txBox="1"/>
          <p:nvPr/>
        </p:nvSpPr>
        <p:spPr>
          <a:xfrm>
            <a:off x="4679953" y="5223167"/>
            <a:ext cx="2038605" cy="1323439"/>
          </a:xfrm>
          <a:prstGeom prst="rect">
            <a:avLst/>
          </a:prstGeom>
          <a:noFill/>
        </p:spPr>
        <p:txBody>
          <a:bodyPr wrap="square" rtlCol="0">
            <a:spAutoFit/>
          </a:bodyPr>
          <a:lstStyle/>
          <a:p>
            <a:r>
              <a:rPr kumimoji="1" lang="ja-JP" altLang="en-US" sz="1000" dirty="0">
                <a:latin typeface="+mn-ea"/>
              </a:rPr>
              <a:t>□ 洋服の仕立て直し</a:t>
            </a:r>
            <a:endParaRPr kumimoji="1" lang="en-US" altLang="ja-JP" sz="1000" dirty="0">
              <a:latin typeface="+mn-ea"/>
            </a:endParaRPr>
          </a:p>
          <a:p>
            <a:r>
              <a:rPr kumimoji="1" lang="ja-JP" altLang="en-US" sz="1000" dirty="0">
                <a:latin typeface="+mn-ea"/>
              </a:rPr>
              <a:t>□ 家電の修理</a:t>
            </a:r>
            <a:endParaRPr kumimoji="1" lang="en-US" altLang="ja-JP" sz="1000" dirty="0">
              <a:latin typeface="+mn-ea"/>
            </a:endParaRPr>
          </a:p>
          <a:p>
            <a:r>
              <a:rPr kumimoji="1" lang="ja-JP" altLang="en-US" sz="1000" dirty="0">
                <a:latin typeface="+mn-ea"/>
              </a:rPr>
              <a:t>□ </a:t>
            </a:r>
            <a:r>
              <a:rPr kumimoji="1" lang="en-US" altLang="ja-JP" sz="1000" dirty="0">
                <a:latin typeface="+mn-ea"/>
              </a:rPr>
              <a:t>PC</a:t>
            </a:r>
            <a:r>
              <a:rPr kumimoji="1" lang="ja-JP" altLang="en-US" sz="1000" dirty="0">
                <a:latin typeface="+mn-ea"/>
              </a:rPr>
              <a:t>のセットアップ</a:t>
            </a:r>
            <a:endParaRPr kumimoji="1" lang="en-US" altLang="ja-JP" sz="1000" dirty="0">
              <a:latin typeface="+mn-ea"/>
            </a:endParaRPr>
          </a:p>
          <a:p>
            <a:r>
              <a:rPr kumimoji="1" lang="ja-JP" altLang="en-US" sz="1000" dirty="0">
                <a:latin typeface="+mn-ea"/>
              </a:rPr>
              <a:t>□ 簡単な操作指導</a:t>
            </a:r>
            <a:endParaRPr kumimoji="1" lang="en-US" altLang="ja-JP" sz="1000" dirty="0">
              <a:latin typeface="+mn-ea"/>
            </a:endParaRPr>
          </a:p>
          <a:p>
            <a:r>
              <a:rPr kumimoji="1" lang="ja-JP" altLang="en-US" sz="1000" dirty="0">
                <a:latin typeface="+mn-ea"/>
              </a:rPr>
              <a:t>□ 定期メンテナンス</a:t>
            </a:r>
            <a:endParaRPr kumimoji="1" lang="en-US" altLang="ja-JP" sz="1000" dirty="0">
              <a:latin typeface="+mn-ea"/>
            </a:endParaRPr>
          </a:p>
          <a:p>
            <a:r>
              <a:rPr kumimoji="1" lang="ja-JP" altLang="en-US" sz="1000" dirty="0">
                <a:latin typeface="+mn-ea"/>
              </a:rPr>
              <a:t>□ 買換え時期の指南</a:t>
            </a:r>
            <a:endParaRPr kumimoji="1" lang="en-US" altLang="ja-JP" sz="1000" dirty="0">
              <a:latin typeface="+mn-ea"/>
            </a:endParaRPr>
          </a:p>
          <a:p>
            <a:r>
              <a:rPr kumimoji="1" lang="ja-JP" altLang="en-US" sz="1000" dirty="0">
                <a:latin typeface="+mn-ea"/>
              </a:rPr>
              <a:t>例：小規模な電気店</a:t>
            </a:r>
            <a:endParaRPr kumimoji="1" lang="en-US" altLang="ja-JP" sz="1000" dirty="0">
              <a:latin typeface="+mn-ea"/>
            </a:endParaRPr>
          </a:p>
          <a:p>
            <a:r>
              <a:rPr kumimoji="1" lang="ja-JP" altLang="en-US" sz="1000">
                <a:latin typeface="+mn-ea"/>
              </a:rPr>
              <a:t>　　小規模</a:t>
            </a:r>
            <a:r>
              <a:rPr kumimoji="1" lang="ja-JP" altLang="en-US" sz="1000" dirty="0">
                <a:latin typeface="+mn-ea"/>
              </a:rPr>
              <a:t>な</a:t>
            </a:r>
            <a:r>
              <a:rPr kumimoji="1" lang="en-US" altLang="ja-JP" sz="1000" dirty="0">
                <a:latin typeface="+mn-ea"/>
              </a:rPr>
              <a:t>IT</a:t>
            </a:r>
            <a:r>
              <a:rPr kumimoji="1" lang="ja-JP" altLang="en-US" sz="1000" dirty="0">
                <a:latin typeface="+mn-ea"/>
              </a:rPr>
              <a:t>企業 </a:t>
            </a:r>
            <a:endParaRPr kumimoji="1" lang="en-US" altLang="ja-JP" sz="1000" dirty="0">
              <a:latin typeface="+mn-ea"/>
            </a:endParaRPr>
          </a:p>
        </p:txBody>
      </p:sp>
      <p:grpSp>
        <p:nvGrpSpPr>
          <p:cNvPr id="64" name="グループ化 63">
            <a:extLst>
              <a:ext uri="{FF2B5EF4-FFF2-40B4-BE49-F238E27FC236}">
                <a16:creationId xmlns:a16="http://schemas.microsoft.com/office/drawing/2014/main" id="{2A1D3BAD-60C2-04CC-3FD7-AC514DAEEE23}"/>
              </a:ext>
            </a:extLst>
          </p:cNvPr>
          <p:cNvGrpSpPr/>
          <p:nvPr/>
        </p:nvGrpSpPr>
        <p:grpSpPr>
          <a:xfrm>
            <a:off x="6343603" y="5235966"/>
            <a:ext cx="1310612" cy="1288659"/>
            <a:chOff x="6453331" y="5422035"/>
            <a:chExt cx="1310612" cy="1338296"/>
          </a:xfrm>
        </p:grpSpPr>
        <p:sp>
          <p:nvSpPr>
            <p:cNvPr id="59" name="四角形: 角を丸くする 58">
              <a:extLst>
                <a:ext uri="{FF2B5EF4-FFF2-40B4-BE49-F238E27FC236}">
                  <a16:creationId xmlns:a16="http://schemas.microsoft.com/office/drawing/2014/main" id="{DD759401-7050-C6F6-8F13-3AAE41535810}"/>
                </a:ext>
              </a:extLst>
            </p:cNvPr>
            <p:cNvSpPr/>
            <p:nvPr/>
          </p:nvSpPr>
          <p:spPr>
            <a:xfrm>
              <a:off x="6512409" y="5422035"/>
              <a:ext cx="1192457" cy="1338296"/>
            </a:xfrm>
            <a:prstGeom prst="roundRect">
              <a:avLst>
                <a:gd name="adj" fmla="val 6335"/>
              </a:avLst>
            </a:prstGeom>
            <a:solidFill>
              <a:schemeClr val="accent2">
                <a:lumMod val="60000"/>
                <a:lumOff val="40000"/>
                <a:alpha val="25000"/>
              </a:schemeClr>
            </a:solid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60" name="テキスト ボックス 59">
              <a:extLst>
                <a:ext uri="{FF2B5EF4-FFF2-40B4-BE49-F238E27FC236}">
                  <a16:creationId xmlns:a16="http://schemas.microsoft.com/office/drawing/2014/main" id="{7531F85C-F6E2-1D5C-927D-42F282CA6FDF}"/>
                </a:ext>
              </a:extLst>
            </p:cNvPr>
            <p:cNvSpPr txBox="1"/>
            <p:nvPr/>
          </p:nvSpPr>
          <p:spPr>
            <a:xfrm>
              <a:off x="6453331" y="5772769"/>
              <a:ext cx="1310612" cy="543374"/>
            </a:xfrm>
            <a:prstGeom prst="rect">
              <a:avLst/>
            </a:prstGeom>
            <a:noFill/>
          </p:spPr>
          <p:txBody>
            <a:bodyPr wrap="square" rtlCol="0">
              <a:spAutoFit/>
            </a:bodyPr>
            <a:lstStyle/>
            <a:p>
              <a:pPr algn="ctr"/>
              <a:r>
                <a:rPr kumimoji="1" lang="ja-JP" altLang="en-US" sz="2800" b="1" dirty="0">
                  <a:latin typeface="+mn-ea"/>
                </a:rPr>
                <a:t>関係性</a:t>
              </a:r>
              <a:endParaRPr kumimoji="1" lang="en-US" altLang="ja-JP" sz="2800" b="1" dirty="0">
                <a:latin typeface="+mn-ea"/>
              </a:endParaRPr>
            </a:p>
          </p:txBody>
        </p:sp>
      </p:grpSp>
      <p:sp>
        <p:nvSpPr>
          <p:cNvPr id="61" name="テキスト ボックス 60">
            <a:extLst>
              <a:ext uri="{FF2B5EF4-FFF2-40B4-BE49-F238E27FC236}">
                <a16:creationId xmlns:a16="http://schemas.microsoft.com/office/drawing/2014/main" id="{A7B399FB-EA32-5707-6E79-86A4E1264551}"/>
              </a:ext>
            </a:extLst>
          </p:cNvPr>
          <p:cNvSpPr txBox="1"/>
          <p:nvPr/>
        </p:nvSpPr>
        <p:spPr>
          <a:xfrm>
            <a:off x="7635931" y="5211333"/>
            <a:ext cx="2098697" cy="1323439"/>
          </a:xfrm>
          <a:prstGeom prst="rect">
            <a:avLst/>
          </a:prstGeom>
          <a:noFill/>
        </p:spPr>
        <p:txBody>
          <a:bodyPr wrap="square" rtlCol="0">
            <a:spAutoFit/>
          </a:bodyPr>
          <a:lstStyle/>
          <a:p>
            <a:r>
              <a:rPr kumimoji="1" lang="ja-JP" altLang="en-US" sz="1000" dirty="0">
                <a:latin typeface="+mn-ea"/>
              </a:rPr>
              <a:t>□ お客様ごとの嗜好の把握</a:t>
            </a:r>
            <a:endParaRPr kumimoji="1" lang="en-US" altLang="ja-JP" sz="1000" dirty="0">
              <a:latin typeface="+mn-ea"/>
            </a:endParaRPr>
          </a:p>
          <a:p>
            <a:r>
              <a:rPr kumimoji="1" lang="ja-JP" altLang="en-US" sz="1000" dirty="0">
                <a:latin typeface="+mn-ea"/>
              </a:rPr>
              <a:t>□ 親近感のある接客</a:t>
            </a:r>
            <a:endParaRPr kumimoji="1" lang="en-US" altLang="ja-JP" sz="1000" dirty="0">
              <a:latin typeface="+mn-ea"/>
            </a:endParaRPr>
          </a:p>
          <a:p>
            <a:r>
              <a:rPr kumimoji="1" lang="ja-JP" altLang="en-US" sz="1000" dirty="0">
                <a:latin typeface="+mn-ea"/>
              </a:rPr>
              <a:t>□ お店を中心としたクラブ</a:t>
            </a:r>
            <a:endParaRPr kumimoji="1" lang="en-US" altLang="ja-JP" sz="1000" dirty="0">
              <a:latin typeface="+mn-ea"/>
            </a:endParaRPr>
          </a:p>
          <a:p>
            <a:r>
              <a:rPr kumimoji="1" lang="ja-JP" altLang="en-US" sz="1000" dirty="0">
                <a:latin typeface="+mn-ea"/>
              </a:rPr>
              <a:t>　 </a:t>
            </a:r>
            <a:r>
              <a:rPr kumimoji="1" lang="ja-JP" altLang="en-US" sz="1000" spc="-70" dirty="0">
                <a:latin typeface="+mn-ea"/>
              </a:rPr>
              <a:t>やサークルのような繋がり</a:t>
            </a:r>
            <a:endParaRPr kumimoji="1" lang="en-US" altLang="ja-JP" sz="1000" spc="-70" dirty="0">
              <a:latin typeface="+mn-ea"/>
            </a:endParaRPr>
          </a:p>
          <a:p>
            <a:r>
              <a:rPr kumimoji="1" lang="ja-JP" altLang="en-US" sz="1000" dirty="0">
                <a:latin typeface="+mn-ea"/>
              </a:rPr>
              <a:t>□ お客様同士の繋がり</a:t>
            </a:r>
            <a:endParaRPr kumimoji="1" lang="en-US" altLang="ja-JP" sz="1000" dirty="0">
              <a:latin typeface="+mn-ea"/>
            </a:endParaRPr>
          </a:p>
          <a:p>
            <a:r>
              <a:rPr kumimoji="1" lang="ja-JP" altLang="en-US" sz="1000" dirty="0">
                <a:latin typeface="+mn-ea"/>
              </a:rPr>
              <a:t>□ </a:t>
            </a:r>
            <a:r>
              <a:rPr kumimoji="1" lang="ja-JP" altLang="en-US" sz="1000" spc="-70" dirty="0">
                <a:latin typeface="+mn-ea"/>
              </a:rPr>
              <a:t>非来店型の交流（</a:t>
            </a:r>
            <a:r>
              <a:rPr kumimoji="1" lang="en-US" altLang="ja-JP" sz="1000" spc="-70" dirty="0">
                <a:latin typeface="+mn-ea"/>
              </a:rPr>
              <a:t>SNS</a:t>
            </a:r>
            <a:r>
              <a:rPr kumimoji="1" lang="ja-JP" altLang="en-US" sz="1000" spc="-70" dirty="0">
                <a:latin typeface="+mn-ea"/>
              </a:rPr>
              <a:t>等）</a:t>
            </a:r>
            <a:endParaRPr kumimoji="1" lang="en-US" altLang="ja-JP" sz="1000" spc="-70" dirty="0">
              <a:latin typeface="+mn-ea"/>
            </a:endParaRPr>
          </a:p>
          <a:p>
            <a:r>
              <a:rPr kumimoji="1" lang="ja-JP" altLang="en-US" sz="1000" dirty="0">
                <a:latin typeface="+mn-ea"/>
              </a:rPr>
              <a:t>例：ペットショップ</a:t>
            </a:r>
            <a:endParaRPr kumimoji="1" lang="en-US" altLang="ja-JP" sz="1000" dirty="0">
              <a:latin typeface="+mn-ea"/>
            </a:endParaRPr>
          </a:p>
          <a:p>
            <a:r>
              <a:rPr kumimoji="1" lang="ja-JP" altLang="en-US" sz="1000" dirty="0">
                <a:latin typeface="+mn-ea"/>
              </a:rPr>
              <a:t>　　オートバイ店 </a:t>
            </a:r>
            <a:endParaRPr kumimoji="1" lang="en-US" altLang="ja-JP" sz="1000" dirty="0">
              <a:latin typeface="+mn-ea"/>
            </a:endParaRPr>
          </a:p>
        </p:txBody>
      </p:sp>
      <p:sp>
        <p:nvSpPr>
          <p:cNvPr id="67" name="テキスト ボックス 66">
            <a:extLst>
              <a:ext uri="{FF2B5EF4-FFF2-40B4-BE49-F238E27FC236}">
                <a16:creationId xmlns:a16="http://schemas.microsoft.com/office/drawing/2014/main" id="{75ED1964-4A87-9ADE-1EFF-03AA457135F0}"/>
              </a:ext>
            </a:extLst>
          </p:cNvPr>
          <p:cNvSpPr txBox="1"/>
          <p:nvPr/>
        </p:nvSpPr>
        <p:spPr>
          <a:xfrm>
            <a:off x="189615" y="497900"/>
            <a:ext cx="8367789"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79" name="テキスト ボックス 78">
            <a:extLst>
              <a:ext uri="{FF2B5EF4-FFF2-40B4-BE49-F238E27FC236}">
                <a16:creationId xmlns:a16="http://schemas.microsoft.com/office/drawing/2014/main" id="{3A219FE6-6D75-8768-BCBE-33DFEB76F672}"/>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sp>
        <p:nvSpPr>
          <p:cNvPr id="80" name="テキスト ボックス 7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81" name="テキスト ボックス 8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43</a:t>
            </a:fld>
            <a:endParaRPr kumimoji="1" lang="ja-JP" altLang="en-US"/>
          </a:p>
        </p:txBody>
      </p:sp>
      <p:cxnSp>
        <p:nvCxnSpPr>
          <p:cNvPr id="65" name="直線コネクタ 6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EB3233E-B893-4679-07F8-520BB236E985}"/>
              </a:ext>
            </a:extLst>
          </p:cNvPr>
          <p:cNvCxnSpPr/>
          <p:nvPr/>
        </p:nvCxnSpPr>
        <p:spPr>
          <a:xfrm>
            <a:off x="252413" y="67867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190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の目利き（参考事例）　その１　</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52412" y="436218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F52AB47F-C759-4CCA-87B9-04EF78617D93}"/>
              </a:ext>
            </a:extLst>
          </p:cNvPr>
          <p:cNvCxnSpPr/>
          <p:nvPr/>
        </p:nvCxnSpPr>
        <p:spPr>
          <a:xfrm>
            <a:off x="233853" y="648704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E9085DD-5274-73C0-5F36-5A01440BF4C2}"/>
              </a:ext>
            </a:extLst>
          </p:cNvPr>
          <p:cNvSpPr txBox="1"/>
          <p:nvPr/>
        </p:nvSpPr>
        <p:spPr>
          <a:xfrm>
            <a:off x="547498" y="5065219"/>
            <a:ext cx="8870083" cy="1246495"/>
          </a:xfrm>
          <a:prstGeom prst="rect">
            <a:avLst/>
          </a:prstGeom>
          <a:noFill/>
        </p:spPr>
        <p:txBody>
          <a:bodyPr wrap="square" rtlCol="0">
            <a:spAutoFit/>
          </a:bodyPr>
          <a:lstStyle/>
          <a:p>
            <a:pPr>
              <a:spcAft>
                <a:spcPts val="600"/>
              </a:spcAft>
            </a:pPr>
            <a:r>
              <a:rPr kumimoji="1" lang="ja-JP" altLang="en-US" sz="1000" dirty="0">
                <a:latin typeface="+mn-ea"/>
              </a:rPr>
              <a:t>　取引きの長い企業からの突然の依頼で、かつ、店舗設計の段階から什器や冷凍機メーカーとの打ち合わせにも参加し、まさに“初めの一歩”からの支援でした。売場のコンセプトを決める段階で、限られた面積でしたが、車いすや松葉杖で来店されるお客様が余裕を持ってお買い物ができるように、思い切って通路幅を広く取ることにしました。しかし、今度は狭くなった売場に、どのように商品を選んで並べていくかといった、品揃えとお客様の快適性（病院売店という特異性）のトレードオフとの戦いに頭を悩ませることになり、本当に大変でしたが貴重な体験でした。</a:t>
            </a:r>
            <a:endParaRPr kumimoji="1" lang="en-US" altLang="ja-JP" sz="1000" dirty="0">
              <a:latin typeface="+mn-ea"/>
            </a:endParaRPr>
          </a:p>
          <a:p>
            <a:pPr>
              <a:spcAft>
                <a:spcPts val="600"/>
              </a:spcAft>
            </a:pPr>
            <a:r>
              <a:rPr kumimoji="1" lang="ja-JP" altLang="en-US" sz="1000" dirty="0">
                <a:latin typeface="+mn-ea"/>
              </a:rPr>
              <a:t>　</a:t>
            </a:r>
            <a:r>
              <a:rPr kumimoji="1" lang="ja-JP" altLang="en-US" sz="1000" spc="-20" dirty="0">
                <a:latin typeface="+mn-ea"/>
              </a:rPr>
              <a:t>牛乳宅配店という特性を活かし特定保健用食品の品揃えを充実させたり、地域の小規模な企業が運営していることから仕入や提携のしがらみがないため、</a:t>
            </a:r>
            <a:r>
              <a:rPr kumimoji="1" lang="ja-JP" altLang="en-US" sz="1000" spc="-10" dirty="0">
                <a:latin typeface="+mn-ea"/>
              </a:rPr>
              <a:t>地域の仕出し屋さんやお菓子屋さん等と提携・連携を進めたりもしました。そのような取組みを進める中で、地域企業の後継者不足、働き手の高齢化等の</a:t>
            </a:r>
            <a:r>
              <a:rPr kumimoji="1" lang="ja-JP" altLang="en-US" sz="1000" dirty="0">
                <a:latin typeface="+mn-ea"/>
              </a:rPr>
              <a:t>課題にも直接触れることができました。口では簡単に“地域連携”や”“地域性のある売場を”といえますが、実際に行うのは本当に大変でした。</a:t>
            </a:r>
            <a:endParaRPr kumimoji="1" lang="en-US" altLang="ja-JP" sz="1000" dirty="0">
              <a:latin typeface="+mn-ea"/>
            </a:endParaRPr>
          </a:p>
        </p:txBody>
      </p:sp>
      <p:sp>
        <p:nvSpPr>
          <p:cNvPr id="30" name="テキスト ボックス 29">
            <a:extLst>
              <a:ext uri="{FF2B5EF4-FFF2-40B4-BE49-F238E27FC236}">
                <a16:creationId xmlns:a16="http://schemas.microsoft.com/office/drawing/2014/main" id="{8113D595-3964-2C36-6F63-AA36066BD432}"/>
              </a:ext>
            </a:extLst>
          </p:cNvPr>
          <p:cNvSpPr txBox="1"/>
          <p:nvPr/>
        </p:nvSpPr>
        <p:spPr>
          <a:xfrm>
            <a:off x="186901" y="488100"/>
            <a:ext cx="8379129" cy="400110"/>
          </a:xfrm>
          <a:prstGeom prst="rect">
            <a:avLst/>
          </a:prstGeom>
          <a:noFill/>
        </p:spPr>
        <p:txBody>
          <a:bodyPr wrap="square" rtlCol="0">
            <a:spAutoFit/>
          </a:bodyPr>
          <a:lstStyle/>
          <a:p>
            <a:r>
              <a:rPr kumimoji="1" lang="ja-JP" altLang="en-US" sz="1000" dirty="0">
                <a:latin typeface="+mn-ea"/>
              </a:rPr>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latin typeface="+mn-ea"/>
            </a:endParaRPr>
          </a:p>
        </p:txBody>
      </p:sp>
      <p:sp>
        <p:nvSpPr>
          <p:cNvPr id="47" name="テキスト ボックス 4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8" name="テキスト ボックス 4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44</a:t>
            </a:fld>
            <a:endParaRPr kumimoji="1" lang="ja-JP" altLang="en-US"/>
          </a:p>
        </p:txBody>
      </p:sp>
      <p:cxnSp>
        <p:nvCxnSpPr>
          <p:cNvPr id="33" name="直線コネクタ 3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367553" y="1183031"/>
            <a:ext cx="9132230" cy="576000"/>
            <a:chOff x="529931" y="4005263"/>
            <a:chExt cx="9132230" cy="576000"/>
          </a:xfrm>
        </p:grpSpPr>
        <p:grpSp>
          <p:nvGrpSpPr>
            <p:cNvPr id="35" name="グループ化 34"/>
            <p:cNvGrpSpPr/>
            <p:nvPr/>
          </p:nvGrpSpPr>
          <p:grpSpPr>
            <a:xfrm>
              <a:off x="529931" y="4005263"/>
              <a:ext cx="2774055" cy="576000"/>
              <a:chOff x="4409473" y="1240406"/>
              <a:chExt cx="2774055" cy="576000"/>
            </a:xfrm>
          </p:grpSpPr>
          <p:sp>
            <p:nvSpPr>
              <p:cNvPr id="37" name="正方形/長方形 36">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8" name="グループ化 37"/>
              <p:cNvGrpSpPr/>
              <p:nvPr/>
            </p:nvGrpSpPr>
            <p:grpSpPr>
              <a:xfrm>
                <a:off x="4409473" y="1240406"/>
                <a:ext cx="576000" cy="576000"/>
                <a:chOff x="279451" y="1197222"/>
                <a:chExt cx="576000" cy="576000"/>
              </a:xfrm>
            </p:grpSpPr>
            <p:sp>
              <p:nvSpPr>
                <p:cNvPr id="39" name="楕円 38">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6" name="テキスト ボックス 35">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牛乳宅配店が初めて小売業を手掛けることとなった</a:t>
              </a:r>
              <a:endParaRPr kumimoji="1" lang="en-US" altLang="ja-JP" sz="1000" dirty="0">
                <a:latin typeface="+mn-ea"/>
              </a:endParaRPr>
            </a:p>
            <a:p>
              <a:r>
                <a:rPr kumimoji="1" lang="ja-JP" altLang="en-US" sz="1000" dirty="0">
                  <a:latin typeface="+mn-ea"/>
                </a:rPr>
                <a:t>□　公立病院の売店運営事業者として、コンペに参加</a:t>
              </a:r>
              <a:endParaRPr kumimoji="1" lang="en-US" altLang="ja-JP" sz="1000" dirty="0">
                <a:latin typeface="+mn-ea"/>
              </a:endParaRPr>
            </a:p>
            <a:p>
              <a:r>
                <a:rPr kumimoji="1" lang="ja-JP" altLang="en-US" sz="1000" dirty="0">
                  <a:latin typeface="+mn-ea"/>
                </a:rPr>
                <a:t>□　牛乳宅配業としての業容は衰退傾向で、公立病院の売店運営の成功は事業継続のカギになった</a:t>
              </a:r>
              <a:endParaRPr kumimoji="1" lang="en-US" altLang="ja-JP" sz="1000" dirty="0">
                <a:latin typeface="+mn-ea"/>
              </a:endParaRPr>
            </a:p>
          </p:txBody>
        </p:sp>
      </p:grpSp>
      <p:grpSp>
        <p:nvGrpSpPr>
          <p:cNvPr id="41" name="グループ化 40"/>
          <p:cNvGrpSpPr/>
          <p:nvPr/>
        </p:nvGrpSpPr>
        <p:grpSpPr>
          <a:xfrm>
            <a:off x="367553" y="1989983"/>
            <a:ext cx="9132229" cy="576000"/>
            <a:chOff x="529931" y="4807946"/>
            <a:chExt cx="9132229" cy="576000"/>
          </a:xfrm>
        </p:grpSpPr>
        <p:grpSp>
          <p:nvGrpSpPr>
            <p:cNvPr id="42" name="グループ化 41"/>
            <p:cNvGrpSpPr/>
            <p:nvPr/>
          </p:nvGrpSpPr>
          <p:grpSpPr>
            <a:xfrm>
              <a:off x="529931" y="4807946"/>
              <a:ext cx="2774055" cy="576000"/>
              <a:chOff x="4409473" y="2044014"/>
              <a:chExt cx="2774055" cy="576000"/>
            </a:xfrm>
          </p:grpSpPr>
          <p:sp>
            <p:nvSpPr>
              <p:cNvPr id="44" name="正方形/長方形 43">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5" name="楕円 44">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3" name="テキスト ボックス 42">
              <a:extLst>
                <a:ext uri="{FF2B5EF4-FFF2-40B4-BE49-F238E27FC236}">
                  <a16:creationId xmlns:a16="http://schemas.microsoft.com/office/drawing/2014/main" id="{2DAA054F-36DC-D855-3203-33015158E6CC}"/>
                </a:ext>
              </a:extLst>
            </p:cNvPr>
            <p:cNvSpPr txBox="1"/>
            <p:nvPr/>
          </p:nvSpPr>
          <p:spPr>
            <a:xfrm>
              <a:off x="3394402" y="4807946"/>
              <a:ext cx="6267758" cy="553998"/>
            </a:xfrm>
            <a:prstGeom prst="rect">
              <a:avLst/>
            </a:prstGeom>
            <a:noFill/>
          </p:spPr>
          <p:txBody>
            <a:bodyPr wrap="square" rtlCol="0">
              <a:spAutoFit/>
            </a:bodyPr>
            <a:lstStyle/>
            <a:p>
              <a:r>
                <a:rPr kumimoji="1" lang="ja-JP" altLang="en-US" sz="1000" dirty="0">
                  <a:latin typeface="+mn-ea"/>
                </a:rPr>
                <a:t>□　公立病院の売店という“専門性”に特化・着目</a:t>
              </a:r>
              <a:endParaRPr kumimoji="1" lang="en-US" altLang="ja-JP" sz="1000" dirty="0">
                <a:latin typeface="+mn-ea"/>
              </a:endParaRPr>
            </a:p>
            <a:p>
              <a:r>
                <a:rPr kumimoji="1" lang="ja-JP" altLang="en-US" sz="1000" dirty="0">
                  <a:latin typeface="+mn-ea"/>
                </a:rPr>
                <a:t>□　牛乳宅配店ならではの品揃え</a:t>
              </a:r>
              <a:endParaRPr kumimoji="1" lang="en-US" altLang="ja-JP" sz="1000" dirty="0">
                <a:latin typeface="+mn-ea"/>
              </a:endParaRPr>
            </a:p>
            <a:p>
              <a:r>
                <a:rPr kumimoji="1" lang="ja-JP" altLang="en-US" sz="1000" dirty="0">
                  <a:latin typeface="+mn-ea"/>
                </a:rPr>
                <a:t>□　コンビニエンスストアのように定型のフォーマットがないことを強みとした店舗づくり</a:t>
              </a:r>
              <a:endParaRPr kumimoji="1" lang="en-US" altLang="ja-JP" sz="1000" dirty="0">
                <a:latin typeface="+mn-ea"/>
              </a:endParaRPr>
            </a:p>
          </p:txBody>
        </p:sp>
      </p:grpSp>
      <p:grpSp>
        <p:nvGrpSpPr>
          <p:cNvPr id="50" name="グループ化 49"/>
          <p:cNvGrpSpPr/>
          <p:nvPr/>
        </p:nvGrpSpPr>
        <p:grpSpPr>
          <a:xfrm>
            <a:off x="367553" y="2796935"/>
            <a:ext cx="9100595" cy="576000"/>
            <a:chOff x="367553" y="2051424"/>
            <a:chExt cx="9100595"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4" name="テキスト ボックス 53">
              <a:extLst>
                <a:ext uri="{FF2B5EF4-FFF2-40B4-BE49-F238E27FC236}">
                  <a16:creationId xmlns:a16="http://schemas.microsoft.com/office/drawing/2014/main" id="{2DAA054F-36DC-D855-3203-33015158E6CC}"/>
                </a:ext>
              </a:extLst>
            </p:cNvPr>
            <p:cNvSpPr txBox="1"/>
            <p:nvPr/>
          </p:nvSpPr>
          <p:spPr>
            <a:xfrm>
              <a:off x="3232021" y="2051424"/>
              <a:ext cx="6236127" cy="553998"/>
            </a:xfrm>
            <a:prstGeom prst="rect">
              <a:avLst/>
            </a:prstGeom>
            <a:noFill/>
          </p:spPr>
          <p:txBody>
            <a:bodyPr wrap="square" rtlCol="0">
              <a:spAutoFit/>
            </a:bodyPr>
            <a:lstStyle/>
            <a:p>
              <a:r>
                <a:rPr kumimoji="1" lang="ja-JP" altLang="en-US" sz="1000">
                  <a:latin typeface="+mn-ea"/>
                </a:rPr>
                <a:t>□　店舗</a:t>
              </a:r>
              <a:r>
                <a:rPr kumimoji="1" lang="ja-JP" altLang="en-US" sz="1000" dirty="0">
                  <a:latin typeface="+mn-ea"/>
                </a:rPr>
                <a:t>・売場の設計時点から構想に参加</a:t>
              </a:r>
              <a:endParaRPr kumimoji="1" lang="en-US" altLang="ja-JP" sz="1000" dirty="0">
                <a:latin typeface="+mn-ea"/>
              </a:endParaRPr>
            </a:p>
            <a:p>
              <a:r>
                <a:rPr kumimoji="1" lang="ja-JP" altLang="en-US" sz="1000">
                  <a:latin typeface="+mn-ea"/>
                </a:rPr>
                <a:t>□　コンペ</a:t>
              </a:r>
              <a:r>
                <a:rPr kumimoji="1" lang="ja-JP" altLang="en-US" sz="1000" dirty="0">
                  <a:latin typeface="+mn-ea"/>
                </a:rPr>
                <a:t>資料の作成支援</a:t>
              </a:r>
              <a:endParaRPr kumimoji="1" lang="en-US" altLang="ja-JP" sz="1000" dirty="0">
                <a:latin typeface="+mn-ea"/>
              </a:endParaRPr>
            </a:p>
            <a:p>
              <a:r>
                <a:rPr kumimoji="1" lang="ja-JP" altLang="en-US" sz="1000">
                  <a:latin typeface="+mn-ea"/>
                </a:rPr>
                <a:t>□　出店</a:t>
              </a:r>
              <a:r>
                <a:rPr kumimoji="1" lang="ja-JP" altLang="en-US" sz="1000" dirty="0">
                  <a:latin typeface="+mn-ea"/>
                </a:rPr>
                <a:t>資金の融資</a:t>
              </a:r>
              <a:endParaRPr kumimoji="1" lang="en-US" altLang="ja-JP" sz="1000" dirty="0">
                <a:latin typeface="+mn-ea"/>
              </a:endParaRPr>
            </a:p>
          </p:txBody>
        </p:sp>
      </p:grpSp>
      <p:grpSp>
        <p:nvGrpSpPr>
          <p:cNvPr id="55" name="グループ化 54"/>
          <p:cNvGrpSpPr/>
          <p:nvPr/>
        </p:nvGrpSpPr>
        <p:grpSpPr>
          <a:xfrm>
            <a:off x="367553" y="3603888"/>
            <a:ext cx="9100595" cy="707886"/>
            <a:chOff x="367553" y="2051424"/>
            <a:chExt cx="9100595" cy="707886"/>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9" name="テキスト ボックス 58">
              <a:extLst>
                <a:ext uri="{FF2B5EF4-FFF2-40B4-BE49-F238E27FC236}">
                  <a16:creationId xmlns:a16="http://schemas.microsoft.com/office/drawing/2014/main" id="{2DAA054F-36DC-D855-3203-33015158E6CC}"/>
                </a:ext>
              </a:extLst>
            </p:cNvPr>
            <p:cNvSpPr txBox="1"/>
            <p:nvPr/>
          </p:nvSpPr>
          <p:spPr>
            <a:xfrm>
              <a:off x="3232021" y="2051424"/>
              <a:ext cx="6236127" cy="707886"/>
            </a:xfrm>
            <a:prstGeom prst="rect">
              <a:avLst/>
            </a:prstGeom>
            <a:noFill/>
          </p:spPr>
          <p:txBody>
            <a:bodyPr wrap="square" rtlCol="0">
              <a:spAutoFit/>
            </a:bodyPr>
            <a:lstStyle/>
            <a:p>
              <a:r>
                <a:rPr kumimoji="1" lang="ja-JP" altLang="en-US" sz="1000" dirty="0">
                  <a:latin typeface="+mn-ea"/>
                </a:rPr>
                <a:t>□　他の入札者とのコンペに勝ち、出店が実現</a:t>
              </a:r>
              <a:endParaRPr kumimoji="1" lang="en-US" altLang="ja-JP" sz="1000" dirty="0">
                <a:latin typeface="+mn-ea"/>
              </a:endParaRPr>
            </a:p>
            <a:p>
              <a:r>
                <a:rPr kumimoji="1" lang="ja-JP" altLang="en-US" sz="1000" dirty="0">
                  <a:latin typeface="+mn-ea"/>
                </a:rPr>
                <a:t>□　弁当の予約販売、医局・事務所への宅配サービス等も実施して、独自のサービスを拡充</a:t>
              </a:r>
              <a:endParaRPr kumimoji="1" lang="en-US" altLang="ja-JP" sz="1000" dirty="0">
                <a:latin typeface="+mn-ea"/>
              </a:endParaRPr>
            </a:p>
            <a:p>
              <a:r>
                <a:rPr kumimoji="1" lang="ja-JP" altLang="en-US" sz="1000" dirty="0">
                  <a:latin typeface="+mn-ea"/>
                </a:rPr>
                <a:t>□　売店運営における独自のサービスが認められ、食堂運営も依頼されることになった</a:t>
              </a:r>
              <a:endParaRPr kumimoji="1" lang="en-US" altLang="ja-JP" sz="1000" dirty="0">
                <a:latin typeface="+mn-ea"/>
              </a:endParaRPr>
            </a:p>
            <a:p>
              <a:endParaRPr kumimoji="1" lang="en-US" altLang="ja-JP" sz="1000" dirty="0">
                <a:latin typeface="+mn-ea"/>
              </a:endParaRPr>
            </a:p>
          </p:txBody>
        </p:sp>
      </p:grpSp>
      <p:sp>
        <p:nvSpPr>
          <p:cNvPr id="60" name="正方形/長方形 59">
            <a:extLst>
              <a:ext uri="{FF2B5EF4-FFF2-40B4-BE49-F238E27FC236}">
                <a16:creationId xmlns:a16="http://schemas.microsoft.com/office/drawing/2014/main" id="{0F6F2528-8826-4499-997C-75D3EE061DC6}"/>
              </a:ext>
            </a:extLst>
          </p:cNvPr>
          <p:cNvSpPr/>
          <p:nvPr/>
        </p:nvSpPr>
        <p:spPr>
          <a:xfrm>
            <a:off x="273000" y="454030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Tree>
    <p:extLst>
      <p:ext uri="{BB962C8B-B14F-4D97-AF65-F5344CB8AC3E}">
        <p14:creationId xmlns:p14="http://schemas.microsoft.com/office/powerpoint/2010/main" val="1129017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テキスト ボックス 2"/>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の目利き（参考事例）　その２　</a:t>
            </a:r>
          </a:p>
        </p:txBody>
      </p:sp>
      <p:cxnSp>
        <p:nvCxnSpPr>
          <p:cNvPr id="1244" name="直線コネクタ 45"/>
          <p:cNvCxnSpPr/>
          <p:nvPr/>
        </p:nvCxnSpPr>
        <p:spPr>
          <a:xfrm>
            <a:off x="222020" y="470141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45" name="正方形/長方形 60"/>
          <p:cNvSpPr/>
          <p:nvPr/>
        </p:nvSpPr>
        <p:spPr>
          <a:xfrm>
            <a:off x="273000" y="48421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1246" name="テキスト ボックス 61"/>
          <p:cNvSpPr txBox="1"/>
          <p:nvPr/>
        </p:nvSpPr>
        <p:spPr>
          <a:xfrm>
            <a:off x="546265" y="5297760"/>
            <a:ext cx="8835241" cy="1246495"/>
          </a:xfrm>
          <a:prstGeom prst="rect">
            <a:avLst/>
          </a:prstGeom>
          <a:noFill/>
        </p:spPr>
        <p:txBody>
          <a:bodyPr wrap="square" rtlCol="0">
            <a:spAutoFit/>
          </a:bodyPr>
          <a:lstStyle/>
          <a:p>
            <a:pPr>
              <a:spcAft>
                <a:spcPts val="600"/>
              </a:spcAft>
            </a:pPr>
            <a:r>
              <a:rPr kumimoji="1" lang="ja-JP" altLang="en-US" sz="1000" dirty="0"/>
              <a:t>　営業店の若手担当者から相談があり「後継者さんが、いつも資金繰りに追われている状況」と聞いていました。小規模事業者であり、会社というより個人商店ですので、経営状況はもとより、</a:t>
            </a:r>
            <a:r>
              <a:rPr kumimoji="1" lang="ja-JP" altLang="en-US" sz="1000" spc="-10" dirty="0"/>
              <a:t>何らかの家族の問題があるのではないかとも感じていました。決算書を見たところ、営業赤字が連続しており、</a:t>
            </a:r>
            <a:r>
              <a:rPr kumimoji="1" lang="ja-JP" altLang="en-US" sz="1000" dirty="0"/>
              <a:t>明らかに人件費が高いように感じました。また、製造原価率にもブレがあったため、その点も確認する必要があると感じていました。</a:t>
            </a:r>
            <a:endParaRPr kumimoji="1" lang="en-US" altLang="ja-JP" sz="1000" dirty="0"/>
          </a:p>
          <a:p>
            <a:pPr>
              <a:spcAft>
                <a:spcPts val="600"/>
              </a:spcAft>
            </a:pPr>
            <a:r>
              <a:rPr kumimoji="1" lang="ja-JP" altLang="en-US" sz="1000" dirty="0"/>
              <a:t>　</a:t>
            </a:r>
            <a:r>
              <a:rPr kumimoji="1" lang="ja-JP" altLang="en-US" sz="1000" spc="-10" dirty="0"/>
              <a:t>実際に企業に赴く際には、事業者に理解できるような平易な資料を作成し、家族関係をギクシャクさせないためにも全員が同席で現状を確認しました。</a:t>
            </a:r>
            <a:r>
              <a:rPr kumimoji="1" lang="ja-JP" altLang="en-US" sz="1000" spc="30" dirty="0"/>
              <a:t>引退した先代夫婦が継続して役員報酬を得ていたこと（年金収入があり、役員報酬がなくても十分に生活できた）、和洋菓子では原価に占める割合の</a:t>
            </a:r>
            <a:r>
              <a:rPr kumimoji="1" lang="ja-JP" altLang="en-US" sz="1000" dirty="0"/>
              <a:t>大きな包材費等の発注にも課題が大きいことが分かりました。“家族問題”にも間接的に配慮できたことから、事業者との信頼関係の強化につながった事例となりました。</a:t>
            </a:r>
            <a:endParaRPr kumimoji="1" lang="en-US" altLang="ja-JP" sz="1000" dirty="0"/>
          </a:p>
        </p:txBody>
      </p:sp>
      <p:cxnSp>
        <p:nvCxnSpPr>
          <p:cNvPr id="1247" name="直線コネクタ 62"/>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48" name="グループ化 63"/>
          <p:cNvGrpSpPr/>
          <p:nvPr/>
        </p:nvGrpSpPr>
        <p:grpSpPr>
          <a:xfrm>
            <a:off x="367553" y="1193555"/>
            <a:ext cx="9132226" cy="576000"/>
            <a:chOff x="529931" y="4005263"/>
            <a:chExt cx="9132226" cy="576000"/>
          </a:xfrm>
        </p:grpSpPr>
        <p:grpSp>
          <p:nvGrpSpPr>
            <p:cNvPr id="1249" name="グループ化 64"/>
            <p:cNvGrpSpPr/>
            <p:nvPr/>
          </p:nvGrpSpPr>
          <p:grpSpPr>
            <a:xfrm>
              <a:off x="529931" y="4005263"/>
              <a:ext cx="2774055" cy="576000"/>
              <a:chOff x="4409473" y="1240406"/>
              <a:chExt cx="2774055" cy="576000"/>
            </a:xfrm>
          </p:grpSpPr>
          <p:sp>
            <p:nvSpPr>
              <p:cNvPr id="1250" name="正方形/長方形 66"/>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1251" name="グループ化 67"/>
              <p:cNvGrpSpPr/>
              <p:nvPr/>
            </p:nvGrpSpPr>
            <p:grpSpPr>
              <a:xfrm>
                <a:off x="4409473" y="1240406"/>
                <a:ext cx="576000" cy="576000"/>
                <a:chOff x="279451" y="1197222"/>
                <a:chExt cx="576000" cy="576000"/>
              </a:xfrm>
            </p:grpSpPr>
            <p:sp>
              <p:nvSpPr>
                <p:cNvPr id="1252" name="楕円 68"/>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3" name="テキスト ボックス 69"/>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1254" name="テキスト ボックス 65"/>
            <p:cNvSpPr txBox="1"/>
            <p:nvPr/>
          </p:nvSpPr>
          <p:spPr>
            <a:xfrm>
              <a:off x="3394399" y="4011709"/>
              <a:ext cx="6267758" cy="553998"/>
            </a:xfrm>
            <a:prstGeom prst="rect">
              <a:avLst/>
            </a:prstGeom>
            <a:noFill/>
          </p:spPr>
          <p:txBody>
            <a:bodyPr wrap="square" rtlCol="0">
              <a:spAutoFit/>
            </a:bodyPr>
            <a:lstStyle/>
            <a:p>
              <a:r>
                <a:rPr kumimoji="1" lang="ja-JP" altLang="en-US" sz="1000" dirty="0">
                  <a:latin typeface="+mn-ea"/>
                </a:rPr>
                <a:t>□　家族経営の老舗和菓子店で、観光名所の近隣に立地しており、観光客も来店する</a:t>
              </a:r>
              <a:endParaRPr kumimoji="1" lang="en-US" altLang="ja-JP" sz="1000" dirty="0">
                <a:latin typeface="+mn-ea"/>
              </a:endParaRPr>
            </a:p>
            <a:p>
              <a:r>
                <a:rPr kumimoji="1" lang="ja-JP" altLang="en-US" sz="1000" dirty="0">
                  <a:latin typeface="+mn-ea"/>
                </a:rPr>
                <a:t>□　店頭では季節ごとの生菓子販売が中心、また売店向けの焼菓子も製造（外注）している</a:t>
              </a:r>
              <a:endParaRPr kumimoji="1" lang="en-US" altLang="ja-JP" sz="1000" dirty="0">
                <a:latin typeface="+mn-ea"/>
              </a:endParaRPr>
            </a:p>
            <a:p>
              <a:r>
                <a:rPr kumimoji="1" lang="ja-JP" altLang="en-US" sz="1000" dirty="0">
                  <a:latin typeface="+mn-ea"/>
                </a:rPr>
                <a:t>□　</a:t>
              </a:r>
              <a:r>
                <a:rPr kumimoji="1" lang="ja-JP" altLang="en-US" sz="1000" spc="-30" dirty="0">
                  <a:latin typeface="+mn-ea"/>
                </a:rPr>
                <a:t>数年前の世代交代の直後から資金繰りが悪化しており、事業者自身もその原因が理解できていなかった</a:t>
              </a:r>
              <a:endParaRPr kumimoji="1" lang="en-US" altLang="ja-JP" sz="1000" spc="-30" dirty="0">
                <a:latin typeface="+mn-ea"/>
              </a:endParaRPr>
            </a:p>
          </p:txBody>
        </p:sp>
      </p:grpSp>
      <p:grpSp>
        <p:nvGrpSpPr>
          <p:cNvPr id="1255" name="グループ化 70"/>
          <p:cNvGrpSpPr/>
          <p:nvPr/>
        </p:nvGrpSpPr>
        <p:grpSpPr>
          <a:xfrm>
            <a:off x="367553" y="1981832"/>
            <a:ext cx="9265397" cy="707886"/>
            <a:chOff x="529931" y="4755401"/>
            <a:chExt cx="9265397" cy="707886"/>
          </a:xfrm>
        </p:grpSpPr>
        <p:grpSp>
          <p:nvGrpSpPr>
            <p:cNvPr id="1256" name="グループ化 71"/>
            <p:cNvGrpSpPr/>
            <p:nvPr/>
          </p:nvGrpSpPr>
          <p:grpSpPr>
            <a:xfrm>
              <a:off x="529931" y="4807946"/>
              <a:ext cx="2774055" cy="576000"/>
              <a:chOff x="4409473" y="2044014"/>
              <a:chExt cx="2774055" cy="576000"/>
            </a:xfrm>
          </p:grpSpPr>
          <p:sp>
            <p:nvSpPr>
              <p:cNvPr id="1257" name="正方形/長方形 73"/>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1258" name="楕円 74"/>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1259" name="テキスト ボックス 75"/>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1260" name="テキスト ボックス 72"/>
            <p:cNvSpPr txBox="1"/>
            <p:nvPr/>
          </p:nvSpPr>
          <p:spPr>
            <a:xfrm>
              <a:off x="3394402" y="4755401"/>
              <a:ext cx="6400926" cy="707886"/>
            </a:xfrm>
            <a:prstGeom prst="rect">
              <a:avLst/>
            </a:prstGeom>
            <a:noFill/>
          </p:spPr>
          <p:txBody>
            <a:bodyPr wrap="square" rtlCol="0">
              <a:spAutoFit/>
            </a:bodyPr>
            <a:lstStyle/>
            <a:p>
              <a:r>
                <a:rPr kumimoji="1" lang="ja-JP" altLang="en-US" sz="1000" dirty="0">
                  <a:latin typeface="+mn-ea"/>
                </a:rPr>
                <a:t>□　経営者・後継者ともに自社の財務状況を把握できておらず、場当たり的な経営が限界になっていた</a:t>
              </a:r>
              <a:endParaRPr kumimoji="1" lang="en-US" altLang="ja-JP" sz="1000" dirty="0">
                <a:latin typeface="+mn-ea"/>
              </a:endParaRPr>
            </a:p>
            <a:p>
              <a:r>
                <a:rPr kumimoji="1" lang="ja-JP" altLang="en-US" sz="1000" dirty="0">
                  <a:latin typeface="+mn-ea"/>
                </a:rPr>
                <a:t>□　先代夫婦と後継者夫婦（親子で師弟）には、家族だから言えない微妙な関係があった</a:t>
              </a:r>
              <a:endParaRPr kumimoji="1" lang="en-US" altLang="ja-JP" sz="1000" dirty="0">
                <a:latin typeface="+mn-ea"/>
              </a:endParaRPr>
            </a:p>
            <a:p>
              <a:r>
                <a:rPr kumimoji="1" lang="ja-JP" altLang="en-US" sz="1000" dirty="0">
                  <a:latin typeface="+mn-ea"/>
                </a:rPr>
                <a:t>　　（二家族の生活維持を無視して、経営改善は成り立たないという認識）</a:t>
              </a:r>
              <a:endParaRPr kumimoji="1" lang="en-US" altLang="ja-JP" sz="1000" dirty="0">
                <a:latin typeface="+mn-ea"/>
              </a:endParaRPr>
            </a:p>
            <a:p>
              <a:r>
                <a:rPr kumimoji="1" lang="ja-JP" altLang="en-US" sz="1000" dirty="0">
                  <a:latin typeface="+mn-ea"/>
                </a:rPr>
                <a:t>□　</a:t>
              </a:r>
              <a:r>
                <a:rPr kumimoji="1" lang="ja-JP" altLang="en-US" sz="1000" spc="-50" dirty="0">
                  <a:latin typeface="+mn-ea"/>
                </a:rPr>
                <a:t>観光名所までの街道に面しており立地条件が良く、更なる観光客（一見の顧客）の確保に可能性があった</a:t>
              </a:r>
              <a:endParaRPr kumimoji="1" lang="en-US" altLang="ja-JP" sz="1000" spc="-50" dirty="0">
                <a:latin typeface="+mn-ea"/>
              </a:endParaRPr>
            </a:p>
          </p:txBody>
        </p:sp>
      </p:grpSp>
      <p:grpSp>
        <p:nvGrpSpPr>
          <p:cNvPr id="1261" name="グループ化 76"/>
          <p:cNvGrpSpPr/>
          <p:nvPr/>
        </p:nvGrpSpPr>
        <p:grpSpPr>
          <a:xfrm>
            <a:off x="367553" y="2897442"/>
            <a:ext cx="9100595" cy="707886"/>
            <a:chOff x="367553" y="1999085"/>
            <a:chExt cx="9100595" cy="707886"/>
          </a:xfrm>
        </p:grpSpPr>
        <p:sp>
          <p:nvSpPr>
            <p:cNvPr id="1262" name="楕円 77"/>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63" name="正方形/長方形 78"/>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1264" name="正方形/長方形 7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1265" name="テキスト ボックス 80"/>
            <p:cNvSpPr txBox="1"/>
            <p:nvPr/>
          </p:nvSpPr>
          <p:spPr>
            <a:xfrm>
              <a:off x="3232021" y="1999085"/>
              <a:ext cx="6236127" cy="707886"/>
            </a:xfrm>
            <a:prstGeom prst="rect">
              <a:avLst/>
            </a:prstGeom>
            <a:noFill/>
          </p:spPr>
          <p:txBody>
            <a:bodyPr wrap="square" rtlCol="0">
              <a:spAutoFit/>
            </a:bodyPr>
            <a:lstStyle/>
            <a:p>
              <a:r>
                <a:rPr kumimoji="1" lang="ja-JP" altLang="en-US" sz="1000" dirty="0">
                  <a:latin typeface="+mn-ea"/>
                </a:rPr>
                <a:t>□　現状分析や課題の共有のため、経営者の金融リテラシーに合わせた資料を作成</a:t>
              </a:r>
              <a:endParaRPr kumimoji="1" lang="en-US" altLang="ja-JP" sz="1000" dirty="0">
                <a:latin typeface="+mn-ea"/>
              </a:endParaRPr>
            </a:p>
            <a:p>
              <a:r>
                <a:rPr kumimoji="1" lang="ja-JP" altLang="en-US" sz="1000" dirty="0">
                  <a:latin typeface="+mn-ea"/>
                </a:rPr>
                <a:t>□　</a:t>
              </a:r>
              <a:r>
                <a:rPr kumimoji="1" lang="ja-JP" altLang="en-US" sz="1000" spc="-30" dirty="0">
                  <a:latin typeface="+mn-ea"/>
                </a:rPr>
                <a:t>説明は、経営会議（家族会議）にて、全員出席のもとで必ず実施し、家族全員の意識を共有した</a:t>
              </a:r>
              <a:endParaRPr kumimoji="1" lang="en-US" altLang="ja-JP" sz="1000" spc="-30" dirty="0">
                <a:latin typeface="+mn-ea"/>
              </a:endParaRPr>
            </a:p>
            <a:p>
              <a:r>
                <a:rPr kumimoji="1" lang="ja-JP" altLang="en-US" sz="1000" dirty="0">
                  <a:latin typeface="+mn-ea"/>
                </a:rPr>
                <a:t>□　出来る範囲で正確な原価を把握するため、コスト構造について事業者と一緒に分析を実施　</a:t>
              </a:r>
              <a:endParaRPr kumimoji="1" lang="en-US" altLang="ja-JP" sz="1000" dirty="0">
                <a:latin typeface="+mn-ea"/>
              </a:endParaRPr>
            </a:p>
            <a:p>
              <a:r>
                <a:rPr kumimoji="1" lang="ja-JP" altLang="en-US" sz="1000" dirty="0">
                  <a:latin typeface="+mn-ea"/>
                </a:rPr>
                <a:t>□　</a:t>
              </a:r>
              <a:r>
                <a:rPr kumimoji="1" lang="ja-JP" altLang="en-US" sz="1000" spc="-70" dirty="0">
                  <a:latin typeface="+mn-ea"/>
                </a:rPr>
                <a:t>専門家を活用し、新規顧客の増加に向けた支援、レイアウト変更や店舗改装のための補助金申請支援を実施</a:t>
              </a:r>
              <a:endParaRPr kumimoji="1" lang="en-US" altLang="ja-JP" sz="1000" spc="-70" dirty="0">
                <a:latin typeface="+mn-ea"/>
              </a:endParaRPr>
            </a:p>
          </p:txBody>
        </p:sp>
      </p:grpSp>
      <p:grpSp>
        <p:nvGrpSpPr>
          <p:cNvPr id="1266" name="グループ化 81"/>
          <p:cNvGrpSpPr/>
          <p:nvPr/>
        </p:nvGrpSpPr>
        <p:grpSpPr>
          <a:xfrm>
            <a:off x="367553" y="3900872"/>
            <a:ext cx="9335247" cy="576000"/>
            <a:chOff x="367553" y="2051424"/>
            <a:chExt cx="9335247" cy="576000"/>
          </a:xfrm>
        </p:grpSpPr>
        <p:sp>
          <p:nvSpPr>
            <p:cNvPr id="1267" name="楕円 82"/>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68" name="正方形/長方形 83"/>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1269" name="正方形/長方形 8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270" name="テキスト ボックス 85"/>
            <p:cNvSpPr txBox="1"/>
            <p:nvPr/>
          </p:nvSpPr>
          <p:spPr>
            <a:xfrm>
              <a:off x="3232021" y="2065483"/>
              <a:ext cx="6470779" cy="553998"/>
            </a:xfrm>
            <a:prstGeom prst="rect">
              <a:avLst/>
            </a:prstGeom>
            <a:noFill/>
          </p:spPr>
          <p:txBody>
            <a:bodyPr wrap="square" rtlCol="0">
              <a:spAutoFit/>
            </a:bodyPr>
            <a:lstStyle/>
            <a:p>
              <a:r>
                <a:rPr kumimoji="1" lang="ja-JP" altLang="en-US" sz="1000" dirty="0">
                  <a:latin typeface="+mn-ea"/>
                </a:rPr>
                <a:t>□　主要商品の原価を再算定し、正確な原価に基づく適正価格での販売（値上げ）を実施</a:t>
              </a:r>
              <a:endParaRPr kumimoji="1" lang="en-US" altLang="ja-JP" sz="1000" dirty="0">
                <a:latin typeface="+mn-ea"/>
              </a:endParaRPr>
            </a:p>
            <a:p>
              <a:r>
                <a:rPr kumimoji="1" lang="ja-JP" altLang="en-US" sz="1000" dirty="0">
                  <a:latin typeface="+mn-ea"/>
                </a:rPr>
                <a:t>□　立地を生かした集客増強のため、店外タペストリーや陳列方法等の改善を補助金活用にて実施</a:t>
              </a:r>
              <a:endParaRPr kumimoji="1" lang="en-US" altLang="ja-JP" sz="1000" dirty="0">
                <a:latin typeface="+mn-ea"/>
              </a:endParaRPr>
            </a:p>
            <a:p>
              <a:r>
                <a:rPr kumimoji="1" lang="ja-JP" altLang="en-US" sz="1000" dirty="0">
                  <a:latin typeface="+mn-ea"/>
                </a:rPr>
                <a:t>□　後継者が中心となり事業を展開し、短期間で黒字化を達成</a:t>
              </a:r>
              <a:endParaRPr kumimoji="1" lang="en-US" altLang="ja-JP" sz="1000" dirty="0">
                <a:latin typeface="+mn-ea"/>
              </a:endParaRPr>
            </a:p>
          </p:txBody>
        </p:sp>
      </p:grpSp>
      <p:cxnSp>
        <p:nvCxnSpPr>
          <p:cNvPr id="1271" name="直線コネクタ 86"/>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86901" y="488100"/>
            <a:ext cx="8379129" cy="400110"/>
          </a:xfrm>
          <a:prstGeom prst="rect">
            <a:avLst/>
          </a:prstGeom>
          <a:noFill/>
        </p:spPr>
        <p:txBody>
          <a:bodyPr wrap="square" rtlCol="0">
            <a:spAutoFit/>
          </a:bodyPr>
          <a:lstStyle/>
          <a:p>
            <a:r>
              <a:rPr kumimoji="1" lang="ja-JP" altLang="en-US" sz="1000" dirty="0">
                <a:latin typeface="+mn-ea"/>
              </a:rPr>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latin typeface="+mn-ea"/>
            </a:endParaRPr>
          </a:p>
        </p:txBody>
      </p:sp>
      <p:sp>
        <p:nvSpPr>
          <p:cNvPr id="35"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45</a:t>
            </a:fld>
            <a:endParaRPr kumimoji="1" lang="ja-JP" altLang="en-US"/>
          </a:p>
        </p:txBody>
      </p:sp>
      <p:sp>
        <p:nvSpPr>
          <p:cNvPr id="36" name="テキスト ボックス 3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7" name="テキスト ボックス 3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Tree>
    <p:extLst>
      <p:ext uri="{BB962C8B-B14F-4D97-AF65-F5344CB8AC3E}">
        <p14:creationId xmlns:p14="http://schemas.microsoft.com/office/powerpoint/2010/main" val="1138554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46</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6" name="タイトル 2"/>
          <p:cNvSpPr txBox="1">
            <a:spLocks/>
          </p:cNvSpPr>
          <p:nvPr/>
        </p:nvSpPr>
        <p:spPr>
          <a:xfrm>
            <a:off x="352747" y="249003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t>６　卸売業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131824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の目利き（決算</a:t>
            </a:r>
            <a:r>
              <a:rPr kumimoji="1" lang="ja-JP" altLang="en-US" b="1" u="sng">
                <a:latin typeface="+mn-ea"/>
              </a:rPr>
              <a:t>資料編）　その１</a:t>
            </a:r>
            <a:r>
              <a:rPr kumimoji="1" lang="ja-JP" altLang="en-US" u="sng">
                <a:latin typeface="HGP創英角ｺﾞｼｯｸUB" panose="020B0900000000000000" pitchFamily="50" charset="-128"/>
                <a:ea typeface="HGP創英角ｺﾞｼｯｸUB" panose="020B0900000000000000" pitchFamily="50" charset="-128"/>
              </a:rPr>
              <a:t>　</a:t>
            </a:r>
            <a:endParaRPr kumimoji="1" lang="ja-JP" altLang="en-US" u="sng"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84525" y="502660"/>
            <a:ext cx="8372879" cy="400110"/>
          </a:xfrm>
          <a:prstGeom prst="rect">
            <a:avLst/>
          </a:prstGeom>
          <a:noFill/>
        </p:spPr>
        <p:txBody>
          <a:bodyPr wrap="square" rtlCol="0">
            <a:spAutoFit/>
          </a:bodyPr>
          <a:lstStyle/>
          <a:p>
            <a:r>
              <a:rPr kumimoji="1" lang="ja-JP" altLang="en-US" sz="1000" dirty="0"/>
              <a:t>中小卸売業は、コロナの影響に限らず、業界構造や後継者の問題等を含めて具体的で明確な生き残り戦略が見出しにくい業種といえます。</a:t>
            </a:r>
            <a:endParaRPr kumimoji="1" lang="en-US" altLang="ja-JP" sz="1000" dirty="0"/>
          </a:p>
          <a:p>
            <a:r>
              <a:rPr kumimoji="1" lang="ja-JP" altLang="en-US" sz="1000" dirty="0"/>
              <a:t>一方で、流通段階における役割に大きな変化はなく、支援の初動で必要なポイントも大きく変わりません。</a:t>
            </a:r>
            <a:endParaRPr kumimoji="1" lang="en-US" altLang="ja-JP" sz="1000" dirty="0"/>
          </a:p>
        </p:txBody>
      </p:sp>
      <p:grpSp>
        <p:nvGrpSpPr>
          <p:cNvPr id="6" name="グループ化 5">
            <a:extLst>
              <a:ext uri="{FF2B5EF4-FFF2-40B4-BE49-F238E27FC236}">
                <a16:creationId xmlns:a16="http://schemas.microsoft.com/office/drawing/2014/main" id="{5E884CE4-7976-D7A1-5B0C-23C75388CDF5}"/>
              </a:ext>
            </a:extLst>
          </p:cNvPr>
          <p:cNvGrpSpPr/>
          <p:nvPr/>
        </p:nvGrpSpPr>
        <p:grpSpPr>
          <a:xfrm>
            <a:off x="265233" y="1101828"/>
            <a:ext cx="3148012" cy="885825"/>
            <a:chOff x="333374" y="789944"/>
            <a:chExt cx="3148012" cy="885825"/>
          </a:xfrm>
        </p:grpSpPr>
        <p:grpSp>
          <p:nvGrpSpPr>
            <p:cNvPr id="7" name="グループ化 6">
              <a:extLst>
                <a:ext uri="{FF2B5EF4-FFF2-40B4-BE49-F238E27FC236}">
                  <a16:creationId xmlns:a16="http://schemas.microsoft.com/office/drawing/2014/main" id="{EDFCFD36-F361-C742-9876-4F8D0F48C30F}"/>
                </a:ext>
              </a:extLst>
            </p:cNvPr>
            <p:cNvGrpSpPr/>
            <p:nvPr/>
          </p:nvGrpSpPr>
          <p:grpSpPr>
            <a:xfrm>
              <a:off x="333374" y="789944"/>
              <a:ext cx="1162051" cy="885825"/>
              <a:chOff x="295274" y="1523999"/>
              <a:chExt cx="1162051" cy="885825"/>
            </a:xfrm>
          </p:grpSpPr>
          <p:sp>
            <p:nvSpPr>
              <p:cNvPr id="9" name="楕円 8">
                <a:extLst>
                  <a:ext uri="{FF2B5EF4-FFF2-40B4-BE49-F238E27FC236}">
                    <a16:creationId xmlns:a16="http://schemas.microsoft.com/office/drawing/2014/main" id="{8FCBFA55-378B-8445-E2D7-BF1B707D6605}"/>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8F61607-698E-EB9C-0F1F-A11B1AA5D175}"/>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2CF2A8A7-1EC9-0F25-0BAA-32C4E52FB5C0}"/>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売上高営業利益率</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11AF3A63-A647-5D8F-F4E1-F8A3AAD67E09}"/>
              </a:ext>
            </a:extLst>
          </p:cNvPr>
          <p:cNvSpPr txBox="1"/>
          <p:nvPr/>
        </p:nvSpPr>
        <p:spPr>
          <a:xfrm>
            <a:off x="3449994" y="1184504"/>
            <a:ext cx="6329629" cy="707886"/>
          </a:xfrm>
          <a:prstGeom prst="rect">
            <a:avLst/>
          </a:prstGeom>
          <a:noFill/>
        </p:spPr>
        <p:txBody>
          <a:bodyPr wrap="square" rtlCol="0">
            <a:spAutoFit/>
          </a:bodyPr>
          <a:lstStyle/>
          <a:p>
            <a:r>
              <a:rPr kumimoji="1" lang="ja-JP" altLang="en-US" sz="1000" dirty="0">
                <a:latin typeface="+mn-ea"/>
              </a:rPr>
              <a:t>□　同業他社の業界平均を目安として押さえる</a:t>
            </a:r>
            <a:endParaRPr kumimoji="1" lang="en-US" altLang="ja-JP" sz="1000" dirty="0">
              <a:latin typeface="+mn-ea"/>
            </a:endParaRPr>
          </a:p>
          <a:p>
            <a:r>
              <a:rPr kumimoji="1" lang="ja-JP" altLang="en-US" sz="1000" dirty="0">
                <a:latin typeface="+mn-ea"/>
              </a:rPr>
              <a:t>□　建設業や製造業と異なり、売上高総利益率（粗利益率）よりも、まずは売上高営業利益率に着目</a:t>
            </a:r>
            <a:endParaRPr kumimoji="1" lang="en-US" altLang="ja-JP" sz="1000" dirty="0">
              <a:latin typeface="+mn-ea"/>
            </a:endParaRPr>
          </a:p>
          <a:p>
            <a:r>
              <a:rPr kumimoji="1" lang="ja-JP" altLang="en-US" sz="1000" dirty="0">
                <a:latin typeface="+mn-ea"/>
              </a:rPr>
              <a:t>□　平均値は、あくまでも</a:t>
            </a:r>
            <a:r>
              <a:rPr kumimoji="1" lang="en-US" altLang="ja-JP" sz="1000" dirty="0">
                <a:latin typeface="+mn-ea"/>
              </a:rPr>
              <a:t>”</a:t>
            </a:r>
            <a:r>
              <a:rPr kumimoji="1" lang="ja-JP" altLang="en-US" sz="1000" dirty="0">
                <a:latin typeface="+mn-ea"/>
              </a:rPr>
              <a:t>目安“であって、良し悪しを決める”判断の基準</a:t>
            </a:r>
            <a:r>
              <a:rPr kumimoji="1" lang="en-US" altLang="ja-JP" sz="1000" dirty="0">
                <a:latin typeface="+mn-ea"/>
              </a:rPr>
              <a:t>”</a:t>
            </a:r>
            <a:r>
              <a:rPr kumimoji="1" lang="ja-JP" altLang="en-US" sz="1000" dirty="0">
                <a:latin typeface="+mn-ea"/>
              </a:rPr>
              <a:t>ではない</a:t>
            </a:r>
            <a:endParaRPr kumimoji="1" lang="en-US" altLang="ja-JP" sz="1000" dirty="0">
              <a:latin typeface="+mn-ea"/>
            </a:endParaRPr>
          </a:p>
          <a:p>
            <a:r>
              <a:rPr kumimoji="1" lang="ja-JP" altLang="en-US" sz="1000" dirty="0">
                <a:latin typeface="+mn-ea"/>
              </a:rPr>
              <a:t>□　商品の保守・修繕等のサービスについては、売上・費用に入るかなどにも留意は必要</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A55E5D84-8B3C-6A2B-9593-EF83A51FF304}"/>
              </a:ext>
            </a:extLst>
          </p:cNvPr>
          <p:cNvSpPr txBox="1"/>
          <p:nvPr/>
        </p:nvSpPr>
        <p:spPr>
          <a:xfrm>
            <a:off x="565629" y="2042427"/>
            <a:ext cx="8921904" cy="707886"/>
          </a:xfrm>
          <a:prstGeom prst="rect">
            <a:avLst/>
          </a:prstGeom>
          <a:noFill/>
        </p:spPr>
        <p:txBody>
          <a:bodyPr wrap="square" rtlCol="0">
            <a:spAutoFit/>
          </a:bodyPr>
          <a:lstStyle/>
          <a:p>
            <a:r>
              <a:rPr kumimoji="1" lang="ja-JP" altLang="en-US" sz="1000" dirty="0"/>
              <a:t>　</a:t>
            </a:r>
            <a:r>
              <a:rPr kumimoji="1" lang="ja-JP" altLang="en-US" sz="1000" spc="-60" dirty="0"/>
              <a:t>卸売業は、建設業・製造業と異なり、自社でモノや成果物を完成させて利益を上げるわけではありません。</a:t>
            </a:r>
            <a:r>
              <a:rPr kumimoji="1" lang="ja-JP" altLang="en-US" sz="1000" spc="-50" dirty="0"/>
              <a:t>販売向け資産（在庫や倉庫）を駆使して、営業マン</a:t>
            </a:r>
            <a:r>
              <a:rPr kumimoji="1" lang="ja-JP" altLang="en-US" sz="1000" spc="-40" dirty="0"/>
              <a:t>（販売費及び一般管理費）が売上を稼ぐ事業構造です。しかも、地域の中小規模の卸売業の場合は、販売先のみならず、</a:t>
            </a:r>
            <a:r>
              <a:rPr kumimoji="1" lang="ja-JP" altLang="en-US" sz="1000" spc="-50" dirty="0"/>
              <a:t>仕入先にも価格交渉力が乏しいことが</a:t>
            </a:r>
            <a:r>
              <a:rPr kumimoji="1" lang="ja-JP" altLang="en-US" sz="1000" spc="-40" dirty="0"/>
              <a:t>多いので、</a:t>
            </a:r>
            <a:r>
              <a:rPr kumimoji="1" lang="ja-JP" altLang="en-US" sz="1000" spc="-50" dirty="0"/>
              <a:t>支援の初動段階では、売上高総利益率よりも、</a:t>
            </a:r>
            <a:r>
              <a:rPr kumimoji="1" lang="ja-JP" altLang="en-US" sz="1000" spc="-60" dirty="0"/>
              <a:t>本業収益力（ヒト・モノのバランス）を指し示す「売上高営業利益率の推移や現状の確認」がポイント</a:t>
            </a:r>
            <a:r>
              <a:rPr kumimoji="1" lang="ja-JP" altLang="en-US" sz="1000" spc="-50" dirty="0"/>
              <a:t>になります。</a:t>
            </a:r>
            <a:endParaRPr kumimoji="1" lang="en-US" altLang="ja-JP" sz="1000" spc="-50" dirty="0"/>
          </a:p>
        </p:txBody>
      </p:sp>
      <p:grpSp>
        <p:nvGrpSpPr>
          <p:cNvPr id="19" name="グループ化 18">
            <a:extLst>
              <a:ext uri="{FF2B5EF4-FFF2-40B4-BE49-F238E27FC236}">
                <a16:creationId xmlns:a16="http://schemas.microsoft.com/office/drawing/2014/main" id="{F0568D35-4051-6A82-0D32-461CAB4A030B}"/>
              </a:ext>
            </a:extLst>
          </p:cNvPr>
          <p:cNvGrpSpPr/>
          <p:nvPr/>
        </p:nvGrpSpPr>
        <p:grpSpPr>
          <a:xfrm>
            <a:off x="268827" y="2905906"/>
            <a:ext cx="3148012" cy="885825"/>
            <a:chOff x="333374" y="1883470"/>
            <a:chExt cx="3148012" cy="885825"/>
          </a:xfrm>
        </p:grpSpPr>
        <p:grpSp>
          <p:nvGrpSpPr>
            <p:cNvPr id="20" name="グループ化 19">
              <a:extLst>
                <a:ext uri="{FF2B5EF4-FFF2-40B4-BE49-F238E27FC236}">
                  <a16:creationId xmlns:a16="http://schemas.microsoft.com/office/drawing/2014/main" id="{A676DDE3-B4F7-89F7-2011-C40BBF08CB59}"/>
                </a:ext>
              </a:extLst>
            </p:cNvPr>
            <p:cNvGrpSpPr/>
            <p:nvPr/>
          </p:nvGrpSpPr>
          <p:grpSpPr>
            <a:xfrm>
              <a:off x="333374" y="1883470"/>
              <a:ext cx="1162051" cy="885825"/>
              <a:chOff x="2409824" y="3038474"/>
              <a:chExt cx="1162051" cy="885825"/>
            </a:xfrm>
          </p:grpSpPr>
          <p:sp>
            <p:nvSpPr>
              <p:cNvPr id="22" name="楕円 21">
                <a:extLst>
                  <a:ext uri="{FF2B5EF4-FFF2-40B4-BE49-F238E27FC236}">
                    <a16:creationId xmlns:a16="http://schemas.microsoft.com/office/drawing/2014/main" id="{626E9B01-501B-289A-D0A1-4DAFDB6D2ADA}"/>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17FD975-57F6-0312-0FEB-04F797395A3E}"/>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1" name="正方形/長方形 20">
              <a:extLst>
                <a:ext uri="{FF2B5EF4-FFF2-40B4-BE49-F238E27FC236}">
                  <a16:creationId xmlns:a16="http://schemas.microsoft.com/office/drawing/2014/main" id="{9BBD9C67-9395-66A0-8445-29069D2A7431}"/>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棚卸資産回転日数</a:t>
              </a:r>
              <a:endParaRPr kumimoji="1" lang="en-US" altLang="ja-JP" sz="1400" b="1" dirty="0">
                <a:solidFill>
                  <a:schemeClr val="tx1"/>
                </a:solidFill>
              </a:endParaRPr>
            </a:p>
            <a:p>
              <a:pPr algn="ctr"/>
              <a:r>
                <a:rPr kumimoji="1" lang="ja-JP" altLang="en-US" sz="1100" b="1" dirty="0">
                  <a:solidFill>
                    <a:schemeClr val="tx1"/>
                  </a:solidFill>
                </a:rPr>
                <a:t>（率ではありません）</a:t>
              </a:r>
              <a:endParaRPr kumimoji="1" lang="en-US" altLang="ja-JP" sz="1100" b="1" dirty="0">
                <a:solidFill>
                  <a:schemeClr val="tx1"/>
                </a:solidFill>
              </a:endParaRPr>
            </a:p>
          </p:txBody>
        </p:sp>
      </p:grpSp>
      <p:sp>
        <p:nvSpPr>
          <p:cNvPr id="24" name="テキスト ボックス 23">
            <a:extLst>
              <a:ext uri="{FF2B5EF4-FFF2-40B4-BE49-F238E27FC236}">
                <a16:creationId xmlns:a16="http://schemas.microsoft.com/office/drawing/2014/main" id="{46267675-EE61-EE9F-E422-7CD2D2903AA2}"/>
              </a:ext>
            </a:extLst>
          </p:cNvPr>
          <p:cNvSpPr txBox="1"/>
          <p:nvPr/>
        </p:nvSpPr>
        <p:spPr>
          <a:xfrm>
            <a:off x="3449994" y="3009289"/>
            <a:ext cx="6317722" cy="707886"/>
          </a:xfrm>
          <a:prstGeom prst="rect">
            <a:avLst/>
          </a:prstGeom>
          <a:noFill/>
        </p:spPr>
        <p:txBody>
          <a:bodyPr wrap="square" rtlCol="0">
            <a:spAutoFit/>
          </a:bodyPr>
          <a:lstStyle/>
          <a:p>
            <a:r>
              <a:rPr kumimoji="1" lang="ja-JP" altLang="en-US" sz="1000" dirty="0"/>
              <a:t>□　</a:t>
            </a:r>
            <a:r>
              <a:rPr kumimoji="1" lang="ja-JP" altLang="en-US" sz="1000" dirty="0">
                <a:latin typeface="+mn-ea"/>
              </a:rPr>
              <a:t>棚卸資産回転日数 ＝  棚卸資産  </a:t>
            </a:r>
            <a:r>
              <a:rPr kumimoji="1" lang="en-US" altLang="ja-JP" sz="1000" dirty="0">
                <a:latin typeface="+mn-ea"/>
              </a:rPr>
              <a:t>÷</a:t>
            </a:r>
            <a:r>
              <a:rPr kumimoji="1" lang="ja-JP" altLang="en-US" sz="1000" dirty="0">
                <a:latin typeface="+mn-ea"/>
              </a:rPr>
              <a:t>（売上高</a:t>
            </a:r>
            <a:r>
              <a:rPr kumimoji="1" lang="en-US" altLang="ja-JP" sz="1000" dirty="0">
                <a:latin typeface="+mn-ea"/>
              </a:rPr>
              <a:t>÷365</a:t>
            </a:r>
            <a:r>
              <a:rPr kumimoji="1" lang="ja-JP" altLang="en-US" sz="1000" dirty="0">
                <a:latin typeface="+mn-ea"/>
              </a:rPr>
              <a:t>日）</a:t>
            </a:r>
            <a:endParaRPr kumimoji="1" lang="en-US" altLang="ja-JP" sz="1000" dirty="0">
              <a:latin typeface="+mn-ea"/>
            </a:endParaRPr>
          </a:p>
          <a:p>
            <a:r>
              <a:rPr kumimoji="1" lang="ja-JP" altLang="en-US" sz="1000" dirty="0">
                <a:latin typeface="+mn-ea"/>
              </a:rPr>
              <a:t>□　業界平均も把握しておくが、あくまでも“目安”とする</a:t>
            </a:r>
            <a:endParaRPr kumimoji="1" lang="en-US" altLang="ja-JP" sz="1000" dirty="0">
              <a:latin typeface="+mn-ea"/>
            </a:endParaRPr>
          </a:p>
          <a:p>
            <a:r>
              <a:rPr kumimoji="1" lang="ja-JP" altLang="en-US" sz="1000" dirty="0">
                <a:latin typeface="+mn-ea"/>
              </a:rPr>
              <a:t>□　</a:t>
            </a:r>
            <a:r>
              <a:rPr kumimoji="1" lang="ja-JP" altLang="en-US" sz="1000" spc="-20" dirty="0">
                <a:latin typeface="+mn-ea"/>
              </a:rPr>
              <a:t>日数（または月数）で理解しておくことは、現場と言語（現場の単位）を合わせる意味合いもある</a:t>
            </a:r>
            <a:endParaRPr kumimoji="1" lang="en-US" altLang="ja-JP" sz="1000" spc="-20" dirty="0">
              <a:latin typeface="+mn-ea"/>
            </a:endParaRPr>
          </a:p>
          <a:p>
            <a:r>
              <a:rPr kumimoji="1" lang="ja-JP" altLang="en-US" sz="1000" dirty="0">
                <a:latin typeface="+mn-ea"/>
              </a:rPr>
              <a:t>　　（中小卸売業の在庫に関する感覚は、“〇日分”、“〇か月分”ということが多い）</a:t>
            </a:r>
            <a:endParaRPr kumimoji="1" lang="en-US" altLang="ja-JP" sz="1000" dirty="0">
              <a:latin typeface="+mn-ea"/>
            </a:endParaRPr>
          </a:p>
        </p:txBody>
      </p:sp>
      <p:sp>
        <p:nvSpPr>
          <p:cNvPr id="25" name="テキスト ボックス 24">
            <a:extLst>
              <a:ext uri="{FF2B5EF4-FFF2-40B4-BE49-F238E27FC236}">
                <a16:creationId xmlns:a16="http://schemas.microsoft.com/office/drawing/2014/main" id="{E8B172B2-5C1D-AE8C-F9F2-F0BE45DFF30F}"/>
              </a:ext>
            </a:extLst>
          </p:cNvPr>
          <p:cNvSpPr txBox="1"/>
          <p:nvPr/>
        </p:nvSpPr>
        <p:spPr>
          <a:xfrm>
            <a:off x="549478" y="3869532"/>
            <a:ext cx="8888653" cy="707886"/>
          </a:xfrm>
          <a:prstGeom prst="rect">
            <a:avLst/>
          </a:prstGeom>
          <a:noFill/>
        </p:spPr>
        <p:txBody>
          <a:bodyPr wrap="square" rtlCol="0">
            <a:spAutoFit/>
          </a:bodyPr>
          <a:lstStyle/>
          <a:p>
            <a:r>
              <a:rPr kumimoji="1" lang="ja-JP" altLang="en-US" sz="1000" dirty="0">
                <a:latin typeface="+mn-ea"/>
              </a:rPr>
              <a:t>　棚卸資産回転日数は、販売用の資産である棚卸資産の運用効率を示す指標であり、“回転率”で勝負する傾向にある卸売業では重要です。しかし、その良し悪しを判断するためというよりは、現場をヒアリングする時の“準備”のために大切です。特に販売先が小売業の場合は、日数や月数で在庫の基準を定めることが多いので、“取引きの循環”に合わせた言語で把握することのほうが重要といえます。</a:t>
            </a:r>
            <a:endParaRPr kumimoji="1" lang="en-US" altLang="ja-JP" sz="1000" dirty="0">
              <a:latin typeface="+mn-ea"/>
            </a:endParaRPr>
          </a:p>
          <a:p>
            <a:r>
              <a:rPr kumimoji="1" lang="ja-JP" altLang="en-US" sz="1000" spc="-20" dirty="0">
                <a:latin typeface="+mn-ea"/>
              </a:rPr>
              <a:t>　分析結果としての“回転日数（月数）”と、現場・営業へのヒアリング結果や“現場感覚”との差異は、実態把握や窮境原因を探る大切な切り口になります。</a:t>
            </a:r>
            <a:endParaRPr kumimoji="1" lang="en-US" altLang="ja-JP" sz="1000" spc="-20" dirty="0">
              <a:latin typeface="+mn-ea"/>
            </a:endParaRPr>
          </a:p>
        </p:txBody>
      </p:sp>
      <p:grpSp>
        <p:nvGrpSpPr>
          <p:cNvPr id="26" name="グループ化 25">
            <a:extLst>
              <a:ext uri="{FF2B5EF4-FFF2-40B4-BE49-F238E27FC236}">
                <a16:creationId xmlns:a16="http://schemas.microsoft.com/office/drawing/2014/main" id="{A2C105E1-0747-9B9C-E9B7-7EB484513DE9}"/>
              </a:ext>
            </a:extLst>
          </p:cNvPr>
          <p:cNvGrpSpPr/>
          <p:nvPr/>
        </p:nvGrpSpPr>
        <p:grpSpPr>
          <a:xfrm>
            <a:off x="268827" y="4922010"/>
            <a:ext cx="3148012" cy="885825"/>
            <a:chOff x="333374" y="2994009"/>
            <a:chExt cx="3148012" cy="885825"/>
          </a:xfrm>
        </p:grpSpPr>
        <p:grpSp>
          <p:nvGrpSpPr>
            <p:cNvPr id="27" name="グループ化 26">
              <a:extLst>
                <a:ext uri="{FF2B5EF4-FFF2-40B4-BE49-F238E27FC236}">
                  <a16:creationId xmlns:a16="http://schemas.microsoft.com/office/drawing/2014/main" id="{AD80B2D1-2F36-FF0C-E94D-76AE0C5292CD}"/>
                </a:ext>
              </a:extLst>
            </p:cNvPr>
            <p:cNvGrpSpPr/>
            <p:nvPr/>
          </p:nvGrpSpPr>
          <p:grpSpPr>
            <a:xfrm>
              <a:off x="333374" y="2994009"/>
              <a:ext cx="1162051" cy="885825"/>
              <a:chOff x="2409824" y="3038474"/>
              <a:chExt cx="1162051" cy="885825"/>
            </a:xfrm>
            <a:noFill/>
          </p:grpSpPr>
          <p:sp>
            <p:nvSpPr>
              <p:cNvPr id="29" name="楕円 28">
                <a:extLst>
                  <a:ext uri="{FF2B5EF4-FFF2-40B4-BE49-F238E27FC236}">
                    <a16:creationId xmlns:a16="http://schemas.microsoft.com/office/drawing/2014/main" id="{B835EC18-993B-860F-FC71-E52499C1774A}"/>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C6103B4-2203-4D74-5349-54A110CD2AC6}"/>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28" name="正方形/長方形 27">
              <a:extLst>
                <a:ext uri="{FF2B5EF4-FFF2-40B4-BE49-F238E27FC236}">
                  <a16:creationId xmlns:a16="http://schemas.microsoft.com/office/drawing/2014/main" id="{AC6E4AE3-1B9D-C0E4-59F4-29DD40C872BB}"/>
                </a:ext>
              </a:extLst>
            </p:cNvPr>
            <p:cNvSpPr/>
            <p:nvPr/>
          </p:nvSpPr>
          <p:spPr>
            <a:xfrm>
              <a:off x="1500185"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総資本回転率</a:t>
              </a:r>
              <a:endParaRPr kumimoji="1" lang="en-US" altLang="ja-JP" sz="1400" b="1" dirty="0">
                <a:solidFill>
                  <a:schemeClr val="tx1"/>
                </a:solidFill>
              </a:endParaRPr>
            </a:p>
          </p:txBody>
        </p:sp>
      </p:grpSp>
      <p:sp>
        <p:nvSpPr>
          <p:cNvPr id="32" name="テキスト ボックス 31">
            <a:extLst>
              <a:ext uri="{FF2B5EF4-FFF2-40B4-BE49-F238E27FC236}">
                <a16:creationId xmlns:a16="http://schemas.microsoft.com/office/drawing/2014/main" id="{9E36B426-754F-BA7D-8B49-A9E0B5255E5F}"/>
              </a:ext>
            </a:extLst>
          </p:cNvPr>
          <p:cNvSpPr txBox="1"/>
          <p:nvPr/>
        </p:nvSpPr>
        <p:spPr>
          <a:xfrm>
            <a:off x="3449994" y="5070426"/>
            <a:ext cx="6336773" cy="553998"/>
          </a:xfrm>
          <a:prstGeom prst="rect">
            <a:avLst/>
          </a:prstGeom>
          <a:noFill/>
        </p:spPr>
        <p:txBody>
          <a:bodyPr wrap="square" rtlCol="0">
            <a:spAutoFit/>
          </a:bodyPr>
          <a:lstStyle/>
          <a:p>
            <a:r>
              <a:rPr kumimoji="1" lang="ja-JP" altLang="en-US" sz="1000" dirty="0">
                <a:latin typeface="+mn-ea"/>
              </a:rPr>
              <a:t>□　固定資産も加味した全ての資本が、どれだけの売上を創出しているかという指標</a:t>
            </a:r>
            <a:endParaRPr kumimoji="1" lang="en-US" altLang="ja-JP" sz="1000" dirty="0">
              <a:latin typeface="+mn-ea"/>
            </a:endParaRPr>
          </a:p>
          <a:p>
            <a:r>
              <a:rPr kumimoji="1" lang="ja-JP" altLang="en-US" sz="1000" dirty="0">
                <a:latin typeface="+mn-ea"/>
              </a:rPr>
              <a:t>□　特に自社倉庫の場合や地域卸売業の場合は、今後の事業性も含めて大切な指標</a:t>
            </a:r>
            <a:endParaRPr kumimoji="1" lang="en-US" altLang="ja-JP" sz="1000" dirty="0">
              <a:latin typeface="+mn-ea"/>
            </a:endParaRPr>
          </a:p>
          <a:p>
            <a:r>
              <a:rPr kumimoji="1" lang="ja-JP" altLang="en-US" sz="1000" dirty="0">
                <a:latin typeface="+mn-ea"/>
              </a:rPr>
              <a:t>□　</a:t>
            </a:r>
            <a:r>
              <a:rPr kumimoji="1" lang="ja-JP" altLang="en-US" sz="1000" spc="-70" dirty="0">
                <a:latin typeface="+mn-ea"/>
              </a:rPr>
              <a:t>賃借物件の場合は、有形固定資産が少ないため、高め</a:t>
            </a:r>
            <a:r>
              <a:rPr kumimoji="1" lang="en-US" altLang="ja-JP" sz="1000" spc="-70" dirty="0">
                <a:latin typeface="+mn-ea"/>
              </a:rPr>
              <a:t>(</a:t>
            </a:r>
            <a:r>
              <a:rPr kumimoji="1" lang="ja-JP" altLang="en-US" sz="1000" spc="-70" dirty="0">
                <a:latin typeface="+mn-ea"/>
              </a:rPr>
              <a:t>高効率</a:t>
            </a:r>
            <a:r>
              <a:rPr kumimoji="1" lang="en-US" altLang="ja-JP" sz="1000" spc="-70" dirty="0">
                <a:latin typeface="+mn-ea"/>
              </a:rPr>
              <a:t>)</a:t>
            </a:r>
            <a:r>
              <a:rPr kumimoji="1" lang="ja-JP" altLang="en-US" sz="1000" spc="-70" dirty="0">
                <a:latin typeface="+mn-ea"/>
              </a:rPr>
              <a:t>の数値が出ることが多いので留意が必要</a:t>
            </a:r>
            <a:endParaRPr kumimoji="1" lang="en-US" altLang="ja-JP" sz="1000" spc="-70" dirty="0">
              <a:latin typeface="+mn-ea"/>
            </a:endParaRPr>
          </a:p>
        </p:txBody>
      </p:sp>
      <p:sp>
        <p:nvSpPr>
          <p:cNvPr id="33" name="テキスト ボックス 32">
            <a:extLst>
              <a:ext uri="{FF2B5EF4-FFF2-40B4-BE49-F238E27FC236}">
                <a16:creationId xmlns:a16="http://schemas.microsoft.com/office/drawing/2014/main" id="{141F0E09-8F3E-5F6A-51EF-6248BC04A59A}"/>
              </a:ext>
            </a:extLst>
          </p:cNvPr>
          <p:cNvSpPr txBox="1"/>
          <p:nvPr/>
        </p:nvSpPr>
        <p:spPr>
          <a:xfrm>
            <a:off x="553357" y="5863109"/>
            <a:ext cx="8896966" cy="707886"/>
          </a:xfrm>
          <a:prstGeom prst="rect">
            <a:avLst/>
          </a:prstGeom>
          <a:noFill/>
        </p:spPr>
        <p:txBody>
          <a:bodyPr wrap="square" rtlCol="0">
            <a:spAutoFit/>
          </a:bodyPr>
          <a:lstStyle/>
          <a:p>
            <a:r>
              <a:rPr kumimoji="1" lang="ja-JP" altLang="en-US" sz="1000" dirty="0"/>
              <a:t>　</a:t>
            </a:r>
            <a:r>
              <a:rPr kumimoji="1" lang="ja-JP" altLang="en-US" sz="1000" spc="30" dirty="0"/>
              <a:t>地域の中小規模の卸売業は、経営改善の途上において、自社物件所有を継続するべきか、売却して郊外の賃借物件に移転するべきかなどの隘路を</a:t>
            </a:r>
            <a:r>
              <a:rPr kumimoji="1" lang="ja-JP" altLang="en-US" sz="1000" spc="10" dirty="0"/>
              <a:t>検討することもあると思います。例えば、</a:t>
            </a:r>
            <a:r>
              <a:rPr kumimoji="1" lang="ja-JP" altLang="en-US" sz="1000" spc="20" dirty="0"/>
              <a:t>比較的流動性の高い自社物件を売却して負債の圧縮を図ったり、</a:t>
            </a:r>
            <a:r>
              <a:rPr kumimoji="1" lang="ja-JP" altLang="en-US" sz="1000" spc="10" dirty="0"/>
              <a:t>賃貸用不動産に建て替えて、第二の収入を</a:t>
            </a:r>
            <a:r>
              <a:rPr kumimoji="1" lang="ja-JP" altLang="en-US" sz="1000" spc="-10" dirty="0"/>
              <a:t>得たりするなどの方が、事業全体の収益力を向上させる場合もあります。</a:t>
            </a:r>
            <a:r>
              <a:rPr kumimoji="1" lang="ja-JP" altLang="en-US" sz="1000" dirty="0"/>
              <a:t>もちろん、総資本回転率だけの分析では、全てを判断することはできませんが、全体として劇的な売上増加や生産性の向上が見通せないことも多いので、経営資源の効率化を図る必要性もあると思われます。</a:t>
            </a:r>
            <a:endParaRPr kumimoji="1" lang="en-US" altLang="ja-JP" sz="1000" dirty="0"/>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47</a:t>
            </a:fld>
            <a:endParaRPr kumimoji="1" lang="ja-JP" altLang="en-US"/>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EB3233E-B893-4679-07F8-520BB236E985}"/>
              </a:ext>
            </a:extLst>
          </p:cNvPr>
          <p:cNvCxnSpPr/>
          <p:nvPr/>
        </p:nvCxnSpPr>
        <p:spPr>
          <a:xfrm>
            <a:off x="276001" y="282780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B3233E-B893-4679-07F8-520BB236E985}"/>
              </a:ext>
            </a:extLst>
          </p:cNvPr>
          <p:cNvCxnSpPr/>
          <p:nvPr/>
        </p:nvCxnSpPr>
        <p:spPr>
          <a:xfrm>
            <a:off x="273050" y="47821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EB3233E-B893-4679-07F8-520BB236E985}"/>
              </a:ext>
            </a:extLst>
          </p:cNvPr>
          <p:cNvCxnSpPr/>
          <p:nvPr/>
        </p:nvCxnSpPr>
        <p:spPr>
          <a:xfrm>
            <a:off x="252413" y="66798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057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BEFD9653-8C00-E45D-059D-A233D1EEA43B}"/>
              </a:ext>
            </a:extLst>
          </p:cNvPr>
          <p:cNvSpPr/>
          <p:nvPr/>
        </p:nvSpPr>
        <p:spPr>
          <a:xfrm>
            <a:off x="3882030" y="6015848"/>
            <a:ext cx="2122770" cy="651794"/>
          </a:xfrm>
          <a:prstGeom prst="rect">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a:extLst>
              <a:ext uri="{FF2B5EF4-FFF2-40B4-BE49-F238E27FC236}">
                <a16:creationId xmlns:a16="http://schemas.microsoft.com/office/drawing/2014/main" id="{1CC828F8-6EB3-E9CF-53F0-270409F45C16}"/>
              </a:ext>
            </a:extLst>
          </p:cNvPr>
          <p:cNvSpPr/>
          <p:nvPr/>
        </p:nvSpPr>
        <p:spPr>
          <a:xfrm>
            <a:off x="498495" y="2422776"/>
            <a:ext cx="6249886" cy="927354"/>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29568F26-55FE-DE07-341B-1DEAC9A5855B}"/>
              </a:ext>
            </a:extLst>
          </p:cNvPr>
          <p:cNvSpPr/>
          <p:nvPr/>
        </p:nvSpPr>
        <p:spPr>
          <a:xfrm>
            <a:off x="474815" y="3626292"/>
            <a:ext cx="6249886" cy="861626"/>
          </a:xfrm>
          <a:prstGeom prst="rect">
            <a:avLst/>
          </a:prstGeom>
          <a:solidFill>
            <a:schemeClr val="accent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の目利き（決算</a:t>
            </a:r>
            <a:r>
              <a:rPr kumimoji="1" lang="ja-JP" altLang="en-US" b="1" u="sng">
                <a:latin typeface="+mn-ea"/>
              </a:rPr>
              <a:t>資料編）　その２　</a:t>
            </a:r>
            <a:endParaRPr kumimoji="1" lang="ja-JP" altLang="en-US" b="1" u="sng" dirty="0">
              <a:latin typeface="+mn-ea"/>
            </a:endParaRP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9975" y="502419"/>
            <a:ext cx="8350177" cy="400110"/>
          </a:xfrm>
          <a:prstGeom prst="rect">
            <a:avLst/>
          </a:prstGeom>
          <a:noFill/>
        </p:spPr>
        <p:txBody>
          <a:bodyPr wrap="square" rtlCol="0">
            <a:spAutoFit/>
          </a:bodyPr>
          <a:lstStyle/>
          <a:p>
            <a:r>
              <a:rPr kumimoji="1" lang="ja-JP" altLang="en-US" sz="1000" dirty="0"/>
              <a:t>事業用倉庫の自社物件か賃借物件かの区別が、決算資料等のどこに影響を与えるのでしょうか？また、流通の寡占化・合理化が進み、売上の</a:t>
            </a:r>
            <a:endParaRPr kumimoji="1" lang="en-US" altLang="ja-JP" sz="1000" dirty="0"/>
          </a:p>
          <a:p>
            <a:r>
              <a:rPr kumimoji="1" lang="ja-JP" altLang="en-US" sz="1000" dirty="0"/>
              <a:t>大幅拡大による損益改善が短期的に見込めない可能性が高い中で、事業資産の効率化にはどのような点に留意が必要かについてまとめます。</a:t>
            </a:r>
            <a:endParaRPr kumimoji="1" lang="en-US" altLang="ja-JP" sz="1000" dirty="0"/>
          </a:p>
        </p:txBody>
      </p:sp>
      <p:grpSp>
        <p:nvGrpSpPr>
          <p:cNvPr id="7" name="グループ化 6">
            <a:extLst>
              <a:ext uri="{FF2B5EF4-FFF2-40B4-BE49-F238E27FC236}">
                <a16:creationId xmlns:a16="http://schemas.microsoft.com/office/drawing/2014/main" id="{89E3CD41-507D-4022-7DD2-B2B0773B415D}"/>
              </a:ext>
            </a:extLst>
          </p:cNvPr>
          <p:cNvGrpSpPr/>
          <p:nvPr/>
        </p:nvGrpSpPr>
        <p:grpSpPr>
          <a:xfrm>
            <a:off x="441593" y="1175891"/>
            <a:ext cx="2124073" cy="862952"/>
            <a:chOff x="290514" y="1651648"/>
            <a:chExt cx="2124073" cy="862952"/>
          </a:xfrm>
        </p:grpSpPr>
        <p:grpSp>
          <p:nvGrpSpPr>
            <p:cNvPr id="6" name="グループ化 5">
              <a:extLst>
                <a:ext uri="{FF2B5EF4-FFF2-40B4-BE49-F238E27FC236}">
                  <a16:creationId xmlns:a16="http://schemas.microsoft.com/office/drawing/2014/main" id="{AEFB8929-1151-6E26-D9F2-7A24132B5E44}"/>
                </a:ext>
              </a:extLst>
            </p:cNvPr>
            <p:cNvGrpSpPr/>
            <p:nvPr/>
          </p:nvGrpSpPr>
          <p:grpSpPr>
            <a:xfrm>
              <a:off x="290514" y="1651648"/>
              <a:ext cx="2095500" cy="862952"/>
              <a:chOff x="290514" y="1651648"/>
              <a:chExt cx="2095500" cy="862952"/>
            </a:xfrm>
          </p:grpSpPr>
          <p:sp>
            <p:nvSpPr>
              <p:cNvPr id="2" name="フローチャート: 手作業 1">
                <a:extLst>
                  <a:ext uri="{FF2B5EF4-FFF2-40B4-BE49-F238E27FC236}">
                    <a16:creationId xmlns:a16="http://schemas.microsoft.com/office/drawing/2014/main" id="{58DB6EDB-53F3-5363-6A5E-C36500313BBB}"/>
                  </a:ext>
                </a:extLst>
              </p:cNvPr>
              <p:cNvSpPr/>
              <p:nvPr/>
            </p:nvSpPr>
            <p:spPr>
              <a:xfrm rot="10800000">
                <a:off x="290514" y="1651648"/>
                <a:ext cx="2095500" cy="315885"/>
              </a:xfrm>
              <a:prstGeom prst="flowChartManualOperation">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 name="正方形/長方形 2">
                <a:extLst>
                  <a:ext uri="{FF2B5EF4-FFF2-40B4-BE49-F238E27FC236}">
                    <a16:creationId xmlns:a16="http://schemas.microsoft.com/office/drawing/2014/main" id="{9DF41119-6DD5-8E24-6109-73BDD12460DB}"/>
                  </a:ext>
                </a:extLst>
              </p:cNvPr>
              <p:cNvSpPr/>
              <p:nvPr/>
            </p:nvSpPr>
            <p:spPr>
              <a:xfrm>
                <a:off x="600075" y="1967535"/>
                <a:ext cx="1533525" cy="547065"/>
              </a:xfrm>
              <a:prstGeom prst="rect">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5" name="テキスト ボックス 4">
              <a:extLst>
                <a:ext uri="{FF2B5EF4-FFF2-40B4-BE49-F238E27FC236}">
                  <a16:creationId xmlns:a16="http://schemas.microsoft.com/office/drawing/2014/main" id="{CB11EFC3-E2E8-C16F-A0C0-CC0892D54ADE}"/>
                </a:ext>
              </a:extLst>
            </p:cNvPr>
            <p:cNvSpPr txBox="1"/>
            <p:nvPr/>
          </p:nvSpPr>
          <p:spPr>
            <a:xfrm>
              <a:off x="319086" y="1967534"/>
              <a:ext cx="2095501" cy="523220"/>
            </a:xfrm>
            <a:prstGeom prst="rect">
              <a:avLst/>
            </a:prstGeom>
            <a:noFill/>
          </p:spPr>
          <p:txBody>
            <a:bodyPr wrap="square" rtlCol="0">
              <a:spAutoFit/>
            </a:bodyPr>
            <a:lstStyle/>
            <a:p>
              <a:pPr algn="ctr"/>
              <a:r>
                <a:rPr kumimoji="1" lang="ja-JP" altLang="en-US" sz="2800" b="1" dirty="0">
                  <a:latin typeface="+mn-ea"/>
                </a:rPr>
                <a:t>自社物件</a:t>
              </a:r>
            </a:p>
          </p:txBody>
        </p:sp>
      </p:grpSp>
      <p:grpSp>
        <p:nvGrpSpPr>
          <p:cNvPr id="11" name="グループ化 10">
            <a:extLst>
              <a:ext uri="{FF2B5EF4-FFF2-40B4-BE49-F238E27FC236}">
                <a16:creationId xmlns:a16="http://schemas.microsoft.com/office/drawing/2014/main" id="{7A9E4833-72F5-17F8-1279-8D4FB7326F64}"/>
              </a:ext>
            </a:extLst>
          </p:cNvPr>
          <p:cNvGrpSpPr/>
          <p:nvPr/>
        </p:nvGrpSpPr>
        <p:grpSpPr>
          <a:xfrm>
            <a:off x="3893802" y="1199813"/>
            <a:ext cx="2124073" cy="862952"/>
            <a:chOff x="290514" y="1651648"/>
            <a:chExt cx="2124073" cy="862952"/>
          </a:xfrm>
        </p:grpSpPr>
        <p:grpSp>
          <p:nvGrpSpPr>
            <p:cNvPr id="12" name="グループ化 11">
              <a:extLst>
                <a:ext uri="{FF2B5EF4-FFF2-40B4-BE49-F238E27FC236}">
                  <a16:creationId xmlns:a16="http://schemas.microsoft.com/office/drawing/2014/main" id="{872225BB-CD76-D6A5-E3F0-33ACE563978E}"/>
                </a:ext>
              </a:extLst>
            </p:cNvPr>
            <p:cNvGrpSpPr/>
            <p:nvPr/>
          </p:nvGrpSpPr>
          <p:grpSpPr>
            <a:xfrm>
              <a:off x="290514" y="1651648"/>
              <a:ext cx="2095500" cy="862952"/>
              <a:chOff x="290514" y="1651648"/>
              <a:chExt cx="2095500" cy="862952"/>
            </a:xfrm>
          </p:grpSpPr>
          <p:sp>
            <p:nvSpPr>
              <p:cNvPr id="14" name="フローチャート: 手作業 13">
                <a:extLst>
                  <a:ext uri="{FF2B5EF4-FFF2-40B4-BE49-F238E27FC236}">
                    <a16:creationId xmlns:a16="http://schemas.microsoft.com/office/drawing/2014/main" id="{F6E80681-2DEE-372E-BBDC-5F557C2CE67B}"/>
                  </a:ext>
                </a:extLst>
              </p:cNvPr>
              <p:cNvSpPr/>
              <p:nvPr/>
            </p:nvSpPr>
            <p:spPr>
              <a:xfrm rot="10800000">
                <a:off x="290514" y="1651648"/>
                <a:ext cx="2095500" cy="315885"/>
              </a:xfrm>
              <a:prstGeom prst="flowChartManualOperation">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正方形/長方形 14">
                <a:extLst>
                  <a:ext uri="{FF2B5EF4-FFF2-40B4-BE49-F238E27FC236}">
                    <a16:creationId xmlns:a16="http://schemas.microsoft.com/office/drawing/2014/main" id="{56E80507-50CC-F30A-4F1F-D390E65446FD}"/>
                  </a:ext>
                </a:extLst>
              </p:cNvPr>
              <p:cNvSpPr/>
              <p:nvPr/>
            </p:nvSpPr>
            <p:spPr>
              <a:xfrm>
                <a:off x="600075" y="1967535"/>
                <a:ext cx="1533525" cy="54706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sp>
          <p:nvSpPr>
            <p:cNvPr id="13" name="テキスト ボックス 12">
              <a:extLst>
                <a:ext uri="{FF2B5EF4-FFF2-40B4-BE49-F238E27FC236}">
                  <a16:creationId xmlns:a16="http://schemas.microsoft.com/office/drawing/2014/main" id="{1CD4BCA0-DD85-6074-D8DD-7B5595205596}"/>
                </a:ext>
              </a:extLst>
            </p:cNvPr>
            <p:cNvSpPr txBox="1"/>
            <p:nvPr/>
          </p:nvSpPr>
          <p:spPr>
            <a:xfrm>
              <a:off x="319086" y="1967534"/>
              <a:ext cx="2095501" cy="523220"/>
            </a:xfrm>
            <a:prstGeom prst="rect">
              <a:avLst/>
            </a:prstGeom>
            <a:noFill/>
            <a:ln>
              <a:noFill/>
            </a:ln>
          </p:spPr>
          <p:txBody>
            <a:bodyPr wrap="square" rtlCol="0">
              <a:spAutoFit/>
            </a:bodyPr>
            <a:lstStyle/>
            <a:p>
              <a:pPr algn="ctr"/>
              <a:r>
                <a:rPr kumimoji="1" lang="ja-JP" altLang="en-US" sz="2800" b="1" dirty="0">
                  <a:latin typeface="+mn-ea"/>
                </a:rPr>
                <a:t>賃借物件</a:t>
              </a:r>
            </a:p>
          </p:txBody>
        </p:sp>
      </p:grpSp>
      <p:grpSp>
        <p:nvGrpSpPr>
          <p:cNvPr id="53" name="グループ化 52">
            <a:extLst>
              <a:ext uri="{FF2B5EF4-FFF2-40B4-BE49-F238E27FC236}">
                <a16:creationId xmlns:a16="http://schemas.microsoft.com/office/drawing/2014/main" id="{8DBE901A-2863-2A88-2CAF-9433F38E5C03}"/>
              </a:ext>
            </a:extLst>
          </p:cNvPr>
          <p:cNvGrpSpPr/>
          <p:nvPr/>
        </p:nvGrpSpPr>
        <p:grpSpPr>
          <a:xfrm>
            <a:off x="477956" y="2129375"/>
            <a:ext cx="3452811" cy="878782"/>
            <a:chOff x="135140" y="4036452"/>
            <a:chExt cx="3452811" cy="878782"/>
          </a:xfrm>
        </p:grpSpPr>
        <p:sp>
          <p:nvSpPr>
            <p:cNvPr id="37" name="テキスト ボックス 36">
              <a:extLst>
                <a:ext uri="{FF2B5EF4-FFF2-40B4-BE49-F238E27FC236}">
                  <a16:creationId xmlns:a16="http://schemas.microsoft.com/office/drawing/2014/main" id="{C83B87A9-E402-C975-242B-0DF9C4DB3673}"/>
                </a:ext>
              </a:extLst>
            </p:cNvPr>
            <p:cNvSpPr txBox="1"/>
            <p:nvPr/>
          </p:nvSpPr>
          <p:spPr>
            <a:xfrm>
              <a:off x="135140" y="4036452"/>
              <a:ext cx="1357313" cy="338554"/>
            </a:xfrm>
            <a:prstGeom prst="rect">
              <a:avLst/>
            </a:prstGeom>
            <a:noFill/>
          </p:spPr>
          <p:txBody>
            <a:bodyPr wrap="square" rtlCol="0">
              <a:spAutoFit/>
            </a:bodyPr>
            <a:lstStyle/>
            <a:p>
              <a:r>
                <a:rPr kumimoji="1" lang="ja-JP" altLang="en-US" sz="1600" b="1" dirty="0">
                  <a:latin typeface="+mn-ea"/>
                </a:rPr>
                <a:t>メリット</a:t>
              </a:r>
            </a:p>
          </p:txBody>
        </p:sp>
        <p:sp>
          <p:nvSpPr>
            <p:cNvPr id="41" name="テキスト ボックス 40">
              <a:extLst>
                <a:ext uri="{FF2B5EF4-FFF2-40B4-BE49-F238E27FC236}">
                  <a16:creationId xmlns:a16="http://schemas.microsoft.com/office/drawing/2014/main" id="{8879AEFB-015D-5ACD-6E5A-471ED0006818}"/>
                </a:ext>
              </a:extLst>
            </p:cNvPr>
            <p:cNvSpPr txBox="1"/>
            <p:nvPr/>
          </p:nvSpPr>
          <p:spPr>
            <a:xfrm>
              <a:off x="135140" y="4361236"/>
              <a:ext cx="3452811" cy="553998"/>
            </a:xfrm>
            <a:prstGeom prst="rect">
              <a:avLst/>
            </a:prstGeom>
            <a:noFill/>
          </p:spPr>
          <p:txBody>
            <a:bodyPr wrap="square" rtlCol="0">
              <a:spAutoFit/>
            </a:bodyPr>
            <a:lstStyle/>
            <a:p>
              <a:r>
                <a:rPr kumimoji="1" lang="ja-JP" altLang="en-US" sz="1000" dirty="0">
                  <a:latin typeface="+mn-ea"/>
                </a:rPr>
                <a:t>□ 自社物件なので使用の自由度が高い</a:t>
              </a:r>
              <a:endParaRPr kumimoji="1" lang="en-US" altLang="ja-JP" sz="1000" dirty="0">
                <a:latin typeface="+mn-ea"/>
              </a:endParaRPr>
            </a:p>
            <a:p>
              <a:r>
                <a:rPr kumimoji="1" lang="ja-JP" altLang="en-US" sz="1000" dirty="0">
                  <a:latin typeface="+mn-ea"/>
                </a:rPr>
                <a:t>□ 借入金返済後は自社財産となる</a:t>
              </a:r>
              <a:endParaRPr kumimoji="1" lang="en-US" altLang="ja-JP" sz="1000" dirty="0">
                <a:latin typeface="+mn-ea"/>
              </a:endParaRPr>
            </a:p>
            <a:p>
              <a:r>
                <a:rPr kumimoji="1" lang="ja-JP" altLang="en-US" sz="1000" dirty="0">
                  <a:latin typeface="+mn-ea"/>
                </a:rPr>
                <a:t>□ </a:t>
              </a:r>
              <a:r>
                <a:rPr kumimoji="1" lang="ja-JP" altLang="en-US" sz="1000" spc="-40" dirty="0">
                  <a:latin typeface="+mn-ea"/>
                </a:rPr>
                <a:t>一部を他業者に賃貸するなど、別途収入の道もある</a:t>
              </a:r>
            </a:p>
          </p:txBody>
        </p:sp>
      </p:grpSp>
      <p:grpSp>
        <p:nvGrpSpPr>
          <p:cNvPr id="52" name="グループ化 51">
            <a:extLst>
              <a:ext uri="{FF2B5EF4-FFF2-40B4-BE49-F238E27FC236}">
                <a16:creationId xmlns:a16="http://schemas.microsoft.com/office/drawing/2014/main" id="{F956D17C-3D9F-A71F-C151-98EF99A5008D}"/>
              </a:ext>
            </a:extLst>
          </p:cNvPr>
          <p:cNvGrpSpPr/>
          <p:nvPr/>
        </p:nvGrpSpPr>
        <p:grpSpPr>
          <a:xfrm>
            <a:off x="483067" y="3312471"/>
            <a:ext cx="3452811" cy="1191964"/>
            <a:chOff x="135140" y="5228876"/>
            <a:chExt cx="3452811" cy="1191964"/>
          </a:xfrm>
        </p:grpSpPr>
        <p:sp>
          <p:nvSpPr>
            <p:cNvPr id="38" name="テキスト ボックス 37">
              <a:extLst>
                <a:ext uri="{FF2B5EF4-FFF2-40B4-BE49-F238E27FC236}">
                  <a16:creationId xmlns:a16="http://schemas.microsoft.com/office/drawing/2014/main" id="{36EE0E9E-C27E-7248-43CB-3698B753CBFE}"/>
                </a:ext>
              </a:extLst>
            </p:cNvPr>
            <p:cNvSpPr txBox="1"/>
            <p:nvPr/>
          </p:nvSpPr>
          <p:spPr>
            <a:xfrm>
              <a:off x="135140" y="5228876"/>
              <a:ext cx="1357313" cy="338554"/>
            </a:xfrm>
            <a:prstGeom prst="rect">
              <a:avLst/>
            </a:prstGeom>
            <a:noFill/>
          </p:spPr>
          <p:txBody>
            <a:bodyPr wrap="square" rtlCol="0">
              <a:spAutoFit/>
            </a:bodyPr>
            <a:lstStyle/>
            <a:p>
              <a:r>
                <a:rPr kumimoji="1" lang="ja-JP" altLang="en-US" sz="1600" b="1" dirty="0">
                  <a:latin typeface="+mn-ea"/>
                </a:rPr>
                <a:t>デメリット</a:t>
              </a:r>
            </a:p>
          </p:txBody>
        </p:sp>
        <p:sp>
          <p:nvSpPr>
            <p:cNvPr id="42" name="テキスト ボックス 41">
              <a:extLst>
                <a:ext uri="{FF2B5EF4-FFF2-40B4-BE49-F238E27FC236}">
                  <a16:creationId xmlns:a16="http://schemas.microsoft.com/office/drawing/2014/main" id="{DB8E4383-2458-7B53-01D1-9A0149805CD4}"/>
                </a:ext>
              </a:extLst>
            </p:cNvPr>
            <p:cNvSpPr txBox="1"/>
            <p:nvPr/>
          </p:nvSpPr>
          <p:spPr>
            <a:xfrm>
              <a:off x="135140" y="5559066"/>
              <a:ext cx="3452811" cy="861774"/>
            </a:xfrm>
            <a:prstGeom prst="rect">
              <a:avLst/>
            </a:prstGeom>
            <a:noFill/>
          </p:spPr>
          <p:txBody>
            <a:bodyPr wrap="square" rtlCol="0">
              <a:spAutoFit/>
            </a:bodyPr>
            <a:lstStyle/>
            <a:p>
              <a:r>
                <a:rPr kumimoji="1" lang="ja-JP" altLang="en-US" sz="1000" dirty="0">
                  <a:latin typeface="+mn-ea"/>
                </a:rPr>
                <a:t>□ 業歴が長い事業者の場合、流通構造や交通事情</a:t>
              </a:r>
              <a:endParaRPr kumimoji="1" lang="en-US" altLang="ja-JP" sz="1000" dirty="0">
                <a:latin typeface="+mn-ea"/>
              </a:endParaRPr>
            </a:p>
            <a:p>
              <a:r>
                <a:rPr kumimoji="1" lang="ja-JP" altLang="en-US" sz="1000" dirty="0">
                  <a:latin typeface="+mn-ea"/>
                </a:rPr>
                <a:t>　 の変化により倉庫としては好立地ではなくなって</a:t>
              </a:r>
              <a:endParaRPr kumimoji="1" lang="en-US" altLang="ja-JP" sz="1000" dirty="0">
                <a:latin typeface="+mn-ea"/>
              </a:endParaRPr>
            </a:p>
            <a:p>
              <a:r>
                <a:rPr kumimoji="1" lang="en-US" altLang="ja-JP" sz="1000" dirty="0">
                  <a:latin typeface="+mn-ea"/>
                </a:rPr>
                <a:t>     </a:t>
              </a:r>
              <a:r>
                <a:rPr kumimoji="1" lang="ja-JP" altLang="en-US" sz="1000" dirty="0">
                  <a:latin typeface="+mn-ea"/>
                </a:rPr>
                <a:t>いる可能性がある（簡単に移転できない）</a:t>
              </a:r>
              <a:endParaRPr kumimoji="1" lang="en-US" altLang="ja-JP" sz="1000" dirty="0">
                <a:latin typeface="+mn-ea"/>
              </a:endParaRPr>
            </a:p>
            <a:p>
              <a:r>
                <a:rPr kumimoji="1" lang="ja-JP" altLang="en-US" sz="1000" spc="20" dirty="0">
                  <a:latin typeface="+mn-ea"/>
                </a:rPr>
                <a:t>□ </a:t>
              </a:r>
              <a:r>
                <a:rPr kumimoji="1" lang="ja-JP" altLang="en-US" sz="1000" spc="40" dirty="0">
                  <a:latin typeface="+mn-ea"/>
                </a:rPr>
                <a:t>商売規模に見合わない投資の場合、軌道修正が</a:t>
              </a:r>
              <a:endParaRPr kumimoji="1" lang="en-US" altLang="ja-JP" sz="1000" spc="40" dirty="0">
                <a:latin typeface="+mn-ea"/>
              </a:endParaRPr>
            </a:p>
            <a:p>
              <a:r>
                <a:rPr kumimoji="1" lang="ja-JP" altLang="en-US" sz="1000" dirty="0">
                  <a:latin typeface="+mn-ea"/>
                </a:rPr>
                <a:t>　 難しい（返済にだけ追われる事業構造）</a:t>
              </a:r>
              <a:endParaRPr kumimoji="1" lang="en-US" altLang="ja-JP" sz="1000" dirty="0">
                <a:latin typeface="+mn-ea"/>
              </a:endParaRPr>
            </a:p>
          </p:txBody>
        </p:sp>
      </p:grpSp>
      <p:grpSp>
        <p:nvGrpSpPr>
          <p:cNvPr id="54" name="グループ化 53">
            <a:extLst>
              <a:ext uri="{FF2B5EF4-FFF2-40B4-BE49-F238E27FC236}">
                <a16:creationId xmlns:a16="http://schemas.microsoft.com/office/drawing/2014/main" id="{19BDBA54-19D4-301F-501C-006758557726}"/>
              </a:ext>
            </a:extLst>
          </p:cNvPr>
          <p:cNvGrpSpPr/>
          <p:nvPr/>
        </p:nvGrpSpPr>
        <p:grpSpPr>
          <a:xfrm>
            <a:off x="3786110" y="2128580"/>
            <a:ext cx="3452811" cy="1186558"/>
            <a:chOff x="3639735" y="4060374"/>
            <a:chExt cx="3452811" cy="1186558"/>
          </a:xfrm>
        </p:grpSpPr>
        <p:sp>
          <p:nvSpPr>
            <p:cNvPr id="39" name="テキスト ボックス 38">
              <a:extLst>
                <a:ext uri="{FF2B5EF4-FFF2-40B4-BE49-F238E27FC236}">
                  <a16:creationId xmlns:a16="http://schemas.microsoft.com/office/drawing/2014/main" id="{3ADDAC11-7F9F-19D3-05F7-4EC40135239E}"/>
                </a:ext>
              </a:extLst>
            </p:cNvPr>
            <p:cNvSpPr txBox="1"/>
            <p:nvPr/>
          </p:nvSpPr>
          <p:spPr>
            <a:xfrm>
              <a:off x="3639735" y="4060374"/>
              <a:ext cx="1357313" cy="338554"/>
            </a:xfrm>
            <a:prstGeom prst="rect">
              <a:avLst/>
            </a:prstGeom>
            <a:noFill/>
          </p:spPr>
          <p:txBody>
            <a:bodyPr wrap="square" rtlCol="0">
              <a:spAutoFit/>
            </a:bodyPr>
            <a:lstStyle/>
            <a:p>
              <a:r>
                <a:rPr kumimoji="1" lang="ja-JP" altLang="en-US" sz="1600" b="1" dirty="0">
                  <a:latin typeface="+mn-ea"/>
                </a:rPr>
                <a:t>メリット</a:t>
              </a:r>
            </a:p>
          </p:txBody>
        </p:sp>
        <p:sp>
          <p:nvSpPr>
            <p:cNvPr id="44" name="テキスト ボックス 43">
              <a:extLst>
                <a:ext uri="{FF2B5EF4-FFF2-40B4-BE49-F238E27FC236}">
                  <a16:creationId xmlns:a16="http://schemas.microsoft.com/office/drawing/2014/main" id="{CD12568D-64BB-0A07-EC5C-F7E745164446}"/>
                </a:ext>
              </a:extLst>
            </p:cNvPr>
            <p:cNvSpPr txBox="1"/>
            <p:nvPr/>
          </p:nvSpPr>
          <p:spPr>
            <a:xfrm>
              <a:off x="3639735" y="4385158"/>
              <a:ext cx="3452811" cy="861774"/>
            </a:xfrm>
            <a:prstGeom prst="rect">
              <a:avLst/>
            </a:prstGeom>
            <a:noFill/>
          </p:spPr>
          <p:txBody>
            <a:bodyPr wrap="square" rtlCol="0">
              <a:spAutoFit/>
            </a:bodyPr>
            <a:lstStyle/>
            <a:p>
              <a:r>
                <a:rPr kumimoji="1" lang="ja-JP" altLang="en-US" sz="1000" dirty="0">
                  <a:latin typeface="+mn-ea"/>
                </a:rPr>
                <a:t>□ 設備投資による財務リスクが小さい</a:t>
              </a:r>
              <a:endParaRPr kumimoji="1" lang="en-US" altLang="ja-JP" sz="1000" dirty="0">
                <a:latin typeface="+mn-ea"/>
              </a:endParaRPr>
            </a:p>
            <a:p>
              <a:r>
                <a:rPr kumimoji="1" lang="ja-JP" altLang="en-US" sz="1000" dirty="0">
                  <a:latin typeface="+mn-ea"/>
                </a:rPr>
                <a:t>□ 大型倉庫の一部賃借等の場合、周辺の業者</a:t>
              </a:r>
              <a:endParaRPr kumimoji="1" lang="en-US" altLang="ja-JP" sz="1000" dirty="0">
                <a:latin typeface="+mn-ea"/>
              </a:endParaRPr>
            </a:p>
            <a:p>
              <a:r>
                <a:rPr kumimoji="1" lang="ja-JP" altLang="en-US" sz="1000" dirty="0">
                  <a:latin typeface="+mn-ea"/>
                </a:rPr>
                <a:t>　との共同物流体制等を組みやすい</a:t>
              </a:r>
              <a:endParaRPr kumimoji="1" lang="en-US" altLang="ja-JP" sz="1000" dirty="0">
                <a:latin typeface="+mn-ea"/>
              </a:endParaRPr>
            </a:p>
            <a:p>
              <a:r>
                <a:rPr kumimoji="1" lang="ja-JP" altLang="en-US" sz="1000" dirty="0">
                  <a:latin typeface="+mn-ea"/>
                </a:rPr>
                <a:t>□ 商売規模の変化に合わせて、広さ・立地を</a:t>
              </a:r>
              <a:endParaRPr kumimoji="1" lang="en-US" altLang="ja-JP" sz="1000" dirty="0">
                <a:latin typeface="+mn-ea"/>
              </a:endParaRPr>
            </a:p>
            <a:p>
              <a:r>
                <a:rPr kumimoji="1" lang="ja-JP" altLang="en-US" sz="1000" dirty="0">
                  <a:latin typeface="+mn-ea"/>
                </a:rPr>
                <a:t>　 変更しやすい（移転・拡張・縮小等）</a:t>
              </a:r>
            </a:p>
          </p:txBody>
        </p:sp>
      </p:grpSp>
      <p:grpSp>
        <p:nvGrpSpPr>
          <p:cNvPr id="55" name="グループ化 54">
            <a:extLst>
              <a:ext uri="{FF2B5EF4-FFF2-40B4-BE49-F238E27FC236}">
                <a16:creationId xmlns:a16="http://schemas.microsoft.com/office/drawing/2014/main" id="{CC199D72-04E4-A45E-70ED-0C93C48DEE5F}"/>
              </a:ext>
            </a:extLst>
          </p:cNvPr>
          <p:cNvGrpSpPr/>
          <p:nvPr/>
        </p:nvGrpSpPr>
        <p:grpSpPr>
          <a:xfrm>
            <a:off x="3786110" y="3327464"/>
            <a:ext cx="3452811" cy="1166479"/>
            <a:chOff x="3491473" y="5252798"/>
            <a:chExt cx="3452811" cy="1166479"/>
          </a:xfrm>
        </p:grpSpPr>
        <p:sp>
          <p:nvSpPr>
            <p:cNvPr id="40" name="テキスト ボックス 39">
              <a:extLst>
                <a:ext uri="{FF2B5EF4-FFF2-40B4-BE49-F238E27FC236}">
                  <a16:creationId xmlns:a16="http://schemas.microsoft.com/office/drawing/2014/main" id="{EEA36624-A0A3-4FF1-3893-B0542542BB19}"/>
                </a:ext>
              </a:extLst>
            </p:cNvPr>
            <p:cNvSpPr txBox="1"/>
            <p:nvPr/>
          </p:nvSpPr>
          <p:spPr>
            <a:xfrm>
              <a:off x="3624258" y="5252798"/>
              <a:ext cx="1357313" cy="338554"/>
            </a:xfrm>
            <a:prstGeom prst="rect">
              <a:avLst/>
            </a:prstGeom>
            <a:noFill/>
          </p:spPr>
          <p:txBody>
            <a:bodyPr wrap="square" rtlCol="0">
              <a:spAutoFit/>
            </a:bodyPr>
            <a:lstStyle/>
            <a:p>
              <a:r>
                <a:rPr kumimoji="1" lang="ja-JP" altLang="en-US" sz="1600" b="1" dirty="0">
                  <a:latin typeface="+mn-ea"/>
                </a:rPr>
                <a:t>デメリット</a:t>
              </a:r>
            </a:p>
          </p:txBody>
        </p:sp>
        <p:sp>
          <p:nvSpPr>
            <p:cNvPr id="45" name="テキスト ボックス 44">
              <a:extLst>
                <a:ext uri="{FF2B5EF4-FFF2-40B4-BE49-F238E27FC236}">
                  <a16:creationId xmlns:a16="http://schemas.microsoft.com/office/drawing/2014/main" id="{2C14DF15-D164-2E89-462C-B168A8F9E428}"/>
                </a:ext>
              </a:extLst>
            </p:cNvPr>
            <p:cNvSpPr txBox="1"/>
            <p:nvPr/>
          </p:nvSpPr>
          <p:spPr>
            <a:xfrm>
              <a:off x="3491473" y="5557503"/>
              <a:ext cx="3452811" cy="861774"/>
            </a:xfrm>
            <a:prstGeom prst="rect">
              <a:avLst/>
            </a:prstGeom>
            <a:noFill/>
          </p:spPr>
          <p:txBody>
            <a:bodyPr wrap="square" rtlCol="0">
              <a:spAutoFit/>
            </a:bodyPr>
            <a:lstStyle/>
            <a:p>
              <a:r>
                <a:rPr kumimoji="1" lang="ja-JP" altLang="en-US" sz="1000" dirty="0">
                  <a:latin typeface="+mn-ea"/>
                </a:rPr>
                <a:t>□ 恒久的な賃料負担</a:t>
              </a:r>
              <a:endParaRPr kumimoji="1" lang="en-US" altLang="ja-JP" sz="1000" dirty="0">
                <a:latin typeface="+mn-ea"/>
              </a:endParaRPr>
            </a:p>
            <a:p>
              <a:r>
                <a:rPr kumimoji="1" lang="ja-JP" altLang="en-US" sz="1000" dirty="0">
                  <a:latin typeface="+mn-ea"/>
                </a:rPr>
                <a:t>□ 契約内容に事業活動が制約を受ける場合</a:t>
              </a:r>
              <a:endParaRPr kumimoji="1" lang="en-US" altLang="ja-JP" sz="1000" dirty="0">
                <a:latin typeface="+mn-ea"/>
              </a:endParaRPr>
            </a:p>
            <a:p>
              <a:r>
                <a:rPr kumimoji="1" lang="ja-JP" altLang="en-US" sz="1000" dirty="0">
                  <a:latin typeface="+mn-ea"/>
                </a:rPr>
                <a:t>　もある（荷受けや出荷の時間等）</a:t>
              </a:r>
              <a:endParaRPr kumimoji="1" lang="en-US" altLang="ja-JP" sz="1000" dirty="0">
                <a:latin typeface="+mn-ea"/>
              </a:endParaRPr>
            </a:p>
            <a:p>
              <a:r>
                <a:rPr kumimoji="1" lang="ja-JP" altLang="en-US" sz="1000" dirty="0">
                  <a:latin typeface="+mn-ea"/>
                </a:rPr>
                <a:t>□ 敷金・保証金等の資金負担の可能性</a:t>
              </a:r>
              <a:endParaRPr kumimoji="1" lang="en-US" altLang="ja-JP" sz="1000" dirty="0">
                <a:latin typeface="+mn-ea"/>
              </a:endParaRPr>
            </a:p>
            <a:p>
              <a:endParaRPr kumimoji="1" lang="en-US" altLang="ja-JP" sz="1000" dirty="0">
                <a:latin typeface="+mn-ea"/>
              </a:endParaRPr>
            </a:p>
          </p:txBody>
        </p:sp>
      </p:grpSp>
      <p:sp>
        <p:nvSpPr>
          <p:cNvPr id="47" name="テキスト ボックス 46">
            <a:extLst>
              <a:ext uri="{FF2B5EF4-FFF2-40B4-BE49-F238E27FC236}">
                <a16:creationId xmlns:a16="http://schemas.microsoft.com/office/drawing/2014/main" id="{6CD1988A-F3CD-5147-8248-0D17CBAB61DC}"/>
              </a:ext>
            </a:extLst>
          </p:cNvPr>
          <p:cNvSpPr txBox="1"/>
          <p:nvPr/>
        </p:nvSpPr>
        <p:spPr>
          <a:xfrm>
            <a:off x="6870694" y="1652032"/>
            <a:ext cx="2686890" cy="2708434"/>
          </a:xfrm>
          <a:prstGeom prst="rect">
            <a:avLst/>
          </a:prstGeom>
          <a:noFill/>
        </p:spPr>
        <p:txBody>
          <a:bodyPr wrap="square" rtlCol="0">
            <a:spAutoFit/>
          </a:bodyPr>
          <a:lstStyle/>
          <a:p>
            <a:r>
              <a:rPr kumimoji="1" lang="ja-JP" altLang="en-US" sz="1000" dirty="0">
                <a:latin typeface="+mn-ea"/>
              </a:rPr>
              <a:t>　中小の卸売業は、流通の寡占化等も進み、</a:t>
            </a:r>
            <a:r>
              <a:rPr kumimoji="1" lang="ja-JP" altLang="en-US" sz="1000" spc="50" dirty="0">
                <a:latin typeface="+mn-ea"/>
              </a:rPr>
              <a:t>本業で大きな収益構造の改善を短期間で</a:t>
            </a:r>
            <a:r>
              <a:rPr kumimoji="1" lang="ja-JP" altLang="en-US" sz="1000" dirty="0">
                <a:latin typeface="+mn-ea"/>
              </a:rPr>
              <a:t>達成することは難しいともいえます。</a:t>
            </a:r>
            <a:endParaRPr kumimoji="1" lang="en-US" altLang="ja-JP" sz="1000" dirty="0">
              <a:latin typeface="+mn-ea"/>
            </a:endParaRPr>
          </a:p>
          <a:p>
            <a:r>
              <a:rPr kumimoji="1" lang="ja-JP" altLang="en-US" sz="1000" dirty="0">
                <a:latin typeface="+mn-ea"/>
              </a:rPr>
              <a:t>　そのような場合「事業用倉庫を経営資源として、どのように扱うか」といった視点</a:t>
            </a:r>
            <a:r>
              <a:rPr kumimoji="1" lang="ja-JP" altLang="en-US" sz="1000" spc="50" dirty="0">
                <a:latin typeface="+mn-ea"/>
              </a:rPr>
              <a:t>からの収支改善も視野に入れ、検討する</a:t>
            </a:r>
            <a:r>
              <a:rPr kumimoji="1" lang="ja-JP" altLang="en-US" sz="1000" spc="-10" dirty="0">
                <a:latin typeface="+mn-ea"/>
              </a:rPr>
              <a:t>必要性も低くはありません。</a:t>
            </a:r>
            <a:endParaRPr kumimoji="1" lang="en-US" altLang="ja-JP" sz="1000" spc="-10" dirty="0">
              <a:latin typeface="+mn-ea"/>
            </a:endParaRPr>
          </a:p>
          <a:p>
            <a:endParaRPr kumimoji="1" lang="en-US" altLang="ja-JP" sz="1000" dirty="0">
              <a:latin typeface="+mn-ea"/>
            </a:endParaRPr>
          </a:p>
          <a:p>
            <a:r>
              <a:rPr kumimoji="1" lang="en-US" altLang="ja-JP" sz="1000" dirty="0">
                <a:latin typeface="+mn-ea"/>
              </a:rPr>
              <a:t>&lt;</a:t>
            </a:r>
            <a:r>
              <a:rPr kumimoji="1" lang="ja-JP" altLang="en-US" sz="1000" dirty="0">
                <a:latin typeface="+mn-ea"/>
              </a:rPr>
              <a:t>検討のパターン</a:t>
            </a:r>
            <a:r>
              <a:rPr kumimoji="1" lang="en-US" altLang="ja-JP" sz="1000" dirty="0">
                <a:latin typeface="+mn-ea"/>
              </a:rPr>
              <a:t>&gt;</a:t>
            </a:r>
          </a:p>
          <a:p>
            <a:r>
              <a:rPr kumimoji="1" lang="ja-JP" altLang="en-US" sz="1000" dirty="0">
                <a:latin typeface="+mn-ea"/>
              </a:rPr>
              <a:t>①自社物件を売却し債務圧縮を図り、賃借</a:t>
            </a:r>
          </a:p>
          <a:p>
            <a:r>
              <a:rPr kumimoji="1" lang="ja-JP" altLang="en-US" sz="1000" dirty="0">
                <a:latin typeface="+mn-ea"/>
              </a:rPr>
              <a:t>　物件への移転を試みる</a:t>
            </a:r>
            <a:endParaRPr kumimoji="1" lang="en-US" altLang="ja-JP" sz="1000" dirty="0">
              <a:latin typeface="+mn-ea"/>
            </a:endParaRPr>
          </a:p>
          <a:p>
            <a:r>
              <a:rPr kumimoji="1" lang="ja-JP" altLang="en-US" sz="1000" dirty="0">
                <a:latin typeface="+mn-ea"/>
              </a:rPr>
              <a:t>②</a:t>
            </a:r>
            <a:r>
              <a:rPr kumimoji="1" lang="ja-JP" altLang="en-US" sz="1000" spc="50" dirty="0">
                <a:latin typeface="+mn-ea"/>
              </a:rPr>
              <a:t>自社物件から他の収益物件への転用を　</a:t>
            </a:r>
            <a:endParaRPr kumimoji="1" lang="en-US" altLang="ja-JP" sz="1000" spc="50" dirty="0">
              <a:latin typeface="+mn-ea"/>
            </a:endParaRPr>
          </a:p>
          <a:p>
            <a:r>
              <a:rPr kumimoji="1" lang="ja-JP" altLang="en-US" sz="1000" spc="50" dirty="0">
                <a:latin typeface="+mn-ea"/>
              </a:rPr>
              <a:t>　</a:t>
            </a:r>
            <a:r>
              <a:rPr kumimoji="1" lang="ja-JP" altLang="en-US" sz="1000" dirty="0">
                <a:latin typeface="+mn-ea"/>
              </a:rPr>
              <a:t>図り、自らは移転を試みる</a:t>
            </a:r>
            <a:endParaRPr kumimoji="1" lang="en-US" altLang="ja-JP" sz="1000" dirty="0">
              <a:latin typeface="+mn-ea"/>
            </a:endParaRPr>
          </a:p>
          <a:p>
            <a:r>
              <a:rPr kumimoji="1" lang="ja-JP" altLang="en-US" sz="1000" dirty="0">
                <a:latin typeface="+mn-ea"/>
              </a:rPr>
              <a:t>③賃借物件の費用負担を勘案し、より廉価</a:t>
            </a:r>
          </a:p>
          <a:p>
            <a:r>
              <a:rPr kumimoji="1" lang="ja-JP" altLang="en-US" sz="1000" dirty="0">
                <a:latin typeface="+mn-ea"/>
              </a:rPr>
              <a:t>　な郊外倉庫を自社購入する</a:t>
            </a:r>
            <a:endParaRPr kumimoji="1" lang="en-US" altLang="ja-JP" sz="1000" dirty="0">
              <a:latin typeface="+mn-ea"/>
            </a:endParaRPr>
          </a:p>
          <a:p>
            <a:r>
              <a:rPr kumimoji="1" lang="ja-JP" altLang="en-US" sz="1000" dirty="0">
                <a:latin typeface="+mn-ea"/>
              </a:rPr>
              <a:t>④賃借物件の費用負担を勘案し、より廉価</a:t>
            </a:r>
          </a:p>
          <a:p>
            <a:r>
              <a:rPr kumimoji="1" lang="ja-JP" altLang="en-US" sz="1000" dirty="0">
                <a:latin typeface="+mn-ea"/>
              </a:rPr>
              <a:t>　な賃借倉庫への移転を試みる</a:t>
            </a:r>
            <a:endParaRPr kumimoji="1" lang="en-US" altLang="ja-JP" sz="1000" dirty="0">
              <a:latin typeface="+mn-ea"/>
            </a:endParaRPr>
          </a:p>
        </p:txBody>
      </p:sp>
      <p:grpSp>
        <p:nvGrpSpPr>
          <p:cNvPr id="20" name="グループ化 19">
            <a:extLst>
              <a:ext uri="{FF2B5EF4-FFF2-40B4-BE49-F238E27FC236}">
                <a16:creationId xmlns:a16="http://schemas.microsoft.com/office/drawing/2014/main" id="{5408026D-71F4-A564-21B4-3B66DAA2D7C4}"/>
              </a:ext>
            </a:extLst>
          </p:cNvPr>
          <p:cNvGrpSpPr/>
          <p:nvPr/>
        </p:nvGrpSpPr>
        <p:grpSpPr>
          <a:xfrm>
            <a:off x="742841" y="4974104"/>
            <a:ext cx="2195872" cy="738664"/>
            <a:chOff x="258365" y="2423825"/>
            <a:chExt cx="2195872" cy="738664"/>
          </a:xfrm>
        </p:grpSpPr>
        <p:sp>
          <p:nvSpPr>
            <p:cNvPr id="16" name="正方形/長方形 15">
              <a:extLst>
                <a:ext uri="{FF2B5EF4-FFF2-40B4-BE49-F238E27FC236}">
                  <a16:creationId xmlns:a16="http://schemas.microsoft.com/office/drawing/2014/main" id="{BB54F6E7-1B5B-0803-9416-4F1566E3B21B}"/>
                </a:ext>
              </a:extLst>
            </p:cNvPr>
            <p:cNvSpPr/>
            <p:nvPr/>
          </p:nvSpPr>
          <p:spPr>
            <a:xfrm>
              <a:off x="290515" y="2423825"/>
              <a:ext cx="2095500" cy="738664"/>
            </a:xfrm>
            <a:prstGeom prst="rect">
              <a:avLst/>
            </a:prstGeom>
            <a:solidFill>
              <a:srgbClr val="0070C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4159D99D-A254-8897-AC90-3704CF725A91}"/>
                </a:ext>
              </a:extLst>
            </p:cNvPr>
            <p:cNvSpPr txBox="1"/>
            <p:nvPr/>
          </p:nvSpPr>
          <p:spPr>
            <a:xfrm>
              <a:off x="258365" y="2452400"/>
              <a:ext cx="2195872" cy="707886"/>
            </a:xfrm>
            <a:prstGeom prst="rect">
              <a:avLst/>
            </a:prstGeom>
            <a:noFill/>
          </p:spPr>
          <p:txBody>
            <a:bodyPr wrap="square" rtlCol="0">
              <a:spAutoFit/>
            </a:bodyPr>
            <a:lstStyle/>
            <a:p>
              <a:r>
                <a:rPr kumimoji="1" lang="ja-JP" altLang="en-US" sz="1000" dirty="0">
                  <a:latin typeface="+mn-ea"/>
                </a:rPr>
                <a:t>□ 租税公課（固定資産税）</a:t>
              </a:r>
              <a:endParaRPr kumimoji="1" lang="en-US" altLang="ja-JP" sz="1000" dirty="0">
                <a:latin typeface="+mn-ea"/>
              </a:endParaRPr>
            </a:p>
            <a:p>
              <a:r>
                <a:rPr kumimoji="1" lang="ja-JP" altLang="en-US" sz="1000" dirty="0">
                  <a:latin typeface="+mn-ea"/>
                </a:rPr>
                <a:t>□ 支払金利（借入金負担金利）</a:t>
              </a:r>
              <a:endParaRPr kumimoji="1" lang="en-US" altLang="ja-JP" sz="1000" dirty="0">
                <a:latin typeface="+mn-ea"/>
              </a:endParaRPr>
            </a:p>
            <a:p>
              <a:r>
                <a:rPr kumimoji="1" lang="ja-JP" altLang="en-US" sz="1000" dirty="0">
                  <a:latin typeface="+mn-ea"/>
                </a:rPr>
                <a:t>□ 借入金返済（設備資金返済）</a:t>
              </a:r>
              <a:endParaRPr kumimoji="1" lang="en-US" altLang="ja-JP" sz="1000" dirty="0">
                <a:latin typeface="+mn-ea"/>
              </a:endParaRPr>
            </a:p>
            <a:p>
              <a:r>
                <a:rPr kumimoji="1" lang="ja-JP" altLang="en-US" sz="1000" dirty="0">
                  <a:latin typeface="+mn-ea"/>
                </a:rPr>
                <a:t>□ 減価償却費負担</a:t>
              </a:r>
              <a:endParaRPr kumimoji="1" lang="en-US" altLang="ja-JP" sz="1000" dirty="0">
                <a:latin typeface="+mn-ea"/>
              </a:endParaRPr>
            </a:p>
          </p:txBody>
        </p:sp>
      </p:grpSp>
      <p:sp>
        <p:nvSpPr>
          <p:cNvPr id="10" name="テキスト ボックス 9">
            <a:extLst>
              <a:ext uri="{FF2B5EF4-FFF2-40B4-BE49-F238E27FC236}">
                <a16:creationId xmlns:a16="http://schemas.microsoft.com/office/drawing/2014/main" id="{C4E3231B-8CB1-8F5B-DB8B-C979C0C84F46}"/>
              </a:ext>
            </a:extLst>
          </p:cNvPr>
          <p:cNvSpPr txBox="1"/>
          <p:nvPr/>
        </p:nvSpPr>
        <p:spPr>
          <a:xfrm>
            <a:off x="852975" y="5733586"/>
            <a:ext cx="1912141" cy="307777"/>
          </a:xfrm>
          <a:prstGeom prst="rect">
            <a:avLst/>
          </a:prstGeom>
          <a:noFill/>
        </p:spPr>
        <p:txBody>
          <a:bodyPr wrap="square" rtlCol="0">
            <a:spAutoFit/>
          </a:bodyPr>
          <a:lstStyle/>
          <a:p>
            <a:pPr algn="ctr"/>
            <a:r>
              <a:rPr kumimoji="1" lang="ja-JP" altLang="en-US" sz="1400" b="1" dirty="0">
                <a:latin typeface="+mn-ea"/>
              </a:rPr>
              <a:t>共通経費</a:t>
            </a:r>
          </a:p>
        </p:txBody>
      </p:sp>
      <p:sp>
        <p:nvSpPr>
          <p:cNvPr id="57" name="テキスト ボックス 56">
            <a:extLst>
              <a:ext uri="{FF2B5EF4-FFF2-40B4-BE49-F238E27FC236}">
                <a16:creationId xmlns:a16="http://schemas.microsoft.com/office/drawing/2014/main" id="{E408C9A1-F128-DB62-487E-E2A828D69820}"/>
              </a:ext>
            </a:extLst>
          </p:cNvPr>
          <p:cNvSpPr txBox="1"/>
          <p:nvPr/>
        </p:nvSpPr>
        <p:spPr>
          <a:xfrm>
            <a:off x="847325" y="4681392"/>
            <a:ext cx="1912141" cy="307777"/>
          </a:xfrm>
          <a:prstGeom prst="rect">
            <a:avLst/>
          </a:prstGeom>
          <a:noFill/>
        </p:spPr>
        <p:txBody>
          <a:bodyPr wrap="square" rtlCol="0">
            <a:spAutoFit/>
          </a:bodyPr>
          <a:lstStyle/>
          <a:p>
            <a:pPr algn="ctr"/>
            <a:r>
              <a:rPr kumimoji="1" lang="ja-JP" altLang="en-US" sz="1400" b="1" dirty="0">
                <a:latin typeface="+mn-ea"/>
              </a:rPr>
              <a:t>特徴的支出</a:t>
            </a:r>
          </a:p>
        </p:txBody>
      </p:sp>
      <p:grpSp>
        <p:nvGrpSpPr>
          <p:cNvPr id="17" name="グループ化 16">
            <a:extLst>
              <a:ext uri="{FF2B5EF4-FFF2-40B4-BE49-F238E27FC236}">
                <a16:creationId xmlns:a16="http://schemas.microsoft.com/office/drawing/2014/main" id="{CFA020C2-6381-FD83-AB88-5FC258DD79EA}"/>
              </a:ext>
            </a:extLst>
          </p:cNvPr>
          <p:cNvGrpSpPr/>
          <p:nvPr/>
        </p:nvGrpSpPr>
        <p:grpSpPr>
          <a:xfrm>
            <a:off x="3822396" y="5006891"/>
            <a:ext cx="2372503" cy="738664"/>
            <a:chOff x="258369" y="3342152"/>
            <a:chExt cx="2312975" cy="738664"/>
          </a:xfrm>
        </p:grpSpPr>
        <p:sp>
          <p:nvSpPr>
            <p:cNvPr id="22" name="正方形/長方形 21">
              <a:extLst>
                <a:ext uri="{FF2B5EF4-FFF2-40B4-BE49-F238E27FC236}">
                  <a16:creationId xmlns:a16="http://schemas.microsoft.com/office/drawing/2014/main" id="{603BA206-A1EC-D49C-0A25-3E5D3B8BBA78}"/>
                </a:ext>
              </a:extLst>
            </p:cNvPr>
            <p:cNvSpPr/>
            <p:nvPr/>
          </p:nvSpPr>
          <p:spPr>
            <a:xfrm>
              <a:off x="290515" y="3342152"/>
              <a:ext cx="2095500" cy="738664"/>
            </a:xfrm>
            <a:prstGeom prst="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F9854E3-365F-8A38-BA50-F9A827F03D94}"/>
                </a:ext>
              </a:extLst>
            </p:cNvPr>
            <p:cNvSpPr txBox="1"/>
            <p:nvPr/>
          </p:nvSpPr>
          <p:spPr>
            <a:xfrm>
              <a:off x="258369" y="3360743"/>
              <a:ext cx="2312975" cy="707886"/>
            </a:xfrm>
            <a:prstGeom prst="rect">
              <a:avLst/>
            </a:prstGeom>
            <a:noFill/>
          </p:spPr>
          <p:txBody>
            <a:bodyPr wrap="square" rtlCol="0">
              <a:spAutoFit/>
            </a:bodyPr>
            <a:lstStyle/>
            <a:p>
              <a:r>
                <a:rPr kumimoji="1" lang="ja-JP" altLang="en-US" sz="1000" dirty="0">
                  <a:latin typeface="+mn-ea"/>
                </a:rPr>
                <a:t>□ 地代家賃</a:t>
              </a:r>
              <a:endParaRPr kumimoji="1" lang="en-US" altLang="ja-JP" sz="1000" dirty="0">
                <a:latin typeface="+mn-ea"/>
              </a:endParaRPr>
            </a:p>
            <a:p>
              <a:r>
                <a:rPr kumimoji="1" lang="ja-JP" altLang="en-US" sz="1000" dirty="0">
                  <a:latin typeface="+mn-ea"/>
                </a:rPr>
                <a:t>□ 敷金等</a:t>
              </a:r>
              <a:endParaRPr kumimoji="1" lang="en-US" altLang="ja-JP" sz="1000" dirty="0">
                <a:latin typeface="+mn-ea"/>
              </a:endParaRPr>
            </a:p>
            <a:p>
              <a:r>
                <a:rPr kumimoji="1" lang="ja-JP" altLang="en-US" sz="1000" dirty="0">
                  <a:latin typeface="+mn-ea"/>
                </a:rPr>
                <a:t>□ 建設協力金等</a:t>
              </a:r>
              <a:endParaRPr kumimoji="1" lang="en-US" altLang="ja-JP" sz="1000" dirty="0">
                <a:latin typeface="+mn-ea"/>
              </a:endParaRPr>
            </a:p>
            <a:p>
              <a:r>
                <a:rPr kumimoji="1" lang="ja-JP" altLang="en-US" sz="1000" dirty="0">
                  <a:latin typeface="+mn-ea"/>
                </a:rPr>
                <a:t> </a:t>
              </a:r>
              <a:r>
                <a:rPr kumimoji="1" lang="ja-JP" altLang="en-US" sz="900" dirty="0">
                  <a:latin typeface="+mn-ea"/>
                </a:rPr>
                <a:t>（上記の項目について契約書を確認）</a:t>
              </a:r>
              <a:endParaRPr kumimoji="1" lang="en-US" altLang="ja-JP" sz="1000" dirty="0"/>
            </a:p>
          </p:txBody>
        </p:sp>
      </p:grpSp>
      <p:sp>
        <p:nvSpPr>
          <p:cNvPr id="31" name="テキスト ボックス 30">
            <a:extLst>
              <a:ext uri="{FF2B5EF4-FFF2-40B4-BE49-F238E27FC236}">
                <a16:creationId xmlns:a16="http://schemas.microsoft.com/office/drawing/2014/main" id="{85437E9E-DA0C-5FF9-C5D6-67CE34160A13}"/>
              </a:ext>
            </a:extLst>
          </p:cNvPr>
          <p:cNvSpPr txBox="1"/>
          <p:nvPr/>
        </p:nvSpPr>
        <p:spPr>
          <a:xfrm>
            <a:off x="3843187" y="6050399"/>
            <a:ext cx="2269967" cy="569387"/>
          </a:xfrm>
          <a:prstGeom prst="rect">
            <a:avLst/>
          </a:prstGeom>
          <a:noFill/>
        </p:spPr>
        <p:txBody>
          <a:bodyPr wrap="square" rtlCol="0">
            <a:spAutoFit/>
          </a:bodyPr>
          <a:lstStyle/>
          <a:p>
            <a:r>
              <a:rPr kumimoji="1" lang="ja-JP" altLang="en-US" sz="1000" dirty="0">
                <a:latin typeface="+mn-ea"/>
              </a:rPr>
              <a:t>□ 水道光熱費（賃貸借契約による）</a:t>
            </a:r>
            <a:endParaRPr kumimoji="1" lang="en-US" altLang="ja-JP" sz="1000" dirty="0">
              <a:latin typeface="+mn-ea"/>
            </a:endParaRPr>
          </a:p>
          <a:p>
            <a:r>
              <a:rPr kumimoji="1" lang="ja-JP" altLang="en-US" sz="1000" dirty="0">
                <a:latin typeface="+mn-ea"/>
              </a:rPr>
              <a:t>□ 修繕費　　（賃貸借契約による）</a:t>
            </a:r>
            <a:endParaRPr kumimoji="1" lang="en-US" altLang="ja-JP" sz="1000" dirty="0">
              <a:latin typeface="+mn-ea"/>
            </a:endParaRPr>
          </a:p>
          <a:p>
            <a:r>
              <a:rPr kumimoji="1" lang="ja-JP" altLang="en-US" sz="1000" dirty="0">
                <a:latin typeface="+mn-ea"/>
              </a:rPr>
              <a:t>□ 配送コスト（集荷料等</a:t>
            </a:r>
            <a:r>
              <a:rPr kumimoji="1" lang="ja-JP" altLang="en-US" sz="1100" dirty="0">
                <a:latin typeface="+mn-ea"/>
              </a:rPr>
              <a:t>）</a:t>
            </a:r>
            <a:endParaRPr kumimoji="1" lang="en-US" altLang="ja-JP" sz="1100" dirty="0">
              <a:latin typeface="+mn-ea"/>
            </a:endParaRPr>
          </a:p>
        </p:txBody>
      </p:sp>
      <p:sp>
        <p:nvSpPr>
          <p:cNvPr id="29" name="テキスト ボックス 28">
            <a:extLst>
              <a:ext uri="{FF2B5EF4-FFF2-40B4-BE49-F238E27FC236}">
                <a16:creationId xmlns:a16="http://schemas.microsoft.com/office/drawing/2014/main" id="{10EE440C-2E1D-0AE6-A237-93AFEFF14C69}"/>
              </a:ext>
            </a:extLst>
          </p:cNvPr>
          <p:cNvSpPr txBox="1"/>
          <p:nvPr/>
        </p:nvSpPr>
        <p:spPr>
          <a:xfrm>
            <a:off x="3893830" y="5769847"/>
            <a:ext cx="1912141" cy="307777"/>
          </a:xfrm>
          <a:prstGeom prst="rect">
            <a:avLst/>
          </a:prstGeom>
          <a:noFill/>
        </p:spPr>
        <p:txBody>
          <a:bodyPr wrap="square" rtlCol="0">
            <a:spAutoFit/>
          </a:bodyPr>
          <a:lstStyle/>
          <a:p>
            <a:pPr algn="ctr"/>
            <a:r>
              <a:rPr kumimoji="1" lang="ja-JP" altLang="en-US" sz="1400" b="1" dirty="0">
                <a:latin typeface="+mn-ea"/>
              </a:rPr>
              <a:t>共通経費</a:t>
            </a:r>
          </a:p>
        </p:txBody>
      </p:sp>
      <p:sp>
        <p:nvSpPr>
          <p:cNvPr id="58" name="テキスト ボックス 57">
            <a:extLst>
              <a:ext uri="{FF2B5EF4-FFF2-40B4-BE49-F238E27FC236}">
                <a16:creationId xmlns:a16="http://schemas.microsoft.com/office/drawing/2014/main" id="{4AC2B94B-805B-7643-DE0E-F6CF9A5990F7}"/>
              </a:ext>
            </a:extLst>
          </p:cNvPr>
          <p:cNvSpPr txBox="1"/>
          <p:nvPr/>
        </p:nvSpPr>
        <p:spPr>
          <a:xfrm>
            <a:off x="3893830" y="4715650"/>
            <a:ext cx="1912141" cy="307777"/>
          </a:xfrm>
          <a:prstGeom prst="rect">
            <a:avLst/>
          </a:prstGeom>
          <a:noFill/>
        </p:spPr>
        <p:txBody>
          <a:bodyPr wrap="square" rtlCol="0">
            <a:spAutoFit/>
          </a:bodyPr>
          <a:lstStyle/>
          <a:p>
            <a:pPr algn="ctr"/>
            <a:r>
              <a:rPr kumimoji="1" lang="ja-JP" altLang="en-US" sz="1400" b="1" dirty="0">
                <a:latin typeface="+mn-ea"/>
              </a:rPr>
              <a:t>特徴的支出</a:t>
            </a:r>
          </a:p>
        </p:txBody>
      </p:sp>
      <p:sp>
        <p:nvSpPr>
          <p:cNvPr id="65" name="四角形: 角を丸くする 64">
            <a:extLst>
              <a:ext uri="{FF2B5EF4-FFF2-40B4-BE49-F238E27FC236}">
                <a16:creationId xmlns:a16="http://schemas.microsoft.com/office/drawing/2014/main" id="{D36E6DD2-6EF0-44E6-DCB9-49E1B23D750B}"/>
              </a:ext>
            </a:extLst>
          </p:cNvPr>
          <p:cNvSpPr/>
          <p:nvPr/>
        </p:nvSpPr>
        <p:spPr>
          <a:xfrm>
            <a:off x="6729363" y="1262247"/>
            <a:ext cx="1361494" cy="315598"/>
          </a:xfrm>
          <a:prstGeom prst="roundRect">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50000"/>
                  </a:schemeClr>
                </a:solidFill>
                <a:latin typeface="+mn-ea"/>
              </a:rPr>
              <a:t>着目点①</a:t>
            </a:r>
          </a:p>
        </p:txBody>
      </p:sp>
      <p:sp>
        <p:nvSpPr>
          <p:cNvPr id="66" name="四角形: 角を丸くする 65">
            <a:extLst>
              <a:ext uri="{FF2B5EF4-FFF2-40B4-BE49-F238E27FC236}">
                <a16:creationId xmlns:a16="http://schemas.microsoft.com/office/drawing/2014/main" id="{033AFA8C-968A-119E-B91D-2FAF434298FC}"/>
              </a:ext>
            </a:extLst>
          </p:cNvPr>
          <p:cNvSpPr/>
          <p:nvPr/>
        </p:nvSpPr>
        <p:spPr>
          <a:xfrm>
            <a:off x="6724701" y="4653175"/>
            <a:ext cx="1361494" cy="315598"/>
          </a:xfrm>
          <a:prstGeom prst="roundRect">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50000"/>
                  </a:schemeClr>
                </a:solidFill>
                <a:latin typeface="+mn-ea"/>
              </a:rPr>
              <a:t>着目点②</a:t>
            </a:r>
          </a:p>
        </p:txBody>
      </p:sp>
      <p:sp>
        <p:nvSpPr>
          <p:cNvPr id="69" name="正方形/長方形 68">
            <a:extLst>
              <a:ext uri="{FF2B5EF4-FFF2-40B4-BE49-F238E27FC236}">
                <a16:creationId xmlns:a16="http://schemas.microsoft.com/office/drawing/2014/main" id="{408D8F48-4278-17DC-9293-C50567B7D7A2}"/>
              </a:ext>
            </a:extLst>
          </p:cNvPr>
          <p:cNvSpPr/>
          <p:nvPr/>
        </p:nvSpPr>
        <p:spPr>
          <a:xfrm>
            <a:off x="769199" y="5985302"/>
            <a:ext cx="2084191" cy="651794"/>
          </a:xfrm>
          <a:prstGeom prst="rect">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0D394A36-C754-933F-629D-28281FEFDE31}"/>
              </a:ext>
            </a:extLst>
          </p:cNvPr>
          <p:cNvSpPr txBox="1"/>
          <p:nvPr/>
        </p:nvSpPr>
        <p:spPr>
          <a:xfrm>
            <a:off x="718138" y="6025790"/>
            <a:ext cx="2134010" cy="561692"/>
          </a:xfrm>
          <a:prstGeom prst="rect">
            <a:avLst/>
          </a:prstGeom>
          <a:noFill/>
        </p:spPr>
        <p:txBody>
          <a:bodyPr wrap="square" rtlCol="0">
            <a:spAutoFit/>
          </a:bodyPr>
          <a:lstStyle/>
          <a:p>
            <a:r>
              <a:rPr kumimoji="1" lang="ja-JP" altLang="en-US" sz="1000" dirty="0">
                <a:latin typeface="+mn-ea"/>
              </a:rPr>
              <a:t>□ 水道光熱費</a:t>
            </a:r>
            <a:endParaRPr kumimoji="1" lang="en-US" altLang="ja-JP" sz="1000" dirty="0">
              <a:latin typeface="+mn-ea"/>
            </a:endParaRPr>
          </a:p>
          <a:p>
            <a:r>
              <a:rPr kumimoji="1" lang="ja-JP" altLang="en-US" sz="1000" dirty="0">
                <a:latin typeface="+mn-ea"/>
              </a:rPr>
              <a:t>□ 修繕費</a:t>
            </a:r>
            <a:endParaRPr kumimoji="1" lang="en-US" altLang="ja-JP" sz="1000" dirty="0">
              <a:latin typeface="+mn-ea"/>
            </a:endParaRPr>
          </a:p>
          <a:p>
            <a:r>
              <a:rPr kumimoji="1" lang="ja-JP" altLang="en-US" sz="1000" dirty="0">
                <a:latin typeface="+mn-ea"/>
              </a:rPr>
              <a:t>□ 配送コスト（集荷料等）</a:t>
            </a:r>
            <a:endParaRPr kumimoji="1" lang="en-US" altLang="ja-JP" sz="1050" dirty="0"/>
          </a:p>
        </p:txBody>
      </p:sp>
      <p:sp>
        <p:nvSpPr>
          <p:cNvPr id="71" name="テキスト ボックス 70">
            <a:extLst>
              <a:ext uri="{FF2B5EF4-FFF2-40B4-BE49-F238E27FC236}">
                <a16:creationId xmlns:a16="http://schemas.microsoft.com/office/drawing/2014/main" id="{64289306-DF08-D043-787F-875393784C23}"/>
              </a:ext>
            </a:extLst>
          </p:cNvPr>
          <p:cNvSpPr txBox="1"/>
          <p:nvPr/>
        </p:nvSpPr>
        <p:spPr>
          <a:xfrm>
            <a:off x="6846411" y="5036864"/>
            <a:ext cx="2783211" cy="1708160"/>
          </a:xfrm>
          <a:prstGeom prst="rect">
            <a:avLst/>
          </a:prstGeom>
          <a:noFill/>
        </p:spPr>
        <p:txBody>
          <a:bodyPr wrap="square" rtlCol="0">
            <a:spAutoFit/>
          </a:bodyPr>
          <a:lstStyle/>
          <a:p>
            <a:pPr>
              <a:spcAft>
                <a:spcPts val="600"/>
              </a:spcAft>
            </a:pPr>
            <a:r>
              <a:rPr kumimoji="1" lang="ja-JP" altLang="en-US" sz="1000" dirty="0"/>
              <a:t>　</a:t>
            </a:r>
            <a:r>
              <a:rPr kumimoji="1" lang="ja-JP" altLang="en-US" sz="1000" spc="100" dirty="0"/>
              <a:t>事業用倉庫は、自社物件か賃借物件か</a:t>
            </a:r>
            <a:r>
              <a:rPr kumimoji="1" lang="ja-JP" altLang="en-US" sz="1000" spc="-40" dirty="0"/>
              <a:t>によって負担する費用が異なります。これらを</a:t>
            </a:r>
            <a:r>
              <a:rPr kumimoji="1" lang="ja-JP" altLang="en-US" sz="1000" dirty="0"/>
              <a:t>理解した上で試算や比較が必要です。経営の</a:t>
            </a:r>
            <a:r>
              <a:rPr kumimoji="1" lang="ja-JP" altLang="en-US" sz="1000" spc="50" dirty="0"/>
              <a:t>窮境状況にもよりますが、場合によっては</a:t>
            </a:r>
            <a:r>
              <a:rPr kumimoji="1" lang="ja-JP" altLang="en-US" sz="1000" spc="110" dirty="0"/>
              <a:t>長期的なメリット享受を諦め、短期的な</a:t>
            </a:r>
            <a:r>
              <a:rPr kumimoji="1" lang="ja-JP" altLang="en-US" sz="1000" spc="-20" dirty="0"/>
              <a:t>支出削減を選ばざるを得ないこともあります</a:t>
            </a:r>
            <a:r>
              <a:rPr kumimoji="1" lang="ja-JP" altLang="en-US" sz="1000" dirty="0"/>
              <a:t>。</a:t>
            </a:r>
          </a:p>
          <a:p>
            <a:pPr>
              <a:spcAft>
                <a:spcPts val="600"/>
              </a:spcAft>
            </a:pPr>
            <a:r>
              <a:rPr kumimoji="1" lang="ja-JP" altLang="en-US" sz="1000" dirty="0"/>
              <a:t>　反面、自社物件を他の収益物件へ変更する</a:t>
            </a:r>
            <a:r>
              <a:rPr kumimoji="1" lang="ja-JP" altLang="en-US" sz="1000" spc="-50" dirty="0"/>
              <a:t>際に伴う投資資金等、長期的なメリットのため</a:t>
            </a:r>
            <a:r>
              <a:rPr kumimoji="1" lang="ja-JP" altLang="en-US" sz="1000" dirty="0"/>
              <a:t>の積極的な金融支援が必要な場面も想定されます。</a:t>
            </a:r>
            <a:endParaRPr kumimoji="1" lang="en-US" altLang="ja-JP" sz="1000" dirty="0"/>
          </a:p>
        </p:txBody>
      </p:sp>
      <p:sp>
        <p:nvSpPr>
          <p:cNvPr id="78" name="テキスト ボックス 7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79" name="テキスト ボックス 7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19" name="スライド番号プレースホルダー 1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48</a:t>
            </a:fld>
            <a:endParaRPr kumimoji="1" lang="ja-JP" altLang="en-US"/>
          </a:p>
        </p:txBody>
      </p:sp>
      <p:cxnSp>
        <p:nvCxnSpPr>
          <p:cNvPr id="51" name="直線コネクタ 5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EB3233E-B893-4679-07F8-520BB236E985}"/>
              </a:ext>
            </a:extLst>
          </p:cNvPr>
          <p:cNvCxnSpPr/>
          <p:nvPr/>
        </p:nvCxnSpPr>
        <p:spPr>
          <a:xfrm>
            <a:off x="252413" y="45861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675109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30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770" y="2474265"/>
            <a:ext cx="6912000" cy="658535"/>
          </a:xfrm>
        </p:spPr>
        <p:txBody>
          <a:bodyPr>
            <a:normAutofit/>
          </a:bodyPr>
          <a:lstStyle/>
          <a:p>
            <a:r>
              <a:rPr lang="ja-JP" altLang="en-US" dirty="0"/>
              <a:t>１　コンセプト・ユースケース</a:t>
            </a:r>
            <a:endParaRPr kumimoji="1" lang="ja-JP" altLang="en-US" dirty="0"/>
          </a:p>
        </p:txBody>
      </p:sp>
      <p:sp>
        <p:nvSpPr>
          <p:cNvPr id="4"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4</a:t>
            </a:fld>
            <a:endParaRPr kumimoji="1" lang="ja-JP" altLang="en-US" dirty="0"/>
          </a:p>
        </p:txBody>
      </p:sp>
      <p:sp>
        <p:nvSpPr>
          <p:cNvPr id="5"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93827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93885" y="506117"/>
            <a:ext cx="8389816" cy="400110"/>
          </a:xfrm>
          <a:prstGeom prst="rect">
            <a:avLst/>
          </a:prstGeom>
          <a:noFill/>
        </p:spPr>
        <p:txBody>
          <a:bodyPr wrap="square" rtlCol="0">
            <a:spAutoFit/>
          </a:bodyPr>
          <a:lstStyle/>
          <a:p>
            <a:r>
              <a:rPr kumimoji="1" lang="ja-JP" altLang="en-US" sz="1000" dirty="0"/>
              <a:t>卸売業は、その規模感や都市部・地方等の立地、属する業界によって、その事業性が大きく異なる特性があります。ここでは、経営資産が十分ではなく、特徴的な専門性等を有しない、一般的な中小規模の卸売業全般の事業性や定性的な目利きのポイントをまとめます。</a:t>
            </a:r>
            <a:endParaRPr kumimoji="1" lang="en-US" altLang="ja-JP" sz="1000" dirty="0"/>
          </a:p>
        </p:txBody>
      </p:sp>
      <p:sp>
        <p:nvSpPr>
          <p:cNvPr id="2" name="テキスト ボックス 1">
            <a:extLst>
              <a:ext uri="{FF2B5EF4-FFF2-40B4-BE49-F238E27FC236}">
                <a16:creationId xmlns:a16="http://schemas.microsoft.com/office/drawing/2014/main" id="{A28B9427-C1BD-243D-12D3-E859A3C4EF8E}"/>
              </a:ext>
            </a:extLst>
          </p:cNvPr>
          <p:cNvSpPr txBox="1"/>
          <p:nvPr/>
        </p:nvSpPr>
        <p:spPr>
          <a:xfrm>
            <a:off x="273050" y="1065816"/>
            <a:ext cx="9401175" cy="369332"/>
          </a:xfrm>
          <a:prstGeom prst="rect">
            <a:avLst/>
          </a:prstGeom>
          <a:noFill/>
        </p:spPr>
        <p:txBody>
          <a:bodyPr wrap="square" rtlCol="0">
            <a:spAutoFit/>
          </a:bodyPr>
          <a:lstStyle/>
          <a:p>
            <a:r>
              <a:rPr kumimoji="1" lang="ja-JP" altLang="en-US" b="1" dirty="0">
                <a:latin typeface="+mn-ea"/>
              </a:rPr>
              <a:t>中小規模の卸売業に求められる</a:t>
            </a:r>
            <a:r>
              <a:rPr kumimoji="1" lang="en-US" altLang="ja-JP" b="1" dirty="0">
                <a:latin typeface="+mn-ea"/>
              </a:rPr>
              <a:t>『</a:t>
            </a:r>
            <a:r>
              <a:rPr kumimoji="1" lang="ja-JP" altLang="en-US" b="1" dirty="0">
                <a:latin typeface="+mn-ea"/>
              </a:rPr>
              <a:t>現実的・実質的な役割</a:t>
            </a:r>
            <a:r>
              <a:rPr kumimoji="1" lang="en-US" altLang="ja-JP" b="1" dirty="0">
                <a:latin typeface="+mn-ea"/>
              </a:rPr>
              <a:t>』</a:t>
            </a:r>
            <a:r>
              <a:rPr kumimoji="1" lang="ja-JP" altLang="en-US" b="1" dirty="0">
                <a:latin typeface="+mn-ea"/>
              </a:rPr>
              <a:t>について</a:t>
            </a:r>
          </a:p>
        </p:txBody>
      </p:sp>
      <p:grpSp>
        <p:nvGrpSpPr>
          <p:cNvPr id="15" name="グループ化 14">
            <a:extLst>
              <a:ext uri="{FF2B5EF4-FFF2-40B4-BE49-F238E27FC236}">
                <a16:creationId xmlns:a16="http://schemas.microsoft.com/office/drawing/2014/main" id="{9BAB639A-3808-30E7-6930-8FC1829C6F5E}"/>
              </a:ext>
            </a:extLst>
          </p:cNvPr>
          <p:cNvGrpSpPr/>
          <p:nvPr/>
        </p:nvGrpSpPr>
        <p:grpSpPr>
          <a:xfrm>
            <a:off x="46243" y="1458729"/>
            <a:ext cx="2443163" cy="940217"/>
            <a:chOff x="-114299" y="2220376"/>
            <a:chExt cx="2443163" cy="940217"/>
          </a:xfrm>
        </p:grpSpPr>
        <p:grpSp>
          <p:nvGrpSpPr>
            <p:cNvPr id="6" name="グループ化 5">
              <a:extLst>
                <a:ext uri="{FF2B5EF4-FFF2-40B4-BE49-F238E27FC236}">
                  <a16:creationId xmlns:a16="http://schemas.microsoft.com/office/drawing/2014/main" id="{2550ADC4-67F4-9F0F-B6D5-1E4EF61F5C54}"/>
                </a:ext>
              </a:extLst>
            </p:cNvPr>
            <p:cNvGrpSpPr/>
            <p:nvPr/>
          </p:nvGrpSpPr>
          <p:grpSpPr>
            <a:xfrm>
              <a:off x="328614" y="2220376"/>
              <a:ext cx="2000250" cy="940217"/>
              <a:chOff x="176214" y="2146650"/>
              <a:chExt cx="2000250" cy="940217"/>
            </a:xfrm>
          </p:grpSpPr>
          <p:sp>
            <p:nvSpPr>
              <p:cNvPr id="3" name="テキスト ボックス 2">
                <a:extLst>
                  <a:ext uri="{FF2B5EF4-FFF2-40B4-BE49-F238E27FC236}">
                    <a16:creationId xmlns:a16="http://schemas.microsoft.com/office/drawing/2014/main" id="{236DDAA2-D92A-D901-2617-009BF5D67B97}"/>
                  </a:ext>
                </a:extLst>
              </p:cNvPr>
              <p:cNvSpPr txBox="1"/>
              <p:nvPr/>
            </p:nvSpPr>
            <p:spPr>
              <a:xfrm>
                <a:off x="176214" y="2163537"/>
                <a:ext cx="2000250" cy="923330"/>
              </a:xfrm>
              <a:prstGeom prst="rect">
                <a:avLst/>
              </a:prstGeom>
              <a:noFill/>
            </p:spPr>
            <p:txBody>
              <a:bodyPr wrap="square" rtlCol="0">
                <a:spAutoFit/>
              </a:bodyPr>
              <a:lstStyle/>
              <a:p>
                <a:pPr algn="ctr"/>
                <a:r>
                  <a:rPr kumimoji="1" lang="ja-JP" altLang="en-US" sz="3600" b="1" dirty="0">
                    <a:latin typeface="+mn-ea"/>
                  </a:rPr>
                  <a:t>待てる</a:t>
                </a:r>
                <a:endParaRPr kumimoji="1" lang="en-US" altLang="ja-JP" sz="3600" b="1" dirty="0">
                  <a:latin typeface="+mn-ea"/>
                </a:endParaRPr>
              </a:p>
              <a:p>
                <a:pPr algn="ctr"/>
                <a:r>
                  <a:rPr kumimoji="1" lang="ja-JP" altLang="en-US" b="1" dirty="0">
                    <a:latin typeface="+mn-ea"/>
                  </a:rPr>
                  <a:t>機能</a:t>
                </a:r>
              </a:p>
            </p:txBody>
          </p:sp>
          <p:sp>
            <p:nvSpPr>
              <p:cNvPr id="5" name="四角形: 角を丸くする 4">
                <a:extLst>
                  <a:ext uri="{FF2B5EF4-FFF2-40B4-BE49-F238E27FC236}">
                    <a16:creationId xmlns:a16="http://schemas.microsoft.com/office/drawing/2014/main" id="{3BAC3CFD-C853-B5B5-9D5A-AEBA3646849C}"/>
                  </a:ext>
                </a:extLst>
              </p:cNvPr>
              <p:cNvSpPr/>
              <p:nvPr/>
            </p:nvSpPr>
            <p:spPr>
              <a:xfrm>
                <a:off x="366714" y="2146650"/>
                <a:ext cx="1619250" cy="923330"/>
              </a:xfrm>
              <a:prstGeom prst="roundRect">
                <a:avLst>
                  <a:gd name="adj" fmla="val 7383"/>
                </a:avLst>
              </a:prstGeom>
              <a:solidFill>
                <a:srgbClr val="00B0F0">
                  <a:alpha val="10000"/>
                </a:srgb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4" name="テキスト ボックス 13">
              <a:extLst>
                <a:ext uri="{FF2B5EF4-FFF2-40B4-BE49-F238E27FC236}">
                  <a16:creationId xmlns:a16="http://schemas.microsoft.com/office/drawing/2014/main" id="{9A4DFE14-6EBC-BE7E-D897-A300763528E8}"/>
                </a:ext>
              </a:extLst>
            </p:cNvPr>
            <p:cNvSpPr txBox="1"/>
            <p:nvPr/>
          </p:nvSpPr>
          <p:spPr>
            <a:xfrm>
              <a:off x="-114299" y="2295787"/>
              <a:ext cx="809625" cy="707886"/>
            </a:xfrm>
            <a:prstGeom prst="rect">
              <a:avLst/>
            </a:prstGeom>
            <a:noFill/>
          </p:spPr>
          <p:txBody>
            <a:bodyPr wrap="square" rtlCol="0">
              <a:spAutoFit/>
            </a:bodyPr>
            <a:lstStyle/>
            <a:p>
              <a:r>
                <a:rPr kumimoji="1" lang="ja-JP" altLang="en-US" sz="4000" b="1" i="1" dirty="0">
                  <a:solidFill>
                    <a:srgbClr val="00B0F0"/>
                  </a:solidFill>
                  <a:latin typeface="+mn-ea"/>
                </a:rPr>
                <a:t>１</a:t>
              </a:r>
            </a:p>
          </p:txBody>
        </p:sp>
      </p:grpSp>
      <p:grpSp>
        <p:nvGrpSpPr>
          <p:cNvPr id="16" name="グループ化 15">
            <a:extLst>
              <a:ext uri="{FF2B5EF4-FFF2-40B4-BE49-F238E27FC236}">
                <a16:creationId xmlns:a16="http://schemas.microsoft.com/office/drawing/2014/main" id="{00824617-F63B-25D5-17B6-67A57B49A334}"/>
              </a:ext>
            </a:extLst>
          </p:cNvPr>
          <p:cNvGrpSpPr/>
          <p:nvPr/>
        </p:nvGrpSpPr>
        <p:grpSpPr>
          <a:xfrm>
            <a:off x="46242" y="3089192"/>
            <a:ext cx="2443163" cy="955430"/>
            <a:chOff x="-114299" y="3686885"/>
            <a:chExt cx="2443163" cy="955430"/>
          </a:xfrm>
        </p:grpSpPr>
        <p:grpSp>
          <p:nvGrpSpPr>
            <p:cNvPr id="7" name="グループ化 6">
              <a:extLst>
                <a:ext uri="{FF2B5EF4-FFF2-40B4-BE49-F238E27FC236}">
                  <a16:creationId xmlns:a16="http://schemas.microsoft.com/office/drawing/2014/main" id="{C8A362F6-8519-30D0-C740-533E166F1938}"/>
                </a:ext>
              </a:extLst>
            </p:cNvPr>
            <p:cNvGrpSpPr/>
            <p:nvPr/>
          </p:nvGrpSpPr>
          <p:grpSpPr>
            <a:xfrm>
              <a:off x="328614" y="3686885"/>
              <a:ext cx="2000250" cy="955430"/>
              <a:chOff x="176214" y="3847617"/>
              <a:chExt cx="2000250" cy="955430"/>
            </a:xfrm>
          </p:grpSpPr>
          <p:sp>
            <p:nvSpPr>
              <p:cNvPr id="9" name="テキスト ボックス 8">
                <a:extLst>
                  <a:ext uri="{FF2B5EF4-FFF2-40B4-BE49-F238E27FC236}">
                    <a16:creationId xmlns:a16="http://schemas.microsoft.com/office/drawing/2014/main" id="{5627451C-2F67-884D-30B4-382E7A624210}"/>
                  </a:ext>
                </a:extLst>
              </p:cNvPr>
              <p:cNvSpPr txBox="1"/>
              <p:nvPr/>
            </p:nvSpPr>
            <p:spPr>
              <a:xfrm>
                <a:off x="176214" y="3847617"/>
                <a:ext cx="2000250" cy="923330"/>
              </a:xfrm>
              <a:prstGeom prst="rect">
                <a:avLst/>
              </a:prstGeom>
              <a:noFill/>
            </p:spPr>
            <p:txBody>
              <a:bodyPr wrap="square" rtlCol="0">
                <a:spAutoFit/>
              </a:bodyPr>
              <a:lstStyle/>
              <a:p>
                <a:pPr algn="ctr"/>
                <a:r>
                  <a:rPr kumimoji="1" lang="ja-JP" altLang="en-US" sz="3600" b="1" dirty="0">
                    <a:latin typeface="+mn-ea"/>
                  </a:rPr>
                  <a:t>分ける</a:t>
                </a:r>
                <a:endParaRPr kumimoji="1" lang="en-US" altLang="ja-JP" sz="3600" b="1" dirty="0">
                  <a:latin typeface="+mn-ea"/>
                </a:endParaRPr>
              </a:p>
              <a:p>
                <a:pPr algn="ctr"/>
                <a:r>
                  <a:rPr kumimoji="1" lang="ja-JP" altLang="en-US" b="1" dirty="0">
                    <a:latin typeface="+mn-ea"/>
                  </a:rPr>
                  <a:t>機能</a:t>
                </a:r>
              </a:p>
            </p:txBody>
          </p:sp>
          <p:sp>
            <p:nvSpPr>
              <p:cNvPr id="12" name="四角形: 角を丸くする 11">
                <a:extLst>
                  <a:ext uri="{FF2B5EF4-FFF2-40B4-BE49-F238E27FC236}">
                    <a16:creationId xmlns:a16="http://schemas.microsoft.com/office/drawing/2014/main" id="{1FFE29B8-E5EA-8FCD-6142-E4B342ECB3E2}"/>
                  </a:ext>
                </a:extLst>
              </p:cNvPr>
              <p:cNvSpPr/>
              <p:nvPr/>
            </p:nvSpPr>
            <p:spPr>
              <a:xfrm>
                <a:off x="366714" y="3879717"/>
                <a:ext cx="1619250" cy="923330"/>
              </a:xfrm>
              <a:prstGeom prst="roundRect">
                <a:avLst>
                  <a:gd name="adj" fmla="val 7383"/>
                </a:avLst>
              </a:prstGeom>
              <a:solidFill>
                <a:srgbClr val="FFC000">
                  <a:alpha val="1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8" name="テキスト ボックス 17">
              <a:extLst>
                <a:ext uri="{FF2B5EF4-FFF2-40B4-BE49-F238E27FC236}">
                  <a16:creationId xmlns:a16="http://schemas.microsoft.com/office/drawing/2014/main" id="{595D2FFA-D44C-2DA2-9963-629856A16FCB}"/>
                </a:ext>
              </a:extLst>
            </p:cNvPr>
            <p:cNvSpPr txBox="1"/>
            <p:nvPr/>
          </p:nvSpPr>
          <p:spPr>
            <a:xfrm>
              <a:off x="-114299" y="3799543"/>
              <a:ext cx="809625" cy="707886"/>
            </a:xfrm>
            <a:prstGeom prst="rect">
              <a:avLst/>
            </a:prstGeom>
            <a:noFill/>
          </p:spPr>
          <p:txBody>
            <a:bodyPr wrap="square" rtlCol="0">
              <a:spAutoFit/>
            </a:bodyPr>
            <a:lstStyle/>
            <a:p>
              <a:r>
                <a:rPr kumimoji="1" lang="ja-JP" altLang="en-US" sz="4000" b="1" i="1" dirty="0">
                  <a:solidFill>
                    <a:srgbClr val="FFC000"/>
                  </a:solidFill>
                  <a:latin typeface="+mn-ea"/>
                </a:rPr>
                <a:t>２</a:t>
              </a:r>
            </a:p>
          </p:txBody>
        </p:sp>
      </p:grpSp>
      <p:grpSp>
        <p:nvGrpSpPr>
          <p:cNvPr id="17" name="グループ化 16">
            <a:extLst>
              <a:ext uri="{FF2B5EF4-FFF2-40B4-BE49-F238E27FC236}">
                <a16:creationId xmlns:a16="http://schemas.microsoft.com/office/drawing/2014/main" id="{DFAE7942-5308-AE22-0085-4E28FECA4970}"/>
              </a:ext>
            </a:extLst>
          </p:cNvPr>
          <p:cNvGrpSpPr/>
          <p:nvPr/>
        </p:nvGrpSpPr>
        <p:grpSpPr>
          <a:xfrm>
            <a:off x="46242" y="4864433"/>
            <a:ext cx="2443163" cy="955430"/>
            <a:chOff x="-114299" y="5153394"/>
            <a:chExt cx="2443163" cy="955430"/>
          </a:xfrm>
        </p:grpSpPr>
        <p:grpSp>
          <p:nvGrpSpPr>
            <p:cNvPr id="10" name="グループ化 9">
              <a:extLst>
                <a:ext uri="{FF2B5EF4-FFF2-40B4-BE49-F238E27FC236}">
                  <a16:creationId xmlns:a16="http://schemas.microsoft.com/office/drawing/2014/main" id="{87811FB0-BE90-0833-BC97-5F55F6A8B569}"/>
                </a:ext>
              </a:extLst>
            </p:cNvPr>
            <p:cNvGrpSpPr/>
            <p:nvPr/>
          </p:nvGrpSpPr>
          <p:grpSpPr>
            <a:xfrm>
              <a:off x="328614" y="5153394"/>
              <a:ext cx="2000250" cy="955430"/>
              <a:chOff x="176214" y="5580684"/>
              <a:chExt cx="2000250" cy="955430"/>
            </a:xfrm>
          </p:grpSpPr>
          <p:sp>
            <p:nvSpPr>
              <p:cNvPr id="8" name="テキスト ボックス 7">
                <a:extLst>
                  <a:ext uri="{FF2B5EF4-FFF2-40B4-BE49-F238E27FC236}">
                    <a16:creationId xmlns:a16="http://schemas.microsoft.com/office/drawing/2014/main" id="{48109374-E6CA-960C-DF62-58634FF29682}"/>
                  </a:ext>
                </a:extLst>
              </p:cNvPr>
              <p:cNvSpPr txBox="1"/>
              <p:nvPr/>
            </p:nvSpPr>
            <p:spPr>
              <a:xfrm>
                <a:off x="176214" y="5580684"/>
                <a:ext cx="2000250" cy="923330"/>
              </a:xfrm>
              <a:prstGeom prst="rect">
                <a:avLst/>
              </a:prstGeom>
              <a:noFill/>
            </p:spPr>
            <p:txBody>
              <a:bodyPr wrap="square" rtlCol="0">
                <a:spAutoFit/>
              </a:bodyPr>
              <a:lstStyle/>
              <a:p>
                <a:pPr algn="ctr"/>
                <a:r>
                  <a:rPr kumimoji="1" lang="ja-JP" altLang="en-US" sz="3600" b="1" dirty="0">
                    <a:latin typeface="+mn-ea"/>
                  </a:rPr>
                  <a:t>運べる</a:t>
                </a:r>
                <a:endParaRPr kumimoji="1" lang="en-US" altLang="ja-JP" sz="3600" b="1" dirty="0">
                  <a:latin typeface="+mn-ea"/>
                </a:endParaRPr>
              </a:p>
              <a:p>
                <a:pPr algn="ctr"/>
                <a:r>
                  <a:rPr kumimoji="1" lang="ja-JP" altLang="en-US" b="1" dirty="0">
                    <a:latin typeface="+mn-ea"/>
                  </a:rPr>
                  <a:t>機能</a:t>
                </a:r>
              </a:p>
            </p:txBody>
          </p:sp>
          <p:sp>
            <p:nvSpPr>
              <p:cNvPr id="13" name="四角形: 角を丸くする 12">
                <a:extLst>
                  <a:ext uri="{FF2B5EF4-FFF2-40B4-BE49-F238E27FC236}">
                    <a16:creationId xmlns:a16="http://schemas.microsoft.com/office/drawing/2014/main" id="{6827D007-D26F-44A4-8203-3379227F9302}"/>
                  </a:ext>
                </a:extLst>
              </p:cNvPr>
              <p:cNvSpPr/>
              <p:nvPr/>
            </p:nvSpPr>
            <p:spPr>
              <a:xfrm>
                <a:off x="366714" y="5612784"/>
                <a:ext cx="1619250" cy="923330"/>
              </a:xfrm>
              <a:prstGeom prst="roundRect">
                <a:avLst>
                  <a:gd name="adj" fmla="val 7383"/>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9" name="テキスト ボックス 18">
              <a:extLst>
                <a:ext uri="{FF2B5EF4-FFF2-40B4-BE49-F238E27FC236}">
                  <a16:creationId xmlns:a16="http://schemas.microsoft.com/office/drawing/2014/main" id="{D348538E-B8B5-93EF-8121-FB3D5D7A84B8}"/>
                </a:ext>
              </a:extLst>
            </p:cNvPr>
            <p:cNvSpPr txBox="1"/>
            <p:nvPr/>
          </p:nvSpPr>
          <p:spPr>
            <a:xfrm>
              <a:off x="-114299" y="5265719"/>
              <a:ext cx="809625" cy="707886"/>
            </a:xfrm>
            <a:prstGeom prst="rect">
              <a:avLst/>
            </a:prstGeom>
            <a:noFill/>
          </p:spPr>
          <p:txBody>
            <a:bodyPr wrap="square" rtlCol="0">
              <a:spAutoFit/>
            </a:bodyPr>
            <a:lstStyle/>
            <a:p>
              <a:r>
                <a:rPr kumimoji="1" lang="ja-JP" altLang="en-US" sz="4000" b="1" i="1" dirty="0">
                  <a:solidFill>
                    <a:srgbClr val="92D050"/>
                  </a:solidFill>
                  <a:latin typeface="+mn-ea"/>
                </a:rPr>
                <a:t>３</a:t>
              </a:r>
            </a:p>
          </p:txBody>
        </p:sp>
      </p:grpSp>
      <p:sp>
        <p:nvSpPr>
          <p:cNvPr id="20" name="テキスト ボックス 19">
            <a:extLst>
              <a:ext uri="{FF2B5EF4-FFF2-40B4-BE49-F238E27FC236}">
                <a16:creationId xmlns:a16="http://schemas.microsoft.com/office/drawing/2014/main" id="{ABF0C38C-0631-7FFA-CFA0-3530C0C58725}"/>
              </a:ext>
            </a:extLst>
          </p:cNvPr>
          <p:cNvSpPr txBox="1"/>
          <p:nvPr/>
        </p:nvSpPr>
        <p:spPr>
          <a:xfrm>
            <a:off x="2451305" y="1420117"/>
            <a:ext cx="7009687"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“待てる機能”には二つの意味があります。一つ目は</a:t>
            </a:r>
            <a:r>
              <a:rPr kumimoji="1" lang="en-US" altLang="ja-JP" sz="1000" spc="-10" dirty="0">
                <a:latin typeface="+mn-ea"/>
              </a:rPr>
              <a:t>『</a:t>
            </a:r>
            <a:r>
              <a:rPr kumimoji="1" lang="ja-JP" altLang="en-US" sz="1000" spc="-10" dirty="0">
                <a:latin typeface="+mn-ea"/>
              </a:rPr>
              <a:t>支払い</a:t>
            </a:r>
            <a:r>
              <a:rPr kumimoji="1" lang="en-US" altLang="ja-JP" sz="1000" spc="-10" dirty="0">
                <a:latin typeface="+mn-ea"/>
              </a:rPr>
              <a:t>』</a:t>
            </a:r>
            <a:r>
              <a:rPr kumimoji="1" lang="ja-JP" altLang="en-US" sz="1000" spc="-10" dirty="0">
                <a:latin typeface="+mn-ea"/>
              </a:rPr>
              <a:t>を待ってもらえるという“金融機能”</a:t>
            </a:r>
            <a:r>
              <a:rPr kumimoji="1" lang="ja-JP" altLang="en-US" sz="1000" dirty="0">
                <a:latin typeface="+mn-ea"/>
              </a:rPr>
              <a:t>です。中小卸売業の販売先は、更に経営資源が十分ではない小規模な事業者が多いので、支払いに融通が利くため利用しているという側面もあります。</a:t>
            </a:r>
          </a:p>
          <a:p>
            <a:pPr>
              <a:spcAft>
                <a:spcPts val="600"/>
              </a:spcAft>
            </a:pPr>
            <a:r>
              <a:rPr kumimoji="1" lang="ja-JP" altLang="en-US" sz="1000" dirty="0">
                <a:latin typeface="+mn-ea"/>
              </a:rPr>
              <a:t>　二つ目は</a:t>
            </a:r>
            <a:r>
              <a:rPr kumimoji="1" lang="en-US" altLang="ja-JP" sz="1000" dirty="0">
                <a:latin typeface="+mn-ea"/>
              </a:rPr>
              <a:t>『</a:t>
            </a:r>
            <a:r>
              <a:rPr kumimoji="1" lang="ja-JP" altLang="en-US" sz="1000" dirty="0">
                <a:latin typeface="+mn-ea"/>
              </a:rPr>
              <a:t>発注</a:t>
            </a:r>
            <a:r>
              <a:rPr kumimoji="1" lang="en-US" altLang="ja-JP" sz="1000" dirty="0">
                <a:latin typeface="+mn-ea"/>
              </a:rPr>
              <a:t>』</a:t>
            </a:r>
            <a:r>
              <a:rPr kumimoji="1" lang="ja-JP" altLang="en-US" sz="1000" dirty="0">
                <a:latin typeface="+mn-ea"/>
              </a:rPr>
              <a:t>を待ってもらえるという機能です。一般に大手卸売業は、発注を受け付ける時間と方法が限られる</a:t>
            </a:r>
            <a:r>
              <a:rPr kumimoji="1" lang="ja-JP" altLang="en-US" sz="1000" spc="-20" dirty="0">
                <a:latin typeface="+mn-ea"/>
              </a:rPr>
              <a:t>ことが多い（例：前日の３時まで</a:t>
            </a:r>
            <a:r>
              <a:rPr kumimoji="1" lang="en-US" altLang="ja-JP" sz="1000" spc="-20" dirty="0">
                <a:latin typeface="+mn-ea"/>
              </a:rPr>
              <a:t>EOS</a:t>
            </a:r>
            <a:r>
              <a:rPr kumimoji="1" lang="ja-JP" altLang="en-US" sz="1000" spc="-20" dirty="0">
                <a:latin typeface="+mn-ea"/>
              </a:rPr>
              <a:t>（電子発注システム）に限る）ですが、中小卸売業の場合は、発注の締め切り時間</a:t>
            </a:r>
            <a:r>
              <a:rPr kumimoji="1" lang="ja-JP" altLang="en-US" sz="1000" dirty="0">
                <a:latin typeface="+mn-ea"/>
              </a:rPr>
              <a:t>や方法（例：</a:t>
            </a:r>
            <a:r>
              <a:rPr kumimoji="1" lang="en-US" altLang="ja-JP" sz="1000" dirty="0">
                <a:latin typeface="+mn-ea"/>
              </a:rPr>
              <a:t>FAX</a:t>
            </a:r>
            <a:r>
              <a:rPr kumimoji="1" lang="ja-JP" altLang="en-US" sz="1000" dirty="0" err="1">
                <a:latin typeface="+mn-ea"/>
              </a:rPr>
              <a:t>、</a:t>
            </a:r>
            <a:r>
              <a:rPr kumimoji="1" lang="ja-JP" altLang="en-US" sz="1000" dirty="0">
                <a:latin typeface="+mn-ea"/>
              </a:rPr>
              <a:t>電話、電子メール等）に融通が利きやすいことが選ばれる理由になっていることもあります。</a:t>
            </a:r>
            <a:endParaRPr kumimoji="1" lang="en-US" altLang="ja-JP" sz="1000" dirty="0">
              <a:latin typeface="+mn-ea"/>
            </a:endParaRPr>
          </a:p>
        </p:txBody>
      </p:sp>
      <p:sp>
        <p:nvSpPr>
          <p:cNvPr id="21" name="テキスト ボックス 20">
            <a:extLst>
              <a:ext uri="{FF2B5EF4-FFF2-40B4-BE49-F238E27FC236}">
                <a16:creationId xmlns:a16="http://schemas.microsoft.com/office/drawing/2014/main" id="{32C47891-686E-AA79-9C9B-32480755B0B2}"/>
              </a:ext>
            </a:extLst>
          </p:cNvPr>
          <p:cNvSpPr txBox="1"/>
          <p:nvPr/>
        </p:nvSpPr>
        <p:spPr>
          <a:xfrm>
            <a:off x="2451305" y="2515569"/>
            <a:ext cx="7215188" cy="400110"/>
          </a:xfrm>
          <a:prstGeom prst="rect">
            <a:avLst/>
          </a:prstGeom>
          <a:noFill/>
        </p:spPr>
        <p:txBody>
          <a:bodyPr wrap="square" rtlCol="0">
            <a:spAutoFit/>
          </a:bodyPr>
          <a:lstStyle/>
          <a:p>
            <a:r>
              <a:rPr kumimoji="1" lang="ja-JP" altLang="en-US" sz="1000" dirty="0">
                <a:latin typeface="+mn-ea"/>
              </a:rPr>
              <a:t>□　小規模な取引先への金融機能のような役割を果たしているか？</a:t>
            </a:r>
            <a:endParaRPr kumimoji="1" lang="en-US" altLang="ja-JP" sz="1000" dirty="0">
              <a:latin typeface="+mn-ea"/>
            </a:endParaRPr>
          </a:p>
          <a:p>
            <a:r>
              <a:rPr kumimoji="1" lang="ja-JP" altLang="en-US" sz="1000" dirty="0">
                <a:latin typeface="+mn-ea"/>
              </a:rPr>
              <a:t>□　取引先からの発注受付の方法の確認（どのような方法か？大手と比べて融通は利くか？）</a:t>
            </a:r>
          </a:p>
        </p:txBody>
      </p:sp>
      <p:sp>
        <p:nvSpPr>
          <p:cNvPr id="26" name="テキスト ボックス 25">
            <a:extLst>
              <a:ext uri="{FF2B5EF4-FFF2-40B4-BE49-F238E27FC236}">
                <a16:creationId xmlns:a16="http://schemas.microsoft.com/office/drawing/2014/main" id="{FF19D0F9-BFD0-5627-3DE3-E947676F1375}"/>
              </a:ext>
            </a:extLst>
          </p:cNvPr>
          <p:cNvSpPr txBox="1"/>
          <p:nvPr/>
        </p:nvSpPr>
        <p:spPr>
          <a:xfrm>
            <a:off x="2451305" y="3091803"/>
            <a:ext cx="7009687"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昨今は流通の寡占化や物流の効率化が進み、小規模な小売事業者であっても</a:t>
            </a:r>
            <a:r>
              <a:rPr kumimoji="1" lang="en-US" altLang="ja-JP" sz="1000" spc="10" dirty="0">
                <a:latin typeface="+mn-ea"/>
              </a:rPr>
              <a:t>『</a:t>
            </a:r>
            <a:r>
              <a:rPr kumimoji="1" lang="ja-JP" altLang="en-US" sz="1000" spc="10" dirty="0">
                <a:latin typeface="+mn-ea"/>
              </a:rPr>
              <a:t>最低発注ロット</a:t>
            </a:r>
            <a:r>
              <a:rPr kumimoji="1" lang="en-US" altLang="ja-JP" sz="1000" spc="10" dirty="0">
                <a:latin typeface="+mn-ea"/>
              </a:rPr>
              <a:t>』</a:t>
            </a:r>
            <a:r>
              <a:rPr kumimoji="1" lang="ja-JP" altLang="en-US" sz="1000" spc="10" dirty="0">
                <a:latin typeface="+mn-ea"/>
              </a:rPr>
              <a:t>が、バラ単位から、</a:t>
            </a:r>
            <a:r>
              <a:rPr kumimoji="1" lang="ja-JP" altLang="en-US" sz="1000" dirty="0">
                <a:latin typeface="+mn-ea"/>
              </a:rPr>
              <a:t>ケース単位や数ケースを１単位とするような大型化が進んでいます。都市部中心にあるような小売業であれば、高回転</a:t>
            </a:r>
            <a:r>
              <a:rPr kumimoji="1" lang="ja-JP" altLang="en-US" sz="1000" spc="-30" dirty="0">
                <a:latin typeface="+mn-ea"/>
              </a:rPr>
              <a:t>や週末の集客にも期待ができますが、地方においては発注ロットの大型化は、</a:t>
            </a:r>
            <a:r>
              <a:rPr kumimoji="1" lang="ja-JP" altLang="en-US" sz="1000" spc="-40" dirty="0">
                <a:latin typeface="+mn-ea"/>
              </a:rPr>
              <a:t>在庫負担の増加を招き、将来的な財務リスク</a:t>
            </a:r>
            <a:r>
              <a:rPr kumimoji="1" lang="ja-JP" altLang="en-US" sz="1000" dirty="0">
                <a:latin typeface="+mn-ea"/>
              </a:rPr>
              <a:t>を誘発する可能性もあります。</a:t>
            </a:r>
          </a:p>
          <a:p>
            <a:pPr>
              <a:spcAft>
                <a:spcPts val="600"/>
              </a:spcAft>
            </a:pPr>
            <a:r>
              <a:rPr kumimoji="1" lang="ja-JP" altLang="en-US" sz="1000" dirty="0">
                <a:latin typeface="+mn-ea"/>
              </a:rPr>
              <a:t>　</a:t>
            </a:r>
            <a:r>
              <a:rPr kumimoji="1" lang="ja-JP" altLang="en-US" sz="1000" spc="10" dirty="0">
                <a:latin typeface="+mn-ea"/>
              </a:rPr>
              <a:t>そのような傾向が強まる中で、バラ単位での納品を、きめ細かく継続してくれる卸売業者の存在は貴重といえます。</a:t>
            </a:r>
            <a:r>
              <a:rPr kumimoji="1" lang="ja-JP" altLang="en-US" sz="1000" dirty="0">
                <a:latin typeface="+mn-ea"/>
              </a:rPr>
              <a:t>それが高い納入単価に直結しないことも多いですが、地元の小規模な業者から</a:t>
            </a:r>
            <a:r>
              <a:rPr kumimoji="1" lang="en-US" altLang="ja-JP" sz="1000" dirty="0">
                <a:latin typeface="+mn-ea"/>
              </a:rPr>
              <a:t>『</a:t>
            </a:r>
            <a:r>
              <a:rPr kumimoji="1" lang="ja-JP" altLang="en-US" sz="1000" dirty="0">
                <a:latin typeface="+mn-ea"/>
              </a:rPr>
              <a:t>選ばれる</a:t>
            </a:r>
            <a:r>
              <a:rPr kumimoji="1" lang="en-US" altLang="ja-JP" sz="1000" dirty="0">
                <a:latin typeface="+mn-ea"/>
              </a:rPr>
              <a:t>』</a:t>
            </a:r>
            <a:r>
              <a:rPr kumimoji="1" lang="ja-JP" altLang="en-US" sz="1000" dirty="0">
                <a:latin typeface="+mn-ea"/>
              </a:rPr>
              <a:t>事業者といえるでしょう。</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211D52D3-92B8-D1F9-D311-B6F0A27269B9}"/>
              </a:ext>
            </a:extLst>
          </p:cNvPr>
          <p:cNvSpPr txBox="1"/>
          <p:nvPr/>
        </p:nvSpPr>
        <p:spPr>
          <a:xfrm>
            <a:off x="2451305" y="5843501"/>
            <a:ext cx="7200901" cy="707886"/>
          </a:xfrm>
          <a:prstGeom prst="rect">
            <a:avLst/>
          </a:prstGeom>
          <a:noFill/>
        </p:spPr>
        <p:txBody>
          <a:bodyPr wrap="square" rtlCol="0">
            <a:spAutoFit/>
          </a:bodyPr>
          <a:lstStyle/>
          <a:p>
            <a:r>
              <a:rPr kumimoji="1" lang="ja-JP" altLang="en-US" sz="1000" dirty="0">
                <a:latin typeface="+mn-ea"/>
              </a:rPr>
              <a:t>□　配送・配達はどのようにしているか？（自社便・運送会社への外注・郵送等）</a:t>
            </a:r>
            <a:endParaRPr kumimoji="1" lang="en-US" altLang="ja-JP" sz="1000" dirty="0">
              <a:latin typeface="+mn-ea"/>
            </a:endParaRPr>
          </a:p>
          <a:p>
            <a:r>
              <a:rPr kumimoji="1" lang="ja-JP" altLang="en-US" sz="1000" dirty="0">
                <a:latin typeface="+mn-ea"/>
              </a:rPr>
              <a:t>□　現場への配送・配達等において差別化できる機能を持っているか？（積み降ろしできる</a:t>
            </a:r>
            <a:r>
              <a:rPr kumimoji="1" lang="en-US" altLang="ja-JP" sz="1000" dirty="0">
                <a:latin typeface="+mn-ea"/>
              </a:rPr>
              <a:t>『</a:t>
            </a:r>
            <a:r>
              <a:rPr kumimoji="1" lang="ja-JP" altLang="en-US" sz="1000" dirty="0">
                <a:latin typeface="+mn-ea"/>
              </a:rPr>
              <a:t>ユニック車</a:t>
            </a:r>
            <a:r>
              <a:rPr kumimoji="1" lang="en-US" altLang="ja-JP" sz="1000" dirty="0">
                <a:latin typeface="+mn-ea"/>
              </a:rPr>
              <a:t>』</a:t>
            </a:r>
            <a:r>
              <a:rPr kumimoji="1" lang="en-US" altLang="ja-JP" sz="800" dirty="0">
                <a:latin typeface="+mn-ea"/>
              </a:rPr>
              <a:t>※</a:t>
            </a:r>
            <a:r>
              <a:rPr kumimoji="1" lang="ja-JP" altLang="en-US" sz="1000" dirty="0">
                <a:latin typeface="+mn-ea"/>
              </a:rPr>
              <a:t>等）</a:t>
            </a:r>
            <a:endParaRPr kumimoji="1" lang="en-US" altLang="ja-JP" sz="1000" dirty="0">
              <a:latin typeface="+mn-ea"/>
            </a:endParaRPr>
          </a:p>
          <a:p>
            <a:r>
              <a:rPr kumimoji="1" lang="ja-JP" altLang="en-US" sz="1000" dirty="0">
                <a:latin typeface="+mn-ea"/>
              </a:rPr>
              <a:t>□　自社便による配送機能の継続性はあるか？（運転手の高齢化、車両の老朽化等のリスク確認）</a:t>
            </a:r>
            <a:endParaRPr kumimoji="1" lang="en-US" altLang="ja-JP" sz="100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 ユニック車＝小型クレーンが付いたトラック（重量物のベタ降ろし等も可能）</a:t>
            </a:r>
            <a:endParaRPr kumimoji="1" lang="en-US" altLang="ja-JP" sz="1000" dirty="0">
              <a:latin typeface="+mn-ea"/>
            </a:endParaRPr>
          </a:p>
        </p:txBody>
      </p:sp>
      <p:sp>
        <p:nvSpPr>
          <p:cNvPr id="28" name="テキスト ボックス 27">
            <a:extLst>
              <a:ext uri="{FF2B5EF4-FFF2-40B4-BE49-F238E27FC236}">
                <a16:creationId xmlns:a16="http://schemas.microsoft.com/office/drawing/2014/main" id="{D5F253E4-66EC-0772-F9B3-04B1549BCD02}"/>
              </a:ext>
            </a:extLst>
          </p:cNvPr>
          <p:cNvSpPr txBox="1"/>
          <p:nvPr/>
        </p:nvSpPr>
        <p:spPr>
          <a:xfrm>
            <a:off x="2465593" y="4817964"/>
            <a:ext cx="6995400" cy="938719"/>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地方と都市部の人口偏在傾向が強まる中、地方の中小都市や山間部・過疎地域への“配送機能”は、運送業全体の人材難</a:t>
            </a:r>
            <a:r>
              <a:rPr kumimoji="1" lang="ja-JP" altLang="en-US" sz="1000" dirty="0">
                <a:latin typeface="+mn-ea"/>
              </a:rPr>
              <a:t>もあり困難になりつつあります。また小規模の建設業の工事現場等も、就業者の高齢化もあり、建材を問屋まで取りに行き、現場で降ろすという作業も大きな負担になっています。</a:t>
            </a:r>
          </a:p>
          <a:p>
            <a:r>
              <a:rPr kumimoji="1" lang="ja-JP" altLang="en-US" sz="1000" dirty="0">
                <a:latin typeface="+mn-ea"/>
              </a:rPr>
              <a:t>　</a:t>
            </a:r>
            <a:r>
              <a:rPr kumimoji="1" lang="ja-JP" altLang="en-US" sz="1000" spc="20" dirty="0">
                <a:latin typeface="+mn-ea"/>
              </a:rPr>
              <a:t>そうした地域の現実を鑑みると、卸売業者が、商品を地域の隅々まで配送してくれることや、現場への商品の積み</a:t>
            </a:r>
            <a:r>
              <a:rPr kumimoji="1" lang="ja-JP" altLang="en-US" sz="1000" dirty="0">
                <a:latin typeface="+mn-ea"/>
              </a:rPr>
              <a:t>下ろし機能を有していることも、安定的に卸先から期待される重要な機能といえるでしょう。</a:t>
            </a:r>
            <a:endParaRPr kumimoji="1" lang="en-US" altLang="ja-JP" sz="1000" dirty="0">
              <a:latin typeface="+mn-ea"/>
            </a:endParaRPr>
          </a:p>
        </p:txBody>
      </p:sp>
      <p:sp>
        <p:nvSpPr>
          <p:cNvPr id="31" name="テキスト ボックス 30">
            <a:extLst>
              <a:ext uri="{FF2B5EF4-FFF2-40B4-BE49-F238E27FC236}">
                <a16:creationId xmlns:a16="http://schemas.microsoft.com/office/drawing/2014/main" id="{EF040A68-CBE6-3A83-07F9-153B70E0DF96}"/>
              </a:ext>
            </a:extLst>
          </p:cNvPr>
          <p:cNvSpPr txBox="1"/>
          <p:nvPr/>
        </p:nvSpPr>
        <p:spPr>
          <a:xfrm>
            <a:off x="2489405" y="4245900"/>
            <a:ext cx="7215188" cy="400110"/>
          </a:xfrm>
          <a:prstGeom prst="rect">
            <a:avLst/>
          </a:prstGeom>
          <a:noFill/>
        </p:spPr>
        <p:txBody>
          <a:bodyPr wrap="square" rtlCol="0">
            <a:spAutoFit/>
          </a:bodyPr>
          <a:lstStyle/>
          <a:p>
            <a:r>
              <a:rPr kumimoji="1" lang="ja-JP" altLang="en-US" sz="1000" dirty="0">
                <a:latin typeface="+mn-ea"/>
              </a:rPr>
              <a:t>□　バラ納品や単品納品にどの程度対応しているか？</a:t>
            </a:r>
            <a:endParaRPr kumimoji="1" lang="en-US" altLang="ja-JP" sz="1000" dirty="0">
              <a:latin typeface="+mn-ea"/>
            </a:endParaRPr>
          </a:p>
          <a:p>
            <a:r>
              <a:rPr kumimoji="1" lang="ja-JP" altLang="en-US" sz="1000" dirty="0">
                <a:latin typeface="+mn-ea"/>
              </a:rPr>
              <a:t>□　バラ納品や単品納品に希少性はあるか？</a:t>
            </a:r>
            <a:endParaRPr kumimoji="1" lang="en-US" altLang="ja-JP" sz="1000" dirty="0">
              <a:latin typeface="+mn-ea"/>
            </a:endParaRPr>
          </a:p>
        </p:txBody>
      </p:sp>
      <p:sp>
        <p:nvSpPr>
          <p:cNvPr id="47" name="テキスト ボックス 4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8" name="テキスト ボックス 4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cxnSp>
        <p:nvCxnSpPr>
          <p:cNvPr id="33" name="直線コネクタ 3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EB3233E-B893-4679-07F8-520BB236E985}"/>
              </a:ext>
            </a:extLst>
          </p:cNvPr>
          <p:cNvCxnSpPr/>
          <p:nvPr/>
        </p:nvCxnSpPr>
        <p:spPr>
          <a:xfrm>
            <a:off x="232107" y="296050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B3233E-B893-4679-07F8-520BB236E985}"/>
              </a:ext>
            </a:extLst>
          </p:cNvPr>
          <p:cNvCxnSpPr/>
          <p:nvPr/>
        </p:nvCxnSpPr>
        <p:spPr>
          <a:xfrm>
            <a:off x="265318" y="473612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EB3233E-B893-4679-07F8-520BB236E985}"/>
              </a:ext>
            </a:extLst>
          </p:cNvPr>
          <p:cNvCxnSpPr/>
          <p:nvPr/>
        </p:nvCxnSpPr>
        <p:spPr>
          <a:xfrm>
            <a:off x="240538" y="663233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1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49</a:t>
            </a:fld>
            <a:endParaRPr kumimoji="1" lang="ja-JP" altLang="en-US"/>
          </a:p>
        </p:txBody>
      </p:sp>
    </p:spTree>
    <p:extLst>
      <p:ext uri="{BB962C8B-B14F-4D97-AF65-F5344CB8AC3E}">
        <p14:creationId xmlns:p14="http://schemas.microsoft.com/office/powerpoint/2010/main" val="3194763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1AFC12E1-82D3-03BD-6FB2-1E2B9F3BA543}"/>
              </a:ext>
            </a:extLst>
          </p:cNvPr>
          <p:cNvSpPr txBox="1"/>
          <p:nvPr/>
        </p:nvSpPr>
        <p:spPr>
          <a:xfrm>
            <a:off x="515539" y="5088061"/>
            <a:ext cx="8913469" cy="1400383"/>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卸売業の支援や改善と聞くと、すぐに“不良在庫”“在庫削減”に目が向いてしまい、在庫・作業の効率化や平準化に改善の方向を定めるという話を耳にする</a:t>
            </a:r>
            <a:r>
              <a:rPr kumimoji="1" lang="ja-JP" altLang="en-US" sz="1000" spc="10" dirty="0">
                <a:latin typeface="+mn-ea"/>
              </a:rPr>
              <a:t>ことがあります。一方で、大手を見習ったサービスや品揃えの効率化について、</a:t>
            </a:r>
            <a:r>
              <a:rPr kumimoji="1" lang="ja-JP" altLang="en-US" sz="1000" dirty="0">
                <a:latin typeface="+mn-ea"/>
              </a:rPr>
              <a:t>合理的な判断をしないままに進めすぎると、地元取引先から求められる現実的な</a:t>
            </a:r>
            <a:r>
              <a:rPr kumimoji="1" lang="ja-JP" altLang="en-US" sz="1000" spc="-20" dirty="0">
                <a:latin typeface="+mn-ea"/>
              </a:rPr>
              <a:t>機能を低減させてしまう可能性もあります。</a:t>
            </a:r>
          </a:p>
          <a:p>
            <a:pPr>
              <a:spcAft>
                <a:spcPts val="600"/>
              </a:spcAft>
            </a:pPr>
            <a:r>
              <a:rPr kumimoji="1" lang="ja-JP" altLang="en-US" sz="1000" spc="-20" dirty="0">
                <a:latin typeface="+mn-ea"/>
              </a:rPr>
              <a:t>　ここまで述べてきたとおり、中小規模の卸売業の場合、非常に特色ある専門性や、それに伴う商品や技術の提案力がない限り、短期的に差別化を図るなどの手法で、損益を改善することは困難を極めます。特に注目しがちな“在庫”については</a:t>
            </a:r>
            <a:r>
              <a:rPr kumimoji="1" lang="en-US" altLang="ja-JP" sz="1000" spc="-20" dirty="0">
                <a:latin typeface="+mn-ea"/>
              </a:rPr>
              <a:t>『</a:t>
            </a:r>
            <a:r>
              <a:rPr kumimoji="1" lang="ja-JP" altLang="en-US" sz="1000" spc="-20" dirty="0">
                <a:latin typeface="+mn-ea"/>
              </a:rPr>
              <a:t>仕入はケース単位、販売はバラ単位</a:t>
            </a:r>
            <a:r>
              <a:rPr kumimoji="1" lang="en-US" altLang="ja-JP" sz="1000" spc="-20" dirty="0">
                <a:latin typeface="+mn-ea"/>
              </a:rPr>
              <a:t>』</a:t>
            </a:r>
            <a:r>
              <a:rPr kumimoji="1" lang="ja-JP" altLang="en-US" sz="1000" spc="-20" dirty="0">
                <a:latin typeface="+mn-ea"/>
              </a:rPr>
              <a:t>が当たり前なので、業界特性を精緻に分析せずに、業界平均のみで比較して不良在庫を割り出すなどの視点は、企業価値の棄損に追い打ちをかける場合もあります。従って、自社物件の活用方法や、賃借物件であればその地代家賃の負担を十分に勘案すること等も含め、経営資源全体を駆使して、少しでも収支や財務負担（借換等の提案による返済負担低減を含む）の改善を試みる必要があるという捉え方がポイントになります。</a:t>
            </a:r>
            <a:endParaRPr kumimoji="1" lang="en-US" altLang="ja-JP" sz="1000" spc="-20" dirty="0">
              <a:latin typeface="+mn-ea"/>
            </a:endParaRPr>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41" y="495691"/>
            <a:ext cx="8372562" cy="400110"/>
          </a:xfrm>
          <a:prstGeom prst="rect">
            <a:avLst/>
          </a:prstGeom>
          <a:noFill/>
        </p:spPr>
        <p:txBody>
          <a:bodyPr wrap="square" rtlCol="0">
            <a:spAutoFit/>
          </a:bodyPr>
          <a:lstStyle/>
          <a:p>
            <a:r>
              <a:rPr kumimoji="1" lang="ja-JP" altLang="en-US" sz="1000" dirty="0"/>
              <a:t>中小卸売業は、特徴的な専門性や品揃えを有していない限り、流通の寡占化や物流の合理化の波に大きな影響を受けやすい業種です。もちろん、効果的かつ短期的な損益改善の手法があるとよいですが、特に地方においては後継者の存在が、その事業性を大きく左右することもあります。</a:t>
            </a:r>
            <a:endParaRPr kumimoji="1" lang="en-US" altLang="ja-JP" sz="1000" dirty="0"/>
          </a:p>
        </p:txBody>
      </p:sp>
      <p:sp>
        <p:nvSpPr>
          <p:cNvPr id="2" name="テキスト ボックス 1">
            <a:extLst>
              <a:ext uri="{FF2B5EF4-FFF2-40B4-BE49-F238E27FC236}">
                <a16:creationId xmlns:a16="http://schemas.microsoft.com/office/drawing/2014/main" id="{A28B9427-C1BD-243D-12D3-E859A3C4EF8E}"/>
              </a:ext>
            </a:extLst>
          </p:cNvPr>
          <p:cNvSpPr txBox="1"/>
          <p:nvPr/>
        </p:nvSpPr>
        <p:spPr>
          <a:xfrm>
            <a:off x="307226" y="991652"/>
            <a:ext cx="8250177" cy="369332"/>
          </a:xfrm>
          <a:prstGeom prst="rect">
            <a:avLst/>
          </a:prstGeom>
          <a:noFill/>
        </p:spPr>
        <p:txBody>
          <a:bodyPr wrap="square" rtlCol="0">
            <a:spAutoFit/>
          </a:bodyPr>
          <a:lstStyle/>
          <a:p>
            <a:r>
              <a:rPr kumimoji="1" lang="ja-JP" altLang="en-US" b="1" dirty="0">
                <a:latin typeface="+mn-ea"/>
              </a:rPr>
              <a:t>中小規模の卸売業に関する事業性の見極め</a:t>
            </a:r>
          </a:p>
        </p:txBody>
      </p:sp>
      <p:cxnSp>
        <p:nvCxnSpPr>
          <p:cNvPr id="53" name="直線コネクタ 52">
            <a:extLst>
              <a:ext uri="{FF2B5EF4-FFF2-40B4-BE49-F238E27FC236}">
                <a16:creationId xmlns:a16="http://schemas.microsoft.com/office/drawing/2014/main" id="{7BC374BF-59ED-2585-FB82-A927AF4FE107}"/>
              </a:ext>
            </a:extLst>
          </p:cNvPr>
          <p:cNvCxnSpPr/>
          <p:nvPr/>
        </p:nvCxnSpPr>
        <p:spPr>
          <a:xfrm>
            <a:off x="235787" y="44639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B9AD8A31-C9E7-3A61-F1B6-9981E4F236EF}"/>
              </a:ext>
            </a:extLst>
          </p:cNvPr>
          <p:cNvSpPr/>
          <p:nvPr/>
        </p:nvSpPr>
        <p:spPr>
          <a:xfrm>
            <a:off x="273000" y="4574220"/>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中</a:t>
            </a:r>
            <a:r>
              <a:rPr kumimoji="1" lang="ja-JP" altLang="en-US" b="1" dirty="0">
                <a:solidFill>
                  <a:schemeClr val="tx1"/>
                </a:solidFill>
                <a:latin typeface="+mn-ea"/>
              </a:rPr>
              <a:t>小規模の卸売業を支援する際</a:t>
            </a:r>
            <a:r>
              <a:rPr kumimoji="1" lang="ja-JP" altLang="en-US" b="1">
                <a:solidFill>
                  <a:schemeClr val="tx1"/>
                </a:solidFill>
                <a:latin typeface="+mn-ea"/>
              </a:rPr>
              <a:t>の留意点　～</a:t>
            </a:r>
            <a:endParaRPr kumimoji="1" lang="ja-JP" altLang="en-US" b="1" dirty="0">
              <a:solidFill>
                <a:schemeClr val="tx1"/>
              </a:solidFill>
              <a:latin typeface="+mn-ea"/>
            </a:endParaRPr>
          </a:p>
        </p:txBody>
      </p:sp>
      <p:grpSp>
        <p:nvGrpSpPr>
          <p:cNvPr id="57" name="グループ化 56">
            <a:extLst>
              <a:ext uri="{FF2B5EF4-FFF2-40B4-BE49-F238E27FC236}">
                <a16:creationId xmlns:a16="http://schemas.microsoft.com/office/drawing/2014/main" id="{8240027E-7699-7BEF-0367-3CFA87166CC1}"/>
              </a:ext>
            </a:extLst>
          </p:cNvPr>
          <p:cNvGrpSpPr/>
          <p:nvPr/>
        </p:nvGrpSpPr>
        <p:grpSpPr>
          <a:xfrm>
            <a:off x="130801" y="1350221"/>
            <a:ext cx="9487110" cy="2992611"/>
            <a:chOff x="-9737" y="1765882"/>
            <a:chExt cx="9487110" cy="2992611"/>
          </a:xfrm>
        </p:grpSpPr>
        <p:grpSp>
          <p:nvGrpSpPr>
            <p:cNvPr id="52" name="グループ化 51">
              <a:extLst>
                <a:ext uri="{FF2B5EF4-FFF2-40B4-BE49-F238E27FC236}">
                  <a16:creationId xmlns:a16="http://schemas.microsoft.com/office/drawing/2014/main" id="{0B51ACD5-CE4C-A774-6FDE-522D7134330C}"/>
                </a:ext>
              </a:extLst>
            </p:cNvPr>
            <p:cNvGrpSpPr/>
            <p:nvPr/>
          </p:nvGrpSpPr>
          <p:grpSpPr>
            <a:xfrm>
              <a:off x="-9737" y="1765882"/>
              <a:ext cx="9487110" cy="2992611"/>
              <a:chOff x="61702" y="1840464"/>
              <a:chExt cx="9487110" cy="2992611"/>
            </a:xfrm>
          </p:grpSpPr>
          <p:sp>
            <p:nvSpPr>
              <p:cNvPr id="11" name="テキスト ボックス 10">
                <a:extLst>
                  <a:ext uri="{FF2B5EF4-FFF2-40B4-BE49-F238E27FC236}">
                    <a16:creationId xmlns:a16="http://schemas.microsoft.com/office/drawing/2014/main" id="{EE0C6345-4608-8469-F922-6C21154A2B7C}"/>
                  </a:ext>
                </a:extLst>
              </p:cNvPr>
              <p:cNvSpPr txBox="1"/>
              <p:nvPr/>
            </p:nvSpPr>
            <p:spPr>
              <a:xfrm>
                <a:off x="61702" y="1840464"/>
                <a:ext cx="2769888" cy="338554"/>
              </a:xfrm>
              <a:prstGeom prst="rect">
                <a:avLst/>
              </a:prstGeom>
              <a:noFill/>
            </p:spPr>
            <p:txBody>
              <a:bodyPr wrap="square" rtlCol="0">
                <a:spAutoFit/>
              </a:bodyPr>
              <a:lstStyle/>
              <a:p>
                <a:pPr algn="ctr"/>
                <a:r>
                  <a:rPr kumimoji="1" lang="en-US" altLang="ja-JP" sz="1600" b="1" dirty="0">
                    <a:latin typeface="+mn-ea"/>
                  </a:rPr>
                  <a:t>『</a:t>
                </a:r>
                <a:r>
                  <a:rPr kumimoji="1" lang="ja-JP" altLang="en-US" sz="1600" b="1" dirty="0">
                    <a:latin typeface="+mn-ea"/>
                  </a:rPr>
                  <a:t>求められる３つの機能</a:t>
                </a:r>
                <a:r>
                  <a:rPr kumimoji="1" lang="en-US" altLang="ja-JP" sz="1600" b="1" dirty="0">
                    <a:latin typeface="+mn-ea"/>
                  </a:rPr>
                  <a:t>』</a:t>
                </a:r>
                <a:endParaRPr kumimoji="1" lang="ja-JP" altLang="en-US" sz="1600" b="1" dirty="0">
                  <a:latin typeface="+mn-ea"/>
                </a:endParaRPr>
              </a:p>
            </p:txBody>
          </p:sp>
          <p:grpSp>
            <p:nvGrpSpPr>
              <p:cNvPr id="51" name="グループ化 50">
                <a:extLst>
                  <a:ext uri="{FF2B5EF4-FFF2-40B4-BE49-F238E27FC236}">
                    <a16:creationId xmlns:a16="http://schemas.microsoft.com/office/drawing/2014/main" id="{4752BF67-ADE3-17A1-B9E6-37E823FD247A}"/>
                  </a:ext>
                </a:extLst>
              </p:cNvPr>
              <p:cNvGrpSpPr/>
              <p:nvPr/>
            </p:nvGrpSpPr>
            <p:grpSpPr>
              <a:xfrm>
                <a:off x="71439" y="2189907"/>
                <a:ext cx="9477373" cy="2643168"/>
                <a:chOff x="71439" y="2189907"/>
                <a:chExt cx="9477373" cy="2643168"/>
              </a:xfrm>
            </p:grpSpPr>
            <p:grpSp>
              <p:nvGrpSpPr>
                <p:cNvPr id="47" name="グループ化 46">
                  <a:extLst>
                    <a:ext uri="{FF2B5EF4-FFF2-40B4-BE49-F238E27FC236}">
                      <a16:creationId xmlns:a16="http://schemas.microsoft.com/office/drawing/2014/main" id="{01171AB5-6AAC-06AB-CDAC-F15878866584}"/>
                    </a:ext>
                  </a:extLst>
                </p:cNvPr>
                <p:cNvGrpSpPr/>
                <p:nvPr/>
              </p:nvGrpSpPr>
              <p:grpSpPr>
                <a:xfrm>
                  <a:off x="71440" y="2189907"/>
                  <a:ext cx="2233613" cy="770763"/>
                  <a:chOff x="385765" y="2189907"/>
                  <a:chExt cx="2233613" cy="770763"/>
                </a:xfrm>
              </p:grpSpPr>
              <p:sp>
                <p:nvSpPr>
                  <p:cNvPr id="5" name="四角形: 角を丸くする 4">
                    <a:extLst>
                      <a:ext uri="{FF2B5EF4-FFF2-40B4-BE49-F238E27FC236}">
                        <a16:creationId xmlns:a16="http://schemas.microsoft.com/office/drawing/2014/main" id="{3BAC3CFD-C853-B5B5-9D5A-AEBA3646849C}"/>
                      </a:ext>
                    </a:extLst>
                  </p:cNvPr>
                  <p:cNvSpPr/>
                  <p:nvPr/>
                </p:nvSpPr>
                <p:spPr>
                  <a:xfrm>
                    <a:off x="933453" y="2222007"/>
                    <a:ext cx="1333498" cy="738663"/>
                  </a:xfrm>
                  <a:prstGeom prst="roundRect">
                    <a:avLst>
                      <a:gd name="adj" fmla="val 7383"/>
                    </a:avLst>
                  </a:prstGeom>
                  <a:solidFill>
                    <a:srgbClr val="00B0F0">
                      <a:alpha val="10000"/>
                    </a:srgb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AD076FB9-CA9A-5520-FD82-FC5043CB11E2}"/>
                      </a:ext>
                    </a:extLst>
                  </p:cNvPr>
                  <p:cNvGrpSpPr/>
                  <p:nvPr/>
                </p:nvGrpSpPr>
                <p:grpSpPr>
                  <a:xfrm>
                    <a:off x="385765" y="2189907"/>
                    <a:ext cx="2233613" cy="738664"/>
                    <a:chOff x="385765" y="2189907"/>
                    <a:chExt cx="2233613" cy="738664"/>
                  </a:xfrm>
                </p:grpSpPr>
                <p:sp>
                  <p:nvSpPr>
                    <p:cNvPr id="3" name="テキスト ボックス 2">
                      <a:extLst>
                        <a:ext uri="{FF2B5EF4-FFF2-40B4-BE49-F238E27FC236}">
                          <a16:creationId xmlns:a16="http://schemas.microsoft.com/office/drawing/2014/main" id="{236DDAA2-D92A-D901-2617-009BF5D67B97}"/>
                        </a:ext>
                      </a:extLst>
                    </p:cNvPr>
                    <p:cNvSpPr txBox="1"/>
                    <p:nvPr/>
                  </p:nvSpPr>
                  <p:spPr>
                    <a:xfrm>
                      <a:off x="619128" y="2189907"/>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待てる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4" name="テキスト ボックス 13">
                      <a:extLst>
                        <a:ext uri="{FF2B5EF4-FFF2-40B4-BE49-F238E27FC236}">
                          <a16:creationId xmlns:a16="http://schemas.microsoft.com/office/drawing/2014/main" id="{9A4DFE14-6EBC-BE7E-D897-A300763528E8}"/>
                        </a:ext>
                      </a:extLst>
                    </p:cNvPr>
                    <p:cNvSpPr txBox="1"/>
                    <p:nvPr/>
                  </p:nvSpPr>
                  <p:spPr>
                    <a:xfrm>
                      <a:off x="385765" y="2297418"/>
                      <a:ext cx="809625" cy="584775"/>
                    </a:xfrm>
                    <a:prstGeom prst="rect">
                      <a:avLst/>
                    </a:prstGeom>
                    <a:noFill/>
                  </p:spPr>
                  <p:txBody>
                    <a:bodyPr wrap="square" rtlCol="0">
                      <a:spAutoFit/>
                    </a:bodyPr>
                    <a:lstStyle/>
                    <a:p>
                      <a:r>
                        <a:rPr kumimoji="1" lang="ja-JP" altLang="en-US" sz="3200" b="1" i="1" dirty="0">
                          <a:solidFill>
                            <a:srgbClr val="00B0F0"/>
                          </a:solidFill>
                          <a:latin typeface="+mn-ea"/>
                        </a:rPr>
                        <a:t>１</a:t>
                      </a:r>
                    </a:p>
                  </p:txBody>
                </p:sp>
              </p:grpSp>
            </p:grpSp>
            <p:grpSp>
              <p:nvGrpSpPr>
                <p:cNvPr id="33" name="グループ化 32">
                  <a:extLst>
                    <a:ext uri="{FF2B5EF4-FFF2-40B4-BE49-F238E27FC236}">
                      <a16:creationId xmlns:a16="http://schemas.microsoft.com/office/drawing/2014/main" id="{41644F1B-424A-B5CF-5980-264055F3F5AD}"/>
                    </a:ext>
                  </a:extLst>
                </p:cNvPr>
                <p:cNvGrpSpPr/>
                <p:nvPr/>
              </p:nvGrpSpPr>
              <p:grpSpPr>
                <a:xfrm>
                  <a:off x="71439" y="3101257"/>
                  <a:ext cx="2233613" cy="770763"/>
                  <a:chOff x="385764" y="3262583"/>
                  <a:chExt cx="2233613" cy="770763"/>
                </a:xfrm>
              </p:grpSpPr>
              <p:grpSp>
                <p:nvGrpSpPr>
                  <p:cNvPr id="23" name="グループ化 22">
                    <a:extLst>
                      <a:ext uri="{FF2B5EF4-FFF2-40B4-BE49-F238E27FC236}">
                        <a16:creationId xmlns:a16="http://schemas.microsoft.com/office/drawing/2014/main" id="{85F539D9-2FEE-D9FD-7CD8-6A0357A3462C}"/>
                      </a:ext>
                    </a:extLst>
                  </p:cNvPr>
                  <p:cNvGrpSpPr/>
                  <p:nvPr/>
                </p:nvGrpSpPr>
                <p:grpSpPr>
                  <a:xfrm>
                    <a:off x="385764" y="3262583"/>
                    <a:ext cx="2233613" cy="738664"/>
                    <a:chOff x="385764" y="3262583"/>
                    <a:chExt cx="2233613" cy="738664"/>
                  </a:xfrm>
                </p:grpSpPr>
                <p:sp>
                  <p:nvSpPr>
                    <p:cNvPr id="9" name="テキスト ボックス 8">
                      <a:extLst>
                        <a:ext uri="{FF2B5EF4-FFF2-40B4-BE49-F238E27FC236}">
                          <a16:creationId xmlns:a16="http://schemas.microsoft.com/office/drawing/2014/main" id="{5627451C-2F67-884D-30B4-382E7A624210}"/>
                        </a:ext>
                      </a:extLst>
                    </p:cNvPr>
                    <p:cNvSpPr txBox="1"/>
                    <p:nvPr/>
                  </p:nvSpPr>
                  <p:spPr>
                    <a:xfrm>
                      <a:off x="619127" y="3262583"/>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分ける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8" name="テキスト ボックス 17">
                      <a:extLst>
                        <a:ext uri="{FF2B5EF4-FFF2-40B4-BE49-F238E27FC236}">
                          <a16:creationId xmlns:a16="http://schemas.microsoft.com/office/drawing/2014/main" id="{595D2FFA-D44C-2DA2-9963-629856A16FCB}"/>
                        </a:ext>
                      </a:extLst>
                    </p:cNvPr>
                    <p:cNvSpPr txBox="1"/>
                    <p:nvPr/>
                  </p:nvSpPr>
                  <p:spPr>
                    <a:xfrm>
                      <a:off x="385764" y="3375241"/>
                      <a:ext cx="809625" cy="584775"/>
                    </a:xfrm>
                    <a:prstGeom prst="rect">
                      <a:avLst/>
                    </a:prstGeom>
                    <a:noFill/>
                  </p:spPr>
                  <p:txBody>
                    <a:bodyPr wrap="square" rtlCol="0">
                      <a:spAutoFit/>
                    </a:bodyPr>
                    <a:lstStyle/>
                    <a:p>
                      <a:r>
                        <a:rPr kumimoji="1" lang="ja-JP" altLang="en-US" sz="3200" b="1" i="1" dirty="0">
                          <a:solidFill>
                            <a:srgbClr val="FFC000"/>
                          </a:solidFill>
                          <a:latin typeface="+mn-ea"/>
                        </a:rPr>
                        <a:t>２</a:t>
                      </a:r>
                    </a:p>
                  </p:txBody>
                </p:sp>
              </p:grpSp>
              <p:sp>
                <p:nvSpPr>
                  <p:cNvPr id="12" name="四角形: 角を丸くする 11">
                    <a:extLst>
                      <a:ext uri="{FF2B5EF4-FFF2-40B4-BE49-F238E27FC236}">
                        <a16:creationId xmlns:a16="http://schemas.microsoft.com/office/drawing/2014/main" id="{1FFE29B8-E5EA-8FCD-6142-E4B342ECB3E2}"/>
                      </a:ext>
                    </a:extLst>
                  </p:cNvPr>
                  <p:cNvSpPr/>
                  <p:nvPr/>
                </p:nvSpPr>
                <p:spPr>
                  <a:xfrm>
                    <a:off x="933452" y="3294683"/>
                    <a:ext cx="1333498" cy="738663"/>
                  </a:xfrm>
                  <a:prstGeom prst="roundRect">
                    <a:avLst>
                      <a:gd name="adj" fmla="val 7383"/>
                    </a:avLst>
                  </a:prstGeom>
                  <a:solidFill>
                    <a:srgbClr val="FFC000">
                      <a:alpha val="1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34" name="グループ化 33">
                  <a:extLst>
                    <a:ext uri="{FF2B5EF4-FFF2-40B4-BE49-F238E27FC236}">
                      <a16:creationId xmlns:a16="http://schemas.microsoft.com/office/drawing/2014/main" id="{3F0AE7A7-F2C8-DBA4-AD1F-AC659964D081}"/>
                    </a:ext>
                  </a:extLst>
                </p:cNvPr>
                <p:cNvGrpSpPr/>
                <p:nvPr/>
              </p:nvGrpSpPr>
              <p:grpSpPr>
                <a:xfrm>
                  <a:off x="71439" y="4062312"/>
                  <a:ext cx="2233613" cy="770763"/>
                  <a:chOff x="385764" y="4329165"/>
                  <a:chExt cx="2233613" cy="770763"/>
                </a:xfrm>
              </p:grpSpPr>
              <p:grpSp>
                <p:nvGrpSpPr>
                  <p:cNvPr id="24" name="グループ化 23">
                    <a:extLst>
                      <a:ext uri="{FF2B5EF4-FFF2-40B4-BE49-F238E27FC236}">
                        <a16:creationId xmlns:a16="http://schemas.microsoft.com/office/drawing/2014/main" id="{1141C432-B0F4-48E8-B581-13A8E441EDE5}"/>
                      </a:ext>
                    </a:extLst>
                  </p:cNvPr>
                  <p:cNvGrpSpPr/>
                  <p:nvPr/>
                </p:nvGrpSpPr>
                <p:grpSpPr>
                  <a:xfrm>
                    <a:off x="385764" y="4329165"/>
                    <a:ext cx="2233613" cy="738664"/>
                    <a:chOff x="385764" y="4329165"/>
                    <a:chExt cx="2233613" cy="738664"/>
                  </a:xfrm>
                </p:grpSpPr>
                <p:sp>
                  <p:nvSpPr>
                    <p:cNvPr id="8" name="テキスト ボックス 7">
                      <a:extLst>
                        <a:ext uri="{FF2B5EF4-FFF2-40B4-BE49-F238E27FC236}">
                          <a16:creationId xmlns:a16="http://schemas.microsoft.com/office/drawing/2014/main" id="{48109374-E6CA-960C-DF62-58634FF29682}"/>
                        </a:ext>
                      </a:extLst>
                    </p:cNvPr>
                    <p:cNvSpPr txBox="1"/>
                    <p:nvPr/>
                  </p:nvSpPr>
                  <p:spPr>
                    <a:xfrm>
                      <a:off x="619127" y="4329165"/>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運べる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9" name="テキスト ボックス 18">
                      <a:extLst>
                        <a:ext uri="{FF2B5EF4-FFF2-40B4-BE49-F238E27FC236}">
                          <a16:creationId xmlns:a16="http://schemas.microsoft.com/office/drawing/2014/main" id="{D348538E-B8B5-93EF-8121-FB3D5D7A84B8}"/>
                        </a:ext>
                      </a:extLst>
                    </p:cNvPr>
                    <p:cNvSpPr txBox="1"/>
                    <p:nvPr/>
                  </p:nvSpPr>
                  <p:spPr>
                    <a:xfrm>
                      <a:off x="385764" y="4441490"/>
                      <a:ext cx="809625" cy="584775"/>
                    </a:xfrm>
                    <a:prstGeom prst="rect">
                      <a:avLst/>
                    </a:prstGeom>
                    <a:noFill/>
                  </p:spPr>
                  <p:txBody>
                    <a:bodyPr wrap="square" rtlCol="0">
                      <a:spAutoFit/>
                    </a:bodyPr>
                    <a:lstStyle/>
                    <a:p>
                      <a:r>
                        <a:rPr kumimoji="1" lang="ja-JP" altLang="en-US" sz="3200" b="1" i="1" dirty="0">
                          <a:solidFill>
                            <a:srgbClr val="92D050"/>
                          </a:solidFill>
                          <a:latin typeface="+mn-ea"/>
                        </a:rPr>
                        <a:t>３</a:t>
                      </a:r>
                    </a:p>
                  </p:txBody>
                </p:sp>
              </p:grpSp>
              <p:sp>
                <p:nvSpPr>
                  <p:cNvPr id="13" name="四角形: 角を丸くする 12">
                    <a:extLst>
                      <a:ext uri="{FF2B5EF4-FFF2-40B4-BE49-F238E27FC236}">
                        <a16:creationId xmlns:a16="http://schemas.microsoft.com/office/drawing/2014/main" id="{6827D007-D26F-44A4-8203-3379227F9302}"/>
                      </a:ext>
                    </a:extLst>
                  </p:cNvPr>
                  <p:cNvSpPr/>
                  <p:nvPr/>
                </p:nvSpPr>
                <p:spPr>
                  <a:xfrm>
                    <a:off x="933452" y="4361265"/>
                    <a:ext cx="1333498" cy="738663"/>
                  </a:xfrm>
                  <a:prstGeom prst="roundRect">
                    <a:avLst>
                      <a:gd name="adj" fmla="val 7383"/>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sp>
              <p:nvSpPr>
                <p:cNvPr id="37" name="テキスト ボックス 36">
                  <a:extLst>
                    <a:ext uri="{FF2B5EF4-FFF2-40B4-BE49-F238E27FC236}">
                      <a16:creationId xmlns:a16="http://schemas.microsoft.com/office/drawing/2014/main" id="{062834B0-23B1-3406-9B3D-8E291084FD83}"/>
                    </a:ext>
                  </a:extLst>
                </p:cNvPr>
                <p:cNvSpPr txBox="1"/>
                <p:nvPr/>
              </p:nvSpPr>
              <p:spPr>
                <a:xfrm>
                  <a:off x="1962149" y="2960670"/>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grpSp>
              <p:nvGrpSpPr>
                <p:cNvPr id="39" name="グループ化 38">
                  <a:extLst>
                    <a:ext uri="{FF2B5EF4-FFF2-40B4-BE49-F238E27FC236}">
                      <a16:creationId xmlns:a16="http://schemas.microsoft.com/office/drawing/2014/main" id="{475D1006-ED07-DECD-4761-E768AE18DE28}"/>
                    </a:ext>
                  </a:extLst>
                </p:cNvPr>
                <p:cNvGrpSpPr/>
                <p:nvPr/>
              </p:nvGrpSpPr>
              <p:grpSpPr>
                <a:xfrm>
                  <a:off x="2390777" y="3101257"/>
                  <a:ext cx="2233613" cy="770763"/>
                  <a:chOff x="385764" y="4329165"/>
                  <a:chExt cx="2233613" cy="770763"/>
                </a:xfrm>
              </p:grpSpPr>
              <p:sp>
                <p:nvSpPr>
                  <p:cNvPr id="41" name="四角形: 角を丸くする 40">
                    <a:extLst>
                      <a:ext uri="{FF2B5EF4-FFF2-40B4-BE49-F238E27FC236}">
                        <a16:creationId xmlns:a16="http://schemas.microsoft.com/office/drawing/2014/main" id="{CA46F715-24CD-A732-4941-03A535026CAF}"/>
                      </a:ext>
                    </a:extLst>
                  </p:cNvPr>
                  <p:cNvSpPr/>
                  <p:nvPr/>
                </p:nvSpPr>
                <p:spPr>
                  <a:xfrm>
                    <a:off x="933452" y="4361265"/>
                    <a:ext cx="1333498" cy="738663"/>
                  </a:xfrm>
                  <a:prstGeom prst="roundRect">
                    <a:avLst>
                      <a:gd name="adj" fmla="val 7383"/>
                    </a:avLst>
                  </a:prstGeom>
                  <a:solidFill>
                    <a:schemeClr val="bg1">
                      <a:lumMod val="65000"/>
                      <a:alpha val="10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0" name="グループ化 39">
                    <a:extLst>
                      <a:ext uri="{FF2B5EF4-FFF2-40B4-BE49-F238E27FC236}">
                        <a16:creationId xmlns:a16="http://schemas.microsoft.com/office/drawing/2014/main" id="{15BDBA53-78B0-5613-05BC-808767C24A98}"/>
                      </a:ext>
                    </a:extLst>
                  </p:cNvPr>
                  <p:cNvGrpSpPr/>
                  <p:nvPr/>
                </p:nvGrpSpPr>
                <p:grpSpPr>
                  <a:xfrm>
                    <a:off x="385764" y="4329165"/>
                    <a:ext cx="2233613" cy="738664"/>
                    <a:chOff x="385764" y="4329165"/>
                    <a:chExt cx="2233613" cy="738664"/>
                  </a:xfrm>
                </p:grpSpPr>
                <p:sp>
                  <p:nvSpPr>
                    <p:cNvPr id="42" name="テキスト ボックス 41">
                      <a:extLst>
                        <a:ext uri="{FF2B5EF4-FFF2-40B4-BE49-F238E27FC236}">
                          <a16:creationId xmlns:a16="http://schemas.microsoft.com/office/drawing/2014/main" id="{AF784410-F771-418F-43A7-852B6695C937}"/>
                        </a:ext>
                      </a:extLst>
                    </p:cNvPr>
                    <p:cNvSpPr txBox="1"/>
                    <p:nvPr/>
                  </p:nvSpPr>
                  <p:spPr>
                    <a:xfrm>
                      <a:off x="619127" y="4329165"/>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後継者</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候補</a:t>
                      </a: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43" name="テキスト ボックス 42">
                      <a:extLst>
                        <a:ext uri="{FF2B5EF4-FFF2-40B4-BE49-F238E27FC236}">
                          <a16:creationId xmlns:a16="http://schemas.microsoft.com/office/drawing/2014/main" id="{7BE9072E-129A-6F22-43CB-D908BDC30C56}"/>
                        </a:ext>
                      </a:extLst>
                    </p:cNvPr>
                    <p:cNvSpPr txBox="1"/>
                    <p:nvPr/>
                  </p:nvSpPr>
                  <p:spPr>
                    <a:xfrm>
                      <a:off x="385764" y="4441490"/>
                      <a:ext cx="809625" cy="584775"/>
                    </a:xfrm>
                    <a:prstGeom prst="rect">
                      <a:avLst/>
                    </a:prstGeom>
                    <a:noFill/>
                  </p:spPr>
                  <p:txBody>
                    <a:bodyPr wrap="square" rtlCol="0">
                      <a:spAutoFit/>
                    </a:bodyPr>
                    <a:lstStyle/>
                    <a:p>
                      <a:r>
                        <a:rPr kumimoji="1" lang="ja-JP" altLang="en-US" sz="3200" b="1" i="1" dirty="0">
                          <a:solidFill>
                            <a:schemeClr val="bg1">
                              <a:lumMod val="65000"/>
                            </a:schemeClr>
                          </a:solidFill>
                          <a:latin typeface="HGP創英角ｺﾞｼｯｸUB" panose="020B0900000000000000" pitchFamily="50" charset="-128"/>
                          <a:ea typeface="HGP創英角ｺﾞｼｯｸUB" panose="020B0900000000000000" pitchFamily="50" charset="-128"/>
                        </a:rPr>
                        <a:t>４</a:t>
                      </a:r>
                    </a:p>
                  </p:txBody>
                </p:sp>
              </p:grpSp>
            </p:grpSp>
            <p:sp>
              <p:nvSpPr>
                <p:cNvPr id="44" name="テキスト ボックス 43">
                  <a:extLst>
                    <a:ext uri="{FF2B5EF4-FFF2-40B4-BE49-F238E27FC236}">
                      <a16:creationId xmlns:a16="http://schemas.microsoft.com/office/drawing/2014/main" id="{E17AD6AD-7931-A590-2BA6-6326B0DCD021}"/>
                    </a:ext>
                  </a:extLst>
                </p:cNvPr>
                <p:cNvSpPr txBox="1"/>
                <p:nvPr/>
              </p:nvSpPr>
              <p:spPr>
                <a:xfrm>
                  <a:off x="4352933" y="2930171"/>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grpSp>
              <p:nvGrpSpPr>
                <p:cNvPr id="48" name="グループ化 47">
                  <a:extLst>
                    <a:ext uri="{FF2B5EF4-FFF2-40B4-BE49-F238E27FC236}">
                      <a16:creationId xmlns:a16="http://schemas.microsoft.com/office/drawing/2014/main" id="{653F00ED-ED87-FDCD-11AC-A220E99D4CFA}"/>
                    </a:ext>
                  </a:extLst>
                </p:cNvPr>
                <p:cNvGrpSpPr/>
                <p:nvPr/>
              </p:nvGrpSpPr>
              <p:grpSpPr>
                <a:xfrm>
                  <a:off x="4938715" y="3091623"/>
                  <a:ext cx="1695467" cy="753755"/>
                  <a:chOff x="4972064" y="3133357"/>
                  <a:chExt cx="1695467" cy="753755"/>
                </a:xfrm>
              </p:grpSpPr>
              <p:sp>
                <p:nvSpPr>
                  <p:cNvPr id="45" name="テキスト ボックス 44">
                    <a:extLst>
                      <a:ext uri="{FF2B5EF4-FFF2-40B4-BE49-F238E27FC236}">
                        <a16:creationId xmlns:a16="http://schemas.microsoft.com/office/drawing/2014/main" id="{44650189-DEE0-8013-F019-5398A3AEE4C0}"/>
                      </a:ext>
                    </a:extLst>
                  </p:cNvPr>
                  <p:cNvSpPr txBox="1"/>
                  <p:nvPr/>
                </p:nvSpPr>
                <p:spPr>
                  <a:xfrm>
                    <a:off x="4972064" y="3133357"/>
                    <a:ext cx="1695467" cy="707886"/>
                  </a:xfrm>
                  <a:prstGeom prst="rect">
                    <a:avLst/>
                  </a:prstGeom>
                  <a:noFill/>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生存者利益</a:t>
                    </a:r>
                    <a:endParaRPr kumimoji="1" lang="en-US" altLang="ja-JP" sz="2000" dirty="0">
                      <a:latin typeface="HGP創英角ｺﾞｼｯｸUB" panose="020B0900000000000000" pitchFamily="50" charset="-128"/>
                      <a:ea typeface="HGP創英角ｺﾞｼｯｸUB" panose="020B0900000000000000" pitchFamily="50" charset="-128"/>
                    </a:endParaRPr>
                  </a:p>
                  <a:p>
                    <a:pPr algn="ctr"/>
                    <a:r>
                      <a:rPr kumimoji="1" lang="ja-JP" altLang="en-US" sz="2000" dirty="0">
                        <a:latin typeface="HGP創英角ｺﾞｼｯｸUB" panose="020B0900000000000000" pitchFamily="50" charset="-128"/>
                        <a:ea typeface="HGP創英角ｺﾞｼｯｸUB" panose="020B0900000000000000" pitchFamily="50" charset="-128"/>
                      </a:rPr>
                      <a:t>確保可能性</a:t>
                    </a:r>
                  </a:p>
                </p:txBody>
              </p:sp>
              <p:sp>
                <p:nvSpPr>
                  <p:cNvPr id="46" name="四角形: 角を丸くする 45">
                    <a:extLst>
                      <a:ext uri="{FF2B5EF4-FFF2-40B4-BE49-F238E27FC236}">
                        <a16:creationId xmlns:a16="http://schemas.microsoft.com/office/drawing/2014/main" id="{A06AC173-DE7F-2875-10E3-6860E8BA441C}"/>
                      </a:ext>
                    </a:extLst>
                  </p:cNvPr>
                  <p:cNvSpPr/>
                  <p:nvPr/>
                </p:nvSpPr>
                <p:spPr>
                  <a:xfrm>
                    <a:off x="5062553" y="3148449"/>
                    <a:ext cx="1519222" cy="738663"/>
                  </a:xfrm>
                  <a:prstGeom prst="roundRect">
                    <a:avLst>
                      <a:gd name="adj" fmla="val 7383"/>
                    </a:avLst>
                  </a:prstGeom>
                  <a:solidFill>
                    <a:srgbClr val="FF0000">
                      <a:alpha val="10000"/>
                    </a:srgbClr>
                  </a:solid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sp>
              <p:nvSpPr>
                <p:cNvPr id="50" name="吹き出し: 折線 49">
                  <a:extLst>
                    <a:ext uri="{FF2B5EF4-FFF2-40B4-BE49-F238E27FC236}">
                      <a16:creationId xmlns:a16="http://schemas.microsoft.com/office/drawing/2014/main" id="{3E70C79B-5FD2-86F9-1B5E-0498EF43E80C}"/>
                    </a:ext>
                  </a:extLst>
                </p:cNvPr>
                <p:cNvSpPr/>
                <p:nvPr/>
              </p:nvSpPr>
              <p:spPr>
                <a:xfrm>
                  <a:off x="6405452" y="4054224"/>
                  <a:ext cx="3143360" cy="746752"/>
                </a:xfrm>
                <a:prstGeom prst="borderCallout2">
                  <a:avLst>
                    <a:gd name="adj1" fmla="val 46025"/>
                    <a:gd name="adj2" fmla="val -1447"/>
                    <a:gd name="adj3" fmla="val 46163"/>
                    <a:gd name="adj4" fmla="val -18532"/>
                    <a:gd name="adj5" fmla="val -13294"/>
                    <a:gd name="adj6" fmla="val -26749"/>
                  </a:avLst>
                </a:prstGeom>
                <a:noFill/>
                <a:ln w="2857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n-ea"/>
                    </a:rPr>
                    <a:t>流通の寡占化が進む業界特性の中で、</a:t>
                  </a:r>
                  <a:r>
                    <a:rPr kumimoji="1" lang="en-US" altLang="ja-JP" sz="1000" dirty="0">
                      <a:solidFill>
                        <a:schemeClr val="tx1"/>
                      </a:solidFill>
                      <a:latin typeface="+mn-ea"/>
                    </a:rPr>
                    <a:t>『</a:t>
                  </a:r>
                  <a:r>
                    <a:rPr kumimoji="1" lang="ja-JP" altLang="en-US" sz="1000" dirty="0">
                      <a:solidFill>
                        <a:schemeClr val="tx1"/>
                      </a:solidFill>
                      <a:latin typeface="+mn-ea"/>
                    </a:rPr>
                    <a:t>求められる３つの機能</a:t>
                  </a:r>
                  <a:r>
                    <a:rPr kumimoji="1" lang="en-US" altLang="ja-JP" sz="1000" dirty="0">
                      <a:solidFill>
                        <a:schemeClr val="tx1"/>
                      </a:solidFill>
                      <a:latin typeface="+mn-ea"/>
                    </a:rPr>
                    <a:t>』</a:t>
                  </a:r>
                  <a:r>
                    <a:rPr kumimoji="1" lang="ja-JP" altLang="en-US" sz="1000" dirty="0">
                      <a:solidFill>
                        <a:schemeClr val="tx1"/>
                      </a:solidFill>
                      <a:latin typeface="+mn-ea"/>
                    </a:rPr>
                    <a:t>を維持し、後継者を絡めた長期的事業継続力で商圏内の生存者利益を得られるかが事業性を計る大きなカギになります。</a:t>
                  </a:r>
                  <a:endParaRPr kumimoji="1" lang="en-US" altLang="ja-JP" sz="1000" dirty="0">
                    <a:solidFill>
                      <a:schemeClr val="tx1"/>
                    </a:solidFill>
                    <a:latin typeface="+mn-ea"/>
                  </a:endParaRPr>
                </a:p>
              </p:txBody>
            </p:sp>
          </p:grpSp>
          <p:sp>
            <p:nvSpPr>
              <p:cNvPr id="38" name="テキスト ボックス 37">
                <a:extLst>
                  <a:ext uri="{FF2B5EF4-FFF2-40B4-BE49-F238E27FC236}">
                    <a16:creationId xmlns:a16="http://schemas.microsoft.com/office/drawing/2014/main" id="{063EFB1A-A4C6-0E08-5607-F6631CC163AC}"/>
                  </a:ext>
                </a:extLst>
              </p:cNvPr>
              <p:cNvSpPr txBox="1"/>
              <p:nvPr/>
            </p:nvSpPr>
            <p:spPr>
              <a:xfrm>
                <a:off x="2586040" y="2721139"/>
                <a:ext cx="2000250" cy="338554"/>
              </a:xfrm>
              <a:prstGeom prst="rect">
                <a:avLst/>
              </a:prstGeom>
              <a:noFill/>
            </p:spPr>
            <p:txBody>
              <a:bodyPr wrap="square" rtlCol="0">
                <a:spAutoFit/>
              </a:bodyPr>
              <a:lstStyle/>
              <a:p>
                <a:pPr algn="ctr"/>
                <a:r>
                  <a:rPr kumimoji="1" lang="ja-JP" altLang="en-US" sz="1600" b="1" dirty="0">
                    <a:latin typeface="+mn-ea"/>
                  </a:rPr>
                  <a:t>長期的事業継続力</a:t>
                </a:r>
              </a:p>
            </p:txBody>
          </p:sp>
        </p:grpSp>
        <p:sp>
          <p:nvSpPr>
            <p:cNvPr id="55" name="テキスト ボックス 54">
              <a:extLst>
                <a:ext uri="{FF2B5EF4-FFF2-40B4-BE49-F238E27FC236}">
                  <a16:creationId xmlns:a16="http://schemas.microsoft.com/office/drawing/2014/main" id="{E0336148-14C7-2605-28D7-F71F8959B8B9}"/>
                </a:ext>
              </a:extLst>
            </p:cNvPr>
            <p:cNvSpPr txBox="1"/>
            <p:nvPr/>
          </p:nvSpPr>
          <p:spPr>
            <a:xfrm>
              <a:off x="6548450" y="2865368"/>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sp>
          <p:nvSpPr>
            <p:cNvPr id="56" name="テキスト ボックス 55">
              <a:extLst>
                <a:ext uri="{FF2B5EF4-FFF2-40B4-BE49-F238E27FC236}">
                  <a16:creationId xmlns:a16="http://schemas.microsoft.com/office/drawing/2014/main" id="{CB426CED-AC0E-A346-46B2-9FE9EC964424}"/>
                </a:ext>
              </a:extLst>
            </p:cNvPr>
            <p:cNvSpPr txBox="1"/>
            <p:nvPr/>
          </p:nvSpPr>
          <p:spPr>
            <a:xfrm>
              <a:off x="6848487" y="2855454"/>
              <a:ext cx="2266950" cy="1077218"/>
            </a:xfrm>
            <a:prstGeom prst="rect">
              <a:avLst/>
            </a:prstGeom>
            <a:noFill/>
          </p:spPr>
          <p:txBody>
            <a:bodyPr wrap="square" rtlCol="0">
              <a:spAutoFit/>
            </a:bodyPr>
            <a:lstStyle/>
            <a:p>
              <a:pPr algn="ctr"/>
              <a:r>
                <a:rPr kumimoji="1" lang="ja-JP" altLang="en-US" sz="3200" b="1" dirty="0">
                  <a:latin typeface="+mn-ea"/>
                </a:rPr>
                <a:t>現実的な</a:t>
              </a:r>
              <a:endParaRPr kumimoji="1" lang="en-US" altLang="ja-JP" sz="3200" b="1" dirty="0">
                <a:latin typeface="+mn-ea"/>
              </a:endParaRPr>
            </a:p>
            <a:p>
              <a:pPr algn="ctr"/>
              <a:r>
                <a:rPr kumimoji="1" lang="ja-JP" altLang="en-US" sz="3200" b="1" dirty="0">
                  <a:latin typeface="+mn-ea"/>
                </a:rPr>
                <a:t>事業性</a:t>
              </a:r>
            </a:p>
          </p:txBody>
        </p:sp>
      </p:grpSp>
      <p:sp>
        <p:nvSpPr>
          <p:cNvPr id="72" name="テキスト ボックス 7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3" name="テキスト ボックス 7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50</a:t>
            </a:fld>
            <a:endParaRPr kumimoji="1" lang="ja-JP" altLang="en-US"/>
          </a:p>
        </p:txBody>
      </p: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EB3233E-B893-4679-07F8-520BB236E985}"/>
              </a:ext>
            </a:extLst>
          </p:cNvPr>
          <p:cNvCxnSpPr/>
          <p:nvPr/>
        </p:nvCxnSpPr>
        <p:spPr>
          <a:xfrm>
            <a:off x="184841" y="65379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445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29" name="テキスト ボックス 28">
            <a:extLst>
              <a:ext uri="{FF2B5EF4-FFF2-40B4-BE49-F238E27FC236}">
                <a16:creationId xmlns:a16="http://schemas.microsoft.com/office/drawing/2014/main" id="{285970E4-1307-9E72-0575-328C99046DD5}"/>
              </a:ext>
            </a:extLst>
          </p:cNvPr>
          <p:cNvSpPr txBox="1"/>
          <p:nvPr/>
        </p:nvSpPr>
        <p:spPr>
          <a:xfrm>
            <a:off x="546265" y="4945487"/>
            <a:ext cx="8924781" cy="1708160"/>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数値分析だけで判断すると、業界平均よりも薄利であり、在庫効率も悪い企業と映りました。審査部からの指示事項にも、不良在庫の確認や効率化、</a:t>
            </a:r>
            <a:r>
              <a:rPr kumimoji="1" lang="ja-JP" altLang="en-US" sz="1000" spc="-10" dirty="0">
                <a:latin typeface="+mn-ea"/>
              </a:rPr>
              <a:t>人員整理の可能性を問う内容が散見されました。</a:t>
            </a:r>
            <a:r>
              <a:rPr kumimoji="1" lang="ja-JP" altLang="en-US" sz="1000" dirty="0">
                <a:latin typeface="+mn-ea"/>
              </a:rPr>
              <a:t>専門家派遣制度等での専門家の見解も同様で、</a:t>
            </a:r>
            <a:r>
              <a:rPr kumimoji="1" lang="en-US" altLang="ja-JP" sz="1000" dirty="0">
                <a:latin typeface="+mn-ea"/>
              </a:rPr>
              <a:t>『</a:t>
            </a:r>
            <a:r>
              <a:rPr kumimoji="1" lang="ja-JP" altLang="en-US" sz="1000" dirty="0">
                <a:latin typeface="+mn-ea"/>
              </a:rPr>
              <a:t>不良在庫の資金化、人的リストラ、提案型営業の徹底、</a:t>
            </a:r>
            <a:r>
              <a:rPr kumimoji="1" lang="ja-JP" altLang="en-US" sz="1000" spc="-30" dirty="0">
                <a:latin typeface="+mn-ea"/>
              </a:rPr>
              <a:t>差別化商材の開拓</a:t>
            </a:r>
            <a:r>
              <a:rPr kumimoji="1" lang="en-US" altLang="ja-JP" sz="1000" spc="-30" dirty="0">
                <a:latin typeface="+mn-ea"/>
              </a:rPr>
              <a:t>』</a:t>
            </a:r>
            <a:r>
              <a:rPr kumimoji="1" lang="ja-JP" altLang="en-US" sz="1000" spc="-30" dirty="0">
                <a:latin typeface="+mn-ea"/>
              </a:rPr>
              <a:t>等でした。一方で、現場に赴くと、従業員のほとんどの方が高齢で、営業マンは周辺地域までの配送業務に追われ、提案型営業の強化等は現実的ではありませんでした。また倉庫作業員は高齢化が進み、</a:t>
            </a:r>
            <a:r>
              <a:rPr kumimoji="1" lang="en-US" altLang="ja-JP" sz="1000" spc="-30" dirty="0">
                <a:latin typeface="+mn-ea"/>
              </a:rPr>
              <a:t>70</a:t>
            </a:r>
            <a:r>
              <a:rPr kumimoji="1" lang="ja-JP" altLang="en-US" sz="1000" spc="-30" dirty="0">
                <a:latin typeface="+mn-ea"/>
              </a:rPr>
              <a:t>才を超えた社長も自ら荷受け作業をしている現実があり、単品ごとの精緻な在庫管理等は、着手できる状況にはなく、正直なところ途方に暮れました。</a:t>
            </a:r>
          </a:p>
          <a:p>
            <a:pPr>
              <a:spcAft>
                <a:spcPts val="600"/>
              </a:spcAft>
            </a:pPr>
            <a:r>
              <a:rPr kumimoji="1" lang="ja-JP" altLang="en-US" sz="1000" spc="-30" dirty="0">
                <a:latin typeface="+mn-ea"/>
              </a:rPr>
              <a:t>　そのような中で、経営資源が乏しい企業の支援における重要な“初めの一歩”ともいえる</a:t>
            </a:r>
            <a:r>
              <a:rPr kumimoji="1" lang="en-US" altLang="ja-JP" sz="1000" spc="-30" dirty="0">
                <a:latin typeface="+mn-ea"/>
              </a:rPr>
              <a:t>『</a:t>
            </a:r>
            <a:r>
              <a:rPr kumimoji="1" lang="ja-JP" altLang="en-US" sz="1000" spc="-30" dirty="0">
                <a:latin typeface="+mn-ea"/>
              </a:rPr>
              <a:t>やるべきことより、やれることへの集中</a:t>
            </a:r>
            <a:r>
              <a:rPr kumimoji="1" lang="en-US" altLang="ja-JP" sz="1000" spc="-30" dirty="0">
                <a:latin typeface="+mn-ea"/>
              </a:rPr>
              <a:t>』</a:t>
            </a:r>
            <a:r>
              <a:rPr kumimoji="1" lang="ja-JP" altLang="en-US" sz="1000" spc="-30" dirty="0">
                <a:latin typeface="+mn-ea"/>
              </a:rPr>
              <a:t>という原点に立ち返り、一見地味</a:t>
            </a:r>
            <a:r>
              <a:rPr kumimoji="1" lang="ja-JP" altLang="en-US" sz="1000" spc="-40" dirty="0">
                <a:latin typeface="+mn-ea"/>
              </a:rPr>
              <a:t>に思えるかもしれませんが、周辺地域から求められる機能の継続と、経営資源を総合的に俯瞰して収支を整えることにより、収支改善を地道に支援しました。</a:t>
            </a:r>
            <a:r>
              <a:rPr kumimoji="1" lang="ja-JP" altLang="en-US" sz="1000" spc="-10" dirty="0">
                <a:latin typeface="+mn-ea"/>
              </a:rPr>
              <a:t>日用雑貨を周辺地域まで、バラ納品配送に対応する競合他社が減少し、当該企業は本業で一定の生存者利益を確保することができました。収支の安定は、</a:t>
            </a:r>
            <a:r>
              <a:rPr kumimoji="1" lang="ja-JP" altLang="en-US" sz="1000" spc="-30" dirty="0">
                <a:latin typeface="+mn-ea"/>
              </a:rPr>
              <a:t>人心の安定を呼び、</a:t>
            </a:r>
            <a:r>
              <a:rPr kumimoji="1" lang="en-US" altLang="ja-JP" sz="1000" spc="-30" dirty="0">
                <a:latin typeface="+mn-ea"/>
              </a:rPr>
              <a:t>40</a:t>
            </a:r>
            <a:r>
              <a:rPr kumimoji="1" lang="ja-JP" altLang="en-US" sz="1000" spc="-30" dirty="0">
                <a:latin typeface="+mn-ea"/>
              </a:rPr>
              <a:t>才代前半の社員が後継者として名乗りを上げてくれました。しっかりとした後継者の存在が、取引先からの更なる信頼の醸成に大きな役割を果たしていることも特筆すべき点といえます。</a:t>
            </a:r>
            <a:endParaRPr kumimoji="1" lang="en-US" altLang="ja-JP" sz="1000" spc="-30" dirty="0">
              <a:latin typeface="+mn-ea"/>
            </a:endParaRPr>
          </a:p>
        </p:txBody>
      </p:sp>
      <p:sp>
        <p:nvSpPr>
          <p:cNvPr id="45" name="テキスト ボックス 44">
            <a:extLst>
              <a:ext uri="{FF2B5EF4-FFF2-40B4-BE49-F238E27FC236}">
                <a16:creationId xmlns:a16="http://schemas.microsoft.com/office/drawing/2014/main" id="{14AD9B2A-0831-4649-8972-681F24874B44}"/>
              </a:ext>
            </a:extLst>
          </p:cNvPr>
          <p:cNvSpPr txBox="1"/>
          <p:nvPr/>
        </p:nvSpPr>
        <p:spPr>
          <a:xfrm>
            <a:off x="186901" y="489491"/>
            <a:ext cx="8413633"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ここでは、単なる財務分析の結果だけではなく、総合的にどのような点に着目し、金融機関の支援部署や現場職員が、企業の事業性や</a:t>
            </a:r>
            <a:r>
              <a:rPr kumimoji="1" lang="ja-JP" altLang="en-US" sz="1000"/>
              <a:t>成長の　　可能性</a:t>
            </a:r>
            <a:r>
              <a:rPr kumimoji="1" lang="ja-JP" altLang="en-US" sz="1000" dirty="0"/>
              <a:t>を見出して、支援したかに焦点を当てて、取組事例を紹介します。</a:t>
            </a:r>
            <a:endParaRPr kumimoji="1" lang="en-US" altLang="ja-JP" sz="1000" dirty="0"/>
          </a:p>
        </p:txBody>
      </p:sp>
      <p:sp>
        <p:nvSpPr>
          <p:cNvPr id="46" name="テキスト ボックス 4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7" name="テキスト ボックス 4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51</a:t>
            </a:fld>
            <a:endParaRPr kumimoji="1" lang="ja-JP" altLang="en-US"/>
          </a:p>
        </p:txBody>
      </p:sp>
      <p:cxnSp>
        <p:nvCxnSpPr>
          <p:cNvPr id="32" name="直線コネクタ 3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67553" y="1113288"/>
            <a:ext cx="9265396" cy="861774"/>
            <a:chOff x="529931" y="4005263"/>
            <a:chExt cx="9265396" cy="861774"/>
          </a:xfrm>
        </p:grpSpPr>
        <p:grpSp>
          <p:nvGrpSpPr>
            <p:cNvPr id="34" name="グループ化 33"/>
            <p:cNvGrpSpPr/>
            <p:nvPr/>
          </p:nvGrpSpPr>
          <p:grpSpPr>
            <a:xfrm>
              <a:off x="529931" y="4005263"/>
              <a:ext cx="2774055" cy="576000"/>
              <a:chOff x="4409473" y="1240406"/>
              <a:chExt cx="2774055" cy="576000"/>
            </a:xfrm>
          </p:grpSpPr>
          <p:sp>
            <p:nvSpPr>
              <p:cNvPr id="36" name="正方形/長方形 3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7" name="グループ化 36"/>
              <p:cNvGrpSpPr/>
              <p:nvPr/>
            </p:nvGrpSpPr>
            <p:grpSpPr>
              <a:xfrm>
                <a:off x="4409473" y="1240406"/>
                <a:ext cx="576000" cy="576000"/>
                <a:chOff x="279451" y="1197222"/>
                <a:chExt cx="576000" cy="576000"/>
              </a:xfrm>
            </p:grpSpPr>
            <p:sp>
              <p:nvSpPr>
                <p:cNvPr id="38" name="楕円 3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5" name="テキスト ボックス 34">
              <a:extLst>
                <a:ext uri="{FF2B5EF4-FFF2-40B4-BE49-F238E27FC236}">
                  <a16:creationId xmlns:a16="http://schemas.microsoft.com/office/drawing/2014/main" id="{2DAA054F-36DC-D855-3203-33015158E6CC}"/>
                </a:ext>
              </a:extLst>
            </p:cNvPr>
            <p:cNvSpPr txBox="1"/>
            <p:nvPr/>
          </p:nvSpPr>
          <p:spPr>
            <a:xfrm>
              <a:off x="3394402" y="4005263"/>
              <a:ext cx="6400925" cy="861774"/>
            </a:xfrm>
            <a:prstGeom prst="rect">
              <a:avLst/>
            </a:prstGeom>
            <a:noFill/>
          </p:spPr>
          <p:txBody>
            <a:bodyPr wrap="square" rtlCol="0">
              <a:spAutoFit/>
            </a:bodyPr>
            <a:lstStyle/>
            <a:p>
              <a:r>
                <a:rPr kumimoji="1" lang="ja-JP" altLang="en-US" sz="1000" dirty="0">
                  <a:latin typeface="+mn-ea"/>
                </a:rPr>
                <a:t>□　年商２億円以下の日用雑貨中心の卸売業（特殊で専門性の高い商材は扱っていない）</a:t>
              </a:r>
              <a:endParaRPr kumimoji="1" lang="en-US" altLang="ja-JP" sz="1000" dirty="0">
                <a:latin typeface="+mn-ea"/>
              </a:endParaRPr>
            </a:p>
            <a:p>
              <a:r>
                <a:rPr kumimoji="1" lang="ja-JP" altLang="en-US" sz="1000" dirty="0">
                  <a:latin typeface="+mn-ea"/>
                </a:rPr>
                <a:t>□　取引先は都市部の大手スーパーと、山間部・漁村等の周辺地域にある小規模な小売業が多数</a:t>
              </a:r>
              <a:endParaRPr kumimoji="1" lang="en-US" altLang="ja-JP" sz="1000" dirty="0">
                <a:latin typeface="+mn-ea"/>
              </a:endParaRPr>
            </a:p>
            <a:p>
              <a:r>
                <a:rPr kumimoji="1" lang="ja-JP" altLang="en-US" sz="1000" dirty="0">
                  <a:latin typeface="+mn-ea"/>
                </a:rPr>
                <a:t>□　</a:t>
              </a:r>
              <a:r>
                <a:rPr kumimoji="1" lang="ja-JP" altLang="en-US" sz="1000" spc="-50" dirty="0">
                  <a:latin typeface="+mn-ea"/>
                </a:rPr>
                <a:t>都市部の大手スーパーは物流の合理化による取引き減少、</a:t>
              </a:r>
              <a:r>
                <a:rPr kumimoji="1" lang="ja-JP" altLang="en-US" sz="1000" spc="-40" dirty="0">
                  <a:latin typeface="+mn-ea"/>
                </a:rPr>
                <a:t>周辺地域の取引先は人口減少による取引き減少</a:t>
              </a:r>
              <a:endParaRPr kumimoji="1" lang="en-US" altLang="ja-JP" sz="1000" spc="-40" dirty="0">
                <a:latin typeface="+mn-ea"/>
              </a:endParaRPr>
            </a:p>
            <a:p>
              <a:r>
                <a:rPr kumimoji="1" lang="ja-JP" altLang="en-US" sz="1000" dirty="0">
                  <a:latin typeface="+mn-ea"/>
                </a:rPr>
                <a:t>□　</a:t>
              </a:r>
              <a:r>
                <a:rPr kumimoji="1" lang="en-US" altLang="ja-JP" sz="1000" dirty="0">
                  <a:latin typeface="+mn-ea"/>
                </a:rPr>
                <a:t>10</a:t>
              </a:r>
              <a:r>
                <a:rPr kumimoji="1" lang="ja-JP" altLang="en-US" sz="1000" dirty="0">
                  <a:latin typeface="+mn-ea"/>
                </a:rPr>
                <a:t>数年で売上高はほぼ半減</a:t>
              </a:r>
              <a:endParaRPr kumimoji="1" lang="en-US" altLang="ja-JP" sz="1000" dirty="0">
                <a:latin typeface="+mn-ea"/>
              </a:endParaRPr>
            </a:p>
            <a:p>
              <a:endParaRPr kumimoji="1" lang="en-US" altLang="ja-JP" sz="1000" dirty="0">
                <a:latin typeface="+mn-ea"/>
              </a:endParaRPr>
            </a:p>
          </p:txBody>
        </p:sp>
      </p:grpSp>
      <p:grpSp>
        <p:nvGrpSpPr>
          <p:cNvPr id="40" name="グループ化 39"/>
          <p:cNvGrpSpPr/>
          <p:nvPr/>
        </p:nvGrpSpPr>
        <p:grpSpPr>
          <a:xfrm>
            <a:off x="367553" y="1920240"/>
            <a:ext cx="9286033" cy="707886"/>
            <a:chOff x="529931" y="4807946"/>
            <a:chExt cx="9286033" cy="707886"/>
          </a:xfrm>
        </p:grpSpPr>
        <p:grpSp>
          <p:nvGrpSpPr>
            <p:cNvPr id="41" name="グループ化 40"/>
            <p:cNvGrpSpPr/>
            <p:nvPr/>
          </p:nvGrpSpPr>
          <p:grpSpPr>
            <a:xfrm>
              <a:off x="529931" y="4807946"/>
              <a:ext cx="2774055" cy="576000"/>
              <a:chOff x="4409473" y="2044014"/>
              <a:chExt cx="2774055" cy="576000"/>
            </a:xfrm>
          </p:grpSpPr>
          <p:sp>
            <p:nvSpPr>
              <p:cNvPr id="43" name="正方形/長方形 4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4" name="楕円 4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2" name="テキスト ボックス 41">
              <a:extLst>
                <a:ext uri="{FF2B5EF4-FFF2-40B4-BE49-F238E27FC236}">
                  <a16:creationId xmlns:a16="http://schemas.microsoft.com/office/drawing/2014/main" id="{2DAA054F-36DC-D855-3203-33015158E6CC}"/>
                </a:ext>
              </a:extLst>
            </p:cNvPr>
            <p:cNvSpPr txBox="1"/>
            <p:nvPr/>
          </p:nvSpPr>
          <p:spPr>
            <a:xfrm>
              <a:off x="3394401" y="4807946"/>
              <a:ext cx="6421563" cy="707886"/>
            </a:xfrm>
            <a:prstGeom prst="rect">
              <a:avLst/>
            </a:prstGeom>
            <a:noFill/>
          </p:spPr>
          <p:txBody>
            <a:bodyPr wrap="square" rtlCol="0">
              <a:spAutoFit/>
            </a:bodyPr>
            <a:lstStyle/>
            <a:p>
              <a:r>
                <a:rPr kumimoji="1" lang="ja-JP" altLang="en-US" sz="1000" dirty="0">
                  <a:latin typeface="+mn-ea"/>
                </a:rPr>
                <a:t>□　周辺地域は物流の合理化が急速に進み、</a:t>
              </a:r>
              <a:r>
                <a:rPr kumimoji="1" lang="en-US" altLang="ja-JP" sz="1000" dirty="0">
                  <a:latin typeface="+mn-ea"/>
                </a:rPr>
                <a:t>『</a:t>
              </a:r>
              <a:r>
                <a:rPr kumimoji="1" lang="ja-JP" altLang="en-US" sz="1000" dirty="0">
                  <a:latin typeface="+mn-ea"/>
                </a:rPr>
                <a:t>運べる機能</a:t>
              </a:r>
              <a:r>
                <a:rPr kumimoji="1" lang="en-US" altLang="ja-JP" sz="1000" dirty="0">
                  <a:latin typeface="+mn-ea"/>
                </a:rPr>
                <a:t>』</a:t>
              </a:r>
              <a:r>
                <a:rPr kumimoji="1" lang="ja-JP" altLang="en-US" sz="1000" dirty="0">
                  <a:latin typeface="+mn-ea"/>
                </a:rPr>
                <a:t>を維持できる業者が激減していた</a:t>
              </a:r>
              <a:endParaRPr kumimoji="1" lang="en-US" altLang="ja-JP" sz="1000" dirty="0">
                <a:solidFill>
                  <a:srgbClr val="FF0000"/>
                </a:solidFill>
                <a:latin typeface="+mn-ea"/>
              </a:endParaRPr>
            </a:p>
            <a:p>
              <a:r>
                <a:rPr kumimoji="1" lang="ja-JP" altLang="en-US" sz="1000" dirty="0">
                  <a:latin typeface="+mn-ea"/>
                </a:rPr>
                <a:t>□　</a:t>
              </a:r>
              <a:r>
                <a:rPr kumimoji="1" lang="ja-JP" altLang="en-US" sz="1000" spc="10" dirty="0">
                  <a:latin typeface="+mn-ea"/>
                </a:rPr>
                <a:t>大手スーパーの取り扱う日用雑貨も、一旦は大手業者に商流を奪われた。しかし、大手スーパーも、</a:t>
              </a:r>
              <a:endParaRPr kumimoji="1" lang="en-US" altLang="ja-JP" sz="1000" spc="10" dirty="0">
                <a:latin typeface="+mn-ea"/>
              </a:endParaRPr>
            </a:p>
            <a:p>
              <a:r>
                <a:rPr kumimoji="1" lang="ja-JP" altLang="en-US" sz="1000" dirty="0">
                  <a:latin typeface="+mn-ea"/>
                </a:rPr>
                <a:t>　　ホームセンターや百円ショップとの競合もあり、仕入れる量も減少傾向にあった</a:t>
              </a:r>
              <a:endParaRPr kumimoji="1" lang="en-US" altLang="ja-JP" sz="1000" dirty="0">
                <a:solidFill>
                  <a:srgbClr val="FF0000"/>
                </a:solidFill>
                <a:latin typeface="+mn-ea"/>
              </a:endParaRPr>
            </a:p>
            <a:p>
              <a:r>
                <a:rPr kumimoji="1" lang="ja-JP" altLang="en-US" sz="1000" dirty="0">
                  <a:latin typeface="+mn-ea"/>
                </a:rPr>
                <a:t>□　自社倉庫の周辺地域が新興住宅街として、開発が進みつつあった</a:t>
              </a:r>
              <a:endParaRPr kumimoji="1" lang="en-US" altLang="ja-JP" sz="1000" dirty="0">
                <a:solidFill>
                  <a:srgbClr val="FF0000"/>
                </a:solidFill>
                <a:latin typeface="+mn-ea"/>
              </a:endParaRPr>
            </a:p>
          </p:txBody>
        </p:sp>
      </p:grpSp>
      <p:grpSp>
        <p:nvGrpSpPr>
          <p:cNvPr id="49" name="グループ化 48"/>
          <p:cNvGrpSpPr/>
          <p:nvPr/>
        </p:nvGrpSpPr>
        <p:grpSpPr>
          <a:xfrm>
            <a:off x="367553" y="2727192"/>
            <a:ext cx="9265396" cy="707886"/>
            <a:chOff x="367553" y="2051424"/>
            <a:chExt cx="9265396" cy="707886"/>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30" dirty="0">
                  <a:latin typeface="+mn-ea"/>
                </a:rPr>
                <a:t>在庫の過剰傾向もあったが、難しい在庫管理手法を導入できる経営資源も十分にないので、倉庫の</a:t>
              </a:r>
              <a:r>
                <a:rPr kumimoji="1" lang="en-US" altLang="ja-JP" sz="1000" spc="-30" dirty="0">
                  <a:latin typeface="+mn-ea"/>
                </a:rPr>
                <a:t>1/3</a:t>
              </a:r>
              <a:r>
                <a:rPr kumimoji="1" lang="ja-JP" altLang="en-US" sz="1000" spc="-30" dirty="0">
                  <a:latin typeface="+mn-ea"/>
                </a:rPr>
                <a:t>を</a:t>
              </a:r>
              <a:endParaRPr kumimoji="1" lang="en-US" altLang="ja-JP" sz="1000" spc="-30" dirty="0">
                <a:latin typeface="+mn-ea"/>
              </a:endParaRPr>
            </a:p>
            <a:p>
              <a:r>
                <a:rPr kumimoji="1" lang="ja-JP" altLang="en-US" sz="1000" dirty="0">
                  <a:latin typeface="+mn-ea"/>
                </a:rPr>
                <a:t>　　改装し託児所として賃貸することを提案、賃借希望者の紹介を実施した</a:t>
              </a:r>
              <a:endParaRPr kumimoji="1" lang="en-US" altLang="ja-JP" sz="1000" dirty="0">
                <a:latin typeface="+mn-ea"/>
              </a:endParaRPr>
            </a:p>
            <a:p>
              <a:r>
                <a:rPr kumimoji="1" lang="ja-JP" altLang="en-US" sz="1000" dirty="0">
                  <a:latin typeface="+mn-ea"/>
                </a:rPr>
                <a:t>□　改装費用を賃借者持ちとする契約の締結までの調整役を担った</a:t>
              </a:r>
              <a:endParaRPr kumimoji="1" lang="en-US" altLang="ja-JP" sz="1000" dirty="0">
                <a:latin typeface="+mn-ea"/>
              </a:endParaRPr>
            </a:p>
            <a:p>
              <a:r>
                <a:rPr kumimoji="1" lang="ja-JP" altLang="en-US" sz="1000" dirty="0">
                  <a:latin typeface="+mn-ea"/>
                </a:rPr>
                <a:t>□　</a:t>
              </a:r>
              <a:r>
                <a:rPr kumimoji="1" lang="ja-JP" altLang="en-US" sz="1000" spc="-40" dirty="0">
                  <a:latin typeface="+mn-ea"/>
                </a:rPr>
                <a:t>運転資金や過去の赤字補填資金等が</a:t>
              </a:r>
              <a:r>
                <a:rPr kumimoji="1" lang="ja-JP" altLang="en-US" sz="1000" spc="-50" dirty="0">
                  <a:latin typeface="+mn-ea"/>
                </a:rPr>
                <a:t>混在する借入金を超長期資金で一本化し、返済負担の平準化を図った</a:t>
              </a:r>
              <a:endParaRPr kumimoji="1" lang="en-US" altLang="ja-JP" sz="1000" spc="-50" dirty="0">
                <a:latin typeface="+mn-ea"/>
              </a:endParaRPr>
            </a:p>
          </p:txBody>
        </p:sp>
      </p:grpSp>
      <p:grpSp>
        <p:nvGrpSpPr>
          <p:cNvPr id="54" name="グループ化 53"/>
          <p:cNvGrpSpPr/>
          <p:nvPr/>
        </p:nvGrpSpPr>
        <p:grpSpPr>
          <a:xfrm>
            <a:off x="367553" y="3534145"/>
            <a:ext cx="9265396" cy="861774"/>
            <a:chOff x="367553" y="2051424"/>
            <a:chExt cx="9265396" cy="861774"/>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2051424"/>
              <a:ext cx="6400928" cy="861774"/>
            </a:xfrm>
            <a:prstGeom prst="rect">
              <a:avLst/>
            </a:prstGeom>
            <a:noFill/>
          </p:spPr>
          <p:txBody>
            <a:bodyPr wrap="square" rtlCol="0">
              <a:spAutoFit/>
            </a:bodyPr>
            <a:lstStyle/>
            <a:p>
              <a:r>
                <a:rPr kumimoji="1" lang="ja-JP" altLang="en-US" sz="1000" dirty="0">
                  <a:latin typeface="+mn-ea"/>
                </a:rPr>
                <a:t>□　託児所からの安定収入（地代家賃）の確保が可能になった</a:t>
              </a:r>
              <a:endParaRPr kumimoji="1" lang="en-US" altLang="ja-JP" sz="1000" dirty="0">
                <a:latin typeface="+mn-ea"/>
              </a:endParaRPr>
            </a:p>
            <a:p>
              <a:r>
                <a:rPr kumimoji="1" lang="ja-JP" altLang="en-US" sz="1000" dirty="0">
                  <a:latin typeface="+mn-ea"/>
                </a:rPr>
                <a:t>□　</a:t>
              </a:r>
              <a:r>
                <a:rPr kumimoji="1" lang="en-US" altLang="ja-JP" sz="1000" spc="-60" dirty="0">
                  <a:latin typeface="+mn-ea"/>
                </a:rPr>
                <a:t>『</a:t>
              </a:r>
              <a:r>
                <a:rPr kumimoji="1" lang="ja-JP" altLang="en-US" sz="1000" spc="-60" dirty="0">
                  <a:latin typeface="+mn-ea"/>
                </a:rPr>
                <a:t>運べる機能</a:t>
              </a:r>
              <a:r>
                <a:rPr kumimoji="1" lang="en-US" altLang="ja-JP" sz="1000" spc="-60" dirty="0">
                  <a:latin typeface="+mn-ea"/>
                </a:rPr>
                <a:t>』</a:t>
              </a:r>
              <a:r>
                <a:rPr kumimoji="1" lang="ja-JP" altLang="en-US" sz="1000" spc="-60" dirty="0">
                  <a:latin typeface="+mn-ea"/>
                </a:rPr>
                <a:t>と</a:t>
              </a:r>
              <a:r>
                <a:rPr kumimoji="1" lang="en-US" altLang="ja-JP" sz="1000" spc="-60" dirty="0">
                  <a:latin typeface="+mn-ea"/>
                </a:rPr>
                <a:t>『</a:t>
              </a:r>
              <a:r>
                <a:rPr kumimoji="1" lang="ja-JP" altLang="en-US" sz="1000" spc="-60" dirty="0">
                  <a:latin typeface="+mn-ea"/>
                </a:rPr>
                <a:t>分ける機能</a:t>
              </a:r>
              <a:r>
                <a:rPr kumimoji="1" lang="en-US" altLang="ja-JP" sz="1000" spc="-60" dirty="0">
                  <a:latin typeface="+mn-ea"/>
                </a:rPr>
                <a:t>』</a:t>
              </a:r>
              <a:r>
                <a:rPr kumimoji="1" lang="ja-JP" altLang="en-US" sz="1000" spc="-60" dirty="0">
                  <a:latin typeface="+mn-ea"/>
                </a:rPr>
                <a:t>を地道に維持して、日用雑貨の納品配送業者として生存者利益を得られた</a:t>
              </a:r>
              <a:endParaRPr kumimoji="1" lang="en-US" altLang="ja-JP" sz="1000" spc="-60" dirty="0">
                <a:latin typeface="+mn-ea"/>
              </a:endParaRPr>
            </a:p>
            <a:p>
              <a:r>
                <a:rPr kumimoji="1" lang="ja-JP" altLang="en-US" sz="1000" dirty="0">
                  <a:latin typeface="+mn-ea"/>
                </a:rPr>
                <a:t>□　</a:t>
              </a:r>
              <a:r>
                <a:rPr kumimoji="1" lang="ja-JP" altLang="en-US" sz="1000" spc="-10" dirty="0">
                  <a:latin typeface="+mn-ea"/>
                </a:rPr>
                <a:t>倉庫スペースが</a:t>
              </a:r>
              <a:r>
                <a:rPr kumimoji="1" lang="en-US" altLang="ja-JP" sz="1000" spc="-10" dirty="0">
                  <a:latin typeface="+mn-ea"/>
                </a:rPr>
                <a:t>2/3</a:t>
              </a:r>
              <a:r>
                <a:rPr kumimoji="1" lang="ja-JP" altLang="en-US" sz="1000" spc="-10" dirty="0">
                  <a:latin typeface="+mn-ea"/>
                </a:rPr>
                <a:t>と狭くなったことで、発注・在庫の注意喚起が高まり、自然と在庫効率化が進んだ</a:t>
              </a:r>
              <a:endParaRPr kumimoji="1" lang="en-US" altLang="ja-JP" sz="1000" spc="-10" dirty="0">
                <a:latin typeface="+mn-ea"/>
              </a:endParaRPr>
            </a:p>
            <a:p>
              <a:r>
                <a:rPr kumimoji="1" lang="ja-JP" altLang="en-US" sz="1000" dirty="0">
                  <a:latin typeface="+mn-ea"/>
                </a:rPr>
                <a:t>□　</a:t>
              </a:r>
              <a:r>
                <a:rPr kumimoji="1" lang="ja-JP" altLang="en-US" sz="1000" spc="-120" dirty="0">
                  <a:latin typeface="+mn-ea"/>
                </a:rPr>
                <a:t>堅実な収支構造が構築できたので、小規模な卸売業にも関わらずコロナの中でも追加借入をせずに乗り切っている</a:t>
              </a:r>
              <a:endParaRPr kumimoji="1" lang="en-US" altLang="ja-JP" sz="1000" spc="-120" dirty="0">
                <a:latin typeface="+mn-ea"/>
              </a:endParaRPr>
            </a:p>
            <a:p>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52412" y="4301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55776"/>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62" name="直線コネクタ 61">
            <a:extLst>
              <a:ext uri="{FF2B5EF4-FFF2-40B4-BE49-F238E27FC236}">
                <a16:creationId xmlns:a16="http://schemas.microsoft.com/office/drawing/2014/main" id="{6953F065-07C0-479B-ADBB-DF89BC859277}"/>
              </a:ext>
            </a:extLst>
          </p:cNvPr>
          <p:cNvCxnSpPr/>
          <p:nvPr/>
        </p:nvCxnSpPr>
        <p:spPr>
          <a:xfrm>
            <a:off x="199460" y="665364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56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２</a:t>
            </a:r>
          </a:p>
        </p:txBody>
      </p:sp>
      <p:sp>
        <p:nvSpPr>
          <p:cNvPr id="29" name="テキスト ボックス 28">
            <a:extLst>
              <a:ext uri="{FF2B5EF4-FFF2-40B4-BE49-F238E27FC236}">
                <a16:creationId xmlns:a16="http://schemas.microsoft.com/office/drawing/2014/main" id="{2FD2BCAF-CFB7-8AFD-A817-A2151142782F}"/>
              </a:ext>
            </a:extLst>
          </p:cNvPr>
          <p:cNvSpPr txBox="1"/>
          <p:nvPr/>
        </p:nvSpPr>
        <p:spPr>
          <a:xfrm>
            <a:off x="546165" y="4981633"/>
            <a:ext cx="8902931" cy="1554272"/>
          </a:xfrm>
          <a:prstGeom prst="rect">
            <a:avLst/>
          </a:prstGeom>
          <a:noFill/>
        </p:spPr>
        <p:txBody>
          <a:bodyPr wrap="square" rtlCol="0">
            <a:spAutoFit/>
          </a:bodyPr>
          <a:lstStyle/>
          <a:p>
            <a:pPr>
              <a:spcAft>
                <a:spcPts val="600"/>
              </a:spcAft>
            </a:pPr>
            <a:r>
              <a:rPr kumimoji="1" lang="ja-JP" altLang="en-US" sz="1000" dirty="0"/>
              <a:t>　当初、数値をみた限りでは、コロナによって、損益への影響が大きく、債務超過寸前に追い込まれていました。進行年度も依然として同感染症の影響が大きく、赤字決算が予想される中（債務超過への転落）、地域で業界全体が抱えていた従来の課題とコロナで落ち込んだ売上の回復には、冷凍設備に</a:t>
            </a:r>
            <a:r>
              <a:rPr kumimoji="1" lang="ja-JP" altLang="en-US" sz="1000" spc="40" dirty="0"/>
              <a:t>投資をして、地域の菓子店には低カロリーの健康志向商品の開発を促し、新規や広域の販路開拓に可能性を求めていました。冷凍品は保存がきき、</a:t>
            </a:r>
            <a:r>
              <a:rPr kumimoji="1" lang="ja-JP" altLang="en-US" sz="1000" dirty="0"/>
              <a:t>遠隔地等からの不定期で変動の激しい発注を吸収できる強みがありますが、地元の小規模な事業者にとって、限られた店舗面積と経営資源で個別に投資するには、大きな負担がありました。</a:t>
            </a:r>
          </a:p>
          <a:p>
            <a:pPr>
              <a:spcAft>
                <a:spcPts val="600"/>
              </a:spcAft>
            </a:pPr>
            <a:r>
              <a:rPr kumimoji="1" lang="ja-JP" altLang="en-US" sz="1000" dirty="0"/>
              <a:t>　</a:t>
            </a:r>
            <a:r>
              <a:rPr kumimoji="1" lang="ja-JP" altLang="en-US" sz="1000" spc="20" dirty="0"/>
              <a:t>そこで、地域で唯一の総合卸売業であった当該企業の「冷凍設備賃貸と配送機能を組み合わせたサービスの提供を行いたい」という社長の構想は、</a:t>
            </a:r>
            <a:r>
              <a:rPr kumimoji="1" lang="ja-JP" altLang="en-US" sz="1000" spc="-30" dirty="0"/>
              <a:t>非常に理に適ったものでした。しかしながら、財務の状況を考えた場合、一定規模の設備投資資金を容易に融資できる環境にもありませんでした。そこで、</a:t>
            </a:r>
            <a:r>
              <a:rPr kumimoji="1" lang="ja-JP" altLang="en-US" sz="1000" spc="-20" dirty="0"/>
              <a:t>メイン行として、当該企業は地域や業界に必要な機能であるかを検討した結果、資産の一部を売却することによる他行債務の優先弁済、メイン債権は</a:t>
            </a:r>
            <a:r>
              <a:rPr kumimoji="1" lang="en-US" altLang="ja-JP" sz="1000" spc="-20" dirty="0">
                <a:latin typeface="+mn-ea"/>
              </a:rPr>
              <a:t>DDS</a:t>
            </a:r>
            <a:r>
              <a:rPr kumimoji="1" lang="ja-JP" altLang="en-US" sz="1000" spc="-20" dirty="0"/>
              <a:t>による疑似資本化を実行することで、今後の設備投資資金について、支援可能な環境を整えることができたことは、非常に良かったと考えています。</a:t>
            </a:r>
            <a:endParaRPr kumimoji="1" lang="en-US" altLang="ja-JP" sz="1000" spc="-20" dirty="0"/>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7" name="テキスト ボックス 4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32" name="テキスト ボックス 31">
            <a:extLst>
              <a:ext uri="{FF2B5EF4-FFF2-40B4-BE49-F238E27FC236}">
                <a16:creationId xmlns:a16="http://schemas.microsoft.com/office/drawing/2014/main" id="{14AD9B2A-0831-4649-8972-681F24874B44}"/>
              </a:ext>
            </a:extLst>
          </p:cNvPr>
          <p:cNvSpPr txBox="1"/>
          <p:nvPr/>
        </p:nvSpPr>
        <p:spPr>
          <a:xfrm>
            <a:off x="186901" y="489491"/>
            <a:ext cx="8370503"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ここでは、単なる財務分析の結果だけではなく、総合的にどのような点に着目し、金融機関の支援部署や現場職員が、企業の事業性や</a:t>
            </a:r>
            <a:r>
              <a:rPr kumimoji="1" lang="ja-JP" altLang="en-US" sz="1000"/>
              <a:t>成長の　　可能性</a:t>
            </a:r>
            <a:r>
              <a:rPr kumimoji="1" lang="ja-JP" altLang="en-US" sz="1000" dirty="0"/>
              <a:t>を見出して、支援したかに焦点を当てて、取組事例を紹介します。</a:t>
            </a:r>
            <a:endParaRPr kumimoji="1" lang="en-US" altLang="ja-JP" sz="1000" dirty="0"/>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52</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67553" y="1113285"/>
            <a:ext cx="9265396" cy="707886"/>
            <a:chOff x="529931" y="4005263"/>
            <a:chExt cx="9265396" cy="707886"/>
          </a:xfrm>
        </p:grpSpPr>
        <p:grpSp>
          <p:nvGrpSpPr>
            <p:cNvPr id="34" name="グループ化 33"/>
            <p:cNvGrpSpPr/>
            <p:nvPr/>
          </p:nvGrpSpPr>
          <p:grpSpPr>
            <a:xfrm>
              <a:off x="529931" y="4005263"/>
              <a:ext cx="2774055" cy="576000"/>
              <a:chOff x="4409473" y="1240406"/>
              <a:chExt cx="2774055" cy="576000"/>
            </a:xfrm>
          </p:grpSpPr>
          <p:sp>
            <p:nvSpPr>
              <p:cNvPr id="36" name="正方形/長方形 3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7" name="グループ化 36"/>
              <p:cNvGrpSpPr/>
              <p:nvPr/>
            </p:nvGrpSpPr>
            <p:grpSpPr>
              <a:xfrm>
                <a:off x="4409473" y="1240406"/>
                <a:ext cx="576000" cy="576000"/>
                <a:chOff x="279451" y="1197222"/>
                <a:chExt cx="576000" cy="576000"/>
              </a:xfrm>
            </p:grpSpPr>
            <p:sp>
              <p:nvSpPr>
                <p:cNvPr id="38" name="楕円 3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5" name="テキスト ボックス 34">
              <a:extLst>
                <a:ext uri="{FF2B5EF4-FFF2-40B4-BE49-F238E27FC236}">
                  <a16:creationId xmlns:a16="http://schemas.microsoft.com/office/drawing/2014/main" id="{2DAA054F-36DC-D855-3203-33015158E6CC}"/>
                </a:ext>
              </a:extLst>
            </p:cNvPr>
            <p:cNvSpPr txBox="1"/>
            <p:nvPr/>
          </p:nvSpPr>
          <p:spPr>
            <a:xfrm>
              <a:off x="3394402" y="4005263"/>
              <a:ext cx="6400925" cy="707886"/>
            </a:xfrm>
            <a:prstGeom prst="rect">
              <a:avLst/>
            </a:prstGeom>
            <a:noFill/>
          </p:spPr>
          <p:txBody>
            <a:bodyPr wrap="square" rtlCol="0">
              <a:spAutoFit/>
            </a:bodyPr>
            <a:lstStyle/>
            <a:p>
              <a:r>
                <a:rPr kumimoji="1" lang="ja-JP" altLang="en-US" sz="1000" dirty="0">
                  <a:latin typeface="+mn-ea"/>
                </a:rPr>
                <a:t>□　地域に唯一の菓子製造関連商材の総合卸売業者</a:t>
              </a:r>
              <a:endParaRPr kumimoji="1" lang="en-US" altLang="ja-JP" sz="1000" dirty="0">
                <a:latin typeface="+mn-ea"/>
              </a:endParaRPr>
            </a:p>
            <a:p>
              <a:r>
                <a:rPr kumimoji="1" lang="ja-JP" altLang="en-US" sz="1000" dirty="0">
                  <a:latin typeface="+mn-ea"/>
                </a:rPr>
                <a:t>□　製品製造の各種原材料から包装資材まで、幅広い取扱品目が特徴</a:t>
              </a:r>
              <a:endParaRPr kumimoji="1" lang="en-US" altLang="ja-JP" sz="1000" dirty="0">
                <a:latin typeface="+mn-ea"/>
              </a:endParaRPr>
            </a:p>
            <a:p>
              <a:r>
                <a:rPr kumimoji="1" lang="ja-JP" altLang="en-US" sz="1000" dirty="0">
                  <a:latin typeface="+mn-ea"/>
                </a:rPr>
                <a:t>□　商圏が小さく、用途別（材料各種別や包装資材）の卸売業が成立しにくい環境</a:t>
              </a:r>
              <a:endParaRPr kumimoji="1" lang="en-US" altLang="ja-JP" sz="1000" dirty="0">
                <a:latin typeface="+mn-ea"/>
              </a:endParaRPr>
            </a:p>
            <a:p>
              <a:r>
                <a:rPr kumimoji="1" lang="ja-JP" altLang="en-US" sz="1000" dirty="0">
                  <a:latin typeface="+mn-ea"/>
                </a:rPr>
                <a:t>□　コロナや少子高齢化・後継者不足等の地域課題の影響で売上・利益共に年々減少傾向</a:t>
              </a:r>
              <a:endParaRPr kumimoji="1" lang="en-US" altLang="ja-JP" sz="1000" dirty="0">
                <a:latin typeface="+mn-ea"/>
              </a:endParaRPr>
            </a:p>
          </p:txBody>
        </p:sp>
      </p:grpSp>
      <p:grpSp>
        <p:nvGrpSpPr>
          <p:cNvPr id="40" name="グループ化 39"/>
          <p:cNvGrpSpPr/>
          <p:nvPr/>
        </p:nvGrpSpPr>
        <p:grpSpPr>
          <a:xfrm>
            <a:off x="367553" y="1920237"/>
            <a:ext cx="9355809" cy="707886"/>
            <a:chOff x="529931" y="4807946"/>
            <a:chExt cx="9355809" cy="707886"/>
          </a:xfrm>
        </p:grpSpPr>
        <p:grpSp>
          <p:nvGrpSpPr>
            <p:cNvPr id="41" name="グループ化 40"/>
            <p:cNvGrpSpPr/>
            <p:nvPr/>
          </p:nvGrpSpPr>
          <p:grpSpPr>
            <a:xfrm>
              <a:off x="529931" y="4807946"/>
              <a:ext cx="2774055" cy="576000"/>
              <a:chOff x="4409473" y="2044014"/>
              <a:chExt cx="2774055" cy="576000"/>
            </a:xfrm>
          </p:grpSpPr>
          <p:sp>
            <p:nvSpPr>
              <p:cNvPr id="43" name="正方形/長方形 4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4" name="楕円 4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2" name="テキスト ボックス 41">
              <a:extLst>
                <a:ext uri="{FF2B5EF4-FFF2-40B4-BE49-F238E27FC236}">
                  <a16:creationId xmlns:a16="http://schemas.microsoft.com/office/drawing/2014/main" id="{2DAA054F-36DC-D855-3203-33015158E6CC}"/>
                </a:ext>
              </a:extLst>
            </p:cNvPr>
            <p:cNvSpPr txBox="1"/>
            <p:nvPr/>
          </p:nvSpPr>
          <p:spPr>
            <a:xfrm>
              <a:off x="3394401" y="4807946"/>
              <a:ext cx="6491339" cy="707886"/>
            </a:xfrm>
            <a:prstGeom prst="rect">
              <a:avLst/>
            </a:prstGeom>
            <a:noFill/>
          </p:spPr>
          <p:txBody>
            <a:bodyPr wrap="square" rtlCol="0">
              <a:spAutoFit/>
            </a:bodyPr>
            <a:lstStyle/>
            <a:p>
              <a:r>
                <a:rPr kumimoji="1" lang="ja-JP" altLang="en-US" sz="1000" dirty="0">
                  <a:latin typeface="+mn-ea"/>
                </a:rPr>
                <a:t>□　地域内のほとんどの菓子店と取引きがあり、先代からの長年の付き合いがある先が大半</a:t>
              </a:r>
              <a:endParaRPr kumimoji="1" lang="en-US" altLang="ja-JP" sz="1000" dirty="0">
                <a:solidFill>
                  <a:srgbClr val="FF0000"/>
                </a:solidFill>
                <a:latin typeface="+mn-ea"/>
              </a:endParaRPr>
            </a:p>
            <a:p>
              <a:r>
                <a:rPr kumimoji="1" lang="ja-JP" altLang="en-US" sz="1000" dirty="0">
                  <a:latin typeface="+mn-ea"/>
                </a:rPr>
                <a:t>□　社長自身が、業界の地域課題に精通しており、問題意識が強い</a:t>
              </a:r>
              <a:endParaRPr kumimoji="1" lang="en-US" altLang="ja-JP" sz="1000" dirty="0">
                <a:solidFill>
                  <a:srgbClr val="FF0000"/>
                </a:solidFill>
                <a:latin typeface="+mn-ea"/>
              </a:endParaRPr>
            </a:p>
            <a:p>
              <a:r>
                <a:rPr kumimoji="1" lang="ja-JP" altLang="en-US" sz="1000" dirty="0">
                  <a:latin typeface="+mn-ea"/>
                </a:rPr>
                <a:t>□　</a:t>
              </a:r>
              <a:r>
                <a:rPr kumimoji="1" lang="ja-JP" altLang="en-US" sz="1000" spc="-20" dirty="0">
                  <a:latin typeface="+mn-ea"/>
                </a:rPr>
                <a:t>低カロリー商材（高齢者や健康志向者向け）の開発と冷凍設備を充実させることによる、地元菓子業界</a:t>
              </a:r>
              <a:endParaRPr kumimoji="1" lang="en-US" altLang="ja-JP" sz="1000" spc="-20" dirty="0">
                <a:latin typeface="+mn-ea"/>
              </a:endParaRPr>
            </a:p>
            <a:p>
              <a:r>
                <a:rPr kumimoji="1" lang="ja-JP" altLang="en-US" sz="1000" dirty="0">
                  <a:latin typeface="+mn-ea"/>
                </a:rPr>
                <a:t>　　の販路拡大への寄与等、業界の地域課題の解決に活路を見出したいという意欲はあった</a:t>
              </a:r>
              <a:endParaRPr kumimoji="1" lang="en-US" altLang="ja-JP" sz="1000" dirty="0">
                <a:solidFill>
                  <a:srgbClr val="FF0000"/>
                </a:solidFill>
                <a:latin typeface="+mn-ea"/>
              </a:endParaRPr>
            </a:p>
          </p:txBody>
        </p:sp>
      </p:grpSp>
      <p:grpSp>
        <p:nvGrpSpPr>
          <p:cNvPr id="49" name="グループ化 48"/>
          <p:cNvGrpSpPr/>
          <p:nvPr/>
        </p:nvGrpSpPr>
        <p:grpSpPr>
          <a:xfrm>
            <a:off x="367553" y="2727189"/>
            <a:ext cx="9265396" cy="707886"/>
            <a:chOff x="367553" y="2051424"/>
            <a:chExt cx="9265396" cy="707886"/>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社長の頭の中にある構想の具体化をするために、幾度も経営相談の場面を作り経営方針の整理に協力した</a:t>
              </a:r>
              <a:endParaRPr kumimoji="1" lang="en-US" altLang="ja-JP" sz="1000" spc="-40" dirty="0">
                <a:latin typeface="+mn-ea"/>
              </a:endParaRPr>
            </a:p>
            <a:p>
              <a:r>
                <a:rPr kumimoji="1" lang="ja-JP" altLang="en-US" sz="1000" dirty="0">
                  <a:latin typeface="+mn-ea"/>
                </a:rPr>
                <a:t>□　</a:t>
              </a:r>
              <a:r>
                <a:rPr kumimoji="1" lang="ja-JP" altLang="en-US" sz="1000" spc="-30" dirty="0">
                  <a:latin typeface="+mn-ea"/>
                </a:rPr>
                <a:t>コロナで棄損した財務を改善すべく、メイン行として自行分債権の大半について</a:t>
              </a:r>
              <a:r>
                <a:rPr kumimoji="1" lang="en-US" altLang="ja-JP" sz="1000" spc="-30" dirty="0">
                  <a:latin typeface="+mn-ea"/>
                </a:rPr>
                <a:t>DDS</a:t>
              </a:r>
              <a:r>
                <a:rPr kumimoji="1" lang="ja-JP" altLang="en-US" sz="1000" spc="-30" dirty="0">
                  <a:latin typeface="+mn-ea"/>
                </a:rPr>
                <a:t>を企図した</a:t>
              </a:r>
              <a:endParaRPr kumimoji="1" lang="en-US" altLang="ja-JP" sz="1000" spc="-30" dirty="0">
                <a:latin typeface="+mn-ea"/>
              </a:endParaRPr>
            </a:p>
            <a:p>
              <a:r>
                <a:rPr kumimoji="1" lang="ja-JP" altLang="en-US" sz="1000" dirty="0">
                  <a:latin typeface="+mn-ea"/>
                </a:rPr>
                <a:t>□　他行債務は資産の一部売却による優先弁済をして、金融取引の簡素化を推奨した</a:t>
              </a:r>
              <a:endParaRPr kumimoji="1" lang="en-US" altLang="ja-JP" sz="1000" dirty="0">
                <a:latin typeface="+mn-ea"/>
              </a:endParaRPr>
            </a:p>
            <a:p>
              <a:r>
                <a:rPr kumimoji="1" lang="ja-JP" altLang="en-US" sz="1000" dirty="0">
                  <a:latin typeface="+mn-ea"/>
                </a:rPr>
                <a:t>□　</a:t>
              </a:r>
              <a:r>
                <a:rPr kumimoji="1" lang="ja-JP" altLang="en-US" sz="1000" spc="-10" dirty="0">
                  <a:latin typeface="+mn-ea"/>
                </a:rPr>
                <a:t>信用保証協会とも連携し、現行の返済負担を低減させるよう超長期への借換えを企図した</a:t>
              </a:r>
              <a:endParaRPr kumimoji="1" lang="en-US" altLang="ja-JP" sz="1000" spc="-10" dirty="0">
                <a:latin typeface="+mn-ea"/>
              </a:endParaRPr>
            </a:p>
          </p:txBody>
        </p:sp>
      </p:grpSp>
      <p:grpSp>
        <p:nvGrpSpPr>
          <p:cNvPr id="54" name="グループ化 53"/>
          <p:cNvGrpSpPr/>
          <p:nvPr/>
        </p:nvGrpSpPr>
        <p:grpSpPr>
          <a:xfrm>
            <a:off x="367553" y="3534142"/>
            <a:ext cx="9265396" cy="707886"/>
            <a:chOff x="367553" y="2051424"/>
            <a:chExt cx="9265396" cy="707886"/>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経営改善計画策定を支援し、他行債務の優先弁済とメイン行の</a:t>
              </a:r>
              <a:r>
                <a:rPr kumimoji="1" lang="en-US" altLang="ja-JP" sz="1000" spc="-20" dirty="0">
                  <a:latin typeface="+mn-ea"/>
                </a:rPr>
                <a:t>DDS</a:t>
              </a:r>
              <a:r>
                <a:rPr kumimoji="1" lang="ja-JP" altLang="en-US" sz="1000" spc="-20" dirty="0">
                  <a:latin typeface="+mn-ea"/>
                </a:rPr>
                <a:t>による借入リストラを進め、企業の</a:t>
              </a:r>
              <a:endParaRPr kumimoji="1" lang="en-US" altLang="ja-JP" sz="1000" spc="-20" dirty="0">
                <a:latin typeface="+mn-ea"/>
              </a:endParaRPr>
            </a:p>
            <a:p>
              <a:r>
                <a:rPr kumimoji="1" lang="ja-JP" altLang="en-US" sz="1000" dirty="0">
                  <a:latin typeface="+mn-ea"/>
                </a:rPr>
                <a:t>　　金利負担の低減にも寄与した</a:t>
              </a:r>
              <a:endParaRPr kumimoji="1" lang="en-US" altLang="ja-JP" sz="1000" dirty="0">
                <a:latin typeface="+mn-ea"/>
              </a:endParaRPr>
            </a:p>
            <a:p>
              <a:r>
                <a:rPr kumimoji="1" lang="ja-JP" altLang="en-US" sz="1000" dirty="0">
                  <a:latin typeface="+mn-ea"/>
                </a:rPr>
                <a:t>□　</a:t>
              </a:r>
              <a:r>
                <a:rPr kumimoji="1" lang="en-US" altLang="ja-JP" sz="1000" spc="10" dirty="0">
                  <a:latin typeface="+mn-ea"/>
                </a:rPr>
                <a:t>DDS</a:t>
              </a:r>
              <a:r>
                <a:rPr kumimoji="1" lang="ja-JP" altLang="en-US" sz="1000" spc="10" dirty="0">
                  <a:latin typeface="+mn-ea"/>
                </a:rPr>
                <a:t>により、近い将来に導入予定である冷凍設備への投資に対して、金融支援できる環境を整備し、</a:t>
              </a:r>
              <a:endParaRPr kumimoji="1" lang="en-US" altLang="ja-JP" sz="1000" spc="10" dirty="0">
                <a:latin typeface="+mn-ea"/>
              </a:endParaRPr>
            </a:p>
            <a:p>
              <a:r>
                <a:rPr kumimoji="1" lang="ja-JP" altLang="en-US" sz="1000" dirty="0">
                  <a:latin typeface="+mn-ea"/>
                </a:rPr>
                <a:t>　　冷凍設備の地域内の取引先への賃貸を含む新しい収益事業への準備を終えた</a:t>
              </a:r>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52412" y="4301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55776"/>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46" name="直線コネクタ 45">
            <a:extLst>
              <a:ext uri="{FF2B5EF4-FFF2-40B4-BE49-F238E27FC236}">
                <a16:creationId xmlns:a16="http://schemas.microsoft.com/office/drawing/2014/main" id="{6953F065-07C0-479B-ADBB-DF89BC859277}"/>
              </a:ext>
            </a:extLst>
          </p:cNvPr>
          <p:cNvCxnSpPr/>
          <p:nvPr/>
        </p:nvCxnSpPr>
        <p:spPr>
          <a:xfrm>
            <a:off x="228079" y="657192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17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53</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6" name="タイトル 2"/>
          <p:cNvSpPr txBox="1">
            <a:spLocks/>
          </p:cNvSpPr>
          <p:nvPr/>
        </p:nvSpPr>
        <p:spPr>
          <a:xfrm>
            <a:off x="363258" y="2490031"/>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t>７　運送業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754491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74418" y="505148"/>
            <a:ext cx="8408864" cy="400110"/>
          </a:xfrm>
          <a:prstGeom prst="rect">
            <a:avLst/>
          </a:prstGeom>
          <a:noFill/>
        </p:spPr>
        <p:txBody>
          <a:bodyPr wrap="square" rtlCol="0">
            <a:spAutoFit/>
          </a:bodyPr>
          <a:lstStyle/>
          <a:p>
            <a:r>
              <a:rPr kumimoji="1" lang="ja-JP" altLang="en-US" sz="1000" dirty="0"/>
              <a:t>運送業とひとまとめでいっても、旅客運送業から海運業まで幅広くあります。今回は中小規模のトラック会社や建設関連の運送業にフォーカスします。燃料代の高騰等の外部要因により、損益が大きく影響されやすい面もありますが、基本的なポイントをまとめます。</a:t>
            </a:r>
            <a:endParaRPr kumimoji="1" lang="en-US" altLang="ja-JP" sz="1000" dirty="0"/>
          </a:p>
        </p:txBody>
      </p:sp>
      <p:grpSp>
        <p:nvGrpSpPr>
          <p:cNvPr id="6" name="グループ化 5">
            <a:extLst>
              <a:ext uri="{FF2B5EF4-FFF2-40B4-BE49-F238E27FC236}">
                <a16:creationId xmlns:a16="http://schemas.microsoft.com/office/drawing/2014/main" id="{9E9CEF83-42A8-7E77-6E0F-91F87C4B4EA8}"/>
              </a:ext>
            </a:extLst>
          </p:cNvPr>
          <p:cNvGrpSpPr/>
          <p:nvPr/>
        </p:nvGrpSpPr>
        <p:grpSpPr>
          <a:xfrm>
            <a:off x="281860" y="1080080"/>
            <a:ext cx="2877259" cy="720000"/>
            <a:chOff x="333374" y="789944"/>
            <a:chExt cx="2877259" cy="720000"/>
          </a:xfrm>
        </p:grpSpPr>
        <p:grpSp>
          <p:nvGrpSpPr>
            <p:cNvPr id="7" name="グループ化 6">
              <a:extLst>
                <a:ext uri="{FF2B5EF4-FFF2-40B4-BE49-F238E27FC236}">
                  <a16:creationId xmlns:a16="http://schemas.microsoft.com/office/drawing/2014/main" id="{1CFF13F4-8527-D034-FAC0-C102044428E3}"/>
                </a:ext>
              </a:extLst>
            </p:cNvPr>
            <p:cNvGrpSpPr/>
            <p:nvPr/>
          </p:nvGrpSpPr>
          <p:grpSpPr>
            <a:xfrm>
              <a:off x="333374" y="789944"/>
              <a:ext cx="1086938" cy="720000"/>
              <a:chOff x="295274" y="1523999"/>
              <a:chExt cx="1086938" cy="720000"/>
            </a:xfrm>
          </p:grpSpPr>
          <p:sp>
            <p:nvSpPr>
              <p:cNvPr id="9" name="楕円 8">
                <a:extLst>
                  <a:ext uri="{FF2B5EF4-FFF2-40B4-BE49-F238E27FC236}">
                    <a16:creationId xmlns:a16="http://schemas.microsoft.com/office/drawing/2014/main" id="{CCFA81E0-B6AB-5EDC-A409-E73E73CE8732}"/>
                  </a:ext>
                </a:extLst>
              </p:cNvPr>
              <p:cNvSpPr/>
              <p:nvPr/>
            </p:nvSpPr>
            <p:spPr>
              <a:xfrm>
                <a:off x="295274" y="1523999"/>
                <a:ext cx="720000" cy="720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ECAF29D-A8B6-D894-A2AB-77D3E96C6972}"/>
                  </a:ext>
                </a:extLst>
              </p:cNvPr>
              <p:cNvSpPr txBox="1"/>
              <p:nvPr/>
            </p:nvSpPr>
            <p:spPr>
              <a:xfrm>
                <a:off x="296362" y="1571316"/>
                <a:ext cx="1085850" cy="584775"/>
              </a:xfrm>
              <a:prstGeom prst="rect">
                <a:avLst/>
              </a:prstGeom>
              <a:noFill/>
              <a:ln>
                <a:noFill/>
              </a:ln>
            </p:spPr>
            <p:txBody>
              <a:bodyPr wrap="square" rtlCol="0">
                <a:spAutoFit/>
              </a:bodyPr>
              <a:lstStyle/>
              <a:p>
                <a:r>
                  <a:rPr kumimoji="1" lang="ja-JP" altLang="en-US" sz="32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D1BF9120-DD85-F5DD-2CD2-4953BD49B8D1}"/>
                </a:ext>
              </a:extLst>
            </p:cNvPr>
            <p:cNvSpPr/>
            <p:nvPr/>
          </p:nvSpPr>
          <p:spPr>
            <a:xfrm>
              <a:off x="1229432" y="896033"/>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速算的な</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平均純利益額</a:t>
              </a:r>
              <a:endParaRPr kumimoji="1" lang="en-US" altLang="ja-JP" sz="1400" b="1" dirty="0">
                <a:solidFill>
                  <a:schemeClr val="tx1"/>
                </a:solidFill>
                <a:latin typeface="+mn-ea"/>
              </a:endParaRPr>
            </a:p>
          </p:txBody>
        </p:sp>
      </p:grpSp>
      <p:grpSp>
        <p:nvGrpSpPr>
          <p:cNvPr id="11" name="グループ化 10">
            <a:extLst>
              <a:ext uri="{FF2B5EF4-FFF2-40B4-BE49-F238E27FC236}">
                <a16:creationId xmlns:a16="http://schemas.microsoft.com/office/drawing/2014/main" id="{C8CA8C74-5855-495E-C0DF-2FC5EC7823E7}"/>
              </a:ext>
            </a:extLst>
          </p:cNvPr>
          <p:cNvGrpSpPr/>
          <p:nvPr/>
        </p:nvGrpSpPr>
        <p:grpSpPr>
          <a:xfrm>
            <a:off x="281860" y="3218585"/>
            <a:ext cx="2877258" cy="720000"/>
            <a:chOff x="333374" y="1883470"/>
            <a:chExt cx="2877258" cy="720000"/>
          </a:xfrm>
        </p:grpSpPr>
        <p:grpSp>
          <p:nvGrpSpPr>
            <p:cNvPr id="12" name="グループ化 11">
              <a:extLst>
                <a:ext uri="{FF2B5EF4-FFF2-40B4-BE49-F238E27FC236}">
                  <a16:creationId xmlns:a16="http://schemas.microsoft.com/office/drawing/2014/main" id="{137525B3-FEE3-1AA6-D542-0630DA82893F}"/>
                </a:ext>
              </a:extLst>
            </p:cNvPr>
            <p:cNvGrpSpPr/>
            <p:nvPr/>
          </p:nvGrpSpPr>
          <p:grpSpPr>
            <a:xfrm>
              <a:off x="333374" y="1883470"/>
              <a:ext cx="1093443" cy="720000"/>
              <a:chOff x="2409824" y="3038474"/>
              <a:chExt cx="1093443" cy="720000"/>
            </a:xfrm>
          </p:grpSpPr>
          <p:sp>
            <p:nvSpPr>
              <p:cNvPr id="14" name="楕円 13">
                <a:extLst>
                  <a:ext uri="{FF2B5EF4-FFF2-40B4-BE49-F238E27FC236}">
                    <a16:creationId xmlns:a16="http://schemas.microsoft.com/office/drawing/2014/main" id="{B4518CC1-3201-0B9E-3DE9-5A3EF7C86B90}"/>
                  </a:ext>
                </a:extLst>
              </p:cNvPr>
              <p:cNvSpPr/>
              <p:nvPr/>
            </p:nvSpPr>
            <p:spPr>
              <a:xfrm>
                <a:off x="2409824" y="3038474"/>
                <a:ext cx="720000" cy="720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03E8F4E-E868-EF33-5915-CFD1494CAF34}"/>
                  </a:ext>
                </a:extLst>
              </p:cNvPr>
              <p:cNvSpPr txBox="1"/>
              <p:nvPr/>
            </p:nvSpPr>
            <p:spPr>
              <a:xfrm>
                <a:off x="2417417" y="3107684"/>
                <a:ext cx="1085850" cy="584775"/>
              </a:xfrm>
              <a:prstGeom prst="rect">
                <a:avLst/>
              </a:prstGeom>
              <a:noFill/>
              <a:ln>
                <a:noFill/>
              </a:ln>
            </p:spPr>
            <p:txBody>
              <a:bodyPr wrap="square" rtlCol="0">
                <a:spAutoFit/>
              </a:bodyPr>
              <a:lstStyle/>
              <a:p>
                <a:r>
                  <a:rPr kumimoji="1" lang="ja-JP" altLang="en-US" sz="3200" b="1" i="1" dirty="0">
                    <a:solidFill>
                      <a:schemeClr val="accent2">
                        <a:lumMod val="60000"/>
                        <a:lumOff val="40000"/>
                      </a:schemeClr>
                    </a:solidFill>
                    <a:latin typeface="Britannic Bold" panose="020B0903060703020204" pitchFamily="34" charset="0"/>
                  </a:rPr>
                  <a:t>２</a:t>
                </a:r>
              </a:p>
            </p:txBody>
          </p:sp>
        </p:grpSp>
        <p:sp>
          <p:nvSpPr>
            <p:cNvPr id="13" name="正方形/長方形 12">
              <a:extLst>
                <a:ext uri="{FF2B5EF4-FFF2-40B4-BE49-F238E27FC236}">
                  <a16:creationId xmlns:a16="http://schemas.microsoft.com/office/drawing/2014/main" id="{F52991DA-D33D-F016-2093-FBE36421A722}"/>
                </a:ext>
              </a:extLst>
            </p:cNvPr>
            <p:cNvSpPr/>
            <p:nvPr/>
          </p:nvSpPr>
          <p:spPr>
            <a:xfrm>
              <a:off x="1229431" y="1952842"/>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固定長期適合率</a:t>
              </a:r>
              <a:endParaRPr kumimoji="1" lang="en-US" altLang="ja-JP" sz="1400" b="1" dirty="0">
                <a:solidFill>
                  <a:schemeClr val="tx1"/>
                </a:solidFill>
              </a:endParaRPr>
            </a:p>
          </p:txBody>
        </p:sp>
      </p:grpSp>
      <p:grpSp>
        <p:nvGrpSpPr>
          <p:cNvPr id="16" name="グループ化 15">
            <a:extLst>
              <a:ext uri="{FF2B5EF4-FFF2-40B4-BE49-F238E27FC236}">
                <a16:creationId xmlns:a16="http://schemas.microsoft.com/office/drawing/2014/main" id="{B6679E49-5970-8880-B100-373805F2B492}"/>
              </a:ext>
            </a:extLst>
          </p:cNvPr>
          <p:cNvGrpSpPr/>
          <p:nvPr/>
        </p:nvGrpSpPr>
        <p:grpSpPr>
          <a:xfrm>
            <a:off x="280061" y="5234829"/>
            <a:ext cx="2878580" cy="720000"/>
            <a:chOff x="333374" y="2994009"/>
            <a:chExt cx="2878580" cy="720000"/>
          </a:xfrm>
        </p:grpSpPr>
        <p:grpSp>
          <p:nvGrpSpPr>
            <p:cNvPr id="17" name="グループ化 16">
              <a:extLst>
                <a:ext uri="{FF2B5EF4-FFF2-40B4-BE49-F238E27FC236}">
                  <a16:creationId xmlns:a16="http://schemas.microsoft.com/office/drawing/2014/main" id="{A147144F-6ACA-9F97-259E-17EBA442B072}"/>
                </a:ext>
              </a:extLst>
            </p:cNvPr>
            <p:cNvGrpSpPr/>
            <p:nvPr/>
          </p:nvGrpSpPr>
          <p:grpSpPr>
            <a:xfrm>
              <a:off x="333374" y="2994009"/>
              <a:ext cx="1104206" cy="720000"/>
              <a:chOff x="2409824" y="3038474"/>
              <a:chExt cx="1104206" cy="720000"/>
            </a:xfrm>
            <a:noFill/>
          </p:grpSpPr>
          <p:sp>
            <p:nvSpPr>
              <p:cNvPr id="19" name="楕円 18">
                <a:extLst>
                  <a:ext uri="{FF2B5EF4-FFF2-40B4-BE49-F238E27FC236}">
                    <a16:creationId xmlns:a16="http://schemas.microsoft.com/office/drawing/2014/main" id="{E4904DFD-50AA-5501-1259-4005E2F2C5A3}"/>
                  </a:ext>
                </a:extLst>
              </p:cNvPr>
              <p:cNvSpPr/>
              <p:nvPr/>
            </p:nvSpPr>
            <p:spPr>
              <a:xfrm>
                <a:off x="2409824" y="3038474"/>
                <a:ext cx="720000" cy="720000"/>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F7ED76F3-BE2D-8CDB-F9AF-D94BF91E416C}"/>
                  </a:ext>
                </a:extLst>
              </p:cNvPr>
              <p:cNvSpPr txBox="1"/>
              <p:nvPr/>
            </p:nvSpPr>
            <p:spPr>
              <a:xfrm>
                <a:off x="2428180" y="3112999"/>
                <a:ext cx="1085850" cy="584775"/>
              </a:xfrm>
              <a:prstGeom prst="rect">
                <a:avLst/>
              </a:prstGeom>
              <a:grpFill/>
              <a:ln>
                <a:noFill/>
              </a:ln>
            </p:spPr>
            <p:txBody>
              <a:bodyPr wrap="square" rtlCol="0">
                <a:spAutoFit/>
              </a:bodyPr>
              <a:lstStyle/>
              <a:p>
                <a:r>
                  <a:rPr kumimoji="1" lang="ja-JP" altLang="en-US" sz="3200" b="1" i="1" dirty="0">
                    <a:solidFill>
                      <a:schemeClr val="accent6">
                        <a:lumMod val="60000"/>
                        <a:lumOff val="40000"/>
                      </a:schemeClr>
                    </a:solidFill>
                    <a:latin typeface="Britannic Bold" panose="020B0903060703020204" pitchFamily="34" charset="0"/>
                  </a:rPr>
                  <a:t>３</a:t>
                </a:r>
              </a:p>
            </p:txBody>
          </p:sp>
        </p:grpSp>
        <p:sp>
          <p:nvSpPr>
            <p:cNvPr id="18" name="正方形/長方形 17">
              <a:extLst>
                <a:ext uri="{FF2B5EF4-FFF2-40B4-BE49-F238E27FC236}">
                  <a16:creationId xmlns:a16="http://schemas.microsoft.com/office/drawing/2014/main" id="{4D0ABA88-718C-56ED-33EE-316F3D1727E4}"/>
                </a:ext>
              </a:extLst>
            </p:cNvPr>
            <p:cNvSpPr/>
            <p:nvPr/>
          </p:nvSpPr>
          <p:spPr>
            <a:xfrm>
              <a:off x="1230753" y="3047266"/>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運転手１名当たり</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運送収入（売上高</a:t>
              </a:r>
              <a:r>
                <a:rPr kumimoji="1" lang="ja-JP" altLang="en-US" sz="1400" b="1" dirty="0">
                  <a:solidFill>
                    <a:schemeClr val="tx1"/>
                  </a:solidFill>
                </a:rPr>
                <a:t>）</a:t>
              </a:r>
              <a:endParaRPr kumimoji="1" lang="en-US" altLang="ja-JP" sz="1400" b="1" dirty="0">
                <a:solidFill>
                  <a:schemeClr val="tx1"/>
                </a:solidFill>
              </a:endParaRPr>
            </a:p>
          </p:txBody>
        </p:sp>
      </p:grpSp>
      <p:grpSp>
        <p:nvGrpSpPr>
          <p:cNvPr id="23" name="グループ化 22">
            <a:extLst>
              <a:ext uri="{FF2B5EF4-FFF2-40B4-BE49-F238E27FC236}">
                <a16:creationId xmlns:a16="http://schemas.microsoft.com/office/drawing/2014/main" id="{DE1C4F40-056A-B519-FF5C-42AEA974DB6F}"/>
              </a:ext>
            </a:extLst>
          </p:cNvPr>
          <p:cNvGrpSpPr/>
          <p:nvPr/>
        </p:nvGrpSpPr>
        <p:grpSpPr>
          <a:xfrm>
            <a:off x="3448083" y="1170642"/>
            <a:ext cx="2246076" cy="609793"/>
            <a:chOff x="3534218" y="1505345"/>
            <a:chExt cx="2246076" cy="609793"/>
          </a:xfrm>
        </p:grpSpPr>
        <p:cxnSp>
          <p:nvCxnSpPr>
            <p:cNvPr id="3" name="直線コネクタ 2">
              <a:extLst>
                <a:ext uri="{FF2B5EF4-FFF2-40B4-BE49-F238E27FC236}">
                  <a16:creationId xmlns:a16="http://schemas.microsoft.com/office/drawing/2014/main" id="{5986C9C6-E6CE-9236-0144-CEF1007C12C1}"/>
                </a:ext>
              </a:extLst>
            </p:cNvPr>
            <p:cNvCxnSpPr/>
            <p:nvPr/>
          </p:nvCxnSpPr>
          <p:spPr>
            <a:xfrm>
              <a:off x="3702123"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2A4FF4B-EF3C-82D1-798F-F491769F61EA}"/>
                </a:ext>
              </a:extLst>
            </p:cNvPr>
            <p:cNvSpPr txBox="1"/>
            <p:nvPr/>
          </p:nvSpPr>
          <p:spPr>
            <a:xfrm>
              <a:off x="3646694" y="1853528"/>
              <a:ext cx="2133600" cy="261610"/>
            </a:xfrm>
            <a:prstGeom prst="rect">
              <a:avLst/>
            </a:prstGeom>
            <a:noFill/>
          </p:spPr>
          <p:txBody>
            <a:bodyPr wrap="square" rtlCol="0">
              <a:spAutoFit/>
            </a:bodyPr>
            <a:lstStyle/>
            <a:p>
              <a:pPr algn="ctr"/>
              <a:r>
                <a:rPr kumimoji="1" lang="ja-JP" altLang="en-US" sz="1100" b="1" dirty="0"/>
                <a:t>決算期数（業歴）</a:t>
              </a:r>
            </a:p>
          </p:txBody>
        </p:sp>
        <p:sp>
          <p:nvSpPr>
            <p:cNvPr id="24" name="テキスト ボックス 23">
              <a:extLst>
                <a:ext uri="{FF2B5EF4-FFF2-40B4-BE49-F238E27FC236}">
                  <a16:creationId xmlns:a16="http://schemas.microsoft.com/office/drawing/2014/main" id="{C1A10277-1581-362A-E2F2-980964C617E7}"/>
                </a:ext>
              </a:extLst>
            </p:cNvPr>
            <p:cNvSpPr txBox="1"/>
            <p:nvPr/>
          </p:nvSpPr>
          <p:spPr>
            <a:xfrm>
              <a:off x="3534218" y="1505345"/>
              <a:ext cx="2133600" cy="261610"/>
            </a:xfrm>
            <a:prstGeom prst="rect">
              <a:avLst/>
            </a:prstGeom>
            <a:noFill/>
          </p:spPr>
          <p:txBody>
            <a:bodyPr wrap="square" rtlCol="0">
              <a:spAutoFit/>
            </a:bodyPr>
            <a:lstStyle/>
            <a:p>
              <a:pPr algn="ctr"/>
              <a:r>
                <a:rPr kumimoji="1" lang="ja-JP" altLang="en-US" sz="1100" b="1"/>
                <a:t>純資産　－　資本</a:t>
              </a:r>
              <a:r>
                <a:rPr kumimoji="1" lang="ja-JP" altLang="en-US" sz="1100" b="1" dirty="0"/>
                <a:t>金</a:t>
              </a:r>
            </a:p>
          </p:txBody>
        </p:sp>
      </p:grpSp>
      <p:sp>
        <p:nvSpPr>
          <p:cNvPr id="25" name="テキスト ボックス 24">
            <a:extLst>
              <a:ext uri="{FF2B5EF4-FFF2-40B4-BE49-F238E27FC236}">
                <a16:creationId xmlns:a16="http://schemas.microsoft.com/office/drawing/2014/main" id="{E1C0A5FA-7D2A-0C43-29D6-5CBDCE93A5A8}"/>
              </a:ext>
            </a:extLst>
          </p:cNvPr>
          <p:cNvSpPr txBox="1"/>
          <p:nvPr/>
        </p:nvSpPr>
        <p:spPr>
          <a:xfrm flipH="1" flipV="1">
            <a:off x="3219654" y="1292703"/>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27" name="テキスト ボックス 26">
            <a:extLst>
              <a:ext uri="{FF2B5EF4-FFF2-40B4-BE49-F238E27FC236}">
                <a16:creationId xmlns:a16="http://schemas.microsoft.com/office/drawing/2014/main" id="{D7E0EA44-69B3-8C35-0766-60313953CB72}"/>
              </a:ext>
            </a:extLst>
          </p:cNvPr>
          <p:cNvSpPr txBox="1"/>
          <p:nvPr/>
        </p:nvSpPr>
        <p:spPr>
          <a:xfrm>
            <a:off x="5431102" y="1210442"/>
            <a:ext cx="4537948" cy="553998"/>
          </a:xfrm>
          <a:prstGeom prst="rect">
            <a:avLst/>
          </a:prstGeom>
          <a:noFill/>
        </p:spPr>
        <p:txBody>
          <a:bodyPr wrap="square" rtlCol="0">
            <a:spAutoFit/>
          </a:bodyPr>
          <a:lstStyle/>
          <a:p>
            <a:r>
              <a:rPr kumimoji="1" lang="ja-JP" altLang="en-US" sz="1000" dirty="0">
                <a:latin typeface="+mn-ea"/>
              </a:rPr>
              <a:t>□　決算期数は決算書の表紙に記載されていることが大半</a:t>
            </a:r>
            <a:endParaRPr kumimoji="1" lang="en-US" altLang="ja-JP" sz="1000" dirty="0">
              <a:latin typeface="+mn-ea"/>
            </a:endParaRPr>
          </a:p>
          <a:p>
            <a:r>
              <a:rPr kumimoji="1" lang="ja-JP" altLang="en-US" sz="1000" dirty="0">
                <a:latin typeface="+mn-ea"/>
              </a:rPr>
              <a:t>□　決算期数で今まで純資産に積み上げた利益の平均を算出</a:t>
            </a:r>
            <a:endParaRPr kumimoji="1" lang="en-US" altLang="ja-JP" sz="1000" dirty="0">
              <a:latin typeface="+mn-ea"/>
            </a:endParaRPr>
          </a:p>
          <a:p>
            <a:r>
              <a:rPr kumimoji="1" lang="ja-JP" altLang="en-US" sz="1000" dirty="0">
                <a:latin typeface="+mn-ea"/>
              </a:rPr>
              <a:t>□　大まかに稼げる単年度の純利益の平均をみることができる</a:t>
            </a:r>
            <a:endParaRPr kumimoji="1" lang="en-US" altLang="ja-JP" sz="1000" dirty="0">
              <a:latin typeface="+mn-ea"/>
            </a:endParaRPr>
          </a:p>
        </p:txBody>
      </p:sp>
      <p:sp>
        <p:nvSpPr>
          <p:cNvPr id="28" name="テキスト ボックス 27">
            <a:extLst>
              <a:ext uri="{FF2B5EF4-FFF2-40B4-BE49-F238E27FC236}">
                <a16:creationId xmlns:a16="http://schemas.microsoft.com/office/drawing/2014/main" id="{FB4DFC02-F343-3F80-E4F0-7D1A3A7DDA03}"/>
              </a:ext>
            </a:extLst>
          </p:cNvPr>
          <p:cNvSpPr txBox="1"/>
          <p:nvPr/>
        </p:nvSpPr>
        <p:spPr>
          <a:xfrm>
            <a:off x="546265" y="1872709"/>
            <a:ext cx="8858992" cy="124649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運送業は一般に、大型設備産業のように巨額な設備投資が同一時期に必要となる業種ではありません。車両も多くの場合は導入から長い時間を経ずして、</a:t>
            </a:r>
            <a:r>
              <a:rPr kumimoji="1" lang="ja-JP" altLang="en-US" sz="1000" dirty="0">
                <a:latin typeface="+mn-ea"/>
              </a:rPr>
              <a:t>売上が発生するので、余程特殊なケースを除き、短期的に資金繰りが破綻する場面に直面しにくい特徴があります。一方で、荷主側に強い価格決定権があり、代替業者の詮索も比較的容易であることから、利益確保が難しい側面もあります。</a:t>
            </a:r>
          </a:p>
          <a:p>
            <a:r>
              <a:rPr kumimoji="1" lang="ja-JP" altLang="en-US" sz="1000" dirty="0">
                <a:latin typeface="+mn-ea"/>
              </a:rPr>
              <a:t>　上記の計算式は決算期数で利益剰余金相当額を割ることで、長期間における単年度の平均利益獲得能力を推計することができます。短期的な利益増減</a:t>
            </a:r>
            <a:r>
              <a:rPr kumimoji="1" lang="ja-JP" altLang="en-US" sz="1000" spc="40" dirty="0">
                <a:latin typeface="+mn-ea"/>
              </a:rPr>
              <a:t>も大切ですが</a:t>
            </a:r>
            <a:r>
              <a:rPr kumimoji="1" lang="en-US" altLang="ja-JP" sz="1000" spc="40" dirty="0">
                <a:latin typeface="+mn-ea"/>
              </a:rPr>
              <a:t>『</a:t>
            </a:r>
            <a:r>
              <a:rPr kumimoji="1" lang="ja-JP" altLang="en-US" sz="1000" spc="40" dirty="0">
                <a:latin typeface="+mn-ea"/>
              </a:rPr>
              <a:t>そもそもどの程度儲かる商売をしているか？</a:t>
            </a:r>
            <a:r>
              <a:rPr kumimoji="1" lang="en-US" altLang="ja-JP" sz="1000" spc="40" dirty="0">
                <a:latin typeface="+mn-ea"/>
              </a:rPr>
              <a:t>』</a:t>
            </a:r>
            <a:r>
              <a:rPr kumimoji="1" lang="ja-JP" altLang="en-US" sz="1000" spc="40" dirty="0">
                <a:latin typeface="+mn-ea"/>
              </a:rPr>
              <a:t>という巨視的な着眼点を持っていないと実行困難な利益目標を掲げがちになります。</a:t>
            </a:r>
            <a:r>
              <a:rPr kumimoji="1" lang="ja-JP" altLang="en-US" sz="1000" dirty="0">
                <a:latin typeface="+mn-ea"/>
              </a:rPr>
              <a:t>借入金返済のための無理な荷主との価格交渉で、荷主との契約を切られ、大きく売上高が減少したり、人件費を削減することにより、ただですら不足している運転手が離反したりすることで、経営の再建が事実上不可能な状況に追い込まれることもあるため、十分な注意が必要です。</a:t>
            </a:r>
            <a:endParaRPr kumimoji="1" lang="en-US" altLang="ja-JP" sz="1000" dirty="0">
              <a:latin typeface="+mn-ea"/>
            </a:endParaRPr>
          </a:p>
        </p:txBody>
      </p:sp>
      <p:cxnSp>
        <p:nvCxnSpPr>
          <p:cNvPr id="29" name="直線コネクタ 28">
            <a:extLst>
              <a:ext uri="{FF2B5EF4-FFF2-40B4-BE49-F238E27FC236}">
                <a16:creationId xmlns:a16="http://schemas.microsoft.com/office/drawing/2014/main" id="{9D664B51-6E98-15A3-1E24-C2EB4D40F937}"/>
              </a:ext>
            </a:extLst>
          </p:cNvPr>
          <p:cNvCxnSpPr/>
          <p:nvPr/>
        </p:nvCxnSpPr>
        <p:spPr>
          <a:xfrm>
            <a:off x="223669" y="3129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5ADEA516-860C-33A8-D1D3-40CB273DE98F}"/>
              </a:ext>
            </a:extLst>
          </p:cNvPr>
          <p:cNvGrpSpPr/>
          <p:nvPr/>
        </p:nvGrpSpPr>
        <p:grpSpPr>
          <a:xfrm>
            <a:off x="3384286" y="3242091"/>
            <a:ext cx="2186764" cy="582954"/>
            <a:chOff x="3550165" y="1524245"/>
            <a:chExt cx="2186764" cy="582954"/>
          </a:xfrm>
        </p:grpSpPr>
        <p:cxnSp>
          <p:nvCxnSpPr>
            <p:cNvPr id="31" name="直線コネクタ 30">
              <a:extLst>
                <a:ext uri="{FF2B5EF4-FFF2-40B4-BE49-F238E27FC236}">
                  <a16:creationId xmlns:a16="http://schemas.microsoft.com/office/drawing/2014/main" id="{8B178DE8-A3C1-496D-0AEB-ED60C1155ED6}"/>
                </a:ext>
              </a:extLst>
            </p:cNvPr>
            <p:cNvCxnSpPr/>
            <p:nvPr/>
          </p:nvCxnSpPr>
          <p:spPr>
            <a:xfrm>
              <a:off x="3686175" y="1813692"/>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66F5FD0-DF94-7882-4CE0-62BA34D27394}"/>
                </a:ext>
              </a:extLst>
            </p:cNvPr>
            <p:cNvSpPr txBox="1"/>
            <p:nvPr/>
          </p:nvSpPr>
          <p:spPr>
            <a:xfrm>
              <a:off x="3603329" y="1845589"/>
              <a:ext cx="2133600" cy="261610"/>
            </a:xfrm>
            <a:prstGeom prst="rect">
              <a:avLst/>
            </a:prstGeom>
            <a:noFill/>
          </p:spPr>
          <p:txBody>
            <a:bodyPr wrap="square" rtlCol="0">
              <a:spAutoFit/>
            </a:bodyPr>
            <a:lstStyle/>
            <a:p>
              <a:pPr algn="ctr"/>
              <a:r>
                <a:rPr kumimoji="1" lang="ja-JP" altLang="en-US" sz="1100" b="1" dirty="0"/>
                <a:t>固定負債＋純資産</a:t>
              </a:r>
            </a:p>
          </p:txBody>
        </p:sp>
        <p:sp>
          <p:nvSpPr>
            <p:cNvPr id="33" name="テキスト ボックス 32">
              <a:extLst>
                <a:ext uri="{FF2B5EF4-FFF2-40B4-BE49-F238E27FC236}">
                  <a16:creationId xmlns:a16="http://schemas.microsoft.com/office/drawing/2014/main" id="{75AF4956-0D7B-CA3F-34BA-7996386DC44C}"/>
                </a:ext>
              </a:extLst>
            </p:cNvPr>
            <p:cNvSpPr txBox="1"/>
            <p:nvPr/>
          </p:nvSpPr>
          <p:spPr>
            <a:xfrm>
              <a:off x="3550165" y="1524245"/>
              <a:ext cx="2133600" cy="261610"/>
            </a:xfrm>
            <a:prstGeom prst="rect">
              <a:avLst/>
            </a:prstGeom>
            <a:noFill/>
          </p:spPr>
          <p:txBody>
            <a:bodyPr wrap="square" rtlCol="0">
              <a:spAutoFit/>
            </a:bodyPr>
            <a:lstStyle/>
            <a:p>
              <a:pPr algn="ctr"/>
              <a:r>
                <a:rPr kumimoji="1" lang="ja-JP" altLang="en-US" sz="1100" b="1" dirty="0"/>
                <a:t>固定資産</a:t>
              </a:r>
            </a:p>
          </p:txBody>
        </p:sp>
      </p:grpSp>
      <p:sp>
        <p:nvSpPr>
          <p:cNvPr id="34" name="テキスト ボックス 33">
            <a:extLst>
              <a:ext uri="{FF2B5EF4-FFF2-40B4-BE49-F238E27FC236}">
                <a16:creationId xmlns:a16="http://schemas.microsoft.com/office/drawing/2014/main" id="{2BD99DEE-A023-79B0-E94A-B756F3FD3E2E}"/>
              </a:ext>
            </a:extLst>
          </p:cNvPr>
          <p:cNvSpPr txBox="1"/>
          <p:nvPr/>
        </p:nvSpPr>
        <p:spPr>
          <a:xfrm flipH="1" flipV="1">
            <a:off x="3186921" y="3345252"/>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36" name="テキスト ボックス 35">
            <a:extLst>
              <a:ext uri="{FF2B5EF4-FFF2-40B4-BE49-F238E27FC236}">
                <a16:creationId xmlns:a16="http://schemas.microsoft.com/office/drawing/2014/main" id="{542196E5-C4AB-364D-9277-09815143E728}"/>
              </a:ext>
            </a:extLst>
          </p:cNvPr>
          <p:cNvSpPr txBox="1"/>
          <p:nvPr/>
        </p:nvSpPr>
        <p:spPr>
          <a:xfrm>
            <a:off x="5320295" y="3208372"/>
            <a:ext cx="4648755" cy="861774"/>
          </a:xfrm>
          <a:prstGeom prst="rect">
            <a:avLst/>
          </a:prstGeom>
          <a:noFill/>
        </p:spPr>
        <p:txBody>
          <a:bodyPr wrap="square" rtlCol="0">
            <a:spAutoFit/>
          </a:bodyPr>
          <a:lstStyle/>
          <a:p>
            <a:r>
              <a:rPr kumimoji="1" lang="ja-JP" altLang="en-US" sz="1000" dirty="0">
                <a:latin typeface="+mn-ea"/>
              </a:rPr>
              <a:t>□　</a:t>
            </a:r>
            <a:r>
              <a:rPr kumimoji="1" lang="ja-JP" altLang="en-US" sz="1000" spc="-10" dirty="0">
                <a:latin typeface="+mn-ea"/>
              </a:rPr>
              <a:t>経営資産のほとんどがトラック・車両等の固定資産が中心になる</a:t>
            </a:r>
            <a:endParaRPr kumimoji="1" lang="en-US" altLang="ja-JP" sz="1000" spc="-10" dirty="0">
              <a:latin typeface="+mn-ea"/>
            </a:endParaRPr>
          </a:p>
          <a:p>
            <a:r>
              <a:rPr kumimoji="1" lang="ja-JP" altLang="en-US" sz="1000" dirty="0">
                <a:latin typeface="+mn-ea"/>
              </a:rPr>
              <a:t>□　</a:t>
            </a:r>
            <a:r>
              <a:rPr kumimoji="1" lang="ja-JP" altLang="en-US" sz="1000" spc="30" dirty="0">
                <a:latin typeface="+mn-ea"/>
              </a:rPr>
              <a:t>自社敷地、倉庫、場合によっては倉庫管理関連の各種設備等を</a:t>
            </a:r>
            <a:endParaRPr kumimoji="1" lang="en-US" altLang="ja-JP" sz="1000" spc="30" dirty="0">
              <a:latin typeface="+mn-ea"/>
            </a:endParaRPr>
          </a:p>
          <a:p>
            <a:r>
              <a:rPr kumimoji="1" lang="ja-JP" altLang="en-US" sz="1000" dirty="0">
                <a:latin typeface="+mn-ea"/>
              </a:rPr>
              <a:t>　　有している場合もある</a:t>
            </a:r>
            <a:endParaRPr kumimoji="1" lang="en-US" altLang="ja-JP" sz="1000" dirty="0">
              <a:latin typeface="+mn-ea"/>
            </a:endParaRPr>
          </a:p>
          <a:p>
            <a:r>
              <a:rPr kumimoji="1" lang="ja-JP" altLang="en-US" sz="1000" dirty="0">
                <a:latin typeface="+mn-ea"/>
              </a:rPr>
              <a:t>□　</a:t>
            </a:r>
            <a:r>
              <a:rPr kumimoji="1" lang="en-US" altLang="ja-JP" sz="1000" dirty="0">
                <a:latin typeface="+mn-ea"/>
              </a:rPr>
              <a:t>70</a:t>
            </a:r>
            <a:r>
              <a:rPr kumimoji="1" lang="ja-JP" altLang="en-US" sz="1000" dirty="0">
                <a:latin typeface="+mn-ea"/>
              </a:rPr>
              <a:t>％前後が理想だが、薄利な事業である場合が多いため</a:t>
            </a:r>
            <a:r>
              <a:rPr kumimoji="1" lang="en-US" altLang="ja-JP" sz="1000" dirty="0">
                <a:latin typeface="+mn-ea"/>
              </a:rPr>
              <a:t>100</a:t>
            </a:r>
            <a:r>
              <a:rPr kumimoji="1" lang="ja-JP" altLang="en-US" sz="1000" dirty="0">
                <a:latin typeface="+mn-ea"/>
              </a:rPr>
              <a:t>％を</a:t>
            </a:r>
            <a:endParaRPr kumimoji="1" lang="en-US" altLang="ja-JP" sz="1000" dirty="0">
              <a:latin typeface="+mn-ea"/>
            </a:endParaRPr>
          </a:p>
          <a:p>
            <a:r>
              <a:rPr kumimoji="1" lang="ja-JP" altLang="en-US" sz="1000" dirty="0">
                <a:latin typeface="+mn-ea"/>
              </a:rPr>
              <a:t>　　超えていないかを注視することが現実的</a:t>
            </a:r>
            <a:endParaRPr kumimoji="1" lang="en-US" altLang="ja-JP" sz="1000" dirty="0">
              <a:latin typeface="+mn-ea"/>
            </a:endParaRPr>
          </a:p>
        </p:txBody>
      </p:sp>
      <p:sp>
        <p:nvSpPr>
          <p:cNvPr id="37" name="テキスト ボックス 36">
            <a:extLst>
              <a:ext uri="{FF2B5EF4-FFF2-40B4-BE49-F238E27FC236}">
                <a16:creationId xmlns:a16="http://schemas.microsoft.com/office/drawing/2014/main" id="{53C2A76B-6A3C-1325-997B-6D327F8C0572}"/>
              </a:ext>
            </a:extLst>
          </p:cNvPr>
          <p:cNvSpPr txBox="1"/>
          <p:nvPr/>
        </p:nvSpPr>
        <p:spPr>
          <a:xfrm>
            <a:off x="546265" y="4050203"/>
            <a:ext cx="8847117" cy="1092607"/>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運</a:t>
            </a:r>
            <a:r>
              <a:rPr kumimoji="1" lang="ja-JP" altLang="en-US" sz="1000" spc="20" dirty="0"/>
              <a:t>送業の経営資産の大半はトラック等の車両（固定資産：含むリース資産）</a:t>
            </a:r>
            <a:r>
              <a:rPr kumimoji="1" lang="ja-JP" altLang="en-US" sz="1000" spc="10" dirty="0"/>
              <a:t>です。一般論として事業用資産（固定資産）が、蓄積資本（純資産）と</a:t>
            </a:r>
            <a:r>
              <a:rPr kumimoji="1" lang="ja-JP" altLang="en-US" sz="1000" dirty="0"/>
              <a:t>固定負債（主に長期借入金とリース負債）の合計額の</a:t>
            </a:r>
            <a:r>
              <a:rPr kumimoji="1" lang="en-US" altLang="ja-JP" sz="1000" dirty="0">
                <a:latin typeface="+mn-ea"/>
              </a:rPr>
              <a:t>70</a:t>
            </a:r>
            <a:r>
              <a:rPr kumimoji="1" lang="ja-JP" altLang="en-US" sz="1000" dirty="0">
                <a:latin typeface="+mn-ea"/>
              </a:rPr>
              <a:t>％</a:t>
            </a:r>
            <a:r>
              <a:rPr kumimoji="1" lang="ja-JP" altLang="en-US" sz="1000" dirty="0"/>
              <a:t>前後であれば、余力をもって事業運営ができていると映ります。しかし、地域の中小運送業は全体として</a:t>
            </a:r>
            <a:r>
              <a:rPr kumimoji="1" lang="ja-JP" altLang="en-US" sz="1000" spc="-20" dirty="0"/>
              <a:t>薄利な収益構造である場合</a:t>
            </a:r>
            <a:r>
              <a:rPr kumimoji="1" lang="ja-JP" altLang="en-US" sz="1000" spc="10" dirty="0"/>
              <a:t>が多いという特徴もありますので、</a:t>
            </a:r>
            <a:r>
              <a:rPr kumimoji="1" lang="ja-JP" altLang="en-US" sz="1000" spc="-10" dirty="0"/>
              <a:t>「固定資産の維持を短期資金で賄っていないか？（固定長期適合率</a:t>
            </a:r>
            <a:r>
              <a:rPr kumimoji="1" lang="en-US" altLang="ja-JP" sz="1000" spc="-10" dirty="0">
                <a:latin typeface="+mn-ea"/>
              </a:rPr>
              <a:t>100</a:t>
            </a:r>
            <a:r>
              <a:rPr kumimoji="1" lang="ja-JP" altLang="en-US" sz="1000" spc="-10" dirty="0">
                <a:latin typeface="+mn-ea"/>
              </a:rPr>
              <a:t>％</a:t>
            </a:r>
            <a:r>
              <a:rPr kumimoji="1" lang="ja-JP" altLang="en-US" sz="1000" spc="-10" dirty="0"/>
              <a:t>超）」</a:t>
            </a:r>
            <a:r>
              <a:rPr kumimoji="1" lang="ja-JP" altLang="en-US" sz="1000" spc="-20" dirty="0"/>
              <a:t>が、危機喚起の目安になり得ます。</a:t>
            </a:r>
          </a:p>
          <a:p>
            <a:r>
              <a:rPr kumimoji="1" lang="ja-JP" altLang="en-US" sz="1000" dirty="0"/>
              <a:t>　</a:t>
            </a:r>
            <a:r>
              <a:rPr kumimoji="1" lang="ja-JP" altLang="en-US" sz="1000" spc="-20" dirty="0"/>
              <a:t>また、昨今は運送業自体での薄利構造を脱却すべく、倉庫業や特殊高額車両への投資を行い、収入の幅を広げている運送業者も見られます。そのような</a:t>
            </a:r>
            <a:r>
              <a:rPr kumimoji="1" lang="ja-JP" altLang="en-US" sz="1000" dirty="0"/>
              <a:t>場合は、総資産に占める固定資産の割合・役割共に大きくなるため、固定長期適合率の推移の重要性は更に増すといえます。</a:t>
            </a:r>
            <a:endParaRPr kumimoji="1" lang="en-US" altLang="ja-JP" sz="1000" dirty="0"/>
          </a:p>
        </p:txBody>
      </p:sp>
      <p:cxnSp>
        <p:nvCxnSpPr>
          <p:cNvPr id="38" name="直線コネクタ 37">
            <a:extLst>
              <a:ext uri="{FF2B5EF4-FFF2-40B4-BE49-F238E27FC236}">
                <a16:creationId xmlns:a16="http://schemas.microsoft.com/office/drawing/2014/main" id="{42E3CB8A-3161-978B-159C-5CDFA15D6FED}"/>
              </a:ext>
            </a:extLst>
          </p:cNvPr>
          <p:cNvCxnSpPr/>
          <p:nvPr/>
        </p:nvCxnSpPr>
        <p:spPr>
          <a:xfrm>
            <a:off x="248608" y="515222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B818EDCD-4826-7058-57FD-5DFE4BF6EBA0}"/>
              </a:ext>
            </a:extLst>
          </p:cNvPr>
          <p:cNvSpPr txBox="1"/>
          <p:nvPr/>
        </p:nvSpPr>
        <p:spPr>
          <a:xfrm flipH="1" flipV="1">
            <a:off x="3208455" y="5397452"/>
            <a:ext cx="333375" cy="369332"/>
          </a:xfrm>
          <a:prstGeom prst="rect">
            <a:avLst/>
          </a:prstGeom>
          <a:noFill/>
        </p:spPr>
        <p:txBody>
          <a:bodyPr wrap="square" rtlCol="0">
            <a:spAutoFit/>
          </a:bodyPr>
          <a:lstStyle/>
          <a:p>
            <a:r>
              <a:rPr kumimoji="1" lang="en-US" altLang="ja-JP" dirty="0"/>
              <a:t>=</a:t>
            </a:r>
            <a:endParaRPr kumimoji="1" lang="ja-JP" altLang="en-US" dirty="0"/>
          </a:p>
        </p:txBody>
      </p:sp>
      <p:grpSp>
        <p:nvGrpSpPr>
          <p:cNvPr id="40" name="グループ化 39">
            <a:extLst>
              <a:ext uri="{FF2B5EF4-FFF2-40B4-BE49-F238E27FC236}">
                <a16:creationId xmlns:a16="http://schemas.microsoft.com/office/drawing/2014/main" id="{7313A0D9-E44F-7B54-3099-6AEAE79AC4B3}"/>
              </a:ext>
            </a:extLst>
          </p:cNvPr>
          <p:cNvGrpSpPr/>
          <p:nvPr/>
        </p:nvGrpSpPr>
        <p:grpSpPr>
          <a:xfrm>
            <a:off x="3363022" y="5264826"/>
            <a:ext cx="2208028" cy="610050"/>
            <a:chOff x="3544851" y="1510661"/>
            <a:chExt cx="2208028" cy="610050"/>
          </a:xfrm>
        </p:grpSpPr>
        <p:cxnSp>
          <p:nvCxnSpPr>
            <p:cNvPr id="41" name="直線コネクタ 40">
              <a:extLst>
                <a:ext uri="{FF2B5EF4-FFF2-40B4-BE49-F238E27FC236}">
                  <a16:creationId xmlns:a16="http://schemas.microsoft.com/office/drawing/2014/main" id="{F445C8C1-21DF-C726-BE8E-11B2DC322B9A}"/>
                </a:ext>
              </a:extLst>
            </p:cNvPr>
            <p:cNvCxnSpPr/>
            <p:nvPr/>
          </p:nvCxnSpPr>
          <p:spPr>
            <a:xfrm>
              <a:off x="3686175"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EDDBA651-8134-F1D2-013D-52C4E4F65EE7}"/>
                </a:ext>
              </a:extLst>
            </p:cNvPr>
            <p:cNvSpPr txBox="1"/>
            <p:nvPr/>
          </p:nvSpPr>
          <p:spPr>
            <a:xfrm>
              <a:off x="3544851" y="1859101"/>
              <a:ext cx="2133600" cy="261610"/>
            </a:xfrm>
            <a:prstGeom prst="rect">
              <a:avLst/>
            </a:prstGeom>
            <a:noFill/>
          </p:spPr>
          <p:txBody>
            <a:bodyPr wrap="square" rtlCol="0">
              <a:spAutoFit/>
            </a:bodyPr>
            <a:lstStyle/>
            <a:p>
              <a:pPr algn="ctr"/>
              <a:r>
                <a:rPr kumimoji="1" lang="ja-JP" altLang="en-US" sz="1100" b="1" dirty="0"/>
                <a:t>運転手数</a:t>
              </a:r>
            </a:p>
          </p:txBody>
        </p:sp>
        <p:sp>
          <p:nvSpPr>
            <p:cNvPr id="43" name="テキスト ボックス 42">
              <a:extLst>
                <a:ext uri="{FF2B5EF4-FFF2-40B4-BE49-F238E27FC236}">
                  <a16:creationId xmlns:a16="http://schemas.microsoft.com/office/drawing/2014/main" id="{5535962C-08E6-EB4A-E8C7-670F201292E4}"/>
                </a:ext>
              </a:extLst>
            </p:cNvPr>
            <p:cNvSpPr txBox="1"/>
            <p:nvPr/>
          </p:nvSpPr>
          <p:spPr>
            <a:xfrm>
              <a:off x="3619279" y="1510661"/>
              <a:ext cx="2133600" cy="261610"/>
            </a:xfrm>
            <a:prstGeom prst="rect">
              <a:avLst/>
            </a:prstGeom>
            <a:noFill/>
          </p:spPr>
          <p:txBody>
            <a:bodyPr wrap="square" rtlCol="0">
              <a:spAutoFit/>
            </a:bodyPr>
            <a:lstStyle/>
            <a:p>
              <a:pPr algn="ctr"/>
              <a:r>
                <a:rPr kumimoji="1" lang="ja-JP" altLang="en-US" sz="1100" b="1" dirty="0"/>
                <a:t>運送収入（売上高）</a:t>
              </a:r>
            </a:p>
          </p:txBody>
        </p:sp>
      </p:grpSp>
      <p:sp>
        <p:nvSpPr>
          <p:cNvPr id="44" name="テキスト ボックス 43">
            <a:extLst>
              <a:ext uri="{FF2B5EF4-FFF2-40B4-BE49-F238E27FC236}">
                <a16:creationId xmlns:a16="http://schemas.microsoft.com/office/drawing/2014/main" id="{B2ECE441-6AFF-0A02-1580-33C93C88646E}"/>
              </a:ext>
            </a:extLst>
          </p:cNvPr>
          <p:cNvSpPr txBox="1"/>
          <p:nvPr/>
        </p:nvSpPr>
        <p:spPr>
          <a:xfrm>
            <a:off x="5304346" y="5180864"/>
            <a:ext cx="4472349" cy="861774"/>
          </a:xfrm>
          <a:prstGeom prst="rect">
            <a:avLst/>
          </a:prstGeom>
          <a:noFill/>
        </p:spPr>
        <p:txBody>
          <a:bodyPr wrap="square" rtlCol="0">
            <a:spAutoFit/>
          </a:bodyPr>
          <a:lstStyle/>
          <a:p>
            <a:r>
              <a:rPr kumimoji="1" lang="ja-JP" altLang="en-US" sz="1000" dirty="0">
                <a:latin typeface="+mn-ea"/>
              </a:rPr>
              <a:t>□　昨今は運転手の高齢化・人手不足が顕著</a:t>
            </a:r>
            <a:endParaRPr kumimoji="1" lang="en-US" altLang="ja-JP" sz="1000" dirty="0">
              <a:latin typeface="+mn-ea"/>
            </a:endParaRPr>
          </a:p>
          <a:p>
            <a:r>
              <a:rPr kumimoji="1" lang="ja-JP" altLang="en-US" sz="1000" dirty="0">
                <a:latin typeface="+mn-ea"/>
              </a:rPr>
              <a:t>□　運転時間・休日管理が厳格化</a:t>
            </a:r>
            <a:endParaRPr kumimoji="1" lang="en-US" altLang="ja-JP" sz="1000" dirty="0">
              <a:latin typeface="+mn-ea"/>
            </a:endParaRPr>
          </a:p>
          <a:p>
            <a:r>
              <a:rPr kumimoji="1" lang="ja-JP" altLang="en-US" sz="1000" dirty="0">
                <a:latin typeface="+mn-ea"/>
              </a:rPr>
              <a:t>□　</a:t>
            </a:r>
            <a:r>
              <a:rPr kumimoji="1" lang="ja-JP" altLang="en-US" sz="1000" spc="-30" dirty="0">
                <a:latin typeface="+mn-ea"/>
              </a:rPr>
              <a:t>売上高の上限も“台数ベース”の判断に加えて“人数ベース”の分析が</a:t>
            </a:r>
          </a:p>
          <a:p>
            <a:r>
              <a:rPr kumimoji="1" lang="ja-JP" altLang="en-US" sz="1000" dirty="0">
                <a:latin typeface="+mn-ea"/>
              </a:rPr>
              <a:t>　　重要になってきている</a:t>
            </a:r>
            <a:endParaRPr kumimoji="1" lang="en-US" altLang="ja-JP" sz="1000" dirty="0">
              <a:latin typeface="+mn-ea"/>
            </a:endParaRPr>
          </a:p>
          <a:p>
            <a:r>
              <a:rPr kumimoji="1" lang="ja-JP" altLang="en-US" sz="1000" dirty="0">
                <a:latin typeface="+mn-ea"/>
              </a:rPr>
              <a:t>□　特に単一車種が中心の業種では有効な判断材料</a:t>
            </a:r>
            <a:endParaRPr kumimoji="1" lang="en-US" altLang="ja-JP" sz="1000" dirty="0">
              <a:latin typeface="+mn-ea"/>
            </a:endParaRPr>
          </a:p>
        </p:txBody>
      </p:sp>
      <p:sp>
        <p:nvSpPr>
          <p:cNvPr id="45" name="テキスト ボックス 44">
            <a:extLst>
              <a:ext uri="{FF2B5EF4-FFF2-40B4-BE49-F238E27FC236}">
                <a16:creationId xmlns:a16="http://schemas.microsoft.com/office/drawing/2014/main" id="{5F6819E8-BEA3-0CAE-11DD-6A356A80C2F2}"/>
              </a:ext>
            </a:extLst>
          </p:cNvPr>
          <p:cNvSpPr txBox="1"/>
          <p:nvPr/>
        </p:nvSpPr>
        <p:spPr>
          <a:xfrm>
            <a:off x="546265" y="6079208"/>
            <a:ext cx="8847117" cy="553998"/>
          </a:xfrm>
          <a:prstGeom prst="rect">
            <a:avLst/>
          </a:prstGeom>
          <a:noFill/>
        </p:spPr>
        <p:txBody>
          <a:bodyPr wrap="square" rtlCol="0">
            <a:spAutoFit/>
          </a:bodyPr>
          <a:lstStyle/>
          <a:p>
            <a:r>
              <a:rPr kumimoji="1" lang="ja-JP" altLang="en-US" sz="1000" dirty="0">
                <a:latin typeface="+mn-ea"/>
              </a:rPr>
              <a:t>　今は</a:t>
            </a:r>
            <a:r>
              <a:rPr kumimoji="1" lang="ja-JP" altLang="en-US" sz="1000" spc="-60" dirty="0">
                <a:latin typeface="+mn-ea"/>
              </a:rPr>
              <a:t>「運転手の代わりはいくらでもいる」という時代ではありません。人材不足の中で、無理な業務を強要したり安易に人件費を削減したりすると人材離反を誘発</a:t>
            </a:r>
            <a:r>
              <a:rPr kumimoji="1" lang="ja-JP" altLang="en-US" sz="1000" spc="-40" dirty="0">
                <a:latin typeface="+mn-ea"/>
              </a:rPr>
              <a:t>します。その結果、事業運営に必要な最低限度の売上確保も困難になるケースがありますので、運転手１人当たりの平均的売上高の把握は売上高の上限把握にも役立ちます。</a:t>
            </a:r>
            <a:endParaRPr kumimoji="1" lang="en-US" altLang="ja-JP" sz="1000" spc="-40" dirty="0">
              <a:latin typeface="+mn-ea"/>
            </a:endParaRPr>
          </a:p>
        </p:txBody>
      </p:sp>
      <p:sp>
        <p:nvSpPr>
          <p:cNvPr id="59" name="テキスト ボックス 5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60" name="テキスト ボックス 5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21" name="スライド番号プレースホルダー 2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54</a:t>
            </a:fld>
            <a:endParaRPr kumimoji="1" lang="ja-JP" altLang="en-US"/>
          </a:p>
        </p:txBody>
      </p:sp>
      <p:cxnSp>
        <p:nvCxnSpPr>
          <p:cNvPr id="46" name="直線コネクタ 4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953F065-07C0-479B-ADBB-DF89BC859277}"/>
              </a:ext>
            </a:extLst>
          </p:cNvPr>
          <p:cNvCxnSpPr/>
          <p:nvPr/>
        </p:nvCxnSpPr>
        <p:spPr>
          <a:xfrm>
            <a:off x="228079" y="664317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03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grpSp>
        <p:nvGrpSpPr>
          <p:cNvPr id="7" name="グループ化 6">
            <a:extLst>
              <a:ext uri="{FF2B5EF4-FFF2-40B4-BE49-F238E27FC236}">
                <a16:creationId xmlns:a16="http://schemas.microsoft.com/office/drawing/2014/main" id="{0FC4BE46-98A1-8D51-76AC-65C6C1162236}"/>
              </a:ext>
            </a:extLst>
          </p:cNvPr>
          <p:cNvGrpSpPr/>
          <p:nvPr/>
        </p:nvGrpSpPr>
        <p:grpSpPr>
          <a:xfrm>
            <a:off x="305754" y="1097642"/>
            <a:ext cx="2873523" cy="720000"/>
            <a:chOff x="432085" y="4177813"/>
            <a:chExt cx="2873523" cy="720000"/>
          </a:xfrm>
        </p:grpSpPr>
        <p:grpSp>
          <p:nvGrpSpPr>
            <p:cNvPr id="8" name="グループ化 7">
              <a:extLst>
                <a:ext uri="{FF2B5EF4-FFF2-40B4-BE49-F238E27FC236}">
                  <a16:creationId xmlns:a16="http://schemas.microsoft.com/office/drawing/2014/main" id="{54777D19-64B2-2620-E6A3-D3A56F2D4341}"/>
                </a:ext>
              </a:extLst>
            </p:cNvPr>
            <p:cNvGrpSpPr/>
            <p:nvPr/>
          </p:nvGrpSpPr>
          <p:grpSpPr>
            <a:xfrm>
              <a:off x="432085" y="4177813"/>
              <a:ext cx="1096005" cy="720000"/>
              <a:chOff x="2508535" y="3059254"/>
              <a:chExt cx="1096005" cy="720000"/>
            </a:xfrm>
            <a:noFill/>
          </p:grpSpPr>
          <p:sp>
            <p:nvSpPr>
              <p:cNvPr id="10" name="楕円 9">
                <a:extLst>
                  <a:ext uri="{FF2B5EF4-FFF2-40B4-BE49-F238E27FC236}">
                    <a16:creationId xmlns:a16="http://schemas.microsoft.com/office/drawing/2014/main" id="{2ADC5704-DF80-E1DE-10E7-7C6797A943FC}"/>
                  </a:ext>
                </a:extLst>
              </p:cNvPr>
              <p:cNvSpPr/>
              <p:nvPr/>
            </p:nvSpPr>
            <p:spPr>
              <a:xfrm>
                <a:off x="2508535" y="3059254"/>
                <a:ext cx="720000" cy="720000"/>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E293865-F52C-1425-1598-D633A203D870}"/>
                  </a:ext>
                </a:extLst>
              </p:cNvPr>
              <p:cNvSpPr txBox="1"/>
              <p:nvPr/>
            </p:nvSpPr>
            <p:spPr>
              <a:xfrm>
                <a:off x="2518690" y="3125689"/>
                <a:ext cx="1085850" cy="584775"/>
              </a:xfrm>
              <a:prstGeom prst="rect">
                <a:avLst/>
              </a:prstGeom>
              <a:grpFill/>
              <a:ln>
                <a:noFill/>
              </a:ln>
            </p:spPr>
            <p:txBody>
              <a:bodyPr wrap="square" rtlCol="0">
                <a:spAutoFit/>
              </a:bodyPr>
              <a:lstStyle/>
              <a:p>
                <a:r>
                  <a:rPr kumimoji="1" lang="ja-JP" altLang="en-US" sz="3200" b="1" i="1" dirty="0">
                    <a:solidFill>
                      <a:schemeClr val="accent4">
                        <a:lumMod val="60000"/>
                        <a:lumOff val="40000"/>
                      </a:schemeClr>
                    </a:solidFill>
                    <a:latin typeface="Britannic Bold" panose="020B0903060703020204" pitchFamily="34" charset="0"/>
                  </a:rPr>
                  <a:t>４</a:t>
                </a:r>
              </a:p>
            </p:txBody>
          </p:sp>
        </p:grpSp>
        <p:sp>
          <p:nvSpPr>
            <p:cNvPr id="9" name="正方形/長方形 8">
              <a:extLst>
                <a:ext uri="{FF2B5EF4-FFF2-40B4-BE49-F238E27FC236}">
                  <a16:creationId xmlns:a16="http://schemas.microsoft.com/office/drawing/2014/main" id="{A0035D8F-6F68-8CD9-5A1E-5C3F8E89C5E5}"/>
                </a:ext>
              </a:extLst>
            </p:cNvPr>
            <p:cNvSpPr/>
            <p:nvPr/>
          </p:nvSpPr>
          <p:spPr>
            <a:xfrm>
              <a:off x="1324407" y="4229528"/>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売上高営業利益率</a:t>
              </a:r>
              <a:endParaRPr kumimoji="1" lang="en-US" altLang="ja-JP" sz="1400" b="1" dirty="0">
                <a:solidFill>
                  <a:schemeClr val="tx1"/>
                </a:solidFill>
              </a:endParaRPr>
            </a:p>
          </p:txBody>
        </p:sp>
      </p:grpSp>
      <p:grpSp>
        <p:nvGrpSpPr>
          <p:cNvPr id="12" name="グループ化 11">
            <a:extLst>
              <a:ext uri="{FF2B5EF4-FFF2-40B4-BE49-F238E27FC236}">
                <a16:creationId xmlns:a16="http://schemas.microsoft.com/office/drawing/2014/main" id="{8005C1BD-415D-1709-6BFB-D82C0BB5B8E4}"/>
              </a:ext>
            </a:extLst>
          </p:cNvPr>
          <p:cNvGrpSpPr/>
          <p:nvPr/>
        </p:nvGrpSpPr>
        <p:grpSpPr>
          <a:xfrm>
            <a:off x="3295883" y="1199923"/>
            <a:ext cx="2133957" cy="524991"/>
            <a:chOff x="3425845" y="1542557"/>
            <a:chExt cx="2133957" cy="524991"/>
          </a:xfrm>
        </p:grpSpPr>
        <p:cxnSp>
          <p:nvCxnSpPr>
            <p:cNvPr id="13" name="直線コネクタ 12">
              <a:extLst>
                <a:ext uri="{FF2B5EF4-FFF2-40B4-BE49-F238E27FC236}">
                  <a16:creationId xmlns:a16="http://schemas.microsoft.com/office/drawing/2014/main" id="{3D2E4DF4-861E-7329-ED5B-B242B16684BE}"/>
                </a:ext>
              </a:extLst>
            </p:cNvPr>
            <p:cNvCxnSpPr/>
            <p:nvPr/>
          </p:nvCxnSpPr>
          <p:spPr>
            <a:xfrm>
              <a:off x="3686175"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96E76A5-6F61-3F6F-B9A1-11B02C2DBA79}"/>
                </a:ext>
              </a:extLst>
            </p:cNvPr>
            <p:cNvSpPr txBox="1"/>
            <p:nvPr/>
          </p:nvSpPr>
          <p:spPr>
            <a:xfrm>
              <a:off x="3426202" y="1805938"/>
              <a:ext cx="2133600" cy="261610"/>
            </a:xfrm>
            <a:prstGeom prst="rect">
              <a:avLst/>
            </a:prstGeom>
            <a:noFill/>
          </p:spPr>
          <p:txBody>
            <a:bodyPr wrap="square" rtlCol="0">
              <a:spAutoFit/>
            </a:bodyPr>
            <a:lstStyle/>
            <a:p>
              <a:pPr algn="ctr"/>
              <a:r>
                <a:rPr kumimoji="1" lang="ja-JP" altLang="en-US" sz="1100" b="1" dirty="0"/>
                <a:t>売上高</a:t>
              </a:r>
            </a:p>
          </p:txBody>
        </p:sp>
        <p:sp>
          <p:nvSpPr>
            <p:cNvPr id="15" name="テキスト ボックス 14">
              <a:extLst>
                <a:ext uri="{FF2B5EF4-FFF2-40B4-BE49-F238E27FC236}">
                  <a16:creationId xmlns:a16="http://schemas.microsoft.com/office/drawing/2014/main" id="{802A69EC-1671-CCD4-50CE-16AFD258C565}"/>
                </a:ext>
              </a:extLst>
            </p:cNvPr>
            <p:cNvSpPr txBox="1"/>
            <p:nvPr/>
          </p:nvSpPr>
          <p:spPr>
            <a:xfrm>
              <a:off x="3425845" y="1542557"/>
              <a:ext cx="2133600" cy="261610"/>
            </a:xfrm>
            <a:prstGeom prst="rect">
              <a:avLst/>
            </a:prstGeom>
            <a:noFill/>
          </p:spPr>
          <p:txBody>
            <a:bodyPr wrap="square" rtlCol="0">
              <a:spAutoFit/>
            </a:bodyPr>
            <a:lstStyle/>
            <a:p>
              <a:pPr algn="ctr"/>
              <a:r>
                <a:rPr kumimoji="1" lang="ja-JP" altLang="en-US" sz="1100" b="1" dirty="0"/>
                <a:t>営業利益</a:t>
              </a:r>
            </a:p>
          </p:txBody>
        </p:sp>
      </p:grpSp>
      <p:sp>
        <p:nvSpPr>
          <p:cNvPr id="16" name="テキスト ボックス 15">
            <a:extLst>
              <a:ext uri="{FF2B5EF4-FFF2-40B4-BE49-F238E27FC236}">
                <a16:creationId xmlns:a16="http://schemas.microsoft.com/office/drawing/2014/main" id="{73488765-C5CB-5342-224F-D5FD760B53BA}"/>
              </a:ext>
            </a:extLst>
          </p:cNvPr>
          <p:cNvSpPr txBox="1"/>
          <p:nvPr/>
        </p:nvSpPr>
        <p:spPr>
          <a:xfrm flipH="1" flipV="1">
            <a:off x="3150426" y="1284772"/>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17" name="テキスト ボックス 16">
            <a:extLst>
              <a:ext uri="{FF2B5EF4-FFF2-40B4-BE49-F238E27FC236}">
                <a16:creationId xmlns:a16="http://schemas.microsoft.com/office/drawing/2014/main" id="{B56C7DE3-C1EB-EEAE-15B5-E11723863F3B}"/>
              </a:ext>
            </a:extLst>
          </p:cNvPr>
          <p:cNvSpPr txBox="1"/>
          <p:nvPr/>
        </p:nvSpPr>
        <p:spPr>
          <a:xfrm>
            <a:off x="5356213" y="1060251"/>
            <a:ext cx="4388965" cy="861774"/>
          </a:xfrm>
          <a:prstGeom prst="rect">
            <a:avLst/>
          </a:prstGeom>
          <a:noFill/>
        </p:spPr>
        <p:txBody>
          <a:bodyPr wrap="square" rtlCol="0">
            <a:spAutoFit/>
          </a:bodyPr>
          <a:lstStyle/>
          <a:p>
            <a:r>
              <a:rPr kumimoji="1" lang="ja-JP" altLang="en-US" sz="1000" dirty="0">
                <a:latin typeface="+mn-ea"/>
              </a:rPr>
              <a:t>□　</a:t>
            </a:r>
            <a:r>
              <a:rPr kumimoji="1" lang="ja-JP" altLang="en-US" sz="1000" spc="-60" dirty="0">
                <a:latin typeface="+mn-ea"/>
              </a:rPr>
              <a:t>運送原価と販売費及び一般管理費の区分けが厳密ではない中小規模</a:t>
            </a:r>
            <a:endParaRPr kumimoji="1" lang="en-US" altLang="ja-JP" sz="1000" spc="-60" dirty="0">
              <a:latin typeface="+mn-ea"/>
            </a:endParaRPr>
          </a:p>
          <a:p>
            <a:r>
              <a:rPr kumimoji="1" lang="ja-JP" altLang="en-US" sz="1000" spc="-30" dirty="0">
                <a:latin typeface="+mn-ea"/>
              </a:rPr>
              <a:t>       の運送業</a:t>
            </a:r>
            <a:r>
              <a:rPr kumimoji="1" lang="ja-JP" altLang="en-US" sz="1000" spc="-20" dirty="0">
                <a:latin typeface="+mn-ea"/>
              </a:rPr>
              <a:t>が多いことが現実</a:t>
            </a:r>
            <a:endParaRPr kumimoji="1" lang="en-US" altLang="ja-JP" sz="1000" spc="-20" dirty="0">
              <a:latin typeface="+mn-ea"/>
            </a:endParaRPr>
          </a:p>
          <a:p>
            <a:r>
              <a:rPr kumimoji="1" lang="ja-JP" altLang="en-US" sz="1000" dirty="0">
                <a:latin typeface="+mn-ea"/>
              </a:rPr>
              <a:t>□　まずは本業の状況（売上高営業利益率）の確認が基本的な視点</a:t>
            </a:r>
            <a:endParaRPr kumimoji="1" lang="en-US" altLang="ja-JP" sz="1000" dirty="0">
              <a:latin typeface="+mn-ea"/>
            </a:endParaRPr>
          </a:p>
          <a:p>
            <a:r>
              <a:rPr kumimoji="1" lang="ja-JP" altLang="en-US" sz="1000" dirty="0">
                <a:latin typeface="+mn-ea"/>
              </a:rPr>
              <a:t>□　</a:t>
            </a:r>
            <a:r>
              <a:rPr kumimoji="1" lang="ja-JP" altLang="en-US" sz="1000" spc="-20" dirty="0">
                <a:latin typeface="+mn-ea"/>
              </a:rPr>
              <a:t>積荷・荷主との運送契約の形態により売上高総利益率にバラツキ</a:t>
            </a:r>
            <a:endParaRPr kumimoji="1" lang="en-US" altLang="ja-JP" sz="1000" spc="-20" dirty="0">
              <a:latin typeface="+mn-ea"/>
            </a:endParaRPr>
          </a:p>
          <a:p>
            <a:r>
              <a:rPr kumimoji="1" lang="en-US" altLang="ja-JP" sz="1000" spc="-20" dirty="0">
                <a:latin typeface="+mn-ea"/>
              </a:rPr>
              <a:t>       </a:t>
            </a:r>
            <a:r>
              <a:rPr kumimoji="1" lang="ja-JP" altLang="en-US" sz="1000" spc="-20" dirty="0">
                <a:latin typeface="+mn-ea"/>
              </a:rPr>
              <a:t>が大きく、業界平均との比較が参考になりにくい業種</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59516911-72C5-F3E5-4ADA-2885D455D3A0}"/>
              </a:ext>
            </a:extLst>
          </p:cNvPr>
          <p:cNvSpPr txBox="1"/>
          <p:nvPr/>
        </p:nvSpPr>
        <p:spPr>
          <a:xfrm>
            <a:off x="540057" y="4064112"/>
            <a:ext cx="8878263" cy="1246495"/>
          </a:xfrm>
          <a:prstGeom prst="rect">
            <a:avLst/>
          </a:prstGeom>
          <a:noFill/>
        </p:spPr>
        <p:txBody>
          <a:bodyPr wrap="square" rtlCol="0">
            <a:spAutoFit/>
          </a:bodyPr>
          <a:lstStyle/>
          <a:p>
            <a:pPr>
              <a:spcAft>
                <a:spcPts val="600"/>
              </a:spcAft>
            </a:pPr>
            <a:r>
              <a:rPr kumimoji="1" lang="ja-JP" altLang="en-US" sz="1000" dirty="0"/>
              <a:t>　本来、運送業の損益計算書は、図１のように建設業や製造業と同様、売上原価報告書（運送原価）に実際の運送コストを区別して計上し、管理費用等</a:t>
            </a:r>
            <a:r>
              <a:rPr kumimoji="1" lang="ja-JP" altLang="en-US" sz="1000" spc="-10" dirty="0"/>
              <a:t>を分けて計上することが一般的です。しかし、特に規模の小さな運送業は図２のように運送原価がなく、</a:t>
            </a:r>
            <a:r>
              <a:rPr kumimoji="1" lang="ja-JP" altLang="en-US" sz="1000" spc="-20" dirty="0"/>
              <a:t>全ての支出は販売費及び一般管理費に集約されて</a:t>
            </a:r>
            <a:r>
              <a:rPr kumimoji="1" lang="ja-JP" altLang="en-US" sz="1000" spc="20" dirty="0"/>
              <a:t>いることも少なくありません。また、代表者自身（役員報酬）が車両を運転し、</a:t>
            </a:r>
            <a:r>
              <a:rPr kumimoji="1" lang="ja-JP" altLang="en-US" sz="1000" spc="10" dirty="0"/>
              <a:t>一番の稼ぎ頭であるにも関わらず、運送原価に役員報酬が認識されて</a:t>
            </a:r>
            <a:r>
              <a:rPr kumimoji="1" lang="ja-JP" altLang="en-US" sz="1000" dirty="0"/>
              <a:t>いないなど、運送原価の区分があっても、正確に原価を表しているとは限りません。</a:t>
            </a:r>
          </a:p>
          <a:p>
            <a:r>
              <a:rPr kumimoji="1" lang="ja-JP" altLang="en-US" sz="1000" dirty="0"/>
              <a:t>　</a:t>
            </a:r>
            <a:r>
              <a:rPr kumimoji="1" lang="ja-JP" altLang="en-US" sz="1000" spc="20" dirty="0"/>
              <a:t>また、トラックだけに限定しても、その積荷・荷主との運送契約</a:t>
            </a:r>
            <a:r>
              <a:rPr kumimoji="1" lang="ja-JP" altLang="en-US" sz="1000" spc="10" dirty="0"/>
              <a:t>の形態により売上高</a:t>
            </a:r>
            <a:r>
              <a:rPr kumimoji="1" lang="ja-JP" altLang="en-US" sz="1000" spc="20" dirty="0"/>
              <a:t>総利益率にバラツキが大きいため、業界平均との比較があまり</a:t>
            </a:r>
            <a:endParaRPr kumimoji="1" lang="en-US" altLang="ja-JP" sz="1000" spc="20" dirty="0"/>
          </a:p>
          <a:p>
            <a:r>
              <a:rPr kumimoji="1" lang="ja-JP" altLang="en-US" sz="1000" spc="-20" dirty="0"/>
              <a:t>参考にならないこともあります。支援が進めば、個車別や配送ルートごとの採算性把握のために、細かく売上とコストを振り分ける必要性も高まりますが、</a:t>
            </a:r>
            <a:endParaRPr kumimoji="1" lang="en-US" altLang="ja-JP" sz="1000" spc="-20" dirty="0"/>
          </a:p>
          <a:p>
            <a:r>
              <a:rPr kumimoji="1" lang="ja-JP" altLang="en-US" sz="1000" dirty="0"/>
              <a:t>初動では売上高営業利益率に着目することが現実的なケースも少なくありません。</a:t>
            </a:r>
            <a:endParaRPr kumimoji="1" lang="en-US" altLang="ja-JP" sz="1000" dirty="0"/>
          </a:p>
        </p:txBody>
      </p:sp>
      <p:grpSp>
        <p:nvGrpSpPr>
          <p:cNvPr id="29" name="グループ化 28">
            <a:extLst>
              <a:ext uri="{FF2B5EF4-FFF2-40B4-BE49-F238E27FC236}">
                <a16:creationId xmlns:a16="http://schemas.microsoft.com/office/drawing/2014/main" id="{AE25FB81-1B27-1325-6F48-B7D7D5BFD164}"/>
              </a:ext>
            </a:extLst>
          </p:cNvPr>
          <p:cNvGrpSpPr/>
          <p:nvPr/>
        </p:nvGrpSpPr>
        <p:grpSpPr>
          <a:xfrm>
            <a:off x="300818" y="5399373"/>
            <a:ext cx="2929382" cy="720000"/>
            <a:chOff x="328609" y="5200650"/>
            <a:chExt cx="2929382" cy="720000"/>
          </a:xfrm>
        </p:grpSpPr>
        <p:grpSp>
          <p:nvGrpSpPr>
            <p:cNvPr id="30" name="グループ化 29">
              <a:extLst>
                <a:ext uri="{FF2B5EF4-FFF2-40B4-BE49-F238E27FC236}">
                  <a16:creationId xmlns:a16="http://schemas.microsoft.com/office/drawing/2014/main" id="{06F17459-1E2B-F818-6CB9-BE643F423038}"/>
                </a:ext>
              </a:extLst>
            </p:cNvPr>
            <p:cNvGrpSpPr/>
            <p:nvPr/>
          </p:nvGrpSpPr>
          <p:grpSpPr>
            <a:xfrm>
              <a:off x="328609" y="5200650"/>
              <a:ext cx="1101194" cy="720000"/>
              <a:chOff x="2409824" y="3038474"/>
              <a:chExt cx="1101194" cy="720000"/>
            </a:xfrm>
            <a:noFill/>
          </p:grpSpPr>
          <p:sp>
            <p:nvSpPr>
              <p:cNvPr id="32" name="楕円 31">
                <a:extLst>
                  <a:ext uri="{FF2B5EF4-FFF2-40B4-BE49-F238E27FC236}">
                    <a16:creationId xmlns:a16="http://schemas.microsoft.com/office/drawing/2014/main" id="{47F09D86-9C11-7437-489E-4DF71EBF0FE7}"/>
                  </a:ext>
                </a:extLst>
              </p:cNvPr>
              <p:cNvSpPr/>
              <p:nvPr/>
            </p:nvSpPr>
            <p:spPr>
              <a:xfrm>
                <a:off x="2409824" y="3038474"/>
                <a:ext cx="720000" cy="720000"/>
              </a:xfrm>
              <a:prstGeom prst="ellipse">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EDD552E-1A5A-E6F7-A37E-C27965862C9C}"/>
                  </a:ext>
                </a:extLst>
              </p:cNvPr>
              <p:cNvSpPr txBox="1"/>
              <p:nvPr/>
            </p:nvSpPr>
            <p:spPr>
              <a:xfrm>
                <a:off x="2425168" y="3119999"/>
                <a:ext cx="1085850" cy="584775"/>
              </a:xfrm>
              <a:prstGeom prst="rect">
                <a:avLst/>
              </a:prstGeom>
              <a:grpFill/>
              <a:ln>
                <a:noFill/>
              </a:ln>
            </p:spPr>
            <p:txBody>
              <a:bodyPr wrap="square" rtlCol="0">
                <a:spAutoFit/>
              </a:bodyPr>
              <a:lstStyle/>
              <a:p>
                <a:r>
                  <a:rPr kumimoji="1" lang="ja-JP" altLang="en-US" sz="3200" b="1" i="1" dirty="0">
                    <a:solidFill>
                      <a:schemeClr val="bg1">
                        <a:lumMod val="65000"/>
                      </a:schemeClr>
                    </a:solidFill>
                    <a:latin typeface="Britannic Bold" panose="020B0903060703020204" pitchFamily="34" charset="0"/>
                  </a:rPr>
                  <a:t>５</a:t>
                </a:r>
              </a:p>
            </p:txBody>
          </p:sp>
        </p:grpSp>
        <p:sp>
          <p:nvSpPr>
            <p:cNvPr id="31" name="正方形/長方形 30">
              <a:extLst>
                <a:ext uri="{FF2B5EF4-FFF2-40B4-BE49-F238E27FC236}">
                  <a16:creationId xmlns:a16="http://schemas.microsoft.com/office/drawing/2014/main" id="{D128778E-8EB0-FFA4-7C99-500B112BB5D3}"/>
                </a:ext>
              </a:extLst>
            </p:cNvPr>
            <p:cNvSpPr/>
            <p:nvPr/>
          </p:nvSpPr>
          <p:spPr>
            <a:xfrm>
              <a:off x="1276790" y="5284069"/>
              <a:ext cx="1981201" cy="583911"/>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固定資産台帳</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（リース資産含む）</a:t>
              </a:r>
              <a:endParaRPr kumimoji="1" lang="en-US" altLang="ja-JP" sz="1400" b="1" dirty="0">
                <a:solidFill>
                  <a:schemeClr val="tx1"/>
                </a:solidFill>
                <a:latin typeface="+mn-ea"/>
              </a:endParaRPr>
            </a:p>
          </p:txBody>
        </p:sp>
      </p:grpSp>
      <p:sp>
        <p:nvSpPr>
          <p:cNvPr id="34" name="テキスト ボックス 33">
            <a:extLst>
              <a:ext uri="{FF2B5EF4-FFF2-40B4-BE49-F238E27FC236}">
                <a16:creationId xmlns:a16="http://schemas.microsoft.com/office/drawing/2014/main" id="{346C2B25-2D1C-5C8E-F2EA-8CE0B0B906A2}"/>
              </a:ext>
            </a:extLst>
          </p:cNvPr>
          <p:cNvSpPr txBox="1"/>
          <p:nvPr/>
        </p:nvSpPr>
        <p:spPr>
          <a:xfrm>
            <a:off x="3272663" y="5419531"/>
            <a:ext cx="6485639" cy="707886"/>
          </a:xfrm>
          <a:prstGeom prst="rect">
            <a:avLst/>
          </a:prstGeom>
          <a:noFill/>
        </p:spPr>
        <p:txBody>
          <a:bodyPr wrap="square" rtlCol="0">
            <a:spAutoFit/>
          </a:bodyPr>
          <a:lstStyle/>
          <a:p>
            <a:r>
              <a:rPr kumimoji="1" lang="ja-JP" altLang="en-US" sz="1000" dirty="0">
                <a:latin typeface="+mn-ea"/>
              </a:rPr>
              <a:t>□　必ず入手し確認する（建設業・製造業と同じく必須といってもよい）</a:t>
            </a:r>
            <a:endParaRPr kumimoji="1" lang="en-US" altLang="ja-JP" sz="1000" dirty="0">
              <a:latin typeface="+mn-ea"/>
            </a:endParaRPr>
          </a:p>
          <a:p>
            <a:r>
              <a:rPr kumimoji="1" lang="ja-JP" altLang="en-US" sz="1000" dirty="0">
                <a:latin typeface="+mn-ea"/>
              </a:rPr>
              <a:t>□　所有している車両の名称をインターネットで調べるだけでも、種類・用途・大きさの想像がつく</a:t>
            </a:r>
            <a:endParaRPr kumimoji="1" lang="en-US" altLang="ja-JP" sz="1000" dirty="0">
              <a:latin typeface="+mn-ea"/>
            </a:endParaRPr>
          </a:p>
          <a:p>
            <a:r>
              <a:rPr kumimoji="1" lang="ja-JP" altLang="en-US" sz="1000" dirty="0">
                <a:latin typeface="+mn-ea"/>
              </a:rPr>
              <a:t>□　取得年月日にも着目する</a:t>
            </a:r>
            <a:endParaRPr kumimoji="1" lang="en-US" altLang="ja-JP" sz="1000" dirty="0">
              <a:latin typeface="+mn-ea"/>
            </a:endParaRPr>
          </a:p>
          <a:p>
            <a:r>
              <a:rPr kumimoji="1" lang="ja-JP" altLang="en-US" sz="1000" dirty="0">
                <a:latin typeface="+mn-ea"/>
              </a:rPr>
              <a:t>□　特殊車両・特殊機械＝その会社の“得意技”であることも多い</a:t>
            </a:r>
            <a:endParaRPr kumimoji="1" lang="en-US" altLang="ja-JP" sz="1000" dirty="0">
              <a:latin typeface="+mn-ea"/>
            </a:endParaRPr>
          </a:p>
        </p:txBody>
      </p:sp>
      <p:sp>
        <p:nvSpPr>
          <p:cNvPr id="36" name="テキスト ボックス 35">
            <a:extLst>
              <a:ext uri="{FF2B5EF4-FFF2-40B4-BE49-F238E27FC236}">
                <a16:creationId xmlns:a16="http://schemas.microsoft.com/office/drawing/2014/main" id="{3C5AB9F4-097E-ED10-5B73-55EE67929B8A}"/>
              </a:ext>
            </a:extLst>
          </p:cNvPr>
          <p:cNvSpPr txBox="1"/>
          <p:nvPr/>
        </p:nvSpPr>
        <p:spPr>
          <a:xfrm>
            <a:off x="540058" y="6241931"/>
            <a:ext cx="8944906" cy="400110"/>
          </a:xfrm>
          <a:prstGeom prst="rect">
            <a:avLst/>
          </a:prstGeom>
          <a:noFill/>
        </p:spPr>
        <p:txBody>
          <a:bodyPr wrap="square" rtlCol="0">
            <a:spAutoFit/>
          </a:bodyPr>
          <a:lstStyle/>
          <a:p>
            <a:r>
              <a:rPr kumimoji="1" lang="ja-JP" altLang="en-US" sz="1000" dirty="0">
                <a:solidFill>
                  <a:srgbClr val="FF0000"/>
                </a:solidFill>
                <a:latin typeface="+mn-ea"/>
              </a:rPr>
              <a:t>　</a:t>
            </a:r>
            <a:r>
              <a:rPr kumimoji="1" lang="ja-JP" altLang="en-US" sz="1000" spc="-10" dirty="0">
                <a:latin typeface="+mn-ea"/>
              </a:rPr>
              <a:t>運送会社に日中訪問しても大半の車両が出払っており、会社からのヒアリングで台数の把握はしていても、車両の大きさや用途を理解していないことも</a:t>
            </a:r>
            <a:r>
              <a:rPr kumimoji="1" lang="ja-JP" altLang="en-US" sz="1000" spc="-20" dirty="0">
                <a:latin typeface="+mn-ea"/>
              </a:rPr>
              <a:t>あります。固定資産台帳には、車両名称・型式等が記載されているため、インターネット検索等でそれらを把握しておくことは大切な事前準備といえます。</a:t>
            </a:r>
            <a:endParaRPr kumimoji="1" lang="en-US" altLang="ja-JP" sz="1000" spc="-20" dirty="0">
              <a:latin typeface="+mn-ea"/>
            </a:endParaRPr>
          </a:p>
        </p:txBody>
      </p:sp>
      <p:sp>
        <p:nvSpPr>
          <p:cNvPr id="26" name="テキスト ボックス 25">
            <a:extLst>
              <a:ext uri="{FF2B5EF4-FFF2-40B4-BE49-F238E27FC236}">
                <a16:creationId xmlns:a16="http://schemas.microsoft.com/office/drawing/2014/main" id="{4B849F25-C05A-4664-B4D4-A95FFE37E46E}"/>
              </a:ext>
            </a:extLst>
          </p:cNvPr>
          <p:cNvSpPr txBox="1"/>
          <p:nvPr/>
        </p:nvSpPr>
        <p:spPr>
          <a:xfrm>
            <a:off x="174418" y="504438"/>
            <a:ext cx="8382986" cy="400110"/>
          </a:xfrm>
          <a:prstGeom prst="rect">
            <a:avLst/>
          </a:prstGeom>
          <a:noFill/>
        </p:spPr>
        <p:txBody>
          <a:bodyPr wrap="square" rtlCol="0">
            <a:spAutoFit/>
          </a:bodyPr>
          <a:lstStyle/>
          <a:p>
            <a:r>
              <a:rPr kumimoji="1" lang="ja-JP" altLang="en-US" sz="1000" dirty="0"/>
              <a:t>運送業とひとまとめでいっても、旅客運送業から海運業まで幅広くあります。今回は中小規模のトラック会社や建設関連の運送業にフォーカスします。燃料代の高騰等の外部要因により、損益が大きく影響されやすい面もありますが、基本的なポイントをまとめます。</a:t>
            </a:r>
            <a:endParaRPr kumimoji="1" lang="en-US" altLang="ja-JP" sz="1000" dirty="0"/>
          </a:p>
        </p:txBody>
      </p:sp>
      <p:cxnSp>
        <p:nvCxnSpPr>
          <p:cNvPr id="38" name="直線コネクタ 37">
            <a:extLst>
              <a:ext uri="{FF2B5EF4-FFF2-40B4-BE49-F238E27FC236}">
                <a16:creationId xmlns:a16="http://schemas.microsoft.com/office/drawing/2014/main" id="{9D664B51-6E98-15A3-1E24-C2EB4D40F937}"/>
              </a:ext>
            </a:extLst>
          </p:cNvPr>
          <p:cNvCxnSpPr/>
          <p:nvPr/>
        </p:nvCxnSpPr>
        <p:spPr>
          <a:xfrm>
            <a:off x="231982" y="53106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1" name="テキスト ボックス 5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grpSp>
        <p:nvGrpSpPr>
          <p:cNvPr id="52" name="グループ化 51">
            <a:extLst>
              <a:ext uri="{FF2B5EF4-FFF2-40B4-BE49-F238E27FC236}">
                <a16:creationId xmlns:a16="http://schemas.microsoft.com/office/drawing/2014/main" id="{5ED4B116-6557-E976-86C5-89CB54F2703A}"/>
              </a:ext>
            </a:extLst>
          </p:cNvPr>
          <p:cNvGrpSpPr/>
          <p:nvPr/>
        </p:nvGrpSpPr>
        <p:grpSpPr>
          <a:xfrm>
            <a:off x="829805" y="1964296"/>
            <a:ext cx="3509559" cy="2055303"/>
            <a:chOff x="361338" y="2707763"/>
            <a:chExt cx="3314700" cy="1833065"/>
          </a:xfrm>
        </p:grpSpPr>
        <p:pic>
          <p:nvPicPr>
            <p:cNvPr id="53" name="図 52">
              <a:extLst>
                <a:ext uri="{FF2B5EF4-FFF2-40B4-BE49-F238E27FC236}">
                  <a16:creationId xmlns:a16="http://schemas.microsoft.com/office/drawing/2014/main" id="{AC5830B6-2125-6197-6C6F-1C78940805CB}"/>
                </a:ext>
              </a:extLst>
            </p:cNvPr>
            <p:cNvPicPr>
              <a:picLocks noChangeAspect="1"/>
            </p:cNvPicPr>
            <p:nvPr/>
          </p:nvPicPr>
          <p:blipFill>
            <a:blip r:embed="rId2"/>
            <a:stretch>
              <a:fillRect/>
            </a:stretch>
          </p:blipFill>
          <p:spPr>
            <a:xfrm>
              <a:off x="361338" y="3067628"/>
              <a:ext cx="3314700" cy="1473200"/>
            </a:xfrm>
            <a:prstGeom prst="rect">
              <a:avLst/>
            </a:prstGeom>
          </p:spPr>
        </p:pic>
        <p:sp>
          <p:nvSpPr>
            <p:cNvPr id="54" name="正方形/長方形 53">
              <a:extLst>
                <a:ext uri="{FF2B5EF4-FFF2-40B4-BE49-F238E27FC236}">
                  <a16:creationId xmlns:a16="http://schemas.microsoft.com/office/drawing/2014/main" id="{166E954C-83D8-9464-84DA-383389DB0DE0}"/>
                </a:ext>
              </a:extLst>
            </p:cNvPr>
            <p:cNvSpPr/>
            <p:nvPr/>
          </p:nvSpPr>
          <p:spPr>
            <a:xfrm>
              <a:off x="709162" y="2707763"/>
              <a:ext cx="2376326" cy="272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（図１）標準的な運送業の損益計算書</a:t>
              </a:r>
            </a:p>
          </p:txBody>
        </p:sp>
      </p:grpSp>
      <p:grpSp>
        <p:nvGrpSpPr>
          <p:cNvPr id="55" name="グループ化 54">
            <a:extLst>
              <a:ext uri="{FF2B5EF4-FFF2-40B4-BE49-F238E27FC236}">
                <a16:creationId xmlns:a16="http://schemas.microsoft.com/office/drawing/2014/main" id="{97AD5710-3B6B-E975-4697-6A1A52B6A616}"/>
              </a:ext>
            </a:extLst>
          </p:cNvPr>
          <p:cNvGrpSpPr/>
          <p:nvPr/>
        </p:nvGrpSpPr>
        <p:grpSpPr>
          <a:xfrm>
            <a:off x="5154585" y="1938409"/>
            <a:ext cx="3953296" cy="1891315"/>
            <a:chOff x="5947287" y="2707969"/>
            <a:chExt cx="3733800" cy="1686809"/>
          </a:xfrm>
        </p:grpSpPr>
        <p:pic>
          <p:nvPicPr>
            <p:cNvPr id="56" name="図 55">
              <a:extLst>
                <a:ext uri="{FF2B5EF4-FFF2-40B4-BE49-F238E27FC236}">
                  <a16:creationId xmlns:a16="http://schemas.microsoft.com/office/drawing/2014/main" id="{84118C4A-841E-FFDE-4217-5E95ABE585B0}"/>
                </a:ext>
              </a:extLst>
            </p:cNvPr>
            <p:cNvPicPr>
              <a:picLocks noChangeAspect="1"/>
            </p:cNvPicPr>
            <p:nvPr/>
          </p:nvPicPr>
          <p:blipFill>
            <a:blip r:embed="rId3"/>
            <a:stretch>
              <a:fillRect/>
            </a:stretch>
          </p:blipFill>
          <p:spPr>
            <a:xfrm>
              <a:off x="5947287" y="3067628"/>
              <a:ext cx="3733800" cy="1327150"/>
            </a:xfrm>
            <a:prstGeom prst="rect">
              <a:avLst/>
            </a:prstGeom>
          </p:spPr>
        </p:pic>
        <p:sp>
          <p:nvSpPr>
            <p:cNvPr id="57" name="正方形/長方形 56">
              <a:extLst>
                <a:ext uri="{FF2B5EF4-FFF2-40B4-BE49-F238E27FC236}">
                  <a16:creationId xmlns:a16="http://schemas.microsoft.com/office/drawing/2014/main" id="{7348F2FF-EBEE-286C-97BF-2DBA641F7D46}"/>
                </a:ext>
              </a:extLst>
            </p:cNvPr>
            <p:cNvSpPr/>
            <p:nvPr/>
          </p:nvSpPr>
          <p:spPr>
            <a:xfrm>
              <a:off x="6206922" y="2707969"/>
              <a:ext cx="3277426" cy="2727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（図２）中小規模の運送業にみられる損益計算書</a:t>
              </a:r>
            </a:p>
          </p:txBody>
        </p:sp>
      </p:gr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55</a:t>
            </a:fld>
            <a:endParaRPr kumimoji="1" lang="ja-JP" altLang="en-US"/>
          </a:p>
        </p:txBody>
      </p:sp>
      <p:cxnSp>
        <p:nvCxnSpPr>
          <p:cNvPr id="37" name="直線コネクタ 3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58335" y="3709987"/>
            <a:ext cx="1001409" cy="13255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lvl="0" defTabSz="914400" eaLnBrk="0" fontAlgn="base" hangingPunct="0">
              <a:lnSpc>
                <a:spcPts val="1000"/>
              </a:lnSpc>
              <a:spcBef>
                <a:spcPct val="0"/>
              </a:spcBef>
              <a:spcAft>
                <a:spcPct val="0"/>
              </a:spcAft>
            </a:pPr>
            <a:r>
              <a:rPr lang="ja-JP" altLang="ja-JP" sz="1000" dirty="0">
                <a:solidFill>
                  <a:srgbClr val="000000"/>
                </a:solidFill>
                <a:latin typeface="ＭＳ Ｐ明朝" panose="02020600040205080304" pitchFamily="18" charset="-128"/>
                <a:ea typeface="ＭＳ Ｐ明朝" panose="02020600040205080304" pitchFamily="18" charset="-128"/>
              </a:rPr>
              <a:t>一般管理費計</a:t>
            </a:r>
            <a:endParaRPr lang="ja-JP" altLang="ja-JP" sz="1000" dirty="0">
              <a:solidFill>
                <a:schemeClr val="tx1"/>
              </a:solidFill>
              <a:latin typeface="Arial" panose="020B0604020202020204" pitchFamily="34" charset="0"/>
            </a:endParaRPr>
          </a:p>
        </p:txBody>
      </p:sp>
      <p:cxnSp>
        <p:nvCxnSpPr>
          <p:cNvPr id="39" name="直線コネクタ 38">
            <a:extLst>
              <a:ext uri="{FF2B5EF4-FFF2-40B4-BE49-F238E27FC236}">
                <a16:creationId xmlns:a16="http://schemas.microsoft.com/office/drawing/2014/main" id="{6953F065-07C0-479B-ADBB-DF89BC859277}"/>
              </a:ext>
            </a:extLst>
          </p:cNvPr>
          <p:cNvCxnSpPr/>
          <p:nvPr/>
        </p:nvCxnSpPr>
        <p:spPr>
          <a:xfrm>
            <a:off x="228079" y="66787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829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2" y="652947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39" y="498801"/>
            <a:ext cx="8381191"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ここでは、企業の事業性や経営改善の可能性を判断するために必要な基本的なポイントをまとめます。</a:t>
            </a:r>
            <a:endParaRPr kumimoji="1" lang="en-US" altLang="ja-JP" sz="1000" dirty="0"/>
          </a:p>
        </p:txBody>
      </p:sp>
      <p:grpSp>
        <p:nvGrpSpPr>
          <p:cNvPr id="6" name="グループ化 5">
            <a:extLst>
              <a:ext uri="{FF2B5EF4-FFF2-40B4-BE49-F238E27FC236}">
                <a16:creationId xmlns:a16="http://schemas.microsoft.com/office/drawing/2014/main" id="{C8E864B8-DD40-E7D9-EEE7-09DD732507B0}"/>
              </a:ext>
            </a:extLst>
          </p:cNvPr>
          <p:cNvGrpSpPr/>
          <p:nvPr/>
        </p:nvGrpSpPr>
        <p:grpSpPr>
          <a:xfrm>
            <a:off x="309222" y="1060705"/>
            <a:ext cx="2882197" cy="720000"/>
            <a:chOff x="333374" y="827159"/>
            <a:chExt cx="2882197" cy="720000"/>
          </a:xfrm>
        </p:grpSpPr>
        <p:grpSp>
          <p:nvGrpSpPr>
            <p:cNvPr id="7" name="グループ化 6">
              <a:extLst>
                <a:ext uri="{FF2B5EF4-FFF2-40B4-BE49-F238E27FC236}">
                  <a16:creationId xmlns:a16="http://schemas.microsoft.com/office/drawing/2014/main" id="{774031AB-CB89-FE34-E451-9137361D784C}"/>
                </a:ext>
              </a:extLst>
            </p:cNvPr>
            <p:cNvGrpSpPr/>
            <p:nvPr/>
          </p:nvGrpSpPr>
          <p:grpSpPr>
            <a:xfrm>
              <a:off x="333374" y="827159"/>
              <a:ext cx="1088129" cy="720000"/>
              <a:chOff x="295274" y="1561214"/>
              <a:chExt cx="1088129" cy="720000"/>
            </a:xfrm>
          </p:grpSpPr>
          <p:sp>
            <p:nvSpPr>
              <p:cNvPr id="9" name="楕円 8">
                <a:extLst>
                  <a:ext uri="{FF2B5EF4-FFF2-40B4-BE49-F238E27FC236}">
                    <a16:creationId xmlns:a16="http://schemas.microsoft.com/office/drawing/2014/main" id="{A3CFFD3E-1D91-7DE5-60AA-E29820C4F11B}"/>
                  </a:ext>
                </a:extLst>
              </p:cNvPr>
              <p:cNvSpPr/>
              <p:nvPr/>
            </p:nvSpPr>
            <p:spPr>
              <a:xfrm>
                <a:off x="295274" y="1561214"/>
                <a:ext cx="720000" cy="720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6565E98-6E90-CA03-652D-CA52651602D9}"/>
                  </a:ext>
                </a:extLst>
              </p:cNvPr>
              <p:cNvSpPr txBox="1"/>
              <p:nvPr/>
            </p:nvSpPr>
            <p:spPr>
              <a:xfrm>
                <a:off x="297553" y="1624984"/>
                <a:ext cx="1085850" cy="584775"/>
              </a:xfrm>
              <a:prstGeom prst="rect">
                <a:avLst/>
              </a:prstGeom>
              <a:noFill/>
              <a:ln>
                <a:noFill/>
              </a:ln>
            </p:spPr>
            <p:txBody>
              <a:bodyPr wrap="square" rtlCol="0">
                <a:spAutoFit/>
              </a:bodyPr>
              <a:lstStyle/>
              <a:p>
                <a:r>
                  <a:rPr kumimoji="1" lang="ja-JP" altLang="en-US" sz="32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FE7D14C6-2BAB-D3BA-AD61-A711B530CEBB}"/>
                </a:ext>
              </a:extLst>
            </p:cNvPr>
            <p:cNvSpPr/>
            <p:nvPr/>
          </p:nvSpPr>
          <p:spPr>
            <a:xfrm>
              <a:off x="1234370" y="87802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運転手の内訳</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85681C76-AE5F-7DE2-2DA3-D2CCEC992BA1}"/>
              </a:ext>
            </a:extLst>
          </p:cNvPr>
          <p:cNvSpPr txBox="1"/>
          <p:nvPr/>
        </p:nvSpPr>
        <p:spPr>
          <a:xfrm>
            <a:off x="3235139" y="1063854"/>
            <a:ext cx="6305451" cy="707886"/>
          </a:xfrm>
          <a:prstGeom prst="rect">
            <a:avLst/>
          </a:prstGeom>
          <a:noFill/>
        </p:spPr>
        <p:txBody>
          <a:bodyPr wrap="square" rtlCol="0">
            <a:spAutoFit/>
          </a:bodyPr>
          <a:lstStyle/>
          <a:p>
            <a:r>
              <a:rPr kumimoji="1" lang="ja-JP" altLang="en-US" sz="1000" dirty="0">
                <a:latin typeface="+mn-ea"/>
              </a:rPr>
              <a:t>□　運転手の人数・年齢（運転手台帳があれば必ず入手し確認する）</a:t>
            </a:r>
            <a:endParaRPr kumimoji="1" lang="en-US" altLang="ja-JP" sz="1000" dirty="0">
              <a:latin typeface="+mn-ea"/>
            </a:endParaRPr>
          </a:p>
          <a:p>
            <a:r>
              <a:rPr kumimoji="1" lang="ja-JP" altLang="en-US" sz="1000" dirty="0">
                <a:latin typeface="+mn-ea"/>
              </a:rPr>
              <a:t>□　人手不足が顕著な業種、「運転手の人数 ≒ 確保可能な売上高」という側面もある</a:t>
            </a:r>
            <a:endParaRPr kumimoji="1" lang="en-US" altLang="ja-JP" sz="1000" dirty="0">
              <a:latin typeface="+mn-ea"/>
            </a:endParaRPr>
          </a:p>
          <a:p>
            <a:r>
              <a:rPr kumimoji="1" lang="ja-JP" altLang="en-US" sz="1000" dirty="0">
                <a:latin typeface="+mn-ea"/>
              </a:rPr>
              <a:t>□　免許種類とその免許を保有する人数を確認する（例えば、トレーラーを運転できる人の人数等）</a:t>
            </a:r>
            <a:endParaRPr kumimoji="1" lang="en-US" altLang="ja-JP" sz="1000" dirty="0">
              <a:latin typeface="+mn-ea"/>
            </a:endParaRPr>
          </a:p>
          <a:p>
            <a:r>
              <a:rPr kumimoji="1" lang="ja-JP" altLang="en-US" sz="1000" dirty="0">
                <a:latin typeface="+mn-ea"/>
              </a:rPr>
              <a:t>□　勤務年数も必ず確認する（勤務年数平均の長短≒職場環境の良し悪し）</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329B1F7D-246A-DEF9-44ED-B6023FEF5673}"/>
              </a:ext>
            </a:extLst>
          </p:cNvPr>
          <p:cNvSpPr txBox="1"/>
          <p:nvPr/>
        </p:nvSpPr>
        <p:spPr>
          <a:xfrm>
            <a:off x="534390" y="1880092"/>
            <a:ext cx="8906493" cy="938719"/>
          </a:xfrm>
          <a:prstGeom prst="rect">
            <a:avLst/>
          </a:prstGeom>
          <a:noFill/>
        </p:spPr>
        <p:txBody>
          <a:bodyPr wrap="square" rtlCol="0">
            <a:spAutoFit/>
          </a:bodyPr>
          <a:lstStyle/>
          <a:p>
            <a:pPr>
              <a:spcAft>
                <a:spcPts val="600"/>
              </a:spcAft>
            </a:pPr>
            <a:r>
              <a:rPr kumimoji="1" lang="ja-JP" altLang="en-US" sz="1000" dirty="0"/>
              <a:t>　運送業も建設業と同じく、人手不足が顕在化している業種です。従って、利益額に見合う人数や人件費に合わせるような短期的な人的リストラを安易に行うと、事業維持に必要な運転手の士気の低下や会社への不信感で次々に退職していくような事態を招く危険性もあります。</a:t>
            </a:r>
          </a:p>
          <a:p>
            <a:r>
              <a:rPr kumimoji="1" lang="ja-JP" altLang="en-US" sz="1000" dirty="0"/>
              <a:t>　</a:t>
            </a:r>
            <a:r>
              <a:rPr kumimoji="1" lang="ja-JP" altLang="en-US" sz="1000" spc="-10" dirty="0"/>
              <a:t>一方で、売り手市場であるにも関わらず、運転手の勤務年数が総じて長い会社等は、数字では判別しにくい職場環境や経営者の人柄が影響していること</a:t>
            </a:r>
            <a:r>
              <a:rPr kumimoji="1" lang="ja-JP" altLang="en-US" sz="1000" dirty="0"/>
              <a:t>も想像されます。燃料費高騰等、個社単位ではコントロールが効かない外的要因を受けやすい業種のため、損益推移の前年比較ばかりではなく、運転手の定着状況を事業性評価の視点に加えるなどの観点は、業界特性の理解との親和性を高める要素になると考えられます。</a:t>
            </a:r>
            <a:endParaRPr kumimoji="1" lang="en-US" altLang="ja-JP" sz="1000" dirty="0"/>
          </a:p>
        </p:txBody>
      </p:sp>
      <p:grpSp>
        <p:nvGrpSpPr>
          <p:cNvPr id="13" name="グループ化 12">
            <a:extLst>
              <a:ext uri="{FF2B5EF4-FFF2-40B4-BE49-F238E27FC236}">
                <a16:creationId xmlns:a16="http://schemas.microsoft.com/office/drawing/2014/main" id="{8CD6D6B2-F791-FE09-9485-F8314D2301BF}"/>
              </a:ext>
            </a:extLst>
          </p:cNvPr>
          <p:cNvGrpSpPr/>
          <p:nvPr/>
        </p:nvGrpSpPr>
        <p:grpSpPr>
          <a:xfrm>
            <a:off x="325848" y="3140903"/>
            <a:ext cx="2865571" cy="720000"/>
            <a:chOff x="333374" y="1883470"/>
            <a:chExt cx="2870303" cy="720000"/>
          </a:xfrm>
        </p:grpSpPr>
        <p:grpSp>
          <p:nvGrpSpPr>
            <p:cNvPr id="14" name="グループ化 13">
              <a:extLst>
                <a:ext uri="{FF2B5EF4-FFF2-40B4-BE49-F238E27FC236}">
                  <a16:creationId xmlns:a16="http://schemas.microsoft.com/office/drawing/2014/main" id="{466FFFD6-C19B-9D39-A169-A87CAAADBF63}"/>
                </a:ext>
              </a:extLst>
            </p:cNvPr>
            <p:cNvGrpSpPr/>
            <p:nvPr/>
          </p:nvGrpSpPr>
          <p:grpSpPr>
            <a:xfrm>
              <a:off x="333374" y="1883470"/>
              <a:ext cx="1104328" cy="720000"/>
              <a:chOff x="2409824" y="3038474"/>
              <a:chExt cx="1104328" cy="720000"/>
            </a:xfrm>
          </p:grpSpPr>
          <p:sp>
            <p:nvSpPr>
              <p:cNvPr id="16" name="楕円 15">
                <a:extLst>
                  <a:ext uri="{FF2B5EF4-FFF2-40B4-BE49-F238E27FC236}">
                    <a16:creationId xmlns:a16="http://schemas.microsoft.com/office/drawing/2014/main" id="{915D027C-0367-317D-E7F7-7673DE79186D}"/>
                  </a:ext>
                </a:extLst>
              </p:cNvPr>
              <p:cNvSpPr/>
              <p:nvPr/>
            </p:nvSpPr>
            <p:spPr>
              <a:xfrm>
                <a:off x="2409824" y="3038474"/>
                <a:ext cx="720000" cy="720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7886A39-DE91-F933-8B65-AFE6B65E42FC}"/>
                  </a:ext>
                </a:extLst>
              </p:cNvPr>
              <p:cNvSpPr txBox="1"/>
              <p:nvPr/>
            </p:nvSpPr>
            <p:spPr>
              <a:xfrm>
                <a:off x="2428302" y="3107557"/>
                <a:ext cx="1085850" cy="584775"/>
              </a:xfrm>
              <a:prstGeom prst="rect">
                <a:avLst/>
              </a:prstGeom>
              <a:noFill/>
              <a:ln>
                <a:noFill/>
              </a:ln>
            </p:spPr>
            <p:txBody>
              <a:bodyPr wrap="square" rtlCol="0">
                <a:spAutoFit/>
              </a:bodyPr>
              <a:lstStyle/>
              <a:p>
                <a:r>
                  <a:rPr kumimoji="1" lang="ja-JP" altLang="en-US" sz="3200" b="1" i="1" dirty="0">
                    <a:solidFill>
                      <a:schemeClr val="accent2">
                        <a:lumMod val="60000"/>
                        <a:lumOff val="40000"/>
                      </a:schemeClr>
                    </a:solidFill>
                    <a:latin typeface="Britannic Bold" panose="020B0903060703020204" pitchFamily="34" charset="0"/>
                  </a:rPr>
                  <a:t>２</a:t>
                </a:r>
              </a:p>
            </p:txBody>
          </p:sp>
        </p:grpSp>
        <p:sp>
          <p:nvSpPr>
            <p:cNvPr id="15" name="正方形/長方形 14">
              <a:extLst>
                <a:ext uri="{FF2B5EF4-FFF2-40B4-BE49-F238E27FC236}">
                  <a16:creationId xmlns:a16="http://schemas.microsoft.com/office/drawing/2014/main" id="{2DFF3B82-C8DA-8BA3-262D-77A715C3468D}"/>
                </a:ext>
              </a:extLst>
            </p:cNvPr>
            <p:cNvSpPr/>
            <p:nvPr/>
          </p:nvSpPr>
          <p:spPr>
            <a:xfrm>
              <a:off x="1266268" y="1949364"/>
              <a:ext cx="1937409"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キーマンの把握</a:t>
              </a:r>
              <a:endParaRPr kumimoji="1" lang="en-US" altLang="ja-JP" sz="1400" b="1" dirty="0">
                <a:solidFill>
                  <a:schemeClr val="tx1"/>
                </a:solidFill>
              </a:endParaRPr>
            </a:p>
            <a:p>
              <a:pPr algn="ctr"/>
              <a:r>
                <a:rPr kumimoji="1" lang="ja-JP" altLang="en-US" sz="1400" b="1" dirty="0">
                  <a:solidFill>
                    <a:schemeClr val="tx1"/>
                  </a:solidFill>
                </a:rPr>
                <a:t>（配車係）</a:t>
              </a:r>
              <a:endParaRPr kumimoji="1" lang="en-US" altLang="ja-JP" sz="1400" b="1" dirty="0">
                <a:solidFill>
                  <a:schemeClr val="tx1"/>
                </a:solidFill>
              </a:endParaRPr>
            </a:p>
          </p:txBody>
        </p:sp>
      </p:grpSp>
      <p:sp>
        <p:nvSpPr>
          <p:cNvPr id="18" name="テキスト ボックス 17">
            <a:extLst>
              <a:ext uri="{FF2B5EF4-FFF2-40B4-BE49-F238E27FC236}">
                <a16:creationId xmlns:a16="http://schemas.microsoft.com/office/drawing/2014/main" id="{DFAB2434-B692-D273-3C2E-F1E6CBC7ACE6}"/>
              </a:ext>
            </a:extLst>
          </p:cNvPr>
          <p:cNvSpPr txBox="1"/>
          <p:nvPr/>
        </p:nvSpPr>
        <p:spPr>
          <a:xfrm>
            <a:off x="3235139" y="3137881"/>
            <a:ext cx="6456206" cy="707886"/>
          </a:xfrm>
          <a:prstGeom prst="rect">
            <a:avLst/>
          </a:prstGeom>
          <a:noFill/>
        </p:spPr>
        <p:txBody>
          <a:bodyPr wrap="square" rtlCol="0">
            <a:spAutoFit/>
          </a:bodyPr>
          <a:lstStyle/>
          <a:p>
            <a:r>
              <a:rPr kumimoji="1" lang="ja-JP" altLang="en-US" sz="1000" dirty="0"/>
              <a:t>□　配車係の経歴・勤務年数・年齢等の把握</a:t>
            </a:r>
            <a:endParaRPr kumimoji="1" lang="en-US" altLang="ja-JP" sz="1000" dirty="0"/>
          </a:p>
          <a:p>
            <a:r>
              <a:rPr kumimoji="1" lang="ja-JP" altLang="en-US" sz="1000" dirty="0"/>
              <a:t>□　事業性把握の深耕局面や再生局面では、配車係からのヒアリングを行うとよい</a:t>
            </a:r>
            <a:endParaRPr kumimoji="1" lang="en-US" altLang="ja-JP" sz="1000" dirty="0"/>
          </a:p>
          <a:p>
            <a:r>
              <a:rPr kumimoji="1" lang="ja-JP" altLang="en-US" sz="1000" dirty="0"/>
              <a:t>□　配車係の手腕で売上獲得能力や庸車（外注）効率が決まることが大半</a:t>
            </a:r>
            <a:endParaRPr kumimoji="1" lang="en-US" altLang="ja-JP" sz="1000" dirty="0"/>
          </a:p>
          <a:p>
            <a:r>
              <a:rPr kumimoji="1" lang="ja-JP" altLang="en-US" sz="1000" dirty="0"/>
              <a:t>□　配車係は、荷主の詳細についても最も詳しいためヒアリングを行うとよい</a:t>
            </a:r>
            <a:endParaRPr kumimoji="1" lang="en-US" altLang="ja-JP" sz="1000" dirty="0"/>
          </a:p>
        </p:txBody>
      </p:sp>
      <p:sp>
        <p:nvSpPr>
          <p:cNvPr id="19" name="テキスト ボックス 18">
            <a:extLst>
              <a:ext uri="{FF2B5EF4-FFF2-40B4-BE49-F238E27FC236}">
                <a16:creationId xmlns:a16="http://schemas.microsoft.com/office/drawing/2014/main" id="{B5860C3E-594E-00C8-CAD6-E80DBA604D49}"/>
              </a:ext>
            </a:extLst>
          </p:cNvPr>
          <p:cNvSpPr txBox="1"/>
          <p:nvPr/>
        </p:nvSpPr>
        <p:spPr>
          <a:xfrm>
            <a:off x="534390" y="3962340"/>
            <a:ext cx="8906493" cy="1400383"/>
          </a:xfrm>
          <a:prstGeom prst="rect">
            <a:avLst/>
          </a:prstGeom>
          <a:noFill/>
        </p:spPr>
        <p:txBody>
          <a:bodyPr wrap="square" rtlCol="0">
            <a:spAutoFit/>
          </a:bodyPr>
          <a:lstStyle/>
          <a:p>
            <a:pPr>
              <a:spcAft>
                <a:spcPts val="600"/>
              </a:spcAft>
            </a:pPr>
            <a:r>
              <a:rPr kumimoji="1" lang="ja-JP" altLang="en-US" sz="1000" dirty="0"/>
              <a:t>　配車係は建設業であれば積算担当者と同じで、基本的に売上確保の起点となるキーマンといえます。一般に中小運送業の場合、定時定期的な仕事だけで損益分岐点を超える売上高を確保することは難しく、「明日の仕事は今日の夕方に固まる」といわれるような、スポットや飛び込みと呼ばれる仕事を、細かく</a:t>
            </a:r>
            <a:r>
              <a:rPr kumimoji="1" lang="ja-JP" altLang="en-US" sz="1000" spc="30" dirty="0"/>
              <a:t>紡ぎ合わせて採算性を上げるケースが多いことが特徴です。その時には配車係が最も力を発揮します。仕事の内容、現場の状況、運転手の腕、</a:t>
            </a:r>
            <a:r>
              <a:rPr kumimoji="1" lang="ja-JP" altLang="en-US" sz="1000" spc="20" dirty="0"/>
              <a:t>車両の</a:t>
            </a:r>
            <a:r>
              <a:rPr kumimoji="1" lang="ja-JP" altLang="en-US" sz="1000" dirty="0"/>
              <a:t>運行状況等、様々なことを考慮し効率良く車を割り振ったり、場合によっては庸車（外注）を手配したりするなどして、荷主の突発的なニーズに応えていく必要があります。また、同業他社から依頼される庸車の仕事も柔軟に受けて協力するなど、他社との関係性を良好に維持することにも注力しないと、自社が手詰まりの時に協力を得ることはできません。</a:t>
            </a:r>
            <a:endParaRPr kumimoji="1" lang="en-US" altLang="ja-JP" sz="1000" dirty="0"/>
          </a:p>
          <a:p>
            <a:r>
              <a:rPr kumimoji="1" lang="ja-JP" altLang="en-US" sz="1000" dirty="0"/>
              <a:t>　最後に、配車係は日々の仕事の割振りの中心におり、荷主の詳細にも詳しいため、例えば「大手荷主への依存度の高さ」「荷主数の多さ・少なさ」等からくる会社の問題点や課題についても、最も現実的な目線で把握していることが多いと思われます。</a:t>
            </a:r>
            <a:endParaRPr kumimoji="1" lang="en-US" altLang="ja-JP" sz="1000" dirty="0"/>
          </a:p>
        </p:txBody>
      </p:sp>
      <p:cxnSp>
        <p:nvCxnSpPr>
          <p:cNvPr id="20" name="直線コネクタ 19">
            <a:extLst>
              <a:ext uri="{FF2B5EF4-FFF2-40B4-BE49-F238E27FC236}">
                <a16:creationId xmlns:a16="http://schemas.microsoft.com/office/drawing/2014/main" id="{108938C7-2640-9CFE-CCA7-075FCA655DAA}"/>
              </a:ext>
            </a:extLst>
          </p:cNvPr>
          <p:cNvCxnSpPr/>
          <p:nvPr/>
        </p:nvCxnSpPr>
        <p:spPr>
          <a:xfrm>
            <a:off x="252411" y="295536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FCE4F334-CA71-4D18-20C6-8DD6B828EBBF}"/>
              </a:ext>
            </a:extLst>
          </p:cNvPr>
          <p:cNvGrpSpPr/>
          <p:nvPr/>
        </p:nvGrpSpPr>
        <p:grpSpPr>
          <a:xfrm>
            <a:off x="326345" y="5573720"/>
            <a:ext cx="2865074" cy="720000"/>
            <a:chOff x="333374" y="2994009"/>
            <a:chExt cx="2865074" cy="720000"/>
          </a:xfrm>
        </p:grpSpPr>
        <p:grpSp>
          <p:nvGrpSpPr>
            <p:cNvPr id="22" name="グループ化 21">
              <a:extLst>
                <a:ext uri="{FF2B5EF4-FFF2-40B4-BE49-F238E27FC236}">
                  <a16:creationId xmlns:a16="http://schemas.microsoft.com/office/drawing/2014/main" id="{EA51D9BD-BA4D-E09A-533F-FA40F9088D25}"/>
                </a:ext>
              </a:extLst>
            </p:cNvPr>
            <p:cNvGrpSpPr/>
            <p:nvPr/>
          </p:nvGrpSpPr>
          <p:grpSpPr>
            <a:xfrm>
              <a:off x="333374" y="2994009"/>
              <a:ext cx="1096362" cy="720000"/>
              <a:chOff x="2409824" y="3038474"/>
              <a:chExt cx="1096362" cy="720000"/>
            </a:xfrm>
            <a:noFill/>
          </p:grpSpPr>
          <p:sp>
            <p:nvSpPr>
              <p:cNvPr id="24" name="楕円 23">
                <a:extLst>
                  <a:ext uri="{FF2B5EF4-FFF2-40B4-BE49-F238E27FC236}">
                    <a16:creationId xmlns:a16="http://schemas.microsoft.com/office/drawing/2014/main" id="{AEEF05C2-0EAF-A524-7637-253D14532461}"/>
                  </a:ext>
                </a:extLst>
              </p:cNvPr>
              <p:cNvSpPr/>
              <p:nvPr/>
            </p:nvSpPr>
            <p:spPr>
              <a:xfrm>
                <a:off x="2409824" y="3038474"/>
                <a:ext cx="720000" cy="720000"/>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7465640-6DCC-8601-2CE5-BC40285C7839}"/>
                  </a:ext>
                </a:extLst>
              </p:cNvPr>
              <p:cNvSpPr txBox="1"/>
              <p:nvPr/>
            </p:nvSpPr>
            <p:spPr>
              <a:xfrm>
                <a:off x="2420336" y="3112143"/>
                <a:ext cx="1085850" cy="584775"/>
              </a:xfrm>
              <a:prstGeom prst="rect">
                <a:avLst/>
              </a:prstGeom>
              <a:grpFill/>
              <a:ln>
                <a:noFill/>
              </a:ln>
            </p:spPr>
            <p:txBody>
              <a:bodyPr wrap="square" rtlCol="0">
                <a:spAutoFit/>
              </a:bodyPr>
              <a:lstStyle/>
              <a:p>
                <a:r>
                  <a:rPr kumimoji="1" lang="ja-JP" altLang="en-US" sz="3200" b="1" i="1" dirty="0">
                    <a:solidFill>
                      <a:schemeClr val="accent6">
                        <a:lumMod val="60000"/>
                        <a:lumOff val="40000"/>
                      </a:schemeClr>
                    </a:solidFill>
                    <a:latin typeface="Britannic Bold" panose="020B0903060703020204" pitchFamily="34" charset="0"/>
                  </a:rPr>
                  <a:t>３</a:t>
                </a:r>
              </a:p>
            </p:txBody>
          </p:sp>
        </p:grpSp>
        <p:sp>
          <p:nvSpPr>
            <p:cNvPr id="23" name="正方形/長方形 22">
              <a:extLst>
                <a:ext uri="{FF2B5EF4-FFF2-40B4-BE49-F238E27FC236}">
                  <a16:creationId xmlns:a16="http://schemas.microsoft.com/office/drawing/2014/main" id="{4AC3C355-EBBB-4FFD-644D-C71FADA8EBBE}"/>
                </a:ext>
              </a:extLst>
            </p:cNvPr>
            <p:cNvSpPr/>
            <p:nvPr/>
          </p:nvSpPr>
          <p:spPr>
            <a:xfrm>
              <a:off x="1234369" y="3067678"/>
              <a:ext cx="1964079"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特殊車両への注目</a:t>
              </a:r>
              <a:endParaRPr kumimoji="1" lang="en-US" altLang="ja-JP" sz="1400" b="1" dirty="0">
                <a:solidFill>
                  <a:schemeClr val="tx1"/>
                </a:solidFill>
              </a:endParaRPr>
            </a:p>
          </p:txBody>
        </p:sp>
      </p:grpSp>
      <p:cxnSp>
        <p:nvCxnSpPr>
          <p:cNvPr id="27" name="直線コネクタ 26">
            <a:extLst>
              <a:ext uri="{FF2B5EF4-FFF2-40B4-BE49-F238E27FC236}">
                <a16:creationId xmlns:a16="http://schemas.microsoft.com/office/drawing/2014/main" id="{E8DC17F8-12D6-45E1-22FA-D0DC24DD42A7}"/>
              </a:ext>
            </a:extLst>
          </p:cNvPr>
          <p:cNvCxnSpPr/>
          <p:nvPr/>
        </p:nvCxnSpPr>
        <p:spPr>
          <a:xfrm>
            <a:off x="231775" y="545714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AD5F2BA-C247-671C-EB3F-2CF91D3E3DAB}"/>
              </a:ext>
            </a:extLst>
          </p:cNvPr>
          <p:cNvSpPr txBox="1"/>
          <p:nvPr/>
        </p:nvSpPr>
        <p:spPr>
          <a:xfrm>
            <a:off x="3235139" y="5561482"/>
            <a:ext cx="6316350" cy="861774"/>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例えば、ダンプ会社に１台だけある大型の冷凍箱車、食品配送が主業の会社に１台だけある平ボディ等、</a:t>
            </a:r>
            <a:endParaRPr kumimoji="1" lang="en-US" altLang="ja-JP" sz="1000" spc="-40" dirty="0">
              <a:latin typeface="+mn-ea"/>
            </a:endParaRPr>
          </a:p>
          <a:p>
            <a:r>
              <a:rPr kumimoji="1" lang="ja-JP" altLang="en-US" sz="1000" spc="-40" dirty="0">
                <a:latin typeface="+mn-ea"/>
              </a:rPr>
              <a:t>　　主業と異なる分野の車両</a:t>
            </a:r>
            <a:endParaRPr kumimoji="1" lang="en-US" altLang="ja-JP" sz="1000" spc="-40" dirty="0">
              <a:latin typeface="+mn-ea"/>
            </a:endParaRPr>
          </a:p>
          <a:p>
            <a:r>
              <a:rPr kumimoji="1" lang="ja-JP" altLang="en-US" sz="1000" dirty="0">
                <a:latin typeface="+mn-ea"/>
              </a:rPr>
              <a:t>□　それらが大きな利益部門になっていたり、逆にボトルネックになっていたりすることも少なくない</a:t>
            </a:r>
            <a:endParaRPr kumimoji="1" lang="en-US" altLang="ja-JP" sz="1000" dirty="0">
              <a:latin typeface="+mn-ea"/>
            </a:endParaRPr>
          </a:p>
          <a:p>
            <a:r>
              <a:rPr kumimoji="1" lang="ja-JP" altLang="en-US" sz="1000" dirty="0">
                <a:latin typeface="+mn-ea"/>
              </a:rPr>
              <a:t>□　</a:t>
            </a:r>
            <a:r>
              <a:rPr kumimoji="1" lang="ja-JP" altLang="en-US" sz="1000" spc="-30" dirty="0">
                <a:latin typeface="+mn-ea"/>
              </a:rPr>
              <a:t>特に収益の改善が必要な企業については、個車別の採算分析が必要な場面もあるとは思うが、特殊車両</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に絞った聞き取りや分析は、支援の初動において問題把握の糸口になることもある</a:t>
            </a:r>
            <a:endParaRPr kumimoji="1" lang="en-US" altLang="ja-JP" sz="1000" dirty="0">
              <a:latin typeface="+mn-ea"/>
            </a:endParaRPr>
          </a:p>
        </p:txBody>
      </p: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56</a:t>
            </a:fld>
            <a:endParaRPr kumimoji="1" lang="ja-JP" altLang="en-US"/>
          </a:p>
        </p:txBody>
      </p:sp>
      <p:cxnSp>
        <p:nvCxnSpPr>
          <p:cNvPr id="31" name="直線コネクタ 3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852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a:extLst>
              <a:ext uri="{FF2B5EF4-FFF2-40B4-BE49-F238E27FC236}">
                <a16:creationId xmlns:a16="http://schemas.microsoft.com/office/drawing/2014/main" id="{896CD081-4DAC-45AD-3024-2CA0BC1F36AF}"/>
              </a:ext>
            </a:extLst>
          </p:cNvPr>
          <p:cNvSpPr txBox="1"/>
          <p:nvPr/>
        </p:nvSpPr>
        <p:spPr>
          <a:xfrm>
            <a:off x="7063785" y="5321772"/>
            <a:ext cx="1098447" cy="553998"/>
          </a:xfrm>
          <a:prstGeom prst="rect">
            <a:avLst/>
          </a:prstGeom>
          <a:noFill/>
        </p:spPr>
        <p:txBody>
          <a:bodyPr wrap="square" rtlCol="0">
            <a:spAutoFit/>
          </a:bodyPr>
          <a:lstStyle/>
          <a:p>
            <a:pPr algn="ctr"/>
            <a:r>
              <a:rPr kumimoji="1" lang="ja-JP" altLang="en-US" b="1" dirty="0"/>
              <a:t>車上</a:t>
            </a:r>
            <a:endParaRPr kumimoji="1" lang="en-US" altLang="ja-JP" b="1" dirty="0"/>
          </a:p>
          <a:p>
            <a:pPr algn="ctr"/>
            <a:r>
              <a:rPr kumimoji="1" lang="ja-JP" altLang="en-US" sz="1200" b="1" dirty="0"/>
              <a:t>渡し</a:t>
            </a:r>
            <a:endParaRPr kumimoji="1" lang="en-US" altLang="ja-JP" sz="1200" b="1" dirty="0"/>
          </a:p>
        </p:txBody>
      </p:sp>
      <p:sp>
        <p:nvSpPr>
          <p:cNvPr id="50" name="テキスト ボックス 49">
            <a:extLst>
              <a:ext uri="{FF2B5EF4-FFF2-40B4-BE49-F238E27FC236}">
                <a16:creationId xmlns:a16="http://schemas.microsoft.com/office/drawing/2014/main" id="{0390AF84-7062-90F9-9B17-D255F1A23047}"/>
              </a:ext>
            </a:extLst>
          </p:cNvPr>
          <p:cNvSpPr txBox="1"/>
          <p:nvPr/>
        </p:nvSpPr>
        <p:spPr>
          <a:xfrm>
            <a:off x="7057434" y="5857601"/>
            <a:ext cx="1098447" cy="492443"/>
          </a:xfrm>
          <a:prstGeom prst="rect">
            <a:avLst/>
          </a:prstGeom>
          <a:noFill/>
        </p:spPr>
        <p:txBody>
          <a:bodyPr wrap="square" rtlCol="0">
            <a:spAutoFit/>
          </a:bodyPr>
          <a:lstStyle/>
          <a:p>
            <a:pPr algn="ctr"/>
            <a:r>
              <a:rPr kumimoji="1" lang="ja-JP" altLang="en-US" sz="1400" b="1" dirty="0"/>
              <a:t>置き場</a:t>
            </a:r>
            <a:endParaRPr kumimoji="1" lang="en-US" altLang="ja-JP" sz="1400" b="1" dirty="0"/>
          </a:p>
          <a:p>
            <a:pPr algn="ctr"/>
            <a:r>
              <a:rPr kumimoji="1" lang="ja-JP" altLang="en-US" sz="1200" b="1" dirty="0"/>
              <a:t>渡し</a:t>
            </a:r>
            <a:endParaRPr kumimoji="1" lang="en-US" altLang="ja-JP" sz="1200" b="1" dirty="0"/>
          </a:p>
        </p:txBody>
      </p:sp>
      <p:sp>
        <p:nvSpPr>
          <p:cNvPr id="48" name="テキスト ボックス 47">
            <a:extLst>
              <a:ext uri="{FF2B5EF4-FFF2-40B4-BE49-F238E27FC236}">
                <a16:creationId xmlns:a16="http://schemas.microsoft.com/office/drawing/2014/main" id="{F697D36C-7008-13F1-5340-A1A8B6AAB474}"/>
              </a:ext>
            </a:extLst>
          </p:cNvPr>
          <p:cNvSpPr txBox="1"/>
          <p:nvPr/>
        </p:nvSpPr>
        <p:spPr>
          <a:xfrm>
            <a:off x="4754173" y="5493806"/>
            <a:ext cx="1098447" cy="769441"/>
          </a:xfrm>
          <a:prstGeom prst="rect">
            <a:avLst/>
          </a:prstGeom>
          <a:noFill/>
        </p:spPr>
        <p:txBody>
          <a:bodyPr wrap="square" rtlCol="0">
            <a:spAutoFit/>
          </a:bodyPr>
          <a:lstStyle/>
          <a:p>
            <a:pPr algn="ctr"/>
            <a:r>
              <a:rPr kumimoji="1" lang="ja-JP" altLang="en-US" sz="2800" b="1" dirty="0"/>
              <a:t>横</a:t>
            </a:r>
            <a:endParaRPr kumimoji="1" lang="en-US" altLang="ja-JP" sz="2800" b="1" dirty="0"/>
          </a:p>
          <a:p>
            <a:pPr algn="ctr"/>
            <a:r>
              <a:rPr kumimoji="1" lang="ja-JP" altLang="en-US" sz="1600" b="1" dirty="0"/>
              <a:t>持ち</a:t>
            </a:r>
            <a:endParaRPr kumimoji="1" lang="en-US" altLang="ja-JP" sz="1600" b="1" dirty="0"/>
          </a:p>
        </p:txBody>
      </p:sp>
      <p:sp>
        <p:nvSpPr>
          <p:cNvPr id="5" name="テキスト ボックス 4">
            <a:extLst>
              <a:ext uri="{FF2B5EF4-FFF2-40B4-BE49-F238E27FC236}">
                <a16:creationId xmlns:a16="http://schemas.microsoft.com/office/drawing/2014/main" id="{D27A3958-8BF4-81EE-DB39-B8BE5C588624}"/>
              </a:ext>
            </a:extLst>
          </p:cNvPr>
          <p:cNvSpPr txBox="1"/>
          <p:nvPr/>
        </p:nvSpPr>
        <p:spPr>
          <a:xfrm>
            <a:off x="306624" y="5487477"/>
            <a:ext cx="1098447" cy="769441"/>
          </a:xfrm>
          <a:prstGeom prst="rect">
            <a:avLst/>
          </a:prstGeom>
          <a:noFill/>
        </p:spPr>
        <p:txBody>
          <a:bodyPr wrap="square" rtlCol="0">
            <a:spAutoFit/>
          </a:bodyPr>
          <a:lstStyle/>
          <a:p>
            <a:pPr algn="ctr"/>
            <a:r>
              <a:rPr kumimoji="1" lang="ja-JP" altLang="en-US" sz="2800" b="1" dirty="0"/>
              <a:t>ベタ</a:t>
            </a:r>
            <a:endParaRPr kumimoji="1" lang="en-US" altLang="ja-JP" sz="2800" b="1" dirty="0"/>
          </a:p>
          <a:p>
            <a:pPr algn="ctr"/>
            <a:r>
              <a:rPr kumimoji="1" lang="ja-JP" altLang="en-US" sz="1600" b="1" dirty="0"/>
              <a:t>降ろし</a:t>
            </a:r>
            <a:endParaRPr kumimoji="1" lang="ja-JP" altLang="en-US" sz="1200" b="1" dirty="0"/>
          </a:p>
        </p:txBody>
      </p:sp>
      <p:sp>
        <p:nvSpPr>
          <p:cNvPr id="34" name="テキスト ボックス 33">
            <a:extLst>
              <a:ext uri="{FF2B5EF4-FFF2-40B4-BE49-F238E27FC236}">
                <a16:creationId xmlns:a16="http://schemas.microsoft.com/office/drawing/2014/main" id="{2A83DB44-062C-30D9-4E64-6D94323A2FBF}"/>
              </a:ext>
            </a:extLst>
          </p:cNvPr>
          <p:cNvSpPr txBox="1"/>
          <p:nvPr/>
        </p:nvSpPr>
        <p:spPr>
          <a:xfrm>
            <a:off x="2540502" y="5489304"/>
            <a:ext cx="1098447" cy="769441"/>
          </a:xfrm>
          <a:prstGeom prst="rect">
            <a:avLst/>
          </a:prstGeom>
          <a:noFill/>
        </p:spPr>
        <p:txBody>
          <a:bodyPr wrap="square" rtlCol="0">
            <a:spAutoFit/>
          </a:bodyPr>
          <a:lstStyle/>
          <a:p>
            <a:pPr algn="ctr"/>
            <a:r>
              <a:rPr kumimoji="1" lang="ja-JP" altLang="en-US" sz="2800" b="1" dirty="0"/>
              <a:t>バラ</a:t>
            </a:r>
            <a:endParaRPr kumimoji="1" lang="en-US" altLang="ja-JP" sz="2800" b="1" dirty="0"/>
          </a:p>
          <a:p>
            <a:pPr algn="ctr"/>
            <a:r>
              <a:rPr kumimoji="1" lang="ja-JP" altLang="en-US" sz="1600" b="1" dirty="0"/>
              <a:t>積み</a:t>
            </a:r>
            <a:endParaRPr kumimoji="1" lang="en-US" altLang="ja-JP" sz="1600" b="1" dirty="0"/>
          </a:p>
        </p:txBody>
      </p:sp>
      <p:sp>
        <p:nvSpPr>
          <p:cNvPr id="30" name="四角形: 角を丸くする 29">
            <a:extLst>
              <a:ext uri="{FF2B5EF4-FFF2-40B4-BE49-F238E27FC236}">
                <a16:creationId xmlns:a16="http://schemas.microsoft.com/office/drawing/2014/main" id="{2353DE86-586D-80EB-8626-3F5045F1C23E}"/>
              </a:ext>
            </a:extLst>
          </p:cNvPr>
          <p:cNvSpPr/>
          <p:nvPr/>
        </p:nvSpPr>
        <p:spPr>
          <a:xfrm>
            <a:off x="405021" y="527204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240088" y="656472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7813DA0D-49DE-343B-2292-5600FA6DDFB0}"/>
              </a:ext>
            </a:extLst>
          </p:cNvPr>
          <p:cNvGrpSpPr/>
          <p:nvPr/>
        </p:nvGrpSpPr>
        <p:grpSpPr>
          <a:xfrm>
            <a:off x="300909" y="1065825"/>
            <a:ext cx="2876551" cy="720000"/>
            <a:chOff x="333374" y="4157033"/>
            <a:chExt cx="2876551" cy="720000"/>
          </a:xfrm>
        </p:grpSpPr>
        <p:grpSp>
          <p:nvGrpSpPr>
            <p:cNvPr id="7" name="グループ化 6">
              <a:extLst>
                <a:ext uri="{FF2B5EF4-FFF2-40B4-BE49-F238E27FC236}">
                  <a16:creationId xmlns:a16="http://schemas.microsoft.com/office/drawing/2014/main" id="{625D2B80-03D0-27C8-45F0-8952766991A5}"/>
                </a:ext>
              </a:extLst>
            </p:cNvPr>
            <p:cNvGrpSpPr/>
            <p:nvPr/>
          </p:nvGrpSpPr>
          <p:grpSpPr>
            <a:xfrm>
              <a:off x="333374" y="4157033"/>
              <a:ext cx="1092998" cy="720000"/>
              <a:chOff x="2409824" y="3038474"/>
              <a:chExt cx="1092998" cy="720000"/>
            </a:xfrm>
            <a:noFill/>
          </p:grpSpPr>
          <p:sp>
            <p:nvSpPr>
              <p:cNvPr id="9" name="楕円 8">
                <a:extLst>
                  <a:ext uri="{FF2B5EF4-FFF2-40B4-BE49-F238E27FC236}">
                    <a16:creationId xmlns:a16="http://schemas.microsoft.com/office/drawing/2014/main" id="{FBAF8109-D266-BD91-656F-2B1B43385F8A}"/>
                  </a:ext>
                </a:extLst>
              </p:cNvPr>
              <p:cNvSpPr/>
              <p:nvPr/>
            </p:nvSpPr>
            <p:spPr>
              <a:xfrm>
                <a:off x="2409824" y="3038474"/>
                <a:ext cx="720000" cy="720000"/>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2C698EA-875B-9BF0-3DD2-3A5D0600F15B}"/>
                  </a:ext>
                </a:extLst>
              </p:cNvPr>
              <p:cNvSpPr txBox="1"/>
              <p:nvPr/>
            </p:nvSpPr>
            <p:spPr>
              <a:xfrm>
                <a:off x="2416972" y="3098768"/>
                <a:ext cx="1085850" cy="584775"/>
              </a:xfrm>
              <a:prstGeom prst="rect">
                <a:avLst/>
              </a:prstGeom>
              <a:grpFill/>
              <a:ln>
                <a:noFill/>
              </a:ln>
            </p:spPr>
            <p:txBody>
              <a:bodyPr wrap="square" rtlCol="0">
                <a:spAutoFit/>
              </a:bodyPr>
              <a:lstStyle/>
              <a:p>
                <a:r>
                  <a:rPr kumimoji="1" lang="ja-JP" altLang="en-US" sz="3200" b="1" i="1" dirty="0">
                    <a:solidFill>
                      <a:schemeClr val="accent4">
                        <a:lumMod val="60000"/>
                        <a:lumOff val="40000"/>
                      </a:schemeClr>
                    </a:solidFill>
                    <a:latin typeface="Britannic Bold" panose="020B0903060703020204" pitchFamily="34" charset="0"/>
                  </a:rPr>
                  <a:t>４</a:t>
                </a:r>
              </a:p>
            </p:txBody>
          </p:sp>
        </p:grpSp>
        <p:sp>
          <p:nvSpPr>
            <p:cNvPr id="8" name="正方形/長方形 7">
              <a:extLst>
                <a:ext uri="{FF2B5EF4-FFF2-40B4-BE49-F238E27FC236}">
                  <a16:creationId xmlns:a16="http://schemas.microsoft.com/office/drawing/2014/main" id="{E984744D-1F58-49E5-68A9-6E2DCDC63BF0}"/>
                </a:ext>
              </a:extLst>
            </p:cNvPr>
            <p:cNvSpPr/>
            <p:nvPr/>
          </p:nvSpPr>
          <p:spPr>
            <a:xfrm>
              <a:off x="1228724" y="4217636"/>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静態観察</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AD3FC01B-597A-AFC4-7FF2-AB9151C0C061}"/>
              </a:ext>
            </a:extLst>
          </p:cNvPr>
          <p:cNvSpPr txBox="1"/>
          <p:nvPr/>
        </p:nvSpPr>
        <p:spPr>
          <a:xfrm>
            <a:off x="3212379" y="1088360"/>
            <a:ext cx="6581777" cy="707886"/>
          </a:xfrm>
          <a:prstGeom prst="rect">
            <a:avLst/>
          </a:prstGeom>
          <a:noFill/>
        </p:spPr>
        <p:txBody>
          <a:bodyPr wrap="square" rtlCol="0">
            <a:spAutoFit/>
          </a:bodyPr>
          <a:lstStyle/>
          <a:p>
            <a:r>
              <a:rPr kumimoji="1" lang="ja-JP" altLang="en-US" sz="1000" dirty="0">
                <a:latin typeface="+mn-ea"/>
              </a:rPr>
              <a:t>□　早朝・休日等、会社の営業時間外に車両の駐車状況や清掃状況等の観察をすると効果的</a:t>
            </a:r>
            <a:endParaRPr kumimoji="1" lang="en-US" altLang="ja-JP" sz="1000" dirty="0">
              <a:latin typeface="+mn-ea"/>
            </a:endParaRPr>
          </a:p>
          <a:p>
            <a:r>
              <a:rPr kumimoji="1" lang="ja-JP" altLang="en-US" sz="1000" dirty="0">
                <a:latin typeface="+mn-ea"/>
              </a:rPr>
              <a:t>□　車両を飾る装飾品の有無、キャビン内の整理整頓状況等の確認も効果的</a:t>
            </a:r>
            <a:endParaRPr kumimoji="1" lang="en-US" altLang="ja-JP" sz="1000" dirty="0">
              <a:latin typeface="+mn-ea"/>
            </a:endParaRPr>
          </a:p>
          <a:p>
            <a:r>
              <a:rPr kumimoji="1" lang="ja-JP" altLang="en-US" sz="1000" dirty="0">
                <a:latin typeface="+mn-ea"/>
              </a:rPr>
              <a:t>□　運送会社は余程の閑散期でもない限り、日中の訪問時に車両状況を幅広く確認することが困難な業種</a:t>
            </a:r>
            <a:endParaRPr kumimoji="1" lang="en-US" altLang="ja-JP" sz="1000" dirty="0">
              <a:latin typeface="+mn-ea"/>
            </a:endParaRPr>
          </a:p>
          <a:p>
            <a:r>
              <a:rPr kumimoji="1" lang="ja-JP" altLang="en-US" sz="1000" dirty="0">
                <a:latin typeface="+mn-ea"/>
              </a:rPr>
              <a:t>　（ほとんどの車両が稼働していて出払っている場合が多い）</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CAD277E0-C7C8-0602-B626-1BA3474F480F}"/>
              </a:ext>
            </a:extLst>
          </p:cNvPr>
          <p:cNvSpPr txBox="1"/>
          <p:nvPr/>
        </p:nvSpPr>
        <p:spPr>
          <a:xfrm>
            <a:off x="546266" y="1839539"/>
            <a:ext cx="8882741" cy="938719"/>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t>運送業は製造業等とは異なり、</a:t>
            </a:r>
            <a:r>
              <a:rPr kumimoji="1" lang="ja-JP" altLang="en-US" sz="1000" spc="40" dirty="0"/>
              <a:t>会社訪問時に車両の実際の稼働状況を視察することが困難な業種です。建設業にも似たようなことがいえますが、運送業の業態や事業性把握には、静態観察（会社の営業時間外に状態を観察する）</a:t>
            </a:r>
            <a:r>
              <a:rPr kumimoji="1" lang="ja-JP" altLang="en-US" sz="1000" spc="50" dirty="0"/>
              <a:t>が効果的と</a:t>
            </a:r>
            <a:r>
              <a:rPr kumimoji="1" lang="ja-JP" altLang="en-US" sz="1000" spc="50" dirty="0">
                <a:latin typeface="+mn-ea"/>
              </a:rPr>
              <a:t>いえ</a:t>
            </a:r>
            <a:r>
              <a:rPr kumimoji="1" lang="ja-JP" altLang="en-US" sz="1000" spc="50" dirty="0"/>
              <a:t>ます。営業時間外の駐車状態や車両・キャビン</a:t>
            </a:r>
            <a:r>
              <a:rPr kumimoji="1" lang="ja-JP" altLang="en-US" sz="1000" spc="40" dirty="0"/>
              <a:t>の</a:t>
            </a:r>
            <a:r>
              <a:rPr kumimoji="1" lang="ja-JP" altLang="en-US" sz="1000" dirty="0"/>
              <a:t>清掃状態等の確認は、製造業に例えると工場の整理整頓を確認することに等しいと</a:t>
            </a:r>
            <a:r>
              <a:rPr kumimoji="1" lang="ja-JP" altLang="en-US" sz="1000" dirty="0">
                <a:latin typeface="+mn-ea"/>
              </a:rPr>
              <a:t>いえ</a:t>
            </a:r>
            <a:r>
              <a:rPr kumimoji="1" lang="ja-JP" altLang="en-US" sz="1000" dirty="0"/>
              <a:t>ます。</a:t>
            </a:r>
          </a:p>
          <a:p>
            <a:r>
              <a:rPr kumimoji="1" lang="ja-JP" altLang="en-US" sz="1000" dirty="0"/>
              <a:t>　</a:t>
            </a:r>
            <a:r>
              <a:rPr kumimoji="1" lang="ja-JP" altLang="en-US" sz="1000" spc="-60" dirty="0"/>
              <a:t>また、最近は荷主自体も物流管理やイメージ戦略に厳しく、派手な装飾を施した車両の出入りを忌避する傾向にあります。そのような観点から、請負って</a:t>
            </a:r>
            <a:r>
              <a:rPr kumimoji="1" lang="ja-JP" altLang="en-US" sz="1000" dirty="0"/>
              <a:t>いる仕事の荷主のレベルも類推できます。</a:t>
            </a:r>
            <a:endParaRPr kumimoji="1" lang="en-US" altLang="ja-JP" sz="1000" dirty="0"/>
          </a:p>
        </p:txBody>
      </p:sp>
      <p:grpSp>
        <p:nvGrpSpPr>
          <p:cNvPr id="18" name="グループ化 17">
            <a:extLst>
              <a:ext uri="{FF2B5EF4-FFF2-40B4-BE49-F238E27FC236}">
                <a16:creationId xmlns:a16="http://schemas.microsoft.com/office/drawing/2014/main" id="{872CAA32-5489-B39B-72C1-51A94ED02034}"/>
              </a:ext>
            </a:extLst>
          </p:cNvPr>
          <p:cNvGrpSpPr/>
          <p:nvPr/>
        </p:nvGrpSpPr>
        <p:grpSpPr>
          <a:xfrm>
            <a:off x="300909" y="2943930"/>
            <a:ext cx="2876550" cy="720000"/>
            <a:chOff x="328609" y="5200650"/>
            <a:chExt cx="2876550" cy="720000"/>
          </a:xfrm>
        </p:grpSpPr>
        <p:grpSp>
          <p:nvGrpSpPr>
            <p:cNvPr id="19" name="グループ化 18">
              <a:extLst>
                <a:ext uri="{FF2B5EF4-FFF2-40B4-BE49-F238E27FC236}">
                  <a16:creationId xmlns:a16="http://schemas.microsoft.com/office/drawing/2014/main" id="{4D73C68F-B9F8-E0E6-2529-CBA37C897C75}"/>
                </a:ext>
              </a:extLst>
            </p:cNvPr>
            <p:cNvGrpSpPr/>
            <p:nvPr/>
          </p:nvGrpSpPr>
          <p:grpSpPr>
            <a:xfrm>
              <a:off x="328609" y="5200650"/>
              <a:ext cx="1087555" cy="720000"/>
              <a:chOff x="2409824" y="3038474"/>
              <a:chExt cx="1087555" cy="720000"/>
            </a:xfrm>
            <a:noFill/>
          </p:grpSpPr>
          <p:sp>
            <p:nvSpPr>
              <p:cNvPr id="21" name="楕円 20">
                <a:extLst>
                  <a:ext uri="{FF2B5EF4-FFF2-40B4-BE49-F238E27FC236}">
                    <a16:creationId xmlns:a16="http://schemas.microsoft.com/office/drawing/2014/main" id="{94560A79-52EB-4470-4867-567BBBC6DEAB}"/>
                  </a:ext>
                </a:extLst>
              </p:cNvPr>
              <p:cNvSpPr/>
              <p:nvPr/>
            </p:nvSpPr>
            <p:spPr>
              <a:xfrm>
                <a:off x="2409824" y="3038474"/>
                <a:ext cx="720000" cy="720000"/>
              </a:xfrm>
              <a:prstGeom prst="ellipse">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5052935-4476-0BAE-7BB2-3BBCEF0B8F2D}"/>
                  </a:ext>
                </a:extLst>
              </p:cNvPr>
              <p:cNvSpPr txBox="1"/>
              <p:nvPr/>
            </p:nvSpPr>
            <p:spPr>
              <a:xfrm>
                <a:off x="2411529" y="3115410"/>
                <a:ext cx="1085850" cy="584775"/>
              </a:xfrm>
              <a:prstGeom prst="rect">
                <a:avLst/>
              </a:prstGeom>
              <a:grpFill/>
              <a:ln>
                <a:noFill/>
              </a:ln>
            </p:spPr>
            <p:txBody>
              <a:bodyPr wrap="square" rtlCol="0">
                <a:spAutoFit/>
              </a:bodyPr>
              <a:lstStyle/>
              <a:p>
                <a:r>
                  <a:rPr kumimoji="1" lang="ja-JP" altLang="en-US" sz="3200" b="1" i="1" dirty="0">
                    <a:solidFill>
                      <a:schemeClr val="bg1">
                        <a:lumMod val="65000"/>
                      </a:schemeClr>
                    </a:solidFill>
                    <a:latin typeface="Britannic Bold" panose="020B0903060703020204" pitchFamily="34" charset="0"/>
                  </a:rPr>
                  <a:t>５</a:t>
                </a:r>
              </a:p>
            </p:txBody>
          </p:sp>
        </p:grpSp>
        <p:sp>
          <p:nvSpPr>
            <p:cNvPr id="20" name="正方形/長方形 19">
              <a:extLst>
                <a:ext uri="{FF2B5EF4-FFF2-40B4-BE49-F238E27FC236}">
                  <a16:creationId xmlns:a16="http://schemas.microsoft.com/office/drawing/2014/main" id="{2DC53D8C-B861-7F33-9B70-AD02E931EA44}"/>
                </a:ext>
              </a:extLst>
            </p:cNvPr>
            <p:cNvSpPr/>
            <p:nvPr/>
          </p:nvSpPr>
          <p:spPr>
            <a:xfrm>
              <a:off x="1223958" y="5269107"/>
              <a:ext cx="1981201" cy="583911"/>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他事業者訪問時の</a:t>
              </a:r>
              <a:endParaRPr kumimoji="1" lang="en-US" altLang="ja-JP" sz="1400" b="1" dirty="0">
                <a:solidFill>
                  <a:schemeClr val="tx1"/>
                </a:solidFill>
              </a:endParaRPr>
            </a:p>
            <a:p>
              <a:pPr algn="ctr"/>
              <a:r>
                <a:rPr kumimoji="1" lang="ja-JP" altLang="en-US" sz="1400" b="1" dirty="0">
                  <a:solidFill>
                    <a:schemeClr val="tx1"/>
                  </a:solidFill>
                </a:rPr>
                <a:t>観察</a:t>
              </a:r>
              <a:endParaRPr kumimoji="1" lang="en-US" altLang="ja-JP" sz="1400" b="1" dirty="0">
                <a:solidFill>
                  <a:schemeClr val="tx1"/>
                </a:solidFill>
              </a:endParaRPr>
            </a:p>
          </p:txBody>
        </p:sp>
      </p:grpSp>
      <p:sp>
        <p:nvSpPr>
          <p:cNvPr id="23" name="テキスト ボックス 22">
            <a:extLst>
              <a:ext uri="{FF2B5EF4-FFF2-40B4-BE49-F238E27FC236}">
                <a16:creationId xmlns:a16="http://schemas.microsoft.com/office/drawing/2014/main" id="{17618A5A-F5B2-777B-4680-45D1A8AC2AA4}"/>
              </a:ext>
            </a:extLst>
          </p:cNvPr>
          <p:cNvSpPr txBox="1"/>
          <p:nvPr/>
        </p:nvSpPr>
        <p:spPr>
          <a:xfrm>
            <a:off x="3213175" y="2955213"/>
            <a:ext cx="6631760"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運送業の稼働現場は、実際に道路を走っている時だけでなく、荷物の積み降ろしの現場も含めて仕事の</a:t>
            </a:r>
            <a:endParaRPr kumimoji="1" lang="en-US" altLang="ja-JP" sz="1000" spc="-20" dirty="0">
              <a:latin typeface="+mn-ea"/>
            </a:endParaRPr>
          </a:p>
          <a:p>
            <a:r>
              <a:rPr kumimoji="1" lang="ja-JP" altLang="en-US" sz="1000" spc="-20" dirty="0">
                <a:latin typeface="+mn-ea"/>
              </a:rPr>
              <a:t>　　状況を理解する必要</a:t>
            </a:r>
            <a:endParaRPr kumimoji="1" lang="en-US" altLang="ja-JP" sz="1000" spc="-20" dirty="0">
              <a:latin typeface="+mn-ea"/>
            </a:endParaRPr>
          </a:p>
          <a:p>
            <a:r>
              <a:rPr kumimoji="1" lang="ja-JP" altLang="en-US" sz="1000" dirty="0">
                <a:latin typeface="+mn-ea"/>
              </a:rPr>
              <a:t>□　</a:t>
            </a:r>
            <a:r>
              <a:rPr kumimoji="1" lang="ja-JP" altLang="en-US" sz="1000" spc="-60" dirty="0">
                <a:latin typeface="+mn-ea"/>
              </a:rPr>
              <a:t>他の事業者を訪問した時等に、材料や機材運搬で積み降ろしをしている車両が止まっている場面を見かけた</a:t>
            </a:r>
            <a:endParaRPr kumimoji="1" lang="en-US" altLang="ja-JP" sz="1000" spc="-60" dirty="0">
              <a:latin typeface="+mn-ea"/>
            </a:endParaRPr>
          </a:p>
          <a:p>
            <a:r>
              <a:rPr kumimoji="1" lang="ja-JP" altLang="en-US" sz="1000" spc="-60" dirty="0">
                <a:latin typeface="+mn-ea"/>
              </a:rPr>
              <a:t>　　</a:t>
            </a:r>
            <a:r>
              <a:rPr kumimoji="1" lang="ja-JP" altLang="en-US" sz="1000" spc="-40" dirty="0">
                <a:latin typeface="+mn-ea"/>
              </a:rPr>
              <a:t>時は、可能な限りその仕事の流れを観察することがポイント</a:t>
            </a:r>
            <a:endParaRPr kumimoji="1" lang="en-US" altLang="ja-JP" sz="1000" spc="-40" dirty="0">
              <a:latin typeface="+mn-ea"/>
            </a:endParaRPr>
          </a:p>
        </p:txBody>
      </p:sp>
      <p:sp>
        <p:nvSpPr>
          <p:cNvPr id="24" name="テキスト ボックス 23">
            <a:extLst>
              <a:ext uri="{FF2B5EF4-FFF2-40B4-BE49-F238E27FC236}">
                <a16:creationId xmlns:a16="http://schemas.microsoft.com/office/drawing/2014/main" id="{7F8D3837-3452-7969-3734-B39A98A9179B}"/>
              </a:ext>
            </a:extLst>
          </p:cNvPr>
          <p:cNvSpPr txBox="1"/>
          <p:nvPr/>
        </p:nvSpPr>
        <p:spPr>
          <a:xfrm>
            <a:off x="546266" y="3789696"/>
            <a:ext cx="8882741" cy="861774"/>
          </a:xfrm>
          <a:prstGeom prst="rect">
            <a:avLst/>
          </a:prstGeom>
          <a:noFill/>
        </p:spPr>
        <p:txBody>
          <a:bodyPr wrap="square" rtlCol="0">
            <a:spAutoFit/>
          </a:bodyPr>
          <a:lstStyle/>
          <a:p>
            <a:r>
              <a:rPr kumimoji="1" lang="ja-JP" altLang="en-US" sz="1000" dirty="0"/>
              <a:t>　運送業も、扱う積荷によって仕事の内容は様々です。例えば、荷物の積み降ろしは、“手積みか？機械積みか？”  、“</a:t>
            </a:r>
            <a:r>
              <a:rPr kumimoji="1" lang="ja-JP" altLang="en-US" sz="1000" dirty="0">
                <a:latin typeface="+mn-ea"/>
              </a:rPr>
              <a:t>１</a:t>
            </a:r>
            <a:r>
              <a:rPr kumimoji="1" lang="ja-JP" altLang="en-US" sz="1000" dirty="0"/>
              <a:t>人での積み降ろしか？ 手伝いが必要か？“ によって、運転以外の作業時間や疲労も大きく異なります。単純な数値分析（例えば</a:t>
            </a:r>
            <a:r>
              <a:rPr kumimoji="1" lang="ja-JP" altLang="en-US" sz="1000" dirty="0">
                <a:latin typeface="+mn-ea"/>
              </a:rPr>
              <a:t>１</a:t>
            </a:r>
            <a:r>
              <a:rPr kumimoji="1" lang="ja-JP" altLang="en-US" sz="1000" dirty="0"/>
              <a:t>台当たりの売上平均）で生産性や効率性の悪さを指摘</a:t>
            </a:r>
            <a:r>
              <a:rPr kumimoji="1" lang="ja-JP" altLang="en-US" sz="1000" spc="-30" dirty="0"/>
              <a:t>しても、現場の状況によっては、大きな生産性の改善（例えば、重量物の</a:t>
            </a:r>
            <a:r>
              <a:rPr kumimoji="1" lang="ja-JP" altLang="en-US" sz="1000" spc="-30" dirty="0">
                <a:latin typeface="+mn-ea"/>
              </a:rPr>
              <a:t>１</a:t>
            </a:r>
            <a:r>
              <a:rPr kumimoji="1" lang="ja-JP" altLang="en-US" sz="1000" spc="-30" dirty="0"/>
              <a:t>人での積み降しの仕事を今以上に受注する）が現実的に困難な契約もあります。</a:t>
            </a:r>
            <a:r>
              <a:rPr kumimoji="1" lang="ja-JP" altLang="en-US" sz="1000" dirty="0"/>
              <a:t>そのような場合、異なる仕事を詮索したり、荷主に積み降ろしの介助を頼んだりするなどの、改善や交渉に時間を要することもあり、金融機関側も息の長い支援を視野に入れる必要があります。</a:t>
            </a:r>
            <a:endParaRPr kumimoji="1" lang="en-US" altLang="ja-JP" sz="1000" dirty="0"/>
          </a:p>
        </p:txBody>
      </p:sp>
      <p:cxnSp>
        <p:nvCxnSpPr>
          <p:cNvPr id="26" name="直線コネクタ 25">
            <a:extLst>
              <a:ext uri="{FF2B5EF4-FFF2-40B4-BE49-F238E27FC236}">
                <a16:creationId xmlns:a16="http://schemas.microsoft.com/office/drawing/2014/main" id="{04714D4A-DDDD-1EB4-BB2A-364124AC15C0}"/>
              </a:ext>
            </a:extLst>
          </p:cNvPr>
          <p:cNvCxnSpPr/>
          <p:nvPr/>
        </p:nvCxnSpPr>
        <p:spPr>
          <a:xfrm>
            <a:off x="240995" y="28029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E424C83-B293-039A-04A3-93B0A05AD0F7}"/>
              </a:ext>
            </a:extLst>
          </p:cNvPr>
          <p:cNvCxnSpPr/>
          <p:nvPr/>
        </p:nvCxnSpPr>
        <p:spPr>
          <a:xfrm>
            <a:off x="247564" y="46634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E81F9FC-A05C-FDB9-C8EB-573FCDE7A2C3}"/>
              </a:ext>
            </a:extLst>
          </p:cNvPr>
          <p:cNvSpPr/>
          <p:nvPr/>
        </p:nvSpPr>
        <p:spPr>
          <a:xfrm>
            <a:off x="309222" y="4771478"/>
            <a:ext cx="2271711" cy="3714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良く使われる運送業用語</a:t>
            </a:r>
          </a:p>
        </p:txBody>
      </p:sp>
      <p:sp>
        <p:nvSpPr>
          <p:cNvPr id="28" name="テキスト ボックス 27">
            <a:extLst>
              <a:ext uri="{FF2B5EF4-FFF2-40B4-BE49-F238E27FC236}">
                <a16:creationId xmlns:a16="http://schemas.microsoft.com/office/drawing/2014/main" id="{8D229074-56CA-0E4D-A78B-3734528C22A4}"/>
              </a:ext>
            </a:extLst>
          </p:cNvPr>
          <p:cNvSpPr txBox="1"/>
          <p:nvPr/>
        </p:nvSpPr>
        <p:spPr>
          <a:xfrm>
            <a:off x="2715070" y="4765674"/>
            <a:ext cx="6703249" cy="400110"/>
          </a:xfrm>
          <a:prstGeom prst="rect">
            <a:avLst/>
          </a:prstGeom>
          <a:noFill/>
        </p:spPr>
        <p:txBody>
          <a:bodyPr wrap="square" rtlCol="0">
            <a:spAutoFit/>
          </a:bodyPr>
          <a:lstStyle/>
          <a:p>
            <a:r>
              <a:rPr kumimoji="1" lang="ja-JP" altLang="en-US" sz="1000" spc="-50" dirty="0"/>
              <a:t>運送業には独特の用語が多いことも特徴ですが、その用語には配送作業の内訳や仕事の内容を示すものも多くあります。業種の理解促進のために頻出の運送業用語をいくつか解説します。</a:t>
            </a:r>
            <a:endParaRPr kumimoji="1" lang="en-US" altLang="ja-JP" sz="1000" spc="-50" dirty="0"/>
          </a:p>
        </p:txBody>
      </p:sp>
      <p:sp>
        <p:nvSpPr>
          <p:cNvPr id="32" name="テキスト ボックス 31">
            <a:extLst>
              <a:ext uri="{FF2B5EF4-FFF2-40B4-BE49-F238E27FC236}">
                <a16:creationId xmlns:a16="http://schemas.microsoft.com/office/drawing/2014/main" id="{26DE1D26-9655-37E2-7872-31EF95B4C8C2}"/>
              </a:ext>
            </a:extLst>
          </p:cNvPr>
          <p:cNvSpPr txBox="1"/>
          <p:nvPr/>
        </p:nvSpPr>
        <p:spPr>
          <a:xfrm>
            <a:off x="1300334" y="5360346"/>
            <a:ext cx="1301912" cy="1077218"/>
          </a:xfrm>
          <a:prstGeom prst="rect">
            <a:avLst/>
          </a:prstGeom>
          <a:noFill/>
        </p:spPr>
        <p:txBody>
          <a:bodyPr wrap="square" rtlCol="0">
            <a:spAutoFit/>
          </a:bodyPr>
          <a:lstStyle/>
          <a:p>
            <a:r>
              <a:rPr kumimoji="1" lang="ja-JP" altLang="en-US" sz="900" dirty="0">
                <a:latin typeface="+mn-ea"/>
              </a:rPr>
              <a:t>積荷を配送先の床に直接降ろすことです。</a:t>
            </a:r>
            <a:endParaRPr kumimoji="1" lang="en-US" altLang="ja-JP" sz="900" dirty="0">
              <a:latin typeface="+mn-ea"/>
            </a:endParaRPr>
          </a:p>
          <a:p>
            <a:r>
              <a:rPr kumimoji="1" lang="ja-JP" altLang="en-US" sz="900" dirty="0">
                <a:latin typeface="+mn-ea"/>
              </a:rPr>
              <a:t>パレットやカーゴを</a:t>
            </a:r>
            <a:r>
              <a:rPr kumimoji="1" lang="ja-JP" altLang="en-US" sz="900" spc="100" dirty="0">
                <a:latin typeface="+mn-ea"/>
              </a:rPr>
              <a:t>使えない状況で、</a:t>
            </a:r>
            <a:r>
              <a:rPr kumimoji="1" lang="ja-JP" altLang="en-US" sz="900" dirty="0">
                <a:latin typeface="+mn-ea"/>
              </a:rPr>
              <a:t>手作業で床に積荷を一つずつ降ろすような作業を指します</a:t>
            </a:r>
            <a:r>
              <a:rPr kumimoji="1" lang="ja-JP" altLang="en-US" sz="1000" dirty="0">
                <a:latin typeface="+mn-ea"/>
              </a:rPr>
              <a:t>。</a:t>
            </a:r>
            <a:endParaRPr kumimoji="1" lang="en-US" altLang="ja-JP" sz="1000" dirty="0">
              <a:latin typeface="+mn-ea"/>
            </a:endParaRPr>
          </a:p>
        </p:txBody>
      </p:sp>
      <p:sp>
        <p:nvSpPr>
          <p:cNvPr id="38" name="テキスト ボックス 37">
            <a:extLst>
              <a:ext uri="{FF2B5EF4-FFF2-40B4-BE49-F238E27FC236}">
                <a16:creationId xmlns:a16="http://schemas.microsoft.com/office/drawing/2014/main" id="{06D140F0-9338-857E-AB67-7705578E1779}"/>
              </a:ext>
            </a:extLst>
          </p:cNvPr>
          <p:cNvSpPr txBox="1"/>
          <p:nvPr/>
        </p:nvSpPr>
        <p:spPr>
          <a:xfrm>
            <a:off x="3509412" y="5368040"/>
            <a:ext cx="1301950" cy="1061829"/>
          </a:xfrm>
          <a:prstGeom prst="rect">
            <a:avLst/>
          </a:prstGeom>
          <a:noFill/>
        </p:spPr>
        <p:txBody>
          <a:bodyPr wrap="square" rtlCol="0">
            <a:spAutoFit/>
          </a:bodyPr>
          <a:lstStyle/>
          <a:p>
            <a:r>
              <a:rPr kumimoji="1" lang="ja-JP" altLang="en-US" sz="900" spc="-20" dirty="0">
                <a:latin typeface="+mn-ea"/>
              </a:rPr>
              <a:t>フォークリフトで搬入するのではなく手作業で荷物を積むことです。</a:t>
            </a:r>
            <a:r>
              <a:rPr kumimoji="1" lang="ja-JP" altLang="en-US" sz="900" spc="-100" dirty="0">
                <a:latin typeface="+mn-ea"/>
              </a:rPr>
              <a:t>カーゴやパレットがないため、たくさん積込めます</a:t>
            </a:r>
            <a:r>
              <a:rPr kumimoji="1" lang="ja-JP" altLang="en-US" sz="900" spc="-20" dirty="0">
                <a:latin typeface="+mn-ea"/>
              </a:rPr>
              <a:t>が、かなりの重労働</a:t>
            </a:r>
            <a:r>
              <a:rPr kumimoji="1" lang="ja-JP" altLang="en-US" sz="900" spc="-80" dirty="0">
                <a:latin typeface="+mn-ea"/>
              </a:rPr>
              <a:t>です。</a:t>
            </a:r>
            <a:endParaRPr kumimoji="1" lang="en-US" altLang="ja-JP" sz="900" spc="-80" dirty="0">
              <a:latin typeface="+mn-ea"/>
            </a:endParaRPr>
          </a:p>
        </p:txBody>
      </p:sp>
      <p:sp>
        <p:nvSpPr>
          <p:cNvPr id="43" name="四角形: 角を丸くする 42">
            <a:extLst>
              <a:ext uri="{FF2B5EF4-FFF2-40B4-BE49-F238E27FC236}">
                <a16:creationId xmlns:a16="http://schemas.microsoft.com/office/drawing/2014/main" id="{C61A198E-06A3-BF45-13CC-C67043FA9539}"/>
              </a:ext>
            </a:extLst>
          </p:cNvPr>
          <p:cNvSpPr/>
          <p:nvPr/>
        </p:nvSpPr>
        <p:spPr>
          <a:xfrm>
            <a:off x="2636608" y="5274346"/>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F140886D-728D-7C30-6D6C-EA2D33F9565F}"/>
              </a:ext>
            </a:extLst>
          </p:cNvPr>
          <p:cNvSpPr txBox="1"/>
          <p:nvPr/>
        </p:nvSpPr>
        <p:spPr>
          <a:xfrm>
            <a:off x="5725575" y="5347140"/>
            <a:ext cx="1396481" cy="1061829"/>
          </a:xfrm>
          <a:prstGeom prst="rect">
            <a:avLst/>
          </a:prstGeom>
          <a:noFill/>
        </p:spPr>
        <p:txBody>
          <a:bodyPr wrap="square" rtlCol="0">
            <a:spAutoFit/>
          </a:bodyPr>
          <a:lstStyle/>
          <a:p>
            <a:r>
              <a:rPr kumimoji="1" lang="ja-JP" altLang="en-US" sz="900" spc="70" dirty="0">
                <a:latin typeface="+mn-ea"/>
              </a:rPr>
              <a:t>メーカーの製造工場から物流倉庫に製品を</a:t>
            </a:r>
            <a:r>
              <a:rPr kumimoji="1" lang="ja-JP" altLang="en-US" sz="900" dirty="0">
                <a:latin typeface="+mn-ea"/>
              </a:rPr>
              <a:t>移すなど、同じ会社</a:t>
            </a:r>
            <a:r>
              <a:rPr kumimoji="1" lang="ja-JP" altLang="en-US" sz="900" spc="70" dirty="0">
                <a:latin typeface="+mn-ea"/>
              </a:rPr>
              <a:t>の別拠点への配送を</a:t>
            </a:r>
            <a:r>
              <a:rPr kumimoji="1" lang="ja-JP" altLang="en-US" sz="900" dirty="0">
                <a:latin typeface="+mn-ea"/>
              </a:rPr>
              <a:t>指します。まれに別の車両への積替えを指す場合もあります。</a:t>
            </a:r>
            <a:endParaRPr kumimoji="1" lang="en-US" altLang="ja-JP" sz="900" dirty="0">
              <a:latin typeface="+mn-ea"/>
            </a:endParaRPr>
          </a:p>
        </p:txBody>
      </p:sp>
      <p:sp>
        <p:nvSpPr>
          <p:cNvPr id="45" name="四角形: 角を丸くする 44">
            <a:extLst>
              <a:ext uri="{FF2B5EF4-FFF2-40B4-BE49-F238E27FC236}">
                <a16:creationId xmlns:a16="http://schemas.microsoft.com/office/drawing/2014/main" id="{8AF06F64-30A2-35F1-4B89-B5565612C442}"/>
              </a:ext>
            </a:extLst>
          </p:cNvPr>
          <p:cNvSpPr/>
          <p:nvPr/>
        </p:nvSpPr>
        <p:spPr>
          <a:xfrm>
            <a:off x="4836394" y="527660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2CB5660-2754-0877-8674-117AD254BCFB}"/>
              </a:ext>
            </a:extLst>
          </p:cNvPr>
          <p:cNvSpPr txBox="1"/>
          <p:nvPr/>
        </p:nvSpPr>
        <p:spPr>
          <a:xfrm>
            <a:off x="8043481" y="5327810"/>
            <a:ext cx="1377416" cy="1200329"/>
          </a:xfrm>
          <a:prstGeom prst="rect">
            <a:avLst/>
          </a:prstGeom>
          <a:noFill/>
        </p:spPr>
        <p:txBody>
          <a:bodyPr wrap="square" rtlCol="0">
            <a:spAutoFit/>
          </a:bodyPr>
          <a:lstStyle/>
          <a:p>
            <a:r>
              <a:rPr kumimoji="1" lang="ja-JP" altLang="en-US" sz="900" spc="-70" dirty="0">
                <a:latin typeface="+mn-ea"/>
              </a:rPr>
              <a:t>車上渡しとは、受渡場所での荷卸しを全て受取人</a:t>
            </a:r>
            <a:r>
              <a:rPr kumimoji="1" lang="ja-JP" altLang="en-US" sz="900" dirty="0">
                <a:latin typeface="+mn-ea"/>
              </a:rPr>
              <a:t>が行うことです。</a:t>
            </a:r>
            <a:endParaRPr kumimoji="1" lang="en-US" altLang="ja-JP" sz="900" dirty="0">
              <a:latin typeface="+mn-ea"/>
            </a:endParaRPr>
          </a:p>
          <a:p>
            <a:endParaRPr kumimoji="1" lang="en-US" altLang="ja-JP" sz="900" dirty="0">
              <a:latin typeface="+mn-ea"/>
            </a:endParaRPr>
          </a:p>
          <a:p>
            <a:r>
              <a:rPr kumimoji="1" lang="ja-JP" altLang="en-US" sz="900" dirty="0">
                <a:latin typeface="+mn-ea"/>
              </a:rPr>
              <a:t>置き場渡しとは、積荷を受取人指定の置き場</a:t>
            </a:r>
            <a:r>
              <a:rPr kumimoji="1" lang="ja-JP" altLang="en-US" sz="900" spc="100" dirty="0">
                <a:latin typeface="+mn-ea"/>
              </a:rPr>
              <a:t>に配送側が降ろして</a:t>
            </a:r>
            <a:r>
              <a:rPr kumimoji="1" lang="ja-JP" altLang="en-US" sz="900" dirty="0">
                <a:latin typeface="+mn-ea"/>
              </a:rPr>
              <a:t>渡すことです。</a:t>
            </a:r>
            <a:endParaRPr kumimoji="1" lang="en-US" altLang="ja-JP" sz="900" dirty="0">
              <a:latin typeface="+mn-ea"/>
            </a:endParaRPr>
          </a:p>
        </p:txBody>
      </p:sp>
      <p:sp>
        <p:nvSpPr>
          <p:cNvPr id="47" name="四角形: 角を丸くする 46">
            <a:extLst>
              <a:ext uri="{FF2B5EF4-FFF2-40B4-BE49-F238E27FC236}">
                <a16:creationId xmlns:a16="http://schemas.microsoft.com/office/drawing/2014/main" id="{E87EEC53-8ABA-CDE9-1662-5D84E38955DC}"/>
              </a:ext>
            </a:extLst>
          </p:cNvPr>
          <p:cNvSpPr/>
          <p:nvPr/>
        </p:nvSpPr>
        <p:spPr>
          <a:xfrm>
            <a:off x="7165924" y="527204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46A2734-4345-41E8-B0B8-85C64F026BC4}"/>
              </a:ext>
            </a:extLst>
          </p:cNvPr>
          <p:cNvSpPr txBox="1"/>
          <p:nvPr/>
        </p:nvSpPr>
        <p:spPr>
          <a:xfrm>
            <a:off x="187879" y="495430"/>
            <a:ext cx="8383788"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ここでは、企業の事業性や経営改善の可能性を判断するために必要な基本的なポイントをまとめます。</a:t>
            </a:r>
            <a:endParaRPr kumimoji="1" lang="en-US" altLang="ja-JP" sz="1000" dirty="0"/>
          </a:p>
        </p:txBody>
      </p:sp>
      <p:sp>
        <p:nvSpPr>
          <p:cNvPr id="62" name="テキスト ボックス 61"/>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63" name="テキスト ボックス 62"/>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57</a:t>
            </a:fld>
            <a:endParaRPr kumimoji="1" lang="ja-JP" altLang="en-US"/>
          </a:p>
        </p:txBody>
      </p:sp>
      <p:cxnSp>
        <p:nvCxnSpPr>
          <p:cNvPr id="40" name="直線コネクタ 3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087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３</a:t>
            </a:r>
          </a:p>
        </p:txBody>
      </p:sp>
      <p:sp>
        <p:nvSpPr>
          <p:cNvPr id="37" name="正方形/長方形 36">
            <a:extLst>
              <a:ext uri="{FF2B5EF4-FFF2-40B4-BE49-F238E27FC236}">
                <a16:creationId xmlns:a16="http://schemas.microsoft.com/office/drawing/2014/main" id="{0E7E4A98-C93B-E5CB-A8F0-87356D7F16D7}"/>
              </a:ext>
            </a:extLst>
          </p:cNvPr>
          <p:cNvSpPr/>
          <p:nvPr/>
        </p:nvSpPr>
        <p:spPr>
          <a:xfrm>
            <a:off x="316494" y="1030136"/>
            <a:ext cx="2265802" cy="4154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主要車両の種類</a:t>
            </a:r>
          </a:p>
        </p:txBody>
      </p:sp>
      <p:grpSp>
        <p:nvGrpSpPr>
          <p:cNvPr id="2" name="グループ化 1">
            <a:extLst>
              <a:ext uri="{FF2B5EF4-FFF2-40B4-BE49-F238E27FC236}">
                <a16:creationId xmlns:a16="http://schemas.microsoft.com/office/drawing/2014/main" id="{F7E5EEB8-AE6A-2919-A692-7A18F8BB6D84}"/>
              </a:ext>
            </a:extLst>
          </p:cNvPr>
          <p:cNvGrpSpPr/>
          <p:nvPr/>
        </p:nvGrpSpPr>
        <p:grpSpPr>
          <a:xfrm>
            <a:off x="183984" y="1586241"/>
            <a:ext cx="1098447" cy="736739"/>
            <a:chOff x="129882" y="1876425"/>
            <a:chExt cx="1098447" cy="736739"/>
          </a:xfrm>
        </p:grpSpPr>
        <p:sp>
          <p:nvSpPr>
            <p:cNvPr id="14" name="四角形: 角を丸くする 13">
              <a:extLst>
                <a:ext uri="{FF2B5EF4-FFF2-40B4-BE49-F238E27FC236}">
                  <a16:creationId xmlns:a16="http://schemas.microsoft.com/office/drawing/2014/main" id="{7CCAB003-CB76-E6A9-432A-647FF1B29CAC}"/>
                </a:ext>
              </a:extLst>
            </p:cNvPr>
            <p:cNvSpPr/>
            <p:nvPr/>
          </p:nvSpPr>
          <p:spPr>
            <a:xfrm>
              <a:off x="248746" y="1876425"/>
              <a:ext cx="895350" cy="736739"/>
            </a:xfrm>
            <a:prstGeom prst="roundRect">
              <a:avLst>
                <a:gd name="adj" fmla="val 6335"/>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1" name="テキスト ボックス 20">
              <a:extLst>
                <a:ext uri="{FF2B5EF4-FFF2-40B4-BE49-F238E27FC236}">
                  <a16:creationId xmlns:a16="http://schemas.microsoft.com/office/drawing/2014/main" id="{6AB9D530-5ABF-B794-2C0C-80D6A3972076}"/>
                </a:ext>
              </a:extLst>
            </p:cNvPr>
            <p:cNvSpPr txBox="1"/>
            <p:nvPr/>
          </p:nvSpPr>
          <p:spPr>
            <a:xfrm>
              <a:off x="129882" y="1989668"/>
              <a:ext cx="1098447" cy="461665"/>
            </a:xfrm>
            <a:prstGeom prst="rect">
              <a:avLst/>
            </a:prstGeom>
            <a:noFill/>
          </p:spPr>
          <p:txBody>
            <a:bodyPr wrap="square" rtlCol="0">
              <a:spAutoFit/>
            </a:bodyPr>
            <a:lstStyle/>
            <a:p>
              <a:pPr algn="ctr"/>
              <a:r>
                <a:rPr kumimoji="1" lang="ja-JP" altLang="en-US" sz="2400" b="1" dirty="0">
                  <a:latin typeface="+mn-ea"/>
                </a:rPr>
                <a:t>箱車</a:t>
              </a:r>
              <a:endParaRPr kumimoji="1" lang="en-US" altLang="ja-JP" sz="2400" b="1" dirty="0">
                <a:latin typeface="+mn-ea"/>
              </a:endParaRPr>
            </a:p>
          </p:txBody>
        </p:sp>
      </p:grpSp>
      <p:grpSp>
        <p:nvGrpSpPr>
          <p:cNvPr id="3" name="グループ化 2">
            <a:extLst>
              <a:ext uri="{FF2B5EF4-FFF2-40B4-BE49-F238E27FC236}">
                <a16:creationId xmlns:a16="http://schemas.microsoft.com/office/drawing/2014/main" id="{D20E954E-A92E-D2B8-EE30-33914531FA5A}"/>
              </a:ext>
            </a:extLst>
          </p:cNvPr>
          <p:cNvGrpSpPr/>
          <p:nvPr/>
        </p:nvGrpSpPr>
        <p:grpSpPr>
          <a:xfrm>
            <a:off x="210824" y="2651468"/>
            <a:ext cx="1098447" cy="736739"/>
            <a:chOff x="156722" y="2863166"/>
            <a:chExt cx="1098447" cy="736739"/>
          </a:xfrm>
        </p:grpSpPr>
        <p:sp>
          <p:nvSpPr>
            <p:cNvPr id="16" name="四角形: 角を丸くする 15">
              <a:extLst>
                <a:ext uri="{FF2B5EF4-FFF2-40B4-BE49-F238E27FC236}">
                  <a16:creationId xmlns:a16="http://schemas.microsoft.com/office/drawing/2014/main" id="{5B8E1704-AD5F-6E37-C11B-8A45C49BC313}"/>
                </a:ext>
              </a:extLst>
            </p:cNvPr>
            <p:cNvSpPr/>
            <p:nvPr/>
          </p:nvSpPr>
          <p:spPr>
            <a:xfrm>
              <a:off x="248746" y="2863166"/>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2" name="テキスト ボックス 21">
              <a:extLst>
                <a:ext uri="{FF2B5EF4-FFF2-40B4-BE49-F238E27FC236}">
                  <a16:creationId xmlns:a16="http://schemas.microsoft.com/office/drawing/2014/main" id="{C23DBB4E-3625-148E-91E5-ACDE918A7290}"/>
                </a:ext>
              </a:extLst>
            </p:cNvPr>
            <p:cNvSpPr txBox="1"/>
            <p:nvPr/>
          </p:nvSpPr>
          <p:spPr>
            <a:xfrm>
              <a:off x="156722" y="3068039"/>
              <a:ext cx="1098447" cy="307777"/>
            </a:xfrm>
            <a:prstGeom prst="rect">
              <a:avLst/>
            </a:prstGeom>
            <a:noFill/>
          </p:spPr>
          <p:txBody>
            <a:bodyPr wrap="square" rtlCol="0">
              <a:spAutoFit/>
            </a:bodyPr>
            <a:lstStyle/>
            <a:p>
              <a:pPr algn="ctr"/>
              <a:r>
                <a:rPr kumimoji="1" lang="ja-JP" altLang="en-US" sz="1400" b="1" dirty="0">
                  <a:latin typeface="+mn-ea"/>
                </a:rPr>
                <a:t>トレーラー</a:t>
              </a:r>
              <a:endParaRPr kumimoji="1" lang="en-US" altLang="ja-JP" sz="1400" b="1" dirty="0">
                <a:latin typeface="+mn-ea"/>
              </a:endParaRPr>
            </a:p>
          </p:txBody>
        </p:sp>
      </p:grpSp>
      <p:grpSp>
        <p:nvGrpSpPr>
          <p:cNvPr id="5" name="グループ化 4">
            <a:extLst>
              <a:ext uri="{FF2B5EF4-FFF2-40B4-BE49-F238E27FC236}">
                <a16:creationId xmlns:a16="http://schemas.microsoft.com/office/drawing/2014/main" id="{B523D9DC-C385-FDD7-3955-23598FB05305}"/>
              </a:ext>
            </a:extLst>
          </p:cNvPr>
          <p:cNvGrpSpPr/>
          <p:nvPr/>
        </p:nvGrpSpPr>
        <p:grpSpPr>
          <a:xfrm>
            <a:off x="199280" y="3717531"/>
            <a:ext cx="1098447" cy="736739"/>
            <a:chOff x="145178" y="3849907"/>
            <a:chExt cx="1098447" cy="736739"/>
          </a:xfrm>
        </p:grpSpPr>
        <p:sp>
          <p:nvSpPr>
            <p:cNvPr id="18" name="四角形: 角を丸くする 17">
              <a:extLst>
                <a:ext uri="{FF2B5EF4-FFF2-40B4-BE49-F238E27FC236}">
                  <a16:creationId xmlns:a16="http://schemas.microsoft.com/office/drawing/2014/main" id="{D45CEE74-577D-5AEC-3C88-352E13385E89}"/>
                </a:ext>
              </a:extLst>
            </p:cNvPr>
            <p:cNvSpPr/>
            <p:nvPr/>
          </p:nvSpPr>
          <p:spPr>
            <a:xfrm>
              <a:off x="248746" y="3849907"/>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3" name="テキスト ボックス 22">
              <a:extLst>
                <a:ext uri="{FF2B5EF4-FFF2-40B4-BE49-F238E27FC236}">
                  <a16:creationId xmlns:a16="http://schemas.microsoft.com/office/drawing/2014/main" id="{A04858E8-1EEB-D270-052C-202636B6261A}"/>
                </a:ext>
              </a:extLst>
            </p:cNvPr>
            <p:cNvSpPr txBox="1"/>
            <p:nvPr/>
          </p:nvSpPr>
          <p:spPr>
            <a:xfrm>
              <a:off x="145178" y="3936557"/>
              <a:ext cx="1098447" cy="523220"/>
            </a:xfrm>
            <a:prstGeom prst="rect">
              <a:avLst/>
            </a:prstGeom>
            <a:noFill/>
          </p:spPr>
          <p:txBody>
            <a:bodyPr wrap="square" rtlCol="0">
              <a:spAutoFit/>
            </a:bodyPr>
            <a:lstStyle/>
            <a:p>
              <a:pPr algn="ctr"/>
              <a:r>
                <a:rPr kumimoji="1" lang="ja-JP" altLang="en-US" sz="1400" b="1" dirty="0">
                  <a:latin typeface="+mn-ea"/>
                </a:rPr>
                <a:t>平（ヒラ</a:t>
              </a:r>
              <a:r>
                <a:rPr kumimoji="1" lang="en-US" altLang="ja-JP" sz="1400" b="1" dirty="0">
                  <a:latin typeface="+mn-ea"/>
                </a:rPr>
                <a:t>)</a:t>
              </a:r>
            </a:p>
            <a:p>
              <a:pPr algn="ctr"/>
              <a:r>
                <a:rPr kumimoji="1" lang="ja-JP" altLang="en-US" sz="1400" b="1" dirty="0">
                  <a:latin typeface="+mn-ea"/>
                </a:rPr>
                <a:t>ボディー</a:t>
              </a:r>
              <a:endParaRPr kumimoji="1" lang="en-US" altLang="ja-JP" sz="1400" b="1" dirty="0">
                <a:latin typeface="+mn-ea"/>
              </a:endParaRPr>
            </a:p>
          </p:txBody>
        </p:sp>
      </p:grpSp>
      <p:grpSp>
        <p:nvGrpSpPr>
          <p:cNvPr id="6" name="グループ化 5">
            <a:extLst>
              <a:ext uri="{FF2B5EF4-FFF2-40B4-BE49-F238E27FC236}">
                <a16:creationId xmlns:a16="http://schemas.microsoft.com/office/drawing/2014/main" id="{A3CD04D2-D957-EBE3-FB1F-8F919C9B1CF8}"/>
              </a:ext>
            </a:extLst>
          </p:cNvPr>
          <p:cNvGrpSpPr/>
          <p:nvPr/>
        </p:nvGrpSpPr>
        <p:grpSpPr>
          <a:xfrm>
            <a:off x="189754" y="4820022"/>
            <a:ext cx="1098447" cy="736739"/>
            <a:chOff x="135652" y="4836648"/>
            <a:chExt cx="1098447" cy="736739"/>
          </a:xfrm>
        </p:grpSpPr>
        <p:sp>
          <p:nvSpPr>
            <p:cNvPr id="19" name="四角形: 角を丸くする 18">
              <a:extLst>
                <a:ext uri="{FF2B5EF4-FFF2-40B4-BE49-F238E27FC236}">
                  <a16:creationId xmlns:a16="http://schemas.microsoft.com/office/drawing/2014/main" id="{DEA88AFB-DDE9-DB54-0904-F891DB9402B1}"/>
                </a:ext>
              </a:extLst>
            </p:cNvPr>
            <p:cNvSpPr/>
            <p:nvPr/>
          </p:nvSpPr>
          <p:spPr>
            <a:xfrm>
              <a:off x="248746" y="4836648"/>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4" name="テキスト ボックス 23">
              <a:extLst>
                <a:ext uri="{FF2B5EF4-FFF2-40B4-BE49-F238E27FC236}">
                  <a16:creationId xmlns:a16="http://schemas.microsoft.com/office/drawing/2014/main" id="{F4F111C4-9242-9B48-D468-11B2DC55773A}"/>
                </a:ext>
              </a:extLst>
            </p:cNvPr>
            <p:cNvSpPr txBox="1"/>
            <p:nvPr/>
          </p:nvSpPr>
          <p:spPr>
            <a:xfrm>
              <a:off x="135652" y="5000137"/>
              <a:ext cx="1098447" cy="400110"/>
            </a:xfrm>
            <a:prstGeom prst="rect">
              <a:avLst/>
            </a:prstGeom>
            <a:noFill/>
          </p:spPr>
          <p:txBody>
            <a:bodyPr wrap="square" rtlCol="0">
              <a:spAutoFit/>
            </a:bodyPr>
            <a:lstStyle/>
            <a:p>
              <a:pPr algn="ctr"/>
              <a:r>
                <a:rPr kumimoji="1" lang="ja-JP" altLang="en-US" sz="2000" b="1" dirty="0">
                  <a:latin typeface="+mn-ea"/>
                </a:rPr>
                <a:t>ダンプ</a:t>
              </a:r>
              <a:endParaRPr kumimoji="1" lang="en-US" altLang="ja-JP" sz="2000" b="1" dirty="0">
                <a:latin typeface="+mn-ea"/>
              </a:endParaRPr>
            </a:p>
          </p:txBody>
        </p:sp>
      </p:grpSp>
      <p:grpSp>
        <p:nvGrpSpPr>
          <p:cNvPr id="7" name="グループ化 6">
            <a:extLst>
              <a:ext uri="{FF2B5EF4-FFF2-40B4-BE49-F238E27FC236}">
                <a16:creationId xmlns:a16="http://schemas.microsoft.com/office/drawing/2014/main" id="{6402BA3F-F35A-1204-E37A-9D9C6AA89902}"/>
              </a:ext>
            </a:extLst>
          </p:cNvPr>
          <p:cNvGrpSpPr/>
          <p:nvPr/>
        </p:nvGrpSpPr>
        <p:grpSpPr>
          <a:xfrm>
            <a:off x="210824" y="5806761"/>
            <a:ext cx="1098447" cy="736739"/>
            <a:chOff x="156722" y="5823387"/>
            <a:chExt cx="1098447" cy="736739"/>
          </a:xfrm>
        </p:grpSpPr>
        <p:sp>
          <p:nvSpPr>
            <p:cNvPr id="20" name="四角形: 角を丸くする 19">
              <a:extLst>
                <a:ext uri="{FF2B5EF4-FFF2-40B4-BE49-F238E27FC236}">
                  <a16:creationId xmlns:a16="http://schemas.microsoft.com/office/drawing/2014/main" id="{67F97D5B-9A87-CBFB-34B6-1E7E1E1CDA65}"/>
                </a:ext>
              </a:extLst>
            </p:cNvPr>
            <p:cNvSpPr/>
            <p:nvPr/>
          </p:nvSpPr>
          <p:spPr>
            <a:xfrm>
              <a:off x="248746" y="5823387"/>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6" name="テキスト ボックス 25">
              <a:extLst>
                <a:ext uri="{FF2B5EF4-FFF2-40B4-BE49-F238E27FC236}">
                  <a16:creationId xmlns:a16="http://schemas.microsoft.com/office/drawing/2014/main" id="{F6C49B2D-B4BB-6119-8283-F21BC47EB061}"/>
                </a:ext>
              </a:extLst>
            </p:cNvPr>
            <p:cNvSpPr txBox="1"/>
            <p:nvPr/>
          </p:nvSpPr>
          <p:spPr>
            <a:xfrm>
              <a:off x="156722" y="5895351"/>
              <a:ext cx="1098447" cy="584775"/>
            </a:xfrm>
            <a:prstGeom prst="rect">
              <a:avLst/>
            </a:prstGeom>
            <a:noFill/>
          </p:spPr>
          <p:txBody>
            <a:bodyPr wrap="square" rtlCol="0">
              <a:spAutoFit/>
            </a:bodyPr>
            <a:lstStyle/>
            <a:p>
              <a:pPr algn="ctr"/>
              <a:r>
                <a:rPr kumimoji="1" lang="ja-JP" altLang="en-US" sz="1600" b="1" dirty="0">
                  <a:latin typeface="+mn-ea"/>
                </a:rPr>
                <a:t>ミキサー</a:t>
              </a:r>
              <a:endParaRPr kumimoji="1" lang="en-US" altLang="ja-JP" sz="1600" b="1" dirty="0">
                <a:latin typeface="+mn-ea"/>
              </a:endParaRPr>
            </a:p>
            <a:p>
              <a:pPr algn="ctr"/>
              <a:r>
                <a:rPr kumimoji="1" lang="ja-JP" altLang="en-US" sz="1600" b="1" dirty="0">
                  <a:latin typeface="+mn-ea"/>
                </a:rPr>
                <a:t>車</a:t>
              </a:r>
              <a:endParaRPr kumimoji="1" lang="en-US" altLang="ja-JP" sz="2000" b="1" dirty="0">
                <a:latin typeface="+mn-ea"/>
              </a:endParaRPr>
            </a:p>
          </p:txBody>
        </p:sp>
      </p:grpSp>
      <p:cxnSp>
        <p:nvCxnSpPr>
          <p:cNvPr id="9" name="直線コネクタ 8">
            <a:extLst>
              <a:ext uri="{FF2B5EF4-FFF2-40B4-BE49-F238E27FC236}">
                <a16:creationId xmlns:a16="http://schemas.microsoft.com/office/drawing/2014/main" id="{320CEB3D-7FD8-75C0-416D-C3909C0EE59A}"/>
              </a:ext>
            </a:extLst>
          </p:cNvPr>
          <p:cNvCxnSpPr/>
          <p:nvPr/>
        </p:nvCxnSpPr>
        <p:spPr>
          <a:xfrm flipV="1">
            <a:off x="297444" y="1474914"/>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704C523-4770-B47C-65D3-91A97F13B213}"/>
              </a:ext>
            </a:extLst>
          </p:cNvPr>
          <p:cNvCxnSpPr/>
          <p:nvPr/>
        </p:nvCxnSpPr>
        <p:spPr>
          <a:xfrm flipV="1">
            <a:off x="278397" y="2478254"/>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5FAD2D9-FACD-EFDC-53E8-85BEBE03D809}"/>
              </a:ext>
            </a:extLst>
          </p:cNvPr>
          <p:cNvCxnSpPr/>
          <p:nvPr/>
        </p:nvCxnSpPr>
        <p:spPr>
          <a:xfrm flipV="1">
            <a:off x="316494" y="3530679"/>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CACA09D-B185-0D82-43F1-0AB74AAE9821}"/>
              </a:ext>
            </a:extLst>
          </p:cNvPr>
          <p:cNvCxnSpPr/>
          <p:nvPr/>
        </p:nvCxnSpPr>
        <p:spPr>
          <a:xfrm flipV="1">
            <a:off x="278397" y="4657960"/>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B731C09-620C-2C7E-7CE8-15C4F04337D0}"/>
              </a:ext>
            </a:extLst>
          </p:cNvPr>
          <p:cNvCxnSpPr/>
          <p:nvPr/>
        </p:nvCxnSpPr>
        <p:spPr>
          <a:xfrm flipV="1">
            <a:off x="297444" y="5672270"/>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9617A11-1BF3-1398-9675-75EBE0BB55C5}"/>
              </a:ext>
            </a:extLst>
          </p:cNvPr>
          <p:cNvCxnSpPr/>
          <p:nvPr/>
        </p:nvCxnSpPr>
        <p:spPr>
          <a:xfrm flipV="1">
            <a:off x="268871" y="6645525"/>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BCF0F48B-8439-EB18-185F-C5F876417E05}"/>
              </a:ext>
            </a:extLst>
          </p:cNvPr>
          <p:cNvSpPr/>
          <p:nvPr/>
        </p:nvSpPr>
        <p:spPr>
          <a:xfrm>
            <a:off x="2688539" y="1030136"/>
            <a:ext cx="2493789" cy="4154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車両の特徴</a:t>
            </a:r>
          </a:p>
        </p:txBody>
      </p:sp>
      <p:sp>
        <p:nvSpPr>
          <p:cNvPr id="43" name="テキスト ボックス 42">
            <a:extLst>
              <a:ext uri="{FF2B5EF4-FFF2-40B4-BE49-F238E27FC236}">
                <a16:creationId xmlns:a16="http://schemas.microsoft.com/office/drawing/2014/main" id="{3F3B628D-6A23-1416-6CB0-85D64143001A}"/>
              </a:ext>
            </a:extLst>
          </p:cNvPr>
          <p:cNvSpPr txBox="1"/>
          <p:nvPr/>
        </p:nvSpPr>
        <p:spPr>
          <a:xfrm>
            <a:off x="2586396" y="1555478"/>
            <a:ext cx="2595930" cy="707886"/>
          </a:xfrm>
          <a:prstGeom prst="rect">
            <a:avLst/>
          </a:prstGeom>
          <a:noFill/>
        </p:spPr>
        <p:txBody>
          <a:bodyPr wrap="square" rtlCol="0">
            <a:spAutoFit/>
          </a:bodyPr>
          <a:lstStyle/>
          <a:p>
            <a:r>
              <a:rPr kumimoji="1" lang="ja-JP" altLang="en-US" sz="1000" dirty="0">
                <a:latin typeface="+mn-ea"/>
              </a:rPr>
              <a:t>□　２ｔ・４ｔ・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dirty="0">
                <a:latin typeface="+mn-ea"/>
              </a:rPr>
              <a:t>□　積載スペースが箱型</a:t>
            </a:r>
            <a:endParaRPr kumimoji="1" lang="en-US" altLang="ja-JP" sz="1000" dirty="0">
              <a:latin typeface="+mn-ea"/>
            </a:endParaRPr>
          </a:p>
          <a:p>
            <a:r>
              <a:rPr kumimoji="1" lang="ja-JP" altLang="en-US" sz="1000" dirty="0">
                <a:latin typeface="+mn-ea"/>
              </a:rPr>
              <a:t>□　冷蔵車や冷凍車等もある</a:t>
            </a:r>
            <a:endParaRPr kumimoji="1" lang="en-US" altLang="ja-JP" sz="1000" dirty="0">
              <a:latin typeface="+mn-ea"/>
            </a:endParaRPr>
          </a:p>
          <a:p>
            <a:r>
              <a:rPr kumimoji="1" lang="ja-JP" altLang="en-US" sz="1000" dirty="0">
                <a:latin typeface="+mn-ea"/>
              </a:rPr>
              <a:t>□　雨に濡れる心配がなく、汎用性が高い</a:t>
            </a:r>
            <a:endParaRPr kumimoji="1" lang="en-US" altLang="ja-JP" sz="1000" dirty="0">
              <a:latin typeface="+mn-ea"/>
            </a:endParaRPr>
          </a:p>
        </p:txBody>
      </p:sp>
      <p:sp>
        <p:nvSpPr>
          <p:cNvPr id="44" name="テキスト ボックス 43">
            <a:extLst>
              <a:ext uri="{FF2B5EF4-FFF2-40B4-BE49-F238E27FC236}">
                <a16:creationId xmlns:a16="http://schemas.microsoft.com/office/drawing/2014/main" id="{72FE23B9-1903-6068-A175-A96C548EB269}"/>
              </a:ext>
            </a:extLst>
          </p:cNvPr>
          <p:cNvSpPr txBox="1"/>
          <p:nvPr/>
        </p:nvSpPr>
        <p:spPr>
          <a:xfrm>
            <a:off x="2586395" y="2627424"/>
            <a:ext cx="2595931" cy="707886"/>
          </a:xfrm>
          <a:prstGeom prst="rect">
            <a:avLst/>
          </a:prstGeom>
          <a:noFill/>
        </p:spPr>
        <p:txBody>
          <a:bodyPr wrap="square" rtlCol="0">
            <a:spAutoFit/>
          </a:bodyPr>
          <a:lstStyle/>
          <a:p>
            <a:r>
              <a:rPr kumimoji="1" lang="ja-JP" altLang="en-US" sz="1000" dirty="0">
                <a:latin typeface="+mn-ea"/>
              </a:rPr>
              <a:t>□　トレーラーヘッドと呼ばれる先頭部分</a:t>
            </a:r>
            <a:endParaRPr kumimoji="1" lang="en-US" altLang="ja-JP" sz="1000" dirty="0">
              <a:latin typeface="+mn-ea"/>
            </a:endParaRPr>
          </a:p>
          <a:p>
            <a:r>
              <a:rPr kumimoji="1" lang="ja-JP" altLang="en-US" sz="1000" dirty="0">
                <a:latin typeface="+mn-ea"/>
              </a:rPr>
              <a:t>　　が、トレーラーと呼ばれる後方部分を</a:t>
            </a:r>
            <a:endParaRPr kumimoji="1" lang="en-US" altLang="ja-JP" sz="1000" dirty="0">
              <a:latin typeface="+mn-ea"/>
            </a:endParaRPr>
          </a:p>
          <a:p>
            <a:r>
              <a:rPr kumimoji="1" lang="ja-JP" altLang="en-US" sz="1000" dirty="0">
                <a:latin typeface="+mn-ea"/>
              </a:rPr>
              <a:t>　　「牽引」して運ぶ</a:t>
            </a:r>
            <a:endParaRPr kumimoji="1" lang="en-US" altLang="ja-JP" sz="1000" dirty="0">
              <a:latin typeface="+mn-ea"/>
            </a:endParaRPr>
          </a:p>
          <a:p>
            <a:r>
              <a:rPr kumimoji="1" lang="ja-JP" altLang="en-US" sz="1000" dirty="0">
                <a:latin typeface="+mn-ea"/>
              </a:rPr>
              <a:t>□　大型の荷物の輸送や多量輸送が主務</a:t>
            </a:r>
            <a:endParaRPr kumimoji="1" lang="en-US" altLang="ja-JP" sz="1000" dirty="0">
              <a:latin typeface="+mn-ea"/>
            </a:endParaRPr>
          </a:p>
        </p:txBody>
      </p:sp>
      <p:sp>
        <p:nvSpPr>
          <p:cNvPr id="46" name="テキスト ボックス 45">
            <a:extLst>
              <a:ext uri="{FF2B5EF4-FFF2-40B4-BE49-F238E27FC236}">
                <a16:creationId xmlns:a16="http://schemas.microsoft.com/office/drawing/2014/main" id="{DD082113-F552-1E60-7968-63E847F41874}"/>
              </a:ext>
            </a:extLst>
          </p:cNvPr>
          <p:cNvSpPr txBox="1"/>
          <p:nvPr/>
        </p:nvSpPr>
        <p:spPr>
          <a:xfrm>
            <a:off x="2588196" y="3656486"/>
            <a:ext cx="2594131" cy="861774"/>
          </a:xfrm>
          <a:prstGeom prst="rect">
            <a:avLst/>
          </a:prstGeom>
          <a:noFill/>
        </p:spPr>
        <p:txBody>
          <a:bodyPr wrap="square" rtlCol="0">
            <a:spAutoFit/>
          </a:bodyPr>
          <a:lstStyle/>
          <a:p>
            <a:r>
              <a:rPr kumimoji="1" lang="ja-JP" altLang="en-US" sz="1000">
                <a:latin typeface="+mn-ea"/>
              </a:rPr>
              <a:t>□　２ｔ</a:t>
            </a:r>
            <a:r>
              <a:rPr kumimoji="1" lang="ja-JP" altLang="en-US" sz="1000" dirty="0">
                <a:latin typeface="+mn-ea"/>
              </a:rPr>
              <a:t>・４ｔ・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a:latin typeface="+mn-ea"/>
              </a:rPr>
              <a:t>□　積載</a:t>
            </a:r>
            <a:r>
              <a:rPr kumimoji="1" lang="ja-JP" altLang="en-US" sz="1000" dirty="0">
                <a:latin typeface="+mn-ea"/>
              </a:rPr>
              <a:t>スペースが平（ヒラ）</a:t>
            </a:r>
            <a:endParaRPr kumimoji="1" lang="en-US" altLang="ja-JP" sz="1000" dirty="0">
              <a:latin typeface="+mn-ea"/>
            </a:endParaRPr>
          </a:p>
          <a:p>
            <a:r>
              <a:rPr kumimoji="1" lang="ja-JP" altLang="en-US" sz="1000">
                <a:latin typeface="+mn-ea"/>
              </a:rPr>
              <a:t>□　クレーン</a:t>
            </a:r>
            <a:r>
              <a:rPr kumimoji="1" lang="ja-JP" altLang="en-US" sz="1000" dirty="0">
                <a:latin typeface="+mn-ea"/>
              </a:rPr>
              <a:t>等での積載に適している</a:t>
            </a:r>
            <a:endParaRPr kumimoji="1" lang="en-US" altLang="ja-JP" sz="1000" dirty="0">
              <a:latin typeface="+mn-ea"/>
            </a:endParaRPr>
          </a:p>
          <a:p>
            <a:r>
              <a:rPr kumimoji="1" lang="ja-JP" altLang="en-US" sz="1000">
                <a:latin typeface="+mn-ea"/>
              </a:rPr>
              <a:t>□　小型</a:t>
            </a:r>
            <a:r>
              <a:rPr kumimoji="1" lang="ja-JP" altLang="en-US" sz="1000" dirty="0">
                <a:latin typeface="+mn-ea"/>
              </a:rPr>
              <a:t>クレーン付きの車両もある</a:t>
            </a:r>
            <a:endParaRPr kumimoji="1" lang="en-US" altLang="ja-JP" sz="1000" dirty="0">
              <a:latin typeface="+mn-ea"/>
            </a:endParaRPr>
          </a:p>
          <a:p>
            <a:r>
              <a:rPr kumimoji="1" lang="ja-JP" altLang="en-US" sz="1000">
                <a:latin typeface="+mn-ea"/>
              </a:rPr>
              <a:t>□　屋根</a:t>
            </a:r>
            <a:r>
              <a:rPr kumimoji="1" lang="ja-JP" altLang="en-US" sz="1000" dirty="0">
                <a:latin typeface="+mn-ea"/>
              </a:rPr>
              <a:t>がないので雨に弱い</a:t>
            </a:r>
            <a:endParaRPr kumimoji="1" lang="en-US" altLang="ja-JP" sz="1000" dirty="0">
              <a:latin typeface="+mn-ea"/>
            </a:endParaRPr>
          </a:p>
        </p:txBody>
      </p:sp>
      <p:sp>
        <p:nvSpPr>
          <p:cNvPr id="47" name="テキスト ボックス 46">
            <a:extLst>
              <a:ext uri="{FF2B5EF4-FFF2-40B4-BE49-F238E27FC236}">
                <a16:creationId xmlns:a16="http://schemas.microsoft.com/office/drawing/2014/main" id="{7BCE066B-B57F-CC59-44E8-211781C023D2}"/>
              </a:ext>
            </a:extLst>
          </p:cNvPr>
          <p:cNvSpPr txBox="1"/>
          <p:nvPr/>
        </p:nvSpPr>
        <p:spPr>
          <a:xfrm>
            <a:off x="2586396" y="4767296"/>
            <a:ext cx="2595930" cy="861774"/>
          </a:xfrm>
          <a:prstGeom prst="rect">
            <a:avLst/>
          </a:prstGeom>
          <a:noFill/>
        </p:spPr>
        <p:txBody>
          <a:bodyPr wrap="square" rtlCol="0">
            <a:spAutoFit/>
          </a:bodyPr>
          <a:lstStyle/>
          <a:p>
            <a:r>
              <a:rPr kumimoji="1" lang="ja-JP" altLang="en-US" sz="1000" dirty="0">
                <a:latin typeface="+mn-ea"/>
              </a:rPr>
              <a:t>□　２ｔ・４ｔ・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dirty="0">
                <a:latin typeface="+mn-ea"/>
              </a:rPr>
              <a:t>□　</a:t>
            </a:r>
            <a:r>
              <a:rPr kumimoji="1" lang="ja-JP" altLang="en-US" sz="1000" spc="-60" dirty="0">
                <a:latin typeface="+mn-ea"/>
              </a:rPr>
              <a:t>土砂・砕石・石炭・飼料等の積み降ろし</a:t>
            </a:r>
            <a:endParaRPr kumimoji="1" lang="en-US" altLang="ja-JP" sz="1000" spc="-60" dirty="0">
              <a:latin typeface="+mn-ea"/>
            </a:endParaRPr>
          </a:p>
          <a:p>
            <a:r>
              <a:rPr kumimoji="1" lang="ja-JP" altLang="en-US" sz="1000" spc="-60" dirty="0">
                <a:latin typeface="+mn-ea"/>
              </a:rPr>
              <a:t>　　に適している</a:t>
            </a:r>
            <a:endParaRPr kumimoji="1" lang="en-US" altLang="ja-JP" sz="1000" spc="-60" dirty="0">
              <a:latin typeface="+mn-ea"/>
            </a:endParaRPr>
          </a:p>
          <a:p>
            <a:r>
              <a:rPr kumimoji="1" lang="ja-JP" altLang="en-US" sz="1000" dirty="0">
                <a:latin typeface="+mn-ea"/>
              </a:rPr>
              <a:t>□　</a:t>
            </a:r>
            <a:r>
              <a:rPr kumimoji="1" lang="ja-JP" altLang="en-US" sz="1000" spc="-80" dirty="0">
                <a:latin typeface="+mn-ea"/>
              </a:rPr>
              <a:t>一般に後方に向けて荷台を傾けて積載物</a:t>
            </a:r>
            <a:endParaRPr kumimoji="1" lang="en-US" altLang="ja-JP" sz="1000" spc="-80" dirty="0">
              <a:latin typeface="+mn-ea"/>
            </a:endParaRPr>
          </a:p>
          <a:p>
            <a:r>
              <a:rPr kumimoji="1" lang="ja-JP" altLang="en-US" sz="1000" spc="-80" dirty="0">
                <a:latin typeface="+mn-ea"/>
              </a:rPr>
              <a:t>　　を一気に流し降ろす</a:t>
            </a:r>
            <a:endParaRPr kumimoji="1" lang="en-US" altLang="ja-JP" sz="1000" spc="-80" dirty="0">
              <a:latin typeface="+mn-ea"/>
            </a:endParaRPr>
          </a:p>
        </p:txBody>
      </p:sp>
      <p:sp>
        <p:nvSpPr>
          <p:cNvPr id="48" name="テキスト ボックス 47">
            <a:extLst>
              <a:ext uri="{FF2B5EF4-FFF2-40B4-BE49-F238E27FC236}">
                <a16:creationId xmlns:a16="http://schemas.microsoft.com/office/drawing/2014/main" id="{A3987AE2-6321-35C7-84C9-B99D16103E83}"/>
              </a:ext>
            </a:extLst>
          </p:cNvPr>
          <p:cNvSpPr txBox="1"/>
          <p:nvPr/>
        </p:nvSpPr>
        <p:spPr>
          <a:xfrm>
            <a:off x="2586396" y="5754769"/>
            <a:ext cx="2595930" cy="861774"/>
          </a:xfrm>
          <a:prstGeom prst="rect">
            <a:avLst/>
          </a:prstGeom>
          <a:noFill/>
        </p:spPr>
        <p:txBody>
          <a:bodyPr wrap="square" rtlCol="0">
            <a:spAutoFit/>
          </a:bodyPr>
          <a:lstStyle/>
          <a:p>
            <a:r>
              <a:rPr kumimoji="1" lang="ja-JP" altLang="en-US" sz="1000" dirty="0">
                <a:latin typeface="+mn-ea"/>
              </a:rPr>
              <a:t>□　生コンクリート運搬に使用される</a:t>
            </a:r>
            <a:endParaRPr kumimoji="1" lang="en-US" altLang="ja-JP" sz="1000" dirty="0">
              <a:latin typeface="+mn-ea"/>
            </a:endParaRPr>
          </a:p>
          <a:p>
            <a:r>
              <a:rPr kumimoji="1" lang="ja-JP" altLang="en-US" sz="1000" dirty="0">
                <a:latin typeface="+mn-ea"/>
              </a:rPr>
              <a:t>□　</a:t>
            </a:r>
            <a:r>
              <a:rPr kumimoji="1" lang="ja-JP" altLang="en-US" sz="1000" spc="-60" dirty="0">
                <a:latin typeface="+mn-ea"/>
              </a:rPr>
              <a:t>ドラムと呼ばれる後部にある円筒を回転</a:t>
            </a:r>
            <a:endParaRPr kumimoji="1" lang="en-US" altLang="ja-JP" sz="1000" spc="-60" dirty="0">
              <a:latin typeface="+mn-ea"/>
            </a:endParaRPr>
          </a:p>
          <a:p>
            <a:r>
              <a:rPr kumimoji="1" lang="ja-JP" altLang="en-US" sz="1000" spc="-60" dirty="0">
                <a:latin typeface="+mn-ea"/>
              </a:rPr>
              <a:t>　　させて水と骨材の分離を防ぎながら現場</a:t>
            </a:r>
            <a:endParaRPr kumimoji="1" lang="en-US" altLang="ja-JP" sz="1000" spc="-60" dirty="0">
              <a:latin typeface="+mn-ea"/>
            </a:endParaRPr>
          </a:p>
          <a:p>
            <a:r>
              <a:rPr kumimoji="1" lang="ja-JP" altLang="en-US" sz="1000" spc="-60" dirty="0">
                <a:latin typeface="+mn-ea"/>
              </a:rPr>
              <a:t>　　まで生コンクリートを運ぶ</a:t>
            </a:r>
            <a:endParaRPr kumimoji="1" lang="en-US" altLang="ja-JP" sz="1000" spc="-60" dirty="0">
              <a:latin typeface="+mn-ea"/>
            </a:endParaRPr>
          </a:p>
          <a:p>
            <a:r>
              <a:rPr kumimoji="1" lang="ja-JP" altLang="en-US" sz="1000" dirty="0">
                <a:latin typeface="+mn-ea"/>
              </a:rPr>
              <a:t>□　水タンクを持ち内部清掃もする</a:t>
            </a:r>
            <a:endParaRPr kumimoji="1" lang="en-US" altLang="ja-JP" sz="1000" dirty="0">
              <a:latin typeface="+mn-ea"/>
            </a:endParaRPr>
          </a:p>
        </p:txBody>
      </p:sp>
      <p:sp>
        <p:nvSpPr>
          <p:cNvPr id="49" name="正方形/長方形 48">
            <a:extLst>
              <a:ext uri="{FF2B5EF4-FFF2-40B4-BE49-F238E27FC236}">
                <a16:creationId xmlns:a16="http://schemas.microsoft.com/office/drawing/2014/main" id="{16647FAB-38CE-157A-CBDB-D34A4292E99D}"/>
              </a:ext>
            </a:extLst>
          </p:cNvPr>
          <p:cNvSpPr/>
          <p:nvPr/>
        </p:nvSpPr>
        <p:spPr>
          <a:xfrm>
            <a:off x="5260346" y="1030136"/>
            <a:ext cx="4388391" cy="4154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作業環境やその他の特徴</a:t>
            </a:r>
          </a:p>
        </p:txBody>
      </p:sp>
      <p:sp>
        <p:nvSpPr>
          <p:cNvPr id="50" name="テキスト ボックス 49">
            <a:extLst>
              <a:ext uri="{FF2B5EF4-FFF2-40B4-BE49-F238E27FC236}">
                <a16:creationId xmlns:a16="http://schemas.microsoft.com/office/drawing/2014/main" id="{7BB85F1E-E5CB-4822-B87D-A8BADDFC93FE}"/>
              </a:ext>
            </a:extLst>
          </p:cNvPr>
          <p:cNvSpPr txBox="1"/>
          <p:nvPr/>
        </p:nvSpPr>
        <p:spPr>
          <a:xfrm>
            <a:off x="5223164" y="1564978"/>
            <a:ext cx="4475452" cy="861774"/>
          </a:xfrm>
          <a:prstGeom prst="rect">
            <a:avLst/>
          </a:prstGeom>
          <a:noFill/>
        </p:spPr>
        <p:txBody>
          <a:bodyPr wrap="square" rtlCol="0">
            <a:spAutoFit/>
          </a:bodyPr>
          <a:lstStyle/>
          <a:p>
            <a:r>
              <a:rPr kumimoji="1" lang="ja-JP" altLang="en-US" sz="1000">
                <a:latin typeface="+mn-ea"/>
              </a:rPr>
              <a:t>□　積載物</a:t>
            </a:r>
            <a:r>
              <a:rPr kumimoji="1" lang="ja-JP" altLang="en-US" sz="1000" dirty="0">
                <a:latin typeface="+mn-ea"/>
              </a:rPr>
              <a:t>や車両サイズ等により、作業環境が大きく変化する</a:t>
            </a:r>
            <a:endParaRPr kumimoji="1" lang="en-US" altLang="ja-JP" sz="1000" dirty="0">
              <a:latin typeface="+mn-ea"/>
            </a:endParaRPr>
          </a:p>
          <a:p>
            <a:r>
              <a:rPr kumimoji="1" lang="ja-JP" altLang="en-US" sz="1000">
                <a:latin typeface="+mn-ea"/>
              </a:rPr>
              <a:t>□　食品量販店向け</a:t>
            </a:r>
            <a:r>
              <a:rPr kumimoji="1" lang="ja-JP" altLang="en-US" sz="1000" dirty="0">
                <a:latin typeface="+mn-ea"/>
              </a:rPr>
              <a:t>の運送であれば、キャスター付きのカーゴ単位で</a:t>
            </a:r>
            <a:endParaRPr kumimoji="1" lang="en-US" altLang="ja-JP" sz="1000" dirty="0">
              <a:latin typeface="+mn-ea"/>
            </a:endParaRPr>
          </a:p>
          <a:p>
            <a:r>
              <a:rPr kumimoji="1" lang="ja-JP" altLang="en-US" sz="1000">
                <a:latin typeface="+mn-ea"/>
              </a:rPr>
              <a:t>　　荷物</a:t>
            </a:r>
            <a:r>
              <a:rPr kumimoji="1" lang="ja-JP" altLang="en-US" sz="1000" dirty="0">
                <a:latin typeface="+mn-ea"/>
              </a:rPr>
              <a:t>を積み、荷台後方に装備されているリフトで降ろすが、全て</a:t>
            </a:r>
            <a:endParaRPr kumimoji="1" lang="en-US" altLang="ja-JP" sz="1000" dirty="0">
              <a:latin typeface="+mn-ea"/>
            </a:endParaRPr>
          </a:p>
          <a:p>
            <a:r>
              <a:rPr kumimoji="1" lang="ja-JP" altLang="en-US" sz="1000">
                <a:latin typeface="+mn-ea"/>
              </a:rPr>
              <a:t>　　の</a:t>
            </a:r>
            <a:r>
              <a:rPr kumimoji="1" lang="ja-JP" altLang="en-US" sz="1000" dirty="0">
                <a:latin typeface="+mn-ea"/>
              </a:rPr>
              <a:t>荷物をバラ積みして、ベタ降ろしする、体力のいる仕事もある</a:t>
            </a:r>
            <a:endParaRPr kumimoji="1" lang="en-US" altLang="ja-JP" sz="1000" dirty="0">
              <a:latin typeface="+mn-ea"/>
            </a:endParaRPr>
          </a:p>
          <a:p>
            <a:r>
              <a:rPr kumimoji="1" lang="ja-JP" altLang="en-US" sz="1000">
                <a:latin typeface="+mn-ea"/>
              </a:rPr>
              <a:t>　  </a:t>
            </a:r>
            <a:r>
              <a:rPr kumimoji="1" lang="ja-JP" altLang="en-US" sz="1000" dirty="0">
                <a:latin typeface="+mn-ea"/>
              </a:rPr>
              <a:t>（配送距離の長短も千差万別）</a:t>
            </a:r>
            <a:endParaRPr kumimoji="1" lang="en-US" altLang="ja-JP" sz="1000" dirty="0">
              <a:latin typeface="+mn-ea"/>
            </a:endParaRPr>
          </a:p>
        </p:txBody>
      </p:sp>
      <p:sp>
        <p:nvSpPr>
          <p:cNvPr id="52" name="テキスト ボックス 51">
            <a:extLst>
              <a:ext uri="{FF2B5EF4-FFF2-40B4-BE49-F238E27FC236}">
                <a16:creationId xmlns:a16="http://schemas.microsoft.com/office/drawing/2014/main" id="{F50782F2-1478-1E78-4BC1-523839AEFEAC}"/>
              </a:ext>
            </a:extLst>
          </p:cNvPr>
          <p:cNvSpPr txBox="1"/>
          <p:nvPr/>
        </p:nvSpPr>
        <p:spPr>
          <a:xfrm>
            <a:off x="5223164" y="2554097"/>
            <a:ext cx="4664368" cy="861774"/>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湾港</a:t>
            </a:r>
            <a:r>
              <a:rPr kumimoji="1" lang="ja-JP" altLang="en-US" sz="1000" spc="-60" dirty="0">
                <a:latin typeface="+mn-ea"/>
              </a:rPr>
              <a:t>から近くの倉庫まで、トレーラー部分を何度も牽引してピストン</a:t>
            </a:r>
            <a:endParaRPr kumimoji="1" lang="en-US" altLang="ja-JP" sz="1000" spc="-60" dirty="0">
              <a:latin typeface="+mn-ea"/>
            </a:endParaRPr>
          </a:p>
          <a:p>
            <a:r>
              <a:rPr kumimoji="1" lang="ja-JP" altLang="en-US" sz="1000" spc="-60">
                <a:latin typeface="+mn-ea"/>
              </a:rPr>
              <a:t>　　輸送</a:t>
            </a:r>
            <a:r>
              <a:rPr kumimoji="1" lang="ja-JP" altLang="en-US" sz="1000" spc="-60" dirty="0">
                <a:latin typeface="+mn-ea"/>
              </a:rPr>
              <a:t>する仕事、山間部まで長距離にわたり液化燃料を運搬する仕事等、</a:t>
            </a:r>
            <a:endParaRPr kumimoji="1" lang="en-US" altLang="ja-JP" sz="1000" spc="-60" dirty="0">
              <a:latin typeface="+mn-ea"/>
            </a:endParaRPr>
          </a:p>
          <a:p>
            <a:r>
              <a:rPr kumimoji="1" lang="ja-JP" altLang="en-US" sz="1000" spc="-60">
                <a:latin typeface="+mn-ea"/>
              </a:rPr>
              <a:t>　　</a:t>
            </a:r>
            <a:r>
              <a:rPr kumimoji="1" lang="ja-JP" altLang="en-US" sz="1000">
                <a:latin typeface="+mn-ea"/>
              </a:rPr>
              <a:t>短距離</a:t>
            </a:r>
            <a:r>
              <a:rPr kumimoji="1" lang="ja-JP" altLang="en-US" sz="1000" dirty="0">
                <a:latin typeface="+mn-ea"/>
              </a:rPr>
              <a:t>と長距離の仕事に二極化傾向</a:t>
            </a:r>
            <a:endParaRPr kumimoji="1" lang="en-US" altLang="ja-JP" sz="1000" dirty="0">
              <a:latin typeface="+mn-ea"/>
            </a:endParaRPr>
          </a:p>
          <a:p>
            <a:r>
              <a:rPr kumimoji="1" lang="ja-JP" altLang="en-US" sz="1000">
                <a:latin typeface="+mn-ea"/>
              </a:rPr>
              <a:t>□　牽引</a:t>
            </a:r>
            <a:r>
              <a:rPr kumimoji="1" lang="ja-JP" altLang="en-US" sz="1000" dirty="0">
                <a:latin typeface="+mn-ea"/>
              </a:rPr>
              <a:t>する荷物もバリエーションが豊富（用途別にトレーラーあり）</a:t>
            </a:r>
            <a:endParaRPr kumimoji="1" lang="en-US" altLang="ja-JP" sz="1000" dirty="0">
              <a:latin typeface="+mn-ea"/>
            </a:endParaRPr>
          </a:p>
          <a:p>
            <a:r>
              <a:rPr kumimoji="1" lang="ja-JP" altLang="en-US" sz="1000">
                <a:latin typeface="+mn-ea"/>
              </a:rPr>
              <a:t>□　高い</a:t>
            </a:r>
            <a:r>
              <a:rPr kumimoji="1" lang="ja-JP" altLang="en-US" sz="1000" dirty="0">
                <a:latin typeface="+mn-ea"/>
              </a:rPr>
              <a:t>運転技術が求められる（駐車・旋回・冬道運転等）</a:t>
            </a:r>
            <a:endParaRPr kumimoji="1" lang="en-US" altLang="ja-JP" sz="1000" dirty="0">
              <a:latin typeface="+mn-ea"/>
            </a:endParaRPr>
          </a:p>
        </p:txBody>
      </p:sp>
      <p:sp>
        <p:nvSpPr>
          <p:cNvPr id="53" name="テキスト ボックス 52">
            <a:extLst>
              <a:ext uri="{FF2B5EF4-FFF2-40B4-BE49-F238E27FC236}">
                <a16:creationId xmlns:a16="http://schemas.microsoft.com/office/drawing/2014/main" id="{7E790DD0-4E61-FAAA-03D0-D5D60EBA3D57}"/>
              </a:ext>
            </a:extLst>
          </p:cNvPr>
          <p:cNvSpPr txBox="1"/>
          <p:nvPr/>
        </p:nvSpPr>
        <p:spPr>
          <a:xfrm>
            <a:off x="5223164" y="3595631"/>
            <a:ext cx="4540924" cy="1015663"/>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荷台</a:t>
            </a:r>
            <a:r>
              <a:rPr kumimoji="1" lang="ja-JP" altLang="en-US" sz="1000" spc="-60" dirty="0">
                <a:latin typeface="+mn-ea"/>
              </a:rPr>
              <a:t>が平（ヒラ）なので、重量物から長物、高さのある積荷、不規則</a:t>
            </a:r>
            <a:endParaRPr kumimoji="1" lang="en-US" altLang="ja-JP" sz="1000" spc="-60" dirty="0">
              <a:latin typeface="+mn-ea"/>
            </a:endParaRPr>
          </a:p>
          <a:p>
            <a:r>
              <a:rPr kumimoji="1" lang="ja-JP" altLang="en-US" sz="1000" spc="-60">
                <a:latin typeface="+mn-ea"/>
              </a:rPr>
              <a:t>　　な</a:t>
            </a:r>
            <a:r>
              <a:rPr kumimoji="1" lang="ja-JP" altLang="en-US" sz="1000" spc="-60" dirty="0">
                <a:latin typeface="+mn-ea"/>
              </a:rPr>
              <a:t>形状物等、積載物にバリエーションがある</a:t>
            </a:r>
            <a:endParaRPr kumimoji="1" lang="en-US" altLang="ja-JP" sz="1000" spc="-60" dirty="0">
              <a:latin typeface="+mn-ea"/>
            </a:endParaRPr>
          </a:p>
          <a:p>
            <a:r>
              <a:rPr kumimoji="1" lang="ja-JP" altLang="en-US" sz="1000">
                <a:latin typeface="+mn-ea"/>
              </a:rPr>
              <a:t>□　箱車</a:t>
            </a:r>
            <a:r>
              <a:rPr kumimoji="1" lang="ja-JP" altLang="en-US" sz="1000" dirty="0">
                <a:latin typeface="+mn-ea"/>
              </a:rPr>
              <a:t>と異なり、バラ積み等の作業は比較的少ない</a:t>
            </a:r>
            <a:endParaRPr kumimoji="1" lang="en-US" altLang="ja-JP" sz="1000" dirty="0">
              <a:latin typeface="+mn-ea"/>
            </a:endParaRPr>
          </a:p>
          <a:p>
            <a:r>
              <a:rPr kumimoji="1" lang="ja-JP" altLang="en-US" sz="1000">
                <a:latin typeface="+mn-ea"/>
              </a:rPr>
              <a:t>□　積載物</a:t>
            </a:r>
            <a:r>
              <a:rPr kumimoji="1" lang="ja-JP" altLang="en-US" sz="1000" dirty="0">
                <a:latin typeface="+mn-ea"/>
              </a:rPr>
              <a:t>を固定するための技術が問われる</a:t>
            </a:r>
            <a:endParaRPr kumimoji="1" lang="en-US" altLang="ja-JP" sz="1000" dirty="0">
              <a:latin typeface="+mn-ea"/>
            </a:endParaRPr>
          </a:p>
          <a:p>
            <a:r>
              <a:rPr kumimoji="1" lang="ja-JP" altLang="en-US" sz="1000">
                <a:latin typeface="+mn-ea"/>
              </a:rPr>
              <a:t>□　防雨</a:t>
            </a:r>
            <a:r>
              <a:rPr kumimoji="1" lang="ja-JP" altLang="en-US" sz="1000" dirty="0">
                <a:latin typeface="+mn-ea"/>
              </a:rPr>
              <a:t>シート（大きく重い）を張る作業も大変</a:t>
            </a:r>
            <a:endParaRPr kumimoji="1" lang="en-US" altLang="ja-JP" sz="1000" dirty="0">
              <a:latin typeface="+mn-ea"/>
            </a:endParaRPr>
          </a:p>
          <a:p>
            <a:r>
              <a:rPr kumimoji="1" lang="ja-JP" altLang="en-US" sz="1000">
                <a:latin typeface="+mn-ea"/>
              </a:rPr>
              <a:t>□　運転</a:t>
            </a:r>
            <a:r>
              <a:rPr kumimoji="1" lang="ja-JP" altLang="en-US" sz="1000" dirty="0">
                <a:latin typeface="+mn-ea"/>
              </a:rPr>
              <a:t>以外の技術が問われやすく若手に担い手が少ない</a:t>
            </a:r>
            <a:endParaRPr kumimoji="1" lang="en-US" altLang="ja-JP" sz="1000" dirty="0">
              <a:latin typeface="+mn-ea"/>
            </a:endParaRPr>
          </a:p>
        </p:txBody>
      </p:sp>
      <p:sp>
        <p:nvSpPr>
          <p:cNvPr id="54" name="テキスト ボックス 53">
            <a:extLst>
              <a:ext uri="{FF2B5EF4-FFF2-40B4-BE49-F238E27FC236}">
                <a16:creationId xmlns:a16="http://schemas.microsoft.com/office/drawing/2014/main" id="{AB67FBCE-DF2C-9EB8-852D-1DDDDDA3955E}"/>
              </a:ext>
            </a:extLst>
          </p:cNvPr>
          <p:cNvSpPr txBox="1"/>
          <p:nvPr/>
        </p:nvSpPr>
        <p:spPr>
          <a:xfrm>
            <a:off x="5223164" y="4759983"/>
            <a:ext cx="4475452" cy="861774"/>
          </a:xfrm>
          <a:prstGeom prst="rect">
            <a:avLst/>
          </a:prstGeom>
          <a:noFill/>
        </p:spPr>
        <p:txBody>
          <a:bodyPr wrap="square" rtlCol="0">
            <a:spAutoFit/>
          </a:bodyPr>
          <a:lstStyle/>
          <a:p>
            <a:r>
              <a:rPr kumimoji="1" lang="ja-JP" altLang="en-US" sz="1000">
                <a:latin typeface="+mn-ea"/>
              </a:rPr>
              <a:t>□　</a:t>
            </a:r>
            <a:r>
              <a:rPr kumimoji="1" lang="ja-JP" altLang="en-US" sz="1000" spc="20">
                <a:latin typeface="+mn-ea"/>
              </a:rPr>
              <a:t>積載</a:t>
            </a:r>
            <a:r>
              <a:rPr kumimoji="1" lang="ja-JP" altLang="en-US" sz="1000" spc="20" dirty="0">
                <a:latin typeface="+mn-ea"/>
              </a:rPr>
              <a:t>作業は機械で、降ろす作業は運転席内のレバー操作なので、</a:t>
            </a:r>
            <a:endParaRPr kumimoji="1" lang="en-US" altLang="ja-JP" sz="1000" spc="20" dirty="0">
              <a:latin typeface="+mn-ea"/>
            </a:endParaRPr>
          </a:p>
          <a:p>
            <a:r>
              <a:rPr kumimoji="1" lang="ja-JP" altLang="en-US" sz="1000" spc="20">
                <a:latin typeface="+mn-ea"/>
              </a:rPr>
              <a:t>　　現場</a:t>
            </a:r>
            <a:r>
              <a:rPr kumimoji="1" lang="ja-JP" altLang="en-US" sz="1000" spc="20" dirty="0">
                <a:latin typeface="+mn-ea"/>
              </a:rPr>
              <a:t>における力仕事は極めて少ない</a:t>
            </a:r>
            <a:endParaRPr kumimoji="1" lang="en-US" altLang="ja-JP" sz="1000" spc="20" dirty="0">
              <a:latin typeface="+mn-ea"/>
            </a:endParaRPr>
          </a:p>
          <a:p>
            <a:r>
              <a:rPr kumimoji="1" lang="ja-JP" altLang="en-US" sz="1000">
                <a:latin typeface="+mn-ea"/>
              </a:rPr>
              <a:t>□　積荷</a:t>
            </a:r>
            <a:r>
              <a:rPr kumimoji="1" lang="ja-JP" altLang="en-US" sz="1000" dirty="0">
                <a:latin typeface="+mn-ea"/>
              </a:rPr>
              <a:t>・現場によって、帰社後、荷台や車体の洗浄作業もある</a:t>
            </a:r>
            <a:endParaRPr kumimoji="1" lang="en-US" altLang="ja-JP" sz="1000" dirty="0">
              <a:latin typeface="+mn-ea"/>
            </a:endParaRPr>
          </a:p>
          <a:p>
            <a:r>
              <a:rPr kumimoji="1" lang="ja-JP" altLang="en-US" sz="1000">
                <a:latin typeface="+mn-ea"/>
              </a:rPr>
              <a:t>□　</a:t>
            </a:r>
            <a:r>
              <a:rPr kumimoji="1" lang="ja-JP" altLang="en-US" sz="1000" spc="-60">
                <a:latin typeface="+mn-ea"/>
              </a:rPr>
              <a:t>工事</a:t>
            </a:r>
            <a:r>
              <a:rPr kumimoji="1" lang="ja-JP" altLang="en-US" sz="1000" spc="-60" dirty="0">
                <a:latin typeface="+mn-ea"/>
              </a:rPr>
              <a:t>現場や採石場内の狭い作業道路での運転や旋回等、高い運転技術</a:t>
            </a:r>
            <a:endParaRPr kumimoji="1" lang="en-US" altLang="ja-JP" sz="1000" spc="-60" dirty="0">
              <a:latin typeface="+mn-ea"/>
            </a:endParaRPr>
          </a:p>
          <a:p>
            <a:r>
              <a:rPr kumimoji="1" lang="ja-JP" altLang="en-US" sz="1000" spc="-60">
                <a:latin typeface="+mn-ea"/>
              </a:rPr>
              <a:t>　　が</a:t>
            </a:r>
            <a:r>
              <a:rPr kumimoji="1" lang="ja-JP" altLang="en-US" sz="1000" spc="-60" dirty="0">
                <a:latin typeface="+mn-ea"/>
              </a:rPr>
              <a:t>求められることも多い</a:t>
            </a:r>
            <a:endParaRPr kumimoji="1" lang="en-US" altLang="ja-JP" sz="1000" spc="-60" dirty="0">
              <a:latin typeface="+mn-ea"/>
            </a:endParaRPr>
          </a:p>
        </p:txBody>
      </p:sp>
      <p:sp>
        <p:nvSpPr>
          <p:cNvPr id="55" name="テキスト ボックス 54">
            <a:extLst>
              <a:ext uri="{FF2B5EF4-FFF2-40B4-BE49-F238E27FC236}">
                <a16:creationId xmlns:a16="http://schemas.microsoft.com/office/drawing/2014/main" id="{0B017185-18E3-AF56-13A7-38E55A9A807D}"/>
              </a:ext>
            </a:extLst>
          </p:cNvPr>
          <p:cNvSpPr txBox="1"/>
          <p:nvPr/>
        </p:nvSpPr>
        <p:spPr>
          <a:xfrm>
            <a:off x="5223164" y="5746834"/>
            <a:ext cx="4475452" cy="861774"/>
          </a:xfrm>
          <a:prstGeom prst="rect">
            <a:avLst/>
          </a:prstGeom>
          <a:noFill/>
        </p:spPr>
        <p:txBody>
          <a:bodyPr wrap="square" rtlCol="0">
            <a:spAutoFit/>
          </a:bodyPr>
          <a:lstStyle/>
          <a:p>
            <a:r>
              <a:rPr kumimoji="1" lang="ja-JP" altLang="en-US" sz="1000">
                <a:latin typeface="+mn-ea"/>
              </a:rPr>
              <a:t>□　操作</a:t>
            </a:r>
            <a:r>
              <a:rPr kumimoji="1" lang="ja-JP" altLang="en-US" sz="1000" dirty="0">
                <a:latin typeface="+mn-ea"/>
              </a:rPr>
              <a:t>は運転席内のレバー操作なので力仕事は極めて少ない</a:t>
            </a:r>
          </a:p>
          <a:p>
            <a:r>
              <a:rPr kumimoji="1" lang="ja-JP" altLang="en-US" sz="1000">
                <a:latin typeface="+mn-ea"/>
              </a:rPr>
              <a:t>□　生</a:t>
            </a:r>
            <a:r>
              <a:rPr kumimoji="1" lang="ja-JP" altLang="en-US" sz="1000" dirty="0">
                <a:latin typeface="+mn-ea"/>
              </a:rPr>
              <a:t>コンクリートはプラントから現場降ろしまでの最大時間が</a:t>
            </a:r>
            <a:r>
              <a:rPr kumimoji="1" lang="en-US" altLang="ja-JP" sz="1000" dirty="0">
                <a:latin typeface="+mn-ea"/>
              </a:rPr>
              <a:t>90</a:t>
            </a:r>
            <a:r>
              <a:rPr kumimoji="1" lang="ja-JP" altLang="en-US" sz="1000" dirty="0">
                <a:latin typeface="+mn-ea"/>
              </a:rPr>
              <a:t>分</a:t>
            </a:r>
            <a:endParaRPr kumimoji="1" lang="en-US" altLang="ja-JP" sz="1000" dirty="0">
              <a:latin typeface="+mn-ea"/>
            </a:endParaRPr>
          </a:p>
          <a:p>
            <a:r>
              <a:rPr kumimoji="1" lang="ja-JP" altLang="en-US" sz="1000">
                <a:latin typeface="+mn-ea"/>
              </a:rPr>
              <a:t>　　の</a:t>
            </a:r>
            <a:r>
              <a:rPr kumimoji="1" lang="ja-JP" altLang="en-US" sz="1000" dirty="0">
                <a:latin typeface="+mn-ea"/>
              </a:rPr>
              <a:t>ため、長距離運転等はなく、時間も夕方終わりが比較的多い</a:t>
            </a:r>
            <a:endParaRPr kumimoji="1" lang="en-US" altLang="ja-JP" sz="1000" dirty="0">
              <a:latin typeface="+mn-ea"/>
            </a:endParaRPr>
          </a:p>
          <a:p>
            <a:r>
              <a:rPr kumimoji="1" lang="ja-JP" altLang="en-US" sz="1000">
                <a:latin typeface="+mn-ea"/>
              </a:rPr>
              <a:t>□　</a:t>
            </a:r>
            <a:r>
              <a:rPr kumimoji="1" lang="ja-JP" altLang="en-US" sz="1000" spc="-20">
                <a:latin typeface="+mn-ea"/>
              </a:rPr>
              <a:t>ダンプ</a:t>
            </a:r>
            <a:r>
              <a:rPr kumimoji="1" lang="ja-JP" altLang="en-US" sz="1000" spc="-20" dirty="0">
                <a:latin typeface="+mn-ea"/>
              </a:rPr>
              <a:t>と異なり悪路運転は少ないが、定期的にドラム内に固着した</a:t>
            </a:r>
            <a:endParaRPr kumimoji="1" lang="en-US" altLang="ja-JP" sz="1000" spc="-20" dirty="0">
              <a:latin typeface="+mn-ea"/>
            </a:endParaRPr>
          </a:p>
          <a:p>
            <a:r>
              <a:rPr kumimoji="1" lang="ja-JP" altLang="en-US" sz="1000" spc="-20">
                <a:latin typeface="+mn-ea"/>
              </a:rPr>
              <a:t>　　生</a:t>
            </a:r>
            <a:r>
              <a:rPr kumimoji="1" lang="ja-JP" altLang="en-US" sz="1000" spc="-20" dirty="0">
                <a:latin typeface="+mn-ea"/>
              </a:rPr>
              <a:t>コンクリートを剥がす作業が重労働</a:t>
            </a:r>
          </a:p>
        </p:txBody>
      </p:sp>
      <p:sp>
        <p:nvSpPr>
          <p:cNvPr id="56" name="テキスト ボックス 55">
            <a:extLst>
              <a:ext uri="{FF2B5EF4-FFF2-40B4-BE49-F238E27FC236}">
                <a16:creationId xmlns:a16="http://schemas.microsoft.com/office/drawing/2014/main" id="{946A2734-4345-41E8-B0B8-85C64F026BC4}"/>
              </a:ext>
            </a:extLst>
          </p:cNvPr>
          <p:cNvSpPr txBox="1"/>
          <p:nvPr/>
        </p:nvSpPr>
        <p:spPr>
          <a:xfrm>
            <a:off x="176215" y="505452"/>
            <a:ext cx="7910881" cy="400110"/>
          </a:xfrm>
          <a:prstGeom prst="rect">
            <a:avLst/>
          </a:prstGeom>
          <a:noFill/>
        </p:spPr>
        <p:txBody>
          <a:bodyPr wrap="square" rtlCol="0">
            <a:spAutoFit/>
          </a:bodyPr>
          <a:lstStyle/>
          <a:p>
            <a:r>
              <a:rPr kumimoji="1" lang="ja-JP" altLang="en-US" sz="1000" dirty="0"/>
              <a:t>運送業には、様々な車両が使われます。そのサイズや細かな仕様を踏まえると、膨大なバリエーションがあります。ここでは、資材や物品等の運搬に使われやすい主要な車両の特徴や、一般的な作業環境についてまとめます。</a:t>
            </a:r>
            <a:endParaRPr kumimoji="1" lang="en-US" altLang="ja-JP" sz="1000" dirty="0"/>
          </a:p>
        </p:txBody>
      </p:sp>
      <p:sp>
        <p:nvSpPr>
          <p:cNvPr id="73" name="テキスト ボックス 72"/>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4" name="テキスト ボックス 73"/>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pic>
        <p:nvPicPr>
          <p:cNvPr id="51" name="図 50"/>
          <p:cNvPicPr>
            <a:picLocks noChangeAspect="1"/>
          </p:cNvPicPr>
          <p:nvPr/>
        </p:nvPicPr>
        <p:blipFill rotWithShape="1">
          <a:blip r:embed="rId3"/>
          <a:srcRect t="10019" b="6222"/>
          <a:stretch/>
        </p:blipFill>
        <p:spPr>
          <a:xfrm>
            <a:off x="1359779" y="5789328"/>
            <a:ext cx="1324506" cy="734973"/>
          </a:xfrm>
          <a:prstGeom prst="rect">
            <a:avLst/>
          </a:prstGeom>
        </p:spPr>
      </p:pic>
      <p:pic>
        <p:nvPicPr>
          <p:cNvPr id="58" name="図 57"/>
          <p:cNvPicPr>
            <a:picLocks noChangeAspect="1"/>
          </p:cNvPicPr>
          <p:nvPr/>
        </p:nvPicPr>
        <p:blipFill rotWithShape="1">
          <a:blip r:embed="rId4"/>
          <a:srcRect b="11061"/>
          <a:stretch/>
        </p:blipFill>
        <p:spPr>
          <a:xfrm>
            <a:off x="1322817" y="1553989"/>
            <a:ext cx="1361468" cy="807247"/>
          </a:xfrm>
          <a:prstGeom prst="rect">
            <a:avLst/>
          </a:prstGeom>
        </p:spPr>
      </p:pic>
      <p:pic>
        <p:nvPicPr>
          <p:cNvPr id="59" name="図 58"/>
          <p:cNvPicPr>
            <a:picLocks noChangeAspect="1"/>
          </p:cNvPicPr>
          <p:nvPr/>
        </p:nvPicPr>
        <p:blipFill rotWithShape="1">
          <a:blip r:embed="rId5"/>
          <a:srcRect l="3788" r="3409" b="21973"/>
          <a:stretch/>
        </p:blipFill>
        <p:spPr>
          <a:xfrm>
            <a:off x="1309271" y="2607486"/>
            <a:ext cx="1375014" cy="770732"/>
          </a:xfrm>
          <a:prstGeom prst="rect">
            <a:avLst/>
          </a:prstGeom>
        </p:spPr>
      </p:pic>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58</a:t>
            </a:fld>
            <a:endParaRPr kumimoji="1" lang="ja-JP" altLang="en-US"/>
          </a:p>
        </p:txBody>
      </p:sp>
      <p:sp>
        <p:nvSpPr>
          <p:cNvPr id="65" name="正方形/長方形 64"/>
          <p:cNvSpPr/>
          <p:nvPr/>
        </p:nvSpPr>
        <p:spPr>
          <a:xfrm>
            <a:off x="2331923" y="4506927"/>
            <a:ext cx="386444" cy="215444"/>
          </a:xfrm>
          <a:prstGeom prst="rect">
            <a:avLst/>
          </a:prstGeom>
        </p:spPr>
        <p:txBody>
          <a:bodyPr wrap="square">
            <a:spAutoFit/>
          </a:bodyPr>
          <a:lstStyle/>
          <a:p>
            <a:r>
              <a:rPr lang="ja-JP" altLang="en-US" sz="800" dirty="0"/>
              <a:t>＊３</a:t>
            </a:r>
          </a:p>
        </p:txBody>
      </p:sp>
      <p:sp>
        <p:nvSpPr>
          <p:cNvPr id="66" name="正方形/長方形 65"/>
          <p:cNvSpPr/>
          <p:nvPr/>
        </p:nvSpPr>
        <p:spPr>
          <a:xfrm>
            <a:off x="2331923" y="3378590"/>
            <a:ext cx="386444" cy="215444"/>
          </a:xfrm>
          <a:prstGeom prst="rect">
            <a:avLst/>
          </a:prstGeom>
        </p:spPr>
        <p:txBody>
          <a:bodyPr wrap="square">
            <a:spAutoFit/>
          </a:bodyPr>
          <a:lstStyle/>
          <a:p>
            <a:r>
              <a:rPr lang="ja-JP" altLang="en-US" sz="800" dirty="0"/>
              <a:t>＊２</a:t>
            </a:r>
          </a:p>
        </p:txBody>
      </p:sp>
      <p:sp>
        <p:nvSpPr>
          <p:cNvPr id="67" name="正方形/長方形 66"/>
          <p:cNvSpPr/>
          <p:nvPr/>
        </p:nvSpPr>
        <p:spPr>
          <a:xfrm>
            <a:off x="2331923" y="2322696"/>
            <a:ext cx="386444" cy="215444"/>
          </a:xfrm>
          <a:prstGeom prst="rect">
            <a:avLst/>
          </a:prstGeom>
        </p:spPr>
        <p:txBody>
          <a:bodyPr wrap="square">
            <a:spAutoFit/>
          </a:bodyPr>
          <a:lstStyle/>
          <a:p>
            <a:r>
              <a:rPr lang="ja-JP" altLang="en-US" sz="800" dirty="0"/>
              <a:t>＊１</a:t>
            </a:r>
          </a:p>
        </p:txBody>
      </p:sp>
      <p:sp>
        <p:nvSpPr>
          <p:cNvPr id="68" name="正方形/長方形 67"/>
          <p:cNvSpPr/>
          <p:nvPr/>
        </p:nvSpPr>
        <p:spPr>
          <a:xfrm>
            <a:off x="2331923" y="5515489"/>
            <a:ext cx="386444" cy="215444"/>
          </a:xfrm>
          <a:prstGeom prst="rect">
            <a:avLst/>
          </a:prstGeom>
        </p:spPr>
        <p:txBody>
          <a:bodyPr wrap="square">
            <a:spAutoFit/>
          </a:bodyPr>
          <a:lstStyle/>
          <a:p>
            <a:r>
              <a:rPr lang="ja-JP" altLang="en-US" sz="800" dirty="0"/>
              <a:t>＊４</a:t>
            </a:r>
          </a:p>
        </p:txBody>
      </p:sp>
      <p:sp>
        <p:nvSpPr>
          <p:cNvPr id="69" name="正方形/長方形 68"/>
          <p:cNvSpPr/>
          <p:nvPr/>
        </p:nvSpPr>
        <p:spPr>
          <a:xfrm>
            <a:off x="2331923" y="6490420"/>
            <a:ext cx="386444" cy="215444"/>
          </a:xfrm>
          <a:prstGeom prst="rect">
            <a:avLst/>
          </a:prstGeom>
        </p:spPr>
        <p:txBody>
          <a:bodyPr wrap="square">
            <a:spAutoFit/>
          </a:bodyPr>
          <a:lstStyle/>
          <a:p>
            <a:r>
              <a:rPr lang="ja-JP" altLang="en-US" sz="800" dirty="0"/>
              <a:t>＊５</a:t>
            </a:r>
          </a:p>
        </p:txBody>
      </p:sp>
      <p:cxnSp>
        <p:nvCxnSpPr>
          <p:cNvPr id="93" name="直線コネクタ 9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327683" y="4244502"/>
            <a:ext cx="71806" cy="58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6"/>
          <a:stretch>
            <a:fillRect/>
          </a:stretch>
        </p:blipFill>
        <p:spPr>
          <a:xfrm>
            <a:off x="1314151" y="3651038"/>
            <a:ext cx="1310238" cy="873492"/>
          </a:xfrm>
          <a:prstGeom prst="rect">
            <a:avLst/>
          </a:prstGeom>
        </p:spPr>
      </p:pic>
      <p:grpSp>
        <p:nvGrpSpPr>
          <p:cNvPr id="62" name="グループ化 61"/>
          <p:cNvGrpSpPr/>
          <p:nvPr/>
        </p:nvGrpSpPr>
        <p:grpSpPr>
          <a:xfrm>
            <a:off x="1338300" y="4709917"/>
            <a:ext cx="1261940" cy="849382"/>
            <a:chOff x="1338300" y="4709917"/>
            <a:chExt cx="1261940" cy="849382"/>
          </a:xfrm>
        </p:grpSpPr>
        <p:pic>
          <p:nvPicPr>
            <p:cNvPr id="63" name="図 62"/>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1338300" y="4709917"/>
              <a:ext cx="1261940" cy="849382"/>
            </a:xfrm>
            <a:prstGeom prst="rect">
              <a:avLst/>
            </a:prstGeom>
          </p:spPr>
        </p:pic>
        <p:sp>
          <p:nvSpPr>
            <p:cNvPr id="70" name="正方形/長方形 69"/>
            <p:cNvSpPr/>
            <p:nvPr/>
          </p:nvSpPr>
          <p:spPr>
            <a:xfrm>
              <a:off x="2260117" y="5298775"/>
              <a:ext cx="86166" cy="59863"/>
            </a:xfrm>
            <a:prstGeom prst="rect">
              <a:avLst/>
            </a:prstGeom>
            <a:solidFill>
              <a:srgbClr val="1B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p:cNvSpPr/>
            <p:nvPr/>
          </p:nvSpPr>
          <p:spPr>
            <a:xfrm>
              <a:off x="2133657" y="5130894"/>
              <a:ext cx="121216" cy="45719"/>
            </a:xfrm>
            <a:prstGeom prst="ellipse">
              <a:avLst/>
            </a:prstGeom>
            <a:solidFill>
              <a:srgbClr val="3C9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p:cNvSpPr/>
            <p:nvPr/>
          </p:nvSpPr>
          <p:spPr>
            <a:xfrm>
              <a:off x="2304972" y="5132249"/>
              <a:ext cx="126459" cy="45719"/>
            </a:xfrm>
            <a:prstGeom prst="ellipse">
              <a:avLst/>
            </a:prstGeom>
            <a:solidFill>
              <a:srgbClr val="389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正方形/長方形 74"/>
          <p:cNvSpPr/>
          <p:nvPr/>
        </p:nvSpPr>
        <p:spPr>
          <a:xfrm>
            <a:off x="363223" y="6671743"/>
            <a:ext cx="3459656" cy="215444"/>
          </a:xfrm>
          <a:prstGeom prst="rect">
            <a:avLst/>
          </a:prstGeom>
        </p:spPr>
        <p:txBody>
          <a:bodyPr wrap="square">
            <a:spAutoFit/>
          </a:bodyPr>
          <a:lstStyle/>
          <a:p>
            <a:r>
              <a:rPr lang="ja-JP" altLang="en-US" sz="800" dirty="0"/>
              <a:t>（写真提供）＊１～３、＊５：公益社団法人全日本トラック協会</a:t>
            </a:r>
          </a:p>
        </p:txBody>
      </p:sp>
      <p:sp>
        <p:nvSpPr>
          <p:cNvPr id="76" name="正方形/長方形 75"/>
          <p:cNvSpPr/>
          <p:nvPr/>
        </p:nvSpPr>
        <p:spPr>
          <a:xfrm>
            <a:off x="3615178" y="6671743"/>
            <a:ext cx="2854305" cy="215444"/>
          </a:xfrm>
          <a:prstGeom prst="rect">
            <a:avLst/>
          </a:prstGeom>
        </p:spPr>
        <p:txBody>
          <a:bodyPr wrap="square">
            <a:spAutoFit/>
          </a:bodyPr>
          <a:lstStyle/>
          <a:p>
            <a:r>
              <a:rPr lang="ja-JP" altLang="en-US" sz="800" dirty="0"/>
              <a:t>（写真提供）＊４：一般社団法人東京都トラック協会</a:t>
            </a:r>
          </a:p>
        </p:txBody>
      </p:sp>
    </p:spTree>
    <p:extLst>
      <p:ext uri="{BB962C8B-B14F-4D97-AF65-F5344CB8AC3E}">
        <p14:creationId xmlns:p14="http://schemas.microsoft.com/office/powerpoint/2010/main" val="113313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コンセプト</a:t>
            </a:r>
            <a:endParaRPr kumimoji="1" lang="en-US" altLang="ja-JP" sz="2600" b="1" u="sng" dirty="0">
              <a:latin typeface="+mn-ea"/>
            </a:endParaRPr>
          </a:p>
        </p:txBody>
      </p:sp>
      <p:sp>
        <p:nvSpPr>
          <p:cNvPr id="30" name="テキスト ボックス 29">
            <a:extLst>
              <a:ext uri="{FF2B5EF4-FFF2-40B4-BE49-F238E27FC236}">
                <a16:creationId xmlns:a16="http://schemas.microsoft.com/office/drawing/2014/main" id="{4470903B-F4A4-18E4-D7BA-8F2A0B6170ED}"/>
              </a:ext>
            </a:extLst>
          </p:cNvPr>
          <p:cNvSpPr txBox="1"/>
          <p:nvPr/>
        </p:nvSpPr>
        <p:spPr>
          <a:xfrm>
            <a:off x="203552" y="530834"/>
            <a:ext cx="9498895" cy="3182582"/>
          </a:xfrm>
          <a:prstGeom prst="rect">
            <a:avLst/>
          </a:prstGeom>
          <a:noFill/>
          <a:ln w="38100">
            <a:solidFill>
              <a:schemeClr val="accent1">
                <a:lumMod val="75000"/>
              </a:schemeClr>
            </a:solidFill>
          </a:ln>
        </p:spPr>
        <p:txBody>
          <a:bodyPr wrap="square" rtlCol="0" anchor="ctr">
            <a:noAutofit/>
          </a:bodyPr>
          <a:lstStyle/>
          <a:p>
            <a:r>
              <a:rPr kumimoji="1" lang="ja-JP" altLang="en-US" sz="1400" b="1" dirty="0">
                <a:latin typeface="+mn-ea"/>
              </a:rPr>
              <a:t>①　若手職員や経験年数の浅い方々が、現場の実務や支援の初動で使いやすいレベル・分量としています。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150" dirty="0">
                <a:latin typeface="+mn-ea"/>
              </a:rPr>
              <a:t>中小規模の事業者の課題や特性を踏まえ、業種別に事業者支援の「入口」となりうるポイントにフォーカスしています。</a:t>
            </a:r>
            <a:endParaRPr kumimoji="1" lang="en-US" altLang="ja-JP" sz="1400" spc="-150" dirty="0">
              <a:latin typeface="+mn-ea"/>
            </a:endParaRPr>
          </a:p>
          <a:p>
            <a:endParaRPr kumimoji="1" lang="ja-JP" altLang="en-US" sz="1400" b="1" dirty="0">
              <a:latin typeface="+mn-ea"/>
            </a:endParaRPr>
          </a:p>
          <a:p>
            <a:r>
              <a:rPr kumimoji="1" lang="ja-JP" altLang="en-US" sz="1400" b="1" dirty="0">
                <a:latin typeface="+mn-ea"/>
              </a:rPr>
              <a:t>②　一つの業種において、各項目の内容が一つのスライドで完結する構成としています。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80" dirty="0">
                <a:latin typeface="+mn-ea"/>
              </a:rPr>
              <a:t>事業者支援や融資・審査に関する長い経験を有しない、金融機関等の現場中堅・若手職員が、事業者や</a:t>
            </a:r>
            <a:endParaRPr kumimoji="1" lang="en-US" altLang="ja-JP" sz="1400" spc="80" dirty="0">
              <a:latin typeface="+mn-ea"/>
            </a:endParaRPr>
          </a:p>
          <a:p>
            <a:r>
              <a:rPr kumimoji="1" lang="ja-JP" altLang="en-US" sz="1400" dirty="0">
                <a:latin typeface="+mn-ea"/>
              </a:rPr>
              <a:t>　　　 外部専門機関との対話を進める上で、平易に活用できることに主眼を置いています。</a:t>
            </a:r>
            <a:endParaRPr kumimoji="1" lang="en-US" altLang="ja-JP" sz="1400" dirty="0">
              <a:latin typeface="+mn-ea"/>
            </a:endParaRPr>
          </a:p>
          <a:p>
            <a:endParaRPr kumimoji="1" lang="en-US" altLang="ja-JP" sz="1400" b="1" dirty="0">
              <a:latin typeface="+mn-ea"/>
            </a:endParaRPr>
          </a:p>
          <a:p>
            <a:r>
              <a:rPr kumimoji="1" lang="ja-JP" altLang="en-US" sz="1400" b="1" dirty="0">
                <a:latin typeface="+mn-ea"/>
              </a:rPr>
              <a:t>③　業種全体の概観を俯瞰できることをめざしています。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業種別支援の“初動”や“基礎的な理解”に軸足を置き、現場での事業者との対話の深耕を促し、より深い業種別</a:t>
            </a:r>
            <a:endParaRPr kumimoji="1" lang="en-US" altLang="ja-JP" sz="1400" dirty="0">
              <a:latin typeface="+mn-ea"/>
            </a:endParaRPr>
          </a:p>
          <a:p>
            <a:r>
              <a:rPr kumimoji="1" lang="ja-JP" altLang="en-US" sz="1400" dirty="0">
                <a:latin typeface="+mn-ea"/>
              </a:rPr>
              <a:t>　　　 の専門的知見を身に付けるための契機となるように編集しています。</a:t>
            </a:r>
            <a:endParaRPr kumimoji="1" lang="en-US" altLang="ja-JP" sz="1400" dirty="0">
              <a:latin typeface="+mn-ea"/>
            </a:endParaRPr>
          </a:p>
          <a:p>
            <a:endParaRPr kumimoji="1" lang="en-US" altLang="ja-JP" sz="1400" b="1" dirty="0">
              <a:latin typeface="+mn-ea"/>
            </a:endParaRPr>
          </a:p>
          <a:p>
            <a:r>
              <a:rPr kumimoji="1" lang="ja-JP" altLang="en-US" sz="1400" b="1" dirty="0">
                <a:latin typeface="+mn-ea"/>
              </a:rPr>
              <a:t>④　</a:t>
            </a:r>
            <a:r>
              <a:rPr kumimoji="1" lang="ja-JP" altLang="en-US" sz="1400" b="1" spc="30" dirty="0">
                <a:latin typeface="+mn-ea"/>
              </a:rPr>
              <a:t>本書を出発点として、用途に応じてそれぞれの組織・個人で、内容の追加等の工夫を加えながら活用いただく</a:t>
            </a:r>
            <a:endParaRPr kumimoji="1" lang="en-US" altLang="ja-JP" sz="1400" b="1" spc="30" dirty="0">
              <a:latin typeface="+mn-ea"/>
            </a:endParaRPr>
          </a:p>
          <a:p>
            <a:r>
              <a:rPr kumimoji="1" lang="ja-JP" altLang="en-US" sz="1400" b="1" dirty="0">
                <a:latin typeface="+mn-ea"/>
              </a:rPr>
              <a:t>　　ことを期待しています。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50" dirty="0">
                <a:latin typeface="+mn-ea"/>
              </a:rPr>
              <a:t>表層的な財務分析だけでは知りえない、中小規模の事業者の実情を踏まえた知見・ノウハウも取り入れています。</a:t>
            </a:r>
            <a:endParaRPr kumimoji="1" lang="en-US" altLang="ja-JP" sz="1400" spc="-50" dirty="0">
              <a:latin typeface="+mn-ea"/>
            </a:endParaRPr>
          </a:p>
        </p:txBody>
      </p:sp>
      <p:sp>
        <p:nvSpPr>
          <p:cNvPr id="12" name="矢印: 右 36">
            <a:extLst>
              <a:ext uri="{FF2B5EF4-FFF2-40B4-BE49-F238E27FC236}">
                <a16:creationId xmlns:a16="http://schemas.microsoft.com/office/drawing/2014/main" id="{E6D7F07C-44F8-5557-BED4-68E6D28CE37E}"/>
              </a:ext>
            </a:extLst>
          </p:cNvPr>
          <p:cNvSpPr/>
          <p:nvPr/>
        </p:nvSpPr>
        <p:spPr>
          <a:xfrm>
            <a:off x="3484248" y="4200580"/>
            <a:ext cx="5572123" cy="1422479"/>
          </a:xfrm>
          <a:prstGeom prst="rightArrow">
            <a:avLst>
              <a:gd name="adj1" fmla="val 50000"/>
              <a:gd name="adj2" fmla="val 80802"/>
            </a:avLst>
          </a:prstGeom>
          <a:solidFill>
            <a:schemeClr val="accent5">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34">
            <a:extLst>
              <a:ext uri="{FF2B5EF4-FFF2-40B4-BE49-F238E27FC236}">
                <a16:creationId xmlns:a16="http://schemas.microsoft.com/office/drawing/2014/main" id="{14585D3E-CF7D-6F3C-781E-B08CF8528345}"/>
              </a:ext>
            </a:extLst>
          </p:cNvPr>
          <p:cNvSpPr/>
          <p:nvPr/>
        </p:nvSpPr>
        <p:spPr>
          <a:xfrm>
            <a:off x="364812" y="4221156"/>
            <a:ext cx="3043235" cy="1303473"/>
          </a:xfrm>
          <a:prstGeom prst="roundRect">
            <a:avLst>
              <a:gd name="adj" fmla="val 7539"/>
            </a:avLst>
          </a:prstGeom>
          <a:solidFill>
            <a:schemeClr val="accent2">
              <a:lumMod val="60000"/>
              <a:lumOff val="40000"/>
              <a:alpha val="15000"/>
            </a:schemeClr>
          </a:solidFill>
          <a:ln w="44450">
            <a:solidFill>
              <a:schemeClr val="accent2">
                <a:lumMod val="60000"/>
                <a:lumOff val="4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D3F405C3-8735-A479-BB38-894FA0AF3B93}"/>
              </a:ext>
            </a:extLst>
          </p:cNvPr>
          <p:cNvSpPr txBox="1"/>
          <p:nvPr/>
        </p:nvSpPr>
        <p:spPr>
          <a:xfrm>
            <a:off x="364812" y="4698255"/>
            <a:ext cx="3043235" cy="338554"/>
          </a:xfrm>
          <a:prstGeom prst="rect">
            <a:avLst/>
          </a:prstGeom>
          <a:noFill/>
        </p:spPr>
        <p:txBody>
          <a:bodyPr wrap="square" rtlCol="0">
            <a:spAutoFit/>
          </a:bodyPr>
          <a:lstStyle/>
          <a:p>
            <a:pPr algn="ctr"/>
            <a:r>
              <a:rPr kumimoji="1" lang="en-US" altLang="ja-JP" sz="1600" b="1" dirty="0"/>
              <a:t>『</a:t>
            </a:r>
            <a:r>
              <a:rPr kumimoji="1" lang="ja-JP" altLang="en-US" sz="1600" b="1" dirty="0"/>
              <a:t>業種別支援の着眼点</a:t>
            </a:r>
            <a:r>
              <a:rPr kumimoji="1" lang="en-US" altLang="ja-JP" sz="1600" b="1" dirty="0"/>
              <a:t>』</a:t>
            </a:r>
            <a:r>
              <a:rPr kumimoji="1" lang="ja-JP" altLang="en-US" sz="1600" b="1" dirty="0"/>
              <a:t>の活用</a:t>
            </a:r>
          </a:p>
        </p:txBody>
      </p:sp>
      <p:sp>
        <p:nvSpPr>
          <p:cNvPr id="15" name="正方形/長方形 14">
            <a:extLst>
              <a:ext uri="{FF2B5EF4-FFF2-40B4-BE49-F238E27FC236}">
                <a16:creationId xmlns:a16="http://schemas.microsoft.com/office/drawing/2014/main" id="{8B3B089E-4A2A-D105-7199-D9AE62CE826F}"/>
              </a:ext>
            </a:extLst>
          </p:cNvPr>
          <p:cNvSpPr/>
          <p:nvPr/>
        </p:nvSpPr>
        <p:spPr>
          <a:xfrm>
            <a:off x="5503547" y="4221156"/>
            <a:ext cx="3619500" cy="295823"/>
          </a:xfrm>
          <a:prstGeom prst="rect">
            <a:avLst/>
          </a:prstGeom>
          <a:solidFill>
            <a:schemeClr val="accent6">
              <a:lumMod val="40000"/>
              <a:lumOff val="60000"/>
              <a:alpha val="23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中小規模の事業者に共通する課題・特性</a:t>
            </a:r>
          </a:p>
        </p:txBody>
      </p:sp>
      <p:sp>
        <p:nvSpPr>
          <p:cNvPr id="16" name="正方形/長方形 15">
            <a:extLst>
              <a:ext uri="{FF2B5EF4-FFF2-40B4-BE49-F238E27FC236}">
                <a16:creationId xmlns:a16="http://schemas.microsoft.com/office/drawing/2014/main" id="{BB6D7C24-1C04-D9EF-7A7B-283319336C45}"/>
              </a:ext>
            </a:extLst>
          </p:cNvPr>
          <p:cNvSpPr/>
          <p:nvPr/>
        </p:nvSpPr>
        <p:spPr>
          <a:xfrm>
            <a:off x="5503547" y="4600075"/>
            <a:ext cx="3619500" cy="295823"/>
          </a:xfrm>
          <a:prstGeom prst="rect">
            <a:avLst/>
          </a:prstGeom>
          <a:solidFill>
            <a:schemeClr val="accent6">
              <a:lumMod val="40000"/>
              <a:lumOff val="60000"/>
              <a:alpha val="23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各業種にわたる課題・特性</a:t>
            </a:r>
          </a:p>
        </p:txBody>
      </p:sp>
      <p:sp>
        <p:nvSpPr>
          <p:cNvPr id="17" name="正方形/長方形 16">
            <a:extLst>
              <a:ext uri="{FF2B5EF4-FFF2-40B4-BE49-F238E27FC236}">
                <a16:creationId xmlns:a16="http://schemas.microsoft.com/office/drawing/2014/main" id="{AE2B0AD1-C4D3-900F-184D-D7188FCED423}"/>
              </a:ext>
            </a:extLst>
          </p:cNvPr>
          <p:cNvSpPr/>
          <p:nvPr/>
        </p:nvSpPr>
        <p:spPr>
          <a:xfrm>
            <a:off x="5503547" y="4978994"/>
            <a:ext cx="3619500" cy="295823"/>
          </a:xfrm>
          <a:prstGeom prst="rect">
            <a:avLst/>
          </a:prstGeom>
          <a:solidFill>
            <a:srgbClr val="FFC000">
              <a:alpha val="23000"/>
            </a:srgbClr>
          </a:solidFill>
          <a:ln w="38100">
            <a:solidFill>
              <a:srgbClr val="FFC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業種別の経営課題の共有・対話</a:t>
            </a:r>
          </a:p>
        </p:txBody>
      </p:sp>
      <p:sp>
        <p:nvSpPr>
          <p:cNvPr id="18" name="正方形/長方形 17">
            <a:extLst>
              <a:ext uri="{FF2B5EF4-FFF2-40B4-BE49-F238E27FC236}">
                <a16:creationId xmlns:a16="http://schemas.microsoft.com/office/drawing/2014/main" id="{69E38178-4062-14EF-ABAA-F99435C44582}"/>
              </a:ext>
            </a:extLst>
          </p:cNvPr>
          <p:cNvSpPr/>
          <p:nvPr/>
        </p:nvSpPr>
        <p:spPr>
          <a:xfrm>
            <a:off x="5503547" y="5357913"/>
            <a:ext cx="3619500" cy="295823"/>
          </a:xfrm>
          <a:prstGeom prst="rect">
            <a:avLst/>
          </a:prstGeom>
          <a:solidFill>
            <a:srgbClr val="FFC000">
              <a:alpha val="23000"/>
            </a:srgbClr>
          </a:solidFill>
          <a:ln w="38100">
            <a:solidFill>
              <a:srgbClr val="FFC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個社が抱える経営課題の共有・対話</a:t>
            </a:r>
          </a:p>
        </p:txBody>
      </p:sp>
      <p:sp>
        <p:nvSpPr>
          <p:cNvPr id="19" name="テキスト ボックス 18">
            <a:extLst>
              <a:ext uri="{FF2B5EF4-FFF2-40B4-BE49-F238E27FC236}">
                <a16:creationId xmlns:a16="http://schemas.microsoft.com/office/drawing/2014/main" id="{1499F556-AB56-AF55-52D9-692B8F2A054E}"/>
              </a:ext>
            </a:extLst>
          </p:cNvPr>
          <p:cNvSpPr txBox="1"/>
          <p:nvPr/>
        </p:nvSpPr>
        <p:spPr>
          <a:xfrm>
            <a:off x="3517586" y="4261453"/>
            <a:ext cx="1952624" cy="276999"/>
          </a:xfrm>
          <a:prstGeom prst="rect">
            <a:avLst/>
          </a:prstGeom>
          <a:noFill/>
        </p:spPr>
        <p:txBody>
          <a:bodyPr wrap="square" rtlCol="0">
            <a:spAutoFit/>
          </a:bodyPr>
          <a:lstStyle/>
          <a:p>
            <a:pPr algn="ctr"/>
            <a:r>
              <a:rPr kumimoji="1" lang="ja-JP" altLang="en-US" sz="1200" b="1" dirty="0"/>
              <a:t>対話のための初めの一歩</a:t>
            </a:r>
          </a:p>
        </p:txBody>
      </p:sp>
      <p:sp>
        <p:nvSpPr>
          <p:cNvPr id="20" name="テキスト ボックス 19">
            <a:extLst>
              <a:ext uri="{FF2B5EF4-FFF2-40B4-BE49-F238E27FC236}">
                <a16:creationId xmlns:a16="http://schemas.microsoft.com/office/drawing/2014/main" id="{76337A77-7C85-9D2E-C260-CB5AE771ED8C}"/>
              </a:ext>
            </a:extLst>
          </p:cNvPr>
          <p:cNvSpPr txBox="1"/>
          <p:nvPr/>
        </p:nvSpPr>
        <p:spPr>
          <a:xfrm>
            <a:off x="3484248" y="5321282"/>
            <a:ext cx="1952624" cy="276999"/>
          </a:xfrm>
          <a:prstGeom prst="rect">
            <a:avLst/>
          </a:prstGeom>
          <a:noFill/>
        </p:spPr>
        <p:txBody>
          <a:bodyPr wrap="square" rtlCol="0">
            <a:spAutoFit/>
          </a:bodyPr>
          <a:lstStyle/>
          <a:p>
            <a:pPr algn="ctr"/>
            <a:r>
              <a:rPr kumimoji="1" lang="ja-JP" altLang="en-US" sz="1200" b="1" dirty="0"/>
              <a:t>事業性見極めの初動</a:t>
            </a:r>
          </a:p>
        </p:txBody>
      </p:sp>
      <p:cxnSp>
        <p:nvCxnSpPr>
          <p:cNvPr id="21" name="直線コネクタ 20">
            <a:extLst>
              <a:ext uri="{FF2B5EF4-FFF2-40B4-BE49-F238E27FC236}">
                <a16:creationId xmlns:a16="http://schemas.microsoft.com/office/drawing/2014/main" id="{6D5DF0E3-0540-BDFB-32B3-46BA71EDB437}"/>
              </a:ext>
            </a:extLst>
          </p:cNvPr>
          <p:cNvCxnSpPr/>
          <p:nvPr/>
        </p:nvCxnSpPr>
        <p:spPr>
          <a:xfrm>
            <a:off x="364812" y="4147238"/>
            <a:ext cx="9072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C837392-7346-07E3-7E33-852F52D9D6E3}"/>
              </a:ext>
            </a:extLst>
          </p:cNvPr>
          <p:cNvCxnSpPr/>
          <p:nvPr/>
        </p:nvCxnSpPr>
        <p:spPr>
          <a:xfrm>
            <a:off x="355288" y="5703959"/>
            <a:ext cx="9108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四角形: 角を丸くする 44">
            <a:extLst>
              <a:ext uri="{FF2B5EF4-FFF2-40B4-BE49-F238E27FC236}">
                <a16:creationId xmlns:a16="http://schemas.microsoft.com/office/drawing/2014/main" id="{7B9D7EFB-AE47-12AB-9005-DC3B16BD38E6}"/>
              </a:ext>
            </a:extLst>
          </p:cNvPr>
          <p:cNvSpPr/>
          <p:nvPr/>
        </p:nvSpPr>
        <p:spPr>
          <a:xfrm>
            <a:off x="355288" y="5737580"/>
            <a:ext cx="8927794" cy="756084"/>
          </a:xfrm>
          <a:prstGeom prst="roundRect">
            <a:avLst>
              <a:gd name="adj" fmla="val 7539"/>
            </a:avLst>
          </a:prstGeom>
          <a:solidFill>
            <a:schemeClr val="bg1">
              <a:lumMod val="85000"/>
              <a:alpha val="15000"/>
            </a:schemeClr>
          </a:solidFill>
          <a:ln w="44450">
            <a:solidFill>
              <a:schemeClr val="bg1">
                <a:lumMod val="65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6B10D687-436A-EBCF-B3E5-F323E9292797}"/>
              </a:ext>
            </a:extLst>
          </p:cNvPr>
          <p:cNvSpPr txBox="1"/>
          <p:nvPr/>
        </p:nvSpPr>
        <p:spPr>
          <a:xfrm>
            <a:off x="305280" y="5961733"/>
            <a:ext cx="3162298" cy="307777"/>
          </a:xfrm>
          <a:prstGeom prst="rect">
            <a:avLst/>
          </a:prstGeom>
          <a:noFill/>
        </p:spPr>
        <p:txBody>
          <a:bodyPr wrap="square" rtlCol="0">
            <a:spAutoFit/>
          </a:bodyPr>
          <a:lstStyle/>
          <a:p>
            <a:pPr algn="ctr"/>
            <a:r>
              <a:rPr kumimoji="1" lang="ja-JP" altLang="en-US" sz="1400" b="1" dirty="0">
                <a:solidFill>
                  <a:schemeClr val="bg1">
                    <a:lumMod val="50000"/>
                  </a:schemeClr>
                </a:solidFill>
              </a:rPr>
              <a:t>外部専門機関</a:t>
            </a:r>
            <a:r>
              <a:rPr kumimoji="1" lang="en-US" altLang="ja-JP" sz="1000" b="1" dirty="0">
                <a:solidFill>
                  <a:schemeClr val="bg1">
                    <a:lumMod val="50000"/>
                  </a:schemeClr>
                </a:solidFill>
              </a:rPr>
              <a:t>※</a:t>
            </a:r>
            <a:r>
              <a:rPr kumimoji="1" lang="ja-JP" altLang="en-US" sz="1400" b="1" dirty="0">
                <a:solidFill>
                  <a:schemeClr val="bg1">
                    <a:lumMod val="50000"/>
                  </a:schemeClr>
                </a:solidFill>
              </a:rPr>
              <a:t>との協業の領域</a:t>
            </a:r>
            <a:endParaRPr kumimoji="1" lang="en-US" altLang="ja-JP" b="1" dirty="0">
              <a:solidFill>
                <a:schemeClr val="bg1">
                  <a:lumMod val="50000"/>
                </a:schemeClr>
              </a:solidFill>
            </a:endParaRPr>
          </a:p>
        </p:txBody>
      </p:sp>
      <p:sp>
        <p:nvSpPr>
          <p:cNvPr id="25" name="正方形/長方形 24"/>
          <p:cNvSpPr/>
          <p:nvPr/>
        </p:nvSpPr>
        <p:spPr>
          <a:xfrm>
            <a:off x="5378302" y="4011762"/>
            <a:ext cx="4011028" cy="2568495"/>
          </a:xfrm>
          <a:prstGeom prst="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9010DE8B-BB15-7D20-BD9C-4EC196953656}"/>
              </a:ext>
            </a:extLst>
          </p:cNvPr>
          <p:cNvSpPr txBox="1"/>
          <p:nvPr/>
        </p:nvSpPr>
        <p:spPr>
          <a:xfrm>
            <a:off x="5101911" y="3789251"/>
            <a:ext cx="4422772" cy="338554"/>
          </a:xfrm>
          <a:prstGeom prst="rect">
            <a:avLst/>
          </a:prstGeom>
          <a:solidFill>
            <a:schemeClr val="bg1"/>
          </a:solidFill>
        </p:spPr>
        <p:txBody>
          <a:bodyPr wrap="square" rtlCol="0">
            <a:spAutoFit/>
          </a:bodyPr>
          <a:lstStyle/>
          <a:p>
            <a:pPr algn="ctr"/>
            <a:r>
              <a:rPr kumimoji="1" lang="ja-JP" altLang="en-US" sz="1600" b="1" spc="-150" dirty="0"/>
              <a:t>～事業者が抱える現実的な経営課題の段階～</a:t>
            </a:r>
          </a:p>
        </p:txBody>
      </p:sp>
      <p:sp>
        <p:nvSpPr>
          <p:cNvPr id="31" name="正方形/長方形 30">
            <a:extLst>
              <a:ext uri="{FF2B5EF4-FFF2-40B4-BE49-F238E27FC236}">
                <a16:creationId xmlns:a16="http://schemas.microsoft.com/office/drawing/2014/main" id="{91108C9D-A61C-A45F-DB85-7A55CE48CDE5}"/>
              </a:ext>
            </a:extLst>
          </p:cNvPr>
          <p:cNvSpPr/>
          <p:nvPr/>
        </p:nvSpPr>
        <p:spPr>
          <a:xfrm>
            <a:off x="5494420" y="5765967"/>
            <a:ext cx="3619500" cy="295823"/>
          </a:xfrm>
          <a:prstGeom prst="rect">
            <a:avLst/>
          </a:prstGeom>
          <a:solidFill>
            <a:srgbClr val="FF0000">
              <a:alpha val="11000"/>
            </a:srgbClr>
          </a:solid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個社特有の課題に必要な専門的知見</a:t>
            </a:r>
          </a:p>
        </p:txBody>
      </p:sp>
      <p:sp>
        <p:nvSpPr>
          <p:cNvPr id="32" name="正方形/長方形 31">
            <a:extLst>
              <a:ext uri="{FF2B5EF4-FFF2-40B4-BE49-F238E27FC236}">
                <a16:creationId xmlns:a16="http://schemas.microsoft.com/office/drawing/2014/main" id="{08E3FA77-54C7-DD71-1074-EA7D643C09A1}"/>
              </a:ext>
            </a:extLst>
          </p:cNvPr>
          <p:cNvSpPr/>
          <p:nvPr/>
        </p:nvSpPr>
        <p:spPr>
          <a:xfrm>
            <a:off x="5503547" y="6129630"/>
            <a:ext cx="3619500" cy="295823"/>
          </a:xfrm>
          <a:prstGeom prst="rect">
            <a:avLst/>
          </a:prstGeom>
          <a:solidFill>
            <a:srgbClr val="FF0000">
              <a:alpha val="11000"/>
            </a:srgbClr>
          </a:solid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抜本再生を必要とするような知見</a:t>
            </a:r>
          </a:p>
        </p:txBody>
      </p:sp>
      <p:sp>
        <p:nvSpPr>
          <p:cNvPr id="33" name="テキスト ボックス 32">
            <a:extLst>
              <a:ext uri="{FF2B5EF4-FFF2-40B4-BE49-F238E27FC236}">
                <a16:creationId xmlns:a16="http://schemas.microsoft.com/office/drawing/2014/main" id="{0DC417CC-ABA1-5FB4-78D1-4F89FE9193C7}"/>
              </a:ext>
            </a:extLst>
          </p:cNvPr>
          <p:cNvSpPr txBox="1"/>
          <p:nvPr/>
        </p:nvSpPr>
        <p:spPr>
          <a:xfrm>
            <a:off x="364811" y="6570315"/>
            <a:ext cx="5138735" cy="230832"/>
          </a:xfrm>
          <a:prstGeom prst="rect">
            <a:avLst/>
          </a:prstGeom>
          <a:noFill/>
        </p:spPr>
        <p:txBody>
          <a:bodyPr wrap="square" rtlCol="0">
            <a:spAutoFit/>
          </a:bodyPr>
          <a:lstStyle/>
          <a:p>
            <a:r>
              <a:rPr kumimoji="1" lang="en-US" altLang="ja-JP" sz="900" dirty="0">
                <a:latin typeface="+mn-ea"/>
              </a:rPr>
              <a:t>※</a:t>
            </a:r>
            <a:r>
              <a:rPr kumimoji="1" lang="ja-JP" altLang="en-US" sz="900" dirty="0">
                <a:latin typeface="+mn-ea"/>
              </a:rPr>
              <a:t> 弁護士・公認会計士・税理士・中小企業診断士、再生の専門家等の外部専門機関</a:t>
            </a:r>
          </a:p>
        </p:txBody>
      </p:sp>
      <p:sp>
        <p:nvSpPr>
          <p:cNvPr id="28"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a:t>
            </a:fld>
            <a:endParaRPr kumimoji="1" lang="ja-JP" altLang="en-US" dirty="0"/>
          </a:p>
        </p:txBody>
      </p:sp>
    </p:spTree>
    <p:extLst>
      <p:ext uri="{BB962C8B-B14F-4D97-AF65-F5344CB8AC3E}">
        <p14:creationId xmlns:p14="http://schemas.microsoft.com/office/powerpoint/2010/main" val="392258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4" name="テキスト ボックス 3">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可能性を見出して、支援したかに焦点を当てて、具体的な取組事例を紹介します。</a:t>
            </a:r>
            <a:endParaRPr kumimoji="1" lang="en-US" altLang="ja-JP" sz="1000" dirty="0"/>
          </a:p>
        </p:txBody>
      </p:sp>
      <p:cxnSp>
        <p:nvCxnSpPr>
          <p:cNvPr id="31" name="直線コネクタ 30">
            <a:extLst>
              <a:ext uri="{FF2B5EF4-FFF2-40B4-BE49-F238E27FC236}">
                <a16:creationId xmlns:a16="http://schemas.microsoft.com/office/drawing/2014/main" id="{F52AB47F-C759-4CCA-87B9-04EF78617D93}"/>
              </a:ext>
            </a:extLst>
          </p:cNvPr>
          <p:cNvCxnSpPr/>
          <p:nvPr/>
        </p:nvCxnSpPr>
        <p:spPr>
          <a:xfrm>
            <a:off x="252411" y="653558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E9085DD-5274-73C0-5F36-5A01440BF4C2}"/>
              </a:ext>
            </a:extLst>
          </p:cNvPr>
          <p:cNvSpPr txBox="1"/>
          <p:nvPr/>
        </p:nvSpPr>
        <p:spPr>
          <a:xfrm>
            <a:off x="546264" y="4979236"/>
            <a:ext cx="8913625" cy="1554272"/>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営業店から相談を受けた段階では、良くある地域の建設系運送業の損益悪化という程度の認識しか持っておらず、対応が後手に回りました。当社は、</a:t>
            </a:r>
            <a:r>
              <a:rPr kumimoji="1" lang="ja-JP" altLang="en-US" sz="1000" spc="-40" dirty="0"/>
              <a:t>十数年前から主業を化石燃料の運搬に絞っており、近隣の同業他社や建設会社との関係が希薄になっていたことも、資金繰りが相当悪化した段階になって調査をして判明しました。配車係も運転経験がない若い社員が従事しており、仕事別の特性を見極めた合理的な配車や、採算性や効率を上げるために荷主とわずかでも交渉をしていくこともできないという厳しい状況でした。</a:t>
            </a:r>
          </a:p>
          <a:p>
            <a:pPr>
              <a:spcAft>
                <a:spcPts val="600"/>
              </a:spcAft>
            </a:pPr>
            <a:r>
              <a:rPr kumimoji="1" lang="ja-JP" altLang="en-US" sz="1000" spc="-40" dirty="0"/>
              <a:t>　</a:t>
            </a:r>
            <a:r>
              <a:rPr kumimoji="1" lang="ja-JP" altLang="en-US" sz="1000" spc="-70" dirty="0"/>
              <a:t>加えて、数年前に安易にドライバーの人件費を一律に下げてしまったため、会社への不満も高まり退職者が相次いでいました。地域の運送業界は一様に人材不足</a:t>
            </a:r>
            <a:r>
              <a:rPr kumimoji="1" lang="ja-JP" altLang="en-US" sz="1000" dirty="0"/>
              <a:t>が顕在化していますので、健康上の理由等でもない限り、ドライバーは比較的売り手市場です。人件費の切り下げと運転手の大量退職があった数年前</a:t>
            </a:r>
            <a:r>
              <a:rPr kumimoji="1" lang="ja-JP" altLang="en-US" sz="1000" spc="-20" dirty="0"/>
              <a:t>の</a:t>
            </a:r>
            <a:r>
              <a:rPr kumimoji="1" lang="ja-JP" altLang="en-US" sz="1000" dirty="0"/>
              <a:t>段階では、「借入返済」が滞っていたわけではありませんので、</a:t>
            </a:r>
            <a:r>
              <a:rPr kumimoji="1" lang="ja-JP" altLang="en-US" sz="1000" spc="-10" dirty="0"/>
              <a:t>その時点で金融機関として経営アドバイスをすることは難しいという現実もありました。</a:t>
            </a:r>
            <a:r>
              <a:rPr kumimoji="1" lang="ja-JP" altLang="en-US" sz="1000" dirty="0"/>
              <a:t>運送業は車両が一定以上稼働していれば、資金繰りに詰まりにくい反面、</a:t>
            </a:r>
            <a:r>
              <a:rPr kumimoji="1" lang="ja-JP" altLang="en-US" sz="1000" spc="-10" dirty="0"/>
              <a:t>物流合理化等で運賃収入が減少することで、修繕投資や営業転換が後手に回り、</a:t>
            </a:r>
            <a:r>
              <a:rPr kumimoji="1" lang="ja-JP" altLang="en-US" sz="1000" spc="10" dirty="0"/>
              <a:t>返済</a:t>
            </a:r>
            <a:r>
              <a:rPr kumimoji="1" lang="ja-JP" altLang="en-US" sz="1000" spc="-40" dirty="0"/>
              <a:t>が滞り始める頃には、対応策が極めて少なくなっているという特性を、身をもって感じた事案で反省の多い取組みとなりました。</a:t>
            </a:r>
            <a:endParaRPr kumimoji="1" lang="en-US" altLang="ja-JP" sz="1000" spc="-40" dirty="0"/>
          </a:p>
        </p:txBody>
      </p: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59</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367553" y="1095358"/>
            <a:ext cx="9265396" cy="576000"/>
            <a:chOff x="529931" y="4005263"/>
            <a:chExt cx="9265396" cy="576000"/>
          </a:xfrm>
        </p:grpSpPr>
        <p:grpSp>
          <p:nvGrpSpPr>
            <p:cNvPr id="33" name="グループ化 32"/>
            <p:cNvGrpSpPr/>
            <p:nvPr/>
          </p:nvGrpSpPr>
          <p:grpSpPr>
            <a:xfrm>
              <a:off x="529931" y="4005263"/>
              <a:ext cx="2774055" cy="576000"/>
              <a:chOff x="4409473" y="1240406"/>
              <a:chExt cx="2774055" cy="576000"/>
            </a:xfrm>
          </p:grpSpPr>
          <p:sp>
            <p:nvSpPr>
              <p:cNvPr id="35" name="正方形/長方形 3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6" name="グループ化 35"/>
              <p:cNvGrpSpPr/>
              <p:nvPr/>
            </p:nvGrpSpPr>
            <p:grpSpPr>
              <a:xfrm>
                <a:off x="4409473" y="1240406"/>
                <a:ext cx="576000" cy="576000"/>
                <a:chOff x="279451" y="1197222"/>
                <a:chExt cx="576000" cy="576000"/>
              </a:xfrm>
            </p:grpSpPr>
            <p:sp>
              <p:nvSpPr>
                <p:cNvPr id="37" name="楕円 3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4" name="テキスト ボックス 33">
              <a:extLst>
                <a:ext uri="{FF2B5EF4-FFF2-40B4-BE49-F238E27FC236}">
                  <a16:creationId xmlns:a16="http://schemas.microsoft.com/office/drawing/2014/main" id="{2DAA054F-36DC-D855-3203-33015158E6CC}"/>
                </a:ext>
              </a:extLst>
            </p:cNvPr>
            <p:cNvSpPr txBox="1"/>
            <p:nvPr/>
          </p:nvSpPr>
          <p:spPr>
            <a:xfrm>
              <a:off x="3394402" y="4019709"/>
              <a:ext cx="6400925" cy="553998"/>
            </a:xfrm>
            <a:prstGeom prst="rect">
              <a:avLst/>
            </a:prstGeom>
            <a:noFill/>
          </p:spPr>
          <p:txBody>
            <a:bodyPr wrap="square" rtlCol="0">
              <a:spAutoFit/>
            </a:bodyPr>
            <a:lstStyle/>
            <a:p>
              <a:r>
                <a:rPr kumimoji="1" lang="ja-JP" altLang="en-US" sz="1000" dirty="0">
                  <a:latin typeface="+mn-ea"/>
                </a:rPr>
                <a:t>□　年商２億円前後のダンプ運送業</a:t>
              </a:r>
              <a:endParaRPr kumimoji="1" lang="en-US" altLang="ja-JP" sz="1000" dirty="0">
                <a:latin typeface="+mn-ea"/>
              </a:endParaRPr>
            </a:p>
            <a:p>
              <a:r>
                <a:rPr kumimoji="1" lang="ja-JP" altLang="en-US" sz="1000" dirty="0">
                  <a:latin typeface="+mn-ea"/>
                </a:rPr>
                <a:t>□　ドライバーの高齢化と、車両の老朽化が進んでいる</a:t>
              </a:r>
              <a:endParaRPr kumimoji="1" lang="en-US" altLang="ja-JP" sz="1000" dirty="0">
                <a:latin typeface="+mn-ea"/>
              </a:endParaRPr>
            </a:p>
            <a:p>
              <a:r>
                <a:rPr kumimoji="1" lang="ja-JP" altLang="en-US" sz="1000" dirty="0">
                  <a:latin typeface="+mn-ea"/>
                </a:rPr>
                <a:t>□　従前の主要売上高は単価が高い化石燃料運搬であったが、近年は大幅減少傾向</a:t>
              </a:r>
              <a:endParaRPr kumimoji="1" lang="en-US" altLang="ja-JP" sz="1000" dirty="0">
                <a:latin typeface="+mn-ea"/>
              </a:endParaRPr>
            </a:p>
          </p:txBody>
        </p:sp>
      </p:grpSp>
      <p:grpSp>
        <p:nvGrpSpPr>
          <p:cNvPr id="39" name="グループ化 38"/>
          <p:cNvGrpSpPr/>
          <p:nvPr/>
        </p:nvGrpSpPr>
        <p:grpSpPr>
          <a:xfrm>
            <a:off x="367553" y="1902310"/>
            <a:ext cx="9355807" cy="576000"/>
            <a:chOff x="529931" y="4807946"/>
            <a:chExt cx="9355807" cy="576000"/>
          </a:xfrm>
        </p:grpSpPr>
        <p:grpSp>
          <p:nvGrpSpPr>
            <p:cNvPr id="40" name="グループ化 39"/>
            <p:cNvGrpSpPr/>
            <p:nvPr/>
          </p:nvGrpSpPr>
          <p:grpSpPr>
            <a:xfrm>
              <a:off x="529931" y="4807946"/>
              <a:ext cx="2774055" cy="576000"/>
              <a:chOff x="4409473" y="2044014"/>
              <a:chExt cx="2774055" cy="576000"/>
            </a:xfrm>
          </p:grpSpPr>
          <p:sp>
            <p:nvSpPr>
              <p:cNvPr id="42" name="正方形/長方形 4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3" name="楕円 4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6" name="テキスト ボックス 45">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1" name="テキスト ボックス 40">
              <a:extLst>
                <a:ext uri="{FF2B5EF4-FFF2-40B4-BE49-F238E27FC236}">
                  <a16:creationId xmlns:a16="http://schemas.microsoft.com/office/drawing/2014/main" id="{2DAA054F-36DC-D855-3203-33015158E6CC}"/>
                </a:ext>
              </a:extLst>
            </p:cNvPr>
            <p:cNvSpPr txBox="1"/>
            <p:nvPr/>
          </p:nvSpPr>
          <p:spPr>
            <a:xfrm>
              <a:off x="3394399" y="4816404"/>
              <a:ext cx="6491339" cy="553998"/>
            </a:xfrm>
            <a:prstGeom prst="rect">
              <a:avLst/>
            </a:prstGeom>
            <a:noFill/>
          </p:spPr>
          <p:txBody>
            <a:bodyPr wrap="square" rtlCol="0">
              <a:spAutoFit/>
            </a:bodyPr>
            <a:lstStyle/>
            <a:p>
              <a:r>
                <a:rPr kumimoji="1" lang="ja-JP" altLang="en-US" sz="1000" dirty="0">
                  <a:latin typeface="+mn-ea"/>
                </a:rPr>
                <a:t>□　数年前に売上が一気に減少した</a:t>
              </a:r>
              <a:endParaRPr kumimoji="1" lang="en-US" altLang="ja-JP" sz="1000" dirty="0">
                <a:solidFill>
                  <a:srgbClr val="FF0000"/>
                </a:solidFill>
                <a:latin typeface="+mn-ea"/>
              </a:endParaRPr>
            </a:p>
            <a:p>
              <a:r>
                <a:rPr kumimoji="1" lang="ja-JP" altLang="en-US" sz="1000" dirty="0">
                  <a:latin typeface="+mn-ea"/>
                </a:rPr>
                <a:t>□　化石燃料運搬の減少により、ドライバーの賃金を下げてしまい退職が相次いでいた</a:t>
              </a:r>
              <a:endParaRPr kumimoji="1" lang="en-US" altLang="ja-JP" sz="1000" dirty="0">
                <a:solidFill>
                  <a:srgbClr val="FF0000"/>
                </a:solidFill>
                <a:latin typeface="+mn-ea"/>
              </a:endParaRPr>
            </a:p>
            <a:p>
              <a:r>
                <a:rPr kumimoji="1" lang="ja-JP" altLang="en-US" sz="1000" dirty="0">
                  <a:latin typeface="+mn-ea"/>
                </a:rPr>
                <a:t>□　地域内の建設関連の仕事は比較的安定している中で、当社は同様の安定を享受していなかった</a:t>
              </a:r>
              <a:endParaRPr kumimoji="1" lang="en-US" altLang="ja-JP" sz="1000" dirty="0">
                <a:solidFill>
                  <a:srgbClr val="FF0000"/>
                </a:solidFill>
                <a:latin typeface="+mn-ea"/>
              </a:endParaRPr>
            </a:p>
          </p:txBody>
        </p:sp>
      </p:grpSp>
      <p:grpSp>
        <p:nvGrpSpPr>
          <p:cNvPr id="47" name="グループ化 46"/>
          <p:cNvGrpSpPr/>
          <p:nvPr/>
        </p:nvGrpSpPr>
        <p:grpSpPr>
          <a:xfrm>
            <a:off x="367553" y="2709262"/>
            <a:ext cx="9265396" cy="576000"/>
            <a:chOff x="367553" y="2051424"/>
            <a:chExt cx="9265396" cy="576000"/>
          </a:xfrm>
        </p:grpSpPr>
        <p:sp>
          <p:nvSpPr>
            <p:cNvPr id="48" name="楕円 4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9" name="正方形/長方形 4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0" name="正方形/長方形 4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1" name="テキスト ボックス 50">
              <a:extLst>
                <a:ext uri="{FF2B5EF4-FFF2-40B4-BE49-F238E27FC236}">
                  <a16:creationId xmlns:a16="http://schemas.microsoft.com/office/drawing/2014/main" id="{2DAA054F-36DC-D855-3203-33015158E6CC}"/>
                </a:ext>
              </a:extLst>
            </p:cNvPr>
            <p:cNvSpPr txBox="1"/>
            <p:nvPr/>
          </p:nvSpPr>
          <p:spPr>
            <a:xfrm>
              <a:off x="3232021" y="2057917"/>
              <a:ext cx="6400928" cy="553998"/>
            </a:xfrm>
            <a:prstGeom prst="rect">
              <a:avLst/>
            </a:prstGeom>
            <a:noFill/>
          </p:spPr>
          <p:txBody>
            <a:bodyPr wrap="square" rtlCol="0">
              <a:spAutoFit/>
            </a:bodyPr>
            <a:lstStyle/>
            <a:p>
              <a:r>
                <a:rPr kumimoji="1" lang="ja-JP" altLang="en-US" sz="1000" dirty="0">
                  <a:latin typeface="+mn-ea"/>
                </a:rPr>
                <a:t>□　緊急融資による不足資金の補填</a:t>
              </a:r>
              <a:endParaRPr kumimoji="1" lang="en-US" altLang="ja-JP" sz="1000" dirty="0">
                <a:latin typeface="+mn-ea"/>
              </a:endParaRPr>
            </a:p>
            <a:p>
              <a:r>
                <a:rPr kumimoji="1" lang="ja-JP" altLang="en-US" sz="1000" dirty="0">
                  <a:latin typeface="+mn-ea"/>
                </a:rPr>
                <a:t>□　元金返済の据え置き、定期性預金の開放等で可能な限りの足元の資金繰り支援を実施</a:t>
              </a:r>
              <a:endParaRPr kumimoji="1" lang="en-US" altLang="ja-JP" sz="1000" dirty="0">
                <a:latin typeface="+mn-ea"/>
              </a:endParaRPr>
            </a:p>
            <a:p>
              <a:r>
                <a:rPr kumimoji="1" lang="ja-JP" altLang="en-US" sz="1000" dirty="0">
                  <a:latin typeface="+mn-ea"/>
                </a:rPr>
                <a:t>□　明らかにムダや重複のある諸費用についての削減案の提案や会社側意見の整理・取りまとめ</a:t>
              </a:r>
              <a:endParaRPr kumimoji="1" lang="en-US" altLang="ja-JP" sz="1000" dirty="0">
                <a:latin typeface="+mn-ea"/>
              </a:endParaRPr>
            </a:p>
          </p:txBody>
        </p:sp>
      </p:grpSp>
      <p:grpSp>
        <p:nvGrpSpPr>
          <p:cNvPr id="52" name="グループ化 51"/>
          <p:cNvGrpSpPr/>
          <p:nvPr/>
        </p:nvGrpSpPr>
        <p:grpSpPr>
          <a:xfrm>
            <a:off x="367553" y="3460114"/>
            <a:ext cx="9265396" cy="707886"/>
            <a:chOff x="367553" y="1995323"/>
            <a:chExt cx="9265396" cy="707886"/>
          </a:xfrm>
        </p:grpSpPr>
        <p:sp>
          <p:nvSpPr>
            <p:cNvPr id="53" name="楕円 5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4" name="正方形/長方形 5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5" name="正方形/長方形 5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2DAA054F-36DC-D855-3203-33015158E6CC}"/>
                </a:ext>
              </a:extLst>
            </p:cNvPr>
            <p:cNvSpPr txBox="1"/>
            <p:nvPr/>
          </p:nvSpPr>
          <p:spPr>
            <a:xfrm>
              <a:off x="3232021" y="1995323"/>
              <a:ext cx="6400928" cy="707886"/>
            </a:xfrm>
            <a:prstGeom prst="rect">
              <a:avLst/>
            </a:prstGeom>
            <a:noFill/>
          </p:spPr>
          <p:txBody>
            <a:bodyPr wrap="square" rtlCol="0">
              <a:spAutoFit/>
            </a:bodyPr>
            <a:lstStyle/>
            <a:p>
              <a:r>
                <a:rPr kumimoji="1" lang="ja-JP" altLang="en-US" sz="1000" dirty="0">
                  <a:latin typeface="+mn-ea"/>
                </a:rPr>
                <a:t>□　更なる退職希望者が発生し、最低限度の固定費を賄う売上確保にも苦慮する状況</a:t>
              </a:r>
              <a:endParaRPr kumimoji="1" lang="en-US" altLang="ja-JP" sz="1000" dirty="0">
                <a:latin typeface="+mn-ea"/>
              </a:endParaRPr>
            </a:p>
            <a:p>
              <a:r>
                <a:rPr kumimoji="1" lang="ja-JP" altLang="en-US" sz="1000" dirty="0">
                  <a:latin typeface="+mn-ea"/>
                </a:rPr>
                <a:t>□　</a:t>
              </a:r>
              <a:r>
                <a:rPr kumimoji="1" lang="ja-JP" altLang="en-US" sz="1000" spc="-20" dirty="0">
                  <a:latin typeface="+mn-ea"/>
                </a:rPr>
                <a:t>取引先企業へのビジネスマッチングを実施するも、同一地域内にありながら、同業他社や地元建設業者</a:t>
              </a:r>
              <a:endParaRPr kumimoji="1" lang="en-US" altLang="ja-JP" sz="1000" spc="-20" dirty="0">
                <a:latin typeface="+mn-ea"/>
              </a:endParaRPr>
            </a:p>
            <a:p>
              <a:r>
                <a:rPr kumimoji="1" lang="ja-JP" altLang="en-US" sz="1000" dirty="0">
                  <a:latin typeface="+mn-ea"/>
                </a:rPr>
                <a:t>　　等との関係も希薄で、有効な支援につながらないといった状況が続いている</a:t>
              </a:r>
              <a:endParaRPr kumimoji="1" lang="en-US" altLang="ja-JP" sz="1000" dirty="0">
                <a:latin typeface="+mn-ea"/>
              </a:endParaRPr>
            </a:p>
            <a:p>
              <a:r>
                <a:rPr kumimoji="1" lang="ja-JP" altLang="en-US" sz="1000" dirty="0">
                  <a:latin typeface="+mn-ea"/>
                </a:rPr>
                <a:t>□　</a:t>
              </a:r>
              <a:r>
                <a:rPr kumimoji="1" lang="ja-JP" altLang="en-US" sz="1000" spc="-40" dirty="0">
                  <a:latin typeface="+mn-ea"/>
                </a:rPr>
                <a:t>当面は社長にも運転手として働いてもらうなど売上確保に集中、資金繰り管理は営業店で実施中</a:t>
              </a:r>
              <a:endParaRPr kumimoji="1" lang="en-US" altLang="ja-JP" sz="1000" spc="-40" dirty="0">
                <a:latin typeface="+mn-ea"/>
              </a:endParaRPr>
            </a:p>
          </p:txBody>
        </p:sp>
      </p:grpSp>
      <p:cxnSp>
        <p:nvCxnSpPr>
          <p:cNvPr id="57" name="直線コネクタ 56">
            <a:extLst>
              <a:ext uri="{FF2B5EF4-FFF2-40B4-BE49-F238E27FC236}">
                <a16:creationId xmlns:a16="http://schemas.microsoft.com/office/drawing/2014/main" id="{6953F065-07C0-479B-ADBB-DF89BC859277}"/>
              </a:ext>
            </a:extLst>
          </p:cNvPr>
          <p:cNvCxnSpPr/>
          <p:nvPr/>
        </p:nvCxnSpPr>
        <p:spPr>
          <a:xfrm>
            <a:off x="252412" y="431036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0F6F2528-8826-4499-997C-75D3EE061DC6}"/>
              </a:ext>
            </a:extLst>
          </p:cNvPr>
          <p:cNvSpPr/>
          <p:nvPr/>
        </p:nvSpPr>
        <p:spPr>
          <a:xfrm>
            <a:off x="273000" y="446473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Tree>
    <p:extLst>
      <p:ext uri="{BB962C8B-B14F-4D97-AF65-F5344CB8AC3E}">
        <p14:creationId xmlns:p14="http://schemas.microsoft.com/office/powerpoint/2010/main" val="2832365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の目利き（参考事例）　その２</a:t>
            </a:r>
          </a:p>
        </p:txBody>
      </p:sp>
      <p:sp>
        <p:nvSpPr>
          <p:cNvPr id="4" name="テキスト ボックス 3">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可能性を見出して、支援したかに焦点を当てて、具体的な取組事例を紹介します。</a:t>
            </a:r>
            <a:endParaRPr kumimoji="1" lang="en-US" altLang="ja-JP" sz="1000" dirty="0"/>
          </a:p>
        </p:txBody>
      </p:sp>
      <p:cxnSp>
        <p:nvCxnSpPr>
          <p:cNvPr id="31" name="直線コネクタ 30">
            <a:extLst>
              <a:ext uri="{FF2B5EF4-FFF2-40B4-BE49-F238E27FC236}">
                <a16:creationId xmlns:a16="http://schemas.microsoft.com/office/drawing/2014/main" id="{F52AB47F-C759-4CCA-87B9-04EF78617D93}"/>
              </a:ext>
            </a:extLst>
          </p:cNvPr>
          <p:cNvCxnSpPr/>
          <p:nvPr/>
        </p:nvCxnSpPr>
        <p:spPr>
          <a:xfrm>
            <a:off x="252411" y="660661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60</a:t>
            </a:fld>
            <a:endParaRPr kumimoji="1" lang="ja-JP" altLang="en-US" dirty="0"/>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367553" y="1264035"/>
            <a:ext cx="9265396" cy="576000"/>
            <a:chOff x="529931" y="4005263"/>
            <a:chExt cx="9265396" cy="576000"/>
          </a:xfrm>
        </p:grpSpPr>
        <p:grpSp>
          <p:nvGrpSpPr>
            <p:cNvPr id="33" name="グループ化 32"/>
            <p:cNvGrpSpPr/>
            <p:nvPr/>
          </p:nvGrpSpPr>
          <p:grpSpPr>
            <a:xfrm>
              <a:off x="529931" y="4005263"/>
              <a:ext cx="2774055" cy="576000"/>
              <a:chOff x="4409473" y="1240406"/>
              <a:chExt cx="2774055" cy="576000"/>
            </a:xfrm>
          </p:grpSpPr>
          <p:sp>
            <p:nvSpPr>
              <p:cNvPr id="35" name="正方形/長方形 3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6" name="グループ化 35"/>
              <p:cNvGrpSpPr/>
              <p:nvPr/>
            </p:nvGrpSpPr>
            <p:grpSpPr>
              <a:xfrm>
                <a:off x="4409473" y="1240406"/>
                <a:ext cx="576000" cy="576000"/>
                <a:chOff x="279451" y="1197222"/>
                <a:chExt cx="576000" cy="576000"/>
              </a:xfrm>
            </p:grpSpPr>
            <p:sp>
              <p:nvSpPr>
                <p:cNvPr id="37" name="楕円 3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4" name="テキスト ボックス 33">
              <a:extLst>
                <a:ext uri="{FF2B5EF4-FFF2-40B4-BE49-F238E27FC236}">
                  <a16:creationId xmlns:a16="http://schemas.microsoft.com/office/drawing/2014/main" id="{2DAA054F-36DC-D855-3203-33015158E6CC}"/>
                </a:ext>
              </a:extLst>
            </p:cNvPr>
            <p:cNvSpPr txBox="1"/>
            <p:nvPr/>
          </p:nvSpPr>
          <p:spPr>
            <a:xfrm>
              <a:off x="3394402" y="4019001"/>
              <a:ext cx="6400925" cy="553998"/>
            </a:xfrm>
            <a:prstGeom prst="rect">
              <a:avLst/>
            </a:prstGeom>
            <a:noFill/>
          </p:spPr>
          <p:txBody>
            <a:bodyPr wrap="square" rtlCol="0">
              <a:spAutoFit/>
            </a:bodyPr>
            <a:lstStyle/>
            <a:p>
              <a:r>
                <a:rPr kumimoji="1" lang="ja-JP" altLang="en-US" sz="1000" dirty="0">
                  <a:latin typeface="游ゴシック" panose="020B0400000000000000" pitchFamily="50" charset="-128"/>
                </a:rPr>
                <a:t>□　年商約２億円の建設資材の運送業者で、保有車両は、ダンプ７台、トラック６台</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以前は、採石販売も兼業していたが、現在、諸問題があり採石販売は稼働できず</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本業である建設資材運送業の採算性は恒常的に良くなかったが、採石販売の目処もつかない状況</a:t>
              </a:r>
              <a:endParaRPr kumimoji="1" lang="en-US" altLang="ja-JP" sz="1000" dirty="0">
                <a:latin typeface="游ゴシック" panose="020B0400000000000000" pitchFamily="50" charset="-128"/>
              </a:endParaRPr>
            </a:p>
          </p:txBody>
        </p:sp>
      </p:grpSp>
      <p:grpSp>
        <p:nvGrpSpPr>
          <p:cNvPr id="39" name="グループ化 38"/>
          <p:cNvGrpSpPr/>
          <p:nvPr/>
        </p:nvGrpSpPr>
        <p:grpSpPr>
          <a:xfrm>
            <a:off x="367553" y="2037581"/>
            <a:ext cx="9355807" cy="707886"/>
            <a:chOff x="529931" y="4759743"/>
            <a:chExt cx="9355807" cy="707886"/>
          </a:xfrm>
        </p:grpSpPr>
        <p:grpSp>
          <p:nvGrpSpPr>
            <p:cNvPr id="40" name="グループ化 39"/>
            <p:cNvGrpSpPr/>
            <p:nvPr/>
          </p:nvGrpSpPr>
          <p:grpSpPr>
            <a:xfrm>
              <a:off x="529931" y="4807946"/>
              <a:ext cx="2774055" cy="576000"/>
              <a:chOff x="4409473" y="2044014"/>
              <a:chExt cx="2774055" cy="576000"/>
            </a:xfrm>
          </p:grpSpPr>
          <p:sp>
            <p:nvSpPr>
              <p:cNvPr id="42" name="正方形/長方形 4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3" name="楕円 4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6" name="テキスト ボックス 45">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1" name="テキスト ボックス 40">
              <a:extLst>
                <a:ext uri="{FF2B5EF4-FFF2-40B4-BE49-F238E27FC236}">
                  <a16:creationId xmlns:a16="http://schemas.microsoft.com/office/drawing/2014/main" id="{2DAA054F-36DC-D855-3203-33015158E6CC}"/>
                </a:ext>
              </a:extLst>
            </p:cNvPr>
            <p:cNvSpPr txBox="1"/>
            <p:nvPr/>
          </p:nvSpPr>
          <p:spPr>
            <a:xfrm>
              <a:off x="3394399" y="4759743"/>
              <a:ext cx="6491339" cy="707886"/>
            </a:xfrm>
            <a:prstGeom prst="rect">
              <a:avLst/>
            </a:prstGeom>
            <a:noFill/>
          </p:spPr>
          <p:txBody>
            <a:bodyPr wrap="square" rtlCol="0">
              <a:spAutoFit/>
            </a:bodyPr>
            <a:lstStyle/>
            <a:p>
              <a:r>
                <a:rPr kumimoji="1" lang="ja-JP" altLang="en-US" sz="1000" dirty="0">
                  <a:latin typeface="游ゴシック" panose="020B0400000000000000" pitchFamily="50" charset="-128"/>
                </a:rPr>
                <a:t>□　採石に関する許可等の諸問題（多額の追加費用の発生等）もあり、採石販売以外での立て直しに注力</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a:t>
              </a:r>
              <a:r>
                <a:rPr lang="ja-JP" altLang="en-US" sz="1000" spc="20" dirty="0">
                  <a:latin typeface="游ゴシック" panose="020B0400000000000000" pitchFamily="50" charset="-128"/>
                </a:rPr>
                <a:t>後継者は現場では統率力のある親分肌であるが、この状況下で必要とされる経営全体を見るような</a:t>
              </a:r>
              <a:endParaRPr lang="en-US" altLang="ja-JP" sz="1000" spc="20" dirty="0">
                <a:latin typeface="游ゴシック" panose="020B0400000000000000" pitchFamily="50" charset="-128"/>
              </a:endParaRPr>
            </a:p>
            <a:p>
              <a:r>
                <a:rPr lang="ja-JP" altLang="en-US" sz="1000" dirty="0">
                  <a:latin typeface="游ゴシック" panose="020B0400000000000000" pitchFamily="50" charset="-128"/>
                </a:rPr>
                <a:t>　　視座が不足</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現時点で“できること”に注目して、事業継続のための資金管理・採算管理等を優先</a:t>
              </a:r>
              <a:endParaRPr lang="en-US" altLang="ja-JP" sz="1000" dirty="0">
                <a:latin typeface="游ゴシック" panose="020B0400000000000000" pitchFamily="50" charset="-128"/>
              </a:endParaRPr>
            </a:p>
          </p:txBody>
        </p:sp>
      </p:grpSp>
      <p:grpSp>
        <p:nvGrpSpPr>
          <p:cNvPr id="47" name="グループ化 46"/>
          <p:cNvGrpSpPr/>
          <p:nvPr/>
        </p:nvGrpSpPr>
        <p:grpSpPr>
          <a:xfrm>
            <a:off x="367553" y="2907533"/>
            <a:ext cx="9265396" cy="576000"/>
            <a:chOff x="367553" y="2051424"/>
            <a:chExt cx="9265396" cy="576000"/>
          </a:xfrm>
        </p:grpSpPr>
        <p:sp>
          <p:nvSpPr>
            <p:cNvPr id="48" name="楕円 4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9" name="正方形/長方形 4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0" name="正方形/長方形 4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1" name="テキスト ボックス 50">
              <a:extLst>
                <a:ext uri="{FF2B5EF4-FFF2-40B4-BE49-F238E27FC236}">
                  <a16:creationId xmlns:a16="http://schemas.microsoft.com/office/drawing/2014/main" id="{2DAA054F-36DC-D855-3203-33015158E6CC}"/>
                </a:ext>
              </a:extLst>
            </p:cNvPr>
            <p:cNvSpPr txBox="1"/>
            <p:nvPr/>
          </p:nvSpPr>
          <p:spPr>
            <a:xfrm>
              <a:off x="3232021" y="2063018"/>
              <a:ext cx="6400928" cy="553998"/>
            </a:xfrm>
            <a:prstGeom prst="rect">
              <a:avLst/>
            </a:prstGeom>
            <a:noFill/>
          </p:spPr>
          <p:txBody>
            <a:bodyPr wrap="square" rtlCol="0">
              <a:spAutoFit/>
            </a:bodyPr>
            <a:lstStyle/>
            <a:p>
              <a:r>
                <a:rPr kumimoji="1" lang="ja-JP" altLang="en-US" sz="1000" dirty="0">
                  <a:latin typeface="游ゴシック" panose="020B0400000000000000" pitchFamily="50" charset="-128"/>
                </a:rPr>
                <a:t>□　当座の資金繰りを安定させるため、</a:t>
              </a:r>
              <a:r>
                <a:rPr lang="ja-JP" altLang="en-US" sz="1000" dirty="0">
                  <a:latin typeface="游ゴシック" panose="020B0400000000000000" pitchFamily="50" charset="-128"/>
                </a:rPr>
                <a:t>緊急資金にて、運転資金の補填を早期（計画策定前）に対応</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足元の状況を把握することをポイントとして、経理、会計、資金繰り管理方法の見直しを実施</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車両ごとの採算性の見える化とともに、営業方法等についても個社別に検討</a:t>
              </a:r>
              <a:endParaRPr lang="en-US" altLang="ja-JP" sz="1000" dirty="0">
                <a:latin typeface="游ゴシック" panose="020B0400000000000000" pitchFamily="50" charset="-128"/>
              </a:endParaRPr>
            </a:p>
          </p:txBody>
        </p:sp>
      </p:grpSp>
      <p:grpSp>
        <p:nvGrpSpPr>
          <p:cNvPr id="52" name="グループ化 51"/>
          <p:cNvGrpSpPr/>
          <p:nvPr/>
        </p:nvGrpSpPr>
        <p:grpSpPr>
          <a:xfrm>
            <a:off x="367553" y="3673419"/>
            <a:ext cx="9265396" cy="707886"/>
            <a:chOff x="367553" y="1995561"/>
            <a:chExt cx="9265396" cy="707886"/>
          </a:xfrm>
        </p:grpSpPr>
        <p:sp>
          <p:nvSpPr>
            <p:cNvPr id="53" name="楕円 5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4" name="正方形/長方形 5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5" name="正方形/長方形 5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2DAA054F-36DC-D855-3203-33015158E6CC}"/>
                </a:ext>
              </a:extLst>
            </p:cNvPr>
            <p:cNvSpPr txBox="1"/>
            <p:nvPr/>
          </p:nvSpPr>
          <p:spPr>
            <a:xfrm>
              <a:off x="3232021" y="1995561"/>
              <a:ext cx="6400928" cy="707886"/>
            </a:xfrm>
            <a:prstGeom prst="rect">
              <a:avLst/>
            </a:prstGeom>
            <a:noFill/>
          </p:spPr>
          <p:txBody>
            <a:bodyPr wrap="square" rtlCol="0">
              <a:spAutoFit/>
            </a:bodyPr>
            <a:lstStyle/>
            <a:p>
              <a:r>
                <a:rPr kumimoji="1" lang="ja-JP" altLang="en-US" sz="1000" dirty="0">
                  <a:latin typeface="游ゴシック" panose="020B0400000000000000" pitchFamily="50" charset="-128"/>
                </a:rPr>
                <a:t>□　自社の</a:t>
              </a:r>
              <a:r>
                <a:rPr lang="ja-JP" altLang="en-US" sz="1000" dirty="0">
                  <a:latin typeface="游ゴシック" panose="020B0400000000000000" pitchFamily="50" charset="-128"/>
                </a:rPr>
                <a:t>経営状況の“把握度合い”が劇的に変化し、改善活動への意識が高まり、部門黒字を達成した</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（新規取引先の獲得、主要取引先の単価アップ等の実績あり）</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社内での管理手法の変更により、業績は大きく変わらないものの、金融機関への信頼が高まった</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従業員の雇用も継続できている</a:t>
              </a:r>
              <a:endParaRPr lang="en-US" altLang="ja-JP" sz="1000" dirty="0">
                <a:latin typeface="游ゴシック" panose="020B0400000000000000" pitchFamily="50" charset="-128"/>
              </a:endParaRPr>
            </a:p>
          </p:txBody>
        </p:sp>
      </p:grpSp>
      <p:cxnSp>
        <p:nvCxnSpPr>
          <p:cNvPr id="62" name="直線コネクタ 61">
            <a:extLst>
              <a:ext uri="{FF2B5EF4-FFF2-40B4-BE49-F238E27FC236}">
                <a16:creationId xmlns:a16="http://schemas.microsoft.com/office/drawing/2014/main" id="{6953F065-07C0-479B-ADBB-DF89BC859277}"/>
              </a:ext>
            </a:extLst>
          </p:cNvPr>
          <p:cNvCxnSpPr/>
          <p:nvPr/>
        </p:nvCxnSpPr>
        <p:spPr>
          <a:xfrm>
            <a:off x="252412" y="45241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0F6F2528-8826-4499-997C-75D3EE061DC6}"/>
              </a:ext>
            </a:extLst>
          </p:cNvPr>
          <p:cNvSpPr/>
          <p:nvPr/>
        </p:nvSpPr>
        <p:spPr>
          <a:xfrm>
            <a:off x="273000" y="467848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
        <p:nvSpPr>
          <p:cNvPr id="64" name="テキスト ボックス 63">
            <a:extLst>
              <a:ext uri="{FF2B5EF4-FFF2-40B4-BE49-F238E27FC236}">
                <a16:creationId xmlns:a16="http://schemas.microsoft.com/office/drawing/2014/main" id="{4E9085DD-5274-73C0-5F36-5A01440BF4C2}"/>
              </a:ext>
            </a:extLst>
          </p:cNvPr>
          <p:cNvSpPr txBox="1"/>
          <p:nvPr/>
        </p:nvSpPr>
        <p:spPr>
          <a:xfrm>
            <a:off x="546264" y="5171868"/>
            <a:ext cx="8913625" cy="1400383"/>
          </a:xfrm>
          <a:prstGeom prst="rect">
            <a:avLst/>
          </a:prstGeom>
          <a:noFill/>
        </p:spPr>
        <p:txBody>
          <a:bodyPr wrap="square" rtlCol="0">
            <a:spAutoFit/>
          </a:bodyPr>
          <a:lstStyle/>
          <a:p>
            <a:pPr>
              <a:spcAft>
                <a:spcPts val="600"/>
              </a:spcAft>
            </a:pPr>
            <a:r>
              <a:rPr kumimoji="1" lang="ja-JP" altLang="en-US" sz="1000" spc="-40" dirty="0">
                <a:latin typeface="游ゴシック" panose="020B0400000000000000" pitchFamily="50" charset="-128"/>
              </a:rPr>
              <a:t>　担当者として、数多く現場に足を運んで、中小企業の実態に触れることができた一方で、</a:t>
            </a:r>
            <a:r>
              <a:rPr kumimoji="1" lang="ja-JP" altLang="en-US" sz="1000" spc="-30" dirty="0">
                <a:latin typeface="游ゴシック" panose="020B0400000000000000" pitchFamily="50" charset="-128"/>
              </a:rPr>
              <a:t>反省すべき点も多かった案件であると認識しています。本事案は、</a:t>
            </a:r>
            <a:r>
              <a:rPr kumimoji="1" lang="ja-JP" altLang="en-US" sz="1000" spc="-10" dirty="0">
                <a:latin typeface="游ゴシック" panose="020B0400000000000000" pitchFamily="50" charset="-128"/>
              </a:rPr>
              <a:t>当初のバンクミーティングで“採石販売業を早期に展開すること”として話し合いが行われたのですが、実際には課題も多く、早期の解決は至らないことに</a:t>
            </a:r>
            <a:r>
              <a:rPr kumimoji="1" lang="ja-JP" altLang="en-US" sz="1000" spc="-20" dirty="0">
                <a:latin typeface="游ゴシック" panose="020B0400000000000000" pitchFamily="50" charset="-128"/>
              </a:rPr>
              <a:t>なりました。他方、金融支援については、一歩踏み込んだ対応を早期に対応したことで、改善活動に集中する土壌が作れたとも言えます。</a:t>
            </a:r>
          </a:p>
          <a:p>
            <a:pPr>
              <a:spcAft>
                <a:spcPts val="600"/>
              </a:spcAft>
            </a:pPr>
            <a:r>
              <a:rPr kumimoji="1" lang="ja-JP" altLang="en-US" sz="1000" spc="-40" dirty="0">
                <a:latin typeface="游ゴシック" panose="020B0400000000000000" pitchFamily="50" charset="-128"/>
              </a:rPr>
              <a:t>　現場で社長や後継者、社員の皆様とお話しすることで、</a:t>
            </a:r>
            <a:r>
              <a:rPr kumimoji="1" lang="ja-JP" altLang="en-US" sz="1000" spc="-30" dirty="0">
                <a:latin typeface="游ゴシック" panose="020B0400000000000000" pitchFamily="50" charset="-128"/>
              </a:rPr>
              <a:t>事業者には決算書だけでは読み解けない様々な事情があることが分かりました。その経験を通して、</a:t>
            </a:r>
            <a:r>
              <a:rPr kumimoji="1" lang="ja-JP" altLang="en-US" sz="1000" spc="-10" dirty="0">
                <a:latin typeface="游ゴシック" panose="020B0400000000000000" pitchFamily="50" charset="-128"/>
              </a:rPr>
              <a:t>ビジネスモデルや強み・弱みの把握など画一的な分析手法には限界があることが分かりました。</a:t>
            </a:r>
            <a:r>
              <a:rPr kumimoji="1" lang="ja-JP" altLang="en-US" sz="1000" spc="-20" dirty="0">
                <a:latin typeface="游ゴシック" panose="020B0400000000000000" pitchFamily="50" charset="-128"/>
              </a:rPr>
              <a:t>経営改善のための具体的な施策については、社長とともに</a:t>
            </a:r>
            <a:r>
              <a:rPr kumimoji="1" lang="ja-JP" altLang="en-US" sz="1000" spc="-30" dirty="0">
                <a:latin typeface="游ゴシック" panose="020B0400000000000000" pitchFamily="50" charset="-128"/>
              </a:rPr>
              <a:t>十分な協議することが出来たので、経営改善の後押しができたと感じています。反省すべき点は、</a:t>
            </a:r>
            <a:r>
              <a:rPr kumimoji="1" lang="ja-JP" altLang="en-US" sz="1000" spc="-20" dirty="0">
                <a:latin typeface="游ゴシック" panose="020B0400000000000000" pitchFamily="50" charset="-128"/>
              </a:rPr>
              <a:t>企業支援にかなりの時間を要してしまったことです。その期間で、資金繰りは厳しくなっていく一方でした。</a:t>
            </a:r>
            <a:r>
              <a:rPr kumimoji="1" lang="ja-JP" altLang="en-US" sz="1000" spc="-10" dirty="0">
                <a:latin typeface="游ゴシック" panose="020B0400000000000000" pitchFamily="50" charset="-128"/>
              </a:rPr>
              <a:t>スムーズな金融支援の実施・資金繰り精度の向上に向けた提案等、</a:t>
            </a:r>
            <a:r>
              <a:rPr kumimoji="1" lang="ja-JP" altLang="en-US" sz="1000" dirty="0">
                <a:latin typeface="游ゴシック" panose="020B0400000000000000" pitchFamily="50" charset="-128"/>
              </a:rPr>
              <a:t>今になって振り返れば、企業支援担当者として課題</a:t>
            </a:r>
            <a:r>
              <a:rPr lang="ja-JP" altLang="en-US" sz="1000" dirty="0">
                <a:latin typeface="游ゴシック" panose="020B0400000000000000" pitchFamily="50" charset="-128"/>
              </a:rPr>
              <a:t>も</a:t>
            </a:r>
            <a:r>
              <a:rPr kumimoji="1" lang="ja-JP" altLang="en-US" sz="1000" dirty="0">
                <a:latin typeface="游ゴシック" panose="020B0400000000000000" pitchFamily="50" charset="-128"/>
              </a:rPr>
              <a:t>残った経験だったと思います。</a:t>
            </a:r>
          </a:p>
        </p:txBody>
      </p:sp>
    </p:spTree>
    <p:extLst>
      <p:ext uri="{BB962C8B-B14F-4D97-AF65-F5344CB8AC3E}">
        <p14:creationId xmlns:p14="http://schemas.microsoft.com/office/powerpoint/2010/main" val="3624859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61</a:t>
            </a:fld>
            <a:endParaRPr kumimoji="1" lang="ja-JP" altLang="en-US"/>
          </a:p>
        </p:txBody>
      </p:sp>
      <p:sp>
        <p:nvSpPr>
          <p:cNvPr id="7" name="正方形/長方形 6"/>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「教えて、ノウハウ先生」は、各地のシンポジウムや勉強会でのよくある質問</a:t>
            </a:r>
            <a:r>
              <a:rPr kumimoji="1" lang="ja-JP" altLang="en-US" sz="1400" spc="20" dirty="0">
                <a:latin typeface="游ゴシック" panose="020B0400000000000000" pitchFamily="50" charset="-128"/>
              </a:rPr>
              <a:t>に対して、事業者支援の実務家の方々の知見・ノウハウを取りまとめたものであり、コラム等、実務者の主観的な表現等を含みます。</a:t>
            </a:r>
          </a:p>
          <a:p>
            <a:r>
              <a:rPr kumimoji="1" lang="ja-JP" altLang="en-US" sz="1400" spc="20" dirty="0">
                <a:latin typeface="游ゴシック" panose="020B0400000000000000" pitchFamily="50" charset="-128"/>
              </a:rPr>
              <a:t>　</a:t>
            </a:r>
            <a:r>
              <a:rPr kumimoji="1" lang="ja-JP" altLang="en-US" sz="1400" spc="-20" dirty="0">
                <a:latin typeface="游ゴシック" panose="020B0400000000000000" pitchFamily="50" charset="-128"/>
              </a:rPr>
              <a:t>ここに記載されている内容ありきではなく、各組織の知見・ノウハウと併せて継続的に発展させることも期待されます。</a:t>
            </a:r>
          </a:p>
        </p:txBody>
      </p:sp>
      <p:sp>
        <p:nvSpPr>
          <p:cNvPr id="5" name="タイトル 3"/>
          <p:cNvSpPr txBox="1">
            <a:spLocks/>
          </p:cNvSpPr>
          <p:nvPr/>
        </p:nvSpPr>
        <p:spPr>
          <a:xfrm>
            <a:off x="363260" y="247952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solidFill>
                  <a:srgbClr val="00B0F0"/>
                </a:solidFill>
              </a:rPr>
              <a:t>別冊　教えて、ノウハウ先生</a:t>
            </a:r>
          </a:p>
        </p:txBody>
      </p:sp>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
        <p:nvSpPr>
          <p:cNvPr id="8" name="正方形/長方形 7"/>
          <p:cNvSpPr/>
          <p:nvPr/>
        </p:nvSpPr>
        <p:spPr>
          <a:xfrm>
            <a:off x="27618" y="29955"/>
            <a:ext cx="9878382" cy="6769511"/>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a:off x="364245" y="2451437"/>
            <a:ext cx="6921525" cy="1"/>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474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テキスト ボックス 126">
            <a:extLst>
              <a:ext uri="{FF2B5EF4-FFF2-40B4-BE49-F238E27FC236}">
                <a16:creationId xmlns:a16="http://schemas.microsoft.com/office/drawing/2014/main" id="{E566AE52-A411-03AB-E02A-686008C5ACC8}"/>
              </a:ext>
            </a:extLst>
          </p:cNvPr>
          <p:cNvSpPr txBox="1"/>
          <p:nvPr/>
        </p:nvSpPr>
        <p:spPr>
          <a:xfrm>
            <a:off x="5939700" y="6421590"/>
            <a:ext cx="1578867" cy="261610"/>
          </a:xfrm>
          <a:prstGeom prst="rect">
            <a:avLst/>
          </a:prstGeom>
          <a:noFill/>
        </p:spPr>
        <p:txBody>
          <a:bodyPr wrap="square" rtlCol="0">
            <a:spAutoFit/>
          </a:bodyPr>
          <a:lstStyle/>
          <a:p>
            <a:r>
              <a:rPr kumimoji="1" lang="ja-JP" altLang="en-US" sz="1050" dirty="0"/>
              <a:t>金融機関の支援が主体</a:t>
            </a:r>
          </a:p>
        </p:txBody>
      </p:sp>
      <p:sp>
        <p:nvSpPr>
          <p:cNvPr id="126" name="テキスト ボックス 125">
            <a:extLst>
              <a:ext uri="{FF2B5EF4-FFF2-40B4-BE49-F238E27FC236}">
                <a16:creationId xmlns:a16="http://schemas.microsoft.com/office/drawing/2014/main" id="{A255FAD8-9BBC-2F34-1D78-BB01B8487EF0}"/>
              </a:ext>
            </a:extLst>
          </p:cNvPr>
          <p:cNvSpPr txBox="1"/>
          <p:nvPr/>
        </p:nvSpPr>
        <p:spPr>
          <a:xfrm>
            <a:off x="4307756" y="6422060"/>
            <a:ext cx="1468934" cy="261610"/>
          </a:xfrm>
          <a:prstGeom prst="rect">
            <a:avLst/>
          </a:prstGeom>
          <a:noFill/>
        </p:spPr>
        <p:txBody>
          <a:bodyPr wrap="square" rtlCol="0">
            <a:spAutoFit/>
          </a:bodyPr>
          <a:lstStyle/>
          <a:p>
            <a:r>
              <a:rPr kumimoji="1" lang="ja-JP" altLang="en-US" sz="1050" dirty="0"/>
              <a:t>会社との協業が主体</a:t>
            </a:r>
          </a:p>
        </p:txBody>
      </p:sp>
      <p:sp>
        <p:nvSpPr>
          <p:cNvPr id="6" name="テキスト ボックス 5">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①</a:t>
            </a:r>
          </a:p>
        </p:txBody>
      </p:sp>
      <p:sp>
        <p:nvSpPr>
          <p:cNvPr id="3" name="正方形/長方形 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 name="テキスト ボックス 7">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まずは、金融機関が経営改善計画の策定支援をする場合の全体の流れについて、知見・ノウハウをまとめます。「絵に描いた餅」を避ける取組みが期待されます。</a:t>
            </a:r>
          </a:p>
        </p:txBody>
      </p:sp>
      <p:sp>
        <p:nvSpPr>
          <p:cNvPr id="13" name="四角形: 角を丸くする 12">
            <a:extLst>
              <a:ext uri="{FF2B5EF4-FFF2-40B4-BE49-F238E27FC236}">
                <a16:creationId xmlns:a16="http://schemas.microsoft.com/office/drawing/2014/main" id="{8E7029C5-4AE1-3626-4ABE-9A189DDF4533}"/>
              </a:ext>
            </a:extLst>
          </p:cNvPr>
          <p:cNvSpPr/>
          <p:nvPr/>
        </p:nvSpPr>
        <p:spPr>
          <a:xfrm>
            <a:off x="216479" y="1133475"/>
            <a:ext cx="1390651"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rPr>
              <a:t>経営改善</a:t>
            </a:r>
            <a:endParaRPr kumimoji="1" lang="en-US" altLang="ja-JP" sz="2000" b="1" dirty="0">
              <a:solidFill>
                <a:schemeClr val="tx1"/>
              </a:solidFill>
              <a:latin typeface="+mn-ea"/>
            </a:endParaRPr>
          </a:p>
          <a:p>
            <a:pPr algn="ctr"/>
            <a:r>
              <a:rPr kumimoji="1" lang="ja-JP" altLang="en-US" sz="2000" b="1" dirty="0">
                <a:solidFill>
                  <a:schemeClr val="tx1"/>
                </a:solidFill>
                <a:latin typeface="+mn-ea"/>
              </a:rPr>
              <a:t>計画書</a:t>
            </a:r>
          </a:p>
        </p:txBody>
      </p:sp>
      <p:sp>
        <p:nvSpPr>
          <p:cNvPr id="14" name="矢印: 右 13">
            <a:extLst>
              <a:ext uri="{FF2B5EF4-FFF2-40B4-BE49-F238E27FC236}">
                <a16:creationId xmlns:a16="http://schemas.microsoft.com/office/drawing/2014/main" id="{5E6B702B-2761-3587-AEFF-EDB6BA9F3370}"/>
              </a:ext>
            </a:extLst>
          </p:cNvPr>
          <p:cNvSpPr/>
          <p:nvPr/>
        </p:nvSpPr>
        <p:spPr>
          <a:xfrm>
            <a:off x="1726189" y="1200153"/>
            <a:ext cx="771525"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6D82F2B-2B80-51F3-836E-A135BCCF08DF}"/>
              </a:ext>
            </a:extLst>
          </p:cNvPr>
          <p:cNvSpPr txBox="1"/>
          <p:nvPr/>
        </p:nvSpPr>
        <p:spPr>
          <a:xfrm>
            <a:off x="2497714" y="1181100"/>
            <a:ext cx="7224716" cy="861774"/>
          </a:xfrm>
          <a:prstGeom prst="rect">
            <a:avLst/>
          </a:prstGeom>
          <a:noFill/>
        </p:spPr>
        <p:txBody>
          <a:bodyPr wrap="square" rtlCol="0">
            <a:spAutoFit/>
          </a:bodyPr>
          <a:lstStyle/>
          <a:p>
            <a:r>
              <a:rPr kumimoji="1" lang="ja-JP" altLang="en-US" sz="1000" dirty="0">
                <a:latin typeface="+mn-ea"/>
              </a:rPr>
              <a:t>□　呼称は「事業計画書」「再生計画」等、組織や事案によって、それぞれ異なることもある</a:t>
            </a:r>
            <a:endParaRPr kumimoji="1" lang="en-US" altLang="ja-JP" sz="1000" dirty="0">
              <a:latin typeface="+mn-ea"/>
            </a:endParaRPr>
          </a:p>
          <a:p>
            <a:r>
              <a:rPr kumimoji="1" lang="ja-JP" altLang="en-US" sz="1000" dirty="0">
                <a:latin typeface="+mn-ea"/>
              </a:rPr>
              <a:t>□　企業概要・ビジネスモデル俯瞰図・アクションプラン・数値計画・返済計画等が盛り込まれていることが一般的</a:t>
            </a:r>
            <a:endParaRPr kumimoji="1" lang="en-US" altLang="ja-JP" sz="1000" dirty="0">
              <a:latin typeface="+mn-ea"/>
            </a:endParaRPr>
          </a:p>
          <a:p>
            <a:r>
              <a:rPr kumimoji="1" lang="ja-JP" altLang="en-US" sz="1000" dirty="0">
                <a:latin typeface="+mn-ea"/>
              </a:rPr>
              <a:t>□　計画内容の粒度は、事案の大小や窮境原因の違いにより異なることが多い</a:t>
            </a:r>
            <a:endParaRPr kumimoji="1" lang="en-US" altLang="ja-JP" sz="1000" dirty="0">
              <a:latin typeface="+mn-ea"/>
            </a:endParaRPr>
          </a:p>
          <a:p>
            <a:r>
              <a:rPr kumimoji="1" lang="ja-JP" altLang="en-US" sz="1000" dirty="0">
                <a:latin typeface="+mn-ea"/>
              </a:rPr>
              <a:t>□　モニタリング活動は、「経営改善計画書」との比較によって行われる</a:t>
            </a:r>
            <a:endParaRPr kumimoji="1" lang="en-US" altLang="ja-JP" sz="1000" dirty="0">
              <a:latin typeface="+mn-ea"/>
            </a:endParaRPr>
          </a:p>
          <a:p>
            <a:r>
              <a:rPr kumimoji="1" lang="ja-JP" altLang="en-US" sz="1000" dirty="0">
                <a:latin typeface="+mn-ea"/>
              </a:rPr>
              <a:t>□　</a:t>
            </a:r>
            <a:r>
              <a:rPr kumimoji="1" lang="en-US" altLang="ja-JP" sz="1000" dirty="0">
                <a:latin typeface="+mn-ea"/>
              </a:rPr>
              <a:t>405</a:t>
            </a:r>
            <a:r>
              <a:rPr kumimoji="1" lang="ja-JP" altLang="en-US" sz="1000" dirty="0">
                <a:latin typeface="+mn-ea"/>
              </a:rPr>
              <a:t>事業等、専門家が企業と協同で作る場合や、金融機関が策定を支援することもある</a:t>
            </a:r>
            <a:endParaRPr kumimoji="1" lang="en-US" altLang="ja-JP" sz="1000" dirty="0">
              <a:latin typeface="+mn-ea"/>
            </a:endParaRPr>
          </a:p>
        </p:txBody>
      </p:sp>
      <p:grpSp>
        <p:nvGrpSpPr>
          <p:cNvPr id="118" name="グループ化 117">
            <a:extLst>
              <a:ext uri="{FF2B5EF4-FFF2-40B4-BE49-F238E27FC236}">
                <a16:creationId xmlns:a16="http://schemas.microsoft.com/office/drawing/2014/main" id="{9ABD1F69-DF54-6216-BAF3-CABBC623EDFB}"/>
              </a:ext>
            </a:extLst>
          </p:cNvPr>
          <p:cNvGrpSpPr/>
          <p:nvPr/>
        </p:nvGrpSpPr>
        <p:grpSpPr>
          <a:xfrm>
            <a:off x="4130549" y="2279391"/>
            <a:ext cx="5857324" cy="3984317"/>
            <a:chOff x="4128171" y="2603238"/>
            <a:chExt cx="5857324" cy="3984317"/>
          </a:xfrm>
        </p:grpSpPr>
        <p:grpSp>
          <p:nvGrpSpPr>
            <p:cNvPr id="112" name="グループ化 111">
              <a:extLst>
                <a:ext uri="{FF2B5EF4-FFF2-40B4-BE49-F238E27FC236}">
                  <a16:creationId xmlns:a16="http://schemas.microsoft.com/office/drawing/2014/main" id="{A0896C6C-16EF-7324-1B79-F968ADA77B3C}"/>
                </a:ext>
              </a:extLst>
            </p:cNvPr>
            <p:cNvGrpSpPr/>
            <p:nvPr/>
          </p:nvGrpSpPr>
          <p:grpSpPr>
            <a:xfrm>
              <a:off x="4128171" y="3044103"/>
              <a:ext cx="5857324" cy="3543452"/>
              <a:chOff x="0" y="2657473"/>
              <a:chExt cx="5857324" cy="3543452"/>
            </a:xfrm>
          </p:grpSpPr>
          <p:grpSp>
            <p:nvGrpSpPr>
              <p:cNvPr id="105" name="グループ化 104">
                <a:extLst>
                  <a:ext uri="{FF2B5EF4-FFF2-40B4-BE49-F238E27FC236}">
                    <a16:creationId xmlns:a16="http://schemas.microsoft.com/office/drawing/2014/main" id="{ABDA62A3-1878-AF52-67D4-1FBA6A5B833B}"/>
                  </a:ext>
                </a:extLst>
              </p:cNvPr>
              <p:cNvGrpSpPr/>
              <p:nvPr/>
            </p:nvGrpSpPr>
            <p:grpSpPr>
              <a:xfrm>
                <a:off x="0" y="2657473"/>
                <a:ext cx="4317829" cy="3543452"/>
                <a:chOff x="4044922" y="2295523"/>
                <a:chExt cx="4317829" cy="3543452"/>
              </a:xfrm>
            </p:grpSpPr>
            <p:grpSp>
              <p:nvGrpSpPr>
                <p:cNvPr id="36" name="グループ化 35">
                  <a:extLst>
                    <a:ext uri="{FF2B5EF4-FFF2-40B4-BE49-F238E27FC236}">
                      <a16:creationId xmlns:a16="http://schemas.microsoft.com/office/drawing/2014/main" id="{5DDF032F-75B3-413D-B03E-E947390B6CEA}"/>
                    </a:ext>
                  </a:extLst>
                </p:cNvPr>
                <p:cNvGrpSpPr/>
                <p:nvPr/>
              </p:nvGrpSpPr>
              <p:grpSpPr>
                <a:xfrm>
                  <a:off x="5443537" y="2295523"/>
                  <a:ext cx="1490663" cy="808597"/>
                  <a:chOff x="3924297" y="2362713"/>
                  <a:chExt cx="1714500" cy="993047"/>
                </a:xfrm>
              </p:grpSpPr>
              <p:grpSp>
                <p:nvGrpSpPr>
                  <p:cNvPr id="2" name="グループ化 1">
                    <a:extLst>
                      <a:ext uri="{FF2B5EF4-FFF2-40B4-BE49-F238E27FC236}">
                        <a16:creationId xmlns:a16="http://schemas.microsoft.com/office/drawing/2014/main" id="{1CCF3615-2042-C5AA-5171-198CFEC9FC76}"/>
                      </a:ext>
                    </a:extLst>
                  </p:cNvPr>
                  <p:cNvGrpSpPr/>
                  <p:nvPr/>
                </p:nvGrpSpPr>
                <p:grpSpPr>
                  <a:xfrm>
                    <a:off x="4071935" y="2362713"/>
                    <a:ext cx="1495425" cy="993047"/>
                    <a:chOff x="3924299" y="2724150"/>
                    <a:chExt cx="1495425" cy="993047"/>
                  </a:xfrm>
                </p:grpSpPr>
                <p:sp>
                  <p:nvSpPr>
                    <p:cNvPr id="18" name="四角形: 角を丸くする 17">
                      <a:extLst>
                        <a:ext uri="{FF2B5EF4-FFF2-40B4-BE49-F238E27FC236}">
                          <a16:creationId xmlns:a16="http://schemas.microsoft.com/office/drawing/2014/main" id="{E6EB9718-1F8C-0BB2-B012-6E7279DC1236}"/>
                        </a:ext>
                      </a:extLst>
                    </p:cNvPr>
                    <p:cNvSpPr/>
                    <p:nvPr/>
                  </p:nvSpPr>
                  <p:spPr>
                    <a:xfrm>
                      <a:off x="3924299" y="2724150"/>
                      <a:ext cx="1390651" cy="971548"/>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9" name="テキスト ボックス 18">
                      <a:extLst>
                        <a:ext uri="{FF2B5EF4-FFF2-40B4-BE49-F238E27FC236}">
                          <a16:creationId xmlns:a16="http://schemas.microsoft.com/office/drawing/2014/main" id="{ADDC4072-D782-8DDA-3841-0E203A55361E}"/>
                        </a:ext>
                      </a:extLst>
                    </p:cNvPr>
                    <p:cNvSpPr txBox="1"/>
                    <p:nvPr/>
                  </p:nvSpPr>
                  <p:spPr>
                    <a:xfrm>
                      <a:off x="3924299" y="2923430"/>
                      <a:ext cx="1495425" cy="793767"/>
                    </a:xfrm>
                    <a:prstGeom prst="rect">
                      <a:avLst/>
                    </a:prstGeom>
                    <a:noFill/>
                  </p:spPr>
                  <p:txBody>
                    <a:bodyPr wrap="square" rtlCol="0">
                      <a:spAutoFit/>
                    </a:bodyPr>
                    <a:lstStyle/>
                    <a:p>
                      <a:pPr algn="ctr"/>
                      <a:r>
                        <a:rPr kumimoji="1" lang="ja-JP" altLang="en-US" sz="3600" b="1" dirty="0">
                          <a:latin typeface="+mn-ea"/>
                        </a:rPr>
                        <a:t>描く</a:t>
                      </a:r>
                    </a:p>
                  </p:txBody>
                </p:sp>
              </p:grpSp>
              <p:sp>
                <p:nvSpPr>
                  <p:cNvPr id="30" name="テキスト ボックス 29">
                    <a:extLst>
                      <a:ext uri="{FF2B5EF4-FFF2-40B4-BE49-F238E27FC236}">
                        <a16:creationId xmlns:a16="http://schemas.microsoft.com/office/drawing/2014/main" id="{25C52F59-A5F6-8535-59C7-48D483DC5BF0}"/>
                      </a:ext>
                    </a:extLst>
                  </p:cNvPr>
                  <p:cNvSpPr txBox="1"/>
                  <p:nvPr/>
                </p:nvSpPr>
                <p:spPr>
                  <a:xfrm>
                    <a:off x="3924297" y="2416131"/>
                    <a:ext cx="1714500" cy="311837"/>
                  </a:xfrm>
                  <a:prstGeom prst="rect">
                    <a:avLst/>
                  </a:prstGeom>
                  <a:noFill/>
                </p:spPr>
                <p:txBody>
                  <a:bodyPr wrap="square" rtlCol="0">
                    <a:spAutoFit/>
                  </a:bodyPr>
                  <a:lstStyle/>
                  <a:p>
                    <a:pPr algn="ctr"/>
                    <a:r>
                      <a:rPr kumimoji="1" lang="ja-JP" altLang="en-US" sz="1050" b="1" dirty="0">
                        <a:latin typeface="+mn-ea"/>
                      </a:rPr>
                      <a:t>ビジネス俯瞰図を</a:t>
                    </a:r>
                  </a:p>
                </p:txBody>
              </p:sp>
            </p:grpSp>
            <p:grpSp>
              <p:nvGrpSpPr>
                <p:cNvPr id="37" name="グループ化 36">
                  <a:extLst>
                    <a:ext uri="{FF2B5EF4-FFF2-40B4-BE49-F238E27FC236}">
                      <a16:creationId xmlns:a16="http://schemas.microsoft.com/office/drawing/2014/main" id="{E0F48227-2BC0-6354-2C66-354A4219A7DF}"/>
                    </a:ext>
                  </a:extLst>
                </p:cNvPr>
                <p:cNvGrpSpPr/>
                <p:nvPr/>
              </p:nvGrpSpPr>
              <p:grpSpPr>
                <a:xfrm>
                  <a:off x="6853039" y="3019642"/>
                  <a:ext cx="1490663" cy="842382"/>
                  <a:chOff x="5505446" y="3084865"/>
                  <a:chExt cx="1714500" cy="1034539"/>
                </a:xfrm>
              </p:grpSpPr>
              <p:sp>
                <p:nvSpPr>
                  <p:cNvPr id="31" name="テキスト ボックス 30">
                    <a:extLst>
                      <a:ext uri="{FF2B5EF4-FFF2-40B4-BE49-F238E27FC236}">
                        <a16:creationId xmlns:a16="http://schemas.microsoft.com/office/drawing/2014/main" id="{C73A878F-02E9-A279-191D-68726DE95673}"/>
                      </a:ext>
                    </a:extLst>
                  </p:cNvPr>
                  <p:cNvSpPr txBox="1"/>
                  <p:nvPr/>
                </p:nvSpPr>
                <p:spPr>
                  <a:xfrm>
                    <a:off x="5505446" y="3141231"/>
                    <a:ext cx="1714500" cy="311837"/>
                  </a:xfrm>
                  <a:prstGeom prst="rect">
                    <a:avLst/>
                  </a:prstGeom>
                  <a:noFill/>
                </p:spPr>
                <p:txBody>
                  <a:bodyPr wrap="square" rtlCol="0">
                    <a:spAutoFit/>
                  </a:bodyPr>
                  <a:lstStyle/>
                  <a:p>
                    <a:pPr algn="ctr"/>
                    <a:r>
                      <a:rPr kumimoji="1" lang="ja-JP" altLang="en-US" sz="1050" b="1" dirty="0">
                        <a:latin typeface="+mn-ea"/>
                      </a:rPr>
                      <a:t>返済の実力を</a:t>
                    </a:r>
                  </a:p>
                </p:txBody>
              </p:sp>
              <p:grpSp>
                <p:nvGrpSpPr>
                  <p:cNvPr id="4" name="グループ化 3">
                    <a:extLst>
                      <a:ext uri="{FF2B5EF4-FFF2-40B4-BE49-F238E27FC236}">
                        <a16:creationId xmlns:a16="http://schemas.microsoft.com/office/drawing/2014/main" id="{01874C5A-AF6F-781C-6DE0-500BB30A90A3}"/>
                      </a:ext>
                    </a:extLst>
                  </p:cNvPr>
                  <p:cNvGrpSpPr/>
                  <p:nvPr/>
                </p:nvGrpSpPr>
                <p:grpSpPr>
                  <a:xfrm>
                    <a:off x="5618789" y="3084865"/>
                    <a:ext cx="1495425" cy="1034539"/>
                    <a:chOff x="3870954" y="2713904"/>
                    <a:chExt cx="1495425" cy="1034539"/>
                  </a:xfrm>
                </p:grpSpPr>
                <p:sp>
                  <p:nvSpPr>
                    <p:cNvPr id="11" name="テキスト ボックス 10">
                      <a:extLst>
                        <a:ext uri="{FF2B5EF4-FFF2-40B4-BE49-F238E27FC236}">
                          <a16:creationId xmlns:a16="http://schemas.microsoft.com/office/drawing/2014/main" id="{EEF2F7CF-AB7E-BDB8-9454-959A1EDA82C1}"/>
                        </a:ext>
                      </a:extLst>
                    </p:cNvPr>
                    <p:cNvSpPr txBox="1"/>
                    <p:nvPr/>
                  </p:nvSpPr>
                  <p:spPr>
                    <a:xfrm>
                      <a:off x="3870954" y="2954679"/>
                      <a:ext cx="1495425" cy="793764"/>
                    </a:xfrm>
                    <a:prstGeom prst="rect">
                      <a:avLst/>
                    </a:prstGeom>
                    <a:noFill/>
                  </p:spPr>
                  <p:txBody>
                    <a:bodyPr wrap="square" rtlCol="0">
                      <a:spAutoFit/>
                    </a:bodyPr>
                    <a:lstStyle/>
                    <a:p>
                      <a:pPr algn="ctr"/>
                      <a:r>
                        <a:rPr kumimoji="1" lang="ja-JP" altLang="en-US" sz="3600" b="1" dirty="0">
                          <a:latin typeface="+mn-ea"/>
                        </a:rPr>
                        <a:t>把握</a:t>
                      </a:r>
                    </a:p>
                  </p:txBody>
                </p:sp>
                <p:sp>
                  <p:nvSpPr>
                    <p:cNvPr id="10" name="四角形: 角を丸くする 9">
                      <a:extLst>
                        <a:ext uri="{FF2B5EF4-FFF2-40B4-BE49-F238E27FC236}">
                          <a16:creationId xmlns:a16="http://schemas.microsoft.com/office/drawing/2014/main" id="{83768689-A66B-AA1A-1BF8-137295C12C32}"/>
                        </a:ext>
                      </a:extLst>
                    </p:cNvPr>
                    <p:cNvSpPr/>
                    <p:nvPr/>
                  </p:nvSpPr>
                  <p:spPr>
                    <a:xfrm>
                      <a:off x="3920468" y="2713904"/>
                      <a:ext cx="1390651" cy="971541"/>
                    </a:xfrm>
                    <a:prstGeom prst="roundRect">
                      <a:avLst>
                        <a:gd name="adj" fmla="val 4902"/>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grpSp>
            <p:grpSp>
              <p:nvGrpSpPr>
                <p:cNvPr id="38" name="グループ化 37">
                  <a:extLst>
                    <a:ext uri="{FF2B5EF4-FFF2-40B4-BE49-F238E27FC236}">
                      <a16:creationId xmlns:a16="http://schemas.microsoft.com/office/drawing/2014/main" id="{83C20525-98C2-9B55-716B-2B4F033A5CC7}"/>
                    </a:ext>
                  </a:extLst>
                </p:cNvPr>
                <p:cNvGrpSpPr/>
                <p:nvPr/>
              </p:nvGrpSpPr>
              <p:grpSpPr>
                <a:xfrm>
                  <a:off x="6872088" y="4263151"/>
                  <a:ext cx="1490663" cy="791091"/>
                  <a:chOff x="5524496" y="4586971"/>
                  <a:chExt cx="1714500" cy="971547"/>
                </a:xfrm>
              </p:grpSpPr>
              <p:sp>
                <p:nvSpPr>
                  <p:cNvPr id="32" name="テキスト ボックス 31">
                    <a:extLst>
                      <a:ext uri="{FF2B5EF4-FFF2-40B4-BE49-F238E27FC236}">
                        <a16:creationId xmlns:a16="http://schemas.microsoft.com/office/drawing/2014/main" id="{55CFD157-4410-24A3-C15E-05EAB25351FE}"/>
                      </a:ext>
                    </a:extLst>
                  </p:cNvPr>
                  <p:cNvSpPr txBox="1"/>
                  <p:nvPr/>
                </p:nvSpPr>
                <p:spPr>
                  <a:xfrm>
                    <a:off x="5524496" y="4670592"/>
                    <a:ext cx="1714500" cy="311837"/>
                  </a:xfrm>
                  <a:prstGeom prst="rect">
                    <a:avLst/>
                  </a:prstGeom>
                  <a:noFill/>
                </p:spPr>
                <p:txBody>
                  <a:bodyPr wrap="square" rtlCol="0">
                    <a:spAutoFit/>
                  </a:bodyPr>
                  <a:lstStyle/>
                  <a:p>
                    <a:pPr algn="ctr"/>
                    <a:r>
                      <a:rPr kumimoji="1" lang="ja-JP" altLang="en-US" sz="1050" b="1" dirty="0">
                        <a:latin typeface="+mn-ea"/>
                      </a:rPr>
                      <a:t>計画書の</a:t>
                    </a:r>
                  </a:p>
                </p:txBody>
              </p:sp>
              <p:grpSp>
                <p:nvGrpSpPr>
                  <p:cNvPr id="27" name="グループ化 26">
                    <a:extLst>
                      <a:ext uri="{FF2B5EF4-FFF2-40B4-BE49-F238E27FC236}">
                        <a16:creationId xmlns:a16="http://schemas.microsoft.com/office/drawing/2014/main" id="{A29530EC-93FB-4984-1687-AF5CF9FB4227}"/>
                      </a:ext>
                    </a:extLst>
                  </p:cNvPr>
                  <p:cNvGrpSpPr/>
                  <p:nvPr/>
                </p:nvGrpSpPr>
                <p:grpSpPr>
                  <a:xfrm>
                    <a:off x="5634034" y="4586971"/>
                    <a:ext cx="1495425" cy="971547"/>
                    <a:chOff x="3886199" y="2697422"/>
                    <a:chExt cx="1495425" cy="971547"/>
                  </a:xfrm>
                </p:grpSpPr>
                <p:sp>
                  <p:nvSpPr>
                    <p:cNvPr id="29" name="テキスト ボックス 28">
                      <a:extLst>
                        <a:ext uri="{FF2B5EF4-FFF2-40B4-BE49-F238E27FC236}">
                          <a16:creationId xmlns:a16="http://schemas.microsoft.com/office/drawing/2014/main" id="{8EF0F4BA-635D-9061-5675-5F4744218EE8}"/>
                        </a:ext>
                      </a:extLst>
                    </p:cNvPr>
                    <p:cNvSpPr txBox="1"/>
                    <p:nvPr/>
                  </p:nvSpPr>
                  <p:spPr>
                    <a:xfrm>
                      <a:off x="3886199" y="2981918"/>
                      <a:ext cx="1495425" cy="642573"/>
                    </a:xfrm>
                    <a:prstGeom prst="rect">
                      <a:avLst/>
                    </a:prstGeom>
                    <a:noFill/>
                  </p:spPr>
                  <p:txBody>
                    <a:bodyPr wrap="square" rtlCol="0">
                      <a:spAutoFit/>
                    </a:bodyPr>
                    <a:lstStyle/>
                    <a:p>
                      <a:pPr algn="ctr"/>
                      <a:r>
                        <a:rPr kumimoji="1" lang="ja-JP" altLang="en-US" sz="2800" b="1" dirty="0">
                          <a:latin typeface="+mn-ea"/>
                        </a:rPr>
                        <a:t>組上げ</a:t>
                      </a:r>
                    </a:p>
                  </p:txBody>
                </p:sp>
                <p:sp>
                  <p:nvSpPr>
                    <p:cNvPr id="28" name="四角形: 角を丸くする 27">
                      <a:extLst>
                        <a:ext uri="{FF2B5EF4-FFF2-40B4-BE49-F238E27FC236}">
                          <a16:creationId xmlns:a16="http://schemas.microsoft.com/office/drawing/2014/main" id="{438C7342-916A-992F-3D4E-7E7769C65632}"/>
                        </a:ext>
                      </a:extLst>
                    </p:cNvPr>
                    <p:cNvSpPr/>
                    <p:nvPr/>
                  </p:nvSpPr>
                  <p:spPr>
                    <a:xfrm>
                      <a:off x="3930560" y="2697422"/>
                      <a:ext cx="1390651" cy="971547"/>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grpSp>
            <p:grpSp>
              <p:nvGrpSpPr>
                <p:cNvPr id="39" name="グループ化 38">
                  <a:extLst>
                    <a:ext uri="{FF2B5EF4-FFF2-40B4-BE49-F238E27FC236}">
                      <a16:creationId xmlns:a16="http://schemas.microsoft.com/office/drawing/2014/main" id="{5EAEEF25-C780-A6E6-CC3B-E0185749DC98}"/>
                    </a:ext>
                  </a:extLst>
                </p:cNvPr>
                <p:cNvGrpSpPr/>
                <p:nvPr/>
              </p:nvGrpSpPr>
              <p:grpSpPr>
                <a:xfrm>
                  <a:off x="5443537" y="5007652"/>
                  <a:ext cx="1490663" cy="831323"/>
                  <a:chOff x="3838574" y="5695950"/>
                  <a:chExt cx="1714500" cy="1020954"/>
                </a:xfrm>
              </p:grpSpPr>
              <p:grpSp>
                <p:nvGrpSpPr>
                  <p:cNvPr id="16" name="グループ化 15">
                    <a:extLst>
                      <a:ext uri="{FF2B5EF4-FFF2-40B4-BE49-F238E27FC236}">
                        <a16:creationId xmlns:a16="http://schemas.microsoft.com/office/drawing/2014/main" id="{A20F4F74-4541-45A9-3A69-2DF6FF1A14AB}"/>
                      </a:ext>
                    </a:extLst>
                  </p:cNvPr>
                  <p:cNvGrpSpPr/>
                  <p:nvPr/>
                </p:nvGrpSpPr>
                <p:grpSpPr>
                  <a:xfrm>
                    <a:off x="3958109" y="5695950"/>
                    <a:ext cx="1495425" cy="1020954"/>
                    <a:chOff x="3891434" y="2724150"/>
                    <a:chExt cx="1495425" cy="1020954"/>
                  </a:xfrm>
                </p:grpSpPr>
                <p:sp>
                  <p:nvSpPr>
                    <p:cNvPr id="17" name="四角形: 角を丸くする 16">
                      <a:extLst>
                        <a:ext uri="{FF2B5EF4-FFF2-40B4-BE49-F238E27FC236}">
                          <a16:creationId xmlns:a16="http://schemas.microsoft.com/office/drawing/2014/main" id="{022FF85F-5D07-281E-111A-D8CBEB5229F0}"/>
                        </a:ext>
                      </a:extLst>
                    </p:cNvPr>
                    <p:cNvSpPr/>
                    <p:nvPr/>
                  </p:nvSpPr>
                  <p:spPr>
                    <a:xfrm>
                      <a:off x="3924299" y="2724150"/>
                      <a:ext cx="1390651" cy="971548"/>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0" name="テキスト ボックス 19">
                      <a:extLst>
                        <a:ext uri="{FF2B5EF4-FFF2-40B4-BE49-F238E27FC236}">
                          <a16:creationId xmlns:a16="http://schemas.microsoft.com/office/drawing/2014/main" id="{FD97B666-D8E0-B10A-1C57-EFAAFA2E3B27}"/>
                        </a:ext>
                      </a:extLst>
                    </p:cNvPr>
                    <p:cNvSpPr txBox="1"/>
                    <p:nvPr/>
                  </p:nvSpPr>
                  <p:spPr>
                    <a:xfrm>
                      <a:off x="3891434" y="2951338"/>
                      <a:ext cx="1495425" cy="793766"/>
                    </a:xfrm>
                    <a:prstGeom prst="rect">
                      <a:avLst/>
                    </a:prstGeom>
                    <a:noFill/>
                  </p:spPr>
                  <p:txBody>
                    <a:bodyPr wrap="square" rtlCol="0">
                      <a:spAutoFit/>
                    </a:bodyPr>
                    <a:lstStyle/>
                    <a:p>
                      <a:pPr algn="ctr"/>
                      <a:r>
                        <a:rPr kumimoji="1" lang="ja-JP" altLang="en-US" sz="3600" b="1" dirty="0">
                          <a:latin typeface="+mn-ea"/>
                        </a:rPr>
                        <a:t>検討</a:t>
                      </a:r>
                    </a:p>
                  </p:txBody>
                </p:sp>
              </p:grpSp>
              <p:sp>
                <p:nvSpPr>
                  <p:cNvPr id="33" name="テキスト ボックス 32">
                    <a:extLst>
                      <a:ext uri="{FF2B5EF4-FFF2-40B4-BE49-F238E27FC236}">
                        <a16:creationId xmlns:a16="http://schemas.microsoft.com/office/drawing/2014/main" id="{29F1658D-15CC-4AE0-F511-62AFE4BDD791}"/>
                      </a:ext>
                    </a:extLst>
                  </p:cNvPr>
                  <p:cNvSpPr txBox="1"/>
                  <p:nvPr/>
                </p:nvSpPr>
                <p:spPr>
                  <a:xfrm>
                    <a:off x="3838574" y="5786139"/>
                    <a:ext cx="1714500" cy="311836"/>
                  </a:xfrm>
                  <a:prstGeom prst="rect">
                    <a:avLst/>
                  </a:prstGeom>
                  <a:noFill/>
                </p:spPr>
                <p:txBody>
                  <a:bodyPr wrap="square" rtlCol="0">
                    <a:spAutoFit/>
                  </a:bodyPr>
                  <a:lstStyle/>
                  <a:p>
                    <a:pPr algn="ctr"/>
                    <a:r>
                      <a:rPr kumimoji="1" lang="ja-JP" altLang="en-US" sz="1050" b="1" dirty="0">
                        <a:latin typeface="+mn-ea"/>
                      </a:rPr>
                      <a:t>過不足を</a:t>
                    </a:r>
                  </a:p>
                </p:txBody>
              </p:sp>
            </p:grpSp>
            <p:grpSp>
              <p:nvGrpSpPr>
                <p:cNvPr id="40" name="グループ化 39">
                  <a:extLst>
                    <a:ext uri="{FF2B5EF4-FFF2-40B4-BE49-F238E27FC236}">
                      <a16:creationId xmlns:a16="http://schemas.microsoft.com/office/drawing/2014/main" id="{22B4E72B-0771-3AFD-D6E7-2341778289DB}"/>
                    </a:ext>
                  </a:extLst>
                </p:cNvPr>
                <p:cNvGrpSpPr/>
                <p:nvPr/>
              </p:nvGrpSpPr>
              <p:grpSpPr>
                <a:xfrm>
                  <a:off x="4044922" y="4284917"/>
                  <a:ext cx="1490663" cy="816353"/>
                  <a:chOff x="2140742" y="4683974"/>
                  <a:chExt cx="1714500" cy="1002572"/>
                </a:xfrm>
              </p:grpSpPr>
              <p:grpSp>
                <p:nvGrpSpPr>
                  <p:cNvPr id="21" name="グループ化 20">
                    <a:extLst>
                      <a:ext uri="{FF2B5EF4-FFF2-40B4-BE49-F238E27FC236}">
                        <a16:creationId xmlns:a16="http://schemas.microsoft.com/office/drawing/2014/main" id="{9E9E23DE-2314-A35D-7D03-60FC10DB1307}"/>
                      </a:ext>
                    </a:extLst>
                  </p:cNvPr>
                  <p:cNvGrpSpPr/>
                  <p:nvPr/>
                </p:nvGrpSpPr>
                <p:grpSpPr>
                  <a:xfrm>
                    <a:off x="2240756" y="4683974"/>
                    <a:ext cx="1495425" cy="1002572"/>
                    <a:chOff x="3857624" y="2724150"/>
                    <a:chExt cx="1495425" cy="1002572"/>
                  </a:xfrm>
                </p:grpSpPr>
                <p:sp>
                  <p:nvSpPr>
                    <p:cNvPr id="22" name="四角形: 角を丸くする 21">
                      <a:extLst>
                        <a:ext uri="{FF2B5EF4-FFF2-40B4-BE49-F238E27FC236}">
                          <a16:creationId xmlns:a16="http://schemas.microsoft.com/office/drawing/2014/main" id="{0590EB7C-C573-3C8C-F19E-F83EEA55088C}"/>
                        </a:ext>
                      </a:extLst>
                    </p:cNvPr>
                    <p:cNvSpPr/>
                    <p:nvPr/>
                  </p:nvSpPr>
                  <p:spPr>
                    <a:xfrm>
                      <a:off x="3924299" y="2724150"/>
                      <a:ext cx="1390651" cy="971548"/>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3" name="テキスト ボックス 22">
                      <a:extLst>
                        <a:ext uri="{FF2B5EF4-FFF2-40B4-BE49-F238E27FC236}">
                          <a16:creationId xmlns:a16="http://schemas.microsoft.com/office/drawing/2014/main" id="{9D740B88-4E17-A105-0221-EDB581F221AE}"/>
                        </a:ext>
                      </a:extLst>
                    </p:cNvPr>
                    <p:cNvSpPr txBox="1"/>
                    <p:nvPr/>
                  </p:nvSpPr>
                  <p:spPr>
                    <a:xfrm>
                      <a:off x="3857624" y="2932955"/>
                      <a:ext cx="1495425" cy="793767"/>
                    </a:xfrm>
                    <a:prstGeom prst="rect">
                      <a:avLst/>
                    </a:prstGeom>
                    <a:noFill/>
                  </p:spPr>
                  <p:txBody>
                    <a:bodyPr wrap="square" rtlCol="0">
                      <a:spAutoFit/>
                    </a:bodyPr>
                    <a:lstStyle/>
                    <a:p>
                      <a:pPr algn="ctr"/>
                      <a:r>
                        <a:rPr kumimoji="1" lang="ja-JP" altLang="en-US" sz="3600" b="1" dirty="0">
                          <a:latin typeface="+mn-ea"/>
                        </a:rPr>
                        <a:t>試算</a:t>
                      </a:r>
                    </a:p>
                  </p:txBody>
                </p:sp>
              </p:grpSp>
              <p:sp>
                <p:nvSpPr>
                  <p:cNvPr id="34" name="テキスト ボックス 33">
                    <a:extLst>
                      <a:ext uri="{FF2B5EF4-FFF2-40B4-BE49-F238E27FC236}">
                        <a16:creationId xmlns:a16="http://schemas.microsoft.com/office/drawing/2014/main" id="{5C8614C7-0128-F428-5B50-B9082B1F5CFF}"/>
                      </a:ext>
                    </a:extLst>
                  </p:cNvPr>
                  <p:cNvSpPr txBox="1"/>
                  <p:nvPr/>
                </p:nvSpPr>
                <p:spPr>
                  <a:xfrm>
                    <a:off x="2140742" y="4704116"/>
                    <a:ext cx="1714500" cy="311837"/>
                  </a:xfrm>
                  <a:prstGeom prst="rect">
                    <a:avLst/>
                  </a:prstGeom>
                  <a:noFill/>
                </p:spPr>
                <p:txBody>
                  <a:bodyPr wrap="square" rtlCol="0">
                    <a:spAutoFit/>
                  </a:bodyPr>
                  <a:lstStyle/>
                  <a:p>
                    <a:pPr algn="ctr"/>
                    <a:r>
                      <a:rPr kumimoji="1" lang="ja-JP" altLang="en-US" sz="1050" b="1" dirty="0">
                        <a:latin typeface="+mn-ea"/>
                      </a:rPr>
                      <a:t>聴いた内容で</a:t>
                    </a:r>
                  </a:p>
                </p:txBody>
              </p:sp>
            </p:grpSp>
            <p:grpSp>
              <p:nvGrpSpPr>
                <p:cNvPr id="41" name="グループ化 40">
                  <a:extLst>
                    <a:ext uri="{FF2B5EF4-FFF2-40B4-BE49-F238E27FC236}">
                      <a16:creationId xmlns:a16="http://schemas.microsoft.com/office/drawing/2014/main" id="{F77C4268-C460-7822-3DDF-ABEB737A16FE}"/>
                    </a:ext>
                  </a:extLst>
                </p:cNvPr>
                <p:cNvGrpSpPr/>
                <p:nvPr/>
              </p:nvGrpSpPr>
              <p:grpSpPr>
                <a:xfrm>
                  <a:off x="4044922" y="3019640"/>
                  <a:ext cx="1490663" cy="873491"/>
                  <a:chOff x="2140742" y="3105706"/>
                  <a:chExt cx="1714500" cy="1072734"/>
                </a:xfrm>
              </p:grpSpPr>
              <p:sp>
                <p:nvSpPr>
                  <p:cNvPr id="35" name="テキスト ボックス 34">
                    <a:extLst>
                      <a:ext uri="{FF2B5EF4-FFF2-40B4-BE49-F238E27FC236}">
                        <a16:creationId xmlns:a16="http://schemas.microsoft.com/office/drawing/2014/main" id="{2D085F8E-AB79-9207-050C-40B878C1B58C}"/>
                      </a:ext>
                    </a:extLst>
                  </p:cNvPr>
                  <p:cNvSpPr txBox="1"/>
                  <p:nvPr/>
                </p:nvSpPr>
                <p:spPr>
                  <a:xfrm>
                    <a:off x="2140742" y="3203852"/>
                    <a:ext cx="1714500" cy="311837"/>
                  </a:xfrm>
                  <a:prstGeom prst="rect">
                    <a:avLst/>
                  </a:prstGeom>
                  <a:noFill/>
                </p:spPr>
                <p:txBody>
                  <a:bodyPr wrap="square" rtlCol="0">
                    <a:spAutoFit/>
                  </a:bodyPr>
                  <a:lstStyle/>
                  <a:p>
                    <a:pPr algn="ctr"/>
                    <a:r>
                      <a:rPr kumimoji="1" lang="ja-JP" altLang="en-US" sz="1050" b="1" dirty="0">
                        <a:latin typeface="+mn-ea"/>
                      </a:rPr>
                      <a:t>キーマンや現場に</a:t>
                    </a:r>
                  </a:p>
                </p:txBody>
              </p:sp>
              <p:grpSp>
                <p:nvGrpSpPr>
                  <p:cNvPr id="24" name="グループ化 23">
                    <a:extLst>
                      <a:ext uri="{FF2B5EF4-FFF2-40B4-BE49-F238E27FC236}">
                        <a16:creationId xmlns:a16="http://schemas.microsoft.com/office/drawing/2014/main" id="{0065DBE1-E8BD-7A00-01A8-A73774793AFE}"/>
                      </a:ext>
                    </a:extLst>
                  </p:cNvPr>
                  <p:cNvGrpSpPr/>
                  <p:nvPr/>
                </p:nvGrpSpPr>
                <p:grpSpPr>
                  <a:xfrm>
                    <a:off x="2288784" y="3105706"/>
                    <a:ext cx="1495425" cy="1072734"/>
                    <a:chOff x="3910416" y="2697429"/>
                    <a:chExt cx="1495425" cy="1072734"/>
                  </a:xfrm>
                </p:grpSpPr>
                <p:sp>
                  <p:nvSpPr>
                    <p:cNvPr id="25" name="四角形: 角を丸くする 24">
                      <a:extLst>
                        <a:ext uri="{FF2B5EF4-FFF2-40B4-BE49-F238E27FC236}">
                          <a16:creationId xmlns:a16="http://schemas.microsoft.com/office/drawing/2014/main" id="{1F1AAE1E-2096-CF62-AE00-4887E9255EA1}"/>
                        </a:ext>
                      </a:extLst>
                    </p:cNvPr>
                    <p:cNvSpPr/>
                    <p:nvPr/>
                  </p:nvSpPr>
                  <p:spPr>
                    <a:xfrm>
                      <a:off x="3924298" y="2697429"/>
                      <a:ext cx="1390651" cy="971545"/>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6" name="テキスト ボックス 25">
                      <a:extLst>
                        <a:ext uri="{FF2B5EF4-FFF2-40B4-BE49-F238E27FC236}">
                          <a16:creationId xmlns:a16="http://schemas.microsoft.com/office/drawing/2014/main" id="{3A2852E5-5683-40CD-E523-343749DDD99B}"/>
                        </a:ext>
                      </a:extLst>
                    </p:cNvPr>
                    <p:cNvSpPr txBox="1"/>
                    <p:nvPr/>
                  </p:nvSpPr>
                  <p:spPr>
                    <a:xfrm>
                      <a:off x="3910416" y="2976393"/>
                      <a:ext cx="1495425" cy="793770"/>
                    </a:xfrm>
                    <a:prstGeom prst="rect">
                      <a:avLst/>
                    </a:prstGeom>
                    <a:noFill/>
                  </p:spPr>
                  <p:txBody>
                    <a:bodyPr wrap="square" rtlCol="0">
                      <a:spAutoFit/>
                    </a:bodyPr>
                    <a:lstStyle/>
                    <a:p>
                      <a:pPr algn="ctr"/>
                      <a:r>
                        <a:rPr kumimoji="1" lang="ja-JP" altLang="en-US" sz="3600" b="1" dirty="0">
                          <a:latin typeface="+mn-ea"/>
                        </a:rPr>
                        <a:t>聴く</a:t>
                      </a:r>
                    </a:p>
                  </p:txBody>
                </p:sp>
              </p:grpSp>
            </p:grpSp>
            <p:cxnSp>
              <p:nvCxnSpPr>
                <p:cNvPr id="73" name="コネクタ: カギ線 72">
                  <a:extLst>
                    <a:ext uri="{FF2B5EF4-FFF2-40B4-BE49-F238E27FC236}">
                      <a16:creationId xmlns:a16="http://schemas.microsoft.com/office/drawing/2014/main" id="{EC89BA20-3020-3B8A-62E5-1579069F49F4}"/>
                    </a:ext>
                  </a:extLst>
                </p:cNvPr>
                <p:cNvCxnSpPr>
                  <a:cxnSpLocks/>
                  <a:stCxn id="19" idx="1"/>
                  <a:endCxn id="25" idx="0"/>
                </p:cNvCxnSpPr>
                <p:nvPr/>
              </p:nvCxnSpPr>
              <p:spPr>
                <a:xfrm rot="10800000" flipV="1">
                  <a:off x="4790254" y="2780954"/>
                  <a:ext cx="781647" cy="238680"/>
                </a:xfrm>
                <a:prstGeom prst="bentConnector2">
                  <a:avLst/>
                </a:prstGeom>
                <a:solidFill>
                  <a:schemeClr val="accent5">
                    <a:lumMod val="75000"/>
                    <a:alpha val="10000"/>
                  </a:schemeClr>
                </a:solidFill>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F81E31F6-6CC6-FD99-30E4-757F25550147}"/>
                    </a:ext>
                  </a:extLst>
                </p:cNvPr>
                <p:cNvCxnSpPr>
                  <a:cxnSpLocks/>
                  <a:stCxn id="10" idx="2"/>
                  <a:endCxn id="28" idx="0"/>
                </p:cNvCxnSpPr>
                <p:nvPr/>
              </p:nvCxnSpPr>
              <p:spPr>
                <a:xfrm>
                  <a:off x="7599181" y="3810727"/>
                  <a:ext cx="11260" cy="452424"/>
                </a:xfrm>
                <a:prstGeom prst="straightConnector1">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8FA313ED-7DEF-35A3-98AE-46393E4D4E93}"/>
                    </a:ext>
                  </a:extLst>
                </p:cNvPr>
                <p:cNvCxnSpPr>
                  <a:cxnSpLocks/>
                </p:cNvCxnSpPr>
                <p:nvPr/>
              </p:nvCxnSpPr>
              <p:spPr>
                <a:xfrm rot="5400000">
                  <a:off x="7056217" y="4861682"/>
                  <a:ext cx="335256" cy="824004"/>
                </a:xfrm>
                <a:prstGeom prst="bentConnector2">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 name="コネクタ: カギ線 91">
                  <a:extLst>
                    <a:ext uri="{FF2B5EF4-FFF2-40B4-BE49-F238E27FC236}">
                      <a16:creationId xmlns:a16="http://schemas.microsoft.com/office/drawing/2014/main" id="{BD947FEB-53CE-1F83-AA0F-A4F905AB8A96}"/>
                    </a:ext>
                  </a:extLst>
                </p:cNvPr>
                <p:cNvCxnSpPr>
                  <a:stCxn id="20" idx="1"/>
                  <a:endCxn id="22" idx="2"/>
                </p:cNvCxnSpPr>
                <p:nvPr/>
              </p:nvCxnSpPr>
              <p:spPr>
                <a:xfrm rot="10800000">
                  <a:off x="4794396" y="5076009"/>
                  <a:ext cx="753070" cy="439789"/>
                </a:xfrm>
                <a:prstGeom prst="bentConnector2">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9CA87DC6-B5A7-E5A8-8FAF-DAB557F85621}"/>
                    </a:ext>
                  </a:extLst>
                </p:cNvPr>
                <p:cNvCxnSpPr>
                  <a:stCxn id="22" idx="0"/>
                  <a:endCxn id="25" idx="2"/>
                </p:cNvCxnSpPr>
                <p:nvPr/>
              </p:nvCxnSpPr>
              <p:spPr>
                <a:xfrm flipH="1" flipV="1">
                  <a:off x="4790253" y="3810729"/>
                  <a:ext cx="4143" cy="474188"/>
                </a:xfrm>
                <a:prstGeom prst="straightConnector1">
                  <a:avLst/>
                </a:prstGeom>
                <a:ln w="508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0" name="コネクタ: カギ線 99">
                  <a:extLst>
                    <a:ext uri="{FF2B5EF4-FFF2-40B4-BE49-F238E27FC236}">
                      <a16:creationId xmlns:a16="http://schemas.microsoft.com/office/drawing/2014/main" id="{9FCC617E-AFD0-1D94-5CA6-64518252DB8D}"/>
                    </a:ext>
                  </a:extLst>
                </p:cNvPr>
                <p:cNvCxnSpPr>
                  <a:cxnSpLocks/>
                  <a:endCxn id="25" idx="3"/>
                </p:cNvCxnSpPr>
                <p:nvPr/>
              </p:nvCxnSpPr>
              <p:spPr>
                <a:xfrm rot="16200000" flipV="1">
                  <a:off x="5017234" y="3792709"/>
                  <a:ext cx="1570730" cy="815595"/>
                </a:xfrm>
                <a:prstGeom prst="bentConnector2">
                  <a:avLst/>
                </a:prstGeom>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9" name="直線矢印コネクタ 108">
                <a:extLst>
                  <a:ext uri="{FF2B5EF4-FFF2-40B4-BE49-F238E27FC236}">
                    <a16:creationId xmlns:a16="http://schemas.microsoft.com/office/drawing/2014/main" id="{4AC7BC21-6B10-4AE7-8F1C-55C9630496C7}"/>
                  </a:ext>
                </a:extLst>
              </p:cNvPr>
              <p:cNvCxnSpPr>
                <a:cxnSpLocks/>
              </p:cNvCxnSpPr>
              <p:nvPr/>
            </p:nvCxnSpPr>
            <p:spPr>
              <a:xfrm>
                <a:off x="4162137" y="3798858"/>
                <a:ext cx="505113" cy="0"/>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980D21E2-A8D1-5709-BA47-F2A6881A39D9}"/>
                  </a:ext>
                </a:extLst>
              </p:cNvPr>
              <p:cNvSpPr txBox="1"/>
              <p:nvPr/>
            </p:nvSpPr>
            <p:spPr>
              <a:xfrm>
                <a:off x="4339554" y="3445396"/>
                <a:ext cx="1517770" cy="584775"/>
              </a:xfrm>
              <a:prstGeom prst="rect">
                <a:avLst/>
              </a:prstGeom>
              <a:noFill/>
            </p:spPr>
            <p:txBody>
              <a:bodyPr wrap="square" rtlCol="0">
                <a:spAutoFit/>
              </a:bodyPr>
              <a:lstStyle/>
              <a:p>
                <a:pPr algn="ctr"/>
                <a:r>
                  <a:rPr kumimoji="1" lang="ja-JP" altLang="en-US" sz="1600" b="1" dirty="0">
                    <a:latin typeface="+mn-ea"/>
                  </a:rPr>
                  <a:t>金融機関</a:t>
                </a:r>
                <a:endParaRPr kumimoji="1" lang="en-US" altLang="ja-JP" sz="1600" b="1" dirty="0">
                  <a:latin typeface="+mn-ea"/>
                </a:endParaRPr>
              </a:p>
              <a:p>
                <a:pPr algn="ctr"/>
                <a:r>
                  <a:rPr kumimoji="1" lang="ja-JP" altLang="en-US" sz="1600" b="1" dirty="0">
                    <a:latin typeface="+mn-ea"/>
                  </a:rPr>
                  <a:t>との交渉</a:t>
                </a:r>
              </a:p>
            </p:txBody>
          </p:sp>
        </p:grpSp>
        <p:sp>
          <p:nvSpPr>
            <p:cNvPr id="117" name="テキスト ボックス 116">
              <a:extLst>
                <a:ext uri="{FF2B5EF4-FFF2-40B4-BE49-F238E27FC236}">
                  <a16:creationId xmlns:a16="http://schemas.microsoft.com/office/drawing/2014/main" id="{6EBF15CB-B95A-667D-DB1C-61D8C12FB62F}"/>
                </a:ext>
              </a:extLst>
            </p:cNvPr>
            <p:cNvSpPr txBox="1"/>
            <p:nvPr/>
          </p:nvSpPr>
          <p:spPr>
            <a:xfrm>
              <a:off x="4759811" y="2603238"/>
              <a:ext cx="4581525" cy="307777"/>
            </a:xfrm>
            <a:prstGeom prst="rect">
              <a:avLst/>
            </a:prstGeom>
            <a:noFill/>
          </p:spPr>
          <p:txBody>
            <a:bodyPr wrap="square" rtlCol="0">
              <a:spAutoFit/>
            </a:bodyPr>
            <a:lstStyle/>
            <a:p>
              <a:pPr algn="ctr"/>
              <a:r>
                <a:rPr kumimoji="1" lang="ja-JP" altLang="en-US" sz="1400" b="1" dirty="0">
                  <a:latin typeface="+mn-ea"/>
                </a:rPr>
                <a:t>簡易な経営改善計画策定の進め方の例</a:t>
              </a:r>
            </a:p>
          </p:txBody>
        </p:sp>
      </p:grpSp>
      <p:sp>
        <p:nvSpPr>
          <p:cNvPr id="120" name="正方形/長方形 119">
            <a:extLst>
              <a:ext uri="{FF2B5EF4-FFF2-40B4-BE49-F238E27FC236}">
                <a16:creationId xmlns:a16="http://schemas.microsoft.com/office/drawing/2014/main" id="{6BAB0496-C887-693C-6160-CB85B187A964}"/>
              </a:ext>
            </a:extLst>
          </p:cNvPr>
          <p:cNvSpPr/>
          <p:nvPr/>
        </p:nvSpPr>
        <p:spPr>
          <a:xfrm>
            <a:off x="4106188" y="2190753"/>
            <a:ext cx="5656937" cy="4200524"/>
          </a:xfrm>
          <a:prstGeom prst="rect">
            <a:avLst/>
          </a:prstGeom>
          <a:no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四角形: 角を丸くする 122">
            <a:extLst>
              <a:ext uri="{FF2B5EF4-FFF2-40B4-BE49-F238E27FC236}">
                <a16:creationId xmlns:a16="http://schemas.microsoft.com/office/drawing/2014/main" id="{1DC0609A-56BB-26AD-2BA4-37B55B389BA5}"/>
              </a:ext>
            </a:extLst>
          </p:cNvPr>
          <p:cNvSpPr/>
          <p:nvPr/>
        </p:nvSpPr>
        <p:spPr>
          <a:xfrm>
            <a:off x="4115110" y="6450681"/>
            <a:ext cx="204791" cy="210424"/>
          </a:xfrm>
          <a:prstGeom prst="roundRect">
            <a:avLst>
              <a:gd name="adj" fmla="val 9888"/>
            </a:avLst>
          </a:prstGeom>
          <a:solidFill>
            <a:schemeClr val="accent5">
              <a:lumMod val="75000"/>
              <a:alpha val="10000"/>
            </a:schemeClr>
          </a:solidFill>
          <a:ln w="349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7D49ABDF-BC74-4378-8693-EB55CC0E31EE}"/>
              </a:ext>
            </a:extLst>
          </p:cNvPr>
          <p:cNvSpPr/>
          <p:nvPr/>
        </p:nvSpPr>
        <p:spPr>
          <a:xfrm>
            <a:off x="5769454" y="6452710"/>
            <a:ext cx="204791" cy="210424"/>
          </a:xfrm>
          <a:prstGeom prst="roundRect">
            <a:avLst>
              <a:gd name="adj" fmla="val 9888"/>
            </a:avLst>
          </a:prstGeom>
          <a:solidFill>
            <a:srgbClr val="FFC000">
              <a:alpha val="10000"/>
            </a:srgb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四角形: 角を丸くする 124">
            <a:extLst>
              <a:ext uri="{FF2B5EF4-FFF2-40B4-BE49-F238E27FC236}">
                <a16:creationId xmlns:a16="http://schemas.microsoft.com/office/drawing/2014/main" id="{E4C8D338-CA33-A325-F63F-CBB6875B03DB}"/>
              </a:ext>
            </a:extLst>
          </p:cNvPr>
          <p:cNvSpPr/>
          <p:nvPr/>
        </p:nvSpPr>
        <p:spPr>
          <a:xfrm>
            <a:off x="7484401" y="6443618"/>
            <a:ext cx="204791" cy="210424"/>
          </a:xfrm>
          <a:prstGeom prst="roundRect">
            <a:avLst>
              <a:gd name="adj" fmla="val 9888"/>
            </a:avLst>
          </a:prstGeom>
          <a:solidFill>
            <a:srgbClr val="92D050">
              <a:alpha val="10000"/>
            </a:srgbClr>
          </a:solid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D41FE8A3-A874-0C9F-052C-42E8447C9700}"/>
              </a:ext>
            </a:extLst>
          </p:cNvPr>
          <p:cNvSpPr txBox="1"/>
          <p:nvPr/>
        </p:nvSpPr>
        <p:spPr>
          <a:xfrm>
            <a:off x="7681577" y="6430566"/>
            <a:ext cx="2491627" cy="261610"/>
          </a:xfrm>
          <a:prstGeom prst="rect">
            <a:avLst/>
          </a:prstGeom>
          <a:noFill/>
        </p:spPr>
        <p:txBody>
          <a:bodyPr wrap="square" rtlCol="0">
            <a:spAutoFit/>
          </a:bodyPr>
          <a:lstStyle/>
          <a:p>
            <a:r>
              <a:rPr kumimoji="1" lang="ja-JP" altLang="en-US" sz="1050" dirty="0"/>
              <a:t>代表者が十分に理解する領域</a:t>
            </a:r>
          </a:p>
        </p:txBody>
      </p:sp>
      <p:sp>
        <p:nvSpPr>
          <p:cNvPr id="129" name="四角形: 角を丸くする 128">
            <a:extLst>
              <a:ext uri="{FF2B5EF4-FFF2-40B4-BE49-F238E27FC236}">
                <a16:creationId xmlns:a16="http://schemas.microsoft.com/office/drawing/2014/main" id="{9C1EB97C-3970-541B-9793-02070B116266}"/>
              </a:ext>
            </a:extLst>
          </p:cNvPr>
          <p:cNvSpPr/>
          <p:nvPr/>
        </p:nvSpPr>
        <p:spPr>
          <a:xfrm>
            <a:off x="133349" y="2209803"/>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金融機関による計画策定支援の必要性が高いと</a:t>
            </a:r>
            <a:endParaRPr kumimoji="1" lang="en-US" altLang="ja-JP" sz="1200" b="1" dirty="0">
              <a:solidFill>
                <a:schemeClr val="tx1"/>
              </a:solidFill>
              <a:latin typeface="+mn-ea"/>
            </a:endParaRPr>
          </a:p>
          <a:p>
            <a:pPr algn="ctr"/>
            <a:r>
              <a:rPr kumimoji="1" lang="ja-JP" altLang="en-US" sz="1200" b="1" dirty="0">
                <a:solidFill>
                  <a:schemeClr val="tx1"/>
                </a:solidFill>
                <a:latin typeface="+mn-ea"/>
              </a:rPr>
              <a:t>予想されるケース</a:t>
            </a:r>
          </a:p>
        </p:txBody>
      </p:sp>
      <p:sp>
        <p:nvSpPr>
          <p:cNvPr id="130" name="テキスト ボックス 129">
            <a:extLst>
              <a:ext uri="{FF2B5EF4-FFF2-40B4-BE49-F238E27FC236}">
                <a16:creationId xmlns:a16="http://schemas.microsoft.com/office/drawing/2014/main" id="{44A6DBDB-9644-E8B8-29D6-49B948A2F311}"/>
              </a:ext>
            </a:extLst>
          </p:cNvPr>
          <p:cNvSpPr txBox="1"/>
          <p:nvPr/>
        </p:nvSpPr>
        <p:spPr>
          <a:xfrm>
            <a:off x="147925" y="2694991"/>
            <a:ext cx="3875438" cy="1015663"/>
          </a:xfrm>
          <a:prstGeom prst="rect">
            <a:avLst/>
          </a:prstGeom>
          <a:noFill/>
        </p:spPr>
        <p:txBody>
          <a:bodyPr wrap="square" rtlCol="0">
            <a:spAutoFit/>
          </a:bodyPr>
          <a:lstStyle/>
          <a:p>
            <a:r>
              <a:rPr kumimoji="1" lang="ja-JP" altLang="en-US" sz="1000" dirty="0">
                <a:latin typeface="+mn-ea"/>
              </a:rPr>
              <a:t>□　計画策定費用の負担も厳しい小規模企業</a:t>
            </a:r>
            <a:endParaRPr kumimoji="1" lang="en-US" altLang="ja-JP" sz="1000" dirty="0">
              <a:latin typeface="+mn-ea"/>
            </a:endParaRPr>
          </a:p>
          <a:p>
            <a:r>
              <a:rPr kumimoji="1" lang="ja-JP" altLang="en-US" sz="1000" dirty="0">
                <a:latin typeface="+mn-ea"/>
              </a:rPr>
              <a:t>□　取引きも長く信頼関係も十分に構築されている小規模企業</a:t>
            </a:r>
            <a:endParaRPr kumimoji="1" lang="en-US" altLang="ja-JP" sz="1000" dirty="0">
              <a:latin typeface="+mn-ea"/>
            </a:endParaRPr>
          </a:p>
          <a:p>
            <a:r>
              <a:rPr kumimoji="1" lang="ja-JP" altLang="en-US" sz="1000" dirty="0">
                <a:latin typeface="+mn-ea"/>
              </a:rPr>
              <a:t>□　経営危機が迫り、早急に金融支援の合意形成が必要な企業</a:t>
            </a:r>
            <a:endParaRPr kumimoji="1" lang="en-US" altLang="ja-JP" sz="1000" dirty="0">
              <a:latin typeface="+mn-ea"/>
            </a:endParaRPr>
          </a:p>
          <a:p>
            <a:r>
              <a:rPr kumimoji="1" lang="ja-JP" altLang="en-US" sz="1000" dirty="0">
                <a:latin typeface="+mn-ea"/>
              </a:rPr>
              <a:t>□　外部専門家の人数に限りがあり、策定支援が必要な地域</a:t>
            </a:r>
            <a:endParaRPr kumimoji="1" lang="en-US" altLang="ja-JP" sz="1000" dirty="0">
              <a:latin typeface="+mn-ea"/>
            </a:endParaRPr>
          </a:p>
          <a:p>
            <a:r>
              <a:rPr kumimoji="1" lang="ja-JP" altLang="en-US" sz="1000" dirty="0">
                <a:latin typeface="+mn-ea"/>
              </a:rPr>
              <a:t>□　社内に計画策定に割ける人的資源が乏しい小規模企業</a:t>
            </a:r>
            <a:endParaRPr kumimoji="1" lang="en-US" altLang="ja-JP" sz="1000" dirty="0">
              <a:latin typeface="+mn-ea"/>
            </a:endParaRPr>
          </a:p>
          <a:p>
            <a:r>
              <a:rPr kumimoji="1" lang="ja-JP" altLang="en-US" sz="1000" dirty="0">
                <a:latin typeface="+mn-ea"/>
              </a:rPr>
              <a:t>　　（上記の項目が重複する場合もある）       </a:t>
            </a:r>
            <a:endParaRPr kumimoji="1" lang="en-US" altLang="ja-JP" sz="1000" dirty="0">
              <a:latin typeface="+mn-ea"/>
            </a:endParaRPr>
          </a:p>
        </p:txBody>
      </p:sp>
      <p:sp>
        <p:nvSpPr>
          <p:cNvPr id="133" name="四角形: 角を丸くする 132">
            <a:extLst>
              <a:ext uri="{FF2B5EF4-FFF2-40B4-BE49-F238E27FC236}">
                <a16:creationId xmlns:a16="http://schemas.microsoft.com/office/drawing/2014/main" id="{C52C2EB7-4D19-509A-D400-638776771375}"/>
              </a:ext>
            </a:extLst>
          </p:cNvPr>
          <p:cNvSpPr/>
          <p:nvPr/>
        </p:nvSpPr>
        <p:spPr>
          <a:xfrm>
            <a:off x="133349" y="3737559"/>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現実的にはどのような支援になるか？</a:t>
            </a:r>
            <a:endParaRPr kumimoji="1" lang="en-US" altLang="ja-JP" sz="1400" b="1" dirty="0">
              <a:solidFill>
                <a:schemeClr val="tx1"/>
              </a:solidFill>
              <a:latin typeface="+mn-ea"/>
            </a:endParaRPr>
          </a:p>
        </p:txBody>
      </p:sp>
      <p:sp>
        <p:nvSpPr>
          <p:cNvPr id="134" name="テキスト ボックス 133">
            <a:extLst>
              <a:ext uri="{FF2B5EF4-FFF2-40B4-BE49-F238E27FC236}">
                <a16:creationId xmlns:a16="http://schemas.microsoft.com/office/drawing/2014/main" id="{6BDBBF7D-7ADA-9059-A025-5F38C954E79F}"/>
              </a:ext>
            </a:extLst>
          </p:cNvPr>
          <p:cNvSpPr txBox="1"/>
          <p:nvPr/>
        </p:nvSpPr>
        <p:spPr>
          <a:xfrm>
            <a:off x="149342" y="4204634"/>
            <a:ext cx="3875438" cy="1169551"/>
          </a:xfrm>
          <a:prstGeom prst="rect">
            <a:avLst/>
          </a:prstGeom>
          <a:noFill/>
        </p:spPr>
        <p:txBody>
          <a:bodyPr wrap="square" rtlCol="0">
            <a:spAutoFit/>
          </a:bodyPr>
          <a:lstStyle/>
          <a:p>
            <a:r>
              <a:rPr kumimoji="1" lang="ja-JP" altLang="en-US" sz="1000" dirty="0">
                <a:latin typeface="+mn-ea"/>
              </a:rPr>
              <a:t>□　金融機関職員が全体の情報や状況を掌握して整理・調整して</a:t>
            </a:r>
            <a:endParaRPr kumimoji="1" lang="en-US" altLang="ja-JP" sz="1000" dirty="0">
              <a:latin typeface="+mn-ea"/>
            </a:endParaRPr>
          </a:p>
          <a:p>
            <a:r>
              <a:rPr kumimoji="1" lang="ja-JP" altLang="en-US" sz="1000" dirty="0">
                <a:latin typeface="+mn-ea"/>
              </a:rPr>
              <a:t>　　いくケースが大半（右図：黄色矢印）</a:t>
            </a:r>
            <a:endParaRPr kumimoji="1" lang="en-US" altLang="ja-JP" sz="1000" dirty="0">
              <a:latin typeface="+mn-ea"/>
            </a:endParaRPr>
          </a:p>
          <a:p>
            <a:r>
              <a:rPr kumimoji="1" lang="ja-JP" altLang="en-US" sz="1000" dirty="0">
                <a:latin typeface="+mn-ea"/>
              </a:rPr>
              <a:t>□　</a:t>
            </a:r>
            <a:r>
              <a:rPr kumimoji="1" lang="ja-JP" altLang="en-US" sz="1000" spc="40" dirty="0">
                <a:latin typeface="+mn-ea"/>
              </a:rPr>
              <a:t>売上予想も複雑な分析ではなく、ヒアリングによる情報が</a:t>
            </a:r>
          </a:p>
          <a:p>
            <a:r>
              <a:rPr kumimoji="1" lang="ja-JP" altLang="en-US" sz="1000" dirty="0">
                <a:latin typeface="+mn-ea"/>
              </a:rPr>
              <a:t>　　中心になることが大半</a:t>
            </a:r>
            <a:endParaRPr kumimoji="1" lang="en-US" altLang="ja-JP" sz="1000" dirty="0">
              <a:latin typeface="+mn-ea"/>
            </a:endParaRPr>
          </a:p>
          <a:p>
            <a:r>
              <a:rPr kumimoji="1" lang="ja-JP" altLang="en-US" sz="1000" dirty="0">
                <a:latin typeface="+mn-ea"/>
              </a:rPr>
              <a:t>□　月別損益等も需要予測等に基づいて計画することが理想だが、</a:t>
            </a:r>
            <a:endParaRPr kumimoji="1" lang="en-US" altLang="ja-JP" sz="1000" dirty="0">
              <a:latin typeface="+mn-ea"/>
            </a:endParaRPr>
          </a:p>
          <a:p>
            <a:r>
              <a:rPr kumimoji="1" lang="ja-JP" altLang="en-US" sz="1000" dirty="0">
                <a:latin typeface="+mn-ea"/>
              </a:rPr>
              <a:t>　　目標年間売上を昨年の月別売上の傾向で計上するなど、時間</a:t>
            </a:r>
            <a:endParaRPr kumimoji="1" lang="en-US" altLang="ja-JP" sz="1000" dirty="0">
              <a:latin typeface="+mn-ea"/>
            </a:endParaRPr>
          </a:p>
          <a:p>
            <a:r>
              <a:rPr kumimoji="1" lang="ja-JP" altLang="en-US" sz="1000" dirty="0">
                <a:latin typeface="+mn-ea"/>
              </a:rPr>
              <a:t>　　の制約と相談しながらの対応になる場合が多い</a:t>
            </a:r>
            <a:endParaRPr kumimoji="1" lang="en-US" altLang="ja-JP" sz="1000" dirty="0">
              <a:latin typeface="+mn-ea"/>
            </a:endParaRPr>
          </a:p>
        </p:txBody>
      </p:sp>
      <p:sp>
        <p:nvSpPr>
          <p:cNvPr id="135" name="テキスト ボックス 134">
            <a:extLst>
              <a:ext uri="{FF2B5EF4-FFF2-40B4-BE49-F238E27FC236}">
                <a16:creationId xmlns:a16="http://schemas.microsoft.com/office/drawing/2014/main" id="{A74EAFD7-6138-7F8C-5FCB-49863DAECA34}"/>
              </a:ext>
            </a:extLst>
          </p:cNvPr>
          <p:cNvSpPr txBox="1"/>
          <p:nvPr/>
        </p:nvSpPr>
        <p:spPr>
          <a:xfrm>
            <a:off x="5776690" y="4288239"/>
            <a:ext cx="557305" cy="369332"/>
          </a:xfrm>
          <a:prstGeom prst="rect">
            <a:avLst/>
          </a:prstGeom>
          <a:noFill/>
        </p:spPr>
        <p:txBody>
          <a:bodyPr wrap="square" rtlCol="0">
            <a:spAutoFit/>
          </a:bodyPr>
          <a:lstStyle/>
          <a:p>
            <a:r>
              <a:rPr kumimoji="1" lang="en-US" altLang="ja-JP" b="1" dirty="0">
                <a:latin typeface="+mn-ea"/>
              </a:rPr>
              <a:t>※1</a:t>
            </a:r>
            <a:endParaRPr kumimoji="1" lang="ja-JP" altLang="en-US" b="1" dirty="0">
              <a:latin typeface="+mn-ea"/>
            </a:endParaRPr>
          </a:p>
        </p:txBody>
      </p:sp>
      <p:sp>
        <p:nvSpPr>
          <p:cNvPr id="136" name="テキスト ボックス 135">
            <a:extLst>
              <a:ext uri="{FF2B5EF4-FFF2-40B4-BE49-F238E27FC236}">
                <a16:creationId xmlns:a16="http://schemas.microsoft.com/office/drawing/2014/main" id="{E833C08E-2934-7708-886A-C144C41ABCEB}"/>
              </a:ext>
            </a:extLst>
          </p:cNvPr>
          <p:cNvSpPr txBox="1"/>
          <p:nvPr/>
        </p:nvSpPr>
        <p:spPr>
          <a:xfrm>
            <a:off x="7798314" y="4288239"/>
            <a:ext cx="557305" cy="369332"/>
          </a:xfrm>
          <a:prstGeom prst="rect">
            <a:avLst/>
          </a:prstGeom>
          <a:noFill/>
        </p:spPr>
        <p:txBody>
          <a:bodyPr wrap="square" rtlCol="0">
            <a:spAutoFit/>
          </a:bodyPr>
          <a:lstStyle/>
          <a:p>
            <a:r>
              <a:rPr kumimoji="1" lang="en-US" altLang="ja-JP" b="1" dirty="0">
                <a:latin typeface="+mn-ea"/>
              </a:rPr>
              <a:t>※2</a:t>
            </a:r>
            <a:endParaRPr kumimoji="1" lang="ja-JP" altLang="en-US" b="1" dirty="0">
              <a:latin typeface="+mn-ea"/>
            </a:endParaRPr>
          </a:p>
        </p:txBody>
      </p:sp>
      <p:sp>
        <p:nvSpPr>
          <p:cNvPr id="137" name="四角形: 角を丸くする 136">
            <a:extLst>
              <a:ext uri="{FF2B5EF4-FFF2-40B4-BE49-F238E27FC236}">
                <a16:creationId xmlns:a16="http://schemas.microsoft.com/office/drawing/2014/main" id="{3A2CECE3-8F54-3B73-0588-60581C9CAB0F}"/>
              </a:ext>
            </a:extLst>
          </p:cNvPr>
          <p:cNvSpPr/>
          <p:nvPr/>
        </p:nvSpPr>
        <p:spPr>
          <a:xfrm>
            <a:off x="133349" y="5442758"/>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経営改善計画策定支援の留意点</a:t>
            </a:r>
            <a:endParaRPr kumimoji="1" lang="en-US" altLang="ja-JP" sz="1400" b="1" dirty="0">
              <a:solidFill>
                <a:schemeClr val="tx1"/>
              </a:solidFill>
              <a:latin typeface="+mn-ea"/>
            </a:endParaRPr>
          </a:p>
        </p:txBody>
      </p:sp>
      <p:sp>
        <p:nvSpPr>
          <p:cNvPr id="138" name="テキスト ボックス 137">
            <a:extLst>
              <a:ext uri="{FF2B5EF4-FFF2-40B4-BE49-F238E27FC236}">
                <a16:creationId xmlns:a16="http://schemas.microsoft.com/office/drawing/2014/main" id="{4372B13E-3B29-3C0A-03D7-E98D63EE2AB9}"/>
              </a:ext>
            </a:extLst>
          </p:cNvPr>
          <p:cNvSpPr txBox="1"/>
          <p:nvPr/>
        </p:nvSpPr>
        <p:spPr>
          <a:xfrm>
            <a:off x="142095" y="5916034"/>
            <a:ext cx="3875438" cy="861774"/>
          </a:xfrm>
          <a:prstGeom prst="rect">
            <a:avLst/>
          </a:prstGeom>
          <a:noFill/>
        </p:spPr>
        <p:txBody>
          <a:bodyPr wrap="square" rtlCol="0">
            <a:spAutoFit/>
          </a:bodyPr>
          <a:lstStyle/>
          <a:p>
            <a:r>
              <a:rPr kumimoji="1" lang="ja-JP" altLang="en-US" sz="1000" dirty="0">
                <a:latin typeface="+mn-ea"/>
              </a:rPr>
              <a:t>□　会社との協業・実情をベースにする（右図</a:t>
            </a:r>
            <a:r>
              <a:rPr kumimoji="1" lang="en-US" altLang="ja-JP" sz="1000" dirty="0">
                <a:latin typeface="+mn-ea"/>
              </a:rPr>
              <a:t>※</a:t>
            </a:r>
            <a:r>
              <a:rPr kumimoji="1" lang="ja-JP" altLang="en-US" sz="1000" dirty="0">
                <a:latin typeface="+mn-ea"/>
              </a:rPr>
              <a:t>１）</a:t>
            </a:r>
            <a:endParaRPr kumimoji="1" lang="en-US" altLang="ja-JP" sz="1000" dirty="0">
              <a:latin typeface="+mn-ea"/>
            </a:endParaRPr>
          </a:p>
          <a:p>
            <a:r>
              <a:rPr kumimoji="1" lang="ja-JP" altLang="en-US" sz="1000" dirty="0">
                <a:latin typeface="+mn-ea"/>
              </a:rPr>
              <a:t>□　返済から逆算した、結論ありきの計画策定は避ける</a:t>
            </a:r>
            <a:endParaRPr kumimoji="1" lang="en-US" altLang="ja-JP" sz="1000" dirty="0">
              <a:latin typeface="+mn-ea"/>
            </a:endParaRPr>
          </a:p>
          <a:p>
            <a:r>
              <a:rPr kumimoji="1" lang="ja-JP" altLang="en-US" sz="1000" dirty="0">
                <a:latin typeface="+mn-ea"/>
              </a:rPr>
              <a:t>　　（右図</a:t>
            </a:r>
            <a:r>
              <a:rPr kumimoji="1" lang="en-US" altLang="ja-JP" sz="1000" dirty="0">
                <a:latin typeface="+mn-ea"/>
              </a:rPr>
              <a:t>※</a:t>
            </a:r>
            <a:r>
              <a:rPr kumimoji="1" lang="ja-JP" altLang="en-US" sz="1000" dirty="0">
                <a:latin typeface="+mn-ea"/>
              </a:rPr>
              <a:t>２ 実情を踏まえ組み上げた計画による返済）</a:t>
            </a:r>
            <a:endParaRPr kumimoji="1" lang="en-US" altLang="ja-JP" sz="1000" dirty="0">
              <a:latin typeface="+mn-ea"/>
            </a:endParaRPr>
          </a:p>
          <a:p>
            <a:r>
              <a:rPr kumimoji="1" lang="ja-JP" altLang="en-US" sz="1000" dirty="0">
                <a:latin typeface="+mn-ea"/>
              </a:rPr>
              <a:t>□　代表者が十分に理解し、自分で金融機関に説明ができる分量</a:t>
            </a:r>
            <a:endParaRPr kumimoji="1" lang="en-US" altLang="ja-JP" sz="1000" dirty="0">
              <a:latin typeface="+mn-ea"/>
            </a:endParaRPr>
          </a:p>
          <a:p>
            <a:r>
              <a:rPr kumimoji="1" lang="ja-JP" altLang="en-US" sz="1000" dirty="0">
                <a:latin typeface="+mn-ea"/>
              </a:rPr>
              <a:t>　　や構成に留意する（右図</a:t>
            </a:r>
            <a:r>
              <a:rPr kumimoji="1" lang="en-US" altLang="ja-JP" sz="1000" dirty="0">
                <a:latin typeface="+mn-ea"/>
              </a:rPr>
              <a:t>※</a:t>
            </a:r>
            <a:r>
              <a:rPr kumimoji="1" lang="ja-JP" altLang="en-US" sz="1000" dirty="0">
                <a:latin typeface="+mn-ea"/>
              </a:rPr>
              <a:t>３）</a:t>
            </a:r>
            <a:endParaRPr kumimoji="1" lang="en-US" altLang="ja-JP" sz="1000" dirty="0">
              <a:latin typeface="+mn-ea"/>
            </a:endParaRPr>
          </a:p>
        </p:txBody>
      </p:sp>
      <p:sp>
        <p:nvSpPr>
          <p:cNvPr id="139" name="テキスト ボックス 138">
            <a:extLst>
              <a:ext uri="{FF2B5EF4-FFF2-40B4-BE49-F238E27FC236}">
                <a16:creationId xmlns:a16="http://schemas.microsoft.com/office/drawing/2014/main" id="{D2A5FD0D-408B-8BE8-5C6C-9C1126EBE352}"/>
              </a:ext>
            </a:extLst>
          </p:cNvPr>
          <p:cNvSpPr txBox="1"/>
          <p:nvPr/>
        </p:nvSpPr>
        <p:spPr>
          <a:xfrm>
            <a:off x="8418292" y="3239144"/>
            <a:ext cx="557305" cy="369332"/>
          </a:xfrm>
          <a:prstGeom prst="rect">
            <a:avLst/>
          </a:prstGeom>
          <a:noFill/>
        </p:spPr>
        <p:txBody>
          <a:bodyPr wrap="square" rtlCol="0">
            <a:spAutoFit/>
          </a:bodyPr>
          <a:lstStyle/>
          <a:p>
            <a:r>
              <a:rPr kumimoji="1" lang="en-US" altLang="ja-JP" b="1" dirty="0">
                <a:latin typeface="+mn-ea"/>
              </a:rPr>
              <a:t>※3</a:t>
            </a:r>
            <a:endParaRPr kumimoji="1" lang="ja-JP" altLang="en-US" b="1" dirty="0">
              <a:latin typeface="+mn-ea"/>
            </a:endParaRPr>
          </a:p>
        </p:txBody>
      </p:sp>
      <p:cxnSp>
        <p:nvCxnSpPr>
          <p:cNvPr id="45" name="コネクタ: カギ線 44">
            <a:extLst>
              <a:ext uri="{FF2B5EF4-FFF2-40B4-BE49-F238E27FC236}">
                <a16:creationId xmlns:a16="http://schemas.microsoft.com/office/drawing/2014/main" id="{D550F591-01B4-3930-BFBA-6FE5F98C0092}"/>
              </a:ext>
            </a:extLst>
          </p:cNvPr>
          <p:cNvCxnSpPr>
            <a:cxnSpLocks/>
            <a:stCxn id="10" idx="1"/>
          </p:cNvCxnSpPr>
          <p:nvPr/>
        </p:nvCxnSpPr>
        <p:spPr>
          <a:xfrm rot="10800000" flipV="1">
            <a:off x="6432979" y="3839918"/>
            <a:ext cx="647282" cy="1579784"/>
          </a:xfrm>
          <a:prstGeom prst="bentConnector2">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62</a:t>
            </a:fld>
            <a:endParaRPr kumimoji="1" lang="ja-JP" altLang="en-US"/>
          </a:p>
        </p:txBody>
      </p:sp>
      <p:cxnSp>
        <p:nvCxnSpPr>
          <p:cNvPr id="74" name="直線コネクタ 73">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29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B260121-FFE9-745D-BCFE-356894F1E836}"/>
              </a:ext>
            </a:extLst>
          </p:cNvPr>
          <p:cNvSpPr txBox="1"/>
          <p:nvPr/>
        </p:nvSpPr>
        <p:spPr>
          <a:xfrm>
            <a:off x="6313005" y="5860648"/>
            <a:ext cx="3286125" cy="246221"/>
          </a:xfrm>
          <a:prstGeom prst="rect">
            <a:avLst/>
          </a:prstGeom>
          <a:noFill/>
        </p:spPr>
        <p:txBody>
          <a:bodyPr wrap="square" rtlCol="0">
            <a:spAutoFit/>
          </a:bodyPr>
          <a:lstStyle/>
          <a:p>
            <a:pPr algn="ctr"/>
            <a:r>
              <a:rPr kumimoji="1" lang="ja-JP" altLang="en-US" sz="1000"/>
              <a:t>～　“</a:t>
            </a:r>
            <a:r>
              <a:rPr kumimoji="1" lang="ja-JP" altLang="en-US" sz="1000" dirty="0"/>
              <a:t>余力</a:t>
            </a:r>
            <a:r>
              <a:rPr kumimoji="1" lang="en-US" altLang="ja-JP" sz="1000" dirty="0">
                <a:latin typeface="游ゴシック" panose="020B0400000000000000" pitchFamily="50" charset="-128"/>
                <a:ea typeface="游ゴシック" panose="020B0400000000000000" pitchFamily="50" charset="-128"/>
              </a:rPr>
              <a:t>CF</a:t>
            </a:r>
            <a:r>
              <a:rPr kumimoji="1" lang="ja-JP" altLang="en-US" sz="1000" dirty="0">
                <a:latin typeface="游ゴシック" panose="020B0400000000000000" pitchFamily="50" charset="-128"/>
                <a:ea typeface="游ゴシック" panose="020B0400000000000000" pitchFamily="50" charset="-128"/>
              </a:rPr>
              <a:t>”</a:t>
            </a:r>
            <a:r>
              <a:rPr kumimoji="1" lang="ja-JP" altLang="en-US" sz="1000" dirty="0"/>
              <a:t>と実質返済原資</a:t>
            </a:r>
            <a:r>
              <a:rPr kumimoji="1" lang="ja-JP" altLang="en-US" sz="1000"/>
              <a:t>の関係　～</a:t>
            </a:r>
            <a:endParaRPr kumimoji="1" lang="ja-JP" altLang="en-US" sz="1000" dirty="0"/>
          </a:p>
        </p:txBody>
      </p:sp>
      <p:cxnSp>
        <p:nvCxnSpPr>
          <p:cNvPr id="16" name="直線コネクタ 15">
            <a:extLst>
              <a:ext uri="{FF2B5EF4-FFF2-40B4-BE49-F238E27FC236}">
                <a16:creationId xmlns:a16="http://schemas.microsoft.com/office/drawing/2014/main" id="{6D7DF731-6338-C029-5112-5458EDFBF483}"/>
              </a:ext>
            </a:extLst>
          </p:cNvPr>
          <p:cNvCxnSpPr/>
          <p:nvPr/>
        </p:nvCxnSpPr>
        <p:spPr>
          <a:xfrm>
            <a:off x="204896" y="5837886"/>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9" name="グループ化 98">
            <a:extLst>
              <a:ext uri="{FF2B5EF4-FFF2-40B4-BE49-F238E27FC236}">
                <a16:creationId xmlns:a16="http://schemas.microsoft.com/office/drawing/2014/main" id="{C68463AE-454F-3C9E-722A-431BACECDC80}"/>
              </a:ext>
            </a:extLst>
          </p:cNvPr>
          <p:cNvGrpSpPr/>
          <p:nvPr/>
        </p:nvGrpSpPr>
        <p:grpSpPr>
          <a:xfrm>
            <a:off x="91443" y="2142936"/>
            <a:ext cx="1490663" cy="811736"/>
            <a:chOff x="255734" y="2458514"/>
            <a:chExt cx="1490663" cy="811736"/>
          </a:xfrm>
        </p:grpSpPr>
        <p:sp>
          <p:nvSpPr>
            <p:cNvPr id="87" name="四角形: 角を丸くする 86">
              <a:extLst>
                <a:ext uri="{FF2B5EF4-FFF2-40B4-BE49-F238E27FC236}">
                  <a16:creationId xmlns:a16="http://schemas.microsoft.com/office/drawing/2014/main" id="{3507DCEB-0FC6-AD07-5551-787031BE26F5}"/>
                </a:ext>
              </a:extLst>
            </p:cNvPr>
            <p:cNvSpPr/>
            <p:nvPr/>
          </p:nvSpPr>
          <p:spPr>
            <a:xfrm>
              <a:off x="396518" y="2458514"/>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98" name="グループ化 97">
              <a:extLst>
                <a:ext uri="{FF2B5EF4-FFF2-40B4-BE49-F238E27FC236}">
                  <a16:creationId xmlns:a16="http://schemas.microsoft.com/office/drawing/2014/main" id="{B7B2B050-C0FC-C3F8-52F9-BB4992AAFEC2}"/>
                </a:ext>
              </a:extLst>
            </p:cNvPr>
            <p:cNvGrpSpPr/>
            <p:nvPr/>
          </p:nvGrpSpPr>
          <p:grpSpPr>
            <a:xfrm>
              <a:off x="255734" y="2492797"/>
              <a:ext cx="1490663" cy="777453"/>
              <a:chOff x="255734" y="2492797"/>
              <a:chExt cx="1490663" cy="777453"/>
            </a:xfrm>
          </p:grpSpPr>
          <p:sp>
            <p:nvSpPr>
              <p:cNvPr id="86" name="テキスト ボックス 85">
                <a:extLst>
                  <a:ext uri="{FF2B5EF4-FFF2-40B4-BE49-F238E27FC236}">
                    <a16:creationId xmlns:a16="http://schemas.microsoft.com/office/drawing/2014/main" id="{E2244EC2-E058-895A-7F09-FA52AB1CE213}"/>
                  </a:ext>
                </a:extLst>
              </p:cNvPr>
              <p:cNvSpPr txBox="1"/>
              <p:nvPr/>
            </p:nvSpPr>
            <p:spPr>
              <a:xfrm>
                <a:off x="370022" y="2623918"/>
                <a:ext cx="1300189" cy="646332"/>
              </a:xfrm>
              <a:prstGeom prst="rect">
                <a:avLst/>
              </a:prstGeom>
              <a:noFill/>
            </p:spPr>
            <p:txBody>
              <a:bodyPr wrap="square" rtlCol="0">
                <a:spAutoFit/>
              </a:bodyPr>
              <a:lstStyle/>
              <a:p>
                <a:pPr algn="ctr"/>
                <a:r>
                  <a:rPr kumimoji="1" lang="ja-JP" altLang="en-US" sz="3600" b="1" dirty="0">
                    <a:latin typeface="+mn-ea"/>
                  </a:rPr>
                  <a:t>聴く</a:t>
                </a:r>
              </a:p>
            </p:txBody>
          </p:sp>
          <p:sp>
            <p:nvSpPr>
              <p:cNvPr id="89" name="テキスト ボックス 88">
                <a:extLst>
                  <a:ext uri="{FF2B5EF4-FFF2-40B4-BE49-F238E27FC236}">
                    <a16:creationId xmlns:a16="http://schemas.microsoft.com/office/drawing/2014/main" id="{FC2CA817-90F6-F09C-44F6-AF513B8AC054}"/>
                  </a:ext>
                </a:extLst>
              </p:cNvPr>
              <p:cNvSpPr txBox="1"/>
              <p:nvPr/>
            </p:nvSpPr>
            <p:spPr>
              <a:xfrm>
                <a:off x="255734" y="2492797"/>
                <a:ext cx="1490663" cy="253916"/>
              </a:xfrm>
              <a:prstGeom prst="rect">
                <a:avLst/>
              </a:prstGeom>
              <a:noFill/>
            </p:spPr>
            <p:txBody>
              <a:bodyPr wrap="square" rtlCol="0">
                <a:spAutoFit/>
              </a:bodyPr>
              <a:lstStyle/>
              <a:p>
                <a:pPr algn="ctr"/>
                <a:r>
                  <a:rPr kumimoji="1" lang="ja-JP" altLang="en-US" sz="1050" b="1" dirty="0">
                    <a:latin typeface="+mn-ea"/>
                  </a:rPr>
                  <a:t>キーマンや現場に</a:t>
                </a:r>
              </a:p>
            </p:txBody>
          </p:sp>
        </p:grpSp>
      </p:grpSp>
      <p:grpSp>
        <p:nvGrpSpPr>
          <p:cNvPr id="100" name="グループ化 99">
            <a:extLst>
              <a:ext uri="{FF2B5EF4-FFF2-40B4-BE49-F238E27FC236}">
                <a16:creationId xmlns:a16="http://schemas.microsoft.com/office/drawing/2014/main" id="{99D5BCEA-65D4-9283-8850-766AE21B6DD5}"/>
              </a:ext>
            </a:extLst>
          </p:cNvPr>
          <p:cNvGrpSpPr/>
          <p:nvPr/>
        </p:nvGrpSpPr>
        <p:grpSpPr>
          <a:xfrm>
            <a:off x="91443" y="3093444"/>
            <a:ext cx="1490663" cy="816353"/>
            <a:chOff x="246209" y="3414852"/>
            <a:chExt cx="1490663" cy="816353"/>
          </a:xfrm>
        </p:grpSpPr>
        <p:sp>
          <p:nvSpPr>
            <p:cNvPr id="90" name="四角形: 角を丸くする 89">
              <a:extLst>
                <a:ext uri="{FF2B5EF4-FFF2-40B4-BE49-F238E27FC236}">
                  <a16:creationId xmlns:a16="http://schemas.microsoft.com/office/drawing/2014/main" id="{1309A506-F8D7-6864-C057-5EA83290DC2C}"/>
                </a:ext>
              </a:extLst>
            </p:cNvPr>
            <p:cNvSpPr/>
            <p:nvPr/>
          </p:nvSpPr>
          <p:spPr>
            <a:xfrm>
              <a:off x="391136" y="3414852"/>
              <a:ext cx="1209094" cy="791091"/>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91" name="テキスト ボックス 90">
              <a:extLst>
                <a:ext uri="{FF2B5EF4-FFF2-40B4-BE49-F238E27FC236}">
                  <a16:creationId xmlns:a16="http://schemas.microsoft.com/office/drawing/2014/main" id="{E4E3EED4-0246-9481-7788-5234FA0979E3}"/>
                </a:ext>
              </a:extLst>
            </p:cNvPr>
            <p:cNvSpPr txBox="1"/>
            <p:nvPr/>
          </p:nvSpPr>
          <p:spPr>
            <a:xfrm>
              <a:off x="333166" y="3584873"/>
              <a:ext cx="1300189" cy="646332"/>
            </a:xfrm>
            <a:prstGeom prst="rect">
              <a:avLst/>
            </a:prstGeom>
            <a:noFill/>
          </p:spPr>
          <p:txBody>
            <a:bodyPr wrap="square" rtlCol="0">
              <a:spAutoFit/>
            </a:bodyPr>
            <a:lstStyle/>
            <a:p>
              <a:pPr algn="ctr"/>
              <a:r>
                <a:rPr kumimoji="1" lang="ja-JP" altLang="en-US" sz="3600" b="1" dirty="0">
                  <a:latin typeface="+mn-ea"/>
                </a:rPr>
                <a:t>試算</a:t>
              </a:r>
            </a:p>
          </p:txBody>
        </p:sp>
        <p:sp>
          <p:nvSpPr>
            <p:cNvPr id="92" name="テキスト ボックス 91">
              <a:extLst>
                <a:ext uri="{FF2B5EF4-FFF2-40B4-BE49-F238E27FC236}">
                  <a16:creationId xmlns:a16="http://schemas.microsoft.com/office/drawing/2014/main" id="{9109599A-A7CC-645F-4272-C188E66CD0A1}"/>
                </a:ext>
              </a:extLst>
            </p:cNvPr>
            <p:cNvSpPr txBox="1"/>
            <p:nvPr/>
          </p:nvSpPr>
          <p:spPr>
            <a:xfrm>
              <a:off x="246209" y="3453025"/>
              <a:ext cx="1490663" cy="253916"/>
            </a:xfrm>
            <a:prstGeom prst="rect">
              <a:avLst/>
            </a:prstGeom>
            <a:noFill/>
          </p:spPr>
          <p:txBody>
            <a:bodyPr wrap="square" rtlCol="0">
              <a:spAutoFit/>
            </a:bodyPr>
            <a:lstStyle/>
            <a:p>
              <a:pPr algn="ctr"/>
              <a:r>
                <a:rPr kumimoji="1" lang="ja-JP" altLang="en-US" sz="1050" b="1" dirty="0">
                  <a:latin typeface="+mn-ea"/>
                </a:rPr>
                <a:t>聴いた内容で</a:t>
              </a:r>
            </a:p>
          </p:txBody>
        </p:sp>
      </p:grpSp>
      <p:grpSp>
        <p:nvGrpSpPr>
          <p:cNvPr id="102" name="グループ化 101">
            <a:extLst>
              <a:ext uri="{FF2B5EF4-FFF2-40B4-BE49-F238E27FC236}">
                <a16:creationId xmlns:a16="http://schemas.microsoft.com/office/drawing/2014/main" id="{BE85107F-D168-4BB3-70F2-4DF6E62BFB4D}"/>
              </a:ext>
            </a:extLst>
          </p:cNvPr>
          <p:cNvGrpSpPr/>
          <p:nvPr/>
        </p:nvGrpSpPr>
        <p:grpSpPr>
          <a:xfrm>
            <a:off x="91443" y="4048569"/>
            <a:ext cx="1490663" cy="791092"/>
            <a:chOff x="255734" y="4305293"/>
            <a:chExt cx="1490663" cy="791092"/>
          </a:xfrm>
        </p:grpSpPr>
        <p:grpSp>
          <p:nvGrpSpPr>
            <p:cNvPr id="101" name="グループ化 100">
              <a:extLst>
                <a:ext uri="{FF2B5EF4-FFF2-40B4-BE49-F238E27FC236}">
                  <a16:creationId xmlns:a16="http://schemas.microsoft.com/office/drawing/2014/main" id="{35AF4898-6352-6E70-40A0-F83EF3A9703B}"/>
                </a:ext>
              </a:extLst>
            </p:cNvPr>
            <p:cNvGrpSpPr/>
            <p:nvPr/>
          </p:nvGrpSpPr>
          <p:grpSpPr>
            <a:xfrm>
              <a:off x="255734" y="4329747"/>
              <a:ext cx="1490663" cy="763323"/>
              <a:chOff x="255734" y="4329747"/>
              <a:chExt cx="1490663" cy="763323"/>
            </a:xfrm>
          </p:grpSpPr>
          <p:sp>
            <p:nvSpPr>
              <p:cNvPr id="94" name="テキスト ボックス 93">
                <a:extLst>
                  <a:ext uri="{FF2B5EF4-FFF2-40B4-BE49-F238E27FC236}">
                    <a16:creationId xmlns:a16="http://schemas.microsoft.com/office/drawing/2014/main" id="{D4347352-1FAF-4E96-369B-BC51F583EB27}"/>
                  </a:ext>
                </a:extLst>
              </p:cNvPr>
              <p:cNvSpPr txBox="1"/>
              <p:nvPr/>
            </p:nvSpPr>
            <p:spPr>
              <a:xfrm>
                <a:off x="350138" y="4446739"/>
                <a:ext cx="1300189" cy="646331"/>
              </a:xfrm>
              <a:prstGeom prst="rect">
                <a:avLst/>
              </a:prstGeom>
              <a:noFill/>
            </p:spPr>
            <p:txBody>
              <a:bodyPr wrap="square" rtlCol="0">
                <a:spAutoFit/>
              </a:bodyPr>
              <a:lstStyle/>
              <a:p>
                <a:pPr algn="ctr"/>
                <a:r>
                  <a:rPr kumimoji="1" lang="ja-JP" altLang="en-US" sz="3600" b="1" dirty="0">
                    <a:latin typeface="+mn-ea"/>
                  </a:rPr>
                  <a:t>検討</a:t>
                </a:r>
              </a:p>
            </p:txBody>
          </p:sp>
          <p:sp>
            <p:nvSpPr>
              <p:cNvPr id="95" name="テキスト ボックス 94">
                <a:extLst>
                  <a:ext uri="{FF2B5EF4-FFF2-40B4-BE49-F238E27FC236}">
                    <a16:creationId xmlns:a16="http://schemas.microsoft.com/office/drawing/2014/main" id="{1515DFC5-F35A-56DA-E5B5-83F8B3101652}"/>
                  </a:ext>
                </a:extLst>
              </p:cNvPr>
              <p:cNvSpPr txBox="1"/>
              <p:nvPr/>
            </p:nvSpPr>
            <p:spPr>
              <a:xfrm>
                <a:off x="255734" y="4329747"/>
                <a:ext cx="1490663" cy="253916"/>
              </a:xfrm>
              <a:prstGeom prst="rect">
                <a:avLst/>
              </a:prstGeom>
              <a:noFill/>
            </p:spPr>
            <p:txBody>
              <a:bodyPr wrap="square" rtlCol="0">
                <a:spAutoFit/>
              </a:bodyPr>
              <a:lstStyle/>
              <a:p>
                <a:pPr algn="ctr"/>
                <a:r>
                  <a:rPr kumimoji="1" lang="ja-JP" altLang="en-US" sz="1050" b="1" dirty="0">
                    <a:latin typeface="+mn-ea"/>
                  </a:rPr>
                  <a:t>過不足を</a:t>
                </a:r>
              </a:p>
            </p:txBody>
          </p:sp>
        </p:grpSp>
        <p:sp>
          <p:nvSpPr>
            <p:cNvPr id="93" name="四角形: 角を丸くする 92">
              <a:extLst>
                <a:ext uri="{FF2B5EF4-FFF2-40B4-BE49-F238E27FC236}">
                  <a16:creationId xmlns:a16="http://schemas.microsoft.com/office/drawing/2014/main" id="{50ECB72C-D8AE-6F05-757F-CDFB1D56C095}"/>
                </a:ext>
              </a:extLst>
            </p:cNvPr>
            <p:cNvSpPr/>
            <p:nvPr/>
          </p:nvSpPr>
          <p:spPr>
            <a:xfrm>
              <a:off x="388237" y="4305293"/>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grpSp>
      <p:grpSp>
        <p:nvGrpSpPr>
          <p:cNvPr id="104" name="グループ化 103">
            <a:extLst>
              <a:ext uri="{FF2B5EF4-FFF2-40B4-BE49-F238E27FC236}">
                <a16:creationId xmlns:a16="http://schemas.microsoft.com/office/drawing/2014/main" id="{C6076921-1229-C23A-8CD0-7C6201FA3D11}"/>
              </a:ext>
            </a:extLst>
          </p:cNvPr>
          <p:cNvGrpSpPr/>
          <p:nvPr/>
        </p:nvGrpSpPr>
        <p:grpSpPr>
          <a:xfrm>
            <a:off x="91443" y="4978433"/>
            <a:ext cx="1490663" cy="791091"/>
            <a:chOff x="246209" y="3414852"/>
            <a:chExt cx="1490663" cy="791091"/>
          </a:xfrm>
        </p:grpSpPr>
        <p:sp>
          <p:nvSpPr>
            <p:cNvPr id="105" name="四角形: 角を丸くする 104">
              <a:extLst>
                <a:ext uri="{FF2B5EF4-FFF2-40B4-BE49-F238E27FC236}">
                  <a16:creationId xmlns:a16="http://schemas.microsoft.com/office/drawing/2014/main" id="{08431267-E3B7-8A08-A214-B40779F1F318}"/>
                </a:ext>
              </a:extLst>
            </p:cNvPr>
            <p:cNvSpPr/>
            <p:nvPr/>
          </p:nvSpPr>
          <p:spPr>
            <a:xfrm>
              <a:off x="391136" y="3414852"/>
              <a:ext cx="1209094" cy="791091"/>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06" name="テキスト ボックス 105">
              <a:extLst>
                <a:ext uri="{FF2B5EF4-FFF2-40B4-BE49-F238E27FC236}">
                  <a16:creationId xmlns:a16="http://schemas.microsoft.com/office/drawing/2014/main" id="{67481B80-89E9-DFB1-2DE1-32E0EA493B9E}"/>
                </a:ext>
              </a:extLst>
            </p:cNvPr>
            <p:cNvSpPr txBox="1"/>
            <p:nvPr/>
          </p:nvSpPr>
          <p:spPr>
            <a:xfrm>
              <a:off x="361741" y="3642023"/>
              <a:ext cx="1300189" cy="523220"/>
            </a:xfrm>
            <a:prstGeom prst="rect">
              <a:avLst/>
            </a:prstGeom>
            <a:noFill/>
          </p:spPr>
          <p:txBody>
            <a:bodyPr wrap="square" rtlCol="0">
              <a:spAutoFit/>
            </a:bodyPr>
            <a:lstStyle/>
            <a:p>
              <a:pPr algn="ctr"/>
              <a:r>
                <a:rPr kumimoji="1" lang="ja-JP" altLang="en-US" sz="2800" b="1" dirty="0">
                  <a:latin typeface="+mn-ea"/>
                </a:rPr>
                <a:t>組上げ</a:t>
              </a:r>
            </a:p>
          </p:txBody>
        </p:sp>
        <p:sp>
          <p:nvSpPr>
            <p:cNvPr id="107" name="テキスト ボックス 106">
              <a:extLst>
                <a:ext uri="{FF2B5EF4-FFF2-40B4-BE49-F238E27FC236}">
                  <a16:creationId xmlns:a16="http://schemas.microsoft.com/office/drawing/2014/main" id="{4B1A33E1-6214-4A2D-6283-AB255EE24983}"/>
                </a:ext>
              </a:extLst>
            </p:cNvPr>
            <p:cNvSpPr txBox="1"/>
            <p:nvPr/>
          </p:nvSpPr>
          <p:spPr>
            <a:xfrm>
              <a:off x="246209" y="3453025"/>
              <a:ext cx="1490663" cy="253916"/>
            </a:xfrm>
            <a:prstGeom prst="rect">
              <a:avLst/>
            </a:prstGeom>
            <a:noFill/>
          </p:spPr>
          <p:txBody>
            <a:bodyPr wrap="square" rtlCol="0">
              <a:spAutoFit/>
            </a:bodyPr>
            <a:lstStyle/>
            <a:p>
              <a:pPr algn="ctr"/>
              <a:r>
                <a:rPr kumimoji="1" lang="ja-JP" altLang="en-US" sz="1050" b="1" dirty="0">
                  <a:latin typeface="+mn-ea"/>
                </a:rPr>
                <a:t>計画書の</a:t>
              </a:r>
            </a:p>
          </p:txBody>
        </p:sp>
      </p:grpSp>
      <p:grpSp>
        <p:nvGrpSpPr>
          <p:cNvPr id="111" name="グループ化 110">
            <a:extLst>
              <a:ext uri="{FF2B5EF4-FFF2-40B4-BE49-F238E27FC236}">
                <a16:creationId xmlns:a16="http://schemas.microsoft.com/office/drawing/2014/main" id="{7417A8B9-8283-62CC-C0A7-5A38026A2E0C}"/>
              </a:ext>
            </a:extLst>
          </p:cNvPr>
          <p:cNvGrpSpPr/>
          <p:nvPr/>
        </p:nvGrpSpPr>
        <p:grpSpPr>
          <a:xfrm>
            <a:off x="91443" y="5927347"/>
            <a:ext cx="1490663" cy="806827"/>
            <a:chOff x="2561000" y="4134743"/>
            <a:chExt cx="1490663" cy="806827"/>
          </a:xfrm>
        </p:grpSpPr>
        <p:sp>
          <p:nvSpPr>
            <p:cNvPr id="108" name="四角形: 角を丸くする 107">
              <a:extLst>
                <a:ext uri="{FF2B5EF4-FFF2-40B4-BE49-F238E27FC236}">
                  <a16:creationId xmlns:a16="http://schemas.microsoft.com/office/drawing/2014/main" id="{CE4571EB-D18B-A9F5-B521-B54F5C752BF4}"/>
                </a:ext>
              </a:extLst>
            </p:cNvPr>
            <p:cNvSpPr/>
            <p:nvPr/>
          </p:nvSpPr>
          <p:spPr>
            <a:xfrm>
              <a:off x="2705926" y="4134743"/>
              <a:ext cx="1209094" cy="791091"/>
            </a:xfrm>
            <a:prstGeom prst="roundRect">
              <a:avLst>
                <a:gd name="adj" fmla="val 4902"/>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09" name="テキスト ボックス 108">
              <a:extLst>
                <a:ext uri="{FF2B5EF4-FFF2-40B4-BE49-F238E27FC236}">
                  <a16:creationId xmlns:a16="http://schemas.microsoft.com/office/drawing/2014/main" id="{09EB4E09-5FE0-C5E9-4B63-63DA56284F67}"/>
                </a:ext>
              </a:extLst>
            </p:cNvPr>
            <p:cNvSpPr txBox="1"/>
            <p:nvPr/>
          </p:nvSpPr>
          <p:spPr>
            <a:xfrm>
              <a:off x="2659545" y="4295239"/>
              <a:ext cx="1300189" cy="646331"/>
            </a:xfrm>
            <a:prstGeom prst="rect">
              <a:avLst/>
            </a:prstGeom>
            <a:noFill/>
          </p:spPr>
          <p:txBody>
            <a:bodyPr wrap="square" rtlCol="0">
              <a:spAutoFit/>
            </a:bodyPr>
            <a:lstStyle/>
            <a:p>
              <a:pPr algn="ctr"/>
              <a:r>
                <a:rPr kumimoji="1" lang="ja-JP" altLang="en-US" sz="3600" b="1" dirty="0">
                  <a:latin typeface="+mn-ea"/>
                </a:rPr>
                <a:t>把握</a:t>
              </a:r>
            </a:p>
          </p:txBody>
        </p:sp>
        <p:sp>
          <p:nvSpPr>
            <p:cNvPr id="110" name="テキスト ボックス 109">
              <a:extLst>
                <a:ext uri="{FF2B5EF4-FFF2-40B4-BE49-F238E27FC236}">
                  <a16:creationId xmlns:a16="http://schemas.microsoft.com/office/drawing/2014/main" id="{754FFBBB-2397-24A1-B5A6-F1C167246787}"/>
                </a:ext>
              </a:extLst>
            </p:cNvPr>
            <p:cNvSpPr txBox="1"/>
            <p:nvPr/>
          </p:nvSpPr>
          <p:spPr>
            <a:xfrm>
              <a:off x="2561000" y="4172297"/>
              <a:ext cx="1490663" cy="253916"/>
            </a:xfrm>
            <a:prstGeom prst="rect">
              <a:avLst/>
            </a:prstGeom>
            <a:noFill/>
          </p:spPr>
          <p:txBody>
            <a:bodyPr wrap="square" rtlCol="0">
              <a:spAutoFit/>
            </a:bodyPr>
            <a:lstStyle/>
            <a:p>
              <a:pPr algn="ctr"/>
              <a:r>
                <a:rPr kumimoji="1" lang="ja-JP" altLang="en-US" sz="1050" b="1" dirty="0">
                  <a:latin typeface="+mn-ea"/>
                </a:rPr>
                <a:t>返済の実力を</a:t>
              </a:r>
            </a:p>
          </p:txBody>
        </p:sp>
      </p:grpSp>
      <p:grpSp>
        <p:nvGrpSpPr>
          <p:cNvPr id="113" name="グループ化 112">
            <a:extLst>
              <a:ext uri="{FF2B5EF4-FFF2-40B4-BE49-F238E27FC236}">
                <a16:creationId xmlns:a16="http://schemas.microsoft.com/office/drawing/2014/main" id="{73FC2B5C-7517-0371-E98D-D3CE913EBE35}"/>
              </a:ext>
            </a:extLst>
          </p:cNvPr>
          <p:cNvGrpSpPr/>
          <p:nvPr/>
        </p:nvGrpSpPr>
        <p:grpSpPr>
          <a:xfrm>
            <a:off x="91443" y="1192429"/>
            <a:ext cx="1490663" cy="811735"/>
            <a:chOff x="255734" y="2458514"/>
            <a:chExt cx="1490663" cy="811735"/>
          </a:xfrm>
        </p:grpSpPr>
        <p:sp>
          <p:nvSpPr>
            <p:cNvPr id="114" name="四角形: 角を丸くする 113">
              <a:extLst>
                <a:ext uri="{FF2B5EF4-FFF2-40B4-BE49-F238E27FC236}">
                  <a16:creationId xmlns:a16="http://schemas.microsoft.com/office/drawing/2014/main" id="{A45E40D7-2EFA-88FF-94BF-C3B27AA60CFB}"/>
                </a:ext>
              </a:extLst>
            </p:cNvPr>
            <p:cNvSpPr/>
            <p:nvPr/>
          </p:nvSpPr>
          <p:spPr>
            <a:xfrm>
              <a:off x="396518" y="2458514"/>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115" name="グループ化 114">
              <a:extLst>
                <a:ext uri="{FF2B5EF4-FFF2-40B4-BE49-F238E27FC236}">
                  <a16:creationId xmlns:a16="http://schemas.microsoft.com/office/drawing/2014/main" id="{298638CE-887D-92B1-DFF4-09BA331CC104}"/>
                </a:ext>
              </a:extLst>
            </p:cNvPr>
            <p:cNvGrpSpPr/>
            <p:nvPr/>
          </p:nvGrpSpPr>
          <p:grpSpPr>
            <a:xfrm>
              <a:off x="255734" y="2492797"/>
              <a:ext cx="1490663" cy="777452"/>
              <a:chOff x="255734" y="2492797"/>
              <a:chExt cx="1490663" cy="777452"/>
            </a:xfrm>
          </p:grpSpPr>
          <p:sp>
            <p:nvSpPr>
              <p:cNvPr id="116" name="テキスト ボックス 115">
                <a:extLst>
                  <a:ext uri="{FF2B5EF4-FFF2-40B4-BE49-F238E27FC236}">
                    <a16:creationId xmlns:a16="http://schemas.microsoft.com/office/drawing/2014/main" id="{73C7F42F-5DEF-AFBE-BFC5-E86F6799D90F}"/>
                  </a:ext>
                </a:extLst>
              </p:cNvPr>
              <p:cNvSpPr txBox="1"/>
              <p:nvPr/>
            </p:nvSpPr>
            <p:spPr>
              <a:xfrm>
                <a:off x="370022" y="2623918"/>
                <a:ext cx="1300189" cy="646331"/>
              </a:xfrm>
              <a:prstGeom prst="rect">
                <a:avLst/>
              </a:prstGeom>
              <a:noFill/>
            </p:spPr>
            <p:txBody>
              <a:bodyPr wrap="square" rtlCol="0">
                <a:spAutoFit/>
              </a:bodyPr>
              <a:lstStyle/>
              <a:p>
                <a:pPr algn="ctr"/>
                <a:r>
                  <a:rPr kumimoji="1" lang="ja-JP" altLang="en-US" sz="3600" b="1" dirty="0">
                    <a:latin typeface="+mn-ea"/>
                  </a:rPr>
                  <a:t>描く</a:t>
                </a:r>
              </a:p>
            </p:txBody>
          </p:sp>
          <p:sp>
            <p:nvSpPr>
              <p:cNvPr id="117" name="テキスト ボックス 116">
                <a:extLst>
                  <a:ext uri="{FF2B5EF4-FFF2-40B4-BE49-F238E27FC236}">
                    <a16:creationId xmlns:a16="http://schemas.microsoft.com/office/drawing/2014/main" id="{9B778C19-7981-A114-0A50-7B2D5930E4A7}"/>
                  </a:ext>
                </a:extLst>
              </p:cNvPr>
              <p:cNvSpPr txBox="1"/>
              <p:nvPr/>
            </p:nvSpPr>
            <p:spPr>
              <a:xfrm>
                <a:off x="255734" y="2492797"/>
                <a:ext cx="1490663" cy="253916"/>
              </a:xfrm>
              <a:prstGeom prst="rect">
                <a:avLst/>
              </a:prstGeom>
              <a:noFill/>
            </p:spPr>
            <p:txBody>
              <a:bodyPr wrap="square" rtlCol="0">
                <a:spAutoFit/>
              </a:bodyPr>
              <a:lstStyle/>
              <a:p>
                <a:pPr algn="ctr"/>
                <a:r>
                  <a:rPr kumimoji="1" lang="ja-JP" altLang="en-US" sz="1050" b="1" dirty="0">
                    <a:latin typeface="+mn-ea"/>
                  </a:rPr>
                  <a:t>ビジネス俯瞰図を</a:t>
                </a:r>
              </a:p>
            </p:txBody>
          </p:sp>
        </p:grpSp>
      </p:grpSp>
      <p:sp>
        <p:nvSpPr>
          <p:cNvPr id="118" name="テキスト ボックス 117">
            <a:extLst>
              <a:ext uri="{FF2B5EF4-FFF2-40B4-BE49-F238E27FC236}">
                <a16:creationId xmlns:a16="http://schemas.microsoft.com/office/drawing/2014/main" id="{4BA87A36-8C18-E052-F0D9-18A843988832}"/>
              </a:ext>
            </a:extLst>
          </p:cNvPr>
          <p:cNvSpPr txBox="1"/>
          <p:nvPr/>
        </p:nvSpPr>
        <p:spPr>
          <a:xfrm>
            <a:off x="1426826" y="1168240"/>
            <a:ext cx="8288179" cy="861774"/>
          </a:xfrm>
          <a:prstGeom prst="rect">
            <a:avLst/>
          </a:prstGeom>
          <a:noFill/>
        </p:spPr>
        <p:txBody>
          <a:bodyPr wrap="square" rtlCol="0">
            <a:spAutoFit/>
          </a:bodyPr>
          <a:lstStyle/>
          <a:p>
            <a:r>
              <a:rPr kumimoji="1" lang="ja-JP" altLang="en-US" sz="1000" dirty="0">
                <a:latin typeface="+mn-ea"/>
              </a:rPr>
              <a:t>□　理解しているつもりでも気づいていないことも多い。支援者側の理解も進む（例：大口取引先の割合等）</a:t>
            </a:r>
            <a:endParaRPr kumimoji="1" lang="en-US" altLang="ja-JP" sz="1000" dirty="0">
              <a:latin typeface="+mn-ea"/>
            </a:endParaRPr>
          </a:p>
          <a:p>
            <a:r>
              <a:rPr kumimoji="1" lang="ja-JP" altLang="en-US" sz="1000" dirty="0">
                <a:latin typeface="+mn-ea"/>
              </a:rPr>
              <a:t>□　“どこから”“どのぐらい”の仕事を受注し、“どこから”“どのぐらい”の仕入れを実施しているか？（仕事の流れ）</a:t>
            </a:r>
            <a:endParaRPr kumimoji="1" lang="en-US" altLang="ja-JP" sz="1000" dirty="0">
              <a:latin typeface="+mn-ea"/>
            </a:endParaRPr>
          </a:p>
          <a:p>
            <a:r>
              <a:rPr kumimoji="1" lang="ja-JP" altLang="en-US" sz="1000" dirty="0">
                <a:latin typeface="+mn-ea"/>
              </a:rPr>
              <a:t>□　売上の入金条件や大口取引先の支払条件、人件費や地代等の主要な経費の支払日等（資金の流れ）</a:t>
            </a:r>
            <a:endParaRPr kumimoji="1" lang="en-US" altLang="ja-JP" sz="1000" dirty="0">
              <a:latin typeface="+mn-ea"/>
            </a:endParaRPr>
          </a:p>
          <a:p>
            <a:r>
              <a:rPr kumimoji="1" lang="ja-JP" altLang="en-US" sz="1000" dirty="0">
                <a:latin typeface="+mn-ea"/>
              </a:rPr>
              <a:t>□　業務の役割分担、担当者の人数等（組織の流れ）</a:t>
            </a:r>
            <a:endParaRPr kumimoji="1" lang="en-US" altLang="ja-JP" sz="1000" dirty="0">
              <a:latin typeface="+mn-ea"/>
            </a:endParaRPr>
          </a:p>
          <a:p>
            <a:r>
              <a:rPr kumimoji="1" lang="ja-JP" altLang="en-US" sz="1000" dirty="0">
                <a:latin typeface="+mn-ea"/>
              </a:rPr>
              <a:t>□　計画書に作成が義務付けられていない場合でも、手書きで構わないのでビジネスモデル俯瞰図を描く（経営改善の基礎マップの役割） </a:t>
            </a:r>
            <a:endParaRPr kumimoji="1" lang="en-US" altLang="ja-JP" sz="1000" dirty="0">
              <a:latin typeface="+mn-ea"/>
            </a:endParaRPr>
          </a:p>
        </p:txBody>
      </p:sp>
      <p:sp>
        <p:nvSpPr>
          <p:cNvPr id="119" name="テキスト ボックス 118">
            <a:extLst>
              <a:ext uri="{FF2B5EF4-FFF2-40B4-BE49-F238E27FC236}">
                <a16:creationId xmlns:a16="http://schemas.microsoft.com/office/drawing/2014/main" id="{EF410C07-D14B-0B30-95AF-E3421F2E66C0}"/>
              </a:ext>
            </a:extLst>
          </p:cNvPr>
          <p:cNvSpPr txBox="1"/>
          <p:nvPr/>
        </p:nvSpPr>
        <p:spPr>
          <a:xfrm>
            <a:off x="1426826" y="2122824"/>
            <a:ext cx="8258038" cy="861774"/>
          </a:xfrm>
          <a:prstGeom prst="rect">
            <a:avLst/>
          </a:prstGeom>
          <a:noFill/>
        </p:spPr>
        <p:txBody>
          <a:bodyPr wrap="square" rtlCol="0">
            <a:spAutoFit/>
          </a:bodyPr>
          <a:lstStyle/>
          <a:p>
            <a:r>
              <a:rPr kumimoji="1" lang="ja-JP" altLang="en-US" sz="1000" dirty="0">
                <a:latin typeface="+mn-ea"/>
              </a:rPr>
              <a:t>□　金融機関が求める結果に誘導するようなヒアリングではなく、“現場の肌感覚</a:t>
            </a:r>
            <a:r>
              <a:rPr kumimoji="1" lang="en-US" altLang="ja-JP" sz="1000" dirty="0">
                <a:latin typeface="+mn-ea"/>
              </a:rPr>
              <a:t>”</a:t>
            </a:r>
            <a:r>
              <a:rPr kumimoji="1" lang="ja-JP" altLang="en-US" sz="1000" dirty="0">
                <a:latin typeface="+mn-ea"/>
              </a:rPr>
              <a:t>を聴くことを心がける</a:t>
            </a:r>
            <a:endParaRPr kumimoji="1" lang="en-US" altLang="ja-JP" sz="1000" dirty="0">
              <a:latin typeface="+mn-ea"/>
            </a:endParaRPr>
          </a:p>
          <a:p>
            <a:r>
              <a:rPr kumimoji="1" lang="ja-JP" altLang="en-US" sz="1000" dirty="0">
                <a:latin typeface="+mn-ea"/>
              </a:rPr>
              <a:t>□　各業種の“キーマン”や“現場の従業員”に可能な限りヒアリングする（社長や経理部長だけのヒアリングは避ける）</a:t>
            </a:r>
            <a:endParaRPr kumimoji="1" lang="en-US" altLang="ja-JP" sz="1000" dirty="0">
              <a:latin typeface="+mn-ea"/>
            </a:endParaRPr>
          </a:p>
          <a:p>
            <a:r>
              <a:rPr kumimoji="1" lang="ja-JP" altLang="en-US" sz="1000" dirty="0">
                <a:latin typeface="+mn-ea"/>
              </a:rPr>
              <a:t>□　「去年よりは厳しいと思う」「それなりに仕事はあると思うよ」など感覚による回答が多いので、以下の対話につなげるとよい</a:t>
            </a:r>
            <a:endParaRPr kumimoji="1" lang="en-US" altLang="ja-JP" sz="1000" dirty="0">
              <a:latin typeface="+mn-ea"/>
            </a:endParaRPr>
          </a:p>
          <a:p>
            <a:r>
              <a:rPr kumimoji="1" lang="ja-JP" altLang="en-US" sz="1000" dirty="0">
                <a:latin typeface="+mn-ea"/>
              </a:rPr>
              <a:t>□　</a:t>
            </a:r>
            <a:r>
              <a:rPr kumimoji="1" lang="ja-JP" altLang="en-US" sz="1000" spc="-30" dirty="0">
                <a:latin typeface="+mn-ea"/>
              </a:rPr>
              <a:t>「</a:t>
            </a:r>
            <a:r>
              <a:rPr kumimoji="1" lang="en-US" altLang="ja-JP" sz="1000" spc="-30" dirty="0">
                <a:latin typeface="+mn-ea"/>
              </a:rPr>
              <a:t>…</a:t>
            </a:r>
            <a:r>
              <a:rPr kumimoji="1" lang="ja-JP" altLang="en-US" sz="1000" spc="-30" dirty="0">
                <a:latin typeface="+mn-ea"/>
              </a:rPr>
              <a:t>では一応〇割減ぐらいで考えてよいですか？」「昨年同等の売上と見立ててよいですか？」など、こちらから“目安”を投げかけると</a:t>
            </a:r>
            <a:endParaRPr kumimoji="1" lang="en-US" altLang="ja-JP" sz="1000" spc="-30" dirty="0">
              <a:latin typeface="+mn-ea"/>
            </a:endParaRPr>
          </a:p>
          <a:p>
            <a:r>
              <a:rPr kumimoji="1" lang="ja-JP" altLang="en-US" sz="1000" spc="-30" dirty="0">
                <a:latin typeface="+mn-ea"/>
              </a:rPr>
              <a:t>　　定量化した情報になりやすい（「来年の売上の見込みは前年比〇％ですか？」といきなり質問することは避けましょう） </a:t>
            </a:r>
            <a:endParaRPr kumimoji="1" lang="en-US" altLang="ja-JP" sz="1000" spc="-30" dirty="0">
              <a:latin typeface="+mn-ea"/>
            </a:endParaRPr>
          </a:p>
        </p:txBody>
      </p:sp>
      <p:sp>
        <p:nvSpPr>
          <p:cNvPr id="2" name="テキスト ボックス 1">
            <a:extLst>
              <a:ext uri="{FF2B5EF4-FFF2-40B4-BE49-F238E27FC236}">
                <a16:creationId xmlns:a16="http://schemas.microsoft.com/office/drawing/2014/main" id="{B8188ED4-47E1-962A-78A9-8D763106B329}"/>
              </a:ext>
            </a:extLst>
          </p:cNvPr>
          <p:cNvSpPr txBox="1"/>
          <p:nvPr/>
        </p:nvSpPr>
        <p:spPr>
          <a:xfrm>
            <a:off x="1426826" y="3045476"/>
            <a:ext cx="8288179" cy="861774"/>
          </a:xfrm>
          <a:prstGeom prst="rect">
            <a:avLst/>
          </a:prstGeom>
          <a:noFill/>
        </p:spPr>
        <p:txBody>
          <a:bodyPr wrap="square" rtlCol="0">
            <a:spAutoFit/>
          </a:bodyPr>
          <a:lstStyle/>
          <a:p>
            <a:r>
              <a:rPr kumimoji="1" lang="ja-JP" altLang="en-US" sz="1000" dirty="0">
                <a:latin typeface="+mn-ea"/>
              </a:rPr>
              <a:t>□　キーマンや現場を含むヒアリング結果に基づいて、数字を積み上げる（実態を反映した数字を積算）</a:t>
            </a:r>
            <a:endParaRPr kumimoji="1" lang="en-US" altLang="ja-JP" sz="1000" dirty="0">
              <a:latin typeface="+mn-ea"/>
            </a:endParaRPr>
          </a:p>
          <a:p>
            <a:r>
              <a:rPr kumimoji="1" lang="ja-JP" altLang="en-US" sz="1000" dirty="0">
                <a:latin typeface="+mn-ea"/>
              </a:rPr>
              <a:t>□　あくまでも試算なので、大まかな傾向がつかめればよい（精緻な計画策定に傾注しすぎて時間をかけ過ぎない）</a:t>
            </a:r>
            <a:endParaRPr kumimoji="1" lang="en-US" altLang="ja-JP" sz="1000" dirty="0">
              <a:latin typeface="+mn-ea"/>
            </a:endParaRPr>
          </a:p>
          <a:p>
            <a:r>
              <a:rPr kumimoji="1" lang="ja-JP" altLang="en-US" sz="1000" dirty="0">
                <a:latin typeface="+mn-ea"/>
              </a:rPr>
              <a:t>□　粗利益率等は、ヒアリング等で反映できる情報がない限り、前年並み（数年の平均でもよいし、直近の数値でもよい）等で仮置きに</a:t>
            </a:r>
            <a:endParaRPr kumimoji="1" lang="en-US" altLang="ja-JP" sz="1000" dirty="0">
              <a:latin typeface="+mn-ea"/>
            </a:endParaRPr>
          </a:p>
          <a:p>
            <a:r>
              <a:rPr kumimoji="1" lang="ja-JP" altLang="en-US" sz="1000" spc="-10" dirty="0">
                <a:latin typeface="+mn-ea"/>
              </a:rPr>
              <a:t>　　なる</a:t>
            </a:r>
            <a:r>
              <a:rPr kumimoji="1" lang="ja-JP" altLang="en-US" sz="1000" dirty="0">
                <a:latin typeface="+mn-ea"/>
              </a:rPr>
              <a:t>ことが多い（中小企業には、精緻な個別原価計算データがないこともある</a:t>
            </a:r>
            <a:r>
              <a:rPr kumimoji="1" lang="ja-JP" altLang="en-US" sz="900" dirty="0">
                <a:latin typeface="+mn-ea"/>
              </a:rPr>
              <a:t>）</a:t>
            </a:r>
            <a:endParaRPr kumimoji="1" lang="en-US" altLang="ja-JP" sz="900" dirty="0">
              <a:latin typeface="+mn-ea"/>
            </a:endParaRPr>
          </a:p>
          <a:p>
            <a:r>
              <a:rPr kumimoji="1" lang="ja-JP" altLang="en-US" sz="1000" dirty="0">
                <a:latin typeface="+mn-ea"/>
              </a:rPr>
              <a:t>□　経費もヒアリングで知りえた増減以外の要素は、前年並みで仮置きになることが多い（変動予想が困難な科目が多いため） </a:t>
            </a:r>
            <a:endParaRPr kumimoji="1" lang="en-US" altLang="ja-JP" sz="1000" dirty="0">
              <a:latin typeface="+mn-ea"/>
            </a:endParaRPr>
          </a:p>
        </p:txBody>
      </p:sp>
      <p:sp>
        <p:nvSpPr>
          <p:cNvPr id="3" name="テキスト ボックス 2">
            <a:extLst>
              <a:ext uri="{FF2B5EF4-FFF2-40B4-BE49-F238E27FC236}">
                <a16:creationId xmlns:a16="http://schemas.microsoft.com/office/drawing/2014/main" id="{62825D88-ADEE-6CA5-9CD0-42F4D2AF4B16}"/>
              </a:ext>
            </a:extLst>
          </p:cNvPr>
          <p:cNvSpPr txBox="1"/>
          <p:nvPr/>
        </p:nvSpPr>
        <p:spPr>
          <a:xfrm>
            <a:off x="1426826" y="4015217"/>
            <a:ext cx="8288179" cy="861774"/>
          </a:xfrm>
          <a:prstGeom prst="rect">
            <a:avLst/>
          </a:prstGeom>
          <a:noFill/>
        </p:spPr>
        <p:txBody>
          <a:bodyPr wrap="square" rtlCol="0">
            <a:spAutoFit/>
          </a:bodyPr>
          <a:lstStyle/>
          <a:p>
            <a:r>
              <a:rPr kumimoji="1" lang="ja-JP" altLang="en-US" sz="1000" dirty="0">
                <a:latin typeface="+mn-ea"/>
              </a:rPr>
              <a:t>□　“現場の肌感覚”の積み上げが、売上前年比</a:t>
            </a:r>
            <a:r>
              <a:rPr kumimoji="1" lang="en-US" altLang="ja-JP" sz="1000" dirty="0">
                <a:latin typeface="+mn-ea"/>
              </a:rPr>
              <a:t>150</a:t>
            </a:r>
            <a:r>
              <a:rPr kumimoji="1" lang="ja-JP" altLang="en-US" sz="1000" dirty="0">
                <a:latin typeface="+mn-ea"/>
              </a:rPr>
              <a:t>％になる場合もあるし、最終損益が大きくマイナスになる場合もある</a:t>
            </a:r>
            <a:endParaRPr kumimoji="1" lang="en-US" altLang="ja-JP" sz="1000" dirty="0">
              <a:latin typeface="+mn-ea"/>
            </a:endParaRPr>
          </a:p>
          <a:p>
            <a:r>
              <a:rPr kumimoji="1" lang="ja-JP" altLang="en-US" sz="1000" dirty="0">
                <a:latin typeface="+mn-ea"/>
              </a:rPr>
              <a:t>□　それらの“合計”が非現実的な数値だった場合、「試算」とビジネスモデル俯瞰図を基に対策を協議することになる</a:t>
            </a:r>
            <a:endParaRPr kumimoji="1" lang="en-US" altLang="ja-JP" sz="1000" dirty="0">
              <a:latin typeface="+mn-ea"/>
            </a:endParaRPr>
          </a:p>
          <a:p>
            <a:r>
              <a:rPr kumimoji="1" lang="ja-JP" altLang="en-US" sz="1000" dirty="0">
                <a:latin typeface="+mn-ea"/>
              </a:rPr>
              <a:t>□　不足を埋める場合は、売上高のみで埋め合わせすることなく、売上・利益率・経費をバランス良く俯瞰して検討する</a:t>
            </a:r>
            <a:endParaRPr kumimoji="1" lang="en-US" altLang="ja-JP" sz="1000" dirty="0">
              <a:latin typeface="+mn-ea"/>
            </a:endParaRPr>
          </a:p>
          <a:p>
            <a:r>
              <a:rPr kumimoji="1" lang="ja-JP" altLang="en-US" sz="1000" dirty="0">
                <a:latin typeface="+mn-ea"/>
              </a:rPr>
              <a:t>□　キーマン・現場へのヒアリング→試算→過不足の検討の繰り返しによって、数値の全体像を固めていく</a:t>
            </a:r>
            <a:endParaRPr kumimoji="1" lang="en-US" altLang="ja-JP" sz="1000" dirty="0">
              <a:latin typeface="+mn-ea"/>
            </a:endParaRPr>
          </a:p>
          <a:p>
            <a:r>
              <a:rPr kumimoji="1" lang="ja-JP" altLang="en-US" sz="1000" dirty="0">
                <a:latin typeface="+mn-ea"/>
              </a:rPr>
              <a:t>　　（上記のプロセスが目標数値の浸透を促進する） </a:t>
            </a:r>
            <a:endParaRPr kumimoji="1" lang="en-US" altLang="ja-JP" sz="1000" dirty="0">
              <a:latin typeface="+mn-ea"/>
            </a:endParaRPr>
          </a:p>
        </p:txBody>
      </p:sp>
      <p:sp>
        <p:nvSpPr>
          <p:cNvPr id="4" name="テキスト ボックス 3">
            <a:extLst>
              <a:ext uri="{FF2B5EF4-FFF2-40B4-BE49-F238E27FC236}">
                <a16:creationId xmlns:a16="http://schemas.microsoft.com/office/drawing/2014/main" id="{2DFFD39B-C8C9-CABE-E327-CF6510B4ACBF}"/>
              </a:ext>
            </a:extLst>
          </p:cNvPr>
          <p:cNvSpPr txBox="1"/>
          <p:nvPr/>
        </p:nvSpPr>
        <p:spPr>
          <a:xfrm>
            <a:off x="1426826" y="4947875"/>
            <a:ext cx="8550721" cy="861774"/>
          </a:xfrm>
          <a:prstGeom prst="rect">
            <a:avLst/>
          </a:prstGeom>
          <a:noFill/>
        </p:spPr>
        <p:txBody>
          <a:bodyPr wrap="square" rtlCol="0">
            <a:spAutoFit/>
          </a:bodyPr>
          <a:lstStyle/>
          <a:p>
            <a:r>
              <a:rPr kumimoji="1" lang="ja-JP" altLang="en-US" sz="1000" dirty="0">
                <a:latin typeface="+mn-ea"/>
              </a:rPr>
              <a:t>□　利用する支援策により計画書に規定フォーマットがある場合は、それを利用する</a:t>
            </a:r>
            <a:endParaRPr kumimoji="1" lang="en-US" altLang="ja-JP" sz="1000" dirty="0">
              <a:latin typeface="+mn-ea"/>
            </a:endParaRPr>
          </a:p>
          <a:p>
            <a:r>
              <a:rPr kumimoji="1" lang="ja-JP" altLang="en-US" sz="1000" dirty="0">
                <a:latin typeface="+mn-ea"/>
              </a:rPr>
              <a:t>□　</a:t>
            </a:r>
            <a:r>
              <a:rPr kumimoji="1" lang="ja-JP" altLang="en-US" sz="1000" spc="-10" dirty="0">
                <a:latin typeface="+mn-ea"/>
              </a:rPr>
              <a:t>フォーマットがない場合には、計画書を自作することになるが、社長や企業が計画の全体像を理解をすることを心がけて、できる限り</a:t>
            </a:r>
            <a:endParaRPr kumimoji="1" lang="en-US" altLang="ja-JP" sz="1000" spc="-10" dirty="0">
              <a:latin typeface="+mn-ea"/>
            </a:endParaRPr>
          </a:p>
          <a:p>
            <a:r>
              <a:rPr kumimoji="1" lang="ja-JP" altLang="en-US" sz="1000" spc="-30" dirty="0">
                <a:latin typeface="+mn-ea"/>
              </a:rPr>
              <a:t>　　簡潔に金融用語や専門用語を多用しないように十分に注意をする</a:t>
            </a:r>
            <a:endParaRPr kumimoji="1" lang="en-US" altLang="ja-JP" sz="1000" spc="-30" dirty="0">
              <a:latin typeface="+mn-ea"/>
            </a:endParaRPr>
          </a:p>
          <a:p>
            <a:r>
              <a:rPr kumimoji="1" lang="ja-JP" altLang="en-US" sz="1000" dirty="0">
                <a:latin typeface="+mn-ea"/>
              </a:rPr>
              <a:t>□　アクションプランも、現場やキーマンからのヒアリング結果を中心に実行可能な内容にする</a:t>
            </a:r>
            <a:endParaRPr kumimoji="1" lang="en-US" altLang="ja-JP" sz="1000" dirty="0">
              <a:latin typeface="+mn-ea"/>
            </a:endParaRPr>
          </a:p>
          <a:p>
            <a:r>
              <a:rPr kumimoji="1" lang="ja-JP" altLang="en-US" sz="1000" dirty="0">
                <a:latin typeface="+mn-ea"/>
              </a:rPr>
              <a:t>□　必ず会社（関係者は全員同席）と、計画書の読み合わせを実施する </a:t>
            </a:r>
            <a:endParaRPr kumimoji="1" lang="en-US" altLang="ja-JP" sz="1000" dirty="0">
              <a:latin typeface="+mn-ea"/>
            </a:endParaRPr>
          </a:p>
        </p:txBody>
      </p:sp>
      <p:sp>
        <p:nvSpPr>
          <p:cNvPr id="8" name="テキスト ボックス 7">
            <a:extLst>
              <a:ext uri="{FF2B5EF4-FFF2-40B4-BE49-F238E27FC236}">
                <a16:creationId xmlns:a16="http://schemas.microsoft.com/office/drawing/2014/main" id="{6FB7D43E-A4F2-C100-4E70-0B1D234E21D7}"/>
              </a:ext>
            </a:extLst>
          </p:cNvPr>
          <p:cNvSpPr txBox="1"/>
          <p:nvPr/>
        </p:nvSpPr>
        <p:spPr>
          <a:xfrm>
            <a:off x="1426826" y="5913952"/>
            <a:ext cx="3351438" cy="861774"/>
          </a:xfrm>
          <a:prstGeom prst="rect">
            <a:avLst/>
          </a:prstGeom>
          <a:noFill/>
        </p:spPr>
        <p:txBody>
          <a:bodyPr wrap="square" rtlCol="0">
            <a:spAutoFit/>
          </a:bodyPr>
          <a:lstStyle/>
          <a:p>
            <a:r>
              <a:rPr kumimoji="1" lang="ja-JP" altLang="en-US" sz="1000" dirty="0">
                <a:latin typeface="+mn-ea"/>
              </a:rPr>
              <a:t>□　どの程度の額であれば返済できるか？</a:t>
            </a:r>
            <a:endParaRPr kumimoji="1" lang="en-US" altLang="ja-JP" sz="1000" dirty="0">
              <a:latin typeface="+mn-ea"/>
            </a:endParaRPr>
          </a:p>
          <a:p>
            <a:r>
              <a:rPr kumimoji="1" lang="ja-JP" altLang="en-US" sz="1000" dirty="0">
                <a:latin typeface="+mn-ea"/>
              </a:rPr>
              <a:t>□　社長自らがしっかりと把握する必要がある</a:t>
            </a:r>
            <a:endParaRPr kumimoji="1" lang="en-US" altLang="ja-JP" sz="1000" dirty="0">
              <a:latin typeface="+mn-ea"/>
            </a:endParaRPr>
          </a:p>
          <a:p>
            <a:r>
              <a:rPr kumimoji="1" lang="ja-JP" altLang="en-US" sz="1000" dirty="0">
                <a:latin typeface="+mn-ea"/>
              </a:rPr>
              <a:t>□　ヒアリングベースの積上げを基にした実力</a:t>
            </a:r>
            <a:endParaRPr kumimoji="1" lang="en-US" altLang="ja-JP" sz="1000" dirty="0">
              <a:latin typeface="+mn-ea"/>
            </a:endParaRPr>
          </a:p>
          <a:p>
            <a:r>
              <a:rPr kumimoji="1" lang="ja-JP" altLang="en-US" sz="1000" dirty="0">
                <a:latin typeface="+mn-ea"/>
              </a:rPr>
              <a:t>□　簡易</a:t>
            </a:r>
            <a:r>
              <a:rPr kumimoji="1" lang="en-US" altLang="ja-JP" sz="1000" dirty="0">
                <a:latin typeface="+mn-ea"/>
              </a:rPr>
              <a:t>CF</a:t>
            </a:r>
            <a:r>
              <a:rPr kumimoji="1" lang="ja-JP" altLang="en-US" sz="1000" dirty="0">
                <a:latin typeface="+mn-ea"/>
              </a:rPr>
              <a:t>の全てを返済に充てる計画は避ける</a:t>
            </a:r>
            <a:endParaRPr kumimoji="1" lang="en-US" altLang="ja-JP" sz="1000" dirty="0">
              <a:latin typeface="+mn-ea"/>
            </a:endParaRPr>
          </a:p>
          <a:p>
            <a:r>
              <a:rPr kumimoji="1" lang="ja-JP" altLang="en-US" sz="1000" spc="-200" dirty="0">
                <a:latin typeface="+mn-ea"/>
              </a:rPr>
              <a:t>　　    </a:t>
            </a:r>
            <a:r>
              <a:rPr kumimoji="1" lang="en-US" altLang="ja-JP" sz="1000" spc="-150" dirty="0">
                <a:latin typeface="+mn-ea"/>
              </a:rPr>
              <a:t>※</a:t>
            </a:r>
            <a:r>
              <a:rPr kumimoji="1" lang="ja-JP" altLang="en-US" sz="1000" spc="-150" dirty="0">
                <a:latin typeface="+mn-ea"/>
              </a:rPr>
              <a:t>  事業継続に必要な設備投資等の“余力</a:t>
            </a:r>
            <a:r>
              <a:rPr kumimoji="1" lang="en-US" altLang="ja-JP" sz="1000" spc="-150" dirty="0">
                <a:latin typeface="+mn-ea"/>
              </a:rPr>
              <a:t>CF</a:t>
            </a:r>
            <a:r>
              <a:rPr kumimoji="1" lang="ja-JP" altLang="en-US" sz="1000" spc="-150" dirty="0">
                <a:latin typeface="+mn-ea"/>
              </a:rPr>
              <a:t>”の必要性</a:t>
            </a:r>
            <a:r>
              <a:rPr kumimoji="1" lang="ja-JP" altLang="en-US" sz="1000" dirty="0">
                <a:latin typeface="+mn-ea"/>
              </a:rPr>
              <a:t> </a:t>
            </a:r>
            <a:endParaRPr kumimoji="1" lang="en-US" altLang="ja-JP" sz="1000" dirty="0">
              <a:latin typeface="+mn-ea"/>
            </a:endParaRPr>
          </a:p>
        </p:txBody>
      </p:sp>
      <p:pic>
        <p:nvPicPr>
          <p:cNvPr id="9" name="図 8">
            <a:extLst>
              <a:ext uri="{FF2B5EF4-FFF2-40B4-BE49-F238E27FC236}">
                <a16:creationId xmlns:a16="http://schemas.microsoft.com/office/drawing/2014/main" id="{E411481C-36C4-6693-8B63-57B1440E51D0}"/>
              </a:ext>
            </a:extLst>
          </p:cNvPr>
          <p:cNvPicPr>
            <a:picLocks noChangeAspect="1"/>
          </p:cNvPicPr>
          <p:nvPr/>
        </p:nvPicPr>
        <p:blipFill>
          <a:blip r:embed="rId2"/>
          <a:stretch>
            <a:fillRect/>
          </a:stretch>
        </p:blipFill>
        <p:spPr>
          <a:xfrm>
            <a:off x="4304462" y="5866124"/>
            <a:ext cx="1917700" cy="933450"/>
          </a:xfrm>
          <a:prstGeom prst="rect">
            <a:avLst/>
          </a:prstGeom>
        </p:spPr>
      </p:pic>
      <p:sp>
        <p:nvSpPr>
          <p:cNvPr id="11" name="テキスト ボックス 10">
            <a:extLst>
              <a:ext uri="{FF2B5EF4-FFF2-40B4-BE49-F238E27FC236}">
                <a16:creationId xmlns:a16="http://schemas.microsoft.com/office/drawing/2014/main" id="{B9C25F06-CD4E-52E1-8074-681705C3C37D}"/>
              </a:ext>
            </a:extLst>
          </p:cNvPr>
          <p:cNvSpPr txBox="1"/>
          <p:nvPr/>
        </p:nvSpPr>
        <p:spPr>
          <a:xfrm>
            <a:off x="6338192" y="6092239"/>
            <a:ext cx="3352885" cy="646331"/>
          </a:xfrm>
          <a:prstGeom prst="rect">
            <a:avLst/>
          </a:prstGeom>
          <a:noFill/>
        </p:spPr>
        <p:txBody>
          <a:bodyPr wrap="square" rtlCol="0">
            <a:spAutoFit/>
          </a:bodyPr>
          <a:lstStyle/>
          <a:p>
            <a:r>
              <a:rPr kumimoji="1" lang="ja-JP" altLang="en-US" sz="900" dirty="0">
                <a:latin typeface="+mn-ea"/>
              </a:rPr>
              <a:t>“余力</a:t>
            </a:r>
            <a:r>
              <a:rPr kumimoji="1" lang="en-US" altLang="ja-JP" sz="900" dirty="0">
                <a:latin typeface="+mn-ea"/>
              </a:rPr>
              <a:t>CF</a:t>
            </a:r>
            <a:r>
              <a:rPr kumimoji="1" lang="ja-JP" altLang="en-US" sz="900" dirty="0">
                <a:latin typeface="+mn-ea"/>
              </a:rPr>
              <a:t>”とは、事業継続に最低限必要な設備投資や突発的な資金支出等を想定しています。確定している現金支出がない</a:t>
            </a:r>
            <a:r>
              <a:rPr kumimoji="1" lang="ja-JP" altLang="en-US" sz="900" spc="-20" dirty="0">
                <a:latin typeface="+mn-ea"/>
              </a:rPr>
              <a:t>限り、簡易</a:t>
            </a:r>
            <a:r>
              <a:rPr kumimoji="1" lang="en-US" altLang="ja-JP" sz="900" spc="-20" dirty="0">
                <a:latin typeface="+mn-ea"/>
              </a:rPr>
              <a:t>CF</a:t>
            </a:r>
            <a:r>
              <a:rPr kumimoji="1" lang="ja-JP" altLang="en-US" sz="900" spc="-20" dirty="0">
                <a:latin typeface="+mn-ea"/>
              </a:rPr>
              <a:t>の</a:t>
            </a:r>
            <a:r>
              <a:rPr kumimoji="1" lang="en-US" altLang="ja-JP" sz="900" spc="-20" dirty="0">
                <a:latin typeface="+mn-ea"/>
              </a:rPr>
              <a:t>20</a:t>
            </a:r>
            <a:r>
              <a:rPr kumimoji="1" lang="ja-JP" altLang="en-US" sz="900" spc="-20" dirty="0">
                <a:latin typeface="+mn-ea"/>
              </a:rPr>
              <a:t>～</a:t>
            </a:r>
            <a:r>
              <a:rPr kumimoji="1" lang="en-US" altLang="ja-JP" sz="900" spc="-20" dirty="0">
                <a:latin typeface="+mn-ea"/>
              </a:rPr>
              <a:t>30</a:t>
            </a:r>
            <a:r>
              <a:rPr kumimoji="1" lang="ja-JP" altLang="en-US" sz="900" spc="-20" dirty="0">
                <a:latin typeface="+mn-ea"/>
              </a:rPr>
              <a:t>％程度を見込み、その額を差引いた額</a:t>
            </a:r>
            <a:r>
              <a:rPr kumimoji="1" lang="ja-JP" altLang="en-US" sz="900" dirty="0">
                <a:latin typeface="+mn-ea"/>
              </a:rPr>
              <a:t>を実質返済原資と推計し返済計画に反映する手法です。</a:t>
            </a:r>
          </a:p>
        </p:txBody>
      </p:sp>
      <p:cxnSp>
        <p:nvCxnSpPr>
          <p:cNvPr id="7" name="直線コネクタ 6">
            <a:extLst>
              <a:ext uri="{FF2B5EF4-FFF2-40B4-BE49-F238E27FC236}">
                <a16:creationId xmlns:a16="http://schemas.microsoft.com/office/drawing/2014/main" id="{01221513-91E6-1756-F2DF-4966413DCB71}"/>
              </a:ext>
            </a:extLst>
          </p:cNvPr>
          <p:cNvCxnSpPr/>
          <p:nvPr/>
        </p:nvCxnSpPr>
        <p:spPr>
          <a:xfrm>
            <a:off x="178400" y="2060232"/>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D130A88-BA38-31C0-2482-A9A23895CD57}"/>
              </a:ext>
            </a:extLst>
          </p:cNvPr>
          <p:cNvCxnSpPr/>
          <p:nvPr/>
        </p:nvCxnSpPr>
        <p:spPr>
          <a:xfrm>
            <a:off x="168875" y="302143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EFE09FD-4676-75B5-CE7E-9D28211C85DF}"/>
              </a:ext>
            </a:extLst>
          </p:cNvPr>
          <p:cNvCxnSpPr/>
          <p:nvPr/>
        </p:nvCxnSpPr>
        <p:spPr>
          <a:xfrm>
            <a:off x="205731" y="396694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2A114A5-070D-C6A0-6E8C-502E56AF69CF}"/>
              </a:ext>
            </a:extLst>
          </p:cNvPr>
          <p:cNvCxnSpPr/>
          <p:nvPr/>
        </p:nvCxnSpPr>
        <p:spPr>
          <a:xfrm>
            <a:off x="185847" y="491884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63</a:t>
            </a:fld>
            <a:endParaRPr kumimoji="1" lang="ja-JP" altLang="en-US" dirty="0"/>
          </a:p>
        </p:txBody>
      </p:sp>
      <p:sp>
        <p:nvSpPr>
          <p:cNvPr id="51" name="正方形/長方形 50">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3" name="テキスト ボックス 52">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54" name="直線コネクタ 53">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②</a:t>
            </a:r>
          </a:p>
        </p:txBody>
      </p:sp>
      <p:sp>
        <p:nvSpPr>
          <p:cNvPr id="56" name="テキスト ボックス 55">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前ページで図示したフローの個別の内容を説明します。ここでは、前述のとおり「金融機関による計画策定支援の必要性が高いと予想されるケース」等の企業を想定しています。</a:t>
            </a:r>
            <a:endParaRPr kumimoji="1" lang="en-US" altLang="ja-JP" sz="1000" dirty="0"/>
          </a:p>
        </p:txBody>
      </p:sp>
      <p:cxnSp>
        <p:nvCxnSpPr>
          <p:cNvPr id="58" name="直線コネクタ 5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901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85552B1-A661-2742-FDFE-2729062AB625}"/>
              </a:ext>
            </a:extLst>
          </p:cNvPr>
          <p:cNvSpPr/>
          <p:nvPr/>
        </p:nvSpPr>
        <p:spPr>
          <a:xfrm>
            <a:off x="261761" y="1109840"/>
            <a:ext cx="1390651" cy="881747"/>
          </a:xfrm>
          <a:prstGeom prst="roundRect">
            <a:avLst>
              <a:gd name="adj" fmla="val 4902"/>
            </a:avLst>
          </a:prstGeom>
          <a:noFill/>
          <a:ln w="476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外部専門家</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策定の</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経営改善計画</a:t>
            </a:r>
            <a:endParaRPr kumimoji="1" lang="en-US" altLang="ja-JP" sz="1400" b="1" dirty="0">
              <a:solidFill>
                <a:schemeClr val="tx1"/>
              </a:solidFill>
              <a:latin typeface="+mn-ea"/>
            </a:endParaRPr>
          </a:p>
        </p:txBody>
      </p:sp>
      <p:sp>
        <p:nvSpPr>
          <p:cNvPr id="11" name="矢印: 右 10">
            <a:extLst>
              <a:ext uri="{FF2B5EF4-FFF2-40B4-BE49-F238E27FC236}">
                <a16:creationId xmlns:a16="http://schemas.microsoft.com/office/drawing/2014/main" id="{34E2C1F5-7966-2275-D5C2-61EAF053DAF7}"/>
              </a:ext>
            </a:extLst>
          </p:cNvPr>
          <p:cNvSpPr/>
          <p:nvPr/>
        </p:nvSpPr>
        <p:spPr>
          <a:xfrm>
            <a:off x="1767754" y="1176518"/>
            <a:ext cx="771525" cy="83819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4EEF73D-7F14-A773-589D-7460F1A744A4}"/>
              </a:ext>
            </a:extLst>
          </p:cNvPr>
          <p:cNvSpPr txBox="1"/>
          <p:nvPr/>
        </p:nvSpPr>
        <p:spPr>
          <a:xfrm>
            <a:off x="2539279" y="1090790"/>
            <a:ext cx="7224716" cy="1015663"/>
          </a:xfrm>
          <a:prstGeom prst="rect">
            <a:avLst/>
          </a:prstGeom>
          <a:noFill/>
        </p:spPr>
        <p:txBody>
          <a:bodyPr wrap="square" rtlCol="0">
            <a:spAutoFit/>
          </a:bodyPr>
          <a:lstStyle/>
          <a:p>
            <a:r>
              <a:rPr kumimoji="1" lang="ja-JP" altLang="en-US" sz="1000" dirty="0">
                <a:latin typeface="+mn-ea"/>
              </a:rPr>
              <a:t>□　</a:t>
            </a:r>
            <a:r>
              <a:rPr kumimoji="1" lang="en-US" altLang="ja-JP" sz="1000" dirty="0">
                <a:latin typeface="+mn-ea"/>
              </a:rPr>
              <a:t>REVIC</a:t>
            </a:r>
            <a:r>
              <a:rPr kumimoji="1" lang="ja-JP" altLang="en-US" sz="1000" dirty="0">
                <a:latin typeface="+mn-ea"/>
              </a:rPr>
              <a:t>や中小企業活性化協議会事案等で、抜本再生時等に提示される「再生計画」は経営者責任への言及や、</a:t>
            </a:r>
          </a:p>
          <a:p>
            <a:r>
              <a:rPr kumimoji="1" lang="ja-JP" altLang="en-US" sz="1000" dirty="0">
                <a:latin typeface="+mn-ea"/>
              </a:rPr>
              <a:t>　　精緻な企業価値算定、中長期的な設備計画等、多岐にわたる内容であることが多い</a:t>
            </a:r>
            <a:endParaRPr kumimoji="1" lang="en-US" altLang="ja-JP" sz="1000" dirty="0">
              <a:latin typeface="+mn-ea"/>
            </a:endParaRPr>
          </a:p>
          <a:p>
            <a:r>
              <a:rPr kumimoji="1" lang="ja-JP" altLang="en-US" sz="1000" dirty="0">
                <a:latin typeface="+mn-ea"/>
              </a:rPr>
              <a:t>□　一方で、「早期経営改善計画書」のように前向きな行動計画を中心とする計画書もあり、幅が広い</a:t>
            </a:r>
            <a:endParaRPr kumimoji="1" lang="en-US" altLang="ja-JP" sz="1000" dirty="0">
              <a:latin typeface="+mn-ea"/>
            </a:endParaRPr>
          </a:p>
          <a:p>
            <a:r>
              <a:rPr kumimoji="1" lang="ja-JP" altLang="en-US" sz="1000" dirty="0">
                <a:latin typeface="+mn-ea"/>
              </a:rPr>
              <a:t>□　地域金融機関になじみの深い計画書は、</a:t>
            </a:r>
            <a:r>
              <a:rPr kumimoji="1" lang="en-US" altLang="ja-JP" sz="1000" dirty="0">
                <a:latin typeface="+mn-ea"/>
              </a:rPr>
              <a:t>405</a:t>
            </a:r>
            <a:r>
              <a:rPr kumimoji="1" lang="ja-JP" altLang="en-US" sz="1000" dirty="0">
                <a:latin typeface="+mn-ea"/>
              </a:rPr>
              <a:t>事業の「経営改善計画書」であると思われる</a:t>
            </a:r>
            <a:endParaRPr kumimoji="1" lang="en-US" altLang="ja-JP" sz="1000" dirty="0">
              <a:latin typeface="+mn-ea"/>
            </a:endParaRPr>
          </a:p>
          <a:p>
            <a:r>
              <a:rPr kumimoji="1" lang="ja-JP" altLang="en-US" sz="1000" dirty="0">
                <a:latin typeface="+mn-ea"/>
              </a:rPr>
              <a:t>□　計画策定を専門家に任せきりで無関心な企業もあれば、計画策定を契機に自社の見直しを積極的に行い、</a:t>
            </a:r>
          </a:p>
          <a:p>
            <a:r>
              <a:rPr kumimoji="1" lang="ja-JP" altLang="en-US" sz="1000" dirty="0">
                <a:latin typeface="+mn-ea"/>
              </a:rPr>
              <a:t>　　Ｖ字回復を達成する企業もあり、企業側の計画策定やその実施に関わる熱量にも大きな差異があることが現実</a:t>
            </a:r>
            <a:endParaRPr kumimoji="1" lang="en-US" altLang="ja-JP" sz="1000" dirty="0">
              <a:latin typeface="+mn-ea"/>
            </a:endParaRPr>
          </a:p>
        </p:txBody>
      </p:sp>
      <p:sp>
        <p:nvSpPr>
          <p:cNvPr id="14" name="テキスト ボックス 13">
            <a:extLst>
              <a:ext uri="{FF2B5EF4-FFF2-40B4-BE49-F238E27FC236}">
                <a16:creationId xmlns:a16="http://schemas.microsoft.com/office/drawing/2014/main" id="{6BB5588A-61D5-EBAB-57DC-3485684A3300}"/>
              </a:ext>
            </a:extLst>
          </p:cNvPr>
          <p:cNvSpPr txBox="1"/>
          <p:nvPr/>
        </p:nvSpPr>
        <p:spPr>
          <a:xfrm>
            <a:off x="354499" y="2126063"/>
            <a:ext cx="8910413" cy="415498"/>
          </a:xfrm>
          <a:prstGeom prst="rect">
            <a:avLst/>
          </a:prstGeom>
          <a:noFill/>
        </p:spPr>
        <p:txBody>
          <a:bodyPr wrap="square" rtlCol="0">
            <a:spAutoFit/>
          </a:bodyPr>
          <a:lstStyle/>
          <a:p>
            <a:r>
              <a:rPr kumimoji="1" lang="ja-JP" altLang="en-US" sz="1000" dirty="0">
                <a:latin typeface="+mn-ea"/>
              </a:rPr>
              <a:t>　提出される計画書の精度を簡単に見抜くことは困難です。ただし、企業がどの程度計画に関与しているか？どの程度、専門家に情報・状況を開示して策定されているか？などについては、一定程度の視点はあります。「達成可能性≒計画への熱意」と捉えて見極めることが現実的といえます。</a:t>
            </a:r>
            <a:endParaRPr kumimoji="1" lang="en-US" altLang="ja-JP" sz="1000" dirty="0">
              <a:latin typeface="+mn-ea"/>
            </a:endParaRPr>
          </a:p>
        </p:txBody>
      </p:sp>
      <p:grpSp>
        <p:nvGrpSpPr>
          <p:cNvPr id="28" name="グループ化 27">
            <a:extLst>
              <a:ext uri="{FF2B5EF4-FFF2-40B4-BE49-F238E27FC236}">
                <a16:creationId xmlns:a16="http://schemas.microsoft.com/office/drawing/2014/main" id="{FD1AF5E4-5708-6F1A-784B-078C1142E9CA}"/>
              </a:ext>
            </a:extLst>
          </p:cNvPr>
          <p:cNvGrpSpPr/>
          <p:nvPr/>
        </p:nvGrpSpPr>
        <p:grpSpPr>
          <a:xfrm>
            <a:off x="1197854" y="2703203"/>
            <a:ext cx="1234624" cy="623927"/>
            <a:chOff x="1269717" y="2659953"/>
            <a:chExt cx="1234624" cy="712586"/>
          </a:xfrm>
        </p:grpSpPr>
        <p:sp>
          <p:nvSpPr>
            <p:cNvPr id="18" name="四角形: 角を丸くする 17">
              <a:extLst>
                <a:ext uri="{FF2B5EF4-FFF2-40B4-BE49-F238E27FC236}">
                  <a16:creationId xmlns:a16="http://schemas.microsoft.com/office/drawing/2014/main" id="{47F82168-E506-6BC8-0D4E-E07812BB3089}"/>
                </a:ext>
              </a:extLst>
            </p:cNvPr>
            <p:cNvSpPr/>
            <p:nvPr/>
          </p:nvSpPr>
          <p:spPr>
            <a:xfrm>
              <a:off x="1376189" y="2659953"/>
              <a:ext cx="1019489" cy="712586"/>
            </a:xfrm>
            <a:prstGeom prst="roundRect">
              <a:avLst>
                <a:gd name="adj" fmla="val 8644"/>
              </a:avLst>
            </a:prstGeom>
            <a:no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F9F874A-F670-CEE2-B00D-F43E64FE852E}"/>
                </a:ext>
              </a:extLst>
            </p:cNvPr>
            <p:cNvSpPr txBox="1"/>
            <p:nvPr/>
          </p:nvSpPr>
          <p:spPr>
            <a:xfrm>
              <a:off x="1269717" y="2696279"/>
              <a:ext cx="1234624" cy="667871"/>
            </a:xfrm>
            <a:prstGeom prst="rect">
              <a:avLst/>
            </a:prstGeom>
            <a:noFill/>
          </p:spPr>
          <p:txBody>
            <a:bodyPr wrap="square" rtlCol="0">
              <a:spAutoFit/>
            </a:bodyPr>
            <a:lstStyle/>
            <a:p>
              <a:pPr algn="ctr"/>
              <a:r>
                <a:rPr kumimoji="1" lang="ja-JP" altLang="en-US" sz="3200" b="1" dirty="0">
                  <a:latin typeface="+mn-ea"/>
                </a:rPr>
                <a:t>理想</a:t>
              </a:r>
            </a:p>
          </p:txBody>
        </p:sp>
      </p:grpSp>
      <p:grpSp>
        <p:nvGrpSpPr>
          <p:cNvPr id="29" name="グループ化 28">
            <a:extLst>
              <a:ext uri="{FF2B5EF4-FFF2-40B4-BE49-F238E27FC236}">
                <a16:creationId xmlns:a16="http://schemas.microsoft.com/office/drawing/2014/main" id="{E9E1A895-6BF4-739A-581C-E7289BBED058}"/>
              </a:ext>
            </a:extLst>
          </p:cNvPr>
          <p:cNvGrpSpPr/>
          <p:nvPr/>
        </p:nvGrpSpPr>
        <p:grpSpPr>
          <a:xfrm>
            <a:off x="1171703" y="3581646"/>
            <a:ext cx="1234624" cy="623927"/>
            <a:chOff x="1268621" y="3737253"/>
            <a:chExt cx="1234624" cy="712586"/>
          </a:xfrm>
        </p:grpSpPr>
        <p:sp>
          <p:nvSpPr>
            <p:cNvPr id="22" name="四角形: 角を丸くする 21">
              <a:extLst>
                <a:ext uri="{FF2B5EF4-FFF2-40B4-BE49-F238E27FC236}">
                  <a16:creationId xmlns:a16="http://schemas.microsoft.com/office/drawing/2014/main" id="{CD4A632B-6C0E-07FF-854F-71F2956CE7FD}"/>
                </a:ext>
              </a:extLst>
            </p:cNvPr>
            <p:cNvSpPr/>
            <p:nvPr/>
          </p:nvSpPr>
          <p:spPr>
            <a:xfrm>
              <a:off x="1384618" y="3737253"/>
              <a:ext cx="1019489" cy="712586"/>
            </a:xfrm>
            <a:prstGeom prst="roundRect">
              <a:avLst>
                <a:gd name="adj" fmla="val 8644"/>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8DB77C90-7013-16D8-9E62-7D9FE9740A91}"/>
                </a:ext>
              </a:extLst>
            </p:cNvPr>
            <p:cNvSpPr txBox="1"/>
            <p:nvPr/>
          </p:nvSpPr>
          <p:spPr>
            <a:xfrm>
              <a:off x="1268621" y="3753175"/>
              <a:ext cx="1234624" cy="667871"/>
            </a:xfrm>
            <a:prstGeom prst="rect">
              <a:avLst/>
            </a:prstGeom>
            <a:noFill/>
          </p:spPr>
          <p:txBody>
            <a:bodyPr wrap="square" rtlCol="0">
              <a:spAutoFit/>
            </a:bodyPr>
            <a:lstStyle/>
            <a:p>
              <a:pPr algn="ctr"/>
              <a:r>
                <a:rPr kumimoji="1" lang="ja-JP" altLang="en-US" sz="3200" b="1" dirty="0">
                  <a:latin typeface="+mn-ea"/>
                </a:rPr>
                <a:t>現実</a:t>
              </a:r>
            </a:p>
          </p:txBody>
        </p:sp>
      </p:grpSp>
      <p:sp>
        <p:nvSpPr>
          <p:cNvPr id="24" name="テキスト ボックス 23">
            <a:extLst>
              <a:ext uri="{FF2B5EF4-FFF2-40B4-BE49-F238E27FC236}">
                <a16:creationId xmlns:a16="http://schemas.microsoft.com/office/drawing/2014/main" id="{79F47D04-9F53-8769-628A-6B67FDB145E6}"/>
              </a:ext>
            </a:extLst>
          </p:cNvPr>
          <p:cNvSpPr txBox="1"/>
          <p:nvPr/>
        </p:nvSpPr>
        <p:spPr>
          <a:xfrm>
            <a:off x="2413661" y="2671660"/>
            <a:ext cx="7336632" cy="707886"/>
          </a:xfrm>
          <a:prstGeom prst="rect">
            <a:avLst/>
          </a:prstGeom>
          <a:noFill/>
        </p:spPr>
        <p:txBody>
          <a:bodyPr wrap="square" rtlCol="0">
            <a:spAutoFit/>
          </a:bodyPr>
          <a:lstStyle/>
          <a:p>
            <a:r>
              <a:rPr kumimoji="1" lang="ja-JP" altLang="en-US" sz="1000" dirty="0">
                <a:latin typeface="+mn-ea"/>
              </a:rPr>
              <a:t>□　業績や損益予想も、内部ヒアリングだけではなく、広域なデータや多角的な分析手法を用いて予想をしているなど</a:t>
            </a:r>
            <a:endParaRPr kumimoji="1" lang="en-US" altLang="ja-JP" sz="1000" dirty="0">
              <a:latin typeface="+mn-ea"/>
            </a:endParaRPr>
          </a:p>
          <a:p>
            <a:r>
              <a:rPr kumimoji="1" lang="ja-JP" altLang="en-US" sz="1000" dirty="0">
                <a:latin typeface="+mn-ea"/>
              </a:rPr>
              <a:t>　　計画策定時における客観性が極めて高い</a:t>
            </a:r>
            <a:endParaRPr kumimoji="1" lang="en-US" altLang="ja-JP" sz="1000" dirty="0">
              <a:latin typeface="+mn-ea"/>
            </a:endParaRPr>
          </a:p>
          <a:p>
            <a:r>
              <a:rPr kumimoji="1" lang="ja-JP" altLang="en-US" sz="1000" dirty="0">
                <a:latin typeface="+mn-ea"/>
              </a:rPr>
              <a:t>□　アクションプランも、業界特性に詳しい外部専門家から適切な指導を仰ぎ、自社の問題点と解決策が専門的に</a:t>
            </a:r>
          </a:p>
          <a:p>
            <a:r>
              <a:rPr kumimoji="1" lang="ja-JP" altLang="en-US" sz="1000" dirty="0">
                <a:latin typeface="+mn-ea"/>
              </a:rPr>
              <a:t>　　記載されており、計画自体に企業の現場が積極的に関与していることが容易に伺える内容になっている</a:t>
            </a:r>
            <a:endParaRPr kumimoji="1" lang="en-US" altLang="ja-JP" sz="1000" dirty="0">
              <a:latin typeface="+mn-ea"/>
            </a:endParaRPr>
          </a:p>
        </p:txBody>
      </p:sp>
      <p:grpSp>
        <p:nvGrpSpPr>
          <p:cNvPr id="64" name="グループ化 63">
            <a:extLst>
              <a:ext uri="{FF2B5EF4-FFF2-40B4-BE49-F238E27FC236}">
                <a16:creationId xmlns:a16="http://schemas.microsoft.com/office/drawing/2014/main" id="{F8890049-FE19-3F02-2BF3-8AFE438C2856}"/>
              </a:ext>
            </a:extLst>
          </p:cNvPr>
          <p:cNvGrpSpPr/>
          <p:nvPr/>
        </p:nvGrpSpPr>
        <p:grpSpPr>
          <a:xfrm>
            <a:off x="-108065" y="3054389"/>
            <a:ext cx="1653902" cy="758396"/>
            <a:chOff x="-213414" y="3085003"/>
            <a:chExt cx="1764000" cy="758396"/>
          </a:xfrm>
        </p:grpSpPr>
        <p:sp>
          <p:nvSpPr>
            <p:cNvPr id="16" name="テキスト ボックス 15">
              <a:extLst>
                <a:ext uri="{FF2B5EF4-FFF2-40B4-BE49-F238E27FC236}">
                  <a16:creationId xmlns:a16="http://schemas.microsoft.com/office/drawing/2014/main" id="{154FF462-49E1-951A-AC6F-7975593FEB70}"/>
                </a:ext>
              </a:extLst>
            </p:cNvPr>
            <p:cNvSpPr txBox="1"/>
            <p:nvPr/>
          </p:nvSpPr>
          <p:spPr>
            <a:xfrm>
              <a:off x="-213414" y="3085003"/>
              <a:ext cx="1764000" cy="758396"/>
            </a:xfrm>
            <a:prstGeom prst="rect">
              <a:avLst/>
            </a:prstGeom>
            <a:noFill/>
            <a:ln>
              <a:noFill/>
            </a:ln>
          </p:spPr>
          <p:txBody>
            <a:bodyPr wrap="square" rtlCol="0">
              <a:spAutoFit/>
            </a:bodyPr>
            <a:lstStyle/>
            <a:p>
              <a:pPr algn="ctr"/>
              <a:r>
                <a:rPr kumimoji="1" lang="ja-JP" altLang="en-US" sz="1400" b="1" dirty="0">
                  <a:latin typeface="+mn-ea"/>
                  <a:cs typeface="Times New Roman" panose="02020603050405020304" pitchFamily="18" charset="0"/>
                </a:rPr>
                <a:t>計画達成</a:t>
              </a:r>
              <a:endParaRPr kumimoji="1" lang="en-US" altLang="ja-JP" sz="1400" b="1" dirty="0">
                <a:latin typeface="+mn-ea"/>
                <a:cs typeface="Times New Roman" panose="02020603050405020304" pitchFamily="18" charset="0"/>
              </a:endParaRPr>
            </a:p>
            <a:p>
              <a:pPr algn="ctr"/>
              <a:r>
                <a:rPr kumimoji="1" lang="ja-JP" altLang="en-US" sz="1400" b="1" dirty="0">
                  <a:latin typeface="+mn-ea"/>
                  <a:cs typeface="Times New Roman" panose="02020603050405020304" pitchFamily="18" charset="0"/>
                </a:rPr>
                <a:t>可能性の</a:t>
              </a:r>
              <a:endParaRPr kumimoji="1" lang="en-US" altLang="ja-JP" sz="1400" b="1" dirty="0">
                <a:latin typeface="+mn-ea"/>
                <a:cs typeface="Times New Roman" panose="02020603050405020304" pitchFamily="18" charset="0"/>
              </a:endParaRPr>
            </a:p>
            <a:p>
              <a:pPr algn="ctr"/>
              <a:r>
                <a:rPr kumimoji="1" lang="ja-JP" altLang="en-US" sz="1400" b="1" dirty="0">
                  <a:latin typeface="+mn-ea"/>
                  <a:cs typeface="Times New Roman" panose="02020603050405020304" pitchFamily="18" charset="0"/>
                </a:rPr>
                <a:t>見極め</a:t>
              </a:r>
            </a:p>
          </p:txBody>
        </p:sp>
        <p:sp>
          <p:nvSpPr>
            <p:cNvPr id="26" name="四角形: 角を丸くする 25">
              <a:extLst>
                <a:ext uri="{FF2B5EF4-FFF2-40B4-BE49-F238E27FC236}">
                  <a16:creationId xmlns:a16="http://schemas.microsoft.com/office/drawing/2014/main" id="{BA7BEEC2-D8EA-F235-A112-A76231B47F2C}"/>
                </a:ext>
              </a:extLst>
            </p:cNvPr>
            <p:cNvSpPr/>
            <p:nvPr/>
          </p:nvSpPr>
          <p:spPr>
            <a:xfrm>
              <a:off x="154605" y="3094528"/>
              <a:ext cx="1019489" cy="712586"/>
            </a:xfrm>
            <a:prstGeom prst="roundRect">
              <a:avLst>
                <a:gd name="adj" fmla="val 8644"/>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6" name="グループ化 55">
            <a:extLst>
              <a:ext uri="{FF2B5EF4-FFF2-40B4-BE49-F238E27FC236}">
                <a16:creationId xmlns:a16="http://schemas.microsoft.com/office/drawing/2014/main" id="{5C53315F-7129-2632-244B-3FC553229DD6}"/>
              </a:ext>
            </a:extLst>
          </p:cNvPr>
          <p:cNvGrpSpPr/>
          <p:nvPr/>
        </p:nvGrpSpPr>
        <p:grpSpPr>
          <a:xfrm>
            <a:off x="2494816" y="3606415"/>
            <a:ext cx="2501962" cy="583912"/>
            <a:chOff x="2512493" y="3714567"/>
            <a:chExt cx="2501962" cy="583912"/>
          </a:xfrm>
        </p:grpSpPr>
        <p:sp>
          <p:nvSpPr>
            <p:cNvPr id="39" name="楕円 38">
              <a:extLst>
                <a:ext uri="{FF2B5EF4-FFF2-40B4-BE49-F238E27FC236}">
                  <a16:creationId xmlns:a16="http://schemas.microsoft.com/office/drawing/2014/main" id="{E428910A-1A4D-2FD8-32D8-D8ECB0DC9E22}"/>
                </a:ext>
              </a:extLst>
            </p:cNvPr>
            <p:cNvSpPr/>
            <p:nvPr/>
          </p:nvSpPr>
          <p:spPr>
            <a:xfrm>
              <a:off x="2512493" y="3714567"/>
              <a:ext cx="623810" cy="583912"/>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5">
                      <a:lumMod val="60000"/>
                      <a:lumOff val="40000"/>
                    </a:schemeClr>
                  </a:solidFill>
                  <a:latin typeface="+mn-ea"/>
                  <a:cs typeface="Times New Roman" panose="02020603050405020304" pitchFamily="18" charset="0"/>
                </a:rPr>
                <a:t>１</a:t>
              </a:r>
            </a:p>
          </p:txBody>
        </p:sp>
        <p:sp>
          <p:nvSpPr>
            <p:cNvPr id="40" name="正方形/長方形 39">
              <a:extLst>
                <a:ext uri="{FF2B5EF4-FFF2-40B4-BE49-F238E27FC236}">
                  <a16:creationId xmlns:a16="http://schemas.microsoft.com/office/drawing/2014/main" id="{1BF6E175-24D4-C958-2E50-14CF6A4FFA0C}"/>
                </a:ext>
              </a:extLst>
            </p:cNvPr>
            <p:cNvSpPr/>
            <p:nvPr/>
          </p:nvSpPr>
          <p:spPr>
            <a:xfrm>
              <a:off x="3253649" y="3771555"/>
              <a:ext cx="1760806"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社長が自ら説明した</a:t>
              </a:r>
              <a:endParaRPr kumimoji="1" lang="en-US" altLang="ja-JP" sz="1200" b="1" dirty="0">
                <a:solidFill>
                  <a:schemeClr val="tx1"/>
                </a:solidFill>
                <a:latin typeface="+mn-ea"/>
              </a:endParaRPr>
            </a:p>
            <a:p>
              <a:pPr algn="ctr"/>
              <a:r>
                <a:rPr kumimoji="1" lang="ja-JP" altLang="en-US" sz="1200" b="1" dirty="0">
                  <a:solidFill>
                    <a:schemeClr val="tx1"/>
                  </a:solidFill>
                  <a:latin typeface="+mn-ea"/>
                </a:rPr>
                <a:t>計画であるか？</a:t>
              </a:r>
              <a:endParaRPr kumimoji="1" lang="en-US" altLang="ja-JP" sz="1200" b="1" dirty="0">
                <a:solidFill>
                  <a:schemeClr val="tx1"/>
                </a:solidFill>
                <a:latin typeface="+mn-ea"/>
              </a:endParaRPr>
            </a:p>
          </p:txBody>
        </p:sp>
      </p:grpSp>
      <p:grpSp>
        <p:nvGrpSpPr>
          <p:cNvPr id="57" name="グループ化 56">
            <a:extLst>
              <a:ext uri="{FF2B5EF4-FFF2-40B4-BE49-F238E27FC236}">
                <a16:creationId xmlns:a16="http://schemas.microsoft.com/office/drawing/2014/main" id="{163D850A-668E-F350-43D0-4FA981537099}"/>
              </a:ext>
            </a:extLst>
          </p:cNvPr>
          <p:cNvGrpSpPr/>
          <p:nvPr/>
        </p:nvGrpSpPr>
        <p:grpSpPr>
          <a:xfrm>
            <a:off x="2494816" y="4482875"/>
            <a:ext cx="2501962" cy="583912"/>
            <a:chOff x="2512493" y="4716443"/>
            <a:chExt cx="2501962" cy="583912"/>
          </a:xfrm>
        </p:grpSpPr>
        <p:sp>
          <p:nvSpPr>
            <p:cNvPr id="42" name="楕円 41">
              <a:extLst>
                <a:ext uri="{FF2B5EF4-FFF2-40B4-BE49-F238E27FC236}">
                  <a16:creationId xmlns:a16="http://schemas.microsoft.com/office/drawing/2014/main" id="{405798C4-E559-991B-F3C0-D6F90FC99D4E}"/>
                </a:ext>
              </a:extLst>
            </p:cNvPr>
            <p:cNvSpPr/>
            <p:nvPr/>
          </p:nvSpPr>
          <p:spPr>
            <a:xfrm>
              <a:off x="2512493" y="4716443"/>
              <a:ext cx="623810" cy="583912"/>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2">
                      <a:lumMod val="60000"/>
                      <a:lumOff val="40000"/>
                    </a:schemeClr>
                  </a:solidFill>
                  <a:latin typeface="+mn-ea"/>
                  <a:cs typeface="Times New Roman" panose="02020603050405020304" pitchFamily="18" charset="0"/>
                </a:rPr>
                <a:t>２</a:t>
              </a:r>
            </a:p>
          </p:txBody>
        </p:sp>
        <p:sp>
          <p:nvSpPr>
            <p:cNvPr id="43" name="正方形/長方形 42">
              <a:extLst>
                <a:ext uri="{FF2B5EF4-FFF2-40B4-BE49-F238E27FC236}">
                  <a16:creationId xmlns:a16="http://schemas.microsoft.com/office/drawing/2014/main" id="{592ADD14-EAE4-3DF9-4DB9-9948AA51D857}"/>
                </a:ext>
              </a:extLst>
            </p:cNvPr>
            <p:cNvSpPr/>
            <p:nvPr/>
          </p:nvSpPr>
          <p:spPr>
            <a:xfrm>
              <a:off x="3253649" y="4763599"/>
              <a:ext cx="1760806"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家計収支も検討されているか？（小規模な企業）</a:t>
              </a:r>
              <a:endParaRPr kumimoji="1" lang="en-US" altLang="ja-JP" sz="1100" b="1" dirty="0">
                <a:solidFill>
                  <a:schemeClr val="tx1"/>
                </a:solidFill>
              </a:endParaRPr>
            </a:p>
          </p:txBody>
        </p:sp>
      </p:grpSp>
      <p:grpSp>
        <p:nvGrpSpPr>
          <p:cNvPr id="58" name="グループ化 57">
            <a:extLst>
              <a:ext uri="{FF2B5EF4-FFF2-40B4-BE49-F238E27FC236}">
                <a16:creationId xmlns:a16="http://schemas.microsoft.com/office/drawing/2014/main" id="{CAC74C54-1D92-DEA5-7448-1FF04F2AAD9A}"/>
              </a:ext>
            </a:extLst>
          </p:cNvPr>
          <p:cNvGrpSpPr/>
          <p:nvPr/>
        </p:nvGrpSpPr>
        <p:grpSpPr>
          <a:xfrm>
            <a:off x="2494816" y="5695970"/>
            <a:ext cx="2501962" cy="583912"/>
            <a:chOff x="2512493" y="5718319"/>
            <a:chExt cx="2501962" cy="583912"/>
          </a:xfrm>
        </p:grpSpPr>
        <p:sp>
          <p:nvSpPr>
            <p:cNvPr id="45" name="楕円 44">
              <a:extLst>
                <a:ext uri="{FF2B5EF4-FFF2-40B4-BE49-F238E27FC236}">
                  <a16:creationId xmlns:a16="http://schemas.microsoft.com/office/drawing/2014/main" id="{8ED9FE8F-3DC3-F070-0BA4-1738FB0F6CB7}"/>
                </a:ext>
              </a:extLst>
            </p:cNvPr>
            <p:cNvSpPr/>
            <p:nvPr/>
          </p:nvSpPr>
          <p:spPr>
            <a:xfrm>
              <a:off x="2512493" y="5718319"/>
              <a:ext cx="623810" cy="583912"/>
            </a:xfrm>
            <a:prstGeom prst="ellipse">
              <a:avLst/>
            </a:prstGeom>
            <a:solidFill>
              <a:srgbClr val="92D050">
                <a:alpha val="2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92D050"/>
                  </a:solidFill>
                  <a:latin typeface="+mn-ea"/>
                  <a:cs typeface="Times New Roman" panose="02020603050405020304" pitchFamily="18" charset="0"/>
                </a:rPr>
                <a:t>３</a:t>
              </a:r>
            </a:p>
          </p:txBody>
        </p:sp>
        <p:sp>
          <p:nvSpPr>
            <p:cNvPr id="46" name="正方形/長方形 45">
              <a:extLst>
                <a:ext uri="{FF2B5EF4-FFF2-40B4-BE49-F238E27FC236}">
                  <a16:creationId xmlns:a16="http://schemas.microsoft.com/office/drawing/2014/main" id="{2AC96079-B2BF-B274-06F2-895DF6F3E9E4}"/>
                </a:ext>
              </a:extLst>
            </p:cNvPr>
            <p:cNvSpPr/>
            <p:nvPr/>
          </p:nvSpPr>
          <p:spPr>
            <a:xfrm>
              <a:off x="3253649" y="5765475"/>
              <a:ext cx="1760806" cy="501049"/>
            </a:xfrm>
            <a:prstGeom prst="rect">
              <a:avLst/>
            </a:prstGeom>
            <a:solidFill>
              <a:srgbClr val="92D050">
                <a:alpha val="2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n-ea"/>
                </a:rPr>
                <a:t>実務の作業単位から</a:t>
              </a:r>
              <a:endParaRPr kumimoji="1" lang="en-US" altLang="ja-JP" sz="1100" b="1" dirty="0">
                <a:solidFill>
                  <a:schemeClr val="tx1"/>
                </a:solidFill>
                <a:latin typeface="+mn-ea"/>
              </a:endParaRPr>
            </a:p>
            <a:p>
              <a:pPr algn="ctr"/>
              <a:r>
                <a:rPr kumimoji="1" lang="ja-JP" altLang="en-US" sz="1100" b="1" dirty="0">
                  <a:solidFill>
                    <a:schemeClr val="tx1"/>
                  </a:solidFill>
                  <a:latin typeface="+mn-ea"/>
                </a:rPr>
                <a:t>積み上がっているか？</a:t>
              </a:r>
              <a:endParaRPr kumimoji="1" lang="en-US" altLang="ja-JP" sz="1100" b="1" dirty="0">
                <a:solidFill>
                  <a:schemeClr val="tx1"/>
                </a:solidFill>
                <a:latin typeface="+mn-ea"/>
              </a:endParaRPr>
            </a:p>
          </p:txBody>
        </p:sp>
      </p:grpSp>
      <p:sp>
        <p:nvSpPr>
          <p:cNvPr id="55" name="テキスト ボックス 54">
            <a:extLst>
              <a:ext uri="{FF2B5EF4-FFF2-40B4-BE49-F238E27FC236}">
                <a16:creationId xmlns:a16="http://schemas.microsoft.com/office/drawing/2014/main" id="{E018E3FE-4FB2-1F34-3A38-C51CAD6BA210}"/>
              </a:ext>
            </a:extLst>
          </p:cNvPr>
          <p:cNvSpPr txBox="1"/>
          <p:nvPr/>
        </p:nvSpPr>
        <p:spPr>
          <a:xfrm>
            <a:off x="4984959" y="3589538"/>
            <a:ext cx="4927763" cy="707886"/>
          </a:xfrm>
          <a:prstGeom prst="rect">
            <a:avLst/>
          </a:prstGeom>
          <a:noFill/>
        </p:spPr>
        <p:txBody>
          <a:bodyPr wrap="square" rtlCol="0">
            <a:spAutoFit/>
          </a:bodyPr>
          <a:lstStyle/>
          <a:p>
            <a:r>
              <a:rPr kumimoji="1" lang="ja-JP" altLang="en-US" sz="1000" dirty="0">
                <a:latin typeface="+mn-ea"/>
              </a:rPr>
              <a:t>□　壮大な未来構想や総花的な事業戦略ではなく、実務・現場に沿った</a:t>
            </a:r>
            <a:endParaRPr kumimoji="1" lang="en-US" altLang="ja-JP" sz="1000" dirty="0">
              <a:latin typeface="+mn-ea"/>
            </a:endParaRPr>
          </a:p>
          <a:p>
            <a:r>
              <a:rPr kumimoji="1" lang="ja-JP" altLang="en-US" sz="1000" dirty="0">
                <a:latin typeface="+mn-ea"/>
              </a:rPr>
              <a:t>　　具体的な話か？（アクションプランに連動した具体的な説明か？）</a:t>
            </a:r>
            <a:endParaRPr kumimoji="1" lang="en-US" altLang="ja-JP" sz="1000" dirty="0">
              <a:latin typeface="+mn-ea"/>
            </a:endParaRPr>
          </a:p>
          <a:p>
            <a:r>
              <a:rPr kumimoji="1" lang="ja-JP" altLang="en-US" sz="1000" dirty="0">
                <a:latin typeface="+mn-ea"/>
              </a:rPr>
              <a:t>□　決意表明だけではなく数値や返済についても、社長自ら説明をしているか？</a:t>
            </a:r>
            <a:endParaRPr kumimoji="1" lang="en-US" altLang="ja-JP" sz="1000" dirty="0">
              <a:latin typeface="+mn-ea"/>
            </a:endParaRPr>
          </a:p>
          <a:p>
            <a:r>
              <a:rPr kumimoji="1" lang="ja-JP" altLang="en-US" sz="1000" dirty="0">
                <a:latin typeface="+mn-ea"/>
              </a:rPr>
              <a:t>□　金融機関側からの本業に関する質問に適時社長が回答できるか？</a:t>
            </a:r>
            <a:endParaRPr kumimoji="1" lang="en-US" altLang="ja-JP" sz="1000" dirty="0">
              <a:latin typeface="+mn-ea"/>
            </a:endParaRPr>
          </a:p>
        </p:txBody>
      </p:sp>
      <p:sp>
        <p:nvSpPr>
          <p:cNvPr id="59" name="テキスト ボックス 58">
            <a:extLst>
              <a:ext uri="{FF2B5EF4-FFF2-40B4-BE49-F238E27FC236}">
                <a16:creationId xmlns:a16="http://schemas.microsoft.com/office/drawing/2014/main" id="{86F88813-F636-165B-AF4E-7C31C24720C9}"/>
              </a:ext>
            </a:extLst>
          </p:cNvPr>
          <p:cNvSpPr txBox="1"/>
          <p:nvPr/>
        </p:nvSpPr>
        <p:spPr>
          <a:xfrm>
            <a:off x="4983334" y="4451181"/>
            <a:ext cx="4929388" cy="1169551"/>
          </a:xfrm>
          <a:prstGeom prst="rect">
            <a:avLst/>
          </a:prstGeom>
          <a:noFill/>
        </p:spPr>
        <p:txBody>
          <a:bodyPr wrap="square" rtlCol="0">
            <a:spAutoFit/>
          </a:bodyPr>
          <a:lstStyle/>
          <a:p>
            <a:r>
              <a:rPr kumimoji="1" lang="ja-JP" altLang="en-US" sz="1000" dirty="0">
                <a:latin typeface="+mn-ea"/>
              </a:rPr>
              <a:t>□　家族経営に近い小規模の事業者の場合、本業の損益だけではなく事業者の</a:t>
            </a:r>
            <a:endParaRPr kumimoji="1" lang="en-US" altLang="ja-JP" sz="1000" dirty="0">
              <a:latin typeface="+mn-ea"/>
            </a:endParaRPr>
          </a:p>
          <a:p>
            <a:r>
              <a:rPr kumimoji="1" lang="ja-JP" altLang="en-US" sz="1000" dirty="0">
                <a:latin typeface="+mn-ea"/>
              </a:rPr>
              <a:t>　　家計（住宅ローン・子供への仕送り等）にも触れられているか？</a:t>
            </a:r>
            <a:endParaRPr kumimoji="1" lang="en-US" altLang="ja-JP" sz="1000" dirty="0">
              <a:latin typeface="+mn-ea"/>
            </a:endParaRPr>
          </a:p>
          <a:p>
            <a:r>
              <a:rPr kumimoji="1" lang="ja-JP" altLang="en-US" sz="1000" dirty="0">
                <a:latin typeface="+mn-ea"/>
              </a:rPr>
              <a:t>□　金融機関の心証を悪くしないよう、家計収支は差置いて返済計画を整えよう</a:t>
            </a:r>
            <a:endParaRPr kumimoji="1" lang="en-US" altLang="ja-JP" sz="1000" dirty="0">
              <a:latin typeface="+mn-ea"/>
            </a:endParaRPr>
          </a:p>
          <a:p>
            <a:r>
              <a:rPr kumimoji="1" lang="ja-JP" altLang="en-US" sz="1000" dirty="0">
                <a:latin typeface="+mn-ea"/>
              </a:rPr>
              <a:t>　　とするケースも少なくない</a:t>
            </a:r>
            <a:endParaRPr kumimoji="1" lang="en-US" altLang="ja-JP" sz="1000" dirty="0">
              <a:latin typeface="+mn-ea"/>
            </a:endParaRPr>
          </a:p>
          <a:p>
            <a:r>
              <a:rPr kumimoji="1" lang="ja-JP" altLang="en-US" sz="1000" dirty="0">
                <a:latin typeface="+mn-ea"/>
              </a:rPr>
              <a:t>　  （家計収支の不足は高利な個人ローンへの過度な依存を誘発することもある）</a:t>
            </a:r>
            <a:endParaRPr kumimoji="1" lang="en-US" altLang="ja-JP" sz="1000" dirty="0">
              <a:latin typeface="+mn-ea"/>
            </a:endParaRPr>
          </a:p>
          <a:p>
            <a:r>
              <a:rPr kumimoji="1" lang="ja-JP" altLang="en-US" sz="1000" dirty="0">
                <a:latin typeface="+mn-ea"/>
              </a:rPr>
              <a:t>□　</a:t>
            </a:r>
            <a:r>
              <a:rPr kumimoji="1" lang="ja-JP" altLang="en-US" sz="1000" spc="-60" dirty="0">
                <a:latin typeface="+mn-ea"/>
              </a:rPr>
              <a:t>返済猶予をお願いしているのに多額な役員報酬を下げない、社長への短期貸付金</a:t>
            </a:r>
            <a:endParaRPr kumimoji="1" lang="en-US" altLang="ja-JP" sz="1000" spc="-60" dirty="0">
              <a:latin typeface="+mn-ea"/>
            </a:endParaRPr>
          </a:p>
          <a:p>
            <a:r>
              <a:rPr kumimoji="1" lang="ja-JP" altLang="en-US" sz="1000" spc="-100" dirty="0">
                <a:latin typeface="+mn-ea"/>
              </a:rPr>
              <a:t>　　 </a:t>
            </a:r>
            <a:r>
              <a:rPr kumimoji="1" lang="ja-JP" altLang="en-US" sz="1000" dirty="0">
                <a:latin typeface="+mn-ea"/>
              </a:rPr>
              <a:t>があるなどの場合は、既に個人として多重債務の可能性もある</a:t>
            </a:r>
            <a:endParaRPr kumimoji="1" lang="en-US" altLang="ja-JP" sz="1000" dirty="0">
              <a:latin typeface="+mn-ea"/>
            </a:endParaRPr>
          </a:p>
        </p:txBody>
      </p:sp>
      <p:sp>
        <p:nvSpPr>
          <p:cNvPr id="60" name="テキスト ボックス 59">
            <a:extLst>
              <a:ext uri="{FF2B5EF4-FFF2-40B4-BE49-F238E27FC236}">
                <a16:creationId xmlns:a16="http://schemas.microsoft.com/office/drawing/2014/main" id="{0907D256-DDF7-0335-39DD-56E0242A310F}"/>
              </a:ext>
            </a:extLst>
          </p:cNvPr>
          <p:cNvSpPr txBox="1"/>
          <p:nvPr/>
        </p:nvSpPr>
        <p:spPr>
          <a:xfrm>
            <a:off x="4996778" y="5686618"/>
            <a:ext cx="4915944" cy="1015663"/>
          </a:xfrm>
          <a:prstGeom prst="rect">
            <a:avLst/>
          </a:prstGeom>
          <a:noFill/>
        </p:spPr>
        <p:txBody>
          <a:bodyPr wrap="square" rtlCol="0">
            <a:spAutoFit/>
          </a:bodyPr>
          <a:lstStyle/>
          <a:p>
            <a:r>
              <a:rPr kumimoji="1" lang="ja-JP" altLang="en-US" sz="1000" dirty="0">
                <a:latin typeface="+mn-ea"/>
              </a:rPr>
              <a:t>□　例えば、ラーメン屋さんであれば、曜日・時間別に何をどのくらい売る計画</a:t>
            </a:r>
            <a:endParaRPr kumimoji="1" lang="en-US" altLang="ja-JP" sz="1000" dirty="0">
              <a:latin typeface="+mn-ea"/>
            </a:endParaRPr>
          </a:p>
          <a:p>
            <a:r>
              <a:rPr kumimoji="1" lang="ja-JP" altLang="en-US" sz="1000" dirty="0">
                <a:latin typeface="+mn-ea"/>
              </a:rPr>
              <a:t>　　か？必要人時はどのくらいか？など実務に即した積算で、売上・原価・費用</a:t>
            </a:r>
            <a:endParaRPr kumimoji="1" lang="en-US" altLang="ja-JP" sz="1000" dirty="0">
              <a:latin typeface="+mn-ea"/>
            </a:endParaRPr>
          </a:p>
          <a:p>
            <a:r>
              <a:rPr kumimoji="1" lang="ja-JP" altLang="en-US" sz="1000" dirty="0">
                <a:latin typeface="+mn-ea"/>
              </a:rPr>
              <a:t>　　を見込んでいるか？</a:t>
            </a:r>
            <a:endParaRPr kumimoji="1" lang="en-US" altLang="ja-JP" sz="1000" dirty="0">
              <a:latin typeface="+mn-ea"/>
            </a:endParaRPr>
          </a:p>
          <a:p>
            <a:r>
              <a:rPr kumimoji="1" lang="ja-JP" altLang="en-US" sz="1000" dirty="0">
                <a:latin typeface="+mn-ea"/>
              </a:rPr>
              <a:t>□　</a:t>
            </a:r>
            <a:r>
              <a:rPr kumimoji="1" lang="ja-JP" altLang="en-US" sz="1000" spc="-30" dirty="0">
                <a:latin typeface="+mn-ea"/>
              </a:rPr>
              <a:t>商材種別や時間といった単位（歩掛）に落しこんだ計画は、企業の現場で働く</a:t>
            </a:r>
            <a:endParaRPr kumimoji="1" lang="en-US" altLang="ja-JP" sz="1000" spc="-30" dirty="0">
              <a:latin typeface="+mn-ea"/>
            </a:endParaRPr>
          </a:p>
          <a:p>
            <a:r>
              <a:rPr kumimoji="1" lang="ja-JP" altLang="en-US" sz="1000" spc="-30" dirty="0">
                <a:latin typeface="+mn-ea"/>
              </a:rPr>
              <a:t>　　社員が目標を想像しやすく、外部専門家も熱心にデータを集め、分析・推計を</a:t>
            </a:r>
            <a:endParaRPr kumimoji="1" lang="en-US" altLang="ja-JP" sz="1000" spc="-30" dirty="0">
              <a:latin typeface="+mn-ea"/>
            </a:endParaRPr>
          </a:p>
          <a:p>
            <a:r>
              <a:rPr kumimoji="1" lang="ja-JP" altLang="en-US" sz="1000" spc="-30" dirty="0">
                <a:latin typeface="+mn-ea"/>
              </a:rPr>
              <a:t>　　した結果である可能性も高い</a:t>
            </a:r>
            <a:endParaRPr kumimoji="1" lang="en-US" altLang="ja-JP" sz="1000" spc="-30" dirty="0">
              <a:latin typeface="+mn-ea"/>
            </a:endParaRPr>
          </a:p>
        </p:txBody>
      </p:sp>
      <p:sp>
        <p:nvSpPr>
          <p:cNvPr id="66" name="正方形/長方形 65">
            <a:extLst>
              <a:ext uri="{FF2B5EF4-FFF2-40B4-BE49-F238E27FC236}">
                <a16:creationId xmlns:a16="http://schemas.microsoft.com/office/drawing/2014/main" id="{AE4F1868-7B52-FA09-F565-31012A6B00D2}"/>
              </a:ext>
            </a:extLst>
          </p:cNvPr>
          <p:cNvSpPr/>
          <p:nvPr/>
        </p:nvSpPr>
        <p:spPr>
          <a:xfrm>
            <a:off x="108947" y="4336026"/>
            <a:ext cx="2297380" cy="2305843"/>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1782C62-C60E-DD40-9882-F4258A13B28B}"/>
              </a:ext>
            </a:extLst>
          </p:cNvPr>
          <p:cNvSpPr txBox="1"/>
          <p:nvPr/>
        </p:nvSpPr>
        <p:spPr>
          <a:xfrm>
            <a:off x="121515" y="4373935"/>
            <a:ext cx="2272244" cy="430887"/>
          </a:xfrm>
          <a:prstGeom prst="rect">
            <a:avLst/>
          </a:prstGeom>
          <a:noFill/>
        </p:spPr>
        <p:txBody>
          <a:bodyPr wrap="square" rtlCol="0">
            <a:spAutoFit/>
          </a:bodyPr>
          <a:lstStyle/>
          <a:p>
            <a:pPr algn="ctr"/>
            <a:r>
              <a:rPr kumimoji="1" lang="ja-JP" altLang="en-US" sz="1100" b="1" dirty="0">
                <a:latin typeface="+mn-ea"/>
              </a:rPr>
              <a:t>経営改善計画策定は</a:t>
            </a:r>
            <a:endParaRPr kumimoji="1" lang="en-US" altLang="ja-JP" sz="1100" b="1" dirty="0">
              <a:latin typeface="+mn-ea"/>
            </a:endParaRPr>
          </a:p>
          <a:p>
            <a:pPr algn="ctr"/>
            <a:r>
              <a:rPr kumimoji="1" lang="ja-JP" altLang="en-US" sz="1100" b="1" dirty="0">
                <a:latin typeface="+mn-ea"/>
              </a:rPr>
              <a:t>“苦労”との戦いです。</a:t>
            </a:r>
          </a:p>
        </p:txBody>
      </p:sp>
      <p:cxnSp>
        <p:nvCxnSpPr>
          <p:cNvPr id="69" name="直線コネクタ 68">
            <a:extLst>
              <a:ext uri="{FF2B5EF4-FFF2-40B4-BE49-F238E27FC236}">
                <a16:creationId xmlns:a16="http://schemas.microsoft.com/office/drawing/2014/main" id="{43FBE8DC-1641-F1CC-D75D-EBDD8B338662}"/>
              </a:ext>
            </a:extLst>
          </p:cNvPr>
          <p:cNvCxnSpPr>
            <a:cxnSpLocks/>
          </p:cNvCxnSpPr>
          <p:nvPr/>
        </p:nvCxnSpPr>
        <p:spPr>
          <a:xfrm>
            <a:off x="263056" y="4765093"/>
            <a:ext cx="1927836"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D011F02D-B25A-D0C0-62B9-69AF25C32223}"/>
              </a:ext>
            </a:extLst>
          </p:cNvPr>
          <p:cNvSpPr txBox="1"/>
          <p:nvPr/>
        </p:nvSpPr>
        <p:spPr>
          <a:xfrm>
            <a:off x="176308" y="4804822"/>
            <a:ext cx="2207654" cy="1769715"/>
          </a:xfrm>
          <a:prstGeom prst="rect">
            <a:avLst/>
          </a:prstGeom>
          <a:noFill/>
        </p:spPr>
        <p:txBody>
          <a:bodyPr wrap="square" rtlCol="0">
            <a:spAutoFit/>
          </a:bodyPr>
          <a:lstStyle/>
          <a:p>
            <a:r>
              <a:rPr kumimoji="1" lang="ja-JP" altLang="en-US" sz="1000" dirty="0"/>
              <a:t>　</a:t>
            </a:r>
            <a:r>
              <a:rPr kumimoji="1" lang="ja-JP" altLang="en-US" sz="900" dirty="0"/>
              <a:t>中小企業の経営改善は、大手のように集客に巨額な資金を投下できない等の理由から、自らを丁寧に見直しその隙間にチャンスや改善の糸口を見出す手法を採ることが多くあります。</a:t>
            </a:r>
            <a:endParaRPr kumimoji="1" lang="en-US" altLang="ja-JP" sz="900" dirty="0"/>
          </a:p>
          <a:p>
            <a:r>
              <a:rPr kumimoji="1" lang="ja-JP" altLang="en-US" sz="900" dirty="0"/>
              <a:t>　普段から何気なくやっていることの見直しは、非常に大変です。「そんなことをしてどうするか？」の連続です。そのため会社が専門家の力を借りて、　その「苦労」とどのよう向き合ったかを考察することは、非常に大切なことといえます。</a:t>
            </a:r>
            <a:endParaRPr kumimoji="1" lang="en-US" altLang="ja-JP" sz="900" dirty="0"/>
          </a:p>
        </p:txBody>
      </p:sp>
      <p:sp>
        <p:nvSpPr>
          <p:cNvPr id="17" name="スライド番号プレースホルダー 1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64</a:t>
            </a:fld>
            <a:endParaRPr kumimoji="1" lang="ja-JP" altLang="en-US"/>
          </a:p>
        </p:txBody>
      </p:sp>
      <p:sp>
        <p:nvSpPr>
          <p:cNvPr id="47" name="正方形/長方形 46">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49" name="テキスト ボックス 48">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50" name="直線コネクタ 49">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③</a:t>
            </a:r>
          </a:p>
        </p:txBody>
      </p:sp>
      <p:sp>
        <p:nvSpPr>
          <p:cNvPr id="52" name="テキスト ボックス 51">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ここでは、外部専門家が策定した「経営改善計画書」等の実現可能性を、どのような視点を持って、見極めていくかについての知見・ノウハウをまとめます。</a:t>
            </a:r>
            <a:endParaRPr kumimoji="1" lang="en-US" altLang="ja-JP" sz="1000" dirty="0">
              <a:latin typeface="+mn-ea"/>
            </a:endParaRPr>
          </a:p>
        </p:txBody>
      </p:sp>
      <p:cxnSp>
        <p:nvCxnSpPr>
          <p:cNvPr id="54" name="直線コネクタ 53">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C947334-549F-5DE6-399B-AB6B7785A5B6}"/>
              </a:ext>
            </a:extLst>
          </p:cNvPr>
          <p:cNvCxnSpPr>
            <a:cxnSpLocks/>
          </p:cNvCxnSpPr>
          <p:nvPr/>
        </p:nvCxnSpPr>
        <p:spPr>
          <a:xfrm>
            <a:off x="93000" y="258645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C947334-549F-5DE6-399B-AB6B7785A5B6}"/>
              </a:ext>
            </a:extLst>
          </p:cNvPr>
          <p:cNvCxnSpPr>
            <a:cxnSpLocks/>
          </p:cNvCxnSpPr>
          <p:nvPr/>
        </p:nvCxnSpPr>
        <p:spPr>
          <a:xfrm>
            <a:off x="1287700" y="3465679"/>
            <a:ext cx="8496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667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グループ化 54">
            <a:extLst>
              <a:ext uri="{FF2B5EF4-FFF2-40B4-BE49-F238E27FC236}">
                <a16:creationId xmlns:a16="http://schemas.microsoft.com/office/drawing/2014/main" id="{DFD55B2E-07CE-321A-B32A-4EBF9B438751}"/>
              </a:ext>
            </a:extLst>
          </p:cNvPr>
          <p:cNvGrpSpPr/>
          <p:nvPr/>
        </p:nvGrpSpPr>
        <p:grpSpPr>
          <a:xfrm>
            <a:off x="1" y="2723377"/>
            <a:ext cx="9753599" cy="1194063"/>
            <a:chOff x="32946" y="1273101"/>
            <a:chExt cx="9753599" cy="1188915"/>
          </a:xfrm>
        </p:grpSpPr>
        <p:sp>
          <p:nvSpPr>
            <p:cNvPr id="56" name="テキスト ボックス 55">
              <a:extLst>
                <a:ext uri="{FF2B5EF4-FFF2-40B4-BE49-F238E27FC236}">
                  <a16:creationId xmlns:a16="http://schemas.microsoft.com/office/drawing/2014/main" id="{6A5F80AE-94EA-BB8D-1AF7-3481AC41915A}"/>
                </a:ext>
              </a:extLst>
            </p:cNvPr>
            <p:cNvSpPr txBox="1"/>
            <p:nvPr/>
          </p:nvSpPr>
          <p:spPr>
            <a:xfrm>
              <a:off x="3733095" y="1273101"/>
              <a:ext cx="5696655" cy="553998"/>
            </a:xfrm>
            <a:prstGeom prst="rect">
              <a:avLst/>
            </a:prstGeom>
            <a:noFill/>
            <a:ln>
              <a:noFill/>
            </a:ln>
          </p:spPr>
          <p:txBody>
            <a:bodyPr wrap="square" rtlCol="0">
              <a:spAutoFit/>
            </a:bodyPr>
            <a:lstStyle/>
            <a:p>
              <a:r>
                <a:rPr kumimoji="1" lang="ja-JP" altLang="en-US" sz="1000">
                  <a:latin typeface="+mn-ea"/>
                </a:rPr>
                <a:t>□　破産</a:t>
              </a:r>
              <a:r>
                <a:rPr kumimoji="1" lang="ja-JP" altLang="en-US" sz="1000" dirty="0">
                  <a:latin typeface="+mn-ea"/>
                </a:rPr>
                <a:t>・特別清算（清算手続き）や民事再生・会社更生法（再建型手続き）等が代表例</a:t>
              </a:r>
              <a:endParaRPr kumimoji="1" lang="en-US" altLang="ja-JP" sz="1000" dirty="0">
                <a:latin typeface="+mn-ea"/>
              </a:endParaRPr>
            </a:p>
            <a:p>
              <a:r>
                <a:rPr kumimoji="1" lang="ja-JP" altLang="en-US" sz="1000">
                  <a:latin typeface="+mn-ea"/>
                </a:rPr>
                <a:t>□　原則的</a:t>
              </a:r>
              <a:r>
                <a:rPr kumimoji="1" lang="ja-JP" altLang="en-US" sz="1000" dirty="0">
                  <a:latin typeface="+mn-ea"/>
                </a:rPr>
                <a:t>には、仕入先等の一般債権者と金融債権者は平等に扱われる</a:t>
              </a:r>
              <a:endParaRPr kumimoji="1" lang="en-US" altLang="ja-JP" sz="1000" dirty="0">
                <a:latin typeface="+mn-ea"/>
              </a:endParaRPr>
            </a:p>
            <a:p>
              <a:r>
                <a:rPr kumimoji="1" lang="ja-JP" altLang="en-US" sz="1000">
                  <a:latin typeface="+mn-ea"/>
                </a:rPr>
                <a:t>□　裁判所</a:t>
              </a:r>
              <a:r>
                <a:rPr kumimoji="1" lang="ja-JP" altLang="en-US" sz="1000" dirty="0">
                  <a:latin typeface="+mn-ea"/>
                </a:rPr>
                <a:t>の関与・監督の下で“清算手続き”や“再建型手続き”を行うこと</a:t>
              </a:r>
              <a:endParaRPr kumimoji="1" lang="en-US" altLang="ja-JP" sz="1000" dirty="0">
                <a:latin typeface="+mn-ea"/>
              </a:endParaRPr>
            </a:p>
          </p:txBody>
        </p:sp>
        <p:sp>
          <p:nvSpPr>
            <p:cNvPr id="57" name="テキスト ボックス 56">
              <a:extLst>
                <a:ext uri="{FF2B5EF4-FFF2-40B4-BE49-F238E27FC236}">
                  <a16:creationId xmlns:a16="http://schemas.microsoft.com/office/drawing/2014/main" id="{2CE98E6A-7E0A-A000-CEFE-2D33E27568F2}"/>
                </a:ext>
              </a:extLst>
            </p:cNvPr>
            <p:cNvSpPr txBox="1"/>
            <p:nvPr/>
          </p:nvSpPr>
          <p:spPr>
            <a:xfrm>
              <a:off x="3733095" y="1908018"/>
              <a:ext cx="6053450" cy="553998"/>
            </a:xfrm>
            <a:prstGeom prst="rect">
              <a:avLst/>
            </a:prstGeom>
            <a:noFill/>
            <a:ln>
              <a:noFill/>
            </a:ln>
          </p:spPr>
          <p:txBody>
            <a:bodyPr wrap="square" rtlCol="0">
              <a:spAutoFit/>
            </a:bodyPr>
            <a:lstStyle/>
            <a:p>
              <a:r>
                <a:rPr kumimoji="1" lang="ja-JP" altLang="en-US" sz="1000">
                  <a:latin typeface="+mn-ea"/>
                </a:rPr>
                <a:t>□　第二</a:t>
              </a:r>
              <a:r>
                <a:rPr kumimoji="1" lang="ja-JP" altLang="en-US" sz="1000" dirty="0">
                  <a:latin typeface="+mn-ea"/>
                </a:rPr>
                <a:t>会社方式等による債権放棄や、</a:t>
              </a:r>
              <a:r>
                <a:rPr kumimoji="1" lang="en-US" altLang="ja-JP" sz="1000" dirty="0">
                  <a:latin typeface="+mn-ea"/>
                </a:rPr>
                <a:t>DDS</a:t>
              </a:r>
              <a:r>
                <a:rPr kumimoji="1" lang="ja-JP" altLang="en-US" sz="1000" dirty="0" err="1">
                  <a:latin typeface="+mn-ea"/>
                </a:rPr>
                <a:t>、</a:t>
              </a:r>
              <a:r>
                <a:rPr kumimoji="1" lang="en-US" altLang="ja-JP" sz="1000" dirty="0">
                  <a:latin typeface="+mn-ea"/>
                </a:rPr>
                <a:t>DES</a:t>
              </a:r>
              <a:r>
                <a:rPr kumimoji="1" lang="ja-JP" altLang="en-US" sz="1000" dirty="0">
                  <a:latin typeface="+mn-ea"/>
                </a:rPr>
                <a:t>（金融債権の一部を株式化）が代表的な手法</a:t>
              </a:r>
              <a:endParaRPr kumimoji="1" lang="en-US" altLang="ja-JP" sz="1000" dirty="0">
                <a:latin typeface="+mn-ea"/>
              </a:endParaRPr>
            </a:p>
            <a:p>
              <a:r>
                <a:rPr kumimoji="1" lang="ja-JP" altLang="en-US" sz="1000">
                  <a:latin typeface="+mn-ea"/>
                </a:rPr>
                <a:t>□　一般論</a:t>
              </a:r>
              <a:r>
                <a:rPr kumimoji="1" lang="ja-JP" altLang="en-US" sz="1000" dirty="0">
                  <a:latin typeface="+mn-ea"/>
                </a:rPr>
                <a:t>として、主に金融債権のみの“放棄”や“劣後”を行い会社再建を図る</a:t>
              </a:r>
              <a:endParaRPr kumimoji="1" lang="en-US" altLang="ja-JP" sz="1000" dirty="0">
                <a:latin typeface="+mn-ea"/>
              </a:endParaRPr>
            </a:p>
            <a:p>
              <a:r>
                <a:rPr kumimoji="1" lang="ja-JP" altLang="en-US" sz="1000">
                  <a:latin typeface="+mn-ea"/>
                </a:rPr>
                <a:t>□　中小</a:t>
              </a:r>
              <a:r>
                <a:rPr kumimoji="1" lang="ja-JP" altLang="en-US" sz="1000" dirty="0">
                  <a:latin typeface="+mn-ea"/>
                </a:rPr>
                <a:t>企業活性化協議会、</a:t>
              </a:r>
              <a:r>
                <a:rPr kumimoji="1" lang="en-US" altLang="ja-JP" sz="1000" dirty="0">
                  <a:latin typeface="+mn-ea"/>
                </a:rPr>
                <a:t>REVIC</a:t>
              </a:r>
              <a:r>
                <a:rPr kumimoji="1" lang="ja-JP" altLang="en-US" sz="1000" dirty="0">
                  <a:latin typeface="+mn-ea"/>
                </a:rPr>
                <a:t>等が利害関係者の調整や協議を支援することが多い</a:t>
              </a:r>
              <a:endParaRPr kumimoji="1" lang="en-US" altLang="ja-JP" sz="1000" dirty="0">
                <a:latin typeface="+mn-ea"/>
              </a:endParaRPr>
            </a:p>
          </p:txBody>
        </p:sp>
        <p:grpSp>
          <p:nvGrpSpPr>
            <p:cNvPr id="58" name="グループ化 57">
              <a:extLst>
                <a:ext uri="{FF2B5EF4-FFF2-40B4-BE49-F238E27FC236}">
                  <a16:creationId xmlns:a16="http://schemas.microsoft.com/office/drawing/2014/main" id="{908BD982-0438-95DC-78E3-910D1F6B861D}"/>
                </a:ext>
              </a:extLst>
            </p:cNvPr>
            <p:cNvGrpSpPr/>
            <p:nvPr/>
          </p:nvGrpSpPr>
          <p:grpSpPr>
            <a:xfrm>
              <a:off x="32946" y="1302503"/>
              <a:ext cx="9368229" cy="1117361"/>
              <a:chOff x="32946" y="1302503"/>
              <a:chExt cx="9368229" cy="1117361"/>
            </a:xfrm>
          </p:grpSpPr>
          <p:grpSp>
            <p:nvGrpSpPr>
              <p:cNvPr id="60" name="グループ化 59">
                <a:extLst>
                  <a:ext uri="{FF2B5EF4-FFF2-40B4-BE49-F238E27FC236}">
                    <a16:creationId xmlns:a16="http://schemas.microsoft.com/office/drawing/2014/main" id="{69DEADFE-5509-055B-FBE4-5444CF1457B4}"/>
                  </a:ext>
                </a:extLst>
              </p:cNvPr>
              <p:cNvGrpSpPr/>
              <p:nvPr/>
            </p:nvGrpSpPr>
            <p:grpSpPr>
              <a:xfrm>
                <a:off x="32946" y="1302503"/>
                <a:ext cx="3010874" cy="1117361"/>
                <a:chOff x="32946" y="1302503"/>
                <a:chExt cx="3010874" cy="1117361"/>
              </a:xfrm>
            </p:grpSpPr>
            <p:grpSp>
              <p:nvGrpSpPr>
                <p:cNvPr id="85" name="グループ化 84">
                  <a:extLst>
                    <a:ext uri="{FF2B5EF4-FFF2-40B4-BE49-F238E27FC236}">
                      <a16:creationId xmlns:a16="http://schemas.microsoft.com/office/drawing/2014/main" id="{448FEBFE-18A3-B6AF-851F-8ED051AE1502}"/>
                    </a:ext>
                  </a:extLst>
                </p:cNvPr>
                <p:cNvGrpSpPr/>
                <p:nvPr/>
              </p:nvGrpSpPr>
              <p:grpSpPr>
                <a:xfrm>
                  <a:off x="853070" y="1302503"/>
                  <a:ext cx="2190750" cy="1117361"/>
                  <a:chOff x="-148319" y="1951759"/>
                  <a:chExt cx="2190750" cy="1117361"/>
                </a:xfrm>
              </p:grpSpPr>
              <p:sp>
                <p:nvSpPr>
                  <p:cNvPr id="87" name="四角形: 角を丸くする 9">
                    <a:extLst>
                      <a:ext uri="{FF2B5EF4-FFF2-40B4-BE49-F238E27FC236}">
                        <a16:creationId xmlns:a16="http://schemas.microsoft.com/office/drawing/2014/main" id="{2AF60956-1195-5005-DC0A-CA4EA4B5296E}"/>
                      </a:ext>
                    </a:extLst>
                  </p:cNvPr>
                  <p:cNvSpPr/>
                  <p:nvPr/>
                </p:nvSpPr>
                <p:spPr>
                  <a:xfrm>
                    <a:off x="208809" y="1951759"/>
                    <a:ext cx="1487912" cy="1117361"/>
                  </a:xfrm>
                  <a:prstGeom prst="roundRect">
                    <a:avLst>
                      <a:gd name="adj" fmla="val 4902"/>
                    </a:avLst>
                  </a:prstGeom>
                  <a:solidFill>
                    <a:srgbClr val="00B0F0">
                      <a:alpha val="10000"/>
                    </a:srgb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88" name="テキスト ボックス 87">
                    <a:extLst>
                      <a:ext uri="{FF2B5EF4-FFF2-40B4-BE49-F238E27FC236}">
                        <a16:creationId xmlns:a16="http://schemas.microsoft.com/office/drawing/2014/main" id="{1A834F13-EE42-00AD-1E34-2C88FC7636D2}"/>
                      </a:ext>
                    </a:extLst>
                  </p:cNvPr>
                  <p:cNvSpPr txBox="1"/>
                  <p:nvPr/>
                </p:nvSpPr>
                <p:spPr>
                  <a:xfrm>
                    <a:off x="36003" y="2515230"/>
                    <a:ext cx="1910820" cy="369332"/>
                  </a:xfrm>
                  <a:prstGeom prst="rect">
                    <a:avLst/>
                  </a:prstGeom>
                  <a:noFill/>
                </p:spPr>
                <p:txBody>
                  <a:bodyPr wrap="square" rtlCol="0">
                    <a:spAutoFit/>
                  </a:bodyPr>
                  <a:lstStyle/>
                  <a:p>
                    <a:pPr algn="ctr"/>
                    <a:r>
                      <a:rPr kumimoji="1" lang="ja-JP" altLang="en-US" b="1" dirty="0">
                        <a:latin typeface="+mn-ea"/>
                      </a:rPr>
                      <a:t>巻き込むか？</a:t>
                    </a:r>
                  </a:p>
                </p:txBody>
              </p:sp>
              <p:sp>
                <p:nvSpPr>
                  <p:cNvPr id="89" name="テキスト ボックス 88">
                    <a:extLst>
                      <a:ext uri="{FF2B5EF4-FFF2-40B4-BE49-F238E27FC236}">
                        <a16:creationId xmlns:a16="http://schemas.microsoft.com/office/drawing/2014/main" id="{2E5C0886-9EFA-03E4-3C29-C3046638792E}"/>
                      </a:ext>
                    </a:extLst>
                  </p:cNvPr>
                  <p:cNvSpPr txBox="1"/>
                  <p:nvPr/>
                </p:nvSpPr>
                <p:spPr>
                  <a:xfrm>
                    <a:off x="-148319" y="2120684"/>
                    <a:ext cx="2190750" cy="307777"/>
                  </a:xfrm>
                  <a:prstGeom prst="rect">
                    <a:avLst/>
                  </a:prstGeom>
                  <a:noFill/>
                </p:spPr>
                <p:txBody>
                  <a:bodyPr wrap="square" rtlCol="0">
                    <a:spAutoFit/>
                  </a:bodyPr>
                  <a:lstStyle/>
                  <a:p>
                    <a:pPr algn="ctr"/>
                    <a:r>
                      <a:rPr kumimoji="1" lang="ja-JP" altLang="en-US" sz="1400" b="1" dirty="0">
                        <a:latin typeface="+mn-ea"/>
                      </a:rPr>
                      <a:t>一般債権者を</a:t>
                    </a:r>
                  </a:p>
                </p:txBody>
              </p:sp>
            </p:grpSp>
            <p:sp>
              <p:nvSpPr>
                <p:cNvPr id="86" name="テキスト ボックス 85">
                  <a:extLst>
                    <a:ext uri="{FF2B5EF4-FFF2-40B4-BE49-F238E27FC236}">
                      <a16:creationId xmlns:a16="http://schemas.microsoft.com/office/drawing/2014/main" id="{A41DF0A8-8BB8-2030-6341-CF7DA7839219}"/>
                    </a:ext>
                  </a:extLst>
                </p:cNvPr>
                <p:cNvSpPr txBox="1"/>
                <p:nvPr/>
              </p:nvSpPr>
              <p:spPr>
                <a:xfrm>
                  <a:off x="32946" y="1469713"/>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grpSp>
          <p:cxnSp>
            <p:nvCxnSpPr>
              <p:cNvPr id="61" name="直線コネクタ 60">
                <a:extLst>
                  <a:ext uri="{FF2B5EF4-FFF2-40B4-BE49-F238E27FC236}">
                    <a16:creationId xmlns:a16="http://schemas.microsoft.com/office/drawing/2014/main" id="{430F6E5F-F826-C778-8369-B1885B0A7E2A}"/>
                  </a:ext>
                </a:extLst>
              </p:cNvPr>
              <p:cNvCxnSpPr>
                <a:cxnSpLocks/>
              </p:cNvCxnSpPr>
              <p:nvPr/>
            </p:nvCxnSpPr>
            <p:spPr>
              <a:xfrm flipV="1">
                <a:off x="2698110" y="1870607"/>
                <a:ext cx="6703065" cy="1007"/>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9CBE8743-84EB-222A-C99E-B171FB1BDC23}"/>
                  </a:ext>
                </a:extLst>
              </p:cNvPr>
              <p:cNvSpPr txBox="1"/>
              <p:nvPr/>
            </p:nvSpPr>
            <p:spPr>
              <a:xfrm>
                <a:off x="2735775" y="1394773"/>
                <a:ext cx="1487912" cy="369332"/>
              </a:xfrm>
              <a:prstGeom prst="rect">
                <a:avLst/>
              </a:prstGeom>
              <a:noFill/>
            </p:spPr>
            <p:txBody>
              <a:bodyPr wrap="square" rtlCol="0">
                <a:spAutoFit/>
              </a:bodyPr>
              <a:lstStyle/>
              <a:p>
                <a:r>
                  <a:rPr kumimoji="1" lang="ja-JP" altLang="en-US" b="1" dirty="0">
                    <a:latin typeface="+mn-ea"/>
                  </a:rPr>
                  <a:t>法的整理</a:t>
                </a:r>
              </a:p>
            </p:txBody>
          </p:sp>
          <p:sp>
            <p:nvSpPr>
              <p:cNvPr id="64" name="テキスト ボックス 63">
                <a:extLst>
                  <a:ext uri="{FF2B5EF4-FFF2-40B4-BE49-F238E27FC236}">
                    <a16:creationId xmlns:a16="http://schemas.microsoft.com/office/drawing/2014/main" id="{6BF675D4-C7E2-DC43-E946-FEEC9CD5A3DF}"/>
                  </a:ext>
                </a:extLst>
              </p:cNvPr>
              <p:cNvSpPr txBox="1"/>
              <p:nvPr/>
            </p:nvSpPr>
            <p:spPr>
              <a:xfrm>
                <a:off x="2735775" y="1965078"/>
                <a:ext cx="1487912" cy="369332"/>
              </a:xfrm>
              <a:prstGeom prst="rect">
                <a:avLst/>
              </a:prstGeom>
              <a:noFill/>
            </p:spPr>
            <p:txBody>
              <a:bodyPr wrap="square" rtlCol="0">
                <a:spAutoFit/>
              </a:bodyPr>
              <a:lstStyle/>
              <a:p>
                <a:r>
                  <a:rPr kumimoji="1" lang="ja-JP" altLang="en-US" b="1" dirty="0">
                    <a:latin typeface="+mn-ea"/>
                  </a:rPr>
                  <a:t>私的整理</a:t>
                </a:r>
              </a:p>
            </p:txBody>
          </p:sp>
        </p:grpSp>
      </p:grpSp>
      <p:grpSp>
        <p:nvGrpSpPr>
          <p:cNvPr id="90" name="グループ化 89">
            <a:extLst>
              <a:ext uri="{FF2B5EF4-FFF2-40B4-BE49-F238E27FC236}">
                <a16:creationId xmlns:a16="http://schemas.microsoft.com/office/drawing/2014/main" id="{64E4CCA1-0B53-2657-11A5-6EE7B0B62550}"/>
              </a:ext>
            </a:extLst>
          </p:cNvPr>
          <p:cNvGrpSpPr/>
          <p:nvPr/>
        </p:nvGrpSpPr>
        <p:grpSpPr>
          <a:xfrm>
            <a:off x="1" y="4013264"/>
            <a:ext cx="9396804" cy="1326269"/>
            <a:chOff x="32946" y="2734438"/>
            <a:chExt cx="9396804" cy="1311685"/>
          </a:xfrm>
        </p:grpSpPr>
        <p:sp>
          <p:nvSpPr>
            <p:cNvPr id="91" name="テキスト ボックス 90">
              <a:extLst>
                <a:ext uri="{FF2B5EF4-FFF2-40B4-BE49-F238E27FC236}">
                  <a16:creationId xmlns:a16="http://schemas.microsoft.com/office/drawing/2014/main" id="{493B116D-9D73-0D66-8076-CBB0E912AD04}"/>
                </a:ext>
              </a:extLst>
            </p:cNvPr>
            <p:cNvSpPr txBox="1"/>
            <p:nvPr/>
          </p:nvSpPr>
          <p:spPr>
            <a:xfrm>
              <a:off x="3733095" y="2741057"/>
              <a:ext cx="5696655" cy="707886"/>
            </a:xfrm>
            <a:prstGeom prst="rect">
              <a:avLst/>
            </a:prstGeom>
            <a:noFill/>
            <a:ln>
              <a:noFill/>
            </a:ln>
          </p:spPr>
          <p:txBody>
            <a:bodyPr wrap="square" rtlCol="0">
              <a:spAutoFit/>
            </a:bodyPr>
            <a:lstStyle/>
            <a:p>
              <a:r>
                <a:rPr kumimoji="1" lang="ja-JP" altLang="en-US" sz="1000">
                  <a:latin typeface="+mn-ea"/>
                </a:rPr>
                <a:t>□　金融</a:t>
              </a:r>
              <a:r>
                <a:rPr kumimoji="1" lang="ja-JP" altLang="en-US" sz="1000" dirty="0">
                  <a:latin typeface="+mn-ea"/>
                </a:rPr>
                <a:t>債権の一部の支払いを、一定期間劣後化させる手法</a:t>
              </a:r>
              <a:endParaRPr kumimoji="1" lang="en-US" altLang="ja-JP" sz="1000" dirty="0">
                <a:latin typeface="+mn-ea"/>
              </a:endParaRPr>
            </a:p>
            <a:p>
              <a:r>
                <a:rPr kumimoji="1" lang="ja-JP" altLang="en-US" sz="1000">
                  <a:latin typeface="+mn-ea"/>
                </a:rPr>
                <a:t>□　劣後</a:t>
              </a:r>
              <a:r>
                <a:rPr kumimoji="1" lang="ja-JP" altLang="en-US" sz="1000" dirty="0">
                  <a:latin typeface="+mn-ea"/>
                </a:rPr>
                <a:t>した金融債権は劣後期間中、金融機関は疑似資本として認識する</a:t>
              </a:r>
              <a:endParaRPr kumimoji="1" lang="en-US" altLang="ja-JP" sz="1000" dirty="0">
                <a:latin typeface="+mn-ea"/>
              </a:endParaRPr>
            </a:p>
            <a:p>
              <a:r>
                <a:rPr kumimoji="1" lang="ja-JP" altLang="en-US" sz="1000">
                  <a:latin typeface="+mn-ea"/>
                </a:rPr>
                <a:t>□　基本的</a:t>
              </a:r>
              <a:r>
                <a:rPr kumimoji="1" lang="ja-JP" altLang="en-US" sz="1000" dirty="0">
                  <a:latin typeface="+mn-ea"/>
                </a:rPr>
                <a:t>な考え方は“返済の順番”の変更、一般的には５～</a:t>
              </a:r>
              <a:r>
                <a:rPr kumimoji="1" lang="en-US" altLang="ja-JP" sz="1000" dirty="0">
                  <a:latin typeface="+mn-ea"/>
                </a:rPr>
                <a:t>15</a:t>
              </a:r>
              <a:r>
                <a:rPr kumimoji="1" lang="ja-JP" altLang="en-US" sz="1000" dirty="0">
                  <a:latin typeface="+mn-ea"/>
                </a:rPr>
                <a:t>年程度の劣後期間を設ける</a:t>
              </a:r>
              <a:endParaRPr kumimoji="1" lang="en-US" altLang="ja-JP" sz="1000" dirty="0">
                <a:latin typeface="+mn-ea"/>
              </a:endParaRPr>
            </a:p>
            <a:p>
              <a:endParaRPr kumimoji="1" lang="en-US" altLang="ja-JP" sz="1000" dirty="0">
                <a:latin typeface="+mn-ea"/>
              </a:endParaRPr>
            </a:p>
          </p:txBody>
        </p:sp>
        <p:sp>
          <p:nvSpPr>
            <p:cNvPr id="92" name="テキスト ボックス 91">
              <a:extLst>
                <a:ext uri="{FF2B5EF4-FFF2-40B4-BE49-F238E27FC236}">
                  <a16:creationId xmlns:a16="http://schemas.microsoft.com/office/drawing/2014/main" id="{7BD2981A-018D-F244-51E2-513688D09C3E}"/>
                </a:ext>
              </a:extLst>
            </p:cNvPr>
            <p:cNvSpPr txBox="1"/>
            <p:nvPr/>
          </p:nvSpPr>
          <p:spPr>
            <a:xfrm>
              <a:off x="3733095" y="3338237"/>
              <a:ext cx="5696655" cy="707886"/>
            </a:xfrm>
            <a:prstGeom prst="rect">
              <a:avLst/>
            </a:prstGeom>
            <a:noFill/>
            <a:ln>
              <a:noFill/>
            </a:ln>
          </p:spPr>
          <p:txBody>
            <a:bodyPr wrap="square" rtlCol="0">
              <a:spAutoFit/>
            </a:bodyPr>
            <a:lstStyle/>
            <a:p>
              <a:r>
                <a:rPr kumimoji="1" lang="ja-JP" altLang="en-US" sz="1000">
                  <a:latin typeface="+mn-ea"/>
                </a:rPr>
                <a:t>□　債権</a:t>
              </a:r>
              <a:r>
                <a:rPr kumimoji="1" lang="ja-JP" altLang="en-US" sz="1000" dirty="0">
                  <a:latin typeface="+mn-ea"/>
                </a:rPr>
                <a:t>の一部を放棄して会社再建を計る手法</a:t>
              </a:r>
              <a:endParaRPr kumimoji="1" lang="en-US" altLang="ja-JP" sz="1000" dirty="0">
                <a:latin typeface="+mn-ea"/>
              </a:endParaRPr>
            </a:p>
            <a:p>
              <a:r>
                <a:rPr kumimoji="1" lang="ja-JP" altLang="en-US" sz="1000">
                  <a:latin typeface="+mn-ea"/>
                </a:rPr>
                <a:t>□　債権</a:t>
              </a:r>
              <a:r>
                <a:rPr kumimoji="1" lang="ja-JP" altLang="en-US" sz="1000" dirty="0">
                  <a:latin typeface="+mn-ea"/>
                </a:rPr>
                <a:t>放棄額は、経済合理性や実質債務超過の範囲など様々な制約が課され決定される</a:t>
              </a:r>
              <a:endParaRPr kumimoji="1" lang="en-US" altLang="ja-JP" sz="1000" dirty="0">
                <a:latin typeface="+mn-ea"/>
              </a:endParaRPr>
            </a:p>
            <a:p>
              <a:r>
                <a:rPr kumimoji="1" lang="ja-JP" altLang="en-US" sz="1000">
                  <a:latin typeface="+mn-ea"/>
                </a:rPr>
                <a:t>□　スポンサー</a:t>
              </a:r>
              <a:r>
                <a:rPr kumimoji="1" lang="ja-JP" altLang="en-US" sz="1000" dirty="0">
                  <a:latin typeface="+mn-ea"/>
                </a:rPr>
                <a:t>企業等による大きな力による企業再生とセットになる場合が多い</a:t>
              </a:r>
              <a:endParaRPr kumimoji="1" lang="en-US" altLang="ja-JP" sz="1000" dirty="0">
                <a:latin typeface="+mn-ea"/>
              </a:endParaRPr>
            </a:p>
            <a:p>
              <a:r>
                <a:rPr kumimoji="1" lang="ja-JP" altLang="en-US" sz="1000">
                  <a:latin typeface="+mn-ea"/>
                </a:rPr>
                <a:t>□　窮境</a:t>
              </a:r>
              <a:r>
                <a:rPr kumimoji="1" lang="ja-JP" altLang="en-US" sz="1000" dirty="0">
                  <a:latin typeface="+mn-ea"/>
                </a:rPr>
                <a:t>原因によるが、経営者責任が不可避な場合が多い</a:t>
              </a:r>
              <a:endParaRPr kumimoji="1" lang="en-US" altLang="ja-JP" sz="1000" dirty="0">
                <a:latin typeface="+mn-ea"/>
              </a:endParaRPr>
            </a:p>
          </p:txBody>
        </p:sp>
        <p:grpSp>
          <p:nvGrpSpPr>
            <p:cNvPr id="93" name="グループ化 92">
              <a:extLst>
                <a:ext uri="{FF2B5EF4-FFF2-40B4-BE49-F238E27FC236}">
                  <a16:creationId xmlns:a16="http://schemas.microsoft.com/office/drawing/2014/main" id="{B237554F-A2C4-CFF6-B670-83DF13DE9D90}"/>
                </a:ext>
              </a:extLst>
            </p:cNvPr>
            <p:cNvGrpSpPr/>
            <p:nvPr/>
          </p:nvGrpSpPr>
          <p:grpSpPr>
            <a:xfrm>
              <a:off x="32946" y="2734438"/>
              <a:ext cx="9396804" cy="1158471"/>
              <a:chOff x="32946" y="2734438"/>
              <a:chExt cx="9396804" cy="1158471"/>
            </a:xfrm>
          </p:grpSpPr>
          <p:grpSp>
            <p:nvGrpSpPr>
              <p:cNvPr id="94" name="グループ化 93">
                <a:extLst>
                  <a:ext uri="{FF2B5EF4-FFF2-40B4-BE49-F238E27FC236}">
                    <a16:creationId xmlns:a16="http://schemas.microsoft.com/office/drawing/2014/main" id="{7474BFD2-1528-B1E8-8748-21E516C17321}"/>
                  </a:ext>
                </a:extLst>
              </p:cNvPr>
              <p:cNvGrpSpPr/>
              <p:nvPr/>
            </p:nvGrpSpPr>
            <p:grpSpPr>
              <a:xfrm>
                <a:off x="32946" y="2734438"/>
                <a:ext cx="3010874" cy="1158471"/>
                <a:chOff x="32946" y="2734438"/>
                <a:chExt cx="3010874" cy="1158471"/>
              </a:xfrm>
            </p:grpSpPr>
            <p:grpSp>
              <p:nvGrpSpPr>
                <p:cNvPr id="98" name="グループ化 97">
                  <a:extLst>
                    <a:ext uri="{FF2B5EF4-FFF2-40B4-BE49-F238E27FC236}">
                      <a16:creationId xmlns:a16="http://schemas.microsoft.com/office/drawing/2014/main" id="{BBB64976-45F7-BE5B-09FF-42B089A0841F}"/>
                    </a:ext>
                  </a:extLst>
                </p:cNvPr>
                <p:cNvGrpSpPr/>
                <p:nvPr/>
              </p:nvGrpSpPr>
              <p:grpSpPr>
                <a:xfrm>
                  <a:off x="853070" y="2734438"/>
                  <a:ext cx="2190750" cy="1158471"/>
                  <a:chOff x="-152770" y="1951759"/>
                  <a:chExt cx="2190750" cy="1158471"/>
                </a:xfrm>
              </p:grpSpPr>
              <p:sp>
                <p:nvSpPr>
                  <p:cNvPr id="100" name="四角形: 角を丸くする 13">
                    <a:extLst>
                      <a:ext uri="{FF2B5EF4-FFF2-40B4-BE49-F238E27FC236}">
                        <a16:creationId xmlns:a16="http://schemas.microsoft.com/office/drawing/2014/main" id="{D0226E8D-200F-7EF6-7842-1DFA9B2E081E}"/>
                      </a:ext>
                    </a:extLst>
                  </p:cNvPr>
                  <p:cNvSpPr/>
                  <p:nvPr/>
                </p:nvSpPr>
                <p:spPr>
                  <a:xfrm>
                    <a:off x="208809" y="1951759"/>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01" name="テキスト ボックス 100">
                    <a:extLst>
                      <a:ext uri="{FF2B5EF4-FFF2-40B4-BE49-F238E27FC236}">
                        <a16:creationId xmlns:a16="http://schemas.microsoft.com/office/drawing/2014/main" id="{9BA723BB-EABB-F989-AA96-D831C31A4276}"/>
                      </a:ext>
                    </a:extLst>
                  </p:cNvPr>
                  <p:cNvSpPr txBox="1"/>
                  <p:nvPr/>
                </p:nvSpPr>
                <p:spPr>
                  <a:xfrm>
                    <a:off x="31552" y="2445934"/>
                    <a:ext cx="1910820" cy="461665"/>
                  </a:xfrm>
                  <a:prstGeom prst="rect">
                    <a:avLst/>
                  </a:prstGeom>
                  <a:noFill/>
                </p:spPr>
                <p:txBody>
                  <a:bodyPr wrap="square" rtlCol="0">
                    <a:spAutoFit/>
                  </a:bodyPr>
                  <a:lstStyle/>
                  <a:p>
                    <a:pPr algn="ctr"/>
                    <a:r>
                      <a:rPr kumimoji="1" lang="ja-JP" altLang="en-US" sz="2400" b="1" dirty="0">
                        <a:latin typeface="+mn-ea"/>
                      </a:rPr>
                      <a:t>伴うか？</a:t>
                    </a:r>
                  </a:p>
                </p:txBody>
              </p:sp>
              <p:sp>
                <p:nvSpPr>
                  <p:cNvPr id="102" name="テキスト ボックス 101">
                    <a:extLst>
                      <a:ext uri="{FF2B5EF4-FFF2-40B4-BE49-F238E27FC236}">
                        <a16:creationId xmlns:a16="http://schemas.microsoft.com/office/drawing/2014/main" id="{D7688B8A-E897-5147-7E2D-01B7A667CF1C}"/>
                      </a:ext>
                    </a:extLst>
                  </p:cNvPr>
                  <p:cNvSpPr txBox="1"/>
                  <p:nvPr/>
                </p:nvSpPr>
                <p:spPr>
                  <a:xfrm>
                    <a:off x="-152770" y="2034572"/>
                    <a:ext cx="2190750" cy="307777"/>
                  </a:xfrm>
                  <a:prstGeom prst="rect">
                    <a:avLst/>
                  </a:prstGeom>
                  <a:noFill/>
                </p:spPr>
                <p:txBody>
                  <a:bodyPr wrap="square" rtlCol="0">
                    <a:spAutoFit/>
                  </a:bodyPr>
                  <a:lstStyle/>
                  <a:p>
                    <a:pPr algn="ctr"/>
                    <a:r>
                      <a:rPr kumimoji="1" lang="ja-JP" altLang="en-US" sz="1400" b="1" dirty="0">
                        <a:latin typeface="+mn-ea"/>
                      </a:rPr>
                      <a:t>債権放棄を</a:t>
                    </a:r>
                  </a:p>
                </p:txBody>
              </p:sp>
            </p:grpSp>
            <p:sp>
              <p:nvSpPr>
                <p:cNvPr id="99" name="テキスト ボックス 98">
                  <a:extLst>
                    <a:ext uri="{FF2B5EF4-FFF2-40B4-BE49-F238E27FC236}">
                      <a16:creationId xmlns:a16="http://schemas.microsoft.com/office/drawing/2014/main" id="{D64174EA-29EF-834D-E896-BE231D7D9853}"/>
                    </a:ext>
                  </a:extLst>
                </p:cNvPr>
                <p:cNvSpPr txBox="1"/>
                <p:nvPr/>
              </p:nvSpPr>
              <p:spPr>
                <a:xfrm>
                  <a:off x="32946" y="2887856"/>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grpSp>
          <p:sp>
            <p:nvSpPr>
              <p:cNvPr id="95" name="テキスト ボックス 94">
                <a:extLst>
                  <a:ext uri="{FF2B5EF4-FFF2-40B4-BE49-F238E27FC236}">
                    <a16:creationId xmlns:a16="http://schemas.microsoft.com/office/drawing/2014/main" id="{180B8E85-643C-AC0C-8374-43CEC234BCE4}"/>
                  </a:ext>
                </a:extLst>
              </p:cNvPr>
              <p:cNvSpPr txBox="1"/>
              <p:nvPr/>
            </p:nvSpPr>
            <p:spPr>
              <a:xfrm>
                <a:off x="2733735" y="3442126"/>
                <a:ext cx="1487912" cy="365271"/>
              </a:xfrm>
              <a:prstGeom prst="rect">
                <a:avLst/>
              </a:prstGeom>
              <a:noFill/>
            </p:spPr>
            <p:txBody>
              <a:bodyPr wrap="square" rtlCol="0">
                <a:spAutoFit/>
              </a:bodyPr>
              <a:lstStyle/>
              <a:p>
                <a:r>
                  <a:rPr kumimoji="1" lang="ja-JP" altLang="en-US" b="1" dirty="0">
                    <a:latin typeface="+mn-ea"/>
                  </a:rPr>
                  <a:t>債権放棄</a:t>
                </a:r>
                <a:endParaRPr kumimoji="1" lang="en-US" altLang="ja-JP" b="1" dirty="0">
                  <a:latin typeface="+mn-ea"/>
                </a:endParaRPr>
              </a:p>
            </p:txBody>
          </p:sp>
          <p:cxnSp>
            <p:nvCxnSpPr>
              <p:cNvPr id="96" name="直線コネクタ 95">
                <a:extLst>
                  <a:ext uri="{FF2B5EF4-FFF2-40B4-BE49-F238E27FC236}">
                    <a16:creationId xmlns:a16="http://schemas.microsoft.com/office/drawing/2014/main" id="{FA7C7C35-7B60-073F-BE8C-9A02CFF6CB87}"/>
                  </a:ext>
                </a:extLst>
              </p:cNvPr>
              <p:cNvCxnSpPr>
                <a:cxnSpLocks/>
              </p:cNvCxnSpPr>
              <p:nvPr/>
            </p:nvCxnSpPr>
            <p:spPr>
              <a:xfrm flipV="1">
                <a:off x="2726685" y="3319618"/>
                <a:ext cx="6703065" cy="1007"/>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2AE7090C-0313-735E-7974-6ED692337314}"/>
                  </a:ext>
                </a:extLst>
              </p:cNvPr>
              <p:cNvSpPr txBox="1"/>
              <p:nvPr/>
            </p:nvSpPr>
            <p:spPr>
              <a:xfrm>
                <a:off x="2733539" y="2852489"/>
                <a:ext cx="1050238" cy="365271"/>
              </a:xfrm>
              <a:prstGeom prst="rect">
                <a:avLst/>
              </a:prstGeom>
              <a:noFill/>
            </p:spPr>
            <p:txBody>
              <a:bodyPr wrap="square" rtlCol="0">
                <a:spAutoFit/>
              </a:bodyPr>
              <a:lstStyle/>
              <a:p>
                <a:r>
                  <a:rPr kumimoji="1" lang="en-US" altLang="ja-JP" b="1" dirty="0">
                    <a:latin typeface="+mn-ea"/>
                  </a:rPr>
                  <a:t>DDS</a:t>
                </a:r>
              </a:p>
            </p:txBody>
          </p:sp>
        </p:grpSp>
      </p:grpSp>
      <p:grpSp>
        <p:nvGrpSpPr>
          <p:cNvPr id="103" name="グループ化 102">
            <a:extLst>
              <a:ext uri="{FF2B5EF4-FFF2-40B4-BE49-F238E27FC236}">
                <a16:creationId xmlns:a16="http://schemas.microsoft.com/office/drawing/2014/main" id="{FEF9E6FA-FF9C-1A00-C399-7156CD227E98}"/>
              </a:ext>
            </a:extLst>
          </p:cNvPr>
          <p:cNvGrpSpPr/>
          <p:nvPr/>
        </p:nvGrpSpPr>
        <p:grpSpPr>
          <a:xfrm>
            <a:off x="1" y="5342494"/>
            <a:ext cx="9615879" cy="1299701"/>
            <a:chOff x="32946" y="4245897"/>
            <a:chExt cx="9615879" cy="1299701"/>
          </a:xfrm>
        </p:grpSpPr>
        <p:grpSp>
          <p:nvGrpSpPr>
            <p:cNvPr id="104" name="グループ化 103">
              <a:extLst>
                <a:ext uri="{FF2B5EF4-FFF2-40B4-BE49-F238E27FC236}">
                  <a16:creationId xmlns:a16="http://schemas.microsoft.com/office/drawing/2014/main" id="{34BA20DF-BD57-D403-80DA-406873CB968D}"/>
                </a:ext>
              </a:extLst>
            </p:cNvPr>
            <p:cNvGrpSpPr/>
            <p:nvPr/>
          </p:nvGrpSpPr>
          <p:grpSpPr>
            <a:xfrm>
              <a:off x="32946" y="4245897"/>
              <a:ext cx="9396804" cy="1113546"/>
              <a:chOff x="32946" y="4245897"/>
              <a:chExt cx="9396804" cy="1113546"/>
            </a:xfrm>
          </p:grpSpPr>
          <p:grpSp>
            <p:nvGrpSpPr>
              <p:cNvPr id="107" name="グループ化 106">
                <a:extLst>
                  <a:ext uri="{FF2B5EF4-FFF2-40B4-BE49-F238E27FC236}">
                    <a16:creationId xmlns:a16="http://schemas.microsoft.com/office/drawing/2014/main" id="{C6B36644-FDCA-D17F-ACFD-5FBC6CB943F0}"/>
                  </a:ext>
                </a:extLst>
              </p:cNvPr>
              <p:cNvGrpSpPr/>
              <p:nvPr/>
            </p:nvGrpSpPr>
            <p:grpSpPr>
              <a:xfrm>
                <a:off x="32946" y="4245897"/>
                <a:ext cx="3010874" cy="1113546"/>
                <a:chOff x="32946" y="4245897"/>
                <a:chExt cx="3010874" cy="1113546"/>
              </a:xfrm>
            </p:grpSpPr>
            <p:grpSp>
              <p:nvGrpSpPr>
                <p:cNvPr id="111" name="グループ化 110">
                  <a:extLst>
                    <a:ext uri="{FF2B5EF4-FFF2-40B4-BE49-F238E27FC236}">
                      <a16:creationId xmlns:a16="http://schemas.microsoft.com/office/drawing/2014/main" id="{AD0518FD-4820-ECFD-13A6-EEB1D3DE4544}"/>
                    </a:ext>
                  </a:extLst>
                </p:cNvPr>
                <p:cNvGrpSpPr/>
                <p:nvPr/>
              </p:nvGrpSpPr>
              <p:grpSpPr>
                <a:xfrm>
                  <a:off x="853070" y="4245897"/>
                  <a:ext cx="2190750" cy="1113546"/>
                  <a:chOff x="-152770" y="1950608"/>
                  <a:chExt cx="2190750" cy="1113546"/>
                </a:xfrm>
              </p:grpSpPr>
              <p:sp>
                <p:nvSpPr>
                  <p:cNvPr id="113" name="四角形: 角を丸くする 17">
                    <a:extLst>
                      <a:ext uri="{FF2B5EF4-FFF2-40B4-BE49-F238E27FC236}">
                        <a16:creationId xmlns:a16="http://schemas.microsoft.com/office/drawing/2014/main" id="{6EC26A2C-0E95-DD1D-060E-FFC77D1C08D3}"/>
                      </a:ext>
                    </a:extLst>
                  </p:cNvPr>
                  <p:cNvSpPr/>
                  <p:nvPr/>
                </p:nvSpPr>
                <p:spPr>
                  <a:xfrm>
                    <a:off x="208809" y="1950608"/>
                    <a:ext cx="1487912" cy="1113546"/>
                  </a:xfrm>
                  <a:prstGeom prst="roundRect">
                    <a:avLst>
                      <a:gd name="adj" fmla="val 4902"/>
                    </a:avLst>
                  </a:prstGeom>
                  <a:solidFill>
                    <a:srgbClr val="92D050">
                      <a:alpha val="10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14" name="テキスト ボックス 113">
                    <a:extLst>
                      <a:ext uri="{FF2B5EF4-FFF2-40B4-BE49-F238E27FC236}">
                        <a16:creationId xmlns:a16="http://schemas.microsoft.com/office/drawing/2014/main" id="{F302EBA0-739E-09EC-EB9B-6ACF3C9EC717}"/>
                      </a:ext>
                    </a:extLst>
                  </p:cNvPr>
                  <p:cNvSpPr txBox="1"/>
                  <p:nvPr/>
                </p:nvSpPr>
                <p:spPr>
                  <a:xfrm>
                    <a:off x="-2645" y="2252753"/>
                    <a:ext cx="1910820" cy="707886"/>
                  </a:xfrm>
                  <a:prstGeom prst="rect">
                    <a:avLst/>
                  </a:prstGeom>
                  <a:noFill/>
                </p:spPr>
                <p:txBody>
                  <a:bodyPr wrap="square" rtlCol="0">
                    <a:spAutoFit/>
                  </a:bodyPr>
                  <a:lstStyle/>
                  <a:p>
                    <a:pPr algn="ctr"/>
                    <a:r>
                      <a:rPr kumimoji="1" lang="ja-JP" altLang="en-US" sz="2000" b="1" dirty="0">
                        <a:latin typeface="+mn-ea"/>
                      </a:rPr>
                      <a:t>維持</a:t>
                    </a:r>
                    <a:endParaRPr kumimoji="1" lang="en-US" altLang="ja-JP" sz="2000" b="1" dirty="0">
                      <a:latin typeface="+mn-ea"/>
                    </a:endParaRPr>
                  </a:p>
                  <a:p>
                    <a:pPr algn="ctr"/>
                    <a:r>
                      <a:rPr kumimoji="1" lang="ja-JP" altLang="en-US" sz="2000" b="1" dirty="0">
                        <a:latin typeface="+mn-ea"/>
                      </a:rPr>
                      <a:t>できるか？</a:t>
                    </a:r>
                  </a:p>
                </p:txBody>
              </p:sp>
              <p:sp>
                <p:nvSpPr>
                  <p:cNvPr id="115" name="テキスト ボックス 114">
                    <a:extLst>
                      <a:ext uri="{FF2B5EF4-FFF2-40B4-BE49-F238E27FC236}">
                        <a16:creationId xmlns:a16="http://schemas.microsoft.com/office/drawing/2014/main" id="{1819625F-17F1-F8C4-C817-0D0D26972C85}"/>
                      </a:ext>
                    </a:extLst>
                  </p:cNvPr>
                  <p:cNvSpPr txBox="1"/>
                  <p:nvPr/>
                </p:nvSpPr>
                <p:spPr>
                  <a:xfrm>
                    <a:off x="-152770" y="2034572"/>
                    <a:ext cx="2190750" cy="307777"/>
                  </a:xfrm>
                  <a:prstGeom prst="rect">
                    <a:avLst/>
                  </a:prstGeom>
                  <a:noFill/>
                </p:spPr>
                <p:txBody>
                  <a:bodyPr wrap="square" rtlCol="0">
                    <a:spAutoFit/>
                  </a:bodyPr>
                  <a:lstStyle/>
                  <a:p>
                    <a:pPr algn="ctr"/>
                    <a:r>
                      <a:rPr kumimoji="1" lang="ja-JP" altLang="en-US" sz="1400" b="1" dirty="0">
                        <a:latin typeface="+mn-ea"/>
                      </a:rPr>
                      <a:t>資金繰りは</a:t>
                    </a:r>
                  </a:p>
                </p:txBody>
              </p:sp>
            </p:grpSp>
            <p:sp>
              <p:nvSpPr>
                <p:cNvPr id="112" name="テキスト ボックス 111">
                  <a:extLst>
                    <a:ext uri="{FF2B5EF4-FFF2-40B4-BE49-F238E27FC236}">
                      <a16:creationId xmlns:a16="http://schemas.microsoft.com/office/drawing/2014/main" id="{4132A09F-D347-B105-6845-CF453C222DF9}"/>
                    </a:ext>
                  </a:extLst>
                </p:cNvPr>
                <p:cNvSpPr txBox="1"/>
                <p:nvPr/>
              </p:nvSpPr>
              <p:spPr>
                <a:xfrm>
                  <a:off x="32946" y="4392041"/>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grpSp>
          <p:cxnSp>
            <p:nvCxnSpPr>
              <p:cNvPr id="108" name="直線コネクタ 107">
                <a:extLst>
                  <a:ext uri="{FF2B5EF4-FFF2-40B4-BE49-F238E27FC236}">
                    <a16:creationId xmlns:a16="http://schemas.microsoft.com/office/drawing/2014/main" id="{80BB68FD-4400-0D47-C0F4-2AE55E7624E4}"/>
                  </a:ext>
                </a:extLst>
              </p:cNvPr>
              <p:cNvCxnSpPr>
                <a:cxnSpLocks/>
              </p:cNvCxnSpPr>
              <p:nvPr/>
            </p:nvCxnSpPr>
            <p:spPr>
              <a:xfrm flipV="1">
                <a:off x="2726685" y="4812234"/>
                <a:ext cx="6703065" cy="1007"/>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6CA06111-0353-AF53-D6E4-332CAD5943DA}"/>
                  </a:ext>
                </a:extLst>
              </p:cNvPr>
              <p:cNvSpPr txBox="1"/>
              <p:nvPr/>
            </p:nvSpPr>
            <p:spPr>
              <a:xfrm>
                <a:off x="2740600" y="4336400"/>
                <a:ext cx="1487912" cy="369332"/>
              </a:xfrm>
              <a:prstGeom prst="rect">
                <a:avLst/>
              </a:prstGeom>
              <a:noFill/>
            </p:spPr>
            <p:txBody>
              <a:bodyPr wrap="square" rtlCol="0">
                <a:spAutoFit/>
              </a:bodyPr>
              <a:lstStyle/>
              <a:p>
                <a:r>
                  <a:rPr kumimoji="1" lang="ja-JP" altLang="en-US" b="1" dirty="0">
                    <a:latin typeface="+mn-ea"/>
                  </a:rPr>
                  <a:t>法的整理</a:t>
                </a:r>
              </a:p>
            </p:txBody>
          </p:sp>
          <p:sp>
            <p:nvSpPr>
              <p:cNvPr id="110" name="テキスト ボックス 109">
                <a:extLst>
                  <a:ext uri="{FF2B5EF4-FFF2-40B4-BE49-F238E27FC236}">
                    <a16:creationId xmlns:a16="http://schemas.microsoft.com/office/drawing/2014/main" id="{0901B05D-FC68-A336-82E5-86F6F8E9074A}"/>
                  </a:ext>
                </a:extLst>
              </p:cNvPr>
              <p:cNvSpPr txBox="1"/>
              <p:nvPr/>
            </p:nvSpPr>
            <p:spPr>
              <a:xfrm>
                <a:off x="2740600" y="4906705"/>
                <a:ext cx="1487912" cy="369332"/>
              </a:xfrm>
              <a:prstGeom prst="rect">
                <a:avLst/>
              </a:prstGeom>
              <a:noFill/>
            </p:spPr>
            <p:txBody>
              <a:bodyPr wrap="square" rtlCol="0">
                <a:spAutoFit/>
              </a:bodyPr>
              <a:lstStyle/>
              <a:p>
                <a:r>
                  <a:rPr kumimoji="1" lang="ja-JP" altLang="en-US" b="1" dirty="0">
                    <a:latin typeface="+mn-ea"/>
                  </a:rPr>
                  <a:t>私的整理</a:t>
                </a:r>
              </a:p>
            </p:txBody>
          </p:sp>
        </p:grpSp>
        <p:sp>
          <p:nvSpPr>
            <p:cNvPr id="105" name="テキスト ボックス 104">
              <a:extLst>
                <a:ext uri="{FF2B5EF4-FFF2-40B4-BE49-F238E27FC236}">
                  <a16:creationId xmlns:a16="http://schemas.microsoft.com/office/drawing/2014/main" id="{8734B0E2-0DFE-0ABB-5078-69CE09F2DE0C}"/>
                </a:ext>
              </a:extLst>
            </p:cNvPr>
            <p:cNvSpPr txBox="1"/>
            <p:nvPr/>
          </p:nvSpPr>
          <p:spPr>
            <a:xfrm>
              <a:off x="3733095" y="4273916"/>
              <a:ext cx="5915730" cy="553998"/>
            </a:xfrm>
            <a:prstGeom prst="rect">
              <a:avLst/>
            </a:prstGeom>
            <a:noFill/>
            <a:ln>
              <a:noFill/>
            </a:ln>
          </p:spPr>
          <p:txBody>
            <a:bodyPr wrap="square" rtlCol="0">
              <a:spAutoFit/>
            </a:bodyPr>
            <a:lstStyle/>
            <a:p>
              <a:r>
                <a:rPr kumimoji="1" lang="ja-JP" altLang="en-US" sz="1000" dirty="0">
                  <a:latin typeface="+mn-ea"/>
                </a:rPr>
                <a:t>□　清算手続きでは予納金、再建型手続きでも、一定期間の資金繰り維持が必要になる</a:t>
              </a:r>
              <a:endParaRPr kumimoji="1" lang="en-US" altLang="ja-JP" sz="1000" dirty="0">
                <a:latin typeface="+mn-ea"/>
              </a:endParaRPr>
            </a:p>
            <a:p>
              <a:r>
                <a:rPr kumimoji="1" lang="ja-JP" altLang="en-US" sz="1000" dirty="0">
                  <a:latin typeface="+mn-ea"/>
                </a:rPr>
                <a:t>□　民事再生法では</a:t>
              </a:r>
              <a:r>
                <a:rPr kumimoji="1" lang="en-US" altLang="ja-JP" sz="1000" dirty="0">
                  <a:latin typeface="+mn-ea"/>
                </a:rPr>
                <a:t>DIP</a:t>
              </a:r>
              <a:r>
                <a:rPr kumimoji="1" lang="ja-JP" altLang="en-US" sz="1000" dirty="0">
                  <a:latin typeface="+mn-ea"/>
                </a:rPr>
                <a:t>ファイナンス</a:t>
              </a:r>
              <a:r>
                <a:rPr kumimoji="1" lang="en-US" altLang="ja-JP" sz="800" dirty="0">
                  <a:latin typeface="+mn-ea"/>
                </a:rPr>
                <a:t>※</a:t>
              </a:r>
              <a:r>
                <a:rPr kumimoji="1" lang="ja-JP" altLang="en-US" sz="1000" dirty="0">
                  <a:latin typeface="+mn-ea"/>
                </a:rPr>
                <a:t>は法的整理申立以前の債権より優先弁済される共益債権と</a:t>
              </a:r>
              <a:endParaRPr kumimoji="1" lang="en-US" altLang="ja-JP" sz="1000" dirty="0">
                <a:latin typeface="+mn-ea"/>
              </a:endParaRPr>
            </a:p>
            <a:p>
              <a:r>
                <a:rPr kumimoji="1" lang="ja-JP" altLang="en-US" sz="1000" dirty="0">
                  <a:latin typeface="+mn-ea"/>
                </a:rPr>
                <a:t>　　位置づけられる</a:t>
              </a:r>
              <a:endParaRPr kumimoji="1" lang="en-US" altLang="ja-JP" sz="1000" dirty="0">
                <a:latin typeface="+mn-ea"/>
              </a:endParaRPr>
            </a:p>
          </p:txBody>
        </p:sp>
        <p:sp>
          <p:nvSpPr>
            <p:cNvPr id="106" name="テキスト ボックス 105">
              <a:extLst>
                <a:ext uri="{FF2B5EF4-FFF2-40B4-BE49-F238E27FC236}">
                  <a16:creationId xmlns:a16="http://schemas.microsoft.com/office/drawing/2014/main" id="{4F23B086-14ED-6E2C-D645-264566D23A6E}"/>
                </a:ext>
              </a:extLst>
            </p:cNvPr>
            <p:cNvSpPr txBox="1"/>
            <p:nvPr/>
          </p:nvSpPr>
          <p:spPr>
            <a:xfrm>
              <a:off x="3733095" y="4837712"/>
              <a:ext cx="5915730" cy="707886"/>
            </a:xfrm>
            <a:prstGeom prst="rect">
              <a:avLst/>
            </a:prstGeom>
            <a:noFill/>
            <a:ln>
              <a:noFill/>
            </a:ln>
          </p:spPr>
          <p:txBody>
            <a:bodyPr wrap="square" rtlCol="0">
              <a:spAutoFit/>
            </a:bodyPr>
            <a:lstStyle/>
            <a:p>
              <a:r>
                <a:rPr kumimoji="1" lang="ja-JP" altLang="en-US" sz="1000" dirty="0">
                  <a:latin typeface="+mn-ea"/>
                </a:rPr>
                <a:t>□　法的整理同様に、再生協議を実施する間の資金繰りが維持されることが大前提</a:t>
              </a:r>
              <a:endParaRPr kumimoji="1" lang="en-US" altLang="ja-JP" sz="1000" dirty="0">
                <a:latin typeface="+mn-ea"/>
              </a:endParaRPr>
            </a:p>
            <a:p>
              <a:r>
                <a:rPr kumimoji="1" lang="ja-JP" altLang="en-US" sz="1000" dirty="0">
                  <a:latin typeface="+mn-ea"/>
                </a:rPr>
                <a:t>□　あくまでも私的整理による協議であり、厳格な基準があるわけではない</a:t>
              </a:r>
              <a:endParaRPr kumimoji="1" lang="en-US" altLang="ja-JP" sz="1000" dirty="0">
                <a:latin typeface="+mn-ea"/>
              </a:endParaRPr>
            </a:p>
            <a:p>
              <a:r>
                <a:rPr kumimoji="1" lang="ja-JP" altLang="en-US" sz="1000" dirty="0">
                  <a:latin typeface="+mn-ea"/>
                </a:rPr>
                <a:t>□　</a:t>
              </a:r>
              <a:r>
                <a:rPr kumimoji="1" lang="en-US" altLang="ja-JP" sz="1000" spc="-70" dirty="0">
                  <a:latin typeface="+mn-ea"/>
                </a:rPr>
                <a:t>DIP</a:t>
              </a:r>
              <a:r>
                <a:rPr kumimoji="1" lang="ja-JP" altLang="en-US" sz="1000" spc="-70" dirty="0">
                  <a:latin typeface="+mn-ea"/>
                </a:rPr>
                <a:t>ファイナンス</a:t>
              </a:r>
              <a:r>
                <a:rPr kumimoji="1" lang="en-US" altLang="ja-JP" sz="800" spc="-70" dirty="0">
                  <a:latin typeface="+mn-ea"/>
                </a:rPr>
                <a:t>※</a:t>
              </a:r>
              <a:r>
                <a:rPr kumimoji="1" lang="ja-JP" altLang="en-US" sz="1000" spc="-70" dirty="0">
                  <a:latin typeface="+mn-ea"/>
                </a:rPr>
                <a:t>の実施が必要な場合もあるが、民事再生と異なり優先弁済権が法的に認められて</a:t>
              </a:r>
              <a:endParaRPr kumimoji="1" lang="en-US" altLang="ja-JP" sz="1000" spc="-70" dirty="0">
                <a:latin typeface="+mn-ea"/>
              </a:endParaRPr>
            </a:p>
            <a:p>
              <a:r>
                <a:rPr kumimoji="1" lang="ja-JP" altLang="en-US" sz="1000" spc="-70" dirty="0">
                  <a:latin typeface="+mn-ea"/>
                </a:rPr>
                <a:t>　　</a:t>
              </a:r>
              <a:r>
                <a:rPr kumimoji="1" lang="ja-JP" altLang="en-US" sz="1000" spc="-50" dirty="0">
                  <a:latin typeface="+mn-ea"/>
                </a:rPr>
                <a:t>いるわけではないので、しっかりとした協議と合意形成が必要</a:t>
              </a:r>
              <a:endParaRPr kumimoji="1" lang="en-US" altLang="ja-JP" sz="1000" spc="-50" dirty="0">
                <a:latin typeface="+mn-ea"/>
              </a:endParaRPr>
            </a:p>
          </p:txBody>
        </p:sp>
      </p:grpSp>
      <p:grpSp>
        <p:nvGrpSpPr>
          <p:cNvPr id="117" name="グループ化 116">
            <a:extLst>
              <a:ext uri="{FF2B5EF4-FFF2-40B4-BE49-F238E27FC236}">
                <a16:creationId xmlns:a16="http://schemas.microsoft.com/office/drawing/2014/main" id="{FEEB637E-9B12-137E-8E5E-2CA1595ADB13}"/>
              </a:ext>
            </a:extLst>
          </p:cNvPr>
          <p:cNvGrpSpPr/>
          <p:nvPr/>
        </p:nvGrpSpPr>
        <p:grpSpPr>
          <a:xfrm>
            <a:off x="1" y="1485840"/>
            <a:ext cx="9920349" cy="1148762"/>
            <a:chOff x="28576" y="1302503"/>
            <a:chExt cx="9920349" cy="1169527"/>
          </a:xfrm>
        </p:grpSpPr>
        <p:sp>
          <p:nvSpPr>
            <p:cNvPr id="118" name="テキスト ボックス 117">
              <a:extLst>
                <a:ext uri="{FF2B5EF4-FFF2-40B4-BE49-F238E27FC236}">
                  <a16:creationId xmlns:a16="http://schemas.microsoft.com/office/drawing/2014/main" id="{40CC998A-6277-7615-8A06-9F112F9E8F3B}"/>
                </a:ext>
              </a:extLst>
            </p:cNvPr>
            <p:cNvSpPr txBox="1"/>
            <p:nvPr/>
          </p:nvSpPr>
          <p:spPr>
            <a:xfrm>
              <a:off x="3733095" y="1311201"/>
              <a:ext cx="5911360" cy="553998"/>
            </a:xfrm>
            <a:prstGeom prst="rect">
              <a:avLst/>
            </a:prstGeom>
            <a:noFill/>
            <a:ln>
              <a:noFill/>
            </a:ln>
          </p:spPr>
          <p:txBody>
            <a:bodyPr wrap="square" rtlCol="0">
              <a:spAutoFit/>
            </a:bodyPr>
            <a:lstStyle/>
            <a:p>
              <a:r>
                <a:rPr kumimoji="1" lang="ja-JP" altLang="en-US" sz="1000" dirty="0">
                  <a:latin typeface="+mn-ea"/>
                </a:rPr>
                <a:t>□　現経営陣を中心に金融機関（主にメイン）などの支援や助言をもらい進める手法</a:t>
              </a:r>
              <a:endParaRPr kumimoji="1" lang="en-US" altLang="ja-JP" sz="1000" dirty="0">
                <a:latin typeface="+mn-ea"/>
              </a:endParaRPr>
            </a:p>
            <a:p>
              <a:r>
                <a:rPr kumimoji="1" lang="ja-JP" altLang="en-US" sz="1000" dirty="0">
                  <a:latin typeface="+mn-ea"/>
                </a:rPr>
                <a:t>□　現経営陣に経営窮境の原因が集中していない（先代の時期に集中等）などのケースがある</a:t>
              </a:r>
              <a:endParaRPr kumimoji="1" lang="en-US" altLang="ja-JP" sz="1000" dirty="0">
                <a:latin typeface="+mn-ea"/>
              </a:endParaRPr>
            </a:p>
            <a:p>
              <a:r>
                <a:rPr kumimoji="1" lang="ja-JP" altLang="en-US" sz="1000" dirty="0">
                  <a:latin typeface="+mn-ea"/>
                </a:rPr>
                <a:t>□　経営者一族の地域における影響力なども勘案して用いられるケースもある</a:t>
              </a:r>
              <a:endParaRPr kumimoji="1" lang="en-US" altLang="ja-JP" sz="1000" dirty="0">
                <a:latin typeface="+mn-ea"/>
              </a:endParaRPr>
            </a:p>
          </p:txBody>
        </p:sp>
        <p:sp>
          <p:nvSpPr>
            <p:cNvPr id="119" name="テキスト ボックス 118">
              <a:extLst>
                <a:ext uri="{FF2B5EF4-FFF2-40B4-BE49-F238E27FC236}">
                  <a16:creationId xmlns:a16="http://schemas.microsoft.com/office/drawing/2014/main" id="{78013716-BB0E-D5C3-87BB-8D53A0CA42C3}"/>
                </a:ext>
              </a:extLst>
            </p:cNvPr>
            <p:cNvSpPr txBox="1"/>
            <p:nvPr/>
          </p:nvSpPr>
          <p:spPr>
            <a:xfrm>
              <a:off x="3733095" y="1908018"/>
              <a:ext cx="6215830" cy="564012"/>
            </a:xfrm>
            <a:prstGeom prst="rect">
              <a:avLst/>
            </a:prstGeom>
            <a:noFill/>
            <a:ln>
              <a:noFill/>
            </a:ln>
          </p:spPr>
          <p:txBody>
            <a:bodyPr wrap="square" rtlCol="0">
              <a:spAutoFit/>
            </a:bodyPr>
            <a:lstStyle/>
            <a:p>
              <a:r>
                <a:rPr kumimoji="1" lang="ja-JP" altLang="en-US" sz="1000">
                  <a:latin typeface="+mn-ea"/>
                </a:rPr>
                <a:t>□　事業</a:t>
              </a:r>
              <a:r>
                <a:rPr kumimoji="1" lang="ja-JP" altLang="en-US" sz="1000" dirty="0">
                  <a:latin typeface="+mn-ea"/>
                </a:rPr>
                <a:t>スポンサーやファンドなど外部の経営力による企業再生を進める手法</a:t>
              </a:r>
              <a:endParaRPr kumimoji="1" lang="en-US" altLang="ja-JP" sz="1000" dirty="0">
                <a:latin typeface="+mn-ea"/>
              </a:endParaRPr>
            </a:p>
            <a:p>
              <a:r>
                <a:rPr kumimoji="1" lang="ja-JP" altLang="en-US" sz="1000">
                  <a:latin typeface="+mn-ea"/>
                </a:rPr>
                <a:t>□　</a:t>
              </a:r>
              <a:r>
                <a:rPr kumimoji="1" lang="ja-JP" altLang="en-US" sz="1000" spc="-80">
                  <a:latin typeface="+mn-ea"/>
                </a:rPr>
                <a:t>外部</a:t>
              </a:r>
              <a:r>
                <a:rPr kumimoji="1" lang="ja-JP" altLang="en-US" sz="1000" spc="-80" dirty="0">
                  <a:latin typeface="+mn-ea"/>
                </a:rPr>
                <a:t>の優れた経営や事業に関する知見が導入され経営の窮境原因が短期的に除去されるケースもある</a:t>
              </a:r>
              <a:endParaRPr kumimoji="1" lang="en-US" altLang="ja-JP" sz="1000" spc="-80" dirty="0">
                <a:latin typeface="+mn-ea"/>
              </a:endParaRPr>
            </a:p>
            <a:p>
              <a:r>
                <a:rPr kumimoji="1" lang="ja-JP" altLang="en-US" sz="1000">
                  <a:latin typeface="+mn-ea"/>
                </a:rPr>
                <a:t>□　現経営陣</a:t>
              </a:r>
              <a:r>
                <a:rPr kumimoji="1" lang="ja-JP" altLang="en-US" sz="1000" dirty="0">
                  <a:latin typeface="+mn-ea"/>
                </a:rPr>
                <a:t>の完全交代等、ドラスティックな手法を用いるケースもある</a:t>
              </a:r>
              <a:endParaRPr kumimoji="1" lang="en-US" altLang="ja-JP" sz="1000" dirty="0">
                <a:latin typeface="+mn-ea"/>
              </a:endParaRPr>
            </a:p>
          </p:txBody>
        </p:sp>
        <p:grpSp>
          <p:nvGrpSpPr>
            <p:cNvPr id="120" name="グループ化 119">
              <a:extLst>
                <a:ext uri="{FF2B5EF4-FFF2-40B4-BE49-F238E27FC236}">
                  <a16:creationId xmlns:a16="http://schemas.microsoft.com/office/drawing/2014/main" id="{83A53897-7826-D7A0-017E-F0874C18A8BE}"/>
                </a:ext>
              </a:extLst>
            </p:cNvPr>
            <p:cNvGrpSpPr/>
            <p:nvPr/>
          </p:nvGrpSpPr>
          <p:grpSpPr>
            <a:xfrm>
              <a:off x="28576" y="1302503"/>
              <a:ext cx="9372599" cy="1149785"/>
              <a:chOff x="28576" y="1302503"/>
              <a:chExt cx="9372599" cy="1149785"/>
            </a:xfrm>
          </p:grpSpPr>
          <p:grpSp>
            <p:nvGrpSpPr>
              <p:cNvPr id="121" name="グループ化 120">
                <a:extLst>
                  <a:ext uri="{FF2B5EF4-FFF2-40B4-BE49-F238E27FC236}">
                    <a16:creationId xmlns:a16="http://schemas.microsoft.com/office/drawing/2014/main" id="{C14FF007-3436-A47F-920D-0D2214C51D9A}"/>
                  </a:ext>
                </a:extLst>
              </p:cNvPr>
              <p:cNvGrpSpPr/>
              <p:nvPr/>
            </p:nvGrpSpPr>
            <p:grpSpPr>
              <a:xfrm>
                <a:off x="28576" y="1302503"/>
                <a:ext cx="3011234" cy="1149785"/>
                <a:chOff x="28576" y="1302503"/>
                <a:chExt cx="3011234" cy="1149785"/>
              </a:xfrm>
            </p:grpSpPr>
            <p:grpSp>
              <p:nvGrpSpPr>
                <p:cNvPr id="125" name="グループ化 124">
                  <a:extLst>
                    <a:ext uri="{FF2B5EF4-FFF2-40B4-BE49-F238E27FC236}">
                      <a16:creationId xmlns:a16="http://schemas.microsoft.com/office/drawing/2014/main" id="{27CF32EA-7F64-D1CD-35F6-FE1381D7A68F}"/>
                    </a:ext>
                  </a:extLst>
                </p:cNvPr>
                <p:cNvGrpSpPr/>
                <p:nvPr/>
              </p:nvGrpSpPr>
              <p:grpSpPr>
                <a:xfrm>
                  <a:off x="849060" y="1302503"/>
                  <a:ext cx="2190750" cy="1149785"/>
                  <a:chOff x="-152329" y="1951759"/>
                  <a:chExt cx="2190750" cy="1149785"/>
                </a:xfrm>
              </p:grpSpPr>
              <p:sp>
                <p:nvSpPr>
                  <p:cNvPr id="127" name="四角形: 角を丸くする 43">
                    <a:extLst>
                      <a:ext uri="{FF2B5EF4-FFF2-40B4-BE49-F238E27FC236}">
                        <a16:creationId xmlns:a16="http://schemas.microsoft.com/office/drawing/2014/main" id="{C6153F40-CCAE-C620-BD62-68D7A43CB7F0}"/>
                      </a:ext>
                    </a:extLst>
                  </p:cNvPr>
                  <p:cNvSpPr/>
                  <p:nvPr/>
                </p:nvSpPr>
                <p:spPr>
                  <a:xfrm>
                    <a:off x="208809" y="1951759"/>
                    <a:ext cx="1487912" cy="1149785"/>
                  </a:xfrm>
                  <a:prstGeom prst="roundRect">
                    <a:avLst>
                      <a:gd name="adj" fmla="val 4902"/>
                    </a:avLst>
                  </a:prstGeom>
                  <a:solidFill>
                    <a:schemeClr val="bg1">
                      <a:lumMod val="50000"/>
                      <a:alpha val="10000"/>
                    </a:schemeClr>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28" name="テキスト ボックス 127">
                    <a:extLst>
                      <a:ext uri="{FF2B5EF4-FFF2-40B4-BE49-F238E27FC236}">
                        <a16:creationId xmlns:a16="http://schemas.microsoft.com/office/drawing/2014/main" id="{23006A10-FC25-6946-B1EA-B089B32229AE}"/>
                      </a:ext>
                    </a:extLst>
                  </p:cNvPr>
                  <p:cNvSpPr txBox="1"/>
                  <p:nvPr/>
                </p:nvSpPr>
                <p:spPr>
                  <a:xfrm>
                    <a:off x="31633" y="2315933"/>
                    <a:ext cx="1910820" cy="400110"/>
                  </a:xfrm>
                  <a:prstGeom prst="rect">
                    <a:avLst/>
                  </a:prstGeom>
                  <a:noFill/>
                </p:spPr>
                <p:txBody>
                  <a:bodyPr wrap="square" rtlCol="0">
                    <a:spAutoFit/>
                  </a:bodyPr>
                  <a:lstStyle/>
                  <a:p>
                    <a:pPr algn="ctr"/>
                    <a:r>
                      <a:rPr kumimoji="1" lang="ja-JP" altLang="en-US" sz="2000" b="1" dirty="0">
                        <a:latin typeface="+mn-ea"/>
                      </a:rPr>
                      <a:t>誰が主体で</a:t>
                    </a:r>
                  </a:p>
                </p:txBody>
              </p:sp>
              <p:sp>
                <p:nvSpPr>
                  <p:cNvPr id="129" name="テキスト ボックス 128">
                    <a:extLst>
                      <a:ext uri="{FF2B5EF4-FFF2-40B4-BE49-F238E27FC236}">
                        <a16:creationId xmlns:a16="http://schemas.microsoft.com/office/drawing/2014/main" id="{79A330DE-495E-93CA-0768-8DC2F4918A85}"/>
                      </a:ext>
                    </a:extLst>
                  </p:cNvPr>
                  <p:cNvSpPr txBox="1"/>
                  <p:nvPr/>
                </p:nvSpPr>
                <p:spPr>
                  <a:xfrm>
                    <a:off x="-152329" y="2062591"/>
                    <a:ext cx="2190750" cy="307777"/>
                  </a:xfrm>
                  <a:prstGeom prst="rect">
                    <a:avLst/>
                  </a:prstGeom>
                  <a:noFill/>
                </p:spPr>
                <p:txBody>
                  <a:bodyPr wrap="square" rtlCol="0">
                    <a:spAutoFit/>
                  </a:bodyPr>
                  <a:lstStyle/>
                  <a:p>
                    <a:pPr algn="ctr"/>
                    <a:r>
                      <a:rPr kumimoji="1" lang="ja-JP" altLang="en-US" sz="1400" b="1" dirty="0">
                        <a:latin typeface="+mn-ea"/>
                      </a:rPr>
                      <a:t>再生を</a:t>
                    </a:r>
                  </a:p>
                </p:txBody>
              </p:sp>
            </p:grpSp>
            <p:sp>
              <p:nvSpPr>
                <p:cNvPr id="126" name="テキスト ボックス 125">
                  <a:extLst>
                    <a:ext uri="{FF2B5EF4-FFF2-40B4-BE49-F238E27FC236}">
                      <a16:creationId xmlns:a16="http://schemas.microsoft.com/office/drawing/2014/main" id="{ACA89105-B729-48A3-1596-2EE1D35AD742}"/>
                    </a:ext>
                  </a:extLst>
                </p:cNvPr>
                <p:cNvSpPr txBox="1"/>
                <p:nvPr/>
              </p:nvSpPr>
              <p:spPr>
                <a:xfrm>
                  <a:off x="28576" y="1469713"/>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grpSp>
          <p:cxnSp>
            <p:nvCxnSpPr>
              <p:cNvPr id="122" name="直線コネクタ 121">
                <a:extLst>
                  <a:ext uri="{FF2B5EF4-FFF2-40B4-BE49-F238E27FC236}">
                    <a16:creationId xmlns:a16="http://schemas.microsoft.com/office/drawing/2014/main" id="{6F8E960F-5B0D-DBAC-40FB-BB6E80F0ECFC}"/>
                  </a:ext>
                </a:extLst>
              </p:cNvPr>
              <p:cNvCxnSpPr>
                <a:cxnSpLocks/>
              </p:cNvCxnSpPr>
              <p:nvPr/>
            </p:nvCxnSpPr>
            <p:spPr>
              <a:xfrm flipV="1">
                <a:off x="2698110" y="1870607"/>
                <a:ext cx="6703065" cy="1007"/>
              </a:xfrm>
              <a:prstGeom prst="line">
                <a:avLst/>
              </a:prstGeom>
              <a:solidFill>
                <a:schemeClr val="bg1">
                  <a:lumMod val="50000"/>
                  <a:alpha val="10000"/>
                </a:schemeClr>
              </a:solidFill>
              <a:ln w="444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FE3EA482-3E33-B71B-8639-FCC38B68C043}"/>
                  </a:ext>
                </a:extLst>
              </p:cNvPr>
              <p:cNvSpPr txBox="1"/>
              <p:nvPr/>
            </p:nvSpPr>
            <p:spPr>
              <a:xfrm>
                <a:off x="2712025" y="1394773"/>
                <a:ext cx="1487912" cy="369332"/>
              </a:xfrm>
              <a:prstGeom prst="rect">
                <a:avLst/>
              </a:prstGeom>
              <a:noFill/>
            </p:spPr>
            <p:txBody>
              <a:bodyPr wrap="square" rtlCol="0">
                <a:spAutoFit/>
              </a:bodyPr>
              <a:lstStyle/>
              <a:p>
                <a:r>
                  <a:rPr kumimoji="1" lang="ja-JP" altLang="en-US" b="1" dirty="0">
                    <a:latin typeface="+mn-ea"/>
                  </a:rPr>
                  <a:t>自主再建</a:t>
                </a:r>
              </a:p>
            </p:txBody>
          </p:sp>
          <p:sp>
            <p:nvSpPr>
              <p:cNvPr id="124" name="テキスト ボックス 123">
                <a:extLst>
                  <a:ext uri="{FF2B5EF4-FFF2-40B4-BE49-F238E27FC236}">
                    <a16:creationId xmlns:a16="http://schemas.microsoft.com/office/drawing/2014/main" id="{3FDA7FA9-7459-B8F6-4D21-88BA172B10FA}"/>
                  </a:ext>
                </a:extLst>
              </p:cNvPr>
              <p:cNvSpPr txBox="1"/>
              <p:nvPr/>
            </p:nvSpPr>
            <p:spPr>
              <a:xfrm>
                <a:off x="2723900" y="1965078"/>
                <a:ext cx="1126757" cy="376008"/>
              </a:xfrm>
              <a:prstGeom prst="rect">
                <a:avLst/>
              </a:prstGeom>
              <a:noFill/>
            </p:spPr>
            <p:txBody>
              <a:bodyPr wrap="square" rtlCol="0">
                <a:spAutoFit/>
              </a:bodyPr>
              <a:lstStyle/>
              <a:p>
                <a:r>
                  <a:rPr kumimoji="1" lang="ja-JP" altLang="en-US" b="1" dirty="0">
                    <a:latin typeface="+mn-ea"/>
                  </a:rPr>
                  <a:t>他力再建</a:t>
                </a:r>
              </a:p>
            </p:txBody>
          </p:sp>
        </p:grpSp>
      </p:grpSp>
      <p:sp>
        <p:nvSpPr>
          <p:cNvPr id="130" name="テキスト ボックス 129">
            <a:extLst>
              <a:ext uri="{FF2B5EF4-FFF2-40B4-BE49-F238E27FC236}">
                <a16:creationId xmlns:a16="http://schemas.microsoft.com/office/drawing/2014/main" id="{DFCEA6A7-EEB3-45E2-0170-29F1E9AC3837}"/>
              </a:ext>
            </a:extLst>
          </p:cNvPr>
          <p:cNvSpPr txBox="1"/>
          <p:nvPr/>
        </p:nvSpPr>
        <p:spPr>
          <a:xfrm>
            <a:off x="830204" y="2263924"/>
            <a:ext cx="2190750" cy="307777"/>
          </a:xfrm>
          <a:prstGeom prst="rect">
            <a:avLst/>
          </a:prstGeom>
          <a:noFill/>
        </p:spPr>
        <p:txBody>
          <a:bodyPr wrap="square" rtlCol="0">
            <a:spAutoFit/>
          </a:bodyPr>
          <a:lstStyle/>
          <a:p>
            <a:pPr algn="ctr"/>
            <a:r>
              <a:rPr kumimoji="1" lang="ja-JP" altLang="en-US" sz="1400" b="1" dirty="0">
                <a:latin typeface="+mn-ea"/>
              </a:rPr>
              <a:t>進めるか？</a:t>
            </a:r>
          </a:p>
        </p:txBody>
      </p:sp>
      <p:sp>
        <p:nvSpPr>
          <p:cNvPr id="66" name="テキスト ボックス 65">
            <a:extLst>
              <a:ext uri="{FF2B5EF4-FFF2-40B4-BE49-F238E27FC236}">
                <a16:creationId xmlns:a16="http://schemas.microsoft.com/office/drawing/2014/main" id="{502FEF8A-76BC-914F-BE8E-1A6643FC0885}"/>
              </a:ext>
            </a:extLst>
          </p:cNvPr>
          <p:cNvSpPr txBox="1"/>
          <p:nvPr/>
        </p:nvSpPr>
        <p:spPr>
          <a:xfrm>
            <a:off x="3971195" y="6608816"/>
            <a:ext cx="5397254" cy="200055"/>
          </a:xfrm>
          <a:prstGeom prst="rect">
            <a:avLst/>
          </a:prstGeom>
          <a:noFill/>
        </p:spPr>
        <p:txBody>
          <a:bodyPr wrap="square" rtlCol="0">
            <a:spAutoFit/>
          </a:bodyPr>
          <a:lstStyle/>
          <a:p>
            <a:r>
              <a:rPr kumimoji="1" lang="en-US" altLang="ja-JP" sz="700" dirty="0"/>
              <a:t>※</a:t>
            </a:r>
            <a:r>
              <a:rPr kumimoji="1" lang="ja-JP" altLang="en-US" sz="700" dirty="0"/>
              <a:t> 私的整理で導入する場合は区別する意味をもって、プレ</a:t>
            </a:r>
            <a:r>
              <a:rPr kumimoji="1" lang="en-US" altLang="ja-JP" sz="700" dirty="0"/>
              <a:t>DIP</a:t>
            </a:r>
            <a:r>
              <a:rPr kumimoji="1" lang="ja-JP" altLang="en-US" sz="700" dirty="0"/>
              <a:t>ファイナンスと呼ばれることもある</a:t>
            </a:r>
          </a:p>
        </p:txBody>
      </p:sp>
      <p:cxnSp>
        <p:nvCxnSpPr>
          <p:cNvPr id="10" name="直線コネクタ 9"/>
          <p:cNvCxnSpPr/>
          <p:nvPr/>
        </p:nvCxnSpPr>
        <p:spPr>
          <a:xfrm>
            <a:off x="0" y="2689412"/>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2593" y="394615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854" y="527153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2594" y="658541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65</a:t>
            </a:fld>
            <a:endParaRPr kumimoji="1" lang="ja-JP" altLang="en-US"/>
          </a:p>
        </p:txBody>
      </p:sp>
      <p:sp>
        <p:nvSpPr>
          <p:cNvPr id="73" name="正方形/長方形 7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75" name="テキスト ボックス 74">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76" name="直線コネクタ 75">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①（総論編）</a:t>
            </a:r>
          </a:p>
        </p:txBody>
      </p:sp>
      <p:sp>
        <p:nvSpPr>
          <p:cNvPr id="78" name="テキスト ボックス 77">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spc="-20" dirty="0">
                <a:latin typeface="+mn-ea"/>
              </a:rPr>
              <a:t>ここでは、抜本再生における“総論”としての考え方をまとめます。一般的なリスケ等を伴う企業支援</a:t>
            </a:r>
            <a:r>
              <a:rPr kumimoji="1" lang="ja-JP" altLang="en-US" sz="1000" dirty="0">
                <a:latin typeface="+mn-ea"/>
              </a:rPr>
              <a:t>との違いや、法的整理との違い等についてまとめます。</a:t>
            </a:r>
            <a:endParaRPr kumimoji="1" lang="en-US" altLang="ja-JP" sz="1000" dirty="0">
              <a:latin typeface="+mn-ea"/>
            </a:endParaRPr>
          </a:p>
        </p:txBody>
      </p:sp>
      <p:cxnSp>
        <p:nvCxnSpPr>
          <p:cNvPr id="81" name="直線コネクタ 8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20642184-C2EC-7B0C-8C6E-E4903127896E}"/>
              </a:ext>
            </a:extLst>
          </p:cNvPr>
          <p:cNvSpPr txBox="1"/>
          <p:nvPr/>
        </p:nvSpPr>
        <p:spPr>
          <a:xfrm>
            <a:off x="80683" y="1066273"/>
            <a:ext cx="9837910" cy="400110"/>
          </a:xfrm>
          <a:prstGeom prst="rect">
            <a:avLst/>
          </a:prstGeom>
          <a:noFill/>
        </p:spPr>
        <p:txBody>
          <a:bodyPr wrap="square" rtlCol="0">
            <a:spAutoFit/>
          </a:bodyPr>
          <a:lstStyle/>
          <a:p>
            <a:r>
              <a:rPr kumimoji="1" lang="ja-JP" altLang="en-US" sz="1000">
                <a:latin typeface="+mn-ea"/>
              </a:rPr>
              <a:t>　</a:t>
            </a:r>
            <a:r>
              <a:rPr kumimoji="1" lang="ja-JP" altLang="en-US" sz="1000" spc="-50">
                <a:latin typeface="+mn-ea"/>
              </a:rPr>
              <a:t>抜本</a:t>
            </a:r>
            <a:r>
              <a:rPr kumimoji="1" lang="ja-JP" altLang="en-US" sz="1000" spc="-50" dirty="0">
                <a:latin typeface="+mn-ea"/>
              </a:rPr>
              <a:t>再生は、債権放棄と</a:t>
            </a:r>
            <a:r>
              <a:rPr kumimoji="1" lang="zh-TW" altLang="en-US" sz="1000" spc="-50" dirty="0">
                <a:latin typeface="游ゴシック" panose="020B0400000000000000" pitchFamily="50" charset="-128"/>
                <a:ea typeface="游ゴシック" panose="020B0400000000000000" pitchFamily="50" charset="-128"/>
              </a:rPr>
              <a:t>資本性借入金</a:t>
            </a:r>
            <a:r>
              <a:rPr kumimoji="1" lang="ja-JP" altLang="en-US" sz="1000" spc="-50" dirty="0">
                <a:latin typeface="+mn-ea"/>
              </a:rPr>
              <a:t>による再生手法に分けることができます。法的整理と違い協議する債権者が金融機関に限定されることが多く、手続きが煩雑ではなく、</a:t>
            </a:r>
            <a:r>
              <a:rPr kumimoji="1" lang="ja-JP" altLang="en-US" sz="1000" spc="-70" dirty="0">
                <a:latin typeface="+mn-ea"/>
              </a:rPr>
              <a:t>法的な「倒産」というイメージがつかないというメリットがあります。一方で裁判所の関与・監督というような強制力はなく合意形成に至るまでに時間を要する可能性もあります。</a:t>
            </a:r>
            <a:endParaRPr kumimoji="1" lang="en-US" altLang="ja-JP" sz="1000" spc="-70" dirty="0">
              <a:latin typeface="+mn-ea"/>
            </a:endParaRPr>
          </a:p>
        </p:txBody>
      </p:sp>
    </p:spTree>
    <p:extLst>
      <p:ext uri="{BB962C8B-B14F-4D97-AF65-F5344CB8AC3E}">
        <p14:creationId xmlns:p14="http://schemas.microsoft.com/office/powerpoint/2010/main" val="1425084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グループ化 82">
            <a:extLst>
              <a:ext uri="{FF2B5EF4-FFF2-40B4-BE49-F238E27FC236}">
                <a16:creationId xmlns:a16="http://schemas.microsoft.com/office/drawing/2014/main" id="{FBD16D74-9F82-71A0-C44F-A34509E55FF9}"/>
              </a:ext>
            </a:extLst>
          </p:cNvPr>
          <p:cNvGrpSpPr/>
          <p:nvPr/>
        </p:nvGrpSpPr>
        <p:grpSpPr>
          <a:xfrm>
            <a:off x="2445716" y="4678018"/>
            <a:ext cx="7306866" cy="2012580"/>
            <a:chOff x="2189042" y="4818505"/>
            <a:chExt cx="7306866" cy="2012580"/>
          </a:xfrm>
        </p:grpSpPr>
        <p:grpSp>
          <p:nvGrpSpPr>
            <p:cNvPr id="84" name="グループ化 83">
              <a:extLst>
                <a:ext uri="{FF2B5EF4-FFF2-40B4-BE49-F238E27FC236}">
                  <a16:creationId xmlns:a16="http://schemas.microsoft.com/office/drawing/2014/main" id="{92875A17-BC4A-C44F-3A00-9DA98A76137A}"/>
                </a:ext>
              </a:extLst>
            </p:cNvPr>
            <p:cNvGrpSpPr/>
            <p:nvPr/>
          </p:nvGrpSpPr>
          <p:grpSpPr>
            <a:xfrm>
              <a:off x="2189042" y="4894245"/>
              <a:ext cx="2390775" cy="1819839"/>
              <a:chOff x="2189042" y="4894245"/>
              <a:chExt cx="2390775" cy="1819839"/>
            </a:xfrm>
          </p:grpSpPr>
          <p:sp>
            <p:nvSpPr>
              <p:cNvPr id="98" name="正方形/長方形 97">
                <a:extLst>
                  <a:ext uri="{FF2B5EF4-FFF2-40B4-BE49-F238E27FC236}">
                    <a16:creationId xmlns:a16="http://schemas.microsoft.com/office/drawing/2014/main" id="{5E338114-A0C1-B836-944C-A31913BC3BAB}"/>
                  </a:ext>
                </a:extLst>
              </p:cNvPr>
              <p:cNvSpPr/>
              <p:nvPr/>
            </p:nvSpPr>
            <p:spPr>
              <a:xfrm>
                <a:off x="2874224" y="5175590"/>
                <a:ext cx="1021585" cy="595669"/>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A</a:t>
                </a:r>
                <a:r>
                  <a:rPr kumimoji="1" lang="ja-JP" altLang="en-US" sz="1050" dirty="0">
                    <a:solidFill>
                      <a:schemeClr val="tx1"/>
                    </a:solidFill>
                    <a:latin typeface="+mn-ea"/>
                    <a:cs typeface="Times New Roman" panose="02020603050405020304" pitchFamily="18" charset="0"/>
                  </a:rPr>
                  <a:t>銀行</a:t>
                </a:r>
                <a:endParaRPr kumimoji="1" lang="en-US" altLang="ja-JP" sz="1050" dirty="0">
                  <a:solidFill>
                    <a:schemeClr val="tx1"/>
                  </a:solidFill>
                  <a:latin typeface="+mn-ea"/>
                  <a:cs typeface="Times New Roman" panose="02020603050405020304" pitchFamily="18" charset="0"/>
                </a:endParaRPr>
              </a:p>
              <a:p>
                <a:pPr algn="ctr"/>
                <a:r>
                  <a:rPr kumimoji="1" lang="en-US" altLang="ja-JP" sz="1050" dirty="0">
                    <a:solidFill>
                      <a:schemeClr val="tx1"/>
                    </a:solidFill>
                    <a:latin typeface="+mn-ea"/>
                    <a:cs typeface="Times New Roman" panose="02020603050405020304" pitchFamily="18" charset="0"/>
                  </a:rPr>
                  <a:t>100,000</a:t>
                </a:r>
                <a:r>
                  <a:rPr kumimoji="1" lang="ja-JP" altLang="en-US" sz="1050" dirty="0">
                    <a:solidFill>
                      <a:schemeClr val="tx1"/>
                    </a:solidFill>
                    <a:latin typeface="+mn-ea"/>
                    <a:cs typeface="Times New Roman" panose="02020603050405020304" pitchFamily="18" charset="0"/>
                  </a:rPr>
                  <a:t>千円</a:t>
                </a:r>
              </a:p>
            </p:txBody>
          </p:sp>
          <p:sp>
            <p:nvSpPr>
              <p:cNvPr id="99" name="正方形/長方形 98">
                <a:extLst>
                  <a:ext uri="{FF2B5EF4-FFF2-40B4-BE49-F238E27FC236}">
                    <a16:creationId xmlns:a16="http://schemas.microsoft.com/office/drawing/2014/main" id="{6D8995E7-A2D3-0135-FC74-ADBFC26D9DB9}"/>
                  </a:ext>
                </a:extLst>
              </p:cNvPr>
              <p:cNvSpPr/>
              <p:nvPr/>
            </p:nvSpPr>
            <p:spPr>
              <a:xfrm>
                <a:off x="2874224" y="5809492"/>
                <a:ext cx="1021585" cy="472953"/>
              </a:xfrm>
              <a:prstGeom prst="rect">
                <a:avLst/>
              </a:prstGeom>
              <a:solidFill>
                <a:srgbClr val="92D050">
                  <a:alpha val="10000"/>
                </a:srgb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B</a:t>
                </a:r>
                <a:r>
                  <a:rPr kumimoji="1" lang="ja-JP" altLang="en-US" sz="1050" dirty="0">
                    <a:solidFill>
                      <a:schemeClr val="tx1"/>
                    </a:solidFill>
                    <a:latin typeface="+mn-ea"/>
                    <a:cs typeface="Times New Roman" panose="02020603050405020304" pitchFamily="18" charset="0"/>
                  </a:rPr>
                  <a:t>銀行</a:t>
                </a:r>
                <a:endParaRPr kumimoji="1" lang="en-US" altLang="ja-JP" sz="1050" dirty="0">
                  <a:solidFill>
                    <a:schemeClr val="tx1"/>
                  </a:solidFill>
                  <a:latin typeface="+mn-ea"/>
                  <a:cs typeface="Times New Roman" panose="02020603050405020304" pitchFamily="18" charset="0"/>
                </a:endParaRPr>
              </a:p>
              <a:p>
                <a:pPr algn="ctr"/>
                <a:r>
                  <a:rPr kumimoji="1" lang="en-US" altLang="ja-JP" sz="1050" dirty="0">
                    <a:solidFill>
                      <a:schemeClr val="tx1"/>
                    </a:solidFill>
                    <a:latin typeface="+mn-ea"/>
                    <a:cs typeface="Times New Roman" panose="02020603050405020304" pitchFamily="18" charset="0"/>
                  </a:rPr>
                  <a:t>75,000</a:t>
                </a:r>
                <a:r>
                  <a:rPr kumimoji="1" lang="ja-JP" altLang="en-US" sz="1050" dirty="0">
                    <a:solidFill>
                      <a:schemeClr val="tx1"/>
                    </a:solidFill>
                    <a:latin typeface="+mn-ea"/>
                    <a:cs typeface="Times New Roman" panose="02020603050405020304" pitchFamily="18" charset="0"/>
                  </a:rPr>
                  <a:t>千円</a:t>
                </a:r>
              </a:p>
            </p:txBody>
          </p:sp>
          <p:sp>
            <p:nvSpPr>
              <p:cNvPr id="100" name="正方形/長方形 99">
                <a:extLst>
                  <a:ext uri="{FF2B5EF4-FFF2-40B4-BE49-F238E27FC236}">
                    <a16:creationId xmlns:a16="http://schemas.microsoft.com/office/drawing/2014/main" id="{1D74B842-947E-BDD1-1C76-A04E1FE0E12C}"/>
                  </a:ext>
                </a:extLst>
              </p:cNvPr>
              <p:cNvSpPr/>
              <p:nvPr/>
            </p:nvSpPr>
            <p:spPr>
              <a:xfrm>
                <a:off x="2874224" y="6333872"/>
                <a:ext cx="1021585" cy="380212"/>
              </a:xfrm>
              <a:prstGeom prst="rect">
                <a:avLst/>
              </a:prstGeom>
              <a:solidFill>
                <a:schemeClr val="bg1">
                  <a:lumMod val="65000"/>
                  <a:alpha val="1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mn-ea"/>
                    <a:cs typeface="Times New Roman" panose="02020603050405020304" pitchFamily="18" charset="0"/>
                  </a:rPr>
                  <a:t>C</a:t>
                </a:r>
                <a:r>
                  <a:rPr kumimoji="1" lang="ja-JP" altLang="en-US" sz="1100" dirty="0">
                    <a:solidFill>
                      <a:schemeClr val="tx1"/>
                    </a:solidFill>
                    <a:latin typeface="+mn-ea"/>
                    <a:cs typeface="Times New Roman" panose="02020603050405020304" pitchFamily="18" charset="0"/>
                  </a:rPr>
                  <a:t>信金</a:t>
                </a:r>
                <a:endParaRPr kumimoji="1" lang="en-US" altLang="ja-JP" sz="1100" dirty="0">
                  <a:solidFill>
                    <a:schemeClr val="tx1"/>
                  </a:solidFill>
                  <a:latin typeface="+mn-ea"/>
                  <a:cs typeface="Times New Roman" panose="02020603050405020304" pitchFamily="18" charset="0"/>
                </a:endParaRPr>
              </a:p>
              <a:p>
                <a:pPr algn="ctr"/>
                <a:r>
                  <a:rPr kumimoji="1" lang="en-US" altLang="ja-JP" sz="1100" dirty="0">
                    <a:solidFill>
                      <a:schemeClr val="tx1"/>
                    </a:solidFill>
                    <a:latin typeface="+mn-ea"/>
                    <a:cs typeface="Times New Roman" panose="02020603050405020304" pitchFamily="18" charset="0"/>
                  </a:rPr>
                  <a:t>25,000</a:t>
                </a:r>
                <a:r>
                  <a:rPr kumimoji="1" lang="ja-JP" altLang="en-US" sz="1100" dirty="0">
                    <a:solidFill>
                      <a:schemeClr val="tx1"/>
                    </a:solidFill>
                    <a:latin typeface="+mn-ea"/>
                    <a:cs typeface="Times New Roman" panose="02020603050405020304" pitchFamily="18" charset="0"/>
                  </a:rPr>
                  <a:t>千円</a:t>
                </a:r>
              </a:p>
            </p:txBody>
          </p:sp>
          <p:sp>
            <p:nvSpPr>
              <p:cNvPr id="101" name="テキスト ボックス 100">
                <a:extLst>
                  <a:ext uri="{FF2B5EF4-FFF2-40B4-BE49-F238E27FC236}">
                    <a16:creationId xmlns:a16="http://schemas.microsoft.com/office/drawing/2014/main" id="{255A07B7-352A-4213-FC3D-F3D81760853B}"/>
                  </a:ext>
                </a:extLst>
              </p:cNvPr>
              <p:cNvSpPr txBox="1"/>
              <p:nvPr/>
            </p:nvSpPr>
            <p:spPr>
              <a:xfrm>
                <a:off x="2189042" y="4894245"/>
                <a:ext cx="2390775" cy="261610"/>
              </a:xfrm>
              <a:prstGeom prst="rect">
                <a:avLst/>
              </a:prstGeom>
              <a:noFill/>
            </p:spPr>
            <p:txBody>
              <a:bodyPr wrap="square" rtlCol="0">
                <a:spAutoFit/>
              </a:bodyPr>
              <a:lstStyle/>
              <a:p>
                <a:pPr algn="ctr"/>
                <a:r>
                  <a:rPr kumimoji="1" lang="ja-JP" altLang="en-US" sz="1050" b="1" dirty="0">
                    <a:latin typeface="+mn-ea"/>
                    <a:cs typeface="Times New Roman" panose="02020603050405020304" pitchFamily="18" charset="0"/>
                  </a:rPr>
                  <a:t>総額</a:t>
                </a:r>
                <a:r>
                  <a:rPr kumimoji="1" lang="en-US" altLang="ja-JP" sz="1050" b="1" dirty="0">
                    <a:latin typeface="+mn-ea"/>
                    <a:cs typeface="Times New Roman" panose="02020603050405020304" pitchFamily="18" charset="0"/>
                  </a:rPr>
                  <a:t>200,000</a:t>
                </a:r>
                <a:r>
                  <a:rPr kumimoji="1" lang="ja-JP" altLang="en-US" sz="1050" b="1" dirty="0">
                    <a:latin typeface="+mn-ea"/>
                    <a:cs typeface="Times New Roman" panose="02020603050405020304" pitchFamily="18" charset="0"/>
                  </a:rPr>
                  <a:t>千円</a:t>
                </a:r>
              </a:p>
            </p:txBody>
          </p:sp>
        </p:grpSp>
        <p:grpSp>
          <p:nvGrpSpPr>
            <p:cNvPr id="85" name="グループ化 84">
              <a:extLst>
                <a:ext uri="{FF2B5EF4-FFF2-40B4-BE49-F238E27FC236}">
                  <a16:creationId xmlns:a16="http://schemas.microsoft.com/office/drawing/2014/main" id="{53E7640F-C54B-74C0-6ACB-A513CE1D8489}"/>
                </a:ext>
              </a:extLst>
            </p:cNvPr>
            <p:cNvGrpSpPr/>
            <p:nvPr/>
          </p:nvGrpSpPr>
          <p:grpSpPr>
            <a:xfrm>
              <a:off x="4018954" y="5853568"/>
              <a:ext cx="3458171" cy="864804"/>
              <a:chOff x="3990379" y="5853568"/>
              <a:chExt cx="3458171" cy="864804"/>
            </a:xfrm>
          </p:grpSpPr>
          <p:sp>
            <p:nvSpPr>
              <p:cNvPr id="95" name="正方形/長方形 94">
                <a:extLst>
                  <a:ext uri="{FF2B5EF4-FFF2-40B4-BE49-F238E27FC236}">
                    <a16:creationId xmlns:a16="http://schemas.microsoft.com/office/drawing/2014/main" id="{79B71080-A090-6AE0-ED8F-88DADD34B785}"/>
                  </a:ext>
                </a:extLst>
              </p:cNvPr>
              <p:cNvSpPr/>
              <p:nvPr/>
            </p:nvSpPr>
            <p:spPr>
              <a:xfrm>
                <a:off x="3990379" y="5853568"/>
                <a:ext cx="3458171" cy="269947"/>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A</a:t>
                </a:r>
                <a:r>
                  <a:rPr kumimoji="1" lang="ja-JP" altLang="en-US" sz="1050" dirty="0">
                    <a:solidFill>
                      <a:schemeClr val="tx1"/>
                    </a:solidFill>
                    <a:latin typeface="+mn-ea"/>
                    <a:cs typeface="Times New Roman" panose="02020603050405020304" pitchFamily="18" charset="0"/>
                  </a:rPr>
                  <a:t>銀行：</a:t>
                </a:r>
                <a:r>
                  <a:rPr kumimoji="1" lang="en-US" altLang="ja-JP" sz="1050" dirty="0">
                    <a:solidFill>
                      <a:schemeClr val="tx1"/>
                    </a:solidFill>
                    <a:latin typeface="+mn-ea"/>
                    <a:cs typeface="Times New Roman" panose="02020603050405020304" pitchFamily="18" charset="0"/>
                  </a:rPr>
                  <a:t>37,000</a:t>
                </a:r>
                <a:r>
                  <a:rPr kumimoji="1" lang="ja-JP" altLang="en-US" sz="1050" dirty="0">
                    <a:solidFill>
                      <a:schemeClr val="tx1"/>
                    </a:solidFill>
                    <a:latin typeface="+mn-ea"/>
                    <a:cs typeface="Times New Roman" panose="02020603050405020304" pitchFamily="18" charset="0"/>
                  </a:rPr>
                  <a:t>千円</a:t>
                </a:r>
              </a:p>
            </p:txBody>
          </p:sp>
          <p:sp>
            <p:nvSpPr>
              <p:cNvPr id="96" name="正方形/長方形 95">
                <a:extLst>
                  <a:ext uri="{FF2B5EF4-FFF2-40B4-BE49-F238E27FC236}">
                    <a16:creationId xmlns:a16="http://schemas.microsoft.com/office/drawing/2014/main" id="{4DEE14CF-2A51-697C-9D4D-2D3E2FE37C9B}"/>
                  </a:ext>
                </a:extLst>
              </p:cNvPr>
              <p:cNvSpPr/>
              <p:nvPr/>
            </p:nvSpPr>
            <p:spPr>
              <a:xfrm>
                <a:off x="3990379" y="6151873"/>
                <a:ext cx="3458171" cy="269947"/>
              </a:xfrm>
              <a:prstGeom prst="rect">
                <a:avLst/>
              </a:prstGeom>
              <a:solidFill>
                <a:srgbClr val="92D050">
                  <a:alpha val="10000"/>
                </a:srgb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B</a:t>
                </a:r>
                <a:r>
                  <a:rPr kumimoji="1" lang="ja-JP" altLang="en-US" sz="1050" dirty="0">
                    <a:solidFill>
                      <a:schemeClr val="tx1"/>
                    </a:solidFill>
                    <a:latin typeface="+mn-ea"/>
                    <a:cs typeface="Times New Roman" panose="02020603050405020304" pitchFamily="18" charset="0"/>
                  </a:rPr>
                  <a:t>銀行：</a:t>
                </a:r>
                <a:r>
                  <a:rPr kumimoji="1" lang="en-US" altLang="ja-JP" sz="1050" dirty="0">
                    <a:solidFill>
                      <a:schemeClr val="tx1"/>
                    </a:solidFill>
                    <a:latin typeface="+mn-ea"/>
                    <a:cs typeface="Times New Roman" panose="02020603050405020304" pitchFamily="18" charset="0"/>
                  </a:rPr>
                  <a:t>28,000</a:t>
                </a:r>
                <a:r>
                  <a:rPr kumimoji="1" lang="ja-JP" altLang="en-US" sz="1050" dirty="0">
                    <a:solidFill>
                      <a:schemeClr val="tx1"/>
                    </a:solidFill>
                    <a:latin typeface="+mn-ea"/>
                    <a:cs typeface="Times New Roman" panose="02020603050405020304" pitchFamily="18" charset="0"/>
                  </a:rPr>
                  <a:t>千円</a:t>
                </a:r>
              </a:p>
            </p:txBody>
          </p:sp>
          <p:sp>
            <p:nvSpPr>
              <p:cNvPr id="97" name="正方形/長方形 96">
                <a:extLst>
                  <a:ext uri="{FF2B5EF4-FFF2-40B4-BE49-F238E27FC236}">
                    <a16:creationId xmlns:a16="http://schemas.microsoft.com/office/drawing/2014/main" id="{C328BABB-B199-5C0C-7738-6A577823F1AF}"/>
                  </a:ext>
                </a:extLst>
              </p:cNvPr>
              <p:cNvSpPr/>
              <p:nvPr/>
            </p:nvSpPr>
            <p:spPr>
              <a:xfrm>
                <a:off x="3990379" y="6448425"/>
                <a:ext cx="3458171" cy="269947"/>
              </a:xfrm>
              <a:prstGeom prst="rect">
                <a:avLst/>
              </a:prstGeom>
              <a:solidFill>
                <a:schemeClr val="bg1">
                  <a:lumMod val="65000"/>
                  <a:alpha val="1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C</a:t>
                </a:r>
                <a:r>
                  <a:rPr kumimoji="1" lang="ja-JP" altLang="en-US" sz="1050" dirty="0">
                    <a:solidFill>
                      <a:schemeClr val="tx1"/>
                    </a:solidFill>
                    <a:latin typeface="+mn-ea"/>
                    <a:cs typeface="Times New Roman" panose="02020603050405020304" pitchFamily="18" charset="0"/>
                  </a:rPr>
                  <a:t>信金：</a:t>
                </a:r>
                <a:r>
                  <a:rPr kumimoji="1" lang="en-US" altLang="ja-JP" sz="1050" dirty="0">
                    <a:solidFill>
                      <a:schemeClr val="tx1"/>
                    </a:solidFill>
                    <a:latin typeface="+mn-ea"/>
                    <a:cs typeface="Times New Roman" panose="02020603050405020304" pitchFamily="18" charset="0"/>
                  </a:rPr>
                  <a:t>10,000</a:t>
                </a:r>
                <a:r>
                  <a:rPr kumimoji="1" lang="ja-JP" altLang="en-US" sz="1050" dirty="0">
                    <a:solidFill>
                      <a:schemeClr val="tx1"/>
                    </a:solidFill>
                    <a:latin typeface="+mn-ea"/>
                    <a:cs typeface="Times New Roman" panose="02020603050405020304" pitchFamily="18" charset="0"/>
                  </a:rPr>
                  <a:t>千円</a:t>
                </a:r>
              </a:p>
            </p:txBody>
          </p:sp>
        </p:grpSp>
        <p:grpSp>
          <p:nvGrpSpPr>
            <p:cNvPr id="86" name="グループ化 85">
              <a:extLst>
                <a:ext uri="{FF2B5EF4-FFF2-40B4-BE49-F238E27FC236}">
                  <a16:creationId xmlns:a16="http://schemas.microsoft.com/office/drawing/2014/main" id="{FA9C8648-B03C-6A94-1B53-81F362FC9C67}"/>
                </a:ext>
              </a:extLst>
            </p:cNvPr>
            <p:cNvGrpSpPr/>
            <p:nvPr/>
          </p:nvGrpSpPr>
          <p:grpSpPr>
            <a:xfrm>
              <a:off x="7444243" y="4818505"/>
              <a:ext cx="2051665" cy="2012580"/>
              <a:chOff x="7444243" y="4818505"/>
              <a:chExt cx="2051665" cy="2012580"/>
            </a:xfrm>
          </p:grpSpPr>
          <p:sp>
            <p:nvSpPr>
              <p:cNvPr id="91" name="テキスト ボックス 90">
                <a:extLst>
                  <a:ext uri="{FF2B5EF4-FFF2-40B4-BE49-F238E27FC236}">
                    <a16:creationId xmlns:a16="http://schemas.microsoft.com/office/drawing/2014/main" id="{0ADE1E00-F697-B6CE-A976-798659F45C7D}"/>
                  </a:ext>
                </a:extLst>
              </p:cNvPr>
              <p:cNvSpPr txBox="1"/>
              <p:nvPr/>
            </p:nvSpPr>
            <p:spPr>
              <a:xfrm>
                <a:off x="7444243" y="4818505"/>
                <a:ext cx="2051665" cy="646331"/>
              </a:xfrm>
              <a:prstGeom prst="rect">
                <a:avLst/>
              </a:prstGeom>
              <a:noFill/>
            </p:spPr>
            <p:txBody>
              <a:bodyPr wrap="square" rtlCol="0">
                <a:spAutoFit/>
              </a:bodyPr>
              <a:lstStyle/>
              <a:p>
                <a:r>
                  <a:rPr kumimoji="1" lang="en-US" altLang="ja-JP" sz="900" dirty="0">
                    <a:latin typeface="+mn-ea"/>
                    <a:cs typeface="Times New Roman" panose="02020603050405020304" pitchFamily="18" charset="0"/>
                  </a:rPr>
                  <a:t>15</a:t>
                </a:r>
                <a:r>
                  <a:rPr kumimoji="1" lang="ja-JP" altLang="en-US" sz="900" dirty="0">
                    <a:latin typeface="+mn-ea"/>
                    <a:cs typeface="Times New Roman" panose="02020603050405020304" pitchFamily="18" charset="0"/>
                  </a:rPr>
                  <a:t>年後一括弁済という原則が</a:t>
                </a:r>
                <a:endParaRPr kumimoji="1" lang="en-US" altLang="ja-JP" sz="900" dirty="0">
                  <a:latin typeface="+mn-ea"/>
                  <a:cs typeface="Times New Roman" panose="02020603050405020304" pitchFamily="18" charset="0"/>
                </a:endParaRPr>
              </a:p>
              <a:p>
                <a:r>
                  <a:rPr kumimoji="1" lang="ja-JP" altLang="en-US" sz="900" spc="100" dirty="0">
                    <a:latin typeface="+mn-ea"/>
                    <a:cs typeface="Times New Roman" panose="02020603050405020304" pitchFamily="18" charset="0"/>
                  </a:rPr>
                  <a:t>あるものの、現実的には、</a:t>
                </a:r>
              </a:p>
              <a:p>
                <a:r>
                  <a:rPr kumimoji="1" lang="ja-JP" altLang="en-US" sz="900" dirty="0">
                    <a:latin typeface="+mn-ea"/>
                    <a:cs typeface="Times New Roman" panose="02020603050405020304" pitchFamily="18" charset="0"/>
                  </a:rPr>
                  <a:t>その時点の返済能力に準じる</a:t>
                </a:r>
                <a:endParaRPr kumimoji="1" lang="en-US" altLang="ja-JP" sz="900" dirty="0">
                  <a:latin typeface="+mn-ea"/>
                  <a:cs typeface="Times New Roman" panose="02020603050405020304" pitchFamily="18" charset="0"/>
                </a:endParaRPr>
              </a:p>
              <a:p>
                <a:r>
                  <a:rPr kumimoji="1" lang="ja-JP" altLang="en-US" sz="900" dirty="0">
                    <a:latin typeface="+mn-ea"/>
                    <a:cs typeface="Times New Roman" panose="02020603050405020304" pitchFamily="18" charset="0"/>
                  </a:rPr>
                  <a:t>ことになるケースが多い</a:t>
                </a:r>
                <a:endParaRPr kumimoji="1" lang="en-US" altLang="ja-JP" sz="900" dirty="0">
                  <a:latin typeface="+mn-ea"/>
                  <a:cs typeface="Times New Roman" panose="02020603050405020304" pitchFamily="18" charset="0"/>
                </a:endParaRPr>
              </a:p>
            </p:txBody>
          </p:sp>
          <p:grpSp>
            <p:nvGrpSpPr>
              <p:cNvPr id="92" name="グループ化 91">
                <a:extLst>
                  <a:ext uri="{FF2B5EF4-FFF2-40B4-BE49-F238E27FC236}">
                    <a16:creationId xmlns:a16="http://schemas.microsoft.com/office/drawing/2014/main" id="{9E670BBB-3A76-2E7D-EFD6-DA0F30FA2EC9}"/>
                  </a:ext>
                </a:extLst>
              </p:cNvPr>
              <p:cNvGrpSpPr/>
              <p:nvPr/>
            </p:nvGrpSpPr>
            <p:grpSpPr>
              <a:xfrm>
                <a:off x="7611048" y="5540784"/>
                <a:ext cx="1566563" cy="1290301"/>
                <a:chOff x="8228291" y="5543549"/>
                <a:chExt cx="1566563" cy="1290301"/>
              </a:xfrm>
            </p:grpSpPr>
            <p:sp>
              <p:nvSpPr>
                <p:cNvPr id="93" name="正方形/長方形 92">
                  <a:extLst>
                    <a:ext uri="{FF2B5EF4-FFF2-40B4-BE49-F238E27FC236}">
                      <a16:creationId xmlns:a16="http://schemas.microsoft.com/office/drawing/2014/main" id="{D2E1D5A6-EA58-975E-1CCE-BA03381211AE}"/>
                    </a:ext>
                  </a:extLst>
                </p:cNvPr>
                <p:cNvSpPr/>
                <p:nvPr/>
              </p:nvSpPr>
              <p:spPr>
                <a:xfrm>
                  <a:off x="8228291" y="5543549"/>
                  <a:ext cx="1566563" cy="1290301"/>
                </a:xfrm>
                <a:prstGeom prst="rect">
                  <a:avLst/>
                </a:prstGeom>
                <a:solidFill>
                  <a:srgbClr val="FF0000">
                    <a:alpha val="12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dirty="0">
                    <a:solidFill>
                      <a:schemeClr val="tx1"/>
                    </a:solidFill>
                    <a:latin typeface="+mn-ea"/>
                    <a:cs typeface="Times New Roman" panose="02020603050405020304" pitchFamily="18" charset="0"/>
                  </a:endParaRPr>
                </a:p>
                <a:p>
                  <a:pPr algn="ctr"/>
                  <a:endParaRPr kumimoji="1" lang="en-US" altLang="ja-JP" sz="1050" dirty="0">
                    <a:solidFill>
                      <a:schemeClr val="tx1"/>
                    </a:solidFill>
                    <a:latin typeface="+mn-ea"/>
                    <a:cs typeface="Times New Roman" panose="02020603050405020304" pitchFamily="18" charset="0"/>
                  </a:endParaRPr>
                </a:p>
                <a:p>
                  <a:pPr algn="ctr"/>
                  <a:r>
                    <a:rPr kumimoji="1" lang="ja-JP" altLang="en-US" sz="1050" dirty="0">
                      <a:solidFill>
                        <a:schemeClr val="tx1"/>
                      </a:solidFill>
                      <a:latin typeface="+mn-ea"/>
                      <a:cs typeface="Times New Roman" panose="02020603050405020304" pitchFamily="18" charset="0"/>
                    </a:rPr>
                    <a:t>（総額</a:t>
                  </a:r>
                  <a:r>
                    <a:rPr kumimoji="1" lang="en-US" altLang="ja-JP" sz="1050" dirty="0">
                      <a:solidFill>
                        <a:schemeClr val="tx1"/>
                      </a:solidFill>
                      <a:latin typeface="+mn-ea"/>
                      <a:cs typeface="Times New Roman" panose="02020603050405020304" pitchFamily="18" charset="0"/>
                    </a:rPr>
                    <a:t>125,000</a:t>
                  </a:r>
                  <a:r>
                    <a:rPr kumimoji="1" lang="ja-JP" altLang="en-US" sz="1050" dirty="0">
                      <a:solidFill>
                        <a:schemeClr val="tx1"/>
                      </a:solidFill>
                      <a:latin typeface="+mn-ea"/>
                      <a:cs typeface="Times New Roman" panose="02020603050405020304" pitchFamily="18" charset="0"/>
                    </a:rPr>
                    <a:t>千円）</a:t>
                  </a:r>
                  <a:endParaRPr kumimoji="1" lang="en-US" altLang="ja-JP" sz="1050" dirty="0">
                    <a:solidFill>
                      <a:schemeClr val="tx1"/>
                    </a:solidFill>
                    <a:latin typeface="+mn-ea"/>
                    <a:cs typeface="Times New Roman" panose="02020603050405020304" pitchFamily="18" charset="0"/>
                  </a:endParaRPr>
                </a:p>
                <a:p>
                  <a:pPr algn="ctr"/>
                  <a:r>
                    <a:rPr kumimoji="1" lang="en-US" altLang="ja-JP" sz="1050" b="1" dirty="0">
                      <a:solidFill>
                        <a:srgbClr val="00B0F0"/>
                      </a:solidFill>
                      <a:latin typeface="+mn-ea"/>
                      <a:cs typeface="Times New Roman" panose="02020603050405020304" pitchFamily="18" charset="0"/>
                    </a:rPr>
                    <a:t>A</a:t>
                  </a:r>
                  <a:r>
                    <a:rPr kumimoji="1" lang="ja-JP" altLang="en-US" sz="1050" b="1" dirty="0">
                      <a:solidFill>
                        <a:srgbClr val="00B0F0"/>
                      </a:solidFill>
                      <a:latin typeface="+mn-ea"/>
                      <a:cs typeface="Times New Roman" panose="02020603050405020304" pitchFamily="18" charset="0"/>
                    </a:rPr>
                    <a:t>銀行：</a:t>
                  </a:r>
                  <a:r>
                    <a:rPr kumimoji="1" lang="en-US" altLang="ja-JP" sz="1050" b="1" dirty="0">
                      <a:solidFill>
                        <a:srgbClr val="00B0F0"/>
                      </a:solidFill>
                      <a:latin typeface="+mn-ea"/>
                      <a:cs typeface="Times New Roman" panose="02020603050405020304" pitchFamily="18" charset="0"/>
                    </a:rPr>
                    <a:t>63,000</a:t>
                  </a:r>
                  <a:r>
                    <a:rPr kumimoji="1" lang="ja-JP" altLang="en-US" sz="1050" b="1" dirty="0">
                      <a:solidFill>
                        <a:srgbClr val="00B0F0"/>
                      </a:solidFill>
                      <a:latin typeface="+mn-ea"/>
                      <a:cs typeface="Times New Roman" panose="02020603050405020304" pitchFamily="18" charset="0"/>
                    </a:rPr>
                    <a:t>千円</a:t>
                  </a:r>
                  <a:endParaRPr kumimoji="1" lang="en-US" altLang="ja-JP" sz="1050" b="1" dirty="0">
                    <a:solidFill>
                      <a:srgbClr val="00B0F0"/>
                    </a:solidFill>
                    <a:latin typeface="+mn-ea"/>
                    <a:cs typeface="Times New Roman" panose="02020603050405020304" pitchFamily="18" charset="0"/>
                  </a:endParaRPr>
                </a:p>
                <a:p>
                  <a:pPr algn="ctr"/>
                  <a:r>
                    <a:rPr kumimoji="1" lang="en-US" altLang="ja-JP" sz="1050" b="1" dirty="0">
                      <a:solidFill>
                        <a:srgbClr val="92D050"/>
                      </a:solidFill>
                      <a:latin typeface="+mn-ea"/>
                      <a:cs typeface="Times New Roman" panose="02020603050405020304" pitchFamily="18" charset="0"/>
                    </a:rPr>
                    <a:t>B</a:t>
                  </a:r>
                  <a:r>
                    <a:rPr kumimoji="1" lang="ja-JP" altLang="en-US" sz="1050" b="1" dirty="0">
                      <a:solidFill>
                        <a:srgbClr val="92D050"/>
                      </a:solidFill>
                      <a:latin typeface="+mn-ea"/>
                      <a:cs typeface="Times New Roman" panose="02020603050405020304" pitchFamily="18" charset="0"/>
                    </a:rPr>
                    <a:t>銀行：</a:t>
                  </a:r>
                  <a:r>
                    <a:rPr kumimoji="1" lang="en-US" altLang="ja-JP" sz="1050" b="1" dirty="0">
                      <a:solidFill>
                        <a:srgbClr val="92D050"/>
                      </a:solidFill>
                      <a:latin typeface="+mn-ea"/>
                      <a:cs typeface="Times New Roman" panose="02020603050405020304" pitchFamily="18" charset="0"/>
                    </a:rPr>
                    <a:t>47,000</a:t>
                  </a:r>
                  <a:r>
                    <a:rPr kumimoji="1" lang="ja-JP" altLang="en-US" sz="1050" b="1" dirty="0">
                      <a:solidFill>
                        <a:srgbClr val="92D050"/>
                      </a:solidFill>
                      <a:latin typeface="+mn-ea"/>
                      <a:cs typeface="Times New Roman" panose="02020603050405020304" pitchFamily="18" charset="0"/>
                    </a:rPr>
                    <a:t>千円</a:t>
                  </a:r>
                  <a:endParaRPr kumimoji="1" lang="en-US" altLang="ja-JP" sz="1050" b="1" dirty="0">
                    <a:solidFill>
                      <a:srgbClr val="92D050"/>
                    </a:solidFill>
                    <a:latin typeface="+mn-ea"/>
                    <a:cs typeface="Times New Roman" panose="02020603050405020304" pitchFamily="18" charset="0"/>
                  </a:endParaRPr>
                </a:p>
                <a:p>
                  <a:pPr algn="ctr"/>
                  <a:r>
                    <a:rPr kumimoji="1" lang="en-US" altLang="ja-JP" sz="1050" b="1" dirty="0">
                      <a:solidFill>
                        <a:srgbClr val="FF0000"/>
                      </a:solidFill>
                      <a:latin typeface="+mn-ea"/>
                      <a:cs typeface="Times New Roman" panose="02020603050405020304" pitchFamily="18" charset="0"/>
                    </a:rPr>
                    <a:t>C</a:t>
                  </a:r>
                  <a:r>
                    <a:rPr kumimoji="1" lang="ja-JP" altLang="en-US" sz="1050" b="1" dirty="0">
                      <a:solidFill>
                        <a:srgbClr val="FF0000"/>
                      </a:solidFill>
                      <a:latin typeface="+mn-ea"/>
                      <a:cs typeface="Times New Roman" panose="02020603050405020304" pitchFamily="18" charset="0"/>
                    </a:rPr>
                    <a:t>信金：</a:t>
                  </a:r>
                  <a:r>
                    <a:rPr kumimoji="1" lang="en-US" altLang="ja-JP" sz="1050" b="1" dirty="0">
                      <a:solidFill>
                        <a:srgbClr val="FF0000"/>
                      </a:solidFill>
                      <a:latin typeface="+mn-ea"/>
                      <a:cs typeface="Times New Roman" panose="02020603050405020304" pitchFamily="18" charset="0"/>
                    </a:rPr>
                    <a:t>15,000</a:t>
                  </a:r>
                  <a:r>
                    <a:rPr kumimoji="1" lang="ja-JP" altLang="en-US" sz="1050" b="1" dirty="0">
                      <a:solidFill>
                        <a:srgbClr val="FF0000"/>
                      </a:solidFill>
                      <a:latin typeface="+mn-ea"/>
                      <a:cs typeface="Times New Roman" panose="02020603050405020304" pitchFamily="18" charset="0"/>
                    </a:rPr>
                    <a:t>千円</a:t>
                  </a:r>
                  <a:endParaRPr kumimoji="1" lang="en-US" altLang="ja-JP" sz="1050" b="1" dirty="0">
                    <a:solidFill>
                      <a:srgbClr val="FF0000"/>
                    </a:solidFill>
                    <a:latin typeface="+mn-ea"/>
                    <a:cs typeface="Times New Roman" panose="02020603050405020304" pitchFamily="18" charset="0"/>
                  </a:endParaRPr>
                </a:p>
              </p:txBody>
            </p:sp>
            <p:sp>
              <p:nvSpPr>
                <p:cNvPr id="94" name="テキスト ボックス 93">
                  <a:extLst>
                    <a:ext uri="{FF2B5EF4-FFF2-40B4-BE49-F238E27FC236}">
                      <a16:creationId xmlns:a16="http://schemas.microsoft.com/office/drawing/2014/main" id="{4A8FE626-16E2-7D0F-FA42-68D9848830C8}"/>
                    </a:ext>
                  </a:extLst>
                </p:cNvPr>
                <p:cNvSpPr txBox="1"/>
                <p:nvPr/>
              </p:nvSpPr>
              <p:spPr>
                <a:xfrm>
                  <a:off x="8437896" y="5625209"/>
                  <a:ext cx="1247774" cy="369332"/>
                </a:xfrm>
                <a:prstGeom prst="rect">
                  <a:avLst/>
                </a:prstGeom>
                <a:noFill/>
              </p:spPr>
              <p:txBody>
                <a:bodyPr wrap="square" rtlCol="0">
                  <a:spAutoFit/>
                </a:bodyPr>
                <a:lstStyle/>
                <a:p>
                  <a:r>
                    <a:rPr kumimoji="1" lang="en-US" altLang="ja-JP" b="1" dirty="0">
                      <a:latin typeface="+mn-ea"/>
                    </a:rPr>
                    <a:t>DDS</a:t>
                  </a:r>
                  <a:r>
                    <a:rPr kumimoji="1" lang="ja-JP" altLang="en-US" b="1" dirty="0">
                      <a:latin typeface="+mn-ea"/>
                    </a:rPr>
                    <a:t>部分</a:t>
                  </a:r>
                </a:p>
              </p:txBody>
            </p:sp>
          </p:grpSp>
        </p:grpSp>
        <p:grpSp>
          <p:nvGrpSpPr>
            <p:cNvPr id="87" name="グループ化 86">
              <a:extLst>
                <a:ext uri="{FF2B5EF4-FFF2-40B4-BE49-F238E27FC236}">
                  <a16:creationId xmlns:a16="http://schemas.microsoft.com/office/drawing/2014/main" id="{ECC79CFB-4817-BC62-DA2A-4DE8C0D2609B}"/>
                </a:ext>
              </a:extLst>
            </p:cNvPr>
            <p:cNvGrpSpPr/>
            <p:nvPr/>
          </p:nvGrpSpPr>
          <p:grpSpPr>
            <a:xfrm>
              <a:off x="3918930" y="4879771"/>
              <a:ext cx="3574081" cy="1145254"/>
              <a:chOff x="3918930" y="4879771"/>
              <a:chExt cx="3574081" cy="1145254"/>
            </a:xfrm>
          </p:grpSpPr>
          <p:sp>
            <p:nvSpPr>
              <p:cNvPr id="88" name="テキスト ボックス 87">
                <a:extLst>
                  <a:ext uri="{FF2B5EF4-FFF2-40B4-BE49-F238E27FC236}">
                    <a16:creationId xmlns:a16="http://schemas.microsoft.com/office/drawing/2014/main" id="{05C997A2-7E4A-E4CF-E03F-88D26351F314}"/>
                  </a:ext>
                </a:extLst>
              </p:cNvPr>
              <p:cNvSpPr txBox="1"/>
              <p:nvPr/>
            </p:nvSpPr>
            <p:spPr>
              <a:xfrm>
                <a:off x="3918930" y="5317139"/>
                <a:ext cx="3574081" cy="707886"/>
              </a:xfrm>
              <a:prstGeom prst="rect">
                <a:avLst/>
              </a:prstGeom>
              <a:noFill/>
              <a:ln>
                <a:noFill/>
              </a:ln>
            </p:spPr>
            <p:txBody>
              <a:bodyPr wrap="square" rtlCol="0">
                <a:spAutoFit/>
              </a:bodyPr>
              <a:lstStyle/>
              <a:p>
                <a:r>
                  <a:rPr kumimoji="1" lang="ja-JP" altLang="en-US" sz="1000" dirty="0">
                    <a:latin typeface="+mn-ea"/>
                  </a:rPr>
                  <a:t>□ </a:t>
                </a:r>
                <a:r>
                  <a:rPr kumimoji="1" lang="ja-JP" altLang="en-US" sz="1000" spc="-100" dirty="0">
                    <a:latin typeface="+mn-ea"/>
                  </a:rPr>
                  <a:t>最低限必要な設備投資も可能になり老朽化に歯止めがかかる</a:t>
                </a:r>
                <a:endParaRPr kumimoji="1" lang="en-US" altLang="ja-JP" sz="1000" spc="-100" dirty="0">
                  <a:latin typeface="+mn-ea"/>
                </a:endParaRPr>
              </a:p>
              <a:p>
                <a:r>
                  <a:rPr kumimoji="1" lang="ja-JP" altLang="en-US" sz="1000" dirty="0">
                    <a:latin typeface="+mn-ea"/>
                  </a:rPr>
                  <a:t>□ 返済負担軽減により、本業改善に注力できる</a:t>
                </a:r>
                <a:endParaRPr kumimoji="1" lang="en-US" altLang="ja-JP" sz="1000" dirty="0">
                  <a:latin typeface="+mn-ea"/>
                </a:endParaRPr>
              </a:p>
              <a:p>
                <a:r>
                  <a:rPr kumimoji="1" lang="ja-JP" altLang="en-US" sz="1000" dirty="0">
                    <a:latin typeface="+mn-ea"/>
                  </a:rPr>
                  <a:t>□ 実質債務超過解消等、求められるハードルもある</a:t>
                </a:r>
                <a:endParaRPr kumimoji="1" lang="en-US" altLang="ja-JP" sz="1000" dirty="0">
                  <a:latin typeface="+mn-ea"/>
                </a:endParaRPr>
              </a:p>
              <a:p>
                <a:endParaRPr kumimoji="1" lang="en-US" altLang="ja-JP" sz="1000" dirty="0">
                  <a:latin typeface="+mn-ea"/>
                </a:endParaRPr>
              </a:p>
            </p:txBody>
          </p:sp>
          <p:cxnSp>
            <p:nvCxnSpPr>
              <p:cNvPr id="89" name="直線矢印コネクタ 88">
                <a:extLst>
                  <a:ext uri="{FF2B5EF4-FFF2-40B4-BE49-F238E27FC236}">
                    <a16:creationId xmlns:a16="http://schemas.microsoft.com/office/drawing/2014/main" id="{4923B9AA-DFA3-BA04-40D8-5B0F6AD6E494}"/>
                  </a:ext>
                </a:extLst>
              </p:cNvPr>
              <p:cNvCxnSpPr>
                <a:cxnSpLocks/>
              </p:cNvCxnSpPr>
              <p:nvPr/>
            </p:nvCxnSpPr>
            <p:spPr>
              <a:xfrm flipV="1">
                <a:off x="3943435" y="5271287"/>
                <a:ext cx="3457991" cy="2112"/>
              </a:xfrm>
              <a:prstGeom prst="straightConnector1">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0A1F808D-4774-CB30-608C-5D0B0096F632}"/>
                  </a:ext>
                </a:extLst>
              </p:cNvPr>
              <p:cNvSpPr txBox="1"/>
              <p:nvPr/>
            </p:nvSpPr>
            <p:spPr>
              <a:xfrm>
                <a:off x="4360673" y="4879771"/>
                <a:ext cx="2390775" cy="415498"/>
              </a:xfrm>
              <a:prstGeom prst="rect">
                <a:avLst/>
              </a:prstGeom>
              <a:noFill/>
            </p:spPr>
            <p:txBody>
              <a:bodyPr wrap="square" rtlCol="0">
                <a:spAutoFit/>
              </a:bodyPr>
              <a:lstStyle/>
              <a:p>
                <a:pPr algn="ctr"/>
                <a:r>
                  <a:rPr kumimoji="1" lang="ja-JP" altLang="en-US" sz="1050" b="1" dirty="0">
                    <a:latin typeface="+mn-ea"/>
                    <a:cs typeface="Times New Roman" panose="02020603050405020304" pitchFamily="18" charset="0"/>
                  </a:rPr>
                  <a:t>実質返済原資</a:t>
                </a:r>
                <a:r>
                  <a:rPr kumimoji="1" lang="en-US" altLang="ja-JP" sz="1050" b="1" dirty="0">
                    <a:latin typeface="+mn-ea"/>
                    <a:cs typeface="Times New Roman" panose="02020603050405020304" pitchFamily="18" charset="0"/>
                  </a:rPr>
                  <a:t>5,000</a:t>
                </a:r>
                <a:r>
                  <a:rPr kumimoji="1" lang="ja-JP" altLang="en-US" sz="1050" b="1" dirty="0">
                    <a:latin typeface="+mn-ea"/>
                    <a:cs typeface="Times New Roman" panose="02020603050405020304" pitchFamily="18" charset="0"/>
                  </a:rPr>
                  <a:t>千円</a:t>
                </a:r>
                <a:r>
                  <a:rPr kumimoji="1" lang="en-US" altLang="ja-JP" sz="1050" b="1" dirty="0">
                    <a:latin typeface="+mn-ea"/>
                    <a:cs typeface="Times New Roman" panose="02020603050405020304" pitchFamily="18" charset="0"/>
                  </a:rPr>
                  <a:t>×15</a:t>
                </a:r>
                <a:r>
                  <a:rPr kumimoji="1" lang="ja-JP" altLang="en-US" sz="1050" b="1" dirty="0">
                    <a:latin typeface="+mn-ea"/>
                    <a:cs typeface="Times New Roman" panose="02020603050405020304" pitchFamily="18" charset="0"/>
                  </a:rPr>
                  <a:t>年</a:t>
                </a:r>
                <a:endParaRPr kumimoji="1" lang="en-US" altLang="ja-JP" sz="1050" b="1" dirty="0">
                  <a:latin typeface="+mn-ea"/>
                  <a:cs typeface="Times New Roman" panose="02020603050405020304" pitchFamily="18" charset="0"/>
                </a:endParaRPr>
              </a:p>
              <a:p>
                <a:pPr algn="ctr"/>
                <a:r>
                  <a:rPr kumimoji="1" lang="en-US" altLang="ja-JP" sz="1050" b="1" dirty="0">
                    <a:latin typeface="+mn-ea"/>
                    <a:cs typeface="Times New Roman" panose="02020603050405020304" pitchFamily="18" charset="0"/>
                  </a:rPr>
                  <a:t>75,000</a:t>
                </a:r>
                <a:r>
                  <a:rPr kumimoji="1" lang="ja-JP" altLang="en-US" sz="1050" b="1" dirty="0">
                    <a:latin typeface="+mn-ea"/>
                    <a:cs typeface="Times New Roman" panose="02020603050405020304" pitchFamily="18" charset="0"/>
                  </a:rPr>
                  <a:t>千円を</a:t>
                </a:r>
                <a:r>
                  <a:rPr kumimoji="1" lang="en-US" altLang="ja-JP" sz="1050" b="1" dirty="0">
                    <a:latin typeface="+mn-ea"/>
                    <a:cs typeface="Times New Roman" panose="02020603050405020304" pitchFamily="18" charset="0"/>
                  </a:rPr>
                  <a:t>15</a:t>
                </a:r>
                <a:r>
                  <a:rPr kumimoji="1" lang="ja-JP" altLang="en-US" sz="1050" b="1" dirty="0">
                    <a:latin typeface="+mn-ea"/>
                    <a:cs typeface="Times New Roman" panose="02020603050405020304" pitchFamily="18" charset="0"/>
                  </a:rPr>
                  <a:t>年で返済</a:t>
                </a:r>
              </a:p>
            </p:txBody>
          </p:sp>
        </p:grpSp>
      </p:grpSp>
      <p:sp>
        <p:nvSpPr>
          <p:cNvPr id="102" name="テキスト ボックス 101">
            <a:extLst>
              <a:ext uri="{FF2B5EF4-FFF2-40B4-BE49-F238E27FC236}">
                <a16:creationId xmlns:a16="http://schemas.microsoft.com/office/drawing/2014/main" id="{FC4A825A-D962-8580-1C0F-37D4DEBB6357}"/>
              </a:ext>
            </a:extLst>
          </p:cNvPr>
          <p:cNvSpPr txBox="1"/>
          <p:nvPr/>
        </p:nvSpPr>
        <p:spPr>
          <a:xfrm>
            <a:off x="264016" y="3502074"/>
            <a:ext cx="6305909" cy="861774"/>
          </a:xfrm>
          <a:prstGeom prst="rect">
            <a:avLst/>
          </a:prstGeom>
          <a:noFill/>
          <a:ln>
            <a:noFill/>
          </a:ln>
        </p:spPr>
        <p:txBody>
          <a:bodyPr wrap="square" rtlCol="0">
            <a:spAutoFit/>
          </a:bodyPr>
          <a:lstStyle/>
          <a:p>
            <a:r>
              <a:rPr kumimoji="1" lang="ja-JP" altLang="en-US" sz="1000">
                <a:latin typeface="+mn-ea"/>
              </a:rPr>
              <a:t>□　企業側</a:t>
            </a:r>
            <a:r>
              <a:rPr kumimoji="1" lang="ja-JP" altLang="en-US" sz="1000" dirty="0">
                <a:latin typeface="+mn-ea"/>
              </a:rPr>
              <a:t>から示された損益の状況から、当面少額の利益は確保できるようにはなった（右表：</a:t>
            </a:r>
            <a:r>
              <a:rPr kumimoji="1" lang="en-US" altLang="ja-JP" sz="1000" dirty="0">
                <a:latin typeface="+mn-ea"/>
              </a:rPr>
              <a:t>a</a:t>
            </a:r>
            <a:r>
              <a:rPr kumimoji="1" lang="ja-JP" altLang="en-US" sz="1000" dirty="0">
                <a:latin typeface="+mn-ea"/>
              </a:rPr>
              <a:t>部分）</a:t>
            </a:r>
            <a:endParaRPr kumimoji="1" lang="en-US" altLang="ja-JP" sz="1000" dirty="0">
              <a:latin typeface="+mn-ea"/>
            </a:endParaRPr>
          </a:p>
          <a:p>
            <a:r>
              <a:rPr kumimoji="1" lang="ja-JP" altLang="en-US" sz="1000">
                <a:latin typeface="+mn-ea"/>
              </a:rPr>
              <a:t>□　簡易</a:t>
            </a:r>
            <a:r>
              <a:rPr kumimoji="1" lang="en-US" altLang="ja-JP" sz="1000" dirty="0">
                <a:latin typeface="+mn-ea"/>
              </a:rPr>
              <a:t>CF</a:t>
            </a:r>
            <a:r>
              <a:rPr kumimoji="1" lang="ja-JP" altLang="en-US" sz="1000" dirty="0">
                <a:latin typeface="+mn-ea"/>
              </a:rPr>
              <a:t>（右表：ｃ部分）で</a:t>
            </a:r>
            <a:r>
              <a:rPr kumimoji="1" lang="en-US" altLang="ja-JP" sz="1000" dirty="0">
                <a:latin typeface="+mn-ea"/>
              </a:rPr>
              <a:t>10,000</a:t>
            </a:r>
            <a:r>
              <a:rPr kumimoji="1" lang="ja-JP" altLang="en-US" sz="1000" dirty="0">
                <a:latin typeface="+mn-ea"/>
              </a:rPr>
              <a:t>千円の確保ができる見通し</a:t>
            </a:r>
            <a:endParaRPr kumimoji="1" lang="en-US" altLang="ja-JP" sz="1000" dirty="0">
              <a:latin typeface="+mn-ea"/>
            </a:endParaRPr>
          </a:p>
          <a:p>
            <a:r>
              <a:rPr kumimoji="1" lang="ja-JP" altLang="en-US" sz="1000">
                <a:latin typeface="+mn-ea"/>
              </a:rPr>
              <a:t>□　しかし</a:t>
            </a:r>
            <a:r>
              <a:rPr kumimoji="1" lang="ja-JP" altLang="en-US" sz="1000" dirty="0">
                <a:latin typeface="+mn-ea"/>
              </a:rPr>
              <a:t>、当面の事業維持のためには年間</a:t>
            </a:r>
            <a:r>
              <a:rPr kumimoji="1" lang="en-US" altLang="ja-JP" sz="1000" dirty="0">
                <a:latin typeface="+mn-ea"/>
              </a:rPr>
              <a:t>5,000</a:t>
            </a:r>
            <a:r>
              <a:rPr kumimoji="1" lang="ja-JP" altLang="en-US" sz="1000" dirty="0">
                <a:latin typeface="+mn-ea"/>
              </a:rPr>
              <a:t>千円程度の設備更新が必要と試算（右表：ｄ部分）</a:t>
            </a:r>
            <a:endParaRPr kumimoji="1" lang="en-US" altLang="ja-JP" sz="1000" dirty="0">
              <a:latin typeface="+mn-ea"/>
            </a:endParaRPr>
          </a:p>
          <a:p>
            <a:r>
              <a:rPr kumimoji="1" lang="ja-JP" altLang="en-US" sz="1000">
                <a:latin typeface="+mn-ea"/>
              </a:rPr>
              <a:t>□　実質</a:t>
            </a:r>
            <a:r>
              <a:rPr kumimoji="1" lang="ja-JP" altLang="en-US" sz="1000" dirty="0">
                <a:latin typeface="+mn-ea"/>
              </a:rPr>
              <a:t>返済できる金額は</a:t>
            </a:r>
            <a:r>
              <a:rPr kumimoji="1" lang="en-US" altLang="ja-JP" sz="1000" dirty="0">
                <a:latin typeface="+mn-ea"/>
              </a:rPr>
              <a:t>5,000</a:t>
            </a:r>
            <a:r>
              <a:rPr kumimoji="1" lang="ja-JP" altLang="en-US" sz="1000" dirty="0">
                <a:latin typeface="+mn-ea"/>
              </a:rPr>
              <a:t>千円となる見込み（説明の便宜上、</a:t>
            </a:r>
            <a:r>
              <a:rPr kumimoji="1" lang="en-US" altLang="ja-JP" sz="1000" dirty="0">
                <a:latin typeface="+mn-ea"/>
              </a:rPr>
              <a:t>15</a:t>
            </a:r>
            <a:r>
              <a:rPr kumimoji="1" lang="ja-JP" altLang="en-US" sz="1000" dirty="0">
                <a:latin typeface="+mn-ea"/>
              </a:rPr>
              <a:t>年間変動がないとする）</a:t>
            </a:r>
            <a:endParaRPr kumimoji="1" lang="en-US" altLang="ja-JP" sz="1000" dirty="0">
              <a:latin typeface="+mn-ea"/>
            </a:endParaRPr>
          </a:p>
          <a:p>
            <a:r>
              <a:rPr kumimoji="1" lang="ja-JP" altLang="en-US" sz="1000">
                <a:latin typeface="+mn-ea"/>
              </a:rPr>
              <a:t>□　</a:t>
            </a:r>
            <a:r>
              <a:rPr kumimoji="1" lang="en-US" altLang="ja-JP" sz="1000">
                <a:latin typeface="+mn-ea"/>
              </a:rPr>
              <a:t>15</a:t>
            </a:r>
            <a:r>
              <a:rPr kumimoji="1" lang="ja-JP" altLang="en-US" sz="1000" dirty="0">
                <a:latin typeface="+mn-ea"/>
              </a:rPr>
              <a:t>年の</a:t>
            </a:r>
            <a:r>
              <a:rPr kumimoji="1" lang="en-US" altLang="ja-JP" sz="1000" dirty="0">
                <a:latin typeface="+mn-ea"/>
              </a:rPr>
              <a:t>DDS</a:t>
            </a:r>
            <a:r>
              <a:rPr kumimoji="1" lang="ja-JP" altLang="en-US" sz="1000" dirty="0">
                <a:latin typeface="+mn-ea"/>
              </a:rPr>
              <a:t>を含んだ、抜本再生計画に進むことになった</a:t>
            </a:r>
            <a:endParaRPr kumimoji="1" lang="en-US" altLang="ja-JP" sz="1000" dirty="0">
              <a:latin typeface="+mn-ea"/>
            </a:endParaRPr>
          </a:p>
        </p:txBody>
      </p:sp>
      <p:sp>
        <p:nvSpPr>
          <p:cNvPr id="104" name="四角形: 角を丸くする 27">
            <a:extLst>
              <a:ext uri="{FF2B5EF4-FFF2-40B4-BE49-F238E27FC236}">
                <a16:creationId xmlns:a16="http://schemas.microsoft.com/office/drawing/2014/main" id="{F50DD960-2554-349F-897B-ED9640188FE9}"/>
              </a:ext>
            </a:extLst>
          </p:cNvPr>
          <p:cNvSpPr/>
          <p:nvPr/>
        </p:nvSpPr>
        <p:spPr>
          <a:xfrm>
            <a:off x="209826" y="1133475"/>
            <a:ext cx="1545822"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n-ea"/>
                <a:cs typeface="Times New Roman" panose="02020603050405020304" pitchFamily="18" charset="0"/>
              </a:rPr>
              <a:t>DDS</a:t>
            </a:r>
          </a:p>
          <a:p>
            <a:pPr algn="ctr"/>
            <a:r>
              <a:rPr kumimoji="1" lang="ja-JP" altLang="en-US" sz="1100" b="1" dirty="0">
                <a:solidFill>
                  <a:schemeClr val="tx1"/>
                </a:solidFill>
                <a:latin typeface="+mn-ea"/>
              </a:rPr>
              <a:t>（</a:t>
            </a:r>
            <a:r>
              <a:rPr kumimoji="1" lang="zh-TW" altLang="en-US" sz="1100" b="1" dirty="0">
                <a:solidFill>
                  <a:schemeClr val="tx1"/>
                </a:solidFill>
                <a:latin typeface="游ゴシック" panose="020B0400000000000000" pitchFamily="50" charset="-128"/>
                <a:ea typeface="游ゴシック" panose="020B0400000000000000" pitchFamily="50" charset="-128"/>
              </a:rPr>
              <a:t>資本性借入金</a:t>
            </a:r>
            <a:r>
              <a:rPr kumimoji="1" lang="ja-JP" altLang="en-US" sz="1100" b="1" dirty="0">
                <a:solidFill>
                  <a:schemeClr val="tx1"/>
                </a:solidFill>
                <a:latin typeface="游ゴシック" panose="020B0400000000000000" pitchFamily="50" charset="-128"/>
                <a:ea typeface="游ゴシック" panose="020B0400000000000000" pitchFamily="50" charset="-128"/>
              </a:rPr>
              <a:t>化</a:t>
            </a:r>
            <a:r>
              <a:rPr kumimoji="1" lang="ja-JP" altLang="en-US" sz="1100" b="1" dirty="0">
                <a:solidFill>
                  <a:schemeClr val="tx1"/>
                </a:solidFill>
                <a:latin typeface="+mn-ea"/>
              </a:rPr>
              <a:t>）</a:t>
            </a:r>
            <a:endParaRPr kumimoji="1" lang="en-US" altLang="ja-JP" sz="1100" b="1" dirty="0">
              <a:solidFill>
                <a:schemeClr val="tx1"/>
              </a:solidFill>
              <a:latin typeface="+mn-ea"/>
            </a:endParaRPr>
          </a:p>
        </p:txBody>
      </p:sp>
      <p:sp>
        <p:nvSpPr>
          <p:cNvPr id="105" name="矢印: 右 28">
            <a:extLst>
              <a:ext uri="{FF2B5EF4-FFF2-40B4-BE49-F238E27FC236}">
                <a16:creationId xmlns:a16="http://schemas.microsoft.com/office/drawing/2014/main" id="{3673F843-782F-720C-530D-1B491FD521D8}"/>
              </a:ext>
            </a:extLst>
          </p:cNvPr>
          <p:cNvSpPr/>
          <p:nvPr/>
        </p:nvSpPr>
        <p:spPr>
          <a:xfrm>
            <a:off x="1833943" y="1200153"/>
            <a:ext cx="580641"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B0269214-C2E0-9099-E4E3-772CA7F29475}"/>
              </a:ext>
            </a:extLst>
          </p:cNvPr>
          <p:cNvSpPr txBox="1"/>
          <p:nvPr/>
        </p:nvSpPr>
        <p:spPr>
          <a:xfrm>
            <a:off x="2414584" y="1199769"/>
            <a:ext cx="7019701" cy="861774"/>
          </a:xfrm>
          <a:prstGeom prst="rect">
            <a:avLst/>
          </a:prstGeom>
          <a:noFill/>
        </p:spPr>
        <p:txBody>
          <a:bodyPr wrap="square" rtlCol="0">
            <a:spAutoFit/>
          </a:bodyPr>
          <a:lstStyle/>
          <a:p>
            <a:r>
              <a:rPr kumimoji="1" lang="ja-JP" altLang="en-US" sz="1000" dirty="0">
                <a:latin typeface="+mn-ea"/>
              </a:rPr>
              <a:t>□　借入金の一部を、一定の年数（５～</a:t>
            </a:r>
            <a:r>
              <a:rPr kumimoji="1" lang="en-US" altLang="ja-JP" sz="1000" dirty="0">
                <a:latin typeface="+mn-ea"/>
              </a:rPr>
              <a:t>15</a:t>
            </a:r>
            <a:r>
              <a:rPr kumimoji="1" lang="ja-JP" altLang="en-US" sz="1000" dirty="0">
                <a:latin typeface="+mn-ea"/>
              </a:rPr>
              <a:t>年程度）返済せす“固定化”させる手法</a:t>
            </a:r>
            <a:endParaRPr kumimoji="1" lang="en-US" altLang="ja-JP" sz="1000" dirty="0">
              <a:latin typeface="+mn-ea"/>
            </a:endParaRPr>
          </a:p>
          <a:p>
            <a:r>
              <a:rPr kumimoji="1" lang="ja-JP" altLang="en-US" sz="1000" dirty="0">
                <a:latin typeface="+mn-ea"/>
              </a:rPr>
              <a:t>□　</a:t>
            </a:r>
            <a:r>
              <a:rPr kumimoji="1" lang="ja-JP" altLang="en-US" sz="1000" spc="-70" dirty="0">
                <a:latin typeface="+mn-ea"/>
              </a:rPr>
              <a:t>“固定化”している間は、疑似資本（純資産見合い）として資産査定ができ、金融機関側の債務者の判断にも影響がある手法</a:t>
            </a:r>
            <a:endParaRPr kumimoji="1" lang="en-US" altLang="ja-JP" sz="1000" spc="-70" dirty="0">
              <a:latin typeface="+mn-ea"/>
            </a:endParaRPr>
          </a:p>
          <a:p>
            <a:r>
              <a:rPr kumimoji="1" lang="ja-JP" altLang="en-US" sz="1000" dirty="0">
                <a:latin typeface="+mn-ea"/>
              </a:rPr>
              <a:t>□　</a:t>
            </a:r>
            <a:r>
              <a:rPr kumimoji="1" lang="ja-JP" altLang="en-US" sz="1000" spc="-40" dirty="0">
                <a:latin typeface="+mn-ea"/>
              </a:rPr>
              <a:t>企業側にとっては実情に見合った返済が一定期間約束されるので、１年ごとのリスケ見直しよりも心理的な余裕もでき</a:t>
            </a:r>
            <a:endParaRPr kumimoji="1" lang="en-US" altLang="ja-JP" sz="1000" spc="-40" dirty="0">
              <a:latin typeface="+mn-ea"/>
            </a:endParaRPr>
          </a:p>
          <a:p>
            <a:r>
              <a:rPr kumimoji="1" lang="ja-JP" altLang="en-US" sz="1000" spc="-40" dirty="0">
                <a:latin typeface="+mn-ea"/>
              </a:rPr>
              <a:t>　　本業改善等に注力しやすい</a:t>
            </a:r>
            <a:endParaRPr kumimoji="1" lang="en-US" altLang="ja-JP" sz="1000" spc="-40" dirty="0">
              <a:latin typeface="+mn-ea"/>
            </a:endParaRPr>
          </a:p>
          <a:p>
            <a:r>
              <a:rPr kumimoji="1" lang="ja-JP" altLang="en-US" sz="1000" dirty="0">
                <a:latin typeface="+mn-ea"/>
              </a:rPr>
              <a:t>□　類似手法に</a:t>
            </a:r>
            <a:r>
              <a:rPr kumimoji="1" lang="en-US" altLang="ja-JP" sz="1000" dirty="0">
                <a:latin typeface="+mn-ea"/>
              </a:rPr>
              <a:t>DES</a:t>
            </a:r>
            <a:r>
              <a:rPr kumimoji="1" lang="ja-JP" altLang="en-US" sz="1000" dirty="0">
                <a:latin typeface="+mn-ea"/>
              </a:rPr>
              <a:t>もあるが、地域中小企業に適用されるケースは極めてまれである</a:t>
            </a:r>
            <a:endParaRPr kumimoji="1" lang="en-US" altLang="ja-JP" sz="1000" dirty="0">
              <a:latin typeface="+mn-ea"/>
            </a:endParaRPr>
          </a:p>
        </p:txBody>
      </p:sp>
      <p:sp>
        <p:nvSpPr>
          <p:cNvPr id="108" name="四角形: 角を丸くする 31">
            <a:extLst>
              <a:ext uri="{FF2B5EF4-FFF2-40B4-BE49-F238E27FC236}">
                <a16:creationId xmlns:a16="http://schemas.microsoft.com/office/drawing/2014/main" id="{10CE9771-B0F8-F921-435B-DC0842B9FDB6}"/>
              </a:ext>
            </a:extLst>
          </p:cNvPr>
          <p:cNvSpPr/>
          <p:nvPr/>
        </p:nvSpPr>
        <p:spPr>
          <a:xfrm>
            <a:off x="209825" y="2333213"/>
            <a:ext cx="1538997"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n-ea"/>
                <a:cs typeface="Times New Roman" panose="02020603050405020304" pitchFamily="18" charset="0"/>
              </a:rPr>
              <a:t>DDS</a:t>
            </a:r>
          </a:p>
          <a:p>
            <a:pPr algn="ctr"/>
            <a:r>
              <a:rPr kumimoji="1" lang="ja-JP" altLang="en-US" sz="1200" b="1" dirty="0">
                <a:solidFill>
                  <a:schemeClr val="tx1"/>
                </a:solidFill>
                <a:latin typeface="+mn-ea"/>
              </a:rPr>
              <a:t>の活用例</a:t>
            </a:r>
            <a:endParaRPr kumimoji="1" lang="en-US" altLang="ja-JP" sz="1200" b="1" dirty="0">
              <a:solidFill>
                <a:schemeClr val="tx1"/>
              </a:solidFill>
              <a:latin typeface="+mn-ea"/>
            </a:endParaRPr>
          </a:p>
        </p:txBody>
      </p:sp>
      <p:sp>
        <p:nvSpPr>
          <p:cNvPr id="109" name="矢印: 右 32">
            <a:extLst>
              <a:ext uri="{FF2B5EF4-FFF2-40B4-BE49-F238E27FC236}">
                <a16:creationId xmlns:a16="http://schemas.microsoft.com/office/drawing/2014/main" id="{906F7F83-C184-B2D5-E047-D583BCF3306B}"/>
              </a:ext>
            </a:extLst>
          </p:cNvPr>
          <p:cNvSpPr/>
          <p:nvPr/>
        </p:nvSpPr>
        <p:spPr>
          <a:xfrm>
            <a:off x="1833943" y="2399891"/>
            <a:ext cx="580641"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角を丸くする 33">
            <a:extLst>
              <a:ext uri="{FF2B5EF4-FFF2-40B4-BE49-F238E27FC236}">
                <a16:creationId xmlns:a16="http://schemas.microsoft.com/office/drawing/2014/main" id="{B6C67249-99C2-34AB-6212-CA70A433A438}"/>
              </a:ext>
            </a:extLst>
          </p:cNvPr>
          <p:cNvSpPr/>
          <p:nvPr/>
        </p:nvSpPr>
        <p:spPr>
          <a:xfrm>
            <a:off x="2499704" y="2343153"/>
            <a:ext cx="1390651" cy="971548"/>
          </a:xfrm>
          <a:prstGeom prst="roundRect">
            <a:avLst>
              <a:gd name="adj" fmla="val 4902"/>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cs typeface="Times New Roman" panose="02020603050405020304" pitchFamily="18" charset="0"/>
              </a:rPr>
              <a:t>活用例</a:t>
            </a:r>
            <a:endParaRPr kumimoji="1" lang="en-US" altLang="ja-JP" sz="2000" b="1" dirty="0">
              <a:solidFill>
                <a:schemeClr val="tx1"/>
              </a:solidFill>
              <a:latin typeface="+mn-ea"/>
              <a:cs typeface="Times New Roman" panose="02020603050405020304" pitchFamily="18" charset="0"/>
            </a:endParaRPr>
          </a:p>
          <a:p>
            <a:pPr algn="ctr"/>
            <a:r>
              <a:rPr kumimoji="1" lang="ja-JP" altLang="en-US" sz="2000" b="1" dirty="0">
                <a:solidFill>
                  <a:schemeClr val="tx1"/>
                </a:solidFill>
                <a:latin typeface="+mn-ea"/>
                <a:cs typeface="Times New Roman" panose="02020603050405020304" pitchFamily="18" charset="0"/>
              </a:rPr>
              <a:t>想定企業</a:t>
            </a:r>
            <a:endParaRPr kumimoji="1" lang="en-US" altLang="ja-JP" sz="2000" b="1" dirty="0">
              <a:solidFill>
                <a:schemeClr val="tx1"/>
              </a:solidFill>
              <a:latin typeface="+mn-ea"/>
              <a:cs typeface="Times New Roman" panose="02020603050405020304" pitchFamily="18" charset="0"/>
            </a:endParaRPr>
          </a:p>
        </p:txBody>
      </p:sp>
      <p:sp>
        <p:nvSpPr>
          <p:cNvPr id="111" name="テキスト ボックス 110">
            <a:extLst>
              <a:ext uri="{FF2B5EF4-FFF2-40B4-BE49-F238E27FC236}">
                <a16:creationId xmlns:a16="http://schemas.microsoft.com/office/drawing/2014/main" id="{779CDDD4-AA55-FE0B-E35F-04155BF54B75}"/>
              </a:ext>
            </a:extLst>
          </p:cNvPr>
          <p:cNvSpPr txBox="1"/>
          <p:nvPr/>
        </p:nvSpPr>
        <p:spPr>
          <a:xfrm>
            <a:off x="3923607" y="2326028"/>
            <a:ext cx="5863245" cy="1015663"/>
          </a:xfrm>
          <a:prstGeom prst="rect">
            <a:avLst/>
          </a:prstGeom>
          <a:noFill/>
          <a:ln>
            <a:noFill/>
          </a:ln>
        </p:spPr>
        <p:txBody>
          <a:bodyPr wrap="square" rtlCol="0">
            <a:spAutoFit/>
          </a:bodyPr>
          <a:lstStyle/>
          <a:p>
            <a:r>
              <a:rPr kumimoji="1" lang="ja-JP" altLang="en-US" sz="1000" dirty="0">
                <a:latin typeface="+mn-ea"/>
              </a:rPr>
              <a:t>□　地方都市にあるビジネスホテル</a:t>
            </a:r>
            <a:endParaRPr kumimoji="1" lang="en-US" altLang="ja-JP" sz="1000" dirty="0">
              <a:latin typeface="+mn-ea"/>
            </a:endParaRPr>
          </a:p>
          <a:p>
            <a:r>
              <a:rPr kumimoji="1" lang="ja-JP" altLang="en-US" sz="1000" dirty="0">
                <a:latin typeface="+mn-ea"/>
              </a:rPr>
              <a:t>□　建物の老朽化が進み、水道設備や外壁等の老朽化が特にひどく修繕が必要</a:t>
            </a:r>
            <a:endParaRPr kumimoji="1" lang="en-US" altLang="ja-JP" sz="1000" dirty="0">
              <a:latin typeface="+mn-ea"/>
            </a:endParaRPr>
          </a:p>
          <a:p>
            <a:r>
              <a:rPr kumimoji="1" lang="ja-JP" altLang="en-US" sz="1000" dirty="0">
                <a:latin typeface="+mn-ea"/>
              </a:rPr>
              <a:t>□　ビジネスユース充実のための一定の設備投資も必要（</a:t>
            </a:r>
            <a:r>
              <a:rPr kumimoji="1" lang="en-US" altLang="ja-JP" sz="1000" dirty="0">
                <a:latin typeface="+mn-ea"/>
              </a:rPr>
              <a:t>USB</a:t>
            </a:r>
            <a:r>
              <a:rPr kumimoji="1" lang="ja-JP" altLang="en-US" sz="1000" dirty="0">
                <a:latin typeface="+mn-ea"/>
              </a:rPr>
              <a:t>ポート・</a:t>
            </a:r>
            <a:r>
              <a:rPr kumimoji="1" lang="en-US" altLang="ja-JP" sz="1000" dirty="0">
                <a:latin typeface="+mn-ea"/>
              </a:rPr>
              <a:t>Free Wi-Fi</a:t>
            </a:r>
            <a:r>
              <a:rPr kumimoji="1" lang="ja-JP" altLang="en-US" sz="1000" dirty="0">
                <a:latin typeface="+mn-ea"/>
              </a:rPr>
              <a:t>等）</a:t>
            </a:r>
            <a:endParaRPr kumimoji="1" lang="en-US" altLang="ja-JP" sz="1000" dirty="0">
              <a:latin typeface="+mn-ea"/>
            </a:endParaRPr>
          </a:p>
          <a:p>
            <a:r>
              <a:rPr kumimoji="1" lang="ja-JP" altLang="en-US" sz="1000" dirty="0">
                <a:latin typeface="+mn-ea"/>
              </a:rPr>
              <a:t>□　</a:t>
            </a:r>
            <a:r>
              <a:rPr kumimoji="1" lang="ja-JP" altLang="en-US" sz="1000" spc="-40" dirty="0">
                <a:latin typeface="+mn-ea"/>
              </a:rPr>
              <a:t>大きな売上増加が見込めず、長期に渡る全面休業を実施して設備更新を図るのは極めて困難</a:t>
            </a:r>
            <a:endParaRPr kumimoji="1" lang="en-US" altLang="ja-JP" sz="1000" spc="-40" dirty="0">
              <a:latin typeface="+mn-ea"/>
            </a:endParaRPr>
          </a:p>
          <a:p>
            <a:r>
              <a:rPr kumimoji="1" lang="ja-JP" altLang="en-US" sz="1000" dirty="0">
                <a:latin typeface="+mn-ea"/>
              </a:rPr>
              <a:t>□　金融側も、経営状況から設備更新費用の融資は困難を極める状況</a:t>
            </a:r>
            <a:endParaRPr kumimoji="1" lang="en-US" altLang="ja-JP" sz="1000" dirty="0">
              <a:latin typeface="+mn-ea"/>
            </a:endParaRPr>
          </a:p>
          <a:p>
            <a:r>
              <a:rPr kumimoji="1" lang="ja-JP" altLang="en-US" sz="1000" dirty="0">
                <a:latin typeface="+mn-ea"/>
              </a:rPr>
              <a:t>□　会社の人的資源も限られており、多角的な財務対応ができる人材もいない</a:t>
            </a:r>
            <a:endParaRPr kumimoji="1" lang="en-US" altLang="ja-JP" sz="1000" dirty="0">
              <a:latin typeface="+mn-ea"/>
            </a:endParaRPr>
          </a:p>
        </p:txBody>
      </p:sp>
      <p:grpSp>
        <p:nvGrpSpPr>
          <p:cNvPr id="112" name="グループ化 111">
            <a:extLst>
              <a:ext uri="{FF2B5EF4-FFF2-40B4-BE49-F238E27FC236}">
                <a16:creationId xmlns:a16="http://schemas.microsoft.com/office/drawing/2014/main" id="{1B9FE5BA-350D-375E-2B4A-ED4447807EFD}"/>
              </a:ext>
            </a:extLst>
          </p:cNvPr>
          <p:cNvGrpSpPr/>
          <p:nvPr/>
        </p:nvGrpSpPr>
        <p:grpSpPr>
          <a:xfrm>
            <a:off x="6215377" y="3351330"/>
            <a:ext cx="3538223" cy="1205579"/>
            <a:chOff x="-252559" y="3496289"/>
            <a:chExt cx="3538223" cy="1205579"/>
          </a:xfrm>
        </p:grpSpPr>
        <p:pic>
          <p:nvPicPr>
            <p:cNvPr id="113" name="図 112">
              <a:extLst>
                <a:ext uri="{FF2B5EF4-FFF2-40B4-BE49-F238E27FC236}">
                  <a16:creationId xmlns:a16="http://schemas.microsoft.com/office/drawing/2014/main" id="{EAE2AAAB-258F-33D7-323B-F9EDBFEAF2B0}"/>
                </a:ext>
              </a:extLst>
            </p:cNvPr>
            <p:cNvPicPr>
              <a:picLocks noChangeAspect="1"/>
            </p:cNvPicPr>
            <p:nvPr/>
          </p:nvPicPr>
          <p:blipFill>
            <a:blip r:embed="rId3"/>
            <a:stretch>
              <a:fillRect/>
            </a:stretch>
          </p:blipFill>
          <p:spPr>
            <a:xfrm>
              <a:off x="191042" y="3755718"/>
              <a:ext cx="2673350" cy="946150"/>
            </a:xfrm>
            <a:prstGeom prst="rect">
              <a:avLst/>
            </a:prstGeom>
          </p:spPr>
        </p:pic>
        <p:sp>
          <p:nvSpPr>
            <p:cNvPr id="114" name="テキスト ボックス 113">
              <a:extLst>
                <a:ext uri="{FF2B5EF4-FFF2-40B4-BE49-F238E27FC236}">
                  <a16:creationId xmlns:a16="http://schemas.microsoft.com/office/drawing/2014/main" id="{2881B6E1-BF81-DF47-0F04-7B317811376A}"/>
                </a:ext>
              </a:extLst>
            </p:cNvPr>
            <p:cNvSpPr txBox="1"/>
            <p:nvPr/>
          </p:nvSpPr>
          <p:spPr>
            <a:xfrm>
              <a:off x="-252559" y="3496289"/>
              <a:ext cx="3538223" cy="276999"/>
            </a:xfrm>
            <a:prstGeom prst="rect">
              <a:avLst/>
            </a:prstGeom>
            <a:noFill/>
          </p:spPr>
          <p:txBody>
            <a:bodyPr wrap="square" rtlCol="0">
              <a:spAutoFit/>
            </a:bodyPr>
            <a:lstStyle/>
            <a:p>
              <a:pPr algn="ctr"/>
              <a:r>
                <a:rPr kumimoji="1" lang="ja-JP" altLang="en-US" sz="1200" b="1" dirty="0">
                  <a:latin typeface="+mn-ea"/>
                </a:rPr>
                <a:t>～ 企業の損益・</a:t>
              </a:r>
              <a:r>
                <a:rPr kumimoji="1" lang="en-US" altLang="ja-JP" sz="1200" b="1" dirty="0">
                  <a:latin typeface="+mn-ea"/>
                </a:rPr>
                <a:t>CF</a:t>
              </a:r>
              <a:r>
                <a:rPr kumimoji="1" lang="ja-JP" altLang="en-US" sz="1200" b="1" dirty="0">
                  <a:latin typeface="+mn-ea"/>
                </a:rPr>
                <a:t>の状況 ～</a:t>
              </a:r>
            </a:p>
          </p:txBody>
        </p:sp>
      </p:grpSp>
      <p:sp>
        <p:nvSpPr>
          <p:cNvPr id="116" name="テキスト ボックス 115">
            <a:extLst>
              <a:ext uri="{FF2B5EF4-FFF2-40B4-BE49-F238E27FC236}">
                <a16:creationId xmlns:a16="http://schemas.microsoft.com/office/drawing/2014/main" id="{64EC4CFB-BA25-EDCF-1A19-540C30972510}"/>
              </a:ext>
            </a:extLst>
          </p:cNvPr>
          <p:cNvSpPr txBox="1"/>
          <p:nvPr/>
        </p:nvSpPr>
        <p:spPr>
          <a:xfrm>
            <a:off x="264016" y="4405426"/>
            <a:ext cx="2380861" cy="276999"/>
          </a:xfrm>
          <a:prstGeom prst="rect">
            <a:avLst/>
          </a:prstGeom>
          <a:noFill/>
        </p:spPr>
        <p:txBody>
          <a:bodyPr wrap="square" rtlCol="0">
            <a:spAutoFit/>
          </a:bodyPr>
          <a:lstStyle/>
          <a:p>
            <a:pPr algn="ctr"/>
            <a:r>
              <a:rPr kumimoji="1" lang="ja-JP" altLang="en-US" sz="1200" b="1" dirty="0">
                <a:latin typeface="+mn-ea"/>
              </a:rPr>
              <a:t>～ 金融機関借入の状況 ～</a:t>
            </a:r>
          </a:p>
        </p:txBody>
      </p:sp>
      <p:pic>
        <p:nvPicPr>
          <p:cNvPr id="117" name="図 116">
            <a:extLst>
              <a:ext uri="{FF2B5EF4-FFF2-40B4-BE49-F238E27FC236}">
                <a16:creationId xmlns:a16="http://schemas.microsoft.com/office/drawing/2014/main" id="{73F19DCE-1D7D-8D35-8371-9CAD9EE3F8C3}"/>
              </a:ext>
            </a:extLst>
          </p:cNvPr>
          <p:cNvPicPr>
            <a:picLocks noChangeAspect="1"/>
          </p:cNvPicPr>
          <p:nvPr/>
        </p:nvPicPr>
        <p:blipFill>
          <a:blip r:embed="rId4"/>
          <a:stretch>
            <a:fillRect/>
          </a:stretch>
        </p:blipFill>
        <p:spPr>
          <a:xfrm>
            <a:off x="397386" y="4684365"/>
            <a:ext cx="2051050" cy="787400"/>
          </a:xfrm>
          <a:prstGeom prst="rect">
            <a:avLst/>
          </a:prstGeom>
        </p:spPr>
      </p:pic>
      <p:cxnSp>
        <p:nvCxnSpPr>
          <p:cNvPr id="125" name="コネクタ: カギ線 25">
            <a:extLst>
              <a:ext uri="{FF2B5EF4-FFF2-40B4-BE49-F238E27FC236}">
                <a16:creationId xmlns:a16="http://schemas.microsoft.com/office/drawing/2014/main" id="{2EF631BA-49A5-BE55-376A-43D1B22248DC}"/>
              </a:ext>
            </a:extLst>
          </p:cNvPr>
          <p:cNvCxnSpPr/>
          <p:nvPr/>
        </p:nvCxnSpPr>
        <p:spPr>
          <a:xfrm rot="5400000" flipH="1">
            <a:off x="5211514" y="3270802"/>
            <a:ext cx="61918" cy="6817060"/>
          </a:xfrm>
          <a:prstGeom prst="bentConnector4">
            <a:avLst>
              <a:gd name="adj1" fmla="val -138449"/>
              <a:gd name="adj2" fmla="val 87109"/>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6992073A-2445-BC73-8A16-BAECFBDE89E5}"/>
              </a:ext>
            </a:extLst>
          </p:cNvPr>
          <p:cNvSpPr txBox="1"/>
          <p:nvPr/>
        </p:nvSpPr>
        <p:spPr>
          <a:xfrm>
            <a:off x="5097331" y="6594876"/>
            <a:ext cx="3821581" cy="230832"/>
          </a:xfrm>
          <a:prstGeom prst="rect">
            <a:avLst/>
          </a:prstGeom>
          <a:noFill/>
        </p:spPr>
        <p:txBody>
          <a:bodyPr wrap="square" rtlCol="0">
            <a:spAutoFit/>
          </a:bodyPr>
          <a:lstStyle/>
          <a:p>
            <a:r>
              <a:rPr kumimoji="1" lang="ja-JP" altLang="en-US" sz="900" dirty="0"/>
              <a:t>劣後化部分は疑似資本化</a:t>
            </a:r>
          </a:p>
        </p:txBody>
      </p:sp>
      <p:sp>
        <p:nvSpPr>
          <p:cNvPr id="127" name="テキスト ボックス 126">
            <a:extLst>
              <a:ext uri="{FF2B5EF4-FFF2-40B4-BE49-F238E27FC236}">
                <a16:creationId xmlns:a16="http://schemas.microsoft.com/office/drawing/2014/main" id="{ED30623C-091B-1E7D-E141-183072E6A3F8}"/>
              </a:ext>
            </a:extLst>
          </p:cNvPr>
          <p:cNvSpPr txBox="1"/>
          <p:nvPr/>
        </p:nvSpPr>
        <p:spPr>
          <a:xfrm>
            <a:off x="1885277" y="6113793"/>
            <a:ext cx="961005" cy="507831"/>
          </a:xfrm>
          <a:prstGeom prst="rect">
            <a:avLst/>
          </a:prstGeom>
          <a:noFill/>
        </p:spPr>
        <p:txBody>
          <a:bodyPr wrap="square" rtlCol="0">
            <a:spAutoFit/>
          </a:bodyPr>
          <a:lstStyle/>
          <a:p>
            <a:r>
              <a:rPr kumimoji="1" lang="ja-JP" altLang="en-US" sz="900" dirty="0">
                <a:latin typeface="+mn-ea"/>
              </a:rPr>
              <a:t>疑似資本化により債務超過</a:t>
            </a:r>
            <a:endParaRPr kumimoji="1" lang="en-US" altLang="ja-JP" sz="900" dirty="0">
              <a:latin typeface="+mn-ea"/>
            </a:endParaRPr>
          </a:p>
          <a:p>
            <a:r>
              <a:rPr kumimoji="1" lang="ja-JP" altLang="en-US" sz="900" dirty="0">
                <a:latin typeface="+mn-ea"/>
              </a:rPr>
              <a:t>も解消する。</a:t>
            </a:r>
            <a:endParaRPr kumimoji="1" lang="en-US" altLang="ja-JP" sz="900" dirty="0">
              <a:latin typeface="+mn-ea"/>
            </a:endParaRPr>
          </a:p>
        </p:txBody>
      </p:sp>
      <p:grpSp>
        <p:nvGrpSpPr>
          <p:cNvPr id="55" name="グループ化 54">
            <a:extLst>
              <a:ext uri="{FF2B5EF4-FFF2-40B4-BE49-F238E27FC236}">
                <a16:creationId xmlns:a16="http://schemas.microsoft.com/office/drawing/2014/main" id="{8F78F2B2-EDB4-B503-E7E9-8CB6E23F8636}"/>
              </a:ext>
            </a:extLst>
          </p:cNvPr>
          <p:cNvGrpSpPr/>
          <p:nvPr/>
        </p:nvGrpSpPr>
        <p:grpSpPr>
          <a:xfrm>
            <a:off x="209825" y="5703716"/>
            <a:ext cx="1772141" cy="997644"/>
            <a:chOff x="6862848" y="5800594"/>
            <a:chExt cx="1772141" cy="997644"/>
          </a:xfrm>
        </p:grpSpPr>
        <p:sp>
          <p:nvSpPr>
            <p:cNvPr id="56" name="正方形/長方形 55">
              <a:extLst>
                <a:ext uri="{FF2B5EF4-FFF2-40B4-BE49-F238E27FC236}">
                  <a16:creationId xmlns:a16="http://schemas.microsoft.com/office/drawing/2014/main" id="{2B899541-8EC3-F681-E1FC-F5FFF8293E40}"/>
                </a:ext>
              </a:extLst>
            </p:cNvPr>
            <p:cNvSpPr/>
            <p:nvPr/>
          </p:nvSpPr>
          <p:spPr>
            <a:xfrm>
              <a:off x="6862848" y="5800594"/>
              <a:ext cx="671427" cy="970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n-ea"/>
                </a:rPr>
                <a:t>資産</a:t>
              </a:r>
            </a:p>
          </p:txBody>
        </p:sp>
        <p:sp>
          <p:nvSpPr>
            <p:cNvPr id="57" name="正方形/長方形 56">
              <a:extLst>
                <a:ext uri="{FF2B5EF4-FFF2-40B4-BE49-F238E27FC236}">
                  <a16:creationId xmlns:a16="http://schemas.microsoft.com/office/drawing/2014/main" id="{99F99DCC-14B6-357A-CD17-8C98ADBE76C5}"/>
                </a:ext>
              </a:extLst>
            </p:cNvPr>
            <p:cNvSpPr/>
            <p:nvPr/>
          </p:nvSpPr>
          <p:spPr>
            <a:xfrm>
              <a:off x="7534275" y="5800595"/>
              <a:ext cx="961005" cy="244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n-ea"/>
                </a:rPr>
                <a:t>一般債権</a:t>
              </a:r>
            </a:p>
          </p:txBody>
        </p:sp>
        <p:grpSp>
          <p:nvGrpSpPr>
            <p:cNvPr id="58" name="グループ化 57">
              <a:extLst>
                <a:ext uri="{FF2B5EF4-FFF2-40B4-BE49-F238E27FC236}">
                  <a16:creationId xmlns:a16="http://schemas.microsoft.com/office/drawing/2014/main" id="{6B6D53E2-2C45-642E-411D-47FE3E086C5E}"/>
                </a:ext>
              </a:extLst>
            </p:cNvPr>
            <p:cNvGrpSpPr/>
            <p:nvPr/>
          </p:nvGrpSpPr>
          <p:grpSpPr>
            <a:xfrm>
              <a:off x="7334911" y="6398128"/>
              <a:ext cx="1300078" cy="400110"/>
              <a:chOff x="7334911" y="6398128"/>
              <a:chExt cx="1300078" cy="400110"/>
            </a:xfrm>
          </p:grpSpPr>
          <p:sp>
            <p:nvSpPr>
              <p:cNvPr id="60" name="テキスト ボックス 59">
                <a:extLst>
                  <a:ext uri="{FF2B5EF4-FFF2-40B4-BE49-F238E27FC236}">
                    <a16:creationId xmlns:a16="http://schemas.microsoft.com/office/drawing/2014/main" id="{F00D0D2A-3FBD-9193-89CE-476222E4373C}"/>
                  </a:ext>
                </a:extLst>
              </p:cNvPr>
              <p:cNvSpPr txBox="1"/>
              <p:nvPr/>
            </p:nvSpPr>
            <p:spPr>
              <a:xfrm>
                <a:off x="7334911" y="6398128"/>
                <a:ext cx="1300078" cy="400110"/>
              </a:xfrm>
              <a:prstGeom prst="rect">
                <a:avLst/>
              </a:prstGeom>
              <a:noFill/>
            </p:spPr>
            <p:txBody>
              <a:bodyPr wrap="square" rtlCol="0">
                <a:spAutoFit/>
              </a:bodyPr>
              <a:lstStyle/>
              <a:p>
                <a:pPr algn="ctr"/>
                <a:r>
                  <a:rPr kumimoji="1" lang="en-US" altLang="ja-JP" sz="1000" dirty="0">
                    <a:latin typeface="+mn-ea"/>
                  </a:rPr>
                  <a:t>DDS</a:t>
                </a:r>
              </a:p>
              <a:p>
                <a:pPr algn="ctr"/>
                <a:r>
                  <a:rPr kumimoji="1" lang="en-US" altLang="ja-JP" sz="1000" dirty="0">
                    <a:latin typeface="+mn-ea"/>
                  </a:rPr>
                  <a:t>125,000</a:t>
                </a:r>
                <a:r>
                  <a:rPr kumimoji="1" lang="ja-JP" altLang="en-US" sz="1000" dirty="0">
                    <a:latin typeface="+mn-ea"/>
                  </a:rPr>
                  <a:t>千円</a:t>
                </a:r>
              </a:p>
            </p:txBody>
          </p:sp>
          <p:sp>
            <p:nvSpPr>
              <p:cNvPr id="61" name="正方形/長方形 60">
                <a:extLst>
                  <a:ext uri="{FF2B5EF4-FFF2-40B4-BE49-F238E27FC236}">
                    <a16:creationId xmlns:a16="http://schemas.microsoft.com/office/drawing/2014/main" id="{4719FA22-5789-A03C-0DAB-2F5D0886F974}"/>
                  </a:ext>
                </a:extLst>
              </p:cNvPr>
              <p:cNvSpPr/>
              <p:nvPr/>
            </p:nvSpPr>
            <p:spPr>
              <a:xfrm>
                <a:off x="7534275" y="6404852"/>
                <a:ext cx="961005" cy="365998"/>
              </a:xfrm>
              <a:prstGeom prst="rect">
                <a:avLst/>
              </a:prstGeom>
              <a:solidFill>
                <a:srgbClr val="FF0000">
                  <a:alpha val="1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59" name="正方形/長方形 58">
              <a:extLst>
                <a:ext uri="{FF2B5EF4-FFF2-40B4-BE49-F238E27FC236}">
                  <a16:creationId xmlns:a16="http://schemas.microsoft.com/office/drawing/2014/main" id="{F7F4C25B-9352-7277-CF4D-EA5FC6129016}"/>
                </a:ext>
              </a:extLst>
            </p:cNvPr>
            <p:cNvSpPr/>
            <p:nvPr/>
          </p:nvSpPr>
          <p:spPr>
            <a:xfrm>
              <a:off x="7534274" y="6045167"/>
              <a:ext cx="961005" cy="349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n-ea"/>
                </a:rPr>
                <a:t>借入</a:t>
              </a:r>
              <a:endParaRPr kumimoji="1" lang="en-US" altLang="ja-JP" sz="1050" dirty="0">
                <a:solidFill>
                  <a:schemeClr val="tx1"/>
                </a:solidFill>
                <a:latin typeface="+mn-ea"/>
              </a:endParaRPr>
            </a:p>
            <a:p>
              <a:pPr algn="ctr"/>
              <a:r>
                <a:rPr kumimoji="1" lang="en-US" altLang="ja-JP" sz="1050" dirty="0">
                  <a:solidFill>
                    <a:schemeClr val="tx1"/>
                  </a:solidFill>
                  <a:latin typeface="+mn-ea"/>
                </a:rPr>
                <a:t>75,000</a:t>
              </a:r>
              <a:r>
                <a:rPr kumimoji="1" lang="ja-JP" altLang="en-US" sz="1050" dirty="0">
                  <a:solidFill>
                    <a:schemeClr val="tx1"/>
                  </a:solidFill>
                  <a:latin typeface="+mn-ea"/>
                </a:rPr>
                <a:t>千円</a:t>
              </a:r>
            </a:p>
          </p:txBody>
        </p:sp>
      </p:gr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66</a:t>
            </a:fld>
            <a:endParaRPr kumimoji="1" lang="ja-JP" altLang="en-US"/>
          </a:p>
        </p:txBody>
      </p:sp>
      <p:sp>
        <p:nvSpPr>
          <p:cNvPr id="62" name="正方形/長方形 61">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4" name="テキスト ボックス 63">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65" name="直線コネクタ 64">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②（</a:t>
            </a:r>
            <a:r>
              <a:rPr kumimoji="1" lang="en-US" altLang="ja-JP" b="1" dirty="0">
                <a:latin typeface="+mn-ea"/>
              </a:rPr>
              <a:t>DDS</a:t>
            </a:r>
            <a:r>
              <a:rPr kumimoji="1" lang="ja-JP" altLang="en-US" b="1" dirty="0">
                <a:latin typeface="+mn-ea"/>
              </a:rPr>
              <a:t>編）</a:t>
            </a:r>
          </a:p>
        </p:txBody>
      </p:sp>
      <p:sp>
        <p:nvSpPr>
          <p:cNvPr id="68" name="テキスト ボックス 67">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ここでは、企業支援の中でも金融機関の「債権」や「期限の利益」に直接かつ大きな影響を及ぼす“抜本再生”の中でも、既存借入の</a:t>
            </a:r>
            <a:r>
              <a:rPr kumimoji="1" lang="zh-TW" altLang="en-US" sz="1000" dirty="0">
                <a:latin typeface="游ゴシック" panose="020B0400000000000000" pitchFamily="50" charset="-128"/>
                <a:ea typeface="游ゴシック" panose="020B0400000000000000" pitchFamily="50" charset="-128"/>
              </a:rPr>
              <a:t>資本性借入金</a:t>
            </a:r>
            <a:r>
              <a:rPr kumimoji="1" lang="ja-JP" altLang="en-US" sz="1000" dirty="0">
                <a:latin typeface="游ゴシック" panose="020B0400000000000000" pitchFamily="50" charset="-128"/>
                <a:ea typeface="游ゴシック" panose="020B0400000000000000" pitchFamily="50" charset="-128"/>
              </a:rPr>
              <a:t>化</a:t>
            </a:r>
            <a:r>
              <a:rPr kumimoji="1" lang="ja-JP" altLang="en-US" sz="1000" dirty="0"/>
              <a:t>（</a:t>
            </a:r>
            <a:r>
              <a:rPr kumimoji="1" lang="en-US" altLang="ja-JP" sz="1000" dirty="0">
                <a:latin typeface="+mn-ea"/>
              </a:rPr>
              <a:t>DDS</a:t>
            </a:r>
            <a:r>
              <a:rPr kumimoji="1" lang="ja-JP" altLang="en-US" sz="1000" dirty="0"/>
              <a:t>）の初歩的な知識に触れます。</a:t>
            </a:r>
            <a:endParaRPr kumimoji="1" lang="en-US" altLang="ja-JP" sz="1000" dirty="0"/>
          </a:p>
        </p:txBody>
      </p:sp>
      <p:cxnSp>
        <p:nvCxnSpPr>
          <p:cNvPr id="70" name="直線コネクタ 69">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220447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463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a:extLst>
              <a:ext uri="{FF2B5EF4-FFF2-40B4-BE49-F238E27FC236}">
                <a16:creationId xmlns:a16="http://schemas.microsoft.com/office/drawing/2014/main" id="{26C8010E-FB0B-A743-AA29-021339C304F4}"/>
              </a:ext>
            </a:extLst>
          </p:cNvPr>
          <p:cNvCxnSpPr/>
          <p:nvPr/>
        </p:nvCxnSpPr>
        <p:spPr>
          <a:xfrm>
            <a:off x="6117471" y="4471696"/>
            <a:ext cx="0" cy="2386304"/>
          </a:xfrm>
          <a:prstGeom prst="line">
            <a:avLst/>
          </a:prstGeom>
          <a:ln w="222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2" name="グループ化 81">
            <a:extLst>
              <a:ext uri="{FF2B5EF4-FFF2-40B4-BE49-F238E27FC236}">
                <a16:creationId xmlns:a16="http://schemas.microsoft.com/office/drawing/2014/main" id="{95D0B289-DF4A-AAA5-3308-786D04748DFD}"/>
              </a:ext>
            </a:extLst>
          </p:cNvPr>
          <p:cNvGrpSpPr/>
          <p:nvPr/>
        </p:nvGrpSpPr>
        <p:grpSpPr>
          <a:xfrm>
            <a:off x="3567966" y="4806863"/>
            <a:ext cx="1473839" cy="369332"/>
            <a:chOff x="5924550" y="4943475"/>
            <a:chExt cx="1676400" cy="436836"/>
          </a:xfrm>
        </p:grpSpPr>
        <p:sp>
          <p:nvSpPr>
            <p:cNvPr id="92" name="テキスト ボックス 91">
              <a:extLst>
                <a:ext uri="{FF2B5EF4-FFF2-40B4-BE49-F238E27FC236}">
                  <a16:creationId xmlns:a16="http://schemas.microsoft.com/office/drawing/2014/main" id="{79F0FECD-71E4-8B07-8791-929824B7694D}"/>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不要な</a:t>
              </a:r>
              <a:endParaRPr kumimoji="1" lang="en-US" altLang="ja-JP" sz="900" dirty="0"/>
            </a:p>
            <a:p>
              <a:pPr algn="ctr"/>
              <a:r>
                <a:rPr kumimoji="1" lang="ja-JP" altLang="en-US" sz="900" dirty="0"/>
                <a:t>事業資産</a:t>
              </a:r>
            </a:p>
          </p:txBody>
        </p:sp>
        <p:sp>
          <p:nvSpPr>
            <p:cNvPr id="94" name="正方形/長方形 93">
              <a:extLst>
                <a:ext uri="{FF2B5EF4-FFF2-40B4-BE49-F238E27FC236}">
                  <a16:creationId xmlns:a16="http://schemas.microsoft.com/office/drawing/2014/main" id="{D4593D3E-DF63-AC43-C1D4-7BCDF9641AF4}"/>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9" name="四角形: 角を丸くする 27">
            <a:extLst>
              <a:ext uri="{FF2B5EF4-FFF2-40B4-BE49-F238E27FC236}">
                <a16:creationId xmlns:a16="http://schemas.microsoft.com/office/drawing/2014/main" id="{F50DD960-2554-349F-897B-ED9640188FE9}"/>
              </a:ext>
            </a:extLst>
          </p:cNvPr>
          <p:cNvSpPr/>
          <p:nvPr/>
        </p:nvSpPr>
        <p:spPr>
          <a:xfrm>
            <a:off x="246947" y="1133475"/>
            <a:ext cx="1372213"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spc="-50" dirty="0">
              <a:solidFill>
                <a:schemeClr val="tx1"/>
              </a:solidFill>
              <a:latin typeface="+mn-ea"/>
              <a:cs typeface="Times New Roman" panose="02020603050405020304" pitchFamily="18" charset="0"/>
            </a:endParaRPr>
          </a:p>
          <a:p>
            <a:pPr algn="ctr"/>
            <a:r>
              <a:rPr kumimoji="1" lang="ja-JP" altLang="en-US" sz="1200" b="1" dirty="0">
                <a:solidFill>
                  <a:schemeClr val="tx1"/>
                </a:solidFill>
                <a:latin typeface="+mn-ea"/>
              </a:rPr>
              <a:t>（債権カット）</a:t>
            </a:r>
            <a:endParaRPr kumimoji="1" lang="en-US" altLang="ja-JP" sz="1200" b="1" dirty="0">
              <a:solidFill>
                <a:schemeClr val="tx1"/>
              </a:solidFill>
              <a:latin typeface="+mn-ea"/>
            </a:endParaRPr>
          </a:p>
        </p:txBody>
      </p:sp>
      <p:sp>
        <p:nvSpPr>
          <p:cNvPr id="100" name="矢印: 右 28">
            <a:extLst>
              <a:ext uri="{FF2B5EF4-FFF2-40B4-BE49-F238E27FC236}">
                <a16:creationId xmlns:a16="http://schemas.microsoft.com/office/drawing/2014/main" id="{3673F843-782F-720C-530D-1B491FD521D8}"/>
              </a:ext>
            </a:extLst>
          </p:cNvPr>
          <p:cNvSpPr/>
          <p:nvPr/>
        </p:nvSpPr>
        <p:spPr>
          <a:xfrm>
            <a:off x="1764097" y="1200153"/>
            <a:ext cx="650487"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2" name="テキスト ボックス 101">
            <a:extLst>
              <a:ext uri="{FF2B5EF4-FFF2-40B4-BE49-F238E27FC236}">
                <a16:creationId xmlns:a16="http://schemas.microsoft.com/office/drawing/2014/main" id="{B0269214-C2E0-9099-E4E3-772CA7F29475}"/>
              </a:ext>
            </a:extLst>
          </p:cNvPr>
          <p:cNvSpPr txBox="1"/>
          <p:nvPr/>
        </p:nvSpPr>
        <p:spPr>
          <a:xfrm>
            <a:off x="2365815" y="1114425"/>
            <a:ext cx="7405777" cy="1015663"/>
          </a:xfrm>
          <a:prstGeom prst="rect">
            <a:avLst/>
          </a:prstGeom>
          <a:noFill/>
        </p:spPr>
        <p:txBody>
          <a:bodyPr wrap="square" rtlCol="0">
            <a:spAutoFit/>
          </a:bodyPr>
          <a:lstStyle/>
          <a:p>
            <a:r>
              <a:rPr kumimoji="1" lang="ja-JP" altLang="en-US" sz="1000" dirty="0">
                <a:latin typeface="+mn-ea"/>
              </a:rPr>
              <a:t>□　企業の返済能力を大きく超えてしまった“過剰債務”の部分を、放棄（カット）する手法</a:t>
            </a:r>
            <a:endParaRPr kumimoji="1" lang="en-US" altLang="ja-JP" sz="1000" dirty="0">
              <a:latin typeface="+mn-ea"/>
            </a:endParaRPr>
          </a:p>
          <a:p>
            <a:r>
              <a:rPr kumimoji="1" lang="ja-JP" altLang="en-US" sz="1000" dirty="0">
                <a:latin typeface="+mn-ea"/>
              </a:rPr>
              <a:t>□　</a:t>
            </a:r>
            <a:r>
              <a:rPr kumimoji="1" lang="ja-JP" altLang="en-US" sz="1000" spc="-10" dirty="0">
                <a:latin typeface="+mn-ea"/>
              </a:rPr>
              <a:t>巨額な負債を抱えると、一定の営業利益改善を達成しても大半が金利の支払いに充当されてしまい、</a:t>
            </a:r>
            <a:r>
              <a:rPr kumimoji="1" lang="ja-JP" altLang="en-US" sz="1000" dirty="0">
                <a:latin typeface="+mn-ea"/>
              </a:rPr>
              <a:t>借入金の返済や</a:t>
            </a:r>
            <a:endParaRPr kumimoji="1" lang="en-US" altLang="ja-JP" sz="1000" dirty="0">
              <a:latin typeface="+mn-ea"/>
            </a:endParaRPr>
          </a:p>
          <a:p>
            <a:r>
              <a:rPr kumimoji="1" lang="ja-JP" altLang="en-US" sz="1000" dirty="0">
                <a:latin typeface="+mn-ea"/>
              </a:rPr>
              <a:t>　　修繕のための少額の設備投資もできない状況が続く</a:t>
            </a:r>
            <a:endParaRPr kumimoji="1" lang="en-US" altLang="ja-JP" sz="1000" dirty="0">
              <a:latin typeface="+mn-ea"/>
            </a:endParaRPr>
          </a:p>
          <a:p>
            <a:r>
              <a:rPr kumimoji="1" lang="ja-JP" altLang="en-US" sz="1000" dirty="0">
                <a:latin typeface="+mn-ea"/>
              </a:rPr>
              <a:t>□　</a:t>
            </a:r>
            <a:r>
              <a:rPr kumimoji="1" lang="ja-JP" altLang="en-US" sz="1000" spc="-10" dirty="0">
                <a:latin typeface="+mn-ea"/>
              </a:rPr>
              <a:t>一定程度の損益改善が確実に見込めたり、一部の事業部には強い競争力が見込めるが負債と利益のバランスが極端に</a:t>
            </a:r>
            <a:endParaRPr kumimoji="1" lang="en-US" altLang="ja-JP" sz="1000" spc="-10" dirty="0">
              <a:latin typeface="+mn-ea"/>
            </a:endParaRPr>
          </a:p>
          <a:p>
            <a:r>
              <a:rPr kumimoji="1" lang="ja-JP" altLang="en-US" sz="1000" spc="-30" dirty="0">
                <a:latin typeface="+mn-ea"/>
              </a:rPr>
              <a:t>　　</a:t>
            </a:r>
            <a:r>
              <a:rPr kumimoji="1" lang="ja-JP" altLang="en-US" sz="1000" dirty="0">
                <a:latin typeface="+mn-ea"/>
              </a:rPr>
              <a:t>悪いだけのようなケースでは、大きな効果が見込める傾向にある</a:t>
            </a:r>
            <a:endParaRPr kumimoji="1" lang="en-US" altLang="ja-JP" sz="1000" dirty="0">
              <a:latin typeface="+mn-ea"/>
            </a:endParaRPr>
          </a:p>
          <a:p>
            <a:r>
              <a:rPr kumimoji="1" lang="ja-JP" altLang="en-US" sz="1000" dirty="0">
                <a:latin typeface="+mn-ea"/>
              </a:rPr>
              <a:t>□　企業が破産した時に回収できる金額よりも再生で回収できる配当が上回ることが、原則になる（経済合理性）</a:t>
            </a:r>
            <a:endParaRPr kumimoji="1" lang="en-US" altLang="ja-JP" sz="1000" dirty="0">
              <a:latin typeface="+mn-ea"/>
            </a:endParaRPr>
          </a:p>
        </p:txBody>
      </p:sp>
      <p:sp>
        <p:nvSpPr>
          <p:cNvPr id="103" name="四角形: 角を丸くする 31">
            <a:extLst>
              <a:ext uri="{FF2B5EF4-FFF2-40B4-BE49-F238E27FC236}">
                <a16:creationId xmlns:a16="http://schemas.microsoft.com/office/drawing/2014/main" id="{10CE9771-B0F8-F921-435B-DC0842B9FDB6}"/>
              </a:ext>
            </a:extLst>
          </p:cNvPr>
          <p:cNvSpPr/>
          <p:nvPr/>
        </p:nvSpPr>
        <p:spPr>
          <a:xfrm>
            <a:off x="253449" y="2361788"/>
            <a:ext cx="1335678" cy="971548"/>
          </a:xfrm>
          <a:prstGeom prst="roundRect">
            <a:avLst>
              <a:gd name="adj" fmla="val 4902"/>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n-ea"/>
                <a:cs typeface="Times New Roman" panose="02020603050405020304" pitchFamily="18" charset="0"/>
              </a:rPr>
              <a:t>経済</a:t>
            </a:r>
            <a:endParaRPr kumimoji="1" lang="en-US" altLang="ja-JP" sz="2400" b="1" dirty="0">
              <a:solidFill>
                <a:schemeClr val="tx1"/>
              </a:solidFill>
              <a:latin typeface="+mn-ea"/>
              <a:cs typeface="Times New Roman" panose="02020603050405020304" pitchFamily="18" charset="0"/>
            </a:endParaRPr>
          </a:p>
          <a:p>
            <a:pPr algn="ctr"/>
            <a:r>
              <a:rPr kumimoji="1" lang="ja-JP" altLang="en-US" sz="2400" b="1" dirty="0">
                <a:solidFill>
                  <a:schemeClr val="tx1"/>
                </a:solidFill>
                <a:latin typeface="+mn-ea"/>
                <a:cs typeface="Times New Roman" panose="02020603050405020304" pitchFamily="18" charset="0"/>
              </a:rPr>
              <a:t>合理性</a:t>
            </a:r>
            <a:endParaRPr kumimoji="1" lang="en-US" altLang="ja-JP" sz="2400" b="1" dirty="0">
              <a:solidFill>
                <a:schemeClr val="tx1"/>
              </a:solidFill>
              <a:latin typeface="+mn-ea"/>
              <a:cs typeface="Times New Roman" panose="02020603050405020304" pitchFamily="18" charset="0"/>
            </a:endParaRPr>
          </a:p>
          <a:p>
            <a:pPr algn="ctr"/>
            <a:r>
              <a:rPr kumimoji="1" lang="ja-JP" altLang="en-US" sz="1200" b="1" dirty="0">
                <a:solidFill>
                  <a:schemeClr val="tx1"/>
                </a:solidFill>
                <a:latin typeface="+mn-ea"/>
              </a:rPr>
              <a:t>とは？</a:t>
            </a:r>
            <a:endParaRPr kumimoji="1" lang="en-US" altLang="ja-JP" sz="1200" b="1" dirty="0">
              <a:solidFill>
                <a:schemeClr val="tx1"/>
              </a:solidFill>
              <a:latin typeface="+mn-ea"/>
            </a:endParaRPr>
          </a:p>
        </p:txBody>
      </p:sp>
      <p:sp>
        <p:nvSpPr>
          <p:cNvPr id="104" name="矢印: 右 32">
            <a:extLst>
              <a:ext uri="{FF2B5EF4-FFF2-40B4-BE49-F238E27FC236}">
                <a16:creationId xmlns:a16="http://schemas.microsoft.com/office/drawing/2014/main" id="{906F7F83-C184-B2D5-E047-D583BCF3306B}"/>
              </a:ext>
            </a:extLst>
          </p:cNvPr>
          <p:cNvSpPr/>
          <p:nvPr/>
        </p:nvSpPr>
        <p:spPr>
          <a:xfrm>
            <a:off x="1764097" y="2428466"/>
            <a:ext cx="650487" cy="83819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05" name="グループ化 104">
            <a:extLst>
              <a:ext uri="{FF2B5EF4-FFF2-40B4-BE49-F238E27FC236}">
                <a16:creationId xmlns:a16="http://schemas.microsoft.com/office/drawing/2014/main" id="{F148B890-EC90-DC5F-BB73-797C47447E30}"/>
              </a:ext>
            </a:extLst>
          </p:cNvPr>
          <p:cNvGrpSpPr/>
          <p:nvPr/>
        </p:nvGrpSpPr>
        <p:grpSpPr>
          <a:xfrm>
            <a:off x="2398749" y="2476498"/>
            <a:ext cx="2981375" cy="1256534"/>
            <a:chOff x="2398749" y="2476498"/>
            <a:chExt cx="2981375" cy="1256534"/>
          </a:xfrm>
        </p:grpSpPr>
        <p:sp>
          <p:nvSpPr>
            <p:cNvPr id="106" name="テキスト ボックス 105">
              <a:extLst>
                <a:ext uri="{FF2B5EF4-FFF2-40B4-BE49-F238E27FC236}">
                  <a16:creationId xmlns:a16="http://schemas.microsoft.com/office/drawing/2014/main" id="{0E804AA3-4E0C-0D8F-2E65-5C74BEA45ABD}"/>
                </a:ext>
              </a:extLst>
            </p:cNvPr>
            <p:cNvSpPr txBox="1"/>
            <p:nvPr/>
          </p:nvSpPr>
          <p:spPr>
            <a:xfrm>
              <a:off x="3604026" y="2908552"/>
              <a:ext cx="1776098" cy="400110"/>
            </a:xfrm>
            <a:prstGeom prst="rect">
              <a:avLst/>
            </a:prstGeom>
            <a:noFill/>
          </p:spPr>
          <p:txBody>
            <a:bodyPr wrap="square" rtlCol="0">
              <a:spAutoFit/>
            </a:bodyPr>
            <a:lstStyle/>
            <a:p>
              <a:r>
                <a:rPr kumimoji="1" lang="ja-JP" altLang="en-US" sz="1000" dirty="0">
                  <a:latin typeface="+mn-ea"/>
                </a:rPr>
                <a:t>金融機関の</a:t>
              </a:r>
              <a:endParaRPr kumimoji="1" lang="en-US" altLang="ja-JP" sz="1000" dirty="0">
                <a:latin typeface="+mn-ea"/>
              </a:endParaRPr>
            </a:p>
            <a:p>
              <a:r>
                <a:rPr kumimoji="1" lang="ja-JP" altLang="en-US" sz="1000" dirty="0">
                  <a:latin typeface="+mn-ea"/>
                </a:rPr>
                <a:t>損失４億円</a:t>
              </a:r>
            </a:p>
          </p:txBody>
        </p:sp>
        <p:grpSp>
          <p:nvGrpSpPr>
            <p:cNvPr id="107" name="グループ化 106">
              <a:extLst>
                <a:ext uri="{FF2B5EF4-FFF2-40B4-BE49-F238E27FC236}">
                  <a16:creationId xmlns:a16="http://schemas.microsoft.com/office/drawing/2014/main" id="{A694BC91-AD10-9CE6-3170-8D364CBC6FCE}"/>
                </a:ext>
              </a:extLst>
            </p:cNvPr>
            <p:cNvGrpSpPr/>
            <p:nvPr/>
          </p:nvGrpSpPr>
          <p:grpSpPr>
            <a:xfrm>
              <a:off x="2484475" y="2476498"/>
              <a:ext cx="2261149" cy="856424"/>
              <a:chOff x="2433950" y="2428873"/>
              <a:chExt cx="2261149" cy="856424"/>
            </a:xfrm>
          </p:grpSpPr>
          <p:sp>
            <p:nvSpPr>
              <p:cNvPr id="110" name="正方形/長方形 109">
                <a:extLst>
                  <a:ext uri="{FF2B5EF4-FFF2-40B4-BE49-F238E27FC236}">
                    <a16:creationId xmlns:a16="http://schemas.microsoft.com/office/drawing/2014/main" id="{35E020E0-8176-0A71-3D07-83D61B63280B}"/>
                  </a:ext>
                </a:extLst>
              </p:cNvPr>
              <p:cNvSpPr/>
              <p:nvPr/>
            </p:nvSpPr>
            <p:spPr>
              <a:xfrm>
                <a:off x="2433950" y="2857500"/>
                <a:ext cx="771525" cy="427797"/>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清算配当</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１億円</a:t>
                </a:r>
              </a:p>
            </p:txBody>
          </p:sp>
          <p:sp>
            <p:nvSpPr>
              <p:cNvPr id="111" name="正方形/長方形 110">
                <a:extLst>
                  <a:ext uri="{FF2B5EF4-FFF2-40B4-BE49-F238E27FC236}">
                    <a16:creationId xmlns:a16="http://schemas.microsoft.com/office/drawing/2014/main" id="{FFE096A3-21C8-3656-5EAC-27AB1A47CB4A}"/>
                  </a:ext>
                </a:extLst>
              </p:cNvPr>
              <p:cNvSpPr/>
              <p:nvPr/>
            </p:nvSpPr>
            <p:spPr>
              <a:xfrm>
                <a:off x="2433950" y="2428873"/>
                <a:ext cx="2261149" cy="427798"/>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金融借入５億円</a:t>
                </a:r>
              </a:p>
            </p:txBody>
          </p:sp>
        </p:grpSp>
        <p:cxnSp>
          <p:nvCxnSpPr>
            <p:cNvPr id="108" name="直線矢印コネクタ 107">
              <a:extLst>
                <a:ext uri="{FF2B5EF4-FFF2-40B4-BE49-F238E27FC236}">
                  <a16:creationId xmlns:a16="http://schemas.microsoft.com/office/drawing/2014/main" id="{BAE958C8-46EA-E1BE-76E3-657A1D52919A}"/>
                </a:ext>
              </a:extLst>
            </p:cNvPr>
            <p:cNvCxnSpPr>
              <a:cxnSpLocks/>
            </p:cNvCxnSpPr>
            <p:nvPr/>
          </p:nvCxnSpPr>
          <p:spPr>
            <a:xfrm flipV="1">
              <a:off x="3256000" y="3265351"/>
              <a:ext cx="1489624" cy="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0D886465-7293-C11D-D9CB-CFEB839D92E6}"/>
                </a:ext>
              </a:extLst>
            </p:cNvPr>
            <p:cNvSpPr txBox="1"/>
            <p:nvPr/>
          </p:nvSpPr>
          <p:spPr>
            <a:xfrm>
              <a:off x="2398749" y="3332922"/>
              <a:ext cx="2981375" cy="400110"/>
            </a:xfrm>
            <a:prstGeom prst="rect">
              <a:avLst/>
            </a:prstGeom>
            <a:noFill/>
          </p:spPr>
          <p:txBody>
            <a:bodyPr wrap="square" rtlCol="0">
              <a:spAutoFit/>
            </a:bodyPr>
            <a:lstStyle/>
            <a:p>
              <a:r>
                <a:rPr kumimoji="1" lang="ja-JP" altLang="en-US" sz="1000" dirty="0">
                  <a:latin typeface="+mn-ea"/>
                </a:rPr>
                <a:t>清算配当＝破綻した時に会社の資産を現金化</a:t>
              </a:r>
              <a:endParaRPr kumimoji="1" lang="en-US" altLang="ja-JP" sz="1000" dirty="0">
                <a:latin typeface="+mn-ea"/>
              </a:endParaRPr>
            </a:p>
            <a:p>
              <a:r>
                <a:rPr kumimoji="1" lang="ja-JP" altLang="en-US" sz="1000">
                  <a:latin typeface="+mn-ea"/>
                </a:rPr>
                <a:t>　　　　　して</a:t>
              </a:r>
              <a:r>
                <a:rPr kumimoji="1" lang="ja-JP" altLang="en-US" sz="1000" dirty="0">
                  <a:latin typeface="+mn-ea"/>
                </a:rPr>
                <a:t>に配当される資金</a:t>
              </a:r>
            </a:p>
          </p:txBody>
        </p:sp>
      </p:grpSp>
      <p:grpSp>
        <p:nvGrpSpPr>
          <p:cNvPr id="112" name="グループ化 111">
            <a:extLst>
              <a:ext uri="{FF2B5EF4-FFF2-40B4-BE49-F238E27FC236}">
                <a16:creationId xmlns:a16="http://schemas.microsoft.com/office/drawing/2014/main" id="{FA19C6B5-F3B6-D3B5-0269-2F15B5B520BB}"/>
              </a:ext>
            </a:extLst>
          </p:cNvPr>
          <p:cNvGrpSpPr/>
          <p:nvPr/>
        </p:nvGrpSpPr>
        <p:grpSpPr>
          <a:xfrm>
            <a:off x="6745253" y="2476498"/>
            <a:ext cx="2659024" cy="1256534"/>
            <a:chOff x="6694525" y="2476498"/>
            <a:chExt cx="2659024" cy="1256534"/>
          </a:xfrm>
        </p:grpSpPr>
        <p:grpSp>
          <p:nvGrpSpPr>
            <p:cNvPr id="113" name="グループ化 112">
              <a:extLst>
                <a:ext uri="{FF2B5EF4-FFF2-40B4-BE49-F238E27FC236}">
                  <a16:creationId xmlns:a16="http://schemas.microsoft.com/office/drawing/2014/main" id="{D84636A0-57EB-99D2-C216-FBE41E897144}"/>
                </a:ext>
              </a:extLst>
            </p:cNvPr>
            <p:cNvGrpSpPr/>
            <p:nvPr/>
          </p:nvGrpSpPr>
          <p:grpSpPr>
            <a:xfrm>
              <a:off x="6694525" y="2476498"/>
              <a:ext cx="2261149" cy="856424"/>
              <a:chOff x="2433950" y="2428873"/>
              <a:chExt cx="2261149" cy="856424"/>
            </a:xfrm>
          </p:grpSpPr>
          <p:sp>
            <p:nvSpPr>
              <p:cNvPr id="117" name="正方形/長方形 116">
                <a:extLst>
                  <a:ext uri="{FF2B5EF4-FFF2-40B4-BE49-F238E27FC236}">
                    <a16:creationId xmlns:a16="http://schemas.microsoft.com/office/drawing/2014/main" id="{D09CF088-1B90-0B60-3D5A-C04EEC2B51BD}"/>
                  </a:ext>
                </a:extLst>
              </p:cNvPr>
              <p:cNvSpPr/>
              <p:nvPr/>
            </p:nvSpPr>
            <p:spPr>
              <a:xfrm>
                <a:off x="2433950" y="2857500"/>
                <a:ext cx="992150" cy="427797"/>
              </a:xfrm>
              <a:prstGeom prst="rect">
                <a:avLst/>
              </a:prstGeom>
              <a:solidFill>
                <a:srgbClr val="FFC000">
                  <a:alpha val="1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再生配当</a:t>
                </a:r>
                <a:endParaRPr kumimoji="1" lang="en-US" altLang="ja-JP" sz="1000" b="1" dirty="0">
                  <a:solidFill>
                    <a:schemeClr val="tx1"/>
                  </a:solidFill>
                  <a:latin typeface="+mn-ea"/>
                </a:endParaRPr>
              </a:p>
              <a:p>
                <a:pPr algn="ctr"/>
                <a:r>
                  <a:rPr kumimoji="1" lang="en-US" altLang="ja-JP" sz="1000" b="1" dirty="0">
                    <a:solidFill>
                      <a:schemeClr val="tx1"/>
                    </a:solidFill>
                    <a:latin typeface="+mn-ea"/>
                  </a:rPr>
                  <a:t>2</a:t>
                </a:r>
                <a:r>
                  <a:rPr kumimoji="1" lang="ja-JP" altLang="en-US" sz="1000" b="1" dirty="0">
                    <a:solidFill>
                      <a:schemeClr val="tx1"/>
                    </a:solidFill>
                    <a:latin typeface="+mn-ea"/>
                  </a:rPr>
                  <a:t>億円</a:t>
                </a:r>
              </a:p>
            </p:txBody>
          </p:sp>
          <p:sp>
            <p:nvSpPr>
              <p:cNvPr id="118" name="正方形/長方形 117">
                <a:extLst>
                  <a:ext uri="{FF2B5EF4-FFF2-40B4-BE49-F238E27FC236}">
                    <a16:creationId xmlns:a16="http://schemas.microsoft.com/office/drawing/2014/main" id="{CBF7E723-2031-12BB-1FAD-AD9CA32474E4}"/>
                  </a:ext>
                </a:extLst>
              </p:cNvPr>
              <p:cNvSpPr/>
              <p:nvPr/>
            </p:nvSpPr>
            <p:spPr>
              <a:xfrm>
                <a:off x="2433950" y="2428873"/>
                <a:ext cx="2261149" cy="427798"/>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金融借入５億円</a:t>
                </a:r>
              </a:p>
            </p:txBody>
          </p:sp>
        </p:grpSp>
        <p:sp>
          <p:nvSpPr>
            <p:cNvPr id="114" name="テキスト ボックス 113">
              <a:extLst>
                <a:ext uri="{FF2B5EF4-FFF2-40B4-BE49-F238E27FC236}">
                  <a16:creationId xmlns:a16="http://schemas.microsoft.com/office/drawing/2014/main" id="{2FAA201F-0A6E-6463-EDFE-640AC6D62CE4}"/>
                </a:ext>
              </a:extLst>
            </p:cNvPr>
            <p:cNvSpPr txBox="1"/>
            <p:nvPr/>
          </p:nvSpPr>
          <p:spPr>
            <a:xfrm>
              <a:off x="7452078" y="2904296"/>
              <a:ext cx="1776098" cy="400110"/>
            </a:xfrm>
            <a:prstGeom prst="rect">
              <a:avLst/>
            </a:prstGeom>
            <a:noFill/>
          </p:spPr>
          <p:txBody>
            <a:bodyPr wrap="square" rtlCol="0">
              <a:spAutoFit/>
            </a:bodyPr>
            <a:lstStyle/>
            <a:p>
              <a:pPr algn="ctr"/>
              <a:r>
                <a:rPr kumimoji="1" lang="ja-JP" altLang="en-US" sz="1000" dirty="0">
                  <a:latin typeface="+mn-ea"/>
                </a:rPr>
                <a:t>金融機関の</a:t>
              </a:r>
              <a:endParaRPr kumimoji="1" lang="en-US" altLang="ja-JP" sz="1000" dirty="0">
                <a:latin typeface="+mn-ea"/>
              </a:endParaRPr>
            </a:p>
            <a:p>
              <a:pPr algn="ctr"/>
              <a:r>
                <a:rPr kumimoji="1" lang="ja-JP" altLang="en-US" sz="1000" dirty="0">
                  <a:latin typeface="+mn-ea"/>
                </a:rPr>
                <a:t>債権放棄額３億円</a:t>
              </a:r>
            </a:p>
          </p:txBody>
        </p:sp>
        <p:cxnSp>
          <p:nvCxnSpPr>
            <p:cNvPr id="115" name="直線矢印コネクタ 114">
              <a:extLst>
                <a:ext uri="{FF2B5EF4-FFF2-40B4-BE49-F238E27FC236}">
                  <a16:creationId xmlns:a16="http://schemas.microsoft.com/office/drawing/2014/main" id="{00710A52-BB72-1E36-10C7-7A2B186B4728}"/>
                </a:ext>
              </a:extLst>
            </p:cNvPr>
            <p:cNvCxnSpPr>
              <a:cxnSpLocks/>
            </p:cNvCxnSpPr>
            <p:nvPr/>
          </p:nvCxnSpPr>
          <p:spPr>
            <a:xfrm>
              <a:off x="7673474" y="3259734"/>
              <a:ext cx="1282200" cy="56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CDF013E9-4983-36C7-C7D7-600BAF1E92F7}"/>
                </a:ext>
              </a:extLst>
            </p:cNvPr>
            <p:cNvSpPr txBox="1"/>
            <p:nvPr/>
          </p:nvSpPr>
          <p:spPr>
            <a:xfrm>
              <a:off x="6752694" y="3332922"/>
              <a:ext cx="2600855" cy="400110"/>
            </a:xfrm>
            <a:prstGeom prst="rect">
              <a:avLst/>
            </a:prstGeom>
            <a:noFill/>
          </p:spPr>
          <p:txBody>
            <a:bodyPr wrap="square" rtlCol="0">
              <a:spAutoFit/>
            </a:bodyPr>
            <a:lstStyle/>
            <a:p>
              <a:r>
                <a:rPr kumimoji="1" lang="ja-JP" altLang="en-US" sz="1000" dirty="0">
                  <a:latin typeface="+mn-ea"/>
                </a:rPr>
                <a:t>再生配当＝企業が再生され金融機関に</a:t>
              </a:r>
              <a:endParaRPr kumimoji="1" lang="en-US" altLang="ja-JP" sz="1000" dirty="0">
                <a:latin typeface="+mn-ea"/>
              </a:endParaRPr>
            </a:p>
            <a:p>
              <a:r>
                <a:rPr kumimoji="1" lang="ja-JP" altLang="en-US" sz="1000" dirty="0">
                  <a:latin typeface="+mn-ea"/>
                </a:rPr>
                <a:t>　　　　　返済される金額</a:t>
              </a:r>
              <a:endParaRPr kumimoji="1" lang="en-US" altLang="ja-JP" sz="1000" dirty="0">
                <a:latin typeface="+mn-ea"/>
              </a:endParaRPr>
            </a:p>
          </p:txBody>
        </p:sp>
      </p:grpSp>
      <p:sp>
        <p:nvSpPr>
          <p:cNvPr id="119" name="テキスト ボックス 118">
            <a:extLst>
              <a:ext uri="{FF2B5EF4-FFF2-40B4-BE49-F238E27FC236}">
                <a16:creationId xmlns:a16="http://schemas.microsoft.com/office/drawing/2014/main" id="{08FA4E62-4054-7610-42A0-CE2ED5A13E4A}"/>
              </a:ext>
            </a:extLst>
          </p:cNvPr>
          <p:cNvSpPr txBox="1"/>
          <p:nvPr/>
        </p:nvSpPr>
        <p:spPr>
          <a:xfrm>
            <a:off x="2483340" y="2261979"/>
            <a:ext cx="2261149" cy="253916"/>
          </a:xfrm>
          <a:prstGeom prst="rect">
            <a:avLst/>
          </a:prstGeom>
          <a:noFill/>
        </p:spPr>
        <p:txBody>
          <a:bodyPr wrap="square" rtlCol="0">
            <a:spAutoFit/>
          </a:bodyPr>
          <a:lstStyle/>
          <a:p>
            <a:pPr algn="ctr"/>
            <a:r>
              <a:rPr kumimoji="1" lang="ja-JP" altLang="en-US" sz="1050" b="1" dirty="0">
                <a:latin typeface="+mn-ea"/>
              </a:rPr>
              <a:t>清算配当（回収）率のイメージ</a:t>
            </a:r>
          </a:p>
        </p:txBody>
      </p:sp>
      <p:sp>
        <p:nvSpPr>
          <p:cNvPr id="120" name="テキスト ボックス 119">
            <a:extLst>
              <a:ext uri="{FF2B5EF4-FFF2-40B4-BE49-F238E27FC236}">
                <a16:creationId xmlns:a16="http://schemas.microsoft.com/office/drawing/2014/main" id="{09711638-7BA4-8CE5-5C81-C1DA997983F5}"/>
              </a:ext>
            </a:extLst>
          </p:cNvPr>
          <p:cNvSpPr txBox="1"/>
          <p:nvPr/>
        </p:nvSpPr>
        <p:spPr>
          <a:xfrm>
            <a:off x="6718759" y="2271446"/>
            <a:ext cx="2361668" cy="253916"/>
          </a:xfrm>
          <a:prstGeom prst="rect">
            <a:avLst/>
          </a:prstGeom>
          <a:noFill/>
        </p:spPr>
        <p:txBody>
          <a:bodyPr wrap="square" rtlCol="0">
            <a:spAutoFit/>
          </a:bodyPr>
          <a:lstStyle/>
          <a:p>
            <a:pPr algn="ctr"/>
            <a:r>
              <a:rPr kumimoji="1" lang="ja-JP" altLang="en-US" sz="1050" b="1" dirty="0">
                <a:latin typeface="+mn-ea"/>
              </a:rPr>
              <a:t>再生配当（回収）率のイメージ</a:t>
            </a:r>
          </a:p>
        </p:txBody>
      </p:sp>
      <p:sp>
        <p:nvSpPr>
          <p:cNvPr id="121" name="テキスト ボックス 120">
            <a:extLst>
              <a:ext uri="{FF2B5EF4-FFF2-40B4-BE49-F238E27FC236}">
                <a16:creationId xmlns:a16="http://schemas.microsoft.com/office/drawing/2014/main" id="{E850BFE0-1CB2-B60A-66D4-5C6DFAF90263}"/>
              </a:ext>
            </a:extLst>
          </p:cNvPr>
          <p:cNvSpPr txBox="1"/>
          <p:nvPr/>
        </p:nvSpPr>
        <p:spPr>
          <a:xfrm>
            <a:off x="5278448" y="2310838"/>
            <a:ext cx="992150" cy="1323439"/>
          </a:xfrm>
          <a:prstGeom prst="rect">
            <a:avLst/>
          </a:prstGeom>
          <a:noFill/>
        </p:spPr>
        <p:txBody>
          <a:bodyPr wrap="square" rtlCol="0">
            <a:spAutoFit/>
          </a:bodyPr>
          <a:lstStyle/>
          <a:p>
            <a:r>
              <a:rPr kumimoji="1" lang="en-US" altLang="ja-JP" sz="8000" b="1" dirty="0">
                <a:latin typeface="+mn-ea"/>
              </a:rPr>
              <a:t>&lt;</a:t>
            </a:r>
            <a:endParaRPr kumimoji="1" lang="ja-JP" altLang="en-US" sz="8000" b="1" dirty="0">
              <a:latin typeface="+mn-ea"/>
            </a:endParaRPr>
          </a:p>
        </p:txBody>
      </p:sp>
      <p:sp>
        <p:nvSpPr>
          <p:cNvPr id="122" name="テキスト ボックス 121">
            <a:extLst>
              <a:ext uri="{FF2B5EF4-FFF2-40B4-BE49-F238E27FC236}">
                <a16:creationId xmlns:a16="http://schemas.microsoft.com/office/drawing/2014/main" id="{5AE2B700-A0AD-84E7-20D8-16C569A15C07}"/>
              </a:ext>
            </a:extLst>
          </p:cNvPr>
          <p:cNvSpPr txBox="1"/>
          <p:nvPr/>
        </p:nvSpPr>
        <p:spPr>
          <a:xfrm>
            <a:off x="246948" y="3716629"/>
            <a:ext cx="9157330" cy="707886"/>
          </a:xfrm>
          <a:prstGeom prst="rect">
            <a:avLst/>
          </a:prstGeom>
          <a:noFill/>
        </p:spPr>
        <p:txBody>
          <a:bodyPr wrap="square" rtlCol="0">
            <a:spAutoFit/>
          </a:bodyPr>
          <a:lstStyle/>
          <a:p>
            <a:r>
              <a:rPr kumimoji="1" lang="ja-JP" altLang="en-US" sz="1000" dirty="0">
                <a:latin typeface="+mn-ea"/>
              </a:rPr>
              <a:t>　</a:t>
            </a:r>
            <a:r>
              <a:rPr kumimoji="1" lang="ja-JP" altLang="en-US" sz="1000" spc="-30" dirty="0">
                <a:latin typeface="+mn-ea"/>
              </a:rPr>
              <a:t>上図を１行取引と仮定すると理解が進むと思います。</a:t>
            </a:r>
            <a:r>
              <a:rPr kumimoji="1" lang="ja-JP" altLang="en-US" sz="1000" spc="-40" dirty="0">
                <a:latin typeface="+mn-ea"/>
              </a:rPr>
              <a:t>破綻した時には会社にある残余財産をお金に換えて債権者に配当をしていきます。</a:t>
            </a:r>
            <a:r>
              <a:rPr kumimoji="1" lang="ja-JP" altLang="en-US" sz="1000" spc="-30" dirty="0">
                <a:latin typeface="+mn-ea"/>
              </a:rPr>
              <a:t>その時の損失（４億円）</a:t>
            </a:r>
            <a:r>
              <a:rPr kumimoji="1" lang="ja-JP" altLang="en-US" sz="1000" dirty="0">
                <a:latin typeface="+mn-ea"/>
              </a:rPr>
              <a:t>よりも、再建され一定期間内に２億円返済される可能性が高い場合があるとします。しかしながら、このまま放置しておくと破綻してしまうという場合は、</a:t>
            </a:r>
            <a:r>
              <a:rPr kumimoji="1" lang="ja-JP" altLang="en-US" sz="1000" spc="-20" dirty="0">
                <a:latin typeface="+mn-ea"/>
              </a:rPr>
              <a:t>経済合理性の原則をクリアすると推計できます。逆に、例えば、雇用の保全や強みがある会社であることを理由に清算配当（回収）率を下回る例えば</a:t>
            </a:r>
            <a:r>
              <a:rPr kumimoji="1" lang="en-US" altLang="ja-JP" sz="1000" spc="-20" dirty="0">
                <a:latin typeface="+mn-ea"/>
              </a:rPr>
              <a:t>4.5</a:t>
            </a:r>
            <a:r>
              <a:rPr kumimoji="1" lang="ja-JP" altLang="en-US" sz="1000" spc="-20" dirty="0">
                <a:latin typeface="+mn-ea"/>
              </a:rPr>
              <a:t>億円の</a:t>
            </a:r>
            <a:r>
              <a:rPr kumimoji="1" lang="ja-JP" altLang="en-US" sz="1000" spc="-40" dirty="0">
                <a:latin typeface="+mn-ea"/>
              </a:rPr>
              <a:t>債権放棄の依頼応諾は困難になります。但し経済合理性は清算価値の他に、民事再生手続き等との合理性比較にも留意が及ぶ点への理解も必要です。</a:t>
            </a:r>
          </a:p>
        </p:txBody>
      </p:sp>
      <p:cxnSp>
        <p:nvCxnSpPr>
          <p:cNvPr id="124" name="直線矢印コネクタ 123">
            <a:extLst>
              <a:ext uri="{FF2B5EF4-FFF2-40B4-BE49-F238E27FC236}">
                <a16:creationId xmlns:a16="http://schemas.microsoft.com/office/drawing/2014/main" id="{03B22DEA-153B-BF0B-D618-9CE9398AE18A}"/>
              </a:ext>
            </a:extLst>
          </p:cNvPr>
          <p:cNvCxnSpPr>
            <a:stCxn id="127" idx="3"/>
            <a:endCxn id="130" idx="1"/>
          </p:cNvCxnSpPr>
          <p:nvPr/>
        </p:nvCxnSpPr>
        <p:spPr>
          <a:xfrm>
            <a:off x="3337059" y="5114987"/>
            <a:ext cx="54377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5" name="コネクタ: カギ線 50">
            <a:extLst>
              <a:ext uri="{FF2B5EF4-FFF2-40B4-BE49-F238E27FC236}">
                <a16:creationId xmlns:a16="http://schemas.microsoft.com/office/drawing/2014/main" id="{988CF724-F1B3-A297-2CCA-6267D2406421}"/>
              </a:ext>
            </a:extLst>
          </p:cNvPr>
          <p:cNvCxnSpPr>
            <a:stCxn id="127" idx="3"/>
            <a:endCxn id="133" idx="1"/>
          </p:cNvCxnSpPr>
          <p:nvPr/>
        </p:nvCxnSpPr>
        <p:spPr>
          <a:xfrm>
            <a:off x="3337059" y="5114987"/>
            <a:ext cx="543771" cy="114160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26" name="グループ化 125">
            <a:extLst>
              <a:ext uri="{FF2B5EF4-FFF2-40B4-BE49-F238E27FC236}">
                <a16:creationId xmlns:a16="http://schemas.microsoft.com/office/drawing/2014/main" id="{07F03E4E-1937-0533-28CA-8B7AC05BAB80}"/>
              </a:ext>
            </a:extLst>
          </p:cNvPr>
          <p:cNvGrpSpPr/>
          <p:nvPr/>
        </p:nvGrpSpPr>
        <p:grpSpPr>
          <a:xfrm>
            <a:off x="2491099" y="4592416"/>
            <a:ext cx="845960" cy="1033119"/>
            <a:chOff x="2491099" y="4592417"/>
            <a:chExt cx="845960" cy="899894"/>
          </a:xfrm>
        </p:grpSpPr>
        <p:sp>
          <p:nvSpPr>
            <p:cNvPr id="127" name="正方形/長方形 126">
              <a:extLst>
                <a:ext uri="{FF2B5EF4-FFF2-40B4-BE49-F238E27FC236}">
                  <a16:creationId xmlns:a16="http://schemas.microsoft.com/office/drawing/2014/main" id="{0F9D36C1-D5C2-67D3-2015-CE901638CCF9}"/>
                </a:ext>
              </a:extLst>
            </p:cNvPr>
            <p:cNvSpPr/>
            <p:nvPr/>
          </p:nvSpPr>
          <p:spPr>
            <a:xfrm>
              <a:off x="2491099" y="4602889"/>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28" name="テキスト ボックス 127">
              <a:extLst>
                <a:ext uri="{FF2B5EF4-FFF2-40B4-BE49-F238E27FC236}">
                  <a16:creationId xmlns:a16="http://schemas.microsoft.com/office/drawing/2014/main" id="{E8659A3B-A0C1-0A6E-AD92-8DE72D9AACDD}"/>
                </a:ext>
              </a:extLst>
            </p:cNvPr>
            <p:cNvSpPr txBox="1"/>
            <p:nvPr/>
          </p:nvSpPr>
          <p:spPr>
            <a:xfrm>
              <a:off x="2563991" y="4592417"/>
              <a:ext cx="727209" cy="214470"/>
            </a:xfrm>
            <a:prstGeom prst="rect">
              <a:avLst/>
            </a:prstGeom>
            <a:noFill/>
          </p:spPr>
          <p:txBody>
            <a:bodyPr wrap="square" rtlCol="0">
              <a:spAutoFit/>
            </a:bodyPr>
            <a:lstStyle/>
            <a:p>
              <a:r>
                <a:rPr kumimoji="1" lang="ja-JP" altLang="en-US" sz="1000" b="1" dirty="0"/>
                <a:t>元の会社</a:t>
              </a:r>
            </a:p>
          </p:txBody>
        </p:sp>
      </p:grpSp>
      <p:grpSp>
        <p:nvGrpSpPr>
          <p:cNvPr id="129" name="グループ化 128">
            <a:extLst>
              <a:ext uri="{FF2B5EF4-FFF2-40B4-BE49-F238E27FC236}">
                <a16:creationId xmlns:a16="http://schemas.microsoft.com/office/drawing/2014/main" id="{3FA92C8E-D166-F1F2-700F-7A6143C7C603}"/>
              </a:ext>
            </a:extLst>
          </p:cNvPr>
          <p:cNvGrpSpPr/>
          <p:nvPr/>
        </p:nvGrpSpPr>
        <p:grpSpPr>
          <a:xfrm>
            <a:off x="3880830" y="4592416"/>
            <a:ext cx="845960" cy="1033119"/>
            <a:chOff x="3880830" y="4592417"/>
            <a:chExt cx="845960" cy="899894"/>
          </a:xfrm>
        </p:grpSpPr>
        <p:sp>
          <p:nvSpPr>
            <p:cNvPr id="130" name="正方形/長方形 129">
              <a:extLst>
                <a:ext uri="{FF2B5EF4-FFF2-40B4-BE49-F238E27FC236}">
                  <a16:creationId xmlns:a16="http://schemas.microsoft.com/office/drawing/2014/main" id="{AFD976C8-49A9-A34A-2EFC-6D7FE9388279}"/>
                </a:ext>
              </a:extLst>
            </p:cNvPr>
            <p:cNvSpPr/>
            <p:nvPr/>
          </p:nvSpPr>
          <p:spPr>
            <a:xfrm>
              <a:off x="3880830" y="4602889"/>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31" name="テキスト ボックス 130">
              <a:extLst>
                <a:ext uri="{FF2B5EF4-FFF2-40B4-BE49-F238E27FC236}">
                  <a16:creationId xmlns:a16="http://schemas.microsoft.com/office/drawing/2014/main" id="{253F8FBA-494B-A86A-B6E0-2A657452C3DF}"/>
                </a:ext>
              </a:extLst>
            </p:cNvPr>
            <p:cNvSpPr txBox="1"/>
            <p:nvPr/>
          </p:nvSpPr>
          <p:spPr>
            <a:xfrm>
              <a:off x="3940205" y="4592417"/>
              <a:ext cx="727209" cy="214470"/>
            </a:xfrm>
            <a:prstGeom prst="rect">
              <a:avLst/>
            </a:prstGeom>
            <a:noFill/>
          </p:spPr>
          <p:txBody>
            <a:bodyPr wrap="square" rtlCol="0">
              <a:spAutoFit/>
            </a:bodyPr>
            <a:lstStyle/>
            <a:p>
              <a:r>
                <a:rPr kumimoji="1" lang="ja-JP" altLang="en-US" sz="1000" b="1" dirty="0"/>
                <a:t>清算会社</a:t>
              </a:r>
            </a:p>
          </p:txBody>
        </p:sp>
      </p:grpSp>
      <p:grpSp>
        <p:nvGrpSpPr>
          <p:cNvPr id="132" name="グループ化 131">
            <a:extLst>
              <a:ext uri="{FF2B5EF4-FFF2-40B4-BE49-F238E27FC236}">
                <a16:creationId xmlns:a16="http://schemas.microsoft.com/office/drawing/2014/main" id="{83F32185-9EFF-0BB8-65B2-AFA05C69DE3F}"/>
              </a:ext>
            </a:extLst>
          </p:cNvPr>
          <p:cNvGrpSpPr/>
          <p:nvPr/>
        </p:nvGrpSpPr>
        <p:grpSpPr>
          <a:xfrm>
            <a:off x="3880830" y="5726932"/>
            <a:ext cx="845960" cy="1040204"/>
            <a:chOff x="3880830" y="5726932"/>
            <a:chExt cx="845960" cy="906065"/>
          </a:xfrm>
        </p:grpSpPr>
        <p:sp>
          <p:nvSpPr>
            <p:cNvPr id="133" name="正方形/長方形 132">
              <a:extLst>
                <a:ext uri="{FF2B5EF4-FFF2-40B4-BE49-F238E27FC236}">
                  <a16:creationId xmlns:a16="http://schemas.microsoft.com/office/drawing/2014/main" id="{841889EA-BAE8-7BA2-35A7-C8E5DF87BC07}"/>
                </a:ext>
              </a:extLst>
            </p:cNvPr>
            <p:cNvSpPr/>
            <p:nvPr/>
          </p:nvSpPr>
          <p:spPr>
            <a:xfrm>
              <a:off x="3880830" y="5743575"/>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34" name="テキスト ボックス 133">
              <a:extLst>
                <a:ext uri="{FF2B5EF4-FFF2-40B4-BE49-F238E27FC236}">
                  <a16:creationId xmlns:a16="http://schemas.microsoft.com/office/drawing/2014/main" id="{B9F0E59F-D889-0914-D1B8-57D4EADF5DCE}"/>
                </a:ext>
              </a:extLst>
            </p:cNvPr>
            <p:cNvSpPr txBox="1"/>
            <p:nvPr/>
          </p:nvSpPr>
          <p:spPr>
            <a:xfrm>
              <a:off x="3947669" y="5726932"/>
              <a:ext cx="727209" cy="214470"/>
            </a:xfrm>
            <a:prstGeom prst="rect">
              <a:avLst/>
            </a:prstGeom>
            <a:noFill/>
          </p:spPr>
          <p:txBody>
            <a:bodyPr wrap="square" rtlCol="0">
              <a:spAutoFit/>
            </a:bodyPr>
            <a:lstStyle/>
            <a:p>
              <a:r>
                <a:rPr kumimoji="1" lang="ja-JP" altLang="en-US" sz="1000" b="1" dirty="0"/>
                <a:t>第二会社</a:t>
              </a:r>
            </a:p>
          </p:txBody>
        </p:sp>
      </p:grpSp>
      <p:grpSp>
        <p:nvGrpSpPr>
          <p:cNvPr id="135" name="グループ化 134">
            <a:extLst>
              <a:ext uri="{FF2B5EF4-FFF2-40B4-BE49-F238E27FC236}">
                <a16:creationId xmlns:a16="http://schemas.microsoft.com/office/drawing/2014/main" id="{EDE1DF14-AC37-66F2-9C2A-C6DAB96D9D2F}"/>
              </a:ext>
            </a:extLst>
          </p:cNvPr>
          <p:cNvGrpSpPr/>
          <p:nvPr/>
        </p:nvGrpSpPr>
        <p:grpSpPr>
          <a:xfrm>
            <a:off x="2179311" y="4797336"/>
            <a:ext cx="1473839" cy="364302"/>
            <a:chOff x="5924550" y="4943475"/>
            <a:chExt cx="1676400" cy="430887"/>
          </a:xfrm>
        </p:grpSpPr>
        <p:sp>
          <p:nvSpPr>
            <p:cNvPr id="136" name="テキスト ボックス 135">
              <a:extLst>
                <a:ext uri="{FF2B5EF4-FFF2-40B4-BE49-F238E27FC236}">
                  <a16:creationId xmlns:a16="http://schemas.microsoft.com/office/drawing/2014/main" id="{6A8BC0A5-B2C4-8370-C9CA-BB8CF16B9BE8}"/>
                </a:ext>
              </a:extLst>
            </p:cNvPr>
            <p:cNvSpPr txBox="1"/>
            <p:nvPr/>
          </p:nvSpPr>
          <p:spPr>
            <a:xfrm>
              <a:off x="5924550" y="4943475"/>
              <a:ext cx="1676400" cy="400433"/>
            </a:xfrm>
            <a:prstGeom prst="rect">
              <a:avLst/>
            </a:prstGeom>
            <a:noFill/>
          </p:spPr>
          <p:txBody>
            <a:bodyPr wrap="square" rtlCol="0">
              <a:spAutoFit/>
            </a:bodyPr>
            <a:lstStyle/>
            <a:p>
              <a:pPr algn="ctr"/>
              <a:r>
                <a:rPr kumimoji="1" lang="ja-JP" altLang="en-US" sz="800" dirty="0"/>
                <a:t>全ての</a:t>
              </a:r>
              <a:endParaRPr kumimoji="1" lang="en-US" altLang="ja-JP" sz="800" dirty="0"/>
            </a:p>
            <a:p>
              <a:pPr algn="ctr"/>
              <a:r>
                <a:rPr kumimoji="1" lang="ja-JP" altLang="en-US" sz="800" dirty="0"/>
                <a:t>事業資産</a:t>
              </a:r>
            </a:p>
          </p:txBody>
        </p:sp>
        <p:sp>
          <p:nvSpPr>
            <p:cNvPr id="137" name="正方形/長方形 136">
              <a:extLst>
                <a:ext uri="{FF2B5EF4-FFF2-40B4-BE49-F238E27FC236}">
                  <a16:creationId xmlns:a16="http://schemas.microsoft.com/office/drawing/2014/main" id="{6200591B-CBA0-D560-8EE6-0D36F7C476AD}"/>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8" name="グループ化 137">
            <a:extLst>
              <a:ext uri="{FF2B5EF4-FFF2-40B4-BE49-F238E27FC236}">
                <a16:creationId xmlns:a16="http://schemas.microsoft.com/office/drawing/2014/main" id="{2FF4D89B-DE02-7B63-D063-9C845705E6F8}"/>
              </a:ext>
            </a:extLst>
          </p:cNvPr>
          <p:cNvGrpSpPr/>
          <p:nvPr/>
        </p:nvGrpSpPr>
        <p:grpSpPr>
          <a:xfrm>
            <a:off x="2177160" y="5216439"/>
            <a:ext cx="1473839" cy="369332"/>
            <a:chOff x="5924550" y="4943475"/>
            <a:chExt cx="1676400" cy="436836"/>
          </a:xfrm>
        </p:grpSpPr>
        <p:sp>
          <p:nvSpPr>
            <p:cNvPr id="139" name="テキスト ボックス 138">
              <a:extLst>
                <a:ext uri="{FF2B5EF4-FFF2-40B4-BE49-F238E27FC236}">
                  <a16:creationId xmlns:a16="http://schemas.microsoft.com/office/drawing/2014/main" id="{7273BB22-F55E-B4D6-DA3C-A2D2CCB67B9A}"/>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全ての</a:t>
              </a:r>
              <a:endParaRPr kumimoji="1" lang="en-US" altLang="ja-JP" sz="900" dirty="0"/>
            </a:p>
            <a:p>
              <a:pPr algn="ctr"/>
              <a:r>
                <a:rPr kumimoji="1" lang="ja-JP" altLang="en-US" sz="900" dirty="0"/>
                <a:t>金融借入</a:t>
              </a:r>
            </a:p>
          </p:txBody>
        </p:sp>
        <p:sp>
          <p:nvSpPr>
            <p:cNvPr id="140" name="正方形/長方形 139">
              <a:extLst>
                <a:ext uri="{FF2B5EF4-FFF2-40B4-BE49-F238E27FC236}">
                  <a16:creationId xmlns:a16="http://schemas.microsoft.com/office/drawing/2014/main" id="{3BFCBDBF-88D6-58B5-75C1-C147D330372E}"/>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140">
            <a:extLst>
              <a:ext uri="{FF2B5EF4-FFF2-40B4-BE49-F238E27FC236}">
                <a16:creationId xmlns:a16="http://schemas.microsoft.com/office/drawing/2014/main" id="{E54E8D1D-D35A-9D31-A7CE-ED325745FBD8}"/>
              </a:ext>
            </a:extLst>
          </p:cNvPr>
          <p:cNvGrpSpPr/>
          <p:nvPr/>
        </p:nvGrpSpPr>
        <p:grpSpPr>
          <a:xfrm>
            <a:off x="3565815" y="5225963"/>
            <a:ext cx="1473839" cy="369332"/>
            <a:chOff x="5924550" y="4943475"/>
            <a:chExt cx="1676400" cy="436836"/>
          </a:xfrm>
        </p:grpSpPr>
        <p:sp>
          <p:nvSpPr>
            <p:cNvPr id="142" name="テキスト ボックス 141">
              <a:extLst>
                <a:ext uri="{FF2B5EF4-FFF2-40B4-BE49-F238E27FC236}">
                  <a16:creationId xmlns:a16="http://schemas.microsoft.com/office/drawing/2014/main" id="{049844DE-CA40-E89B-7BC1-6E00C1210F77}"/>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債権放棄対象</a:t>
              </a:r>
              <a:endParaRPr kumimoji="1" lang="en-US" altLang="ja-JP" sz="900" dirty="0"/>
            </a:p>
            <a:p>
              <a:pPr algn="ctr"/>
              <a:r>
                <a:rPr kumimoji="1" lang="ja-JP" altLang="en-US" sz="900" dirty="0"/>
                <a:t>金融借入</a:t>
              </a:r>
            </a:p>
          </p:txBody>
        </p:sp>
        <p:sp>
          <p:nvSpPr>
            <p:cNvPr id="143" name="正方形/長方形 142">
              <a:extLst>
                <a:ext uri="{FF2B5EF4-FFF2-40B4-BE49-F238E27FC236}">
                  <a16:creationId xmlns:a16="http://schemas.microsoft.com/office/drawing/2014/main" id="{8EC238B5-88EB-A310-CCDA-7A854924C0D8}"/>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143">
            <a:extLst>
              <a:ext uri="{FF2B5EF4-FFF2-40B4-BE49-F238E27FC236}">
                <a16:creationId xmlns:a16="http://schemas.microsoft.com/office/drawing/2014/main" id="{C69B6595-C742-C4A2-1F67-1ED9EBB3CE70}"/>
              </a:ext>
            </a:extLst>
          </p:cNvPr>
          <p:cNvGrpSpPr/>
          <p:nvPr/>
        </p:nvGrpSpPr>
        <p:grpSpPr>
          <a:xfrm>
            <a:off x="3567966" y="5925432"/>
            <a:ext cx="1473839" cy="369332"/>
            <a:chOff x="5924550" y="4943475"/>
            <a:chExt cx="1676400" cy="436836"/>
          </a:xfrm>
        </p:grpSpPr>
        <p:sp>
          <p:nvSpPr>
            <p:cNvPr id="145" name="テキスト ボックス 144">
              <a:extLst>
                <a:ext uri="{FF2B5EF4-FFF2-40B4-BE49-F238E27FC236}">
                  <a16:creationId xmlns:a16="http://schemas.microsoft.com/office/drawing/2014/main" id="{898BF111-52A4-0B83-947F-5B02117F5C52}"/>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引継ぎ</a:t>
              </a:r>
              <a:endParaRPr kumimoji="1" lang="en-US" altLang="ja-JP" sz="900" dirty="0"/>
            </a:p>
            <a:p>
              <a:pPr algn="ctr"/>
              <a:r>
                <a:rPr kumimoji="1" lang="ja-JP" altLang="en-US" sz="900" dirty="0"/>
                <a:t>事業資産</a:t>
              </a:r>
            </a:p>
          </p:txBody>
        </p:sp>
        <p:sp>
          <p:nvSpPr>
            <p:cNvPr id="146" name="正方形/長方形 145">
              <a:extLst>
                <a:ext uri="{FF2B5EF4-FFF2-40B4-BE49-F238E27FC236}">
                  <a16:creationId xmlns:a16="http://schemas.microsoft.com/office/drawing/2014/main" id="{C581AD02-45DD-ED26-C9A6-D6B06EF76B6F}"/>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a:extLst>
              <a:ext uri="{FF2B5EF4-FFF2-40B4-BE49-F238E27FC236}">
                <a16:creationId xmlns:a16="http://schemas.microsoft.com/office/drawing/2014/main" id="{3131D55B-1F67-19A0-BEA9-70327DC60CAE}"/>
              </a:ext>
            </a:extLst>
          </p:cNvPr>
          <p:cNvGrpSpPr/>
          <p:nvPr/>
        </p:nvGrpSpPr>
        <p:grpSpPr>
          <a:xfrm>
            <a:off x="3565815" y="6344532"/>
            <a:ext cx="1473839" cy="369332"/>
            <a:chOff x="5924550" y="4943475"/>
            <a:chExt cx="1676400" cy="436836"/>
          </a:xfrm>
        </p:grpSpPr>
        <p:sp>
          <p:nvSpPr>
            <p:cNvPr id="148" name="テキスト ボックス 147">
              <a:extLst>
                <a:ext uri="{FF2B5EF4-FFF2-40B4-BE49-F238E27FC236}">
                  <a16:creationId xmlns:a16="http://schemas.microsoft.com/office/drawing/2014/main" id="{3D7EE2D1-6167-9C53-C9D3-0B18490B1817}"/>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引継ぎ</a:t>
              </a:r>
              <a:endParaRPr kumimoji="1" lang="en-US" altLang="ja-JP" sz="900" dirty="0"/>
            </a:p>
            <a:p>
              <a:pPr algn="ctr"/>
              <a:r>
                <a:rPr kumimoji="1" lang="ja-JP" altLang="en-US" sz="900" dirty="0"/>
                <a:t>金融借入</a:t>
              </a:r>
            </a:p>
          </p:txBody>
        </p:sp>
        <p:sp>
          <p:nvSpPr>
            <p:cNvPr id="149" name="正方形/長方形 148">
              <a:extLst>
                <a:ext uri="{FF2B5EF4-FFF2-40B4-BE49-F238E27FC236}">
                  <a16:creationId xmlns:a16="http://schemas.microsoft.com/office/drawing/2014/main" id="{2DF2DC74-596A-7C8E-50AB-7F964F549663}"/>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 name="テキスト ボックス 149">
            <a:extLst>
              <a:ext uri="{FF2B5EF4-FFF2-40B4-BE49-F238E27FC236}">
                <a16:creationId xmlns:a16="http://schemas.microsoft.com/office/drawing/2014/main" id="{80BA6FEF-F080-7BB2-F059-30FC86DB05C0}"/>
              </a:ext>
            </a:extLst>
          </p:cNvPr>
          <p:cNvSpPr txBox="1"/>
          <p:nvPr/>
        </p:nvSpPr>
        <p:spPr>
          <a:xfrm>
            <a:off x="3419475" y="4835436"/>
            <a:ext cx="363879" cy="276999"/>
          </a:xfrm>
          <a:prstGeom prst="rect">
            <a:avLst/>
          </a:prstGeom>
          <a:noFill/>
        </p:spPr>
        <p:txBody>
          <a:bodyPr wrap="square" rtlCol="0">
            <a:spAutoFit/>
          </a:bodyPr>
          <a:lstStyle/>
          <a:p>
            <a:r>
              <a:rPr kumimoji="1" lang="ja-JP" altLang="en-US" sz="1200" b="1" dirty="0"/>
              <a:t>①</a:t>
            </a:r>
          </a:p>
        </p:txBody>
      </p:sp>
      <p:sp>
        <p:nvSpPr>
          <p:cNvPr id="151" name="テキスト ボックス 150">
            <a:extLst>
              <a:ext uri="{FF2B5EF4-FFF2-40B4-BE49-F238E27FC236}">
                <a16:creationId xmlns:a16="http://schemas.microsoft.com/office/drawing/2014/main" id="{EFE8EB17-0594-81C1-A0D4-BF990DABAAF8}"/>
              </a:ext>
            </a:extLst>
          </p:cNvPr>
          <p:cNvSpPr txBox="1"/>
          <p:nvPr/>
        </p:nvSpPr>
        <p:spPr>
          <a:xfrm>
            <a:off x="3419475" y="6292601"/>
            <a:ext cx="363879" cy="276999"/>
          </a:xfrm>
          <a:prstGeom prst="rect">
            <a:avLst/>
          </a:prstGeom>
          <a:noFill/>
        </p:spPr>
        <p:txBody>
          <a:bodyPr wrap="square" rtlCol="0">
            <a:spAutoFit/>
          </a:bodyPr>
          <a:lstStyle/>
          <a:p>
            <a:r>
              <a:rPr kumimoji="1" lang="ja-JP" altLang="en-US" sz="1200" b="1" dirty="0"/>
              <a:t>②</a:t>
            </a:r>
          </a:p>
        </p:txBody>
      </p:sp>
      <p:cxnSp>
        <p:nvCxnSpPr>
          <p:cNvPr id="152" name="直線矢印コネクタ 151">
            <a:extLst>
              <a:ext uri="{FF2B5EF4-FFF2-40B4-BE49-F238E27FC236}">
                <a16:creationId xmlns:a16="http://schemas.microsoft.com/office/drawing/2014/main" id="{855201A2-0A69-DD08-AD49-5A80D75BA0B6}"/>
              </a:ext>
            </a:extLst>
          </p:cNvPr>
          <p:cNvCxnSpPr>
            <a:cxnSpLocks/>
          </p:cNvCxnSpPr>
          <p:nvPr/>
        </p:nvCxnSpPr>
        <p:spPr>
          <a:xfrm>
            <a:off x="4754014" y="6289734"/>
            <a:ext cx="3990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BF813935-C665-0B88-70D3-43FF0E44D5A4}"/>
              </a:ext>
            </a:extLst>
          </p:cNvPr>
          <p:cNvCxnSpPr>
            <a:cxnSpLocks/>
          </p:cNvCxnSpPr>
          <p:nvPr/>
        </p:nvCxnSpPr>
        <p:spPr>
          <a:xfrm>
            <a:off x="4754014" y="5145824"/>
            <a:ext cx="3990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4" name="テキスト ボックス 153">
            <a:extLst>
              <a:ext uri="{FF2B5EF4-FFF2-40B4-BE49-F238E27FC236}">
                <a16:creationId xmlns:a16="http://schemas.microsoft.com/office/drawing/2014/main" id="{F53B97F5-1617-A54B-CC4D-048AE87540E8}"/>
              </a:ext>
            </a:extLst>
          </p:cNvPr>
          <p:cNvSpPr txBox="1"/>
          <p:nvPr/>
        </p:nvSpPr>
        <p:spPr>
          <a:xfrm>
            <a:off x="4771060" y="4860197"/>
            <a:ext cx="363879" cy="276999"/>
          </a:xfrm>
          <a:prstGeom prst="rect">
            <a:avLst/>
          </a:prstGeom>
          <a:noFill/>
        </p:spPr>
        <p:txBody>
          <a:bodyPr wrap="square" rtlCol="0">
            <a:spAutoFit/>
          </a:bodyPr>
          <a:lstStyle/>
          <a:p>
            <a:r>
              <a:rPr kumimoji="1" lang="ja-JP" altLang="en-US" sz="1200" b="1" dirty="0"/>
              <a:t>③</a:t>
            </a:r>
          </a:p>
        </p:txBody>
      </p:sp>
      <p:sp>
        <p:nvSpPr>
          <p:cNvPr id="155" name="テキスト ボックス 154">
            <a:extLst>
              <a:ext uri="{FF2B5EF4-FFF2-40B4-BE49-F238E27FC236}">
                <a16:creationId xmlns:a16="http://schemas.microsoft.com/office/drawing/2014/main" id="{5A5D9FA9-E133-8068-4CBC-D26F9C74FA4B}"/>
              </a:ext>
            </a:extLst>
          </p:cNvPr>
          <p:cNvSpPr txBox="1"/>
          <p:nvPr/>
        </p:nvSpPr>
        <p:spPr>
          <a:xfrm>
            <a:off x="4771060" y="6297469"/>
            <a:ext cx="363879" cy="276999"/>
          </a:xfrm>
          <a:prstGeom prst="rect">
            <a:avLst/>
          </a:prstGeom>
          <a:noFill/>
        </p:spPr>
        <p:txBody>
          <a:bodyPr wrap="square" rtlCol="0">
            <a:spAutoFit/>
          </a:bodyPr>
          <a:lstStyle/>
          <a:p>
            <a:r>
              <a:rPr kumimoji="1" lang="ja-JP" altLang="en-US" sz="1200" b="1" dirty="0"/>
              <a:t>④</a:t>
            </a:r>
          </a:p>
        </p:txBody>
      </p:sp>
      <p:sp>
        <p:nvSpPr>
          <p:cNvPr id="156" name="テキスト ボックス 155">
            <a:extLst>
              <a:ext uri="{FF2B5EF4-FFF2-40B4-BE49-F238E27FC236}">
                <a16:creationId xmlns:a16="http://schemas.microsoft.com/office/drawing/2014/main" id="{AE9A489E-53D6-D76E-C56D-F47D09F5403D}"/>
              </a:ext>
            </a:extLst>
          </p:cNvPr>
          <p:cNvSpPr txBox="1"/>
          <p:nvPr/>
        </p:nvSpPr>
        <p:spPr>
          <a:xfrm>
            <a:off x="4846505" y="4885081"/>
            <a:ext cx="1473839" cy="553998"/>
          </a:xfrm>
          <a:prstGeom prst="rect">
            <a:avLst/>
          </a:prstGeom>
          <a:noFill/>
        </p:spPr>
        <p:txBody>
          <a:bodyPr wrap="square" rtlCol="0">
            <a:spAutoFit/>
          </a:bodyPr>
          <a:lstStyle/>
          <a:p>
            <a:pPr algn="ctr"/>
            <a:r>
              <a:rPr kumimoji="1" lang="ja-JP" altLang="en-US" sz="1000" dirty="0"/>
              <a:t>不要な資産</a:t>
            </a:r>
            <a:endParaRPr kumimoji="1" lang="en-US" altLang="ja-JP" sz="1000" dirty="0"/>
          </a:p>
          <a:p>
            <a:pPr algn="ctr"/>
            <a:r>
              <a:rPr kumimoji="1" lang="ja-JP" altLang="en-US" sz="1000" dirty="0"/>
              <a:t>は売却して</a:t>
            </a:r>
            <a:endParaRPr kumimoji="1" lang="en-US" altLang="ja-JP" sz="1000" dirty="0"/>
          </a:p>
          <a:p>
            <a:pPr algn="ctr"/>
            <a:r>
              <a:rPr kumimoji="1" lang="ja-JP" altLang="en-US" sz="1000" b="1" dirty="0">
                <a:solidFill>
                  <a:srgbClr val="FF0000"/>
                </a:solidFill>
              </a:rPr>
              <a:t>特別清算へ</a:t>
            </a:r>
          </a:p>
        </p:txBody>
      </p:sp>
      <p:sp>
        <p:nvSpPr>
          <p:cNvPr id="157" name="テキスト ボックス 156">
            <a:extLst>
              <a:ext uri="{FF2B5EF4-FFF2-40B4-BE49-F238E27FC236}">
                <a16:creationId xmlns:a16="http://schemas.microsoft.com/office/drawing/2014/main" id="{8D2C5E8D-0DD5-9BA2-D71E-53E6EDF9FF2D}"/>
              </a:ext>
            </a:extLst>
          </p:cNvPr>
          <p:cNvSpPr txBox="1"/>
          <p:nvPr/>
        </p:nvSpPr>
        <p:spPr>
          <a:xfrm>
            <a:off x="4796759" y="5944722"/>
            <a:ext cx="1473839" cy="707886"/>
          </a:xfrm>
          <a:prstGeom prst="rect">
            <a:avLst/>
          </a:prstGeom>
          <a:noFill/>
        </p:spPr>
        <p:txBody>
          <a:bodyPr wrap="square" rtlCol="0">
            <a:spAutoFit/>
          </a:bodyPr>
          <a:lstStyle/>
          <a:p>
            <a:pPr algn="ctr"/>
            <a:r>
              <a:rPr kumimoji="1" lang="ja-JP" altLang="en-US" sz="1000" dirty="0"/>
              <a:t>スポンサー</a:t>
            </a:r>
            <a:endParaRPr kumimoji="1" lang="en-US" altLang="ja-JP" sz="1000" dirty="0"/>
          </a:p>
          <a:p>
            <a:pPr algn="ctr"/>
            <a:r>
              <a:rPr kumimoji="1" lang="ja-JP" altLang="en-US" sz="1000" dirty="0"/>
              <a:t>企業の出資</a:t>
            </a:r>
            <a:endParaRPr kumimoji="1" lang="en-US" altLang="ja-JP" sz="1000" dirty="0"/>
          </a:p>
          <a:p>
            <a:pPr algn="ctr"/>
            <a:r>
              <a:rPr kumimoji="1" lang="ja-JP" altLang="en-US" sz="1000" dirty="0"/>
              <a:t>等を受け</a:t>
            </a:r>
            <a:endParaRPr kumimoji="1" lang="en-US" altLang="ja-JP" sz="1000" dirty="0"/>
          </a:p>
          <a:p>
            <a:pPr algn="ctr"/>
            <a:r>
              <a:rPr kumimoji="1" lang="ja-JP" altLang="en-US" sz="1000" b="1" dirty="0">
                <a:solidFill>
                  <a:srgbClr val="0070C0"/>
                </a:solidFill>
              </a:rPr>
              <a:t>事業継続</a:t>
            </a:r>
            <a:endParaRPr kumimoji="1" lang="en-US" altLang="ja-JP" sz="1000" b="1" dirty="0">
              <a:solidFill>
                <a:srgbClr val="0070C0"/>
              </a:solidFill>
            </a:endParaRPr>
          </a:p>
        </p:txBody>
      </p:sp>
      <p:sp>
        <p:nvSpPr>
          <p:cNvPr id="158" name="四角形: 角を丸くする 87">
            <a:extLst>
              <a:ext uri="{FF2B5EF4-FFF2-40B4-BE49-F238E27FC236}">
                <a16:creationId xmlns:a16="http://schemas.microsoft.com/office/drawing/2014/main" id="{C9BF1BB5-BA21-C2B7-07C5-9603ED90ECA9}"/>
              </a:ext>
            </a:extLst>
          </p:cNvPr>
          <p:cNvSpPr/>
          <p:nvPr/>
        </p:nvSpPr>
        <p:spPr>
          <a:xfrm>
            <a:off x="233863" y="4600880"/>
            <a:ext cx="1390651" cy="971548"/>
          </a:xfrm>
          <a:prstGeom prst="roundRect">
            <a:avLst>
              <a:gd name="adj" fmla="val 4902"/>
            </a:avLst>
          </a:prstGeom>
          <a:noFill/>
          <a:ln w="476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Times New Roman" panose="02020603050405020304" pitchFamily="18" charset="0"/>
              <a:ea typeface="HG創英角ｺﾞｼｯｸUB" panose="020B0909000000000000" pitchFamily="49" charset="-128"/>
              <a:cs typeface="Times New Roman" panose="02020603050405020304" pitchFamily="18" charset="0"/>
            </a:endParaRPr>
          </a:p>
          <a:p>
            <a:pPr algn="ctr"/>
            <a:endParaRPr kumimoji="1" lang="en-US" altLang="ja-JP" sz="12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59" name="矢印: 右 88">
            <a:extLst>
              <a:ext uri="{FF2B5EF4-FFF2-40B4-BE49-F238E27FC236}">
                <a16:creationId xmlns:a16="http://schemas.microsoft.com/office/drawing/2014/main" id="{918D0D7C-2D83-0460-8D99-CA25D25EE80F}"/>
              </a:ext>
            </a:extLst>
          </p:cNvPr>
          <p:cNvSpPr/>
          <p:nvPr/>
        </p:nvSpPr>
        <p:spPr>
          <a:xfrm>
            <a:off x="1773005" y="4657230"/>
            <a:ext cx="641579" cy="838192"/>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5C6BB26C-BAD1-26C1-F530-30B07E32EB7A}"/>
              </a:ext>
            </a:extLst>
          </p:cNvPr>
          <p:cNvSpPr txBox="1"/>
          <p:nvPr/>
        </p:nvSpPr>
        <p:spPr>
          <a:xfrm>
            <a:off x="10794" y="4685804"/>
            <a:ext cx="1844746" cy="523220"/>
          </a:xfrm>
          <a:prstGeom prst="rect">
            <a:avLst/>
          </a:prstGeom>
          <a:noFill/>
        </p:spPr>
        <p:txBody>
          <a:bodyPr wrap="square" rtlCol="0">
            <a:spAutoFit/>
          </a:bodyPr>
          <a:lstStyle/>
          <a:p>
            <a:pPr algn="ctr"/>
            <a:r>
              <a:rPr kumimoji="1" lang="ja-JP" altLang="en-US" sz="1400" b="1" dirty="0"/>
              <a:t>主な債権放棄</a:t>
            </a:r>
            <a:endParaRPr kumimoji="1" lang="en-US" altLang="ja-JP" sz="1400" b="1" dirty="0"/>
          </a:p>
          <a:p>
            <a:pPr algn="ctr"/>
            <a:r>
              <a:rPr kumimoji="1" lang="ja-JP" altLang="en-US" sz="1400" b="1" dirty="0"/>
              <a:t>スキーム</a:t>
            </a:r>
            <a:endParaRPr kumimoji="1" lang="en-US" altLang="ja-JP" sz="1400" b="1" dirty="0"/>
          </a:p>
        </p:txBody>
      </p:sp>
      <p:sp>
        <p:nvSpPr>
          <p:cNvPr id="161" name="テキスト ボックス 160">
            <a:extLst>
              <a:ext uri="{FF2B5EF4-FFF2-40B4-BE49-F238E27FC236}">
                <a16:creationId xmlns:a16="http://schemas.microsoft.com/office/drawing/2014/main" id="{9B788326-D3B3-14E2-0C30-5D39E693711A}"/>
              </a:ext>
            </a:extLst>
          </p:cNvPr>
          <p:cNvSpPr txBox="1"/>
          <p:nvPr/>
        </p:nvSpPr>
        <p:spPr>
          <a:xfrm>
            <a:off x="159394" y="5164465"/>
            <a:ext cx="1730446" cy="307777"/>
          </a:xfrm>
          <a:prstGeom prst="rect">
            <a:avLst/>
          </a:prstGeom>
          <a:noFill/>
        </p:spPr>
        <p:txBody>
          <a:bodyPr wrap="square" rtlCol="0">
            <a:spAutoFit/>
          </a:bodyPr>
          <a:lstStyle/>
          <a:p>
            <a:r>
              <a:rPr kumimoji="1" lang="ja-JP" altLang="en-US" sz="1400" b="1" dirty="0">
                <a:latin typeface="+mn-ea"/>
              </a:rPr>
              <a:t>（第二会社方式）</a:t>
            </a:r>
          </a:p>
        </p:txBody>
      </p:sp>
      <p:sp>
        <p:nvSpPr>
          <p:cNvPr id="162" name="テキスト ボックス 161">
            <a:extLst>
              <a:ext uri="{FF2B5EF4-FFF2-40B4-BE49-F238E27FC236}">
                <a16:creationId xmlns:a16="http://schemas.microsoft.com/office/drawing/2014/main" id="{B6B7BEB0-78B6-4C9E-6A3B-73355904C4CB}"/>
              </a:ext>
            </a:extLst>
          </p:cNvPr>
          <p:cNvSpPr txBox="1"/>
          <p:nvPr/>
        </p:nvSpPr>
        <p:spPr>
          <a:xfrm>
            <a:off x="159394" y="5726932"/>
            <a:ext cx="3410311" cy="1015663"/>
          </a:xfrm>
          <a:prstGeom prst="rect">
            <a:avLst/>
          </a:prstGeom>
          <a:noFill/>
        </p:spPr>
        <p:txBody>
          <a:bodyPr wrap="square" rtlCol="0">
            <a:spAutoFit/>
          </a:bodyPr>
          <a:lstStyle/>
          <a:p>
            <a:r>
              <a:rPr kumimoji="1" lang="ja-JP" altLang="en-US" sz="1000" dirty="0">
                <a:latin typeface="+mn-ea"/>
              </a:rPr>
              <a:t>① 元の会社は不要資産と負債を処理する清算会社になる</a:t>
            </a:r>
            <a:endParaRPr kumimoji="1" lang="en-US" altLang="ja-JP" sz="1000" dirty="0">
              <a:latin typeface="+mn-ea"/>
            </a:endParaRPr>
          </a:p>
          <a:p>
            <a:r>
              <a:rPr kumimoji="1" lang="ja-JP" altLang="en-US" sz="1000" dirty="0">
                <a:latin typeface="+mn-ea"/>
              </a:rPr>
              <a:t>② 第二会社を設立し引継ぐ資産負債を移す</a:t>
            </a:r>
            <a:endParaRPr kumimoji="1" lang="en-US" altLang="ja-JP" sz="1000" dirty="0">
              <a:latin typeface="+mn-ea"/>
            </a:endParaRPr>
          </a:p>
          <a:p>
            <a:r>
              <a:rPr kumimoji="1" lang="ja-JP" altLang="en-US" sz="1000" dirty="0">
                <a:latin typeface="+mn-ea"/>
              </a:rPr>
              <a:t>③ 不要資産の現金化が終わると特別清算に進む</a:t>
            </a:r>
            <a:endParaRPr kumimoji="1" lang="en-US" altLang="ja-JP" sz="1000" dirty="0">
              <a:latin typeface="+mn-ea"/>
            </a:endParaRPr>
          </a:p>
          <a:p>
            <a:r>
              <a:rPr kumimoji="1" lang="ja-JP" altLang="en-US" sz="1000" dirty="0">
                <a:latin typeface="+mn-ea"/>
              </a:rPr>
              <a:t>④ </a:t>
            </a:r>
            <a:r>
              <a:rPr kumimoji="1" lang="ja-JP" altLang="en-US" sz="1000" spc="40" dirty="0">
                <a:latin typeface="+mn-ea"/>
              </a:rPr>
              <a:t>大概はスポンサー企業のグループ会社になるなどに</a:t>
            </a:r>
            <a:endParaRPr kumimoji="1" lang="en-US" altLang="ja-JP" sz="1000" spc="40" dirty="0">
              <a:latin typeface="+mn-ea"/>
            </a:endParaRPr>
          </a:p>
          <a:p>
            <a:r>
              <a:rPr kumimoji="1" lang="ja-JP" altLang="en-US" sz="1000" dirty="0">
                <a:latin typeface="+mn-ea"/>
              </a:rPr>
              <a:t>　 よって事業を継続する</a:t>
            </a:r>
            <a:endParaRPr kumimoji="1" lang="en-US" altLang="ja-JP" sz="1000" dirty="0">
              <a:latin typeface="+mn-ea"/>
            </a:endParaRPr>
          </a:p>
          <a:p>
            <a:r>
              <a:rPr kumimoji="1" lang="en-US" altLang="ja-JP" sz="1000" dirty="0">
                <a:latin typeface="+mn-ea"/>
              </a:rPr>
              <a:t>※</a:t>
            </a:r>
            <a:r>
              <a:rPr kumimoji="1" lang="ja-JP" altLang="en-US" sz="1000" dirty="0">
                <a:latin typeface="+mn-ea"/>
              </a:rPr>
              <a:t> 私的整理は、原則一般債権者への影響はない</a:t>
            </a:r>
          </a:p>
        </p:txBody>
      </p:sp>
      <p:sp>
        <p:nvSpPr>
          <p:cNvPr id="163" name="テキスト ボックス 162">
            <a:extLst>
              <a:ext uri="{FF2B5EF4-FFF2-40B4-BE49-F238E27FC236}">
                <a16:creationId xmlns:a16="http://schemas.microsoft.com/office/drawing/2014/main" id="{78BDDD87-903E-BEEA-4CD5-4FCD3C83D1A4}"/>
              </a:ext>
            </a:extLst>
          </p:cNvPr>
          <p:cNvSpPr txBox="1"/>
          <p:nvPr/>
        </p:nvSpPr>
        <p:spPr>
          <a:xfrm>
            <a:off x="6239203" y="4484452"/>
            <a:ext cx="3165074" cy="276999"/>
          </a:xfrm>
          <a:prstGeom prst="rect">
            <a:avLst/>
          </a:prstGeom>
          <a:noFill/>
        </p:spPr>
        <p:txBody>
          <a:bodyPr wrap="square" rtlCol="0">
            <a:spAutoFit/>
          </a:bodyPr>
          <a:lstStyle/>
          <a:p>
            <a:pPr algn="ctr"/>
            <a:r>
              <a:rPr kumimoji="1" lang="ja-JP" altLang="en-US" sz="1200" b="1" dirty="0"/>
              <a:t>債権放棄スキームの実情</a:t>
            </a:r>
          </a:p>
        </p:txBody>
      </p:sp>
      <p:sp>
        <p:nvSpPr>
          <p:cNvPr id="164" name="テキスト ボックス 163">
            <a:extLst>
              <a:ext uri="{FF2B5EF4-FFF2-40B4-BE49-F238E27FC236}">
                <a16:creationId xmlns:a16="http://schemas.microsoft.com/office/drawing/2014/main" id="{C3B08600-95D3-A94E-2716-F693CB5EEFA1}"/>
              </a:ext>
            </a:extLst>
          </p:cNvPr>
          <p:cNvSpPr txBox="1"/>
          <p:nvPr/>
        </p:nvSpPr>
        <p:spPr>
          <a:xfrm>
            <a:off x="6253634" y="4693841"/>
            <a:ext cx="3336334" cy="216982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債権放棄スキームは、第二会社方式の他にも手法が</a:t>
            </a:r>
            <a:r>
              <a:rPr kumimoji="1" lang="ja-JP" altLang="en-US" sz="1000" spc="-40" dirty="0">
                <a:latin typeface="+mn-ea"/>
              </a:rPr>
              <a:t>　</a:t>
            </a:r>
            <a:r>
              <a:rPr kumimoji="1" lang="ja-JP" altLang="en-US" sz="1000" spc="-50" dirty="0">
                <a:latin typeface="+mn-ea"/>
              </a:rPr>
              <a:t>ありますが、金融機関側の留意点に大きな変わりはなく、</a:t>
            </a:r>
            <a:r>
              <a:rPr kumimoji="1" lang="ja-JP" altLang="en-US" sz="1000" spc="-40" dirty="0">
                <a:latin typeface="+mn-ea"/>
              </a:rPr>
              <a:t>初歩的な理解として第二会社方式の概略が解れば十分だ</a:t>
            </a:r>
            <a:r>
              <a:rPr kumimoji="1" lang="ja-JP" altLang="en-US" sz="1000" dirty="0">
                <a:latin typeface="+mn-ea"/>
              </a:rPr>
              <a:t>と思います。現実論として債権放棄スキームは強力な</a:t>
            </a:r>
            <a:r>
              <a:rPr kumimoji="1" lang="ja-JP" altLang="en-US" sz="1000" spc="-10" dirty="0">
                <a:latin typeface="+mn-ea"/>
              </a:rPr>
              <a:t>　</a:t>
            </a:r>
            <a:r>
              <a:rPr kumimoji="1" lang="ja-JP" altLang="en-US" sz="1000" spc="-40" dirty="0">
                <a:latin typeface="+mn-ea"/>
              </a:rPr>
              <a:t>スポンサーの存在が重要ともいえます。</a:t>
            </a:r>
            <a:endParaRPr kumimoji="1" lang="en-US" altLang="ja-JP" sz="1000" spc="-40" dirty="0">
              <a:latin typeface="+mn-ea"/>
            </a:endParaRPr>
          </a:p>
          <a:p>
            <a:pPr>
              <a:spcAft>
                <a:spcPts val="600"/>
              </a:spcAft>
            </a:pPr>
            <a:r>
              <a:rPr kumimoji="1" lang="ja-JP" altLang="en-US" sz="1000" spc="-40" dirty="0">
                <a:latin typeface="+mn-ea"/>
              </a:rPr>
              <a:t>　</a:t>
            </a:r>
            <a:r>
              <a:rPr kumimoji="1" lang="ja-JP" altLang="en-US" sz="1000" spc="-50" dirty="0">
                <a:latin typeface="+mn-ea"/>
              </a:rPr>
              <a:t>大きく債権放棄をするわけですから、その後、事業が　</a:t>
            </a:r>
            <a:r>
              <a:rPr kumimoji="1" lang="ja-JP" altLang="en-US" sz="1000" spc="-70" dirty="0">
                <a:latin typeface="+mn-ea"/>
              </a:rPr>
              <a:t>継続</a:t>
            </a:r>
            <a:r>
              <a:rPr kumimoji="1" lang="ja-JP" altLang="en-US" sz="1000" spc="-20" dirty="0">
                <a:latin typeface="+mn-ea"/>
              </a:rPr>
              <a:t>できずに破綻してしまうと大変です（二次破綻）。　</a:t>
            </a:r>
            <a:r>
              <a:rPr kumimoji="1" lang="ja-JP" altLang="en-US" sz="1000" spc="-40" dirty="0">
                <a:latin typeface="+mn-ea"/>
              </a:rPr>
              <a:t>そこまでの窮境に陥った会社であれば、余程大きな力が働かないと再生は難しい場合も多いといえます。</a:t>
            </a:r>
            <a:endParaRPr kumimoji="1" lang="en-US" altLang="ja-JP" sz="1000" spc="-40" dirty="0">
              <a:latin typeface="+mn-ea"/>
            </a:endParaRPr>
          </a:p>
          <a:p>
            <a:r>
              <a:rPr kumimoji="1" lang="ja-JP" altLang="en-US" sz="1000" spc="-40" dirty="0">
                <a:latin typeface="+mn-ea"/>
              </a:rPr>
              <a:t>　強固な経営を実現しているスポンサー企業の経営力に</a:t>
            </a:r>
            <a:endParaRPr kumimoji="1" lang="en-US" altLang="ja-JP" sz="1000" spc="-40" dirty="0">
              <a:latin typeface="+mn-ea"/>
            </a:endParaRPr>
          </a:p>
          <a:p>
            <a:r>
              <a:rPr kumimoji="1" lang="ja-JP" altLang="en-US" sz="1000" spc="-40" dirty="0">
                <a:latin typeface="+mn-ea"/>
              </a:rPr>
              <a:t>牽引されて、再建を遂げていくというプロセスは、成功</a:t>
            </a:r>
            <a:endParaRPr kumimoji="1" lang="en-US" altLang="ja-JP" sz="1000" spc="-40" dirty="0">
              <a:latin typeface="+mn-ea"/>
            </a:endParaRPr>
          </a:p>
          <a:p>
            <a:r>
              <a:rPr kumimoji="1" lang="ja-JP" altLang="en-US" sz="1000" spc="-40" dirty="0">
                <a:latin typeface="+mn-ea"/>
              </a:rPr>
              <a:t>のカギの一つといえると思います。</a:t>
            </a:r>
            <a:endParaRPr kumimoji="1" lang="en-US" altLang="ja-JP" sz="1000" spc="-40" dirty="0">
              <a:latin typeface="+mn-ea"/>
            </a:endParaRP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67</a:t>
            </a:fld>
            <a:endParaRPr kumimoji="1" lang="ja-JP" altLang="en-US"/>
          </a:p>
        </p:txBody>
      </p:sp>
      <p:sp>
        <p:nvSpPr>
          <p:cNvPr id="84" name="正方形/長方形 83">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6" name="テキスト ボックス 85">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87" name="直線コネクタ 86">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③（債権放棄編）</a:t>
            </a:r>
          </a:p>
        </p:txBody>
      </p:sp>
      <p:sp>
        <p:nvSpPr>
          <p:cNvPr id="89" name="テキスト ボックス 88">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ここでは、企業支援の中でも金融機関の「債権額」そのものに直接影響のある債権放棄についての初歩的な知識に触れます。</a:t>
            </a:r>
            <a:endParaRPr kumimoji="1" lang="en-US" altLang="ja-JP" sz="1000" dirty="0"/>
          </a:p>
        </p:txBody>
      </p:sp>
      <p:cxnSp>
        <p:nvCxnSpPr>
          <p:cNvPr id="91" name="直線コネクタ 9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5C947334-549F-5DE6-399B-AB6B7785A5B6}"/>
              </a:ext>
            </a:extLst>
          </p:cNvPr>
          <p:cNvCxnSpPr>
            <a:cxnSpLocks/>
          </p:cNvCxnSpPr>
          <p:nvPr/>
        </p:nvCxnSpPr>
        <p:spPr>
          <a:xfrm>
            <a:off x="93000" y="2225274"/>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5C947334-549F-5DE6-399B-AB6B7785A5B6}"/>
              </a:ext>
            </a:extLst>
          </p:cNvPr>
          <p:cNvCxnSpPr>
            <a:cxnSpLocks/>
          </p:cNvCxnSpPr>
          <p:nvPr/>
        </p:nvCxnSpPr>
        <p:spPr>
          <a:xfrm>
            <a:off x="93000" y="445056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四角形: 角を丸くする 27">
            <a:extLst>
              <a:ext uri="{FF2B5EF4-FFF2-40B4-BE49-F238E27FC236}">
                <a16:creationId xmlns:a16="http://schemas.microsoft.com/office/drawing/2014/main" id="{F50DD960-2554-349F-897B-ED9640188FE9}"/>
              </a:ext>
            </a:extLst>
          </p:cNvPr>
          <p:cNvSpPr/>
          <p:nvPr/>
        </p:nvSpPr>
        <p:spPr>
          <a:xfrm>
            <a:off x="180731" y="1047912"/>
            <a:ext cx="1481113" cy="971548"/>
          </a:xfrm>
          <a:prstGeom prst="roundRect">
            <a:avLst>
              <a:gd name="adj" fmla="val 4902"/>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50" dirty="0">
                <a:solidFill>
                  <a:schemeClr val="tx1"/>
                </a:solidFill>
                <a:latin typeface="+mn-ea"/>
                <a:cs typeface="Times New Roman" panose="02020603050405020304" pitchFamily="18" charset="0"/>
              </a:rPr>
              <a:t>債権放棄</a:t>
            </a:r>
            <a:endParaRPr kumimoji="1" lang="en-US" altLang="ja-JP" sz="2400" b="1" spc="-50" dirty="0">
              <a:solidFill>
                <a:schemeClr val="tx1"/>
              </a:solidFill>
              <a:latin typeface="+mn-ea"/>
              <a:cs typeface="Times New Roman" panose="02020603050405020304" pitchFamily="18" charset="0"/>
            </a:endParaRPr>
          </a:p>
        </p:txBody>
      </p:sp>
    </p:spTree>
    <p:extLst>
      <p:ext uri="{BB962C8B-B14F-4D97-AF65-F5344CB8AC3E}">
        <p14:creationId xmlns:p14="http://schemas.microsoft.com/office/powerpoint/2010/main" val="2545689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id="{9BD803E1-9FF6-AFBE-4DFF-C3B0FACB20C6}"/>
              </a:ext>
            </a:extLst>
          </p:cNvPr>
          <p:cNvGrpSpPr/>
          <p:nvPr/>
        </p:nvGrpSpPr>
        <p:grpSpPr>
          <a:xfrm>
            <a:off x="-14554" y="1151271"/>
            <a:ext cx="3026335" cy="1158471"/>
            <a:chOff x="-98509" y="1219265"/>
            <a:chExt cx="3026335" cy="1158471"/>
          </a:xfrm>
        </p:grpSpPr>
        <p:sp>
          <p:nvSpPr>
            <p:cNvPr id="41" name="テキスト ボックス 40">
              <a:extLst>
                <a:ext uri="{FF2B5EF4-FFF2-40B4-BE49-F238E27FC236}">
                  <a16:creationId xmlns:a16="http://schemas.microsoft.com/office/drawing/2014/main" id="{B2FBD986-8708-A60E-88CB-52512271F945}"/>
                </a:ext>
              </a:extLst>
            </p:cNvPr>
            <p:cNvSpPr txBox="1"/>
            <p:nvPr/>
          </p:nvSpPr>
          <p:spPr>
            <a:xfrm>
              <a:off x="-98509" y="1400983"/>
              <a:ext cx="1306326"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grpSp>
          <p:nvGrpSpPr>
            <p:cNvPr id="50" name="グループ化 49">
              <a:extLst>
                <a:ext uri="{FF2B5EF4-FFF2-40B4-BE49-F238E27FC236}">
                  <a16:creationId xmlns:a16="http://schemas.microsoft.com/office/drawing/2014/main" id="{08F83F13-EB43-B0CE-B33C-DA75FCE96856}"/>
                </a:ext>
              </a:extLst>
            </p:cNvPr>
            <p:cNvGrpSpPr/>
            <p:nvPr/>
          </p:nvGrpSpPr>
          <p:grpSpPr>
            <a:xfrm>
              <a:off x="737076" y="1219265"/>
              <a:ext cx="2190750" cy="1158471"/>
              <a:chOff x="737076" y="1219265"/>
              <a:chExt cx="2190750" cy="1158471"/>
            </a:xfrm>
          </p:grpSpPr>
          <p:sp>
            <p:nvSpPr>
              <p:cNvPr id="52" name="四角形: 角を丸くする 23">
                <a:extLst>
                  <a:ext uri="{FF2B5EF4-FFF2-40B4-BE49-F238E27FC236}">
                    <a16:creationId xmlns:a16="http://schemas.microsoft.com/office/drawing/2014/main" id="{6C75208E-E1F1-D414-CBF0-F5D9C3867D08}"/>
                  </a:ext>
                </a:extLst>
              </p:cNvPr>
              <p:cNvSpPr/>
              <p:nvPr/>
            </p:nvSpPr>
            <p:spPr>
              <a:xfrm>
                <a:off x="1068015" y="1219265"/>
                <a:ext cx="1487912" cy="1158471"/>
              </a:xfrm>
              <a:prstGeom prst="roundRect">
                <a:avLst>
                  <a:gd name="adj" fmla="val 4902"/>
                </a:avLst>
              </a:prstGeom>
              <a:solidFill>
                <a:srgbClr val="00B0F0">
                  <a:alpha val="10000"/>
                </a:srgb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62" name="テキスト ボックス 61">
                <a:extLst>
                  <a:ext uri="{FF2B5EF4-FFF2-40B4-BE49-F238E27FC236}">
                    <a16:creationId xmlns:a16="http://schemas.microsoft.com/office/drawing/2014/main" id="{01C1353E-17A7-B9B7-F8E9-B8768D31154B}"/>
                  </a:ext>
                </a:extLst>
              </p:cNvPr>
              <p:cNvSpPr txBox="1"/>
              <p:nvPr/>
            </p:nvSpPr>
            <p:spPr>
              <a:xfrm>
                <a:off x="892188" y="1569160"/>
                <a:ext cx="1910820" cy="677108"/>
              </a:xfrm>
              <a:prstGeom prst="rect">
                <a:avLst/>
              </a:prstGeom>
              <a:noFill/>
            </p:spPr>
            <p:txBody>
              <a:bodyPr wrap="square" rtlCol="0">
                <a:spAutoFit/>
              </a:bodyPr>
              <a:lstStyle/>
              <a:p>
                <a:pPr algn="ctr"/>
                <a:r>
                  <a:rPr kumimoji="1" lang="ja-JP" altLang="en-US" sz="2400" b="1" dirty="0">
                    <a:latin typeface="+mn-ea"/>
                  </a:rPr>
                  <a:t>債務超過</a:t>
                </a:r>
                <a:endParaRPr kumimoji="1" lang="en-US" altLang="ja-JP" sz="2400" b="1" dirty="0">
                  <a:latin typeface="+mn-ea"/>
                </a:endParaRPr>
              </a:p>
              <a:p>
                <a:pPr algn="ctr"/>
                <a:r>
                  <a:rPr kumimoji="1" lang="ja-JP" altLang="en-US" sz="1400" b="1" dirty="0">
                    <a:latin typeface="+mn-ea"/>
                  </a:rPr>
                  <a:t>状態か？</a:t>
                </a:r>
              </a:p>
            </p:txBody>
          </p:sp>
          <p:sp>
            <p:nvSpPr>
              <p:cNvPr id="63" name="テキスト ボックス 62">
                <a:extLst>
                  <a:ext uri="{FF2B5EF4-FFF2-40B4-BE49-F238E27FC236}">
                    <a16:creationId xmlns:a16="http://schemas.microsoft.com/office/drawing/2014/main" id="{D870AB24-7D3B-F8D6-3B61-F6C9A3ABB4E4}"/>
                  </a:ext>
                </a:extLst>
              </p:cNvPr>
              <p:cNvSpPr txBox="1"/>
              <p:nvPr/>
            </p:nvSpPr>
            <p:spPr>
              <a:xfrm>
                <a:off x="737076" y="1397858"/>
                <a:ext cx="2190750" cy="307777"/>
              </a:xfrm>
              <a:prstGeom prst="rect">
                <a:avLst/>
              </a:prstGeom>
              <a:noFill/>
            </p:spPr>
            <p:txBody>
              <a:bodyPr wrap="square" rtlCol="0">
                <a:spAutoFit/>
              </a:bodyPr>
              <a:lstStyle/>
              <a:p>
                <a:pPr algn="ctr"/>
                <a:r>
                  <a:rPr kumimoji="1" lang="ja-JP" altLang="en-US" sz="1400" b="1" dirty="0">
                    <a:latin typeface="+mn-ea"/>
                  </a:rPr>
                  <a:t>大きな</a:t>
                </a:r>
              </a:p>
            </p:txBody>
          </p:sp>
        </p:grpSp>
      </p:grpSp>
      <p:sp>
        <p:nvSpPr>
          <p:cNvPr id="64" name="テキスト ボックス 63">
            <a:extLst>
              <a:ext uri="{FF2B5EF4-FFF2-40B4-BE49-F238E27FC236}">
                <a16:creationId xmlns:a16="http://schemas.microsoft.com/office/drawing/2014/main" id="{2AB3BED4-9785-F614-5A00-CF83B94E4D8C}"/>
              </a:ext>
            </a:extLst>
          </p:cNvPr>
          <p:cNvSpPr txBox="1"/>
          <p:nvPr/>
        </p:nvSpPr>
        <p:spPr>
          <a:xfrm>
            <a:off x="2676659" y="1151271"/>
            <a:ext cx="7260735" cy="1169551"/>
          </a:xfrm>
          <a:prstGeom prst="rect">
            <a:avLst/>
          </a:prstGeom>
          <a:noFill/>
          <a:ln>
            <a:noFill/>
          </a:ln>
        </p:spPr>
        <p:txBody>
          <a:bodyPr wrap="square" rtlCol="0">
            <a:spAutoFit/>
          </a:bodyPr>
          <a:lstStyle/>
          <a:p>
            <a:r>
              <a:rPr kumimoji="1" lang="ja-JP" altLang="en-US" sz="1000" dirty="0">
                <a:latin typeface="+mn-ea"/>
              </a:rPr>
              <a:t>□　過去の経営の失敗等で、大幅な債務超過状態にあるかどうかは、一つの目安になり得る</a:t>
            </a:r>
            <a:endParaRPr kumimoji="1" lang="en-US" altLang="ja-JP" sz="1000" dirty="0">
              <a:latin typeface="+mn-ea"/>
            </a:endParaRPr>
          </a:p>
          <a:p>
            <a:r>
              <a:rPr kumimoji="1" lang="ja-JP" altLang="en-US" sz="1000" dirty="0">
                <a:latin typeface="+mn-ea"/>
              </a:rPr>
              <a:t>□　</a:t>
            </a:r>
            <a:r>
              <a:rPr kumimoji="1" lang="ja-JP" altLang="en-US" sz="1000" spc="10" dirty="0">
                <a:latin typeface="+mn-ea"/>
              </a:rPr>
              <a:t>特に債権放棄は、放棄額が実質債務超過額の範囲に限定されるため</a:t>
            </a:r>
            <a:r>
              <a:rPr kumimoji="1" lang="en-US" altLang="ja-JP" sz="800" spc="10" dirty="0">
                <a:latin typeface="+mn-ea"/>
              </a:rPr>
              <a:t>※</a:t>
            </a:r>
            <a:r>
              <a:rPr kumimoji="1" lang="ja-JP" altLang="en-US" sz="1000" spc="10" dirty="0" err="1">
                <a:latin typeface="+mn-ea"/>
              </a:rPr>
              <a:t>、</a:t>
            </a:r>
            <a:r>
              <a:rPr kumimoji="1" lang="ja-JP" altLang="en-US" sz="1000" spc="10" dirty="0">
                <a:latin typeface="+mn-ea"/>
              </a:rPr>
              <a:t>少額の債権放棄や</a:t>
            </a:r>
            <a:r>
              <a:rPr kumimoji="1" lang="zh-TW" altLang="en-US" sz="1000" spc="10" dirty="0">
                <a:latin typeface="游ゴシック" panose="020B0400000000000000" pitchFamily="50" charset="-128"/>
                <a:ea typeface="游ゴシック" panose="020B0400000000000000" pitchFamily="50" charset="-128"/>
              </a:rPr>
              <a:t>資本性借入金</a:t>
            </a:r>
            <a:r>
              <a:rPr kumimoji="1" lang="ja-JP" altLang="en-US" sz="1000" spc="10" dirty="0">
                <a:latin typeface="+mn-ea"/>
              </a:rPr>
              <a:t>で支援</a:t>
            </a:r>
            <a:endParaRPr kumimoji="1" lang="en-US" altLang="ja-JP" sz="1000" spc="10" dirty="0">
              <a:latin typeface="+mn-ea"/>
            </a:endParaRPr>
          </a:p>
          <a:p>
            <a:r>
              <a:rPr kumimoji="1" lang="ja-JP" altLang="en-US" sz="1000" spc="10" dirty="0">
                <a:latin typeface="+mn-ea"/>
              </a:rPr>
              <a:t>　　しても、その後の経営改善にインパクトが小さいと用いた意味がなくなる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 </a:t>
            </a:r>
            <a:r>
              <a:rPr kumimoji="1" lang="en-US" altLang="ja-JP" sz="1000" dirty="0">
                <a:latin typeface="+mn-ea"/>
              </a:rPr>
              <a:t>DDS</a:t>
            </a:r>
            <a:r>
              <a:rPr kumimoji="1" lang="ja-JP" altLang="en-US" sz="1000" dirty="0">
                <a:latin typeface="+mn-ea"/>
              </a:rPr>
              <a:t>でも一部に同様の制約あり</a:t>
            </a:r>
            <a:endParaRPr kumimoji="1" lang="en-US" altLang="ja-JP" sz="1000" dirty="0">
              <a:latin typeface="+mn-ea"/>
            </a:endParaRPr>
          </a:p>
          <a:p>
            <a:r>
              <a:rPr kumimoji="1" lang="ja-JP" altLang="en-US" sz="1000" dirty="0">
                <a:latin typeface="+mn-ea"/>
              </a:rPr>
              <a:t>□　債務超過が少額である場合、外部専門家の助言や、社内の改善努力により解消できる可能性も低くはない</a:t>
            </a:r>
            <a:endParaRPr kumimoji="1" lang="en-US" altLang="ja-JP" sz="1000" dirty="0">
              <a:latin typeface="+mn-ea"/>
            </a:endParaRPr>
          </a:p>
          <a:p>
            <a:r>
              <a:rPr kumimoji="1" lang="ja-JP" altLang="en-US" sz="1000" dirty="0">
                <a:latin typeface="+mn-ea"/>
              </a:rPr>
              <a:t>□　</a:t>
            </a:r>
            <a:r>
              <a:rPr kumimoji="1" lang="ja-JP" altLang="en-US" sz="1000" spc="-30" dirty="0">
                <a:latin typeface="+mn-ea"/>
              </a:rPr>
              <a:t>債務超過が巨額な場合、現状では新規融資を受けられないどころか、大きな金利負担もあり、</a:t>
            </a:r>
            <a:r>
              <a:rPr kumimoji="1" lang="ja-JP" altLang="en-US" sz="1000" spc="-40" dirty="0">
                <a:latin typeface="+mn-ea"/>
              </a:rPr>
              <a:t>自助努力だけによる</a:t>
            </a:r>
            <a:endParaRPr kumimoji="1" lang="en-US" altLang="ja-JP" sz="1000" spc="-40" dirty="0">
              <a:latin typeface="+mn-ea"/>
            </a:endParaRPr>
          </a:p>
          <a:p>
            <a:r>
              <a:rPr kumimoji="1" lang="ja-JP" altLang="en-US" sz="1000" spc="-10" dirty="0">
                <a:latin typeface="+mn-ea"/>
              </a:rPr>
              <a:t>　　収益改善効果が、損益や</a:t>
            </a:r>
            <a:r>
              <a:rPr kumimoji="1" lang="en-US" altLang="ja-JP" sz="1000" spc="-10" dirty="0">
                <a:latin typeface="+mn-ea"/>
              </a:rPr>
              <a:t>CF</a:t>
            </a:r>
            <a:r>
              <a:rPr kumimoji="1" lang="ja-JP" altLang="en-US" sz="1000" spc="-10" dirty="0">
                <a:latin typeface="+mn-ea"/>
              </a:rPr>
              <a:t>の改善に直結しにくい状況も想像できる</a:t>
            </a:r>
            <a:endParaRPr kumimoji="1" lang="en-US" altLang="ja-JP" sz="1000" spc="-10" dirty="0">
              <a:latin typeface="+mn-ea"/>
            </a:endParaRPr>
          </a:p>
        </p:txBody>
      </p:sp>
      <p:grpSp>
        <p:nvGrpSpPr>
          <p:cNvPr id="65" name="グループ化 64">
            <a:extLst>
              <a:ext uri="{FF2B5EF4-FFF2-40B4-BE49-F238E27FC236}">
                <a16:creationId xmlns:a16="http://schemas.microsoft.com/office/drawing/2014/main" id="{A07CBBDD-4756-C5FF-0FD1-39FC808FBBA2}"/>
              </a:ext>
            </a:extLst>
          </p:cNvPr>
          <p:cNvGrpSpPr/>
          <p:nvPr/>
        </p:nvGrpSpPr>
        <p:grpSpPr>
          <a:xfrm>
            <a:off x="-24804" y="5463129"/>
            <a:ext cx="2998746" cy="1158471"/>
            <a:chOff x="-125637" y="3884924"/>
            <a:chExt cx="2998746" cy="1158471"/>
          </a:xfrm>
        </p:grpSpPr>
        <p:sp>
          <p:nvSpPr>
            <p:cNvPr id="66" name="四角形: 角を丸くする 41">
              <a:extLst>
                <a:ext uri="{FF2B5EF4-FFF2-40B4-BE49-F238E27FC236}">
                  <a16:creationId xmlns:a16="http://schemas.microsoft.com/office/drawing/2014/main" id="{68EBD06F-9783-3092-7E43-942B4D8F9D1E}"/>
                </a:ext>
              </a:extLst>
            </p:cNvPr>
            <p:cNvSpPr/>
            <p:nvPr/>
          </p:nvSpPr>
          <p:spPr>
            <a:xfrm>
              <a:off x="1032371" y="3884924"/>
              <a:ext cx="1506678"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67" name="テキスト ボックス 66">
              <a:extLst>
                <a:ext uri="{FF2B5EF4-FFF2-40B4-BE49-F238E27FC236}">
                  <a16:creationId xmlns:a16="http://schemas.microsoft.com/office/drawing/2014/main" id="{147B37FE-42C2-2F47-72B5-246FAA7F9934}"/>
                </a:ext>
              </a:extLst>
            </p:cNvPr>
            <p:cNvSpPr txBox="1"/>
            <p:nvPr/>
          </p:nvSpPr>
          <p:spPr>
            <a:xfrm>
              <a:off x="822959" y="4240368"/>
              <a:ext cx="1910820" cy="615553"/>
            </a:xfrm>
            <a:prstGeom prst="rect">
              <a:avLst/>
            </a:prstGeom>
            <a:noFill/>
          </p:spPr>
          <p:txBody>
            <a:bodyPr wrap="square" rtlCol="0">
              <a:spAutoFit/>
            </a:bodyPr>
            <a:lstStyle/>
            <a:p>
              <a:pPr algn="ctr"/>
              <a:r>
                <a:rPr kumimoji="1" lang="ja-JP" altLang="en-US" sz="2000" b="1" dirty="0">
                  <a:latin typeface="+mn-ea"/>
                </a:rPr>
                <a:t>損益改善</a:t>
              </a:r>
              <a:endParaRPr kumimoji="1" lang="en-US" altLang="ja-JP" sz="2000" b="1" dirty="0">
                <a:latin typeface="+mn-ea"/>
              </a:endParaRPr>
            </a:p>
            <a:p>
              <a:pPr algn="ctr"/>
              <a:r>
                <a:rPr kumimoji="1" lang="ja-JP" altLang="en-US" sz="1400" b="1" dirty="0">
                  <a:latin typeface="+mn-ea"/>
                </a:rPr>
                <a:t>は可能か？</a:t>
              </a:r>
            </a:p>
          </p:txBody>
        </p:sp>
        <p:sp>
          <p:nvSpPr>
            <p:cNvPr id="68" name="テキスト ボックス 67">
              <a:extLst>
                <a:ext uri="{FF2B5EF4-FFF2-40B4-BE49-F238E27FC236}">
                  <a16:creationId xmlns:a16="http://schemas.microsoft.com/office/drawing/2014/main" id="{D0FFD049-9A7B-B6FB-A8D9-E17689B02252}"/>
                </a:ext>
              </a:extLst>
            </p:cNvPr>
            <p:cNvSpPr txBox="1"/>
            <p:nvPr/>
          </p:nvSpPr>
          <p:spPr>
            <a:xfrm>
              <a:off x="682359" y="4053362"/>
              <a:ext cx="2190750" cy="307777"/>
            </a:xfrm>
            <a:prstGeom prst="rect">
              <a:avLst/>
            </a:prstGeom>
            <a:noFill/>
          </p:spPr>
          <p:txBody>
            <a:bodyPr wrap="square" rtlCol="0">
              <a:spAutoFit/>
            </a:bodyPr>
            <a:lstStyle/>
            <a:p>
              <a:pPr algn="ctr"/>
              <a:r>
                <a:rPr kumimoji="1" lang="ja-JP" altLang="en-US" sz="1400" b="1" dirty="0">
                  <a:latin typeface="+mn-ea"/>
                </a:rPr>
                <a:t>確度高く</a:t>
              </a:r>
            </a:p>
          </p:txBody>
        </p:sp>
        <p:sp>
          <p:nvSpPr>
            <p:cNvPr id="69" name="テキスト ボックス 68">
              <a:extLst>
                <a:ext uri="{FF2B5EF4-FFF2-40B4-BE49-F238E27FC236}">
                  <a16:creationId xmlns:a16="http://schemas.microsoft.com/office/drawing/2014/main" id="{EE8FD151-A580-42A2-2FD9-AC27637054AD}"/>
                </a:ext>
              </a:extLst>
            </p:cNvPr>
            <p:cNvSpPr txBox="1"/>
            <p:nvPr/>
          </p:nvSpPr>
          <p:spPr>
            <a:xfrm>
              <a:off x="-125637" y="4031069"/>
              <a:ext cx="1320799"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grpSp>
      <p:grpSp>
        <p:nvGrpSpPr>
          <p:cNvPr id="70" name="グループ化 69">
            <a:extLst>
              <a:ext uri="{FF2B5EF4-FFF2-40B4-BE49-F238E27FC236}">
                <a16:creationId xmlns:a16="http://schemas.microsoft.com/office/drawing/2014/main" id="{250886C0-0165-6DDB-A629-A3CAFB1A99A0}"/>
              </a:ext>
            </a:extLst>
          </p:cNvPr>
          <p:cNvGrpSpPr/>
          <p:nvPr/>
        </p:nvGrpSpPr>
        <p:grpSpPr>
          <a:xfrm>
            <a:off x="-29028" y="2606208"/>
            <a:ext cx="2994187" cy="1158471"/>
            <a:chOff x="-111553" y="2549199"/>
            <a:chExt cx="2994187" cy="1158471"/>
          </a:xfrm>
        </p:grpSpPr>
        <p:sp>
          <p:nvSpPr>
            <p:cNvPr id="71" name="四角形: 角を丸くする 28">
              <a:extLst>
                <a:ext uri="{FF2B5EF4-FFF2-40B4-BE49-F238E27FC236}">
                  <a16:creationId xmlns:a16="http://schemas.microsoft.com/office/drawing/2014/main" id="{EE5EFE86-E887-FD2E-194D-737E71506DEC}"/>
                </a:ext>
              </a:extLst>
            </p:cNvPr>
            <p:cNvSpPr/>
            <p:nvPr/>
          </p:nvSpPr>
          <p:spPr>
            <a:xfrm>
              <a:off x="1069445" y="2549199"/>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72" name="テキスト ボックス 71">
              <a:extLst>
                <a:ext uri="{FF2B5EF4-FFF2-40B4-BE49-F238E27FC236}">
                  <a16:creationId xmlns:a16="http://schemas.microsoft.com/office/drawing/2014/main" id="{157C88F4-17EE-4996-3E7F-637AE73FED34}"/>
                </a:ext>
              </a:extLst>
            </p:cNvPr>
            <p:cNvSpPr txBox="1"/>
            <p:nvPr/>
          </p:nvSpPr>
          <p:spPr>
            <a:xfrm>
              <a:off x="-111553" y="2702617"/>
              <a:ext cx="13208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sp>
          <p:nvSpPr>
            <p:cNvPr id="73" name="テキスト ボックス 72">
              <a:extLst>
                <a:ext uri="{FF2B5EF4-FFF2-40B4-BE49-F238E27FC236}">
                  <a16:creationId xmlns:a16="http://schemas.microsoft.com/office/drawing/2014/main" id="{B810B0B0-387B-7B11-069F-6CD1DAEDDE55}"/>
                </a:ext>
              </a:extLst>
            </p:cNvPr>
            <p:cNvSpPr txBox="1"/>
            <p:nvPr/>
          </p:nvSpPr>
          <p:spPr>
            <a:xfrm>
              <a:off x="846996" y="2855375"/>
              <a:ext cx="1910820" cy="677108"/>
            </a:xfrm>
            <a:prstGeom prst="rect">
              <a:avLst/>
            </a:prstGeom>
            <a:noFill/>
          </p:spPr>
          <p:txBody>
            <a:bodyPr wrap="square" rtlCol="0">
              <a:spAutoFit/>
            </a:bodyPr>
            <a:lstStyle/>
            <a:p>
              <a:pPr algn="ctr"/>
              <a:r>
                <a:rPr kumimoji="1" lang="ja-JP" altLang="en-US" sz="2400" b="1" dirty="0">
                  <a:latin typeface="+mn-ea"/>
                </a:rPr>
                <a:t>大きな</a:t>
              </a:r>
              <a:endParaRPr kumimoji="1" lang="en-US" altLang="ja-JP" sz="2400" b="1" dirty="0">
                <a:latin typeface="+mn-ea"/>
              </a:endParaRPr>
            </a:p>
            <a:p>
              <a:pPr algn="ctr"/>
              <a:r>
                <a:rPr kumimoji="1" lang="ja-JP" altLang="en-US" sz="1400" b="1" dirty="0">
                  <a:latin typeface="+mn-ea"/>
                </a:rPr>
                <a:t>影響はあるか？</a:t>
              </a:r>
            </a:p>
          </p:txBody>
        </p:sp>
        <p:sp>
          <p:nvSpPr>
            <p:cNvPr id="74" name="テキスト ボックス 73">
              <a:extLst>
                <a:ext uri="{FF2B5EF4-FFF2-40B4-BE49-F238E27FC236}">
                  <a16:creationId xmlns:a16="http://schemas.microsoft.com/office/drawing/2014/main" id="{24B4CFE0-FC22-199D-B626-8D72CC22D5E4}"/>
                </a:ext>
              </a:extLst>
            </p:cNvPr>
            <p:cNvSpPr txBox="1"/>
            <p:nvPr/>
          </p:nvSpPr>
          <p:spPr>
            <a:xfrm>
              <a:off x="691884" y="2684073"/>
              <a:ext cx="2190750" cy="307777"/>
            </a:xfrm>
            <a:prstGeom prst="rect">
              <a:avLst/>
            </a:prstGeom>
            <a:noFill/>
          </p:spPr>
          <p:txBody>
            <a:bodyPr wrap="square" rtlCol="0">
              <a:spAutoFit/>
            </a:bodyPr>
            <a:lstStyle/>
            <a:p>
              <a:pPr algn="ctr"/>
              <a:r>
                <a:rPr kumimoji="1" lang="ja-JP" altLang="en-US" sz="1400" b="1" dirty="0">
                  <a:latin typeface="+mn-ea"/>
                </a:rPr>
                <a:t>地域経済に</a:t>
              </a:r>
            </a:p>
          </p:txBody>
        </p:sp>
      </p:grpSp>
      <p:sp>
        <p:nvSpPr>
          <p:cNvPr id="75" name="テキスト ボックス 74">
            <a:extLst>
              <a:ext uri="{FF2B5EF4-FFF2-40B4-BE49-F238E27FC236}">
                <a16:creationId xmlns:a16="http://schemas.microsoft.com/office/drawing/2014/main" id="{629613BF-8A5A-4C39-3F8B-17723ADE0C25}"/>
              </a:ext>
            </a:extLst>
          </p:cNvPr>
          <p:cNvSpPr txBox="1"/>
          <p:nvPr/>
        </p:nvSpPr>
        <p:spPr>
          <a:xfrm>
            <a:off x="2676659" y="2528702"/>
            <a:ext cx="7224716" cy="1323439"/>
          </a:xfrm>
          <a:prstGeom prst="rect">
            <a:avLst/>
          </a:prstGeom>
          <a:noFill/>
          <a:ln>
            <a:noFill/>
          </a:ln>
        </p:spPr>
        <p:txBody>
          <a:bodyPr wrap="square" rtlCol="0">
            <a:spAutoFit/>
          </a:bodyPr>
          <a:lstStyle/>
          <a:p>
            <a:r>
              <a:rPr kumimoji="1" lang="ja-JP" altLang="en-US" sz="1000" dirty="0">
                <a:latin typeface="+mn-ea"/>
              </a:rPr>
              <a:t>□  </a:t>
            </a:r>
            <a:r>
              <a:rPr kumimoji="1" lang="en-US" altLang="ja-JP" sz="1000" spc="-20" dirty="0">
                <a:latin typeface="+mn-ea"/>
              </a:rPr>
              <a:t>【</a:t>
            </a:r>
            <a:r>
              <a:rPr kumimoji="1" lang="ja-JP" altLang="en-US" sz="1000" spc="-20" dirty="0">
                <a:latin typeface="+mn-ea"/>
              </a:rPr>
              <a:t>地域雇用</a:t>
            </a:r>
            <a:r>
              <a:rPr kumimoji="1" lang="en-US" altLang="ja-JP" sz="1000" spc="-20" dirty="0">
                <a:latin typeface="+mn-ea"/>
              </a:rPr>
              <a:t>】</a:t>
            </a:r>
            <a:r>
              <a:rPr kumimoji="1" lang="ja-JP" altLang="en-US" sz="1000" spc="-20" dirty="0">
                <a:latin typeface="+mn-ea"/>
              </a:rPr>
              <a:t>検討対象となる企業が破綻した場合、地域雇用に大きな影響がでるか？は大きな判断材料と言える。</a:t>
            </a:r>
            <a:endParaRPr kumimoji="1" lang="en-US" altLang="ja-JP" sz="1000" spc="-20" dirty="0">
              <a:latin typeface="+mn-ea"/>
            </a:endParaRPr>
          </a:p>
          <a:p>
            <a:r>
              <a:rPr kumimoji="1" lang="ja-JP" altLang="en-US" sz="1000" spc="-30" dirty="0">
                <a:latin typeface="+mn-ea"/>
              </a:rPr>
              <a:t>　　</a:t>
            </a:r>
            <a:r>
              <a:rPr kumimoji="1" lang="ja-JP" altLang="en-US" sz="1000" spc="-10" dirty="0">
                <a:latin typeface="+mn-ea"/>
              </a:rPr>
              <a:t>失業者の発生だけではなく、他地域の同業他社等への再雇用等、地域経済から現役世代の人口が流出してしまう</a:t>
            </a:r>
            <a:endParaRPr kumimoji="1" lang="en-US" altLang="ja-JP" sz="1000" spc="-10" dirty="0">
              <a:latin typeface="+mn-ea"/>
            </a:endParaRPr>
          </a:p>
          <a:p>
            <a:r>
              <a:rPr kumimoji="1" lang="ja-JP" altLang="en-US" sz="1000" spc="-10" dirty="0">
                <a:latin typeface="+mn-ea"/>
              </a:rPr>
              <a:t>　　ことも、少子高齢化が進む非都市圏では重要である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連鎖倒産</a:t>
            </a:r>
            <a:r>
              <a:rPr kumimoji="1" lang="en-US" altLang="ja-JP" sz="1000" dirty="0">
                <a:latin typeface="+mn-ea"/>
              </a:rPr>
              <a:t>】</a:t>
            </a:r>
            <a:r>
              <a:rPr kumimoji="1" lang="ja-JP" altLang="en-US" sz="1000" spc="-10" dirty="0">
                <a:latin typeface="+mn-ea"/>
              </a:rPr>
              <a:t>検討対象となる企業が破綻した場合、地域企業の取引先にどの程度影響がでるかも大きな判断</a:t>
            </a:r>
            <a:r>
              <a:rPr kumimoji="1" lang="ja-JP" altLang="en-US" sz="1000" spc="10" dirty="0">
                <a:latin typeface="+mn-ea"/>
              </a:rPr>
              <a:t>材料</a:t>
            </a:r>
            <a:endParaRPr kumimoji="1" lang="en-US" altLang="ja-JP" sz="1000" spc="10" dirty="0">
              <a:latin typeface="+mn-ea"/>
            </a:endParaRPr>
          </a:p>
          <a:p>
            <a:r>
              <a:rPr kumimoji="1" lang="ja-JP" altLang="en-US" sz="1000" spc="10" dirty="0">
                <a:latin typeface="+mn-ea"/>
              </a:rPr>
              <a:t>　　</a:t>
            </a:r>
            <a:r>
              <a:rPr kumimoji="1" lang="ja-JP" altLang="en-US" sz="1000" spc="30" dirty="0">
                <a:latin typeface="+mn-ea"/>
              </a:rPr>
              <a:t>といえる。特に、経営窮境が長期化傾向にある企業は、</a:t>
            </a:r>
            <a:r>
              <a:rPr kumimoji="1" lang="ja-JP" altLang="en-US" sz="1000" spc="20" dirty="0">
                <a:latin typeface="+mn-ea"/>
              </a:rPr>
              <a:t>仕入債務の長期化・分割化を実施しているケースも</a:t>
            </a:r>
            <a:r>
              <a:rPr kumimoji="1" lang="ja-JP" altLang="en-US" sz="1000" spc="10" dirty="0">
                <a:latin typeface="+mn-ea"/>
              </a:rPr>
              <a:t>　　　　　　</a:t>
            </a:r>
            <a:endParaRPr kumimoji="1" lang="en-US" altLang="ja-JP" sz="1000" spc="10" dirty="0">
              <a:latin typeface="+mn-ea"/>
            </a:endParaRPr>
          </a:p>
          <a:p>
            <a:r>
              <a:rPr kumimoji="1" lang="ja-JP" altLang="en-US" sz="1000" spc="10" dirty="0">
                <a:latin typeface="+mn-ea"/>
              </a:rPr>
              <a:t>　　</a:t>
            </a:r>
            <a:r>
              <a:rPr kumimoji="1" lang="ja-JP" altLang="en-US" sz="1000" spc="-40" dirty="0">
                <a:latin typeface="+mn-ea"/>
              </a:rPr>
              <a:t>少なくないので注視が必要である。法的整理と異なり、</a:t>
            </a:r>
            <a:r>
              <a:rPr kumimoji="1" lang="ja-JP" altLang="en-US" sz="1000" spc="-30" dirty="0">
                <a:latin typeface="+mn-ea"/>
              </a:rPr>
              <a:t>削減対象が金融債権に集中する抜本再生では、取引先企業</a:t>
            </a:r>
            <a:endParaRPr kumimoji="1" lang="en-US" altLang="ja-JP" sz="1000" spc="-30" dirty="0">
              <a:latin typeface="+mn-ea"/>
            </a:endParaRPr>
          </a:p>
          <a:p>
            <a:r>
              <a:rPr kumimoji="1" lang="ja-JP" altLang="en-US" sz="1000" spc="-30" dirty="0">
                <a:latin typeface="+mn-ea"/>
              </a:rPr>
              <a:t>　　</a:t>
            </a:r>
            <a:r>
              <a:rPr kumimoji="1" lang="ja-JP" altLang="en-US" sz="1000" spc="-10" dirty="0" err="1">
                <a:latin typeface="+mn-ea"/>
              </a:rPr>
              <a:t>への</a:t>
            </a:r>
            <a:r>
              <a:rPr kumimoji="1" lang="ja-JP" altLang="en-US" sz="1000" spc="-10" dirty="0">
                <a:latin typeface="+mn-ea"/>
              </a:rPr>
              <a:t>影響を最大限に防ぐ場合もある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地域機能</a:t>
            </a:r>
            <a:r>
              <a:rPr kumimoji="1" lang="en-US" altLang="ja-JP" sz="1000" dirty="0">
                <a:latin typeface="+mn-ea"/>
              </a:rPr>
              <a:t>】</a:t>
            </a:r>
            <a:r>
              <a:rPr kumimoji="1" lang="ja-JP" altLang="en-US" sz="1000" spc="-10" dirty="0">
                <a:latin typeface="+mn-ea"/>
              </a:rPr>
              <a:t>地域で唯一の生活・介護・医療インフラ維持の機能を担っているなどの視点も判断には重要となる</a:t>
            </a:r>
            <a:endParaRPr kumimoji="1" lang="en-US" altLang="ja-JP" sz="1000" spc="-10" dirty="0">
              <a:latin typeface="+mn-ea"/>
            </a:endParaRPr>
          </a:p>
        </p:txBody>
      </p:sp>
      <p:grpSp>
        <p:nvGrpSpPr>
          <p:cNvPr id="76" name="グループ化 75">
            <a:extLst>
              <a:ext uri="{FF2B5EF4-FFF2-40B4-BE49-F238E27FC236}">
                <a16:creationId xmlns:a16="http://schemas.microsoft.com/office/drawing/2014/main" id="{F18BEF6A-939F-31E7-375A-C69364FC068E}"/>
              </a:ext>
            </a:extLst>
          </p:cNvPr>
          <p:cNvGrpSpPr/>
          <p:nvPr/>
        </p:nvGrpSpPr>
        <p:grpSpPr>
          <a:xfrm>
            <a:off x="-17643" y="4089085"/>
            <a:ext cx="2987220" cy="1158471"/>
            <a:chOff x="-90213" y="4089085"/>
            <a:chExt cx="2987220" cy="1158471"/>
          </a:xfrm>
        </p:grpSpPr>
        <p:grpSp>
          <p:nvGrpSpPr>
            <p:cNvPr id="77" name="グループ化 76">
              <a:extLst>
                <a:ext uri="{FF2B5EF4-FFF2-40B4-BE49-F238E27FC236}">
                  <a16:creationId xmlns:a16="http://schemas.microsoft.com/office/drawing/2014/main" id="{0F75DD81-7FF2-CF00-CD50-CDE8C9C76231}"/>
                </a:ext>
              </a:extLst>
            </p:cNvPr>
            <p:cNvGrpSpPr/>
            <p:nvPr/>
          </p:nvGrpSpPr>
          <p:grpSpPr>
            <a:xfrm>
              <a:off x="706257" y="4089085"/>
              <a:ext cx="2190750" cy="1158471"/>
              <a:chOff x="691832" y="3893200"/>
              <a:chExt cx="2190750" cy="1158471"/>
            </a:xfrm>
          </p:grpSpPr>
          <p:sp>
            <p:nvSpPr>
              <p:cNvPr id="79" name="四角形: 角を丸くする 32">
                <a:extLst>
                  <a:ext uri="{FF2B5EF4-FFF2-40B4-BE49-F238E27FC236}">
                    <a16:creationId xmlns:a16="http://schemas.microsoft.com/office/drawing/2014/main" id="{98094242-FE0F-6FEE-3DFB-92F95E94440F}"/>
                  </a:ext>
                </a:extLst>
              </p:cNvPr>
              <p:cNvSpPr/>
              <p:nvPr/>
            </p:nvSpPr>
            <p:spPr>
              <a:xfrm>
                <a:off x="1053411" y="3893200"/>
                <a:ext cx="1499476" cy="1158471"/>
              </a:xfrm>
              <a:prstGeom prst="roundRect">
                <a:avLst>
                  <a:gd name="adj" fmla="val 4902"/>
                </a:avLst>
              </a:prstGeom>
              <a:solidFill>
                <a:srgbClr val="92D050">
                  <a:alpha val="10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80" name="テキスト ボックス 79">
                <a:extLst>
                  <a:ext uri="{FF2B5EF4-FFF2-40B4-BE49-F238E27FC236}">
                    <a16:creationId xmlns:a16="http://schemas.microsoft.com/office/drawing/2014/main" id="{EAFDC2E2-0B9F-6E02-C889-6AAC569F199C}"/>
                  </a:ext>
                </a:extLst>
              </p:cNvPr>
              <p:cNvSpPr txBox="1"/>
              <p:nvPr/>
            </p:nvSpPr>
            <p:spPr>
              <a:xfrm>
                <a:off x="841957" y="4218364"/>
                <a:ext cx="1910820" cy="677108"/>
              </a:xfrm>
              <a:prstGeom prst="rect">
                <a:avLst/>
              </a:prstGeom>
              <a:noFill/>
            </p:spPr>
            <p:txBody>
              <a:bodyPr wrap="square" rtlCol="0">
                <a:spAutoFit/>
              </a:bodyPr>
              <a:lstStyle/>
              <a:p>
                <a:pPr algn="ctr"/>
                <a:r>
                  <a:rPr kumimoji="1" lang="ja-JP" altLang="en-US" sz="2400" b="1" dirty="0">
                    <a:latin typeface="+mn-ea"/>
                  </a:rPr>
                  <a:t>決別</a:t>
                </a:r>
                <a:endParaRPr kumimoji="1" lang="en-US" altLang="ja-JP" sz="2400" b="1" dirty="0">
                  <a:latin typeface="+mn-ea"/>
                </a:endParaRPr>
              </a:p>
              <a:p>
                <a:pPr algn="ctr"/>
                <a:r>
                  <a:rPr kumimoji="1" lang="ja-JP" altLang="en-US" sz="1400" b="1" dirty="0">
                    <a:latin typeface="+mn-ea"/>
                  </a:rPr>
                  <a:t>できるか？</a:t>
                </a:r>
              </a:p>
            </p:txBody>
          </p:sp>
          <p:sp>
            <p:nvSpPr>
              <p:cNvPr id="81" name="テキスト ボックス 80">
                <a:extLst>
                  <a:ext uri="{FF2B5EF4-FFF2-40B4-BE49-F238E27FC236}">
                    <a16:creationId xmlns:a16="http://schemas.microsoft.com/office/drawing/2014/main" id="{3ED7168C-A938-1734-08EF-D204192F3462}"/>
                  </a:ext>
                </a:extLst>
              </p:cNvPr>
              <p:cNvSpPr txBox="1"/>
              <p:nvPr/>
            </p:nvSpPr>
            <p:spPr>
              <a:xfrm>
                <a:off x="691832" y="4014113"/>
                <a:ext cx="2190750" cy="307777"/>
              </a:xfrm>
              <a:prstGeom prst="rect">
                <a:avLst/>
              </a:prstGeom>
              <a:noFill/>
            </p:spPr>
            <p:txBody>
              <a:bodyPr wrap="square" rtlCol="0">
                <a:spAutoFit/>
              </a:bodyPr>
              <a:lstStyle/>
              <a:p>
                <a:pPr algn="ctr"/>
                <a:r>
                  <a:rPr kumimoji="1" lang="ja-JP" altLang="en-US" sz="1400" b="1" dirty="0">
                    <a:latin typeface="+mn-ea"/>
                  </a:rPr>
                  <a:t>過去の失敗と</a:t>
                </a:r>
              </a:p>
            </p:txBody>
          </p:sp>
        </p:grpSp>
        <p:sp>
          <p:nvSpPr>
            <p:cNvPr id="78" name="テキスト ボックス 77">
              <a:extLst>
                <a:ext uri="{FF2B5EF4-FFF2-40B4-BE49-F238E27FC236}">
                  <a16:creationId xmlns:a16="http://schemas.microsoft.com/office/drawing/2014/main" id="{AEA3D4D8-408F-A109-8DC0-0374DE30E90F}"/>
                </a:ext>
              </a:extLst>
            </p:cNvPr>
            <p:cNvSpPr txBox="1"/>
            <p:nvPr/>
          </p:nvSpPr>
          <p:spPr>
            <a:xfrm>
              <a:off x="-90213" y="4235230"/>
              <a:ext cx="126587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grpSp>
      <p:sp>
        <p:nvSpPr>
          <p:cNvPr id="82" name="テキスト ボックス 81">
            <a:extLst>
              <a:ext uri="{FF2B5EF4-FFF2-40B4-BE49-F238E27FC236}">
                <a16:creationId xmlns:a16="http://schemas.microsoft.com/office/drawing/2014/main" id="{6ED035F0-962E-7920-BD3C-CD3124071156}"/>
              </a:ext>
            </a:extLst>
          </p:cNvPr>
          <p:cNvSpPr txBox="1"/>
          <p:nvPr/>
        </p:nvSpPr>
        <p:spPr>
          <a:xfrm>
            <a:off x="2676659" y="4087094"/>
            <a:ext cx="7224716" cy="1169551"/>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過去の経営窮境の原因である、ヒト・モノ・カネと決別できるかはかなり重要な要素になる。例えば本業と</a:t>
            </a:r>
            <a:endParaRPr kumimoji="1" lang="en-US" altLang="ja-JP" sz="1000" spc="20" dirty="0">
              <a:latin typeface="+mn-ea"/>
            </a:endParaRPr>
          </a:p>
          <a:p>
            <a:r>
              <a:rPr kumimoji="1" lang="ja-JP" altLang="en-US" sz="1000" dirty="0">
                <a:latin typeface="+mn-ea"/>
              </a:rPr>
              <a:t>　　関係のない投資の失敗に関わる巨額な債務が、大きな負担になっている場合もある</a:t>
            </a:r>
            <a:endParaRPr kumimoji="1" lang="en-US" altLang="ja-JP" sz="1000" dirty="0">
              <a:latin typeface="+mn-ea"/>
            </a:endParaRPr>
          </a:p>
          <a:p>
            <a:r>
              <a:rPr kumimoji="1" lang="ja-JP" altLang="en-US" sz="1000" dirty="0">
                <a:latin typeface="+mn-ea"/>
              </a:rPr>
              <a:t>□　</a:t>
            </a:r>
            <a:r>
              <a:rPr kumimoji="1" lang="ja-JP" altLang="en-US" sz="1000" spc="10" dirty="0">
                <a:latin typeface="+mn-ea"/>
              </a:rPr>
              <a:t>場合によっては、過去の大きな失敗を誘引してしまった経営陣の退陣等も視野に入る。抜本再生を伴う新たな</a:t>
            </a:r>
            <a:endParaRPr kumimoji="1" lang="en-US" altLang="ja-JP" sz="1000" spc="10" dirty="0">
              <a:latin typeface="+mn-ea"/>
            </a:endParaRPr>
          </a:p>
          <a:p>
            <a:r>
              <a:rPr kumimoji="1" lang="ja-JP" altLang="en-US" sz="1000" spc="10" dirty="0">
                <a:latin typeface="+mn-ea"/>
              </a:rPr>
              <a:t>　　出発をするわけであり、責任の所在を不明瞭にして、社員に大きな不満が残っては、全社一丸の会社の再建を</a:t>
            </a:r>
            <a:endParaRPr kumimoji="1" lang="en-US" altLang="ja-JP" sz="1000" spc="10" dirty="0">
              <a:latin typeface="+mn-ea"/>
            </a:endParaRPr>
          </a:p>
          <a:p>
            <a:r>
              <a:rPr kumimoji="1" lang="ja-JP" altLang="en-US" sz="1000" spc="10" dirty="0">
                <a:latin typeface="+mn-ea"/>
              </a:rPr>
              <a:t>　　進めることは難しいといえる</a:t>
            </a:r>
            <a:endParaRPr kumimoji="1" lang="en-US" altLang="ja-JP" sz="1000" spc="10" dirty="0">
              <a:latin typeface="+mn-ea"/>
            </a:endParaRPr>
          </a:p>
          <a:p>
            <a:r>
              <a:rPr kumimoji="1" lang="ja-JP" altLang="en-US" sz="1000" dirty="0">
                <a:latin typeface="+mn-ea"/>
              </a:rPr>
              <a:t>□　</a:t>
            </a:r>
            <a:r>
              <a:rPr kumimoji="1" lang="ja-JP" altLang="en-US" sz="1000" spc="10" dirty="0">
                <a:latin typeface="+mn-ea"/>
              </a:rPr>
              <a:t>地域企業には一族経営が多いが、一族・遠戚への不労所得に近い報酬や、相場に見合わない一族所有の資産等</a:t>
            </a:r>
            <a:endParaRPr kumimoji="1" lang="en-US" altLang="ja-JP" sz="1000" spc="10" dirty="0">
              <a:latin typeface="+mn-ea"/>
            </a:endParaRPr>
          </a:p>
          <a:p>
            <a:r>
              <a:rPr kumimoji="1" lang="ja-JP" altLang="en-US" sz="1000" spc="10" dirty="0">
                <a:latin typeface="+mn-ea"/>
              </a:rPr>
              <a:t>　　</a:t>
            </a:r>
            <a:r>
              <a:rPr kumimoji="1" lang="ja-JP" altLang="en-US" sz="1000" spc="10" dirty="0" err="1">
                <a:latin typeface="+mn-ea"/>
              </a:rPr>
              <a:t>への</a:t>
            </a:r>
            <a:r>
              <a:rPr kumimoji="1" lang="ja-JP" altLang="en-US" sz="1000" spc="10" dirty="0">
                <a:latin typeface="+mn-ea"/>
              </a:rPr>
              <a:t>賃借料の支払い等も、決別すべき重要なポイントになることもあり、経営者の覚悟が問われる</a:t>
            </a:r>
            <a:endParaRPr kumimoji="1" lang="en-US" altLang="ja-JP" sz="1000" spc="10" dirty="0">
              <a:latin typeface="+mn-ea"/>
            </a:endParaRPr>
          </a:p>
        </p:txBody>
      </p:sp>
      <p:sp>
        <p:nvSpPr>
          <p:cNvPr id="83" name="テキスト ボックス 82">
            <a:extLst>
              <a:ext uri="{FF2B5EF4-FFF2-40B4-BE49-F238E27FC236}">
                <a16:creationId xmlns:a16="http://schemas.microsoft.com/office/drawing/2014/main" id="{EA1D2314-2DF9-C7CC-6B84-8CEA4359E9DA}"/>
              </a:ext>
            </a:extLst>
          </p:cNvPr>
          <p:cNvSpPr txBox="1"/>
          <p:nvPr/>
        </p:nvSpPr>
        <p:spPr>
          <a:xfrm>
            <a:off x="2681336" y="5449708"/>
            <a:ext cx="7224716" cy="1169551"/>
          </a:xfrm>
          <a:prstGeom prst="rect">
            <a:avLst/>
          </a:prstGeom>
          <a:noFill/>
          <a:ln>
            <a:noFill/>
          </a:ln>
        </p:spPr>
        <p:txBody>
          <a:bodyPr wrap="square" rtlCol="0">
            <a:spAutoFit/>
          </a:bodyPr>
          <a:lstStyle/>
          <a:p>
            <a:r>
              <a:rPr kumimoji="1" lang="ja-JP" altLang="en-US" sz="1000" dirty="0">
                <a:latin typeface="+mn-ea"/>
              </a:rPr>
              <a:t>□    抜本再生は、金利負担の低減等には一定の効果を発揮するが、それ単体で売上や損益を直接的に改善する効果</a:t>
            </a:r>
            <a:endParaRPr kumimoji="1" lang="en-US" altLang="ja-JP" sz="1000" dirty="0">
              <a:latin typeface="+mn-ea"/>
            </a:endParaRPr>
          </a:p>
          <a:p>
            <a:r>
              <a:rPr kumimoji="1" lang="ja-JP" altLang="en-US" sz="1000" dirty="0">
                <a:latin typeface="+mn-ea"/>
              </a:rPr>
              <a:t>　　は決して大きいわけではない</a:t>
            </a:r>
            <a:endParaRPr kumimoji="1" lang="en-US" altLang="ja-JP" sz="1000" dirty="0">
              <a:latin typeface="+mn-ea"/>
            </a:endParaRPr>
          </a:p>
          <a:p>
            <a:r>
              <a:rPr kumimoji="1" lang="ja-JP" altLang="en-US" sz="1000" dirty="0">
                <a:latin typeface="+mn-ea"/>
              </a:rPr>
              <a:t>□　</a:t>
            </a:r>
            <a:r>
              <a:rPr kumimoji="1" lang="ja-JP" altLang="en-US" sz="1000" spc="-20" dirty="0">
                <a:latin typeface="+mn-ea"/>
              </a:rPr>
              <a:t>抜本再生のような大きな金融支援を実施することにはリスクも伴う。抜本再生手法を用いることで、企業の損益</a:t>
            </a:r>
            <a:endParaRPr kumimoji="1" lang="en-US" altLang="ja-JP" sz="1000" spc="-20" dirty="0">
              <a:latin typeface="+mn-ea"/>
            </a:endParaRPr>
          </a:p>
          <a:p>
            <a:r>
              <a:rPr kumimoji="1" lang="ja-JP" altLang="en-US" sz="1000" spc="-20" dirty="0">
                <a:latin typeface="+mn-ea"/>
              </a:rPr>
              <a:t>　　が具体的に改善に進む「環境」が整うかという視点が判断には重要になる</a:t>
            </a:r>
            <a:endParaRPr kumimoji="1" lang="en-US" altLang="ja-JP" sz="1000" spc="-20" dirty="0">
              <a:latin typeface="+mn-ea"/>
            </a:endParaRPr>
          </a:p>
          <a:p>
            <a:r>
              <a:rPr kumimoji="1" lang="ja-JP" altLang="en-US" sz="1000" dirty="0">
                <a:latin typeface="+mn-ea"/>
              </a:rPr>
              <a:t>□　特に債権放棄等では、スポンサーの優れた経営力や財務能力、信用力等を基軸とした販路拡大や仕入コストの</a:t>
            </a:r>
            <a:endParaRPr kumimoji="1" lang="en-US" altLang="ja-JP" sz="1000" dirty="0">
              <a:latin typeface="+mn-ea"/>
            </a:endParaRPr>
          </a:p>
          <a:p>
            <a:r>
              <a:rPr kumimoji="1" lang="ja-JP" altLang="en-US" sz="1000" dirty="0">
                <a:latin typeface="+mn-ea"/>
              </a:rPr>
              <a:t>　　削減等を可能とした損益改善効果が見込まれるかという点も注視が必要</a:t>
            </a:r>
            <a:endParaRPr kumimoji="1" lang="en-US" altLang="ja-JP" sz="1000" dirty="0">
              <a:latin typeface="+mn-ea"/>
            </a:endParaRPr>
          </a:p>
          <a:p>
            <a:r>
              <a:rPr kumimoji="1" lang="ja-JP" altLang="en-US" sz="1000" dirty="0">
                <a:latin typeface="+mn-ea"/>
              </a:rPr>
              <a:t>□　財務リストラを行っても、その後の企業の継続性・成長性に寄与しなければ用いる意味は薄れる</a:t>
            </a:r>
            <a:endParaRPr kumimoji="1" lang="en-US" altLang="ja-JP" sz="1000" dirty="0">
              <a:latin typeface="+mn-ea"/>
            </a:endParaRPr>
          </a:p>
        </p:txBody>
      </p:sp>
      <p:sp>
        <p:nvSpPr>
          <p:cNvPr id="10" name="スライド番号プレースホルダー 9"/>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68</a:t>
            </a:fld>
            <a:endParaRPr kumimoji="1" lang="ja-JP" altLang="en-US"/>
          </a:p>
        </p:txBody>
      </p:sp>
      <p:sp>
        <p:nvSpPr>
          <p:cNvPr id="42" name="正方形/長方形 41">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44" name="テキスト ボックス 43">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３</a:t>
            </a:r>
            <a:endParaRPr kumimoji="1" lang="ja-JP" altLang="en-US" sz="2800" b="1" u="sng" dirty="0">
              <a:latin typeface="+mn-ea"/>
            </a:endParaRPr>
          </a:p>
        </p:txBody>
      </p:sp>
      <p:cxnSp>
        <p:nvCxnSpPr>
          <p:cNvPr id="45" name="直線コネクタ 44">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抜本再生に踏む込むべき判断分岐点</a:t>
            </a:r>
          </a:p>
        </p:txBody>
      </p:sp>
      <p:sp>
        <p:nvSpPr>
          <p:cNvPr id="47" name="テキスト ボックス 46">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「どのような会社」に抜本再生手法を用いるべきか？という目利きのポイントを、いくつかの視点からまとめます。</a:t>
            </a:r>
            <a:endParaRPr kumimoji="1" lang="en-US" altLang="ja-JP" sz="1000" dirty="0"/>
          </a:p>
        </p:txBody>
      </p:sp>
      <p:cxnSp>
        <p:nvCxnSpPr>
          <p:cNvPr id="48" name="直線コネクタ 4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5C947334-549F-5DE6-399B-AB6B7785A5B6}"/>
              </a:ext>
            </a:extLst>
          </p:cNvPr>
          <p:cNvCxnSpPr>
            <a:cxnSpLocks/>
          </p:cNvCxnSpPr>
          <p:nvPr/>
        </p:nvCxnSpPr>
        <p:spPr>
          <a:xfrm>
            <a:off x="93000" y="244651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5C947334-549F-5DE6-399B-AB6B7785A5B6}"/>
              </a:ext>
            </a:extLst>
          </p:cNvPr>
          <p:cNvCxnSpPr>
            <a:cxnSpLocks/>
          </p:cNvCxnSpPr>
          <p:nvPr/>
        </p:nvCxnSpPr>
        <p:spPr>
          <a:xfrm>
            <a:off x="93000" y="392301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5C947334-549F-5DE6-399B-AB6B7785A5B6}"/>
              </a:ext>
            </a:extLst>
          </p:cNvPr>
          <p:cNvCxnSpPr>
            <a:cxnSpLocks/>
          </p:cNvCxnSpPr>
          <p:nvPr/>
        </p:nvCxnSpPr>
        <p:spPr>
          <a:xfrm>
            <a:off x="93000" y="534912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82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8872879" cy="492443"/>
          </a:xfrm>
          <a:prstGeom prst="rect">
            <a:avLst/>
          </a:prstGeom>
          <a:noFill/>
        </p:spPr>
        <p:txBody>
          <a:bodyPr wrap="square" rtlCol="0">
            <a:spAutoFit/>
          </a:bodyPr>
          <a:lstStyle/>
          <a:p>
            <a:r>
              <a:rPr kumimoji="1" lang="ja-JP" altLang="en-US" sz="2600" b="1" u="sng" dirty="0">
                <a:latin typeface="+mn-ea"/>
              </a:rPr>
              <a:t>事業者支援における初動のイメージ</a:t>
            </a:r>
            <a:endParaRPr kumimoji="1" lang="en-US" altLang="ja-JP" b="1" u="sng" dirty="0">
              <a:latin typeface="+mn-ea"/>
            </a:endParaRPr>
          </a:p>
        </p:txBody>
      </p:sp>
      <p:sp>
        <p:nvSpPr>
          <p:cNvPr id="37" name="テキスト ボックス 36">
            <a:extLst>
              <a:ext uri="{FF2B5EF4-FFF2-40B4-BE49-F238E27FC236}">
                <a16:creationId xmlns:a16="http://schemas.microsoft.com/office/drawing/2014/main" id="{8113D595-3964-2C36-6F63-AA36066BD432}"/>
              </a:ext>
            </a:extLst>
          </p:cNvPr>
          <p:cNvSpPr txBox="1"/>
          <p:nvPr/>
        </p:nvSpPr>
        <p:spPr>
          <a:xfrm>
            <a:off x="166289" y="1010205"/>
            <a:ext cx="9498895" cy="4462760"/>
          </a:xfrm>
          <a:prstGeom prst="rect">
            <a:avLst/>
          </a:prstGeom>
          <a:noFill/>
        </p:spPr>
        <p:txBody>
          <a:bodyPr wrap="square" rtlCol="0">
            <a:spAutoFit/>
          </a:bodyPr>
          <a:lstStyle/>
          <a:p>
            <a:r>
              <a:rPr kumimoji="1" lang="ja-JP" altLang="en-US" sz="1200" dirty="0">
                <a:latin typeface="+mn-ea"/>
              </a:rPr>
              <a:t>　　　　　　　　　　　　　　　　　　　　　　</a:t>
            </a:r>
            <a:endParaRPr kumimoji="1" lang="en-US" altLang="ja-JP" sz="1200" b="1" dirty="0">
              <a:latin typeface="+mn-ea"/>
            </a:endParaRPr>
          </a:p>
          <a:p>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p:txBody>
      </p:sp>
      <p:cxnSp>
        <p:nvCxnSpPr>
          <p:cNvPr id="163" name="コネクタ: カギ線 189">
            <a:extLst>
              <a:ext uri="{FF2B5EF4-FFF2-40B4-BE49-F238E27FC236}">
                <a16:creationId xmlns:a16="http://schemas.microsoft.com/office/drawing/2014/main" id="{3754DBA1-5CF2-249E-B7C8-9C0C9AA1A569}"/>
              </a:ext>
            </a:extLst>
          </p:cNvPr>
          <p:cNvCxnSpPr>
            <a:stCxn id="167" idx="3"/>
            <a:endCxn id="222" idx="0"/>
          </p:cNvCxnSpPr>
          <p:nvPr/>
        </p:nvCxnSpPr>
        <p:spPr>
          <a:xfrm flipH="1">
            <a:off x="1466752" y="2469610"/>
            <a:ext cx="7809427" cy="1617200"/>
          </a:xfrm>
          <a:prstGeom prst="bentConnector4">
            <a:avLst>
              <a:gd name="adj1" fmla="val -2927"/>
              <a:gd name="adj2" fmla="val 85953"/>
            </a:avLst>
          </a:prstGeom>
          <a:ln w="4762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グループ化 163">
            <a:extLst>
              <a:ext uri="{FF2B5EF4-FFF2-40B4-BE49-F238E27FC236}">
                <a16:creationId xmlns:a16="http://schemas.microsoft.com/office/drawing/2014/main" id="{1536039D-131E-4E45-68E2-13CA0ED41D5B}"/>
              </a:ext>
            </a:extLst>
          </p:cNvPr>
          <p:cNvGrpSpPr/>
          <p:nvPr/>
        </p:nvGrpSpPr>
        <p:grpSpPr>
          <a:xfrm>
            <a:off x="281995" y="948279"/>
            <a:ext cx="9083657" cy="2776740"/>
            <a:chOff x="87901" y="1640157"/>
            <a:chExt cx="9083657" cy="2776740"/>
          </a:xfrm>
        </p:grpSpPr>
        <p:grpSp>
          <p:nvGrpSpPr>
            <p:cNvPr id="165" name="グループ化 164">
              <a:extLst>
                <a:ext uri="{FF2B5EF4-FFF2-40B4-BE49-F238E27FC236}">
                  <a16:creationId xmlns:a16="http://schemas.microsoft.com/office/drawing/2014/main" id="{A6A1255C-CD6B-4E21-B78D-A63E3114FD66}"/>
                </a:ext>
              </a:extLst>
            </p:cNvPr>
            <p:cNvGrpSpPr/>
            <p:nvPr/>
          </p:nvGrpSpPr>
          <p:grpSpPr>
            <a:xfrm>
              <a:off x="642451" y="2064572"/>
              <a:ext cx="8275916" cy="1686205"/>
              <a:chOff x="642451" y="2064572"/>
              <a:chExt cx="8275916" cy="1686205"/>
            </a:xfrm>
          </p:grpSpPr>
          <p:grpSp>
            <p:nvGrpSpPr>
              <p:cNvPr id="173" name="グループ化 172">
                <a:extLst>
                  <a:ext uri="{FF2B5EF4-FFF2-40B4-BE49-F238E27FC236}">
                    <a16:creationId xmlns:a16="http://schemas.microsoft.com/office/drawing/2014/main" id="{6F5B9B00-C1E7-8EDB-569D-E4B5313C60F0}"/>
                  </a:ext>
                </a:extLst>
              </p:cNvPr>
              <p:cNvGrpSpPr/>
              <p:nvPr/>
            </p:nvGrpSpPr>
            <p:grpSpPr>
              <a:xfrm>
                <a:off x="642451" y="2064572"/>
                <a:ext cx="8261631" cy="1342282"/>
                <a:chOff x="185740" y="1971968"/>
                <a:chExt cx="8261631" cy="1342282"/>
              </a:xfrm>
            </p:grpSpPr>
            <p:sp>
              <p:nvSpPr>
                <p:cNvPr id="177" name="矢印: 右 6">
                  <a:extLst>
                    <a:ext uri="{FF2B5EF4-FFF2-40B4-BE49-F238E27FC236}">
                      <a16:creationId xmlns:a16="http://schemas.microsoft.com/office/drawing/2014/main" id="{FF220795-30F3-A10F-F5C0-B8EA10AC967E}"/>
                    </a:ext>
                  </a:extLst>
                </p:cNvPr>
                <p:cNvSpPr/>
                <p:nvPr/>
              </p:nvSpPr>
              <p:spPr>
                <a:xfrm>
                  <a:off x="2640793" y="2509003"/>
                  <a:ext cx="409575" cy="67627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8" name="グループ化 177">
                  <a:extLst>
                    <a:ext uri="{FF2B5EF4-FFF2-40B4-BE49-F238E27FC236}">
                      <a16:creationId xmlns:a16="http://schemas.microsoft.com/office/drawing/2014/main" id="{9EADD840-2CB9-BE57-9396-2B484D72345B}"/>
                    </a:ext>
                  </a:extLst>
                </p:cNvPr>
                <p:cNvGrpSpPr/>
                <p:nvPr/>
              </p:nvGrpSpPr>
              <p:grpSpPr>
                <a:xfrm>
                  <a:off x="1412078" y="2343150"/>
                  <a:ext cx="1271585" cy="971100"/>
                  <a:chOff x="1412078" y="2343150"/>
                  <a:chExt cx="1271585" cy="971100"/>
                </a:xfrm>
              </p:grpSpPr>
              <p:sp>
                <p:nvSpPr>
                  <p:cNvPr id="210" name="四角形: 角を丸くする 4">
                    <a:extLst>
                      <a:ext uri="{FF2B5EF4-FFF2-40B4-BE49-F238E27FC236}">
                        <a16:creationId xmlns:a16="http://schemas.microsoft.com/office/drawing/2014/main" id="{245DCE75-46C4-C1DD-08B7-973B412A9186}"/>
                      </a:ext>
                    </a:extLst>
                  </p:cNvPr>
                  <p:cNvSpPr/>
                  <p:nvPr/>
                </p:nvSpPr>
                <p:spPr>
                  <a:xfrm>
                    <a:off x="1445413" y="2343150"/>
                    <a:ext cx="1081085" cy="971100"/>
                  </a:xfrm>
                  <a:prstGeom prst="roundRect">
                    <a:avLst>
                      <a:gd name="adj" fmla="val 6061"/>
                    </a:avLst>
                  </a:prstGeom>
                  <a:solidFill>
                    <a:schemeClr val="accent5">
                      <a:lumMod val="60000"/>
                      <a:lumOff val="40000"/>
                      <a:alpha val="10000"/>
                    </a:schemeClr>
                  </a:solidFill>
                  <a:ln w="66675">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テキスト ボックス 210">
                    <a:extLst>
                      <a:ext uri="{FF2B5EF4-FFF2-40B4-BE49-F238E27FC236}">
                        <a16:creationId xmlns:a16="http://schemas.microsoft.com/office/drawing/2014/main" id="{F3CCEA98-2239-2895-5B0B-512CE28DD254}"/>
                      </a:ext>
                    </a:extLst>
                  </p:cNvPr>
                  <p:cNvSpPr txBox="1"/>
                  <p:nvPr/>
                </p:nvSpPr>
                <p:spPr>
                  <a:xfrm>
                    <a:off x="1431123"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訪問後の</a:t>
                    </a:r>
                  </a:p>
                </p:txBody>
              </p:sp>
              <p:sp>
                <p:nvSpPr>
                  <p:cNvPr id="212" name="テキスト ボックス 211">
                    <a:extLst>
                      <a:ext uri="{FF2B5EF4-FFF2-40B4-BE49-F238E27FC236}">
                        <a16:creationId xmlns:a16="http://schemas.microsoft.com/office/drawing/2014/main" id="{1E154FA1-D905-24BF-70EC-0D543BC98631}"/>
                      </a:ext>
                    </a:extLst>
                  </p:cNvPr>
                  <p:cNvSpPr txBox="1"/>
                  <p:nvPr/>
                </p:nvSpPr>
                <p:spPr>
                  <a:xfrm>
                    <a:off x="1445413" y="2587732"/>
                    <a:ext cx="1238250"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着眼点</a:t>
                    </a:r>
                  </a:p>
                </p:txBody>
              </p:sp>
              <p:sp>
                <p:nvSpPr>
                  <p:cNvPr id="213" name="テキスト ボックス 212">
                    <a:extLst>
                      <a:ext uri="{FF2B5EF4-FFF2-40B4-BE49-F238E27FC236}">
                        <a16:creationId xmlns:a16="http://schemas.microsoft.com/office/drawing/2014/main" id="{E5D10614-FD07-DD50-9A45-E6344A5D465F}"/>
                      </a:ext>
                    </a:extLst>
                  </p:cNvPr>
                  <p:cNvSpPr txBox="1"/>
                  <p:nvPr/>
                </p:nvSpPr>
                <p:spPr>
                  <a:xfrm>
                    <a:off x="1412078"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整理</a:t>
                    </a:r>
                  </a:p>
                </p:txBody>
              </p:sp>
            </p:grpSp>
            <p:grpSp>
              <p:nvGrpSpPr>
                <p:cNvPr id="179" name="グループ化 178">
                  <a:extLst>
                    <a:ext uri="{FF2B5EF4-FFF2-40B4-BE49-F238E27FC236}">
                      <a16:creationId xmlns:a16="http://schemas.microsoft.com/office/drawing/2014/main" id="{BAAA899F-A051-B4D8-84FB-38ABDCB6D02A}"/>
                    </a:ext>
                  </a:extLst>
                </p:cNvPr>
                <p:cNvGrpSpPr/>
                <p:nvPr/>
              </p:nvGrpSpPr>
              <p:grpSpPr>
                <a:xfrm>
                  <a:off x="185740" y="2343150"/>
                  <a:ext cx="1238250" cy="971100"/>
                  <a:chOff x="185740" y="2343150"/>
                  <a:chExt cx="1238250" cy="971100"/>
                </a:xfrm>
              </p:grpSpPr>
              <p:sp>
                <p:nvSpPr>
                  <p:cNvPr id="206" name="四角形: 角を丸くする 10">
                    <a:extLst>
                      <a:ext uri="{FF2B5EF4-FFF2-40B4-BE49-F238E27FC236}">
                        <a16:creationId xmlns:a16="http://schemas.microsoft.com/office/drawing/2014/main" id="{71572277-0570-BC8A-CE94-822A022C5898}"/>
                      </a:ext>
                    </a:extLst>
                  </p:cNvPr>
                  <p:cNvSpPr/>
                  <p:nvPr/>
                </p:nvSpPr>
                <p:spPr>
                  <a:xfrm>
                    <a:off x="250033" y="2343150"/>
                    <a:ext cx="1081085" cy="971100"/>
                  </a:xfrm>
                  <a:prstGeom prst="roundRect">
                    <a:avLst>
                      <a:gd name="adj" fmla="val 6061"/>
                    </a:avLst>
                  </a:prstGeom>
                  <a:solidFill>
                    <a:schemeClr val="accent5">
                      <a:lumMod val="60000"/>
                      <a:lumOff val="40000"/>
                      <a:alpha val="10000"/>
                    </a:schemeClr>
                  </a:solidFill>
                  <a:ln w="66675">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 name="テキスト ボックス 206">
                    <a:extLst>
                      <a:ext uri="{FF2B5EF4-FFF2-40B4-BE49-F238E27FC236}">
                        <a16:creationId xmlns:a16="http://schemas.microsoft.com/office/drawing/2014/main" id="{876A2185-1B9A-DF22-FEF5-685A104FC3F3}"/>
                      </a:ext>
                    </a:extLst>
                  </p:cNvPr>
                  <p:cNvSpPr txBox="1"/>
                  <p:nvPr/>
                </p:nvSpPr>
                <p:spPr>
                  <a:xfrm>
                    <a:off x="233365"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訪問前の</a:t>
                    </a:r>
                  </a:p>
                </p:txBody>
              </p:sp>
              <p:sp>
                <p:nvSpPr>
                  <p:cNvPr id="208" name="テキスト ボックス 207">
                    <a:extLst>
                      <a:ext uri="{FF2B5EF4-FFF2-40B4-BE49-F238E27FC236}">
                        <a16:creationId xmlns:a16="http://schemas.microsoft.com/office/drawing/2014/main" id="{AE218718-3019-1B67-2FB1-77B59697BA5C}"/>
                      </a:ext>
                    </a:extLst>
                  </p:cNvPr>
                  <p:cNvSpPr txBox="1"/>
                  <p:nvPr/>
                </p:nvSpPr>
                <p:spPr>
                  <a:xfrm>
                    <a:off x="185740" y="2633900"/>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基礎分析</a:t>
                    </a:r>
                  </a:p>
                </p:txBody>
              </p:sp>
              <p:sp>
                <p:nvSpPr>
                  <p:cNvPr id="209" name="テキスト ボックス 208">
                    <a:extLst>
                      <a:ext uri="{FF2B5EF4-FFF2-40B4-BE49-F238E27FC236}">
                        <a16:creationId xmlns:a16="http://schemas.microsoft.com/office/drawing/2014/main" id="{862FA3B7-3BF1-EC5D-0316-47774DFD389B}"/>
                      </a:ext>
                    </a:extLst>
                  </p:cNvPr>
                  <p:cNvSpPr txBox="1"/>
                  <p:nvPr/>
                </p:nvSpPr>
                <p:spPr>
                  <a:xfrm>
                    <a:off x="233365"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のポイント</a:t>
                    </a:r>
                  </a:p>
                </p:txBody>
              </p:sp>
            </p:grpSp>
            <p:grpSp>
              <p:nvGrpSpPr>
                <p:cNvPr id="180" name="グループ化 179">
                  <a:extLst>
                    <a:ext uri="{FF2B5EF4-FFF2-40B4-BE49-F238E27FC236}">
                      <a16:creationId xmlns:a16="http://schemas.microsoft.com/office/drawing/2014/main" id="{4EB73D7B-6703-2A1E-15F8-7C6A573A3C07}"/>
                    </a:ext>
                  </a:extLst>
                </p:cNvPr>
                <p:cNvGrpSpPr/>
                <p:nvPr/>
              </p:nvGrpSpPr>
              <p:grpSpPr>
                <a:xfrm>
                  <a:off x="3081303" y="2343150"/>
                  <a:ext cx="1238250" cy="971100"/>
                  <a:chOff x="3081303" y="2343150"/>
                  <a:chExt cx="1238250" cy="971100"/>
                </a:xfrm>
              </p:grpSpPr>
              <p:sp>
                <p:nvSpPr>
                  <p:cNvPr id="202" name="四角形: 角を丸くする 17">
                    <a:extLst>
                      <a:ext uri="{FF2B5EF4-FFF2-40B4-BE49-F238E27FC236}">
                        <a16:creationId xmlns:a16="http://schemas.microsoft.com/office/drawing/2014/main" id="{5F03F42B-3D37-5C57-A4A0-C89F1F27D43F}"/>
                      </a:ext>
                    </a:extLst>
                  </p:cNvPr>
                  <p:cNvSpPr/>
                  <p:nvPr/>
                </p:nvSpPr>
                <p:spPr>
                  <a:xfrm>
                    <a:off x="3147978" y="2343150"/>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3" name="テキスト ボックス 202">
                    <a:extLst>
                      <a:ext uri="{FF2B5EF4-FFF2-40B4-BE49-F238E27FC236}">
                        <a16:creationId xmlns:a16="http://schemas.microsoft.com/office/drawing/2014/main" id="{F9DB1D34-5C6B-9321-710C-FA8A5FBDAD37}"/>
                      </a:ext>
                    </a:extLst>
                  </p:cNvPr>
                  <p:cNvSpPr txBox="1"/>
                  <p:nvPr/>
                </p:nvSpPr>
                <p:spPr>
                  <a:xfrm>
                    <a:off x="3133688"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現状把握の</a:t>
                    </a:r>
                  </a:p>
                </p:txBody>
              </p:sp>
              <p:sp>
                <p:nvSpPr>
                  <p:cNvPr id="204" name="テキスト ボックス 203">
                    <a:extLst>
                      <a:ext uri="{FF2B5EF4-FFF2-40B4-BE49-F238E27FC236}">
                        <a16:creationId xmlns:a16="http://schemas.microsoft.com/office/drawing/2014/main" id="{DB908D7B-D46E-EB61-453E-3020CF0FE140}"/>
                      </a:ext>
                    </a:extLst>
                  </p:cNvPr>
                  <p:cNvSpPr txBox="1"/>
                  <p:nvPr/>
                </p:nvSpPr>
                <p:spPr>
                  <a:xfrm>
                    <a:off x="3081303"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理解度</a:t>
                    </a:r>
                  </a:p>
                </p:txBody>
              </p:sp>
              <p:sp>
                <p:nvSpPr>
                  <p:cNvPr id="205" name="テキスト ボックス 204">
                    <a:extLst>
                      <a:ext uri="{FF2B5EF4-FFF2-40B4-BE49-F238E27FC236}">
                        <a16:creationId xmlns:a16="http://schemas.microsoft.com/office/drawing/2014/main" id="{1365FB55-8216-E6EC-5988-3A275A521E77}"/>
                      </a:ext>
                    </a:extLst>
                  </p:cNvPr>
                  <p:cNvSpPr txBox="1"/>
                  <p:nvPr/>
                </p:nvSpPr>
                <p:spPr>
                  <a:xfrm>
                    <a:off x="3114643"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深耕</a:t>
                    </a:r>
                  </a:p>
                </p:txBody>
              </p:sp>
            </p:grpSp>
            <p:grpSp>
              <p:nvGrpSpPr>
                <p:cNvPr id="181" name="グループ化 180">
                  <a:extLst>
                    <a:ext uri="{FF2B5EF4-FFF2-40B4-BE49-F238E27FC236}">
                      <a16:creationId xmlns:a16="http://schemas.microsoft.com/office/drawing/2014/main" id="{F936E178-6367-B1D7-E457-AEAC53425AF9}"/>
                    </a:ext>
                  </a:extLst>
                </p:cNvPr>
                <p:cNvGrpSpPr/>
                <p:nvPr/>
              </p:nvGrpSpPr>
              <p:grpSpPr>
                <a:xfrm>
                  <a:off x="4293328" y="2343150"/>
                  <a:ext cx="1238250" cy="971100"/>
                  <a:chOff x="4293328" y="2343150"/>
                  <a:chExt cx="1238250" cy="971100"/>
                </a:xfrm>
              </p:grpSpPr>
              <p:sp>
                <p:nvSpPr>
                  <p:cNvPr id="198" name="四角形: 角を丸くする 31">
                    <a:extLst>
                      <a:ext uri="{FF2B5EF4-FFF2-40B4-BE49-F238E27FC236}">
                        <a16:creationId xmlns:a16="http://schemas.microsoft.com/office/drawing/2014/main" id="{A2A2C27B-7204-DC6A-68F5-EBAF16F125B4}"/>
                      </a:ext>
                    </a:extLst>
                  </p:cNvPr>
                  <p:cNvSpPr/>
                  <p:nvPr/>
                </p:nvSpPr>
                <p:spPr>
                  <a:xfrm>
                    <a:off x="4360003" y="2343150"/>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9" name="テキスト ボックス 198">
                    <a:extLst>
                      <a:ext uri="{FF2B5EF4-FFF2-40B4-BE49-F238E27FC236}">
                        <a16:creationId xmlns:a16="http://schemas.microsoft.com/office/drawing/2014/main" id="{16B0EFE7-F777-6386-41B7-E15B7866DDFC}"/>
                      </a:ext>
                    </a:extLst>
                  </p:cNvPr>
                  <p:cNvSpPr txBox="1"/>
                  <p:nvPr/>
                </p:nvSpPr>
                <p:spPr>
                  <a:xfrm>
                    <a:off x="4345713"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事業性把握の</a:t>
                    </a:r>
                  </a:p>
                </p:txBody>
              </p:sp>
              <p:sp>
                <p:nvSpPr>
                  <p:cNvPr id="200" name="テキスト ボックス 199">
                    <a:extLst>
                      <a:ext uri="{FF2B5EF4-FFF2-40B4-BE49-F238E27FC236}">
                        <a16:creationId xmlns:a16="http://schemas.microsoft.com/office/drawing/2014/main" id="{7F6122CC-F7B4-3C07-1607-4E1FF00891D0}"/>
                      </a:ext>
                    </a:extLst>
                  </p:cNvPr>
                  <p:cNvSpPr txBox="1"/>
                  <p:nvPr/>
                </p:nvSpPr>
                <p:spPr>
                  <a:xfrm>
                    <a:off x="4293328"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切り口</a:t>
                    </a:r>
                  </a:p>
                </p:txBody>
              </p:sp>
              <p:sp>
                <p:nvSpPr>
                  <p:cNvPr id="201" name="テキスト ボックス 200">
                    <a:extLst>
                      <a:ext uri="{FF2B5EF4-FFF2-40B4-BE49-F238E27FC236}">
                        <a16:creationId xmlns:a16="http://schemas.microsoft.com/office/drawing/2014/main" id="{A049D68C-B931-5D55-9089-C6E2EC7F0356}"/>
                      </a:ext>
                    </a:extLst>
                  </p:cNvPr>
                  <p:cNvSpPr txBox="1"/>
                  <p:nvPr/>
                </p:nvSpPr>
                <p:spPr>
                  <a:xfrm>
                    <a:off x="4326668"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の詮索</a:t>
                    </a:r>
                    <a:r>
                      <a:rPr kumimoji="1" lang="en-US" altLang="ja-JP" sz="900" b="1" dirty="0">
                        <a:latin typeface="+mn-ea"/>
                      </a:rPr>
                      <a:t>※</a:t>
                    </a:r>
                    <a:r>
                      <a:rPr kumimoji="1" lang="ja-JP" altLang="en-US" sz="900" b="1" dirty="0">
                        <a:latin typeface="+mn-ea"/>
                      </a:rPr>
                      <a:t>１</a:t>
                    </a:r>
                  </a:p>
                </p:txBody>
              </p:sp>
            </p:grpSp>
            <p:sp>
              <p:nvSpPr>
                <p:cNvPr id="182" name="テキスト ボックス 181">
                  <a:extLst>
                    <a:ext uri="{FF2B5EF4-FFF2-40B4-BE49-F238E27FC236}">
                      <a16:creationId xmlns:a16="http://schemas.microsoft.com/office/drawing/2014/main" id="{68CB2792-FC73-3CBF-F38F-46B69DDE0A89}"/>
                    </a:ext>
                  </a:extLst>
                </p:cNvPr>
                <p:cNvSpPr txBox="1"/>
                <p:nvPr/>
              </p:nvSpPr>
              <p:spPr>
                <a:xfrm>
                  <a:off x="359565" y="1971968"/>
                  <a:ext cx="210502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事業者訪問前</a:t>
                  </a:r>
                </a:p>
              </p:txBody>
            </p:sp>
            <p:sp>
              <p:nvSpPr>
                <p:cNvPr id="183" name="テキスト ボックス 182">
                  <a:extLst>
                    <a:ext uri="{FF2B5EF4-FFF2-40B4-BE49-F238E27FC236}">
                      <a16:creationId xmlns:a16="http://schemas.microsoft.com/office/drawing/2014/main" id="{47B0A1AC-EF88-86EF-3FE3-24B27C7AE2EF}"/>
                    </a:ext>
                  </a:extLst>
                </p:cNvPr>
                <p:cNvSpPr txBox="1"/>
                <p:nvPr/>
              </p:nvSpPr>
              <p:spPr>
                <a:xfrm>
                  <a:off x="3042484" y="1971968"/>
                  <a:ext cx="246397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事業者訪問時</a:t>
                  </a:r>
                </a:p>
              </p:txBody>
            </p:sp>
            <p:sp>
              <p:nvSpPr>
                <p:cNvPr id="184" name="矢印: 右 37">
                  <a:extLst>
                    <a:ext uri="{FF2B5EF4-FFF2-40B4-BE49-F238E27FC236}">
                      <a16:creationId xmlns:a16="http://schemas.microsoft.com/office/drawing/2014/main" id="{6345D4CE-35FF-F481-BFC7-3D24DE208D0C}"/>
                    </a:ext>
                  </a:extLst>
                </p:cNvPr>
                <p:cNvSpPr/>
                <p:nvPr/>
              </p:nvSpPr>
              <p:spPr>
                <a:xfrm>
                  <a:off x="5554149" y="2509003"/>
                  <a:ext cx="409575" cy="67627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5" name="グループ化 184">
                  <a:extLst>
                    <a:ext uri="{FF2B5EF4-FFF2-40B4-BE49-F238E27FC236}">
                      <a16:creationId xmlns:a16="http://schemas.microsoft.com/office/drawing/2014/main" id="{C6374C1F-9227-7C7D-485E-AF964CD2E92D}"/>
                    </a:ext>
                  </a:extLst>
                </p:cNvPr>
                <p:cNvGrpSpPr/>
                <p:nvPr/>
              </p:nvGrpSpPr>
              <p:grpSpPr>
                <a:xfrm>
                  <a:off x="5997096" y="2343150"/>
                  <a:ext cx="1238250" cy="971100"/>
                  <a:chOff x="5997096" y="2343150"/>
                  <a:chExt cx="1238250" cy="971100"/>
                </a:xfrm>
              </p:grpSpPr>
              <p:sp>
                <p:nvSpPr>
                  <p:cNvPr id="193" name="四角形: 角を丸くする 41">
                    <a:extLst>
                      <a:ext uri="{FF2B5EF4-FFF2-40B4-BE49-F238E27FC236}">
                        <a16:creationId xmlns:a16="http://schemas.microsoft.com/office/drawing/2014/main" id="{656ADE1F-32CE-873B-6C26-54F059480573}"/>
                      </a:ext>
                    </a:extLst>
                  </p:cNvPr>
                  <p:cNvSpPr/>
                  <p:nvPr/>
                </p:nvSpPr>
                <p:spPr>
                  <a:xfrm>
                    <a:off x="6073296" y="2343150"/>
                    <a:ext cx="1081085" cy="971100"/>
                  </a:xfrm>
                  <a:prstGeom prst="roundRect">
                    <a:avLst>
                      <a:gd name="adj" fmla="val 6061"/>
                    </a:avLst>
                  </a:prstGeom>
                  <a:solidFill>
                    <a:schemeClr val="accent4">
                      <a:alpha val="10000"/>
                    </a:schemeClr>
                  </a:solidFill>
                  <a:ln w="666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4" name="テキスト ボックス 193">
                    <a:extLst>
                      <a:ext uri="{FF2B5EF4-FFF2-40B4-BE49-F238E27FC236}">
                        <a16:creationId xmlns:a16="http://schemas.microsoft.com/office/drawing/2014/main" id="{49D77EBC-A106-3865-ABCE-8ECCD09EAA46}"/>
                      </a:ext>
                    </a:extLst>
                  </p:cNvPr>
                  <p:cNvSpPr txBox="1"/>
                  <p:nvPr/>
                </p:nvSpPr>
                <p:spPr>
                  <a:xfrm>
                    <a:off x="6059006"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事業者支援の</a:t>
                    </a:r>
                  </a:p>
                </p:txBody>
              </p:sp>
              <p:sp>
                <p:nvSpPr>
                  <p:cNvPr id="195" name="テキスト ボックス 194">
                    <a:extLst>
                      <a:ext uri="{FF2B5EF4-FFF2-40B4-BE49-F238E27FC236}">
                        <a16:creationId xmlns:a16="http://schemas.microsoft.com/office/drawing/2014/main" id="{96BC33DD-F571-BA39-6FE0-3B6EE38A0585}"/>
                      </a:ext>
                    </a:extLst>
                  </p:cNvPr>
                  <p:cNvSpPr txBox="1"/>
                  <p:nvPr/>
                </p:nvSpPr>
                <p:spPr>
                  <a:xfrm>
                    <a:off x="5997096"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方向感</a:t>
                    </a:r>
                  </a:p>
                </p:txBody>
              </p:sp>
              <p:sp>
                <p:nvSpPr>
                  <p:cNvPr id="196" name="テキスト ボックス 195">
                    <a:extLst>
                      <a:ext uri="{FF2B5EF4-FFF2-40B4-BE49-F238E27FC236}">
                        <a16:creationId xmlns:a16="http://schemas.microsoft.com/office/drawing/2014/main" id="{27CD198F-613F-CC2A-1EF8-3FC425CE4A72}"/>
                      </a:ext>
                    </a:extLst>
                  </p:cNvPr>
                  <p:cNvSpPr txBox="1"/>
                  <p:nvPr/>
                </p:nvSpPr>
                <p:spPr>
                  <a:xfrm>
                    <a:off x="6039961" y="3037251"/>
                    <a:ext cx="1143000" cy="276999"/>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97" name="テキスト ボックス 196">
                    <a:extLst>
                      <a:ext uri="{FF2B5EF4-FFF2-40B4-BE49-F238E27FC236}">
                        <a16:creationId xmlns:a16="http://schemas.microsoft.com/office/drawing/2014/main" id="{E8CA9B77-5042-5070-9A11-146C2BA71218}"/>
                      </a:ext>
                    </a:extLst>
                  </p:cNvPr>
                  <p:cNvSpPr txBox="1"/>
                  <p:nvPr/>
                </p:nvSpPr>
                <p:spPr>
                  <a:xfrm>
                    <a:off x="6049486" y="2961928"/>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をデッサンする</a:t>
                    </a:r>
                  </a:p>
                </p:txBody>
              </p:sp>
            </p:grpSp>
            <p:grpSp>
              <p:nvGrpSpPr>
                <p:cNvPr id="186" name="グループ化 185">
                  <a:extLst>
                    <a:ext uri="{FF2B5EF4-FFF2-40B4-BE49-F238E27FC236}">
                      <a16:creationId xmlns:a16="http://schemas.microsoft.com/office/drawing/2014/main" id="{2F7AB119-F2F6-EFA9-8BCD-E7E87F68824C}"/>
                    </a:ext>
                  </a:extLst>
                </p:cNvPr>
                <p:cNvGrpSpPr/>
                <p:nvPr/>
              </p:nvGrpSpPr>
              <p:grpSpPr>
                <a:xfrm>
                  <a:off x="7209121" y="2343150"/>
                  <a:ext cx="1238250" cy="971100"/>
                  <a:chOff x="7209121" y="2343150"/>
                  <a:chExt cx="1238250" cy="971100"/>
                </a:xfrm>
              </p:grpSpPr>
              <p:sp>
                <p:nvSpPr>
                  <p:cNvPr id="188" name="四角形: 角を丸くする 48">
                    <a:extLst>
                      <a:ext uri="{FF2B5EF4-FFF2-40B4-BE49-F238E27FC236}">
                        <a16:creationId xmlns:a16="http://schemas.microsoft.com/office/drawing/2014/main" id="{B3D78C24-AEAF-AFDB-689C-9BFDFFFBA2D5}"/>
                      </a:ext>
                    </a:extLst>
                  </p:cNvPr>
                  <p:cNvSpPr/>
                  <p:nvPr/>
                </p:nvSpPr>
                <p:spPr>
                  <a:xfrm>
                    <a:off x="7285321" y="2343150"/>
                    <a:ext cx="1081085" cy="971100"/>
                  </a:xfrm>
                  <a:prstGeom prst="roundRect">
                    <a:avLst>
                      <a:gd name="adj" fmla="val 6061"/>
                    </a:avLst>
                  </a:prstGeom>
                  <a:solidFill>
                    <a:schemeClr val="accent4">
                      <a:alpha val="10000"/>
                    </a:schemeClr>
                  </a:solidFill>
                  <a:ln w="666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テキスト ボックス 188">
                    <a:extLst>
                      <a:ext uri="{FF2B5EF4-FFF2-40B4-BE49-F238E27FC236}">
                        <a16:creationId xmlns:a16="http://schemas.microsoft.com/office/drawing/2014/main" id="{8BD83F98-D540-CF36-86C5-6828B3769D46}"/>
                      </a:ext>
                    </a:extLst>
                  </p:cNvPr>
                  <p:cNvSpPr txBox="1"/>
                  <p:nvPr/>
                </p:nvSpPr>
                <p:spPr>
                  <a:xfrm>
                    <a:off x="7271031"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金融支援の</a:t>
                    </a:r>
                  </a:p>
                </p:txBody>
              </p:sp>
              <p:sp>
                <p:nvSpPr>
                  <p:cNvPr id="190" name="テキスト ボックス 189">
                    <a:extLst>
                      <a:ext uri="{FF2B5EF4-FFF2-40B4-BE49-F238E27FC236}">
                        <a16:creationId xmlns:a16="http://schemas.microsoft.com/office/drawing/2014/main" id="{BF6AB541-F9AE-0322-F084-5F2ABE8570AA}"/>
                      </a:ext>
                    </a:extLst>
                  </p:cNvPr>
                  <p:cNvSpPr txBox="1"/>
                  <p:nvPr/>
                </p:nvSpPr>
                <p:spPr>
                  <a:xfrm>
                    <a:off x="7209121"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方向感</a:t>
                    </a:r>
                  </a:p>
                </p:txBody>
              </p:sp>
              <p:sp>
                <p:nvSpPr>
                  <p:cNvPr id="191" name="テキスト ボックス 190">
                    <a:extLst>
                      <a:ext uri="{FF2B5EF4-FFF2-40B4-BE49-F238E27FC236}">
                        <a16:creationId xmlns:a16="http://schemas.microsoft.com/office/drawing/2014/main" id="{F9BB7851-67ED-B076-1846-E83DFAE57DEB}"/>
                      </a:ext>
                    </a:extLst>
                  </p:cNvPr>
                  <p:cNvSpPr txBox="1"/>
                  <p:nvPr/>
                </p:nvSpPr>
                <p:spPr>
                  <a:xfrm>
                    <a:off x="7251986" y="3037251"/>
                    <a:ext cx="1143000" cy="276999"/>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92" name="テキスト ボックス 191">
                    <a:extLst>
                      <a:ext uri="{FF2B5EF4-FFF2-40B4-BE49-F238E27FC236}">
                        <a16:creationId xmlns:a16="http://schemas.microsoft.com/office/drawing/2014/main" id="{DCF61B01-5A3F-A142-0E15-500A93491287}"/>
                      </a:ext>
                    </a:extLst>
                  </p:cNvPr>
                  <p:cNvSpPr txBox="1"/>
                  <p:nvPr/>
                </p:nvSpPr>
                <p:spPr>
                  <a:xfrm>
                    <a:off x="7251986" y="29714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をデッサンする</a:t>
                    </a:r>
                  </a:p>
                </p:txBody>
              </p:sp>
            </p:grpSp>
            <p:sp>
              <p:nvSpPr>
                <p:cNvPr id="187" name="テキスト ボックス 186">
                  <a:extLst>
                    <a:ext uri="{FF2B5EF4-FFF2-40B4-BE49-F238E27FC236}">
                      <a16:creationId xmlns:a16="http://schemas.microsoft.com/office/drawing/2014/main" id="{1459BB57-CB48-6B12-95BB-197AED474690}"/>
                    </a:ext>
                  </a:extLst>
                </p:cNvPr>
                <p:cNvSpPr txBox="1"/>
                <p:nvPr/>
              </p:nvSpPr>
              <p:spPr>
                <a:xfrm>
                  <a:off x="6218518" y="1971968"/>
                  <a:ext cx="210502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事業者訪問後</a:t>
                  </a:r>
                </a:p>
              </p:txBody>
            </p:sp>
          </p:grpSp>
          <p:grpSp>
            <p:nvGrpSpPr>
              <p:cNvPr id="174" name="グループ化 173">
                <a:extLst>
                  <a:ext uri="{FF2B5EF4-FFF2-40B4-BE49-F238E27FC236}">
                    <a16:creationId xmlns:a16="http://schemas.microsoft.com/office/drawing/2014/main" id="{1C85544F-CAB9-831C-2CE5-B2FD8B72BE62}"/>
                  </a:ext>
                </a:extLst>
              </p:cNvPr>
              <p:cNvGrpSpPr/>
              <p:nvPr/>
            </p:nvGrpSpPr>
            <p:grpSpPr>
              <a:xfrm>
                <a:off x="690076" y="3504556"/>
                <a:ext cx="8228291" cy="246221"/>
                <a:chOff x="690076" y="3504556"/>
                <a:chExt cx="8228291" cy="246221"/>
              </a:xfrm>
            </p:grpSpPr>
            <p:cxnSp>
              <p:nvCxnSpPr>
                <p:cNvPr id="175" name="直線矢印コネクタ 174">
                  <a:extLst>
                    <a:ext uri="{FF2B5EF4-FFF2-40B4-BE49-F238E27FC236}">
                      <a16:creationId xmlns:a16="http://schemas.microsoft.com/office/drawing/2014/main" id="{59DBF72A-F4A0-E0D1-30D9-9AA5B23E1222}"/>
                    </a:ext>
                  </a:extLst>
                </p:cNvPr>
                <p:cNvCxnSpPr/>
                <p:nvPr/>
              </p:nvCxnSpPr>
              <p:spPr>
                <a:xfrm>
                  <a:off x="690076" y="3722201"/>
                  <a:ext cx="8228291" cy="0"/>
                </a:xfrm>
                <a:prstGeom prst="straightConnector1">
                  <a:avLst/>
                </a:prstGeom>
                <a:ln w="34925">
                  <a:solidFill>
                    <a:srgbClr val="FF0000">
                      <a:alpha val="56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a:extLst>
                    <a:ext uri="{FF2B5EF4-FFF2-40B4-BE49-F238E27FC236}">
                      <a16:creationId xmlns:a16="http://schemas.microsoft.com/office/drawing/2014/main" id="{6E00A6EE-86FA-9332-6E59-0A291CF6570A}"/>
                    </a:ext>
                  </a:extLst>
                </p:cNvPr>
                <p:cNvSpPr txBox="1"/>
                <p:nvPr/>
              </p:nvSpPr>
              <p:spPr>
                <a:xfrm>
                  <a:off x="3634386" y="3504556"/>
                  <a:ext cx="2594321" cy="246221"/>
                </a:xfrm>
                <a:prstGeom prst="rect">
                  <a:avLst/>
                </a:prstGeom>
                <a:noFill/>
              </p:spPr>
              <p:txBody>
                <a:bodyPr wrap="square" rtlCol="0">
                  <a:spAutoFit/>
                </a:bodyPr>
                <a:lstStyle/>
                <a:p>
                  <a:pPr algn="ctr"/>
                  <a:r>
                    <a:rPr kumimoji="1" lang="en-US" altLang="ja-JP" sz="1000" b="1" dirty="0">
                      <a:solidFill>
                        <a:srgbClr val="FF0000"/>
                      </a:solidFill>
                    </a:rPr>
                    <a:t>『</a:t>
                  </a:r>
                  <a:r>
                    <a:rPr kumimoji="1" lang="ja-JP" altLang="en-US" sz="1000" b="1" dirty="0">
                      <a:solidFill>
                        <a:srgbClr val="FF0000"/>
                      </a:solidFill>
                    </a:rPr>
                    <a:t>業種別支援の着眼点</a:t>
                  </a:r>
                  <a:r>
                    <a:rPr kumimoji="1" lang="en-US" altLang="ja-JP" sz="1000" b="1" dirty="0">
                      <a:solidFill>
                        <a:srgbClr val="FF0000"/>
                      </a:solidFill>
                    </a:rPr>
                    <a:t>』</a:t>
                  </a:r>
                  <a:r>
                    <a:rPr kumimoji="1" lang="ja-JP" altLang="en-US" sz="1000" b="1" dirty="0">
                      <a:solidFill>
                        <a:srgbClr val="FF0000"/>
                      </a:solidFill>
                    </a:rPr>
                    <a:t>の守備範囲</a:t>
                  </a:r>
                </a:p>
              </p:txBody>
            </p:sp>
          </p:grpSp>
        </p:grpSp>
        <p:grpSp>
          <p:nvGrpSpPr>
            <p:cNvPr id="166" name="グループ化 165">
              <a:extLst>
                <a:ext uri="{FF2B5EF4-FFF2-40B4-BE49-F238E27FC236}">
                  <a16:creationId xmlns:a16="http://schemas.microsoft.com/office/drawing/2014/main" id="{8E9560CC-FD53-8468-C3CB-10B6B4307160}"/>
                </a:ext>
              </a:extLst>
            </p:cNvPr>
            <p:cNvGrpSpPr/>
            <p:nvPr/>
          </p:nvGrpSpPr>
          <p:grpSpPr>
            <a:xfrm>
              <a:off x="87901" y="1640157"/>
              <a:ext cx="9083657" cy="2776740"/>
              <a:chOff x="87901" y="1640157"/>
              <a:chExt cx="9083657" cy="2776740"/>
            </a:xfrm>
          </p:grpSpPr>
          <p:sp>
            <p:nvSpPr>
              <p:cNvPr id="167" name="正方形/長方形 166">
                <a:extLst>
                  <a:ext uri="{FF2B5EF4-FFF2-40B4-BE49-F238E27FC236}">
                    <a16:creationId xmlns:a16="http://schemas.microsoft.com/office/drawing/2014/main" id="{0D3DB44D-BCF1-FF9B-2D32-C4BAAC1D008E}"/>
                  </a:ext>
                </a:extLst>
              </p:cNvPr>
              <p:cNvSpPr/>
              <p:nvPr/>
            </p:nvSpPr>
            <p:spPr>
              <a:xfrm>
                <a:off x="542925" y="1998633"/>
                <a:ext cx="8539160" cy="2325709"/>
              </a:xfrm>
              <a:prstGeom prst="rect">
                <a:avLst/>
              </a:prstGeom>
              <a:noFill/>
              <a:ln w="4762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8" name="グループ化 167">
                <a:extLst>
                  <a:ext uri="{FF2B5EF4-FFF2-40B4-BE49-F238E27FC236}">
                    <a16:creationId xmlns:a16="http://schemas.microsoft.com/office/drawing/2014/main" id="{862B7980-45F8-EC28-9E36-F3A0733F24D1}"/>
                  </a:ext>
                </a:extLst>
              </p:cNvPr>
              <p:cNvGrpSpPr/>
              <p:nvPr/>
            </p:nvGrpSpPr>
            <p:grpSpPr>
              <a:xfrm>
                <a:off x="87901" y="1640157"/>
                <a:ext cx="878346" cy="792000"/>
                <a:chOff x="472808" y="1667124"/>
                <a:chExt cx="878346" cy="792000"/>
              </a:xfrm>
            </p:grpSpPr>
            <p:sp>
              <p:nvSpPr>
                <p:cNvPr id="170" name="楕円 169">
                  <a:extLst>
                    <a:ext uri="{FF2B5EF4-FFF2-40B4-BE49-F238E27FC236}">
                      <a16:creationId xmlns:a16="http://schemas.microsoft.com/office/drawing/2014/main" id="{250F3CF5-C23F-B9E4-4B3B-BCB1D8418C25}"/>
                    </a:ext>
                  </a:extLst>
                </p:cNvPr>
                <p:cNvSpPr/>
                <p:nvPr/>
              </p:nvSpPr>
              <p:spPr>
                <a:xfrm>
                  <a:off x="510893" y="1667124"/>
                  <a:ext cx="792000" cy="792000"/>
                </a:xfrm>
                <a:prstGeom prst="ellipse">
                  <a:avLst/>
                </a:prstGeom>
                <a:solidFill>
                  <a:schemeClr val="bg1"/>
                </a:solidFill>
                <a:ln w="444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1" name="テキスト ボックス 170">
                  <a:extLst>
                    <a:ext uri="{FF2B5EF4-FFF2-40B4-BE49-F238E27FC236}">
                      <a16:creationId xmlns:a16="http://schemas.microsoft.com/office/drawing/2014/main" id="{5A274E96-1408-1394-93D4-5D3DEBAFFFA1}"/>
                    </a:ext>
                  </a:extLst>
                </p:cNvPr>
                <p:cNvSpPr txBox="1"/>
                <p:nvPr/>
              </p:nvSpPr>
              <p:spPr>
                <a:xfrm>
                  <a:off x="485460" y="1776697"/>
                  <a:ext cx="865694" cy="215444"/>
                </a:xfrm>
                <a:prstGeom prst="rect">
                  <a:avLst/>
                </a:prstGeom>
                <a:noFill/>
              </p:spPr>
              <p:txBody>
                <a:bodyPr wrap="square" rtlCol="0">
                  <a:spAutoFit/>
                </a:bodyPr>
                <a:lstStyle/>
                <a:p>
                  <a:pPr algn="ctr"/>
                  <a:r>
                    <a:rPr kumimoji="1" lang="ja-JP" altLang="en-US" sz="800" dirty="0">
                      <a:latin typeface="HGP創英角ｺﾞｼｯｸUB" panose="020B0900000000000000" pitchFamily="50" charset="-128"/>
                      <a:ea typeface="HGP創英角ｺﾞｼｯｸUB" panose="020B0900000000000000" pitchFamily="50" charset="-128"/>
                    </a:rPr>
                    <a:t>事業者支援の</a:t>
                  </a:r>
                </a:p>
              </p:txBody>
            </p:sp>
            <p:sp>
              <p:nvSpPr>
                <p:cNvPr id="172" name="テキスト ボックス 171">
                  <a:extLst>
                    <a:ext uri="{FF2B5EF4-FFF2-40B4-BE49-F238E27FC236}">
                      <a16:creationId xmlns:a16="http://schemas.microsoft.com/office/drawing/2014/main" id="{0F247114-F816-BE41-B704-E3A3418595F2}"/>
                    </a:ext>
                  </a:extLst>
                </p:cNvPr>
                <p:cNvSpPr txBox="1"/>
                <p:nvPr/>
              </p:nvSpPr>
              <p:spPr>
                <a:xfrm>
                  <a:off x="472808" y="1906124"/>
                  <a:ext cx="865694" cy="400110"/>
                </a:xfrm>
                <a:prstGeom prst="rect">
                  <a:avLst/>
                </a:prstGeom>
                <a:noFill/>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初動</a:t>
                  </a:r>
                </a:p>
              </p:txBody>
            </p:sp>
          </p:grpSp>
          <p:sp>
            <p:nvSpPr>
              <p:cNvPr id="169" name="テキスト ボックス 168">
                <a:extLst>
                  <a:ext uri="{FF2B5EF4-FFF2-40B4-BE49-F238E27FC236}">
                    <a16:creationId xmlns:a16="http://schemas.microsoft.com/office/drawing/2014/main" id="{E4301F68-D09A-D3EC-35A2-820E6272825B}"/>
                  </a:ext>
                </a:extLst>
              </p:cNvPr>
              <p:cNvSpPr txBox="1"/>
              <p:nvPr/>
            </p:nvSpPr>
            <p:spPr>
              <a:xfrm>
                <a:off x="632399" y="3839816"/>
                <a:ext cx="8539159" cy="577081"/>
              </a:xfrm>
              <a:prstGeom prst="rect">
                <a:avLst/>
              </a:prstGeom>
              <a:noFill/>
            </p:spPr>
            <p:txBody>
              <a:bodyPr wrap="square" rtlCol="0">
                <a:spAutoFit/>
              </a:bodyPr>
              <a:lstStyle/>
              <a:p>
                <a:r>
                  <a:rPr kumimoji="1" lang="ja-JP" altLang="en-US" sz="1050" dirty="0"/>
                  <a:t>□  専門知識が十分に無い金融機関等の現場において、対話や現状把握のポイントにフォーカスします。</a:t>
                </a:r>
                <a:endParaRPr kumimoji="1" lang="en-US" altLang="ja-JP" sz="1050" dirty="0"/>
              </a:p>
              <a:p>
                <a:r>
                  <a:rPr kumimoji="1" lang="ja-JP" altLang="en-US" sz="1050" dirty="0"/>
                  <a:t>□  本業支援・経営改善支援等に本格的に取り組むために、事業者や外部専門機関と協議する際の基本的スタンスの構築にも活用できます。</a:t>
                </a:r>
                <a:endParaRPr kumimoji="1" lang="en-US" altLang="ja-JP" sz="1050" dirty="0"/>
              </a:p>
              <a:p>
                <a:r>
                  <a:rPr kumimoji="1" lang="ja-JP" altLang="en-US" sz="1050" dirty="0"/>
                  <a:t>　　</a:t>
                </a:r>
                <a:endParaRPr kumimoji="1" lang="en-US" altLang="ja-JP" sz="1050" dirty="0"/>
              </a:p>
            </p:txBody>
          </p:sp>
        </p:grpSp>
      </p:grpSp>
      <p:cxnSp>
        <p:nvCxnSpPr>
          <p:cNvPr id="215" name="直線コネクタ 214">
            <a:extLst>
              <a:ext uri="{FF2B5EF4-FFF2-40B4-BE49-F238E27FC236}">
                <a16:creationId xmlns:a16="http://schemas.microsoft.com/office/drawing/2014/main" id="{60C9957B-6830-E756-ADC4-EB452430F7A6}"/>
              </a:ext>
            </a:extLst>
          </p:cNvPr>
          <p:cNvCxnSpPr>
            <a:cxnSpLocks/>
          </p:cNvCxnSpPr>
          <p:nvPr/>
        </p:nvCxnSpPr>
        <p:spPr>
          <a:xfrm flipH="1">
            <a:off x="1453140" y="4086810"/>
            <a:ext cx="23670" cy="2199666"/>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2" name="四角形: 角を丸くする 126">
            <a:extLst>
              <a:ext uri="{FF2B5EF4-FFF2-40B4-BE49-F238E27FC236}">
                <a16:creationId xmlns:a16="http://schemas.microsoft.com/office/drawing/2014/main" id="{CD663076-55AA-9087-6E02-3D0CD799C3F6}"/>
              </a:ext>
            </a:extLst>
          </p:cNvPr>
          <p:cNvSpPr/>
          <p:nvPr/>
        </p:nvSpPr>
        <p:spPr>
          <a:xfrm>
            <a:off x="890752" y="4086810"/>
            <a:ext cx="1152000" cy="971100"/>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3" name="テキスト ボックス 222">
            <a:extLst>
              <a:ext uri="{FF2B5EF4-FFF2-40B4-BE49-F238E27FC236}">
                <a16:creationId xmlns:a16="http://schemas.microsoft.com/office/drawing/2014/main" id="{BEB7E231-B348-E66A-A794-92019AAF95B5}"/>
              </a:ext>
            </a:extLst>
          </p:cNvPr>
          <p:cNvSpPr txBox="1"/>
          <p:nvPr/>
        </p:nvSpPr>
        <p:spPr>
          <a:xfrm>
            <a:off x="916677" y="4147450"/>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事業者との</a:t>
            </a:r>
          </a:p>
        </p:txBody>
      </p:sp>
      <p:sp>
        <p:nvSpPr>
          <p:cNvPr id="224" name="テキスト ボックス 223">
            <a:extLst>
              <a:ext uri="{FF2B5EF4-FFF2-40B4-BE49-F238E27FC236}">
                <a16:creationId xmlns:a16="http://schemas.microsoft.com/office/drawing/2014/main" id="{8519070A-A363-65BB-D9F9-F6D0BB467026}"/>
              </a:ext>
            </a:extLst>
          </p:cNvPr>
          <p:cNvSpPr txBox="1"/>
          <p:nvPr/>
        </p:nvSpPr>
        <p:spPr>
          <a:xfrm>
            <a:off x="869052" y="4377065"/>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経営課題</a:t>
            </a:r>
          </a:p>
        </p:txBody>
      </p:sp>
      <p:sp>
        <p:nvSpPr>
          <p:cNvPr id="225" name="テキスト ボックス 224">
            <a:extLst>
              <a:ext uri="{FF2B5EF4-FFF2-40B4-BE49-F238E27FC236}">
                <a16:creationId xmlns:a16="http://schemas.microsoft.com/office/drawing/2014/main" id="{E2BE77C3-0E2D-195D-A3D8-D0EFFFBA3367}"/>
              </a:ext>
            </a:extLst>
          </p:cNvPr>
          <p:cNvSpPr txBox="1"/>
          <p:nvPr/>
        </p:nvSpPr>
        <p:spPr>
          <a:xfrm>
            <a:off x="885437" y="4699628"/>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協議・共有</a:t>
            </a:r>
          </a:p>
        </p:txBody>
      </p:sp>
      <p:grpSp>
        <p:nvGrpSpPr>
          <p:cNvPr id="217" name="グループ化 216">
            <a:extLst>
              <a:ext uri="{FF2B5EF4-FFF2-40B4-BE49-F238E27FC236}">
                <a16:creationId xmlns:a16="http://schemas.microsoft.com/office/drawing/2014/main" id="{89C382A9-46E7-27E4-DB47-96E6BA056130}"/>
              </a:ext>
            </a:extLst>
          </p:cNvPr>
          <p:cNvGrpSpPr/>
          <p:nvPr/>
        </p:nvGrpSpPr>
        <p:grpSpPr>
          <a:xfrm>
            <a:off x="815041" y="5315376"/>
            <a:ext cx="1287620" cy="971100"/>
            <a:chOff x="544150" y="5660898"/>
            <a:chExt cx="1287620" cy="971100"/>
          </a:xfrm>
        </p:grpSpPr>
        <p:sp>
          <p:nvSpPr>
            <p:cNvPr id="218" name="四角形: 角を丸くする 130">
              <a:extLst>
                <a:ext uri="{FF2B5EF4-FFF2-40B4-BE49-F238E27FC236}">
                  <a16:creationId xmlns:a16="http://schemas.microsoft.com/office/drawing/2014/main" id="{F9F2A9BE-430D-CE7F-C936-245EB81D56F5}"/>
                </a:ext>
              </a:extLst>
            </p:cNvPr>
            <p:cNvSpPr/>
            <p:nvPr/>
          </p:nvSpPr>
          <p:spPr>
            <a:xfrm>
              <a:off x="610012" y="5660898"/>
              <a:ext cx="1152000" cy="971100"/>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9" name="テキスト ボックス 218">
              <a:extLst>
                <a:ext uri="{FF2B5EF4-FFF2-40B4-BE49-F238E27FC236}">
                  <a16:creationId xmlns:a16="http://schemas.microsoft.com/office/drawing/2014/main" id="{38376E0F-7CE1-851B-4AA3-C62B5B33C732}"/>
                </a:ext>
              </a:extLst>
            </p:cNvPr>
            <p:cNvSpPr txBox="1"/>
            <p:nvPr/>
          </p:nvSpPr>
          <p:spPr>
            <a:xfrm>
              <a:off x="544150" y="5717776"/>
              <a:ext cx="1287620" cy="261610"/>
            </a:xfrm>
            <a:prstGeom prst="rect">
              <a:avLst/>
            </a:prstGeom>
            <a:noFill/>
          </p:spPr>
          <p:txBody>
            <a:bodyPr wrap="square" rtlCol="0">
              <a:spAutoFit/>
            </a:bodyPr>
            <a:lstStyle/>
            <a:p>
              <a:pPr algn="ctr"/>
              <a:r>
                <a:rPr kumimoji="1" lang="ja-JP" altLang="en-US" sz="1100" dirty="0">
                  <a:latin typeface="HGP創英角ｺﾞｼｯｸUB" panose="020B0900000000000000" pitchFamily="50" charset="-128"/>
                  <a:ea typeface="HGP創英角ｺﾞｼｯｸUB" panose="020B0900000000000000" pitchFamily="50" charset="-128"/>
                </a:rPr>
                <a:t>外部専門機関との</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220" name="テキスト ボックス 219">
              <a:extLst>
                <a:ext uri="{FF2B5EF4-FFF2-40B4-BE49-F238E27FC236}">
                  <a16:creationId xmlns:a16="http://schemas.microsoft.com/office/drawing/2014/main" id="{1CA76284-3AA2-7AE1-0B1D-3CC3DDBA8F9D}"/>
                </a:ext>
              </a:extLst>
            </p:cNvPr>
            <p:cNvSpPr txBox="1"/>
            <p:nvPr/>
          </p:nvSpPr>
          <p:spPr>
            <a:xfrm>
              <a:off x="570224" y="5933531"/>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経営課題</a:t>
              </a:r>
            </a:p>
          </p:txBody>
        </p:sp>
        <p:sp>
          <p:nvSpPr>
            <p:cNvPr id="221" name="テキスト ボックス 220">
              <a:extLst>
                <a:ext uri="{FF2B5EF4-FFF2-40B4-BE49-F238E27FC236}">
                  <a16:creationId xmlns:a16="http://schemas.microsoft.com/office/drawing/2014/main" id="{8BA1C197-E298-0E15-9A58-124AB76B4567}"/>
                </a:ext>
              </a:extLst>
            </p:cNvPr>
            <p:cNvSpPr txBox="1"/>
            <p:nvPr/>
          </p:nvSpPr>
          <p:spPr>
            <a:xfrm>
              <a:off x="586609" y="6256094"/>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協議・共有</a:t>
              </a:r>
            </a:p>
          </p:txBody>
        </p:sp>
      </p:grpSp>
      <p:grpSp>
        <p:nvGrpSpPr>
          <p:cNvPr id="226" name="グループ化 225">
            <a:extLst>
              <a:ext uri="{FF2B5EF4-FFF2-40B4-BE49-F238E27FC236}">
                <a16:creationId xmlns:a16="http://schemas.microsoft.com/office/drawing/2014/main" id="{5AF7E940-F174-3705-9034-586ED7F37B37}"/>
              </a:ext>
            </a:extLst>
          </p:cNvPr>
          <p:cNvGrpSpPr/>
          <p:nvPr/>
        </p:nvGrpSpPr>
        <p:grpSpPr>
          <a:xfrm>
            <a:off x="2589136" y="4095640"/>
            <a:ext cx="2083772" cy="2316045"/>
            <a:chOff x="2359586" y="4411701"/>
            <a:chExt cx="1897511" cy="2336020"/>
          </a:xfrm>
        </p:grpSpPr>
        <p:sp>
          <p:nvSpPr>
            <p:cNvPr id="227" name="四角形: 角を丸くする 144">
              <a:extLst>
                <a:ext uri="{FF2B5EF4-FFF2-40B4-BE49-F238E27FC236}">
                  <a16:creationId xmlns:a16="http://schemas.microsoft.com/office/drawing/2014/main" id="{12A97B82-A0F6-C30E-3C4F-8FDEF3D899D9}"/>
                </a:ext>
              </a:extLst>
            </p:cNvPr>
            <p:cNvSpPr/>
            <p:nvPr/>
          </p:nvSpPr>
          <p:spPr>
            <a:xfrm>
              <a:off x="2359586" y="4413803"/>
              <a:ext cx="1812061" cy="2205934"/>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8" name="テキスト ボックス 227">
              <a:extLst>
                <a:ext uri="{FF2B5EF4-FFF2-40B4-BE49-F238E27FC236}">
                  <a16:creationId xmlns:a16="http://schemas.microsoft.com/office/drawing/2014/main" id="{F566E8CE-4EDF-9C9E-8594-9D9D95BD6674}"/>
                </a:ext>
              </a:extLst>
            </p:cNvPr>
            <p:cNvSpPr txBox="1"/>
            <p:nvPr/>
          </p:nvSpPr>
          <p:spPr>
            <a:xfrm>
              <a:off x="2461630" y="4411701"/>
              <a:ext cx="1597704" cy="838164"/>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経営課題の</a:t>
              </a:r>
              <a:endParaRPr kumimoji="1" lang="en-US" altLang="ja-JP" sz="12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種類・深度</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1200" dirty="0">
                  <a:latin typeface="HGP創英角ｺﾞｼｯｸUB" panose="020B0900000000000000" pitchFamily="50" charset="-128"/>
                  <a:ea typeface="HGP創英角ｺﾞｼｯｸUB" panose="020B0900000000000000" pitchFamily="50" charset="-128"/>
                </a:rPr>
                <a:t>に応じた対応の詮索</a:t>
              </a:r>
              <a:endParaRPr kumimoji="1" lang="ja-JP" altLang="en-US" sz="800" dirty="0">
                <a:latin typeface="HGP創英角ｺﾞｼｯｸUB" panose="020B0900000000000000" pitchFamily="50" charset="-128"/>
                <a:ea typeface="HGP創英角ｺﾞｼｯｸUB" panose="020B0900000000000000" pitchFamily="50" charset="-128"/>
              </a:endParaRPr>
            </a:p>
          </p:txBody>
        </p:sp>
        <p:sp>
          <p:nvSpPr>
            <p:cNvPr id="229" name="テキスト ボックス 228">
              <a:extLst>
                <a:ext uri="{FF2B5EF4-FFF2-40B4-BE49-F238E27FC236}">
                  <a16:creationId xmlns:a16="http://schemas.microsoft.com/office/drawing/2014/main" id="{B142F6F9-E61A-E780-A549-3F88EA46171C}"/>
                </a:ext>
              </a:extLst>
            </p:cNvPr>
            <p:cNvSpPr txBox="1"/>
            <p:nvPr/>
          </p:nvSpPr>
          <p:spPr>
            <a:xfrm>
              <a:off x="2378636" y="5234370"/>
              <a:ext cx="1878461" cy="1513351"/>
            </a:xfrm>
            <a:prstGeom prst="rect">
              <a:avLst/>
            </a:prstGeom>
            <a:noFill/>
          </p:spPr>
          <p:txBody>
            <a:bodyPr wrap="square" rtlCol="0">
              <a:spAutoFit/>
            </a:bodyPr>
            <a:lstStyle/>
            <a:p>
              <a:r>
                <a:rPr kumimoji="1" lang="ja-JP" altLang="en-US" sz="900" dirty="0">
                  <a:latin typeface="+mn-ea"/>
                </a:rPr>
                <a:t>（本業支援等の例）</a:t>
              </a:r>
              <a:endParaRPr kumimoji="1" lang="en-US" altLang="ja-JP" sz="900" dirty="0">
                <a:latin typeface="+mn-ea"/>
              </a:endParaRPr>
            </a:p>
            <a:p>
              <a:r>
                <a:rPr kumimoji="1" lang="ja-JP" altLang="en-US" sz="900" dirty="0">
                  <a:latin typeface="+mn-ea"/>
                </a:rPr>
                <a:t>□ 適切な本業支援の選別</a:t>
              </a:r>
              <a:endParaRPr kumimoji="1" lang="en-US" altLang="ja-JP" sz="900" dirty="0">
                <a:latin typeface="+mn-ea"/>
              </a:endParaRPr>
            </a:p>
            <a:p>
              <a:r>
                <a:rPr kumimoji="1" lang="ja-JP" altLang="en-US" sz="900" dirty="0">
                  <a:latin typeface="+mn-ea"/>
                </a:rPr>
                <a:t>□ 本業支援の範囲・規模</a:t>
              </a:r>
              <a:endParaRPr kumimoji="1" lang="en-US" altLang="ja-JP" sz="900" dirty="0">
                <a:latin typeface="+mn-ea"/>
              </a:endParaRPr>
            </a:p>
            <a:p>
              <a:r>
                <a:rPr kumimoji="1" lang="ja-JP" altLang="en-US" sz="900" dirty="0">
                  <a:latin typeface="+mn-ea"/>
                </a:rPr>
                <a:t>□ 活用外部リソース詮索</a:t>
              </a:r>
              <a:endParaRPr kumimoji="1" lang="en-US" altLang="ja-JP" sz="900" dirty="0">
                <a:latin typeface="+mn-ea"/>
              </a:endParaRPr>
            </a:p>
            <a:p>
              <a:r>
                <a:rPr kumimoji="1" lang="ja-JP" altLang="en-US" sz="900" dirty="0">
                  <a:latin typeface="+mn-ea"/>
                </a:rPr>
                <a:t>（経営改善支援の例）</a:t>
              </a:r>
              <a:endParaRPr kumimoji="1" lang="en-US" altLang="ja-JP" sz="900" dirty="0">
                <a:latin typeface="+mn-ea"/>
              </a:endParaRPr>
            </a:p>
            <a:p>
              <a:r>
                <a:rPr kumimoji="1" lang="ja-JP" altLang="en-US" sz="900" dirty="0">
                  <a:latin typeface="+mn-ea"/>
                </a:rPr>
                <a:t>□ 自組織によるハンズオン支援</a:t>
              </a:r>
              <a:endParaRPr kumimoji="1" lang="en-US" altLang="ja-JP" sz="900" dirty="0">
                <a:latin typeface="+mn-ea"/>
              </a:endParaRPr>
            </a:p>
            <a:p>
              <a:r>
                <a:rPr kumimoji="1" lang="ja-JP" altLang="en-US" sz="900" dirty="0">
                  <a:latin typeface="+mn-ea"/>
                </a:rPr>
                <a:t>□ </a:t>
              </a:r>
              <a:r>
                <a:rPr kumimoji="1" lang="en-US" altLang="ja-JP" sz="900" spc="-50" dirty="0">
                  <a:latin typeface="+mn-ea"/>
                </a:rPr>
                <a:t>405</a:t>
              </a:r>
              <a:r>
                <a:rPr kumimoji="1" lang="ja-JP" altLang="en-US" sz="900" spc="-50" dirty="0">
                  <a:latin typeface="+mn-ea"/>
                </a:rPr>
                <a:t>事業・ポスコロ事業等との連携</a:t>
              </a:r>
              <a:endParaRPr kumimoji="1" lang="en-US" altLang="ja-JP" sz="900" spc="-50" dirty="0">
                <a:latin typeface="+mn-ea"/>
              </a:endParaRPr>
            </a:p>
            <a:p>
              <a:r>
                <a:rPr kumimoji="1" lang="ja-JP" altLang="en-US" sz="900" dirty="0">
                  <a:latin typeface="+mn-ea"/>
                </a:rPr>
                <a:t>□ </a:t>
              </a:r>
              <a:r>
                <a:rPr kumimoji="1" lang="ja-JP" altLang="en-US" sz="900" spc="-60" dirty="0">
                  <a:latin typeface="+mn-ea"/>
                </a:rPr>
                <a:t>中小企業活性化協議会・</a:t>
              </a:r>
              <a:r>
                <a:rPr kumimoji="1" lang="en-US" altLang="ja-JP" sz="900" spc="-60" dirty="0">
                  <a:latin typeface="+mn-ea"/>
                </a:rPr>
                <a:t>REVIC</a:t>
              </a:r>
              <a:r>
                <a:rPr kumimoji="1" lang="ja-JP" altLang="en-US" sz="900" spc="-60" dirty="0">
                  <a:latin typeface="+mn-ea"/>
                </a:rPr>
                <a:t>活用</a:t>
              </a:r>
              <a:endParaRPr kumimoji="1" lang="en-US" altLang="ja-JP" sz="900" spc="-60" dirty="0">
                <a:latin typeface="+mn-ea"/>
              </a:endParaRPr>
            </a:p>
            <a:p>
              <a:r>
                <a:rPr kumimoji="1" lang="ja-JP" altLang="en-US" sz="900" dirty="0">
                  <a:latin typeface="+mn-ea"/>
                </a:rPr>
                <a:t>□ 再チャレンジ支援</a:t>
              </a:r>
              <a:endParaRPr kumimoji="1" lang="en-US" altLang="ja-JP" sz="900" dirty="0">
                <a:latin typeface="+mn-ea"/>
              </a:endParaRPr>
            </a:p>
            <a:p>
              <a:endParaRPr kumimoji="1" lang="en-US" altLang="ja-JP" sz="1050" dirty="0">
                <a:latin typeface="+mn-ea"/>
              </a:endParaRPr>
            </a:p>
          </p:txBody>
        </p:sp>
      </p:grpSp>
      <p:grpSp>
        <p:nvGrpSpPr>
          <p:cNvPr id="230" name="グループ化 229">
            <a:extLst>
              <a:ext uri="{FF2B5EF4-FFF2-40B4-BE49-F238E27FC236}">
                <a16:creationId xmlns:a16="http://schemas.microsoft.com/office/drawing/2014/main" id="{260B5297-BEB4-236F-E38D-A006B94AAFFD}"/>
              </a:ext>
            </a:extLst>
          </p:cNvPr>
          <p:cNvGrpSpPr/>
          <p:nvPr/>
        </p:nvGrpSpPr>
        <p:grpSpPr>
          <a:xfrm>
            <a:off x="5232713" y="4086810"/>
            <a:ext cx="2010853" cy="2320978"/>
            <a:chOff x="2359586" y="4413803"/>
            <a:chExt cx="1831110" cy="2320978"/>
          </a:xfrm>
        </p:grpSpPr>
        <p:sp>
          <p:nvSpPr>
            <p:cNvPr id="231" name="四角形: 角を丸くする 162">
              <a:extLst>
                <a:ext uri="{FF2B5EF4-FFF2-40B4-BE49-F238E27FC236}">
                  <a16:creationId xmlns:a16="http://schemas.microsoft.com/office/drawing/2014/main" id="{89483A9F-AA61-4B90-3F9A-79231B81271E}"/>
                </a:ext>
              </a:extLst>
            </p:cNvPr>
            <p:cNvSpPr/>
            <p:nvPr/>
          </p:nvSpPr>
          <p:spPr>
            <a:xfrm>
              <a:off x="2359586" y="4413803"/>
              <a:ext cx="1812061" cy="2205934"/>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2" name="テキスト ボックス 231">
              <a:extLst>
                <a:ext uri="{FF2B5EF4-FFF2-40B4-BE49-F238E27FC236}">
                  <a16:creationId xmlns:a16="http://schemas.microsoft.com/office/drawing/2014/main" id="{A23ACC93-B6D9-F1D8-5A67-D80800AEB090}"/>
                </a:ext>
              </a:extLst>
            </p:cNvPr>
            <p:cNvSpPr txBox="1"/>
            <p:nvPr/>
          </p:nvSpPr>
          <p:spPr>
            <a:xfrm>
              <a:off x="2456871" y="4432988"/>
              <a:ext cx="1597704" cy="830997"/>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具体性の高い</a:t>
              </a:r>
              <a:endParaRPr kumimoji="1" lang="en-US" altLang="ja-JP" sz="12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事業者支援</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1200" dirty="0">
                  <a:latin typeface="HGP創英角ｺﾞｼｯｸUB" panose="020B0900000000000000" pitchFamily="50" charset="-128"/>
                  <a:ea typeface="HGP創英角ｺﾞｼｯｸUB" panose="020B0900000000000000" pitchFamily="50" charset="-128"/>
                </a:rPr>
                <a:t>の実施</a:t>
              </a:r>
            </a:p>
          </p:txBody>
        </p:sp>
        <p:sp>
          <p:nvSpPr>
            <p:cNvPr id="233" name="テキスト ボックス 232">
              <a:extLst>
                <a:ext uri="{FF2B5EF4-FFF2-40B4-BE49-F238E27FC236}">
                  <a16:creationId xmlns:a16="http://schemas.microsoft.com/office/drawing/2014/main" id="{C1163623-95E1-B248-DFDA-D18A1CF65F59}"/>
                </a:ext>
              </a:extLst>
            </p:cNvPr>
            <p:cNvSpPr txBox="1"/>
            <p:nvPr/>
          </p:nvSpPr>
          <p:spPr>
            <a:xfrm>
              <a:off x="2378636" y="5234370"/>
              <a:ext cx="1812060" cy="1500411"/>
            </a:xfrm>
            <a:prstGeom prst="rect">
              <a:avLst/>
            </a:prstGeom>
            <a:noFill/>
          </p:spPr>
          <p:txBody>
            <a:bodyPr wrap="square" rtlCol="0">
              <a:spAutoFit/>
            </a:bodyPr>
            <a:lstStyle/>
            <a:p>
              <a:r>
                <a:rPr kumimoji="1" lang="ja-JP" altLang="en-US" sz="900" dirty="0">
                  <a:latin typeface="+mn-ea"/>
                </a:rPr>
                <a:t>（本業支援等の例）</a:t>
              </a:r>
              <a:endParaRPr kumimoji="1" lang="en-US" altLang="ja-JP" sz="900" dirty="0">
                <a:latin typeface="+mn-ea"/>
              </a:endParaRPr>
            </a:p>
            <a:p>
              <a:r>
                <a:rPr kumimoji="1" lang="ja-JP" altLang="en-US" sz="900" dirty="0">
                  <a:latin typeface="+mn-ea"/>
                </a:rPr>
                <a:t>□ 効果的な販路紹介</a:t>
              </a:r>
              <a:endParaRPr kumimoji="1" lang="en-US" altLang="ja-JP" sz="900" dirty="0">
                <a:latin typeface="+mn-ea"/>
              </a:endParaRPr>
            </a:p>
            <a:p>
              <a:r>
                <a:rPr kumimoji="1" lang="ja-JP" altLang="en-US" sz="900" dirty="0">
                  <a:latin typeface="+mn-ea"/>
                </a:rPr>
                <a:t>□ 機動性のある金融支援</a:t>
              </a:r>
              <a:endParaRPr kumimoji="1" lang="en-US" altLang="ja-JP" sz="900" dirty="0">
                <a:latin typeface="+mn-ea"/>
              </a:endParaRPr>
            </a:p>
            <a:p>
              <a:r>
                <a:rPr kumimoji="1" lang="ja-JP" altLang="en-US" sz="900" dirty="0">
                  <a:latin typeface="+mn-ea"/>
                </a:rPr>
                <a:t>□ ニーズに応じた人材紹介</a:t>
              </a:r>
              <a:endParaRPr kumimoji="1" lang="en-US" altLang="ja-JP" sz="900" dirty="0">
                <a:latin typeface="+mn-ea"/>
              </a:endParaRPr>
            </a:p>
            <a:p>
              <a:r>
                <a:rPr kumimoji="1" lang="ja-JP" altLang="en-US" sz="900" dirty="0">
                  <a:latin typeface="+mn-ea"/>
                </a:rPr>
                <a:t>（経営改善支援の例）</a:t>
              </a:r>
              <a:endParaRPr kumimoji="1" lang="en-US" altLang="ja-JP" sz="900" dirty="0">
                <a:latin typeface="+mn-ea"/>
              </a:endParaRPr>
            </a:p>
            <a:p>
              <a:r>
                <a:rPr kumimoji="1" lang="ja-JP" altLang="en-US" sz="900" dirty="0">
                  <a:latin typeface="+mn-ea"/>
                </a:rPr>
                <a:t>□ 改善課題へのハンズオン支援</a:t>
              </a:r>
              <a:endParaRPr kumimoji="1" lang="en-US" altLang="ja-JP" sz="900" dirty="0">
                <a:latin typeface="+mn-ea"/>
              </a:endParaRPr>
            </a:p>
            <a:p>
              <a:r>
                <a:rPr kumimoji="1" lang="ja-JP" altLang="en-US" sz="900" dirty="0">
                  <a:latin typeface="+mn-ea"/>
                </a:rPr>
                <a:t>□ 実効性のある計画策定支援</a:t>
              </a:r>
              <a:endParaRPr kumimoji="1" lang="en-US" altLang="ja-JP" sz="900" dirty="0">
                <a:latin typeface="+mn-ea"/>
              </a:endParaRPr>
            </a:p>
            <a:p>
              <a:r>
                <a:rPr kumimoji="1" lang="ja-JP" altLang="en-US" sz="900" dirty="0">
                  <a:latin typeface="+mn-ea"/>
                </a:rPr>
                <a:t>□ 外部専門家との協業支援</a:t>
              </a:r>
              <a:endParaRPr kumimoji="1" lang="en-US" altLang="ja-JP" sz="900" dirty="0">
                <a:latin typeface="+mn-ea"/>
              </a:endParaRPr>
            </a:p>
            <a:p>
              <a:r>
                <a:rPr kumimoji="1" lang="ja-JP" altLang="en-US" sz="900" dirty="0">
                  <a:latin typeface="+mn-ea"/>
                </a:rPr>
                <a:t>□ スポンサー企業の詮索</a:t>
              </a:r>
              <a:endParaRPr kumimoji="1" lang="en-US" altLang="ja-JP" sz="900" dirty="0">
                <a:latin typeface="+mn-ea"/>
              </a:endParaRPr>
            </a:p>
            <a:p>
              <a:endParaRPr kumimoji="1" lang="en-US" altLang="ja-JP" sz="1050" dirty="0">
                <a:latin typeface="+mn-ea"/>
              </a:endParaRPr>
            </a:p>
          </p:txBody>
        </p:sp>
      </p:grpSp>
      <p:sp>
        <p:nvSpPr>
          <p:cNvPr id="234" name="矢印: 右 176">
            <a:extLst>
              <a:ext uri="{FF2B5EF4-FFF2-40B4-BE49-F238E27FC236}">
                <a16:creationId xmlns:a16="http://schemas.microsoft.com/office/drawing/2014/main" id="{246B0B79-B157-4C4F-E456-08AE82F38296}"/>
              </a:ext>
            </a:extLst>
          </p:cNvPr>
          <p:cNvSpPr/>
          <p:nvPr/>
        </p:nvSpPr>
        <p:spPr>
          <a:xfrm>
            <a:off x="2085723" y="4858984"/>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5" name="矢印: 右 177">
            <a:extLst>
              <a:ext uri="{FF2B5EF4-FFF2-40B4-BE49-F238E27FC236}">
                <a16:creationId xmlns:a16="http://schemas.microsoft.com/office/drawing/2014/main" id="{560B1E4D-7D4C-E671-6362-7624434E66D6}"/>
              </a:ext>
            </a:extLst>
          </p:cNvPr>
          <p:cNvSpPr/>
          <p:nvPr/>
        </p:nvSpPr>
        <p:spPr>
          <a:xfrm>
            <a:off x="4692757" y="4828073"/>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6" name="矢印: 右 178">
            <a:extLst>
              <a:ext uri="{FF2B5EF4-FFF2-40B4-BE49-F238E27FC236}">
                <a16:creationId xmlns:a16="http://schemas.microsoft.com/office/drawing/2014/main" id="{F607E068-8CE8-B326-3079-70D466937863}"/>
              </a:ext>
            </a:extLst>
          </p:cNvPr>
          <p:cNvSpPr/>
          <p:nvPr/>
        </p:nvSpPr>
        <p:spPr>
          <a:xfrm>
            <a:off x="7379704" y="4828073"/>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7" name="四角形: 角を丸くする 179">
            <a:extLst>
              <a:ext uri="{FF2B5EF4-FFF2-40B4-BE49-F238E27FC236}">
                <a16:creationId xmlns:a16="http://schemas.microsoft.com/office/drawing/2014/main" id="{1578BD0F-7CE9-F3C3-CCDA-0D36FBC5A831}"/>
              </a:ext>
            </a:extLst>
          </p:cNvPr>
          <p:cNvSpPr/>
          <p:nvPr/>
        </p:nvSpPr>
        <p:spPr>
          <a:xfrm>
            <a:off x="7967833" y="4577685"/>
            <a:ext cx="1152000" cy="1180182"/>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8" name="テキスト ボックス 237">
            <a:extLst>
              <a:ext uri="{FF2B5EF4-FFF2-40B4-BE49-F238E27FC236}">
                <a16:creationId xmlns:a16="http://schemas.microsoft.com/office/drawing/2014/main" id="{CEB2D995-9A8F-1918-F0B9-A2C306087231}"/>
              </a:ext>
            </a:extLst>
          </p:cNvPr>
          <p:cNvSpPr txBox="1"/>
          <p:nvPr/>
        </p:nvSpPr>
        <p:spPr>
          <a:xfrm>
            <a:off x="7958454" y="4630293"/>
            <a:ext cx="1171574" cy="261610"/>
          </a:xfrm>
          <a:prstGeom prst="rect">
            <a:avLst/>
          </a:prstGeom>
          <a:noFill/>
        </p:spPr>
        <p:txBody>
          <a:bodyPr wrap="square" rtlCol="0">
            <a:spAutoFit/>
          </a:bodyPr>
          <a:lstStyle/>
          <a:p>
            <a:pPr algn="ctr"/>
            <a:r>
              <a:rPr kumimoji="1" lang="ja-JP" altLang="en-US" sz="1100" dirty="0">
                <a:latin typeface="HGP創英角ｺﾞｼｯｸUB" panose="020B0900000000000000" pitchFamily="50" charset="-128"/>
                <a:ea typeface="HGP創英角ｺﾞｼｯｸUB" panose="020B0900000000000000" pitchFamily="50" charset="-128"/>
              </a:rPr>
              <a:t>課題解決を伴う</a:t>
            </a:r>
          </a:p>
        </p:txBody>
      </p:sp>
      <p:sp>
        <p:nvSpPr>
          <p:cNvPr id="239" name="テキスト ボックス 238">
            <a:extLst>
              <a:ext uri="{FF2B5EF4-FFF2-40B4-BE49-F238E27FC236}">
                <a16:creationId xmlns:a16="http://schemas.microsoft.com/office/drawing/2014/main" id="{197AECD2-7161-CE7C-42CA-4E4477C02A85}"/>
              </a:ext>
            </a:extLst>
          </p:cNvPr>
          <p:cNvSpPr txBox="1"/>
          <p:nvPr/>
        </p:nvSpPr>
        <p:spPr>
          <a:xfrm>
            <a:off x="7932339" y="4965121"/>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出口戦略</a:t>
            </a:r>
          </a:p>
        </p:txBody>
      </p:sp>
      <p:sp>
        <p:nvSpPr>
          <p:cNvPr id="240" name="テキスト ボックス 239">
            <a:extLst>
              <a:ext uri="{FF2B5EF4-FFF2-40B4-BE49-F238E27FC236}">
                <a16:creationId xmlns:a16="http://schemas.microsoft.com/office/drawing/2014/main" id="{F2B6E9D3-7020-1A26-2F0C-3EDBC4C2108E}"/>
              </a:ext>
            </a:extLst>
          </p:cNvPr>
          <p:cNvSpPr txBox="1"/>
          <p:nvPr/>
        </p:nvSpPr>
        <p:spPr>
          <a:xfrm>
            <a:off x="7958454" y="5216775"/>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の明確化</a:t>
            </a:r>
          </a:p>
        </p:txBody>
      </p:sp>
      <p:cxnSp>
        <p:nvCxnSpPr>
          <p:cNvPr id="241" name="直線矢印コネクタ 240">
            <a:extLst>
              <a:ext uri="{FF2B5EF4-FFF2-40B4-BE49-F238E27FC236}">
                <a16:creationId xmlns:a16="http://schemas.microsoft.com/office/drawing/2014/main" id="{20243627-7F6F-A08B-547E-F4A0DCD9A232}"/>
              </a:ext>
            </a:extLst>
          </p:cNvPr>
          <p:cNvCxnSpPr/>
          <p:nvPr/>
        </p:nvCxnSpPr>
        <p:spPr>
          <a:xfrm>
            <a:off x="813347" y="6508815"/>
            <a:ext cx="8228291" cy="0"/>
          </a:xfrm>
          <a:prstGeom prst="straightConnector1">
            <a:avLst/>
          </a:prstGeom>
          <a:ln w="34925">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2" name="テキスト ボックス 241">
            <a:extLst>
              <a:ext uri="{FF2B5EF4-FFF2-40B4-BE49-F238E27FC236}">
                <a16:creationId xmlns:a16="http://schemas.microsoft.com/office/drawing/2014/main" id="{0DC417CC-ABA1-5FB4-78D1-4F89FE9193C7}"/>
              </a:ext>
            </a:extLst>
          </p:cNvPr>
          <p:cNvSpPr txBox="1"/>
          <p:nvPr/>
        </p:nvSpPr>
        <p:spPr>
          <a:xfrm>
            <a:off x="1866029" y="6279693"/>
            <a:ext cx="6122926" cy="246221"/>
          </a:xfrm>
          <a:prstGeom prst="rect">
            <a:avLst/>
          </a:prstGeom>
          <a:noFill/>
        </p:spPr>
        <p:txBody>
          <a:bodyPr wrap="square" rtlCol="0">
            <a:spAutoFit/>
          </a:bodyPr>
          <a:lstStyle/>
          <a:p>
            <a:pPr algn="ctr"/>
            <a:r>
              <a:rPr kumimoji="1" lang="ja-JP" altLang="en-US" sz="1000" b="1" dirty="0"/>
              <a:t>専門書</a:t>
            </a:r>
            <a:r>
              <a:rPr kumimoji="1" lang="en-US" altLang="ja-JP" sz="800" b="1" dirty="0">
                <a:latin typeface="游ゴシック" panose="020B0400000000000000" pitchFamily="50" charset="-128"/>
                <a:ea typeface="游ゴシック" panose="020B0400000000000000" pitchFamily="50" charset="-128"/>
              </a:rPr>
              <a:t>※</a:t>
            </a:r>
            <a:r>
              <a:rPr kumimoji="1" lang="ja-JP" altLang="en-US" sz="800" b="1" dirty="0">
                <a:latin typeface="游ゴシック" panose="020B0400000000000000" pitchFamily="50" charset="-128"/>
                <a:ea typeface="游ゴシック" panose="020B0400000000000000" pitchFamily="50" charset="-128"/>
              </a:rPr>
              <a:t>２</a:t>
            </a:r>
            <a:r>
              <a:rPr kumimoji="1" lang="ja-JP" altLang="en-US" sz="1000" b="1" dirty="0"/>
              <a:t>、各業種・事案に特化した専門家の知見の守備範囲</a:t>
            </a:r>
          </a:p>
        </p:txBody>
      </p:sp>
      <p:sp>
        <p:nvSpPr>
          <p:cNvPr id="5" name="正方形/長方形 4"/>
          <p:cNvSpPr/>
          <p:nvPr/>
        </p:nvSpPr>
        <p:spPr>
          <a:xfrm>
            <a:off x="275188" y="466571"/>
            <a:ext cx="9067495" cy="523220"/>
          </a:xfrm>
          <a:prstGeom prst="rect">
            <a:avLst/>
          </a:prstGeom>
        </p:spPr>
        <p:txBody>
          <a:bodyPr wrap="square">
            <a:spAutoFit/>
          </a:bodyPr>
          <a:lstStyle/>
          <a:p>
            <a:r>
              <a:rPr kumimoji="1" lang="ja-JP" altLang="en-US" sz="1400" b="1" dirty="0">
                <a:latin typeface="+mn-ea"/>
              </a:rPr>
              <a:t>初動の範囲と活用フローは以下のとおりです。具体性の高い支援のための事業者との対話や現状把握、　</a:t>
            </a:r>
            <a:endParaRPr kumimoji="1" lang="en-US" altLang="ja-JP" sz="1400" b="1" dirty="0">
              <a:latin typeface="+mn-ea"/>
            </a:endParaRPr>
          </a:p>
          <a:p>
            <a:r>
              <a:rPr kumimoji="1" lang="ja-JP" altLang="en-US" sz="1400" b="1" dirty="0">
                <a:latin typeface="+mn-ea"/>
              </a:rPr>
              <a:t>それを踏まえた経営課題への対応等に活用いただくことを想定しています。</a:t>
            </a:r>
            <a:endParaRPr kumimoji="1" lang="en-US" altLang="ja-JP" sz="1400" b="1" dirty="0">
              <a:latin typeface="+mn-ea"/>
            </a:endParaRPr>
          </a:p>
        </p:txBody>
      </p:sp>
      <p:sp>
        <p:nvSpPr>
          <p:cNvPr id="86" name="テキスト ボックス 85">
            <a:extLst>
              <a:ext uri="{FF2B5EF4-FFF2-40B4-BE49-F238E27FC236}">
                <a16:creationId xmlns:a16="http://schemas.microsoft.com/office/drawing/2014/main" id="{0DC417CC-ABA1-5FB4-78D1-4F89FE9193C7}"/>
              </a:ext>
            </a:extLst>
          </p:cNvPr>
          <p:cNvSpPr txBox="1"/>
          <p:nvPr/>
        </p:nvSpPr>
        <p:spPr>
          <a:xfrm>
            <a:off x="1517606" y="6521086"/>
            <a:ext cx="6471349" cy="33855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１ 本書では、幅広く深く検討することを指し、例えば、状況に応じて支援策の組み合わせや支援企業の選定を柔軟に行うことをいう</a:t>
            </a:r>
            <a:endParaRPr kumimoji="1" lang="en-US" altLang="ja-JP" sz="800" dirty="0">
              <a:latin typeface="+mn-ea"/>
            </a:endParaRPr>
          </a:p>
          <a:p>
            <a:r>
              <a:rPr kumimoji="1" lang="en-US" altLang="ja-JP" sz="800" dirty="0">
                <a:latin typeface="+mn-ea"/>
              </a:rPr>
              <a:t>※</a:t>
            </a:r>
            <a:r>
              <a:rPr kumimoji="1" lang="ja-JP" altLang="en-US" sz="800" dirty="0">
                <a:latin typeface="游ゴシック" panose="020B0400000000000000" pitchFamily="50" charset="-128"/>
                <a:ea typeface="游ゴシック" panose="020B0400000000000000" pitchFamily="50" charset="-128"/>
              </a:rPr>
              <a:t>２ </a:t>
            </a:r>
            <a:r>
              <a:rPr kumimoji="1" lang="zh-TW" altLang="en-US" sz="800" dirty="0">
                <a:latin typeface="游ゴシック" panose="020B0400000000000000" pitchFamily="50" charset="-128"/>
                <a:ea typeface="游ゴシック" panose="020B0400000000000000" pitchFamily="50" charset="-128"/>
              </a:rPr>
              <a:t>業界別</a:t>
            </a:r>
            <a:r>
              <a:rPr kumimoji="1" lang="ja-JP" altLang="en-US" sz="800" dirty="0">
                <a:latin typeface="游ゴシック" panose="020B0400000000000000" pitchFamily="50" charset="-128"/>
                <a:ea typeface="游ゴシック" panose="020B0400000000000000" pitchFamily="50" charset="-128"/>
              </a:rPr>
              <a:t>の</a:t>
            </a:r>
            <a:r>
              <a:rPr kumimoji="1" lang="zh-TW" altLang="en-US" sz="800" dirty="0">
                <a:latin typeface="游ゴシック" panose="020B0400000000000000" pitchFamily="50" charset="-128"/>
                <a:ea typeface="游ゴシック" panose="020B0400000000000000" pitchFamily="50" charset="-128"/>
              </a:rPr>
              <a:t>再生事典、業種別</a:t>
            </a:r>
            <a:r>
              <a:rPr kumimoji="1" lang="ja-JP" altLang="en-US" sz="800" dirty="0">
                <a:latin typeface="游ゴシック" panose="020B0400000000000000" pitchFamily="50" charset="-128"/>
                <a:ea typeface="游ゴシック" panose="020B0400000000000000" pitchFamily="50" charset="-128"/>
              </a:rPr>
              <a:t>の審査</a:t>
            </a:r>
            <a:r>
              <a:rPr kumimoji="1" lang="zh-TW" altLang="en-US" sz="800" dirty="0">
                <a:latin typeface="游ゴシック" panose="020B0400000000000000" pitchFamily="50" charset="-128"/>
                <a:ea typeface="游ゴシック" panose="020B0400000000000000" pitchFamily="50" charset="-128"/>
              </a:rPr>
              <a:t>事典</a:t>
            </a:r>
            <a:r>
              <a:rPr kumimoji="1" lang="ja-JP" altLang="en-US" sz="800" dirty="0">
                <a:latin typeface="游ゴシック" panose="020B0400000000000000" pitchFamily="50" charset="-128"/>
                <a:ea typeface="游ゴシック" panose="020B0400000000000000" pitchFamily="50" charset="-128"/>
              </a:rPr>
              <a:t>等</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a:t>
            </a:fld>
            <a:endParaRPr kumimoji="1" lang="ja-JP" altLang="en-US" dirty="0"/>
          </a:p>
        </p:txBody>
      </p:sp>
    </p:spTree>
    <p:extLst>
      <p:ext uri="{BB962C8B-B14F-4D97-AF65-F5344CB8AC3E}">
        <p14:creationId xmlns:p14="http://schemas.microsoft.com/office/powerpoint/2010/main" val="2252137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四角形: 角を丸くする 53">
            <a:extLst>
              <a:ext uri="{FF2B5EF4-FFF2-40B4-BE49-F238E27FC236}">
                <a16:creationId xmlns:a16="http://schemas.microsoft.com/office/drawing/2014/main" id="{E5B7E90F-7EEA-ECC6-9C03-C9CB2D81992D}"/>
              </a:ext>
            </a:extLst>
          </p:cNvPr>
          <p:cNvSpPr/>
          <p:nvPr/>
        </p:nvSpPr>
        <p:spPr>
          <a:xfrm>
            <a:off x="7353317" y="4005842"/>
            <a:ext cx="1595061" cy="1162158"/>
          </a:xfrm>
          <a:prstGeom prst="roundRect">
            <a:avLst>
              <a:gd name="adj" fmla="val 4381"/>
            </a:avLst>
          </a:prstGeom>
          <a:solidFill>
            <a:schemeClr val="accent5">
              <a:lumMod val="75000"/>
              <a:alpha val="10000"/>
            </a:schemeClr>
          </a:solidFill>
          <a:ln w="5715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5" name="テキスト ボックス 54">
            <a:extLst>
              <a:ext uri="{FF2B5EF4-FFF2-40B4-BE49-F238E27FC236}">
                <a16:creationId xmlns:a16="http://schemas.microsoft.com/office/drawing/2014/main" id="{DBBA8CD1-B5C7-CFE7-D0AF-893A48692AB7}"/>
              </a:ext>
            </a:extLst>
          </p:cNvPr>
          <p:cNvSpPr txBox="1"/>
          <p:nvPr/>
        </p:nvSpPr>
        <p:spPr>
          <a:xfrm>
            <a:off x="7035254" y="4286501"/>
            <a:ext cx="2253770" cy="738664"/>
          </a:xfrm>
          <a:prstGeom prst="rect">
            <a:avLst/>
          </a:prstGeom>
          <a:noFill/>
        </p:spPr>
        <p:txBody>
          <a:bodyPr wrap="square" rtlCol="0">
            <a:spAutoFit/>
          </a:bodyPr>
          <a:lstStyle/>
          <a:p>
            <a:pPr algn="ctr"/>
            <a:r>
              <a:rPr kumimoji="1" lang="ja-JP" altLang="en-US" sz="2400" b="1" dirty="0">
                <a:latin typeface="+mn-ea"/>
              </a:rPr>
              <a:t>第三者支援</a:t>
            </a:r>
            <a:endParaRPr kumimoji="1" lang="en-US" altLang="ja-JP" sz="2400" b="1" dirty="0">
              <a:latin typeface="+mn-ea"/>
            </a:endParaRPr>
          </a:p>
          <a:p>
            <a:pPr algn="ctr"/>
            <a:r>
              <a:rPr kumimoji="1" lang="ja-JP" altLang="en-US" b="1" dirty="0">
                <a:latin typeface="+mn-ea"/>
              </a:rPr>
              <a:t>模索へ</a:t>
            </a:r>
          </a:p>
        </p:txBody>
      </p:sp>
      <p:grpSp>
        <p:nvGrpSpPr>
          <p:cNvPr id="83" name="グループ化 82">
            <a:extLst>
              <a:ext uri="{FF2B5EF4-FFF2-40B4-BE49-F238E27FC236}">
                <a16:creationId xmlns:a16="http://schemas.microsoft.com/office/drawing/2014/main" id="{35E5593B-5EFE-7C78-7509-18C786401B22}"/>
              </a:ext>
            </a:extLst>
          </p:cNvPr>
          <p:cNvGrpSpPr/>
          <p:nvPr/>
        </p:nvGrpSpPr>
        <p:grpSpPr>
          <a:xfrm>
            <a:off x="2919765" y="5598077"/>
            <a:ext cx="467990" cy="874479"/>
            <a:chOff x="2881595" y="5529771"/>
            <a:chExt cx="416904" cy="874479"/>
          </a:xfrm>
          <a:solidFill>
            <a:schemeClr val="bg1"/>
          </a:solidFill>
        </p:grpSpPr>
        <p:cxnSp>
          <p:nvCxnSpPr>
            <p:cNvPr id="79" name="コネクタ: カギ線 78">
              <a:extLst>
                <a:ext uri="{FF2B5EF4-FFF2-40B4-BE49-F238E27FC236}">
                  <a16:creationId xmlns:a16="http://schemas.microsoft.com/office/drawing/2014/main" id="{2AA43364-F15E-1AB3-5BDF-F3EF6A4F3B57}"/>
                </a:ext>
              </a:extLst>
            </p:cNvPr>
            <p:cNvCxnSpPr>
              <a:cxnSpLocks/>
            </p:cNvCxnSpPr>
            <p:nvPr/>
          </p:nvCxnSpPr>
          <p:spPr>
            <a:xfrm>
              <a:off x="2881595" y="5954453"/>
              <a:ext cx="408630" cy="44979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487E17AE-6CC6-A79B-F158-224AB7A4C20A}"/>
                </a:ext>
              </a:extLst>
            </p:cNvPr>
            <p:cNvCxnSpPr/>
            <p:nvPr/>
          </p:nvCxnSpPr>
          <p:spPr>
            <a:xfrm flipV="1">
              <a:off x="2881595" y="5952723"/>
              <a:ext cx="408630" cy="1730"/>
            </a:xfrm>
            <a:prstGeom prst="straightConnector1">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コネクタ: カギ線 80">
              <a:extLst>
                <a:ext uri="{FF2B5EF4-FFF2-40B4-BE49-F238E27FC236}">
                  <a16:creationId xmlns:a16="http://schemas.microsoft.com/office/drawing/2014/main" id="{F2B232A3-B107-4379-6F1A-EDA7678F5F5A}"/>
                </a:ext>
              </a:extLst>
            </p:cNvPr>
            <p:cNvCxnSpPr/>
            <p:nvPr/>
          </p:nvCxnSpPr>
          <p:spPr>
            <a:xfrm flipV="1">
              <a:off x="2881595" y="5529771"/>
              <a:ext cx="416904" cy="424682"/>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グループ化 81">
            <a:extLst>
              <a:ext uri="{FF2B5EF4-FFF2-40B4-BE49-F238E27FC236}">
                <a16:creationId xmlns:a16="http://schemas.microsoft.com/office/drawing/2014/main" id="{0F076FAE-68D3-C79D-BB38-37E7348F08F3}"/>
              </a:ext>
            </a:extLst>
          </p:cNvPr>
          <p:cNvGrpSpPr/>
          <p:nvPr/>
        </p:nvGrpSpPr>
        <p:grpSpPr>
          <a:xfrm>
            <a:off x="2919765" y="4167396"/>
            <a:ext cx="460792" cy="874479"/>
            <a:chOff x="2824014" y="3595685"/>
            <a:chExt cx="467186" cy="874479"/>
          </a:xfrm>
          <a:solidFill>
            <a:schemeClr val="bg1"/>
          </a:solidFill>
        </p:grpSpPr>
        <p:cxnSp>
          <p:nvCxnSpPr>
            <p:cNvPr id="73" name="コネクタ: カギ線 72">
              <a:extLst>
                <a:ext uri="{FF2B5EF4-FFF2-40B4-BE49-F238E27FC236}">
                  <a16:creationId xmlns:a16="http://schemas.microsoft.com/office/drawing/2014/main" id="{1B05A821-CA82-15BA-C796-FFD4CD70BCD0}"/>
                </a:ext>
              </a:extLst>
            </p:cNvPr>
            <p:cNvCxnSpPr>
              <a:cxnSpLocks/>
            </p:cNvCxnSpPr>
            <p:nvPr/>
          </p:nvCxnSpPr>
          <p:spPr>
            <a:xfrm>
              <a:off x="2874296" y="4020367"/>
              <a:ext cx="408630" cy="44979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182A3CC0-B714-EED9-3BA1-802E75D8E7BA}"/>
                </a:ext>
              </a:extLst>
            </p:cNvPr>
            <p:cNvCxnSpPr>
              <a:stCxn id="17" idx="3"/>
              <a:endCxn id="37" idx="1"/>
            </p:cNvCxnSpPr>
            <p:nvPr/>
          </p:nvCxnSpPr>
          <p:spPr>
            <a:xfrm>
              <a:off x="2824014" y="4013292"/>
              <a:ext cx="458912" cy="5345"/>
            </a:xfrm>
            <a:prstGeom prst="straightConnector1">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コネクタ: カギ線 77">
              <a:extLst>
                <a:ext uri="{FF2B5EF4-FFF2-40B4-BE49-F238E27FC236}">
                  <a16:creationId xmlns:a16="http://schemas.microsoft.com/office/drawing/2014/main" id="{978DB476-499C-1EEE-CEAB-F308C8397FCD}"/>
                </a:ext>
              </a:extLst>
            </p:cNvPr>
            <p:cNvCxnSpPr>
              <a:stCxn id="17" idx="3"/>
              <a:endCxn id="36" idx="1"/>
            </p:cNvCxnSpPr>
            <p:nvPr/>
          </p:nvCxnSpPr>
          <p:spPr>
            <a:xfrm flipV="1">
              <a:off x="2824014" y="3595685"/>
              <a:ext cx="467186" cy="41760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楕円 12">
            <a:extLst>
              <a:ext uri="{FF2B5EF4-FFF2-40B4-BE49-F238E27FC236}">
                <a16:creationId xmlns:a16="http://schemas.microsoft.com/office/drawing/2014/main" id="{4831B83E-C9A9-2C04-FC6C-426833073FB4}"/>
              </a:ext>
            </a:extLst>
          </p:cNvPr>
          <p:cNvSpPr/>
          <p:nvPr/>
        </p:nvSpPr>
        <p:spPr>
          <a:xfrm>
            <a:off x="234668" y="2790264"/>
            <a:ext cx="576000" cy="576000"/>
          </a:xfrm>
          <a:prstGeom prst="ellipse">
            <a:avLst/>
          </a:prstGeom>
          <a:solidFill>
            <a:schemeClr val="bg1"/>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5">
                    <a:lumMod val="60000"/>
                    <a:lumOff val="40000"/>
                  </a:schemeClr>
                </a:solidFill>
                <a:latin typeface="+mn-ea"/>
                <a:cs typeface="Times New Roman" panose="02020603050405020304" pitchFamily="18" charset="0"/>
              </a:rPr>
              <a:t>１</a:t>
            </a:r>
          </a:p>
        </p:txBody>
      </p:sp>
      <p:sp>
        <p:nvSpPr>
          <p:cNvPr id="14" name="正方形/長方形 13">
            <a:extLst>
              <a:ext uri="{FF2B5EF4-FFF2-40B4-BE49-F238E27FC236}">
                <a16:creationId xmlns:a16="http://schemas.microsoft.com/office/drawing/2014/main" id="{551854F1-296D-7831-C805-5DA45EFCA5CE}"/>
              </a:ext>
            </a:extLst>
          </p:cNvPr>
          <p:cNvSpPr/>
          <p:nvPr/>
        </p:nvSpPr>
        <p:spPr>
          <a:xfrm>
            <a:off x="965679" y="2827740"/>
            <a:ext cx="1954086" cy="501049"/>
          </a:xfrm>
          <a:prstGeom prst="rect">
            <a:avLst/>
          </a:prstGeom>
          <a:solidFill>
            <a:schemeClr val="bg1"/>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需要が見込めない</a:t>
            </a:r>
            <a:endParaRPr kumimoji="1" lang="en-US" altLang="ja-JP" sz="1200" b="1" dirty="0">
              <a:solidFill>
                <a:schemeClr val="tx1"/>
              </a:solidFill>
            </a:endParaRPr>
          </a:p>
        </p:txBody>
      </p:sp>
      <p:sp>
        <p:nvSpPr>
          <p:cNvPr id="16" name="楕円 15">
            <a:extLst>
              <a:ext uri="{FF2B5EF4-FFF2-40B4-BE49-F238E27FC236}">
                <a16:creationId xmlns:a16="http://schemas.microsoft.com/office/drawing/2014/main" id="{C11096E6-40A1-BA14-5E86-DC8B267D4726}"/>
              </a:ext>
            </a:extLst>
          </p:cNvPr>
          <p:cNvSpPr/>
          <p:nvPr/>
        </p:nvSpPr>
        <p:spPr>
          <a:xfrm>
            <a:off x="234668" y="4297002"/>
            <a:ext cx="576000" cy="576000"/>
          </a:xfrm>
          <a:prstGeom prst="ellipse">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accent2">
                    <a:lumMod val="60000"/>
                    <a:lumOff val="40000"/>
                  </a:schemeClr>
                </a:solidFill>
                <a:latin typeface="+mn-ea"/>
                <a:cs typeface="Times New Roman" panose="02020603050405020304" pitchFamily="18" charset="0"/>
              </a:rPr>
              <a:t>2</a:t>
            </a:r>
            <a:endParaRPr kumimoji="1" lang="ja-JP" altLang="en-US" sz="2800" b="1" dirty="0">
              <a:solidFill>
                <a:schemeClr val="accent2">
                  <a:lumMod val="60000"/>
                  <a:lumOff val="40000"/>
                </a:schemeClr>
              </a:solidFill>
              <a:latin typeface="+mn-ea"/>
              <a:cs typeface="Times New Roman" panose="02020603050405020304" pitchFamily="18" charset="0"/>
            </a:endParaRPr>
          </a:p>
        </p:txBody>
      </p:sp>
      <p:sp>
        <p:nvSpPr>
          <p:cNvPr id="17" name="正方形/長方形 16">
            <a:extLst>
              <a:ext uri="{FF2B5EF4-FFF2-40B4-BE49-F238E27FC236}">
                <a16:creationId xmlns:a16="http://schemas.microsoft.com/office/drawing/2014/main" id="{AB1860CF-3DE5-D732-3E8A-5F9354F2B3D7}"/>
              </a:ext>
            </a:extLst>
          </p:cNvPr>
          <p:cNvSpPr/>
          <p:nvPr/>
        </p:nvSpPr>
        <p:spPr>
          <a:xfrm>
            <a:off x="965679" y="4334478"/>
            <a:ext cx="1954086" cy="501049"/>
          </a:xfrm>
          <a:prstGeom prst="rect">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経営資源に要因がある</a:t>
            </a:r>
            <a:endParaRPr kumimoji="1" lang="en-US" altLang="ja-JP" sz="1200" b="1" dirty="0">
              <a:solidFill>
                <a:schemeClr val="tx1"/>
              </a:solidFill>
            </a:endParaRPr>
          </a:p>
        </p:txBody>
      </p:sp>
      <p:sp>
        <p:nvSpPr>
          <p:cNvPr id="19" name="楕円 18">
            <a:extLst>
              <a:ext uri="{FF2B5EF4-FFF2-40B4-BE49-F238E27FC236}">
                <a16:creationId xmlns:a16="http://schemas.microsoft.com/office/drawing/2014/main" id="{27B95C36-02B5-E71F-01A3-DF5DED976359}"/>
              </a:ext>
            </a:extLst>
          </p:cNvPr>
          <p:cNvSpPr/>
          <p:nvPr/>
        </p:nvSpPr>
        <p:spPr>
          <a:xfrm>
            <a:off x="234668" y="5638181"/>
            <a:ext cx="576000" cy="576000"/>
          </a:xfrm>
          <a:prstGeom prst="ellipse">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6">
                    <a:lumMod val="60000"/>
                    <a:lumOff val="40000"/>
                  </a:schemeClr>
                </a:solidFill>
                <a:latin typeface="+mn-ea"/>
                <a:cs typeface="Times New Roman" panose="02020603050405020304" pitchFamily="18" charset="0"/>
              </a:rPr>
              <a:t>３</a:t>
            </a:r>
          </a:p>
        </p:txBody>
      </p:sp>
      <p:sp>
        <p:nvSpPr>
          <p:cNvPr id="20" name="正方形/長方形 19">
            <a:extLst>
              <a:ext uri="{FF2B5EF4-FFF2-40B4-BE49-F238E27FC236}">
                <a16:creationId xmlns:a16="http://schemas.microsoft.com/office/drawing/2014/main" id="{73244EA2-35F3-3360-E1A4-7A41877DBA64}"/>
              </a:ext>
            </a:extLst>
          </p:cNvPr>
          <p:cNvSpPr/>
          <p:nvPr/>
        </p:nvSpPr>
        <p:spPr>
          <a:xfrm>
            <a:off x="965679" y="5675657"/>
            <a:ext cx="1954086" cy="501049"/>
          </a:xfrm>
          <a:prstGeom prst="rect">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endParaRPr>
          </a:p>
          <a:p>
            <a:pPr algn="ctr"/>
            <a:r>
              <a:rPr kumimoji="1" lang="ja-JP" altLang="en-US" sz="1200" b="1" dirty="0">
                <a:solidFill>
                  <a:schemeClr val="tx1"/>
                </a:solidFill>
              </a:rPr>
              <a:t>代表者に経営改善の意思が乏しい</a:t>
            </a:r>
            <a:endParaRPr kumimoji="1" lang="en-US" altLang="ja-JP" sz="1200" b="1" dirty="0">
              <a:solidFill>
                <a:schemeClr val="tx1"/>
              </a:solidFill>
            </a:endParaRPr>
          </a:p>
          <a:p>
            <a:pPr algn="ctr"/>
            <a:endParaRPr kumimoji="1" lang="en-US" altLang="ja-JP" sz="1200" b="1" dirty="0">
              <a:solidFill>
                <a:schemeClr val="tx1"/>
              </a:solidFill>
            </a:endParaRPr>
          </a:p>
        </p:txBody>
      </p:sp>
      <p:sp>
        <p:nvSpPr>
          <p:cNvPr id="34" name="正方形/長方形 33">
            <a:extLst>
              <a:ext uri="{FF2B5EF4-FFF2-40B4-BE49-F238E27FC236}">
                <a16:creationId xmlns:a16="http://schemas.microsoft.com/office/drawing/2014/main" id="{72B47DD1-C2CB-E34A-6427-04A10D2DD92E}"/>
              </a:ext>
            </a:extLst>
          </p:cNvPr>
          <p:cNvSpPr/>
          <p:nvPr/>
        </p:nvSpPr>
        <p:spPr>
          <a:xfrm>
            <a:off x="3380557" y="2716328"/>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時代の趨勢・嗜好の移り変わり</a:t>
            </a:r>
          </a:p>
        </p:txBody>
      </p:sp>
      <p:sp>
        <p:nvSpPr>
          <p:cNvPr id="35" name="正方形/長方形 34">
            <a:extLst>
              <a:ext uri="{FF2B5EF4-FFF2-40B4-BE49-F238E27FC236}">
                <a16:creationId xmlns:a16="http://schemas.microsoft.com/office/drawing/2014/main" id="{0080D826-DA07-EDED-51A5-7EBEC2EB5669}"/>
              </a:ext>
            </a:extLst>
          </p:cNvPr>
          <p:cNvSpPr/>
          <p:nvPr/>
        </p:nvSpPr>
        <p:spPr>
          <a:xfrm>
            <a:off x="3380557" y="3178291"/>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経営資源等、内部環境に要因</a:t>
            </a:r>
          </a:p>
        </p:txBody>
      </p:sp>
      <p:sp>
        <p:nvSpPr>
          <p:cNvPr id="36" name="正方形/長方形 35">
            <a:extLst>
              <a:ext uri="{FF2B5EF4-FFF2-40B4-BE49-F238E27FC236}">
                <a16:creationId xmlns:a16="http://schemas.microsoft.com/office/drawing/2014/main" id="{9005A52B-072D-455D-3567-276F095A0AA7}"/>
              </a:ext>
            </a:extLst>
          </p:cNvPr>
          <p:cNvSpPr/>
          <p:nvPr/>
        </p:nvSpPr>
        <p:spPr>
          <a:xfrm>
            <a:off x="3380557" y="4006435"/>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ヒト（経営者・後継者・資格者・従業員等）</a:t>
            </a:r>
          </a:p>
        </p:txBody>
      </p:sp>
      <p:sp>
        <p:nvSpPr>
          <p:cNvPr id="37" name="正方形/長方形 36">
            <a:extLst>
              <a:ext uri="{FF2B5EF4-FFF2-40B4-BE49-F238E27FC236}">
                <a16:creationId xmlns:a16="http://schemas.microsoft.com/office/drawing/2014/main" id="{E1CFDD97-F053-4B4F-D0A8-688D65D39545}"/>
              </a:ext>
            </a:extLst>
          </p:cNvPr>
          <p:cNvSpPr/>
          <p:nvPr/>
        </p:nvSpPr>
        <p:spPr>
          <a:xfrm>
            <a:off x="3372396" y="4429387"/>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モノ（原材料・設備等・立地・知的資産等）</a:t>
            </a:r>
          </a:p>
        </p:txBody>
      </p:sp>
      <p:sp>
        <p:nvSpPr>
          <p:cNvPr id="38" name="正方形/長方形 37">
            <a:extLst>
              <a:ext uri="{FF2B5EF4-FFF2-40B4-BE49-F238E27FC236}">
                <a16:creationId xmlns:a16="http://schemas.microsoft.com/office/drawing/2014/main" id="{5B7A47F3-A3F3-3FF6-E253-631448F21A25}"/>
              </a:ext>
            </a:extLst>
          </p:cNvPr>
          <p:cNvSpPr/>
          <p:nvPr/>
        </p:nvSpPr>
        <p:spPr>
          <a:xfrm>
            <a:off x="3372396" y="4852339"/>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カネ（手元資金・新規融資・借入返済等）</a:t>
            </a:r>
          </a:p>
        </p:txBody>
      </p:sp>
      <p:sp>
        <p:nvSpPr>
          <p:cNvPr id="39" name="正方形/長方形 38">
            <a:extLst>
              <a:ext uri="{FF2B5EF4-FFF2-40B4-BE49-F238E27FC236}">
                <a16:creationId xmlns:a16="http://schemas.microsoft.com/office/drawing/2014/main" id="{63A1B693-2171-A3F5-A24D-85CC3F799CB4}"/>
              </a:ext>
            </a:extLst>
          </p:cNvPr>
          <p:cNvSpPr/>
          <p:nvPr/>
        </p:nvSpPr>
        <p:spPr>
          <a:xfrm>
            <a:off x="3372396" y="5427591"/>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第三者にその意思はあるか？（社内・社外）</a:t>
            </a:r>
          </a:p>
        </p:txBody>
      </p:sp>
      <p:sp>
        <p:nvSpPr>
          <p:cNvPr id="40" name="正方形/長方形 39">
            <a:extLst>
              <a:ext uri="{FF2B5EF4-FFF2-40B4-BE49-F238E27FC236}">
                <a16:creationId xmlns:a16="http://schemas.microsoft.com/office/drawing/2014/main" id="{05C695A1-50BA-8DBC-E37A-BEBFED311EE8}"/>
              </a:ext>
            </a:extLst>
          </p:cNvPr>
          <p:cNvSpPr/>
          <p:nvPr/>
        </p:nvSpPr>
        <p:spPr>
          <a:xfrm>
            <a:off x="3372396" y="5855419"/>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事業の一部にでも事業性は見込めるか？</a:t>
            </a:r>
          </a:p>
        </p:txBody>
      </p:sp>
      <p:sp>
        <p:nvSpPr>
          <p:cNvPr id="41" name="正方形/長方形 40">
            <a:extLst>
              <a:ext uri="{FF2B5EF4-FFF2-40B4-BE49-F238E27FC236}">
                <a16:creationId xmlns:a16="http://schemas.microsoft.com/office/drawing/2014/main" id="{1A071909-487D-2C84-24CE-B5AFF8A5865F}"/>
              </a:ext>
            </a:extLst>
          </p:cNvPr>
          <p:cNvSpPr/>
          <p:nvPr/>
        </p:nvSpPr>
        <p:spPr>
          <a:xfrm>
            <a:off x="3372396" y="6291172"/>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社内外の第三者にも改善の意思がない</a:t>
            </a:r>
          </a:p>
        </p:txBody>
      </p:sp>
      <p:cxnSp>
        <p:nvCxnSpPr>
          <p:cNvPr id="43" name="コネクタ: カギ線 42">
            <a:extLst>
              <a:ext uri="{FF2B5EF4-FFF2-40B4-BE49-F238E27FC236}">
                <a16:creationId xmlns:a16="http://schemas.microsoft.com/office/drawing/2014/main" id="{64823BC8-34F2-329B-E795-64F045E2FB70}"/>
              </a:ext>
            </a:extLst>
          </p:cNvPr>
          <p:cNvCxnSpPr>
            <a:stCxn id="35" idx="2"/>
            <a:endCxn id="17" idx="0"/>
          </p:cNvCxnSpPr>
          <p:nvPr/>
        </p:nvCxnSpPr>
        <p:spPr>
          <a:xfrm rot="5400000">
            <a:off x="3025359" y="2417575"/>
            <a:ext cx="834266" cy="2999540"/>
          </a:xfrm>
          <a:prstGeom prst="bentConnector3">
            <a:avLst>
              <a:gd name="adj1" fmla="val 50000"/>
            </a:avLst>
          </a:prstGeom>
          <a:solidFill>
            <a:schemeClr val="bg1"/>
          </a:solid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C63C365C-CE14-5687-6444-6B28E7DBBD34}"/>
              </a:ext>
            </a:extLst>
          </p:cNvPr>
          <p:cNvSpPr/>
          <p:nvPr/>
        </p:nvSpPr>
        <p:spPr>
          <a:xfrm>
            <a:off x="8293454" y="2676221"/>
            <a:ext cx="1526907" cy="388025"/>
          </a:xfrm>
          <a:prstGeom prst="roundRect">
            <a:avLst>
              <a:gd name="adj" fmla="val 11757"/>
            </a:avLst>
          </a:prstGeom>
          <a:solidFill>
            <a:schemeClr val="bg1"/>
          </a:solidFill>
          <a:ln w="571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n-ea"/>
              </a:rPr>
              <a:t>廃業支援</a:t>
            </a:r>
            <a:r>
              <a:rPr kumimoji="1" lang="en-US" altLang="ja-JP" sz="1050" b="1" dirty="0">
                <a:solidFill>
                  <a:schemeClr val="tx1"/>
                </a:solidFill>
                <a:latin typeface="+mn-ea"/>
              </a:rPr>
              <a:t>※</a:t>
            </a:r>
            <a:r>
              <a:rPr kumimoji="1" lang="ja-JP" altLang="en-US" sz="1600" b="1" dirty="0">
                <a:solidFill>
                  <a:schemeClr val="tx1"/>
                </a:solidFill>
                <a:latin typeface="+mn-ea"/>
              </a:rPr>
              <a:t>へ</a:t>
            </a:r>
            <a:endParaRPr kumimoji="1" lang="ja-JP" altLang="en-US" sz="1000" b="1" dirty="0">
              <a:solidFill>
                <a:schemeClr val="tx1"/>
              </a:solidFill>
              <a:latin typeface="+mn-ea"/>
            </a:endParaRPr>
          </a:p>
        </p:txBody>
      </p:sp>
      <p:cxnSp>
        <p:nvCxnSpPr>
          <p:cNvPr id="48" name="直線矢印コネクタ 47">
            <a:extLst>
              <a:ext uri="{FF2B5EF4-FFF2-40B4-BE49-F238E27FC236}">
                <a16:creationId xmlns:a16="http://schemas.microsoft.com/office/drawing/2014/main" id="{B80D68B8-8CE3-8D21-026F-65148148F0D6}"/>
              </a:ext>
            </a:extLst>
          </p:cNvPr>
          <p:cNvCxnSpPr>
            <a:cxnSpLocks/>
            <a:stCxn id="34" idx="3"/>
            <a:endCxn id="46" idx="1"/>
          </p:cNvCxnSpPr>
          <p:nvPr/>
        </p:nvCxnSpPr>
        <p:spPr>
          <a:xfrm flipV="1">
            <a:off x="6503965" y="2870234"/>
            <a:ext cx="1789489" cy="7055"/>
          </a:xfrm>
          <a:prstGeom prst="straightConnector1">
            <a:avLst/>
          </a:prstGeom>
          <a:solidFill>
            <a:schemeClr val="bg1"/>
          </a:solidFill>
          <a:ln w="4127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3440E07A-97D2-2C29-1E88-6347AA8AF3B6}"/>
              </a:ext>
            </a:extLst>
          </p:cNvPr>
          <p:cNvCxnSpPr>
            <a:cxnSpLocks/>
            <a:stCxn id="41" idx="3"/>
            <a:endCxn id="46" idx="2"/>
          </p:cNvCxnSpPr>
          <p:nvPr/>
        </p:nvCxnSpPr>
        <p:spPr>
          <a:xfrm flipV="1">
            <a:off x="6495804" y="3064246"/>
            <a:ext cx="2561103" cy="3387887"/>
          </a:xfrm>
          <a:prstGeom prst="bentConnector2">
            <a:avLst/>
          </a:prstGeom>
          <a:solidFill>
            <a:schemeClr val="bg1"/>
          </a:solidFill>
          <a:ln w="4127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id="{89893803-62CC-13F4-2B1D-23FD541D2E74}"/>
              </a:ext>
            </a:extLst>
          </p:cNvPr>
          <p:cNvCxnSpPr>
            <a:cxnSpLocks/>
            <a:stCxn id="40" idx="3"/>
          </p:cNvCxnSpPr>
          <p:nvPr/>
        </p:nvCxnSpPr>
        <p:spPr>
          <a:xfrm flipV="1">
            <a:off x="6495804" y="5174260"/>
            <a:ext cx="1551107" cy="842120"/>
          </a:xfrm>
          <a:prstGeom prst="bentConnector2">
            <a:avLst/>
          </a:prstGeom>
          <a:solidFill>
            <a:schemeClr val="bg1"/>
          </a:solidFill>
          <a:ln w="41275">
            <a:solidFill>
              <a:schemeClr val="accent5">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コネクタ: カギ線 62">
            <a:extLst>
              <a:ext uri="{FF2B5EF4-FFF2-40B4-BE49-F238E27FC236}">
                <a16:creationId xmlns:a16="http://schemas.microsoft.com/office/drawing/2014/main" id="{7CF39228-5AF1-D368-4F07-ACC16C1A6FF1}"/>
              </a:ext>
            </a:extLst>
          </p:cNvPr>
          <p:cNvCxnSpPr>
            <a:cxnSpLocks/>
            <a:stCxn id="39" idx="3"/>
          </p:cNvCxnSpPr>
          <p:nvPr/>
        </p:nvCxnSpPr>
        <p:spPr>
          <a:xfrm flipV="1">
            <a:off x="6495804" y="5168000"/>
            <a:ext cx="1126125" cy="420552"/>
          </a:xfrm>
          <a:prstGeom prst="bentConnector3">
            <a:avLst>
              <a:gd name="adj1" fmla="val 100055"/>
            </a:avLst>
          </a:prstGeom>
          <a:solidFill>
            <a:schemeClr val="bg1"/>
          </a:solidFill>
          <a:ln w="41275">
            <a:solidFill>
              <a:schemeClr val="accent5">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5" name="グループ化 84">
            <a:extLst>
              <a:ext uri="{FF2B5EF4-FFF2-40B4-BE49-F238E27FC236}">
                <a16:creationId xmlns:a16="http://schemas.microsoft.com/office/drawing/2014/main" id="{E78A7222-5803-8B8A-C8D1-9339B642E9EE}"/>
              </a:ext>
            </a:extLst>
          </p:cNvPr>
          <p:cNvGrpSpPr/>
          <p:nvPr/>
        </p:nvGrpSpPr>
        <p:grpSpPr>
          <a:xfrm>
            <a:off x="2919765" y="2877289"/>
            <a:ext cx="460792" cy="461963"/>
            <a:chOff x="2824015" y="1627237"/>
            <a:chExt cx="467186" cy="461963"/>
          </a:xfrm>
          <a:solidFill>
            <a:schemeClr val="bg1"/>
          </a:solidFill>
        </p:grpSpPr>
        <p:cxnSp>
          <p:nvCxnSpPr>
            <p:cNvPr id="69" name="コネクタ: カギ線 68">
              <a:extLst>
                <a:ext uri="{FF2B5EF4-FFF2-40B4-BE49-F238E27FC236}">
                  <a16:creationId xmlns:a16="http://schemas.microsoft.com/office/drawing/2014/main" id="{8491D17B-1470-DB6E-1AFB-0837B7A83DA1}"/>
                </a:ext>
              </a:extLst>
            </p:cNvPr>
            <p:cNvCxnSpPr>
              <a:stCxn id="14" idx="3"/>
              <a:endCxn id="35" idx="1"/>
            </p:cNvCxnSpPr>
            <p:nvPr/>
          </p:nvCxnSpPr>
          <p:spPr>
            <a:xfrm>
              <a:off x="2824015" y="1828213"/>
              <a:ext cx="467186" cy="26098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コネクタ: カギ線 66">
              <a:extLst>
                <a:ext uri="{FF2B5EF4-FFF2-40B4-BE49-F238E27FC236}">
                  <a16:creationId xmlns:a16="http://schemas.microsoft.com/office/drawing/2014/main" id="{13DDB539-73DD-535A-6CEF-7A1B62897A6A}"/>
                </a:ext>
              </a:extLst>
            </p:cNvPr>
            <p:cNvCxnSpPr>
              <a:stCxn id="14" idx="3"/>
              <a:endCxn id="34" idx="1"/>
            </p:cNvCxnSpPr>
            <p:nvPr/>
          </p:nvCxnSpPr>
          <p:spPr>
            <a:xfrm flipV="1">
              <a:off x="2824015" y="1627237"/>
              <a:ext cx="467186" cy="200976"/>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矢印: 右 83">
            <a:extLst>
              <a:ext uri="{FF2B5EF4-FFF2-40B4-BE49-F238E27FC236}">
                <a16:creationId xmlns:a16="http://schemas.microsoft.com/office/drawing/2014/main" id="{25BB76B1-EA1B-654F-5AEF-CFBDBFF8A784}"/>
              </a:ext>
            </a:extLst>
          </p:cNvPr>
          <p:cNvSpPr/>
          <p:nvPr/>
        </p:nvSpPr>
        <p:spPr>
          <a:xfrm>
            <a:off x="6599961" y="4056850"/>
            <a:ext cx="649200" cy="1064215"/>
          </a:xfrm>
          <a:prstGeom prst="rightArrow">
            <a:avLst>
              <a:gd name="adj1" fmla="val 50000"/>
              <a:gd name="adj2" fmla="val 60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6" name="グループ化 115">
            <a:extLst>
              <a:ext uri="{FF2B5EF4-FFF2-40B4-BE49-F238E27FC236}">
                <a16:creationId xmlns:a16="http://schemas.microsoft.com/office/drawing/2014/main" id="{BEF7D534-9542-B96E-BDE1-11E04E56788A}"/>
              </a:ext>
            </a:extLst>
          </p:cNvPr>
          <p:cNvGrpSpPr/>
          <p:nvPr/>
        </p:nvGrpSpPr>
        <p:grpSpPr>
          <a:xfrm>
            <a:off x="80814" y="1144055"/>
            <a:ext cx="1802882" cy="1248125"/>
            <a:chOff x="67423" y="1132215"/>
            <a:chExt cx="1802882" cy="1248125"/>
          </a:xfrm>
        </p:grpSpPr>
        <p:sp>
          <p:nvSpPr>
            <p:cNvPr id="111" name="四角形: 角を丸くする 110">
              <a:extLst>
                <a:ext uri="{FF2B5EF4-FFF2-40B4-BE49-F238E27FC236}">
                  <a16:creationId xmlns:a16="http://schemas.microsoft.com/office/drawing/2014/main" id="{471CA417-881A-288A-4DF8-E0D425C227C0}"/>
                </a:ext>
              </a:extLst>
            </p:cNvPr>
            <p:cNvSpPr/>
            <p:nvPr/>
          </p:nvSpPr>
          <p:spPr>
            <a:xfrm>
              <a:off x="152826" y="1132215"/>
              <a:ext cx="1619680" cy="1248125"/>
            </a:xfrm>
            <a:prstGeom prst="roundRect">
              <a:avLst>
                <a:gd name="adj" fmla="val 5837"/>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6F5E2EC2-85A5-1203-83C6-8F03E4F17194}"/>
                </a:ext>
              </a:extLst>
            </p:cNvPr>
            <p:cNvGrpSpPr/>
            <p:nvPr/>
          </p:nvGrpSpPr>
          <p:grpSpPr>
            <a:xfrm>
              <a:off x="67423" y="1219199"/>
              <a:ext cx="1802882" cy="1102222"/>
              <a:chOff x="67423" y="1219199"/>
              <a:chExt cx="1802882" cy="1102222"/>
            </a:xfrm>
          </p:grpSpPr>
          <p:sp>
            <p:nvSpPr>
              <p:cNvPr id="112" name="テキスト ボックス 111">
                <a:extLst>
                  <a:ext uri="{FF2B5EF4-FFF2-40B4-BE49-F238E27FC236}">
                    <a16:creationId xmlns:a16="http://schemas.microsoft.com/office/drawing/2014/main" id="{2731F3B2-38F7-653F-441C-2D4ACE31BCA8}"/>
                  </a:ext>
                </a:extLst>
              </p:cNvPr>
              <p:cNvSpPr txBox="1"/>
              <p:nvPr/>
            </p:nvSpPr>
            <p:spPr>
              <a:xfrm>
                <a:off x="67423" y="1219199"/>
                <a:ext cx="1752600" cy="307777"/>
              </a:xfrm>
              <a:prstGeom prst="rect">
                <a:avLst/>
              </a:prstGeom>
              <a:noFill/>
            </p:spPr>
            <p:txBody>
              <a:bodyPr wrap="square" rtlCol="0">
                <a:spAutoFit/>
              </a:bodyPr>
              <a:lstStyle/>
              <a:p>
                <a:pPr algn="ctr"/>
                <a:r>
                  <a:rPr kumimoji="1" lang="ja-JP" altLang="en-US" sz="1400" b="1" dirty="0">
                    <a:latin typeface="+mn-ea"/>
                  </a:rPr>
                  <a:t>経営改善が</a:t>
                </a:r>
              </a:p>
            </p:txBody>
          </p:sp>
          <p:sp>
            <p:nvSpPr>
              <p:cNvPr id="113" name="テキスト ボックス 112">
                <a:extLst>
                  <a:ext uri="{FF2B5EF4-FFF2-40B4-BE49-F238E27FC236}">
                    <a16:creationId xmlns:a16="http://schemas.microsoft.com/office/drawing/2014/main" id="{3F921171-87AF-6772-25A8-BD7B505148D3}"/>
                  </a:ext>
                </a:extLst>
              </p:cNvPr>
              <p:cNvSpPr txBox="1"/>
              <p:nvPr/>
            </p:nvSpPr>
            <p:spPr>
              <a:xfrm>
                <a:off x="202529" y="1493290"/>
                <a:ext cx="1667776" cy="646331"/>
              </a:xfrm>
              <a:prstGeom prst="rect">
                <a:avLst/>
              </a:prstGeom>
              <a:noFill/>
            </p:spPr>
            <p:txBody>
              <a:bodyPr wrap="square" rtlCol="0">
                <a:spAutoFit/>
              </a:bodyPr>
              <a:lstStyle/>
              <a:p>
                <a:pPr algn="ctr"/>
                <a:r>
                  <a:rPr kumimoji="1" lang="ja-JP" altLang="en-US" sz="3600" b="1" dirty="0">
                    <a:latin typeface="+mn-ea"/>
                  </a:rPr>
                  <a:t>難しい</a:t>
                </a:r>
              </a:p>
            </p:txBody>
          </p:sp>
          <p:sp>
            <p:nvSpPr>
              <p:cNvPr id="114" name="テキスト ボックス 113">
                <a:extLst>
                  <a:ext uri="{FF2B5EF4-FFF2-40B4-BE49-F238E27FC236}">
                    <a16:creationId xmlns:a16="http://schemas.microsoft.com/office/drawing/2014/main" id="{CA34A8F0-7C63-6063-F726-78B961892F7F}"/>
                  </a:ext>
                </a:extLst>
              </p:cNvPr>
              <p:cNvSpPr txBox="1"/>
              <p:nvPr/>
            </p:nvSpPr>
            <p:spPr>
              <a:xfrm>
                <a:off x="67423" y="2013644"/>
                <a:ext cx="1752600" cy="307777"/>
              </a:xfrm>
              <a:prstGeom prst="rect">
                <a:avLst/>
              </a:prstGeom>
              <a:noFill/>
            </p:spPr>
            <p:txBody>
              <a:bodyPr wrap="square" rtlCol="0">
                <a:spAutoFit/>
              </a:bodyPr>
              <a:lstStyle/>
              <a:p>
                <a:pPr algn="ctr"/>
                <a:r>
                  <a:rPr kumimoji="1" lang="ja-JP" altLang="en-US" sz="1400" b="1" dirty="0">
                    <a:latin typeface="+mn-ea"/>
                  </a:rPr>
                  <a:t>企業とは？</a:t>
                </a:r>
              </a:p>
            </p:txBody>
          </p:sp>
        </p:grpSp>
      </p:grpSp>
      <p:sp>
        <p:nvSpPr>
          <p:cNvPr id="10" name="テキスト ボックス 9">
            <a:extLst>
              <a:ext uri="{FF2B5EF4-FFF2-40B4-BE49-F238E27FC236}">
                <a16:creationId xmlns:a16="http://schemas.microsoft.com/office/drawing/2014/main" id="{21DE62DD-7A92-5BD2-09F3-2E6094DCB3B9}"/>
              </a:ext>
            </a:extLst>
          </p:cNvPr>
          <p:cNvSpPr txBox="1"/>
          <p:nvPr/>
        </p:nvSpPr>
        <p:spPr>
          <a:xfrm>
            <a:off x="1918817" y="1240297"/>
            <a:ext cx="8082433" cy="1015663"/>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長期間に渡り赤字や債務超過状態が続き、</a:t>
            </a:r>
            <a:r>
              <a:rPr kumimoji="1" lang="ja-JP" altLang="en-US" sz="1000" spc="-10" dirty="0">
                <a:latin typeface="+mn-ea"/>
              </a:rPr>
              <a:t>業容の根源である売上高や客数（販売先・発注者等を含む）が減少傾向にある企業</a:t>
            </a:r>
            <a:endParaRPr kumimoji="1" lang="en-US" altLang="ja-JP" sz="1000" spc="-10" dirty="0">
              <a:latin typeface="+mn-ea"/>
            </a:endParaRPr>
          </a:p>
          <a:p>
            <a:r>
              <a:rPr kumimoji="1" lang="ja-JP" altLang="en-US" sz="1000" dirty="0">
                <a:latin typeface="+mn-ea"/>
              </a:rPr>
              <a:t>□　専門家派遣制度や外部連携を含む、幾度もの経営に関する助言等が、具体的な改善効果に結びついていない企業</a:t>
            </a:r>
            <a:endParaRPr kumimoji="1" lang="en-US" altLang="ja-JP" sz="1000" dirty="0">
              <a:latin typeface="+mn-ea"/>
            </a:endParaRPr>
          </a:p>
          <a:p>
            <a:r>
              <a:rPr kumimoji="1" lang="ja-JP" altLang="en-US" sz="1000" dirty="0">
                <a:latin typeface="+mn-ea"/>
              </a:rPr>
              <a:t>□　経営者自身が経営改善に対する意識が低く、前例踏襲を繰り返し、業況の悪化に歯止めが掛からない企業</a:t>
            </a:r>
            <a:endParaRPr kumimoji="1" lang="en-US" altLang="ja-JP" sz="1000" dirty="0">
              <a:latin typeface="+mn-ea"/>
            </a:endParaRPr>
          </a:p>
          <a:p>
            <a:r>
              <a:rPr kumimoji="1" lang="ja-JP" altLang="en-US" sz="1000" dirty="0">
                <a:latin typeface="+mn-ea"/>
              </a:rPr>
              <a:t>□　一族の争いや社内の不協和音により、経営改善に向き合えない企業</a:t>
            </a:r>
            <a:endParaRPr kumimoji="1" lang="en-US" altLang="ja-JP" sz="1000" dirty="0">
              <a:latin typeface="+mn-ea"/>
            </a:endParaRPr>
          </a:p>
          <a:p>
            <a:r>
              <a:rPr kumimoji="1" lang="ja-JP" altLang="en-US" sz="1000" dirty="0">
                <a:latin typeface="+mn-ea"/>
              </a:rPr>
              <a:t>□　</a:t>
            </a:r>
            <a:r>
              <a:rPr kumimoji="1" lang="ja-JP" altLang="en-US" sz="1000" spc="-30" dirty="0">
                <a:latin typeface="+mn-ea"/>
              </a:rPr>
              <a:t>上記の要因に加えて、極めて厳しい競争環境への直面や、過去の失敗が財務内容に極めて大きな影響を与えているなど、社内外</a:t>
            </a:r>
            <a:endParaRPr kumimoji="1" lang="en-US" altLang="ja-JP" sz="1000" spc="-30" dirty="0">
              <a:latin typeface="+mn-ea"/>
            </a:endParaRPr>
          </a:p>
          <a:p>
            <a:r>
              <a:rPr kumimoji="1" lang="ja-JP" altLang="en-US" sz="1000" spc="-10" dirty="0">
                <a:latin typeface="+mn-ea"/>
              </a:rPr>
              <a:t>　　の経営環境により、金融機関が一般的に提供できる企業支援サービスでは容易に改善できない業容にある企業</a:t>
            </a:r>
            <a:endParaRPr kumimoji="1" lang="en-US" altLang="ja-JP" sz="1000" spc="-10" dirty="0">
              <a:latin typeface="+mn-ea"/>
            </a:endParaRPr>
          </a:p>
        </p:txBody>
      </p:sp>
      <p:sp>
        <p:nvSpPr>
          <p:cNvPr id="11" name="矢印: 右 10">
            <a:extLst>
              <a:ext uri="{FF2B5EF4-FFF2-40B4-BE49-F238E27FC236}">
                <a16:creationId xmlns:a16="http://schemas.microsoft.com/office/drawing/2014/main" id="{131B8AA1-2A9F-B7E4-7B6A-8BD8A6AF2AC5}"/>
              </a:ext>
            </a:extLst>
          </p:cNvPr>
          <p:cNvSpPr/>
          <p:nvPr/>
        </p:nvSpPr>
        <p:spPr>
          <a:xfrm>
            <a:off x="6632069" y="4178076"/>
            <a:ext cx="640111" cy="870998"/>
          </a:xfrm>
          <a:prstGeom prst="rightArrow">
            <a:avLst/>
          </a:pr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53CC6BD1-4833-CE85-5625-71A98CFB49E4}"/>
              </a:ext>
            </a:extLst>
          </p:cNvPr>
          <p:cNvSpPr txBox="1"/>
          <p:nvPr/>
        </p:nvSpPr>
        <p:spPr>
          <a:xfrm>
            <a:off x="4264430" y="6624814"/>
            <a:ext cx="5311833" cy="230832"/>
          </a:xfrm>
          <a:prstGeom prst="rect">
            <a:avLst/>
          </a:prstGeom>
          <a:noFill/>
        </p:spPr>
        <p:txBody>
          <a:bodyPr wrap="square" rtlCol="0">
            <a:spAutoFit/>
          </a:bodyPr>
          <a:lstStyle/>
          <a:p>
            <a:r>
              <a:rPr lang="en-US" altLang="ja-JP" sz="900" dirty="0"/>
              <a:t>※</a:t>
            </a:r>
            <a:r>
              <a:rPr lang="ja-JP" altLang="en-US" sz="900" dirty="0"/>
              <a:t> ある程度経営余力のあるうちに、計画的に事業を終了することを支援する取組みをいう</a:t>
            </a:r>
            <a:endParaRPr kumimoji="1" lang="en-US" altLang="ja-JP" sz="300" dirty="0"/>
          </a:p>
        </p:txBody>
      </p:sp>
      <p:sp>
        <p:nvSpPr>
          <p:cNvPr id="21" name="スライド番号プレースホルダー 2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69</a:t>
            </a:fld>
            <a:endParaRPr kumimoji="1" lang="ja-JP" altLang="en-US"/>
          </a:p>
        </p:txBody>
      </p:sp>
      <p:sp>
        <p:nvSpPr>
          <p:cNvPr id="60" name="正方形/長方形 59">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2" name="テキスト ボックス 61">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４</a:t>
            </a:r>
            <a:endParaRPr kumimoji="1" lang="ja-JP" altLang="en-US" sz="2800" b="1" u="sng" dirty="0">
              <a:latin typeface="+mn-ea"/>
            </a:endParaRPr>
          </a:p>
        </p:txBody>
      </p:sp>
      <p:cxnSp>
        <p:nvCxnSpPr>
          <p:cNvPr id="64" name="直線コネクタ 63">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経営改善が難しい企業の支援 ①</a:t>
            </a:r>
            <a:endParaRPr kumimoji="1" lang="en-US" altLang="ja-JP" b="1" dirty="0">
              <a:latin typeface="+mn-ea"/>
            </a:endParaRPr>
          </a:p>
        </p:txBody>
      </p:sp>
      <p:sp>
        <p:nvSpPr>
          <p:cNvPr id="66" name="テキスト ボックス 65">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企業価値の棄損の度合い、後継者不在、人材不足、代表者の意思等、様々な理由から、経営改善が様々な理由で難しい企業もあり、そのような企業等への支援についてのポイントをまとめます。</a:t>
            </a:r>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5C947334-549F-5DE6-399B-AB6B7785A5B6}"/>
              </a:ext>
            </a:extLst>
          </p:cNvPr>
          <p:cNvCxnSpPr>
            <a:cxnSpLocks/>
          </p:cNvCxnSpPr>
          <p:nvPr/>
        </p:nvCxnSpPr>
        <p:spPr>
          <a:xfrm>
            <a:off x="93000" y="255409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008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グループ化 97">
            <a:extLst>
              <a:ext uri="{FF2B5EF4-FFF2-40B4-BE49-F238E27FC236}">
                <a16:creationId xmlns:a16="http://schemas.microsoft.com/office/drawing/2014/main" id="{614193E6-937C-B7F4-D591-B0E844DA5D8C}"/>
              </a:ext>
            </a:extLst>
          </p:cNvPr>
          <p:cNvGrpSpPr/>
          <p:nvPr/>
        </p:nvGrpSpPr>
        <p:grpSpPr>
          <a:xfrm>
            <a:off x="1015095" y="1532011"/>
            <a:ext cx="1189299" cy="675268"/>
            <a:chOff x="175823" y="2343150"/>
            <a:chExt cx="1238250" cy="971100"/>
          </a:xfrm>
        </p:grpSpPr>
        <p:sp>
          <p:nvSpPr>
            <p:cNvPr id="133" name="四角形: 角を丸くする 132">
              <a:extLst>
                <a:ext uri="{FF2B5EF4-FFF2-40B4-BE49-F238E27FC236}">
                  <a16:creationId xmlns:a16="http://schemas.microsoft.com/office/drawing/2014/main" id="{1C9EA022-0848-2D7F-BBCA-E0475072DE6F}"/>
                </a:ext>
              </a:extLst>
            </p:cNvPr>
            <p:cNvSpPr/>
            <p:nvPr/>
          </p:nvSpPr>
          <p:spPr>
            <a:xfrm>
              <a:off x="250033" y="2343150"/>
              <a:ext cx="1081085" cy="971100"/>
            </a:xfrm>
            <a:prstGeom prst="roundRect">
              <a:avLst>
                <a:gd name="adj" fmla="val 6061"/>
              </a:avLst>
            </a:prstGeom>
            <a:solidFill>
              <a:srgbClr val="FF0000">
                <a:alpha val="10000"/>
              </a:srgbClr>
            </a:solidFill>
            <a:ln w="571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テキスト ボックス 133">
              <a:extLst>
                <a:ext uri="{FF2B5EF4-FFF2-40B4-BE49-F238E27FC236}">
                  <a16:creationId xmlns:a16="http://schemas.microsoft.com/office/drawing/2014/main" id="{21B9FCCA-61BF-C95C-0E01-E4C0B8DFA453}"/>
                </a:ext>
              </a:extLst>
            </p:cNvPr>
            <p:cNvSpPr txBox="1"/>
            <p:nvPr/>
          </p:nvSpPr>
          <p:spPr>
            <a:xfrm>
              <a:off x="233365" y="2414832"/>
              <a:ext cx="1143000" cy="285164"/>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35" name="テキスト ボックス 134">
              <a:extLst>
                <a:ext uri="{FF2B5EF4-FFF2-40B4-BE49-F238E27FC236}">
                  <a16:creationId xmlns:a16="http://schemas.microsoft.com/office/drawing/2014/main" id="{910CCA6A-5EA8-E81C-FD88-6379F15251FB}"/>
                </a:ext>
              </a:extLst>
            </p:cNvPr>
            <p:cNvSpPr txBox="1"/>
            <p:nvPr/>
          </p:nvSpPr>
          <p:spPr>
            <a:xfrm>
              <a:off x="175823" y="2551713"/>
              <a:ext cx="1238250" cy="531135"/>
            </a:xfrm>
            <a:prstGeom prst="rect">
              <a:avLst/>
            </a:prstGeom>
            <a:noFill/>
          </p:spPr>
          <p:txBody>
            <a:bodyPr wrap="square" rtlCol="0">
              <a:spAutoFit/>
            </a:bodyPr>
            <a:lstStyle/>
            <a:p>
              <a:pPr algn="ctr"/>
              <a:r>
                <a:rPr kumimoji="1" lang="ja-JP" altLang="en-US" b="1" dirty="0">
                  <a:latin typeface="+mn-ea"/>
                </a:rPr>
                <a:t>廃業支援</a:t>
              </a:r>
            </a:p>
          </p:txBody>
        </p:sp>
        <p:sp>
          <p:nvSpPr>
            <p:cNvPr id="136" name="テキスト ボックス 135">
              <a:extLst>
                <a:ext uri="{FF2B5EF4-FFF2-40B4-BE49-F238E27FC236}">
                  <a16:creationId xmlns:a16="http://schemas.microsoft.com/office/drawing/2014/main" id="{D2E55204-C9CD-DE3E-7A23-BDE098B3FE05}"/>
                </a:ext>
              </a:extLst>
            </p:cNvPr>
            <p:cNvSpPr txBox="1"/>
            <p:nvPr/>
          </p:nvSpPr>
          <p:spPr>
            <a:xfrm>
              <a:off x="233365" y="2933353"/>
              <a:ext cx="1143000" cy="285164"/>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pSp>
      <p:grpSp>
        <p:nvGrpSpPr>
          <p:cNvPr id="143" name="グループ化 142">
            <a:extLst>
              <a:ext uri="{FF2B5EF4-FFF2-40B4-BE49-F238E27FC236}">
                <a16:creationId xmlns:a16="http://schemas.microsoft.com/office/drawing/2014/main" id="{98082A4A-4215-F384-2A66-A4399420FAE0}"/>
              </a:ext>
            </a:extLst>
          </p:cNvPr>
          <p:cNvGrpSpPr/>
          <p:nvPr/>
        </p:nvGrpSpPr>
        <p:grpSpPr>
          <a:xfrm>
            <a:off x="1024619" y="2522129"/>
            <a:ext cx="1189299" cy="675268"/>
            <a:chOff x="1016598" y="2444735"/>
            <a:chExt cx="1189299" cy="675268"/>
          </a:xfrm>
        </p:grpSpPr>
        <p:sp>
          <p:nvSpPr>
            <p:cNvPr id="141" name="四角形: 角を丸くする 140">
              <a:extLst>
                <a:ext uri="{FF2B5EF4-FFF2-40B4-BE49-F238E27FC236}">
                  <a16:creationId xmlns:a16="http://schemas.microsoft.com/office/drawing/2014/main" id="{319073A8-1C24-CB1E-FBDB-706398C4145A}"/>
                </a:ext>
              </a:extLst>
            </p:cNvPr>
            <p:cNvSpPr/>
            <p:nvPr/>
          </p:nvSpPr>
          <p:spPr>
            <a:xfrm>
              <a:off x="1090572" y="2444735"/>
              <a:ext cx="1038347" cy="675268"/>
            </a:xfrm>
            <a:prstGeom prst="roundRect">
              <a:avLst>
                <a:gd name="adj" fmla="val 6061"/>
              </a:avLst>
            </a:prstGeom>
            <a:solidFill>
              <a:schemeClr val="accent5">
                <a:lumMod val="75000"/>
                <a:alpha val="10000"/>
              </a:schemeClr>
            </a:solidFill>
            <a:ln w="5715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テキスト ボックス 141">
              <a:extLst>
                <a:ext uri="{FF2B5EF4-FFF2-40B4-BE49-F238E27FC236}">
                  <a16:creationId xmlns:a16="http://schemas.microsoft.com/office/drawing/2014/main" id="{0B1B211F-E62D-76C2-F4DC-2B6A852813D9}"/>
                </a:ext>
              </a:extLst>
            </p:cNvPr>
            <p:cNvSpPr txBox="1"/>
            <p:nvPr/>
          </p:nvSpPr>
          <p:spPr>
            <a:xfrm>
              <a:off x="1016598" y="2459204"/>
              <a:ext cx="1189299" cy="646331"/>
            </a:xfrm>
            <a:prstGeom prst="rect">
              <a:avLst/>
            </a:prstGeom>
            <a:noFill/>
            <a:ln>
              <a:noFill/>
            </a:ln>
          </p:spPr>
          <p:txBody>
            <a:bodyPr wrap="square" rtlCol="0">
              <a:spAutoFit/>
            </a:bodyPr>
            <a:lstStyle/>
            <a:p>
              <a:pPr algn="ctr"/>
              <a:r>
                <a:rPr kumimoji="1" lang="ja-JP" altLang="en-US" b="1" dirty="0">
                  <a:latin typeface="+mn-ea"/>
                </a:rPr>
                <a:t>第三者</a:t>
              </a:r>
              <a:endParaRPr kumimoji="1" lang="en-US" altLang="ja-JP" b="1" dirty="0">
                <a:latin typeface="+mn-ea"/>
              </a:endParaRPr>
            </a:p>
            <a:p>
              <a:pPr algn="ctr"/>
              <a:r>
                <a:rPr kumimoji="1" lang="ja-JP" altLang="en-US" b="1" dirty="0">
                  <a:latin typeface="+mn-ea"/>
                </a:rPr>
                <a:t>支援</a:t>
              </a:r>
            </a:p>
          </p:txBody>
        </p:sp>
      </p:grpSp>
      <p:grpSp>
        <p:nvGrpSpPr>
          <p:cNvPr id="65" name="グループ化 64">
            <a:extLst>
              <a:ext uri="{FF2B5EF4-FFF2-40B4-BE49-F238E27FC236}">
                <a16:creationId xmlns:a16="http://schemas.microsoft.com/office/drawing/2014/main" id="{CF77CAAC-A784-2844-6835-B7D2D7F6331F}"/>
              </a:ext>
            </a:extLst>
          </p:cNvPr>
          <p:cNvGrpSpPr/>
          <p:nvPr/>
        </p:nvGrpSpPr>
        <p:grpSpPr>
          <a:xfrm>
            <a:off x="43347" y="5379764"/>
            <a:ext cx="10003974" cy="1173527"/>
            <a:chOff x="-72465" y="2687434"/>
            <a:chExt cx="10003974" cy="1173527"/>
          </a:xfrm>
        </p:grpSpPr>
        <p:sp>
          <p:nvSpPr>
            <p:cNvPr id="52" name="四角形: 角を丸くする 51">
              <a:extLst>
                <a:ext uri="{FF2B5EF4-FFF2-40B4-BE49-F238E27FC236}">
                  <a16:creationId xmlns:a16="http://schemas.microsoft.com/office/drawing/2014/main" id="{D5ED078F-8682-9432-BE8A-8FFD98B0227B}"/>
                </a:ext>
              </a:extLst>
            </p:cNvPr>
            <p:cNvSpPr/>
            <p:nvPr/>
          </p:nvSpPr>
          <p:spPr>
            <a:xfrm>
              <a:off x="1106537" y="2687434"/>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3" name="テキスト ボックス 52">
              <a:extLst>
                <a:ext uri="{FF2B5EF4-FFF2-40B4-BE49-F238E27FC236}">
                  <a16:creationId xmlns:a16="http://schemas.microsoft.com/office/drawing/2014/main" id="{E584F46E-9980-46AB-2C9E-54A89C242C35}"/>
                </a:ext>
              </a:extLst>
            </p:cNvPr>
            <p:cNvSpPr txBox="1"/>
            <p:nvPr/>
          </p:nvSpPr>
          <p:spPr>
            <a:xfrm>
              <a:off x="-72465" y="2854644"/>
              <a:ext cx="127907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sp>
          <p:nvSpPr>
            <p:cNvPr id="56" name="テキスト ボックス 55">
              <a:extLst>
                <a:ext uri="{FF2B5EF4-FFF2-40B4-BE49-F238E27FC236}">
                  <a16:creationId xmlns:a16="http://schemas.microsoft.com/office/drawing/2014/main" id="{D05C373F-A059-A459-803D-5EB3EDBFFF1A}"/>
                </a:ext>
              </a:extLst>
            </p:cNvPr>
            <p:cNvSpPr txBox="1"/>
            <p:nvPr/>
          </p:nvSpPr>
          <p:spPr>
            <a:xfrm>
              <a:off x="2608364" y="2760654"/>
              <a:ext cx="1487912" cy="369332"/>
            </a:xfrm>
            <a:prstGeom prst="rect">
              <a:avLst/>
            </a:prstGeom>
            <a:noFill/>
          </p:spPr>
          <p:txBody>
            <a:bodyPr wrap="square" rtlCol="0">
              <a:spAutoFit/>
            </a:bodyPr>
            <a:lstStyle/>
            <a:p>
              <a:r>
                <a:rPr kumimoji="1" lang="ja-JP" altLang="en-US" b="1" dirty="0">
                  <a:latin typeface="+mn-ea"/>
                </a:rPr>
                <a:t>資産超過</a:t>
              </a:r>
            </a:p>
          </p:txBody>
        </p:sp>
        <p:sp>
          <p:nvSpPr>
            <p:cNvPr id="57" name="テキスト ボックス 56">
              <a:extLst>
                <a:ext uri="{FF2B5EF4-FFF2-40B4-BE49-F238E27FC236}">
                  <a16:creationId xmlns:a16="http://schemas.microsoft.com/office/drawing/2014/main" id="{969C592A-0BE5-2BE5-CC42-97ACC4705E84}"/>
                </a:ext>
              </a:extLst>
            </p:cNvPr>
            <p:cNvSpPr txBox="1"/>
            <p:nvPr/>
          </p:nvSpPr>
          <p:spPr>
            <a:xfrm>
              <a:off x="2608364" y="3350009"/>
              <a:ext cx="1487912" cy="369332"/>
            </a:xfrm>
            <a:prstGeom prst="rect">
              <a:avLst/>
            </a:prstGeom>
            <a:noFill/>
          </p:spPr>
          <p:txBody>
            <a:bodyPr wrap="square" rtlCol="0">
              <a:spAutoFit/>
            </a:bodyPr>
            <a:lstStyle/>
            <a:p>
              <a:r>
                <a:rPr kumimoji="1" lang="ja-JP" altLang="en-US" b="1" dirty="0">
                  <a:latin typeface="+mn-ea"/>
                </a:rPr>
                <a:t>債務超過</a:t>
              </a:r>
            </a:p>
          </p:txBody>
        </p:sp>
        <p:sp>
          <p:nvSpPr>
            <p:cNvPr id="58" name="テキスト ボックス 57">
              <a:extLst>
                <a:ext uri="{FF2B5EF4-FFF2-40B4-BE49-F238E27FC236}">
                  <a16:creationId xmlns:a16="http://schemas.microsoft.com/office/drawing/2014/main" id="{B47A18AB-D344-29EB-1FC5-1F4542E9124A}"/>
                </a:ext>
              </a:extLst>
            </p:cNvPr>
            <p:cNvSpPr txBox="1"/>
            <p:nvPr/>
          </p:nvSpPr>
          <p:spPr>
            <a:xfrm>
              <a:off x="908998" y="3011995"/>
              <a:ext cx="1910820" cy="677108"/>
            </a:xfrm>
            <a:prstGeom prst="rect">
              <a:avLst/>
            </a:prstGeom>
            <a:noFill/>
          </p:spPr>
          <p:txBody>
            <a:bodyPr wrap="square" rtlCol="0">
              <a:spAutoFit/>
            </a:bodyPr>
            <a:lstStyle/>
            <a:p>
              <a:pPr algn="ctr"/>
              <a:r>
                <a:rPr kumimoji="1" lang="ja-JP" altLang="en-US" sz="2400" b="1" dirty="0">
                  <a:latin typeface="+mn-ea"/>
                </a:rPr>
                <a:t>債務超過</a:t>
              </a:r>
              <a:endParaRPr kumimoji="1" lang="en-US" altLang="ja-JP" sz="2400" b="1" dirty="0">
                <a:latin typeface="+mn-ea"/>
              </a:endParaRPr>
            </a:p>
            <a:p>
              <a:pPr algn="ctr"/>
              <a:r>
                <a:rPr kumimoji="1" lang="ja-JP" altLang="en-US" sz="1400" b="1" dirty="0">
                  <a:latin typeface="+mn-ea"/>
                </a:rPr>
                <a:t>状態か？</a:t>
              </a:r>
            </a:p>
          </p:txBody>
        </p:sp>
        <p:sp>
          <p:nvSpPr>
            <p:cNvPr id="60" name="テキスト ボックス 59">
              <a:extLst>
                <a:ext uri="{FF2B5EF4-FFF2-40B4-BE49-F238E27FC236}">
                  <a16:creationId xmlns:a16="http://schemas.microsoft.com/office/drawing/2014/main" id="{38A57964-6D87-7945-8EF5-3A139E175F50}"/>
                </a:ext>
              </a:extLst>
            </p:cNvPr>
            <p:cNvSpPr txBox="1"/>
            <p:nvPr/>
          </p:nvSpPr>
          <p:spPr>
            <a:xfrm>
              <a:off x="755118" y="2770658"/>
              <a:ext cx="2190750" cy="307777"/>
            </a:xfrm>
            <a:prstGeom prst="rect">
              <a:avLst/>
            </a:prstGeom>
            <a:noFill/>
          </p:spPr>
          <p:txBody>
            <a:bodyPr wrap="square" rtlCol="0">
              <a:spAutoFit/>
            </a:bodyPr>
            <a:lstStyle/>
            <a:p>
              <a:pPr algn="ctr"/>
              <a:r>
                <a:rPr kumimoji="1" lang="ja-JP" altLang="en-US" sz="1400" b="1" dirty="0">
                  <a:latin typeface="+mn-ea"/>
                </a:rPr>
                <a:t>企業の状態は</a:t>
              </a:r>
            </a:p>
          </p:txBody>
        </p:sp>
        <p:sp>
          <p:nvSpPr>
            <p:cNvPr id="61" name="テキスト ボックス 60">
              <a:extLst>
                <a:ext uri="{FF2B5EF4-FFF2-40B4-BE49-F238E27FC236}">
                  <a16:creationId xmlns:a16="http://schemas.microsoft.com/office/drawing/2014/main" id="{2EDA0F44-7A44-831E-9342-5781B0BBF520}"/>
                </a:ext>
              </a:extLst>
            </p:cNvPr>
            <p:cNvSpPr txBox="1"/>
            <p:nvPr/>
          </p:nvSpPr>
          <p:spPr>
            <a:xfrm>
              <a:off x="3675477" y="2689323"/>
              <a:ext cx="6256032" cy="553998"/>
            </a:xfrm>
            <a:prstGeom prst="rect">
              <a:avLst/>
            </a:prstGeom>
            <a:noFill/>
            <a:ln>
              <a:noFill/>
            </a:ln>
          </p:spPr>
          <p:txBody>
            <a:bodyPr wrap="square" rtlCol="0">
              <a:spAutoFit/>
            </a:bodyPr>
            <a:lstStyle/>
            <a:p>
              <a:r>
                <a:rPr kumimoji="1" lang="ja-JP" altLang="en-US" sz="1000" dirty="0">
                  <a:latin typeface="+mn-ea"/>
                </a:rPr>
                <a:t>□　払うものを全て払っても「お金が残る」状態</a:t>
              </a:r>
              <a:endParaRPr kumimoji="1" lang="en-US" altLang="ja-JP" sz="1000" dirty="0">
                <a:latin typeface="+mn-ea"/>
              </a:endParaRPr>
            </a:p>
            <a:p>
              <a:r>
                <a:rPr kumimoji="1" lang="ja-JP" altLang="en-US" sz="1000" dirty="0">
                  <a:latin typeface="+mn-ea"/>
                </a:rPr>
                <a:t>□　</a:t>
              </a:r>
              <a:r>
                <a:rPr kumimoji="1" lang="ja-JP" altLang="en-US" sz="1000" spc="-30" dirty="0">
                  <a:latin typeface="+mn-ea"/>
                </a:rPr>
                <a:t>「資産超過が維持できているうちに」ということが、廃業や第三者支援を進める目安にもなる</a:t>
              </a:r>
              <a:endParaRPr kumimoji="1" lang="en-US" altLang="ja-JP" sz="1000" spc="-30" dirty="0">
                <a:latin typeface="+mn-ea"/>
              </a:endParaRPr>
            </a:p>
            <a:p>
              <a:r>
                <a:rPr kumimoji="1" lang="ja-JP" altLang="en-US" sz="1000" dirty="0">
                  <a:latin typeface="+mn-ea"/>
                </a:rPr>
                <a:t>□　一般論として、一定の時間的猶予もある</a:t>
              </a:r>
              <a:endParaRPr kumimoji="1" lang="en-US" altLang="ja-JP" sz="1000" dirty="0">
                <a:latin typeface="+mn-ea"/>
              </a:endParaRPr>
            </a:p>
          </p:txBody>
        </p:sp>
        <p:sp>
          <p:nvSpPr>
            <p:cNvPr id="62" name="テキスト ボックス 61">
              <a:extLst>
                <a:ext uri="{FF2B5EF4-FFF2-40B4-BE49-F238E27FC236}">
                  <a16:creationId xmlns:a16="http://schemas.microsoft.com/office/drawing/2014/main" id="{55F705AC-FC2C-D88D-30E3-C13AD597524C}"/>
                </a:ext>
              </a:extLst>
            </p:cNvPr>
            <p:cNvSpPr txBox="1"/>
            <p:nvPr/>
          </p:nvSpPr>
          <p:spPr>
            <a:xfrm>
              <a:off x="3675476" y="3306963"/>
              <a:ext cx="6087649" cy="553998"/>
            </a:xfrm>
            <a:prstGeom prst="rect">
              <a:avLst/>
            </a:prstGeom>
            <a:noFill/>
            <a:ln>
              <a:noFill/>
            </a:ln>
          </p:spPr>
          <p:txBody>
            <a:bodyPr wrap="square" rtlCol="0">
              <a:spAutoFit/>
            </a:bodyPr>
            <a:lstStyle/>
            <a:p>
              <a:r>
                <a:rPr kumimoji="1" lang="ja-JP" altLang="en-US" sz="1000" dirty="0">
                  <a:latin typeface="+mn-ea"/>
                </a:rPr>
                <a:t>□　現実的には、法的整理を視野に入れた廃業も視野に入れる必要がある</a:t>
              </a:r>
              <a:endParaRPr kumimoji="1" lang="en-US" altLang="ja-JP" sz="1000" dirty="0">
                <a:latin typeface="+mn-ea"/>
              </a:endParaRPr>
            </a:p>
            <a:p>
              <a:r>
                <a:rPr kumimoji="1" lang="ja-JP" altLang="en-US" sz="1000" dirty="0">
                  <a:latin typeface="+mn-ea"/>
                </a:rPr>
                <a:t>□　</a:t>
              </a:r>
              <a:r>
                <a:rPr kumimoji="1" lang="ja-JP" altLang="en-US" sz="1000" spc="10" dirty="0">
                  <a:latin typeface="+mn-ea"/>
                </a:rPr>
                <a:t>第三者による支援は、債務超過状態を理解した上での関与や、債権放棄を伴う抜本再生の</a:t>
              </a:r>
              <a:endParaRPr kumimoji="1" lang="en-US" altLang="ja-JP" sz="1000" spc="10" dirty="0">
                <a:latin typeface="+mn-ea"/>
              </a:endParaRPr>
            </a:p>
            <a:p>
              <a:r>
                <a:rPr kumimoji="1" lang="ja-JP" altLang="en-US" sz="1000" spc="10" dirty="0">
                  <a:latin typeface="+mn-ea"/>
                </a:rPr>
                <a:t>　　ステージも必要であるため、短期間で簡便に進めていくのは困難を極める</a:t>
              </a:r>
              <a:endParaRPr kumimoji="1" lang="en-US" altLang="ja-JP" sz="1000" spc="10" dirty="0">
                <a:latin typeface="+mn-ea"/>
              </a:endParaRPr>
            </a:p>
          </p:txBody>
        </p:sp>
        <p:cxnSp>
          <p:nvCxnSpPr>
            <p:cNvPr id="64" name="直線コネクタ 63">
              <a:extLst>
                <a:ext uri="{FF2B5EF4-FFF2-40B4-BE49-F238E27FC236}">
                  <a16:creationId xmlns:a16="http://schemas.microsoft.com/office/drawing/2014/main" id="{7E73E733-3DFC-4003-53F3-6056D4976DBF}"/>
                </a:ext>
              </a:extLst>
            </p:cNvPr>
            <p:cNvCxnSpPr>
              <a:cxnSpLocks/>
            </p:cNvCxnSpPr>
            <p:nvPr/>
          </p:nvCxnSpPr>
          <p:spPr>
            <a:xfrm>
              <a:off x="2636448" y="3260083"/>
              <a:ext cx="6516979" cy="22863"/>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319C35E9-16D4-42E9-0274-009A588D5BFF}"/>
              </a:ext>
            </a:extLst>
          </p:cNvPr>
          <p:cNvGrpSpPr/>
          <p:nvPr/>
        </p:nvGrpSpPr>
        <p:grpSpPr>
          <a:xfrm>
            <a:off x="67643" y="3767501"/>
            <a:ext cx="9835591" cy="1224579"/>
            <a:chOff x="-81991" y="2537557"/>
            <a:chExt cx="9835591" cy="1224579"/>
          </a:xfrm>
        </p:grpSpPr>
        <p:grpSp>
          <p:nvGrpSpPr>
            <p:cNvPr id="68" name="グループ化 67">
              <a:extLst>
                <a:ext uri="{FF2B5EF4-FFF2-40B4-BE49-F238E27FC236}">
                  <a16:creationId xmlns:a16="http://schemas.microsoft.com/office/drawing/2014/main" id="{32A6B8F6-3534-2C06-F55D-17EF033CFB1F}"/>
                </a:ext>
              </a:extLst>
            </p:cNvPr>
            <p:cNvGrpSpPr/>
            <p:nvPr/>
          </p:nvGrpSpPr>
          <p:grpSpPr>
            <a:xfrm>
              <a:off x="-81991" y="2537557"/>
              <a:ext cx="9835591" cy="1224579"/>
              <a:chOff x="-81991" y="1315541"/>
              <a:chExt cx="9835591" cy="1224579"/>
            </a:xfrm>
          </p:grpSpPr>
          <p:sp>
            <p:nvSpPr>
              <p:cNvPr id="42" name="テキスト ボックス 41">
                <a:extLst>
                  <a:ext uri="{FF2B5EF4-FFF2-40B4-BE49-F238E27FC236}">
                    <a16:creationId xmlns:a16="http://schemas.microsoft.com/office/drawing/2014/main" id="{38D86642-9A7A-C8A7-7BD9-E2087BE5CD42}"/>
                  </a:ext>
                </a:extLst>
              </p:cNvPr>
              <p:cNvSpPr txBox="1"/>
              <p:nvPr/>
            </p:nvSpPr>
            <p:spPr>
              <a:xfrm>
                <a:off x="2598838" y="1893789"/>
                <a:ext cx="1094943" cy="646331"/>
              </a:xfrm>
              <a:prstGeom prst="rect">
                <a:avLst/>
              </a:prstGeom>
              <a:noFill/>
            </p:spPr>
            <p:txBody>
              <a:bodyPr wrap="square" rtlCol="0">
                <a:spAutoFit/>
              </a:bodyPr>
              <a:lstStyle/>
              <a:p>
                <a:pPr algn="ctr"/>
                <a:r>
                  <a:rPr kumimoji="1" lang="ja-JP" altLang="en-US" b="1" dirty="0">
                    <a:latin typeface="+mn-ea"/>
                  </a:rPr>
                  <a:t>第三者</a:t>
                </a:r>
                <a:endParaRPr kumimoji="1" lang="en-US" altLang="ja-JP" b="1" dirty="0">
                  <a:latin typeface="+mn-ea"/>
                </a:endParaRPr>
              </a:p>
              <a:p>
                <a:pPr algn="ctr"/>
                <a:r>
                  <a:rPr kumimoji="1" lang="ja-JP" altLang="en-US" b="1" dirty="0">
                    <a:latin typeface="+mn-ea"/>
                  </a:rPr>
                  <a:t>支援</a:t>
                </a:r>
              </a:p>
            </p:txBody>
          </p:sp>
          <p:sp>
            <p:nvSpPr>
              <p:cNvPr id="30" name="四角形: 角を丸くする 29">
                <a:extLst>
                  <a:ext uri="{FF2B5EF4-FFF2-40B4-BE49-F238E27FC236}">
                    <a16:creationId xmlns:a16="http://schemas.microsoft.com/office/drawing/2014/main" id="{09F55A80-91EF-C438-363C-B6DE8414C975}"/>
                  </a:ext>
                </a:extLst>
              </p:cNvPr>
              <p:cNvSpPr/>
              <p:nvPr/>
            </p:nvSpPr>
            <p:spPr>
              <a:xfrm>
                <a:off x="1097011" y="1326352"/>
                <a:ext cx="1487912" cy="1158471"/>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31" name="テキスト ボックス 30">
                <a:extLst>
                  <a:ext uri="{FF2B5EF4-FFF2-40B4-BE49-F238E27FC236}">
                    <a16:creationId xmlns:a16="http://schemas.microsoft.com/office/drawing/2014/main" id="{C69AA8F0-9190-78F0-7025-5F25751A83E2}"/>
                  </a:ext>
                </a:extLst>
              </p:cNvPr>
              <p:cNvSpPr txBox="1"/>
              <p:nvPr/>
            </p:nvSpPr>
            <p:spPr>
              <a:xfrm>
                <a:off x="-81991" y="1493562"/>
                <a:ext cx="1263088"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cxnSp>
            <p:nvCxnSpPr>
              <p:cNvPr id="32" name="直線コネクタ 31">
                <a:extLst>
                  <a:ext uri="{FF2B5EF4-FFF2-40B4-BE49-F238E27FC236}">
                    <a16:creationId xmlns:a16="http://schemas.microsoft.com/office/drawing/2014/main" id="{7019576A-ECA9-B0BA-930C-BC8F3958E3A1}"/>
                  </a:ext>
                </a:extLst>
              </p:cNvPr>
              <p:cNvCxnSpPr>
                <a:cxnSpLocks/>
              </p:cNvCxnSpPr>
              <p:nvPr/>
            </p:nvCxnSpPr>
            <p:spPr>
              <a:xfrm>
                <a:off x="2611514" y="1862211"/>
                <a:ext cx="6516979" cy="22863"/>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C326F420-C79B-D4D4-2F46-DF0C672AF6A4}"/>
                  </a:ext>
                </a:extLst>
              </p:cNvPr>
              <p:cNvSpPr txBox="1"/>
              <p:nvPr/>
            </p:nvSpPr>
            <p:spPr>
              <a:xfrm>
                <a:off x="2598838" y="1399572"/>
                <a:ext cx="1487912" cy="369332"/>
              </a:xfrm>
              <a:prstGeom prst="rect">
                <a:avLst/>
              </a:prstGeom>
              <a:noFill/>
            </p:spPr>
            <p:txBody>
              <a:bodyPr wrap="square" rtlCol="0">
                <a:spAutoFit/>
              </a:bodyPr>
              <a:lstStyle/>
              <a:p>
                <a:r>
                  <a:rPr kumimoji="1" lang="ja-JP" altLang="en-US" b="1" dirty="0">
                    <a:latin typeface="+mn-ea"/>
                  </a:rPr>
                  <a:t>廃業支援</a:t>
                </a:r>
              </a:p>
            </p:txBody>
          </p:sp>
          <p:sp>
            <p:nvSpPr>
              <p:cNvPr id="49" name="テキスト ボックス 48">
                <a:extLst>
                  <a:ext uri="{FF2B5EF4-FFF2-40B4-BE49-F238E27FC236}">
                    <a16:creationId xmlns:a16="http://schemas.microsoft.com/office/drawing/2014/main" id="{652D785A-64EE-1DE4-8497-1A5345D7529B}"/>
                  </a:ext>
                </a:extLst>
              </p:cNvPr>
              <p:cNvSpPr txBox="1"/>
              <p:nvPr/>
            </p:nvSpPr>
            <p:spPr>
              <a:xfrm>
                <a:off x="3665951" y="1315541"/>
                <a:ext cx="6087649" cy="553998"/>
              </a:xfrm>
              <a:prstGeom prst="rect">
                <a:avLst/>
              </a:prstGeom>
              <a:noFill/>
              <a:ln>
                <a:noFill/>
              </a:ln>
            </p:spPr>
            <p:txBody>
              <a:bodyPr wrap="square" rtlCol="0">
                <a:spAutoFit/>
              </a:bodyPr>
              <a:lstStyle/>
              <a:p>
                <a:r>
                  <a:rPr kumimoji="1" lang="ja-JP" altLang="en-US" sz="1000" dirty="0">
                    <a:latin typeface="+mn-ea"/>
                  </a:rPr>
                  <a:t>□　社員の再雇用先の検索や、債務超過状態の場合は弁護士の紹介等</a:t>
                </a:r>
                <a:endParaRPr kumimoji="1" lang="en-US" altLang="ja-JP" sz="1000" dirty="0">
                  <a:latin typeface="+mn-ea"/>
                </a:endParaRPr>
              </a:p>
              <a:p>
                <a:r>
                  <a:rPr kumimoji="1" lang="ja-JP" altLang="en-US" sz="1000" dirty="0">
                    <a:latin typeface="+mn-ea"/>
                  </a:rPr>
                  <a:t>□　廃業支援自体の外部プログラムの紹介（中小企業活性化協議会）</a:t>
                </a:r>
                <a:endParaRPr kumimoji="1" lang="en-US" altLang="ja-JP" sz="1000" dirty="0">
                  <a:latin typeface="+mn-ea"/>
                </a:endParaRPr>
              </a:p>
              <a:p>
                <a:r>
                  <a:rPr kumimoji="1" lang="ja-JP" altLang="en-US" sz="1000" dirty="0">
                    <a:latin typeface="+mn-ea"/>
                  </a:rPr>
                  <a:t>□　清算バランスシートの試算や、顧問税理士等を交えた協議の調整役等</a:t>
                </a:r>
                <a:endParaRPr kumimoji="1" lang="en-US" altLang="ja-JP" sz="1000" dirty="0">
                  <a:latin typeface="+mn-ea"/>
                </a:endParaRPr>
              </a:p>
            </p:txBody>
          </p:sp>
          <p:sp>
            <p:nvSpPr>
              <p:cNvPr id="51" name="テキスト ボックス 50">
                <a:extLst>
                  <a:ext uri="{FF2B5EF4-FFF2-40B4-BE49-F238E27FC236}">
                    <a16:creationId xmlns:a16="http://schemas.microsoft.com/office/drawing/2014/main" id="{AEC28578-6179-9F0C-C813-7B6EE3233E52}"/>
                  </a:ext>
                </a:extLst>
              </p:cNvPr>
              <p:cNvSpPr txBox="1"/>
              <p:nvPr/>
            </p:nvSpPr>
            <p:spPr>
              <a:xfrm>
                <a:off x="3665950" y="1933181"/>
                <a:ext cx="6087649" cy="553998"/>
              </a:xfrm>
              <a:prstGeom prst="rect">
                <a:avLst/>
              </a:prstGeom>
              <a:noFill/>
              <a:ln>
                <a:noFill/>
              </a:ln>
            </p:spPr>
            <p:txBody>
              <a:bodyPr wrap="square" rtlCol="0">
                <a:spAutoFit/>
              </a:bodyPr>
              <a:lstStyle/>
              <a:p>
                <a:r>
                  <a:rPr kumimoji="1" lang="ja-JP" altLang="en-US" sz="1000" dirty="0">
                    <a:latin typeface="+mn-ea"/>
                  </a:rPr>
                  <a:t>□　経営スポンサー等の役割を担ってくれる第三者の検索</a:t>
                </a:r>
                <a:endParaRPr kumimoji="1" lang="en-US" altLang="ja-JP" sz="1000" dirty="0">
                  <a:latin typeface="+mn-ea"/>
                </a:endParaRPr>
              </a:p>
              <a:p>
                <a:r>
                  <a:rPr kumimoji="1" lang="ja-JP" altLang="en-US" sz="1000" dirty="0">
                    <a:latin typeface="+mn-ea"/>
                  </a:rPr>
                  <a:t>□　社内承継や、社員による新会社設立・本業移管等の事業計画支援</a:t>
                </a:r>
                <a:endParaRPr kumimoji="1" lang="en-US" altLang="ja-JP" sz="1000" dirty="0">
                  <a:latin typeface="+mn-ea"/>
                </a:endParaRPr>
              </a:p>
              <a:p>
                <a:r>
                  <a:rPr kumimoji="1" lang="ja-JP" altLang="en-US" sz="1000" dirty="0">
                    <a:latin typeface="+mn-ea"/>
                  </a:rPr>
                  <a:t>□　事業承継等に関する、補助金や支援制度の検索や紹介</a:t>
                </a:r>
                <a:endParaRPr kumimoji="1" lang="en-US" altLang="ja-JP" sz="1000" dirty="0">
                  <a:latin typeface="+mn-ea"/>
                </a:endParaRPr>
              </a:p>
            </p:txBody>
          </p:sp>
        </p:grpSp>
        <p:grpSp>
          <p:nvGrpSpPr>
            <p:cNvPr id="70" name="グループ化 69">
              <a:extLst>
                <a:ext uri="{FF2B5EF4-FFF2-40B4-BE49-F238E27FC236}">
                  <a16:creationId xmlns:a16="http://schemas.microsoft.com/office/drawing/2014/main" id="{CCCAAFCB-0FBB-4FB7-7939-3ECD42238B0D}"/>
                </a:ext>
              </a:extLst>
            </p:cNvPr>
            <p:cNvGrpSpPr/>
            <p:nvPr/>
          </p:nvGrpSpPr>
          <p:grpSpPr>
            <a:xfrm>
              <a:off x="729609" y="2656884"/>
              <a:ext cx="2190750" cy="918445"/>
              <a:chOff x="745592" y="1409576"/>
              <a:chExt cx="2190750" cy="918445"/>
            </a:xfrm>
          </p:grpSpPr>
          <p:sp>
            <p:nvSpPr>
              <p:cNvPr id="44" name="テキスト ボックス 43">
                <a:extLst>
                  <a:ext uri="{FF2B5EF4-FFF2-40B4-BE49-F238E27FC236}">
                    <a16:creationId xmlns:a16="http://schemas.microsoft.com/office/drawing/2014/main" id="{98C677CB-2824-80C4-132F-74C55B78AC67}"/>
                  </a:ext>
                </a:extLst>
              </p:cNvPr>
              <p:cNvSpPr txBox="1"/>
              <p:nvPr/>
            </p:nvSpPr>
            <p:spPr>
              <a:xfrm>
                <a:off x="899472" y="1650913"/>
                <a:ext cx="1910820" cy="677108"/>
              </a:xfrm>
              <a:prstGeom prst="rect">
                <a:avLst/>
              </a:prstGeom>
              <a:noFill/>
            </p:spPr>
            <p:txBody>
              <a:bodyPr wrap="square" rtlCol="0">
                <a:spAutoFit/>
              </a:bodyPr>
              <a:lstStyle/>
              <a:p>
                <a:pPr algn="ctr"/>
                <a:r>
                  <a:rPr kumimoji="1" lang="ja-JP" altLang="en-US" sz="2400" b="1" dirty="0">
                    <a:latin typeface="+mn-ea"/>
                  </a:rPr>
                  <a:t>２種類</a:t>
                </a:r>
                <a:endParaRPr kumimoji="1" lang="en-US" altLang="ja-JP" sz="2400" b="1" dirty="0">
                  <a:latin typeface="+mn-ea"/>
                </a:endParaRPr>
              </a:p>
              <a:p>
                <a:pPr algn="ctr"/>
                <a:r>
                  <a:rPr kumimoji="1" lang="ja-JP" altLang="en-US" sz="1400" b="1" dirty="0">
                    <a:latin typeface="+mn-ea"/>
                  </a:rPr>
                  <a:t>には大別される</a:t>
                </a:r>
              </a:p>
            </p:txBody>
          </p:sp>
          <p:sp>
            <p:nvSpPr>
              <p:cNvPr id="45" name="テキスト ボックス 44">
                <a:extLst>
                  <a:ext uri="{FF2B5EF4-FFF2-40B4-BE49-F238E27FC236}">
                    <a16:creationId xmlns:a16="http://schemas.microsoft.com/office/drawing/2014/main" id="{6E06DA6C-F2B2-9B99-B6AB-10AD97ADEF9A}"/>
                  </a:ext>
                </a:extLst>
              </p:cNvPr>
              <p:cNvSpPr txBox="1"/>
              <p:nvPr/>
            </p:nvSpPr>
            <p:spPr>
              <a:xfrm>
                <a:off x="745592" y="1409576"/>
                <a:ext cx="2190750" cy="307777"/>
              </a:xfrm>
              <a:prstGeom prst="rect">
                <a:avLst/>
              </a:prstGeom>
              <a:noFill/>
            </p:spPr>
            <p:txBody>
              <a:bodyPr wrap="square" rtlCol="0">
                <a:spAutoFit/>
              </a:bodyPr>
              <a:lstStyle/>
              <a:p>
                <a:pPr algn="ctr"/>
                <a:r>
                  <a:rPr kumimoji="1" lang="ja-JP" altLang="en-US" sz="1400" b="1" dirty="0">
                    <a:latin typeface="+mn-ea"/>
                  </a:rPr>
                  <a:t>支援の種類は</a:t>
                </a:r>
              </a:p>
            </p:txBody>
          </p:sp>
        </p:grpSp>
      </p:grpSp>
      <p:grpSp>
        <p:nvGrpSpPr>
          <p:cNvPr id="77" name="グループ化 76">
            <a:extLst>
              <a:ext uri="{FF2B5EF4-FFF2-40B4-BE49-F238E27FC236}">
                <a16:creationId xmlns:a16="http://schemas.microsoft.com/office/drawing/2014/main" id="{02D96551-7A32-0C82-CE0F-AE8742D3CCF9}"/>
              </a:ext>
            </a:extLst>
          </p:cNvPr>
          <p:cNvGrpSpPr/>
          <p:nvPr/>
        </p:nvGrpSpPr>
        <p:grpSpPr>
          <a:xfrm>
            <a:off x="130432" y="1103283"/>
            <a:ext cx="9470767" cy="2392004"/>
            <a:chOff x="85539" y="1640157"/>
            <a:chExt cx="8996546" cy="2312344"/>
          </a:xfrm>
        </p:grpSpPr>
        <p:sp>
          <p:nvSpPr>
            <p:cNvPr id="86" name="正方形/長方形 85">
              <a:extLst>
                <a:ext uri="{FF2B5EF4-FFF2-40B4-BE49-F238E27FC236}">
                  <a16:creationId xmlns:a16="http://schemas.microsoft.com/office/drawing/2014/main" id="{EE2D64BD-3BDF-6DBE-235A-82AE5AB47FB4}"/>
                </a:ext>
              </a:extLst>
            </p:cNvPr>
            <p:cNvSpPr/>
            <p:nvPr/>
          </p:nvSpPr>
          <p:spPr>
            <a:xfrm>
              <a:off x="542925" y="1814405"/>
              <a:ext cx="8539160" cy="2138096"/>
            </a:xfrm>
            <a:prstGeom prst="rect">
              <a:avLst/>
            </a:prstGeom>
            <a:noFill/>
            <a:ln w="47625">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グループ化 86">
              <a:extLst>
                <a:ext uri="{FF2B5EF4-FFF2-40B4-BE49-F238E27FC236}">
                  <a16:creationId xmlns:a16="http://schemas.microsoft.com/office/drawing/2014/main" id="{D739CE4C-FA40-0FB1-A3D5-7F9A3240034B}"/>
                </a:ext>
              </a:extLst>
            </p:cNvPr>
            <p:cNvGrpSpPr/>
            <p:nvPr/>
          </p:nvGrpSpPr>
          <p:grpSpPr>
            <a:xfrm>
              <a:off x="85539" y="1640157"/>
              <a:ext cx="876198" cy="792000"/>
              <a:chOff x="470446" y="1667124"/>
              <a:chExt cx="876198" cy="792000"/>
            </a:xfrm>
          </p:grpSpPr>
          <p:sp>
            <p:nvSpPr>
              <p:cNvPr id="89" name="楕円 88">
                <a:extLst>
                  <a:ext uri="{FF2B5EF4-FFF2-40B4-BE49-F238E27FC236}">
                    <a16:creationId xmlns:a16="http://schemas.microsoft.com/office/drawing/2014/main" id="{C7C587D8-9705-0726-2F33-D935C2FD061F}"/>
                  </a:ext>
                </a:extLst>
              </p:cNvPr>
              <p:cNvSpPr/>
              <p:nvPr/>
            </p:nvSpPr>
            <p:spPr>
              <a:xfrm>
                <a:off x="510893" y="1667124"/>
                <a:ext cx="792000" cy="792000"/>
              </a:xfrm>
              <a:prstGeom prst="ellipse">
                <a:avLst/>
              </a:prstGeom>
              <a:solidFill>
                <a:schemeClr val="bg1"/>
              </a:solidFill>
              <a:ln w="44450">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8B0E882E-B039-9379-A1EA-83DE93B10248}"/>
                  </a:ext>
                </a:extLst>
              </p:cNvPr>
              <p:cNvSpPr txBox="1"/>
              <p:nvPr/>
            </p:nvSpPr>
            <p:spPr>
              <a:xfrm>
                <a:off x="470446" y="1742031"/>
                <a:ext cx="865694" cy="338554"/>
              </a:xfrm>
              <a:prstGeom prst="rect">
                <a:avLst/>
              </a:prstGeom>
              <a:noFill/>
            </p:spPr>
            <p:txBody>
              <a:bodyPr wrap="square" rtlCol="0">
                <a:spAutoFit/>
              </a:bodyPr>
              <a:lstStyle/>
              <a:p>
                <a:pPr algn="ctr"/>
                <a:r>
                  <a:rPr kumimoji="1" lang="ja-JP" altLang="en-US" sz="800" b="1" dirty="0">
                    <a:latin typeface="+mn-ea"/>
                  </a:rPr>
                  <a:t>支援困難</a:t>
                </a:r>
                <a:endParaRPr kumimoji="1" lang="en-US" altLang="ja-JP" sz="800" b="1" dirty="0">
                  <a:latin typeface="+mn-ea"/>
                </a:endParaRPr>
              </a:p>
              <a:p>
                <a:pPr algn="ctr"/>
                <a:r>
                  <a:rPr kumimoji="1" lang="ja-JP" altLang="en-US" sz="800" b="1" dirty="0">
                    <a:latin typeface="+mn-ea"/>
                  </a:rPr>
                  <a:t>企業への</a:t>
                </a:r>
              </a:p>
            </p:txBody>
          </p:sp>
          <p:sp>
            <p:nvSpPr>
              <p:cNvPr id="91" name="テキスト ボックス 90">
                <a:extLst>
                  <a:ext uri="{FF2B5EF4-FFF2-40B4-BE49-F238E27FC236}">
                    <a16:creationId xmlns:a16="http://schemas.microsoft.com/office/drawing/2014/main" id="{05FAE626-43DA-6A0A-4CCB-BB0667C824D1}"/>
                  </a:ext>
                </a:extLst>
              </p:cNvPr>
              <p:cNvSpPr txBox="1"/>
              <p:nvPr/>
            </p:nvSpPr>
            <p:spPr>
              <a:xfrm>
                <a:off x="480950" y="1990792"/>
                <a:ext cx="865694" cy="369332"/>
              </a:xfrm>
              <a:prstGeom prst="rect">
                <a:avLst/>
              </a:prstGeom>
              <a:noFill/>
            </p:spPr>
            <p:txBody>
              <a:bodyPr wrap="square" rtlCol="0">
                <a:spAutoFit/>
              </a:bodyPr>
              <a:lstStyle/>
              <a:p>
                <a:pPr algn="ctr"/>
                <a:r>
                  <a:rPr kumimoji="1" lang="ja-JP" altLang="en-US" b="1" dirty="0">
                    <a:latin typeface="+mn-ea"/>
                  </a:rPr>
                  <a:t>入口</a:t>
                </a:r>
              </a:p>
            </p:txBody>
          </p:sp>
        </p:grpSp>
      </p:grpSp>
      <p:sp>
        <p:nvSpPr>
          <p:cNvPr id="145" name="矢印: 右 144">
            <a:extLst>
              <a:ext uri="{FF2B5EF4-FFF2-40B4-BE49-F238E27FC236}">
                <a16:creationId xmlns:a16="http://schemas.microsoft.com/office/drawing/2014/main" id="{BD09194E-4BC1-3A40-189F-3C2ACE339DD1}"/>
              </a:ext>
            </a:extLst>
          </p:cNvPr>
          <p:cNvSpPr/>
          <p:nvPr/>
        </p:nvSpPr>
        <p:spPr>
          <a:xfrm>
            <a:off x="2239823" y="2041563"/>
            <a:ext cx="479734" cy="644680"/>
          </a:xfrm>
          <a:prstGeom prst="rightArrow">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四角形: 角を丸くする 145">
            <a:extLst>
              <a:ext uri="{FF2B5EF4-FFF2-40B4-BE49-F238E27FC236}">
                <a16:creationId xmlns:a16="http://schemas.microsoft.com/office/drawing/2014/main" id="{A2ECD5D2-9AA2-EEB3-53F2-3CA63041DCE8}"/>
              </a:ext>
            </a:extLst>
          </p:cNvPr>
          <p:cNvSpPr/>
          <p:nvPr/>
        </p:nvSpPr>
        <p:spPr>
          <a:xfrm>
            <a:off x="2809270" y="1842598"/>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8" name="テキスト ボックス 147">
            <a:extLst>
              <a:ext uri="{FF2B5EF4-FFF2-40B4-BE49-F238E27FC236}">
                <a16:creationId xmlns:a16="http://schemas.microsoft.com/office/drawing/2014/main" id="{E6F42B34-85ED-0ED6-E4BE-2FF24AE28E0E}"/>
              </a:ext>
            </a:extLst>
          </p:cNvPr>
          <p:cNvSpPr txBox="1"/>
          <p:nvPr/>
        </p:nvSpPr>
        <p:spPr>
          <a:xfrm>
            <a:off x="2728547" y="2075778"/>
            <a:ext cx="1238250" cy="461665"/>
          </a:xfrm>
          <a:prstGeom prst="rect">
            <a:avLst/>
          </a:prstGeom>
          <a:noFill/>
        </p:spPr>
        <p:txBody>
          <a:bodyPr wrap="square" rtlCol="0">
            <a:spAutoFit/>
          </a:bodyPr>
          <a:lstStyle/>
          <a:p>
            <a:pPr algn="ctr"/>
            <a:r>
              <a:rPr kumimoji="1" lang="ja-JP" altLang="en-US" sz="2400" b="1" dirty="0">
                <a:latin typeface="+mn-ea"/>
              </a:rPr>
              <a:t>前に</a:t>
            </a:r>
            <a:endParaRPr kumimoji="1" lang="en-US" altLang="ja-JP" sz="2400" b="1" dirty="0">
              <a:latin typeface="+mn-ea"/>
            </a:endParaRPr>
          </a:p>
        </p:txBody>
      </p:sp>
      <p:sp>
        <p:nvSpPr>
          <p:cNvPr id="149" name="テキスト ボックス 148">
            <a:extLst>
              <a:ext uri="{FF2B5EF4-FFF2-40B4-BE49-F238E27FC236}">
                <a16:creationId xmlns:a16="http://schemas.microsoft.com/office/drawing/2014/main" id="{63985F8E-BC24-D419-3732-282B4EF756B5}"/>
              </a:ext>
            </a:extLst>
          </p:cNvPr>
          <p:cNvSpPr txBox="1"/>
          <p:nvPr/>
        </p:nvSpPr>
        <p:spPr>
          <a:xfrm>
            <a:off x="2771412" y="2497599"/>
            <a:ext cx="1143000" cy="261610"/>
          </a:xfrm>
          <a:prstGeom prst="rect">
            <a:avLst/>
          </a:prstGeom>
          <a:noFill/>
        </p:spPr>
        <p:txBody>
          <a:bodyPr wrap="square" rtlCol="0">
            <a:spAutoFit/>
          </a:bodyPr>
          <a:lstStyle/>
          <a:p>
            <a:pPr algn="ctr"/>
            <a:r>
              <a:rPr kumimoji="1" lang="ja-JP" altLang="en-US" sz="1100" b="1" dirty="0">
                <a:latin typeface="+mn-ea"/>
              </a:rPr>
              <a:t>に必要なこと</a:t>
            </a:r>
          </a:p>
        </p:txBody>
      </p:sp>
      <p:sp>
        <p:nvSpPr>
          <p:cNvPr id="150" name="テキスト ボックス 149">
            <a:extLst>
              <a:ext uri="{FF2B5EF4-FFF2-40B4-BE49-F238E27FC236}">
                <a16:creationId xmlns:a16="http://schemas.microsoft.com/office/drawing/2014/main" id="{E7A100B9-A400-BCB3-A999-A0BA904F91BF}"/>
              </a:ext>
            </a:extLst>
          </p:cNvPr>
          <p:cNvSpPr txBox="1"/>
          <p:nvPr/>
        </p:nvSpPr>
        <p:spPr>
          <a:xfrm>
            <a:off x="2258975" y="1886838"/>
            <a:ext cx="2190750" cy="261610"/>
          </a:xfrm>
          <a:prstGeom prst="rect">
            <a:avLst/>
          </a:prstGeom>
          <a:noFill/>
        </p:spPr>
        <p:txBody>
          <a:bodyPr wrap="square" rtlCol="0">
            <a:spAutoFit/>
          </a:bodyPr>
          <a:lstStyle/>
          <a:p>
            <a:pPr algn="ctr"/>
            <a:r>
              <a:rPr kumimoji="1" lang="ja-JP" altLang="en-US" sz="1100" b="1" dirty="0">
                <a:latin typeface="+mn-ea"/>
              </a:rPr>
              <a:t>具体化の</a:t>
            </a:r>
          </a:p>
        </p:txBody>
      </p:sp>
      <p:sp>
        <p:nvSpPr>
          <p:cNvPr id="151" name="矢印: 右 150">
            <a:extLst>
              <a:ext uri="{FF2B5EF4-FFF2-40B4-BE49-F238E27FC236}">
                <a16:creationId xmlns:a16="http://schemas.microsoft.com/office/drawing/2014/main" id="{583863EE-F873-4199-3FA8-1339CFAEF23F}"/>
              </a:ext>
            </a:extLst>
          </p:cNvPr>
          <p:cNvSpPr/>
          <p:nvPr/>
        </p:nvSpPr>
        <p:spPr>
          <a:xfrm>
            <a:off x="4001520" y="2062827"/>
            <a:ext cx="479734" cy="644680"/>
          </a:xfrm>
          <a:prstGeom prst="rightArrow">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3" name="グループ化 162">
            <a:extLst>
              <a:ext uri="{FF2B5EF4-FFF2-40B4-BE49-F238E27FC236}">
                <a16:creationId xmlns:a16="http://schemas.microsoft.com/office/drawing/2014/main" id="{6A831909-9A83-90DF-A001-EFAFD04B4010}"/>
              </a:ext>
            </a:extLst>
          </p:cNvPr>
          <p:cNvGrpSpPr/>
          <p:nvPr/>
        </p:nvGrpSpPr>
        <p:grpSpPr>
          <a:xfrm>
            <a:off x="3341368" y="1379620"/>
            <a:ext cx="6113515" cy="1967246"/>
            <a:chOff x="3314598" y="1380280"/>
            <a:chExt cx="6113515" cy="1967246"/>
          </a:xfrm>
        </p:grpSpPr>
        <p:grpSp>
          <p:nvGrpSpPr>
            <p:cNvPr id="155" name="グループ化 154">
              <a:extLst>
                <a:ext uri="{FF2B5EF4-FFF2-40B4-BE49-F238E27FC236}">
                  <a16:creationId xmlns:a16="http://schemas.microsoft.com/office/drawing/2014/main" id="{14E9B69E-768C-225C-7CAF-A8FDD91A793E}"/>
                </a:ext>
              </a:extLst>
            </p:cNvPr>
            <p:cNvGrpSpPr/>
            <p:nvPr/>
          </p:nvGrpSpPr>
          <p:grpSpPr>
            <a:xfrm>
              <a:off x="3314598" y="1380280"/>
              <a:ext cx="6113514" cy="1967246"/>
              <a:chOff x="1851038" y="4413803"/>
              <a:chExt cx="2320609" cy="2205934"/>
            </a:xfrm>
          </p:grpSpPr>
          <p:sp>
            <p:nvSpPr>
              <p:cNvPr id="156" name="四角形: 角を丸くする 155">
                <a:extLst>
                  <a:ext uri="{FF2B5EF4-FFF2-40B4-BE49-F238E27FC236}">
                    <a16:creationId xmlns:a16="http://schemas.microsoft.com/office/drawing/2014/main" id="{9CE9261A-3445-FF3A-F34F-6266726339E8}"/>
                  </a:ext>
                </a:extLst>
              </p:cNvPr>
              <p:cNvSpPr/>
              <p:nvPr/>
            </p:nvSpPr>
            <p:spPr>
              <a:xfrm>
                <a:off x="2359586" y="4413803"/>
                <a:ext cx="1812061" cy="2205934"/>
              </a:xfrm>
              <a:prstGeom prst="roundRect">
                <a:avLst>
                  <a:gd name="adj" fmla="val 6061"/>
                </a:avLst>
              </a:prstGeom>
              <a:solidFill>
                <a:schemeClr val="bg1"/>
              </a:solid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7" name="テキスト ボックス 156">
                <a:extLst>
                  <a:ext uri="{FF2B5EF4-FFF2-40B4-BE49-F238E27FC236}">
                    <a16:creationId xmlns:a16="http://schemas.microsoft.com/office/drawing/2014/main" id="{BDB6C96E-2F54-568C-AF14-301CC8436DEB}"/>
                  </a:ext>
                </a:extLst>
              </p:cNvPr>
              <p:cNvSpPr txBox="1"/>
              <p:nvPr/>
            </p:nvSpPr>
            <p:spPr>
              <a:xfrm>
                <a:off x="1851038" y="4464244"/>
                <a:ext cx="1597704" cy="293351"/>
              </a:xfrm>
              <a:prstGeom prst="rect">
                <a:avLst/>
              </a:prstGeom>
              <a:noFill/>
            </p:spPr>
            <p:txBody>
              <a:bodyPr wrap="square" rtlCol="0">
                <a:spAutoFit/>
              </a:bodyPr>
              <a:lstStyle/>
              <a:p>
                <a:pPr algn="ctr"/>
                <a:r>
                  <a:rPr kumimoji="1" lang="ja-JP" altLang="en-US" sz="1100" b="1" dirty="0">
                    <a:latin typeface="+mn-ea"/>
                  </a:rPr>
                  <a:t>経営者自身に対して</a:t>
                </a:r>
                <a:endParaRPr kumimoji="1" lang="en-US" altLang="ja-JP" sz="700" b="1" dirty="0">
                  <a:latin typeface="+mn-ea"/>
                </a:endParaRPr>
              </a:p>
            </p:txBody>
          </p:sp>
        </p:grpSp>
        <p:sp>
          <p:nvSpPr>
            <p:cNvPr id="159" name="テキスト ボックス 158">
              <a:extLst>
                <a:ext uri="{FF2B5EF4-FFF2-40B4-BE49-F238E27FC236}">
                  <a16:creationId xmlns:a16="http://schemas.microsoft.com/office/drawing/2014/main" id="{E1882A00-F73C-40EA-C737-DFA34838005C}"/>
                </a:ext>
              </a:extLst>
            </p:cNvPr>
            <p:cNvSpPr txBox="1"/>
            <p:nvPr/>
          </p:nvSpPr>
          <p:spPr>
            <a:xfrm>
              <a:off x="4512668" y="1629340"/>
              <a:ext cx="4352402" cy="400110"/>
            </a:xfrm>
            <a:prstGeom prst="rect">
              <a:avLst/>
            </a:prstGeom>
            <a:noFill/>
          </p:spPr>
          <p:txBody>
            <a:bodyPr wrap="square" rtlCol="0">
              <a:spAutoFit/>
            </a:bodyPr>
            <a:lstStyle/>
            <a:p>
              <a:pPr algn="ctr"/>
              <a:r>
                <a:rPr kumimoji="1" lang="ja-JP" altLang="en-US" sz="2000" b="1" dirty="0">
                  <a:latin typeface="+mn-ea"/>
                </a:rPr>
                <a:t>「どうなっていくか？」</a:t>
              </a:r>
              <a:r>
                <a:rPr kumimoji="1" lang="ja-JP" altLang="en-US" sz="1100" b="1" dirty="0">
                  <a:latin typeface="+mn-ea"/>
                </a:rPr>
                <a:t>の説明が</a:t>
              </a:r>
              <a:r>
                <a:rPr kumimoji="1" lang="ja-JP" altLang="en-US" sz="2000" b="1" dirty="0">
                  <a:latin typeface="+mn-ea"/>
                </a:rPr>
                <a:t>重要</a:t>
              </a:r>
              <a:endParaRPr kumimoji="1" lang="en-US" altLang="ja-JP" sz="2400" b="1" dirty="0">
                <a:latin typeface="+mn-ea"/>
              </a:endParaRPr>
            </a:p>
          </p:txBody>
        </p:sp>
        <p:cxnSp>
          <p:nvCxnSpPr>
            <p:cNvPr id="161" name="直線コネクタ 160">
              <a:extLst>
                <a:ext uri="{FF2B5EF4-FFF2-40B4-BE49-F238E27FC236}">
                  <a16:creationId xmlns:a16="http://schemas.microsoft.com/office/drawing/2014/main" id="{12D919D8-1ACF-DB27-95B6-3AF5EAEA343A}"/>
                </a:ext>
              </a:extLst>
            </p:cNvPr>
            <p:cNvCxnSpPr/>
            <p:nvPr/>
          </p:nvCxnSpPr>
          <p:spPr>
            <a:xfrm>
              <a:off x="4781550" y="2001965"/>
              <a:ext cx="4526867"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a:extLst>
                <a:ext uri="{FF2B5EF4-FFF2-40B4-BE49-F238E27FC236}">
                  <a16:creationId xmlns:a16="http://schemas.microsoft.com/office/drawing/2014/main" id="{BAB2B3D7-B18D-65F7-CBA0-7D59FD628DA6}"/>
                </a:ext>
              </a:extLst>
            </p:cNvPr>
            <p:cNvSpPr txBox="1"/>
            <p:nvPr/>
          </p:nvSpPr>
          <p:spPr>
            <a:xfrm>
              <a:off x="4706727" y="2087750"/>
              <a:ext cx="4721386" cy="1169551"/>
            </a:xfrm>
            <a:prstGeom prst="rect">
              <a:avLst/>
            </a:prstGeom>
            <a:noFill/>
            <a:ln>
              <a:noFill/>
            </a:ln>
          </p:spPr>
          <p:txBody>
            <a:bodyPr wrap="square" rtlCol="0">
              <a:spAutoFit/>
            </a:bodyPr>
            <a:lstStyle/>
            <a:p>
              <a:r>
                <a:rPr kumimoji="1" lang="ja-JP" altLang="en-US" sz="1000" dirty="0">
                  <a:latin typeface="+mn-ea"/>
                </a:rPr>
                <a:t>□　特に廃業の場合、自分の財産（特に自宅）等がどのように取り扱われるか</a:t>
              </a:r>
              <a:endParaRPr kumimoji="1" lang="en-US" altLang="ja-JP" sz="1000" dirty="0">
                <a:latin typeface="+mn-ea"/>
              </a:endParaRPr>
            </a:p>
            <a:p>
              <a:r>
                <a:rPr kumimoji="1" lang="ja-JP" altLang="en-US" sz="1000" dirty="0">
                  <a:latin typeface="+mn-ea"/>
                </a:rPr>
                <a:t>　　の想像がつかず、決断が先送りになるケースも多い</a:t>
              </a:r>
              <a:endParaRPr kumimoji="1" lang="en-US" altLang="ja-JP" sz="1000" dirty="0">
                <a:latin typeface="+mn-ea"/>
              </a:endParaRPr>
            </a:p>
            <a:p>
              <a:r>
                <a:rPr kumimoji="1" lang="ja-JP" altLang="en-US" sz="1000" dirty="0">
                  <a:latin typeface="+mn-ea"/>
                </a:rPr>
                <a:t>□　</a:t>
              </a:r>
              <a:r>
                <a:rPr kumimoji="1" lang="ja-JP" altLang="en-US" sz="1000" spc="-30" dirty="0">
                  <a:latin typeface="+mn-ea"/>
                </a:rPr>
                <a:t>第三者支援（承継を含む）の場合でも、例えば、代表者個人が会社に貸して　</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いる土地や建物の扱い等の見通しにも関心がある</a:t>
              </a:r>
              <a:endParaRPr kumimoji="1" lang="en-US" altLang="ja-JP" sz="1000" dirty="0">
                <a:latin typeface="+mn-ea"/>
              </a:endParaRPr>
            </a:p>
            <a:p>
              <a:r>
                <a:rPr kumimoji="1" lang="ja-JP" altLang="en-US" sz="1000" dirty="0">
                  <a:latin typeface="+mn-ea"/>
                </a:rPr>
                <a:t>□　入口段階では、一般論としての解説になっても、経営者自身やその財産の</a:t>
              </a:r>
              <a:endParaRPr kumimoji="1" lang="en-US" altLang="ja-JP" sz="1000" dirty="0">
                <a:latin typeface="+mn-ea"/>
              </a:endParaRPr>
            </a:p>
            <a:p>
              <a:r>
                <a:rPr kumimoji="1" lang="ja-JP" altLang="en-US" sz="1000" dirty="0">
                  <a:latin typeface="+mn-ea"/>
                </a:rPr>
                <a:t>　　今後の扱われ方の概略の説明は必要</a:t>
              </a:r>
              <a:endParaRPr kumimoji="1" lang="en-US" altLang="ja-JP" sz="1000" dirty="0">
                <a:latin typeface="+mn-ea"/>
              </a:endParaRPr>
            </a:p>
            <a:p>
              <a:r>
                <a:rPr kumimoji="1" lang="ja-JP" altLang="en-US" sz="1000" dirty="0">
                  <a:latin typeface="+mn-ea"/>
                </a:rPr>
                <a:t>□　経営者保証ガイドラインの説明等も改めて入口でしておくとよい</a:t>
              </a:r>
              <a:endParaRPr kumimoji="1" lang="en-US" altLang="ja-JP" sz="1000" dirty="0">
                <a:latin typeface="+mn-ea"/>
              </a:endParaRPr>
            </a:p>
          </p:txBody>
        </p:sp>
      </p:gr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70</a:t>
            </a:fld>
            <a:endParaRPr kumimoji="1" lang="ja-JP" altLang="en-US"/>
          </a:p>
        </p:txBody>
      </p:sp>
      <p:sp>
        <p:nvSpPr>
          <p:cNvPr id="63" name="正方形/長方形 6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４</a:t>
            </a:r>
            <a:endParaRPr kumimoji="1" lang="ja-JP" altLang="en-US" sz="2800" b="1" u="sng" dirty="0">
              <a:latin typeface="+mn-ea"/>
            </a:endParaRPr>
          </a:p>
        </p:txBody>
      </p:sp>
      <p:cxnSp>
        <p:nvCxnSpPr>
          <p:cNvPr id="69" name="直線コネクタ 68">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経営改善が難しい企業の支援 ②</a:t>
            </a:r>
            <a:endParaRPr kumimoji="1" lang="en-US" altLang="ja-JP" b="1" dirty="0">
              <a:latin typeface="+mn-ea"/>
            </a:endParaRPr>
          </a:p>
        </p:txBody>
      </p:sp>
      <p:sp>
        <p:nvSpPr>
          <p:cNvPr id="74" name="テキスト ボックス 73">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企業価値の棄損の度合い、後継者不在、人材不足、代表者の意思等、様々な理由から、経営改善が様々な理由で難しい企業もあり、そのような企業等への支援についてのポイントをまとめます。</a:t>
            </a:r>
            <a:endParaRPr kumimoji="1" lang="en-US" altLang="ja-JP" sz="1000" dirty="0"/>
          </a:p>
        </p:txBody>
      </p:sp>
      <p:cxnSp>
        <p:nvCxnSpPr>
          <p:cNvPr id="75" name="直線コネクタ 74">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C947334-549F-5DE6-399B-AB6B7785A5B6}"/>
              </a:ext>
            </a:extLst>
          </p:cNvPr>
          <p:cNvCxnSpPr>
            <a:cxnSpLocks/>
          </p:cNvCxnSpPr>
          <p:nvPr/>
        </p:nvCxnSpPr>
        <p:spPr>
          <a:xfrm>
            <a:off x="93000" y="363882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68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グループ化 88">
            <a:extLst>
              <a:ext uri="{FF2B5EF4-FFF2-40B4-BE49-F238E27FC236}">
                <a16:creationId xmlns:a16="http://schemas.microsoft.com/office/drawing/2014/main" id="{89D60A11-F264-2E18-70E0-024FFDC617BD}"/>
              </a:ext>
            </a:extLst>
          </p:cNvPr>
          <p:cNvGrpSpPr/>
          <p:nvPr/>
        </p:nvGrpSpPr>
        <p:grpSpPr>
          <a:xfrm>
            <a:off x="143523" y="4955035"/>
            <a:ext cx="9715401" cy="1937754"/>
            <a:chOff x="104959" y="1397056"/>
            <a:chExt cx="9715401" cy="2120622"/>
          </a:xfrm>
        </p:grpSpPr>
        <p:grpSp>
          <p:nvGrpSpPr>
            <p:cNvPr id="82" name="グループ化 81">
              <a:extLst>
                <a:ext uri="{FF2B5EF4-FFF2-40B4-BE49-F238E27FC236}">
                  <a16:creationId xmlns:a16="http://schemas.microsoft.com/office/drawing/2014/main" id="{E294BD76-57CF-20F4-0423-5DB2ED119E51}"/>
                </a:ext>
              </a:extLst>
            </p:cNvPr>
            <p:cNvGrpSpPr/>
            <p:nvPr/>
          </p:nvGrpSpPr>
          <p:grpSpPr>
            <a:xfrm>
              <a:off x="104959" y="1397056"/>
              <a:ext cx="9445041" cy="1159508"/>
              <a:chOff x="0" y="1301806"/>
              <a:chExt cx="9445041" cy="1159508"/>
            </a:xfrm>
          </p:grpSpPr>
          <p:sp>
            <p:nvSpPr>
              <p:cNvPr id="78" name="矢印: 右 77">
                <a:extLst>
                  <a:ext uri="{FF2B5EF4-FFF2-40B4-BE49-F238E27FC236}">
                    <a16:creationId xmlns:a16="http://schemas.microsoft.com/office/drawing/2014/main" id="{3D7D7DA5-42F1-2630-3479-FD4FB56A5EF3}"/>
                  </a:ext>
                </a:extLst>
              </p:cNvPr>
              <p:cNvSpPr/>
              <p:nvPr/>
            </p:nvSpPr>
            <p:spPr>
              <a:xfrm>
                <a:off x="1531831" y="1301807"/>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C6E8315E-12EF-07A3-6DCB-CC9BB8B91863}"/>
                  </a:ext>
                </a:extLst>
              </p:cNvPr>
              <p:cNvGrpSpPr/>
              <p:nvPr/>
            </p:nvGrpSpPr>
            <p:grpSpPr>
              <a:xfrm>
                <a:off x="0" y="1302843"/>
                <a:ext cx="2222025" cy="1158471"/>
                <a:chOff x="-249345" y="1434625"/>
                <a:chExt cx="2222025" cy="1158471"/>
              </a:xfrm>
            </p:grpSpPr>
            <p:sp>
              <p:nvSpPr>
                <p:cNvPr id="50" name="四角形: 角を丸くする 49">
                  <a:extLst>
                    <a:ext uri="{FF2B5EF4-FFF2-40B4-BE49-F238E27FC236}">
                      <a16:creationId xmlns:a16="http://schemas.microsoft.com/office/drawing/2014/main" id="{5F7C7D07-06A8-98A6-1E38-0F8665EE4D90}"/>
                    </a:ext>
                  </a:extLst>
                </p:cNvPr>
                <p:cNvSpPr/>
                <p:nvPr/>
              </p:nvSpPr>
              <p:spPr>
                <a:xfrm>
                  <a:off x="133349" y="1434625"/>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2" name="テキスト ボックス 51">
                  <a:extLst>
                    <a:ext uri="{FF2B5EF4-FFF2-40B4-BE49-F238E27FC236}">
                      <a16:creationId xmlns:a16="http://schemas.microsoft.com/office/drawing/2014/main" id="{C643A2BC-04EB-1DFF-AF00-1493EA0B1B35}"/>
                    </a:ext>
                  </a:extLst>
                </p:cNvPr>
                <p:cNvSpPr txBox="1"/>
                <p:nvPr/>
              </p:nvSpPr>
              <p:spPr>
                <a:xfrm>
                  <a:off x="-78105" y="1651872"/>
                  <a:ext cx="1910820" cy="707326"/>
                </a:xfrm>
                <a:prstGeom prst="rect">
                  <a:avLst/>
                </a:prstGeom>
                <a:noFill/>
              </p:spPr>
              <p:txBody>
                <a:bodyPr wrap="square" rtlCol="0">
                  <a:spAutoFit/>
                </a:bodyPr>
                <a:lstStyle/>
                <a:p>
                  <a:pPr algn="ctr"/>
                  <a:r>
                    <a:rPr kumimoji="1" lang="ja-JP" altLang="en-US" sz="3600" b="1" dirty="0">
                      <a:latin typeface="+mn-ea"/>
                    </a:rPr>
                    <a:t>直接的</a:t>
                  </a:r>
                </a:p>
              </p:txBody>
            </p:sp>
            <p:sp>
              <p:nvSpPr>
                <p:cNvPr id="53" name="テキスト ボックス 52">
                  <a:extLst>
                    <a:ext uri="{FF2B5EF4-FFF2-40B4-BE49-F238E27FC236}">
                      <a16:creationId xmlns:a16="http://schemas.microsoft.com/office/drawing/2014/main" id="{BA8673AA-EF25-7897-7964-9BEBB9B99696}"/>
                    </a:ext>
                  </a:extLst>
                </p:cNvPr>
                <p:cNvSpPr txBox="1"/>
                <p:nvPr/>
              </p:nvSpPr>
              <p:spPr>
                <a:xfrm>
                  <a:off x="-218070"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54" name="テキスト ボックス 53">
                  <a:extLst>
                    <a:ext uri="{FF2B5EF4-FFF2-40B4-BE49-F238E27FC236}">
                      <a16:creationId xmlns:a16="http://schemas.microsoft.com/office/drawing/2014/main" id="{F14C1441-1C75-2B3B-AA59-0A97BBA1D457}"/>
                    </a:ext>
                  </a:extLst>
                </p:cNvPr>
                <p:cNvSpPr txBox="1"/>
                <p:nvPr/>
              </p:nvSpPr>
              <p:spPr>
                <a:xfrm>
                  <a:off x="-249345" y="2255242"/>
                  <a:ext cx="2190750" cy="286299"/>
                </a:xfrm>
                <a:prstGeom prst="rect">
                  <a:avLst/>
                </a:prstGeom>
                <a:noFill/>
              </p:spPr>
              <p:txBody>
                <a:bodyPr wrap="square" rtlCol="0">
                  <a:spAutoFit/>
                </a:bodyPr>
                <a:lstStyle/>
                <a:p>
                  <a:pPr algn="ctr"/>
                  <a:r>
                    <a:rPr kumimoji="1" lang="ja-JP" altLang="en-US" sz="1100" b="1" dirty="0">
                      <a:latin typeface="+mn-ea"/>
                    </a:rPr>
                    <a:t>把握に努める</a:t>
                  </a:r>
                </a:p>
              </p:txBody>
            </p:sp>
          </p:grpSp>
          <p:grpSp>
            <p:nvGrpSpPr>
              <p:cNvPr id="73" name="グループ化 72">
                <a:extLst>
                  <a:ext uri="{FF2B5EF4-FFF2-40B4-BE49-F238E27FC236}">
                    <a16:creationId xmlns:a16="http://schemas.microsoft.com/office/drawing/2014/main" id="{F6757D55-BD52-753E-AD80-B32714E0A575}"/>
                  </a:ext>
                </a:extLst>
              </p:cNvPr>
              <p:cNvGrpSpPr/>
              <p:nvPr/>
            </p:nvGrpSpPr>
            <p:grpSpPr>
              <a:xfrm>
                <a:off x="1808056" y="1302843"/>
                <a:ext cx="2222025" cy="1158471"/>
                <a:chOff x="1558711" y="1434625"/>
                <a:chExt cx="2222025" cy="1158471"/>
              </a:xfrm>
            </p:grpSpPr>
            <p:sp>
              <p:nvSpPr>
                <p:cNvPr id="55" name="四角形: 角を丸くする 54">
                  <a:extLst>
                    <a:ext uri="{FF2B5EF4-FFF2-40B4-BE49-F238E27FC236}">
                      <a16:creationId xmlns:a16="http://schemas.microsoft.com/office/drawing/2014/main" id="{CA97F0CB-7E07-F251-AC52-A512152D4B19}"/>
                    </a:ext>
                  </a:extLst>
                </p:cNvPr>
                <p:cNvSpPr/>
                <p:nvPr/>
              </p:nvSpPr>
              <p:spPr>
                <a:xfrm>
                  <a:off x="1941405" y="1434625"/>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6" name="テキスト ボックス 55">
                  <a:extLst>
                    <a:ext uri="{FF2B5EF4-FFF2-40B4-BE49-F238E27FC236}">
                      <a16:creationId xmlns:a16="http://schemas.microsoft.com/office/drawing/2014/main" id="{526F49CC-75B5-43DE-842E-CCD18CD4D3D2}"/>
                    </a:ext>
                  </a:extLst>
                </p:cNvPr>
                <p:cNvSpPr txBox="1"/>
                <p:nvPr/>
              </p:nvSpPr>
              <p:spPr>
                <a:xfrm>
                  <a:off x="1729951" y="1651872"/>
                  <a:ext cx="1910820" cy="707326"/>
                </a:xfrm>
                <a:prstGeom prst="rect">
                  <a:avLst/>
                </a:prstGeom>
                <a:noFill/>
              </p:spPr>
              <p:txBody>
                <a:bodyPr wrap="square" rtlCol="0">
                  <a:spAutoFit/>
                </a:bodyPr>
                <a:lstStyle/>
                <a:p>
                  <a:pPr algn="ctr"/>
                  <a:r>
                    <a:rPr kumimoji="1" lang="ja-JP" altLang="en-US" sz="3600" b="1" dirty="0">
                      <a:latin typeface="+mn-ea"/>
                    </a:rPr>
                    <a:t>正確な</a:t>
                  </a:r>
                </a:p>
              </p:txBody>
            </p:sp>
            <p:sp>
              <p:nvSpPr>
                <p:cNvPr id="57" name="テキスト ボックス 56">
                  <a:extLst>
                    <a:ext uri="{FF2B5EF4-FFF2-40B4-BE49-F238E27FC236}">
                      <a16:creationId xmlns:a16="http://schemas.microsoft.com/office/drawing/2014/main" id="{E7A6F88B-1EAE-7CE0-692E-FFFE536C1430}"/>
                    </a:ext>
                  </a:extLst>
                </p:cNvPr>
                <p:cNvSpPr txBox="1"/>
                <p:nvPr/>
              </p:nvSpPr>
              <p:spPr>
                <a:xfrm>
                  <a:off x="1589986"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58" name="テキスト ボックス 57">
                  <a:extLst>
                    <a:ext uri="{FF2B5EF4-FFF2-40B4-BE49-F238E27FC236}">
                      <a16:creationId xmlns:a16="http://schemas.microsoft.com/office/drawing/2014/main" id="{730B6AB2-0E6D-94C0-C58D-0105DF18C911}"/>
                    </a:ext>
                  </a:extLst>
                </p:cNvPr>
                <p:cNvSpPr txBox="1"/>
                <p:nvPr/>
              </p:nvSpPr>
              <p:spPr>
                <a:xfrm>
                  <a:off x="1558711" y="2255242"/>
                  <a:ext cx="2190750" cy="286299"/>
                </a:xfrm>
                <a:prstGeom prst="rect">
                  <a:avLst/>
                </a:prstGeom>
                <a:noFill/>
              </p:spPr>
              <p:txBody>
                <a:bodyPr wrap="square" rtlCol="0">
                  <a:spAutoFit/>
                </a:bodyPr>
                <a:lstStyle/>
                <a:p>
                  <a:pPr algn="ctr"/>
                  <a:r>
                    <a:rPr kumimoji="1" lang="ja-JP" altLang="en-US" sz="1100" b="1" dirty="0">
                      <a:latin typeface="+mn-ea"/>
                    </a:rPr>
                    <a:t>把握に努める</a:t>
                  </a:r>
                </a:p>
              </p:txBody>
            </p:sp>
          </p:grpSp>
          <p:grpSp>
            <p:nvGrpSpPr>
              <p:cNvPr id="75" name="グループ化 74">
                <a:extLst>
                  <a:ext uri="{FF2B5EF4-FFF2-40B4-BE49-F238E27FC236}">
                    <a16:creationId xmlns:a16="http://schemas.microsoft.com/office/drawing/2014/main" id="{6366EDF9-E87B-F8D0-8A88-B9705F740C85}"/>
                  </a:ext>
                </a:extLst>
              </p:cNvPr>
              <p:cNvGrpSpPr/>
              <p:nvPr/>
            </p:nvGrpSpPr>
            <p:grpSpPr>
              <a:xfrm>
                <a:off x="3647387" y="1302841"/>
                <a:ext cx="2212817" cy="1158471"/>
                <a:chOff x="3398042" y="1434623"/>
                <a:chExt cx="2212817" cy="1158471"/>
              </a:xfrm>
            </p:grpSpPr>
            <p:sp>
              <p:nvSpPr>
                <p:cNvPr id="59" name="四角形: 角を丸くする 58">
                  <a:extLst>
                    <a:ext uri="{FF2B5EF4-FFF2-40B4-BE49-F238E27FC236}">
                      <a16:creationId xmlns:a16="http://schemas.microsoft.com/office/drawing/2014/main" id="{771B0148-D70F-0978-AD42-8DB7A3D691DF}"/>
                    </a:ext>
                  </a:extLst>
                </p:cNvPr>
                <p:cNvSpPr/>
                <p:nvPr/>
              </p:nvSpPr>
              <p:spPr>
                <a:xfrm>
                  <a:off x="3749461" y="1434623"/>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0" name="テキスト ボックス 59">
                  <a:extLst>
                    <a:ext uri="{FF2B5EF4-FFF2-40B4-BE49-F238E27FC236}">
                      <a16:creationId xmlns:a16="http://schemas.microsoft.com/office/drawing/2014/main" id="{8598FE64-31E6-9073-42E7-C719826AB2AA}"/>
                    </a:ext>
                  </a:extLst>
                </p:cNvPr>
                <p:cNvSpPr txBox="1"/>
                <p:nvPr/>
              </p:nvSpPr>
              <p:spPr>
                <a:xfrm>
                  <a:off x="3420109"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61" name="テキスト ボックス 60">
                  <a:extLst>
                    <a:ext uri="{FF2B5EF4-FFF2-40B4-BE49-F238E27FC236}">
                      <a16:creationId xmlns:a16="http://schemas.microsoft.com/office/drawing/2014/main" id="{6FFFB61B-62A6-15E4-86EE-280DB7690768}"/>
                    </a:ext>
                  </a:extLst>
                </p:cNvPr>
                <p:cNvSpPr txBox="1"/>
                <p:nvPr/>
              </p:nvSpPr>
              <p:spPr>
                <a:xfrm>
                  <a:off x="3548059" y="1691830"/>
                  <a:ext cx="1910820" cy="572597"/>
                </a:xfrm>
                <a:prstGeom prst="rect">
                  <a:avLst/>
                </a:prstGeom>
                <a:noFill/>
              </p:spPr>
              <p:txBody>
                <a:bodyPr wrap="square" rtlCol="0">
                  <a:spAutoFit/>
                </a:bodyPr>
                <a:lstStyle/>
                <a:p>
                  <a:pPr algn="ctr"/>
                  <a:r>
                    <a:rPr kumimoji="1" lang="ja-JP" altLang="en-US" sz="2800" b="1" dirty="0">
                      <a:latin typeface="+mn-ea"/>
                    </a:rPr>
                    <a:t>許容範囲</a:t>
                  </a:r>
                </a:p>
              </p:txBody>
            </p:sp>
            <p:sp>
              <p:nvSpPr>
                <p:cNvPr id="62" name="テキスト ボックス 61">
                  <a:extLst>
                    <a:ext uri="{FF2B5EF4-FFF2-40B4-BE49-F238E27FC236}">
                      <a16:creationId xmlns:a16="http://schemas.microsoft.com/office/drawing/2014/main" id="{54CA0B04-51E5-644F-2E17-11E4B5CCF47E}"/>
                    </a:ext>
                  </a:extLst>
                </p:cNvPr>
                <p:cNvSpPr txBox="1"/>
                <p:nvPr/>
              </p:nvSpPr>
              <p:spPr>
                <a:xfrm>
                  <a:off x="3398042" y="2235212"/>
                  <a:ext cx="2190750" cy="286299"/>
                </a:xfrm>
                <a:prstGeom prst="rect">
                  <a:avLst/>
                </a:prstGeom>
                <a:noFill/>
              </p:spPr>
              <p:txBody>
                <a:bodyPr wrap="square" rtlCol="0">
                  <a:spAutoFit/>
                </a:bodyPr>
                <a:lstStyle/>
                <a:p>
                  <a:pPr algn="ctr"/>
                  <a:r>
                    <a:rPr kumimoji="1" lang="ja-JP" altLang="en-US" sz="1100" b="1" dirty="0">
                      <a:latin typeface="+mn-ea"/>
                    </a:rPr>
                    <a:t>の把握もする</a:t>
                  </a:r>
                </a:p>
              </p:txBody>
            </p:sp>
          </p:grpSp>
          <p:grpSp>
            <p:nvGrpSpPr>
              <p:cNvPr id="76" name="グループ化 75">
                <a:extLst>
                  <a:ext uri="{FF2B5EF4-FFF2-40B4-BE49-F238E27FC236}">
                    <a16:creationId xmlns:a16="http://schemas.microsoft.com/office/drawing/2014/main" id="{AB7F7785-1632-B19F-54B5-94A14B918934}"/>
                  </a:ext>
                </a:extLst>
              </p:cNvPr>
              <p:cNvGrpSpPr/>
              <p:nvPr/>
            </p:nvGrpSpPr>
            <p:grpSpPr>
              <a:xfrm>
                <a:off x="5424168" y="1302840"/>
                <a:ext cx="2190750" cy="1158471"/>
                <a:chOff x="5174823" y="1434622"/>
                <a:chExt cx="2190750" cy="1158471"/>
              </a:xfrm>
            </p:grpSpPr>
            <p:sp>
              <p:nvSpPr>
                <p:cNvPr id="63" name="四角形: 角を丸くする 62">
                  <a:extLst>
                    <a:ext uri="{FF2B5EF4-FFF2-40B4-BE49-F238E27FC236}">
                      <a16:creationId xmlns:a16="http://schemas.microsoft.com/office/drawing/2014/main" id="{87077E9D-2BEA-F68A-FEC6-81E637FBD886}"/>
                    </a:ext>
                  </a:extLst>
                </p:cNvPr>
                <p:cNvSpPr/>
                <p:nvPr/>
              </p:nvSpPr>
              <p:spPr>
                <a:xfrm>
                  <a:off x="5548309" y="1434622"/>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5" name="テキスト ボックス 64">
                  <a:extLst>
                    <a:ext uri="{FF2B5EF4-FFF2-40B4-BE49-F238E27FC236}">
                      <a16:creationId xmlns:a16="http://schemas.microsoft.com/office/drawing/2014/main" id="{AE94C310-D2AA-6BD9-A7B6-5B959C1E652B}"/>
                    </a:ext>
                  </a:extLst>
                </p:cNvPr>
                <p:cNvSpPr txBox="1"/>
                <p:nvPr/>
              </p:nvSpPr>
              <p:spPr>
                <a:xfrm>
                  <a:off x="5174823" y="1494856"/>
                  <a:ext cx="2190750" cy="286299"/>
                </a:xfrm>
                <a:prstGeom prst="rect">
                  <a:avLst/>
                </a:prstGeom>
                <a:noFill/>
              </p:spPr>
              <p:txBody>
                <a:bodyPr wrap="square" rtlCol="0">
                  <a:spAutoFit/>
                </a:bodyPr>
                <a:lstStyle/>
                <a:p>
                  <a:pPr algn="ctr"/>
                  <a:r>
                    <a:rPr kumimoji="1" lang="ja-JP" altLang="en-US" sz="1100" b="1" dirty="0">
                      <a:latin typeface="+mn-ea"/>
                    </a:rPr>
                    <a:t>アプローチ方法は</a:t>
                  </a:r>
                </a:p>
              </p:txBody>
            </p:sp>
            <p:sp>
              <p:nvSpPr>
                <p:cNvPr id="66" name="テキスト ボックス 65">
                  <a:extLst>
                    <a:ext uri="{FF2B5EF4-FFF2-40B4-BE49-F238E27FC236}">
                      <a16:creationId xmlns:a16="http://schemas.microsoft.com/office/drawing/2014/main" id="{C4DD75D2-8EDE-BF1E-98E1-14BD2C6AE526}"/>
                    </a:ext>
                  </a:extLst>
                </p:cNvPr>
                <p:cNvSpPr txBox="1"/>
                <p:nvPr/>
              </p:nvSpPr>
              <p:spPr>
                <a:xfrm>
                  <a:off x="5352307" y="1651872"/>
                  <a:ext cx="1910820" cy="707326"/>
                </a:xfrm>
                <a:prstGeom prst="rect">
                  <a:avLst/>
                </a:prstGeom>
                <a:noFill/>
              </p:spPr>
              <p:txBody>
                <a:bodyPr wrap="square" rtlCol="0">
                  <a:spAutoFit/>
                </a:bodyPr>
                <a:lstStyle/>
                <a:p>
                  <a:pPr algn="ctr"/>
                  <a:r>
                    <a:rPr kumimoji="1" lang="ja-JP" altLang="en-US" sz="3600" b="1" dirty="0">
                      <a:latin typeface="+mn-ea"/>
                    </a:rPr>
                    <a:t>迅速に</a:t>
                  </a:r>
                </a:p>
              </p:txBody>
            </p:sp>
            <p:sp>
              <p:nvSpPr>
                <p:cNvPr id="67" name="テキスト ボックス 66">
                  <a:extLst>
                    <a:ext uri="{FF2B5EF4-FFF2-40B4-BE49-F238E27FC236}">
                      <a16:creationId xmlns:a16="http://schemas.microsoft.com/office/drawing/2014/main" id="{DC01C876-691D-0BD2-8F3C-D374AA08D516}"/>
                    </a:ext>
                  </a:extLst>
                </p:cNvPr>
                <p:cNvSpPr txBox="1"/>
                <p:nvPr/>
              </p:nvSpPr>
              <p:spPr>
                <a:xfrm>
                  <a:off x="5174823" y="2255242"/>
                  <a:ext cx="2190750" cy="286299"/>
                </a:xfrm>
                <a:prstGeom prst="rect">
                  <a:avLst/>
                </a:prstGeom>
                <a:noFill/>
              </p:spPr>
              <p:txBody>
                <a:bodyPr wrap="square" rtlCol="0">
                  <a:spAutoFit/>
                </a:bodyPr>
                <a:lstStyle/>
                <a:p>
                  <a:pPr algn="ctr"/>
                  <a:r>
                    <a:rPr kumimoji="1" lang="ja-JP" altLang="en-US" sz="1100" b="1" dirty="0">
                      <a:latin typeface="+mn-ea"/>
                    </a:rPr>
                    <a:t>報告をする</a:t>
                  </a:r>
                </a:p>
              </p:txBody>
            </p:sp>
          </p:grpSp>
          <p:grpSp>
            <p:nvGrpSpPr>
              <p:cNvPr id="77" name="グループ化 76">
                <a:extLst>
                  <a:ext uri="{FF2B5EF4-FFF2-40B4-BE49-F238E27FC236}">
                    <a16:creationId xmlns:a16="http://schemas.microsoft.com/office/drawing/2014/main" id="{4F504768-39EA-A22D-1162-A481980F049F}"/>
                  </a:ext>
                </a:extLst>
              </p:cNvPr>
              <p:cNvGrpSpPr/>
              <p:nvPr/>
            </p:nvGrpSpPr>
            <p:grpSpPr>
              <a:xfrm>
                <a:off x="7223016" y="1302839"/>
                <a:ext cx="2222025" cy="1158471"/>
                <a:chOff x="6973671" y="1434621"/>
                <a:chExt cx="2222025" cy="1158471"/>
              </a:xfrm>
            </p:grpSpPr>
            <p:sp>
              <p:nvSpPr>
                <p:cNvPr id="68" name="四角形: 角を丸くする 67">
                  <a:extLst>
                    <a:ext uri="{FF2B5EF4-FFF2-40B4-BE49-F238E27FC236}">
                      <a16:creationId xmlns:a16="http://schemas.microsoft.com/office/drawing/2014/main" id="{0B006310-8285-EC98-A95B-FA8A5CB5F2EB}"/>
                    </a:ext>
                  </a:extLst>
                </p:cNvPr>
                <p:cNvSpPr/>
                <p:nvPr/>
              </p:nvSpPr>
              <p:spPr>
                <a:xfrm>
                  <a:off x="7356365" y="1434621"/>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9" name="テキスト ボックス 68">
                  <a:extLst>
                    <a:ext uri="{FF2B5EF4-FFF2-40B4-BE49-F238E27FC236}">
                      <a16:creationId xmlns:a16="http://schemas.microsoft.com/office/drawing/2014/main" id="{EDEF2FE1-2C5E-3487-7C94-45A82202895A}"/>
                    </a:ext>
                  </a:extLst>
                </p:cNvPr>
                <p:cNvSpPr txBox="1"/>
                <p:nvPr/>
              </p:nvSpPr>
              <p:spPr>
                <a:xfrm>
                  <a:off x="6973671" y="1494856"/>
                  <a:ext cx="2190750" cy="286299"/>
                </a:xfrm>
                <a:prstGeom prst="rect">
                  <a:avLst/>
                </a:prstGeom>
                <a:noFill/>
              </p:spPr>
              <p:txBody>
                <a:bodyPr wrap="square" rtlCol="0">
                  <a:spAutoFit/>
                </a:bodyPr>
                <a:lstStyle/>
                <a:p>
                  <a:pPr algn="ctr"/>
                  <a:r>
                    <a:rPr kumimoji="1" lang="ja-JP" altLang="en-US" sz="1100" b="1" dirty="0">
                      <a:latin typeface="+mn-ea"/>
                    </a:rPr>
                    <a:t>途中経過は</a:t>
                  </a:r>
                </a:p>
              </p:txBody>
            </p:sp>
            <p:sp>
              <p:nvSpPr>
                <p:cNvPr id="70" name="テキスト ボックス 69">
                  <a:extLst>
                    <a:ext uri="{FF2B5EF4-FFF2-40B4-BE49-F238E27FC236}">
                      <a16:creationId xmlns:a16="http://schemas.microsoft.com/office/drawing/2014/main" id="{1A927FCF-4324-A8DE-A19C-72E6F9BEF4B4}"/>
                    </a:ext>
                  </a:extLst>
                </p:cNvPr>
                <p:cNvSpPr txBox="1"/>
                <p:nvPr/>
              </p:nvSpPr>
              <p:spPr>
                <a:xfrm>
                  <a:off x="7150466" y="1651872"/>
                  <a:ext cx="1910820" cy="707326"/>
                </a:xfrm>
                <a:prstGeom prst="rect">
                  <a:avLst/>
                </a:prstGeom>
                <a:noFill/>
              </p:spPr>
              <p:txBody>
                <a:bodyPr wrap="square" rtlCol="0">
                  <a:spAutoFit/>
                </a:bodyPr>
                <a:lstStyle/>
                <a:p>
                  <a:pPr algn="ctr"/>
                  <a:r>
                    <a:rPr kumimoji="1" lang="ja-JP" altLang="en-US" sz="3600" b="1" dirty="0">
                      <a:latin typeface="+mn-ea"/>
                    </a:rPr>
                    <a:t>定期的</a:t>
                  </a:r>
                </a:p>
              </p:txBody>
            </p:sp>
            <p:sp>
              <p:nvSpPr>
                <p:cNvPr id="71" name="テキスト ボックス 70">
                  <a:extLst>
                    <a:ext uri="{FF2B5EF4-FFF2-40B4-BE49-F238E27FC236}">
                      <a16:creationId xmlns:a16="http://schemas.microsoft.com/office/drawing/2014/main" id="{1743DB9A-3088-B3F0-1A0C-ED1BD798FFEA}"/>
                    </a:ext>
                  </a:extLst>
                </p:cNvPr>
                <p:cNvSpPr txBox="1"/>
                <p:nvPr/>
              </p:nvSpPr>
              <p:spPr>
                <a:xfrm>
                  <a:off x="7004946" y="2255242"/>
                  <a:ext cx="2190750" cy="286299"/>
                </a:xfrm>
                <a:prstGeom prst="rect">
                  <a:avLst/>
                </a:prstGeom>
                <a:noFill/>
              </p:spPr>
              <p:txBody>
                <a:bodyPr wrap="square" rtlCol="0">
                  <a:spAutoFit/>
                </a:bodyPr>
                <a:lstStyle/>
                <a:p>
                  <a:pPr algn="ctr"/>
                  <a:r>
                    <a:rPr kumimoji="1" lang="ja-JP" altLang="en-US" sz="1100" b="1" dirty="0">
                      <a:latin typeface="+mn-ea"/>
                    </a:rPr>
                    <a:t>に連絡をする</a:t>
                  </a:r>
                </a:p>
              </p:txBody>
            </p:sp>
          </p:grpSp>
          <p:sp>
            <p:nvSpPr>
              <p:cNvPr id="79" name="矢印: 右 78">
                <a:extLst>
                  <a:ext uri="{FF2B5EF4-FFF2-40B4-BE49-F238E27FC236}">
                    <a16:creationId xmlns:a16="http://schemas.microsoft.com/office/drawing/2014/main" id="{603C19E8-957E-D281-1128-2E291901A388}"/>
                  </a:ext>
                </a:extLst>
              </p:cNvPr>
              <p:cNvSpPr/>
              <p:nvPr/>
            </p:nvSpPr>
            <p:spPr>
              <a:xfrm>
                <a:off x="3301983"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矢印: 右 79">
                <a:extLst>
                  <a:ext uri="{FF2B5EF4-FFF2-40B4-BE49-F238E27FC236}">
                    <a16:creationId xmlns:a16="http://schemas.microsoft.com/office/drawing/2014/main" id="{2B4C5C34-257B-707D-C7F8-C6FB33EDF042}"/>
                  </a:ext>
                </a:extLst>
              </p:cNvPr>
              <p:cNvSpPr/>
              <p:nvPr/>
            </p:nvSpPr>
            <p:spPr>
              <a:xfrm>
                <a:off x="5130960"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矢印: 右 80">
                <a:extLst>
                  <a:ext uri="{FF2B5EF4-FFF2-40B4-BE49-F238E27FC236}">
                    <a16:creationId xmlns:a16="http://schemas.microsoft.com/office/drawing/2014/main" id="{5549E999-3DE0-A177-B43D-149BE7F56D80}"/>
                  </a:ext>
                </a:extLst>
              </p:cNvPr>
              <p:cNvSpPr/>
              <p:nvPr/>
            </p:nvSpPr>
            <p:spPr>
              <a:xfrm>
                <a:off x="6970291"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テキスト ボックス 83">
              <a:extLst>
                <a:ext uri="{FF2B5EF4-FFF2-40B4-BE49-F238E27FC236}">
                  <a16:creationId xmlns:a16="http://schemas.microsoft.com/office/drawing/2014/main" id="{9FAE34DF-DDE1-3FE5-D32D-5B1BE6D2ADC9}"/>
                </a:ext>
              </a:extLst>
            </p:cNvPr>
            <p:cNvSpPr txBox="1"/>
            <p:nvPr/>
          </p:nvSpPr>
          <p:spPr>
            <a:xfrm>
              <a:off x="370889" y="2574577"/>
              <a:ext cx="1705000" cy="606281"/>
            </a:xfrm>
            <a:prstGeom prst="rect">
              <a:avLst/>
            </a:prstGeom>
            <a:noFill/>
            <a:ln>
              <a:noFill/>
            </a:ln>
          </p:spPr>
          <p:txBody>
            <a:bodyPr wrap="square" rtlCol="0">
              <a:spAutoFit/>
            </a:bodyPr>
            <a:lstStyle/>
            <a:p>
              <a:r>
                <a:rPr kumimoji="1" lang="ja-JP" altLang="en-US" sz="1000" dirty="0">
                  <a:latin typeface="+mn-ea"/>
                </a:rPr>
                <a:t>□ 伝言ゲームは避ける</a:t>
              </a:r>
              <a:endParaRPr kumimoji="1" lang="en-US" altLang="ja-JP" sz="1000" dirty="0">
                <a:latin typeface="+mn-ea"/>
              </a:endParaRPr>
            </a:p>
            <a:p>
              <a:r>
                <a:rPr kumimoji="1" lang="ja-JP" altLang="en-US" sz="1000" dirty="0">
                  <a:latin typeface="+mn-ea"/>
                </a:rPr>
                <a:t>□ 当事者同士で確認</a:t>
              </a:r>
              <a:endParaRPr kumimoji="1" lang="en-US" altLang="ja-JP" sz="1000" dirty="0">
                <a:latin typeface="+mn-ea"/>
              </a:endParaRPr>
            </a:p>
            <a:p>
              <a:endParaRPr kumimoji="1" lang="en-US" altLang="ja-JP" sz="1000" dirty="0">
                <a:latin typeface="+mn-ea"/>
              </a:endParaRPr>
            </a:p>
          </p:txBody>
        </p:sp>
        <p:sp>
          <p:nvSpPr>
            <p:cNvPr id="85" name="テキスト ボックス 84">
              <a:extLst>
                <a:ext uri="{FF2B5EF4-FFF2-40B4-BE49-F238E27FC236}">
                  <a16:creationId xmlns:a16="http://schemas.microsoft.com/office/drawing/2014/main" id="{9E6B33C7-93B3-BF44-CE89-377BC54E7220}"/>
                </a:ext>
              </a:extLst>
            </p:cNvPr>
            <p:cNvSpPr txBox="1"/>
            <p:nvPr/>
          </p:nvSpPr>
          <p:spPr>
            <a:xfrm>
              <a:off x="2191841" y="2574577"/>
              <a:ext cx="1705000" cy="943101"/>
            </a:xfrm>
            <a:prstGeom prst="rect">
              <a:avLst/>
            </a:prstGeom>
            <a:noFill/>
            <a:ln>
              <a:noFill/>
            </a:ln>
          </p:spPr>
          <p:txBody>
            <a:bodyPr wrap="square" rtlCol="0">
              <a:spAutoFit/>
            </a:bodyPr>
            <a:lstStyle/>
            <a:p>
              <a:r>
                <a:rPr kumimoji="1" lang="ja-JP" altLang="en-US" sz="1000" dirty="0">
                  <a:latin typeface="+mn-ea"/>
                </a:rPr>
                <a:t>□ ミスマッチの防止</a:t>
              </a:r>
              <a:endParaRPr kumimoji="1" lang="en-US" altLang="ja-JP" sz="1000" dirty="0">
                <a:latin typeface="+mn-ea"/>
              </a:endParaRPr>
            </a:p>
            <a:p>
              <a:r>
                <a:rPr kumimoji="1" lang="en-US" altLang="ja-JP" sz="1000" dirty="0">
                  <a:latin typeface="+mn-ea"/>
                </a:rPr>
                <a:t>※ </a:t>
              </a:r>
              <a:r>
                <a:rPr kumimoji="1" lang="ja-JP" altLang="en-US" sz="1000" dirty="0">
                  <a:latin typeface="+mn-ea"/>
                </a:rPr>
                <a:t>特にマッチングでは</a:t>
              </a:r>
              <a:endParaRPr kumimoji="1" lang="en-US" altLang="ja-JP" sz="1000" dirty="0">
                <a:latin typeface="+mn-ea"/>
              </a:endParaRPr>
            </a:p>
            <a:p>
              <a:r>
                <a:rPr kumimoji="1" lang="ja-JP" altLang="en-US" sz="1000" dirty="0">
                  <a:latin typeface="+mn-ea"/>
                </a:rPr>
                <a:t>　 双方に迷惑がかかる</a:t>
              </a:r>
              <a:endParaRPr kumimoji="1" lang="en-US" altLang="ja-JP" sz="1000" dirty="0">
                <a:latin typeface="+mn-ea"/>
              </a:endParaRPr>
            </a:p>
            <a:p>
              <a:endParaRPr kumimoji="1" lang="en-US" altLang="ja-JP" sz="1000" dirty="0">
                <a:latin typeface="+mn-ea"/>
              </a:endParaRPr>
            </a:p>
            <a:p>
              <a:endParaRPr kumimoji="1" lang="en-US" altLang="ja-JP" sz="1000" dirty="0">
                <a:latin typeface="+mn-ea"/>
              </a:endParaRPr>
            </a:p>
          </p:txBody>
        </p:sp>
        <p:sp>
          <p:nvSpPr>
            <p:cNvPr id="86" name="テキスト ボックス 85">
              <a:extLst>
                <a:ext uri="{FF2B5EF4-FFF2-40B4-BE49-F238E27FC236}">
                  <a16:creationId xmlns:a16="http://schemas.microsoft.com/office/drawing/2014/main" id="{9ED7F2CB-DDB1-9ED2-8865-2A3690DB4D11}"/>
                </a:ext>
              </a:extLst>
            </p:cNvPr>
            <p:cNvSpPr txBox="1"/>
            <p:nvPr/>
          </p:nvSpPr>
          <p:spPr>
            <a:xfrm>
              <a:off x="3998593" y="2574577"/>
              <a:ext cx="1705000" cy="774690"/>
            </a:xfrm>
            <a:prstGeom prst="rect">
              <a:avLst/>
            </a:prstGeom>
            <a:noFill/>
            <a:ln>
              <a:noFill/>
            </a:ln>
          </p:spPr>
          <p:txBody>
            <a:bodyPr wrap="square" rtlCol="0">
              <a:spAutoFit/>
            </a:bodyPr>
            <a:lstStyle/>
            <a:p>
              <a:r>
                <a:rPr kumimoji="1" lang="ja-JP" altLang="en-US" sz="1000" dirty="0">
                  <a:latin typeface="+mn-ea"/>
                </a:rPr>
                <a:t>□ 価格・仕様・数量</a:t>
              </a:r>
              <a:endParaRPr kumimoji="1" lang="en-US" altLang="ja-JP" sz="1000" dirty="0">
                <a:latin typeface="+mn-ea"/>
              </a:endParaRPr>
            </a:p>
            <a:p>
              <a:r>
                <a:rPr kumimoji="1" lang="ja-JP" altLang="en-US" sz="1000" dirty="0">
                  <a:latin typeface="+mn-ea"/>
                </a:rPr>
                <a:t>□ 機能・代替性等の</a:t>
              </a:r>
              <a:endParaRPr kumimoji="1" lang="en-US" altLang="ja-JP" sz="1000" dirty="0">
                <a:latin typeface="+mn-ea"/>
              </a:endParaRPr>
            </a:p>
            <a:p>
              <a:r>
                <a:rPr kumimoji="1" lang="ja-JP" altLang="en-US" sz="1000" dirty="0">
                  <a:latin typeface="+mn-ea"/>
                </a:rPr>
                <a:t>　 許容範囲を把握</a:t>
              </a:r>
              <a:endParaRPr kumimoji="1" lang="en-US" altLang="ja-JP" sz="1000" dirty="0">
                <a:latin typeface="+mn-ea"/>
              </a:endParaRPr>
            </a:p>
            <a:p>
              <a:endParaRPr kumimoji="1" lang="en-US" altLang="ja-JP" sz="1000" dirty="0">
                <a:latin typeface="+mn-ea"/>
              </a:endParaRPr>
            </a:p>
          </p:txBody>
        </p:sp>
        <p:sp>
          <p:nvSpPr>
            <p:cNvPr id="87" name="テキスト ボックス 86">
              <a:extLst>
                <a:ext uri="{FF2B5EF4-FFF2-40B4-BE49-F238E27FC236}">
                  <a16:creationId xmlns:a16="http://schemas.microsoft.com/office/drawing/2014/main" id="{DADAC524-890C-EB39-98A1-A452E1AAE34D}"/>
                </a:ext>
              </a:extLst>
            </p:cNvPr>
            <p:cNvSpPr txBox="1"/>
            <p:nvPr/>
          </p:nvSpPr>
          <p:spPr>
            <a:xfrm>
              <a:off x="5789917" y="2574577"/>
              <a:ext cx="2172501" cy="774690"/>
            </a:xfrm>
            <a:prstGeom prst="rect">
              <a:avLst/>
            </a:prstGeom>
            <a:noFill/>
            <a:ln>
              <a:noFill/>
            </a:ln>
          </p:spPr>
          <p:txBody>
            <a:bodyPr wrap="square" rtlCol="0">
              <a:spAutoFit/>
            </a:bodyPr>
            <a:lstStyle/>
            <a:p>
              <a:r>
                <a:rPr kumimoji="1" lang="ja-JP" altLang="en-US" sz="1000" dirty="0">
                  <a:latin typeface="+mn-ea"/>
                </a:rPr>
                <a:t>□ 金融機関が直接動くか？</a:t>
              </a:r>
              <a:endParaRPr kumimoji="1" lang="en-US" altLang="ja-JP" sz="1000" dirty="0">
                <a:latin typeface="+mn-ea"/>
              </a:endParaRPr>
            </a:p>
            <a:p>
              <a:r>
                <a:rPr kumimoji="1" lang="ja-JP" altLang="en-US" sz="1000" dirty="0">
                  <a:latin typeface="+mn-ea"/>
                </a:rPr>
                <a:t>□ 外部連携を利用するか？</a:t>
              </a:r>
              <a:endParaRPr kumimoji="1" lang="en-US" altLang="ja-JP" sz="1000" dirty="0">
                <a:latin typeface="+mn-ea"/>
              </a:endParaRPr>
            </a:p>
            <a:p>
              <a:r>
                <a:rPr kumimoji="1" lang="ja-JP" altLang="en-US" sz="1000" dirty="0">
                  <a:latin typeface="+mn-ea"/>
                </a:rPr>
                <a:t>　 方法や経路は必ず伝達する</a:t>
              </a:r>
              <a:endParaRPr kumimoji="1" lang="en-US" altLang="ja-JP" sz="1000" dirty="0">
                <a:latin typeface="+mn-ea"/>
              </a:endParaRPr>
            </a:p>
            <a:p>
              <a:endParaRPr kumimoji="1" lang="en-US" altLang="ja-JP" sz="1000" dirty="0">
                <a:latin typeface="+mn-ea"/>
              </a:endParaRPr>
            </a:p>
          </p:txBody>
        </p:sp>
        <p:sp>
          <p:nvSpPr>
            <p:cNvPr id="88" name="テキスト ボックス 87">
              <a:extLst>
                <a:ext uri="{FF2B5EF4-FFF2-40B4-BE49-F238E27FC236}">
                  <a16:creationId xmlns:a16="http://schemas.microsoft.com/office/drawing/2014/main" id="{72518398-2C69-8F74-2AED-4AB2BB49AD0E}"/>
                </a:ext>
              </a:extLst>
            </p:cNvPr>
            <p:cNvSpPr txBox="1"/>
            <p:nvPr/>
          </p:nvSpPr>
          <p:spPr>
            <a:xfrm>
              <a:off x="7603007" y="2574577"/>
              <a:ext cx="2217353" cy="774690"/>
            </a:xfrm>
            <a:prstGeom prst="rect">
              <a:avLst/>
            </a:prstGeom>
            <a:noFill/>
            <a:ln>
              <a:noFill/>
            </a:ln>
          </p:spPr>
          <p:txBody>
            <a:bodyPr wrap="square" rtlCol="0">
              <a:spAutoFit/>
            </a:bodyPr>
            <a:lstStyle/>
            <a:p>
              <a:r>
                <a:rPr kumimoji="1" lang="ja-JP" altLang="en-US" sz="1000" dirty="0">
                  <a:latin typeface="+mn-ea"/>
                </a:rPr>
                <a:t>□ 進捗の如何に関わらず必要</a:t>
              </a:r>
              <a:endParaRPr kumimoji="1" lang="en-US" altLang="ja-JP" sz="1000" dirty="0">
                <a:latin typeface="+mn-ea"/>
              </a:endParaRPr>
            </a:p>
            <a:p>
              <a:r>
                <a:rPr kumimoji="1" lang="ja-JP" altLang="en-US" sz="1000" dirty="0">
                  <a:latin typeface="+mn-ea"/>
                </a:rPr>
                <a:t>□ 金融機関が苦手とする部分</a:t>
              </a:r>
              <a:endParaRPr kumimoji="1" lang="en-US" altLang="ja-JP" sz="1000" dirty="0">
                <a:latin typeface="+mn-ea"/>
              </a:endParaRPr>
            </a:p>
            <a:p>
              <a:r>
                <a:rPr kumimoji="1" lang="ja-JP" altLang="en-US" sz="1000" dirty="0">
                  <a:latin typeface="+mn-ea"/>
                </a:rPr>
                <a:t>□ 案件預かり放置は厳禁</a:t>
              </a:r>
              <a:endParaRPr kumimoji="1" lang="en-US" altLang="ja-JP" sz="1000" dirty="0">
                <a:latin typeface="+mn-ea"/>
              </a:endParaRPr>
            </a:p>
            <a:p>
              <a:endParaRPr kumimoji="1" lang="en-US" altLang="ja-JP" sz="1000" dirty="0">
                <a:latin typeface="+mn-ea"/>
              </a:endParaRPr>
            </a:p>
          </p:txBody>
        </p:sp>
      </p:grpSp>
      <p:grpSp>
        <p:nvGrpSpPr>
          <p:cNvPr id="104" name="グループ化 103">
            <a:extLst>
              <a:ext uri="{FF2B5EF4-FFF2-40B4-BE49-F238E27FC236}">
                <a16:creationId xmlns:a16="http://schemas.microsoft.com/office/drawing/2014/main" id="{454ECC35-3F9F-7C82-91FC-C61DBAD15984}"/>
              </a:ext>
            </a:extLst>
          </p:cNvPr>
          <p:cNvGrpSpPr/>
          <p:nvPr/>
        </p:nvGrpSpPr>
        <p:grpSpPr>
          <a:xfrm>
            <a:off x="263212" y="1631204"/>
            <a:ext cx="9189649" cy="2663390"/>
            <a:chOff x="221711" y="1331095"/>
            <a:chExt cx="9264909" cy="2615304"/>
          </a:xfrm>
        </p:grpSpPr>
        <p:grpSp>
          <p:nvGrpSpPr>
            <p:cNvPr id="97" name="グループ化 96">
              <a:extLst>
                <a:ext uri="{FF2B5EF4-FFF2-40B4-BE49-F238E27FC236}">
                  <a16:creationId xmlns:a16="http://schemas.microsoft.com/office/drawing/2014/main" id="{D5B03045-D80F-2945-860F-033EB9C29C13}"/>
                </a:ext>
              </a:extLst>
            </p:cNvPr>
            <p:cNvGrpSpPr/>
            <p:nvPr/>
          </p:nvGrpSpPr>
          <p:grpSpPr>
            <a:xfrm>
              <a:off x="224655" y="1331095"/>
              <a:ext cx="1683229" cy="1134739"/>
              <a:chOff x="394411" y="1256036"/>
              <a:chExt cx="1683229" cy="1134739"/>
            </a:xfrm>
          </p:grpSpPr>
          <p:sp>
            <p:nvSpPr>
              <p:cNvPr id="90" name="四角形: 角を丸くする 89">
                <a:extLst>
                  <a:ext uri="{FF2B5EF4-FFF2-40B4-BE49-F238E27FC236}">
                    <a16:creationId xmlns:a16="http://schemas.microsoft.com/office/drawing/2014/main" id="{C1AE6E84-F72C-80D9-51A7-8F80301CBCF8}"/>
                  </a:ext>
                </a:extLst>
              </p:cNvPr>
              <p:cNvSpPr/>
              <p:nvPr/>
            </p:nvSpPr>
            <p:spPr>
              <a:xfrm>
                <a:off x="394411" y="1256036"/>
                <a:ext cx="1487912" cy="1134739"/>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94" name="グループ化 93">
                <a:extLst>
                  <a:ext uri="{FF2B5EF4-FFF2-40B4-BE49-F238E27FC236}">
                    <a16:creationId xmlns:a16="http://schemas.microsoft.com/office/drawing/2014/main" id="{51485DCC-EC07-6664-DE6B-E596AA936729}"/>
                  </a:ext>
                </a:extLst>
              </p:cNvPr>
              <p:cNvGrpSpPr/>
              <p:nvPr/>
            </p:nvGrpSpPr>
            <p:grpSpPr>
              <a:xfrm>
                <a:off x="401443" y="1307791"/>
                <a:ext cx="1676197" cy="1014835"/>
                <a:chOff x="239234" y="1445890"/>
                <a:chExt cx="1676197" cy="1014835"/>
              </a:xfrm>
            </p:grpSpPr>
            <p:sp>
              <p:nvSpPr>
                <p:cNvPr id="92" name="テキスト ボックス 91">
                  <a:extLst>
                    <a:ext uri="{FF2B5EF4-FFF2-40B4-BE49-F238E27FC236}">
                      <a16:creationId xmlns:a16="http://schemas.microsoft.com/office/drawing/2014/main" id="{69928DE4-E975-F3E4-A095-944FBBE2B6EA}"/>
                    </a:ext>
                  </a:extLst>
                </p:cNvPr>
                <p:cNvSpPr txBox="1"/>
                <p:nvPr/>
              </p:nvSpPr>
              <p:spPr>
                <a:xfrm>
                  <a:off x="239234" y="1445890"/>
                  <a:ext cx="1676197" cy="769441"/>
                </a:xfrm>
                <a:prstGeom prst="rect">
                  <a:avLst/>
                </a:prstGeom>
                <a:noFill/>
              </p:spPr>
              <p:txBody>
                <a:bodyPr wrap="square" rtlCol="0">
                  <a:spAutoFit/>
                </a:bodyPr>
                <a:lstStyle/>
                <a:p>
                  <a:pPr algn="ctr"/>
                  <a:r>
                    <a:rPr kumimoji="1" lang="ja-JP" altLang="en-US" sz="4400" b="1" dirty="0">
                      <a:latin typeface="+mn-ea"/>
                    </a:rPr>
                    <a:t>焦り</a:t>
                  </a:r>
                </a:p>
              </p:txBody>
            </p:sp>
            <p:sp>
              <p:nvSpPr>
                <p:cNvPr id="93" name="テキスト ボックス 92">
                  <a:extLst>
                    <a:ext uri="{FF2B5EF4-FFF2-40B4-BE49-F238E27FC236}">
                      <a16:creationId xmlns:a16="http://schemas.microsoft.com/office/drawing/2014/main" id="{71F78AC2-19E1-44A9-5198-48F2D4A87A0B}"/>
                    </a:ext>
                  </a:extLst>
                </p:cNvPr>
                <p:cNvSpPr txBox="1"/>
                <p:nvPr/>
              </p:nvSpPr>
              <p:spPr>
                <a:xfrm>
                  <a:off x="510050" y="2091404"/>
                  <a:ext cx="956950" cy="369321"/>
                </a:xfrm>
                <a:prstGeom prst="rect">
                  <a:avLst/>
                </a:prstGeom>
                <a:noFill/>
              </p:spPr>
              <p:txBody>
                <a:bodyPr wrap="square" rtlCol="0">
                  <a:spAutoFit/>
                </a:bodyPr>
                <a:lstStyle/>
                <a:p>
                  <a:pPr algn="ctr"/>
                  <a:r>
                    <a:rPr kumimoji="1" lang="ja-JP" altLang="en-US" b="1" dirty="0">
                      <a:latin typeface="+mn-ea"/>
                    </a:rPr>
                    <a:t>は禁物</a:t>
                  </a:r>
                </a:p>
              </p:txBody>
            </p:sp>
          </p:grpSp>
        </p:grpSp>
        <p:sp>
          <p:nvSpPr>
            <p:cNvPr id="96" name="テキスト ボックス 95">
              <a:extLst>
                <a:ext uri="{FF2B5EF4-FFF2-40B4-BE49-F238E27FC236}">
                  <a16:creationId xmlns:a16="http://schemas.microsoft.com/office/drawing/2014/main" id="{7FBEF075-C90C-8246-4BC1-1635563E804C}"/>
                </a:ext>
              </a:extLst>
            </p:cNvPr>
            <p:cNvSpPr txBox="1"/>
            <p:nvPr/>
          </p:nvSpPr>
          <p:spPr>
            <a:xfrm>
              <a:off x="1804970" y="1354902"/>
              <a:ext cx="7681650"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30" dirty="0">
                  <a:latin typeface="+mn-ea"/>
                </a:rPr>
                <a:t>本業支援とは、事業者の売上向上や新規ビジネス創業等を直接的に支援することですが、</a:t>
              </a:r>
              <a:r>
                <a:rPr kumimoji="1" lang="ja-JP" altLang="en-US" sz="1000" spc="-40" dirty="0">
                  <a:latin typeface="+mn-ea"/>
                </a:rPr>
                <a:t>競合がひしめき価格競争も激しく、地域に</a:t>
              </a:r>
              <a:r>
                <a:rPr kumimoji="1" lang="ja-JP" altLang="en-US" sz="1000" spc="-50" dirty="0">
                  <a:latin typeface="+mn-ea"/>
                </a:rPr>
                <a:t>よっては人材不足や市場縮小に直面している地域中小企業に対して、売上や客数の向上に繋がる提案等を実施するには、本質的な事業者の理解が必要となります。</a:t>
              </a:r>
              <a:endParaRPr kumimoji="1" lang="en-US" altLang="ja-JP" sz="1000" spc="-50" dirty="0">
                <a:latin typeface="+mn-ea"/>
              </a:endParaRPr>
            </a:p>
            <a:p>
              <a:pPr>
                <a:spcAft>
                  <a:spcPts val="600"/>
                </a:spcAft>
              </a:pPr>
              <a:r>
                <a:rPr kumimoji="1" lang="ja-JP" altLang="en-US" sz="1000" spc="-50" dirty="0">
                  <a:latin typeface="+mn-ea"/>
                </a:rPr>
                <a:t>　そのため、本業支援は企業の経営改善と同様で、まずは事業者のニーズを傾聴し、</a:t>
              </a:r>
              <a:r>
                <a:rPr kumimoji="1" lang="ja-JP" altLang="en-US" sz="1000" spc="-40" dirty="0">
                  <a:latin typeface="+mn-ea"/>
                </a:rPr>
                <a:t>段階を踏んで支援することがポイントになります。</a:t>
              </a:r>
              <a:r>
                <a:rPr kumimoji="1" lang="ja-JP" altLang="en-US" sz="1000" spc="-60" dirty="0">
                  <a:latin typeface="+mn-ea"/>
                </a:rPr>
                <a:t>どうしても短期的に実効性の高い本業支援を行いたいのであれば、</a:t>
              </a:r>
              <a:r>
                <a:rPr kumimoji="1" lang="ja-JP" altLang="en-US" sz="1000" spc="-70" dirty="0">
                  <a:latin typeface="+mn-ea"/>
                </a:rPr>
                <a:t>業種や地域等をフォーカスして、組織を上げて流通や業界慣例等を勉強</a:t>
              </a:r>
              <a:r>
                <a:rPr kumimoji="1" lang="ja-JP" altLang="en-US" sz="1000" spc="-50" dirty="0">
                  <a:latin typeface="+mn-ea"/>
                </a:rPr>
                <a:t>するぐらいの覚悟が必要ともいえます。手数料獲得のための押売りに変化してしまわないよう、焦りは禁物です。</a:t>
              </a:r>
              <a:endParaRPr kumimoji="1" lang="en-US" altLang="ja-JP" sz="1000" spc="-50" dirty="0">
                <a:latin typeface="+mn-ea"/>
              </a:endParaRPr>
            </a:p>
          </p:txBody>
        </p:sp>
        <p:grpSp>
          <p:nvGrpSpPr>
            <p:cNvPr id="98" name="グループ化 97">
              <a:extLst>
                <a:ext uri="{FF2B5EF4-FFF2-40B4-BE49-F238E27FC236}">
                  <a16:creationId xmlns:a16="http://schemas.microsoft.com/office/drawing/2014/main" id="{14DF4A1B-96AB-D2F3-9198-A3EEC9D5845E}"/>
                </a:ext>
              </a:extLst>
            </p:cNvPr>
            <p:cNvGrpSpPr/>
            <p:nvPr/>
          </p:nvGrpSpPr>
          <p:grpSpPr>
            <a:xfrm>
              <a:off x="221711" y="2711933"/>
              <a:ext cx="1545645" cy="1176209"/>
              <a:chOff x="391467" y="1283116"/>
              <a:chExt cx="1545645" cy="1176209"/>
            </a:xfrm>
          </p:grpSpPr>
          <p:sp>
            <p:nvSpPr>
              <p:cNvPr id="99" name="四角形: 角を丸くする 98">
                <a:extLst>
                  <a:ext uri="{FF2B5EF4-FFF2-40B4-BE49-F238E27FC236}">
                    <a16:creationId xmlns:a16="http://schemas.microsoft.com/office/drawing/2014/main" id="{85C59B04-B81C-5C64-7B10-5BE539C8F3D5}"/>
                  </a:ext>
                </a:extLst>
              </p:cNvPr>
              <p:cNvSpPr/>
              <p:nvPr/>
            </p:nvSpPr>
            <p:spPr>
              <a:xfrm>
                <a:off x="391467" y="1283116"/>
                <a:ext cx="1487912" cy="1176209"/>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100" name="グループ化 99">
                <a:extLst>
                  <a:ext uri="{FF2B5EF4-FFF2-40B4-BE49-F238E27FC236}">
                    <a16:creationId xmlns:a16="http://schemas.microsoft.com/office/drawing/2014/main" id="{5865F86E-E513-ADE6-C039-F295F70C94D2}"/>
                  </a:ext>
                </a:extLst>
              </p:cNvPr>
              <p:cNvGrpSpPr/>
              <p:nvPr/>
            </p:nvGrpSpPr>
            <p:grpSpPr>
              <a:xfrm>
                <a:off x="453539" y="1424401"/>
                <a:ext cx="1483573" cy="919373"/>
                <a:chOff x="291330" y="1562500"/>
                <a:chExt cx="1483573" cy="919373"/>
              </a:xfrm>
            </p:grpSpPr>
            <p:sp>
              <p:nvSpPr>
                <p:cNvPr id="101" name="テキスト ボックス 100">
                  <a:extLst>
                    <a:ext uri="{FF2B5EF4-FFF2-40B4-BE49-F238E27FC236}">
                      <a16:creationId xmlns:a16="http://schemas.microsoft.com/office/drawing/2014/main" id="{2D3080E3-0D2F-81E9-8C6A-FB254C7D4B23}"/>
                    </a:ext>
                  </a:extLst>
                </p:cNvPr>
                <p:cNvSpPr txBox="1"/>
                <p:nvPr/>
              </p:nvSpPr>
              <p:spPr>
                <a:xfrm>
                  <a:off x="291330" y="1562500"/>
                  <a:ext cx="1483573" cy="584775"/>
                </a:xfrm>
                <a:prstGeom prst="rect">
                  <a:avLst/>
                </a:prstGeom>
                <a:noFill/>
              </p:spPr>
              <p:txBody>
                <a:bodyPr wrap="square" rtlCol="0">
                  <a:spAutoFit/>
                </a:bodyPr>
                <a:lstStyle/>
                <a:p>
                  <a:r>
                    <a:rPr kumimoji="1" lang="ja-JP" altLang="en-US" sz="3200" b="1" dirty="0">
                      <a:latin typeface="+mn-ea"/>
                    </a:rPr>
                    <a:t>丸投げ</a:t>
                  </a:r>
                </a:p>
              </p:txBody>
            </p:sp>
            <p:sp>
              <p:nvSpPr>
                <p:cNvPr id="102" name="テキスト ボックス 101">
                  <a:extLst>
                    <a:ext uri="{FF2B5EF4-FFF2-40B4-BE49-F238E27FC236}">
                      <a16:creationId xmlns:a16="http://schemas.microsoft.com/office/drawing/2014/main" id="{835D3697-6763-152B-B83E-246E8B07512C}"/>
                    </a:ext>
                  </a:extLst>
                </p:cNvPr>
                <p:cNvSpPr txBox="1"/>
                <p:nvPr/>
              </p:nvSpPr>
              <p:spPr>
                <a:xfrm>
                  <a:off x="529497" y="2112552"/>
                  <a:ext cx="956950" cy="369321"/>
                </a:xfrm>
                <a:prstGeom prst="rect">
                  <a:avLst/>
                </a:prstGeom>
                <a:noFill/>
              </p:spPr>
              <p:txBody>
                <a:bodyPr wrap="square" rtlCol="0">
                  <a:spAutoFit/>
                </a:bodyPr>
                <a:lstStyle/>
                <a:p>
                  <a:pPr algn="ctr"/>
                  <a:r>
                    <a:rPr kumimoji="1" lang="ja-JP" altLang="en-US" b="1" dirty="0">
                      <a:latin typeface="+mn-ea"/>
                    </a:rPr>
                    <a:t>も禁物</a:t>
                  </a:r>
                </a:p>
              </p:txBody>
            </p:sp>
          </p:grpSp>
        </p:grpSp>
        <p:sp>
          <p:nvSpPr>
            <p:cNvPr id="103" name="テキスト ボックス 102">
              <a:extLst>
                <a:ext uri="{FF2B5EF4-FFF2-40B4-BE49-F238E27FC236}">
                  <a16:creationId xmlns:a16="http://schemas.microsoft.com/office/drawing/2014/main" id="{272EEE5B-3856-1D19-0E1F-3C126F3B6301}"/>
                </a:ext>
              </a:extLst>
            </p:cNvPr>
            <p:cNvSpPr txBox="1"/>
            <p:nvPr/>
          </p:nvSpPr>
          <p:spPr>
            <a:xfrm>
              <a:off x="1783391" y="2722408"/>
              <a:ext cx="7703229" cy="1223991"/>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本業支援は「外部連携」という形を取っている金融機関も少なくはありません。</a:t>
              </a:r>
              <a:r>
                <a:rPr kumimoji="1" lang="en-US" altLang="ja-JP" sz="1000" spc="-20" dirty="0">
                  <a:latin typeface="+mn-ea"/>
                </a:rPr>
                <a:t>M&amp;A</a:t>
              </a:r>
              <a:r>
                <a:rPr kumimoji="1" lang="ja-JP" altLang="en-US" sz="1000" spc="-20" dirty="0" err="1">
                  <a:latin typeface="+mn-ea"/>
                </a:rPr>
                <a:t>、</a:t>
              </a:r>
              <a:r>
                <a:rPr kumimoji="1" lang="ja-JP" altLang="en-US" sz="1000" spc="-20" dirty="0">
                  <a:latin typeface="+mn-ea"/>
                </a:rPr>
                <a:t>補助金、ビジネスマッチング、</a:t>
              </a:r>
              <a:r>
                <a:rPr kumimoji="1" lang="en-US" altLang="ja-JP" sz="1000" spc="-20" dirty="0">
                  <a:latin typeface="+mn-ea"/>
                </a:rPr>
                <a:t>HP</a:t>
              </a:r>
              <a:r>
                <a:rPr kumimoji="1" lang="ja-JP" altLang="en-US" sz="1000" spc="-20" dirty="0">
                  <a:latin typeface="+mn-ea"/>
                </a:rPr>
                <a:t>作成等、</a:t>
              </a:r>
              <a:r>
                <a:rPr kumimoji="1" lang="ja-JP" altLang="en-US" sz="1000" spc="-50" dirty="0">
                  <a:latin typeface="+mn-ea"/>
                </a:rPr>
                <a:t>多くの本業支援関係の事業者も増えてきましたし、外部への案件紹介が貴重な手数料収入になっているケースもあると思います。ここで</a:t>
              </a:r>
              <a:r>
                <a:rPr kumimoji="1" lang="ja-JP" altLang="en-US" sz="1000" spc="-40" dirty="0">
                  <a:latin typeface="+mn-ea"/>
                </a:rPr>
                <a:t>忘れてはいけないことは、紹介したのは金融機関で、コストを払うのは事業者です。</a:t>
              </a:r>
              <a:r>
                <a:rPr kumimoji="1" lang="ja-JP" altLang="en-US" sz="1000" spc="-30" dirty="0">
                  <a:latin typeface="+mn-ea"/>
                </a:rPr>
                <a:t>途中経過等を気にかけ、事業者に進捗状況を確認</a:t>
              </a:r>
              <a:r>
                <a:rPr kumimoji="1" lang="ja-JP" altLang="en-US" sz="1000" spc="-40" dirty="0">
                  <a:latin typeface="+mn-ea"/>
                </a:rPr>
                <a:t>したり、トラブルや疑問への対処を積極的に引き受けたりするなど、外部業者に支援を委託する場合でも、適切な継続関与は必要です。</a:t>
              </a:r>
              <a:endParaRPr kumimoji="1" lang="en-US" altLang="ja-JP" sz="1000" spc="-40" dirty="0">
                <a:latin typeface="+mn-ea"/>
              </a:endParaRPr>
            </a:p>
            <a:p>
              <a:r>
                <a:rPr kumimoji="1" lang="ja-JP" altLang="en-US" sz="1000" spc="-10" dirty="0">
                  <a:latin typeface="+mn-ea"/>
                </a:rPr>
                <a:t>事業者にとって生命線である、販路や売上、主要原材料の仕入れ等、商売の根幹に関わる事案が多いことも本業支援の特徴です。</a:t>
              </a:r>
            </a:p>
            <a:p>
              <a:pPr>
                <a:spcAft>
                  <a:spcPts val="600"/>
                </a:spcAft>
              </a:pPr>
              <a:r>
                <a:rPr kumimoji="1" lang="ja-JP" altLang="en-US" sz="1000" spc="-50" dirty="0">
                  <a:latin typeface="+mn-ea"/>
                </a:rPr>
                <a:t>事業者の期待値が高い分、「支援の押売り」や「丸投げ」による無関心な側面が見えると、信頼の失墜も金融機関が想像する以上に深いものになりますので注意してください。</a:t>
              </a:r>
              <a:endParaRPr kumimoji="1" lang="en-US" altLang="ja-JP" sz="1000" spc="-50" dirty="0">
                <a:latin typeface="+mn-ea"/>
              </a:endParaRPr>
            </a:p>
          </p:txBody>
        </p:sp>
      </p:grpSp>
      <p:sp>
        <p:nvSpPr>
          <p:cNvPr id="105" name="テキスト ボックス 104">
            <a:extLst>
              <a:ext uri="{FF2B5EF4-FFF2-40B4-BE49-F238E27FC236}">
                <a16:creationId xmlns:a16="http://schemas.microsoft.com/office/drawing/2014/main" id="{0097C452-251A-5E20-A05F-909562F98463}"/>
              </a:ext>
            </a:extLst>
          </p:cNvPr>
          <p:cNvSpPr txBox="1"/>
          <p:nvPr/>
        </p:nvSpPr>
        <p:spPr>
          <a:xfrm>
            <a:off x="2877809" y="1182103"/>
            <a:ext cx="6867525" cy="400110"/>
          </a:xfrm>
          <a:prstGeom prst="rect">
            <a:avLst/>
          </a:prstGeom>
          <a:noFill/>
        </p:spPr>
        <p:txBody>
          <a:bodyPr wrap="square" rtlCol="0">
            <a:spAutoFit/>
          </a:bodyPr>
          <a:lstStyle/>
          <a:p>
            <a:r>
              <a:rPr kumimoji="1" lang="ja-JP" altLang="en-US" sz="2000" b="1" dirty="0">
                <a:latin typeface="+mn-ea"/>
              </a:rPr>
              <a:t>～　本業支援：重要な“２つの禁物”　～</a:t>
            </a:r>
          </a:p>
        </p:txBody>
      </p:sp>
      <p:sp>
        <p:nvSpPr>
          <p:cNvPr id="106" name="テキスト ボックス 105">
            <a:extLst>
              <a:ext uri="{FF2B5EF4-FFF2-40B4-BE49-F238E27FC236}">
                <a16:creationId xmlns:a16="http://schemas.microsoft.com/office/drawing/2014/main" id="{871415D9-4C51-3537-08A4-3A0B0E3F2677}"/>
              </a:ext>
            </a:extLst>
          </p:cNvPr>
          <p:cNvSpPr txBox="1"/>
          <p:nvPr/>
        </p:nvSpPr>
        <p:spPr>
          <a:xfrm>
            <a:off x="1625664" y="4428714"/>
            <a:ext cx="6867525" cy="400110"/>
          </a:xfrm>
          <a:prstGeom prst="rect">
            <a:avLst/>
          </a:prstGeom>
          <a:noFill/>
        </p:spPr>
        <p:txBody>
          <a:bodyPr wrap="square" rtlCol="0">
            <a:spAutoFit/>
          </a:bodyPr>
          <a:lstStyle/>
          <a:p>
            <a:r>
              <a:rPr kumimoji="1" lang="ja-JP" altLang="en-US" sz="2000" b="1" dirty="0">
                <a:latin typeface="+mn-ea"/>
              </a:rPr>
              <a:t>～　本業支援もオーソドックスなアプローチが基本　～</a:t>
            </a:r>
          </a:p>
        </p:txBody>
      </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71</a:t>
            </a:fld>
            <a:endParaRPr kumimoji="1" lang="ja-JP" altLang="en-US"/>
          </a:p>
        </p:txBody>
      </p:sp>
      <p:sp>
        <p:nvSpPr>
          <p:cNvPr id="64" name="正方形/長方形 63">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3" name="テキスト ボックス 82">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５</a:t>
            </a:r>
            <a:endParaRPr kumimoji="1" lang="ja-JP" altLang="en-US" sz="2800" b="1" u="sng" dirty="0">
              <a:latin typeface="+mn-ea"/>
            </a:endParaRPr>
          </a:p>
        </p:txBody>
      </p:sp>
      <p:cxnSp>
        <p:nvCxnSpPr>
          <p:cNvPr id="91" name="直線コネクタ 90">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金融機関の本業支援の考え方について ①</a:t>
            </a:r>
          </a:p>
        </p:txBody>
      </p:sp>
      <p:sp>
        <p:nvSpPr>
          <p:cNvPr id="107" name="テキスト ボックス 106">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経営改善が必要な事業者に限らず、広範囲の取引先に対して、販路紹介や売上拡大といった本業</a:t>
            </a:r>
            <a:endParaRPr kumimoji="1" lang="en-US" altLang="ja-JP" sz="1000" dirty="0">
              <a:latin typeface="+mn-ea"/>
            </a:endParaRPr>
          </a:p>
          <a:p>
            <a:r>
              <a:rPr kumimoji="1" lang="ja-JP" altLang="en-US" sz="1000" dirty="0">
                <a:latin typeface="+mn-ea"/>
              </a:rPr>
              <a:t>支援を実施したいという質疑について、考え方の基本部分のポイントをまとめます。</a:t>
            </a:r>
            <a:endParaRPr kumimoji="1" lang="en-US" altLang="ja-JP" sz="1000" dirty="0">
              <a:latin typeface="+mn-ea"/>
            </a:endParaRPr>
          </a:p>
        </p:txBody>
      </p:sp>
      <p:cxnSp>
        <p:nvCxnSpPr>
          <p:cNvPr id="108" name="直線コネクタ 10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045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78438" y="1443901"/>
            <a:ext cx="9849905" cy="1147207"/>
            <a:chOff x="78438" y="1443901"/>
            <a:chExt cx="9849905" cy="1147207"/>
          </a:xfrm>
        </p:grpSpPr>
        <p:sp>
          <p:nvSpPr>
            <p:cNvPr id="30" name="テキスト ボックス 29">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事業者のことを理解せず一方的な提案をしない</a:t>
              </a:r>
              <a:r>
                <a:rPr kumimoji="1" lang="ja-JP" altLang="en-US" sz="1000" spc="-70" dirty="0">
                  <a:latin typeface="+mn-ea"/>
                </a:rPr>
                <a:t>（例：ホームページ（</a:t>
              </a:r>
              <a:r>
                <a:rPr kumimoji="1" lang="en-US" altLang="ja-JP" sz="1000" spc="-70" dirty="0">
                  <a:latin typeface="+mn-ea"/>
                </a:rPr>
                <a:t>HP</a:t>
              </a:r>
              <a:r>
                <a:rPr kumimoji="1" lang="ja-JP" altLang="en-US" sz="1000" spc="-70" dirty="0">
                  <a:latin typeface="+mn-ea"/>
                </a:rPr>
                <a:t>）がないから売上が上がらない→提携業者紹介）</a:t>
              </a:r>
              <a:endParaRPr kumimoji="1" lang="en-US" altLang="ja-JP" sz="1000" spc="-70" dirty="0">
                <a:latin typeface="+mn-ea"/>
              </a:endParaRPr>
            </a:p>
            <a:p>
              <a:r>
                <a:rPr kumimoji="1" lang="ja-JP" altLang="en-US" sz="1000" dirty="0">
                  <a:latin typeface="+mn-ea"/>
                </a:rPr>
                <a:t>□　事業者が求めていることを、正確に把握することが最も重要</a:t>
              </a:r>
              <a:endParaRPr kumimoji="1" lang="en-US" altLang="ja-JP" sz="1000" dirty="0">
                <a:latin typeface="+mn-ea"/>
              </a:endParaRPr>
            </a:p>
            <a:p>
              <a:r>
                <a:rPr kumimoji="1" lang="ja-JP" altLang="en-US" sz="1000" dirty="0">
                  <a:latin typeface="+mn-ea"/>
                </a:rPr>
                <a:t>□　本業支援ツールの販売に傾注して、実際のニーズ把握が疎かになるケースは避ける</a:t>
              </a:r>
              <a:endParaRPr kumimoji="1" lang="en-US" altLang="ja-JP" sz="1000" dirty="0">
                <a:latin typeface="+mn-ea"/>
              </a:endParaRPr>
            </a:p>
          </p:txBody>
        </p:sp>
        <p:sp>
          <p:nvSpPr>
            <p:cNvPr id="33" name="テキスト ボックス 32">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40" dirty="0">
                  <a:latin typeface="+mn-ea"/>
                </a:rPr>
                <a:t>事業者のニーズを把握していない段階での一方的な提案は避けたほうがよいでしょう。ニーズは正確に把握しないと、事業者に時間的な負担をかけることにも繋がります。現場からの情報を基に、本部支援部署が企業訪問をしたけれど、ニーズが聞いていたものと違っていた、というケースも散見されますので、ニーズの正確な把握は１丁目１番地です。</a:t>
              </a:r>
            </a:p>
          </p:txBody>
        </p:sp>
        <p:sp>
          <p:nvSpPr>
            <p:cNvPr id="22" name="テキスト ボックス 21">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26"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cxnSp>
          <p:nvCxnSpPr>
            <p:cNvPr id="31" name="直線コネクタ 30">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7246" y="2810419"/>
            <a:ext cx="9921097" cy="1131162"/>
            <a:chOff x="7246" y="2794240"/>
            <a:chExt cx="9921097" cy="1131162"/>
          </a:xfrm>
        </p:grpSpPr>
        <p:sp>
          <p:nvSpPr>
            <p:cNvPr id="35" name="テキスト ボックス 34">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業界を取り巻く法令やルールの変更に、沢山の本業支援ニーズが眠っていることもある</a:t>
              </a:r>
              <a:endParaRPr kumimoji="1" lang="en-US" altLang="ja-JP" sz="1000" dirty="0">
                <a:latin typeface="+mn-ea"/>
              </a:endParaRPr>
            </a:p>
            <a:p>
              <a:r>
                <a:rPr kumimoji="1" lang="ja-JP" altLang="en-US" sz="1000" dirty="0">
                  <a:latin typeface="+mn-ea"/>
                </a:rPr>
                <a:t>□　法令やルールの変更を、適時金融機関が把握できるかどうかは、普段の地域密着度による</a:t>
              </a:r>
              <a:endParaRPr kumimoji="1" lang="en-US" altLang="ja-JP" sz="1000" dirty="0">
                <a:latin typeface="+mn-ea"/>
              </a:endParaRPr>
            </a:p>
            <a:p>
              <a:r>
                <a:rPr kumimoji="1" lang="ja-JP" altLang="en-US" sz="1000" dirty="0">
                  <a:latin typeface="+mn-ea"/>
                </a:rPr>
                <a:t>□　これらのニーズは“先行者優位性”が効きやすいので、スピード勝負になりやすい</a:t>
              </a:r>
              <a:endParaRPr kumimoji="1" lang="en-US" altLang="ja-JP" sz="1000" dirty="0">
                <a:latin typeface="+mn-ea"/>
              </a:endParaRPr>
            </a:p>
          </p:txBody>
        </p:sp>
        <p:sp>
          <p:nvSpPr>
            <p:cNvPr id="36" name="テキスト ボックス 35">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20" dirty="0">
                  <a:latin typeface="+mn-ea"/>
                </a:rPr>
                <a:t>昨今、運送業では長時間運転に厳しい規制の目が向けられています。反面、これらの規制強化は中間倉庫等のニーズを喚起させる可能性もあり、地域運送業者の中には大手荷主から地域に倉庫建設の依頼を受けている企業もあるかもしれません。土地の詮索、事業性の精査支援等、具体的な本業支援の入口として期待もできます。</a:t>
              </a:r>
            </a:p>
          </p:txBody>
        </p:sp>
        <p:sp>
          <p:nvSpPr>
            <p:cNvPr id="11"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3" name="テキスト ボックス 22">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34" name="直線コネクタ 33">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8438" y="4160931"/>
            <a:ext cx="9899585" cy="1132937"/>
            <a:chOff x="8438" y="4148609"/>
            <a:chExt cx="9899585" cy="1132937"/>
          </a:xfrm>
        </p:grpSpPr>
        <p:sp>
          <p:nvSpPr>
            <p:cNvPr id="39" name="テキスト ボックス 38">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各業種には必ずキーマンと呼ばれる人がいる（工場長・配車係・店長・バイヤー・資材部長等）</a:t>
              </a:r>
              <a:endParaRPr kumimoji="1" lang="en-US" altLang="ja-JP" sz="1000" dirty="0">
                <a:latin typeface="+mn-ea"/>
              </a:endParaRPr>
            </a:p>
            <a:p>
              <a:r>
                <a:rPr kumimoji="1" lang="ja-JP" altLang="en-US" sz="1000" dirty="0">
                  <a:latin typeface="+mn-ea"/>
                </a:rPr>
                <a:t>□　本業で必要な具体的なニーズやアイデアは、キーマンが持っていることも多い</a:t>
              </a:r>
              <a:endParaRPr kumimoji="1" lang="en-US" altLang="ja-JP" sz="1000" dirty="0">
                <a:latin typeface="+mn-ea"/>
              </a:endParaRPr>
            </a:p>
            <a:p>
              <a:r>
                <a:rPr kumimoji="1" lang="ja-JP" altLang="en-US" sz="1000" dirty="0">
                  <a:latin typeface="+mn-ea"/>
                </a:rPr>
                <a:t>□　提携したい企業名や、開拓したい販路のエリア等が実名で聞ける場合もある</a:t>
              </a:r>
              <a:endParaRPr kumimoji="1" lang="en-US" altLang="ja-JP" sz="1000" dirty="0">
                <a:latin typeface="+mn-ea"/>
              </a:endParaRPr>
            </a:p>
          </p:txBody>
        </p:sp>
        <p:sp>
          <p:nvSpPr>
            <p:cNvPr id="41" name="テキスト ボックス 40">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spc="-20" dirty="0">
                  <a:latin typeface="+mn-ea"/>
                </a:rPr>
                <a:t>社長も自ら営業や製造の現場の最前線にいる小規模企業と異なり、いくつかの部署や営業所を構えるような一定規模以上の企業になると、具体的なニーズが常に社長にだけ偏在していることはありません。「本業」というぐらいですから、実際に本業に従事している方々との接点構築は、有効な本業支援には不可欠といえます。</a:t>
              </a:r>
              <a:endParaRPr kumimoji="1" lang="en-US" altLang="ja-JP" sz="1000" spc="-20" dirty="0">
                <a:latin typeface="+mn-ea"/>
              </a:endParaRPr>
            </a:p>
          </p:txBody>
        </p:sp>
        <p:sp>
          <p:nvSpPr>
            <p:cNvPr id="15"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4" name="テキスト ボックス 23">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40" name="直線コネクタ 39">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444D40F5-731D-2168-9ABD-5D1DA1A94407}"/>
              </a:ext>
            </a:extLst>
          </p:cNvPr>
          <p:cNvSpPr txBox="1"/>
          <p:nvPr/>
        </p:nvSpPr>
        <p:spPr>
          <a:xfrm>
            <a:off x="2694248" y="5492997"/>
            <a:ext cx="7040244" cy="553998"/>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売上増加支援では特にいえるが、商品やサービスに桁外れな“差別化要素”がない限り、単なる紹介や宣伝で大きな効果</a:t>
            </a:r>
            <a:endParaRPr kumimoji="1" lang="en-US" altLang="ja-JP" sz="1000" spc="-20" dirty="0">
              <a:latin typeface="+mn-ea"/>
            </a:endParaRPr>
          </a:p>
          <a:p>
            <a:r>
              <a:rPr kumimoji="1" lang="ja-JP" altLang="en-US" sz="1000" spc="-20" dirty="0">
                <a:latin typeface="+mn-ea"/>
              </a:rPr>
              <a:t>　　が得られる可能性は低いといえる</a:t>
            </a:r>
            <a:endParaRPr kumimoji="1" lang="en-US" altLang="ja-JP" sz="1000" spc="-20" dirty="0">
              <a:latin typeface="+mn-ea"/>
            </a:endParaRPr>
          </a:p>
          <a:p>
            <a:r>
              <a:rPr kumimoji="1" lang="ja-JP" altLang="en-US" sz="1000" dirty="0">
                <a:latin typeface="+mn-ea"/>
              </a:rPr>
              <a:t>□　販売希望先にも担当者等がいる場合は、相手の仕事の手間を省くようなアプローチが大切</a:t>
            </a:r>
            <a:endParaRPr kumimoji="1" lang="en-US" altLang="ja-JP" sz="1000" dirty="0">
              <a:latin typeface="+mn-ea"/>
            </a:endParaRPr>
          </a:p>
        </p:txBody>
      </p:sp>
      <p:sp>
        <p:nvSpPr>
          <p:cNvPr id="44" name="テキスト ボックス 43">
            <a:extLst>
              <a:ext uri="{FF2B5EF4-FFF2-40B4-BE49-F238E27FC236}">
                <a16:creationId xmlns:a16="http://schemas.microsoft.com/office/drawing/2014/main" id="{5BB828D1-15AC-7E37-057D-5749FF15C126}"/>
              </a:ext>
            </a:extLst>
          </p:cNvPr>
          <p:cNvSpPr txBox="1"/>
          <p:nvPr/>
        </p:nvSpPr>
        <p:spPr>
          <a:xfrm>
            <a:off x="2713152" y="6091047"/>
            <a:ext cx="7051185" cy="553998"/>
          </a:xfrm>
          <a:prstGeom prst="rect">
            <a:avLst/>
          </a:prstGeom>
          <a:noFill/>
        </p:spPr>
        <p:txBody>
          <a:bodyPr wrap="square" rtlCol="0">
            <a:spAutoFit/>
          </a:bodyPr>
          <a:lstStyle/>
          <a:p>
            <a:r>
              <a:rPr kumimoji="1" lang="ja-JP" altLang="en-US" sz="1000" spc="-40" dirty="0">
                <a:latin typeface="+mn-ea"/>
              </a:rPr>
              <a:t>例えば、取引先の食品を量販店に扱ってもらう場合も、バイヤーの実務は販売企画と予算管理で手一杯なことが多く、圧倒的な差別化要素がない限り、単品の売込みだけでは心に響きません。しかし、</a:t>
            </a:r>
            <a:r>
              <a:rPr kumimoji="1" lang="en-US" altLang="ja-JP" sz="1000" spc="-40" dirty="0">
                <a:latin typeface="+mn-ea"/>
              </a:rPr>
              <a:t>『</a:t>
            </a:r>
            <a:r>
              <a:rPr kumimoji="1" lang="ja-JP" altLang="en-US" sz="1000" spc="-40" dirty="0">
                <a:latin typeface="+mn-ea"/>
              </a:rPr>
              <a:t>地元こだわり商材を複数まとめた販売企画</a:t>
            </a:r>
            <a:r>
              <a:rPr kumimoji="1" lang="en-US" altLang="ja-JP" sz="1000" spc="-40" dirty="0">
                <a:latin typeface="+mn-ea"/>
              </a:rPr>
              <a:t>』</a:t>
            </a:r>
            <a:r>
              <a:rPr kumimoji="1" lang="ja-JP" altLang="en-US" sz="1000" spc="-40" dirty="0">
                <a:latin typeface="+mn-ea"/>
              </a:rPr>
              <a:t>として持ち込めば、相手が企画を考える手間を一部省く効果もあります。</a:t>
            </a:r>
          </a:p>
        </p:txBody>
      </p:sp>
      <p:sp>
        <p:nvSpPr>
          <p:cNvPr id="19"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9" name="テキスト ボックス 28">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42" name="直線コネクタ 41">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464FF7A8-962C-307B-A564-5FF5E2BF59E6}"/>
              </a:ext>
            </a:extLst>
          </p:cNvPr>
          <p:cNvSpPr txBox="1"/>
          <p:nvPr/>
        </p:nvSpPr>
        <p:spPr>
          <a:xfrm>
            <a:off x="2749520" y="1064957"/>
            <a:ext cx="6867525" cy="400110"/>
          </a:xfrm>
          <a:prstGeom prst="rect">
            <a:avLst/>
          </a:prstGeom>
          <a:noFill/>
        </p:spPr>
        <p:txBody>
          <a:bodyPr wrap="square" rtlCol="0">
            <a:spAutoFit/>
          </a:bodyPr>
          <a:lstStyle/>
          <a:p>
            <a:r>
              <a:rPr kumimoji="1" lang="ja-JP" altLang="en-US" sz="2000" b="1" dirty="0">
                <a:latin typeface="+mn-ea"/>
              </a:rPr>
              <a:t>～　本業支援：企業へのアプローチの考え方　～</a:t>
            </a:r>
          </a:p>
        </p:txBody>
      </p:sp>
      <p:sp>
        <p:nvSpPr>
          <p:cNvPr id="32" name="スライド番号プレースホルダー 3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72</a:t>
            </a:fld>
            <a:endParaRPr kumimoji="1" lang="ja-JP" altLang="en-US"/>
          </a:p>
        </p:txBody>
      </p:sp>
      <p:sp>
        <p:nvSpPr>
          <p:cNvPr id="50" name="正方形/長方形 49">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2" name="テキスト ボックス 51">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５</a:t>
            </a:r>
            <a:endParaRPr kumimoji="1" lang="ja-JP" altLang="en-US" sz="2800" b="1" u="sng" dirty="0">
              <a:latin typeface="+mn-ea"/>
            </a:endParaRPr>
          </a:p>
        </p:txBody>
      </p:sp>
      <p:cxnSp>
        <p:nvCxnSpPr>
          <p:cNvPr id="53" name="直線コネクタ 52">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金融機関の本業支援の考え方について ②</a:t>
            </a:r>
          </a:p>
        </p:txBody>
      </p:sp>
      <p:sp>
        <p:nvSpPr>
          <p:cNvPr id="55" name="テキスト ボックス 54">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経営改善が必要な事業者に限らず、広範囲の取引先に対して、販路紹介や売上拡大といった本業</a:t>
            </a:r>
            <a:endParaRPr kumimoji="1" lang="en-US" altLang="ja-JP" sz="1000" dirty="0">
              <a:latin typeface="+mn-ea"/>
            </a:endParaRPr>
          </a:p>
          <a:p>
            <a:r>
              <a:rPr kumimoji="1" lang="ja-JP" altLang="en-US" sz="1000" dirty="0">
                <a:latin typeface="+mn-ea"/>
              </a:rPr>
              <a:t>支援を実施したいという質疑について、考え方の基本部分のポイントをまとめます。</a:t>
            </a:r>
            <a:endParaRPr kumimoji="1" lang="en-US" altLang="ja-JP" sz="1000" dirty="0">
              <a:latin typeface="+mn-ea"/>
            </a:endParaRPr>
          </a:p>
        </p:txBody>
      </p:sp>
      <p:cxnSp>
        <p:nvCxnSpPr>
          <p:cNvPr id="56" name="直線コネクタ 55">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B38F5A7-BB5B-344A-138F-128EA45B3679}"/>
              </a:ext>
            </a:extLst>
          </p:cNvPr>
          <p:cNvSpPr txBox="1"/>
          <p:nvPr/>
        </p:nvSpPr>
        <p:spPr>
          <a:xfrm>
            <a:off x="984722" y="1821721"/>
            <a:ext cx="1910820" cy="587574"/>
          </a:xfrm>
          <a:prstGeom prst="rect">
            <a:avLst/>
          </a:prstGeom>
          <a:noFill/>
        </p:spPr>
        <p:txBody>
          <a:bodyPr wrap="square" rtlCol="0">
            <a:spAutoFit/>
          </a:bodyPr>
          <a:lstStyle/>
          <a:p>
            <a:pPr algn="ctr"/>
            <a:r>
              <a:rPr kumimoji="1" lang="ja-JP" altLang="en-US" sz="3600" b="1" dirty="0">
                <a:latin typeface="+mn-ea"/>
              </a:rPr>
              <a:t>把握</a:t>
            </a:r>
          </a:p>
        </p:txBody>
      </p:sp>
      <p:sp>
        <p:nvSpPr>
          <p:cNvPr id="46" name="テキスト ボックス 45">
            <a:extLst>
              <a:ext uri="{FF2B5EF4-FFF2-40B4-BE49-F238E27FC236}">
                <a16:creationId xmlns:a16="http://schemas.microsoft.com/office/drawing/2014/main" id="{E7053249-80DC-DBC3-6267-F2623350751E}"/>
              </a:ext>
            </a:extLst>
          </p:cNvPr>
          <p:cNvSpPr txBox="1"/>
          <p:nvPr/>
        </p:nvSpPr>
        <p:spPr>
          <a:xfrm>
            <a:off x="844757" y="1551160"/>
            <a:ext cx="2190750" cy="279797"/>
          </a:xfrm>
          <a:prstGeom prst="rect">
            <a:avLst/>
          </a:prstGeom>
          <a:noFill/>
        </p:spPr>
        <p:txBody>
          <a:bodyPr wrap="square" rtlCol="0">
            <a:spAutoFit/>
          </a:bodyPr>
          <a:lstStyle/>
          <a:p>
            <a:pPr algn="ctr"/>
            <a:r>
              <a:rPr kumimoji="1" lang="ja-JP" altLang="en-US" sz="1400" b="1" dirty="0">
                <a:latin typeface="+mn-ea"/>
              </a:rPr>
              <a:t>ニーズの正確な</a:t>
            </a:r>
          </a:p>
        </p:txBody>
      </p:sp>
      <p:sp>
        <p:nvSpPr>
          <p:cNvPr id="47" name="テキスト ボックス 46">
            <a:extLst>
              <a:ext uri="{FF2B5EF4-FFF2-40B4-BE49-F238E27FC236}">
                <a16:creationId xmlns:a16="http://schemas.microsoft.com/office/drawing/2014/main" id="{D9ECB934-33B2-DA33-04B8-AA473598AE65}"/>
              </a:ext>
            </a:extLst>
          </p:cNvPr>
          <p:cNvSpPr txBox="1"/>
          <p:nvPr/>
        </p:nvSpPr>
        <p:spPr>
          <a:xfrm>
            <a:off x="984722" y="3156054"/>
            <a:ext cx="1910820" cy="587574"/>
          </a:xfrm>
          <a:prstGeom prst="rect">
            <a:avLst/>
          </a:prstGeom>
          <a:noFill/>
        </p:spPr>
        <p:txBody>
          <a:bodyPr wrap="square" rtlCol="0">
            <a:spAutoFit/>
          </a:bodyPr>
          <a:lstStyle/>
          <a:p>
            <a:pPr algn="ctr"/>
            <a:r>
              <a:rPr kumimoji="1" lang="ja-JP" altLang="en-US" sz="3600" b="1" dirty="0">
                <a:latin typeface="+mn-ea"/>
              </a:rPr>
              <a:t>着目</a:t>
            </a:r>
          </a:p>
        </p:txBody>
      </p:sp>
      <p:sp>
        <p:nvSpPr>
          <p:cNvPr id="48" name="テキスト ボックス 47">
            <a:extLst>
              <a:ext uri="{FF2B5EF4-FFF2-40B4-BE49-F238E27FC236}">
                <a16:creationId xmlns:a16="http://schemas.microsoft.com/office/drawing/2014/main" id="{DE6CCC61-052B-D30D-A9F5-E06FEE6FFDB3}"/>
              </a:ext>
            </a:extLst>
          </p:cNvPr>
          <p:cNvSpPr txBox="1"/>
          <p:nvPr/>
        </p:nvSpPr>
        <p:spPr>
          <a:xfrm>
            <a:off x="844757" y="2885493"/>
            <a:ext cx="2190750" cy="279797"/>
          </a:xfrm>
          <a:prstGeom prst="rect">
            <a:avLst/>
          </a:prstGeom>
          <a:noFill/>
        </p:spPr>
        <p:txBody>
          <a:bodyPr wrap="square" rtlCol="0">
            <a:spAutoFit/>
          </a:bodyPr>
          <a:lstStyle/>
          <a:p>
            <a:pPr algn="ctr"/>
            <a:r>
              <a:rPr kumimoji="1" lang="ja-JP" altLang="en-US" sz="1400" b="1" dirty="0">
                <a:latin typeface="+mn-ea"/>
              </a:rPr>
              <a:t>法令やルールに</a:t>
            </a:r>
          </a:p>
        </p:txBody>
      </p:sp>
      <p:sp>
        <p:nvSpPr>
          <p:cNvPr id="59" name="テキスト ボックス 58">
            <a:extLst>
              <a:ext uri="{FF2B5EF4-FFF2-40B4-BE49-F238E27FC236}">
                <a16:creationId xmlns:a16="http://schemas.microsoft.com/office/drawing/2014/main" id="{86E9E946-5DC9-2EDD-852D-70B2C91060E4}"/>
              </a:ext>
            </a:extLst>
          </p:cNvPr>
          <p:cNvSpPr txBox="1"/>
          <p:nvPr/>
        </p:nvSpPr>
        <p:spPr>
          <a:xfrm>
            <a:off x="964402" y="4501512"/>
            <a:ext cx="1910820" cy="587574"/>
          </a:xfrm>
          <a:prstGeom prst="rect">
            <a:avLst/>
          </a:prstGeom>
          <a:noFill/>
        </p:spPr>
        <p:txBody>
          <a:bodyPr wrap="square" rtlCol="0">
            <a:spAutoFit/>
          </a:bodyPr>
          <a:lstStyle/>
          <a:p>
            <a:pPr algn="ctr"/>
            <a:r>
              <a:rPr kumimoji="1" lang="ja-JP" altLang="en-US" sz="3600" b="1" dirty="0">
                <a:latin typeface="+mn-ea"/>
              </a:rPr>
              <a:t>聴く</a:t>
            </a:r>
          </a:p>
        </p:txBody>
      </p:sp>
      <p:sp>
        <p:nvSpPr>
          <p:cNvPr id="60" name="テキスト ボックス 59">
            <a:extLst>
              <a:ext uri="{FF2B5EF4-FFF2-40B4-BE49-F238E27FC236}">
                <a16:creationId xmlns:a16="http://schemas.microsoft.com/office/drawing/2014/main" id="{F875D071-4685-316D-1724-CA1FD87D6CE0}"/>
              </a:ext>
            </a:extLst>
          </p:cNvPr>
          <p:cNvSpPr txBox="1"/>
          <p:nvPr/>
        </p:nvSpPr>
        <p:spPr>
          <a:xfrm>
            <a:off x="824437" y="4230951"/>
            <a:ext cx="2190750" cy="279797"/>
          </a:xfrm>
          <a:prstGeom prst="rect">
            <a:avLst/>
          </a:prstGeom>
          <a:noFill/>
        </p:spPr>
        <p:txBody>
          <a:bodyPr wrap="square" rtlCol="0">
            <a:spAutoFit/>
          </a:bodyPr>
          <a:lstStyle/>
          <a:p>
            <a:pPr algn="ctr"/>
            <a:r>
              <a:rPr kumimoji="1" lang="ja-JP" altLang="en-US" sz="1400" b="1" dirty="0">
                <a:latin typeface="+mn-ea"/>
              </a:rPr>
              <a:t>キーマンに</a:t>
            </a:r>
          </a:p>
        </p:txBody>
      </p:sp>
      <p:sp>
        <p:nvSpPr>
          <p:cNvPr id="61" name="テキスト ボックス 60">
            <a:extLst>
              <a:ext uri="{FF2B5EF4-FFF2-40B4-BE49-F238E27FC236}">
                <a16:creationId xmlns:a16="http://schemas.microsoft.com/office/drawing/2014/main" id="{818456AC-6C13-EAE3-BEC9-C25788E32587}"/>
              </a:ext>
            </a:extLst>
          </p:cNvPr>
          <p:cNvSpPr txBox="1"/>
          <p:nvPr/>
        </p:nvSpPr>
        <p:spPr>
          <a:xfrm>
            <a:off x="984722" y="5875272"/>
            <a:ext cx="1910820" cy="587574"/>
          </a:xfrm>
          <a:prstGeom prst="rect">
            <a:avLst/>
          </a:prstGeom>
          <a:noFill/>
        </p:spPr>
        <p:txBody>
          <a:bodyPr wrap="square" rtlCol="0">
            <a:spAutoFit/>
          </a:bodyPr>
          <a:lstStyle/>
          <a:p>
            <a:pPr algn="ctr"/>
            <a:r>
              <a:rPr kumimoji="1" lang="ja-JP" altLang="en-US" sz="3600" b="1" dirty="0">
                <a:latin typeface="+mn-ea"/>
              </a:rPr>
              <a:t>省く</a:t>
            </a:r>
          </a:p>
        </p:txBody>
      </p:sp>
      <p:sp>
        <p:nvSpPr>
          <p:cNvPr id="62" name="テキスト ボックス 61">
            <a:extLst>
              <a:ext uri="{FF2B5EF4-FFF2-40B4-BE49-F238E27FC236}">
                <a16:creationId xmlns:a16="http://schemas.microsoft.com/office/drawing/2014/main" id="{A0B3982B-5783-970D-D4D1-AADA5FBCEF6E}"/>
              </a:ext>
            </a:extLst>
          </p:cNvPr>
          <p:cNvSpPr txBox="1"/>
          <p:nvPr/>
        </p:nvSpPr>
        <p:spPr>
          <a:xfrm>
            <a:off x="844757" y="5604711"/>
            <a:ext cx="2190750" cy="279797"/>
          </a:xfrm>
          <a:prstGeom prst="rect">
            <a:avLst/>
          </a:prstGeom>
          <a:noFill/>
        </p:spPr>
        <p:txBody>
          <a:bodyPr wrap="square" rtlCol="0">
            <a:spAutoFit/>
          </a:bodyPr>
          <a:lstStyle/>
          <a:p>
            <a:pPr algn="ctr"/>
            <a:r>
              <a:rPr kumimoji="1" lang="ja-JP" altLang="en-US" sz="1400" b="1" dirty="0">
                <a:latin typeface="+mn-ea"/>
              </a:rPr>
              <a:t>相手の手間を</a:t>
            </a:r>
          </a:p>
        </p:txBody>
      </p:sp>
    </p:spTree>
    <p:extLst>
      <p:ext uri="{BB962C8B-B14F-4D97-AF65-F5344CB8AC3E}">
        <p14:creationId xmlns:p14="http://schemas.microsoft.com/office/powerpoint/2010/main" val="1490512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73</a:t>
            </a:fld>
            <a:endParaRPr kumimoji="1" lang="ja-JP" altLang="en-US"/>
          </a:p>
        </p:txBody>
      </p:sp>
      <p:sp>
        <p:nvSpPr>
          <p:cNvPr id="63" name="正方形/長方形 6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5" name="テキスト ボックス 64">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６</a:t>
            </a:r>
            <a:endParaRPr kumimoji="1" lang="ja-JP" altLang="en-US" sz="2800" b="1" u="sng" dirty="0">
              <a:latin typeface="+mn-ea"/>
            </a:endParaRPr>
          </a:p>
        </p:txBody>
      </p:sp>
      <p:cxnSp>
        <p:nvCxnSpPr>
          <p:cNvPr id="66" name="直線コネクタ 65">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支援に必要なスキルとその養成方法 ①</a:t>
            </a:r>
          </a:p>
        </p:txBody>
      </p:sp>
      <p:sp>
        <p:nvSpPr>
          <p:cNvPr id="68" name="テキスト ボックス 67">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latin typeface="+mn-ea"/>
              </a:rPr>
              <a:t>各地のシンポジウムや勉強会では、支援に必要なスキルをその育成方法についての質問や意見も</a:t>
            </a:r>
            <a:endParaRPr kumimoji="1" lang="en-US" altLang="ja-JP" sz="1000" dirty="0">
              <a:latin typeface="+mn-ea"/>
            </a:endParaRPr>
          </a:p>
          <a:p>
            <a:r>
              <a:rPr kumimoji="1" lang="ja-JP" altLang="en-US" sz="1000" dirty="0">
                <a:latin typeface="+mn-ea"/>
              </a:rPr>
              <a:t>活発に交わされます。重要と思われるポイントをまとめます。</a:t>
            </a:r>
            <a:endParaRPr kumimoji="1" lang="en-US" altLang="ja-JP" sz="1000" dirty="0">
              <a:latin typeface="+mn-ea"/>
            </a:endParaRPr>
          </a:p>
        </p:txBody>
      </p:sp>
      <p:cxnSp>
        <p:nvCxnSpPr>
          <p:cNvPr id="69" name="直線コネクタ 68">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464FF7A8-962C-307B-A564-5FF5E2BF59E6}"/>
              </a:ext>
            </a:extLst>
          </p:cNvPr>
          <p:cNvSpPr txBox="1"/>
          <p:nvPr/>
        </p:nvSpPr>
        <p:spPr>
          <a:xfrm>
            <a:off x="2749520" y="1064957"/>
            <a:ext cx="6867525" cy="400110"/>
          </a:xfrm>
          <a:prstGeom prst="rect">
            <a:avLst/>
          </a:prstGeom>
          <a:noFill/>
        </p:spPr>
        <p:txBody>
          <a:bodyPr wrap="square" rtlCol="0">
            <a:spAutoFit/>
          </a:bodyPr>
          <a:lstStyle/>
          <a:p>
            <a:r>
              <a:rPr kumimoji="1" lang="ja-JP" altLang="en-US" sz="2000" b="1" dirty="0">
                <a:latin typeface="+mn-ea"/>
              </a:rPr>
              <a:t>～　企業支援に必要な“４つのスキル”　～</a:t>
            </a:r>
          </a:p>
        </p:txBody>
      </p:sp>
      <p:grpSp>
        <p:nvGrpSpPr>
          <p:cNvPr id="71" name="グループ化 70"/>
          <p:cNvGrpSpPr/>
          <p:nvPr/>
        </p:nvGrpSpPr>
        <p:grpSpPr>
          <a:xfrm>
            <a:off x="78438" y="1443901"/>
            <a:ext cx="9849905" cy="1147207"/>
            <a:chOff x="78438" y="1443901"/>
            <a:chExt cx="9849905" cy="1147207"/>
          </a:xfrm>
        </p:grpSpPr>
        <p:sp>
          <p:nvSpPr>
            <p:cNvPr id="72" name="テキスト ボックス 71">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企業支援は支援現場（企業）のヒアリングに始まる</a:t>
              </a:r>
              <a:endParaRPr kumimoji="1" lang="en-US" altLang="ja-JP" sz="1000" dirty="0">
                <a:latin typeface="+mn-ea"/>
              </a:endParaRPr>
            </a:p>
            <a:p>
              <a:r>
                <a:rPr kumimoji="1" lang="ja-JP" altLang="en-US" sz="1000" dirty="0">
                  <a:latin typeface="+mn-ea"/>
                </a:rPr>
                <a:t>□　創業した思い、創業前の社長の思い出、会社最盛期の頃の逸話等にも大きなヒントが隠れている</a:t>
              </a:r>
              <a:endParaRPr kumimoji="1" lang="en-US" altLang="ja-JP" sz="1000" dirty="0">
                <a:latin typeface="+mn-ea"/>
              </a:endParaRPr>
            </a:p>
            <a:p>
              <a:r>
                <a:rPr kumimoji="1" lang="ja-JP" altLang="en-US" sz="1000" dirty="0">
                  <a:latin typeface="+mn-ea"/>
                </a:rPr>
                <a:t>□　傾聴の延長線上に、普段は聞けない「真実」「心の奥底の気持ち」を聞くチャンスがある</a:t>
              </a:r>
              <a:endParaRPr kumimoji="1" lang="en-US" altLang="ja-JP" sz="1000" dirty="0">
                <a:latin typeface="+mn-ea"/>
              </a:endParaRPr>
            </a:p>
          </p:txBody>
        </p:sp>
        <p:sp>
          <p:nvSpPr>
            <p:cNvPr id="73" name="テキスト ボックス 72">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10" dirty="0">
                  <a:latin typeface="+mn-ea"/>
                </a:rPr>
                <a:t>「財務分析資料を持参して事業者の課題を指摘して自説を演説して帰る」というスタンスは企業支援とはいえません。　</a:t>
              </a:r>
              <a:r>
                <a:rPr kumimoji="1" lang="ja-JP" altLang="en-US" sz="1000" dirty="0">
                  <a:latin typeface="+mn-ea"/>
                </a:rPr>
                <a:t>中小企業は日々の資金繰りと売上確保に追われてますので、色んなことを聴いてもらう過程で、普段頭の片隅にあった様々な心配事が経営課題として整理されていくことが多いので、傾聴できる力は企業支援の基礎力といえます。</a:t>
              </a:r>
            </a:p>
          </p:txBody>
        </p:sp>
        <p:sp>
          <p:nvSpPr>
            <p:cNvPr id="74" name="テキスト ボックス 73">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75"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傾聴</a:t>
              </a:r>
              <a:endParaRPr kumimoji="1" lang="en-US" altLang="ja-JP" sz="2000" b="1" dirty="0">
                <a:solidFill>
                  <a:schemeClr val="tx1"/>
                </a:solidFill>
                <a:latin typeface="+mn-ea"/>
              </a:endParaRPr>
            </a:p>
          </p:txBody>
        </p:sp>
        <p:cxnSp>
          <p:nvCxnSpPr>
            <p:cNvPr id="76" name="直線コネクタ 75">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p:cNvGrpSpPr/>
          <p:nvPr/>
        </p:nvGrpSpPr>
        <p:grpSpPr>
          <a:xfrm>
            <a:off x="7246" y="2810419"/>
            <a:ext cx="9921097" cy="1131162"/>
            <a:chOff x="7246" y="2794240"/>
            <a:chExt cx="9921097" cy="1131162"/>
          </a:xfrm>
        </p:grpSpPr>
        <p:sp>
          <p:nvSpPr>
            <p:cNvPr id="78" name="テキスト ボックス 77">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財務分析では解り得ない、様々な現実・事実に直面した時に「あるべき論」に固執するのは危険である</a:t>
              </a:r>
              <a:endParaRPr kumimoji="1" lang="en-US" altLang="ja-JP" sz="1000" dirty="0">
                <a:latin typeface="+mn-ea"/>
              </a:endParaRPr>
            </a:p>
            <a:p>
              <a:r>
                <a:rPr kumimoji="1" lang="ja-JP" altLang="en-US" sz="1000" dirty="0">
                  <a:latin typeface="+mn-ea"/>
                </a:rPr>
                <a:t>□　特に要支援企業は経営資源が十分にないため、重要性の高い課題から常に着手できるとは限らない</a:t>
              </a:r>
              <a:endParaRPr kumimoji="1" lang="en-US" altLang="ja-JP" sz="1000" dirty="0">
                <a:latin typeface="+mn-ea"/>
              </a:endParaRPr>
            </a:p>
            <a:p>
              <a:r>
                <a:rPr kumimoji="1" lang="ja-JP" altLang="en-US" sz="1000" dirty="0">
                  <a:latin typeface="+mn-ea"/>
                </a:rPr>
                <a:t>□　時として「やるべきこと」ではなく「今すぐできること」を優先しなくてはならない現実にも直面する</a:t>
              </a:r>
              <a:endParaRPr kumimoji="1" lang="en-US" altLang="ja-JP" sz="1000" dirty="0">
                <a:latin typeface="+mn-ea"/>
              </a:endParaRPr>
            </a:p>
          </p:txBody>
        </p:sp>
        <p:sp>
          <p:nvSpPr>
            <p:cNvPr id="79" name="テキスト ボックス 78">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dirty="0">
                  <a:latin typeface="+mn-ea"/>
                </a:rPr>
                <a:t>例えば、下請け中心の製造業の支援において、「あるべき論」は小さくても自社ブランドの育成をしていくという理想</a:t>
              </a:r>
              <a:endParaRPr kumimoji="1" lang="en-US" altLang="ja-JP" sz="1000" dirty="0">
                <a:latin typeface="+mn-ea"/>
              </a:endParaRPr>
            </a:p>
            <a:p>
              <a:r>
                <a:rPr kumimoji="1" lang="ja-JP" altLang="en-US" sz="1000" spc="-20" dirty="0">
                  <a:latin typeface="+mn-ea"/>
                </a:rPr>
                <a:t>があったとしても、経営資源の兼ね合いから薄利であっても、確実に売上に繋がる下請け受注をしなくてはならない局面</a:t>
              </a:r>
              <a:endParaRPr kumimoji="1" lang="en-US" altLang="ja-JP" sz="1000" spc="-20" dirty="0">
                <a:latin typeface="+mn-ea"/>
              </a:endParaRPr>
            </a:p>
            <a:p>
              <a:r>
                <a:rPr kumimoji="1" lang="ja-JP" altLang="en-US" sz="1000" dirty="0">
                  <a:latin typeface="+mn-ea"/>
                </a:rPr>
                <a:t>もあります。精神論だけで会社の運命を一つの理想にかけるリスクを取れないことがあることも経営の現実です。</a:t>
              </a:r>
            </a:p>
          </p:txBody>
        </p:sp>
        <p:sp>
          <p:nvSpPr>
            <p:cNvPr id="80"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素直</a:t>
              </a:r>
              <a:r>
                <a:rPr kumimoji="1" lang="ja-JP" altLang="en-US" sz="2800" b="1" dirty="0">
                  <a:solidFill>
                    <a:schemeClr val="tx1"/>
                  </a:solidFill>
                  <a:latin typeface="+mn-ea"/>
                </a:rPr>
                <a:t>に</a:t>
              </a:r>
              <a:endParaRPr kumimoji="1" lang="en-US" altLang="ja-JP" sz="2000" b="1" dirty="0">
                <a:solidFill>
                  <a:schemeClr val="tx1"/>
                </a:solidFill>
                <a:latin typeface="+mn-ea"/>
              </a:endParaRPr>
            </a:p>
          </p:txBody>
        </p:sp>
        <p:sp>
          <p:nvSpPr>
            <p:cNvPr id="81" name="テキスト ボックス 80">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82" name="直線コネクタ 81">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8438" y="4160931"/>
            <a:ext cx="9899585" cy="1132937"/>
            <a:chOff x="8438" y="4148609"/>
            <a:chExt cx="9899585" cy="1132937"/>
          </a:xfrm>
        </p:grpSpPr>
        <p:sp>
          <p:nvSpPr>
            <p:cNvPr id="84" name="テキスト ボックス 83">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中小企業は常に必要な資料や数値が、管理・保管されているとは限らない</a:t>
              </a:r>
              <a:endParaRPr kumimoji="1" lang="en-US" altLang="ja-JP" sz="1000" dirty="0">
                <a:latin typeface="+mn-ea"/>
              </a:endParaRPr>
            </a:p>
            <a:p>
              <a:r>
                <a:rPr kumimoji="1" lang="ja-JP" altLang="en-US" sz="1000" dirty="0">
                  <a:latin typeface="+mn-ea"/>
                </a:rPr>
                <a:t>□　精緻な資料や数値を事業者に幾度も作成を求めて、本業に従事する時間を奪うのは本末転倒である</a:t>
              </a:r>
              <a:endParaRPr kumimoji="1" lang="en-US" altLang="ja-JP" sz="1000" dirty="0">
                <a:latin typeface="+mn-ea"/>
              </a:endParaRPr>
            </a:p>
            <a:p>
              <a:r>
                <a:rPr kumimoji="1" lang="ja-JP" altLang="en-US" sz="1000" dirty="0">
                  <a:latin typeface="+mn-ea"/>
                </a:rPr>
                <a:t>□　不完全な情報とヒアリング結果・外部の統計資料等を組み合わせ、分析や目標設定をする場面もある</a:t>
              </a:r>
              <a:endParaRPr kumimoji="1" lang="en-US" altLang="ja-JP" sz="1000" dirty="0">
                <a:latin typeface="+mn-ea"/>
              </a:endParaRPr>
            </a:p>
          </p:txBody>
        </p:sp>
        <p:sp>
          <p:nvSpPr>
            <p:cNvPr id="85" name="テキスト ボックス 84">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dirty="0">
                  <a:latin typeface="+mn-ea"/>
                </a:rPr>
                <a:t>例えば、飲食業等で、顧客属性別や単品別の詳細な売上データを持っている小規模事業者は多くありません。</a:t>
              </a:r>
              <a:endParaRPr kumimoji="1" lang="en-US" altLang="ja-JP" sz="1000" dirty="0">
                <a:latin typeface="+mn-ea"/>
              </a:endParaRPr>
            </a:p>
            <a:p>
              <a:r>
                <a:rPr kumimoji="1" lang="ja-JP" altLang="en-US" sz="1000" spc="-50" dirty="0">
                  <a:latin typeface="+mn-ea"/>
                </a:rPr>
                <a:t>そうなると、手書きの注文伝票の枚数を“客数”としてみたり、ランチ帯の売上は取り敢えず顧客属性を“サラリーマンとする</a:t>
              </a:r>
              <a:r>
                <a:rPr kumimoji="1" lang="en-US" altLang="ja-JP" sz="1000" spc="-50" dirty="0">
                  <a:latin typeface="+mn-ea"/>
                </a:rPr>
                <a:t>”</a:t>
              </a:r>
            </a:p>
            <a:p>
              <a:r>
                <a:rPr kumimoji="1" lang="ja-JP" altLang="en-US" sz="1000" dirty="0">
                  <a:latin typeface="+mn-ea"/>
                </a:rPr>
                <a:t>といった臨機応変で暫定的な対応も、支援の現場で必要になります。</a:t>
              </a:r>
              <a:endParaRPr kumimoji="1" lang="en-US" altLang="ja-JP" sz="1000" dirty="0">
                <a:latin typeface="+mn-ea"/>
              </a:endParaRPr>
            </a:p>
          </p:txBody>
        </p:sp>
        <p:sp>
          <p:nvSpPr>
            <p:cNvPr id="86"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推計</a:t>
              </a:r>
              <a:endParaRPr kumimoji="1" lang="en-US" altLang="ja-JP" sz="3600" b="1" dirty="0">
                <a:solidFill>
                  <a:schemeClr val="tx1"/>
                </a:solidFill>
                <a:latin typeface="+mn-ea"/>
              </a:endParaRPr>
            </a:p>
          </p:txBody>
        </p:sp>
        <p:sp>
          <p:nvSpPr>
            <p:cNvPr id="87" name="テキスト ボックス 86">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88" name="直線コネクタ 87">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90" name="テキスト ボックス 89">
            <a:extLst>
              <a:ext uri="{FF2B5EF4-FFF2-40B4-BE49-F238E27FC236}">
                <a16:creationId xmlns:a16="http://schemas.microsoft.com/office/drawing/2014/main" id="{444D40F5-731D-2168-9ABD-5D1DA1A94407}"/>
              </a:ext>
            </a:extLst>
          </p:cNvPr>
          <p:cNvSpPr txBox="1"/>
          <p:nvPr/>
        </p:nvSpPr>
        <p:spPr>
          <a:xfrm>
            <a:off x="2694248" y="5512101"/>
            <a:ext cx="7067000" cy="553998"/>
          </a:xfrm>
          <a:prstGeom prst="rect">
            <a:avLst/>
          </a:prstGeom>
          <a:noFill/>
          <a:ln>
            <a:noFill/>
          </a:ln>
        </p:spPr>
        <p:txBody>
          <a:bodyPr wrap="square" rtlCol="0">
            <a:spAutoFit/>
          </a:bodyPr>
          <a:lstStyle/>
          <a:p>
            <a:r>
              <a:rPr kumimoji="1" lang="ja-JP" altLang="en-US" sz="1000" dirty="0">
                <a:latin typeface="+mn-ea"/>
              </a:rPr>
              <a:t>□　</a:t>
            </a:r>
            <a:r>
              <a:rPr kumimoji="1" lang="ja-JP" altLang="en-US" sz="1000" spc="-40" dirty="0">
                <a:latin typeface="+mn-ea"/>
              </a:rPr>
              <a:t>要支援企業には課題が山積しているため、どのような事象でも「悪いこと」「怠慢なこと」にみえてしまう傾向がある</a:t>
            </a:r>
            <a:endParaRPr kumimoji="1" lang="en-US" altLang="ja-JP" sz="1000" spc="-40" dirty="0">
              <a:latin typeface="+mn-ea"/>
            </a:endParaRPr>
          </a:p>
          <a:p>
            <a:r>
              <a:rPr kumimoji="1" lang="ja-JP" altLang="en-US" sz="1000" dirty="0">
                <a:latin typeface="+mn-ea"/>
              </a:rPr>
              <a:t>□　現時点では「失敗」と思われることでも、始めた時には「良かれと思って」いたことがほとんどである</a:t>
            </a:r>
            <a:endParaRPr kumimoji="1" lang="en-US" altLang="ja-JP" sz="1000" dirty="0">
              <a:latin typeface="+mn-ea"/>
            </a:endParaRPr>
          </a:p>
          <a:p>
            <a:r>
              <a:rPr kumimoji="1" lang="ja-JP" altLang="en-US" sz="1000" dirty="0">
                <a:latin typeface="+mn-ea"/>
              </a:rPr>
              <a:t>□　なぜ始めたか？なぜ続かなかったか？善悪の審判ではなく、興味を持って臨むことは重要である</a:t>
            </a:r>
            <a:endParaRPr kumimoji="1" lang="en-US" altLang="ja-JP" sz="1000" dirty="0">
              <a:latin typeface="+mn-ea"/>
            </a:endParaRPr>
          </a:p>
        </p:txBody>
      </p:sp>
      <p:sp>
        <p:nvSpPr>
          <p:cNvPr id="91" name="テキスト ボックス 90">
            <a:extLst>
              <a:ext uri="{FF2B5EF4-FFF2-40B4-BE49-F238E27FC236}">
                <a16:creationId xmlns:a16="http://schemas.microsoft.com/office/drawing/2014/main" id="{5BB828D1-15AC-7E37-057D-5749FF15C126}"/>
              </a:ext>
            </a:extLst>
          </p:cNvPr>
          <p:cNvSpPr txBox="1"/>
          <p:nvPr/>
        </p:nvSpPr>
        <p:spPr>
          <a:xfrm>
            <a:off x="2713152" y="6075145"/>
            <a:ext cx="7051185" cy="553998"/>
          </a:xfrm>
          <a:prstGeom prst="rect">
            <a:avLst/>
          </a:prstGeom>
          <a:noFill/>
        </p:spPr>
        <p:txBody>
          <a:bodyPr wrap="square" rtlCol="0">
            <a:spAutoFit/>
          </a:bodyPr>
          <a:lstStyle/>
          <a:p>
            <a:r>
              <a:rPr kumimoji="1" lang="ja-JP" altLang="en-US" sz="1000" spc="10" dirty="0">
                <a:latin typeface="+mn-ea"/>
              </a:rPr>
              <a:t>企業支援でとても重要なことは「経営批判の正確性」</a:t>
            </a:r>
            <a:r>
              <a:rPr kumimoji="1" lang="ja-JP" altLang="en-US" sz="1000" spc="20" dirty="0">
                <a:latin typeface="+mn-ea"/>
              </a:rPr>
              <a:t>ではなく、事業者の経営が改善することです。結果として失敗</a:t>
            </a:r>
            <a:r>
              <a:rPr kumimoji="1" lang="ja-JP" altLang="en-US" sz="1000" dirty="0">
                <a:latin typeface="+mn-ea"/>
              </a:rPr>
              <a:t>　　した</a:t>
            </a:r>
            <a:r>
              <a:rPr kumimoji="1" lang="ja-JP" altLang="en-US" sz="1000" spc="-20" dirty="0">
                <a:latin typeface="+mn-ea"/>
              </a:rPr>
              <a:t>設備投資でも、その発想やプロセスには経営改善に活かせる強みが内在している可能性もあります。経営状態が悪い</a:t>
            </a:r>
            <a:endParaRPr kumimoji="1" lang="en-US" altLang="ja-JP" sz="1000" spc="-20" dirty="0">
              <a:latin typeface="+mn-ea"/>
            </a:endParaRPr>
          </a:p>
          <a:p>
            <a:r>
              <a:rPr kumimoji="1" lang="ja-JP" altLang="en-US" sz="1000" spc="-20" dirty="0">
                <a:latin typeface="+mn-ea"/>
              </a:rPr>
              <a:t>場合</a:t>
            </a:r>
            <a:r>
              <a:rPr kumimoji="1" lang="ja-JP" altLang="en-US" sz="1000" dirty="0">
                <a:latin typeface="+mn-ea"/>
              </a:rPr>
              <a:t>でも、「批判的視点」で物事をみるより、興味を持つという感性の方が本質を捉えやすいと思います。</a:t>
            </a:r>
          </a:p>
        </p:txBody>
      </p:sp>
      <p:sp>
        <p:nvSpPr>
          <p:cNvPr id="92"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興味</a:t>
            </a:r>
            <a:endParaRPr kumimoji="1" lang="en-US" altLang="ja-JP" sz="3600" b="1" dirty="0">
              <a:solidFill>
                <a:schemeClr val="tx1"/>
              </a:solidFill>
              <a:latin typeface="+mn-ea"/>
            </a:endParaRPr>
          </a:p>
        </p:txBody>
      </p:sp>
      <p:sp>
        <p:nvSpPr>
          <p:cNvPr id="93" name="テキスト ボックス 92">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94" name="直線コネクタ 93">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D9D1AE6D-60C5-AF99-C5AD-986302561FFF}"/>
              </a:ext>
            </a:extLst>
          </p:cNvPr>
          <p:cNvSpPr txBox="1"/>
          <p:nvPr/>
        </p:nvSpPr>
        <p:spPr>
          <a:xfrm>
            <a:off x="1468971" y="1500775"/>
            <a:ext cx="1111826" cy="276999"/>
          </a:xfrm>
          <a:prstGeom prst="rect">
            <a:avLst/>
          </a:prstGeom>
          <a:noFill/>
        </p:spPr>
        <p:txBody>
          <a:bodyPr wrap="square" rtlCol="0">
            <a:spAutoFit/>
          </a:bodyPr>
          <a:lstStyle/>
          <a:p>
            <a:pPr algn="ctr"/>
            <a:r>
              <a:rPr kumimoji="1" lang="ja-JP" altLang="en-US" sz="1200" b="1" dirty="0">
                <a:latin typeface="+mn-ea"/>
              </a:rPr>
              <a:t>相手の話を</a:t>
            </a:r>
          </a:p>
        </p:txBody>
      </p:sp>
      <p:sp>
        <p:nvSpPr>
          <p:cNvPr id="99" name="テキスト ボックス 98">
            <a:extLst>
              <a:ext uri="{FF2B5EF4-FFF2-40B4-BE49-F238E27FC236}">
                <a16:creationId xmlns:a16="http://schemas.microsoft.com/office/drawing/2014/main" id="{051176E4-13D9-22BE-E2D7-76F3F7B4E34D}"/>
              </a:ext>
            </a:extLst>
          </p:cNvPr>
          <p:cNvSpPr txBox="1"/>
          <p:nvPr/>
        </p:nvSpPr>
        <p:spPr>
          <a:xfrm>
            <a:off x="1411676" y="2234391"/>
            <a:ext cx="1111826" cy="276999"/>
          </a:xfrm>
          <a:prstGeom prst="rect">
            <a:avLst/>
          </a:prstGeom>
          <a:noFill/>
        </p:spPr>
        <p:txBody>
          <a:bodyPr wrap="square" rtlCol="0">
            <a:spAutoFit/>
          </a:bodyPr>
          <a:lstStyle/>
          <a:p>
            <a:pPr algn="ctr"/>
            <a:r>
              <a:rPr kumimoji="1" lang="ja-JP" altLang="en-US" sz="1200" b="1" dirty="0">
                <a:latin typeface="+mn-ea"/>
              </a:rPr>
              <a:t>するスキル</a:t>
            </a:r>
          </a:p>
        </p:txBody>
      </p:sp>
      <p:sp>
        <p:nvSpPr>
          <p:cNvPr id="104" name="テキスト ボックス 103">
            <a:extLst>
              <a:ext uri="{FF2B5EF4-FFF2-40B4-BE49-F238E27FC236}">
                <a16:creationId xmlns:a16="http://schemas.microsoft.com/office/drawing/2014/main" id="{6F04CA2F-EE4C-9160-9339-CFBAC7BF1A2F}"/>
              </a:ext>
            </a:extLst>
          </p:cNvPr>
          <p:cNvSpPr txBox="1"/>
          <p:nvPr/>
        </p:nvSpPr>
        <p:spPr>
          <a:xfrm>
            <a:off x="1230818" y="3555286"/>
            <a:ext cx="1518702" cy="276999"/>
          </a:xfrm>
          <a:prstGeom prst="rect">
            <a:avLst/>
          </a:prstGeom>
          <a:noFill/>
        </p:spPr>
        <p:txBody>
          <a:bodyPr wrap="square" rtlCol="0">
            <a:spAutoFit/>
          </a:bodyPr>
          <a:lstStyle/>
          <a:p>
            <a:pPr algn="ctr"/>
            <a:r>
              <a:rPr kumimoji="1" lang="ja-JP" altLang="en-US" sz="1200" b="1" dirty="0">
                <a:latin typeface="+mn-ea"/>
              </a:rPr>
              <a:t>受入れるスキル</a:t>
            </a:r>
          </a:p>
        </p:txBody>
      </p:sp>
      <p:sp>
        <p:nvSpPr>
          <p:cNvPr id="115" name="テキスト ボックス 114">
            <a:extLst>
              <a:ext uri="{FF2B5EF4-FFF2-40B4-BE49-F238E27FC236}">
                <a16:creationId xmlns:a16="http://schemas.microsoft.com/office/drawing/2014/main" id="{B630EE71-4C1B-C8B1-228D-33A2C281DE8C}"/>
              </a:ext>
            </a:extLst>
          </p:cNvPr>
          <p:cNvSpPr txBox="1"/>
          <p:nvPr/>
        </p:nvSpPr>
        <p:spPr>
          <a:xfrm>
            <a:off x="1335188" y="2865497"/>
            <a:ext cx="1294979" cy="276999"/>
          </a:xfrm>
          <a:prstGeom prst="rect">
            <a:avLst/>
          </a:prstGeom>
          <a:noFill/>
        </p:spPr>
        <p:txBody>
          <a:bodyPr wrap="square" rtlCol="0">
            <a:spAutoFit/>
          </a:bodyPr>
          <a:lstStyle/>
          <a:p>
            <a:pPr algn="ctr"/>
            <a:r>
              <a:rPr kumimoji="1" lang="ja-JP" altLang="en-US" sz="1200" b="1" dirty="0">
                <a:latin typeface="+mn-ea"/>
              </a:rPr>
              <a:t>現実・事実を</a:t>
            </a:r>
          </a:p>
        </p:txBody>
      </p:sp>
      <p:sp>
        <p:nvSpPr>
          <p:cNvPr id="116" name="テキスト ボックス 115">
            <a:extLst>
              <a:ext uri="{FF2B5EF4-FFF2-40B4-BE49-F238E27FC236}">
                <a16:creationId xmlns:a16="http://schemas.microsoft.com/office/drawing/2014/main" id="{C4E7F88A-29DC-FFF2-EBA8-30421979100C}"/>
              </a:ext>
            </a:extLst>
          </p:cNvPr>
          <p:cNvSpPr txBox="1"/>
          <p:nvPr/>
        </p:nvSpPr>
        <p:spPr>
          <a:xfrm>
            <a:off x="915878" y="4181062"/>
            <a:ext cx="2190750" cy="251817"/>
          </a:xfrm>
          <a:prstGeom prst="rect">
            <a:avLst/>
          </a:prstGeom>
          <a:noFill/>
        </p:spPr>
        <p:txBody>
          <a:bodyPr wrap="square" rtlCol="0">
            <a:spAutoFit/>
          </a:bodyPr>
          <a:lstStyle/>
          <a:p>
            <a:pPr algn="ctr"/>
            <a:r>
              <a:rPr kumimoji="1" lang="ja-JP" altLang="en-US" sz="1200" b="1" dirty="0">
                <a:latin typeface="+mn-ea"/>
              </a:rPr>
              <a:t>不十分な資料から</a:t>
            </a:r>
          </a:p>
        </p:txBody>
      </p:sp>
      <p:sp>
        <p:nvSpPr>
          <p:cNvPr id="117" name="テキスト ボックス 116">
            <a:extLst>
              <a:ext uri="{FF2B5EF4-FFF2-40B4-BE49-F238E27FC236}">
                <a16:creationId xmlns:a16="http://schemas.microsoft.com/office/drawing/2014/main" id="{0760E701-1062-62AE-B96E-487EBB40530A}"/>
              </a:ext>
            </a:extLst>
          </p:cNvPr>
          <p:cNvSpPr txBox="1"/>
          <p:nvPr/>
        </p:nvSpPr>
        <p:spPr>
          <a:xfrm>
            <a:off x="877143" y="4911577"/>
            <a:ext cx="2190750" cy="251817"/>
          </a:xfrm>
          <a:prstGeom prst="rect">
            <a:avLst/>
          </a:prstGeom>
          <a:noFill/>
        </p:spPr>
        <p:txBody>
          <a:bodyPr wrap="square" rtlCol="0">
            <a:spAutoFit/>
          </a:bodyPr>
          <a:lstStyle/>
          <a:p>
            <a:pPr algn="ctr"/>
            <a:r>
              <a:rPr kumimoji="1" lang="ja-JP" altLang="en-US" sz="1200" b="1" dirty="0">
                <a:latin typeface="+mn-ea"/>
              </a:rPr>
              <a:t>できるスキル</a:t>
            </a:r>
          </a:p>
        </p:txBody>
      </p:sp>
      <p:sp>
        <p:nvSpPr>
          <p:cNvPr id="118" name="テキスト ボックス 117">
            <a:extLst>
              <a:ext uri="{FF2B5EF4-FFF2-40B4-BE49-F238E27FC236}">
                <a16:creationId xmlns:a16="http://schemas.microsoft.com/office/drawing/2014/main" id="{2008997F-0FAF-AB8B-6B4B-A7AFBAED23CD}"/>
              </a:ext>
            </a:extLst>
          </p:cNvPr>
          <p:cNvSpPr txBox="1"/>
          <p:nvPr/>
        </p:nvSpPr>
        <p:spPr>
          <a:xfrm>
            <a:off x="1488362" y="5542805"/>
            <a:ext cx="901372" cy="287444"/>
          </a:xfrm>
          <a:prstGeom prst="rect">
            <a:avLst/>
          </a:prstGeom>
          <a:noFill/>
        </p:spPr>
        <p:txBody>
          <a:bodyPr wrap="square" rtlCol="0">
            <a:spAutoFit/>
          </a:bodyPr>
          <a:lstStyle/>
          <a:p>
            <a:pPr algn="ctr"/>
            <a:r>
              <a:rPr kumimoji="1" lang="ja-JP" altLang="en-US" sz="1200" b="1" dirty="0">
                <a:latin typeface="+mn-ea"/>
              </a:rPr>
              <a:t>物事に</a:t>
            </a:r>
          </a:p>
        </p:txBody>
      </p:sp>
      <p:sp>
        <p:nvSpPr>
          <p:cNvPr id="119" name="テキスト ボックス 118">
            <a:extLst>
              <a:ext uri="{FF2B5EF4-FFF2-40B4-BE49-F238E27FC236}">
                <a16:creationId xmlns:a16="http://schemas.microsoft.com/office/drawing/2014/main" id="{11032AC1-5AD2-9439-0B55-DC63C228B833}"/>
              </a:ext>
            </a:extLst>
          </p:cNvPr>
          <p:cNvSpPr txBox="1"/>
          <p:nvPr/>
        </p:nvSpPr>
        <p:spPr>
          <a:xfrm>
            <a:off x="1268268" y="6250011"/>
            <a:ext cx="1513233" cy="276999"/>
          </a:xfrm>
          <a:prstGeom prst="rect">
            <a:avLst/>
          </a:prstGeom>
          <a:noFill/>
        </p:spPr>
        <p:txBody>
          <a:bodyPr wrap="square" rtlCol="0">
            <a:spAutoFit/>
          </a:bodyPr>
          <a:lstStyle/>
          <a:p>
            <a:pPr algn="ctr"/>
            <a:r>
              <a:rPr kumimoji="1" lang="ja-JP" altLang="en-US" sz="1200" b="1" dirty="0">
                <a:latin typeface="+mn-ea"/>
              </a:rPr>
              <a:t>持てるスキル</a:t>
            </a:r>
          </a:p>
        </p:txBody>
      </p:sp>
    </p:spTree>
    <p:extLst>
      <p:ext uri="{BB962C8B-B14F-4D97-AF65-F5344CB8AC3E}">
        <p14:creationId xmlns:p14="http://schemas.microsoft.com/office/powerpoint/2010/main" val="720327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テキスト ボックス 97">
            <a:extLst>
              <a:ext uri="{FF2B5EF4-FFF2-40B4-BE49-F238E27FC236}">
                <a16:creationId xmlns:a16="http://schemas.microsoft.com/office/drawing/2014/main" id="{6B991303-3E09-CE63-5E69-FF7B816FC43D}"/>
              </a:ext>
            </a:extLst>
          </p:cNvPr>
          <p:cNvSpPr txBox="1"/>
          <p:nvPr/>
        </p:nvSpPr>
        <p:spPr>
          <a:xfrm>
            <a:off x="1786468" y="1051113"/>
            <a:ext cx="7357532" cy="400110"/>
          </a:xfrm>
          <a:prstGeom prst="rect">
            <a:avLst/>
          </a:prstGeom>
          <a:noFill/>
        </p:spPr>
        <p:txBody>
          <a:bodyPr wrap="square" rtlCol="0">
            <a:spAutoFit/>
          </a:bodyPr>
          <a:lstStyle/>
          <a:p>
            <a:r>
              <a:rPr kumimoji="1" lang="ja-JP" altLang="en-US" sz="2000" b="1" dirty="0">
                <a:latin typeface="+mn-ea"/>
              </a:rPr>
              <a:t>～　企業支援の職員の育成につながる“４つの機会”　～</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74</a:t>
            </a:fld>
            <a:endParaRPr kumimoji="1" lang="ja-JP" altLang="en-US"/>
          </a:p>
        </p:txBody>
      </p:sp>
      <p:sp>
        <p:nvSpPr>
          <p:cNvPr id="57" name="正方形/長方形 56">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9" name="テキスト ボックス 58">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６</a:t>
            </a:r>
            <a:endParaRPr kumimoji="1" lang="ja-JP" altLang="en-US" sz="2800" b="1" u="sng" dirty="0">
              <a:latin typeface="+mn-ea"/>
            </a:endParaRPr>
          </a:p>
        </p:txBody>
      </p:sp>
      <p:cxnSp>
        <p:nvCxnSpPr>
          <p:cNvPr id="61" name="直線コネクタ 60">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支援に必要なスキルとその養成方法 ②</a:t>
            </a:r>
          </a:p>
        </p:txBody>
      </p:sp>
      <p:sp>
        <p:nvSpPr>
          <p:cNvPr id="66" name="テキスト ボックス 65">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latin typeface="+mn-ea"/>
              </a:rPr>
              <a:t>各地のシンポジウムや勉強会では、支援に必要なスキルをその育成方法についての質問や意見も</a:t>
            </a:r>
            <a:endParaRPr kumimoji="1" lang="en-US" altLang="ja-JP" sz="1000" dirty="0">
              <a:latin typeface="+mn-ea"/>
            </a:endParaRPr>
          </a:p>
          <a:p>
            <a:r>
              <a:rPr kumimoji="1" lang="ja-JP" altLang="en-US" sz="1000" dirty="0">
                <a:latin typeface="+mn-ea"/>
              </a:rPr>
              <a:t>活発に交わされます。重要と思われるポイントをまとめます。</a:t>
            </a:r>
            <a:endParaRPr kumimoji="1" lang="en-US" altLang="ja-JP" sz="1000" dirty="0">
              <a:latin typeface="+mn-ea"/>
            </a:endParaRPr>
          </a:p>
        </p:txBody>
      </p:sp>
      <p:cxnSp>
        <p:nvCxnSpPr>
          <p:cNvPr id="76" name="直線コネクタ 75">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5" name="グループ化 84"/>
          <p:cNvGrpSpPr/>
          <p:nvPr/>
        </p:nvGrpSpPr>
        <p:grpSpPr>
          <a:xfrm>
            <a:off x="78438" y="1443901"/>
            <a:ext cx="9849905" cy="1147207"/>
            <a:chOff x="78438" y="1443901"/>
            <a:chExt cx="9849905" cy="1147207"/>
          </a:xfrm>
        </p:grpSpPr>
        <p:sp>
          <p:nvSpPr>
            <p:cNvPr id="93" name="テキスト ボックス 92">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資金繰り表も、「提出させる」側と「作成する」側では大違いである</a:t>
              </a:r>
              <a:endParaRPr kumimoji="1" lang="en-US" altLang="ja-JP" sz="1000" dirty="0">
                <a:latin typeface="+mn-ea"/>
              </a:endParaRPr>
            </a:p>
            <a:p>
              <a:r>
                <a:rPr kumimoji="1" lang="ja-JP" altLang="en-US" sz="1000" dirty="0">
                  <a:latin typeface="+mn-ea"/>
                </a:rPr>
                <a:t>□  事務所にいて、お客様や仕入先と社員の方の電話を聴けるだけでも「力関係」が本当に良く分かる</a:t>
              </a:r>
              <a:endParaRPr kumimoji="1" lang="en-US" altLang="ja-JP" sz="1000" dirty="0">
                <a:latin typeface="+mn-ea"/>
              </a:endParaRPr>
            </a:p>
            <a:p>
              <a:r>
                <a:rPr kumimoji="1" lang="ja-JP" altLang="en-US" sz="1000" dirty="0">
                  <a:latin typeface="+mn-ea"/>
                </a:rPr>
                <a:t>□  重作業・運搬・安全確認等、金融機関にはない経験は業種を問わず「企業実務」の理解を大きく促進する</a:t>
              </a:r>
              <a:endParaRPr kumimoji="1" lang="en-US" altLang="ja-JP" sz="1000" dirty="0">
                <a:latin typeface="+mn-ea"/>
              </a:endParaRPr>
            </a:p>
          </p:txBody>
        </p:sp>
        <p:sp>
          <p:nvSpPr>
            <p:cNvPr id="105" name="テキスト ボックス 104">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60" dirty="0">
                  <a:latin typeface="+mn-ea"/>
                </a:rPr>
                <a:t>「資金繰り表」は将来の入金や支払いの予想も加味しなくてはなりません。一方で日々状況が変化する中小企業において、将来の資金の出入りを確度高く予想することの難しさも、実際に企業側として資金繰り表を作成してみると良く理解できると思います。少ない経営資源でやり繰りする様子を短期間でも経験できる機会に勝る養成はありません。</a:t>
              </a:r>
              <a:endParaRPr kumimoji="1" lang="en-US" altLang="ja-JP" sz="1000" spc="-60" dirty="0">
                <a:latin typeface="+mn-ea"/>
              </a:endParaRPr>
            </a:p>
          </p:txBody>
        </p:sp>
        <p:sp>
          <p:nvSpPr>
            <p:cNvPr id="106" name="テキスト ボックス 105">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107"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体験</a:t>
              </a:r>
              <a:endParaRPr kumimoji="1" lang="en-US" altLang="ja-JP" sz="3600" b="1" dirty="0">
                <a:solidFill>
                  <a:schemeClr val="tx1"/>
                </a:solidFill>
                <a:latin typeface="+mn-ea"/>
              </a:endParaRPr>
            </a:p>
          </p:txBody>
        </p:sp>
        <p:cxnSp>
          <p:nvCxnSpPr>
            <p:cNvPr id="108" name="直線コネクタ 107">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a:off x="7246" y="2810419"/>
            <a:ext cx="9921097" cy="1131162"/>
            <a:chOff x="7246" y="2794240"/>
            <a:chExt cx="9921097" cy="1131162"/>
          </a:xfrm>
        </p:grpSpPr>
        <p:sp>
          <p:nvSpPr>
            <p:cNvPr id="110" name="テキスト ボックス 109">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頻繁な報告書の作成、表層的な書類の整備等、企業支援と直接関係のない職務に時間を取られ過ぎていないか？</a:t>
              </a:r>
              <a:endParaRPr kumimoji="1" lang="en-US" altLang="ja-JP" sz="1000" dirty="0">
                <a:latin typeface="+mn-ea"/>
              </a:endParaRPr>
            </a:p>
            <a:p>
              <a:r>
                <a:rPr kumimoji="1" lang="ja-JP" altLang="en-US" sz="1000" dirty="0">
                  <a:latin typeface="+mn-ea"/>
                </a:rPr>
                <a:t>□  融資審査のサポート等に時間を取られ過ぎていないか？</a:t>
              </a:r>
              <a:endParaRPr kumimoji="1" lang="en-US" altLang="ja-JP" sz="1000" dirty="0">
                <a:latin typeface="+mn-ea"/>
              </a:endParaRPr>
            </a:p>
            <a:p>
              <a:r>
                <a:rPr kumimoji="1" lang="ja-JP" altLang="en-US" sz="1000" dirty="0">
                  <a:latin typeface="+mn-ea"/>
                </a:rPr>
                <a:t>□  企業支援というフィルターを通した、商品販売に時間を取られ過ぎていないか？  </a:t>
              </a:r>
              <a:endParaRPr kumimoji="1" lang="en-US" altLang="ja-JP" sz="1000" dirty="0">
                <a:latin typeface="+mn-ea"/>
              </a:endParaRPr>
            </a:p>
          </p:txBody>
        </p:sp>
        <p:sp>
          <p:nvSpPr>
            <p:cNvPr id="111" name="テキスト ボックス 110">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30" dirty="0">
                  <a:latin typeface="+mn-ea"/>
                </a:rPr>
                <a:t>企業支援部署の主務は事業者に対して有効な支援を行うことです。また、企業支援部署は営業店舗の役に立つ動きができる</a:t>
              </a:r>
              <a:r>
                <a:rPr kumimoji="1" lang="ja-JP" altLang="en-US" sz="1000" spc="-50" dirty="0">
                  <a:latin typeface="+mn-ea"/>
                </a:rPr>
                <a:t>かに軸足が置かれることが理想といえますが、定型業務や管理業務に時間を取られ過ぎて、支援部署全体が疲弊しているなど</a:t>
              </a:r>
              <a:r>
                <a:rPr kumimoji="1" lang="ja-JP" altLang="en-US" sz="1000" spc="-30" dirty="0">
                  <a:latin typeface="+mn-ea"/>
                </a:rPr>
                <a:t>の悩みが寄せられることも少なくはありません。現場に赴ける時間の最大化が職員の養成には必須です。</a:t>
              </a:r>
            </a:p>
          </p:txBody>
        </p:sp>
        <p:sp>
          <p:nvSpPr>
            <p:cNvPr id="112"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開放</a:t>
              </a:r>
              <a:endParaRPr kumimoji="1" lang="en-US" altLang="ja-JP" sz="3600" b="1" dirty="0">
                <a:solidFill>
                  <a:schemeClr val="tx1"/>
                </a:solidFill>
                <a:latin typeface="+mn-ea"/>
              </a:endParaRPr>
            </a:p>
          </p:txBody>
        </p:sp>
        <p:sp>
          <p:nvSpPr>
            <p:cNvPr id="113" name="テキスト ボックス 112">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114" name="直線コネクタ 113">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115" name="グループ化 114"/>
          <p:cNvGrpSpPr/>
          <p:nvPr/>
        </p:nvGrpSpPr>
        <p:grpSpPr>
          <a:xfrm>
            <a:off x="8438" y="4160931"/>
            <a:ext cx="9899585" cy="1132937"/>
            <a:chOff x="8438" y="4148609"/>
            <a:chExt cx="9899585" cy="1132937"/>
          </a:xfrm>
        </p:grpSpPr>
        <p:sp>
          <p:nvSpPr>
            <p:cNvPr id="116" name="テキスト ボックス 115">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金融機関内に、必ずしもあらゆる業種の事業者支援について十分な知見・ノウハウがあるとは限らない</a:t>
              </a:r>
              <a:endParaRPr kumimoji="1" lang="en-US" altLang="ja-JP" sz="1000" dirty="0">
                <a:latin typeface="+mn-ea"/>
              </a:endParaRPr>
            </a:p>
            <a:p>
              <a:r>
                <a:rPr kumimoji="1" lang="ja-JP" altLang="en-US" sz="1000" dirty="0">
                  <a:latin typeface="+mn-ea"/>
                </a:rPr>
                <a:t>□  組織・地域・業種を超えた意見交換や、研鑽機会をより多く創出することはスキル育成には重要である</a:t>
              </a:r>
              <a:endParaRPr kumimoji="1" lang="en-US" altLang="ja-JP" sz="1000" dirty="0">
                <a:latin typeface="+mn-ea"/>
              </a:endParaRPr>
            </a:p>
            <a:p>
              <a:r>
                <a:rPr kumimoji="1" lang="ja-JP" altLang="en-US" sz="1000" dirty="0">
                  <a:latin typeface="+mn-ea"/>
                </a:rPr>
                <a:t>□  研修やシンポジウム参加も、自組織のネットワーク構築という意味合いも含めた参加が望まれる</a:t>
              </a:r>
              <a:endParaRPr kumimoji="1" lang="en-US" altLang="ja-JP" sz="1000" dirty="0">
                <a:latin typeface="+mn-ea"/>
              </a:endParaRPr>
            </a:p>
          </p:txBody>
        </p:sp>
        <p:sp>
          <p:nvSpPr>
            <p:cNvPr id="117" name="テキスト ボックス 116">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spc="-30" dirty="0">
                  <a:latin typeface="+mn-ea"/>
                </a:rPr>
                <a:t>「経験がない（少ない）からできない」という悩みを抱えている金融機関の職員も見受けられます。勉強会やシンポジウムへの参加は、知識や知見の補強という意味合いもありますが、同じような悩みを持ち試行錯誤する仲間を作る機会でもあります。他組織の試行錯誤や考え方が、自組織のスキルを養成するヒントにもなり得ると思います。</a:t>
              </a:r>
              <a:endParaRPr kumimoji="1" lang="en-US" altLang="ja-JP" sz="1000" spc="-30" dirty="0">
                <a:latin typeface="+mn-ea"/>
              </a:endParaRPr>
            </a:p>
          </p:txBody>
        </p:sp>
        <p:sp>
          <p:nvSpPr>
            <p:cNvPr id="118"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交流</a:t>
              </a:r>
              <a:endParaRPr kumimoji="1" lang="en-US" altLang="ja-JP" sz="3600" b="1" dirty="0">
                <a:solidFill>
                  <a:schemeClr val="tx1"/>
                </a:solidFill>
                <a:latin typeface="+mn-ea"/>
              </a:endParaRPr>
            </a:p>
          </p:txBody>
        </p:sp>
        <p:sp>
          <p:nvSpPr>
            <p:cNvPr id="119" name="テキスト ボックス 118">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120" name="直線コネクタ 119">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122" name="テキスト ボックス 121">
            <a:extLst>
              <a:ext uri="{FF2B5EF4-FFF2-40B4-BE49-F238E27FC236}">
                <a16:creationId xmlns:a16="http://schemas.microsoft.com/office/drawing/2014/main" id="{444D40F5-731D-2168-9ABD-5D1DA1A94407}"/>
              </a:ext>
            </a:extLst>
          </p:cNvPr>
          <p:cNvSpPr txBox="1"/>
          <p:nvPr/>
        </p:nvSpPr>
        <p:spPr>
          <a:xfrm>
            <a:off x="2695067" y="5529599"/>
            <a:ext cx="7422514" cy="553998"/>
          </a:xfrm>
          <a:prstGeom prst="rect">
            <a:avLst/>
          </a:prstGeom>
          <a:noFill/>
          <a:ln>
            <a:noFill/>
          </a:ln>
        </p:spPr>
        <p:txBody>
          <a:bodyPr wrap="square" rtlCol="0">
            <a:spAutoFit/>
          </a:bodyPr>
          <a:lstStyle/>
          <a:p>
            <a:r>
              <a:rPr kumimoji="1" lang="ja-JP" altLang="en-US" sz="1000" dirty="0">
                <a:latin typeface="+mn-ea"/>
              </a:rPr>
              <a:t>□  ハンズオンで一つの事案に集中できる機会は、企業実務の理解を促進させる</a:t>
            </a:r>
            <a:endParaRPr kumimoji="1" lang="en-US" altLang="ja-JP" sz="1000" dirty="0">
              <a:latin typeface="+mn-ea"/>
            </a:endParaRPr>
          </a:p>
          <a:p>
            <a:r>
              <a:rPr kumimoji="1" lang="ja-JP" altLang="en-US" sz="1000" dirty="0">
                <a:latin typeface="+mn-ea"/>
              </a:rPr>
              <a:t>□  特に抜本再生事案のシナリオづくり等、利害関係者が多い事案は短期間で支援スキルを向上させる</a:t>
            </a:r>
            <a:endParaRPr kumimoji="1" lang="en-US" altLang="ja-JP" sz="1000" dirty="0">
              <a:latin typeface="+mn-ea"/>
            </a:endParaRPr>
          </a:p>
          <a:p>
            <a:r>
              <a:rPr kumimoji="1" lang="ja-JP" altLang="en-US" sz="1000" dirty="0">
                <a:latin typeface="+mn-ea"/>
              </a:rPr>
              <a:t>□  人的リソース上困難な場合は「特定業種」に特化した担当割り等も、スキル養成に役立つ</a:t>
            </a:r>
            <a:endParaRPr kumimoji="1" lang="en-US" altLang="ja-JP" sz="1000" dirty="0">
              <a:latin typeface="+mn-ea"/>
            </a:endParaRPr>
          </a:p>
        </p:txBody>
      </p:sp>
      <p:sp>
        <p:nvSpPr>
          <p:cNvPr id="123" name="テキスト ボックス 122">
            <a:extLst>
              <a:ext uri="{FF2B5EF4-FFF2-40B4-BE49-F238E27FC236}">
                <a16:creationId xmlns:a16="http://schemas.microsoft.com/office/drawing/2014/main" id="{5BB828D1-15AC-7E37-057D-5749FF15C126}"/>
              </a:ext>
            </a:extLst>
          </p:cNvPr>
          <p:cNvSpPr txBox="1"/>
          <p:nvPr/>
        </p:nvSpPr>
        <p:spPr>
          <a:xfrm>
            <a:off x="2713971" y="6079943"/>
            <a:ext cx="7051185" cy="553998"/>
          </a:xfrm>
          <a:prstGeom prst="rect">
            <a:avLst/>
          </a:prstGeom>
          <a:noFill/>
        </p:spPr>
        <p:txBody>
          <a:bodyPr wrap="square" rtlCol="0">
            <a:spAutoFit/>
          </a:bodyPr>
          <a:lstStyle/>
          <a:p>
            <a:r>
              <a:rPr kumimoji="1" lang="ja-JP" altLang="en-US" sz="1000" spc="40" dirty="0">
                <a:latin typeface="+mn-ea"/>
              </a:rPr>
              <a:t>一つの事案に深耕して関わることは、企業支援に従事する職員にとっては拠って立つ基礎にもなりうる貴重な経験</a:t>
            </a:r>
            <a:r>
              <a:rPr kumimoji="1" lang="ja-JP" altLang="en-US" sz="1000" spc="50" dirty="0">
                <a:latin typeface="+mn-ea"/>
              </a:rPr>
              <a:t>になると思います。専門家による長期関与が必要な先や、抜本再生時に必要な財務や事業の</a:t>
            </a:r>
            <a:r>
              <a:rPr kumimoji="1" lang="en-US" altLang="ja-JP" sz="1000" spc="50" dirty="0">
                <a:latin typeface="+mn-ea"/>
              </a:rPr>
              <a:t>DD</a:t>
            </a:r>
            <a:r>
              <a:rPr kumimoji="1" lang="ja-JP" altLang="en-US" sz="1000" spc="50" dirty="0">
                <a:latin typeface="+mn-ea"/>
              </a:rPr>
              <a:t>策定作業の補助者等で参加することも有効です。</a:t>
            </a:r>
          </a:p>
        </p:txBody>
      </p:sp>
      <p:sp>
        <p:nvSpPr>
          <p:cNvPr id="124" name="四角形: 角を丸くする 18">
            <a:extLst>
              <a:ext uri="{FF2B5EF4-FFF2-40B4-BE49-F238E27FC236}">
                <a16:creationId xmlns:a16="http://schemas.microsoft.com/office/drawing/2014/main" id="{F54DD8B7-4324-1ED4-DB25-C05281ABF5EB}"/>
              </a:ext>
            </a:extLst>
          </p:cNvPr>
          <p:cNvSpPr/>
          <p:nvPr/>
        </p:nvSpPr>
        <p:spPr>
          <a:xfrm>
            <a:off x="1207155" y="5507329"/>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深耕</a:t>
            </a:r>
            <a:endParaRPr kumimoji="1" lang="en-US" altLang="ja-JP" sz="3600" b="1" dirty="0">
              <a:solidFill>
                <a:schemeClr val="tx1"/>
              </a:solidFill>
              <a:latin typeface="+mn-ea"/>
            </a:endParaRPr>
          </a:p>
        </p:txBody>
      </p:sp>
      <p:sp>
        <p:nvSpPr>
          <p:cNvPr id="125" name="テキスト ボックス 124">
            <a:extLst>
              <a:ext uri="{FF2B5EF4-FFF2-40B4-BE49-F238E27FC236}">
                <a16:creationId xmlns:a16="http://schemas.microsoft.com/office/drawing/2014/main" id="{CA66FDCC-AF3D-D45D-B51C-CA55773F1993}"/>
              </a:ext>
            </a:extLst>
          </p:cNvPr>
          <p:cNvSpPr txBox="1"/>
          <p:nvPr/>
        </p:nvSpPr>
        <p:spPr>
          <a:xfrm>
            <a:off x="34141" y="5631555"/>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126" name="直線コネクタ 125">
            <a:extLst>
              <a:ext uri="{FF2B5EF4-FFF2-40B4-BE49-F238E27FC236}">
                <a16:creationId xmlns:a16="http://schemas.microsoft.com/office/drawing/2014/main" id="{293356A4-6D21-1BE7-E59E-1585FF4945A3}"/>
              </a:ext>
            </a:extLst>
          </p:cNvPr>
          <p:cNvCxnSpPr>
            <a:cxnSpLocks/>
          </p:cNvCxnSpPr>
          <p:nvPr/>
        </p:nvCxnSpPr>
        <p:spPr>
          <a:xfrm flipV="1">
            <a:off x="2695067" y="6047054"/>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D9D1AE6D-60C5-AF99-C5AD-986302561FFF}"/>
              </a:ext>
            </a:extLst>
          </p:cNvPr>
          <p:cNvSpPr txBox="1"/>
          <p:nvPr/>
        </p:nvSpPr>
        <p:spPr>
          <a:xfrm>
            <a:off x="1414175" y="1507999"/>
            <a:ext cx="1176212" cy="276999"/>
          </a:xfrm>
          <a:prstGeom prst="rect">
            <a:avLst/>
          </a:prstGeom>
          <a:noFill/>
        </p:spPr>
        <p:txBody>
          <a:bodyPr wrap="square" rtlCol="0">
            <a:spAutoFit/>
          </a:bodyPr>
          <a:lstStyle/>
          <a:p>
            <a:pPr algn="ctr"/>
            <a:r>
              <a:rPr kumimoji="1" lang="ja-JP" altLang="en-US" sz="1200" b="1" dirty="0">
                <a:latin typeface="+mn-ea"/>
              </a:rPr>
              <a:t>企業実務を</a:t>
            </a:r>
          </a:p>
        </p:txBody>
      </p:sp>
      <p:sp>
        <p:nvSpPr>
          <p:cNvPr id="128" name="テキスト ボックス 127">
            <a:extLst>
              <a:ext uri="{FF2B5EF4-FFF2-40B4-BE49-F238E27FC236}">
                <a16:creationId xmlns:a16="http://schemas.microsoft.com/office/drawing/2014/main" id="{051176E4-13D9-22BE-E2D7-76F3F7B4E34D}"/>
              </a:ext>
            </a:extLst>
          </p:cNvPr>
          <p:cNvSpPr txBox="1"/>
          <p:nvPr/>
        </p:nvSpPr>
        <p:spPr>
          <a:xfrm>
            <a:off x="1385600" y="2227823"/>
            <a:ext cx="1176212" cy="276999"/>
          </a:xfrm>
          <a:prstGeom prst="rect">
            <a:avLst/>
          </a:prstGeom>
          <a:noFill/>
        </p:spPr>
        <p:txBody>
          <a:bodyPr wrap="square" rtlCol="0">
            <a:spAutoFit/>
          </a:bodyPr>
          <a:lstStyle/>
          <a:p>
            <a:pPr algn="ctr"/>
            <a:r>
              <a:rPr kumimoji="1" lang="ja-JP" altLang="en-US" sz="1200" b="1" dirty="0">
                <a:latin typeface="+mn-ea"/>
              </a:rPr>
              <a:t>できる機会</a:t>
            </a:r>
          </a:p>
        </p:txBody>
      </p:sp>
      <p:sp>
        <p:nvSpPr>
          <p:cNvPr id="129" name="テキスト ボックス 128">
            <a:extLst>
              <a:ext uri="{FF2B5EF4-FFF2-40B4-BE49-F238E27FC236}">
                <a16:creationId xmlns:a16="http://schemas.microsoft.com/office/drawing/2014/main" id="{B630EE71-4C1B-C8B1-228D-33A2C281DE8C}"/>
              </a:ext>
            </a:extLst>
          </p:cNvPr>
          <p:cNvSpPr txBox="1"/>
          <p:nvPr/>
        </p:nvSpPr>
        <p:spPr>
          <a:xfrm>
            <a:off x="1259336" y="2839993"/>
            <a:ext cx="1423832" cy="276999"/>
          </a:xfrm>
          <a:prstGeom prst="rect">
            <a:avLst/>
          </a:prstGeom>
          <a:noFill/>
        </p:spPr>
        <p:txBody>
          <a:bodyPr wrap="square" rtlCol="0">
            <a:spAutoFit/>
          </a:bodyPr>
          <a:lstStyle/>
          <a:p>
            <a:pPr algn="ctr"/>
            <a:r>
              <a:rPr kumimoji="1" lang="ja-JP" altLang="en-US" sz="1200" b="1" dirty="0">
                <a:latin typeface="+mn-ea"/>
              </a:rPr>
              <a:t>定型業務から</a:t>
            </a:r>
          </a:p>
        </p:txBody>
      </p:sp>
      <p:sp>
        <p:nvSpPr>
          <p:cNvPr id="130" name="テキスト ボックス 129">
            <a:extLst>
              <a:ext uri="{FF2B5EF4-FFF2-40B4-BE49-F238E27FC236}">
                <a16:creationId xmlns:a16="http://schemas.microsoft.com/office/drawing/2014/main" id="{6F04CA2F-EE4C-9160-9339-CFBAC7BF1A2F}"/>
              </a:ext>
            </a:extLst>
          </p:cNvPr>
          <p:cNvSpPr txBox="1"/>
          <p:nvPr/>
        </p:nvSpPr>
        <p:spPr>
          <a:xfrm>
            <a:off x="1315538" y="3582709"/>
            <a:ext cx="1300064" cy="276999"/>
          </a:xfrm>
          <a:prstGeom prst="rect">
            <a:avLst/>
          </a:prstGeom>
          <a:noFill/>
        </p:spPr>
        <p:txBody>
          <a:bodyPr wrap="square" rtlCol="0">
            <a:spAutoFit/>
          </a:bodyPr>
          <a:lstStyle/>
          <a:p>
            <a:pPr algn="ctr"/>
            <a:r>
              <a:rPr kumimoji="1" lang="ja-JP" altLang="en-US" sz="1200" b="1" dirty="0">
                <a:latin typeface="+mn-ea"/>
              </a:rPr>
              <a:t>される機会</a:t>
            </a:r>
          </a:p>
        </p:txBody>
      </p:sp>
      <p:sp>
        <p:nvSpPr>
          <p:cNvPr id="131" name="テキスト ボックス 130">
            <a:extLst>
              <a:ext uri="{FF2B5EF4-FFF2-40B4-BE49-F238E27FC236}">
                <a16:creationId xmlns:a16="http://schemas.microsoft.com/office/drawing/2014/main" id="{C4E7F88A-29DC-FFF2-EBA8-30421979100C}"/>
              </a:ext>
            </a:extLst>
          </p:cNvPr>
          <p:cNvSpPr txBox="1"/>
          <p:nvPr/>
        </p:nvSpPr>
        <p:spPr>
          <a:xfrm>
            <a:off x="1180260" y="4207556"/>
            <a:ext cx="1567889" cy="276999"/>
          </a:xfrm>
          <a:prstGeom prst="rect">
            <a:avLst/>
          </a:prstGeom>
          <a:noFill/>
        </p:spPr>
        <p:txBody>
          <a:bodyPr wrap="square" rtlCol="0">
            <a:spAutoFit/>
          </a:bodyPr>
          <a:lstStyle/>
          <a:p>
            <a:pPr algn="ctr"/>
            <a:r>
              <a:rPr kumimoji="1" lang="ja-JP" altLang="en-US" sz="1200" b="1" dirty="0">
                <a:latin typeface="+mn-ea"/>
              </a:rPr>
              <a:t>有意義な</a:t>
            </a:r>
          </a:p>
        </p:txBody>
      </p:sp>
      <p:sp>
        <p:nvSpPr>
          <p:cNvPr id="132" name="テキスト ボックス 131">
            <a:extLst>
              <a:ext uri="{FF2B5EF4-FFF2-40B4-BE49-F238E27FC236}">
                <a16:creationId xmlns:a16="http://schemas.microsoft.com/office/drawing/2014/main" id="{0760E701-1062-62AE-B96E-487EBB40530A}"/>
              </a:ext>
            </a:extLst>
          </p:cNvPr>
          <p:cNvSpPr txBox="1"/>
          <p:nvPr/>
        </p:nvSpPr>
        <p:spPr>
          <a:xfrm>
            <a:off x="1141525" y="4936687"/>
            <a:ext cx="1567889" cy="276999"/>
          </a:xfrm>
          <a:prstGeom prst="rect">
            <a:avLst/>
          </a:prstGeom>
          <a:noFill/>
        </p:spPr>
        <p:txBody>
          <a:bodyPr wrap="square" rtlCol="0">
            <a:spAutoFit/>
          </a:bodyPr>
          <a:lstStyle/>
          <a:p>
            <a:pPr algn="ctr"/>
            <a:r>
              <a:rPr kumimoji="1" lang="ja-JP" altLang="en-US" sz="1200" b="1" dirty="0">
                <a:latin typeface="+mn-ea"/>
              </a:rPr>
              <a:t>ができる機会</a:t>
            </a:r>
          </a:p>
        </p:txBody>
      </p:sp>
      <p:sp>
        <p:nvSpPr>
          <p:cNvPr id="133" name="テキスト ボックス 132">
            <a:extLst>
              <a:ext uri="{FF2B5EF4-FFF2-40B4-BE49-F238E27FC236}">
                <a16:creationId xmlns:a16="http://schemas.microsoft.com/office/drawing/2014/main" id="{2008997F-0FAF-AB8B-6B4B-A7AFBAED23CD}"/>
              </a:ext>
            </a:extLst>
          </p:cNvPr>
          <p:cNvSpPr txBox="1"/>
          <p:nvPr/>
        </p:nvSpPr>
        <p:spPr>
          <a:xfrm>
            <a:off x="1272539" y="5507881"/>
            <a:ext cx="1355506" cy="276999"/>
          </a:xfrm>
          <a:prstGeom prst="rect">
            <a:avLst/>
          </a:prstGeom>
          <a:noFill/>
        </p:spPr>
        <p:txBody>
          <a:bodyPr wrap="square" rtlCol="0">
            <a:spAutoFit/>
          </a:bodyPr>
          <a:lstStyle/>
          <a:p>
            <a:pPr algn="ctr"/>
            <a:r>
              <a:rPr kumimoji="1" lang="ja-JP" altLang="en-US" sz="1200" b="1" dirty="0">
                <a:latin typeface="+mn-ea"/>
              </a:rPr>
              <a:t>一つの事案を</a:t>
            </a:r>
          </a:p>
        </p:txBody>
      </p:sp>
      <p:sp>
        <p:nvSpPr>
          <p:cNvPr id="134" name="テキスト ボックス 133">
            <a:extLst>
              <a:ext uri="{FF2B5EF4-FFF2-40B4-BE49-F238E27FC236}">
                <a16:creationId xmlns:a16="http://schemas.microsoft.com/office/drawing/2014/main" id="{11032AC1-5AD2-9439-0B55-DC63C228B833}"/>
              </a:ext>
            </a:extLst>
          </p:cNvPr>
          <p:cNvSpPr txBox="1"/>
          <p:nvPr/>
        </p:nvSpPr>
        <p:spPr>
          <a:xfrm>
            <a:off x="1286451" y="6228542"/>
            <a:ext cx="1355506" cy="276999"/>
          </a:xfrm>
          <a:prstGeom prst="rect">
            <a:avLst/>
          </a:prstGeom>
          <a:noFill/>
        </p:spPr>
        <p:txBody>
          <a:bodyPr wrap="square" rtlCol="0">
            <a:spAutoFit/>
          </a:bodyPr>
          <a:lstStyle/>
          <a:p>
            <a:pPr algn="ctr"/>
            <a:r>
              <a:rPr kumimoji="1" lang="ja-JP" altLang="en-US" sz="1200" b="1" dirty="0">
                <a:latin typeface="+mn-ea"/>
              </a:rPr>
              <a:t>できる機会</a:t>
            </a:r>
          </a:p>
        </p:txBody>
      </p:sp>
    </p:spTree>
    <p:extLst>
      <p:ext uri="{BB962C8B-B14F-4D97-AF65-F5344CB8AC3E}">
        <p14:creationId xmlns:p14="http://schemas.microsoft.com/office/powerpoint/2010/main" val="1405906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47400C78-0DC7-3A99-C47F-325B75C0D680}"/>
              </a:ext>
            </a:extLst>
          </p:cNvPr>
          <p:cNvSpPr txBox="1"/>
          <p:nvPr/>
        </p:nvSpPr>
        <p:spPr>
          <a:xfrm>
            <a:off x="1522354" y="2033329"/>
            <a:ext cx="6867525" cy="400110"/>
          </a:xfrm>
          <a:prstGeom prst="rect">
            <a:avLst/>
          </a:prstGeom>
          <a:noFill/>
        </p:spPr>
        <p:txBody>
          <a:bodyPr wrap="square" rtlCol="0">
            <a:spAutoFit/>
          </a:bodyPr>
          <a:lstStyle/>
          <a:p>
            <a:r>
              <a:rPr kumimoji="1" lang="ja-JP" altLang="en-US" sz="2000" b="1" dirty="0">
                <a:latin typeface="+mn-ea"/>
              </a:rPr>
              <a:t>～　企業支援で望まれるコミュニケーションの取り方　～</a:t>
            </a:r>
          </a:p>
        </p:txBody>
      </p:sp>
      <p:sp>
        <p:nvSpPr>
          <p:cNvPr id="57" name="テキスト ボックス 56">
            <a:extLst>
              <a:ext uri="{FF2B5EF4-FFF2-40B4-BE49-F238E27FC236}">
                <a16:creationId xmlns:a16="http://schemas.microsoft.com/office/drawing/2014/main" id="{41660664-6C6A-62E9-C933-3EE314E5C91A}"/>
              </a:ext>
            </a:extLst>
          </p:cNvPr>
          <p:cNvSpPr txBox="1"/>
          <p:nvPr/>
        </p:nvSpPr>
        <p:spPr>
          <a:xfrm>
            <a:off x="189469" y="1421258"/>
            <a:ext cx="4603259" cy="523220"/>
          </a:xfrm>
          <a:prstGeom prst="rect">
            <a:avLst/>
          </a:prstGeom>
          <a:noFill/>
        </p:spPr>
        <p:txBody>
          <a:bodyPr wrap="square" rtlCol="0">
            <a:spAutoFit/>
          </a:bodyPr>
          <a:lstStyle/>
          <a:p>
            <a:r>
              <a:rPr kumimoji="1" lang="ja-JP" altLang="en-US" sz="2800" b="1" dirty="0">
                <a:latin typeface="+mn-ea"/>
              </a:rPr>
              <a:t>企業支援</a:t>
            </a:r>
            <a:r>
              <a:rPr kumimoji="1" lang="ja-JP" altLang="en-US" b="1" dirty="0">
                <a:latin typeface="+mn-ea"/>
              </a:rPr>
              <a:t>のヒアリングは、そもそも</a:t>
            </a:r>
          </a:p>
        </p:txBody>
      </p:sp>
      <p:grpSp>
        <p:nvGrpSpPr>
          <p:cNvPr id="61" name="グループ化 60">
            <a:extLst>
              <a:ext uri="{FF2B5EF4-FFF2-40B4-BE49-F238E27FC236}">
                <a16:creationId xmlns:a16="http://schemas.microsoft.com/office/drawing/2014/main" id="{BF55AA93-70AC-0618-B1F4-7E5F8E8801FA}"/>
              </a:ext>
            </a:extLst>
          </p:cNvPr>
          <p:cNvGrpSpPr/>
          <p:nvPr/>
        </p:nvGrpSpPr>
        <p:grpSpPr>
          <a:xfrm>
            <a:off x="4560388" y="1310335"/>
            <a:ext cx="3497416" cy="558585"/>
            <a:chOff x="4246063" y="1281493"/>
            <a:chExt cx="3397663" cy="558585"/>
          </a:xfrm>
        </p:grpSpPr>
        <p:sp>
          <p:nvSpPr>
            <p:cNvPr id="58" name="四角形: 角を丸くする 57">
              <a:extLst>
                <a:ext uri="{FF2B5EF4-FFF2-40B4-BE49-F238E27FC236}">
                  <a16:creationId xmlns:a16="http://schemas.microsoft.com/office/drawing/2014/main" id="{086E32FC-11D4-4637-9E39-87BA74C16BDA}"/>
                </a:ext>
              </a:extLst>
            </p:cNvPr>
            <p:cNvSpPr/>
            <p:nvPr/>
          </p:nvSpPr>
          <p:spPr>
            <a:xfrm>
              <a:off x="4246064" y="1281493"/>
              <a:ext cx="3269162" cy="529243"/>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9" name="テキスト ボックス 58">
              <a:extLst>
                <a:ext uri="{FF2B5EF4-FFF2-40B4-BE49-F238E27FC236}">
                  <a16:creationId xmlns:a16="http://schemas.microsoft.com/office/drawing/2014/main" id="{C11E898C-82F7-933A-5D8F-B985647D3849}"/>
                </a:ext>
              </a:extLst>
            </p:cNvPr>
            <p:cNvSpPr txBox="1"/>
            <p:nvPr/>
          </p:nvSpPr>
          <p:spPr>
            <a:xfrm>
              <a:off x="4246063" y="1316858"/>
              <a:ext cx="3397663" cy="523220"/>
            </a:xfrm>
            <a:prstGeom prst="rect">
              <a:avLst/>
            </a:prstGeom>
            <a:noFill/>
          </p:spPr>
          <p:txBody>
            <a:bodyPr wrap="square" rtlCol="0">
              <a:spAutoFit/>
            </a:bodyPr>
            <a:lstStyle/>
            <a:p>
              <a:r>
                <a:rPr kumimoji="1" lang="ja-JP" altLang="en-US" sz="2800" b="1" dirty="0">
                  <a:latin typeface="+mn-ea"/>
                </a:rPr>
                <a:t>家宅捜査・刑事捜査</a:t>
              </a:r>
            </a:p>
          </p:txBody>
        </p:sp>
      </p:grpSp>
      <p:sp>
        <p:nvSpPr>
          <p:cNvPr id="60" name="テキスト ボックス 59">
            <a:extLst>
              <a:ext uri="{FF2B5EF4-FFF2-40B4-BE49-F238E27FC236}">
                <a16:creationId xmlns:a16="http://schemas.microsoft.com/office/drawing/2014/main" id="{527B1AD7-F220-51E8-FAA2-FB33CA7B5790}"/>
              </a:ext>
            </a:extLst>
          </p:cNvPr>
          <p:cNvSpPr txBox="1"/>
          <p:nvPr/>
        </p:nvSpPr>
        <p:spPr>
          <a:xfrm>
            <a:off x="7882536" y="1515301"/>
            <a:ext cx="2023464" cy="369332"/>
          </a:xfrm>
          <a:prstGeom prst="rect">
            <a:avLst/>
          </a:prstGeom>
          <a:noFill/>
        </p:spPr>
        <p:txBody>
          <a:bodyPr wrap="square" rtlCol="0">
            <a:spAutoFit/>
          </a:bodyPr>
          <a:lstStyle/>
          <a:p>
            <a:r>
              <a:rPr kumimoji="1" lang="ja-JP" altLang="en-US" b="1" dirty="0">
                <a:latin typeface="+mn-ea"/>
              </a:rPr>
              <a:t>ではありません！</a:t>
            </a:r>
          </a:p>
        </p:txBody>
      </p:sp>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75</a:t>
            </a:fld>
            <a:endParaRPr kumimoji="1" lang="ja-JP" altLang="en-US"/>
          </a:p>
        </p:txBody>
      </p:sp>
      <p:sp>
        <p:nvSpPr>
          <p:cNvPr id="65" name="正方形/長方形 64">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７</a:t>
            </a:r>
            <a:endParaRPr kumimoji="1" lang="ja-JP" altLang="en-US" sz="2800" b="1" u="sng" dirty="0">
              <a:latin typeface="+mn-ea"/>
            </a:endParaRPr>
          </a:p>
        </p:txBody>
      </p:sp>
      <p:cxnSp>
        <p:nvCxnSpPr>
          <p:cNvPr id="68" name="直線コネクタ 67">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経営者とのコミュニケーションの取り方</a:t>
            </a:r>
          </a:p>
        </p:txBody>
      </p:sp>
      <p:sp>
        <p:nvSpPr>
          <p:cNvPr id="70" name="テキスト ボックス 69">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t>経営者から本音を引き出したり、強い信頼関係を結びたいが上手くいかないという悩みも、勉強会やシンポジウムでは良く聞きます。その辺のポイントについてまとめます。</a:t>
            </a:r>
            <a:endParaRPr kumimoji="1" lang="en-US" altLang="ja-JP" sz="1000" dirty="0"/>
          </a:p>
        </p:txBody>
      </p: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グループ化 71"/>
          <p:cNvGrpSpPr/>
          <p:nvPr/>
        </p:nvGrpSpPr>
        <p:grpSpPr>
          <a:xfrm>
            <a:off x="78438" y="2672248"/>
            <a:ext cx="9849905" cy="1147023"/>
            <a:chOff x="78438" y="1444085"/>
            <a:chExt cx="9849905" cy="1147023"/>
          </a:xfrm>
        </p:grpSpPr>
        <p:sp>
          <p:nvSpPr>
            <p:cNvPr id="73" name="テキスト ボックス 72">
              <a:extLst>
                <a:ext uri="{FF2B5EF4-FFF2-40B4-BE49-F238E27FC236}">
                  <a16:creationId xmlns:a16="http://schemas.microsoft.com/office/drawing/2014/main" id="{1A517C74-6AA2-5E9E-86B2-5E5FED46B5E1}"/>
                </a:ext>
              </a:extLst>
            </p:cNvPr>
            <p:cNvSpPr txBox="1"/>
            <p:nvPr/>
          </p:nvSpPr>
          <p:spPr>
            <a:xfrm>
              <a:off x="2703627" y="1444085"/>
              <a:ext cx="7224716" cy="553998"/>
            </a:xfrm>
            <a:prstGeom prst="rect">
              <a:avLst/>
            </a:prstGeom>
            <a:noFill/>
            <a:ln>
              <a:noFill/>
            </a:ln>
          </p:spPr>
          <p:txBody>
            <a:bodyPr wrap="square" rtlCol="0">
              <a:spAutoFit/>
            </a:bodyPr>
            <a:lstStyle/>
            <a:p>
              <a:r>
                <a:rPr kumimoji="1" lang="ja-JP" altLang="en-US" sz="1000" dirty="0">
                  <a:latin typeface="+mn-ea"/>
                </a:rPr>
                <a:t>□　勝手に時間を区切り、社長や会社の話の腰を折って、まとめに入る癖はないか？</a:t>
              </a:r>
              <a:endParaRPr kumimoji="1" lang="en-US" altLang="ja-JP" sz="1000" dirty="0">
                <a:latin typeface="+mn-ea"/>
              </a:endParaRPr>
            </a:p>
            <a:p>
              <a:r>
                <a:rPr kumimoji="1" lang="ja-JP" altLang="en-US" sz="1000" dirty="0">
                  <a:latin typeface="+mn-ea"/>
                </a:rPr>
                <a:t>□　「要はこういうことですよね？」「つまりこうですね？」と話を取り上げていないか？</a:t>
              </a:r>
              <a:endParaRPr kumimoji="1" lang="en-US" altLang="ja-JP" sz="1000" dirty="0">
                <a:latin typeface="+mn-ea"/>
              </a:endParaRPr>
            </a:p>
            <a:p>
              <a:r>
                <a:rPr kumimoji="1" lang="ja-JP" altLang="en-US" sz="1000" dirty="0">
                  <a:latin typeface="+mn-ea"/>
                </a:rPr>
                <a:t>□　話の冒頭から、こちらの都合や意見を述べることから始めていないか？</a:t>
              </a:r>
              <a:endParaRPr kumimoji="1" lang="en-US" altLang="ja-JP" sz="1000" dirty="0">
                <a:latin typeface="+mn-ea"/>
              </a:endParaRPr>
            </a:p>
          </p:txBody>
        </p:sp>
        <p:sp>
          <p:nvSpPr>
            <p:cNvPr id="74" name="テキスト ボックス 73">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10" dirty="0">
                  <a:latin typeface="+mn-ea"/>
                </a:rPr>
                <a:t>企業の経営状態が悪化してる場面等は、特に合理的に問題や課題に早急に対処したいという</a:t>
              </a:r>
              <a:r>
                <a:rPr kumimoji="1" lang="ja-JP" altLang="en-US" sz="1000" dirty="0">
                  <a:latin typeface="+mn-ea"/>
                </a:rPr>
                <a:t>金融機関側の焦りもあり、</a:t>
              </a:r>
              <a:r>
                <a:rPr kumimoji="1" lang="ja-JP" altLang="en-US" sz="1000" spc="20" dirty="0">
                  <a:latin typeface="+mn-ea"/>
                </a:rPr>
                <a:t>「やってほしいこと」「改善してほしいこと」を伝えるという方向に意識が行き過ぎて、気が付けば会社はただ話を</a:t>
              </a:r>
              <a:r>
                <a:rPr kumimoji="1" lang="ja-JP" altLang="en-US" sz="1000" dirty="0">
                  <a:latin typeface="+mn-ea"/>
                </a:rPr>
                <a:t>聞いて、最後に社長が「がんばります」と返事するだけの対話では、信頼関係は構築できません。</a:t>
              </a:r>
              <a:endParaRPr kumimoji="1" lang="en-US" altLang="ja-JP" sz="1000" dirty="0">
                <a:latin typeface="+mn-ea"/>
              </a:endParaRPr>
            </a:p>
          </p:txBody>
        </p:sp>
        <p:sp>
          <p:nvSpPr>
            <p:cNvPr id="75" name="テキスト ボックス 74">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76"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n-ea"/>
                </a:rPr>
                <a:t>出ない</a:t>
              </a:r>
              <a:endParaRPr kumimoji="1" lang="en-US" altLang="ja-JP" sz="3600" b="1" dirty="0">
                <a:solidFill>
                  <a:schemeClr val="tx1"/>
                </a:solidFill>
                <a:latin typeface="+mn-ea"/>
              </a:endParaRPr>
            </a:p>
          </p:txBody>
        </p:sp>
        <p:cxnSp>
          <p:nvCxnSpPr>
            <p:cNvPr id="77" name="直線コネクタ 76">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8" name="グループ化 77"/>
          <p:cNvGrpSpPr/>
          <p:nvPr/>
        </p:nvGrpSpPr>
        <p:grpSpPr>
          <a:xfrm>
            <a:off x="7246" y="4095300"/>
            <a:ext cx="9921097" cy="1131162"/>
            <a:chOff x="7246" y="2794240"/>
            <a:chExt cx="9921097" cy="1131162"/>
          </a:xfrm>
        </p:grpSpPr>
        <p:sp>
          <p:nvSpPr>
            <p:cNvPr id="79" name="テキスト ボックス 78">
              <a:extLst>
                <a:ext uri="{FF2B5EF4-FFF2-40B4-BE49-F238E27FC236}">
                  <a16:creationId xmlns:a16="http://schemas.microsoft.com/office/drawing/2014/main" id="{6BEBF31E-6336-0608-9546-772165F68956}"/>
                </a:ext>
              </a:extLst>
            </p:cNvPr>
            <p:cNvSpPr txBox="1"/>
            <p:nvPr/>
          </p:nvSpPr>
          <p:spPr>
            <a:xfrm>
              <a:off x="2703627" y="2794240"/>
              <a:ext cx="7224716" cy="707886"/>
            </a:xfrm>
            <a:prstGeom prst="rect">
              <a:avLst/>
            </a:prstGeom>
            <a:noFill/>
            <a:ln>
              <a:noFill/>
            </a:ln>
          </p:spPr>
          <p:txBody>
            <a:bodyPr wrap="square" rtlCol="0">
              <a:spAutoFit/>
            </a:bodyPr>
            <a:lstStyle/>
            <a:p>
              <a:r>
                <a:rPr kumimoji="1" lang="ja-JP" altLang="en-US" sz="1000" dirty="0">
                  <a:latin typeface="+mn-ea"/>
                </a:rPr>
                <a:t>□　課題を指摘しなくてはという思いが強く、「正しい答え」を持って行くことにだけ集中していないか？</a:t>
              </a:r>
              <a:endParaRPr kumimoji="1" lang="en-US" altLang="ja-JP" sz="1000" dirty="0">
                <a:latin typeface="+mn-ea"/>
              </a:endParaRPr>
            </a:p>
            <a:p>
              <a:r>
                <a:rPr kumimoji="1" lang="ja-JP" altLang="en-US" sz="1000" dirty="0">
                  <a:latin typeface="+mn-ea"/>
                </a:rPr>
                <a:t>□　誰しもの目から鱗が落ちるような、「妙案」「奇策」を無理に創造しようとしていないか？</a:t>
              </a:r>
              <a:endParaRPr kumimoji="1" lang="en-US" altLang="ja-JP" sz="1000" dirty="0">
                <a:latin typeface="+mn-ea"/>
              </a:endParaRPr>
            </a:p>
            <a:p>
              <a:r>
                <a:rPr kumimoji="1" lang="ja-JP" altLang="en-US" sz="1000" dirty="0">
                  <a:latin typeface="+mn-ea"/>
                </a:rPr>
                <a:t>□　「正しい答え」を持って行かないと、会社との信頼関係が構築できないと思っていないか？</a:t>
              </a:r>
              <a:endParaRPr kumimoji="1" lang="en-US" altLang="ja-JP" sz="1000" dirty="0">
                <a:latin typeface="+mn-ea"/>
              </a:endParaRPr>
            </a:p>
            <a:p>
              <a:endParaRPr kumimoji="1" lang="en-US" altLang="ja-JP" sz="1000" dirty="0">
                <a:latin typeface="+mn-ea"/>
              </a:endParaRPr>
            </a:p>
          </p:txBody>
        </p:sp>
        <p:sp>
          <p:nvSpPr>
            <p:cNvPr id="80" name="テキスト ボックス 79">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10" dirty="0">
                  <a:latin typeface="+mn-ea"/>
                </a:rPr>
                <a:t>企業支援の課題解決に「唯一無二」の答えはありません。多くの場合、事業者や会社と一緒に試行錯誤をして見つけて</a:t>
              </a:r>
              <a:endParaRPr kumimoji="1" lang="en-US" altLang="ja-JP" sz="1000" spc="-10" dirty="0">
                <a:latin typeface="+mn-ea"/>
              </a:endParaRPr>
            </a:p>
            <a:p>
              <a:r>
                <a:rPr kumimoji="1" lang="ja-JP" altLang="en-US" sz="1000" spc="-10" dirty="0">
                  <a:latin typeface="+mn-ea"/>
                </a:rPr>
                <a:t>いくことが多く、目標や対応策が変化していくことも珍しくありません。最初から正解を持って行こうとすると相手の</a:t>
              </a:r>
              <a:endParaRPr kumimoji="1" lang="en-US" altLang="ja-JP" sz="1000" spc="-10" dirty="0">
                <a:latin typeface="+mn-ea"/>
              </a:endParaRPr>
            </a:p>
            <a:p>
              <a:r>
                <a:rPr kumimoji="1" lang="ja-JP" altLang="en-US" sz="1000" spc="-20" dirty="0">
                  <a:latin typeface="+mn-ea"/>
                </a:rPr>
                <a:t>拒絶反応も強く、いきなり事業者を受け身にしてしまうので、信頼関係構築には繋がり難いといえます。</a:t>
              </a:r>
              <a:endParaRPr kumimoji="1" lang="en-US" altLang="ja-JP" sz="1000" spc="-20" dirty="0">
                <a:latin typeface="+mn-ea"/>
              </a:endParaRPr>
            </a:p>
          </p:txBody>
        </p:sp>
        <p:sp>
          <p:nvSpPr>
            <p:cNvPr id="81"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正解</a:t>
              </a:r>
              <a:endParaRPr kumimoji="1" lang="en-US" altLang="ja-JP" sz="3600" b="1" dirty="0">
                <a:solidFill>
                  <a:schemeClr val="tx1"/>
                </a:solidFill>
                <a:latin typeface="+mn-ea"/>
              </a:endParaRPr>
            </a:p>
          </p:txBody>
        </p:sp>
        <p:sp>
          <p:nvSpPr>
            <p:cNvPr id="82" name="テキスト ボックス 81">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83" name="直線コネクタ 82">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a:extLst>
              <a:ext uri="{FF2B5EF4-FFF2-40B4-BE49-F238E27FC236}">
                <a16:creationId xmlns:a16="http://schemas.microsoft.com/office/drawing/2014/main" id="{444D40F5-731D-2168-9ABD-5D1DA1A94407}"/>
              </a:ext>
            </a:extLst>
          </p:cNvPr>
          <p:cNvSpPr txBox="1"/>
          <p:nvPr/>
        </p:nvSpPr>
        <p:spPr>
          <a:xfrm>
            <a:off x="2694248" y="5524801"/>
            <a:ext cx="7088993" cy="553998"/>
          </a:xfrm>
          <a:prstGeom prst="rect">
            <a:avLst/>
          </a:prstGeom>
          <a:noFill/>
          <a:ln>
            <a:noFill/>
          </a:ln>
        </p:spPr>
        <p:txBody>
          <a:bodyPr wrap="square" rtlCol="0">
            <a:spAutoFit/>
          </a:bodyPr>
          <a:lstStyle/>
          <a:p>
            <a:r>
              <a:rPr kumimoji="1" lang="ja-JP" altLang="en-US" sz="1000" dirty="0">
                <a:latin typeface="+mn-ea"/>
              </a:rPr>
              <a:t>□　社長の忙しさ、会社の１日の流れ等を想像した上で向き合っているか？（特に社長も現場に出ている会社）</a:t>
            </a:r>
            <a:endParaRPr kumimoji="1" lang="en-US" altLang="ja-JP" sz="1000" dirty="0">
              <a:latin typeface="+mn-ea"/>
            </a:endParaRPr>
          </a:p>
          <a:p>
            <a:r>
              <a:rPr kumimoji="1" lang="ja-JP" altLang="en-US" sz="1000" dirty="0">
                <a:latin typeface="+mn-ea"/>
              </a:rPr>
              <a:t>□　親族が経理をやっている会社もあるが、子育て・家事も合わせ抱える１日を想像した向き合い方をしているか？</a:t>
            </a:r>
            <a:endParaRPr kumimoji="1" lang="en-US" altLang="ja-JP" sz="1000" dirty="0">
              <a:latin typeface="+mn-ea"/>
            </a:endParaRPr>
          </a:p>
          <a:p>
            <a:r>
              <a:rPr kumimoji="1" lang="ja-JP" altLang="en-US" sz="1000" dirty="0">
                <a:latin typeface="+mn-ea"/>
              </a:rPr>
              <a:t>□　どのような状態の会社でも余程の信義則に反しない限り、一国一城の主への敬意は必要</a:t>
            </a:r>
            <a:endParaRPr kumimoji="1" lang="en-US" altLang="ja-JP" sz="1000" dirty="0">
              <a:latin typeface="+mn-ea"/>
            </a:endParaRPr>
          </a:p>
        </p:txBody>
      </p:sp>
      <p:sp>
        <p:nvSpPr>
          <p:cNvPr id="86" name="テキスト ボックス 85">
            <a:extLst>
              <a:ext uri="{FF2B5EF4-FFF2-40B4-BE49-F238E27FC236}">
                <a16:creationId xmlns:a16="http://schemas.microsoft.com/office/drawing/2014/main" id="{5BB828D1-15AC-7E37-057D-5749FF15C126}"/>
              </a:ext>
            </a:extLst>
          </p:cNvPr>
          <p:cNvSpPr txBox="1"/>
          <p:nvPr/>
        </p:nvSpPr>
        <p:spPr>
          <a:xfrm>
            <a:off x="2713152" y="6075145"/>
            <a:ext cx="7051185" cy="553998"/>
          </a:xfrm>
          <a:prstGeom prst="rect">
            <a:avLst/>
          </a:prstGeom>
          <a:noFill/>
        </p:spPr>
        <p:txBody>
          <a:bodyPr wrap="square" rtlCol="0">
            <a:spAutoFit/>
          </a:bodyPr>
          <a:lstStyle/>
          <a:p>
            <a:r>
              <a:rPr kumimoji="1" lang="ja-JP" altLang="en-US" sz="1000" spc="-40" dirty="0">
                <a:latin typeface="+mn-ea"/>
              </a:rPr>
              <a:t>例えば、社長もハンドルを頻繁に握る運送業だとすると、日中は現場に出て夕方金融機関に対応する日もあると思います。</a:t>
            </a:r>
            <a:endParaRPr kumimoji="1" lang="en-US" altLang="ja-JP" sz="1000" spc="-40" dirty="0">
              <a:latin typeface="+mn-ea"/>
            </a:endParaRPr>
          </a:p>
          <a:p>
            <a:r>
              <a:rPr kumimoji="1" lang="ja-JP" altLang="en-US" sz="1000" spc="-10" dirty="0">
                <a:latin typeface="+mn-ea"/>
              </a:rPr>
              <a:t>そういう社長の１日を理解した上で、「本当にお疲れ様です」という一言、「今日は１点だけ手短に」という気遣いが</a:t>
            </a:r>
            <a:endParaRPr kumimoji="1" lang="en-US" altLang="ja-JP" sz="1000" spc="-10" dirty="0">
              <a:latin typeface="+mn-ea"/>
            </a:endParaRPr>
          </a:p>
          <a:p>
            <a:r>
              <a:rPr kumimoji="1" lang="ja-JP" altLang="en-US" sz="1000" spc="-40" dirty="0">
                <a:latin typeface="+mn-ea"/>
              </a:rPr>
              <a:t>「真剣に向き合ってくれている」という信頼を生み出す入口になることが多くあることに留意してください。</a:t>
            </a:r>
            <a:endParaRPr kumimoji="1" lang="en-US" altLang="ja-JP" sz="1000" spc="-40" dirty="0">
              <a:latin typeface="+mn-ea"/>
            </a:endParaRPr>
          </a:p>
        </p:txBody>
      </p:sp>
      <p:sp>
        <p:nvSpPr>
          <p:cNvPr id="87"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視野</a:t>
            </a:r>
            <a:endParaRPr kumimoji="1" lang="en-US" altLang="ja-JP" sz="3600" b="1" dirty="0">
              <a:solidFill>
                <a:schemeClr val="tx1"/>
              </a:solidFill>
              <a:latin typeface="+mn-ea"/>
            </a:endParaRPr>
          </a:p>
        </p:txBody>
      </p:sp>
      <p:sp>
        <p:nvSpPr>
          <p:cNvPr id="88" name="テキスト ボックス 87">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89" name="直線コネクタ 88">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CF94906D-4D6C-FD76-3ADC-84420E778D2D}"/>
              </a:ext>
            </a:extLst>
          </p:cNvPr>
          <p:cNvSpPr txBox="1"/>
          <p:nvPr/>
        </p:nvSpPr>
        <p:spPr>
          <a:xfrm>
            <a:off x="1373206" y="2762819"/>
            <a:ext cx="1241562" cy="276999"/>
          </a:xfrm>
          <a:prstGeom prst="rect">
            <a:avLst/>
          </a:prstGeom>
          <a:noFill/>
        </p:spPr>
        <p:txBody>
          <a:bodyPr wrap="square" rtlCol="0">
            <a:spAutoFit/>
          </a:bodyPr>
          <a:lstStyle/>
          <a:p>
            <a:pPr algn="ctr"/>
            <a:r>
              <a:rPr kumimoji="1" lang="ja-JP" altLang="en-US" sz="1200" b="1" dirty="0">
                <a:latin typeface="+mn-ea"/>
              </a:rPr>
              <a:t>相手の話から</a:t>
            </a:r>
          </a:p>
        </p:txBody>
      </p:sp>
      <p:sp>
        <p:nvSpPr>
          <p:cNvPr id="91" name="テキスト ボックス 90">
            <a:extLst>
              <a:ext uri="{FF2B5EF4-FFF2-40B4-BE49-F238E27FC236}">
                <a16:creationId xmlns:a16="http://schemas.microsoft.com/office/drawing/2014/main" id="{0D87D082-05A0-3C81-E59B-60C059CC6743}"/>
              </a:ext>
            </a:extLst>
          </p:cNvPr>
          <p:cNvSpPr txBox="1"/>
          <p:nvPr/>
        </p:nvSpPr>
        <p:spPr>
          <a:xfrm>
            <a:off x="1329511" y="3443480"/>
            <a:ext cx="1241562" cy="276999"/>
          </a:xfrm>
          <a:prstGeom prst="rect">
            <a:avLst/>
          </a:prstGeom>
          <a:noFill/>
        </p:spPr>
        <p:txBody>
          <a:bodyPr wrap="square" rtlCol="0">
            <a:spAutoFit/>
          </a:bodyPr>
          <a:lstStyle/>
          <a:p>
            <a:pPr algn="ctr"/>
            <a:r>
              <a:rPr kumimoji="1" lang="ja-JP" altLang="en-US" sz="1200" b="1" dirty="0">
                <a:latin typeface="+mn-ea"/>
              </a:rPr>
              <a:t>話法の徹底</a:t>
            </a:r>
          </a:p>
        </p:txBody>
      </p:sp>
      <p:sp>
        <p:nvSpPr>
          <p:cNvPr id="92" name="テキスト ボックス 91">
            <a:extLst>
              <a:ext uri="{FF2B5EF4-FFF2-40B4-BE49-F238E27FC236}">
                <a16:creationId xmlns:a16="http://schemas.microsoft.com/office/drawing/2014/main" id="{F2680D90-D0E6-4C40-50C3-84859D8E0BC8}"/>
              </a:ext>
            </a:extLst>
          </p:cNvPr>
          <p:cNvSpPr txBox="1"/>
          <p:nvPr/>
        </p:nvSpPr>
        <p:spPr>
          <a:xfrm>
            <a:off x="1196384" y="4179746"/>
            <a:ext cx="1559171" cy="253916"/>
          </a:xfrm>
          <a:prstGeom prst="rect">
            <a:avLst/>
          </a:prstGeom>
          <a:noFill/>
        </p:spPr>
        <p:txBody>
          <a:bodyPr wrap="square" rtlCol="0">
            <a:spAutoFit/>
          </a:bodyPr>
          <a:lstStyle/>
          <a:p>
            <a:pPr algn="ctr"/>
            <a:r>
              <a:rPr kumimoji="1" lang="ja-JP" altLang="en-US" sz="1050" b="1" dirty="0">
                <a:latin typeface="+mn-ea"/>
              </a:rPr>
              <a:t>勉強はするけど</a:t>
            </a:r>
          </a:p>
        </p:txBody>
      </p:sp>
      <p:sp>
        <p:nvSpPr>
          <p:cNvPr id="93" name="テキスト ボックス 92">
            <a:extLst>
              <a:ext uri="{FF2B5EF4-FFF2-40B4-BE49-F238E27FC236}">
                <a16:creationId xmlns:a16="http://schemas.microsoft.com/office/drawing/2014/main" id="{54DAF62B-0921-DB78-53E0-5F449D4E7149}"/>
              </a:ext>
            </a:extLst>
          </p:cNvPr>
          <p:cNvSpPr txBox="1"/>
          <p:nvPr/>
        </p:nvSpPr>
        <p:spPr>
          <a:xfrm>
            <a:off x="1197832" y="4882936"/>
            <a:ext cx="1559171" cy="253916"/>
          </a:xfrm>
          <a:prstGeom prst="rect">
            <a:avLst/>
          </a:prstGeom>
          <a:noFill/>
        </p:spPr>
        <p:txBody>
          <a:bodyPr wrap="square" rtlCol="0">
            <a:spAutoFit/>
          </a:bodyPr>
          <a:lstStyle/>
          <a:p>
            <a:pPr algn="ctr"/>
            <a:r>
              <a:rPr kumimoji="1" lang="ja-JP" altLang="en-US" sz="1050" b="1" dirty="0">
                <a:latin typeface="+mn-ea"/>
              </a:rPr>
              <a:t>を持っていかない勇気</a:t>
            </a:r>
          </a:p>
        </p:txBody>
      </p:sp>
      <p:sp>
        <p:nvSpPr>
          <p:cNvPr id="94" name="テキスト ボックス 93">
            <a:extLst>
              <a:ext uri="{FF2B5EF4-FFF2-40B4-BE49-F238E27FC236}">
                <a16:creationId xmlns:a16="http://schemas.microsoft.com/office/drawing/2014/main" id="{2E6C2054-8E6B-87F1-566E-4A582AF4D9D3}"/>
              </a:ext>
            </a:extLst>
          </p:cNvPr>
          <p:cNvSpPr txBox="1"/>
          <p:nvPr/>
        </p:nvSpPr>
        <p:spPr>
          <a:xfrm>
            <a:off x="1277122" y="6223205"/>
            <a:ext cx="1340638" cy="276999"/>
          </a:xfrm>
          <a:prstGeom prst="rect">
            <a:avLst/>
          </a:prstGeom>
          <a:noFill/>
        </p:spPr>
        <p:txBody>
          <a:bodyPr wrap="square" rtlCol="0">
            <a:spAutoFit/>
          </a:bodyPr>
          <a:lstStyle/>
          <a:p>
            <a:pPr algn="ctr"/>
            <a:r>
              <a:rPr kumimoji="1" lang="ja-JP" altLang="en-US" sz="1200" b="1" dirty="0">
                <a:latin typeface="+mn-ea"/>
              </a:rPr>
              <a:t>を想像する努力</a:t>
            </a:r>
          </a:p>
        </p:txBody>
      </p:sp>
      <p:sp>
        <p:nvSpPr>
          <p:cNvPr id="95" name="テキスト ボックス 94">
            <a:extLst>
              <a:ext uri="{FF2B5EF4-FFF2-40B4-BE49-F238E27FC236}">
                <a16:creationId xmlns:a16="http://schemas.microsoft.com/office/drawing/2014/main" id="{4AF206F1-F0F5-D98E-7B37-863A02AD73E4}"/>
              </a:ext>
            </a:extLst>
          </p:cNvPr>
          <p:cNvSpPr txBox="1"/>
          <p:nvPr/>
        </p:nvSpPr>
        <p:spPr>
          <a:xfrm>
            <a:off x="1279023" y="5532313"/>
            <a:ext cx="1340638" cy="276999"/>
          </a:xfrm>
          <a:prstGeom prst="rect">
            <a:avLst/>
          </a:prstGeom>
          <a:noFill/>
        </p:spPr>
        <p:txBody>
          <a:bodyPr wrap="square" rtlCol="0">
            <a:spAutoFit/>
          </a:bodyPr>
          <a:lstStyle/>
          <a:p>
            <a:pPr algn="ctr"/>
            <a:r>
              <a:rPr kumimoji="1" lang="ja-JP" altLang="en-US" sz="1200" b="1" dirty="0">
                <a:latin typeface="+mn-ea"/>
              </a:rPr>
              <a:t>社長や会社の</a:t>
            </a:r>
          </a:p>
        </p:txBody>
      </p:sp>
    </p:spTree>
    <p:extLst>
      <p:ext uri="{BB962C8B-B14F-4D97-AF65-F5344CB8AC3E}">
        <p14:creationId xmlns:p14="http://schemas.microsoft.com/office/powerpoint/2010/main" val="1161935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76</a:t>
            </a:fld>
            <a:endParaRPr kumimoji="1" lang="ja-JP" altLang="en-US"/>
          </a:p>
        </p:txBody>
      </p:sp>
      <p:sp>
        <p:nvSpPr>
          <p:cNvPr id="65" name="正方形/長方形 64">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８</a:t>
            </a:r>
            <a:endParaRPr kumimoji="1" lang="ja-JP" altLang="en-US" sz="2800" b="1" u="sng" dirty="0">
              <a:latin typeface="+mn-ea"/>
            </a:endParaRPr>
          </a:p>
        </p:txBody>
      </p:sp>
      <p:cxnSp>
        <p:nvCxnSpPr>
          <p:cNvPr id="68" name="直線コネクタ 67">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その他　皆様から寄せられた知見・ノウハウ</a:t>
            </a:r>
          </a:p>
        </p:txBody>
      </p:sp>
      <p:sp>
        <p:nvSpPr>
          <p:cNvPr id="70" name="テキスト ボックス 69">
            <a:extLst>
              <a:ext uri="{FF2B5EF4-FFF2-40B4-BE49-F238E27FC236}">
                <a16:creationId xmlns:a16="http://schemas.microsoft.com/office/drawing/2014/main" id="{4EE0ECD6-86BC-55D8-3EC6-2255D9ADB5B3}"/>
              </a:ext>
            </a:extLst>
          </p:cNvPr>
          <p:cNvSpPr txBox="1"/>
          <p:nvPr/>
        </p:nvSpPr>
        <p:spPr>
          <a:xfrm>
            <a:off x="3981449" y="539460"/>
            <a:ext cx="5881213" cy="246221"/>
          </a:xfrm>
          <a:prstGeom prst="rect">
            <a:avLst/>
          </a:prstGeom>
          <a:noFill/>
        </p:spPr>
        <p:txBody>
          <a:bodyPr wrap="square" rtlCol="0">
            <a:spAutoFit/>
          </a:bodyPr>
          <a:lstStyle/>
          <a:p>
            <a:r>
              <a:rPr kumimoji="1" lang="ja-JP" altLang="en-US" sz="1000" dirty="0"/>
              <a:t>ここまでご紹介したもの以外に、皆様から寄せられた知見・ノウハウについて簡単にご紹介します。</a:t>
            </a:r>
            <a:endParaRPr kumimoji="1" lang="en-US" altLang="ja-JP" sz="1000" dirty="0"/>
          </a:p>
        </p:txBody>
      </p: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1A517C74-6AA2-5E9E-86B2-5E5FED46B5E1}"/>
              </a:ext>
            </a:extLst>
          </p:cNvPr>
          <p:cNvSpPr txBox="1"/>
          <p:nvPr/>
        </p:nvSpPr>
        <p:spPr>
          <a:xfrm>
            <a:off x="2491099" y="1058145"/>
            <a:ext cx="7095892" cy="1477328"/>
          </a:xfrm>
          <a:prstGeom prst="rect">
            <a:avLst/>
          </a:prstGeom>
          <a:noFill/>
          <a:ln>
            <a:noFill/>
          </a:ln>
        </p:spPr>
        <p:txBody>
          <a:bodyPr wrap="square" rtlCol="0">
            <a:spAutoFit/>
          </a:bodyPr>
          <a:lstStyle/>
          <a:p>
            <a:r>
              <a:rPr kumimoji="1" lang="ja-JP" altLang="en-US" sz="1000" dirty="0">
                <a:latin typeface="+mn-ea"/>
              </a:rPr>
              <a:t>□　</a:t>
            </a:r>
            <a:r>
              <a:rPr kumimoji="1" lang="ja-JP" altLang="en-US" sz="1000" spc="-30" dirty="0">
                <a:latin typeface="+mn-ea"/>
              </a:rPr>
              <a:t>中小企業においては、製造原価と一般管理費の内訳の仕訳が曖昧な場合もあるので粗利益率だけでなく、営業利益率</a:t>
            </a:r>
          </a:p>
          <a:p>
            <a:r>
              <a:rPr kumimoji="1" lang="ja-JP" altLang="en-US" sz="1000" spc="-30" dirty="0">
                <a:latin typeface="+mn-ea"/>
              </a:rPr>
              <a:t>　　もみると良い（変動費・固定費に分解した限界利益率の把握や損益分岐点分析ができると、より望ましいと思われる）</a:t>
            </a:r>
          </a:p>
          <a:p>
            <a:r>
              <a:rPr kumimoji="1" lang="ja-JP" altLang="en-US" sz="1000" spc="-20" dirty="0">
                <a:latin typeface="+mn-ea"/>
              </a:rPr>
              <a:t>□　</a:t>
            </a:r>
            <a:r>
              <a:rPr kumimoji="1" lang="ja-JP" altLang="en-US" sz="1000" spc="-40" dirty="0">
                <a:latin typeface="+mn-ea"/>
              </a:rPr>
              <a:t>コロナの環境下での赤字幅と借入金の増加額が同程度か、借入過大の場合はキャッシュがどこに流れたか仮説を立てて</a:t>
            </a:r>
          </a:p>
          <a:p>
            <a:r>
              <a:rPr kumimoji="1" lang="ja-JP" altLang="en-US" sz="1000" spc="-40" dirty="0">
                <a:latin typeface="+mn-ea"/>
              </a:rPr>
              <a:t>　　みることも一つの方法である</a:t>
            </a:r>
          </a:p>
          <a:p>
            <a:r>
              <a:rPr kumimoji="1" lang="ja-JP" altLang="en-US" sz="1000" dirty="0">
                <a:latin typeface="+mn-ea"/>
              </a:rPr>
              <a:t>□　過去数年間の売上高と粗利率をチェックするとともに、販売先・仕入先の構成に大きな変化がないかもみると良い</a:t>
            </a:r>
          </a:p>
          <a:p>
            <a:r>
              <a:rPr kumimoji="1" lang="ja-JP" altLang="en-US" sz="1000" dirty="0">
                <a:latin typeface="+mn-ea"/>
              </a:rPr>
              <a:t>□　建設業における経営事項審査結果には、元請工事高、許認可状況、施工管理技士や建築設計に係る資格保有者等、</a:t>
            </a:r>
          </a:p>
          <a:p>
            <a:r>
              <a:rPr kumimoji="1" lang="ja-JP" altLang="en-US" sz="1000" dirty="0">
                <a:latin typeface="+mn-ea"/>
              </a:rPr>
              <a:t>　　</a:t>
            </a:r>
            <a:r>
              <a:rPr kumimoji="1" lang="ja-JP" altLang="en-US" sz="1000" spc="-30" dirty="0">
                <a:latin typeface="+mn-ea"/>
              </a:rPr>
              <a:t>多くの情報が書かれている。そのため、事前に入手できれば訪問前に目を通し（事前に入手できない場合は、訪問時</a:t>
            </a:r>
          </a:p>
          <a:p>
            <a:r>
              <a:rPr kumimoji="1" lang="ja-JP" altLang="en-US" sz="1000" dirty="0">
                <a:latin typeface="+mn-ea"/>
              </a:rPr>
              <a:t>　　に現場で確認）、現場のキーマンから話を聞くだけでも有益な情報を得ることができる</a:t>
            </a:r>
          </a:p>
          <a:p>
            <a:r>
              <a:rPr kumimoji="1" lang="ja-JP" altLang="en-US" sz="1000" dirty="0">
                <a:latin typeface="+mn-ea"/>
              </a:rPr>
              <a:t>□　</a:t>
            </a:r>
            <a:r>
              <a:rPr kumimoji="1" lang="ja-JP" altLang="en-US" sz="1000" spc="-20" dirty="0">
                <a:latin typeface="+mn-ea"/>
              </a:rPr>
              <a:t>商圏の確認を行う際には距離のほかに、人口分布、年齢層、ターゲット層、家賃相場等の視点もある</a:t>
            </a:r>
          </a:p>
        </p:txBody>
      </p:sp>
      <p:sp>
        <p:nvSpPr>
          <p:cNvPr id="2" name="正方形/長方形 1"/>
          <p:cNvSpPr/>
          <p:nvPr/>
        </p:nvSpPr>
        <p:spPr>
          <a:xfrm>
            <a:off x="2484944" y="2614297"/>
            <a:ext cx="7108202" cy="2400657"/>
          </a:xfrm>
          <a:prstGeom prst="rect">
            <a:avLst/>
          </a:prstGeom>
        </p:spPr>
        <p:txBody>
          <a:bodyPr wrap="square">
            <a:spAutoFit/>
          </a:bodyPr>
          <a:lstStyle/>
          <a:p>
            <a:r>
              <a:rPr lang="ja-JP" altLang="en-US" sz="1000" dirty="0">
                <a:latin typeface="+mn-ea"/>
              </a:rPr>
              <a:t>□　</a:t>
            </a:r>
            <a:r>
              <a:rPr lang="ja-JP" altLang="en-US" sz="1000" spc="-20" dirty="0">
                <a:latin typeface="+mn-ea"/>
              </a:rPr>
              <a:t>原価の各費目について、変動費と固定費に分解して把握できると損益の理解が進みやすいので、訪問時に実態を確認</a:t>
            </a:r>
          </a:p>
          <a:p>
            <a:r>
              <a:rPr lang="ja-JP" altLang="en-US" sz="1000" dirty="0">
                <a:latin typeface="+mn-ea"/>
              </a:rPr>
              <a:t>　　しながら振り分けを行ってみる</a:t>
            </a:r>
          </a:p>
          <a:p>
            <a:r>
              <a:rPr lang="ja-JP" altLang="en-US" sz="1000" dirty="0">
                <a:latin typeface="+mn-ea"/>
              </a:rPr>
              <a:t>　　</a:t>
            </a:r>
            <a:r>
              <a:rPr lang="ja-JP" altLang="en-US" sz="1000" spc="-50" dirty="0">
                <a:latin typeface="+mn-ea"/>
              </a:rPr>
              <a:t>（例えば、運送業であれば、変動費は燃料・傭車・高速代・修理代等があり、固定費は、人件費・車両保険（任意保険）</a:t>
            </a:r>
          </a:p>
          <a:p>
            <a:r>
              <a:rPr lang="ja-JP" altLang="en-US" sz="1000" spc="-50" dirty="0">
                <a:latin typeface="+mn-ea"/>
              </a:rPr>
              <a:t>　　</a:t>
            </a:r>
            <a:r>
              <a:rPr lang="ja-JP" altLang="en-US" sz="1000" spc="-60" dirty="0">
                <a:latin typeface="+mn-ea"/>
              </a:rPr>
              <a:t>   ・税金（自動車税、自賠責、重量税）・車検代・リース代・減価償却費等、１台あたりにつき多くの固定費が発生する）</a:t>
            </a:r>
          </a:p>
          <a:p>
            <a:r>
              <a:rPr lang="ja-JP" altLang="en-US" sz="1000" dirty="0">
                <a:latin typeface="+mn-ea"/>
              </a:rPr>
              <a:t>□　</a:t>
            </a:r>
            <a:r>
              <a:rPr lang="ja-JP" altLang="en-US" sz="1000" spc="20" dirty="0">
                <a:latin typeface="+mn-ea"/>
              </a:rPr>
              <a:t>主取引先（大手企業等）の言いなりの下請けになっていないか、最近の値上げ交渉履歴をヒアリングしてみる</a:t>
            </a:r>
          </a:p>
          <a:p>
            <a:r>
              <a:rPr lang="ja-JP" altLang="en-US" sz="1000" dirty="0">
                <a:latin typeface="+mn-ea"/>
              </a:rPr>
              <a:t>　　（</a:t>
            </a:r>
            <a:r>
              <a:rPr lang="en-US" altLang="ja-JP" sz="1000" dirty="0" err="1">
                <a:latin typeface="+mn-ea"/>
              </a:rPr>
              <a:t>BtoB</a:t>
            </a:r>
            <a:r>
              <a:rPr lang="ja-JP" altLang="en-US" sz="1000" dirty="0">
                <a:latin typeface="+mn-ea"/>
              </a:rPr>
              <a:t>の取引先だけでなく、消費者相手の小売業等も同様に確認）</a:t>
            </a:r>
          </a:p>
          <a:p>
            <a:r>
              <a:rPr lang="ja-JP" altLang="en-US" sz="1000" dirty="0">
                <a:latin typeface="+mn-ea"/>
              </a:rPr>
              <a:t>□　</a:t>
            </a:r>
            <a:r>
              <a:rPr lang="ja-JP" altLang="en-US" sz="1000" spc="-80" dirty="0">
                <a:latin typeface="+mn-ea"/>
              </a:rPr>
              <a:t>建設業では、元請先（受注先）から工期や支払条件等の過度な要求はないか、現場代理人が未成工事支出金と売上高（入金）</a:t>
            </a:r>
          </a:p>
          <a:p>
            <a:r>
              <a:rPr lang="ja-JP" altLang="en-US" sz="1000" spc="-80" dirty="0">
                <a:latin typeface="+mn-ea"/>
              </a:rPr>
              <a:t>　　の管理ができているかの視点で見ることも実態把握の参考になる</a:t>
            </a:r>
            <a:endParaRPr lang="ja-JP" altLang="en-US" sz="1000" dirty="0">
              <a:latin typeface="+mn-ea"/>
            </a:endParaRPr>
          </a:p>
          <a:p>
            <a:r>
              <a:rPr lang="ja-JP" altLang="en-US" sz="1000" dirty="0">
                <a:latin typeface="+mn-ea"/>
              </a:rPr>
              <a:t>□　</a:t>
            </a:r>
            <a:r>
              <a:rPr lang="ja-JP" altLang="en-US" sz="1000" spc="-20" dirty="0">
                <a:latin typeface="+mn-ea"/>
              </a:rPr>
              <a:t>工事の受注には季節性要因があることや、相応の中小企業でも大型工事の受注が多くなる（工事も集中する）ことが</a:t>
            </a:r>
          </a:p>
          <a:p>
            <a:r>
              <a:rPr lang="ja-JP" altLang="en-US" sz="1000" dirty="0">
                <a:latin typeface="+mn-ea"/>
              </a:rPr>
              <a:t>　　</a:t>
            </a:r>
            <a:r>
              <a:rPr lang="ja-JP" altLang="en-US" sz="1000" spc="-20" dirty="0">
                <a:latin typeface="+mn-ea"/>
              </a:rPr>
              <a:t>あるため、立替工事高比率や未成工事収支比率等、建設工事業固有の指標については、その決算期だけでなく過去の</a:t>
            </a:r>
          </a:p>
          <a:p>
            <a:r>
              <a:rPr lang="ja-JP" altLang="en-US" sz="1000" dirty="0">
                <a:latin typeface="+mn-ea"/>
              </a:rPr>
              <a:t>　　時系列で見て判断できると、より望ましい</a:t>
            </a:r>
          </a:p>
          <a:p>
            <a:r>
              <a:rPr lang="ja-JP" altLang="en-US" sz="1000" dirty="0">
                <a:latin typeface="+mn-ea"/>
              </a:rPr>
              <a:t>　　（請負工事現況表や資金繰り表をセットで見て、施工中の写真を入手することも一つの方法である）</a:t>
            </a:r>
          </a:p>
          <a:p>
            <a:r>
              <a:rPr lang="ja-JP" altLang="en-US" sz="1000" dirty="0">
                <a:latin typeface="+mn-ea"/>
              </a:rPr>
              <a:t>□　</a:t>
            </a:r>
            <a:r>
              <a:rPr lang="ja-JP" altLang="en-US" sz="1000" spc="30" dirty="0">
                <a:latin typeface="+mn-ea"/>
              </a:rPr>
              <a:t>特に最終消費者相手の事業においては、社内で従業員からの声を拾い上げる仕組みや体制は構築されているか、</a:t>
            </a:r>
          </a:p>
          <a:p>
            <a:r>
              <a:rPr lang="ja-JP" altLang="en-US" sz="1000" dirty="0">
                <a:latin typeface="+mn-ea"/>
              </a:rPr>
              <a:t>　　</a:t>
            </a:r>
            <a:r>
              <a:rPr lang="en-US" altLang="ja-JP" sz="1000" dirty="0">
                <a:latin typeface="+mn-ea"/>
              </a:rPr>
              <a:t>SNS</a:t>
            </a:r>
            <a:r>
              <a:rPr lang="ja-JP" altLang="en-US" sz="1000" dirty="0">
                <a:latin typeface="+mn-ea"/>
              </a:rPr>
              <a:t>広告やインフルエンサーの活用ができているか、活用しようとする動きはあるかもポイント</a:t>
            </a:r>
          </a:p>
          <a:p>
            <a:r>
              <a:rPr lang="ja-JP" altLang="en-US" sz="1000" dirty="0">
                <a:latin typeface="+mn-ea"/>
              </a:rPr>
              <a:t>□　運送業において、運転手と配車係だけでなく、運行管理者や整備管理者の把握もしてみる</a:t>
            </a:r>
          </a:p>
        </p:txBody>
      </p:sp>
      <p:sp>
        <p:nvSpPr>
          <p:cNvPr id="41" name="正方形/長方形 40">
            <a:extLst>
              <a:ext uri="{FF2B5EF4-FFF2-40B4-BE49-F238E27FC236}">
                <a16:creationId xmlns:a16="http://schemas.microsoft.com/office/drawing/2014/main" id="{DDD7D659-CF17-8913-C4B6-41195AD6009C}"/>
              </a:ext>
            </a:extLst>
          </p:cNvPr>
          <p:cNvSpPr/>
          <p:nvPr/>
        </p:nvSpPr>
        <p:spPr>
          <a:xfrm>
            <a:off x="359959" y="113542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事業者訪問前</a:t>
            </a:r>
            <a:endParaRPr kumimoji="1" lang="en-US" altLang="ja-JP" sz="1200" b="1" dirty="0">
              <a:solidFill>
                <a:schemeClr val="tx1"/>
              </a:solidFill>
              <a:latin typeface="+mn-ea"/>
            </a:endParaRPr>
          </a:p>
        </p:txBody>
      </p:sp>
      <p:sp>
        <p:nvSpPr>
          <p:cNvPr id="42" name="正方形/長方形 41">
            <a:extLst>
              <a:ext uri="{FF2B5EF4-FFF2-40B4-BE49-F238E27FC236}">
                <a16:creationId xmlns:a16="http://schemas.microsoft.com/office/drawing/2014/main" id="{DDD7D659-CF17-8913-C4B6-41195AD6009C}"/>
              </a:ext>
            </a:extLst>
          </p:cNvPr>
          <p:cNvSpPr/>
          <p:nvPr/>
        </p:nvSpPr>
        <p:spPr>
          <a:xfrm>
            <a:off x="345257" y="2691447"/>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事業者訪問時</a:t>
            </a:r>
            <a:endParaRPr kumimoji="1" lang="en-US" altLang="ja-JP" sz="1200" b="1" dirty="0">
              <a:solidFill>
                <a:schemeClr val="tx1"/>
              </a:solidFill>
              <a:latin typeface="+mn-ea"/>
            </a:endParaRPr>
          </a:p>
        </p:txBody>
      </p:sp>
      <p:sp>
        <p:nvSpPr>
          <p:cNvPr id="43" name="正方形/長方形 42">
            <a:extLst>
              <a:ext uri="{FF2B5EF4-FFF2-40B4-BE49-F238E27FC236}">
                <a16:creationId xmlns:a16="http://schemas.microsoft.com/office/drawing/2014/main" id="{DDD7D659-CF17-8913-C4B6-41195AD6009C}"/>
              </a:ext>
            </a:extLst>
          </p:cNvPr>
          <p:cNvSpPr/>
          <p:nvPr/>
        </p:nvSpPr>
        <p:spPr>
          <a:xfrm>
            <a:off x="345257" y="519432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事業者訪問後</a:t>
            </a:r>
            <a:endParaRPr kumimoji="1" lang="en-US" altLang="ja-JP" sz="1200" b="1" dirty="0">
              <a:solidFill>
                <a:schemeClr val="tx1"/>
              </a:solidFill>
              <a:latin typeface="+mn-ea"/>
            </a:endParaRPr>
          </a:p>
        </p:txBody>
      </p:sp>
      <p:sp>
        <p:nvSpPr>
          <p:cNvPr id="44" name="正方形/長方形 43"/>
          <p:cNvSpPr/>
          <p:nvPr/>
        </p:nvSpPr>
        <p:spPr>
          <a:xfrm>
            <a:off x="2484944" y="5089117"/>
            <a:ext cx="7080900" cy="1631216"/>
          </a:xfrm>
          <a:prstGeom prst="rect">
            <a:avLst/>
          </a:prstGeom>
        </p:spPr>
        <p:txBody>
          <a:bodyPr wrap="square">
            <a:spAutoFit/>
          </a:bodyPr>
          <a:lstStyle/>
          <a:p>
            <a:r>
              <a:rPr lang="ja-JP" altLang="en-US" sz="1000" dirty="0">
                <a:latin typeface="+mn-ea"/>
              </a:rPr>
              <a:t>□　</a:t>
            </a:r>
            <a:r>
              <a:rPr lang="ja-JP" altLang="en-US" sz="1000" spc="-20" dirty="0">
                <a:latin typeface="+mn-ea"/>
              </a:rPr>
              <a:t>セグメント別（顧客・製品・部門・ルート等）に損益を算出することで、企業の実態により即した支援を進めること</a:t>
            </a:r>
          </a:p>
          <a:p>
            <a:r>
              <a:rPr lang="ja-JP" altLang="en-US" sz="1000" dirty="0">
                <a:latin typeface="+mn-ea"/>
              </a:rPr>
              <a:t>　　ができることもある</a:t>
            </a:r>
          </a:p>
          <a:p>
            <a:r>
              <a:rPr lang="ja-JP" altLang="en-US" sz="1000" dirty="0">
                <a:latin typeface="+mn-ea"/>
              </a:rPr>
              <a:t>□　</a:t>
            </a:r>
            <a:r>
              <a:rPr lang="ja-JP" altLang="en-US" sz="1000" spc="-50" dirty="0">
                <a:latin typeface="+mn-ea"/>
              </a:rPr>
              <a:t>分析のフレームワーク（例；３Ｃ（顧客・自社・競合）分析、</a:t>
            </a:r>
            <a:r>
              <a:rPr lang="en-US" altLang="ja-JP" sz="1000" spc="-50" dirty="0">
                <a:latin typeface="+mn-ea"/>
              </a:rPr>
              <a:t>SWOT</a:t>
            </a:r>
            <a:r>
              <a:rPr lang="ja-JP" altLang="en-US" sz="1000" spc="-50" dirty="0">
                <a:latin typeface="+mn-ea"/>
              </a:rPr>
              <a:t>分析（内部環境と外部環境の観点から現状把握）、</a:t>
            </a:r>
            <a:endParaRPr lang="en-US" altLang="ja-JP" sz="1000" spc="-50" dirty="0">
              <a:latin typeface="+mn-ea"/>
            </a:endParaRPr>
          </a:p>
          <a:p>
            <a:r>
              <a:rPr lang="ja-JP" altLang="en-US" sz="1000" spc="-50" dirty="0">
                <a:latin typeface="+mn-ea"/>
              </a:rPr>
              <a:t>　　</a:t>
            </a:r>
            <a:r>
              <a:rPr lang="ja-JP" altLang="en-US" sz="1000" spc="-80" dirty="0">
                <a:latin typeface="+mn-ea"/>
              </a:rPr>
              <a:t>５フォース（業界内での競争、買い手の交渉力、売り手の交渉力、新規参入、代替品）、</a:t>
            </a:r>
            <a:r>
              <a:rPr lang="en-US" altLang="ja-JP" sz="1000" spc="-80" dirty="0">
                <a:latin typeface="+mn-ea"/>
              </a:rPr>
              <a:t>PEST</a:t>
            </a:r>
            <a:r>
              <a:rPr lang="ja-JP" altLang="en-US" sz="1000" spc="-80" dirty="0">
                <a:latin typeface="+mn-ea"/>
              </a:rPr>
              <a:t>（政治、経済、社会、技術等</a:t>
            </a:r>
            <a:endParaRPr lang="en-US" altLang="ja-JP" sz="1000" spc="-80" dirty="0">
              <a:latin typeface="+mn-ea"/>
            </a:endParaRPr>
          </a:p>
          <a:p>
            <a:r>
              <a:rPr lang="ja-JP" altLang="en-US" sz="1000" spc="-80" dirty="0">
                <a:latin typeface="+mn-ea"/>
              </a:rPr>
              <a:t>　　</a:t>
            </a:r>
            <a:r>
              <a:rPr lang="ja-JP" altLang="en-US" sz="1000" spc="-60" dirty="0">
                <a:latin typeface="+mn-ea"/>
              </a:rPr>
              <a:t>の外部環境）分析、バリューチェーン（価値連鎖）分析）の活用も、企業の理解深耕に役立つ</a:t>
            </a:r>
            <a:endParaRPr lang="en-US" altLang="ja-JP" sz="1000" spc="-60" dirty="0">
              <a:latin typeface="+mn-ea"/>
            </a:endParaRPr>
          </a:p>
          <a:p>
            <a:r>
              <a:rPr lang="ja-JP" altLang="en-US" sz="1000" dirty="0">
                <a:latin typeface="+mn-ea"/>
              </a:rPr>
              <a:t>□　</a:t>
            </a:r>
            <a:r>
              <a:rPr lang="ja-JP" altLang="en-US" sz="1000" spc="-100" dirty="0">
                <a:latin typeface="+mn-ea"/>
              </a:rPr>
              <a:t>飲食業であればタッチパネル注文、運送業であれば車両ごとの採算管理システム、建設業であれば工程管理システム等、</a:t>
            </a:r>
            <a:r>
              <a:rPr lang="en-US" altLang="ja-JP" sz="1000" spc="-100" dirty="0">
                <a:latin typeface="+mn-ea"/>
              </a:rPr>
              <a:t>IT</a:t>
            </a:r>
            <a:r>
              <a:rPr lang="ja-JP" altLang="en-US" sz="1000" spc="-100" dirty="0">
                <a:latin typeface="+mn-ea"/>
              </a:rPr>
              <a:t>化・</a:t>
            </a:r>
          </a:p>
          <a:p>
            <a:r>
              <a:rPr lang="ja-JP" altLang="en-US" sz="1000" spc="-80" dirty="0">
                <a:latin typeface="+mn-ea"/>
              </a:rPr>
              <a:t>　　デジタル化の支援を検討してみるのも一つの方法である</a:t>
            </a:r>
          </a:p>
          <a:p>
            <a:r>
              <a:rPr lang="ja-JP" altLang="en-US" sz="1000" dirty="0">
                <a:latin typeface="+mn-ea"/>
              </a:rPr>
              <a:t>□　</a:t>
            </a:r>
            <a:r>
              <a:rPr lang="ja-JP" altLang="en-US" sz="1000" spc="-70" dirty="0">
                <a:latin typeface="+mn-ea"/>
              </a:rPr>
              <a:t>コロナの影響や人口減少による購買力低下の影響等もあり、収益力・労働力の確保も難しい状況となっている。そのため、</a:t>
            </a:r>
          </a:p>
          <a:p>
            <a:r>
              <a:rPr lang="ja-JP" altLang="en-US" sz="1000" spc="-70" dirty="0">
                <a:latin typeface="+mn-ea"/>
              </a:rPr>
              <a:t>　　特に地域の事業者は、事業継続の為には、その地域での存在感・影響力をこれまで以上に求められることになり、地域から</a:t>
            </a:r>
          </a:p>
          <a:p>
            <a:r>
              <a:rPr lang="ja-JP" altLang="en-US" sz="1000" spc="-70" dirty="0">
                <a:latin typeface="+mn-ea"/>
              </a:rPr>
              <a:t>　　支持される為の「企業風土作り」のアドバイスもできるとなお良い</a:t>
            </a:r>
          </a:p>
        </p:txBody>
      </p:sp>
      <p:cxnSp>
        <p:nvCxnSpPr>
          <p:cNvPr id="45" name="直線コネクタ 44">
            <a:extLst>
              <a:ext uri="{FF2B5EF4-FFF2-40B4-BE49-F238E27FC236}">
                <a16:creationId xmlns:a16="http://schemas.microsoft.com/office/drawing/2014/main" id="{5C947334-549F-5DE6-399B-AB6B7785A5B6}"/>
              </a:ext>
            </a:extLst>
          </p:cNvPr>
          <p:cNvCxnSpPr>
            <a:cxnSpLocks/>
          </p:cNvCxnSpPr>
          <p:nvPr/>
        </p:nvCxnSpPr>
        <p:spPr>
          <a:xfrm>
            <a:off x="93000" y="2547474"/>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C947334-549F-5DE6-399B-AB6B7785A5B6}"/>
              </a:ext>
            </a:extLst>
          </p:cNvPr>
          <p:cNvCxnSpPr>
            <a:cxnSpLocks/>
          </p:cNvCxnSpPr>
          <p:nvPr/>
        </p:nvCxnSpPr>
        <p:spPr>
          <a:xfrm>
            <a:off x="105700" y="501837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606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73770" y="2469011"/>
            <a:ext cx="6912000" cy="658535"/>
          </a:xfrm>
        </p:spPr>
        <p:txBody>
          <a:bodyPr/>
          <a:lstStyle/>
          <a:p>
            <a:r>
              <a:rPr lang="ja-JP" altLang="en-US" dirty="0"/>
              <a:t>付録　本書における用語集</a:t>
            </a:r>
            <a:endParaRPr kumimoji="1" lang="ja-JP" altLang="en-US" dirty="0"/>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77</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620" y="1154396"/>
            <a:ext cx="920487" cy="1231353"/>
          </a:xfrm>
          <a:prstGeom prst="rect">
            <a:avLst/>
          </a:prstGeom>
        </p:spPr>
      </p:pic>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325365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21591358-06F4-48AA-B482-626AABC335E6}"/>
              </a:ext>
            </a:extLst>
          </p:cNvPr>
          <p:cNvSpPr txBox="1"/>
          <p:nvPr/>
        </p:nvSpPr>
        <p:spPr>
          <a:xfrm>
            <a:off x="131553" y="67735"/>
            <a:ext cx="6448425" cy="492443"/>
          </a:xfrm>
          <a:prstGeom prst="rect">
            <a:avLst/>
          </a:prstGeom>
          <a:noFill/>
        </p:spPr>
        <p:txBody>
          <a:bodyPr wrap="square" rtlCol="0">
            <a:spAutoFit/>
          </a:bodyPr>
          <a:lstStyle/>
          <a:p>
            <a:r>
              <a:rPr kumimoji="1" lang="ja-JP" altLang="en-US" sz="2600" b="1" u="sng" dirty="0">
                <a:latin typeface="+mn-ea"/>
              </a:rPr>
              <a:t>本書における用語集　その１  </a:t>
            </a:r>
            <a:endParaRPr kumimoji="1" lang="ja-JP" altLang="en-US" b="1" u="sng" dirty="0">
              <a:latin typeface="+mn-ea"/>
            </a:endParaRPr>
          </a:p>
        </p:txBody>
      </p:sp>
      <p:graphicFrame>
        <p:nvGraphicFramePr>
          <p:cNvPr id="37" name="表 36"/>
          <p:cNvGraphicFramePr>
            <a:graphicFrameLocks noGrp="1"/>
          </p:cNvGraphicFramePr>
          <p:nvPr>
            <p:extLst>
              <p:ext uri="{D42A27DB-BD31-4B8C-83A1-F6EECF244321}">
                <p14:modId xmlns:p14="http://schemas.microsoft.com/office/powerpoint/2010/main" val="1093975383"/>
              </p:ext>
            </p:extLst>
          </p:nvPr>
        </p:nvGraphicFramePr>
        <p:xfrm>
          <a:off x="131552" y="666946"/>
          <a:ext cx="9639300" cy="5826897"/>
        </p:xfrm>
        <a:graphic>
          <a:graphicData uri="http://schemas.openxmlformats.org/drawingml/2006/table">
            <a:tbl>
              <a:tblPr firstRow="1" bandRow="1">
                <a:tableStyleId>{5C22544A-7EE6-4342-B048-85BDC9FD1C3A}</a:tableStyleId>
              </a:tblPr>
              <a:tblGrid>
                <a:gridCol w="1697248">
                  <a:extLst>
                    <a:ext uri="{9D8B030D-6E8A-4147-A177-3AD203B41FA5}">
                      <a16:colId xmlns:a16="http://schemas.microsoft.com/office/drawing/2014/main" val="3278282714"/>
                    </a:ext>
                  </a:extLst>
                </a:gridCol>
                <a:gridCol w="7942052">
                  <a:extLst>
                    <a:ext uri="{9D8B030D-6E8A-4147-A177-3AD203B41FA5}">
                      <a16:colId xmlns:a16="http://schemas.microsoft.com/office/drawing/2014/main" val="3660333951"/>
                    </a:ext>
                  </a:extLst>
                </a:gridCol>
              </a:tblGrid>
              <a:tr h="665815">
                <a:tc>
                  <a:txBody>
                    <a:bodyPr/>
                    <a:lstStyle/>
                    <a:p>
                      <a:pPr algn="ctr"/>
                      <a:r>
                        <a:rPr kumimoji="1" lang="ja-JP" altLang="en-US" sz="1600" dirty="0"/>
                        <a:t>用語</a:t>
                      </a:r>
                    </a:p>
                    <a:p>
                      <a:pPr algn="ctr"/>
                      <a:r>
                        <a:rPr kumimoji="1" lang="ja-JP" altLang="en-US" sz="1600" dirty="0"/>
                        <a:t>（五十音順）</a:t>
                      </a:r>
                    </a:p>
                  </a:txBody>
                  <a:tcPr anchor="ctr"/>
                </a:tc>
                <a:tc>
                  <a:txBody>
                    <a:bodyPr/>
                    <a:lstStyle/>
                    <a:p>
                      <a:pPr algn="ctr"/>
                      <a:r>
                        <a:rPr kumimoji="1" lang="ja-JP" altLang="en-US" sz="1600" dirty="0"/>
                        <a:t>意味</a:t>
                      </a:r>
                    </a:p>
                  </a:txBody>
                  <a:tcPr anchor="ctr"/>
                </a:tc>
                <a:extLst>
                  <a:ext uri="{0D108BD9-81ED-4DB2-BD59-A6C34878D82A}">
                    <a16:rowId xmlns:a16="http://schemas.microsoft.com/office/drawing/2014/main" val="1505152561"/>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現場代理人</a:t>
                      </a:r>
                    </a:p>
                  </a:txBody>
                  <a:tcPr marL="9525" marR="9525" marT="9525" marB="0" anchor="ctr"/>
                </a:tc>
                <a:tc>
                  <a:txBody>
                    <a:bodyPr/>
                    <a:lstStyle/>
                    <a:p>
                      <a:pPr algn="l" fontAlgn="b"/>
                      <a:r>
                        <a:rPr kumimoji="1" lang="ja-JP" altLang="en-US" sz="1100" b="0" i="0" kern="1200" spc="20" baseline="0" dirty="0">
                          <a:solidFill>
                            <a:schemeClr val="dk1"/>
                          </a:solidFill>
                          <a:effectLst/>
                          <a:latin typeface="+mn-lt"/>
                          <a:ea typeface="+mn-ea"/>
                          <a:cs typeface="+mn-cs"/>
                        </a:rPr>
                        <a:t>請負契約の的確な履行を確保するため、工事現場の運営や取締りを行うほか、工事の施工及び契約関係事務に関する一切の</a:t>
                      </a:r>
                      <a:r>
                        <a:rPr kumimoji="1" lang="ja-JP" altLang="en-US" sz="1100" b="0" i="0" kern="1200" dirty="0">
                          <a:solidFill>
                            <a:schemeClr val="dk1"/>
                          </a:solidFill>
                          <a:effectLst/>
                          <a:latin typeface="+mn-lt"/>
                          <a:ea typeface="+mn-ea"/>
                          <a:cs typeface="+mn-cs"/>
                        </a:rPr>
                        <a:t>事項（請負代金の変更や契約解除等を除く）を行使することができる者</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16235923"/>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再チャレンジ支援</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b"/>
                      <a:r>
                        <a:rPr lang="ja-JP" altLang="en-US" sz="1100" b="0" i="0" u="none" strike="noStrike" spc="40" baseline="0" dirty="0">
                          <a:solidFill>
                            <a:schemeClr val="tx1"/>
                          </a:solidFill>
                          <a:effectLst/>
                          <a:latin typeface="游ゴシック" panose="020B0400000000000000" pitchFamily="50" charset="-128"/>
                          <a:ea typeface="游ゴシック" panose="020B0400000000000000" pitchFamily="50" charset="-128"/>
                        </a:rPr>
                        <a:t>中小企業活性化協議会の支援の一つで、</a:t>
                      </a:r>
                      <a:r>
                        <a:rPr kumimoji="1" lang="ja-JP" altLang="en-US" sz="1100" b="0" i="0" kern="1200" spc="40" baseline="0" dirty="0">
                          <a:solidFill>
                            <a:schemeClr val="dk1"/>
                          </a:solidFill>
                          <a:effectLst/>
                          <a:latin typeface="+mn-lt"/>
                          <a:ea typeface="+mn-ea"/>
                          <a:cs typeface="+mn-cs"/>
                        </a:rPr>
                        <a:t>収益力の改善や事業再生等が極めて困難な中小企業や保証債務に悩む経営者等を対象に、弁護士等の外部専門家の紹介や経営者等の再スタートのための支援を実施する施策</a:t>
                      </a:r>
                      <a:endParaRPr lang="ja-JP" altLang="en-US" sz="1100" b="0" i="0" u="none" strike="noStrike" spc="40" baseline="0"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48708596"/>
                  </a:ext>
                </a:extLst>
              </a:tr>
              <a:tr h="56471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実行予算</a:t>
                      </a:r>
                      <a:endParaRPr 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b"/>
                      <a:r>
                        <a:rPr kumimoji="1" lang="ja-JP" altLang="en-US" sz="1100" b="0" i="0" kern="1200" spc="20" baseline="0" dirty="0">
                          <a:solidFill>
                            <a:schemeClr val="dk1"/>
                          </a:solidFill>
                          <a:effectLst/>
                          <a:latin typeface="+mn-lt"/>
                          <a:ea typeface="+mn-ea"/>
                          <a:cs typeface="+mn-cs"/>
                        </a:rPr>
                        <a:t>詳細施工計画を金額に置き換えたもので、原価管理における物差しであり、一般的に、現場の諸条件をよく熟知し、工事を</a:t>
                      </a:r>
                      <a:r>
                        <a:rPr kumimoji="1" lang="ja-JP" altLang="en-US" sz="1100" b="0" i="0" kern="1200" dirty="0">
                          <a:solidFill>
                            <a:schemeClr val="dk1"/>
                          </a:solidFill>
                          <a:effectLst/>
                          <a:latin typeface="+mn-lt"/>
                          <a:ea typeface="+mn-ea"/>
                          <a:cs typeface="+mn-cs"/>
                        </a:rPr>
                        <a:t>直接担当する工事現場の作業所長（現場代理人）によって実行予算を作成する場合が多い</a:t>
                      </a:r>
                      <a:endParaRPr kumimoji="1" lang="en-US" altLang="ja-JP" sz="1100" b="0" i="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710625361"/>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私的整理</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法的な倒産手続きを用いずに、当事者との合意に基づいて債務の整理を行うこと</a:t>
                      </a:r>
                    </a:p>
                  </a:txBody>
                  <a:tcPr marL="9525" marR="9525" marT="9525" marB="0" anchor="ctr"/>
                </a:tc>
                <a:extLst>
                  <a:ext uri="{0D108BD9-81ED-4DB2-BD59-A6C34878D82A}">
                    <a16:rowId xmlns:a16="http://schemas.microsoft.com/office/drawing/2014/main" val="60820441"/>
                  </a:ext>
                </a:extLst>
              </a:tr>
              <a:tr h="643378">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施工管理技士</a:t>
                      </a:r>
                    </a:p>
                  </a:txBody>
                  <a:tcPr marL="9525" marR="9525" marT="9525" marB="0" anchor="ctr"/>
                </a:tc>
                <a:tc>
                  <a:txBody>
                    <a:bodyPr/>
                    <a:lstStyle/>
                    <a:p>
                      <a:r>
                        <a:rPr kumimoji="1" lang="ja-JP" altLang="en-US" sz="1100" b="0" i="0" kern="1200" spc="-10" baseline="0" dirty="0">
                          <a:solidFill>
                            <a:schemeClr val="dk1"/>
                          </a:solidFill>
                          <a:effectLst/>
                          <a:latin typeface="+mn-ea"/>
                          <a:ea typeface="+mn-ea"/>
                          <a:cs typeface="+mn-cs"/>
                        </a:rPr>
                        <a:t>安全管理やスケジュール管理・品質の管理等、担当する施工全体を取りまとめる仕事であり、施工管理技士の種類は、建築施工</a:t>
                      </a:r>
                      <a:r>
                        <a:rPr kumimoji="1" lang="ja-JP" altLang="en-US" sz="1100" b="0" i="0" kern="1200" spc="20" baseline="0" dirty="0">
                          <a:solidFill>
                            <a:schemeClr val="dk1"/>
                          </a:solidFill>
                          <a:effectLst/>
                          <a:latin typeface="+mn-ea"/>
                          <a:ea typeface="+mn-ea"/>
                          <a:cs typeface="+mn-cs"/>
                        </a:rPr>
                        <a:t>管理技士・土木施工管理技士・管工事施工管理技士・造園施工管理技士・電気工事施工管理技士・電気通信施工管理技士・</a:t>
                      </a:r>
                      <a:r>
                        <a:rPr kumimoji="1" lang="ja-JP" altLang="en-US" sz="1100" b="0" i="0" kern="1200" dirty="0">
                          <a:solidFill>
                            <a:schemeClr val="dk1"/>
                          </a:solidFill>
                          <a:effectLst/>
                          <a:latin typeface="+mn-ea"/>
                          <a:ea typeface="+mn-ea"/>
                          <a:cs typeface="+mn-cs"/>
                        </a:rPr>
                        <a:t>建設機械施工技士の七つがある</a:t>
                      </a:r>
                    </a:p>
                  </a:txBody>
                  <a:tcPr marL="9525" marR="9525" marT="9525" marB="0" anchor="ctr"/>
                </a:tc>
                <a:extLst>
                  <a:ext uri="{0D108BD9-81ED-4DB2-BD59-A6C34878D82A}">
                    <a16:rowId xmlns:a16="http://schemas.microsoft.com/office/drawing/2014/main" val="370905596"/>
                  </a:ext>
                </a:extLst>
              </a:tr>
              <a:tr h="564713">
                <a:tc>
                  <a:txBody>
                    <a:bodyPr/>
                    <a:lstStyle/>
                    <a:p>
                      <a:pPr algn="l" fontAlgn="b"/>
                      <a:r>
                        <a:rPr lang="zh-CN" altLang="en-US" sz="1100" b="0" i="0" u="none" strike="noStrike" dirty="0">
                          <a:solidFill>
                            <a:srgbClr val="000000"/>
                          </a:solidFill>
                          <a:effectLst/>
                          <a:latin typeface="游ゴシック" panose="020B0400000000000000" pitchFamily="50" charset="-128"/>
                          <a:ea typeface="游ゴシック" panose="020B0400000000000000" pitchFamily="50" charset="-128"/>
                        </a:rPr>
                        <a:t>第二会社方式</a:t>
                      </a:r>
                    </a:p>
                  </a:txBody>
                  <a:tcPr marL="9525" marR="9525" marT="9525" marB="0" anchor="ctr"/>
                </a:tc>
                <a:tc>
                  <a:txBody>
                    <a:bodyPr/>
                    <a:lstStyle/>
                    <a:p>
                      <a:pPr algn="l" fontAlgn="b"/>
                      <a:r>
                        <a:rPr lang="ja-JP" altLang="en-US" sz="1100" b="0" i="0" u="none" strike="noStrike" spc="-30" baseline="0" dirty="0">
                          <a:solidFill>
                            <a:srgbClr val="000000"/>
                          </a:solidFill>
                          <a:effectLst/>
                          <a:latin typeface="游ゴシック" panose="020B0400000000000000" pitchFamily="50" charset="-128"/>
                          <a:ea typeface="游ゴシック" panose="020B0400000000000000" pitchFamily="50" charset="-128"/>
                        </a:rPr>
                        <a:t>過剰債務を抱えて経営難に陥っている会社から事業継続に必要な経営資源だけを会社分割や事業譲渡によって新会社（第二会社）</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へ分離することで優良事業の存続を図り、不採算事業・過剰債務とともに残された旧会社を清算するなどの事業再生手法</a:t>
                      </a:r>
                    </a:p>
                  </a:txBody>
                  <a:tcPr marL="9525" marR="9525" marT="9525" marB="0" anchor="ctr"/>
                </a:tc>
                <a:extLst>
                  <a:ext uri="{0D108BD9-81ED-4DB2-BD59-A6C34878D82A}">
                    <a16:rowId xmlns:a16="http://schemas.microsoft.com/office/drawing/2014/main" val="223889175"/>
                  </a:ext>
                </a:extLst>
              </a:tr>
              <a:tr h="564713">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DES</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chemeClr val="tx1"/>
                          </a:solidFill>
                          <a:effectLst/>
                          <a:latin typeface="游ゴシック" panose="020B0400000000000000" pitchFamily="50" charset="-128"/>
                          <a:ea typeface="+mn-ea"/>
                        </a:rPr>
                        <a:t>Debt</a:t>
                      </a:r>
                      <a:r>
                        <a:rPr lang="ja-JP" altLang="en-US" sz="1100" b="0" i="0" u="none" strike="noStrike" dirty="0">
                          <a:solidFill>
                            <a:schemeClr val="tx1"/>
                          </a:solidFill>
                          <a:effectLst/>
                          <a:latin typeface="游ゴシック" panose="020B0400000000000000" pitchFamily="50" charset="-128"/>
                          <a:ea typeface="+mn-ea"/>
                        </a:rPr>
                        <a:t> </a:t>
                      </a:r>
                      <a:r>
                        <a:rPr lang="en-US" altLang="ja-JP" sz="1100" b="0" i="0" u="none" strike="noStrike" dirty="0">
                          <a:solidFill>
                            <a:schemeClr val="tx1"/>
                          </a:solidFill>
                          <a:effectLst/>
                          <a:latin typeface="游ゴシック" panose="020B0400000000000000" pitchFamily="50" charset="-128"/>
                          <a:ea typeface="+mn-ea"/>
                        </a:rPr>
                        <a:t>Equity Swap</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」の略称、既存の借入金の一部を株式に切り換える手法</a:t>
                      </a:r>
                    </a:p>
                  </a:txBody>
                  <a:tcPr marL="9525" marR="9525" marT="9525" marB="0" anchor="ctr"/>
                </a:tc>
                <a:extLst>
                  <a:ext uri="{0D108BD9-81ED-4DB2-BD59-A6C34878D82A}">
                    <a16:rowId xmlns:a16="http://schemas.microsoft.com/office/drawing/2014/main" val="1377034340"/>
                  </a:ext>
                </a:extLst>
              </a:tr>
              <a:tr h="564713">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DDS</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chemeClr val="tx1"/>
                          </a:solidFill>
                          <a:effectLst/>
                          <a:latin typeface="游ゴシック" panose="020B0400000000000000" pitchFamily="50" charset="-128"/>
                          <a:ea typeface="+mn-ea"/>
                        </a:rPr>
                        <a:t>Debt </a:t>
                      </a:r>
                      <a:r>
                        <a:rPr lang="en-US" altLang="ja-JP" sz="1100" b="0" i="0" u="none" strike="noStrike" dirty="0" err="1">
                          <a:solidFill>
                            <a:schemeClr val="tx1"/>
                          </a:solidFill>
                          <a:effectLst/>
                          <a:latin typeface="游ゴシック" panose="020B0400000000000000" pitchFamily="50" charset="-128"/>
                          <a:ea typeface="+mn-ea"/>
                        </a:rPr>
                        <a:t>Debt</a:t>
                      </a:r>
                      <a:r>
                        <a:rPr lang="en-US" altLang="ja-JP" sz="1100" b="0" i="0" u="none" strike="noStrike" dirty="0">
                          <a:solidFill>
                            <a:schemeClr val="tx1"/>
                          </a:solidFill>
                          <a:effectLst/>
                          <a:latin typeface="游ゴシック" panose="020B0400000000000000" pitchFamily="50" charset="-128"/>
                          <a:ea typeface="+mn-ea"/>
                        </a:rPr>
                        <a:t> Swap</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」の略称、既存の借入金の一部を資本性借入金に切り換える手法</a:t>
                      </a:r>
                    </a:p>
                  </a:txBody>
                  <a:tcPr marL="9525" marR="9525" marT="9525" marB="0" anchor="ctr"/>
                </a:tc>
                <a:extLst>
                  <a:ext uri="{0D108BD9-81ED-4DB2-BD59-A6C34878D82A}">
                    <a16:rowId xmlns:a16="http://schemas.microsoft.com/office/drawing/2014/main" val="4199084257"/>
                  </a:ext>
                </a:extLst>
              </a:tr>
              <a:tr h="564713">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DIP</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ファイナンス</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mn-ea"/>
                        </a:rPr>
                        <a:t>「</a:t>
                      </a:r>
                      <a:r>
                        <a:rPr lang="en-US" altLang="ja-JP" sz="1100" b="0" i="0" u="none" strike="noStrike" dirty="0">
                          <a:solidFill>
                            <a:srgbClr val="000000"/>
                          </a:solidFill>
                          <a:effectLst/>
                          <a:latin typeface="游ゴシック" panose="020B0400000000000000" pitchFamily="50" charset="-128"/>
                          <a:ea typeface="+mn-ea"/>
                        </a:rPr>
                        <a:t>Debtor in Possession</a:t>
                      </a:r>
                      <a:r>
                        <a:rPr lang="ja-JP" altLang="en-US" sz="1100" b="0" i="0" u="none" strike="noStrike" dirty="0">
                          <a:solidFill>
                            <a:srgbClr val="000000"/>
                          </a:solidFill>
                          <a:effectLst/>
                          <a:latin typeface="游ゴシック" panose="020B0400000000000000" pitchFamily="50" charset="-128"/>
                          <a:ea typeface="+mn-ea"/>
                        </a:rPr>
                        <a:t> </a:t>
                      </a:r>
                      <a:r>
                        <a:rPr lang="en-US" altLang="ja-JP" sz="1100" b="0" i="0" u="none" strike="noStrike" dirty="0">
                          <a:solidFill>
                            <a:srgbClr val="000000"/>
                          </a:solidFill>
                          <a:effectLst/>
                          <a:latin typeface="游ゴシック" panose="020B0400000000000000" pitchFamily="50" charset="-128"/>
                          <a:ea typeface="+mn-ea"/>
                        </a:rPr>
                        <a:t>Finance</a:t>
                      </a:r>
                      <a:r>
                        <a:rPr lang="ja-JP" altLang="en-US" sz="1100" b="0" i="0" u="none" strike="noStrike" dirty="0">
                          <a:solidFill>
                            <a:srgbClr val="000000"/>
                          </a:solidFill>
                          <a:effectLst/>
                          <a:latin typeface="游ゴシック" panose="020B0400000000000000" pitchFamily="50" charset="-128"/>
                          <a:ea typeface="+mn-ea"/>
                        </a:rPr>
                        <a:t>」の略称、</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再建型の法的手続きや私的整理手続き中の過大な債務を抱える企業に対して、　資金繰りの維持等の目的で金融機関が新規の融資をすること</a:t>
                      </a:r>
                    </a:p>
                  </a:txBody>
                  <a:tcPr marL="9525" marR="9525" marT="9525" marB="0" anchor="ctr"/>
                </a:tc>
                <a:extLst>
                  <a:ext uri="{0D108BD9-81ED-4DB2-BD59-A6C34878D82A}">
                    <a16:rowId xmlns:a16="http://schemas.microsoft.com/office/drawing/2014/main" val="2799410421"/>
                  </a:ext>
                </a:extLst>
              </a:tr>
            </a:tbl>
          </a:graphicData>
        </a:graphic>
      </p:graphicFrame>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78</a:t>
            </a:fld>
            <a:endParaRPr kumimoji="1" lang="ja-JP" altLang="en-US"/>
          </a:p>
        </p:txBody>
      </p:sp>
      <p:cxnSp>
        <p:nvCxnSpPr>
          <p:cNvPr id="7" name="直線コネクタ 6">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3CC6BD1-4833-CE85-5625-71A98CFB49E4}"/>
              </a:ext>
            </a:extLst>
          </p:cNvPr>
          <p:cNvSpPr txBox="1"/>
          <p:nvPr/>
        </p:nvSpPr>
        <p:spPr>
          <a:xfrm>
            <a:off x="6579978" y="333767"/>
            <a:ext cx="3233022" cy="246221"/>
          </a:xfrm>
          <a:prstGeom prst="rect">
            <a:avLst/>
          </a:prstGeom>
          <a:noFill/>
        </p:spPr>
        <p:txBody>
          <a:bodyPr wrap="square" rtlCol="0">
            <a:spAutoFit/>
          </a:bodyPr>
          <a:lstStyle/>
          <a:p>
            <a:r>
              <a:rPr lang="en-US" altLang="ja-JP" sz="1000" dirty="0"/>
              <a:t>※</a:t>
            </a:r>
            <a:r>
              <a:rPr lang="ja-JP" altLang="en-US" sz="1000" dirty="0"/>
              <a:t> 本書における用語の意味等を解説したものです</a:t>
            </a:r>
            <a:endParaRPr kumimoji="1" lang="en-US" altLang="ja-JP" sz="400" dirty="0"/>
          </a:p>
        </p:txBody>
      </p:sp>
    </p:spTree>
    <p:extLst>
      <p:ext uri="{BB962C8B-B14F-4D97-AF65-F5344CB8AC3E}">
        <p14:creationId xmlns:p14="http://schemas.microsoft.com/office/powerpoint/2010/main" val="392064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76993" cy="492443"/>
          </a:xfrm>
          <a:prstGeom prst="rect">
            <a:avLst/>
          </a:prstGeom>
          <a:noFill/>
        </p:spPr>
        <p:txBody>
          <a:bodyPr wrap="square" rtlCol="0">
            <a:spAutoFit/>
          </a:bodyPr>
          <a:lstStyle/>
          <a:p>
            <a:r>
              <a:rPr kumimoji="1" lang="ja-JP" altLang="en-US" sz="2600" b="1" u="sng" dirty="0">
                <a:latin typeface="+mn-ea"/>
              </a:rPr>
              <a:t>ユースケース　</a:t>
            </a:r>
            <a:r>
              <a:rPr kumimoji="1" lang="ja-JP" altLang="en-US" b="1" u="sng" dirty="0">
                <a:latin typeface="+mn-ea"/>
              </a:rPr>
              <a:t>その１</a:t>
            </a:r>
            <a:endParaRPr kumimoji="1" lang="en-US" altLang="ja-JP" b="1" u="sng" dirty="0">
              <a:latin typeface="+mn-ea"/>
            </a:endParaRPr>
          </a:p>
        </p:txBody>
      </p:sp>
      <p:sp>
        <p:nvSpPr>
          <p:cNvPr id="124" name="テキスト ボックス 123">
            <a:extLst>
              <a:ext uri="{FF2B5EF4-FFF2-40B4-BE49-F238E27FC236}">
                <a16:creationId xmlns:a16="http://schemas.microsoft.com/office/drawing/2014/main" id="{70D1680C-366F-4B9B-8D60-46B7C5DDCFE9}"/>
              </a:ext>
            </a:extLst>
          </p:cNvPr>
          <p:cNvSpPr txBox="1"/>
          <p:nvPr/>
        </p:nvSpPr>
        <p:spPr>
          <a:xfrm>
            <a:off x="375758" y="1214405"/>
            <a:ext cx="5100519" cy="307777"/>
          </a:xfrm>
          <a:prstGeom prst="rect">
            <a:avLst/>
          </a:prstGeom>
          <a:noFill/>
        </p:spPr>
        <p:txBody>
          <a:bodyPr wrap="square" rtlCol="0">
            <a:spAutoFit/>
          </a:bodyPr>
          <a:lstStyle/>
          <a:p>
            <a:r>
              <a:rPr lang="ja-JP" altLang="en-US" sz="1400" b="1" dirty="0">
                <a:latin typeface="+mn-ea"/>
              </a:rPr>
              <a:t>ユースケース１～事業者訪問前～</a:t>
            </a:r>
          </a:p>
        </p:txBody>
      </p:sp>
      <p:sp>
        <p:nvSpPr>
          <p:cNvPr id="133" name="テキスト ボックス 132"/>
          <p:cNvSpPr txBox="1"/>
          <p:nvPr/>
        </p:nvSpPr>
        <p:spPr>
          <a:xfrm>
            <a:off x="2013294" y="1706995"/>
            <a:ext cx="7500455" cy="738664"/>
          </a:xfrm>
          <a:prstGeom prst="rect">
            <a:avLst/>
          </a:prstGeom>
          <a:noFill/>
        </p:spPr>
        <p:txBody>
          <a:bodyPr wrap="square" rtlCol="0">
            <a:spAutoFit/>
          </a:bodyPr>
          <a:lstStyle/>
          <a:p>
            <a:r>
              <a:rPr kumimoji="1" lang="ja-JP" altLang="en-US" sz="1400" spc="10" dirty="0">
                <a:latin typeface="+mn-ea"/>
              </a:rPr>
              <a:t>多忙な業務の中で、取引先への訪問準備をする際に、本書を参考にすることで、効率的に</a:t>
            </a:r>
          </a:p>
          <a:p>
            <a:r>
              <a:rPr kumimoji="1" lang="ja-JP" altLang="en-US" sz="1400" spc="-20" dirty="0">
                <a:latin typeface="+mn-ea"/>
              </a:rPr>
              <a:t>事業性を把握します。財務分析等からの気づきがどのような背景によるものか仮説を立てる</a:t>
            </a:r>
            <a:r>
              <a:rPr kumimoji="1" lang="ja-JP" altLang="en-US" sz="1400" spc="50" dirty="0">
                <a:latin typeface="+mn-ea"/>
              </a:rPr>
              <a:t>など、</a:t>
            </a:r>
            <a:r>
              <a:rPr kumimoji="1" lang="ja-JP" altLang="en-US" sz="1400" dirty="0">
                <a:latin typeface="+mn-ea"/>
              </a:rPr>
              <a:t>事業者を訪問する際のヒアリング準備資料として活用できます。</a:t>
            </a:r>
            <a:endParaRPr kumimoji="1" lang="en-US" altLang="ja-JP" sz="1400" dirty="0">
              <a:latin typeface="+mn-ea"/>
            </a:endParaRPr>
          </a:p>
        </p:txBody>
      </p:sp>
      <p:sp>
        <p:nvSpPr>
          <p:cNvPr id="134" name="テキスト ボックス 133">
            <a:extLst>
              <a:ext uri="{FF2B5EF4-FFF2-40B4-BE49-F238E27FC236}">
                <a16:creationId xmlns:a16="http://schemas.microsoft.com/office/drawing/2014/main" id="{70D1680C-366F-4B9B-8D60-46B7C5DDCFE9}"/>
              </a:ext>
            </a:extLst>
          </p:cNvPr>
          <p:cNvSpPr txBox="1"/>
          <p:nvPr/>
        </p:nvSpPr>
        <p:spPr>
          <a:xfrm>
            <a:off x="375758" y="2966279"/>
            <a:ext cx="2913542" cy="307777"/>
          </a:xfrm>
          <a:prstGeom prst="rect">
            <a:avLst/>
          </a:prstGeom>
          <a:noFill/>
        </p:spPr>
        <p:txBody>
          <a:bodyPr wrap="square" rtlCol="0">
            <a:spAutoFit/>
          </a:bodyPr>
          <a:lstStyle/>
          <a:p>
            <a:r>
              <a:rPr lang="ja-JP" altLang="en-US" sz="1400" b="1" dirty="0">
                <a:latin typeface="+mn-ea"/>
              </a:rPr>
              <a:t>ユースケース２～事業者訪問時～</a:t>
            </a:r>
          </a:p>
        </p:txBody>
      </p:sp>
      <p:sp>
        <p:nvSpPr>
          <p:cNvPr id="135" name="テキスト ボックス 134"/>
          <p:cNvSpPr txBox="1"/>
          <p:nvPr/>
        </p:nvSpPr>
        <p:spPr>
          <a:xfrm>
            <a:off x="2030682" y="3361191"/>
            <a:ext cx="7376946" cy="954107"/>
          </a:xfrm>
          <a:prstGeom prst="rect">
            <a:avLst/>
          </a:prstGeom>
          <a:noFill/>
        </p:spPr>
        <p:txBody>
          <a:bodyPr wrap="square" rtlCol="0">
            <a:spAutoFit/>
          </a:bodyPr>
          <a:lstStyle/>
          <a:p>
            <a:pPr>
              <a:spcAft>
                <a:spcPts val="600"/>
              </a:spcAft>
            </a:pPr>
            <a:r>
              <a:rPr kumimoji="1" lang="ja-JP" altLang="en-US" sz="1400" spc="-60" dirty="0">
                <a:latin typeface="+mn-ea"/>
              </a:rPr>
              <a:t>訪問時のヒアリングや現場確認の際に本書を見せながら「このような点はどうでしょうか？」</a:t>
            </a:r>
            <a:r>
              <a:rPr kumimoji="1" lang="ja-JP" altLang="en-US" sz="1400" dirty="0">
                <a:latin typeface="+mn-ea"/>
              </a:rPr>
              <a:t>「この点を教えてくださいますか？」など、事業者の方と同じ目線で理解を深めることに活用できます。また、端末等へのダウンロードもできるので、移動の合間や訪問時直前等に見直すこともできます。</a:t>
            </a:r>
            <a:endParaRPr kumimoji="1" lang="en-US" altLang="ja-JP" sz="1400" dirty="0">
              <a:latin typeface="+mn-ea"/>
            </a:endParaRPr>
          </a:p>
        </p:txBody>
      </p:sp>
      <p:sp>
        <p:nvSpPr>
          <p:cNvPr id="136" name="テキスト ボックス 135">
            <a:extLst>
              <a:ext uri="{FF2B5EF4-FFF2-40B4-BE49-F238E27FC236}">
                <a16:creationId xmlns:a16="http://schemas.microsoft.com/office/drawing/2014/main" id="{70D1680C-366F-4B9B-8D60-46B7C5DDCFE9}"/>
              </a:ext>
            </a:extLst>
          </p:cNvPr>
          <p:cNvSpPr txBox="1"/>
          <p:nvPr/>
        </p:nvSpPr>
        <p:spPr>
          <a:xfrm>
            <a:off x="375757" y="4716326"/>
            <a:ext cx="3031119" cy="307777"/>
          </a:xfrm>
          <a:prstGeom prst="rect">
            <a:avLst/>
          </a:prstGeom>
          <a:noFill/>
        </p:spPr>
        <p:txBody>
          <a:bodyPr wrap="square" rtlCol="0">
            <a:spAutoFit/>
          </a:bodyPr>
          <a:lstStyle/>
          <a:p>
            <a:r>
              <a:rPr lang="ja-JP" altLang="en-US" sz="1400" b="1" dirty="0">
                <a:latin typeface="+mn-ea"/>
              </a:rPr>
              <a:t>ユースケース３～事業者訪問後～</a:t>
            </a:r>
          </a:p>
        </p:txBody>
      </p:sp>
      <p:sp>
        <p:nvSpPr>
          <p:cNvPr id="137" name="テキスト ボックス 136"/>
          <p:cNvSpPr txBox="1"/>
          <p:nvPr/>
        </p:nvSpPr>
        <p:spPr>
          <a:xfrm>
            <a:off x="2019010" y="5166586"/>
            <a:ext cx="7388619" cy="738664"/>
          </a:xfrm>
          <a:prstGeom prst="rect">
            <a:avLst/>
          </a:prstGeom>
          <a:noFill/>
        </p:spPr>
        <p:txBody>
          <a:bodyPr wrap="square" rtlCol="0">
            <a:spAutoFit/>
          </a:bodyPr>
          <a:lstStyle/>
          <a:p>
            <a:r>
              <a:rPr kumimoji="1" lang="ja-JP" altLang="en-US" sz="1400" spc="-30" dirty="0">
                <a:latin typeface="+mn-ea"/>
              </a:rPr>
              <a:t>収集した情報の整理や、</a:t>
            </a:r>
            <a:r>
              <a:rPr kumimoji="1" lang="ja-JP" altLang="en-US" sz="1400" spc="-40" dirty="0">
                <a:latin typeface="+mn-ea"/>
              </a:rPr>
              <a:t>今後の</a:t>
            </a:r>
            <a:r>
              <a:rPr lang="ja-JP" altLang="en-US" sz="1400" spc="-40" dirty="0">
                <a:latin typeface="+mn-ea"/>
              </a:rPr>
              <a:t>支援の方向性についても検討するこができます。</a:t>
            </a:r>
            <a:r>
              <a:rPr kumimoji="1" lang="ja-JP" altLang="en-US" sz="1400" spc="-30" dirty="0">
                <a:latin typeface="+mn-ea"/>
              </a:rPr>
              <a:t>同じ業種でも、様々な規模や業態があり、状況はそれぞれに違います。</a:t>
            </a:r>
            <a:endParaRPr kumimoji="1" lang="en-US" altLang="ja-JP" sz="1400" spc="-30" dirty="0">
              <a:latin typeface="+mn-ea"/>
            </a:endParaRPr>
          </a:p>
          <a:p>
            <a:r>
              <a:rPr kumimoji="1" lang="ja-JP" altLang="en-US" sz="1400" spc="-30" dirty="0">
                <a:latin typeface="+mn-ea"/>
              </a:rPr>
              <a:t>知識の深掘りや具体的な事業者支援については、</a:t>
            </a:r>
            <a:r>
              <a:rPr kumimoji="1" lang="ja-JP" altLang="en-US" sz="1400" spc="-40" dirty="0">
                <a:latin typeface="+mn-ea"/>
              </a:rPr>
              <a:t>専門書を参考にすることを想定しています。</a:t>
            </a:r>
            <a:endParaRPr lang="ja-JP" altLang="en-US" sz="1400" spc="-40" dirty="0">
              <a:latin typeface="+mn-ea"/>
            </a:endParaRPr>
          </a:p>
        </p:txBody>
      </p:sp>
      <p:sp>
        <p:nvSpPr>
          <p:cNvPr id="138" name="角丸四角形 137"/>
          <p:cNvSpPr/>
          <p:nvPr/>
        </p:nvSpPr>
        <p:spPr>
          <a:xfrm>
            <a:off x="271820" y="1192983"/>
            <a:ext cx="9361130" cy="1523833"/>
          </a:xfrm>
          <a:prstGeom prst="roundRect">
            <a:avLst>
              <a:gd name="adj" fmla="val 847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4369" y="3262556"/>
            <a:ext cx="556773" cy="1105512"/>
          </a:xfrm>
          <a:prstGeom prst="rect">
            <a:avLst/>
          </a:prstGeom>
        </p:spPr>
      </p:pic>
      <p:pic>
        <p:nvPicPr>
          <p:cNvPr id="32" name="図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42006" y="3245907"/>
            <a:ext cx="516254" cy="1134112"/>
          </a:xfrm>
          <a:prstGeom prst="rect">
            <a:avLst/>
          </a:prstGeom>
        </p:spPr>
      </p:pic>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97288">
            <a:off x="943142" y="3641971"/>
            <a:ext cx="527330" cy="286360"/>
          </a:xfrm>
          <a:prstGeom prst="rect">
            <a:avLst/>
          </a:prstGeom>
        </p:spPr>
      </p:pic>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a:t>
            </a:fld>
            <a:endParaRPr kumimoji="1" lang="ja-JP" altLang="en-US"/>
          </a:p>
        </p:txBody>
      </p:sp>
      <p:sp>
        <p:nvSpPr>
          <p:cNvPr id="36" name="正方形/長方形 35"/>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本書のユースケースの例を以下の通りお示しします。それぞれの組織・個人で創意工夫の上、様々なシーンで活用</a:t>
            </a:r>
            <a:endParaRPr kumimoji="1" lang="en-US" altLang="ja-JP" sz="1400" b="1" spc="-20" dirty="0">
              <a:latin typeface="+mn-ea"/>
            </a:endParaRPr>
          </a:p>
          <a:p>
            <a:r>
              <a:rPr kumimoji="1" lang="ja-JP" altLang="en-US" sz="1400" b="1" spc="-20" dirty="0">
                <a:latin typeface="+mn-ea"/>
              </a:rPr>
              <a:t>いただくことを期待しています。</a:t>
            </a:r>
            <a:endParaRPr kumimoji="1" lang="en-US" altLang="ja-JP" sz="1400" b="1" spc="-20" dirty="0">
              <a:latin typeface="+mn-ea"/>
            </a:endParaRPr>
          </a:p>
        </p:txBody>
      </p:sp>
      <p:pic>
        <p:nvPicPr>
          <p:cNvPr id="37" name="図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97" y="4980973"/>
            <a:ext cx="1025319" cy="1145062"/>
          </a:xfrm>
          <a:prstGeom prst="rect">
            <a:avLst/>
          </a:prstGeom>
        </p:spPr>
      </p:pic>
      <p:pic>
        <p:nvPicPr>
          <p:cNvPr id="38" name="図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69" y="1531235"/>
            <a:ext cx="998664" cy="1058413"/>
          </a:xfrm>
          <a:prstGeom prst="rect">
            <a:avLst/>
          </a:prstGeom>
        </p:spPr>
      </p:pic>
      <p:sp>
        <p:nvSpPr>
          <p:cNvPr id="39" name="角丸四角形 38"/>
          <p:cNvSpPr/>
          <p:nvPr/>
        </p:nvSpPr>
        <p:spPr>
          <a:xfrm>
            <a:off x="276436" y="2928929"/>
            <a:ext cx="9359900" cy="1524174"/>
          </a:xfrm>
          <a:prstGeom prst="roundRect">
            <a:avLst>
              <a:gd name="adj" fmla="val 8798"/>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角丸四角形 39"/>
          <p:cNvSpPr/>
          <p:nvPr/>
        </p:nvSpPr>
        <p:spPr>
          <a:xfrm>
            <a:off x="271820" y="4647417"/>
            <a:ext cx="9361130" cy="1519923"/>
          </a:xfrm>
          <a:prstGeom prst="roundRect">
            <a:avLst>
              <a:gd name="adj" fmla="val 8467"/>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EB3233E-B893-4679-07F8-520BB236E985}"/>
              </a:ext>
            </a:extLst>
          </p:cNvPr>
          <p:cNvCxnSpPr/>
          <p:nvPr/>
        </p:nvCxnSpPr>
        <p:spPr>
          <a:xfrm>
            <a:off x="252413" y="651448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6959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36"/>
          <p:cNvGraphicFramePr>
            <a:graphicFrameLocks noGrp="1"/>
          </p:cNvGraphicFramePr>
          <p:nvPr>
            <p:extLst>
              <p:ext uri="{D42A27DB-BD31-4B8C-83A1-F6EECF244321}">
                <p14:modId xmlns:p14="http://schemas.microsoft.com/office/powerpoint/2010/main" val="1895984050"/>
              </p:ext>
            </p:extLst>
          </p:nvPr>
        </p:nvGraphicFramePr>
        <p:xfrm>
          <a:off x="131553" y="666953"/>
          <a:ext cx="9639299" cy="5846701"/>
        </p:xfrm>
        <a:graphic>
          <a:graphicData uri="http://schemas.openxmlformats.org/drawingml/2006/table">
            <a:tbl>
              <a:tblPr firstRow="1" bandRow="1">
                <a:tableStyleId>{5C22544A-7EE6-4342-B048-85BDC9FD1C3A}</a:tableStyleId>
              </a:tblPr>
              <a:tblGrid>
                <a:gridCol w="1683440">
                  <a:extLst>
                    <a:ext uri="{9D8B030D-6E8A-4147-A177-3AD203B41FA5}">
                      <a16:colId xmlns:a16="http://schemas.microsoft.com/office/drawing/2014/main" val="3278282714"/>
                    </a:ext>
                  </a:extLst>
                </a:gridCol>
                <a:gridCol w="7955859">
                  <a:extLst>
                    <a:ext uri="{9D8B030D-6E8A-4147-A177-3AD203B41FA5}">
                      <a16:colId xmlns:a16="http://schemas.microsoft.com/office/drawing/2014/main" val="3660333951"/>
                    </a:ext>
                  </a:extLst>
                </a:gridCol>
              </a:tblGrid>
              <a:tr h="605671">
                <a:tc>
                  <a:txBody>
                    <a:bodyPr/>
                    <a:lstStyle/>
                    <a:p>
                      <a:pPr algn="ctr"/>
                      <a:r>
                        <a:rPr kumimoji="1" lang="ja-JP" altLang="en-US" sz="1600" dirty="0"/>
                        <a:t>用語</a:t>
                      </a:r>
                    </a:p>
                    <a:p>
                      <a:pPr algn="ctr"/>
                      <a:r>
                        <a:rPr kumimoji="1" lang="ja-JP" altLang="en-US" sz="1600"/>
                        <a:t>（五十音順）</a:t>
                      </a:r>
                      <a:endParaRPr kumimoji="1" lang="ja-JP" altLang="en-US" sz="1600" dirty="0"/>
                    </a:p>
                  </a:txBody>
                  <a:tcPr anchor="ctr"/>
                </a:tc>
                <a:tc>
                  <a:txBody>
                    <a:bodyPr/>
                    <a:lstStyle/>
                    <a:p>
                      <a:pPr algn="ctr"/>
                      <a:r>
                        <a:rPr kumimoji="1" lang="ja-JP" altLang="en-US" sz="1600" dirty="0"/>
                        <a:t>意味</a:t>
                      </a:r>
                    </a:p>
                  </a:txBody>
                  <a:tcPr anchor="ctr"/>
                </a:tc>
                <a:extLst>
                  <a:ext uri="{0D108BD9-81ED-4DB2-BD59-A6C34878D82A}">
                    <a16:rowId xmlns:a16="http://schemas.microsoft.com/office/drawing/2014/main" val="1505152561"/>
                  </a:ext>
                </a:extLst>
              </a:tr>
              <a:tr h="524103">
                <a:tc>
                  <a:txBody>
                    <a:bodyPr/>
                    <a:lstStyle/>
                    <a:p>
                      <a:pPr algn="l" fontAlgn="b"/>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中小企業活性化協議会</a:t>
                      </a: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kern="1200" spc="40" baseline="0" dirty="0">
                          <a:solidFill>
                            <a:schemeClr val="dk1"/>
                          </a:solidFill>
                          <a:effectLst/>
                          <a:latin typeface="+mn-ea"/>
                          <a:ea typeface="+mn-ea"/>
                          <a:cs typeface="+mn-cs"/>
                        </a:rPr>
                        <a:t>中小企業の活性化を支援する公的機関として</a:t>
                      </a:r>
                      <a:r>
                        <a:rPr kumimoji="1" lang="en-US" altLang="ja-JP" sz="1100" b="0" i="0" kern="1200" spc="40" baseline="0" dirty="0">
                          <a:solidFill>
                            <a:schemeClr val="dk1"/>
                          </a:solidFill>
                          <a:effectLst/>
                          <a:latin typeface="+mn-ea"/>
                          <a:ea typeface="+mn-ea"/>
                          <a:cs typeface="+mn-cs"/>
                        </a:rPr>
                        <a:t>47</a:t>
                      </a:r>
                      <a:r>
                        <a:rPr kumimoji="1" lang="ja-JP" altLang="en-US" sz="1100" b="0" i="0" kern="1200" spc="40" baseline="0" dirty="0">
                          <a:solidFill>
                            <a:schemeClr val="dk1"/>
                          </a:solidFill>
                          <a:effectLst/>
                          <a:latin typeface="+mn-ea"/>
                          <a:ea typeface="+mn-ea"/>
                          <a:cs typeface="+mn-cs"/>
                        </a:rPr>
                        <a:t>都道府県に設置されており、地域のハブとして、金融機関、民間専門家、</a:t>
                      </a:r>
                      <a:r>
                        <a:rPr kumimoji="1" lang="ja-JP" altLang="en-US" sz="1100" b="0" i="0" kern="1200" spc="40" dirty="0">
                          <a:solidFill>
                            <a:schemeClr val="dk1"/>
                          </a:solidFill>
                          <a:effectLst/>
                          <a:latin typeface="+mn-ea"/>
                          <a:ea typeface="+mn-ea"/>
                          <a:cs typeface="+mn-cs"/>
                        </a:rPr>
                        <a:t>各種支援機関と連携し、「地域全体での収益力改善、経営改善、事業再生、再チャレンジの最大化」に取り組む組織</a:t>
                      </a:r>
                      <a:endParaRPr lang="ja-JP" altLang="en-US" sz="1100" b="0" i="0" u="none" strike="noStrike" spc="40"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4147566024"/>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配車係</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配車とは、必要な場所へ車の割り振りをすることであり、運送業における配車係とは、自社で請負った仕事を各ドライバーに適切に振り分ける係のこと</a:t>
                      </a:r>
                    </a:p>
                  </a:txBody>
                  <a:tcPr marL="9525" marR="9525" marT="9525" marB="0" anchor="ctr"/>
                </a:tc>
                <a:extLst>
                  <a:ext uri="{0D108BD9-81ED-4DB2-BD59-A6C34878D82A}">
                    <a16:rowId xmlns:a16="http://schemas.microsoft.com/office/drawing/2014/main" val="2793552920"/>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抜本再生</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本書では「債権放棄」や「資本性借入金」を用いた再生手法のこと</a:t>
                      </a:r>
                    </a:p>
                  </a:txBody>
                  <a:tcPr marL="9525" marR="9525" marT="9525" marB="0" anchor="ctr"/>
                </a:tc>
                <a:extLst>
                  <a:ext uri="{0D108BD9-81ED-4DB2-BD59-A6C34878D82A}">
                    <a16:rowId xmlns:a16="http://schemas.microsoft.com/office/drawing/2014/main" val="1656980916"/>
                  </a:ext>
                </a:extLst>
              </a:tr>
              <a:tr h="524103">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lang="ja-JP" altLang="en-US" sz="1100" b="0" i="0" u="none" strike="noStrike" spc="-50" baseline="0" dirty="0">
                          <a:solidFill>
                            <a:schemeClr val="tx1"/>
                          </a:solidFill>
                          <a:effectLst/>
                          <a:latin typeface="游ゴシック" panose="020B0400000000000000" pitchFamily="50" charset="-128"/>
                          <a:ea typeface="+mn-ea"/>
                        </a:rPr>
                        <a:t>バリューエンジニアリング</a:t>
                      </a:r>
                      <a:endParaRPr lang="en-US" altLang="ja-JP" sz="1100" b="0" i="0" u="none" strike="noStrike" spc="-50" baseline="0" dirty="0">
                        <a:solidFill>
                          <a:schemeClr val="tx1"/>
                        </a:solidFill>
                        <a:effectLst/>
                        <a:latin typeface="游ゴシック" panose="020B0400000000000000" pitchFamily="50" charset="-128"/>
                        <a:ea typeface="+mn-ea"/>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kern="1200" dirty="0">
                          <a:solidFill>
                            <a:schemeClr val="dk1"/>
                          </a:solidFill>
                          <a:effectLst/>
                          <a:latin typeface="+mn-lt"/>
                          <a:ea typeface="+mn-ea"/>
                          <a:cs typeface="+mn-cs"/>
                        </a:rPr>
                        <a:t>製品やサービスの「価値」を、それが果たすべき「機能」とそのためにかける「コスト」との関係で把握し、 システム化された手順によって「価値」の向上を図る手法</a:t>
                      </a:r>
                      <a:endParaRPr lang="ja-JP" altLang="en-US" sz="1100" b="0" i="0" u="none" strike="noStrike" dirty="0">
                        <a:solidFill>
                          <a:schemeClr val="tx1"/>
                        </a:solidFill>
                        <a:effectLst/>
                        <a:latin typeface="游ゴシック" panose="020B0400000000000000" pitchFamily="50" charset="-128"/>
                        <a:ea typeface="+mn-ea"/>
                      </a:endParaRPr>
                    </a:p>
                  </a:txBody>
                  <a:tcPr marL="9525" marR="9525" marT="9525" marB="0" anchor="ctr"/>
                </a:tc>
                <a:extLst>
                  <a:ext uri="{0D108BD9-81ED-4DB2-BD59-A6C34878D82A}">
                    <a16:rowId xmlns:a16="http://schemas.microsoft.com/office/drawing/2014/main" val="920412176"/>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ビジネスモデル俯瞰図</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「事業を俯瞰」して収益の仕組み・商流・資金等の流れを「見える化」する図表</a:t>
                      </a:r>
                    </a:p>
                  </a:txBody>
                  <a:tcPr marL="9525" marR="9525" marT="9525" marB="0" anchor="ctr"/>
                </a:tc>
                <a:extLst>
                  <a:ext uri="{0D108BD9-81ED-4DB2-BD59-A6C34878D82A}">
                    <a16:rowId xmlns:a16="http://schemas.microsoft.com/office/drawing/2014/main" val="3630273333"/>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法的整理</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法的な倒産手続きを用いて、債務の整理を行うこと</a:t>
                      </a:r>
                    </a:p>
                  </a:txBody>
                  <a:tcPr marL="9525" marR="9525" marT="9525" marB="0" anchor="ctr"/>
                </a:tc>
                <a:extLst>
                  <a:ext uri="{0D108BD9-81ED-4DB2-BD59-A6C34878D82A}">
                    <a16:rowId xmlns:a16="http://schemas.microsoft.com/office/drawing/2014/main" val="624073555"/>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ポスコロ事業</a:t>
                      </a:r>
                      <a:endParaRPr lang="zh-CN"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1100" b="0" i="0" u="none" strike="noStrike" dirty="0">
                          <a:solidFill>
                            <a:schemeClr val="tx1"/>
                          </a:solidFill>
                          <a:effectLst/>
                          <a:latin typeface="游ゴシック" panose="020B0400000000000000" pitchFamily="50" charset="-128"/>
                          <a:ea typeface="游ゴシック" panose="020B0400000000000000" pitchFamily="50" charset="-128"/>
                        </a:rPr>
                        <a:t>早期経営改善計画策定支援事業</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」（通称：ポストコロナ持続的発展計画事業）の略称</a:t>
                      </a:r>
                    </a:p>
                  </a:txBody>
                  <a:tcPr marL="9525" marR="9525" marT="9525" marB="0" anchor="ctr"/>
                </a:tc>
                <a:extLst>
                  <a:ext uri="{0D108BD9-81ED-4DB2-BD59-A6C34878D82A}">
                    <a16:rowId xmlns:a16="http://schemas.microsoft.com/office/drawing/2014/main" val="2916728670"/>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庸車</a:t>
                      </a:r>
                      <a:endParaRPr lang="zh-CN"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u="none" kern="1200" dirty="0">
                          <a:solidFill>
                            <a:schemeClr val="tx1"/>
                          </a:solidFill>
                          <a:effectLst/>
                          <a:latin typeface="+mn-lt"/>
                          <a:ea typeface="+mn-ea"/>
                          <a:cs typeface="+mn-cs"/>
                        </a:rPr>
                        <a:t>荷主の貨物を引き受けた運送事業者が、他の運送事業者に依頼して代わりに輸送してもらうこと</a:t>
                      </a:r>
                      <a:endPar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29052649"/>
                  </a:ext>
                </a:extLst>
              </a:tr>
              <a:tr h="524103">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405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事業</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「経営改善計画策定支援事業」の通称</a:t>
                      </a:r>
                    </a:p>
                  </a:txBody>
                  <a:tcPr marL="9525" marR="9525" marT="9525" marB="0" anchor="ctr"/>
                </a:tc>
                <a:extLst>
                  <a:ext uri="{0D108BD9-81ED-4DB2-BD59-A6C34878D82A}">
                    <a16:rowId xmlns:a16="http://schemas.microsoft.com/office/drawing/2014/main" val="3852743213"/>
                  </a:ext>
                </a:extLst>
              </a:tr>
              <a:tr h="524103">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REVIC</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「株式会社地域経済活性化支援機構」の略称</a:t>
                      </a:r>
                    </a:p>
                  </a:txBody>
                  <a:tcPr marL="9525" marR="9525" marT="9525" marB="0" anchor="ctr"/>
                </a:tc>
                <a:extLst>
                  <a:ext uri="{0D108BD9-81ED-4DB2-BD59-A6C34878D82A}">
                    <a16:rowId xmlns:a16="http://schemas.microsoft.com/office/drawing/2014/main" val="2340094937"/>
                  </a:ext>
                </a:extLst>
              </a:tr>
            </a:tbl>
          </a:graphicData>
        </a:graphic>
      </p:graphicFrame>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79</a:t>
            </a:fld>
            <a:endParaRPr kumimoji="1" lang="ja-JP" altLang="en-US"/>
          </a:p>
        </p:txBody>
      </p:sp>
      <p:cxnSp>
        <p:nvCxnSpPr>
          <p:cNvPr id="7" name="直線コネクタ 6">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1591358-06F4-48AA-B482-626AABC335E6}"/>
              </a:ext>
            </a:extLst>
          </p:cNvPr>
          <p:cNvSpPr txBox="1"/>
          <p:nvPr/>
        </p:nvSpPr>
        <p:spPr>
          <a:xfrm>
            <a:off x="131553" y="67735"/>
            <a:ext cx="6448425" cy="492443"/>
          </a:xfrm>
          <a:prstGeom prst="rect">
            <a:avLst/>
          </a:prstGeom>
          <a:noFill/>
        </p:spPr>
        <p:txBody>
          <a:bodyPr wrap="square" rtlCol="0">
            <a:spAutoFit/>
          </a:bodyPr>
          <a:lstStyle/>
          <a:p>
            <a:r>
              <a:rPr kumimoji="1" lang="ja-JP" altLang="en-US" sz="2600" b="1" u="sng" dirty="0">
                <a:latin typeface="+mn-ea"/>
              </a:rPr>
              <a:t>本書における用語集　その２  </a:t>
            </a:r>
            <a:endParaRPr kumimoji="1" lang="ja-JP" altLang="en-US" b="1" u="sng" dirty="0">
              <a:latin typeface="+mn-ea"/>
            </a:endParaRPr>
          </a:p>
        </p:txBody>
      </p:sp>
      <p:sp>
        <p:nvSpPr>
          <p:cNvPr id="8" name="テキスト ボックス 7">
            <a:extLst>
              <a:ext uri="{FF2B5EF4-FFF2-40B4-BE49-F238E27FC236}">
                <a16:creationId xmlns:a16="http://schemas.microsoft.com/office/drawing/2014/main" id="{53CC6BD1-4833-CE85-5625-71A98CFB49E4}"/>
              </a:ext>
            </a:extLst>
          </p:cNvPr>
          <p:cNvSpPr txBox="1"/>
          <p:nvPr/>
        </p:nvSpPr>
        <p:spPr>
          <a:xfrm>
            <a:off x="6579978" y="333767"/>
            <a:ext cx="3233022" cy="246221"/>
          </a:xfrm>
          <a:prstGeom prst="rect">
            <a:avLst/>
          </a:prstGeom>
          <a:noFill/>
        </p:spPr>
        <p:txBody>
          <a:bodyPr wrap="square" rtlCol="0">
            <a:spAutoFit/>
          </a:bodyPr>
          <a:lstStyle/>
          <a:p>
            <a:r>
              <a:rPr lang="en-US" altLang="ja-JP" sz="1000" dirty="0"/>
              <a:t>※</a:t>
            </a:r>
            <a:r>
              <a:rPr lang="ja-JP" altLang="en-US" sz="1000" dirty="0"/>
              <a:t> 本書における用語の意味等を解説したものです</a:t>
            </a:r>
            <a:endParaRPr kumimoji="1" lang="en-US" altLang="ja-JP" sz="400" dirty="0"/>
          </a:p>
        </p:txBody>
      </p:sp>
    </p:spTree>
    <p:extLst>
      <p:ext uri="{BB962C8B-B14F-4D97-AF65-F5344CB8AC3E}">
        <p14:creationId xmlns:p14="http://schemas.microsoft.com/office/powerpoint/2010/main" val="2984981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タイトル 1"/>
          <p:cNvSpPr txBox="1">
            <a:spLocks/>
          </p:cNvSpPr>
          <p:nvPr/>
        </p:nvSpPr>
        <p:spPr>
          <a:xfrm>
            <a:off x="188033" y="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600" u="sng" dirty="0"/>
              <a:t>MEMO</a:t>
            </a:r>
            <a:endParaRPr lang="ja-JP" altLang="en-US" sz="2600" u="sng" dirty="0"/>
          </a:p>
        </p:txBody>
      </p:sp>
      <p:sp>
        <p:nvSpPr>
          <p:cNvPr id="5" name="角丸四角形 4"/>
          <p:cNvSpPr/>
          <p:nvPr/>
        </p:nvSpPr>
        <p:spPr>
          <a:xfrm>
            <a:off x="585787" y="857250"/>
            <a:ext cx="8658225" cy="5443538"/>
          </a:xfrm>
          <a:prstGeom prst="roundRect">
            <a:avLst/>
          </a:prstGeom>
          <a:no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80</a:t>
            </a:fld>
            <a:endParaRPr kumimoji="1" lang="ja-JP" altLang="en-US" dirty="0"/>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3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txBox="1">
            <a:spLocks/>
          </p:cNvSpPr>
          <p:nvPr/>
        </p:nvSpPr>
        <p:spPr>
          <a:xfrm>
            <a:off x="2260772" y="5741106"/>
            <a:ext cx="7832688" cy="788387"/>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1400" b="1" dirty="0">
                <a:solidFill>
                  <a:srgbClr val="004196"/>
                </a:solidFill>
                <a:latin typeface="+mn-ea"/>
                <a:ea typeface="+mn-ea"/>
              </a:rPr>
              <a:t>金融庁の委託事業である</a:t>
            </a:r>
            <a:r>
              <a:rPr lang="en-US" altLang="ja-JP" sz="1400" b="1" dirty="0">
                <a:solidFill>
                  <a:srgbClr val="004196"/>
                </a:solidFill>
                <a:latin typeface="+mn-ea"/>
                <a:ea typeface="+mn-ea"/>
              </a:rPr>
              <a:t>『</a:t>
            </a:r>
            <a:r>
              <a:rPr lang="ja-JP" altLang="en-US" sz="1400" b="1" dirty="0">
                <a:solidFill>
                  <a:srgbClr val="004196"/>
                </a:solidFill>
                <a:latin typeface="+mn-ea"/>
                <a:ea typeface="+mn-ea"/>
              </a:rPr>
              <a:t>令和</a:t>
            </a:r>
            <a:r>
              <a:rPr lang="en-US" altLang="ja-JP" sz="1400" b="1" dirty="0">
                <a:solidFill>
                  <a:srgbClr val="004196"/>
                </a:solidFill>
                <a:latin typeface="+mn-ea"/>
                <a:ea typeface="+mn-ea"/>
              </a:rPr>
              <a:t>4</a:t>
            </a:r>
            <a:r>
              <a:rPr lang="ja-JP" altLang="en-US" sz="1400" b="1" dirty="0">
                <a:solidFill>
                  <a:srgbClr val="004196"/>
                </a:solidFill>
                <a:latin typeface="+mn-ea"/>
                <a:ea typeface="+mn-ea"/>
              </a:rPr>
              <a:t>年度「業種別の経営改善支援の効率化に向けた委託調査」</a:t>
            </a:r>
            <a:r>
              <a:rPr lang="en-US" altLang="ja-JP" sz="1400" b="1" dirty="0">
                <a:solidFill>
                  <a:srgbClr val="004196"/>
                </a:solidFill>
                <a:latin typeface="+mn-ea"/>
                <a:ea typeface="+mn-ea"/>
              </a:rPr>
              <a:t>』</a:t>
            </a:r>
          </a:p>
          <a:p>
            <a:pPr algn="ctr">
              <a:lnSpc>
                <a:spcPts val="2000"/>
              </a:lnSpc>
            </a:pPr>
            <a:r>
              <a:rPr lang="ja-JP" altLang="en-US" sz="1400" b="1" dirty="0">
                <a:solidFill>
                  <a:srgbClr val="004196"/>
                </a:solidFill>
                <a:latin typeface="+mn-ea"/>
                <a:ea typeface="+mn-ea"/>
              </a:rPr>
              <a:t>において、公益財団法人 日本生産性本部が作成したものです。</a:t>
            </a:r>
            <a:endParaRPr lang="en-US" altLang="ja-JP" sz="1400" b="1" dirty="0">
              <a:solidFill>
                <a:srgbClr val="004196"/>
              </a:solidFill>
              <a:latin typeface="+mn-ea"/>
              <a:ea typeface="+mn-ea"/>
            </a:endParaRPr>
          </a:p>
        </p:txBody>
      </p:sp>
    </p:spTree>
    <p:extLst>
      <p:ext uri="{BB962C8B-B14F-4D97-AF65-F5344CB8AC3E}">
        <p14:creationId xmlns:p14="http://schemas.microsoft.com/office/powerpoint/2010/main" val="18153148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448232" y="5833908"/>
            <a:ext cx="7457768" cy="80931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a:solidFill>
                  <a:srgbClr val="004196"/>
                </a:solidFill>
                <a:latin typeface="+mn-ea"/>
                <a:ea typeface="+mn-ea"/>
              </a:rPr>
              <a:t>　</a:t>
            </a:r>
            <a:endParaRPr lang="ja-JP" altLang="en-US" sz="2400" b="1">
              <a:solidFill>
                <a:srgbClr val="004196"/>
              </a:solidFill>
              <a:latin typeface="+mn-ea"/>
              <a:ea typeface="+mn-ea"/>
            </a:endParaRPr>
          </a:p>
        </p:txBody>
      </p:sp>
      <p:sp>
        <p:nvSpPr>
          <p:cNvPr id="11" name="タイトル 4"/>
          <p:cNvSpPr txBox="1">
            <a:spLocks/>
          </p:cNvSpPr>
          <p:nvPr/>
        </p:nvSpPr>
        <p:spPr>
          <a:xfrm>
            <a:off x="2448232" y="5889325"/>
            <a:ext cx="7457768" cy="349243"/>
          </a:xfrm>
          <a:prstGeom prst="rect">
            <a:avLst/>
          </a:prstGeom>
        </p:spPr>
        <p:txBody>
          <a:bodyPr>
            <a:normAutofit fontScale="25000" lnSpcReduction="20000"/>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endParaRPr lang="ja-JP" altLang="en-US" sz="2400" b="1">
              <a:solidFill>
                <a:srgbClr val="004196"/>
              </a:solidFill>
              <a:latin typeface="+mn-ea"/>
              <a:ea typeface="+mn-ea"/>
            </a:endParaRPr>
          </a:p>
        </p:txBody>
      </p:sp>
      <p:sp>
        <p:nvSpPr>
          <p:cNvPr id="8" name="タイトル 4"/>
          <p:cNvSpPr txBox="1">
            <a:spLocks/>
          </p:cNvSpPr>
          <p:nvPr/>
        </p:nvSpPr>
        <p:spPr>
          <a:xfrm>
            <a:off x="2448233" y="2162064"/>
            <a:ext cx="7457767" cy="1563700"/>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4000" b="1">
                <a:solidFill>
                  <a:srgbClr val="004196"/>
                </a:solidFill>
                <a:latin typeface="+mn-ea"/>
                <a:ea typeface="+mn-ea"/>
              </a:rPr>
              <a:t>『</a:t>
            </a:r>
            <a:r>
              <a:rPr lang="ja-JP" altLang="en-US" sz="4000" b="1">
                <a:solidFill>
                  <a:srgbClr val="004196"/>
                </a:solidFill>
                <a:latin typeface="+mn-ea"/>
                <a:ea typeface="+mn-ea"/>
              </a:rPr>
              <a:t>業種別支援の着眼点</a:t>
            </a:r>
            <a:r>
              <a:rPr lang="en-US" altLang="ja-JP" sz="4000" b="1">
                <a:solidFill>
                  <a:srgbClr val="004196"/>
                </a:solidFill>
                <a:latin typeface="+mn-ea"/>
                <a:ea typeface="+mn-ea"/>
              </a:rPr>
              <a:t>』</a:t>
            </a:r>
            <a:endParaRPr lang="en-US" altLang="ja-JP" sz="3200" b="1">
              <a:solidFill>
                <a:srgbClr val="004196"/>
              </a:solidFill>
              <a:latin typeface="+mn-ea"/>
              <a:ea typeface="+mn-ea"/>
            </a:endParaRPr>
          </a:p>
        </p:txBody>
      </p:sp>
      <p:sp>
        <p:nvSpPr>
          <p:cNvPr id="10" name="タイトル 4"/>
          <p:cNvSpPr txBox="1">
            <a:spLocks/>
          </p:cNvSpPr>
          <p:nvPr/>
        </p:nvSpPr>
        <p:spPr>
          <a:xfrm>
            <a:off x="2448232" y="2622139"/>
            <a:ext cx="7457768" cy="1356087"/>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a:solidFill>
                  <a:srgbClr val="004196"/>
                </a:solidFill>
                <a:latin typeface="+mn-ea"/>
                <a:ea typeface="+mn-ea"/>
              </a:rPr>
              <a:t>　</a:t>
            </a:r>
            <a:r>
              <a:rPr lang="en-US" altLang="ja-JP" sz="2400" b="1">
                <a:solidFill>
                  <a:srgbClr val="004196"/>
                </a:solidFill>
                <a:latin typeface="+mn-ea"/>
                <a:ea typeface="+mn-ea"/>
              </a:rPr>
              <a:t>2024</a:t>
            </a:r>
            <a:r>
              <a:rPr lang="ja-JP" altLang="en-US" sz="2400" b="1">
                <a:solidFill>
                  <a:srgbClr val="004196"/>
                </a:solidFill>
                <a:latin typeface="+mn-ea"/>
                <a:ea typeface="+mn-ea"/>
              </a:rPr>
              <a:t>（令和６）年３月（追加）</a:t>
            </a:r>
            <a:endParaRPr lang="ja-JP" altLang="en-US" sz="2800" b="1">
              <a:solidFill>
                <a:srgbClr val="004196"/>
              </a:solidFill>
              <a:latin typeface="+mn-ea"/>
              <a:ea typeface="+mn-ea"/>
            </a:endParaRPr>
          </a:p>
        </p:txBody>
      </p:sp>
      <p:sp>
        <p:nvSpPr>
          <p:cNvPr id="14" name="タイトル 4"/>
          <p:cNvSpPr txBox="1">
            <a:spLocks/>
          </p:cNvSpPr>
          <p:nvPr/>
        </p:nvSpPr>
        <p:spPr>
          <a:xfrm>
            <a:off x="4114801" y="6141787"/>
            <a:ext cx="5719155" cy="598222"/>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000"/>
              </a:lnSpc>
            </a:pPr>
            <a:r>
              <a:rPr lang="ja-JP" altLang="en-US" sz="1200" b="1">
                <a:solidFill>
                  <a:srgbClr val="004196"/>
                </a:solidFill>
                <a:latin typeface="+mn-ea"/>
                <a:ea typeface="+mn-ea"/>
              </a:rPr>
              <a:t>金融庁の委託事業である</a:t>
            </a:r>
            <a:r>
              <a:rPr lang="en-US" altLang="ja-JP" sz="1200" b="1">
                <a:solidFill>
                  <a:srgbClr val="004196"/>
                </a:solidFill>
                <a:latin typeface="+mn-ea"/>
                <a:ea typeface="+mn-ea"/>
              </a:rPr>
              <a:t>『</a:t>
            </a:r>
            <a:r>
              <a:rPr lang="ja-JP" altLang="en-US" sz="1200" b="1">
                <a:solidFill>
                  <a:srgbClr val="004196"/>
                </a:solidFill>
                <a:latin typeface="+mn-ea"/>
                <a:ea typeface="+mn-ea"/>
              </a:rPr>
              <a:t>令和</a:t>
            </a:r>
            <a:r>
              <a:rPr lang="en-US" altLang="ja-JP" sz="1200" b="1">
                <a:solidFill>
                  <a:srgbClr val="004196"/>
                </a:solidFill>
                <a:latin typeface="+mn-ea"/>
                <a:ea typeface="+mn-ea"/>
              </a:rPr>
              <a:t>5</a:t>
            </a:r>
            <a:r>
              <a:rPr lang="ja-JP" altLang="en-US" sz="1200" b="1">
                <a:solidFill>
                  <a:srgbClr val="004196"/>
                </a:solidFill>
                <a:latin typeface="+mn-ea"/>
                <a:ea typeface="+mn-ea"/>
              </a:rPr>
              <a:t>年度「業種別支援の着眼点の拡充や普及促進に向けた委託事業」</a:t>
            </a:r>
            <a:r>
              <a:rPr lang="en-US" altLang="ja-JP" sz="1200" b="1">
                <a:solidFill>
                  <a:srgbClr val="004196"/>
                </a:solidFill>
                <a:latin typeface="+mn-ea"/>
                <a:ea typeface="+mn-ea"/>
              </a:rPr>
              <a:t>』</a:t>
            </a:r>
            <a:r>
              <a:rPr lang="ja-JP" altLang="en-US" sz="1200" b="1">
                <a:solidFill>
                  <a:srgbClr val="004196"/>
                </a:solidFill>
                <a:latin typeface="+mn-ea"/>
                <a:ea typeface="+mn-ea"/>
              </a:rPr>
              <a:t>において、メディアラグ株式会社が作成したものです。</a:t>
            </a:r>
            <a:endParaRPr lang="en-US" altLang="ja-JP" sz="1400" b="1">
              <a:solidFill>
                <a:srgbClr val="004196"/>
              </a:solidFill>
              <a:latin typeface="+mn-ea"/>
              <a:ea typeface="+mn-ea"/>
            </a:endParaRPr>
          </a:p>
        </p:txBody>
      </p:sp>
    </p:spTree>
    <p:extLst>
      <p:ext uri="{BB962C8B-B14F-4D97-AF65-F5344CB8AC3E}">
        <p14:creationId xmlns:p14="http://schemas.microsoft.com/office/powerpoint/2010/main" val="25515466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79106" y="310297"/>
            <a:ext cx="1421985" cy="523220"/>
          </a:xfrm>
          <a:prstGeom prst="rect">
            <a:avLst/>
          </a:prstGeom>
          <a:noFill/>
        </p:spPr>
        <p:txBody>
          <a:bodyPr wrap="square" rtlCol="0">
            <a:spAutoFit/>
          </a:bodyPr>
          <a:lstStyle/>
          <a:p>
            <a:r>
              <a:rPr kumimoji="1" lang="ja-JP" altLang="en-US" sz="2800" b="1">
                <a:solidFill>
                  <a:srgbClr val="004196"/>
                </a:solidFill>
              </a:rPr>
              <a:t>目　次</a:t>
            </a:r>
          </a:p>
        </p:txBody>
      </p:sp>
      <p:graphicFrame>
        <p:nvGraphicFramePr>
          <p:cNvPr id="5" name="表 4"/>
          <p:cNvGraphicFramePr>
            <a:graphicFrameLocks noGrp="1"/>
          </p:cNvGraphicFramePr>
          <p:nvPr/>
        </p:nvGraphicFramePr>
        <p:xfrm>
          <a:off x="3064607" y="1388114"/>
          <a:ext cx="6102063" cy="2665721"/>
        </p:xfrm>
        <a:graphic>
          <a:graphicData uri="http://schemas.openxmlformats.org/drawingml/2006/table">
            <a:tbl>
              <a:tblPr firstRow="1" bandRow="1">
                <a:tableStyleId>{2D5ABB26-0587-4C30-8999-92F81FD0307C}</a:tableStyleId>
              </a:tblPr>
              <a:tblGrid>
                <a:gridCol w="4567939">
                  <a:extLst>
                    <a:ext uri="{9D8B030D-6E8A-4147-A177-3AD203B41FA5}">
                      <a16:colId xmlns:a16="http://schemas.microsoft.com/office/drawing/2014/main" val="2523768396"/>
                    </a:ext>
                  </a:extLst>
                </a:gridCol>
                <a:gridCol w="649953">
                  <a:extLst>
                    <a:ext uri="{9D8B030D-6E8A-4147-A177-3AD203B41FA5}">
                      <a16:colId xmlns:a16="http://schemas.microsoft.com/office/drawing/2014/main" val="1430394532"/>
                    </a:ext>
                  </a:extLst>
                </a:gridCol>
                <a:gridCol w="884171">
                  <a:extLst>
                    <a:ext uri="{9D8B030D-6E8A-4147-A177-3AD203B41FA5}">
                      <a16:colId xmlns:a16="http://schemas.microsoft.com/office/drawing/2014/main" val="3631113602"/>
                    </a:ext>
                  </a:extLst>
                </a:gridCol>
              </a:tblGrid>
              <a:tr h="335942">
                <a:tc>
                  <a:txBody>
                    <a:bodyPr/>
                    <a:lstStyle/>
                    <a:p>
                      <a:endParaRPr kumimoji="1" lang="ja-JP" altLang="en-US" sz="2000" b="1">
                        <a:latin typeface="+mn-ea"/>
                        <a:ea typeface="+mn-ea"/>
                      </a:endParaRPr>
                    </a:p>
                  </a:txBody>
                  <a:tcPr anchor="ctr"/>
                </a:tc>
                <a:tc>
                  <a:txBody>
                    <a:bodyPr/>
                    <a:lstStyle/>
                    <a:p>
                      <a:endParaRPr kumimoji="1" lang="ja-JP" altLang="en-US" sz="1000" b="1">
                        <a:latin typeface="+mn-ea"/>
                        <a:ea typeface="+mn-ea"/>
                      </a:endParaRPr>
                    </a:p>
                  </a:txBody>
                  <a:tcPr anchor="ctr"/>
                </a:tc>
                <a:tc>
                  <a:txBody>
                    <a:bodyPr/>
                    <a:lstStyle/>
                    <a:p>
                      <a:pPr algn="ctr"/>
                      <a:endParaRPr kumimoji="1" lang="ja-JP" altLang="en-US" sz="2000" b="1">
                        <a:solidFill>
                          <a:srgbClr val="004196"/>
                        </a:solidFill>
                        <a:latin typeface="+mn-ea"/>
                        <a:ea typeface="+mn-ea"/>
                      </a:endParaRPr>
                    </a:p>
                  </a:txBody>
                  <a:tcPr anchor="ctr"/>
                </a:tc>
                <a:extLst>
                  <a:ext uri="{0D108BD9-81ED-4DB2-BD59-A6C34878D82A}">
                    <a16:rowId xmlns:a16="http://schemas.microsoft.com/office/drawing/2014/main" val="2420800797"/>
                  </a:ext>
                </a:extLst>
              </a:tr>
              <a:tr h="335942">
                <a:tc>
                  <a:txBody>
                    <a:bodyPr/>
                    <a:lstStyle/>
                    <a:p>
                      <a:r>
                        <a:rPr kumimoji="1" lang="ja-JP" altLang="en-US" sz="2000" b="1">
                          <a:latin typeface="+mn-ea"/>
                          <a:ea typeface="+mn-ea"/>
                        </a:rPr>
                        <a:t>８　製造業</a:t>
                      </a:r>
                    </a:p>
                  </a:txBody>
                  <a:tcPr anchor="ctr"/>
                </a:tc>
                <a:tc>
                  <a:txBody>
                    <a:bodyPr/>
                    <a:lstStyle/>
                    <a:p>
                      <a:r>
                        <a:rPr kumimoji="1" lang="ja-JP" altLang="en-US" sz="1000" b="1">
                          <a:latin typeface="+mn-ea"/>
                          <a:ea typeface="+mn-ea"/>
                        </a:rPr>
                        <a:t>・・・</a:t>
                      </a:r>
                    </a:p>
                  </a:txBody>
                  <a:tcPr anchor="ctr"/>
                </a:tc>
                <a:tc>
                  <a:txBody>
                    <a:bodyPr/>
                    <a:lstStyle/>
                    <a:p>
                      <a:pPr algn="ctr"/>
                      <a:r>
                        <a:rPr kumimoji="1" lang="ja-JP" altLang="en-US" sz="2000" b="1">
                          <a:solidFill>
                            <a:srgbClr val="004196"/>
                          </a:solidFill>
                          <a:latin typeface="+mn-ea"/>
                          <a:ea typeface="+mn-ea"/>
                        </a:rPr>
                        <a:t>２</a:t>
                      </a:r>
                    </a:p>
                  </a:txBody>
                  <a:tcPr anchor="ctr"/>
                </a:tc>
                <a:extLst>
                  <a:ext uri="{0D108BD9-81ED-4DB2-BD59-A6C34878D82A}">
                    <a16:rowId xmlns:a16="http://schemas.microsoft.com/office/drawing/2014/main" val="2447374611"/>
                  </a:ext>
                </a:extLst>
              </a:tr>
              <a:tr h="335942">
                <a:tc>
                  <a:txBody>
                    <a:bodyPr/>
                    <a:lstStyle/>
                    <a:p>
                      <a:r>
                        <a:rPr kumimoji="1" lang="ja-JP" altLang="en-US" sz="2000" b="1">
                          <a:latin typeface="+mn-ea"/>
                          <a:ea typeface="+mn-ea"/>
                        </a:rPr>
                        <a:t>９　サービス業</a:t>
                      </a:r>
                    </a:p>
                  </a:txBody>
                  <a:tcPr anchor="ctr"/>
                </a:tc>
                <a:tc>
                  <a:txBody>
                    <a:bodyPr/>
                    <a:lstStyle/>
                    <a:p>
                      <a:r>
                        <a:rPr kumimoji="1" lang="ja-JP" altLang="en-US" sz="1000" b="1">
                          <a:latin typeface="+mn-ea"/>
                          <a:ea typeface="+mn-ea"/>
                        </a:rPr>
                        <a:t>・・・</a:t>
                      </a:r>
                    </a:p>
                  </a:txBody>
                  <a:tcPr anchor="ctr"/>
                </a:tc>
                <a:tc>
                  <a:txBody>
                    <a:bodyPr/>
                    <a:lstStyle/>
                    <a:p>
                      <a:pPr algn="ctr"/>
                      <a:r>
                        <a:rPr kumimoji="1" lang="en-US" altLang="ja-JP" sz="2000" b="1">
                          <a:solidFill>
                            <a:srgbClr val="004196"/>
                          </a:solidFill>
                          <a:latin typeface="+mn-ea"/>
                          <a:ea typeface="+mn-ea"/>
                        </a:rPr>
                        <a:t>15</a:t>
                      </a:r>
                      <a:endParaRPr kumimoji="1" lang="ja-JP" altLang="en-US" sz="2000" b="1">
                        <a:solidFill>
                          <a:srgbClr val="004196"/>
                        </a:solidFill>
                        <a:latin typeface="+mn-ea"/>
                        <a:ea typeface="+mn-ea"/>
                      </a:endParaRPr>
                    </a:p>
                  </a:txBody>
                  <a:tcPr anchor="ctr"/>
                </a:tc>
                <a:extLst>
                  <a:ext uri="{0D108BD9-81ED-4DB2-BD59-A6C34878D82A}">
                    <a16:rowId xmlns:a16="http://schemas.microsoft.com/office/drawing/2014/main" val="3539484228"/>
                  </a:ext>
                </a:extLst>
              </a:tr>
              <a:tr h="335942">
                <a:tc>
                  <a:txBody>
                    <a:bodyPr/>
                    <a:lstStyle/>
                    <a:p>
                      <a:r>
                        <a:rPr kumimoji="1" lang="en-US" altLang="ja-JP" sz="2000" b="1">
                          <a:latin typeface="+mn-ea"/>
                          <a:ea typeface="+mn-ea"/>
                        </a:rPr>
                        <a:t>10</a:t>
                      </a:r>
                      <a:r>
                        <a:rPr kumimoji="1" lang="ja-JP" altLang="en-US" sz="2000" b="1">
                          <a:latin typeface="+mn-ea"/>
                          <a:ea typeface="+mn-ea"/>
                        </a:rPr>
                        <a:t>　医療業</a:t>
                      </a:r>
                      <a:r>
                        <a:rPr kumimoji="1" lang="ja-JP" altLang="en-US" sz="1400" b="1">
                          <a:latin typeface="+mn-ea"/>
                          <a:ea typeface="+mn-ea"/>
                        </a:rPr>
                        <a:t>（小規模クリニック）</a:t>
                      </a:r>
                    </a:p>
                  </a:txBody>
                  <a:tcPr anchor="ctr"/>
                </a:tc>
                <a:tc>
                  <a:txBody>
                    <a:bodyPr/>
                    <a:lstStyle/>
                    <a:p>
                      <a:r>
                        <a:rPr kumimoji="1" lang="ja-JP" altLang="en-US" sz="1000" b="1">
                          <a:latin typeface="+mn-ea"/>
                          <a:ea typeface="+mn-ea"/>
                        </a:rPr>
                        <a:t>・・・</a:t>
                      </a:r>
                    </a:p>
                  </a:txBody>
                  <a:tcPr anchor="ctr"/>
                </a:tc>
                <a:tc>
                  <a:txBody>
                    <a:bodyPr/>
                    <a:lstStyle/>
                    <a:p>
                      <a:pPr algn="ctr"/>
                      <a:r>
                        <a:rPr kumimoji="1" lang="en-US" altLang="ja-JP" sz="2000" b="1">
                          <a:solidFill>
                            <a:srgbClr val="004196"/>
                          </a:solidFill>
                          <a:latin typeface="+mn-ea"/>
                          <a:ea typeface="+mn-ea"/>
                        </a:rPr>
                        <a:t>22</a:t>
                      </a:r>
                      <a:endParaRPr kumimoji="1" lang="ja-JP" altLang="en-US" sz="2000" b="1">
                        <a:solidFill>
                          <a:srgbClr val="004196"/>
                        </a:solidFill>
                        <a:latin typeface="+mn-ea"/>
                        <a:ea typeface="+mn-ea"/>
                      </a:endParaRPr>
                    </a:p>
                  </a:txBody>
                  <a:tcPr anchor="ctr"/>
                </a:tc>
                <a:extLst>
                  <a:ext uri="{0D108BD9-81ED-4DB2-BD59-A6C34878D82A}">
                    <a16:rowId xmlns:a16="http://schemas.microsoft.com/office/drawing/2014/main" val="923623932"/>
                  </a:ext>
                </a:extLst>
              </a:tr>
              <a:tr h="288281">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endParaRPr kumimoji="1" lang="ja-JP" altLang="en-US" sz="800" b="1">
                        <a:latin typeface="+mn-ea"/>
                        <a:ea typeface="+mn-ea"/>
                      </a:endParaRPr>
                    </a:p>
                  </a:txBody>
                  <a:tcPr anchor="ctr"/>
                </a:tc>
                <a:tc>
                  <a:txBody>
                    <a:bodyPr/>
                    <a:lstStyle/>
                    <a:p>
                      <a:endParaRPr kumimoji="1" lang="ja-JP" altLang="en-US" sz="300" b="1">
                        <a:latin typeface="+mn-ea"/>
                        <a:ea typeface="+mn-ea"/>
                      </a:endParaRPr>
                    </a:p>
                  </a:txBody>
                  <a:tcPr anchor="ctr"/>
                </a:tc>
                <a:tc>
                  <a:txBody>
                    <a:bodyPr/>
                    <a:lstStyle/>
                    <a:p>
                      <a:pPr algn="ctr"/>
                      <a:endParaRPr kumimoji="1" lang="ja-JP" altLang="en-US" sz="1000" b="1">
                        <a:solidFill>
                          <a:srgbClr val="004196"/>
                        </a:solidFill>
                        <a:latin typeface="+mn-ea"/>
                        <a:ea typeface="+mn-ea"/>
                      </a:endParaRPr>
                    </a:p>
                  </a:txBody>
                  <a:tcPr anchor="ctr"/>
                </a:tc>
                <a:extLst>
                  <a:ext uri="{0D108BD9-81ED-4DB2-BD59-A6C34878D82A}">
                    <a16:rowId xmlns:a16="http://schemas.microsoft.com/office/drawing/2014/main" val="3543247057"/>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a:latin typeface="+mn-ea"/>
                          <a:ea typeface="+mn-ea"/>
                        </a:rPr>
                        <a:t>別冊　教えて、ノウハウ先生</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mn-ea"/>
                          <a:ea typeface="+mn-ea"/>
                        </a:rPr>
                        <a:t>・・・</a:t>
                      </a:r>
                    </a:p>
                  </a:txBody>
                  <a:tcPr anchor="ctr"/>
                </a:tc>
                <a:tc>
                  <a:txBody>
                    <a:bodyPr/>
                    <a:lstStyle/>
                    <a:p>
                      <a:pPr algn="ctr"/>
                      <a:r>
                        <a:rPr kumimoji="1" lang="en-US" altLang="ja-JP" sz="2000" b="1">
                          <a:solidFill>
                            <a:srgbClr val="004196"/>
                          </a:solidFill>
                          <a:latin typeface="+mn-ea"/>
                          <a:ea typeface="+mn-ea"/>
                        </a:rPr>
                        <a:t>30</a:t>
                      </a:r>
                      <a:endParaRPr kumimoji="1" lang="ja-JP" altLang="en-US" sz="2000" b="1">
                        <a:solidFill>
                          <a:srgbClr val="004196"/>
                        </a:solidFill>
                        <a:latin typeface="+mn-ea"/>
                        <a:ea typeface="+mn-ea"/>
                      </a:endParaRPr>
                    </a:p>
                  </a:txBody>
                  <a:tcPr anchor="ctr"/>
                </a:tc>
                <a:extLst>
                  <a:ext uri="{0D108BD9-81ED-4DB2-BD59-A6C34878D82A}">
                    <a16:rowId xmlns:a16="http://schemas.microsoft.com/office/drawing/2014/main" val="1862541688"/>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a:latin typeface="+mn-ea"/>
                          <a:ea typeface="+mn-ea"/>
                        </a:rPr>
                        <a:t>付録　本書における用語集</a:t>
                      </a:r>
                    </a:p>
                  </a:txBody>
                  <a:tcPr anchor="ctr"/>
                </a:tc>
                <a:tc>
                  <a:txBody>
                    <a:bodyPr/>
                    <a:lstStyle/>
                    <a:p>
                      <a:r>
                        <a:rPr kumimoji="1" lang="ja-JP" altLang="en-US" sz="1000" b="1">
                          <a:latin typeface="+mn-ea"/>
                          <a:ea typeface="+mn-ea"/>
                        </a:rPr>
                        <a:t>・・・</a:t>
                      </a:r>
                    </a:p>
                  </a:txBody>
                  <a:tcPr anchor="ctr"/>
                </a:tc>
                <a:tc>
                  <a:txBody>
                    <a:bodyPr/>
                    <a:lstStyle/>
                    <a:p>
                      <a:pPr algn="ctr"/>
                      <a:r>
                        <a:rPr kumimoji="1" lang="en-US" altLang="ja-JP" sz="2000" b="1" dirty="0">
                          <a:solidFill>
                            <a:srgbClr val="004196"/>
                          </a:solidFill>
                          <a:latin typeface="+mn-ea"/>
                          <a:ea typeface="+mn-ea"/>
                        </a:rPr>
                        <a:t>32</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880942833"/>
                  </a:ext>
                </a:extLst>
              </a:tr>
            </a:tbl>
          </a:graphicData>
        </a:graphic>
      </p:graphicFrame>
      <p:sp>
        <p:nvSpPr>
          <p:cNvPr id="8" name="スライド番号プレースホルダー 1"/>
          <p:cNvSpPr>
            <a:spLocks noGrp="1"/>
          </p:cNvSpPr>
          <p:nvPr>
            <p:ph type="sldNum" sz="quarter" idx="12"/>
          </p:nvPr>
        </p:nvSpPr>
        <p:spPr>
          <a:xfrm>
            <a:off x="9418320" y="6563360"/>
            <a:ext cx="487680" cy="294640"/>
          </a:xfrm>
        </p:spPr>
        <p:txBody>
          <a:bodyPr/>
          <a:lstStyle/>
          <a:p>
            <a:r>
              <a:rPr kumimoji="1" lang="en-US" altLang="ja-JP" dirty="0"/>
              <a:t>1</a:t>
            </a:r>
          </a:p>
        </p:txBody>
      </p:sp>
    </p:spTree>
    <p:extLst>
      <p:ext uri="{BB962C8B-B14F-4D97-AF65-F5344CB8AC3E}">
        <p14:creationId xmlns:p14="http://schemas.microsoft.com/office/powerpoint/2010/main" val="18177940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８　製造業</a:t>
            </a:r>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endParaRPr lang="ja-JP" altLang="en-US" sz="2400"/>
          </a:p>
        </p:txBody>
      </p:sp>
      <p:sp>
        <p:nvSpPr>
          <p:cNvPr id="11" name="正方形/長方形 10"/>
          <p:cNvSpPr/>
          <p:nvPr/>
        </p:nvSpPr>
        <p:spPr>
          <a:xfrm>
            <a:off x="329692" y="3364165"/>
            <a:ext cx="5626969" cy="1015663"/>
          </a:xfrm>
          <a:prstGeom prst="rect">
            <a:avLst/>
          </a:prstGeom>
        </p:spPr>
        <p:txBody>
          <a:bodyPr wrap="square">
            <a:spAutoFit/>
          </a:bodyPr>
          <a:lstStyle/>
          <a:p>
            <a:r>
              <a:rPr kumimoji="1" lang="ja-JP" altLang="en-US" sz="1200">
                <a:latin typeface="游ゴシック" panose="020B0400000000000000" pitchFamily="50" charset="-128"/>
              </a:rPr>
              <a:t>　業種別に事業者支援の「入口」となりうるポイントにフォーカスしています。　　　また、事業者支援の実務家の方々の知見・ノウハウを取りまとめたものであり、　　実務者の主観的な表現等を含みます。</a:t>
            </a:r>
            <a:endParaRPr kumimoji="1" lang="en-US" altLang="ja-JP" sz="1200">
              <a:latin typeface="游ゴシック" panose="020B0400000000000000" pitchFamily="50" charset="-128"/>
            </a:endParaRPr>
          </a:p>
          <a:p>
            <a:r>
              <a:rPr kumimoji="1" lang="ja-JP" altLang="en-US" sz="120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4" name="スライド番号プレースホルダー 1">
            <a:extLst>
              <a:ext uri="{FF2B5EF4-FFF2-40B4-BE49-F238E27FC236}">
                <a16:creationId xmlns:a16="http://schemas.microsoft.com/office/drawing/2014/main" id="{67CEA170-38CC-404D-4056-DD2305856801}"/>
              </a:ext>
            </a:extLst>
          </p:cNvPr>
          <p:cNvSpPr txBox="1">
            <a:spLocks/>
          </p:cNvSpPr>
          <p:nvPr/>
        </p:nvSpPr>
        <p:spPr>
          <a:xfrm>
            <a:off x="9418638" y="6518668"/>
            <a:ext cx="487362" cy="3635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2</a:t>
            </a:r>
            <a:endParaRPr kumimoji="1" lang="ja-JP" altLang="en-US" dirty="0"/>
          </a:p>
        </p:txBody>
      </p:sp>
    </p:spTree>
    <p:extLst>
      <p:ext uri="{BB962C8B-B14F-4D97-AF65-F5344CB8AC3E}">
        <p14:creationId xmlns:p14="http://schemas.microsoft.com/office/powerpoint/2010/main" val="7464242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69068A97-50FD-44A1-A988-0B3D3EFD7DA7}"/>
              </a:ext>
            </a:extLst>
          </p:cNvPr>
          <p:cNvGrpSpPr/>
          <p:nvPr/>
        </p:nvGrpSpPr>
        <p:grpSpPr>
          <a:xfrm>
            <a:off x="295274" y="1317524"/>
            <a:ext cx="1162051" cy="885825"/>
            <a:chOff x="295274" y="1523999"/>
            <a:chExt cx="1162051"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3154534"/>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5125171"/>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2075" y="1465845"/>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売上総利益</a:t>
            </a:r>
            <a:endParaRPr kumimoji="1" lang="en-US" altLang="ja-JP" sz="1400" b="1">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171450" y="2261565"/>
            <a:ext cx="9467850" cy="707886"/>
          </a:xfrm>
          <a:prstGeom prst="rect">
            <a:avLst/>
          </a:prstGeom>
          <a:noFill/>
        </p:spPr>
        <p:txBody>
          <a:bodyPr wrap="square" rtlCol="0">
            <a:spAutoFit/>
          </a:bodyPr>
          <a:lstStyle/>
          <a:p>
            <a:r>
              <a:rPr kumimoji="1" lang="ja-JP" altLang="en-US" sz="1000">
                <a:latin typeface="+mn-ea"/>
              </a:rPr>
              <a:t>　製造業は、建設業と同じで“モノ（現場）とそこから生み出した利益”が重要となる業種です。支出の大半が製造原価に関わる費用であることからも、売上総利益にまず注目します。また、特に中小規模の製造業は、大手メーカーとは異なり、技術面の研究開発や製品開発に多額の費用をかけている企業は少なく、自社の設備や人的資源を駆使して、「売上からどのくらいの“利益”を生み出すか」が、事業活動の源泉になります。「受注して何割くらい儲かるか」が会話の中心になることも多く、事前の段階で業界平均とともに把握することは重要といえます。</a:t>
            </a:r>
            <a:endParaRPr kumimoji="1" lang="en-US" altLang="ja-JP" sz="1000">
              <a:latin typeface="+mn-ea"/>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514725" y="1419679"/>
            <a:ext cx="6200775" cy="707886"/>
          </a:xfrm>
          <a:prstGeom prst="rect">
            <a:avLst/>
          </a:prstGeom>
          <a:noFill/>
        </p:spPr>
        <p:txBody>
          <a:bodyPr wrap="square" rtlCol="0">
            <a:spAutoFit/>
          </a:bodyPr>
          <a:lstStyle/>
          <a:p>
            <a:r>
              <a:rPr kumimoji="1" lang="ja-JP" altLang="en-US" sz="1000">
                <a:latin typeface="+mn-ea"/>
              </a:rPr>
              <a:t>□　同業他社の業界平均に必ず着目し確認</a:t>
            </a:r>
            <a:endParaRPr kumimoji="1" lang="en-US" altLang="ja-JP" sz="1000">
              <a:latin typeface="+mn-ea"/>
            </a:endParaRPr>
          </a:p>
          <a:p>
            <a:r>
              <a:rPr kumimoji="1" lang="ja-JP" altLang="en-US" sz="1000">
                <a:latin typeface="+mn-ea"/>
              </a:rPr>
              <a:t>□　いくつかの加工業種が売上高に混合しているような場合は、大まかに加工業種ごとの生産割合を　　</a:t>
            </a:r>
            <a:endParaRPr kumimoji="1" lang="en-US" altLang="ja-JP" sz="1000">
              <a:latin typeface="+mn-ea"/>
            </a:endParaRPr>
          </a:p>
          <a:p>
            <a:r>
              <a:rPr kumimoji="1" lang="ja-JP" altLang="en-US" sz="1000">
                <a:latin typeface="+mn-ea"/>
              </a:rPr>
              <a:t>　　ヒアリングしておき、その比率で業界平均を事前に算出しておく</a:t>
            </a:r>
            <a:endParaRPr kumimoji="1" lang="en-US" altLang="ja-JP" sz="1000">
              <a:latin typeface="+mn-ea"/>
            </a:endParaRPr>
          </a:p>
          <a:p>
            <a:r>
              <a:rPr kumimoji="1" lang="ja-JP" altLang="en-US" sz="1000">
                <a:latin typeface="+mn-ea"/>
              </a:rPr>
              <a:t>　　例：板金加工</a:t>
            </a:r>
            <a:r>
              <a:rPr kumimoji="1" lang="en-US" altLang="ja-JP" sz="1000">
                <a:latin typeface="+mn-ea"/>
              </a:rPr>
              <a:t>70</a:t>
            </a:r>
            <a:r>
              <a:rPr kumimoji="1" lang="ja-JP" altLang="en-US" sz="1000">
                <a:latin typeface="+mn-ea"/>
              </a:rPr>
              <a:t>％、塗装加工</a:t>
            </a:r>
            <a:r>
              <a:rPr kumimoji="1" lang="en-US" altLang="ja-JP" sz="1000">
                <a:latin typeface="+mn-ea"/>
              </a:rPr>
              <a:t>30</a:t>
            </a:r>
            <a:r>
              <a:rPr kumimoji="1" lang="ja-JP" altLang="en-US" sz="1000">
                <a:latin typeface="+mn-ea"/>
              </a:rPr>
              <a:t>％であれば、それぞれの業界平均を調べて、比率を算出しておく</a:t>
            </a:r>
            <a:endParaRPr kumimoji="1" lang="en-US" altLang="ja-JP" sz="1000">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297121"/>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売上原価</a:t>
            </a:r>
            <a:endParaRPr kumimoji="1" lang="en-US" altLang="ja-JP" sz="1400" b="1">
              <a:solidFill>
                <a:schemeClr val="tx1"/>
              </a:solidFill>
            </a:endParaRPr>
          </a:p>
          <a:p>
            <a:pPr algn="ctr"/>
            <a:r>
              <a:rPr kumimoji="1" lang="ja-JP" altLang="en-US" sz="1400" b="1">
                <a:solidFill>
                  <a:schemeClr val="tx1"/>
                </a:solidFill>
              </a:rPr>
              <a:t>（製造原価）</a:t>
            </a:r>
            <a:endParaRPr kumimoji="1" lang="en-US" altLang="ja-JP" sz="1400" b="1">
              <a:solidFill>
                <a:schemeClr val="tx1"/>
              </a:solidFill>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514727" y="3156878"/>
            <a:ext cx="5834064" cy="861774"/>
          </a:xfrm>
          <a:prstGeom prst="rect">
            <a:avLst/>
          </a:prstGeom>
          <a:noFill/>
        </p:spPr>
        <p:txBody>
          <a:bodyPr wrap="square" rtlCol="0">
            <a:spAutoFit/>
          </a:bodyPr>
          <a:lstStyle/>
          <a:p>
            <a:r>
              <a:rPr kumimoji="1" lang="ja-JP" altLang="en-US" sz="1000">
                <a:latin typeface="+mn-ea"/>
              </a:rPr>
              <a:t>□　材料費・労務費・外注費・経費の“割合”に着目</a:t>
            </a:r>
            <a:endParaRPr kumimoji="1" lang="en-US" altLang="ja-JP" sz="1000">
              <a:latin typeface="+mn-ea"/>
            </a:endParaRPr>
          </a:p>
          <a:p>
            <a:r>
              <a:rPr kumimoji="1" lang="ja-JP" altLang="en-US" sz="1000">
                <a:latin typeface="+mn-ea"/>
              </a:rPr>
              <a:t>□　労務費の中の従業員給与・雑給（パート向け）に着目</a:t>
            </a:r>
            <a:endParaRPr kumimoji="1" lang="en-US" altLang="ja-JP" sz="1000">
              <a:latin typeface="+mn-ea"/>
            </a:endParaRPr>
          </a:p>
          <a:p>
            <a:r>
              <a:rPr kumimoji="1" lang="ja-JP" altLang="en-US" sz="1000">
                <a:latin typeface="+mn-ea"/>
              </a:rPr>
              <a:t>□　同業他社の業界平均も押さえるが、個社ごとに受注・製造の形態で原価構成が異なるため、</a:t>
            </a:r>
            <a:endParaRPr kumimoji="1" lang="en-US" altLang="ja-JP" sz="1000">
              <a:latin typeface="+mn-ea"/>
            </a:endParaRPr>
          </a:p>
          <a:p>
            <a:r>
              <a:rPr kumimoji="1" lang="ja-JP" altLang="en-US" sz="1000">
                <a:latin typeface="+mn-ea"/>
              </a:rPr>
              <a:t>　　あくまでも参考程度に留めておく</a:t>
            </a:r>
            <a:endParaRPr kumimoji="1" lang="en-US" altLang="ja-JP" sz="1000">
              <a:latin typeface="+mn-ea"/>
            </a:endParaRPr>
          </a:p>
          <a:p>
            <a:r>
              <a:rPr kumimoji="1" lang="ja-JP" altLang="en-US" sz="1000">
                <a:latin typeface="+mn-ea"/>
              </a:rPr>
              <a:t>□　大まかな生産体制が読み取れる大切なプロセス</a:t>
            </a:r>
            <a:endParaRPr kumimoji="1" lang="en-US" altLang="ja-JP" sz="1000">
              <a:latin typeface="+mn-ea"/>
            </a:endParaRPr>
          </a:p>
        </p:txBody>
      </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171450" y="4103716"/>
            <a:ext cx="9401175" cy="861774"/>
          </a:xfrm>
          <a:prstGeom prst="rect">
            <a:avLst/>
          </a:prstGeom>
          <a:noFill/>
        </p:spPr>
        <p:txBody>
          <a:bodyPr wrap="square" rtlCol="0">
            <a:spAutoFit/>
          </a:bodyPr>
          <a:lstStyle/>
          <a:p>
            <a:r>
              <a:rPr kumimoji="1" lang="ja-JP" altLang="en-US" sz="1000" dirty="0">
                <a:latin typeface="+mn-ea"/>
              </a:rPr>
              <a:t>　売上原価（製造原価）で注目するのは、原価全体の多い少ないではなく、各費目の“割合”です。例えば、材料費や労務費が少なく、外注費の割合が大きな原価構成の場合、受注した仕事の多くは、更に細かな加工工程に分けて外注しているので、外注先とのネットワークが生産の源泉になっていると類推できます。反対に、労務費の中で“生産部門の給与や雑給”の比率が高い場合は、自社における製造や加工が中心となっていることが類推されるので、労務管理の体制整備等も着目するポイントです。また、材料費がほとんど計上されていない場合は、メーカーから材料を支給され加工のみを請け負っているなど、生産体制や事業モデルを類推できる手掛かりとなる情報が、売上原価の内訳には含まれています。</a:t>
            </a:r>
            <a:endParaRPr kumimoji="1" lang="en-US" altLang="ja-JP" sz="1000" dirty="0">
              <a:latin typeface="+mn-ea"/>
            </a:endParaRPr>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25931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固定資産台帳</a:t>
            </a:r>
            <a:endParaRPr kumimoji="1" lang="en-US" altLang="ja-JP" sz="1400" b="1">
              <a:solidFill>
                <a:schemeClr val="tx1"/>
              </a:solidFill>
            </a:endParaRPr>
          </a:p>
          <a:p>
            <a:pPr algn="ctr"/>
            <a:r>
              <a:rPr kumimoji="1" lang="ja-JP" altLang="en-US" sz="1000" b="1">
                <a:solidFill>
                  <a:schemeClr val="tx1"/>
                </a:solidFill>
              </a:rPr>
              <a:t>（含 リース資産）</a:t>
            </a:r>
            <a:endParaRPr kumimoji="1" lang="en-US" altLang="ja-JP" sz="1000" b="1">
              <a:solidFill>
                <a:schemeClr val="tx1"/>
              </a:solidFill>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514727" y="5210723"/>
            <a:ext cx="5834064" cy="707886"/>
          </a:xfrm>
          <a:prstGeom prst="rect">
            <a:avLst/>
          </a:prstGeom>
          <a:noFill/>
        </p:spPr>
        <p:txBody>
          <a:bodyPr wrap="square" rtlCol="0">
            <a:spAutoFit/>
          </a:bodyPr>
          <a:lstStyle/>
          <a:p>
            <a:r>
              <a:rPr kumimoji="1" lang="ja-JP" altLang="en-US" sz="1000">
                <a:latin typeface="+mn-ea"/>
              </a:rPr>
              <a:t>□　必ず入手し確認する（製造業・建設業・運送業では必須）</a:t>
            </a:r>
            <a:endParaRPr kumimoji="1" lang="en-US" altLang="ja-JP" sz="1000">
              <a:latin typeface="+mn-ea"/>
            </a:endParaRPr>
          </a:p>
          <a:p>
            <a:r>
              <a:rPr kumimoji="1" lang="ja-JP" altLang="en-US" sz="1000">
                <a:latin typeface="+mn-ea"/>
              </a:rPr>
              <a:t>□　建物や付属設備だけではなく、機械類に着目</a:t>
            </a:r>
            <a:endParaRPr kumimoji="1" lang="en-US" altLang="ja-JP" sz="1000">
              <a:latin typeface="+mn-ea"/>
            </a:endParaRPr>
          </a:p>
          <a:p>
            <a:r>
              <a:rPr kumimoji="1" lang="ja-JP" altLang="en-US" sz="1000">
                <a:latin typeface="+mn-ea"/>
              </a:rPr>
              <a:t>□　取得年月日にも着目</a:t>
            </a:r>
            <a:endParaRPr kumimoji="1" lang="en-US" altLang="ja-JP" sz="1000">
              <a:latin typeface="+mn-ea"/>
            </a:endParaRPr>
          </a:p>
          <a:p>
            <a:r>
              <a:rPr kumimoji="1" lang="ja-JP" altLang="en-US" sz="1000">
                <a:latin typeface="+mn-ea"/>
              </a:rPr>
              <a:t>□　特殊機械＝その会社の“得意技”であることも多い</a:t>
            </a:r>
            <a:endParaRPr kumimoji="1" lang="en-US" altLang="ja-JP" sz="1000">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237765" y="6084180"/>
            <a:ext cx="9401175" cy="553998"/>
          </a:xfrm>
          <a:prstGeom prst="rect">
            <a:avLst/>
          </a:prstGeom>
          <a:noFill/>
        </p:spPr>
        <p:txBody>
          <a:bodyPr wrap="square" rtlCol="0">
            <a:spAutoFit/>
          </a:bodyPr>
          <a:lstStyle/>
          <a:p>
            <a:r>
              <a:rPr kumimoji="1" lang="ja-JP" altLang="en-US" sz="1000" dirty="0">
                <a:latin typeface="+mn-ea"/>
              </a:rPr>
              <a:t>　固定資産台帳は、現場職員が目利きをする上では“大きなヒント”になります。生産設備は利益を稼ぎ出す源泉です。そこには機械の名称等が記載されています。機械の名称・型番をインターネット等で調べると、機械の用途や性能が分かるのみならず、工場内での使用状況を撮影した動画に巡り合うこともできます。高度な専門知識がなくても、訪問予定先の企業がどのような作業をしているかなどを予想することもできます。</a:t>
            </a:r>
            <a:endParaRPr kumimoji="1" lang="en-US" altLang="ja-JP" sz="1000" dirty="0">
              <a:latin typeface="+mn-ea"/>
            </a:endParaRP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171450" y="303607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171450" y="50325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15716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6A55EA9-42C0-38FE-D772-6BB3A181D725}"/>
              </a:ext>
            </a:extLst>
          </p:cNvPr>
          <p:cNvSpPr txBox="1"/>
          <p:nvPr/>
        </p:nvSpPr>
        <p:spPr>
          <a:xfrm>
            <a:off x="110864" y="506405"/>
            <a:ext cx="6934802" cy="400110"/>
          </a:xfrm>
          <a:prstGeom prst="rect">
            <a:avLst/>
          </a:prstGeom>
          <a:noFill/>
        </p:spPr>
        <p:txBody>
          <a:bodyPr wrap="square" rtlCol="0">
            <a:spAutoFit/>
          </a:bodyPr>
          <a:lstStyle/>
          <a:p>
            <a:r>
              <a:rPr kumimoji="1" lang="ja-JP" altLang="en-US" sz="1000"/>
              <a:t>会社を訪問する前に、着目してほしいポイントやそれに付随する資料等についてまとめます。</a:t>
            </a:r>
            <a:endParaRPr kumimoji="1" lang="en-US" altLang="ja-JP" sz="1000"/>
          </a:p>
          <a:p>
            <a:r>
              <a:rPr kumimoji="1" lang="ja-JP" altLang="en-US" sz="1000"/>
              <a:t>製造業といっても製品や生産体制等の幅が広いこともあり、事業者支援の初動における着眼のポイントをまとめます。</a:t>
            </a:r>
            <a:endParaRPr kumimoji="1" lang="en-US" altLang="ja-JP" sz="1100">
              <a:solidFill>
                <a:srgbClr val="FF0000"/>
              </a:solidFill>
            </a:endParaRPr>
          </a:p>
        </p:txBody>
      </p:sp>
      <p:cxnSp>
        <p:nvCxnSpPr>
          <p:cNvPr id="29" name="直線コネクタ 28">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の目利き（決算資料編）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39" name="テキスト ボックス 3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40" name="テキスト ボックス 3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38"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34312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F72A5E5-2FB7-F970-4682-DB615F82468A}"/>
              </a:ext>
            </a:extLst>
          </p:cNvPr>
          <p:cNvSpPr/>
          <p:nvPr/>
        </p:nvSpPr>
        <p:spPr>
          <a:xfrm>
            <a:off x="1932479" y="3771671"/>
            <a:ext cx="5934272" cy="31099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B13EE5F-C2AA-0784-E002-4F71838E5BA4}"/>
              </a:ext>
            </a:extLst>
          </p:cNvPr>
          <p:cNvSpPr txBox="1"/>
          <p:nvPr/>
        </p:nvSpPr>
        <p:spPr>
          <a:xfrm>
            <a:off x="1951729" y="3734344"/>
            <a:ext cx="5934272"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固定資産の内訳を確認してから計算したか？</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323350" y="2014275"/>
            <a:ext cx="9277354" cy="577081"/>
          </a:xfrm>
          <a:prstGeom prst="rect">
            <a:avLst/>
          </a:prstGeom>
          <a:noFill/>
        </p:spPr>
        <p:txBody>
          <a:bodyPr wrap="square" rtlCol="0">
            <a:spAutoFit/>
          </a:bodyPr>
          <a:lstStyle/>
          <a:p>
            <a:r>
              <a:rPr kumimoji="1" lang="ja-JP" altLang="en-US" sz="1050"/>
              <a:t>　</a:t>
            </a:r>
            <a:r>
              <a:rPr kumimoji="1" lang="ja-JP" altLang="en-US" sz="1000">
                <a:latin typeface="+mn-ea"/>
              </a:rPr>
              <a:t>製造業では、生産設備（機械のみならず建物や敷地を含む）の投資規模について、財務的観点からみた健全性に着目することも重要です。固定長期適合率が</a:t>
            </a:r>
            <a:r>
              <a:rPr kumimoji="1" lang="en-US" altLang="ja-JP" sz="1000">
                <a:latin typeface="+mn-ea"/>
              </a:rPr>
              <a:t>100</a:t>
            </a:r>
            <a:r>
              <a:rPr kumimoji="1" lang="ja-JP" altLang="en-US" sz="1000">
                <a:latin typeface="+mn-ea"/>
              </a:rPr>
              <a:t>％以下ということは、金融機関から調達した長期資金と会社が蓄積した自己資本で生産設備を賄えていることを示しているため、訪問前に確認しましょう。但し、下記の点については留意が必要であり、加減算が必要となる場合もあります。</a:t>
            </a:r>
            <a:endParaRPr kumimoji="1" lang="en-US" altLang="ja-JP" sz="1000">
              <a:latin typeface="+mn-ea"/>
            </a:endParaRP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176214" y="65336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C93DE088-ED65-D97F-EC40-1530EB6D57D2}"/>
              </a:ext>
            </a:extLst>
          </p:cNvPr>
          <p:cNvGrpSpPr/>
          <p:nvPr/>
        </p:nvGrpSpPr>
        <p:grpSpPr>
          <a:xfrm>
            <a:off x="247149" y="1102339"/>
            <a:ext cx="9048052" cy="885825"/>
            <a:chOff x="295274" y="1375740"/>
            <a:chExt cx="9048052" cy="885825"/>
          </a:xfrm>
        </p:grpSpPr>
        <p:sp>
          <p:nvSpPr>
            <p:cNvPr id="21" name="正方形/長方形 20">
              <a:extLst>
                <a:ext uri="{FF2B5EF4-FFF2-40B4-BE49-F238E27FC236}">
                  <a16:creationId xmlns:a16="http://schemas.microsoft.com/office/drawing/2014/main" id="{89E35265-CCA6-4F7A-9424-8CAB2F5451E4}"/>
                </a:ext>
              </a:extLst>
            </p:cNvPr>
            <p:cNvSpPr/>
            <p:nvPr/>
          </p:nvSpPr>
          <p:spPr>
            <a:xfrm>
              <a:off x="1362075" y="1533220"/>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固定長期適合率</a:t>
              </a:r>
              <a:endParaRPr kumimoji="1" lang="en-US" altLang="ja-JP" sz="1400" b="1">
                <a:solidFill>
                  <a:schemeClr val="tx1"/>
                </a:solidFill>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4348670" y="1835153"/>
              <a:ext cx="2993797" cy="338554"/>
            </a:xfrm>
            <a:prstGeom prst="rect">
              <a:avLst/>
            </a:prstGeom>
            <a:noFill/>
          </p:spPr>
          <p:txBody>
            <a:bodyPr wrap="square" rtlCol="0">
              <a:spAutoFit/>
            </a:bodyPr>
            <a:lstStyle/>
            <a:p>
              <a:pPr algn="ctr"/>
              <a:r>
                <a:rPr kumimoji="1" lang="ja-JP" altLang="en-US" sz="1600" b="1"/>
                <a:t>固定負債＋自己資本</a:t>
              </a:r>
              <a:endParaRPr kumimoji="1" lang="en-US" altLang="ja-JP" sz="1600" b="1"/>
            </a:p>
          </p:txBody>
        </p:sp>
        <p:grpSp>
          <p:nvGrpSpPr>
            <p:cNvPr id="28" name="グループ化 27">
              <a:extLst>
                <a:ext uri="{FF2B5EF4-FFF2-40B4-BE49-F238E27FC236}">
                  <a16:creationId xmlns:a16="http://schemas.microsoft.com/office/drawing/2014/main" id="{658A6EFE-BD1B-4DCD-BDC7-668A971F09AD}"/>
                </a:ext>
              </a:extLst>
            </p:cNvPr>
            <p:cNvGrpSpPr/>
            <p:nvPr/>
          </p:nvGrpSpPr>
          <p:grpSpPr>
            <a:xfrm>
              <a:off x="295274" y="1375740"/>
              <a:ext cx="1162051" cy="885825"/>
              <a:chOff x="2409824" y="3038474"/>
              <a:chExt cx="1162051" cy="885825"/>
            </a:xfrm>
            <a:noFill/>
          </p:grpSpPr>
          <p:sp>
            <p:nvSpPr>
              <p:cNvPr id="29" name="楕円 2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cxnSp>
          <p:nvCxnSpPr>
            <p:cNvPr id="3" name="直線コネクタ 2">
              <a:extLst>
                <a:ext uri="{FF2B5EF4-FFF2-40B4-BE49-F238E27FC236}">
                  <a16:creationId xmlns:a16="http://schemas.microsoft.com/office/drawing/2014/main" id="{3FE52F80-58FB-4945-B7BF-3A4A7704CAD7}"/>
                </a:ext>
              </a:extLst>
            </p:cNvPr>
            <p:cNvCxnSpPr>
              <a:cxnSpLocks/>
            </p:cNvCxnSpPr>
            <p:nvPr/>
          </p:nvCxnSpPr>
          <p:spPr>
            <a:xfrm>
              <a:off x="3756221" y="1814698"/>
              <a:ext cx="3939886" cy="1148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1B882EF-6676-45CC-BA54-593175D515BD}"/>
                </a:ext>
              </a:extLst>
            </p:cNvPr>
            <p:cNvSpPr txBox="1"/>
            <p:nvPr/>
          </p:nvSpPr>
          <p:spPr>
            <a:xfrm>
              <a:off x="3776263" y="1487411"/>
              <a:ext cx="4138613" cy="338554"/>
            </a:xfrm>
            <a:prstGeom prst="rect">
              <a:avLst/>
            </a:prstGeom>
            <a:noFill/>
          </p:spPr>
          <p:txBody>
            <a:bodyPr wrap="square" rtlCol="0">
              <a:spAutoFit/>
            </a:bodyPr>
            <a:lstStyle/>
            <a:p>
              <a:pPr algn="ctr"/>
              <a:r>
                <a:rPr kumimoji="1" lang="ja-JP" altLang="en-US" sz="1600" b="1"/>
                <a:t>固定資産</a:t>
              </a:r>
              <a:endParaRPr kumimoji="1" lang="en-US" altLang="ja-JP" sz="1600" b="1"/>
            </a:p>
          </p:txBody>
        </p:sp>
        <p:sp>
          <p:nvSpPr>
            <p:cNvPr id="16" name="テキスト ボックス 15">
              <a:extLst>
                <a:ext uri="{FF2B5EF4-FFF2-40B4-BE49-F238E27FC236}">
                  <a16:creationId xmlns:a16="http://schemas.microsoft.com/office/drawing/2014/main" id="{C89E2127-84D8-4A58-88AC-793284A80FA1}"/>
                </a:ext>
              </a:extLst>
            </p:cNvPr>
            <p:cNvSpPr txBox="1"/>
            <p:nvPr/>
          </p:nvSpPr>
          <p:spPr>
            <a:xfrm>
              <a:off x="3362325" y="1647825"/>
              <a:ext cx="219075" cy="369332"/>
            </a:xfrm>
            <a:prstGeom prst="rect">
              <a:avLst/>
            </a:prstGeom>
            <a:noFill/>
          </p:spPr>
          <p:txBody>
            <a:bodyPr wrap="square" rtlCol="0">
              <a:spAutoFit/>
            </a:bodyPr>
            <a:lstStyle/>
            <a:p>
              <a:r>
                <a:rPr kumimoji="1" lang="ja-JP" altLang="en-US" b="1"/>
                <a:t>＝</a:t>
              </a:r>
            </a:p>
          </p:txBody>
        </p:sp>
        <p:sp>
          <p:nvSpPr>
            <p:cNvPr id="38" name="テキスト ボックス 37">
              <a:extLst>
                <a:ext uri="{FF2B5EF4-FFF2-40B4-BE49-F238E27FC236}">
                  <a16:creationId xmlns:a16="http://schemas.microsoft.com/office/drawing/2014/main" id="{BEE45621-1E05-4297-A273-9077D11B8114}"/>
                </a:ext>
              </a:extLst>
            </p:cNvPr>
            <p:cNvSpPr txBox="1"/>
            <p:nvPr/>
          </p:nvSpPr>
          <p:spPr>
            <a:xfrm>
              <a:off x="7828851" y="1673418"/>
              <a:ext cx="219075" cy="369332"/>
            </a:xfrm>
            <a:prstGeom prst="rect">
              <a:avLst/>
            </a:prstGeom>
            <a:noFill/>
          </p:spPr>
          <p:txBody>
            <a:bodyPr wrap="square" rtlCol="0">
              <a:spAutoFit/>
            </a:bodyPr>
            <a:lstStyle/>
            <a:p>
              <a:r>
                <a:rPr kumimoji="1" lang="ja-JP" altLang="en-US" b="1"/>
                <a:t>＝</a:t>
              </a:r>
            </a:p>
          </p:txBody>
        </p:sp>
        <p:sp>
          <p:nvSpPr>
            <p:cNvPr id="39" name="正方形/長方形 38">
              <a:extLst>
                <a:ext uri="{FF2B5EF4-FFF2-40B4-BE49-F238E27FC236}">
                  <a16:creationId xmlns:a16="http://schemas.microsoft.com/office/drawing/2014/main" id="{CC6E3394-30F6-40B0-9593-F984C8850C10}"/>
                </a:ext>
              </a:extLst>
            </p:cNvPr>
            <p:cNvSpPr/>
            <p:nvPr/>
          </p:nvSpPr>
          <p:spPr>
            <a:xfrm>
              <a:off x="8281289" y="1560782"/>
              <a:ext cx="1062037"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100</a:t>
              </a:r>
              <a:r>
                <a:rPr kumimoji="1" lang="ja-JP" altLang="en-US" sz="1400" b="1">
                  <a:solidFill>
                    <a:schemeClr val="tx1"/>
                  </a:solidFill>
                </a:rPr>
                <a:t>％以下</a:t>
              </a:r>
              <a:endParaRPr kumimoji="1" lang="en-US" altLang="ja-JP" sz="1400" b="1">
                <a:solidFill>
                  <a:schemeClr val="tx1"/>
                </a:solidFill>
              </a:endParaRPr>
            </a:p>
            <a:p>
              <a:pPr algn="ctr"/>
              <a:r>
                <a:rPr kumimoji="1" lang="ja-JP" altLang="en-US" sz="1400" b="1">
                  <a:solidFill>
                    <a:schemeClr val="tx1"/>
                  </a:solidFill>
                </a:rPr>
                <a:t>が目安</a:t>
              </a:r>
              <a:endParaRPr kumimoji="1" lang="en-US" altLang="ja-JP" sz="1400" b="1">
                <a:solidFill>
                  <a:schemeClr val="tx1"/>
                </a:solidFill>
              </a:endParaRPr>
            </a:p>
          </p:txBody>
        </p:sp>
      </p:grpSp>
      <p:sp>
        <p:nvSpPr>
          <p:cNvPr id="2" name="テキスト ボックス 1">
            <a:extLst>
              <a:ext uri="{FF2B5EF4-FFF2-40B4-BE49-F238E27FC236}">
                <a16:creationId xmlns:a16="http://schemas.microsoft.com/office/drawing/2014/main" id="{16A55EA9-42C0-38FE-D772-6BB3A181D725}"/>
              </a:ext>
            </a:extLst>
          </p:cNvPr>
          <p:cNvSpPr txBox="1"/>
          <p:nvPr/>
        </p:nvSpPr>
        <p:spPr>
          <a:xfrm>
            <a:off x="97802" y="506405"/>
            <a:ext cx="6934802" cy="400110"/>
          </a:xfrm>
          <a:prstGeom prst="rect">
            <a:avLst/>
          </a:prstGeom>
          <a:noFill/>
        </p:spPr>
        <p:txBody>
          <a:bodyPr wrap="square" rtlCol="0">
            <a:spAutoFit/>
          </a:bodyPr>
          <a:lstStyle/>
          <a:p>
            <a:r>
              <a:rPr kumimoji="1" lang="ja-JP" altLang="en-US" sz="1000"/>
              <a:t>会社を訪問する前に、着目してほしいポイントやそれに付随する資料等についてまとめます。</a:t>
            </a:r>
            <a:endParaRPr kumimoji="1" lang="en-US" altLang="ja-JP" sz="1000"/>
          </a:p>
          <a:p>
            <a:r>
              <a:rPr kumimoji="1" lang="ja-JP" altLang="en-US" sz="1000"/>
              <a:t>製造業といっても製品や生産体制等の幅が広いこともあり、事業者支援の初動における着眼のポイントをまとめます。</a:t>
            </a:r>
            <a:endParaRPr kumimoji="1" lang="en-US" altLang="ja-JP" sz="1100">
              <a:solidFill>
                <a:srgbClr val="FF0000"/>
              </a:solidFill>
            </a:endParaRPr>
          </a:p>
        </p:txBody>
      </p:sp>
      <p:grpSp>
        <p:nvGrpSpPr>
          <p:cNvPr id="11" name="グループ化 10">
            <a:extLst>
              <a:ext uri="{FF2B5EF4-FFF2-40B4-BE49-F238E27FC236}">
                <a16:creationId xmlns:a16="http://schemas.microsoft.com/office/drawing/2014/main" id="{F52EFA14-D011-5A99-9A2A-01F0B527618F}"/>
              </a:ext>
            </a:extLst>
          </p:cNvPr>
          <p:cNvGrpSpPr/>
          <p:nvPr/>
        </p:nvGrpSpPr>
        <p:grpSpPr>
          <a:xfrm>
            <a:off x="295276" y="2469850"/>
            <a:ext cx="2614067" cy="584775"/>
            <a:chOff x="312014" y="2983832"/>
            <a:chExt cx="2614067" cy="584775"/>
          </a:xfrm>
        </p:grpSpPr>
        <p:sp>
          <p:nvSpPr>
            <p:cNvPr id="5" name="テキスト ボックス 4">
              <a:extLst>
                <a:ext uri="{FF2B5EF4-FFF2-40B4-BE49-F238E27FC236}">
                  <a16:creationId xmlns:a16="http://schemas.microsoft.com/office/drawing/2014/main" id="{82A445D6-8249-B322-9190-08BBFFA1F8AA}"/>
                </a:ext>
              </a:extLst>
            </p:cNvPr>
            <p:cNvSpPr txBox="1"/>
            <p:nvPr/>
          </p:nvSpPr>
          <p:spPr>
            <a:xfrm>
              <a:off x="312014" y="3157452"/>
              <a:ext cx="890437" cy="369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留意点</a:t>
              </a:r>
            </a:p>
          </p:txBody>
        </p:sp>
        <p:sp>
          <p:nvSpPr>
            <p:cNvPr id="6" name="テキスト ボックス 5">
              <a:extLst>
                <a:ext uri="{FF2B5EF4-FFF2-40B4-BE49-F238E27FC236}">
                  <a16:creationId xmlns:a16="http://schemas.microsoft.com/office/drawing/2014/main" id="{43E0BBE5-3EF3-32A5-74E1-AC6BD7CC2E33}"/>
                </a:ext>
              </a:extLst>
            </p:cNvPr>
            <p:cNvSpPr txBox="1"/>
            <p:nvPr/>
          </p:nvSpPr>
          <p:spPr>
            <a:xfrm>
              <a:off x="1078030" y="2983832"/>
              <a:ext cx="1848051" cy="584775"/>
            </a:xfrm>
            <a:prstGeom prst="rect">
              <a:avLst/>
            </a:prstGeom>
            <a:noFill/>
          </p:spPr>
          <p:txBody>
            <a:bodyPr wrap="square" rtlCol="0">
              <a:spAutoFit/>
            </a:bodyPr>
            <a:lstStyle/>
            <a:p>
              <a:r>
                <a:rPr kumimoji="1" lang="ja-JP" altLang="en-US" sz="1400" b="1" dirty="0">
                  <a:latin typeface="+mn-ea"/>
                </a:rPr>
                <a:t>その</a:t>
              </a:r>
              <a:r>
                <a:rPr kumimoji="1" lang="ja-JP" altLang="en-US" sz="3200" b="1" dirty="0">
                  <a:latin typeface="HGS明朝E" panose="02020900000000000000" pitchFamily="18" charset="-128"/>
                  <a:ea typeface="HGS明朝E" panose="02020900000000000000" pitchFamily="18" charset="-128"/>
                </a:rPr>
                <a:t>１</a:t>
              </a:r>
              <a:endParaRPr kumimoji="1" lang="ja-JP" altLang="en-US" b="1" dirty="0">
                <a:latin typeface="HGS明朝E" panose="02020900000000000000" pitchFamily="18" charset="-128"/>
                <a:ea typeface="HGS明朝E" panose="02020900000000000000" pitchFamily="18" charset="-128"/>
              </a:endParaRPr>
            </a:p>
          </p:txBody>
        </p:sp>
        <p:cxnSp>
          <p:nvCxnSpPr>
            <p:cNvPr id="8" name="直線コネクタ 7">
              <a:extLst>
                <a:ext uri="{FF2B5EF4-FFF2-40B4-BE49-F238E27FC236}">
                  <a16:creationId xmlns:a16="http://schemas.microsoft.com/office/drawing/2014/main" id="{C193A33E-45EB-C5A0-674F-8E9687997588}"/>
                </a:ext>
              </a:extLst>
            </p:cNvPr>
            <p:cNvCxnSpPr>
              <a:cxnSpLocks/>
            </p:cNvCxnSpPr>
            <p:nvPr/>
          </p:nvCxnSpPr>
          <p:spPr>
            <a:xfrm>
              <a:off x="371475" y="3526783"/>
              <a:ext cx="1476624" cy="0"/>
            </a:xfrm>
            <a:prstGeom prst="line">
              <a:avLst/>
            </a:prstGeom>
            <a:ln w="476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955CE88A-57F3-5525-E4A9-B645B82268EE}"/>
              </a:ext>
            </a:extLst>
          </p:cNvPr>
          <p:cNvSpPr txBox="1"/>
          <p:nvPr/>
        </p:nvSpPr>
        <p:spPr>
          <a:xfrm>
            <a:off x="1946785" y="2656852"/>
            <a:ext cx="6326054" cy="369332"/>
          </a:xfrm>
          <a:prstGeom prst="rect">
            <a:avLst/>
          </a:prstGeom>
          <a:solidFill>
            <a:schemeClr val="bg1"/>
          </a:solid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固定負債（長期借入金）に運転資金が入っていないか？</a:t>
            </a:r>
          </a:p>
        </p:txBody>
      </p:sp>
      <p:grpSp>
        <p:nvGrpSpPr>
          <p:cNvPr id="13" name="グループ化 12">
            <a:extLst>
              <a:ext uri="{FF2B5EF4-FFF2-40B4-BE49-F238E27FC236}">
                <a16:creationId xmlns:a16="http://schemas.microsoft.com/office/drawing/2014/main" id="{67EC5B76-B550-C13B-F556-C076E71CCE4C}"/>
              </a:ext>
            </a:extLst>
          </p:cNvPr>
          <p:cNvGrpSpPr/>
          <p:nvPr/>
        </p:nvGrpSpPr>
        <p:grpSpPr>
          <a:xfrm>
            <a:off x="295276" y="3559725"/>
            <a:ext cx="2614067" cy="584775"/>
            <a:chOff x="312014" y="2983832"/>
            <a:chExt cx="2614067" cy="584775"/>
          </a:xfrm>
        </p:grpSpPr>
        <p:sp>
          <p:nvSpPr>
            <p:cNvPr id="14" name="テキスト ボックス 13">
              <a:extLst>
                <a:ext uri="{FF2B5EF4-FFF2-40B4-BE49-F238E27FC236}">
                  <a16:creationId xmlns:a16="http://schemas.microsoft.com/office/drawing/2014/main" id="{FF526E9E-E0DD-1B6B-4E31-90F2439BD5E3}"/>
                </a:ext>
              </a:extLst>
            </p:cNvPr>
            <p:cNvSpPr txBox="1"/>
            <p:nvPr/>
          </p:nvSpPr>
          <p:spPr>
            <a:xfrm>
              <a:off x="312014" y="3157452"/>
              <a:ext cx="890437" cy="369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留意点</a:t>
              </a:r>
            </a:p>
          </p:txBody>
        </p:sp>
        <p:sp>
          <p:nvSpPr>
            <p:cNvPr id="15" name="テキスト ボックス 14">
              <a:extLst>
                <a:ext uri="{FF2B5EF4-FFF2-40B4-BE49-F238E27FC236}">
                  <a16:creationId xmlns:a16="http://schemas.microsoft.com/office/drawing/2014/main" id="{36D6F5AD-8D79-E526-0A80-62D1E40D98F7}"/>
                </a:ext>
              </a:extLst>
            </p:cNvPr>
            <p:cNvSpPr txBox="1"/>
            <p:nvPr/>
          </p:nvSpPr>
          <p:spPr>
            <a:xfrm>
              <a:off x="1078030" y="2983832"/>
              <a:ext cx="1848051" cy="584775"/>
            </a:xfrm>
            <a:prstGeom prst="rect">
              <a:avLst/>
            </a:prstGeom>
            <a:noFill/>
          </p:spPr>
          <p:txBody>
            <a:bodyPr wrap="square" rtlCol="0">
              <a:spAutoFit/>
            </a:bodyPr>
            <a:lstStyle/>
            <a:p>
              <a:r>
                <a:rPr kumimoji="1" lang="ja-JP" altLang="en-US" sz="1400" b="1" dirty="0">
                  <a:latin typeface="+mn-ea"/>
                </a:rPr>
                <a:t>その</a:t>
              </a:r>
              <a:r>
                <a:rPr kumimoji="1" lang="ja-JP" altLang="en-US" sz="3200" b="1" dirty="0">
                  <a:latin typeface="HGS明朝E" panose="02020900000000000000" pitchFamily="18" charset="-128"/>
                  <a:ea typeface="HGS明朝E" panose="02020900000000000000" pitchFamily="18" charset="-128"/>
                </a:rPr>
                <a:t>２</a:t>
              </a:r>
              <a:endParaRPr kumimoji="1" lang="ja-JP" altLang="en-US" b="1" dirty="0">
                <a:latin typeface="HGS明朝E" panose="02020900000000000000" pitchFamily="18" charset="-128"/>
                <a:ea typeface="HGS明朝E" panose="02020900000000000000" pitchFamily="18" charset="-128"/>
              </a:endParaRPr>
            </a:p>
          </p:txBody>
        </p:sp>
        <p:cxnSp>
          <p:nvCxnSpPr>
            <p:cNvPr id="17" name="直線コネクタ 16">
              <a:extLst>
                <a:ext uri="{FF2B5EF4-FFF2-40B4-BE49-F238E27FC236}">
                  <a16:creationId xmlns:a16="http://schemas.microsoft.com/office/drawing/2014/main" id="{CCA652F9-B3D1-BEC9-EB2B-AE8B7D76BC3E}"/>
                </a:ext>
              </a:extLst>
            </p:cNvPr>
            <p:cNvCxnSpPr>
              <a:cxnSpLocks/>
            </p:cNvCxnSpPr>
            <p:nvPr/>
          </p:nvCxnSpPr>
          <p:spPr>
            <a:xfrm>
              <a:off x="371475" y="3526783"/>
              <a:ext cx="1476624" cy="0"/>
            </a:xfrm>
            <a:prstGeom prst="line">
              <a:avLst/>
            </a:prstGeom>
            <a:ln w="4762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CD53CA07-ADBF-D53A-B04C-BF66BE96C7F5}"/>
              </a:ext>
            </a:extLst>
          </p:cNvPr>
          <p:cNvSpPr txBox="1"/>
          <p:nvPr/>
        </p:nvSpPr>
        <p:spPr>
          <a:xfrm>
            <a:off x="349794" y="3046288"/>
            <a:ext cx="9068526" cy="707886"/>
          </a:xfrm>
          <a:prstGeom prst="rect">
            <a:avLst/>
          </a:prstGeom>
          <a:noFill/>
        </p:spPr>
        <p:txBody>
          <a:bodyPr wrap="square" rtlCol="0">
            <a:spAutoFit/>
          </a:bodyPr>
          <a:lstStyle/>
          <a:p>
            <a:r>
              <a:rPr kumimoji="1" lang="ja-JP" altLang="en-US" sz="1000" spc="20" dirty="0"/>
              <a:t>　設備投資資金は長期借入金、日常の事業運営に必要な運転資金は短期借入金、と明確に区別して調達している会社は、現実的には少ないと思われます。　　　運転資金も設備資金も全て長期借入金で調達している企業も多くみられます。そのような会社の固定長期適合率は、過少に算出されることもあります。従前の融資関係資料や訪問前の経理担当者への聞き取りにより、借入金の使途を確認できる場合は、それらを基に固定負債のうち設備投資資金と自己資本の合計で再計算することも有効です。</a:t>
            </a:r>
            <a:endParaRPr kumimoji="1" lang="en-US" altLang="ja-JP" sz="1000" spc="20" dirty="0"/>
          </a:p>
        </p:txBody>
      </p:sp>
      <p:sp>
        <p:nvSpPr>
          <p:cNvPr id="24" name="テキスト ボックス 23">
            <a:extLst>
              <a:ext uri="{FF2B5EF4-FFF2-40B4-BE49-F238E27FC236}">
                <a16:creationId xmlns:a16="http://schemas.microsoft.com/office/drawing/2014/main" id="{FB8E67EE-CA4A-A389-34D9-04A27D07515E}"/>
              </a:ext>
            </a:extLst>
          </p:cNvPr>
          <p:cNvSpPr txBox="1"/>
          <p:nvPr/>
        </p:nvSpPr>
        <p:spPr>
          <a:xfrm>
            <a:off x="295277" y="4166474"/>
            <a:ext cx="9189546" cy="553998"/>
          </a:xfrm>
          <a:prstGeom prst="rect">
            <a:avLst/>
          </a:prstGeom>
          <a:noFill/>
        </p:spPr>
        <p:txBody>
          <a:bodyPr wrap="square" rtlCol="0">
            <a:spAutoFit/>
          </a:bodyPr>
          <a:lstStyle/>
          <a:p>
            <a:r>
              <a:rPr kumimoji="1" lang="ja-JP" altLang="en-US" sz="1000" dirty="0">
                <a:latin typeface="+mn-ea"/>
              </a:rPr>
              <a:t>　計算の結果、固定長期適合率が</a:t>
            </a:r>
            <a:r>
              <a:rPr kumimoji="1" lang="en-US" altLang="ja-JP" sz="1000" dirty="0">
                <a:latin typeface="+mn-ea"/>
              </a:rPr>
              <a:t>100</a:t>
            </a:r>
            <a:r>
              <a:rPr kumimoji="1" lang="ja-JP" altLang="en-US" sz="1000" dirty="0">
                <a:latin typeface="+mn-ea"/>
              </a:rPr>
              <a:t>％以下であったとしても、固定資産の内訳を確認しましょう。製造機械や工場・倉庫以外を含む場合もあります。極端なケースでは、機械設備や工場の簿価は少額で老朽化がみられ、多額の子会社株式や事業外の車両等で固定資産が構成されていることもあります。表面的な目安だけで判断するのではなく、財務分析も多角的な視野を持って行う必要があります。</a:t>
            </a:r>
            <a:endParaRPr kumimoji="1" lang="en-US" altLang="ja-JP" sz="1000" dirty="0">
              <a:latin typeface="+mn-ea"/>
            </a:endParaRPr>
          </a:p>
        </p:txBody>
      </p:sp>
      <p:cxnSp>
        <p:nvCxnSpPr>
          <p:cNvPr id="25" name="直線コネクタ 24">
            <a:extLst>
              <a:ext uri="{FF2B5EF4-FFF2-40B4-BE49-F238E27FC236}">
                <a16:creationId xmlns:a16="http://schemas.microsoft.com/office/drawing/2014/main" id="{4BEA21DC-A844-978B-E555-5662253DF2E8}"/>
              </a:ext>
            </a:extLst>
          </p:cNvPr>
          <p:cNvCxnSpPr>
            <a:cxnSpLocks/>
          </p:cNvCxnSpPr>
          <p:nvPr/>
        </p:nvCxnSpPr>
        <p:spPr>
          <a:xfrm>
            <a:off x="176214" y="483257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765AA77B-07AF-4F05-9744-9F63AD4D0841}"/>
              </a:ext>
            </a:extLst>
          </p:cNvPr>
          <p:cNvGrpSpPr/>
          <p:nvPr/>
        </p:nvGrpSpPr>
        <p:grpSpPr>
          <a:xfrm>
            <a:off x="53924" y="5177253"/>
            <a:ext cx="1578543" cy="1114592"/>
            <a:chOff x="87177" y="5474772"/>
            <a:chExt cx="1578543" cy="1114592"/>
          </a:xfrm>
        </p:grpSpPr>
        <p:grpSp>
          <p:nvGrpSpPr>
            <p:cNvPr id="34" name="グループ化 33">
              <a:extLst>
                <a:ext uri="{FF2B5EF4-FFF2-40B4-BE49-F238E27FC236}">
                  <a16:creationId xmlns:a16="http://schemas.microsoft.com/office/drawing/2014/main" id="{F3B86A80-1080-9FE4-A565-FCD82796D0B9}"/>
                </a:ext>
              </a:extLst>
            </p:cNvPr>
            <p:cNvGrpSpPr/>
            <p:nvPr/>
          </p:nvGrpSpPr>
          <p:grpSpPr>
            <a:xfrm>
              <a:off x="87177" y="5575866"/>
              <a:ext cx="1578543" cy="910145"/>
              <a:chOff x="87177" y="5441749"/>
              <a:chExt cx="1578543" cy="910145"/>
            </a:xfrm>
          </p:grpSpPr>
          <p:sp>
            <p:nvSpPr>
              <p:cNvPr id="30" name="テキスト ボックス 29">
                <a:extLst>
                  <a:ext uri="{FF2B5EF4-FFF2-40B4-BE49-F238E27FC236}">
                    <a16:creationId xmlns:a16="http://schemas.microsoft.com/office/drawing/2014/main" id="{2BEE032E-E6CF-B76C-CE68-1756D964766C}"/>
                  </a:ext>
                </a:extLst>
              </p:cNvPr>
              <p:cNvSpPr txBox="1"/>
              <p:nvPr/>
            </p:nvSpPr>
            <p:spPr>
              <a:xfrm>
                <a:off x="87177" y="5441749"/>
                <a:ext cx="1578543" cy="584775"/>
              </a:xfrm>
              <a:prstGeom prst="rect">
                <a:avLst/>
              </a:prstGeom>
              <a:noFill/>
            </p:spPr>
            <p:txBody>
              <a:bodyPr wrap="square" rtlCol="0">
                <a:spAutoFit/>
              </a:bodyPr>
              <a:lstStyle/>
              <a:p>
                <a:pPr algn="ctr"/>
                <a:r>
                  <a:rPr kumimoji="1" lang="ja-JP" altLang="en-US" sz="3200">
                    <a:latin typeface="HG創英角ｺﾞｼｯｸUB" panose="020B0909000000000000" pitchFamily="49" charset="-128"/>
                    <a:ea typeface="HG創英角ｺﾞｼｯｸUB" panose="020B0909000000000000" pitchFamily="49" charset="-128"/>
                  </a:rPr>
                  <a:t>利益率</a:t>
                </a:r>
              </a:p>
            </p:txBody>
          </p:sp>
          <p:sp>
            <p:nvSpPr>
              <p:cNvPr id="31" name="テキスト ボックス 30">
                <a:extLst>
                  <a:ext uri="{FF2B5EF4-FFF2-40B4-BE49-F238E27FC236}">
                    <a16:creationId xmlns:a16="http://schemas.microsoft.com/office/drawing/2014/main" id="{A8BFC764-05D5-EA2A-177F-5B9A149B58B0}"/>
                  </a:ext>
                </a:extLst>
              </p:cNvPr>
              <p:cNvSpPr txBox="1"/>
              <p:nvPr/>
            </p:nvSpPr>
            <p:spPr>
              <a:xfrm>
                <a:off x="243567" y="6044117"/>
                <a:ext cx="1250153" cy="307777"/>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という着眼点</a:t>
                </a:r>
              </a:p>
            </p:txBody>
          </p:sp>
        </p:grpSp>
        <p:sp>
          <p:nvSpPr>
            <p:cNvPr id="45" name="四角形: 角を丸くする 44">
              <a:extLst>
                <a:ext uri="{FF2B5EF4-FFF2-40B4-BE49-F238E27FC236}">
                  <a16:creationId xmlns:a16="http://schemas.microsoft.com/office/drawing/2014/main" id="{3B06D58A-954A-7245-E375-49948619F631}"/>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82854F86-8285-CF60-2ED7-5629C1135DDB}"/>
              </a:ext>
            </a:extLst>
          </p:cNvPr>
          <p:cNvSpPr txBox="1"/>
          <p:nvPr/>
        </p:nvSpPr>
        <p:spPr>
          <a:xfrm>
            <a:off x="1555298" y="5004107"/>
            <a:ext cx="3984715" cy="1477328"/>
          </a:xfrm>
          <a:prstGeom prst="rect">
            <a:avLst/>
          </a:prstGeom>
          <a:noFill/>
        </p:spPr>
        <p:txBody>
          <a:bodyPr wrap="square" rtlCol="0">
            <a:spAutoFit/>
          </a:bodyPr>
          <a:lstStyle/>
          <a:p>
            <a:r>
              <a:rPr kumimoji="1" lang="ja-JP" altLang="en-US" sz="1000"/>
              <a:t>　製造業の経営者との会話の中で“利益率”という言葉が出てくることが頻繁にあります。金融機関が想像する“利益率”は売上総利益率を指していたとしても、企業の捉えている利益率は異なっている場合があります。実際の売上総利益率と企業が説明する“利益率”が相違する場合は、“企業の捉えている利益率”が売上からどの費用（材料費・労務費等）を控除した利益により算出したものか確認しましょう。捉え方の違いを修正してもなお数値に大きな差異がある場合には、企業の利益把握（原価管理）に課題が内在している場合もありますので、大切な着眼点です。</a:t>
            </a:r>
            <a:endParaRPr kumimoji="1" lang="en-US" altLang="ja-JP" sz="1000"/>
          </a:p>
        </p:txBody>
      </p:sp>
      <p:cxnSp>
        <p:nvCxnSpPr>
          <p:cNvPr id="58" name="直線コネクタ 57">
            <a:extLst>
              <a:ext uri="{FF2B5EF4-FFF2-40B4-BE49-F238E27FC236}">
                <a16:creationId xmlns:a16="http://schemas.microsoft.com/office/drawing/2014/main" id="{39634B54-5AEE-3F36-A0EA-885CF306424E}"/>
              </a:ext>
            </a:extLst>
          </p:cNvPr>
          <p:cNvCxnSpPr>
            <a:cxnSpLocks/>
          </p:cNvCxnSpPr>
          <p:nvPr/>
        </p:nvCxnSpPr>
        <p:spPr>
          <a:xfrm>
            <a:off x="5944102" y="6464117"/>
            <a:ext cx="3609673" cy="0"/>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1E1418FD-1CBF-B719-8721-1B17BE0A338B}"/>
              </a:ext>
            </a:extLst>
          </p:cNvPr>
          <p:cNvGrpSpPr/>
          <p:nvPr/>
        </p:nvGrpSpPr>
        <p:grpSpPr>
          <a:xfrm>
            <a:off x="5540013" y="4975961"/>
            <a:ext cx="2816338" cy="1505436"/>
            <a:chOff x="5137038" y="5164438"/>
            <a:chExt cx="2816338" cy="1505436"/>
          </a:xfrm>
        </p:grpSpPr>
        <p:sp>
          <p:nvSpPr>
            <p:cNvPr id="47" name="正方形/長方形 46">
              <a:extLst>
                <a:ext uri="{FF2B5EF4-FFF2-40B4-BE49-F238E27FC236}">
                  <a16:creationId xmlns:a16="http://schemas.microsoft.com/office/drawing/2014/main" id="{63340F1B-48AD-9D6D-EAAE-93BE92730827}"/>
                </a:ext>
              </a:extLst>
            </p:cNvPr>
            <p:cNvSpPr/>
            <p:nvPr/>
          </p:nvSpPr>
          <p:spPr>
            <a:xfrm>
              <a:off x="5137038" y="5164438"/>
              <a:ext cx="737406" cy="1496244"/>
            </a:xfrm>
            <a:prstGeom prst="rect">
              <a:avLst/>
            </a:prstGeom>
            <a:solidFill>
              <a:srgbClr val="00B0F0">
                <a:alpha val="2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売　上</a:t>
              </a:r>
              <a:endParaRPr kumimoji="1" lang="ja-JP" altLang="en-US" sz="1200"/>
            </a:p>
          </p:txBody>
        </p:sp>
        <p:grpSp>
          <p:nvGrpSpPr>
            <p:cNvPr id="10" name="グループ化 9">
              <a:extLst>
                <a:ext uri="{FF2B5EF4-FFF2-40B4-BE49-F238E27FC236}">
                  <a16:creationId xmlns:a16="http://schemas.microsoft.com/office/drawing/2014/main" id="{C11EB956-4751-55E9-B246-271457EB47C7}"/>
                </a:ext>
              </a:extLst>
            </p:cNvPr>
            <p:cNvGrpSpPr/>
            <p:nvPr/>
          </p:nvGrpSpPr>
          <p:grpSpPr>
            <a:xfrm>
              <a:off x="5934477" y="5164438"/>
              <a:ext cx="2018899" cy="1505436"/>
              <a:chOff x="5934477" y="5164438"/>
              <a:chExt cx="2018899" cy="1505436"/>
            </a:xfrm>
          </p:grpSpPr>
          <p:grpSp>
            <p:nvGrpSpPr>
              <p:cNvPr id="54" name="グループ化 53">
                <a:extLst>
                  <a:ext uri="{FF2B5EF4-FFF2-40B4-BE49-F238E27FC236}">
                    <a16:creationId xmlns:a16="http://schemas.microsoft.com/office/drawing/2014/main" id="{1666A4BE-C4CF-1576-1829-567DA1896958}"/>
                  </a:ext>
                </a:extLst>
              </p:cNvPr>
              <p:cNvGrpSpPr/>
              <p:nvPr/>
            </p:nvGrpSpPr>
            <p:grpSpPr>
              <a:xfrm>
                <a:off x="5934477" y="5164438"/>
                <a:ext cx="629954" cy="1187286"/>
                <a:chOff x="5992227" y="5164438"/>
                <a:chExt cx="629954" cy="1187286"/>
              </a:xfrm>
            </p:grpSpPr>
            <p:sp>
              <p:nvSpPr>
                <p:cNvPr id="48" name="正方形/長方形 47">
                  <a:extLst>
                    <a:ext uri="{FF2B5EF4-FFF2-40B4-BE49-F238E27FC236}">
                      <a16:creationId xmlns:a16="http://schemas.microsoft.com/office/drawing/2014/main" id="{DCB8A078-C1BF-10DD-8F0C-0A093C4DC1DE}"/>
                    </a:ext>
                  </a:extLst>
                </p:cNvPr>
                <p:cNvSpPr/>
                <p:nvPr/>
              </p:nvSpPr>
              <p:spPr>
                <a:xfrm>
                  <a:off x="5992227" y="5164438"/>
                  <a:ext cx="629954" cy="259115"/>
                </a:xfrm>
                <a:prstGeom prst="rect">
                  <a:avLst/>
                </a:prstGeom>
                <a:solidFill>
                  <a:srgbClr val="FF0000">
                    <a:alpha val="20000"/>
                  </a:srgbClr>
                </a:solidFill>
                <a:ln w="31750">
                  <a:solidFill>
                    <a:srgbClr val="FF000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材料費</a:t>
                  </a:r>
                  <a:endParaRPr kumimoji="1" lang="ja-JP" altLang="en-US" sz="1050"/>
                </a:p>
              </p:txBody>
            </p:sp>
            <p:sp>
              <p:nvSpPr>
                <p:cNvPr id="49" name="正方形/長方形 48">
                  <a:extLst>
                    <a:ext uri="{FF2B5EF4-FFF2-40B4-BE49-F238E27FC236}">
                      <a16:creationId xmlns:a16="http://schemas.microsoft.com/office/drawing/2014/main" id="{DC940587-09B3-68D5-C194-1E037342DA9C}"/>
                    </a:ext>
                  </a:extLst>
                </p:cNvPr>
                <p:cNvSpPr/>
                <p:nvPr/>
              </p:nvSpPr>
              <p:spPr>
                <a:xfrm>
                  <a:off x="5992227" y="5472346"/>
                  <a:ext cx="629954" cy="259115"/>
                </a:xfrm>
                <a:prstGeom prst="rect">
                  <a:avLst/>
                </a:prstGeom>
                <a:solidFill>
                  <a:srgbClr val="FFC000">
                    <a:alpha val="20000"/>
                  </a:srgbClr>
                </a:solidFill>
                <a:ln w="31750">
                  <a:solidFill>
                    <a:srgbClr val="FFC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労務費</a:t>
                  </a:r>
                  <a:endParaRPr kumimoji="1" lang="ja-JP" altLang="en-US" sz="1050"/>
                </a:p>
              </p:txBody>
            </p:sp>
            <p:sp>
              <p:nvSpPr>
                <p:cNvPr id="50" name="正方形/長方形 49">
                  <a:extLst>
                    <a:ext uri="{FF2B5EF4-FFF2-40B4-BE49-F238E27FC236}">
                      <a16:creationId xmlns:a16="http://schemas.microsoft.com/office/drawing/2014/main" id="{06C5F2C0-BADC-827C-D476-A000B736158D}"/>
                    </a:ext>
                  </a:extLst>
                </p:cNvPr>
                <p:cNvSpPr/>
                <p:nvPr/>
              </p:nvSpPr>
              <p:spPr>
                <a:xfrm>
                  <a:off x="5992227" y="5777827"/>
                  <a:ext cx="629954" cy="259115"/>
                </a:xfrm>
                <a:prstGeom prst="rect">
                  <a:avLst/>
                </a:prstGeom>
                <a:solidFill>
                  <a:srgbClr val="92D050">
                    <a:alpha val="20000"/>
                  </a:srgbClr>
                </a:solidFill>
                <a:ln w="3175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外注費</a:t>
                  </a:r>
                  <a:endParaRPr kumimoji="1" lang="ja-JP" altLang="en-US" sz="1050"/>
                </a:p>
              </p:txBody>
            </p:sp>
            <p:sp>
              <p:nvSpPr>
                <p:cNvPr id="51" name="正方形/長方形 50">
                  <a:extLst>
                    <a:ext uri="{FF2B5EF4-FFF2-40B4-BE49-F238E27FC236}">
                      <a16:creationId xmlns:a16="http://schemas.microsoft.com/office/drawing/2014/main" id="{7A325362-D298-369B-042D-2521D6F6C45C}"/>
                    </a:ext>
                  </a:extLst>
                </p:cNvPr>
                <p:cNvSpPr/>
                <p:nvPr/>
              </p:nvSpPr>
              <p:spPr>
                <a:xfrm>
                  <a:off x="5992227" y="6092609"/>
                  <a:ext cx="629954" cy="259115"/>
                </a:xfrm>
                <a:prstGeom prst="rect">
                  <a:avLst/>
                </a:prstGeom>
                <a:solidFill>
                  <a:schemeClr val="bg1">
                    <a:lumMod val="50000"/>
                    <a:alpha val="20000"/>
                  </a:schemeClr>
                </a:solidFill>
                <a:ln w="31750">
                  <a:solidFill>
                    <a:schemeClr val="bg1">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諸経費</a:t>
                  </a:r>
                  <a:endParaRPr kumimoji="1" lang="ja-JP" altLang="en-US" sz="1050"/>
                </a:p>
              </p:txBody>
            </p:sp>
          </p:grpSp>
          <p:cxnSp>
            <p:nvCxnSpPr>
              <p:cNvPr id="57" name="直線コネクタ 56">
                <a:extLst>
                  <a:ext uri="{FF2B5EF4-FFF2-40B4-BE49-F238E27FC236}">
                    <a16:creationId xmlns:a16="http://schemas.microsoft.com/office/drawing/2014/main" id="{ADAA0535-BB6F-AE57-E20E-22DAC99A911E}"/>
                  </a:ext>
                </a:extLst>
              </p:cNvPr>
              <p:cNvCxnSpPr>
                <a:cxnSpLocks/>
              </p:cNvCxnSpPr>
              <p:nvPr/>
            </p:nvCxnSpPr>
            <p:spPr>
              <a:xfrm flipV="1">
                <a:off x="5944102" y="6359266"/>
                <a:ext cx="1034214" cy="758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8A97D45E-16E2-A4A0-88BA-7D31F0984037}"/>
                  </a:ext>
                </a:extLst>
              </p:cNvPr>
              <p:cNvCxnSpPr>
                <a:cxnSpLocks/>
              </p:cNvCxnSpPr>
              <p:nvPr/>
            </p:nvCxnSpPr>
            <p:spPr>
              <a:xfrm>
                <a:off x="6910941" y="6359266"/>
                <a:ext cx="0" cy="301416"/>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7D9FA9FE-58A4-29C6-28F4-55F68A4BE408}"/>
                  </a:ext>
                </a:extLst>
              </p:cNvPr>
              <p:cNvSpPr txBox="1"/>
              <p:nvPr/>
            </p:nvSpPr>
            <p:spPr>
              <a:xfrm>
                <a:off x="5994257" y="6415958"/>
                <a:ext cx="856648" cy="253916"/>
              </a:xfrm>
              <a:prstGeom prst="rect">
                <a:avLst/>
              </a:prstGeom>
              <a:noFill/>
            </p:spPr>
            <p:txBody>
              <a:bodyPr wrap="square" rtlCol="0">
                <a:spAutoFit/>
              </a:bodyPr>
              <a:lstStyle/>
              <a:p>
                <a:r>
                  <a:rPr kumimoji="1" lang="ja-JP" altLang="en-US" sz="1050"/>
                  <a:t>売上総利益</a:t>
                </a:r>
              </a:p>
            </p:txBody>
          </p:sp>
          <p:cxnSp>
            <p:nvCxnSpPr>
              <p:cNvPr id="69" name="直線コネクタ 68">
                <a:extLst>
                  <a:ext uri="{FF2B5EF4-FFF2-40B4-BE49-F238E27FC236}">
                    <a16:creationId xmlns:a16="http://schemas.microsoft.com/office/drawing/2014/main" id="{B9684F4E-388C-9242-1373-BA1A63AAC890}"/>
                  </a:ext>
                </a:extLst>
              </p:cNvPr>
              <p:cNvCxnSpPr>
                <a:cxnSpLocks/>
              </p:cNvCxnSpPr>
              <p:nvPr/>
            </p:nvCxnSpPr>
            <p:spPr>
              <a:xfrm>
                <a:off x="5944102" y="5424221"/>
                <a:ext cx="200927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95BA9785-0930-2CD6-3C45-98ECEF13A1CE}"/>
                  </a:ext>
                </a:extLst>
              </p:cNvPr>
              <p:cNvCxnSpPr>
                <a:cxnSpLocks/>
              </p:cNvCxnSpPr>
              <p:nvPr/>
            </p:nvCxnSpPr>
            <p:spPr>
              <a:xfrm>
                <a:off x="5944102" y="5739327"/>
                <a:ext cx="16909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F3E1A027-3AA0-364B-0C06-C101AE49581C}"/>
                  </a:ext>
                </a:extLst>
              </p:cNvPr>
              <p:cNvCxnSpPr>
                <a:cxnSpLocks/>
              </p:cNvCxnSpPr>
              <p:nvPr/>
            </p:nvCxnSpPr>
            <p:spPr>
              <a:xfrm>
                <a:off x="5944102" y="6038007"/>
                <a:ext cx="130372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0DE9E67E-951E-5E8C-D050-282E7C64551C}"/>
                  </a:ext>
                </a:extLst>
              </p:cNvPr>
              <p:cNvCxnSpPr/>
              <p:nvPr/>
            </p:nvCxnSpPr>
            <p:spPr>
              <a:xfrm>
                <a:off x="7209323" y="6036942"/>
                <a:ext cx="0" cy="623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47859116-2C0B-6161-9F94-DE068B1E3FBA}"/>
                  </a:ext>
                </a:extLst>
              </p:cNvPr>
              <p:cNvCxnSpPr/>
              <p:nvPr/>
            </p:nvCxnSpPr>
            <p:spPr>
              <a:xfrm>
                <a:off x="7577289" y="5739327"/>
                <a:ext cx="0" cy="92135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DD98DE32-15DA-399E-3AD6-34E75E1C8654}"/>
                  </a:ext>
                </a:extLst>
              </p:cNvPr>
              <p:cNvCxnSpPr>
                <a:cxnSpLocks/>
              </p:cNvCxnSpPr>
              <p:nvPr/>
            </p:nvCxnSpPr>
            <p:spPr>
              <a:xfrm>
                <a:off x="7905251" y="5438675"/>
                <a:ext cx="0" cy="122200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9" name="テキスト ボックス 8">
            <a:extLst>
              <a:ext uri="{FF2B5EF4-FFF2-40B4-BE49-F238E27FC236}">
                <a16:creationId xmlns:a16="http://schemas.microsoft.com/office/drawing/2014/main" id="{ADEC0731-C727-B351-2986-F816D5C06AF0}"/>
              </a:ext>
            </a:extLst>
          </p:cNvPr>
          <p:cNvSpPr txBox="1"/>
          <p:nvPr/>
        </p:nvSpPr>
        <p:spPr>
          <a:xfrm>
            <a:off x="8356351" y="5305562"/>
            <a:ext cx="1466850" cy="923330"/>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企業側の</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“利益率”</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はどこか？</a:t>
            </a:r>
          </a:p>
        </p:txBody>
      </p:sp>
      <p:sp>
        <p:nvSpPr>
          <p:cNvPr id="26" name="正方形/長方形 25">
            <a:extLst>
              <a:ext uri="{FF2B5EF4-FFF2-40B4-BE49-F238E27FC236}">
                <a16:creationId xmlns:a16="http://schemas.microsoft.com/office/drawing/2014/main" id="{3A9C91FB-30B3-2126-4978-E4AB8E427851}"/>
              </a:ext>
            </a:extLst>
          </p:cNvPr>
          <p:cNvSpPr/>
          <p:nvPr/>
        </p:nvSpPr>
        <p:spPr>
          <a:xfrm>
            <a:off x="1927535" y="2684651"/>
            <a:ext cx="5953522" cy="310993"/>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a:extLst>
              <a:ext uri="{FF2B5EF4-FFF2-40B4-BE49-F238E27FC236}">
                <a16:creationId xmlns:a16="http://schemas.microsoft.com/office/drawing/2014/main" id="{1F44959B-879A-4247-9FA4-69D56E4D3C49}"/>
              </a:ext>
            </a:extLst>
          </p:cNvPr>
          <p:cNvCxnSpPr/>
          <p:nvPr/>
        </p:nvCxnSpPr>
        <p:spPr>
          <a:xfrm>
            <a:off x="157163" y="984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の目利き（決算資料編）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73" name="テキスト ボックス 7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74" name="テキスト ボックス 7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63"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4</a:t>
            </a:r>
            <a:endParaRPr kumimoji="1" lang="ja-JP" altLang="en-US" dirty="0"/>
          </a:p>
        </p:txBody>
      </p:sp>
    </p:spTree>
    <p:extLst>
      <p:ext uri="{BB962C8B-B14F-4D97-AF65-F5344CB8AC3E}">
        <p14:creationId xmlns:p14="http://schemas.microsoft.com/office/powerpoint/2010/main" val="41744113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8F36C99A-2D36-A78D-F9AB-8EB5CD6E1372}"/>
              </a:ext>
            </a:extLst>
          </p:cNvPr>
          <p:cNvGrpSpPr/>
          <p:nvPr/>
        </p:nvGrpSpPr>
        <p:grpSpPr>
          <a:xfrm>
            <a:off x="5491898" y="5609828"/>
            <a:ext cx="2268179" cy="841478"/>
            <a:chOff x="5495949" y="5573694"/>
            <a:chExt cx="2268179" cy="841478"/>
          </a:xfrm>
        </p:grpSpPr>
        <p:sp>
          <p:nvSpPr>
            <p:cNvPr id="17" name="テキスト ボックス 16">
              <a:extLst>
                <a:ext uri="{FF2B5EF4-FFF2-40B4-BE49-F238E27FC236}">
                  <a16:creationId xmlns:a16="http://schemas.microsoft.com/office/drawing/2014/main" id="{AF35CD1C-8333-D6E6-8303-4D34BA5DAE12}"/>
                </a:ext>
              </a:extLst>
            </p:cNvPr>
            <p:cNvSpPr txBox="1"/>
            <p:nvPr/>
          </p:nvSpPr>
          <p:spPr>
            <a:xfrm>
              <a:off x="5495949" y="5953507"/>
              <a:ext cx="2268179" cy="461665"/>
            </a:xfrm>
            <a:prstGeom prst="rect">
              <a:avLst/>
            </a:prstGeom>
            <a:noFill/>
          </p:spPr>
          <p:txBody>
            <a:bodyPr wrap="square" rtlCol="0">
              <a:spAutoFit/>
            </a:bodyPr>
            <a:lstStyle/>
            <a:p>
              <a:pPr algn="ctr"/>
              <a:r>
                <a:rPr kumimoji="1" lang="ja-JP" altLang="en-US" sz="1200">
                  <a:latin typeface="HG創英角ｺﾞｼｯｸUB" panose="020B0909000000000000" pitchFamily="49" charset="-128"/>
                  <a:ea typeface="HG創英角ｺﾞｼｯｸUB" panose="020B0909000000000000" pitchFamily="49" charset="-128"/>
                </a:rPr>
                <a:t>この工場で一人前になるの</a:t>
              </a:r>
              <a:endParaRPr kumimoji="1" lang="en-US" altLang="ja-JP" sz="1200">
                <a:latin typeface="HG創英角ｺﾞｼｯｸUB" panose="020B0909000000000000" pitchFamily="49" charset="-128"/>
                <a:ea typeface="HG創英角ｺﾞｼｯｸUB" panose="020B0909000000000000" pitchFamily="49" charset="-128"/>
              </a:endParaRPr>
            </a:p>
            <a:p>
              <a:pPr algn="ctr"/>
              <a:r>
                <a:rPr kumimoji="1" lang="ja-JP" altLang="en-US" sz="1200">
                  <a:latin typeface="HG創英角ｺﾞｼｯｸUB" panose="020B0909000000000000" pitchFamily="49" charset="-128"/>
                  <a:ea typeface="HG創英角ｺﾞｼｯｸUB" panose="020B0909000000000000" pitchFamily="49" charset="-128"/>
                </a:rPr>
                <a:t>にどのくらいかかるのか？</a:t>
              </a:r>
            </a:p>
          </p:txBody>
        </p:sp>
        <p:sp>
          <p:nvSpPr>
            <p:cNvPr id="13" name="テキスト ボックス 12">
              <a:extLst>
                <a:ext uri="{FF2B5EF4-FFF2-40B4-BE49-F238E27FC236}">
                  <a16:creationId xmlns:a16="http://schemas.microsoft.com/office/drawing/2014/main" id="{A615B66B-14F9-36F7-9216-57BD12B6C732}"/>
                </a:ext>
              </a:extLst>
            </p:cNvPr>
            <p:cNvSpPr txBox="1"/>
            <p:nvPr/>
          </p:nvSpPr>
          <p:spPr>
            <a:xfrm>
              <a:off x="5596251" y="5573694"/>
              <a:ext cx="2029076"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技術の高さの目安</a:t>
              </a:r>
            </a:p>
          </p:txBody>
        </p:sp>
        <p:cxnSp>
          <p:nvCxnSpPr>
            <p:cNvPr id="15" name="直線コネクタ 14">
              <a:extLst>
                <a:ext uri="{FF2B5EF4-FFF2-40B4-BE49-F238E27FC236}">
                  <a16:creationId xmlns:a16="http://schemas.microsoft.com/office/drawing/2014/main" id="{931958A3-2848-972E-F8D4-45A888CDB65C}"/>
                </a:ext>
              </a:extLst>
            </p:cNvPr>
            <p:cNvCxnSpPr>
              <a:cxnSpLocks/>
            </p:cNvCxnSpPr>
            <p:nvPr/>
          </p:nvCxnSpPr>
          <p:spPr>
            <a:xfrm>
              <a:off x="5670479" y="5943026"/>
              <a:ext cx="1834861" cy="1"/>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0" name="矢印: ストライプ 19">
            <a:extLst>
              <a:ext uri="{FF2B5EF4-FFF2-40B4-BE49-F238E27FC236}">
                <a16:creationId xmlns:a16="http://schemas.microsoft.com/office/drawing/2014/main" id="{1F5DA66D-7249-D721-5757-EA33C8D20C57}"/>
              </a:ext>
            </a:extLst>
          </p:cNvPr>
          <p:cNvSpPr/>
          <p:nvPr/>
        </p:nvSpPr>
        <p:spPr>
          <a:xfrm>
            <a:off x="5488190" y="5835212"/>
            <a:ext cx="2425810" cy="429752"/>
          </a:xfrm>
          <a:prstGeom prst="stripedRightArrow">
            <a:avLst>
              <a:gd name="adj1" fmla="val 54479"/>
              <a:gd name="adj2" fmla="val 50000"/>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17621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D7C8ACD8-80F2-4CA8-AAF0-93D2C5771C21}"/>
              </a:ext>
            </a:extLst>
          </p:cNvPr>
          <p:cNvGrpSpPr/>
          <p:nvPr/>
        </p:nvGrpSpPr>
        <p:grpSpPr>
          <a:xfrm>
            <a:off x="280987" y="1173149"/>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47788" y="132147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生産体制の確認</a:t>
            </a:r>
            <a:endParaRPr kumimoji="1" lang="en-US" altLang="ja-JP" sz="1400" b="1">
              <a:solidFill>
                <a:schemeClr val="tx1"/>
              </a:solidFill>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476625" y="1275303"/>
            <a:ext cx="6492070" cy="415498"/>
          </a:xfrm>
          <a:prstGeom prst="rect">
            <a:avLst/>
          </a:prstGeom>
          <a:noFill/>
        </p:spPr>
        <p:txBody>
          <a:bodyPr wrap="square" rtlCol="0">
            <a:spAutoFit/>
          </a:bodyPr>
          <a:lstStyle/>
          <a:p>
            <a:r>
              <a:rPr kumimoji="1" lang="ja-JP" altLang="en-US" sz="1050"/>
              <a:t>□　</a:t>
            </a:r>
            <a:r>
              <a:rPr kumimoji="1" lang="ja-JP" altLang="en-US" sz="1050" b="1"/>
              <a:t>労働集約型</a:t>
            </a:r>
            <a:r>
              <a:rPr kumimoji="1" lang="ja-JP" altLang="en-US" sz="1050"/>
              <a:t>　</a:t>
            </a:r>
            <a:r>
              <a:rPr kumimoji="1" lang="ja-JP" altLang="en-US" sz="1000" spc="-50"/>
              <a:t>人手が介在する技術や小型機械の操作等による加工・製造が中心（例えば、革製品の製造や、</a:t>
            </a:r>
            <a:endParaRPr kumimoji="1" lang="en-US" altLang="ja-JP" sz="1000" spc="-50"/>
          </a:p>
          <a:p>
            <a:r>
              <a:rPr kumimoji="1" lang="ja-JP" altLang="en-US" sz="1000" spc="-50"/>
              <a:t>　　　　　　　　　機械化が困難な伝統工芸品等の製造など）</a:t>
            </a:r>
            <a:endParaRPr kumimoji="1" lang="en-US" altLang="ja-JP" sz="1000" spc="-50"/>
          </a:p>
        </p:txBody>
      </p:sp>
      <p:sp>
        <p:nvSpPr>
          <p:cNvPr id="45" name="テキスト ボックス 44">
            <a:extLst>
              <a:ext uri="{FF2B5EF4-FFF2-40B4-BE49-F238E27FC236}">
                <a16:creationId xmlns:a16="http://schemas.microsoft.com/office/drawing/2014/main" id="{76F0C12A-F7AE-42C9-87AC-C2A58146F795}"/>
              </a:ext>
            </a:extLst>
          </p:cNvPr>
          <p:cNvSpPr txBox="1"/>
          <p:nvPr/>
        </p:nvSpPr>
        <p:spPr>
          <a:xfrm>
            <a:off x="3476624" y="1632961"/>
            <a:ext cx="6429375" cy="407804"/>
          </a:xfrm>
          <a:prstGeom prst="rect">
            <a:avLst/>
          </a:prstGeom>
          <a:noFill/>
        </p:spPr>
        <p:txBody>
          <a:bodyPr wrap="square" rtlCol="0">
            <a:spAutoFit/>
          </a:bodyPr>
          <a:lstStyle/>
          <a:p>
            <a:r>
              <a:rPr kumimoji="1" lang="ja-JP" altLang="en-US" sz="1050"/>
              <a:t>□　</a:t>
            </a:r>
            <a:r>
              <a:rPr kumimoji="1" lang="ja-JP" altLang="en-US" sz="1050" b="1"/>
              <a:t>資本集約型</a:t>
            </a:r>
            <a:r>
              <a:rPr kumimoji="1" lang="ja-JP" altLang="en-US" sz="1050"/>
              <a:t>　</a:t>
            </a:r>
            <a:r>
              <a:rPr kumimoji="1" lang="ja-JP" altLang="en-US" sz="1000" spc="-100"/>
              <a:t>自動化等を基軸とした機械設備による加工･製造が中心（一定の段取り替えやプログラミング変更、</a:t>
            </a:r>
            <a:endParaRPr kumimoji="1" lang="en-US" altLang="ja-JP" sz="1000" spc="-100"/>
          </a:p>
          <a:p>
            <a:r>
              <a:rPr kumimoji="1" lang="ja-JP" altLang="en-US" sz="1000" spc="-100"/>
              <a:t>　　　　　　　　　  加工時の補助等・検品作業を除いて、その大半が機械化・自動化されている）</a:t>
            </a:r>
            <a:endParaRPr kumimoji="1" lang="en-US" altLang="ja-JP" sz="1000" spc="-100"/>
          </a:p>
        </p:txBody>
      </p:sp>
      <p:sp>
        <p:nvSpPr>
          <p:cNvPr id="46" name="テキスト ボックス 45">
            <a:extLst>
              <a:ext uri="{FF2B5EF4-FFF2-40B4-BE49-F238E27FC236}">
                <a16:creationId xmlns:a16="http://schemas.microsoft.com/office/drawing/2014/main" id="{F5D4BD62-FEB8-4C04-9274-93A1DB87F0D7}"/>
              </a:ext>
            </a:extLst>
          </p:cNvPr>
          <p:cNvSpPr txBox="1"/>
          <p:nvPr/>
        </p:nvSpPr>
        <p:spPr>
          <a:xfrm>
            <a:off x="419101" y="2186043"/>
            <a:ext cx="8999220" cy="707886"/>
          </a:xfrm>
          <a:prstGeom prst="rect">
            <a:avLst/>
          </a:prstGeom>
          <a:noFill/>
        </p:spPr>
        <p:txBody>
          <a:bodyPr wrap="square" rtlCol="0">
            <a:spAutoFit/>
          </a:bodyPr>
          <a:lstStyle/>
          <a:p>
            <a:r>
              <a:rPr kumimoji="1" lang="ja-JP" altLang="en-US" sz="1000" spc="30" dirty="0"/>
              <a:t>　</a:t>
            </a:r>
            <a:r>
              <a:rPr kumimoji="1" lang="ja-JP" altLang="en-US" sz="1000" spc="-30" dirty="0"/>
              <a:t>製造しているモノやサプライチェーンのどの段階を担っているかなどにより、個社ごとに生産体制は異なります。例えば、金型製造や板金加工と一括りにされていても、取扱う材質・サイズ・用途等が、会社の生産体制の設計に大きな影響を与えます。会社訪問時に財務的な課題への質問や工場の最新設備の見学に終始してしまう傾向がありますが、まずは生産体制が労働集約型か、資本集約型かを確認するようにしましょう。どちらの生産体制かによって着眼の力点が変わる部分がありますので、代表的なポイントを以下にまとめます。</a:t>
            </a:r>
            <a:endParaRPr kumimoji="1" lang="en-US" altLang="ja-JP" sz="1000" spc="-30" dirty="0"/>
          </a:p>
        </p:txBody>
      </p:sp>
      <p:grpSp>
        <p:nvGrpSpPr>
          <p:cNvPr id="42" name="グループ化 41">
            <a:extLst>
              <a:ext uri="{FF2B5EF4-FFF2-40B4-BE49-F238E27FC236}">
                <a16:creationId xmlns:a16="http://schemas.microsoft.com/office/drawing/2014/main" id="{A6F755D2-ADE3-DF5D-B46E-C1E0E5DF173D}"/>
              </a:ext>
            </a:extLst>
          </p:cNvPr>
          <p:cNvGrpSpPr/>
          <p:nvPr/>
        </p:nvGrpSpPr>
        <p:grpSpPr>
          <a:xfrm>
            <a:off x="195262" y="2868870"/>
            <a:ext cx="9773433" cy="646331"/>
            <a:chOff x="195262" y="2978681"/>
            <a:chExt cx="9773433" cy="646331"/>
          </a:xfrm>
        </p:grpSpPr>
        <p:sp>
          <p:nvSpPr>
            <p:cNvPr id="28" name="テキスト ボックス 27">
              <a:extLst>
                <a:ext uri="{FF2B5EF4-FFF2-40B4-BE49-F238E27FC236}">
                  <a16:creationId xmlns:a16="http://schemas.microsoft.com/office/drawing/2014/main" id="{2357C0C4-D453-CFCB-7BD8-58228AD00C44}"/>
                </a:ext>
              </a:extLst>
            </p:cNvPr>
            <p:cNvSpPr txBox="1"/>
            <p:nvPr/>
          </p:nvSpPr>
          <p:spPr>
            <a:xfrm>
              <a:off x="7439034" y="2978681"/>
              <a:ext cx="2529661" cy="646331"/>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人材に関する</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着眼点が中心</a:t>
              </a:r>
            </a:p>
          </p:txBody>
        </p:sp>
        <p:sp>
          <p:nvSpPr>
            <p:cNvPr id="24" name="矢印: ストライプ 23">
              <a:extLst>
                <a:ext uri="{FF2B5EF4-FFF2-40B4-BE49-F238E27FC236}">
                  <a16:creationId xmlns:a16="http://schemas.microsoft.com/office/drawing/2014/main" id="{2F8B1839-26D0-D5C3-DB9B-BD9B878D2EB8}"/>
                </a:ext>
              </a:extLst>
            </p:cNvPr>
            <p:cNvSpPr/>
            <p:nvPr/>
          </p:nvSpPr>
          <p:spPr>
            <a:xfrm>
              <a:off x="2270732" y="3078945"/>
              <a:ext cx="5667926" cy="429752"/>
            </a:xfrm>
            <a:prstGeom prst="stripedRightArrow">
              <a:avLst>
                <a:gd name="adj1" fmla="val 54479"/>
                <a:gd name="adj2" fmla="val 50000"/>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15663F6B-A479-6B5E-C90E-C4A86B1BF333}"/>
                </a:ext>
              </a:extLst>
            </p:cNvPr>
            <p:cNvGrpSpPr/>
            <p:nvPr/>
          </p:nvGrpSpPr>
          <p:grpSpPr>
            <a:xfrm>
              <a:off x="195262" y="3082843"/>
              <a:ext cx="2029076" cy="369332"/>
              <a:chOff x="312014" y="3157452"/>
              <a:chExt cx="2029076" cy="369332"/>
            </a:xfrm>
          </p:grpSpPr>
          <p:sp>
            <p:nvSpPr>
              <p:cNvPr id="5" name="テキスト ボックス 4">
                <a:extLst>
                  <a:ext uri="{FF2B5EF4-FFF2-40B4-BE49-F238E27FC236}">
                    <a16:creationId xmlns:a16="http://schemas.microsoft.com/office/drawing/2014/main" id="{DDCAD505-B2CA-C5AD-F36F-583F55438647}"/>
                  </a:ext>
                </a:extLst>
              </p:cNvPr>
              <p:cNvSpPr txBox="1"/>
              <p:nvPr/>
            </p:nvSpPr>
            <p:spPr>
              <a:xfrm>
                <a:off x="312014" y="3157452"/>
                <a:ext cx="2029076"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労働集約型の場合</a:t>
                </a:r>
              </a:p>
            </p:txBody>
          </p:sp>
          <p:cxnSp>
            <p:nvCxnSpPr>
              <p:cNvPr id="10" name="直線コネクタ 9">
                <a:extLst>
                  <a:ext uri="{FF2B5EF4-FFF2-40B4-BE49-F238E27FC236}">
                    <a16:creationId xmlns:a16="http://schemas.microsoft.com/office/drawing/2014/main" id="{97353355-1936-4CEF-2F4B-AF87B9CB8FF0}"/>
                  </a:ext>
                </a:extLst>
              </p:cNvPr>
              <p:cNvCxnSpPr>
                <a:cxnSpLocks/>
              </p:cNvCxnSpPr>
              <p:nvPr/>
            </p:nvCxnSpPr>
            <p:spPr>
              <a:xfrm>
                <a:off x="371475" y="3526783"/>
                <a:ext cx="1834861" cy="1"/>
              </a:xfrm>
              <a:prstGeom prst="line">
                <a:avLst/>
              </a:prstGeom>
              <a:ln w="476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3FB2B7C2-8FB5-1529-3F81-0B5815D7B7B3}"/>
                </a:ext>
              </a:extLst>
            </p:cNvPr>
            <p:cNvSpPr txBox="1"/>
            <p:nvPr/>
          </p:nvSpPr>
          <p:spPr>
            <a:xfrm>
              <a:off x="2331370" y="3095024"/>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社員定着率</a:t>
              </a:r>
            </a:p>
          </p:txBody>
        </p:sp>
        <p:sp>
          <p:nvSpPr>
            <p:cNvPr id="22" name="テキスト ボックス 21">
              <a:extLst>
                <a:ext uri="{FF2B5EF4-FFF2-40B4-BE49-F238E27FC236}">
                  <a16:creationId xmlns:a16="http://schemas.microsoft.com/office/drawing/2014/main" id="{241E823E-C97D-E0C0-9FBD-54A1F10D6DD0}"/>
                </a:ext>
              </a:extLst>
            </p:cNvPr>
            <p:cNvSpPr txBox="1"/>
            <p:nvPr/>
          </p:nvSpPr>
          <p:spPr>
            <a:xfrm>
              <a:off x="3734981" y="3095024"/>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パート比率</a:t>
              </a:r>
            </a:p>
          </p:txBody>
        </p:sp>
        <p:sp>
          <p:nvSpPr>
            <p:cNvPr id="23" name="テキスト ボックス 22">
              <a:extLst>
                <a:ext uri="{FF2B5EF4-FFF2-40B4-BE49-F238E27FC236}">
                  <a16:creationId xmlns:a16="http://schemas.microsoft.com/office/drawing/2014/main" id="{CFFB4F8E-694F-0D53-F8A7-5264A841646F}"/>
                </a:ext>
              </a:extLst>
            </p:cNvPr>
            <p:cNvSpPr txBox="1"/>
            <p:nvPr/>
          </p:nvSpPr>
          <p:spPr>
            <a:xfrm>
              <a:off x="5338059" y="3095024"/>
              <a:ext cx="183271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多能工化の状況</a:t>
              </a:r>
            </a:p>
          </p:txBody>
        </p:sp>
      </p:grpSp>
      <p:grpSp>
        <p:nvGrpSpPr>
          <p:cNvPr id="41" name="グループ化 40">
            <a:extLst>
              <a:ext uri="{FF2B5EF4-FFF2-40B4-BE49-F238E27FC236}">
                <a16:creationId xmlns:a16="http://schemas.microsoft.com/office/drawing/2014/main" id="{DDD41DD3-2387-C4A8-D310-57E7AFE17006}"/>
              </a:ext>
            </a:extLst>
          </p:cNvPr>
          <p:cNvGrpSpPr/>
          <p:nvPr/>
        </p:nvGrpSpPr>
        <p:grpSpPr>
          <a:xfrm>
            <a:off x="195262" y="3587650"/>
            <a:ext cx="9773433" cy="646331"/>
            <a:chOff x="195262" y="3651050"/>
            <a:chExt cx="9773433" cy="646331"/>
          </a:xfrm>
        </p:grpSpPr>
        <p:sp>
          <p:nvSpPr>
            <p:cNvPr id="40" name="テキスト ボックス 39">
              <a:extLst>
                <a:ext uri="{FF2B5EF4-FFF2-40B4-BE49-F238E27FC236}">
                  <a16:creationId xmlns:a16="http://schemas.microsoft.com/office/drawing/2014/main" id="{60EFA510-EFCD-4BE5-0DD6-E92C53328A0E}"/>
                </a:ext>
              </a:extLst>
            </p:cNvPr>
            <p:cNvSpPr txBox="1"/>
            <p:nvPr/>
          </p:nvSpPr>
          <p:spPr>
            <a:xfrm>
              <a:off x="7439034" y="3651050"/>
              <a:ext cx="2529661" cy="646331"/>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設備に関する</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着眼点が中心</a:t>
              </a:r>
            </a:p>
          </p:txBody>
        </p:sp>
        <p:grpSp>
          <p:nvGrpSpPr>
            <p:cNvPr id="14" name="グループ化 13">
              <a:extLst>
                <a:ext uri="{FF2B5EF4-FFF2-40B4-BE49-F238E27FC236}">
                  <a16:creationId xmlns:a16="http://schemas.microsoft.com/office/drawing/2014/main" id="{6E59F6FC-9EF6-F1C2-5A54-46263A950A62}"/>
                </a:ext>
              </a:extLst>
            </p:cNvPr>
            <p:cNvGrpSpPr/>
            <p:nvPr/>
          </p:nvGrpSpPr>
          <p:grpSpPr>
            <a:xfrm>
              <a:off x="195262" y="3725792"/>
              <a:ext cx="2029076" cy="369332"/>
              <a:chOff x="312014" y="3157452"/>
              <a:chExt cx="2029076" cy="369332"/>
            </a:xfrm>
          </p:grpSpPr>
          <p:sp>
            <p:nvSpPr>
              <p:cNvPr id="16" name="テキスト ボックス 15">
                <a:extLst>
                  <a:ext uri="{FF2B5EF4-FFF2-40B4-BE49-F238E27FC236}">
                    <a16:creationId xmlns:a16="http://schemas.microsoft.com/office/drawing/2014/main" id="{9827E58A-D00A-026D-FF94-049855197C52}"/>
                  </a:ext>
                </a:extLst>
              </p:cNvPr>
              <p:cNvSpPr txBox="1"/>
              <p:nvPr/>
            </p:nvSpPr>
            <p:spPr>
              <a:xfrm>
                <a:off x="312014" y="3157452"/>
                <a:ext cx="2029076"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資本集約型の場合</a:t>
                </a:r>
              </a:p>
            </p:txBody>
          </p:sp>
          <p:cxnSp>
            <p:nvCxnSpPr>
              <p:cNvPr id="19" name="直線コネクタ 18">
                <a:extLst>
                  <a:ext uri="{FF2B5EF4-FFF2-40B4-BE49-F238E27FC236}">
                    <a16:creationId xmlns:a16="http://schemas.microsoft.com/office/drawing/2014/main" id="{014CD108-2546-A436-9428-869706BD79BE}"/>
                  </a:ext>
                </a:extLst>
              </p:cNvPr>
              <p:cNvCxnSpPr>
                <a:cxnSpLocks/>
              </p:cNvCxnSpPr>
              <p:nvPr/>
            </p:nvCxnSpPr>
            <p:spPr>
              <a:xfrm>
                <a:off x="371475" y="3526783"/>
                <a:ext cx="1834861" cy="1"/>
              </a:xfrm>
              <a:prstGeom prst="line">
                <a:avLst/>
              </a:prstGeom>
              <a:ln w="4762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grpSp>
        <p:sp>
          <p:nvSpPr>
            <p:cNvPr id="29" name="矢印: ストライプ 28">
              <a:extLst>
                <a:ext uri="{FF2B5EF4-FFF2-40B4-BE49-F238E27FC236}">
                  <a16:creationId xmlns:a16="http://schemas.microsoft.com/office/drawing/2014/main" id="{354130FD-CB69-8F0F-98BD-A3A3DB91DB3C}"/>
                </a:ext>
              </a:extLst>
            </p:cNvPr>
            <p:cNvSpPr/>
            <p:nvPr/>
          </p:nvSpPr>
          <p:spPr>
            <a:xfrm>
              <a:off x="2246074" y="3762164"/>
              <a:ext cx="5667926" cy="429752"/>
            </a:xfrm>
            <a:prstGeom prst="stripedRightArrow">
              <a:avLst>
                <a:gd name="adj1" fmla="val 54479"/>
                <a:gd name="adj2" fmla="val 50000"/>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3659F41-0147-A682-F0C8-824E1E111DEC}"/>
                </a:ext>
              </a:extLst>
            </p:cNvPr>
            <p:cNvSpPr txBox="1"/>
            <p:nvPr/>
          </p:nvSpPr>
          <p:spPr>
            <a:xfrm>
              <a:off x="2319439" y="3786169"/>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設備の性能</a:t>
              </a:r>
            </a:p>
          </p:txBody>
        </p:sp>
        <p:sp>
          <p:nvSpPr>
            <p:cNvPr id="38" name="テキスト ボックス 37">
              <a:extLst>
                <a:ext uri="{FF2B5EF4-FFF2-40B4-BE49-F238E27FC236}">
                  <a16:creationId xmlns:a16="http://schemas.microsoft.com/office/drawing/2014/main" id="{05F6D383-D3AC-83BD-3446-A0D7B873B18E}"/>
                </a:ext>
              </a:extLst>
            </p:cNvPr>
            <p:cNvSpPr txBox="1"/>
            <p:nvPr/>
          </p:nvSpPr>
          <p:spPr>
            <a:xfrm>
              <a:off x="5152820" y="3792789"/>
              <a:ext cx="2607257"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工場の余剰スペース</a:t>
              </a:r>
            </a:p>
          </p:txBody>
        </p:sp>
        <p:sp>
          <p:nvSpPr>
            <p:cNvPr id="39" name="テキスト ボックス 38">
              <a:extLst>
                <a:ext uri="{FF2B5EF4-FFF2-40B4-BE49-F238E27FC236}">
                  <a16:creationId xmlns:a16="http://schemas.microsoft.com/office/drawing/2014/main" id="{E10AA584-2F5E-A10D-7341-B7DD9F3A6FE8}"/>
                </a:ext>
              </a:extLst>
            </p:cNvPr>
            <p:cNvSpPr txBox="1"/>
            <p:nvPr/>
          </p:nvSpPr>
          <p:spPr>
            <a:xfrm>
              <a:off x="3741962" y="3786169"/>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設備の状況</a:t>
              </a:r>
            </a:p>
          </p:txBody>
        </p:sp>
      </p:grpSp>
      <p:sp>
        <p:nvSpPr>
          <p:cNvPr id="43" name="テキスト ボックス 42">
            <a:extLst>
              <a:ext uri="{FF2B5EF4-FFF2-40B4-BE49-F238E27FC236}">
                <a16:creationId xmlns:a16="http://schemas.microsoft.com/office/drawing/2014/main" id="{FDFA2150-EDF7-F274-1728-E547E355A2E5}"/>
              </a:ext>
            </a:extLst>
          </p:cNvPr>
          <p:cNvSpPr txBox="1"/>
          <p:nvPr/>
        </p:nvSpPr>
        <p:spPr>
          <a:xfrm>
            <a:off x="195262" y="4389361"/>
            <a:ext cx="9420223" cy="253916"/>
          </a:xfrm>
          <a:prstGeom prst="rect">
            <a:avLst/>
          </a:prstGeom>
          <a:noFill/>
        </p:spPr>
        <p:txBody>
          <a:bodyPr wrap="square" rtlCol="0">
            <a:spAutoFit/>
          </a:bodyPr>
          <a:lstStyle/>
          <a:p>
            <a:r>
              <a:rPr kumimoji="1" lang="ja-JP" altLang="en-US" sz="1050"/>
              <a:t>　</a:t>
            </a:r>
            <a:endParaRPr kumimoji="1" lang="en-US" altLang="ja-JP" sz="1050"/>
          </a:p>
        </p:txBody>
      </p:sp>
      <p:sp>
        <p:nvSpPr>
          <p:cNvPr id="44" name="テキスト ボックス 43">
            <a:extLst>
              <a:ext uri="{FF2B5EF4-FFF2-40B4-BE49-F238E27FC236}">
                <a16:creationId xmlns:a16="http://schemas.microsoft.com/office/drawing/2014/main" id="{9A55C992-DB5D-188E-E035-EF62A5F8E0E8}"/>
              </a:ext>
            </a:extLst>
          </p:cNvPr>
          <p:cNvSpPr txBox="1"/>
          <p:nvPr/>
        </p:nvSpPr>
        <p:spPr>
          <a:xfrm>
            <a:off x="233964" y="4312079"/>
            <a:ext cx="9420223" cy="553998"/>
          </a:xfrm>
          <a:prstGeom prst="rect">
            <a:avLst/>
          </a:prstGeom>
          <a:noFill/>
        </p:spPr>
        <p:txBody>
          <a:bodyPr wrap="square" rtlCol="0">
            <a:spAutoFit/>
          </a:bodyPr>
          <a:lstStyle/>
          <a:p>
            <a:r>
              <a:rPr kumimoji="1" lang="ja-JP" altLang="en-US" sz="1000"/>
              <a:t>　労働集約型の例としては、“手作りの高級鞄”の製造業であれば、付加価値が高い分、誰でもすぐに作れるわけではなく経験により技術が培われていくので、　社員の定着率（勤務年数）が重要になります。そして、人の手を経るといえども補助作業について</a:t>
            </a:r>
            <a:r>
              <a:rPr kumimoji="1" lang="ja-JP" altLang="en-US" sz="1000" spc="-20"/>
              <a:t>パート</a:t>
            </a:r>
            <a:r>
              <a:rPr kumimoji="1" lang="ja-JP" altLang="en-US" sz="1000"/>
              <a:t>従業員を活用するなどして生産効率に目が向いているか、多能工化を進め、熟練者への技術や知見の偏りを補う対策をしているかなどが着眼点になりやすい傾向があります。</a:t>
            </a:r>
            <a:endParaRPr kumimoji="1" lang="en-US" altLang="ja-JP" sz="1000"/>
          </a:p>
        </p:txBody>
      </p:sp>
      <p:sp>
        <p:nvSpPr>
          <p:cNvPr id="61" name="テキスト ボックス 60">
            <a:extLst>
              <a:ext uri="{FF2B5EF4-FFF2-40B4-BE49-F238E27FC236}">
                <a16:creationId xmlns:a16="http://schemas.microsoft.com/office/drawing/2014/main" id="{4C55D2D3-95FE-E396-6906-B768A928E9A7}"/>
              </a:ext>
            </a:extLst>
          </p:cNvPr>
          <p:cNvSpPr txBox="1"/>
          <p:nvPr/>
        </p:nvSpPr>
        <p:spPr>
          <a:xfrm>
            <a:off x="233964" y="4835852"/>
            <a:ext cx="9420223" cy="553998"/>
          </a:xfrm>
          <a:prstGeom prst="rect">
            <a:avLst/>
          </a:prstGeom>
          <a:noFill/>
        </p:spPr>
        <p:txBody>
          <a:bodyPr wrap="square" rtlCol="0">
            <a:spAutoFit/>
          </a:bodyPr>
          <a:lstStyle/>
          <a:p>
            <a:r>
              <a:rPr kumimoji="1" lang="ja-JP" altLang="en-US" sz="1000"/>
              <a:t>　一方で資本集約型の例としては、大手メーカーの下請けとして、部品や部品の一部を加工するような製造業です。最も川上にいるメーカーの最終完成品の生産計画から逆算して、川下の中小製造業に部品のオーダーがくることになります。「１分で何個生産」「緊急時の在庫として常に２週間分を集積」など細かい指示により生産するため、設備の性能・可動状態の維持、生産余力（余剰スペース）等が事業展開に大きく影響します。</a:t>
            </a:r>
            <a:endParaRPr kumimoji="1" lang="en-US" altLang="ja-JP" sz="1000"/>
          </a:p>
        </p:txBody>
      </p:sp>
      <p:cxnSp>
        <p:nvCxnSpPr>
          <p:cNvPr id="62" name="直線コネクタ 61">
            <a:extLst>
              <a:ext uri="{FF2B5EF4-FFF2-40B4-BE49-F238E27FC236}">
                <a16:creationId xmlns:a16="http://schemas.microsoft.com/office/drawing/2014/main" id="{5559798A-5DE7-A7D5-94E6-A0514267708B}"/>
              </a:ext>
            </a:extLst>
          </p:cNvPr>
          <p:cNvCxnSpPr/>
          <p:nvPr/>
        </p:nvCxnSpPr>
        <p:spPr>
          <a:xfrm>
            <a:off x="176214" y="545558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F0641678-3DE9-463B-E846-A82E8F88DC2D}"/>
              </a:ext>
            </a:extLst>
          </p:cNvPr>
          <p:cNvGrpSpPr/>
          <p:nvPr/>
        </p:nvGrpSpPr>
        <p:grpSpPr>
          <a:xfrm>
            <a:off x="110841" y="5609828"/>
            <a:ext cx="1578543" cy="910552"/>
            <a:chOff x="87177" y="5474772"/>
            <a:chExt cx="1578543" cy="1114592"/>
          </a:xfrm>
        </p:grpSpPr>
        <p:grpSp>
          <p:nvGrpSpPr>
            <p:cNvPr id="6" name="グループ化 5">
              <a:extLst>
                <a:ext uri="{FF2B5EF4-FFF2-40B4-BE49-F238E27FC236}">
                  <a16:creationId xmlns:a16="http://schemas.microsoft.com/office/drawing/2014/main" id="{9B6FA9F3-06F0-B646-7810-6CB187BD98DF}"/>
                </a:ext>
              </a:extLst>
            </p:cNvPr>
            <p:cNvGrpSpPr/>
            <p:nvPr/>
          </p:nvGrpSpPr>
          <p:grpSpPr>
            <a:xfrm>
              <a:off x="87177" y="5505174"/>
              <a:ext cx="1578543" cy="1049805"/>
              <a:chOff x="87177" y="5371057"/>
              <a:chExt cx="1578543" cy="1049805"/>
            </a:xfrm>
          </p:grpSpPr>
          <p:sp>
            <p:nvSpPr>
              <p:cNvPr id="8" name="テキスト ボックス 7">
                <a:extLst>
                  <a:ext uri="{FF2B5EF4-FFF2-40B4-BE49-F238E27FC236}">
                    <a16:creationId xmlns:a16="http://schemas.microsoft.com/office/drawing/2014/main" id="{1C2DF577-F903-FE8C-865C-F83FE2359F0A}"/>
                  </a:ext>
                </a:extLst>
              </p:cNvPr>
              <p:cNvSpPr txBox="1"/>
              <p:nvPr/>
            </p:nvSpPr>
            <p:spPr>
              <a:xfrm>
                <a:off x="87177" y="5371057"/>
                <a:ext cx="1578543" cy="715815"/>
              </a:xfrm>
              <a:prstGeom prst="rect">
                <a:avLst/>
              </a:prstGeom>
              <a:noFill/>
            </p:spPr>
            <p:txBody>
              <a:bodyPr wrap="square" rtlCol="0">
                <a:spAutoFit/>
              </a:bodyPr>
              <a:lstStyle/>
              <a:p>
                <a:pPr algn="ctr"/>
                <a:r>
                  <a:rPr kumimoji="1" lang="ja-JP" altLang="en-US" sz="3200">
                    <a:latin typeface="HG創英角ｺﾞｼｯｸUB" panose="020B0909000000000000" pitchFamily="49" charset="-128"/>
                    <a:ea typeface="HG創英角ｺﾞｼｯｸUB" panose="020B0909000000000000" pitchFamily="49" charset="-128"/>
                  </a:rPr>
                  <a:t>人材</a:t>
                </a:r>
              </a:p>
            </p:txBody>
          </p:sp>
          <p:sp>
            <p:nvSpPr>
              <p:cNvPr id="9" name="テキスト ボックス 8">
                <a:extLst>
                  <a:ext uri="{FF2B5EF4-FFF2-40B4-BE49-F238E27FC236}">
                    <a16:creationId xmlns:a16="http://schemas.microsoft.com/office/drawing/2014/main" id="{BC841E88-1F88-A30A-8246-E5639C2DD4A7}"/>
                  </a:ext>
                </a:extLst>
              </p:cNvPr>
              <p:cNvSpPr txBox="1"/>
              <p:nvPr/>
            </p:nvSpPr>
            <p:spPr>
              <a:xfrm>
                <a:off x="301317" y="6044117"/>
                <a:ext cx="1250153" cy="376745"/>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という着眼点</a:t>
                </a:r>
              </a:p>
            </p:txBody>
          </p:sp>
        </p:grpSp>
        <p:sp>
          <p:nvSpPr>
            <p:cNvPr id="7" name="四角形: 角を丸くする 6">
              <a:extLst>
                <a:ext uri="{FF2B5EF4-FFF2-40B4-BE49-F238E27FC236}">
                  <a16:creationId xmlns:a16="http://schemas.microsoft.com/office/drawing/2014/main" id="{722B3447-AD79-ED88-DC18-128F94118DC4}"/>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318790E8-6EB1-73CF-C37E-956F1B262506}"/>
              </a:ext>
            </a:extLst>
          </p:cNvPr>
          <p:cNvSpPr txBox="1"/>
          <p:nvPr/>
        </p:nvSpPr>
        <p:spPr>
          <a:xfrm>
            <a:off x="1660859" y="5609828"/>
            <a:ext cx="3931341" cy="1015663"/>
          </a:xfrm>
          <a:prstGeom prst="rect">
            <a:avLst/>
          </a:prstGeom>
          <a:noFill/>
        </p:spPr>
        <p:txBody>
          <a:bodyPr wrap="square" rtlCol="0">
            <a:spAutoFit/>
          </a:bodyPr>
          <a:lstStyle/>
          <a:p>
            <a:r>
              <a:rPr kumimoji="1" lang="ja-JP" altLang="en-US" sz="1000" dirty="0">
                <a:latin typeface="+mn-ea"/>
              </a:rPr>
              <a:t>　製造業は専門性が高く、特に中小製造業は“職人技”や“名人芸”</a:t>
            </a:r>
            <a:endParaRPr kumimoji="1" lang="en-US" altLang="ja-JP" sz="1000" dirty="0">
              <a:latin typeface="+mn-ea"/>
            </a:endParaRPr>
          </a:p>
          <a:p>
            <a:r>
              <a:rPr kumimoji="1" lang="ja-JP" altLang="en-US" sz="1000" dirty="0">
                <a:latin typeface="+mn-ea"/>
              </a:rPr>
              <a:t>と呼ばれる属人的な技術に支えられている傾向が強いですが、　金融機関の評価シートに「他にはない技術が元請に評価されている」と記載される一方で、債務超過や薄利が続く企業もあります。</a:t>
            </a:r>
            <a:endParaRPr kumimoji="1" lang="en-US" altLang="ja-JP" sz="1000" dirty="0">
              <a:latin typeface="+mn-ea"/>
            </a:endParaRPr>
          </a:p>
          <a:p>
            <a:r>
              <a:rPr kumimoji="1" lang="ja-JP" altLang="en-US" sz="1000" dirty="0">
                <a:latin typeface="+mn-ea"/>
              </a:rPr>
              <a:t>　深い専門知識がない中で技術の希少性を判断するのは難しいですが、右のような質問をすることが効果的です。</a:t>
            </a:r>
            <a:endParaRPr kumimoji="1" lang="en-US" altLang="ja-JP" sz="1000" dirty="0">
              <a:latin typeface="+mn-ea"/>
            </a:endParaRPr>
          </a:p>
        </p:txBody>
      </p:sp>
      <p:sp>
        <p:nvSpPr>
          <p:cNvPr id="33" name="テキスト ボックス 32">
            <a:extLst>
              <a:ext uri="{FF2B5EF4-FFF2-40B4-BE49-F238E27FC236}">
                <a16:creationId xmlns:a16="http://schemas.microsoft.com/office/drawing/2014/main" id="{0CE0D280-0615-47FA-6935-14625853E82A}"/>
              </a:ext>
            </a:extLst>
          </p:cNvPr>
          <p:cNvSpPr txBox="1"/>
          <p:nvPr/>
        </p:nvSpPr>
        <p:spPr>
          <a:xfrm>
            <a:off x="7621276" y="5609828"/>
            <a:ext cx="2141996" cy="1015663"/>
          </a:xfrm>
          <a:prstGeom prst="rect">
            <a:avLst/>
          </a:prstGeom>
          <a:noFill/>
        </p:spPr>
        <p:txBody>
          <a:bodyPr wrap="square" rtlCol="0">
            <a:spAutoFit/>
          </a:bodyPr>
          <a:lstStyle/>
          <a:p>
            <a:r>
              <a:rPr kumimoji="1" lang="ja-JP" altLang="en-US" sz="1000"/>
              <a:t>特に労働集約型の生産体制の企業では、一人前になるまでの期間の長短から技術の希少性がある程度類推できることもあるほか、その期間と社員の勤務年数を比較することで修練度の目安になります。</a:t>
            </a:r>
            <a:endParaRPr kumimoji="1" lang="en-US" altLang="ja-JP" sz="1000"/>
          </a:p>
        </p:txBody>
      </p:sp>
      <p:sp>
        <p:nvSpPr>
          <p:cNvPr id="47" name="テキスト ボックス 46">
            <a:extLst>
              <a:ext uri="{FF2B5EF4-FFF2-40B4-BE49-F238E27FC236}">
                <a16:creationId xmlns:a16="http://schemas.microsoft.com/office/drawing/2014/main" id="{16A55EA9-42C0-38FE-D772-6BB3A181D725}"/>
              </a:ext>
            </a:extLst>
          </p:cNvPr>
          <p:cNvSpPr txBox="1"/>
          <p:nvPr/>
        </p:nvSpPr>
        <p:spPr>
          <a:xfrm>
            <a:off x="97801" y="506405"/>
            <a:ext cx="7223026" cy="569387"/>
          </a:xfrm>
          <a:prstGeom prst="rect">
            <a:avLst/>
          </a:prstGeom>
          <a:noFill/>
        </p:spPr>
        <p:txBody>
          <a:bodyPr wrap="square" rtlCol="0">
            <a:spAutoFit/>
          </a:bodyPr>
          <a:lstStyle/>
          <a:p>
            <a:r>
              <a:rPr kumimoji="1" lang="ja-JP" altLang="en-US" sz="1000"/>
              <a:t>会社を訪問する際に、どのようなことに目を凝らし、何を聞けば良いか分からない、という質問を耳にすることがあります。ここでは、企業の事業性や経営改善の可能性を判断するのに必要な、基本的なポイントをまとめます。</a:t>
            </a:r>
          </a:p>
          <a:p>
            <a:endParaRPr kumimoji="1" lang="en-US" altLang="ja-JP" sz="1100">
              <a:solidFill>
                <a:srgbClr val="FF0000"/>
              </a:solidFill>
            </a:endParaRPr>
          </a:p>
        </p:txBody>
      </p:sp>
      <p:cxnSp>
        <p:nvCxnSpPr>
          <p:cNvPr id="48" name="直線コネクタ 47">
            <a:extLst>
              <a:ext uri="{FF2B5EF4-FFF2-40B4-BE49-F238E27FC236}">
                <a16:creationId xmlns:a16="http://schemas.microsoft.com/office/drawing/2014/main" id="{1F44959B-879A-4247-9FA4-69D56E4D3C49}"/>
              </a:ext>
            </a:extLst>
          </p:cNvPr>
          <p:cNvCxnSpPr/>
          <p:nvPr/>
        </p:nvCxnSpPr>
        <p:spPr>
          <a:xfrm>
            <a:off x="157163" y="984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の目利き（訪問時編）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1" name="テキスト ボックス 50"/>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2" name="テキスト ボックス 5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50"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5</a:t>
            </a:r>
            <a:endParaRPr kumimoji="1" lang="ja-JP" altLang="en-US" dirty="0"/>
          </a:p>
        </p:txBody>
      </p:sp>
    </p:spTree>
    <p:extLst>
      <p:ext uri="{BB962C8B-B14F-4D97-AF65-F5344CB8AC3E}">
        <p14:creationId xmlns:p14="http://schemas.microsoft.com/office/powerpoint/2010/main" val="6350666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p:nvPr/>
        </p:nvCxnSpPr>
        <p:spPr>
          <a:xfrm>
            <a:off x="17621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414715" y="1151801"/>
            <a:ext cx="5834064" cy="707886"/>
          </a:xfrm>
          <a:prstGeom prst="rect">
            <a:avLst/>
          </a:prstGeom>
          <a:noFill/>
        </p:spPr>
        <p:txBody>
          <a:bodyPr wrap="square" rtlCol="0">
            <a:spAutoFit/>
          </a:bodyPr>
          <a:lstStyle/>
          <a:p>
            <a:r>
              <a:rPr kumimoji="1" lang="ja-JP" altLang="en-US" sz="1000">
                <a:latin typeface="+mn-ea"/>
              </a:rPr>
              <a:t>□　受注生産が中心か？（注文を受けるごとに、仕様に合わせて生産）</a:t>
            </a:r>
            <a:endParaRPr kumimoji="1" lang="en-US" altLang="ja-JP" sz="1000">
              <a:latin typeface="+mn-ea"/>
            </a:endParaRPr>
          </a:p>
          <a:p>
            <a:r>
              <a:rPr kumimoji="1" lang="ja-JP" altLang="en-US" sz="1000">
                <a:latin typeface="+mn-ea"/>
              </a:rPr>
              <a:t>□　見込生産が中心か？（注文や販売を予想し、自社の判断で作り置き）</a:t>
            </a:r>
            <a:endParaRPr kumimoji="1" lang="en-US" altLang="ja-JP" sz="1000">
              <a:latin typeface="+mn-ea"/>
            </a:endParaRPr>
          </a:p>
          <a:p>
            <a:r>
              <a:rPr kumimoji="1" lang="ja-JP" altLang="en-US" sz="1000">
                <a:latin typeface="+mn-ea"/>
              </a:rPr>
              <a:t>□　個別生産が中心か？（１回の受注や生産指示で、１つまたは少数の製品を生産）</a:t>
            </a:r>
            <a:endParaRPr kumimoji="1" lang="en-US" altLang="ja-JP" sz="1000">
              <a:latin typeface="+mn-ea"/>
            </a:endParaRPr>
          </a:p>
          <a:p>
            <a:r>
              <a:rPr kumimoji="1" lang="ja-JP" altLang="en-US" sz="1000">
                <a:latin typeface="+mn-ea"/>
              </a:rPr>
              <a:t>□　連続生産が中心か？（一定のロット数等を基準に、反復的に生産）</a:t>
            </a:r>
            <a:endParaRPr kumimoji="1" lang="en-US" altLang="ja-JP" sz="100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225374" y="2018453"/>
            <a:ext cx="9534528" cy="553998"/>
          </a:xfrm>
          <a:prstGeom prst="rect">
            <a:avLst/>
          </a:prstGeom>
          <a:noFill/>
        </p:spPr>
        <p:txBody>
          <a:bodyPr wrap="square" rtlCol="0">
            <a:spAutoFit/>
          </a:bodyPr>
          <a:lstStyle/>
          <a:p>
            <a:r>
              <a:rPr kumimoji="1" lang="ja-JP" altLang="en-US" sz="1000">
                <a:latin typeface="+mn-ea"/>
              </a:rPr>
              <a:t>　例えば、「船舶の動力用の部品を作っています」という場合にも、それをどのような形態で生産しているかの理解が必要です。動力装置のうち頻繁に消耗する部分の部品を生産している企業であれば、売上（注文）が一時的に減った場合も、今後のニーズを見込んだ在庫を保有しておくために工場の稼働を維持する必要があります。売上が落ちているから「販路開拓をしなさい」と指導しても、工場に生産余力がない場合もあります。</a:t>
            </a:r>
            <a:endParaRPr kumimoji="1" lang="en-US" altLang="ja-JP" sz="1000">
              <a:latin typeface="+mn-ea"/>
            </a:endParaRPr>
          </a:p>
        </p:txBody>
      </p:sp>
      <p:sp>
        <p:nvSpPr>
          <p:cNvPr id="3" name="テキスト ボックス 2">
            <a:extLst>
              <a:ext uri="{FF2B5EF4-FFF2-40B4-BE49-F238E27FC236}">
                <a16:creationId xmlns:a16="http://schemas.microsoft.com/office/drawing/2014/main" id="{3553E9BE-6801-3E15-2CB3-B9C613CF6517}"/>
              </a:ext>
            </a:extLst>
          </p:cNvPr>
          <p:cNvSpPr txBox="1"/>
          <p:nvPr/>
        </p:nvSpPr>
        <p:spPr>
          <a:xfrm>
            <a:off x="3414715" y="2695620"/>
            <a:ext cx="6257926" cy="861774"/>
          </a:xfrm>
          <a:prstGeom prst="rect">
            <a:avLst/>
          </a:prstGeom>
          <a:noFill/>
        </p:spPr>
        <p:txBody>
          <a:bodyPr wrap="square" rtlCol="0">
            <a:spAutoFit/>
          </a:bodyPr>
          <a:lstStyle/>
          <a:p>
            <a:r>
              <a:rPr kumimoji="1" lang="ja-JP" altLang="en-US" sz="1000">
                <a:latin typeface="+mn-ea"/>
              </a:rPr>
              <a:t>□　自社完結型か？（メーカーや製造小売のように、製品企画・設計・資材調達・製造・運送・販売　</a:t>
            </a:r>
            <a:endParaRPr kumimoji="1" lang="en-US" altLang="ja-JP" sz="1000">
              <a:latin typeface="+mn-ea"/>
            </a:endParaRPr>
          </a:p>
          <a:p>
            <a:r>
              <a:rPr kumimoji="1" lang="ja-JP" altLang="en-US" sz="1000">
                <a:latin typeface="+mn-ea"/>
              </a:rPr>
              <a:t>　　の機能の多くを自前で保有）</a:t>
            </a:r>
            <a:endParaRPr kumimoji="1" lang="en-US" altLang="ja-JP" sz="1000">
              <a:latin typeface="+mn-ea"/>
            </a:endParaRPr>
          </a:p>
          <a:p>
            <a:r>
              <a:rPr kumimoji="1" lang="ja-JP" altLang="en-US" sz="1000">
                <a:latin typeface="+mn-ea"/>
              </a:rPr>
              <a:t>□　下請中心型か？（製造業の流通経路のどの範囲を請け負っているか）</a:t>
            </a:r>
            <a:r>
              <a:rPr kumimoji="1" lang="en-US" altLang="ja-JP" sz="1000" b="1">
                <a:solidFill>
                  <a:srgbClr val="FF0000"/>
                </a:solidFill>
                <a:latin typeface="+mn-ea"/>
              </a:rPr>
              <a:t>※</a:t>
            </a:r>
          </a:p>
          <a:p>
            <a:r>
              <a:rPr kumimoji="1" lang="ja-JP" altLang="en-US" sz="1000">
                <a:latin typeface="+mn-ea"/>
              </a:rPr>
              <a:t>□　流通段階のどこにいるのか？（一次下請け・二次下請け等）</a:t>
            </a:r>
            <a:endParaRPr kumimoji="1" lang="en-US" altLang="ja-JP" sz="1000">
              <a:latin typeface="+mn-ea"/>
            </a:endParaRPr>
          </a:p>
          <a:p>
            <a:r>
              <a:rPr kumimoji="1" lang="ja-JP" altLang="en-US" sz="1000">
                <a:latin typeface="+mn-ea"/>
              </a:rPr>
              <a:t>□　材料の調達先はどこか？（自社調達か・元請支給か）</a:t>
            </a:r>
            <a:endParaRPr kumimoji="1" lang="en-US" altLang="ja-JP" sz="1000">
              <a:latin typeface="+mn-ea"/>
            </a:endParaRPr>
          </a:p>
        </p:txBody>
      </p:sp>
      <p:sp>
        <p:nvSpPr>
          <p:cNvPr id="5" name="テキスト ボックス 4">
            <a:extLst>
              <a:ext uri="{FF2B5EF4-FFF2-40B4-BE49-F238E27FC236}">
                <a16:creationId xmlns:a16="http://schemas.microsoft.com/office/drawing/2014/main" id="{F9F2AD8C-EC3E-84C9-26BA-C87C4365A234}"/>
              </a:ext>
            </a:extLst>
          </p:cNvPr>
          <p:cNvSpPr txBox="1"/>
          <p:nvPr/>
        </p:nvSpPr>
        <p:spPr>
          <a:xfrm>
            <a:off x="243585" y="3614747"/>
            <a:ext cx="9534528" cy="707886"/>
          </a:xfrm>
          <a:prstGeom prst="rect">
            <a:avLst/>
          </a:prstGeom>
          <a:noFill/>
        </p:spPr>
        <p:txBody>
          <a:bodyPr wrap="square" rtlCol="0">
            <a:spAutoFit/>
          </a:bodyPr>
          <a:lstStyle/>
          <a:p>
            <a:r>
              <a:rPr kumimoji="1" lang="ja-JP" altLang="en-US" sz="1000">
                <a:latin typeface="+mn-ea"/>
              </a:rPr>
              <a:t>　例えば、「金型加工と金属プレス加工をする会社です」という場合にも、金型の設計まで行っているのか、設計図に則って加工のみ行うのか、材料は元請企業から支給されるのか確認が必要です。「自動車メーカーの部品です」という場合にも、メーカーに直接納品するのか、組立製造する部品メーカーに納品するのかなど、流通経路の把握は初動で押さえたいポイントです。特にビジネスマッチング等に活かせることから、上記項目程度の理解は大切といえます。</a:t>
            </a:r>
            <a:endParaRPr kumimoji="1" lang="en-US" altLang="ja-JP" sz="1000">
              <a:latin typeface="+mn-ea"/>
            </a:endParaRPr>
          </a:p>
          <a:p>
            <a:endParaRPr kumimoji="1" lang="en-US" altLang="ja-JP" sz="1000">
              <a:latin typeface="+mn-ea"/>
            </a:endParaRPr>
          </a:p>
        </p:txBody>
      </p:sp>
      <p:cxnSp>
        <p:nvCxnSpPr>
          <p:cNvPr id="49" name="直線コネクタ 48">
            <a:extLst>
              <a:ext uri="{FF2B5EF4-FFF2-40B4-BE49-F238E27FC236}">
                <a16:creationId xmlns:a16="http://schemas.microsoft.com/office/drawing/2014/main" id="{04719FE3-33EA-5E84-5C67-A9B2665FA420}"/>
              </a:ext>
            </a:extLst>
          </p:cNvPr>
          <p:cNvCxnSpPr/>
          <p:nvPr/>
        </p:nvCxnSpPr>
        <p:spPr>
          <a:xfrm>
            <a:off x="225374" y="42251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6841DC89-6AA8-1C21-7D4E-D4DCABB28D99}"/>
              </a:ext>
            </a:extLst>
          </p:cNvPr>
          <p:cNvGrpSpPr/>
          <p:nvPr/>
        </p:nvGrpSpPr>
        <p:grpSpPr>
          <a:xfrm>
            <a:off x="192138" y="4299053"/>
            <a:ext cx="8780022" cy="1399707"/>
            <a:chOff x="176210" y="4482710"/>
            <a:chExt cx="8780022" cy="1399707"/>
          </a:xfrm>
        </p:grpSpPr>
        <p:grpSp>
          <p:nvGrpSpPr>
            <p:cNvPr id="48" name="グループ化 47">
              <a:extLst>
                <a:ext uri="{FF2B5EF4-FFF2-40B4-BE49-F238E27FC236}">
                  <a16:creationId xmlns:a16="http://schemas.microsoft.com/office/drawing/2014/main" id="{A02E8FB6-4692-BCDB-EC93-1C744CE03781}"/>
                </a:ext>
              </a:extLst>
            </p:cNvPr>
            <p:cNvGrpSpPr/>
            <p:nvPr/>
          </p:nvGrpSpPr>
          <p:grpSpPr>
            <a:xfrm>
              <a:off x="176210" y="4482710"/>
              <a:ext cx="8256427" cy="1091537"/>
              <a:chOff x="83741" y="4872914"/>
              <a:chExt cx="8256427" cy="1091537"/>
            </a:xfrm>
          </p:grpSpPr>
          <p:grpSp>
            <p:nvGrpSpPr>
              <p:cNvPr id="46" name="グループ化 45">
                <a:extLst>
                  <a:ext uri="{FF2B5EF4-FFF2-40B4-BE49-F238E27FC236}">
                    <a16:creationId xmlns:a16="http://schemas.microsoft.com/office/drawing/2014/main" id="{38B1A2A9-E4E4-B28C-EB72-5558BA279A2C}"/>
                  </a:ext>
                </a:extLst>
              </p:cNvPr>
              <p:cNvGrpSpPr/>
              <p:nvPr/>
            </p:nvGrpSpPr>
            <p:grpSpPr>
              <a:xfrm>
                <a:off x="5500576" y="4872914"/>
                <a:ext cx="2350483" cy="278325"/>
                <a:chOff x="5488842" y="4832260"/>
                <a:chExt cx="2350483" cy="278325"/>
              </a:xfrm>
            </p:grpSpPr>
            <p:grpSp>
              <p:nvGrpSpPr>
                <p:cNvPr id="45" name="グループ化 44">
                  <a:extLst>
                    <a:ext uri="{FF2B5EF4-FFF2-40B4-BE49-F238E27FC236}">
                      <a16:creationId xmlns:a16="http://schemas.microsoft.com/office/drawing/2014/main" id="{A6BD6900-35D0-EEEC-95E2-20E368B7C007}"/>
                    </a:ext>
                  </a:extLst>
                </p:cNvPr>
                <p:cNvGrpSpPr/>
                <p:nvPr/>
              </p:nvGrpSpPr>
              <p:grpSpPr>
                <a:xfrm>
                  <a:off x="5488842" y="4839984"/>
                  <a:ext cx="2346120" cy="270601"/>
                  <a:chOff x="5500793" y="4379608"/>
                  <a:chExt cx="2858625" cy="331468"/>
                </a:xfrm>
              </p:grpSpPr>
              <p:sp>
                <p:nvSpPr>
                  <p:cNvPr id="43" name="正方形/長方形 42">
                    <a:extLst>
                      <a:ext uri="{FF2B5EF4-FFF2-40B4-BE49-F238E27FC236}">
                        <a16:creationId xmlns:a16="http://schemas.microsoft.com/office/drawing/2014/main" id="{1945242E-5146-37F9-A3E2-4AD692ABEAA8}"/>
                      </a:ext>
                    </a:extLst>
                  </p:cNvPr>
                  <p:cNvSpPr/>
                  <p:nvPr/>
                </p:nvSpPr>
                <p:spPr>
                  <a:xfrm>
                    <a:off x="5823284" y="4379608"/>
                    <a:ext cx="2536134" cy="26203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a:extLst>
                      <a:ext uri="{FF2B5EF4-FFF2-40B4-BE49-F238E27FC236}">
                        <a16:creationId xmlns:a16="http://schemas.microsoft.com/office/drawing/2014/main" id="{78C7DCC5-1D27-8DD4-839F-D086F61AE3DC}"/>
                      </a:ext>
                    </a:extLst>
                  </p:cNvPr>
                  <p:cNvCxnSpPr>
                    <a:cxnSpLocks/>
                    <a:stCxn id="17" idx="0"/>
                  </p:cNvCxnSpPr>
                  <p:nvPr/>
                </p:nvCxnSpPr>
                <p:spPr>
                  <a:xfrm flipV="1">
                    <a:off x="5500793" y="4483781"/>
                    <a:ext cx="322491" cy="227295"/>
                  </a:xfrm>
                  <a:prstGeom prst="straightConnector1">
                    <a:avLst/>
                  </a:prstGeom>
                  <a:ln w="28575">
                    <a:solidFill>
                      <a:srgbClr val="FF0000">
                        <a:alpha val="20000"/>
                      </a:srgb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2" name="テキスト ボックス 41">
                  <a:extLst>
                    <a:ext uri="{FF2B5EF4-FFF2-40B4-BE49-F238E27FC236}">
                      <a16:creationId xmlns:a16="http://schemas.microsoft.com/office/drawing/2014/main" id="{AC0E3F48-374E-7AFF-C8EC-5B3A9B306969}"/>
                    </a:ext>
                  </a:extLst>
                </p:cNvPr>
                <p:cNvSpPr txBox="1"/>
                <p:nvPr/>
              </p:nvSpPr>
              <p:spPr>
                <a:xfrm>
                  <a:off x="5757878" y="4832260"/>
                  <a:ext cx="2081447" cy="253916"/>
                </a:xfrm>
                <a:prstGeom prst="rect">
                  <a:avLst/>
                </a:prstGeom>
                <a:noFill/>
              </p:spPr>
              <p:txBody>
                <a:bodyPr wrap="square" rtlCol="0">
                  <a:spAutoFit/>
                </a:bodyPr>
                <a:lstStyle/>
                <a:p>
                  <a:r>
                    <a:rPr kumimoji="1" lang="ja-JP" altLang="en-US" sz="1050"/>
                    <a:t>製造の請負だけとは限らない！</a:t>
                  </a:r>
                </a:p>
              </p:txBody>
            </p:sp>
          </p:grpSp>
          <p:grpSp>
            <p:nvGrpSpPr>
              <p:cNvPr id="33" name="グループ化 32">
                <a:extLst>
                  <a:ext uri="{FF2B5EF4-FFF2-40B4-BE49-F238E27FC236}">
                    <a16:creationId xmlns:a16="http://schemas.microsoft.com/office/drawing/2014/main" id="{40A1D836-D77A-1C61-42C2-93E636C419B0}"/>
                  </a:ext>
                </a:extLst>
              </p:cNvPr>
              <p:cNvGrpSpPr/>
              <p:nvPr/>
            </p:nvGrpSpPr>
            <p:grpSpPr>
              <a:xfrm>
                <a:off x="83741" y="5053899"/>
                <a:ext cx="8256427" cy="910552"/>
                <a:chOff x="112618" y="4430752"/>
                <a:chExt cx="8256427" cy="910552"/>
              </a:xfrm>
            </p:grpSpPr>
            <p:grpSp>
              <p:nvGrpSpPr>
                <p:cNvPr id="26" name="グループ化 25">
                  <a:extLst>
                    <a:ext uri="{FF2B5EF4-FFF2-40B4-BE49-F238E27FC236}">
                      <a16:creationId xmlns:a16="http://schemas.microsoft.com/office/drawing/2014/main" id="{A57AAB53-F0C5-482B-B6EC-6A1DA1B89704}"/>
                    </a:ext>
                  </a:extLst>
                </p:cNvPr>
                <p:cNvGrpSpPr/>
                <p:nvPr/>
              </p:nvGrpSpPr>
              <p:grpSpPr>
                <a:xfrm>
                  <a:off x="1590070" y="4529480"/>
                  <a:ext cx="1193533" cy="738661"/>
                  <a:chOff x="1590070" y="4673855"/>
                  <a:chExt cx="1193533" cy="738661"/>
                </a:xfrm>
              </p:grpSpPr>
              <p:sp>
                <p:nvSpPr>
                  <p:cNvPr id="12" name="テキスト ボックス 11">
                    <a:extLst>
                      <a:ext uri="{FF2B5EF4-FFF2-40B4-BE49-F238E27FC236}">
                        <a16:creationId xmlns:a16="http://schemas.microsoft.com/office/drawing/2014/main" id="{043D34E5-FD1D-312F-BB7F-FACC0C8FE1F4}"/>
                      </a:ext>
                    </a:extLst>
                  </p:cNvPr>
                  <p:cNvSpPr txBox="1"/>
                  <p:nvPr/>
                </p:nvSpPr>
                <p:spPr>
                  <a:xfrm>
                    <a:off x="1590070" y="4715980"/>
                    <a:ext cx="1193533" cy="646331"/>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製品</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企画</a:t>
                    </a:r>
                  </a:p>
                </p:txBody>
              </p:sp>
              <p:sp>
                <p:nvSpPr>
                  <p:cNvPr id="11" name="楕円 10">
                    <a:extLst>
                      <a:ext uri="{FF2B5EF4-FFF2-40B4-BE49-F238E27FC236}">
                        <a16:creationId xmlns:a16="http://schemas.microsoft.com/office/drawing/2014/main" id="{EFBC59CE-A156-0AB5-77D4-959D3E8EFE7B}"/>
                      </a:ext>
                    </a:extLst>
                  </p:cNvPr>
                  <p:cNvSpPr/>
                  <p:nvPr/>
                </p:nvSpPr>
                <p:spPr>
                  <a:xfrm>
                    <a:off x="1787389" y="4673855"/>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9B1C96B7-DC58-57AC-983B-C773078FFD51}"/>
                    </a:ext>
                  </a:extLst>
                </p:cNvPr>
                <p:cNvGrpSpPr/>
                <p:nvPr/>
              </p:nvGrpSpPr>
              <p:grpSpPr>
                <a:xfrm>
                  <a:off x="2707158" y="4526395"/>
                  <a:ext cx="1193533" cy="738661"/>
                  <a:chOff x="2655144" y="4678688"/>
                  <a:chExt cx="1193533" cy="738661"/>
                </a:xfrm>
              </p:grpSpPr>
              <p:sp>
                <p:nvSpPr>
                  <p:cNvPr id="13" name="楕円 12">
                    <a:extLst>
                      <a:ext uri="{FF2B5EF4-FFF2-40B4-BE49-F238E27FC236}">
                        <a16:creationId xmlns:a16="http://schemas.microsoft.com/office/drawing/2014/main" id="{00C4EFEF-0148-9262-BF50-2A05CB0D2272}"/>
                      </a:ext>
                    </a:extLst>
                  </p:cNvPr>
                  <p:cNvSpPr/>
                  <p:nvPr/>
                </p:nvSpPr>
                <p:spPr>
                  <a:xfrm>
                    <a:off x="2853440" y="4678688"/>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BD40F27-63D9-2E71-ABB5-FD4E77C6B1FF}"/>
                      </a:ext>
                    </a:extLst>
                  </p:cNvPr>
                  <p:cNvSpPr txBox="1"/>
                  <p:nvPr/>
                </p:nvSpPr>
                <p:spPr>
                  <a:xfrm>
                    <a:off x="2655144" y="4851231"/>
                    <a:ext cx="1193533" cy="369332"/>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設計</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23" name="グループ化 22">
                  <a:extLst>
                    <a:ext uri="{FF2B5EF4-FFF2-40B4-BE49-F238E27FC236}">
                      <a16:creationId xmlns:a16="http://schemas.microsoft.com/office/drawing/2014/main" id="{7CB914AE-858D-7BE0-2812-D5212511B421}"/>
                    </a:ext>
                  </a:extLst>
                </p:cNvPr>
                <p:cNvGrpSpPr/>
                <p:nvPr/>
              </p:nvGrpSpPr>
              <p:grpSpPr>
                <a:xfrm>
                  <a:off x="3824246" y="4529399"/>
                  <a:ext cx="1193533" cy="738661"/>
                  <a:chOff x="3740217" y="4679041"/>
                  <a:chExt cx="1193533" cy="738661"/>
                </a:xfrm>
              </p:grpSpPr>
              <p:sp>
                <p:nvSpPr>
                  <p:cNvPr id="15" name="楕円 14">
                    <a:extLst>
                      <a:ext uri="{FF2B5EF4-FFF2-40B4-BE49-F238E27FC236}">
                        <a16:creationId xmlns:a16="http://schemas.microsoft.com/office/drawing/2014/main" id="{CADC98BC-668E-C409-802E-AF895244FCE7}"/>
                      </a:ext>
                    </a:extLst>
                  </p:cNvPr>
                  <p:cNvSpPr/>
                  <p:nvPr/>
                </p:nvSpPr>
                <p:spPr>
                  <a:xfrm>
                    <a:off x="3936785" y="4679041"/>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934EE29-3B53-44EE-F9D0-97510AFA41D7}"/>
                      </a:ext>
                    </a:extLst>
                  </p:cNvPr>
                  <p:cNvSpPr txBox="1"/>
                  <p:nvPr/>
                </p:nvSpPr>
                <p:spPr>
                  <a:xfrm>
                    <a:off x="3740217" y="4714587"/>
                    <a:ext cx="1193533" cy="646331"/>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資材</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調達</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22" name="グループ化 21">
                  <a:extLst>
                    <a:ext uri="{FF2B5EF4-FFF2-40B4-BE49-F238E27FC236}">
                      <a16:creationId xmlns:a16="http://schemas.microsoft.com/office/drawing/2014/main" id="{250562C3-ADB0-4A3E-B9DE-206B68E864CE}"/>
                    </a:ext>
                  </a:extLst>
                </p:cNvPr>
                <p:cNvGrpSpPr/>
                <p:nvPr/>
              </p:nvGrpSpPr>
              <p:grpSpPr>
                <a:xfrm>
                  <a:off x="4941334" y="4528091"/>
                  <a:ext cx="1193533" cy="738661"/>
                  <a:chOff x="4842584" y="4677733"/>
                  <a:chExt cx="1193533" cy="738661"/>
                </a:xfrm>
              </p:grpSpPr>
              <p:sp>
                <p:nvSpPr>
                  <p:cNvPr id="17" name="楕円 16">
                    <a:extLst>
                      <a:ext uri="{FF2B5EF4-FFF2-40B4-BE49-F238E27FC236}">
                        <a16:creationId xmlns:a16="http://schemas.microsoft.com/office/drawing/2014/main" id="{5B932DE2-617B-1BCB-C5F9-6C31A8DBF41D}"/>
                      </a:ext>
                    </a:extLst>
                  </p:cNvPr>
                  <p:cNvSpPr/>
                  <p:nvPr/>
                </p:nvSpPr>
                <p:spPr>
                  <a:xfrm>
                    <a:off x="5040880" y="4677733"/>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90BD59E-C231-0319-2A5A-04FE325B055F}"/>
                      </a:ext>
                    </a:extLst>
                  </p:cNvPr>
                  <p:cNvSpPr txBox="1"/>
                  <p:nvPr/>
                </p:nvSpPr>
                <p:spPr>
                  <a:xfrm>
                    <a:off x="4842584" y="4850276"/>
                    <a:ext cx="1193533" cy="369332"/>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製造</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21" name="グループ化 20">
                  <a:extLst>
                    <a:ext uri="{FF2B5EF4-FFF2-40B4-BE49-F238E27FC236}">
                      <a16:creationId xmlns:a16="http://schemas.microsoft.com/office/drawing/2014/main" id="{8FB4E8B8-F170-B1C6-C2B7-F8D1E304A145}"/>
                    </a:ext>
                  </a:extLst>
                </p:cNvPr>
                <p:cNvGrpSpPr/>
                <p:nvPr/>
              </p:nvGrpSpPr>
              <p:grpSpPr>
                <a:xfrm>
                  <a:off x="6058422" y="4535330"/>
                  <a:ext cx="1193533" cy="738661"/>
                  <a:chOff x="5884603" y="4684972"/>
                  <a:chExt cx="1193533" cy="738661"/>
                </a:xfrm>
              </p:grpSpPr>
              <p:sp>
                <p:nvSpPr>
                  <p:cNvPr id="19" name="楕円 18">
                    <a:extLst>
                      <a:ext uri="{FF2B5EF4-FFF2-40B4-BE49-F238E27FC236}">
                        <a16:creationId xmlns:a16="http://schemas.microsoft.com/office/drawing/2014/main" id="{2A83D538-222E-E80B-E0A0-3C86E5072E03}"/>
                      </a:ext>
                    </a:extLst>
                  </p:cNvPr>
                  <p:cNvSpPr/>
                  <p:nvPr/>
                </p:nvSpPr>
                <p:spPr>
                  <a:xfrm>
                    <a:off x="6082899" y="4684972"/>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82017B6-444A-B015-713A-F6FB4ACC4E75}"/>
                      </a:ext>
                    </a:extLst>
                  </p:cNvPr>
                  <p:cNvSpPr txBox="1"/>
                  <p:nvPr/>
                </p:nvSpPr>
                <p:spPr>
                  <a:xfrm>
                    <a:off x="5884603" y="4819015"/>
                    <a:ext cx="1193533" cy="507831"/>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運送</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sz="900">
                        <a:latin typeface="HG創英角ｺﾞｼｯｸUB" panose="020B0909000000000000" pitchFamily="49" charset="-128"/>
                        <a:ea typeface="HG創英角ｺﾞｼｯｸUB" panose="020B0909000000000000" pitchFamily="49" charset="-128"/>
                      </a:rPr>
                      <a:t>（含む保管）</a:t>
                    </a:r>
                    <a:endParaRPr kumimoji="1" lang="en-US" altLang="ja-JP" sz="900">
                      <a:latin typeface="HG創英角ｺﾞｼｯｸUB" panose="020B0909000000000000" pitchFamily="49" charset="-128"/>
                      <a:ea typeface="HG創英角ｺﾞｼｯｸUB" panose="020B0909000000000000" pitchFamily="49" charset="-128"/>
                    </a:endParaRPr>
                  </a:p>
                </p:txBody>
              </p:sp>
            </p:grpSp>
            <p:grpSp>
              <p:nvGrpSpPr>
                <p:cNvPr id="27" name="グループ化 26">
                  <a:extLst>
                    <a:ext uri="{FF2B5EF4-FFF2-40B4-BE49-F238E27FC236}">
                      <a16:creationId xmlns:a16="http://schemas.microsoft.com/office/drawing/2014/main" id="{487E1A63-D7FB-D575-9708-C60B49BE5C48}"/>
                    </a:ext>
                  </a:extLst>
                </p:cNvPr>
                <p:cNvGrpSpPr/>
                <p:nvPr/>
              </p:nvGrpSpPr>
              <p:grpSpPr>
                <a:xfrm>
                  <a:off x="7175512" y="4528090"/>
                  <a:ext cx="1193533" cy="738661"/>
                  <a:chOff x="4842584" y="4677733"/>
                  <a:chExt cx="1193533" cy="738661"/>
                </a:xfrm>
              </p:grpSpPr>
              <p:sp>
                <p:nvSpPr>
                  <p:cNvPr id="28" name="楕円 27">
                    <a:extLst>
                      <a:ext uri="{FF2B5EF4-FFF2-40B4-BE49-F238E27FC236}">
                        <a16:creationId xmlns:a16="http://schemas.microsoft.com/office/drawing/2014/main" id="{BE0D719A-DD05-858B-09DD-7635D7E6AF0F}"/>
                      </a:ext>
                    </a:extLst>
                  </p:cNvPr>
                  <p:cNvSpPr/>
                  <p:nvPr/>
                </p:nvSpPr>
                <p:spPr>
                  <a:xfrm>
                    <a:off x="5040880" y="4677733"/>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1AE6E5B-6586-1844-9CFB-709F09FF2ECE}"/>
                      </a:ext>
                    </a:extLst>
                  </p:cNvPr>
                  <p:cNvSpPr txBox="1"/>
                  <p:nvPr/>
                </p:nvSpPr>
                <p:spPr>
                  <a:xfrm>
                    <a:off x="4842584" y="4850276"/>
                    <a:ext cx="1193533" cy="369332"/>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販売</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6" name="グループ化 5">
                  <a:extLst>
                    <a:ext uri="{FF2B5EF4-FFF2-40B4-BE49-F238E27FC236}">
                      <a16:creationId xmlns:a16="http://schemas.microsoft.com/office/drawing/2014/main" id="{EA93A8F6-FAD1-5361-2B41-78E424102363}"/>
                    </a:ext>
                  </a:extLst>
                </p:cNvPr>
                <p:cNvGrpSpPr/>
                <p:nvPr/>
              </p:nvGrpSpPr>
              <p:grpSpPr>
                <a:xfrm>
                  <a:off x="112618" y="4430752"/>
                  <a:ext cx="1578543" cy="910552"/>
                  <a:chOff x="89007" y="5474772"/>
                  <a:chExt cx="1578543" cy="1114592"/>
                </a:xfrm>
              </p:grpSpPr>
              <p:grpSp>
                <p:nvGrpSpPr>
                  <p:cNvPr id="7" name="グループ化 6">
                    <a:extLst>
                      <a:ext uri="{FF2B5EF4-FFF2-40B4-BE49-F238E27FC236}">
                        <a16:creationId xmlns:a16="http://schemas.microsoft.com/office/drawing/2014/main" id="{224623C6-FE39-8D40-8FBB-D6AB6EDC9433}"/>
                      </a:ext>
                    </a:extLst>
                  </p:cNvPr>
                  <p:cNvGrpSpPr/>
                  <p:nvPr/>
                </p:nvGrpSpPr>
                <p:grpSpPr>
                  <a:xfrm>
                    <a:off x="89007" y="5492896"/>
                    <a:ext cx="1578543" cy="1062083"/>
                    <a:chOff x="89007" y="5358779"/>
                    <a:chExt cx="1578543" cy="1062083"/>
                  </a:xfrm>
                </p:grpSpPr>
                <p:sp>
                  <p:nvSpPr>
                    <p:cNvPr id="9" name="テキスト ボックス 8">
                      <a:extLst>
                        <a:ext uri="{FF2B5EF4-FFF2-40B4-BE49-F238E27FC236}">
                          <a16:creationId xmlns:a16="http://schemas.microsoft.com/office/drawing/2014/main" id="{FFDD155E-78C0-6D65-54BB-B447930C6221}"/>
                        </a:ext>
                      </a:extLst>
                    </p:cNvPr>
                    <p:cNvSpPr txBox="1"/>
                    <p:nvPr/>
                  </p:nvSpPr>
                  <p:spPr>
                    <a:xfrm>
                      <a:off x="89007" y="5358779"/>
                      <a:ext cx="1578543" cy="791164"/>
                    </a:xfrm>
                    <a:prstGeom prst="rect">
                      <a:avLst/>
                    </a:prstGeom>
                    <a:noFill/>
                  </p:spPr>
                  <p:txBody>
                    <a:bodyPr wrap="square" rtlCol="0">
                      <a:spAutoFit/>
                    </a:bodyPr>
                    <a:lstStyle/>
                    <a:p>
                      <a:r>
                        <a:rPr kumimoji="1" lang="ja-JP" altLang="en-US" sz="1100" b="1">
                          <a:solidFill>
                            <a:srgbClr val="FF0000"/>
                          </a:solidFill>
                          <a:latin typeface="HG創英角ｺﾞｼｯｸUB" panose="020B0909000000000000" pitchFamily="49" charset="-128"/>
                          <a:ea typeface="HG創英角ｺﾞｼｯｸUB" panose="020B0909000000000000" pitchFamily="49" charset="-128"/>
                        </a:rPr>
                        <a:t>　</a:t>
                      </a:r>
                      <a:r>
                        <a:rPr kumimoji="1" lang="en-US" altLang="ja-JP" sz="1100" b="1">
                          <a:solidFill>
                            <a:srgbClr val="FF0000"/>
                          </a:solidFill>
                          <a:latin typeface="HG創英角ｺﾞｼｯｸUB" panose="020B0909000000000000" pitchFamily="49" charset="-128"/>
                          <a:ea typeface="HG創英角ｺﾞｼｯｸUB" panose="020B0909000000000000" pitchFamily="49" charset="-128"/>
                        </a:rPr>
                        <a:t>※</a:t>
                      </a:r>
                    </a:p>
                    <a:p>
                      <a:pPr algn="ctr"/>
                      <a:r>
                        <a:rPr kumimoji="1" lang="ja-JP" altLang="en-US" sz="2400">
                          <a:latin typeface="HG創英角ｺﾞｼｯｸUB" panose="020B0909000000000000" pitchFamily="49" charset="-128"/>
                          <a:ea typeface="HG創英角ｺﾞｼｯｸUB" panose="020B0909000000000000" pitchFamily="49" charset="-128"/>
                        </a:rPr>
                        <a:t>流通経路</a:t>
                      </a:r>
                    </a:p>
                  </p:txBody>
                </p:sp>
                <p:sp>
                  <p:nvSpPr>
                    <p:cNvPr id="10" name="テキスト ボックス 9">
                      <a:extLst>
                        <a:ext uri="{FF2B5EF4-FFF2-40B4-BE49-F238E27FC236}">
                          <a16:creationId xmlns:a16="http://schemas.microsoft.com/office/drawing/2014/main" id="{CDF896BF-E1D9-F65C-CB9E-D58088B3CA8D}"/>
                        </a:ext>
                      </a:extLst>
                    </p:cNvPr>
                    <p:cNvSpPr txBox="1"/>
                    <p:nvPr/>
                  </p:nvSpPr>
                  <p:spPr>
                    <a:xfrm>
                      <a:off x="301317" y="6044117"/>
                      <a:ext cx="1250153" cy="376745"/>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という着眼点</a:t>
                      </a:r>
                    </a:p>
                  </p:txBody>
                </p:sp>
              </p:grpSp>
              <p:sp>
                <p:nvSpPr>
                  <p:cNvPr id="8" name="四角形: 角を丸くする 7">
                    <a:extLst>
                      <a:ext uri="{FF2B5EF4-FFF2-40B4-BE49-F238E27FC236}">
                        <a16:creationId xmlns:a16="http://schemas.microsoft.com/office/drawing/2014/main" id="{77EC2931-F0C6-5458-BB57-993941484106}"/>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矢印: 右 29">
                  <a:extLst>
                    <a:ext uri="{FF2B5EF4-FFF2-40B4-BE49-F238E27FC236}">
                      <a16:creationId xmlns:a16="http://schemas.microsoft.com/office/drawing/2014/main" id="{B455C96A-F693-5CAF-6201-290E473917F9}"/>
                    </a:ext>
                  </a:extLst>
                </p:cNvPr>
                <p:cNvSpPr/>
                <p:nvPr/>
              </p:nvSpPr>
              <p:spPr>
                <a:xfrm>
                  <a:off x="2658073"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095A00D5-31B7-F71E-A010-EE7BBED85F61}"/>
                    </a:ext>
                  </a:extLst>
                </p:cNvPr>
                <p:cNvSpPr/>
                <p:nvPr/>
              </p:nvSpPr>
              <p:spPr>
                <a:xfrm>
                  <a:off x="3764296"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C8ABAF97-8D72-7364-F09D-A613624F69E3}"/>
                    </a:ext>
                  </a:extLst>
                </p:cNvPr>
                <p:cNvSpPr/>
                <p:nvPr/>
              </p:nvSpPr>
              <p:spPr>
                <a:xfrm>
                  <a:off x="4871386"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1490EFF8-30FD-3A0A-F99C-EC9BDE5D5C26}"/>
                    </a:ext>
                  </a:extLst>
                </p:cNvPr>
                <p:cNvSpPr/>
                <p:nvPr/>
              </p:nvSpPr>
              <p:spPr>
                <a:xfrm>
                  <a:off x="6019775"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343F3060-B974-8578-C775-1F1735F1E881}"/>
                    </a:ext>
                  </a:extLst>
                </p:cNvPr>
                <p:cNvSpPr/>
                <p:nvPr/>
              </p:nvSpPr>
              <p:spPr>
                <a:xfrm>
                  <a:off x="7125630"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2" name="グループ化 51">
              <a:extLst>
                <a:ext uri="{FF2B5EF4-FFF2-40B4-BE49-F238E27FC236}">
                  <a16:creationId xmlns:a16="http://schemas.microsoft.com/office/drawing/2014/main" id="{2588F47D-7748-EF4F-E4F5-589EC0EAD7E8}"/>
                </a:ext>
              </a:extLst>
            </p:cNvPr>
            <p:cNvGrpSpPr/>
            <p:nvPr/>
          </p:nvGrpSpPr>
          <p:grpSpPr>
            <a:xfrm>
              <a:off x="2179634" y="5524881"/>
              <a:ext cx="6776598" cy="357536"/>
              <a:chOff x="2093009" y="5524881"/>
              <a:chExt cx="6776598" cy="357536"/>
            </a:xfrm>
          </p:grpSpPr>
          <p:sp>
            <p:nvSpPr>
              <p:cNvPr id="50" name="矢印: 左右 49">
                <a:extLst>
                  <a:ext uri="{FF2B5EF4-FFF2-40B4-BE49-F238E27FC236}">
                    <a16:creationId xmlns:a16="http://schemas.microsoft.com/office/drawing/2014/main" id="{0FF69E9A-362A-D59E-290E-FE3B1AC1AB89}"/>
                  </a:ext>
                </a:extLst>
              </p:cNvPr>
              <p:cNvSpPr/>
              <p:nvPr/>
            </p:nvSpPr>
            <p:spPr>
              <a:xfrm>
                <a:off x="2093009" y="5524881"/>
                <a:ext cx="5773483" cy="357536"/>
              </a:xfrm>
              <a:prstGeom prst="leftRightArrow">
                <a:avLst/>
              </a:prstGeom>
              <a:solidFill>
                <a:srgbClr val="92D05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5404AA45-8472-3246-7C21-7F4A6998F8EE}"/>
                  </a:ext>
                </a:extLst>
              </p:cNvPr>
              <p:cNvSpPr txBox="1"/>
              <p:nvPr/>
            </p:nvSpPr>
            <p:spPr>
              <a:xfrm>
                <a:off x="3406016" y="5583506"/>
                <a:ext cx="5463591" cy="261610"/>
              </a:xfrm>
              <a:prstGeom prst="rect">
                <a:avLst/>
              </a:prstGeom>
              <a:noFill/>
            </p:spPr>
            <p:txBody>
              <a:bodyPr wrap="square" rtlCol="0">
                <a:spAutoFit/>
              </a:bodyPr>
              <a:lstStyle/>
              <a:p>
                <a:r>
                  <a:rPr kumimoji="1" lang="ja-JP" altLang="en-US" sz="1050" b="1"/>
                  <a:t>どこまでを請け負っているのか？（できるのか？）</a:t>
                </a:r>
              </a:p>
            </p:txBody>
          </p:sp>
        </p:grpSp>
      </p:grpSp>
      <p:sp>
        <p:nvSpPr>
          <p:cNvPr id="54" name="テキスト ボックス 53">
            <a:extLst>
              <a:ext uri="{FF2B5EF4-FFF2-40B4-BE49-F238E27FC236}">
                <a16:creationId xmlns:a16="http://schemas.microsoft.com/office/drawing/2014/main" id="{C3347CD6-DFAB-0A8A-5498-C2499D745C36}"/>
              </a:ext>
            </a:extLst>
          </p:cNvPr>
          <p:cNvSpPr txBox="1"/>
          <p:nvPr/>
        </p:nvSpPr>
        <p:spPr>
          <a:xfrm>
            <a:off x="243585" y="5795270"/>
            <a:ext cx="9534528" cy="1015663"/>
          </a:xfrm>
          <a:prstGeom prst="rect">
            <a:avLst/>
          </a:prstGeom>
          <a:noFill/>
        </p:spPr>
        <p:txBody>
          <a:bodyPr wrap="square" rtlCol="0">
            <a:spAutoFit/>
          </a:bodyPr>
          <a:lstStyle/>
          <a:p>
            <a:r>
              <a:rPr kumimoji="1" lang="ja-JP" altLang="en-US" sz="1000">
                <a:latin typeface="+mn-ea"/>
              </a:rPr>
              <a:t>　下請型の企業だからといって、製造の一部だけを請け負っているとは限りません。製品の企画は元請企業が行い、設計から運送・保管までを請け負う場合もあれば、全ての部品の供給を受けて組立のみ請け負う場合もあります。取引先から外注先を紹介してほしいとビジネスマッチングの依頼を受けた場合も、その取引先にも外注を受ける企業に“運送”の能力がなければ、いくら技術面で相互に親和性があったとしても上手くいかないケースもあります。また、一般に流通経路の機能のうち広い範囲に対応している企業は、発注元から“外せない”重要な存在である場合が多く、設計料や保管料、資材調達・運送の費用といった製造に直接関係しない部分で収支コントロールができる要素も内在しており、事業性を把握するための大切なポイントといえます。</a:t>
            </a:r>
            <a:endParaRPr kumimoji="1" lang="en-US" altLang="ja-JP" sz="1000">
              <a:latin typeface="+mn-ea"/>
            </a:endParaRPr>
          </a:p>
          <a:p>
            <a:endParaRPr kumimoji="1" lang="en-US" altLang="ja-JP" sz="1000">
              <a:latin typeface="+mn-ea"/>
            </a:endParaRPr>
          </a:p>
        </p:txBody>
      </p:sp>
      <p:cxnSp>
        <p:nvCxnSpPr>
          <p:cNvPr id="55" name="直線コネクタ 54">
            <a:extLst>
              <a:ext uri="{FF2B5EF4-FFF2-40B4-BE49-F238E27FC236}">
                <a16:creationId xmlns:a16="http://schemas.microsoft.com/office/drawing/2014/main" id="{D95CC812-20DD-AB32-F1DA-C41E4199B042}"/>
              </a:ext>
            </a:extLst>
          </p:cNvPr>
          <p:cNvCxnSpPr/>
          <p:nvPr/>
        </p:nvCxnSpPr>
        <p:spPr>
          <a:xfrm>
            <a:off x="163465" y="261716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16A55EA9-42C0-38FE-D772-6BB3A181D725}"/>
              </a:ext>
            </a:extLst>
          </p:cNvPr>
          <p:cNvSpPr txBox="1"/>
          <p:nvPr/>
        </p:nvSpPr>
        <p:spPr>
          <a:xfrm>
            <a:off x="71675" y="506405"/>
            <a:ext cx="7259800" cy="569387"/>
          </a:xfrm>
          <a:prstGeom prst="rect">
            <a:avLst/>
          </a:prstGeom>
          <a:noFill/>
        </p:spPr>
        <p:txBody>
          <a:bodyPr wrap="square" rtlCol="0">
            <a:spAutoFit/>
          </a:bodyPr>
          <a:lstStyle/>
          <a:p>
            <a:r>
              <a:rPr kumimoji="1" lang="ja-JP" altLang="en-US" sz="1000"/>
              <a:t>会社を訪問する際に、どのようなことに目を凝らし、何を聞けば良いか分からない、という質問を耳にすることがあります。ここでは、企業の事業性や経営改善の可能性を判断するのに必要な、基本的なポイントをまとめます。</a:t>
            </a:r>
          </a:p>
          <a:p>
            <a:endParaRPr kumimoji="1" lang="en-US" altLang="ja-JP" sz="1100">
              <a:solidFill>
                <a:srgbClr val="FF0000"/>
              </a:solidFill>
            </a:endParaRPr>
          </a:p>
        </p:txBody>
      </p:sp>
      <p:cxnSp>
        <p:nvCxnSpPr>
          <p:cNvPr id="67" name="直線コネクタ 66">
            <a:extLst>
              <a:ext uri="{FF2B5EF4-FFF2-40B4-BE49-F238E27FC236}">
                <a16:creationId xmlns:a16="http://schemas.microsoft.com/office/drawing/2014/main" id="{1F44959B-879A-4247-9FA4-69D56E4D3C49}"/>
              </a:ext>
            </a:extLst>
          </p:cNvPr>
          <p:cNvCxnSpPr/>
          <p:nvPr/>
        </p:nvCxnSpPr>
        <p:spPr>
          <a:xfrm>
            <a:off x="157163" y="9721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の目利き（訪問時編）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70" name="テキスト ボックス 6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71" name="テキスト ボックス 7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69"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6</a:t>
            </a:r>
          </a:p>
        </p:txBody>
      </p:sp>
      <p:grpSp>
        <p:nvGrpSpPr>
          <p:cNvPr id="72" name="グループ化 71">
            <a:extLst>
              <a:ext uri="{FF2B5EF4-FFF2-40B4-BE49-F238E27FC236}">
                <a16:creationId xmlns:a16="http://schemas.microsoft.com/office/drawing/2014/main" id="{8ABB6722-DECF-4076-BEFF-B18C6191B012}"/>
              </a:ext>
            </a:extLst>
          </p:cNvPr>
          <p:cNvGrpSpPr/>
          <p:nvPr/>
        </p:nvGrpSpPr>
        <p:grpSpPr>
          <a:xfrm>
            <a:off x="195521" y="1076362"/>
            <a:ext cx="1162051" cy="885825"/>
            <a:chOff x="2409824" y="3038474"/>
            <a:chExt cx="1162051" cy="885825"/>
          </a:xfrm>
        </p:grpSpPr>
        <p:sp>
          <p:nvSpPr>
            <p:cNvPr id="73" name="楕円 72">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75" name="正方形/長方形 74">
            <a:extLst>
              <a:ext uri="{FF2B5EF4-FFF2-40B4-BE49-F238E27FC236}">
                <a16:creationId xmlns:a16="http://schemas.microsoft.com/office/drawing/2014/main" id="{CA1DA63E-8C33-4A20-A3AC-72D866FD193E}"/>
              </a:ext>
            </a:extLst>
          </p:cNvPr>
          <p:cNvSpPr/>
          <p:nvPr/>
        </p:nvSpPr>
        <p:spPr>
          <a:xfrm>
            <a:off x="1262322" y="1218949"/>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生産形態の確認</a:t>
            </a:r>
            <a:endParaRPr kumimoji="1" lang="en-US" altLang="ja-JP" sz="1400" b="1">
              <a:solidFill>
                <a:schemeClr val="tx1"/>
              </a:solidFill>
            </a:endParaRPr>
          </a:p>
        </p:txBody>
      </p:sp>
      <p:grpSp>
        <p:nvGrpSpPr>
          <p:cNvPr id="80" name="グループ化 79">
            <a:extLst>
              <a:ext uri="{FF2B5EF4-FFF2-40B4-BE49-F238E27FC236}">
                <a16:creationId xmlns:a16="http://schemas.microsoft.com/office/drawing/2014/main" id="{4950B9DA-A143-4374-A938-3FF1963CB9D1}"/>
              </a:ext>
            </a:extLst>
          </p:cNvPr>
          <p:cNvGrpSpPr/>
          <p:nvPr/>
        </p:nvGrpSpPr>
        <p:grpSpPr>
          <a:xfrm>
            <a:off x="195519" y="2689540"/>
            <a:ext cx="1162051" cy="885825"/>
            <a:chOff x="2409824" y="3038474"/>
            <a:chExt cx="1162051" cy="885825"/>
          </a:xfrm>
          <a:noFill/>
        </p:grpSpPr>
        <p:sp>
          <p:nvSpPr>
            <p:cNvPr id="81" name="楕円 80">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83" name="正方形/長方形 82">
            <a:extLst>
              <a:ext uri="{FF2B5EF4-FFF2-40B4-BE49-F238E27FC236}">
                <a16:creationId xmlns:a16="http://schemas.microsoft.com/office/drawing/2014/main" id="{845FE9B1-8B0F-47E7-8FD5-6F49135D7B31}"/>
              </a:ext>
            </a:extLst>
          </p:cNvPr>
          <p:cNvSpPr/>
          <p:nvPr/>
        </p:nvSpPr>
        <p:spPr>
          <a:xfrm>
            <a:off x="1262320" y="2823684"/>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製造業の流通経路</a:t>
            </a:r>
            <a:endParaRPr kumimoji="1" lang="en-US" altLang="ja-JP" sz="1400" b="1">
              <a:solidFill>
                <a:schemeClr val="tx1"/>
              </a:solidFill>
            </a:endParaRPr>
          </a:p>
          <a:p>
            <a:pPr algn="ctr"/>
            <a:r>
              <a:rPr kumimoji="1" lang="ja-JP" altLang="en-US" sz="1400" b="1">
                <a:solidFill>
                  <a:schemeClr val="tx1"/>
                </a:solidFill>
              </a:rPr>
              <a:t>の確認</a:t>
            </a:r>
            <a:endParaRPr kumimoji="1" lang="en-US" altLang="ja-JP" sz="1400" b="1">
              <a:solidFill>
                <a:schemeClr val="tx1"/>
              </a:solidFill>
            </a:endParaRPr>
          </a:p>
        </p:txBody>
      </p:sp>
    </p:spTree>
    <p:extLst>
      <p:ext uri="{BB962C8B-B14F-4D97-AF65-F5344CB8AC3E}">
        <p14:creationId xmlns:p14="http://schemas.microsoft.com/office/powerpoint/2010/main" val="151152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ユースケース　</a:t>
            </a:r>
            <a:r>
              <a:rPr kumimoji="1" lang="ja-JP" altLang="en-US" b="1" u="sng" dirty="0">
                <a:latin typeface="+mn-ea"/>
              </a:rPr>
              <a:t>その２</a:t>
            </a:r>
            <a:endParaRPr kumimoji="1" lang="en-US" altLang="ja-JP" b="1" u="sng" dirty="0">
              <a:latin typeface="+mn-ea"/>
            </a:endParaRPr>
          </a:p>
        </p:txBody>
      </p:sp>
      <p:sp>
        <p:nvSpPr>
          <p:cNvPr id="17" name="テキスト ボックス 16">
            <a:extLst>
              <a:ext uri="{FF2B5EF4-FFF2-40B4-BE49-F238E27FC236}">
                <a16:creationId xmlns:a16="http://schemas.microsoft.com/office/drawing/2014/main" id="{70D1680C-366F-4B9B-8D60-46B7C5DDCFE9}"/>
              </a:ext>
            </a:extLst>
          </p:cNvPr>
          <p:cNvSpPr txBox="1"/>
          <p:nvPr/>
        </p:nvSpPr>
        <p:spPr>
          <a:xfrm>
            <a:off x="375758" y="1213945"/>
            <a:ext cx="5100519" cy="307777"/>
          </a:xfrm>
          <a:prstGeom prst="rect">
            <a:avLst/>
          </a:prstGeom>
          <a:noFill/>
        </p:spPr>
        <p:txBody>
          <a:bodyPr wrap="square" rtlCol="0">
            <a:spAutoFit/>
          </a:bodyPr>
          <a:lstStyle/>
          <a:p>
            <a:r>
              <a:rPr lang="ja-JP" altLang="en-US" sz="1400" b="1" dirty="0">
                <a:latin typeface="+mn-ea"/>
              </a:rPr>
              <a:t>ユースケース４～研修資料～</a:t>
            </a:r>
          </a:p>
        </p:txBody>
      </p:sp>
      <p:sp>
        <p:nvSpPr>
          <p:cNvPr id="18" name="テキスト ボックス 17"/>
          <p:cNvSpPr txBox="1"/>
          <p:nvPr/>
        </p:nvSpPr>
        <p:spPr>
          <a:xfrm>
            <a:off x="2040382" y="1649178"/>
            <a:ext cx="7396916" cy="954107"/>
          </a:xfrm>
          <a:prstGeom prst="rect">
            <a:avLst/>
          </a:prstGeom>
          <a:noFill/>
        </p:spPr>
        <p:txBody>
          <a:bodyPr wrap="square" rtlCol="0">
            <a:spAutoFit/>
          </a:bodyPr>
          <a:lstStyle/>
          <a:p>
            <a:r>
              <a:rPr kumimoji="1" lang="ja-JP" altLang="en-US" sz="1400" spc="-100" dirty="0">
                <a:latin typeface="+mn-ea"/>
              </a:rPr>
              <a:t>社内研修の資料として活用できます。若手職員</a:t>
            </a:r>
            <a:r>
              <a:rPr kumimoji="1" lang="ja-JP" altLang="en-US" sz="1400" dirty="0">
                <a:latin typeface="+mn-ea"/>
              </a:rPr>
              <a:t>や経験年数の浅い方々にも分かるように、　　一つのスライドごとに内容が完結する構成としており、短時間での利用も可能です。</a:t>
            </a:r>
            <a:endParaRPr kumimoji="1" lang="en-US" altLang="ja-JP" sz="1400" dirty="0">
              <a:latin typeface="+mn-ea"/>
            </a:endParaRPr>
          </a:p>
          <a:p>
            <a:r>
              <a:rPr kumimoji="1" lang="ja-JP" altLang="en-US" sz="1400" dirty="0">
                <a:latin typeface="+mn-ea"/>
              </a:rPr>
              <a:t>本書の内容ありきではなく、各組織の知見・ノウハウ等を加えながら、継続的に発展させることも期待されます。</a:t>
            </a:r>
            <a:endParaRPr kumimoji="1" lang="en-US" altLang="ja-JP" sz="1400" dirty="0">
              <a:latin typeface="+mn-ea"/>
            </a:endParaRPr>
          </a:p>
        </p:txBody>
      </p:sp>
      <p:sp>
        <p:nvSpPr>
          <p:cNvPr id="19" name="テキスト ボックス 18">
            <a:extLst>
              <a:ext uri="{FF2B5EF4-FFF2-40B4-BE49-F238E27FC236}">
                <a16:creationId xmlns:a16="http://schemas.microsoft.com/office/drawing/2014/main" id="{70D1680C-366F-4B9B-8D60-46B7C5DDCFE9}"/>
              </a:ext>
            </a:extLst>
          </p:cNvPr>
          <p:cNvSpPr txBox="1"/>
          <p:nvPr/>
        </p:nvSpPr>
        <p:spPr>
          <a:xfrm>
            <a:off x="375758" y="2938161"/>
            <a:ext cx="2605863" cy="307777"/>
          </a:xfrm>
          <a:prstGeom prst="rect">
            <a:avLst/>
          </a:prstGeom>
          <a:noFill/>
        </p:spPr>
        <p:txBody>
          <a:bodyPr wrap="square" rtlCol="0">
            <a:spAutoFit/>
          </a:bodyPr>
          <a:lstStyle/>
          <a:p>
            <a:r>
              <a:rPr lang="ja-JP" altLang="en-US" sz="1400" b="1" dirty="0">
                <a:latin typeface="+mn-ea"/>
              </a:rPr>
              <a:t>ユースケース５～</a:t>
            </a:r>
            <a:r>
              <a:rPr lang="en-US" altLang="ja-JP" sz="1400" b="1" dirty="0">
                <a:latin typeface="+mn-ea"/>
              </a:rPr>
              <a:t>OJT</a:t>
            </a:r>
            <a:r>
              <a:rPr lang="ja-JP" altLang="en-US" sz="1400" b="1" dirty="0">
                <a:latin typeface="+mn-ea"/>
              </a:rPr>
              <a:t>資料～</a:t>
            </a:r>
          </a:p>
        </p:txBody>
      </p:sp>
      <p:sp>
        <p:nvSpPr>
          <p:cNvPr id="20" name="テキスト ボックス 19"/>
          <p:cNvSpPr txBox="1"/>
          <p:nvPr/>
        </p:nvSpPr>
        <p:spPr>
          <a:xfrm>
            <a:off x="2040385" y="3413588"/>
            <a:ext cx="7329246" cy="738664"/>
          </a:xfrm>
          <a:prstGeom prst="rect">
            <a:avLst/>
          </a:prstGeom>
          <a:noFill/>
        </p:spPr>
        <p:txBody>
          <a:bodyPr wrap="square" rtlCol="0">
            <a:spAutoFit/>
          </a:bodyPr>
          <a:lstStyle/>
          <a:p>
            <a:r>
              <a:rPr kumimoji="1" lang="ja-JP" altLang="en-US" sz="1400" dirty="0">
                <a:latin typeface="+mn-ea"/>
              </a:rPr>
              <a:t>事業者支援に関する業務において、</a:t>
            </a:r>
            <a:r>
              <a:rPr kumimoji="1" lang="en-US" altLang="ja-JP" sz="1400" dirty="0">
                <a:latin typeface="+mn-ea"/>
              </a:rPr>
              <a:t>OJT</a:t>
            </a:r>
            <a:r>
              <a:rPr kumimoji="1" lang="ja-JP" altLang="en-US" sz="1400" dirty="0">
                <a:latin typeface="+mn-ea"/>
              </a:rPr>
              <a:t>の資料として活用できます。</a:t>
            </a:r>
            <a:endParaRPr kumimoji="1" lang="en-US" altLang="ja-JP" sz="1400" dirty="0">
              <a:latin typeface="+mn-ea"/>
            </a:endParaRPr>
          </a:p>
          <a:p>
            <a:pPr>
              <a:spcAft>
                <a:spcPts val="600"/>
              </a:spcAft>
            </a:pPr>
            <a:r>
              <a:rPr kumimoji="1" lang="ja-JP" altLang="en-US" sz="1400" spc="-30" dirty="0">
                <a:latin typeface="+mn-ea"/>
              </a:rPr>
              <a:t>若手職員においては、本書を参照しながら、実際の決算書をより深く分析したり、事業者との対話を実践したりするなど、先輩や上司のサポートを受けながら取り組むこともできます。</a:t>
            </a:r>
            <a:endParaRPr kumimoji="1" lang="en-US" altLang="ja-JP" sz="1400" spc="-30" dirty="0">
              <a:latin typeface="+mn-ea"/>
            </a:endParaRPr>
          </a:p>
        </p:txBody>
      </p:sp>
      <p:sp>
        <p:nvSpPr>
          <p:cNvPr id="21" name="テキスト ボックス 20">
            <a:extLst>
              <a:ext uri="{FF2B5EF4-FFF2-40B4-BE49-F238E27FC236}">
                <a16:creationId xmlns:a16="http://schemas.microsoft.com/office/drawing/2014/main" id="{70D1680C-366F-4B9B-8D60-46B7C5DDCFE9}"/>
              </a:ext>
            </a:extLst>
          </p:cNvPr>
          <p:cNvSpPr txBox="1"/>
          <p:nvPr/>
        </p:nvSpPr>
        <p:spPr>
          <a:xfrm>
            <a:off x="375758" y="4671657"/>
            <a:ext cx="2946052" cy="307777"/>
          </a:xfrm>
          <a:prstGeom prst="rect">
            <a:avLst/>
          </a:prstGeom>
          <a:noFill/>
        </p:spPr>
        <p:txBody>
          <a:bodyPr wrap="square" rtlCol="0">
            <a:spAutoFit/>
          </a:bodyPr>
          <a:lstStyle/>
          <a:p>
            <a:r>
              <a:rPr lang="ja-JP" altLang="en-US" sz="1400" b="1" dirty="0">
                <a:latin typeface="+mn-ea"/>
              </a:rPr>
              <a:t>ユースケース６～勉強会資料～</a:t>
            </a:r>
          </a:p>
        </p:txBody>
      </p:sp>
      <p:sp>
        <p:nvSpPr>
          <p:cNvPr id="22" name="テキスト ボックス 21"/>
          <p:cNvSpPr txBox="1"/>
          <p:nvPr/>
        </p:nvSpPr>
        <p:spPr>
          <a:xfrm>
            <a:off x="2040382" y="5135839"/>
            <a:ext cx="7329249" cy="738664"/>
          </a:xfrm>
          <a:prstGeom prst="rect">
            <a:avLst/>
          </a:prstGeom>
          <a:noFill/>
        </p:spPr>
        <p:txBody>
          <a:bodyPr wrap="square" rtlCol="0">
            <a:spAutoFit/>
          </a:bodyPr>
          <a:lstStyle/>
          <a:p>
            <a:r>
              <a:rPr kumimoji="1" lang="ja-JP" altLang="en-US" sz="1400" dirty="0">
                <a:latin typeface="+mn-ea"/>
              </a:rPr>
              <a:t>社内外での現場職員間等の自主的な勉強会の資料として活用できます。</a:t>
            </a:r>
            <a:endParaRPr kumimoji="1" lang="en-US" altLang="ja-JP" sz="1400" dirty="0">
              <a:latin typeface="+mn-ea"/>
            </a:endParaRPr>
          </a:p>
          <a:p>
            <a:pPr>
              <a:spcAft>
                <a:spcPts val="600"/>
              </a:spcAft>
            </a:pPr>
            <a:r>
              <a:rPr kumimoji="1" lang="ja-JP" altLang="en-US" sz="1400" spc="-30" dirty="0">
                <a:latin typeface="+mn-ea"/>
              </a:rPr>
              <a:t>本書は考え方の一つであり、ご自身や同僚の具体的な経験、知見・ノウハウ等も共有</a:t>
            </a:r>
            <a:r>
              <a:rPr kumimoji="1" lang="ja-JP" altLang="en-US" sz="1400" dirty="0">
                <a:latin typeface="+mn-ea"/>
              </a:rPr>
              <a:t>しながら事業者支援に取り組むことも期待されます。</a:t>
            </a:r>
            <a:endParaRPr lang="ja-JP" altLang="en-US" sz="1400" dirty="0">
              <a:latin typeface="+mn-ea"/>
            </a:endParaRPr>
          </a:p>
        </p:txBody>
      </p:sp>
      <p:pic>
        <p:nvPicPr>
          <p:cNvPr id="33" name="図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346">
            <a:off x="1085864" y="1613371"/>
            <a:ext cx="790135" cy="518369"/>
          </a:xfrm>
          <a:prstGeom prst="rect">
            <a:avLst/>
          </a:prstGeom>
        </p:spPr>
      </p:pic>
      <p:pic>
        <p:nvPicPr>
          <p:cNvPr id="31" name="図 3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4789" y="1526564"/>
            <a:ext cx="816687" cy="1057170"/>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169204"/>
            <a:ext cx="1475708" cy="772245"/>
          </a:xfrm>
          <a:prstGeom prst="rect">
            <a:avLst/>
          </a:prstGeom>
        </p:spPr>
      </p:pic>
      <p:pic>
        <p:nvPicPr>
          <p:cNvPr id="44" name="図 4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6614" y="3462162"/>
            <a:ext cx="495054" cy="466542"/>
          </a:xfrm>
          <a:prstGeom prst="rect">
            <a:avLst/>
          </a:prstGeom>
        </p:spPr>
      </p:pic>
      <p:pic>
        <p:nvPicPr>
          <p:cNvPr id="45" name="図 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7200" y="3370385"/>
            <a:ext cx="652037" cy="1004817"/>
          </a:xfrm>
          <a:prstGeom prst="rect">
            <a:avLst/>
          </a:prstGeom>
        </p:spPr>
      </p:pic>
      <p:pic>
        <p:nvPicPr>
          <p:cNvPr id="46" name="図 4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68838" y="3391169"/>
            <a:ext cx="372366" cy="963247"/>
          </a:xfrm>
          <a:prstGeom prst="rect">
            <a:avLst/>
          </a:prstGeom>
        </p:spPr>
      </p:pic>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a:t>
            </a:fld>
            <a:endParaRPr kumimoji="1" lang="ja-JP" altLang="en-US"/>
          </a:p>
        </p:txBody>
      </p:sp>
      <p:sp>
        <p:nvSpPr>
          <p:cNvPr id="37" name="角丸四角形 36"/>
          <p:cNvSpPr/>
          <p:nvPr/>
        </p:nvSpPr>
        <p:spPr>
          <a:xfrm>
            <a:off x="271820" y="1197638"/>
            <a:ext cx="9361130" cy="1519683"/>
          </a:xfrm>
          <a:prstGeom prst="roundRect">
            <a:avLst>
              <a:gd name="adj" fmla="val 7882"/>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角丸四角形 42"/>
          <p:cNvSpPr/>
          <p:nvPr/>
        </p:nvSpPr>
        <p:spPr>
          <a:xfrm>
            <a:off x="275206" y="2930897"/>
            <a:ext cx="9361130" cy="1528960"/>
          </a:xfrm>
          <a:prstGeom prst="roundRect">
            <a:avLst>
              <a:gd name="adj" fmla="val 7323"/>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角丸四角形 46"/>
          <p:cNvSpPr/>
          <p:nvPr/>
        </p:nvSpPr>
        <p:spPr>
          <a:xfrm>
            <a:off x="272243" y="4664064"/>
            <a:ext cx="9361130" cy="1521076"/>
          </a:xfrm>
          <a:prstGeom prst="roundRect">
            <a:avLst>
              <a:gd name="adj" fmla="val 613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本書のユースケースの例を以下の通りお示しします。それぞれの組織・個人で創意工夫の上、様々なシーンで活用</a:t>
            </a:r>
          </a:p>
          <a:p>
            <a:r>
              <a:rPr kumimoji="1" lang="ja-JP" altLang="en-US" sz="1400" b="1" spc="-20" dirty="0">
                <a:latin typeface="+mn-ea"/>
              </a:rPr>
              <a:t>いただくことを期待しています。</a:t>
            </a:r>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EB3233E-B893-4679-07F8-520BB236E985}"/>
              </a:ext>
            </a:extLst>
          </p:cNvPr>
          <p:cNvCxnSpPr/>
          <p:nvPr/>
        </p:nvCxnSpPr>
        <p:spPr>
          <a:xfrm>
            <a:off x="252413" y="649384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9267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176012"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428219" y="1252433"/>
            <a:ext cx="5834064" cy="707886"/>
          </a:xfrm>
          <a:prstGeom prst="rect">
            <a:avLst/>
          </a:prstGeom>
          <a:noFill/>
        </p:spPr>
        <p:txBody>
          <a:bodyPr wrap="square" rtlCol="0">
            <a:spAutoFit/>
          </a:bodyPr>
          <a:lstStyle/>
          <a:p>
            <a:r>
              <a:rPr kumimoji="1" lang="ja-JP" altLang="en-US" sz="1000">
                <a:latin typeface="+mn-ea"/>
              </a:rPr>
              <a:t>□　下請中心の企業では特に着眼したいポイント</a:t>
            </a:r>
            <a:endParaRPr kumimoji="1" lang="en-US" altLang="ja-JP" sz="1000">
              <a:latin typeface="+mn-ea"/>
            </a:endParaRPr>
          </a:p>
          <a:p>
            <a:r>
              <a:rPr kumimoji="1" lang="ja-JP" altLang="en-US" sz="1000">
                <a:latin typeface="+mn-ea"/>
              </a:rPr>
              <a:t>□　“元請への依存度”ではなく、“元請からの依存度”（信頼度合）の確認</a:t>
            </a:r>
            <a:endParaRPr kumimoji="1" lang="en-US" altLang="ja-JP" sz="1000">
              <a:latin typeface="+mn-ea"/>
            </a:endParaRPr>
          </a:p>
          <a:p>
            <a:r>
              <a:rPr kumimoji="1" lang="ja-JP" altLang="en-US" sz="1000">
                <a:latin typeface="+mn-ea"/>
              </a:rPr>
              <a:t>□　どのような内容において“依存”されているかをヒアリング</a:t>
            </a:r>
            <a:endParaRPr kumimoji="1" lang="en-US" altLang="ja-JP" sz="1000">
              <a:latin typeface="+mn-ea"/>
            </a:endParaRPr>
          </a:p>
          <a:p>
            <a:r>
              <a:rPr kumimoji="1" lang="ja-JP" altLang="en-US" sz="1000">
                <a:latin typeface="+mn-ea"/>
              </a:rPr>
              <a:t>□　“最近は元請から聞かれることの方が多くなっていませんか？”といった会話の切り口</a:t>
            </a:r>
            <a:endParaRPr kumimoji="1" lang="en-US" altLang="ja-JP" sz="1000">
              <a:latin typeface="+mn-ea"/>
            </a:endParaRPr>
          </a:p>
        </p:txBody>
      </p:sp>
      <p:sp>
        <p:nvSpPr>
          <p:cNvPr id="54" name="テキスト ボックス 53">
            <a:extLst>
              <a:ext uri="{FF2B5EF4-FFF2-40B4-BE49-F238E27FC236}">
                <a16:creationId xmlns:a16="http://schemas.microsoft.com/office/drawing/2014/main" id="{C3347CD6-DFAB-0A8A-5498-C2499D745C36}"/>
              </a:ext>
            </a:extLst>
          </p:cNvPr>
          <p:cNvSpPr txBox="1"/>
          <p:nvPr/>
        </p:nvSpPr>
        <p:spPr>
          <a:xfrm>
            <a:off x="235368" y="2112293"/>
            <a:ext cx="9534528" cy="553998"/>
          </a:xfrm>
          <a:prstGeom prst="rect">
            <a:avLst/>
          </a:prstGeom>
          <a:noFill/>
        </p:spPr>
        <p:txBody>
          <a:bodyPr wrap="square" rtlCol="0">
            <a:spAutoFit/>
          </a:bodyPr>
          <a:lstStyle/>
          <a:p>
            <a:r>
              <a:rPr kumimoji="1" lang="ja-JP" altLang="en-US" sz="1000">
                <a:latin typeface="+mn-ea"/>
              </a:rPr>
              <a:t>　従来から、下請の中小製造業といえば</a:t>
            </a:r>
            <a:r>
              <a:rPr kumimoji="1" lang="en-US" altLang="ja-JP" sz="1000">
                <a:latin typeface="+mn-ea"/>
              </a:rPr>
              <a:t>”</a:t>
            </a:r>
            <a:r>
              <a:rPr kumimoji="1" lang="ja-JP" altLang="en-US" sz="1000">
                <a:latin typeface="+mn-ea"/>
              </a:rPr>
              <a:t>元請の業績“に依存した事業であることが多いのですが、昨今は、製造の国内回帰の潮流が見られる中で、”元請からの</a:t>
            </a:r>
            <a:endParaRPr kumimoji="1" lang="en-US" altLang="ja-JP" sz="1000">
              <a:latin typeface="+mn-ea"/>
            </a:endParaRPr>
          </a:p>
          <a:p>
            <a:r>
              <a:rPr kumimoji="1" lang="ja-JP" altLang="en-US" sz="1000">
                <a:latin typeface="+mn-ea"/>
              </a:rPr>
              <a:t>依存度“（信頼度合）が事業性を左右するような傾向も見え始めています。では、”元請からの依存度“とはどのようなことを指すのでしょうか。</a:t>
            </a:r>
            <a:endParaRPr kumimoji="1" lang="en-US" altLang="ja-JP" sz="1000">
              <a:latin typeface="+mn-ea"/>
            </a:endParaRPr>
          </a:p>
          <a:p>
            <a:endParaRPr kumimoji="1" lang="en-US" altLang="ja-JP" sz="1000">
              <a:latin typeface="+mn-ea"/>
            </a:endParaRPr>
          </a:p>
        </p:txBody>
      </p:sp>
      <p:grpSp>
        <p:nvGrpSpPr>
          <p:cNvPr id="30" name="グループ化 29">
            <a:extLst>
              <a:ext uri="{FF2B5EF4-FFF2-40B4-BE49-F238E27FC236}">
                <a16:creationId xmlns:a16="http://schemas.microsoft.com/office/drawing/2014/main" id="{5D6BAF5B-9299-C0CC-CE62-24A23E706CE9}"/>
              </a:ext>
            </a:extLst>
          </p:cNvPr>
          <p:cNvGrpSpPr/>
          <p:nvPr/>
        </p:nvGrpSpPr>
        <p:grpSpPr>
          <a:xfrm>
            <a:off x="407111" y="2493945"/>
            <a:ext cx="9332963" cy="1983466"/>
            <a:chOff x="185736" y="2735885"/>
            <a:chExt cx="9332963" cy="1983466"/>
          </a:xfrm>
        </p:grpSpPr>
        <p:grpSp>
          <p:nvGrpSpPr>
            <p:cNvPr id="154" name="グループ化 153">
              <a:extLst>
                <a:ext uri="{FF2B5EF4-FFF2-40B4-BE49-F238E27FC236}">
                  <a16:creationId xmlns:a16="http://schemas.microsoft.com/office/drawing/2014/main" id="{2EA7DB9B-D3E4-27AB-60D5-D64765B36CA1}"/>
                </a:ext>
              </a:extLst>
            </p:cNvPr>
            <p:cNvGrpSpPr/>
            <p:nvPr/>
          </p:nvGrpSpPr>
          <p:grpSpPr>
            <a:xfrm>
              <a:off x="185736" y="2735885"/>
              <a:ext cx="4423122" cy="1806214"/>
              <a:chOff x="176214" y="2531863"/>
              <a:chExt cx="4423122" cy="1806214"/>
            </a:xfrm>
          </p:grpSpPr>
          <p:grpSp>
            <p:nvGrpSpPr>
              <p:cNvPr id="152" name="グループ化 151">
                <a:extLst>
                  <a:ext uri="{FF2B5EF4-FFF2-40B4-BE49-F238E27FC236}">
                    <a16:creationId xmlns:a16="http://schemas.microsoft.com/office/drawing/2014/main" id="{E02AD0FF-B8C6-178B-691F-12636926233A}"/>
                  </a:ext>
                </a:extLst>
              </p:cNvPr>
              <p:cNvGrpSpPr/>
              <p:nvPr/>
            </p:nvGrpSpPr>
            <p:grpSpPr>
              <a:xfrm>
                <a:off x="176214" y="2952312"/>
                <a:ext cx="4423122" cy="1385765"/>
                <a:chOff x="176214" y="2952312"/>
                <a:chExt cx="4423122" cy="1385765"/>
              </a:xfrm>
            </p:grpSpPr>
            <p:sp>
              <p:nvSpPr>
                <p:cNvPr id="144" name="矢印: ストライプ 143">
                  <a:extLst>
                    <a:ext uri="{FF2B5EF4-FFF2-40B4-BE49-F238E27FC236}">
                      <a16:creationId xmlns:a16="http://schemas.microsoft.com/office/drawing/2014/main" id="{A0D19174-C122-8A91-26B9-F8555BF441B5}"/>
                    </a:ext>
                  </a:extLst>
                </p:cNvPr>
                <p:cNvSpPr/>
                <p:nvPr/>
              </p:nvSpPr>
              <p:spPr>
                <a:xfrm>
                  <a:off x="766639" y="3397191"/>
                  <a:ext cx="2871709" cy="940886"/>
                </a:xfrm>
                <a:prstGeom prst="stripedRightArrow">
                  <a:avLst/>
                </a:prstGeom>
                <a:solidFill>
                  <a:srgbClr val="FF5050">
                    <a:alpha val="15000"/>
                  </a:srgbClr>
                </a:solidFill>
                <a:ln w="38100">
                  <a:solidFill>
                    <a:srgbClr val="FF0000">
                      <a:alpha val="1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1" name="グループ化 150">
                  <a:extLst>
                    <a:ext uri="{FF2B5EF4-FFF2-40B4-BE49-F238E27FC236}">
                      <a16:creationId xmlns:a16="http://schemas.microsoft.com/office/drawing/2014/main" id="{88920F28-B568-6ACD-EDC5-71E5FD0387CB}"/>
                    </a:ext>
                  </a:extLst>
                </p:cNvPr>
                <p:cNvGrpSpPr/>
                <p:nvPr/>
              </p:nvGrpSpPr>
              <p:grpSpPr>
                <a:xfrm>
                  <a:off x="176214" y="2952312"/>
                  <a:ext cx="4423122" cy="1364610"/>
                  <a:chOff x="176214" y="2952312"/>
                  <a:chExt cx="4423122" cy="1364610"/>
                </a:xfrm>
              </p:grpSpPr>
              <p:grpSp>
                <p:nvGrpSpPr>
                  <p:cNvPr id="143" name="グループ化 142">
                    <a:extLst>
                      <a:ext uri="{FF2B5EF4-FFF2-40B4-BE49-F238E27FC236}">
                        <a16:creationId xmlns:a16="http://schemas.microsoft.com/office/drawing/2014/main" id="{3714B1CC-1428-4C49-E0FA-3A621C3FC4A7}"/>
                      </a:ext>
                    </a:extLst>
                  </p:cNvPr>
                  <p:cNvGrpSpPr/>
                  <p:nvPr/>
                </p:nvGrpSpPr>
                <p:grpSpPr>
                  <a:xfrm>
                    <a:off x="176214" y="2952312"/>
                    <a:ext cx="1819175" cy="577081"/>
                    <a:chOff x="217446" y="3098551"/>
                    <a:chExt cx="1819175" cy="577081"/>
                  </a:xfrm>
                </p:grpSpPr>
                <p:sp>
                  <p:nvSpPr>
                    <p:cNvPr id="141" name="テキスト ボックス 140">
                      <a:extLst>
                        <a:ext uri="{FF2B5EF4-FFF2-40B4-BE49-F238E27FC236}">
                          <a16:creationId xmlns:a16="http://schemas.microsoft.com/office/drawing/2014/main" id="{296968A0-DD06-40BE-2C8F-6C7029EEC6B9}"/>
                        </a:ext>
                      </a:extLst>
                    </p:cNvPr>
                    <p:cNvSpPr txBox="1"/>
                    <p:nvPr/>
                  </p:nvSpPr>
                  <p:spPr>
                    <a:xfrm>
                      <a:off x="217446"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元請企業</a:t>
                      </a:r>
                    </a:p>
                  </p:txBody>
                </p:sp>
                <p:sp>
                  <p:nvSpPr>
                    <p:cNvPr id="142" name="四角形: 角を丸くする 141">
                      <a:extLst>
                        <a:ext uri="{FF2B5EF4-FFF2-40B4-BE49-F238E27FC236}">
                          <a16:creationId xmlns:a16="http://schemas.microsoft.com/office/drawing/2014/main" id="{68B0EE04-3B57-E396-92E9-274ACE5AEC8D}"/>
                        </a:ext>
                      </a:extLst>
                    </p:cNvPr>
                    <p:cNvSpPr/>
                    <p:nvPr/>
                  </p:nvSpPr>
                  <p:spPr>
                    <a:xfrm>
                      <a:off x="290514" y="3098551"/>
                      <a:ext cx="1692290" cy="577081"/>
                    </a:xfrm>
                    <a:prstGeom prst="roundRect">
                      <a:avLst>
                        <a:gd name="adj" fmla="val 7454"/>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5" name="テキスト ボックス 144">
                    <a:extLst>
                      <a:ext uri="{FF2B5EF4-FFF2-40B4-BE49-F238E27FC236}">
                        <a16:creationId xmlns:a16="http://schemas.microsoft.com/office/drawing/2014/main" id="{F91CC36A-2E80-0E96-53BC-0872E818286D}"/>
                      </a:ext>
                    </a:extLst>
                  </p:cNvPr>
                  <p:cNvSpPr txBox="1"/>
                  <p:nvPr/>
                </p:nvSpPr>
                <p:spPr>
                  <a:xfrm>
                    <a:off x="176214" y="3578258"/>
                    <a:ext cx="1692290" cy="738664"/>
                  </a:xfrm>
                  <a:prstGeom prst="rect">
                    <a:avLst/>
                  </a:prstGeom>
                  <a:noFill/>
                </p:spPr>
                <p:txBody>
                  <a:bodyPr wrap="square" rtlCol="0">
                    <a:spAutoFit/>
                  </a:bodyPr>
                  <a:lstStyle/>
                  <a:p>
                    <a:r>
                      <a:rPr kumimoji="1" lang="ja-JP" altLang="en-US" sz="1400" b="1"/>
                      <a:t>□ 加工技術</a:t>
                    </a:r>
                    <a:endParaRPr kumimoji="1" lang="en-US" altLang="ja-JP" sz="1400" b="1"/>
                  </a:p>
                  <a:p>
                    <a:r>
                      <a:rPr kumimoji="1" lang="ja-JP" altLang="en-US" sz="1400" b="1"/>
                      <a:t>□ 生産効率</a:t>
                    </a:r>
                    <a:endParaRPr kumimoji="1" lang="en-US" altLang="ja-JP" sz="1400" b="1"/>
                  </a:p>
                  <a:p>
                    <a:r>
                      <a:rPr kumimoji="1" lang="ja-JP" altLang="en-US" sz="1400" b="1"/>
                      <a:t>□ 材料特性</a:t>
                    </a:r>
                  </a:p>
                </p:txBody>
              </p:sp>
              <p:sp>
                <p:nvSpPr>
                  <p:cNvPr id="146" name="テキスト ボックス 145">
                    <a:extLst>
                      <a:ext uri="{FF2B5EF4-FFF2-40B4-BE49-F238E27FC236}">
                        <a16:creationId xmlns:a16="http://schemas.microsoft.com/office/drawing/2014/main" id="{D20BEBF0-4DEA-DD10-1144-25964EF9F5FE}"/>
                      </a:ext>
                    </a:extLst>
                  </p:cNvPr>
                  <p:cNvSpPr txBox="1"/>
                  <p:nvPr/>
                </p:nvSpPr>
                <p:spPr>
                  <a:xfrm>
                    <a:off x="1376702" y="3670806"/>
                    <a:ext cx="1453264" cy="430887"/>
                  </a:xfrm>
                  <a:prstGeom prst="rect">
                    <a:avLst/>
                  </a:prstGeom>
                  <a:noFill/>
                </p:spPr>
                <p:txBody>
                  <a:bodyPr wrap="square" rtlCol="0">
                    <a:spAutoFit/>
                  </a:bodyPr>
                  <a:lstStyle/>
                  <a:p>
                    <a:pPr algn="ctr"/>
                    <a:r>
                      <a:rPr kumimoji="1" lang="ja-JP" altLang="en-US" sz="1100"/>
                      <a:t>知見・技術を</a:t>
                    </a:r>
                    <a:endParaRPr kumimoji="1" lang="en-US" altLang="ja-JP" sz="1100"/>
                  </a:p>
                  <a:p>
                    <a:pPr algn="ctr"/>
                    <a:r>
                      <a:rPr kumimoji="1" lang="ja-JP" altLang="en-US" sz="1100"/>
                      <a:t>下請に教育</a:t>
                    </a:r>
                    <a:endParaRPr kumimoji="1" lang="ja-JP" altLang="en-US" sz="1200"/>
                  </a:p>
                </p:txBody>
              </p:sp>
              <p:grpSp>
                <p:nvGrpSpPr>
                  <p:cNvPr id="147" name="グループ化 146">
                    <a:extLst>
                      <a:ext uri="{FF2B5EF4-FFF2-40B4-BE49-F238E27FC236}">
                        <a16:creationId xmlns:a16="http://schemas.microsoft.com/office/drawing/2014/main" id="{BF9EDD44-E4C6-BCE5-5C08-5298D23ED7B0}"/>
                      </a:ext>
                    </a:extLst>
                  </p:cNvPr>
                  <p:cNvGrpSpPr/>
                  <p:nvPr/>
                </p:nvGrpSpPr>
                <p:grpSpPr>
                  <a:xfrm>
                    <a:off x="2333676" y="2956722"/>
                    <a:ext cx="1819175" cy="577081"/>
                    <a:chOff x="217446" y="3098551"/>
                    <a:chExt cx="1819175" cy="577081"/>
                  </a:xfrm>
                </p:grpSpPr>
                <p:sp>
                  <p:nvSpPr>
                    <p:cNvPr id="148" name="テキスト ボックス 147">
                      <a:extLst>
                        <a:ext uri="{FF2B5EF4-FFF2-40B4-BE49-F238E27FC236}">
                          <a16:creationId xmlns:a16="http://schemas.microsoft.com/office/drawing/2014/main" id="{C9CB44F8-152E-6A74-72F8-E0C145DDB879}"/>
                        </a:ext>
                      </a:extLst>
                    </p:cNvPr>
                    <p:cNvSpPr txBox="1"/>
                    <p:nvPr/>
                  </p:nvSpPr>
                  <p:spPr>
                    <a:xfrm>
                      <a:off x="217446"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下請企業</a:t>
                      </a:r>
                    </a:p>
                  </p:txBody>
                </p:sp>
                <p:sp>
                  <p:nvSpPr>
                    <p:cNvPr id="149" name="四角形: 角を丸くする 148">
                      <a:extLst>
                        <a:ext uri="{FF2B5EF4-FFF2-40B4-BE49-F238E27FC236}">
                          <a16:creationId xmlns:a16="http://schemas.microsoft.com/office/drawing/2014/main" id="{A1CB14E5-0B2F-EA60-488E-409102DE9BA5}"/>
                        </a:ext>
                      </a:extLst>
                    </p:cNvPr>
                    <p:cNvSpPr/>
                    <p:nvPr/>
                  </p:nvSpPr>
                  <p:spPr>
                    <a:xfrm>
                      <a:off x="290514" y="3098551"/>
                      <a:ext cx="1692290" cy="577081"/>
                    </a:xfrm>
                    <a:prstGeom prst="roundRect">
                      <a:avLst>
                        <a:gd name="adj" fmla="val 7454"/>
                      </a:avLst>
                    </a:prstGeom>
                    <a:noFill/>
                    <a:ln w="63500">
                      <a:solidFill>
                        <a:srgbClr val="92D05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 name="テキスト ボックス 149">
                    <a:extLst>
                      <a:ext uri="{FF2B5EF4-FFF2-40B4-BE49-F238E27FC236}">
                        <a16:creationId xmlns:a16="http://schemas.microsoft.com/office/drawing/2014/main" id="{E085235B-88FE-D424-73CA-13B141D127C4}"/>
                      </a:ext>
                    </a:extLst>
                  </p:cNvPr>
                  <p:cNvSpPr txBox="1"/>
                  <p:nvPr/>
                </p:nvSpPr>
                <p:spPr>
                  <a:xfrm>
                    <a:off x="2907046" y="3578258"/>
                    <a:ext cx="1692290" cy="738664"/>
                  </a:xfrm>
                  <a:prstGeom prst="rect">
                    <a:avLst/>
                  </a:prstGeom>
                  <a:noFill/>
                </p:spPr>
                <p:txBody>
                  <a:bodyPr wrap="square" rtlCol="0">
                    <a:spAutoFit/>
                  </a:bodyPr>
                  <a:lstStyle/>
                  <a:p>
                    <a:r>
                      <a:rPr kumimoji="1" lang="ja-JP" altLang="en-US" sz="1400" b="1"/>
                      <a:t>□ 知識の獲得</a:t>
                    </a:r>
                    <a:endParaRPr kumimoji="1" lang="en-US" altLang="ja-JP" sz="1400" b="1"/>
                  </a:p>
                  <a:p>
                    <a:r>
                      <a:rPr kumimoji="1" lang="ja-JP" altLang="en-US" sz="1400" b="1"/>
                      <a:t>□ 設備の充実</a:t>
                    </a:r>
                    <a:endParaRPr kumimoji="1" lang="en-US" altLang="ja-JP" sz="1400" b="1"/>
                  </a:p>
                  <a:p>
                    <a:r>
                      <a:rPr kumimoji="1" lang="ja-JP" altLang="en-US" sz="1400" b="1"/>
                      <a:t>□ 技術の応用</a:t>
                    </a:r>
                  </a:p>
                </p:txBody>
              </p:sp>
            </p:grpSp>
          </p:grpSp>
          <p:sp>
            <p:nvSpPr>
              <p:cNvPr id="153" name="テキスト ボックス 152">
                <a:extLst>
                  <a:ext uri="{FF2B5EF4-FFF2-40B4-BE49-F238E27FC236}">
                    <a16:creationId xmlns:a16="http://schemas.microsoft.com/office/drawing/2014/main" id="{A273D510-F73D-F05B-AD59-E644C5F982E7}"/>
                  </a:ext>
                </a:extLst>
              </p:cNvPr>
              <p:cNvSpPr txBox="1"/>
              <p:nvPr/>
            </p:nvSpPr>
            <p:spPr>
              <a:xfrm>
                <a:off x="628036" y="2531863"/>
                <a:ext cx="3085347" cy="369332"/>
              </a:xfrm>
              <a:prstGeom prst="rect">
                <a:avLst/>
              </a:prstGeom>
              <a:noFill/>
            </p:spPr>
            <p:txBody>
              <a:bodyPr wrap="square" rtlCol="0">
                <a:spAutoFit/>
              </a:bodyPr>
              <a:lstStyle/>
              <a:p>
                <a:pPr algn="ctr"/>
                <a:r>
                  <a:rPr kumimoji="1" lang="ja-JP" altLang="en-US" u="sng">
                    <a:latin typeface="HG創英角ｺﾞｼｯｸUB" panose="020B0909000000000000" pitchFamily="49" charset="-128"/>
                    <a:ea typeface="HG創英角ｺﾞｼｯｸUB" panose="020B0909000000000000" pitchFamily="49" charset="-128"/>
                  </a:rPr>
                  <a:t>モノづくり全盛期</a:t>
                </a:r>
              </a:p>
            </p:txBody>
          </p:sp>
        </p:grpSp>
        <p:grpSp>
          <p:nvGrpSpPr>
            <p:cNvPr id="27" name="グループ化 26">
              <a:extLst>
                <a:ext uri="{FF2B5EF4-FFF2-40B4-BE49-F238E27FC236}">
                  <a16:creationId xmlns:a16="http://schemas.microsoft.com/office/drawing/2014/main" id="{3445E759-7131-8DC3-A650-C610365B6400}"/>
                </a:ext>
              </a:extLst>
            </p:cNvPr>
            <p:cNvGrpSpPr/>
            <p:nvPr/>
          </p:nvGrpSpPr>
          <p:grpSpPr>
            <a:xfrm>
              <a:off x="4953000" y="2745191"/>
              <a:ext cx="4565699" cy="1806214"/>
              <a:chOff x="4953000" y="2745191"/>
              <a:chExt cx="4565699" cy="1806214"/>
            </a:xfrm>
          </p:grpSpPr>
          <p:grpSp>
            <p:nvGrpSpPr>
              <p:cNvPr id="26" name="グループ化 25">
                <a:extLst>
                  <a:ext uri="{FF2B5EF4-FFF2-40B4-BE49-F238E27FC236}">
                    <a16:creationId xmlns:a16="http://schemas.microsoft.com/office/drawing/2014/main" id="{BF8E106D-3F08-9978-8B25-AEDAB13283F5}"/>
                  </a:ext>
                </a:extLst>
              </p:cNvPr>
              <p:cNvGrpSpPr/>
              <p:nvPr/>
            </p:nvGrpSpPr>
            <p:grpSpPr>
              <a:xfrm>
                <a:off x="4953000" y="3165640"/>
                <a:ext cx="4565699" cy="1385765"/>
                <a:chOff x="4953000" y="3165640"/>
                <a:chExt cx="4565699" cy="1385765"/>
              </a:xfrm>
            </p:grpSpPr>
            <p:grpSp>
              <p:nvGrpSpPr>
                <p:cNvPr id="3" name="グループ化 2">
                  <a:extLst>
                    <a:ext uri="{FF2B5EF4-FFF2-40B4-BE49-F238E27FC236}">
                      <a16:creationId xmlns:a16="http://schemas.microsoft.com/office/drawing/2014/main" id="{E23B2644-5C80-8F0D-E603-F6D40B6516D3}"/>
                    </a:ext>
                  </a:extLst>
                </p:cNvPr>
                <p:cNvGrpSpPr/>
                <p:nvPr/>
              </p:nvGrpSpPr>
              <p:grpSpPr>
                <a:xfrm>
                  <a:off x="4953000" y="3165640"/>
                  <a:ext cx="4565699" cy="1385765"/>
                  <a:chOff x="176214" y="2952312"/>
                  <a:chExt cx="4565699" cy="1385765"/>
                </a:xfrm>
              </p:grpSpPr>
              <p:sp>
                <p:nvSpPr>
                  <p:cNvPr id="6" name="矢印: ストライプ 5">
                    <a:extLst>
                      <a:ext uri="{FF2B5EF4-FFF2-40B4-BE49-F238E27FC236}">
                        <a16:creationId xmlns:a16="http://schemas.microsoft.com/office/drawing/2014/main" id="{4FBA3DCC-22E3-F68A-8300-E96B67D629C3}"/>
                      </a:ext>
                    </a:extLst>
                  </p:cNvPr>
                  <p:cNvSpPr/>
                  <p:nvPr/>
                </p:nvSpPr>
                <p:spPr>
                  <a:xfrm rot="10800000">
                    <a:off x="766639" y="3397191"/>
                    <a:ext cx="2871709" cy="940886"/>
                  </a:xfrm>
                  <a:prstGeom prst="stripedRightArrow">
                    <a:avLst/>
                  </a:prstGeom>
                  <a:solidFill>
                    <a:srgbClr val="00B0F0">
                      <a:alpha val="20000"/>
                    </a:srgbClr>
                  </a:solidFill>
                  <a:ln w="38100">
                    <a:solidFill>
                      <a:srgbClr val="00B0F0">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E9E24755-E4B4-DDDB-5055-B2131C7BB7E7}"/>
                      </a:ext>
                    </a:extLst>
                  </p:cNvPr>
                  <p:cNvGrpSpPr/>
                  <p:nvPr/>
                </p:nvGrpSpPr>
                <p:grpSpPr>
                  <a:xfrm>
                    <a:off x="176214" y="2952312"/>
                    <a:ext cx="4565699" cy="1356949"/>
                    <a:chOff x="176214" y="2952312"/>
                    <a:chExt cx="4565699" cy="1356949"/>
                  </a:xfrm>
                </p:grpSpPr>
                <p:sp>
                  <p:nvSpPr>
                    <p:cNvPr id="9" name="テキスト ボックス 8">
                      <a:extLst>
                        <a:ext uri="{FF2B5EF4-FFF2-40B4-BE49-F238E27FC236}">
                          <a16:creationId xmlns:a16="http://schemas.microsoft.com/office/drawing/2014/main" id="{6FAC5476-3A9F-3E49-94EC-5B4207820667}"/>
                        </a:ext>
                      </a:extLst>
                    </p:cNvPr>
                    <p:cNvSpPr txBox="1"/>
                    <p:nvPr/>
                  </p:nvSpPr>
                  <p:spPr>
                    <a:xfrm>
                      <a:off x="3049623" y="3570597"/>
                      <a:ext cx="1692290" cy="738664"/>
                    </a:xfrm>
                    <a:prstGeom prst="rect">
                      <a:avLst/>
                    </a:prstGeom>
                    <a:noFill/>
                  </p:spPr>
                  <p:txBody>
                    <a:bodyPr wrap="square" rtlCol="0">
                      <a:spAutoFit/>
                    </a:bodyPr>
                    <a:lstStyle/>
                    <a:p>
                      <a:r>
                        <a:rPr kumimoji="1" lang="ja-JP" altLang="en-US" sz="1400" b="1"/>
                        <a:t>□ 加工技術</a:t>
                      </a:r>
                      <a:endParaRPr kumimoji="1" lang="en-US" altLang="ja-JP" sz="1400" b="1"/>
                    </a:p>
                    <a:p>
                      <a:r>
                        <a:rPr kumimoji="1" lang="ja-JP" altLang="en-US" sz="1400" b="1"/>
                        <a:t>□ 生産効率</a:t>
                      </a:r>
                      <a:endParaRPr kumimoji="1" lang="en-US" altLang="ja-JP" sz="1400" b="1"/>
                    </a:p>
                    <a:p>
                      <a:r>
                        <a:rPr kumimoji="1" lang="ja-JP" altLang="en-US" sz="1400" b="1"/>
                        <a:t>□ 材料特性</a:t>
                      </a:r>
                    </a:p>
                  </p:txBody>
                </p:sp>
                <p:sp>
                  <p:nvSpPr>
                    <p:cNvPr id="10" name="テキスト ボックス 9">
                      <a:extLst>
                        <a:ext uri="{FF2B5EF4-FFF2-40B4-BE49-F238E27FC236}">
                          <a16:creationId xmlns:a16="http://schemas.microsoft.com/office/drawing/2014/main" id="{BD4DC639-1B2B-B804-52E6-3665717666C4}"/>
                        </a:ext>
                      </a:extLst>
                    </p:cNvPr>
                    <p:cNvSpPr txBox="1"/>
                    <p:nvPr/>
                  </p:nvSpPr>
                  <p:spPr>
                    <a:xfrm>
                      <a:off x="1789999" y="3685820"/>
                      <a:ext cx="1453264" cy="430887"/>
                    </a:xfrm>
                    <a:prstGeom prst="rect">
                      <a:avLst/>
                    </a:prstGeom>
                    <a:noFill/>
                  </p:spPr>
                  <p:txBody>
                    <a:bodyPr wrap="square" rtlCol="0">
                      <a:spAutoFit/>
                    </a:bodyPr>
                    <a:lstStyle/>
                    <a:p>
                      <a:r>
                        <a:rPr kumimoji="1" lang="ja-JP" altLang="en-US" sz="1100"/>
                        <a:t>下請に蓄積された</a:t>
                      </a:r>
                      <a:endParaRPr kumimoji="1" lang="en-US" altLang="ja-JP" sz="1100"/>
                    </a:p>
                    <a:p>
                      <a:r>
                        <a:rPr kumimoji="1" lang="ja-JP" altLang="en-US" sz="1100"/>
                        <a:t>知見に依存傾向</a:t>
                      </a:r>
                      <a:endParaRPr kumimoji="1" lang="en-US" altLang="ja-JP" sz="1100"/>
                    </a:p>
                  </p:txBody>
                </p:sp>
                <p:grpSp>
                  <p:nvGrpSpPr>
                    <p:cNvPr id="8" name="グループ化 7">
                      <a:extLst>
                        <a:ext uri="{FF2B5EF4-FFF2-40B4-BE49-F238E27FC236}">
                          <a16:creationId xmlns:a16="http://schemas.microsoft.com/office/drawing/2014/main" id="{AF8280E3-BCC2-732E-D399-7C03CEE389E1}"/>
                        </a:ext>
                      </a:extLst>
                    </p:cNvPr>
                    <p:cNvGrpSpPr/>
                    <p:nvPr/>
                  </p:nvGrpSpPr>
                  <p:grpSpPr>
                    <a:xfrm>
                      <a:off x="176214" y="2952312"/>
                      <a:ext cx="1819175" cy="577081"/>
                      <a:chOff x="217446" y="3098551"/>
                      <a:chExt cx="1819175" cy="577081"/>
                    </a:xfrm>
                  </p:grpSpPr>
                  <p:sp>
                    <p:nvSpPr>
                      <p:cNvPr id="15" name="テキスト ボックス 14">
                        <a:extLst>
                          <a:ext uri="{FF2B5EF4-FFF2-40B4-BE49-F238E27FC236}">
                            <a16:creationId xmlns:a16="http://schemas.microsoft.com/office/drawing/2014/main" id="{0E699E95-FECB-518E-9BBA-40DB7813D5CA}"/>
                          </a:ext>
                        </a:extLst>
                      </p:cNvPr>
                      <p:cNvSpPr txBox="1"/>
                      <p:nvPr/>
                    </p:nvSpPr>
                    <p:spPr>
                      <a:xfrm>
                        <a:off x="217446"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元請企業</a:t>
                        </a:r>
                      </a:p>
                    </p:txBody>
                  </p:sp>
                  <p:sp>
                    <p:nvSpPr>
                      <p:cNvPr id="16" name="四角形: 角を丸くする 15">
                        <a:extLst>
                          <a:ext uri="{FF2B5EF4-FFF2-40B4-BE49-F238E27FC236}">
                            <a16:creationId xmlns:a16="http://schemas.microsoft.com/office/drawing/2014/main" id="{79CA83B1-6053-31AE-CB30-1FF5FF09B33C}"/>
                          </a:ext>
                        </a:extLst>
                      </p:cNvPr>
                      <p:cNvSpPr/>
                      <p:nvPr/>
                    </p:nvSpPr>
                    <p:spPr>
                      <a:xfrm>
                        <a:off x="290514" y="3098551"/>
                        <a:ext cx="1692290" cy="577081"/>
                      </a:xfrm>
                      <a:prstGeom prst="roundRect">
                        <a:avLst>
                          <a:gd name="adj" fmla="val 7454"/>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1DE95261-54C3-0765-1E88-D23EED1D5FDB}"/>
                        </a:ext>
                      </a:extLst>
                    </p:cNvPr>
                    <p:cNvGrpSpPr/>
                    <p:nvPr/>
                  </p:nvGrpSpPr>
                  <p:grpSpPr>
                    <a:xfrm>
                      <a:off x="2508249" y="2956722"/>
                      <a:ext cx="1819175" cy="577081"/>
                      <a:chOff x="392019" y="3098551"/>
                      <a:chExt cx="1819175" cy="577081"/>
                    </a:xfrm>
                  </p:grpSpPr>
                  <p:sp>
                    <p:nvSpPr>
                      <p:cNvPr id="13" name="テキスト ボックス 12">
                        <a:extLst>
                          <a:ext uri="{FF2B5EF4-FFF2-40B4-BE49-F238E27FC236}">
                            <a16:creationId xmlns:a16="http://schemas.microsoft.com/office/drawing/2014/main" id="{BB80F634-4816-AA15-CC4E-38FFDC86359D}"/>
                          </a:ext>
                        </a:extLst>
                      </p:cNvPr>
                      <p:cNvSpPr txBox="1"/>
                      <p:nvPr/>
                    </p:nvSpPr>
                    <p:spPr>
                      <a:xfrm>
                        <a:off x="392019"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下請企業</a:t>
                        </a:r>
                      </a:p>
                    </p:txBody>
                  </p:sp>
                  <p:sp>
                    <p:nvSpPr>
                      <p:cNvPr id="14" name="四角形: 角を丸くする 13">
                        <a:extLst>
                          <a:ext uri="{FF2B5EF4-FFF2-40B4-BE49-F238E27FC236}">
                            <a16:creationId xmlns:a16="http://schemas.microsoft.com/office/drawing/2014/main" id="{DDE28F8C-4806-1E3E-AB09-B968E2DFD860}"/>
                          </a:ext>
                        </a:extLst>
                      </p:cNvPr>
                      <p:cNvSpPr/>
                      <p:nvPr/>
                    </p:nvSpPr>
                    <p:spPr>
                      <a:xfrm>
                        <a:off x="465087" y="3098551"/>
                        <a:ext cx="1692290" cy="577081"/>
                      </a:xfrm>
                      <a:prstGeom prst="roundRect">
                        <a:avLst>
                          <a:gd name="adj" fmla="val 7454"/>
                        </a:avLst>
                      </a:prstGeom>
                      <a:noFill/>
                      <a:ln w="63500">
                        <a:solidFill>
                          <a:srgbClr val="92D05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7" name="テキスト ボックス 16">
                  <a:extLst>
                    <a:ext uri="{FF2B5EF4-FFF2-40B4-BE49-F238E27FC236}">
                      <a16:creationId xmlns:a16="http://schemas.microsoft.com/office/drawing/2014/main" id="{F68DBCE5-4D67-D14B-F0E6-449C95B8CE04}"/>
                    </a:ext>
                  </a:extLst>
                </p:cNvPr>
                <p:cNvSpPr txBox="1"/>
                <p:nvPr/>
              </p:nvSpPr>
              <p:spPr>
                <a:xfrm>
                  <a:off x="4953000" y="3781442"/>
                  <a:ext cx="1692290" cy="738664"/>
                </a:xfrm>
                <a:prstGeom prst="rect">
                  <a:avLst/>
                </a:prstGeom>
                <a:noFill/>
              </p:spPr>
              <p:txBody>
                <a:bodyPr wrap="square" rtlCol="0">
                  <a:spAutoFit/>
                </a:bodyPr>
                <a:lstStyle/>
                <a:p>
                  <a:r>
                    <a:rPr kumimoji="1" lang="ja-JP" altLang="en-US" sz="1400" b="1"/>
                    <a:t>□ 技術者不足</a:t>
                  </a:r>
                  <a:endParaRPr kumimoji="1" lang="en-US" altLang="ja-JP" sz="1400" b="1"/>
                </a:p>
                <a:p>
                  <a:r>
                    <a:rPr kumimoji="1" lang="ja-JP" altLang="en-US" sz="1400" b="1"/>
                    <a:t>□ 海外移転</a:t>
                  </a:r>
                  <a:endParaRPr kumimoji="1" lang="en-US" altLang="ja-JP" sz="1400" b="1"/>
                </a:p>
                <a:p>
                  <a:r>
                    <a:rPr kumimoji="1" lang="ja-JP" altLang="en-US" sz="1400" b="1"/>
                    <a:t>□ 分業化･専門化</a:t>
                  </a:r>
                </a:p>
              </p:txBody>
            </p:sp>
          </p:grpSp>
          <p:sp>
            <p:nvSpPr>
              <p:cNvPr id="5" name="テキスト ボックス 4">
                <a:extLst>
                  <a:ext uri="{FF2B5EF4-FFF2-40B4-BE49-F238E27FC236}">
                    <a16:creationId xmlns:a16="http://schemas.microsoft.com/office/drawing/2014/main" id="{3CFD231F-3130-2000-AA33-B85B6B0A2418}"/>
                  </a:ext>
                </a:extLst>
              </p:cNvPr>
              <p:cNvSpPr txBox="1"/>
              <p:nvPr/>
            </p:nvSpPr>
            <p:spPr>
              <a:xfrm>
                <a:off x="5404822" y="2745191"/>
                <a:ext cx="3085347" cy="369332"/>
              </a:xfrm>
              <a:prstGeom prst="rect">
                <a:avLst/>
              </a:prstGeom>
              <a:noFill/>
            </p:spPr>
            <p:txBody>
              <a:bodyPr wrap="square" rtlCol="0">
                <a:spAutoFit/>
              </a:bodyPr>
              <a:lstStyle/>
              <a:p>
                <a:pPr algn="ctr"/>
                <a:r>
                  <a:rPr kumimoji="1" lang="ja-JP" altLang="en-US" u="sng">
                    <a:latin typeface="HG創英角ｺﾞｼｯｸUB" panose="020B0909000000000000" pitchFamily="49" charset="-128"/>
                    <a:ea typeface="HG創英角ｺﾞｼｯｸUB" panose="020B0909000000000000" pitchFamily="49" charset="-128"/>
                  </a:rPr>
                  <a:t>昨今の製造業の傾向</a:t>
                </a:r>
              </a:p>
            </p:txBody>
          </p:sp>
        </p:grpSp>
        <p:grpSp>
          <p:nvGrpSpPr>
            <p:cNvPr id="29" name="グループ化 28">
              <a:extLst>
                <a:ext uri="{FF2B5EF4-FFF2-40B4-BE49-F238E27FC236}">
                  <a16:creationId xmlns:a16="http://schemas.microsoft.com/office/drawing/2014/main" id="{4160786A-ACD9-10F2-2D01-282EC04FE8A3}"/>
                </a:ext>
              </a:extLst>
            </p:cNvPr>
            <p:cNvGrpSpPr/>
            <p:nvPr/>
          </p:nvGrpSpPr>
          <p:grpSpPr>
            <a:xfrm>
              <a:off x="3762713" y="4442352"/>
              <a:ext cx="4909841" cy="276999"/>
              <a:chOff x="3762713" y="4442352"/>
              <a:chExt cx="4909841" cy="276999"/>
            </a:xfrm>
          </p:grpSpPr>
          <p:cxnSp>
            <p:nvCxnSpPr>
              <p:cNvPr id="24" name="コネクタ: カギ線 23">
                <a:extLst>
                  <a:ext uri="{FF2B5EF4-FFF2-40B4-BE49-F238E27FC236}">
                    <a16:creationId xmlns:a16="http://schemas.microsoft.com/office/drawing/2014/main" id="{0DB58E0E-F961-C5A5-6E39-9491D9C247CD}"/>
                  </a:ext>
                </a:extLst>
              </p:cNvPr>
              <p:cNvCxnSpPr>
                <a:cxnSpLocks/>
              </p:cNvCxnSpPr>
              <p:nvPr/>
            </p:nvCxnSpPr>
            <p:spPr>
              <a:xfrm rot="16200000" flipH="1">
                <a:off x="6216811" y="2028345"/>
                <a:ext cx="1645" cy="4909841"/>
              </a:xfrm>
              <a:prstGeom prst="bentConnector3">
                <a:avLst>
                  <a:gd name="adj1" fmla="val 13996657"/>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CA631E0-7464-F416-C04F-75B83DA55C9A}"/>
                  </a:ext>
                </a:extLst>
              </p:cNvPr>
              <p:cNvSpPr txBox="1"/>
              <p:nvPr/>
            </p:nvSpPr>
            <p:spPr>
              <a:xfrm>
                <a:off x="3762713" y="4442352"/>
                <a:ext cx="1621620" cy="276999"/>
              </a:xfrm>
              <a:prstGeom prst="rect">
                <a:avLst/>
              </a:prstGeom>
              <a:noFill/>
            </p:spPr>
            <p:txBody>
              <a:bodyPr wrap="square" rtlCol="0">
                <a:spAutoFit/>
              </a:bodyPr>
              <a:lstStyle/>
              <a:p>
                <a:pPr algn="ctr"/>
                <a:r>
                  <a:rPr kumimoji="1" lang="ja-JP" altLang="en-US" sz="1200"/>
                  <a:t>知見の移転・蓄積</a:t>
                </a:r>
              </a:p>
            </p:txBody>
          </p:sp>
        </p:grpSp>
      </p:grpSp>
      <p:grpSp>
        <p:nvGrpSpPr>
          <p:cNvPr id="34" name="グループ化 33">
            <a:extLst>
              <a:ext uri="{FF2B5EF4-FFF2-40B4-BE49-F238E27FC236}">
                <a16:creationId xmlns:a16="http://schemas.microsoft.com/office/drawing/2014/main" id="{05AF5433-FD11-2E95-1772-BD50969590E8}"/>
              </a:ext>
            </a:extLst>
          </p:cNvPr>
          <p:cNvGrpSpPr/>
          <p:nvPr/>
        </p:nvGrpSpPr>
        <p:grpSpPr>
          <a:xfrm>
            <a:off x="195262" y="4632021"/>
            <a:ext cx="9241517" cy="1996943"/>
            <a:chOff x="195262" y="4632021"/>
            <a:chExt cx="9241517" cy="1996943"/>
          </a:xfrm>
        </p:grpSpPr>
        <p:sp>
          <p:nvSpPr>
            <p:cNvPr id="32" name="テキスト ボックス 31">
              <a:extLst>
                <a:ext uri="{FF2B5EF4-FFF2-40B4-BE49-F238E27FC236}">
                  <a16:creationId xmlns:a16="http://schemas.microsoft.com/office/drawing/2014/main" id="{075B1CC8-6C63-CA62-75B6-27016DC29F2C}"/>
                </a:ext>
              </a:extLst>
            </p:cNvPr>
            <p:cNvSpPr txBox="1"/>
            <p:nvPr/>
          </p:nvSpPr>
          <p:spPr>
            <a:xfrm>
              <a:off x="205546" y="6005955"/>
              <a:ext cx="1653789" cy="584775"/>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下請に残る</a:t>
              </a:r>
              <a:endParaRPr kumimoji="1" lang="en-US" altLang="ja-JP" sz="1600">
                <a:latin typeface="HG創英角ｺﾞｼｯｸUB" panose="020B0909000000000000" pitchFamily="49" charset="-128"/>
                <a:ea typeface="HG創英角ｺﾞｼｯｸUB" panose="020B0909000000000000" pitchFamily="49" charset="-128"/>
              </a:endParaRPr>
            </a:p>
            <a:p>
              <a:pPr algn="ctr"/>
              <a:r>
                <a:rPr kumimoji="1" lang="ja-JP" altLang="en-US" sz="1600">
                  <a:latin typeface="HG創英角ｺﾞｼｯｸUB" panose="020B0909000000000000" pitchFamily="49" charset="-128"/>
                  <a:ea typeface="HG創英角ｺﾞｼｯｸUB" panose="020B0909000000000000" pitchFamily="49" charset="-128"/>
                </a:rPr>
                <a:t>知見･技術例</a:t>
              </a:r>
            </a:p>
          </p:txBody>
        </p:sp>
        <p:sp>
          <p:nvSpPr>
            <p:cNvPr id="31" name="テキスト ボックス 30">
              <a:extLst>
                <a:ext uri="{FF2B5EF4-FFF2-40B4-BE49-F238E27FC236}">
                  <a16:creationId xmlns:a16="http://schemas.microsoft.com/office/drawing/2014/main" id="{633129BE-C525-5FDC-A382-3D851E9290AC}"/>
                </a:ext>
              </a:extLst>
            </p:cNvPr>
            <p:cNvSpPr txBox="1"/>
            <p:nvPr/>
          </p:nvSpPr>
          <p:spPr>
            <a:xfrm>
              <a:off x="223687" y="4632021"/>
              <a:ext cx="9213092" cy="553998"/>
            </a:xfrm>
            <a:prstGeom prst="rect">
              <a:avLst/>
            </a:prstGeom>
            <a:noFill/>
          </p:spPr>
          <p:txBody>
            <a:bodyPr wrap="square" rtlCol="0">
              <a:spAutoFit/>
            </a:bodyPr>
            <a:lstStyle/>
            <a:p>
              <a:r>
                <a:rPr kumimoji="1" lang="ja-JP" altLang="en-US" sz="1000">
                  <a:latin typeface="+mn-ea"/>
                </a:rPr>
                <a:t>　モノづくり全盛時代には、元請企業の技術者は、下請企業にとっては“何でも知っている先生”でした。また、企業城下町において、どの下請工場がどのような技術を有しているのかについても詳しく、その指導力で下請企業の技術が向上するのみならず、下請企業同士を結びつけるハブのような存在でもありました。しかし、時代は変わり、生産・技術の海外移転や元請企業内部の仕事の分業化・専門化が進み、ノウハウの希薄化が進みました。</a:t>
              </a:r>
              <a:endParaRPr kumimoji="1" lang="en-US" altLang="ja-JP" sz="1000">
                <a:latin typeface="+mn-ea"/>
              </a:endParaRPr>
            </a:p>
          </p:txBody>
        </p:sp>
        <p:sp>
          <p:nvSpPr>
            <p:cNvPr id="33" name="四角形: 角を丸くする 32">
              <a:extLst>
                <a:ext uri="{FF2B5EF4-FFF2-40B4-BE49-F238E27FC236}">
                  <a16:creationId xmlns:a16="http://schemas.microsoft.com/office/drawing/2014/main" id="{86ACAB83-9714-020B-C7F3-6F2BDAC21078}"/>
                </a:ext>
              </a:extLst>
            </p:cNvPr>
            <p:cNvSpPr/>
            <p:nvPr/>
          </p:nvSpPr>
          <p:spPr>
            <a:xfrm>
              <a:off x="195262" y="6044189"/>
              <a:ext cx="1596420" cy="584775"/>
            </a:xfrm>
            <a:prstGeom prst="roundRect">
              <a:avLst>
                <a:gd name="adj" fmla="val 5347"/>
              </a:avLst>
            </a:prstGeom>
            <a:noFill/>
            <a:ln w="44450">
              <a:solidFill>
                <a:srgbClr val="92D050">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7" name="直線コネクタ 36">
            <a:extLst>
              <a:ext uri="{FF2B5EF4-FFF2-40B4-BE49-F238E27FC236}">
                <a16:creationId xmlns:a16="http://schemas.microsoft.com/office/drawing/2014/main" id="{C0433D10-BFAF-0E17-0516-342520C894F8}"/>
              </a:ext>
            </a:extLst>
          </p:cNvPr>
          <p:cNvCxnSpPr>
            <a:cxnSpLocks/>
          </p:cNvCxnSpPr>
          <p:nvPr/>
        </p:nvCxnSpPr>
        <p:spPr>
          <a:xfrm>
            <a:off x="157162" y="593764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グループ化 40">
            <a:extLst>
              <a:ext uri="{FF2B5EF4-FFF2-40B4-BE49-F238E27FC236}">
                <a16:creationId xmlns:a16="http://schemas.microsoft.com/office/drawing/2014/main" id="{8141CC9B-9E4F-3BEB-0C3F-05FD25999E7D}"/>
              </a:ext>
            </a:extLst>
          </p:cNvPr>
          <p:cNvGrpSpPr/>
          <p:nvPr/>
        </p:nvGrpSpPr>
        <p:grpSpPr>
          <a:xfrm>
            <a:off x="1879407" y="6034088"/>
            <a:ext cx="1383929" cy="584775"/>
            <a:chOff x="1821216" y="6043713"/>
            <a:chExt cx="1383929" cy="584775"/>
          </a:xfrm>
        </p:grpSpPr>
        <p:sp>
          <p:nvSpPr>
            <p:cNvPr id="38" name="テキスト ボックス 37">
              <a:extLst>
                <a:ext uri="{FF2B5EF4-FFF2-40B4-BE49-F238E27FC236}">
                  <a16:creationId xmlns:a16="http://schemas.microsoft.com/office/drawing/2014/main" id="{4509BF77-94FE-05C4-81DA-3DFCB67CFC15}"/>
                </a:ext>
              </a:extLst>
            </p:cNvPr>
            <p:cNvSpPr txBox="1"/>
            <p:nvPr/>
          </p:nvSpPr>
          <p:spPr>
            <a:xfrm>
              <a:off x="1821216" y="6043713"/>
              <a:ext cx="1383929" cy="584775"/>
            </a:xfrm>
            <a:prstGeom prst="rect">
              <a:avLst/>
            </a:prstGeom>
            <a:noFill/>
          </p:spPr>
          <p:txBody>
            <a:bodyPr wrap="square" rtlCol="0">
              <a:spAutoFit/>
            </a:bodyPr>
            <a:lstStyle/>
            <a:p>
              <a:r>
                <a:rPr kumimoji="1" lang="ja-JP" altLang="en-US" sz="3200">
                  <a:latin typeface="HG創英角ｺﾞｼｯｸUB" panose="020B0909000000000000" pitchFamily="49" charset="-128"/>
                  <a:ea typeface="HG創英角ｺﾞｼｯｸUB" panose="020B0909000000000000" pitchFamily="49" charset="-128"/>
                </a:rPr>
                <a:t>材料</a:t>
              </a:r>
              <a:r>
                <a:rPr kumimoji="1" lang="ja-JP" altLang="en-US" sz="1400">
                  <a:latin typeface="HG創英角ｺﾞｼｯｸUB" panose="020B0909000000000000" pitchFamily="49" charset="-128"/>
                  <a:ea typeface="HG創英角ｺﾞｼｯｸUB" panose="020B0909000000000000" pitchFamily="49" charset="-128"/>
                </a:rPr>
                <a:t>知識</a:t>
              </a:r>
              <a:endParaRPr kumimoji="1" lang="ja-JP" altLang="en-US" sz="3200">
                <a:latin typeface="HG創英角ｺﾞｼｯｸUB" panose="020B0909000000000000" pitchFamily="49" charset="-128"/>
                <a:ea typeface="HG創英角ｺﾞｼｯｸUB" panose="020B0909000000000000" pitchFamily="49" charset="-128"/>
              </a:endParaRPr>
            </a:p>
          </p:txBody>
        </p:sp>
        <p:cxnSp>
          <p:nvCxnSpPr>
            <p:cNvPr id="40" name="直線コネクタ 39">
              <a:extLst>
                <a:ext uri="{FF2B5EF4-FFF2-40B4-BE49-F238E27FC236}">
                  <a16:creationId xmlns:a16="http://schemas.microsoft.com/office/drawing/2014/main" id="{0B81488D-937A-03D2-C1A3-CAD1FB396CDA}"/>
                </a:ext>
              </a:extLst>
            </p:cNvPr>
            <p:cNvCxnSpPr/>
            <p:nvPr/>
          </p:nvCxnSpPr>
          <p:spPr>
            <a:xfrm>
              <a:off x="1911322" y="6603385"/>
              <a:ext cx="1188000" cy="0"/>
            </a:xfrm>
            <a:prstGeom prst="line">
              <a:avLst/>
            </a:prstGeom>
            <a:ln w="571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41">
            <a:extLst>
              <a:ext uri="{FF2B5EF4-FFF2-40B4-BE49-F238E27FC236}">
                <a16:creationId xmlns:a16="http://schemas.microsoft.com/office/drawing/2014/main" id="{92640590-FF57-99C2-1A73-49271F00D513}"/>
              </a:ext>
            </a:extLst>
          </p:cNvPr>
          <p:cNvSpPr txBox="1"/>
          <p:nvPr/>
        </p:nvSpPr>
        <p:spPr>
          <a:xfrm>
            <a:off x="3196134" y="6059499"/>
            <a:ext cx="2320520" cy="577081"/>
          </a:xfrm>
          <a:prstGeom prst="rect">
            <a:avLst/>
          </a:prstGeom>
          <a:noFill/>
        </p:spPr>
        <p:txBody>
          <a:bodyPr wrap="square" rtlCol="0">
            <a:spAutoFit/>
          </a:bodyPr>
          <a:lstStyle/>
          <a:p>
            <a:r>
              <a:rPr kumimoji="1" lang="ja-JP" altLang="en-US" sz="1050"/>
              <a:t>□ 加工時に加える熱の加減</a:t>
            </a:r>
            <a:endParaRPr kumimoji="1" lang="en-US" altLang="ja-JP" sz="1050"/>
          </a:p>
          <a:p>
            <a:r>
              <a:rPr kumimoji="1" lang="ja-JP" altLang="en-US" sz="1050"/>
              <a:t>□ 設計内容に適した材料</a:t>
            </a:r>
            <a:endParaRPr kumimoji="1" lang="en-US" altLang="ja-JP" sz="1050"/>
          </a:p>
          <a:p>
            <a:r>
              <a:rPr kumimoji="1" lang="ja-JP" altLang="en-US" sz="1050"/>
              <a:t>   （耐熱・耐油・耐酸等） </a:t>
            </a:r>
          </a:p>
        </p:txBody>
      </p:sp>
      <p:grpSp>
        <p:nvGrpSpPr>
          <p:cNvPr id="45" name="グループ化 44">
            <a:extLst>
              <a:ext uri="{FF2B5EF4-FFF2-40B4-BE49-F238E27FC236}">
                <a16:creationId xmlns:a16="http://schemas.microsoft.com/office/drawing/2014/main" id="{964969A5-32DF-F12F-3930-D5947F011D2C}"/>
              </a:ext>
            </a:extLst>
          </p:cNvPr>
          <p:cNvGrpSpPr/>
          <p:nvPr/>
        </p:nvGrpSpPr>
        <p:grpSpPr>
          <a:xfrm>
            <a:off x="5244317" y="6015579"/>
            <a:ext cx="1383929" cy="584775"/>
            <a:chOff x="1821216" y="6043713"/>
            <a:chExt cx="1383929" cy="584775"/>
          </a:xfrm>
        </p:grpSpPr>
        <p:sp>
          <p:nvSpPr>
            <p:cNvPr id="46" name="テキスト ボックス 45">
              <a:extLst>
                <a:ext uri="{FF2B5EF4-FFF2-40B4-BE49-F238E27FC236}">
                  <a16:creationId xmlns:a16="http://schemas.microsoft.com/office/drawing/2014/main" id="{22F4C2DA-A4EB-6665-BC76-063586E2F6DB}"/>
                </a:ext>
              </a:extLst>
            </p:cNvPr>
            <p:cNvSpPr txBox="1"/>
            <p:nvPr/>
          </p:nvSpPr>
          <p:spPr>
            <a:xfrm>
              <a:off x="1821216" y="6043713"/>
              <a:ext cx="1383929" cy="584775"/>
            </a:xfrm>
            <a:prstGeom prst="rect">
              <a:avLst/>
            </a:prstGeom>
            <a:noFill/>
          </p:spPr>
          <p:txBody>
            <a:bodyPr wrap="square" rtlCol="0">
              <a:spAutoFit/>
            </a:bodyPr>
            <a:lstStyle/>
            <a:p>
              <a:r>
                <a:rPr kumimoji="1" lang="ja-JP" altLang="en-US" sz="3200">
                  <a:latin typeface="HG創英角ｺﾞｼｯｸUB" panose="020B0909000000000000" pitchFamily="49" charset="-128"/>
                  <a:ea typeface="HG創英角ｺﾞｼｯｸUB" panose="020B0909000000000000" pitchFamily="49" charset="-128"/>
                </a:rPr>
                <a:t>加工</a:t>
              </a:r>
              <a:r>
                <a:rPr kumimoji="1" lang="ja-JP" altLang="en-US" sz="1400">
                  <a:latin typeface="HG創英角ｺﾞｼｯｸUB" panose="020B0909000000000000" pitchFamily="49" charset="-128"/>
                  <a:ea typeface="HG創英角ｺﾞｼｯｸUB" panose="020B0909000000000000" pitchFamily="49" charset="-128"/>
                </a:rPr>
                <a:t>知識</a:t>
              </a:r>
              <a:endParaRPr kumimoji="1" lang="ja-JP" altLang="en-US" sz="3200">
                <a:latin typeface="HG創英角ｺﾞｼｯｸUB" panose="020B0909000000000000" pitchFamily="49" charset="-128"/>
                <a:ea typeface="HG創英角ｺﾞｼｯｸUB" panose="020B0909000000000000" pitchFamily="49" charset="-128"/>
              </a:endParaRPr>
            </a:p>
          </p:txBody>
        </p:sp>
        <p:cxnSp>
          <p:nvCxnSpPr>
            <p:cNvPr id="47" name="直線コネクタ 46">
              <a:extLst>
                <a:ext uri="{FF2B5EF4-FFF2-40B4-BE49-F238E27FC236}">
                  <a16:creationId xmlns:a16="http://schemas.microsoft.com/office/drawing/2014/main" id="{25322139-6C8B-ADA9-90C6-0E319A5A6CFF}"/>
                </a:ext>
              </a:extLst>
            </p:cNvPr>
            <p:cNvCxnSpPr/>
            <p:nvPr/>
          </p:nvCxnSpPr>
          <p:spPr>
            <a:xfrm>
              <a:off x="1911322" y="6603385"/>
              <a:ext cx="1188000" cy="0"/>
            </a:xfrm>
            <a:prstGeom prst="line">
              <a:avLst/>
            </a:prstGeom>
            <a:ln w="57150">
              <a:solidFill>
                <a:srgbClr val="FF5050">
                  <a:alpha val="69000"/>
                </a:srgbClr>
              </a:solidFill>
            </a:ln>
          </p:spPr>
          <p:style>
            <a:lnRef idx="1">
              <a:schemeClr val="accent1"/>
            </a:lnRef>
            <a:fillRef idx="0">
              <a:schemeClr val="accent1"/>
            </a:fillRef>
            <a:effectRef idx="0">
              <a:schemeClr val="accent1"/>
            </a:effectRef>
            <a:fontRef idx="minor">
              <a:schemeClr val="tx1"/>
            </a:fontRef>
          </p:style>
        </p:cxnSp>
      </p:grpSp>
      <p:sp>
        <p:nvSpPr>
          <p:cNvPr id="48" name="テキスト ボックス 47">
            <a:extLst>
              <a:ext uri="{FF2B5EF4-FFF2-40B4-BE49-F238E27FC236}">
                <a16:creationId xmlns:a16="http://schemas.microsoft.com/office/drawing/2014/main" id="{85DFAFE3-29DF-0B72-0C74-7B9214B69165}"/>
              </a:ext>
            </a:extLst>
          </p:cNvPr>
          <p:cNvSpPr txBox="1"/>
          <p:nvPr/>
        </p:nvSpPr>
        <p:spPr>
          <a:xfrm>
            <a:off x="6628246" y="6050620"/>
            <a:ext cx="2948941" cy="577081"/>
          </a:xfrm>
          <a:prstGeom prst="rect">
            <a:avLst/>
          </a:prstGeom>
          <a:noFill/>
        </p:spPr>
        <p:txBody>
          <a:bodyPr wrap="square" rtlCol="0">
            <a:spAutoFit/>
          </a:bodyPr>
          <a:lstStyle/>
          <a:p>
            <a:r>
              <a:rPr kumimoji="1" lang="ja-JP" altLang="en-US" sz="1050">
                <a:latin typeface="+mn-ea"/>
              </a:rPr>
              <a:t>□ 生産性の高い加工技術の選択</a:t>
            </a:r>
            <a:endParaRPr kumimoji="1" lang="en-US" altLang="ja-JP" sz="1050">
              <a:latin typeface="+mn-ea"/>
            </a:endParaRPr>
          </a:p>
          <a:p>
            <a:r>
              <a:rPr kumimoji="1" lang="ja-JP" altLang="en-US" sz="1050">
                <a:latin typeface="+mn-ea"/>
              </a:rPr>
              <a:t>　（曲げ加工、プレス加工等）</a:t>
            </a:r>
            <a:endParaRPr kumimoji="1" lang="en-US" altLang="ja-JP" sz="1050">
              <a:latin typeface="+mn-ea"/>
            </a:endParaRPr>
          </a:p>
          <a:p>
            <a:r>
              <a:rPr kumimoji="1" lang="ja-JP" altLang="en-US" sz="1050">
                <a:latin typeface="+mn-ea"/>
              </a:rPr>
              <a:t>□ 加工時・加工後の耐久性等の知識</a:t>
            </a:r>
            <a:endParaRPr kumimoji="1" lang="en-US" altLang="ja-JP" sz="1050">
              <a:latin typeface="+mn-ea"/>
            </a:endParaRPr>
          </a:p>
        </p:txBody>
      </p:sp>
      <p:sp>
        <p:nvSpPr>
          <p:cNvPr id="58" name="テキスト ボックス 57">
            <a:extLst>
              <a:ext uri="{FF2B5EF4-FFF2-40B4-BE49-F238E27FC236}">
                <a16:creationId xmlns:a16="http://schemas.microsoft.com/office/drawing/2014/main" id="{16A55EA9-42C0-38FE-D772-6BB3A181D725}"/>
              </a:ext>
            </a:extLst>
          </p:cNvPr>
          <p:cNvSpPr txBox="1"/>
          <p:nvPr/>
        </p:nvSpPr>
        <p:spPr>
          <a:xfrm>
            <a:off x="71675" y="506405"/>
            <a:ext cx="7191270" cy="569387"/>
          </a:xfrm>
          <a:prstGeom prst="rect">
            <a:avLst/>
          </a:prstGeom>
          <a:noFill/>
        </p:spPr>
        <p:txBody>
          <a:bodyPr wrap="square" rtlCol="0">
            <a:spAutoFit/>
          </a:bodyPr>
          <a:lstStyle/>
          <a:p>
            <a:r>
              <a:rPr kumimoji="1" lang="ja-JP" altLang="en-US" sz="1000"/>
              <a:t>会社を訪問する際に、どのようなことに目を凝らし、何を聞けば良いか分からない、という質問を耳にすることがあります。ここでは、企業の事業性や経営改善の可能性を判断するのに必要な、基本的なポイントをまとめます。</a:t>
            </a:r>
          </a:p>
          <a:p>
            <a:endParaRPr kumimoji="1" lang="en-US" altLang="ja-JP" sz="1100">
              <a:solidFill>
                <a:srgbClr val="FF0000"/>
              </a:solidFill>
            </a:endParaRPr>
          </a:p>
        </p:txBody>
      </p:sp>
      <p:cxnSp>
        <p:nvCxnSpPr>
          <p:cNvPr id="59" name="直線コネクタ 58">
            <a:extLst>
              <a:ext uri="{FF2B5EF4-FFF2-40B4-BE49-F238E27FC236}">
                <a16:creationId xmlns:a16="http://schemas.microsoft.com/office/drawing/2014/main" id="{1F44959B-879A-4247-9FA4-69D56E4D3C49}"/>
              </a:ext>
            </a:extLst>
          </p:cNvPr>
          <p:cNvCxnSpPr/>
          <p:nvPr/>
        </p:nvCxnSpPr>
        <p:spPr>
          <a:xfrm>
            <a:off x="157163" y="984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の目利き（訪問時編）　その３</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66" name="テキスト ボックス 6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67" name="テキスト ボックス 6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65"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7</a:t>
            </a:r>
            <a:endParaRPr kumimoji="1" lang="ja-JP" altLang="en-US" dirty="0"/>
          </a:p>
        </p:txBody>
      </p:sp>
      <p:sp>
        <p:nvSpPr>
          <p:cNvPr id="81" name="正方形/長方形 80">
            <a:extLst>
              <a:ext uri="{FF2B5EF4-FFF2-40B4-BE49-F238E27FC236}">
                <a16:creationId xmlns:a16="http://schemas.microsoft.com/office/drawing/2014/main" id="{89E35265-CCA6-4F7A-9424-8CAB2F5451E4}"/>
              </a:ext>
            </a:extLst>
          </p:cNvPr>
          <p:cNvSpPr/>
          <p:nvPr/>
        </p:nvSpPr>
        <p:spPr>
          <a:xfrm>
            <a:off x="1257247" y="1300619"/>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元請からの依存度</a:t>
            </a:r>
            <a:endParaRPr kumimoji="1" lang="en-US" altLang="ja-JP" sz="1400" b="1">
              <a:solidFill>
                <a:schemeClr val="tx1"/>
              </a:solidFill>
            </a:endParaRPr>
          </a:p>
          <a:p>
            <a:pPr algn="ctr"/>
            <a:r>
              <a:rPr kumimoji="1" lang="ja-JP" altLang="en-US" sz="1400" b="1">
                <a:solidFill>
                  <a:schemeClr val="tx1"/>
                </a:solidFill>
              </a:rPr>
              <a:t>（信頼度合）の確認</a:t>
            </a:r>
            <a:endParaRPr kumimoji="1" lang="en-US" altLang="ja-JP" sz="1400" b="1">
              <a:solidFill>
                <a:schemeClr val="tx1"/>
              </a:solidFill>
            </a:endParaRPr>
          </a:p>
        </p:txBody>
      </p:sp>
      <p:grpSp>
        <p:nvGrpSpPr>
          <p:cNvPr id="83" name="グループ化 82">
            <a:extLst>
              <a:ext uri="{FF2B5EF4-FFF2-40B4-BE49-F238E27FC236}">
                <a16:creationId xmlns:a16="http://schemas.microsoft.com/office/drawing/2014/main" id="{658A6EFE-BD1B-4DCD-BDC7-668A971F09AD}"/>
              </a:ext>
            </a:extLst>
          </p:cNvPr>
          <p:cNvGrpSpPr/>
          <p:nvPr/>
        </p:nvGrpSpPr>
        <p:grpSpPr>
          <a:xfrm>
            <a:off x="190446" y="1143139"/>
            <a:ext cx="1162051" cy="885825"/>
            <a:chOff x="2409824" y="3038474"/>
            <a:chExt cx="1162051" cy="885825"/>
          </a:xfrm>
          <a:noFill/>
        </p:grpSpPr>
        <p:sp>
          <p:nvSpPr>
            <p:cNvPr id="89" name="楕円 8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63" name="テキスト ボックス 62">
            <a:extLst>
              <a:ext uri="{FF2B5EF4-FFF2-40B4-BE49-F238E27FC236}">
                <a16:creationId xmlns:a16="http://schemas.microsoft.com/office/drawing/2014/main" id="{633129BE-C525-5FDC-A382-3D851E9290AC}"/>
              </a:ext>
            </a:extLst>
          </p:cNvPr>
          <p:cNvSpPr txBox="1"/>
          <p:nvPr/>
        </p:nvSpPr>
        <p:spPr>
          <a:xfrm>
            <a:off x="258334" y="5158752"/>
            <a:ext cx="9178446" cy="707886"/>
          </a:xfrm>
          <a:prstGeom prst="rect">
            <a:avLst/>
          </a:prstGeom>
          <a:noFill/>
        </p:spPr>
        <p:txBody>
          <a:bodyPr wrap="square" rtlCol="0">
            <a:spAutoFit/>
          </a:bodyPr>
          <a:lstStyle/>
          <a:p>
            <a:r>
              <a:rPr kumimoji="1" lang="ja-JP" altLang="en-US" sz="1000" dirty="0">
                <a:latin typeface="+mn-ea"/>
              </a:rPr>
              <a:t>　一方で、下請企業には過去に元請企業から指導を受けた基礎知識や技術が移転して蓄積されており、昨今では、元請企業から古参の下請企業に「設計図は描いたのですが、これは加工できますか？」といった質問があることも珍しくありません。金融機関で想像しやすい例えでいえば、ベテランの融資課長や検印席といった人材が少なくなったことに似ています。“知識（理論）と実務の差”を埋める役割を果たしているような中小製造業は、国内回帰が進む昨今の傾向からみると、有望な事業性を有している可能性もあります。</a:t>
            </a:r>
            <a:endParaRPr kumimoji="1" lang="en-US" altLang="ja-JP" sz="1000" dirty="0">
              <a:latin typeface="+mn-ea"/>
            </a:endParaRPr>
          </a:p>
        </p:txBody>
      </p:sp>
    </p:spTree>
    <p:extLst>
      <p:ext uri="{BB962C8B-B14F-4D97-AF65-F5344CB8AC3E}">
        <p14:creationId xmlns:p14="http://schemas.microsoft.com/office/powerpoint/2010/main" val="12797902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 name="グループ化 205">
            <a:extLst>
              <a:ext uri="{FF2B5EF4-FFF2-40B4-BE49-F238E27FC236}">
                <a16:creationId xmlns:a16="http://schemas.microsoft.com/office/drawing/2014/main" id="{AFCD0308-3531-BD3E-0268-39665875234C}"/>
              </a:ext>
            </a:extLst>
          </p:cNvPr>
          <p:cNvGrpSpPr/>
          <p:nvPr/>
        </p:nvGrpSpPr>
        <p:grpSpPr>
          <a:xfrm>
            <a:off x="88013" y="2089184"/>
            <a:ext cx="5975151" cy="3175138"/>
            <a:chOff x="369983" y="2249437"/>
            <a:chExt cx="5975151" cy="3175138"/>
          </a:xfrm>
        </p:grpSpPr>
        <p:grpSp>
          <p:nvGrpSpPr>
            <p:cNvPr id="205" name="グループ化 204">
              <a:extLst>
                <a:ext uri="{FF2B5EF4-FFF2-40B4-BE49-F238E27FC236}">
                  <a16:creationId xmlns:a16="http://schemas.microsoft.com/office/drawing/2014/main" id="{6C110F6A-DA04-F98D-439B-F45F25640F8F}"/>
                </a:ext>
              </a:extLst>
            </p:cNvPr>
            <p:cNvGrpSpPr/>
            <p:nvPr/>
          </p:nvGrpSpPr>
          <p:grpSpPr>
            <a:xfrm>
              <a:off x="369983" y="2249437"/>
              <a:ext cx="5975151" cy="3175138"/>
              <a:chOff x="340419" y="2048535"/>
              <a:chExt cx="5975151" cy="3175138"/>
            </a:xfrm>
          </p:grpSpPr>
          <p:grpSp>
            <p:nvGrpSpPr>
              <p:cNvPr id="204" name="グループ化 203">
                <a:extLst>
                  <a:ext uri="{FF2B5EF4-FFF2-40B4-BE49-F238E27FC236}">
                    <a16:creationId xmlns:a16="http://schemas.microsoft.com/office/drawing/2014/main" id="{232D58D7-1AB9-9EF1-B0D9-80889BD2EC90}"/>
                  </a:ext>
                </a:extLst>
              </p:cNvPr>
              <p:cNvGrpSpPr/>
              <p:nvPr/>
            </p:nvGrpSpPr>
            <p:grpSpPr>
              <a:xfrm>
                <a:off x="340419" y="2048535"/>
                <a:ext cx="5975151" cy="3175138"/>
                <a:chOff x="340419" y="2048535"/>
                <a:chExt cx="5975151" cy="3175138"/>
              </a:xfrm>
            </p:grpSpPr>
            <p:grpSp>
              <p:nvGrpSpPr>
                <p:cNvPr id="149" name="グループ化 148">
                  <a:extLst>
                    <a:ext uri="{FF2B5EF4-FFF2-40B4-BE49-F238E27FC236}">
                      <a16:creationId xmlns:a16="http://schemas.microsoft.com/office/drawing/2014/main" id="{6DB7299F-BC36-9E04-17F0-B906BE136C4C}"/>
                    </a:ext>
                  </a:extLst>
                </p:cNvPr>
                <p:cNvGrpSpPr/>
                <p:nvPr/>
              </p:nvGrpSpPr>
              <p:grpSpPr>
                <a:xfrm>
                  <a:off x="4267778" y="2048535"/>
                  <a:ext cx="1911684" cy="918225"/>
                  <a:chOff x="2996666" y="944713"/>
                  <a:chExt cx="1911684" cy="918225"/>
                </a:xfrm>
              </p:grpSpPr>
              <p:sp>
                <p:nvSpPr>
                  <p:cNvPr id="167" name="テキスト ボックス 166">
                    <a:extLst>
                      <a:ext uri="{FF2B5EF4-FFF2-40B4-BE49-F238E27FC236}">
                        <a16:creationId xmlns:a16="http://schemas.microsoft.com/office/drawing/2014/main" id="{5851769C-9BEC-5CEC-2D73-401D3EDA0FC4}"/>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個別</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68" name="直線コネクタ 167">
                    <a:extLst>
                      <a:ext uri="{FF2B5EF4-FFF2-40B4-BE49-F238E27FC236}">
                        <a16:creationId xmlns:a16="http://schemas.microsoft.com/office/drawing/2014/main" id="{27FB959D-F585-52C5-A134-42EC9A57351F}"/>
                      </a:ext>
                    </a:extLst>
                  </p:cNvPr>
                  <p:cNvCxnSpPr>
                    <a:cxnSpLocks/>
                  </p:cNvCxnSpPr>
                  <p:nvPr/>
                </p:nvCxnSpPr>
                <p:spPr>
                  <a:xfrm>
                    <a:off x="3280344" y="1416003"/>
                    <a:ext cx="1329889" cy="0"/>
                  </a:xfrm>
                  <a:prstGeom prst="line">
                    <a:avLst/>
                  </a:prstGeom>
                  <a:ln w="53975">
                    <a:solidFill>
                      <a:srgbClr val="FF5050">
                        <a:alpha val="50000"/>
                      </a:srgbClr>
                    </a:solidFill>
                  </a:ln>
                </p:spPr>
                <p:style>
                  <a:lnRef idx="1">
                    <a:schemeClr val="accent1"/>
                  </a:lnRef>
                  <a:fillRef idx="0">
                    <a:schemeClr val="accent1"/>
                  </a:fillRef>
                  <a:effectRef idx="0">
                    <a:schemeClr val="accent1"/>
                  </a:effectRef>
                  <a:fontRef idx="minor">
                    <a:schemeClr val="tx1"/>
                  </a:fontRef>
                </p:style>
              </p:cxnSp>
              <p:sp>
                <p:nvSpPr>
                  <p:cNvPr id="169" name="テキスト ボックス 168">
                    <a:extLst>
                      <a:ext uri="{FF2B5EF4-FFF2-40B4-BE49-F238E27FC236}">
                        <a16:creationId xmlns:a16="http://schemas.microsoft.com/office/drawing/2014/main" id="{EBAFA31C-9640-5C8D-7D61-688682D3E765}"/>
                      </a:ext>
                    </a:extLst>
                  </p:cNvPr>
                  <p:cNvSpPr txBox="1"/>
                  <p:nvPr/>
                </p:nvSpPr>
                <p:spPr>
                  <a:xfrm>
                    <a:off x="2996666" y="1447440"/>
                    <a:ext cx="1911684" cy="415498"/>
                  </a:xfrm>
                  <a:prstGeom prst="rect">
                    <a:avLst/>
                  </a:prstGeom>
                  <a:noFill/>
                </p:spPr>
                <p:txBody>
                  <a:bodyPr wrap="square" rtlCol="0">
                    <a:spAutoFit/>
                  </a:bodyPr>
                  <a:lstStyle/>
                  <a:p>
                    <a:pPr algn="ctr"/>
                    <a:r>
                      <a:rPr kumimoji="1" lang="ja-JP" altLang="en-US" sz="1000"/>
                      <a:t>１つずつ製品を個別</a:t>
                    </a:r>
                    <a:endParaRPr kumimoji="1" lang="en-US" altLang="ja-JP" sz="1000"/>
                  </a:p>
                  <a:p>
                    <a:pPr algn="ctr"/>
                    <a:r>
                      <a:rPr kumimoji="1" lang="ja-JP" altLang="en-US" sz="1000"/>
                      <a:t>に加工していく形態</a:t>
                    </a:r>
                    <a:endParaRPr kumimoji="1" lang="en-US" altLang="ja-JP" sz="1000"/>
                  </a:p>
                </p:txBody>
              </p:sp>
            </p:grpSp>
            <p:grpSp>
              <p:nvGrpSpPr>
                <p:cNvPr id="173" name="グループ化 172">
                  <a:extLst>
                    <a:ext uri="{FF2B5EF4-FFF2-40B4-BE49-F238E27FC236}">
                      <a16:creationId xmlns:a16="http://schemas.microsoft.com/office/drawing/2014/main" id="{DA6D41A5-E96E-D7FA-1660-10FB6CEE47E1}"/>
                    </a:ext>
                  </a:extLst>
                </p:cNvPr>
                <p:cNvGrpSpPr/>
                <p:nvPr/>
              </p:nvGrpSpPr>
              <p:grpSpPr>
                <a:xfrm>
                  <a:off x="2178566" y="2051584"/>
                  <a:ext cx="1911684" cy="918225"/>
                  <a:chOff x="2996666" y="944713"/>
                  <a:chExt cx="1911684" cy="918225"/>
                </a:xfrm>
              </p:grpSpPr>
              <p:sp>
                <p:nvSpPr>
                  <p:cNvPr id="174" name="テキスト ボックス 173">
                    <a:extLst>
                      <a:ext uri="{FF2B5EF4-FFF2-40B4-BE49-F238E27FC236}">
                        <a16:creationId xmlns:a16="http://schemas.microsoft.com/office/drawing/2014/main" id="{A80ED957-251E-191E-C51B-3DFE4F7738A7}"/>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連続</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75" name="直線コネクタ 174">
                    <a:extLst>
                      <a:ext uri="{FF2B5EF4-FFF2-40B4-BE49-F238E27FC236}">
                        <a16:creationId xmlns:a16="http://schemas.microsoft.com/office/drawing/2014/main" id="{A59E29F0-708A-5856-457B-7AB623F00BB3}"/>
                      </a:ext>
                    </a:extLst>
                  </p:cNvPr>
                  <p:cNvCxnSpPr>
                    <a:cxnSpLocks/>
                  </p:cNvCxnSpPr>
                  <p:nvPr/>
                </p:nvCxnSpPr>
                <p:spPr>
                  <a:xfrm>
                    <a:off x="3280344" y="1416003"/>
                    <a:ext cx="1329889" cy="0"/>
                  </a:xfrm>
                  <a:prstGeom prst="line">
                    <a:avLst/>
                  </a:prstGeom>
                  <a:ln w="5397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sp>
                <p:nvSpPr>
                  <p:cNvPr id="176" name="テキスト ボックス 175">
                    <a:extLst>
                      <a:ext uri="{FF2B5EF4-FFF2-40B4-BE49-F238E27FC236}">
                        <a16:creationId xmlns:a16="http://schemas.microsoft.com/office/drawing/2014/main" id="{320DB3B1-7A2E-F0A0-E701-BDB768DD88E2}"/>
                      </a:ext>
                    </a:extLst>
                  </p:cNvPr>
                  <p:cNvSpPr txBox="1"/>
                  <p:nvPr/>
                </p:nvSpPr>
                <p:spPr>
                  <a:xfrm>
                    <a:off x="2996666" y="1447440"/>
                    <a:ext cx="1911684" cy="415498"/>
                  </a:xfrm>
                  <a:prstGeom prst="rect">
                    <a:avLst/>
                  </a:prstGeom>
                  <a:noFill/>
                </p:spPr>
                <p:txBody>
                  <a:bodyPr wrap="square" rtlCol="0">
                    <a:spAutoFit/>
                  </a:bodyPr>
                  <a:lstStyle/>
                  <a:p>
                    <a:pPr algn="ctr"/>
                    <a:r>
                      <a:rPr kumimoji="1" lang="ja-JP" altLang="en-US" sz="1000"/>
                      <a:t>生産ロットがあり連続</a:t>
                    </a:r>
                    <a:endParaRPr kumimoji="1" lang="en-US" altLang="ja-JP" sz="1000"/>
                  </a:p>
                  <a:p>
                    <a:pPr algn="ctr"/>
                    <a:r>
                      <a:rPr kumimoji="1" lang="ja-JP" altLang="en-US" sz="1000"/>
                      <a:t>で同じ製品を生産する</a:t>
                    </a:r>
                  </a:p>
                </p:txBody>
              </p:sp>
            </p:grpSp>
            <p:grpSp>
              <p:nvGrpSpPr>
                <p:cNvPr id="203" name="グループ化 202">
                  <a:extLst>
                    <a:ext uri="{FF2B5EF4-FFF2-40B4-BE49-F238E27FC236}">
                      <a16:creationId xmlns:a16="http://schemas.microsoft.com/office/drawing/2014/main" id="{47105BFD-7695-1F97-45AA-F31E5CF2F4EE}"/>
                    </a:ext>
                  </a:extLst>
                </p:cNvPr>
                <p:cNvGrpSpPr/>
                <p:nvPr/>
              </p:nvGrpSpPr>
              <p:grpSpPr>
                <a:xfrm>
                  <a:off x="340419" y="2048535"/>
                  <a:ext cx="5975151" cy="3175138"/>
                  <a:chOff x="340419" y="2048535"/>
                  <a:chExt cx="5975151" cy="3175138"/>
                </a:xfrm>
              </p:grpSpPr>
              <p:grpSp>
                <p:nvGrpSpPr>
                  <p:cNvPr id="202" name="グループ化 201">
                    <a:extLst>
                      <a:ext uri="{FF2B5EF4-FFF2-40B4-BE49-F238E27FC236}">
                        <a16:creationId xmlns:a16="http://schemas.microsoft.com/office/drawing/2014/main" id="{81C9056B-88BC-6A53-8ED5-7F8B306250BC}"/>
                      </a:ext>
                    </a:extLst>
                  </p:cNvPr>
                  <p:cNvGrpSpPr/>
                  <p:nvPr/>
                </p:nvGrpSpPr>
                <p:grpSpPr>
                  <a:xfrm>
                    <a:off x="340419" y="2048535"/>
                    <a:ext cx="5975151" cy="3175138"/>
                    <a:chOff x="340419" y="2048535"/>
                    <a:chExt cx="5975151" cy="3175138"/>
                  </a:xfrm>
                </p:grpSpPr>
                <p:grpSp>
                  <p:nvGrpSpPr>
                    <p:cNvPr id="177" name="グループ化 176">
                      <a:extLst>
                        <a:ext uri="{FF2B5EF4-FFF2-40B4-BE49-F238E27FC236}">
                          <a16:creationId xmlns:a16="http://schemas.microsoft.com/office/drawing/2014/main" id="{F783DA0F-C821-0EF2-AC8E-21950A278005}"/>
                        </a:ext>
                      </a:extLst>
                    </p:cNvPr>
                    <p:cNvGrpSpPr/>
                    <p:nvPr/>
                  </p:nvGrpSpPr>
                  <p:grpSpPr>
                    <a:xfrm>
                      <a:off x="366180" y="3058012"/>
                      <a:ext cx="1911684" cy="918225"/>
                      <a:chOff x="2996666" y="944713"/>
                      <a:chExt cx="1911684" cy="918225"/>
                    </a:xfrm>
                  </p:grpSpPr>
                  <p:sp>
                    <p:nvSpPr>
                      <p:cNvPr id="178" name="テキスト ボックス 177">
                        <a:extLst>
                          <a:ext uri="{FF2B5EF4-FFF2-40B4-BE49-F238E27FC236}">
                            <a16:creationId xmlns:a16="http://schemas.microsoft.com/office/drawing/2014/main" id="{D6040068-F5A3-AB7B-BE77-42A7ABC1D452}"/>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見込</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79" name="直線コネクタ 178">
                        <a:extLst>
                          <a:ext uri="{FF2B5EF4-FFF2-40B4-BE49-F238E27FC236}">
                            <a16:creationId xmlns:a16="http://schemas.microsoft.com/office/drawing/2014/main" id="{C91E08DC-1708-1727-89C7-9817AD95DE5D}"/>
                          </a:ext>
                        </a:extLst>
                      </p:cNvPr>
                      <p:cNvCxnSpPr>
                        <a:cxnSpLocks/>
                      </p:cNvCxnSpPr>
                      <p:nvPr/>
                    </p:nvCxnSpPr>
                    <p:spPr>
                      <a:xfrm>
                        <a:off x="3280344" y="1416003"/>
                        <a:ext cx="1329889" cy="0"/>
                      </a:xfrm>
                      <a:prstGeom prst="line">
                        <a:avLst/>
                      </a:prstGeom>
                      <a:ln w="5397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sp>
                    <p:nvSpPr>
                      <p:cNvPr id="180" name="テキスト ボックス 179">
                        <a:extLst>
                          <a:ext uri="{FF2B5EF4-FFF2-40B4-BE49-F238E27FC236}">
                            <a16:creationId xmlns:a16="http://schemas.microsoft.com/office/drawing/2014/main" id="{8D1631A4-7879-8D0F-DE62-2660FC660A60}"/>
                          </a:ext>
                        </a:extLst>
                      </p:cNvPr>
                      <p:cNvSpPr txBox="1"/>
                      <p:nvPr/>
                    </p:nvSpPr>
                    <p:spPr>
                      <a:xfrm>
                        <a:off x="2996666" y="1447440"/>
                        <a:ext cx="1911684" cy="415498"/>
                      </a:xfrm>
                      <a:prstGeom prst="rect">
                        <a:avLst/>
                      </a:prstGeom>
                      <a:noFill/>
                    </p:spPr>
                    <p:txBody>
                      <a:bodyPr wrap="square" rtlCol="0">
                        <a:spAutoFit/>
                      </a:bodyPr>
                      <a:lstStyle/>
                      <a:p>
                        <a:pPr algn="ctr"/>
                        <a:r>
                          <a:rPr kumimoji="1" lang="ja-JP" altLang="en-US" sz="1000"/>
                          <a:t>需要予測をして工場の</a:t>
                        </a:r>
                        <a:endParaRPr kumimoji="1" lang="en-US" altLang="ja-JP" sz="1000"/>
                      </a:p>
                      <a:p>
                        <a:pPr algn="ctr"/>
                        <a:r>
                          <a:rPr kumimoji="1" lang="ja-JP" altLang="en-US" sz="1000"/>
                          <a:t>判断で生産する形態</a:t>
                        </a:r>
                        <a:endParaRPr kumimoji="1" lang="en-US" altLang="ja-JP" sz="1000"/>
                      </a:p>
                    </p:txBody>
                  </p:sp>
                </p:grpSp>
                <p:grpSp>
                  <p:nvGrpSpPr>
                    <p:cNvPr id="181" name="グループ化 180">
                      <a:extLst>
                        <a:ext uri="{FF2B5EF4-FFF2-40B4-BE49-F238E27FC236}">
                          <a16:creationId xmlns:a16="http://schemas.microsoft.com/office/drawing/2014/main" id="{6AE5DA0C-29E2-0F92-29D3-CAB6E677CBDB}"/>
                        </a:ext>
                      </a:extLst>
                    </p:cNvPr>
                    <p:cNvGrpSpPr/>
                    <p:nvPr/>
                  </p:nvGrpSpPr>
                  <p:grpSpPr>
                    <a:xfrm>
                      <a:off x="340419" y="4157613"/>
                      <a:ext cx="1911684" cy="902837"/>
                      <a:chOff x="2996666" y="944713"/>
                      <a:chExt cx="1911684" cy="902837"/>
                    </a:xfrm>
                  </p:grpSpPr>
                  <p:sp>
                    <p:nvSpPr>
                      <p:cNvPr id="182" name="テキスト ボックス 181">
                        <a:extLst>
                          <a:ext uri="{FF2B5EF4-FFF2-40B4-BE49-F238E27FC236}">
                            <a16:creationId xmlns:a16="http://schemas.microsoft.com/office/drawing/2014/main" id="{437DF5DA-8004-D05C-1EA1-9CA649762B25}"/>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受注</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83" name="直線コネクタ 182">
                        <a:extLst>
                          <a:ext uri="{FF2B5EF4-FFF2-40B4-BE49-F238E27FC236}">
                            <a16:creationId xmlns:a16="http://schemas.microsoft.com/office/drawing/2014/main" id="{675D67A9-8798-8341-6C92-3B04AF066E47}"/>
                          </a:ext>
                        </a:extLst>
                      </p:cNvPr>
                      <p:cNvCxnSpPr>
                        <a:cxnSpLocks/>
                      </p:cNvCxnSpPr>
                      <p:nvPr/>
                    </p:nvCxnSpPr>
                    <p:spPr>
                      <a:xfrm>
                        <a:off x="3280344" y="1416003"/>
                        <a:ext cx="1329889" cy="0"/>
                      </a:xfrm>
                      <a:prstGeom prst="line">
                        <a:avLst/>
                      </a:prstGeom>
                      <a:ln w="53975">
                        <a:solidFill>
                          <a:srgbClr val="FF5050">
                            <a:alpha val="50000"/>
                          </a:srgbClr>
                        </a:solidFill>
                      </a:ln>
                    </p:spPr>
                    <p:style>
                      <a:lnRef idx="1">
                        <a:schemeClr val="accent1"/>
                      </a:lnRef>
                      <a:fillRef idx="0">
                        <a:schemeClr val="accent1"/>
                      </a:fillRef>
                      <a:effectRef idx="0">
                        <a:schemeClr val="accent1"/>
                      </a:effectRef>
                      <a:fontRef idx="minor">
                        <a:schemeClr val="tx1"/>
                      </a:fontRef>
                    </p:style>
                  </p:cxnSp>
                  <p:sp>
                    <p:nvSpPr>
                      <p:cNvPr id="184" name="テキスト ボックス 183">
                        <a:extLst>
                          <a:ext uri="{FF2B5EF4-FFF2-40B4-BE49-F238E27FC236}">
                            <a16:creationId xmlns:a16="http://schemas.microsoft.com/office/drawing/2014/main" id="{2900390B-A68B-6B4F-F83A-F3DFA37BB2D2}"/>
                          </a:ext>
                        </a:extLst>
                      </p:cNvPr>
                      <p:cNvSpPr txBox="1"/>
                      <p:nvPr/>
                    </p:nvSpPr>
                    <p:spPr>
                      <a:xfrm>
                        <a:off x="2996666" y="1447440"/>
                        <a:ext cx="1911684" cy="400110"/>
                      </a:xfrm>
                      <a:prstGeom prst="rect">
                        <a:avLst/>
                      </a:prstGeom>
                      <a:noFill/>
                    </p:spPr>
                    <p:txBody>
                      <a:bodyPr wrap="square" rtlCol="0">
                        <a:spAutoFit/>
                      </a:bodyPr>
                      <a:lstStyle/>
                      <a:p>
                        <a:pPr algn="ctr"/>
                        <a:r>
                          <a:rPr kumimoji="1" lang="ja-JP" altLang="en-US" sz="1000"/>
                          <a:t>注文がきてから内容に</a:t>
                        </a:r>
                        <a:endParaRPr kumimoji="1" lang="en-US" altLang="ja-JP" sz="1000"/>
                      </a:p>
                      <a:p>
                        <a:pPr algn="ctr"/>
                        <a:r>
                          <a:rPr kumimoji="1" lang="ja-JP" altLang="en-US" sz="1000"/>
                          <a:t>沿って生産をする形態</a:t>
                        </a:r>
                        <a:endParaRPr kumimoji="1" lang="en-US" altLang="ja-JP" sz="1000"/>
                      </a:p>
                    </p:txBody>
                  </p:sp>
                </p:grpSp>
                <p:sp>
                  <p:nvSpPr>
                    <p:cNvPr id="186" name="テキスト ボックス 185">
                      <a:extLst>
                        <a:ext uri="{FF2B5EF4-FFF2-40B4-BE49-F238E27FC236}">
                          <a16:creationId xmlns:a16="http://schemas.microsoft.com/office/drawing/2014/main" id="{D7B63DB2-6705-A996-A1F6-43A1D9D224DF}"/>
                        </a:ext>
                      </a:extLst>
                    </p:cNvPr>
                    <p:cNvSpPr txBox="1"/>
                    <p:nvPr/>
                  </p:nvSpPr>
                  <p:spPr>
                    <a:xfrm>
                      <a:off x="2329149" y="3097555"/>
                      <a:ext cx="1877088" cy="1061829"/>
                    </a:xfrm>
                    <a:prstGeom prst="rect">
                      <a:avLst/>
                    </a:prstGeom>
                    <a:noFill/>
                  </p:spPr>
                  <p:txBody>
                    <a:bodyPr wrap="square" rtlCol="0">
                      <a:spAutoFit/>
                    </a:bodyPr>
                    <a:lstStyle/>
                    <a:p>
                      <a:r>
                        <a:rPr kumimoji="1" lang="ja-JP" altLang="en-US" sz="1050" b="1"/>
                        <a:t>業種例：製造小売</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庫：廃版品の原材料</a:t>
                      </a:r>
                      <a:endParaRPr kumimoji="1" lang="en-US" altLang="ja-JP" sz="1000"/>
                    </a:p>
                    <a:p>
                      <a:r>
                        <a:rPr kumimoji="1" lang="ja-JP" altLang="en-US" sz="1000"/>
                        <a:t>　　　　主力商材の材料</a:t>
                      </a:r>
                      <a:endParaRPr kumimoji="1" lang="en-US" altLang="ja-JP" sz="1000"/>
                    </a:p>
                    <a:p>
                      <a:r>
                        <a:rPr kumimoji="1" lang="ja-JP" altLang="en-US" sz="1000"/>
                        <a:t>　　　　原材料の消費期限</a:t>
                      </a:r>
                      <a:endParaRPr kumimoji="1" lang="en-US" altLang="ja-JP" sz="1000"/>
                    </a:p>
                    <a:p>
                      <a:r>
                        <a:rPr kumimoji="1" lang="ja-JP" altLang="en-US" sz="1050"/>
                        <a:t>　　　　</a:t>
                      </a:r>
                      <a:endParaRPr kumimoji="1" lang="en-US" altLang="ja-JP" sz="1050"/>
                    </a:p>
                  </p:txBody>
                </p:sp>
                <p:sp>
                  <p:nvSpPr>
                    <p:cNvPr id="187" name="テキスト ボックス 186">
                      <a:extLst>
                        <a:ext uri="{FF2B5EF4-FFF2-40B4-BE49-F238E27FC236}">
                          <a16:creationId xmlns:a16="http://schemas.microsoft.com/office/drawing/2014/main" id="{B9D21B51-A31D-C275-9585-A4EF81ABE234}"/>
                        </a:ext>
                      </a:extLst>
                    </p:cNvPr>
                    <p:cNvSpPr txBox="1"/>
                    <p:nvPr/>
                  </p:nvSpPr>
                  <p:spPr>
                    <a:xfrm>
                      <a:off x="4390719" y="3097555"/>
                      <a:ext cx="1877088" cy="1061829"/>
                    </a:xfrm>
                    <a:prstGeom prst="rect">
                      <a:avLst/>
                    </a:prstGeom>
                    <a:noFill/>
                  </p:spPr>
                  <p:txBody>
                    <a:bodyPr wrap="square" rtlCol="0">
                      <a:spAutoFit/>
                    </a:bodyPr>
                    <a:lstStyle/>
                    <a:p>
                      <a:r>
                        <a:rPr kumimoji="1" lang="ja-JP" altLang="en-US" sz="1050" b="1"/>
                        <a:t>業種例：伝統工芸品</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庫：高価な原材料</a:t>
                      </a:r>
                      <a:endParaRPr kumimoji="1" lang="en-US" altLang="ja-JP" sz="1000"/>
                    </a:p>
                    <a:p>
                      <a:r>
                        <a:rPr kumimoji="1" lang="ja-JP" altLang="en-US" sz="1000"/>
                        <a:t>　　　　高騰する材料</a:t>
                      </a:r>
                      <a:endParaRPr kumimoji="1" lang="en-US" altLang="ja-JP" sz="1000"/>
                    </a:p>
                    <a:p>
                      <a:r>
                        <a:rPr kumimoji="1" lang="ja-JP" altLang="en-US" sz="1000"/>
                        <a:t>　　　　大量の製品在庫</a:t>
                      </a:r>
                      <a:endParaRPr kumimoji="1" lang="en-US" altLang="ja-JP" sz="1000"/>
                    </a:p>
                    <a:p>
                      <a:r>
                        <a:rPr kumimoji="1" lang="ja-JP" altLang="en-US" sz="1050"/>
                        <a:t>　　　　</a:t>
                      </a:r>
                      <a:endParaRPr kumimoji="1" lang="en-US" altLang="ja-JP" sz="1050"/>
                    </a:p>
                  </p:txBody>
                </p:sp>
                <p:sp>
                  <p:nvSpPr>
                    <p:cNvPr id="188" name="テキスト ボックス 187">
                      <a:extLst>
                        <a:ext uri="{FF2B5EF4-FFF2-40B4-BE49-F238E27FC236}">
                          <a16:creationId xmlns:a16="http://schemas.microsoft.com/office/drawing/2014/main" id="{DF955EC0-05C3-146D-F605-3A2B07AAD877}"/>
                        </a:ext>
                      </a:extLst>
                    </p:cNvPr>
                    <p:cNvSpPr txBox="1"/>
                    <p:nvPr/>
                  </p:nvSpPr>
                  <p:spPr>
                    <a:xfrm>
                      <a:off x="2329149" y="4161844"/>
                      <a:ext cx="1877088" cy="1061829"/>
                    </a:xfrm>
                    <a:prstGeom prst="rect">
                      <a:avLst/>
                    </a:prstGeom>
                    <a:noFill/>
                  </p:spPr>
                  <p:txBody>
                    <a:bodyPr wrap="square" rtlCol="0">
                      <a:spAutoFit/>
                    </a:bodyPr>
                    <a:lstStyle/>
                    <a:p>
                      <a:r>
                        <a:rPr kumimoji="1" lang="ja-JP" altLang="en-US" sz="1050" b="1"/>
                        <a:t>業種例：部品・食品製造</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庫：主要原材料在庫</a:t>
                      </a:r>
                      <a:endParaRPr kumimoji="1" lang="en-US" altLang="ja-JP" sz="1000"/>
                    </a:p>
                    <a:p>
                      <a:r>
                        <a:rPr kumimoji="1" lang="ja-JP" altLang="en-US" sz="1000"/>
                        <a:t>　　　　過剰な仕掛品</a:t>
                      </a:r>
                      <a:endParaRPr kumimoji="1" lang="en-US" altLang="ja-JP" sz="1000"/>
                    </a:p>
                    <a:p>
                      <a:r>
                        <a:rPr kumimoji="1" lang="ja-JP" altLang="en-US" sz="1000"/>
                        <a:t>　　　　原材料の消費期限</a:t>
                      </a:r>
                      <a:endParaRPr kumimoji="1" lang="en-US" altLang="ja-JP" sz="1050"/>
                    </a:p>
                    <a:p>
                      <a:r>
                        <a:rPr kumimoji="1" lang="ja-JP" altLang="en-US" sz="1050"/>
                        <a:t>　　　　</a:t>
                      </a:r>
                      <a:endParaRPr kumimoji="1" lang="en-US" altLang="ja-JP" sz="1050"/>
                    </a:p>
                  </p:txBody>
                </p:sp>
                <p:sp>
                  <p:nvSpPr>
                    <p:cNvPr id="189" name="テキスト ボックス 188">
                      <a:extLst>
                        <a:ext uri="{FF2B5EF4-FFF2-40B4-BE49-F238E27FC236}">
                          <a16:creationId xmlns:a16="http://schemas.microsoft.com/office/drawing/2014/main" id="{2BB1D0DC-FCDF-AA9E-7549-DA409087AD8C}"/>
                        </a:ext>
                      </a:extLst>
                    </p:cNvPr>
                    <p:cNvSpPr txBox="1"/>
                    <p:nvPr/>
                  </p:nvSpPr>
                  <p:spPr>
                    <a:xfrm>
                      <a:off x="4390719" y="4161844"/>
                      <a:ext cx="1877088" cy="1061829"/>
                    </a:xfrm>
                    <a:prstGeom prst="rect">
                      <a:avLst/>
                    </a:prstGeom>
                    <a:noFill/>
                  </p:spPr>
                  <p:txBody>
                    <a:bodyPr wrap="square" rtlCol="0">
                      <a:spAutoFit/>
                    </a:bodyPr>
                    <a:lstStyle/>
                    <a:p>
                      <a:r>
                        <a:rPr kumimoji="1" lang="ja-JP" altLang="en-US" sz="1050" b="1"/>
                        <a:t>業種例：試作・高級品製造</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庫：高価な原材料</a:t>
                      </a:r>
                      <a:endParaRPr kumimoji="1" lang="en-US" altLang="ja-JP" sz="1000"/>
                    </a:p>
                    <a:p>
                      <a:r>
                        <a:rPr kumimoji="1" lang="ja-JP" altLang="en-US" sz="1000"/>
                        <a:t>　　　　多様な材料在庫</a:t>
                      </a:r>
                      <a:endParaRPr kumimoji="1" lang="en-US" altLang="ja-JP" sz="1000"/>
                    </a:p>
                    <a:p>
                      <a:r>
                        <a:rPr kumimoji="1" lang="ja-JP" altLang="en-US" sz="1000"/>
                        <a:t>　　　　不良な材料在庫</a:t>
                      </a:r>
                      <a:endParaRPr kumimoji="1" lang="en-US" altLang="ja-JP" sz="1000"/>
                    </a:p>
                    <a:p>
                      <a:r>
                        <a:rPr kumimoji="1" lang="ja-JP" altLang="en-US" sz="1050"/>
                        <a:t>　　　　</a:t>
                      </a:r>
                      <a:endParaRPr kumimoji="1" lang="en-US" altLang="ja-JP" sz="1050"/>
                    </a:p>
                  </p:txBody>
                </p:sp>
                <p:sp>
                  <p:nvSpPr>
                    <p:cNvPr id="190" name="正方形/長方形 189">
                      <a:extLst>
                        <a:ext uri="{FF2B5EF4-FFF2-40B4-BE49-F238E27FC236}">
                          <a16:creationId xmlns:a16="http://schemas.microsoft.com/office/drawing/2014/main" id="{A931A5F4-141D-F99E-9219-9BFDEA06EB2A}"/>
                        </a:ext>
                      </a:extLst>
                    </p:cNvPr>
                    <p:cNvSpPr/>
                    <p:nvPr/>
                  </p:nvSpPr>
                  <p:spPr>
                    <a:xfrm>
                      <a:off x="2178566" y="2048535"/>
                      <a:ext cx="4137004" cy="307886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1" name="正方形/長方形 190">
                    <a:extLst>
                      <a:ext uri="{FF2B5EF4-FFF2-40B4-BE49-F238E27FC236}">
                        <a16:creationId xmlns:a16="http://schemas.microsoft.com/office/drawing/2014/main" id="{A28DADC6-3279-C266-9353-4A688A700063}"/>
                      </a:ext>
                    </a:extLst>
                  </p:cNvPr>
                  <p:cNvSpPr/>
                  <p:nvPr/>
                </p:nvSpPr>
                <p:spPr>
                  <a:xfrm>
                    <a:off x="510467" y="2991675"/>
                    <a:ext cx="5805103" cy="213572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93" name="直線コネクタ 192">
                <a:extLst>
                  <a:ext uri="{FF2B5EF4-FFF2-40B4-BE49-F238E27FC236}">
                    <a16:creationId xmlns:a16="http://schemas.microsoft.com/office/drawing/2014/main" id="{F3997A81-C51B-BD80-8B9C-E44DFE628052}"/>
                  </a:ext>
                </a:extLst>
              </p:cNvPr>
              <p:cNvCxnSpPr>
                <a:stCxn id="190" idx="0"/>
              </p:cNvCxnSpPr>
              <p:nvPr/>
            </p:nvCxnSpPr>
            <p:spPr>
              <a:xfrm>
                <a:off x="4247068" y="2048535"/>
                <a:ext cx="20710" cy="307886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01" name="直線コネクタ 200">
              <a:extLst>
                <a:ext uri="{FF2B5EF4-FFF2-40B4-BE49-F238E27FC236}">
                  <a16:creationId xmlns:a16="http://schemas.microsoft.com/office/drawing/2014/main" id="{34652AE5-DF58-8A6B-C4E4-4CF5873E09B1}"/>
                </a:ext>
              </a:extLst>
            </p:cNvPr>
            <p:cNvCxnSpPr>
              <a:stCxn id="191" idx="1"/>
              <a:endCxn id="191" idx="3"/>
            </p:cNvCxnSpPr>
            <p:nvPr/>
          </p:nvCxnSpPr>
          <p:spPr>
            <a:xfrm>
              <a:off x="540031" y="4260440"/>
              <a:ext cx="580510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6" name="直線コネクタ 35">
            <a:extLst>
              <a:ext uri="{FF2B5EF4-FFF2-40B4-BE49-F238E27FC236}">
                <a16:creationId xmlns:a16="http://schemas.microsoft.com/office/drawing/2014/main" id="{9B9343EB-8340-43B2-BFCB-44120E0835EB}"/>
              </a:ext>
            </a:extLst>
          </p:cNvPr>
          <p:cNvCxnSpPr/>
          <p:nvPr/>
        </p:nvCxnSpPr>
        <p:spPr>
          <a:xfrm>
            <a:off x="171449" y="52624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187FE62C-18A1-DF5A-E6A9-88A2014B2B65}"/>
              </a:ext>
            </a:extLst>
          </p:cNvPr>
          <p:cNvSpPr txBox="1"/>
          <p:nvPr/>
        </p:nvSpPr>
        <p:spPr>
          <a:xfrm>
            <a:off x="3265372" y="1340383"/>
            <a:ext cx="5834064" cy="553998"/>
          </a:xfrm>
          <a:prstGeom prst="rect">
            <a:avLst/>
          </a:prstGeom>
          <a:noFill/>
        </p:spPr>
        <p:txBody>
          <a:bodyPr wrap="square" rtlCol="0">
            <a:spAutoFit/>
          </a:bodyPr>
          <a:lstStyle/>
          <a:p>
            <a:r>
              <a:rPr kumimoji="1" lang="ja-JP" altLang="en-US" sz="1000"/>
              <a:t>□　在庫の多寡を財務諸表だけで判断しない（在庫はビジネスモデルで決まることもある）</a:t>
            </a:r>
            <a:endParaRPr kumimoji="1" lang="en-US" altLang="ja-JP" sz="1000"/>
          </a:p>
          <a:p>
            <a:r>
              <a:rPr kumimoji="1" lang="ja-JP" altLang="en-US" sz="1000"/>
              <a:t>□　在庫の多寡を金額だけで判断しない（数量</a:t>
            </a:r>
            <a:r>
              <a:rPr kumimoji="1" lang="en-US" altLang="ja-JP" sz="1000"/>
              <a:t>×</a:t>
            </a:r>
            <a:r>
              <a:rPr kumimoji="1" lang="ja-JP" altLang="en-US" sz="1000"/>
              <a:t>単価）</a:t>
            </a:r>
            <a:endParaRPr kumimoji="1" lang="en-US" altLang="ja-JP" sz="1000"/>
          </a:p>
          <a:p>
            <a:r>
              <a:rPr kumimoji="1" lang="ja-JP" altLang="en-US" sz="1000"/>
              <a:t>□　数量が減っていても材料単価が高騰している場合もある</a:t>
            </a:r>
            <a:endParaRPr kumimoji="1" lang="en-US" altLang="ja-JP" sz="1000"/>
          </a:p>
        </p:txBody>
      </p:sp>
      <p:sp>
        <p:nvSpPr>
          <p:cNvPr id="211" name="テキスト ボックス 210">
            <a:extLst>
              <a:ext uri="{FF2B5EF4-FFF2-40B4-BE49-F238E27FC236}">
                <a16:creationId xmlns:a16="http://schemas.microsoft.com/office/drawing/2014/main" id="{6B207994-F0CB-5A37-41EC-9C65D4AF2FF5}"/>
              </a:ext>
            </a:extLst>
          </p:cNvPr>
          <p:cNvSpPr txBox="1"/>
          <p:nvPr/>
        </p:nvSpPr>
        <p:spPr>
          <a:xfrm>
            <a:off x="363057" y="2186305"/>
            <a:ext cx="1378161" cy="769441"/>
          </a:xfrm>
          <a:prstGeom prst="rect">
            <a:avLst/>
          </a:prstGeom>
          <a:noFill/>
        </p:spPr>
        <p:txBody>
          <a:bodyPr wrap="square" rtlCol="0">
            <a:spAutoFit/>
          </a:bodyPr>
          <a:lstStyle/>
          <a:p>
            <a:pPr algn="ctr"/>
            <a:r>
              <a:rPr kumimoji="1" lang="ja-JP" altLang="en-US" sz="1600" b="1">
                <a:latin typeface="HG創英角ｺﾞｼｯｸUB" panose="020B0909000000000000" pitchFamily="49" charset="-128"/>
                <a:ea typeface="HG創英角ｺﾞｼｯｸUB" panose="020B0909000000000000" pitchFamily="49" charset="-128"/>
              </a:rPr>
              <a:t>生産形態</a:t>
            </a:r>
            <a:endParaRPr kumimoji="1" lang="en-US" altLang="ja-JP" sz="1600" b="1">
              <a:latin typeface="HG創英角ｺﾞｼｯｸUB" panose="020B0909000000000000" pitchFamily="49" charset="-128"/>
              <a:ea typeface="HG創英角ｺﾞｼｯｸUB" panose="020B0909000000000000" pitchFamily="49" charset="-128"/>
            </a:endParaRPr>
          </a:p>
          <a:p>
            <a:pPr algn="ctr"/>
            <a:r>
              <a:rPr kumimoji="1" lang="ja-JP" altLang="en-US" sz="1200" b="1">
                <a:latin typeface="HG創英角ｺﾞｼｯｸUB" panose="020B0909000000000000" pitchFamily="49" charset="-128"/>
                <a:ea typeface="HG創英角ｺﾞｼｯｸUB" panose="020B0909000000000000" pitchFamily="49" charset="-128"/>
              </a:rPr>
              <a:t>と</a:t>
            </a:r>
            <a:endParaRPr kumimoji="1" lang="en-US" altLang="ja-JP" sz="1200" b="1">
              <a:latin typeface="HG創英角ｺﾞｼｯｸUB" panose="020B0909000000000000" pitchFamily="49" charset="-128"/>
              <a:ea typeface="HG創英角ｺﾞｼｯｸUB" panose="020B0909000000000000" pitchFamily="49" charset="-128"/>
            </a:endParaRPr>
          </a:p>
          <a:p>
            <a:pPr algn="ctr"/>
            <a:r>
              <a:rPr kumimoji="1" lang="ja-JP" altLang="en-US" sz="1600" b="1">
                <a:latin typeface="HG創英角ｺﾞｼｯｸUB" panose="020B0909000000000000" pitchFamily="49" charset="-128"/>
                <a:ea typeface="HG創英角ｺﾞｼｯｸUB" panose="020B0909000000000000" pitchFamily="49" charset="-128"/>
              </a:rPr>
              <a:t>在庫の関係</a:t>
            </a:r>
          </a:p>
        </p:txBody>
      </p:sp>
      <p:grpSp>
        <p:nvGrpSpPr>
          <p:cNvPr id="234" name="グループ化 233">
            <a:extLst>
              <a:ext uri="{FF2B5EF4-FFF2-40B4-BE49-F238E27FC236}">
                <a16:creationId xmlns:a16="http://schemas.microsoft.com/office/drawing/2014/main" id="{18846D4F-D0F2-3643-ACCA-B1C41C793315}"/>
              </a:ext>
            </a:extLst>
          </p:cNvPr>
          <p:cNvGrpSpPr/>
          <p:nvPr/>
        </p:nvGrpSpPr>
        <p:grpSpPr>
          <a:xfrm>
            <a:off x="5901875" y="2075515"/>
            <a:ext cx="3887861" cy="3078865"/>
            <a:chOff x="5968441" y="2189306"/>
            <a:chExt cx="3557584" cy="3078865"/>
          </a:xfrm>
        </p:grpSpPr>
        <p:cxnSp>
          <p:nvCxnSpPr>
            <p:cNvPr id="215" name="直線コネクタ 214">
              <a:extLst>
                <a:ext uri="{FF2B5EF4-FFF2-40B4-BE49-F238E27FC236}">
                  <a16:creationId xmlns:a16="http://schemas.microsoft.com/office/drawing/2014/main" id="{D77DDF0F-9100-F9D2-19D8-9839566BE4B1}"/>
                </a:ext>
              </a:extLst>
            </p:cNvPr>
            <p:cNvCxnSpPr>
              <a:cxnSpLocks/>
              <a:stCxn id="213" idx="1"/>
            </p:cNvCxnSpPr>
            <p:nvPr/>
          </p:nvCxnSpPr>
          <p:spPr>
            <a:xfrm flipV="1">
              <a:off x="6182404" y="4200308"/>
              <a:ext cx="3340410" cy="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33" name="グループ化 232">
              <a:extLst>
                <a:ext uri="{FF2B5EF4-FFF2-40B4-BE49-F238E27FC236}">
                  <a16:creationId xmlns:a16="http://schemas.microsoft.com/office/drawing/2014/main" id="{AEDDB4E7-B4D0-419B-F398-194D7CCEC77B}"/>
                </a:ext>
              </a:extLst>
            </p:cNvPr>
            <p:cNvGrpSpPr/>
            <p:nvPr/>
          </p:nvGrpSpPr>
          <p:grpSpPr>
            <a:xfrm>
              <a:off x="5968441" y="2189306"/>
              <a:ext cx="3557584" cy="3078865"/>
              <a:chOff x="5968441" y="2189306"/>
              <a:chExt cx="3557584" cy="3078865"/>
            </a:xfrm>
          </p:grpSpPr>
          <p:grpSp>
            <p:nvGrpSpPr>
              <p:cNvPr id="232" name="グループ化 231">
                <a:extLst>
                  <a:ext uri="{FF2B5EF4-FFF2-40B4-BE49-F238E27FC236}">
                    <a16:creationId xmlns:a16="http://schemas.microsoft.com/office/drawing/2014/main" id="{CD6E178F-8F29-CEB1-EA54-EA6657CCB081}"/>
                  </a:ext>
                </a:extLst>
              </p:cNvPr>
              <p:cNvGrpSpPr/>
              <p:nvPr/>
            </p:nvGrpSpPr>
            <p:grpSpPr>
              <a:xfrm>
                <a:off x="6062819" y="2189306"/>
                <a:ext cx="3463206" cy="3078865"/>
                <a:chOff x="6062819" y="2189306"/>
                <a:chExt cx="3463206" cy="3078865"/>
              </a:xfrm>
            </p:grpSpPr>
            <p:sp>
              <p:nvSpPr>
                <p:cNvPr id="212" name="テキスト ボックス 211">
                  <a:extLst>
                    <a:ext uri="{FF2B5EF4-FFF2-40B4-BE49-F238E27FC236}">
                      <a16:creationId xmlns:a16="http://schemas.microsoft.com/office/drawing/2014/main" id="{B1F0EB73-698B-A24F-97DE-650BAE46FE6A}"/>
                    </a:ext>
                  </a:extLst>
                </p:cNvPr>
                <p:cNvSpPr txBox="1"/>
                <p:nvPr/>
              </p:nvSpPr>
              <p:spPr>
                <a:xfrm>
                  <a:off x="6062819" y="2378800"/>
                  <a:ext cx="1378161" cy="553998"/>
                </a:xfrm>
                <a:prstGeom prst="rect">
                  <a:avLst/>
                </a:prstGeom>
                <a:noFill/>
              </p:spPr>
              <p:txBody>
                <a:bodyPr wrap="square" rtlCol="0">
                  <a:spAutoFit/>
                </a:bodyPr>
                <a:lstStyle/>
                <a:p>
                  <a:pPr algn="ctr"/>
                  <a:r>
                    <a:rPr kumimoji="1" lang="ja-JP" altLang="en-US" sz="1400" b="1">
                      <a:latin typeface="HG創英角ｺﾞｼｯｸUB" panose="020B0909000000000000" pitchFamily="49" charset="-128"/>
                      <a:ea typeface="HG創英角ｺﾞｼｯｸUB" panose="020B0909000000000000" pitchFamily="49" charset="-128"/>
                    </a:rPr>
                    <a:t>定点発注</a:t>
                  </a:r>
                  <a:r>
                    <a:rPr kumimoji="1" lang="ja-JP" altLang="en-US" sz="800" b="1">
                      <a:solidFill>
                        <a:srgbClr val="FF0000"/>
                      </a:solidFill>
                      <a:latin typeface="HG創英角ｺﾞｼｯｸUB" panose="020B0909000000000000" pitchFamily="49" charset="-128"/>
                      <a:ea typeface="HG創英角ｺﾞｼｯｸUB" panose="020B0909000000000000" pitchFamily="49" charset="-128"/>
                    </a:rPr>
                    <a:t>（</a:t>
                  </a:r>
                  <a:r>
                    <a:rPr kumimoji="1" lang="en-US" altLang="ja-JP" sz="800" b="1">
                      <a:solidFill>
                        <a:srgbClr val="FF0000"/>
                      </a:solidFill>
                      <a:latin typeface="HG創英角ｺﾞｼｯｸUB" panose="020B0909000000000000" pitchFamily="49" charset="-128"/>
                      <a:ea typeface="HG創英角ｺﾞｼｯｸUB" panose="020B0909000000000000" pitchFamily="49" charset="-128"/>
                    </a:rPr>
                    <a:t>※</a:t>
                  </a:r>
                  <a:r>
                    <a:rPr kumimoji="1" lang="ja-JP" altLang="en-US" sz="800" b="1">
                      <a:solidFill>
                        <a:srgbClr val="FF0000"/>
                      </a:solidFill>
                      <a:latin typeface="HG創英角ｺﾞｼｯｸUB" panose="020B0909000000000000" pitchFamily="49" charset="-128"/>
                      <a:ea typeface="HG創英角ｺﾞｼｯｸUB" panose="020B0909000000000000" pitchFamily="49" charset="-128"/>
                    </a:rPr>
                    <a:t>）</a:t>
                  </a:r>
                  <a:r>
                    <a:rPr kumimoji="1" lang="ja-JP" altLang="en-US" sz="1200">
                      <a:latin typeface="HG創英角ｺﾞｼｯｸUB" panose="020B0909000000000000" pitchFamily="49" charset="-128"/>
                      <a:ea typeface="HG創英角ｺﾞｼｯｸUB" panose="020B0909000000000000" pitchFamily="49" charset="-128"/>
                    </a:rPr>
                    <a:t>と</a:t>
                  </a:r>
                  <a:endParaRPr kumimoji="1" lang="en-US" altLang="ja-JP" sz="1200">
                    <a:latin typeface="HG創英角ｺﾞｼｯｸUB" panose="020B0909000000000000" pitchFamily="49" charset="-128"/>
                    <a:ea typeface="HG創英角ｺﾞｼｯｸUB" panose="020B0909000000000000" pitchFamily="49" charset="-128"/>
                  </a:endParaRPr>
                </a:p>
                <a:p>
                  <a:pPr algn="ctr"/>
                  <a:r>
                    <a:rPr kumimoji="1" lang="ja-JP" altLang="en-US" sz="1600" b="1">
                      <a:latin typeface="HG創英角ｺﾞｼｯｸUB" panose="020B0909000000000000" pitchFamily="49" charset="-128"/>
                      <a:ea typeface="HG創英角ｺﾞｼｯｸUB" panose="020B0909000000000000" pitchFamily="49" charset="-128"/>
                    </a:rPr>
                    <a:t>在庫の関係</a:t>
                  </a:r>
                </a:p>
              </p:txBody>
            </p:sp>
            <p:grpSp>
              <p:nvGrpSpPr>
                <p:cNvPr id="231" name="グループ化 230">
                  <a:extLst>
                    <a:ext uri="{FF2B5EF4-FFF2-40B4-BE49-F238E27FC236}">
                      <a16:creationId xmlns:a16="http://schemas.microsoft.com/office/drawing/2014/main" id="{663A8E30-7791-F09D-98B3-9B8011EDEE3F}"/>
                    </a:ext>
                  </a:extLst>
                </p:cNvPr>
                <p:cNvGrpSpPr/>
                <p:nvPr/>
              </p:nvGrpSpPr>
              <p:grpSpPr>
                <a:xfrm>
                  <a:off x="6182404" y="2189306"/>
                  <a:ext cx="3343621" cy="3078865"/>
                  <a:chOff x="6182404" y="2189306"/>
                  <a:chExt cx="3343621" cy="3078865"/>
                </a:xfrm>
              </p:grpSpPr>
              <p:sp>
                <p:nvSpPr>
                  <p:cNvPr id="213" name="正方形/長方形 212">
                    <a:extLst>
                      <a:ext uri="{FF2B5EF4-FFF2-40B4-BE49-F238E27FC236}">
                        <a16:creationId xmlns:a16="http://schemas.microsoft.com/office/drawing/2014/main" id="{EADE712C-E8C0-B754-EF0A-9585DA77A642}"/>
                      </a:ext>
                    </a:extLst>
                  </p:cNvPr>
                  <p:cNvSpPr/>
                  <p:nvPr/>
                </p:nvSpPr>
                <p:spPr>
                  <a:xfrm>
                    <a:off x="6182404" y="3132446"/>
                    <a:ext cx="3343621" cy="213572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正方形/長方形 213">
                    <a:extLst>
                      <a:ext uri="{FF2B5EF4-FFF2-40B4-BE49-F238E27FC236}">
                        <a16:creationId xmlns:a16="http://schemas.microsoft.com/office/drawing/2014/main" id="{71E6425E-79F5-692A-02F5-9C207B5E8621}"/>
                      </a:ext>
                    </a:extLst>
                  </p:cNvPr>
                  <p:cNvSpPr/>
                  <p:nvPr/>
                </p:nvSpPr>
                <p:spPr>
                  <a:xfrm>
                    <a:off x="7335911" y="2189306"/>
                    <a:ext cx="2186903" cy="307886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0" name="グループ化 229">
                <a:extLst>
                  <a:ext uri="{FF2B5EF4-FFF2-40B4-BE49-F238E27FC236}">
                    <a16:creationId xmlns:a16="http://schemas.microsoft.com/office/drawing/2014/main" id="{5EA494BB-C6CF-1F87-41B8-A0A23AD4928F}"/>
                  </a:ext>
                </a:extLst>
              </p:cNvPr>
              <p:cNvGrpSpPr/>
              <p:nvPr/>
            </p:nvGrpSpPr>
            <p:grpSpPr>
              <a:xfrm>
                <a:off x="5968441" y="2268669"/>
                <a:ext cx="3528958" cy="2986710"/>
                <a:chOff x="5968441" y="2268669"/>
                <a:chExt cx="3528958" cy="2986710"/>
              </a:xfrm>
            </p:grpSpPr>
            <p:grpSp>
              <p:nvGrpSpPr>
                <p:cNvPr id="222" name="グループ化 221">
                  <a:extLst>
                    <a:ext uri="{FF2B5EF4-FFF2-40B4-BE49-F238E27FC236}">
                      <a16:creationId xmlns:a16="http://schemas.microsoft.com/office/drawing/2014/main" id="{C6FF43F1-EA49-40CC-2166-7E7F668568BB}"/>
                    </a:ext>
                  </a:extLst>
                </p:cNvPr>
                <p:cNvGrpSpPr/>
                <p:nvPr/>
              </p:nvGrpSpPr>
              <p:grpSpPr>
                <a:xfrm>
                  <a:off x="5976550" y="3244938"/>
                  <a:ext cx="1560676" cy="923329"/>
                  <a:chOff x="5976550" y="3244938"/>
                  <a:chExt cx="1560676" cy="923329"/>
                </a:xfrm>
              </p:grpSpPr>
              <p:sp>
                <p:nvSpPr>
                  <p:cNvPr id="221" name="テキスト ボックス 220">
                    <a:extLst>
                      <a:ext uri="{FF2B5EF4-FFF2-40B4-BE49-F238E27FC236}">
                        <a16:creationId xmlns:a16="http://schemas.microsoft.com/office/drawing/2014/main" id="{A56E07C4-6180-D248-0CB9-724881CF09F3}"/>
                      </a:ext>
                    </a:extLst>
                  </p:cNvPr>
                  <p:cNvSpPr txBox="1"/>
                  <p:nvPr/>
                </p:nvSpPr>
                <p:spPr>
                  <a:xfrm>
                    <a:off x="6230007" y="3583492"/>
                    <a:ext cx="1037545" cy="584775"/>
                  </a:xfrm>
                  <a:prstGeom prst="rect">
                    <a:avLst/>
                  </a:prstGeom>
                  <a:noFill/>
                </p:spPr>
                <p:txBody>
                  <a:bodyPr wrap="square" rtlCol="0">
                    <a:spAutoFit/>
                  </a:bodyPr>
                  <a:lstStyle/>
                  <a:p>
                    <a:pPr algn="ctr"/>
                    <a:r>
                      <a:rPr kumimoji="1" lang="ja-JP" altLang="en-US" sz="3200" b="1">
                        <a:latin typeface="HG創英角ｺﾞｼｯｸUB" panose="020B0909000000000000" pitchFamily="49" charset="-128"/>
                        <a:ea typeface="HG創英角ｺﾞｼｯｸUB" panose="020B0909000000000000" pitchFamily="49" charset="-128"/>
                      </a:rPr>
                      <a:t>あり</a:t>
                    </a:r>
                  </a:p>
                </p:txBody>
              </p:sp>
              <p:sp>
                <p:nvSpPr>
                  <p:cNvPr id="217" name="テキスト ボックス 216">
                    <a:extLst>
                      <a:ext uri="{FF2B5EF4-FFF2-40B4-BE49-F238E27FC236}">
                        <a16:creationId xmlns:a16="http://schemas.microsoft.com/office/drawing/2014/main" id="{88AA535E-8ED0-EBAE-DCD4-6F426CD57EF4}"/>
                      </a:ext>
                    </a:extLst>
                  </p:cNvPr>
                  <p:cNvSpPr txBox="1"/>
                  <p:nvPr/>
                </p:nvSpPr>
                <p:spPr>
                  <a:xfrm>
                    <a:off x="5976550" y="3244938"/>
                    <a:ext cx="1560676" cy="338554"/>
                  </a:xfrm>
                  <a:prstGeom prst="rect">
                    <a:avLst/>
                  </a:prstGeom>
                  <a:noFill/>
                </p:spPr>
                <p:txBody>
                  <a:bodyPr wrap="square" rtlCol="0">
                    <a:spAutoFit/>
                  </a:bodyPr>
                  <a:lstStyle/>
                  <a:p>
                    <a:pPr algn="ctr"/>
                    <a:r>
                      <a:rPr kumimoji="1" lang="ja-JP" altLang="en-US" sz="1600" b="1">
                        <a:latin typeface="HG創英角ｺﾞｼｯｸUB" panose="020B0909000000000000" pitchFamily="49" charset="-128"/>
                        <a:ea typeface="HG創英角ｺﾞｼｯｸUB" panose="020B0909000000000000" pitchFamily="49" charset="-128"/>
                      </a:rPr>
                      <a:t>定点発注</a:t>
                    </a:r>
                    <a:endParaRPr kumimoji="1" lang="ja-JP" altLang="en-US" sz="1200" b="1">
                      <a:latin typeface="HG創英角ｺﾞｼｯｸUB" panose="020B0909000000000000" pitchFamily="49" charset="-128"/>
                      <a:ea typeface="HG創英角ｺﾞｼｯｸUB" panose="020B0909000000000000" pitchFamily="49" charset="-128"/>
                    </a:endParaRPr>
                  </a:p>
                </p:txBody>
              </p:sp>
              <p:cxnSp>
                <p:nvCxnSpPr>
                  <p:cNvPr id="218" name="直線コネクタ 217">
                    <a:extLst>
                      <a:ext uri="{FF2B5EF4-FFF2-40B4-BE49-F238E27FC236}">
                        <a16:creationId xmlns:a16="http://schemas.microsoft.com/office/drawing/2014/main" id="{F291DE6C-0D2D-765F-5A11-F72FAFB1C195}"/>
                      </a:ext>
                    </a:extLst>
                  </p:cNvPr>
                  <p:cNvCxnSpPr>
                    <a:cxnSpLocks/>
                  </p:cNvCxnSpPr>
                  <p:nvPr/>
                </p:nvCxnSpPr>
                <p:spPr>
                  <a:xfrm>
                    <a:off x="6250603" y="3612489"/>
                    <a:ext cx="1006845" cy="0"/>
                  </a:xfrm>
                  <a:prstGeom prst="line">
                    <a:avLst/>
                  </a:prstGeom>
                  <a:ln w="5397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a:extLst>
                    <a:ext uri="{FF2B5EF4-FFF2-40B4-BE49-F238E27FC236}">
                      <a16:creationId xmlns:a16="http://schemas.microsoft.com/office/drawing/2014/main" id="{EFBEFD76-2697-D3E8-6D45-F9F0E3CA6039}"/>
                    </a:ext>
                  </a:extLst>
                </p:cNvPr>
                <p:cNvGrpSpPr/>
                <p:nvPr/>
              </p:nvGrpSpPr>
              <p:grpSpPr>
                <a:xfrm>
                  <a:off x="5968441" y="4332050"/>
                  <a:ext cx="1560676" cy="923329"/>
                  <a:chOff x="5976550" y="3244938"/>
                  <a:chExt cx="1560676" cy="923329"/>
                </a:xfrm>
              </p:grpSpPr>
              <p:sp>
                <p:nvSpPr>
                  <p:cNvPr id="224" name="テキスト ボックス 223">
                    <a:extLst>
                      <a:ext uri="{FF2B5EF4-FFF2-40B4-BE49-F238E27FC236}">
                        <a16:creationId xmlns:a16="http://schemas.microsoft.com/office/drawing/2014/main" id="{F28E07F8-84E7-6225-A1F1-94C2822098B6}"/>
                      </a:ext>
                    </a:extLst>
                  </p:cNvPr>
                  <p:cNvSpPr txBox="1"/>
                  <p:nvPr/>
                </p:nvSpPr>
                <p:spPr>
                  <a:xfrm>
                    <a:off x="6230007" y="3583492"/>
                    <a:ext cx="1037545" cy="584775"/>
                  </a:xfrm>
                  <a:prstGeom prst="rect">
                    <a:avLst/>
                  </a:prstGeom>
                  <a:noFill/>
                </p:spPr>
                <p:txBody>
                  <a:bodyPr wrap="square" rtlCol="0">
                    <a:spAutoFit/>
                  </a:bodyPr>
                  <a:lstStyle/>
                  <a:p>
                    <a:pPr algn="ctr"/>
                    <a:r>
                      <a:rPr kumimoji="1" lang="ja-JP" altLang="en-US" sz="3200" b="1">
                        <a:latin typeface="HG創英角ｺﾞｼｯｸUB" panose="020B0909000000000000" pitchFamily="49" charset="-128"/>
                        <a:ea typeface="HG創英角ｺﾞｼｯｸUB" panose="020B0909000000000000" pitchFamily="49" charset="-128"/>
                      </a:rPr>
                      <a:t>なし</a:t>
                    </a:r>
                  </a:p>
                </p:txBody>
              </p:sp>
              <p:sp>
                <p:nvSpPr>
                  <p:cNvPr id="225" name="テキスト ボックス 224">
                    <a:extLst>
                      <a:ext uri="{FF2B5EF4-FFF2-40B4-BE49-F238E27FC236}">
                        <a16:creationId xmlns:a16="http://schemas.microsoft.com/office/drawing/2014/main" id="{6FFB98E4-A53F-0C81-1C4A-E55FDB9F506A}"/>
                      </a:ext>
                    </a:extLst>
                  </p:cNvPr>
                  <p:cNvSpPr txBox="1"/>
                  <p:nvPr/>
                </p:nvSpPr>
                <p:spPr>
                  <a:xfrm>
                    <a:off x="5976550" y="3244938"/>
                    <a:ext cx="1560676" cy="338554"/>
                  </a:xfrm>
                  <a:prstGeom prst="rect">
                    <a:avLst/>
                  </a:prstGeom>
                  <a:noFill/>
                </p:spPr>
                <p:txBody>
                  <a:bodyPr wrap="square" rtlCol="0">
                    <a:spAutoFit/>
                  </a:bodyPr>
                  <a:lstStyle/>
                  <a:p>
                    <a:pPr algn="ctr"/>
                    <a:r>
                      <a:rPr kumimoji="1" lang="ja-JP" altLang="en-US" sz="1600" b="1">
                        <a:latin typeface="HG創英角ｺﾞｼｯｸUB" panose="020B0909000000000000" pitchFamily="49" charset="-128"/>
                        <a:ea typeface="HG創英角ｺﾞｼｯｸUB" panose="020B0909000000000000" pitchFamily="49" charset="-128"/>
                      </a:rPr>
                      <a:t>定点発注</a:t>
                    </a:r>
                    <a:endParaRPr kumimoji="1" lang="ja-JP" altLang="en-US" sz="1200" b="1">
                      <a:latin typeface="HG創英角ｺﾞｼｯｸUB" panose="020B0909000000000000" pitchFamily="49" charset="-128"/>
                      <a:ea typeface="HG創英角ｺﾞｼｯｸUB" panose="020B0909000000000000" pitchFamily="49" charset="-128"/>
                    </a:endParaRPr>
                  </a:p>
                </p:txBody>
              </p:sp>
              <p:cxnSp>
                <p:nvCxnSpPr>
                  <p:cNvPr id="226" name="直線コネクタ 225">
                    <a:extLst>
                      <a:ext uri="{FF2B5EF4-FFF2-40B4-BE49-F238E27FC236}">
                        <a16:creationId xmlns:a16="http://schemas.microsoft.com/office/drawing/2014/main" id="{B7B188D8-B3D6-66EF-B98B-48507B5F108E}"/>
                      </a:ext>
                    </a:extLst>
                  </p:cNvPr>
                  <p:cNvCxnSpPr>
                    <a:cxnSpLocks/>
                  </p:cNvCxnSpPr>
                  <p:nvPr/>
                </p:nvCxnSpPr>
                <p:spPr>
                  <a:xfrm>
                    <a:off x="6250603" y="3612489"/>
                    <a:ext cx="1006845" cy="0"/>
                  </a:xfrm>
                  <a:prstGeom prst="line">
                    <a:avLst/>
                  </a:prstGeom>
                  <a:ln w="53975">
                    <a:solidFill>
                      <a:srgbClr val="FF5050">
                        <a:alpha val="50000"/>
                      </a:srgbClr>
                    </a:solidFill>
                  </a:ln>
                </p:spPr>
                <p:style>
                  <a:lnRef idx="1">
                    <a:schemeClr val="accent1"/>
                  </a:lnRef>
                  <a:fillRef idx="0">
                    <a:schemeClr val="accent1"/>
                  </a:fillRef>
                  <a:effectRef idx="0">
                    <a:schemeClr val="accent1"/>
                  </a:effectRef>
                  <a:fontRef idx="minor">
                    <a:schemeClr val="tx1"/>
                  </a:fontRef>
                </p:style>
              </p:cxnSp>
            </p:grpSp>
            <p:sp>
              <p:nvSpPr>
                <p:cNvPr id="227" name="テキスト ボックス 226">
                  <a:extLst>
                    <a:ext uri="{FF2B5EF4-FFF2-40B4-BE49-F238E27FC236}">
                      <a16:creationId xmlns:a16="http://schemas.microsoft.com/office/drawing/2014/main" id="{BC099E83-2B07-DB99-52AF-F125FFBB8926}"/>
                    </a:ext>
                  </a:extLst>
                </p:cNvPr>
                <p:cNvSpPr txBox="1"/>
                <p:nvPr/>
              </p:nvSpPr>
              <p:spPr>
                <a:xfrm>
                  <a:off x="7360693" y="2268669"/>
                  <a:ext cx="2120667" cy="553998"/>
                </a:xfrm>
                <a:prstGeom prst="rect">
                  <a:avLst/>
                </a:prstGeom>
                <a:noFill/>
              </p:spPr>
              <p:txBody>
                <a:bodyPr wrap="square" rtlCol="0">
                  <a:spAutoFit/>
                </a:bodyPr>
                <a:lstStyle/>
                <a:p>
                  <a:r>
                    <a:rPr kumimoji="1" lang="ja-JP" altLang="en-US" sz="1200" b="1">
                      <a:solidFill>
                        <a:srgbClr val="FF0000"/>
                      </a:solidFill>
                      <a:latin typeface="+mn-ea"/>
                    </a:rPr>
                    <a:t>（</a:t>
                  </a:r>
                  <a:r>
                    <a:rPr kumimoji="1" lang="en-US" altLang="ja-JP" sz="1200" b="1">
                      <a:solidFill>
                        <a:srgbClr val="FF0000"/>
                      </a:solidFill>
                      <a:latin typeface="+mn-ea"/>
                    </a:rPr>
                    <a:t>※</a:t>
                  </a:r>
                  <a:r>
                    <a:rPr kumimoji="1" lang="ja-JP" altLang="en-US" sz="1200" b="1">
                      <a:solidFill>
                        <a:srgbClr val="FF0000"/>
                      </a:solidFill>
                      <a:latin typeface="+mn-ea"/>
                    </a:rPr>
                    <a:t>）定点発注</a:t>
                  </a:r>
                  <a:endParaRPr kumimoji="1" lang="en-US" altLang="ja-JP" sz="1200" b="1">
                    <a:solidFill>
                      <a:srgbClr val="FF0000"/>
                    </a:solidFill>
                    <a:latin typeface="+mn-ea"/>
                  </a:endParaRPr>
                </a:p>
                <a:p>
                  <a:r>
                    <a:rPr kumimoji="1" lang="ja-JP" altLang="en-US" sz="900">
                      <a:latin typeface="+mn-ea"/>
                    </a:rPr>
                    <a:t>在庫が一定まで減少したら定期的に発注をするなど発注点が明確なものを指す</a:t>
                  </a:r>
                </a:p>
              </p:txBody>
            </p:sp>
            <p:sp>
              <p:nvSpPr>
                <p:cNvPr id="228" name="テキスト ボックス 227">
                  <a:extLst>
                    <a:ext uri="{FF2B5EF4-FFF2-40B4-BE49-F238E27FC236}">
                      <a16:creationId xmlns:a16="http://schemas.microsoft.com/office/drawing/2014/main" id="{672E175A-5E44-2EAA-E015-F6DB7ED1FB6D}"/>
                    </a:ext>
                  </a:extLst>
                </p:cNvPr>
                <p:cNvSpPr txBox="1"/>
                <p:nvPr/>
              </p:nvSpPr>
              <p:spPr>
                <a:xfrm>
                  <a:off x="7342325" y="3169272"/>
                  <a:ext cx="2148660" cy="1131079"/>
                </a:xfrm>
                <a:prstGeom prst="rect">
                  <a:avLst/>
                </a:prstGeom>
                <a:noFill/>
              </p:spPr>
              <p:txBody>
                <a:bodyPr wrap="square" rtlCol="0">
                  <a:spAutoFit/>
                </a:bodyPr>
                <a:lstStyle/>
                <a:p>
                  <a:r>
                    <a:rPr kumimoji="1" lang="ja-JP" altLang="en-US" sz="1050" b="1"/>
                    <a:t>在庫例：包材・薬品・油脂等</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900">
                      <a:latin typeface="+mn-ea"/>
                    </a:rPr>
                    <a:t>　一定の発注点が存在する場合は、　　　</a:t>
                  </a:r>
                  <a:endParaRPr kumimoji="1" lang="en-US" altLang="ja-JP" sz="900">
                    <a:latin typeface="+mn-ea"/>
                  </a:endParaRPr>
                </a:p>
                <a:p>
                  <a:r>
                    <a:rPr kumimoji="1" lang="ja-JP" altLang="en-US" sz="900">
                      <a:latin typeface="+mn-ea"/>
                    </a:rPr>
                    <a:t>　発注量の見直しや保有在庫量など　　</a:t>
                  </a:r>
                  <a:endParaRPr kumimoji="1" lang="en-US" altLang="ja-JP" sz="900">
                    <a:latin typeface="+mn-ea"/>
                  </a:endParaRPr>
                </a:p>
                <a:p>
                  <a:r>
                    <a:rPr kumimoji="1" lang="ja-JP" altLang="en-US" sz="900">
                      <a:latin typeface="+mn-ea"/>
                    </a:rPr>
                    <a:t>　定量的な管理の徹底で、一定の改善が</a:t>
                  </a:r>
                  <a:endParaRPr kumimoji="1" lang="en-US" altLang="ja-JP" sz="900">
                    <a:latin typeface="+mn-ea"/>
                  </a:endParaRPr>
                </a:p>
                <a:p>
                  <a:r>
                    <a:rPr kumimoji="1" lang="ja-JP" altLang="en-US" sz="900">
                      <a:latin typeface="+mn-ea"/>
                    </a:rPr>
                    <a:t>　可能な場合もある</a:t>
                  </a:r>
                  <a:endParaRPr kumimoji="1" lang="en-US" altLang="ja-JP" sz="900">
                    <a:latin typeface="+mn-ea"/>
                  </a:endParaRPr>
                </a:p>
                <a:p>
                  <a:r>
                    <a:rPr kumimoji="1" lang="ja-JP" altLang="en-US" sz="1050"/>
                    <a:t>　　　　</a:t>
                  </a:r>
                  <a:endParaRPr kumimoji="1" lang="en-US" altLang="ja-JP" sz="1050"/>
                </a:p>
              </p:txBody>
            </p:sp>
            <p:sp>
              <p:nvSpPr>
                <p:cNvPr id="229" name="テキスト ボックス 228">
                  <a:extLst>
                    <a:ext uri="{FF2B5EF4-FFF2-40B4-BE49-F238E27FC236}">
                      <a16:creationId xmlns:a16="http://schemas.microsoft.com/office/drawing/2014/main" id="{92111CE9-D003-091B-224D-013148313813}"/>
                    </a:ext>
                  </a:extLst>
                </p:cNvPr>
                <p:cNvSpPr txBox="1"/>
                <p:nvPr/>
              </p:nvSpPr>
              <p:spPr>
                <a:xfrm>
                  <a:off x="7348739" y="4243661"/>
                  <a:ext cx="2148660" cy="969496"/>
                </a:xfrm>
                <a:prstGeom prst="rect">
                  <a:avLst/>
                </a:prstGeom>
                <a:noFill/>
              </p:spPr>
              <p:txBody>
                <a:bodyPr wrap="square" rtlCol="0">
                  <a:spAutoFit/>
                </a:bodyPr>
                <a:lstStyle/>
                <a:p>
                  <a:r>
                    <a:rPr kumimoji="1" lang="ja-JP" altLang="en-US" sz="1050" b="1"/>
                    <a:t>在庫例：原木・革・希少金属</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900">
                      <a:latin typeface="+mn-ea"/>
                    </a:rPr>
                    <a:t>　良材なら即購入の傾向が強く、資金化</a:t>
                  </a:r>
                  <a:endParaRPr kumimoji="1" lang="en-US" altLang="ja-JP" sz="900">
                    <a:latin typeface="+mn-ea"/>
                  </a:endParaRPr>
                </a:p>
                <a:p>
                  <a:r>
                    <a:rPr kumimoji="1" lang="ja-JP" altLang="en-US" sz="900">
                      <a:latin typeface="+mn-ea"/>
                    </a:rPr>
                    <a:t>　も容易という過信から過剰化する</a:t>
                  </a:r>
                  <a:endParaRPr kumimoji="1" lang="en-US" altLang="ja-JP" sz="900">
                    <a:latin typeface="+mn-ea"/>
                  </a:endParaRPr>
                </a:p>
                <a:p>
                  <a:r>
                    <a:rPr kumimoji="1" lang="ja-JP" altLang="en-US" sz="900">
                      <a:latin typeface="+mn-ea"/>
                    </a:rPr>
                    <a:t>　倉庫の縮小や財務的助言などしか　　　</a:t>
                  </a:r>
                  <a:endParaRPr kumimoji="1" lang="en-US" altLang="ja-JP" sz="900">
                    <a:latin typeface="+mn-ea"/>
                  </a:endParaRPr>
                </a:p>
                <a:p>
                  <a:r>
                    <a:rPr kumimoji="1" lang="ja-JP" altLang="en-US" sz="900">
                      <a:latin typeface="+mn-ea"/>
                    </a:rPr>
                    <a:t>　打ち手がないことも多い</a:t>
                  </a:r>
                  <a:endParaRPr kumimoji="1" lang="en-US" altLang="ja-JP" sz="900">
                    <a:latin typeface="+mn-ea"/>
                  </a:endParaRPr>
                </a:p>
              </p:txBody>
            </p:sp>
          </p:grpSp>
        </p:grpSp>
      </p:grpSp>
      <p:grpSp>
        <p:nvGrpSpPr>
          <p:cNvPr id="245" name="グループ化 244">
            <a:extLst>
              <a:ext uri="{FF2B5EF4-FFF2-40B4-BE49-F238E27FC236}">
                <a16:creationId xmlns:a16="http://schemas.microsoft.com/office/drawing/2014/main" id="{B2982F1B-313A-3151-DE47-8390B3F80945}"/>
              </a:ext>
            </a:extLst>
          </p:cNvPr>
          <p:cNvGrpSpPr/>
          <p:nvPr/>
        </p:nvGrpSpPr>
        <p:grpSpPr>
          <a:xfrm>
            <a:off x="3246922" y="5366843"/>
            <a:ext cx="1807142" cy="1418968"/>
            <a:chOff x="3323122" y="5366843"/>
            <a:chExt cx="1807142" cy="1418968"/>
          </a:xfrm>
        </p:grpSpPr>
        <p:sp>
          <p:nvSpPr>
            <p:cNvPr id="237" name="テキスト ボックス 236">
              <a:extLst>
                <a:ext uri="{FF2B5EF4-FFF2-40B4-BE49-F238E27FC236}">
                  <a16:creationId xmlns:a16="http://schemas.microsoft.com/office/drawing/2014/main" id="{FBB1ECCF-F6DE-32B2-D93B-9F00D01B2D6C}"/>
                </a:ext>
              </a:extLst>
            </p:cNvPr>
            <p:cNvSpPr txBox="1"/>
            <p:nvPr/>
          </p:nvSpPr>
          <p:spPr>
            <a:xfrm>
              <a:off x="3656884" y="5396781"/>
              <a:ext cx="1136497" cy="530915"/>
            </a:xfrm>
            <a:prstGeom prst="rect">
              <a:avLst/>
            </a:prstGeom>
            <a:noFill/>
          </p:spPr>
          <p:txBody>
            <a:bodyPr wrap="square" rtlCol="0">
              <a:spAutoFit/>
            </a:bodyPr>
            <a:lstStyle/>
            <a:p>
              <a:pPr algn="ctr"/>
              <a:r>
                <a:rPr kumimoji="1" lang="ja-JP" altLang="en-US" b="1"/>
                <a:t>組織図</a:t>
              </a:r>
              <a:endParaRPr kumimoji="1" lang="en-US" altLang="ja-JP" b="1"/>
            </a:p>
            <a:p>
              <a:pPr algn="ctr"/>
              <a:r>
                <a:rPr kumimoji="1" lang="ja-JP" altLang="en-US" sz="1050" b="1"/>
                <a:t>の確認</a:t>
              </a:r>
              <a:endParaRPr kumimoji="1" lang="en-US" altLang="ja-JP" sz="1050" b="1"/>
            </a:p>
          </p:txBody>
        </p:sp>
        <p:sp>
          <p:nvSpPr>
            <p:cNvPr id="240" name="正方形/長方形 239">
              <a:extLst>
                <a:ext uri="{FF2B5EF4-FFF2-40B4-BE49-F238E27FC236}">
                  <a16:creationId xmlns:a16="http://schemas.microsoft.com/office/drawing/2014/main" id="{513ABA16-0D60-05CD-5238-8FE3D0F7DCDF}"/>
                </a:ext>
              </a:extLst>
            </p:cNvPr>
            <p:cNvSpPr/>
            <p:nvPr/>
          </p:nvSpPr>
          <p:spPr>
            <a:xfrm>
              <a:off x="3323122" y="5366843"/>
              <a:ext cx="1807142" cy="1418968"/>
            </a:xfrm>
            <a:prstGeom prst="rect">
              <a:avLst/>
            </a:prstGeom>
            <a:noFill/>
            <a:ln w="412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7" name="グループ化 246">
            <a:extLst>
              <a:ext uri="{FF2B5EF4-FFF2-40B4-BE49-F238E27FC236}">
                <a16:creationId xmlns:a16="http://schemas.microsoft.com/office/drawing/2014/main" id="{152B7FBD-F7DE-386F-8305-FFD84D23F1F1}"/>
              </a:ext>
            </a:extLst>
          </p:cNvPr>
          <p:cNvGrpSpPr/>
          <p:nvPr/>
        </p:nvGrpSpPr>
        <p:grpSpPr>
          <a:xfrm>
            <a:off x="7736625" y="5360317"/>
            <a:ext cx="1807142" cy="1418968"/>
            <a:chOff x="7274057" y="5369842"/>
            <a:chExt cx="1807142" cy="1418968"/>
          </a:xfrm>
        </p:grpSpPr>
        <p:sp>
          <p:nvSpPr>
            <p:cNvPr id="239" name="テキスト ボックス 238">
              <a:extLst>
                <a:ext uri="{FF2B5EF4-FFF2-40B4-BE49-F238E27FC236}">
                  <a16:creationId xmlns:a16="http://schemas.microsoft.com/office/drawing/2014/main" id="{E2257093-4F0D-5E7A-37E9-222ECECD6AB9}"/>
                </a:ext>
              </a:extLst>
            </p:cNvPr>
            <p:cNvSpPr txBox="1"/>
            <p:nvPr/>
          </p:nvSpPr>
          <p:spPr>
            <a:xfrm>
              <a:off x="7609380" y="5396781"/>
              <a:ext cx="1136497" cy="553998"/>
            </a:xfrm>
            <a:prstGeom prst="rect">
              <a:avLst/>
            </a:prstGeom>
            <a:noFill/>
          </p:spPr>
          <p:txBody>
            <a:bodyPr wrap="square" rtlCol="0">
              <a:spAutoFit/>
            </a:bodyPr>
            <a:lstStyle/>
            <a:p>
              <a:pPr algn="ctr"/>
              <a:r>
                <a:rPr kumimoji="1" lang="ja-JP" altLang="en-US" b="1"/>
                <a:t>整理整頓</a:t>
              </a:r>
              <a:endParaRPr kumimoji="1" lang="en-US" altLang="ja-JP" b="1"/>
            </a:p>
            <a:p>
              <a:pPr algn="ctr"/>
              <a:r>
                <a:rPr kumimoji="1" lang="ja-JP" altLang="en-US" sz="1100" b="1"/>
                <a:t>の確認</a:t>
              </a:r>
              <a:endParaRPr kumimoji="1" lang="en-US" altLang="ja-JP" sz="1100" b="1"/>
            </a:p>
          </p:txBody>
        </p:sp>
        <p:sp>
          <p:nvSpPr>
            <p:cNvPr id="242" name="正方形/長方形 241">
              <a:extLst>
                <a:ext uri="{FF2B5EF4-FFF2-40B4-BE49-F238E27FC236}">
                  <a16:creationId xmlns:a16="http://schemas.microsoft.com/office/drawing/2014/main" id="{A3822690-7649-DDFC-D1EB-440C3048B46B}"/>
                </a:ext>
              </a:extLst>
            </p:cNvPr>
            <p:cNvSpPr/>
            <p:nvPr/>
          </p:nvSpPr>
          <p:spPr>
            <a:xfrm>
              <a:off x="7274057" y="5369842"/>
              <a:ext cx="1807142" cy="1418968"/>
            </a:xfrm>
            <a:prstGeom prst="rect">
              <a:avLst/>
            </a:prstGeom>
            <a:noFill/>
            <a:ln w="412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6" name="グループ化 245">
            <a:extLst>
              <a:ext uri="{FF2B5EF4-FFF2-40B4-BE49-F238E27FC236}">
                <a16:creationId xmlns:a16="http://schemas.microsoft.com/office/drawing/2014/main" id="{7A629916-472A-8399-5B2F-07035B1CBE2B}"/>
              </a:ext>
            </a:extLst>
          </p:cNvPr>
          <p:cNvGrpSpPr/>
          <p:nvPr/>
        </p:nvGrpSpPr>
        <p:grpSpPr>
          <a:xfrm>
            <a:off x="5473387" y="5363018"/>
            <a:ext cx="1807142" cy="1418968"/>
            <a:chOff x="5275291" y="5382374"/>
            <a:chExt cx="1807142" cy="1418968"/>
          </a:xfrm>
        </p:grpSpPr>
        <p:sp>
          <p:nvSpPr>
            <p:cNvPr id="238" name="テキスト ボックス 237">
              <a:extLst>
                <a:ext uri="{FF2B5EF4-FFF2-40B4-BE49-F238E27FC236}">
                  <a16:creationId xmlns:a16="http://schemas.microsoft.com/office/drawing/2014/main" id="{927A1A24-8EB0-3335-06DD-EAEF5AD7594B}"/>
                </a:ext>
              </a:extLst>
            </p:cNvPr>
            <p:cNvSpPr txBox="1"/>
            <p:nvPr/>
          </p:nvSpPr>
          <p:spPr>
            <a:xfrm>
              <a:off x="5610614" y="5396781"/>
              <a:ext cx="1136497" cy="530915"/>
            </a:xfrm>
            <a:prstGeom prst="rect">
              <a:avLst/>
            </a:prstGeom>
            <a:noFill/>
          </p:spPr>
          <p:txBody>
            <a:bodyPr wrap="square" rtlCol="0">
              <a:spAutoFit/>
            </a:bodyPr>
            <a:lstStyle/>
            <a:p>
              <a:pPr algn="ctr"/>
              <a:r>
                <a:rPr kumimoji="1" lang="ja-JP" altLang="en-US" b="1"/>
                <a:t>生産工程</a:t>
              </a:r>
              <a:endParaRPr kumimoji="1" lang="en-US" altLang="ja-JP" b="1"/>
            </a:p>
            <a:p>
              <a:pPr algn="ctr"/>
              <a:r>
                <a:rPr kumimoji="1" lang="ja-JP" altLang="en-US" sz="1050" b="1"/>
                <a:t>の視察</a:t>
              </a:r>
              <a:endParaRPr kumimoji="1" lang="en-US" altLang="ja-JP" sz="1050" b="1"/>
            </a:p>
          </p:txBody>
        </p:sp>
        <p:sp>
          <p:nvSpPr>
            <p:cNvPr id="244" name="正方形/長方形 243">
              <a:extLst>
                <a:ext uri="{FF2B5EF4-FFF2-40B4-BE49-F238E27FC236}">
                  <a16:creationId xmlns:a16="http://schemas.microsoft.com/office/drawing/2014/main" id="{F93C36CD-C5DF-1A8A-86C4-7627AA651C22}"/>
                </a:ext>
              </a:extLst>
            </p:cNvPr>
            <p:cNvSpPr/>
            <p:nvPr/>
          </p:nvSpPr>
          <p:spPr>
            <a:xfrm>
              <a:off x="5275291" y="5382374"/>
              <a:ext cx="1807142" cy="1418968"/>
            </a:xfrm>
            <a:prstGeom prst="rect">
              <a:avLst/>
            </a:prstGeom>
            <a:noFill/>
            <a:ln w="412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9" name="直線コネクタ 248">
            <a:extLst>
              <a:ext uri="{FF2B5EF4-FFF2-40B4-BE49-F238E27FC236}">
                <a16:creationId xmlns:a16="http://schemas.microsoft.com/office/drawing/2014/main" id="{3B4D67B3-9EE9-7DE3-B362-16379D501BD8}"/>
              </a:ext>
            </a:extLst>
          </p:cNvPr>
          <p:cNvCxnSpPr>
            <a:cxnSpLocks/>
          </p:cNvCxnSpPr>
          <p:nvPr/>
        </p:nvCxnSpPr>
        <p:spPr>
          <a:xfrm>
            <a:off x="3684872" y="5887518"/>
            <a:ext cx="962526" cy="0"/>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a:extLst>
              <a:ext uri="{FF2B5EF4-FFF2-40B4-BE49-F238E27FC236}">
                <a16:creationId xmlns:a16="http://schemas.microsoft.com/office/drawing/2014/main" id="{9AACA2B3-E366-2E52-9BE7-AD17DF3DA52D}"/>
              </a:ext>
            </a:extLst>
          </p:cNvPr>
          <p:cNvCxnSpPr>
            <a:cxnSpLocks/>
          </p:cNvCxnSpPr>
          <p:nvPr/>
        </p:nvCxnSpPr>
        <p:spPr>
          <a:xfrm>
            <a:off x="5871203" y="5887518"/>
            <a:ext cx="962526" cy="0"/>
          </a:xfrm>
          <a:prstGeom prst="line">
            <a:avLst/>
          </a:prstGeom>
          <a:ln w="38100">
            <a:solidFill>
              <a:srgbClr val="FFC000">
                <a:alpha val="60000"/>
              </a:srgbClr>
            </a:solidFill>
          </a:ln>
        </p:spPr>
        <p:style>
          <a:lnRef idx="1">
            <a:schemeClr val="accent1"/>
          </a:lnRef>
          <a:fillRef idx="0">
            <a:schemeClr val="accent1"/>
          </a:fillRef>
          <a:effectRef idx="0">
            <a:schemeClr val="accent1"/>
          </a:effectRef>
          <a:fontRef idx="minor">
            <a:schemeClr val="tx1"/>
          </a:fontRef>
        </p:style>
      </p:cxnSp>
      <p:cxnSp>
        <p:nvCxnSpPr>
          <p:cNvPr id="251" name="直線コネクタ 250">
            <a:extLst>
              <a:ext uri="{FF2B5EF4-FFF2-40B4-BE49-F238E27FC236}">
                <a16:creationId xmlns:a16="http://schemas.microsoft.com/office/drawing/2014/main" id="{6AAB3C54-2225-A4E1-93C8-F9DB8653B2D9}"/>
              </a:ext>
            </a:extLst>
          </p:cNvPr>
          <p:cNvCxnSpPr>
            <a:cxnSpLocks/>
          </p:cNvCxnSpPr>
          <p:nvPr/>
        </p:nvCxnSpPr>
        <p:spPr>
          <a:xfrm>
            <a:off x="8192185" y="5893967"/>
            <a:ext cx="962526" cy="0"/>
          </a:xfrm>
          <a:prstGeom prst="line">
            <a:avLst/>
          </a:prstGeom>
          <a:ln w="38100">
            <a:solidFill>
              <a:srgbClr val="FF5050">
                <a:alpha val="60000"/>
              </a:srgbClr>
            </a:solidFill>
          </a:ln>
        </p:spPr>
        <p:style>
          <a:lnRef idx="1">
            <a:schemeClr val="accent1"/>
          </a:lnRef>
          <a:fillRef idx="0">
            <a:schemeClr val="accent1"/>
          </a:fillRef>
          <a:effectRef idx="0">
            <a:schemeClr val="accent1"/>
          </a:effectRef>
          <a:fontRef idx="minor">
            <a:schemeClr val="tx1"/>
          </a:fontRef>
        </p:style>
      </p:cxnSp>
      <p:sp>
        <p:nvSpPr>
          <p:cNvPr id="252" name="テキスト ボックス 251">
            <a:extLst>
              <a:ext uri="{FF2B5EF4-FFF2-40B4-BE49-F238E27FC236}">
                <a16:creationId xmlns:a16="http://schemas.microsoft.com/office/drawing/2014/main" id="{8A34878F-84C6-0730-A607-A101D7482A22}"/>
              </a:ext>
            </a:extLst>
          </p:cNvPr>
          <p:cNvSpPr txBox="1"/>
          <p:nvPr/>
        </p:nvSpPr>
        <p:spPr>
          <a:xfrm>
            <a:off x="3263599" y="5979020"/>
            <a:ext cx="1818931" cy="738664"/>
          </a:xfrm>
          <a:prstGeom prst="rect">
            <a:avLst/>
          </a:prstGeom>
          <a:noFill/>
        </p:spPr>
        <p:txBody>
          <a:bodyPr wrap="square" rtlCol="0">
            <a:spAutoFit/>
          </a:bodyPr>
          <a:lstStyle/>
          <a:p>
            <a:r>
              <a:rPr kumimoji="1" lang="ja-JP" altLang="en-US" sz="1050" b="1"/>
              <a:t>組織図があれば確認する。</a:t>
            </a:r>
            <a:endParaRPr kumimoji="1" lang="en-US" altLang="ja-JP" sz="1050" b="1"/>
          </a:p>
          <a:p>
            <a:r>
              <a:rPr kumimoji="1" lang="ja-JP" altLang="en-US" sz="1050" b="1"/>
              <a:t>生産現場の俯瞰的な理解が進み、生産工程視察の際のロードマップにもなる</a:t>
            </a:r>
            <a:endParaRPr kumimoji="1" lang="en-US" altLang="ja-JP" sz="1050" b="1"/>
          </a:p>
        </p:txBody>
      </p:sp>
      <p:sp>
        <p:nvSpPr>
          <p:cNvPr id="253" name="テキスト ボックス 252">
            <a:extLst>
              <a:ext uri="{FF2B5EF4-FFF2-40B4-BE49-F238E27FC236}">
                <a16:creationId xmlns:a16="http://schemas.microsoft.com/office/drawing/2014/main" id="{85B0B822-584D-A916-00C0-120C629F8E1B}"/>
              </a:ext>
            </a:extLst>
          </p:cNvPr>
          <p:cNvSpPr txBox="1"/>
          <p:nvPr/>
        </p:nvSpPr>
        <p:spPr>
          <a:xfrm>
            <a:off x="5626791" y="5973347"/>
            <a:ext cx="1642618" cy="738664"/>
          </a:xfrm>
          <a:prstGeom prst="rect">
            <a:avLst/>
          </a:prstGeom>
          <a:noFill/>
        </p:spPr>
        <p:txBody>
          <a:bodyPr wrap="square" rtlCol="0">
            <a:spAutoFit/>
          </a:bodyPr>
          <a:lstStyle/>
          <a:p>
            <a:r>
              <a:rPr kumimoji="1" lang="ja-JP" altLang="en-US" sz="1050" b="1"/>
              <a:t>単に工場と設備の説明</a:t>
            </a:r>
            <a:endParaRPr kumimoji="1" lang="en-US" altLang="ja-JP" sz="1050" b="1"/>
          </a:p>
          <a:p>
            <a:r>
              <a:rPr kumimoji="1" lang="ja-JP" altLang="en-US" sz="1050" b="1"/>
              <a:t>を受けるのではなく、生産工程の説明を受け可視的な理解を深める</a:t>
            </a:r>
            <a:endParaRPr kumimoji="1" lang="en-US" altLang="ja-JP" sz="1050" b="1"/>
          </a:p>
        </p:txBody>
      </p:sp>
      <p:sp>
        <p:nvSpPr>
          <p:cNvPr id="256" name="テキスト ボックス 255">
            <a:extLst>
              <a:ext uri="{FF2B5EF4-FFF2-40B4-BE49-F238E27FC236}">
                <a16:creationId xmlns:a16="http://schemas.microsoft.com/office/drawing/2014/main" id="{D81DCEC3-D8C0-1563-FC8A-A5B6CD895C18}"/>
              </a:ext>
            </a:extLst>
          </p:cNvPr>
          <p:cNvSpPr txBox="1"/>
          <p:nvPr/>
        </p:nvSpPr>
        <p:spPr>
          <a:xfrm>
            <a:off x="7812631" y="5973347"/>
            <a:ext cx="1695910" cy="738664"/>
          </a:xfrm>
          <a:prstGeom prst="rect">
            <a:avLst/>
          </a:prstGeom>
          <a:noFill/>
        </p:spPr>
        <p:txBody>
          <a:bodyPr wrap="square" rtlCol="0">
            <a:spAutoFit/>
          </a:bodyPr>
          <a:lstStyle/>
          <a:p>
            <a:r>
              <a:rPr kumimoji="1" lang="ja-JP" altLang="en-US" sz="1050" b="1"/>
              <a:t>工場視察時に随所の整理整頓状況を確認する。　生産効率と直結することが多いので注視が必要</a:t>
            </a:r>
            <a:endParaRPr kumimoji="1" lang="en-US" altLang="ja-JP" sz="1050" b="1"/>
          </a:p>
        </p:txBody>
      </p:sp>
      <p:sp>
        <p:nvSpPr>
          <p:cNvPr id="257" name="矢印: 右 256">
            <a:extLst>
              <a:ext uri="{FF2B5EF4-FFF2-40B4-BE49-F238E27FC236}">
                <a16:creationId xmlns:a16="http://schemas.microsoft.com/office/drawing/2014/main" id="{44FB6564-EEBA-B26E-1F8B-CF745623932F}"/>
              </a:ext>
            </a:extLst>
          </p:cNvPr>
          <p:cNvSpPr/>
          <p:nvPr/>
        </p:nvSpPr>
        <p:spPr>
          <a:xfrm>
            <a:off x="5116068" y="5828402"/>
            <a:ext cx="364847" cy="533897"/>
          </a:xfrm>
          <a:prstGeom prst="rightArrow">
            <a:avLst/>
          </a:prstGeom>
          <a:solidFill>
            <a:schemeClr val="bg1">
              <a:lumMod val="65000"/>
              <a:alpha val="73000"/>
            </a:schemeClr>
          </a:solidFill>
          <a:ln w="412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矢印: 右 259">
            <a:extLst>
              <a:ext uri="{FF2B5EF4-FFF2-40B4-BE49-F238E27FC236}">
                <a16:creationId xmlns:a16="http://schemas.microsoft.com/office/drawing/2014/main" id="{EF3C3C8D-CB72-EAFB-03E0-049241DECE09}"/>
              </a:ext>
            </a:extLst>
          </p:cNvPr>
          <p:cNvSpPr/>
          <p:nvPr/>
        </p:nvSpPr>
        <p:spPr>
          <a:xfrm>
            <a:off x="7323630" y="5852394"/>
            <a:ext cx="364847" cy="533897"/>
          </a:xfrm>
          <a:prstGeom prst="rightArrow">
            <a:avLst/>
          </a:prstGeom>
          <a:solidFill>
            <a:schemeClr val="bg1">
              <a:lumMod val="65000"/>
              <a:alpha val="73000"/>
            </a:schemeClr>
          </a:solidFill>
          <a:ln w="412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テキスト ボックス 260">
            <a:extLst>
              <a:ext uri="{FF2B5EF4-FFF2-40B4-BE49-F238E27FC236}">
                <a16:creationId xmlns:a16="http://schemas.microsoft.com/office/drawing/2014/main" id="{F99D508E-EBB5-6387-3CF6-C5578EA29024}"/>
              </a:ext>
            </a:extLst>
          </p:cNvPr>
          <p:cNvSpPr txBox="1"/>
          <p:nvPr/>
        </p:nvSpPr>
        <p:spPr>
          <a:xfrm>
            <a:off x="315734" y="6323310"/>
            <a:ext cx="2847620" cy="415498"/>
          </a:xfrm>
          <a:prstGeom prst="rect">
            <a:avLst/>
          </a:prstGeom>
          <a:noFill/>
        </p:spPr>
        <p:txBody>
          <a:bodyPr wrap="square" rtlCol="0">
            <a:spAutoFit/>
          </a:bodyPr>
          <a:lstStyle/>
          <a:p>
            <a:r>
              <a:rPr kumimoji="1" lang="ja-JP" altLang="en-US" sz="1000"/>
              <a:t>□  生産現場の視察はポイントを押さえて行う</a:t>
            </a:r>
            <a:endParaRPr kumimoji="1" lang="en-US" altLang="ja-JP" sz="1000"/>
          </a:p>
          <a:p>
            <a:r>
              <a:rPr kumimoji="1" lang="ja-JP" altLang="en-US" sz="1000"/>
              <a:t>□  漠然と見学するだけでは何も理解できない</a:t>
            </a:r>
            <a:endParaRPr kumimoji="1" lang="en-US" altLang="ja-JP" sz="1000"/>
          </a:p>
        </p:txBody>
      </p:sp>
      <p:cxnSp>
        <p:nvCxnSpPr>
          <p:cNvPr id="86" name="直線コネクタ 85">
            <a:extLst>
              <a:ext uri="{FF2B5EF4-FFF2-40B4-BE49-F238E27FC236}">
                <a16:creationId xmlns:a16="http://schemas.microsoft.com/office/drawing/2014/main" id="{1F44959B-879A-4247-9FA4-69D56E4D3C49}"/>
              </a:ext>
            </a:extLst>
          </p:cNvPr>
          <p:cNvCxnSpPr/>
          <p:nvPr/>
        </p:nvCxnSpPr>
        <p:spPr>
          <a:xfrm>
            <a:off x="157163" y="1111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の目利き（工場見学編）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89" name="テキスト ボックス 8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工場見学編</a:t>
            </a:r>
          </a:p>
        </p:txBody>
      </p:sp>
      <p:sp>
        <p:nvSpPr>
          <p:cNvPr id="90" name="テキスト ボックス 8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88"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8</a:t>
            </a:r>
            <a:endParaRPr kumimoji="1" lang="ja-JP" altLang="en-US" dirty="0"/>
          </a:p>
        </p:txBody>
      </p:sp>
      <p:grpSp>
        <p:nvGrpSpPr>
          <p:cNvPr id="91" name="グループ化 90">
            <a:extLst>
              <a:ext uri="{FF2B5EF4-FFF2-40B4-BE49-F238E27FC236}">
                <a16:creationId xmlns:a16="http://schemas.microsoft.com/office/drawing/2014/main" id="{848C5E31-8181-4229-1E4F-C527D1ADDD6B}"/>
              </a:ext>
            </a:extLst>
          </p:cNvPr>
          <p:cNvGrpSpPr/>
          <p:nvPr/>
        </p:nvGrpSpPr>
        <p:grpSpPr>
          <a:xfrm>
            <a:off x="148157" y="1185033"/>
            <a:ext cx="1162051" cy="885825"/>
            <a:chOff x="295274" y="1523999"/>
            <a:chExt cx="1162051" cy="885825"/>
          </a:xfrm>
        </p:grpSpPr>
        <p:sp>
          <p:nvSpPr>
            <p:cNvPr id="92" name="楕円 91">
              <a:extLst>
                <a:ext uri="{FF2B5EF4-FFF2-40B4-BE49-F238E27FC236}">
                  <a16:creationId xmlns:a16="http://schemas.microsoft.com/office/drawing/2014/main" id="{07F0671F-B17A-2560-9A4E-5CEAE26460BD}"/>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4227C3B0-89E5-FAFC-4F26-79ABE2F983BA}"/>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94" name="正方形/長方形 93">
            <a:extLst>
              <a:ext uri="{FF2B5EF4-FFF2-40B4-BE49-F238E27FC236}">
                <a16:creationId xmlns:a16="http://schemas.microsoft.com/office/drawing/2014/main" id="{C8C700D2-C9DE-576F-E14F-57BA70372324}"/>
              </a:ext>
            </a:extLst>
          </p:cNvPr>
          <p:cNvSpPr/>
          <p:nvPr/>
        </p:nvSpPr>
        <p:spPr>
          <a:xfrm>
            <a:off x="1227207" y="133335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在庫の確認</a:t>
            </a:r>
            <a:endParaRPr kumimoji="1" lang="en-US" altLang="ja-JP" sz="1400" b="1">
              <a:solidFill>
                <a:schemeClr val="tx1"/>
              </a:solidFill>
            </a:endParaRPr>
          </a:p>
        </p:txBody>
      </p:sp>
      <p:grpSp>
        <p:nvGrpSpPr>
          <p:cNvPr id="95" name="グループ化 94">
            <a:extLst>
              <a:ext uri="{FF2B5EF4-FFF2-40B4-BE49-F238E27FC236}">
                <a16:creationId xmlns:a16="http://schemas.microsoft.com/office/drawing/2014/main" id="{75613C43-D595-2754-7838-E9C8ED68FC3D}"/>
              </a:ext>
            </a:extLst>
          </p:cNvPr>
          <p:cNvGrpSpPr/>
          <p:nvPr/>
        </p:nvGrpSpPr>
        <p:grpSpPr>
          <a:xfrm>
            <a:off x="123561" y="5355482"/>
            <a:ext cx="1162051" cy="885825"/>
            <a:chOff x="2409824" y="3038474"/>
            <a:chExt cx="1162051" cy="885825"/>
          </a:xfrm>
        </p:grpSpPr>
        <p:sp>
          <p:nvSpPr>
            <p:cNvPr id="96" name="楕円 95">
              <a:extLst>
                <a:ext uri="{FF2B5EF4-FFF2-40B4-BE49-F238E27FC236}">
                  <a16:creationId xmlns:a16="http://schemas.microsoft.com/office/drawing/2014/main" id="{42CBC52E-14DC-C243-530E-613B0ED21F02}"/>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375A7708-E7EE-51EE-66EE-8B1F5B27586F}"/>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98" name="正方形/長方形 97">
            <a:extLst>
              <a:ext uri="{FF2B5EF4-FFF2-40B4-BE49-F238E27FC236}">
                <a16:creationId xmlns:a16="http://schemas.microsoft.com/office/drawing/2014/main" id="{94523152-2B27-90CA-DE88-87EBD6C9FEF9}"/>
              </a:ext>
            </a:extLst>
          </p:cNvPr>
          <p:cNvSpPr/>
          <p:nvPr/>
        </p:nvSpPr>
        <p:spPr>
          <a:xfrm>
            <a:off x="1169359" y="5498069"/>
            <a:ext cx="1993995"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生産現場の確認</a:t>
            </a:r>
            <a:endParaRPr kumimoji="1" lang="en-US" altLang="ja-JP" sz="1400" b="1">
              <a:solidFill>
                <a:schemeClr val="tx1"/>
              </a:solidFill>
            </a:endParaRPr>
          </a:p>
        </p:txBody>
      </p:sp>
      <p:sp>
        <p:nvSpPr>
          <p:cNvPr id="99" name="テキスト ボックス 98">
            <a:extLst>
              <a:ext uri="{FF2B5EF4-FFF2-40B4-BE49-F238E27FC236}">
                <a16:creationId xmlns:a16="http://schemas.microsoft.com/office/drawing/2014/main" id="{16A55EA9-42C0-38FE-D772-6BB3A181D725}"/>
              </a:ext>
            </a:extLst>
          </p:cNvPr>
          <p:cNvSpPr txBox="1"/>
          <p:nvPr/>
        </p:nvSpPr>
        <p:spPr>
          <a:xfrm>
            <a:off x="71677" y="468305"/>
            <a:ext cx="7916158" cy="553998"/>
          </a:xfrm>
          <a:prstGeom prst="rect">
            <a:avLst/>
          </a:prstGeom>
          <a:noFill/>
        </p:spPr>
        <p:txBody>
          <a:bodyPr wrap="square" rtlCol="0">
            <a:spAutoFit/>
          </a:bodyPr>
          <a:lstStyle/>
          <a:p>
            <a:r>
              <a:rPr kumimoji="1" lang="ja-JP" altLang="en-US" sz="1000"/>
              <a:t>工場見学といえば、会社に案内されるまま工場内を見て回る中で、矢継ぎ早に色々な機械の説明を受け、聞きなれない言葉や機械音に圧倒されてしまい、結局何も目利き判断に結びつかなかったというケースも数多くあります。</a:t>
            </a:r>
            <a:endParaRPr kumimoji="1" lang="en-US" altLang="ja-JP" sz="1000"/>
          </a:p>
          <a:p>
            <a:r>
              <a:rPr kumimoji="1" lang="ja-JP" altLang="en-US" sz="1000"/>
              <a:t>ここでは、専門知識が少ない金融機関職員が見学の際に目利きを行う初歩的なポイントを紹介します。</a:t>
            </a:r>
          </a:p>
        </p:txBody>
      </p:sp>
    </p:spTree>
    <p:extLst>
      <p:ext uri="{BB962C8B-B14F-4D97-AF65-F5344CB8AC3E}">
        <p14:creationId xmlns:p14="http://schemas.microsoft.com/office/powerpoint/2010/main" val="32917698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p:nvPr/>
        </p:nvCxnSpPr>
        <p:spPr>
          <a:xfrm>
            <a:off x="147339" y="6554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BBDAD799-EEFA-2E5A-8F09-5E63D37454FB}"/>
              </a:ext>
            </a:extLst>
          </p:cNvPr>
          <p:cNvSpPr txBox="1"/>
          <p:nvPr/>
        </p:nvSpPr>
        <p:spPr>
          <a:xfrm>
            <a:off x="3409955" y="1289315"/>
            <a:ext cx="5834064" cy="707886"/>
          </a:xfrm>
          <a:prstGeom prst="rect">
            <a:avLst/>
          </a:prstGeom>
          <a:noFill/>
        </p:spPr>
        <p:txBody>
          <a:bodyPr wrap="square" rtlCol="0">
            <a:spAutoFit/>
          </a:bodyPr>
          <a:lstStyle/>
          <a:p>
            <a:r>
              <a:rPr kumimoji="1" lang="ja-JP" altLang="en-US" sz="1000">
                <a:latin typeface="+mn-ea"/>
              </a:rPr>
              <a:t>□　１人の工員の作業に注目する</a:t>
            </a:r>
            <a:endParaRPr kumimoji="1" lang="en-US" altLang="ja-JP" sz="1000">
              <a:latin typeface="+mn-ea"/>
            </a:endParaRPr>
          </a:p>
          <a:p>
            <a:r>
              <a:rPr kumimoji="1" lang="ja-JP" altLang="en-US" sz="1000">
                <a:latin typeface="+mn-ea"/>
              </a:rPr>
              <a:t>□　注目した工員の作業を５秒ごとに見る、を</a:t>
            </a:r>
            <a:r>
              <a:rPr kumimoji="1" lang="en-US" altLang="ja-JP" sz="1000">
                <a:latin typeface="+mn-ea"/>
              </a:rPr>
              <a:t>10</a:t>
            </a:r>
            <a:r>
              <a:rPr kumimoji="1" lang="ja-JP" altLang="en-US" sz="1000">
                <a:latin typeface="+mn-ea"/>
              </a:rPr>
              <a:t>回繰り返す</a:t>
            </a:r>
            <a:endParaRPr kumimoji="1" lang="en-US" altLang="ja-JP" sz="1000">
              <a:latin typeface="+mn-ea"/>
            </a:endParaRPr>
          </a:p>
          <a:p>
            <a:r>
              <a:rPr kumimoji="1" lang="ja-JP" altLang="en-US" sz="1000">
                <a:latin typeface="+mn-ea"/>
              </a:rPr>
              <a:t>□　 “直接作業”を行っている回数を数える</a:t>
            </a:r>
            <a:endParaRPr kumimoji="1" lang="en-US" altLang="ja-JP" sz="1000">
              <a:latin typeface="+mn-ea"/>
            </a:endParaRPr>
          </a:p>
          <a:p>
            <a:r>
              <a:rPr kumimoji="1" lang="ja-JP" altLang="en-US" sz="1000">
                <a:latin typeface="+mn-ea"/>
              </a:rPr>
              <a:t>□　おおむね</a:t>
            </a:r>
            <a:r>
              <a:rPr kumimoji="1" lang="en-US" altLang="ja-JP" sz="1000">
                <a:latin typeface="+mn-ea"/>
              </a:rPr>
              <a:t>10</a:t>
            </a:r>
            <a:r>
              <a:rPr kumimoji="1" lang="ja-JP" altLang="en-US" sz="1000">
                <a:latin typeface="+mn-ea"/>
              </a:rPr>
              <a:t>回中６～７回以上“直接作業”に従事していれば、初見としては“</a:t>
            </a:r>
            <a:r>
              <a:rPr kumimoji="1" lang="ja-JP" altLang="en-US" sz="1000" err="1">
                <a:latin typeface="+mn-ea"/>
              </a:rPr>
              <a:t>良し</a:t>
            </a:r>
            <a:r>
              <a:rPr kumimoji="1" lang="ja-JP" altLang="en-US" sz="1000">
                <a:latin typeface="+mn-ea"/>
              </a:rPr>
              <a:t>”とする</a:t>
            </a:r>
            <a:endParaRPr kumimoji="1" lang="en-US" altLang="ja-JP" sz="1000">
              <a:latin typeface="+mn-ea"/>
            </a:endParaRPr>
          </a:p>
        </p:txBody>
      </p:sp>
      <p:sp>
        <p:nvSpPr>
          <p:cNvPr id="2" name="テキスト ボックス 1">
            <a:extLst>
              <a:ext uri="{FF2B5EF4-FFF2-40B4-BE49-F238E27FC236}">
                <a16:creationId xmlns:a16="http://schemas.microsoft.com/office/drawing/2014/main" id="{F6FD2D06-6E95-ADEA-51D7-CBD496E37CB0}"/>
              </a:ext>
            </a:extLst>
          </p:cNvPr>
          <p:cNvSpPr txBox="1"/>
          <p:nvPr/>
        </p:nvSpPr>
        <p:spPr>
          <a:xfrm>
            <a:off x="398250" y="2176300"/>
            <a:ext cx="9274436" cy="1015663"/>
          </a:xfrm>
          <a:prstGeom prst="rect">
            <a:avLst/>
          </a:prstGeom>
          <a:noFill/>
        </p:spPr>
        <p:txBody>
          <a:bodyPr wrap="square" rtlCol="0">
            <a:spAutoFit/>
          </a:bodyPr>
          <a:lstStyle/>
          <a:p>
            <a:r>
              <a:rPr kumimoji="1" lang="ja-JP" altLang="en-US" sz="1000">
                <a:latin typeface="+mn-ea"/>
              </a:rPr>
              <a:t>　工場の生産改善提案は、深い現場知識や経験がないとできません。一方、取引先の工場における生産効率の状況をある程度推し測る方法はあります。　　　洋服の縫製工場であれば、工員がミシンで縫製をしていることが“直接作業”になり、図面を確認したり、モノを探したり、隣の工員と打合せをしたりすることなどは間接作業になります。一般論として、直接作業に従事する時間が長いほど“付加価値”を生み出していることになります。いつ見ても必ず直接作業に従事しているのが理想ではありますが、大手企業の工場のような高度な生産管理や設備投資を行えない中小企業においては、抜き打ち的に特定の作業を</a:t>
            </a:r>
            <a:r>
              <a:rPr kumimoji="1" lang="en-US" altLang="ja-JP" sz="1000">
                <a:latin typeface="+mn-ea"/>
              </a:rPr>
              <a:t>10</a:t>
            </a:r>
            <a:r>
              <a:rPr kumimoji="1" lang="ja-JP" altLang="en-US" sz="1000">
                <a:latin typeface="+mn-ea"/>
              </a:rPr>
              <a:t>回見て、６～７回直接作業に従事していれば、初見としては</a:t>
            </a:r>
            <a:r>
              <a:rPr kumimoji="1" lang="ja-JP" altLang="en-US" sz="1000" err="1">
                <a:latin typeface="+mn-ea"/>
              </a:rPr>
              <a:t>良し</a:t>
            </a:r>
            <a:r>
              <a:rPr kumimoji="1" lang="ja-JP" altLang="en-US" sz="1000">
                <a:latin typeface="+mn-ea"/>
              </a:rPr>
              <a:t>といえます。また、売上不足の工場を見学し、高い割合で直接作業に従事している場合、新規取引先を紹介しても直ちに仕事を受ける余力が見出せない可能性もあり、生産改善等の打ち手に関する方向性の検討に影響する場合もあります。</a:t>
            </a:r>
            <a:endParaRPr kumimoji="1" lang="en-US" altLang="ja-JP" sz="1000">
              <a:latin typeface="+mn-ea"/>
            </a:endParaRPr>
          </a:p>
        </p:txBody>
      </p:sp>
      <p:cxnSp>
        <p:nvCxnSpPr>
          <p:cNvPr id="8" name="直線コネクタ 7">
            <a:extLst>
              <a:ext uri="{FF2B5EF4-FFF2-40B4-BE49-F238E27FC236}">
                <a16:creationId xmlns:a16="http://schemas.microsoft.com/office/drawing/2014/main" id="{B95FADDE-48B0-2999-AA99-42C21C63C9A5}"/>
              </a:ext>
            </a:extLst>
          </p:cNvPr>
          <p:cNvCxnSpPr/>
          <p:nvPr/>
        </p:nvCxnSpPr>
        <p:spPr>
          <a:xfrm>
            <a:off x="171450" y="32478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319F99C-8794-7641-8B51-AEBDC8918697}"/>
              </a:ext>
            </a:extLst>
          </p:cNvPr>
          <p:cNvSpPr txBox="1"/>
          <p:nvPr/>
        </p:nvSpPr>
        <p:spPr>
          <a:xfrm>
            <a:off x="3409955" y="3475880"/>
            <a:ext cx="6309816" cy="707886"/>
          </a:xfrm>
          <a:prstGeom prst="rect">
            <a:avLst/>
          </a:prstGeom>
          <a:noFill/>
        </p:spPr>
        <p:txBody>
          <a:bodyPr wrap="square" rtlCol="0">
            <a:spAutoFit/>
          </a:bodyPr>
          <a:lstStyle/>
          <a:p>
            <a:r>
              <a:rPr kumimoji="1" lang="ja-JP" altLang="en-US" sz="1000">
                <a:latin typeface="+mn-ea"/>
              </a:rPr>
              <a:t>□　工場の資料には日付がたくさんある（作業指示書・伝票・伝言メモ・品質管理報告・機械点検表等）</a:t>
            </a:r>
            <a:endParaRPr kumimoji="1" lang="en-US" altLang="ja-JP" sz="1000">
              <a:latin typeface="+mn-ea"/>
            </a:endParaRPr>
          </a:p>
          <a:p>
            <a:r>
              <a:rPr kumimoji="1" lang="ja-JP" altLang="en-US" sz="1000">
                <a:latin typeface="+mn-ea"/>
              </a:rPr>
              <a:t>□　見学日を中心として、過去・未来にどのくらい日付のバラツキがあるかに着目する</a:t>
            </a:r>
            <a:endParaRPr kumimoji="1" lang="en-US" altLang="ja-JP" sz="1000">
              <a:latin typeface="+mn-ea"/>
            </a:endParaRPr>
          </a:p>
          <a:p>
            <a:r>
              <a:rPr kumimoji="1" lang="ja-JP" altLang="en-US" sz="1000">
                <a:latin typeface="+mn-ea"/>
              </a:rPr>
              <a:t>□　作業指示書や伝票等の印刷物が、手書きで修正されている度合いを見る</a:t>
            </a:r>
            <a:endParaRPr kumimoji="1" lang="en-US" altLang="ja-JP" sz="1000">
              <a:latin typeface="+mn-ea"/>
            </a:endParaRPr>
          </a:p>
          <a:p>
            <a:r>
              <a:rPr kumimoji="1" lang="ja-JP" altLang="en-US" sz="1000">
                <a:latin typeface="+mn-ea"/>
              </a:rPr>
              <a:t>□　材料・製品に添付された紙類、ホワイトボードに貼られている紙類や伝言メモに着目する</a:t>
            </a:r>
            <a:endParaRPr kumimoji="1" lang="en-US" altLang="ja-JP" sz="1000">
              <a:latin typeface="+mn-ea"/>
            </a:endParaRPr>
          </a:p>
        </p:txBody>
      </p:sp>
      <p:sp>
        <p:nvSpPr>
          <p:cNvPr id="10" name="テキスト ボックス 9">
            <a:extLst>
              <a:ext uri="{FF2B5EF4-FFF2-40B4-BE49-F238E27FC236}">
                <a16:creationId xmlns:a16="http://schemas.microsoft.com/office/drawing/2014/main" id="{A4758218-F588-7040-EB70-370554EC260E}"/>
              </a:ext>
            </a:extLst>
          </p:cNvPr>
          <p:cNvSpPr txBox="1"/>
          <p:nvPr/>
        </p:nvSpPr>
        <p:spPr>
          <a:xfrm>
            <a:off x="398250" y="4311364"/>
            <a:ext cx="9251073" cy="707886"/>
          </a:xfrm>
          <a:prstGeom prst="rect">
            <a:avLst/>
          </a:prstGeom>
          <a:noFill/>
        </p:spPr>
        <p:txBody>
          <a:bodyPr wrap="square" rtlCol="0">
            <a:spAutoFit/>
          </a:bodyPr>
          <a:lstStyle/>
          <a:p>
            <a:r>
              <a:rPr kumimoji="1" lang="ja-JP" altLang="en-US" sz="1000">
                <a:latin typeface="+mn-ea"/>
              </a:rPr>
              <a:t>　工場見学の初心者の方は、工場内に点在する“日付”と“手書き修正”に注目しましょう。例えば見学日が５月</a:t>
            </a:r>
            <a:r>
              <a:rPr kumimoji="1" lang="en-US" altLang="ja-JP" sz="1000">
                <a:latin typeface="+mn-ea"/>
              </a:rPr>
              <a:t>15</a:t>
            </a:r>
            <a:r>
              <a:rPr kumimoji="1" lang="ja-JP" altLang="en-US" sz="1000">
                <a:latin typeface="+mn-ea"/>
              </a:rPr>
              <a:t>日であるとして、加工前の材料や出荷前の製品に添付された伝票の納期が前週や４月のものが多い場合は、生産の遅れが頻発しているかもしれません。逆に、納期が７月や８月の製品の加工をしている場合、生産に相当な日数を要するものでないのであれば、足元の受注が少ないために、かなり先の仕事をしている可能性もあります。また機械点検表の点検サイクルからは設備保守能力を、引継ぎの伝言メモが昨日のものなのか１ヶ月前から放置されているのかで情報共有・管理のレベルを、ある程度類推できます。</a:t>
            </a:r>
            <a:endParaRPr kumimoji="1" lang="en-US" altLang="ja-JP" sz="1000">
              <a:latin typeface="+mn-ea"/>
            </a:endParaRPr>
          </a:p>
        </p:txBody>
      </p:sp>
      <p:sp>
        <p:nvSpPr>
          <p:cNvPr id="11" name="テキスト ボックス 10">
            <a:extLst>
              <a:ext uri="{FF2B5EF4-FFF2-40B4-BE49-F238E27FC236}">
                <a16:creationId xmlns:a16="http://schemas.microsoft.com/office/drawing/2014/main" id="{A07683D8-DFDB-69B5-310A-0A6ACF62CD70}"/>
              </a:ext>
            </a:extLst>
          </p:cNvPr>
          <p:cNvSpPr txBox="1"/>
          <p:nvPr/>
        </p:nvSpPr>
        <p:spPr>
          <a:xfrm>
            <a:off x="398250" y="4980933"/>
            <a:ext cx="9251073" cy="553998"/>
          </a:xfrm>
          <a:prstGeom prst="rect">
            <a:avLst/>
          </a:prstGeom>
          <a:noFill/>
        </p:spPr>
        <p:txBody>
          <a:bodyPr wrap="square" rtlCol="0">
            <a:spAutoFit/>
          </a:bodyPr>
          <a:lstStyle/>
          <a:p>
            <a:r>
              <a:rPr kumimoji="1" lang="ja-JP" altLang="en-US" sz="1000">
                <a:latin typeface="+mn-ea"/>
              </a:rPr>
              <a:t>　また、工場にある様々な印刷物は手書きの修正がされていることがあります。日付・寸法・材質・数量等にどの程度“手書き”で修正が加えられているかに　着目してみましょう。修正が多発している場合、発注元に振り回されて作業予定や生産計画が頻繁に変更することになっていたり、社内の情報伝達に問題があったりするのがわかるかもしれません。一方、直前の生産変更や特急注文にも柔軟に対応する能力を、発注元から評価されている可能性もあります。</a:t>
            </a:r>
            <a:endParaRPr kumimoji="1" lang="en-US" altLang="ja-JP" sz="1000">
              <a:latin typeface="+mn-ea"/>
            </a:endParaRPr>
          </a:p>
        </p:txBody>
      </p:sp>
      <p:cxnSp>
        <p:nvCxnSpPr>
          <p:cNvPr id="12" name="直線コネクタ 11">
            <a:extLst>
              <a:ext uri="{FF2B5EF4-FFF2-40B4-BE49-F238E27FC236}">
                <a16:creationId xmlns:a16="http://schemas.microsoft.com/office/drawing/2014/main" id="{054197C9-E21B-99DA-1BD8-247B5B476BD1}"/>
              </a:ext>
            </a:extLst>
          </p:cNvPr>
          <p:cNvCxnSpPr/>
          <p:nvPr/>
        </p:nvCxnSpPr>
        <p:spPr>
          <a:xfrm>
            <a:off x="194813" y="56271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D3BE03E1-E036-ED3B-B227-1FD3550F3528}"/>
              </a:ext>
            </a:extLst>
          </p:cNvPr>
          <p:cNvGrpSpPr/>
          <p:nvPr/>
        </p:nvGrpSpPr>
        <p:grpSpPr>
          <a:xfrm>
            <a:off x="110841" y="5706083"/>
            <a:ext cx="1352199" cy="769203"/>
            <a:chOff x="87177" y="5474772"/>
            <a:chExt cx="1578543" cy="1114592"/>
          </a:xfrm>
        </p:grpSpPr>
        <p:sp>
          <p:nvSpPr>
            <p:cNvPr id="16" name="テキスト ボックス 15">
              <a:extLst>
                <a:ext uri="{FF2B5EF4-FFF2-40B4-BE49-F238E27FC236}">
                  <a16:creationId xmlns:a16="http://schemas.microsoft.com/office/drawing/2014/main" id="{65F51C68-F159-99D9-186C-82E80866FE33}"/>
                </a:ext>
              </a:extLst>
            </p:cNvPr>
            <p:cNvSpPr txBox="1"/>
            <p:nvPr/>
          </p:nvSpPr>
          <p:spPr>
            <a:xfrm>
              <a:off x="87177" y="5505175"/>
              <a:ext cx="1578543" cy="828836"/>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決算書</a:t>
              </a:r>
              <a:endParaRPr kumimoji="1" lang="en-US" altLang="ja-JP" sz="32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と</a:t>
              </a:r>
              <a:r>
                <a:rPr kumimoji="1" lang="ja-JP" altLang="en-US">
                  <a:latin typeface="HG創英角ｺﾞｼｯｸUB" panose="020B0909000000000000" pitchFamily="49" charset="-128"/>
                  <a:ea typeface="HG創英角ｺﾞｼｯｸUB" panose="020B0909000000000000" pitchFamily="49" charset="-128"/>
                </a:rPr>
                <a:t>工場</a:t>
              </a:r>
              <a:endParaRPr kumimoji="1" lang="en-US" altLang="ja-JP">
                <a:latin typeface="HG創英角ｺﾞｼｯｸUB" panose="020B0909000000000000" pitchFamily="49" charset="-128"/>
                <a:ea typeface="HG創英角ｺﾞｼｯｸUB" panose="020B0909000000000000" pitchFamily="49" charset="-128"/>
              </a:endParaRPr>
            </a:p>
          </p:txBody>
        </p:sp>
        <p:sp>
          <p:nvSpPr>
            <p:cNvPr id="15" name="四角形: 角を丸くする 14">
              <a:extLst>
                <a:ext uri="{FF2B5EF4-FFF2-40B4-BE49-F238E27FC236}">
                  <a16:creationId xmlns:a16="http://schemas.microsoft.com/office/drawing/2014/main" id="{607AEC31-EF9A-DDF9-E84E-FAB841EE2A51}"/>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0A5647BE-BB79-3807-031D-D4BBD1D87130}"/>
              </a:ext>
            </a:extLst>
          </p:cNvPr>
          <p:cNvSpPr txBox="1"/>
          <p:nvPr/>
        </p:nvSpPr>
        <p:spPr>
          <a:xfrm>
            <a:off x="1429717" y="5676637"/>
            <a:ext cx="2772743" cy="1015663"/>
          </a:xfrm>
          <a:prstGeom prst="rect">
            <a:avLst/>
          </a:prstGeom>
          <a:noFill/>
        </p:spPr>
        <p:txBody>
          <a:bodyPr wrap="square" rtlCol="0">
            <a:spAutoFit/>
          </a:bodyPr>
          <a:lstStyle/>
          <a:p>
            <a:r>
              <a:rPr kumimoji="1" lang="ja-JP" altLang="en-US" sz="1000" spc="-50">
                <a:latin typeface="+mn-ea"/>
              </a:rPr>
              <a:t>事前の決算分析は大切なプロセスではあり</a:t>
            </a:r>
            <a:endParaRPr kumimoji="1" lang="en-US" altLang="ja-JP" sz="1000" spc="-50">
              <a:latin typeface="+mn-ea"/>
            </a:endParaRPr>
          </a:p>
          <a:p>
            <a:r>
              <a:rPr kumimoji="1" lang="ja-JP" altLang="en-US" sz="1000" spc="-50">
                <a:latin typeface="+mn-ea"/>
              </a:rPr>
              <a:t>ますが、財務分析で先入観を持ってしまい、</a:t>
            </a:r>
            <a:endParaRPr kumimoji="1" lang="en-US" altLang="ja-JP" sz="1000" spc="-50">
              <a:latin typeface="+mn-ea"/>
            </a:endParaRPr>
          </a:p>
          <a:p>
            <a:r>
              <a:rPr kumimoji="1" lang="ja-JP" altLang="en-US" sz="1000" spc="-50">
                <a:latin typeface="+mn-ea"/>
              </a:rPr>
              <a:t>時として現場で得られる情報から目利きする</a:t>
            </a:r>
            <a:endParaRPr kumimoji="1" lang="en-US" altLang="ja-JP" sz="1000" spc="-50">
              <a:latin typeface="+mn-ea"/>
            </a:endParaRPr>
          </a:p>
          <a:p>
            <a:r>
              <a:rPr kumimoji="1" lang="ja-JP" altLang="en-US" sz="1000" spc="-50">
                <a:latin typeface="+mn-ea"/>
              </a:rPr>
              <a:t>ことを阻害する場合もあります。定量面と</a:t>
            </a:r>
            <a:endParaRPr kumimoji="1" lang="en-US" altLang="ja-JP" sz="1000" spc="-50">
              <a:latin typeface="+mn-ea"/>
            </a:endParaRPr>
          </a:p>
          <a:p>
            <a:r>
              <a:rPr kumimoji="1" lang="ja-JP" altLang="en-US" sz="1000" spc="-50">
                <a:latin typeface="+mn-ea"/>
              </a:rPr>
              <a:t>定性面の目利きのバランスに注意して下さい</a:t>
            </a:r>
            <a:endParaRPr kumimoji="1" lang="en-US" altLang="ja-JP" sz="1000" spc="-50">
              <a:latin typeface="+mn-ea"/>
            </a:endParaRPr>
          </a:p>
          <a:p>
            <a:endParaRPr kumimoji="1" lang="en-US" altLang="ja-JP" sz="1000" spc="-50">
              <a:latin typeface="+mn-ea"/>
            </a:endParaRPr>
          </a:p>
        </p:txBody>
      </p:sp>
      <p:grpSp>
        <p:nvGrpSpPr>
          <p:cNvPr id="27" name="グループ化 26">
            <a:extLst>
              <a:ext uri="{FF2B5EF4-FFF2-40B4-BE49-F238E27FC236}">
                <a16:creationId xmlns:a16="http://schemas.microsoft.com/office/drawing/2014/main" id="{29857BB5-187C-1E30-4C71-186EA5A706C5}"/>
              </a:ext>
            </a:extLst>
          </p:cNvPr>
          <p:cNvGrpSpPr/>
          <p:nvPr/>
        </p:nvGrpSpPr>
        <p:grpSpPr>
          <a:xfrm>
            <a:off x="3607026" y="5776448"/>
            <a:ext cx="2268179" cy="647878"/>
            <a:chOff x="3628356" y="5783082"/>
            <a:chExt cx="2268179" cy="647878"/>
          </a:xfrm>
        </p:grpSpPr>
        <p:sp>
          <p:nvSpPr>
            <p:cNvPr id="21" name="テキスト ボックス 20">
              <a:extLst>
                <a:ext uri="{FF2B5EF4-FFF2-40B4-BE49-F238E27FC236}">
                  <a16:creationId xmlns:a16="http://schemas.microsoft.com/office/drawing/2014/main" id="{8B167508-1626-4241-8785-4E701C0F2C36}"/>
                </a:ext>
              </a:extLst>
            </p:cNvPr>
            <p:cNvSpPr txBox="1"/>
            <p:nvPr/>
          </p:nvSpPr>
          <p:spPr>
            <a:xfrm>
              <a:off x="3628356" y="6061628"/>
              <a:ext cx="2268179"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煩雑な工場</a:t>
              </a:r>
              <a:endParaRPr kumimoji="1" lang="en-US" altLang="ja-JP">
                <a:latin typeface="HG創英角ｺﾞｼｯｸUB" panose="020B0909000000000000" pitchFamily="49" charset="-128"/>
                <a:ea typeface="HG創英角ｺﾞｼｯｸUB" panose="020B0909000000000000" pitchFamily="49" charset="-128"/>
              </a:endParaRPr>
            </a:p>
          </p:txBody>
        </p:sp>
        <p:sp>
          <p:nvSpPr>
            <p:cNvPr id="22" name="テキスト ボックス 21">
              <a:extLst>
                <a:ext uri="{FF2B5EF4-FFF2-40B4-BE49-F238E27FC236}">
                  <a16:creationId xmlns:a16="http://schemas.microsoft.com/office/drawing/2014/main" id="{5779F120-167C-BC8E-4613-7BB294EFE4F6}"/>
                </a:ext>
              </a:extLst>
            </p:cNvPr>
            <p:cNvSpPr txBox="1"/>
            <p:nvPr/>
          </p:nvSpPr>
          <p:spPr>
            <a:xfrm>
              <a:off x="3747907" y="5783082"/>
              <a:ext cx="2029076" cy="307777"/>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注意すべき例</a:t>
              </a:r>
            </a:p>
          </p:txBody>
        </p:sp>
        <p:cxnSp>
          <p:nvCxnSpPr>
            <p:cNvPr id="23" name="直線コネクタ 22">
              <a:extLst>
                <a:ext uri="{FF2B5EF4-FFF2-40B4-BE49-F238E27FC236}">
                  <a16:creationId xmlns:a16="http://schemas.microsoft.com/office/drawing/2014/main" id="{09406FEC-1811-E9B5-0CB7-A0D7D15EEC3C}"/>
                </a:ext>
              </a:extLst>
            </p:cNvPr>
            <p:cNvCxnSpPr>
              <a:cxnSpLocks/>
            </p:cNvCxnSpPr>
            <p:nvPr/>
          </p:nvCxnSpPr>
          <p:spPr>
            <a:xfrm>
              <a:off x="4171030" y="6075414"/>
              <a:ext cx="1169417" cy="0"/>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4563149C-7B73-2998-3184-15BA48C1BDDA}"/>
              </a:ext>
            </a:extLst>
          </p:cNvPr>
          <p:cNvGrpSpPr/>
          <p:nvPr/>
        </p:nvGrpSpPr>
        <p:grpSpPr>
          <a:xfrm>
            <a:off x="5451229" y="5715609"/>
            <a:ext cx="1384163" cy="261610"/>
            <a:chOff x="312014" y="3157452"/>
            <a:chExt cx="1384163" cy="261610"/>
          </a:xfrm>
        </p:grpSpPr>
        <p:sp>
          <p:nvSpPr>
            <p:cNvPr id="29" name="テキスト ボックス 28">
              <a:extLst>
                <a:ext uri="{FF2B5EF4-FFF2-40B4-BE49-F238E27FC236}">
                  <a16:creationId xmlns:a16="http://schemas.microsoft.com/office/drawing/2014/main" id="{70D7E83C-9102-D92C-07CB-5FF50876CA25}"/>
                </a:ext>
              </a:extLst>
            </p:cNvPr>
            <p:cNvSpPr txBox="1"/>
            <p:nvPr/>
          </p:nvSpPr>
          <p:spPr>
            <a:xfrm>
              <a:off x="312014" y="3157452"/>
              <a:ext cx="1384163" cy="261610"/>
            </a:xfrm>
            <a:prstGeom prst="rect">
              <a:avLst/>
            </a:prstGeom>
            <a:noFill/>
          </p:spPr>
          <p:txBody>
            <a:bodyPr wrap="square" rtlCol="0">
              <a:spAutoFit/>
            </a:bodyPr>
            <a:lstStyle/>
            <a:p>
              <a:r>
                <a:rPr kumimoji="1" lang="ja-JP" altLang="en-US" sz="1100">
                  <a:latin typeface="HG創英角ｺﾞｼｯｸUB" panose="020B0909000000000000" pitchFamily="49" charset="-128"/>
                  <a:ea typeface="HG創英角ｺﾞｼｯｸUB" panose="020B0909000000000000" pitchFamily="49" charset="-128"/>
                </a:rPr>
                <a:t>決算が良い</a:t>
              </a:r>
            </a:p>
          </p:txBody>
        </p:sp>
        <p:cxnSp>
          <p:nvCxnSpPr>
            <p:cNvPr id="31" name="直線コネクタ 30">
              <a:extLst>
                <a:ext uri="{FF2B5EF4-FFF2-40B4-BE49-F238E27FC236}">
                  <a16:creationId xmlns:a16="http://schemas.microsoft.com/office/drawing/2014/main" id="{48F86FD6-DC11-3C00-6F96-FD27E09E3359}"/>
                </a:ext>
              </a:extLst>
            </p:cNvPr>
            <p:cNvCxnSpPr>
              <a:cxnSpLocks/>
            </p:cNvCxnSpPr>
            <p:nvPr/>
          </p:nvCxnSpPr>
          <p:spPr>
            <a:xfrm>
              <a:off x="394683" y="3409437"/>
              <a:ext cx="721974" cy="0"/>
            </a:xfrm>
            <a:prstGeom prst="line">
              <a:avLst/>
            </a:prstGeom>
            <a:ln w="47625">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3B0D367F-E1C4-4C9D-2BA9-A31392DB97A4}"/>
              </a:ext>
            </a:extLst>
          </p:cNvPr>
          <p:cNvGrpSpPr/>
          <p:nvPr/>
        </p:nvGrpSpPr>
        <p:grpSpPr>
          <a:xfrm>
            <a:off x="5451228" y="6113827"/>
            <a:ext cx="1384163" cy="261610"/>
            <a:chOff x="312014" y="3157452"/>
            <a:chExt cx="1384163" cy="261610"/>
          </a:xfrm>
        </p:grpSpPr>
        <p:sp>
          <p:nvSpPr>
            <p:cNvPr id="37" name="テキスト ボックス 36">
              <a:extLst>
                <a:ext uri="{FF2B5EF4-FFF2-40B4-BE49-F238E27FC236}">
                  <a16:creationId xmlns:a16="http://schemas.microsoft.com/office/drawing/2014/main" id="{FA068AA9-AFAE-8626-34F6-3888A53C623B}"/>
                </a:ext>
              </a:extLst>
            </p:cNvPr>
            <p:cNvSpPr txBox="1"/>
            <p:nvPr/>
          </p:nvSpPr>
          <p:spPr>
            <a:xfrm>
              <a:off x="312014" y="3157452"/>
              <a:ext cx="1384163" cy="261610"/>
            </a:xfrm>
            <a:prstGeom prst="rect">
              <a:avLst/>
            </a:prstGeom>
            <a:noFill/>
          </p:spPr>
          <p:txBody>
            <a:bodyPr wrap="square" rtlCol="0">
              <a:spAutoFit/>
            </a:bodyPr>
            <a:lstStyle/>
            <a:p>
              <a:r>
                <a:rPr kumimoji="1" lang="ja-JP" altLang="en-US" sz="1100">
                  <a:latin typeface="HG創英角ｺﾞｼｯｸUB" panose="020B0909000000000000" pitchFamily="49" charset="-128"/>
                  <a:ea typeface="HG創英角ｺﾞｼｯｸUB" panose="020B0909000000000000" pitchFamily="49" charset="-128"/>
                </a:rPr>
                <a:t>決算が悪い</a:t>
              </a:r>
            </a:p>
          </p:txBody>
        </p:sp>
        <p:cxnSp>
          <p:nvCxnSpPr>
            <p:cNvPr id="40" name="直線コネクタ 39">
              <a:extLst>
                <a:ext uri="{FF2B5EF4-FFF2-40B4-BE49-F238E27FC236}">
                  <a16:creationId xmlns:a16="http://schemas.microsoft.com/office/drawing/2014/main" id="{24D34005-B886-DF24-7BD5-8546221B31FD}"/>
                </a:ext>
              </a:extLst>
            </p:cNvPr>
            <p:cNvCxnSpPr>
              <a:cxnSpLocks/>
            </p:cNvCxnSpPr>
            <p:nvPr/>
          </p:nvCxnSpPr>
          <p:spPr>
            <a:xfrm>
              <a:off x="394683" y="3409437"/>
              <a:ext cx="721974" cy="0"/>
            </a:xfrm>
            <a:prstGeom prst="line">
              <a:avLst/>
            </a:prstGeom>
            <a:ln w="4762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56" name="テキスト ボックス 55">
            <a:extLst>
              <a:ext uri="{FF2B5EF4-FFF2-40B4-BE49-F238E27FC236}">
                <a16:creationId xmlns:a16="http://schemas.microsoft.com/office/drawing/2014/main" id="{FDA4AC96-9337-23E0-C7E5-BBA618A35ED8}"/>
              </a:ext>
            </a:extLst>
          </p:cNvPr>
          <p:cNvSpPr txBox="1"/>
          <p:nvPr/>
        </p:nvSpPr>
        <p:spPr>
          <a:xfrm>
            <a:off x="6344960" y="5715249"/>
            <a:ext cx="3424689" cy="553998"/>
          </a:xfrm>
          <a:prstGeom prst="rect">
            <a:avLst/>
          </a:prstGeom>
          <a:noFill/>
        </p:spPr>
        <p:txBody>
          <a:bodyPr wrap="square" rtlCol="0">
            <a:spAutoFit/>
          </a:bodyPr>
          <a:lstStyle/>
          <a:p>
            <a:r>
              <a:rPr kumimoji="1" lang="ja-JP" altLang="en-US" sz="1000">
                <a:latin typeface="+mn-ea"/>
              </a:rPr>
              <a:t>□　整然としていない状態を、 “活気がある”と捉える</a:t>
            </a:r>
            <a:endParaRPr kumimoji="1" lang="en-US" altLang="ja-JP" sz="1000">
              <a:latin typeface="+mn-ea"/>
            </a:endParaRPr>
          </a:p>
          <a:p>
            <a:r>
              <a:rPr kumimoji="1" lang="ja-JP" altLang="en-US" sz="1000">
                <a:latin typeface="+mn-ea"/>
              </a:rPr>
              <a:t>□　ロスや規格外品の多さが、“忙しさ”に見える</a:t>
            </a:r>
            <a:endParaRPr kumimoji="1" lang="en-US" altLang="ja-JP" sz="1000">
              <a:latin typeface="+mn-ea"/>
            </a:endParaRPr>
          </a:p>
          <a:p>
            <a:endParaRPr kumimoji="1" lang="ja-JP" altLang="en-US" sz="1000">
              <a:latin typeface="+mn-ea"/>
            </a:endParaRPr>
          </a:p>
        </p:txBody>
      </p:sp>
      <p:sp>
        <p:nvSpPr>
          <p:cNvPr id="57" name="テキスト ボックス 56">
            <a:extLst>
              <a:ext uri="{FF2B5EF4-FFF2-40B4-BE49-F238E27FC236}">
                <a16:creationId xmlns:a16="http://schemas.microsoft.com/office/drawing/2014/main" id="{BE390E53-E23F-1E36-B55E-45BB393F1F6D}"/>
              </a:ext>
            </a:extLst>
          </p:cNvPr>
          <p:cNvSpPr txBox="1"/>
          <p:nvPr/>
        </p:nvSpPr>
        <p:spPr>
          <a:xfrm>
            <a:off x="6344960" y="6131634"/>
            <a:ext cx="3367167" cy="400110"/>
          </a:xfrm>
          <a:prstGeom prst="rect">
            <a:avLst/>
          </a:prstGeom>
          <a:noFill/>
        </p:spPr>
        <p:txBody>
          <a:bodyPr wrap="square" rtlCol="0">
            <a:spAutoFit/>
          </a:bodyPr>
          <a:lstStyle/>
          <a:p>
            <a:r>
              <a:rPr kumimoji="1" lang="ja-JP" altLang="en-US" sz="1000">
                <a:latin typeface="+mn-ea"/>
              </a:rPr>
              <a:t>□　整然としている状態を、“受注不足”と捉える</a:t>
            </a:r>
            <a:endParaRPr kumimoji="1" lang="en-US" altLang="ja-JP" sz="1000">
              <a:latin typeface="+mn-ea"/>
            </a:endParaRPr>
          </a:p>
          <a:p>
            <a:r>
              <a:rPr kumimoji="1" lang="ja-JP" altLang="en-US" sz="1000">
                <a:latin typeface="+mn-ea"/>
              </a:rPr>
              <a:t>□　“忙しさ”の様子が、非効率な生産現場に見える</a:t>
            </a:r>
            <a:endParaRPr kumimoji="1" lang="en-US" altLang="ja-JP" sz="1000">
              <a:latin typeface="+mn-ea"/>
            </a:endParaRPr>
          </a:p>
        </p:txBody>
      </p:sp>
      <p:sp>
        <p:nvSpPr>
          <p:cNvPr id="43" name="テキスト ボックス 42">
            <a:extLst>
              <a:ext uri="{FF2B5EF4-FFF2-40B4-BE49-F238E27FC236}">
                <a16:creationId xmlns:a16="http://schemas.microsoft.com/office/drawing/2014/main" id="{16A55EA9-42C0-38FE-D772-6BB3A181D725}"/>
              </a:ext>
            </a:extLst>
          </p:cNvPr>
          <p:cNvSpPr txBox="1"/>
          <p:nvPr/>
        </p:nvSpPr>
        <p:spPr>
          <a:xfrm>
            <a:off x="71677" y="468305"/>
            <a:ext cx="7916158" cy="553998"/>
          </a:xfrm>
          <a:prstGeom prst="rect">
            <a:avLst/>
          </a:prstGeom>
          <a:noFill/>
        </p:spPr>
        <p:txBody>
          <a:bodyPr wrap="square" rtlCol="0">
            <a:spAutoFit/>
          </a:bodyPr>
          <a:lstStyle/>
          <a:p>
            <a:r>
              <a:rPr kumimoji="1" lang="ja-JP" altLang="en-US" sz="1000"/>
              <a:t>工場見学といえば、会社に案内されるまま工場内を見て回る中で、矢継ぎ早に色々な機械の説明を受け、聞きなれない言葉や機械音に圧倒されてしまい、結局何も目利き判断に結びつかなかったというケースも多々あります。</a:t>
            </a:r>
            <a:endParaRPr kumimoji="1" lang="en-US" altLang="ja-JP" sz="1000"/>
          </a:p>
          <a:p>
            <a:r>
              <a:rPr kumimoji="1" lang="ja-JP" altLang="en-US" sz="1000"/>
              <a:t>ここでは、専門知識が少ない金融機関職員が見学の際に目利きを行う初歩的なポイントを紹介します。</a:t>
            </a:r>
          </a:p>
        </p:txBody>
      </p:sp>
      <p:cxnSp>
        <p:nvCxnSpPr>
          <p:cNvPr id="44" name="直線コネクタ 43">
            <a:extLst>
              <a:ext uri="{FF2B5EF4-FFF2-40B4-BE49-F238E27FC236}">
                <a16:creationId xmlns:a16="http://schemas.microsoft.com/office/drawing/2014/main" id="{1F44959B-879A-4247-9FA4-69D56E4D3C49}"/>
              </a:ext>
            </a:extLst>
          </p:cNvPr>
          <p:cNvCxnSpPr/>
          <p:nvPr/>
        </p:nvCxnSpPr>
        <p:spPr>
          <a:xfrm>
            <a:off x="157163" y="1111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の目利き（工場見学編）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工場見学編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42"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9</a:t>
            </a:r>
            <a:endParaRPr kumimoji="1" lang="ja-JP" altLang="en-US" dirty="0"/>
          </a:p>
        </p:txBody>
      </p:sp>
      <p:sp>
        <p:nvSpPr>
          <p:cNvPr id="46" name="正方形/長方形 45">
            <a:extLst>
              <a:ext uri="{FF2B5EF4-FFF2-40B4-BE49-F238E27FC236}">
                <a16:creationId xmlns:a16="http://schemas.microsoft.com/office/drawing/2014/main" id="{79A0F453-679B-6703-9495-D50AA9B5D6DB}"/>
              </a:ext>
            </a:extLst>
          </p:cNvPr>
          <p:cNvSpPr/>
          <p:nvPr/>
        </p:nvSpPr>
        <p:spPr>
          <a:xfrm>
            <a:off x="1268263" y="3531053"/>
            <a:ext cx="2012503"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日付と修正</a:t>
            </a:r>
            <a:endParaRPr kumimoji="1" lang="en-US" altLang="ja-JP" sz="1400" b="1">
              <a:solidFill>
                <a:schemeClr val="tx1"/>
              </a:solidFill>
            </a:endParaRPr>
          </a:p>
          <a:p>
            <a:pPr algn="ctr"/>
            <a:r>
              <a:rPr kumimoji="1" lang="ja-JP" altLang="en-US" sz="1400" b="1">
                <a:solidFill>
                  <a:schemeClr val="tx1"/>
                </a:solidFill>
              </a:rPr>
              <a:t>に注目する</a:t>
            </a:r>
            <a:endParaRPr kumimoji="1" lang="en-US" altLang="ja-JP" sz="1400" b="1">
              <a:solidFill>
                <a:schemeClr val="tx1"/>
              </a:solidFill>
            </a:endParaRPr>
          </a:p>
        </p:txBody>
      </p:sp>
      <p:grpSp>
        <p:nvGrpSpPr>
          <p:cNvPr id="50" name="グループ化 49">
            <a:extLst>
              <a:ext uri="{FF2B5EF4-FFF2-40B4-BE49-F238E27FC236}">
                <a16:creationId xmlns:a16="http://schemas.microsoft.com/office/drawing/2014/main" id="{7BD0A162-B2BE-8095-C7B0-CBD42FFDAC95}"/>
              </a:ext>
            </a:extLst>
          </p:cNvPr>
          <p:cNvGrpSpPr/>
          <p:nvPr/>
        </p:nvGrpSpPr>
        <p:grpSpPr>
          <a:xfrm>
            <a:off x="201462" y="3373573"/>
            <a:ext cx="1162051" cy="885825"/>
            <a:chOff x="2409824" y="3038474"/>
            <a:chExt cx="1162051" cy="885825"/>
          </a:xfrm>
          <a:noFill/>
        </p:grpSpPr>
        <p:sp>
          <p:nvSpPr>
            <p:cNvPr id="51" name="楕円 50">
              <a:extLst>
                <a:ext uri="{FF2B5EF4-FFF2-40B4-BE49-F238E27FC236}">
                  <a16:creationId xmlns:a16="http://schemas.microsoft.com/office/drawing/2014/main" id="{173D2585-EBBF-0A56-3BA9-653E5A7D6CA2}"/>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19FE1ECB-F106-4042-4CA1-F13C5C2D9120}"/>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54" name="正方形/長方形 53">
            <a:extLst>
              <a:ext uri="{FF2B5EF4-FFF2-40B4-BE49-F238E27FC236}">
                <a16:creationId xmlns:a16="http://schemas.microsoft.com/office/drawing/2014/main" id="{E81F666F-DEEE-7CE4-F76F-F1D02ED79FCC}"/>
              </a:ext>
            </a:extLst>
          </p:cNvPr>
          <p:cNvSpPr/>
          <p:nvPr/>
        </p:nvSpPr>
        <p:spPr>
          <a:xfrm>
            <a:off x="1272329" y="1350926"/>
            <a:ext cx="2011198"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５秒</a:t>
            </a:r>
            <a:r>
              <a:rPr kumimoji="1" lang="en-US" altLang="ja-JP" sz="1400" b="1">
                <a:solidFill>
                  <a:schemeClr val="tx1"/>
                </a:solidFill>
              </a:rPr>
              <a:t>×10</a:t>
            </a:r>
            <a:r>
              <a:rPr kumimoji="1" lang="ja-JP" altLang="en-US" sz="1400" b="1">
                <a:solidFill>
                  <a:schemeClr val="tx1"/>
                </a:solidFill>
              </a:rPr>
              <a:t>回診断</a:t>
            </a:r>
            <a:endParaRPr kumimoji="1" lang="en-US" altLang="ja-JP" sz="1400" b="1">
              <a:solidFill>
                <a:schemeClr val="tx1"/>
              </a:solidFill>
            </a:endParaRPr>
          </a:p>
        </p:txBody>
      </p:sp>
      <p:sp>
        <p:nvSpPr>
          <p:cNvPr id="60" name="楕円 59">
            <a:extLst>
              <a:ext uri="{FF2B5EF4-FFF2-40B4-BE49-F238E27FC236}">
                <a16:creationId xmlns:a16="http://schemas.microsoft.com/office/drawing/2014/main" id="{14798D23-64F0-4206-91F8-7BCFF12F20FF}"/>
              </a:ext>
            </a:extLst>
          </p:cNvPr>
          <p:cNvSpPr/>
          <p:nvPr/>
        </p:nvSpPr>
        <p:spPr>
          <a:xfrm>
            <a:off x="195519" y="1226500"/>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06187633-0999-42C9-8343-C43517CE6892}"/>
              </a:ext>
            </a:extLst>
          </p:cNvPr>
          <p:cNvSpPr txBox="1"/>
          <p:nvPr/>
        </p:nvSpPr>
        <p:spPr>
          <a:xfrm>
            <a:off x="271720" y="1374821"/>
            <a:ext cx="1085850" cy="646331"/>
          </a:xfrm>
          <a:prstGeom prst="rect">
            <a:avLst/>
          </a:prstGeom>
          <a:no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spTree>
    <p:extLst>
      <p:ext uri="{BB962C8B-B14F-4D97-AF65-F5344CB8AC3E}">
        <p14:creationId xmlns:p14="http://schemas.microsoft.com/office/powerpoint/2010/main" val="31883225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p:nvPr/>
        </p:nvCxnSpPr>
        <p:spPr>
          <a:xfrm>
            <a:off x="160039" y="66435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54197C9-E21B-99DA-1BD8-247B5B476BD1}"/>
              </a:ext>
            </a:extLst>
          </p:cNvPr>
          <p:cNvCxnSpPr/>
          <p:nvPr/>
        </p:nvCxnSpPr>
        <p:spPr>
          <a:xfrm>
            <a:off x="211846" y="553700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29857BB5-187C-1E30-4C71-186EA5A706C5}"/>
              </a:ext>
            </a:extLst>
          </p:cNvPr>
          <p:cNvGrpSpPr/>
          <p:nvPr/>
        </p:nvGrpSpPr>
        <p:grpSpPr>
          <a:xfrm>
            <a:off x="3675336" y="5643012"/>
            <a:ext cx="2268179" cy="830641"/>
            <a:chOff x="3628356" y="5754207"/>
            <a:chExt cx="2268179" cy="830641"/>
          </a:xfrm>
        </p:grpSpPr>
        <p:sp>
          <p:nvSpPr>
            <p:cNvPr id="21" name="テキスト ボックス 20">
              <a:extLst>
                <a:ext uri="{FF2B5EF4-FFF2-40B4-BE49-F238E27FC236}">
                  <a16:creationId xmlns:a16="http://schemas.microsoft.com/office/drawing/2014/main" id="{8B167508-1626-4241-8785-4E701C0F2C36}"/>
                </a:ext>
              </a:extLst>
            </p:cNvPr>
            <p:cNvSpPr txBox="1"/>
            <p:nvPr/>
          </p:nvSpPr>
          <p:spPr>
            <a:xfrm>
              <a:off x="3628356" y="6061628"/>
              <a:ext cx="2268179"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音</a:t>
              </a:r>
              <a:r>
                <a:rPr kumimoji="1" lang="ja-JP" altLang="en-US" sz="1400">
                  <a:latin typeface="HG創英角ｺﾞｼｯｸUB" panose="020B0909000000000000" pitchFamily="49" charset="-128"/>
                  <a:ea typeface="HG創英角ｺﾞｼｯｸUB" panose="020B0909000000000000" pitchFamily="49" charset="-128"/>
                </a:rPr>
                <a:t>との</a:t>
              </a:r>
              <a:r>
                <a:rPr kumimoji="1" lang="ja-JP" altLang="en-US" sz="2800">
                  <a:latin typeface="HG創英角ｺﾞｼｯｸUB" panose="020B0909000000000000" pitchFamily="49" charset="-128"/>
                  <a:ea typeface="HG創英角ｺﾞｼｯｸUB" panose="020B0909000000000000" pitchFamily="49" charset="-128"/>
                </a:rPr>
                <a:t>戦い</a:t>
              </a:r>
              <a:endParaRPr kumimoji="1" lang="en-US" altLang="ja-JP">
                <a:latin typeface="HG創英角ｺﾞｼｯｸUB" panose="020B0909000000000000" pitchFamily="49" charset="-128"/>
                <a:ea typeface="HG創英角ｺﾞｼｯｸUB" panose="020B0909000000000000" pitchFamily="49" charset="-128"/>
              </a:endParaRPr>
            </a:p>
          </p:txBody>
        </p:sp>
        <p:sp>
          <p:nvSpPr>
            <p:cNvPr id="22" name="テキスト ボックス 21">
              <a:extLst>
                <a:ext uri="{FF2B5EF4-FFF2-40B4-BE49-F238E27FC236}">
                  <a16:creationId xmlns:a16="http://schemas.microsoft.com/office/drawing/2014/main" id="{5779F120-167C-BC8E-4613-7BB294EFE4F6}"/>
                </a:ext>
              </a:extLst>
            </p:cNvPr>
            <p:cNvSpPr txBox="1"/>
            <p:nvPr/>
          </p:nvSpPr>
          <p:spPr>
            <a:xfrm>
              <a:off x="3747907" y="5754207"/>
              <a:ext cx="2029076"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工場は常に</a:t>
              </a:r>
            </a:p>
          </p:txBody>
        </p:sp>
        <p:cxnSp>
          <p:nvCxnSpPr>
            <p:cNvPr id="23" name="直線コネクタ 22">
              <a:extLst>
                <a:ext uri="{FF2B5EF4-FFF2-40B4-BE49-F238E27FC236}">
                  <a16:creationId xmlns:a16="http://schemas.microsoft.com/office/drawing/2014/main" id="{09406FEC-1811-E9B5-0CB7-A0D7D15EEC3C}"/>
                </a:ext>
              </a:extLst>
            </p:cNvPr>
            <p:cNvCxnSpPr>
              <a:cxnSpLocks/>
            </p:cNvCxnSpPr>
            <p:nvPr/>
          </p:nvCxnSpPr>
          <p:spPr>
            <a:xfrm>
              <a:off x="3965373" y="6110383"/>
              <a:ext cx="1548000" cy="0"/>
            </a:xfrm>
            <a:prstGeom prst="line">
              <a:avLst/>
            </a:prstGeom>
            <a:ln w="47625">
              <a:solidFill>
                <a:srgbClr val="7030A0">
                  <a:alpha val="50000"/>
                </a:srgbClr>
              </a:solidFill>
            </a:ln>
          </p:spPr>
          <p:style>
            <a:lnRef idx="1">
              <a:schemeClr val="accent1"/>
            </a:lnRef>
            <a:fillRef idx="0">
              <a:schemeClr val="accent1"/>
            </a:fillRef>
            <a:effectRef idx="0">
              <a:schemeClr val="accent1"/>
            </a:effectRef>
            <a:fontRef idx="minor">
              <a:schemeClr val="tx1"/>
            </a:fontRef>
          </p:style>
        </p:cxnSp>
      </p:grpSp>
      <p:sp>
        <p:nvSpPr>
          <p:cNvPr id="57" name="テキスト ボックス 56">
            <a:extLst>
              <a:ext uri="{FF2B5EF4-FFF2-40B4-BE49-F238E27FC236}">
                <a16:creationId xmlns:a16="http://schemas.microsoft.com/office/drawing/2014/main" id="{BE390E53-E23F-1E36-B55E-45BB393F1F6D}"/>
              </a:ext>
            </a:extLst>
          </p:cNvPr>
          <p:cNvSpPr txBox="1"/>
          <p:nvPr/>
        </p:nvSpPr>
        <p:spPr>
          <a:xfrm>
            <a:off x="1483856" y="5688824"/>
            <a:ext cx="3367167" cy="861774"/>
          </a:xfrm>
          <a:prstGeom prst="rect">
            <a:avLst/>
          </a:prstGeom>
          <a:noFill/>
        </p:spPr>
        <p:txBody>
          <a:bodyPr wrap="square" rtlCol="0">
            <a:spAutoFit/>
          </a:bodyPr>
          <a:lstStyle/>
          <a:p>
            <a:r>
              <a:rPr kumimoji="1" lang="ja-JP" altLang="en-US" sz="1000" dirty="0">
                <a:latin typeface="+mn-ea"/>
              </a:rPr>
              <a:t>製造業の経営改善計画書などを見ると</a:t>
            </a:r>
            <a:endParaRPr kumimoji="1" lang="en-US" altLang="ja-JP" sz="1000" dirty="0">
              <a:latin typeface="+mn-ea"/>
            </a:endParaRPr>
          </a:p>
          <a:p>
            <a:r>
              <a:rPr kumimoji="1" lang="ja-JP" altLang="en-US" sz="1000" dirty="0">
                <a:latin typeface="+mn-ea"/>
              </a:rPr>
              <a:t>様々なアクションプランの記載がある</a:t>
            </a:r>
            <a:endParaRPr kumimoji="1" lang="en-US" altLang="ja-JP" sz="1000" dirty="0">
              <a:latin typeface="+mn-ea"/>
            </a:endParaRPr>
          </a:p>
          <a:p>
            <a:r>
              <a:rPr kumimoji="1" lang="ja-JP" altLang="en-US" sz="1000" dirty="0">
                <a:latin typeface="+mn-ea"/>
              </a:rPr>
              <a:t>と思います。アクションプランの確度</a:t>
            </a:r>
            <a:endParaRPr kumimoji="1" lang="en-US" altLang="ja-JP" sz="1000" dirty="0">
              <a:latin typeface="+mn-ea"/>
            </a:endParaRPr>
          </a:p>
          <a:p>
            <a:r>
              <a:rPr kumimoji="1" lang="ja-JP" altLang="en-US" sz="1000" dirty="0">
                <a:latin typeface="+mn-ea"/>
              </a:rPr>
              <a:t>を判断する時の１つの目安は“シンプル”</a:t>
            </a:r>
            <a:endParaRPr kumimoji="1" lang="en-US" altLang="ja-JP" sz="1000" dirty="0">
              <a:latin typeface="+mn-ea"/>
            </a:endParaRPr>
          </a:p>
          <a:p>
            <a:r>
              <a:rPr kumimoji="1" lang="ja-JP" altLang="en-US" sz="1000" dirty="0">
                <a:latin typeface="+mn-ea"/>
              </a:rPr>
              <a:t>で“具体的か？”ということがあります</a:t>
            </a:r>
            <a:endParaRPr kumimoji="1" lang="en-US" altLang="ja-JP" sz="1000" dirty="0">
              <a:latin typeface="+mn-ea"/>
            </a:endParaRPr>
          </a:p>
        </p:txBody>
      </p:sp>
      <p:grpSp>
        <p:nvGrpSpPr>
          <p:cNvPr id="93" name="グループ化 92">
            <a:extLst>
              <a:ext uri="{FF2B5EF4-FFF2-40B4-BE49-F238E27FC236}">
                <a16:creationId xmlns:a16="http://schemas.microsoft.com/office/drawing/2014/main" id="{87AF1F6E-10EF-4FB3-3191-2ED1E404937D}"/>
              </a:ext>
            </a:extLst>
          </p:cNvPr>
          <p:cNvGrpSpPr/>
          <p:nvPr/>
        </p:nvGrpSpPr>
        <p:grpSpPr>
          <a:xfrm>
            <a:off x="290514" y="2265872"/>
            <a:ext cx="2701477" cy="843842"/>
            <a:chOff x="290514" y="2355972"/>
            <a:chExt cx="2701477" cy="843842"/>
          </a:xfrm>
        </p:grpSpPr>
        <p:sp>
          <p:nvSpPr>
            <p:cNvPr id="88" name="矢印: 右 87">
              <a:extLst>
                <a:ext uri="{FF2B5EF4-FFF2-40B4-BE49-F238E27FC236}">
                  <a16:creationId xmlns:a16="http://schemas.microsoft.com/office/drawing/2014/main" id="{E4A16605-6672-FB07-B4E1-C485620BA725}"/>
                </a:ext>
              </a:extLst>
            </p:cNvPr>
            <p:cNvSpPr/>
            <p:nvPr/>
          </p:nvSpPr>
          <p:spPr>
            <a:xfrm>
              <a:off x="772904" y="2430374"/>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81A3AFE-3411-E5F8-F65C-9EF486A39BD1}"/>
                </a:ext>
              </a:extLst>
            </p:cNvPr>
            <p:cNvSpPr txBox="1"/>
            <p:nvPr/>
          </p:nvSpPr>
          <p:spPr>
            <a:xfrm>
              <a:off x="835474" y="2403386"/>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数 量</a:t>
              </a:r>
            </a:p>
          </p:txBody>
        </p:sp>
        <p:grpSp>
          <p:nvGrpSpPr>
            <p:cNvPr id="48" name="グループ化 47">
              <a:extLst>
                <a:ext uri="{FF2B5EF4-FFF2-40B4-BE49-F238E27FC236}">
                  <a16:creationId xmlns:a16="http://schemas.microsoft.com/office/drawing/2014/main" id="{FF8D878A-D910-DA4F-E336-4966AD5FFD77}"/>
                </a:ext>
              </a:extLst>
            </p:cNvPr>
            <p:cNvGrpSpPr/>
            <p:nvPr/>
          </p:nvGrpSpPr>
          <p:grpSpPr>
            <a:xfrm>
              <a:off x="290514" y="2355972"/>
              <a:ext cx="1968909" cy="816948"/>
              <a:chOff x="2381012" y="1953158"/>
              <a:chExt cx="1632723" cy="816948"/>
            </a:xfrm>
          </p:grpSpPr>
          <p:grpSp>
            <p:nvGrpSpPr>
              <p:cNvPr id="49" name="グループ化 48">
                <a:extLst>
                  <a:ext uri="{FF2B5EF4-FFF2-40B4-BE49-F238E27FC236}">
                    <a16:creationId xmlns:a16="http://schemas.microsoft.com/office/drawing/2014/main" id="{BD1FA5EE-AB25-99F6-EABF-B861CBD83C22}"/>
                  </a:ext>
                </a:extLst>
              </p:cNvPr>
              <p:cNvGrpSpPr/>
              <p:nvPr/>
            </p:nvGrpSpPr>
            <p:grpSpPr>
              <a:xfrm>
                <a:off x="2381012" y="1953158"/>
                <a:ext cx="1632723" cy="816948"/>
                <a:chOff x="109450" y="1445318"/>
                <a:chExt cx="1632723" cy="816948"/>
              </a:xfrm>
            </p:grpSpPr>
            <p:sp>
              <p:nvSpPr>
                <p:cNvPr id="51" name="テキスト ボックス 50">
                  <a:extLst>
                    <a:ext uri="{FF2B5EF4-FFF2-40B4-BE49-F238E27FC236}">
                      <a16:creationId xmlns:a16="http://schemas.microsoft.com/office/drawing/2014/main" id="{71617510-7934-C9AA-B7C9-B73F844E0DD3}"/>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２</a:t>
                  </a:r>
                </a:p>
              </p:txBody>
            </p:sp>
            <p:sp>
              <p:nvSpPr>
                <p:cNvPr id="52" name="四角形: 角を丸くする 51">
                  <a:extLst>
                    <a:ext uri="{FF2B5EF4-FFF2-40B4-BE49-F238E27FC236}">
                      <a16:creationId xmlns:a16="http://schemas.microsoft.com/office/drawing/2014/main" id="{2C873B5C-1D6B-8B66-6E49-1427292A91A6}"/>
                    </a:ext>
                  </a:extLst>
                </p:cNvPr>
                <p:cNvSpPr/>
                <p:nvPr/>
              </p:nvSpPr>
              <p:spPr>
                <a:xfrm>
                  <a:off x="110841" y="1524291"/>
                  <a:ext cx="1631332" cy="719695"/>
                </a:xfrm>
                <a:prstGeom prst="roundRect">
                  <a:avLst>
                    <a:gd name="adj" fmla="val 8643"/>
                  </a:avLst>
                </a:prstGeom>
                <a:noFill/>
                <a:ln w="44450">
                  <a:solidFill>
                    <a:srgbClr val="FF5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7DA62B39-7E71-81C4-4D2A-985E7011E2E0}"/>
                    </a:ext>
                  </a:extLst>
                </p:cNvPr>
                <p:cNvCxnSpPr>
                  <a:cxnSpLocks/>
                </p:cNvCxnSpPr>
                <p:nvPr/>
              </p:nvCxnSpPr>
              <p:spPr>
                <a:xfrm>
                  <a:off x="579268" y="1992773"/>
                  <a:ext cx="1039528" cy="0"/>
                </a:xfrm>
                <a:prstGeom prst="line">
                  <a:avLst/>
                </a:prstGeom>
                <a:ln w="38100">
                  <a:solidFill>
                    <a:srgbClr val="FF5050">
                      <a:alpha val="50000"/>
                    </a:srgbClr>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36B6E233-0D37-7D8D-98A8-C2157292D749}"/>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50" name="直線コネクタ 49">
                <a:extLst>
                  <a:ext uri="{FF2B5EF4-FFF2-40B4-BE49-F238E27FC236}">
                    <a16:creationId xmlns:a16="http://schemas.microsoft.com/office/drawing/2014/main" id="{4384096A-D6AA-5DEA-5DAD-D9D04CD3B241}"/>
                  </a:ext>
                </a:extLst>
              </p:cNvPr>
              <p:cNvCxnSpPr/>
              <p:nvPr/>
            </p:nvCxnSpPr>
            <p:spPr>
              <a:xfrm>
                <a:off x="2781035" y="2050411"/>
                <a:ext cx="0" cy="719695"/>
              </a:xfrm>
              <a:prstGeom prst="line">
                <a:avLst/>
              </a:prstGeom>
              <a:ln w="38100" cmpd="sng">
                <a:solidFill>
                  <a:srgbClr val="FF5050">
                    <a:alpha val="50000"/>
                  </a:srgbClr>
                </a:solidFill>
              </a:ln>
            </p:spPr>
            <p:style>
              <a:lnRef idx="1">
                <a:schemeClr val="accent1"/>
              </a:lnRef>
              <a:fillRef idx="0">
                <a:schemeClr val="accent1"/>
              </a:fillRef>
              <a:effectRef idx="0">
                <a:schemeClr val="accent1"/>
              </a:effectRef>
              <a:fontRef idx="minor">
                <a:schemeClr val="tx1"/>
              </a:fontRef>
            </p:style>
          </p:cxnSp>
        </p:grpSp>
      </p:grpSp>
      <p:grpSp>
        <p:nvGrpSpPr>
          <p:cNvPr id="92" name="グループ化 91">
            <a:extLst>
              <a:ext uri="{FF2B5EF4-FFF2-40B4-BE49-F238E27FC236}">
                <a16:creationId xmlns:a16="http://schemas.microsoft.com/office/drawing/2014/main" id="{38A76B7E-B116-3C09-E109-50F75EA071B6}"/>
              </a:ext>
            </a:extLst>
          </p:cNvPr>
          <p:cNvGrpSpPr/>
          <p:nvPr/>
        </p:nvGrpSpPr>
        <p:grpSpPr>
          <a:xfrm>
            <a:off x="290514" y="1238701"/>
            <a:ext cx="2701478" cy="843829"/>
            <a:chOff x="290514" y="1328801"/>
            <a:chExt cx="2701478" cy="843829"/>
          </a:xfrm>
        </p:grpSpPr>
        <p:sp>
          <p:nvSpPr>
            <p:cNvPr id="79" name="矢印: 右 78">
              <a:extLst>
                <a:ext uri="{FF2B5EF4-FFF2-40B4-BE49-F238E27FC236}">
                  <a16:creationId xmlns:a16="http://schemas.microsoft.com/office/drawing/2014/main" id="{C64CCC5E-0A82-B568-C8C1-F89D8ACB898C}"/>
                </a:ext>
              </a:extLst>
            </p:cNvPr>
            <p:cNvSpPr/>
            <p:nvPr/>
          </p:nvSpPr>
          <p:spPr>
            <a:xfrm>
              <a:off x="772905" y="1403190"/>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a:extLst>
                <a:ext uri="{FF2B5EF4-FFF2-40B4-BE49-F238E27FC236}">
                  <a16:creationId xmlns:a16="http://schemas.microsoft.com/office/drawing/2014/main" id="{7FF7814D-2C77-2D2E-D6CC-B34377FDD6CD}"/>
                </a:ext>
              </a:extLst>
            </p:cNvPr>
            <p:cNvGrpSpPr/>
            <p:nvPr/>
          </p:nvGrpSpPr>
          <p:grpSpPr>
            <a:xfrm>
              <a:off x="290514" y="1328801"/>
              <a:ext cx="1968909" cy="816948"/>
              <a:chOff x="290514" y="1328801"/>
              <a:chExt cx="1968909" cy="816948"/>
            </a:xfrm>
          </p:grpSpPr>
          <p:sp>
            <p:nvSpPr>
              <p:cNvPr id="14" name="テキスト ボックス 13">
                <a:extLst>
                  <a:ext uri="{FF2B5EF4-FFF2-40B4-BE49-F238E27FC236}">
                    <a16:creationId xmlns:a16="http://schemas.microsoft.com/office/drawing/2014/main" id="{9196EDBD-75A7-9B14-CB18-3E5A075B392E}"/>
                  </a:ext>
                </a:extLst>
              </p:cNvPr>
              <p:cNvSpPr txBox="1"/>
              <p:nvPr/>
            </p:nvSpPr>
            <p:spPr>
              <a:xfrm>
                <a:off x="835474" y="1381702"/>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サイズ</a:t>
                </a:r>
              </a:p>
            </p:txBody>
          </p:sp>
          <p:grpSp>
            <p:nvGrpSpPr>
              <p:cNvPr id="58" name="グループ化 57">
                <a:extLst>
                  <a:ext uri="{FF2B5EF4-FFF2-40B4-BE49-F238E27FC236}">
                    <a16:creationId xmlns:a16="http://schemas.microsoft.com/office/drawing/2014/main" id="{34FE0C05-8F4E-E9C6-03E4-AC05D118642F}"/>
                  </a:ext>
                </a:extLst>
              </p:cNvPr>
              <p:cNvGrpSpPr/>
              <p:nvPr/>
            </p:nvGrpSpPr>
            <p:grpSpPr>
              <a:xfrm>
                <a:off x="290514" y="1328801"/>
                <a:ext cx="1968909" cy="816948"/>
                <a:chOff x="2381012" y="1953158"/>
                <a:chExt cx="1632723" cy="816948"/>
              </a:xfrm>
            </p:grpSpPr>
            <p:grpSp>
              <p:nvGrpSpPr>
                <p:cNvPr id="59" name="グループ化 58">
                  <a:extLst>
                    <a:ext uri="{FF2B5EF4-FFF2-40B4-BE49-F238E27FC236}">
                      <a16:creationId xmlns:a16="http://schemas.microsoft.com/office/drawing/2014/main" id="{4D7B6765-99AD-62B0-4164-B1EE68BCF6B6}"/>
                    </a:ext>
                  </a:extLst>
                </p:cNvPr>
                <p:cNvGrpSpPr/>
                <p:nvPr/>
              </p:nvGrpSpPr>
              <p:grpSpPr>
                <a:xfrm>
                  <a:off x="2381012" y="1953158"/>
                  <a:ext cx="1632723" cy="816948"/>
                  <a:chOff x="109450" y="1445318"/>
                  <a:chExt cx="1632723" cy="816948"/>
                </a:xfrm>
              </p:grpSpPr>
              <p:sp>
                <p:nvSpPr>
                  <p:cNvPr id="61" name="テキスト ボックス 60">
                    <a:extLst>
                      <a:ext uri="{FF2B5EF4-FFF2-40B4-BE49-F238E27FC236}">
                        <a16:creationId xmlns:a16="http://schemas.microsoft.com/office/drawing/2014/main" id="{80E7BE05-DC2F-29FD-5FC0-233E0B12CED0}"/>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１</a:t>
                    </a:r>
                  </a:p>
                </p:txBody>
              </p:sp>
              <p:sp>
                <p:nvSpPr>
                  <p:cNvPr id="62" name="四角形: 角を丸くする 61">
                    <a:extLst>
                      <a:ext uri="{FF2B5EF4-FFF2-40B4-BE49-F238E27FC236}">
                        <a16:creationId xmlns:a16="http://schemas.microsoft.com/office/drawing/2014/main" id="{E9F7D5D9-C3E2-06E1-F383-570EB9C69FA9}"/>
                      </a:ext>
                    </a:extLst>
                  </p:cNvPr>
                  <p:cNvSpPr/>
                  <p:nvPr/>
                </p:nvSpPr>
                <p:spPr>
                  <a:xfrm>
                    <a:off x="110841" y="1524291"/>
                    <a:ext cx="1631332" cy="719695"/>
                  </a:xfrm>
                  <a:prstGeom prst="roundRect">
                    <a:avLst>
                      <a:gd name="adj" fmla="val 8643"/>
                    </a:avLst>
                  </a:prstGeom>
                  <a:noFill/>
                  <a:ln w="4445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38EAFEC4-4A8F-50F7-DFD4-C663B5236221}"/>
                      </a:ext>
                    </a:extLst>
                  </p:cNvPr>
                  <p:cNvCxnSpPr>
                    <a:cxnSpLocks/>
                  </p:cNvCxnSpPr>
                  <p:nvPr/>
                </p:nvCxnSpPr>
                <p:spPr>
                  <a:xfrm>
                    <a:off x="579268" y="1992773"/>
                    <a:ext cx="1039528" cy="0"/>
                  </a:xfrm>
                  <a:prstGeom prst="line">
                    <a:avLst/>
                  </a:prstGeom>
                  <a:ln w="38100">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D18F9C07-3F19-0EDC-74CA-0E82ABA5FB0A}"/>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60" name="直線コネクタ 59">
                  <a:extLst>
                    <a:ext uri="{FF2B5EF4-FFF2-40B4-BE49-F238E27FC236}">
                      <a16:creationId xmlns:a16="http://schemas.microsoft.com/office/drawing/2014/main" id="{1A8F3CF8-F615-65A7-B2EF-9950F5FF77B5}"/>
                    </a:ext>
                  </a:extLst>
                </p:cNvPr>
                <p:cNvCxnSpPr/>
                <p:nvPr/>
              </p:nvCxnSpPr>
              <p:spPr>
                <a:xfrm>
                  <a:off x="2781035" y="2050411"/>
                  <a:ext cx="0" cy="719695"/>
                </a:xfrm>
                <a:prstGeom prst="line">
                  <a:avLst/>
                </a:prstGeom>
                <a:ln w="38100" cmpd="sng">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94" name="グループ化 93">
            <a:extLst>
              <a:ext uri="{FF2B5EF4-FFF2-40B4-BE49-F238E27FC236}">
                <a16:creationId xmlns:a16="http://schemas.microsoft.com/office/drawing/2014/main" id="{930E63C2-8838-DA2C-9DCE-64183C367B2C}"/>
              </a:ext>
            </a:extLst>
          </p:cNvPr>
          <p:cNvGrpSpPr/>
          <p:nvPr/>
        </p:nvGrpSpPr>
        <p:grpSpPr>
          <a:xfrm>
            <a:off x="290514" y="3283418"/>
            <a:ext cx="2701476" cy="864258"/>
            <a:chOff x="290514" y="3383143"/>
            <a:chExt cx="2701476" cy="864258"/>
          </a:xfrm>
        </p:grpSpPr>
        <p:sp>
          <p:nvSpPr>
            <p:cNvPr id="89" name="矢印: 右 88">
              <a:extLst>
                <a:ext uri="{FF2B5EF4-FFF2-40B4-BE49-F238E27FC236}">
                  <a16:creationId xmlns:a16="http://schemas.microsoft.com/office/drawing/2014/main" id="{1EC4371A-7F90-A218-480C-72DA9578DAFE}"/>
                </a:ext>
              </a:extLst>
            </p:cNvPr>
            <p:cNvSpPr/>
            <p:nvPr/>
          </p:nvSpPr>
          <p:spPr>
            <a:xfrm>
              <a:off x="772903" y="3477961"/>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169DCB7-A3D5-9BDA-4892-2362046ACE04}"/>
                </a:ext>
              </a:extLst>
            </p:cNvPr>
            <p:cNvSpPr txBox="1"/>
            <p:nvPr/>
          </p:nvSpPr>
          <p:spPr>
            <a:xfrm>
              <a:off x="835474" y="3416464"/>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エリア</a:t>
              </a:r>
            </a:p>
          </p:txBody>
        </p:sp>
        <p:grpSp>
          <p:nvGrpSpPr>
            <p:cNvPr id="65" name="グループ化 64">
              <a:extLst>
                <a:ext uri="{FF2B5EF4-FFF2-40B4-BE49-F238E27FC236}">
                  <a16:creationId xmlns:a16="http://schemas.microsoft.com/office/drawing/2014/main" id="{84A61DBD-FA1B-B5ED-A8FC-7D7399894DDA}"/>
                </a:ext>
              </a:extLst>
            </p:cNvPr>
            <p:cNvGrpSpPr/>
            <p:nvPr/>
          </p:nvGrpSpPr>
          <p:grpSpPr>
            <a:xfrm>
              <a:off x="290514" y="3383143"/>
              <a:ext cx="1968909" cy="816948"/>
              <a:chOff x="2381012" y="1953158"/>
              <a:chExt cx="1632723" cy="816948"/>
            </a:xfrm>
          </p:grpSpPr>
          <p:grpSp>
            <p:nvGrpSpPr>
              <p:cNvPr id="66" name="グループ化 65">
                <a:extLst>
                  <a:ext uri="{FF2B5EF4-FFF2-40B4-BE49-F238E27FC236}">
                    <a16:creationId xmlns:a16="http://schemas.microsoft.com/office/drawing/2014/main" id="{457B6E35-3511-9EF4-7DAA-AEDCB3A7A2D2}"/>
                  </a:ext>
                </a:extLst>
              </p:cNvPr>
              <p:cNvGrpSpPr/>
              <p:nvPr/>
            </p:nvGrpSpPr>
            <p:grpSpPr>
              <a:xfrm>
                <a:off x="2381012" y="1953158"/>
                <a:ext cx="1632723" cy="816948"/>
                <a:chOff x="109450" y="1445318"/>
                <a:chExt cx="1632723" cy="816948"/>
              </a:xfrm>
            </p:grpSpPr>
            <p:sp>
              <p:nvSpPr>
                <p:cNvPr id="68" name="テキスト ボックス 67">
                  <a:extLst>
                    <a:ext uri="{FF2B5EF4-FFF2-40B4-BE49-F238E27FC236}">
                      <a16:creationId xmlns:a16="http://schemas.microsoft.com/office/drawing/2014/main" id="{A017D606-BFA1-632F-C619-7DD9B855B58A}"/>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３</a:t>
                  </a:r>
                </a:p>
              </p:txBody>
            </p:sp>
            <p:sp>
              <p:nvSpPr>
                <p:cNvPr id="69" name="四角形: 角を丸くする 68">
                  <a:extLst>
                    <a:ext uri="{FF2B5EF4-FFF2-40B4-BE49-F238E27FC236}">
                      <a16:creationId xmlns:a16="http://schemas.microsoft.com/office/drawing/2014/main" id="{3A9D3E58-7187-0406-38C3-EE2CC9AC6FCB}"/>
                    </a:ext>
                  </a:extLst>
                </p:cNvPr>
                <p:cNvSpPr/>
                <p:nvPr/>
              </p:nvSpPr>
              <p:spPr>
                <a:xfrm>
                  <a:off x="110841" y="1524291"/>
                  <a:ext cx="1631332" cy="719695"/>
                </a:xfrm>
                <a:prstGeom prst="roundRect">
                  <a:avLst>
                    <a:gd name="adj" fmla="val 8643"/>
                  </a:avLst>
                </a:prstGeom>
                <a:noFill/>
                <a:ln w="44450">
                  <a:solidFill>
                    <a:srgbClr val="92D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57C6584D-026F-FD80-DBDC-2F61758CD1F4}"/>
                    </a:ext>
                  </a:extLst>
                </p:cNvPr>
                <p:cNvCxnSpPr>
                  <a:cxnSpLocks/>
                </p:cNvCxnSpPr>
                <p:nvPr/>
              </p:nvCxnSpPr>
              <p:spPr>
                <a:xfrm>
                  <a:off x="579268" y="1992773"/>
                  <a:ext cx="1039528" cy="0"/>
                </a:xfrm>
                <a:prstGeom prst="line">
                  <a:avLst/>
                </a:prstGeom>
                <a:ln w="3810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55077CFB-5F08-3241-2073-9EEF6C914EE7}"/>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67" name="直線コネクタ 66">
                <a:extLst>
                  <a:ext uri="{FF2B5EF4-FFF2-40B4-BE49-F238E27FC236}">
                    <a16:creationId xmlns:a16="http://schemas.microsoft.com/office/drawing/2014/main" id="{B9EEF43D-CE29-963C-AAE9-AFE1182B6811}"/>
                  </a:ext>
                </a:extLst>
              </p:cNvPr>
              <p:cNvCxnSpPr/>
              <p:nvPr/>
            </p:nvCxnSpPr>
            <p:spPr>
              <a:xfrm>
                <a:off x="2781035" y="2050411"/>
                <a:ext cx="0" cy="719695"/>
              </a:xfrm>
              <a:prstGeom prst="line">
                <a:avLst/>
              </a:prstGeom>
              <a:ln w="38100" cmpd="sng">
                <a:solidFill>
                  <a:srgbClr val="92D050">
                    <a:alpha val="50000"/>
                  </a:srgbClr>
                </a:solidFill>
              </a:ln>
            </p:spPr>
            <p:style>
              <a:lnRef idx="1">
                <a:schemeClr val="accent1"/>
              </a:lnRef>
              <a:fillRef idx="0">
                <a:schemeClr val="accent1"/>
              </a:fillRef>
              <a:effectRef idx="0">
                <a:schemeClr val="accent1"/>
              </a:effectRef>
              <a:fontRef idx="minor">
                <a:schemeClr val="tx1"/>
              </a:fontRef>
            </p:style>
          </p:cxnSp>
        </p:grpSp>
      </p:grpSp>
      <p:grpSp>
        <p:nvGrpSpPr>
          <p:cNvPr id="96" name="グループ化 95">
            <a:extLst>
              <a:ext uri="{FF2B5EF4-FFF2-40B4-BE49-F238E27FC236}">
                <a16:creationId xmlns:a16="http://schemas.microsoft.com/office/drawing/2014/main" id="{BEDB3DB6-FEB6-30C2-073E-4403D3C310B6}"/>
              </a:ext>
            </a:extLst>
          </p:cNvPr>
          <p:cNvGrpSpPr/>
          <p:nvPr/>
        </p:nvGrpSpPr>
        <p:grpSpPr>
          <a:xfrm>
            <a:off x="290514" y="4320215"/>
            <a:ext cx="2715069" cy="855495"/>
            <a:chOff x="290514" y="4410315"/>
            <a:chExt cx="2715069" cy="855495"/>
          </a:xfrm>
        </p:grpSpPr>
        <p:sp>
          <p:nvSpPr>
            <p:cNvPr id="90" name="矢印: 右 89">
              <a:extLst>
                <a:ext uri="{FF2B5EF4-FFF2-40B4-BE49-F238E27FC236}">
                  <a16:creationId xmlns:a16="http://schemas.microsoft.com/office/drawing/2014/main" id="{1414AE59-79A9-B121-A6AE-AB5D16F86254}"/>
                </a:ext>
              </a:extLst>
            </p:cNvPr>
            <p:cNvSpPr/>
            <p:nvPr/>
          </p:nvSpPr>
          <p:spPr>
            <a:xfrm>
              <a:off x="786496" y="4496370"/>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30B49D6-1BB4-F796-D257-CB8B1CE2E4C9}"/>
                </a:ext>
              </a:extLst>
            </p:cNvPr>
            <p:cNvSpPr txBox="1"/>
            <p:nvPr/>
          </p:nvSpPr>
          <p:spPr>
            <a:xfrm>
              <a:off x="835474" y="4460205"/>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配 送</a:t>
              </a:r>
            </a:p>
          </p:txBody>
        </p:sp>
        <p:grpSp>
          <p:nvGrpSpPr>
            <p:cNvPr id="72" name="グループ化 71">
              <a:extLst>
                <a:ext uri="{FF2B5EF4-FFF2-40B4-BE49-F238E27FC236}">
                  <a16:creationId xmlns:a16="http://schemas.microsoft.com/office/drawing/2014/main" id="{D09FE345-D24B-6D54-7C3A-7F4BCA3810AD}"/>
                </a:ext>
              </a:extLst>
            </p:cNvPr>
            <p:cNvGrpSpPr/>
            <p:nvPr/>
          </p:nvGrpSpPr>
          <p:grpSpPr>
            <a:xfrm>
              <a:off x="290514" y="4410315"/>
              <a:ext cx="1968909" cy="816948"/>
              <a:chOff x="2381012" y="1953158"/>
              <a:chExt cx="1632723" cy="816948"/>
            </a:xfrm>
          </p:grpSpPr>
          <p:grpSp>
            <p:nvGrpSpPr>
              <p:cNvPr id="73" name="グループ化 72">
                <a:extLst>
                  <a:ext uri="{FF2B5EF4-FFF2-40B4-BE49-F238E27FC236}">
                    <a16:creationId xmlns:a16="http://schemas.microsoft.com/office/drawing/2014/main" id="{9F46ACE9-7CB6-3FDD-A411-4718A279CF07}"/>
                  </a:ext>
                </a:extLst>
              </p:cNvPr>
              <p:cNvGrpSpPr/>
              <p:nvPr/>
            </p:nvGrpSpPr>
            <p:grpSpPr>
              <a:xfrm>
                <a:off x="2381012" y="1953158"/>
                <a:ext cx="1632723" cy="816948"/>
                <a:chOff x="109450" y="1445318"/>
                <a:chExt cx="1632723" cy="816948"/>
              </a:xfrm>
            </p:grpSpPr>
            <p:sp>
              <p:nvSpPr>
                <p:cNvPr id="75" name="テキスト ボックス 74">
                  <a:extLst>
                    <a:ext uri="{FF2B5EF4-FFF2-40B4-BE49-F238E27FC236}">
                      <a16:creationId xmlns:a16="http://schemas.microsoft.com/office/drawing/2014/main" id="{ECE8B2B9-EA54-9418-ABE3-2B9BB1DA0AC3}"/>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４</a:t>
                  </a:r>
                </a:p>
              </p:txBody>
            </p:sp>
            <p:sp>
              <p:nvSpPr>
                <p:cNvPr id="76" name="四角形: 角を丸くする 75">
                  <a:extLst>
                    <a:ext uri="{FF2B5EF4-FFF2-40B4-BE49-F238E27FC236}">
                      <a16:creationId xmlns:a16="http://schemas.microsoft.com/office/drawing/2014/main" id="{2023F1D6-3419-3B54-D874-AC3E9A792C95}"/>
                    </a:ext>
                  </a:extLst>
                </p:cNvPr>
                <p:cNvSpPr/>
                <p:nvPr/>
              </p:nvSpPr>
              <p:spPr>
                <a:xfrm>
                  <a:off x="110841" y="1524291"/>
                  <a:ext cx="1631332" cy="719695"/>
                </a:xfrm>
                <a:prstGeom prst="roundRect">
                  <a:avLst>
                    <a:gd name="adj" fmla="val 8643"/>
                  </a:avLst>
                </a:prstGeom>
                <a:noFill/>
                <a:ln w="44450">
                  <a:solidFill>
                    <a:schemeClr val="accent4">
                      <a:lumMod val="60000"/>
                      <a:lumOff val="4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a:extLst>
                    <a:ext uri="{FF2B5EF4-FFF2-40B4-BE49-F238E27FC236}">
                      <a16:creationId xmlns:a16="http://schemas.microsoft.com/office/drawing/2014/main" id="{B14A5E88-421C-F5BE-187F-A63DFB227F24}"/>
                    </a:ext>
                  </a:extLst>
                </p:cNvPr>
                <p:cNvCxnSpPr>
                  <a:cxnSpLocks/>
                </p:cNvCxnSpPr>
                <p:nvPr/>
              </p:nvCxnSpPr>
              <p:spPr>
                <a:xfrm>
                  <a:off x="579268" y="1992773"/>
                  <a:ext cx="1039528" cy="0"/>
                </a:xfrm>
                <a:prstGeom prst="line">
                  <a:avLst/>
                </a:prstGeom>
                <a:ln w="38100">
                  <a:solidFill>
                    <a:schemeClr val="accent4">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1D5B93FF-EAA4-2A29-6717-81241C31BDC9}"/>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74" name="直線コネクタ 73">
                <a:extLst>
                  <a:ext uri="{FF2B5EF4-FFF2-40B4-BE49-F238E27FC236}">
                    <a16:creationId xmlns:a16="http://schemas.microsoft.com/office/drawing/2014/main" id="{22A9662C-D317-1C90-B3B1-2CFAC71A0B31}"/>
                  </a:ext>
                </a:extLst>
              </p:cNvPr>
              <p:cNvCxnSpPr/>
              <p:nvPr/>
            </p:nvCxnSpPr>
            <p:spPr>
              <a:xfrm>
                <a:off x="2781035" y="2050411"/>
                <a:ext cx="0" cy="719695"/>
              </a:xfrm>
              <a:prstGeom prst="line">
                <a:avLst/>
              </a:prstGeom>
              <a:ln w="38100" cmpd="sng">
                <a:solidFill>
                  <a:schemeClr val="accent4">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84" name="テキスト ボックス 83">
            <a:extLst>
              <a:ext uri="{FF2B5EF4-FFF2-40B4-BE49-F238E27FC236}">
                <a16:creationId xmlns:a16="http://schemas.microsoft.com/office/drawing/2014/main" id="{04016AEE-270A-D704-E2B3-2C2B5519A0B2}"/>
              </a:ext>
            </a:extLst>
          </p:cNvPr>
          <p:cNvSpPr txBox="1"/>
          <p:nvPr/>
        </p:nvSpPr>
        <p:spPr>
          <a:xfrm>
            <a:off x="2834518" y="1312766"/>
            <a:ext cx="5834064" cy="707886"/>
          </a:xfrm>
          <a:prstGeom prst="rect">
            <a:avLst/>
          </a:prstGeom>
          <a:noFill/>
        </p:spPr>
        <p:txBody>
          <a:bodyPr wrap="square" rtlCol="0">
            <a:spAutoFit/>
          </a:bodyPr>
          <a:lstStyle/>
          <a:p>
            <a:r>
              <a:rPr kumimoji="1" lang="ja-JP" altLang="en-US" sz="1000">
                <a:latin typeface="+mn-ea"/>
              </a:rPr>
              <a:t>□　加工が得意なサイズ感、製造してほしい部品の寸法などを確認する</a:t>
            </a:r>
            <a:endParaRPr kumimoji="1" lang="en-US" altLang="ja-JP" sz="1000">
              <a:latin typeface="+mn-ea"/>
            </a:endParaRPr>
          </a:p>
          <a:p>
            <a:r>
              <a:rPr kumimoji="1" lang="ja-JP" altLang="en-US" sz="1000">
                <a:latin typeface="+mn-ea"/>
              </a:rPr>
              <a:t>□　板金・金型・切削などの金属加工や、木材加工などでは特に重要になるのでチェックが必要</a:t>
            </a:r>
            <a:endParaRPr kumimoji="1" lang="en-US" altLang="ja-JP" sz="1000">
              <a:latin typeface="+mn-ea"/>
            </a:endParaRPr>
          </a:p>
          <a:p>
            <a:r>
              <a:rPr kumimoji="1" lang="ja-JP" altLang="en-US" sz="1000">
                <a:latin typeface="+mn-ea"/>
              </a:rPr>
              <a:t>□　サイズとともに、加工や扱いが得意な材料の種類などもヒアリングすると良い（</a:t>
            </a:r>
            <a:r>
              <a:rPr kumimoji="1" lang="ja-JP" altLang="en-US" sz="1000" b="1">
                <a:solidFill>
                  <a:srgbClr val="FF0000"/>
                </a:solidFill>
                <a:latin typeface="+mn-ea"/>
              </a:rPr>
              <a:t>重要</a:t>
            </a:r>
            <a:r>
              <a:rPr kumimoji="1" lang="ja-JP" altLang="en-US" sz="1000">
                <a:latin typeface="+mn-ea"/>
              </a:rPr>
              <a:t>）</a:t>
            </a:r>
            <a:endParaRPr kumimoji="1" lang="en-US" altLang="ja-JP" sz="1000">
              <a:latin typeface="+mn-ea"/>
            </a:endParaRPr>
          </a:p>
          <a:p>
            <a:r>
              <a:rPr kumimoji="1" lang="ja-JP" altLang="en-US" sz="1000">
                <a:latin typeface="+mn-ea"/>
              </a:rPr>
              <a:t>□　保有している設備によっても、得意不得意や限度があるので、しっかりと確認する</a:t>
            </a:r>
            <a:endParaRPr kumimoji="1" lang="en-US" altLang="ja-JP" sz="1000">
              <a:latin typeface="+mn-ea"/>
            </a:endParaRPr>
          </a:p>
        </p:txBody>
      </p:sp>
      <p:sp>
        <p:nvSpPr>
          <p:cNvPr id="85" name="テキスト ボックス 84">
            <a:extLst>
              <a:ext uri="{FF2B5EF4-FFF2-40B4-BE49-F238E27FC236}">
                <a16:creationId xmlns:a16="http://schemas.microsoft.com/office/drawing/2014/main" id="{B852BE74-7D8E-0525-A7B7-46635F070395}"/>
              </a:ext>
            </a:extLst>
          </p:cNvPr>
          <p:cNvSpPr txBox="1"/>
          <p:nvPr/>
        </p:nvSpPr>
        <p:spPr>
          <a:xfrm>
            <a:off x="2834517" y="2371050"/>
            <a:ext cx="6713997" cy="707886"/>
          </a:xfrm>
          <a:prstGeom prst="rect">
            <a:avLst/>
          </a:prstGeom>
          <a:noFill/>
        </p:spPr>
        <p:txBody>
          <a:bodyPr wrap="square" rtlCol="0">
            <a:spAutoFit/>
          </a:bodyPr>
          <a:lstStyle/>
          <a:p>
            <a:r>
              <a:rPr kumimoji="1" lang="ja-JP" altLang="en-US" sz="1000">
                <a:latin typeface="+mn-ea"/>
              </a:rPr>
              <a:t>□　外注先の探索では、どの程度の数量を依頼したいのかをしっかりヒアリング</a:t>
            </a:r>
            <a:endParaRPr kumimoji="1" lang="en-US" altLang="ja-JP" sz="1000">
              <a:latin typeface="+mn-ea"/>
            </a:endParaRPr>
          </a:p>
          <a:p>
            <a:r>
              <a:rPr kumimoji="1" lang="ja-JP" altLang="en-US" sz="1000">
                <a:latin typeface="+mn-ea"/>
              </a:rPr>
              <a:t>□　数量は１日単位など具体的な発注単位で聞き、また繁忙期・閑散期も同時に聞く（</a:t>
            </a:r>
            <a:r>
              <a:rPr kumimoji="1" lang="ja-JP" altLang="en-US" sz="1000" b="1">
                <a:solidFill>
                  <a:srgbClr val="FF0000"/>
                </a:solidFill>
                <a:latin typeface="+mn-ea"/>
              </a:rPr>
              <a:t>重要</a:t>
            </a:r>
            <a:r>
              <a:rPr kumimoji="1" lang="ja-JP" altLang="en-US" sz="1000">
                <a:latin typeface="+mn-ea"/>
              </a:rPr>
              <a:t>）</a:t>
            </a:r>
            <a:endParaRPr kumimoji="1" lang="en-US" altLang="ja-JP" sz="1000">
              <a:latin typeface="+mn-ea"/>
            </a:endParaRPr>
          </a:p>
          <a:p>
            <a:r>
              <a:rPr kumimoji="1" lang="ja-JP" altLang="en-US" sz="1000">
                <a:latin typeface="+mn-ea"/>
              </a:rPr>
              <a:t>□　販路開拓の場合は、生産できる数量は必ず押さえる（大量生産が得意か？多品種少量が得意か？）</a:t>
            </a:r>
            <a:endParaRPr kumimoji="1" lang="en-US" altLang="ja-JP" sz="1000">
              <a:latin typeface="+mn-ea"/>
            </a:endParaRPr>
          </a:p>
          <a:p>
            <a:r>
              <a:rPr kumimoji="1" lang="ja-JP" altLang="en-US" sz="1000">
                <a:latin typeface="+mn-ea"/>
              </a:rPr>
              <a:t>□　販路開拓の場合は、所有設備の性能なども合わせて発信できるようにする</a:t>
            </a:r>
            <a:endParaRPr kumimoji="1" lang="en-US" altLang="ja-JP" sz="1000">
              <a:latin typeface="+mn-ea"/>
            </a:endParaRPr>
          </a:p>
        </p:txBody>
      </p:sp>
      <p:sp>
        <p:nvSpPr>
          <p:cNvPr id="86" name="テキスト ボックス 85">
            <a:extLst>
              <a:ext uri="{FF2B5EF4-FFF2-40B4-BE49-F238E27FC236}">
                <a16:creationId xmlns:a16="http://schemas.microsoft.com/office/drawing/2014/main" id="{F8303F63-71DC-00E8-865D-6D54BBD6F87C}"/>
              </a:ext>
            </a:extLst>
          </p:cNvPr>
          <p:cNvSpPr txBox="1"/>
          <p:nvPr/>
        </p:nvSpPr>
        <p:spPr>
          <a:xfrm>
            <a:off x="2834517" y="3269500"/>
            <a:ext cx="6933871" cy="1015663"/>
          </a:xfrm>
          <a:prstGeom prst="rect">
            <a:avLst/>
          </a:prstGeom>
          <a:noFill/>
        </p:spPr>
        <p:txBody>
          <a:bodyPr wrap="square" rtlCol="0">
            <a:spAutoFit/>
          </a:bodyPr>
          <a:lstStyle/>
          <a:p>
            <a:r>
              <a:rPr kumimoji="1" lang="ja-JP" altLang="en-US" sz="1000">
                <a:latin typeface="+mn-ea"/>
              </a:rPr>
              <a:t>□　対応できる販路の範囲、探索したい外注先の範囲を必ず聞く（具体的に範囲を表現できるようにする）</a:t>
            </a:r>
            <a:endParaRPr kumimoji="1" lang="en-US" altLang="ja-JP" sz="1000">
              <a:latin typeface="+mn-ea"/>
            </a:endParaRPr>
          </a:p>
          <a:p>
            <a:r>
              <a:rPr kumimoji="1" lang="ja-JP" altLang="en-US" sz="1000">
                <a:latin typeface="+mn-ea"/>
              </a:rPr>
              <a:t>□　金融機関が思っているよりも、かなり対象エリアが広い場合、狭い場合があるので注意する</a:t>
            </a:r>
            <a:endParaRPr kumimoji="1" lang="en-US" altLang="ja-JP" sz="1000">
              <a:latin typeface="+mn-ea"/>
            </a:endParaRPr>
          </a:p>
          <a:p>
            <a:r>
              <a:rPr kumimoji="1" lang="ja-JP" altLang="en-US" sz="1000">
                <a:latin typeface="+mn-ea"/>
              </a:rPr>
              <a:t>□　対象エリアが広く営業範囲を超える場合でも、金融機関同士の横方向のネットワークや自治体の産業振興</a:t>
            </a:r>
            <a:endParaRPr kumimoji="1" lang="en-US" altLang="ja-JP" sz="1000">
              <a:latin typeface="+mn-ea"/>
            </a:endParaRPr>
          </a:p>
          <a:p>
            <a:r>
              <a:rPr kumimoji="1" lang="ja-JP" altLang="en-US" sz="1000">
                <a:latin typeface="+mn-ea"/>
              </a:rPr>
              <a:t>　　センタ</a:t>
            </a:r>
            <a:r>
              <a:rPr kumimoji="1" lang="en-US" altLang="ja-JP" sz="1000">
                <a:latin typeface="+mn-ea"/>
              </a:rPr>
              <a:t>―</a:t>
            </a:r>
            <a:r>
              <a:rPr kumimoji="1" lang="ja-JP" altLang="en-US" sz="1000">
                <a:latin typeface="+mn-ea"/>
              </a:rPr>
              <a:t>など見落としている情報がないか留意する</a:t>
            </a:r>
            <a:endParaRPr kumimoji="1" lang="en-US" altLang="ja-JP" sz="1000">
              <a:latin typeface="+mn-ea"/>
            </a:endParaRPr>
          </a:p>
          <a:p>
            <a:r>
              <a:rPr kumimoji="1" lang="ja-JP" altLang="en-US" sz="1000">
                <a:latin typeface="+mn-ea"/>
              </a:rPr>
              <a:t>□　対象エリアが流通団地内など極めて狭い場合でも、会社規模や通常業務の煩雑さの関係等で会社単独で</a:t>
            </a:r>
            <a:endParaRPr kumimoji="1" lang="en-US" altLang="ja-JP" sz="1000">
              <a:latin typeface="+mn-ea"/>
            </a:endParaRPr>
          </a:p>
          <a:p>
            <a:r>
              <a:rPr kumimoji="1" lang="ja-JP" altLang="en-US" sz="1000">
                <a:latin typeface="+mn-ea"/>
              </a:rPr>
              <a:t>　　対応しづらい場合があるなど、企業特性を理解して対応する（必ずしも会社が怠惰なわけではない）</a:t>
            </a:r>
            <a:endParaRPr kumimoji="1" lang="en-US" altLang="ja-JP" sz="1000">
              <a:latin typeface="+mn-ea"/>
            </a:endParaRPr>
          </a:p>
        </p:txBody>
      </p:sp>
      <p:sp>
        <p:nvSpPr>
          <p:cNvPr id="87" name="テキスト ボックス 86">
            <a:extLst>
              <a:ext uri="{FF2B5EF4-FFF2-40B4-BE49-F238E27FC236}">
                <a16:creationId xmlns:a16="http://schemas.microsoft.com/office/drawing/2014/main" id="{90730445-9A02-AEBD-5372-86C2C75342B6}"/>
              </a:ext>
            </a:extLst>
          </p:cNvPr>
          <p:cNvSpPr txBox="1"/>
          <p:nvPr/>
        </p:nvSpPr>
        <p:spPr>
          <a:xfrm>
            <a:off x="2843681" y="4386742"/>
            <a:ext cx="6933871" cy="1015663"/>
          </a:xfrm>
          <a:prstGeom prst="rect">
            <a:avLst/>
          </a:prstGeom>
          <a:noFill/>
        </p:spPr>
        <p:txBody>
          <a:bodyPr wrap="square" rtlCol="0">
            <a:spAutoFit/>
          </a:bodyPr>
          <a:lstStyle/>
          <a:p>
            <a:r>
              <a:rPr kumimoji="1" lang="ja-JP" altLang="en-US" sz="1000">
                <a:latin typeface="+mn-ea"/>
              </a:rPr>
              <a:t>□　製品の配送は誰がやるのか？自社配送機能はあるのか？外注先や販路先に依頼したいのかを必ず聞く</a:t>
            </a:r>
            <a:endParaRPr kumimoji="1" lang="en-US" altLang="ja-JP" sz="1000">
              <a:latin typeface="+mn-ea"/>
            </a:endParaRPr>
          </a:p>
          <a:p>
            <a:r>
              <a:rPr kumimoji="1" lang="ja-JP" altLang="en-US" sz="1000">
                <a:latin typeface="+mn-ea"/>
              </a:rPr>
              <a:t>□　配送は自社でトラックなどの配送車を持っているのか？自社が頼んでいるチャーター便なのか？</a:t>
            </a:r>
            <a:endParaRPr kumimoji="1" lang="en-US" altLang="ja-JP" sz="1000">
              <a:latin typeface="+mn-ea"/>
            </a:endParaRPr>
          </a:p>
          <a:p>
            <a:r>
              <a:rPr kumimoji="1" lang="ja-JP" altLang="en-US" sz="1000">
                <a:latin typeface="+mn-ea"/>
              </a:rPr>
              <a:t>　　メーカーの定期集荷便に依存しているのか？など配送体制を必ず聞く</a:t>
            </a:r>
            <a:endParaRPr kumimoji="1" lang="en-US" altLang="ja-JP" sz="1000">
              <a:latin typeface="+mn-ea"/>
            </a:endParaRPr>
          </a:p>
          <a:p>
            <a:r>
              <a:rPr kumimoji="1" lang="ja-JP" altLang="en-US" sz="1000">
                <a:latin typeface="+mn-ea"/>
              </a:rPr>
              <a:t>□　配送頻度・集荷時間など“時間的”な配送体制も必ず確認する</a:t>
            </a:r>
            <a:endParaRPr kumimoji="1" lang="en-US" altLang="ja-JP" sz="1000">
              <a:latin typeface="+mn-ea"/>
            </a:endParaRPr>
          </a:p>
          <a:p>
            <a:r>
              <a:rPr kumimoji="1" lang="ja-JP" altLang="en-US" sz="1000">
                <a:latin typeface="+mn-ea"/>
              </a:rPr>
              <a:t>□　販路開拓や外注先探索の商談で最も見落としがちで、最終段階で「配送がつけられない」という理由で</a:t>
            </a:r>
            <a:endParaRPr kumimoji="1" lang="en-US" altLang="ja-JP" sz="1000">
              <a:latin typeface="+mn-ea"/>
            </a:endParaRPr>
          </a:p>
          <a:p>
            <a:r>
              <a:rPr kumimoji="1" lang="ja-JP" altLang="en-US" sz="1000">
                <a:latin typeface="+mn-ea"/>
              </a:rPr>
              <a:t>　　破談になるケースもあるので、マッチングの際は、ヒアリングの初期段階で必ず押さえる</a:t>
            </a:r>
            <a:endParaRPr kumimoji="1" lang="en-US" altLang="ja-JP" sz="1000">
              <a:latin typeface="+mn-ea"/>
            </a:endParaRPr>
          </a:p>
        </p:txBody>
      </p:sp>
      <p:grpSp>
        <p:nvGrpSpPr>
          <p:cNvPr id="98" name="グループ化 97">
            <a:extLst>
              <a:ext uri="{FF2B5EF4-FFF2-40B4-BE49-F238E27FC236}">
                <a16:creationId xmlns:a16="http://schemas.microsoft.com/office/drawing/2014/main" id="{AC012D9E-05E6-C922-C04E-19D8E7DE306A}"/>
              </a:ext>
            </a:extLst>
          </p:cNvPr>
          <p:cNvGrpSpPr/>
          <p:nvPr/>
        </p:nvGrpSpPr>
        <p:grpSpPr>
          <a:xfrm>
            <a:off x="176215" y="5610646"/>
            <a:ext cx="1373899" cy="921103"/>
            <a:chOff x="180970" y="5546827"/>
            <a:chExt cx="1373899" cy="921103"/>
          </a:xfrm>
        </p:grpSpPr>
        <p:grpSp>
          <p:nvGrpSpPr>
            <p:cNvPr id="13" name="グループ化 12">
              <a:extLst>
                <a:ext uri="{FF2B5EF4-FFF2-40B4-BE49-F238E27FC236}">
                  <a16:creationId xmlns:a16="http://schemas.microsoft.com/office/drawing/2014/main" id="{D3BE03E1-E036-ED3B-B227-1FD3550F3528}"/>
                </a:ext>
              </a:extLst>
            </p:cNvPr>
            <p:cNvGrpSpPr/>
            <p:nvPr/>
          </p:nvGrpSpPr>
          <p:grpSpPr>
            <a:xfrm>
              <a:off x="180970" y="5546827"/>
              <a:ext cx="1352199" cy="921103"/>
              <a:chOff x="71658" y="5441979"/>
              <a:chExt cx="1578543" cy="1147385"/>
            </a:xfrm>
          </p:grpSpPr>
          <p:sp>
            <p:nvSpPr>
              <p:cNvPr id="16" name="テキスト ボックス 15">
                <a:extLst>
                  <a:ext uri="{FF2B5EF4-FFF2-40B4-BE49-F238E27FC236}">
                    <a16:creationId xmlns:a16="http://schemas.microsoft.com/office/drawing/2014/main" id="{65F51C68-F159-99D9-186C-82E80866FE33}"/>
                  </a:ext>
                </a:extLst>
              </p:cNvPr>
              <p:cNvSpPr txBox="1"/>
              <p:nvPr/>
            </p:nvSpPr>
            <p:spPr>
              <a:xfrm>
                <a:off x="71658" y="5441979"/>
                <a:ext cx="1578543" cy="728434"/>
              </a:xfrm>
              <a:prstGeom prst="rect">
                <a:avLst/>
              </a:prstGeom>
              <a:noFill/>
            </p:spPr>
            <p:txBody>
              <a:bodyPr wrap="square" rtlCol="0">
                <a:spAutoFit/>
              </a:bodyPr>
              <a:lstStyle/>
              <a:p>
                <a:pPr algn="ctr"/>
                <a:r>
                  <a:rPr kumimoji="1" lang="ja-JP" altLang="en-US" sz="3200">
                    <a:latin typeface="HG創英角ｺﾞｼｯｸUB" panose="020B0909000000000000" pitchFamily="49" charset="-128"/>
                    <a:ea typeface="HG創英角ｺﾞｼｯｸUB" panose="020B0909000000000000" pitchFamily="49" charset="-128"/>
                  </a:rPr>
                  <a:t>工場</a:t>
                </a:r>
                <a:endParaRPr kumimoji="1" lang="en-US" altLang="ja-JP" sz="3200">
                  <a:latin typeface="HG創英角ｺﾞｼｯｸUB" panose="020B0909000000000000" pitchFamily="49" charset="-128"/>
                  <a:ea typeface="HG創英角ｺﾞｼｯｸUB" panose="020B0909000000000000" pitchFamily="49" charset="-128"/>
                </a:endParaRPr>
              </a:p>
            </p:txBody>
          </p:sp>
          <p:sp>
            <p:nvSpPr>
              <p:cNvPr id="15" name="四角形: 角を丸くする 14">
                <a:extLst>
                  <a:ext uri="{FF2B5EF4-FFF2-40B4-BE49-F238E27FC236}">
                    <a16:creationId xmlns:a16="http://schemas.microsoft.com/office/drawing/2014/main" id="{607AEC31-EF9A-DDF9-E84E-FAB841EE2A51}"/>
                  </a:ext>
                </a:extLst>
              </p:cNvPr>
              <p:cNvSpPr/>
              <p:nvPr/>
            </p:nvSpPr>
            <p:spPr>
              <a:xfrm>
                <a:off x="205089" y="5474772"/>
                <a:ext cx="1346381" cy="1114592"/>
              </a:xfrm>
              <a:prstGeom prst="roundRect">
                <a:avLst>
                  <a:gd name="adj" fmla="val 8895"/>
                </a:avLst>
              </a:prstGeom>
              <a:noFill/>
              <a:ln w="44450">
                <a:solidFill>
                  <a:srgbClr val="7030A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テキスト ボックス 96">
              <a:extLst>
                <a:ext uri="{FF2B5EF4-FFF2-40B4-BE49-F238E27FC236}">
                  <a16:creationId xmlns:a16="http://schemas.microsoft.com/office/drawing/2014/main" id="{B40E9A07-DCDF-FBDF-860C-4B4D6DA1F4B2}"/>
                </a:ext>
              </a:extLst>
            </p:cNvPr>
            <p:cNvSpPr txBox="1"/>
            <p:nvPr/>
          </p:nvSpPr>
          <p:spPr>
            <a:xfrm>
              <a:off x="188994" y="6113965"/>
              <a:ext cx="1365875" cy="307777"/>
            </a:xfrm>
            <a:prstGeom prst="rect">
              <a:avLst/>
            </a:prstGeom>
            <a:noFill/>
          </p:spPr>
          <p:txBody>
            <a:bodyPr wrap="square" rtlCol="0">
              <a:spAutoFit/>
            </a:bodyPr>
            <a:lstStyle/>
            <a:p>
              <a:pPr algn="ctr"/>
              <a:r>
                <a:rPr kumimoji="1" lang="ja-JP" altLang="en-US" sz="1400"/>
                <a:t>の生産改善</a:t>
              </a:r>
            </a:p>
          </p:txBody>
        </p:sp>
      </p:grpSp>
      <p:sp>
        <p:nvSpPr>
          <p:cNvPr id="6" name="テキスト ボックス 5">
            <a:extLst>
              <a:ext uri="{FF2B5EF4-FFF2-40B4-BE49-F238E27FC236}">
                <a16:creationId xmlns:a16="http://schemas.microsoft.com/office/drawing/2014/main" id="{8E6BA428-95CE-BF13-FFB8-06DAF915571D}"/>
              </a:ext>
            </a:extLst>
          </p:cNvPr>
          <p:cNvSpPr txBox="1"/>
          <p:nvPr/>
        </p:nvSpPr>
        <p:spPr>
          <a:xfrm>
            <a:off x="5566882" y="5595862"/>
            <a:ext cx="4046139" cy="1169551"/>
          </a:xfrm>
          <a:prstGeom prst="rect">
            <a:avLst/>
          </a:prstGeom>
          <a:noFill/>
        </p:spPr>
        <p:txBody>
          <a:bodyPr wrap="square" rtlCol="0">
            <a:spAutoFit/>
          </a:bodyPr>
          <a:lstStyle/>
          <a:p>
            <a:r>
              <a:rPr kumimoji="1" lang="ja-JP" altLang="en-US" sz="1000">
                <a:latin typeface="+mn-ea"/>
              </a:rPr>
              <a:t>□　機械の音、空調の音、工場には音が鳴り響いている</a:t>
            </a:r>
            <a:endParaRPr kumimoji="1" lang="en-US" altLang="ja-JP" sz="1000">
              <a:latin typeface="+mn-ea"/>
            </a:endParaRPr>
          </a:p>
          <a:p>
            <a:r>
              <a:rPr kumimoji="1" lang="ja-JP" altLang="en-US" sz="1000">
                <a:latin typeface="+mn-ea"/>
              </a:rPr>
              <a:t>□　大きな音の中、工員は目の前の作業に集中している</a:t>
            </a:r>
            <a:endParaRPr kumimoji="1" lang="en-US" altLang="ja-JP" sz="1000">
              <a:latin typeface="+mn-ea"/>
            </a:endParaRPr>
          </a:p>
          <a:p>
            <a:r>
              <a:rPr kumimoji="1" lang="ja-JP" altLang="en-US" sz="1000">
                <a:latin typeface="+mn-ea"/>
              </a:rPr>
              <a:t>□　具体的でシンプルな生産改善の打ち手でないと、視覚的にも</a:t>
            </a:r>
            <a:endParaRPr kumimoji="1" lang="en-US" altLang="ja-JP" sz="1000">
              <a:latin typeface="+mn-ea"/>
            </a:endParaRPr>
          </a:p>
          <a:p>
            <a:r>
              <a:rPr kumimoji="1" lang="ja-JP" altLang="en-US" sz="1000">
                <a:latin typeface="+mn-ea"/>
              </a:rPr>
              <a:t>　　聴覚的にも狭窄状態にある生産現場では対応ができない</a:t>
            </a:r>
            <a:endParaRPr kumimoji="1" lang="en-US" altLang="ja-JP" sz="1000">
              <a:latin typeface="+mn-ea"/>
            </a:endParaRPr>
          </a:p>
          <a:p>
            <a:r>
              <a:rPr kumimoji="1" lang="ja-JP" altLang="en-US" sz="1000">
                <a:latin typeface="+mn-ea"/>
              </a:rPr>
              <a:t>□　シンプルな作業単位のアクションプランの記載があるという</a:t>
            </a:r>
            <a:endParaRPr kumimoji="1" lang="en-US" altLang="ja-JP" sz="1000">
              <a:latin typeface="+mn-ea"/>
            </a:endParaRPr>
          </a:p>
          <a:p>
            <a:r>
              <a:rPr kumimoji="1" lang="ja-JP" altLang="en-US" sz="1000">
                <a:latin typeface="+mn-ea"/>
              </a:rPr>
              <a:t>　　ことは、会社も専門家もそこまで掘下げた証拠でもある</a:t>
            </a:r>
            <a:endParaRPr kumimoji="1" lang="en-US" altLang="ja-JP" sz="1000">
              <a:latin typeface="+mn-ea"/>
            </a:endParaRPr>
          </a:p>
          <a:p>
            <a:endParaRPr kumimoji="1" lang="en-US" altLang="ja-JP" sz="1000">
              <a:latin typeface="+mn-ea"/>
            </a:endParaRPr>
          </a:p>
        </p:txBody>
      </p:sp>
      <p:sp>
        <p:nvSpPr>
          <p:cNvPr id="80" name="テキスト ボックス 79">
            <a:extLst>
              <a:ext uri="{FF2B5EF4-FFF2-40B4-BE49-F238E27FC236}">
                <a16:creationId xmlns:a16="http://schemas.microsoft.com/office/drawing/2014/main" id="{16A55EA9-42C0-38FE-D772-6BB3A181D725}"/>
              </a:ext>
            </a:extLst>
          </p:cNvPr>
          <p:cNvSpPr txBox="1"/>
          <p:nvPr/>
        </p:nvSpPr>
        <p:spPr>
          <a:xfrm>
            <a:off x="71675" y="468305"/>
            <a:ext cx="7653550" cy="707886"/>
          </a:xfrm>
          <a:prstGeom prst="rect">
            <a:avLst/>
          </a:prstGeom>
          <a:noFill/>
        </p:spPr>
        <p:txBody>
          <a:bodyPr wrap="square" rtlCol="0">
            <a:spAutoFit/>
          </a:bodyPr>
          <a:lstStyle/>
          <a:p>
            <a:r>
              <a:rPr kumimoji="1" lang="ja-JP" altLang="en-US" sz="1000">
                <a:latin typeface="+mn-ea"/>
              </a:rPr>
              <a:t>製造業では、販路や外注先の紹介ニーズが、本業支援でも経営改善のフェーズでもあります。</a:t>
            </a:r>
            <a:endParaRPr kumimoji="1" lang="en-US" altLang="ja-JP" sz="1000">
              <a:latin typeface="+mn-ea"/>
            </a:endParaRPr>
          </a:p>
          <a:p>
            <a:r>
              <a:rPr kumimoji="1" lang="ja-JP" altLang="en-US" sz="1000">
                <a:latin typeface="+mn-ea"/>
              </a:rPr>
              <a:t>しかし、板金をしてくれる先、塗装をしてくれる先、梱包をしてくれる先のような漠然としたニーズを情報共有しても、</a:t>
            </a:r>
            <a:endParaRPr kumimoji="1" lang="en-US" altLang="ja-JP" sz="1000">
              <a:latin typeface="+mn-ea"/>
            </a:endParaRPr>
          </a:p>
          <a:p>
            <a:r>
              <a:rPr kumimoji="1" lang="ja-JP" altLang="en-US" sz="1000">
                <a:latin typeface="+mn-ea"/>
              </a:rPr>
              <a:t>思うように進みません。ここでは押さえておくと良い基本的な着眼点についてまとめます。</a:t>
            </a:r>
          </a:p>
          <a:p>
            <a:endParaRPr kumimoji="1" lang="ja-JP" altLang="en-US" sz="1000">
              <a:latin typeface="+mn-ea"/>
            </a:endParaRPr>
          </a:p>
        </p:txBody>
      </p:sp>
      <p:cxnSp>
        <p:nvCxnSpPr>
          <p:cNvPr id="81" name="直線コネクタ 80">
            <a:extLst>
              <a:ext uri="{FF2B5EF4-FFF2-40B4-BE49-F238E27FC236}">
                <a16:creationId xmlns:a16="http://schemas.microsoft.com/office/drawing/2014/main" id="{1F44959B-879A-4247-9FA4-69D56E4D3C49}"/>
              </a:ext>
            </a:extLst>
          </p:cNvPr>
          <p:cNvCxnSpPr/>
          <p:nvPr/>
        </p:nvCxnSpPr>
        <p:spPr>
          <a:xfrm>
            <a:off x="157163" y="1111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の目利き（マッチング編）　</a:t>
            </a:r>
            <a:endParaRPr kumimoji="1" lang="ja-JP" altLang="en-US" u="sng">
              <a:latin typeface="HGP創英角ｺﾞｼｯｸUB" panose="020B0900000000000000" pitchFamily="50" charset="-128"/>
              <a:ea typeface="HGP創英角ｺﾞｼｯｸUB" panose="020B0900000000000000" pitchFamily="50" charset="-128"/>
            </a:endParaRPr>
          </a:p>
        </p:txBody>
      </p:sp>
      <p:sp>
        <p:nvSpPr>
          <p:cNvPr id="95" name="テキスト ボックス 9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マッチング編</a:t>
            </a:r>
          </a:p>
        </p:txBody>
      </p:sp>
      <p:sp>
        <p:nvSpPr>
          <p:cNvPr id="99" name="テキスト ボックス 9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83" name="スライド番号プレースホルダー 1"/>
          <p:cNvSpPr>
            <a:spLocks noGrp="1"/>
          </p:cNvSpPr>
          <p:nvPr>
            <p:ph type="sldNum" sz="quarter" idx="4294967295"/>
          </p:nvPr>
        </p:nvSpPr>
        <p:spPr>
          <a:xfrm>
            <a:off x="9418320" y="6563360"/>
            <a:ext cx="487680" cy="294640"/>
          </a:xfrm>
        </p:spPr>
        <p:txBody>
          <a:bodyPr/>
          <a:lstStyle/>
          <a:p>
            <a:r>
              <a:rPr kumimoji="1" lang="en-US" altLang="ja-JP" dirty="0"/>
              <a:t>10</a:t>
            </a:r>
            <a:endParaRPr kumimoji="1" lang="ja-JP" altLang="en-US" dirty="0"/>
          </a:p>
        </p:txBody>
      </p:sp>
    </p:spTree>
    <p:extLst>
      <p:ext uri="{BB962C8B-B14F-4D97-AF65-F5344CB8AC3E}">
        <p14:creationId xmlns:p14="http://schemas.microsoft.com/office/powerpoint/2010/main" val="28108725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E901F53E-3FB9-45DF-95FC-F5FDD3D6BC5D}"/>
              </a:ext>
            </a:extLst>
          </p:cNvPr>
          <p:cNvSpPr/>
          <p:nvPr/>
        </p:nvSpPr>
        <p:spPr>
          <a:xfrm>
            <a:off x="930069" y="2623725"/>
            <a:ext cx="1981201" cy="499076"/>
          </a:xfrm>
          <a:prstGeom prst="roundRect">
            <a:avLst/>
          </a:prstGeom>
          <a:solidFill>
            <a:schemeClr val="bg1">
              <a:lumMod val="65000"/>
              <a:alpha val="23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業界特性として</a:t>
            </a:r>
          </a:p>
        </p:txBody>
      </p:sp>
      <p:sp>
        <p:nvSpPr>
          <p:cNvPr id="11" name="楕円 10">
            <a:extLst>
              <a:ext uri="{FF2B5EF4-FFF2-40B4-BE49-F238E27FC236}">
                <a16:creationId xmlns:a16="http://schemas.microsoft.com/office/drawing/2014/main" id="{031FB7D0-432C-43DA-8918-45A50289462B}"/>
              </a:ext>
            </a:extLst>
          </p:cNvPr>
          <p:cNvSpPr/>
          <p:nvPr/>
        </p:nvSpPr>
        <p:spPr>
          <a:xfrm>
            <a:off x="3329931" y="1234708"/>
            <a:ext cx="902784" cy="827763"/>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全体感</a:t>
            </a:r>
          </a:p>
        </p:txBody>
      </p:sp>
      <p:sp>
        <p:nvSpPr>
          <p:cNvPr id="13" name="楕円 12">
            <a:extLst>
              <a:ext uri="{FF2B5EF4-FFF2-40B4-BE49-F238E27FC236}">
                <a16:creationId xmlns:a16="http://schemas.microsoft.com/office/drawing/2014/main" id="{E15FFED1-0225-4A84-AA51-D0B1BDE949FA}"/>
              </a:ext>
            </a:extLst>
          </p:cNvPr>
          <p:cNvSpPr/>
          <p:nvPr/>
        </p:nvSpPr>
        <p:spPr>
          <a:xfrm>
            <a:off x="3329931" y="3849636"/>
            <a:ext cx="902784" cy="827763"/>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個別の</a:t>
            </a:r>
            <a:endParaRPr kumimoji="1" lang="en-US" altLang="ja-JP" sz="1050" b="1">
              <a:solidFill>
                <a:schemeClr val="tx1"/>
              </a:solidFill>
            </a:endParaRPr>
          </a:p>
          <a:p>
            <a:pPr algn="ctr"/>
            <a:r>
              <a:rPr kumimoji="1" lang="ja-JP" altLang="en-US" sz="1050" b="1">
                <a:solidFill>
                  <a:schemeClr val="tx1"/>
                </a:solidFill>
              </a:rPr>
              <a:t>視点</a:t>
            </a:r>
          </a:p>
        </p:txBody>
      </p:sp>
      <p:sp>
        <p:nvSpPr>
          <p:cNvPr id="14" name="テキスト ボックス 13">
            <a:extLst>
              <a:ext uri="{FF2B5EF4-FFF2-40B4-BE49-F238E27FC236}">
                <a16:creationId xmlns:a16="http://schemas.microsoft.com/office/drawing/2014/main" id="{2F9A1454-9E1D-4CD4-8292-A48BFB556BA4}"/>
              </a:ext>
            </a:extLst>
          </p:cNvPr>
          <p:cNvSpPr txBox="1"/>
          <p:nvPr/>
        </p:nvSpPr>
        <p:spPr>
          <a:xfrm>
            <a:off x="4556125" y="1629196"/>
            <a:ext cx="5110160" cy="553998"/>
          </a:xfrm>
          <a:prstGeom prst="rect">
            <a:avLst/>
          </a:prstGeom>
          <a:noFill/>
        </p:spPr>
        <p:txBody>
          <a:bodyPr wrap="square" rtlCol="0">
            <a:spAutoFit/>
          </a:bodyPr>
          <a:lstStyle/>
          <a:p>
            <a:r>
              <a:rPr kumimoji="1" lang="ja-JP" altLang="en-US" sz="1000"/>
              <a:t>中小製造業は建設業と類似しており、業界内のポジションや事業規模、取扱い製品によって、事業性・成長の可能性の評価や、経営改善・企業再生の支援手法が大きく　変化する代表的な業種といえます。</a:t>
            </a:r>
            <a:endParaRPr kumimoji="1" lang="en-US" altLang="ja-JP" sz="1000"/>
          </a:p>
        </p:txBody>
      </p:sp>
      <p:cxnSp>
        <p:nvCxnSpPr>
          <p:cNvPr id="15" name="直線コネクタ 14">
            <a:extLst>
              <a:ext uri="{FF2B5EF4-FFF2-40B4-BE49-F238E27FC236}">
                <a16:creationId xmlns:a16="http://schemas.microsoft.com/office/drawing/2014/main" id="{3A10C77F-FB29-4B27-8104-D8A848E8EC67}"/>
              </a:ext>
            </a:extLst>
          </p:cNvPr>
          <p:cNvCxnSpPr>
            <a:cxnSpLocks/>
          </p:cNvCxnSpPr>
          <p:nvPr/>
        </p:nvCxnSpPr>
        <p:spPr>
          <a:xfrm>
            <a:off x="4632325" y="1574801"/>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AF3F199-79B2-44FA-A0FE-6E9E47EC267C}"/>
              </a:ext>
            </a:extLst>
          </p:cNvPr>
          <p:cNvSpPr txBox="1"/>
          <p:nvPr/>
        </p:nvSpPr>
        <p:spPr>
          <a:xfrm>
            <a:off x="4556125" y="2664981"/>
            <a:ext cx="5244580" cy="707886"/>
          </a:xfrm>
          <a:prstGeom prst="rect">
            <a:avLst/>
          </a:prstGeom>
          <a:noFill/>
        </p:spPr>
        <p:txBody>
          <a:bodyPr wrap="square" rtlCol="0">
            <a:spAutoFit/>
          </a:bodyPr>
          <a:lstStyle/>
          <a:p>
            <a:r>
              <a:rPr kumimoji="1" lang="ja-JP" altLang="en-US" sz="1000"/>
              <a:t>内外の経済情勢変化の影響で、製造の国内回帰ニーズが強まっています。</a:t>
            </a:r>
            <a:endParaRPr kumimoji="1" lang="en-US" altLang="ja-JP" sz="1000"/>
          </a:p>
          <a:p>
            <a:r>
              <a:rPr kumimoji="1" lang="ja-JP" altLang="en-US" sz="1000"/>
              <a:t>現時点でそうしたニーズに伴う引き合いがあるか、対応に向けてヒト・モノ・カネに　課題はないかに着目しましょう。受注だけではなく原材料の国内回帰も見え始めており、国内回帰の波に乗りやすい傾向の業種かどうかも事業性に影響があります。</a:t>
            </a:r>
            <a:endParaRPr kumimoji="1" lang="en-US" altLang="ja-JP" sz="1000"/>
          </a:p>
        </p:txBody>
      </p:sp>
      <p:cxnSp>
        <p:nvCxnSpPr>
          <p:cNvPr id="19" name="直線コネクタ 18">
            <a:extLst>
              <a:ext uri="{FF2B5EF4-FFF2-40B4-BE49-F238E27FC236}">
                <a16:creationId xmlns:a16="http://schemas.microsoft.com/office/drawing/2014/main" id="{72245340-D30C-4C33-94D4-05E26BCFEAF6}"/>
              </a:ext>
            </a:extLst>
          </p:cNvPr>
          <p:cNvCxnSpPr>
            <a:cxnSpLocks/>
          </p:cNvCxnSpPr>
          <p:nvPr/>
        </p:nvCxnSpPr>
        <p:spPr>
          <a:xfrm>
            <a:off x="4651376" y="2610586"/>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E939E9F-9F22-46BA-87B5-4B5E700102A9}"/>
              </a:ext>
            </a:extLst>
          </p:cNvPr>
          <p:cNvSpPr/>
          <p:nvPr/>
        </p:nvSpPr>
        <p:spPr>
          <a:xfrm>
            <a:off x="4632325" y="2278631"/>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国内回帰への対応：現時点における状態の確認</a:t>
            </a:r>
          </a:p>
        </p:txBody>
      </p:sp>
      <p:sp>
        <p:nvSpPr>
          <p:cNvPr id="21" name="テキスト ボックス 20">
            <a:extLst>
              <a:ext uri="{FF2B5EF4-FFF2-40B4-BE49-F238E27FC236}">
                <a16:creationId xmlns:a16="http://schemas.microsoft.com/office/drawing/2014/main" id="{CD50D680-0107-4A77-A53D-A33F54D233E2}"/>
              </a:ext>
            </a:extLst>
          </p:cNvPr>
          <p:cNvSpPr txBox="1"/>
          <p:nvPr/>
        </p:nvSpPr>
        <p:spPr>
          <a:xfrm>
            <a:off x="4556125" y="3822087"/>
            <a:ext cx="5144690" cy="707886"/>
          </a:xfrm>
          <a:prstGeom prst="rect">
            <a:avLst/>
          </a:prstGeom>
          <a:noFill/>
        </p:spPr>
        <p:txBody>
          <a:bodyPr wrap="square" rtlCol="0">
            <a:spAutoFit/>
          </a:bodyPr>
          <a:lstStyle/>
          <a:p>
            <a:r>
              <a:rPr kumimoji="1" lang="ja-JP" altLang="en-US" sz="1000"/>
              <a:t>製造する製品・部品自体の環境対応仕様への変化のほか、設備の環境への耐久性、生産で排出されるゴミの処理費など、環境問題に対応するための費用や今後の対応に向けた課題を把握しましょう。環境問題に対応する力は、製造業が中長期的な事業継続性を　維持する重要な要素になります。</a:t>
            </a:r>
            <a:endParaRPr kumimoji="1" lang="en-US" altLang="ja-JP" sz="1000"/>
          </a:p>
        </p:txBody>
      </p:sp>
      <p:cxnSp>
        <p:nvCxnSpPr>
          <p:cNvPr id="22" name="直線コネクタ 21">
            <a:extLst>
              <a:ext uri="{FF2B5EF4-FFF2-40B4-BE49-F238E27FC236}">
                <a16:creationId xmlns:a16="http://schemas.microsoft.com/office/drawing/2014/main" id="{2615A6CF-935E-41BD-B1A0-4B07EC4386E2}"/>
              </a:ext>
            </a:extLst>
          </p:cNvPr>
          <p:cNvCxnSpPr>
            <a:cxnSpLocks/>
          </p:cNvCxnSpPr>
          <p:nvPr/>
        </p:nvCxnSpPr>
        <p:spPr>
          <a:xfrm>
            <a:off x="4651376" y="3796267"/>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F153B72E-F971-41CF-B178-3D3197DBE372}"/>
              </a:ext>
            </a:extLst>
          </p:cNvPr>
          <p:cNvSpPr/>
          <p:nvPr/>
        </p:nvSpPr>
        <p:spPr>
          <a:xfrm>
            <a:off x="4632325" y="3464312"/>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環境問題への対応：製造品・設備・廃棄物など</a:t>
            </a:r>
          </a:p>
        </p:txBody>
      </p:sp>
      <p:sp>
        <p:nvSpPr>
          <p:cNvPr id="24" name="テキスト ボックス 23">
            <a:extLst>
              <a:ext uri="{FF2B5EF4-FFF2-40B4-BE49-F238E27FC236}">
                <a16:creationId xmlns:a16="http://schemas.microsoft.com/office/drawing/2014/main" id="{F4955943-2597-4ADF-A174-B6905C3624B1}"/>
              </a:ext>
            </a:extLst>
          </p:cNvPr>
          <p:cNvSpPr txBox="1"/>
          <p:nvPr/>
        </p:nvSpPr>
        <p:spPr>
          <a:xfrm>
            <a:off x="4541836" y="4898716"/>
            <a:ext cx="5158979" cy="707886"/>
          </a:xfrm>
          <a:prstGeom prst="rect">
            <a:avLst/>
          </a:prstGeom>
          <a:noFill/>
        </p:spPr>
        <p:txBody>
          <a:bodyPr wrap="square" rtlCol="0">
            <a:spAutoFit/>
          </a:bodyPr>
          <a:lstStyle/>
          <a:p>
            <a:r>
              <a:rPr kumimoji="1" lang="ja-JP" altLang="en-US" sz="1000"/>
              <a:t>値上げの交渉も、以前と比較すると元請企業側に柔軟さが出てきていますが、相手方も単に「苦しいから値上げしてほしい」では対応しにくい場面も想像されます。根拠や　事実を整理して交渉に臨む必要があり、金融機関職員の強みの一つである整理力や　　調整力を発揮できる支援ポイントになります。</a:t>
            </a:r>
            <a:endParaRPr kumimoji="1" lang="en-US" altLang="ja-JP" sz="1000"/>
          </a:p>
        </p:txBody>
      </p:sp>
      <p:cxnSp>
        <p:nvCxnSpPr>
          <p:cNvPr id="25" name="直線コネクタ 24">
            <a:extLst>
              <a:ext uri="{FF2B5EF4-FFF2-40B4-BE49-F238E27FC236}">
                <a16:creationId xmlns:a16="http://schemas.microsoft.com/office/drawing/2014/main" id="{503CDF1E-AC54-43D8-BF5F-2155F37904D9}"/>
              </a:ext>
            </a:extLst>
          </p:cNvPr>
          <p:cNvCxnSpPr>
            <a:cxnSpLocks/>
          </p:cNvCxnSpPr>
          <p:nvPr/>
        </p:nvCxnSpPr>
        <p:spPr>
          <a:xfrm>
            <a:off x="4651376" y="4871242"/>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93629D62-EC85-408D-AA7B-224F85978EC6}"/>
              </a:ext>
            </a:extLst>
          </p:cNvPr>
          <p:cNvSpPr/>
          <p:nvPr/>
        </p:nvSpPr>
        <p:spPr>
          <a:xfrm>
            <a:off x="4632325" y="4539287"/>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値上げ交渉への対応：金融機関の強みを発揮</a:t>
            </a:r>
          </a:p>
        </p:txBody>
      </p:sp>
      <p:sp>
        <p:nvSpPr>
          <p:cNvPr id="27" name="テキスト ボックス 26">
            <a:extLst>
              <a:ext uri="{FF2B5EF4-FFF2-40B4-BE49-F238E27FC236}">
                <a16:creationId xmlns:a16="http://schemas.microsoft.com/office/drawing/2014/main" id="{368D09CB-D420-446C-A3E2-DF6C1F7801D8}"/>
              </a:ext>
            </a:extLst>
          </p:cNvPr>
          <p:cNvSpPr txBox="1"/>
          <p:nvPr/>
        </p:nvSpPr>
        <p:spPr>
          <a:xfrm>
            <a:off x="4556125" y="5992431"/>
            <a:ext cx="5144690" cy="553998"/>
          </a:xfrm>
          <a:prstGeom prst="rect">
            <a:avLst/>
          </a:prstGeom>
          <a:noFill/>
        </p:spPr>
        <p:txBody>
          <a:bodyPr wrap="square" rtlCol="0">
            <a:spAutoFit/>
          </a:bodyPr>
          <a:lstStyle/>
          <a:p>
            <a:r>
              <a:rPr kumimoji="1" lang="ja-JP" altLang="en-US" sz="1000"/>
              <a:t>外国人材の受け入れも、製造業の将来の事業性・成長の可能性向上には重要です。為替の影響を受ける環境とはいえ、出身国の文化・風習の理解や疎外感を抱かせないような受入対応や人材育成の観点で、有能な人材に興味を持ってもらえる企業もあります。</a:t>
            </a:r>
            <a:endParaRPr kumimoji="1" lang="en-US" altLang="ja-JP" sz="1000"/>
          </a:p>
        </p:txBody>
      </p:sp>
      <p:cxnSp>
        <p:nvCxnSpPr>
          <p:cNvPr id="28" name="直線コネクタ 27">
            <a:extLst>
              <a:ext uri="{FF2B5EF4-FFF2-40B4-BE49-F238E27FC236}">
                <a16:creationId xmlns:a16="http://schemas.microsoft.com/office/drawing/2014/main" id="{D610C851-F38A-4E95-B17F-83848656AA97}"/>
              </a:ext>
            </a:extLst>
          </p:cNvPr>
          <p:cNvCxnSpPr>
            <a:cxnSpLocks/>
          </p:cNvCxnSpPr>
          <p:nvPr/>
        </p:nvCxnSpPr>
        <p:spPr>
          <a:xfrm>
            <a:off x="4651376" y="5938036"/>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A40CF07-04D2-483E-988F-10F92F8D5537}"/>
              </a:ext>
            </a:extLst>
          </p:cNvPr>
          <p:cNvSpPr/>
          <p:nvPr/>
        </p:nvSpPr>
        <p:spPr>
          <a:xfrm>
            <a:off x="4632325" y="5606081"/>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人材不足への対応：外国人材との良好な関係構築</a:t>
            </a:r>
          </a:p>
        </p:txBody>
      </p:sp>
      <p:cxnSp>
        <p:nvCxnSpPr>
          <p:cNvPr id="34" name="直線矢印コネクタ 33">
            <a:extLst>
              <a:ext uri="{FF2B5EF4-FFF2-40B4-BE49-F238E27FC236}">
                <a16:creationId xmlns:a16="http://schemas.microsoft.com/office/drawing/2014/main" id="{17663234-8CD4-41ED-B3B6-4602FC23A3AC}"/>
              </a:ext>
            </a:extLst>
          </p:cNvPr>
          <p:cNvCxnSpPr>
            <a:stCxn id="11" idx="6"/>
          </p:cNvCxnSpPr>
          <p:nvPr/>
        </p:nvCxnSpPr>
        <p:spPr>
          <a:xfrm flipV="1">
            <a:off x="4232715" y="1648589"/>
            <a:ext cx="323410" cy="1"/>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B2598A94-94E5-439B-841C-A0C843727C8B}"/>
              </a:ext>
            </a:extLst>
          </p:cNvPr>
          <p:cNvCxnSpPr>
            <a:stCxn id="13" idx="6"/>
            <a:endCxn id="20" idx="1"/>
          </p:cNvCxnSpPr>
          <p:nvPr/>
        </p:nvCxnSpPr>
        <p:spPr>
          <a:xfrm flipV="1">
            <a:off x="4232715" y="2407218"/>
            <a:ext cx="399610" cy="1856300"/>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99DC1330-CACE-43C0-84DF-5920C20230F3}"/>
              </a:ext>
            </a:extLst>
          </p:cNvPr>
          <p:cNvCxnSpPr>
            <a:stCxn id="13" idx="6"/>
            <a:endCxn id="29" idx="1"/>
          </p:cNvCxnSpPr>
          <p:nvPr/>
        </p:nvCxnSpPr>
        <p:spPr>
          <a:xfrm>
            <a:off x="4232715" y="4263518"/>
            <a:ext cx="399610" cy="1471150"/>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0C0D7325-40A1-4339-8630-E347B676A82B}"/>
              </a:ext>
            </a:extLst>
          </p:cNvPr>
          <p:cNvCxnSpPr>
            <a:stCxn id="13" idx="6"/>
            <a:endCxn id="23" idx="1"/>
          </p:cNvCxnSpPr>
          <p:nvPr/>
        </p:nvCxnSpPr>
        <p:spPr>
          <a:xfrm flipV="1">
            <a:off x="4232715" y="3592899"/>
            <a:ext cx="399610" cy="670619"/>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コネクタ: カギ線 43">
            <a:extLst>
              <a:ext uri="{FF2B5EF4-FFF2-40B4-BE49-F238E27FC236}">
                <a16:creationId xmlns:a16="http://schemas.microsoft.com/office/drawing/2014/main" id="{7330B31F-3D06-4B25-ADC2-FA7A8F14F569}"/>
              </a:ext>
            </a:extLst>
          </p:cNvPr>
          <p:cNvCxnSpPr>
            <a:stCxn id="9" idx="3"/>
            <a:endCxn id="11" idx="2"/>
          </p:cNvCxnSpPr>
          <p:nvPr/>
        </p:nvCxnSpPr>
        <p:spPr>
          <a:xfrm flipV="1">
            <a:off x="2911270" y="1648590"/>
            <a:ext cx="418661" cy="1224673"/>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コネクタ: カギ線 47">
            <a:extLst>
              <a:ext uri="{FF2B5EF4-FFF2-40B4-BE49-F238E27FC236}">
                <a16:creationId xmlns:a16="http://schemas.microsoft.com/office/drawing/2014/main" id="{3A36CFDA-C61E-4897-9FA0-5ABE9DEE2AA2}"/>
              </a:ext>
            </a:extLst>
          </p:cNvPr>
          <p:cNvCxnSpPr>
            <a:stCxn id="9" idx="3"/>
            <a:endCxn id="13" idx="2"/>
          </p:cNvCxnSpPr>
          <p:nvPr/>
        </p:nvCxnSpPr>
        <p:spPr>
          <a:xfrm>
            <a:off x="2911270" y="2873263"/>
            <a:ext cx="418661" cy="1390255"/>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FF8D1347-AE4E-4304-A318-31520BC08946}"/>
              </a:ext>
            </a:extLst>
          </p:cNvPr>
          <p:cNvCxnSpPr>
            <a:stCxn id="13" idx="6"/>
            <a:endCxn id="26" idx="1"/>
          </p:cNvCxnSpPr>
          <p:nvPr/>
        </p:nvCxnSpPr>
        <p:spPr>
          <a:xfrm>
            <a:off x="4232715" y="4263518"/>
            <a:ext cx="399610" cy="404356"/>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444E3D1-B435-45D2-9A8C-C1705A5BD756}"/>
              </a:ext>
            </a:extLst>
          </p:cNvPr>
          <p:cNvSpPr txBox="1"/>
          <p:nvPr/>
        </p:nvSpPr>
        <p:spPr>
          <a:xfrm>
            <a:off x="242188" y="5074310"/>
            <a:ext cx="3741693" cy="707886"/>
          </a:xfrm>
          <a:prstGeom prst="rect">
            <a:avLst/>
          </a:prstGeom>
          <a:noFill/>
        </p:spPr>
        <p:txBody>
          <a:bodyPr wrap="square" rtlCol="0">
            <a:spAutoFit/>
          </a:bodyPr>
          <a:lstStyle/>
          <a:p>
            <a:r>
              <a:rPr kumimoji="1" lang="ja-JP" altLang="en-US" sz="1000" dirty="0"/>
              <a:t>　どのような業種であっても、その将来の事業性や成長の可能性を過去の財務分析等だけで推し測るのは困難を極めます。特に中小企業は経営資源が十分ではなく、外部環境に事業性が　左右されやすい面がありますので、なおのことといえます。</a:t>
            </a:r>
            <a:endParaRPr kumimoji="1" lang="en-US" altLang="ja-JP" sz="1000" dirty="0"/>
          </a:p>
        </p:txBody>
      </p:sp>
      <p:sp>
        <p:nvSpPr>
          <p:cNvPr id="54" name="テキスト ボックス 53">
            <a:extLst>
              <a:ext uri="{FF2B5EF4-FFF2-40B4-BE49-F238E27FC236}">
                <a16:creationId xmlns:a16="http://schemas.microsoft.com/office/drawing/2014/main" id="{0EB16FA8-D6ED-447A-9A86-DC3F26845113}"/>
              </a:ext>
            </a:extLst>
          </p:cNvPr>
          <p:cNvSpPr txBox="1"/>
          <p:nvPr/>
        </p:nvSpPr>
        <p:spPr>
          <a:xfrm>
            <a:off x="245033" y="5776167"/>
            <a:ext cx="3785342" cy="861774"/>
          </a:xfrm>
          <a:prstGeom prst="rect">
            <a:avLst/>
          </a:prstGeom>
          <a:noFill/>
        </p:spPr>
        <p:txBody>
          <a:bodyPr wrap="square" rtlCol="0">
            <a:spAutoFit/>
          </a:bodyPr>
          <a:lstStyle/>
          <a:p>
            <a:r>
              <a:rPr kumimoji="1" lang="ja-JP" altLang="en-US" sz="1000"/>
              <a:t>　地域の製造業においては、特に発注元企業の業績や地域課題（人口減少や高齢化による人材難等）とも、その事業性が密接に関わっていますので、それらに対してどの程度の認識や準備、取組みをしているかという「個別の視点」からの事業性の判断が必要になると考えられます。</a:t>
            </a:r>
            <a:endParaRPr kumimoji="1" lang="en-US" altLang="ja-JP" sz="1000"/>
          </a:p>
        </p:txBody>
      </p:sp>
      <p:sp>
        <p:nvSpPr>
          <p:cNvPr id="39" name="正方形/長方形 38">
            <a:extLst>
              <a:ext uri="{FF2B5EF4-FFF2-40B4-BE49-F238E27FC236}">
                <a16:creationId xmlns:a16="http://schemas.microsoft.com/office/drawing/2014/main" id="{506E8162-1836-42D1-9B33-D3B53DCF5457}"/>
              </a:ext>
            </a:extLst>
          </p:cNvPr>
          <p:cNvSpPr/>
          <p:nvPr/>
        </p:nvSpPr>
        <p:spPr>
          <a:xfrm>
            <a:off x="4632325" y="1252793"/>
            <a:ext cx="5033960" cy="257174"/>
          </a:xfrm>
          <a:prstGeom prst="rect">
            <a:avLst/>
          </a:prstGeom>
          <a:solidFill>
            <a:schemeClr val="accent2">
              <a:lumMod val="40000"/>
              <a:lumOff val="60000"/>
              <a:alpha val="23000"/>
            </a:schemeClr>
          </a:solidFill>
          <a:ln w="412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画一的な評価や支援手法が通用しない代表的な業種</a:t>
            </a:r>
          </a:p>
        </p:txBody>
      </p:sp>
      <p:sp>
        <p:nvSpPr>
          <p:cNvPr id="35"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11</a:t>
            </a:r>
            <a:endParaRPr kumimoji="1" lang="ja-JP" altLang="en-US" dirty="0"/>
          </a:p>
        </p:txBody>
      </p:sp>
      <p:sp>
        <p:nvSpPr>
          <p:cNvPr id="37" name="テキスト ボックス 36">
            <a:extLst>
              <a:ext uri="{FF2B5EF4-FFF2-40B4-BE49-F238E27FC236}">
                <a16:creationId xmlns:a16="http://schemas.microsoft.com/office/drawing/2014/main" id="{16A55EA9-42C0-38FE-D772-6BB3A181D725}"/>
              </a:ext>
            </a:extLst>
          </p:cNvPr>
          <p:cNvSpPr txBox="1"/>
          <p:nvPr/>
        </p:nvSpPr>
        <p:spPr>
          <a:xfrm>
            <a:off x="84738" y="468305"/>
            <a:ext cx="7653550" cy="400110"/>
          </a:xfrm>
          <a:prstGeom prst="rect">
            <a:avLst/>
          </a:prstGeom>
          <a:noFill/>
        </p:spPr>
        <p:txBody>
          <a:bodyPr wrap="square" rtlCol="0">
            <a:spAutoFit/>
          </a:bodyPr>
          <a:lstStyle/>
          <a:p>
            <a:r>
              <a:rPr kumimoji="1" lang="ja-JP" altLang="en-US" sz="1000" dirty="0"/>
              <a:t>ここでは、将来の事業性や成長の可能性について考えていきます。</a:t>
            </a:r>
            <a:endParaRPr kumimoji="1" lang="en-US" altLang="ja-JP" sz="1000" dirty="0"/>
          </a:p>
          <a:p>
            <a:r>
              <a:rPr kumimoji="1" lang="ja-JP" altLang="en-US" sz="1000" dirty="0"/>
              <a:t>製造業といっても、製造小売業から加工に特化した企業まで幅広いため、これらに共通する着眼点をまとめます。</a:t>
            </a:r>
          </a:p>
        </p:txBody>
      </p:sp>
      <p:cxnSp>
        <p:nvCxnSpPr>
          <p:cNvPr id="41" name="直線コネクタ 40">
            <a:extLst>
              <a:ext uri="{FF2B5EF4-FFF2-40B4-BE49-F238E27FC236}">
                <a16:creationId xmlns:a16="http://schemas.microsoft.com/office/drawing/2014/main" id="{1F44959B-879A-4247-9FA4-69D56E4D3C49}"/>
              </a:ext>
            </a:extLst>
          </p:cNvPr>
          <p:cNvCxnSpPr/>
          <p:nvPr/>
        </p:nvCxnSpPr>
        <p:spPr>
          <a:xfrm>
            <a:off x="157163" y="10229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の目利き（将来の事業性・成長の可能性）　</a:t>
            </a:r>
            <a:endParaRPr kumimoji="1" lang="ja-JP" altLang="en-US" u="sng">
              <a:latin typeface="HGP創英角ｺﾞｼｯｸUB" panose="020B0900000000000000" pitchFamily="50" charset="-128"/>
              <a:ea typeface="HGP創英角ｺﾞｼｯｸUB" panose="020B0900000000000000" pitchFamily="50" charset="-128"/>
            </a:endParaRPr>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事業性</a:t>
            </a:r>
          </a:p>
        </p:txBody>
      </p:sp>
      <p:sp>
        <p:nvSpPr>
          <p:cNvPr id="46" name="テキスト ボックス 4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grpSp>
        <p:nvGrpSpPr>
          <p:cNvPr id="43" name="グループ化 42"/>
          <p:cNvGrpSpPr/>
          <p:nvPr/>
        </p:nvGrpSpPr>
        <p:grpSpPr>
          <a:xfrm>
            <a:off x="201966" y="1359971"/>
            <a:ext cx="2709304" cy="576000"/>
            <a:chOff x="4474224" y="1242279"/>
            <a:chExt cx="2709304" cy="576000"/>
          </a:xfrm>
        </p:grpSpPr>
        <p:sp>
          <p:nvSpPr>
            <p:cNvPr id="47" name="正方形/長方形 46">
              <a:extLst>
                <a:ext uri="{FF2B5EF4-FFF2-40B4-BE49-F238E27FC236}">
                  <a16:creationId xmlns:a16="http://schemas.microsoft.com/office/drawing/2014/main" id="{DDD7D659-CF17-8913-C4B6-41195AD6009C}"/>
                </a:ext>
              </a:extLst>
            </p:cNvPr>
            <p:cNvSpPr/>
            <p:nvPr/>
          </p:nvSpPr>
          <p:spPr>
            <a:xfrm>
              <a:off x="5202328" y="1291612"/>
              <a:ext cx="1981200"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事業性・成長の課題</a:t>
              </a:r>
              <a:endParaRPr kumimoji="1" lang="en-US" altLang="ja-JP" sz="1200" b="1">
                <a:solidFill>
                  <a:schemeClr val="tx1"/>
                </a:solidFill>
              </a:endParaRPr>
            </a:p>
          </p:txBody>
        </p:sp>
        <p:grpSp>
          <p:nvGrpSpPr>
            <p:cNvPr id="49" name="グループ化 48"/>
            <p:cNvGrpSpPr/>
            <p:nvPr/>
          </p:nvGrpSpPr>
          <p:grpSpPr>
            <a:xfrm>
              <a:off x="4474224" y="1242279"/>
              <a:ext cx="576000" cy="576000"/>
              <a:chOff x="344202" y="1199095"/>
              <a:chExt cx="576000" cy="576000"/>
            </a:xfrm>
          </p:grpSpPr>
          <p:sp>
            <p:nvSpPr>
              <p:cNvPr id="50" name="楕円 49">
                <a:extLst>
                  <a:ext uri="{FF2B5EF4-FFF2-40B4-BE49-F238E27FC236}">
                    <a16:creationId xmlns:a16="http://schemas.microsoft.com/office/drawing/2014/main" id="{D6C718EC-4506-4F10-A867-0ED5A2B249F1}"/>
                  </a:ext>
                </a:extLst>
              </p:cNvPr>
              <p:cNvSpPr/>
              <p:nvPr/>
            </p:nvSpPr>
            <p:spPr>
              <a:xfrm>
                <a:off x="344202" y="1199095"/>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889E09E-65AA-41E6-A714-64593052375D}"/>
                  </a:ext>
                </a:extLst>
              </p:cNvPr>
              <p:cNvSpPr txBox="1"/>
              <p:nvPr/>
            </p:nvSpPr>
            <p:spPr>
              <a:xfrm>
                <a:off x="379566" y="1279628"/>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cxnSp>
        <p:nvCxnSpPr>
          <p:cNvPr id="2" name="直線コネクタ 1">
            <a:extLst>
              <a:ext uri="{FF2B5EF4-FFF2-40B4-BE49-F238E27FC236}">
                <a16:creationId xmlns:a16="http://schemas.microsoft.com/office/drawing/2014/main" id="{47D8EB0B-E36E-DAE3-4F0C-5DAB73162EEE}"/>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4822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068388"/>
            <a:ext cx="6462766" cy="861774"/>
          </a:xfrm>
          <a:prstGeom prst="rect">
            <a:avLst/>
          </a:prstGeom>
          <a:noFill/>
        </p:spPr>
        <p:txBody>
          <a:bodyPr wrap="square" rtlCol="0">
            <a:spAutoFit/>
          </a:bodyPr>
          <a:lstStyle/>
          <a:p>
            <a:r>
              <a:rPr kumimoji="1" lang="ja-JP" altLang="en-US" sz="1000">
                <a:latin typeface="+mn-ea"/>
              </a:rPr>
              <a:t>□　年商</a:t>
            </a:r>
            <a:r>
              <a:rPr kumimoji="1" lang="en-US" altLang="ja-JP" sz="1000">
                <a:latin typeface="+mn-ea"/>
              </a:rPr>
              <a:t>13</a:t>
            </a:r>
            <a:r>
              <a:rPr kumimoji="1" lang="ja-JP" altLang="en-US" sz="1000">
                <a:latin typeface="+mn-ea"/>
              </a:rPr>
              <a:t>億円、社員数</a:t>
            </a:r>
            <a:r>
              <a:rPr kumimoji="1" lang="en-US" altLang="ja-JP" sz="1000">
                <a:latin typeface="+mn-ea"/>
              </a:rPr>
              <a:t>120</a:t>
            </a:r>
            <a:r>
              <a:rPr kumimoji="1" lang="ja-JP" altLang="en-US" sz="1000">
                <a:latin typeface="+mn-ea"/>
              </a:rPr>
              <a:t>名</a:t>
            </a:r>
            <a:endParaRPr kumimoji="1" lang="en-US" altLang="ja-JP" sz="1000">
              <a:latin typeface="+mn-ea"/>
            </a:endParaRPr>
          </a:p>
          <a:p>
            <a:r>
              <a:rPr kumimoji="1" lang="ja-JP" altLang="en-US" sz="1000">
                <a:latin typeface="+mn-ea"/>
              </a:rPr>
              <a:t>□　製造と小売（直営店）を兼ねる鞄製造業</a:t>
            </a:r>
            <a:endParaRPr kumimoji="1" lang="en-US" altLang="ja-JP" sz="1000">
              <a:latin typeface="+mn-ea"/>
            </a:endParaRPr>
          </a:p>
          <a:p>
            <a:r>
              <a:rPr kumimoji="1" lang="ja-JP" altLang="en-US" sz="1000">
                <a:latin typeface="+mn-ea"/>
              </a:rPr>
              <a:t>□　首都圏の販路への生産能力を超えた急速な販売拡大による生産・販売構造の破綻とリーマンショックの</a:t>
            </a:r>
            <a:endParaRPr kumimoji="1" lang="en-US" altLang="ja-JP" sz="1000">
              <a:latin typeface="+mn-ea"/>
            </a:endParaRPr>
          </a:p>
          <a:p>
            <a:r>
              <a:rPr kumimoji="1" lang="ja-JP" altLang="en-US" sz="1000">
                <a:latin typeface="+mn-ea"/>
              </a:rPr>
              <a:t>　　影響を受けた経営危機</a:t>
            </a:r>
            <a:endParaRPr kumimoji="1" lang="en-US" altLang="ja-JP" sz="1000">
              <a:latin typeface="+mn-ea"/>
            </a:endParaRPr>
          </a:p>
          <a:p>
            <a:r>
              <a:rPr kumimoji="1" lang="ja-JP" altLang="en-US" sz="1000">
                <a:latin typeface="+mn-ea"/>
              </a:rPr>
              <a:t>□　製造拠点は地元、販売の主軸は首都圏という二重構造</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41607" y="2064669"/>
            <a:ext cx="6832934" cy="707886"/>
          </a:xfrm>
          <a:prstGeom prst="rect">
            <a:avLst/>
          </a:prstGeom>
          <a:noFill/>
        </p:spPr>
        <p:txBody>
          <a:bodyPr wrap="square" rtlCol="0">
            <a:spAutoFit/>
          </a:bodyPr>
          <a:lstStyle/>
          <a:p>
            <a:r>
              <a:rPr kumimoji="1" lang="ja-JP" altLang="en-US" sz="1000">
                <a:latin typeface="+mn-ea"/>
              </a:rPr>
              <a:t>□　直営工場の生産性は決して悪くなく、単純な生産性改善のみによる業績改善は不可能と判断</a:t>
            </a:r>
            <a:endParaRPr kumimoji="1" lang="en-US" altLang="ja-JP" sz="1000">
              <a:latin typeface="+mn-ea"/>
            </a:endParaRPr>
          </a:p>
          <a:p>
            <a:r>
              <a:rPr kumimoji="1" lang="ja-JP" altLang="en-US" sz="1000">
                <a:latin typeface="+mn-ea"/>
              </a:rPr>
              <a:t>□　材料である“革”は環境意識の高まりもあり価格が高騰し、良質な革の確保も年々困難になっていた</a:t>
            </a:r>
            <a:endParaRPr kumimoji="1" lang="en-US" altLang="ja-JP" sz="1000">
              <a:latin typeface="+mn-ea"/>
            </a:endParaRPr>
          </a:p>
          <a:p>
            <a:r>
              <a:rPr kumimoji="1" lang="ja-JP" altLang="en-US" sz="1000">
                <a:latin typeface="+mn-ea"/>
              </a:rPr>
              <a:t>□　製造以外の製品物流、革の調達方法、製品の販売方法を含めた総合的な改善が重要と判断</a:t>
            </a:r>
            <a:endParaRPr kumimoji="1" lang="en-US" altLang="ja-JP" sz="1000">
              <a:latin typeface="+mn-ea"/>
            </a:endParaRPr>
          </a:p>
          <a:p>
            <a:r>
              <a:rPr kumimoji="1" lang="ja-JP" altLang="en-US" sz="1000">
                <a:latin typeface="+mn-ea"/>
              </a:rPr>
              <a:t>□　資金繰りのために実施していたファクトリーアウトレットセールの見直しが必要</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41607" y="2971199"/>
            <a:ext cx="6637393" cy="861774"/>
          </a:xfrm>
          <a:prstGeom prst="rect">
            <a:avLst/>
          </a:prstGeom>
          <a:noFill/>
        </p:spPr>
        <p:txBody>
          <a:bodyPr wrap="square" rtlCol="0">
            <a:spAutoFit/>
          </a:bodyPr>
          <a:lstStyle/>
          <a:p>
            <a:r>
              <a:rPr kumimoji="1" lang="ja-JP" altLang="en-US" sz="1000">
                <a:latin typeface="+mn-ea"/>
              </a:rPr>
              <a:t>□　当時の経営資源を超えて販売を急拡大していた矢先にリーマンショックの影響による大幅赤字に直面し、</a:t>
            </a:r>
            <a:endParaRPr kumimoji="1" lang="en-US" altLang="ja-JP" sz="1000">
              <a:latin typeface="+mn-ea"/>
            </a:endParaRPr>
          </a:p>
          <a:p>
            <a:r>
              <a:rPr kumimoji="1" lang="ja-JP" altLang="en-US" sz="1000">
                <a:latin typeface="+mn-ea"/>
              </a:rPr>
              <a:t>　　各部門が大混乱に陥っていたので、製造・調達・営業・財務部門を集めた経営会議をファシリテート</a:t>
            </a:r>
            <a:endParaRPr kumimoji="1" lang="en-US" altLang="ja-JP" sz="1000">
              <a:latin typeface="+mn-ea"/>
            </a:endParaRPr>
          </a:p>
          <a:p>
            <a:r>
              <a:rPr kumimoji="1" lang="ja-JP" altLang="en-US" sz="1000">
                <a:latin typeface="+mn-ea"/>
              </a:rPr>
              <a:t>　　するところから開始</a:t>
            </a:r>
            <a:endParaRPr kumimoji="1" lang="en-US" altLang="ja-JP" sz="1000">
              <a:latin typeface="+mn-ea"/>
            </a:endParaRPr>
          </a:p>
          <a:p>
            <a:r>
              <a:rPr kumimoji="1" lang="ja-JP" altLang="en-US" sz="1000">
                <a:latin typeface="+mn-ea"/>
              </a:rPr>
              <a:t>□　経営者は全体を見渡した判断が必要となるため、販売促進や在庫管理、設備更新に利用できる“資金量”</a:t>
            </a:r>
            <a:endParaRPr kumimoji="1" lang="en-US" altLang="ja-JP" sz="1000">
              <a:latin typeface="+mn-ea"/>
            </a:endParaRPr>
          </a:p>
          <a:p>
            <a:r>
              <a:rPr kumimoji="1" lang="ja-JP" altLang="en-US" sz="1000">
                <a:latin typeface="+mn-ea"/>
              </a:rPr>
              <a:t>　　を毎月の業績から分析し、特に繁忙期に向けた対策等を迅速・正確に行えるように情報提供・提案した　</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41607" y="3920418"/>
            <a:ext cx="6832934" cy="861774"/>
          </a:xfrm>
          <a:prstGeom prst="rect">
            <a:avLst/>
          </a:prstGeom>
          <a:noFill/>
        </p:spPr>
        <p:txBody>
          <a:bodyPr wrap="square" rtlCol="0">
            <a:spAutoFit/>
          </a:bodyPr>
          <a:lstStyle/>
          <a:p>
            <a:r>
              <a:rPr kumimoji="1" lang="ja-JP" altLang="en-US" sz="1000">
                <a:latin typeface="+mn-ea"/>
              </a:rPr>
              <a:t>□　縮小均衡策をとらず積極攻勢を主軸とした経営方針を立案した。工場の生産余力が限られる中で付加価値</a:t>
            </a:r>
            <a:endParaRPr kumimoji="1" lang="en-US" altLang="ja-JP" sz="1000">
              <a:latin typeface="+mn-ea"/>
            </a:endParaRPr>
          </a:p>
          <a:p>
            <a:r>
              <a:rPr kumimoji="1" lang="ja-JP" altLang="en-US" sz="1000">
                <a:latin typeface="+mn-ea"/>
              </a:rPr>
              <a:t>　　を最大化するために、直営販路の拡大を中期的（５年程度）な目標に掲げ、そこに至るまでは</a:t>
            </a:r>
            <a:r>
              <a:rPr kumimoji="1" lang="en-US" altLang="ja-JP" sz="1000">
                <a:latin typeface="+mn-ea"/>
              </a:rPr>
              <a:t>CF</a:t>
            </a:r>
            <a:r>
              <a:rPr kumimoji="1" lang="ja-JP" altLang="en-US" sz="1000">
                <a:latin typeface="+mn-ea"/>
              </a:rPr>
              <a:t>最大化の</a:t>
            </a:r>
            <a:endParaRPr kumimoji="1" lang="en-US" altLang="ja-JP" sz="1000">
              <a:latin typeface="+mn-ea"/>
            </a:endParaRPr>
          </a:p>
          <a:p>
            <a:r>
              <a:rPr kumimoji="1" lang="ja-JP" altLang="en-US" sz="1000">
                <a:latin typeface="+mn-ea"/>
              </a:rPr>
              <a:t>　　ために、物流拠点の集中や、工場生産の直営販路の流通製品への集中に向けた改善等に着手</a:t>
            </a:r>
            <a:endParaRPr kumimoji="1" lang="en-US" altLang="ja-JP" sz="1000">
              <a:latin typeface="+mn-ea"/>
            </a:endParaRPr>
          </a:p>
          <a:p>
            <a:r>
              <a:rPr kumimoji="1" lang="ja-JP" altLang="en-US" sz="1000">
                <a:latin typeface="+mn-ea"/>
              </a:rPr>
              <a:t>□　支援開始前に</a:t>
            </a:r>
            <a:r>
              <a:rPr kumimoji="1" lang="en-US" altLang="ja-JP" sz="1000">
                <a:latin typeface="+mn-ea"/>
              </a:rPr>
              <a:t>30</a:t>
            </a:r>
            <a:r>
              <a:rPr kumimoji="1" lang="ja-JP" altLang="en-US" sz="1000">
                <a:latin typeface="+mn-ea"/>
              </a:rPr>
              <a:t>％弱だった売上総利益率が現在では</a:t>
            </a:r>
            <a:r>
              <a:rPr kumimoji="1" lang="en-US" altLang="ja-JP" sz="1000">
                <a:latin typeface="+mn-ea"/>
              </a:rPr>
              <a:t>45</a:t>
            </a:r>
            <a:r>
              <a:rPr kumimoji="1" lang="ja-JP" altLang="en-US" sz="1000">
                <a:latin typeface="+mn-ea"/>
              </a:rPr>
              <a:t>％前後まで改善し、一時は経営破綻も覚悟したもの</a:t>
            </a:r>
            <a:endParaRPr kumimoji="1" lang="en-US" altLang="ja-JP" sz="1000">
              <a:latin typeface="+mn-ea"/>
            </a:endParaRPr>
          </a:p>
          <a:p>
            <a:r>
              <a:rPr kumimoji="1" lang="ja-JP" altLang="en-US" sz="1000">
                <a:latin typeface="+mn-ea"/>
              </a:rPr>
              <a:t>　　のコロナ禍後も黒字を確保しており、骨太な企業に生まれ変わった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947709"/>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367553" y="5471300"/>
            <a:ext cx="9158832" cy="1169551"/>
          </a:xfrm>
          <a:prstGeom prst="rect">
            <a:avLst/>
          </a:prstGeom>
          <a:noFill/>
        </p:spPr>
        <p:txBody>
          <a:bodyPr wrap="square" rtlCol="0">
            <a:spAutoFit/>
          </a:bodyPr>
          <a:lstStyle/>
          <a:p>
            <a:r>
              <a:rPr kumimoji="1" lang="ja-JP" altLang="en-US" sz="1000">
                <a:latin typeface="+mn-ea"/>
              </a:rPr>
              <a:t>　経営の窮境に陥るまでは表面的には成長著しい企業に見えており、派遣された時も半信半疑のような状態でした。地域において非常に有名な企業のため、単純な人的リストラ等で一時的な損益改善をしたとしても、業界内での風評の蔓延による業績不振の長期化等も想像されるので、対応には細心の注意が必要でした。事業計画を検討する過程において、単に部門損益等を並べて比較するような段階では、拠点の閉鎖や人員削減をすることの方が合理的な整理とし易く、私自身もそちらに気持ちが流れがちでした。</a:t>
            </a:r>
            <a:endParaRPr kumimoji="1" lang="en-US" altLang="ja-JP" sz="1000">
              <a:latin typeface="+mn-ea"/>
            </a:endParaRPr>
          </a:p>
          <a:p>
            <a:r>
              <a:rPr kumimoji="1" lang="ja-JP" altLang="en-US" sz="1000">
                <a:latin typeface="+mn-ea"/>
              </a:rPr>
              <a:t>　当時の社長からは、「守ると攻めるで五分五分なら攻める方を取りたい」と言われ、理由は、先の見えない籠城戦（縮小均衡）では社員の気持ちが持たないだろう、ということでした。財務分析や数字の積上げだけでは見ることのできない、経営者の決断をすぐ隣で体感できたことで、その後の企業支援に対する考え方、経営者に対する接し方を大きく改めることができました。</a:t>
            </a:r>
            <a:endParaRPr kumimoji="1" lang="en-US" altLang="ja-JP" sz="100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12</a:t>
            </a:r>
            <a:endParaRPr kumimoji="1" lang="ja-JP" altLang="en-US" dirty="0"/>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その１</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8307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132071"/>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3105534"/>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4078997"/>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2" name="直線コネクタ 1">
            <a:extLst>
              <a:ext uri="{FF2B5EF4-FFF2-40B4-BE49-F238E27FC236}">
                <a16:creationId xmlns:a16="http://schemas.microsoft.com/office/drawing/2014/main" id="{6B591121-AD58-569D-6A69-D43A4AA4E105}"/>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9984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6" y="1127400"/>
            <a:ext cx="6637393" cy="707886"/>
          </a:xfrm>
          <a:prstGeom prst="rect">
            <a:avLst/>
          </a:prstGeom>
          <a:noFill/>
        </p:spPr>
        <p:txBody>
          <a:bodyPr wrap="square" rtlCol="0">
            <a:spAutoFit/>
          </a:bodyPr>
          <a:lstStyle/>
          <a:p>
            <a:r>
              <a:rPr kumimoji="1" lang="ja-JP" altLang="en-US" sz="1000">
                <a:latin typeface="+mn-ea"/>
              </a:rPr>
              <a:t>□　年商約１億円の老舗の牛乳・乳製品製造加工販売業</a:t>
            </a:r>
            <a:endParaRPr kumimoji="1" lang="en-US" altLang="ja-JP" sz="1000">
              <a:latin typeface="+mn-ea"/>
            </a:endParaRPr>
          </a:p>
          <a:p>
            <a:r>
              <a:rPr kumimoji="1" lang="ja-JP" altLang="en-US" sz="1000">
                <a:latin typeface="+mn-ea"/>
              </a:rPr>
              <a:t>□　地域の宅配や学校給食、飲食店等への配送、直営店による小売等幅広く事業を展開</a:t>
            </a:r>
            <a:endParaRPr kumimoji="1" lang="en-US" altLang="ja-JP" sz="1000">
              <a:latin typeface="+mn-ea"/>
            </a:endParaRPr>
          </a:p>
          <a:p>
            <a:r>
              <a:rPr kumimoji="1" lang="ja-JP" altLang="en-US" sz="1000">
                <a:latin typeface="+mn-ea"/>
              </a:rPr>
              <a:t>□　牛乳離れによる売上減少、学校給食についてはリスク回避の観点から他社製品への切替え等で業績悪化</a:t>
            </a:r>
            <a:endParaRPr kumimoji="1" lang="en-US" altLang="ja-JP" sz="1000">
              <a:latin typeface="+mn-ea"/>
            </a:endParaRPr>
          </a:p>
          <a:p>
            <a:r>
              <a:rPr kumimoji="1" lang="ja-JP" altLang="en-US" sz="1000">
                <a:latin typeface="+mn-ea"/>
              </a:rPr>
              <a:t>□　後継者が、自社ブランドの強化や新事業の開発、他社とのコラボ開発等に取り組んでいた</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33295" y="1973433"/>
            <a:ext cx="6645704" cy="707886"/>
          </a:xfrm>
          <a:prstGeom prst="rect">
            <a:avLst/>
          </a:prstGeom>
          <a:noFill/>
        </p:spPr>
        <p:txBody>
          <a:bodyPr wrap="square" rtlCol="0">
            <a:spAutoFit/>
          </a:bodyPr>
          <a:lstStyle/>
          <a:p>
            <a:r>
              <a:rPr kumimoji="1" lang="ja-JP" altLang="en-US" sz="1000">
                <a:latin typeface="+mn-ea"/>
              </a:rPr>
              <a:t>□　老舗の挑戦としてメディアへの露出も増え、地域内外の認知度向上（地域外の若者への訴求）していた</a:t>
            </a:r>
            <a:endParaRPr kumimoji="1" lang="en-US" altLang="ja-JP" sz="1000">
              <a:latin typeface="+mn-ea"/>
            </a:endParaRPr>
          </a:p>
          <a:p>
            <a:r>
              <a:rPr kumimoji="1" lang="ja-JP" altLang="en-US" sz="1000">
                <a:latin typeface="+mn-ea"/>
              </a:rPr>
              <a:t>□　学校給食を他社製品へ切替えたことにより、自社工場での生産量が減少し、稼働率に余力があった</a:t>
            </a:r>
            <a:endParaRPr kumimoji="1" lang="en-US" altLang="ja-JP" sz="1000">
              <a:latin typeface="+mn-ea"/>
            </a:endParaRPr>
          </a:p>
          <a:p>
            <a:r>
              <a:rPr kumimoji="1" lang="ja-JP" altLang="en-US" sz="1000">
                <a:latin typeface="+mn-ea"/>
              </a:rPr>
              <a:t>□　経営層は事業全体の管理や計数管理が弱く、事業承継を含め中長期的な経営について具体性がなかった</a:t>
            </a:r>
            <a:endParaRPr kumimoji="1" lang="en-US" altLang="ja-JP" sz="1000">
              <a:latin typeface="+mn-ea"/>
            </a:endParaRPr>
          </a:p>
          <a:p>
            <a:r>
              <a:rPr kumimoji="1" lang="ja-JP" altLang="en-US" sz="1000">
                <a:latin typeface="+mn-ea"/>
              </a:rPr>
              <a:t>□　新事業に注力していた一方で、利益の良い既存事業（地域への宅配）に力を入れていない</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41607" y="2843827"/>
            <a:ext cx="6637393" cy="861774"/>
          </a:xfrm>
          <a:prstGeom prst="rect">
            <a:avLst/>
          </a:prstGeom>
          <a:noFill/>
        </p:spPr>
        <p:txBody>
          <a:bodyPr wrap="square" rtlCol="0">
            <a:spAutoFit/>
          </a:bodyPr>
          <a:lstStyle/>
          <a:p>
            <a:r>
              <a:rPr kumimoji="1" lang="ja-JP" altLang="en-US" sz="1000">
                <a:latin typeface="+mn-ea"/>
              </a:rPr>
              <a:t>□　資金繰りの安定を図るため、公庫と民間金融機関との協調融資で早期に対応</a:t>
            </a:r>
            <a:endParaRPr kumimoji="1" lang="en-US" altLang="ja-JP" sz="1000">
              <a:latin typeface="+mn-ea"/>
            </a:endParaRPr>
          </a:p>
          <a:p>
            <a:r>
              <a:rPr kumimoji="1" lang="ja-JP" altLang="en-US" sz="1000">
                <a:latin typeface="+mn-ea"/>
              </a:rPr>
              <a:t>□　社長と後継者の父子関係間に入り、お互いから事業や将来に対する思いや不安を聞き、状況を整理した</a:t>
            </a:r>
            <a:endParaRPr kumimoji="1" lang="en-US" altLang="ja-JP" sz="1000">
              <a:latin typeface="+mn-ea"/>
            </a:endParaRPr>
          </a:p>
          <a:p>
            <a:r>
              <a:rPr kumimoji="1" lang="ja-JP" altLang="en-US" sz="1000">
                <a:latin typeface="+mn-ea"/>
              </a:rPr>
              <a:t>□　長期的な収益力改善の必要性から、専門家の支援を受けつつ、事業承継計画を策定</a:t>
            </a:r>
            <a:endParaRPr kumimoji="1" lang="en-US" altLang="ja-JP" sz="1000">
              <a:latin typeface="+mn-ea"/>
            </a:endParaRPr>
          </a:p>
          <a:p>
            <a:r>
              <a:rPr kumimoji="1" lang="ja-JP" altLang="en-US" sz="1000">
                <a:latin typeface="+mn-ea"/>
              </a:rPr>
              <a:t>□　収益改善を具体的にするため、「儲かる商品は何か」を後継者に伴走して検討</a:t>
            </a:r>
            <a:endParaRPr kumimoji="1" lang="en-US" altLang="ja-JP" sz="1000">
              <a:latin typeface="+mn-ea"/>
            </a:endParaRPr>
          </a:p>
          <a:p>
            <a:r>
              <a:rPr kumimoji="1" lang="ja-JP" altLang="en-US" sz="1000">
                <a:latin typeface="+mn-ea"/>
              </a:rPr>
              <a:t>□　金融機関、商工会、事業承継引継ぎ支援センター、信用保証協会による連携支援体制を構築</a:t>
            </a:r>
            <a:endParaRPr kumimoji="1" lang="en-US" altLang="ja-JP" sz="1000">
              <a:latin typeface="+mn-ea"/>
            </a:endParaRP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41607" y="3786757"/>
            <a:ext cx="6832934" cy="707886"/>
          </a:xfrm>
          <a:prstGeom prst="rect">
            <a:avLst/>
          </a:prstGeom>
          <a:noFill/>
        </p:spPr>
        <p:txBody>
          <a:bodyPr wrap="square" rtlCol="0">
            <a:spAutoFit/>
          </a:bodyPr>
          <a:lstStyle/>
          <a:p>
            <a:r>
              <a:rPr kumimoji="1" lang="ja-JP" altLang="en-US" sz="1000">
                <a:latin typeface="+mn-ea"/>
              </a:rPr>
              <a:t>□　「資金繰り」が安定したことで、本業の改善に集中できる環境となった</a:t>
            </a:r>
            <a:endParaRPr kumimoji="1" lang="en-US" altLang="ja-JP" sz="1000">
              <a:latin typeface="+mn-ea"/>
            </a:endParaRPr>
          </a:p>
          <a:p>
            <a:r>
              <a:rPr kumimoji="1" lang="ja-JP" altLang="en-US" sz="1000">
                <a:latin typeface="+mn-ea"/>
              </a:rPr>
              <a:t>□　経営層の不安が、事業承継計画により整理できたことで、中長期的な経営改善の礎となった</a:t>
            </a:r>
            <a:endParaRPr kumimoji="1" lang="en-US" altLang="ja-JP" sz="1000">
              <a:latin typeface="+mn-ea"/>
            </a:endParaRPr>
          </a:p>
          <a:p>
            <a:r>
              <a:rPr kumimoji="1" lang="ja-JP" altLang="en-US" sz="1000">
                <a:latin typeface="+mn-ea"/>
              </a:rPr>
              <a:t>□　生産量の増大（稼働率の向上）に向けて、「学校給食の自社製品回帰・地域の宅配増加」という方向性</a:t>
            </a:r>
            <a:endParaRPr kumimoji="1" lang="en-US" altLang="ja-JP" sz="1000">
              <a:latin typeface="+mn-ea"/>
            </a:endParaRPr>
          </a:p>
          <a:p>
            <a:r>
              <a:rPr kumimoji="1" lang="ja-JP" altLang="en-US" sz="1000">
                <a:latin typeface="+mn-ea"/>
              </a:rPr>
              <a:t>□　今後は、事業全体の方向性を検討しつつ、安定した収益が確保できるように企業経営に伴走していく　　</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76482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52413" y="5296731"/>
            <a:ext cx="9383482" cy="1323439"/>
          </a:xfrm>
          <a:prstGeom prst="rect">
            <a:avLst/>
          </a:prstGeom>
          <a:noFill/>
        </p:spPr>
        <p:txBody>
          <a:bodyPr wrap="square" rtlCol="0">
            <a:spAutoFit/>
          </a:bodyPr>
          <a:lstStyle/>
          <a:p>
            <a:r>
              <a:rPr kumimoji="1" lang="ja-JP" altLang="en-US" sz="1000" spc="-10" dirty="0">
                <a:latin typeface="+mn-ea"/>
              </a:rPr>
              <a:t>　同社は長らく厳しい状況にあったものの、地元老舗メーカーとして懸命に取り組んでいた。中長期的な改善が視野にある中で、前任からは「事業承継については積極的ではない」と聞いていました。実際に社長と後継者にお会いすると、それぞれが「事業承継を考えたくても、経営が厳しい状況で引き継がせてよいのか。迷惑をかけるのではないか」といった葛藤をされていることがわかりました。近しい間柄だからこそ、相手を思い「重要なことではあるが、触れてはいけない話」になってしまったのではないかと感じました。</a:t>
            </a:r>
            <a:endParaRPr kumimoji="1" lang="en-US" altLang="ja-JP" sz="1000" spc="-10" dirty="0">
              <a:latin typeface="+mn-ea"/>
            </a:endParaRPr>
          </a:p>
          <a:p>
            <a:r>
              <a:rPr kumimoji="1" lang="ja-JP" altLang="en-US" sz="1000" spc="-10" dirty="0">
                <a:latin typeface="+mn-ea"/>
              </a:rPr>
              <a:t>　経営面では、食品衛生が声高に叫ばれる中で、学校給食等はリスク回避策として、他社製品への切替えを進めてきたものの、逆に、①工場の稼働率が低下していることがわかりました。また、売上高を確保したい思いで、新事業に注力した結果、②既存の「儲かる商品」（地域の宅配）の営業活動が手薄になっていたことの可能性がみえてきました。そして、後継者からは、これまで誰にも相談したことのない悩み等も語っていただき、心が晴れたと言っていただきました。事業の理解を通じて、事業者との関係性も深まり、表層的な悩みや支援から一歩踏み込んだ形で、「真の相談」を受け、課題解決に向けた取り組みに向けた事例となりました。</a:t>
            </a:r>
            <a:endParaRPr kumimoji="1" lang="en-US" altLang="ja-JP" sz="1000" spc="-10" dirty="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13</a:t>
            </a:r>
            <a:endParaRPr kumimoji="1" lang="ja-JP" altLang="en-US" dirty="0"/>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その２</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61461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59240" y="2032315"/>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2939277"/>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3879488"/>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2" name="直線コネクタ 1">
            <a:extLst>
              <a:ext uri="{FF2B5EF4-FFF2-40B4-BE49-F238E27FC236}">
                <a16:creationId xmlns:a16="http://schemas.microsoft.com/office/drawing/2014/main" id="{8F6593F6-881E-0BD0-FB10-D0CC74816218}"/>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888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90822" y="1116665"/>
            <a:ext cx="6462766" cy="707886"/>
          </a:xfrm>
          <a:prstGeom prst="rect">
            <a:avLst/>
          </a:prstGeom>
          <a:noFill/>
        </p:spPr>
        <p:txBody>
          <a:bodyPr wrap="square" rtlCol="0">
            <a:spAutoFit/>
          </a:bodyPr>
          <a:lstStyle/>
          <a:p>
            <a:r>
              <a:rPr kumimoji="1" lang="ja-JP" altLang="en-US" sz="1000">
                <a:latin typeface="+mn-ea"/>
              </a:rPr>
              <a:t>□　年商</a:t>
            </a:r>
            <a:r>
              <a:rPr kumimoji="1" lang="en-US" altLang="ja-JP" sz="1000">
                <a:latin typeface="+mn-ea"/>
              </a:rPr>
              <a:t>10</a:t>
            </a:r>
            <a:r>
              <a:rPr kumimoji="1" lang="ja-JP" altLang="en-US" sz="1000">
                <a:latin typeface="+mn-ea"/>
              </a:rPr>
              <a:t>数億円、社員数</a:t>
            </a:r>
            <a:r>
              <a:rPr kumimoji="1" lang="en-US" altLang="ja-JP" sz="1000">
                <a:latin typeface="+mn-ea"/>
              </a:rPr>
              <a:t>140</a:t>
            </a:r>
            <a:r>
              <a:rPr kumimoji="1" lang="ja-JP" altLang="en-US" sz="1000">
                <a:latin typeface="+mn-ea"/>
              </a:rPr>
              <a:t>名</a:t>
            </a:r>
          </a:p>
          <a:p>
            <a:r>
              <a:rPr kumimoji="1" lang="ja-JP" altLang="en-US" sz="1000">
                <a:latin typeface="+mn-ea"/>
              </a:rPr>
              <a:t>□　</a:t>
            </a:r>
            <a:r>
              <a:rPr kumimoji="1" lang="en-US" altLang="ja-JP" sz="1000">
                <a:latin typeface="+mn-ea"/>
              </a:rPr>
              <a:t>OEM</a:t>
            </a:r>
            <a:r>
              <a:rPr kumimoji="1" lang="ja-JP" altLang="en-US" sz="1000">
                <a:latin typeface="+mn-ea"/>
              </a:rPr>
              <a:t>生産</a:t>
            </a:r>
            <a:r>
              <a:rPr kumimoji="1" lang="en-US" altLang="ja-JP" sz="1000">
                <a:latin typeface="+mn-ea"/>
              </a:rPr>
              <a:t>100</a:t>
            </a:r>
            <a:r>
              <a:rPr kumimoji="1" lang="ja-JP" altLang="en-US" sz="1000">
                <a:latin typeface="+mn-ea"/>
              </a:rPr>
              <a:t>％ の木製家具製造業（取引先</a:t>
            </a:r>
            <a:r>
              <a:rPr kumimoji="1" lang="en-US" altLang="ja-JP" sz="1000">
                <a:latin typeface="+mn-ea"/>
              </a:rPr>
              <a:t>80</a:t>
            </a:r>
            <a:r>
              <a:rPr kumimoji="1" lang="ja-JP" altLang="en-US" sz="1000">
                <a:latin typeface="+mn-ea"/>
              </a:rPr>
              <a:t>社）</a:t>
            </a:r>
            <a:endParaRPr kumimoji="1" lang="en-US" altLang="ja-JP" sz="1000">
              <a:latin typeface="+mn-ea"/>
            </a:endParaRPr>
          </a:p>
          <a:p>
            <a:r>
              <a:rPr kumimoji="1" lang="ja-JP" altLang="en-US" sz="1000">
                <a:latin typeface="+mn-ea"/>
              </a:rPr>
              <a:t>□　木工切削、木材積層技術によるデザイン性の高い、複雑曲面の木工製作が可能</a:t>
            </a:r>
          </a:p>
          <a:p>
            <a:r>
              <a:rPr kumimoji="1" lang="ja-JP" altLang="en-US" sz="1000">
                <a:latin typeface="+mn-ea"/>
              </a:rPr>
              <a:t>□ 　販路は国内施設向け取引先</a:t>
            </a:r>
            <a:r>
              <a:rPr kumimoji="1" lang="en-US" altLang="ja-JP" sz="1000">
                <a:latin typeface="+mn-ea"/>
              </a:rPr>
              <a:t>95</a:t>
            </a:r>
            <a:r>
              <a:rPr kumimoji="1" lang="ja-JP" altLang="en-US" sz="1000">
                <a:latin typeface="+mn-ea"/>
              </a:rPr>
              <a:t>％、海外家具メーカー５％　</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90822" y="1909464"/>
            <a:ext cx="6625514" cy="1015663"/>
          </a:xfrm>
          <a:prstGeom prst="rect">
            <a:avLst/>
          </a:prstGeom>
          <a:noFill/>
        </p:spPr>
        <p:txBody>
          <a:bodyPr wrap="square" rtlCol="0">
            <a:spAutoFit/>
          </a:bodyPr>
          <a:lstStyle/>
          <a:p>
            <a:r>
              <a:rPr kumimoji="1" lang="ja-JP" altLang="en-US" sz="1000">
                <a:latin typeface="+mn-ea"/>
              </a:rPr>
              <a:t>□　国内家具需要は「安価、機能性重視」にあり、当社の持つ高い技術力を活かせる製品需要が少なく、</a:t>
            </a:r>
          </a:p>
          <a:p>
            <a:r>
              <a:rPr kumimoji="1" lang="ja-JP" altLang="en-US" sz="1000">
                <a:latin typeface="+mn-ea"/>
              </a:rPr>
              <a:t>　    当社の技術力を収益に反映できない状況が続いていた</a:t>
            </a:r>
          </a:p>
          <a:p>
            <a:r>
              <a:rPr kumimoji="1" lang="ja-JP" altLang="en-US" sz="1000">
                <a:latin typeface="+mn-ea"/>
              </a:rPr>
              <a:t>□　プロダクトポートフォリオが国内の施設用椅子・テーブルに偏りすぎていたため、収益力が低い仕事を</a:t>
            </a:r>
            <a:endParaRPr kumimoji="1" lang="en-US" altLang="ja-JP" sz="1000">
              <a:latin typeface="+mn-ea"/>
            </a:endParaRPr>
          </a:p>
          <a:p>
            <a:r>
              <a:rPr kumimoji="1" lang="ja-JP" altLang="en-US" sz="1000">
                <a:latin typeface="+mn-ea"/>
              </a:rPr>
              <a:t>　　 数多くこなすような状態に陥っていた</a:t>
            </a:r>
            <a:endParaRPr kumimoji="1" lang="en-US" altLang="ja-JP" sz="1000">
              <a:latin typeface="+mn-ea"/>
            </a:endParaRPr>
          </a:p>
          <a:p>
            <a:r>
              <a:rPr kumimoji="1" lang="ja-JP" altLang="en-US" sz="1000">
                <a:latin typeface="+mn-ea"/>
              </a:rPr>
              <a:t>□ 　当社の高い技術力を活かし、収益力向上を図るためには、木工家具について「財産としての価値が高い」</a:t>
            </a:r>
            <a:endParaRPr kumimoji="1" lang="en-US" altLang="ja-JP" sz="1000">
              <a:latin typeface="+mn-ea"/>
            </a:endParaRPr>
          </a:p>
          <a:p>
            <a:r>
              <a:rPr kumimoji="1" lang="ja-JP" altLang="en-US" sz="1000">
                <a:latin typeface="+mn-ea"/>
              </a:rPr>
              <a:t>　　「本物志向」「デザイン重視」と考える「海外の高級家具メーカー」との取引拡大に可能性</a:t>
            </a: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90822" y="3009617"/>
            <a:ext cx="6372350" cy="861774"/>
          </a:xfrm>
          <a:prstGeom prst="rect">
            <a:avLst/>
          </a:prstGeom>
          <a:noFill/>
        </p:spPr>
        <p:txBody>
          <a:bodyPr wrap="square" rtlCol="0">
            <a:spAutoFit/>
          </a:bodyPr>
          <a:lstStyle/>
          <a:p>
            <a:r>
              <a:rPr kumimoji="1" lang="ja-JP" altLang="en-US" sz="1000">
                <a:latin typeface="+mn-ea"/>
              </a:rPr>
              <a:t>□　高級家具の本場である「北欧市場」にターゲットを絞り、行政等と連携して市場調査として、</a:t>
            </a:r>
            <a:endParaRPr kumimoji="1" lang="en-US" altLang="ja-JP" sz="1000">
              <a:latin typeface="+mn-ea"/>
            </a:endParaRPr>
          </a:p>
          <a:p>
            <a:r>
              <a:rPr kumimoji="1" lang="ja-JP" altLang="en-US" sz="1000">
                <a:latin typeface="+mn-ea"/>
              </a:rPr>
              <a:t>　　「北欧の家具製造企業の課題調査」を行うことを提案</a:t>
            </a:r>
          </a:p>
          <a:p>
            <a:r>
              <a:rPr kumimoji="1" lang="ja-JP" altLang="en-US" sz="1000">
                <a:latin typeface="+mn-ea"/>
              </a:rPr>
              <a:t>□　現地の課題として浮き彫りとなったのは、「北欧マイスター職人の引退による工場の小規模化」及び</a:t>
            </a:r>
            <a:endParaRPr kumimoji="1" lang="en-US" altLang="ja-JP" sz="1000">
              <a:latin typeface="+mn-ea"/>
            </a:endParaRPr>
          </a:p>
          <a:p>
            <a:r>
              <a:rPr kumimoji="1" lang="ja-JP" altLang="en-US" sz="1000">
                <a:latin typeface="+mn-ea"/>
              </a:rPr>
              <a:t>　　「アジア市場への流通問題」、このため北欧４各国へ渡航する「販路開拓計画」を策定、</a:t>
            </a:r>
            <a:endParaRPr kumimoji="1" lang="en-US" altLang="ja-JP" sz="1000">
              <a:latin typeface="+mn-ea"/>
            </a:endParaRPr>
          </a:p>
          <a:p>
            <a:r>
              <a:rPr kumimoji="1" lang="ja-JP" altLang="en-US" sz="1000">
                <a:latin typeface="+mn-ea"/>
              </a:rPr>
              <a:t>　　北欧のメーカーへ直接アポイントを取り、</a:t>
            </a:r>
            <a:r>
              <a:rPr kumimoji="1" lang="en-US" altLang="ja-JP" sz="1000">
                <a:latin typeface="+mn-ea"/>
              </a:rPr>
              <a:t>CEO</a:t>
            </a:r>
            <a:r>
              <a:rPr kumimoji="1" lang="ja-JP" altLang="en-US" sz="1000">
                <a:latin typeface="+mn-ea"/>
              </a:rPr>
              <a:t>との直接面談の実現まで支援した　</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90822" y="3945405"/>
            <a:ext cx="6480879" cy="707886"/>
          </a:xfrm>
          <a:prstGeom prst="rect">
            <a:avLst/>
          </a:prstGeom>
          <a:noFill/>
        </p:spPr>
        <p:txBody>
          <a:bodyPr wrap="square" rtlCol="0">
            <a:spAutoFit/>
          </a:bodyPr>
          <a:lstStyle/>
          <a:p>
            <a:r>
              <a:rPr kumimoji="1" lang="ja-JP" altLang="en-US" sz="1000">
                <a:latin typeface="+mn-ea"/>
              </a:rPr>
              <a:t>□　海外販路開拓の支援の成果として、北欧中心に海外取引先が増加、 </a:t>
            </a:r>
            <a:endParaRPr kumimoji="1" lang="en-US" altLang="ja-JP" sz="1000">
              <a:latin typeface="+mn-ea"/>
            </a:endParaRPr>
          </a:p>
          <a:p>
            <a:r>
              <a:rPr kumimoji="1" lang="ja-JP" altLang="en-US" sz="1000">
                <a:latin typeface="+mn-ea"/>
              </a:rPr>
              <a:t>　　⽀援開始前には、５％程度の海外受注割合が</a:t>
            </a:r>
            <a:r>
              <a:rPr kumimoji="1" lang="en-US" altLang="ja-JP" sz="1000">
                <a:latin typeface="+mn-ea"/>
              </a:rPr>
              <a:t>30</a:t>
            </a:r>
            <a:r>
              <a:rPr kumimoji="1" lang="ja-JP" altLang="en-US" sz="1000">
                <a:latin typeface="+mn-ea"/>
              </a:rPr>
              <a:t>％まで増加し、収益力が改善された</a:t>
            </a:r>
            <a:endParaRPr kumimoji="1" lang="en-US" altLang="ja-JP" sz="1000">
              <a:latin typeface="+mn-ea"/>
            </a:endParaRPr>
          </a:p>
          <a:p>
            <a:r>
              <a:rPr kumimoji="1" lang="ja-JP" altLang="en-US" sz="1000">
                <a:latin typeface="+mn-ea"/>
              </a:rPr>
              <a:t>□　当社の高い技術力が認められ、世界的に著名なメーカーや施設から受注が飛び込むようになり、</a:t>
            </a:r>
            <a:endParaRPr kumimoji="1" lang="en-US" altLang="ja-JP" sz="1000">
              <a:latin typeface="+mn-ea"/>
            </a:endParaRPr>
          </a:p>
          <a:p>
            <a:r>
              <a:rPr kumimoji="1" lang="ja-JP" altLang="en-US" sz="1000">
                <a:latin typeface="+mn-ea"/>
              </a:rPr>
              <a:t>　　「世界の</a:t>
            </a:r>
            <a:r>
              <a:rPr kumimoji="1" lang="en-US" altLang="ja-JP" sz="1000">
                <a:latin typeface="+mn-ea"/>
              </a:rPr>
              <a:t>OEM</a:t>
            </a:r>
            <a:r>
              <a:rPr kumimoji="1" lang="ja-JP" altLang="en-US" sz="1000">
                <a:latin typeface="+mn-ea"/>
              </a:rPr>
              <a:t>」地位を確立するまで成長、今後、市場ニーズの高い「木工素材販売」の新事業を検討　</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200" y="4987252"/>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186902" y="5484231"/>
            <a:ext cx="9401175" cy="1169551"/>
          </a:xfrm>
          <a:prstGeom prst="rect">
            <a:avLst/>
          </a:prstGeom>
          <a:noFill/>
        </p:spPr>
        <p:txBody>
          <a:bodyPr wrap="square" rtlCol="0">
            <a:spAutoFit/>
          </a:bodyPr>
          <a:lstStyle/>
          <a:p>
            <a:r>
              <a:rPr kumimoji="1" lang="ja-JP" altLang="en-US" sz="1000" dirty="0">
                <a:latin typeface="+mn-ea"/>
              </a:rPr>
              <a:t>　当社の担当として派遣された際に驚いたのは、人口わずか数千人の小さな田舎町に、高度な</a:t>
            </a:r>
            <a:r>
              <a:rPr kumimoji="1" lang="en-US" altLang="ja-JP" sz="1000" dirty="0">
                <a:latin typeface="+mn-ea"/>
              </a:rPr>
              <a:t>CAD/CAM</a:t>
            </a:r>
            <a:r>
              <a:rPr kumimoji="1" lang="ja-JP" altLang="en-US" sz="1000" dirty="0">
                <a:latin typeface="+mn-ea"/>
              </a:rPr>
              <a:t>のプログラミングを持ち、５軸の</a:t>
            </a:r>
            <a:r>
              <a:rPr kumimoji="1" lang="en-US" altLang="ja-JP" sz="1000" dirty="0">
                <a:latin typeface="+mn-ea"/>
              </a:rPr>
              <a:t>NC</a:t>
            </a:r>
            <a:r>
              <a:rPr kumimoji="1" lang="ja-JP" altLang="en-US" sz="1000" dirty="0">
                <a:latin typeface="+mn-ea"/>
              </a:rPr>
              <a:t>ルータを操り、どんな複雑なデザインでも再現してしまう木工技術を持つ企業が埋もれていたことでした。町の中核的企業であり、高度な技術力を持っている割には収益性が低い点に疑問を持ちました。実際に数日間、工場に入らせてもらい、生産工程や製品のプロダクトポートフォリオ等を調べたところ、高い技術力が活かされる受注割合が多くないことがわかりました。そこで、収益力の高い受注を増加させるために「海外販路開拓」の支援を行いました。</a:t>
            </a:r>
            <a:endParaRPr kumimoji="1" lang="en-US" altLang="ja-JP" sz="1000" dirty="0">
              <a:latin typeface="+mn-ea"/>
            </a:endParaRPr>
          </a:p>
          <a:p>
            <a:r>
              <a:rPr kumimoji="1" lang="ja-JP" altLang="en-US" sz="1000" dirty="0">
                <a:latin typeface="+mn-ea"/>
              </a:rPr>
              <a:t>　社長からは「いままで当社の技術力を理解しようとする金融機関の職員はいなかった」と言われ、金融機関は製造業を決算書だけで判断するのではなく、技術力や生産性、生産品のトレンド、バリューチェーン等あらゆる側面から事業性を評価することが必要ではないかと話していただきました。</a:t>
            </a:r>
            <a:endParaRPr kumimoji="1" lang="en-US" altLang="ja-JP" sz="1000" dirty="0">
              <a:latin typeface="+mn-ea"/>
            </a:endParaRPr>
          </a:p>
          <a:p>
            <a:r>
              <a:rPr kumimoji="1" lang="ja-JP" altLang="en-US" sz="1000" dirty="0">
                <a:latin typeface="+mn-ea"/>
              </a:rPr>
              <a:t>　この仕事を通じ、「もっと自社の技術や生産現場を見てもらいたい」という製造業の経営者の本音を学びました。</a:t>
            </a:r>
            <a:endParaRPr kumimoji="1" lang="en-US" altLang="ja-JP" sz="1000" dirty="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14</a:t>
            </a:r>
            <a:endParaRPr kumimoji="1" lang="ja-JP" altLang="en-US" dirty="0"/>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その３</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03199" y="481630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59996" y="2041387"/>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59996" y="3014850"/>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59996" y="3988313"/>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2" name="直線コネクタ 1">
            <a:extLst>
              <a:ext uri="{FF2B5EF4-FFF2-40B4-BE49-F238E27FC236}">
                <a16:creationId xmlns:a16="http://schemas.microsoft.com/office/drawing/2014/main" id="{C3BD3095-B531-F617-D531-268FE5BD1C87}"/>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5907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r>
              <a:rPr kumimoji="1" lang="en-US" altLang="ja-JP" dirty="0"/>
              <a:t>15</a:t>
            </a:r>
            <a:endParaRPr kumimoji="1" lang="ja-JP" altLang="en-US" dirty="0"/>
          </a:p>
        </p:txBody>
      </p:sp>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９　サービス業</a:t>
            </a:r>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p>
        </p:txBody>
      </p:sp>
      <p:sp>
        <p:nvSpPr>
          <p:cNvPr id="7" name="正方形/長方形 6"/>
          <p:cNvSpPr/>
          <p:nvPr/>
        </p:nvSpPr>
        <p:spPr>
          <a:xfrm>
            <a:off x="329692" y="3364165"/>
            <a:ext cx="5626969" cy="1015663"/>
          </a:xfrm>
          <a:prstGeom prst="rect">
            <a:avLst/>
          </a:prstGeom>
        </p:spPr>
        <p:txBody>
          <a:bodyPr wrap="square">
            <a:spAutoFit/>
          </a:bodyPr>
          <a:lstStyle/>
          <a:p>
            <a:r>
              <a:rPr kumimoji="1" lang="ja-JP" altLang="en-US" sz="1200">
                <a:latin typeface="游ゴシック" panose="020B0400000000000000" pitchFamily="50" charset="-128"/>
              </a:rPr>
              <a:t>　業種別に事業者支援の「入口」となりうるポイントにフォーカスしています。　　　また、事業者支援の実務家の方々の知見・ノウハウを取りまとめたものであり、　　実務者の主観的な表現等を含みます。</a:t>
            </a:r>
            <a:endParaRPr kumimoji="1" lang="en-US" altLang="ja-JP" sz="1200">
              <a:latin typeface="游ゴシック" panose="020B0400000000000000" pitchFamily="50" charset="-128"/>
            </a:endParaRPr>
          </a:p>
          <a:p>
            <a:r>
              <a:rPr kumimoji="1" lang="ja-JP" altLang="en-US" sz="120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Tree>
    <p:extLst>
      <p:ext uri="{BB962C8B-B14F-4D97-AF65-F5344CB8AC3E}">
        <p14:creationId xmlns:p14="http://schemas.microsoft.com/office/powerpoint/2010/main" val="409693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82F98467-E2B5-B100-329D-8C0CF2710A00}"/>
              </a:ext>
            </a:extLst>
          </p:cNvPr>
          <p:cNvSpPr txBox="1"/>
          <p:nvPr/>
        </p:nvSpPr>
        <p:spPr>
          <a:xfrm>
            <a:off x="344803" y="5903641"/>
            <a:ext cx="3554354" cy="707886"/>
          </a:xfrm>
          <a:prstGeom prst="rect">
            <a:avLst/>
          </a:prstGeom>
          <a:noFill/>
        </p:spPr>
        <p:txBody>
          <a:bodyPr wrap="square" rtlCol="0">
            <a:spAutoFit/>
          </a:bodyPr>
          <a:lstStyle/>
          <a:p>
            <a:r>
              <a:rPr kumimoji="1" lang="ja-JP" altLang="en-US" sz="1000" spc="-50">
                <a:latin typeface="+mn-ea"/>
              </a:rPr>
              <a:t>□ どのような設備や機械を持っているかが競争力に直結</a:t>
            </a:r>
            <a:endParaRPr kumimoji="1" lang="en-US" altLang="ja-JP" sz="1000" spc="-50">
              <a:latin typeface="+mn-ea"/>
            </a:endParaRPr>
          </a:p>
          <a:p>
            <a:r>
              <a:rPr kumimoji="1" lang="ja-JP" altLang="en-US" sz="1000" spc="-50">
                <a:latin typeface="+mn-ea"/>
              </a:rPr>
              <a:t>□ 設備の台数等がサービスの提供能力を左右する</a:t>
            </a:r>
            <a:endParaRPr kumimoji="1" lang="en-US" altLang="ja-JP" sz="1000" spc="-50">
              <a:latin typeface="+mn-ea"/>
            </a:endParaRPr>
          </a:p>
          <a:p>
            <a:r>
              <a:rPr kumimoji="1" lang="ja-JP" altLang="en-US" sz="1000" spc="-50">
                <a:latin typeface="+mn-ea"/>
              </a:rPr>
              <a:t>□ 投資に対する個別の採算は合っているかが重要</a:t>
            </a:r>
            <a:endParaRPr kumimoji="1" lang="en-US" altLang="ja-JP" sz="1000" spc="-50">
              <a:latin typeface="+mn-ea"/>
            </a:endParaRPr>
          </a:p>
          <a:p>
            <a:r>
              <a:rPr kumimoji="1" lang="ja-JP" altLang="en-US" sz="1000" spc="-50">
                <a:latin typeface="+mn-ea"/>
              </a:rPr>
              <a:t>□ 保守費用・設備更新のタイミングに注意</a:t>
            </a:r>
            <a:endParaRPr kumimoji="1" lang="en-US" altLang="ja-JP" sz="1000" spc="-50">
              <a:latin typeface="+mn-ea"/>
            </a:endParaRPr>
          </a:p>
        </p:txBody>
      </p:sp>
      <p:sp>
        <p:nvSpPr>
          <p:cNvPr id="34" name="テキスト ボックス 33">
            <a:extLst>
              <a:ext uri="{FF2B5EF4-FFF2-40B4-BE49-F238E27FC236}">
                <a16:creationId xmlns:a16="http://schemas.microsoft.com/office/drawing/2014/main" id="{1D20DF15-0C36-5AA5-88AF-BC6E37E1FB66}"/>
              </a:ext>
            </a:extLst>
          </p:cNvPr>
          <p:cNvSpPr txBox="1"/>
          <p:nvPr/>
        </p:nvSpPr>
        <p:spPr>
          <a:xfrm>
            <a:off x="317153" y="5461902"/>
            <a:ext cx="3105905"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設備的サービス業の留意点</a:t>
            </a:r>
          </a:p>
        </p:txBody>
      </p:sp>
      <p:sp>
        <p:nvSpPr>
          <p:cNvPr id="122" name="四角形: 角を丸くする 121">
            <a:extLst>
              <a:ext uri="{FF2B5EF4-FFF2-40B4-BE49-F238E27FC236}">
                <a16:creationId xmlns:a16="http://schemas.microsoft.com/office/drawing/2014/main" id="{DBE74872-CD82-6AFA-29C7-5F630AC9A04E}"/>
              </a:ext>
            </a:extLst>
          </p:cNvPr>
          <p:cNvSpPr/>
          <p:nvPr/>
        </p:nvSpPr>
        <p:spPr>
          <a:xfrm>
            <a:off x="4981377" y="1202464"/>
            <a:ext cx="4695800" cy="5550512"/>
          </a:xfrm>
          <a:prstGeom prst="roundRect">
            <a:avLst>
              <a:gd name="adj" fmla="val 1504"/>
            </a:avLst>
          </a:prstGeom>
          <a:noFill/>
          <a:ln w="50800">
            <a:solidFill>
              <a:srgbClr val="FF0000">
                <a:alpha val="25000"/>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E6196F6B-C168-A829-5082-3F06210354DF}"/>
              </a:ext>
            </a:extLst>
          </p:cNvPr>
          <p:cNvSpPr/>
          <p:nvPr/>
        </p:nvSpPr>
        <p:spPr>
          <a:xfrm>
            <a:off x="6044013" y="2387988"/>
            <a:ext cx="3276036" cy="3251320"/>
          </a:xfrm>
          <a:prstGeom prst="rightArrow">
            <a:avLst>
              <a:gd name="adj1" fmla="val 50000"/>
              <a:gd name="adj2" fmla="val 50000"/>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EFA6DFE-CB24-FA6E-A498-1E145A739F3A}"/>
              </a:ext>
            </a:extLst>
          </p:cNvPr>
          <p:cNvSpPr txBox="1"/>
          <p:nvPr/>
        </p:nvSpPr>
        <p:spPr>
          <a:xfrm>
            <a:off x="4473074" y="130446"/>
            <a:ext cx="3252326"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grpSp>
        <p:nvGrpSpPr>
          <p:cNvPr id="96" name="グループ化 95">
            <a:extLst>
              <a:ext uri="{FF2B5EF4-FFF2-40B4-BE49-F238E27FC236}">
                <a16:creationId xmlns:a16="http://schemas.microsoft.com/office/drawing/2014/main" id="{C6538309-ECD6-475A-B497-21EBE7A7A418}"/>
              </a:ext>
            </a:extLst>
          </p:cNvPr>
          <p:cNvGrpSpPr/>
          <p:nvPr/>
        </p:nvGrpSpPr>
        <p:grpSpPr>
          <a:xfrm>
            <a:off x="3261600" y="1298370"/>
            <a:ext cx="3251320" cy="1878167"/>
            <a:chOff x="3241964" y="1202120"/>
            <a:chExt cx="3251320" cy="1878167"/>
          </a:xfrm>
        </p:grpSpPr>
        <p:grpSp>
          <p:nvGrpSpPr>
            <p:cNvPr id="71" name="グループ化 70">
              <a:extLst>
                <a:ext uri="{FF2B5EF4-FFF2-40B4-BE49-F238E27FC236}">
                  <a16:creationId xmlns:a16="http://schemas.microsoft.com/office/drawing/2014/main" id="{11FB0352-3E13-F133-94AB-39D45FEDBDAC}"/>
                </a:ext>
              </a:extLst>
            </p:cNvPr>
            <p:cNvGrpSpPr/>
            <p:nvPr/>
          </p:nvGrpSpPr>
          <p:grpSpPr>
            <a:xfrm>
              <a:off x="3758454" y="1202120"/>
              <a:ext cx="2353730" cy="999471"/>
              <a:chOff x="4207503" y="1741792"/>
              <a:chExt cx="2353730" cy="999471"/>
            </a:xfrm>
          </p:grpSpPr>
          <p:sp>
            <p:nvSpPr>
              <p:cNvPr id="72" name="楕円 71">
                <a:extLst>
                  <a:ext uri="{FF2B5EF4-FFF2-40B4-BE49-F238E27FC236}">
                    <a16:creationId xmlns:a16="http://schemas.microsoft.com/office/drawing/2014/main" id="{D5B45813-C7C5-248F-ADF1-5908F25382DC}"/>
                  </a:ext>
                </a:extLst>
              </p:cNvPr>
              <p:cNvSpPr/>
              <p:nvPr/>
            </p:nvSpPr>
            <p:spPr>
              <a:xfrm>
                <a:off x="5477800" y="1741792"/>
                <a:ext cx="1083433" cy="999471"/>
              </a:xfrm>
              <a:prstGeom prst="ellipse">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41CFDF91-ACF5-99E2-1572-1BCF69180384}"/>
                  </a:ext>
                </a:extLst>
              </p:cNvPr>
              <p:cNvGrpSpPr/>
              <p:nvPr/>
            </p:nvGrpSpPr>
            <p:grpSpPr>
              <a:xfrm>
                <a:off x="4207503" y="1896600"/>
                <a:ext cx="2317354" cy="695390"/>
                <a:chOff x="4207503" y="1896600"/>
                <a:chExt cx="2317354" cy="695390"/>
              </a:xfrm>
            </p:grpSpPr>
            <p:sp>
              <p:nvSpPr>
                <p:cNvPr id="74" name="テキスト ボックス 73">
                  <a:extLst>
                    <a:ext uri="{FF2B5EF4-FFF2-40B4-BE49-F238E27FC236}">
                      <a16:creationId xmlns:a16="http://schemas.microsoft.com/office/drawing/2014/main" id="{A8C15268-1EDC-8090-F943-D47DE99CD37B}"/>
                    </a:ext>
                  </a:extLst>
                </p:cNvPr>
                <p:cNvSpPr txBox="1"/>
                <p:nvPr/>
              </p:nvSpPr>
              <p:spPr>
                <a:xfrm>
                  <a:off x="5507103" y="1896600"/>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建設業</a:t>
                  </a:r>
                </a:p>
              </p:txBody>
            </p:sp>
            <p:sp>
              <p:nvSpPr>
                <p:cNvPr id="75" name="テキスト ボックス 74">
                  <a:extLst>
                    <a:ext uri="{FF2B5EF4-FFF2-40B4-BE49-F238E27FC236}">
                      <a16:creationId xmlns:a16="http://schemas.microsoft.com/office/drawing/2014/main" id="{EF22EE8A-44A0-C86F-DDD8-B8AC304553A4}"/>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76" name="直線コネクタ 75">
                  <a:extLst>
                    <a:ext uri="{FF2B5EF4-FFF2-40B4-BE49-F238E27FC236}">
                      <a16:creationId xmlns:a16="http://schemas.microsoft.com/office/drawing/2014/main" id="{DBC451C8-F28C-A545-F629-C6DE5E41F5FC}"/>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79" name="矢印: 右 78">
              <a:extLst>
                <a:ext uri="{FF2B5EF4-FFF2-40B4-BE49-F238E27FC236}">
                  <a16:creationId xmlns:a16="http://schemas.microsoft.com/office/drawing/2014/main" id="{B5EC488F-CFC9-C4E1-48FF-896231C5FDE9}"/>
                </a:ext>
              </a:extLst>
            </p:cNvPr>
            <p:cNvSpPr/>
            <p:nvPr/>
          </p:nvSpPr>
          <p:spPr>
            <a:xfrm rot="16200000">
              <a:off x="4111609" y="698612"/>
              <a:ext cx="1512030" cy="3251320"/>
            </a:xfrm>
            <a:prstGeom prst="rightArrow">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8A03E010-6B75-5794-FFDE-8AFB08E3B959}"/>
                </a:ext>
              </a:extLst>
            </p:cNvPr>
            <p:cNvGrpSpPr/>
            <p:nvPr/>
          </p:nvGrpSpPr>
          <p:grpSpPr>
            <a:xfrm>
              <a:off x="3712466" y="1205250"/>
              <a:ext cx="2366879" cy="999471"/>
              <a:chOff x="2858378" y="1725673"/>
              <a:chExt cx="2366879" cy="999471"/>
            </a:xfrm>
          </p:grpSpPr>
          <p:sp>
            <p:nvSpPr>
              <p:cNvPr id="82" name="楕円 81">
                <a:extLst>
                  <a:ext uri="{FF2B5EF4-FFF2-40B4-BE49-F238E27FC236}">
                    <a16:creationId xmlns:a16="http://schemas.microsoft.com/office/drawing/2014/main" id="{F55159F8-6054-3D9C-B50E-F6B89AA843B3}"/>
                  </a:ext>
                </a:extLst>
              </p:cNvPr>
              <p:cNvSpPr/>
              <p:nvPr/>
            </p:nvSpPr>
            <p:spPr>
              <a:xfrm>
                <a:off x="2858378" y="1725673"/>
                <a:ext cx="1083433" cy="999471"/>
              </a:xfrm>
              <a:prstGeom prst="ellipse">
                <a:avLst/>
              </a:prstGeom>
              <a:noFill/>
              <a:ln w="762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D4B41299-66A8-43C3-DC00-BE63DC809911}"/>
                  </a:ext>
                </a:extLst>
              </p:cNvPr>
              <p:cNvGrpSpPr/>
              <p:nvPr/>
            </p:nvGrpSpPr>
            <p:grpSpPr>
              <a:xfrm>
                <a:off x="2881908" y="1826930"/>
                <a:ext cx="2343349" cy="765060"/>
                <a:chOff x="2881908" y="1826930"/>
                <a:chExt cx="2343349" cy="765060"/>
              </a:xfrm>
            </p:grpSpPr>
            <p:sp>
              <p:nvSpPr>
                <p:cNvPr id="84" name="テキスト ボックス 83">
                  <a:extLst>
                    <a:ext uri="{FF2B5EF4-FFF2-40B4-BE49-F238E27FC236}">
                      <a16:creationId xmlns:a16="http://schemas.microsoft.com/office/drawing/2014/main" id="{0426E7A5-0E62-0167-8178-A5870FE44FD6}"/>
                    </a:ext>
                  </a:extLst>
                </p:cNvPr>
                <p:cNvSpPr txBox="1"/>
                <p:nvPr/>
              </p:nvSpPr>
              <p:spPr>
                <a:xfrm>
                  <a:off x="2881908" y="1826930"/>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製造業</a:t>
                  </a:r>
                </a:p>
              </p:txBody>
            </p:sp>
            <p:sp>
              <p:nvSpPr>
                <p:cNvPr id="85" name="テキスト ボックス 84">
                  <a:extLst>
                    <a:ext uri="{FF2B5EF4-FFF2-40B4-BE49-F238E27FC236}">
                      <a16:creationId xmlns:a16="http://schemas.microsoft.com/office/drawing/2014/main" id="{28EA8BE0-3A5F-BFFD-8A1A-54AEE99F926A}"/>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86" name="直線コネクタ 85">
                  <a:extLst>
                    <a:ext uri="{FF2B5EF4-FFF2-40B4-BE49-F238E27FC236}">
                      <a16:creationId xmlns:a16="http://schemas.microsoft.com/office/drawing/2014/main" id="{55066631-89A6-8DCD-652E-E730522C98A3}"/>
                    </a:ext>
                  </a:extLst>
                </p:cNvPr>
                <p:cNvCxnSpPr/>
                <p:nvPr/>
              </p:nvCxnSpPr>
              <p:spPr>
                <a:xfrm>
                  <a:off x="4246003" y="22707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98" name="グループ化 97">
            <a:extLst>
              <a:ext uri="{FF2B5EF4-FFF2-40B4-BE49-F238E27FC236}">
                <a16:creationId xmlns:a16="http://schemas.microsoft.com/office/drawing/2014/main" id="{D7A54442-CE5A-EB51-BE5D-079AD075FD58}"/>
              </a:ext>
            </a:extLst>
          </p:cNvPr>
          <p:cNvGrpSpPr/>
          <p:nvPr/>
        </p:nvGrpSpPr>
        <p:grpSpPr>
          <a:xfrm>
            <a:off x="3243872" y="4840634"/>
            <a:ext cx="3251320" cy="1816092"/>
            <a:chOff x="3241964" y="4494763"/>
            <a:chExt cx="3251320" cy="1816092"/>
          </a:xfrm>
        </p:grpSpPr>
        <p:sp>
          <p:nvSpPr>
            <p:cNvPr id="80" name="矢印: 右 79">
              <a:extLst>
                <a:ext uri="{FF2B5EF4-FFF2-40B4-BE49-F238E27FC236}">
                  <a16:creationId xmlns:a16="http://schemas.microsoft.com/office/drawing/2014/main" id="{26887DF3-62B3-C954-7EF4-44DD6699E035}"/>
                </a:ext>
              </a:extLst>
            </p:cNvPr>
            <p:cNvSpPr/>
            <p:nvPr/>
          </p:nvSpPr>
          <p:spPr>
            <a:xfrm rot="5400000">
              <a:off x="4111609" y="3625118"/>
              <a:ext cx="1512030" cy="3251320"/>
            </a:xfrm>
            <a:prstGeom prst="rightArrow">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17323375-AB88-E0EA-EED5-BF5D31EC8309}"/>
                </a:ext>
              </a:extLst>
            </p:cNvPr>
            <p:cNvGrpSpPr/>
            <p:nvPr/>
          </p:nvGrpSpPr>
          <p:grpSpPr>
            <a:xfrm>
              <a:off x="3735240" y="5311384"/>
              <a:ext cx="1083433" cy="999471"/>
              <a:chOff x="4184289" y="1713298"/>
              <a:chExt cx="1083433" cy="999471"/>
            </a:xfrm>
          </p:grpSpPr>
          <p:sp>
            <p:nvSpPr>
              <p:cNvPr id="54" name="楕円 53">
                <a:extLst>
                  <a:ext uri="{FF2B5EF4-FFF2-40B4-BE49-F238E27FC236}">
                    <a16:creationId xmlns:a16="http://schemas.microsoft.com/office/drawing/2014/main" id="{FA29ED62-B55B-4712-A7A0-97F4C849B4FF}"/>
                  </a:ext>
                </a:extLst>
              </p:cNvPr>
              <p:cNvSpPr/>
              <p:nvPr/>
            </p:nvSpPr>
            <p:spPr>
              <a:xfrm>
                <a:off x="4184289" y="1713298"/>
                <a:ext cx="1083433" cy="999471"/>
              </a:xfrm>
              <a:prstGeom prst="ellipse">
                <a:avLst/>
              </a:pr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54">
                <a:extLst>
                  <a:ext uri="{FF2B5EF4-FFF2-40B4-BE49-F238E27FC236}">
                    <a16:creationId xmlns:a16="http://schemas.microsoft.com/office/drawing/2014/main" id="{EA6560C7-BA4D-B1DE-E299-088435714DA2}"/>
                  </a:ext>
                </a:extLst>
              </p:cNvPr>
              <p:cNvGrpSpPr/>
              <p:nvPr/>
            </p:nvGrpSpPr>
            <p:grpSpPr>
              <a:xfrm>
                <a:off x="4207503" y="1832173"/>
                <a:ext cx="1017754" cy="759817"/>
                <a:chOff x="4207503" y="1832173"/>
                <a:chExt cx="1017754" cy="759817"/>
              </a:xfrm>
            </p:grpSpPr>
            <p:sp>
              <p:nvSpPr>
                <p:cNvPr id="56" name="テキスト ボックス 55">
                  <a:extLst>
                    <a:ext uri="{FF2B5EF4-FFF2-40B4-BE49-F238E27FC236}">
                      <a16:creationId xmlns:a16="http://schemas.microsoft.com/office/drawing/2014/main" id="{99B01A70-4085-EF0C-4488-E992C72DC0FB}"/>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運送業</a:t>
                  </a:r>
                </a:p>
              </p:txBody>
            </p:sp>
            <p:sp>
              <p:nvSpPr>
                <p:cNvPr id="57" name="テキスト ボックス 56">
                  <a:extLst>
                    <a:ext uri="{FF2B5EF4-FFF2-40B4-BE49-F238E27FC236}">
                      <a16:creationId xmlns:a16="http://schemas.microsoft.com/office/drawing/2014/main" id="{EE5EC029-323D-8DC4-F204-F4CAC755B278}"/>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58" name="直線コネクタ 57">
                  <a:extLst>
                    <a:ext uri="{FF2B5EF4-FFF2-40B4-BE49-F238E27FC236}">
                      <a16:creationId xmlns:a16="http://schemas.microsoft.com/office/drawing/2014/main" id="{E64D3BC4-99C7-BE8A-0339-ACEC84897137}"/>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7" name="グループ化 86">
              <a:extLst>
                <a:ext uri="{FF2B5EF4-FFF2-40B4-BE49-F238E27FC236}">
                  <a16:creationId xmlns:a16="http://schemas.microsoft.com/office/drawing/2014/main" id="{9CD8DE25-F2F7-C6D1-A18F-D8CFE151E4B7}"/>
                </a:ext>
              </a:extLst>
            </p:cNvPr>
            <p:cNvGrpSpPr/>
            <p:nvPr/>
          </p:nvGrpSpPr>
          <p:grpSpPr>
            <a:xfrm>
              <a:off x="5038377" y="5311384"/>
              <a:ext cx="1083433" cy="999471"/>
              <a:chOff x="4184289" y="1713298"/>
              <a:chExt cx="1083433" cy="999471"/>
            </a:xfrm>
          </p:grpSpPr>
          <p:sp>
            <p:nvSpPr>
              <p:cNvPr id="88" name="楕円 87">
                <a:extLst>
                  <a:ext uri="{FF2B5EF4-FFF2-40B4-BE49-F238E27FC236}">
                    <a16:creationId xmlns:a16="http://schemas.microsoft.com/office/drawing/2014/main" id="{69CC53BB-1C31-8164-85B6-4D87B6F5F0B2}"/>
                  </a:ext>
                </a:extLst>
              </p:cNvPr>
              <p:cNvSpPr/>
              <p:nvPr/>
            </p:nvSpPr>
            <p:spPr>
              <a:xfrm>
                <a:off x="4184289" y="1713298"/>
                <a:ext cx="1083433" cy="999471"/>
              </a:xfrm>
              <a:prstGeom prst="ellipse">
                <a:avLst/>
              </a:prstGeom>
              <a:noFill/>
              <a:ln w="76200">
                <a:solidFill>
                  <a:srgbClr val="7030A0">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9" name="グループ化 88">
                <a:extLst>
                  <a:ext uri="{FF2B5EF4-FFF2-40B4-BE49-F238E27FC236}">
                    <a16:creationId xmlns:a16="http://schemas.microsoft.com/office/drawing/2014/main" id="{368D117A-A54C-B565-ED9E-C87556BD92BA}"/>
                  </a:ext>
                </a:extLst>
              </p:cNvPr>
              <p:cNvGrpSpPr/>
              <p:nvPr/>
            </p:nvGrpSpPr>
            <p:grpSpPr>
              <a:xfrm>
                <a:off x="4207503" y="1832173"/>
                <a:ext cx="1017754" cy="759817"/>
                <a:chOff x="4207503" y="1832173"/>
                <a:chExt cx="1017754" cy="759817"/>
              </a:xfrm>
            </p:grpSpPr>
            <p:sp>
              <p:nvSpPr>
                <p:cNvPr id="90" name="テキスト ボックス 89">
                  <a:extLst>
                    <a:ext uri="{FF2B5EF4-FFF2-40B4-BE49-F238E27FC236}">
                      <a16:creationId xmlns:a16="http://schemas.microsoft.com/office/drawing/2014/main" id="{41D51915-15DD-3A4E-B7BC-924FC70E74CF}"/>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卸売業</a:t>
                  </a:r>
                </a:p>
              </p:txBody>
            </p:sp>
            <p:sp>
              <p:nvSpPr>
                <p:cNvPr id="91" name="テキスト ボックス 90">
                  <a:extLst>
                    <a:ext uri="{FF2B5EF4-FFF2-40B4-BE49-F238E27FC236}">
                      <a16:creationId xmlns:a16="http://schemas.microsoft.com/office/drawing/2014/main" id="{1B66CF5E-91C2-5754-ABEF-5AF6C11EC2D7}"/>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92" name="直線コネクタ 91">
                  <a:extLst>
                    <a:ext uri="{FF2B5EF4-FFF2-40B4-BE49-F238E27FC236}">
                      <a16:creationId xmlns:a16="http://schemas.microsoft.com/office/drawing/2014/main" id="{AE424706-EC9E-EB20-D168-5A6B23592E70}"/>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9" name="グループ化 58">
            <a:extLst>
              <a:ext uri="{FF2B5EF4-FFF2-40B4-BE49-F238E27FC236}">
                <a16:creationId xmlns:a16="http://schemas.microsoft.com/office/drawing/2014/main" id="{98F721E9-9A76-C8F1-6D57-942A1979BDC7}"/>
              </a:ext>
            </a:extLst>
          </p:cNvPr>
          <p:cNvGrpSpPr/>
          <p:nvPr/>
        </p:nvGrpSpPr>
        <p:grpSpPr>
          <a:xfrm>
            <a:off x="8421705" y="2897033"/>
            <a:ext cx="1083433" cy="999471"/>
            <a:chOff x="4184289" y="1713298"/>
            <a:chExt cx="1083433" cy="999471"/>
          </a:xfrm>
        </p:grpSpPr>
        <p:sp>
          <p:nvSpPr>
            <p:cNvPr id="60" name="楕円 59">
              <a:extLst>
                <a:ext uri="{FF2B5EF4-FFF2-40B4-BE49-F238E27FC236}">
                  <a16:creationId xmlns:a16="http://schemas.microsoft.com/office/drawing/2014/main" id="{76F70043-B17A-5A8D-1DA1-4F1D91E4E41B}"/>
                </a:ext>
              </a:extLst>
            </p:cNvPr>
            <p:cNvSpPr/>
            <p:nvPr/>
          </p:nvSpPr>
          <p:spPr>
            <a:xfrm>
              <a:off x="4184289" y="1713298"/>
              <a:ext cx="1083433" cy="999471"/>
            </a:xfrm>
            <a:prstGeom prst="ellipse">
              <a:avLst/>
            </a:prstGeom>
            <a:noFill/>
            <a:ln w="762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a:extLst>
                <a:ext uri="{FF2B5EF4-FFF2-40B4-BE49-F238E27FC236}">
                  <a16:creationId xmlns:a16="http://schemas.microsoft.com/office/drawing/2014/main" id="{22618959-4E24-5EFC-5B7C-72FC4A9D0C2B}"/>
                </a:ext>
              </a:extLst>
            </p:cNvPr>
            <p:cNvGrpSpPr/>
            <p:nvPr/>
          </p:nvGrpSpPr>
          <p:grpSpPr>
            <a:xfrm>
              <a:off x="4207503" y="1832173"/>
              <a:ext cx="1017754" cy="759817"/>
              <a:chOff x="4207503" y="1832173"/>
              <a:chExt cx="1017754" cy="759817"/>
            </a:xfrm>
          </p:grpSpPr>
          <p:sp>
            <p:nvSpPr>
              <p:cNvPr id="62" name="テキスト ボックス 61">
                <a:extLst>
                  <a:ext uri="{FF2B5EF4-FFF2-40B4-BE49-F238E27FC236}">
                    <a16:creationId xmlns:a16="http://schemas.microsoft.com/office/drawing/2014/main" id="{4B970FFD-216D-EBB3-F4B4-FB6B1B4BDAF9}"/>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飲食業</a:t>
                </a:r>
              </a:p>
            </p:txBody>
          </p:sp>
          <p:sp>
            <p:nvSpPr>
              <p:cNvPr id="63" name="テキスト ボックス 62">
                <a:extLst>
                  <a:ext uri="{FF2B5EF4-FFF2-40B4-BE49-F238E27FC236}">
                    <a16:creationId xmlns:a16="http://schemas.microsoft.com/office/drawing/2014/main" id="{45664E37-1876-FEFC-4020-BD51A6D660A0}"/>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64" name="直線コネクタ 63">
                <a:extLst>
                  <a:ext uri="{FF2B5EF4-FFF2-40B4-BE49-F238E27FC236}">
                    <a16:creationId xmlns:a16="http://schemas.microsoft.com/office/drawing/2014/main" id="{E02C9415-2AD4-2854-0549-7A662B375B55}"/>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 name="グループ化 31">
            <a:extLst>
              <a:ext uri="{FF2B5EF4-FFF2-40B4-BE49-F238E27FC236}">
                <a16:creationId xmlns:a16="http://schemas.microsoft.com/office/drawing/2014/main" id="{D5A13B70-29A3-991C-A751-2CD455CF94C0}"/>
              </a:ext>
            </a:extLst>
          </p:cNvPr>
          <p:cNvGrpSpPr/>
          <p:nvPr/>
        </p:nvGrpSpPr>
        <p:grpSpPr>
          <a:xfrm>
            <a:off x="283089" y="2888841"/>
            <a:ext cx="1083433" cy="999471"/>
            <a:chOff x="4184289" y="1713298"/>
            <a:chExt cx="1083433" cy="999471"/>
          </a:xfrm>
        </p:grpSpPr>
        <p:sp>
          <p:nvSpPr>
            <p:cNvPr id="3" name="楕円 2">
              <a:extLst>
                <a:ext uri="{FF2B5EF4-FFF2-40B4-BE49-F238E27FC236}">
                  <a16:creationId xmlns:a16="http://schemas.microsoft.com/office/drawing/2014/main" id="{0731B622-64C9-6C0F-1D4F-8B36FBFB4BC7}"/>
                </a:ext>
              </a:extLst>
            </p:cNvPr>
            <p:cNvSpPr/>
            <p:nvPr/>
          </p:nvSpPr>
          <p:spPr>
            <a:xfrm>
              <a:off x="4184289" y="1713298"/>
              <a:ext cx="1083433" cy="999471"/>
            </a:xfrm>
            <a:prstGeom prst="ellipse">
              <a:avLst/>
            </a:prstGeom>
            <a:noFill/>
            <a:ln w="762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9E66993D-5DD1-D9FB-C94C-6A3205285BBE}"/>
                </a:ext>
              </a:extLst>
            </p:cNvPr>
            <p:cNvGrpSpPr/>
            <p:nvPr/>
          </p:nvGrpSpPr>
          <p:grpSpPr>
            <a:xfrm>
              <a:off x="4207503" y="1832173"/>
              <a:ext cx="1017754" cy="759817"/>
              <a:chOff x="4207503" y="1832173"/>
              <a:chExt cx="1017754" cy="759817"/>
            </a:xfrm>
          </p:grpSpPr>
          <p:sp>
            <p:nvSpPr>
              <p:cNvPr id="16" name="テキスト ボックス 15">
                <a:extLst>
                  <a:ext uri="{FF2B5EF4-FFF2-40B4-BE49-F238E27FC236}">
                    <a16:creationId xmlns:a16="http://schemas.microsoft.com/office/drawing/2014/main" id="{B8C51AE3-C95C-F3F8-B7BB-07F7AA0B014C}"/>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製造業</a:t>
                </a:r>
              </a:p>
            </p:txBody>
          </p:sp>
          <p:sp>
            <p:nvSpPr>
              <p:cNvPr id="28" name="テキスト ボックス 27">
                <a:extLst>
                  <a:ext uri="{FF2B5EF4-FFF2-40B4-BE49-F238E27FC236}">
                    <a16:creationId xmlns:a16="http://schemas.microsoft.com/office/drawing/2014/main" id="{012119FE-9A8B-BB7C-9FFC-D940AD5EEC42}"/>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18" name="直線コネクタ 17">
                <a:extLst>
                  <a:ext uri="{FF2B5EF4-FFF2-40B4-BE49-F238E27FC236}">
                    <a16:creationId xmlns:a16="http://schemas.microsoft.com/office/drawing/2014/main" id="{F2829C3C-B4F2-A693-A3B6-48880A0B782B}"/>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5" name="グループ化 64">
            <a:extLst>
              <a:ext uri="{FF2B5EF4-FFF2-40B4-BE49-F238E27FC236}">
                <a16:creationId xmlns:a16="http://schemas.microsoft.com/office/drawing/2014/main" id="{6E5B6FB2-3D46-054D-98AF-5128306DDEAD}"/>
              </a:ext>
            </a:extLst>
          </p:cNvPr>
          <p:cNvGrpSpPr/>
          <p:nvPr/>
        </p:nvGrpSpPr>
        <p:grpSpPr>
          <a:xfrm>
            <a:off x="8412079" y="4064021"/>
            <a:ext cx="1083433" cy="999471"/>
            <a:chOff x="4184289" y="1713298"/>
            <a:chExt cx="1083433" cy="999471"/>
          </a:xfrm>
        </p:grpSpPr>
        <p:sp>
          <p:nvSpPr>
            <p:cNvPr id="66" name="楕円 65">
              <a:extLst>
                <a:ext uri="{FF2B5EF4-FFF2-40B4-BE49-F238E27FC236}">
                  <a16:creationId xmlns:a16="http://schemas.microsoft.com/office/drawing/2014/main" id="{D40FECC9-D673-F4DC-9DB0-CEAA944BC0EB}"/>
                </a:ext>
              </a:extLst>
            </p:cNvPr>
            <p:cNvSpPr/>
            <p:nvPr/>
          </p:nvSpPr>
          <p:spPr>
            <a:xfrm>
              <a:off x="4184289" y="1713298"/>
              <a:ext cx="1083433" cy="999471"/>
            </a:xfrm>
            <a:prstGeom prst="ellipse">
              <a:avLst/>
            </a:prstGeom>
            <a:noFill/>
            <a:ln w="76200">
              <a:solidFill>
                <a:srgbClr val="FFC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C7232971-6B67-6D31-5A99-871FEA0648DD}"/>
                </a:ext>
              </a:extLst>
            </p:cNvPr>
            <p:cNvGrpSpPr/>
            <p:nvPr/>
          </p:nvGrpSpPr>
          <p:grpSpPr>
            <a:xfrm>
              <a:off x="4207503" y="1832173"/>
              <a:ext cx="1017754" cy="759817"/>
              <a:chOff x="4207503" y="1832173"/>
              <a:chExt cx="1017754" cy="759817"/>
            </a:xfrm>
          </p:grpSpPr>
          <p:sp>
            <p:nvSpPr>
              <p:cNvPr id="68" name="テキスト ボックス 67">
                <a:extLst>
                  <a:ext uri="{FF2B5EF4-FFF2-40B4-BE49-F238E27FC236}">
                    <a16:creationId xmlns:a16="http://schemas.microsoft.com/office/drawing/2014/main" id="{BE565072-5B5E-265C-F5CE-2CC446DDB6D6}"/>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小売業</a:t>
                </a:r>
              </a:p>
            </p:txBody>
          </p:sp>
          <p:sp>
            <p:nvSpPr>
              <p:cNvPr id="69" name="テキスト ボックス 68">
                <a:extLst>
                  <a:ext uri="{FF2B5EF4-FFF2-40B4-BE49-F238E27FC236}">
                    <a16:creationId xmlns:a16="http://schemas.microsoft.com/office/drawing/2014/main" id="{642B9060-911E-4362-1420-51AA42EDDCC4}"/>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70" name="直線コネクタ 69">
                <a:extLst>
                  <a:ext uri="{FF2B5EF4-FFF2-40B4-BE49-F238E27FC236}">
                    <a16:creationId xmlns:a16="http://schemas.microsoft.com/office/drawing/2014/main" id="{576A431B-3FE7-6336-FD96-CD5FC8CB4FC9}"/>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94" name="矢印: 右 93">
            <a:extLst>
              <a:ext uri="{FF2B5EF4-FFF2-40B4-BE49-F238E27FC236}">
                <a16:creationId xmlns:a16="http://schemas.microsoft.com/office/drawing/2014/main" id="{4964A7D3-8A72-27D7-53C5-629B11371B3D}"/>
              </a:ext>
            </a:extLst>
          </p:cNvPr>
          <p:cNvSpPr/>
          <p:nvPr/>
        </p:nvSpPr>
        <p:spPr>
          <a:xfrm rot="10800000">
            <a:off x="691685" y="2382897"/>
            <a:ext cx="3250746" cy="3251320"/>
          </a:xfrm>
          <a:prstGeom prst="rightArrow">
            <a:avLst>
              <a:gd name="adj1" fmla="val 50000"/>
              <a:gd name="adj2" fmla="val 50000"/>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9DDA3512-5BBB-CEDA-B5EC-6124A1CD0A5F}"/>
              </a:ext>
            </a:extLst>
          </p:cNvPr>
          <p:cNvGrpSpPr/>
          <p:nvPr/>
        </p:nvGrpSpPr>
        <p:grpSpPr>
          <a:xfrm>
            <a:off x="259875" y="4055829"/>
            <a:ext cx="1083433" cy="999471"/>
            <a:chOff x="4184289" y="1713298"/>
            <a:chExt cx="1083433" cy="999471"/>
          </a:xfrm>
        </p:grpSpPr>
        <p:sp>
          <p:nvSpPr>
            <p:cNvPr id="45" name="楕円 44">
              <a:extLst>
                <a:ext uri="{FF2B5EF4-FFF2-40B4-BE49-F238E27FC236}">
                  <a16:creationId xmlns:a16="http://schemas.microsoft.com/office/drawing/2014/main" id="{CD7234CD-8A7A-366A-7899-5542726D02E8}"/>
                </a:ext>
              </a:extLst>
            </p:cNvPr>
            <p:cNvSpPr/>
            <p:nvPr/>
          </p:nvSpPr>
          <p:spPr>
            <a:xfrm>
              <a:off x="4184289" y="1713298"/>
              <a:ext cx="1083433" cy="999471"/>
            </a:xfrm>
            <a:prstGeom prst="ellipse">
              <a:avLst/>
            </a:pr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27645B3F-9A49-80EE-971A-3459F5B83CE7}"/>
                </a:ext>
              </a:extLst>
            </p:cNvPr>
            <p:cNvGrpSpPr/>
            <p:nvPr/>
          </p:nvGrpSpPr>
          <p:grpSpPr>
            <a:xfrm>
              <a:off x="4207503" y="1832173"/>
              <a:ext cx="1017754" cy="759817"/>
              <a:chOff x="4207503" y="1832173"/>
              <a:chExt cx="1017754" cy="759817"/>
            </a:xfrm>
          </p:grpSpPr>
          <p:sp>
            <p:nvSpPr>
              <p:cNvPr id="50" name="テキスト ボックス 49">
                <a:extLst>
                  <a:ext uri="{FF2B5EF4-FFF2-40B4-BE49-F238E27FC236}">
                    <a16:creationId xmlns:a16="http://schemas.microsoft.com/office/drawing/2014/main" id="{A3695FB5-E803-3520-2FBF-1E3C35C17375}"/>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運送業</a:t>
                </a:r>
              </a:p>
            </p:txBody>
          </p:sp>
          <p:sp>
            <p:nvSpPr>
              <p:cNvPr id="51" name="テキスト ボックス 50">
                <a:extLst>
                  <a:ext uri="{FF2B5EF4-FFF2-40B4-BE49-F238E27FC236}">
                    <a16:creationId xmlns:a16="http://schemas.microsoft.com/office/drawing/2014/main" id="{8A8C636E-B5A0-CD47-51EC-76B7FB9EE336}"/>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52" name="直線コネクタ 51">
                <a:extLst>
                  <a:ext uri="{FF2B5EF4-FFF2-40B4-BE49-F238E27FC236}">
                    <a16:creationId xmlns:a16="http://schemas.microsoft.com/office/drawing/2014/main" id="{D53856B1-708A-E041-72F7-4138985E1819}"/>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テキスト ボックス 98">
            <a:extLst>
              <a:ext uri="{FF2B5EF4-FFF2-40B4-BE49-F238E27FC236}">
                <a16:creationId xmlns:a16="http://schemas.microsoft.com/office/drawing/2014/main" id="{08DE03C4-745D-FDF6-7D36-21464B0820E8}"/>
              </a:ext>
            </a:extLst>
          </p:cNvPr>
          <p:cNvSpPr txBox="1"/>
          <p:nvPr/>
        </p:nvSpPr>
        <p:spPr>
          <a:xfrm>
            <a:off x="6145644" y="3839280"/>
            <a:ext cx="1380324"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理容・美容</a:t>
            </a:r>
          </a:p>
        </p:txBody>
      </p:sp>
      <p:sp>
        <p:nvSpPr>
          <p:cNvPr id="100" name="テキスト ボックス 99">
            <a:extLst>
              <a:ext uri="{FF2B5EF4-FFF2-40B4-BE49-F238E27FC236}">
                <a16:creationId xmlns:a16="http://schemas.microsoft.com/office/drawing/2014/main" id="{B38E70F3-654A-9605-F143-A9B625CFABC4}"/>
              </a:ext>
            </a:extLst>
          </p:cNvPr>
          <p:cNvSpPr txBox="1"/>
          <p:nvPr/>
        </p:nvSpPr>
        <p:spPr>
          <a:xfrm>
            <a:off x="6132135" y="4076136"/>
            <a:ext cx="160927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クリーニング</a:t>
            </a:r>
          </a:p>
        </p:txBody>
      </p:sp>
      <p:sp>
        <p:nvSpPr>
          <p:cNvPr id="101" name="テキスト ボックス 100">
            <a:extLst>
              <a:ext uri="{FF2B5EF4-FFF2-40B4-BE49-F238E27FC236}">
                <a16:creationId xmlns:a16="http://schemas.microsoft.com/office/drawing/2014/main" id="{A5690AF0-67B6-0D10-E0E7-56ABB2CFFACF}"/>
              </a:ext>
            </a:extLst>
          </p:cNvPr>
          <p:cNvSpPr txBox="1"/>
          <p:nvPr/>
        </p:nvSpPr>
        <p:spPr>
          <a:xfrm>
            <a:off x="6102372" y="4343769"/>
            <a:ext cx="2167083" cy="307777"/>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小規模クリニック・介護</a:t>
            </a:r>
          </a:p>
        </p:txBody>
      </p:sp>
      <p:sp>
        <p:nvSpPr>
          <p:cNvPr id="102" name="テキスト ボックス 101">
            <a:extLst>
              <a:ext uri="{FF2B5EF4-FFF2-40B4-BE49-F238E27FC236}">
                <a16:creationId xmlns:a16="http://schemas.microsoft.com/office/drawing/2014/main" id="{20BEB20A-E788-A2E3-7A6A-E3DAF35E8662}"/>
              </a:ext>
            </a:extLst>
          </p:cNvPr>
          <p:cNvSpPr txBox="1"/>
          <p:nvPr/>
        </p:nvSpPr>
        <p:spPr>
          <a:xfrm>
            <a:off x="6306492" y="3203995"/>
            <a:ext cx="1383677" cy="276999"/>
          </a:xfrm>
          <a:prstGeom prst="rect">
            <a:avLst/>
          </a:prstGeom>
          <a:noFill/>
        </p:spPr>
        <p:txBody>
          <a:bodyPr wrap="square" rtlCol="0">
            <a:spAutoFit/>
          </a:bodyPr>
          <a:lstStyle/>
          <a:p>
            <a:r>
              <a:rPr kumimoji="1" lang="ja-JP" altLang="en-US" sz="1200" b="1">
                <a:latin typeface="+mn-ea"/>
              </a:rPr>
              <a:t>労働集約的</a:t>
            </a:r>
            <a:endParaRPr kumimoji="1" lang="en-US" altLang="ja-JP" sz="1200" b="1">
              <a:latin typeface="+mn-ea"/>
            </a:endParaRPr>
          </a:p>
        </p:txBody>
      </p:sp>
      <p:sp>
        <p:nvSpPr>
          <p:cNvPr id="103" name="テキスト ボックス 102">
            <a:extLst>
              <a:ext uri="{FF2B5EF4-FFF2-40B4-BE49-F238E27FC236}">
                <a16:creationId xmlns:a16="http://schemas.microsoft.com/office/drawing/2014/main" id="{4C3BBAF6-3A0A-BEF8-90F2-7C7692F6C386}"/>
              </a:ext>
            </a:extLst>
          </p:cNvPr>
          <p:cNvSpPr txBox="1"/>
          <p:nvPr/>
        </p:nvSpPr>
        <p:spPr>
          <a:xfrm>
            <a:off x="6296584" y="3406578"/>
            <a:ext cx="1444828" cy="276999"/>
          </a:xfrm>
          <a:prstGeom prst="rect">
            <a:avLst/>
          </a:prstGeom>
          <a:noFill/>
        </p:spPr>
        <p:txBody>
          <a:bodyPr wrap="square" rtlCol="0">
            <a:spAutoFit/>
          </a:bodyPr>
          <a:lstStyle/>
          <a:p>
            <a:r>
              <a:rPr kumimoji="1" lang="ja-JP" altLang="en-US" sz="1200" b="1">
                <a:latin typeface="+mn-ea"/>
              </a:rPr>
              <a:t>専門性・こだわり</a:t>
            </a:r>
            <a:endParaRPr kumimoji="1" lang="en-US" altLang="ja-JP" sz="1200" b="1">
              <a:latin typeface="+mn-ea"/>
            </a:endParaRPr>
          </a:p>
        </p:txBody>
      </p:sp>
      <p:sp>
        <p:nvSpPr>
          <p:cNvPr id="104" name="テキスト ボックス 103">
            <a:extLst>
              <a:ext uri="{FF2B5EF4-FFF2-40B4-BE49-F238E27FC236}">
                <a16:creationId xmlns:a16="http://schemas.microsoft.com/office/drawing/2014/main" id="{6922F1B7-CBAF-4403-B141-5112F3E7514A}"/>
              </a:ext>
            </a:extLst>
          </p:cNvPr>
          <p:cNvSpPr txBox="1"/>
          <p:nvPr/>
        </p:nvSpPr>
        <p:spPr>
          <a:xfrm>
            <a:off x="6306492" y="3594538"/>
            <a:ext cx="1383677" cy="276999"/>
          </a:xfrm>
          <a:prstGeom prst="rect">
            <a:avLst/>
          </a:prstGeom>
          <a:noFill/>
        </p:spPr>
        <p:txBody>
          <a:bodyPr wrap="square" rtlCol="0">
            <a:spAutoFit/>
          </a:bodyPr>
          <a:lstStyle/>
          <a:p>
            <a:r>
              <a:rPr kumimoji="1" lang="ja-JP" altLang="en-US" sz="1200" b="1">
                <a:latin typeface="+mn-ea"/>
              </a:rPr>
              <a:t>顧客関係性</a:t>
            </a:r>
            <a:endParaRPr kumimoji="1" lang="en-US" altLang="ja-JP" sz="1200" b="1">
              <a:latin typeface="+mn-ea"/>
            </a:endParaRPr>
          </a:p>
        </p:txBody>
      </p:sp>
      <p:sp>
        <p:nvSpPr>
          <p:cNvPr id="105" name="テキスト ボックス 104">
            <a:extLst>
              <a:ext uri="{FF2B5EF4-FFF2-40B4-BE49-F238E27FC236}">
                <a16:creationId xmlns:a16="http://schemas.microsoft.com/office/drawing/2014/main" id="{1C02045A-9AF0-E258-171B-270F20E5B976}"/>
              </a:ext>
            </a:extLst>
          </p:cNvPr>
          <p:cNvSpPr txBox="1"/>
          <p:nvPr/>
        </p:nvSpPr>
        <p:spPr>
          <a:xfrm>
            <a:off x="2347071" y="3234288"/>
            <a:ext cx="1383677" cy="276999"/>
          </a:xfrm>
          <a:prstGeom prst="rect">
            <a:avLst/>
          </a:prstGeom>
          <a:noFill/>
        </p:spPr>
        <p:txBody>
          <a:bodyPr wrap="square" rtlCol="0">
            <a:spAutoFit/>
          </a:bodyPr>
          <a:lstStyle/>
          <a:p>
            <a:r>
              <a:rPr kumimoji="1" lang="ja-JP" altLang="en-US" sz="1200" b="1">
                <a:latin typeface="+mn-ea"/>
              </a:rPr>
              <a:t>設備優位性</a:t>
            </a:r>
            <a:endParaRPr kumimoji="1" lang="en-US" altLang="ja-JP" sz="1200" b="1">
              <a:latin typeface="+mn-ea"/>
            </a:endParaRPr>
          </a:p>
        </p:txBody>
      </p:sp>
      <p:sp>
        <p:nvSpPr>
          <p:cNvPr id="106" name="テキスト ボックス 105">
            <a:extLst>
              <a:ext uri="{FF2B5EF4-FFF2-40B4-BE49-F238E27FC236}">
                <a16:creationId xmlns:a16="http://schemas.microsoft.com/office/drawing/2014/main" id="{B538AEDA-6E74-0798-5CF6-B68BB4282124}"/>
              </a:ext>
            </a:extLst>
          </p:cNvPr>
          <p:cNvSpPr txBox="1"/>
          <p:nvPr/>
        </p:nvSpPr>
        <p:spPr>
          <a:xfrm>
            <a:off x="2336429" y="3407779"/>
            <a:ext cx="1383677" cy="276999"/>
          </a:xfrm>
          <a:prstGeom prst="rect">
            <a:avLst/>
          </a:prstGeom>
          <a:noFill/>
        </p:spPr>
        <p:txBody>
          <a:bodyPr wrap="square" rtlCol="0">
            <a:spAutoFit/>
          </a:bodyPr>
          <a:lstStyle/>
          <a:p>
            <a:r>
              <a:rPr kumimoji="1" lang="ja-JP" altLang="en-US" sz="1200" b="1">
                <a:latin typeface="+mn-ea"/>
              </a:rPr>
              <a:t>投資対効果</a:t>
            </a:r>
            <a:endParaRPr kumimoji="1" lang="en-US" altLang="ja-JP" sz="1200" b="1">
              <a:latin typeface="+mn-ea"/>
            </a:endParaRPr>
          </a:p>
        </p:txBody>
      </p:sp>
      <p:sp>
        <p:nvSpPr>
          <p:cNvPr id="107" name="テキスト ボックス 106">
            <a:extLst>
              <a:ext uri="{FF2B5EF4-FFF2-40B4-BE49-F238E27FC236}">
                <a16:creationId xmlns:a16="http://schemas.microsoft.com/office/drawing/2014/main" id="{30108E63-044A-2170-3E71-3A08B88781F6}"/>
              </a:ext>
            </a:extLst>
          </p:cNvPr>
          <p:cNvSpPr txBox="1"/>
          <p:nvPr/>
        </p:nvSpPr>
        <p:spPr>
          <a:xfrm>
            <a:off x="2347071" y="3581270"/>
            <a:ext cx="1383677" cy="276999"/>
          </a:xfrm>
          <a:prstGeom prst="rect">
            <a:avLst/>
          </a:prstGeom>
          <a:noFill/>
        </p:spPr>
        <p:txBody>
          <a:bodyPr wrap="square" rtlCol="0">
            <a:spAutoFit/>
          </a:bodyPr>
          <a:lstStyle/>
          <a:p>
            <a:r>
              <a:rPr kumimoji="1" lang="ja-JP" altLang="en-US" sz="1200" b="1">
                <a:latin typeface="+mn-ea"/>
              </a:rPr>
              <a:t>資産回転率</a:t>
            </a:r>
            <a:endParaRPr kumimoji="1" lang="en-US" altLang="ja-JP" sz="1200" b="1">
              <a:latin typeface="+mn-ea"/>
            </a:endParaRPr>
          </a:p>
        </p:txBody>
      </p:sp>
      <p:sp>
        <p:nvSpPr>
          <p:cNvPr id="108" name="テキスト ボックス 107">
            <a:extLst>
              <a:ext uri="{FF2B5EF4-FFF2-40B4-BE49-F238E27FC236}">
                <a16:creationId xmlns:a16="http://schemas.microsoft.com/office/drawing/2014/main" id="{EEF1D9B8-011E-A229-0972-8B9A7B7833A9}"/>
              </a:ext>
            </a:extLst>
          </p:cNvPr>
          <p:cNvSpPr txBox="1"/>
          <p:nvPr/>
        </p:nvSpPr>
        <p:spPr>
          <a:xfrm>
            <a:off x="2211049" y="4001385"/>
            <a:ext cx="181929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コインランドリー</a:t>
            </a:r>
          </a:p>
        </p:txBody>
      </p:sp>
      <p:sp>
        <p:nvSpPr>
          <p:cNvPr id="109" name="テキスト ボックス 108">
            <a:extLst>
              <a:ext uri="{FF2B5EF4-FFF2-40B4-BE49-F238E27FC236}">
                <a16:creationId xmlns:a16="http://schemas.microsoft.com/office/drawing/2014/main" id="{9403CFDF-8A82-A0CF-EFD9-8805D3306559}"/>
              </a:ext>
            </a:extLst>
          </p:cNvPr>
          <p:cNvSpPr txBox="1"/>
          <p:nvPr/>
        </p:nvSpPr>
        <p:spPr>
          <a:xfrm>
            <a:off x="2226724" y="3756468"/>
            <a:ext cx="160927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スポーツジム</a:t>
            </a:r>
          </a:p>
        </p:txBody>
      </p:sp>
      <p:sp>
        <p:nvSpPr>
          <p:cNvPr id="111" name="テキスト ボックス 110">
            <a:extLst>
              <a:ext uri="{FF2B5EF4-FFF2-40B4-BE49-F238E27FC236}">
                <a16:creationId xmlns:a16="http://schemas.microsoft.com/office/drawing/2014/main" id="{2B5594E3-D74C-FFF8-82B4-36199F8863D7}"/>
              </a:ext>
            </a:extLst>
          </p:cNvPr>
          <p:cNvSpPr txBox="1"/>
          <p:nvPr/>
        </p:nvSpPr>
        <p:spPr>
          <a:xfrm>
            <a:off x="4266430" y="2514323"/>
            <a:ext cx="1383677" cy="276999"/>
          </a:xfrm>
          <a:prstGeom prst="rect">
            <a:avLst/>
          </a:prstGeom>
          <a:noFill/>
        </p:spPr>
        <p:txBody>
          <a:bodyPr wrap="square" rtlCol="0">
            <a:spAutoFit/>
          </a:bodyPr>
          <a:lstStyle/>
          <a:p>
            <a:pPr algn="ctr"/>
            <a:r>
              <a:rPr kumimoji="1" lang="ja-JP" altLang="en-US" sz="1200" b="1">
                <a:latin typeface="+mn-ea"/>
              </a:rPr>
              <a:t>個別採算重視</a:t>
            </a:r>
            <a:endParaRPr kumimoji="1" lang="en-US" altLang="ja-JP" sz="1200" b="1">
              <a:latin typeface="+mn-ea"/>
            </a:endParaRPr>
          </a:p>
        </p:txBody>
      </p:sp>
      <p:sp>
        <p:nvSpPr>
          <p:cNvPr id="112" name="テキスト ボックス 111">
            <a:extLst>
              <a:ext uri="{FF2B5EF4-FFF2-40B4-BE49-F238E27FC236}">
                <a16:creationId xmlns:a16="http://schemas.microsoft.com/office/drawing/2014/main" id="{404DB9A6-58F8-595E-40AB-798744588D09}"/>
              </a:ext>
            </a:extLst>
          </p:cNvPr>
          <p:cNvSpPr txBox="1"/>
          <p:nvPr/>
        </p:nvSpPr>
        <p:spPr>
          <a:xfrm>
            <a:off x="3706913" y="2770386"/>
            <a:ext cx="250271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広告・</a:t>
            </a:r>
            <a:r>
              <a:rPr kumimoji="1" lang="en-US" altLang="ja-JP" sz="1600">
                <a:latin typeface="HG創英角ｺﾞｼｯｸUB" panose="020B0909000000000000" pitchFamily="49" charset="-128"/>
                <a:ea typeface="HG創英角ｺﾞｼｯｸUB" panose="020B0909000000000000" pitchFamily="49" charset="-128"/>
              </a:rPr>
              <a:t>IT</a:t>
            </a:r>
            <a:r>
              <a:rPr kumimoji="1" lang="ja-JP" altLang="en-US" sz="1600">
                <a:latin typeface="HG創英角ｺﾞｼｯｸUB" panose="020B0909000000000000" pitchFamily="49" charset="-128"/>
                <a:ea typeface="HG創英角ｺﾞｼｯｸUB" panose="020B0909000000000000" pitchFamily="49" charset="-128"/>
              </a:rPr>
              <a:t>関連サービス</a:t>
            </a:r>
          </a:p>
        </p:txBody>
      </p:sp>
      <p:sp>
        <p:nvSpPr>
          <p:cNvPr id="113" name="テキスト ボックス 112">
            <a:extLst>
              <a:ext uri="{FF2B5EF4-FFF2-40B4-BE49-F238E27FC236}">
                <a16:creationId xmlns:a16="http://schemas.microsoft.com/office/drawing/2014/main" id="{A4A321DC-1084-81EE-C5A7-77906385D5E0}"/>
              </a:ext>
            </a:extLst>
          </p:cNvPr>
          <p:cNvSpPr txBox="1"/>
          <p:nvPr/>
        </p:nvSpPr>
        <p:spPr>
          <a:xfrm>
            <a:off x="2224575" y="4237867"/>
            <a:ext cx="160927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リース業</a:t>
            </a:r>
          </a:p>
        </p:txBody>
      </p:sp>
      <p:sp>
        <p:nvSpPr>
          <p:cNvPr id="118" name="テキスト ボックス 117">
            <a:extLst>
              <a:ext uri="{FF2B5EF4-FFF2-40B4-BE49-F238E27FC236}">
                <a16:creationId xmlns:a16="http://schemas.microsoft.com/office/drawing/2014/main" id="{E86EE7E9-5705-5F2B-20C0-952B3DB3A5B1}"/>
              </a:ext>
            </a:extLst>
          </p:cNvPr>
          <p:cNvSpPr txBox="1"/>
          <p:nvPr/>
        </p:nvSpPr>
        <p:spPr>
          <a:xfrm>
            <a:off x="4266430" y="2293114"/>
            <a:ext cx="1383677" cy="276999"/>
          </a:xfrm>
          <a:prstGeom prst="rect">
            <a:avLst/>
          </a:prstGeom>
          <a:noFill/>
        </p:spPr>
        <p:txBody>
          <a:bodyPr wrap="square" rtlCol="0">
            <a:spAutoFit/>
          </a:bodyPr>
          <a:lstStyle/>
          <a:p>
            <a:pPr algn="ctr"/>
            <a:r>
              <a:rPr kumimoji="1" lang="ja-JP" altLang="en-US" sz="1200" b="1">
                <a:latin typeface="+mn-ea"/>
              </a:rPr>
              <a:t>技術集約的</a:t>
            </a:r>
            <a:endParaRPr kumimoji="1" lang="en-US" altLang="ja-JP" sz="1200" b="1">
              <a:latin typeface="+mn-ea"/>
            </a:endParaRPr>
          </a:p>
        </p:txBody>
      </p:sp>
      <p:sp>
        <p:nvSpPr>
          <p:cNvPr id="119" name="テキスト ボックス 118">
            <a:extLst>
              <a:ext uri="{FF2B5EF4-FFF2-40B4-BE49-F238E27FC236}">
                <a16:creationId xmlns:a16="http://schemas.microsoft.com/office/drawing/2014/main" id="{080970ED-D74F-191B-874E-708D5C5D465C}"/>
              </a:ext>
            </a:extLst>
          </p:cNvPr>
          <p:cNvSpPr txBox="1"/>
          <p:nvPr/>
        </p:nvSpPr>
        <p:spPr>
          <a:xfrm>
            <a:off x="4047511" y="5360862"/>
            <a:ext cx="1736626" cy="276999"/>
          </a:xfrm>
          <a:prstGeom prst="rect">
            <a:avLst/>
          </a:prstGeom>
          <a:noFill/>
        </p:spPr>
        <p:txBody>
          <a:bodyPr wrap="square" rtlCol="0">
            <a:spAutoFit/>
          </a:bodyPr>
          <a:lstStyle/>
          <a:p>
            <a:pPr algn="ctr"/>
            <a:r>
              <a:rPr kumimoji="1" lang="ja-JP" altLang="en-US" sz="1200" b="1">
                <a:latin typeface="+mn-ea"/>
              </a:rPr>
              <a:t>仲介・御用聞きの要素</a:t>
            </a:r>
            <a:endParaRPr kumimoji="1" lang="en-US" altLang="ja-JP" sz="1200" b="1">
              <a:latin typeface="+mn-ea"/>
            </a:endParaRPr>
          </a:p>
        </p:txBody>
      </p:sp>
      <p:sp>
        <p:nvSpPr>
          <p:cNvPr id="120" name="テキスト ボックス 119">
            <a:extLst>
              <a:ext uri="{FF2B5EF4-FFF2-40B4-BE49-F238E27FC236}">
                <a16:creationId xmlns:a16="http://schemas.microsoft.com/office/drawing/2014/main" id="{727352B2-CFD1-8969-BE95-648D811DD321}"/>
              </a:ext>
            </a:extLst>
          </p:cNvPr>
          <p:cNvSpPr txBox="1"/>
          <p:nvPr/>
        </p:nvSpPr>
        <p:spPr>
          <a:xfrm>
            <a:off x="3664469" y="5031933"/>
            <a:ext cx="250271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配送サービス</a:t>
            </a:r>
          </a:p>
        </p:txBody>
      </p:sp>
      <p:sp>
        <p:nvSpPr>
          <p:cNvPr id="121" name="テキスト ボックス 120">
            <a:extLst>
              <a:ext uri="{FF2B5EF4-FFF2-40B4-BE49-F238E27FC236}">
                <a16:creationId xmlns:a16="http://schemas.microsoft.com/office/drawing/2014/main" id="{132738ED-3808-1D4A-BD28-5294F6FBD0E3}"/>
              </a:ext>
            </a:extLst>
          </p:cNvPr>
          <p:cNvSpPr txBox="1"/>
          <p:nvPr/>
        </p:nvSpPr>
        <p:spPr>
          <a:xfrm>
            <a:off x="3664469" y="4788919"/>
            <a:ext cx="250271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不動産業</a:t>
            </a:r>
          </a:p>
        </p:txBody>
      </p:sp>
      <p:sp>
        <p:nvSpPr>
          <p:cNvPr id="123" name="四角形: 角を丸くする 122">
            <a:extLst>
              <a:ext uri="{FF2B5EF4-FFF2-40B4-BE49-F238E27FC236}">
                <a16:creationId xmlns:a16="http://schemas.microsoft.com/office/drawing/2014/main" id="{8BDE5DAF-639C-A77A-9A99-5E2FBBDAA522}"/>
              </a:ext>
            </a:extLst>
          </p:cNvPr>
          <p:cNvSpPr/>
          <p:nvPr/>
        </p:nvSpPr>
        <p:spPr>
          <a:xfrm>
            <a:off x="154320" y="1214802"/>
            <a:ext cx="4727843" cy="5550512"/>
          </a:xfrm>
          <a:prstGeom prst="roundRect">
            <a:avLst>
              <a:gd name="adj" fmla="val 1504"/>
            </a:avLst>
          </a:prstGeom>
          <a:noFill/>
          <a:ln w="50800">
            <a:solidFill>
              <a:srgbClr val="00B0F0">
                <a:alpha val="25000"/>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F7792505-72BD-B23A-D450-B14F639E87B8}"/>
              </a:ext>
            </a:extLst>
          </p:cNvPr>
          <p:cNvGrpSpPr/>
          <p:nvPr/>
        </p:nvGrpSpPr>
        <p:grpSpPr>
          <a:xfrm>
            <a:off x="6379308" y="1542812"/>
            <a:ext cx="3220269" cy="654367"/>
            <a:chOff x="6498576" y="1475693"/>
            <a:chExt cx="3220269" cy="654367"/>
          </a:xfrm>
        </p:grpSpPr>
        <p:sp>
          <p:nvSpPr>
            <p:cNvPr id="6" name="テキスト ボックス 5">
              <a:extLst>
                <a:ext uri="{FF2B5EF4-FFF2-40B4-BE49-F238E27FC236}">
                  <a16:creationId xmlns:a16="http://schemas.microsoft.com/office/drawing/2014/main" id="{DC63E0A3-96E5-2892-5ACB-E0716895C6A3}"/>
                </a:ext>
              </a:extLst>
            </p:cNvPr>
            <p:cNvSpPr txBox="1"/>
            <p:nvPr/>
          </p:nvSpPr>
          <p:spPr>
            <a:xfrm>
              <a:off x="6498576" y="1475693"/>
              <a:ext cx="3220269" cy="646331"/>
            </a:xfrm>
            <a:prstGeom prst="rect">
              <a:avLst/>
            </a:prstGeom>
            <a:noFill/>
          </p:spPr>
          <p:txBody>
            <a:bodyPr wrap="square" rtlCol="0">
              <a:spAutoFit/>
            </a:bodyPr>
            <a:lstStyle/>
            <a:p>
              <a:r>
                <a:rPr kumimoji="1" lang="ja-JP" altLang="en-US" sz="3600">
                  <a:latin typeface="HG創英角ｺﾞｼｯｸUB" panose="020B0909000000000000" pitchFamily="49" charset="-128"/>
                  <a:ea typeface="HG創英角ｺﾞｼｯｸUB" panose="020B0909000000000000" pitchFamily="49" charset="-128"/>
                </a:rPr>
                <a:t>人</a:t>
              </a:r>
              <a:r>
                <a:rPr kumimoji="1" lang="ja-JP" altLang="en-US" sz="1600">
                  <a:latin typeface="HG創英角ｺﾞｼｯｸUB" panose="020B0909000000000000" pitchFamily="49" charset="-128"/>
                  <a:ea typeface="HG創英角ｺﾞｼｯｸUB" panose="020B0909000000000000" pitchFamily="49" charset="-128"/>
                </a:rPr>
                <a:t>によるサービスが中心</a:t>
              </a:r>
              <a:endParaRPr kumimoji="1" lang="en-US" altLang="ja-JP" sz="1600">
                <a:latin typeface="HG創英角ｺﾞｼｯｸUB" panose="020B0909000000000000" pitchFamily="49" charset="-128"/>
                <a:ea typeface="HG創英角ｺﾞｼｯｸUB" panose="020B0909000000000000" pitchFamily="49" charset="-128"/>
              </a:endParaRPr>
            </a:p>
          </p:txBody>
        </p:sp>
        <p:cxnSp>
          <p:nvCxnSpPr>
            <p:cNvPr id="8" name="直線コネクタ 7">
              <a:extLst>
                <a:ext uri="{FF2B5EF4-FFF2-40B4-BE49-F238E27FC236}">
                  <a16:creationId xmlns:a16="http://schemas.microsoft.com/office/drawing/2014/main" id="{F095E209-A034-A880-9058-0106E5C65C1F}"/>
                </a:ext>
              </a:extLst>
            </p:cNvPr>
            <p:cNvCxnSpPr>
              <a:cxnSpLocks/>
            </p:cNvCxnSpPr>
            <p:nvPr/>
          </p:nvCxnSpPr>
          <p:spPr>
            <a:xfrm flipV="1">
              <a:off x="6511382" y="2117557"/>
              <a:ext cx="2911751" cy="12503"/>
            </a:xfrm>
            <a:prstGeom prst="line">
              <a:avLst/>
            </a:prstGeom>
            <a:ln w="66675">
              <a:solidFill>
                <a:srgbClr val="FF0000">
                  <a:alpha val="25000"/>
                </a:srgbClr>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023F7481-676A-8A36-B026-9E2CE85F1553}"/>
              </a:ext>
            </a:extLst>
          </p:cNvPr>
          <p:cNvGrpSpPr/>
          <p:nvPr/>
        </p:nvGrpSpPr>
        <p:grpSpPr>
          <a:xfrm>
            <a:off x="302879" y="1493923"/>
            <a:ext cx="3497291" cy="654311"/>
            <a:chOff x="6499135" y="1475749"/>
            <a:chExt cx="3220269" cy="654311"/>
          </a:xfrm>
        </p:grpSpPr>
        <p:sp>
          <p:nvSpPr>
            <p:cNvPr id="17" name="テキスト ボックス 16">
              <a:extLst>
                <a:ext uri="{FF2B5EF4-FFF2-40B4-BE49-F238E27FC236}">
                  <a16:creationId xmlns:a16="http://schemas.microsoft.com/office/drawing/2014/main" id="{8F97A571-C849-E06C-9CE3-FD6B25BE701F}"/>
                </a:ext>
              </a:extLst>
            </p:cNvPr>
            <p:cNvSpPr txBox="1"/>
            <p:nvPr/>
          </p:nvSpPr>
          <p:spPr>
            <a:xfrm>
              <a:off x="6499135" y="1475749"/>
              <a:ext cx="3220269" cy="646331"/>
            </a:xfrm>
            <a:prstGeom prst="rect">
              <a:avLst/>
            </a:prstGeom>
            <a:noFill/>
          </p:spPr>
          <p:txBody>
            <a:bodyPr wrap="square" rtlCol="0">
              <a:spAutoFit/>
            </a:bodyPr>
            <a:lstStyle/>
            <a:p>
              <a:r>
                <a:rPr kumimoji="1" lang="ja-JP" altLang="en-US" sz="3600">
                  <a:latin typeface="HG創英角ｺﾞｼｯｸUB" panose="020B0909000000000000" pitchFamily="49" charset="-128"/>
                  <a:ea typeface="HG創英角ｺﾞｼｯｸUB" panose="020B0909000000000000" pitchFamily="49" charset="-128"/>
                </a:rPr>
                <a:t>設備</a:t>
              </a:r>
              <a:r>
                <a:rPr kumimoji="1" lang="ja-JP" altLang="en-US" sz="1600">
                  <a:latin typeface="HG創英角ｺﾞｼｯｸUB" panose="020B0909000000000000" pitchFamily="49" charset="-128"/>
                  <a:ea typeface="HG創英角ｺﾞｼｯｸUB" panose="020B0909000000000000" pitchFamily="49" charset="-128"/>
                </a:rPr>
                <a:t>利用がサービスの中心</a:t>
              </a:r>
              <a:endParaRPr kumimoji="1" lang="en-US" altLang="ja-JP" sz="1600">
                <a:latin typeface="HG創英角ｺﾞｼｯｸUB" panose="020B0909000000000000" pitchFamily="49" charset="-128"/>
                <a:ea typeface="HG創英角ｺﾞｼｯｸUB" panose="020B0909000000000000" pitchFamily="49" charset="-128"/>
              </a:endParaRPr>
            </a:p>
          </p:txBody>
        </p:sp>
        <p:cxnSp>
          <p:nvCxnSpPr>
            <p:cNvPr id="19" name="直線コネクタ 18">
              <a:extLst>
                <a:ext uri="{FF2B5EF4-FFF2-40B4-BE49-F238E27FC236}">
                  <a16:creationId xmlns:a16="http://schemas.microsoft.com/office/drawing/2014/main" id="{A0B007FB-4BBC-AA50-E813-7DE26E97E8C5}"/>
                </a:ext>
              </a:extLst>
            </p:cNvPr>
            <p:cNvCxnSpPr>
              <a:cxnSpLocks/>
            </p:cNvCxnSpPr>
            <p:nvPr/>
          </p:nvCxnSpPr>
          <p:spPr>
            <a:xfrm flipV="1">
              <a:off x="6511382" y="2117557"/>
              <a:ext cx="2911751" cy="12503"/>
            </a:xfrm>
            <a:prstGeom prst="line">
              <a:avLst/>
            </a:prstGeom>
            <a:ln w="66675">
              <a:solidFill>
                <a:srgbClr val="00B0F0">
                  <a:alpha val="25000"/>
                </a:srgbClr>
              </a:solidFill>
            </a:ln>
          </p:spPr>
          <p:style>
            <a:lnRef idx="1">
              <a:schemeClr val="accent1"/>
            </a:lnRef>
            <a:fillRef idx="0">
              <a:schemeClr val="accent1"/>
            </a:fillRef>
            <a:effectRef idx="0">
              <a:schemeClr val="accent1"/>
            </a:effectRef>
            <a:fontRef idx="minor">
              <a:schemeClr val="tx1"/>
            </a:fontRef>
          </p:style>
        </p:cxnSp>
      </p:grpSp>
      <p:sp>
        <p:nvSpPr>
          <p:cNvPr id="20" name="四角形: 角を丸くする 19">
            <a:extLst>
              <a:ext uri="{FF2B5EF4-FFF2-40B4-BE49-F238E27FC236}">
                <a16:creationId xmlns:a16="http://schemas.microsoft.com/office/drawing/2014/main" id="{4D5E85A9-8E2B-B587-6FCC-7D17202085BC}"/>
              </a:ext>
            </a:extLst>
          </p:cNvPr>
          <p:cNvSpPr/>
          <p:nvPr/>
        </p:nvSpPr>
        <p:spPr>
          <a:xfrm>
            <a:off x="3973565" y="3274637"/>
            <a:ext cx="1950196" cy="1487453"/>
          </a:xfrm>
          <a:prstGeom prst="roundRect">
            <a:avLst>
              <a:gd name="adj" fmla="val 10196"/>
            </a:avLst>
          </a:prstGeom>
          <a:no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6EB1137-B5B0-AFF7-CA31-727F190CB7BE}"/>
              </a:ext>
            </a:extLst>
          </p:cNvPr>
          <p:cNvSpPr txBox="1"/>
          <p:nvPr/>
        </p:nvSpPr>
        <p:spPr>
          <a:xfrm>
            <a:off x="3854479" y="3329634"/>
            <a:ext cx="2204062" cy="707886"/>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サービス業の</a:t>
            </a:r>
            <a:endParaRPr kumimoji="1" lang="en-US" altLang="ja-JP" sz="2000">
              <a:latin typeface="HG創英角ｺﾞｼｯｸUB" panose="020B0909000000000000" pitchFamily="49" charset="-128"/>
              <a:ea typeface="HG創英角ｺﾞｼｯｸUB" panose="020B0909000000000000" pitchFamily="49" charset="-128"/>
            </a:endParaRPr>
          </a:p>
          <a:p>
            <a:pPr algn="ctr"/>
            <a:r>
              <a:rPr kumimoji="1" lang="ja-JP" altLang="en-US" sz="2000">
                <a:latin typeface="HG創英角ｺﾞｼｯｸUB" panose="020B0909000000000000" pitchFamily="49" charset="-128"/>
                <a:ea typeface="HG創英角ｺﾞｼｯｸUB" panose="020B0909000000000000" pitchFamily="49" charset="-128"/>
              </a:rPr>
              <a:t>他業種との</a:t>
            </a:r>
          </a:p>
        </p:txBody>
      </p:sp>
      <p:sp>
        <p:nvSpPr>
          <p:cNvPr id="22" name="テキスト ボックス 21">
            <a:extLst>
              <a:ext uri="{FF2B5EF4-FFF2-40B4-BE49-F238E27FC236}">
                <a16:creationId xmlns:a16="http://schemas.microsoft.com/office/drawing/2014/main" id="{CAF65B9A-AB5C-A977-C3C8-D55F6B11A16D}"/>
              </a:ext>
            </a:extLst>
          </p:cNvPr>
          <p:cNvSpPr txBox="1"/>
          <p:nvPr/>
        </p:nvSpPr>
        <p:spPr>
          <a:xfrm>
            <a:off x="3851445" y="3952894"/>
            <a:ext cx="2204062" cy="769441"/>
          </a:xfrm>
          <a:prstGeom prst="rect">
            <a:avLst/>
          </a:prstGeom>
          <a:noFill/>
        </p:spPr>
        <p:txBody>
          <a:bodyPr wrap="square" rtlCol="0">
            <a:spAutoFit/>
          </a:bodyPr>
          <a:lstStyle/>
          <a:p>
            <a:pPr algn="ctr"/>
            <a:r>
              <a:rPr kumimoji="1" lang="ja-JP" altLang="en-US" sz="4400" b="1">
                <a:latin typeface="HG創英角ｺﾞｼｯｸUB" panose="020B0909000000000000" pitchFamily="49" charset="-128"/>
                <a:ea typeface="HG創英角ｺﾞｼｯｸUB" panose="020B0909000000000000" pitchFamily="49" charset="-128"/>
              </a:rPr>
              <a:t>関連性</a:t>
            </a:r>
          </a:p>
        </p:txBody>
      </p:sp>
      <p:sp>
        <p:nvSpPr>
          <p:cNvPr id="23" name="テキスト ボックス 22">
            <a:extLst>
              <a:ext uri="{FF2B5EF4-FFF2-40B4-BE49-F238E27FC236}">
                <a16:creationId xmlns:a16="http://schemas.microsoft.com/office/drawing/2014/main" id="{CC5D580A-3D3C-6767-973B-CD789C1759D7}"/>
              </a:ext>
            </a:extLst>
          </p:cNvPr>
          <p:cNvSpPr txBox="1"/>
          <p:nvPr/>
        </p:nvSpPr>
        <p:spPr>
          <a:xfrm>
            <a:off x="6397088" y="5877047"/>
            <a:ext cx="3348715" cy="707886"/>
          </a:xfrm>
          <a:prstGeom prst="rect">
            <a:avLst/>
          </a:prstGeom>
          <a:noFill/>
        </p:spPr>
        <p:txBody>
          <a:bodyPr wrap="square" rtlCol="0">
            <a:spAutoFit/>
          </a:bodyPr>
          <a:lstStyle/>
          <a:p>
            <a:r>
              <a:rPr kumimoji="1" lang="ja-JP" altLang="en-US" sz="1000" spc="-50">
                <a:latin typeface="+mn-ea"/>
              </a:rPr>
              <a:t>□ 人に売上（顧客）が直接ついてくる傾向が強い</a:t>
            </a:r>
            <a:endParaRPr kumimoji="1" lang="en-US" altLang="ja-JP" sz="1000" spc="-50">
              <a:latin typeface="+mn-ea"/>
            </a:endParaRPr>
          </a:p>
          <a:p>
            <a:r>
              <a:rPr kumimoji="1" lang="ja-JP" altLang="en-US" sz="1000" spc="-50">
                <a:latin typeface="+mn-ea"/>
              </a:rPr>
              <a:t>□ 従業員の出入りが比較的多い</a:t>
            </a:r>
            <a:endParaRPr kumimoji="1" lang="en-US" altLang="ja-JP" sz="1000" spc="-50">
              <a:latin typeface="+mn-ea"/>
            </a:endParaRPr>
          </a:p>
          <a:p>
            <a:r>
              <a:rPr kumimoji="1" lang="ja-JP" altLang="en-US" sz="1000" spc="-50">
                <a:latin typeface="+mn-ea"/>
              </a:rPr>
              <a:t>□ 従業員の出入りが業績に直結しやすい</a:t>
            </a:r>
            <a:endParaRPr kumimoji="1" lang="en-US" altLang="ja-JP" sz="1000" spc="-50">
              <a:latin typeface="+mn-ea"/>
            </a:endParaRPr>
          </a:p>
          <a:p>
            <a:r>
              <a:rPr kumimoji="1" lang="ja-JP" altLang="en-US" sz="1000" spc="-50">
                <a:latin typeface="+mn-ea"/>
              </a:rPr>
              <a:t>□ 経営者と従業員の関係性も重要</a:t>
            </a:r>
            <a:endParaRPr kumimoji="1" lang="en-US" altLang="ja-JP" sz="1000" spc="-50">
              <a:latin typeface="+mn-ea"/>
            </a:endParaRPr>
          </a:p>
        </p:txBody>
      </p:sp>
      <p:cxnSp>
        <p:nvCxnSpPr>
          <p:cNvPr id="25" name="直線コネクタ 24">
            <a:extLst>
              <a:ext uri="{FF2B5EF4-FFF2-40B4-BE49-F238E27FC236}">
                <a16:creationId xmlns:a16="http://schemas.microsoft.com/office/drawing/2014/main" id="{034EAAD2-7020-5D01-4AC1-96824F076F02}"/>
              </a:ext>
            </a:extLst>
          </p:cNvPr>
          <p:cNvCxnSpPr>
            <a:cxnSpLocks/>
          </p:cNvCxnSpPr>
          <p:nvPr/>
        </p:nvCxnSpPr>
        <p:spPr>
          <a:xfrm>
            <a:off x="6366707" y="5857893"/>
            <a:ext cx="3059038" cy="0"/>
          </a:xfrm>
          <a:prstGeom prst="line">
            <a:avLst/>
          </a:prstGeom>
          <a:ln w="66675">
            <a:solidFill>
              <a:srgbClr val="FF0000">
                <a:alpha val="25000"/>
              </a:srgb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54766A5-9346-B425-A2B3-F26804C3C292}"/>
              </a:ext>
            </a:extLst>
          </p:cNvPr>
          <p:cNvSpPr txBox="1"/>
          <p:nvPr/>
        </p:nvSpPr>
        <p:spPr>
          <a:xfrm>
            <a:off x="6396299" y="5469544"/>
            <a:ext cx="3105905"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属人的サービス業の留意点</a:t>
            </a:r>
          </a:p>
        </p:txBody>
      </p:sp>
      <p:cxnSp>
        <p:nvCxnSpPr>
          <p:cNvPr id="33" name="直線コネクタ 32">
            <a:extLst>
              <a:ext uri="{FF2B5EF4-FFF2-40B4-BE49-F238E27FC236}">
                <a16:creationId xmlns:a16="http://schemas.microsoft.com/office/drawing/2014/main" id="{CBC5FB8D-D68E-37C4-1D4B-40826979441C}"/>
              </a:ext>
            </a:extLst>
          </p:cNvPr>
          <p:cNvCxnSpPr>
            <a:cxnSpLocks/>
          </p:cNvCxnSpPr>
          <p:nvPr/>
        </p:nvCxnSpPr>
        <p:spPr>
          <a:xfrm>
            <a:off x="327317" y="5850251"/>
            <a:ext cx="3059038" cy="0"/>
          </a:xfrm>
          <a:prstGeom prst="line">
            <a:avLst/>
          </a:prstGeom>
          <a:ln w="66675">
            <a:solidFill>
              <a:srgbClr val="00B0F0">
                <a:alpha val="25000"/>
              </a:srgbClr>
            </a:solidFill>
          </a:ln>
        </p:spPr>
        <p:style>
          <a:lnRef idx="1">
            <a:schemeClr val="accent1"/>
          </a:lnRef>
          <a:fillRef idx="0">
            <a:schemeClr val="accent1"/>
          </a:fillRef>
          <a:effectRef idx="0">
            <a:schemeClr val="accent1"/>
          </a:effectRef>
          <a:fontRef idx="minor">
            <a:schemeClr val="tx1"/>
          </a:fontRef>
        </p:style>
      </p:cxnSp>
      <p:sp>
        <p:nvSpPr>
          <p:cNvPr id="7" name="左大かっこ 6"/>
          <p:cNvSpPr/>
          <p:nvPr/>
        </p:nvSpPr>
        <p:spPr>
          <a:xfrm>
            <a:off x="2265992" y="3285164"/>
            <a:ext cx="104893" cy="50190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0" name="左大かっこ 109"/>
          <p:cNvSpPr/>
          <p:nvPr/>
        </p:nvSpPr>
        <p:spPr>
          <a:xfrm>
            <a:off x="4382887" y="2340841"/>
            <a:ext cx="99159" cy="38236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4B849F25-C05A-4664-B4D4-A95FFE37E46E}"/>
              </a:ext>
            </a:extLst>
          </p:cNvPr>
          <p:cNvSpPr txBox="1"/>
          <p:nvPr/>
        </p:nvSpPr>
        <p:spPr>
          <a:xfrm>
            <a:off x="91848" y="469634"/>
            <a:ext cx="8326256" cy="553998"/>
          </a:xfrm>
          <a:prstGeom prst="rect">
            <a:avLst/>
          </a:prstGeom>
          <a:noFill/>
        </p:spPr>
        <p:txBody>
          <a:bodyPr wrap="square" rtlCol="0">
            <a:spAutoFit/>
          </a:bodyPr>
          <a:lstStyle/>
          <a:p>
            <a:r>
              <a:rPr kumimoji="1" lang="ja-JP" altLang="en-US" sz="1000"/>
              <a:t>会社を訪問する前に把握しておきたい、サービス業の特性に関する位置関係についてまとめます。</a:t>
            </a:r>
            <a:endParaRPr kumimoji="1" lang="en-US" altLang="ja-JP" sz="1000"/>
          </a:p>
          <a:p>
            <a:r>
              <a:rPr kumimoji="1" lang="ja-JP" altLang="en-US" sz="1000"/>
              <a:t>サービス業といっても非常に広範な業態を含むので、業態によって着眼するポイントも大きく異なります。</a:t>
            </a:r>
            <a:endParaRPr kumimoji="1" lang="en-US" altLang="ja-JP" sz="1000"/>
          </a:p>
          <a:p>
            <a:r>
              <a:rPr kumimoji="1" lang="ja-JP" altLang="en-US" sz="1000"/>
              <a:t>代表的なサービス業がどのような業種と類似点があるかをまとめます。訪問前に関連性の高い業種の着眼点も合わせて活用するとよいでしょう。</a:t>
            </a:r>
            <a:endParaRPr kumimoji="1" lang="en-US" altLang="ja-JP" sz="1000"/>
          </a:p>
        </p:txBody>
      </p:sp>
      <p:sp>
        <p:nvSpPr>
          <p:cNvPr id="116" name="テキスト ボックス 115">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の目利き（訪問前編）</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5" name="テキスト ボックス 12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訪問前編</a:t>
            </a:r>
          </a:p>
        </p:txBody>
      </p:sp>
      <p:sp>
        <p:nvSpPr>
          <p:cNvPr id="126" name="テキスト ボックス 12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115" name="テキスト ボックス 114">
            <a:extLst>
              <a:ext uri="{FF2B5EF4-FFF2-40B4-BE49-F238E27FC236}">
                <a16:creationId xmlns:a16="http://schemas.microsoft.com/office/drawing/2014/main" id="{E86EE7E9-5705-5F2B-20C0-952B3DB3A5B1}"/>
              </a:ext>
            </a:extLst>
          </p:cNvPr>
          <p:cNvSpPr txBox="1"/>
          <p:nvPr/>
        </p:nvSpPr>
        <p:spPr>
          <a:xfrm>
            <a:off x="6689907" y="1632368"/>
            <a:ext cx="1078972" cy="276999"/>
          </a:xfrm>
          <a:prstGeom prst="rect">
            <a:avLst/>
          </a:prstGeom>
          <a:noFill/>
        </p:spPr>
        <p:txBody>
          <a:bodyPr wrap="square" rtlCol="0">
            <a:spAutoFit/>
          </a:bodyPr>
          <a:lstStyle/>
          <a:p>
            <a:pPr algn="ctr"/>
            <a:r>
              <a:rPr kumimoji="1" lang="ja-JP" altLang="en-US" sz="1200" b="1">
                <a:latin typeface="+mn-ea"/>
              </a:rPr>
              <a:t>（属人的）</a:t>
            </a:r>
            <a:endParaRPr kumimoji="1" lang="en-US" altLang="ja-JP" sz="1200" b="1">
              <a:latin typeface="+mn-ea"/>
            </a:endParaRPr>
          </a:p>
        </p:txBody>
      </p:sp>
      <p:sp>
        <p:nvSpPr>
          <p:cNvPr id="127" name="テキスト ボックス 126">
            <a:extLst>
              <a:ext uri="{FF2B5EF4-FFF2-40B4-BE49-F238E27FC236}">
                <a16:creationId xmlns:a16="http://schemas.microsoft.com/office/drawing/2014/main" id="{E86EE7E9-5705-5F2B-20C0-952B3DB3A5B1}"/>
              </a:ext>
            </a:extLst>
          </p:cNvPr>
          <p:cNvSpPr txBox="1"/>
          <p:nvPr/>
        </p:nvSpPr>
        <p:spPr>
          <a:xfrm>
            <a:off x="1156233" y="1605378"/>
            <a:ext cx="1078972" cy="276999"/>
          </a:xfrm>
          <a:prstGeom prst="rect">
            <a:avLst/>
          </a:prstGeom>
          <a:noFill/>
        </p:spPr>
        <p:txBody>
          <a:bodyPr wrap="square" rtlCol="0">
            <a:spAutoFit/>
          </a:bodyPr>
          <a:lstStyle/>
          <a:p>
            <a:pPr algn="ctr"/>
            <a:r>
              <a:rPr kumimoji="1" lang="ja-JP" altLang="en-US" sz="1200" b="1">
                <a:latin typeface="+mn-ea"/>
              </a:rPr>
              <a:t>（設備的）</a:t>
            </a:r>
            <a:endParaRPr kumimoji="1" lang="en-US" altLang="ja-JP" sz="1200" b="1">
              <a:latin typeface="+mn-ea"/>
            </a:endParaRPr>
          </a:p>
        </p:txBody>
      </p:sp>
      <p:sp>
        <p:nvSpPr>
          <p:cNvPr id="128" name="スライド番号プレースホルダー 1"/>
          <p:cNvSpPr>
            <a:spLocks noGrp="1"/>
          </p:cNvSpPr>
          <p:nvPr>
            <p:ph type="sldNum" sz="quarter" idx="4294967295"/>
          </p:nvPr>
        </p:nvSpPr>
        <p:spPr>
          <a:xfrm>
            <a:off x="9455264" y="6578474"/>
            <a:ext cx="487680" cy="294640"/>
          </a:xfrm>
        </p:spPr>
        <p:txBody>
          <a:bodyPr/>
          <a:lstStyle/>
          <a:p>
            <a:r>
              <a:rPr kumimoji="1" lang="en-US" altLang="ja-JP" dirty="0"/>
              <a:t>16</a:t>
            </a:r>
            <a:endParaRPr kumimoji="1" lang="ja-JP" altLang="en-US" dirty="0"/>
          </a:p>
        </p:txBody>
      </p:sp>
      <p:sp>
        <p:nvSpPr>
          <p:cNvPr id="129" name="左大かっこ 128"/>
          <p:cNvSpPr/>
          <p:nvPr/>
        </p:nvSpPr>
        <p:spPr>
          <a:xfrm>
            <a:off x="6261753" y="3270871"/>
            <a:ext cx="104893" cy="50190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266294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90d419-12d7-4f50-a7cb-dd3ac3affbc4" xsi:nil="true"/>
    <lcf76f155ced4ddcb4097134ff3c332f xmlns="2fb91a16-e388-4ff0-8b8e-db64a674892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2B261C8D8F851449259DC447136E740" ma:contentTypeVersion="13" ma:contentTypeDescription="新しいドキュメントを作成します。" ma:contentTypeScope="" ma:versionID="a92a6df2b97123808650712ab7cab76a">
  <xsd:schema xmlns:xsd="http://www.w3.org/2001/XMLSchema" xmlns:xs="http://www.w3.org/2001/XMLSchema" xmlns:p="http://schemas.microsoft.com/office/2006/metadata/properties" xmlns:ns2="2fb91a16-e388-4ff0-8b8e-db64a674892a" xmlns:ns3="9a90d419-12d7-4f50-a7cb-dd3ac3affbc4" targetNamespace="http://schemas.microsoft.com/office/2006/metadata/properties" ma:root="true" ma:fieldsID="c9abd2c06ef69302cc4d403e084ba431" ns2:_="" ns3:_="">
    <xsd:import namespace="2fb91a16-e388-4ff0-8b8e-db64a674892a"/>
    <xsd:import namespace="9a90d419-12d7-4f50-a7cb-dd3ac3affb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91a16-e388-4ff0-8b8e-db64a6748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90d419-12d7-4f50-a7cb-dd3ac3affbc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ca25c0-bea8-4599-b09c-58c2ea17d8a6}" ma:internalName="TaxCatchAll" ma:showField="CatchAllData" ma:web="9a90d419-12d7-4f50-a7cb-dd3ac3aff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6941FB-6A36-4102-B179-4C332AB00DFF}">
  <ds:schemaRefs>
    <ds:schemaRef ds:uri="http://schemas.microsoft.com/office/2006/metadata/properties"/>
    <ds:schemaRef ds:uri="http://schemas.microsoft.com/office/infopath/2007/PartnerControls"/>
    <ds:schemaRef ds:uri="9a90d419-12d7-4f50-a7cb-dd3ac3affbc4"/>
    <ds:schemaRef ds:uri="2fb91a16-e388-4ff0-8b8e-db64a674892a"/>
  </ds:schemaRefs>
</ds:datastoreItem>
</file>

<file path=customXml/itemProps2.xml><?xml version="1.0" encoding="utf-8"?>
<ds:datastoreItem xmlns:ds="http://schemas.openxmlformats.org/officeDocument/2006/customXml" ds:itemID="{610412A9-A430-4FDF-A417-45747F909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b91a16-e388-4ff0-8b8e-db64a674892a"/>
    <ds:schemaRef ds:uri="9a90d419-12d7-4f50-a7cb-dd3ac3aff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E54A3A-7591-429D-B34A-C8EA005AA5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74210</Words>
  <Application>Microsoft Office PowerPoint</Application>
  <PresentationFormat>A4 210 x 297 mm</PresentationFormat>
  <Paragraphs>4940</Paragraphs>
  <Slides>143</Slides>
  <Notes>8</Notes>
  <HiddenSlides>0</HiddenSlides>
  <MMClips>0</MMClips>
  <ScaleCrop>false</ScaleCrop>
  <HeadingPairs>
    <vt:vector size="6" baseType="variant">
      <vt:variant>
        <vt:lpstr>使用されているフォント</vt:lpstr>
      </vt:variant>
      <vt:variant>
        <vt:i4>22</vt:i4>
      </vt:variant>
      <vt:variant>
        <vt:lpstr>テーマ</vt:lpstr>
      </vt:variant>
      <vt:variant>
        <vt:i4>2</vt:i4>
      </vt:variant>
      <vt:variant>
        <vt:lpstr>スライド タイトル</vt:lpstr>
      </vt:variant>
      <vt:variant>
        <vt:i4>143</vt:i4>
      </vt:variant>
    </vt:vector>
  </HeadingPairs>
  <TitlesOfParts>
    <vt:vector size="167" baseType="lpstr">
      <vt:lpstr>HGPｺﾞｼｯｸE</vt:lpstr>
      <vt:lpstr>HGP創英角ｺﾞｼｯｸUB</vt:lpstr>
      <vt:lpstr>HGP明朝E</vt:lpstr>
      <vt:lpstr>HGS創英角ｺﾞｼｯｸUB</vt:lpstr>
      <vt:lpstr>HGS明朝E</vt:lpstr>
      <vt:lpstr>HG創英角ｺﾞｼｯｸUB</vt:lpstr>
      <vt:lpstr>Meiryo UI</vt:lpstr>
      <vt:lpstr>ＭＳ Ｐ明朝</vt:lpstr>
      <vt:lpstr>ＭＳ ゴシック</vt:lpstr>
      <vt:lpstr>YuGothic-Regular</vt:lpstr>
      <vt:lpstr>游ゴシック</vt:lpstr>
      <vt:lpstr>游ゴシック Light</vt:lpstr>
      <vt:lpstr>游ゴシック 本文</vt:lpstr>
      <vt:lpstr>游明朝</vt:lpstr>
      <vt:lpstr>Arial</vt:lpstr>
      <vt:lpstr>Arial Black</vt:lpstr>
      <vt:lpstr>Britannic Bold</vt:lpstr>
      <vt:lpstr>Calibri</vt:lpstr>
      <vt:lpstr>Calibri Light</vt:lpstr>
      <vt:lpstr>Gill Sans Ultra Bold Condensed</vt:lpstr>
      <vt:lpstr>Times New Roman</vt:lpstr>
      <vt:lpstr>Wingdings</vt:lpstr>
      <vt:lpstr>Office テーマ</vt:lpstr>
      <vt:lpstr>デザインの設定</vt:lpstr>
      <vt:lpstr>PowerPoint プレゼンテーション</vt:lpstr>
      <vt:lpstr>PowerPoint プレゼンテーション</vt:lpstr>
      <vt:lpstr>はじめに　</vt:lpstr>
      <vt:lpstr>PowerPoint プレゼンテーション</vt:lpstr>
      <vt:lpstr>１　コンセプト・ユースケース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全業種共通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飲食業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付録　本書における用語集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付録　本書における用語集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2020-06-07T23:45:40Z</dcterms:created>
  <dcterms:modified xsi:type="dcterms:W3CDTF">2025-03-13T02:56:09Z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0x01010092B261C8D8F851449259DC447136E740</vt:lpwstr>
  </property>
  <property fmtid="{D5CDD505-2E9C-101B-9397-08002B2CF9AE}" pid="3" name="MediaServiceImageTags">
    <vt:lpwstr/>
  </property>
</Properties>
</file>