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4"/>
  </p:sldMasterIdLst>
  <p:notesMasterIdLst>
    <p:notesMasterId r:id="rId31"/>
  </p:notesMasterIdLst>
  <p:sldIdLst>
    <p:sldId id="301" r:id="rId5"/>
    <p:sldId id="302" r:id="rId6"/>
    <p:sldId id="476" r:id="rId7"/>
    <p:sldId id="475" r:id="rId8"/>
    <p:sldId id="485" r:id="rId9"/>
    <p:sldId id="482" r:id="rId10"/>
    <p:sldId id="459" r:id="rId11"/>
    <p:sldId id="487" r:id="rId12"/>
    <p:sldId id="489" r:id="rId13"/>
    <p:sldId id="464" r:id="rId14"/>
    <p:sldId id="460" r:id="rId15"/>
    <p:sldId id="483" r:id="rId16"/>
    <p:sldId id="484" r:id="rId17"/>
    <p:sldId id="503" r:id="rId18"/>
    <p:sldId id="491" r:id="rId19"/>
    <p:sldId id="492" r:id="rId20"/>
    <p:sldId id="493" r:id="rId21"/>
    <p:sldId id="494" r:id="rId22"/>
    <p:sldId id="495" r:id="rId23"/>
    <p:sldId id="496" r:id="rId24"/>
    <p:sldId id="497" r:id="rId25"/>
    <p:sldId id="498" r:id="rId26"/>
    <p:sldId id="499" r:id="rId27"/>
    <p:sldId id="500" r:id="rId28"/>
    <p:sldId id="501" r:id="rId29"/>
    <p:sldId id="502" r:id="rId30"/>
  </p:sldIdLst>
  <p:sldSz cx="9906000" cy="6858000" type="A4"/>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6" name="作成者"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EFBF"/>
    <a:srgbClr val="BFEBFB"/>
    <a:srgbClr val="FFBFBF"/>
    <a:srgbClr val="FFCBCB"/>
    <a:srgbClr val="DAE3F3"/>
    <a:srgbClr val="6E86B1"/>
    <a:srgbClr val="2F528F"/>
    <a:srgbClr val="FFE5E5"/>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37"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977" cy="513789"/>
          </a:xfrm>
          <a:prstGeom prst="rect">
            <a:avLst/>
          </a:prstGeom>
        </p:spPr>
        <p:txBody>
          <a:bodyPr vert="horz" lIns="95463" tIns="47732" rIns="95463" bIns="4773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463" tIns="47732" rIns="95463" bIns="47732" rtlCol="0"/>
          <a:lstStyle>
            <a:lvl1pPr algn="r">
              <a:defRPr sz="1300"/>
            </a:lvl1pPr>
          </a:lstStyle>
          <a:p>
            <a:fld id="{62713A9E-E5D6-4054-85F6-8F120B547E14}" type="datetimeFigureOut">
              <a:rPr kumimoji="1" lang="ja-JP" altLang="en-US" smtClean="0"/>
              <a:t>2025/3/13</a:t>
            </a:fld>
            <a:endParaRPr kumimoji="1" lang="ja-JP" altLang="en-US"/>
          </a:p>
        </p:txBody>
      </p:sp>
      <p:sp>
        <p:nvSpPr>
          <p:cNvPr id="4" name="スライド イメージ プレースホルダー 3"/>
          <p:cNvSpPr>
            <a:spLocks noGrp="1" noRot="1" noChangeAspect="1"/>
          </p:cNvSpPr>
          <p:nvPr>
            <p:ph type="sldImg" idx="2"/>
          </p:nvPr>
        </p:nvSpPr>
        <p:spPr>
          <a:xfrm>
            <a:off x="1055688" y="1279525"/>
            <a:ext cx="4987925" cy="3452813"/>
          </a:xfrm>
          <a:prstGeom prst="rect">
            <a:avLst/>
          </a:prstGeom>
          <a:noFill/>
          <a:ln w="12700">
            <a:solidFill>
              <a:prstClr val="black"/>
            </a:solidFill>
          </a:ln>
        </p:spPr>
        <p:txBody>
          <a:bodyPr vert="horz" lIns="95463" tIns="47732" rIns="95463" bIns="47732" rtlCol="0" anchor="ctr"/>
          <a:lstStyle/>
          <a:p>
            <a:endParaRPr lang="ja-JP" altLang="en-US"/>
          </a:p>
        </p:txBody>
      </p:sp>
      <p:sp>
        <p:nvSpPr>
          <p:cNvPr id="5" name="ノート プレースホルダー 4"/>
          <p:cNvSpPr>
            <a:spLocks noGrp="1"/>
          </p:cNvSpPr>
          <p:nvPr>
            <p:ph type="body" sz="quarter" idx="3"/>
          </p:nvPr>
        </p:nvSpPr>
        <p:spPr>
          <a:xfrm>
            <a:off x="709429" y="4925459"/>
            <a:ext cx="5680444" cy="4029621"/>
          </a:xfrm>
          <a:prstGeom prst="rect">
            <a:avLst/>
          </a:prstGeom>
        </p:spPr>
        <p:txBody>
          <a:bodyPr vert="horz" lIns="95463" tIns="47732" rIns="95463" bIns="4773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0824"/>
            <a:ext cx="3076977" cy="513789"/>
          </a:xfrm>
          <a:prstGeom prst="rect">
            <a:avLst/>
          </a:prstGeom>
        </p:spPr>
        <p:txBody>
          <a:bodyPr vert="horz" lIns="95463" tIns="47732" rIns="95463" bIns="4773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463" tIns="47732" rIns="95463" bIns="47732" rtlCol="0" anchor="b"/>
          <a:lstStyle>
            <a:lvl1pPr algn="r">
              <a:defRPr sz="13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CD78FFE-2A88-4DE2-BA27-7FAC2AD57C6F}" type="slidenum">
              <a:rPr kumimoji="1" lang="ja-JP" altLang="en-US" smtClean="0"/>
              <a:t>8</a:t>
            </a:fld>
            <a:endParaRPr kumimoji="1" lang="ja-JP" altLang="en-US"/>
          </a:p>
        </p:txBody>
      </p:sp>
    </p:spTree>
    <p:extLst>
      <p:ext uri="{BB962C8B-B14F-4D97-AF65-F5344CB8AC3E}">
        <p14:creationId xmlns:p14="http://schemas.microsoft.com/office/powerpoint/2010/main" val="1981713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937416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7" r:id="rId12"/>
    <p:sldLayoutId id="2147483698"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kaigokensaku.mhlw.go.jp/"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a:solidFill>
                  <a:srgbClr val="004196"/>
                </a:solidFill>
                <a:latin typeface="+mn-ea"/>
                <a:ea typeface="+mn-ea"/>
              </a:rPr>
              <a:t>　</a:t>
            </a:r>
            <a:endParaRPr lang="ja-JP" altLang="en-US" sz="2400" b="1">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a:solidFill>
                <a:srgbClr val="004196"/>
              </a:solidFill>
              <a:latin typeface="+mn-ea"/>
              <a:ea typeface="+mn-ea"/>
            </a:endParaRPr>
          </a:p>
        </p:txBody>
      </p:sp>
      <p:sp>
        <p:nvSpPr>
          <p:cNvPr id="8" name="タイトル 4"/>
          <p:cNvSpPr txBox="1">
            <a:spLocks/>
          </p:cNvSpPr>
          <p:nvPr/>
        </p:nvSpPr>
        <p:spPr>
          <a:xfrm>
            <a:off x="2448233" y="2162064"/>
            <a:ext cx="7457767"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en-US" altLang="ja-JP" sz="4000" b="1">
                <a:solidFill>
                  <a:srgbClr val="004196"/>
                </a:solidFill>
                <a:latin typeface="+mn-ea"/>
                <a:ea typeface="+mn-ea"/>
              </a:rPr>
              <a:t>『</a:t>
            </a:r>
            <a:r>
              <a:rPr lang="ja-JP" altLang="en-US" sz="4000" b="1">
                <a:solidFill>
                  <a:srgbClr val="004196"/>
                </a:solidFill>
                <a:latin typeface="+mn-ea"/>
                <a:ea typeface="+mn-ea"/>
              </a:rPr>
              <a:t>業種別支援の着眼点</a:t>
            </a:r>
            <a:r>
              <a:rPr lang="en-US" altLang="ja-JP" sz="4000" b="1">
                <a:solidFill>
                  <a:srgbClr val="004196"/>
                </a:solidFill>
                <a:latin typeface="+mn-ea"/>
                <a:ea typeface="+mn-ea"/>
              </a:rPr>
              <a:t>』</a:t>
            </a:r>
            <a:endParaRPr lang="en-US" altLang="ja-JP" sz="3200" b="1">
              <a:solidFill>
                <a:srgbClr val="004196"/>
              </a:solidFill>
              <a:latin typeface="+mn-ea"/>
              <a:ea typeface="+mn-ea"/>
            </a:endParaRPr>
          </a:p>
        </p:txBody>
      </p:sp>
      <p:sp>
        <p:nvSpPr>
          <p:cNvPr id="10" name="タイトル 4"/>
          <p:cNvSpPr txBox="1">
            <a:spLocks/>
          </p:cNvSpPr>
          <p:nvPr/>
        </p:nvSpPr>
        <p:spPr>
          <a:xfrm>
            <a:off x="2448232" y="2622139"/>
            <a:ext cx="7457768" cy="1356087"/>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r>
              <a:rPr lang="en-US" altLang="ja-JP" sz="2400" b="1" dirty="0">
                <a:solidFill>
                  <a:srgbClr val="004196"/>
                </a:solidFill>
                <a:latin typeface="+mn-ea"/>
                <a:ea typeface="+mn-ea"/>
              </a:rPr>
              <a:t>2025</a:t>
            </a:r>
            <a:r>
              <a:rPr lang="ja-JP" altLang="en-US" sz="2400" b="1" dirty="0">
                <a:solidFill>
                  <a:srgbClr val="004196"/>
                </a:solidFill>
                <a:latin typeface="+mn-ea"/>
                <a:ea typeface="+mn-ea"/>
              </a:rPr>
              <a:t>（令和７）年３月（追加）</a:t>
            </a:r>
            <a:endParaRPr lang="ja-JP" altLang="en-US" sz="2800" b="1" dirty="0">
              <a:solidFill>
                <a:srgbClr val="004196"/>
              </a:solidFill>
              <a:latin typeface="+mn-ea"/>
              <a:ea typeface="+mn-ea"/>
            </a:endParaRPr>
          </a:p>
        </p:txBody>
      </p:sp>
      <p:sp>
        <p:nvSpPr>
          <p:cNvPr id="7" name="タイトル 4">
            <a:extLst>
              <a:ext uri="{FF2B5EF4-FFF2-40B4-BE49-F238E27FC236}">
                <a16:creationId xmlns:a16="http://schemas.microsoft.com/office/drawing/2014/main" id="{03684040-13E1-43FE-82B4-744F1E37B6F8}"/>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dirty="0">
                <a:solidFill>
                  <a:srgbClr val="004196"/>
                </a:solidFill>
                <a:latin typeface="+mn-ea"/>
                <a:ea typeface="+mn-ea"/>
              </a:rPr>
              <a:t>金融庁の委託事業である</a:t>
            </a:r>
            <a:r>
              <a:rPr lang="en-US" altLang="ja-JP" sz="1200" b="1" dirty="0">
                <a:solidFill>
                  <a:srgbClr val="004196"/>
                </a:solidFill>
                <a:latin typeface="+mn-ea"/>
                <a:ea typeface="+mn-ea"/>
              </a:rPr>
              <a:t>『</a:t>
            </a:r>
            <a:r>
              <a:rPr lang="ja-JP" altLang="en-US" sz="1200" b="1" dirty="0">
                <a:solidFill>
                  <a:srgbClr val="004196"/>
                </a:solidFill>
                <a:latin typeface="+mn-ea"/>
                <a:ea typeface="+mn-ea"/>
              </a:rPr>
              <a:t>令和６年度「業種別支援の着眼点の拡充や普及促進に向けた委託事業」</a:t>
            </a:r>
            <a:r>
              <a:rPr lang="en-US" altLang="ja-JP" sz="1200" b="1" dirty="0">
                <a:solidFill>
                  <a:srgbClr val="004196"/>
                </a:solidFill>
                <a:latin typeface="+mn-ea"/>
                <a:ea typeface="+mn-ea"/>
              </a:rPr>
              <a:t>』</a:t>
            </a:r>
            <a:r>
              <a:rPr lang="ja-JP" altLang="en-US" sz="1200" b="1" dirty="0">
                <a:solidFill>
                  <a:srgbClr val="004196"/>
                </a:solidFill>
                <a:latin typeface="+mn-ea"/>
                <a:ea typeface="+mn-ea"/>
              </a:rPr>
              <a:t>において、株式会社帝国データバンクが作成したものです。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4127007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DC67463C-741C-5205-3C01-59F19591FFED}"/>
              </a:ext>
            </a:extLst>
          </p:cNvPr>
          <p:cNvSpPr/>
          <p:nvPr/>
        </p:nvSpPr>
        <p:spPr>
          <a:xfrm>
            <a:off x="6524418" y="2955654"/>
            <a:ext cx="3002317" cy="1589314"/>
          </a:xfrm>
          <a:prstGeom prst="roundRect">
            <a:avLst>
              <a:gd name="adj" fmla="val 6741"/>
            </a:avLst>
          </a:prstGeom>
          <a:solidFill>
            <a:srgbClr val="DAE3F3">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39E25F72-270F-1198-9EB2-5A9E74664390}"/>
              </a:ext>
            </a:extLst>
          </p:cNvPr>
          <p:cNvSpPr/>
          <p:nvPr/>
        </p:nvSpPr>
        <p:spPr>
          <a:xfrm>
            <a:off x="2208924" y="2970273"/>
            <a:ext cx="2482931" cy="1589314"/>
          </a:xfrm>
          <a:prstGeom prst="roundRect">
            <a:avLst>
              <a:gd name="adj" fmla="val 6741"/>
            </a:avLst>
          </a:prstGeom>
          <a:solidFill>
            <a:srgbClr val="FFCBCB">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86393E21-E7D5-5969-0475-52250ABB5C1E}"/>
              </a:ext>
            </a:extLst>
          </p:cNvPr>
          <p:cNvSpPr/>
          <p:nvPr/>
        </p:nvSpPr>
        <p:spPr>
          <a:xfrm>
            <a:off x="503025" y="5672788"/>
            <a:ext cx="1472733" cy="861769"/>
          </a:xfrm>
          <a:prstGeom prst="rect">
            <a:avLst/>
          </a:prstGeom>
          <a:solidFill>
            <a:schemeClr val="bg1">
              <a:lumMod val="95000"/>
            </a:schemeClr>
          </a:solidFill>
          <a:ln w="571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7" name="直線コネクタ 56"/>
          <p:cNvCxnSpPr/>
          <p:nvPr/>
        </p:nvCxnSpPr>
        <p:spPr>
          <a:xfrm>
            <a:off x="2323617" y="3311276"/>
            <a:ext cx="2175506"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cxnSpLocks/>
          </p:cNvCxnSpPr>
          <p:nvPr/>
        </p:nvCxnSpPr>
        <p:spPr>
          <a:xfrm>
            <a:off x="6735543" y="3311194"/>
            <a:ext cx="2403782" cy="0"/>
          </a:xfrm>
          <a:prstGeom prst="line">
            <a:avLst/>
          </a:prstGeom>
          <a:ln w="76200">
            <a:solidFill>
              <a:srgbClr val="6E86B1">
                <a:alpha val="69804"/>
              </a:srgbClr>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a:extLst>
              <a:ext uri="{FF2B5EF4-FFF2-40B4-BE49-F238E27FC236}">
                <a16:creationId xmlns:a16="http://schemas.microsoft.com/office/drawing/2014/main" id="{7FF0930B-48C4-417E-9D9D-22D3D74C1304}"/>
              </a:ext>
            </a:extLst>
          </p:cNvPr>
          <p:cNvSpPr txBox="1"/>
          <p:nvPr/>
        </p:nvSpPr>
        <p:spPr>
          <a:xfrm>
            <a:off x="481240" y="2174195"/>
            <a:ext cx="9045495" cy="707886"/>
          </a:xfrm>
          <a:prstGeom prst="rect">
            <a:avLst/>
          </a:prstGeom>
          <a:noFill/>
        </p:spPr>
        <p:txBody>
          <a:bodyPr wrap="square" lIns="91440" tIns="45720" rIns="91440" bIns="45720" rtlCol="0" anchor="t">
            <a:spAutoFit/>
          </a:bodyPr>
          <a:lstStyle/>
          <a:p>
            <a:r>
              <a:rPr kumimoji="1" lang="ja-JP" altLang="en-US" sz="1000" spc="-100">
                <a:latin typeface="游ゴシック"/>
                <a:ea typeface="游ゴシック"/>
              </a:rPr>
              <a:t>　介護業は、業態により医師や看護師、理学療法士などの資格者による特定行為もあるものの、多くはヘルパーや介護福祉士などの現場職員の介護行為に集中しています。しかし、介護そのものが“人”が起点となるサービスで、重労働でもあることから、正社員でもパートでも定着しない傾向にあり、慢性的な人材不足の状況にあります。（厚生労働省の推計では</a:t>
            </a:r>
            <a:r>
              <a:rPr kumimoji="1" lang="en-US" altLang="ja-JP" sz="1000" spc="-100">
                <a:latin typeface="游ゴシック"/>
                <a:ea typeface="游ゴシック"/>
              </a:rPr>
              <a:t>2040</a:t>
            </a:r>
            <a:r>
              <a:rPr kumimoji="1" lang="ja-JP" altLang="en-US" sz="1000" spc="-100">
                <a:latin typeface="游ゴシック"/>
                <a:ea typeface="游ゴシック"/>
              </a:rPr>
              <a:t>年には約</a:t>
            </a:r>
            <a:r>
              <a:rPr kumimoji="1" lang="en-US" altLang="ja-JP" sz="1000" spc="-100">
                <a:latin typeface="游ゴシック"/>
                <a:ea typeface="游ゴシック"/>
              </a:rPr>
              <a:t>57</a:t>
            </a:r>
            <a:r>
              <a:rPr kumimoji="1" lang="ja-JP" altLang="en-US" sz="1000" spc="-100">
                <a:latin typeface="游ゴシック"/>
                <a:ea typeface="游ゴシック"/>
              </a:rPr>
              <a:t>万人の不足）また、利用者の自宅に訪問するサービスや生活に直結することも多く、個々の従業員と顧客の関係性が業績に直結していることが多いので、訪問時に“人”についてのヒアリングをすることが大切です。</a:t>
            </a:r>
            <a:endParaRPr lang="en-US" altLang="ja-JP" sz="1000" spc="-100">
              <a:latin typeface="游ゴシック"/>
              <a:ea typeface="游ゴシック"/>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366356" y="1321289"/>
            <a:ext cx="5834064" cy="553998"/>
          </a:xfrm>
          <a:prstGeom prst="rect">
            <a:avLst/>
          </a:prstGeom>
          <a:noFill/>
        </p:spPr>
        <p:txBody>
          <a:bodyPr wrap="square" lIns="91440" tIns="45720" rIns="91440" bIns="45720" rtlCol="0" anchor="t">
            <a:spAutoFit/>
          </a:bodyPr>
          <a:lstStyle/>
          <a:p>
            <a:r>
              <a:rPr kumimoji="1" lang="ja-JP" sz="1000">
                <a:latin typeface="游ゴシック"/>
                <a:ea typeface="游ゴシック"/>
              </a:rPr>
              <a:t>□</a:t>
            </a:r>
            <a:r>
              <a:rPr kumimoji="1" lang="ja-JP" altLang="en-US" sz="1000">
                <a:ea typeface="游ゴシック"/>
              </a:rPr>
              <a:t>　</a:t>
            </a:r>
            <a:r>
              <a:rPr kumimoji="1" lang="ja-JP" altLang="en-US" sz="1000">
                <a:latin typeface="游ゴシック"/>
                <a:ea typeface="游ゴシック"/>
              </a:rPr>
              <a:t>部門別の従業員、人数（正社員・パートの別）、資格者、平均勤続年数、役割分担等</a:t>
            </a:r>
            <a:endParaRPr lang="en-US" altLang="ja-JP" sz="1000">
              <a:latin typeface="游ゴシック"/>
              <a:ea typeface="游ゴシック"/>
            </a:endParaRPr>
          </a:p>
          <a:p>
            <a:r>
              <a:rPr kumimoji="1" lang="ja-JP" sz="1000">
                <a:latin typeface="游ゴシック"/>
                <a:ea typeface="游ゴシック"/>
              </a:rPr>
              <a:t>□</a:t>
            </a:r>
            <a:r>
              <a:rPr kumimoji="1" lang="ja-JP" altLang="en-US" sz="1000">
                <a:latin typeface="游ゴシック"/>
                <a:ea typeface="游ゴシック"/>
              </a:rPr>
              <a:t>　新規採用の状況や退職者数（１年でどの程度か）をヒアリング</a:t>
            </a:r>
            <a:endParaRPr lang="en-US" altLang="ja-JP" sz="1000">
              <a:latin typeface="游ゴシック"/>
              <a:ea typeface="游ゴシック"/>
            </a:endParaRPr>
          </a:p>
          <a:p>
            <a:r>
              <a:rPr kumimoji="1" lang="ja-JP" sz="1000">
                <a:latin typeface="游ゴシック"/>
                <a:ea typeface="游ゴシック"/>
              </a:rPr>
              <a:t>□</a:t>
            </a:r>
            <a:r>
              <a:rPr kumimoji="1" lang="ja-JP" altLang="en-US" sz="1000">
                <a:ea typeface="游ゴシック"/>
              </a:rPr>
              <a:t>　管理部門と現場部門、職員間のコミュニケーションの状況の確認も重要</a:t>
            </a:r>
            <a:endParaRPr lang="en-US" altLang="ja-JP" sz="1000">
              <a:ea typeface="游ゴシック"/>
              <a:cs typeface="Calibri"/>
            </a:endParaRPr>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2" name="グループ化 1"/>
          <p:cNvGrpSpPr/>
          <p:nvPr/>
        </p:nvGrpSpPr>
        <p:grpSpPr>
          <a:xfrm>
            <a:off x="4853211" y="2946616"/>
            <a:ext cx="1796100" cy="1614622"/>
            <a:chOff x="4468743" y="3657577"/>
            <a:chExt cx="1796100" cy="1407305"/>
          </a:xfrm>
        </p:grpSpPr>
        <p:sp>
          <p:nvSpPr>
            <p:cNvPr id="61" name="正方形/長方形 60">
              <a:extLst>
                <a:ext uri="{FF2B5EF4-FFF2-40B4-BE49-F238E27FC236}">
                  <a16:creationId xmlns:a16="http://schemas.microsoft.com/office/drawing/2014/main" id="{3C372F9E-EB8D-71CB-6038-FAB0FC0599B1}"/>
                </a:ext>
              </a:extLst>
            </p:cNvPr>
            <p:cNvSpPr/>
            <p:nvPr/>
          </p:nvSpPr>
          <p:spPr>
            <a:xfrm>
              <a:off x="4650359" y="3657577"/>
              <a:ext cx="1397717" cy="1407305"/>
            </a:xfrm>
            <a:prstGeom prst="rect">
              <a:avLst/>
            </a:prstGeom>
            <a:solidFill>
              <a:schemeClr val="accent1">
                <a:lumMod val="20000"/>
                <a:lumOff val="80000"/>
              </a:schemeClr>
            </a:solidFill>
            <a:ln w="57150">
              <a:solidFill>
                <a:srgbClr val="2F528F">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A6B1CA5A-071C-028B-5BDE-7E9FCD2E2EA5}"/>
                </a:ext>
              </a:extLst>
            </p:cNvPr>
            <p:cNvSpPr txBox="1"/>
            <p:nvPr/>
          </p:nvSpPr>
          <p:spPr>
            <a:xfrm>
              <a:off x="4468743" y="3814434"/>
              <a:ext cx="1796100" cy="584775"/>
            </a:xfrm>
            <a:prstGeom prst="rect">
              <a:avLst/>
            </a:prstGeom>
            <a:noFill/>
          </p:spPr>
          <p:txBody>
            <a:bodyPr wrap="square" rtlCol="0">
              <a:spAutoFit/>
            </a:bodyPr>
            <a:lstStyle/>
            <a:p>
              <a:pPr algn="ctr"/>
              <a:r>
                <a:rPr kumimoji="1" lang="ja-JP" altLang="en-US" sz="1600" b="1"/>
                <a:t>積み重なる</a:t>
              </a:r>
              <a:endParaRPr kumimoji="1" lang="en-US" altLang="ja-JP" sz="1600" b="1"/>
            </a:p>
            <a:p>
              <a:pPr algn="ctr"/>
              <a:r>
                <a:rPr kumimoji="1" lang="ja-JP" altLang="en-US" sz="1600" b="1"/>
                <a:t>小さな</a:t>
              </a:r>
              <a:endParaRPr kumimoji="1" lang="en-US" altLang="ja-JP" sz="1600" b="1"/>
            </a:p>
          </p:txBody>
        </p:sp>
        <p:sp>
          <p:nvSpPr>
            <p:cNvPr id="69" name="テキスト ボックス 68">
              <a:extLst>
                <a:ext uri="{FF2B5EF4-FFF2-40B4-BE49-F238E27FC236}">
                  <a16:creationId xmlns:a16="http://schemas.microsoft.com/office/drawing/2014/main" id="{CAF65B9A-AB5C-A977-C3C8-D55F6B11A16D}"/>
                </a:ext>
              </a:extLst>
            </p:cNvPr>
            <p:cNvSpPr txBox="1"/>
            <p:nvPr/>
          </p:nvSpPr>
          <p:spPr>
            <a:xfrm>
              <a:off x="4592120" y="4289542"/>
              <a:ext cx="1551653" cy="670645"/>
            </a:xfrm>
            <a:prstGeom prst="rect">
              <a:avLst/>
            </a:prstGeom>
            <a:noFill/>
          </p:spPr>
          <p:txBody>
            <a:bodyPr wrap="square" rtlCol="0">
              <a:spAutoFit/>
            </a:bodyPr>
            <a:lstStyle/>
            <a:p>
              <a:pPr algn="ctr"/>
              <a:r>
                <a:rPr kumimoji="1" lang="ja-JP" altLang="en-US" sz="4400">
                  <a:latin typeface="HG創英角ｺﾞｼｯｸUB" panose="020B0909000000000000" pitchFamily="49" charset="-128"/>
                  <a:ea typeface="HG創英角ｺﾞｼｯｸUB" panose="020B0909000000000000" pitchFamily="49" charset="-128"/>
                </a:rPr>
                <a:t>不満</a:t>
              </a:r>
            </a:p>
          </p:txBody>
        </p:sp>
      </p:grpSp>
      <p:sp>
        <p:nvSpPr>
          <p:cNvPr id="74" name="テキスト ボックス 73">
            <a:extLst>
              <a:ext uri="{FF2B5EF4-FFF2-40B4-BE49-F238E27FC236}">
                <a16:creationId xmlns:a16="http://schemas.microsoft.com/office/drawing/2014/main" id="{268241D9-6B44-4FA0-9B20-8D4984A61E9D}"/>
              </a:ext>
            </a:extLst>
          </p:cNvPr>
          <p:cNvSpPr txBox="1"/>
          <p:nvPr/>
        </p:nvSpPr>
        <p:spPr>
          <a:xfrm>
            <a:off x="2399506" y="3400065"/>
            <a:ext cx="2339837" cy="553998"/>
          </a:xfrm>
          <a:prstGeom prst="rect">
            <a:avLst/>
          </a:prstGeom>
          <a:noFill/>
        </p:spPr>
        <p:txBody>
          <a:bodyPr wrap="square" rtlCol="0">
            <a:spAutoFit/>
          </a:bodyPr>
          <a:lstStyle/>
          <a:p>
            <a:r>
              <a:rPr kumimoji="1" lang="ja-JP" altLang="en-US" sz="1000"/>
              <a:t>□ 気持ちが優しい</a:t>
            </a:r>
            <a:endParaRPr kumimoji="1" lang="en-US" altLang="ja-JP" sz="1000"/>
          </a:p>
          <a:p>
            <a:r>
              <a:rPr kumimoji="1" lang="ja-JP" altLang="en-US" sz="1000"/>
              <a:t>□ 真面目で一生懸命</a:t>
            </a:r>
            <a:endParaRPr kumimoji="1" lang="en-US" altLang="ja-JP" sz="1000"/>
          </a:p>
          <a:p>
            <a:r>
              <a:rPr kumimoji="1" lang="ja-JP" altLang="en-US" sz="1000"/>
              <a:t>□ おおらかな性格（鈍感力も重要）</a:t>
            </a:r>
            <a:endParaRPr kumimoji="1" lang="en-US" altLang="ja-JP" sz="1000"/>
          </a:p>
        </p:txBody>
      </p:sp>
      <p:sp>
        <p:nvSpPr>
          <p:cNvPr id="104" name="テキスト ボックス 103">
            <a:extLst>
              <a:ext uri="{FF2B5EF4-FFF2-40B4-BE49-F238E27FC236}">
                <a16:creationId xmlns:a16="http://schemas.microsoft.com/office/drawing/2014/main" id="{268241D9-6B44-4FA0-9B20-8D4984A61E9D}"/>
              </a:ext>
            </a:extLst>
          </p:cNvPr>
          <p:cNvSpPr txBox="1"/>
          <p:nvPr/>
        </p:nvSpPr>
        <p:spPr>
          <a:xfrm>
            <a:off x="2448426" y="4116249"/>
            <a:ext cx="1993456" cy="400110"/>
          </a:xfrm>
          <a:prstGeom prst="rect">
            <a:avLst/>
          </a:prstGeom>
          <a:noFill/>
        </p:spPr>
        <p:txBody>
          <a:bodyPr wrap="square" lIns="91440" tIns="45720" rIns="91440" bIns="45720" rtlCol="0" anchor="t">
            <a:spAutoFit/>
          </a:bodyPr>
          <a:lstStyle/>
          <a:p>
            <a:r>
              <a:rPr kumimoji="1" lang="ja-JP" altLang="en-US" sz="1000" spc="-100">
                <a:ea typeface="游ゴシック"/>
              </a:rPr>
              <a:t>多忙でもあり、厳密な職員管理や改善活動が困難な側面もある</a:t>
            </a:r>
            <a:endParaRPr kumimoji="1" lang="en-US" altLang="ja-JP" sz="1000" spc="-100">
              <a:ea typeface="游ゴシック"/>
            </a:endParaRPr>
          </a:p>
        </p:txBody>
      </p:sp>
      <p:sp>
        <p:nvSpPr>
          <p:cNvPr id="105" name="テキスト ボックス 104">
            <a:extLst>
              <a:ext uri="{FF2B5EF4-FFF2-40B4-BE49-F238E27FC236}">
                <a16:creationId xmlns:a16="http://schemas.microsoft.com/office/drawing/2014/main" id="{10898211-2CD1-863A-5484-AB874C8D2E7B}"/>
              </a:ext>
            </a:extLst>
          </p:cNvPr>
          <p:cNvSpPr txBox="1"/>
          <p:nvPr/>
        </p:nvSpPr>
        <p:spPr>
          <a:xfrm>
            <a:off x="2470798" y="3035259"/>
            <a:ext cx="1614570" cy="307777"/>
          </a:xfrm>
          <a:prstGeom prst="rect">
            <a:avLst/>
          </a:prstGeom>
          <a:noFill/>
        </p:spPr>
        <p:txBody>
          <a:bodyPr wrap="square" rtlCol="0">
            <a:spAutoFit/>
          </a:bodyPr>
          <a:lstStyle/>
          <a:p>
            <a:pPr algn="ctr"/>
            <a:r>
              <a:rPr kumimoji="1" lang="ja-JP" altLang="en-US" sz="1400" b="1"/>
              <a:t>多くの職員の特徴</a:t>
            </a:r>
          </a:p>
        </p:txBody>
      </p:sp>
      <p:sp>
        <p:nvSpPr>
          <p:cNvPr id="109" name="テキスト ボックス 108">
            <a:extLst>
              <a:ext uri="{FF2B5EF4-FFF2-40B4-BE49-F238E27FC236}">
                <a16:creationId xmlns:a16="http://schemas.microsoft.com/office/drawing/2014/main" id="{10898211-2CD1-863A-5484-AB874C8D2E7B}"/>
              </a:ext>
            </a:extLst>
          </p:cNvPr>
          <p:cNvSpPr txBox="1"/>
          <p:nvPr/>
        </p:nvSpPr>
        <p:spPr>
          <a:xfrm>
            <a:off x="6561362" y="3017956"/>
            <a:ext cx="2596435" cy="307777"/>
          </a:xfrm>
          <a:prstGeom prst="rect">
            <a:avLst/>
          </a:prstGeom>
          <a:noFill/>
        </p:spPr>
        <p:txBody>
          <a:bodyPr wrap="square" rtlCol="0">
            <a:spAutoFit/>
          </a:bodyPr>
          <a:lstStyle/>
          <a:p>
            <a:pPr algn="ctr"/>
            <a:r>
              <a:rPr kumimoji="1" lang="ja-JP" altLang="en-US" sz="1400" b="1"/>
              <a:t>退職原因のきっかけ</a:t>
            </a:r>
          </a:p>
        </p:txBody>
      </p:sp>
      <p:sp>
        <p:nvSpPr>
          <p:cNvPr id="110" name="テキスト ボックス 109">
            <a:extLst>
              <a:ext uri="{FF2B5EF4-FFF2-40B4-BE49-F238E27FC236}">
                <a16:creationId xmlns:a16="http://schemas.microsoft.com/office/drawing/2014/main" id="{268241D9-6B44-4FA0-9B20-8D4984A61E9D}"/>
              </a:ext>
            </a:extLst>
          </p:cNvPr>
          <p:cNvSpPr txBox="1"/>
          <p:nvPr/>
        </p:nvSpPr>
        <p:spPr>
          <a:xfrm>
            <a:off x="6726907" y="3483634"/>
            <a:ext cx="2691731" cy="861774"/>
          </a:xfrm>
          <a:prstGeom prst="rect">
            <a:avLst/>
          </a:prstGeom>
          <a:noFill/>
        </p:spPr>
        <p:txBody>
          <a:bodyPr wrap="square" rtlCol="0">
            <a:spAutoFit/>
          </a:bodyPr>
          <a:lstStyle/>
          <a:p>
            <a:r>
              <a:rPr kumimoji="1" lang="ja-JP" altLang="en-US" sz="1000"/>
              <a:t>□ 上司・同僚とのコミュニケーション</a:t>
            </a:r>
            <a:endParaRPr kumimoji="1" lang="en-US" altLang="ja-JP" sz="1000"/>
          </a:p>
          <a:p>
            <a:r>
              <a:rPr kumimoji="1" lang="ja-JP" altLang="en-US" sz="1000"/>
              <a:t>□ 仲間意識が強く、新人が馴染みづらい</a:t>
            </a:r>
            <a:endParaRPr kumimoji="1" lang="en-US" altLang="ja-JP" sz="1000"/>
          </a:p>
          <a:p>
            <a:r>
              <a:rPr kumimoji="1" lang="ja-JP" altLang="en-US" sz="1000"/>
              <a:t>□ シフトの融通、業務量と給与のバランス</a:t>
            </a:r>
            <a:endParaRPr kumimoji="1" lang="en-US" altLang="ja-JP" sz="1000"/>
          </a:p>
          <a:p>
            <a:r>
              <a:rPr kumimoji="1" lang="ja-JP" altLang="en-US" sz="1000"/>
              <a:t>□ 残業の有無、休暇の取りやすさ</a:t>
            </a:r>
            <a:endParaRPr kumimoji="1" lang="en-US" altLang="ja-JP" sz="1000"/>
          </a:p>
          <a:p>
            <a:r>
              <a:rPr kumimoji="1" lang="ja-JP" altLang="en-US" sz="1000"/>
              <a:t>□ 業務外活動への参加の頻度など</a:t>
            </a:r>
            <a:endParaRPr kumimoji="1" lang="en-US" altLang="ja-JP" sz="1000"/>
          </a:p>
        </p:txBody>
      </p:sp>
      <p:grpSp>
        <p:nvGrpSpPr>
          <p:cNvPr id="111" name="グループ化 110"/>
          <p:cNvGrpSpPr/>
          <p:nvPr/>
        </p:nvGrpSpPr>
        <p:grpSpPr>
          <a:xfrm>
            <a:off x="527517" y="2955654"/>
            <a:ext cx="1796100" cy="1614622"/>
            <a:chOff x="4581181" y="3663570"/>
            <a:chExt cx="1796100" cy="1433022"/>
          </a:xfrm>
        </p:grpSpPr>
        <p:sp>
          <p:nvSpPr>
            <p:cNvPr id="112" name="正方形/長方形 111">
              <a:extLst>
                <a:ext uri="{FF2B5EF4-FFF2-40B4-BE49-F238E27FC236}">
                  <a16:creationId xmlns:a16="http://schemas.microsoft.com/office/drawing/2014/main" id="{3C372F9E-EB8D-71CB-6038-FAB0FC0599B1}"/>
                </a:ext>
              </a:extLst>
            </p:cNvPr>
            <p:cNvSpPr/>
            <p:nvPr/>
          </p:nvSpPr>
          <p:spPr>
            <a:xfrm>
              <a:off x="4741494" y="3663570"/>
              <a:ext cx="1397717" cy="1433022"/>
            </a:xfrm>
            <a:prstGeom prst="rect">
              <a:avLst/>
            </a:prstGeom>
            <a:solidFill>
              <a:srgbClr val="FFCBCB">
                <a:alpha val="50196"/>
              </a:srgbClr>
            </a:solidFill>
            <a:ln w="57150">
              <a:solidFill>
                <a:srgbClr val="FFBFB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テキスト ボックス 112">
              <a:extLst>
                <a:ext uri="{FF2B5EF4-FFF2-40B4-BE49-F238E27FC236}">
                  <a16:creationId xmlns:a16="http://schemas.microsoft.com/office/drawing/2014/main" id="{A6B1CA5A-071C-028B-5BDE-7E9FCD2E2EA5}"/>
                </a:ext>
              </a:extLst>
            </p:cNvPr>
            <p:cNvSpPr txBox="1"/>
            <p:nvPr/>
          </p:nvSpPr>
          <p:spPr>
            <a:xfrm>
              <a:off x="4581181" y="3771862"/>
              <a:ext cx="1796100" cy="584775"/>
            </a:xfrm>
            <a:prstGeom prst="rect">
              <a:avLst/>
            </a:prstGeom>
            <a:noFill/>
          </p:spPr>
          <p:txBody>
            <a:bodyPr wrap="square" rtlCol="0">
              <a:spAutoFit/>
            </a:bodyPr>
            <a:lstStyle/>
            <a:p>
              <a:pPr algn="ctr"/>
              <a:r>
                <a:rPr kumimoji="1" lang="ja-JP" altLang="en-US" sz="1600" b="1"/>
                <a:t>人材と</a:t>
              </a:r>
              <a:endParaRPr kumimoji="1" lang="en-US" altLang="ja-JP" sz="1600" b="1"/>
            </a:p>
            <a:p>
              <a:pPr algn="ctr"/>
              <a:r>
                <a:rPr kumimoji="1" lang="ja-JP" altLang="en-US" sz="1600" b="1"/>
                <a:t>職場の</a:t>
              </a:r>
              <a:endParaRPr kumimoji="1" lang="en-US" altLang="ja-JP" sz="1600" b="1"/>
            </a:p>
          </p:txBody>
        </p:sp>
        <p:sp>
          <p:nvSpPr>
            <p:cNvPr id="114" name="テキスト ボックス 113">
              <a:extLst>
                <a:ext uri="{FF2B5EF4-FFF2-40B4-BE49-F238E27FC236}">
                  <a16:creationId xmlns:a16="http://schemas.microsoft.com/office/drawing/2014/main" id="{CAF65B9A-AB5C-A977-C3C8-D55F6B11A16D}"/>
                </a:ext>
              </a:extLst>
            </p:cNvPr>
            <p:cNvSpPr txBox="1"/>
            <p:nvPr/>
          </p:nvSpPr>
          <p:spPr>
            <a:xfrm>
              <a:off x="4664272" y="4308390"/>
              <a:ext cx="1551653" cy="682900"/>
            </a:xfrm>
            <a:prstGeom prst="rect">
              <a:avLst/>
            </a:prstGeom>
            <a:noFill/>
          </p:spPr>
          <p:txBody>
            <a:bodyPr wrap="square" rtlCol="0">
              <a:spAutoFit/>
            </a:bodyPr>
            <a:lstStyle/>
            <a:p>
              <a:pPr algn="ctr"/>
              <a:r>
                <a:rPr kumimoji="1" lang="ja-JP" altLang="en-US" sz="4400">
                  <a:latin typeface="HG創英角ｺﾞｼｯｸUB" panose="020B0909000000000000" pitchFamily="49" charset="-128"/>
                  <a:ea typeface="HG創英角ｺﾞｼｯｸUB" panose="020B0909000000000000" pitchFamily="49" charset="-128"/>
                </a:rPr>
                <a:t>特徴</a:t>
              </a:r>
            </a:p>
          </p:txBody>
        </p:sp>
      </p:grpSp>
      <p:sp>
        <p:nvSpPr>
          <p:cNvPr id="115" name="二等辺三角形 114"/>
          <p:cNvSpPr/>
          <p:nvPr/>
        </p:nvSpPr>
        <p:spPr>
          <a:xfrm rot="10800000">
            <a:off x="2993343" y="3947375"/>
            <a:ext cx="869685" cy="119533"/>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a:extLst>
              <a:ext uri="{FF2B5EF4-FFF2-40B4-BE49-F238E27FC236}">
                <a16:creationId xmlns:a16="http://schemas.microsoft.com/office/drawing/2014/main" id="{8ABB6722-DECF-4076-BEFF-B18C6191B012}"/>
              </a:ext>
            </a:extLst>
          </p:cNvPr>
          <p:cNvGrpSpPr/>
          <p:nvPr/>
        </p:nvGrpSpPr>
        <p:grpSpPr>
          <a:xfrm>
            <a:off x="295274" y="1191600"/>
            <a:ext cx="1162051" cy="885825"/>
            <a:chOff x="2409824" y="3038474"/>
            <a:chExt cx="1162051" cy="885825"/>
          </a:xfrm>
        </p:grpSpPr>
        <p:sp>
          <p:nvSpPr>
            <p:cNvPr id="50" name="楕円 49">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CA1DA63E-8C33-4A20-A3AC-72D866FD193E}"/>
              </a:ext>
            </a:extLst>
          </p:cNvPr>
          <p:cNvSpPr/>
          <p:nvPr/>
        </p:nvSpPr>
        <p:spPr>
          <a:xfrm>
            <a:off x="1352928"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人員の内訳</a:t>
            </a:r>
            <a:endParaRPr kumimoji="1" lang="en-US" altLang="ja-JP" sz="1400" b="1">
              <a:solidFill>
                <a:schemeClr val="tx1"/>
              </a:solidFill>
            </a:endParaRPr>
          </a:p>
        </p:txBody>
      </p:sp>
      <p:sp>
        <p:nvSpPr>
          <p:cNvPr id="63" name="テキスト ボックス 62">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82" name="直線コネクタ 81">
            <a:extLst>
              <a:ext uri="{FF2B5EF4-FFF2-40B4-BE49-F238E27FC236}">
                <a16:creationId xmlns:a16="http://schemas.microsoft.com/office/drawing/2014/main" id="{F945DB1C-D085-4922-86F4-76EB193C10CA}"/>
              </a:ext>
            </a:extLst>
          </p:cNvPr>
          <p:cNvCxnSpPr/>
          <p:nvPr/>
        </p:nvCxnSpPr>
        <p:spPr>
          <a:xfrm>
            <a:off x="257271" y="663091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F945DB1C-D085-4922-86F4-76EB193C10CA}"/>
              </a:ext>
            </a:extLst>
          </p:cNvPr>
          <p:cNvCxnSpPr/>
          <p:nvPr/>
        </p:nvCxnSpPr>
        <p:spPr>
          <a:xfrm>
            <a:off x="276001" y="556350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86EB1137-B5B0-AFF7-CA31-727F190CB7BE}"/>
              </a:ext>
            </a:extLst>
          </p:cNvPr>
          <p:cNvSpPr txBox="1"/>
          <p:nvPr/>
        </p:nvSpPr>
        <p:spPr>
          <a:xfrm>
            <a:off x="473461" y="5747362"/>
            <a:ext cx="1622835" cy="677108"/>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実際の</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2400">
                <a:latin typeface="HG創英角ｺﾞｼｯｸUB" panose="020B0909000000000000" pitchFamily="49" charset="-128"/>
                <a:ea typeface="HG創英角ｺﾞｼｯｸUB" panose="020B0909000000000000" pitchFamily="49" charset="-128"/>
              </a:rPr>
              <a:t>資金繰り</a:t>
            </a:r>
          </a:p>
        </p:txBody>
      </p:sp>
      <p:sp>
        <p:nvSpPr>
          <p:cNvPr id="46" name="テキスト ボックス 45">
            <a:extLst>
              <a:ext uri="{FF2B5EF4-FFF2-40B4-BE49-F238E27FC236}">
                <a16:creationId xmlns:a16="http://schemas.microsoft.com/office/drawing/2014/main" id="{C46821B7-EB95-F4C2-A563-D979808CCFEF}"/>
              </a:ext>
            </a:extLst>
          </p:cNvPr>
          <p:cNvSpPr txBox="1"/>
          <p:nvPr/>
        </p:nvSpPr>
        <p:spPr>
          <a:xfrm>
            <a:off x="2162262" y="5680952"/>
            <a:ext cx="7346498" cy="861774"/>
          </a:xfrm>
          <a:prstGeom prst="rect">
            <a:avLst/>
          </a:prstGeom>
          <a:noFill/>
        </p:spPr>
        <p:txBody>
          <a:bodyPr wrap="square" lIns="91440" tIns="45720" rIns="91440" bIns="45720" rtlCol="0" anchor="t">
            <a:spAutoFit/>
          </a:bodyPr>
          <a:lstStyle/>
          <a:p>
            <a:r>
              <a:rPr kumimoji="1" lang="ja-JP" altLang="en-US" sz="1000" spc="-100">
                <a:latin typeface="游ゴシック"/>
                <a:ea typeface="游ゴシック"/>
              </a:rPr>
              <a:t>　介護業は、介護報酬の受け取り期間が２か月程度となっており、支払いは毎月の人件費が中心と、一定の利用者が確保できれば、</a:t>
            </a:r>
            <a:endParaRPr kumimoji="1" lang="en-US" altLang="ja-JP" sz="1000" spc="-100">
              <a:latin typeface="游ゴシック"/>
              <a:ea typeface="游ゴシック"/>
            </a:endParaRPr>
          </a:p>
          <a:p>
            <a:r>
              <a:rPr kumimoji="1" lang="ja-JP" altLang="en-US" sz="1000" spc="-100">
                <a:latin typeface="游ゴシック"/>
                <a:ea typeface="游ゴシック"/>
              </a:rPr>
              <a:t>資金繰りに窮することは少なく、創業時の数か月分の固定費や賞与資金などの需要はありますが、健全･安定的な経営に推移すると</a:t>
            </a:r>
            <a:endParaRPr kumimoji="1" lang="en-US" altLang="ja-JP" sz="1000" spc="-100">
              <a:latin typeface="游ゴシック"/>
              <a:ea typeface="游ゴシック"/>
            </a:endParaRPr>
          </a:p>
          <a:p>
            <a:r>
              <a:rPr kumimoji="1" lang="ja-JP" altLang="en-US" sz="1000" spc="-100">
                <a:latin typeface="游ゴシック"/>
                <a:ea typeface="游ゴシック"/>
              </a:rPr>
              <a:t>固定的で多額の運転資金が必要な業種ではありません。</a:t>
            </a:r>
            <a:endParaRPr kumimoji="1" lang="en-US" altLang="ja-JP" sz="1000" spc="-100">
              <a:latin typeface="游ゴシック"/>
              <a:ea typeface="游ゴシック"/>
            </a:endParaRPr>
          </a:p>
          <a:p>
            <a:r>
              <a:rPr kumimoji="1" lang="ja-JP" altLang="en-US" sz="1000" spc="-100">
                <a:latin typeface="游ゴシック"/>
                <a:ea typeface="游ゴシック"/>
              </a:rPr>
              <a:t>　但し、経営者の中には、急速に業務拡大を進めるなど、体力に見合わない設備投資や買収を進めるケースもあります。業績が悪化した</a:t>
            </a:r>
            <a:endParaRPr kumimoji="1" lang="en-US" altLang="ja-JP" sz="1000" spc="-100">
              <a:latin typeface="游ゴシック"/>
              <a:ea typeface="游ゴシック"/>
            </a:endParaRPr>
          </a:p>
          <a:p>
            <a:r>
              <a:rPr kumimoji="1" lang="ja-JP" altLang="en-US" sz="1000" spc="-100">
                <a:latin typeface="游ゴシック"/>
                <a:ea typeface="游ゴシック"/>
              </a:rPr>
              <a:t>場合には、人件費の支払いに苦慮したり、設備投資の返済などで資金繰りが急激に悪化するケースもありますので、注意が必要です。</a:t>
            </a:r>
            <a:endParaRPr lang="en-US" altLang="ja-JP" sz="1000" spc="-100">
              <a:latin typeface="游ゴシック"/>
              <a:ea typeface="游ゴシック"/>
            </a:endParaRPr>
          </a:p>
        </p:txBody>
      </p:sp>
      <p:sp>
        <p:nvSpPr>
          <p:cNvPr id="40"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8</a:t>
            </a:r>
            <a:endParaRPr kumimoji="1" lang="ja-JP" altLang="en-US" dirty="0"/>
          </a:p>
        </p:txBody>
      </p:sp>
      <p:sp>
        <p:nvSpPr>
          <p:cNvPr id="3" name="テキスト ボックス 21">
            <a:extLst>
              <a:ext uri="{FF2B5EF4-FFF2-40B4-BE49-F238E27FC236}">
                <a16:creationId xmlns:a16="http://schemas.microsoft.com/office/drawing/2014/main" id="{4C1DDBB0-A671-38DE-016F-C6B819F3460B}"/>
              </a:ext>
            </a:extLst>
          </p:cNvPr>
          <p:cNvSpPr txBox="1"/>
          <p:nvPr/>
        </p:nvSpPr>
        <p:spPr>
          <a:xfrm>
            <a:off x="498893" y="4743440"/>
            <a:ext cx="8793685" cy="707886"/>
          </a:xfrm>
          <a:prstGeom prst="rect">
            <a:avLst/>
          </a:prstGeom>
          <a:noFill/>
        </p:spPr>
        <p:txBody>
          <a:bodyPr wrap="square" lIns="91440" tIns="45720" rIns="91440" bIns="45720" rtlCol="0" anchor="t">
            <a:spAutoFit/>
          </a:bodyPr>
          <a:lstStyle/>
          <a:p>
            <a:r>
              <a:rPr kumimoji="1" lang="ja-JP" altLang="en-US" sz="1000" spc="-100" dirty="0">
                <a:latin typeface="游ゴシック"/>
                <a:ea typeface="游ゴシック"/>
              </a:rPr>
              <a:t>　利用者から目も離せない時間も多く、訪問時には一人対応もあり、密な接触が多いなど、体力・心労の負担が大きい仕事です。そのため、利用者の昼食時などの隙間時間などに実施されるミーティング状況を確認すると職員間のコミュニケーションを確認できることもあります。例えば、コミュニケーションの取れている職場では、パート職員の業務量やスケジュールの調整がうまくいきやすく、正社員の負担も軽減されます。従業員のモチベーションが職場の雰囲気に左右されることがあるため、小さな不満（時給や手当、休暇取得、不平等など）を解消していくことが、定着に向けたアプローチの一つとなることもあります。</a:t>
            </a:r>
            <a:endParaRPr lang="en-US" altLang="ja-JP" sz="1000" spc="-100" dirty="0">
              <a:latin typeface="游ゴシック"/>
              <a:ea typeface="游ゴシック"/>
            </a:endParaRPr>
          </a:p>
        </p:txBody>
      </p:sp>
    </p:spTree>
    <p:extLst>
      <p:ext uri="{BB962C8B-B14F-4D97-AF65-F5344CB8AC3E}">
        <p14:creationId xmlns:p14="http://schemas.microsoft.com/office/powerpoint/2010/main" val="603017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線コネクタ 33">
            <a:extLst>
              <a:ext uri="{FF2B5EF4-FFF2-40B4-BE49-F238E27FC236}">
                <a16:creationId xmlns:a16="http://schemas.microsoft.com/office/drawing/2014/main" id="{45CF6B82-BFC1-4CE4-96E7-B63B034B2B2D}"/>
              </a:ext>
            </a:extLst>
          </p:cNvPr>
          <p:cNvCxnSpPr/>
          <p:nvPr/>
        </p:nvCxnSpPr>
        <p:spPr>
          <a:xfrm>
            <a:off x="196218" y="38728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64320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55200" y="1256400"/>
            <a:ext cx="6166565" cy="707886"/>
          </a:xfrm>
          <a:prstGeom prst="rect">
            <a:avLst/>
          </a:prstGeom>
          <a:noFill/>
        </p:spPr>
        <p:txBody>
          <a:bodyPr wrap="square" rtlCol="0">
            <a:spAutoFit/>
          </a:bodyPr>
          <a:lstStyle/>
          <a:p>
            <a:r>
              <a:rPr kumimoji="1" lang="ja-JP" altLang="en-US" sz="1000">
                <a:latin typeface="+mn-ea"/>
              </a:rPr>
              <a:t>□  支出の大部分が人件費となるため、人時生産性（粗利益</a:t>
            </a:r>
            <a:r>
              <a:rPr kumimoji="1" lang="en-US" altLang="ja-JP" sz="1000">
                <a:latin typeface="+mn-ea"/>
              </a:rPr>
              <a:t>÷</a:t>
            </a:r>
            <a:r>
              <a:rPr kumimoji="1" lang="ja-JP" altLang="en-US" sz="1000">
                <a:latin typeface="+mn-ea"/>
              </a:rPr>
              <a:t>総労働時間）の向上がポイント</a:t>
            </a:r>
            <a:endParaRPr kumimoji="1" lang="en-US" altLang="ja-JP" sz="1000">
              <a:latin typeface="+mn-ea"/>
            </a:endParaRPr>
          </a:p>
          <a:p>
            <a:r>
              <a:rPr kumimoji="1" lang="ja-JP" altLang="en-US" sz="1000">
                <a:latin typeface="+mn-ea"/>
              </a:rPr>
              <a:t>□  労働集約型の重労働であるため、人材不足と併せて、現場の業務省力化は大きな課題</a:t>
            </a:r>
            <a:endParaRPr kumimoji="1" lang="en-US" altLang="ja-JP" sz="1000">
              <a:latin typeface="+mn-ea"/>
            </a:endParaRPr>
          </a:p>
          <a:p>
            <a:r>
              <a:rPr kumimoji="1" lang="ja-JP" altLang="en-US" sz="1000">
                <a:latin typeface="+mn-ea"/>
              </a:rPr>
              <a:t>□  テクノロジーの新規導入には、現場の理解が必要となるため、慎重な準備が求められる</a:t>
            </a:r>
            <a:endParaRPr kumimoji="1" lang="en-US" altLang="ja-JP" sz="1000">
              <a:latin typeface="+mn-ea"/>
            </a:endParaRPr>
          </a:p>
          <a:p>
            <a:r>
              <a:rPr kumimoji="1" lang="ja-JP" altLang="en-US" sz="1000">
                <a:latin typeface="+mn-ea"/>
              </a:rPr>
              <a:t>□  その他、外国人材の確保に向けた環境整備なども進んでいる</a:t>
            </a:r>
            <a:endParaRPr kumimoji="1" lang="en-US" altLang="ja-JP" sz="1000">
              <a:latin typeface="+mn-ea"/>
            </a:endParaRPr>
          </a:p>
        </p:txBody>
      </p:sp>
      <p:sp>
        <p:nvSpPr>
          <p:cNvPr id="77" name="テキスト ボックス 7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8" name="テキスト ボックス 7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79" name="グループ化 78">
            <a:extLst>
              <a:ext uri="{FF2B5EF4-FFF2-40B4-BE49-F238E27FC236}">
                <a16:creationId xmlns:a16="http://schemas.microsoft.com/office/drawing/2014/main" id="{4950B9DA-A143-4374-A938-3FF1963CB9D1}"/>
              </a:ext>
            </a:extLst>
          </p:cNvPr>
          <p:cNvGrpSpPr/>
          <p:nvPr/>
        </p:nvGrpSpPr>
        <p:grpSpPr>
          <a:xfrm>
            <a:off x="295200" y="1191600"/>
            <a:ext cx="1162051" cy="885825"/>
            <a:chOff x="2409824" y="3038474"/>
            <a:chExt cx="1162051" cy="885825"/>
          </a:xfrm>
          <a:noFill/>
        </p:grpSpPr>
        <p:sp>
          <p:nvSpPr>
            <p:cNvPr id="80" name="楕円 79">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テキスト ボックス 80">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2" name="正方形/長方形 81">
            <a:extLst>
              <a:ext uri="{FF2B5EF4-FFF2-40B4-BE49-F238E27FC236}">
                <a16:creationId xmlns:a16="http://schemas.microsoft.com/office/drawing/2014/main" id="{845FE9B1-8B0F-47E7-8FD5-6F49135D7B31}"/>
              </a:ext>
            </a:extLst>
          </p:cNvPr>
          <p:cNvSpPr/>
          <p:nvPr/>
        </p:nvSpPr>
        <p:spPr>
          <a:xfrm>
            <a:off x="1360800" y="133920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生産性向上の</a:t>
            </a:r>
            <a:endParaRPr kumimoji="1" lang="en-US" altLang="ja-JP" sz="1400" b="1">
              <a:solidFill>
                <a:schemeClr val="tx1"/>
              </a:solidFill>
            </a:endParaRPr>
          </a:p>
          <a:p>
            <a:pPr algn="ctr"/>
            <a:r>
              <a:rPr kumimoji="1" lang="ja-JP" altLang="en-US" sz="1400" b="1">
                <a:solidFill>
                  <a:schemeClr val="tx1"/>
                </a:solidFill>
              </a:rPr>
              <a:t>アプローチ</a:t>
            </a:r>
            <a:endParaRPr kumimoji="1" lang="en-US" altLang="ja-JP" sz="1400" b="1">
              <a:solidFill>
                <a:schemeClr val="tx1"/>
              </a:solidFill>
            </a:endParaRPr>
          </a:p>
        </p:txBody>
      </p:sp>
      <p:sp>
        <p:nvSpPr>
          <p:cNvPr id="88" name="テキスト ボックス 87">
            <a:extLst>
              <a:ext uri="{FF2B5EF4-FFF2-40B4-BE49-F238E27FC236}">
                <a16:creationId xmlns:a16="http://schemas.microsoft.com/office/drawing/2014/main" id="{EB5A4C9A-ABD6-E3D4-3B7B-4AC9980BDE1C}"/>
              </a:ext>
            </a:extLst>
          </p:cNvPr>
          <p:cNvSpPr txBox="1"/>
          <p:nvPr/>
        </p:nvSpPr>
        <p:spPr>
          <a:xfrm>
            <a:off x="4872324" y="2309084"/>
            <a:ext cx="5099880" cy="553998"/>
          </a:xfrm>
          <a:prstGeom prst="rect">
            <a:avLst/>
          </a:prstGeom>
          <a:noFill/>
        </p:spPr>
        <p:txBody>
          <a:bodyPr wrap="square" rtlCol="0">
            <a:spAutoFit/>
          </a:bodyPr>
          <a:lstStyle/>
          <a:p>
            <a:r>
              <a:rPr kumimoji="1" lang="ja-JP" altLang="en-US" sz="1000" dirty="0">
                <a:latin typeface="+mn-ea"/>
              </a:rPr>
              <a:t>□ 年々安価となり、導入も進んでいる</a:t>
            </a:r>
            <a:endParaRPr kumimoji="1" lang="en-US" altLang="ja-JP" sz="1000" dirty="0">
              <a:latin typeface="+mn-ea"/>
            </a:endParaRPr>
          </a:p>
          <a:p>
            <a:r>
              <a:rPr kumimoji="1" lang="ja-JP" altLang="en-US" sz="1000" dirty="0">
                <a:latin typeface="+mn-ea"/>
              </a:rPr>
              <a:t>□ 提携先との利用者情報の共有などでも、</a:t>
            </a:r>
            <a:r>
              <a:rPr kumimoji="1" lang="en-US" altLang="ja-JP" sz="1000" dirty="0">
                <a:latin typeface="+mn-ea"/>
              </a:rPr>
              <a:t>IT</a:t>
            </a:r>
            <a:r>
              <a:rPr kumimoji="1" lang="ja-JP" altLang="en-US" sz="1000" dirty="0">
                <a:latin typeface="+mn-ea"/>
              </a:rPr>
              <a:t>導入が積極的に始まって</a:t>
            </a:r>
            <a:endParaRPr kumimoji="1" lang="en-US" altLang="ja-JP" sz="1000" dirty="0">
              <a:latin typeface="+mn-ea"/>
            </a:endParaRPr>
          </a:p>
          <a:p>
            <a:r>
              <a:rPr kumimoji="1" lang="ja-JP" altLang="en-US" sz="1000" dirty="0">
                <a:latin typeface="+mn-ea"/>
              </a:rPr>
              <a:t>　 いるものの、導入時の現場の負担感も大きいため、留意が必要となる</a:t>
            </a:r>
            <a:endParaRPr kumimoji="1" lang="en-US" altLang="ja-JP" sz="1000" dirty="0">
              <a:latin typeface="+mn-ea"/>
            </a:endParaRPr>
          </a:p>
        </p:txBody>
      </p:sp>
      <p:grpSp>
        <p:nvGrpSpPr>
          <p:cNvPr id="119" name="グループ化 118">
            <a:extLst>
              <a:ext uri="{FF2B5EF4-FFF2-40B4-BE49-F238E27FC236}">
                <a16:creationId xmlns:a16="http://schemas.microsoft.com/office/drawing/2014/main" id="{31C77F1C-E328-C7DF-02F9-2A5AB5FA0F28}"/>
              </a:ext>
            </a:extLst>
          </p:cNvPr>
          <p:cNvGrpSpPr/>
          <p:nvPr/>
        </p:nvGrpSpPr>
        <p:grpSpPr>
          <a:xfrm>
            <a:off x="460242" y="2302381"/>
            <a:ext cx="1316318" cy="1256672"/>
            <a:chOff x="290574" y="5189900"/>
            <a:chExt cx="1316318" cy="1433022"/>
          </a:xfrm>
        </p:grpSpPr>
        <p:sp>
          <p:nvSpPr>
            <p:cNvPr id="120" name="正方形/長方形 119">
              <a:extLst>
                <a:ext uri="{FF2B5EF4-FFF2-40B4-BE49-F238E27FC236}">
                  <a16:creationId xmlns:a16="http://schemas.microsoft.com/office/drawing/2014/main" id="{8FB81BE8-C494-B468-C465-51401E2960B6}"/>
                </a:ext>
              </a:extLst>
            </p:cNvPr>
            <p:cNvSpPr/>
            <p:nvPr/>
          </p:nvSpPr>
          <p:spPr>
            <a:xfrm>
              <a:off x="371872" y="5189900"/>
              <a:ext cx="1123551" cy="1433022"/>
            </a:xfrm>
            <a:prstGeom prst="rect">
              <a:avLst/>
            </a:prstGeom>
            <a:no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テキスト ボックス 120">
              <a:extLst>
                <a:ext uri="{FF2B5EF4-FFF2-40B4-BE49-F238E27FC236}">
                  <a16:creationId xmlns:a16="http://schemas.microsoft.com/office/drawing/2014/main" id="{1173B051-8B54-841A-8519-05FF20A3C43E}"/>
                </a:ext>
              </a:extLst>
            </p:cNvPr>
            <p:cNvSpPr txBox="1"/>
            <p:nvPr/>
          </p:nvSpPr>
          <p:spPr>
            <a:xfrm>
              <a:off x="290574" y="5470986"/>
              <a:ext cx="1316318" cy="1050212"/>
            </a:xfrm>
            <a:prstGeom prst="rect">
              <a:avLst/>
            </a:prstGeom>
            <a:noFill/>
          </p:spPr>
          <p:txBody>
            <a:bodyPr wrap="square" rtlCol="0">
              <a:spAutoFit/>
            </a:bodyPr>
            <a:lstStyle/>
            <a:p>
              <a:pPr algn="ctr"/>
              <a:r>
                <a:rPr kumimoji="1" lang="ja-JP" altLang="en-US" sz="1400" b="1">
                  <a:latin typeface="HG創英角ｺﾞｼｯｸUB" panose="020B0909000000000000" pitchFamily="49" charset="-128"/>
                  <a:ea typeface="HG創英角ｺﾞｼｯｸUB" panose="020B0909000000000000" pitchFamily="49" charset="-128"/>
                </a:rPr>
                <a:t>テクノロジー</a:t>
              </a:r>
              <a:endParaRPr kumimoji="1" lang="en-US" altLang="ja-JP" sz="1400" b="1">
                <a:latin typeface="HG創英角ｺﾞｼｯｸUB" panose="020B0909000000000000" pitchFamily="49" charset="-128"/>
                <a:ea typeface="HG創英角ｺﾞｼｯｸUB" panose="020B0909000000000000" pitchFamily="49" charset="-128"/>
              </a:endParaRPr>
            </a:p>
            <a:p>
              <a:pPr algn="ctr"/>
              <a:r>
                <a:rPr kumimoji="1" lang="ja-JP" altLang="en-US" sz="1400" b="1">
                  <a:latin typeface="HG創英角ｺﾞｼｯｸUB" panose="020B0909000000000000" pitchFamily="49" charset="-128"/>
                  <a:ea typeface="HG創英角ｺﾞｼｯｸUB" panose="020B0909000000000000" pitchFamily="49" charset="-128"/>
                </a:rPr>
                <a:t>の</a:t>
              </a:r>
              <a:endParaRPr kumimoji="1" lang="en-US" altLang="ja-JP" sz="1400" b="1">
                <a:latin typeface="HG創英角ｺﾞｼｯｸUB" panose="020B0909000000000000" pitchFamily="49" charset="-128"/>
                <a:ea typeface="HG創英角ｺﾞｼｯｸUB" panose="020B0909000000000000" pitchFamily="49" charset="-128"/>
              </a:endParaRPr>
            </a:p>
            <a:p>
              <a:pPr algn="ctr"/>
              <a:r>
                <a:rPr kumimoji="1" lang="ja-JP" altLang="en-US" sz="2000" b="1">
                  <a:latin typeface="HG創英角ｺﾞｼｯｸUB" panose="020B0909000000000000" pitchFamily="49" charset="-128"/>
                  <a:ea typeface="HG創英角ｺﾞｼｯｸUB" panose="020B0909000000000000" pitchFamily="49" charset="-128"/>
                </a:rPr>
                <a:t>導入</a:t>
              </a:r>
              <a:endParaRPr kumimoji="1" lang="en-US" altLang="ja-JP" b="1"/>
            </a:p>
          </p:txBody>
        </p:sp>
      </p:grpSp>
      <p:sp>
        <p:nvSpPr>
          <p:cNvPr id="122" name="テキスト ボックス 121">
            <a:extLst>
              <a:ext uri="{FF2B5EF4-FFF2-40B4-BE49-F238E27FC236}">
                <a16:creationId xmlns:a16="http://schemas.microsoft.com/office/drawing/2014/main" id="{40644A92-37B9-EF28-CE77-4C6B677A3142}"/>
              </a:ext>
            </a:extLst>
          </p:cNvPr>
          <p:cNvSpPr txBox="1"/>
          <p:nvPr/>
        </p:nvSpPr>
        <p:spPr>
          <a:xfrm>
            <a:off x="527015" y="5500885"/>
            <a:ext cx="2486553" cy="1015663"/>
          </a:xfrm>
          <a:prstGeom prst="rect">
            <a:avLst/>
          </a:prstGeom>
          <a:noFill/>
        </p:spPr>
        <p:txBody>
          <a:bodyPr wrap="square" rtlCol="0">
            <a:spAutoFit/>
          </a:bodyPr>
          <a:lstStyle/>
          <a:p>
            <a:r>
              <a:rPr kumimoji="1" lang="ja-JP" altLang="en-US" sz="1000" spc="-100"/>
              <a:t>ベンチャー精神旺盛で、新たな施設を数年毎に新設・買収する事業所があります。決算書だけでは事業所毎の状況が把握できないこともあります。場合により、新規設備等の借入金で資金繰りを回している可能性もあるので、留意しましょう。</a:t>
            </a:r>
            <a:endParaRPr kumimoji="1" lang="en-US" altLang="ja-JP" sz="1000" spc="-100"/>
          </a:p>
        </p:txBody>
      </p:sp>
      <p:grpSp>
        <p:nvGrpSpPr>
          <p:cNvPr id="2" name="グループ化 1"/>
          <p:cNvGrpSpPr/>
          <p:nvPr/>
        </p:nvGrpSpPr>
        <p:grpSpPr>
          <a:xfrm>
            <a:off x="871321" y="4910891"/>
            <a:ext cx="1797939" cy="523220"/>
            <a:chOff x="354495" y="4357582"/>
            <a:chExt cx="1797939" cy="523220"/>
          </a:xfrm>
        </p:grpSpPr>
        <p:cxnSp>
          <p:nvCxnSpPr>
            <p:cNvPr id="44" name="直線コネクタ 43"/>
            <p:cNvCxnSpPr/>
            <p:nvPr/>
          </p:nvCxnSpPr>
          <p:spPr>
            <a:xfrm>
              <a:off x="354495" y="4770250"/>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46" name="テキスト ボックス 45">
              <a:extLst>
                <a:ext uri="{FF2B5EF4-FFF2-40B4-BE49-F238E27FC236}">
                  <a16:creationId xmlns:a16="http://schemas.microsoft.com/office/drawing/2014/main" id="{10898211-2CD1-863A-5484-AB874C8D2E7B}"/>
                </a:ext>
              </a:extLst>
            </p:cNvPr>
            <p:cNvSpPr txBox="1"/>
            <p:nvPr/>
          </p:nvSpPr>
          <p:spPr>
            <a:xfrm>
              <a:off x="420102" y="4357582"/>
              <a:ext cx="1614570" cy="523220"/>
            </a:xfrm>
            <a:prstGeom prst="rect">
              <a:avLst/>
            </a:prstGeom>
            <a:noFill/>
          </p:spPr>
          <p:txBody>
            <a:bodyPr wrap="square" rtlCol="0">
              <a:spAutoFit/>
            </a:bodyPr>
            <a:lstStyle/>
            <a:p>
              <a:pPr algn="ctr"/>
              <a:r>
                <a:rPr kumimoji="1" lang="ja-JP" altLang="en-US" sz="1400" b="1"/>
                <a:t>業務の拡大を</a:t>
              </a:r>
              <a:endParaRPr kumimoji="1" lang="en-US" altLang="ja-JP" sz="1400" b="1"/>
            </a:p>
            <a:p>
              <a:pPr algn="ctr"/>
              <a:r>
                <a:rPr kumimoji="1" lang="ja-JP" altLang="en-US" sz="1400" b="1"/>
                <a:t>続ける経営者</a:t>
              </a:r>
            </a:p>
          </p:txBody>
        </p:sp>
      </p:grpSp>
      <p:grpSp>
        <p:nvGrpSpPr>
          <p:cNvPr id="4" name="グループ化 3"/>
          <p:cNvGrpSpPr/>
          <p:nvPr/>
        </p:nvGrpSpPr>
        <p:grpSpPr>
          <a:xfrm>
            <a:off x="7065093" y="4910400"/>
            <a:ext cx="2035364" cy="523220"/>
            <a:chOff x="5069620" y="4319079"/>
            <a:chExt cx="1797939" cy="523220"/>
          </a:xfrm>
        </p:grpSpPr>
        <p:cxnSp>
          <p:nvCxnSpPr>
            <p:cNvPr id="47" name="直線コネクタ 46"/>
            <p:cNvCxnSpPr/>
            <p:nvPr/>
          </p:nvCxnSpPr>
          <p:spPr>
            <a:xfrm>
              <a:off x="5069620" y="4747083"/>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10898211-2CD1-863A-5484-AB874C8D2E7B}"/>
                </a:ext>
              </a:extLst>
            </p:cNvPr>
            <p:cNvSpPr txBox="1"/>
            <p:nvPr/>
          </p:nvSpPr>
          <p:spPr>
            <a:xfrm>
              <a:off x="5135227" y="4319079"/>
              <a:ext cx="1614570" cy="523220"/>
            </a:xfrm>
            <a:prstGeom prst="rect">
              <a:avLst/>
            </a:prstGeom>
            <a:noFill/>
          </p:spPr>
          <p:txBody>
            <a:bodyPr wrap="square" rtlCol="0">
              <a:spAutoFit/>
            </a:bodyPr>
            <a:lstStyle/>
            <a:p>
              <a:pPr algn="ctr"/>
              <a:r>
                <a:rPr kumimoji="1" lang="ja-JP" altLang="en-US" sz="1400" b="1"/>
                <a:t>ボランティア精神が強い経営者</a:t>
              </a:r>
            </a:p>
          </p:txBody>
        </p:sp>
      </p:grpSp>
      <p:grpSp>
        <p:nvGrpSpPr>
          <p:cNvPr id="3" name="グループ化 2"/>
          <p:cNvGrpSpPr/>
          <p:nvPr/>
        </p:nvGrpSpPr>
        <p:grpSpPr>
          <a:xfrm>
            <a:off x="3968207" y="4910400"/>
            <a:ext cx="1944913" cy="523220"/>
            <a:chOff x="2673176" y="4331428"/>
            <a:chExt cx="1797939" cy="523220"/>
          </a:xfrm>
        </p:grpSpPr>
        <p:cxnSp>
          <p:nvCxnSpPr>
            <p:cNvPr id="55" name="直線コネクタ 54"/>
            <p:cNvCxnSpPr/>
            <p:nvPr/>
          </p:nvCxnSpPr>
          <p:spPr>
            <a:xfrm>
              <a:off x="2673176" y="4751709"/>
              <a:ext cx="1797939"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10898211-2CD1-863A-5484-AB874C8D2E7B}"/>
                </a:ext>
              </a:extLst>
            </p:cNvPr>
            <p:cNvSpPr txBox="1"/>
            <p:nvPr/>
          </p:nvSpPr>
          <p:spPr>
            <a:xfrm>
              <a:off x="2738783" y="4331428"/>
              <a:ext cx="1614570" cy="523220"/>
            </a:xfrm>
            <a:prstGeom prst="rect">
              <a:avLst/>
            </a:prstGeom>
            <a:noFill/>
          </p:spPr>
          <p:txBody>
            <a:bodyPr wrap="square" rtlCol="0">
              <a:spAutoFit/>
            </a:bodyPr>
            <a:lstStyle/>
            <a:p>
              <a:pPr algn="ctr"/>
              <a:r>
                <a:rPr kumimoji="1" lang="ja-JP" altLang="en-US" sz="1400" b="1"/>
                <a:t>人が集まる</a:t>
              </a:r>
              <a:endParaRPr kumimoji="1" lang="en-US" altLang="ja-JP" sz="1400" b="1"/>
            </a:p>
            <a:p>
              <a:pPr algn="ctr"/>
              <a:r>
                <a:rPr kumimoji="1" lang="ja-JP" altLang="en-US" sz="1400" b="1"/>
                <a:t>経営者</a:t>
              </a:r>
            </a:p>
          </p:txBody>
        </p:sp>
      </p:grpSp>
      <p:sp>
        <p:nvSpPr>
          <p:cNvPr id="57" name="テキスト ボックス 56">
            <a:extLst>
              <a:ext uri="{FF2B5EF4-FFF2-40B4-BE49-F238E27FC236}">
                <a16:creationId xmlns:a16="http://schemas.microsoft.com/office/drawing/2014/main" id="{40644A92-37B9-EF28-CE77-4C6B677A3142}"/>
              </a:ext>
            </a:extLst>
          </p:cNvPr>
          <p:cNvSpPr txBox="1"/>
          <p:nvPr/>
        </p:nvSpPr>
        <p:spPr>
          <a:xfrm>
            <a:off x="3590034" y="5514860"/>
            <a:ext cx="2625909" cy="1015663"/>
          </a:xfrm>
          <a:prstGeom prst="rect">
            <a:avLst/>
          </a:prstGeom>
          <a:noFill/>
        </p:spPr>
        <p:txBody>
          <a:bodyPr wrap="square" rtlCol="0">
            <a:spAutoFit/>
          </a:bodyPr>
          <a:lstStyle/>
          <a:p>
            <a:r>
              <a:rPr kumimoji="1" lang="ja-JP" altLang="en-US" sz="1000" spc="-100"/>
              <a:t>例えば、組織的な運営体制が十分とはいえなくても、人材が集まる事業所もあります。地域性や過去ネットワークから、経営者に強い人望があったり、強い絆があったり、人に好かれるなど、待遇以外の属人的なつながりで人材が集まることもあります。</a:t>
            </a:r>
            <a:endParaRPr kumimoji="1" lang="en-US" altLang="ja-JP" sz="1000" spc="-100"/>
          </a:p>
        </p:txBody>
      </p:sp>
      <p:sp>
        <p:nvSpPr>
          <p:cNvPr id="58" name="テキスト ボックス 57">
            <a:extLst>
              <a:ext uri="{FF2B5EF4-FFF2-40B4-BE49-F238E27FC236}">
                <a16:creationId xmlns:a16="http://schemas.microsoft.com/office/drawing/2014/main" id="{40644A92-37B9-EF28-CE77-4C6B677A3142}"/>
              </a:ext>
            </a:extLst>
          </p:cNvPr>
          <p:cNvSpPr txBox="1"/>
          <p:nvPr/>
        </p:nvSpPr>
        <p:spPr>
          <a:xfrm>
            <a:off x="6713221" y="5494402"/>
            <a:ext cx="2644140" cy="1015663"/>
          </a:xfrm>
          <a:prstGeom prst="rect">
            <a:avLst/>
          </a:prstGeom>
          <a:noFill/>
        </p:spPr>
        <p:txBody>
          <a:bodyPr wrap="square" rtlCol="0">
            <a:spAutoFit/>
          </a:bodyPr>
          <a:lstStyle/>
          <a:p>
            <a:r>
              <a:rPr kumimoji="1" lang="ja-JP" altLang="en-US" sz="1000" spc="-100"/>
              <a:t>経営者の身内に</a:t>
            </a:r>
            <a:r>
              <a:rPr kumimoji="1" lang="ja-JP" altLang="en-US" sz="1000" spc="-100" err="1"/>
              <a:t>障がい</a:t>
            </a:r>
            <a:r>
              <a:rPr kumimoji="1" lang="ja-JP" altLang="en-US" sz="1000" spc="-100"/>
              <a:t>者がいたりする事が、創業の契機となっている場合には、経営者が十分な報酬を得ていないなど、ボランティア精神が強い経営となることもあります。他方で、利用者確保に向けた営業活動が弱くなることもあるので、確認することも必要です。</a:t>
            </a:r>
            <a:endParaRPr kumimoji="1" lang="en-US" altLang="ja-JP" sz="1000" spc="-100"/>
          </a:p>
        </p:txBody>
      </p:sp>
      <p:sp>
        <p:nvSpPr>
          <p:cNvPr id="60" name="テキスト ボックス 5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61" name="テキスト ボックス 60">
            <a:extLst>
              <a:ext uri="{FF2B5EF4-FFF2-40B4-BE49-F238E27FC236}">
                <a16:creationId xmlns:a16="http://schemas.microsoft.com/office/drawing/2014/main" id="{C46821B7-EB95-F4C2-A563-D979808CCFEF}"/>
              </a:ext>
            </a:extLst>
          </p:cNvPr>
          <p:cNvSpPr txBox="1"/>
          <p:nvPr/>
        </p:nvSpPr>
        <p:spPr>
          <a:xfrm>
            <a:off x="374242" y="4500253"/>
            <a:ext cx="6364053" cy="246221"/>
          </a:xfrm>
          <a:prstGeom prst="rect">
            <a:avLst/>
          </a:prstGeom>
          <a:noFill/>
        </p:spPr>
        <p:txBody>
          <a:bodyPr wrap="square" rtlCol="0">
            <a:spAutoFit/>
          </a:bodyPr>
          <a:lstStyle/>
          <a:p>
            <a:r>
              <a:rPr kumimoji="1" lang="ja-JP" altLang="en-US" sz="1000">
                <a:latin typeface="+mn-ea"/>
              </a:rPr>
              <a:t>介護業は人を起点にした業種ですので、経営者と従業員の関係性や経営者のタイプも確認しましょう。</a:t>
            </a:r>
            <a:endParaRPr kumimoji="1" lang="en-US" altLang="ja-JP" sz="1000">
              <a:latin typeface="+mn-ea"/>
            </a:endParaRPr>
          </a:p>
        </p:txBody>
      </p:sp>
      <p:grpSp>
        <p:nvGrpSpPr>
          <p:cNvPr id="6" name="グループ化 5"/>
          <p:cNvGrpSpPr/>
          <p:nvPr/>
        </p:nvGrpSpPr>
        <p:grpSpPr>
          <a:xfrm>
            <a:off x="1825442" y="2220769"/>
            <a:ext cx="2371503" cy="1253045"/>
            <a:chOff x="1715208" y="2349646"/>
            <a:chExt cx="2371503" cy="1130629"/>
          </a:xfrm>
        </p:grpSpPr>
        <p:sp>
          <p:nvSpPr>
            <p:cNvPr id="62" name="テキスト ボックス 61">
              <a:extLst>
                <a:ext uri="{FF2B5EF4-FFF2-40B4-BE49-F238E27FC236}">
                  <a16:creationId xmlns:a16="http://schemas.microsoft.com/office/drawing/2014/main" id="{913C171E-581D-78F2-AB9F-0935548D7202}"/>
                </a:ext>
              </a:extLst>
            </p:cNvPr>
            <p:cNvSpPr txBox="1"/>
            <p:nvPr/>
          </p:nvSpPr>
          <p:spPr>
            <a:xfrm>
              <a:off x="1989342" y="2349646"/>
              <a:ext cx="1818360" cy="276999"/>
            </a:xfrm>
            <a:prstGeom prst="rect">
              <a:avLst/>
            </a:prstGeom>
            <a:noFill/>
            <a:ln>
              <a:noFill/>
            </a:ln>
          </p:spPr>
          <p:txBody>
            <a:bodyPr wrap="square" rtlCol="0">
              <a:spAutoFit/>
            </a:bodyPr>
            <a:lstStyle/>
            <a:p>
              <a:pPr algn="ctr"/>
              <a:r>
                <a:rPr kumimoji="1" lang="ja-JP" altLang="en-US" sz="1200" b="1"/>
                <a:t>代表的なテクノロジー</a:t>
              </a:r>
              <a:endParaRPr kumimoji="1" lang="en-US" altLang="ja-JP" sz="1200" b="1"/>
            </a:p>
          </p:txBody>
        </p:sp>
        <p:grpSp>
          <p:nvGrpSpPr>
            <p:cNvPr id="73" name="グループ化 72">
              <a:extLst>
                <a:ext uri="{FF2B5EF4-FFF2-40B4-BE49-F238E27FC236}">
                  <a16:creationId xmlns:a16="http://schemas.microsoft.com/office/drawing/2014/main" id="{2F5D4FB0-0C72-871B-5DC0-B0AC06AB2D06}"/>
                </a:ext>
              </a:extLst>
            </p:cNvPr>
            <p:cNvGrpSpPr/>
            <p:nvPr/>
          </p:nvGrpSpPr>
          <p:grpSpPr>
            <a:xfrm>
              <a:off x="1715208" y="2636753"/>
              <a:ext cx="727844" cy="392064"/>
              <a:chOff x="1570672" y="6281679"/>
              <a:chExt cx="937817" cy="354786"/>
            </a:xfrm>
          </p:grpSpPr>
          <p:sp>
            <p:nvSpPr>
              <p:cNvPr id="83" name="テキスト ボックス 82">
                <a:extLst>
                  <a:ext uri="{FF2B5EF4-FFF2-40B4-BE49-F238E27FC236}">
                    <a16:creationId xmlns:a16="http://schemas.microsoft.com/office/drawing/2014/main" id="{10898211-2CD1-863A-5484-AB874C8D2E7B}"/>
                  </a:ext>
                </a:extLst>
              </p:cNvPr>
              <p:cNvSpPr txBox="1"/>
              <p:nvPr/>
            </p:nvSpPr>
            <p:spPr>
              <a:xfrm>
                <a:off x="1580597" y="6302249"/>
                <a:ext cx="927892" cy="334216"/>
              </a:xfrm>
              <a:prstGeom prst="rect">
                <a:avLst/>
              </a:prstGeom>
              <a:noFill/>
            </p:spPr>
            <p:txBody>
              <a:bodyPr wrap="square" rtlCol="0">
                <a:spAutoFit/>
              </a:bodyPr>
              <a:lstStyle/>
              <a:p>
                <a:pPr algn="ctr"/>
                <a:r>
                  <a:rPr kumimoji="1" lang="ja-JP" altLang="en-US" sz="900" b="1"/>
                  <a:t>見守り</a:t>
                </a:r>
                <a:endParaRPr kumimoji="1" lang="en-US" altLang="ja-JP" sz="900" b="1"/>
              </a:p>
              <a:p>
                <a:pPr algn="ctr"/>
                <a:r>
                  <a:rPr kumimoji="1" lang="ja-JP" altLang="en-US" sz="900" b="1"/>
                  <a:t>センサー</a:t>
                </a:r>
              </a:p>
            </p:txBody>
          </p:sp>
          <p:sp>
            <p:nvSpPr>
              <p:cNvPr id="84" name="正方形/長方形 83">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5" name="グループ化 84">
              <a:extLst>
                <a:ext uri="{FF2B5EF4-FFF2-40B4-BE49-F238E27FC236}">
                  <a16:creationId xmlns:a16="http://schemas.microsoft.com/office/drawing/2014/main" id="{2F5D4FB0-0C72-871B-5DC0-B0AC06AB2D06}"/>
                </a:ext>
              </a:extLst>
            </p:cNvPr>
            <p:cNvGrpSpPr/>
            <p:nvPr/>
          </p:nvGrpSpPr>
          <p:grpSpPr>
            <a:xfrm>
              <a:off x="2514792" y="2643799"/>
              <a:ext cx="727844" cy="392063"/>
              <a:chOff x="1570672" y="6281679"/>
              <a:chExt cx="937817" cy="354785"/>
            </a:xfrm>
          </p:grpSpPr>
          <p:sp>
            <p:nvSpPr>
              <p:cNvPr id="86" name="テキスト ボックス 85">
                <a:extLst>
                  <a:ext uri="{FF2B5EF4-FFF2-40B4-BE49-F238E27FC236}">
                    <a16:creationId xmlns:a16="http://schemas.microsoft.com/office/drawing/2014/main" id="{10898211-2CD1-863A-5484-AB874C8D2E7B}"/>
                  </a:ext>
                </a:extLst>
              </p:cNvPr>
              <p:cNvSpPr txBox="1"/>
              <p:nvPr/>
            </p:nvSpPr>
            <p:spPr>
              <a:xfrm>
                <a:off x="1580597" y="6302249"/>
                <a:ext cx="927892" cy="334215"/>
              </a:xfrm>
              <a:prstGeom prst="rect">
                <a:avLst/>
              </a:prstGeom>
              <a:noFill/>
            </p:spPr>
            <p:txBody>
              <a:bodyPr wrap="square" rtlCol="0">
                <a:spAutoFit/>
              </a:bodyPr>
              <a:lstStyle/>
              <a:p>
                <a:pPr algn="ctr"/>
                <a:r>
                  <a:rPr kumimoji="1" lang="ja-JP" altLang="en-US" sz="900" b="1"/>
                  <a:t>ケア記録ソフト</a:t>
                </a:r>
              </a:p>
            </p:txBody>
          </p:sp>
          <p:sp>
            <p:nvSpPr>
              <p:cNvPr id="89" name="正方形/長方形 88">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 name="グループ化 104">
              <a:extLst>
                <a:ext uri="{FF2B5EF4-FFF2-40B4-BE49-F238E27FC236}">
                  <a16:creationId xmlns:a16="http://schemas.microsoft.com/office/drawing/2014/main" id="{2F5D4FB0-0C72-871B-5DC0-B0AC06AB2D06}"/>
                </a:ext>
              </a:extLst>
            </p:cNvPr>
            <p:cNvGrpSpPr/>
            <p:nvPr/>
          </p:nvGrpSpPr>
          <p:grpSpPr>
            <a:xfrm>
              <a:off x="3314376" y="2638795"/>
              <a:ext cx="738028" cy="363284"/>
              <a:chOff x="1570672" y="6281679"/>
              <a:chExt cx="950939" cy="328742"/>
            </a:xfrm>
          </p:grpSpPr>
          <p:sp>
            <p:nvSpPr>
              <p:cNvPr id="106" name="テキスト ボックス 105">
                <a:extLst>
                  <a:ext uri="{FF2B5EF4-FFF2-40B4-BE49-F238E27FC236}">
                    <a16:creationId xmlns:a16="http://schemas.microsoft.com/office/drawing/2014/main" id="{10898211-2CD1-863A-5484-AB874C8D2E7B}"/>
                  </a:ext>
                </a:extLst>
              </p:cNvPr>
              <p:cNvSpPr txBox="1"/>
              <p:nvPr/>
            </p:nvSpPr>
            <p:spPr>
              <a:xfrm>
                <a:off x="1593719" y="6341771"/>
                <a:ext cx="927892" cy="208884"/>
              </a:xfrm>
              <a:prstGeom prst="rect">
                <a:avLst/>
              </a:prstGeom>
              <a:noFill/>
            </p:spPr>
            <p:txBody>
              <a:bodyPr wrap="square" rtlCol="0">
                <a:spAutoFit/>
              </a:bodyPr>
              <a:lstStyle/>
              <a:p>
                <a:pPr algn="ctr"/>
                <a:r>
                  <a:rPr kumimoji="1" lang="ja-JP" altLang="en-US" sz="900" b="1"/>
                  <a:t>インカム</a:t>
                </a:r>
              </a:p>
            </p:txBody>
          </p:sp>
          <p:sp>
            <p:nvSpPr>
              <p:cNvPr id="107" name="正方形/長方形 106">
                <a:extLst>
                  <a:ext uri="{FF2B5EF4-FFF2-40B4-BE49-F238E27FC236}">
                    <a16:creationId xmlns:a16="http://schemas.microsoft.com/office/drawing/2014/main" id="{09A6A957-E1CB-CCF6-2DDC-01E31726471D}"/>
                  </a:ext>
                </a:extLst>
              </p:cNvPr>
              <p:cNvSpPr/>
              <p:nvPr/>
            </p:nvSpPr>
            <p:spPr>
              <a:xfrm>
                <a:off x="1570672" y="628167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8" name="グループ化 107">
              <a:extLst>
                <a:ext uri="{FF2B5EF4-FFF2-40B4-BE49-F238E27FC236}">
                  <a16:creationId xmlns:a16="http://schemas.microsoft.com/office/drawing/2014/main" id="{2F5D4FB0-0C72-871B-5DC0-B0AC06AB2D06}"/>
                </a:ext>
              </a:extLst>
            </p:cNvPr>
            <p:cNvGrpSpPr/>
            <p:nvPr/>
          </p:nvGrpSpPr>
          <p:grpSpPr>
            <a:xfrm>
              <a:off x="1719270" y="3113052"/>
              <a:ext cx="2367441" cy="367223"/>
              <a:chOff x="1570672" y="6317895"/>
              <a:chExt cx="951607" cy="332306"/>
            </a:xfrm>
          </p:grpSpPr>
          <p:sp>
            <p:nvSpPr>
              <p:cNvPr id="109" name="テキスト ボックス 108">
                <a:extLst>
                  <a:ext uri="{FF2B5EF4-FFF2-40B4-BE49-F238E27FC236}">
                    <a16:creationId xmlns:a16="http://schemas.microsoft.com/office/drawing/2014/main" id="{10898211-2CD1-863A-5484-AB874C8D2E7B}"/>
                  </a:ext>
                </a:extLst>
              </p:cNvPr>
              <p:cNvSpPr txBox="1"/>
              <p:nvPr/>
            </p:nvSpPr>
            <p:spPr>
              <a:xfrm>
                <a:off x="1594387" y="6317895"/>
                <a:ext cx="927892" cy="301564"/>
              </a:xfrm>
              <a:prstGeom prst="rect">
                <a:avLst/>
              </a:prstGeom>
              <a:noFill/>
            </p:spPr>
            <p:txBody>
              <a:bodyPr wrap="square" rtlCol="0">
                <a:spAutoFit/>
              </a:bodyPr>
              <a:lstStyle/>
              <a:p>
                <a:pPr algn="ctr"/>
                <a:r>
                  <a:rPr kumimoji="1" lang="ja-JP" altLang="en-US" sz="900" b="1"/>
                  <a:t>介護ロボット</a:t>
                </a:r>
                <a:endParaRPr kumimoji="1" lang="en-US" altLang="ja-JP" sz="900" b="1"/>
              </a:p>
              <a:p>
                <a:pPr algn="ctr"/>
                <a:r>
                  <a:rPr kumimoji="1" lang="ja-JP" altLang="en-US" sz="900" b="1"/>
                  <a:t>（パワー・移動・入浴アシスト）</a:t>
                </a:r>
              </a:p>
            </p:txBody>
          </p:sp>
          <p:sp>
            <p:nvSpPr>
              <p:cNvPr id="111" name="正方形/長方形 110">
                <a:extLst>
                  <a:ext uri="{FF2B5EF4-FFF2-40B4-BE49-F238E27FC236}">
                    <a16:creationId xmlns:a16="http://schemas.microsoft.com/office/drawing/2014/main" id="{09A6A957-E1CB-CCF6-2DDC-01E31726471D}"/>
                  </a:ext>
                </a:extLst>
              </p:cNvPr>
              <p:cNvSpPr/>
              <p:nvPr/>
            </p:nvSpPr>
            <p:spPr>
              <a:xfrm>
                <a:off x="1570672" y="6321459"/>
                <a:ext cx="927892" cy="328742"/>
              </a:xfrm>
              <a:prstGeom prst="rect">
                <a:avLst/>
              </a:prstGeom>
              <a:noFill/>
              <a:ln w="28575">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cxnSp>
        <p:nvCxnSpPr>
          <p:cNvPr id="114" name="直線矢印コネクタ 113">
            <a:extLst>
              <a:ext uri="{FF2B5EF4-FFF2-40B4-BE49-F238E27FC236}">
                <a16:creationId xmlns:a16="http://schemas.microsoft.com/office/drawing/2014/main" id="{C9615C48-4FF5-1DB3-2833-42466B1E0E99}"/>
              </a:ext>
            </a:extLst>
          </p:cNvPr>
          <p:cNvCxnSpPr>
            <a:cxnSpLocks/>
          </p:cNvCxnSpPr>
          <p:nvPr/>
        </p:nvCxnSpPr>
        <p:spPr>
          <a:xfrm>
            <a:off x="1613932" y="2988444"/>
            <a:ext cx="2776197" cy="26063"/>
          </a:xfrm>
          <a:prstGeom prst="straightConnector1">
            <a:avLst/>
          </a:prstGeom>
          <a:ln w="104775">
            <a:solidFill>
              <a:schemeClr val="tx1">
                <a:lumMod val="85000"/>
                <a:lumOff val="15000"/>
                <a:alpha val="2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6" name="正方形/長方形 115">
            <a:extLst>
              <a:ext uri="{FF2B5EF4-FFF2-40B4-BE49-F238E27FC236}">
                <a16:creationId xmlns:a16="http://schemas.microsoft.com/office/drawing/2014/main" id="{8FB81BE8-C494-B468-C465-51401E2960B6}"/>
              </a:ext>
            </a:extLst>
          </p:cNvPr>
          <p:cNvSpPr/>
          <p:nvPr/>
        </p:nvSpPr>
        <p:spPr>
          <a:xfrm>
            <a:off x="4247105" y="2408995"/>
            <a:ext cx="545109" cy="1107297"/>
          </a:xfrm>
          <a:prstGeom prst="rect">
            <a:avLst/>
          </a:prstGeom>
          <a:solidFill>
            <a:schemeClr val="accent6">
              <a:alpha val="7059"/>
            </a:schemeClr>
          </a:solidFill>
          <a:ln w="381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288826" y="2595264"/>
            <a:ext cx="461665" cy="780685"/>
          </a:xfrm>
          <a:prstGeom prst="rect">
            <a:avLst/>
          </a:prstGeom>
          <a:noFill/>
        </p:spPr>
        <p:txBody>
          <a:bodyPr vert="eaVert" wrap="square" rtlCol="0">
            <a:spAutoFit/>
          </a:bodyPr>
          <a:lstStyle/>
          <a:p>
            <a:r>
              <a:rPr kumimoji="1" lang="ja-JP" altLang="en-US" b="1">
                <a:latin typeface="HGP創英角ｺﾞｼｯｸUB" panose="020B0900000000000000" pitchFamily="50" charset="-128"/>
                <a:ea typeface="HGP創英角ｺﾞｼｯｸUB" panose="020B0900000000000000" pitchFamily="50" charset="-128"/>
              </a:rPr>
              <a:t>省力化</a:t>
            </a:r>
          </a:p>
        </p:txBody>
      </p:sp>
      <p:cxnSp>
        <p:nvCxnSpPr>
          <p:cNvPr id="63" name="直線コネクタ 62"/>
          <p:cNvCxnSpPr/>
          <p:nvPr/>
        </p:nvCxnSpPr>
        <p:spPr>
          <a:xfrm>
            <a:off x="4896806" y="2899416"/>
            <a:ext cx="3854043"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EB5A4C9A-ABD6-E3D4-3B7B-4AC9980BDE1C}"/>
              </a:ext>
            </a:extLst>
          </p:cNvPr>
          <p:cNvSpPr txBox="1"/>
          <p:nvPr/>
        </p:nvSpPr>
        <p:spPr>
          <a:xfrm>
            <a:off x="4851010" y="2962295"/>
            <a:ext cx="5099880" cy="553998"/>
          </a:xfrm>
          <a:prstGeom prst="rect">
            <a:avLst/>
          </a:prstGeom>
          <a:noFill/>
        </p:spPr>
        <p:txBody>
          <a:bodyPr wrap="square" rtlCol="0">
            <a:spAutoFit/>
          </a:bodyPr>
          <a:lstStyle/>
          <a:p>
            <a:r>
              <a:rPr kumimoji="1" lang="ja-JP" altLang="en-US" sz="1000" dirty="0">
                <a:latin typeface="+mn-ea"/>
              </a:rPr>
              <a:t>□ 介護ロボットに関しては、介護支援側の負担軽減の観点から</a:t>
            </a:r>
            <a:endParaRPr kumimoji="1" lang="en-US" altLang="ja-JP" sz="1000" dirty="0">
              <a:latin typeface="+mn-ea"/>
            </a:endParaRPr>
          </a:p>
          <a:p>
            <a:r>
              <a:rPr kumimoji="1" lang="ja-JP" altLang="en-US" sz="1000" dirty="0">
                <a:latin typeface="+mn-ea"/>
              </a:rPr>
              <a:t>　「抱えない介護」が始まっているが、ロボットは一定の時間を要したり、</a:t>
            </a:r>
            <a:endParaRPr kumimoji="1" lang="en-US" altLang="ja-JP" sz="1000" dirty="0">
              <a:latin typeface="+mn-ea"/>
            </a:endParaRPr>
          </a:p>
          <a:p>
            <a:r>
              <a:rPr kumimoji="1" lang="ja-JP" altLang="en-US" sz="1000" dirty="0">
                <a:latin typeface="+mn-ea"/>
              </a:rPr>
              <a:t>　 微細な加減が難しいといった現場での利用時の課題もある</a:t>
            </a:r>
            <a:endParaRPr kumimoji="1" lang="en-US" altLang="ja-JP" sz="1000" dirty="0">
              <a:latin typeface="+mn-ea"/>
            </a:endParaRPr>
          </a:p>
        </p:txBody>
      </p:sp>
      <p:sp>
        <p:nvSpPr>
          <p:cNvPr id="65" name="テキスト ボックス 64">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59" name="直線コネクタ 5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4"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9</a:t>
            </a:r>
            <a:endParaRPr kumimoji="1" lang="ja-JP" altLang="en-US" dirty="0"/>
          </a:p>
        </p:txBody>
      </p:sp>
      <p:sp>
        <p:nvSpPr>
          <p:cNvPr id="66" name="正方形/長方形 65">
            <a:extLst>
              <a:ext uri="{FF2B5EF4-FFF2-40B4-BE49-F238E27FC236}">
                <a16:creationId xmlns:a16="http://schemas.microsoft.com/office/drawing/2014/main" id="{4C3E373C-78D7-4DAA-25BF-5B01AF7A660C}"/>
              </a:ext>
            </a:extLst>
          </p:cNvPr>
          <p:cNvSpPr/>
          <p:nvPr/>
        </p:nvSpPr>
        <p:spPr>
          <a:xfrm>
            <a:off x="273600" y="4008975"/>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tx1"/>
                </a:solidFill>
                <a:latin typeface="HGP創英角ｺﾞｼｯｸUB" panose="020B0900000000000000" pitchFamily="50" charset="-128"/>
                <a:ea typeface="HGP創英角ｺﾞｼｯｸUB" panose="020B0900000000000000" pitchFamily="50" charset="-128"/>
              </a:rPr>
              <a:t>～　介護業でも多い、よくある経営者タイプ　～</a:t>
            </a:r>
          </a:p>
        </p:txBody>
      </p:sp>
    </p:spTree>
    <p:extLst>
      <p:ext uri="{BB962C8B-B14F-4D97-AF65-F5344CB8AC3E}">
        <p14:creationId xmlns:p14="http://schemas.microsoft.com/office/powerpoint/2010/main" val="1241283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462766" cy="553998"/>
          </a:xfrm>
          <a:prstGeom prst="rect">
            <a:avLst/>
          </a:prstGeom>
          <a:noFill/>
        </p:spPr>
        <p:txBody>
          <a:bodyPr wrap="square" rtlCol="0">
            <a:spAutoFit/>
          </a:bodyPr>
          <a:lstStyle/>
          <a:p>
            <a:r>
              <a:rPr kumimoji="1" lang="ja-JP" altLang="en-US" sz="1000">
                <a:latin typeface="+mn-ea"/>
              </a:rPr>
              <a:t>□  定員数</a:t>
            </a:r>
            <a:r>
              <a:rPr kumimoji="1" lang="en-US" altLang="ja-JP" sz="1000">
                <a:latin typeface="+mn-ea"/>
              </a:rPr>
              <a:t>25</a:t>
            </a:r>
            <a:r>
              <a:rPr kumimoji="1" lang="ja-JP" altLang="en-US" sz="1000">
                <a:latin typeface="+mn-ea"/>
              </a:rPr>
              <a:t>名の通所介護施設（デイサービス）</a:t>
            </a:r>
            <a:endParaRPr kumimoji="1" lang="en-US" altLang="ja-JP" sz="1000">
              <a:latin typeface="+mn-ea"/>
            </a:endParaRPr>
          </a:p>
          <a:p>
            <a:r>
              <a:rPr kumimoji="1" lang="ja-JP" altLang="en-US" sz="1000">
                <a:latin typeface="+mn-ea"/>
              </a:rPr>
              <a:t>□  リハビリ強化の短時間型</a:t>
            </a:r>
            <a:endParaRPr kumimoji="1" lang="en-US" altLang="ja-JP" sz="1000">
              <a:latin typeface="+mn-ea"/>
            </a:endParaRPr>
          </a:p>
          <a:p>
            <a:r>
              <a:rPr kumimoji="1" lang="ja-JP" altLang="en-US" sz="1000">
                <a:latin typeface="+mn-ea"/>
              </a:rPr>
              <a:t>□  定員を満たす利用契約者は確保できているものの、赤字の状態が継続していた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52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267162"/>
            <a:ext cx="9401175" cy="1323439"/>
          </a:xfrm>
          <a:prstGeom prst="rect">
            <a:avLst/>
          </a:prstGeom>
          <a:noFill/>
        </p:spPr>
        <p:txBody>
          <a:bodyPr wrap="square" lIns="91440" tIns="45720" rIns="91440" bIns="45720" rtlCol="0" anchor="t">
            <a:spAutoFit/>
          </a:bodyPr>
          <a:lstStyle/>
          <a:p>
            <a:r>
              <a:rPr kumimoji="1" lang="ja-JP" altLang="en-US" sz="1000" spc="-30">
                <a:latin typeface="游ゴシック"/>
                <a:ea typeface="游ゴシック"/>
              </a:rPr>
              <a:t>　経営者は、従来にない</a:t>
            </a:r>
            <a:r>
              <a:rPr kumimoji="1" lang="en-US" altLang="ja-JP" sz="1000" spc="-30">
                <a:latin typeface="游ゴシック"/>
                <a:ea typeface="游ゴシック"/>
              </a:rPr>
              <a:t>『</a:t>
            </a:r>
            <a:r>
              <a:rPr kumimoji="1" lang="ja-JP" altLang="en-US" sz="1000" spc="-30">
                <a:latin typeface="游ゴシック"/>
                <a:ea typeface="游ゴシック"/>
              </a:rPr>
              <a:t>新しいデイサービス</a:t>
            </a:r>
            <a:r>
              <a:rPr kumimoji="1" lang="en-US" altLang="ja-JP" sz="1000" spc="-30">
                <a:latin typeface="游ゴシック"/>
                <a:ea typeface="游ゴシック"/>
              </a:rPr>
              <a:t>』</a:t>
            </a:r>
            <a:r>
              <a:rPr kumimoji="1" lang="ja-JP" altLang="en-US" sz="1000" spc="-30">
                <a:latin typeface="游ゴシック"/>
                <a:ea typeface="游ゴシック"/>
              </a:rPr>
              <a:t>に挑戦するアントレプレナーシップに富み、コンセプトがマスコミ等で評価されていましたが、事業収支などの運営、管理面に関心が低いタイプでした。具体的には、介護サービス経営の基本である高い稼働率の確保に向けた様々な施策の検討や実行が出来ておらず、低い稼働率を放置していました。</a:t>
            </a:r>
            <a:r>
              <a:rPr kumimoji="1" lang="ja-JP" altLang="en-US" sz="1000">
                <a:latin typeface="游ゴシック"/>
                <a:ea typeface="游ゴシック"/>
              </a:rPr>
              <a:t>デイサービスへの通所は、利用者側のモチベーションに大きく左右され、天候や流行病などでも 通わなくなるため、結果的に施設利用の稼働率が下がり、計画通りの収入に至らないケースが多いものです。また、リハビリ強化型デイサービスは、一般的な“フィットネスジム”に似ているため、利用者本人に日常生活動作の改善意欲や認識を持たせることで、目標に向かうマインドを保つ仕組みが必要となります。</a:t>
            </a:r>
            <a:endParaRPr lang="en-US" altLang="ja-JP" sz="1000">
              <a:latin typeface="游ゴシック"/>
              <a:ea typeface="游ゴシック"/>
            </a:endParaRPr>
          </a:p>
          <a:p>
            <a:r>
              <a:rPr kumimoji="1" lang="ja-JP" altLang="en-US" sz="1000" spc="-30">
                <a:latin typeface="游ゴシック"/>
                <a:ea typeface="游ゴシック"/>
              </a:rPr>
              <a:t>　金融機関として、</a:t>
            </a:r>
            <a:r>
              <a:rPr kumimoji="1" lang="en-US" altLang="ja-JP" sz="1000" spc="-30">
                <a:latin typeface="游ゴシック"/>
                <a:ea typeface="游ゴシック"/>
              </a:rPr>
              <a:t>KPI</a:t>
            </a:r>
            <a:r>
              <a:rPr kumimoji="1" lang="ja-JP" altLang="en-US" sz="1000" spc="-30">
                <a:latin typeface="游ゴシック"/>
                <a:ea typeface="游ゴシック"/>
              </a:rPr>
              <a:t>分析から、具体的な支援ができ、一部の改善活動に着手できたことで、業績は一定程度回復に向かっています。</a:t>
            </a:r>
            <a:endParaRPr lang="en-US" altLang="ja-JP" sz="1000" spc="-30">
              <a:latin typeface="游ゴシック"/>
              <a:ea typeface="游ゴシック"/>
            </a:endParaRPr>
          </a:p>
          <a:p>
            <a:r>
              <a:rPr kumimoji="1" lang="ja-JP" altLang="en-US" sz="1000" spc="-30">
                <a:latin typeface="游ゴシック"/>
                <a:ea typeface="游ゴシック"/>
              </a:rPr>
              <a:t>　損益計算書の分析に加えて、それぞれの介護サービスに適した</a:t>
            </a:r>
            <a:r>
              <a:rPr kumimoji="1" lang="en-US" altLang="ja-JP" sz="1000" spc="-30">
                <a:latin typeface="游ゴシック"/>
                <a:ea typeface="游ゴシック"/>
              </a:rPr>
              <a:t>KPI</a:t>
            </a:r>
            <a:r>
              <a:rPr kumimoji="1" lang="ja-JP" altLang="en-US" sz="1000" spc="-30">
                <a:latin typeface="游ゴシック"/>
                <a:ea typeface="游ゴシック"/>
              </a:rPr>
              <a:t>を明確にし、金融機関と事業者が向き合い、基本的な経営最適化の判断について十分に議論することで、必ずしも専門領域に精通していなくても、事業者を成功に導けることを感じた事例となりました。</a:t>
            </a:r>
            <a:endParaRPr lang="en-US" altLang="ja-JP" sz="1000" spc="-30">
              <a:latin typeface="游ゴシック"/>
              <a:ea typeface="游ゴシック"/>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10</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316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7" y="2045654"/>
            <a:ext cx="6462766" cy="553998"/>
          </a:xfrm>
          <a:prstGeom prst="rect">
            <a:avLst/>
          </a:prstGeom>
          <a:noFill/>
        </p:spPr>
        <p:txBody>
          <a:bodyPr wrap="square" rtlCol="0">
            <a:spAutoFit/>
          </a:bodyPr>
          <a:lstStyle/>
          <a:p>
            <a:r>
              <a:rPr kumimoji="1" lang="ja-JP" altLang="en-US" sz="1000">
                <a:latin typeface="+mn-ea"/>
              </a:rPr>
              <a:t>□  利用契約者の要介護度の確認、延べ利用者数の確認</a:t>
            </a:r>
          </a:p>
          <a:p>
            <a:r>
              <a:rPr kumimoji="1" lang="ja-JP" altLang="en-US" sz="1000">
                <a:latin typeface="+mn-ea"/>
              </a:rPr>
              <a:t>□  定員数に対して、単価の低い利用者（低い要介護や要支援）が多い点</a:t>
            </a:r>
            <a:endParaRPr kumimoji="1" lang="en-US" altLang="ja-JP" sz="1000">
              <a:latin typeface="+mn-ea"/>
            </a:endParaRPr>
          </a:p>
          <a:p>
            <a:r>
              <a:rPr kumimoji="1" lang="ja-JP" altLang="en-US" sz="1000">
                <a:latin typeface="+mn-ea"/>
              </a:rPr>
              <a:t>□  施設側が利用者の動機付けに失敗しており、計画通りに通所しない点</a:t>
            </a:r>
            <a:endParaRPr kumimoji="1" lang="en-US" altLang="ja-JP" sz="100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7" y="2821072"/>
            <a:ext cx="6642473" cy="861774"/>
          </a:xfrm>
          <a:prstGeom prst="rect">
            <a:avLst/>
          </a:prstGeom>
          <a:noFill/>
        </p:spPr>
        <p:txBody>
          <a:bodyPr wrap="square" lIns="91440" tIns="45720" rIns="91440" bIns="45720" rtlCol="0" anchor="t">
            <a:spAutoFit/>
          </a:bodyPr>
          <a:lstStyle/>
          <a:p>
            <a:r>
              <a:rPr kumimoji="1" lang="ja-JP" altLang="en-US" sz="1000" dirty="0">
                <a:latin typeface="游ゴシック"/>
                <a:ea typeface="游ゴシック"/>
              </a:rPr>
              <a:t>□  </a:t>
            </a:r>
            <a:r>
              <a:rPr kumimoji="1" lang="en-US" altLang="ja-JP" sz="1000" spc="-30" dirty="0">
                <a:latin typeface="游ゴシック"/>
                <a:ea typeface="游ゴシック"/>
              </a:rPr>
              <a:t>KPI</a:t>
            </a:r>
            <a:r>
              <a:rPr kumimoji="1" lang="ja-JP" altLang="en-US" sz="1000" spc="-30" dirty="0">
                <a:latin typeface="游ゴシック"/>
                <a:ea typeface="游ゴシック"/>
              </a:rPr>
              <a:t>分析から計画に比べて、利用者の平均的な要介護度が低いことによる低単価と利用契約は定員レベルまで</a:t>
            </a:r>
            <a:endParaRPr lang="en-US" altLang="ja-JP" sz="1000" spc="-30" dirty="0">
              <a:latin typeface="游ゴシック"/>
              <a:ea typeface="游ゴシック"/>
            </a:endParaRPr>
          </a:p>
          <a:p>
            <a:r>
              <a:rPr kumimoji="1" lang="ja-JP" altLang="en-US" sz="1000" spc="-30" dirty="0">
                <a:latin typeface="游ゴシック"/>
                <a:ea typeface="游ゴシック"/>
              </a:rPr>
              <a:t>　  獲得できていたものの、ケアプランで設定していた稼働数を下回る状態が続いていることが判明した。</a:t>
            </a:r>
            <a:endParaRPr lang="en-US" altLang="ja-JP" sz="1000" spc="-30" dirty="0">
              <a:latin typeface="游ゴシック"/>
              <a:ea typeface="游ゴシック"/>
            </a:endParaRPr>
          </a:p>
          <a:p>
            <a:r>
              <a:rPr kumimoji="1" lang="ja-JP" altLang="en-US" sz="1000" spc="-30" dirty="0">
                <a:latin typeface="游ゴシック"/>
                <a:ea typeface="游ゴシック"/>
              </a:rPr>
              <a:t>□  基本的な</a:t>
            </a:r>
            <a:r>
              <a:rPr kumimoji="1" lang="en-US" altLang="ja-JP" sz="1000" spc="-30" dirty="0">
                <a:latin typeface="游ゴシック"/>
                <a:ea typeface="游ゴシック"/>
              </a:rPr>
              <a:t>PDCA</a:t>
            </a:r>
            <a:r>
              <a:rPr kumimoji="1" lang="ja-JP" altLang="en-US" sz="1000" spc="-30" dirty="0">
                <a:latin typeface="游ゴシック"/>
                <a:ea typeface="游ゴシック"/>
              </a:rPr>
              <a:t>として、受け入れ時の要介護度を高める調整と、利用者の参加率向上に成功している事業者の</a:t>
            </a:r>
            <a:endParaRPr lang="en-US" altLang="ja-JP" sz="1000" spc="-30" dirty="0">
              <a:latin typeface="游ゴシック"/>
              <a:ea typeface="游ゴシック"/>
            </a:endParaRPr>
          </a:p>
          <a:p>
            <a:r>
              <a:rPr kumimoji="1" lang="ja-JP" altLang="en-US" sz="1000" spc="-30" dirty="0">
                <a:latin typeface="游ゴシック"/>
                <a:ea typeface="游ゴシック"/>
              </a:rPr>
              <a:t>　  提供する研修及びフランチャイズチェーンのプログラムへの参加を提案</a:t>
            </a:r>
            <a:endParaRPr lang="en-US" altLang="ja-JP" sz="1000" spc="-30" dirty="0">
              <a:latin typeface="游ゴシック"/>
              <a:ea typeface="游ゴシック"/>
            </a:endParaRPr>
          </a:p>
          <a:p>
            <a:r>
              <a:rPr kumimoji="1" lang="ja-JP" altLang="en-US" sz="1000" dirty="0">
                <a:latin typeface="游ゴシック"/>
                <a:ea typeface="游ゴシック"/>
              </a:rPr>
              <a:t>□ ①受付時点での利用者の選定、②利用者のモチベーション向上に向けたノウハウの吸収を指導した  </a:t>
            </a:r>
            <a:endParaRPr lang="en-US" altLang="ja-JP" sz="1000" dirty="0">
              <a:latin typeface="游ゴシック"/>
              <a:ea typeface="游ゴシック"/>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3141607" y="3858268"/>
            <a:ext cx="6530094" cy="553998"/>
          </a:xfrm>
          <a:prstGeom prst="rect">
            <a:avLst/>
          </a:prstGeom>
          <a:noFill/>
        </p:spPr>
        <p:txBody>
          <a:bodyPr wrap="square" rtlCol="0">
            <a:spAutoFit/>
          </a:bodyPr>
          <a:lstStyle/>
          <a:p>
            <a:r>
              <a:rPr kumimoji="1" lang="ja-JP" altLang="en-US" sz="1000">
                <a:latin typeface="+mn-ea"/>
              </a:rPr>
              <a:t>□  利用者のモチベーション向上に向けたマネジメント方法について、それらを長所とする事業者のノウハウを</a:t>
            </a:r>
            <a:endParaRPr kumimoji="1" lang="en-US" altLang="ja-JP" sz="1000">
              <a:latin typeface="+mn-ea"/>
            </a:endParaRPr>
          </a:p>
          <a:p>
            <a:r>
              <a:rPr kumimoji="1" lang="ja-JP" altLang="en-US" sz="1000">
                <a:latin typeface="+mn-ea"/>
              </a:rPr>
              <a:t>　  吸収するべく、フランチャイズへの参加を検討</a:t>
            </a:r>
            <a:endParaRPr kumimoji="1" lang="en-US" altLang="ja-JP" sz="1000">
              <a:latin typeface="+mn-ea"/>
            </a:endParaRPr>
          </a:p>
          <a:p>
            <a:r>
              <a:rPr kumimoji="1" lang="ja-JP" altLang="en-US" sz="1000">
                <a:latin typeface="+mn-ea"/>
              </a:rPr>
              <a:t>□  地域での丁寧な営業活動も継続しており、収支均衡まで回復した</a:t>
            </a:r>
            <a:endParaRPr kumimoji="1" lang="en-US" altLang="ja-JP" sz="1000">
              <a:latin typeface="+mn-ea"/>
            </a:endParaRPr>
          </a:p>
        </p:txBody>
      </p:sp>
    </p:spTree>
    <p:extLst>
      <p:ext uri="{BB962C8B-B14F-4D97-AF65-F5344CB8AC3E}">
        <p14:creationId xmlns:p14="http://schemas.microsoft.com/office/powerpoint/2010/main" val="727530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462766" cy="553998"/>
          </a:xfrm>
          <a:prstGeom prst="rect">
            <a:avLst/>
          </a:prstGeom>
          <a:noFill/>
        </p:spPr>
        <p:txBody>
          <a:bodyPr wrap="square" rtlCol="0">
            <a:spAutoFit/>
          </a:bodyPr>
          <a:lstStyle/>
          <a:p>
            <a:r>
              <a:rPr kumimoji="1" lang="ja-JP" altLang="en-US" sz="1000">
                <a:latin typeface="+mn-ea"/>
              </a:rPr>
              <a:t>□ </a:t>
            </a:r>
            <a:r>
              <a:rPr kumimoji="1" lang="en-US" altLang="ja-JP" sz="1000">
                <a:latin typeface="+mn-ea"/>
              </a:rPr>
              <a:t>50</a:t>
            </a:r>
            <a:r>
              <a:rPr kumimoji="1" lang="ja-JP" altLang="en-US" sz="1000">
                <a:latin typeface="+mn-ea"/>
              </a:rPr>
              <a:t>室の住宅型有料老人ホーム</a:t>
            </a:r>
            <a:endParaRPr kumimoji="1" lang="en-US" altLang="ja-JP" sz="1000">
              <a:latin typeface="+mn-ea"/>
            </a:endParaRPr>
          </a:p>
          <a:p>
            <a:r>
              <a:rPr kumimoji="1" lang="ja-JP" altLang="en-US" sz="1000">
                <a:latin typeface="+mn-ea"/>
              </a:rPr>
              <a:t>□ 地主が建設した建物を賃借して、</a:t>
            </a:r>
            <a:r>
              <a:rPr kumimoji="1" lang="en-US" altLang="ja-JP" sz="1000">
                <a:latin typeface="+mn-ea"/>
              </a:rPr>
              <a:t>15</a:t>
            </a:r>
            <a:r>
              <a:rPr kumimoji="1" lang="ja-JP" altLang="en-US" sz="1000">
                <a:latin typeface="+mn-ea"/>
              </a:rPr>
              <a:t>年前に開業</a:t>
            </a:r>
            <a:endParaRPr kumimoji="1" lang="en-US" altLang="ja-JP" sz="1000">
              <a:latin typeface="+mn-ea"/>
            </a:endParaRPr>
          </a:p>
          <a:p>
            <a:r>
              <a:rPr kumimoji="1" lang="ja-JP" altLang="en-US" sz="1000">
                <a:latin typeface="+mn-ea"/>
              </a:rPr>
              <a:t>□ 当初は自前で対応予定であった訪問介護サービスが構築できず、外部事業者へ依存した状態</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806774"/>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85317" y="5325547"/>
            <a:ext cx="9299979" cy="1323439"/>
          </a:xfrm>
          <a:prstGeom prst="rect">
            <a:avLst/>
          </a:prstGeom>
          <a:noFill/>
        </p:spPr>
        <p:txBody>
          <a:bodyPr wrap="square" rtlCol="0">
            <a:spAutoFit/>
          </a:bodyPr>
          <a:lstStyle/>
          <a:p>
            <a:r>
              <a:rPr kumimoji="1" lang="ja-JP" altLang="en-US" sz="1000" spc="-100">
                <a:latin typeface="+mn-ea"/>
              </a:rPr>
              <a:t>　</a:t>
            </a:r>
            <a:r>
              <a:rPr kumimoji="1" lang="ja-JP" altLang="en-US" sz="1000" spc="-40">
                <a:latin typeface="+mn-ea"/>
              </a:rPr>
              <a:t>介護施設事業は、社会的意義が大きいためか、事業者から介護施設資金の融資の申し出があると、専門的な知見も不足しているためなのか、事業計画の妥当性の判断も十分に行わずに対応しているケースが多いように感じます。介護施設事業に関する事業計画のポイントは、例えばサ高住のようなケースであれば、賃貸住宅事業と介護サービス事業の収支の分別が重要となります。「賃貸と食事などで</a:t>
            </a:r>
            <a:r>
              <a:rPr kumimoji="1" lang="en-US" altLang="ja-JP" sz="1000" spc="-40">
                <a:latin typeface="+mn-ea"/>
              </a:rPr>
              <a:t>10</a:t>
            </a:r>
            <a:r>
              <a:rPr kumimoji="1" lang="ja-JP" altLang="en-US" sz="1000" spc="-40">
                <a:latin typeface="+mn-ea"/>
              </a:rPr>
              <a:t>万円前後の収益に加え、介護報酬が一人月</a:t>
            </a:r>
            <a:r>
              <a:rPr kumimoji="1" lang="en-US" altLang="ja-JP" sz="1000" spc="-40">
                <a:latin typeface="+mn-ea"/>
              </a:rPr>
              <a:t>20</a:t>
            </a:r>
            <a:r>
              <a:rPr kumimoji="1" lang="ja-JP" altLang="en-US" sz="1000" spc="-40">
                <a:latin typeface="+mn-ea"/>
              </a:rPr>
              <a:t>万円入るので大丈夫」といった計画について、両事業の実現可能性を十分に見極める必要があります。本件でいえば、介護事業に関する経験の有無などを、事業者と対話を通じて事前に確認できていればよかったのかもしれません。</a:t>
            </a:r>
            <a:endParaRPr kumimoji="1" lang="en-US" altLang="ja-JP" sz="1000" spc="-40">
              <a:latin typeface="+mn-ea"/>
            </a:endParaRPr>
          </a:p>
          <a:p>
            <a:r>
              <a:rPr kumimoji="1" lang="ja-JP" altLang="en-US" sz="1000" spc="-40">
                <a:latin typeface="+mn-ea"/>
              </a:rPr>
              <a:t>　一方、近年では、建築単価の高騰等の影響で、採算面からも、新たに不動産取得して介護施設事業を展開することが難しい状況にもありますが、他方で、事業を引き継ぐスポンサー企業が、比較的見つかり易い環境にあります。過大な債務を長期間のリスケジュールで放置せず、早期に収支不均衡の改善可能性を見極めるなどで、早期改善が図れる可能性があります。</a:t>
            </a:r>
            <a:endParaRPr kumimoji="1" lang="en-US" altLang="ja-JP" sz="1000" spc="-4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11</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8981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7" y="1949229"/>
            <a:ext cx="6462766" cy="861774"/>
          </a:xfrm>
          <a:prstGeom prst="rect">
            <a:avLst/>
          </a:prstGeom>
          <a:noFill/>
        </p:spPr>
        <p:txBody>
          <a:bodyPr wrap="square" rtlCol="0">
            <a:spAutoFit/>
          </a:bodyPr>
          <a:lstStyle/>
          <a:p>
            <a:r>
              <a:rPr kumimoji="1" lang="ja-JP" altLang="en-US" sz="1000" dirty="0">
                <a:latin typeface="+mn-ea"/>
              </a:rPr>
              <a:t>□ 当初の事業計画では、要介護度３を平均に、自社の介護サービスによる収益確保も見込んでいたが、</a:t>
            </a:r>
            <a:endParaRPr kumimoji="1" lang="en-US" altLang="ja-JP" sz="1000" dirty="0">
              <a:latin typeface="+mn-ea"/>
            </a:endParaRPr>
          </a:p>
          <a:p>
            <a:r>
              <a:rPr kumimoji="1" lang="ja-JP" altLang="en-US" sz="1000" dirty="0">
                <a:latin typeface="+mn-ea"/>
              </a:rPr>
              <a:t>　 介護サービスを構築できなかったため、その収入を得られておらず、収支が赤字</a:t>
            </a:r>
            <a:endParaRPr kumimoji="1" lang="en-US" altLang="ja-JP" sz="1000" dirty="0">
              <a:latin typeface="+mn-ea"/>
            </a:endParaRPr>
          </a:p>
          <a:p>
            <a:r>
              <a:rPr kumimoji="1" lang="ja-JP" altLang="en-US" sz="1000" dirty="0">
                <a:latin typeface="+mn-ea"/>
              </a:rPr>
              <a:t>  （利用者は、住居費と介護サービス費用を「介護保険と自費の総額」で検討、負担額は変わらない）</a:t>
            </a:r>
            <a:endParaRPr kumimoji="1" lang="en-US" altLang="ja-JP" sz="1000" dirty="0">
              <a:latin typeface="+mn-ea"/>
            </a:endParaRPr>
          </a:p>
          <a:p>
            <a:r>
              <a:rPr kumimoji="1" lang="ja-JP" altLang="en-US" sz="1000" dirty="0">
                <a:latin typeface="+mn-ea"/>
              </a:rPr>
              <a:t>□ 入居者の要介護度、入居者の費用負担、近隣との競争環境等を確認</a:t>
            </a:r>
            <a:endParaRPr kumimoji="1" lang="en-US" altLang="ja-JP" sz="1000" dirty="0">
              <a:latin typeface="+mn-ea"/>
            </a:endParaRPr>
          </a:p>
          <a:p>
            <a:r>
              <a:rPr kumimoji="1" lang="ja-JP" altLang="en-US" sz="1000" dirty="0">
                <a:latin typeface="+mn-ea"/>
              </a:rPr>
              <a:t>□ 地域ニーズ等から、本施設の競争力、また不動産投資として再生可能性について検討</a:t>
            </a:r>
            <a:endParaRPr kumimoji="1" lang="en-US" altLang="ja-JP" sz="1000" dirty="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7" y="3011736"/>
            <a:ext cx="6462766" cy="553998"/>
          </a:xfrm>
          <a:prstGeom prst="rect">
            <a:avLst/>
          </a:prstGeom>
          <a:noFill/>
        </p:spPr>
        <p:txBody>
          <a:bodyPr wrap="square" rtlCol="0">
            <a:spAutoFit/>
          </a:bodyPr>
          <a:lstStyle/>
          <a:p>
            <a:r>
              <a:rPr kumimoji="1" lang="ja-JP" altLang="en-US" sz="1000" dirty="0">
                <a:latin typeface="+mn-ea"/>
              </a:rPr>
              <a:t>□ ヘルスケア専門コンサルタントも交えて、第三者視点からも同事業の再生可能性を協議</a:t>
            </a:r>
            <a:endParaRPr kumimoji="1" lang="en-US" altLang="ja-JP" sz="1000" dirty="0">
              <a:latin typeface="+mn-ea"/>
            </a:endParaRPr>
          </a:p>
          <a:p>
            <a:r>
              <a:rPr kumimoji="1" lang="ja-JP" altLang="en-US" sz="1000" dirty="0">
                <a:latin typeface="+mn-ea"/>
              </a:rPr>
              <a:t>□ 今から自前の介護サービスを構築することもできないと評価、同社自身での事業採算化は困難と判断した</a:t>
            </a:r>
            <a:endParaRPr kumimoji="1" lang="en-US" altLang="ja-JP" sz="1000" dirty="0">
              <a:latin typeface="+mn-ea"/>
            </a:endParaRPr>
          </a:p>
          <a:p>
            <a:r>
              <a:rPr kumimoji="1" lang="ja-JP" altLang="en-US" sz="1000" dirty="0">
                <a:latin typeface="+mn-ea"/>
              </a:rPr>
              <a:t>□ メイン行として、過大な債務を債権放棄する、スポンサー型の私的整理手続を検討</a:t>
            </a:r>
            <a:endParaRPr kumimoji="1" lang="en-US" altLang="ja-JP" sz="1000" dirty="0">
              <a:latin typeface="+mn-ea"/>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3141607" y="3868176"/>
            <a:ext cx="6462766" cy="553998"/>
          </a:xfrm>
          <a:prstGeom prst="rect">
            <a:avLst/>
          </a:prstGeom>
          <a:noFill/>
        </p:spPr>
        <p:txBody>
          <a:bodyPr wrap="square" rtlCol="0">
            <a:spAutoFit/>
          </a:bodyPr>
          <a:lstStyle/>
          <a:p>
            <a:r>
              <a:rPr kumimoji="1" lang="ja-JP" altLang="en-US" sz="1000">
                <a:latin typeface="+mn-ea"/>
              </a:rPr>
              <a:t>□ スポンサー企業により事業は継続され、地域における介護施設の維持が可能となった</a:t>
            </a:r>
            <a:endParaRPr kumimoji="1" lang="en-US" altLang="ja-JP" sz="1000">
              <a:latin typeface="+mn-ea"/>
            </a:endParaRPr>
          </a:p>
          <a:p>
            <a:r>
              <a:rPr kumimoji="1" lang="ja-JP" altLang="en-US" sz="1000">
                <a:latin typeface="+mn-ea"/>
              </a:rPr>
              <a:t>□ 金融機関としては、債権放棄の痛みを伴ったが、事業停止・破産に至るケースよりも回収額が多く見積もれ　</a:t>
            </a:r>
            <a:endParaRPr kumimoji="1" lang="en-US" altLang="ja-JP" sz="1000">
              <a:latin typeface="+mn-ea"/>
            </a:endParaRPr>
          </a:p>
          <a:p>
            <a:r>
              <a:rPr kumimoji="1" lang="ja-JP" altLang="en-US" sz="1000">
                <a:latin typeface="+mn-ea"/>
              </a:rPr>
              <a:t>　 たこと、地域の介護サービス利用者が路頭に迷うことを避けられたことで、支援の意義があったと考える</a:t>
            </a:r>
            <a:endParaRPr kumimoji="1" lang="en-US" altLang="ja-JP" sz="1000">
              <a:latin typeface="+mn-ea"/>
            </a:endParaRPr>
          </a:p>
        </p:txBody>
      </p:sp>
    </p:spTree>
    <p:extLst>
      <p:ext uri="{BB962C8B-B14F-4D97-AF65-F5344CB8AC3E}">
        <p14:creationId xmlns:p14="http://schemas.microsoft.com/office/powerpoint/2010/main" val="2310973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217611"/>
            <a:ext cx="6364343" cy="553998"/>
          </a:xfrm>
          <a:prstGeom prst="rect">
            <a:avLst/>
          </a:prstGeom>
          <a:noFill/>
        </p:spPr>
        <p:txBody>
          <a:bodyPr wrap="square" rtlCol="0">
            <a:spAutoFit/>
          </a:bodyPr>
          <a:lstStyle/>
          <a:p>
            <a:r>
              <a:rPr kumimoji="1" lang="ja-JP" altLang="en-US" sz="1000">
                <a:latin typeface="+mn-ea"/>
              </a:rPr>
              <a:t>□ 従来の多床室と個室（ユニット型）で約</a:t>
            </a:r>
            <a:r>
              <a:rPr kumimoji="1" lang="en-US" altLang="ja-JP" sz="1000">
                <a:latin typeface="+mn-ea"/>
              </a:rPr>
              <a:t>100</a:t>
            </a:r>
            <a:r>
              <a:rPr kumimoji="1" lang="ja-JP" altLang="en-US" sz="1000">
                <a:latin typeface="+mn-ea"/>
              </a:rPr>
              <a:t>床の特別養護老人ホーム</a:t>
            </a:r>
            <a:endParaRPr kumimoji="1" lang="en-US" altLang="ja-JP" sz="1000">
              <a:latin typeface="+mn-ea"/>
            </a:endParaRPr>
          </a:p>
          <a:p>
            <a:r>
              <a:rPr kumimoji="1" lang="ja-JP" altLang="en-US" sz="1000">
                <a:latin typeface="+mn-ea"/>
              </a:rPr>
              <a:t>□ 現場責任者、経理責任者などの重要ポストは社会福祉法人の理事長一族が担っている</a:t>
            </a:r>
            <a:endParaRPr kumimoji="1" lang="en-US" altLang="ja-JP" sz="1000">
              <a:latin typeface="+mn-ea"/>
            </a:endParaRPr>
          </a:p>
          <a:p>
            <a:r>
              <a:rPr kumimoji="1" lang="ja-JP" altLang="en-US" sz="1000">
                <a:latin typeface="+mn-ea"/>
              </a:rPr>
              <a:t>□ 開所当初より収入面もコスト面も事業計画通りに進捗せず、資金繰りも厳しい状況が続いていた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52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12</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介護業</a:t>
            </a:r>
            <a:r>
              <a:rPr kumimoji="1" lang="ja-JP" altLang="en-US" b="1" u="sng">
                <a:latin typeface="+mn-ea"/>
              </a:rPr>
              <a:t>の目利き（参考事例）　その３</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72800" y="414000"/>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316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042174"/>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54935"/>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46174"/>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33" name="テキスト ボックス 32">
            <a:extLst>
              <a:ext uri="{FF2B5EF4-FFF2-40B4-BE49-F238E27FC236}">
                <a16:creationId xmlns:a16="http://schemas.microsoft.com/office/drawing/2014/main" id="{72957CD5-E172-48DA-8098-4C3CC3A6C0BD}"/>
              </a:ext>
            </a:extLst>
          </p:cNvPr>
          <p:cNvSpPr txBox="1"/>
          <p:nvPr/>
        </p:nvSpPr>
        <p:spPr>
          <a:xfrm>
            <a:off x="3141606" y="2056834"/>
            <a:ext cx="6675725" cy="553998"/>
          </a:xfrm>
          <a:prstGeom prst="rect">
            <a:avLst/>
          </a:prstGeom>
          <a:noFill/>
        </p:spPr>
        <p:txBody>
          <a:bodyPr wrap="square" rtlCol="0">
            <a:spAutoFit/>
          </a:bodyPr>
          <a:lstStyle/>
          <a:p>
            <a:r>
              <a:rPr kumimoji="1" lang="ja-JP" altLang="en-US" sz="1000">
                <a:latin typeface="+mn-ea"/>
              </a:rPr>
              <a:t>□ ①人材・組織、②営業、③管理から現状を把握して窮境要因を探った</a:t>
            </a:r>
            <a:endParaRPr kumimoji="1" lang="en-US" altLang="ja-JP" sz="1000">
              <a:latin typeface="+mn-ea"/>
            </a:endParaRPr>
          </a:p>
          <a:p>
            <a:r>
              <a:rPr kumimoji="1" lang="ja-JP" altLang="en-US" sz="1000">
                <a:latin typeface="+mn-ea"/>
              </a:rPr>
              <a:t>□ 現場従業員にインタビューを実施し、経営陣との意識のギャップを確認した</a:t>
            </a:r>
            <a:endParaRPr kumimoji="1" lang="en-US" altLang="ja-JP" sz="1000">
              <a:latin typeface="+mn-ea"/>
            </a:endParaRPr>
          </a:p>
          <a:p>
            <a:r>
              <a:rPr kumimoji="1" lang="ja-JP" altLang="en-US" sz="1000">
                <a:latin typeface="+mn-ea"/>
              </a:rPr>
              <a:t>□ 営業や入居決定フローなどについて内部管理資料を使って可視化し、稼働率低迷の要因分析した</a:t>
            </a:r>
            <a:endParaRPr kumimoji="1" lang="en-US" altLang="ja-JP" sz="1000">
              <a:latin typeface="+mn-ea"/>
            </a:endParaRPr>
          </a:p>
        </p:txBody>
      </p:sp>
      <p:sp>
        <p:nvSpPr>
          <p:cNvPr id="37" name="テキスト ボックス 36">
            <a:extLst>
              <a:ext uri="{FF2B5EF4-FFF2-40B4-BE49-F238E27FC236}">
                <a16:creationId xmlns:a16="http://schemas.microsoft.com/office/drawing/2014/main" id="{72957CD5-E172-48DA-8098-4C3CC3A6C0BD}"/>
              </a:ext>
            </a:extLst>
          </p:cNvPr>
          <p:cNvSpPr txBox="1"/>
          <p:nvPr/>
        </p:nvSpPr>
        <p:spPr>
          <a:xfrm>
            <a:off x="3141606" y="2827562"/>
            <a:ext cx="6462766" cy="861774"/>
          </a:xfrm>
          <a:prstGeom prst="rect">
            <a:avLst/>
          </a:prstGeom>
          <a:noFill/>
        </p:spPr>
        <p:txBody>
          <a:bodyPr wrap="square" rtlCol="0">
            <a:spAutoFit/>
          </a:bodyPr>
          <a:lstStyle/>
          <a:p>
            <a:r>
              <a:rPr kumimoji="1" lang="ja-JP" altLang="en-US" sz="1000" dirty="0">
                <a:latin typeface="+mn-ea"/>
              </a:rPr>
              <a:t>□ 提携する介護系専門コンサルティング会社と連携して経営改善計画を策定支援</a:t>
            </a:r>
            <a:endParaRPr kumimoji="1" lang="en-US" altLang="ja-JP" sz="1000" dirty="0">
              <a:latin typeface="+mn-ea"/>
            </a:endParaRPr>
          </a:p>
          <a:p>
            <a:r>
              <a:rPr kumimoji="1" lang="ja-JP" altLang="en-US" sz="1000" dirty="0">
                <a:latin typeface="+mn-ea"/>
              </a:rPr>
              <a:t>□ 利用者の受け入れに関する営業や入居者の受入等についても、各担当者の裁量となっていた。そこで、</a:t>
            </a:r>
            <a:endParaRPr kumimoji="1" lang="en-US" altLang="ja-JP" sz="1000" dirty="0">
              <a:latin typeface="+mn-ea"/>
            </a:endParaRPr>
          </a:p>
          <a:p>
            <a:r>
              <a:rPr kumimoji="1" lang="ja-JP" altLang="en-US" sz="1000" dirty="0">
                <a:latin typeface="+mn-ea"/>
              </a:rPr>
              <a:t>　 営業や入居希望者の受入などについて、組織的なルールを設け、運営体制を見直した</a:t>
            </a:r>
            <a:endParaRPr kumimoji="1" lang="en-US" altLang="ja-JP" sz="1000" dirty="0">
              <a:latin typeface="+mn-ea"/>
            </a:endParaRPr>
          </a:p>
          <a:p>
            <a:r>
              <a:rPr kumimoji="1" lang="ja-JP" altLang="en-US" sz="1000" dirty="0">
                <a:latin typeface="+mn-ea"/>
              </a:rPr>
              <a:t>□ フォローアップとして、営業数や入居者数、クレーム数などを</a:t>
            </a:r>
            <a:r>
              <a:rPr kumimoji="1" lang="en-US" altLang="ja-JP" sz="1000" dirty="0">
                <a:latin typeface="+mn-ea"/>
              </a:rPr>
              <a:t>KPI</a:t>
            </a:r>
            <a:r>
              <a:rPr kumimoji="1" lang="ja-JP" altLang="en-US" sz="1000" dirty="0">
                <a:latin typeface="+mn-ea"/>
              </a:rPr>
              <a:t>とする予実管理を開始</a:t>
            </a:r>
            <a:r>
              <a:rPr kumimoji="1" lang="ja-JP" altLang="en-US" sz="1000" dirty="0">
                <a:solidFill>
                  <a:srgbClr val="FF0000"/>
                </a:solidFill>
                <a:latin typeface="+mn-ea"/>
              </a:rPr>
              <a:t>、</a:t>
            </a:r>
            <a:r>
              <a:rPr kumimoji="1" lang="ja-JP" altLang="en-US" sz="1000" dirty="0">
                <a:latin typeface="+mn-ea"/>
              </a:rPr>
              <a:t>新たな課題</a:t>
            </a:r>
            <a:endParaRPr kumimoji="1" lang="en-US" altLang="ja-JP" sz="1000" dirty="0">
              <a:latin typeface="+mn-ea"/>
            </a:endParaRPr>
          </a:p>
          <a:p>
            <a:r>
              <a:rPr kumimoji="1" lang="ja-JP" altLang="en-US" sz="1000" dirty="0">
                <a:latin typeface="+mn-ea"/>
              </a:rPr>
              <a:t>　 については、コンサルと情報共有し、対処方法について検討している</a:t>
            </a:r>
            <a:endParaRPr kumimoji="1" lang="ja-JP" altLang="en-US" sz="1000" dirty="0">
              <a:solidFill>
                <a:srgbClr val="FF0000"/>
              </a:solidFill>
              <a:latin typeface="+mn-ea"/>
            </a:endParaRPr>
          </a:p>
        </p:txBody>
      </p:sp>
      <p:sp>
        <p:nvSpPr>
          <p:cNvPr id="44" name="テキスト ボックス 43">
            <a:extLst>
              <a:ext uri="{FF2B5EF4-FFF2-40B4-BE49-F238E27FC236}">
                <a16:creationId xmlns:a16="http://schemas.microsoft.com/office/drawing/2014/main" id="{72957CD5-E172-48DA-8098-4C3CC3A6C0BD}"/>
              </a:ext>
            </a:extLst>
          </p:cNvPr>
          <p:cNvSpPr txBox="1"/>
          <p:nvPr/>
        </p:nvSpPr>
        <p:spPr>
          <a:xfrm>
            <a:off x="3141606" y="3839812"/>
            <a:ext cx="6581346" cy="707886"/>
          </a:xfrm>
          <a:prstGeom prst="rect">
            <a:avLst/>
          </a:prstGeom>
          <a:noFill/>
        </p:spPr>
        <p:txBody>
          <a:bodyPr wrap="square" rtlCol="0">
            <a:spAutoFit/>
          </a:bodyPr>
          <a:lstStyle/>
          <a:p>
            <a:r>
              <a:rPr kumimoji="1" lang="ja-JP" altLang="en-US" sz="1000" dirty="0">
                <a:latin typeface="+mn-ea"/>
              </a:rPr>
              <a:t>□ 組織的なルールや管理体制を構築することで、営業活動が定着、病院や居宅支援事業所からの問い合わせ</a:t>
            </a:r>
            <a:endParaRPr kumimoji="1" lang="en-US" altLang="ja-JP" sz="1000" dirty="0">
              <a:latin typeface="+mn-ea"/>
            </a:endParaRPr>
          </a:p>
          <a:p>
            <a:r>
              <a:rPr kumimoji="1" lang="ja-JP" altLang="en-US" sz="1000" dirty="0">
                <a:latin typeface="+mn-ea"/>
              </a:rPr>
              <a:t>　 から入居者増加に繋がった。また入居者受入可否のプロセスも明確になり、従業員のやる気にもつながった</a:t>
            </a:r>
            <a:endParaRPr kumimoji="1" lang="en-US" altLang="ja-JP" sz="1000" dirty="0">
              <a:latin typeface="+mn-ea"/>
            </a:endParaRPr>
          </a:p>
          <a:p>
            <a:r>
              <a:rPr kumimoji="1" lang="ja-JP" altLang="en-US" sz="1000" dirty="0">
                <a:latin typeface="+mn-ea"/>
              </a:rPr>
              <a:t>□ 計画策定により、部門毎に明確な目標を設定でき、会社全体の施設経営に対する意識改革が向上してきた</a:t>
            </a:r>
            <a:endParaRPr kumimoji="1" lang="en-US" altLang="ja-JP" sz="1000" dirty="0">
              <a:latin typeface="+mn-ea"/>
            </a:endParaRPr>
          </a:p>
          <a:p>
            <a:r>
              <a:rPr kumimoji="1" lang="ja-JP" altLang="en-US" sz="1000" dirty="0">
                <a:latin typeface="+mn-ea"/>
              </a:rPr>
              <a:t>　 業績は改善途上ではあるが、今後も積極的な関与で支援を継続していきたい</a:t>
            </a:r>
            <a:endParaRPr kumimoji="1" lang="en-US" altLang="ja-JP" sz="1000" dirty="0">
              <a:latin typeface="+mn-ea"/>
            </a:endParaRPr>
          </a:p>
        </p:txBody>
      </p:sp>
      <p:sp>
        <p:nvSpPr>
          <p:cNvPr id="39" name="テキスト ボックス 38">
            <a:extLst>
              <a:ext uri="{FF2B5EF4-FFF2-40B4-BE49-F238E27FC236}">
                <a16:creationId xmlns:a16="http://schemas.microsoft.com/office/drawing/2014/main" id="{72957CD5-E172-48DA-8098-4C3CC3A6C0BD}"/>
              </a:ext>
            </a:extLst>
          </p:cNvPr>
          <p:cNvSpPr txBox="1"/>
          <p:nvPr/>
        </p:nvSpPr>
        <p:spPr>
          <a:xfrm>
            <a:off x="172800" y="5308019"/>
            <a:ext cx="9431572" cy="1323439"/>
          </a:xfrm>
          <a:prstGeom prst="rect">
            <a:avLst/>
          </a:prstGeom>
          <a:noFill/>
        </p:spPr>
        <p:txBody>
          <a:bodyPr wrap="square" rtlCol="0">
            <a:spAutoFit/>
          </a:bodyPr>
          <a:lstStyle/>
          <a:p>
            <a:r>
              <a:rPr kumimoji="1" lang="ja-JP" altLang="en-US" sz="1000">
                <a:latin typeface="+mn-ea"/>
              </a:rPr>
              <a:t>　地元名士が理事長を務める社会福祉法人で、経営への関与も薄く、正直なところ、責任の所在もどこにあるか分からない状態にありました。そのため、まずは経営陣に現状を直視してもらうことからスタートしました。家族経営であるがゆえ、お互いに気を遣いすぎて、本音で議論することもできない印象でしたので、私たちが仲介することで、素直に意見交換ができるようにはたらきかけました。計画の骨子は、ルール整備・体制整備など、会社の基礎作りが中心となりました。開所当初から事業計画と実績に乖離があったので、当初から問題点の深掘りをしっかり行っていれば、より早く適切なアドバイスが出来たと反省するところです。</a:t>
            </a:r>
            <a:endParaRPr kumimoji="1" lang="en-US" altLang="ja-JP" sz="1000">
              <a:latin typeface="+mn-ea"/>
            </a:endParaRPr>
          </a:p>
          <a:p>
            <a:r>
              <a:rPr kumimoji="1" lang="ja-JP" altLang="en-US" sz="1000">
                <a:latin typeface="+mn-ea"/>
              </a:rPr>
              <a:t>　具体的な改善施策については、職員配置見直しによる加算取得など専門性の高いものもあり、これは金融機関だけで支援を行っていると気が付きにくい点であるため、この点では連携効果が発揮できたと感じています。他方で、会社としての基礎作りの点については、金融機関として現状の整理や改善支援に関する役割を発揮できたのではないかと感じております。本件を通じて、重要なことは、早い段階で窮境要因の把握と改善に向けて具体的に動き出すことだと改めて考えた次第です。</a:t>
            </a:r>
            <a:endParaRPr kumimoji="1" lang="en-US" altLang="ja-JP" sz="1000">
              <a:latin typeface="+mn-ea"/>
            </a:endParaRPr>
          </a:p>
        </p:txBody>
      </p:sp>
    </p:spTree>
    <p:extLst>
      <p:ext uri="{BB962C8B-B14F-4D97-AF65-F5344CB8AC3E}">
        <p14:creationId xmlns:p14="http://schemas.microsoft.com/office/powerpoint/2010/main" val="2874523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r>
              <a:rPr lang="en-US" altLang="ja-JP" dirty="0">
                <a:ea typeface="游ゴシック"/>
                <a:cs typeface="Calibri"/>
              </a:rPr>
              <a:t>13</a:t>
            </a:r>
          </a:p>
        </p:txBody>
      </p:sp>
      <p:sp>
        <p:nvSpPr>
          <p:cNvPr id="8" name="タイトル 2"/>
          <p:cNvSpPr txBox="1">
            <a:spLocks/>
          </p:cNvSpPr>
          <p:nvPr/>
        </p:nvSpPr>
        <p:spPr>
          <a:xfrm>
            <a:off x="368515" y="2528334"/>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12</a:t>
            </a:r>
            <a:r>
              <a:rPr lang="ja-JP" altLang="en-US">
                <a:solidFill>
                  <a:schemeClr val="tx1"/>
                </a:solidFill>
              </a:rPr>
              <a:t>　</a:t>
            </a:r>
            <a:r>
              <a:rPr lang="ja-JP" altLang="en-US"/>
              <a:t>宿泊業</a:t>
            </a:r>
          </a:p>
        </p:txBody>
      </p:sp>
      <p:sp>
        <p:nvSpPr>
          <p:cNvPr id="7" name="正方形/長方形 6"/>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6" name="タイトル 1">
            <a:extLst>
              <a:ext uri="{FF2B5EF4-FFF2-40B4-BE49-F238E27FC236}">
                <a16:creationId xmlns:a16="http://schemas.microsoft.com/office/drawing/2014/main" id="{7A8F6869-317A-4553-ADDB-D27CEE248A11}"/>
              </a:ext>
            </a:extLst>
          </p:cNvPr>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2025</a:t>
            </a:r>
            <a:r>
              <a:rPr lang="ja-JP" altLang="en-US" sz="2000"/>
              <a:t>（令和７）年３月</a:t>
            </a:r>
            <a:endParaRPr lang="ja-JP" altLang="en-US" sz="2400"/>
          </a:p>
        </p:txBody>
      </p:sp>
    </p:spTree>
    <p:extLst>
      <p:ext uri="{BB962C8B-B14F-4D97-AF65-F5344CB8AC3E}">
        <p14:creationId xmlns:p14="http://schemas.microsoft.com/office/powerpoint/2010/main" val="2894723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の目利き（決算資料編）　その１</a:t>
            </a:r>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51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FE532668-F951-AF74-4D92-DA955374FB1E}"/>
              </a:ext>
            </a:extLst>
          </p:cNvPr>
          <p:cNvSpPr txBox="1"/>
          <p:nvPr/>
        </p:nvSpPr>
        <p:spPr>
          <a:xfrm>
            <a:off x="4447204" y="1646759"/>
            <a:ext cx="2993797" cy="369332"/>
          </a:xfrm>
          <a:prstGeom prst="rect">
            <a:avLst/>
          </a:prstGeom>
          <a:noFill/>
        </p:spPr>
        <p:txBody>
          <a:bodyPr wrap="square" rtlCol="0">
            <a:spAutoFit/>
          </a:bodyPr>
          <a:lstStyle/>
          <a:p>
            <a:pPr algn="ctr"/>
            <a:r>
              <a:rPr kumimoji="1" lang="ja-JP" altLang="en-US" b="1"/>
              <a:t>固定負債＋自己資本</a:t>
            </a:r>
            <a:endParaRPr kumimoji="1" lang="en-US" altLang="ja-JP" b="1"/>
          </a:p>
        </p:txBody>
      </p:sp>
      <p:sp>
        <p:nvSpPr>
          <p:cNvPr id="13" name="テキスト ボックス 12">
            <a:extLst>
              <a:ext uri="{FF2B5EF4-FFF2-40B4-BE49-F238E27FC236}">
                <a16:creationId xmlns:a16="http://schemas.microsoft.com/office/drawing/2014/main" id="{40BFFA9E-65DC-7EC9-7129-BD57F7AB76DF}"/>
              </a:ext>
            </a:extLst>
          </p:cNvPr>
          <p:cNvSpPr txBox="1"/>
          <p:nvPr/>
        </p:nvSpPr>
        <p:spPr>
          <a:xfrm>
            <a:off x="3833312" y="1222446"/>
            <a:ext cx="4138613" cy="369332"/>
          </a:xfrm>
          <a:prstGeom prst="rect">
            <a:avLst/>
          </a:prstGeom>
          <a:noFill/>
        </p:spPr>
        <p:txBody>
          <a:bodyPr wrap="square" rtlCol="0">
            <a:spAutoFit/>
          </a:bodyPr>
          <a:lstStyle/>
          <a:p>
            <a:pPr algn="ctr"/>
            <a:r>
              <a:rPr kumimoji="1" lang="ja-JP" altLang="en-US" b="1"/>
              <a:t>固定資産</a:t>
            </a:r>
            <a:endParaRPr kumimoji="1" lang="en-US" altLang="ja-JP" b="1"/>
          </a:p>
        </p:txBody>
      </p:sp>
      <p:sp>
        <p:nvSpPr>
          <p:cNvPr id="14" name="テキスト ボックス 13">
            <a:extLst>
              <a:ext uri="{FF2B5EF4-FFF2-40B4-BE49-F238E27FC236}">
                <a16:creationId xmlns:a16="http://schemas.microsoft.com/office/drawing/2014/main" id="{E2EF3D4B-665B-BFD8-75E0-C64E0C8E4FBE}"/>
              </a:ext>
            </a:extLst>
          </p:cNvPr>
          <p:cNvSpPr txBox="1"/>
          <p:nvPr/>
        </p:nvSpPr>
        <p:spPr>
          <a:xfrm>
            <a:off x="3314200" y="1424302"/>
            <a:ext cx="219075" cy="369332"/>
          </a:xfrm>
          <a:prstGeom prst="rect">
            <a:avLst/>
          </a:prstGeom>
          <a:noFill/>
        </p:spPr>
        <p:txBody>
          <a:bodyPr wrap="square" rtlCol="0">
            <a:spAutoFit/>
          </a:bodyPr>
          <a:lstStyle/>
          <a:p>
            <a:r>
              <a:rPr kumimoji="1" lang="ja-JP" altLang="en-US" b="1"/>
              <a:t>＝</a:t>
            </a:r>
          </a:p>
        </p:txBody>
      </p:sp>
      <p:sp>
        <p:nvSpPr>
          <p:cNvPr id="15" name="テキスト ボックス 14">
            <a:extLst>
              <a:ext uri="{FF2B5EF4-FFF2-40B4-BE49-F238E27FC236}">
                <a16:creationId xmlns:a16="http://schemas.microsoft.com/office/drawing/2014/main" id="{568CAD22-3933-F4EE-FA27-027597B9E527}"/>
              </a:ext>
            </a:extLst>
          </p:cNvPr>
          <p:cNvSpPr txBox="1"/>
          <p:nvPr/>
        </p:nvSpPr>
        <p:spPr>
          <a:xfrm>
            <a:off x="7971925" y="1449895"/>
            <a:ext cx="219075" cy="369332"/>
          </a:xfrm>
          <a:prstGeom prst="rect">
            <a:avLst/>
          </a:prstGeom>
          <a:noFill/>
        </p:spPr>
        <p:txBody>
          <a:bodyPr wrap="square" rtlCol="0">
            <a:spAutoFit/>
          </a:bodyPr>
          <a:lstStyle/>
          <a:p>
            <a:r>
              <a:rPr kumimoji="1" lang="ja-JP" altLang="en-US" b="1"/>
              <a:t>＝</a:t>
            </a:r>
          </a:p>
        </p:txBody>
      </p:sp>
      <p:sp>
        <p:nvSpPr>
          <p:cNvPr id="19" name="正方形/長方形 18">
            <a:extLst>
              <a:ext uri="{FF2B5EF4-FFF2-40B4-BE49-F238E27FC236}">
                <a16:creationId xmlns:a16="http://schemas.microsoft.com/office/drawing/2014/main" id="{DCE0A391-16C2-06BB-5E3E-BEB236CC740A}"/>
              </a:ext>
            </a:extLst>
          </p:cNvPr>
          <p:cNvSpPr/>
          <p:nvPr/>
        </p:nvSpPr>
        <p:spPr>
          <a:xfrm>
            <a:off x="8424363" y="1337259"/>
            <a:ext cx="1062037" cy="583911"/>
          </a:xfrm>
          <a:prstGeom prst="rect">
            <a:avLst/>
          </a:prstGeom>
          <a:solidFill>
            <a:srgbClr val="00B0F0">
              <a:alpha val="10000"/>
            </a:srgbClr>
          </a:solidFill>
          <a:ln w="63500">
            <a:solidFill>
              <a:srgbClr val="00B0F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100</a:t>
            </a:r>
            <a:r>
              <a:rPr kumimoji="1" lang="ja-JP" altLang="en-US" sz="1400" b="1">
                <a:solidFill>
                  <a:schemeClr val="tx1"/>
                </a:solidFill>
              </a:rPr>
              <a:t>％以下</a:t>
            </a:r>
            <a:endParaRPr kumimoji="1" lang="en-US" altLang="ja-JP" sz="1400" b="1">
              <a:solidFill>
                <a:schemeClr val="tx1"/>
              </a:solidFill>
            </a:endParaRPr>
          </a:p>
          <a:p>
            <a:pPr algn="ctr"/>
            <a:r>
              <a:rPr kumimoji="1" lang="ja-JP" altLang="en-US" sz="1400" b="1">
                <a:solidFill>
                  <a:schemeClr val="tx1"/>
                </a:solidFill>
              </a:rPr>
              <a:t>が目安</a:t>
            </a:r>
            <a:endParaRPr kumimoji="1" lang="en-US" altLang="ja-JP" sz="1400" b="1">
              <a:solidFill>
                <a:schemeClr val="tx1"/>
              </a:solidFill>
            </a:endParaRPr>
          </a:p>
        </p:txBody>
      </p:sp>
      <p:cxnSp>
        <p:nvCxnSpPr>
          <p:cNvPr id="26" name="直線コネクタ 25">
            <a:extLst>
              <a:ext uri="{FF2B5EF4-FFF2-40B4-BE49-F238E27FC236}">
                <a16:creationId xmlns:a16="http://schemas.microsoft.com/office/drawing/2014/main" id="{6F12C494-704F-B0EB-004C-58C3727E03FD}"/>
              </a:ext>
            </a:extLst>
          </p:cNvPr>
          <p:cNvCxnSpPr>
            <a:cxnSpLocks/>
          </p:cNvCxnSpPr>
          <p:nvPr/>
        </p:nvCxnSpPr>
        <p:spPr>
          <a:xfrm>
            <a:off x="732087" y="1192335"/>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9F1D09FE-7ADD-FBFB-9B7E-32FDE3F5C1AB}"/>
              </a:ext>
            </a:extLst>
          </p:cNvPr>
          <p:cNvCxnSpPr>
            <a:cxnSpLocks/>
          </p:cNvCxnSpPr>
          <p:nvPr/>
        </p:nvCxnSpPr>
        <p:spPr>
          <a:xfrm>
            <a:off x="3764260" y="1591779"/>
            <a:ext cx="4241706" cy="25593"/>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a:extLst>
              <a:ext uri="{FF2B5EF4-FFF2-40B4-BE49-F238E27FC236}">
                <a16:creationId xmlns:a16="http://schemas.microsoft.com/office/drawing/2014/main" id="{21267727-0518-E678-174A-FC64A2D049DB}"/>
              </a:ext>
            </a:extLst>
          </p:cNvPr>
          <p:cNvSpPr txBox="1"/>
          <p:nvPr/>
        </p:nvSpPr>
        <p:spPr>
          <a:xfrm>
            <a:off x="390957" y="2132865"/>
            <a:ext cx="9027681" cy="553998"/>
          </a:xfrm>
          <a:prstGeom prst="rect">
            <a:avLst/>
          </a:prstGeom>
          <a:noFill/>
        </p:spPr>
        <p:txBody>
          <a:bodyPr wrap="square" lIns="91440" tIns="45720" rIns="91440" bIns="45720" rtlCol="0" anchor="t">
            <a:spAutoFit/>
          </a:bodyPr>
          <a:lstStyle/>
          <a:p>
            <a:r>
              <a:rPr kumimoji="1" lang="ja-JP" altLang="en-US" sz="1000" spc="-100">
                <a:latin typeface="游ゴシック"/>
                <a:ea typeface="游ゴシック"/>
              </a:rPr>
              <a:t>　定量面では宿泊業は設備集約的な業種でその健全性への着目が重要です。固定長期適合率が</a:t>
            </a:r>
            <a:r>
              <a:rPr kumimoji="1" lang="en-US" altLang="ja-JP" sz="1000" spc="-100">
                <a:latin typeface="游ゴシック"/>
                <a:ea typeface="游ゴシック"/>
              </a:rPr>
              <a:t>100</a:t>
            </a:r>
            <a:r>
              <a:rPr kumimoji="1" lang="ja-JP" altLang="en-US" sz="1000" spc="-100">
                <a:latin typeface="游ゴシック"/>
                <a:ea typeface="游ゴシック"/>
              </a:rPr>
              <a:t>％以下ということは調達した長期資金と会社が蓄積した自己資本で自社の生産設備を賄えていることを示しているので訪問前に必ず確認して下さい。参考までに日本政策金融公庫が</a:t>
            </a:r>
            <a:r>
              <a:rPr kumimoji="1" lang="en-US" altLang="ja-JP" sz="1000" spc="-100">
                <a:latin typeface="游ゴシック"/>
                <a:ea typeface="游ゴシック"/>
              </a:rPr>
              <a:t>2024</a:t>
            </a:r>
            <a:r>
              <a:rPr kumimoji="1" lang="ja-JP" altLang="en-US" sz="1000" spc="-100">
                <a:latin typeface="游ゴシック"/>
                <a:ea typeface="游ゴシック"/>
              </a:rPr>
              <a:t>年８月に公表した小企業の経営指標（旅館・ホテル）による平均値は</a:t>
            </a:r>
            <a:r>
              <a:rPr kumimoji="1" lang="en-US" altLang="ja-JP" sz="1000" spc="-100">
                <a:latin typeface="游ゴシック"/>
                <a:ea typeface="游ゴシック"/>
              </a:rPr>
              <a:t>105.1</a:t>
            </a:r>
            <a:r>
              <a:rPr kumimoji="1" lang="ja-JP" altLang="en-US" sz="1000" spc="-100">
                <a:latin typeface="游ゴシック"/>
                <a:ea typeface="游ゴシック"/>
              </a:rPr>
              <a:t>％・中央値は</a:t>
            </a:r>
            <a:r>
              <a:rPr kumimoji="1" lang="en-US" altLang="ja-JP" sz="1000" spc="-100">
                <a:latin typeface="游ゴシック"/>
                <a:ea typeface="游ゴシック"/>
              </a:rPr>
              <a:t>94.3</a:t>
            </a:r>
            <a:r>
              <a:rPr kumimoji="1" lang="ja-JP" altLang="en-US" sz="1000" spc="-100">
                <a:latin typeface="游ゴシック"/>
                <a:ea typeface="游ゴシック"/>
              </a:rPr>
              <a:t>％となっています。下記の留意点も踏まえた着眼をお勧めします。</a:t>
            </a:r>
            <a:endParaRPr kumimoji="1" lang="en-US" altLang="ja-JP" sz="1000" spc="-100">
              <a:latin typeface="游ゴシック"/>
              <a:ea typeface="游ゴシック"/>
            </a:endParaRPr>
          </a:p>
        </p:txBody>
      </p:sp>
      <p:grpSp>
        <p:nvGrpSpPr>
          <p:cNvPr id="134" name="グループ化 133">
            <a:extLst>
              <a:ext uri="{FF2B5EF4-FFF2-40B4-BE49-F238E27FC236}">
                <a16:creationId xmlns:a16="http://schemas.microsoft.com/office/drawing/2014/main" id="{453176ED-35D9-639F-2367-50ED5C06895C}"/>
              </a:ext>
            </a:extLst>
          </p:cNvPr>
          <p:cNvGrpSpPr/>
          <p:nvPr/>
        </p:nvGrpSpPr>
        <p:grpSpPr>
          <a:xfrm>
            <a:off x="331496" y="3600000"/>
            <a:ext cx="9130255" cy="1162074"/>
            <a:chOff x="331496" y="3749845"/>
            <a:chExt cx="9130255" cy="1162074"/>
          </a:xfrm>
        </p:grpSpPr>
        <p:sp>
          <p:nvSpPr>
            <p:cNvPr id="89" name="テキスト ボックス 88">
              <a:extLst>
                <a:ext uri="{FF2B5EF4-FFF2-40B4-BE49-F238E27FC236}">
                  <a16:creationId xmlns:a16="http://schemas.microsoft.com/office/drawing/2014/main" id="{40525EBA-DA7E-DEF2-C892-B45F71437B7F}"/>
                </a:ext>
              </a:extLst>
            </p:cNvPr>
            <p:cNvSpPr txBox="1"/>
            <p:nvPr/>
          </p:nvSpPr>
          <p:spPr>
            <a:xfrm>
              <a:off x="364551" y="4357921"/>
              <a:ext cx="9097200" cy="553998"/>
            </a:xfrm>
            <a:prstGeom prst="rect">
              <a:avLst/>
            </a:prstGeom>
            <a:noFill/>
          </p:spPr>
          <p:txBody>
            <a:bodyPr wrap="square" rtlCol="0">
              <a:spAutoFit/>
            </a:bodyPr>
            <a:lstStyle/>
            <a:p>
              <a:r>
                <a:rPr kumimoji="1" lang="ja-JP" altLang="en-US" sz="1000" spc="-100">
                  <a:latin typeface="+mn-ea"/>
                </a:rPr>
                <a:t>　計算の結果、固定長期適合率が</a:t>
              </a:r>
              <a:r>
                <a:rPr kumimoji="1" lang="en-US" altLang="ja-JP" sz="1000" spc="-100">
                  <a:latin typeface="+mn-ea"/>
                </a:rPr>
                <a:t>100</a:t>
              </a:r>
              <a:r>
                <a:rPr kumimoji="1" lang="ja-JP" altLang="en-US" sz="1000" spc="-100">
                  <a:latin typeface="+mn-ea"/>
                </a:rPr>
                <a:t>％を下回る数字である場合、特に自動計算される経営分析ソフトでは注意喚起のコメントが出ない場合があります。一般論として固定長期適合率は低い方が固定資産を財務的には余力をもって維持できていることを示します。しかし、設備の老朽化が進み簿価が小さくなっている財務状態であっても数値は低く算出されます。借入金の内容、業歴や自己資本比率などに留意した上で数値を確認することをお勧めします。</a:t>
              </a:r>
              <a:endParaRPr kumimoji="1" lang="en-US" altLang="ja-JP" sz="1000" spc="-100">
                <a:latin typeface="+mn-ea"/>
              </a:endParaRPr>
            </a:p>
          </p:txBody>
        </p:sp>
        <p:grpSp>
          <p:nvGrpSpPr>
            <p:cNvPr id="132" name="グループ化 131">
              <a:extLst>
                <a:ext uri="{FF2B5EF4-FFF2-40B4-BE49-F238E27FC236}">
                  <a16:creationId xmlns:a16="http://schemas.microsoft.com/office/drawing/2014/main" id="{6B2F6D49-90E3-9406-7FBE-0C6A1C2C16D3}"/>
                </a:ext>
              </a:extLst>
            </p:cNvPr>
            <p:cNvGrpSpPr/>
            <p:nvPr/>
          </p:nvGrpSpPr>
          <p:grpSpPr>
            <a:xfrm>
              <a:off x="331496" y="3749845"/>
              <a:ext cx="7794586" cy="594673"/>
              <a:chOff x="331496" y="3827479"/>
              <a:chExt cx="7794586" cy="594673"/>
            </a:xfrm>
          </p:grpSpPr>
          <p:grpSp>
            <p:nvGrpSpPr>
              <p:cNvPr id="129" name="グループ化 128">
                <a:extLst>
                  <a:ext uri="{FF2B5EF4-FFF2-40B4-BE49-F238E27FC236}">
                    <a16:creationId xmlns:a16="http://schemas.microsoft.com/office/drawing/2014/main" id="{93A9CFD8-5C10-305F-D956-39962DDD5482}"/>
                  </a:ext>
                </a:extLst>
              </p:cNvPr>
              <p:cNvGrpSpPr/>
              <p:nvPr/>
            </p:nvGrpSpPr>
            <p:grpSpPr>
              <a:xfrm>
                <a:off x="1946219" y="4052820"/>
                <a:ext cx="6179863" cy="369332"/>
                <a:chOff x="1946220" y="4052820"/>
                <a:chExt cx="5934272" cy="369332"/>
              </a:xfrm>
            </p:grpSpPr>
            <p:sp>
              <p:nvSpPr>
                <p:cNvPr id="107" name="正方形/長方形 106">
                  <a:extLst>
                    <a:ext uri="{FF2B5EF4-FFF2-40B4-BE49-F238E27FC236}">
                      <a16:creationId xmlns:a16="http://schemas.microsoft.com/office/drawing/2014/main" id="{254CB8FF-2EC1-9CF9-9C1A-B928125BCF24}"/>
                    </a:ext>
                  </a:extLst>
                </p:cNvPr>
                <p:cNvSpPr/>
                <p:nvPr/>
              </p:nvSpPr>
              <p:spPr>
                <a:xfrm>
                  <a:off x="1946220" y="4098140"/>
                  <a:ext cx="5934272" cy="310993"/>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2D742507-4F7E-1E0D-7B31-253DD81E6F89}"/>
                    </a:ext>
                  </a:extLst>
                </p:cNvPr>
                <p:cNvSpPr txBox="1"/>
                <p:nvPr/>
              </p:nvSpPr>
              <p:spPr>
                <a:xfrm>
                  <a:off x="1946220" y="4052820"/>
                  <a:ext cx="5464762"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数値が良好な場合でも主要設備の状態確認は必須</a:t>
                  </a:r>
                </a:p>
              </p:txBody>
            </p:sp>
          </p:grpSp>
          <p:grpSp>
            <p:nvGrpSpPr>
              <p:cNvPr id="61" name="グループ化 60">
                <a:extLst>
                  <a:ext uri="{FF2B5EF4-FFF2-40B4-BE49-F238E27FC236}">
                    <a16:creationId xmlns:a16="http://schemas.microsoft.com/office/drawing/2014/main" id="{AC8E750A-47BB-8844-7DB2-2D7953BD849E}"/>
                  </a:ext>
                </a:extLst>
              </p:cNvPr>
              <p:cNvGrpSpPr/>
              <p:nvPr/>
            </p:nvGrpSpPr>
            <p:grpSpPr>
              <a:xfrm>
                <a:off x="331496" y="3827479"/>
                <a:ext cx="2614067" cy="584775"/>
                <a:chOff x="312014" y="2983832"/>
                <a:chExt cx="2614067" cy="584775"/>
              </a:xfrm>
            </p:grpSpPr>
            <p:sp>
              <p:nvSpPr>
                <p:cNvPr id="62" name="テキスト ボックス 61">
                  <a:extLst>
                    <a:ext uri="{FF2B5EF4-FFF2-40B4-BE49-F238E27FC236}">
                      <a16:creationId xmlns:a16="http://schemas.microsoft.com/office/drawing/2014/main" id="{50DCFE64-47FF-B143-687E-013BB4DF7ED7}"/>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72" name="テキスト ボックス 71">
                  <a:extLst>
                    <a:ext uri="{FF2B5EF4-FFF2-40B4-BE49-F238E27FC236}">
                      <a16:creationId xmlns:a16="http://schemas.microsoft.com/office/drawing/2014/main" id="{14282C74-C4B9-9758-F179-823A64E36D7A}"/>
                    </a:ext>
                  </a:extLst>
                </p:cNvPr>
                <p:cNvSpPr txBox="1"/>
                <p:nvPr/>
              </p:nvSpPr>
              <p:spPr>
                <a:xfrm>
                  <a:off x="1078030" y="2983832"/>
                  <a:ext cx="1848051" cy="584775"/>
                </a:xfrm>
                <a:prstGeom prst="rect">
                  <a:avLst/>
                </a:prstGeom>
                <a:noFill/>
              </p:spPr>
              <p:txBody>
                <a:bodyPr wrap="square" rtlCol="0">
                  <a:spAutoFit/>
                </a:bodyPr>
                <a:lstStyle/>
                <a:p>
                  <a:r>
                    <a:rPr kumimoji="1" lang="ja-JP" altLang="en-US" sz="1400">
                      <a:latin typeface="HGS明朝E" panose="02020900000000000000" pitchFamily="18" charset="-128"/>
                      <a:ea typeface="HGS明朝E" panose="02020900000000000000" pitchFamily="18" charset="-128"/>
                    </a:rPr>
                    <a:t>その</a:t>
                  </a:r>
                  <a:r>
                    <a:rPr kumimoji="1" lang="ja-JP" altLang="en-US" sz="3200" b="1">
                      <a:latin typeface="HGS明朝E" panose="02020900000000000000" pitchFamily="18" charset="-128"/>
                      <a:ea typeface="HGS明朝E" panose="02020900000000000000" pitchFamily="18" charset="-128"/>
                    </a:rPr>
                    <a:t>２</a:t>
                  </a:r>
                  <a:endParaRPr kumimoji="1" lang="ja-JP" altLang="en-US" b="1">
                    <a:latin typeface="HGS明朝E" panose="02020900000000000000" pitchFamily="18" charset="-128"/>
                    <a:ea typeface="HGS明朝E" panose="02020900000000000000" pitchFamily="18" charset="-128"/>
                  </a:endParaRPr>
                </a:p>
              </p:txBody>
            </p:sp>
            <p:cxnSp>
              <p:nvCxnSpPr>
                <p:cNvPr id="73" name="直線コネクタ 72">
                  <a:extLst>
                    <a:ext uri="{FF2B5EF4-FFF2-40B4-BE49-F238E27FC236}">
                      <a16:creationId xmlns:a16="http://schemas.microsoft.com/office/drawing/2014/main" id="{655BE0B3-1B86-A2CB-36A8-0162A2FA6146}"/>
                    </a:ext>
                  </a:extLst>
                </p:cNvPr>
                <p:cNvCxnSpPr>
                  <a:cxnSpLocks/>
                </p:cNvCxnSpPr>
                <p:nvPr/>
              </p:nvCxnSpPr>
              <p:spPr>
                <a:xfrm>
                  <a:off x="371475" y="3526783"/>
                  <a:ext cx="1476624" cy="0"/>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grpSp>
      </p:grpSp>
      <p:grpSp>
        <p:nvGrpSpPr>
          <p:cNvPr id="133" name="グループ化 132">
            <a:extLst>
              <a:ext uri="{FF2B5EF4-FFF2-40B4-BE49-F238E27FC236}">
                <a16:creationId xmlns:a16="http://schemas.microsoft.com/office/drawing/2014/main" id="{6B85ABAB-E84D-361F-DB80-3D046C20DE91}"/>
              </a:ext>
            </a:extLst>
          </p:cNvPr>
          <p:cNvGrpSpPr/>
          <p:nvPr/>
        </p:nvGrpSpPr>
        <p:grpSpPr>
          <a:xfrm>
            <a:off x="331496" y="2574585"/>
            <a:ext cx="9156347" cy="1140213"/>
            <a:chOff x="331496" y="2626341"/>
            <a:chExt cx="9156347" cy="1140213"/>
          </a:xfrm>
        </p:grpSpPr>
        <p:grpSp>
          <p:nvGrpSpPr>
            <p:cNvPr id="131" name="グループ化 130">
              <a:extLst>
                <a:ext uri="{FF2B5EF4-FFF2-40B4-BE49-F238E27FC236}">
                  <a16:creationId xmlns:a16="http://schemas.microsoft.com/office/drawing/2014/main" id="{8305C8B6-A01C-2223-874E-17A9C96FDF3A}"/>
                </a:ext>
              </a:extLst>
            </p:cNvPr>
            <p:cNvGrpSpPr/>
            <p:nvPr/>
          </p:nvGrpSpPr>
          <p:grpSpPr>
            <a:xfrm>
              <a:off x="331496" y="2626341"/>
              <a:ext cx="7794587" cy="866285"/>
              <a:chOff x="331496" y="2626341"/>
              <a:chExt cx="7794587" cy="866285"/>
            </a:xfrm>
          </p:grpSpPr>
          <p:grpSp>
            <p:nvGrpSpPr>
              <p:cNvPr id="130" name="グループ化 129">
                <a:extLst>
                  <a:ext uri="{FF2B5EF4-FFF2-40B4-BE49-F238E27FC236}">
                    <a16:creationId xmlns:a16="http://schemas.microsoft.com/office/drawing/2014/main" id="{22C15FDE-D956-7A71-9107-F83ACB8CAE0B}"/>
                  </a:ext>
                </a:extLst>
              </p:cNvPr>
              <p:cNvGrpSpPr/>
              <p:nvPr/>
            </p:nvGrpSpPr>
            <p:grpSpPr>
              <a:xfrm>
                <a:off x="1927042" y="2846295"/>
                <a:ext cx="6199041" cy="646331"/>
                <a:chOff x="1927042" y="2846295"/>
                <a:chExt cx="6002719" cy="646331"/>
              </a:xfrm>
            </p:grpSpPr>
            <p:sp>
              <p:nvSpPr>
                <p:cNvPr id="105" name="正方形/長方形 104">
                  <a:extLst>
                    <a:ext uri="{FF2B5EF4-FFF2-40B4-BE49-F238E27FC236}">
                      <a16:creationId xmlns:a16="http://schemas.microsoft.com/office/drawing/2014/main" id="{B0217322-6B85-FDD0-5531-D3B4647777F5}"/>
                    </a:ext>
                  </a:extLst>
                </p:cNvPr>
                <p:cNvSpPr/>
                <p:nvPr/>
              </p:nvSpPr>
              <p:spPr>
                <a:xfrm>
                  <a:off x="1976239" y="2894820"/>
                  <a:ext cx="5953522" cy="310993"/>
                </a:xfrm>
                <a:prstGeom prst="rect">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テキスト ボックス 105">
                  <a:extLst>
                    <a:ext uri="{FF2B5EF4-FFF2-40B4-BE49-F238E27FC236}">
                      <a16:creationId xmlns:a16="http://schemas.microsoft.com/office/drawing/2014/main" id="{81FDBD58-0BBA-3727-F65F-E8CF5B466D5D}"/>
                    </a:ext>
                  </a:extLst>
                </p:cNvPr>
                <p:cNvSpPr txBox="1"/>
                <p:nvPr/>
              </p:nvSpPr>
              <p:spPr>
                <a:xfrm>
                  <a:off x="1927042" y="2846295"/>
                  <a:ext cx="5819479" cy="646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固定負債（長期借入金）に運転資金が入っていないか？</a:t>
                  </a:r>
                </a:p>
              </p:txBody>
            </p:sp>
          </p:grpSp>
          <p:grpSp>
            <p:nvGrpSpPr>
              <p:cNvPr id="41" name="グループ化 40">
                <a:extLst>
                  <a:ext uri="{FF2B5EF4-FFF2-40B4-BE49-F238E27FC236}">
                    <a16:creationId xmlns:a16="http://schemas.microsoft.com/office/drawing/2014/main" id="{CD3A4A67-AA77-899E-62E2-41F1607FD5DA}"/>
                  </a:ext>
                </a:extLst>
              </p:cNvPr>
              <p:cNvGrpSpPr/>
              <p:nvPr/>
            </p:nvGrpSpPr>
            <p:grpSpPr>
              <a:xfrm>
                <a:off x="331496" y="2626341"/>
                <a:ext cx="2614067" cy="584775"/>
                <a:chOff x="312014" y="2983832"/>
                <a:chExt cx="2614067" cy="584775"/>
              </a:xfrm>
            </p:grpSpPr>
            <p:sp>
              <p:nvSpPr>
                <p:cNvPr id="49" name="テキスト ボックス 48">
                  <a:extLst>
                    <a:ext uri="{FF2B5EF4-FFF2-40B4-BE49-F238E27FC236}">
                      <a16:creationId xmlns:a16="http://schemas.microsoft.com/office/drawing/2014/main" id="{FD8724E2-DA43-1712-12E0-B673FFB12D4A}"/>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50" name="テキスト ボックス 49">
                  <a:extLst>
                    <a:ext uri="{FF2B5EF4-FFF2-40B4-BE49-F238E27FC236}">
                      <a16:creationId xmlns:a16="http://schemas.microsoft.com/office/drawing/2014/main" id="{01558258-1CCF-52B7-3570-0756F93216F6}"/>
                    </a:ext>
                  </a:extLst>
                </p:cNvPr>
                <p:cNvSpPr txBox="1"/>
                <p:nvPr/>
              </p:nvSpPr>
              <p:spPr>
                <a:xfrm>
                  <a:off x="1078030" y="2983832"/>
                  <a:ext cx="1848051" cy="584775"/>
                </a:xfrm>
                <a:prstGeom prst="rect">
                  <a:avLst/>
                </a:prstGeom>
                <a:noFill/>
              </p:spPr>
              <p:txBody>
                <a:bodyPr wrap="square" rtlCol="0">
                  <a:spAutoFit/>
                </a:bodyPr>
                <a:lstStyle/>
                <a:p>
                  <a:r>
                    <a:rPr kumimoji="1" lang="ja-JP" altLang="en-US" sz="1400">
                      <a:latin typeface="HGS明朝E" panose="02020900000000000000" pitchFamily="18" charset="-128"/>
                      <a:ea typeface="HGS明朝E" panose="02020900000000000000" pitchFamily="18" charset="-128"/>
                    </a:rPr>
                    <a:t>その</a:t>
                  </a:r>
                  <a:r>
                    <a:rPr kumimoji="1" lang="ja-JP" altLang="en-US" sz="3200" b="1">
                      <a:latin typeface="HGS明朝E" panose="02020900000000000000" pitchFamily="18" charset="-128"/>
                      <a:ea typeface="HGS明朝E" panose="02020900000000000000" pitchFamily="18" charset="-128"/>
                    </a:rPr>
                    <a:t>１</a:t>
                  </a:r>
                  <a:endParaRPr kumimoji="1" lang="ja-JP" altLang="en-US" b="1">
                    <a:latin typeface="HGS明朝E" panose="02020900000000000000" pitchFamily="18" charset="-128"/>
                    <a:ea typeface="HGS明朝E" panose="02020900000000000000" pitchFamily="18" charset="-128"/>
                  </a:endParaRPr>
                </a:p>
              </p:txBody>
            </p:sp>
            <p:cxnSp>
              <p:nvCxnSpPr>
                <p:cNvPr id="60" name="直線コネクタ 59">
                  <a:extLst>
                    <a:ext uri="{FF2B5EF4-FFF2-40B4-BE49-F238E27FC236}">
                      <a16:creationId xmlns:a16="http://schemas.microsoft.com/office/drawing/2014/main" id="{9424892D-233A-C302-818A-3E16725C3CA3}"/>
                    </a:ext>
                  </a:extLst>
                </p:cNvPr>
                <p:cNvCxnSpPr>
                  <a:cxnSpLocks/>
                </p:cNvCxnSpPr>
                <p:nvPr/>
              </p:nvCxnSpPr>
              <p:spPr>
                <a:xfrm>
                  <a:off x="371475" y="3526783"/>
                  <a:ext cx="1476624" cy="0"/>
                </a:xfrm>
                <a:prstGeom prst="line">
                  <a:avLst/>
                </a:prstGeom>
                <a:ln w="4762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87" name="テキスト ボックス 86">
              <a:extLst>
                <a:ext uri="{FF2B5EF4-FFF2-40B4-BE49-F238E27FC236}">
                  <a16:creationId xmlns:a16="http://schemas.microsoft.com/office/drawing/2014/main" id="{6820F658-E44F-83A4-7DFD-0A6527465818}"/>
                </a:ext>
              </a:extLst>
            </p:cNvPr>
            <p:cNvSpPr txBox="1"/>
            <p:nvPr/>
          </p:nvSpPr>
          <p:spPr>
            <a:xfrm>
              <a:off x="392400" y="3212556"/>
              <a:ext cx="9095443" cy="553998"/>
            </a:xfrm>
            <a:prstGeom prst="rect">
              <a:avLst/>
            </a:prstGeom>
            <a:noFill/>
          </p:spPr>
          <p:txBody>
            <a:bodyPr wrap="square" rtlCol="0">
              <a:spAutoFit/>
            </a:bodyPr>
            <a:lstStyle/>
            <a:p>
              <a:r>
                <a:rPr kumimoji="1" lang="ja-JP" altLang="en-US" sz="1000" spc="-100"/>
                <a:t>　設備投資資金は長期借入金、日常の事業運営に必要な運転資金は短期借入金、と明確に区分して調達している企業は、現実的には少ないと思われます。運転資金も設備資金も全て長期借入金で調達している企業も多く見られます。そのような企業の固定長期適合率は、過少に算出されることもあります。従前の融資関係資料や訪問前の経理担当者への聞き取りにより、借入金の使途を確認できる場合は、それらを基に固定負債のうち設備投資資金と自己資本の合計で、再計算することも有効です。</a:t>
              </a:r>
              <a:endParaRPr kumimoji="1" lang="en-US" altLang="ja-JP" sz="1000" spc="-100"/>
            </a:p>
          </p:txBody>
        </p:sp>
      </p:grpSp>
      <p:grpSp>
        <p:nvGrpSpPr>
          <p:cNvPr id="23" name="グループ化 22">
            <a:extLst>
              <a:ext uri="{FF2B5EF4-FFF2-40B4-BE49-F238E27FC236}">
                <a16:creationId xmlns:a16="http://schemas.microsoft.com/office/drawing/2014/main" id="{FD08D0BE-505C-D7B7-1CE1-167C8574B037}"/>
              </a:ext>
            </a:extLst>
          </p:cNvPr>
          <p:cNvGrpSpPr/>
          <p:nvPr/>
        </p:nvGrpSpPr>
        <p:grpSpPr>
          <a:xfrm>
            <a:off x="2417722" y="4971853"/>
            <a:ext cx="7560896" cy="1976099"/>
            <a:chOff x="2404274" y="4922783"/>
            <a:chExt cx="7560896" cy="1976099"/>
          </a:xfrm>
        </p:grpSpPr>
        <p:sp>
          <p:nvSpPr>
            <p:cNvPr id="20" name="テキスト ボックス 19">
              <a:extLst>
                <a:ext uri="{FF2B5EF4-FFF2-40B4-BE49-F238E27FC236}">
                  <a16:creationId xmlns:a16="http://schemas.microsoft.com/office/drawing/2014/main" id="{249ADC13-BB72-C35D-5903-76998C840CA3}"/>
                </a:ext>
              </a:extLst>
            </p:cNvPr>
            <p:cNvSpPr txBox="1"/>
            <p:nvPr/>
          </p:nvSpPr>
          <p:spPr>
            <a:xfrm>
              <a:off x="7760915" y="5423274"/>
              <a:ext cx="2202618" cy="707886"/>
            </a:xfrm>
            <a:prstGeom prst="rect">
              <a:avLst/>
            </a:prstGeom>
            <a:noFill/>
          </p:spPr>
          <p:txBody>
            <a:bodyPr wrap="square" lIns="91440" tIns="45720" rIns="91440" bIns="45720" rtlCol="0" anchor="t">
              <a:spAutoFit/>
            </a:bodyPr>
            <a:lstStyle/>
            <a:p>
              <a:r>
                <a:rPr kumimoji="1" lang="ja-JP" sz="1000">
                  <a:latin typeface="游ゴシック"/>
                  <a:ea typeface="游ゴシック"/>
                </a:rPr>
                <a:t>□ </a:t>
              </a:r>
              <a:r>
                <a:rPr kumimoji="1" lang="ja-JP" altLang="en-US" sz="1000">
                  <a:ea typeface="游ゴシック"/>
                </a:rPr>
                <a:t> 設備資金の実態額</a:t>
              </a:r>
              <a:endParaRPr lang="en-US" altLang="ja-JP" sz="1000">
                <a:ea typeface="游ゴシック" panose="020B0400000000000000" pitchFamily="34" charset="-128"/>
                <a:cs typeface="Calibri" panose="020F0502020204030204"/>
              </a:endParaRPr>
            </a:p>
            <a:p>
              <a:r>
                <a:rPr kumimoji="1" lang="ja-JP" sz="1000">
                  <a:latin typeface="游ゴシック"/>
                  <a:ea typeface="游ゴシック"/>
                </a:rPr>
                <a:t>□</a:t>
              </a:r>
              <a:r>
                <a:rPr kumimoji="1" lang="ja-JP" altLang="en-US" sz="1000">
                  <a:ea typeface="游ゴシック"/>
                </a:rPr>
                <a:t>  赤字補填資金の可能性</a:t>
              </a:r>
              <a:endParaRPr lang="en-US" altLang="ja-JP" sz="1000">
                <a:ea typeface="游ゴシック"/>
                <a:cs typeface="Calibri"/>
              </a:endParaRPr>
            </a:p>
            <a:p>
              <a:r>
                <a:rPr kumimoji="1" lang="ja-JP" altLang="en-US" sz="1000"/>
                <a:t>　（減価償却不足とも連動）</a:t>
              </a:r>
              <a:endParaRPr kumimoji="1" lang="en-US" altLang="ja-JP" sz="1000"/>
            </a:p>
            <a:p>
              <a:endParaRPr kumimoji="1" lang="ja-JP" altLang="en-US" sz="1000"/>
            </a:p>
          </p:txBody>
        </p:sp>
        <p:sp>
          <p:nvSpPr>
            <p:cNvPr id="22" name="テキスト ボックス 21">
              <a:extLst>
                <a:ext uri="{FF2B5EF4-FFF2-40B4-BE49-F238E27FC236}">
                  <a16:creationId xmlns:a16="http://schemas.microsoft.com/office/drawing/2014/main" id="{8DCA4D38-1A3E-B007-B406-0BA8CA9B548F}"/>
                </a:ext>
              </a:extLst>
            </p:cNvPr>
            <p:cNvSpPr txBox="1"/>
            <p:nvPr/>
          </p:nvSpPr>
          <p:spPr>
            <a:xfrm>
              <a:off x="7762552" y="6190996"/>
              <a:ext cx="2202618" cy="707886"/>
            </a:xfrm>
            <a:prstGeom prst="rect">
              <a:avLst/>
            </a:prstGeom>
            <a:noFill/>
          </p:spPr>
          <p:txBody>
            <a:bodyPr wrap="square" rtlCol="0">
              <a:spAutoFit/>
            </a:bodyPr>
            <a:lstStyle/>
            <a:p>
              <a:r>
                <a:rPr kumimoji="1" lang="ja-JP" altLang="en-US" sz="1000">
                  <a:latin typeface="+mn-ea"/>
                </a:rPr>
                <a:t>□  業歴と自己資本額の</a:t>
              </a:r>
              <a:endParaRPr kumimoji="1" lang="en-US" altLang="ja-JP" sz="1000">
                <a:latin typeface="+mn-ea"/>
              </a:endParaRPr>
            </a:p>
            <a:p>
              <a:r>
                <a:rPr kumimoji="1" lang="ja-JP" altLang="en-US" sz="1000">
                  <a:latin typeface="+mn-ea"/>
                </a:rPr>
                <a:t>　  バランスに着眼</a:t>
              </a:r>
              <a:endParaRPr kumimoji="1" lang="en-US" altLang="ja-JP" sz="1000">
                <a:latin typeface="+mn-ea"/>
              </a:endParaRPr>
            </a:p>
            <a:p>
              <a:r>
                <a:rPr kumimoji="1" lang="en-US" altLang="ja-JP" sz="1000">
                  <a:latin typeface="+mn-ea"/>
                </a:rPr>
                <a:t>    </a:t>
              </a:r>
              <a:r>
                <a:rPr kumimoji="1" lang="ja-JP" altLang="en-US" sz="1000">
                  <a:latin typeface="+mn-ea"/>
                </a:rPr>
                <a:t>（例：老舗の過少自己資本）</a:t>
              </a:r>
              <a:endParaRPr kumimoji="1" lang="en-US" altLang="ja-JP" sz="1000">
                <a:latin typeface="+mn-ea"/>
              </a:endParaRPr>
            </a:p>
            <a:p>
              <a:endParaRPr kumimoji="1" lang="ja-JP" altLang="en-US" sz="1000">
                <a:latin typeface="+mn-ea"/>
              </a:endParaRPr>
            </a:p>
          </p:txBody>
        </p:sp>
        <p:grpSp>
          <p:nvGrpSpPr>
            <p:cNvPr id="18" name="グループ化 17">
              <a:extLst>
                <a:ext uri="{FF2B5EF4-FFF2-40B4-BE49-F238E27FC236}">
                  <a16:creationId xmlns:a16="http://schemas.microsoft.com/office/drawing/2014/main" id="{01748FD5-0A3F-4C64-417E-173A940DE8C5}"/>
                </a:ext>
              </a:extLst>
            </p:cNvPr>
            <p:cNvGrpSpPr/>
            <p:nvPr/>
          </p:nvGrpSpPr>
          <p:grpSpPr>
            <a:xfrm>
              <a:off x="2404274" y="4922783"/>
              <a:ext cx="7137176" cy="1848649"/>
              <a:chOff x="2404274" y="4922783"/>
              <a:chExt cx="7137176" cy="1848649"/>
            </a:xfrm>
          </p:grpSpPr>
          <p:sp>
            <p:nvSpPr>
              <p:cNvPr id="10" name="テキスト ボックス 9">
                <a:extLst>
                  <a:ext uri="{FF2B5EF4-FFF2-40B4-BE49-F238E27FC236}">
                    <a16:creationId xmlns:a16="http://schemas.microsoft.com/office/drawing/2014/main" id="{9904DECA-064B-C850-BE3A-A619FE310ED2}"/>
                  </a:ext>
                </a:extLst>
              </p:cNvPr>
              <p:cNvSpPr txBox="1"/>
              <p:nvPr/>
            </p:nvSpPr>
            <p:spPr>
              <a:xfrm>
                <a:off x="2423521" y="5909658"/>
                <a:ext cx="2192179" cy="861774"/>
              </a:xfrm>
              <a:prstGeom prst="rect">
                <a:avLst/>
              </a:prstGeom>
              <a:noFill/>
            </p:spPr>
            <p:txBody>
              <a:bodyPr wrap="square" rtlCol="0">
                <a:spAutoFit/>
              </a:bodyPr>
              <a:lstStyle/>
              <a:p>
                <a:r>
                  <a:rPr kumimoji="1" lang="ja-JP" altLang="en-US" sz="1000">
                    <a:latin typeface="+mn-ea"/>
                  </a:rPr>
                  <a:t>□  老朽化した設備の可能性</a:t>
                </a:r>
                <a:endParaRPr kumimoji="1" lang="en-US" altLang="ja-JP" sz="1000">
                  <a:latin typeface="+mn-ea"/>
                </a:endParaRPr>
              </a:p>
              <a:p>
                <a:r>
                  <a:rPr kumimoji="1" lang="ja-JP" altLang="en-US" sz="1000">
                    <a:latin typeface="+mn-ea"/>
                  </a:rPr>
                  <a:t>　（訪問時要確認）</a:t>
                </a:r>
                <a:endParaRPr kumimoji="1" lang="en-US" altLang="ja-JP" sz="1000">
                  <a:latin typeface="+mn-ea"/>
                </a:endParaRPr>
              </a:p>
              <a:p>
                <a:r>
                  <a:rPr kumimoji="1" lang="ja-JP" altLang="en-US" sz="1000">
                    <a:latin typeface="+mn-ea"/>
                  </a:rPr>
                  <a:t>□  業歴とのバランスに着眼</a:t>
                </a:r>
                <a:endParaRPr kumimoji="1" lang="en-US" altLang="ja-JP" sz="1000">
                  <a:latin typeface="+mn-ea"/>
                </a:endParaRPr>
              </a:p>
              <a:p>
                <a:r>
                  <a:rPr kumimoji="1" lang="ja-JP" altLang="en-US" sz="1000">
                    <a:latin typeface="+mn-ea"/>
                  </a:rPr>
                  <a:t>　（減価償却不足や非事業資産）</a:t>
                </a:r>
                <a:endParaRPr kumimoji="1" lang="en-US" altLang="ja-JP" sz="1000">
                  <a:latin typeface="+mn-ea"/>
                </a:endParaRPr>
              </a:p>
              <a:p>
                <a:endParaRPr kumimoji="1" lang="ja-JP" altLang="en-US" sz="1000">
                  <a:latin typeface="+mn-ea"/>
                </a:endParaRPr>
              </a:p>
            </p:txBody>
          </p:sp>
          <p:grpSp>
            <p:nvGrpSpPr>
              <p:cNvPr id="9" name="グループ化 8">
                <a:extLst>
                  <a:ext uri="{FF2B5EF4-FFF2-40B4-BE49-F238E27FC236}">
                    <a16:creationId xmlns:a16="http://schemas.microsoft.com/office/drawing/2014/main" id="{07189D16-E047-D169-7F15-5D055E4D834A}"/>
                  </a:ext>
                </a:extLst>
              </p:cNvPr>
              <p:cNvGrpSpPr/>
              <p:nvPr/>
            </p:nvGrpSpPr>
            <p:grpSpPr>
              <a:xfrm>
                <a:off x="2404274" y="4922783"/>
                <a:ext cx="7137176" cy="1711723"/>
                <a:chOff x="1431403" y="4978775"/>
                <a:chExt cx="7137176" cy="1711723"/>
              </a:xfrm>
            </p:grpSpPr>
            <p:sp>
              <p:nvSpPr>
                <p:cNvPr id="137" name="矢印: 右 136">
                  <a:extLst>
                    <a:ext uri="{FF2B5EF4-FFF2-40B4-BE49-F238E27FC236}">
                      <a16:creationId xmlns:a16="http://schemas.microsoft.com/office/drawing/2014/main" id="{EA944F43-583F-89EA-F32B-DBB1082FCA50}"/>
                    </a:ext>
                  </a:extLst>
                </p:cNvPr>
                <p:cNvSpPr/>
                <p:nvPr/>
              </p:nvSpPr>
              <p:spPr>
                <a:xfrm>
                  <a:off x="3244382" y="5758645"/>
                  <a:ext cx="384381" cy="333240"/>
                </a:xfrm>
                <a:prstGeom prst="rightArrow">
                  <a:avLst/>
                </a:prstGeom>
                <a:noFill/>
                <a:ln w="38100">
                  <a:solidFill>
                    <a:srgbClr val="00B0F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8" name="グループ化 147">
                  <a:extLst>
                    <a:ext uri="{FF2B5EF4-FFF2-40B4-BE49-F238E27FC236}">
                      <a16:creationId xmlns:a16="http://schemas.microsoft.com/office/drawing/2014/main" id="{167071E3-14C5-FE39-9754-4869A6EF9B8E}"/>
                    </a:ext>
                  </a:extLst>
                </p:cNvPr>
                <p:cNvGrpSpPr/>
                <p:nvPr/>
              </p:nvGrpSpPr>
              <p:grpSpPr>
                <a:xfrm>
                  <a:off x="1431403" y="5674009"/>
                  <a:ext cx="1984432" cy="276999"/>
                  <a:chOff x="1379647" y="5941415"/>
                  <a:chExt cx="1984432" cy="276999"/>
                </a:xfrm>
              </p:grpSpPr>
              <p:sp>
                <p:nvSpPr>
                  <p:cNvPr id="140" name="テキスト ボックス 139">
                    <a:extLst>
                      <a:ext uri="{FF2B5EF4-FFF2-40B4-BE49-F238E27FC236}">
                        <a16:creationId xmlns:a16="http://schemas.microsoft.com/office/drawing/2014/main" id="{E735FB04-02FD-AEEB-AA4D-22AF20379EDB}"/>
                      </a:ext>
                    </a:extLst>
                  </p:cNvPr>
                  <p:cNvSpPr txBox="1"/>
                  <p:nvPr/>
                </p:nvSpPr>
                <p:spPr>
                  <a:xfrm>
                    <a:off x="1379647" y="5941415"/>
                    <a:ext cx="1984432" cy="276999"/>
                  </a:xfrm>
                  <a:prstGeom prst="rect">
                    <a:avLst/>
                  </a:prstGeom>
                  <a:noFill/>
                </p:spPr>
                <p:txBody>
                  <a:bodyPr wrap="square" rtlCol="0">
                    <a:spAutoFit/>
                  </a:bodyPr>
                  <a:lstStyle/>
                  <a:p>
                    <a:pPr algn="ctr"/>
                    <a:r>
                      <a:rPr kumimoji="1" lang="ja-JP" altLang="en-US" sz="1200" b="1"/>
                      <a:t>固定資産への着眼</a:t>
                    </a:r>
                  </a:p>
                </p:txBody>
              </p:sp>
              <p:cxnSp>
                <p:nvCxnSpPr>
                  <p:cNvPr id="139" name="直線コネクタ 138">
                    <a:extLst>
                      <a:ext uri="{FF2B5EF4-FFF2-40B4-BE49-F238E27FC236}">
                        <a16:creationId xmlns:a16="http://schemas.microsoft.com/office/drawing/2014/main" id="{B85E4417-F013-164F-B35E-73C21B413AE0}"/>
                      </a:ext>
                    </a:extLst>
                  </p:cNvPr>
                  <p:cNvCxnSpPr>
                    <a:cxnSpLocks/>
                  </p:cNvCxnSpPr>
                  <p:nvPr/>
                </p:nvCxnSpPr>
                <p:spPr>
                  <a:xfrm>
                    <a:off x="1584173" y="6192691"/>
                    <a:ext cx="1522454" cy="3894"/>
                  </a:xfrm>
                  <a:prstGeom prst="line">
                    <a:avLst/>
                  </a:prstGeom>
                  <a:ln w="38100">
                    <a:solidFill>
                      <a:srgbClr val="00B0F0">
                        <a:alpha val="55000"/>
                      </a:srgbClr>
                    </a:solidFill>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362DA42A-165A-D4C9-36F1-E30C5CC9AC92}"/>
                    </a:ext>
                  </a:extLst>
                </p:cNvPr>
                <p:cNvGrpSpPr/>
                <p:nvPr/>
              </p:nvGrpSpPr>
              <p:grpSpPr>
                <a:xfrm>
                  <a:off x="3300133" y="4978775"/>
                  <a:ext cx="5268446" cy="1711723"/>
                  <a:chOff x="3300133" y="4978775"/>
                  <a:chExt cx="5268446" cy="1711723"/>
                </a:xfrm>
              </p:grpSpPr>
              <p:grpSp>
                <p:nvGrpSpPr>
                  <p:cNvPr id="136" name="グループ化 135">
                    <a:extLst>
                      <a:ext uri="{FF2B5EF4-FFF2-40B4-BE49-F238E27FC236}">
                        <a16:creationId xmlns:a16="http://schemas.microsoft.com/office/drawing/2014/main" id="{0BC674F4-49B7-7474-8098-1FB188824411}"/>
                      </a:ext>
                    </a:extLst>
                  </p:cNvPr>
                  <p:cNvGrpSpPr/>
                  <p:nvPr/>
                </p:nvGrpSpPr>
                <p:grpSpPr>
                  <a:xfrm>
                    <a:off x="3300133" y="4978775"/>
                    <a:ext cx="3420428" cy="1711723"/>
                    <a:chOff x="3141191" y="4969506"/>
                    <a:chExt cx="3420428" cy="1711723"/>
                  </a:xfrm>
                </p:grpSpPr>
                <p:grpSp>
                  <p:nvGrpSpPr>
                    <p:cNvPr id="128" name="グループ化 127">
                      <a:extLst>
                        <a:ext uri="{FF2B5EF4-FFF2-40B4-BE49-F238E27FC236}">
                          <a16:creationId xmlns:a16="http://schemas.microsoft.com/office/drawing/2014/main" id="{E8F2D397-B90E-4351-FD8C-DBF79C25054F}"/>
                        </a:ext>
                      </a:extLst>
                    </p:cNvPr>
                    <p:cNvGrpSpPr/>
                    <p:nvPr/>
                  </p:nvGrpSpPr>
                  <p:grpSpPr>
                    <a:xfrm>
                      <a:off x="3141191" y="5278726"/>
                      <a:ext cx="3420428" cy="1402503"/>
                      <a:chOff x="-14067" y="5301574"/>
                      <a:chExt cx="3420428" cy="1402503"/>
                    </a:xfrm>
                  </p:grpSpPr>
                  <p:grpSp>
                    <p:nvGrpSpPr>
                      <p:cNvPr id="122" name="グループ化 121">
                        <a:extLst>
                          <a:ext uri="{FF2B5EF4-FFF2-40B4-BE49-F238E27FC236}">
                            <a16:creationId xmlns:a16="http://schemas.microsoft.com/office/drawing/2014/main" id="{1FE52014-E01D-BB0C-7E5B-67818D827F0A}"/>
                          </a:ext>
                        </a:extLst>
                      </p:cNvPr>
                      <p:cNvGrpSpPr/>
                      <p:nvPr/>
                    </p:nvGrpSpPr>
                    <p:grpSpPr>
                      <a:xfrm>
                        <a:off x="1359839" y="5301574"/>
                        <a:ext cx="2037919" cy="882050"/>
                        <a:chOff x="1420585" y="5257851"/>
                        <a:chExt cx="2037919" cy="882050"/>
                      </a:xfrm>
                    </p:grpSpPr>
                    <p:sp>
                      <p:nvSpPr>
                        <p:cNvPr id="118" name="テキスト ボックス 117">
                          <a:extLst>
                            <a:ext uri="{FF2B5EF4-FFF2-40B4-BE49-F238E27FC236}">
                              <a16:creationId xmlns:a16="http://schemas.microsoft.com/office/drawing/2014/main" id="{9289C1F3-C954-1CBD-8D7E-CD964EF15A38}"/>
                            </a:ext>
                          </a:extLst>
                        </p:cNvPr>
                        <p:cNvSpPr txBox="1"/>
                        <p:nvPr/>
                      </p:nvSpPr>
                      <p:spPr>
                        <a:xfrm>
                          <a:off x="1420585" y="5364503"/>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固定負債</a:t>
                          </a:r>
                          <a:endParaRPr kumimoji="1" lang="ja-JP" altLang="en-US" sz="1600" b="1"/>
                        </a:p>
                      </p:txBody>
                    </p:sp>
                    <p:sp>
                      <p:nvSpPr>
                        <p:cNvPr id="120" name="正方形/長方形 119">
                          <a:extLst>
                            <a:ext uri="{FF2B5EF4-FFF2-40B4-BE49-F238E27FC236}">
                              <a16:creationId xmlns:a16="http://schemas.microsoft.com/office/drawing/2014/main" id="{30E89E8F-7135-868A-161C-3CC0D3BAB4FE}"/>
                            </a:ext>
                          </a:extLst>
                        </p:cNvPr>
                        <p:cNvSpPr/>
                        <p:nvPr/>
                      </p:nvSpPr>
                      <p:spPr>
                        <a:xfrm>
                          <a:off x="1783807" y="5257851"/>
                          <a:ext cx="1311475" cy="882050"/>
                        </a:xfrm>
                        <a:prstGeom prst="rect">
                          <a:avLst/>
                        </a:prstGeom>
                        <a:noFill/>
                        <a:ln w="38100">
                          <a:solidFill>
                            <a:srgbClr val="F87E78">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7" name="グループ化 126">
                        <a:extLst>
                          <a:ext uri="{FF2B5EF4-FFF2-40B4-BE49-F238E27FC236}">
                            <a16:creationId xmlns:a16="http://schemas.microsoft.com/office/drawing/2014/main" id="{ABE393E5-6370-D246-AF9D-A67002D0E15D}"/>
                          </a:ext>
                        </a:extLst>
                      </p:cNvPr>
                      <p:cNvGrpSpPr/>
                      <p:nvPr/>
                    </p:nvGrpSpPr>
                    <p:grpSpPr>
                      <a:xfrm>
                        <a:off x="-14067" y="5301574"/>
                        <a:ext cx="3420428" cy="1402503"/>
                        <a:chOff x="146735" y="5018118"/>
                        <a:chExt cx="3420428" cy="1402503"/>
                      </a:xfrm>
                    </p:grpSpPr>
                    <p:grpSp>
                      <p:nvGrpSpPr>
                        <p:cNvPr id="126" name="グループ化 125">
                          <a:extLst>
                            <a:ext uri="{FF2B5EF4-FFF2-40B4-BE49-F238E27FC236}">
                              <a16:creationId xmlns:a16="http://schemas.microsoft.com/office/drawing/2014/main" id="{9FE3B0B1-FCC0-7908-289F-FEBDD9CA5CFF}"/>
                            </a:ext>
                          </a:extLst>
                        </p:cNvPr>
                        <p:cNvGrpSpPr/>
                        <p:nvPr/>
                      </p:nvGrpSpPr>
                      <p:grpSpPr>
                        <a:xfrm>
                          <a:off x="146735" y="5018118"/>
                          <a:ext cx="2037919" cy="1402503"/>
                          <a:chOff x="2884809" y="5322194"/>
                          <a:chExt cx="2037919" cy="1402503"/>
                        </a:xfrm>
                      </p:grpSpPr>
                      <p:sp>
                        <p:nvSpPr>
                          <p:cNvPr id="117" name="テキスト ボックス 116">
                            <a:extLst>
                              <a:ext uri="{FF2B5EF4-FFF2-40B4-BE49-F238E27FC236}">
                                <a16:creationId xmlns:a16="http://schemas.microsoft.com/office/drawing/2014/main" id="{4AC8182D-4EBA-3FEA-71DE-3796B50B97F9}"/>
                              </a:ext>
                            </a:extLst>
                          </p:cNvPr>
                          <p:cNvSpPr txBox="1"/>
                          <p:nvPr/>
                        </p:nvSpPr>
                        <p:spPr>
                          <a:xfrm>
                            <a:off x="2884809" y="5644746"/>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固定資産</a:t>
                            </a:r>
                            <a:endParaRPr kumimoji="1" lang="ja-JP" altLang="en-US" sz="1600" b="1"/>
                          </a:p>
                        </p:txBody>
                      </p:sp>
                      <p:sp>
                        <p:nvSpPr>
                          <p:cNvPr id="108" name="正方形/長方形 107">
                            <a:extLst>
                              <a:ext uri="{FF2B5EF4-FFF2-40B4-BE49-F238E27FC236}">
                                <a16:creationId xmlns:a16="http://schemas.microsoft.com/office/drawing/2014/main" id="{D5537EAC-746D-1064-8131-2BE7A6FBCBCB}"/>
                              </a:ext>
                            </a:extLst>
                          </p:cNvPr>
                          <p:cNvSpPr/>
                          <p:nvPr/>
                        </p:nvSpPr>
                        <p:spPr>
                          <a:xfrm>
                            <a:off x="3262099" y="5322194"/>
                            <a:ext cx="1311475" cy="1402503"/>
                          </a:xfrm>
                          <a:prstGeom prst="rect">
                            <a:avLst/>
                          </a:prstGeom>
                          <a:noFill/>
                          <a:ln w="38100">
                            <a:solidFill>
                              <a:srgbClr val="00B0F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3" name="グループ化 122">
                          <a:extLst>
                            <a:ext uri="{FF2B5EF4-FFF2-40B4-BE49-F238E27FC236}">
                              <a16:creationId xmlns:a16="http://schemas.microsoft.com/office/drawing/2014/main" id="{BCAAEB36-F55C-A962-D6BF-E86208B0D79D}"/>
                            </a:ext>
                          </a:extLst>
                        </p:cNvPr>
                        <p:cNvGrpSpPr/>
                        <p:nvPr/>
                      </p:nvGrpSpPr>
                      <p:grpSpPr>
                        <a:xfrm>
                          <a:off x="1529244" y="5847314"/>
                          <a:ext cx="2037919" cy="568137"/>
                          <a:chOff x="1398220" y="6099388"/>
                          <a:chExt cx="2037919" cy="568137"/>
                        </a:xfrm>
                      </p:grpSpPr>
                      <p:sp>
                        <p:nvSpPr>
                          <p:cNvPr id="116" name="テキスト ボックス 115">
                            <a:extLst>
                              <a:ext uri="{FF2B5EF4-FFF2-40B4-BE49-F238E27FC236}">
                                <a16:creationId xmlns:a16="http://schemas.microsoft.com/office/drawing/2014/main" id="{C7619A5A-D49B-F259-E22D-A55CB4A2B93C}"/>
                              </a:ext>
                            </a:extLst>
                          </p:cNvPr>
                          <p:cNvSpPr txBox="1"/>
                          <p:nvPr/>
                        </p:nvSpPr>
                        <p:spPr>
                          <a:xfrm>
                            <a:off x="1398220" y="6099388"/>
                            <a:ext cx="2037919" cy="492443"/>
                          </a:xfrm>
                          <a:prstGeom prst="rect">
                            <a:avLst/>
                          </a:prstGeom>
                          <a:noFill/>
                        </p:spPr>
                        <p:txBody>
                          <a:bodyPr wrap="square" rtlCol="0">
                            <a:spAutoFit/>
                          </a:bodyPr>
                          <a:lstStyle/>
                          <a:p>
                            <a:pPr algn="ctr"/>
                            <a:endParaRPr kumimoji="1" lang="en-US" altLang="ja-JP" sz="1400" b="1"/>
                          </a:p>
                          <a:p>
                            <a:pPr algn="ctr"/>
                            <a:r>
                              <a:rPr kumimoji="1" lang="ja-JP" altLang="en-US" sz="1200" b="1"/>
                              <a:t>自己資本</a:t>
                            </a:r>
                            <a:endParaRPr kumimoji="1" lang="ja-JP" altLang="en-US" sz="1600" b="1"/>
                          </a:p>
                        </p:txBody>
                      </p:sp>
                      <p:sp>
                        <p:nvSpPr>
                          <p:cNvPr id="121" name="正方形/長方形 120">
                            <a:extLst>
                              <a:ext uri="{FF2B5EF4-FFF2-40B4-BE49-F238E27FC236}">
                                <a16:creationId xmlns:a16="http://schemas.microsoft.com/office/drawing/2014/main" id="{B31B28C5-E1A8-44FA-D97D-69A2B4FDB6A2}"/>
                              </a:ext>
                            </a:extLst>
                          </p:cNvPr>
                          <p:cNvSpPr/>
                          <p:nvPr/>
                        </p:nvSpPr>
                        <p:spPr>
                          <a:xfrm>
                            <a:off x="1757929" y="6205263"/>
                            <a:ext cx="1311475" cy="462262"/>
                          </a:xfrm>
                          <a:prstGeom prst="rect">
                            <a:avLst/>
                          </a:prstGeom>
                          <a:noFill/>
                          <a:ln w="38100">
                            <a:solidFill>
                              <a:srgbClr val="92D05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
                  <p:nvSpPr>
                    <p:cNvPr id="135" name="テキスト ボックス 134">
                      <a:extLst>
                        <a:ext uri="{FF2B5EF4-FFF2-40B4-BE49-F238E27FC236}">
                          <a16:creationId xmlns:a16="http://schemas.microsoft.com/office/drawing/2014/main" id="{9805C73F-E73C-CC50-CFD6-4F9202996266}"/>
                        </a:ext>
                      </a:extLst>
                    </p:cNvPr>
                    <p:cNvSpPr txBox="1"/>
                    <p:nvPr/>
                  </p:nvSpPr>
                  <p:spPr>
                    <a:xfrm>
                      <a:off x="3411210" y="4969506"/>
                      <a:ext cx="2890945" cy="276999"/>
                    </a:xfrm>
                    <a:prstGeom prst="rect">
                      <a:avLst/>
                    </a:prstGeom>
                    <a:noFill/>
                  </p:spPr>
                  <p:txBody>
                    <a:bodyPr wrap="square" rtlCol="0">
                      <a:spAutoFit/>
                    </a:bodyPr>
                    <a:lstStyle/>
                    <a:p>
                      <a:pPr algn="ctr"/>
                      <a:r>
                        <a:rPr kumimoji="1" lang="en-US" altLang="ja-JP" sz="1200" b="1"/>
                        <a:t>【</a:t>
                      </a:r>
                      <a:r>
                        <a:rPr kumimoji="1" lang="ja-JP" altLang="en-US" sz="1200" b="1"/>
                        <a:t>固定長期適合率の留意点</a:t>
                      </a:r>
                      <a:r>
                        <a:rPr kumimoji="1" lang="en-US" altLang="ja-JP" sz="1200" b="1"/>
                        <a:t>】</a:t>
                      </a:r>
                      <a:endParaRPr kumimoji="1" lang="ja-JP" altLang="en-US" sz="1200" b="1"/>
                    </a:p>
                  </p:txBody>
                </p:sp>
              </p:grpSp>
              <p:grpSp>
                <p:nvGrpSpPr>
                  <p:cNvPr id="3" name="グループ化 2">
                    <a:extLst>
                      <a:ext uri="{FF2B5EF4-FFF2-40B4-BE49-F238E27FC236}">
                        <a16:creationId xmlns:a16="http://schemas.microsoft.com/office/drawing/2014/main" id="{9A4180F1-A078-441A-2C76-8BACD1378F50}"/>
                      </a:ext>
                    </a:extLst>
                  </p:cNvPr>
                  <p:cNvGrpSpPr/>
                  <p:nvPr/>
                </p:nvGrpSpPr>
                <p:grpSpPr>
                  <a:xfrm>
                    <a:off x="6393681" y="6017406"/>
                    <a:ext cx="2174898" cy="482331"/>
                    <a:chOff x="6393681" y="6017406"/>
                    <a:chExt cx="2174898" cy="482331"/>
                  </a:xfrm>
                </p:grpSpPr>
                <p:sp>
                  <p:nvSpPr>
                    <p:cNvPr id="142" name="矢印: 右 141">
                      <a:extLst>
                        <a:ext uri="{FF2B5EF4-FFF2-40B4-BE49-F238E27FC236}">
                          <a16:creationId xmlns:a16="http://schemas.microsoft.com/office/drawing/2014/main" id="{5EE9CA52-5053-D820-9D84-BB65D3EA70EA}"/>
                        </a:ext>
                      </a:extLst>
                    </p:cNvPr>
                    <p:cNvSpPr/>
                    <p:nvPr/>
                  </p:nvSpPr>
                  <p:spPr>
                    <a:xfrm rot="10800000">
                      <a:off x="6393681" y="6166497"/>
                      <a:ext cx="384381" cy="333240"/>
                    </a:xfrm>
                    <a:prstGeom prst="rightArrow">
                      <a:avLst/>
                    </a:prstGeom>
                    <a:noFill/>
                    <a:ln w="38100">
                      <a:solidFill>
                        <a:srgbClr val="92D050">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0" name="グループ化 149">
                      <a:extLst>
                        <a:ext uri="{FF2B5EF4-FFF2-40B4-BE49-F238E27FC236}">
                          <a16:creationId xmlns:a16="http://schemas.microsoft.com/office/drawing/2014/main" id="{8D314D37-D7A1-1709-2A8A-A9089FF297BA}"/>
                        </a:ext>
                      </a:extLst>
                    </p:cNvPr>
                    <p:cNvGrpSpPr/>
                    <p:nvPr/>
                  </p:nvGrpSpPr>
                  <p:grpSpPr>
                    <a:xfrm>
                      <a:off x="6584147" y="6017406"/>
                      <a:ext cx="1984432" cy="276999"/>
                      <a:chOff x="6541921" y="6130328"/>
                      <a:chExt cx="1984432" cy="276999"/>
                    </a:xfrm>
                  </p:grpSpPr>
                  <p:sp>
                    <p:nvSpPr>
                      <p:cNvPr id="147" name="テキスト ボックス 146">
                        <a:extLst>
                          <a:ext uri="{FF2B5EF4-FFF2-40B4-BE49-F238E27FC236}">
                            <a16:creationId xmlns:a16="http://schemas.microsoft.com/office/drawing/2014/main" id="{5222819C-0E8B-1FA8-EC00-D8D325FF2D21}"/>
                          </a:ext>
                        </a:extLst>
                      </p:cNvPr>
                      <p:cNvSpPr txBox="1"/>
                      <p:nvPr/>
                    </p:nvSpPr>
                    <p:spPr>
                      <a:xfrm>
                        <a:off x="6541921" y="6130328"/>
                        <a:ext cx="1984432" cy="276999"/>
                      </a:xfrm>
                      <a:prstGeom prst="rect">
                        <a:avLst/>
                      </a:prstGeom>
                      <a:noFill/>
                    </p:spPr>
                    <p:txBody>
                      <a:bodyPr wrap="square" rtlCol="0">
                        <a:spAutoFit/>
                      </a:bodyPr>
                      <a:lstStyle/>
                      <a:p>
                        <a:pPr algn="ctr"/>
                        <a:r>
                          <a:rPr kumimoji="1" lang="ja-JP" altLang="en-US" sz="1200" b="1"/>
                          <a:t>自己資本への着眼</a:t>
                        </a:r>
                      </a:p>
                    </p:txBody>
                  </p:sp>
                  <p:cxnSp>
                    <p:nvCxnSpPr>
                      <p:cNvPr id="145" name="直線コネクタ 144">
                        <a:extLst>
                          <a:ext uri="{FF2B5EF4-FFF2-40B4-BE49-F238E27FC236}">
                            <a16:creationId xmlns:a16="http://schemas.microsoft.com/office/drawing/2014/main" id="{E94056D0-3C99-C9E4-D721-6C24A6DB7763}"/>
                          </a:ext>
                        </a:extLst>
                      </p:cNvPr>
                      <p:cNvCxnSpPr>
                        <a:cxnSpLocks/>
                      </p:cNvCxnSpPr>
                      <p:nvPr/>
                    </p:nvCxnSpPr>
                    <p:spPr>
                      <a:xfrm>
                        <a:off x="6841117" y="6374800"/>
                        <a:ext cx="1522454" cy="3894"/>
                      </a:xfrm>
                      <a:prstGeom prst="line">
                        <a:avLst/>
                      </a:prstGeom>
                      <a:ln w="38100">
                        <a:solidFill>
                          <a:srgbClr val="92D050">
                            <a:alpha val="55000"/>
                          </a:srgbClr>
                        </a:solidFill>
                      </a:ln>
                    </p:spPr>
                    <p:style>
                      <a:lnRef idx="1">
                        <a:schemeClr val="accent1"/>
                      </a:lnRef>
                      <a:fillRef idx="0">
                        <a:schemeClr val="accent1"/>
                      </a:fillRef>
                      <a:effectRef idx="0">
                        <a:schemeClr val="accent1"/>
                      </a:effectRef>
                      <a:fontRef idx="minor">
                        <a:schemeClr val="tx1"/>
                      </a:fontRef>
                    </p:style>
                  </p:cxnSp>
                </p:grpSp>
              </p:grpSp>
              <p:grpSp>
                <p:nvGrpSpPr>
                  <p:cNvPr id="2" name="グループ化 1">
                    <a:extLst>
                      <a:ext uri="{FF2B5EF4-FFF2-40B4-BE49-F238E27FC236}">
                        <a16:creationId xmlns:a16="http://schemas.microsoft.com/office/drawing/2014/main" id="{772A2EB5-99E9-978C-E236-8C41D052B622}"/>
                      </a:ext>
                    </a:extLst>
                  </p:cNvPr>
                  <p:cNvGrpSpPr/>
                  <p:nvPr/>
                </p:nvGrpSpPr>
                <p:grpSpPr>
                  <a:xfrm>
                    <a:off x="6391956" y="5216848"/>
                    <a:ext cx="2176623" cy="440927"/>
                    <a:chOff x="6391956" y="5216848"/>
                    <a:chExt cx="2176623" cy="440927"/>
                  </a:xfrm>
                </p:grpSpPr>
                <p:sp>
                  <p:nvSpPr>
                    <p:cNvPr id="141" name="矢印: 右 140">
                      <a:extLst>
                        <a:ext uri="{FF2B5EF4-FFF2-40B4-BE49-F238E27FC236}">
                          <a16:creationId xmlns:a16="http://schemas.microsoft.com/office/drawing/2014/main" id="{01A2505C-6D42-E4A7-1DC0-EA65C95A8E22}"/>
                        </a:ext>
                      </a:extLst>
                    </p:cNvPr>
                    <p:cNvSpPr/>
                    <p:nvPr/>
                  </p:nvSpPr>
                  <p:spPr>
                    <a:xfrm rot="10800000">
                      <a:off x="6391956" y="5324535"/>
                      <a:ext cx="384381" cy="333240"/>
                    </a:xfrm>
                    <a:prstGeom prst="rightArrow">
                      <a:avLst/>
                    </a:prstGeom>
                    <a:noFill/>
                    <a:ln w="38100">
                      <a:solidFill>
                        <a:srgbClr val="F87E78">
                          <a:alpha val="55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9" name="グループ化 148">
                      <a:extLst>
                        <a:ext uri="{FF2B5EF4-FFF2-40B4-BE49-F238E27FC236}">
                          <a16:creationId xmlns:a16="http://schemas.microsoft.com/office/drawing/2014/main" id="{C0C88B1E-A456-6AF1-0250-3DEF265D0BD5}"/>
                        </a:ext>
                      </a:extLst>
                    </p:cNvPr>
                    <p:cNvGrpSpPr/>
                    <p:nvPr/>
                  </p:nvGrpSpPr>
                  <p:grpSpPr>
                    <a:xfrm>
                      <a:off x="6584147" y="5216848"/>
                      <a:ext cx="1984432" cy="276999"/>
                      <a:chOff x="6569518" y="5510113"/>
                      <a:chExt cx="1984432" cy="276999"/>
                    </a:xfrm>
                  </p:grpSpPr>
                  <p:cxnSp>
                    <p:nvCxnSpPr>
                      <p:cNvPr id="144" name="直線コネクタ 143">
                        <a:extLst>
                          <a:ext uri="{FF2B5EF4-FFF2-40B4-BE49-F238E27FC236}">
                            <a16:creationId xmlns:a16="http://schemas.microsoft.com/office/drawing/2014/main" id="{E2C0F87F-2C90-5B72-A9ED-9CBA19D9F9A1}"/>
                          </a:ext>
                        </a:extLst>
                      </p:cNvPr>
                      <p:cNvCxnSpPr>
                        <a:cxnSpLocks/>
                      </p:cNvCxnSpPr>
                      <p:nvPr/>
                    </p:nvCxnSpPr>
                    <p:spPr>
                      <a:xfrm>
                        <a:off x="6838353" y="5756016"/>
                        <a:ext cx="1522454" cy="3894"/>
                      </a:xfrm>
                      <a:prstGeom prst="line">
                        <a:avLst/>
                      </a:prstGeom>
                      <a:ln w="38100">
                        <a:solidFill>
                          <a:srgbClr val="F87E78">
                            <a:alpha val="55000"/>
                          </a:srgbClr>
                        </a:solidFill>
                      </a:ln>
                    </p:spPr>
                    <p:style>
                      <a:lnRef idx="1">
                        <a:schemeClr val="accent1"/>
                      </a:lnRef>
                      <a:fillRef idx="0">
                        <a:schemeClr val="accent1"/>
                      </a:fillRef>
                      <a:effectRef idx="0">
                        <a:schemeClr val="accent1"/>
                      </a:effectRef>
                      <a:fontRef idx="minor">
                        <a:schemeClr val="tx1"/>
                      </a:fontRef>
                    </p:style>
                  </p:cxnSp>
                  <p:sp>
                    <p:nvSpPr>
                      <p:cNvPr id="146" name="テキスト ボックス 145">
                        <a:extLst>
                          <a:ext uri="{FF2B5EF4-FFF2-40B4-BE49-F238E27FC236}">
                            <a16:creationId xmlns:a16="http://schemas.microsoft.com/office/drawing/2014/main" id="{EFCBAAA7-430B-0D71-7CA7-89AC71A23EB1}"/>
                          </a:ext>
                        </a:extLst>
                      </p:cNvPr>
                      <p:cNvSpPr txBox="1"/>
                      <p:nvPr/>
                    </p:nvSpPr>
                    <p:spPr>
                      <a:xfrm>
                        <a:off x="6569518" y="5510113"/>
                        <a:ext cx="1984432" cy="276999"/>
                      </a:xfrm>
                      <a:prstGeom prst="rect">
                        <a:avLst/>
                      </a:prstGeom>
                      <a:noFill/>
                    </p:spPr>
                    <p:txBody>
                      <a:bodyPr wrap="square" rtlCol="0">
                        <a:spAutoFit/>
                      </a:bodyPr>
                      <a:lstStyle/>
                      <a:p>
                        <a:pPr algn="ctr"/>
                        <a:r>
                          <a:rPr kumimoji="1" lang="ja-JP" altLang="en-US" sz="1200" b="1"/>
                          <a:t>固定負債への着眼</a:t>
                        </a:r>
                      </a:p>
                    </p:txBody>
                  </p:sp>
                </p:grpSp>
              </p:grpSp>
            </p:grpSp>
          </p:grpSp>
        </p:grpSp>
      </p:grpSp>
      <p:grpSp>
        <p:nvGrpSpPr>
          <p:cNvPr id="38" name="グループ化 37">
            <a:extLst>
              <a:ext uri="{FF2B5EF4-FFF2-40B4-BE49-F238E27FC236}">
                <a16:creationId xmlns:a16="http://schemas.microsoft.com/office/drawing/2014/main" id="{3D141263-B5CA-06CC-6B63-BC81639C3C36}"/>
              </a:ext>
            </a:extLst>
          </p:cNvPr>
          <p:cNvGrpSpPr/>
          <p:nvPr/>
        </p:nvGrpSpPr>
        <p:grpSpPr>
          <a:xfrm>
            <a:off x="284412" y="5127771"/>
            <a:ext cx="2071807" cy="1531650"/>
            <a:chOff x="7552489" y="5166107"/>
            <a:chExt cx="2071807" cy="1531650"/>
          </a:xfrm>
        </p:grpSpPr>
        <p:grpSp>
          <p:nvGrpSpPr>
            <p:cNvPr id="28" name="グループ化 27">
              <a:extLst>
                <a:ext uri="{FF2B5EF4-FFF2-40B4-BE49-F238E27FC236}">
                  <a16:creationId xmlns:a16="http://schemas.microsoft.com/office/drawing/2014/main" id="{A4503680-1EB3-C5EF-5558-A47DA5EFBB93}"/>
                </a:ext>
              </a:extLst>
            </p:cNvPr>
            <p:cNvGrpSpPr/>
            <p:nvPr/>
          </p:nvGrpSpPr>
          <p:grpSpPr>
            <a:xfrm>
              <a:off x="7552489" y="5166107"/>
              <a:ext cx="2071807" cy="1531650"/>
              <a:chOff x="7552489" y="5166107"/>
              <a:chExt cx="2071807" cy="1531650"/>
            </a:xfrm>
          </p:grpSpPr>
          <p:sp>
            <p:nvSpPr>
              <p:cNvPr id="24" name="四角形: 角を丸くする 23">
                <a:extLst>
                  <a:ext uri="{FF2B5EF4-FFF2-40B4-BE49-F238E27FC236}">
                    <a16:creationId xmlns:a16="http://schemas.microsoft.com/office/drawing/2014/main" id="{E84D0A6F-DC1F-2A4F-504B-DD4CA127E45C}"/>
                  </a:ext>
                </a:extLst>
              </p:cNvPr>
              <p:cNvSpPr/>
              <p:nvPr/>
            </p:nvSpPr>
            <p:spPr>
              <a:xfrm>
                <a:off x="7579226" y="5166107"/>
                <a:ext cx="2022998" cy="1531650"/>
              </a:xfrm>
              <a:prstGeom prst="roundRect">
                <a:avLst>
                  <a:gd name="adj" fmla="val 5403"/>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818BD4AD-9559-8600-A4ED-34DE65E076D9}"/>
                  </a:ext>
                </a:extLst>
              </p:cNvPr>
              <p:cNvSpPr txBox="1"/>
              <p:nvPr/>
            </p:nvSpPr>
            <p:spPr>
              <a:xfrm>
                <a:off x="7552489" y="5246662"/>
                <a:ext cx="2071807" cy="369332"/>
              </a:xfrm>
              <a:prstGeom prst="rect">
                <a:avLst/>
              </a:prstGeom>
              <a:noFill/>
            </p:spPr>
            <p:txBody>
              <a:bodyPr wrap="square" rtlCol="0">
                <a:spAutoFit/>
              </a:bodyPr>
              <a:lstStyle/>
              <a:p>
                <a:pPr algn="ctr"/>
                <a:r>
                  <a:rPr kumimoji="1" lang="ja-JP" altLang="en-US" b="1"/>
                  <a:t>比率分析の留意点</a:t>
                </a:r>
              </a:p>
            </p:txBody>
          </p:sp>
          <p:sp>
            <p:nvSpPr>
              <p:cNvPr id="27" name="テキスト ボックス 26">
                <a:extLst>
                  <a:ext uri="{FF2B5EF4-FFF2-40B4-BE49-F238E27FC236}">
                    <a16:creationId xmlns:a16="http://schemas.microsoft.com/office/drawing/2014/main" id="{66C8533E-9FED-4A5D-F5B4-810347A899CC}"/>
                  </a:ext>
                </a:extLst>
              </p:cNvPr>
              <p:cNvSpPr txBox="1"/>
              <p:nvPr/>
            </p:nvSpPr>
            <p:spPr>
              <a:xfrm>
                <a:off x="7560602" y="5685720"/>
                <a:ext cx="2063162" cy="861774"/>
              </a:xfrm>
              <a:prstGeom prst="rect">
                <a:avLst/>
              </a:prstGeom>
              <a:noFill/>
            </p:spPr>
            <p:txBody>
              <a:bodyPr wrap="square" rtlCol="0">
                <a:spAutoFit/>
              </a:bodyPr>
              <a:lstStyle/>
              <a:p>
                <a:r>
                  <a:rPr kumimoji="1" lang="ja-JP" altLang="en-US" sz="1000"/>
                  <a:t>比率分析は規模や額の大小を問わず一定の傾向分析ができるという長所がありますが、個々の要素の内訳やバランスには十分留意することをお勧めします。</a:t>
                </a:r>
              </a:p>
            </p:txBody>
          </p:sp>
        </p:grpSp>
        <p:cxnSp>
          <p:nvCxnSpPr>
            <p:cNvPr id="32" name="直線コネクタ 31">
              <a:extLst>
                <a:ext uri="{FF2B5EF4-FFF2-40B4-BE49-F238E27FC236}">
                  <a16:creationId xmlns:a16="http://schemas.microsoft.com/office/drawing/2014/main" id="{51FD0F82-1BA0-7104-139B-A653DDF253DB}"/>
                </a:ext>
              </a:extLst>
            </p:cNvPr>
            <p:cNvCxnSpPr>
              <a:cxnSpLocks/>
            </p:cNvCxnSpPr>
            <p:nvPr/>
          </p:nvCxnSpPr>
          <p:spPr>
            <a:xfrm>
              <a:off x="7637141" y="5607368"/>
              <a:ext cx="1849259" cy="2814"/>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16" name="テキスト ボックス 15">
            <a:extLst>
              <a:ext uri="{FF2B5EF4-FFF2-40B4-BE49-F238E27FC236}">
                <a16:creationId xmlns:a16="http://schemas.microsoft.com/office/drawing/2014/main" id="{BF1FDC43-8467-8C4F-C492-FCA6C1A20B09}"/>
              </a:ext>
            </a:extLst>
          </p:cNvPr>
          <p:cNvSpPr txBox="1"/>
          <p:nvPr/>
        </p:nvSpPr>
        <p:spPr>
          <a:xfrm>
            <a:off x="200298" y="527715"/>
            <a:ext cx="8804366" cy="415498"/>
          </a:xfrm>
          <a:prstGeom prst="rect">
            <a:avLst/>
          </a:prstGeom>
          <a:noFill/>
        </p:spPr>
        <p:txBody>
          <a:bodyPr wrap="square" rtlCol="0">
            <a:spAutoFit/>
          </a:bodyPr>
          <a:lstStyle/>
          <a:p>
            <a:r>
              <a:rPr kumimoji="1" lang="ja-JP" altLang="en-US" sz="1000"/>
              <a:t>宿泊業は立地や業態により大きく事業性が異なるという特徴があります。また訪問後に得られる情報（客数や稼働率、設備の実態等）を基にした分析が必要な業種です。定量面で必要な準備はできるだけ立地や業態に左右されないポイントを抑えることをお勧めします。</a:t>
            </a:r>
            <a:endParaRPr kumimoji="1" lang="en-US" altLang="ja-JP" sz="1000"/>
          </a:p>
        </p:txBody>
      </p:sp>
      <p:sp>
        <p:nvSpPr>
          <p:cNvPr id="78" name="スライド番号プレースホルダー 1">
            <a:extLst>
              <a:ext uri="{FF2B5EF4-FFF2-40B4-BE49-F238E27FC236}">
                <a16:creationId xmlns:a16="http://schemas.microsoft.com/office/drawing/2014/main" id="{205457C2-AACB-400C-A04F-52E5882A4A65}"/>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14</a:t>
            </a:r>
          </a:p>
        </p:txBody>
      </p:sp>
      <p:sp>
        <p:nvSpPr>
          <p:cNvPr id="79" name="テキスト ボックス 78">
            <a:extLst>
              <a:ext uri="{FF2B5EF4-FFF2-40B4-BE49-F238E27FC236}">
                <a16:creationId xmlns:a16="http://schemas.microsoft.com/office/drawing/2014/main" id="{FDD83D78-2EB0-424C-8320-BA7332FAA1B4}"/>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80" name="テキスト ボックス 79">
            <a:extLst>
              <a:ext uri="{FF2B5EF4-FFF2-40B4-BE49-F238E27FC236}">
                <a16:creationId xmlns:a16="http://schemas.microsoft.com/office/drawing/2014/main" id="{AAD2E42C-5039-4548-8F69-78101998460C}"/>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grpSp>
        <p:nvGrpSpPr>
          <p:cNvPr id="81" name="グループ化 80">
            <a:extLst>
              <a:ext uri="{FF2B5EF4-FFF2-40B4-BE49-F238E27FC236}">
                <a16:creationId xmlns:a16="http://schemas.microsoft.com/office/drawing/2014/main" id="{B9CB47E0-7F0C-4157-8473-89C84FE8D88D}"/>
              </a:ext>
            </a:extLst>
          </p:cNvPr>
          <p:cNvGrpSpPr/>
          <p:nvPr/>
        </p:nvGrpSpPr>
        <p:grpSpPr>
          <a:xfrm>
            <a:off x="295274" y="1192399"/>
            <a:ext cx="1162051" cy="885825"/>
            <a:chOff x="295274" y="1523999"/>
            <a:chExt cx="1162051" cy="885825"/>
          </a:xfrm>
        </p:grpSpPr>
        <p:sp>
          <p:nvSpPr>
            <p:cNvPr id="82" name="楕円 81">
              <a:extLst>
                <a:ext uri="{FF2B5EF4-FFF2-40B4-BE49-F238E27FC236}">
                  <a16:creationId xmlns:a16="http://schemas.microsoft.com/office/drawing/2014/main" id="{D3FC112D-515D-4A28-8762-7C4B80F68B15}"/>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D90D6D1E-1BCB-44E8-950F-617E552AA2F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4" name="正方形/長方形 83">
            <a:extLst>
              <a:ext uri="{FF2B5EF4-FFF2-40B4-BE49-F238E27FC236}">
                <a16:creationId xmlns:a16="http://schemas.microsoft.com/office/drawing/2014/main" id="{217D02A7-6528-4C42-A814-DD809A1C2934}"/>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固定長期適合率</a:t>
            </a:r>
            <a:endParaRPr kumimoji="1" lang="en-US" altLang="ja-JP" sz="1400" b="1">
              <a:solidFill>
                <a:schemeClr val="tx1"/>
              </a:solidFill>
            </a:endParaRPr>
          </a:p>
        </p:txBody>
      </p:sp>
    </p:spTree>
    <p:extLst>
      <p:ext uri="{BB962C8B-B14F-4D97-AF65-F5344CB8AC3E}">
        <p14:creationId xmlns:p14="http://schemas.microsoft.com/office/powerpoint/2010/main" val="1750854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テキスト ボックス 62">
            <a:extLst>
              <a:ext uri="{FF2B5EF4-FFF2-40B4-BE49-F238E27FC236}">
                <a16:creationId xmlns:a16="http://schemas.microsoft.com/office/drawing/2014/main" id="{F8CB2BB2-27D0-A0F7-E6D6-5A1B77214D09}"/>
              </a:ext>
            </a:extLst>
          </p:cNvPr>
          <p:cNvSpPr txBox="1"/>
          <p:nvPr/>
        </p:nvSpPr>
        <p:spPr>
          <a:xfrm>
            <a:off x="6190953" y="2290297"/>
            <a:ext cx="3227685" cy="861774"/>
          </a:xfrm>
          <a:prstGeom prst="rect">
            <a:avLst/>
          </a:prstGeom>
          <a:noFill/>
        </p:spPr>
        <p:txBody>
          <a:bodyPr wrap="square" rtlCol="0">
            <a:spAutoFit/>
          </a:bodyPr>
          <a:lstStyle/>
          <a:p>
            <a:r>
              <a:rPr kumimoji="1" lang="ja-JP" altLang="en-US" sz="1000" spc="-100">
                <a:latin typeface="+mn-ea"/>
              </a:rPr>
              <a:t>企業支援が必要な場面では“返済能力に合わせた改善計画の策定“を基軸にする場合があります。償却前営業利益のほとんどを利払いと既往借入金の返済原資に見込んでしまうと事業継続に必要な設備支出を確保できないことがあるので注意が必要です。</a:t>
            </a:r>
            <a:endParaRPr kumimoji="1" lang="en-US" altLang="ja-JP" sz="1000" spc="-100">
              <a:latin typeface="+mn-ea"/>
            </a:endParaRPr>
          </a:p>
        </p:txBody>
      </p:sp>
      <p:cxnSp>
        <p:nvCxnSpPr>
          <p:cNvPr id="34" name="直線コネクタ 33">
            <a:extLst>
              <a:ext uri="{FF2B5EF4-FFF2-40B4-BE49-F238E27FC236}">
                <a16:creationId xmlns:a16="http://schemas.microsoft.com/office/drawing/2014/main" id="{45CF6B82-BFC1-4CE4-96E7-B63B034B2B2D}"/>
              </a:ext>
            </a:extLst>
          </p:cNvPr>
          <p:cNvCxnSpPr/>
          <p:nvPr/>
        </p:nvCxnSpPr>
        <p:spPr>
          <a:xfrm>
            <a:off x="157163" y="395983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59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BE3186E6-BD15-36B7-A71C-BF8F7B363E95}"/>
              </a:ext>
            </a:extLst>
          </p:cNvPr>
          <p:cNvSpPr txBox="1"/>
          <p:nvPr/>
        </p:nvSpPr>
        <p:spPr>
          <a:xfrm>
            <a:off x="3353404" y="1257480"/>
            <a:ext cx="6294337" cy="707886"/>
          </a:xfrm>
          <a:prstGeom prst="rect">
            <a:avLst/>
          </a:prstGeom>
          <a:noFill/>
        </p:spPr>
        <p:txBody>
          <a:bodyPr wrap="square" rtlCol="0">
            <a:spAutoFit/>
          </a:bodyPr>
          <a:lstStyle/>
          <a:p>
            <a:r>
              <a:rPr kumimoji="1" lang="ja-JP" altLang="en-US" sz="1000">
                <a:latin typeface="+mn-ea"/>
              </a:rPr>
              <a:t>□  景気の波に最も影響を受けやすい業種の１つといえる</a:t>
            </a:r>
            <a:endParaRPr kumimoji="1" lang="en-US" altLang="ja-JP" sz="1000">
              <a:latin typeface="+mn-ea"/>
            </a:endParaRPr>
          </a:p>
          <a:p>
            <a:r>
              <a:rPr kumimoji="1" lang="ja-JP" altLang="en-US" sz="1000">
                <a:latin typeface="+mn-ea"/>
              </a:rPr>
              <a:t>□  業況に関わらず事業継続に必須な高額設備更新が発生しやすい（例：エレベーター等）</a:t>
            </a:r>
            <a:endParaRPr kumimoji="1" lang="en-US" altLang="ja-JP" sz="1000">
              <a:latin typeface="+mn-ea"/>
            </a:endParaRPr>
          </a:p>
          <a:p>
            <a:r>
              <a:rPr kumimoji="1" lang="ja-JP" altLang="en-US" sz="1000">
                <a:latin typeface="+mn-ea"/>
              </a:rPr>
              <a:t>□  当期純利益レベルの黒字継続が理想的ではあるが上記理由により困難な場合もある</a:t>
            </a:r>
            <a:endParaRPr kumimoji="1" lang="en-US" altLang="ja-JP" sz="1000">
              <a:latin typeface="+mn-ea"/>
            </a:endParaRPr>
          </a:p>
          <a:p>
            <a:r>
              <a:rPr kumimoji="1" lang="ja-JP" altLang="en-US" sz="1000">
                <a:latin typeface="+mn-ea"/>
              </a:rPr>
              <a:t>□  現実的に償却前営業利益（≒経常収支）の黒字達成や保持が支援の目安になることも多い</a:t>
            </a:r>
            <a:endParaRPr kumimoji="1" lang="en-US" altLang="ja-JP" sz="1000">
              <a:latin typeface="+mn-ea"/>
            </a:endParaRPr>
          </a:p>
        </p:txBody>
      </p:sp>
      <p:sp>
        <p:nvSpPr>
          <p:cNvPr id="123" name="テキスト ボックス 122">
            <a:extLst>
              <a:ext uri="{FF2B5EF4-FFF2-40B4-BE49-F238E27FC236}">
                <a16:creationId xmlns:a16="http://schemas.microsoft.com/office/drawing/2014/main" id="{C46821B7-EB95-F4C2-A563-D979808CCFEF}"/>
              </a:ext>
            </a:extLst>
          </p:cNvPr>
          <p:cNvSpPr txBox="1"/>
          <p:nvPr/>
        </p:nvSpPr>
        <p:spPr>
          <a:xfrm>
            <a:off x="3353404" y="4195070"/>
            <a:ext cx="6292800" cy="707886"/>
          </a:xfrm>
          <a:prstGeom prst="rect">
            <a:avLst/>
          </a:prstGeom>
          <a:noFill/>
        </p:spPr>
        <p:txBody>
          <a:bodyPr wrap="square" rtlCol="0">
            <a:spAutoFit/>
          </a:bodyPr>
          <a:lstStyle/>
          <a:p>
            <a:r>
              <a:rPr kumimoji="1" lang="ja-JP" altLang="en-US" sz="1000">
                <a:latin typeface="+mn-ea"/>
              </a:rPr>
              <a:t>□  景気変動や天候などの外部環境で損益状況が大きく変化しやすい業種</a:t>
            </a:r>
            <a:endParaRPr kumimoji="1" lang="en-US" altLang="ja-JP" sz="1000">
              <a:latin typeface="+mn-ea"/>
            </a:endParaRPr>
          </a:p>
          <a:p>
            <a:r>
              <a:rPr kumimoji="1" lang="ja-JP" altLang="en-US" sz="1000">
                <a:latin typeface="+mn-ea"/>
              </a:rPr>
              <a:t>□  ２～３決算期の損益変動で拙速な対策を講じて、損益の更なる悪化を招くこともある</a:t>
            </a:r>
            <a:endParaRPr kumimoji="1" lang="en-US" altLang="ja-JP" sz="1000">
              <a:latin typeface="+mn-ea"/>
            </a:endParaRPr>
          </a:p>
          <a:p>
            <a:r>
              <a:rPr kumimoji="1" lang="ja-JP" altLang="en-US" sz="1000">
                <a:latin typeface="+mn-ea"/>
              </a:rPr>
              <a:t>　 （不慣れな異業種展開や、一時的な流行に乗じた過剰設備投資）</a:t>
            </a:r>
            <a:endParaRPr kumimoji="1" lang="en-US" altLang="ja-JP" sz="1000">
              <a:latin typeface="+mn-ea"/>
            </a:endParaRPr>
          </a:p>
          <a:p>
            <a:r>
              <a:rPr kumimoji="1" lang="ja-JP" altLang="en-US" sz="1000">
                <a:latin typeface="+mn-ea"/>
              </a:rPr>
              <a:t>□  中小規模の宿泊業の場合、業歴の長い企業が多いので長期的視座で利益構造を把握することも重要</a:t>
            </a:r>
            <a:endParaRPr kumimoji="1" lang="en-US" altLang="ja-JP" sz="1000">
              <a:latin typeface="+mn-ea"/>
            </a:endParaRPr>
          </a:p>
        </p:txBody>
      </p:sp>
      <p:sp>
        <p:nvSpPr>
          <p:cNvPr id="6" name="テキスト ボックス 5">
            <a:extLst>
              <a:ext uri="{FF2B5EF4-FFF2-40B4-BE49-F238E27FC236}">
                <a16:creationId xmlns:a16="http://schemas.microsoft.com/office/drawing/2014/main" id="{375CFDCB-47B9-B18B-42F2-E3703F7DA360}"/>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の目利き（決算資料編）　その２</a:t>
            </a:r>
          </a:p>
        </p:txBody>
      </p:sp>
      <p:grpSp>
        <p:nvGrpSpPr>
          <p:cNvPr id="37" name="グループ化 36">
            <a:extLst>
              <a:ext uri="{FF2B5EF4-FFF2-40B4-BE49-F238E27FC236}">
                <a16:creationId xmlns:a16="http://schemas.microsoft.com/office/drawing/2014/main" id="{A30D8CD9-82C8-AD74-8AC7-023449B14BBF}"/>
              </a:ext>
            </a:extLst>
          </p:cNvPr>
          <p:cNvGrpSpPr/>
          <p:nvPr/>
        </p:nvGrpSpPr>
        <p:grpSpPr>
          <a:xfrm>
            <a:off x="268701" y="2337818"/>
            <a:ext cx="2357268" cy="1468464"/>
            <a:chOff x="1471001" y="2321900"/>
            <a:chExt cx="2357268" cy="1468464"/>
          </a:xfrm>
        </p:grpSpPr>
        <p:grpSp>
          <p:nvGrpSpPr>
            <p:cNvPr id="11" name="グループ化 10">
              <a:extLst>
                <a:ext uri="{FF2B5EF4-FFF2-40B4-BE49-F238E27FC236}">
                  <a16:creationId xmlns:a16="http://schemas.microsoft.com/office/drawing/2014/main" id="{14E3AB13-CFA7-0EFE-FFB0-01D0C5D45830}"/>
                </a:ext>
              </a:extLst>
            </p:cNvPr>
            <p:cNvGrpSpPr/>
            <p:nvPr/>
          </p:nvGrpSpPr>
          <p:grpSpPr>
            <a:xfrm>
              <a:off x="2702099" y="2321900"/>
              <a:ext cx="1126170" cy="1468464"/>
              <a:chOff x="372115" y="2314687"/>
              <a:chExt cx="1126170" cy="1468464"/>
            </a:xfrm>
          </p:grpSpPr>
          <p:grpSp>
            <p:nvGrpSpPr>
              <p:cNvPr id="115" name="グループ化 114">
                <a:extLst>
                  <a:ext uri="{FF2B5EF4-FFF2-40B4-BE49-F238E27FC236}">
                    <a16:creationId xmlns:a16="http://schemas.microsoft.com/office/drawing/2014/main" id="{D35ECE51-5BC5-C966-7FE9-A482B6C7F853}"/>
                  </a:ext>
                </a:extLst>
              </p:cNvPr>
              <p:cNvGrpSpPr/>
              <p:nvPr/>
            </p:nvGrpSpPr>
            <p:grpSpPr>
              <a:xfrm>
                <a:off x="372115" y="2314687"/>
                <a:ext cx="1123551" cy="1468464"/>
                <a:chOff x="372115" y="2314687"/>
                <a:chExt cx="1123551" cy="1433022"/>
              </a:xfrm>
            </p:grpSpPr>
            <p:sp>
              <p:nvSpPr>
                <p:cNvPr id="19" name="正方形/長方形 18">
                  <a:extLst>
                    <a:ext uri="{FF2B5EF4-FFF2-40B4-BE49-F238E27FC236}">
                      <a16:creationId xmlns:a16="http://schemas.microsoft.com/office/drawing/2014/main" id="{E3DB5CAC-30AB-B44D-4D3D-5CA6A387F951}"/>
                    </a:ext>
                  </a:extLst>
                </p:cNvPr>
                <p:cNvSpPr/>
                <p:nvPr/>
              </p:nvSpPr>
              <p:spPr>
                <a:xfrm>
                  <a:off x="372115" y="2314687"/>
                  <a:ext cx="1123551" cy="1433022"/>
                </a:xfrm>
                <a:prstGeom prst="rect">
                  <a:avLst/>
                </a:prstGeom>
                <a:solidFill>
                  <a:srgbClr val="92D050">
                    <a:alpha val="10000"/>
                  </a:srgbClr>
                </a:solidFill>
                <a:ln w="38100">
                  <a:solidFill>
                    <a:srgbClr val="92D050">
                      <a:alpha val="96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7A697621-7346-9D4D-DB03-F4B9A9D3DBDE}"/>
                    </a:ext>
                  </a:extLst>
                </p:cNvPr>
                <p:cNvSpPr txBox="1"/>
                <p:nvPr/>
              </p:nvSpPr>
              <p:spPr>
                <a:xfrm>
                  <a:off x="481261" y="2878212"/>
                  <a:ext cx="904775" cy="461665"/>
                </a:xfrm>
                <a:prstGeom prst="rect">
                  <a:avLst/>
                </a:prstGeom>
                <a:noFill/>
              </p:spPr>
              <p:txBody>
                <a:bodyPr wrap="square" rtlCol="0">
                  <a:spAutoFit/>
                </a:bodyPr>
                <a:lstStyle/>
                <a:p>
                  <a:pPr algn="ctr"/>
                  <a:endParaRPr kumimoji="1" lang="en-US" altLang="ja-JP" sz="2400" b="1">
                    <a:latin typeface="HGS創英角ｺﾞｼｯｸUB" panose="020B0900000000000000" pitchFamily="50" charset="-128"/>
                    <a:ea typeface="HGS創英角ｺﾞｼｯｸUB" panose="020B0900000000000000" pitchFamily="50" charset="-128"/>
                  </a:endParaRPr>
                </a:p>
              </p:txBody>
            </p:sp>
          </p:grpSp>
          <p:sp>
            <p:nvSpPr>
              <p:cNvPr id="8" name="テキスト ボックス 7">
                <a:extLst>
                  <a:ext uri="{FF2B5EF4-FFF2-40B4-BE49-F238E27FC236}">
                    <a16:creationId xmlns:a16="http://schemas.microsoft.com/office/drawing/2014/main" id="{6CBD6458-DCD0-3867-56B1-B27BB207FBA4}"/>
                  </a:ext>
                </a:extLst>
              </p:cNvPr>
              <p:cNvSpPr txBox="1"/>
              <p:nvPr/>
            </p:nvSpPr>
            <p:spPr>
              <a:xfrm>
                <a:off x="374734" y="2755091"/>
                <a:ext cx="1123551" cy="584775"/>
              </a:xfrm>
              <a:prstGeom prst="rect">
                <a:avLst/>
              </a:prstGeom>
              <a:noFill/>
            </p:spPr>
            <p:txBody>
              <a:bodyPr wrap="square" rtlCol="0">
                <a:spAutoFit/>
              </a:bodyPr>
              <a:lstStyle/>
              <a:p>
                <a:pPr algn="ctr"/>
                <a:r>
                  <a:rPr kumimoji="1" lang="ja-JP" altLang="en-US" sz="1600" b="1"/>
                  <a:t>償却前</a:t>
                </a:r>
                <a:endParaRPr kumimoji="1" lang="en-US" altLang="ja-JP" sz="1600" b="1"/>
              </a:p>
              <a:p>
                <a:pPr algn="ctr"/>
                <a:r>
                  <a:rPr kumimoji="1" lang="ja-JP" altLang="en-US" sz="1600" b="1"/>
                  <a:t>営業利益</a:t>
                </a:r>
              </a:p>
            </p:txBody>
          </p:sp>
        </p:grpSp>
        <p:grpSp>
          <p:nvGrpSpPr>
            <p:cNvPr id="33" name="グループ化 32">
              <a:extLst>
                <a:ext uri="{FF2B5EF4-FFF2-40B4-BE49-F238E27FC236}">
                  <a16:creationId xmlns:a16="http://schemas.microsoft.com/office/drawing/2014/main" id="{C2A495AE-C554-143B-00BC-96B96EACA12E}"/>
                </a:ext>
              </a:extLst>
            </p:cNvPr>
            <p:cNvGrpSpPr/>
            <p:nvPr/>
          </p:nvGrpSpPr>
          <p:grpSpPr>
            <a:xfrm>
              <a:off x="1471001" y="2321900"/>
              <a:ext cx="1231098" cy="1468464"/>
              <a:chOff x="1471001" y="2321900"/>
              <a:chExt cx="1231098" cy="1468464"/>
            </a:xfrm>
          </p:grpSpPr>
          <p:sp>
            <p:nvSpPr>
              <p:cNvPr id="24" name="正方形/長方形 23">
                <a:extLst>
                  <a:ext uri="{FF2B5EF4-FFF2-40B4-BE49-F238E27FC236}">
                    <a16:creationId xmlns:a16="http://schemas.microsoft.com/office/drawing/2014/main" id="{87D60903-ABE4-599B-63AB-975931B78FEA}"/>
                  </a:ext>
                </a:extLst>
              </p:cNvPr>
              <p:cNvSpPr/>
              <p:nvPr/>
            </p:nvSpPr>
            <p:spPr>
              <a:xfrm>
                <a:off x="1532814" y="2321900"/>
                <a:ext cx="1123551" cy="1468464"/>
              </a:xfrm>
              <a:prstGeom prst="rect">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a:extLst>
                  <a:ext uri="{FF2B5EF4-FFF2-40B4-BE49-F238E27FC236}">
                    <a16:creationId xmlns:a16="http://schemas.microsoft.com/office/drawing/2014/main" id="{8EDBDDA3-0114-52AC-FD89-D1B6E31B371D}"/>
                  </a:ext>
                </a:extLst>
              </p:cNvPr>
              <p:cNvCxnSpPr>
                <a:stCxn id="24" idx="1"/>
                <a:endCxn id="24" idx="3"/>
              </p:cNvCxnSpPr>
              <p:nvPr/>
            </p:nvCxnSpPr>
            <p:spPr>
              <a:xfrm>
                <a:off x="1532814" y="3056132"/>
                <a:ext cx="1123551"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F5809952-DB75-6827-62DB-EE2DBD9C2C2D}"/>
                  </a:ext>
                </a:extLst>
              </p:cNvPr>
              <p:cNvSpPr txBox="1"/>
              <p:nvPr/>
            </p:nvSpPr>
            <p:spPr>
              <a:xfrm>
                <a:off x="1471001" y="2570065"/>
                <a:ext cx="1231098" cy="307777"/>
              </a:xfrm>
              <a:prstGeom prst="rect">
                <a:avLst/>
              </a:prstGeom>
              <a:noFill/>
            </p:spPr>
            <p:txBody>
              <a:bodyPr wrap="square" rtlCol="0">
                <a:spAutoFit/>
              </a:bodyPr>
              <a:lstStyle/>
              <a:p>
                <a:pPr algn="ctr"/>
                <a:r>
                  <a:rPr kumimoji="1" lang="ja-JP" altLang="en-US" sz="1400" b="1"/>
                  <a:t>営業利益</a:t>
                </a:r>
              </a:p>
            </p:txBody>
          </p:sp>
          <p:sp>
            <p:nvSpPr>
              <p:cNvPr id="32" name="テキスト ボックス 31">
                <a:extLst>
                  <a:ext uri="{FF2B5EF4-FFF2-40B4-BE49-F238E27FC236}">
                    <a16:creationId xmlns:a16="http://schemas.microsoft.com/office/drawing/2014/main" id="{0CCC1B68-9423-8E8A-0399-104BE1D4E81A}"/>
                  </a:ext>
                </a:extLst>
              </p:cNvPr>
              <p:cNvSpPr txBox="1"/>
              <p:nvPr/>
            </p:nvSpPr>
            <p:spPr>
              <a:xfrm>
                <a:off x="1471001" y="3274415"/>
                <a:ext cx="1231098" cy="307777"/>
              </a:xfrm>
              <a:prstGeom prst="rect">
                <a:avLst/>
              </a:prstGeom>
              <a:noFill/>
            </p:spPr>
            <p:txBody>
              <a:bodyPr wrap="square" rtlCol="0">
                <a:spAutoFit/>
              </a:bodyPr>
              <a:lstStyle/>
              <a:p>
                <a:pPr algn="ctr"/>
                <a:r>
                  <a:rPr kumimoji="1" lang="ja-JP" altLang="en-US" sz="1400" b="1"/>
                  <a:t>減価償却費</a:t>
                </a:r>
              </a:p>
            </p:txBody>
          </p:sp>
        </p:grpSp>
      </p:grpSp>
      <p:sp>
        <p:nvSpPr>
          <p:cNvPr id="38" name="矢印: 右 37">
            <a:extLst>
              <a:ext uri="{FF2B5EF4-FFF2-40B4-BE49-F238E27FC236}">
                <a16:creationId xmlns:a16="http://schemas.microsoft.com/office/drawing/2014/main" id="{96CDE1A2-0C03-EF1D-B0B5-EB3F74536EF2}"/>
              </a:ext>
            </a:extLst>
          </p:cNvPr>
          <p:cNvSpPr/>
          <p:nvPr/>
        </p:nvSpPr>
        <p:spPr>
          <a:xfrm>
            <a:off x="2708207" y="2673277"/>
            <a:ext cx="811937" cy="801160"/>
          </a:xfrm>
          <a:prstGeom prst="rightArrow">
            <a:avLst/>
          </a:prstGeom>
          <a:solidFill>
            <a:schemeClr val="bg1">
              <a:lumMod val="75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a:extLst>
              <a:ext uri="{FF2B5EF4-FFF2-40B4-BE49-F238E27FC236}">
                <a16:creationId xmlns:a16="http://schemas.microsoft.com/office/drawing/2014/main" id="{470C5EC4-FF73-7727-8D31-6505B689C234}"/>
              </a:ext>
            </a:extLst>
          </p:cNvPr>
          <p:cNvSpPr txBox="1"/>
          <p:nvPr/>
        </p:nvSpPr>
        <p:spPr>
          <a:xfrm>
            <a:off x="6190952" y="3189356"/>
            <a:ext cx="3143146" cy="553998"/>
          </a:xfrm>
          <a:prstGeom prst="rect">
            <a:avLst/>
          </a:prstGeom>
          <a:noFill/>
        </p:spPr>
        <p:txBody>
          <a:bodyPr wrap="square" rtlCol="0">
            <a:spAutoFit/>
          </a:bodyPr>
          <a:lstStyle/>
          <a:p>
            <a:r>
              <a:rPr kumimoji="1" lang="ja-JP" altLang="en-US" sz="1000" spc="-100"/>
              <a:t>自動ドア・調理設備・電気設備など営業継続に不可欠で、代替が効かない設備投資支出を指す（リースで対応することもある）</a:t>
            </a:r>
          </a:p>
        </p:txBody>
      </p:sp>
      <p:grpSp>
        <p:nvGrpSpPr>
          <p:cNvPr id="56" name="グループ化 55">
            <a:extLst>
              <a:ext uri="{FF2B5EF4-FFF2-40B4-BE49-F238E27FC236}">
                <a16:creationId xmlns:a16="http://schemas.microsoft.com/office/drawing/2014/main" id="{72EDA069-2971-AB62-9171-96DF8827419B}"/>
              </a:ext>
            </a:extLst>
          </p:cNvPr>
          <p:cNvGrpSpPr/>
          <p:nvPr/>
        </p:nvGrpSpPr>
        <p:grpSpPr>
          <a:xfrm>
            <a:off x="3570242" y="2218820"/>
            <a:ext cx="2183858" cy="1595795"/>
            <a:chOff x="3316703" y="2279087"/>
            <a:chExt cx="2183858" cy="1595795"/>
          </a:xfrm>
        </p:grpSpPr>
        <p:sp>
          <p:nvSpPr>
            <p:cNvPr id="54" name="正方形/長方形 53">
              <a:extLst>
                <a:ext uri="{FF2B5EF4-FFF2-40B4-BE49-F238E27FC236}">
                  <a16:creationId xmlns:a16="http://schemas.microsoft.com/office/drawing/2014/main" id="{BA99017F-807F-BE86-B4AF-4B166DBB7CDA}"/>
                </a:ext>
              </a:extLst>
            </p:cNvPr>
            <p:cNvSpPr/>
            <p:nvPr/>
          </p:nvSpPr>
          <p:spPr>
            <a:xfrm>
              <a:off x="3316703" y="2409892"/>
              <a:ext cx="2183858" cy="146499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5" name="グループ化 54">
              <a:extLst>
                <a:ext uri="{FF2B5EF4-FFF2-40B4-BE49-F238E27FC236}">
                  <a16:creationId xmlns:a16="http://schemas.microsoft.com/office/drawing/2014/main" id="{D533A96D-6F3F-9ABD-8CBA-4307DAE9D964}"/>
                </a:ext>
              </a:extLst>
            </p:cNvPr>
            <p:cNvGrpSpPr/>
            <p:nvPr/>
          </p:nvGrpSpPr>
          <p:grpSpPr>
            <a:xfrm>
              <a:off x="3473419" y="2549471"/>
              <a:ext cx="1780062" cy="1257701"/>
              <a:chOff x="3378533" y="2549471"/>
              <a:chExt cx="1780062" cy="1257701"/>
            </a:xfrm>
          </p:grpSpPr>
          <p:grpSp>
            <p:nvGrpSpPr>
              <p:cNvPr id="52" name="グループ化 51">
                <a:extLst>
                  <a:ext uri="{FF2B5EF4-FFF2-40B4-BE49-F238E27FC236}">
                    <a16:creationId xmlns:a16="http://schemas.microsoft.com/office/drawing/2014/main" id="{80331E5D-7ABC-D337-12EE-CF283F70D710}"/>
                  </a:ext>
                </a:extLst>
              </p:cNvPr>
              <p:cNvGrpSpPr/>
              <p:nvPr/>
            </p:nvGrpSpPr>
            <p:grpSpPr>
              <a:xfrm>
                <a:off x="3525327" y="2549471"/>
                <a:ext cx="1504280" cy="321015"/>
                <a:chOff x="3723734" y="2351073"/>
                <a:chExt cx="2165230" cy="321015"/>
              </a:xfrm>
            </p:grpSpPr>
            <p:sp>
              <p:nvSpPr>
                <p:cNvPr id="39" name="テキスト ボックス 38">
                  <a:extLst>
                    <a:ext uri="{FF2B5EF4-FFF2-40B4-BE49-F238E27FC236}">
                      <a16:creationId xmlns:a16="http://schemas.microsoft.com/office/drawing/2014/main" id="{2747DB22-AC99-4A4F-5F53-BF6B3B725F2E}"/>
                    </a:ext>
                  </a:extLst>
                </p:cNvPr>
                <p:cNvSpPr txBox="1"/>
                <p:nvPr/>
              </p:nvSpPr>
              <p:spPr>
                <a:xfrm>
                  <a:off x="3965030" y="2389975"/>
                  <a:ext cx="1664898" cy="276999"/>
                </a:xfrm>
                <a:prstGeom prst="rect">
                  <a:avLst/>
                </a:prstGeom>
                <a:noFill/>
              </p:spPr>
              <p:txBody>
                <a:bodyPr wrap="square" rtlCol="0">
                  <a:spAutoFit/>
                </a:bodyPr>
                <a:lstStyle/>
                <a:p>
                  <a:pPr algn="ctr"/>
                  <a:r>
                    <a:rPr kumimoji="1" lang="ja-JP" altLang="en-US" sz="1200" b="1"/>
                    <a:t>金利の支払い</a:t>
                  </a:r>
                </a:p>
              </p:txBody>
            </p:sp>
            <p:sp>
              <p:nvSpPr>
                <p:cNvPr id="43" name="正方形/長方形 42">
                  <a:extLst>
                    <a:ext uri="{FF2B5EF4-FFF2-40B4-BE49-F238E27FC236}">
                      <a16:creationId xmlns:a16="http://schemas.microsoft.com/office/drawing/2014/main" id="{81E5A3C4-764E-E0D7-D79D-BEEAECBB8980}"/>
                    </a:ext>
                  </a:extLst>
                </p:cNvPr>
                <p:cNvSpPr/>
                <p:nvPr/>
              </p:nvSpPr>
              <p:spPr>
                <a:xfrm>
                  <a:off x="3723734" y="2351073"/>
                  <a:ext cx="2165230" cy="321015"/>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7" name="グループ化 46">
                <a:extLst>
                  <a:ext uri="{FF2B5EF4-FFF2-40B4-BE49-F238E27FC236}">
                    <a16:creationId xmlns:a16="http://schemas.microsoft.com/office/drawing/2014/main" id="{BAC62B58-3AB3-F0B9-ED72-0DCAF1AF3FCB}"/>
                  </a:ext>
                </a:extLst>
              </p:cNvPr>
              <p:cNvGrpSpPr/>
              <p:nvPr/>
            </p:nvGrpSpPr>
            <p:grpSpPr>
              <a:xfrm>
                <a:off x="3378533" y="3243631"/>
                <a:ext cx="1780062" cy="563541"/>
                <a:chOff x="3312403" y="3196442"/>
                <a:chExt cx="2562185" cy="601353"/>
              </a:xfrm>
            </p:grpSpPr>
            <p:sp>
              <p:nvSpPr>
                <p:cNvPr id="48" name="テキスト ボックス 47">
                  <a:extLst>
                    <a:ext uri="{FF2B5EF4-FFF2-40B4-BE49-F238E27FC236}">
                      <a16:creationId xmlns:a16="http://schemas.microsoft.com/office/drawing/2014/main" id="{7F8AE983-16E1-671E-DC7B-0B9E40770E6E}"/>
                    </a:ext>
                  </a:extLst>
                </p:cNvPr>
                <p:cNvSpPr txBox="1"/>
                <p:nvPr/>
              </p:nvSpPr>
              <p:spPr>
                <a:xfrm>
                  <a:off x="3312403" y="3261443"/>
                  <a:ext cx="2562185" cy="523220"/>
                </a:xfrm>
                <a:prstGeom prst="rect">
                  <a:avLst/>
                </a:prstGeom>
                <a:noFill/>
              </p:spPr>
              <p:txBody>
                <a:bodyPr wrap="square" rtlCol="0">
                  <a:spAutoFit/>
                </a:bodyPr>
                <a:lstStyle/>
                <a:p>
                  <a:pPr algn="ctr"/>
                  <a:r>
                    <a:rPr kumimoji="1" lang="ja-JP" altLang="en-US" sz="1200" b="1"/>
                    <a:t>事業継続に必要な</a:t>
                  </a:r>
                  <a:endParaRPr kumimoji="1" lang="en-US" altLang="ja-JP" sz="1200" b="1"/>
                </a:p>
                <a:p>
                  <a:pPr algn="ctr"/>
                  <a:r>
                    <a:rPr kumimoji="1" lang="ja-JP" altLang="en-US" sz="1200" b="1"/>
                    <a:t>設備投資支出</a:t>
                  </a:r>
                </a:p>
              </p:txBody>
            </p:sp>
            <p:sp>
              <p:nvSpPr>
                <p:cNvPr id="49" name="正方形/長方形 48">
                  <a:extLst>
                    <a:ext uri="{FF2B5EF4-FFF2-40B4-BE49-F238E27FC236}">
                      <a16:creationId xmlns:a16="http://schemas.microsoft.com/office/drawing/2014/main" id="{C51EED5B-CDC4-9B46-60DA-5FED8361F300}"/>
                    </a:ext>
                  </a:extLst>
                </p:cNvPr>
                <p:cNvSpPr/>
                <p:nvPr/>
              </p:nvSpPr>
              <p:spPr>
                <a:xfrm>
                  <a:off x="3528204" y="3196442"/>
                  <a:ext cx="2165230" cy="601353"/>
                </a:xfrm>
                <a:prstGeom prst="rect">
                  <a:avLst/>
                </a:prstGeom>
                <a:noFill/>
                <a:ln w="2540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1" name="グループ化 50">
                <a:extLst>
                  <a:ext uri="{FF2B5EF4-FFF2-40B4-BE49-F238E27FC236}">
                    <a16:creationId xmlns:a16="http://schemas.microsoft.com/office/drawing/2014/main" id="{0534E02F-84F3-FFD3-CA76-31694AB884F7}"/>
                  </a:ext>
                </a:extLst>
              </p:cNvPr>
              <p:cNvGrpSpPr/>
              <p:nvPr/>
            </p:nvGrpSpPr>
            <p:grpSpPr>
              <a:xfrm>
                <a:off x="3525591" y="2908467"/>
                <a:ext cx="1504280" cy="310490"/>
                <a:chOff x="3732624" y="2787703"/>
                <a:chExt cx="2165230" cy="310490"/>
              </a:xfrm>
            </p:grpSpPr>
            <p:sp>
              <p:nvSpPr>
                <p:cNvPr id="40" name="テキスト ボックス 39">
                  <a:extLst>
                    <a:ext uri="{FF2B5EF4-FFF2-40B4-BE49-F238E27FC236}">
                      <a16:creationId xmlns:a16="http://schemas.microsoft.com/office/drawing/2014/main" id="{A16A571C-E9DE-9BB7-08E7-EC7CFB1F133F}"/>
                    </a:ext>
                  </a:extLst>
                </p:cNvPr>
                <p:cNvSpPr txBox="1"/>
                <p:nvPr/>
              </p:nvSpPr>
              <p:spPr>
                <a:xfrm>
                  <a:off x="3777540" y="2821194"/>
                  <a:ext cx="2022970" cy="276999"/>
                </a:xfrm>
                <a:prstGeom prst="rect">
                  <a:avLst/>
                </a:prstGeom>
                <a:noFill/>
              </p:spPr>
              <p:txBody>
                <a:bodyPr wrap="square" rtlCol="0">
                  <a:spAutoFit/>
                </a:bodyPr>
                <a:lstStyle/>
                <a:p>
                  <a:pPr algn="ctr"/>
                  <a:r>
                    <a:rPr kumimoji="1" lang="ja-JP" altLang="en-US" sz="1200" b="1"/>
                    <a:t>既存借入金の返済</a:t>
                  </a:r>
                </a:p>
              </p:txBody>
            </p:sp>
            <p:sp>
              <p:nvSpPr>
                <p:cNvPr id="50" name="正方形/長方形 49">
                  <a:extLst>
                    <a:ext uri="{FF2B5EF4-FFF2-40B4-BE49-F238E27FC236}">
                      <a16:creationId xmlns:a16="http://schemas.microsoft.com/office/drawing/2014/main" id="{2257A682-D8A8-FD4C-3146-5F46023E4600}"/>
                    </a:ext>
                  </a:extLst>
                </p:cNvPr>
                <p:cNvSpPr/>
                <p:nvPr/>
              </p:nvSpPr>
              <p:spPr>
                <a:xfrm>
                  <a:off x="3732624" y="2787703"/>
                  <a:ext cx="2165230" cy="303880"/>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53" name="テキスト ボックス 52">
              <a:extLst>
                <a:ext uri="{FF2B5EF4-FFF2-40B4-BE49-F238E27FC236}">
                  <a16:creationId xmlns:a16="http://schemas.microsoft.com/office/drawing/2014/main" id="{55922C9D-2FB9-2A0D-ECC9-B68AEEBB70B3}"/>
                </a:ext>
              </a:extLst>
            </p:cNvPr>
            <p:cNvSpPr txBox="1"/>
            <p:nvPr/>
          </p:nvSpPr>
          <p:spPr>
            <a:xfrm>
              <a:off x="3464740" y="2279087"/>
              <a:ext cx="1866981" cy="261610"/>
            </a:xfrm>
            <a:prstGeom prst="rect">
              <a:avLst/>
            </a:prstGeom>
            <a:solidFill>
              <a:schemeClr val="bg1"/>
            </a:solidFill>
          </p:spPr>
          <p:txBody>
            <a:bodyPr wrap="square" rtlCol="0">
              <a:spAutoFit/>
            </a:bodyPr>
            <a:lstStyle/>
            <a:p>
              <a:pPr algn="ctr"/>
              <a:r>
                <a:rPr kumimoji="1" lang="ja-JP" altLang="en-US" sz="1050" b="1"/>
                <a:t>償却前営業利益で賄う範囲</a:t>
              </a:r>
            </a:p>
          </p:txBody>
        </p:sp>
      </p:grpSp>
      <p:cxnSp>
        <p:nvCxnSpPr>
          <p:cNvPr id="58" name="直線コネクタ 57">
            <a:extLst>
              <a:ext uri="{FF2B5EF4-FFF2-40B4-BE49-F238E27FC236}">
                <a16:creationId xmlns:a16="http://schemas.microsoft.com/office/drawing/2014/main" id="{21923DF9-3515-71B2-BB70-A830C9EA121C}"/>
              </a:ext>
            </a:extLst>
          </p:cNvPr>
          <p:cNvCxnSpPr>
            <a:cxnSpLocks/>
          </p:cNvCxnSpPr>
          <p:nvPr/>
        </p:nvCxnSpPr>
        <p:spPr>
          <a:xfrm>
            <a:off x="5398416" y="3183364"/>
            <a:ext cx="4137470" cy="0"/>
          </a:xfrm>
          <a:prstGeom prst="line">
            <a:avLst/>
          </a:prstGeom>
          <a:ln w="19050">
            <a:solidFill>
              <a:srgbClr val="F87E78"/>
            </a:solidFill>
            <a:prstDash val="sysDash"/>
          </a:ln>
        </p:spPr>
        <p:style>
          <a:lnRef idx="1">
            <a:schemeClr val="accent1"/>
          </a:lnRef>
          <a:fillRef idx="0">
            <a:schemeClr val="accent1"/>
          </a:fillRef>
          <a:effectRef idx="0">
            <a:schemeClr val="accent1"/>
          </a:effectRef>
          <a:fontRef idx="minor">
            <a:schemeClr val="tx1"/>
          </a:fontRef>
        </p:style>
      </p:cxnSp>
      <p:sp>
        <p:nvSpPr>
          <p:cNvPr id="45" name="矢印: 右 44">
            <a:extLst>
              <a:ext uri="{FF2B5EF4-FFF2-40B4-BE49-F238E27FC236}">
                <a16:creationId xmlns:a16="http://schemas.microsoft.com/office/drawing/2014/main" id="{DBCEC1B9-E2AD-C6B4-95BE-0BF68F47C90F}"/>
              </a:ext>
            </a:extLst>
          </p:cNvPr>
          <p:cNvSpPr/>
          <p:nvPr/>
        </p:nvSpPr>
        <p:spPr>
          <a:xfrm>
            <a:off x="5557118" y="3265876"/>
            <a:ext cx="503624" cy="401774"/>
          </a:xfrm>
          <a:prstGeom prst="rightArrow">
            <a:avLst/>
          </a:prstGeom>
          <a:solidFill>
            <a:srgbClr val="F87E78"/>
          </a:solidFill>
          <a:ln w="38100">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82CC29B-8CAC-5AEF-95E9-69A46A60A627}"/>
              </a:ext>
            </a:extLst>
          </p:cNvPr>
          <p:cNvCxnSpPr>
            <a:cxnSpLocks/>
          </p:cNvCxnSpPr>
          <p:nvPr/>
        </p:nvCxnSpPr>
        <p:spPr>
          <a:xfrm>
            <a:off x="5398416" y="3741576"/>
            <a:ext cx="4146178" cy="0"/>
          </a:xfrm>
          <a:prstGeom prst="line">
            <a:avLst/>
          </a:prstGeom>
          <a:ln w="19050">
            <a:solidFill>
              <a:srgbClr val="F87E78"/>
            </a:solidFill>
            <a:prstDash val="sysDash"/>
          </a:ln>
        </p:spPr>
        <p:style>
          <a:lnRef idx="1">
            <a:schemeClr val="accent1"/>
          </a:lnRef>
          <a:fillRef idx="0">
            <a:schemeClr val="accent1"/>
          </a:fillRef>
          <a:effectRef idx="0">
            <a:schemeClr val="accent1"/>
          </a:effectRef>
          <a:fontRef idx="minor">
            <a:schemeClr val="tx1"/>
          </a:fontRef>
        </p:style>
      </p:cxnSp>
      <p:grpSp>
        <p:nvGrpSpPr>
          <p:cNvPr id="22" name="グループ化 21">
            <a:extLst>
              <a:ext uri="{FF2B5EF4-FFF2-40B4-BE49-F238E27FC236}">
                <a16:creationId xmlns:a16="http://schemas.microsoft.com/office/drawing/2014/main" id="{B58FFA50-A676-F1C9-A610-29FD298FA583}"/>
              </a:ext>
            </a:extLst>
          </p:cNvPr>
          <p:cNvGrpSpPr/>
          <p:nvPr/>
        </p:nvGrpSpPr>
        <p:grpSpPr>
          <a:xfrm>
            <a:off x="-204029" y="5365412"/>
            <a:ext cx="4340437" cy="1132237"/>
            <a:chOff x="-286756" y="5431111"/>
            <a:chExt cx="4340437" cy="1132237"/>
          </a:xfrm>
        </p:grpSpPr>
        <p:grpSp>
          <p:nvGrpSpPr>
            <p:cNvPr id="18" name="グループ化 17">
              <a:extLst>
                <a:ext uri="{FF2B5EF4-FFF2-40B4-BE49-F238E27FC236}">
                  <a16:creationId xmlns:a16="http://schemas.microsoft.com/office/drawing/2014/main" id="{8596AA10-B84E-4F06-3135-96ADAC5CA070}"/>
                </a:ext>
              </a:extLst>
            </p:cNvPr>
            <p:cNvGrpSpPr/>
            <p:nvPr/>
          </p:nvGrpSpPr>
          <p:grpSpPr>
            <a:xfrm>
              <a:off x="703451" y="5431111"/>
              <a:ext cx="3350230" cy="1132237"/>
              <a:chOff x="-461655" y="5564380"/>
              <a:chExt cx="3350230" cy="1132237"/>
            </a:xfrm>
          </p:grpSpPr>
          <p:sp>
            <p:nvSpPr>
              <p:cNvPr id="2" name="テキスト ボックス 1">
                <a:extLst>
                  <a:ext uri="{FF2B5EF4-FFF2-40B4-BE49-F238E27FC236}">
                    <a16:creationId xmlns:a16="http://schemas.microsoft.com/office/drawing/2014/main" id="{D4D2A857-5A64-95AA-4D8D-7D0E39A7C101}"/>
                  </a:ext>
                </a:extLst>
              </p:cNvPr>
              <p:cNvSpPr txBox="1"/>
              <p:nvPr/>
            </p:nvSpPr>
            <p:spPr>
              <a:xfrm>
                <a:off x="-461655" y="6188786"/>
                <a:ext cx="3252158" cy="507831"/>
              </a:xfrm>
              <a:prstGeom prst="rect">
                <a:avLst/>
              </a:prstGeom>
              <a:noFill/>
            </p:spPr>
            <p:txBody>
              <a:bodyPr wrap="square" rtlCol="0">
                <a:spAutoFit/>
              </a:bodyPr>
              <a:lstStyle/>
              <a:p>
                <a:pPr algn="ctr"/>
                <a:r>
                  <a:rPr kumimoji="1" lang="ja-JP" altLang="en-US" sz="1600" b="1"/>
                  <a:t>業　歴</a:t>
                </a:r>
                <a:endParaRPr kumimoji="1" lang="en-US" altLang="ja-JP" sz="1600" b="1"/>
              </a:p>
              <a:p>
                <a:pPr algn="ctr"/>
                <a:r>
                  <a:rPr kumimoji="1" lang="ja-JP" altLang="en-US" sz="1100" b="1"/>
                  <a:t>（決算期数）</a:t>
                </a:r>
                <a:endParaRPr kumimoji="1" lang="ja-JP" altLang="en-US" b="1"/>
              </a:p>
            </p:txBody>
          </p:sp>
          <p:cxnSp>
            <p:nvCxnSpPr>
              <p:cNvPr id="4" name="直線コネクタ 3">
                <a:extLst>
                  <a:ext uri="{FF2B5EF4-FFF2-40B4-BE49-F238E27FC236}">
                    <a16:creationId xmlns:a16="http://schemas.microsoft.com/office/drawing/2014/main" id="{24CE3AD5-C2E3-D2DD-5924-5F5A437DBB68}"/>
                  </a:ext>
                </a:extLst>
              </p:cNvPr>
              <p:cNvCxnSpPr>
                <a:cxnSpLocks/>
              </p:cNvCxnSpPr>
              <p:nvPr/>
            </p:nvCxnSpPr>
            <p:spPr>
              <a:xfrm>
                <a:off x="444724" y="6110680"/>
                <a:ext cx="1395747" cy="10847"/>
              </a:xfrm>
              <a:prstGeom prst="line">
                <a:avLst/>
              </a:prstGeom>
              <a:ln w="381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B8EA5552-F5AD-0A66-6ACD-FA6C7B384E1C}"/>
                  </a:ext>
                </a:extLst>
              </p:cNvPr>
              <p:cNvSpPr txBox="1"/>
              <p:nvPr/>
            </p:nvSpPr>
            <p:spPr>
              <a:xfrm>
                <a:off x="-363583" y="5564380"/>
                <a:ext cx="3252158" cy="523220"/>
              </a:xfrm>
              <a:prstGeom prst="rect">
                <a:avLst/>
              </a:prstGeom>
              <a:noFill/>
            </p:spPr>
            <p:txBody>
              <a:bodyPr wrap="square" rtlCol="0">
                <a:spAutoFit/>
              </a:bodyPr>
              <a:lstStyle/>
              <a:p>
                <a:pPr algn="ctr"/>
                <a:r>
                  <a:rPr kumimoji="1" lang="ja-JP" altLang="en-US" sz="1600" b="1"/>
                  <a:t>純資産－資本金</a:t>
                </a:r>
                <a:endParaRPr kumimoji="1" lang="en-US" altLang="ja-JP" sz="1600" b="1"/>
              </a:p>
              <a:p>
                <a:pPr algn="ctr"/>
                <a:r>
                  <a:rPr kumimoji="1" lang="ja-JP" altLang="en-US" sz="1100" b="1"/>
                  <a:t>（利益剰余金総額）</a:t>
                </a:r>
              </a:p>
            </p:txBody>
          </p:sp>
        </p:grpSp>
        <p:sp>
          <p:nvSpPr>
            <p:cNvPr id="20" name="テキスト ボックス 19">
              <a:extLst>
                <a:ext uri="{FF2B5EF4-FFF2-40B4-BE49-F238E27FC236}">
                  <a16:creationId xmlns:a16="http://schemas.microsoft.com/office/drawing/2014/main" id="{36F92AC5-8E8A-1F96-6384-CAB16C9C26A7}"/>
                </a:ext>
              </a:extLst>
            </p:cNvPr>
            <p:cNvSpPr txBox="1"/>
            <p:nvPr/>
          </p:nvSpPr>
          <p:spPr>
            <a:xfrm>
              <a:off x="-286756" y="5726648"/>
              <a:ext cx="1980415" cy="523220"/>
            </a:xfrm>
            <a:prstGeom prst="rect">
              <a:avLst/>
            </a:prstGeom>
            <a:noFill/>
          </p:spPr>
          <p:txBody>
            <a:bodyPr wrap="square" rtlCol="0">
              <a:spAutoFit/>
            </a:bodyPr>
            <a:lstStyle/>
            <a:p>
              <a:pPr algn="ctr"/>
              <a:r>
                <a:rPr kumimoji="1" lang="ja-JP" altLang="en-US" sz="1400" b="1"/>
                <a:t>１期当たりの</a:t>
              </a:r>
              <a:endParaRPr kumimoji="1" lang="en-US" altLang="ja-JP" sz="1400" b="1"/>
            </a:p>
            <a:p>
              <a:pPr algn="ctr"/>
              <a:r>
                <a:rPr kumimoji="1" lang="ja-JP" altLang="en-US" sz="1400" b="1"/>
                <a:t>平均純利益</a:t>
              </a:r>
              <a:endParaRPr kumimoji="1" lang="en-US" altLang="ja-JP" sz="1400" b="1"/>
            </a:p>
          </p:txBody>
        </p:sp>
        <p:sp>
          <p:nvSpPr>
            <p:cNvPr id="21" name="テキスト ボックス 20">
              <a:extLst>
                <a:ext uri="{FF2B5EF4-FFF2-40B4-BE49-F238E27FC236}">
                  <a16:creationId xmlns:a16="http://schemas.microsoft.com/office/drawing/2014/main" id="{64D66CB1-0F7E-255D-5053-58C1C913E610}"/>
                </a:ext>
              </a:extLst>
            </p:cNvPr>
            <p:cNvSpPr txBox="1"/>
            <p:nvPr/>
          </p:nvSpPr>
          <p:spPr>
            <a:xfrm>
              <a:off x="1186659" y="5803592"/>
              <a:ext cx="351732" cy="369332"/>
            </a:xfrm>
            <a:prstGeom prst="rect">
              <a:avLst/>
            </a:prstGeom>
            <a:noFill/>
          </p:spPr>
          <p:txBody>
            <a:bodyPr wrap="square" rtlCol="0">
              <a:spAutoFit/>
            </a:bodyPr>
            <a:lstStyle/>
            <a:p>
              <a:r>
                <a:rPr kumimoji="1" lang="ja-JP" altLang="en-US" b="1"/>
                <a:t>＝</a:t>
              </a:r>
            </a:p>
          </p:txBody>
        </p:sp>
      </p:grpSp>
      <p:sp>
        <p:nvSpPr>
          <p:cNvPr id="23" name="テキスト ボックス 22">
            <a:extLst>
              <a:ext uri="{FF2B5EF4-FFF2-40B4-BE49-F238E27FC236}">
                <a16:creationId xmlns:a16="http://schemas.microsoft.com/office/drawing/2014/main" id="{0A6649E9-B624-2618-CAD9-80ADE3D23FA3}"/>
              </a:ext>
            </a:extLst>
          </p:cNvPr>
          <p:cNvSpPr txBox="1"/>
          <p:nvPr/>
        </p:nvSpPr>
        <p:spPr>
          <a:xfrm>
            <a:off x="4038336" y="5111473"/>
            <a:ext cx="5589452" cy="1477328"/>
          </a:xfrm>
          <a:prstGeom prst="rect">
            <a:avLst/>
          </a:prstGeom>
          <a:noFill/>
        </p:spPr>
        <p:txBody>
          <a:bodyPr wrap="square" rtlCol="0">
            <a:spAutoFit/>
          </a:bodyPr>
          <a:lstStyle/>
          <a:p>
            <a:r>
              <a:rPr kumimoji="1" lang="ja-JP" altLang="en-US" sz="1000" spc="-100">
                <a:latin typeface="+mn-ea"/>
              </a:rPr>
              <a:t>　宿泊業は大きな景気変動等によって業績が大きく左右され、支援や事業性を評価する金融機関側も損益変動や財務棄損の要因を、前年対比など比較的短期的な数値から求める傾向は否めません。一方、宿泊業界は過去の様々な外部環境変化に対応しながら事業を継続しているケースがほとんどです。短期的な数値との対比も大切ですが、特に老舗など業歴が長い場合は</a:t>
            </a:r>
            <a:r>
              <a:rPr kumimoji="1" lang="en-US" altLang="ja-JP" sz="1000" spc="-100">
                <a:latin typeface="+mn-ea"/>
              </a:rPr>
              <a:t>『</a:t>
            </a:r>
            <a:r>
              <a:rPr kumimoji="1" lang="ja-JP" altLang="en-US" sz="1000" spc="-100">
                <a:latin typeface="+mn-ea"/>
              </a:rPr>
              <a:t>そもそもどの程度儲けられる構造なのか</a:t>
            </a:r>
            <a:r>
              <a:rPr kumimoji="1" lang="en-US" altLang="ja-JP" sz="1000" spc="-100">
                <a:latin typeface="+mn-ea"/>
              </a:rPr>
              <a:t>』</a:t>
            </a:r>
            <a:r>
              <a:rPr kumimoji="1" lang="ja-JP" altLang="en-US" sz="1000" spc="-100">
                <a:latin typeface="+mn-ea"/>
              </a:rPr>
              <a:t>を把握することも重要です。</a:t>
            </a:r>
            <a:endParaRPr kumimoji="1" lang="en-US" altLang="ja-JP" sz="1000" spc="-100">
              <a:latin typeface="+mn-ea"/>
            </a:endParaRPr>
          </a:p>
          <a:p>
            <a:endParaRPr kumimoji="1" lang="en-US" altLang="ja-JP" sz="1000" spc="-100">
              <a:latin typeface="+mn-ea"/>
            </a:endParaRPr>
          </a:p>
          <a:p>
            <a:r>
              <a:rPr kumimoji="1" lang="ja-JP" altLang="en-US" sz="1000" spc="-100">
                <a:latin typeface="+mn-ea"/>
              </a:rPr>
              <a:t>　落ち込んだ業績を前年数値に回復させることを急ぐあまり、実行不可能な損益分岐点売上や経費削減目標を掲げるような支援は、時として現場の士気を著しく低下させます。宿泊業は接客業で現場の士気低下が即顧客満足に直結しますので、特に業歴の長い企業の長期的収益力の把握は大切です。</a:t>
            </a:r>
            <a:endParaRPr kumimoji="1" lang="en-US" altLang="ja-JP" sz="1000" spc="-100">
              <a:highlight>
                <a:srgbClr val="FFFF00"/>
              </a:highlight>
              <a:latin typeface="+mn-ea"/>
            </a:endParaRPr>
          </a:p>
        </p:txBody>
      </p:sp>
      <p:sp>
        <p:nvSpPr>
          <p:cNvPr id="25" name="矢印: 右 24">
            <a:extLst>
              <a:ext uri="{FF2B5EF4-FFF2-40B4-BE49-F238E27FC236}">
                <a16:creationId xmlns:a16="http://schemas.microsoft.com/office/drawing/2014/main" id="{0AE161C1-D300-887C-CDC8-138FA640859C}"/>
              </a:ext>
            </a:extLst>
          </p:cNvPr>
          <p:cNvSpPr/>
          <p:nvPr/>
        </p:nvSpPr>
        <p:spPr>
          <a:xfrm>
            <a:off x="3227926" y="5508824"/>
            <a:ext cx="811937" cy="801160"/>
          </a:xfrm>
          <a:prstGeom prst="rightArrow">
            <a:avLst/>
          </a:prstGeom>
          <a:solidFill>
            <a:schemeClr val="bg1">
              <a:lumMod val="75000"/>
            </a:schemeClr>
          </a:solid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スライド番号プレースホルダー 1">
            <a:extLst>
              <a:ext uri="{FF2B5EF4-FFF2-40B4-BE49-F238E27FC236}">
                <a16:creationId xmlns:a16="http://schemas.microsoft.com/office/drawing/2014/main" id="{C73097CA-8F3B-4535-A22A-FD5F4BA22C64}"/>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15</a:t>
            </a:r>
          </a:p>
        </p:txBody>
      </p:sp>
      <p:grpSp>
        <p:nvGrpSpPr>
          <p:cNvPr id="61" name="グループ化 60">
            <a:extLst>
              <a:ext uri="{FF2B5EF4-FFF2-40B4-BE49-F238E27FC236}">
                <a16:creationId xmlns:a16="http://schemas.microsoft.com/office/drawing/2014/main" id="{D0CCB606-9AE6-4D6B-AFB5-F7261E6B6615}"/>
              </a:ext>
            </a:extLst>
          </p:cNvPr>
          <p:cNvGrpSpPr/>
          <p:nvPr/>
        </p:nvGrpSpPr>
        <p:grpSpPr>
          <a:xfrm>
            <a:off x="295200" y="1191600"/>
            <a:ext cx="1162051" cy="885825"/>
            <a:chOff x="2409824" y="3038474"/>
            <a:chExt cx="1162051" cy="885825"/>
          </a:xfrm>
        </p:grpSpPr>
        <p:sp>
          <p:nvSpPr>
            <p:cNvPr id="62" name="楕円 61">
              <a:extLst>
                <a:ext uri="{FF2B5EF4-FFF2-40B4-BE49-F238E27FC236}">
                  <a16:creationId xmlns:a16="http://schemas.microsoft.com/office/drawing/2014/main" id="{EECCF154-1415-44F4-AEF3-5A8ACA81313D}"/>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079EDDE8-D689-46CF-AC72-1C3D073AE06C}"/>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5" name="正方形/長方形 64">
            <a:extLst>
              <a:ext uri="{FF2B5EF4-FFF2-40B4-BE49-F238E27FC236}">
                <a16:creationId xmlns:a16="http://schemas.microsoft.com/office/drawing/2014/main" id="{238EFAAD-8F2C-4B73-8071-EA7957EC585C}"/>
              </a:ext>
            </a:extLst>
          </p:cNvPr>
          <p:cNvSpPr/>
          <p:nvPr/>
        </p:nvSpPr>
        <p:spPr>
          <a:xfrm>
            <a:off x="1360800" y="1340405"/>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償却前営業利益</a:t>
            </a:r>
            <a:endParaRPr kumimoji="1" lang="en-US" altLang="ja-JP" sz="1400" b="1">
              <a:solidFill>
                <a:schemeClr val="tx1"/>
              </a:solidFill>
            </a:endParaRPr>
          </a:p>
          <a:p>
            <a:pPr algn="ctr"/>
            <a:r>
              <a:rPr kumimoji="1" lang="ja-JP" altLang="en-US" sz="1400" b="1">
                <a:solidFill>
                  <a:schemeClr val="tx1"/>
                </a:solidFill>
              </a:rPr>
              <a:t>の確認</a:t>
            </a:r>
            <a:endParaRPr kumimoji="1" lang="en-US" altLang="ja-JP" sz="1400" b="1">
              <a:solidFill>
                <a:schemeClr val="tx1"/>
              </a:solidFill>
            </a:endParaRPr>
          </a:p>
        </p:txBody>
      </p:sp>
      <p:grpSp>
        <p:nvGrpSpPr>
          <p:cNvPr id="66" name="グループ化 65">
            <a:extLst>
              <a:ext uri="{FF2B5EF4-FFF2-40B4-BE49-F238E27FC236}">
                <a16:creationId xmlns:a16="http://schemas.microsoft.com/office/drawing/2014/main" id="{30E87351-A602-40CC-8C79-3C197B5444FD}"/>
              </a:ext>
            </a:extLst>
          </p:cNvPr>
          <p:cNvGrpSpPr/>
          <p:nvPr/>
        </p:nvGrpSpPr>
        <p:grpSpPr>
          <a:xfrm>
            <a:off x="295200" y="4128376"/>
            <a:ext cx="1162051" cy="885825"/>
            <a:chOff x="2409824" y="3038474"/>
            <a:chExt cx="1162051" cy="885825"/>
          </a:xfrm>
          <a:noFill/>
        </p:grpSpPr>
        <p:sp>
          <p:nvSpPr>
            <p:cNvPr id="67" name="楕円 66">
              <a:extLst>
                <a:ext uri="{FF2B5EF4-FFF2-40B4-BE49-F238E27FC236}">
                  <a16:creationId xmlns:a16="http://schemas.microsoft.com/office/drawing/2014/main" id="{EE079CEB-43DE-41EF-BF4E-D6BA9EDCE7D5}"/>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F9B114FC-44FB-4525-ACD7-BF79623876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69" name="正方形/長方形 68">
            <a:extLst>
              <a:ext uri="{FF2B5EF4-FFF2-40B4-BE49-F238E27FC236}">
                <a16:creationId xmlns:a16="http://schemas.microsoft.com/office/drawing/2014/main" id="{F37112BE-1D54-4C05-9AD3-234EAC74E00E}"/>
              </a:ext>
            </a:extLst>
          </p:cNvPr>
          <p:cNvSpPr/>
          <p:nvPr/>
        </p:nvSpPr>
        <p:spPr>
          <a:xfrm>
            <a:off x="1360800" y="426252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a:t>
            </a:r>
            <a:r>
              <a:rPr kumimoji="1" lang="ja-JP" altLang="en-US" sz="1400" b="1">
                <a:solidFill>
                  <a:schemeClr val="tx1"/>
                </a:solidFill>
              </a:rPr>
              <a:t>期当たりの</a:t>
            </a:r>
            <a:endParaRPr kumimoji="1" lang="en-US" altLang="ja-JP" sz="1400" b="1">
              <a:solidFill>
                <a:schemeClr val="tx1"/>
              </a:solidFill>
            </a:endParaRPr>
          </a:p>
          <a:p>
            <a:pPr algn="ctr"/>
            <a:r>
              <a:rPr kumimoji="1" lang="ja-JP" altLang="en-US" sz="1400" b="1">
                <a:solidFill>
                  <a:schemeClr val="tx1"/>
                </a:solidFill>
              </a:rPr>
              <a:t>平均純利益</a:t>
            </a:r>
            <a:endParaRPr kumimoji="1" lang="en-US" altLang="ja-JP" sz="1400" b="1">
              <a:solidFill>
                <a:schemeClr val="tx1"/>
              </a:solidFill>
            </a:endParaRPr>
          </a:p>
        </p:txBody>
      </p:sp>
      <p:sp>
        <p:nvSpPr>
          <p:cNvPr id="70" name="テキスト ボックス 69">
            <a:extLst>
              <a:ext uri="{FF2B5EF4-FFF2-40B4-BE49-F238E27FC236}">
                <a16:creationId xmlns:a16="http://schemas.microsoft.com/office/drawing/2014/main" id="{01F506D4-6780-48AB-B10A-1F60832628B5}"/>
              </a:ext>
            </a:extLst>
          </p:cNvPr>
          <p:cNvSpPr txBox="1"/>
          <p:nvPr/>
        </p:nvSpPr>
        <p:spPr>
          <a:xfrm>
            <a:off x="200298" y="527715"/>
            <a:ext cx="8804366" cy="415498"/>
          </a:xfrm>
          <a:prstGeom prst="rect">
            <a:avLst/>
          </a:prstGeom>
          <a:noFill/>
        </p:spPr>
        <p:txBody>
          <a:bodyPr wrap="square" rtlCol="0">
            <a:spAutoFit/>
          </a:bodyPr>
          <a:lstStyle/>
          <a:p>
            <a:r>
              <a:rPr kumimoji="1" lang="ja-JP" altLang="en-US" sz="1000"/>
              <a:t>宿泊業は立地や業態により大きく事業性が異なるという特徴があります。また訪問後に得られる情報（客数や稼働率、設備の実態等）を基にした分析が必要な業種です。定量面で必要な準備はできるだけ立地や業態に左右されないポイントを抑えることをお勧めします。</a:t>
            </a:r>
            <a:endParaRPr kumimoji="1" lang="en-US" altLang="ja-JP" sz="1000"/>
          </a:p>
        </p:txBody>
      </p:sp>
      <p:sp>
        <p:nvSpPr>
          <p:cNvPr id="71" name="テキスト ボックス 70">
            <a:extLst>
              <a:ext uri="{FF2B5EF4-FFF2-40B4-BE49-F238E27FC236}">
                <a16:creationId xmlns:a16="http://schemas.microsoft.com/office/drawing/2014/main" id="{CF6EC1CD-2A5E-494D-A293-B0769A15546A}"/>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2" name="テキスト ボックス 71">
            <a:extLst>
              <a:ext uri="{FF2B5EF4-FFF2-40B4-BE49-F238E27FC236}">
                <a16:creationId xmlns:a16="http://schemas.microsoft.com/office/drawing/2014/main" id="{A54EEEA6-803E-447C-A66F-EC4628B07817}"/>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764154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テキスト ボックス 24">
            <a:extLst>
              <a:ext uri="{FF2B5EF4-FFF2-40B4-BE49-F238E27FC236}">
                <a16:creationId xmlns:a16="http://schemas.microsoft.com/office/drawing/2014/main" id="{C5373573-462F-F2C0-8AF9-DE197E77E8B7}"/>
              </a:ext>
            </a:extLst>
          </p:cNvPr>
          <p:cNvSpPr txBox="1"/>
          <p:nvPr/>
        </p:nvSpPr>
        <p:spPr>
          <a:xfrm>
            <a:off x="209008" y="521852"/>
            <a:ext cx="8592589" cy="415498"/>
          </a:xfrm>
          <a:prstGeom prst="rect">
            <a:avLst/>
          </a:prstGeom>
          <a:noFill/>
        </p:spPr>
        <p:txBody>
          <a:bodyPr wrap="square" rtlCol="0">
            <a:spAutoFit/>
          </a:bodyPr>
          <a:lstStyle/>
          <a:p>
            <a:r>
              <a:rPr kumimoji="1" lang="ja-JP" altLang="en-US" sz="1000">
                <a:latin typeface="+mn-ea"/>
              </a:rPr>
              <a:t>訪問前の準備は、ホテルや旅館の外形情報や定性情報（口コミなど）の収集や課題の想定が中心になります。但し収集した情報だけで</a:t>
            </a:r>
            <a:endParaRPr kumimoji="1" lang="en-US" altLang="ja-JP" sz="1000">
              <a:latin typeface="+mn-ea"/>
            </a:endParaRPr>
          </a:p>
          <a:p>
            <a:r>
              <a:rPr kumimoji="1" lang="ja-JP" altLang="en-US" sz="1000">
                <a:latin typeface="+mn-ea"/>
              </a:rPr>
              <a:t>問題点や課題を決め打ちするのではなく、訪問時、事業者との対話の切り口にするくらいのスタンスと理解することをお勧めします。</a:t>
            </a:r>
            <a:endParaRPr kumimoji="1" lang="en-US" altLang="ja-JP" sz="1000">
              <a:latin typeface="+mn-ea"/>
            </a:endParaRPr>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の目利き（訪問前編）　その１</a:t>
            </a:r>
            <a:endParaRPr kumimoji="1" lang="ja-JP" altLang="en-US" sz="2000" b="1" u="sng">
              <a:latin typeface="+mn-ea"/>
            </a:endParaRPr>
          </a:p>
        </p:txBody>
      </p:sp>
      <p:sp>
        <p:nvSpPr>
          <p:cNvPr id="26" name="テキスト ボックス 25">
            <a:extLst>
              <a:ext uri="{FF2B5EF4-FFF2-40B4-BE49-F238E27FC236}">
                <a16:creationId xmlns:a16="http://schemas.microsoft.com/office/drawing/2014/main" id="{033A13B2-F7E3-EB68-5107-D705C3795DAD}"/>
              </a:ext>
            </a:extLst>
          </p:cNvPr>
          <p:cNvSpPr txBox="1"/>
          <p:nvPr/>
        </p:nvSpPr>
        <p:spPr>
          <a:xfrm>
            <a:off x="3353404" y="1260000"/>
            <a:ext cx="6294337" cy="707886"/>
          </a:xfrm>
          <a:prstGeom prst="rect">
            <a:avLst/>
          </a:prstGeom>
          <a:noFill/>
        </p:spPr>
        <p:txBody>
          <a:bodyPr wrap="square" rtlCol="0">
            <a:spAutoFit/>
          </a:bodyPr>
          <a:lstStyle/>
          <a:p>
            <a:r>
              <a:rPr kumimoji="1" lang="ja-JP" altLang="en-US" sz="1000">
                <a:latin typeface="+mn-ea"/>
              </a:rPr>
              <a:t>□  集客を起点とする業種なので事前情報が他の業種と比較して圧倒的に収集しやすい</a:t>
            </a:r>
            <a:endParaRPr kumimoji="1" lang="en-US" altLang="ja-JP" sz="1000">
              <a:latin typeface="+mn-ea"/>
            </a:endParaRPr>
          </a:p>
          <a:p>
            <a:r>
              <a:rPr kumimoji="1" lang="ja-JP" altLang="en-US" sz="1000">
                <a:latin typeface="+mn-ea"/>
              </a:rPr>
              <a:t>□  収集しやすい反面、情報が膨大であり全体を正確に把握できないこともあるので注意（特に口コミ）</a:t>
            </a:r>
            <a:endParaRPr kumimoji="1" lang="en-US" altLang="ja-JP" sz="1000">
              <a:latin typeface="+mn-ea"/>
            </a:endParaRPr>
          </a:p>
          <a:p>
            <a:r>
              <a:rPr kumimoji="1" lang="ja-JP" altLang="en-US" sz="1000">
                <a:latin typeface="+mn-ea"/>
              </a:rPr>
              <a:t>□  訪問時の着眼点に直結することが多いので、「必須の作業」として位置付けることをお勧めします</a:t>
            </a:r>
            <a:endParaRPr kumimoji="1" lang="en-US" altLang="ja-JP" sz="1000">
              <a:latin typeface="+mn-ea"/>
            </a:endParaRPr>
          </a:p>
          <a:p>
            <a:r>
              <a:rPr kumimoji="1" lang="ja-JP" altLang="en-US" sz="1000">
                <a:latin typeface="+mn-ea"/>
              </a:rPr>
              <a:t>□  販売方法のきめ細かさなども類推できる有効な準備といえる</a:t>
            </a:r>
            <a:endParaRPr kumimoji="1" lang="en-US" altLang="ja-JP" sz="1000">
              <a:latin typeface="+mn-ea"/>
            </a:endParaRPr>
          </a:p>
        </p:txBody>
      </p:sp>
      <p:grpSp>
        <p:nvGrpSpPr>
          <p:cNvPr id="65" name="グループ化 64">
            <a:extLst>
              <a:ext uri="{FF2B5EF4-FFF2-40B4-BE49-F238E27FC236}">
                <a16:creationId xmlns:a16="http://schemas.microsoft.com/office/drawing/2014/main" id="{60F6DCB6-FB0D-31FE-C84E-DCEDB3B5D3A7}"/>
              </a:ext>
            </a:extLst>
          </p:cNvPr>
          <p:cNvGrpSpPr/>
          <p:nvPr/>
        </p:nvGrpSpPr>
        <p:grpSpPr>
          <a:xfrm>
            <a:off x="136357" y="2113916"/>
            <a:ext cx="4503046" cy="2084628"/>
            <a:chOff x="198349" y="2335444"/>
            <a:chExt cx="4503046" cy="2084628"/>
          </a:xfrm>
        </p:grpSpPr>
        <p:grpSp>
          <p:nvGrpSpPr>
            <p:cNvPr id="37" name="グループ化 36">
              <a:extLst>
                <a:ext uri="{FF2B5EF4-FFF2-40B4-BE49-F238E27FC236}">
                  <a16:creationId xmlns:a16="http://schemas.microsoft.com/office/drawing/2014/main" id="{51A1DCD6-E487-6EE7-8239-CA1E99AADF82}"/>
                </a:ext>
              </a:extLst>
            </p:cNvPr>
            <p:cNvGrpSpPr/>
            <p:nvPr/>
          </p:nvGrpSpPr>
          <p:grpSpPr>
            <a:xfrm>
              <a:off x="198349" y="2409947"/>
              <a:ext cx="1311276" cy="1898178"/>
              <a:chOff x="250105" y="2332313"/>
              <a:chExt cx="1311276" cy="1898178"/>
            </a:xfrm>
          </p:grpSpPr>
          <p:sp>
            <p:nvSpPr>
              <p:cNvPr id="29" name="正方形/長方形 28">
                <a:extLst>
                  <a:ext uri="{FF2B5EF4-FFF2-40B4-BE49-F238E27FC236}">
                    <a16:creationId xmlns:a16="http://schemas.microsoft.com/office/drawing/2014/main" id="{291451F8-CE49-ECB8-3032-62E59081AB4F}"/>
                  </a:ext>
                </a:extLst>
              </p:cNvPr>
              <p:cNvSpPr/>
              <p:nvPr/>
            </p:nvSpPr>
            <p:spPr>
              <a:xfrm>
                <a:off x="293238" y="2332313"/>
                <a:ext cx="1233223" cy="1898178"/>
              </a:xfrm>
              <a:prstGeom prst="rect">
                <a:avLst/>
              </a:prstGeom>
              <a:noFill/>
              <a:ln w="38100">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42DEE73F-95E0-27F2-FFBE-8FCCF41A4BFC}"/>
                  </a:ext>
                </a:extLst>
              </p:cNvPr>
              <p:cNvSpPr txBox="1"/>
              <p:nvPr/>
            </p:nvSpPr>
            <p:spPr>
              <a:xfrm>
                <a:off x="250105" y="2550638"/>
                <a:ext cx="1311276" cy="1431161"/>
              </a:xfrm>
              <a:prstGeom prst="rect">
                <a:avLst/>
              </a:prstGeom>
              <a:noFill/>
            </p:spPr>
            <p:txBody>
              <a:bodyPr wrap="square" rtlCol="0">
                <a:spAutoFit/>
              </a:bodyPr>
              <a:lstStyle/>
              <a:p>
                <a:pPr algn="ctr"/>
                <a:r>
                  <a:rPr kumimoji="1" lang="ja-JP" altLang="en-US" sz="2800" b="1"/>
                  <a:t>事業者</a:t>
                </a:r>
                <a:endParaRPr kumimoji="1" lang="en-US" altLang="ja-JP" sz="2800" b="1"/>
              </a:p>
              <a:p>
                <a:pPr algn="ctr"/>
                <a:r>
                  <a:rPr kumimoji="1" lang="en-US" altLang="ja-JP" sz="4800" b="1"/>
                  <a:t>HP</a:t>
                </a:r>
              </a:p>
              <a:p>
                <a:pPr algn="ctr"/>
                <a:r>
                  <a:rPr kumimoji="1" lang="ja-JP" altLang="en-US" sz="1100" b="1"/>
                  <a:t>（ホームページ）</a:t>
                </a:r>
              </a:p>
            </p:txBody>
          </p:sp>
        </p:grpSp>
        <p:sp>
          <p:nvSpPr>
            <p:cNvPr id="31" name="テキスト ボックス 30">
              <a:extLst>
                <a:ext uri="{FF2B5EF4-FFF2-40B4-BE49-F238E27FC236}">
                  <a16:creationId xmlns:a16="http://schemas.microsoft.com/office/drawing/2014/main" id="{D7635D35-C549-1049-2B90-657C74676A71}"/>
                </a:ext>
              </a:extLst>
            </p:cNvPr>
            <p:cNvSpPr txBox="1"/>
            <p:nvPr/>
          </p:nvSpPr>
          <p:spPr>
            <a:xfrm>
              <a:off x="1543714" y="2335444"/>
              <a:ext cx="2165644" cy="861774"/>
            </a:xfrm>
            <a:prstGeom prst="rect">
              <a:avLst/>
            </a:prstGeom>
            <a:noFill/>
          </p:spPr>
          <p:txBody>
            <a:bodyPr wrap="square" rtlCol="0">
              <a:spAutoFit/>
            </a:bodyPr>
            <a:lstStyle/>
            <a:p>
              <a:r>
                <a:rPr kumimoji="1" lang="ja-JP" altLang="en-US" sz="1000">
                  <a:latin typeface="+mn-ea"/>
                </a:rPr>
                <a:t>□  特徴・特色の確認</a:t>
              </a:r>
              <a:endParaRPr kumimoji="1" lang="en-US" altLang="ja-JP" sz="1000">
                <a:latin typeface="+mn-ea"/>
              </a:endParaRPr>
            </a:p>
            <a:p>
              <a:r>
                <a:rPr kumimoji="1" lang="ja-JP" altLang="en-US" sz="1000">
                  <a:latin typeface="+mn-ea"/>
                </a:rPr>
                <a:t>□  立地・客室数などの基本情報</a:t>
              </a:r>
              <a:endParaRPr kumimoji="1" lang="en-US" altLang="ja-JP" sz="1000">
                <a:latin typeface="+mn-ea"/>
              </a:endParaRPr>
            </a:p>
            <a:p>
              <a:r>
                <a:rPr kumimoji="1" lang="ja-JP" altLang="en-US" sz="1000">
                  <a:latin typeface="+mn-ea"/>
                </a:rPr>
                <a:t>□  駐車場の有無確認</a:t>
              </a:r>
              <a:endParaRPr kumimoji="1" lang="en-US" altLang="ja-JP" sz="1000">
                <a:latin typeface="+mn-ea"/>
              </a:endParaRPr>
            </a:p>
            <a:p>
              <a:r>
                <a:rPr kumimoji="1" lang="ja-JP" altLang="en-US" sz="1000">
                  <a:latin typeface="+mn-ea"/>
                </a:rPr>
                <a:t>□  アクセス情報の視認性確認</a:t>
              </a:r>
              <a:endParaRPr kumimoji="1" lang="en-US" altLang="ja-JP" sz="1000">
                <a:latin typeface="+mn-ea"/>
              </a:endParaRPr>
            </a:p>
            <a:p>
              <a:endParaRPr kumimoji="1" lang="en-US" altLang="ja-JP" sz="1000">
                <a:latin typeface="+mn-ea"/>
              </a:endParaRPr>
            </a:p>
          </p:txBody>
        </p:sp>
        <p:grpSp>
          <p:nvGrpSpPr>
            <p:cNvPr id="42" name="グループ化 41">
              <a:extLst>
                <a:ext uri="{FF2B5EF4-FFF2-40B4-BE49-F238E27FC236}">
                  <a16:creationId xmlns:a16="http://schemas.microsoft.com/office/drawing/2014/main" id="{1F3A8DD7-213B-CF37-0414-96376D72E970}"/>
                </a:ext>
              </a:extLst>
            </p:cNvPr>
            <p:cNvGrpSpPr/>
            <p:nvPr/>
          </p:nvGrpSpPr>
          <p:grpSpPr>
            <a:xfrm>
              <a:off x="1301090" y="3048372"/>
              <a:ext cx="3400305" cy="1371700"/>
              <a:chOff x="1283838" y="3048372"/>
              <a:chExt cx="3400305" cy="1371700"/>
            </a:xfrm>
          </p:grpSpPr>
          <p:sp>
            <p:nvSpPr>
              <p:cNvPr id="33" name="テキスト ボックス 32">
                <a:extLst>
                  <a:ext uri="{FF2B5EF4-FFF2-40B4-BE49-F238E27FC236}">
                    <a16:creationId xmlns:a16="http://schemas.microsoft.com/office/drawing/2014/main" id="{88C2D2D1-6945-2843-F48C-24CAFD716D65}"/>
                  </a:ext>
                </a:extLst>
              </p:cNvPr>
              <p:cNvSpPr txBox="1"/>
              <p:nvPr/>
            </p:nvSpPr>
            <p:spPr>
              <a:xfrm>
                <a:off x="1526460" y="3558298"/>
                <a:ext cx="3157683" cy="861774"/>
              </a:xfrm>
              <a:prstGeom prst="rect">
                <a:avLst/>
              </a:prstGeom>
              <a:noFill/>
            </p:spPr>
            <p:txBody>
              <a:bodyPr wrap="square" rtlCol="0">
                <a:spAutoFit/>
              </a:bodyPr>
              <a:lstStyle/>
              <a:p>
                <a:r>
                  <a:rPr kumimoji="1" lang="ja-JP" altLang="en-US" sz="1000">
                    <a:latin typeface="+mn-ea"/>
                  </a:rPr>
                  <a:t>□  訪問時に実物との差異を確認</a:t>
                </a:r>
                <a:endParaRPr kumimoji="1" lang="en-US" altLang="ja-JP" sz="1000">
                  <a:latin typeface="+mn-ea"/>
                </a:endParaRPr>
              </a:p>
              <a:p>
                <a:r>
                  <a:rPr kumimoji="1" lang="ja-JP" altLang="en-US" sz="1000">
                    <a:latin typeface="+mn-ea"/>
                  </a:rPr>
                  <a:t>□  客室・浴槽の広さ・清潔度</a:t>
                </a:r>
                <a:endParaRPr kumimoji="1" lang="en-US" altLang="ja-JP" sz="1000">
                  <a:latin typeface="+mn-ea"/>
                </a:endParaRPr>
              </a:p>
              <a:p>
                <a:r>
                  <a:rPr kumimoji="1" lang="ja-JP" altLang="en-US" sz="1000">
                    <a:latin typeface="+mn-ea"/>
                  </a:rPr>
                  <a:t>□  料理のボリュームや鮮度</a:t>
                </a:r>
                <a:endParaRPr kumimoji="1" lang="en-US" altLang="ja-JP" sz="1000">
                  <a:latin typeface="+mn-ea"/>
                </a:endParaRPr>
              </a:p>
              <a:p>
                <a:r>
                  <a:rPr kumimoji="1" lang="ja-JP" altLang="en-US" sz="1000">
                    <a:latin typeface="+mn-ea"/>
                  </a:rPr>
                  <a:t>□  リピート率に直結しやすい</a:t>
                </a:r>
                <a:endParaRPr kumimoji="1" lang="en-US" altLang="ja-JP" sz="1000">
                  <a:latin typeface="+mn-ea"/>
                </a:endParaRPr>
              </a:p>
              <a:p>
                <a:endParaRPr kumimoji="1" lang="en-US" altLang="ja-JP" sz="1000">
                  <a:latin typeface="+mn-ea"/>
                </a:endParaRPr>
              </a:p>
            </p:txBody>
          </p:sp>
          <p:sp>
            <p:nvSpPr>
              <p:cNvPr id="38" name="正方形/長方形 37">
                <a:extLst>
                  <a:ext uri="{FF2B5EF4-FFF2-40B4-BE49-F238E27FC236}">
                    <a16:creationId xmlns:a16="http://schemas.microsoft.com/office/drawing/2014/main" id="{6FFF9BB7-A116-B4F6-5F4F-47580E0FE560}"/>
                  </a:ext>
                </a:extLst>
              </p:cNvPr>
              <p:cNvSpPr/>
              <p:nvPr/>
            </p:nvSpPr>
            <p:spPr>
              <a:xfrm>
                <a:off x="1526460" y="3183934"/>
                <a:ext cx="2165646" cy="1115921"/>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99FC0964-C3E0-BF6E-2ED3-F92F39AD9742}"/>
                  </a:ext>
                </a:extLst>
              </p:cNvPr>
              <p:cNvSpPr txBox="1"/>
              <p:nvPr/>
            </p:nvSpPr>
            <p:spPr>
              <a:xfrm>
                <a:off x="1283838" y="3092522"/>
                <a:ext cx="2614942" cy="492443"/>
              </a:xfrm>
              <a:prstGeom prst="rect">
                <a:avLst/>
              </a:prstGeom>
              <a:noFill/>
            </p:spPr>
            <p:txBody>
              <a:bodyPr wrap="square" rtlCol="0">
                <a:spAutoFit/>
              </a:bodyPr>
              <a:lstStyle/>
              <a:p>
                <a:pPr algn="ctr"/>
                <a:endParaRPr kumimoji="1" lang="en-US" altLang="ja-JP" sz="1400">
                  <a:solidFill>
                    <a:srgbClr val="FF0000"/>
                  </a:solidFill>
                </a:endParaRPr>
              </a:p>
              <a:p>
                <a:pPr algn="ctr"/>
                <a:r>
                  <a:rPr kumimoji="1" lang="ja-JP" altLang="en-US" sz="1200" b="1"/>
                  <a:t>客室・浴室・料理の写真</a:t>
                </a:r>
                <a:endParaRPr kumimoji="1" lang="ja-JP" altLang="en-US" sz="1400" b="1"/>
              </a:p>
            </p:txBody>
          </p:sp>
          <p:sp>
            <p:nvSpPr>
              <p:cNvPr id="39" name="テキスト ボックス 38">
                <a:extLst>
                  <a:ext uri="{FF2B5EF4-FFF2-40B4-BE49-F238E27FC236}">
                    <a16:creationId xmlns:a16="http://schemas.microsoft.com/office/drawing/2014/main" id="{8083CFE5-6DC8-A455-C1FC-C4D6F23B9F1F}"/>
                  </a:ext>
                </a:extLst>
              </p:cNvPr>
              <p:cNvSpPr txBox="1"/>
              <p:nvPr/>
            </p:nvSpPr>
            <p:spPr>
              <a:xfrm>
                <a:off x="1939251" y="3048372"/>
                <a:ext cx="1311720" cy="276999"/>
              </a:xfrm>
              <a:prstGeom prst="rect">
                <a:avLst/>
              </a:prstGeom>
              <a:solidFill>
                <a:schemeClr val="bg1"/>
              </a:solidFill>
            </p:spPr>
            <p:txBody>
              <a:bodyPr wrap="square" rtlCol="0">
                <a:spAutoFit/>
              </a:bodyPr>
              <a:lstStyle/>
              <a:p>
                <a:pPr algn="ctr"/>
                <a:r>
                  <a:rPr kumimoji="1" lang="en-US" altLang="ja-JP" sz="1200" b="1">
                    <a:solidFill>
                      <a:srgbClr val="FF0000"/>
                    </a:solidFill>
                  </a:rPr>
                  <a:t>【</a:t>
                </a:r>
                <a:r>
                  <a:rPr kumimoji="1" lang="ja-JP" altLang="en-US" sz="1200" b="1">
                    <a:solidFill>
                      <a:srgbClr val="FF0000"/>
                    </a:solidFill>
                  </a:rPr>
                  <a:t>特筆着眼点</a:t>
                </a:r>
                <a:r>
                  <a:rPr kumimoji="1" lang="en-US" altLang="ja-JP" sz="1200" b="1">
                    <a:solidFill>
                      <a:srgbClr val="FF0000"/>
                    </a:solidFill>
                  </a:rPr>
                  <a:t>】</a:t>
                </a:r>
              </a:p>
            </p:txBody>
          </p:sp>
        </p:grpSp>
      </p:grpSp>
      <p:sp>
        <p:nvSpPr>
          <p:cNvPr id="62" name="矢印: 下 61">
            <a:extLst>
              <a:ext uri="{FF2B5EF4-FFF2-40B4-BE49-F238E27FC236}">
                <a16:creationId xmlns:a16="http://schemas.microsoft.com/office/drawing/2014/main" id="{EE84E9E2-0E4C-A128-2618-0ED4D7F9FB82}"/>
              </a:ext>
            </a:extLst>
          </p:cNvPr>
          <p:cNvSpPr/>
          <p:nvPr/>
        </p:nvSpPr>
        <p:spPr>
          <a:xfrm>
            <a:off x="1050394" y="4147394"/>
            <a:ext cx="1584000" cy="468000"/>
          </a:xfrm>
          <a:prstGeom prst="downArrow">
            <a:avLst/>
          </a:prstGeom>
          <a:solidFill>
            <a:srgbClr val="00B0F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6" name="グループ化 65">
            <a:extLst>
              <a:ext uri="{FF2B5EF4-FFF2-40B4-BE49-F238E27FC236}">
                <a16:creationId xmlns:a16="http://schemas.microsoft.com/office/drawing/2014/main" id="{49711B12-6639-C350-5E2D-296D8EF8E741}"/>
              </a:ext>
            </a:extLst>
          </p:cNvPr>
          <p:cNvGrpSpPr/>
          <p:nvPr/>
        </p:nvGrpSpPr>
        <p:grpSpPr>
          <a:xfrm>
            <a:off x="5949666" y="2113916"/>
            <a:ext cx="4503046" cy="2084628"/>
            <a:chOff x="5802016" y="2379594"/>
            <a:chExt cx="4503046" cy="2084628"/>
          </a:xfrm>
        </p:grpSpPr>
        <p:grpSp>
          <p:nvGrpSpPr>
            <p:cNvPr id="50" name="グループ化 49">
              <a:extLst>
                <a:ext uri="{FF2B5EF4-FFF2-40B4-BE49-F238E27FC236}">
                  <a16:creationId xmlns:a16="http://schemas.microsoft.com/office/drawing/2014/main" id="{59917A9F-D62A-E95C-74F0-06769E9B992F}"/>
                </a:ext>
              </a:extLst>
            </p:cNvPr>
            <p:cNvGrpSpPr/>
            <p:nvPr/>
          </p:nvGrpSpPr>
          <p:grpSpPr>
            <a:xfrm>
              <a:off x="5802016" y="2454097"/>
              <a:ext cx="1311276" cy="1898178"/>
              <a:chOff x="250105" y="2332313"/>
              <a:chExt cx="1311276" cy="1898178"/>
            </a:xfrm>
          </p:grpSpPr>
          <p:sp>
            <p:nvSpPr>
              <p:cNvPr id="51" name="正方形/長方形 50">
                <a:extLst>
                  <a:ext uri="{FF2B5EF4-FFF2-40B4-BE49-F238E27FC236}">
                    <a16:creationId xmlns:a16="http://schemas.microsoft.com/office/drawing/2014/main" id="{5DC8AE36-A9B8-95DD-7D16-0BA29949F868}"/>
                  </a:ext>
                </a:extLst>
              </p:cNvPr>
              <p:cNvSpPr/>
              <p:nvPr/>
            </p:nvSpPr>
            <p:spPr>
              <a:xfrm>
                <a:off x="293238" y="2332313"/>
                <a:ext cx="1233223" cy="1898178"/>
              </a:xfrm>
              <a:prstGeom prst="rect">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F50C4EE1-7DDA-40DF-A9DF-95516F4331AF}"/>
                  </a:ext>
                </a:extLst>
              </p:cNvPr>
              <p:cNvSpPr txBox="1"/>
              <p:nvPr/>
            </p:nvSpPr>
            <p:spPr>
              <a:xfrm>
                <a:off x="250105" y="2550638"/>
                <a:ext cx="1311276" cy="1431161"/>
              </a:xfrm>
              <a:prstGeom prst="rect">
                <a:avLst/>
              </a:prstGeom>
              <a:noFill/>
            </p:spPr>
            <p:txBody>
              <a:bodyPr wrap="square" rtlCol="0">
                <a:spAutoFit/>
              </a:bodyPr>
              <a:lstStyle/>
              <a:p>
                <a:pPr algn="ctr"/>
                <a:r>
                  <a:rPr kumimoji="1" lang="ja-JP" altLang="en-US" sz="2800" b="1"/>
                  <a:t>旅行</a:t>
                </a:r>
                <a:endParaRPr kumimoji="1" lang="en-US" altLang="ja-JP" sz="2800" b="1"/>
              </a:p>
              <a:p>
                <a:pPr algn="ctr"/>
                <a:r>
                  <a:rPr kumimoji="1" lang="ja-JP" altLang="en-US" sz="2400" b="1"/>
                  <a:t>予約</a:t>
                </a:r>
                <a:endParaRPr kumimoji="1" lang="en-US" altLang="ja-JP" sz="2400" b="1"/>
              </a:p>
              <a:p>
                <a:pPr algn="ctr"/>
                <a:r>
                  <a:rPr kumimoji="1" lang="ja-JP" altLang="en-US" sz="2400" b="1"/>
                  <a:t>サイト</a:t>
                </a:r>
                <a:endParaRPr kumimoji="1" lang="en-US" altLang="ja-JP" sz="2400" b="1"/>
              </a:p>
              <a:p>
                <a:pPr algn="ctr"/>
                <a:r>
                  <a:rPr kumimoji="1" lang="ja-JP" altLang="en-US" sz="1100" b="1"/>
                  <a:t>（大手サイト）</a:t>
                </a:r>
              </a:p>
            </p:txBody>
          </p:sp>
        </p:grpSp>
        <p:sp>
          <p:nvSpPr>
            <p:cNvPr id="53" name="テキスト ボックス 52">
              <a:extLst>
                <a:ext uri="{FF2B5EF4-FFF2-40B4-BE49-F238E27FC236}">
                  <a16:creationId xmlns:a16="http://schemas.microsoft.com/office/drawing/2014/main" id="{848A8C5B-D691-D6D4-5459-6D762EDD2681}"/>
                </a:ext>
              </a:extLst>
            </p:cNvPr>
            <p:cNvSpPr txBox="1"/>
            <p:nvPr/>
          </p:nvSpPr>
          <p:spPr>
            <a:xfrm>
              <a:off x="7147381" y="2379594"/>
              <a:ext cx="2372318" cy="1015663"/>
            </a:xfrm>
            <a:prstGeom prst="rect">
              <a:avLst/>
            </a:prstGeom>
            <a:noFill/>
          </p:spPr>
          <p:txBody>
            <a:bodyPr wrap="square" rtlCol="0">
              <a:spAutoFit/>
            </a:bodyPr>
            <a:lstStyle/>
            <a:p>
              <a:r>
                <a:rPr kumimoji="1" lang="ja-JP" altLang="en-US" sz="1000">
                  <a:latin typeface="+mn-ea"/>
                </a:rPr>
                <a:t>□  メジャーサイトへの登録</a:t>
              </a:r>
              <a:endParaRPr kumimoji="1" lang="en-US" altLang="ja-JP" sz="1000">
                <a:latin typeface="+mn-ea"/>
              </a:endParaRPr>
            </a:p>
            <a:p>
              <a:r>
                <a:rPr kumimoji="1" lang="ja-JP" altLang="en-US" sz="1000">
                  <a:latin typeface="+mn-ea"/>
                </a:rPr>
                <a:t>　  状況自体の確認</a:t>
              </a:r>
              <a:endParaRPr kumimoji="1" lang="en-US" altLang="ja-JP" sz="1000">
                <a:latin typeface="+mn-ea"/>
              </a:endParaRPr>
            </a:p>
            <a:p>
              <a:r>
                <a:rPr kumimoji="1" lang="ja-JP" altLang="en-US" sz="1000">
                  <a:latin typeface="+mn-ea"/>
                </a:rPr>
                <a:t>□  価格やプランの種類の確認</a:t>
              </a:r>
              <a:endParaRPr kumimoji="1" lang="en-US" altLang="ja-JP" sz="1000">
                <a:latin typeface="+mn-ea"/>
              </a:endParaRPr>
            </a:p>
            <a:p>
              <a:r>
                <a:rPr kumimoji="1" lang="ja-JP" altLang="en-US" sz="1000">
                  <a:latin typeface="+mn-ea"/>
                </a:rPr>
                <a:t>□  口コミの確認（件数や頻度も）</a:t>
              </a:r>
              <a:endParaRPr kumimoji="1" lang="en-US" altLang="ja-JP" sz="1000">
                <a:latin typeface="+mn-ea"/>
              </a:endParaRPr>
            </a:p>
            <a:p>
              <a:r>
                <a:rPr kumimoji="1" lang="ja-JP" altLang="en-US" sz="1000">
                  <a:latin typeface="+mn-ea"/>
                </a:rPr>
                <a:t>  </a:t>
              </a:r>
              <a:endParaRPr kumimoji="1" lang="en-US" altLang="ja-JP" sz="1000">
                <a:latin typeface="+mn-ea"/>
              </a:endParaRPr>
            </a:p>
            <a:p>
              <a:endParaRPr kumimoji="1" lang="en-US" altLang="ja-JP" sz="1000">
                <a:latin typeface="+mn-ea"/>
              </a:endParaRPr>
            </a:p>
          </p:txBody>
        </p:sp>
        <p:grpSp>
          <p:nvGrpSpPr>
            <p:cNvPr id="54" name="グループ化 53">
              <a:extLst>
                <a:ext uri="{FF2B5EF4-FFF2-40B4-BE49-F238E27FC236}">
                  <a16:creationId xmlns:a16="http://schemas.microsoft.com/office/drawing/2014/main" id="{24D43B79-1CDA-CE23-EA16-02FA8EFE0F38}"/>
                </a:ext>
              </a:extLst>
            </p:cNvPr>
            <p:cNvGrpSpPr/>
            <p:nvPr/>
          </p:nvGrpSpPr>
          <p:grpSpPr>
            <a:xfrm>
              <a:off x="6904757" y="3092522"/>
              <a:ext cx="3400305" cy="1371700"/>
              <a:chOff x="1283838" y="3048372"/>
              <a:chExt cx="3400305" cy="1371700"/>
            </a:xfrm>
          </p:grpSpPr>
          <p:sp>
            <p:nvSpPr>
              <p:cNvPr id="58" name="テキスト ボックス 57">
                <a:extLst>
                  <a:ext uri="{FF2B5EF4-FFF2-40B4-BE49-F238E27FC236}">
                    <a16:creationId xmlns:a16="http://schemas.microsoft.com/office/drawing/2014/main" id="{51CFB293-4C7D-677F-D23D-E490E20F3F7C}"/>
                  </a:ext>
                </a:extLst>
              </p:cNvPr>
              <p:cNvSpPr txBox="1"/>
              <p:nvPr/>
            </p:nvSpPr>
            <p:spPr>
              <a:xfrm>
                <a:off x="1526460" y="3558298"/>
                <a:ext cx="3157683" cy="861774"/>
              </a:xfrm>
              <a:prstGeom prst="rect">
                <a:avLst/>
              </a:prstGeom>
              <a:noFill/>
            </p:spPr>
            <p:txBody>
              <a:bodyPr wrap="square" rtlCol="0">
                <a:spAutoFit/>
              </a:bodyPr>
              <a:lstStyle/>
              <a:p>
                <a:r>
                  <a:rPr kumimoji="1" lang="ja-JP" altLang="en-US" sz="1000">
                    <a:latin typeface="+mn-ea"/>
                  </a:rPr>
                  <a:t>□  人数などの条件を変更して</a:t>
                </a:r>
                <a:endParaRPr kumimoji="1" lang="en-US" altLang="ja-JP" sz="1000">
                  <a:latin typeface="+mn-ea"/>
                </a:endParaRPr>
              </a:p>
              <a:p>
                <a:r>
                  <a:rPr kumimoji="1" lang="ja-JP" altLang="en-US" sz="1000">
                    <a:latin typeface="+mn-ea"/>
                  </a:rPr>
                  <a:t>　  予約サイトを検索してみる</a:t>
                </a:r>
                <a:endParaRPr kumimoji="1" lang="en-US" altLang="ja-JP" sz="1000">
                  <a:latin typeface="+mn-ea"/>
                </a:endParaRPr>
              </a:p>
              <a:p>
                <a:r>
                  <a:rPr kumimoji="1" lang="ja-JP" altLang="en-US" sz="1000">
                    <a:latin typeface="+mn-ea"/>
                  </a:rPr>
                  <a:t>□  お１人様、素泊まりなど</a:t>
                </a:r>
                <a:endParaRPr kumimoji="1" lang="en-US" altLang="ja-JP" sz="1000">
                  <a:latin typeface="+mn-ea"/>
                </a:endParaRPr>
              </a:p>
              <a:p>
                <a:r>
                  <a:rPr kumimoji="1" lang="ja-JP" altLang="en-US" sz="1000">
                    <a:latin typeface="+mn-ea"/>
                  </a:rPr>
                  <a:t>　  多様な客室販売をしているか</a:t>
                </a:r>
                <a:endParaRPr kumimoji="1" lang="en-US" altLang="ja-JP" sz="1000">
                  <a:latin typeface="+mn-ea"/>
                </a:endParaRPr>
              </a:p>
              <a:p>
                <a:endParaRPr kumimoji="1" lang="en-US" altLang="ja-JP" sz="1000">
                  <a:latin typeface="+mn-ea"/>
                </a:endParaRPr>
              </a:p>
            </p:txBody>
          </p:sp>
          <p:sp>
            <p:nvSpPr>
              <p:cNvPr id="59" name="正方形/長方形 58">
                <a:extLst>
                  <a:ext uri="{FF2B5EF4-FFF2-40B4-BE49-F238E27FC236}">
                    <a16:creationId xmlns:a16="http://schemas.microsoft.com/office/drawing/2014/main" id="{03B6E4E5-6306-D49A-BE48-A1E7D3B789C2}"/>
                  </a:ext>
                </a:extLst>
              </p:cNvPr>
              <p:cNvSpPr/>
              <p:nvPr/>
            </p:nvSpPr>
            <p:spPr>
              <a:xfrm>
                <a:off x="1526460" y="3183934"/>
                <a:ext cx="2165646" cy="1115921"/>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a:extLst>
                  <a:ext uri="{FF2B5EF4-FFF2-40B4-BE49-F238E27FC236}">
                    <a16:creationId xmlns:a16="http://schemas.microsoft.com/office/drawing/2014/main" id="{FB29D536-5E48-5421-9E9F-B2413CE16E52}"/>
                  </a:ext>
                </a:extLst>
              </p:cNvPr>
              <p:cNvSpPr txBox="1"/>
              <p:nvPr/>
            </p:nvSpPr>
            <p:spPr>
              <a:xfrm>
                <a:off x="1283838" y="3092522"/>
                <a:ext cx="2614942" cy="492443"/>
              </a:xfrm>
              <a:prstGeom prst="rect">
                <a:avLst/>
              </a:prstGeom>
              <a:noFill/>
            </p:spPr>
            <p:txBody>
              <a:bodyPr wrap="square" rtlCol="0">
                <a:spAutoFit/>
              </a:bodyPr>
              <a:lstStyle/>
              <a:p>
                <a:pPr algn="ctr"/>
                <a:endParaRPr kumimoji="1" lang="en-US" altLang="ja-JP" sz="1400">
                  <a:solidFill>
                    <a:srgbClr val="FF0000"/>
                  </a:solidFill>
                </a:endParaRPr>
              </a:p>
              <a:p>
                <a:pPr algn="ctr"/>
                <a:r>
                  <a:rPr kumimoji="1" lang="ja-JP" altLang="en-US" sz="1200" b="1"/>
                  <a:t>条件を変更した検索</a:t>
                </a:r>
                <a:endParaRPr kumimoji="1" lang="ja-JP" altLang="en-US" sz="1400" b="1"/>
              </a:p>
            </p:txBody>
          </p:sp>
          <p:sp>
            <p:nvSpPr>
              <p:cNvPr id="61" name="テキスト ボックス 60">
                <a:extLst>
                  <a:ext uri="{FF2B5EF4-FFF2-40B4-BE49-F238E27FC236}">
                    <a16:creationId xmlns:a16="http://schemas.microsoft.com/office/drawing/2014/main" id="{6142914D-FAF6-581E-839D-5701174ED3BC}"/>
                  </a:ext>
                </a:extLst>
              </p:cNvPr>
              <p:cNvSpPr txBox="1"/>
              <p:nvPr/>
            </p:nvSpPr>
            <p:spPr>
              <a:xfrm>
                <a:off x="1939251" y="3048372"/>
                <a:ext cx="1311720" cy="276999"/>
              </a:xfrm>
              <a:prstGeom prst="rect">
                <a:avLst/>
              </a:prstGeom>
              <a:solidFill>
                <a:schemeClr val="bg1"/>
              </a:solidFill>
            </p:spPr>
            <p:txBody>
              <a:bodyPr wrap="square" rtlCol="0">
                <a:spAutoFit/>
              </a:bodyPr>
              <a:lstStyle/>
              <a:p>
                <a:pPr algn="ctr"/>
                <a:r>
                  <a:rPr kumimoji="1" lang="en-US" altLang="ja-JP" sz="1200" b="1">
                    <a:solidFill>
                      <a:srgbClr val="FF0000"/>
                    </a:solidFill>
                  </a:rPr>
                  <a:t>【</a:t>
                </a:r>
                <a:r>
                  <a:rPr kumimoji="1" lang="ja-JP" altLang="en-US" sz="1200" b="1">
                    <a:solidFill>
                      <a:srgbClr val="FF0000"/>
                    </a:solidFill>
                  </a:rPr>
                  <a:t>特筆着眼点</a:t>
                </a:r>
                <a:r>
                  <a:rPr kumimoji="1" lang="en-US" altLang="ja-JP" sz="1200" b="1">
                    <a:solidFill>
                      <a:srgbClr val="FF0000"/>
                    </a:solidFill>
                  </a:rPr>
                  <a:t>】</a:t>
                </a:r>
              </a:p>
            </p:txBody>
          </p:sp>
        </p:grpSp>
      </p:grpSp>
      <p:sp>
        <p:nvSpPr>
          <p:cNvPr id="63" name="矢印: 下 62">
            <a:extLst>
              <a:ext uri="{FF2B5EF4-FFF2-40B4-BE49-F238E27FC236}">
                <a16:creationId xmlns:a16="http://schemas.microsoft.com/office/drawing/2014/main" id="{D84D3600-9770-4323-936E-FC9AA26AD555}"/>
              </a:ext>
            </a:extLst>
          </p:cNvPr>
          <p:cNvSpPr/>
          <p:nvPr/>
        </p:nvSpPr>
        <p:spPr>
          <a:xfrm>
            <a:off x="6814709" y="4147394"/>
            <a:ext cx="1584000" cy="468000"/>
          </a:xfrm>
          <a:prstGeom prst="downArrow">
            <a:avLst/>
          </a:prstGeom>
          <a:solidFill>
            <a:srgbClr val="FF0000">
              <a:alpha val="5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テキスト ボックス 63">
            <a:extLst>
              <a:ext uri="{FF2B5EF4-FFF2-40B4-BE49-F238E27FC236}">
                <a16:creationId xmlns:a16="http://schemas.microsoft.com/office/drawing/2014/main" id="{416306D2-CB96-9DEA-73E7-AA5F97C71343}"/>
              </a:ext>
            </a:extLst>
          </p:cNvPr>
          <p:cNvSpPr txBox="1"/>
          <p:nvPr/>
        </p:nvSpPr>
        <p:spPr>
          <a:xfrm>
            <a:off x="295274" y="4648664"/>
            <a:ext cx="3758869" cy="861774"/>
          </a:xfrm>
          <a:prstGeom prst="rect">
            <a:avLst/>
          </a:prstGeom>
          <a:noFill/>
        </p:spPr>
        <p:txBody>
          <a:bodyPr wrap="square" rtlCol="0">
            <a:spAutoFit/>
          </a:bodyPr>
          <a:lstStyle/>
          <a:p>
            <a:r>
              <a:rPr kumimoji="1" lang="ja-JP" altLang="en-US" sz="1000" spc="-100">
                <a:latin typeface="+mn-ea"/>
              </a:rPr>
              <a:t>　事業者の</a:t>
            </a:r>
            <a:r>
              <a:rPr kumimoji="1" lang="en-US" altLang="ja-JP" sz="1000" spc="-100">
                <a:latin typeface="+mn-ea"/>
              </a:rPr>
              <a:t>HP</a:t>
            </a:r>
            <a:r>
              <a:rPr kumimoji="1" lang="ja-JP" altLang="en-US" sz="1000" spc="-100">
                <a:latin typeface="+mn-ea"/>
              </a:rPr>
              <a:t>は課題の詮索というよりは、基礎情報の収集という意味合いが強いですが、</a:t>
            </a:r>
            <a:r>
              <a:rPr kumimoji="1" lang="en-US" altLang="ja-JP" sz="1000" spc="-100">
                <a:latin typeface="+mn-ea"/>
              </a:rPr>
              <a:t>HP</a:t>
            </a:r>
            <a:r>
              <a:rPr kumimoji="1" lang="ja-JP" altLang="en-US" sz="1000" spc="-100">
                <a:latin typeface="+mn-ea"/>
              </a:rPr>
              <a:t>に掲載されている写真と実物とのギャップが激しい場合、リピート率や口コミの低さに課題が直結していることがあります。都市部では駐車場の詳細情報、観光地等ではアクセス方法を気にする顧客が多いため、視認性の高い情報掲載が求められます。</a:t>
            </a:r>
            <a:endParaRPr kumimoji="1" lang="en-US" altLang="ja-JP" sz="1000" spc="-100">
              <a:latin typeface="+mn-ea"/>
            </a:endParaRPr>
          </a:p>
        </p:txBody>
      </p:sp>
      <p:sp>
        <p:nvSpPr>
          <p:cNvPr id="69" name="テキスト ボックス 68">
            <a:extLst>
              <a:ext uri="{FF2B5EF4-FFF2-40B4-BE49-F238E27FC236}">
                <a16:creationId xmlns:a16="http://schemas.microsoft.com/office/drawing/2014/main" id="{231DAF75-E9B9-ADC8-5786-01076D3EAE0B}"/>
              </a:ext>
            </a:extLst>
          </p:cNvPr>
          <p:cNvSpPr txBox="1"/>
          <p:nvPr/>
        </p:nvSpPr>
        <p:spPr>
          <a:xfrm>
            <a:off x="5817443" y="4647600"/>
            <a:ext cx="3758400" cy="861774"/>
          </a:xfrm>
          <a:prstGeom prst="rect">
            <a:avLst/>
          </a:prstGeom>
          <a:noFill/>
        </p:spPr>
        <p:txBody>
          <a:bodyPr wrap="square" rtlCol="0">
            <a:spAutoFit/>
          </a:bodyPr>
          <a:lstStyle/>
          <a:p>
            <a:r>
              <a:rPr kumimoji="1" lang="ja-JP" altLang="en-US" sz="1000" spc="-100"/>
              <a:t>　予約サイトに登録していれば良いのではなく、ニーズに沿ったプラン設定などへの着眼が必要です。例えばツインルームの１名向け販売は効率が悪いと考え１名利用では検索できない場合もあります。しかし直前まで予約が埋まらない時にきめ細かく予約可能条件を変更するなどの方策を取っていない可能性があるので留意が必要です。</a:t>
            </a:r>
            <a:endParaRPr kumimoji="1" lang="en-US" altLang="ja-JP" sz="1000" spc="-100"/>
          </a:p>
        </p:txBody>
      </p:sp>
      <p:sp>
        <p:nvSpPr>
          <p:cNvPr id="70" name="矢印: 左右 69">
            <a:extLst>
              <a:ext uri="{FF2B5EF4-FFF2-40B4-BE49-F238E27FC236}">
                <a16:creationId xmlns:a16="http://schemas.microsoft.com/office/drawing/2014/main" id="{0F8FF45B-AB02-A882-3E90-653A44EDF17C}"/>
              </a:ext>
            </a:extLst>
          </p:cNvPr>
          <p:cNvSpPr/>
          <p:nvPr/>
        </p:nvSpPr>
        <p:spPr>
          <a:xfrm>
            <a:off x="3898172" y="2222523"/>
            <a:ext cx="1844971" cy="804165"/>
          </a:xfrm>
          <a:prstGeom prst="leftRightArrow">
            <a:avLst/>
          </a:prstGeom>
          <a:noFill/>
          <a:ln w="508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テキスト ボックス 70">
            <a:extLst>
              <a:ext uri="{FF2B5EF4-FFF2-40B4-BE49-F238E27FC236}">
                <a16:creationId xmlns:a16="http://schemas.microsoft.com/office/drawing/2014/main" id="{E9D3605E-FEEA-7DD5-917C-56FE00F8F21A}"/>
              </a:ext>
            </a:extLst>
          </p:cNvPr>
          <p:cNvSpPr txBox="1"/>
          <p:nvPr/>
        </p:nvSpPr>
        <p:spPr>
          <a:xfrm>
            <a:off x="3847355" y="2504838"/>
            <a:ext cx="1970088" cy="276999"/>
          </a:xfrm>
          <a:prstGeom prst="rect">
            <a:avLst/>
          </a:prstGeom>
          <a:noFill/>
        </p:spPr>
        <p:txBody>
          <a:bodyPr wrap="square" rtlCol="0">
            <a:spAutoFit/>
          </a:bodyPr>
          <a:lstStyle/>
          <a:p>
            <a:pPr algn="ctr"/>
            <a:r>
              <a:rPr kumimoji="1" lang="ja-JP" altLang="en-US" sz="1200" b="1"/>
              <a:t>連動性・同一性の確認</a:t>
            </a:r>
          </a:p>
        </p:txBody>
      </p:sp>
      <p:sp>
        <p:nvSpPr>
          <p:cNvPr id="72" name="テキスト ボックス 71">
            <a:extLst>
              <a:ext uri="{FF2B5EF4-FFF2-40B4-BE49-F238E27FC236}">
                <a16:creationId xmlns:a16="http://schemas.microsoft.com/office/drawing/2014/main" id="{7F1957F7-65C9-A080-0658-0CB5A7B45655}"/>
              </a:ext>
            </a:extLst>
          </p:cNvPr>
          <p:cNvSpPr txBox="1"/>
          <p:nvPr/>
        </p:nvSpPr>
        <p:spPr>
          <a:xfrm>
            <a:off x="3741041" y="3209974"/>
            <a:ext cx="2372318" cy="1015663"/>
          </a:xfrm>
          <a:prstGeom prst="rect">
            <a:avLst/>
          </a:prstGeom>
          <a:noFill/>
        </p:spPr>
        <p:txBody>
          <a:bodyPr wrap="square" rtlCol="0">
            <a:spAutoFit/>
          </a:bodyPr>
          <a:lstStyle/>
          <a:p>
            <a:r>
              <a:rPr kumimoji="1" lang="ja-JP" altLang="en-US" sz="1000">
                <a:latin typeface="+mn-ea"/>
              </a:rPr>
              <a:t>□  相互にリンクしているか</a:t>
            </a:r>
            <a:endParaRPr kumimoji="1" lang="en-US" altLang="ja-JP" sz="1000">
              <a:latin typeface="+mn-ea"/>
            </a:endParaRPr>
          </a:p>
          <a:p>
            <a:r>
              <a:rPr kumimoji="1" lang="ja-JP" altLang="en-US" sz="1000">
                <a:latin typeface="+mn-ea"/>
              </a:rPr>
              <a:t>□  掲載情報に差異はないか</a:t>
            </a:r>
            <a:endParaRPr kumimoji="1" lang="en-US" altLang="ja-JP" sz="1000">
              <a:latin typeface="+mn-ea"/>
            </a:endParaRPr>
          </a:p>
          <a:p>
            <a:r>
              <a:rPr kumimoji="1" lang="ja-JP" altLang="en-US" sz="1000">
                <a:latin typeface="+mn-ea"/>
              </a:rPr>
              <a:t>　 （過去の情報を一方で未更新）</a:t>
            </a:r>
            <a:endParaRPr kumimoji="1" lang="en-US" altLang="ja-JP" sz="1000">
              <a:latin typeface="+mn-ea"/>
            </a:endParaRPr>
          </a:p>
          <a:p>
            <a:r>
              <a:rPr kumimoji="1" lang="ja-JP" altLang="en-US" sz="1000">
                <a:latin typeface="+mn-ea"/>
              </a:rPr>
              <a:t>□  特徴・特色が評価されているか</a:t>
            </a:r>
            <a:endParaRPr kumimoji="1" lang="en-US" altLang="ja-JP" sz="1000">
              <a:latin typeface="+mn-ea"/>
            </a:endParaRPr>
          </a:p>
          <a:p>
            <a:r>
              <a:rPr kumimoji="1" lang="ja-JP" altLang="en-US" sz="1000">
                <a:latin typeface="+mn-ea"/>
              </a:rPr>
              <a:t>  </a:t>
            </a:r>
            <a:endParaRPr kumimoji="1" lang="en-US" altLang="ja-JP" sz="1000">
              <a:latin typeface="+mn-ea"/>
            </a:endParaRPr>
          </a:p>
          <a:p>
            <a:endParaRPr kumimoji="1" lang="en-US" altLang="ja-JP" sz="1000">
              <a:latin typeface="+mn-ea"/>
            </a:endParaRPr>
          </a:p>
        </p:txBody>
      </p:sp>
      <p:grpSp>
        <p:nvGrpSpPr>
          <p:cNvPr id="78" name="グループ化 77">
            <a:extLst>
              <a:ext uri="{FF2B5EF4-FFF2-40B4-BE49-F238E27FC236}">
                <a16:creationId xmlns:a16="http://schemas.microsoft.com/office/drawing/2014/main" id="{9D18FD72-3303-2D25-FFB2-CB23C1E9724B}"/>
              </a:ext>
            </a:extLst>
          </p:cNvPr>
          <p:cNvGrpSpPr/>
          <p:nvPr/>
        </p:nvGrpSpPr>
        <p:grpSpPr>
          <a:xfrm>
            <a:off x="217037" y="5823656"/>
            <a:ext cx="9410751" cy="799007"/>
            <a:chOff x="217037" y="6015254"/>
            <a:chExt cx="9410751" cy="799007"/>
          </a:xfrm>
        </p:grpSpPr>
        <p:cxnSp>
          <p:nvCxnSpPr>
            <p:cNvPr id="73" name="直線コネクタ 72">
              <a:extLst>
                <a:ext uri="{FF2B5EF4-FFF2-40B4-BE49-F238E27FC236}">
                  <a16:creationId xmlns:a16="http://schemas.microsoft.com/office/drawing/2014/main" id="{EC00E6D8-13C5-AAF9-670D-23643F198AA0}"/>
                </a:ext>
              </a:extLst>
            </p:cNvPr>
            <p:cNvCxnSpPr/>
            <p:nvPr/>
          </p:nvCxnSpPr>
          <p:spPr>
            <a:xfrm>
              <a:off x="217037" y="601525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77" name="グループ化 76">
              <a:extLst>
                <a:ext uri="{FF2B5EF4-FFF2-40B4-BE49-F238E27FC236}">
                  <a16:creationId xmlns:a16="http://schemas.microsoft.com/office/drawing/2014/main" id="{8AB941A9-94EE-1913-AC6E-3DF1C2C9AE03}"/>
                </a:ext>
              </a:extLst>
            </p:cNvPr>
            <p:cNvGrpSpPr/>
            <p:nvPr/>
          </p:nvGrpSpPr>
          <p:grpSpPr>
            <a:xfrm>
              <a:off x="226613" y="6114747"/>
              <a:ext cx="9401175" cy="699514"/>
              <a:chOff x="226613" y="6114747"/>
              <a:chExt cx="9401175" cy="699514"/>
            </a:xfrm>
          </p:grpSpPr>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81426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C74A1F6D-0D28-20B3-5282-D429FC4EAF02}"/>
                  </a:ext>
                </a:extLst>
              </p:cNvPr>
              <p:cNvSpPr txBox="1"/>
              <p:nvPr/>
            </p:nvSpPr>
            <p:spPr>
              <a:xfrm>
                <a:off x="286060" y="6114747"/>
                <a:ext cx="1459613" cy="646331"/>
              </a:xfrm>
              <a:prstGeom prst="rect">
                <a:avLst/>
              </a:prstGeom>
              <a:noFill/>
            </p:spPr>
            <p:txBody>
              <a:bodyPr wrap="square" rtlCol="0">
                <a:spAutoFit/>
              </a:bodyPr>
              <a:lstStyle/>
              <a:p>
                <a:r>
                  <a:rPr kumimoji="1" lang="en-US" altLang="ja-JP" b="1"/>
                  <a:t>HP</a:t>
                </a:r>
                <a:r>
                  <a:rPr kumimoji="1" lang="ja-JP" altLang="en-US" b="1"/>
                  <a:t>作成支援</a:t>
                </a:r>
                <a:endParaRPr kumimoji="1" lang="en-US" altLang="ja-JP" b="1"/>
              </a:p>
              <a:p>
                <a:r>
                  <a:rPr kumimoji="1" lang="en-US" altLang="ja-JP" sz="700" b="1"/>
                  <a:t> </a:t>
                </a:r>
                <a:r>
                  <a:rPr kumimoji="1" lang="en-US" altLang="ja-JP" b="1"/>
                  <a:t>I T</a:t>
                </a:r>
                <a:r>
                  <a:rPr kumimoji="1" lang="ja-JP" altLang="en-US" b="1"/>
                  <a:t>推進支援</a:t>
                </a:r>
                <a:endParaRPr kumimoji="1" lang="en-US" altLang="ja-JP" b="1"/>
              </a:p>
            </p:txBody>
          </p:sp>
        </p:grpSp>
        <p:sp>
          <p:nvSpPr>
            <p:cNvPr id="76" name="正方形/長方形 75">
              <a:extLst>
                <a:ext uri="{FF2B5EF4-FFF2-40B4-BE49-F238E27FC236}">
                  <a16:creationId xmlns:a16="http://schemas.microsoft.com/office/drawing/2014/main" id="{92AAA2B4-1454-4960-97CD-0E4346A3E189}"/>
                </a:ext>
              </a:extLst>
            </p:cNvPr>
            <p:cNvSpPr/>
            <p:nvPr/>
          </p:nvSpPr>
          <p:spPr>
            <a:xfrm>
              <a:off x="243671" y="6103804"/>
              <a:ext cx="1436246" cy="614947"/>
            </a:xfrm>
            <a:prstGeom prst="rect">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9" name="テキスト ボックス 78">
            <a:extLst>
              <a:ext uri="{FF2B5EF4-FFF2-40B4-BE49-F238E27FC236}">
                <a16:creationId xmlns:a16="http://schemas.microsoft.com/office/drawing/2014/main" id="{78CA74FE-3C25-74BA-C66F-2116BDE8ED43}"/>
              </a:ext>
            </a:extLst>
          </p:cNvPr>
          <p:cNvSpPr txBox="1"/>
          <p:nvPr/>
        </p:nvSpPr>
        <p:spPr>
          <a:xfrm>
            <a:off x="1788811" y="5881254"/>
            <a:ext cx="7696332" cy="707886"/>
          </a:xfrm>
          <a:prstGeom prst="rect">
            <a:avLst/>
          </a:prstGeom>
          <a:noFill/>
        </p:spPr>
        <p:txBody>
          <a:bodyPr wrap="square" rtlCol="0">
            <a:spAutoFit/>
          </a:bodyPr>
          <a:lstStyle/>
          <a:p>
            <a:r>
              <a:rPr kumimoji="1" lang="ja-JP" altLang="en-US" sz="1000" spc="-100">
                <a:latin typeface="+mn-ea"/>
              </a:rPr>
              <a:t>著名な老舗小規模旅館などを除いて、大半の利用者は</a:t>
            </a:r>
            <a:r>
              <a:rPr kumimoji="1" lang="en-US" altLang="ja-JP" sz="1000" spc="-100">
                <a:latin typeface="+mn-ea"/>
              </a:rPr>
              <a:t>Web</a:t>
            </a:r>
            <a:r>
              <a:rPr kumimoji="1" lang="ja-JP" altLang="en-US" sz="1000" spc="-100">
                <a:latin typeface="+mn-ea"/>
              </a:rPr>
              <a:t>上にある情報にアクセスして宿泊先の検索をします。最低でも</a:t>
            </a:r>
            <a:r>
              <a:rPr kumimoji="1" lang="en-US" altLang="ja-JP" sz="1000" spc="-100">
                <a:latin typeface="+mn-ea"/>
              </a:rPr>
              <a:t>HP</a:t>
            </a:r>
            <a:r>
              <a:rPr kumimoji="1" lang="ja-JP" altLang="en-US" sz="1000" spc="-100">
                <a:latin typeface="+mn-ea"/>
              </a:rPr>
              <a:t>の作成、最新情報への更新・刷新は改善課題ではなく必須と言っても過言ではありません。お客様との連絡も電話以外の方法（例：</a:t>
            </a:r>
            <a:r>
              <a:rPr kumimoji="1" lang="en-US" altLang="ja-JP" sz="1000" spc="-100">
                <a:latin typeface="+mn-ea"/>
              </a:rPr>
              <a:t>SNS </a:t>
            </a:r>
            <a:r>
              <a:rPr kumimoji="1" lang="ja-JP" altLang="en-US" sz="1000" spc="-100">
                <a:latin typeface="+mn-ea"/>
              </a:rPr>
              <a:t>）を望む層も多いのが現実です。特に普段から</a:t>
            </a:r>
            <a:r>
              <a:rPr kumimoji="1" lang="en-US" altLang="ja-JP" sz="1000" spc="-100">
                <a:latin typeface="+mn-ea"/>
              </a:rPr>
              <a:t>IT</a:t>
            </a:r>
            <a:r>
              <a:rPr kumimoji="1" lang="ja-JP" altLang="en-US" sz="1000" spc="-100">
                <a:latin typeface="+mn-ea"/>
              </a:rPr>
              <a:t>に慣れ親しんでいない経営者は着手を忌避する傾向が強いのですが、宿泊業は集客が全ての起点になる、売上の入り口なので時代に即した対応は不可欠といえます。</a:t>
            </a:r>
            <a:endParaRPr kumimoji="1" lang="en-US" altLang="ja-JP" sz="1000" spc="-100">
              <a:latin typeface="+mn-ea"/>
            </a:endParaRPr>
          </a:p>
        </p:txBody>
      </p:sp>
      <p:sp>
        <p:nvSpPr>
          <p:cNvPr id="46" name="スライド番号プレースホルダー 1">
            <a:extLst>
              <a:ext uri="{FF2B5EF4-FFF2-40B4-BE49-F238E27FC236}">
                <a16:creationId xmlns:a16="http://schemas.microsoft.com/office/drawing/2014/main" id="{D5028B1A-9DEE-419F-A0BA-4886CB523BB6}"/>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16</a:t>
            </a:r>
          </a:p>
        </p:txBody>
      </p:sp>
      <p:grpSp>
        <p:nvGrpSpPr>
          <p:cNvPr id="49" name="グループ化 48">
            <a:extLst>
              <a:ext uri="{FF2B5EF4-FFF2-40B4-BE49-F238E27FC236}">
                <a16:creationId xmlns:a16="http://schemas.microsoft.com/office/drawing/2014/main" id="{D2AD38FF-0156-40AD-BDEC-D7FA188E6861}"/>
              </a:ext>
            </a:extLst>
          </p:cNvPr>
          <p:cNvGrpSpPr/>
          <p:nvPr/>
        </p:nvGrpSpPr>
        <p:grpSpPr>
          <a:xfrm>
            <a:off x="295274" y="1192399"/>
            <a:ext cx="1162051" cy="885825"/>
            <a:chOff x="295274" y="1523999"/>
            <a:chExt cx="1162051" cy="885825"/>
          </a:xfrm>
        </p:grpSpPr>
        <p:sp>
          <p:nvSpPr>
            <p:cNvPr id="55" name="楕円 54">
              <a:extLst>
                <a:ext uri="{FF2B5EF4-FFF2-40B4-BE49-F238E27FC236}">
                  <a16:creationId xmlns:a16="http://schemas.microsoft.com/office/drawing/2014/main" id="{8C8CB554-D7D6-43A1-BC29-D234750E52CE}"/>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0693EA54-8558-4204-B245-E1A4179E4CAB}"/>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57" name="正方形/長方形 56">
            <a:extLst>
              <a:ext uri="{FF2B5EF4-FFF2-40B4-BE49-F238E27FC236}">
                <a16:creationId xmlns:a16="http://schemas.microsoft.com/office/drawing/2014/main" id="{24A5CC40-8FCE-4433-AC7C-E49EE753C60B}"/>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Web</a:t>
            </a:r>
            <a:r>
              <a:rPr kumimoji="1" lang="ja-JP" altLang="en-US" sz="1400" b="1">
                <a:solidFill>
                  <a:schemeClr val="tx1"/>
                </a:solidFill>
              </a:rPr>
              <a:t>による情報収集</a:t>
            </a:r>
            <a:endParaRPr kumimoji="1" lang="en-US" altLang="ja-JP" sz="1400" b="1">
              <a:solidFill>
                <a:schemeClr val="tx1"/>
              </a:solidFill>
            </a:endParaRPr>
          </a:p>
        </p:txBody>
      </p:sp>
      <p:sp>
        <p:nvSpPr>
          <p:cNvPr id="74" name="テキスト ボックス 73">
            <a:extLst>
              <a:ext uri="{FF2B5EF4-FFF2-40B4-BE49-F238E27FC236}">
                <a16:creationId xmlns:a16="http://schemas.microsoft.com/office/drawing/2014/main" id="{0791AFE2-77BD-4E4B-969A-4F16A9B50EF7}"/>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80" name="テキスト ボックス 79">
            <a:extLst>
              <a:ext uri="{FF2B5EF4-FFF2-40B4-BE49-F238E27FC236}">
                <a16:creationId xmlns:a16="http://schemas.microsoft.com/office/drawing/2014/main" id="{99B17251-6839-4D3C-9984-068B747784F0}"/>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256861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a:cxnSpLocks/>
          </p:cNvCxnSpPr>
          <p:nvPr/>
        </p:nvCxnSpPr>
        <p:spPr>
          <a:xfrm>
            <a:off x="158400"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8813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の目利き（訪問前編）　その２</a:t>
            </a:r>
            <a:endParaRPr kumimoji="1" lang="ja-JP" altLang="en-US" sz="2000" b="1" u="sng">
              <a:latin typeface="+mn-ea"/>
            </a:endParaRPr>
          </a:p>
        </p:txBody>
      </p:sp>
      <p:grpSp>
        <p:nvGrpSpPr>
          <p:cNvPr id="3" name="グループ化 2">
            <a:extLst>
              <a:ext uri="{FF2B5EF4-FFF2-40B4-BE49-F238E27FC236}">
                <a16:creationId xmlns:a16="http://schemas.microsoft.com/office/drawing/2014/main" id="{20399D45-77D9-1328-DF32-EFD1A199E2AB}"/>
              </a:ext>
            </a:extLst>
          </p:cNvPr>
          <p:cNvGrpSpPr/>
          <p:nvPr/>
        </p:nvGrpSpPr>
        <p:grpSpPr>
          <a:xfrm>
            <a:off x="226613" y="2174400"/>
            <a:ext cx="9339397" cy="3385804"/>
            <a:chOff x="644581" y="597606"/>
            <a:chExt cx="9683326" cy="4167136"/>
          </a:xfrm>
        </p:grpSpPr>
        <p:grpSp>
          <p:nvGrpSpPr>
            <p:cNvPr id="4" name="グループ化 3">
              <a:extLst>
                <a:ext uri="{FF2B5EF4-FFF2-40B4-BE49-F238E27FC236}">
                  <a16:creationId xmlns:a16="http://schemas.microsoft.com/office/drawing/2014/main" id="{76D387BC-7496-0909-5E6D-74B1834873B2}"/>
                </a:ext>
              </a:extLst>
            </p:cNvPr>
            <p:cNvGrpSpPr/>
            <p:nvPr/>
          </p:nvGrpSpPr>
          <p:grpSpPr>
            <a:xfrm>
              <a:off x="644581" y="597606"/>
              <a:ext cx="9648893" cy="4116178"/>
              <a:chOff x="644581" y="597606"/>
              <a:chExt cx="9648893" cy="4116178"/>
            </a:xfrm>
          </p:grpSpPr>
          <p:grpSp>
            <p:nvGrpSpPr>
              <p:cNvPr id="19" name="グループ化 18">
                <a:extLst>
                  <a:ext uri="{FF2B5EF4-FFF2-40B4-BE49-F238E27FC236}">
                    <a16:creationId xmlns:a16="http://schemas.microsoft.com/office/drawing/2014/main" id="{BD75D98B-22C3-923B-D80C-90DDE81376C0}"/>
                  </a:ext>
                </a:extLst>
              </p:cNvPr>
              <p:cNvGrpSpPr/>
              <p:nvPr/>
            </p:nvGrpSpPr>
            <p:grpSpPr>
              <a:xfrm>
                <a:off x="644581" y="1138691"/>
                <a:ext cx="1686743" cy="3575093"/>
                <a:chOff x="644581" y="1138691"/>
                <a:chExt cx="1686743" cy="3575093"/>
              </a:xfrm>
            </p:grpSpPr>
            <p:sp>
              <p:nvSpPr>
                <p:cNvPr id="34" name="正方形/長方形 33">
                  <a:extLst>
                    <a:ext uri="{FF2B5EF4-FFF2-40B4-BE49-F238E27FC236}">
                      <a16:creationId xmlns:a16="http://schemas.microsoft.com/office/drawing/2014/main" id="{CB9C09D8-BB6D-835B-1A26-0997A573B835}"/>
                    </a:ext>
                  </a:extLst>
                </p:cNvPr>
                <p:cNvSpPr/>
                <p:nvPr/>
              </p:nvSpPr>
              <p:spPr>
                <a:xfrm>
                  <a:off x="644581" y="2972495"/>
                  <a:ext cx="1686743" cy="1741289"/>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40" name="正方形/長方形 39">
                  <a:extLst>
                    <a:ext uri="{FF2B5EF4-FFF2-40B4-BE49-F238E27FC236}">
                      <a16:creationId xmlns:a16="http://schemas.microsoft.com/office/drawing/2014/main" id="{35A53761-1AFB-CFF9-47DA-6F149687CAED}"/>
                    </a:ext>
                  </a:extLst>
                </p:cNvPr>
                <p:cNvSpPr/>
                <p:nvPr/>
              </p:nvSpPr>
              <p:spPr>
                <a:xfrm>
                  <a:off x="644581" y="1138691"/>
                  <a:ext cx="1686743" cy="1742320"/>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41" name="テキスト ボックス 40">
                  <a:extLst>
                    <a:ext uri="{FF2B5EF4-FFF2-40B4-BE49-F238E27FC236}">
                      <a16:creationId xmlns:a16="http://schemas.microsoft.com/office/drawing/2014/main" id="{B60EFB7E-4FDA-D47D-841F-7BFFE49DA3A7}"/>
                    </a:ext>
                  </a:extLst>
                </p:cNvPr>
                <p:cNvSpPr txBox="1"/>
                <p:nvPr/>
              </p:nvSpPr>
              <p:spPr>
                <a:xfrm>
                  <a:off x="651674" y="1648540"/>
                  <a:ext cx="1677732" cy="883161"/>
                </a:xfrm>
                <a:prstGeom prst="rect">
                  <a:avLst/>
                </a:prstGeom>
                <a:noFill/>
              </p:spPr>
              <p:txBody>
                <a:bodyPr wrap="square" rtlCol="0">
                  <a:spAutoFit/>
                </a:bodyPr>
                <a:lstStyle/>
                <a:p>
                  <a:pPr algn="ctr"/>
                  <a:r>
                    <a:rPr lang="ja-JP" altLang="en-US" sz="2600" b="1">
                      <a:latin typeface="+mn-ea"/>
                    </a:rPr>
                    <a:t>観光地</a:t>
                  </a:r>
                  <a:endParaRPr lang="en-US" altLang="ja-JP" sz="2600" b="1">
                    <a:latin typeface="+mn-ea"/>
                  </a:endParaRPr>
                </a:p>
                <a:p>
                  <a:pPr algn="ctr"/>
                  <a:r>
                    <a:rPr lang="ja-JP" altLang="en-US" sz="1463" b="1"/>
                    <a:t>に</a:t>
                  </a:r>
                  <a:r>
                    <a:rPr kumimoji="1" lang="ja-JP" altLang="en-US" sz="1463" b="1"/>
                    <a:t>ある</a:t>
                  </a:r>
                </a:p>
              </p:txBody>
            </p:sp>
            <p:sp>
              <p:nvSpPr>
                <p:cNvPr id="43" name="テキスト ボックス 42">
                  <a:extLst>
                    <a:ext uri="{FF2B5EF4-FFF2-40B4-BE49-F238E27FC236}">
                      <a16:creationId xmlns:a16="http://schemas.microsoft.com/office/drawing/2014/main" id="{19927562-CAB1-134C-70D7-D0EB1B0B54A6}"/>
                    </a:ext>
                  </a:extLst>
                </p:cNvPr>
                <p:cNvSpPr txBox="1"/>
                <p:nvPr/>
              </p:nvSpPr>
              <p:spPr>
                <a:xfrm>
                  <a:off x="651674" y="3444991"/>
                  <a:ext cx="1677732" cy="883161"/>
                </a:xfrm>
                <a:prstGeom prst="rect">
                  <a:avLst/>
                </a:prstGeom>
                <a:noFill/>
              </p:spPr>
              <p:txBody>
                <a:bodyPr wrap="square" rtlCol="0">
                  <a:spAutoFit/>
                </a:bodyPr>
                <a:lstStyle/>
                <a:p>
                  <a:pPr algn="ctr"/>
                  <a:r>
                    <a:rPr lang="ja-JP" altLang="en-US" sz="2600" b="1">
                      <a:latin typeface="+mn-ea"/>
                    </a:rPr>
                    <a:t>観光地</a:t>
                  </a:r>
                  <a:endParaRPr lang="en-US" altLang="ja-JP" sz="2600" b="1">
                    <a:latin typeface="+mn-ea"/>
                  </a:endParaRPr>
                </a:p>
                <a:p>
                  <a:pPr algn="ctr"/>
                  <a:r>
                    <a:rPr lang="ja-JP" altLang="en-US" sz="1463" b="1"/>
                    <a:t>にない</a:t>
                  </a:r>
                  <a:endParaRPr kumimoji="1" lang="ja-JP" altLang="en-US" sz="1463" b="1"/>
                </a:p>
              </p:txBody>
            </p:sp>
          </p:grpSp>
          <p:grpSp>
            <p:nvGrpSpPr>
              <p:cNvPr id="20" name="グループ化 19">
                <a:extLst>
                  <a:ext uri="{FF2B5EF4-FFF2-40B4-BE49-F238E27FC236}">
                    <a16:creationId xmlns:a16="http://schemas.microsoft.com/office/drawing/2014/main" id="{09D5A1AF-66E2-B11C-CAE1-9173D57219A2}"/>
                  </a:ext>
                </a:extLst>
              </p:cNvPr>
              <p:cNvGrpSpPr/>
              <p:nvPr/>
            </p:nvGrpSpPr>
            <p:grpSpPr>
              <a:xfrm>
                <a:off x="2434351" y="597606"/>
                <a:ext cx="7859123" cy="504507"/>
                <a:chOff x="2434351" y="597606"/>
                <a:chExt cx="7859123" cy="504507"/>
              </a:xfrm>
            </p:grpSpPr>
            <p:sp>
              <p:nvSpPr>
                <p:cNvPr id="22" name="正方形/長方形 21">
                  <a:extLst>
                    <a:ext uri="{FF2B5EF4-FFF2-40B4-BE49-F238E27FC236}">
                      <a16:creationId xmlns:a16="http://schemas.microsoft.com/office/drawing/2014/main" id="{ECC993B3-317F-C8B9-2278-C9BA57022D05}"/>
                    </a:ext>
                  </a:extLst>
                </p:cNvPr>
                <p:cNvSpPr/>
                <p:nvPr/>
              </p:nvSpPr>
              <p:spPr>
                <a:xfrm>
                  <a:off x="6419064" y="597606"/>
                  <a:ext cx="3874410" cy="413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3" name="正方形/長方形 22">
                  <a:extLst>
                    <a:ext uri="{FF2B5EF4-FFF2-40B4-BE49-F238E27FC236}">
                      <a16:creationId xmlns:a16="http://schemas.microsoft.com/office/drawing/2014/main" id="{D0E34647-5ABD-9B84-F6DE-0F41F6300070}"/>
                    </a:ext>
                  </a:extLst>
                </p:cNvPr>
                <p:cNvSpPr/>
                <p:nvPr/>
              </p:nvSpPr>
              <p:spPr>
                <a:xfrm>
                  <a:off x="2434351" y="599468"/>
                  <a:ext cx="3874168" cy="413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7" name="テキスト ボックス 26">
                  <a:extLst>
                    <a:ext uri="{FF2B5EF4-FFF2-40B4-BE49-F238E27FC236}">
                      <a16:creationId xmlns:a16="http://schemas.microsoft.com/office/drawing/2014/main" id="{8DC644FD-FC01-0374-AE01-2D3BFFC02BC2}"/>
                    </a:ext>
                  </a:extLst>
                </p:cNvPr>
                <p:cNvSpPr txBox="1"/>
                <p:nvPr/>
              </p:nvSpPr>
              <p:spPr>
                <a:xfrm>
                  <a:off x="3272592" y="609673"/>
                  <a:ext cx="2233061" cy="492440"/>
                </a:xfrm>
                <a:prstGeom prst="rect">
                  <a:avLst/>
                </a:prstGeom>
                <a:noFill/>
              </p:spPr>
              <p:txBody>
                <a:bodyPr wrap="square" rtlCol="0">
                  <a:spAutoFit/>
                </a:bodyPr>
                <a:lstStyle/>
                <a:p>
                  <a:pPr algn="ctr"/>
                  <a:r>
                    <a:rPr lang="ja-JP" altLang="en-US" sz="2000" b="1">
                      <a:latin typeface="+mn-ea"/>
                    </a:rPr>
                    <a:t>宴会場</a:t>
                  </a:r>
                  <a:r>
                    <a:rPr kumimoji="1" lang="ja-JP" altLang="en-US" sz="1463" b="1">
                      <a:latin typeface="+mn-ea"/>
                    </a:rPr>
                    <a:t>あり</a:t>
                  </a:r>
                </a:p>
              </p:txBody>
            </p:sp>
            <p:sp>
              <p:nvSpPr>
                <p:cNvPr id="28" name="テキスト ボックス 27">
                  <a:extLst>
                    <a:ext uri="{FF2B5EF4-FFF2-40B4-BE49-F238E27FC236}">
                      <a16:creationId xmlns:a16="http://schemas.microsoft.com/office/drawing/2014/main" id="{8545DF04-8259-DED6-CB17-3E8028547D42}"/>
                    </a:ext>
                  </a:extLst>
                </p:cNvPr>
                <p:cNvSpPr txBox="1"/>
                <p:nvPr/>
              </p:nvSpPr>
              <p:spPr>
                <a:xfrm>
                  <a:off x="7205310" y="609673"/>
                  <a:ext cx="2233061" cy="492440"/>
                </a:xfrm>
                <a:prstGeom prst="rect">
                  <a:avLst/>
                </a:prstGeom>
                <a:noFill/>
              </p:spPr>
              <p:txBody>
                <a:bodyPr wrap="square" rtlCol="0">
                  <a:spAutoFit/>
                </a:bodyPr>
                <a:lstStyle/>
                <a:p>
                  <a:pPr algn="ctr"/>
                  <a:r>
                    <a:rPr lang="ja-JP" altLang="en-US" sz="2000" b="1">
                      <a:latin typeface="+mn-ea"/>
                    </a:rPr>
                    <a:t>宴会場</a:t>
                  </a:r>
                  <a:r>
                    <a:rPr lang="ja-JP" altLang="en-US" sz="1463" b="1">
                      <a:latin typeface="+mn-ea"/>
                    </a:rPr>
                    <a:t>なし</a:t>
                  </a:r>
                  <a:endParaRPr kumimoji="1" lang="ja-JP" altLang="en-US" sz="1463" b="1">
                    <a:latin typeface="+mn-ea"/>
                  </a:endParaRPr>
                </a:p>
              </p:txBody>
            </p:sp>
          </p:grpSp>
        </p:grpSp>
        <p:grpSp>
          <p:nvGrpSpPr>
            <p:cNvPr id="5" name="グループ化 4">
              <a:extLst>
                <a:ext uri="{FF2B5EF4-FFF2-40B4-BE49-F238E27FC236}">
                  <a16:creationId xmlns:a16="http://schemas.microsoft.com/office/drawing/2014/main" id="{F39807E3-9A4F-0FD4-4E02-7B4457538FE1}"/>
                </a:ext>
              </a:extLst>
            </p:cNvPr>
            <p:cNvGrpSpPr/>
            <p:nvPr/>
          </p:nvGrpSpPr>
          <p:grpSpPr>
            <a:xfrm>
              <a:off x="2415941" y="1087891"/>
              <a:ext cx="7911966" cy="3676851"/>
              <a:chOff x="2415941" y="1087891"/>
              <a:chExt cx="7911966" cy="3676851"/>
            </a:xfrm>
          </p:grpSpPr>
          <p:sp>
            <p:nvSpPr>
              <p:cNvPr id="12" name="テキスト ボックス 11">
                <a:extLst>
                  <a:ext uri="{FF2B5EF4-FFF2-40B4-BE49-F238E27FC236}">
                    <a16:creationId xmlns:a16="http://schemas.microsoft.com/office/drawing/2014/main" id="{2CA643B0-1DFD-3579-D3D8-5BDAA668F22A}"/>
                  </a:ext>
                </a:extLst>
              </p:cNvPr>
              <p:cNvSpPr txBox="1"/>
              <p:nvPr/>
            </p:nvSpPr>
            <p:spPr>
              <a:xfrm>
                <a:off x="2518205" y="1181285"/>
                <a:ext cx="3611082" cy="1648338"/>
              </a:xfrm>
              <a:prstGeom prst="rect">
                <a:avLst/>
              </a:prstGeom>
              <a:noFill/>
            </p:spPr>
            <p:txBody>
              <a:bodyPr wrap="square" rtlCol="0">
                <a:spAutoFit/>
              </a:bodyPr>
              <a:lstStyle/>
              <a:p>
                <a:r>
                  <a:rPr lang="ja-JP" altLang="en-US" sz="1600" b="1">
                    <a:solidFill>
                      <a:srgbClr val="FF0000"/>
                    </a:solidFill>
                    <a:latin typeface="+mn-ea"/>
                  </a:rPr>
                  <a:t>例：大規模温泉旅館</a:t>
                </a:r>
                <a:endParaRPr lang="en-US" altLang="ja-JP" sz="1600" b="1">
                  <a:solidFill>
                    <a:srgbClr val="FF0000"/>
                  </a:solidFill>
                  <a:latin typeface="+mn-ea"/>
                </a:endParaRPr>
              </a:p>
              <a:p>
                <a:endParaRPr lang="en-US" altLang="ja-JP" sz="1138" b="1">
                  <a:solidFill>
                    <a:srgbClr val="FF0000"/>
                  </a:solidFill>
                </a:endParaRPr>
              </a:p>
              <a:p>
                <a:r>
                  <a:rPr lang="ja-JP" altLang="en-US" sz="894" b="1"/>
                  <a:t>□　廉価団体客売上が利益を圧迫していないか？</a:t>
                </a:r>
                <a:endParaRPr kumimoji="1" lang="en-US" altLang="ja-JP" sz="894" b="1"/>
              </a:p>
              <a:p>
                <a:r>
                  <a:rPr lang="ja-JP" altLang="en-US" sz="894" b="1"/>
                  <a:t>□　大型温泉の光熱費負担への着眼（設備老朽化との関連性）</a:t>
                </a:r>
                <a:endParaRPr kumimoji="1" lang="en-US" altLang="ja-JP" sz="894" b="1"/>
              </a:p>
              <a:p>
                <a:r>
                  <a:rPr lang="ja-JP" altLang="en-US" sz="894" b="1"/>
                  <a:t>□　従業員の定数確保が経営課題の中心になっていないか？</a:t>
                </a:r>
                <a:endParaRPr lang="en-US" altLang="ja-JP" sz="894" b="1"/>
              </a:p>
              <a:p>
                <a:r>
                  <a:rPr kumimoji="1" lang="ja-JP" altLang="en-US" sz="894" b="1"/>
                  <a:t>□　事実上返済困難な借入金を抱えていないか？</a:t>
                </a:r>
                <a:endParaRPr kumimoji="1" lang="en-US" altLang="ja-JP" sz="894" b="1"/>
              </a:p>
              <a:p>
                <a:r>
                  <a:rPr kumimoji="1" lang="ja-JP" altLang="en-US" sz="894" b="1"/>
                  <a:t>　　（出口の見えない経営改善の継続は可能なのか？）</a:t>
                </a:r>
                <a:endParaRPr kumimoji="1" lang="en-US" altLang="ja-JP" sz="894" b="1"/>
              </a:p>
              <a:p>
                <a:r>
                  <a:rPr kumimoji="1" lang="ja-JP" altLang="en-US" sz="894" b="1"/>
                  <a:t>　　（スポンサー型抜本再生の検討が必要ではないか？）</a:t>
                </a:r>
                <a:endParaRPr lang="en-US" altLang="ja-JP" sz="894" b="1"/>
              </a:p>
            </p:txBody>
          </p:sp>
          <p:sp>
            <p:nvSpPr>
              <p:cNvPr id="13" name="テキスト ボックス 12">
                <a:extLst>
                  <a:ext uri="{FF2B5EF4-FFF2-40B4-BE49-F238E27FC236}">
                    <a16:creationId xmlns:a16="http://schemas.microsoft.com/office/drawing/2014/main" id="{32DE8AC4-FBD7-1DB5-5B0C-78291A22FAC1}"/>
                  </a:ext>
                </a:extLst>
              </p:cNvPr>
              <p:cNvSpPr txBox="1"/>
              <p:nvPr/>
            </p:nvSpPr>
            <p:spPr>
              <a:xfrm>
                <a:off x="2518205" y="2985848"/>
                <a:ext cx="3611082" cy="1648732"/>
              </a:xfrm>
              <a:prstGeom prst="rect">
                <a:avLst/>
              </a:prstGeom>
              <a:noFill/>
            </p:spPr>
            <p:txBody>
              <a:bodyPr wrap="square" rtlCol="0">
                <a:spAutoFit/>
              </a:bodyPr>
              <a:lstStyle/>
              <a:p>
                <a:r>
                  <a:rPr lang="ja-JP" altLang="en-US" sz="1600" b="1">
                    <a:solidFill>
                      <a:srgbClr val="FF0000"/>
                    </a:solidFill>
                  </a:rPr>
                  <a:t>例：地域資本老舗ホテル</a:t>
                </a:r>
                <a:endParaRPr lang="en-US" altLang="ja-JP" sz="1600" b="1">
                  <a:solidFill>
                    <a:srgbClr val="FF0000"/>
                  </a:solidFill>
                </a:endParaRPr>
              </a:p>
              <a:p>
                <a:endParaRPr lang="en-US" altLang="ja-JP" sz="1140" b="1">
                  <a:solidFill>
                    <a:srgbClr val="FF0000"/>
                  </a:solidFill>
                </a:endParaRPr>
              </a:p>
              <a:p>
                <a:r>
                  <a:rPr lang="ja-JP" altLang="en-US" sz="894" b="1"/>
                  <a:t>□　宴会場需要の落ち込みだけが業績悪化の要因か？</a:t>
                </a:r>
                <a:endParaRPr kumimoji="1" lang="en-US" altLang="ja-JP" sz="894" b="1"/>
              </a:p>
              <a:p>
                <a:r>
                  <a:rPr lang="ja-JP" altLang="en-US" sz="894" b="1"/>
                  <a:t>□　料理人や従業員の確保に課題を抱えていないか？</a:t>
                </a:r>
                <a:endParaRPr lang="en-US" altLang="ja-JP" sz="894" b="1"/>
              </a:p>
              <a:p>
                <a:r>
                  <a:rPr kumimoji="1" lang="ja-JP" altLang="en-US" sz="894" b="1"/>
                  <a:t>　　（老舗としての質や接遇自体が低下していないか）</a:t>
                </a:r>
                <a:endParaRPr kumimoji="1" lang="en-US" altLang="ja-JP" sz="894" b="1"/>
              </a:p>
              <a:p>
                <a:r>
                  <a:rPr lang="ja-JP" altLang="en-US" sz="894" b="1"/>
                  <a:t>□　自然災害などの外部環境が業績に影響を与える前から巨額</a:t>
                </a:r>
                <a:endParaRPr lang="en-US" altLang="ja-JP" sz="894" b="1"/>
              </a:p>
              <a:p>
                <a:r>
                  <a:rPr lang="ja-JP" altLang="en-US" sz="894" b="1"/>
                  <a:t>　　の借入や債務超過が存在する場合、抜本再生や法的整理を</a:t>
                </a:r>
                <a:endParaRPr lang="en-US" altLang="ja-JP" sz="894" b="1"/>
              </a:p>
              <a:p>
                <a:r>
                  <a:rPr lang="ja-JP" altLang="en-US" sz="894" b="1"/>
                  <a:t>　　視野に入れた出口戦略が必要な場合もある</a:t>
                </a:r>
                <a:endParaRPr lang="en-US" altLang="ja-JP" sz="894" b="1"/>
              </a:p>
            </p:txBody>
          </p:sp>
          <p:sp>
            <p:nvSpPr>
              <p:cNvPr id="14" name="テキスト ボックス 13">
                <a:extLst>
                  <a:ext uri="{FF2B5EF4-FFF2-40B4-BE49-F238E27FC236}">
                    <a16:creationId xmlns:a16="http://schemas.microsoft.com/office/drawing/2014/main" id="{9BA3984F-B114-897A-152E-E29074F0DB83}"/>
                  </a:ext>
                </a:extLst>
              </p:cNvPr>
              <p:cNvSpPr txBox="1"/>
              <p:nvPr/>
            </p:nvSpPr>
            <p:spPr>
              <a:xfrm>
                <a:off x="6474189" y="1181285"/>
                <a:ext cx="3831834" cy="1648338"/>
              </a:xfrm>
              <a:prstGeom prst="rect">
                <a:avLst/>
              </a:prstGeom>
              <a:noFill/>
            </p:spPr>
            <p:txBody>
              <a:bodyPr wrap="square" rtlCol="0">
                <a:spAutoFit/>
              </a:bodyPr>
              <a:lstStyle/>
              <a:p>
                <a:r>
                  <a:rPr lang="ja-JP" altLang="en-US" sz="1600" b="1">
                    <a:solidFill>
                      <a:srgbClr val="FF0000"/>
                    </a:solidFill>
                  </a:rPr>
                  <a:t>例：小規模旅館</a:t>
                </a:r>
                <a:endParaRPr lang="en-US" altLang="ja-JP" sz="1600" b="1">
                  <a:solidFill>
                    <a:srgbClr val="FF0000"/>
                  </a:solidFill>
                </a:endParaRPr>
              </a:p>
              <a:p>
                <a:endParaRPr lang="en-US" altLang="ja-JP" sz="1138" b="1">
                  <a:solidFill>
                    <a:srgbClr val="FF0000"/>
                  </a:solidFill>
                </a:endParaRPr>
              </a:p>
              <a:p>
                <a:r>
                  <a:rPr lang="ja-JP" altLang="en-US" sz="894" b="1"/>
                  <a:t>□　温泉の有無や広さが中心的課題ではないか？</a:t>
                </a:r>
                <a:endParaRPr lang="en-US" altLang="ja-JP" sz="894" b="1"/>
              </a:p>
              <a:p>
                <a:r>
                  <a:rPr kumimoji="1" lang="ja-JP" altLang="en-US" sz="894" b="1"/>
                  <a:t>　　（それは解決が可能なのか）</a:t>
                </a:r>
                <a:endParaRPr kumimoji="1" lang="en-US" altLang="ja-JP" sz="894" b="1"/>
              </a:p>
              <a:p>
                <a:r>
                  <a:rPr kumimoji="1" lang="ja-JP" altLang="en-US" sz="894" b="1"/>
                  <a:t>□　価格・食事・部屋づくりなど、宿泊先詮索の段階で顧客を</a:t>
                </a:r>
                <a:endParaRPr kumimoji="1" lang="en-US" altLang="ja-JP" sz="894" b="1"/>
              </a:p>
              <a:p>
                <a:r>
                  <a:rPr kumimoji="1" lang="ja-JP" altLang="en-US" sz="894" b="1"/>
                  <a:t>　　引き付ける要素があるか？</a:t>
                </a:r>
                <a:endParaRPr kumimoji="1" lang="en-US" altLang="ja-JP" sz="894" b="1"/>
              </a:p>
              <a:p>
                <a:r>
                  <a:rPr kumimoji="1" lang="ja-JP" altLang="en-US" sz="894" b="1"/>
                  <a:t>□　地域が繁忙期であっても稼働率に低さはないか？</a:t>
                </a:r>
                <a:endParaRPr kumimoji="1" lang="en-US" altLang="ja-JP" sz="894" b="1"/>
              </a:p>
              <a:p>
                <a:r>
                  <a:rPr kumimoji="1" lang="ja-JP" altLang="en-US" sz="894" b="1"/>
                  <a:t>□　後継者問題が経営課題の中心ではないか？</a:t>
                </a:r>
                <a:endParaRPr kumimoji="1" lang="en-US" altLang="ja-JP" sz="894" b="1"/>
              </a:p>
            </p:txBody>
          </p:sp>
          <p:sp>
            <p:nvSpPr>
              <p:cNvPr id="15" name="テキスト ボックス 14">
                <a:extLst>
                  <a:ext uri="{FF2B5EF4-FFF2-40B4-BE49-F238E27FC236}">
                    <a16:creationId xmlns:a16="http://schemas.microsoft.com/office/drawing/2014/main" id="{5877F6C8-ADEE-00B2-D964-AECC4A4B15A7}"/>
                  </a:ext>
                </a:extLst>
              </p:cNvPr>
              <p:cNvSpPr txBox="1"/>
              <p:nvPr/>
            </p:nvSpPr>
            <p:spPr>
              <a:xfrm>
                <a:off x="6474189" y="2985787"/>
                <a:ext cx="3845764" cy="1648338"/>
              </a:xfrm>
              <a:prstGeom prst="rect">
                <a:avLst/>
              </a:prstGeom>
              <a:noFill/>
            </p:spPr>
            <p:txBody>
              <a:bodyPr wrap="square" rtlCol="0">
                <a:spAutoFit/>
              </a:bodyPr>
              <a:lstStyle/>
              <a:p>
                <a:r>
                  <a:rPr lang="ja-JP" altLang="en-US" sz="1600" b="1">
                    <a:solidFill>
                      <a:srgbClr val="FF0000"/>
                    </a:solidFill>
                  </a:rPr>
                  <a:t>例：中小規模の地域資本ホテル</a:t>
                </a:r>
                <a:endParaRPr lang="en-US" altLang="ja-JP" sz="1600" b="1">
                  <a:solidFill>
                    <a:srgbClr val="FF0000"/>
                  </a:solidFill>
                </a:endParaRPr>
              </a:p>
              <a:p>
                <a:endParaRPr lang="en-US" altLang="ja-JP" sz="1138" b="1">
                  <a:solidFill>
                    <a:srgbClr val="FF0000"/>
                  </a:solidFill>
                </a:endParaRPr>
              </a:p>
              <a:p>
                <a:r>
                  <a:rPr lang="ja-JP" altLang="en-US" sz="894" b="1"/>
                  <a:t>□　出張族や学生を対象として「このぐらいで十分」と顧客が感じ</a:t>
                </a:r>
                <a:endParaRPr lang="en-US" altLang="ja-JP" sz="894" b="1"/>
              </a:p>
              <a:p>
                <a:r>
                  <a:rPr lang="ja-JP" altLang="en-US" sz="894" b="1"/>
                  <a:t>　　る中庸戦略が必要ではないか？</a:t>
                </a:r>
                <a:endParaRPr lang="en-US" altLang="ja-JP" sz="894" b="1"/>
              </a:p>
              <a:p>
                <a:r>
                  <a:rPr lang="ja-JP" altLang="en-US" sz="894" b="1"/>
                  <a:t>□　設備の老朽化が隠れた負債になっていないか？（業歴に着眼）</a:t>
                </a:r>
                <a:endParaRPr lang="en-US" altLang="ja-JP" sz="894" b="1"/>
              </a:p>
              <a:p>
                <a:r>
                  <a:rPr lang="ja-JP" altLang="en-US" sz="894" b="1"/>
                  <a:t>□　連泊時の客室清掃・アメニティ類のフロントへの集中など省人</a:t>
                </a:r>
                <a:endParaRPr lang="en-US" altLang="ja-JP" sz="894" b="1"/>
              </a:p>
              <a:p>
                <a:r>
                  <a:rPr lang="ja-JP" altLang="en-US" sz="894" b="1"/>
                  <a:t>　　化によるコスト対策が導入できるか？</a:t>
                </a:r>
                <a:endParaRPr lang="en-US" altLang="ja-JP" sz="894" b="1"/>
              </a:p>
              <a:p>
                <a:r>
                  <a:rPr lang="ja-JP" altLang="en-US" sz="894" b="1"/>
                  <a:t>□　日時や周辺需要を加味した小まめな料金改定の必要性</a:t>
                </a:r>
                <a:endParaRPr lang="en-US" altLang="ja-JP" sz="894" b="1"/>
              </a:p>
            </p:txBody>
          </p:sp>
          <p:sp>
            <p:nvSpPr>
              <p:cNvPr id="16" name="正方形/長方形 15">
                <a:extLst>
                  <a:ext uri="{FF2B5EF4-FFF2-40B4-BE49-F238E27FC236}">
                    <a16:creationId xmlns:a16="http://schemas.microsoft.com/office/drawing/2014/main" id="{46F4E987-3E84-EE74-1913-241436EB866C}"/>
                  </a:ext>
                </a:extLst>
              </p:cNvPr>
              <p:cNvSpPr/>
              <p:nvPr/>
            </p:nvSpPr>
            <p:spPr>
              <a:xfrm>
                <a:off x="2415941" y="1087891"/>
                <a:ext cx="7911966" cy="3676851"/>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cxnSp>
            <p:nvCxnSpPr>
              <p:cNvPr id="17" name="直線コネクタ 16">
                <a:extLst>
                  <a:ext uri="{FF2B5EF4-FFF2-40B4-BE49-F238E27FC236}">
                    <a16:creationId xmlns:a16="http://schemas.microsoft.com/office/drawing/2014/main" id="{9C61C7C3-A898-36F9-D141-9F1253A78600}"/>
                  </a:ext>
                </a:extLst>
              </p:cNvPr>
              <p:cNvCxnSpPr>
                <a:stCxn id="16" idx="1"/>
                <a:endCxn id="16" idx="3"/>
              </p:cNvCxnSpPr>
              <p:nvPr/>
            </p:nvCxnSpPr>
            <p:spPr>
              <a:xfrm>
                <a:off x="2415941" y="2926317"/>
                <a:ext cx="7911966"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E11D655E-D157-FEE8-4B2B-033CA495E57F}"/>
                  </a:ext>
                </a:extLst>
              </p:cNvPr>
              <p:cNvCxnSpPr>
                <a:stCxn id="16" idx="0"/>
                <a:endCxn id="16" idx="2"/>
              </p:cNvCxnSpPr>
              <p:nvPr/>
            </p:nvCxnSpPr>
            <p:spPr>
              <a:xfrm>
                <a:off x="6371925" y="1087891"/>
                <a:ext cx="0" cy="3676851"/>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sp>
        <p:nvSpPr>
          <p:cNvPr id="47" name="テキスト ボックス 46">
            <a:extLst>
              <a:ext uri="{FF2B5EF4-FFF2-40B4-BE49-F238E27FC236}">
                <a16:creationId xmlns:a16="http://schemas.microsoft.com/office/drawing/2014/main" id="{2D1ABFFD-8235-B131-65FC-C804ADF22AAE}"/>
              </a:ext>
            </a:extLst>
          </p:cNvPr>
          <p:cNvSpPr txBox="1"/>
          <p:nvPr/>
        </p:nvSpPr>
        <p:spPr>
          <a:xfrm>
            <a:off x="3355200" y="1192055"/>
            <a:ext cx="6377577" cy="861774"/>
          </a:xfrm>
          <a:prstGeom prst="rect">
            <a:avLst/>
          </a:prstGeom>
          <a:noFill/>
        </p:spPr>
        <p:txBody>
          <a:bodyPr wrap="square" rtlCol="0">
            <a:spAutoFit/>
          </a:bodyPr>
          <a:lstStyle/>
          <a:p>
            <a:r>
              <a:rPr kumimoji="1" lang="ja-JP" altLang="en-US" sz="1000" dirty="0">
                <a:latin typeface="+mn-ea"/>
              </a:rPr>
              <a:t>□  立地環境や機能面などから取引先宿泊業群の業態的着眼点をある程度整理しておく</a:t>
            </a:r>
            <a:endParaRPr kumimoji="1" lang="en-US" altLang="ja-JP" sz="1000" dirty="0">
              <a:latin typeface="+mn-ea"/>
            </a:endParaRPr>
          </a:p>
          <a:p>
            <a:r>
              <a:rPr kumimoji="1" lang="en-US" altLang="ja-JP" sz="1000" dirty="0">
                <a:latin typeface="+mn-ea"/>
              </a:rPr>
              <a:t>   </a:t>
            </a:r>
            <a:r>
              <a:rPr kumimoji="1" lang="ja-JP" altLang="en-US" sz="1000" dirty="0">
                <a:latin typeface="+mn-ea"/>
              </a:rPr>
              <a:t> （他にも旅館とホテルの別、レストランの有無、都市部と地方など用途に合わせた組合せがある）</a:t>
            </a:r>
            <a:endParaRPr kumimoji="1" lang="en-US" altLang="ja-JP" sz="1000" dirty="0">
              <a:latin typeface="+mn-ea"/>
            </a:endParaRPr>
          </a:p>
          <a:p>
            <a:r>
              <a:rPr kumimoji="1" lang="ja-JP" altLang="en-US" sz="1000" dirty="0">
                <a:latin typeface="+mn-ea"/>
              </a:rPr>
              <a:t>□  温泉旅館の閑散期以外では、ほとんどの旅館やホテルは日時を問わず稼働しているので、</a:t>
            </a:r>
            <a:endParaRPr kumimoji="1" lang="en-US" altLang="ja-JP" sz="1000" dirty="0">
              <a:latin typeface="+mn-ea"/>
            </a:endParaRPr>
          </a:p>
          <a:p>
            <a:r>
              <a:rPr kumimoji="1" lang="ja-JP" altLang="en-US" sz="1000" dirty="0">
                <a:latin typeface="+mn-ea"/>
              </a:rPr>
              <a:t>　  長時間の滞在は業務の妨げにもなることから、ある程度着眼するポイントをまとめておいた方が良い</a:t>
            </a:r>
            <a:endParaRPr kumimoji="1" lang="en-US" altLang="ja-JP" sz="1000" dirty="0">
              <a:latin typeface="+mn-ea"/>
            </a:endParaRPr>
          </a:p>
          <a:p>
            <a:r>
              <a:rPr kumimoji="1" lang="ja-JP" altLang="en-US" sz="1000" dirty="0">
                <a:latin typeface="+mn-ea"/>
              </a:rPr>
              <a:t>□ 「決め打ち」は禁物、着眼点と現場の差異に隠れた強みや深刻な課題が存在することもある</a:t>
            </a:r>
            <a:endParaRPr kumimoji="1" lang="en-US" altLang="ja-JP" sz="1000" dirty="0">
              <a:latin typeface="+mn-ea"/>
            </a:endParaRPr>
          </a:p>
        </p:txBody>
      </p:sp>
      <p:sp>
        <p:nvSpPr>
          <p:cNvPr id="48" name="テキスト ボックス 47">
            <a:extLst>
              <a:ext uri="{FF2B5EF4-FFF2-40B4-BE49-F238E27FC236}">
                <a16:creationId xmlns:a16="http://schemas.microsoft.com/office/drawing/2014/main" id="{01CBA045-7264-67DE-BA10-C6CDA4B0C086}"/>
              </a:ext>
            </a:extLst>
          </p:cNvPr>
          <p:cNvSpPr txBox="1"/>
          <p:nvPr/>
        </p:nvSpPr>
        <p:spPr>
          <a:xfrm>
            <a:off x="719079" y="2196354"/>
            <a:ext cx="1233736" cy="338554"/>
          </a:xfrm>
          <a:prstGeom prst="rect">
            <a:avLst/>
          </a:prstGeom>
          <a:noFill/>
        </p:spPr>
        <p:txBody>
          <a:bodyPr wrap="square" rtlCol="0">
            <a:spAutoFit/>
          </a:bodyPr>
          <a:lstStyle/>
          <a:p>
            <a:r>
              <a:rPr kumimoji="1" lang="ja-JP" altLang="en-US" sz="1600" b="1" u="sng"/>
              <a:t>組合せ例</a:t>
            </a:r>
          </a:p>
        </p:txBody>
      </p:sp>
      <p:cxnSp>
        <p:nvCxnSpPr>
          <p:cNvPr id="49" name="直線コネクタ 48">
            <a:extLst>
              <a:ext uri="{FF2B5EF4-FFF2-40B4-BE49-F238E27FC236}">
                <a16:creationId xmlns:a16="http://schemas.microsoft.com/office/drawing/2014/main" id="{4380D2BB-1D14-846C-E00E-75D9B09A3E3D}"/>
              </a:ext>
            </a:extLst>
          </p:cNvPr>
          <p:cNvCxnSpPr>
            <a:cxnSpLocks/>
          </p:cNvCxnSpPr>
          <p:nvPr/>
        </p:nvCxnSpPr>
        <p:spPr>
          <a:xfrm>
            <a:off x="226613" y="571244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741F6BA5-F656-F43A-BD04-4B915DC96E31}"/>
              </a:ext>
            </a:extLst>
          </p:cNvPr>
          <p:cNvSpPr/>
          <p:nvPr/>
        </p:nvSpPr>
        <p:spPr>
          <a:xfrm>
            <a:off x="231108" y="5789640"/>
            <a:ext cx="1622339" cy="912999"/>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E49D63A9-9381-6048-A917-436AAE873F70}"/>
              </a:ext>
            </a:extLst>
          </p:cNvPr>
          <p:cNvSpPr txBox="1"/>
          <p:nvPr/>
        </p:nvSpPr>
        <p:spPr>
          <a:xfrm>
            <a:off x="308692" y="5833251"/>
            <a:ext cx="1462676" cy="892552"/>
          </a:xfrm>
          <a:prstGeom prst="rect">
            <a:avLst/>
          </a:prstGeom>
          <a:noFill/>
        </p:spPr>
        <p:txBody>
          <a:bodyPr wrap="square" rtlCol="0">
            <a:spAutoFit/>
          </a:bodyPr>
          <a:lstStyle/>
          <a:p>
            <a:pPr algn="ctr"/>
            <a:r>
              <a:rPr kumimoji="1" lang="ja-JP" altLang="en-US" sz="3200" b="1"/>
              <a:t>温  泉</a:t>
            </a:r>
            <a:endParaRPr kumimoji="1" lang="en-US" altLang="ja-JP" sz="3200" b="1"/>
          </a:p>
          <a:p>
            <a:pPr algn="ctr"/>
            <a:r>
              <a:rPr kumimoji="1" lang="ja-JP" altLang="en-US" b="1"/>
              <a:t>の留意点</a:t>
            </a:r>
            <a:endParaRPr kumimoji="1" lang="en-US" altLang="ja-JP" b="1"/>
          </a:p>
        </p:txBody>
      </p:sp>
      <p:sp>
        <p:nvSpPr>
          <p:cNvPr id="57" name="テキスト ボックス 56">
            <a:extLst>
              <a:ext uri="{FF2B5EF4-FFF2-40B4-BE49-F238E27FC236}">
                <a16:creationId xmlns:a16="http://schemas.microsoft.com/office/drawing/2014/main" id="{A20209C7-510C-BC1F-94B7-BE915212FA3A}"/>
              </a:ext>
            </a:extLst>
          </p:cNvPr>
          <p:cNvSpPr txBox="1"/>
          <p:nvPr/>
        </p:nvSpPr>
        <p:spPr>
          <a:xfrm>
            <a:off x="1956249" y="5840701"/>
            <a:ext cx="3226489" cy="861774"/>
          </a:xfrm>
          <a:prstGeom prst="rect">
            <a:avLst/>
          </a:prstGeom>
          <a:noFill/>
        </p:spPr>
        <p:txBody>
          <a:bodyPr wrap="square" rtlCol="0">
            <a:spAutoFit/>
          </a:bodyPr>
          <a:lstStyle/>
          <a:p>
            <a:r>
              <a:rPr kumimoji="1" lang="ja-JP" altLang="en-US" sz="1000" spc="-100" dirty="0">
                <a:latin typeface="+mn-ea"/>
              </a:rPr>
              <a:t>温泉街にある中小規模旅館は再生局面だけではなく後継者問題を含めて事業継続には</a:t>
            </a:r>
            <a:r>
              <a:rPr kumimoji="1" lang="ja-JP" altLang="en-US" sz="1000" spc="-100" dirty="0">
                <a:solidFill>
                  <a:srgbClr val="FF0000"/>
                </a:solidFill>
                <a:latin typeface="+mn-ea"/>
              </a:rPr>
              <a:t>、</a:t>
            </a:r>
            <a:r>
              <a:rPr kumimoji="1" lang="ja-JP" altLang="en-US" sz="1000" spc="-100" dirty="0">
                <a:latin typeface="+mn-ea"/>
              </a:rPr>
              <a:t>スポンサー企業への売却などが不可避な場合があります。自前の温泉ではない場合、支援や事業性の見極めが必要な旅館が、どこから“お湯” の供給を受けているかには留意が必要です。（源泉の有無）</a:t>
            </a:r>
            <a:endParaRPr kumimoji="1" lang="en-US" altLang="ja-JP" sz="1000" spc="-100" dirty="0">
              <a:latin typeface="+mn-ea"/>
            </a:endParaRPr>
          </a:p>
        </p:txBody>
      </p:sp>
      <p:sp>
        <p:nvSpPr>
          <p:cNvPr id="62" name="正方形/長方形 61">
            <a:extLst>
              <a:ext uri="{FF2B5EF4-FFF2-40B4-BE49-F238E27FC236}">
                <a16:creationId xmlns:a16="http://schemas.microsoft.com/office/drawing/2014/main" id="{C41C4C6E-A6B4-CD05-3008-CF9DF9CB24FA}"/>
              </a:ext>
            </a:extLst>
          </p:cNvPr>
          <p:cNvSpPr/>
          <p:nvPr/>
        </p:nvSpPr>
        <p:spPr>
          <a:xfrm>
            <a:off x="5394917" y="5789640"/>
            <a:ext cx="1847773" cy="265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温泉組合から供給</a:t>
            </a:r>
          </a:p>
        </p:txBody>
      </p:sp>
      <p:sp>
        <p:nvSpPr>
          <p:cNvPr id="64" name="正方形/長方形 63">
            <a:extLst>
              <a:ext uri="{FF2B5EF4-FFF2-40B4-BE49-F238E27FC236}">
                <a16:creationId xmlns:a16="http://schemas.microsoft.com/office/drawing/2014/main" id="{FAFF3DDE-FE8A-470B-F0E3-C4AA5360E1C0}"/>
              </a:ext>
            </a:extLst>
          </p:cNvPr>
          <p:cNvSpPr/>
          <p:nvPr/>
        </p:nvSpPr>
        <p:spPr>
          <a:xfrm>
            <a:off x="7736885" y="5788800"/>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属人的繋がりで供給</a:t>
            </a:r>
          </a:p>
        </p:txBody>
      </p:sp>
      <p:sp>
        <p:nvSpPr>
          <p:cNvPr id="66" name="テキスト ボックス 65">
            <a:extLst>
              <a:ext uri="{FF2B5EF4-FFF2-40B4-BE49-F238E27FC236}">
                <a16:creationId xmlns:a16="http://schemas.microsoft.com/office/drawing/2014/main" id="{354D2FA5-4DE4-F557-B12C-A83503CD23D0}"/>
              </a:ext>
            </a:extLst>
          </p:cNvPr>
          <p:cNvSpPr txBox="1"/>
          <p:nvPr/>
        </p:nvSpPr>
        <p:spPr>
          <a:xfrm>
            <a:off x="5195440" y="6032208"/>
            <a:ext cx="2294347" cy="707886"/>
          </a:xfrm>
          <a:prstGeom prst="rect">
            <a:avLst/>
          </a:prstGeom>
          <a:noFill/>
        </p:spPr>
        <p:txBody>
          <a:bodyPr wrap="square" rtlCol="0">
            <a:spAutoFit/>
          </a:bodyPr>
          <a:lstStyle/>
          <a:p>
            <a:r>
              <a:rPr kumimoji="1" lang="ja-JP" altLang="en-US" sz="1000">
                <a:latin typeface="+mn-ea"/>
              </a:rPr>
              <a:t>□  組合員の変更を許可してもらう</a:t>
            </a:r>
            <a:endParaRPr kumimoji="1" lang="en-US" altLang="ja-JP" sz="1000">
              <a:latin typeface="+mn-ea"/>
            </a:endParaRPr>
          </a:p>
          <a:p>
            <a:r>
              <a:rPr kumimoji="1" lang="ja-JP" altLang="en-US" sz="1000">
                <a:latin typeface="+mn-ea"/>
              </a:rPr>
              <a:t>　  必要がある（規定確認）</a:t>
            </a:r>
            <a:endParaRPr kumimoji="1" lang="en-US" altLang="ja-JP" sz="1000">
              <a:latin typeface="+mn-ea"/>
            </a:endParaRPr>
          </a:p>
          <a:p>
            <a:r>
              <a:rPr kumimoji="1" lang="ja-JP" altLang="en-US" sz="1000">
                <a:latin typeface="+mn-ea"/>
              </a:rPr>
              <a:t>□  暗黙の決めごととして地元以外の</a:t>
            </a:r>
            <a:endParaRPr kumimoji="1" lang="en-US" altLang="ja-JP" sz="1000">
              <a:latin typeface="+mn-ea"/>
            </a:endParaRPr>
          </a:p>
          <a:p>
            <a:r>
              <a:rPr kumimoji="1" lang="ja-JP" altLang="en-US" sz="1000">
                <a:latin typeface="+mn-ea"/>
              </a:rPr>
              <a:t>　  資本の加入が困難なこともある  </a:t>
            </a:r>
            <a:endParaRPr kumimoji="1" lang="en-US" altLang="ja-JP" sz="1000">
              <a:latin typeface="+mn-ea"/>
            </a:endParaRPr>
          </a:p>
        </p:txBody>
      </p:sp>
      <p:sp>
        <p:nvSpPr>
          <p:cNvPr id="67" name="テキスト ボックス 66">
            <a:extLst>
              <a:ext uri="{FF2B5EF4-FFF2-40B4-BE49-F238E27FC236}">
                <a16:creationId xmlns:a16="http://schemas.microsoft.com/office/drawing/2014/main" id="{5D09F57E-A819-2773-C572-6109748854F9}"/>
              </a:ext>
            </a:extLst>
          </p:cNvPr>
          <p:cNvSpPr txBox="1"/>
          <p:nvPr/>
        </p:nvSpPr>
        <p:spPr>
          <a:xfrm>
            <a:off x="7515191" y="6033600"/>
            <a:ext cx="2294347" cy="707886"/>
          </a:xfrm>
          <a:prstGeom prst="rect">
            <a:avLst/>
          </a:prstGeom>
          <a:noFill/>
        </p:spPr>
        <p:txBody>
          <a:bodyPr wrap="square" rtlCol="0">
            <a:spAutoFit/>
          </a:bodyPr>
          <a:lstStyle/>
          <a:p>
            <a:r>
              <a:rPr kumimoji="1" lang="ja-JP" altLang="en-US" sz="1000">
                <a:latin typeface="+mn-ea"/>
              </a:rPr>
              <a:t>□  先代同志の繋がりで老舗大型</a:t>
            </a:r>
            <a:endParaRPr kumimoji="1" lang="en-US" altLang="ja-JP" sz="1000">
              <a:latin typeface="+mn-ea"/>
            </a:endParaRPr>
          </a:p>
          <a:p>
            <a:r>
              <a:rPr kumimoji="1" lang="ja-JP" altLang="en-US" sz="1000">
                <a:latin typeface="+mn-ea"/>
              </a:rPr>
              <a:t>　  旅館から供給を受けているなど</a:t>
            </a:r>
            <a:endParaRPr kumimoji="1" lang="en-US" altLang="ja-JP" sz="1000">
              <a:latin typeface="+mn-ea"/>
            </a:endParaRPr>
          </a:p>
          <a:p>
            <a:r>
              <a:rPr kumimoji="1" lang="ja-JP" altLang="en-US" sz="1000">
                <a:latin typeface="+mn-ea"/>
              </a:rPr>
              <a:t>　  の場合は継続困難</a:t>
            </a:r>
            <a:endParaRPr kumimoji="1" lang="en-US" altLang="ja-JP" sz="1000">
              <a:latin typeface="+mn-ea"/>
            </a:endParaRPr>
          </a:p>
          <a:p>
            <a:r>
              <a:rPr kumimoji="1" lang="ja-JP" altLang="en-US" sz="1000">
                <a:latin typeface="+mn-ea"/>
              </a:rPr>
              <a:t>　（自社採掘は超高額の可能性）  </a:t>
            </a:r>
            <a:endParaRPr kumimoji="1" lang="en-US" altLang="ja-JP" sz="1000">
              <a:latin typeface="+mn-ea"/>
            </a:endParaRPr>
          </a:p>
        </p:txBody>
      </p:sp>
      <p:sp>
        <p:nvSpPr>
          <p:cNvPr id="42" name="スライド番号プレースホルダー 1">
            <a:extLst>
              <a:ext uri="{FF2B5EF4-FFF2-40B4-BE49-F238E27FC236}">
                <a16:creationId xmlns:a16="http://schemas.microsoft.com/office/drawing/2014/main" id="{8BC537B0-AB12-4329-BAF0-39299CC93B72}"/>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17</a:t>
            </a:r>
          </a:p>
        </p:txBody>
      </p:sp>
      <p:grpSp>
        <p:nvGrpSpPr>
          <p:cNvPr id="50" name="グループ化 49">
            <a:extLst>
              <a:ext uri="{FF2B5EF4-FFF2-40B4-BE49-F238E27FC236}">
                <a16:creationId xmlns:a16="http://schemas.microsoft.com/office/drawing/2014/main" id="{B09078DF-6302-48A3-A4DD-F60C58E588B4}"/>
              </a:ext>
            </a:extLst>
          </p:cNvPr>
          <p:cNvGrpSpPr/>
          <p:nvPr/>
        </p:nvGrpSpPr>
        <p:grpSpPr>
          <a:xfrm>
            <a:off x="295200" y="1191600"/>
            <a:ext cx="1162051" cy="885825"/>
            <a:chOff x="2409824" y="3038474"/>
            <a:chExt cx="1162051" cy="885825"/>
          </a:xfrm>
        </p:grpSpPr>
        <p:sp>
          <p:nvSpPr>
            <p:cNvPr id="51" name="楕円 50">
              <a:extLst>
                <a:ext uri="{FF2B5EF4-FFF2-40B4-BE49-F238E27FC236}">
                  <a16:creationId xmlns:a16="http://schemas.microsoft.com/office/drawing/2014/main" id="{18343241-54FC-44B3-8E22-0EAD69FB6DB6}"/>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1D0121FE-DEC8-4794-BC2D-2E3E60A60B1E}"/>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0E4042D3-90E4-4547-8444-03E38124191F}"/>
              </a:ext>
            </a:extLst>
          </p:cNvPr>
          <p:cNvSpPr/>
          <p:nvPr/>
        </p:nvSpPr>
        <p:spPr>
          <a:xfrm>
            <a:off x="1360800"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業態別着眼点の整理</a:t>
            </a:r>
            <a:endParaRPr kumimoji="1" lang="en-US" altLang="ja-JP" sz="1400" b="1">
              <a:solidFill>
                <a:schemeClr val="tx1"/>
              </a:solidFill>
            </a:endParaRPr>
          </a:p>
        </p:txBody>
      </p:sp>
      <p:sp>
        <p:nvSpPr>
          <p:cNvPr id="44" name="テキスト ボックス 43">
            <a:extLst>
              <a:ext uri="{FF2B5EF4-FFF2-40B4-BE49-F238E27FC236}">
                <a16:creationId xmlns:a16="http://schemas.microsoft.com/office/drawing/2014/main" id="{9FBD40C1-40AB-4C3E-8E6E-821D46FE45EC}"/>
              </a:ext>
            </a:extLst>
          </p:cNvPr>
          <p:cNvSpPr txBox="1"/>
          <p:nvPr/>
        </p:nvSpPr>
        <p:spPr>
          <a:xfrm>
            <a:off x="209008" y="503380"/>
            <a:ext cx="8592589" cy="707886"/>
          </a:xfrm>
          <a:prstGeom prst="rect">
            <a:avLst/>
          </a:prstGeom>
          <a:noFill/>
        </p:spPr>
        <p:txBody>
          <a:bodyPr wrap="square" lIns="91440" tIns="45720" rIns="91440" bIns="45720" rtlCol="0" anchor="t">
            <a:spAutoFit/>
          </a:bodyPr>
          <a:lstStyle/>
          <a:p>
            <a:r>
              <a:rPr kumimoji="1" lang="ja-JP" altLang="en-US" sz="1000" dirty="0">
                <a:latin typeface="+mn-ea"/>
              </a:rPr>
              <a:t>訪問前の準備は、ホテルや旅館の外形情報や定性情報（口コミなど）の収集や課題の想定が中心になります。但し収集した情報だけで</a:t>
            </a:r>
            <a:endParaRPr kumimoji="1" lang="en-US" altLang="ja-JP" sz="1000" dirty="0">
              <a:latin typeface="+mn-ea"/>
            </a:endParaRPr>
          </a:p>
          <a:p>
            <a:r>
              <a:rPr kumimoji="1" lang="ja-JP" altLang="en-US" sz="1000" dirty="0">
                <a:latin typeface="+mn-ea"/>
              </a:rPr>
              <a:t>問題点や課題を決め打ちするのではなく、訪問時、事業者との対話の切り口にするくらいのスタンスと理解することをお勧めします。</a:t>
            </a:r>
            <a:endParaRPr kumimoji="1" lang="en-US" altLang="ja-JP" sz="1000" dirty="0">
              <a:latin typeface="+mn-ea"/>
            </a:endParaRPr>
          </a:p>
          <a:p>
            <a:r>
              <a:rPr kumimoji="1" lang="ja-JP" altLang="en-US" sz="1000" spc="-30" dirty="0">
                <a:latin typeface="游ゴシック"/>
                <a:ea typeface="游ゴシック"/>
              </a:rPr>
              <a:t>（所有と運営が分かれているケースや、地域によっては温泉旅館群を面的にとらえて支援が必要となるケースもあります。）</a:t>
            </a:r>
            <a:endParaRPr kumimoji="1" lang="en-US" altLang="ja-JP" sz="1000" spc="-30" dirty="0">
              <a:latin typeface="游ゴシック"/>
              <a:ea typeface="游ゴシック"/>
            </a:endParaRPr>
          </a:p>
          <a:p>
            <a:endParaRPr kumimoji="1" lang="en-US" altLang="ja-JP" sz="1000" dirty="0">
              <a:latin typeface="+mn-ea"/>
            </a:endParaRPr>
          </a:p>
        </p:txBody>
      </p:sp>
      <p:sp>
        <p:nvSpPr>
          <p:cNvPr id="54" name="テキスト ボックス 53">
            <a:extLst>
              <a:ext uri="{FF2B5EF4-FFF2-40B4-BE49-F238E27FC236}">
                <a16:creationId xmlns:a16="http://schemas.microsoft.com/office/drawing/2014/main" id="{3F50D592-E881-4D64-8B52-71D5A0863693}"/>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訪問前編</a:t>
            </a:r>
          </a:p>
        </p:txBody>
      </p:sp>
      <p:sp>
        <p:nvSpPr>
          <p:cNvPr id="58" name="テキスト ボックス 57">
            <a:extLst>
              <a:ext uri="{FF2B5EF4-FFF2-40B4-BE49-F238E27FC236}">
                <a16:creationId xmlns:a16="http://schemas.microsoft.com/office/drawing/2014/main" id="{031D8856-324E-4373-9EF6-F81770EF6400}"/>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474507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979106" y="310297"/>
            <a:ext cx="1421985" cy="523220"/>
          </a:xfrm>
          <a:prstGeom prst="rect">
            <a:avLst/>
          </a:prstGeom>
          <a:noFill/>
        </p:spPr>
        <p:txBody>
          <a:bodyPr wrap="square" rtlCol="0">
            <a:spAutoFit/>
          </a:bodyPr>
          <a:lstStyle/>
          <a:p>
            <a:r>
              <a:rPr kumimoji="1" lang="ja-JP" altLang="en-US" sz="2800" b="1">
                <a:solidFill>
                  <a:srgbClr val="004196"/>
                </a:solidFill>
              </a:rPr>
              <a:t>目　次</a:t>
            </a:r>
          </a:p>
        </p:txBody>
      </p:sp>
      <p:graphicFrame>
        <p:nvGraphicFramePr>
          <p:cNvPr id="5" name="表 4"/>
          <p:cNvGraphicFramePr>
            <a:graphicFrameLocks noGrp="1"/>
          </p:cNvGraphicFramePr>
          <p:nvPr>
            <p:extLst>
              <p:ext uri="{D42A27DB-BD31-4B8C-83A1-F6EECF244321}">
                <p14:modId xmlns:p14="http://schemas.microsoft.com/office/powerpoint/2010/main" val="2684027324"/>
              </p:ext>
            </p:extLst>
          </p:nvPr>
        </p:nvGraphicFramePr>
        <p:xfrm>
          <a:off x="3064607" y="1388114"/>
          <a:ext cx="6102063" cy="2665721"/>
        </p:xfrm>
        <a:graphic>
          <a:graphicData uri="http://schemas.openxmlformats.org/drawingml/2006/table">
            <a:tbl>
              <a:tblPr firstRow="1" bandRow="1">
                <a:tableStyleId>{2D5ABB26-0587-4C30-8999-92F81FD0307C}</a:tableStyleId>
              </a:tblPr>
              <a:tblGrid>
                <a:gridCol w="4567939">
                  <a:extLst>
                    <a:ext uri="{9D8B030D-6E8A-4147-A177-3AD203B41FA5}">
                      <a16:colId xmlns:a16="http://schemas.microsoft.com/office/drawing/2014/main" val="2523768396"/>
                    </a:ext>
                  </a:extLst>
                </a:gridCol>
                <a:gridCol w="649953">
                  <a:extLst>
                    <a:ext uri="{9D8B030D-6E8A-4147-A177-3AD203B41FA5}">
                      <a16:colId xmlns:a16="http://schemas.microsoft.com/office/drawing/2014/main" val="1430394532"/>
                    </a:ext>
                  </a:extLst>
                </a:gridCol>
                <a:gridCol w="884171">
                  <a:extLst>
                    <a:ext uri="{9D8B030D-6E8A-4147-A177-3AD203B41FA5}">
                      <a16:colId xmlns:a16="http://schemas.microsoft.com/office/drawing/2014/main" val="3631113602"/>
                    </a:ext>
                  </a:extLst>
                </a:gridCol>
              </a:tblGrid>
              <a:tr h="335942">
                <a:tc>
                  <a:txBody>
                    <a:bodyPr/>
                    <a:lstStyle/>
                    <a:p>
                      <a:endParaRPr kumimoji="1" lang="ja-JP" altLang="en-US" sz="2000" b="1">
                        <a:latin typeface="+mn-ea"/>
                        <a:ea typeface="+mn-ea"/>
                      </a:endParaRPr>
                    </a:p>
                  </a:txBody>
                  <a:tcPr anchor="ctr"/>
                </a:tc>
                <a:tc>
                  <a:txBody>
                    <a:bodyPr/>
                    <a:lstStyle/>
                    <a:p>
                      <a:endParaRPr kumimoji="1" lang="ja-JP" altLang="en-US" sz="1000" b="1">
                        <a:latin typeface="+mn-ea"/>
                        <a:ea typeface="+mn-ea"/>
                      </a:endParaRPr>
                    </a:p>
                  </a:txBody>
                  <a:tcPr anchor="ctr"/>
                </a:tc>
                <a:tc>
                  <a:txBody>
                    <a:bodyPr/>
                    <a:lstStyle/>
                    <a:p>
                      <a:pPr algn="ct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2420800797"/>
                  </a:ext>
                </a:extLst>
              </a:tr>
              <a:tr h="335942">
                <a:tc>
                  <a:txBody>
                    <a:bodyPr/>
                    <a:lstStyle/>
                    <a:p>
                      <a:r>
                        <a:rPr kumimoji="1" lang="en-US" altLang="ja-JP" sz="2000" b="1">
                          <a:latin typeface="+mn-ea"/>
                          <a:ea typeface="+mn-ea"/>
                        </a:rPr>
                        <a:t>11</a:t>
                      </a:r>
                      <a:r>
                        <a:rPr kumimoji="1" lang="ja-JP" altLang="en-US" sz="2000" b="1">
                          <a:latin typeface="+mn-ea"/>
                          <a:ea typeface="+mn-ea"/>
                        </a:rPr>
                        <a:t>　介護業</a:t>
                      </a:r>
                      <a:endParaRPr kumimoji="1" lang="ja-JP" altLang="en-US" sz="2000" b="1" dirty="0">
                        <a:latin typeface="+mn-ea"/>
                        <a:ea typeface="+mn-ea"/>
                      </a:endParaRPr>
                    </a:p>
                  </a:txBody>
                  <a:tcPr anchor="ctr"/>
                </a:tc>
                <a:tc>
                  <a:txBody>
                    <a:bodyPr/>
                    <a:lstStyle/>
                    <a:p>
                      <a:r>
                        <a:rPr kumimoji="1" lang="ja-JP" altLang="en-US" sz="1000" b="1">
                          <a:latin typeface="+mn-ea"/>
                          <a:ea typeface="+mn-ea"/>
                        </a:rPr>
                        <a:t>・・・</a:t>
                      </a:r>
                    </a:p>
                  </a:txBody>
                  <a:tcPr anchor="ctr"/>
                </a:tc>
                <a:tc>
                  <a:txBody>
                    <a:bodyPr/>
                    <a:lstStyle/>
                    <a:p>
                      <a:pPr algn="ctr"/>
                      <a:r>
                        <a:rPr kumimoji="1" lang="ja-JP" altLang="en-US" sz="2000" b="1" dirty="0">
                          <a:solidFill>
                            <a:srgbClr val="004196"/>
                          </a:solidFill>
                          <a:latin typeface="+mn-ea"/>
                          <a:ea typeface="+mn-ea"/>
                        </a:rPr>
                        <a:t>１</a:t>
                      </a:r>
                    </a:p>
                  </a:txBody>
                  <a:tcPr anchor="ctr"/>
                </a:tc>
                <a:extLst>
                  <a:ext uri="{0D108BD9-81ED-4DB2-BD59-A6C34878D82A}">
                    <a16:rowId xmlns:a16="http://schemas.microsoft.com/office/drawing/2014/main" val="2447374611"/>
                  </a:ext>
                </a:extLst>
              </a:tr>
              <a:tr h="335942">
                <a:tc>
                  <a:txBody>
                    <a:bodyPr/>
                    <a:lstStyle/>
                    <a:p>
                      <a:r>
                        <a:rPr kumimoji="1" lang="en-US" altLang="ja-JP" sz="2000" b="1" dirty="0">
                          <a:latin typeface="+mn-ea"/>
                          <a:ea typeface="+mn-ea"/>
                        </a:rPr>
                        <a:t>12</a:t>
                      </a:r>
                      <a:r>
                        <a:rPr kumimoji="1" lang="ja-JP" altLang="en-US" sz="2000" b="1" dirty="0">
                          <a:latin typeface="+mn-ea"/>
                          <a:ea typeface="+mn-ea"/>
                        </a:rPr>
                        <a:t>　宿泊業</a:t>
                      </a:r>
                    </a:p>
                  </a:txBody>
                  <a:tcPr anchor="ctr"/>
                </a:tc>
                <a:tc>
                  <a:txBody>
                    <a:bodyPr/>
                    <a:lstStyle/>
                    <a:p>
                      <a:r>
                        <a:rPr kumimoji="1" lang="ja-JP" altLang="en-US" sz="1000" b="1">
                          <a:latin typeface="+mn-ea"/>
                          <a:ea typeface="+mn-ea"/>
                        </a:rPr>
                        <a:t>・・・</a:t>
                      </a:r>
                    </a:p>
                  </a:txBody>
                  <a:tcPr anchor="ctr"/>
                </a:tc>
                <a:tc>
                  <a:txBody>
                    <a:bodyPr/>
                    <a:lstStyle/>
                    <a:p>
                      <a:pPr algn="ctr"/>
                      <a:r>
                        <a:rPr kumimoji="1" lang="en-US" altLang="ja-JP" sz="2000" b="1" dirty="0">
                          <a:solidFill>
                            <a:srgbClr val="004196"/>
                          </a:solidFill>
                          <a:latin typeface="+mn-ea"/>
                          <a:ea typeface="+mn-ea"/>
                        </a:rPr>
                        <a:t>13</a:t>
                      </a:r>
                      <a:endParaRPr kumimoji="1" lang="ja-JP" altLang="en-US" sz="2000" b="1" dirty="0">
                        <a:solidFill>
                          <a:srgbClr val="004196"/>
                        </a:solidFill>
                        <a:latin typeface="+mn-ea"/>
                        <a:ea typeface="+mn-ea"/>
                      </a:endParaRPr>
                    </a:p>
                  </a:txBody>
                  <a:tcPr anchor="ctr"/>
                </a:tc>
                <a:extLst>
                  <a:ext uri="{0D108BD9-81ED-4DB2-BD59-A6C34878D82A}">
                    <a16:rowId xmlns:a16="http://schemas.microsoft.com/office/drawing/2014/main" val="3539484228"/>
                  </a:ext>
                </a:extLst>
              </a:tr>
              <a:tr h="335942">
                <a:tc>
                  <a:txBody>
                    <a:bodyPr/>
                    <a:lstStyle/>
                    <a:p>
                      <a:endParaRPr kumimoji="1" lang="ja-JP" altLang="en-US" sz="1400" b="1" dirty="0">
                        <a:latin typeface="+mn-ea"/>
                        <a:ea typeface="+mn-ea"/>
                      </a:endParaRPr>
                    </a:p>
                  </a:txBody>
                  <a:tcPr anchor="ctr"/>
                </a:tc>
                <a:tc>
                  <a:txBody>
                    <a:bodyPr/>
                    <a:lstStyle/>
                    <a:p>
                      <a:endParaRPr kumimoji="1" lang="ja-JP" altLang="en-US" sz="1000" b="1" dirty="0">
                        <a:latin typeface="+mn-ea"/>
                        <a:ea typeface="+mn-ea"/>
                      </a:endParaRPr>
                    </a:p>
                  </a:txBody>
                  <a:tcPr anchor="ctr"/>
                </a:tc>
                <a:tc>
                  <a:txBody>
                    <a:bodyPr/>
                    <a:lstStyle/>
                    <a:p>
                      <a:pPr algn="ctr"/>
                      <a:endParaRPr kumimoji="1" lang="ja-JP" altLang="en-US" sz="2000" b="1" dirty="0">
                        <a:solidFill>
                          <a:srgbClr val="004196"/>
                        </a:solidFill>
                        <a:latin typeface="+mn-ea"/>
                        <a:ea typeface="+mn-ea"/>
                      </a:endParaRPr>
                    </a:p>
                  </a:txBody>
                  <a:tcPr anchor="ctr"/>
                </a:tc>
                <a:extLst>
                  <a:ext uri="{0D108BD9-81ED-4DB2-BD59-A6C34878D82A}">
                    <a16:rowId xmlns:a16="http://schemas.microsoft.com/office/drawing/2014/main" val="923623932"/>
                  </a:ext>
                </a:extLst>
              </a:tr>
              <a:tr h="288281">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endParaRPr kumimoji="1" lang="ja-JP" altLang="en-US" sz="800" b="1" dirty="0">
                        <a:latin typeface="+mn-ea"/>
                        <a:ea typeface="+mn-ea"/>
                      </a:endParaRPr>
                    </a:p>
                  </a:txBody>
                  <a:tcPr anchor="ctr"/>
                </a:tc>
                <a:tc>
                  <a:txBody>
                    <a:bodyPr/>
                    <a:lstStyle/>
                    <a:p>
                      <a:endParaRPr kumimoji="1" lang="ja-JP" altLang="en-US" sz="300" b="1">
                        <a:latin typeface="+mn-ea"/>
                        <a:ea typeface="+mn-ea"/>
                      </a:endParaRPr>
                    </a:p>
                  </a:txBody>
                  <a:tcPr anchor="ctr"/>
                </a:tc>
                <a:tc>
                  <a:txBody>
                    <a:bodyPr/>
                    <a:lstStyle/>
                    <a:p>
                      <a:pPr algn="ctr"/>
                      <a:endParaRPr kumimoji="1" lang="ja-JP" altLang="en-US" sz="1000" b="1">
                        <a:solidFill>
                          <a:srgbClr val="004196"/>
                        </a:solidFill>
                        <a:latin typeface="+mn-ea"/>
                        <a:ea typeface="+mn-ea"/>
                      </a:endParaRPr>
                    </a:p>
                  </a:txBody>
                  <a:tcPr anchor="ctr"/>
                </a:tc>
                <a:extLst>
                  <a:ext uri="{0D108BD9-81ED-4DB2-BD59-A6C34878D82A}">
                    <a16:rowId xmlns:a16="http://schemas.microsoft.com/office/drawing/2014/main" val="3543247057"/>
                  </a:ext>
                </a:extLst>
              </a:tr>
              <a:tr h="335942">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endParaRPr kumimoji="1" lang="ja-JP" altLang="en-US" sz="2000" b="1"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b="1">
                        <a:latin typeface="+mn-ea"/>
                        <a:ea typeface="+mn-ea"/>
                      </a:endParaRPr>
                    </a:p>
                  </a:txBody>
                  <a:tcPr anchor="ctr"/>
                </a:tc>
                <a:tc>
                  <a:txBody>
                    <a:bodyPr/>
                    <a:lstStyle/>
                    <a:p>
                      <a:pPr algn="ctr"/>
                      <a:endParaRPr kumimoji="1" lang="ja-JP" altLang="en-US" sz="2000" b="1">
                        <a:solidFill>
                          <a:srgbClr val="004196"/>
                        </a:solidFill>
                        <a:latin typeface="+mn-ea"/>
                        <a:ea typeface="+mn-ea"/>
                      </a:endParaRPr>
                    </a:p>
                  </a:txBody>
                  <a:tcPr anchor="ctr"/>
                </a:tc>
                <a:extLst>
                  <a:ext uri="{0D108BD9-81ED-4DB2-BD59-A6C34878D82A}">
                    <a16:rowId xmlns:a16="http://schemas.microsoft.com/office/drawing/2014/main" val="1862541688"/>
                  </a:ext>
                </a:extLst>
              </a:tr>
              <a:tr h="335942">
                <a:tc>
                  <a:txBody>
                    <a:bodyPr/>
                    <a:lstStyle/>
                    <a:p>
                      <a:pPr marL="0" marR="0" lvl="0" indent="0" algn="l" defTabSz="914384" rtl="0" eaLnBrk="1" fontAlgn="auto" latinLnBrk="0" hangingPunct="1">
                        <a:lnSpc>
                          <a:spcPct val="100000"/>
                        </a:lnSpc>
                        <a:spcBef>
                          <a:spcPts val="0"/>
                        </a:spcBef>
                        <a:spcAft>
                          <a:spcPts val="0"/>
                        </a:spcAft>
                        <a:buClrTx/>
                        <a:buSzTx/>
                        <a:buFontTx/>
                        <a:buNone/>
                        <a:tabLst/>
                        <a:defRPr/>
                      </a:pPr>
                      <a:endParaRPr kumimoji="1" lang="ja-JP" altLang="en-US" sz="2000" b="1" dirty="0">
                        <a:latin typeface="+mn-ea"/>
                        <a:ea typeface="+mn-ea"/>
                      </a:endParaRPr>
                    </a:p>
                  </a:txBody>
                  <a:tcPr anchor="ctr"/>
                </a:tc>
                <a:tc>
                  <a:txBody>
                    <a:bodyPr/>
                    <a:lstStyle/>
                    <a:p>
                      <a:endParaRPr kumimoji="1" lang="ja-JP" altLang="en-US" sz="1000" b="1" dirty="0">
                        <a:latin typeface="+mn-ea"/>
                        <a:ea typeface="+mn-ea"/>
                      </a:endParaRPr>
                    </a:p>
                  </a:txBody>
                  <a:tcPr anchor="ctr"/>
                </a:tc>
                <a:tc>
                  <a:txBody>
                    <a:bodyPr/>
                    <a:lstStyle/>
                    <a:p>
                      <a:pPr algn="ctr"/>
                      <a:endParaRPr kumimoji="1" lang="ja-JP" altLang="en-US" sz="2000" b="1" dirty="0">
                        <a:solidFill>
                          <a:srgbClr val="004196"/>
                        </a:solidFill>
                        <a:latin typeface="+mn-ea"/>
                        <a:ea typeface="+mn-ea"/>
                      </a:endParaRPr>
                    </a:p>
                  </a:txBody>
                  <a:tcPr anchor="ctr"/>
                </a:tc>
                <a:extLst>
                  <a:ext uri="{0D108BD9-81ED-4DB2-BD59-A6C34878D82A}">
                    <a16:rowId xmlns:a16="http://schemas.microsoft.com/office/drawing/2014/main" val="880942833"/>
                  </a:ext>
                </a:extLst>
              </a:tr>
            </a:tbl>
          </a:graphicData>
        </a:graphic>
      </p:graphicFrame>
      <p:sp>
        <p:nvSpPr>
          <p:cNvPr id="8" name="スライド番号プレースホルダー 1"/>
          <p:cNvSpPr>
            <a:spLocks noGrp="1"/>
          </p:cNvSpPr>
          <p:nvPr>
            <p:ph type="sldNum" sz="quarter" idx="12"/>
          </p:nvPr>
        </p:nvSpPr>
        <p:spPr>
          <a:xfrm>
            <a:off x="9418320" y="6563360"/>
            <a:ext cx="487680" cy="294640"/>
          </a:xfrm>
        </p:spPr>
        <p:txBody>
          <a:bodyPr/>
          <a:lstStyle/>
          <a:p>
            <a:fld id="{CAE0F744-F338-469C-81DD-7D82C9B8CA64}" type="slidenum">
              <a:rPr kumimoji="1" lang="ja-JP" altLang="en-US" smtClean="0"/>
              <a:t>1</a:t>
            </a:fld>
            <a:endParaRPr kumimoji="1" lang="ja-JP" altLang="en-US"/>
          </a:p>
        </p:txBody>
      </p:sp>
    </p:spTree>
    <p:extLst>
      <p:ext uri="{BB962C8B-B14F-4D97-AF65-F5344CB8AC3E}">
        <p14:creationId xmlns:p14="http://schemas.microsoft.com/office/powerpoint/2010/main" val="183046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その１</a:t>
            </a:r>
            <a:endParaRPr kumimoji="1" lang="ja-JP" altLang="en-US" sz="2000" b="1" u="sng">
              <a:latin typeface="+mn-ea"/>
            </a:endParaRPr>
          </a:p>
        </p:txBody>
      </p:sp>
      <p:sp>
        <p:nvSpPr>
          <p:cNvPr id="26" name="テキスト ボックス 25">
            <a:extLst>
              <a:ext uri="{FF2B5EF4-FFF2-40B4-BE49-F238E27FC236}">
                <a16:creationId xmlns:a16="http://schemas.microsoft.com/office/drawing/2014/main" id="{033A13B2-F7E3-EB68-5107-D705C3795DAD}"/>
              </a:ext>
            </a:extLst>
          </p:cNvPr>
          <p:cNvSpPr txBox="1"/>
          <p:nvPr/>
        </p:nvSpPr>
        <p:spPr>
          <a:xfrm>
            <a:off x="3353404" y="1231602"/>
            <a:ext cx="6294337" cy="707886"/>
          </a:xfrm>
          <a:prstGeom prst="rect">
            <a:avLst/>
          </a:prstGeom>
          <a:noFill/>
        </p:spPr>
        <p:txBody>
          <a:bodyPr wrap="square" rtlCol="0">
            <a:spAutoFit/>
          </a:bodyPr>
          <a:lstStyle/>
          <a:p>
            <a:r>
              <a:rPr kumimoji="1" lang="ja-JP" altLang="en-US" sz="1000">
                <a:latin typeface="+mn-ea"/>
              </a:rPr>
              <a:t>□  部屋別売上、客数、プラン別売上、顧客情報など宿泊に関する販売情報の存在と粒度の確認</a:t>
            </a:r>
            <a:endParaRPr kumimoji="1" lang="en-US" altLang="ja-JP" sz="1000">
              <a:latin typeface="+mn-ea"/>
            </a:endParaRPr>
          </a:p>
          <a:p>
            <a:r>
              <a:rPr kumimoji="1" lang="ja-JP" altLang="en-US" sz="1000">
                <a:latin typeface="+mn-ea"/>
              </a:rPr>
              <a:t>□  部門別（宿泊・宴会・レストラン・売店・テナント収入等）の売上・損益情報の存在と粒度の確認</a:t>
            </a:r>
            <a:endParaRPr kumimoji="1" lang="en-US" altLang="ja-JP" sz="1000">
              <a:latin typeface="+mn-ea"/>
            </a:endParaRPr>
          </a:p>
          <a:p>
            <a:r>
              <a:rPr kumimoji="1" lang="ja-JP" altLang="en-US" sz="1000">
                <a:latin typeface="+mn-ea"/>
              </a:rPr>
              <a:t>□  情報の入力頻度・数値の確定時期の確認（人不足による先送りや遅延はないか？）</a:t>
            </a:r>
            <a:endParaRPr kumimoji="1" lang="en-US" altLang="ja-JP" sz="1000">
              <a:latin typeface="+mn-ea"/>
            </a:endParaRPr>
          </a:p>
          <a:p>
            <a:r>
              <a:rPr kumimoji="1" lang="ja-JP" altLang="en-US" sz="1000">
                <a:latin typeface="+mn-ea"/>
              </a:rPr>
              <a:t>□  組織内での活用範囲、活用状態の確認</a:t>
            </a:r>
            <a:endParaRPr kumimoji="1" lang="en-US" altLang="ja-JP" sz="1000">
              <a:latin typeface="+mn-ea"/>
            </a:endParaRPr>
          </a:p>
        </p:txBody>
      </p:sp>
      <p:sp>
        <p:nvSpPr>
          <p:cNvPr id="44" name="テキスト ボックス 43">
            <a:extLst>
              <a:ext uri="{FF2B5EF4-FFF2-40B4-BE49-F238E27FC236}">
                <a16:creationId xmlns:a16="http://schemas.microsoft.com/office/drawing/2014/main" id="{EDB1615B-451B-67CA-AF91-E344B3B2A9E8}"/>
              </a:ext>
            </a:extLst>
          </p:cNvPr>
          <p:cNvSpPr txBox="1"/>
          <p:nvPr/>
        </p:nvSpPr>
        <p:spPr>
          <a:xfrm>
            <a:off x="397219" y="2157732"/>
            <a:ext cx="9265100" cy="707886"/>
          </a:xfrm>
          <a:prstGeom prst="rect">
            <a:avLst/>
          </a:prstGeom>
          <a:noFill/>
        </p:spPr>
        <p:txBody>
          <a:bodyPr wrap="square" rtlCol="0">
            <a:spAutoFit/>
          </a:bodyPr>
          <a:lstStyle/>
          <a:p>
            <a:r>
              <a:rPr kumimoji="1" lang="ja-JP" altLang="en-US" sz="1000" spc="-100"/>
              <a:t>　宿泊業は典型的なサービス業でもあります。サービス業の場合、特に売上改善のために必要な初手が「各種情報の活用」になることが多いのが特徴です。また宿泊の他にも宴会場や売店、レストランなどを持つ比較的規模の大きな旅館やホテルの場合、ある特定の機能や事業が損益上のボトルネックの場合もありますので部門別採算の把握が支援開始の最優先課題になることもあります。業種柄、各業務の役職員が一堂に会した打ち合わせが困難なため、改善の糸口になる情報の存在と活用の現状をいち早く把握し、早期かつ円滑に着手できる改善策の実行が望まれます。</a:t>
            </a:r>
            <a:endParaRPr kumimoji="1" lang="en-US" altLang="ja-JP" sz="1000" spc="-100"/>
          </a:p>
        </p:txBody>
      </p:sp>
      <p:grpSp>
        <p:nvGrpSpPr>
          <p:cNvPr id="57" name="グループ化 56">
            <a:extLst>
              <a:ext uri="{FF2B5EF4-FFF2-40B4-BE49-F238E27FC236}">
                <a16:creationId xmlns:a16="http://schemas.microsoft.com/office/drawing/2014/main" id="{965057FB-85E5-614C-CA27-2A3469A5B174}"/>
              </a:ext>
            </a:extLst>
          </p:cNvPr>
          <p:cNvGrpSpPr/>
          <p:nvPr/>
        </p:nvGrpSpPr>
        <p:grpSpPr>
          <a:xfrm>
            <a:off x="507992" y="2991602"/>
            <a:ext cx="3254132" cy="1023293"/>
            <a:chOff x="217037" y="2997032"/>
            <a:chExt cx="3254132" cy="1023293"/>
          </a:xfrm>
        </p:grpSpPr>
        <p:sp>
          <p:nvSpPr>
            <p:cNvPr id="45" name="正方形/長方形 44">
              <a:extLst>
                <a:ext uri="{FF2B5EF4-FFF2-40B4-BE49-F238E27FC236}">
                  <a16:creationId xmlns:a16="http://schemas.microsoft.com/office/drawing/2014/main" id="{454EA5FF-21B5-284B-568B-D96857B64148}"/>
                </a:ext>
              </a:extLst>
            </p:cNvPr>
            <p:cNvSpPr/>
            <p:nvPr/>
          </p:nvSpPr>
          <p:spPr>
            <a:xfrm>
              <a:off x="293238" y="2997032"/>
              <a:ext cx="1847773" cy="265585"/>
            </a:xfrm>
            <a:prstGeom prst="rect">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販売情報</a:t>
              </a:r>
            </a:p>
          </p:txBody>
        </p:sp>
        <p:sp>
          <p:nvSpPr>
            <p:cNvPr id="46" name="テキスト ボックス 45">
              <a:extLst>
                <a:ext uri="{FF2B5EF4-FFF2-40B4-BE49-F238E27FC236}">
                  <a16:creationId xmlns:a16="http://schemas.microsoft.com/office/drawing/2014/main" id="{B8CC8FD5-EFEC-35F4-6375-BD7341D87600}"/>
                </a:ext>
              </a:extLst>
            </p:cNvPr>
            <p:cNvSpPr txBox="1"/>
            <p:nvPr/>
          </p:nvSpPr>
          <p:spPr>
            <a:xfrm>
              <a:off x="217037" y="3312439"/>
              <a:ext cx="3254132" cy="707886"/>
            </a:xfrm>
            <a:prstGeom prst="rect">
              <a:avLst/>
            </a:prstGeom>
            <a:noFill/>
          </p:spPr>
          <p:txBody>
            <a:bodyPr wrap="square" rtlCol="0">
              <a:spAutoFit/>
            </a:bodyPr>
            <a:lstStyle/>
            <a:p>
              <a:r>
                <a:rPr kumimoji="1" lang="ja-JP" altLang="en-US" sz="1000" spc="-100">
                  <a:latin typeface="+mn-ea"/>
                </a:rPr>
                <a:t>□  予約経路別の情報を一元管理できているか？</a:t>
              </a:r>
              <a:endParaRPr kumimoji="1" lang="en-US" altLang="ja-JP" sz="1000" spc="-100">
                <a:latin typeface="+mn-ea"/>
              </a:endParaRPr>
            </a:p>
            <a:p>
              <a:r>
                <a:rPr kumimoji="1" lang="ja-JP" altLang="en-US" sz="1000" spc="-100">
                  <a:latin typeface="+mn-ea"/>
                </a:rPr>
                <a:t>□  特定の人以外は管理できない方法ではないか？</a:t>
              </a:r>
              <a:endParaRPr kumimoji="1" lang="en-US" altLang="ja-JP" sz="1000" spc="-100">
                <a:latin typeface="+mn-ea"/>
              </a:endParaRPr>
            </a:p>
            <a:p>
              <a:r>
                <a:rPr kumimoji="1" lang="ja-JP" altLang="en-US" sz="1000" spc="-100">
                  <a:latin typeface="+mn-ea"/>
                </a:rPr>
                <a:t>　（複雑な合算手順・老朽化した管理ソフト等）</a:t>
              </a:r>
              <a:endParaRPr kumimoji="1" lang="en-US" altLang="ja-JP" sz="1000" spc="-100">
                <a:latin typeface="+mn-ea"/>
              </a:endParaRPr>
            </a:p>
            <a:p>
              <a:r>
                <a:rPr kumimoji="1" lang="ja-JP" altLang="en-US" sz="1000" spc="-100">
                  <a:latin typeface="+mn-ea"/>
                </a:rPr>
                <a:t>□  タイムリーに閲覧可能な状態か？（適時入力） </a:t>
              </a:r>
              <a:endParaRPr kumimoji="1" lang="en-US" altLang="ja-JP" sz="1000" spc="-100">
                <a:latin typeface="+mn-ea"/>
              </a:endParaRPr>
            </a:p>
          </p:txBody>
        </p:sp>
      </p:grpSp>
      <p:grpSp>
        <p:nvGrpSpPr>
          <p:cNvPr id="56" name="グループ化 55">
            <a:extLst>
              <a:ext uri="{FF2B5EF4-FFF2-40B4-BE49-F238E27FC236}">
                <a16:creationId xmlns:a16="http://schemas.microsoft.com/office/drawing/2014/main" id="{817C37D8-8727-1A0F-B6D2-4C9F118DC7CE}"/>
              </a:ext>
            </a:extLst>
          </p:cNvPr>
          <p:cNvGrpSpPr/>
          <p:nvPr/>
        </p:nvGrpSpPr>
        <p:grpSpPr>
          <a:xfrm>
            <a:off x="3886987" y="2991602"/>
            <a:ext cx="3254132" cy="1024684"/>
            <a:chOff x="3388080" y="3021943"/>
            <a:chExt cx="3254132" cy="1024684"/>
          </a:xfrm>
        </p:grpSpPr>
        <p:sp>
          <p:nvSpPr>
            <p:cNvPr id="47" name="正方形/長方形 46">
              <a:extLst>
                <a:ext uri="{FF2B5EF4-FFF2-40B4-BE49-F238E27FC236}">
                  <a16:creationId xmlns:a16="http://schemas.microsoft.com/office/drawing/2014/main" id="{9554DB5D-18E5-55F8-B645-1D99C198FB6F}"/>
                </a:ext>
              </a:extLst>
            </p:cNvPr>
            <p:cNvSpPr/>
            <p:nvPr/>
          </p:nvSpPr>
          <p:spPr>
            <a:xfrm>
              <a:off x="3459513" y="3021943"/>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部門別情報</a:t>
              </a:r>
            </a:p>
          </p:txBody>
        </p:sp>
        <p:sp>
          <p:nvSpPr>
            <p:cNvPr id="48" name="テキスト ボックス 47">
              <a:extLst>
                <a:ext uri="{FF2B5EF4-FFF2-40B4-BE49-F238E27FC236}">
                  <a16:creationId xmlns:a16="http://schemas.microsoft.com/office/drawing/2014/main" id="{5C06AD19-6F68-E0E2-E100-BDFEA61BB0E0}"/>
                </a:ext>
              </a:extLst>
            </p:cNvPr>
            <p:cNvSpPr txBox="1"/>
            <p:nvPr/>
          </p:nvSpPr>
          <p:spPr>
            <a:xfrm>
              <a:off x="3388080" y="3338741"/>
              <a:ext cx="3254132" cy="707886"/>
            </a:xfrm>
            <a:prstGeom prst="rect">
              <a:avLst/>
            </a:prstGeom>
            <a:noFill/>
          </p:spPr>
          <p:txBody>
            <a:bodyPr wrap="square" rtlCol="0">
              <a:spAutoFit/>
            </a:bodyPr>
            <a:lstStyle/>
            <a:p>
              <a:r>
                <a:rPr kumimoji="1" lang="ja-JP" altLang="en-US" sz="1000" spc="-100">
                  <a:latin typeface="+mn-ea"/>
                </a:rPr>
                <a:t>□  どのレベルで管理されているか？</a:t>
              </a:r>
              <a:endParaRPr kumimoji="1" lang="en-US" altLang="ja-JP" sz="1000" spc="-100">
                <a:latin typeface="+mn-ea"/>
              </a:endParaRPr>
            </a:p>
            <a:p>
              <a:r>
                <a:rPr kumimoji="1" lang="ja-JP" altLang="en-US" sz="1000" spc="-100">
                  <a:latin typeface="+mn-ea"/>
                </a:rPr>
                <a:t>　（売上・粗利・部門利益）</a:t>
              </a:r>
              <a:endParaRPr kumimoji="1" lang="en-US" altLang="ja-JP" sz="1000" spc="-100">
                <a:latin typeface="+mn-ea"/>
              </a:endParaRPr>
            </a:p>
            <a:p>
              <a:r>
                <a:rPr kumimoji="1" lang="ja-JP" altLang="en-US" sz="1000" spc="-100">
                  <a:latin typeface="+mn-ea"/>
                </a:rPr>
                <a:t>□  実務に即した区分になっているか？</a:t>
              </a:r>
              <a:endParaRPr kumimoji="1" lang="en-US" altLang="ja-JP" sz="1000" spc="-100">
                <a:latin typeface="+mn-ea"/>
              </a:endParaRPr>
            </a:p>
            <a:p>
              <a:r>
                <a:rPr kumimoji="1" lang="ja-JP" altLang="en-US" sz="1000" spc="-100">
                  <a:latin typeface="+mn-ea"/>
                </a:rPr>
                <a:t>□  タイムリーな売上把握は可能か？  </a:t>
              </a:r>
              <a:endParaRPr kumimoji="1" lang="en-US" altLang="ja-JP" sz="1000" spc="-100">
                <a:latin typeface="+mn-ea"/>
              </a:endParaRPr>
            </a:p>
          </p:txBody>
        </p:sp>
      </p:grpSp>
      <p:grpSp>
        <p:nvGrpSpPr>
          <p:cNvPr id="74" name="グループ化 73">
            <a:extLst>
              <a:ext uri="{FF2B5EF4-FFF2-40B4-BE49-F238E27FC236}">
                <a16:creationId xmlns:a16="http://schemas.microsoft.com/office/drawing/2014/main" id="{94DF6864-9C8F-282F-175B-163B54515263}"/>
              </a:ext>
            </a:extLst>
          </p:cNvPr>
          <p:cNvGrpSpPr/>
          <p:nvPr/>
        </p:nvGrpSpPr>
        <p:grpSpPr>
          <a:xfrm>
            <a:off x="6812508" y="2991602"/>
            <a:ext cx="3254132" cy="1024684"/>
            <a:chOff x="6434833" y="2997031"/>
            <a:chExt cx="3254132" cy="1024684"/>
          </a:xfrm>
        </p:grpSpPr>
        <p:sp>
          <p:nvSpPr>
            <p:cNvPr id="49" name="正方形/長方形 48">
              <a:extLst>
                <a:ext uri="{FF2B5EF4-FFF2-40B4-BE49-F238E27FC236}">
                  <a16:creationId xmlns:a16="http://schemas.microsoft.com/office/drawing/2014/main" id="{6E1E67CF-F7E3-41DE-6105-F40806D321AE}"/>
                </a:ext>
              </a:extLst>
            </p:cNvPr>
            <p:cNvSpPr/>
            <p:nvPr/>
          </p:nvSpPr>
          <p:spPr>
            <a:xfrm>
              <a:off x="6500572" y="2997031"/>
              <a:ext cx="1847773" cy="265585"/>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運用・活用状況</a:t>
              </a:r>
            </a:p>
          </p:txBody>
        </p:sp>
        <p:sp>
          <p:nvSpPr>
            <p:cNvPr id="55" name="テキスト ボックス 54">
              <a:extLst>
                <a:ext uri="{FF2B5EF4-FFF2-40B4-BE49-F238E27FC236}">
                  <a16:creationId xmlns:a16="http://schemas.microsoft.com/office/drawing/2014/main" id="{0226DBE3-2D18-16FC-A132-E60D43480625}"/>
                </a:ext>
              </a:extLst>
            </p:cNvPr>
            <p:cNvSpPr txBox="1"/>
            <p:nvPr/>
          </p:nvSpPr>
          <p:spPr>
            <a:xfrm>
              <a:off x="6434833" y="3313829"/>
              <a:ext cx="3254132" cy="707886"/>
            </a:xfrm>
            <a:prstGeom prst="rect">
              <a:avLst/>
            </a:prstGeom>
            <a:noFill/>
          </p:spPr>
          <p:txBody>
            <a:bodyPr wrap="square" rtlCol="0">
              <a:spAutoFit/>
            </a:bodyPr>
            <a:lstStyle/>
            <a:p>
              <a:r>
                <a:rPr kumimoji="1" lang="ja-JP" altLang="en-US" sz="1000" spc="-100">
                  <a:latin typeface="+mn-ea"/>
                </a:rPr>
                <a:t>□  管理担当者は専属か兼務か？</a:t>
              </a:r>
              <a:endParaRPr kumimoji="1" lang="en-US" altLang="ja-JP" sz="1000" spc="-100">
                <a:latin typeface="+mn-ea"/>
              </a:endParaRPr>
            </a:p>
            <a:p>
              <a:r>
                <a:rPr kumimoji="1" lang="ja-JP" altLang="en-US" sz="1000" spc="-100">
                  <a:latin typeface="+mn-ea"/>
                </a:rPr>
                <a:t>　（経理面・販売管理面の入力作業等）</a:t>
              </a:r>
              <a:endParaRPr kumimoji="1" lang="en-US" altLang="ja-JP" sz="1000" spc="-100">
                <a:latin typeface="+mn-ea"/>
              </a:endParaRPr>
            </a:p>
            <a:p>
              <a:r>
                <a:rPr kumimoji="1" lang="ja-JP" altLang="en-US" sz="1000" spc="-100">
                  <a:latin typeface="+mn-ea"/>
                </a:rPr>
                <a:t>□  調理部門など仕入れ面の管理状況の確認</a:t>
              </a:r>
              <a:endParaRPr kumimoji="1" lang="en-US" altLang="ja-JP" sz="1000" spc="-100">
                <a:latin typeface="+mn-ea"/>
              </a:endParaRPr>
            </a:p>
            <a:p>
              <a:r>
                <a:rPr kumimoji="1" lang="ja-JP" altLang="en-US" sz="1000" spc="-100">
                  <a:latin typeface="+mn-ea"/>
                </a:rPr>
                <a:t>□  実際にどの範囲で活用しているかを確認</a:t>
              </a:r>
              <a:endParaRPr kumimoji="1" lang="en-US" altLang="ja-JP" sz="1000" spc="-100">
                <a:latin typeface="+mn-ea"/>
              </a:endParaRPr>
            </a:p>
          </p:txBody>
        </p:sp>
      </p:grpSp>
      <p:sp>
        <p:nvSpPr>
          <p:cNvPr id="80" name="テキスト ボックス 79">
            <a:extLst>
              <a:ext uri="{FF2B5EF4-FFF2-40B4-BE49-F238E27FC236}">
                <a16:creationId xmlns:a16="http://schemas.microsoft.com/office/drawing/2014/main" id="{A4F56AFB-D6DD-035A-6534-FE6FDF2C5E22}"/>
              </a:ext>
            </a:extLst>
          </p:cNvPr>
          <p:cNvSpPr txBox="1"/>
          <p:nvPr/>
        </p:nvSpPr>
        <p:spPr>
          <a:xfrm>
            <a:off x="217037" y="4225519"/>
            <a:ext cx="5216097" cy="369332"/>
          </a:xfrm>
          <a:prstGeom prst="rect">
            <a:avLst/>
          </a:prstGeom>
          <a:noFill/>
        </p:spPr>
        <p:txBody>
          <a:bodyPr wrap="square" rtlCol="0">
            <a:spAutoFit/>
          </a:bodyPr>
          <a:lstStyle/>
          <a:p>
            <a:r>
              <a:rPr kumimoji="1" lang="ja-JP" altLang="en-US" b="1">
                <a:latin typeface="+mn-ea"/>
              </a:rPr>
              <a:t>～ 中小規模の宿泊業</a:t>
            </a:r>
            <a:r>
              <a:rPr kumimoji="1" lang="en-US" altLang="ja-JP" b="1">
                <a:latin typeface="+mn-ea"/>
              </a:rPr>
              <a:t>DX</a:t>
            </a:r>
            <a:r>
              <a:rPr kumimoji="1" lang="ja-JP" altLang="en-US" b="1">
                <a:latin typeface="+mn-ea"/>
              </a:rPr>
              <a:t>推進の留意点 ～</a:t>
            </a:r>
          </a:p>
        </p:txBody>
      </p:sp>
      <p:sp>
        <p:nvSpPr>
          <p:cNvPr id="82" name="テキスト ボックス 81">
            <a:extLst>
              <a:ext uri="{FF2B5EF4-FFF2-40B4-BE49-F238E27FC236}">
                <a16:creationId xmlns:a16="http://schemas.microsoft.com/office/drawing/2014/main" id="{21E4C485-2BF3-6B2D-9C9E-EDDBF6DFECC8}"/>
              </a:ext>
            </a:extLst>
          </p:cNvPr>
          <p:cNvSpPr txBox="1"/>
          <p:nvPr/>
        </p:nvSpPr>
        <p:spPr>
          <a:xfrm>
            <a:off x="205687" y="5172268"/>
            <a:ext cx="2834472" cy="1415772"/>
          </a:xfrm>
          <a:prstGeom prst="rect">
            <a:avLst/>
          </a:prstGeom>
          <a:noFill/>
        </p:spPr>
        <p:txBody>
          <a:bodyPr wrap="square" rtlCol="0">
            <a:spAutoFit/>
          </a:bodyPr>
          <a:lstStyle/>
          <a:p>
            <a:pPr algn="ctr"/>
            <a:r>
              <a:rPr kumimoji="1" lang="ja-JP" altLang="en-US" sz="2800" b="1"/>
              <a:t>出力</a:t>
            </a:r>
            <a:r>
              <a:rPr kumimoji="1" lang="ja-JP" altLang="en-US"/>
              <a:t>や</a:t>
            </a:r>
            <a:r>
              <a:rPr kumimoji="1" lang="ja-JP" altLang="en-US" sz="2800" b="1"/>
              <a:t>活用</a:t>
            </a:r>
            <a:r>
              <a:rPr kumimoji="1" lang="ja-JP" altLang="en-US"/>
              <a:t>の前に</a:t>
            </a:r>
            <a:endParaRPr kumimoji="1" lang="en-US" altLang="ja-JP"/>
          </a:p>
          <a:p>
            <a:pPr algn="ctr"/>
            <a:r>
              <a:rPr kumimoji="1" lang="ja-JP" altLang="en-US" sz="4400" b="1">
                <a:solidFill>
                  <a:srgbClr val="FF0000"/>
                </a:solidFill>
                <a:latin typeface="HGP創英角ｺﾞｼｯｸUB" panose="020B0900000000000000" pitchFamily="50" charset="-128"/>
                <a:ea typeface="HGP創英角ｺﾞｼｯｸUB" panose="020B0900000000000000" pitchFamily="50" charset="-128"/>
              </a:rPr>
              <a:t>入力</a:t>
            </a:r>
            <a:r>
              <a:rPr kumimoji="1" lang="ja-JP" altLang="en-US" b="1"/>
              <a:t>作業</a:t>
            </a:r>
            <a:endParaRPr kumimoji="1" lang="en-US" altLang="ja-JP" b="1"/>
          </a:p>
          <a:p>
            <a:pPr algn="ctr"/>
            <a:r>
              <a:rPr kumimoji="1" lang="ja-JP" altLang="en-US" sz="1400"/>
              <a:t>への着眼が重要</a:t>
            </a:r>
            <a:endParaRPr kumimoji="1" lang="en-US" altLang="ja-JP" sz="1400"/>
          </a:p>
        </p:txBody>
      </p:sp>
      <p:cxnSp>
        <p:nvCxnSpPr>
          <p:cNvPr id="83" name="直線コネクタ 82">
            <a:extLst>
              <a:ext uri="{FF2B5EF4-FFF2-40B4-BE49-F238E27FC236}">
                <a16:creationId xmlns:a16="http://schemas.microsoft.com/office/drawing/2014/main" id="{44CD2511-7DB2-2639-27BC-9E6969B0CFB9}"/>
              </a:ext>
            </a:extLst>
          </p:cNvPr>
          <p:cNvCxnSpPr/>
          <p:nvPr/>
        </p:nvCxnSpPr>
        <p:spPr>
          <a:xfrm>
            <a:off x="298483" y="414997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6" name="テキスト ボックス 85">
            <a:extLst>
              <a:ext uri="{FF2B5EF4-FFF2-40B4-BE49-F238E27FC236}">
                <a16:creationId xmlns:a16="http://schemas.microsoft.com/office/drawing/2014/main" id="{A9834662-1126-415B-3F87-12496339721D}"/>
              </a:ext>
            </a:extLst>
          </p:cNvPr>
          <p:cNvSpPr txBox="1"/>
          <p:nvPr/>
        </p:nvSpPr>
        <p:spPr>
          <a:xfrm>
            <a:off x="5805202" y="5236655"/>
            <a:ext cx="3687933" cy="1323439"/>
          </a:xfrm>
          <a:prstGeom prst="rect">
            <a:avLst/>
          </a:prstGeom>
          <a:noFill/>
        </p:spPr>
        <p:txBody>
          <a:bodyPr wrap="square" rtlCol="0">
            <a:spAutoFit/>
          </a:bodyPr>
          <a:lstStyle/>
          <a:p>
            <a:r>
              <a:rPr kumimoji="1" lang="ja-JP" altLang="en-US" sz="1000" spc="-100">
                <a:latin typeface="+mn-ea"/>
              </a:rPr>
              <a:t>□  受け取る取引データの多くがアナログなこともある</a:t>
            </a:r>
            <a:endParaRPr kumimoji="1" lang="en-US" altLang="ja-JP" sz="1000" spc="-100">
              <a:latin typeface="+mn-ea"/>
            </a:endParaRPr>
          </a:p>
          <a:p>
            <a:r>
              <a:rPr kumimoji="1" lang="ja-JP" altLang="en-US" sz="1000" spc="-100">
                <a:latin typeface="+mn-ea"/>
              </a:rPr>
              <a:t>□  社内で手書きされたものをデータとして入力することも多々ある</a:t>
            </a:r>
            <a:endParaRPr kumimoji="1" lang="en-US" altLang="ja-JP" sz="1000" spc="-100">
              <a:latin typeface="+mn-ea"/>
            </a:endParaRPr>
          </a:p>
          <a:p>
            <a:r>
              <a:rPr kumimoji="1" lang="ja-JP" altLang="en-US" sz="1000" spc="-100">
                <a:latin typeface="+mn-ea"/>
              </a:rPr>
              <a:t>□  データを「蓄積していない」「活用していない」といっても入力</a:t>
            </a:r>
            <a:endParaRPr kumimoji="1" lang="en-US" altLang="ja-JP" sz="1000" spc="-100">
              <a:latin typeface="+mn-ea"/>
            </a:endParaRPr>
          </a:p>
          <a:p>
            <a:r>
              <a:rPr kumimoji="1" lang="ja-JP" altLang="en-US" sz="1000" spc="-100">
                <a:latin typeface="+mn-ea"/>
              </a:rPr>
              <a:t>　  作業が追い付いてない場合もある</a:t>
            </a:r>
            <a:endParaRPr kumimoji="1" lang="en-US" altLang="ja-JP" sz="1000" spc="-100">
              <a:latin typeface="+mn-ea"/>
            </a:endParaRPr>
          </a:p>
          <a:p>
            <a:r>
              <a:rPr kumimoji="1" lang="ja-JP" altLang="en-US" sz="1000" spc="-100">
                <a:latin typeface="+mn-ea"/>
              </a:rPr>
              <a:t>□  宿泊業も人手不足の代表業種なので、在宅ワーカーの活用など入</a:t>
            </a:r>
            <a:endParaRPr kumimoji="1" lang="en-US" altLang="ja-JP" sz="1000" spc="-100">
              <a:latin typeface="+mn-ea"/>
            </a:endParaRPr>
          </a:p>
          <a:p>
            <a:r>
              <a:rPr kumimoji="1" lang="ja-JP" altLang="en-US" sz="1000" spc="-100">
                <a:latin typeface="+mn-ea"/>
              </a:rPr>
              <a:t>　  力作業を支援してもらえる外部ソースの獲得など、入力作業改善 </a:t>
            </a:r>
            <a:endParaRPr kumimoji="1" lang="en-US" altLang="ja-JP" sz="1000" spc="-100">
              <a:latin typeface="+mn-ea"/>
            </a:endParaRPr>
          </a:p>
          <a:p>
            <a:r>
              <a:rPr kumimoji="1" lang="ja-JP" altLang="en-US" sz="1000" spc="-100">
                <a:latin typeface="+mn-ea"/>
              </a:rPr>
              <a:t>　  の支援や助言がないと</a:t>
            </a:r>
            <a:r>
              <a:rPr kumimoji="1" lang="en-US" altLang="ja-JP" sz="1000" spc="-100">
                <a:latin typeface="+mn-ea"/>
              </a:rPr>
              <a:t>DX</a:t>
            </a:r>
            <a:r>
              <a:rPr kumimoji="1" lang="ja-JP" altLang="en-US" sz="1000" spc="-100">
                <a:latin typeface="+mn-ea"/>
              </a:rPr>
              <a:t>が進まない場合があることに留意する</a:t>
            </a:r>
            <a:endParaRPr kumimoji="1" lang="en-US" altLang="ja-JP" sz="1000" spc="-100">
              <a:latin typeface="+mn-ea"/>
            </a:endParaRPr>
          </a:p>
          <a:p>
            <a:r>
              <a:rPr kumimoji="1" lang="ja-JP" altLang="en-US" sz="1000" spc="-100">
                <a:latin typeface="+mn-ea"/>
              </a:rPr>
              <a:t>　  必要がある　</a:t>
            </a:r>
            <a:endParaRPr kumimoji="1" lang="en-US" altLang="ja-JP" sz="1000" spc="-100">
              <a:latin typeface="+mn-ea"/>
            </a:endParaRPr>
          </a:p>
        </p:txBody>
      </p:sp>
      <p:grpSp>
        <p:nvGrpSpPr>
          <p:cNvPr id="89" name="グループ化 88">
            <a:extLst>
              <a:ext uri="{FF2B5EF4-FFF2-40B4-BE49-F238E27FC236}">
                <a16:creationId xmlns:a16="http://schemas.microsoft.com/office/drawing/2014/main" id="{59BDBD9E-273A-0C63-97F4-B180982540B0}"/>
              </a:ext>
            </a:extLst>
          </p:cNvPr>
          <p:cNvGrpSpPr/>
          <p:nvPr/>
        </p:nvGrpSpPr>
        <p:grpSpPr>
          <a:xfrm>
            <a:off x="3131526" y="5236655"/>
            <a:ext cx="2606062" cy="1383399"/>
            <a:chOff x="217037" y="5319242"/>
            <a:chExt cx="2606062" cy="1383399"/>
          </a:xfrm>
        </p:grpSpPr>
        <p:grpSp>
          <p:nvGrpSpPr>
            <p:cNvPr id="88" name="グループ化 87">
              <a:extLst>
                <a:ext uri="{FF2B5EF4-FFF2-40B4-BE49-F238E27FC236}">
                  <a16:creationId xmlns:a16="http://schemas.microsoft.com/office/drawing/2014/main" id="{8ADC91BC-A681-0641-DA2E-2F93FC738265}"/>
                </a:ext>
              </a:extLst>
            </p:cNvPr>
            <p:cNvGrpSpPr/>
            <p:nvPr/>
          </p:nvGrpSpPr>
          <p:grpSpPr>
            <a:xfrm>
              <a:off x="217037" y="5319242"/>
              <a:ext cx="1851460" cy="1383399"/>
              <a:chOff x="217037" y="5319242"/>
              <a:chExt cx="1851460" cy="1383399"/>
            </a:xfrm>
          </p:grpSpPr>
          <p:sp>
            <p:nvSpPr>
              <p:cNvPr id="84" name="テキスト ボックス 83">
                <a:extLst>
                  <a:ext uri="{FF2B5EF4-FFF2-40B4-BE49-F238E27FC236}">
                    <a16:creationId xmlns:a16="http://schemas.microsoft.com/office/drawing/2014/main" id="{9870AF6E-487E-4FB5-009F-8142A8802FB3}"/>
                  </a:ext>
                </a:extLst>
              </p:cNvPr>
              <p:cNvSpPr txBox="1"/>
              <p:nvPr/>
            </p:nvSpPr>
            <p:spPr>
              <a:xfrm>
                <a:off x="308403" y="5451773"/>
                <a:ext cx="1668727" cy="1138773"/>
              </a:xfrm>
              <a:prstGeom prst="rect">
                <a:avLst/>
              </a:prstGeom>
              <a:noFill/>
            </p:spPr>
            <p:txBody>
              <a:bodyPr wrap="square" rtlCol="0">
                <a:spAutoFit/>
              </a:bodyPr>
              <a:lstStyle/>
              <a:p>
                <a:pPr algn="ctr"/>
                <a:r>
                  <a:rPr kumimoji="1" lang="ja-JP" altLang="en-US" sz="1400" b="1"/>
                  <a:t>中小企業における</a:t>
                </a:r>
                <a:endParaRPr kumimoji="1" lang="en-US" altLang="ja-JP" sz="1400" b="1"/>
              </a:p>
              <a:p>
                <a:pPr algn="ctr"/>
                <a:r>
                  <a:rPr kumimoji="1" lang="ja-JP" altLang="en-US" sz="4000" b="1">
                    <a:solidFill>
                      <a:srgbClr val="FF0000"/>
                    </a:solidFill>
                    <a:latin typeface="HGP創英角ｺﾞｼｯｸUB" panose="020B0900000000000000" pitchFamily="50" charset="-128"/>
                    <a:ea typeface="HGP創英角ｺﾞｼｯｸUB" panose="020B0900000000000000" pitchFamily="50" charset="-128"/>
                  </a:rPr>
                  <a:t>入力</a:t>
                </a:r>
                <a:endParaRPr kumimoji="1" lang="en-US" altLang="ja-JP" sz="4000" b="1">
                  <a:solidFill>
                    <a:srgbClr val="FF0000"/>
                  </a:solidFill>
                  <a:latin typeface="HGP創英角ｺﾞｼｯｸUB" panose="020B0900000000000000" pitchFamily="50" charset="-128"/>
                  <a:ea typeface="HGP創英角ｺﾞｼｯｸUB" panose="020B0900000000000000" pitchFamily="50" charset="-128"/>
                </a:endParaRPr>
              </a:p>
              <a:p>
                <a:pPr algn="ctr"/>
                <a:r>
                  <a:rPr kumimoji="1" lang="ja-JP" altLang="en-US" sz="1400" b="1"/>
                  <a:t>の課題</a:t>
                </a:r>
                <a:endParaRPr kumimoji="1" lang="en-US" altLang="ja-JP" sz="1400" b="1"/>
              </a:p>
            </p:txBody>
          </p:sp>
          <p:sp>
            <p:nvSpPr>
              <p:cNvPr id="85" name="正方形/長方形 84">
                <a:extLst>
                  <a:ext uri="{FF2B5EF4-FFF2-40B4-BE49-F238E27FC236}">
                    <a16:creationId xmlns:a16="http://schemas.microsoft.com/office/drawing/2014/main" id="{5934E289-88EF-97E4-3747-3654C8625532}"/>
                  </a:ext>
                </a:extLst>
              </p:cNvPr>
              <p:cNvSpPr/>
              <p:nvPr/>
            </p:nvSpPr>
            <p:spPr>
              <a:xfrm>
                <a:off x="217037" y="5319242"/>
                <a:ext cx="1851460" cy="1383399"/>
              </a:xfrm>
              <a:prstGeom prst="rect">
                <a:avLst/>
              </a:prstGeom>
              <a:noFill/>
              <a:ln w="57150">
                <a:solidFill>
                  <a:srgbClr val="A6A6A6">
                    <a:alpha val="6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7" name="矢印: 右 86">
              <a:extLst>
                <a:ext uri="{FF2B5EF4-FFF2-40B4-BE49-F238E27FC236}">
                  <a16:creationId xmlns:a16="http://schemas.microsoft.com/office/drawing/2014/main" id="{AEA7F970-3E0F-07B1-0DC3-DE3A637449F0}"/>
                </a:ext>
              </a:extLst>
            </p:cNvPr>
            <p:cNvSpPr/>
            <p:nvPr/>
          </p:nvSpPr>
          <p:spPr>
            <a:xfrm>
              <a:off x="2167906" y="5561403"/>
              <a:ext cx="655193" cy="899076"/>
            </a:xfrm>
            <a:prstGeom prst="rightArrow">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0" name="テキスト ボックス 89">
            <a:extLst>
              <a:ext uri="{FF2B5EF4-FFF2-40B4-BE49-F238E27FC236}">
                <a16:creationId xmlns:a16="http://schemas.microsoft.com/office/drawing/2014/main" id="{D18D2684-63B1-BB09-DE37-56251030D880}"/>
              </a:ext>
            </a:extLst>
          </p:cNvPr>
          <p:cNvSpPr txBox="1"/>
          <p:nvPr/>
        </p:nvSpPr>
        <p:spPr>
          <a:xfrm>
            <a:off x="226414" y="4621927"/>
            <a:ext cx="9536679" cy="415498"/>
          </a:xfrm>
          <a:prstGeom prst="rect">
            <a:avLst/>
          </a:prstGeom>
          <a:noFill/>
        </p:spPr>
        <p:txBody>
          <a:bodyPr wrap="square" rtlCol="0">
            <a:spAutoFit/>
          </a:bodyPr>
          <a:lstStyle/>
          <a:p>
            <a:r>
              <a:rPr kumimoji="1" lang="ja-JP" altLang="en-US" sz="1000" spc="-100">
                <a:latin typeface="+mn-ea"/>
              </a:rPr>
              <a:t>　多様化する消費社会や顧客ニーズに対応するためにもデータ活用を含めた</a:t>
            </a:r>
            <a:r>
              <a:rPr kumimoji="1" lang="en-US" altLang="ja-JP" sz="1000" spc="-100">
                <a:latin typeface="+mn-ea"/>
              </a:rPr>
              <a:t>DX</a:t>
            </a:r>
            <a:r>
              <a:rPr kumimoji="1" lang="ja-JP" altLang="en-US" sz="1000" spc="-100">
                <a:latin typeface="+mn-ea"/>
              </a:rPr>
              <a:t>推進は、特に各種情報の活用が経営改善の初手になりやすい宿泊業（サービス業）においては重要です。しかし、</a:t>
            </a:r>
            <a:r>
              <a:rPr kumimoji="1" lang="en-US" altLang="ja-JP" sz="1000" spc="-100">
                <a:latin typeface="+mn-ea"/>
              </a:rPr>
              <a:t>DX</a:t>
            </a:r>
            <a:r>
              <a:rPr kumimoji="1" lang="ja-JP" altLang="en-US" sz="1000" spc="-100">
                <a:latin typeface="+mn-ea"/>
              </a:rPr>
              <a:t>が進まない理由は常に</a:t>
            </a:r>
            <a:r>
              <a:rPr kumimoji="1" lang="en-US" altLang="ja-JP" sz="1000" spc="-100">
                <a:latin typeface="+mn-ea"/>
              </a:rPr>
              <a:t>IT</a:t>
            </a:r>
            <a:r>
              <a:rPr kumimoji="1" lang="ja-JP" altLang="en-US" sz="1000" spc="-100">
                <a:latin typeface="+mn-ea"/>
              </a:rPr>
              <a:t>リテラシーの低さにあるのではなく、中小企業特有の課題にも留意が必要です。</a:t>
            </a:r>
            <a:endParaRPr kumimoji="1" lang="en-US" altLang="ja-JP" sz="1000" spc="-100">
              <a:latin typeface="+mn-ea"/>
            </a:endParaRPr>
          </a:p>
        </p:txBody>
      </p:sp>
      <p:sp>
        <p:nvSpPr>
          <p:cNvPr id="2" name="テキスト ボックス 1">
            <a:extLst>
              <a:ext uri="{FF2B5EF4-FFF2-40B4-BE49-F238E27FC236}">
                <a16:creationId xmlns:a16="http://schemas.microsoft.com/office/drawing/2014/main" id="{D0B0BAE8-18A7-C249-4845-5D6E81219AD8}"/>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30" name="スライド番号プレースホルダー 1">
            <a:extLst>
              <a:ext uri="{FF2B5EF4-FFF2-40B4-BE49-F238E27FC236}">
                <a16:creationId xmlns:a16="http://schemas.microsoft.com/office/drawing/2014/main" id="{7AB79DE6-8F6B-4ACB-AB7C-948FDEF51394}"/>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18</a:t>
            </a:r>
          </a:p>
        </p:txBody>
      </p:sp>
      <p:grpSp>
        <p:nvGrpSpPr>
          <p:cNvPr id="33" name="グループ化 32">
            <a:extLst>
              <a:ext uri="{FF2B5EF4-FFF2-40B4-BE49-F238E27FC236}">
                <a16:creationId xmlns:a16="http://schemas.microsoft.com/office/drawing/2014/main" id="{73DBB0D4-3C7B-4A17-9D9D-887697AB8552}"/>
              </a:ext>
            </a:extLst>
          </p:cNvPr>
          <p:cNvGrpSpPr/>
          <p:nvPr/>
        </p:nvGrpSpPr>
        <p:grpSpPr>
          <a:xfrm>
            <a:off x="295274" y="1192399"/>
            <a:ext cx="1162051" cy="885825"/>
            <a:chOff x="295274" y="1523999"/>
            <a:chExt cx="1162051" cy="885825"/>
          </a:xfrm>
        </p:grpSpPr>
        <p:sp>
          <p:nvSpPr>
            <p:cNvPr id="34" name="楕円 33">
              <a:extLst>
                <a:ext uri="{FF2B5EF4-FFF2-40B4-BE49-F238E27FC236}">
                  <a16:creationId xmlns:a16="http://schemas.microsoft.com/office/drawing/2014/main" id="{ED3A59F7-26D0-4602-AF31-FF561CCD4F3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6059E010-E4EE-40DD-8085-5E0D52DDDC30}"/>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37" name="正方形/長方形 36">
            <a:extLst>
              <a:ext uri="{FF2B5EF4-FFF2-40B4-BE49-F238E27FC236}">
                <a16:creationId xmlns:a16="http://schemas.microsoft.com/office/drawing/2014/main" id="{168F19CF-E098-4D82-BD43-ED1D1FEE0F14}"/>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要素別情報の確認</a:t>
            </a:r>
            <a:endParaRPr kumimoji="1" lang="en-US" altLang="ja-JP" sz="1400" b="1">
              <a:solidFill>
                <a:schemeClr val="tx1"/>
              </a:solidFill>
            </a:endParaRPr>
          </a:p>
        </p:txBody>
      </p:sp>
      <p:sp>
        <p:nvSpPr>
          <p:cNvPr id="38" name="テキスト ボックス 37">
            <a:extLst>
              <a:ext uri="{FF2B5EF4-FFF2-40B4-BE49-F238E27FC236}">
                <a16:creationId xmlns:a16="http://schemas.microsoft.com/office/drawing/2014/main" id="{3801EA07-14BD-4C68-922D-BB0C5037678E}"/>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39" name="テキスト ボックス 38">
            <a:extLst>
              <a:ext uri="{FF2B5EF4-FFF2-40B4-BE49-F238E27FC236}">
                <a16:creationId xmlns:a16="http://schemas.microsoft.com/office/drawing/2014/main" id="{D3B02653-C0F3-4B7C-BF7F-1410130C9E54}"/>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2196879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その２</a:t>
            </a:r>
            <a:endParaRPr kumimoji="1" lang="ja-JP" altLang="en-US" sz="2000" b="1" u="sng">
              <a:latin typeface="+mn-ea"/>
            </a:endParaRPr>
          </a:p>
        </p:txBody>
      </p:sp>
      <p:sp>
        <p:nvSpPr>
          <p:cNvPr id="9" name="テキスト ボックス 8">
            <a:extLst>
              <a:ext uri="{FF2B5EF4-FFF2-40B4-BE49-F238E27FC236}">
                <a16:creationId xmlns:a16="http://schemas.microsoft.com/office/drawing/2014/main" id="{15EEB023-6E09-5D11-60B7-BCF019FD1A5E}"/>
              </a:ext>
            </a:extLst>
          </p:cNvPr>
          <p:cNvSpPr txBox="1"/>
          <p:nvPr/>
        </p:nvSpPr>
        <p:spPr>
          <a:xfrm>
            <a:off x="3355200" y="1224000"/>
            <a:ext cx="6294337" cy="861774"/>
          </a:xfrm>
          <a:prstGeom prst="rect">
            <a:avLst/>
          </a:prstGeom>
          <a:noFill/>
        </p:spPr>
        <p:txBody>
          <a:bodyPr wrap="square" rtlCol="0">
            <a:spAutoFit/>
          </a:bodyPr>
          <a:lstStyle/>
          <a:p>
            <a:r>
              <a:rPr kumimoji="1" lang="ja-JP" altLang="en-US" sz="1000">
                <a:latin typeface="+mn-ea"/>
              </a:rPr>
              <a:t>□  事業継続に必要な主要設備の老朽化は「隠れた負債」ともいえる</a:t>
            </a:r>
            <a:endParaRPr kumimoji="1" lang="en-US" altLang="ja-JP" sz="1000">
              <a:latin typeface="+mn-ea"/>
            </a:endParaRPr>
          </a:p>
          <a:p>
            <a:r>
              <a:rPr kumimoji="1" lang="ja-JP" altLang="en-US" sz="1000">
                <a:latin typeface="+mn-ea"/>
              </a:rPr>
              <a:t>□  固定資産台帳（償却資産一覧）などで老朽度合いが確認できる設備もある</a:t>
            </a:r>
            <a:endParaRPr kumimoji="1" lang="en-US" altLang="ja-JP" sz="1000">
              <a:latin typeface="+mn-ea"/>
            </a:endParaRPr>
          </a:p>
          <a:p>
            <a:r>
              <a:rPr kumimoji="1" lang="ja-JP" altLang="en-US" sz="1000">
                <a:latin typeface="+mn-ea"/>
              </a:rPr>
              <a:t>□  主要設備の更新は高額になる場合もあるので十分な調査が必要</a:t>
            </a:r>
            <a:endParaRPr kumimoji="1" lang="en-US" altLang="ja-JP" sz="1000">
              <a:latin typeface="+mn-ea"/>
            </a:endParaRPr>
          </a:p>
          <a:p>
            <a:r>
              <a:rPr kumimoji="1" lang="ja-JP" altLang="en-US" sz="1000">
                <a:latin typeface="+mn-ea"/>
              </a:rPr>
              <a:t>□  特に業歴の長いホテルや旅館では“必須”の着眼点といえる</a:t>
            </a:r>
            <a:endParaRPr kumimoji="1" lang="en-US" altLang="ja-JP" sz="1000">
              <a:latin typeface="+mn-ea"/>
            </a:endParaRPr>
          </a:p>
          <a:p>
            <a:r>
              <a:rPr kumimoji="1" lang="ja-JP" altLang="en-US" sz="1000">
                <a:latin typeface="+mn-ea"/>
              </a:rPr>
              <a:t>□  内容によっては、</a:t>
            </a:r>
            <a:r>
              <a:rPr kumimoji="1" lang="ja-JP" altLang="en-US" sz="1000" b="1">
                <a:latin typeface="+mn-ea"/>
              </a:rPr>
              <a:t>一定期間の休業</a:t>
            </a:r>
            <a:r>
              <a:rPr kumimoji="1" lang="ja-JP" altLang="en-US" sz="1000">
                <a:latin typeface="+mn-ea"/>
              </a:rPr>
              <a:t>が不可避な場合もある </a:t>
            </a:r>
            <a:endParaRPr kumimoji="1" lang="en-US" altLang="ja-JP" sz="1000">
              <a:latin typeface="+mn-ea"/>
            </a:endParaRPr>
          </a:p>
        </p:txBody>
      </p:sp>
      <p:grpSp>
        <p:nvGrpSpPr>
          <p:cNvPr id="50" name="グループ化 49">
            <a:extLst>
              <a:ext uri="{FF2B5EF4-FFF2-40B4-BE49-F238E27FC236}">
                <a16:creationId xmlns:a16="http://schemas.microsoft.com/office/drawing/2014/main" id="{DF1B652D-D4AB-A207-D4D0-1516B51019F2}"/>
              </a:ext>
            </a:extLst>
          </p:cNvPr>
          <p:cNvGrpSpPr/>
          <p:nvPr/>
        </p:nvGrpSpPr>
        <p:grpSpPr>
          <a:xfrm>
            <a:off x="43127" y="2281997"/>
            <a:ext cx="8185229" cy="4498354"/>
            <a:chOff x="43127" y="2281997"/>
            <a:chExt cx="8185229" cy="4498354"/>
          </a:xfrm>
        </p:grpSpPr>
        <p:sp>
          <p:nvSpPr>
            <p:cNvPr id="49" name="正方形/長方形 48">
              <a:extLst>
                <a:ext uri="{FF2B5EF4-FFF2-40B4-BE49-F238E27FC236}">
                  <a16:creationId xmlns:a16="http://schemas.microsoft.com/office/drawing/2014/main" id="{F579E593-A15D-3F81-DB57-41FAA96A5CC6}"/>
                </a:ext>
              </a:extLst>
            </p:cNvPr>
            <p:cNvSpPr/>
            <p:nvPr/>
          </p:nvSpPr>
          <p:spPr>
            <a:xfrm>
              <a:off x="136510" y="2281997"/>
              <a:ext cx="6919898" cy="4498354"/>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7" name="グループ化 46">
              <a:extLst>
                <a:ext uri="{FF2B5EF4-FFF2-40B4-BE49-F238E27FC236}">
                  <a16:creationId xmlns:a16="http://schemas.microsoft.com/office/drawing/2014/main" id="{75A264EF-FF18-6BA3-7FEA-24208CD9FC68}"/>
                </a:ext>
              </a:extLst>
            </p:cNvPr>
            <p:cNvGrpSpPr/>
            <p:nvPr/>
          </p:nvGrpSpPr>
          <p:grpSpPr>
            <a:xfrm>
              <a:off x="43127" y="2528189"/>
              <a:ext cx="8185229" cy="4147036"/>
              <a:chOff x="0" y="2350790"/>
              <a:chExt cx="8185229" cy="4147036"/>
            </a:xfrm>
          </p:grpSpPr>
          <p:grpSp>
            <p:nvGrpSpPr>
              <p:cNvPr id="40" name="グループ化 39">
                <a:extLst>
                  <a:ext uri="{FF2B5EF4-FFF2-40B4-BE49-F238E27FC236}">
                    <a16:creationId xmlns:a16="http://schemas.microsoft.com/office/drawing/2014/main" id="{66F86B19-6301-501C-20CA-3CBBA3FDED91}"/>
                  </a:ext>
                </a:extLst>
              </p:cNvPr>
              <p:cNvGrpSpPr/>
              <p:nvPr/>
            </p:nvGrpSpPr>
            <p:grpSpPr>
              <a:xfrm>
                <a:off x="1" y="2350790"/>
                <a:ext cx="8185228" cy="861774"/>
                <a:chOff x="1" y="2350790"/>
                <a:chExt cx="8185228" cy="861774"/>
              </a:xfrm>
            </p:grpSpPr>
            <p:grpSp>
              <p:nvGrpSpPr>
                <p:cNvPr id="23" name="グループ化 22">
                  <a:extLst>
                    <a:ext uri="{FF2B5EF4-FFF2-40B4-BE49-F238E27FC236}">
                      <a16:creationId xmlns:a16="http://schemas.microsoft.com/office/drawing/2014/main" id="{85FD29C8-201E-2F57-555D-6F1501CEC918}"/>
                    </a:ext>
                  </a:extLst>
                </p:cNvPr>
                <p:cNvGrpSpPr/>
                <p:nvPr/>
              </p:nvGrpSpPr>
              <p:grpSpPr>
                <a:xfrm>
                  <a:off x="1" y="2463434"/>
                  <a:ext cx="1890891" cy="659757"/>
                  <a:chOff x="136510" y="2477000"/>
                  <a:chExt cx="1890891" cy="659757"/>
                </a:xfrm>
              </p:grpSpPr>
              <p:sp>
                <p:nvSpPr>
                  <p:cNvPr id="13" name="正方形/長方形 12">
                    <a:extLst>
                      <a:ext uri="{FF2B5EF4-FFF2-40B4-BE49-F238E27FC236}">
                        <a16:creationId xmlns:a16="http://schemas.microsoft.com/office/drawing/2014/main" id="{30DC0370-4769-CF1C-9867-21F218309334}"/>
                      </a:ext>
                    </a:extLst>
                  </p:cNvPr>
                  <p:cNvSpPr/>
                  <p:nvPr/>
                </p:nvSpPr>
                <p:spPr>
                  <a:xfrm>
                    <a:off x="941551" y="2477000"/>
                    <a:ext cx="1085850" cy="659757"/>
                  </a:xfrm>
                  <a:prstGeom prst="rect">
                    <a:avLst/>
                  </a:prstGeom>
                  <a:noFill/>
                  <a:ln w="34925">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配管</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18" name="テキスト ボックス 17">
                    <a:extLst>
                      <a:ext uri="{FF2B5EF4-FFF2-40B4-BE49-F238E27FC236}">
                        <a16:creationId xmlns:a16="http://schemas.microsoft.com/office/drawing/2014/main" id="{C9BCD401-0E04-D278-731E-7C7764A3814C}"/>
                      </a:ext>
                    </a:extLst>
                  </p:cNvPr>
                  <p:cNvSpPr txBox="1"/>
                  <p:nvPr/>
                </p:nvSpPr>
                <p:spPr>
                  <a:xfrm>
                    <a:off x="136510" y="2566378"/>
                    <a:ext cx="931653" cy="523220"/>
                  </a:xfrm>
                  <a:prstGeom prst="rect">
                    <a:avLst/>
                  </a:prstGeom>
                  <a:noFill/>
                </p:spPr>
                <p:txBody>
                  <a:bodyPr wrap="square" rtlCol="0">
                    <a:spAutoFit/>
                  </a:bodyPr>
                  <a:lstStyle/>
                  <a:p>
                    <a:pPr algn="ctr"/>
                    <a:r>
                      <a:rPr kumimoji="1" lang="ja-JP" altLang="en-US" sz="1200"/>
                      <a:t>その</a:t>
                    </a:r>
                    <a:r>
                      <a:rPr kumimoji="1" lang="en-US" altLang="ja-JP" sz="2800"/>
                      <a:t>1</a:t>
                    </a:r>
                    <a:endParaRPr kumimoji="1" lang="ja-JP" altLang="en-US"/>
                  </a:p>
                </p:txBody>
              </p:sp>
            </p:grpSp>
            <p:sp>
              <p:nvSpPr>
                <p:cNvPr id="37" name="テキスト ボックス 36">
                  <a:extLst>
                    <a:ext uri="{FF2B5EF4-FFF2-40B4-BE49-F238E27FC236}">
                      <a16:creationId xmlns:a16="http://schemas.microsoft.com/office/drawing/2014/main" id="{7077CFA8-5DAD-89B2-9570-496F3F52AE43}"/>
                    </a:ext>
                  </a:extLst>
                </p:cNvPr>
                <p:cNvSpPr txBox="1"/>
                <p:nvPr/>
              </p:nvSpPr>
              <p:spPr>
                <a:xfrm>
                  <a:off x="1890892" y="2350790"/>
                  <a:ext cx="6294337" cy="861774"/>
                </a:xfrm>
                <a:prstGeom prst="rect">
                  <a:avLst/>
                </a:prstGeom>
                <a:noFill/>
              </p:spPr>
              <p:txBody>
                <a:bodyPr wrap="square" rtlCol="0">
                  <a:spAutoFit/>
                </a:bodyPr>
                <a:lstStyle/>
                <a:p>
                  <a:r>
                    <a:rPr kumimoji="1" lang="ja-JP" altLang="en-US" sz="1000" spc="-100">
                      <a:latin typeface="+mn-ea"/>
                    </a:rPr>
                    <a:t>□ 水道系給排水配管と温泉配管がある</a:t>
                  </a:r>
                  <a:endParaRPr kumimoji="1" lang="en-US" altLang="ja-JP" sz="1000" spc="-100">
                    <a:latin typeface="+mn-ea"/>
                  </a:endParaRPr>
                </a:p>
                <a:p>
                  <a:r>
                    <a:rPr kumimoji="1" lang="ja-JP" altLang="en-US" sz="1000" spc="-100">
                      <a:latin typeface="+mn-ea"/>
                    </a:rPr>
                    <a:t>□ 本管と支管で構成され本管の老朽化は建物全体の大規模工事が必要となる可能性が高い</a:t>
                  </a:r>
                  <a:endParaRPr kumimoji="1" lang="en-US" altLang="ja-JP" sz="1000" spc="-100">
                    <a:latin typeface="+mn-ea"/>
                  </a:endParaRPr>
                </a:p>
                <a:p>
                  <a:r>
                    <a:rPr kumimoji="1" lang="ja-JP" altLang="en-US" sz="1000" spc="-100">
                      <a:latin typeface="+mn-ea"/>
                    </a:rPr>
                    <a:t>□ フロアごとの更新は休業範囲と１度の投資額を限定できるが、更新していない</a:t>
                  </a:r>
                  <a:endParaRPr kumimoji="1" lang="en-US" altLang="ja-JP" sz="1000" spc="-100">
                    <a:latin typeface="+mn-ea"/>
                  </a:endParaRPr>
                </a:p>
                <a:p>
                  <a:r>
                    <a:rPr kumimoji="1" lang="ja-JP" altLang="en-US" sz="1000" spc="-100">
                      <a:latin typeface="+mn-ea"/>
                    </a:rPr>
                    <a:t>　 フロアの配管の負担が大きくなり老朽化を早める場合もある</a:t>
                  </a:r>
                  <a:endParaRPr kumimoji="1" lang="en-US" altLang="ja-JP" sz="1000" spc="-100">
                    <a:latin typeface="+mn-ea"/>
                  </a:endParaRPr>
                </a:p>
                <a:p>
                  <a:r>
                    <a:rPr kumimoji="1" lang="en-US" altLang="ja-JP" sz="1000" spc="-100">
                      <a:latin typeface="+mn-ea"/>
                    </a:rPr>
                    <a:t>   </a:t>
                  </a:r>
                  <a:r>
                    <a:rPr kumimoji="1" lang="ja-JP" altLang="en-US" sz="1000" spc="-100">
                      <a:latin typeface="+mn-ea"/>
                    </a:rPr>
                    <a:t>（部分更新と全体更新は費用対効果計算が必要）</a:t>
                  </a:r>
                  <a:endParaRPr kumimoji="1" lang="en-US" altLang="ja-JP" sz="1000" spc="-100">
                    <a:latin typeface="+mn-ea"/>
                  </a:endParaRPr>
                </a:p>
              </p:txBody>
            </p:sp>
          </p:grpSp>
          <p:grpSp>
            <p:nvGrpSpPr>
              <p:cNvPr id="41" name="グループ化 40">
                <a:extLst>
                  <a:ext uri="{FF2B5EF4-FFF2-40B4-BE49-F238E27FC236}">
                    <a16:creationId xmlns:a16="http://schemas.microsoft.com/office/drawing/2014/main" id="{82359D96-69C1-0D04-B4CA-5662E5CC38A3}"/>
                  </a:ext>
                </a:extLst>
              </p:cNvPr>
              <p:cNvGrpSpPr/>
              <p:nvPr/>
            </p:nvGrpSpPr>
            <p:grpSpPr>
              <a:xfrm>
                <a:off x="0" y="3229562"/>
                <a:ext cx="8185229" cy="723218"/>
                <a:chOff x="0" y="3222514"/>
                <a:chExt cx="8185229" cy="723218"/>
              </a:xfrm>
            </p:grpSpPr>
            <p:grpSp>
              <p:nvGrpSpPr>
                <p:cNvPr id="26" name="グループ化 25">
                  <a:extLst>
                    <a:ext uri="{FF2B5EF4-FFF2-40B4-BE49-F238E27FC236}">
                      <a16:creationId xmlns:a16="http://schemas.microsoft.com/office/drawing/2014/main" id="{A78A7F0D-59CA-5D47-89F8-26772F2A7FBD}"/>
                    </a:ext>
                  </a:extLst>
                </p:cNvPr>
                <p:cNvGrpSpPr/>
                <p:nvPr/>
              </p:nvGrpSpPr>
              <p:grpSpPr>
                <a:xfrm>
                  <a:off x="0" y="3237961"/>
                  <a:ext cx="1890892" cy="707771"/>
                  <a:chOff x="136509" y="3300451"/>
                  <a:chExt cx="1890892" cy="707771"/>
                </a:xfrm>
              </p:grpSpPr>
              <p:sp>
                <p:nvSpPr>
                  <p:cNvPr id="14" name="正方形/長方形 13">
                    <a:extLst>
                      <a:ext uri="{FF2B5EF4-FFF2-40B4-BE49-F238E27FC236}">
                        <a16:creationId xmlns:a16="http://schemas.microsoft.com/office/drawing/2014/main" id="{684C8323-1692-7C08-EC46-88A4E79DC8B5}"/>
                      </a:ext>
                    </a:extLst>
                  </p:cNvPr>
                  <p:cNvSpPr/>
                  <p:nvPr/>
                </p:nvSpPr>
                <p:spPr>
                  <a:xfrm>
                    <a:off x="941551" y="3300451"/>
                    <a:ext cx="1085850" cy="707771"/>
                  </a:xfrm>
                  <a:prstGeom prst="rect">
                    <a:avLst/>
                  </a:prstGeom>
                  <a:noFill/>
                  <a:ln w="34925">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ボイラー</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19" name="テキスト ボックス 18">
                    <a:extLst>
                      <a:ext uri="{FF2B5EF4-FFF2-40B4-BE49-F238E27FC236}">
                        <a16:creationId xmlns:a16="http://schemas.microsoft.com/office/drawing/2014/main" id="{991BD103-52AC-1419-544D-FBB1884DA403}"/>
                      </a:ext>
                    </a:extLst>
                  </p:cNvPr>
                  <p:cNvSpPr txBox="1"/>
                  <p:nvPr/>
                </p:nvSpPr>
                <p:spPr>
                  <a:xfrm>
                    <a:off x="136509" y="3383090"/>
                    <a:ext cx="931653" cy="523220"/>
                  </a:xfrm>
                  <a:prstGeom prst="rect">
                    <a:avLst/>
                  </a:prstGeom>
                  <a:noFill/>
                </p:spPr>
                <p:txBody>
                  <a:bodyPr wrap="square" rtlCol="0">
                    <a:spAutoFit/>
                  </a:bodyPr>
                  <a:lstStyle/>
                  <a:p>
                    <a:pPr algn="ctr"/>
                    <a:r>
                      <a:rPr kumimoji="1" lang="ja-JP" altLang="en-US" sz="1200"/>
                      <a:t>その</a:t>
                    </a:r>
                    <a:r>
                      <a:rPr kumimoji="1" lang="en-US" altLang="ja-JP" sz="2800"/>
                      <a:t>2</a:t>
                    </a:r>
                    <a:endParaRPr kumimoji="1" lang="ja-JP" altLang="en-US"/>
                  </a:p>
                </p:txBody>
              </p:sp>
            </p:grpSp>
            <p:sp>
              <p:nvSpPr>
                <p:cNvPr id="38" name="テキスト ボックス 37">
                  <a:extLst>
                    <a:ext uri="{FF2B5EF4-FFF2-40B4-BE49-F238E27FC236}">
                      <a16:creationId xmlns:a16="http://schemas.microsoft.com/office/drawing/2014/main" id="{8DE5F0BA-ACF6-E4EA-EF92-FAC6CBDE3828}"/>
                    </a:ext>
                  </a:extLst>
                </p:cNvPr>
                <p:cNvSpPr txBox="1"/>
                <p:nvPr/>
              </p:nvSpPr>
              <p:spPr>
                <a:xfrm>
                  <a:off x="1890892" y="3222514"/>
                  <a:ext cx="6294337" cy="707886"/>
                </a:xfrm>
                <a:prstGeom prst="rect">
                  <a:avLst/>
                </a:prstGeom>
                <a:noFill/>
              </p:spPr>
              <p:txBody>
                <a:bodyPr wrap="square" rtlCol="0">
                  <a:spAutoFit/>
                </a:bodyPr>
                <a:lstStyle/>
                <a:p>
                  <a:r>
                    <a:rPr kumimoji="1" lang="ja-JP" altLang="en-US" sz="1000" spc="-100">
                      <a:latin typeface="+mn-ea"/>
                    </a:rPr>
                    <a:t>□ ボイラーの台数の確認も必要になる（１基とは限らない）</a:t>
                  </a:r>
                  <a:endParaRPr kumimoji="1" lang="en-US" altLang="ja-JP" sz="1000" spc="-100">
                    <a:latin typeface="+mn-ea"/>
                  </a:endParaRPr>
                </a:p>
                <a:p>
                  <a:r>
                    <a:rPr kumimoji="1" lang="ja-JP" altLang="en-US" sz="1000" spc="-100">
                      <a:latin typeface="+mn-ea"/>
                    </a:rPr>
                    <a:t>□ 定期メンテナンス実施の有無を確認（耐久年数やボイラー効率に影響）</a:t>
                  </a:r>
                  <a:endParaRPr kumimoji="1" lang="en-US" altLang="ja-JP" sz="1000" spc="-100">
                    <a:latin typeface="+mn-ea"/>
                  </a:endParaRPr>
                </a:p>
                <a:p>
                  <a:r>
                    <a:rPr kumimoji="1" lang="ja-JP" altLang="en-US" sz="1000" spc="-100">
                      <a:latin typeface="+mn-ea"/>
                    </a:rPr>
                    <a:t>□ 不備や不良を放置すると火災や一酸化炭素中毒などの事故誘発の可能性もある</a:t>
                  </a:r>
                  <a:endParaRPr kumimoji="1" lang="en-US" altLang="ja-JP" sz="1000" spc="-100">
                    <a:latin typeface="+mn-ea"/>
                  </a:endParaRPr>
                </a:p>
                <a:p>
                  <a:r>
                    <a:rPr kumimoji="1" lang="ja-JP" altLang="en-US" sz="1000" spc="-100">
                      <a:latin typeface="+mn-ea"/>
                    </a:rPr>
                    <a:t>□ 入浴時や洗面時の湯温に影響し体感的な顧客満足度に直結しやすい </a:t>
                  </a:r>
                  <a:endParaRPr kumimoji="1" lang="en-US" altLang="ja-JP" sz="1000" spc="-100">
                    <a:latin typeface="+mn-ea"/>
                  </a:endParaRPr>
                </a:p>
              </p:txBody>
            </p:sp>
          </p:grpSp>
          <p:grpSp>
            <p:nvGrpSpPr>
              <p:cNvPr id="42" name="グループ化 41">
                <a:extLst>
                  <a:ext uri="{FF2B5EF4-FFF2-40B4-BE49-F238E27FC236}">
                    <a16:creationId xmlns:a16="http://schemas.microsoft.com/office/drawing/2014/main" id="{3A2CCC3C-21EE-4F41-8A84-FFAC60B8B822}"/>
                  </a:ext>
                </a:extLst>
              </p:cNvPr>
              <p:cNvGrpSpPr/>
              <p:nvPr/>
            </p:nvGrpSpPr>
            <p:grpSpPr>
              <a:xfrm>
                <a:off x="3402" y="4060502"/>
                <a:ext cx="8181827" cy="738664"/>
                <a:chOff x="3402" y="4319534"/>
                <a:chExt cx="8181827" cy="738664"/>
              </a:xfrm>
            </p:grpSpPr>
            <p:grpSp>
              <p:nvGrpSpPr>
                <p:cNvPr id="27" name="グループ化 26">
                  <a:extLst>
                    <a:ext uri="{FF2B5EF4-FFF2-40B4-BE49-F238E27FC236}">
                      <a16:creationId xmlns:a16="http://schemas.microsoft.com/office/drawing/2014/main" id="{0A151928-F735-AB22-26BB-B3B07DE81616}"/>
                    </a:ext>
                  </a:extLst>
                </p:cNvPr>
                <p:cNvGrpSpPr/>
                <p:nvPr/>
              </p:nvGrpSpPr>
              <p:grpSpPr>
                <a:xfrm>
                  <a:off x="3402" y="4350427"/>
                  <a:ext cx="1887490" cy="707771"/>
                  <a:chOff x="139911" y="4202519"/>
                  <a:chExt cx="1887490" cy="707771"/>
                </a:xfrm>
              </p:grpSpPr>
              <p:sp>
                <p:nvSpPr>
                  <p:cNvPr id="15" name="正方形/長方形 14">
                    <a:extLst>
                      <a:ext uri="{FF2B5EF4-FFF2-40B4-BE49-F238E27FC236}">
                        <a16:creationId xmlns:a16="http://schemas.microsoft.com/office/drawing/2014/main" id="{3F7A0412-286D-038E-86F9-B2149A68C47C}"/>
                      </a:ext>
                    </a:extLst>
                  </p:cNvPr>
                  <p:cNvSpPr/>
                  <p:nvPr/>
                </p:nvSpPr>
                <p:spPr>
                  <a:xfrm>
                    <a:off x="941551" y="4202519"/>
                    <a:ext cx="1085850" cy="707771"/>
                  </a:xfrm>
                  <a:prstGeom prst="rect">
                    <a:avLst/>
                  </a:prstGeom>
                  <a:noFill/>
                  <a:ln w="34925">
                    <a:solidFill>
                      <a:srgbClr val="F87E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冷暖房</a:t>
                    </a:r>
                    <a:endParaRPr kumimoji="1" lang="en-US" altLang="ja-JP" sz="16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22" name="テキスト ボックス 21">
                    <a:extLst>
                      <a:ext uri="{FF2B5EF4-FFF2-40B4-BE49-F238E27FC236}">
                        <a16:creationId xmlns:a16="http://schemas.microsoft.com/office/drawing/2014/main" id="{1B679C7D-9F00-8AE9-FFE3-607D6E2D1C6B}"/>
                      </a:ext>
                    </a:extLst>
                  </p:cNvPr>
                  <p:cNvSpPr txBox="1"/>
                  <p:nvPr/>
                </p:nvSpPr>
                <p:spPr>
                  <a:xfrm>
                    <a:off x="139911" y="4287116"/>
                    <a:ext cx="931653" cy="523220"/>
                  </a:xfrm>
                  <a:prstGeom prst="rect">
                    <a:avLst/>
                  </a:prstGeom>
                  <a:noFill/>
                </p:spPr>
                <p:txBody>
                  <a:bodyPr wrap="square" rtlCol="0">
                    <a:spAutoFit/>
                  </a:bodyPr>
                  <a:lstStyle/>
                  <a:p>
                    <a:pPr algn="ctr"/>
                    <a:r>
                      <a:rPr kumimoji="1" lang="ja-JP" altLang="en-US" sz="1200"/>
                      <a:t>その</a:t>
                    </a:r>
                    <a:r>
                      <a:rPr kumimoji="1" lang="en-US" altLang="ja-JP" sz="2800"/>
                      <a:t>3</a:t>
                    </a:r>
                    <a:endParaRPr kumimoji="1" lang="ja-JP" altLang="en-US"/>
                  </a:p>
                </p:txBody>
              </p:sp>
            </p:grpSp>
            <p:sp>
              <p:nvSpPr>
                <p:cNvPr id="39" name="テキスト ボックス 38">
                  <a:extLst>
                    <a:ext uri="{FF2B5EF4-FFF2-40B4-BE49-F238E27FC236}">
                      <a16:creationId xmlns:a16="http://schemas.microsoft.com/office/drawing/2014/main" id="{008C83E1-D6B4-7F47-F958-B1BC33AA0319}"/>
                    </a:ext>
                  </a:extLst>
                </p:cNvPr>
                <p:cNvSpPr txBox="1"/>
                <p:nvPr/>
              </p:nvSpPr>
              <p:spPr>
                <a:xfrm>
                  <a:off x="1890892" y="4319534"/>
                  <a:ext cx="6294337" cy="707886"/>
                </a:xfrm>
                <a:prstGeom prst="rect">
                  <a:avLst/>
                </a:prstGeom>
                <a:noFill/>
              </p:spPr>
              <p:txBody>
                <a:bodyPr wrap="square" rtlCol="0">
                  <a:spAutoFit/>
                </a:bodyPr>
                <a:lstStyle/>
                <a:p>
                  <a:r>
                    <a:rPr kumimoji="1" lang="ja-JP" altLang="en-US" sz="1000" spc="-100">
                      <a:latin typeface="+mn-ea"/>
                    </a:rPr>
                    <a:t>□ 集中式（建物全体を一括調節）か分離式（部屋別に調整可能）か</a:t>
                  </a:r>
                  <a:endParaRPr kumimoji="1" lang="en-US" altLang="ja-JP" sz="1000" spc="-100">
                    <a:latin typeface="+mn-ea"/>
                  </a:endParaRPr>
                </a:p>
                <a:p>
                  <a:r>
                    <a:rPr kumimoji="1" lang="ja-JP" altLang="en-US" sz="1000" spc="-100">
                      <a:latin typeface="+mn-ea"/>
                    </a:rPr>
                    <a:t>□ 建物の構造上、集中式しか選べない場合、設備更新工事が高額となる</a:t>
                  </a:r>
                  <a:endParaRPr kumimoji="1" lang="en-US" altLang="ja-JP" sz="1000" spc="-100">
                    <a:latin typeface="+mn-ea"/>
                  </a:endParaRPr>
                </a:p>
                <a:p>
                  <a:r>
                    <a:rPr kumimoji="1" lang="ja-JP" altLang="en-US" sz="1000" spc="-100">
                      <a:latin typeface="+mn-ea"/>
                    </a:rPr>
                    <a:t>□ 老朽化による温度調節の不具合は体感的に顧客満足度に直結しやすい</a:t>
                  </a:r>
                  <a:endParaRPr kumimoji="1" lang="en-US" altLang="ja-JP" sz="1000" spc="-100">
                    <a:latin typeface="+mn-ea"/>
                  </a:endParaRPr>
                </a:p>
                <a:p>
                  <a:r>
                    <a:rPr kumimoji="1" lang="ja-JP" altLang="en-US" sz="1000" spc="-100">
                      <a:latin typeface="+mn-ea"/>
                    </a:rPr>
                    <a:t>□ 気候変動の影響による熱中症対策などでも室内温度調節機能は必須</a:t>
                  </a:r>
                  <a:endParaRPr kumimoji="1" lang="en-US" altLang="ja-JP" sz="1000" spc="-100">
                    <a:latin typeface="+mn-ea"/>
                  </a:endParaRPr>
                </a:p>
              </p:txBody>
            </p:sp>
          </p:grpSp>
          <p:grpSp>
            <p:nvGrpSpPr>
              <p:cNvPr id="45" name="グループ化 44">
                <a:extLst>
                  <a:ext uri="{FF2B5EF4-FFF2-40B4-BE49-F238E27FC236}">
                    <a16:creationId xmlns:a16="http://schemas.microsoft.com/office/drawing/2014/main" id="{3958AA38-F4FE-73C4-EC6A-8ECCB079A5AF}"/>
                  </a:ext>
                </a:extLst>
              </p:cNvPr>
              <p:cNvGrpSpPr/>
              <p:nvPr/>
            </p:nvGrpSpPr>
            <p:grpSpPr>
              <a:xfrm>
                <a:off x="8190" y="4905034"/>
                <a:ext cx="8177039" cy="738664"/>
                <a:chOff x="8190" y="4905034"/>
                <a:chExt cx="8177039" cy="738664"/>
              </a:xfrm>
            </p:grpSpPr>
            <p:grpSp>
              <p:nvGrpSpPr>
                <p:cNvPr id="28" name="グループ化 27">
                  <a:extLst>
                    <a:ext uri="{FF2B5EF4-FFF2-40B4-BE49-F238E27FC236}">
                      <a16:creationId xmlns:a16="http://schemas.microsoft.com/office/drawing/2014/main" id="{D50EF8D0-9892-B9C6-7D65-7B8B3B1BBB46}"/>
                    </a:ext>
                  </a:extLst>
                </p:cNvPr>
                <p:cNvGrpSpPr/>
                <p:nvPr/>
              </p:nvGrpSpPr>
              <p:grpSpPr>
                <a:xfrm>
                  <a:off x="8190" y="4935927"/>
                  <a:ext cx="1882702" cy="707771"/>
                  <a:chOff x="134994" y="5104587"/>
                  <a:chExt cx="1882702" cy="707771"/>
                </a:xfrm>
              </p:grpSpPr>
              <p:sp>
                <p:nvSpPr>
                  <p:cNvPr id="16" name="正方形/長方形 15">
                    <a:extLst>
                      <a:ext uri="{FF2B5EF4-FFF2-40B4-BE49-F238E27FC236}">
                        <a16:creationId xmlns:a16="http://schemas.microsoft.com/office/drawing/2014/main" id="{65022947-7D92-D617-90E7-DE6A2342207F}"/>
                      </a:ext>
                    </a:extLst>
                  </p:cNvPr>
                  <p:cNvSpPr/>
                  <p:nvPr/>
                </p:nvSpPr>
                <p:spPr>
                  <a:xfrm>
                    <a:off x="931846" y="5104587"/>
                    <a:ext cx="1085850" cy="707771"/>
                  </a:xfrm>
                  <a:prstGeom prst="rect">
                    <a:avLst/>
                  </a:prstGeom>
                  <a:noFill/>
                  <a:ln w="34925">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エレベーター</a:t>
                    </a:r>
                    <a:endParaRPr kumimoji="1" lang="en-US" altLang="ja-JP" sz="1100" b="1">
                      <a:solidFill>
                        <a:schemeClr val="tx1"/>
                      </a:solidFill>
                    </a:endParaRPr>
                  </a:p>
                  <a:p>
                    <a:pPr algn="ctr"/>
                    <a:r>
                      <a:rPr kumimoji="1" lang="ja-JP" altLang="en-US" sz="1600" b="1">
                        <a:solidFill>
                          <a:schemeClr val="tx1"/>
                        </a:solidFill>
                      </a:rPr>
                      <a:t>設備</a:t>
                    </a:r>
                    <a:endParaRPr kumimoji="1" lang="ja-JP" altLang="en-US" b="1">
                      <a:solidFill>
                        <a:schemeClr val="tx1"/>
                      </a:solidFill>
                    </a:endParaRPr>
                  </a:p>
                </p:txBody>
              </p:sp>
              <p:sp>
                <p:nvSpPr>
                  <p:cNvPr id="20" name="テキスト ボックス 19">
                    <a:extLst>
                      <a:ext uri="{FF2B5EF4-FFF2-40B4-BE49-F238E27FC236}">
                        <a16:creationId xmlns:a16="http://schemas.microsoft.com/office/drawing/2014/main" id="{488358E0-B64D-E236-B661-46651D6B7385}"/>
                      </a:ext>
                    </a:extLst>
                  </p:cNvPr>
                  <p:cNvSpPr txBox="1"/>
                  <p:nvPr/>
                </p:nvSpPr>
                <p:spPr>
                  <a:xfrm>
                    <a:off x="134994" y="5197002"/>
                    <a:ext cx="931653" cy="523220"/>
                  </a:xfrm>
                  <a:prstGeom prst="rect">
                    <a:avLst/>
                  </a:prstGeom>
                  <a:noFill/>
                </p:spPr>
                <p:txBody>
                  <a:bodyPr wrap="square" rtlCol="0">
                    <a:spAutoFit/>
                  </a:bodyPr>
                  <a:lstStyle/>
                  <a:p>
                    <a:pPr algn="ctr"/>
                    <a:r>
                      <a:rPr kumimoji="1" lang="ja-JP" altLang="en-US" sz="1200"/>
                      <a:t>その</a:t>
                    </a:r>
                    <a:r>
                      <a:rPr kumimoji="1" lang="en-US" altLang="ja-JP" sz="2800"/>
                      <a:t>4</a:t>
                    </a:r>
                    <a:endParaRPr kumimoji="1" lang="ja-JP" altLang="en-US"/>
                  </a:p>
                </p:txBody>
              </p:sp>
            </p:grpSp>
            <p:sp>
              <p:nvSpPr>
                <p:cNvPr id="43" name="テキスト ボックス 42">
                  <a:extLst>
                    <a:ext uri="{FF2B5EF4-FFF2-40B4-BE49-F238E27FC236}">
                      <a16:creationId xmlns:a16="http://schemas.microsoft.com/office/drawing/2014/main" id="{28BD6696-A56E-6FD2-9EBD-7310EC51512F}"/>
                    </a:ext>
                  </a:extLst>
                </p:cNvPr>
                <p:cNvSpPr txBox="1"/>
                <p:nvPr/>
              </p:nvSpPr>
              <p:spPr>
                <a:xfrm>
                  <a:off x="1890892" y="4905034"/>
                  <a:ext cx="6294337" cy="707886"/>
                </a:xfrm>
                <a:prstGeom prst="rect">
                  <a:avLst/>
                </a:prstGeom>
                <a:noFill/>
              </p:spPr>
              <p:txBody>
                <a:bodyPr wrap="square" rtlCol="0">
                  <a:spAutoFit/>
                </a:bodyPr>
                <a:lstStyle/>
                <a:p>
                  <a:r>
                    <a:rPr kumimoji="1" lang="ja-JP" altLang="en-US" sz="1000" spc="-100">
                      <a:latin typeface="+mn-ea"/>
                    </a:rPr>
                    <a:t>□ 旧式設備で保守契約終了や修理部品の枯渇など安全面の課題がある</a:t>
                  </a:r>
                  <a:endParaRPr kumimoji="1" lang="en-US" altLang="ja-JP" sz="1000" spc="-100">
                    <a:latin typeface="+mn-ea"/>
                  </a:endParaRPr>
                </a:p>
                <a:p>
                  <a:r>
                    <a:rPr kumimoji="1" lang="ja-JP" altLang="en-US" sz="1000" spc="-100">
                      <a:latin typeface="+mn-ea"/>
                    </a:rPr>
                    <a:t>□ 老朽化が相当進んでいる設備の場合、入れ替え工事だけで済まないこともある</a:t>
                  </a:r>
                  <a:endParaRPr kumimoji="1" lang="en-US" altLang="ja-JP" sz="1000" spc="-100">
                    <a:latin typeface="+mn-ea"/>
                  </a:endParaRPr>
                </a:p>
                <a:p>
                  <a:r>
                    <a:rPr kumimoji="1" lang="ja-JP" altLang="en-US" sz="1000" spc="-100">
                      <a:latin typeface="+mn-ea"/>
                    </a:rPr>
                    <a:t>　（規格が合わず、躯体から改修する必要性がある場合）</a:t>
                  </a:r>
                  <a:endParaRPr kumimoji="1" lang="en-US" altLang="ja-JP" sz="1000" spc="-100">
                    <a:latin typeface="+mn-ea"/>
                  </a:endParaRPr>
                </a:p>
                <a:p>
                  <a:r>
                    <a:rPr kumimoji="1" lang="ja-JP" altLang="en-US" sz="1000" spc="-100">
                      <a:latin typeface="+mn-ea"/>
                    </a:rPr>
                    <a:t>□ 高齢者の宿泊が多い施設では必須設備で故障する前の更新が望まれる</a:t>
                  </a:r>
                  <a:endParaRPr kumimoji="1" lang="en-US" altLang="ja-JP" sz="1000" spc="-100">
                    <a:latin typeface="+mn-ea"/>
                  </a:endParaRPr>
                </a:p>
              </p:txBody>
            </p:sp>
          </p:grpSp>
          <p:grpSp>
            <p:nvGrpSpPr>
              <p:cNvPr id="46" name="グループ化 45">
                <a:extLst>
                  <a:ext uri="{FF2B5EF4-FFF2-40B4-BE49-F238E27FC236}">
                    <a16:creationId xmlns:a16="http://schemas.microsoft.com/office/drawing/2014/main" id="{ED5DD8A1-9BB9-1733-B69E-A7A3DFF81F5C}"/>
                  </a:ext>
                </a:extLst>
              </p:cNvPr>
              <p:cNvGrpSpPr/>
              <p:nvPr/>
            </p:nvGrpSpPr>
            <p:grpSpPr>
              <a:xfrm>
                <a:off x="8191" y="5774608"/>
                <a:ext cx="8177038" cy="723218"/>
                <a:chOff x="8191" y="5774608"/>
                <a:chExt cx="8177038" cy="723218"/>
              </a:xfrm>
            </p:grpSpPr>
            <p:grpSp>
              <p:nvGrpSpPr>
                <p:cNvPr id="29" name="グループ化 28">
                  <a:extLst>
                    <a:ext uri="{FF2B5EF4-FFF2-40B4-BE49-F238E27FC236}">
                      <a16:creationId xmlns:a16="http://schemas.microsoft.com/office/drawing/2014/main" id="{142FBF84-0524-DF59-CA12-3AAC8A79BA48}"/>
                    </a:ext>
                  </a:extLst>
                </p:cNvPr>
                <p:cNvGrpSpPr/>
                <p:nvPr/>
              </p:nvGrpSpPr>
              <p:grpSpPr>
                <a:xfrm>
                  <a:off x="8191" y="5790055"/>
                  <a:ext cx="1882701" cy="707771"/>
                  <a:chOff x="134995" y="6024187"/>
                  <a:chExt cx="1882701" cy="707771"/>
                </a:xfrm>
              </p:grpSpPr>
              <p:sp>
                <p:nvSpPr>
                  <p:cNvPr id="17" name="正方形/長方形 16">
                    <a:extLst>
                      <a:ext uri="{FF2B5EF4-FFF2-40B4-BE49-F238E27FC236}">
                        <a16:creationId xmlns:a16="http://schemas.microsoft.com/office/drawing/2014/main" id="{5D0D215C-70AA-C915-6A0C-77A371A2ED2A}"/>
                      </a:ext>
                    </a:extLst>
                  </p:cNvPr>
                  <p:cNvSpPr/>
                  <p:nvPr/>
                </p:nvSpPr>
                <p:spPr>
                  <a:xfrm>
                    <a:off x="931846" y="6024187"/>
                    <a:ext cx="1085850" cy="707771"/>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屋上・屋根</a:t>
                    </a:r>
                    <a:endParaRPr kumimoji="1" lang="en-US" altLang="ja-JP" sz="1100" b="1">
                      <a:solidFill>
                        <a:schemeClr val="tx1"/>
                      </a:solidFill>
                    </a:endParaRPr>
                  </a:p>
                  <a:p>
                    <a:pPr algn="ctr"/>
                    <a:r>
                      <a:rPr kumimoji="1" lang="ja-JP" altLang="en-US" sz="1600" b="1">
                        <a:solidFill>
                          <a:schemeClr val="tx1"/>
                        </a:solidFill>
                      </a:rPr>
                      <a:t>防水工事</a:t>
                    </a:r>
                    <a:endParaRPr kumimoji="1" lang="ja-JP" altLang="en-US" b="1">
                      <a:solidFill>
                        <a:schemeClr val="tx1"/>
                      </a:solidFill>
                    </a:endParaRPr>
                  </a:p>
                </p:txBody>
              </p:sp>
              <p:sp>
                <p:nvSpPr>
                  <p:cNvPr id="21" name="テキスト ボックス 20">
                    <a:extLst>
                      <a:ext uri="{FF2B5EF4-FFF2-40B4-BE49-F238E27FC236}">
                        <a16:creationId xmlns:a16="http://schemas.microsoft.com/office/drawing/2014/main" id="{47508267-5746-E6E7-7D27-B45D8E561686}"/>
                      </a:ext>
                    </a:extLst>
                  </p:cNvPr>
                  <p:cNvSpPr txBox="1"/>
                  <p:nvPr/>
                </p:nvSpPr>
                <p:spPr>
                  <a:xfrm>
                    <a:off x="134995" y="6116462"/>
                    <a:ext cx="931653" cy="523220"/>
                  </a:xfrm>
                  <a:prstGeom prst="rect">
                    <a:avLst/>
                  </a:prstGeom>
                  <a:noFill/>
                </p:spPr>
                <p:txBody>
                  <a:bodyPr wrap="square" rtlCol="0">
                    <a:spAutoFit/>
                  </a:bodyPr>
                  <a:lstStyle/>
                  <a:p>
                    <a:pPr algn="ctr"/>
                    <a:r>
                      <a:rPr kumimoji="1" lang="ja-JP" altLang="en-US" sz="1200"/>
                      <a:t>その</a:t>
                    </a:r>
                    <a:r>
                      <a:rPr kumimoji="1" lang="en-US" altLang="ja-JP" sz="2800"/>
                      <a:t>5</a:t>
                    </a:r>
                    <a:endParaRPr kumimoji="1" lang="ja-JP" altLang="en-US"/>
                  </a:p>
                </p:txBody>
              </p:sp>
            </p:grpSp>
            <p:sp>
              <p:nvSpPr>
                <p:cNvPr id="44" name="テキスト ボックス 43">
                  <a:extLst>
                    <a:ext uri="{FF2B5EF4-FFF2-40B4-BE49-F238E27FC236}">
                      <a16:creationId xmlns:a16="http://schemas.microsoft.com/office/drawing/2014/main" id="{5E3DA243-ECF2-83D9-D8C2-E8E2F150145D}"/>
                    </a:ext>
                  </a:extLst>
                </p:cNvPr>
                <p:cNvSpPr txBox="1"/>
                <p:nvPr/>
              </p:nvSpPr>
              <p:spPr>
                <a:xfrm>
                  <a:off x="1890892" y="5774608"/>
                  <a:ext cx="6294337" cy="707886"/>
                </a:xfrm>
                <a:prstGeom prst="rect">
                  <a:avLst/>
                </a:prstGeom>
                <a:noFill/>
              </p:spPr>
              <p:txBody>
                <a:bodyPr wrap="square" rtlCol="0">
                  <a:spAutoFit/>
                </a:bodyPr>
                <a:lstStyle/>
                <a:p>
                  <a:r>
                    <a:rPr kumimoji="1" lang="ja-JP" altLang="en-US" sz="1000" spc="-100">
                      <a:latin typeface="+mn-ea"/>
                    </a:rPr>
                    <a:t>□ 屋上や屋根の状況確認を定期的に実施している事業者は少ない</a:t>
                  </a:r>
                  <a:endParaRPr kumimoji="1" lang="en-US" altLang="ja-JP" sz="1000" spc="-100">
                    <a:latin typeface="+mn-ea"/>
                  </a:endParaRPr>
                </a:p>
                <a:p>
                  <a:r>
                    <a:rPr kumimoji="1" lang="ja-JP" altLang="en-US" sz="1000" spc="-100">
                      <a:latin typeface="+mn-ea"/>
                    </a:rPr>
                    <a:t>□ 現時点で雨漏りが発生していないかを確認する</a:t>
                  </a:r>
                  <a:endParaRPr kumimoji="1" lang="en-US" altLang="ja-JP" sz="1000" spc="-100">
                    <a:latin typeface="+mn-ea"/>
                  </a:endParaRPr>
                </a:p>
                <a:p>
                  <a:r>
                    <a:rPr kumimoji="1" lang="ja-JP" altLang="en-US" sz="1000" spc="-100">
                      <a:latin typeface="+mn-ea"/>
                    </a:rPr>
                    <a:t>□ 過去に継続的に応急処置を繰り返していないかも確認する</a:t>
                  </a:r>
                  <a:endParaRPr kumimoji="1" lang="en-US" altLang="ja-JP" sz="1000" spc="-100">
                    <a:latin typeface="+mn-ea"/>
                  </a:endParaRPr>
                </a:p>
                <a:p>
                  <a:r>
                    <a:rPr kumimoji="1" lang="ja-JP" altLang="en-US" sz="1000" spc="-100">
                      <a:latin typeface="+mn-ea"/>
                    </a:rPr>
                    <a:t>□ 雨漏りが顕在化した段階では部分処置が困難なくらい棄損していることもある</a:t>
                  </a:r>
                  <a:endParaRPr kumimoji="1" lang="en-US" altLang="ja-JP" sz="1000" spc="-100">
                    <a:latin typeface="+mn-ea"/>
                  </a:endParaRPr>
                </a:p>
              </p:txBody>
            </p:sp>
          </p:grpSp>
        </p:grpSp>
      </p:grpSp>
      <p:sp>
        <p:nvSpPr>
          <p:cNvPr id="48" name="テキスト ボックス 47">
            <a:extLst>
              <a:ext uri="{FF2B5EF4-FFF2-40B4-BE49-F238E27FC236}">
                <a16:creationId xmlns:a16="http://schemas.microsoft.com/office/drawing/2014/main" id="{2F23531E-4178-DF05-76E7-AB0399DE6968}"/>
              </a:ext>
            </a:extLst>
          </p:cNvPr>
          <p:cNvSpPr txBox="1"/>
          <p:nvPr/>
        </p:nvSpPr>
        <p:spPr>
          <a:xfrm>
            <a:off x="1992103" y="2112720"/>
            <a:ext cx="2846951" cy="338554"/>
          </a:xfrm>
          <a:prstGeom prst="rect">
            <a:avLst/>
          </a:prstGeom>
          <a:solidFill>
            <a:schemeClr val="bg1"/>
          </a:solidFill>
        </p:spPr>
        <p:txBody>
          <a:bodyPr wrap="square" rtlCol="0">
            <a:spAutoFit/>
          </a:bodyPr>
          <a:lstStyle/>
          <a:p>
            <a:pPr algn="ctr"/>
            <a:r>
              <a:rPr kumimoji="1" lang="ja-JP" altLang="en-US" sz="1600" b="1"/>
              <a:t>～ 着眼が必要な５大設備 ～</a:t>
            </a:r>
          </a:p>
        </p:txBody>
      </p:sp>
      <p:grpSp>
        <p:nvGrpSpPr>
          <p:cNvPr id="60" name="グループ化 59">
            <a:extLst>
              <a:ext uri="{FF2B5EF4-FFF2-40B4-BE49-F238E27FC236}">
                <a16:creationId xmlns:a16="http://schemas.microsoft.com/office/drawing/2014/main" id="{D9B79B41-245F-404C-AF63-1E95E0D3633F}"/>
              </a:ext>
            </a:extLst>
          </p:cNvPr>
          <p:cNvGrpSpPr/>
          <p:nvPr/>
        </p:nvGrpSpPr>
        <p:grpSpPr>
          <a:xfrm>
            <a:off x="295200" y="1191600"/>
            <a:ext cx="1162051" cy="885825"/>
            <a:chOff x="2409824" y="3038474"/>
            <a:chExt cx="1162051" cy="885825"/>
          </a:xfrm>
        </p:grpSpPr>
        <p:sp>
          <p:nvSpPr>
            <p:cNvPr id="65" name="楕円 64">
              <a:extLst>
                <a:ext uri="{FF2B5EF4-FFF2-40B4-BE49-F238E27FC236}">
                  <a16:creationId xmlns:a16="http://schemas.microsoft.com/office/drawing/2014/main" id="{D3300F3C-8EAE-46ED-BB3F-A7D1DD20D984}"/>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0F36E4C8-8DD4-4F6A-9E5B-D046EBC5B638}"/>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10B879D3-9B1A-420A-B4C2-268DE3CED121}"/>
              </a:ext>
            </a:extLst>
          </p:cNvPr>
          <p:cNvSpPr/>
          <p:nvPr/>
        </p:nvSpPr>
        <p:spPr>
          <a:xfrm>
            <a:off x="1360800"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主要設備の確認</a:t>
            </a:r>
            <a:endParaRPr kumimoji="1" lang="en-US" altLang="ja-JP" sz="1400" b="1">
              <a:solidFill>
                <a:schemeClr val="tx1"/>
              </a:solidFill>
            </a:endParaRPr>
          </a:p>
        </p:txBody>
      </p:sp>
      <p:sp>
        <p:nvSpPr>
          <p:cNvPr id="68" name="テキスト ボックス 67">
            <a:extLst>
              <a:ext uri="{FF2B5EF4-FFF2-40B4-BE49-F238E27FC236}">
                <a16:creationId xmlns:a16="http://schemas.microsoft.com/office/drawing/2014/main" id="{A4970CDD-48AB-4690-BF29-22FD58C62790}"/>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69" name="テキスト ボックス 68">
            <a:extLst>
              <a:ext uri="{FF2B5EF4-FFF2-40B4-BE49-F238E27FC236}">
                <a16:creationId xmlns:a16="http://schemas.microsoft.com/office/drawing/2014/main" id="{CEE0E1B0-7D7F-4D30-8F5B-111E39FB4714}"/>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0" name="テキスト ボックス 69">
            <a:extLst>
              <a:ext uri="{FF2B5EF4-FFF2-40B4-BE49-F238E27FC236}">
                <a16:creationId xmlns:a16="http://schemas.microsoft.com/office/drawing/2014/main" id="{EBC662C6-699A-4D8F-A7B7-8F82747A4783}"/>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
        <p:nvSpPr>
          <p:cNvPr id="57" name="正方形/長方形 56">
            <a:extLst>
              <a:ext uri="{FF2B5EF4-FFF2-40B4-BE49-F238E27FC236}">
                <a16:creationId xmlns:a16="http://schemas.microsoft.com/office/drawing/2014/main" id="{5B8BBDB2-6A2F-16CF-6604-5312EEA17B7A}"/>
              </a:ext>
            </a:extLst>
          </p:cNvPr>
          <p:cNvSpPr/>
          <p:nvPr/>
        </p:nvSpPr>
        <p:spPr>
          <a:xfrm>
            <a:off x="7149790" y="2281997"/>
            <a:ext cx="2498785" cy="4498354"/>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D43ED5A3-6EEE-1007-11B9-D7C00E63F284}"/>
              </a:ext>
            </a:extLst>
          </p:cNvPr>
          <p:cNvSpPr txBox="1"/>
          <p:nvPr/>
        </p:nvSpPr>
        <p:spPr>
          <a:xfrm>
            <a:off x="7258513" y="2446441"/>
            <a:ext cx="2299825" cy="523220"/>
          </a:xfrm>
          <a:prstGeom prst="rect">
            <a:avLst/>
          </a:prstGeom>
          <a:noFill/>
        </p:spPr>
        <p:txBody>
          <a:bodyPr wrap="square" rtlCol="0">
            <a:spAutoFit/>
          </a:bodyPr>
          <a:lstStyle/>
          <a:p>
            <a:pPr algn="ctr"/>
            <a:r>
              <a:rPr kumimoji="1" lang="ja-JP" altLang="en-US" sz="1400" b="1"/>
              <a:t>主要設備の状況と</a:t>
            </a:r>
            <a:endParaRPr kumimoji="1" lang="en-US" altLang="ja-JP" sz="1400" b="1"/>
          </a:p>
          <a:p>
            <a:pPr algn="ctr"/>
            <a:r>
              <a:rPr kumimoji="1" lang="ja-JP" altLang="en-US" sz="1400" b="1"/>
              <a:t>職場の士気について</a:t>
            </a:r>
          </a:p>
        </p:txBody>
      </p:sp>
      <p:sp>
        <p:nvSpPr>
          <p:cNvPr id="71" name="テキスト ボックス 70">
            <a:extLst>
              <a:ext uri="{FF2B5EF4-FFF2-40B4-BE49-F238E27FC236}">
                <a16:creationId xmlns:a16="http://schemas.microsoft.com/office/drawing/2014/main" id="{725C99FC-557B-A10A-DB94-7FCA699441AE}"/>
              </a:ext>
            </a:extLst>
          </p:cNvPr>
          <p:cNvSpPr txBox="1"/>
          <p:nvPr/>
        </p:nvSpPr>
        <p:spPr>
          <a:xfrm>
            <a:off x="7776924" y="2128185"/>
            <a:ext cx="1194218" cy="338554"/>
          </a:xfrm>
          <a:prstGeom prst="rect">
            <a:avLst/>
          </a:prstGeom>
          <a:solidFill>
            <a:schemeClr val="bg1"/>
          </a:solidFill>
        </p:spPr>
        <p:txBody>
          <a:bodyPr wrap="square" rtlCol="0">
            <a:spAutoFit/>
          </a:bodyPr>
          <a:lstStyle/>
          <a:p>
            <a:pPr algn="ctr"/>
            <a:r>
              <a:rPr kumimoji="1" lang="ja-JP" altLang="en-US" sz="1600" b="1">
                <a:solidFill>
                  <a:srgbClr val="FF0000"/>
                </a:solidFill>
              </a:rPr>
              <a:t>～ 重要 ～</a:t>
            </a:r>
          </a:p>
        </p:txBody>
      </p:sp>
      <p:sp>
        <p:nvSpPr>
          <p:cNvPr id="72" name="正方形/長方形 71">
            <a:extLst>
              <a:ext uri="{FF2B5EF4-FFF2-40B4-BE49-F238E27FC236}">
                <a16:creationId xmlns:a16="http://schemas.microsoft.com/office/drawing/2014/main" id="{4E8FC34E-2328-4CBC-8601-8EA84FFAB488}"/>
              </a:ext>
            </a:extLst>
          </p:cNvPr>
          <p:cNvSpPr/>
          <p:nvPr/>
        </p:nvSpPr>
        <p:spPr>
          <a:xfrm>
            <a:off x="7310536" y="3051725"/>
            <a:ext cx="2161497" cy="659757"/>
          </a:xfrm>
          <a:prstGeom prst="rect">
            <a:avLst/>
          </a:prstGeom>
          <a:noFill/>
          <a:ln w="34925">
            <a:solidFill>
              <a:srgbClr val="00B0F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a:solidFill>
                  <a:schemeClr val="tx1"/>
                </a:solidFill>
              </a:rPr>
              <a:t>主要設備の老朽化</a:t>
            </a:r>
            <a:endParaRPr kumimoji="1" lang="en-US" altLang="ja-JP" sz="1600">
              <a:solidFill>
                <a:schemeClr val="tx1"/>
              </a:solidFill>
            </a:endParaRPr>
          </a:p>
          <a:p>
            <a:pPr algn="ctr"/>
            <a:r>
              <a:rPr kumimoji="1" lang="ja-JP" altLang="en-US" sz="1600">
                <a:solidFill>
                  <a:schemeClr val="tx1"/>
                </a:solidFill>
              </a:rPr>
              <a:t>による不具合</a:t>
            </a:r>
            <a:endParaRPr kumimoji="1" lang="en-US" altLang="ja-JP" sz="1600">
              <a:solidFill>
                <a:schemeClr val="tx1"/>
              </a:solidFill>
            </a:endParaRPr>
          </a:p>
        </p:txBody>
      </p:sp>
      <p:sp>
        <p:nvSpPr>
          <p:cNvPr id="73" name="正方形/長方形 72">
            <a:extLst>
              <a:ext uri="{FF2B5EF4-FFF2-40B4-BE49-F238E27FC236}">
                <a16:creationId xmlns:a16="http://schemas.microsoft.com/office/drawing/2014/main" id="{7262F8E2-752A-2359-60A4-5202C39ED0DC}"/>
              </a:ext>
            </a:extLst>
          </p:cNvPr>
          <p:cNvSpPr/>
          <p:nvPr/>
        </p:nvSpPr>
        <p:spPr>
          <a:xfrm>
            <a:off x="7309773" y="4024800"/>
            <a:ext cx="2161497" cy="659757"/>
          </a:xfrm>
          <a:prstGeom prst="rect">
            <a:avLst/>
          </a:prstGeom>
          <a:noFill/>
          <a:ln w="34925">
            <a:solidFill>
              <a:srgbClr val="FFC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配管からの異臭、温度調整の</a:t>
            </a:r>
            <a:endParaRPr kumimoji="1" lang="en-US" altLang="ja-JP" sz="1100">
              <a:solidFill>
                <a:schemeClr val="tx1"/>
              </a:solidFill>
            </a:endParaRPr>
          </a:p>
          <a:p>
            <a:pPr algn="ctr"/>
            <a:r>
              <a:rPr kumimoji="1" lang="ja-JP" altLang="en-US" sz="1100">
                <a:solidFill>
                  <a:schemeClr val="tx1"/>
                </a:solidFill>
              </a:rPr>
              <a:t>不調などお客様の不快感に</a:t>
            </a:r>
            <a:endParaRPr kumimoji="1" lang="en-US" altLang="ja-JP" sz="1100">
              <a:solidFill>
                <a:schemeClr val="tx1"/>
              </a:solidFill>
            </a:endParaRPr>
          </a:p>
          <a:p>
            <a:pPr algn="ctr"/>
            <a:r>
              <a:rPr kumimoji="1" lang="ja-JP" altLang="en-US" sz="1100">
                <a:solidFill>
                  <a:schemeClr val="tx1"/>
                </a:solidFill>
              </a:rPr>
              <a:t>直結することが多い</a:t>
            </a:r>
            <a:endParaRPr kumimoji="1" lang="en-US" altLang="ja-JP" sz="1100">
              <a:solidFill>
                <a:schemeClr val="tx1"/>
              </a:solidFill>
            </a:endParaRPr>
          </a:p>
        </p:txBody>
      </p:sp>
      <p:sp>
        <p:nvSpPr>
          <p:cNvPr id="74" name="正方形/長方形 73">
            <a:extLst>
              <a:ext uri="{FF2B5EF4-FFF2-40B4-BE49-F238E27FC236}">
                <a16:creationId xmlns:a16="http://schemas.microsoft.com/office/drawing/2014/main" id="{B53C83B3-B73A-69C8-C11C-A8132CD7CAED}"/>
              </a:ext>
            </a:extLst>
          </p:cNvPr>
          <p:cNvSpPr/>
          <p:nvPr/>
        </p:nvSpPr>
        <p:spPr>
          <a:xfrm>
            <a:off x="7311600" y="4996800"/>
            <a:ext cx="2161497" cy="659757"/>
          </a:xfrm>
          <a:prstGeom prst="rect">
            <a:avLst/>
          </a:prstGeom>
          <a:noFill/>
          <a:ln w="34925">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即座に解決できない</a:t>
            </a:r>
            <a:endParaRPr kumimoji="1" lang="en-US" altLang="ja-JP" sz="1100">
              <a:solidFill>
                <a:schemeClr val="tx1"/>
              </a:solidFill>
            </a:endParaRPr>
          </a:p>
          <a:p>
            <a:pPr algn="ctr"/>
            <a:r>
              <a:rPr kumimoji="1" lang="ja-JP" altLang="en-US" sz="1100">
                <a:solidFill>
                  <a:schemeClr val="tx1"/>
                </a:solidFill>
              </a:rPr>
              <a:t>クレーム対応を常に強いられる</a:t>
            </a:r>
            <a:endParaRPr kumimoji="1" lang="en-US" altLang="ja-JP" sz="1100">
              <a:solidFill>
                <a:schemeClr val="tx1"/>
              </a:solidFill>
            </a:endParaRPr>
          </a:p>
        </p:txBody>
      </p:sp>
      <p:sp>
        <p:nvSpPr>
          <p:cNvPr id="75" name="正方形/長方形 74">
            <a:extLst>
              <a:ext uri="{FF2B5EF4-FFF2-40B4-BE49-F238E27FC236}">
                <a16:creationId xmlns:a16="http://schemas.microsoft.com/office/drawing/2014/main" id="{EBBEEDD8-FFCF-21C7-EA0C-B66E87B4D7F6}"/>
              </a:ext>
            </a:extLst>
          </p:cNvPr>
          <p:cNvSpPr/>
          <p:nvPr/>
        </p:nvSpPr>
        <p:spPr>
          <a:xfrm>
            <a:off x="7311600" y="5968800"/>
            <a:ext cx="2161497" cy="659757"/>
          </a:xfrm>
          <a:prstGeom prst="rect">
            <a:avLst/>
          </a:prstGeom>
          <a:noFill/>
          <a:ln w="34925">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solidFill>
                  <a:schemeClr val="tx1"/>
                </a:solidFill>
              </a:rPr>
              <a:t>士気の低下が始まり、従業員</a:t>
            </a:r>
            <a:endParaRPr kumimoji="1" lang="en-US" altLang="ja-JP" sz="1100">
              <a:solidFill>
                <a:schemeClr val="tx1"/>
              </a:solidFill>
            </a:endParaRPr>
          </a:p>
          <a:p>
            <a:pPr algn="ctr"/>
            <a:r>
              <a:rPr kumimoji="1" lang="ja-JP" altLang="en-US" sz="1100">
                <a:solidFill>
                  <a:schemeClr val="tx1"/>
                </a:solidFill>
              </a:rPr>
              <a:t>定着率や接客態度に影響が出て</a:t>
            </a:r>
            <a:endParaRPr kumimoji="1" lang="en-US" altLang="ja-JP" sz="1100">
              <a:solidFill>
                <a:schemeClr val="tx1"/>
              </a:solidFill>
            </a:endParaRPr>
          </a:p>
          <a:p>
            <a:pPr algn="ctr"/>
            <a:r>
              <a:rPr kumimoji="1" lang="ja-JP" altLang="en-US" sz="1100">
                <a:solidFill>
                  <a:schemeClr val="tx1"/>
                </a:solidFill>
              </a:rPr>
              <a:t>業績悪化を増長させる</a:t>
            </a:r>
            <a:endParaRPr kumimoji="1" lang="en-US" altLang="ja-JP" sz="1100">
              <a:solidFill>
                <a:schemeClr val="tx1"/>
              </a:solidFill>
            </a:endParaRPr>
          </a:p>
        </p:txBody>
      </p:sp>
      <p:sp>
        <p:nvSpPr>
          <p:cNvPr id="76" name="矢印: 下 61">
            <a:extLst>
              <a:ext uri="{FF2B5EF4-FFF2-40B4-BE49-F238E27FC236}">
                <a16:creationId xmlns:a16="http://schemas.microsoft.com/office/drawing/2014/main" id="{014E120D-F8C4-6135-DA7C-63547AA7BC78}"/>
              </a:ext>
            </a:extLst>
          </p:cNvPr>
          <p:cNvSpPr/>
          <p:nvPr/>
        </p:nvSpPr>
        <p:spPr>
          <a:xfrm>
            <a:off x="8261154" y="3772779"/>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矢印: 下 62">
            <a:extLst>
              <a:ext uri="{FF2B5EF4-FFF2-40B4-BE49-F238E27FC236}">
                <a16:creationId xmlns:a16="http://schemas.microsoft.com/office/drawing/2014/main" id="{9A0728B2-5BAD-8864-DDC4-559C2D8BD394}"/>
              </a:ext>
            </a:extLst>
          </p:cNvPr>
          <p:cNvSpPr/>
          <p:nvPr/>
        </p:nvSpPr>
        <p:spPr>
          <a:xfrm>
            <a:off x="8261154" y="4744800"/>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矢印: 下 63">
            <a:extLst>
              <a:ext uri="{FF2B5EF4-FFF2-40B4-BE49-F238E27FC236}">
                <a16:creationId xmlns:a16="http://schemas.microsoft.com/office/drawing/2014/main" id="{0F4BE5F2-4B06-055F-7FFF-D19A6D9B6353}"/>
              </a:ext>
            </a:extLst>
          </p:cNvPr>
          <p:cNvSpPr/>
          <p:nvPr/>
        </p:nvSpPr>
        <p:spPr>
          <a:xfrm>
            <a:off x="8261154" y="5716800"/>
            <a:ext cx="294542" cy="193872"/>
          </a:xfrm>
          <a:prstGeom prst="downArrow">
            <a:avLst/>
          </a:prstGeom>
          <a:noFill/>
          <a:ln w="254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スライド番号プレースホルダー 1">
            <a:extLst>
              <a:ext uri="{FF2B5EF4-FFF2-40B4-BE49-F238E27FC236}">
                <a16:creationId xmlns:a16="http://schemas.microsoft.com/office/drawing/2014/main" id="{ED457823-F64E-45A1-BA8C-E14397503574}"/>
              </a:ext>
            </a:extLst>
          </p:cNvPr>
          <p:cNvSpPr txBox="1">
            <a:spLocks/>
          </p:cNvSpPr>
          <p:nvPr/>
        </p:nvSpPr>
        <p:spPr>
          <a:xfrm>
            <a:off x="943656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19</a:t>
            </a:r>
          </a:p>
        </p:txBody>
      </p:sp>
    </p:spTree>
    <p:extLst>
      <p:ext uri="{BB962C8B-B14F-4D97-AF65-F5344CB8AC3E}">
        <p14:creationId xmlns:p14="http://schemas.microsoft.com/office/powerpoint/2010/main" val="2882640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矢印: 下 15">
            <a:extLst>
              <a:ext uri="{FF2B5EF4-FFF2-40B4-BE49-F238E27FC236}">
                <a16:creationId xmlns:a16="http://schemas.microsoft.com/office/drawing/2014/main" id="{FFC263A0-8209-2548-40EA-9B2D0B7123A4}"/>
              </a:ext>
            </a:extLst>
          </p:cNvPr>
          <p:cNvSpPr/>
          <p:nvPr/>
        </p:nvSpPr>
        <p:spPr>
          <a:xfrm>
            <a:off x="6130766" y="2933500"/>
            <a:ext cx="3148277" cy="1164419"/>
          </a:xfrm>
          <a:prstGeom prst="downArrow">
            <a:avLst/>
          </a:prstGeom>
          <a:solidFill>
            <a:srgbClr val="00B0F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の目利き（訪問時編）　その３</a:t>
            </a:r>
            <a:endParaRPr kumimoji="1" lang="ja-JP" altLang="en-US" sz="2000" b="1" u="sng">
              <a:latin typeface="+mn-ea"/>
            </a:endParaRPr>
          </a:p>
        </p:txBody>
      </p:sp>
      <p:sp>
        <p:nvSpPr>
          <p:cNvPr id="8" name="テキスト ボックス 7">
            <a:extLst>
              <a:ext uri="{FF2B5EF4-FFF2-40B4-BE49-F238E27FC236}">
                <a16:creationId xmlns:a16="http://schemas.microsoft.com/office/drawing/2014/main" id="{5C4C9EA8-8AE5-FFD4-E296-D07F3341C3BB}"/>
              </a:ext>
            </a:extLst>
          </p:cNvPr>
          <p:cNvSpPr txBox="1"/>
          <p:nvPr/>
        </p:nvSpPr>
        <p:spPr>
          <a:xfrm>
            <a:off x="3355200" y="1275693"/>
            <a:ext cx="6294337" cy="707886"/>
          </a:xfrm>
          <a:prstGeom prst="rect">
            <a:avLst/>
          </a:prstGeom>
          <a:noFill/>
        </p:spPr>
        <p:txBody>
          <a:bodyPr wrap="square" rtlCol="0">
            <a:spAutoFit/>
          </a:bodyPr>
          <a:lstStyle/>
          <a:p>
            <a:r>
              <a:rPr kumimoji="1" lang="ja-JP" altLang="en-US" sz="1000">
                <a:latin typeface="+mn-ea"/>
              </a:rPr>
              <a:t>□  集客やリピート率を上げるエース社員はいるか？</a:t>
            </a:r>
            <a:endParaRPr kumimoji="1" lang="en-US" altLang="ja-JP" sz="1000">
              <a:latin typeface="+mn-ea"/>
            </a:endParaRPr>
          </a:p>
          <a:p>
            <a:r>
              <a:rPr kumimoji="1" lang="ja-JP" altLang="en-US" sz="1000">
                <a:latin typeface="+mn-ea"/>
              </a:rPr>
              <a:t>□  人手不足が顕著な業界、定着率はどうか？</a:t>
            </a:r>
            <a:endParaRPr kumimoji="1" lang="en-US" altLang="ja-JP" sz="1000">
              <a:latin typeface="+mn-ea"/>
            </a:endParaRPr>
          </a:p>
          <a:p>
            <a:r>
              <a:rPr kumimoji="1" lang="ja-JP" altLang="en-US" sz="1000">
                <a:latin typeface="+mn-ea"/>
              </a:rPr>
              <a:t>□  各部署・役割ごとの人員配置に着眼（特定部署に負担はかかっていないか？）</a:t>
            </a:r>
            <a:endParaRPr kumimoji="1" lang="en-US" altLang="ja-JP" sz="1000">
              <a:latin typeface="+mn-ea"/>
            </a:endParaRPr>
          </a:p>
          <a:p>
            <a:r>
              <a:rPr kumimoji="1" lang="ja-JP" altLang="en-US" sz="1000">
                <a:latin typeface="+mn-ea"/>
              </a:rPr>
              <a:t>□  代表者や一族の役割についても必ず確認する（強み・弱みに直結することもある） </a:t>
            </a:r>
            <a:endParaRPr kumimoji="1" lang="en-US" altLang="ja-JP" sz="1000">
              <a:latin typeface="+mn-ea"/>
            </a:endParaRPr>
          </a:p>
        </p:txBody>
      </p:sp>
      <p:sp>
        <p:nvSpPr>
          <p:cNvPr id="9" name="テキスト ボックス 8">
            <a:extLst>
              <a:ext uri="{FF2B5EF4-FFF2-40B4-BE49-F238E27FC236}">
                <a16:creationId xmlns:a16="http://schemas.microsoft.com/office/drawing/2014/main" id="{11A18C81-EEF4-0365-A7DF-09B149AFCDEE}"/>
              </a:ext>
            </a:extLst>
          </p:cNvPr>
          <p:cNvSpPr txBox="1"/>
          <p:nvPr/>
        </p:nvSpPr>
        <p:spPr>
          <a:xfrm>
            <a:off x="592069" y="2571032"/>
            <a:ext cx="1507454" cy="861774"/>
          </a:xfrm>
          <a:prstGeom prst="rect">
            <a:avLst/>
          </a:prstGeom>
          <a:noFill/>
        </p:spPr>
        <p:txBody>
          <a:bodyPr wrap="square" rtlCol="0">
            <a:spAutoFit/>
          </a:bodyPr>
          <a:lstStyle/>
          <a:p>
            <a:pPr algn="ctr"/>
            <a:r>
              <a:rPr kumimoji="1" lang="ja-JP" altLang="en-US" sz="1600" b="1"/>
              <a:t>サービス業</a:t>
            </a:r>
            <a:endParaRPr kumimoji="1" lang="en-US" altLang="ja-JP" sz="1600" b="1"/>
          </a:p>
          <a:p>
            <a:pPr algn="ctr"/>
            <a:r>
              <a:rPr kumimoji="1" lang="ja-JP" altLang="en-US" sz="1600" b="1"/>
              <a:t>共通の特性</a:t>
            </a:r>
            <a:endParaRPr kumimoji="1" lang="en-US" altLang="ja-JP" sz="1600" b="1"/>
          </a:p>
          <a:p>
            <a:pPr algn="ctr"/>
            <a:r>
              <a:rPr kumimoji="1" lang="ja-JP" altLang="en-US" sz="1600" b="1"/>
              <a:t>に着眼する</a:t>
            </a:r>
          </a:p>
        </p:txBody>
      </p:sp>
      <p:grpSp>
        <p:nvGrpSpPr>
          <p:cNvPr id="14" name="グループ化 13">
            <a:extLst>
              <a:ext uri="{FF2B5EF4-FFF2-40B4-BE49-F238E27FC236}">
                <a16:creationId xmlns:a16="http://schemas.microsoft.com/office/drawing/2014/main" id="{E6C8CB07-9A6E-23DE-5382-A185D30C87E5}"/>
              </a:ext>
            </a:extLst>
          </p:cNvPr>
          <p:cNvGrpSpPr/>
          <p:nvPr/>
        </p:nvGrpSpPr>
        <p:grpSpPr>
          <a:xfrm>
            <a:off x="601794" y="2510241"/>
            <a:ext cx="5015519" cy="893035"/>
            <a:chOff x="601794" y="2510241"/>
            <a:chExt cx="5015519" cy="893035"/>
          </a:xfrm>
        </p:grpSpPr>
        <p:sp>
          <p:nvSpPr>
            <p:cNvPr id="10" name="正方形/長方形 9">
              <a:extLst>
                <a:ext uri="{FF2B5EF4-FFF2-40B4-BE49-F238E27FC236}">
                  <a16:creationId xmlns:a16="http://schemas.microsoft.com/office/drawing/2014/main" id="{31C523A5-E3E5-27A7-9CE3-3793326F7996}"/>
                </a:ext>
              </a:extLst>
            </p:cNvPr>
            <p:cNvSpPr/>
            <p:nvPr/>
          </p:nvSpPr>
          <p:spPr>
            <a:xfrm>
              <a:off x="601794" y="2517452"/>
              <a:ext cx="1507454" cy="885824"/>
            </a:xfrm>
            <a:prstGeom prst="rect">
              <a:avLst/>
            </a:prstGeom>
            <a:noFill/>
            <a:ln w="34925">
              <a:solidFill>
                <a:srgbClr val="00B0F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F8979833-F250-0853-5D35-55E26FF30280}"/>
                </a:ext>
              </a:extLst>
            </p:cNvPr>
            <p:cNvSpPr/>
            <p:nvPr/>
          </p:nvSpPr>
          <p:spPr>
            <a:xfrm>
              <a:off x="2249055" y="2544140"/>
              <a:ext cx="673156" cy="832449"/>
            </a:xfrm>
            <a:prstGeom prst="rightArrow">
              <a:avLst/>
            </a:prstGeom>
            <a:noFill/>
            <a:ln w="34925">
              <a:solidFill>
                <a:srgbClr val="00B0F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A3D02D6-EF1A-3E56-2A7A-6926CB3DF9FA}"/>
                </a:ext>
              </a:extLst>
            </p:cNvPr>
            <p:cNvSpPr txBox="1"/>
            <p:nvPr/>
          </p:nvSpPr>
          <p:spPr>
            <a:xfrm>
              <a:off x="3014305" y="2510241"/>
              <a:ext cx="2603008" cy="861774"/>
            </a:xfrm>
            <a:prstGeom prst="rect">
              <a:avLst/>
            </a:prstGeom>
            <a:noFill/>
          </p:spPr>
          <p:txBody>
            <a:bodyPr wrap="square" rtlCol="0">
              <a:spAutoFit/>
            </a:bodyPr>
            <a:lstStyle/>
            <a:p>
              <a:r>
                <a:rPr kumimoji="1" lang="ja-JP" altLang="en-US" sz="1000" spc="-100">
                  <a:latin typeface="+mn-ea"/>
                </a:rPr>
                <a:t>　売上（顧客）が特定の従業員についてくる傾向があるのは、宿泊業を含むサービス業の特性といえます。特に全国的知名度が低い地域宿泊業においては、エースの存在は貴重な経営資産といえます。</a:t>
              </a:r>
              <a:endParaRPr kumimoji="1" lang="en-US" altLang="ja-JP" sz="1000" spc="-100">
                <a:latin typeface="+mn-ea"/>
              </a:endParaRPr>
            </a:p>
          </p:txBody>
        </p:sp>
      </p:grpSp>
      <p:grpSp>
        <p:nvGrpSpPr>
          <p:cNvPr id="37" name="グループ化 36">
            <a:extLst>
              <a:ext uri="{FF2B5EF4-FFF2-40B4-BE49-F238E27FC236}">
                <a16:creationId xmlns:a16="http://schemas.microsoft.com/office/drawing/2014/main" id="{D96F32E4-C43A-36FD-1CC7-332D3B695462}"/>
              </a:ext>
            </a:extLst>
          </p:cNvPr>
          <p:cNvGrpSpPr/>
          <p:nvPr/>
        </p:nvGrpSpPr>
        <p:grpSpPr>
          <a:xfrm>
            <a:off x="8171103" y="2342868"/>
            <a:ext cx="1920010" cy="1469103"/>
            <a:chOff x="157163" y="3468580"/>
            <a:chExt cx="1920010" cy="1469103"/>
          </a:xfrm>
        </p:grpSpPr>
        <p:grpSp>
          <p:nvGrpSpPr>
            <p:cNvPr id="20" name="グループ化 19">
              <a:extLst>
                <a:ext uri="{FF2B5EF4-FFF2-40B4-BE49-F238E27FC236}">
                  <a16:creationId xmlns:a16="http://schemas.microsoft.com/office/drawing/2014/main" id="{BA7A30E4-CF95-E2FF-6142-3645155C3C72}"/>
                </a:ext>
              </a:extLst>
            </p:cNvPr>
            <p:cNvGrpSpPr/>
            <p:nvPr/>
          </p:nvGrpSpPr>
          <p:grpSpPr>
            <a:xfrm>
              <a:off x="457974" y="3468580"/>
              <a:ext cx="1267736" cy="1120995"/>
              <a:chOff x="1828048" y="3316178"/>
              <a:chExt cx="1267736" cy="1120995"/>
            </a:xfrm>
          </p:grpSpPr>
          <p:sp>
            <p:nvSpPr>
              <p:cNvPr id="17" name="テキスト ボックス 16">
                <a:extLst>
                  <a:ext uri="{FF2B5EF4-FFF2-40B4-BE49-F238E27FC236}">
                    <a16:creationId xmlns:a16="http://schemas.microsoft.com/office/drawing/2014/main" id="{D7B9A864-7A4A-0E38-E782-BAF980930386}"/>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気さくな</a:t>
                </a:r>
                <a:endParaRPr kumimoji="1" lang="en-US" altLang="ja-JP" sz="1200" b="1"/>
              </a:p>
              <a:p>
                <a:pPr algn="ctr"/>
                <a:r>
                  <a:rPr kumimoji="1" lang="ja-JP" altLang="en-US" sz="1200" b="1"/>
                  <a:t>接遇</a:t>
                </a:r>
              </a:p>
            </p:txBody>
          </p:sp>
          <p:sp>
            <p:nvSpPr>
              <p:cNvPr id="18" name="テキスト ボックス 17">
                <a:extLst>
                  <a:ext uri="{FF2B5EF4-FFF2-40B4-BE49-F238E27FC236}">
                    <a16:creationId xmlns:a16="http://schemas.microsoft.com/office/drawing/2014/main" id="{3414EB34-F11D-BEC2-3BD9-9207AAE49253}"/>
                  </a:ext>
                </a:extLst>
              </p:cNvPr>
              <p:cNvSpPr txBox="1"/>
              <p:nvPr/>
            </p:nvSpPr>
            <p:spPr>
              <a:xfrm>
                <a:off x="1828048" y="3936472"/>
                <a:ext cx="1250484" cy="307777"/>
              </a:xfrm>
              <a:prstGeom prst="rect">
                <a:avLst/>
              </a:prstGeom>
              <a:noFill/>
            </p:spPr>
            <p:txBody>
              <a:bodyPr wrap="square" rtlCol="0">
                <a:spAutoFit/>
              </a:bodyPr>
              <a:lstStyle/>
              <a:p>
                <a:pPr algn="ctr"/>
                <a:r>
                  <a:rPr kumimoji="1" lang="ja-JP" altLang="en-US" sz="1400" b="1"/>
                  <a:t>女将・仲居</a:t>
                </a:r>
              </a:p>
            </p:txBody>
          </p:sp>
          <p:sp>
            <p:nvSpPr>
              <p:cNvPr id="13" name="楕円 12">
                <a:extLst>
                  <a:ext uri="{FF2B5EF4-FFF2-40B4-BE49-F238E27FC236}">
                    <a16:creationId xmlns:a16="http://schemas.microsoft.com/office/drawing/2014/main" id="{793C705E-C3E8-ED74-ECFD-208FFE78A216}"/>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a:extLst>
                  <a:ext uri="{FF2B5EF4-FFF2-40B4-BE49-F238E27FC236}">
                    <a16:creationId xmlns:a16="http://schemas.microsoft.com/office/drawing/2014/main" id="{D84EFAA9-2423-9513-0E4C-E1F17AE5E0FC}"/>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3" name="テキスト ボックス 32">
              <a:extLst>
                <a:ext uri="{FF2B5EF4-FFF2-40B4-BE49-F238E27FC236}">
                  <a16:creationId xmlns:a16="http://schemas.microsoft.com/office/drawing/2014/main" id="{05857B5D-97EB-E43D-3A24-5B488041EDA8}"/>
                </a:ext>
              </a:extLst>
            </p:cNvPr>
            <p:cNvSpPr txBox="1"/>
            <p:nvPr/>
          </p:nvSpPr>
          <p:spPr>
            <a:xfrm>
              <a:off x="157163" y="4660684"/>
              <a:ext cx="1920010" cy="276999"/>
            </a:xfrm>
            <a:prstGeom prst="rect">
              <a:avLst/>
            </a:prstGeom>
            <a:noFill/>
          </p:spPr>
          <p:txBody>
            <a:bodyPr wrap="square" rtlCol="0">
              <a:spAutoFit/>
            </a:bodyPr>
            <a:lstStyle/>
            <a:p>
              <a:pPr algn="ctr"/>
              <a:r>
                <a:rPr kumimoji="1" lang="ja-JP" altLang="en-US" sz="1200" b="1"/>
                <a:t>客室・フロント</a:t>
              </a:r>
            </a:p>
          </p:txBody>
        </p:sp>
      </p:grpSp>
      <p:grpSp>
        <p:nvGrpSpPr>
          <p:cNvPr id="38" name="グループ化 37">
            <a:extLst>
              <a:ext uri="{FF2B5EF4-FFF2-40B4-BE49-F238E27FC236}">
                <a16:creationId xmlns:a16="http://schemas.microsoft.com/office/drawing/2014/main" id="{664D8CC9-828B-35CA-9BAD-2335FA48E913}"/>
              </a:ext>
            </a:extLst>
          </p:cNvPr>
          <p:cNvGrpSpPr/>
          <p:nvPr/>
        </p:nvGrpSpPr>
        <p:grpSpPr>
          <a:xfrm>
            <a:off x="6781549" y="2354130"/>
            <a:ext cx="1920010" cy="1469102"/>
            <a:chOff x="2920488" y="3468580"/>
            <a:chExt cx="1920010" cy="1469102"/>
          </a:xfrm>
        </p:grpSpPr>
        <p:grpSp>
          <p:nvGrpSpPr>
            <p:cNvPr id="21" name="グループ化 20">
              <a:extLst>
                <a:ext uri="{FF2B5EF4-FFF2-40B4-BE49-F238E27FC236}">
                  <a16:creationId xmlns:a16="http://schemas.microsoft.com/office/drawing/2014/main" id="{3FEFE188-18D8-873A-01C7-B66F1B6C1BFA}"/>
                </a:ext>
              </a:extLst>
            </p:cNvPr>
            <p:cNvGrpSpPr/>
            <p:nvPr/>
          </p:nvGrpSpPr>
          <p:grpSpPr>
            <a:xfrm>
              <a:off x="3211814" y="3468580"/>
              <a:ext cx="1258011" cy="1120995"/>
              <a:chOff x="1837773" y="3316178"/>
              <a:chExt cx="1258011" cy="1120995"/>
            </a:xfrm>
          </p:grpSpPr>
          <p:sp>
            <p:nvSpPr>
              <p:cNvPr id="22" name="テキスト ボックス 21">
                <a:extLst>
                  <a:ext uri="{FF2B5EF4-FFF2-40B4-BE49-F238E27FC236}">
                    <a16:creationId xmlns:a16="http://schemas.microsoft.com/office/drawing/2014/main" id="{EE101EAA-CA0C-DF79-60FB-A1360AF25E76}"/>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特定業界</a:t>
                </a:r>
                <a:endParaRPr kumimoji="1" lang="en-US" altLang="ja-JP" sz="1200" b="1"/>
              </a:p>
              <a:p>
                <a:pPr algn="ctr"/>
                <a:r>
                  <a:rPr kumimoji="1" lang="ja-JP" altLang="en-US" sz="1200" b="1"/>
                  <a:t>に強い</a:t>
                </a:r>
                <a:endParaRPr kumimoji="1" lang="en-US" altLang="ja-JP" sz="1200" b="1"/>
              </a:p>
            </p:txBody>
          </p:sp>
          <p:sp>
            <p:nvSpPr>
              <p:cNvPr id="23" name="テキスト ボックス 22">
                <a:extLst>
                  <a:ext uri="{FF2B5EF4-FFF2-40B4-BE49-F238E27FC236}">
                    <a16:creationId xmlns:a16="http://schemas.microsoft.com/office/drawing/2014/main" id="{5B2C130E-DF8B-CEEB-6423-7B51720224AF}"/>
                  </a:ext>
                </a:extLst>
              </p:cNvPr>
              <p:cNvSpPr txBox="1"/>
              <p:nvPr/>
            </p:nvSpPr>
            <p:spPr>
              <a:xfrm>
                <a:off x="1845300" y="3936472"/>
                <a:ext cx="1250484" cy="307777"/>
              </a:xfrm>
              <a:prstGeom prst="rect">
                <a:avLst/>
              </a:prstGeom>
              <a:noFill/>
            </p:spPr>
            <p:txBody>
              <a:bodyPr wrap="square" rtlCol="0">
                <a:spAutoFit/>
              </a:bodyPr>
              <a:lstStyle/>
              <a:p>
                <a:pPr algn="ctr"/>
                <a:r>
                  <a:rPr kumimoji="1" lang="ja-JP" altLang="en-US" sz="1400" b="1"/>
                  <a:t>営業担当</a:t>
                </a:r>
              </a:p>
            </p:txBody>
          </p:sp>
          <p:sp>
            <p:nvSpPr>
              <p:cNvPr id="26" name="楕円 25">
                <a:extLst>
                  <a:ext uri="{FF2B5EF4-FFF2-40B4-BE49-F238E27FC236}">
                    <a16:creationId xmlns:a16="http://schemas.microsoft.com/office/drawing/2014/main" id="{17CDC0C5-8478-D1E0-698A-10911383BD1A}"/>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7" name="直線コネクタ 26">
                <a:extLst>
                  <a:ext uri="{FF2B5EF4-FFF2-40B4-BE49-F238E27FC236}">
                    <a16:creationId xmlns:a16="http://schemas.microsoft.com/office/drawing/2014/main" id="{4BAF07CE-62FE-7826-D736-A1F88E0904F4}"/>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4" name="テキスト ボックス 33">
              <a:extLst>
                <a:ext uri="{FF2B5EF4-FFF2-40B4-BE49-F238E27FC236}">
                  <a16:creationId xmlns:a16="http://schemas.microsoft.com/office/drawing/2014/main" id="{C8753055-B2B9-615C-BECE-AE9864BE5990}"/>
                </a:ext>
              </a:extLst>
            </p:cNvPr>
            <p:cNvSpPr txBox="1"/>
            <p:nvPr/>
          </p:nvSpPr>
          <p:spPr>
            <a:xfrm>
              <a:off x="2920488" y="4660683"/>
              <a:ext cx="1920010" cy="276999"/>
            </a:xfrm>
            <a:prstGeom prst="rect">
              <a:avLst/>
            </a:prstGeom>
            <a:noFill/>
          </p:spPr>
          <p:txBody>
            <a:bodyPr wrap="square" rtlCol="0">
              <a:spAutoFit/>
            </a:bodyPr>
            <a:lstStyle/>
            <a:p>
              <a:pPr algn="ctr"/>
              <a:r>
                <a:rPr kumimoji="1" lang="ja-JP" altLang="en-US" sz="1200" b="1"/>
                <a:t>団体客・宴会販路</a:t>
              </a:r>
            </a:p>
          </p:txBody>
        </p:sp>
      </p:grpSp>
      <p:grpSp>
        <p:nvGrpSpPr>
          <p:cNvPr id="39" name="グループ化 38">
            <a:extLst>
              <a:ext uri="{FF2B5EF4-FFF2-40B4-BE49-F238E27FC236}">
                <a16:creationId xmlns:a16="http://schemas.microsoft.com/office/drawing/2014/main" id="{C924F998-134B-7F73-B37D-2E5B7C10A676}"/>
              </a:ext>
            </a:extLst>
          </p:cNvPr>
          <p:cNvGrpSpPr/>
          <p:nvPr/>
        </p:nvGrpSpPr>
        <p:grpSpPr>
          <a:xfrm>
            <a:off x="4774906" y="2354130"/>
            <a:ext cx="3102472" cy="1479162"/>
            <a:chOff x="5033699" y="3468580"/>
            <a:chExt cx="3102472" cy="1479162"/>
          </a:xfrm>
        </p:grpSpPr>
        <p:grpSp>
          <p:nvGrpSpPr>
            <p:cNvPr id="28" name="グループ化 27">
              <a:extLst>
                <a:ext uri="{FF2B5EF4-FFF2-40B4-BE49-F238E27FC236}">
                  <a16:creationId xmlns:a16="http://schemas.microsoft.com/office/drawing/2014/main" id="{72D26D8D-3F21-D12E-4035-2FBBE4C4C5B3}"/>
                </a:ext>
              </a:extLst>
            </p:cNvPr>
            <p:cNvGrpSpPr/>
            <p:nvPr/>
          </p:nvGrpSpPr>
          <p:grpSpPr>
            <a:xfrm>
              <a:off x="5955929" y="3468580"/>
              <a:ext cx="1258011" cy="1120995"/>
              <a:chOff x="1837773" y="3316178"/>
              <a:chExt cx="1258011" cy="1120995"/>
            </a:xfrm>
          </p:grpSpPr>
          <p:sp>
            <p:nvSpPr>
              <p:cNvPr id="29" name="テキスト ボックス 28">
                <a:extLst>
                  <a:ext uri="{FF2B5EF4-FFF2-40B4-BE49-F238E27FC236}">
                    <a16:creationId xmlns:a16="http://schemas.microsoft.com/office/drawing/2014/main" id="{1A2D0F57-3AD4-C5FE-BDFB-EAAD336BA8EC}"/>
                  </a:ext>
                </a:extLst>
              </p:cNvPr>
              <p:cNvSpPr txBox="1"/>
              <p:nvPr/>
            </p:nvSpPr>
            <p:spPr>
              <a:xfrm>
                <a:off x="1845300" y="3414422"/>
                <a:ext cx="1250484" cy="461665"/>
              </a:xfrm>
              <a:prstGeom prst="rect">
                <a:avLst/>
              </a:prstGeom>
              <a:noFill/>
            </p:spPr>
            <p:txBody>
              <a:bodyPr wrap="square" rtlCol="0">
                <a:spAutoFit/>
              </a:bodyPr>
              <a:lstStyle/>
              <a:p>
                <a:pPr algn="ctr"/>
                <a:r>
                  <a:rPr kumimoji="1" lang="ja-JP" altLang="en-US" sz="1200" b="1"/>
                  <a:t>工夫を</a:t>
                </a:r>
                <a:endParaRPr kumimoji="1" lang="en-US" altLang="ja-JP" sz="1200" b="1"/>
              </a:p>
              <a:p>
                <a:pPr algn="ctr"/>
                <a:r>
                  <a:rPr kumimoji="1" lang="ja-JP" altLang="en-US" sz="1200" b="1"/>
                  <a:t>凝らす</a:t>
                </a:r>
                <a:endParaRPr kumimoji="1" lang="en-US" altLang="ja-JP" sz="1200" b="1"/>
              </a:p>
            </p:txBody>
          </p:sp>
          <p:sp>
            <p:nvSpPr>
              <p:cNvPr id="30" name="テキスト ボックス 29">
                <a:extLst>
                  <a:ext uri="{FF2B5EF4-FFF2-40B4-BE49-F238E27FC236}">
                    <a16:creationId xmlns:a16="http://schemas.microsoft.com/office/drawing/2014/main" id="{7DB310D5-BDF4-873D-9034-3FDD8E5F1F06}"/>
                  </a:ext>
                </a:extLst>
              </p:cNvPr>
              <p:cNvSpPr txBox="1"/>
              <p:nvPr/>
            </p:nvSpPr>
            <p:spPr>
              <a:xfrm>
                <a:off x="1845300" y="3936472"/>
                <a:ext cx="1250484" cy="307777"/>
              </a:xfrm>
              <a:prstGeom prst="rect">
                <a:avLst/>
              </a:prstGeom>
              <a:noFill/>
            </p:spPr>
            <p:txBody>
              <a:bodyPr wrap="square" rtlCol="0">
                <a:spAutoFit/>
              </a:bodyPr>
              <a:lstStyle/>
              <a:p>
                <a:pPr algn="ctr"/>
                <a:r>
                  <a:rPr kumimoji="1" lang="ja-JP" altLang="en-US" sz="1400" b="1"/>
                  <a:t>料理人</a:t>
                </a:r>
              </a:p>
            </p:txBody>
          </p:sp>
          <p:sp>
            <p:nvSpPr>
              <p:cNvPr id="31" name="楕円 30">
                <a:extLst>
                  <a:ext uri="{FF2B5EF4-FFF2-40B4-BE49-F238E27FC236}">
                    <a16:creationId xmlns:a16="http://schemas.microsoft.com/office/drawing/2014/main" id="{0E07FE76-38DD-E6B2-8490-42483D0E26DD}"/>
                  </a:ext>
                </a:extLst>
              </p:cNvPr>
              <p:cNvSpPr/>
              <p:nvPr/>
            </p:nvSpPr>
            <p:spPr>
              <a:xfrm>
                <a:off x="1837773"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a:extLst>
                  <a:ext uri="{FF2B5EF4-FFF2-40B4-BE49-F238E27FC236}">
                    <a16:creationId xmlns:a16="http://schemas.microsoft.com/office/drawing/2014/main" id="{FF80EFD2-BF71-2FA2-D6F7-6E2F1470AE73}"/>
                  </a:ext>
                </a:extLst>
              </p:cNvPr>
              <p:cNvCxnSpPr>
                <a:cxnSpLocks/>
              </p:cNvCxnSpPr>
              <p:nvPr/>
            </p:nvCxnSpPr>
            <p:spPr>
              <a:xfrm>
                <a:off x="1917219"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6" name="テキスト ボックス 35">
              <a:extLst>
                <a:ext uri="{FF2B5EF4-FFF2-40B4-BE49-F238E27FC236}">
                  <a16:creationId xmlns:a16="http://schemas.microsoft.com/office/drawing/2014/main" id="{C80FBB75-68FD-5163-FE3F-B2A917C6B142}"/>
                </a:ext>
              </a:extLst>
            </p:cNvPr>
            <p:cNvSpPr txBox="1"/>
            <p:nvPr/>
          </p:nvSpPr>
          <p:spPr>
            <a:xfrm>
              <a:off x="5033699" y="4670743"/>
              <a:ext cx="3102472" cy="276999"/>
            </a:xfrm>
            <a:prstGeom prst="rect">
              <a:avLst/>
            </a:prstGeom>
            <a:noFill/>
          </p:spPr>
          <p:txBody>
            <a:bodyPr wrap="square" rtlCol="0">
              <a:spAutoFit/>
            </a:bodyPr>
            <a:lstStyle/>
            <a:p>
              <a:pPr algn="ctr"/>
              <a:r>
                <a:rPr kumimoji="1" lang="ja-JP" altLang="en-US" sz="1200" b="1"/>
                <a:t>調理場</a:t>
              </a:r>
            </a:p>
          </p:txBody>
        </p:sp>
      </p:grpSp>
      <p:sp>
        <p:nvSpPr>
          <p:cNvPr id="40" name="テキスト ボックス 39">
            <a:extLst>
              <a:ext uri="{FF2B5EF4-FFF2-40B4-BE49-F238E27FC236}">
                <a16:creationId xmlns:a16="http://schemas.microsoft.com/office/drawing/2014/main" id="{CE1B095A-7E6A-7A30-D276-FCCA91672FAB}"/>
              </a:ext>
            </a:extLst>
          </p:cNvPr>
          <p:cNvSpPr txBox="1"/>
          <p:nvPr/>
        </p:nvSpPr>
        <p:spPr>
          <a:xfrm>
            <a:off x="6145782" y="2052650"/>
            <a:ext cx="3102472" cy="276999"/>
          </a:xfrm>
          <a:prstGeom prst="rect">
            <a:avLst/>
          </a:prstGeom>
          <a:noFill/>
        </p:spPr>
        <p:txBody>
          <a:bodyPr wrap="square" rtlCol="0">
            <a:spAutoFit/>
          </a:bodyPr>
          <a:lstStyle/>
          <a:p>
            <a:pPr algn="ctr"/>
            <a:r>
              <a:rPr kumimoji="1" lang="ja-JP" altLang="en-US" sz="1200" b="1"/>
              <a:t>～ 宿泊業における代表的エースの例 ～</a:t>
            </a:r>
          </a:p>
        </p:txBody>
      </p:sp>
      <p:sp>
        <p:nvSpPr>
          <p:cNvPr id="19" name="テキスト ボックス 18">
            <a:extLst>
              <a:ext uri="{FF2B5EF4-FFF2-40B4-BE49-F238E27FC236}">
                <a16:creationId xmlns:a16="http://schemas.microsoft.com/office/drawing/2014/main" id="{29F81022-DB4F-B8E3-60B5-A132F064021E}"/>
              </a:ext>
            </a:extLst>
          </p:cNvPr>
          <p:cNvSpPr txBox="1"/>
          <p:nvPr/>
        </p:nvSpPr>
        <p:spPr>
          <a:xfrm>
            <a:off x="5776582" y="4013967"/>
            <a:ext cx="3873897" cy="307777"/>
          </a:xfrm>
          <a:prstGeom prst="rect">
            <a:avLst/>
          </a:prstGeom>
          <a:noFill/>
        </p:spPr>
        <p:txBody>
          <a:bodyPr wrap="square" rtlCol="0">
            <a:spAutoFit/>
          </a:bodyPr>
          <a:lstStyle/>
          <a:p>
            <a:pPr algn="ctr"/>
            <a:r>
              <a:rPr kumimoji="1" lang="ja-JP" altLang="en-US" sz="1400" b="1"/>
              <a:t>待遇・地位などを含む人事管理状態の確認</a:t>
            </a:r>
          </a:p>
        </p:txBody>
      </p:sp>
      <p:sp>
        <p:nvSpPr>
          <p:cNvPr id="25" name="テキスト ボックス 24">
            <a:extLst>
              <a:ext uri="{FF2B5EF4-FFF2-40B4-BE49-F238E27FC236}">
                <a16:creationId xmlns:a16="http://schemas.microsoft.com/office/drawing/2014/main" id="{34AEB955-B0FD-36EC-B98D-D6D6B5E0693C}"/>
              </a:ext>
            </a:extLst>
          </p:cNvPr>
          <p:cNvSpPr txBox="1"/>
          <p:nvPr/>
        </p:nvSpPr>
        <p:spPr>
          <a:xfrm>
            <a:off x="554400" y="3558453"/>
            <a:ext cx="5283553" cy="707886"/>
          </a:xfrm>
          <a:prstGeom prst="rect">
            <a:avLst/>
          </a:prstGeom>
          <a:noFill/>
        </p:spPr>
        <p:txBody>
          <a:bodyPr wrap="square" lIns="91440" tIns="45720" rIns="91440" bIns="45720" rtlCol="0" anchor="t">
            <a:spAutoFit/>
          </a:bodyPr>
          <a:lstStyle/>
          <a:p>
            <a:r>
              <a:rPr kumimoji="1" lang="ja-JP" altLang="en-US" sz="1000">
                <a:latin typeface="+mn-ea"/>
              </a:rPr>
              <a:t>□  料理人や女将・仲居については事前の予約サイト等の口コミでも確認できるか？</a:t>
            </a:r>
            <a:endParaRPr kumimoji="1" lang="en-US" altLang="ja-JP" sz="1000">
              <a:latin typeface="+mn-ea"/>
            </a:endParaRPr>
          </a:p>
          <a:p>
            <a:r>
              <a:rPr kumimoji="1" lang="ja-JP" altLang="en-US" sz="1000">
                <a:latin typeface="游ゴシック"/>
                <a:ea typeface="游ゴシック"/>
              </a:rPr>
              <a:t>□  営業担当者の元職や経歴が営業範囲や集客に大</a:t>
            </a:r>
            <a:r>
              <a:rPr kumimoji="1" lang="ja-JP" sz="1000">
                <a:latin typeface="游ゴシック"/>
                <a:ea typeface="游ゴシック"/>
              </a:rPr>
              <a:t>きく寄与している場合もある。</a:t>
            </a:r>
            <a:r>
              <a:rPr kumimoji="1" lang="ja-JP" altLang="en-US" sz="1000">
                <a:latin typeface="游ゴシック"/>
                <a:ea typeface="游ゴシック"/>
              </a:rPr>
              <a:t>　　　</a:t>
            </a:r>
            <a:endParaRPr kumimoji="1" lang="en-US" altLang="ja-JP" sz="1000">
              <a:latin typeface="游ゴシック"/>
              <a:ea typeface="游ゴシック"/>
            </a:endParaRPr>
          </a:p>
          <a:p>
            <a:r>
              <a:rPr kumimoji="1" lang="ja-JP" altLang="en-US" sz="1000">
                <a:latin typeface="游ゴシック"/>
                <a:ea typeface="游ゴシック"/>
              </a:rPr>
              <a:t> 　（例：特定競技の部活動や競技団体の合宿、学校関係、業界団体など景気動向に</a:t>
            </a:r>
            <a:endParaRPr lang="en-US" altLang="ja-JP" sz="1000">
              <a:latin typeface="游ゴシック"/>
              <a:ea typeface="游ゴシック"/>
            </a:endParaRPr>
          </a:p>
          <a:p>
            <a:r>
              <a:rPr kumimoji="1" lang="ja-JP" altLang="en-US" sz="1000">
                <a:latin typeface="游ゴシック"/>
                <a:ea typeface="游ゴシック"/>
              </a:rPr>
              <a:t> 　  大きく左右されにくい顧客層を持っていると強みになる）</a:t>
            </a:r>
            <a:endParaRPr kumimoji="1" lang="en-US" altLang="ja-JP" sz="1000">
              <a:latin typeface="游ゴシック"/>
              <a:ea typeface="游ゴシック"/>
            </a:endParaRPr>
          </a:p>
        </p:txBody>
      </p:sp>
      <p:sp>
        <p:nvSpPr>
          <p:cNvPr id="41" name="テキスト ボックス 40">
            <a:extLst>
              <a:ext uri="{FF2B5EF4-FFF2-40B4-BE49-F238E27FC236}">
                <a16:creationId xmlns:a16="http://schemas.microsoft.com/office/drawing/2014/main" id="{A17260A1-810A-FB60-1B65-6B25504F1C82}"/>
              </a:ext>
            </a:extLst>
          </p:cNvPr>
          <p:cNvSpPr txBox="1"/>
          <p:nvPr/>
        </p:nvSpPr>
        <p:spPr>
          <a:xfrm>
            <a:off x="584542" y="2158159"/>
            <a:ext cx="1797448" cy="369332"/>
          </a:xfrm>
          <a:prstGeom prst="rect">
            <a:avLst/>
          </a:prstGeom>
          <a:noFill/>
        </p:spPr>
        <p:txBody>
          <a:bodyPr wrap="square" lIns="91440" tIns="45720" rIns="91440" bIns="45720" rtlCol="0" anchor="t">
            <a:spAutoFit/>
          </a:bodyPr>
          <a:lstStyle/>
          <a:p>
            <a:r>
              <a:rPr kumimoji="1" lang="ja-JP" altLang="en-US" b="1">
                <a:ea typeface="游ゴシック"/>
              </a:rPr>
              <a:t>着眼</a:t>
            </a:r>
            <a:r>
              <a:rPr kumimoji="1" lang="ja-JP" altLang="en-US" sz="1100" b="1">
                <a:ea typeface="游ゴシック"/>
              </a:rPr>
              <a:t>その</a:t>
            </a:r>
            <a:r>
              <a:rPr kumimoji="1" lang="ja-JP" b="1">
                <a:ea typeface="游ゴシック"/>
              </a:rPr>
              <a:t>１</a:t>
            </a:r>
            <a:endParaRPr lang="en-US" b="1">
              <a:ea typeface="Calibri"/>
              <a:cs typeface="Calibri"/>
            </a:endParaRPr>
          </a:p>
        </p:txBody>
      </p:sp>
      <p:grpSp>
        <p:nvGrpSpPr>
          <p:cNvPr id="53" name="グループ化 52">
            <a:extLst>
              <a:ext uri="{FF2B5EF4-FFF2-40B4-BE49-F238E27FC236}">
                <a16:creationId xmlns:a16="http://schemas.microsoft.com/office/drawing/2014/main" id="{2FA74A71-3BD4-7BFB-1450-79FFED723EE0}"/>
              </a:ext>
            </a:extLst>
          </p:cNvPr>
          <p:cNvGrpSpPr/>
          <p:nvPr/>
        </p:nvGrpSpPr>
        <p:grpSpPr>
          <a:xfrm>
            <a:off x="594000" y="4398907"/>
            <a:ext cx="5022000" cy="1245117"/>
            <a:chOff x="601291" y="4310679"/>
            <a:chExt cx="5022000" cy="1245117"/>
          </a:xfrm>
        </p:grpSpPr>
        <p:grpSp>
          <p:nvGrpSpPr>
            <p:cNvPr id="47" name="グループ化 46">
              <a:extLst>
                <a:ext uri="{FF2B5EF4-FFF2-40B4-BE49-F238E27FC236}">
                  <a16:creationId xmlns:a16="http://schemas.microsoft.com/office/drawing/2014/main" id="{9A49EC4C-7BC6-6D0B-293A-B2B28AD1776D}"/>
                </a:ext>
              </a:extLst>
            </p:cNvPr>
            <p:cNvGrpSpPr/>
            <p:nvPr/>
          </p:nvGrpSpPr>
          <p:grpSpPr>
            <a:xfrm>
              <a:off x="608491" y="4669972"/>
              <a:ext cx="5014800" cy="885824"/>
              <a:chOff x="565948" y="2517452"/>
              <a:chExt cx="5014800" cy="885824"/>
            </a:xfrm>
          </p:grpSpPr>
          <p:sp>
            <p:nvSpPr>
              <p:cNvPr id="48" name="正方形/長方形 47">
                <a:extLst>
                  <a:ext uri="{FF2B5EF4-FFF2-40B4-BE49-F238E27FC236}">
                    <a16:creationId xmlns:a16="http://schemas.microsoft.com/office/drawing/2014/main" id="{26E7BC3B-D2C4-15E0-901F-67C78D1055DB}"/>
                  </a:ext>
                </a:extLst>
              </p:cNvPr>
              <p:cNvSpPr/>
              <p:nvPr/>
            </p:nvSpPr>
            <p:spPr>
              <a:xfrm>
                <a:off x="565948" y="2517452"/>
                <a:ext cx="1507454" cy="885824"/>
              </a:xfrm>
              <a:prstGeom prst="rect">
                <a:avLst/>
              </a:prstGeom>
              <a:noFill/>
              <a:ln w="34925">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矢印: 右 48">
                <a:extLst>
                  <a:ext uri="{FF2B5EF4-FFF2-40B4-BE49-F238E27FC236}">
                    <a16:creationId xmlns:a16="http://schemas.microsoft.com/office/drawing/2014/main" id="{01680B5E-C98B-D8A0-2F1A-B4A90208CBD1}"/>
                  </a:ext>
                </a:extLst>
              </p:cNvPr>
              <p:cNvSpPr/>
              <p:nvPr/>
            </p:nvSpPr>
            <p:spPr>
              <a:xfrm>
                <a:off x="2214748" y="2544140"/>
                <a:ext cx="673156" cy="832449"/>
              </a:xfrm>
              <a:prstGeom prst="rightArrow">
                <a:avLst/>
              </a:prstGeom>
              <a:noFill/>
              <a:ln w="34925">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7E47534F-6975-5EDD-CF82-B8AB34A2938C}"/>
                  </a:ext>
                </a:extLst>
              </p:cNvPr>
              <p:cNvSpPr txBox="1"/>
              <p:nvPr/>
            </p:nvSpPr>
            <p:spPr>
              <a:xfrm>
                <a:off x="2977948" y="2597153"/>
                <a:ext cx="2602800" cy="707886"/>
              </a:xfrm>
              <a:prstGeom prst="rect">
                <a:avLst/>
              </a:prstGeom>
              <a:noFill/>
            </p:spPr>
            <p:txBody>
              <a:bodyPr wrap="square" rtlCol="0">
                <a:spAutoFit/>
              </a:bodyPr>
              <a:lstStyle/>
              <a:p>
                <a:r>
                  <a:rPr kumimoji="1" lang="ja-JP" altLang="en-US" sz="1000" spc="-100">
                    <a:latin typeface="+mn-ea"/>
                  </a:rPr>
                  <a:t>　旅館やホテルには、大きく分けて調理場・客室・フロント・営業などの分野があります。代表者や一族の役割や職務と事業の強み・弱みが直結することも多いので必ず確認しましょう。</a:t>
                </a:r>
                <a:endParaRPr kumimoji="1" lang="en-US" altLang="ja-JP" sz="1000" spc="-100">
                  <a:latin typeface="+mn-ea"/>
                </a:endParaRPr>
              </a:p>
            </p:txBody>
          </p:sp>
        </p:grpSp>
        <p:sp>
          <p:nvSpPr>
            <p:cNvPr id="51" name="テキスト ボックス 50">
              <a:extLst>
                <a:ext uri="{FF2B5EF4-FFF2-40B4-BE49-F238E27FC236}">
                  <a16:creationId xmlns:a16="http://schemas.microsoft.com/office/drawing/2014/main" id="{7D162C74-FBCF-7500-0C32-97665F2588D5}"/>
                </a:ext>
              </a:extLst>
            </p:cNvPr>
            <p:cNvSpPr txBox="1"/>
            <p:nvPr/>
          </p:nvSpPr>
          <p:spPr>
            <a:xfrm>
              <a:off x="608491" y="4310679"/>
              <a:ext cx="1797448" cy="369332"/>
            </a:xfrm>
            <a:prstGeom prst="rect">
              <a:avLst/>
            </a:prstGeom>
            <a:noFill/>
          </p:spPr>
          <p:txBody>
            <a:bodyPr wrap="square" rtlCol="0">
              <a:spAutoFit/>
            </a:bodyPr>
            <a:lstStyle/>
            <a:p>
              <a:r>
                <a:rPr kumimoji="1" lang="ja-JP" altLang="en-US" b="1"/>
                <a:t>着眼</a:t>
              </a:r>
              <a:r>
                <a:rPr kumimoji="1" lang="ja-JP" altLang="en-US" sz="1100" b="1"/>
                <a:t>その</a:t>
              </a:r>
              <a:r>
                <a:rPr kumimoji="1" lang="ja-JP" altLang="en-US" b="1"/>
                <a:t>２</a:t>
              </a:r>
            </a:p>
          </p:txBody>
        </p:sp>
        <p:sp>
          <p:nvSpPr>
            <p:cNvPr id="52" name="テキスト ボックス 51">
              <a:extLst>
                <a:ext uri="{FF2B5EF4-FFF2-40B4-BE49-F238E27FC236}">
                  <a16:creationId xmlns:a16="http://schemas.microsoft.com/office/drawing/2014/main" id="{9CB67707-99F8-CABD-51CA-D6BEAEAC0103}"/>
                </a:ext>
              </a:extLst>
            </p:cNvPr>
            <p:cNvSpPr txBox="1"/>
            <p:nvPr/>
          </p:nvSpPr>
          <p:spPr>
            <a:xfrm>
              <a:off x="601291" y="4816890"/>
              <a:ext cx="1507454" cy="584775"/>
            </a:xfrm>
            <a:prstGeom prst="rect">
              <a:avLst/>
            </a:prstGeom>
            <a:noFill/>
          </p:spPr>
          <p:txBody>
            <a:bodyPr wrap="square" rtlCol="0">
              <a:spAutoFit/>
            </a:bodyPr>
            <a:lstStyle/>
            <a:p>
              <a:pPr algn="ctr"/>
              <a:r>
                <a:rPr kumimoji="1" lang="ja-JP" altLang="en-US" sz="1600" b="1"/>
                <a:t>代表者や一族の役割・職務</a:t>
              </a:r>
              <a:endParaRPr kumimoji="1" lang="en-US" altLang="ja-JP" sz="1600" b="1"/>
            </a:p>
          </p:txBody>
        </p:sp>
      </p:grpSp>
      <p:grpSp>
        <p:nvGrpSpPr>
          <p:cNvPr id="82" name="グループ化 81">
            <a:extLst>
              <a:ext uri="{FF2B5EF4-FFF2-40B4-BE49-F238E27FC236}">
                <a16:creationId xmlns:a16="http://schemas.microsoft.com/office/drawing/2014/main" id="{8C099573-3D9F-698B-F3C9-9CF747ED1149}"/>
              </a:ext>
            </a:extLst>
          </p:cNvPr>
          <p:cNvGrpSpPr/>
          <p:nvPr/>
        </p:nvGrpSpPr>
        <p:grpSpPr>
          <a:xfrm>
            <a:off x="4773600" y="4548206"/>
            <a:ext cx="5318410" cy="2256786"/>
            <a:chOff x="4773600" y="4408281"/>
            <a:chExt cx="5318410" cy="2256786"/>
          </a:xfrm>
        </p:grpSpPr>
        <p:sp>
          <p:nvSpPr>
            <p:cNvPr id="75" name="テキスト ボックス 74">
              <a:extLst>
                <a:ext uri="{FF2B5EF4-FFF2-40B4-BE49-F238E27FC236}">
                  <a16:creationId xmlns:a16="http://schemas.microsoft.com/office/drawing/2014/main" id="{9FB9B0B2-3790-45E4-EEE7-667BC0017434}"/>
                </a:ext>
              </a:extLst>
            </p:cNvPr>
            <p:cNvSpPr txBox="1"/>
            <p:nvPr/>
          </p:nvSpPr>
          <p:spPr>
            <a:xfrm>
              <a:off x="6118862" y="4408281"/>
              <a:ext cx="3102472" cy="276999"/>
            </a:xfrm>
            <a:prstGeom prst="rect">
              <a:avLst/>
            </a:prstGeom>
            <a:noFill/>
          </p:spPr>
          <p:txBody>
            <a:bodyPr wrap="square" rtlCol="0">
              <a:spAutoFit/>
            </a:bodyPr>
            <a:lstStyle/>
            <a:p>
              <a:pPr algn="ctr"/>
              <a:r>
                <a:rPr kumimoji="1" lang="ja-JP" altLang="en-US" sz="1200" b="1"/>
                <a:t>～ 代表者や一族の役割の代表例～</a:t>
              </a:r>
            </a:p>
          </p:txBody>
        </p:sp>
        <p:grpSp>
          <p:nvGrpSpPr>
            <p:cNvPr id="81" name="グループ化 80">
              <a:extLst>
                <a:ext uri="{FF2B5EF4-FFF2-40B4-BE49-F238E27FC236}">
                  <a16:creationId xmlns:a16="http://schemas.microsoft.com/office/drawing/2014/main" id="{1D5979C0-EE9A-A1F6-EE75-54482600DAAE}"/>
                </a:ext>
              </a:extLst>
            </p:cNvPr>
            <p:cNvGrpSpPr/>
            <p:nvPr/>
          </p:nvGrpSpPr>
          <p:grpSpPr>
            <a:xfrm>
              <a:off x="4773600" y="4713082"/>
              <a:ext cx="5318410" cy="1951985"/>
              <a:chOff x="4773600" y="4713082"/>
              <a:chExt cx="5318410" cy="1951985"/>
            </a:xfrm>
          </p:grpSpPr>
          <p:sp>
            <p:nvSpPr>
              <p:cNvPr id="76" name="矢印: 下 75">
                <a:extLst>
                  <a:ext uri="{FF2B5EF4-FFF2-40B4-BE49-F238E27FC236}">
                    <a16:creationId xmlns:a16="http://schemas.microsoft.com/office/drawing/2014/main" id="{1E98BCB4-A1BA-B075-E56E-4600A3A7F821}"/>
                  </a:ext>
                </a:extLst>
              </p:cNvPr>
              <p:cNvSpPr/>
              <p:nvPr/>
            </p:nvSpPr>
            <p:spPr>
              <a:xfrm>
                <a:off x="6130800" y="5323840"/>
                <a:ext cx="3148277" cy="1164419"/>
              </a:xfrm>
              <a:prstGeom prst="down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5EE40F4C-C09D-01C8-B854-2C47EFCEA858}"/>
                  </a:ext>
                </a:extLst>
              </p:cNvPr>
              <p:cNvGrpSpPr/>
              <p:nvPr/>
            </p:nvGrpSpPr>
            <p:grpSpPr>
              <a:xfrm>
                <a:off x="5691600" y="4713082"/>
                <a:ext cx="4400410" cy="1489229"/>
                <a:chOff x="-2264631" y="3448455"/>
                <a:chExt cx="4400410" cy="1489228"/>
              </a:xfrm>
            </p:grpSpPr>
            <p:grpSp>
              <p:nvGrpSpPr>
                <p:cNvPr id="55" name="グループ化 54">
                  <a:extLst>
                    <a:ext uri="{FF2B5EF4-FFF2-40B4-BE49-F238E27FC236}">
                      <a16:creationId xmlns:a16="http://schemas.microsoft.com/office/drawing/2014/main" id="{2AB7F721-8B90-E45C-DD8A-CA108A5DBC65}"/>
                    </a:ext>
                  </a:extLst>
                </p:cNvPr>
                <p:cNvGrpSpPr/>
                <p:nvPr/>
              </p:nvGrpSpPr>
              <p:grpSpPr>
                <a:xfrm>
                  <a:off x="-2264631" y="3448455"/>
                  <a:ext cx="3965794" cy="1120995"/>
                  <a:chOff x="-894557" y="3296053"/>
                  <a:chExt cx="3965794" cy="1120995"/>
                </a:xfrm>
              </p:grpSpPr>
              <p:sp>
                <p:nvSpPr>
                  <p:cNvPr id="57" name="テキスト ボックス 56">
                    <a:extLst>
                      <a:ext uri="{FF2B5EF4-FFF2-40B4-BE49-F238E27FC236}">
                        <a16:creationId xmlns:a16="http://schemas.microsoft.com/office/drawing/2014/main" id="{8A0ABAF1-3C79-042F-767A-8135034F9832}"/>
                      </a:ext>
                    </a:extLst>
                  </p:cNvPr>
                  <p:cNvSpPr txBox="1"/>
                  <p:nvPr/>
                </p:nvSpPr>
                <p:spPr>
                  <a:xfrm>
                    <a:off x="-880157" y="3394297"/>
                    <a:ext cx="1250484" cy="461665"/>
                  </a:xfrm>
                  <a:prstGeom prst="rect">
                    <a:avLst/>
                  </a:prstGeom>
                  <a:noFill/>
                </p:spPr>
                <p:txBody>
                  <a:bodyPr wrap="square" rtlCol="0">
                    <a:spAutoFit/>
                  </a:bodyPr>
                  <a:lstStyle/>
                  <a:p>
                    <a:pPr algn="ctr"/>
                    <a:r>
                      <a:rPr kumimoji="1" lang="ja-JP" altLang="en-US" sz="1200" b="1"/>
                      <a:t>代表者</a:t>
                    </a:r>
                    <a:endParaRPr kumimoji="1" lang="en-US" altLang="ja-JP" sz="1200" b="1"/>
                  </a:p>
                  <a:p>
                    <a:pPr algn="ctr"/>
                    <a:r>
                      <a:rPr kumimoji="1" lang="ja-JP" altLang="en-US" sz="1200" b="1"/>
                      <a:t>が料理人</a:t>
                    </a:r>
                  </a:p>
                </p:txBody>
              </p:sp>
              <p:sp>
                <p:nvSpPr>
                  <p:cNvPr id="58" name="テキスト ボックス 57">
                    <a:extLst>
                      <a:ext uri="{FF2B5EF4-FFF2-40B4-BE49-F238E27FC236}">
                        <a16:creationId xmlns:a16="http://schemas.microsoft.com/office/drawing/2014/main" id="{A37487B9-068E-568D-E81A-F677134F865A}"/>
                      </a:ext>
                    </a:extLst>
                  </p:cNvPr>
                  <p:cNvSpPr txBox="1"/>
                  <p:nvPr/>
                </p:nvSpPr>
                <p:spPr>
                  <a:xfrm>
                    <a:off x="-894557" y="3916347"/>
                    <a:ext cx="1250484" cy="415498"/>
                  </a:xfrm>
                  <a:prstGeom prst="rect">
                    <a:avLst/>
                  </a:prstGeom>
                  <a:noFill/>
                </p:spPr>
                <p:txBody>
                  <a:bodyPr wrap="square" rtlCol="0">
                    <a:spAutoFit/>
                  </a:bodyPr>
                  <a:lstStyle/>
                  <a:p>
                    <a:pPr algn="ctr"/>
                    <a:r>
                      <a:rPr kumimoji="1" lang="ja-JP" altLang="en-US" sz="1050" b="1"/>
                      <a:t>こだわりの料理</a:t>
                    </a:r>
                    <a:endParaRPr kumimoji="1" lang="en-US" altLang="ja-JP" sz="1050" b="1"/>
                  </a:p>
                  <a:p>
                    <a:pPr algn="ctr"/>
                    <a:r>
                      <a:rPr kumimoji="1" lang="ja-JP" altLang="en-US" sz="1050" b="1"/>
                      <a:t>特色</a:t>
                    </a:r>
                    <a:endParaRPr kumimoji="1" lang="en-US" altLang="ja-JP" sz="1050" b="1"/>
                  </a:p>
                </p:txBody>
              </p:sp>
              <p:sp>
                <p:nvSpPr>
                  <p:cNvPr id="59" name="楕円 58">
                    <a:extLst>
                      <a:ext uri="{FF2B5EF4-FFF2-40B4-BE49-F238E27FC236}">
                        <a16:creationId xmlns:a16="http://schemas.microsoft.com/office/drawing/2014/main" id="{575EEB4F-AA9A-444E-2F66-2384A98313C4}"/>
                      </a:ext>
                    </a:extLst>
                  </p:cNvPr>
                  <p:cNvSpPr/>
                  <p:nvPr/>
                </p:nvSpPr>
                <p:spPr>
                  <a:xfrm>
                    <a:off x="-887357" y="3296053"/>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0" name="直線コネクタ 59">
                    <a:extLst>
                      <a:ext uri="{FF2B5EF4-FFF2-40B4-BE49-F238E27FC236}">
                        <a16:creationId xmlns:a16="http://schemas.microsoft.com/office/drawing/2014/main" id="{358F921B-2444-5FFF-DD60-84D2E322C4A6}"/>
                      </a:ext>
                    </a:extLst>
                  </p:cNvPr>
                  <p:cNvCxnSpPr>
                    <a:cxnSpLocks/>
                  </p:cNvCxnSpPr>
                  <p:nvPr/>
                </p:nvCxnSpPr>
                <p:spPr>
                  <a:xfrm>
                    <a:off x="1981843"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56" name="テキスト ボックス 55">
                  <a:extLst>
                    <a:ext uri="{FF2B5EF4-FFF2-40B4-BE49-F238E27FC236}">
                      <a16:creationId xmlns:a16="http://schemas.microsoft.com/office/drawing/2014/main" id="{BEA9D9CB-B3E7-1605-F5EF-3E997EFF5D14}"/>
                    </a:ext>
                  </a:extLst>
                </p:cNvPr>
                <p:cNvSpPr txBox="1"/>
                <p:nvPr/>
              </p:nvSpPr>
              <p:spPr>
                <a:xfrm>
                  <a:off x="215769" y="4660684"/>
                  <a:ext cx="1920010" cy="276999"/>
                </a:xfrm>
                <a:prstGeom prst="rect">
                  <a:avLst/>
                </a:prstGeom>
                <a:noFill/>
              </p:spPr>
              <p:txBody>
                <a:bodyPr wrap="square" rtlCol="0">
                  <a:spAutoFit/>
                </a:bodyPr>
                <a:lstStyle/>
                <a:p>
                  <a:pPr algn="ctr"/>
                  <a:r>
                    <a:rPr kumimoji="1" lang="ja-JP" altLang="en-US" sz="1200" b="1"/>
                    <a:t>客室・フロント</a:t>
                  </a:r>
                </a:p>
              </p:txBody>
            </p:sp>
          </p:grpSp>
          <p:grpSp>
            <p:nvGrpSpPr>
              <p:cNvPr id="61" name="グループ化 60">
                <a:extLst>
                  <a:ext uri="{FF2B5EF4-FFF2-40B4-BE49-F238E27FC236}">
                    <a16:creationId xmlns:a16="http://schemas.microsoft.com/office/drawing/2014/main" id="{84F5E364-6C0C-ADA5-C7AE-05897B68E857}"/>
                  </a:ext>
                </a:extLst>
              </p:cNvPr>
              <p:cNvGrpSpPr/>
              <p:nvPr/>
            </p:nvGrpSpPr>
            <p:grpSpPr>
              <a:xfrm>
                <a:off x="6782400" y="4744470"/>
                <a:ext cx="2956884" cy="1457840"/>
                <a:chOff x="2979048" y="3468580"/>
                <a:chExt cx="2956884" cy="1457840"/>
              </a:xfrm>
            </p:grpSpPr>
            <p:grpSp>
              <p:nvGrpSpPr>
                <p:cNvPr id="62" name="グループ化 61">
                  <a:extLst>
                    <a:ext uri="{FF2B5EF4-FFF2-40B4-BE49-F238E27FC236}">
                      <a16:creationId xmlns:a16="http://schemas.microsoft.com/office/drawing/2014/main" id="{716A7515-5869-E0F0-D81F-B6D668AA1592}"/>
                    </a:ext>
                  </a:extLst>
                </p:cNvPr>
                <p:cNvGrpSpPr/>
                <p:nvPr/>
              </p:nvGrpSpPr>
              <p:grpSpPr>
                <a:xfrm>
                  <a:off x="3371448" y="3468580"/>
                  <a:ext cx="2564484" cy="1120995"/>
                  <a:chOff x="1997407" y="3316178"/>
                  <a:chExt cx="2564484" cy="1120995"/>
                </a:xfrm>
              </p:grpSpPr>
              <p:sp>
                <p:nvSpPr>
                  <p:cNvPr id="64" name="テキスト ボックス 63">
                    <a:extLst>
                      <a:ext uri="{FF2B5EF4-FFF2-40B4-BE49-F238E27FC236}">
                        <a16:creationId xmlns:a16="http://schemas.microsoft.com/office/drawing/2014/main" id="{0A161B61-76A3-924E-56C8-6E462DDFA4FC}"/>
                      </a:ext>
                    </a:extLst>
                  </p:cNvPr>
                  <p:cNvSpPr txBox="1"/>
                  <p:nvPr/>
                </p:nvSpPr>
                <p:spPr>
                  <a:xfrm>
                    <a:off x="3311407" y="3417783"/>
                    <a:ext cx="1250484" cy="461665"/>
                  </a:xfrm>
                  <a:prstGeom prst="rect">
                    <a:avLst/>
                  </a:prstGeom>
                  <a:noFill/>
                </p:spPr>
                <p:txBody>
                  <a:bodyPr wrap="square" rtlCol="0">
                    <a:spAutoFit/>
                  </a:bodyPr>
                  <a:lstStyle/>
                  <a:p>
                    <a:pPr algn="ctr"/>
                    <a:r>
                      <a:rPr kumimoji="1" lang="ja-JP" altLang="en-US" sz="1200" b="1"/>
                      <a:t>実母が</a:t>
                    </a:r>
                    <a:endParaRPr kumimoji="1" lang="en-US" altLang="ja-JP" sz="1200" b="1"/>
                  </a:p>
                  <a:p>
                    <a:pPr algn="ctr"/>
                    <a:r>
                      <a:rPr kumimoji="1" lang="ja-JP" altLang="en-US" sz="1200" b="1"/>
                      <a:t>女将</a:t>
                    </a:r>
                    <a:endParaRPr kumimoji="1" lang="en-US" altLang="ja-JP" sz="1200" b="1"/>
                  </a:p>
                </p:txBody>
              </p:sp>
              <p:sp>
                <p:nvSpPr>
                  <p:cNvPr id="65" name="テキスト ボックス 64">
                    <a:extLst>
                      <a:ext uri="{FF2B5EF4-FFF2-40B4-BE49-F238E27FC236}">
                        <a16:creationId xmlns:a16="http://schemas.microsoft.com/office/drawing/2014/main" id="{BEBB235F-D9BA-0E00-CCA6-F6D2DC05F9B9}"/>
                      </a:ext>
                    </a:extLst>
                  </p:cNvPr>
                  <p:cNvSpPr txBox="1"/>
                  <p:nvPr/>
                </p:nvSpPr>
                <p:spPr>
                  <a:xfrm>
                    <a:off x="3311407" y="3936472"/>
                    <a:ext cx="1250484" cy="415498"/>
                  </a:xfrm>
                  <a:prstGeom prst="rect">
                    <a:avLst/>
                  </a:prstGeom>
                  <a:noFill/>
                </p:spPr>
                <p:txBody>
                  <a:bodyPr wrap="square" rtlCol="0">
                    <a:spAutoFit/>
                  </a:bodyPr>
                  <a:lstStyle/>
                  <a:p>
                    <a:pPr algn="ctr"/>
                    <a:r>
                      <a:rPr kumimoji="1" lang="ja-JP" altLang="en-US" sz="1050" b="1"/>
                      <a:t>配偶者の若女将</a:t>
                    </a:r>
                    <a:endParaRPr kumimoji="1" lang="en-US" altLang="ja-JP" sz="1050" b="1"/>
                  </a:p>
                  <a:p>
                    <a:pPr algn="ctr"/>
                    <a:r>
                      <a:rPr kumimoji="1" lang="ja-JP" altLang="en-US" sz="1050" b="1"/>
                      <a:t>との関係性</a:t>
                    </a:r>
                  </a:p>
                </p:txBody>
              </p:sp>
              <p:sp>
                <p:nvSpPr>
                  <p:cNvPr id="66" name="楕円 65">
                    <a:extLst>
                      <a:ext uri="{FF2B5EF4-FFF2-40B4-BE49-F238E27FC236}">
                        <a16:creationId xmlns:a16="http://schemas.microsoft.com/office/drawing/2014/main" id="{F24CF7C2-34F0-6C32-DEFB-670A7482EBC6}"/>
                      </a:ext>
                    </a:extLst>
                  </p:cNvPr>
                  <p:cNvSpPr/>
                  <p:nvPr/>
                </p:nvSpPr>
                <p:spPr>
                  <a:xfrm>
                    <a:off x="3304207" y="3316178"/>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7" name="直線コネクタ 66">
                    <a:extLst>
                      <a:ext uri="{FF2B5EF4-FFF2-40B4-BE49-F238E27FC236}">
                        <a16:creationId xmlns:a16="http://schemas.microsoft.com/office/drawing/2014/main" id="{D2BCD7F0-7EF9-F5AD-A062-4609E54CB22E}"/>
                      </a:ext>
                    </a:extLst>
                  </p:cNvPr>
                  <p:cNvCxnSpPr>
                    <a:cxnSpLocks/>
                  </p:cNvCxnSpPr>
                  <p:nvPr/>
                </p:nvCxnSpPr>
                <p:spPr>
                  <a:xfrm>
                    <a:off x="1997407"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63" name="テキスト ボックス 62">
                  <a:extLst>
                    <a:ext uri="{FF2B5EF4-FFF2-40B4-BE49-F238E27FC236}">
                      <a16:creationId xmlns:a16="http://schemas.microsoft.com/office/drawing/2014/main" id="{BFD6040B-7FAD-FFD8-79D4-F871EBF77A31}"/>
                    </a:ext>
                  </a:extLst>
                </p:cNvPr>
                <p:cNvSpPr txBox="1"/>
                <p:nvPr/>
              </p:nvSpPr>
              <p:spPr>
                <a:xfrm>
                  <a:off x="2979048" y="4649421"/>
                  <a:ext cx="1920010" cy="276999"/>
                </a:xfrm>
                <a:prstGeom prst="rect">
                  <a:avLst/>
                </a:prstGeom>
                <a:noFill/>
              </p:spPr>
              <p:txBody>
                <a:bodyPr wrap="square" rtlCol="0">
                  <a:spAutoFit/>
                </a:bodyPr>
                <a:lstStyle/>
                <a:p>
                  <a:pPr algn="ctr"/>
                  <a:r>
                    <a:rPr kumimoji="1" lang="ja-JP" altLang="en-US" sz="1200" b="1"/>
                    <a:t>経営全般</a:t>
                  </a:r>
                </a:p>
              </p:txBody>
            </p:sp>
          </p:grpSp>
          <p:grpSp>
            <p:nvGrpSpPr>
              <p:cNvPr id="68" name="グループ化 67">
                <a:extLst>
                  <a:ext uri="{FF2B5EF4-FFF2-40B4-BE49-F238E27FC236}">
                    <a16:creationId xmlns:a16="http://schemas.microsoft.com/office/drawing/2014/main" id="{78AC2DDF-9BA5-ED32-B116-29CC72CBC677}"/>
                  </a:ext>
                </a:extLst>
              </p:cNvPr>
              <p:cNvGrpSpPr/>
              <p:nvPr/>
            </p:nvGrpSpPr>
            <p:grpSpPr>
              <a:xfrm>
                <a:off x="4773600" y="4746051"/>
                <a:ext cx="3558084" cy="1477581"/>
                <a:chOff x="5090102" y="3470161"/>
                <a:chExt cx="3558084" cy="1477581"/>
              </a:xfrm>
            </p:grpSpPr>
            <p:grpSp>
              <p:nvGrpSpPr>
                <p:cNvPr id="69" name="グループ化 68">
                  <a:extLst>
                    <a:ext uri="{FF2B5EF4-FFF2-40B4-BE49-F238E27FC236}">
                      <a16:creationId xmlns:a16="http://schemas.microsoft.com/office/drawing/2014/main" id="{D63E8D78-0344-2A79-92E4-D3A8E16246DC}"/>
                    </a:ext>
                  </a:extLst>
                </p:cNvPr>
                <p:cNvGrpSpPr/>
                <p:nvPr/>
              </p:nvGrpSpPr>
              <p:grpSpPr>
                <a:xfrm>
                  <a:off x="6112502" y="3470161"/>
                  <a:ext cx="2535684" cy="1120995"/>
                  <a:chOff x="1994346" y="3317759"/>
                  <a:chExt cx="2535684" cy="1120995"/>
                </a:xfrm>
              </p:grpSpPr>
              <p:sp>
                <p:nvSpPr>
                  <p:cNvPr id="71" name="テキスト ボックス 70">
                    <a:extLst>
                      <a:ext uri="{FF2B5EF4-FFF2-40B4-BE49-F238E27FC236}">
                        <a16:creationId xmlns:a16="http://schemas.microsoft.com/office/drawing/2014/main" id="{1686AC09-846A-F27B-161E-5048BDF5A62E}"/>
                      </a:ext>
                    </a:extLst>
                  </p:cNvPr>
                  <p:cNvSpPr txBox="1"/>
                  <p:nvPr/>
                </p:nvSpPr>
                <p:spPr>
                  <a:xfrm>
                    <a:off x="3279546" y="3417783"/>
                    <a:ext cx="1250484" cy="461665"/>
                  </a:xfrm>
                  <a:prstGeom prst="rect">
                    <a:avLst/>
                  </a:prstGeom>
                  <a:noFill/>
                </p:spPr>
                <p:txBody>
                  <a:bodyPr wrap="square" rtlCol="0">
                    <a:spAutoFit/>
                  </a:bodyPr>
                  <a:lstStyle/>
                  <a:p>
                    <a:pPr algn="ctr"/>
                    <a:r>
                      <a:rPr kumimoji="1" lang="ja-JP" altLang="en-US" sz="1200" b="1"/>
                      <a:t>兄弟で</a:t>
                    </a:r>
                    <a:endParaRPr kumimoji="1" lang="en-US" altLang="ja-JP" sz="1200" b="1"/>
                  </a:p>
                  <a:p>
                    <a:pPr algn="ctr"/>
                    <a:r>
                      <a:rPr kumimoji="1" lang="ja-JP" altLang="en-US" sz="1200" b="1"/>
                      <a:t>経営</a:t>
                    </a:r>
                    <a:endParaRPr kumimoji="1" lang="en-US" altLang="ja-JP" sz="1200" b="1"/>
                  </a:p>
                </p:txBody>
              </p:sp>
              <p:sp>
                <p:nvSpPr>
                  <p:cNvPr id="72" name="テキスト ボックス 71">
                    <a:extLst>
                      <a:ext uri="{FF2B5EF4-FFF2-40B4-BE49-F238E27FC236}">
                        <a16:creationId xmlns:a16="http://schemas.microsoft.com/office/drawing/2014/main" id="{5AD7C6D4-47E4-D900-38E0-A4AAB70DB4D3}"/>
                      </a:ext>
                    </a:extLst>
                  </p:cNvPr>
                  <p:cNvSpPr txBox="1"/>
                  <p:nvPr/>
                </p:nvSpPr>
                <p:spPr>
                  <a:xfrm>
                    <a:off x="3279546" y="3938053"/>
                    <a:ext cx="1250484" cy="415498"/>
                  </a:xfrm>
                  <a:prstGeom prst="rect">
                    <a:avLst/>
                  </a:prstGeom>
                  <a:noFill/>
                </p:spPr>
                <p:txBody>
                  <a:bodyPr wrap="square" rtlCol="0">
                    <a:spAutoFit/>
                  </a:bodyPr>
                  <a:lstStyle/>
                  <a:p>
                    <a:pPr algn="ctr"/>
                    <a:r>
                      <a:rPr kumimoji="1" lang="ja-JP" altLang="en-US" sz="1050" b="1"/>
                      <a:t>持ち株比率</a:t>
                    </a:r>
                    <a:endParaRPr kumimoji="1" lang="en-US" altLang="ja-JP" sz="1050" b="1"/>
                  </a:p>
                  <a:p>
                    <a:pPr algn="ctr"/>
                    <a:r>
                      <a:rPr kumimoji="1" lang="ja-JP" altLang="en-US" sz="1050" b="1"/>
                      <a:t>役割分担</a:t>
                    </a:r>
                  </a:p>
                </p:txBody>
              </p:sp>
              <p:sp>
                <p:nvSpPr>
                  <p:cNvPr id="73" name="楕円 72">
                    <a:extLst>
                      <a:ext uri="{FF2B5EF4-FFF2-40B4-BE49-F238E27FC236}">
                        <a16:creationId xmlns:a16="http://schemas.microsoft.com/office/drawing/2014/main" id="{14096C7E-BC11-7D43-7F5B-3C0EC6E8EBE0}"/>
                      </a:ext>
                    </a:extLst>
                  </p:cNvPr>
                  <p:cNvSpPr/>
                  <p:nvPr/>
                </p:nvSpPr>
                <p:spPr>
                  <a:xfrm>
                    <a:off x="3272346" y="3317759"/>
                    <a:ext cx="1250484" cy="1120995"/>
                  </a:xfrm>
                  <a:prstGeom prst="ellipse">
                    <a:avLst/>
                  </a:prstGeom>
                  <a:noFill/>
                  <a:ln w="508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 name="直線コネクタ 73">
                    <a:extLst>
                      <a:ext uri="{FF2B5EF4-FFF2-40B4-BE49-F238E27FC236}">
                        <a16:creationId xmlns:a16="http://schemas.microsoft.com/office/drawing/2014/main" id="{D86FE094-E9A9-99FE-3A47-0EFB3DAB69CA}"/>
                      </a:ext>
                    </a:extLst>
                  </p:cNvPr>
                  <p:cNvCxnSpPr>
                    <a:cxnSpLocks/>
                  </p:cNvCxnSpPr>
                  <p:nvPr/>
                </p:nvCxnSpPr>
                <p:spPr>
                  <a:xfrm>
                    <a:off x="1994346" y="3867082"/>
                    <a:ext cx="1089394" cy="0"/>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70" name="テキスト ボックス 69">
                  <a:extLst>
                    <a:ext uri="{FF2B5EF4-FFF2-40B4-BE49-F238E27FC236}">
                      <a16:creationId xmlns:a16="http://schemas.microsoft.com/office/drawing/2014/main" id="{040D0268-4A8A-9090-619C-389ED6EDD2FF}"/>
                    </a:ext>
                  </a:extLst>
                </p:cNvPr>
                <p:cNvSpPr txBox="1"/>
                <p:nvPr/>
              </p:nvSpPr>
              <p:spPr>
                <a:xfrm>
                  <a:off x="5090102" y="4670743"/>
                  <a:ext cx="3102472" cy="276999"/>
                </a:xfrm>
                <a:prstGeom prst="rect">
                  <a:avLst/>
                </a:prstGeom>
                <a:noFill/>
              </p:spPr>
              <p:txBody>
                <a:bodyPr wrap="square" rtlCol="0">
                  <a:spAutoFit/>
                </a:bodyPr>
                <a:lstStyle/>
                <a:p>
                  <a:pPr algn="ctr"/>
                  <a:r>
                    <a:rPr kumimoji="1" lang="ja-JP" altLang="en-US" sz="1200" b="1"/>
                    <a:t>調理場</a:t>
                  </a:r>
                </a:p>
              </p:txBody>
            </p:sp>
          </p:grpSp>
          <p:sp>
            <p:nvSpPr>
              <p:cNvPr id="77" name="テキスト ボックス 76">
                <a:extLst>
                  <a:ext uri="{FF2B5EF4-FFF2-40B4-BE49-F238E27FC236}">
                    <a16:creationId xmlns:a16="http://schemas.microsoft.com/office/drawing/2014/main" id="{EE8BD33F-01A4-A5DB-7B1B-EBB4C79EBC67}"/>
                  </a:ext>
                </a:extLst>
              </p:cNvPr>
              <p:cNvSpPr txBox="1"/>
              <p:nvPr/>
            </p:nvSpPr>
            <p:spPr>
              <a:xfrm>
                <a:off x="5778000" y="6357290"/>
                <a:ext cx="4003525" cy="307777"/>
              </a:xfrm>
              <a:prstGeom prst="rect">
                <a:avLst/>
              </a:prstGeom>
              <a:noFill/>
            </p:spPr>
            <p:txBody>
              <a:bodyPr wrap="square" rtlCol="0">
                <a:spAutoFit/>
              </a:bodyPr>
              <a:lstStyle/>
              <a:p>
                <a:pPr algn="ctr"/>
                <a:r>
                  <a:rPr kumimoji="1" lang="ja-JP" altLang="en-US" sz="1400" b="1"/>
                  <a:t>「強み</a:t>
                </a:r>
                <a:r>
                  <a:rPr kumimoji="1" lang="en-US" altLang="ja-JP" sz="1400" b="1"/>
                  <a:t>｣｢</a:t>
                </a:r>
                <a:r>
                  <a:rPr kumimoji="1" lang="ja-JP" altLang="en-US" sz="1400" b="1"/>
                  <a:t>弱み」を顕著に構成することが多い</a:t>
                </a:r>
              </a:p>
            </p:txBody>
          </p:sp>
        </p:grpSp>
      </p:grpSp>
      <p:sp>
        <p:nvSpPr>
          <p:cNvPr id="78" name="テキスト ボックス 77">
            <a:extLst>
              <a:ext uri="{FF2B5EF4-FFF2-40B4-BE49-F238E27FC236}">
                <a16:creationId xmlns:a16="http://schemas.microsoft.com/office/drawing/2014/main" id="{CAFAAF63-B291-96B2-CE3E-1FC62C442F90}"/>
              </a:ext>
            </a:extLst>
          </p:cNvPr>
          <p:cNvSpPr txBox="1"/>
          <p:nvPr/>
        </p:nvSpPr>
        <p:spPr>
          <a:xfrm>
            <a:off x="554400" y="5772848"/>
            <a:ext cx="4826896" cy="861774"/>
          </a:xfrm>
          <a:prstGeom prst="rect">
            <a:avLst/>
          </a:prstGeom>
          <a:noFill/>
        </p:spPr>
        <p:txBody>
          <a:bodyPr wrap="square" rtlCol="0">
            <a:spAutoFit/>
          </a:bodyPr>
          <a:lstStyle/>
          <a:p>
            <a:r>
              <a:rPr kumimoji="1" lang="ja-JP" altLang="en-US" sz="1000" spc="-100">
                <a:latin typeface="+mn-ea"/>
              </a:rPr>
              <a:t>□   兄弟や世代の対立は意思疎通や生産性に悪影響もあるが、互いの競い合いが 強みを</a:t>
            </a:r>
            <a:endParaRPr kumimoji="1" lang="en-US" altLang="ja-JP" sz="1000" spc="-100">
              <a:latin typeface="+mn-ea"/>
            </a:endParaRPr>
          </a:p>
          <a:p>
            <a:r>
              <a:rPr kumimoji="1" lang="en-US" altLang="ja-JP" sz="1000" spc="-100">
                <a:latin typeface="+mn-ea"/>
              </a:rPr>
              <a:t> </a:t>
            </a:r>
            <a:r>
              <a:rPr kumimoji="1" lang="ja-JP" altLang="en-US" sz="1000" spc="-100">
                <a:latin typeface="+mn-ea"/>
              </a:rPr>
              <a:t>　  構成することもあるので両面の考察が重要</a:t>
            </a:r>
            <a:endParaRPr kumimoji="1" lang="en-US" altLang="ja-JP" sz="1000" spc="-100">
              <a:latin typeface="+mn-ea"/>
            </a:endParaRPr>
          </a:p>
          <a:p>
            <a:r>
              <a:rPr kumimoji="1" lang="ja-JP" altLang="en-US" sz="1000" spc="-100">
                <a:latin typeface="+mn-ea"/>
              </a:rPr>
              <a:t>□   代表者が料理人の場合、採算度外視の料理提供や料理以外には無関心といった 危険も</a:t>
            </a:r>
            <a:endParaRPr kumimoji="1" lang="en-US" altLang="ja-JP" sz="1000" spc="-100">
              <a:latin typeface="+mn-ea"/>
            </a:endParaRPr>
          </a:p>
          <a:p>
            <a:r>
              <a:rPr kumimoji="1" lang="en-US" altLang="ja-JP" sz="1000" spc="-100">
                <a:latin typeface="+mn-ea"/>
              </a:rPr>
              <a:t>      </a:t>
            </a:r>
            <a:r>
              <a:rPr kumimoji="1" lang="ja-JP" altLang="en-US" sz="1000" spc="-100">
                <a:latin typeface="+mn-ea"/>
              </a:rPr>
              <a:t> あるが、オーナー社長の目が行き届き、生産性や透明性の高い部門になることもある</a:t>
            </a:r>
            <a:endParaRPr kumimoji="1" lang="en-US" altLang="ja-JP" sz="1000" spc="-100">
              <a:latin typeface="+mn-ea"/>
            </a:endParaRPr>
          </a:p>
          <a:p>
            <a:r>
              <a:rPr kumimoji="1" lang="ja-JP" altLang="en-US" sz="1000" spc="-100">
                <a:latin typeface="+mn-ea"/>
              </a:rPr>
              <a:t>□   弱みにふれる場合、解決や仲裁には長い時間を要する可能性が高い</a:t>
            </a:r>
            <a:endParaRPr kumimoji="1" lang="en-US" altLang="ja-JP" sz="1000" spc="-100">
              <a:latin typeface="+mn-ea"/>
            </a:endParaRPr>
          </a:p>
        </p:txBody>
      </p:sp>
      <p:cxnSp>
        <p:nvCxnSpPr>
          <p:cNvPr id="80" name="直線コネクタ 79">
            <a:extLst>
              <a:ext uri="{FF2B5EF4-FFF2-40B4-BE49-F238E27FC236}">
                <a16:creationId xmlns:a16="http://schemas.microsoft.com/office/drawing/2014/main" id="{1A9EF342-3EC1-D647-754C-A6E9A39216CC}"/>
              </a:ext>
            </a:extLst>
          </p:cNvPr>
          <p:cNvCxnSpPr/>
          <p:nvPr/>
        </p:nvCxnSpPr>
        <p:spPr>
          <a:xfrm>
            <a:off x="230228" y="435067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79" name="スライド番号プレースホルダー 1">
            <a:extLst>
              <a:ext uri="{FF2B5EF4-FFF2-40B4-BE49-F238E27FC236}">
                <a16:creationId xmlns:a16="http://schemas.microsoft.com/office/drawing/2014/main" id="{27623F96-685A-46F6-8433-6A388E10C0B1}"/>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20</a:t>
            </a:r>
          </a:p>
        </p:txBody>
      </p:sp>
      <p:grpSp>
        <p:nvGrpSpPr>
          <p:cNvPr id="85" name="グループ化 84">
            <a:extLst>
              <a:ext uri="{FF2B5EF4-FFF2-40B4-BE49-F238E27FC236}">
                <a16:creationId xmlns:a16="http://schemas.microsoft.com/office/drawing/2014/main" id="{4F826853-A678-42DA-82C0-83CA34B0A782}"/>
              </a:ext>
            </a:extLst>
          </p:cNvPr>
          <p:cNvGrpSpPr/>
          <p:nvPr/>
        </p:nvGrpSpPr>
        <p:grpSpPr>
          <a:xfrm>
            <a:off x="295200" y="1191600"/>
            <a:ext cx="1162051" cy="885825"/>
            <a:chOff x="2409824" y="3038474"/>
            <a:chExt cx="1162051" cy="885825"/>
          </a:xfrm>
          <a:noFill/>
        </p:grpSpPr>
        <p:sp>
          <p:nvSpPr>
            <p:cNvPr id="86" name="楕円 85">
              <a:extLst>
                <a:ext uri="{FF2B5EF4-FFF2-40B4-BE49-F238E27FC236}">
                  <a16:creationId xmlns:a16="http://schemas.microsoft.com/office/drawing/2014/main" id="{354C22E0-5D45-451F-93A2-863C688548EE}"/>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7099317C-0A81-4E5F-9F44-857652F5E365}"/>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8" name="正方形/長方形 87">
            <a:extLst>
              <a:ext uri="{FF2B5EF4-FFF2-40B4-BE49-F238E27FC236}">
                <a16:creationId xmlns:a16="http://schemas.microsoft.com/office/drawing/2014/main" id="{B8B29B8D-337C-4A74-97F2-6FD35FE3E1AD}"/>
              </a:ext>
            </a:extLst>
          </p:cNvPr>
          <p:cNvSpPr/>
          <p:nvPr/>
        </p:nvSpPr>
        <p:spPr>
          <a:xfrm>
            <a:off x="1360800" y="1339200"/>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人材と役割分担</a:t>
            </a:r>
            <a:endParaRPr kumimoji="1" lang="en-US" altLang="ja-JP" sz="1400" b="1">
              <a:solidFill>
                <a:schemeClr val="tx1"/>
              </a:solidFill>
            </a:endParaRPr>
          </a:p>
          <a:p>
            <a:pPr algn="ctr"/>
            <a:r>
              <a:rPr kumimoji="1" lang="ja-JP" altLang="en-US" sz="1400" b="1">
                <a:solidFill>
                  <a:schemeClr val="tx1"/>
                </a:solidFill>
              </a:rPr>
              <a:t>への着眼</a:t>
            </a:r>
            <a:endParaRPr kumimoji="1" lang="en-US" altLang="ja-JP" sz="1400" b="1">
              <a:solidFill>
                <a:schemeClr val="tx1"/>
              </a:solidFill>
            </a:endParaRPr>
          </a:p>
        </p:txBody>
      </p:sp>
      <p:sp>
        <p:nvSpPr>
          <p:cNvPr id="89" name="テキスト ボックス 88">
            <a:extLst>
              <a:ext uri="{FF2B5EF4-FFF2-40B4-BE49-F238E27FC236}">
                <a16:creationId xmlns:a16="http://schemas.microsoft.com/office/drawing/2014/main" id="{4AF041AE-CCE1-4591-B93D-2F97BD2B4855}"/>
              </a:ext>
            </a:extLst>
          </p:cNvPr>
          <p:cNvSpPr txBox="1"/>
          <p:nvPr/>
        </p:nvSpPr>
        <p:spPr>
          <a:xfrm>
            <a:off x="226414" y="520489"/>
            <a:ext cx="8882747" cy="415498"/>
          </a:xfrm>
          <a:prstGeom prst="rect">
            <a:avLst/>
          </a:prstGeom>
          <a:noFill/>
        </p:spPr>
        <p:txBody>
          <a:bodyPr wrap="square" rtlCol="0">
            <a:spAutoFit/>
          </a:bodyPr>
          <a:lstStyle/>
          <a:p>
            <a:r>
              <a:rPr kumimoji="1" lang="ja-JP" altLang="en-US" sz="1000"/>
              <a:t>訪問時は、客室や温泉、宴会場など外形的に見学が容易な設備などに目が行きがちですが、その他に旅館やホテルを内面から支えている要素への着眼にも留意して下さい。特に事業継続に必要な設備は損益状況に関わらず更新を迫られることがありますので忘れることなく着眼して下さい。</a:t>
            </a:r>
            <a:endParaRPr kumimoji="1" lang="en-US" altLang="ja-JP" sz="1000"/>
          </a:p>
        </p:txBody>
      </p:sp>
      <p:sp>
        <p:nvSpPr>
          <p:cNvPr id="90" name="テキスト ボックス 89">
            <a:extLst>
              <a:ext uri="{FF2B5EF4-FFF2-40B4-BE49-F238E27FC236}">
                <a16:creationId xmlns:a16="http://schemas.microsoft.com/office/drawing/2014/main" id="{165AFD8E-86A9-4B84-A90D-3C2D2E53FEBA}"/>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91" name="テキスト ボックス 90">
            <a:extLst>
              <a:ext uri="{FF2B5EF4-FFF2-40B4-BE49-F238E27FC236}">
                <a16:creationId xmlns:a16="http://schemas.microsoft.com/office/drawing/2014/main" id="{E1AB5270-FDE5-4347-97C0-4802A86A92BF}"/>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437267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正方形/長方形 88">
            <a:extLst>
              <a:ext uri="{FF2B5EF4-FFF2-40B4-BE49-F238E27FC236}">
                <a16:creationId xmlns:a16="http://schemas.microsoft.com/office/drawing/2014/main" id="{E280512E-D688-5C7F-2ABF-CF55564B5FBF}"/>
              </a:ext>
            </a:extLst>
          </p:cNvPr>
          <p:cNvSpPr/>
          <p:nvPr/>
        </p:nvSpPr>
        <p:spPr>
          <a:xfrm>
            <a:off x="2084677" y="2336034"/>
            <a:ext cx="1247738" cy="317966"/>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solidFill>
                <a:schemeClr val="tx1"/>
              </a:solidFill>
            </a:endParaRPr>
          </a:p>
        </p:txBody>
      </p:sp>
      <p:sp>
        <p:nvSpPr>
          <p:cNvPr id="90" name="正方形/長方形 89">
            <a:extLst>
              <a:ext uri="{FF2B5EF4-FFF2-40B4-BE49-F238E27FC236}">
                <a16:creationId xmlns:a16="http://schemas.microsoft.com/office/drawing/2014/main" id="{2BBB19F4-428A-31D6-ED7D-201EBBD6D2CF}"/>
              </a:ext>
            </a:extLst>
          </p:cNvPr>
          <p:cNvSpPr/>
          <p:nvPr/>
        </p:nvSpPr>
        <p:spPr>
          <a:xfrm>
            <a:off x="3572106" y="2335055"/>
            <a:ext cx="1491599" cy="30457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b="1">
              <a:solidFill>
                <a:schemeClr val="tx1"/>
              </a:solidFill>
            </a:endParaRPr>
          </a:p>
        </p:txBody>
      </p:sp>
      <p:sp>
        <p:nvSpPr>
          <p:cNvPr id="46" name="テキスト ボックス 45">
            <a:extLst>
              <a:ext uri="{FF2B5EF4-FFF2-40B4-BE49-F238E27FC236}">
                <a16:creationId xmlns:a16="http://schemas.microsoft.com/office/drawing/2014/main" id="{1EB058B3-971A-272E-600B-05B34D23FA6C}"/>
              </a:ext>
            </a:extLst>
          </p:cNvPr>
          <p:cNvSpPr txBox="1"/>
          <p:nvPr/>
        </p:nvSpPr>
        <p:spPr>
          <a:xfrm>
            <a:off x="1362076" y="1961000"/>
            <a:ext cx="4284880" cy="261610"/>
          </a:xfrm>
          <a:prstGeom prst="rect">
            <a:avLst/>
          </a:prstGeom>
          <a:noFill/>
        </p:spPr>
        <p:txBody>
          <a:bodyPr wrap="square" rtlCol="0">
            <a:spAutoFit/>
          </a:bodyPr>
          <a:lstStyle/>
          <a:p>
            <a:r>
              <a:rPr kumimoji="1" lang="ja-JP" altLang="en-US" sz="1100" b="1"/>
              <a:t>（</a:t>
            </a:r>
            <a:r>
              <a:rPr kumimoji="1" lang="en-US" altLang="ja-JP" sz="1100" b="1"/>
              <a:t>※</a:t>
            </a:r>
            <a:r>
              <a:rPr kumimoji="1" lang="ja-JP" altLang="en-US" sz="1100" b="1"/>
              <a:t>）</a:t>
            </a:r>
            <a:r>
              <a:rPr kumimoji="1" lang="en-US" altLang="ja-JP" sz="1100" b="1"/>
              <a:t>RevPAR</a:t>
            </a:r>
            <a:r>
              <a:rPr kumimoji="1" lang="ja-JP" altLang="en-US" sz="1100" b="1"/>
              <a:t> </a:t>
            </a:r>
            <a:r>
              <a:rPr kumimoji="1" lang="en-US" altLang="ja-JP" sz="1100" b="1"/>
              <a:t>= Revenue Per Available Room</a:t>
            </a:r>
            <a:r>
              <a:rPr kumimoji="1" lang="ja-JP" altLang="en-US" sz="1100" b="1"/>
              <a:t>：</a:t>
            </a:r>
            <a:r>
              <a:rPr kumimoji="1" lang="en-US" altLang="ja-JP" sz="1100" b="1"/>
              <a:t>1</a:t>
            </a:r>
            <a:r>
              <a:rPr kumimoji="1" lang="ja-JP" altLang="en-US" sz="1100" b="1"/>
              <a:t>室当たりの収益額</a:t>
            </a:r>
            <a:endParaRPr kumimoji="1" lang="en-US" altLang="ja-JP"/>
          </a:p>
        </p:txBody>
      </p:sp>
      <p:sp>
        <p:nvSpPr>
          <p:cNvPr id="79" name="テキスト ボックス 78">
            <a:extLst>
              <a:ext uri="{FF2B5EF4-FFF2-40B4-BE49-F238E27FC236}">
                <a16:creationId xmlns:a16="http://schemas.microsoft.com/office/drawing/2014/main" id="{C8673D8B-D7CE-99F6-12F0-361EFF1F8902}"/>
              </a:ext>
            </a:extLst>
          </p:cNvPr>
          <p:cNvSpPr txBox="1"/>
          <p:nvPr/>
        </p:nvSpPr>
        <p:spPr>
          <a:xfrm>
            <a:off x="414071" y="2336501"/>
            <a:ext cx="5232884" cy="646331"/>
          </a:xfrm>
          <a:prstGeom prst="rect">
            <a:avLst/>
          </a:prstGeom>
          <a:noFill/>
        </p:spPr>
        <p:txBody>
          <a:bodyPr wrap="square" rtlCol="0">
            <a:spAutoFit/>
          </a:bodyPr>
          <a:lstStyle/>
          <a:p>
            <a:pPr algn="ctr"/>
            <a:r>
              <a:rPr kumimoji="1" lang="en-US" altLang="ja-JP" b="1"/>
              <a:t>RevPAR  =  </a:t>
            </a:r>
            <a:r>
              <a:rPr kumimoji="1" lang="ja-JP" altLang="en-US" b="1"/>
              <a:t>客室稼働率 </a:t>
            </a:r>
            <a:r>
              <a:rPr kumimoji="1" lang="en-US" altLang="ja-JP" b="1"/>
              <a:t>× </a:t>
            </a:r>
            <a:r>
              <a:rPr kumimoji="1" lang="ja-JP" altLang="en-US" b="1"/>
              <a:t>客室平均単価</a:t>
            </a:r>
            <a:r>
              <a:rPr kumimoji="1" lang="en-US" altLang="ja-JP" b="1"/>
              <a:t> </a:t>
            </a:r>
          </a:p>
          <a:p>
            <a:endParaRPr kumimoji="1" lang="ja-JP" altLang="en-US"/>
          </a:p>
        </p:txBody>
      </p:sp>
      <p:cxnSp>
        <p:nvCxnSpPr>
          <p:cNvPr id="35" name="直線コネクタ 34">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a:extLst>
              <a:ext uri="{FF2B5EF4-FFF2-40B4-BE49-F238E27FC236}">
                <a16:creationId xmlns:a16="http://schemas.microsoft.com/office/drawing/2014/main" id="{6CCB4051-2BED-9B32-F5AA-7E362139C7FC}"/>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宿泊業</a:t>
            </a:r>
            <a:r>
              <a:rPr kumimoji="1" lang="ja-JP" altLang="en-US" b="1" u="sng">
                <a:latin typeface="+mn-ea"/>
              </a:rPr>
              <a:t>の目利き（訪問後編）　その１</a:t>
            </a:r>
            <a:endParaRPr kumimoji="1" lang="ja-JP" altLang="en-US" sz="2000" b="1" u="sng">
              <a:latin typeface="+mn-ea"/>
            </a:endParaRPr>
          </a:p>
        </p:txBody>
      </p:sp>
      <p:sp>
        <p:nvSpPr>
          <p:cNvPr id="2" name="テキスト ボックス 1">
            <a:extLst>
              <a:ext uri="{FF2B5EF4-FFF2-40B4-BE49-F238E27FC236}">
                <a16:creationId xmlns:a16="http://schemas.microsoft.com/office/drawing/2014/main" id="{C8E2937D-F0AA-8DCC-8FA7-B974CC95005D}"/>
              </a:ext>
            </a:extLst>
          </p:cNvPr>
          <p:cNvSpPr txBox="1"/>
          <p:nvPr/>
        </p:nvSpPr>
        <p:spPr>
          <a:xfrm>
            <a:off x="217714" y="500581"/>
            <a:ext cx="9013372" cy="415498"/>
          </a:xfrm>
          <a:prstGeom prst="rect">
            <a:avLst/>
          </a:prstGeom>
          <a:noFill/>
        </p:spPr>
        <p:txBody>
          <a:bodyPr wrap="square" rtlCol="0">
            <a:spAutoFit/>
          </a:bodyPr>
          <a:lstStyle/>
          <a:p>
            <a:r>
              <a:rPr kumimoji="1" lang="ja-JP" altLang="en-US" sz="1000"/>
              <a:t>宿泊業は事前準備よりも、現地調査やヒアリングを経た上で全体を考察しなおす必要があることが多い業種です。特に地元のホテルや旅館などは、冠婚葬祭やイベント以外では利用することが少ないという現実もあります。様々な情報や事実を取り入れて俯瞰的な考察をすることをお勧めします。</a:t>
            </a:r>
            <a:endParaRPr kumimoji="1" lang="en-US" altLang="ja-JP" sz="1000"/>
          </a:p>
        </p:txBody>
      </p:sp>
      <p:sp>
        <p:nvSpPr>
          <p:cNvPr id="8" name="テキスト ボックス 7">
            <a:extLst>
              <a:ext uri="{FF2B5EF4-FFF2-40B4-BE49-F238E27FC236}">
                <a16:creationId xmlns:a16="http://schemas.microsoft.com/office/drawing/2014/main" id="{5C4C9EA8-8AE5-FFD4-E296-D07F3341C3BB}"/>
              </a:ext>
            </a:extLst>
          </p:cNvPr>
          <p:cNvSpPr txBox="1"/>
          <p:nvPr/>
        </p:nvSpPr>
        <p:spPr>
          <a:xfrm>
            <a:off x="3355200" y="1242806"/>
            <a:ext cx="6294337" cy="707886"/>
          </a:xfrm>
          <a:prstGeom prst="rect">
            <a:avLst/>
          </a:prstGeom>
          <a:noFill/>
        </p:spPr>
        <p:txBody>
          <a:bodyPr wrap="square" rtlCol="0">
            <a:spAutoFit/>
          </a:bodyPr>
          <a:lstStyle/>
          <a:p>
            <a:r>
              <a:rPr kumimoji="1" lang="ja-JP" altLang="en-US" sz="1000">
                <a:latin typeface="+mn-ea"/>
              </a:rPr>
              <a:t>□  宿泊販売の動向をみる、最も基礎的な指標</a:t>
            </a:r>
            <a:endParaRPr kumimoji="1" lang="en-US" altLang="ja-JP" sz="1000">
              <a:latin typeface="+mn-ea"/>
            </a:endParaRPr>
          </a:p>
          <a:p>
            <a:r>
              <a:rPr kumimoji="1" lang="ja-JP" altLang="en-US" sz="1000">
                <a:latin typeface="+mn-ea"/>
              </a:rPr>
              <a:t>□  現地調査によるヒアリング内容と</a:t>
            </a:r>
            <a:r>
              <a:rPr kumimoji="1" lang="en-US" altLang="ja-JP" sz="1000">
                <a:latin typeface="+mn-ea"/>
              </a:rPr>
              <a:t>RevPAR</a:t>
            </a:r>
            <a:r>
              <a:rPr kumimoji="1" lang="ja-JP" altLang="en-US" sz="1000">
                <a:latin typeface="+mn-ea"/>
              </a:rPr>
              <a:t>の動きに相関性はあるか？</a:t>
            </a:r>
            <a:endParaRPr kumimoji="1" lang="en-US" altLang="ja-JP" sz="1000">
              <a:latin typeface="+mn-ea"/>
            </a:endParaRPr>
          </a:p>
          <a:p>
            <a:r>
              <a:rPr kumimoji="1" lang="ja-JP" altLang="en-US" sz="1000">
                <a:latin typeface="+mn-ea"/>
              </a:rPr>
              <a:t>　（事業者側のイメージと実際の客室の動きは合っているか？）</a:t>
            </a:r>
            <a:endParaRPr kumimoji="1" lang="en-US" altLang="ja-JP" sz="1000">
              <a:latin typeface="+mn-ea"/>
            </a:endParaRPr>
          </a:p>
          <a:p>
            <a:r>
              <a:rPr kumimoji="1" lang="ja-JP" altLang="en-US" sz="1000">
                <a:latin typeface="+mn-ea"/>
              </a:rPr>
              <a:t>□  きめ細かな販売管理を行っているか？の考察にもなる </a:t>
            </a:r>
            <a:endParaRPr kumimoji="1" lang="en-US" altLang="ja-JP" sz="1000">
              <a:latin typeface="+mn-ea"/>
            </a:endParaRPr>
          </a:p>
        </p:txBody>
      </p:sp>
      <p:cxnSp>
        <p:nvCxnSpPr>
          <p:cNvPr id="80" name="直線コネクタ 79">
            <a:extLst>
              <a:ext uri="{FF2B5EF4-FFF2-40B4-BE49-F238E27FC236}">
                <a16:creationId xmlns:a16="http://schemas.microsoft.com/office/drawing/2014/main" id="{1A9EF342-3EC1-D647-754C-A6E9A39216CC}"/>
              </a:ext>
            </a:extLst>
          </p:cNvPr>
          <p:cNvCxnSpPr/>
          <p:nvPr/>
        </p:nvCxnSpPr>
        <p:spPr>
          <a:xfrm>
            <a:off x="136510" y="433457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5C67BE83-08DA-5121-8119-3E9E82F3D9CB}"/>
              </a:ext>
            </a:extLst>
          </p:cNvPr>
          <p:cNvSpPr txBox="1"/>
          <p:nvPr/>
        </p:nvSpPr>
        <p:spPr>
          <a:xfrm>
            <a:off x="476731" y="2755414"/>
            <a:ext cx="5462316" cy="1477328"/>
          </a:xfrm>
          <a:prstGeom prst="rect">
            <a:avLst/>
          </a:prstGeom>
          <a:noFill/>
        </p:spPr>
        <p:txBody>
          <a:bodyPr wrap="square" rtlCol="0">
            <a:spAutoFit/>
          </a:bodyPr>
          <a:lstStyle/>
          <a:p>
            <a:r>
              <a:rPr kumimoji="1" lang="ja-JP" altLang="en-US" sz="1000" spc="-100">
                <a:latin typeface="+mn-ea"/>
              </a:rPr>
              <a:t>□  訪問時に入手したデータ（販売客室数や販売単価）で算出可能</a:t>
            </a:r>
            <a:endParaRPr kumimoji="1" lang="en-US" altLang="ja-JP" sz="1000" spc="-100">
              <a:latin typeface="+mn-ea"/>
            </a:endParaRPr>
          </a:p>
          <a:p>
            <a:r>
              <a:rPr kumimoji="1" lang="ja-JP" altLang="en-US" sz="1000" spc="-100">
                <a:latin typeface="+mn-ea"/>
              </a:rPr>
              <a:t>□  宿泊業の経営管理ソフトなどを導入していれば</a:t>
            </a:r>
            <a:r>
              <a:rPr kumimoji="1" lang="en-US" altLang="ja-JP" sz="1000" spc="-100">
                <a:latin typeface="+mn-ea"/>
              </a:rPr>
              <a:t>RevPAR</a:t>
            </a:r>
            <a:r>
              <a:rPr kumimoji="1" lang="ja-JP" altLang="en-US" sz="1000" spc="-100">
                <a:latin typeface="+mn-ea"/>
              </a:rPr>
              <a:t>自体を閲覧可能</a:t>
            </a:r>
            <a:endParaRPr kumimoji="1" lang="en-US" altLang="ja-JP" sz="1000" spc="-100">
              <a:latin typeface="+mn-ea"/>
            </a:endParaRPr>
          </a:p>
          <a:p>
            <a:r>
              <a:rPr kumimoji="1" lang="ja-JP" altLang="en-US" sz="1000" spc="-100">
                <a:latin typeface="+mn-ea"/>
              </a:rPr>
              <a:t>□  一般論として、客室稼働率、客単価どちらか一方を上げると他方は落ちることになる</a:t>
            </a:r>
            <a:endParaRPr kumimoji="1" lang="en-US" altLang="ja-JP" sz="1000" spc="-100">
              <a:latin typeface="+mn-ea"/>
            </a:endParaRPr>
          </a:p>
          <a:p>
            <a:r>
              <a:rPr kumimoji="1" lang="ja-JP" altLang="en-US" sz="1000" spc="-100">
                <a:latin typeface="+mn-ea"/>
              </a:rPr>
              <a:t>□  曜日・週次・月次のトレンドだけではなく繁忙期やプラン・キャンペーン別などの</a:t>
            </a:r>
            <a:endParaRPr kumimoji="1" lang="en-US" altLang="ja-JP" sz="1000" spc="-100">
              <a:latin typeface="+mn-ea"/>
            </a:endParaRPr>
          </a:p>
          <a:p>
            <a:r>
              <a:rPr kumimoji="1" lang="ja-JP" altLang="en-US" sz="1000" spc="-100">
                <a:latin typeface="+mn-ea"/>
              </a:rPr>
              <a:t>　  分析にも役立つ</a:t>
            </a:r>
            <a:endParaRPr kumimoji="1" lang="en-US" altLang="ja-JP" sz="1000" spc="-100">
              <a:latin typeface="+mn-ea"/>
            </a:endParaRPr>
          </a:p>
          <a:p>
            <a:r>
              <a:rPr kumimoji="1" lang="ja-JP" altLang="en-US" sz="1000" spc="-100">
                <a:latin typeface="+mn-ea"/>
              </a:rPr>
              <a:t>□  繁忙期の数値の悪化は、直前の空室を売り切る力がないことがある</a:t>
            </a:r>
            <a:endParaRPr kumimoji="1" lang="en-US" altLang="ja-JP" sz="1000" spc="-100">
              <a:latin typeface="+mn-ea"/>
            </a:endParaRPr>
          </a:p>
          <a:p>
            <a:r>
              <a:rPr kumimoji="1" lang="ja-JP" altLang="en-US" sz="1000" spc="-100">
                <a:latin typeface="+mn-ea"/>
              </a:rPr>
              <a:t>　（１人利用、素泊まり、レイトチェックイン価格の設定などによる客室稼働率の維持）</a:t>
            </a:r>
            <a:endParaRPr kumimoji="1" lang="en-US" altLang="ja-JP" sz="1000" spc="-100">
              <a:latin typeface="+mn-ea"/>
            </a:endParaRPr>
          </a:p>
          <a:p>
            <a:r>
              <a:rPr kumimoji="1" lang="ja-JP" altLang="en-US" sz="1000" spc="-100">
                <a:latin typeface="+mn-ea"/>
              </a:rPr>
              <a:t>□  閑散期の数値の上昇は、チャンスロスが内在していることがある</a:t>
            </a:r>
            <a:endParaRPr kumimoji="1" lang="en-US" altLang="ja-JP" sz="1000" spc="-100">
              <a:latin typeface="+mn-ea"/>
            </a:endParaRPr>
          </a:p>
          <a:p>
            <a:r>
              <a:rPr kumimoji="1" lang="ja-JP" altLang="en-US" sz="1000" spc="-100">
                <a:latin typeface="+mn-ea"/>
              </a:rPr>
              <a:t>　（隠れたニーズ、周辺のマイナーイベントによる販売の更なる拡大の可能性）</a:t>
            </a:r>
            <a:endParaRPr kumimoji="1" lang="en-US" altLang="ja-JP" sz="1000" spc="-100">
              <a:latin typeface="+mn-ea"/>
            </a:endParaRPr>
          </a:p>
        </p:txBody>
      </p:sp>
      <p:cxnSp>
        <p:nvCxnSpPr>
          <p:cNvPr id="85" name="直線コネクタ 84">
            <a:extLst>
              <a:ext uri="{FF2B5EF4-FFF2-40B4-BE49-F238E27FC236}">
                <a16:creationId xmlns:a16="http://schemas.microsoft.com/office/drawing/2014/main" id="{936000E6-6385-245A-B15E-F6A5451D3022}"/>
              </a:ext>
            </a:extLst>
          </p:cNvPr>
          <p:cNvCxnSpPr>
            <a:cxnSpLocks/>
          </p:cNvCxnSpPr>
          <p:nvPr/>
        </p:nvCxnSpPr>
        <p:spPr>
          <a:xfrm>
            <a:off x="414070" y="2692730"/>
            <a:ext cx="5304803" cy="27801"/>
          </a:xfrm>
          <a:prstGeom prst="line">
            <a:avLst/>
          </a:prstGeom>
          <a:ln w="3492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87" name="正方形/長方形 86">
            <a:extLst>
              <a:ext uri="{FF2B5EF4-FFF2-40B4-BE49-F238E27FC236}">
                <a16:creationId xmlns:a16="http://schemas.microsoft.com/office/drawing/2014/main" id="{612D59D1-6CCB-326E-026C-3102DB3B0495}"/>
              </a:ext>
            </a:extLst>
          </p:cNvPr>
          <p:cNvSpPr/>
          <p:nvPr/>
        </p:nvSpPr>
        <p:spPr>
          <a:xfrm>
            <a:off x="5920039" y="2440930"/>
            <a:ext cx="1847773" cy="265585"/>
          </a:xfrm>
          <a:prstGeom prst="rect">
            <a:avLst/>
          </a:prstGeom>
          <a:solidFill>
            <a:srgbClr val="92D05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客室稼働率</a:t>
            </a:r>
          </a:p>
        </p:txBody>
      </p:sp>
      <p:sp>
        <p:nvSpPr>
          <p:cNvPr id="88" name="正方形/長方形 87">
            <a:extLst>
              <a:ext uri="{FF2B5EF4-FFF2-40B4-BE49-F238E27FC236}">
                <a16:creationId xmlns:a16="http://schemas.microsoft.com/office/drawing/2014/main" id="{C59B1F52-D2AB-CF5D-7E90-60A1D1945FDA}"/>
              </a:ext>
            </a:extLst>
          </p:cNvPr>
          <p:cNvSpPr/>
          <p:nvPr/>
        </p:nvSpPr>
        <p:spPr>
          <a:xfrm>
            <a:off x="7912192" y="2440930"/>
            <a:ext cx="1847773" cy="265585"/>
          </a:xfrm>
          <a:prstGeom prst="rect">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客室平均単価</a:t>
            </a:r>
          </a:p>
        </p:txBody>
      </p:sp>
      <p:sp>
        <p:nvSpPr>
          <p:cNvPr id="91" name="矢印: 下 90">
            <a:extLst>
              <a:ext uri="{FF2B5EF4-FFF2-40B4-BE49-F238E27FC236}">
                <a16:creationId xmlns:a16="http://schemas.microsoft.com/office/drawing/2014/main" id="{3BD8A2E0-4B98-88A8-4E5F-E7F63BD6E72C}"/>
              </a:ext>
            </a:extLst>
          </p:cNvPr>
          <p:cNvSpPr/>
          <p:nvPr/>
        </p:nvSpPr>
        <p:spPr>
          <a:xfrm>
            <a:off x="6601438" y="2873579"/>
            <a:ext cx="582612" cy="403762"/>
          </a:xfrm>
          <a:prstGeom prst="downArrow">
            <a:avLst/>
          </a:prstGeom>
          <a:noFill/>
          <a:ln w="38100">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矢印: 下 91">
            <a:extLst>
              <a:ext uri="{FF2B5EF4-FFF2-40B4-BE49-F238E27FC236}">
                <a16:creationId xmlns:a16="http://schemas.microsoft.com/office/drawing/2014/main" id="{F5542B66-0A7A-5C95-F013-8D6AD3A29789}"/>
              </a:ext>
            </a:extLst>
          </p:cNvPr>
          <p:cNvSpPr/>
          <p:nvPr/>
        </p:nvSpPr>
        <p:spPr>
          <a:xfrm>
            <a:off x="8544772" y="2872800"/>
            <a:ext cx="582612" cy="403762"/>
          </a:xfrm>
          <a:prstGeom prst="downArrow">
            <a:avLst/>
          </a:prstGeom>
          <a:noFill/>
          <a:ln w="38100">
            <a:solidFill>
              <a:srgbClr val="FF000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9" name="グループ化 98">
            <a:extLst>
              <a:ext uri="{FF2B5EF4-FFF2-40B4-BE49-F238E27FC236}">
                <a16:creationId xmlns:a16="http://schemas.microsoft.com/office/drawing/2014/main" id="{1F5CA70A-EF82-7B11-825D-F57ED25AF7E4}"/>
              </a:ext>
            </a:extLst>
          </p:cNvPr>
          <p:cNvGrpSpPr/>
          <p:nvPr/>
        </p:nvGrpSpPr>
        <p:grpSpPr>
          <a:xfrm>
            <a:off x="5826488" y="3381439"/>
            <a:ext cx="2139843" cy="695557"/>
            <a:chOff x="5880000" y="3314651"/>
            <a:chExt cx="2139843" cy="695557"/>
          </a:xfrm>
        </p:grpSpPr>
        <p:cxnSp>
          <p:nvCxnSpPr>
            <p:cNvPr id="94" name="直線コネクタ 93">
              <a:extLst>
                <a:ext uri="{FF2B5EF4-FFF2-40B4-BE49-F238E27FC236}">
                  <a16:creationId xmlns:a16="http://schemas.microsoft.com/office/drawing/2014/main" id="{88B5F99A-90A9-15D8-F3E5-1ACAC0307333}"/>
                </a:ext>
              </a:extLst>
            </p:cNvPr>
            <p:cNvCxnSpPr>
              <a:cxnSpLocks/>
            </p:cNvCxnSpPr>
            <p:nvPr/>
          </p:nvCxnSpPr>
          <p:spPr>
            <a:xfrm>
              <a:off x="6099518" y="3657596"/>
              <a:ext cx="1700807"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6" name="テキスト ボックス 95">
              <a:extLst>
                <a:ext uri="{FF2B5EF4-FFF2-40B4-BE49-F238E27FC236}">
                  <a16:creationId xmlns:a16="http://schemas.microsoft.com/office/drawing/2014/main" id="{2780C0AA-E509-9BAE-9094-3B72A3CD7958}"/>
                </a:ext>
              </a:extLst>
            </p:cNvPr>
            <p:cNvSpPr txBox="1"/>
            <p:nvPr/>
          </p:nvSpPr>
          <p:spPr>
            <a:xfrm>
              <a:off x="5880000" y="3733209"/>
              <a:ext cx="2139843" cy="276999"/>
            </a:xfrm>
            <a:prstGeom prst="rect">
              <a:avLst/>
            </a:prstGeom>
            <a:noFill/>
          </p:spPr>
          <p:txBody>
            <a:bodyPr wrap="square" rtlCol="0">
              <a:spAutoFit/>
            </a:bodyPr>
            <a:lstStyle/>
            <a:p>
              <a:pPr algn="ctr"/>
              <a:r>
                <a:rPr kumimoji="1" lang="ja-JP" altLang="en-US" sz="1200" b="1"/>
                <a:t>販売可能な総客室数</a:t>
              </a:r>
            </a:p>
          </p:txBody>
        </p:sp>
        <p:sp>
          <p:nvSpPr>
            <p:cNvPr id="97" name="テキスト ボックス 96">
              <a:extLst>
                <a:ext uri="{FF2B5EF4-FFF2-40B4-BE49-F238E27FC236}">
                  <a16:creationId xmlns:a16="http://schemas.microsoft.com/office/drawing/2014/main" id="{E80B59D5-431D-F395-DB88-42E02697EC40}"/>
                </a:ext>
              </a:extLst>
            </p:cNvPr>
            <p:cNvSpPr txBox="1"/>
            <p:nvPr/>
          </p:nvSpPr>
          <p:spPr>
            <a:xfrm>
              <a:off x="5880000" y="3314651"/>
              <a:ext cx="2139843" cy="276999"/>
            </a:xfrm>
            <a:prstGeom prst="rect">
              <a:avLst/>
            </a:prstGeom>
            <a:noFill/>
          </p:spPr>
          <p:txBody>
            <a:bodyPr wrap="square" rtlCol="0">
              <a:spAutoFit/>
            </a:bodyPr>
            <a:lstStyle/>
            <a:p>
              <a:pPr algn="ctr"/>
              <a:r>
                <a:rPr kumimoji="1" lang="ja-JP" altLang="en-US" sz="1200" b="1"/>
                <a:t>宿泊した客室数</a:t>
              </a:r>
            </a:p>
          </p:txBody>
        </p:sp>
      </p:grpSp>
      <p:grpSp>
        <p:nvGrpSpPr>
          <p:cNvPr id="100" name="グループ化 99">
            <a:extLst>
              <a:ext uri="{FF2B5EF4-FFF2-40B4-BE49-F238E27FC236}">
                <a16:creationId xmlns:a16="http://schemas.microsoft.com/office/drawing/2014/main" id="{DEFFF8A4-C4F7-8173-D743-F8817D4F67C9}"/>
              </a:ext>
            </a:extLst>
          </p:cNvPr>
          <p:cNvGrpSpPr/>
          <p:nvPr/>
        </p:nvGrpSpPr>
        <p:grpSpPr>
          <a:xfrm>
            <a:off x="7766157" y="3380400"/>
            <a:ext cx="2139843" cy="695557"/>
            <a:chOff x="5880000" y="3314651"/>
            <a:chExt cx="2139843" cy="695557"/>
          </a:xfrm>
        </p:grpSpPr>
        <p:cxnSp>
          <p:nvCxnSpPr>
            <p:cNvPr id="101" name="直線コネクタ 100">
              <a:extLst>
                <a:ext uri="{FF2B5EF4-FFF2-40B4-BE49-F238E27FC236}">
                  <a16:creationId xmlns:a16="http://schemas.microsoft.com/office/drawing/2014/main" id="{A3DFAAD2-70A5-258B-286D-8C4D098C15DF}"/>
                </a:ext>
              </a:extLst>
            </p:cNvPr>
            <p:cNvCxnSpPr>
              <a:cxnSpLocks/>
            </p:cNvCxnSpPr>
            <p:nvPr/>
          </p:nvCxnSpPr>
          <p:spPr>
            <a:xfrm>
              <a:off x="6099518" y="3657596"/>
              <a:ext cx="1700807" cy="0"/>
            </a:xfrm>
            <a:prstGeom prst="line">
              <a:avLst/>
            </a:prstGeom>
            <a:ln w="317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2" name="テキスト ボックス 101">
              <a:extLst>
                <a:ext uri="{FF2B5EF4-FFF2-40B4-BE49-F238E27FC236}">
                  <a16:creationId xmlns:a16="http://schemas.microsoft.com/office/drawing/2014/main" id="{E8B4C8FB-9D1A-4005-5ABE-80F21BC2407D}"/>
                </a:ext>
              </a:extLst>
            </p:cNvPr>
            <p:cNvSpPr txBox="1"/>
            <p:nvPr/>
          </p:nvSpPr>
          <p:spPr>
            <a:xfrm>
              <a:off x="5880000" y="3733209"/>
              <a:ext cx="2139843" cy="276999"/>
            </a:xfrm>
            <a:prstGeom prst="rect">
              <a:avLst/>
            </a:prstGeom>
            <a:noFill/>
          </p:spPr>
          <p:txBody>
            <a:bodyPr wrap="square" rtlCol="0">
              <a:spAutoFit/>
            </a:bodyPr>
            <a:lstStyle/>
            <a:p>
              <a:pPr algn="ctr"/>
              <a:r>
                <a:rPr kumimoji="1" lang="ja-JP" altLang="en-US" sz="1200" b="1"/>
                <a:t>販売した客室数</a:t>
              </a:r>
            </a:p>
          </p:txBody>
        </p:sp>
        <p:sp>
          <p:nvSpPr>
            <p:cNvPr id="103" name="テキスト ボックス 102">
              <a:extLst>
                <a:ext uri="{FF2B5EF4-FFF2-40B4-BE49-F238E27FC236}">
                  <a16:creationId xmlns:a16="http://schemas.microsoft.com/office/drawing/2014/main" id="{A3B7E788-680B-AB13-CAA4-DF5819A3E0F0}"/>
                </a:ext>
              </a:extLst>
            </p:cNvPr>
            <p:cNvSpPr txBox="1"/>
            <p:nvPr/>
          </p:nvSpPr>
          <p:spPr>
            <a:xfrm>
              <a:off x="5880000" y="3314651"/>
              <a:ext cx="2139843" cy="276999"/>
            </a:xfrm>
            <a:prstGeom prst="rect">
              <a:avLst/>
            </a:prstGeom>
            <a:noFill/>
          </p:spPr>
          <p:txBody>
            <a:bodyPr wrap="square" rtlCol="0">
              <a:spAutoFit/>
            </a:bodyPr>
            <a:lstStyle/>
            <a:p>
              <a:pPr algn="ctr"/>
              <a:r>
                <a:rPr kumimoji="1" lang="ja-JP" altLang="en-US" sz="1200" b="1"/>
                <a:t>客室売上高</a:t>
              </a:r>
            </a:p>
          </p:txBody>
        </p:sp>
      </p:grpSp>
      <p:sp>
        <p:nvSpPr>
          <p:cNvPr id="113" name="テキスト ボックス 112">
            <a:extLst>
              <a:ext uri="{FF2B5EF4-FFF2-40B4-BE49-F238E27FC236}">
                <a16:creationId xmlns:a16="http://schemas.microsoft.com/office/drawing/2014/main" id="{06011DB6-8828-DAAF-56C4-64B9CBA52676}"/>
              </a:ext>
            </a:extLst>
          </p:cNvPr>
          <p:cNvSpPr txBox="1"/>
          <p:nvPr/>
        </p:nvSpPr>
        <p:spPr>
          <a:xfrm>
            <a:off x="3355200" y="4544023"/>
            <a:ext cx="6294337" cy="707886"/>
          </a:xfrm>
          <a:prstGeom prst="rect">
            <a:avLst/>
          </a:prstGeom>
          <a:noFill/>
        </p:spPr>
        <p:txBody>
          <a:bodyPr wrap="square" rtlCol="0">
            <a:spAutoFit/>
          </a:bodyPr>
          <a:lstStyle/>
          <a:p>
            <a:r>
              <a:rPr kumimoji="1" lang="ja-JP" altLang="en-US" sz="1000">
                <a:latin typeface="+mn-ea"/>
              </a:rPr>
              <a:t>□  業態や立地、規模により事業性が大きく変動する業種</a:t>
            </a:r>
            <a:endParaRPr kumimoji="1" lang="en-US" altLang="ja-JP" sz="1000">
              <a:latin typeface="+mn-ea"/>
            </a:endParaRPr>
          </a:p>
          <a:p>
            <a:r>
              <a:rPr kumimoji="1" lang="ja-JP" altLang="en-US" sz="1000">
                <a:latin typeface="+mn-ea"/>
              </a:rPr>
              <a:t>□  融資件数は少ないが債権額が多い傾向もあり、慎重な考察が必要な業種</a:t>
            </a:r>
            <a:endParaRPr kumimoji="1" lang="en-US" altLang="ja-JP" sz="1000">
              <a:latin typeface="+mn-ea"/>
            </a:endParaRPr>
          </a:p>
          <a:p>
            <a:r>
              <a:rPr kumimoji="1" lang="ja-JP" altLang="en-US" sz="1000">
                <a:latin typeface="+mn-ea"/>
              </a:rPr>
              <a:t>□  温泉街にある中小旅館群に融資が多い金融機関もある</a:t>
            </a:r>
            <a:endParaRPr kumimoji="1" lang="en-US" altLang="ja-JP" sz="1000">
              <a:latin typeface="+mn-ea"/>
            </a:endParaRPr>
          </a:p>
          <a:p>
            <a:r>
              <a:rPr kumimoji="1" lang="ja-JP" altLang="en-US" sz="1000">
                <a:latin typeface="+mn-ea"/>
              </a:rPr>
              <a:t>□  事業性見極めの俯瞰的視座として再整理する</a:t>
            </a:r>
            <a:endParaRPr kumimoji="1" lang="en-US" altLang="ja-JP" sz="1000">
              <a:latin typeface="+mn-ea"/>
            </a:endParaRPr>
          </a:p>
        </p:txBody>
      </p:sp>
      <p:sp>
        <p:nvSpPr>
          <p:cNvPr id="114" name="テキスト ボックス 113">
            <a:extLst>
              <a:ext uri="{FF2B5EF4-FFF2-40B4-BE49-F238E27FC236}">
                <a16:creationId xmlns:a16="http://schemas.microsoft.com/office/drawing/2014/main" id="{FA913D89-ED5B-C8DB-E996-BC748C35750F}"/>
              </a:ext>
            </a:extLst>
          </p:cNvPr>
          <p:cNvSpPr txBox="1"/>
          <p:nvPr/>
        </p:nvSpPr>
        <p:spPr>
          <a:xfrm>
            <a:off x="2095752" y="5446523"/>
            <a:ext cx="1466491" cy="646331"/>
          </a:xfrm>
          <a:prstGeom prst="rect">
            <a:avLst/>
          </a:prstGeom>
          <a:noFill/>
        </p:spPr>
        <p:txBody>
          <a:bodyPr wrap="square" rtlCol="0">
            <a:spAutoFit/>
          </a:bodyPr>
          <a:lstStyle/>
          <a:p>
            <a:pPr algn="ctr"/>
            <a:r>
              <a:rPr kumimoji="1" lang="ja-JP" altLang="en-US" b="1"/>
              <a:t>現在までの</a:t>
            </a:r>
            <a:endParaRPr kumimoji="1" lang="en-US" altLang="ja-JP" b="1"/>
          </a:p>
          <a:p>
            <a:pPr algn="ctr"/>
            <a:r>
              <a:rPr kumimoji="1" lang="ja-JP" altLang="en-US" b="1"/>
              <a:t>定量要素</a:t>
            </a:r>
          </a:p>
        </p:txBody>
      </p:sp>
      <p:sp>
        <p:nvSpPr>
          <p:cNvPr id="115" name="テキスト ボックス 114">
            <a:extLst>
              <a:ext uri="{FF2B5EF4-FFF2-40B4-BE49-F238E27FC236}">
                <a16:creationId xmlns:a16="http://schemas.microsoft.com/office/drawing/2014/main" id="{C95A85D1-BF00-A7B1-D5F5-83C441FC547E}"/>
              </a:ext>
            </a:extLst>
          </p:cNvPr>
          <p:cNvSpPr txBox="1"/>
          <p:nvPr/>
        </p:nvSpPr>
        <p:spPr>
          <a:xfrm>
            <a:off x="3920969" y="5445672"/>
            <a:ext cx="1466491" cy="646331"/>
          </a:xfrm>
          <a:prstGeom prst="rect">
            <a:avLst/>
          </a:prstGeom>
          <a:noFill/>
        </p:spPr>
        <p:txBody>
          <a:bodyPr wrap="square" rtlCol="0">
            <a:spAutoFit/>
          </a:bodyPr>
          <a:lstStyle/>
          <a:p>
            <a:pPr algn="ctr"/>
            <a:r>
              <a:rPr kumimoji="1" lang="ja-JP" altLang="en-US" b="1"/>
              <a:t>人材確保</a:t>
            </a:r>
            <a:endParaRPr kumimoji="1" lang="en-US" altLang="ja-JP" b="1"/>
          </a:p>
          <a:p>
            <a:pPr algn="ctr"/>
            <a:r>
              <a:rPr kumimoji="1" lang="ja-JP" altLang="en-US" b="1"/>
              <a:t>状況</a:t>
            </a:r>
          </a:p>
        </p:txBody>
      </p:sp>
      <p:sp>
        <p:nvSpPr>
          <p:cNvPr id="116" name="テキスト ボックス 115">
            <a:extLst>
              <a:ext uri="{FF2B5EF4-FFF2-40B4-BE49-F238E27FC236}">
                <a16:creationId xmlns:a16="http://schemas.microsoft.com/office/drawing/2014/main" id="{F4E07686-212C-AFC7-CF1D-E6317EF70F0C}"/>
              </a:ext>
            </a:extLst>
          </p:cNvPr>
          <p:cNvSpPr txBox="1"/>
          <p:nvPr/>
        </p:nvSpPr>
        <p:spPr>
          <a:xfrm>
            <a:off x="5947707" y="5431160"/>
            <a:ext cx="1466491" cy="646331"/>
          </a:xfrm>
          <a:prstGeom prst="rect">
            <a:avLst/>
          </a:prstGeom>
          <a:noFill/>
        </p:spPr>
        <p:txBody>
          <a:bodyPr wrap="square" rtlCol="0">
            <a:spAutoFit/>
          </a:bodyPr>
          <a:lstStyle/>
          <a:p>
            <a:pPr algn="ctr"/>
            <a:r>
              <a:rPr kumimoji="1" lang="ja-JP" altLang="en-US" b="1"/>
              <a:t>主要設備</a:t>
            </a:r>
            <a:endParaRPr kumimoji="1" lang="en-US" altLang="ja-JP" b="1"/>
          </a:p>
          <a:p>
            <a:pPr algn="ctr"/>
            <a:r>
              <a:rPr kumimoji="1" lang="ja-JP" altLang="en-US" b="1"/>
              <a:t>状況</a:t>
            </a:r>
            <a:endParaRPr kumimoji="1" lang="en-US" altLang="ja-JP" b="1"/>
          </a:p>
        </p:txBody>
      </p:sp>
      <p:sp>
        <p:nvSpPr>
          <p:cNvPr id="117" name="テキスト ボックス 116">
            <a:extLst>
              <a:ext uri="{FF2B5EF4-FFF2-40B4-BE49-F238E27FC236}">
                <a16:creationId xmlns:a16="http://schemas.microsoft.com/office/drawing/2014/main" id="{4EF15ECD-E2D0-0926-E4F5-45BCD57052BF}"/>
              </a:ext>
            </a:extLst>
          </p:cNvPr>
          <p:cNvSpPr txBox="1"/>
          <p:nvPr/>
        </p:nvSpPr>
        <p:spPr>
          <a:xfrm>
            <a:off x="7927975" y="5445671"/>
            <a:ext cx="1466491" cy="646331"/>
          </a:xfrm>
          <a:prstGeom prst="rect">
            <a:avLst/>
          </a:prstGeom>
          <a:noFill/>
        </p:spPr>
        <p:txBody>
          <a:bodyPr wrap="square" rtlCol="0">
            <a:spAutoFit/>
          </a:bodyPr>
          <a:lstStyle/>
          <a:p>
            <a:pPr algn="ctr"/>
            <a:r>
              <a:rPr kumimoji="1" lang="ja-JP" altLang="en-US" b="1"/>
              <a:t>後継体制</a:t>
            </a:r>
            <a:endParaRPr kumimoji="1" lang="en-US" altLang="ja-JP" b="1"/>
          </a:p>
          <a:p>
            <a:pPr algn="ctr"/>
            <a:r>
              <a:rPr kumimoji="1" lang="ja-JP" altLang="en-US" b="1"/>
              <a:t>状況</a:t>
            </a:r>
            <a:endParaRPr kumimoji="1" lang="en-US" altLang="ja-JP" b="1"/>
          </a:p>
        </p:txBody>
      </p:sp>
      <p:sp>
        <p:nvSpPr>
          <p:cNvPr id="118" name="テキスト ボックス 117">
            <a:extLst>
              <a:ext uri="{FF2B5EF4-FFF2-40B4-BE49-F238E27FC236}">
                <a16:creationId xmlns:a16="http://schemas.microsoft.com/office/drawing/2014/main" id="{1F012E85-2A68-DC9C-3C5A-F0882ED4DB3C}"/>
              </a:ext>
            </a:extLst>
          </p:cNvPr>
          <p:cNvSpPr txBox="1"/>
          <p:nvPr/>
        </p:nvSpPr>
        <p:spPr>
          <a:xfrm>
            <a:off x="239279" y="5763801"/>
            <a:ext cx="1466491" cy="646331"/>
          </a:xfrm>
          <a:prstGeom prst="rect">
            <a:avLst/>
          </a:prstGeom>
          <a:noFill/>
        </p:spPr>
        <p:txBody>
          <a:bodyPr wrap="square" rtlCol="0">
            <a:spAutoFit/>
          </a:bodyPr>
          <a:lstStyle/>
          <a:p>
            <a:pPr algn="ctr"/>
            <a:r>
              <a:rPr kumimoji="1" lang="ja-JP" altLang="en-US" b="1"/>
              <a:t>現実的な</a:t>
            </a:r>
            <a:endParaRPr kumimoji="1" lang="en-US" altLang="ja-JP" b="1"/>
          </a:p>
          <a:p>
            <a:pPr algn="ctr"/>
            <a:r>
              <a:rPr kumimoji="1" lang="ja-JP" altLang="en-US" b="1"/>
              <a:t>事業性</a:t>
            </a:r>
            <a:endParaRPr kumimoji="1" lang="en-US" altLang="ja-JP" b="1"/>
          </a:p>
        </p:txBody>
      </p:sp>
      <p:sp>
        <p:nvSpPr>
          <p:cNvPr id="119" name="正方形/長方形 118">
            <a:extLst>
              <a:ext uri="{FF2B5EF4-FFF2-40B4-BE49-F238E27FC236}">
                <a16:creationId xmlns:a16="http://schemas.microsoft.com/office/drawing/2014/main" id="{38685906-7336-0475-C127-BF5D6EE16C9E}"/>
              </a:ext>
            </a:extLst>
          </p:cNvPr>
          <p:cNvSpPr/>
          <p:nvPr/>
        </p:nvSpPr>
        <p:spPr>
          <a:xfrm>
            <a:off x="299584" y="5730903"/>
            <a:ext cx="1297563" cy="716850"/>
          </a:xfrm>
          <a:prstGeom prst="rect">
            <a:avLst/>
          </a:prstGeom>
          <a:noFill/>
          <a:ln w="3492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テキスト ボックス 119">
            <a:extLst>
              <a:ext uri="{FF2B5EF4-FFF2-40B4-BE49-F238E27FC236}">
                <a16:creationId xmlns:a16="http://schemas.microsoft.com/office/drawing/2014/main" id="{93BA99B4-373B-A113-A1A5-122D731F0D18}"/>
              </a:ext>
            </a:extLst>
          </p:cNvPr>
          <p:cNvSpPr txBox="1"/>
          <p:nvPr/>
        </p:nvSpPr>
        <p:spPr>
          <a:xfrm>
            <a:off x="1766075" y="5903058"/>
            <a:ext cx="322048" cy="369332"/>
          </a:xfrm>
          <a:prstGeom prst="rect">
            <a:avLst/>
          </a:prstGeom>
          <a:noFill/>
        </p:spPr>
        <p:txBody>
          <a:bodyPr wrap="square" rtlCol="0">
            <a:spAutoFit/>
          </a:bodyPr>
          <a:lstStyle/>
          <a:p>
            <a:pPr algn="ctr"/>
            <a:r>
              <a:rPr kumimoji="1" lang="ja-JP" altLang="en-US" b="1"/>
              <a:t>＝</a:t>
            </a:r>
          </a:p>
        </p:txBody>
      </p:sp>
      <p:sp>
        <p:nvSpPr>
          <p:cNvPr id="121" name="テキスト ボックス 120">
            <a:extLst>
              <a:ext uri="{FF2B5EF4-FFF2-40B4-BE49-F238E27FC236}">
                <a16:creationId xmlns:a16="http://schemas.microsoft.com/office/drawing/2014/main" id="{8850589E-D770-4F27-474D-FAAB85F90AE3}"/>
              </a:ext>
            </a:extLst>
          </p:cNvPr>
          <p:cNvSpPr txBox="1"/>
          <p:nvPr/>
        </p:nvSpPr>
        <p:spPr>
          <a:xfrm>
            <a:off x="3599359" y="5944693"/>
            <a:ext cx="322048" cy="369332"/>
          </a:xfrm>
          <a:prstGeom prst="rect">
            <a:avLst/>
          </a:prstGeom>
          <a:noFill/>
        </p:spPr>
        <p:txBody>
          <a:bodyPr wrap="square" rtlCol="0">
            <a:spAutoFit/>
          </a:bodyPr>
          <a:lstStyle/>
          <a:p>
            <a:pPr algn="ctr"/>
            <a:r>
              <a:rPr kumimoji="1" lang="ja-JP" altLang="en-US" b="1"/>
              <a:t>＋</a:t>
            </a:r>
          </a:p>
        </p:txBody>
      </p:sp>
      <p:sp>
        <p:nvSpPr>
          <p:cNvPr id="122" name="テキスト ボックス 121">
            <a:extLst>
              <a:ext uri="{FF2B5EF4-FFF2-40B4-BE49-F238E27FC236}">
                <a16:creationId xmlns:a16="http://schemas.microsoft.com/office/drawing/2014/main" id="{1C589E8C-CF13-CBC4-32BA-64FE30650C09}"/>
              </a:ext>
            </a:extLst>
          </p:cNvPr>
          <p:cNvSpPr txBox="1"/>
          <p:nvPr/>
        </p:nvSpPr>
        <p:spPr>
          <a:xfrm>
            <a:off x="5500576" y="5944693"/>
            <a:ext cx="322048" cy="369332"/>
          </a:xfrm>
          <a:prstGeom prst="rect">
            <a:avLst/>
          </a:prstGeom>
          <a:noFill/>
        </p:spPr>
        <p:txBody>
          <a:bodyPr wrap="square" rtlCol="0">
            <a:spAutoFit/>
          </a:bodyPr>
          <a:lstStyle/>
          <a:p>
            <a:pPr algn="ctr"/>
            <a:r>
              <a:rPr kumimoji="1" lang="ja-JP" altLang="en-US" b="1"/>
              <a:t>＋</a:t>
            </a:r>
          </a:p>
        </p:txBody>
      </p:sp>
      <p:sp>
        <p:nvSpPr>
          <p:cNvPr id="123" name="テキスト ボックス 122">
            <a:extLst>
              <a:ext uri="{FF2B5EF4-FFF2-40B4-BE49-F238E27FC236}">
                <a16:creationId xmlns:a16="http://schemas.microsoft.com/office/drawing/2014/main" id="{87B1E5E9-CA1A-3902-517C-EDAC56EE7B06}"/>
              </a:ext>
            </a:extLst>
          </p:cNvPr>
          <p:cNvSpPr txBox="1"/>
          <p:nvPr/>
        </p:nvSpPr>
        <p:spPr>
          <a:xfrm>
            <a:off x="7553411" y="5898688"/>
            <a:ext cx="322048" cy="369332"/>
          </a:xfrm>
          <a:prstGeom prst="rect">
            <a:avLst/>
          </a:prstGeom>
          <a:noFill/>
        </p:spPr>
        <p:txBody>
          <a:bodyPr wrap="square" rtlCol="0">
            <a:spAutoFit/>
          </a:bodyPr>
          <a:lstStyle/>
          <a:p>
            <a:pPr algn="ctr"/>
            <a:r>
              <a:rPr kumimoji="1" lang="ja-JP" altLang="en-US" b="1"/>
              <a:t>＋</a:t>
            </a:r>
          </a:p>
        </p:txBody>
      </p:sp>
      <p:cxnSp>
        <p:nvCxnSpPr>
          <p:cNvPr id="125" name="直線コネクタ 124">
            <a:extLst>
              <a:ext uri="{FF2B5EF4-FFF2-40B4-BE49-F238E27FC236}">
                <a16:creationId xmlns:a16="http://schemas.microsoft.com/office/drawing/2014/main" id="{2E23831B-0B97-60A7-59AD-D7A083A9BADB}"/>
              </a:ext>
            </a:extLst>
          </p:cNvPr>
          <p:cNvCxnSpPr/>
          <p:nvPr/>
        </p:nvCxnSpPr>
        <p:spPr>
          <a:xfrm>
            <a:off x="2149096" y="6081986"/>
            <a:ext cx="1308045"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D736364B-5976-3B02-66C2-68F34ABCF474}"/>
              </a:ext>
            </a:extLst>
          </p:cNvPr>
          <p:cNvCxnSpPr/>
          <p:nvPr/>
        </p:nvCxnSpPr>
        <p:spPr>
          <a:xfrm>
            <a:off x="4014100" y="6092002"/>
            <a:ext cx="1308045"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a:extLst>
              <a:ext uri="{FF2B5EF4-FFF2-40B4-BE49-F238E27FC236}">
                <a16:creationId xmlns:a16="http://schemas.microsoft.com/office/drawing/2014/main" id="{9726015A-2220-DE54-7EF9-A241CC28B035}"/>
              </a:ext>
            </a:extLst>
          </p:cNvPr>
          <p:cNvCxnSpPr/>
          <p:nvPr/>
        </p:nvCxnSpPr>
        <p:spPr>
          <a:xfrm>
            <a:off x="6076924" y="6092002"/>
            <a:ext cx="1308045"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FCBDB444-BBE6-49D7-30FC-BB2979C5AEE0}"/>
              </a:ext>
            </a:extLst>
          </p:cNvPr>
          <p:cNvCxnSpPr/>
          <p:nvPr/>
        </p:nvCxnSpPr>
        <p:spPr>
          <a:xfrm>
            <a:off x="8039187" y="6077491"/>
            <a:ext cx="130804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9" name="テキスト ボックス 128">
            <a:extLst>
              <a:ext uri="{FF2B5EF4-FFF2-40B4-BE49-F238E27FC236}">
                <a16:creationId xmlns:a16="http://schemas.microsoft.com/office/drawing/2014/main" id="{326BD54E-D065-888D-FF18-BD8CB45815E8}"/>
              </a:ext>
            </a:extLst>
          </p:cNvPr>
          <p:cNvSpPr txBox="1"/>
          <p:nvPr/>
        </p:nvSpPr>
        <p:spPr>
          <a:xfrm>
            <a:off x="2084677" y="6138492"/>
            <a:ext cx="1570100" cy="553998"/>
          </a:xfrm>
          <a:prstGeom prst="rect">
            <a:avLst/>
          </a:prstGeom>
          <a:noFill/>
        </p:spPr>
        <p:txBody>
          <a:bodyPr wrap="square" rtlCol="0">
            <a:spAutoFit/>
          </a:bodyPr>
          <a:lstStyle/>
          <a:p>
            <a:r>
              <a:rPr kumimoji="1" lang="ja-JP" altLang="en-US" sz="1000"/>
              <a:t>コロナなどの外部変化</a:t>
            </a:r>
            <a:endParaRPr kumimoji="1" lang="en-US" altLang="ja-JP" sz="1000"/>
          </a:p>
          <a:p>
            <a:r>
              <a:rPr kumimoji="1" lang="ja-JP" altLang="en-US" sz="1000"/>
              <a:t>前の財務状況の把握</a:t>
            </a:r>
            <a:endParaRPr kumimoji="1" lang="en-US" altLang="ja-JP" sz="1000"/>
          </a:p>
          <a:p>
            <a:r>
              <a:rPr kumimoji="1" lang="ja-JP" altLang="en-US" sz="1000"/>
              <a:t>（慢性的赤字か否か）  </a:t>
            </a:r>
            <a:endParaRPr kumimoji="1" lang="en-US" altLang="ja-JP" sz="1000"/>
          </a:p>
        </p:txBody>
      </p:sp>
      <p:sp>
        <p:nvSpPr>
          <p:cNvPr id="130" name="テキスト ボックス 129">
            <a:extLst>
              <a:ext uri="{FF2B5EF4-FFF2-40B4-BE49-F238E27FC236}">
                <a16:creationId xmlns:a16="http://schemas.microsoft.com/office/drawing/2014/main" id="{BEA5B763-BA53-4817-7D30-4DEFC8A14E45}"/>
              </a:ext>
            </a:extLst>
          </p:cNvPr>
          <p:cNvSpPr txBox="1"/>
          <p:nvPr/>
        </p:nvSpPr>
        <p:spPr>
          <a:xfrm>
            <a:off x="3866778" y="6121592"/>
            <a:ext cx="1661055" cy="553998"/>
          </a:xfrm>
          <a:prstGeom prst="rect">
            <a:avLst/>
          </a:prstGeom>
          <a:noFill/>
        </p:spPr>
        <p:txBody>
          <a:bodyPr wrap="square" rtlCol="0">
            <a:spAutoFit/>
          </a:bodyPr>
          <a:lstStyle/>
          <a:p>
            <a:r>
              <a:rPr kumimoji="1" lang="ja-JP" altLang="en-US" sz="1000"/>
              <a:t>人材の定着状況、人手</a:t>
            </a:r>
            <a:endParaRPr kumimoji="1" lang="en-US" altLang="ja-JP" sz="1000"/>
          </a:p>
          <a:p>
            <a:r>
              <a:rPr kumimoji="1" lang="ja-JP" altLang="en-US" sz="1000"/>
              <a:t>不足によるサービス縮小や低下傾向はあるか？  </a:t>
            </a:r>
            <a:endParaRPr kumimoji="1" lang="en-US" altLang="ja-JP" sz="1000"/>
          </a:p>
        </p:txBody>
      </p:sp>
      <p:sp>
        <p:nvSpPr>
          <p:cNvPr id="131" name="テキスト ボックス 130">
            <a:extLst>
              <a:ext uri="{FF2B5EF4-FFF2-40B4-BE49-F238E27FC236}">
                <a16:creationId xmlns:a16="http://schemas.microsoft.com/office/drawing/2014/main" id="{D2378412-105D-86A0-2204-419FD3E03B59}"/>
              </a:ext>
            </a:extLst>
          </p:cNvPr>
          <p:cNvSpPr txBox="1"/>
          <p:nvPr/>
        </p:nvSpPr>
        <p:spPr>
          <a:xfrm>
            <a:off x="5939047" y="6106514"/>
            <a:ext cx="1661055" cy="553998"/>
          </a:xfrm>
          <a:prstGeom prst="rect">
            <a:avLst/>
          </a:prstGeom>
          <a:noFill/>
        </p:spPr>
        <p:txBody>
          <a:bodyPr wrap="square" rtlCol="0">
            <a:spAutoFit/>
          </a:bodyPr>
          <a:lstStyle/>
          <a:p>
            <a:r>
              <a:rPr kumimoji="1" lang="ja-JP" altLang="en-US" sz="1000">
                <a:latin typeface="+mn-ea"/>
              </a:rPr>
              <a:t>事業継続に不可欠な主要</a:t>
            </a:r>
            <a:endParaRPr kumimoji="1" lang="en-US" altLang="ja-JP" sz="1000">
              <a:latin typeface="+mn-ea"/>
            </a:endParaRPr>
          </a:p>
          <a:p>
            <a:r>
              <a:rPr kumimoji="1" lang="ja-JP" altLang="en-US" sz="1000">
                <a:latin typeface="+mn-ea"/>
              </a:rPr>
              <a:t>設備の老朽化はどの程度</a:t>
            </a:r>
            <a:endParaRPr kumimoji="1" lang="en-US" altLang="ja-JP" sz="1000">
              <a:latin typeface="+mn-ea"/>
            </a:endParaRPr>
          </a:p>
          <a:p>
            <a:r>
              <a:rPr kumimoji="1" lang="ja-JP" altLang="en-US" sz="1000">
                <a:latin typeface="+mn-ea"/>
              </a:rPr>
              <a:t>進んでいるか？  </a:t>
            </a:r>
            <a:endParaRPr kumimoji="1" lang="en-US" altLang="ja-JP" sz="1000">
              <a:latin typeface="+mn-ea"/>
            </a:endParaRPr>
          </a:p>
        </p:txBody>
      </p:sp>
      <p:sp>
        <p:nvSpPr>
          <p:cNvPr id="132" name="テキスト ボックス 131">
            <a:extLst>
              <a:ext uri="{FF2B5EF4-FFF2-40B4-BE49-F238E27FC236}">
                <a16:creationId xmlns:a16="http://schemas.microsoft.com/office/drawing/2014/main" id="{03B15443-2F9A-4C00-5C81-8766EAAAA15A}"/>
              </a:ext>
            </a:extLst>
          </p:cNvPr>
          <p:cNvSpPr txBox="1"/>
          <p:nvPr/>
        </p:nvSpPr>
        <p:spPr>
          <a:xfrm>
            <a:off x="7876630" y="6106513"/>
            <a:ext cx="1661055" cy="553998"/>
          </a:xfrm>
          <a:prstGeom prst="rect">
            <a:avLst/>
          </a:prstGeom>
          <a:noFill/>
        </p:spPr>
        <p:txBody>
          <a:bodyPr wrap="square" rtlCol="0">
            <a:spAutoFit/>
          </a:bodyPr>
          <a:lstStyle/>
          <a:p>
            <a:r>
              <a:rPr kumimoji="1" lang="ja-JP" altLang="en-US" sz="1000" dirty="0">
                <a:latin typeface="+mn-ea"/>
              </a:rPr>
              <a:t>後継者の存在、不在の場合はスポンサーが興味を</a:t>
            </a:r>
            <a:endParaRPr kumimoji="1" lang="en-US" altLang="ja-JP" sz="1000" dirty="0">
              <a:latin typeface="+mn-ea"/>
            </a:endParaRPr>
          </a:p>
          <a:p>
            <a:r>
              <a:rPr kumimoji="1" lang="ja-JP" altLang="en-US" sz="1000" dirty="0">
                <a:latin typeface="+mn-ea"/>
              </a:rPr>
              <a:t>持つ要素はあるか？  </a:t>
            </a:r>
            <a:endParaRPr kumimoji="1" lang="en-US" altLang="ja-JP" sz="1000" dirty="0">
              <a:latin typeface="+mn-ea"/>
            </a:endParaRPr>
          </a:p>
        </p:txBody>
      </p:sp>
      <p:sp>
        <p:nvSpPr>
          <p:cNvPr id="53" name="スライド番号プレースホルダー 1">
            <a:extLst>
              <a:ext uri="{FF2B5EF4-FFF2-40B4-BE49-F238E27FC236}">
                <a16:creationId xmlns:a16="http://schemas.microsoft.com/office/drawing/2014/main" id="{3B25418A-773C-4AB6-8BE1-2621DB3579AA}"/>
              </a:ext>
            </a:extLst>
          </p:cNvPr>
          <p:cNvSpPr txBox="1">
            <a:spLocks/>
          </p:cNvSpPr>
          <p:nvPr/>
        </p:nvSpPr>
        <p:spPr>
          <a:xfrm>
            <a:off x="9418638" y="6494463"/>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ea typeface="游ゴシック"/>
                <a:cs typeface="Calibri"/>
              </a:rPr>
              <a:t>21</a:t>
            </a:r>
          </a:p>
        </p:txBody>
      </p:sp>
      <p:grpSp>
        <p:nvGrpSpPr>
          <p:cNvPr id="60" name="グループ化 59">
            <a:extLst>
              <a:ext uri="{FF2B5EF4-FFF2-40B4-BE49-F238E27FC236}">
                <a16:creationId xmlns:a16="http://schemas.microsoft.com/office/drawing/2014/main" id="{EF4945B9-EF35-453E-B712-7C67BBE2E308}"/>
              </a:ext>
            </a:extLst>
          </p:cNvPr>
          <p:cNvGrpSpPr/>
          <p:nvPr/>
        </p:nvGrpSpPr>
        <p:grpSpPr>
          <a:xfrm>
            <a:off x="295274" y="1192399"/>
            <a:ext cx="1162051" cy="885825"/>
            <a:chOff x="295274" y="1523999"/>
            <a:chExt cx="1162051" cy="885825"/>
          </a:xfrm>
        </p:grpSpPr>
        <p:sp>
          <p:nvSpPr>
            <p:cNvPr id="61" name="楕円 60">
              <a:extLst>
                <a:ext uri="{FF2B5EF4-FFF2-40B4-BE49-F238E27FC236}">
                  <a16:creationId xmlns:a16="http://schemas.microsoft.com/office/drawing/2014/main" id="{F42E034E-B5CE-421C-862C-090C55B48CD5}"/>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A7F81932-F87B-44AE-806C-4EC75E49F860}"/>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3" name="正方形/長方形 62">
            <a:extLst>
              <a:ext uri="{FF2B5EF4-FFF2-40B4-BE49-F238E27FC236}">
                <a16:creationId xmlns:a16="http://schemas.microsoft.com/office/drawing/2014/main" id="{CCD1C9E4-CC76-4102-B6A3-FE677C278B3B}"/>
              </a:ext>
            </a:extLst>
          </p:cNvPr>
          <p:cNvSpPr/>
          <p:nvPr/>
        </p:nvSpPr>
        <p:spPr>
          <a:xfrm>
            <a:off x="1360800" y="134072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RevPAR</a:t>
            </a:r>
            <a:r>
              <a:rPr kumimoji="1" lang="ja-JP" altLang="en-US" sz="1400" b="1">
                <a:solidFill>
                  <a:schemeClr val="tx1"/>
                </a:solidFill>
              </a:rPr>
              <a:t>（</a:t>
            </a:r>
            <a:r>
              <a:rPr kumimoji="1" lang="en-US" altLang="ja-JP" sz="1400" b="1">
                <a:solidFill>
                  <a:schemeClr val="tx1"/>
                </a:solidFill>
              </a:rPr>
              <a:t>※</a:t>
            </a:r>
            <a:r>
              <a:rPr kumimoji="1" lang="ja-JP" altLang="en-US" sz="1400" b="1">
                <a:solidFill>
                  <a:schemeClr val="tx1"/>
                </a:solidFill>
              </a:rPr>
              <a:t>）</a:t>
            </a:r>
            <a:endParaRPr kumimoji="1" lang="en-US" altLang="ja-JP" sz="1400" b="1">
              <a:solidFill>
                <a:schemeClr val="tx1"/>
              </a:solidFill>
            </a:endParaRPr>
          </a:p>
          <a:p>
            <a:pPr algn="ctr"/>
            <a:r>
              <a:rPr kumimoji="1" lang="ja-JP" altLang="en-US" sz="1400" b="1">
                <a:solidFill>
                  <a:schemeClr val="tx1"/>
                </a:solidFill>
              </a:rPr>
              <a:t>への落とし込み</a:t>
            </a:r>
            <a:endParaRPr kumimoji="1" lang="en-US" altLang="ja-JP" sz="1400" b="1">
              <a:solidFill>
                <a:schemeClr val="tx1"/>
              </a:solidFill>
            </a:endParaRPr>
          </a:p>
        </p:txBody>
      </p:sp>
      <p:grpSp>
        <p:nvGrpSpPr>
          <p:cNvPr id="64" name="グループ化 63">
            <a:extLst>
              <a:ext uri="{FF2B5EF4-FFF2-40B4-BE49-F238E27FC236}">
                <a16:creationId xmlns:a16="http://schemas.microsoft.com/office/drawing/2014/main" id="{BA7A0F56-CEF7-429E-881B-DE304B044157}"/>
              </a:ext>
            </a:extLst>
          </p:cNvPr>
          <p:cNvGrpSpPr/>
          <p:nvPr/>
        </p:nvGrpSpPr>
        <p:grpSpPr>
          <a:xfrm>
            <a:off x="308519" y="4484673"/>
            <a:ext cx="1162051" cy="885825"/>
            <a:chOff x="2409824" y="3038474"/>
            <a:chExt cx="1162051" cy="885825"/>
          </a:xfrm>
        </p:grpSpPr>
        <p:sp>
          <p:nvSpPr>
            <p:cNvPr id="65" name="楕円 64">
              <a:extLst>
                <a:ext uri="{FF2B5EF4-FFF2-40B4-BE49-F238E27FC236}">
                  <a16:creationId xmlns:a16="http://schemas.microsoft.com/office/drawing/2014/main" id="{F3E32553-C5E7-4DE7-BE82-A04480B8E87D}"/>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テキスト ボックス 65">
              <a:extLst>
                <a:ext uri="{FF2B5EF4-FFF2-40B4-BE49-F238E27FC236}">
                  <a16:creationId xmlns:a16="http://schemas.microsoft.com/office/drawing/2014/main" id="{E76A0312-89F3-488D-B0A8-5F87A9ECE609}"/>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67" name="正方形/長方形 66">
            <a:extLst>
              <a:ext uri="{FF2B5EF4-FFF2-40B4-BE49-F238E27FC236}">
                <a16:creationId xmlns:a16="http://schemas.microsoft.com/office/drawing/2014/main" id="{14D9090E-01FD-4E88-B2BD-8C5B287C6F25}"/>
              </a:ext>
            </a:extLst>
          </p:cNvPr>
          <p:cNvSpPr/>
          <p:nvPr/>
        </p:nvSpPr>
        <p:spPr>
          <a:xfrm>
            <a:off x="1360800" y="462726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事業性要素の再整理</a:t>
            </a:r>
            <a:endParaRPr kumimoji="1" lang="en-US" altLang="ja-JP" sz="1400" b="1">
              <a:solidFill>
                <a:schemeClr val="tx1"/>
              </a:solidFill>
            </a:endParaRPr>
          </a:p>
        </p:txBody>
      </p:sp>
      <p:sp>
        <p:nvSpPr>
          <p:cNvPr id="56" name="テキスト ボックス 55">
            <a:extLst>
              <a:ext uri="{FF2B5EF4-FFF2-40B4-BE49-F238E27FC236}">
                <a16:creationId xmlns:a16="http://schemas.microsoft.com/office/drawing/2014/main" id="{476D2BEF-739D-4712-95C6-2987CB166098}"/>
              </a:ext>
            </a:extLst>
          </p:cNvPr>
          <p:cNvSpPr txBox="1"/>
          <p:nvPr/>
        </p:nvSpPr>
        <p:spPr>
          <a:xfrm>
            <a:off x="8998088" y="25358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訪問後編</a:t>
            </a:r>
          </a:p>
        </p:txBody>
      </p:sp>
      <p:sp>
        <p:nvSpPr>
          <p:cNvPr id="57" name="テキスト ボックス 56">
            <a:extLst>
              <a:ext uri="{FF2B5EF4-FFF2-40B4-BE49-F238E27FC236}">
                <a16:creationId xmlns:a16="http://schemas.microsoft.com/office/drawing/2014/main" id="{8F63CDA3-8AF1-4348-80E9-F8E767ABA93D}"/>
              </a:ext>
            </a:extLst>
          </p:cNvPr>
          <p:cNvSpPr txBox="1"/>
          <p:nvPr/>
        </p:nvSpPr>
        <p:spPr>
          <a:xfrm>
            <a:off x="8998088" y="82305"/>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spTree>
    <p:extLst>
      <p:ext uri="{BB962C8B-B14F-4D97-AF65-F5344CB8AC3E}">
        <p14:creationId xmlns:p14="http://schemas.microsoft.com/office/powerpoint/2010/main" val="3398598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68000" y="1095690"/>
            <a:ext cx="6462766" cy="553998"/>
          </a:xfrm>
          <a:prstGeom prst="rect">
            <a:avLst/>
          </a:prstGeom>
          <a:noFill/>
        </p:spPr>
        <p:txBody>
          <a:bodyPr wrap="square" rtlCol="0">
            <a:spAutoFit/>
          </a:bodyPr>
          <a:lstStyle/>
          <a:p>
            <a:r>
              <a:rPr kumimoji="1" lang="ja-JP" altLang="en-US" sz="1000">
                <a:latin typeface="+mn-ea"/>
              </a:rPr>
              <a:t>□　年商４～５千万円の自家源泉かけ流しの温泉旅館（有名観光地周辺に立地）　</a:t>
            </a:r>
            <a:endParaRPr kumimoji="1" lang="en-US" altLang="ja-JP" sz="1000">
              <a:latin typeface="+mn-ea"/>
            </a:endParaRPr>
          </a:p>
          <a:p>
            <a:r>
              <a:rPr kumimoji="1" lang="ja-JP" altLang="en-US" sz="1000">
                <a:latin typeface="+mn-ea"/>
              </a:rPr>
              <a:t>□　客室数</a:t>
            </a:r>
            <a:r>
              <a:rPr kumimoji="1" lang="en-US" altLang="ja-JP" sz="1000">
                <a:latin typeface="+mn-ea"/>
              </a:rPr>
              <a:t>17</a:t>
            </a:r>
            <a:r>
              <a:rPr kumimoji="1" lang="ja-JP" altLang="en-US" sz="1000">
                <a:latin typeface="+mn-ea"/>
              </a:rPr>
              <a:t>室、温泉施設は男女別にそれぞれ内湯と露天風呂</a:t>
            </a:r>
            <a:endParaRPr kumimoji="1" lang="en-US" altLang="ja-JP" sz="1000">
              <a:latin typeface="+mn-ea"/>
            </a:endParaRPr>
          </a:p>
          <a:p>
            <a:r>
              <a:rPr kumimoji="1" lang="ja-JP" altLang="en-US" sz="1000">
                <a:latin typeface="+mn-ea"/>
              </a:rPr>
              <a:t>□　創業以来、家族（代表者夫婦および両親）で協力しながら、料理・クリンネスなどを内製化</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68000" y="1835433"/>
            <a:ext cx="6881963" cy="707886"/>
          </a:xfrm>
          <a:prstGeom prst="rect">
            <a:avLst/>
          </a:prstGeom>
          <a:noFill/>
        </p:spPr>
        <p:txBody>
          <a:bodyPr wrap="square" rtlCol="0">
            <a:spAutoFit/>
          </a:bodyPr>
          <a:lstStyle/>
          <a:p>
            <a:r>
              <a:rPr kumimoji="1" lang="ja-JP" altLang="en-US" sz="1000">
                <a:latin typeface="+mn-ea"/>
              </a:rPr>
              <a:t>□　市内中心部や近隣観光地は全国的な知名度がある一方で、当温泉地域の知名度は低く、情報発信に課題</a:t>
            </a:r>
            <a:endParaRPr kumimoji="1" lang="en-US" altLang="ja-JP" sz="1000">
              <a:latin typeface="+mn-ea"/>
            </a:endParaRPr>
          </a:p>
          <a:p>
            <a:r>
              <a:rPr kumimoji="1" lang="ja-JP" altLang="en-US" sz="1000">
                <a:latin typeface="+mn-ea"/>
              </a:rPr>
              <a:t>□　当地域では、当館の業歴は平均的であるものの、経営者は平均年齢より若く、家族経営がコスト優位</a:t>
            </a:r>
            <a:endParaRPr kumimoji="1" lang="en-US" altLang="ja-JP" sz="1000">
              <a:latin typeface="+mn-ea"/>
            </a:endParaRPr>
          </a:p>
          <a:p>
            <a:r>
              <a:rPr kumimoji="1" lang="ja-JP" altLang="en-US" sz="1000">
                <a:latin typeface="+mn-ea"/>
              </a:rPr>
              <a:t>□　関東圏からのアクセスが通年で可能な幹線道路の開通を契機に年商の３倍を超える借入にて旅館新築</a:t>
            </a:r>
            <a:endParaRPr kumimoji="1" lang="en-US" altLang="ja-JP" sz="1000">
              <a:latin typeface="+mn-ea"/>
            </a:endParaRPr>
          </a:p>
          <a:p>
            <a:r>
              <a:rPr kumimoji="1" lang="ja-JP" altLang="en-US" sz="1000">
                <a:latin typeface="+mn-ea"/>
              </a:rPr>
              <a:t>□　地元素材を生かしたボリューム重視の料理が宿泊客から好評　</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68000" y="2709110"/>
            <a:ext cx="6954802" cy="707886"/>
          </a:xfrm>
          <a:prstGeom prst="rect">
            <a:avLst/>
          </a:prstGeom>
          <a:noFill/>
        </p:spPr>
        <p:txBody>
          <a:bodyPr wrap="square" rtlCol="0">
            <a:spAutoFit/>
          </a:bodyPr>
          <a:lstStyle/>
          <a:p>
            <a:r>
              <a:rPr kumimoji="1" lang="ja-JP" altLang="en-US" sz="1000">
                <a:latin typeface="+mn-ea"/>
              </a:rPr>
              <a:t>□　コロナ対応資金等によって元金返済見直しによる資金繰り支援</a:t>
            </a:r>
            <a:endParaRPr kumimoji="1" lang="en-US" altLang="ja-JP" sz="1000">
              <a:latin typeface="+mn-ea"/>
            </a:endParaRPr>
          </a:p>
          <a:p>
            <a:r>
              <a:rPr kumimoji="1" lang="ja-JP" altLang="en-US" sz="1000">
                <a:latin typeface="+mn-ea"/>
              </a:rPr>
              <a:t>□　顧問コンサルとの協働にて、月次経営会議への参加を通じた課題の整理および改善策の提案</a:t>
            </a:r>
            <a:endParaRPr kumimoji="1" lang="en-US" altLang="ja-JP" sz="1000">
              <a:latin typeface="+mn-ea"/>
            </a:endParaRPr>
          </a:p>
          <a:p>
            <a:r>
              <a:rPr kumimoji="1" lang="ja-JP" altLang="en-US" sz="1000">
                <a:latin typeface="+mn-ea"/>
              </a:rPr>
              <a:t>□　ホームページの改善提案（①料理や温泉等の画像を温かみのある素材へ変更、②源泉かけ流しの訴求）</a:t>
            </a:r>
            <a:endParaRPr kumimoji="1" lang="en-US" altLang="ja-JP" sz="1000">
              <a:latin typeface="+mn-ea"/>
            </a:endParaRPr>
          </a:p>
          <a:p>
            <a:r>
              <a:rPr kumimoji="1" lang="ja-JP" altLang="en-US" sz="1000">
                <a:latin typeface="+mn-ea"/>
              </a:rPr>
              <a:t>□　宿泊単価の見直しなどの収益改善策の提案</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68000" y="3609924"/>
            <a:ext cx="6960340" cy="707886"/>
          </a:xfrm>
          <a:prstGeom prst="rect">
            <a:avLst/>
          </a:prstGeom>
          <a:noFill/>
        </p:spPr>
        <p:txBody>
          <a:bodyPr wrap="square" rtlCol="0">
            <a:spAutoFit/>
          </a:bodyPr>
          <a:lstStyle/>
          <a:p>
            <a:r>
              <a:rPr kumimoji="1" lang="ja-JP" altLang="en-US" sz="1000">
                <a:latin typeface="+mn-ea"/>
              </a:rPr>
              <a:t>□　コロナ禍においても、国の観光施策や資金繰り支援によって事業継続ができた</a:t>
            </a:r>
            <a:endParaRPr kumimoji="1" lang="en-US" altLang="ja-JP" sz="1000">
              <a:latin typeface="+mn-ea"/>
            </a:endParaRPr>
          </a:p>
          <a:p>
            <a:r>
              <a:rPr kumimoji="1" lang="ja-JP" altLang="en-US" sz="1000">
                <a:latin typeface="+mn-ea"/>
              </a:rPr>
              <a:t>□　宿泊代金の値上げが顧客離れにつながるとの事業者の不安を払拭し、宿泊単価を約１割値上げできた</a:t>
            </a:r>
            <a:endParaRPr kumimoji="1" lang="en-US" altLang="ja-JP" sz="1000">
              <a:latin typeface="+mn-ea"/>
            </a:endParaRPr>
          </a:p>
          <a:p>
            <a:r>
              <a:rPr kumimoji="1" lang="ja-JP" altLang="en-US" sz="1000">
                <a:latin typeface="+mn-ea"/>
              </a:rPr>
              <a:t>□　ホームページ改善により、顧客へ当温泉地や当館の魅力が効果的に発信することができた</a:t>
            </a:r>
            <a:endParaRPr kumimoji="1" lang="en-US" altLang="ja-JP" sz="1000">
              <a:latin typeface="+mn-ea"/>
            </a:endParaRPr>
          </a:p>
          <a:p>
            <a:r>
              <a:rPr kumimoji="1" lang="ja-JP" altLang="en-US" sz="1000">
                <a:latin typeface="+mn-ea"/>
              </a:rPr>
              <a:t>□　ホームページには、２種類の自家源泉について、温度・効能・成分表などを掲載し、訴求力を向上できた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57163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03199" y="5098205"/>
            <a:ext cx="9401175" cy="1323439"/>
          </a:xfrm>
          <a:prstGeom prst="rect">
            <a:avLst/>
          </a:prstGeom>
          <a:noFill/>
        </p:spPr>
        <p:txBody>
          <a:bodyPr wrap="square" rtlCol="0">
            <a:spAutoFit/>
          </a:bodyPr>
          <a:lstStyle/>
          <a:p>
            <a:r>
              <a:rPr kumimoji="1" lang="ja-JP" altLang="en-US" sz="1000" spc="-100">
                <a:latin typeface="+mn-ea"/>
              </a:rPr>
              <a:t>　温泉地域一体を対象とした面的再生支援を踏まえて行った個別旅館の経営支援案件です。近隣の観光地は全国的にも知名度の高いものの、当温泉地域の知名度は低く、集客に苦慮しておりました。約</a:t>
            </a:r>
            <a:r>
              <a:rPr kumimoji="1" lang="en-US" altLang="ja-JP" sz="1000" spc="-100">
                <a:latin typeface="+mn-ea"/>
              </a:rPr>
              <a:t>30</a:t>
            </a:r>
            <a:r>
              <a:rPr kumimoji="1" lang="ja-JP" altLang="en-US" sz="1000" spc="-100">
                <a:latin typeface="+mn-ea"/>
              </a:rPr>
              <a:t>年前に幹線道路の開通による宿泊客の増加を期待して各旅館では大きな設備投資をしましたが、期待した集客につながらず、温泉地域全体が疲弊していた状態でした。そこで、中央組織の協力を得て、行政や観光協会等を巻き込んだ温泉地域一体での面的再生支援に取り組む一方、個別旅館への再生・経営支援も行ってきました。</a:t>
            </a:r>
            <a:endParaRPr kumimoji="1" lang="en-US" altLang="ja-JP" sz="1000" spc="-100">
              <a:latin typeface="+mn-ea"/>
            </a:endParaRPr>
          </a:p>
          <a:p>
            <a:r>
              <a:rPr kumimoji="1" lang="ja-JP" altLang="en-US" sz="1000" spc="-100">
                <a:latin typeface="+mn-ea"/>
              </a:rPr>
              <a:t>　当館は、当温泉地域の中でも、比較的小規模で家族経営で内製化していたことから、「コスト削減策よりも売上高向上策が重要」と考えました。一方で、家族が誠実な人柄であるがゆえに、素材の良い食材をふんだんに使用した料理は原価を押し上げていたのも事実です。適正な「宿泊単価の値上げ」を提案したのですが、当初は客離れを引き起こすものとして、なかなか受け入れられませんでした。ホームページの改善提案などで変化が見え始めたところ、宿泊料金の値上げについても理解を得ることができ、結果として宿泊客・売上高の増加につなげることができました。これまでの「宿泊単価を値上げしないことがおもてなしの一部」という認識を払拭でき、宿泊単価値上げ後も宿泊客数は減少することなく、安定した経営への道筋につなげることができた事例となりました。</a:t>
            </a:r>
            <a:endParaRPr kumimoji="1" lang="en-US" altLang="ja-JP" sz="1000" spc="-1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lang="en-US" altLang="ja-JP">
                <a:ea typeface="游ゴシック"/>
                <a:cs typeface="Calibri"/>
              </a:rPr>
              <a:t>22</a:t>
            </a:r>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游ゴシック" panose="020B0400000000000000" pitchFamily="50" charset="-128"/>
              </a:rPr>
              <a:t>宿泊業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15498"/>
          </a:xfrm>
          <a:prstGeom prst="rect">
            <a:avLst/>
          </a:prstGeom>
          <a:noFill/>
        </p:spPr>
        <p:txBody>
          <a:bodyPr wrap="square" rtlCol="0">
            <a:spAutoFit/>
          </a:bodyPr>
          <a:lstStyle/>
          <a:p>
            <a:r>
              <a:rPr kumimoji="1" lang="ja-JP" altLang="en-US" sz="1000">
                <a:latin typeface="+mn-ea"/>
              </a:rPr>
              <a:t>ここでは、単なる財務分析の結果だけではなく、総合的にどのような点に注目し、金融機関の支援部署や現場職員が、</a:t>
            </a:r>
            <a:endParaRPr kumimoji="1" lang="en-US" altLang="ja-JP" sz="1000">
              <a:latin typeface="+mn-ea"/>
            </a:endParaRPr>
          </a:p>
          <a:p>
            <a:r>
              <a:rPr kumimoji="1" lang="ja-JP" altLang="en-US" sz="1000">
                <a:latin typeface="+mn-ea"/>
              </a:rPr>
              <a:t>企業の事業性や成長の可能性を見出して、支援したかに焦点を当てて、取組事例を紹介します。</a:t>
            </a:r>
            <a:endParaRPr kumimoji="1" lang="en-US" altLang="ja-JP" sz="1000">
              <a:latin typeface="+mn-ea"/>
            </a:endParaRPr>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18241" y="446338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200" y="1071522"/>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200" y="1876710"/>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200" y="2780762"/>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200" y="3680710"/>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33" name="直線コネクタ 32">
            <a:extLst>
              <a:ext uri="{FF2B5EF4-FFF2-40B4-BE49-F238E27FC236}">
                <a16:creationId xmlns:a16="http://schemas.microsoft.com/office/drawing/2014/main" id="{26E2E6BB-0AC1-4815-AC5B-C5E1E17E79B2}"/>
              </a:ext>
            </a:extLst>
          </p:cNvPr>
          <p:cNvCxnSpPr/>
          <p:nvPr/>
        </p:nvCxnSpPr>
        <p:spPr>
          <a:xfrm>
            <a:off x="209532" y="667972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8596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68000" y="1030993"/>
            <a:ext cx="6462766" cy="707886"/>
          </a:xfrm>
          <a:prstGeom prst="rect">
            <a:avLst/>
          </a:prstGeom>
          <a:noFill/>
        </p:spPr>
        <p:txBody>
          <a:bodyPr wrap="square" rtlCol="0">
            <a:spAutoFit/>
          </a:bodyPr>
          <a:lstStyle/>
          <a:p>
            <a:r>
              <a:rPr kumimoji="1" lang="ja-JP" altLang="en-US" sz="1000">
                <a:latin typeface="+mn-ea"/>
              </a:rPr>
              <a:t>□　年商２～３千万円のペンション（部屋数６室）、家族３名で運営（女性代表者、息子夫婦）</a:t>
            </a:r>
            <a:endParaRPr kumimoji="1" lang="en-US" altLang="ja-JP" sz="1000">
              <a:latin typeface="+mn-ea"/>
            </a:endParaRPr>
          </a:p>
          <a:p>
            <a:r>
              <a:rPr kumimoji="1" lang="ja-JP" altLang="en-US" sz="1000">
                <a:latin typeface="+mn-ea"/>
              </a:rPr>
              <a:t>□　役割分担　代表者（経営・予約管理、接客・フロント、洗濯、清掃）、息子（調理、購買、清掃）、</a:t>
            </a:r>
            <a:endParaRPr kumimoji="1" lang="en-US" altLang="ja-JP" sz="1000">
              <a:latin typeface="+mn-ea"/>
            </a:endParaRPr>
          </a:p>
          <a:p>
            <a:r>
              <a:rPr kumimoji="1" lang="ja-JP" altLang="en-US" sz="1000">
                <a:latin typeface="+mn-ea"/>
              </a:rPr>
              <a:t>　　息子妻（接客・フロント、購買、清掃）</a:t>
            </a:r>
            <a:endParaRPr kumimoji="1" lang="en-US" altLang="ja-JP" sz="1000">
              <a:latin typeface="+mn-ea"/>
            </a:endParaRPr>
          </a:p>
          <a:p>
            <a:r>
              <a:rPr kumimoji="1" lang="ja-JP" altLang="en-US" sz="1000">
                <a:latin typeface="+mn-ea"/>
              </a:rPr>
              <a:t>□　コロナの影響で予約のキャンセルが相次ぎ売上減少</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467281" y="3083609"/>
            <a:ext cx="6120794" cy="707886"/>
          </a:xfrm>
          <a:prstGeom prst="rect">
            <a:avLst/>
          </a:prstGeom>
          <a:noFill/>
        </p:spPr>
        <p:txBody>
          <a:bodyPr wrap="square" rtlCol="0">
            <a:spAutoFit/>
          </a:bodyPr>
          <a:lstStyle/>
          <a:p>
            <a:pPr marL="171450" indent="-171450">
              <a:buFont typeface="Wingdings" panose="05000000000000000000" pitchFamily="2" charset="2"/>
              <a:buChar char="ü"/>
            </a:pPr>
            <a:r>
              <a:rPr kumimoji="1" lang="ja-JP" altLang="en-US" sz="1000">
                <a:latin typeface="+mn-ea"/>
              </a:rPr>
              <a:t>ペットと一緒に過ごすペット同伴型専門ペンションとしての独自性をアピールし、値上げを実施する</a:t>
            </a:r>
            <a:endParaRPr kumimoji="1" lang="en-US" altLang="ja-JP" sz="1000">
              <a:latin typeface="+mn-ea"/>
            </a:endParaRPr>
          </a:p>
          <a:p>
            <a:pPr marL="171450" indent="-171450">
              <a:buFont typeface="Wingdings" panose="05000000000000000000" pitchFamily="2" charset="2"/>
              <a:buChar char="ü"/>
            </a:pPr>
            <a:r>
              <a:rPr kumimoji="1" lang="ja-JP" altLang="en-US" sz="1000">
                <a:latin typeface="+mn-ea"/>
              </a:rPr>
              <a:t>料理を楽しみに来る利用者の満足度を第一と考え、料理の質と原価管理の両立を図るため、メニューの改良や仕入先の見直しを行う</a:t>
            </a:r>
            <a:endParaRPr kumimoji="1" lang="en-US" altLang="ja-JP" sz="1000">
              <a:latin typeface="+mn-ea"/>
            </a:endParaRPr>
          </a:p>
          <a:p>
            <a:pPr marL="171450" indent="-171450">
              <a:buFont typeface="Wingdings" panose="05000000000000000000" pitchFamily="2" charset="2"/>
              <a:buChar char="ü"/>
            </a:pPr>
            <a:r>
              <a:rPr kumimoji="1" lang="ja-JP" altLang="en-US" sz="1000">
                <a:latin typeface="+mn-ea"/>
              </a:rPr>
              <a:t>口コミ評価の高い施設を実際に訪問し、接客やサービスの質の向上に努める</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68000" y="3864494"/>
            <a:ext cx="6832934" cy="553998"/>
          </a:xfrm>
          <a:prstGeom prst="rect">
            <a:avLst/>
          </a:prstGeom>
          <a:noFill/>
        </p:spPr>
        <p:txBody>
          <a:bodyPr wrap="square" rtlCol="0">
            <a:spAutoFit/>
          </a:bodyPr>
          <a:lstStyle/>
          <a:p>
            <a:r>
              <a:rPr kumimoji="1" lang="ja-JP" altLang="en-US" sz="1000">
                <a:latin typeface="+mn-ea"/>
              </a:rPr>
              <a:t>□　当初の想定より値上げの効果が見られ、売上増加が確認できた</a:t>
            </a:r>
            <a:endParaRPr kumimoji="1" lang="en-US" altLang="ja-JP" sz="1000">
              <a:latin typeface="+mn-ea"/>
            </a:endParaRPr>
          </a:p>
          <a:p>
            <a:r>
              <a:rPr kumimoji="1" lang="ja-JP" altLang="en-US" sz="1000">
                <a:latin typeface="+mn-ea"/>
              </a:rPr>
              <a:t>□　料理を目的としたリピーター利用客の増加が見受けられた</a:t>
            </a:r>
            <a:endParaRPr kumimoji="1" lang="en-US" altLang="ja-JP" sz="1000">
              <a:latin typeface="+mn-ea"/>
            </a:endParaRPr>
          </a:p>
          <a:p>
            <a:r>
              <a:rPr kumimoji="1" lang="ja-JP" altLang="en-US" sz="1000">
                <a:latin typeface="+mn-ea"/>
              </a:rPr>
              <a:t>□　息子への事業承継を検討するなど事業継続への前向きな姿勢に変化した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03861"/>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0" y="5191421"/>
            <a:ext cx="9401175" cy="553998"/>
          </a:xfrm>
          <a:prstGeom prst="rect">
            <a:avLst/>
          </a:prstGeom>
          <a:noFill/>
        </p:spPr>
        <p:txBody>
          <a:bodyPr wrap="square" rtlCol="0">
            <a:spAutoFit/>
          </a:bodyPr>
          <a:lstStyle/>
          <a:p>
            <a:r>
              <a:rPr kumimoji="1" lang="ja-JP" altLang="en-US" sz="1000" spc="-100">
                <a:latin typeface="+mn-ea"/>
              </a:rPr>
              <a:t>　支援時点ではコロナ禍がまだ収束していないことに加えて、電気やガス、食材、歯ブラシ等の備品すべてにおいて価格が高騰しており、代表者は今後の事業継続に不安があるように見受けられました。家族経営の小規模なペンションであり、経営に関してできることは限られていましたが、代表者との面談時においてじっくりと時間をかけて話を聞いたこと、対話を繰り返し、今後のアクションプランを共有できたことで、代表者が納得（腹落ち）し、能動的な行動につなげることができたのではないかと思います。</a:t>
            </a:r>
            <a:endParaRPr kumimoji="1" lang="en-US" altLang="ja-JP" sz="1000" spc="-1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23</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solidFill>
                  <a:prstClr val="black"/>
                </a:solidFill>
                <a:latin typeface="游ゴシック" panose="020B0400000000000000" pitchFamily="50" charset="-128"/>
              </a:rPr>
              <a:t>宿泊業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15498"/>
          </a:xfrm>
          <a:prstGeom prst="rect">
            <a:avLst/>
          </a:prstGeom>
          <a:noFill/>
        </p:spPr>
        <p:txBody>
          <a:bodyPr wrap="square" rtlCol="0">
            <a:spAutoFit/>
          </a:bodyPr>
          <a:lstStyle/>
          <a:p>
            <a:r>
              <a:rPr kumimoji="1" lang="ja-JP" altLang="en-US" sz="1000">
                <a:latin typeface="+mn-ea"/>
              </a:rPr>
              <a:t>ここでは、単なる財務分析の結果だけではなく、総合的にどのような点に注目し、金融機関の支援部署や現場職員が、</a:t>
            </a:r>
            <a:endParaRPr kumimoji="1" lang="en-US" altLang="ja-JP" sz="1000">
              <a:latin typeface="+mn-ea"/>
            </a:endParaRPr>
          </a:p>
          <a:p>
            <a:r>
              <a:rPr kumimoji="1" lang="ja-JP" altLang="en-US" sz="1000">
                <a:latin typeface="+mn-ea"/>
              </a:rPr>
              <a:t>企業の事業性や成長の可能性を見出して、支援したかに焦点を当てて、取組事例を紹介します。</a:t>
            </a:r>
            <a:endParaRPr kumimoji="1" lang="en-US" altLang="ja-JP" sz="1000">
              <a:latin typeface="+mn-ea"/>
            </a:endParaRPr>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宿泊業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02061" y="459561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200" y="1062812"/>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200" y="1862099"/>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200" y="2647381"/>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200" y="3843863"/>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sp>
        <p:nvSpPr>
          <p:cNvPr id="6" name="テキスト ボックス 5">
            <a:extLst>
              <a:ext uri="{FF2B5EF4-FFF2-40B4-BE49-F238E27FC236}">
                <a16:creationId xmlns:a16="http://schemas.microsoft.com/office/drawing/2014/main" id="{81B34665-B109-6679-228C-2D7861068B77}"/>
              </a:ext>
            </a:extLst>
          </p:cNvPr>
          <p:cNvSpPr txBox="1"/>
          <p:nvPr/>
        </p:nvSpPr>
        <p:spPr>
          <a:xfrm>
            <a:off x="3168000" y="2574441"/>
            <a:ext cx="6832934" cy="553998"/>
          </a:xfrm>
          <a:prstGeom prst="rect">
            <a:avLst/>
          </a:prstGeom>
          <a:noFill/>
        </p:spPr>
        <p:txBody>
          <a:bodyPr wrap="square" rtlCol="0">
            <a:spAutoFit/>
          </a:bodyPr>
          <a:lstStyle/>
          <a:p>
            <a:r>
              <a:rPr kumimoji="1" lang="ja-JP" altLang="en-US" sz="1000">
                <a:latin typeface="+mn-ea"/>
              </a:rPr>
              <a:t>□　 足下の収支状況と半年後の資金繰り、手許資金の状況を確認するため、資金繰り表の作成を支援</a:t>
            </a:r>
            <a:endParaRPr kumimoji="1" lang="en-US" altLang="ja-JP" sz="1000">
              <a:latin typeface="+mn-ea"/>
            </a:endParaRPr>
          </a:p>
          <a:p>
            <a:r>
              <a:rPr kumimoji="1" lang="ja-JP" altLang="en-US" sz="1000">
                <a:latin typeface="+mn-ea"/>
              </a:rPr>
              <a:t>□　 資金繰り表作成を通じた代表者との対話により、経営課題と解決に向けた以下のアクションプランを</a:t>
            </a:r>
            <a:endParaRPr kumimoji="1" lang="en-US" altLang="ja-JP" sz="1000">
              <a:latin typeface="+mn-ea"/>
            </a:endParaRPr>
          </a:p>
          <a:p>
            <a:r>
              <a:rPr kumimoji="1" lang="ja-JP" altLang="en-US" sz="1000">
                <a:latin typeface="+mn-ea"/>
              </a:rPr>
              <a:t>　　 代表者と共有</a:t>
            </a:r>
            <a:endParaRPr kumimoji="1" lang="en-US" altLang="ja-JP" sz="1000">
              <a:latin typeface="+mn-ea"/>
            </a:endParaRPr>
          </a:p>
        </p:txBody>
      </p:sp>
      <p:sp>
        <p:nvSpPr>
          <p:cNvPr id="10" name="テキスト ボックス 9">
            <a:extLst>
              <a:ext uri="{FF2B5EF4-FFF2-40B4-BE49-F238E27FC236}">
                <a16:creationId xmlns:a16="http://schemas.microsoft.com/office/drawing/2014/main" id="{E1210E97-99A6-9E38-E0A4-8F3C07E17BBD}"/>
              </a:ext>
            </a:extLst>
          </p:cNvPr>
          <p:cNvSpPr txBox="1"/>
          <p:nvPr/>
        </p:nvSpPr>
        <p:spPr>
          <a:xfrm>
            <a:off x="210770" y="5698495"/>
            <a:ext cx="9401175" cy="861774"/>
          </a:xfrm>
          <a:prstGeom prst="rect">
            <a:avLst/>
          </a:prstGeom>
          <a:noFill/>
        </p:spPr>
        <p:txBody>
          <a:bodyPr wrap="square" rtlCol="0">
            <a:spAutoFit/>
          </a:bodyPr>
          <a:lstStyle/>
          <a:p>
            <a:r>
              <a:rPr kumimoji="1" lang="ja-JP" altLang="en-US" sz="1000" spc="-100">
                <a:latin typeface="+mn-ea"/>
              </a:rPr>
              <a:t>　また、ゼロゼロ融資の返済開始を控え、事業継続に不安を感じていましたが、資金繰り表を作成し手元資金の推移を見える化したため、返済開始を先延ばしすることなく、当初の条件通りに返済を開始しても資金繰りに支障がないことを確認することでき、安心したようでした。本事案を通じ改めて代表者は孤独であり、不安を相談できるような支援者の存在が重要であると気づかされました。今後も事業者のお話しを傾聴して、寄り添った支援をしていきたいと思います。なお、現在は息子への事業承継の相談も受けており、他の支援機関とも連携しながらサポートしていきたいと思います。</a:t>
            </a:r>
            <a:endParaRPr kumimoji="1" lang="en-US" altLang="ja-JP" sz="1000" spc="-100">
              <a:latin typeface="+mn-ea"/>
            </a:endParaRPr>
          </a:p>
          <a:p>
            <a:endParaRPr kumimoji="1" lang="en-US" altLang="ja-JP" sz="1000" spc="-100">
              <a:latin typeface="+mn-ea"/>
            </a:endParaRPr>
          </a:p>
        </p:txBody>
      </p:sp>
      <p:sp>
        <p:nvSpPr>
          <p:cNvPr id="13" name="テキスト ボックス 12">
            <a:extLst>
              <a:ext uri="{FF2B5EF4-FFF2-40B4-BE49-F238E27FC236}">
                <a16:creationId xmlns:a16="http://schemas.microsoft.com/office/drawing/2014/main" id="{F23557A7-D567-DB0E-D6B7-35935277A351}"/>
              </a:ext>
            </a:extLst>
          </p:cNvPr>
          <p:cNvSpPr txBox="1"/>
          <p:nvPr/>
        </p:nvSpPr>
        <p:spPr>
          <a:xfrm>
            <a:off x="3168000" y="1880200"/>
            <a:ext cx="6832934" cy="553998"/>
          </a:xfrm>
          <a:prstGeom prst="rect">
            <a:avLst/>
          </a:prstGeom>
          <a:noFill/>
        </p:spPr>
        <p:txBody>
          <a:bodyPr wrap="square" rtlCol="0">
            <a:spAutoFit/>
          </a:bodyPr>
          <a:lstStyle/>
          <a:p>
            <a:r>
              <a:rPr kumimoji="1" lang="ja-JP" altLang="en-US" sz="1000">
                <a:latin typeface="+mn-ea"/>
              </a:rPr>
              <a:t>□　施設は新しくはないが館内は清潔感があり、代表者の人柄と心のこもった接客でリピート率が高い</a:t>
            </a:r>
            <a:endParaRPr kumimoji="1" lang="en-US" altLang="ja-JP" sz="1000">
              <a:latin typeface="+mn-ea"/>
            </a:endParaRPr>
          </a:p>
          <a:p>
            <a:r>
              <a:rPr kumimoji="1" lang="ja-JP" altLang="en-US" sz="1000">
                <a:latin typeface="+mn-ea"/>
              </a:rPr>
              <a:t>□　シェフ（代表者の息子）こだわりのイタリアンフルコースのディナーを提供</a:t>
            </a:r>
            <a:endParaRPr kumimoji="1" lang="en-US" altLang="ja-JP" sz="1000">
              <a:latin typeface="+mn-ea"/>
            </a:endParaRPr>
          </a:p>
          <a:p>
            <a:r>
              <a:rPr kumimoji="1" lang="ja-JP" altLang="en-US" sz="1000">
                <a:latin typeface="+mn-ea"/>
              </a:rPr>
              <a:t>□　ドッグラン、犬と一緒の</a:t>
            </a:r>
            <a:r>
              <a:rPr kumimoji="1" lang="en-US" altLang="ja-JP" sz="1000">
                <a:latin typeface="+mn-ea"/>
              </a:rPr>
              <a:t>BBQ</a:t>
            </a:r>
            <a:r>
              <a:rPr kumimoji="1" lang="ja-JP" altLang="en-US" sz="1000">
                <a:latin typeface="+mn-ea"/>
              </a:rPr>
              <a:t>コーナーなど、ペットと楽しめる設備が充実</a:t>
            </a:r>
            <a:endParaRPr kumimoji="1" lang="en-US" altLang="ja-JP" sz="1000">
              <a:latin typeface="+mn-ea"/>
            </a:endParaRPr>
          </a:p>
        </p:txBody>
      </p:sp>
      <p:cxnSp>
        <p:nvCxnSpPr>
          <p:cNvPr id="72" name="直線コネクタ 71">
            <a:extLst>
              <a:ext uri="{FF2B5EF4-FFF2-40B4-BE49-F238E27FC236}">
                <a16:creationId xmlns:a16="http://schemas.microsoft.com/office/drawing/2014/main" id="{F6666B09-2ADE-467F-B2B3-5AA1D063F068}"/>
              </a:ext>
            </a:extLst>
          </p:cNvPr>
          <p:cNvCxnSpPr/>
          <p:nvPr/>
        </p:nvCxnSpPr>
        <p:spPr>
          <a:xfrm>
            <a:off x="210770" y="66900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1621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4">
            <a:extLst>
              <a:ext uri="{FF2B5EF4-FFF2-40B4-BE49-F238E27FC236}">
                <a16:creationId xmlns:a16="http://schemas.microsoft.com/office/drawing/2014/main" id="{F4946CF4-055E-4F7E-A7D9-186A9C014C6A}"/>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令和６年度「業種別支援の着眼点の拡充や普及促進に向けた委託事業」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において、株式会社帝国データバンクが作成したものです。</a:t>
            </a:r>
            <a:endParaRPr lang="en-US" altLang="ja-JP" sz="1400" b="1">
              <a:solidFill>
                <a:srgbClr val="004196"/>
              </a:solidFill>
              <a:latin typeface="+mn-ea"/>
              <a:ea typeface="+mn-ea"/>
            </a:endParaRPr>
          </a:p>
        </p:txBody>
      </p:sp>
    </p:spTree>
    <p:extLst>
      <p:ext uri="{BB962C8B-B14F-4D97-AF65-F5344CB8AC3E}">
        <p14:creationId xmlns:p14="http://schemas.microsoft.com/office/powerpoint/2010/main" val="1202697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a:t>11</a:t>
            </a:r>
            <a:r>
              <a:rPr lang="ja-JP" altLang="en-US"/>
              <a:t>　介護業</a:t>
            </a:r>
            <a:endParaRPr lang="ja-JP" altLang="en-US" sz="1600"/>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2025</a:t>
            </a:r>
            <a:r>
              <a:rPr lang="ja-JP" altLang="en-US" sz="2000" dirty="0"/>
              <a:t>（</a:t>
            </a:r>
            <a:r>
              <a:rPr lang="ja-JP" altLang="en-US" sz="2000" dirty="0">
                <a:solidFill>
                  <a:srgbClr val="2F528F"/>
                </a:solidFill>
              </a:rPr>
              <a:t>令和７）年３月</a:t>
            </a:r>
            <a:endParaRPr lang="ja-JP" altLang="en-US" sz="2400" dirty="0">
              <a:solidFill>
                <a:srgbClr val="2F528F"/>
              </a:solidFill>
            </a:endParaRPr>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6"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a:t>
            </a:r>
            <a:endParaRPr kumimoji="1" lang="ja-JP" altLang="en-US" dirty="0"/>
          </a:p>
        </p:txBody>
      </p:sp>
    </p:spTree>
    <p:extLst>
      <p:ext uri="{BB962C8B-B14F-4D97-AF65-F5344CB8AC3E}">
        <p14:creationId xmlns:p14="http://schemas.microsoft.com/office/powerpoint/2010/main" val="2356170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14000"/>
            <a:ext cx="7819906" cy="553998"/>
          </a:xfrm>
          <a:prstGeom prst="rect">
            <a:avLst/>
          </a:prstGeom>
          <a:noFill/>
        </p:spPr>
        <p:txBody>
          <a:bodyPr wrap="square" lIns="91440" tIns="45720" rIns="91440" bIns="45720" rtlCol="0" anchor="t">
            <a:spAutoFit/>
          </a:bodyPr>
          <a:lstStyle/>
          <a:p>
            <a:r>
              <a:rPr kumimoji="1" lang="ja-JP" altLang="en-US" sz="1000">
                <a:ea typeface="游ゴシック"/>
              </a:rPr>
              <a:t>事業所を訪問する前に理解しておきたい、介護業の大まかな業界特性と事業収益の関係についてまとめます。介護業は、社会的意義も高く、地域インフラの一部として重要な業種となります。また、地域ごとに、高齢者が自立した日常生活を営むことができるように「住まい・医療・介護・予防・生活支援が一体的に提供される地域包括ケアシステム」が運営されています。</a:t>
            </a:r>
            <a:endParaRPr kumimoji="1" lang="en-US" altLang="ja-JP" sz="1000">
              <a:ea typeface="游ゴシック"/>
            </a:endParaRP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53" name="グループ化 52">
            <a:extLst>
              <a:ext uri="{FF2B5EF4-FFF2-40B4-BE49-F238E27FC236}">
                <a16:creationId xmlns:a16="http://schemas.microsoft.com/office/drawing/2014/main" id="{342C8DAD-2E5C-41AA-275E-48CC669F603A}"/>
              </a:ext>
            </a:extLst>
          </p:cNvPr>
          <p:cNvGrpSpPr/>
          <p:nvPr/>
        </p:nvGrpSpPr>
        <p:grpSpPr>
          <a:xfrm>
            <a:off x="7585737" y="3462314"/>
            <a:ext cx="1197075" cy="2505065"/>
            <a:chOff x="165385" y="2473342"/>
            <a:chExt cx="2144678" cy="1374000"/>
          </a:xfrm>
        </p:grpSpPr>
        <p:sp>
          <p:nvSpPr>
            <p:cNvPr id="57" name="テキスト ボックス 56">
              <a:extLst>
                <a:ext uri="{FF2B5EF4-FFF2-40B4-BE49-F238E27FC236}">
                  <a16:creationId xmlns:a16="http://schemas.microsoft.com/office/drawing/2014/main" id="{7586504E-B8BF-001F-D523-4617854D43D2}"/>
                </a:ext>
              </a:extLst>
            </p:cNvPr>
            <p:cNvSpPr txBox="1"/>
            <p:nvPr/>
          </p:nvSpPr>
          <p:spPr>
            <a:xfrm>
              <a:off x="246322" y="2901671"/>
              <a:ext cx="1982802" cy="468953"/>
            </a:xfrm>
            <a:prstGeom prst="rect">
              <a:avLst/>
            </a:prstGeom>
            <a:noFill/>
          </p:spPr>
          <p:txBody>
            <a:bodyPr wrap="square" rtlCol="0">
              <a:spAutoFit/>
            </a:bodyPr>
            <a:lstStyle/>
            <a:p>
              <a:pPr algn="ctr"/>
              <a:r>
                <a:rPr kumimoji="1" lang="ja-JP" altLang="en-US" sz="2800" b="1">
                  <a:latin typeface="HGS創英角ｺﾞｼｯｸUB" panose="020B0900000000000000" pitchFamily="50" charset="-128"/>
                  <a:ea typeface="HGS創英角ｺﾞｼｯｸUB" panose="020B0900000000000000" pitchFamily="50" charset="-128"/>
                </a:rPr>
                <a:t>事業収益</a:t>
              </a:r>
            </a:p>
          </p:txBody>
        </p:sp>
        <p:sp>
          <p:nvSpPr>
            <p:cNvPr id="55" name="正方形/長方形 54">
              <a:extLst>
                <a:ext uri="{FF2B5EF4-FFF2-40B4-BE49-F238E27FC236}">
                  <a16:creationId xmlns:a16="http://schemas.microsoft.com/office/drawing/2014/main" id="{6D44F424-0199-A01A-33DB-FD667B1A7E51}"/>
                </a:ext>
              </a:extLst>
            </p:cNvPr>
            <p:cNvSpPr/>
            <p:nvPr/>
          </p:nvSpPr>
          <p:spPr>
            <a:xfrm>
              <a:off x="165385" y="2473342"/>
              <a:ext cx="2144678" cy="1374000"/>
            </a:xfrm>
            <a:prstGeom prst="rect">
              <a:avLst/>
            </a:prstGeom>
            <a:noFill/>
            <a:ln w="44450">
              <a:solidFill>
                <a:srgbClr val="2F528F">
                  <a:alpha val="50196"/>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8" name="グループ化 57">
            <a:extLst>
              <a:ext uri="{FF2B5EF4-FFF2-40B4-BE49-F238E27FC236}">
                <a16:creationId xmlns:a16="http://schemas.microsoft.com/office/drawing/2014/main" id="{342C8DAD-2E5C-41AA-275E-48CC669F603A}"/>
              </a:ext>
            </a:extLst>
          </p:cNvPr>
          <p:cNvGrpSpPr/>
          <p:nvPr/>
        </p:nvGrpSpPr>
        <p:grpSpPr>
          <a:xfrm>
            <a:off x="3001056" y="3462316"/>
            <a:ext cx="3254549" cy="2512480"/>
            <a:chOff x="165385" y="2473180"/>
            <a:chExt cx="2144678" cy="1374163"/>
          </a:xfrm>
        </p:grpSpPr>
        <p:sp>
          <p:nvSpPr>
            <p:cNvPr id="66" name="テキスト ボックス 65">
              <a:extLst>
                <a:ext uri="{FF2B5EF4-FFF2-40B4-BE49-F238E27FC236}">
                  <a16:creationId xmlns:a16="http://schemas.microsoft.com/office/drawing/2014/main" id="{7586504E-B8BF-001F-D523-4617854D43D2}"/>
                </a:ext>
              </a:extLst>
            </p:cNvPr>
            <p:cNvSpPr txBox="1"/>
            <p:nvPr/>
          </p:nvSpPr>
          <p:spPr>
            <a:xfrm>
              <a:off x="794231" y="2494435"/>
              <a:ext cx="1052581" cy="226913"/>
            </a:xfrm>
            <a:prstGeom prst="rect">
              <a:avLst/>
            </a:prstGeom>
            <a:noFill/>
          </p:spPr>
          <p:txBody>
            <a:bodyPr wrap="square" rtlCol="0">
              <a:spAutoFit/>
            </a:bodyPr>
            <a:lstStyle/>
            <a:p>
              <a:r>
                <a:rPr kumimoji="1" lang="ja-JP" altLang="en-US" sz="2400" b="1">
                  <a:latin typeface="HGS創英角ｺﾞｼｯｸUB" panose="020B0900000000000000" pitchFamily="50" charset="-128"/>
                  <a:ea typeface="HGS創英角ｺﾞｼｯｸUB" panose="020B0900000000000000" pitchFamily="50" charset="-128"/>
                </a:rPr>
                <a:t>業界特性</a:t>
              </a:r>
            </a:p>
          </p:txBody>
        </p:sp>
        <p:sp>
          <p:nvSpPr>
            <p:cNvPr id="61" name="正方形/長方形 60">
              <a:extLst>
                <a:ext uri="{FF2B5EF4-FFF2-40B4-BE49-F238E27FC236}">
                  <a16:creationId xmlns:a16="http://schemas.microsoft.com/office/drawing/2014/main" id="{6D44F424-0199-A01A-33DB-FD667B1A7E51}"/>
                </a:ext>
              </a:extLst>
            </p:cNvPr>
            <p:cNvSpPr/>
            <p:nvPr/>
          </p:nvSpPr>
          <p:spPr>
            <a:xfrm>
              <a:off x="165385" y="2473180"/>
              <a:ext cx="2144678" cy="1374163"/>
            </a:xfrm>
            <a:prstGeom prst="rect">
              <a:avLst/>
            </a:prstGeom>
            <a:noFill/>
            <a:ln w="44450">
              <a:solidFill>
                <a:srgbClr val="FF0000">
                  <a:alpha val="50196"/>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79" name="楕円 78">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81" name="正方形/長方形 80">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業界特性と</a:t>
            </a:r>
            <a:endParaRPr kumimoji="1" lang="en-US" altLang="ja-JP" sz="1400" b="1">
              <a:solidFill>
                <a:schemeClr val="tx1"/>
              </a:solidFill>
            </a:endParaRPr>
          </a:p>
          <a:p>
            <a:pPr algn="ctr"/>
            <a:r>
              <a:rPr kumimoji="1" lang="ja-JP" altLang="en-US" sz="1400" b="1">
                <a:solidFill>
                  <a:schemeClr val="tx1"/>
                </a:solidFill>
              </a:rPr>
              <a:t>事業収益</a:t>
            </a:r>
            <a:endParaRPr kumimoji="1" lang="en-US" altLang="ja-JP" sz="1400" b="1">
              <a:solidFill>
                <a:schemeClr val="tx1"/>
              </a:solidFill>
            </a:endParaRPr>
          </a:p>
        </p:txBody>
      </p:sp>
      <p:sp>
        <p:nvSpPr>
          <p:cNvPr id="82" name="テキスト ボックス 81">
            <a:extLst>
              <a:ext uri="{FF2B5EF4-FFF2-40B4-BE49-F238E27FC236}">
                <a16:creationId xmlns:a16="http://schemas.microsoft.com/office/drawing/2014/main" id="{268241D9-6B44-4FA0-9B20-8D4984A61E9D}"/>
              </a:ext>
            </a:extLst>
          </p:cNvPr>
          <p:cNvSpPr txBox="1"/>
          <p:nvPr/>
        </p:nvSpPr>
        <p:spPr>
          <a:xfrm>
            <a:off x="3355200" y="1256400"/>
            <a:ext cx="6043611" cy="707886"/>
          </a:xfrm>
          <a:prstGeom prst="rect">
            <a:avLst/>
          </a:prstGeom>
          <a:noFill/>
        </p:spPr>
        <p:txBody>
          <a:bodyPr wrap="square" lIns="91440" tIns="45720" rIns="91440" bIns="45720" rtlCol="0" anchor="t">
            <a:spAutoFit/>
          </a:bodyPr>
          <a:lstStyle/>
          <a:p>
            <a:r>
              <a:rPr kumimoji="1" lang="ja-JP" altLang="en-US" sz="1000">
                <a:latin typeface="游ゴシック" panose="020B0400000000000000" pitchFamily="50" charset="-128"/>
                <a:ea typeface="游ゴシック" panose="020B0400000000000000" pitchFamily="50" charset="-128"/>
              </a:rPr>
              <a:t>□  介護業は、社会保障の一部であり、介護保険によって公定価格が決められている</a:t>
            </a:r>
            <a:endParaRPr kumimoji="1" lang="en-US" altLang="ja-JP" sz="1000">
              <a:latin typeface="游ゴシック" panose="020B0400000000000000" pitchFamily="50" charset="-128"/>
              <a:ea typeface="游ゴシック" panose="020B0400000000000000" pitchFamily="50" charset="-128"/>
            </a:endParaRPr>
          </a:p>
          <a:p>
            <a:r>
              <a:rPr kumimoji="1" lang="ja-JP" altLang="en-US" sz="1000">
                <a:latin typeface="游ゴシック"/>
                <a:ea typeface="游ゴシック"/>
              </a:rPr>
              <a:t>□  </a:t>
            </a:r>
            <a:r>
              <a:rPr kumimoji="1" lang="ja-JP" altLang="en-US" sz="1000" b="1" u="sng">
                <a:latin typeface="游ゴシック"/>
                <a:ea typeface="游ゴシック"/>
              </a:rPr>
              <a:t>定員数などにより収入に上限があるため、効率性や生産性を高めることで事業収益を確保</a:t>
            </a:r>
            <a:r>
              <a:rPr kumimoji="1" lang="ja-JP" altLang="en-US" sz="1000">
                <a:latin typeface="游ゴシック"/>
                <a:ea typeface="游ゴシック"/>
              </a:rPr>
              <a:t>していく</a:t>
            </a:r>
            <a:endParaRPr kumimoji="1" lang="en-US" altLang="ja-JP" sz="1000">
              <a:latin typeface="游ゴシック"/>
              <a:ea typeface="游ゴシック"/>
            </a:endParaRPr>
          </a:p>
          <a:p>
            <a:r>
              <a:rPr kumimoji="1" lang="ja-JP" altLang="en-US" sz="1000">
                <a:latin typeface="游ゴシック" panose="020B0400000000000000" pitchFamily="50" charset="-128"/>
                <a:ea typeface="游ゴシック" panose="020B0400000000000000" pitchFamily="50" charset="-128"/>
              </a:rPr>
              <a:t>□  ３年に一度、介護保険料の改定があるほか、時代に合わせて制度変更が実施されてきた</a:t>
            </a:r>
            <a:endParaRPr kumimoji="1" lang="en-US" altLang="ja-JP" sz="1000">
              <a:latin typeface="游ゴシック" panose="020B0400000000000000" pitchFamily="50" charset="-128"/>
              <a:ea typeface="游ゴシック" panose="020B0400000000000000" pitchFamily="50" charset="-128"/>
            </a:endParaRPr>
          </a:p>
          <a:p>
            <a:r>
              <a:rPr kumimoji="1" lang="ja-JP" altLang="en-US" sz="1000">
                <a:latin typeface="游ゴシック" panose="020B0400000000000000" pitchFamily="50" charset="-128"/>
                <a:ea typeface="游ゴシック" panose="020B0400000000000000" pitchFamily="50" charset="-128"/>
              </a:rPr>
              <a:t>□  人員体制・サービス内容・設備の充実は、事業収益とトレードオフの関係にある</a:t>
            </a:r>
            <a:endParaRPr kumimoji="1" lang="en-US" altLang="ja-JP" sz="1000">
              <a:latin typeface="游ゴシック" panose="020B0400000000000000" pitchFamily="50" charset="-128"/>
              <a:ea typeface="游ゴシック" panose="020B0400000000000000" pitchFamily="50" charset="-128"/>
            </a:endParaRPr>
          </a:p>
        </p:txBody>
      </p:sp>
      <p:sp>
        <p:nvSpPr>
          <p:cNvPr id="86" name="テキスト ボックス 85">
            <a:extLst>
              <a:ext uri="{FF2B5EF4-FFF2-40B4-BE49-F238E27FC236}">
                <a16:creationId xmlns:a16="http://schemas.microsoft.com/office/drawing/2014/main" id="{7586504E-B8BF-001F-D523-4617854D43D2}"/>
              </a:ext>
            </a:extLst>
          </p:cNvPr>
          <p:cNvSpPr txBox="1"/>
          <p:nvPr/>
        </p:nvSpPr>
        <p:spPr>
          <a:xfrm>
            <a:off x="2808899" y="3031219"/>
            <a:ext cx="6444310" cy="400110"/>
          </a:xfrm>
          <a:prstGeom prst="rect">
            <a:avLst/>
          </a:prstGeom>
          <a:noFill/>
        </p:spPr>
        <p:txBody>
          <a:bodyPr wrap="square" rtlCol="0">
            <a:spAutoFit/>
          </a:bodyPr>
          <a:lstStyle/>
          <a:p>
            <a:pPr algn="ctr"/>
            <a:r>
              <a:rPr kumimoji="1" lang="ja-JP" altLang="en-US" sz="2000" b="1">
                <a:latin typeface="游ゴシック" panose="020B0400000000000000" pitchFamily="50" charset="-128"/>
                <a:ea typeface="游ゴシック" panose="020B0400000000000000" pitchFamily="50" charset="-128"/>
              </a:rPr>
              <a:t>（効率性・競争優位性と収益のトレードオフ）</a:t>
            </a:r>
          </a:p>
        </p:txBody>
      </p:sp>
      <p:grpSp>
        <p:nvGrpSpPr>
          <p:cNvPr id="87" name="グループ化 86"/>
          <p:cNvGrpSpPr/>
          <p:nvPr/>
        </p:nvGrpSpPr>
        <p:grpSpPr>
          <a:xfrm>
            <a:off x="3194100" y="4069340"/>
            <a:ext cx="1270367" cy="509532"/>
            <a:chOff x="6200700" y="2039964"/>
            <a:chExt cx="1691209" cy="968275"/>
          </a:xfrm>
        </p:grpSpPr>
        <p:sp>
          <p:nvSpPr>
            <p:cNvPr id="88"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CAF65B9A-AB5C-A977-C3C8-D55F6B11A16D}"/>
                </a:ext>
              </a:extLst>
            </p:cNvPr>
            <p:cNvSpPr txBox="1"/>
            <p:nvPr/>
          </p:nvSpPr>
          <p:spPr>
            <a:xfrm>
              <a:off x="6200700" y="2074369"/>
              <a:ext cx="1691209" cy="877313"/>
            </a:xfrm>
            <a:prstGeom prst="rect">
              <a:avLst/>
            </a:prstGeom>
            <a:noFill/>
          </p:spPr>
          <p:txBody>
            <a:bodyPr wrap="square" rtlCol="0">
              <a:spAutoFit/>
            </a:bodyPr>
            <a:lstStyle/>
            <a:p>
              <a:pPr algn="ctr"/>
              <a:r>
                <a:rPr kumimoji="1" lang="ja-JP" altLang="en-US" sz="2400" b="1">
                  <a:latin typeface="HGP明朝E" panose="02020900000000000000" pitchFamily="18" charset="-128"/>
                  <a:ea typeface="HGP明朝E" panose="02020900000000000000" pitchFamily="18" charset="-128"/>
                </a:rPr>
                <a:t>体制</a:t>
              </a:r>
              <a:endParaRPr kumimoji="1" lang="ja-JP" altLang="en-US" sz="3600" b="1">
                <a:latin typeface="HGP明朝E" panose="02020900000000000000" pitchFamily="18" charset="-128"/>
                <a:ea typeface="HGP明朝E" panose="02020900000000000000" pitchFamily="18" charset="-128"/>
              </a:endParaRPr>
            </a:p>
          </p:txBody>
        </p:sp>
      </p:grpSp>
      <p:grpSp>
        <p:nvGrpSpPr>
          <p:cNvPr id="93" name="グループ化 92"/>
          <p:cNvGrpSpPr/>
          <p:nvPr/>
        </p:nvGrpSpPr>
        <p:grpSpPr>
          <a:xfrm>
            <a:off x="3194100" y="4698491"/>
            <a:ext cx="1270367" cy="509532"/>
            <a:chOff x="6193248" y="2039964"/>
            <a:chExt cx="1691209" cy="968275"/>
          </a:xfrm>
        </p:grpSpPr>
        <p:sp>
          <p:nvSpPr>
            <p:cNvPr id="94"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テキスト ボックス 94">
              <a:extLst>
                <a:ext uri="{FF2B5EF4-FFF2-40B4-BE49-F238E27FC236}">
                  <a16:creationId xmlns:a16="http://schemas.microsoft.com/office/drawing/2014/main" id="{CAF65B9A-AB5C-A977-C3C8-D55F6B11A16D}"/>
                </a:ext>
              </a:extLst>
            </p:cNvPr>
            <p:cNvSpPr txBox="1"/>
            <p:nvPr/>
          </p:nvSpPr>
          <p:spPr>
            <a:xfrm>
              <a:off x="6193248" y="2168097"/>
              <a:ext cx="1691209" cy="701850"/>
            </a:xfrm>
            <a:prstGeom prst="rect">
              <a:avLst/>
            </a:prstGeom>
            <a:noFill/>
          </p:spPr>
          <p:txBody>
            <a:bodyPr wrap="square" rtlCol="0">
              <a:spAutoFit/>
            </a:bodyPr>
            <a:lstStyle/>
            <a:p>
              <a:pPr algn="ctr"/>
              <a:r>
                <a:rPr kumimoji="1" lang="ja-JP" altLang="en-US" b="1">
                  <a:latin typeface="HGP明朝E" panose="02020900000000000000" pitchFamily="18" charset="-128"/>
                  <a:ea typeface="HGP明朝E" panose="02020900000000000000" pitchFamily="18" charset="-128"/>
                </a:rPr>
                <a:t>サービス</a:t>
              </a:r>
              <a:endParaRPr kumimoji="1" lang="ja-JP" altLang="en-US" sz="3600" b="1">
                <a:latin typeface="HGP明朝E" panose="02020900000000000000" pitchFamily="18" charset="-128"/>
                <a:ea typeface="HGP明朝E" panose="02020900000000000000" pitchFamily="18" charset="-128"/>
              </a:endParaRPr>
            </a:p>
          </p:txBody>
        </p:sp>
      </p:grpSp>
      <p:grpSp>
        <p:nvGrpSpPr>
          <p:cNvPr id="96" name="グループ化 95"/>
          <p:cNvGrpSpPr/>
          <p:nvPr/>
        </p:nvGrpSpPr>
        <p:grpSpPr>
          <a:xfrm>
            <a:off x="3197231" y="5315341"/>
            <a:ext cx="1270367" cy="517010"/>
            <a:chOff x="6197418" y="2025753"/>
            <a:chExt cx="1691209" cy="982486"/>
          </a:xfrm>
        </p:grpSpPr>
        <p:sp>
          <p:nvSpPr>
            <p:cNvPr id="97"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381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テキスト ボックス 97">
              <a:extLst>
                <a:ext uri="{FF2B5EF4-FFF2-40B4-BE49-F238E27FC236}">
                  <a16:creationId xmlns:a16="http://schemas.microsoft.com/office/drawing/2014/main" id="{CAF65B9A-AB5C-A977-C3C8-D55F6B11A16D}"/>
                </a:ext>
              </a:extLst>
            </p:cNvPr>
            <p:cNvSpPr txBox="1"/>
            <p:nvPr/>
          </p:nvSpPr>
          <p:spPr>
            <a:xfrm>
              <a:off x="6197418" y="2025753"/>
              <a:ext cx="1691209" cy="877313"/>
            </a:xfrm>
            <a:prstGeom prst="rect">
              <a:avLst/>
            </a:prstGeom>
            <a:noFill/>
          </p:spPr>
          <p:txBody>
            <a:bodyPr wrap="square" rtlCol="0">
              <a:spAutoFit/>
            </a:bodyPr>
            <a:lstStyle/>
            <a:p>
              <a:pPr algn="ctr"/>
              <a:r>
                <a:rPr kumimoji="1" lang="ja-JP" altLang="en-US" sz="2400" b="1">
                  <a:latin typeface="HGP明朝E" panose="02020900000000000000" pitchFamily="18" charset="-128"/>
                  <a:ea typeface="HGP明朝E" panose="02020900000000000000" pitchFamily="18" charset="-128"/>
                </a:rPr>
                <a:t>設備</a:t>
              </a:r>
              <a:endParaRPr kumimoji="1" lang="ja-JP" altLang="en-US" sz="3600" b="1">
                <a:latin typeface="HGP明朝E" panose="02020900000000000000" pitchFamily="18" charset="-128"/>
                <a:ea typeface="HGP明朝E" panose="02020900000000000000" pitchFamily="18" charset="-128"/>
              </a:endParaRPr>
            </a:p>
          </p:txBody>
        </p:sp>
      </p:grpSp>
      <p:sp>
        <p:nvSpPr>
          <p:cNvPr id="101" name="テキスト ボックス 100">
            <a:extLst>
              <a:ext uri="{FF2B5EF4-FFF2-40B4-BE49-F238E27FC236}">
                <a16:creationId xmlns:a16="http://schemas.microsoft.com/office/drawing/2014/main" id="{7586504E-B8BF-001F-D523-4617854D43D2}"/>
              </a:ext>
            </a:extLst>
          </p:cNvPr>
          <p:cNvSpPr txBox="1"/>
          <p:nvPr/>
        </p:nvSpPr>
        <p:spPr>
          <a:xfrm>
            <a:off x="2889168" y="6177633"/>
            <a:ext cx="7053776" cy="461665"/>
          </a:xfrm>
          <a:prstGeom prst="rect">
            <a:avLst/>
          </a:prstGeom>
          <a:noFill/>
        </p:spPr>
        <p:txBody>
          <a:bodyPr wrap="square" rtlCol="0">
            <a:spAutoFit/>
          </a:bodyPr>
          <a:lstStyle/>
          <a:p>
            <a:r>
              <a:rPr kumimoji="1" lang="ja-JP" altLang="en-US" b="1">
                <a:latin typeface="HGS創英角ｺﾞｼｯｸUB" panose="020B0900000000000000" pitchFamily="50" charset="-128"/>
                <a:ea typeface="HGS創英角ｺﾞｼｯｸUB" panose="020B0900000000000000" pitchFamily="50" charset="-128"/>
              </a:rPr>
              <a:t>グループ化などの</a:t>
            </a:r>
            <a:r>
              <a:rPr kumimoji="1" lang="ja-JP" altLang="en-US" sz="2400" b="1">
                <a:latin typeface="HGS創英角ｺﾞｼｯｸUB" panose="020B0900000000000000" pitchFamily="50" charset="-128"/>
                <a:ea typeface="HGS創英角ｺﾞｼｯｸUB" panose="020B0900000000000000" pitchFamily="50" charset="-128"/>
              </a:rPr>
              <a:t>規模・範囲の経済</a:t>
            </a:r>
            <a:r>
              <a:rPr kumimoji="1" lang="ja-JP" altLang="en-US" b="1">
                <a:latin typeface="HGS創英角ｺﾞｼｯｸUB" panose="020B0900000000000000" pitchFamily="50" charset="-128"/>
                <a:ea typeface="HGS創英角ｺﾞｼｯｸUB" panose="020B0900000000000000" pitchFamily="50" charset="-128"/>
              </a:rPr>
              <a:t>になりやすい</a:t>
            </a:r>
          </a:p>
        </p:txBody>
      </p:sp>
      <p:sp>
        <p:nvSpPr>
          <p:cNvPr id="103" name="矢印: ストライプ 92">
            <a:extLst>
              <a:ext uri="{FF2B5EF4-FFF2-40B4-BE49-F238E27FC236}">
                <a16:creationId xmlns:a16="http://schemas.microsoft.com/office/drawing/2014/main" id="{9044E7DC-DB88-5844-06E6-47B388B02ED0}"/>
              </a:ext>
            </a:extLst>
          </p:cNvPr>
          <p:cNvSpPr/>
          <p:nvPr/>
        </p:nvSpPr>
        <p:spPr>
          <a:xfrm>
            <a:off x="2050102" y="6223067"/>
            <a:ext cx="839066" cy="416312"/>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6707805" y="3725640"/>
            <a:ext cx="492443" cy="2091810"/>
          </a:xfrm>
          <a:prstGeom prst="rect">
            <a:avLst/>
          </a:prstGeom>
          <a:noFill/>
        </p:spPr>
        <p:txBody>
          <a:bodyPr vert="eaVert" wrap="square" rtlCol="0">
            <a:spAutoFit/>
          </a:bodyPr>
          <a:lstStyle/>
          <a:p>
            <a:r>
              <a:rPr kumimoji="1" lang="ja-JP" altLang="en-US" sz="2000">
                <a:latin typeface="HGP創英角ｺﾞｼｯｸUB" panose="020B0900000000000000" pitchFamily="50" charset="-128"/>
                <a:ea typeface="HGP創英角ｺﾞｼｯｸUB" panose="020B0900000000000000" pitchFamily="50" charset="-128"/>
              </a:rPr>
              <a:t>特徴・競争優位性</a:t>
            </a:r>
          </a:p>
        </p:txBody>
      </p:sp>
      <p:sp>
        <p:nvSpPr>
          <p:cNvPr id="37" name="矢印: ストライプ 92">
            <a:extLst>
              <a:ext uri="{FF2B5EF4-FFF2-40B4-BE49-F238E27FC236}">
                <a16:creationId xmlns:a16="http://schemas.microsoft.com/office/drawing/2014/main" id="{9044E7DC-DB88-5844-06E6-47B388B02ED0}"/>
              </a:ext>
            </a:extLst>
          </p:cNvPr>
          <p:cNvSpPr/>
          <p:nvPr/>
        </p:nvSpPr>
        <p:spPr>
          <a:xfrm>
            <a:off x="6031054" y="3815077"/>
            <a:ext cx="922973" cy="1912937"/>
          </a:xfrm>
          <a:prstGeom prst="stripedRightArrow">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ストライプ 92">
            <a:extLst>
              <a:ext uri="{FF2B5EF4-FFF2-40B4-BE49-F238E27FC236}">
                <a16:creationId xmlns:a16="http://schemas.microsoft.com/office/drawing/2014/main" id="{9044E7DC-DB88-5844-06E6-47B388B02ED0}"/>
              </a:ext>
            </a:extLst>
          </p:cNvPr>
          <p:cNvSpPr/>
          <p:nvPr/>
        </p:nvSpPr>
        <p:spPr>
          <a:xfrm rot="10800000">
            <a:off x="6919610" y="3806485"/>
            <a:ext cx="922973" cy="1912937"/>
          </a:xfrm>
          <a:prstGeom prst="stripedRightArrow">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1" name="グループ化 40">
            <a:extLst>
              <a:ext uri="{FF2B5EF4-FFF2-40B4-BE49-F238E27FC236}">
                <a16:creationId xmlns:a16="http://schemas.microsoft.com/office/drawing/2014/main" id="{342C8DAD-2E5C-41AA-275E-48CC669F603A}"/>
              </a:ext>
            </a:extLst>
          </p:cNvPr>
          <p:cNvGrpSpPr/>
          <p:nvPr/>
        </p:nvGrpSpPr>
        <p:grpSpPr>
          <a:xfrm>
            <a:off x="933432" y="4041240"/>
            <a:ext cx="1321770" cy="1438041"/>
            <a:chOff x="165385" y="2415942"/>
            <a:chExt cx="2144678" cy="1431401"/>
          </a:xfrm>
        </p:grpSpPr>
        <p:sp>
          <p:nvSpPr>
            <p:cNvPr id="42" name="テキスト ボックス 41">
              <a:extLst>
                <a:ext uri="{FF2B5EF4-FFF2-40B4-BE49-F238E27FC236}">
                  <a16:creationId xmlns:a16="http://schemas.microsoft.com/office/drawing/2014/main" id="{7586504E-B8BF-001F-D523-4617854D43D2}"/>
                </a:ext>
              </a:extLst>
            </p:cNvPr>
            <p:cNvSpPr txBox="1"/>
            <p:nvPr/>
          </p:nvSpPr>
          <p:spPr>
            <a:xfrm>
              <a:off x="274969" y="2832613"/>
              <a:ext cx="1982801" cy="704617"/>
            </a:xfrm>
            <a:prstGeom prst="rect">
              <a:avLst/>
            </a:prstGeom>
            <a:noFill/>
          </p:spPr>
          <p:txBody>
            <a:bodyPr wrap="square" rtlCol="0">
              <a:spAutoFit/>
            </a:bodyPr>
            <a:lstStyle/>
            <a:p>
              <a:pPr algn="ctr"/>
              <a:r>
                <a:rPr kumimoji="1" lang="ja-JP" altLang="en-US" sz="2000" b="1">
                  <a:latin typeface="游ゴシック" panose="020B0400000000000000" pitchFamily="50" charset="-128"/>
                  <a:ea typeface="游ゴシック" panose="020B0400000000000000" pitchFamily="50" charset="-128"/>
                </a:rPr>
                <a:t>現実的な事業性</a:t>
              </a:r>
            </a:p>
          </p:txBody>
        </p:sp>
        <p:sp>
          <p:nvSpPr>
            <p:cNvPr id="43" name="正方形/長方形 42">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4" name="テキスト ボックス 43">
            <a:extLst>
              <a:ext uri="{FF2B5EF4-FFF2-40B4-BE49-F238E27FC236}">
                <a16:creationId xmlns:a16="http://schemas.microsoft.com/office/drawing/2014/main" id="{7586504E-B8BF-001F-D523-4617854D43D2}"/>
              </a:ext>
            </a:extLst>
          </p:cNvPr>
          <p:cNvSpPr txBox="1"/>
          <p:nvPr/>
        </p:nvSpPr>
        <p:spPr>
          <a:xfrm>
            <a:off x="2370127" y="4553428"/>
            <a:ext cx="498855" cy="584775"/>
          </a:xfrm>
          <a:prstGeom prst="rect">
            <a:avLst/>
          </a:prstGeom>
          <a:noFill/>
        </p:spPr>
        <p:txBody>
          <a:bodyPr wrap="square" rtlCol="0">
            <a:spAutoFit/>
          </a:bodyPr>
          <a:lstStyle/>
          <a:p>
            <a:pPr algn="ctr"/>
            <a:r>
              <a:rPr kumimoji="1" lang="ja-JP" altLang="en-US" sz="3200" b="1">
                <a:latin typeface="游ゴシック" panose="020B0400000000000000" pitchFamily="50" charset="-128"/>
                <a:ea typeface="游ゴシック" panose="020B0400000000000000" pitchFamily="50" charset="-128"/>
              </a:rPr>
              <a:t>＝</a:t>
            </a:r>
          </a:p>
        </p:txBody>
      </p:sp>
      <p:sp>
        <p:nvSpPr>
          <p:cNvPr id="45" name="テキスト ボックス 44">
            <a:extLst>
              <a:ext uri="{FF2B5EF4-FFF2-40B4-BE49-F238E27FC236}">
                <a16:creationId xmlns:a16="http://schemas.microsoft.com/office/drawing/2014/main" id="{268241D9-6B44-4FA0-9B20-8D4984A61E9D}"/>
              </a:ext>
            </a:extLst>
          </p:cNvPr>
          <p:cNvSpPr txBox="1"/>
          <p:nvPr/>
        </p:nvSpPr>
        <p:spPr>
          <a:xfrm>
            <a:off x="4437345" y="4134976"/>
            <a:ext cx="1661089" cy="1631216"/>
          </a:xfrm>
          <a:prstGeom prst="rect">
            <a:avLst/>
          </a:prstGeom>
          <a:noFill/>
        </p:spPr>
        <p:txBody>
          <a:bodyPr wrap="square" rtlCol="0">
            <a:spAutoFit/>
          </a:bodyPr>
          <a:lstStyle/>
          <a:p>
            <a:r>
              <a:rPr kumimoji="1" lang="ja-JP" altLang="en-US" sz="1000"/>
              <a:t>効率性や生産性を高める体制整備や設備投資については、利用者から選ばれやすくなるといった事業所の特徴や競争優位性を高めるものの、人件費などのコストアップや投資分の返済等の増加となるため、限られた事業収益とのせめぎ合いとなる</a:t>
            </a:r>
            <a:endParaRPr kumimoji="1" lang="en-US" altLang="ja-JP" sz="1000">
              <a:solidFill>
                <a:srgbClr val="FF0000"/>
              </a:solidFill>
            </a:endParaRPr>
          </a:p>
        </p:txBody>
      </p:sp>
      <p:sp>
        <p:nvSpPr>
          <p:cNvPr id="46" name="テキスト ボックス 45">
            <a:extLst>
              <a:ext uri="{FF2B5EF4-FFF2-40B4-BE49-F238E27FC236}">
                <a16:creationId xmlns:a16="http://schemas.microsoft.com/office/drawing/2014/main" id="{268241D9-6B44-4FA0-9B20-8D4984A61E9D}"/>
              </a:ext>
            </a:extLst>
          </p:cNvPr>
          <p:cNvSpPr txBox="1"/>
          <p:nvPr/>
        </p:nvSpPr>
        <p:spPr>
          <a:xfrm>
            <a:off x="579416" y="2184367"/>
            <a:ext cx="8955282" cy="707886"/>
          </a:xfrm>
          <a:prstGeom prst="rect">
            <a:avLst/>
          </a:prstGeom>
          <a:noFill/>
        </p:spPr>
        <p:txBody>
          <a:bodyPr wrap="square" lIns="91440" tIns="45720" rIns="91440" bIns="45720" rtlCol="0" anchor="t">
            <a:spAutoFit/>
          </a:bodyPr>
          <a:lstStyle/>
          <a:p>
            <a:r>
              <a:rPr kumimoji="1" lang="ja-JP" altLang="en-US" sz="1000" dirty="0">
                <a:ea typeface="游ゴシック"/>
              </a:rPr>
              <a:t>　基本的に「人と人」を中心とした業務であり、事業所ごとに介護サービスに必要な資格者やスタッフ数を確保する必要があります。また、新規の人材確保が難しいため、事業所間で人員をフォローできたり、配置転換などができる労働環境の準備が必要になります。収益確保の観点からは、収入の上限があるため、管理部門の一元化等による</a:t>
            </a:r>
            <a:r>
              <a:rPr kumimoji="1" lang="ja-JP" altLang="en-US" sz="1000" u="sng" dirty="0">
                <a:ea typeface="游ゴシック"/>
              </a:rPr>
              <a:t>効率的な経営が求められる</a:t>
            </a:r>
            <a:r>
              <a:rPr kumimoji="1" lang="ja-JP" altLang="en-US" sz="1000" dirty="0">
                <a:ea typeface="游ゴシック"/>
              </a:rPr>
              <a:t>こともあり、一定の規模や幅広いサービス、エリア全体をカバーしたりするようなグループ化等による「規模や範囲の経済」に合致した事業所になりやすい傾向にあります。</a:t>
            </a:r>
            <a:endParaRPr kumimoji="1" lang="en-US" altLang="ja-JP" sz="1000" dirty="0">
              <a:ea typeface="游ゴシック"/>
            </a:endParaRPr>
          </a:p>
        </p:txBody>
      </p:sp>
      <p:cxnSp>
        <p:nvCxnSpPr>
          <p:cNvPr id="47" name="直線コネクタ 46">
            <a:extLst>
              <a:ext uri="{FF2B5EF4-FFF2-40B4-BE49-F238E27FC236}">
                <a16:creationId xmlns:a16="http://schemas.microsoft.com/office/drawing/2014/main" id="{1F44959B-879A-4247-9FA4-69D56E4D3C49}"/>
              </a:ext>
            </a:extLst>
          </p:cNvPr>
          <p:cNvCxnSpPr/>
          <p:nvPr/>
        </p:nvCxnSpPr>
        <p:spPr>
          <a:xfrm>
            <a:off x="259685" y="67316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2"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2</a:t>
            </a:r>
            <a:endParaRPr kumimoji="1" lang="ja-JP" altLang="en-US" dirty="0"/>
          </a:p>
        </p:txBody>
      </p:sp>
      <p:sp>
        <p:nvSpPr>
          <p:cNvPr id="4" name="テキスト ボックス 61">
            <a:extLst>
              <a:ext uri="{FF2B5EF4-FFF2-40B4-BE49-F238E27FC236}">
                <a16:creationId xmlns:a16="http://schemas.microsoft.com/office/drawing/2014/main" id="{E35764F1-20FE-2416-631F-61856033A84A}"/>
              </a:ext>
            </a:extLst>
          </p:cNvPr>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Tree>
    <p:extLst>
      <p:ext uri="{BB962C8B-B14F-4D97-AF65-F5344CB8AC3E}">
        <p14:creationId xmlns:p14="http://schemas.microsoft.com/office/powerpoint/2010/main" val="2271525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四角形: 角を丸くする 122">
            <a:extLst>
              <a:ext uri="{FF2B5EF4-FFF2-40B4-BE49-F238E27FC236}">
                <a16:creationId xmlns:a16="http://schemas.microsoft.com/office/drawing/2014/main" id="{8BDE5DAF-639C-A77A-9A99-5E2FBBDAA522}"/>
              </a:ext>
            </a:extLst>
          </p:cNvPr>
          <p:cNvSpPr/>
          <p:nvPr/>
        </p:nvSpPr>
        <p:spPr>
          <a:xfrm>
            <a:off x="2180034" y="2180197"/>
            <a:ext cx="5556402" cy="1226601"/>
          </a:xfrm>
          <a:prstGeom prst="roundRect">
            <a:avLst>
              <a:gd name="adj" fmla="val 4970"/>
            </a:avLst>
          </a:prstGeom>
          <a:solidFill>
            <a:srgbClr val="FFFFFF">
              <a:alpha val="40000"/>
            </a:srgbClr>
          </a:solidFill>
          <a:ln w="50800">
            <a:solidFill>
              <a:srgbClr val="92D050">
                <a:alpha val="50196"/>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四角形: 角を丸くする 122">
            <a:extLst>
              <a:ext uri="{FF2B5EF4-FFF2-40B4-BE49-F238E27FC236}">
                <a16:creationId xmlns:a16="http://schemas.microsoft.com/office/drawing/2014/main" id="{8BDE5DAF-639C-A77A-9A99-5E2FBBDAA522}"/>
              </a:ext>
            </a:extLst>
          </p:cNvPr>
          <p:cNvSpPr/>
          <p:nvPr/>
        </p:nvSpPr>
        <p:spPr>
          <a:xfrm>
            <a:off x="322639" y="2088000"/>
            <a:ext cx="4634752" cy="4651499"/>
          </a:xfrm>
          <a:prstGeom prst="roundRect">
            <a:avLst>
              <a:gd name="adj" fmla="val 4970"/>
            </a:avLst>
          </a:prstGeom>
          <a:noFill/>
          <a:ln w="50800">
            <a:solidFill>
              <a:srgbClr val="00B0F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82F98467-E2B5-B100-329D-8C0CF2710A00}"/>
              </a:ext>
            </a:extLst>
          </p:cNvPr>
          <p:cNvSpPr txBox="1"/>
          <p:nvPr/>
        </p:nvSpPr>
        <p:spPr>
          <a:xfrm>
            <a:off x="528201" y="5804574"/>
            <a:ext cx="3772439" cy="861774"/>
          </a:xfrm>
          <a:prstGeom prst="rect">
            <a:avLst/>
          </a:prstGeom>
          <a:noFill/>
        </p:spPr>
        <p:txBody>
          <a:bodyPr wrap="square" rtlCol="0">
            <a:spAutoFit/>
          </a:bodyPr>
          <a:lstStyle/>
          <a:p>
            <a:r>
              <a:rPr kumimoji="1" lang="ja-JP" altLang="en-US" sz="1000" spc="-100">
                <a:latin typeface="+mn-ea"/>
              </a:rPr>
              <a:t>□  利用者の基本的な生活を提供（入居）</a:t>
            </a:r>
            <a:endParaRPr kumimoji="1" lang="en-US" altLang="ja-JP" sz="1000" spc="-100">
              <a:latin typeface="+mn-ea"/>
            </a:endParaRPr>
          </a:p>
          <a:p>
            <a:r>
              <a:rPr kumimoji="1" lang="ja-JP" altLang="en-US" sz="1000" spc="-100">
                <a:latin typeface="+mn-ea"/>
              </a:rPr>
              <a:t>□  人によるサービスに加えて、施設利用がサービスの中心</a:t>
            </a:r>
            <a:endParaRPr kumimoji="1" lang="en-US" altLang="ja-JP" sz="1000" spc="-100">
              <a:latin typeface="+mn-ea"/>
            </a:endParaRPr>
          </a:p>
          <a:p>
            <a:r>
              <a:rPr kumimoji="1" lang="ja-JP" altLang="en-US" sz="1000" spc="-100">
                <a:latin typeface="+mn-ea"/>
              </a:rPr>
              <a:t>□  高齢者向け賃貸住宅は、一般の賃貸住宅に近く、</a:t>
            </a:r>
            <a:endParaRPr kumimoji="1" lang="en-US" altLang="ja-JP" sz="1000" spc="-100">
              <a:latin typeface="+mn-ea"/>
            </a:endParaRPr>
          </a:p>
          <a:p>
            <a:r>
              <a:rPr kumimoji="1" lang="ja-JP" altLang="en-US" sz="1000" spc="-100">
                <a:latin typeface="+mn-ea"/>
              </a:rPr>
              <a:t>　  設備の充実度やトータル利用料が競争力となる</a:t>
            </a:r>
            <a:endParaRPr kumimoji="1" lang="en-US" altLang="ja-JP" sz="1000" spc="-100">
              <a:latin typeface="+mn-ea"/>
            </a:endParaRPr>
          </a:p>
          <a:p>
            <a:r>
              <a:rPr kumimoji="1" lang="ja-JP" altLang="en-US" sz="1000" spc="-100">
                <a:latin typeface="+mn-ea"/>
              </a:rPr>
              <a:t>□  投資に対する個別の採算は合っているかが重要</a:t>
            </a:r>
            <a:endParaRPr kumimoji="1" lang="en-US" altLang="ja-JP" sz="1000" spc="-100">
              <a:latin typeface="+mn-ea"/>
            </a:endParaRPr>
          </a:p>
        </p:txBody>
      </p:sp>
      <p:sp>
        <p:nvSpPr>
          <p:cNvPr id="105" name="テキスト ボックス 104">
            <a:extLst>
              <a:ext uri="{FF2B5EF4-FFF2-40B4-BE49-F238E27FC236}">
                <a16:creationId xmlns:a16="http://schemas.microsoft.com/office/drawing/2014/main" id="{1C02045A-9AF0-E258-171B-270F20E5B976}"/>
              </a:ext>
            </a:extLst>
          </p:cNvPr>
          <p:cNvSpPr txBox="1"/>
          <p:nvPr/>
        </p:nvSpPr>
        <p:spPr>
          <a:xfrm>
            <a:off x="620020" y="3027517"/>
            <a:ext cx="1383677" cy="276999"/>
          </a:xfrm>
          <a:prstGeom prst="rect">
            <a:avLst/>
          </a:prstGeom>
          <a:noFill/>
        </p:spPr>
        <p:txBody>
          <a:bodyPr wrap="square" rtlCol="0">
            <a:spAutoFit/>
          </a:bodyPr>
          <a:lstStyle/>
          <a:p>
            <a:r>
              <a:rPr kumimoji="1" lang="ja-JP" altLang="en-US" sz="1200" b="1">
                <a:latin typeface="+mn-ea"/>
              </a:rPr>
              <a:t>設備優位性</a:t>
            </a:r>
            <a:endParaRPr kumimoji="1" lang="en-US" altLang="ja-JP" sz="1200" b="1">
              <a:latin typeface="+mn-ea"/>
            </a:endParaRPr>
          </a:p>
        </p:txBody>
      </p:sp>
      <p:sp>
        <p:nvSpPr>
          <p:cNvPr id="106" name="テキスト ボックス 105">
            <a:extLst>
              <a:ext uri="{FF2B5EF4-FFF2-40B4-BE49-F238E27FC236}">
                <a16:creationId xmlns:a16="http://schemas.microsoft.com/office/drawing/2014/main" id="{B538AEDA-6E74-0798-5CF6-B68BB4282124}"/>
              </a:ext>
            </a:extLst>
          </p:cNvPr>
          <p:cNvSpPr txBox="1"/>
          <p:nvPr/>
        </p:nvSpPr>
        <p:spPr>
          <a:xfrm>
            <a:off x="609378" y="3201008"/>
            <a:ext cx="1383677" cy="276999"/>
          </a:xfrm>
          <a:prstGeom prst="rect">
            <a:avLst/>
          </a:prstGeom>
          <a:noFill/>
        </p:spPr>
        <p:txBody>
          <a:bodyPr wrap="square" rtlCol="0">
            <a:spAutoFit/>
          </a:bodyPr>
          <a:lstStyle/>
          <a:p>
            <a:r>
              <a:rPr kumimoji="1" lang="ja-JP" altLang="en-US" sz="1200" b="1">
                <a:latin typeface="+mn-ea"/>
              </a:rPr>
              <a:t>投資対効果</a:t>
            </a:r>
            <a:endParaRPr kumimoji="1" lang="en-US" altLang="ja-JP" sz="1200" b="1">
              <a:latin typeface="+mn-ea"/>
            </a:endParaRPr>
          </a:p>
        </p:txBody>
      </p:sp>
      <p:sp>
        <p:nvSpPr>
          <p:cNvPr id="107" name="テキスト ボックス 106">
            <a:extLst>
              <a:ext uri="{FF2B5EF4-FFF2-40B4-BE49-F238E27FC236}">
                <a16:creationId xmlns:a16="http://schemas.microsoft.com/office/drawing/2014/main" id="{30108E63-044A-2170-3E71-3A08B88781F6}"/>
              </a:ext>
            </a:extLst>
          </p:cNvPr>
          <p:cNvSpPr txBox="1"/>
          <p:nvPr/>
        </p:nvSpPr>
        <p:spPr>
          <a:xfrm>
            <a:off x="620020" y="3374499"/>
            <a:ext cx="1383677" cy="276999"/>
          </a:xfrm>
          <a:prstGeom prst="rect">
            <a:avLst/>
          </a:prstGeom>
          <a:noFill/>
        </p:spPr>
        <p:txBody>
          <a:bodyPr wrap="square" rtlCol="0">
            <a:spAutoFit/>
          </a:bodyPr>
          <a:lstStyle/>
          <a:p>
            <a:r>
              <a:rPr kumimoji="1" lang="ja-JP" altLang="en-US" sz="1200" b="1">
                <a:latin typeface="+mn-ea"/>
              </a:rPr>
              <a:t>資産回転率</a:t>
            </a:r>
            <a:endParaRPr kumimoji="1" lang="en-US" altLang="ja-JP" sz="1200" b="1">
              <a:latin typeface="+mn-ea"/>
            </a:endParaRPr>
          </a:p>
        </p:txBody>
      </p:sp>
      <p:sp>
        <p:nvSpPr>
          <p:cNvPr id="109" name="テキスト ボックス 108">
            <a:extLst>
              <a:ext uri="{FF2B5EF4-FFF2-40B4-BE49-F238E27FC236}">
                <a16:creationId xmlns:a16="http://schemas.microsoft.com/office/drawing/2014/main" id="{9403CFDF-8A82-A0CF-EFD9-8805D3306559}"/>
              </a:ext>
            </a:extLst>
          </p:cNvPr>
          <p:cNvSpPr txBox="1"/>
          <p:nvPr/>
        </p:nvSpPr>
        <p:spPr>
          <a:xfrm>
            <a:off x="2353223" y="3624666"/>
            <a:ext cx="2432907" cy="561692"/>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介護老人福祉施設</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050">
                <a:latin typeface="HG創英角ｺﾞｼｯｸUB" panose="020B0909000000000000" pitchFamily="49" charset="-128"/>
                <a:ea typeface="HG創英角ｺﾞｼｯｸUB" panose="020B0909000000000000" pitchFamily="49" charset="-128"/>
              </a:rPr>
              <a:t>（特別養護老人ホーム：特養）</a:t>
            </a:r>
            <a:endParaRPr kumimoji="1" lang="en-US" altLang="ja-JP" sz="1000">
              <a:latin typeface="HG創英角ｺﾞｼｯｸUB" panose="020B0909000000000000" pitchFamily="49" charset="-128"/>
              <a:ea typeface="HG創英角ｺﾞｼｯｸUB" panose="020B0909000000000000" pitchFamily="49" charset="-128"/>
            </a:endParaRPr>
          </a:p>
        </p:txBody>
      </p:sp>
      <p:grpSp>
        <p:nvGrpSpPr>
          <p:cNvPr id="15" name="グループ化 14">
            <a:extLst>
              <a:ext uri="{FF2B5EF4-FFF2-40B4-BE49-F238E27FC236}">
                <a16:creationId xmlns:a16="http://schemas.microsoft.com/office/drawing/2014/main" id="{023F7481-676A-8A36-B026-9E2CE85F1553}"/>
              </a:ext>
            </a:extLst>
          </p:cNvPr>
          <p:cNvGrpSpPr/>
          <p:nvPr/>
        </p:nvGrpSpPr>
        <p:grpSpPr>
          <a:xfrm>
            <a:off x="449606" y="2145966"/>
            <a:ext cx="1623458" cy="819244"/>
            <a:chOff x="8384346" y="120837"/>
            <a:chExt cx="1634381" cy="819244"/>
          </a:xfrm>
        </p:grpSpPr>
        <p:sp>
          <p:nvSpPr>
            <p:cNvPr id="17" name="テキスト ボックス 16">
              <a:extLst>
                <a:ext uri="{FF2B5EF4-FFF2-40B4-BE49-F238E27FC236}">
                  <a16:creationId xmlns:a16="http://schemas.microsoft.com/office/drawing/2014/main" id="{8F97A571-C849-E06C-9CE3-FD6B25BE701F}"/>
                </a:ext>
              </a:extLst>
            </p:cNvPr>
            <p:cNvSpPr txBox="1"/>
            <p:nvPr/>
          </p:nvSpPr>
          <p:spPr>
            <a:xfrm>
              <a:off x="8384346" y="120837"/>
              <a:ext cx="1634381" cy="769441"/>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設備</a:t>
              </a:r>
              <a:r>
                <a:rPr kumimoji="1" lang="ja-JP" altLang="en-US" sz="1200">
                  <a:latin typeface="HG創英角ｺﾞｼｯｸUB" panose="020B0909000000000000" pitchFamily="49" charset="-128"/>
                  <a:ea typeface="HG創英角ｺﾞｼｯｸUB" panose="020B0909000000000000" pitchFamily="49" charset="-128"/>
                </a:rPr>
                <a:t>利用が</a:t>
              </a:r>
              <a:endParaRPr kumimoji="1" lang="en-US" altLang="ja-JP" sz="12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サービスの中心</a:t>
              </a:r>
              <a:endParaRPr kumimoji="1" lang="en-US" altLang="ja-JP" sz="1400">
                <a:latin typeface="HG創英角ｺﾞｼｯｸUB" panose="020B0909000000000000" pitchFamily="49" charset="-128"/>
                <a:ea typeface="HG創英角ｺﾞｼｯｸUB" panose="020B0909000000000000" pitchFamily="49" charset="-128"/>
              </a:endParaRPr>
            </a:p>
          </p:txBody>
        </p:sp>
        <p:cxnSp>
          <p:nvCxnSpPr>
            <p:cNvPr id="19" name="直線コネクタ 18">
              <a:extLst>
                <a:ext uri="{FF2B5EF4-FFF2-40B4-BE49-F238E27FC236}">
                  <a16:creationId xmlns:a16="http://schemas.microsoft.com/office/drawing/2014/main" id="{A0B007FB-4BBC-AA50-E813-7DE26E97E8C5}"/>
                </a:ext>
              </a:extLst>
            </p:cNvPr>
            <p:cNvCxnSpPr>
              <a:cxnSpLocks/>
            </p:cNvCxnSpPr>
            <p:nvPr/>
          </p:nvCxnSpPr>
          <p:spPr>
            <a:xfrm flipV="1">
              <a:off x="8384346" y="927578"/>
              <a:ext cx="1494188" cy="12503"/>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grpSp>
      <p:sp>
        <p:nvSpPr>
          <p:cNvPr id="7" name="左大かっこ 6"/>
          <p:cNvSpPr/>
          <p:nvPr/>
        </p:nvSpPr>
        <p:spPr>
          <a:xfrm>
            <a:off x="580894" y="3063732"/>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24470"/>
            <a:ext cx="8450841" cy="553998"/>
          </a:xfrm>
          <a:prstGeom prst="rect">
            <a:avLst/>
          </a:prstGeom>
          <a:noFill/>
        </p:spPr>
        <p:txBody>
          <a:bodyPr wrap="square" lIns="91440" tIns="45720" rIns="91440" bIns="45720" rtlCol="0" anchor="t">
            <a:spAutoFit/>
          </a:bodyPr>
          <a:lstStyle/>
          <a:p>
            <a:r>
              <a:rPr kumimoji="1" lang="ja-JP" altLang="en-US" sz="1000" spc="-100" dirty="0"/>
              <a:t>介護業の大まかな類型についてまとめます。介護の基本は、自宅（在宅）生活し、事業所や訪問にて介護サービスを受けることですが、環境により自宅外（入居）にて生活することもあります。また、利用者の状態によって、病気やケガ等は医療分野が担うことになるため、医療と介護で包括支援されています。</a:t>
            </a:r>
            <a:endParaRPr kumimoji="1" lang="en-US" altLang="ja-JP" sz="1000" spc="-100" dirty="0"/>
          </a:p>
          <a:p>
            <a:r>
              <a:rPr kumimoji="1" lang="ja-JP" altLang="en-US" sz="1000" spc="-30" dirty="0">
                <a:latin typeface="+mn-ea"/>
              </a:rPr>
              <a:t>用途や理解度に応じて、</a:t>
            </a:r>
            <a:r>
              <a:rPr kumimoji="1" lang="en-US" altLang="ja-JP" sz="1000" spc="-30" dirty="0">
                <a:latin typeface="+mn-ea"/>
              </a:rPr>
              <a:t>｢</a:t>
            </a:r>
            <a:r>
              <a:rPr kumimoji="1" lang="ja-JP" altLang="en-US" sz="1000" spc="-30" dirty="0">
                <a:latin typeface="+mn-ea"/>
              </a:rPr>
              <a:t>公共型／民間型</a:t>
            </a:r>
            <a:r>
              <a:rPr kumimoji="1" lang="en-US" altLang="ja-JP" sz="1000" spc="-30" dirty="0">
                <a:latin typeface="+mn-ea"/>
              </a:rPr>
              <a:t>｣</a:t>
            </a:r>
            <a:r>
              <a:rPr kumimoji="1" lang="ja-JP" altLang="en-US" sz="1000" spc="-30" dirty="0">
                <a:latin typeface="+mn-ea"/>
              </a:rPr>
              <a:t>や、</a:t>
            </a:r>
            <a:r>
              <a:rPr kumimoji="1" lang="en-US" altLang="ja-JP" sz="1000" spc="-30" dirty="0">
                <a:latin typeface="+mn-ea"/>
              </a:rPr>
              <a:t>｢</a:t>
            </a:r>
            <a:r>
              <a:rPr kumimoji="1" lang="ja-JP" altLang="en-US" sz="1000" spc="-30" dirty="0">
                <a:latin typeface="+mn-ea"/>
              </a:rPr>
              <a:t>要介護者のみ／要支援・自立も対象</a:t>
            </a:r>
            <a:r>
              <a:rPr kumimoji="1" lang="en-US" altLang="ja-JP" sz="1000" spc="-30" dirty="0">
                <a:latin typeface="+mn-ea"/>
              </a:rPr>
              <a:t>｣</a:t>
            </a:r>
            <a:r>
              <a:rPr kumimoji="1" lang="ja-JP" altLang="en-US" sz="1000" spc="-30" dirty="0">
                <a:latin typeface="+mn-ea"/>
              </a:rPr>
              <a:t>、運営主体別等で体系化することもできます。</a:t>
            </a:r>
            <a:endParaRPr kumimoji="1" lang="en-US" altLang="ja-JP" sz="1000" spc="-30" dirty="0">
              <a:latin typeface="+mn-ea"/>
            </a:endParaRP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cxnSp>
        <p:nvCxnSpPr>
          <p:cNvPr id="178" name="直線コネクタ 177">
            <a:extLst>
              <a:ext uri="{FF2B5EF4-FFF2-40B4-BE49-F238E27FC236}">
                <a16:creationId xmlns:a16="http://schemas.microsoft.com/office/drawing/2014/main" id="{A0B007FB-4BBC-AA50-E813-7DE26E97E8C5}"/>
              </a:ext>
            </a:extLst>
          </p:cNvPr>
          <p:cNvCxnSpPr>
            <a:cxnSpLocks/>
          </p:cNvCxnSpPr>
          <p:nvPr/>
        </p:nvCxnSpPr>
        <p:spPr>
          <a:xfrm flipV="1">
            <a:off x="535549" y="5711335"/>
            <a:ext cx="4208932" cy="0"/>
          </a:xfrm>
          <a:prstGeom prst="line">
            <a:avLst/>
          </a:prstGeom>
          <a:ln w="66675">
            <a:solidFill>
              <a:srgbClr val="00B0F0">
                <a:alpha val="25000"/>
              </a:srgb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9403CFDF-8A82-A0CF-EFD9-8805D3306559}"/>
              </a:ext>
            </a:extLst>
          </p:cNvPr>
          <p:cNvSpPr txBox="1"/>
          <p:nvPr/>
        </p:nvSpPr>
        <p:spPr>
          <a:xfrm>
            <a:off x="2354400" y="4449223"/>
            <a:ext cx="2724092" cy="877163"/>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サービス付</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2000">
                <a:latin typeface="HG創英角ｺﾞｼｯｸUB" panose="020B0909000000000000" pitchFamily="49" charset="-128"/>
                <a:ea typeface="HG創英角ｺﾞｼｯｸUB" panose="020B0909000000000000" pitchFamily="49" charset="-128"/>
              </a:rPr>
              <a:t>高齢者向け住宅</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100">
                <a:latin typeface="HG創英角ｺﾞｼｯｸUB" panose="020B0909000000000000" pitchFamily="49" charset="-128"/>
                <a:ea typeface="HG創英角ｺﾞｼｯｸUB" panose="020B0909000000000000" pitchFamily="49" charset="-128"/>
              </a:rPr>
              <a:t>（サ高住）</a:t>
            </a:r>
            <a:endParaRPr kumimoji="1" lang="en-US" altLang="ja-JP" sz="1100">
              <a:latin typeface="HG創英角ｺﾞｼｯｸUB" panose="020B0909000000000000" pitchFamily="49" charset="-128"/>
              <a:ea typeface="HG創英角ｺﾞｼｯｸUB" panose="020B0909000000000000" pitchFamily="49" charset="-128"/>
            </a:endParaRPr>
          </a:p>
        </p:txBody>
      </p:sp>
      <p:grpSp>
        <p:nvGrpSpPr>
          <p:cNvPr id="70" name="グループ化 69"/>
          <p:cNvGrpSpPr/>
          <p:nvPr/>
        </p:nvGrpSpPr>
        <p:grpSpPr>
          <a:xfrm>
            <a:off x="383552" y="3967225"/>
            <a:ext cx="1689512" cy="968275"/>
            <a:chOff x="6192370" y="2039964"/>
            <a:chExt cx="1689512" cy="968275"/>
          </a:xfrm>
        </p:grpSpPr>
        <p:sp>
          <p:nvSpPr>
            <p:cNvPr id="71"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a:extLst>
                <a:ext uri="{FF2B5EF4-FFF2-40B4-BE49-F238E27FC236}">
                  <a16:creationId xmlns:a16="http://schemas.microsoft.com/office/drawing/2014/main" id="{A4A321DC-1084-81EE-C5A7-77906385D5E0}"/>
                </a:ext>
              </a:extLst>
            </p:cNvPr>
            <p:cNvSpPr txBox="1"/>
            <p:nvPr/>
          </p:nvSpPr>
          <p:spPr>
            <a:xfrm>
              <a:off x="6499457" y="2587914"/>
              <a:ext cx="1075338"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サービス</a:t>
              </a:r>
            </a:p>
          </p:txBody>
        </p:sp>
        <p:sp>
          <p:nvSpPr>
            <p:cNvPr id="74" name="テキスト ボックス 73">
              <a:extLst>
                <a:ext uri="{FF2B5EF4-FFF2-40B4-BE49-F238E27FC236}">
                  <a16:creationId xmlns:a16="http://schemas.microsoft.com/office/drawing/2014/main" id="{CAF65B9A-AB5C-A977-C3C8-D55F6B11A16D}"/>
                </a:ext>
              </a:extLst>
            </p:cNvPr>
            <p:cNvSpPr txBox="1"/>
            <p:nvPr/>
          </p:nvSpPr>
          <p:spPr>
            <a:xfrm>
              <a:off x="6192370" y="2131060"/>
              <a:ext cx="1689512" cy="523220"/>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入居系</a:t>
              </a:r>
            </a:p>
          </p:txBody>
        </p:sp>
      </p:grpSp>
      <p:sp>
        <p:nvSpPr>
          <p:cNvPr id="75" name="テキスト ボックス 74">
            <a:extLst>
              <a:ext uri="{FF2B5EF4-FFF2-40B4-BE49-F238E27FC236}">
                <a16:creationId xmlns:a16="http://schemas.microsoft.com/office/drawing/2014/main" id="{9403CFDF-8A82-A0CF-EFD9-8805D3306559}"/>
              </a:ext>
            </a:extLst>
          </p:cNvPr>
          <p:cNvSpPr txBox="1"/>
          <p:nvPr/>
        </p:nvSpPr>
        <p:spPr>
          <a:xfrm>
            <a:off x="2408009" y="2840400"/>
            <a:ext cx="2314239" cy="561692"/>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介護老人保健施設</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050">
                <a:latin typeface="HG創英角ｺﾞｼｯｸUB" panose="020B0909000000000000" pitchFamily="49" charset="-128"/>
                <a:ea typeface="HG創英角ｺﾞｼｯｸUB" panose="020B0909000000000000" pitchFamily="49" charset="-128"/>
              </a:rPr>
              <a:t>（老健）</a:t>
            </a:r>
            <a:endParaRPr kumimoji="1" lang="en-US" altLang="ja-JP" sz="2000">
              <a:latin typeface="HG創英角ｺﾞｼｯｸUB" panose="020B0909000000000000" pitchFamily="49" charset="-128"/>
              <a:ea typeface="HG創英角ｺﾞｼｯｸUB" panose="020B0909000000000000" pitchFamily="49" charset="-128"/>
            </a:endParaRPr>
          </a:p>
        </p:txBody>
      </p:sp>
      <p:grpSp>
        <p:nvGrpSpPr>
          <p:cNvPr id="55" name="グループ化 54">
            <a:extLst>
              <a:ext uri="{FF2B5EF4-FFF2-40B4-BE49-F238E27FC236}">
                <a16:creationId xmlns:a16="http://schemas.microsoft.com/office/drawing/2014/main" id="{8ABB6722-DECF-4076-BEFF-B18C6191B012}"/>
              </a:ext>
            </a:extLst>
          </p:cNvPr>
          <p:cNvGrpSpPr/>
          <p:nvPr/>
        </p:nvGrpSpPr>
        <p:grpSpPr>
          <a:xfrm>
            <a:off x="295274" y="1115565"/>
            <a:ext cx="1162051" cy="885825"/>
            <a:chOff x="2409824" y="3038474"/>
            <a:chExt cx="1162051" cy="885825"/>
          </a:xfrm>
        </p:grpSpPr>
        <p:sp>
          <p:nvSpPr>
            <p:cNvPr id="56" name="楕円 55">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ボックス 56">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8" name="正方形/長方形 57">
            <a:extLst>
              <a:ext uri="{FF2B5EF4-FFF2-40B4-BE49-F238E27FC236}">
                <a16:creationId xmlns:a16="http://schemas.microsoft.com/office/drawing/2014/main" id="{CA1DA63E-8C33-4A20-A3AC-72D866FD193E}"/>
              </a:ext>
            </a:extLst>
          </p:cNvPr>
          <p:cNvSpPr/>
          <p:nvPr/>
        </p:nvSpPr>
        <p:spPr>
          <a:xfrm>
            <a:off x="1360800" y="1236211"/>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代表的な</a:t>
            </a:r>
            <a:endParaRPr kumimoji="1" lang="en-US" altLang="ja-JP" sz="1400" b="1">
              <a:solidFill>
                <a:schemeClr val="tx1"/>
              </a:solidFill>
            </a:endParaRPr>
          </a:p>
          <a:p>
            <a:pPr algn="ctr"/>
            <a:r>
              <a:rPr kumimoji="1" lang="ja-JP" altLang="en-US" sz="1400" b="1">
                <a:solidFill>
                  <a:schemeClr val="tx1"/>
                </a:solidFill>
              </a:rPr>
              <a:t>サービス類型</a:t>
            </a:r>
            <a:endParaRPr kumimoji="1" lang="en-US" altLang="ja-JP" sz="1400" b="1">
              <a:solidFill>
                <a:schemeClr val="tx1"/>
              </a:solidFill>
            </a:endParaRPr>
          </a:p>
        </p:txBody>
      </p:sp>
      <p:sp>
        <p:nvSpPr>
          <p:cNvPr id="59" name="テキスト ボックス 58">
            <a:extLst>
              <a:ext uri="{FF2B5EF4-FFF2-40B4-BE49-F238E27FC236}">
                <a16:creationId xmlns:a16="http://schemas.microsoft.com/office/drawing/2014/main" id="{268241D9-6B44-4FA0-9B20-8D4984A61E9D}"/>
              </a:ext>
            </a:extLst>
          </p:cNvPr>
          <p:cNvSpPr txBox="1"/>
          <p:nvPr/>
        </p:nvSpPr>
        <p:spPr>
          <a:xfrm>
            <a:off x="3355200" y="1152000"/>
            <a:ext cx="6043611" cy="707886"/>
          </a:xfrm>
          <a:prstGeom prst="rect">
            <a:avLst/>
          </a:prstGeom>
          <a:noFill/>
        </p:spPr>
        <p:txBody>
          <a:bodyPr wrap="square" rtlCol="0">
            <a:spAutoFit/>
          </a:bodyPr>
          <a:lstStyle/>
          <a:p>
            <a:r>
              <a:rPr kumimoji="1" lang="ja-JP" altLang="en-US" sz="1000" spc="-100" dirty="0">
                <a:latin typeface="+mn-ea"/>
              </a:rPr>
              <a:t>□　高齢者向けの介護サービスは、医療分野と補完関係があるほか、介護サービスは細分化されている</a:t>
            </a:r>
            <a:endParaRPr kumimoji="1" lang="en-US" altLang="ja-JP" sz="1000" spc="-100" dirty="0">
              <a:latin typeface="+mn-ea"/>
            </a:endParaRPr>
          </a:p>
          <a:p>
            <a:r>
              <a:rPr kumimoji="1" lang="ja-JP" altLang="en-US" sz="1000" spc="-100" dirty="0">
                <a:latin typeface="+mn-ea"/>
              </a:rPr>
              <a:t>□　まずは事業者がどのようなサービスを行っているかについて、ウェブサイト等で確認すると良い</a:t>
            </a:r>
            <a:endParaRPr kumimoji="1" lang="en-US" altLang="ja-JP" sz="1000" spc="-100" dirty="0">
              <a:latin typeface="+mn-ea"/>
            </a:endParaRPr>
          </a:p>
          <a:p>
            <a:r>
              <a:rPr kumimoji="1" lang="ja-JP" altLang="en-US" sz="1000" spc="-100" dirty="0">
                <a:latin typeface="+mn-ea"/>
              </a:rPr>
              <a:t>□　介護サービス全般として、「人と人」の労働集約的な要素が強く、通所系では「施設」、</a:t>
            </a:r>
            <a:endParaRPr kumimoji="1" lang="en-US" altLang="ja-JP" sz="1000" spc="-100" dirty="0">
              <a:latin typeface="+mn-ea"/>
            </a:endParaRPr>
          </a:p>
          <a:p>
            <a:r>
              <a:rPr kumimoji="1" lang="ja-JP" altLang="en-US" sz="1000" spc="-100" dirty="0">
                <a:latin typeface="+mn-ea"/>
              </a:rPr>
              <a:t>　　入居系では「住宅」という設備要素が付加される</a:t>
            </a:r>
            <a:endParaRPr kumimoji="1" lang="en-US" altLang="ja-JP" sz="1000" spc="-100" dirty="0">
              <a:latin typeface="+mn-ea"/>
            </a:endParaRPr>
          </a:p>
        </p:txBody>
      </p:sp>
      <p:cxnSp>
        <p:nvCxnSpPr>
          <p:cNvPr id="61" name="直線コネクタ 60">
            <a:extLst>
              <a:ext uri="{FF2B5EF4-FFF2-40B4-BE49-F238E27FC236}">
                <a16:creationId xmlns:a16="http://schemas.microsoft.com/office/drawing/2014/main" id="{0EB3233E-B893-4679-07F8-520BB236E985}"/>
              </a:ext>
            </a:extLst>
          </p:cNvPr>
          <p:cNvCxnSpPr/>
          <p:nvPr/>
        </p:nvCxnSpPr>
        <p:spPr>
          <a:xfrm>
            <a:off x="252413" y="99019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20BEB20A-E788-A2E3-7A6A-E3DAF35E8662}"/>
              </a:ext>
            </a:extLst>
          </p:cNvPr>
          <p:cNvSpPr txBox="1"/>
          <p:nvPr/>
        </p:nvSpPr>
        <p:spPr>
          <a:xfrm>
            <a:off x="8422071" y="3027600"/>
            <a:ext cx="1414291" cy="276999"/>
          </a:xfrm>
          <a:prstGeom prst="rect">
            <a:avLst/>
          </a:prstGeom>
          <a:noFill/>
        </p:spPr>
        <p:txBody>
          <a:bodyPr wrap="square" rtlCol="0">
            <a:spAutoFit/>
          </a:bodyPr>
          <a:lstStyle/>
          <a:p>
            <a:r>
              <a:rPr kumimoji="1" lang="ja-JP" altLang="en-US" sz="1200" b="1">
                <a:latin typeface="+mn-ea"/>
              </a:rPr>
              <a:t>労働集約的</a:t>
            </a:r>
            <a:endParaRPr kumimoji="1" lang="en-US" altLang="ja-JP" sz="1200" b="1">
              <a:latin typeface="+mn-ea"/>
            </a:endParaRPr>
          </a:p>
        </p:txBody>
      </p:sp>
      <p:sp>
        <p:nvSpPr>
          <p:cNvPr id="72" name="テキスト ボックス 71">
            <a:extLst>
              <a:ext uri="{FF2B5EF4-FFF2-40B4-BE49-F238E27FC236}">
                <a16:creationId xmlns:a16="http://schemas.microsoft.com/office/drawing/2014/main" id="{6922F1B7-CBAF-4403-B141-5112F3E7514A}"/>
              </a:ext>
            </a:extLst>
          </p:cNvPr>
          <p:cNvSpPr txBox="1"/>
          <p:nvPr/>
        </p:nvSpPr>
        <p:spPr>
          <a:xfrm>
            <a:off x="8420794" y="3262852"/>
            <a:ext cx="1414291" cy="276999"/>
          </a:xfrm>
          <a:prstGeom prst="rect">
            <a:avLst/>
          </a:prstGeom>
          <a:noFill/>
        </p:spPr>
        <p:txBody>
          <a:bodyPr wrap="square" rtlCol="0">
            <a:spAutoFit/>
          </a:bodyPr>
          <a:lstStyle/>
          <a:p>
            <a:r>
              <a:rPr kumimoji="1" lang="ja-JP" altLang="en-US" sz="1200" b="1">
                <a:latin typeface="+mn-ea"/>
              </a:rPr>
              <a:t>顧客関係性</a:t>
            </a:r>
            <a:endParaRPr kumimoji="1" lang="en-US" altLang="ja-JP" sz="1200" b="1">
              <a:latin typeface="+mn-ea"/>
            </a:endParaRPr>
          </a:p>
        </p:txBody>
      </p:sp>
      <p:grpSp>
        <p:nvGrpSpPr>
          <p:cNvPr id="77" name="グループ化 76">
            <a:extLst>
              <a:ext uri="{FF2B5EF4-FFF2-40B4-BE49-F238E27FC236}">
                <a16:creationId xmlns:a16="http://schemas.microsoft.com/office/drawing/2014/main" id="{F7792505-72BD-B23A-D450-B14F639E87B8}"/>
              </a:ext>
            </a:extLst>
          </p:cNvPr>
          <p:cNvGrpSpPr/>
          <p:nvPr/>
        </p:nvGrpSpPr>
        <p:grpSpPr>
          <a:xfrm>
            <a:off x="7908627" y="2145600"/>
            <a:ext cx="2789417" cy="818903"/>
            <a:chOff x="5053774" y="264100"/>
            <a:chExt cx="3220269" cy="818903"/>
          </a:xfrm>
        </p:grpSpPr>
        <p:sp>
          <p:nvSpPr>
            <p:cNvPr id="79" name="テキスト ボックス 78">
              <a:extLst>
                <a:ext uri="{FF2B5EF4-FFF2-40B4-BE49-F238E27FC236}">
                  <a16:creationId xmlns:a16="http://schemas.microsoft.com/office/drawing/2014/main" id="{DC63E0A3-96E5-2892-5ACB-E0716895C6A3}"/>
                </a:ext>
              </a:extLst>
            </p:cNvPr>
            <p:cNvSpPr txBox="1"/>
            <p:nvPr/>
          </p:nvSpPr>
          <p:spPr>
            <a:xfrm>
              <a:off x="5053774" y="264100"/>
              <a:ext cx="3220269" cy="800219"/>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人</a:t>
              </a:r>
              <a:r>
                <a:rPr kumimoji="1" lang="ja-JP" altLang="en-US" sz="1400">
                  <a:latin typeface="HG創英角ｺﾞｼｯｸUB" panose="020B0909000000000000" pitchFamily="49" charset="-128"/>
                  <a:ea typeface="HG創英角ｺﾞｼｯｸUB" panose="020B0909000000000000" pitchFamily="49" charset="-128"/>
                </a:rPr>
                <a:t>による</a:t>
              </a:r>
              <a:endParaRPr kumimoji="1" lang="en-US" altLang="ja-JP" sz="1400">
                <a:latin typeface="HG創英角ｺﾞｼｯｸUB" panose="020B0909000000000000" pitchFamily="49" charset="-128"/>
                <a:ea typeface="HG創英角ｺﾞｼｯｸUB" panose="020B0909000000000000" pitchFamily="49" charset="-128"/>
              </a:endParaRPr>
            </a:p>
            <a:p>
              <a:r>
                <a:rPr kumimoji="1" lang="ja-JP" altLang="en-US" sz="1400">
                  <a:latin typeface="HG創英角ｺﾞｼｯｸUB" panose="020B0909000000000000" pitchFamily="49" charset="-128"/>
                  <a:ea typeface="HG創英角ｺﾞｼｯｸUB" panose="020B0909000000000000" pitchFamily="49" charset="-128"/>
                </a:rPr>
                <a:t>サービスが中心</a:t>
              </a:r>
              <a:endParaRPr kumimoji="1" lang="en-US" altLang="ja-JP" sz="1400">
                <a:latin typeface="HG創英角ｺﾞｼｯｸUB" panose="020B0909000000000000" pitchFamily="49" charset="-128"/>
                <a:ea typeface="HG創英角ｺﾞｼｯｸUB" panose="020B0909000000000000" pitchFamily="49" charset="-128"/>
              </a:endParaRPr>
            </a:p>
          </p:txBody>
        </p:sp>
        <p:cxnSp>
          <p:nvCxnSpPr>
            <p:cNvPr id="80" name="直線コネクタ 79">
              <a:extLst>
                <a:ext uri="{FF2B5EF4-FFF2-40B4-BE49-F238E27FC236}">
                  <a16:creationId xmlns:a16="http://schemas.microsoft.com/office/drawing/2014/main" id="{F095E209-A034-A880-9058-0106E5C65C1F}"/>
                </a:ext>
              </a:extLst>
            </p:cNvPr>
            <p:cNvCxnSpPr>
              <a:cxnSpLocks/>
            </p:cNvCxnSpPr>
            <p:nvPr/>
          </p:nvCxnSpPr>
          <p:spPr>
            <a:xfrm flipV="1">
              <a:off x="5098666" y="1070500"/>
              <a:ext cx="1643607" cy="12503"/>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grpSp>
      <p:sp>
        <p:nvSpPr>
          <p:cNvPr id="81" name="テキスト ボックス 80">
            <a:extLst>
              <a:ext uri="{FF2B5EF4-FFF2-40B4-BE49-F238E27FC236}">
                <a16:creationId xmlns:a16="http://schemas.microsoft.com/office/drawing/2014/main" id="{CC5D580A-3D3C-6767-973B-CD789C1759D7}"/>
              </a:ext>
            </a:extLst>
          </p:cNvPr>
          <p:cNvSpPr txBox="1"/>
          <p:nvPr/>
        </p:nvSpPr>
        <p:spPr>
          <a:xfrm>
            <a:off x="5974042" y="5803200"/>
            <a:ext cx="3679546" cy="707886"/>
          </a:xfrm>
          <a:prstGeom prst="rect">
            <a:avLst/>
          </a:prstGeom>
          <a:noFill/>
        </p:spPr>
        <p:txBody>
          <a:bodyPr wrap="square" rtlCol="0">
            <a:spAutoFit/>
          </a:bodyPr>
          <a:lstStyle/>
          <a:p>
            <a:r>
              <a:rPr kumimoji="1" lang="ja-JP" altLang="en-US" sz="1000" spc="-100">
                <a:latin typeface="+mn-ea"/>
              </a:rPr>
              <a:t>□  利用者の基本的な生活は自宅で、必要時に介護サービスを利用</a:t>
            </a:r>
            <a:endParaRPr kumimoji="1" lang="en-US" altLang="ja-JP" sz="1000" spc="-100">
              <a:latin typeface="+mn-ea"/>
            </a:endParaRPr>
          </a:p>
          <a:p>
            <a:r>
              <a:rPr kumimoji="1" lang="ja-JP" altLang="en-US" sz="1000" spc="-100">
                <a:latin typeface="+mn-ea"/>
              </a:rPr>
              <a:t>□  人やサービスの評価が収入を左右する傾向もある</a:t>
            </a:r>
            <a:endParaRPr kumimoji="1" lang="en-US" altLang="ja-JP" sz="1000" spc="-100">
              <a:latin typeface="+mn-ea"/>
            </a:endParaRPr>
          </a:p>
          <a:p>
            <a:r>
              <a:rPr kumimoji="1" lang="ja-JP" altLang="en-US" sz="1000" spc="-100">
                <a:latin typeface="+mn-ea"/>
              </a:rPr>
              <a:t>□  従業員の出入りが比較的多く、それらが業績に直結しやすい</a:t>
            </a:r>
            <a:endParaRPr kumimoji="1" lang="en-US" altLang="ja-JP" sz="1000" spc="-100">
              <a:latin typeface="+mn-ea"/>
            </a:endParaRPr>
          </a:p>
          <a:p>
            <a:r>
              <a:rPr kumimoji="1" lang="ja-JP" altLang="en-US" sz="1000" spc="-100">
                <a:latin typeface="+mn-ea"/>
              </a:rPr>
              <a:t>□  経営者と従業員の関係性も重要</a:t>
            </a:r>
            <a:endParaRPr kumimoji="1" lang="en-US" altLang="ja-JP" sz="1000" spc="-100">
              <a:latin typeface="+mn-ea"/>
            </a:endParaRPr>
          </a:p>
        </p:txBody>
      </p:sp>
      <p:sp>
        <p:nvSpPr>
          <p:cNvPr id="82" name="左大かっこ 81"/>
          <p:cNvSpPr/>
          <p:nvPr/>
        </p:nvSpPr>
        <p:spPr>
          <a:xfrm>
            <a:off x="8340733" y="3063600"/>
            <a:ext cx="104893" cy="501909"/>
          </a:xfrm>
          <a:prstGeom prst="leftBracket">
            <a:avLst>
              <a:gd name="adj" fmla="val 12554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nvGrpSpPr>
          <p:cNvPr id="84" name="グループ化 83"/>
          <p:cNvGrpSpPr/>
          <p:nvPr/>
        </p:nvGrpSpPr>
        <p:grpSpPr>
          <a:xfrm>
            <a:off x="7947513" y="3967226"/>
            <a:ext cx="1689512" cy="968275"/>
            <a:chOff x="6192370" y="2039964"/>
            <a:chExt cx="1689512" cy="968275"/>
          </a:xfrm>
        </p:grpSpPr>
        <p:sp>
          <p:nvSpPr>
            <p:cNvPr id="85" name="四角形: 角を丸くする 19">
              <a:extLst>
                <a:ext uri="{FF2B5EF4-FFF2-40B4-BE49-F238E27FC236}">
                  <a16:creationId xmlns:a16="http://schemas.microsoft.com/office/drawing/2014/main" id="{4D5E85A9-8E2B-B587-6FCC-7D17202085BC}"/>
                </a:ext>
              </a:extLst>
            </p:cNvPr>
            <p:cNvSpPr/>
            <p:nvPr/>
          </p:nvSpPr>
          <p:spPr>
            <a:xfrm>
              <a:off x="6314717" y="2039964"/>
              <a:ext cx="1444819" cy="968275"/>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A4A321DC-1084-81EE-C5A7-77906385D5E0}"/>
                </a:ext>
              </a:extLst>
            </p:cNvPr>
            <p:cNvSpPr txBox="1"/>
            <p:nvPr/>
          </p:nvSpPr>
          <p:spPr>
            <a:xfrm>
              <a:off x="6499457" y="2587914"/>
              <a:ext cx="1075338" cy="338554"/>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サービス</a:t>
              </a:r>
            </a:p>
          </p:txBody>
        </p:sp>
        <p:sp>
          <p:nvSpPr>
            <p:cNvPr id="87" name="テキスト ボックス 86">
              <a:extLst>
                <a:ext uri="{FF2B5EF4-FFF2-40B4-BE49-F238E27FC236}">
                  <a16:creationId xmlns:a16="http://schemas.microsoft.com/office/drawing/2014/main" id="{CAF65B9A-AB5C-A977-C3C8-D55F6B11A16D}"/>
                </a:ext>
              </a:extLst>
            </p:cNvPr>
            <p:cNvSpPr txBox="1"/>
            <p:nvPr/>
          </p:nvSpPr>
          <p:spPr>
            <a:xfrm>
              <a:off x="6192370" y="2131060"/>
              <a:ext cx="1689512" cy="523220"/>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在宅系</a:t>
              </a:r>
            </a:p>
          </p:txBody>
        </p:sp>
      </p:grpSp>
      <p:sp>
        <p:nvSpPr>
          <p:cNvPr id="88" name="テキスト ボックス 87">
            <a:extLst>
              <a:ext uri="{FF2B5EF4-FFF2-40B4-BE49-F238E27FC236}">
                <a16:creationId xmlns:a16="http://schemas.microsoft.com/office/drawing/2014/main" id="{A4A321DC-1084-81EE-C5A7-77906385D5E0}"/>
              </a:ext>
            </a:extLst>
          </p:cNvPr>
          <p:cNvSpPr txBox="1"/>
          <p:nvPr/>
        </p:nvSpPr>
        <p:spPr>
          <a:xfrm>
            <a:off x="5508000" y="4254110"/>
            <a:ext cx="1464745"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通所介護</a:t>
            </a:r>
          </a:p>
          <a:p>
            <a:r>
              <a:rPr kumimoji="1" lang="ja-JP" altLang="en-US" sz="1200">
                <a:latin typeface="HG創英角ｺﾞｼｯｸUB" panose="020B0909000000000000" pitchFamily="49" charset="-128"/>
                <a:ea typeface="HG創英角ｺﾞｼｯｸUB" panose="020B0909000000000000" pitchFamily="49" charset="-128"/>
              </a:rPr>
              <a:t>（デイサービス）</a:t>
            </a:r>
          </a:p>
        </p:txBody>
      </p:sp>
      <p:sp>
        <p:nvSpPr>
          <p:cNvPr id="89" name="テキスト ボックス 88">
            <a:extLst>
              <a:ext uri="{FF2B5EF4-FFF2-40B4-BE49-F238E27FC236}">
                <a16:creationId xmlns:a16="http://schemas.microsoft.com/office/drawing/2014/main" id="{A4A321DC-1084-81EE-C5A7-77906385D5E0}"/>
              </a:ext>
            </a:extLst>
          </p:cNvPr>
          <p:cNvSpPr txBox="1"/>
          <p:nvPr/>
        </p:nvSpPr>
        <p:spPr>
          <a:xfrm>
            <a:off x="5508000" y="3587958"/>
            <a:ext cx="2264565"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訪問介護</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（ホームヘルプサービス）</a:t>
            </a:r>
          </a:p>
        </p:txBody>
      </p:sp>
      <p:sp>
        <p:nvSpPr>
          <p:cNvPr id="90" name="テキスト ボックス 89">
            <a:extLst>
              <a:ext uri="{FF2B5EF4-FFF2-40B4-BE49-F238E27FC236}">
                <a16:creationId xmlns:a16="http://schemas.microsoft.com/office/drawing/2014/main" id="{A4A321DC-1084-81EE-C5A7-77906385D5E0}"/>
              </a:ext>
            </a:extLst>
          </p:cNvPr>
          <p:cNvSpPr txBox="1"/>
          <p:nvPr/>
        </p:nvSpPr>
        <p:spPr>
          <a:xfrm>
            <a:off x="5506380" y="4920262"/>
            <a:ext cx="2295468" cy="584775"/>
          </a:xfrm>
          <a:prstGeom prst="rect">
            <a:avLst/>
          </a:prstGeom>
          <a:noFill/>
        </p:spPr>
        <p:txBody>
          <a:bodyPr wrap="square" rtlCol="0">
            <a:spAutoFit/>
          </a:bodyPr>
          <a:lstStyle/>
          <a:p>
            <a:r>
              <a:rPr kumimoji="1" lang="ja-JP" altLang="en-US" sz="2000">
                <a:latin typeface="HG創英角ｺﾞｼｯｸUB" panose="020B0909000000000000" pitchFamily="49" charset="-128"/>
                <a:ea typeface="HG創英角ｺﾞｼｯｸUB" panose="020B0909000000000000" pitchFamily="49" charset="-128"/>
              </a:rPr>
              <a:t>短期入所介護</a:t>
            </a:r>
            <a:endParaRPr kumimoji="1" lang="en-US" altLang="ja-JP" sz="2000">
              <a:latin typeface="HG創英角ｺﾞｼｯｸUB" panose="020B0909000000000000" pitchFamily="49" charset="-128"/>
              <a:ea typeface="HG創英角ｺﾞｼｯｸUB" panose="020B0909000000000000" pitchFamily="49" charset="-128"/>
            </a:endParaRPr>
          </a:p>
          <a:p>
            <a:r>
              <a:rPr kumimoji="1" lang="ja-JP" altLang="en-US" sz="1200">
                <a:latin typeface="HG創英角ｺﾞｼｯｸUB" panose="020B0909000000000000" pitchFamily="49" charset="-128"/>
                <a:ea typeface="HG創英角ｺﾞｼｯｸUB" panose="020B0909000000000000" pitchFamily="49" charset="-128"/>
              </a:rPr>
              <a:t>（ショートステイ）</a:t>
            </a:r>
          </a:p>
        </p:txBody>
      </p:sp>
      <p:cxnSp>
        <p:nvCxnSpPr>
          <p:cNvPr id="92" name="直線コネクタ 91">
            <a:extLst>
              <a:ext uri="{FF2B5EF4-FFF2-40B4-BE49-F238E27FC236}">
                <a16:creationId xmlns:a16="http://schemas.microsoft.com/office/drawing/2014/main" id="{F095E209-A034-A880-9058-0106E5C65C1F}"/>
              </a:ext>
            </a:extLst>
          </p:cNvPr>
          <p:cNvCxnSpPr>
            <a:cxnSpLocks/>
          </p:cNvCxnSpPr>
          <p:nvPr/>
        </p:nvCxnSpPr>
        <p:spPr>
          <a:xfrm flipV="1">
            <a:off x="5253933" y="5713200"/>
            <a:ext cx="4208400" cy="0"/>
          </a:xfrm>
          <a:prstGeom prst="line">
            <a:avLst/>
          </a:prstGeom>
          <a:ln w="66675">
            <a:solidFill>
              <a:srgbClr val="FF0000">
                <a:alpha val="25000"/>
              </a:srgbClr>
            </a:solidFill>
          </a:ln>
        </p:spPr>
        <p:style>
          <a:lnRef idx="1">
            <a:schemeClr val="accent1"/>
          </a:lnRef>
          <a:fillRef idx="0">
            <a:schemeClr val="accent1"/>
          </a:fillRef>
          <a:effectRef idx="0">
            <a:schemeClr val="accent1"/>
          </a:effectRef>
          <a:fontRef idx="minor">
            <a:schemeClr val="tx1"/>
          </a:fontRef>
        </p:style>
      </p:cxnSp>
      <p:sp>
        <p:nvSpPr>
          <p:cNvPr id="93" name="四角形: 角を丸くする 122">
            <a:extLst>
              <a:ext uri="{FF2B5EF4-FFF2-40B4-BE49-F238E27FC236}">
                <a16:creationId xmlns:a16="http://schemas.microsoft.com/office/drawing/2014/main" id="{8BDE5DAF-639C-A77A-9A99-5E2FBBDAA522}"/>
              </a:ext>
            </a:extLst>
          </p:cNvPr>
          <p:cNvSpPr/>
          <p:nvPr/>
        </p:nvSpPr>
        <p:spPr>
          <a:xfrm>
            <a:off x="5040757" y="2087999"/>
            <a:ext cx="4634752" cy="4651200"/>
          </a:xfrm>
          <a:prstGeom prst="roundRect">
            <a:avLst>
              <a:gd name="adj" fmla="val 4970"/>
            </a:avLst>
          </a:prstGeom>
          <a:noFill/>
          <a:ln w="50800">
            <a:solidFill>
              <a:srgbClr val="FF0000">
                <a:alpha val="25000"/>
              </a:srgb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テキスト ボックス 93">
            <a:extLst>
              <a:ext uri="{FF2B5EF4-FFF2-40B4-BE49-F238E27FC236}">
                <a16:creationId xmlns:a16="http://schemas.microsoft.com/office/drawing/2014/main" id="{A4A321DC-1084-81EE-C5A7-77906385D5E0}"/>
              </a:ext>
            </a:extLst>
          </p:cNvPr>
          <p:cNvSpPr txBox="1"/>
          <p:nvPr/>
        </p:nvSpPr>
        <p:spPr>
          <a:xfrm>
            <a:off x="5696382" y="2303026"/>
            <a:ext cx="2264565" cy="369332"/>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　</a:t>
            </a:r>
            <a:r>
              <a:rPr kumimoji="1" lang="ja-JP" altLang="en-US">
                <a:latin typeface="HG創英角ｺﾞｼｯｸUB" panose="020B0909000000000000" pitchFamily="49" charset="-128"/>
                <a:ea typeface="HG創英角ｺﾞｼｯｸUB" panose="020B0909000000000000" pitchFamily="49" charset="-128"/>
              </a:rPr>
              <a:t>訪問診療</a:t>
            </a:r>
            <a:endParaRPr kumimoji="1" lang="en-US" altLang="ja-JP" sz="2000">
              <a:latin typeface="HG創英角ｺﾞｼｯｸUB" panose="020B0909000000000000" pitchFamily="49" charset="-128"/>
              <a:ea typeface="HG創英角ｺﾞｼｯｸUB" panose="020B0909000000000000" pitchFamily="49" charset="-128"/>
            </a:endParaRPr>
          </a:p>
        </p:txBody>
      </p:sp>
      <p:sp>
        <p:nvSpPr>
          <p:cNvPr id="95" name="テキスト ボックス 94">
            <a:extLst>
              <a:ext uri="{FF2B5EF4-FFF2-40B4-BE49-F238E27FC236}">
                <a16:creationId xmlns:a16="http://schemas.microsoft.com/office/drawing/2014/main" id="{A4A321DC-1084-81EE-C5A7-77906385D5E0}"/>
              </a:ext>
            </a:extLst>
          </p:cNvPr>
          <p:cNvSpPr txBox="1"/>
          <p:nvPr/>
        </p:nvSpPr>
        <p:spPr>
          <a:xfrm>
            <a:off x="5330165" y="2855455"/>
            <a:ext cx="2264565" cy="400110"/>
          </a:xfrm>
          <a:prstGeom prst="rect">
            <a:avLst/>
          </a:prstGeom>
          <a:noFill/>
        </p:spPr>
        <p:txBody>
          <a:bodyPr wrap="square" rtlCol="0">
            <a:spAutoFit/>
          </a:bodyPr>
          <a:lstStyle/>
          <a:p>
            <a:r>
              <a:rPr kumimoji="1" lang="ja-JP" altLang="en-US" sz="1600">
                <a:latin typeface="HG創英角ｺﾞｼｯｸUB" panose="020B0909000000000000" pitchFamily="49" charset="-128"/>
                <a:ea typeface="HG創英角ｺﾞｼｯｸUB" panose="020B0909000000000000" pitchFamily="49" charset="-128"/>
              </a:rPr>
              <a:t>　</a:t>
            </a:r>
            <a:r>
              <a:rPr kumimoji="1" lang="ja-JP" altLang="en-US" sz="2000">
                <a:latin typeface="HG創英角ｺﾞｼｯｸUB" panose="020B0909000000000000" pitchFamily="49" charset="-128"/>
                <a:ea typeface="HG創英角ｺﾞｼｯｸUB" panose="020B0909000000000000" pitchFamily="49" charset="-128"/>
              </a:rPr>
              <a:t>訪問看護</a:t>
            </a:r>
            <a:endParaRPr kumimoji="1" lang="en-US" altLang="ja-JP" sz="2000">
              <a:latin typeface="HG創英角ｺﾞｼｯｸUB" panose="020B0909000000000000" pitchFamily="49" charset="-128"/>
              <a:ea typeface="HG創英角ｺﾞｼｯｸUB" panose="020B0909000000000000" pitchFamily="49" charset="-128"/>
            </a:endParaRPr>
          </a:p>
        </p:txBody>
      </p:sp>
      <p:sp>
        <p:nvSpPr>
          <p:cNvPr id="96" name="テキスト ボックス 95">
            <a:extLst>
              <a:ext uri="{FF2B5EF4-FFF2-40B4-BE49-F238E27FC236}">
                <a16:creationId xmlns:a16="http://schemas.microsoft.com/office/drawing/2014/main" id="{268241D9-6B44-4FA0-9B20-8D4984A61E9D}"/>
              </a:ext>
            </a:extLst>
          </p:cNvPr>
          <p:cNvSpPr txBox="1"/>
          <p:nvPr/>
        </p:nvSpPr>
        <p:spPr>
          <a:xfrm>
            <a:off x="6277941" y="2595132"/>
            <a:ext cx="988468" cy="200055"/>
          </a:xfrm>
          <a:prstGeom prst="rect">
            <a:avLst/>
          </a:prstGeom>
          <a:noFill/>
        </p:spPr>
        <p:txBody>
          <a:bodyPr wrap="square" rtlCol="0">
            <a:spAutoFit/>
          </a:bodyPr>
          <a:lstStyle/>
          <a:p>
            <a:r>
              <a:rPr kumimoji="1" lang="en-US" altLang="ja-JP" sz="700"/>
              <a:t>※</a:t>
            </a:r>
            <a:r>
              <a:rPr kumimoji="1" lang="ja-JP" altLang="en-US" sz="700"/>
              <a:t>医療保険のみ</a:t>
            </a:r>
            <a:endParaRPr kumimoji="1" lang="en-US" altLang="ja-JP" sz="700"/>
          </a:p>
        </p:txBody>
      </p:sp>
      <p:grpSp>
        <p:nvGrpSpPr>
          <p:cNvPr id="124" name="グループ化 123"/>
          <p:cNvGrpSpPr/>
          <p:nvPr/>
        </p:nvGrpSpPr>
        <p:grpSpPr>
          <a:xfrm>
            <a:off x="4041532" y="2174705"/>
            <a:ext cx="1804917" cy="586597"/>
            <a:chOff x="6271742" y="2039964"/>
            <a:chExt cx="1689512" cy="968275"/>
          </a:xfrm>
        </p:grpSpPr>
        <p:sp>
          <p:nvSpPr>
            <p:cNvPr id="130" name="四角形: 角を丸くする 19">
              <a:extLst>
                <a:ext uri="{FF2B5EF4-FFF2-40B4-BE49-F238E27FC236}">
                  <a16:creationId xmlns:a16="http://schemas.microsoft.com/office/drawing/2014/main" id="{4D5E85A9-8E2B-B587-6FCC-7D17202085BC}"/>
                </a:ext>
              </a:extLst>
            </p:cNvPr>
            <p:cNvSpPr/>
            <p:nvPr/>
          </p:nvSpPr>
          <p:spPr>
            <a:xfrm>
              <a:off x="6314717" y="2039964"/>
              <a:ext cx="1602516" cy="968275"/>
            </a:xfrm>
            <a:prstGeom prst="roundRect">
              <a:avLst>
                <a:gd name="adj" fmla="val 10196"/>
              </a:avLst>
            </a:prstGeom>
            <a:solidFill>
              <a:schemeClr val="bg1"/>
            </a:solid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テキスト ボックス 131">
              <a:extLst>
                <a:ext uri="{FF2B5EF4-FFF2-40B4-BE49-F238E27FC236}">
                  <a16:creationId xmlns:a16="http://schemas.microsoft.com/office/drawing/2014/main" id="{CAF65B9A-AB5C-A977-C3C8-D55F6B11A16D}"/>
                </a:ext>
              </a:extLst>
            </p:cNvPr>
            <p:cNvSpPr txBox="1"/>
            <p:nvPr/>
          </p:nvSpPr>
          <p:spPr>
            <a:xfrm>
              <a:off x="6271742" y="2054729"/>
              <a:ext cx="1689512" cy="523219"/>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医療分野</a:t>
              </a:r>
            </a:p>
          </p:txBody>
        </p:sp>
      </p:grpSp>
      <p:grpSp>
        <p:nvGrpSpPr>
          <p:cNvPr id="67" name="グループ化 66"/>
          <p:cNvGrpSpPr/>
          <p:nvPr/>
        </p:nvGrpSpPr>
        <p:grpSpPr>
          <a:xfrm>
            <a:off x="4042800" y="6110627"/>
            <a:ext cx="1804917" cy="586597"/>
            <a:chOff x="6260213" y="2039964"/>
            <a:chExt cx="1689512" cy="968275"/>
          </a:xfrm>
        </p:grpSpPr>
        <p:sp>
          <p:nvSpPr>
            <p:cNvPr id="68" name="四角形: 角を丸くする 19">
              <a:extLst>
                <a:ext uri="{FF2B5EF4-FFF2-40B4-BE49-F238E27FC236}">
                  <a16:creationId xmlns:a16="http://schemas.microsoft.com/office/drawing/2014/main" id="{4D5E85A9-8E2B-B587-6FCC-7D17202085BC}"/>
                </a:ext>
              </a:extLst>
            </p:cNvPr>
            <p:cNvSpPr/>
            <p:nvPr/>
          </p:nvSpPr>
          <p:spPr>
            <a:xfrm>
              <a:off x="6314717" y="2039964"/>
              <a:ext cx="1602516" cy="968275"/>
            </a:xfrm>
            <a:prstGeom prst="roundRect">
              <a:avLst>
                <a:gd name="adj" fmla="val 10196"/>
              </a:avLst>
            </a:prstGeom>
            <a:solidFill>
              <a:schemeClr val="bg1"/>
            </a:solid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テキスト ボックス 68">
              <a:extLst>
                <a:ext uri="{FF2B5EF4-FFF2-40B4-BE49-F238E27FC236}">
                  <a16:creationId xmlns:a16="http://schemas.microsoft.com/office/drawing/2014/main" id="{CAF65B9A-AB5C-A977-C3C8-D55F6B11A16D}"/>
                </a:ext>
              </a:extLst>
            </p:cNvPr>
            <p:cNvSpPr txBox="1"/>
            <p:nvPr/>
          </p:nvSpPr>
          <p:spPr>
            <a:xfrm>
              <a:off x="6260213" y="2096999"/>
              <a:ext cx="1689512" cy="863661"/>
            </a:xfrm>
            <a:prstGeom prst="rect">
              <a:avLst/>
            </a:prstGeom>
            <a:noFill/>
          </p:spPr>
          <p:txBody>
            <a:bodyPr wrap="square" rtlCol="0">
              <a:spAutoFit/>
            </a:bodyPr>
            <a:lstStyle/>
            <a:p>
              <a:pPr algn="ctr"/>
              <a:r>
                <a:rPr kumimoji="1" lang="ja-JP" altLang="en-US" sz="2800" b="1">
                  <a:latin typeface="HG創英角ｺﾞｼｯｸUB" panose="020B0909000000000000" pitchFamily="49" charset="-128"/>
                  <a:ea typeface="HG創英角ｺﾞｼｯｸUB" panose="020B0909000000000000" pitchFamily="49" charset="-128"/>
                </a:rPr>
                <a:t>介護分野</a:t>
              </a:r>
            </a:p>
          </p:txBody>
        </p:sp>
      </p:grpSp>
      <p:sp>
        <p:nvSpPr>
          <p:cNvPr id="62" name="テキスト ボックス 61"/>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
        <p:nvSpPr>
          <p:cNvPr id="65"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122661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4" name="直線コネクタ 83">
            <a:extLst>
              <a:ext uri="{FF2B5EF4-FFF2-40B4-BE49-F238E27FC236}">
                <a16:creationId xmlns:a16="http://schemas.microsoft.com/office/drawing/2014/main" id="{A0B007FB-4BBC-AA50-E813-7DE26E97E8C5}"/>
              </a:ext>
            </a:extLst>
          </p:cNvPr>
          <p:cNvCxnSpPr>
            <a:cxnSpLocks/>
          </p:cNvCxnSpPr>
          <p:nvPr/>
        </p:nvCxnSpPr>
        <p:spPr>
          <a:xfrm flipV="1">
            <a:off x="5112000" y="5212614"/>
            <a:ext cx="915989"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A0B007FB-4BBC-AA50-E813-7DE26E97E8C5}"/>
              </a:ext>
            </a:extLst>
          </p:cNvPr>
          <p:cNvCxnSpPr>
            <a:cxnSpLocks/>
          </p:cNvCxnSpPr>
          <p:nvPr/>
        </p:nvCxnSpPr>
        <p:spPr>
          <a:xfrm flipV="1">
            <a:off x="5112000" y="2275200"/>
            <a:ext cx="757015"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A0B007FB-4BBC-AA50-E813-7DE26E97E8C5}"/>
              </a:ext>
            </a:extLst>
          </p:cNvPr>
          <p:cNvCxnSpPr>
            <a:cxnSpLocks/>
          </p:cNvCxnSpPr>
          <p:nvPr/>
        </p:nvCxnSpPr>
        <p:spPr>
          <a:xfrm flipV="1">
            <a:off x="5112000" y="3330000"/>
            <a:ext cx="915989"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sp>
        <p:nvSpPr>
          <p:cNvPr id="61" name="テキスト ボックス 60">
            <a:extLst>
              <a:ext uri="{FF2B5EF4-FFF2-40B4-BE49-F238E27FC236}">
                <a16:creationId xmlns:a16="http://schemas.microsoft.com/office/drawing/2014/main" id="{0E43EC82-2326-4B6C-A762-663A22FB5193}"/>
              </a:ext>
            </a:extLst>
          </p:cNvPr>
          <p:cNvSpPr txBox="1"/>
          <p:nvPr/>
        </p:nvSpPr>
        <p:spPr>
          <a:xfrm>
            <a:off x="5050800" y="5052671"/>
            <a:ext cx="2089324" cy="692497"/>
          </a:xfrm>
          <a:prstGeom prst="rect">
            <a:avLst/>
          </a:prstGeom>
          <a:noFill/>
        </p:spPr>
        <p:txBody>
          <a:bodyPr wrap="square" rtlCol="0">
            <a:spAutoFit/>
          </a:bodyPr>
          <a:lstStyle/>
          <a:p>
            <a:r>
              <a:rPr kumimoji="1" lang="ja-JP" altLang="en-US" sz="1200" b="1"/>
              <a:t>福祉用具貸与</a:t>
            </a:r>
            <a:endParaRPr kumimoji="1" lang="en-US" altLang="ja-JP" sz="1200" b="1"/>
          </a:p>
          <a:p>
            <a:r>
              <a:rPr kumimoji="1" lang="ja-JP" altLang="en-US" sz="900"/>
              <a:t>「車いす」「特殊寝台（介護ベッド）」など福祉用具を介護保険でレンタル</a:t>
            </a:r>
            <a:endParaRPr kumimoji="1" lang="en-US" altLang="ja-JP" sz="900"/>
          </a:p>
        </p:txBody>
      </p:sp>
      <p:cxnSp>
        <p:nvCxnSpPr>
          <p:cNvPr id="95" name="直線コネクタ 94">
            <a:extLst>
              <a:ext uri="{FF2B5EF4-FFF2-40B4-BE49-F238E27FC236}">
                <a16:creationId xmlns:a16="http://schemas.microsoft.com/office/drawing/2014/main" id="{A0B007FB-4BBC-AA50-E813-7DE26E97E8C5}"/>
              </a:ext>
            </a:extLst>
          </p:cNvPr>
          <p:cNvCxnSpPr>
            <a:cxnSpLocks/>
          </p:cNvCxnSpPr>
          <p:nvPr/>
        </p:nvCxnSpPr>
        <p:spPr>
          <a:xfrm flipV="1">
            <a:off x="2932765" y="6141894"/>
            <a:ext cx="1007588" cy="12503"/>
          </a:xfrm>
          <a:prstGeom prst="line">
            <a:avLst/>
          </a:prstGeom>
          <a:ln w="66675">
            <a:solidFill>
              <a:srgbClr val="FFECB2"/>
            </a:solidFill>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1A3A5CA9-731A-0502-D4CD-E914509805D8}"/>
              </a:ext>
            </a:extLst>
          </p:cNvPr>
          <p:cNvSpPr txBox="1"/>
          <p:nvPr/>
        </p:nvSpPr>
        <p:spPr>
          <a:xfrm>
            <a:off x="2865600" y="5972054"/>
            <a:ext cx="6099735" cy="553998"/>
          </a:xfrm>
          <a:prstGeom prst="rect">
            <a:avLst/>
          </a:prstGeom>
          <a:noFill/>
        </p:spPr>
        <p:txBody>
          <a:bodyPr wrap="square" rtlCol="0">
            <a:spAutoFit/>
          </a:bodyPr>
          <a:lstStyle/>
          <a:p>
            <a:r>
              <a:rPr kumimoji="1" lang="ja-JP" altLang="en-US" sz="1200" b="1"/>
              <a:t>居宅介護支援</a:t>
            </a:r>
            <a:r>
              <a:rPr kumimoji="1" lang="ja-JP" altLang="en-US" sz="1000"/>
              <a:t>　</a:t>
            </a:r>
            <a:endParaRPr kumimoji="1" lang="en-US" altLang="ja-JP" sz="1000"/>
          </a:p>
          <a:p>
            <a:r>
              <a:rPr kumimoji="1" lang="ja-JP" altLang="en-US" sz="900"/>
              <a:t>ケアマネジャーが、利用者の心身の状況や置かれている環境に応じた介護サービスを利用するためのケアプランを作成し、そのプランに基づいて適切なサービスが提供されるよう、事業者や関係機関との連絡・調整を行う。</a:t>
            </a:r>
            <a:endParaRPr kumimoji="1" lang="en-US" altLang="ja-JP" sz="900"/>
          </a:p>
        </p:txBody>
      </p:sp>
      <p:cxnSp>
        <p:nvCxnSpPr>
          <p:cNvPr id="92" name="直線コネクタ 91">
            <a:extLst>
              <a:ext uri="{FF2B5EF4-FFF2-40B4-BE49-F238E27FC236}">
                <a16:creationId xmlns:a16="http://schemas.microsoft.com/office/drawing/2014/main" id="{A0B007FB-4BBC-AA50-E813-7DE26E97E8C5}"/>
              </a:ext>
            </a:extLst>
          </p:cNvPr>
          <p:cNvCxnSpPr>
            <a:cxnSpLocks/>
          </p:cNvCxnSpPr>
          <p:nvPr/>
        </p:nvCxnSpPr>
        <p:spPr>
          <a:xfrm flipV="1">
            <a:off x="2934000" y="5392800"/>
            <a:ext cx="1733016" cy="0"/>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A0B007FB-4BBC-AA50-E813-7DE26E97E8C5}"/>
              </a:ext>
            </a:extLst>
          </p:cNvPr>
          <p:cNvCxnSpPr>
            <a:cxnSpLocks/>
          </p:cNvCxnSpPr>
          <p:nvPr/>
        </p:nvCxnSpPr>
        <p:spPr>
          <a:xfrm flipV="1">
            <a:off x="2934000" y="2276423"/>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A0B007FB-4BBC-AA50-E813-7DE26E97E8C5}"/>
              </a:ext>
            </a:extLst>
          </p:cNvPr>
          <p:cNvCxnSpPr>
            <a:cxnSpLocks/>
          </p:cNvCxnSpPr>
          <p:nvPr/>
        </p:nvCxnSpPr>
        <p:spPr>
          <a:xfrm flipV="1">
            <a:off x="2934000" y="2970000"/>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A0B007FB-4BBC-AA50-E813-7DE26E97E8C5}"/>
              </a:ext>
            </a:extLst>
          </p:cNvPr>
          <p:cNvCxnSpPr>
            <a:cxnSpLocks/>
          </p:cNvCxnSpPr>
          <p:nvPr/>
        </p:nvCxnSpPr>
        <p:spPr>
          <a:xfrm flipV="1">
            <a:off x="2934000" y="3661200"/>
            <a:ext cx="688195"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A0B007FB-4BBC-AA50-E813-7DE26E97E8C5}"/>
              </a:ext>
            </a:extLst>
          </p:cNvPr>
          <p:cNvCxnSpPr>
            <a:cxnSpLocks/>
          </p:cNvCxnSpPr>
          <p:nvPr/>
        </p:nvCxnSpPr>
        <p:spPr>
          <a:xfrm flipV="1">
            <a:off x="2934000" y="4330800"/>
            <a:ext cx="915989" cy="12503"/>
          </a:xfrm>
          <a:prstGeom prst="line">
            <a:avLst/>
          </a:prstGeom>
          <a:ln w="66675">
            <a:solidFill>
              <a:schemeClr val="accent4">
                <a:lumMod val="60000"/>
                <a:lumOff val="40000"/>
                <a:alpha val="50196"/>
              </a:schemeClr>
            </a:solidFill>
          </a:ln>
        </p:spPr>
        <p:style>
          <a:lnRef idx="1">
            <a:schemeClr val="accent1"/>
          </a:lnRef>
          <a:fillRef idx="0">
            <a:schemeClr val="accent1"/>
          </a:fillRef>
          <a:effectRef idx="0">
            <a:schemeClr val="accent1"/>
          </a:effectRef>
          <a:fontRef idx="minor">
            <a:schemeClr val="tx1"/>
          </a:fontRef>
        </p:style>
      </p:cxnSp>
      <p:sp>
        <p:nvSpPr>
          <p:cNvPr id="4" name="左右矢印 3"/>
          <p:cNvSpPr/>
          <p:nvPr/>
        </p:nvSpPr>
        <p:spPr>
          <a:xfrm>
            <a:off x="2947666" y="1561030"/>
            <a:ext cx="6443888" cy="337435"/>
          </a:xfrm>
          <a:prstGeom prst="leftRightArrow">
            <a:avLst/>
          </a:prstGeom>
          <a:solidFill>
            <a:srgbClr val="FF000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テキスト ボックス 113">
            <a:extLst>
              <a:ext uri="{FF2B5EF4-FFF2-40B4-BE49-F238E27FC236}">
                <a16:creationId xmlns:a16="http://schemas.microsoft.com/office/drawing/2014/main" id="{4B849F25-C05A-4664-B4D4-A95FFE37E46E}"/>
              </a:ext>
            </a:extLst>
          </p:cNvPr>
          <p:cNvSpPr txBox="1"/>
          <p:nvPr/>
        </p:nvSpPr>
        <p:spPr>
          <a:xfrm>
            <a:off x="172800" y="414000"/>
            <a:ext cx="7867444" cy="553998"/>
          </a:xfrm>
          <a:prstGeom prst="rect">
            <a:avLst/>
          </a:prstGeom>
          <a:noFill/>
        </p:spPr>
        <p:txBody>
          <a:bodyPr wrap="square" rtlCol="0">
            <a:spAutoFit/>
          </a:bodyPr>
          <a:lstStyle/>
          <a:p>
            <a:r>
              <a:rPr kumimoji="1" lang="ja-JP" altLang="en-US" sz="1000"/>
              <a:t>介護サービスについては、基本的に利用者が自宅での生活を拠点にしている「在宅系サービス」と自宅外で生活する「入居系サービス」に分かれますが、ニーズの多様化等により、利用者に寄り添った多様なサービス類型に分類されます。正式名称よりも別称・略称が浸透しているサービスもあります。（例 ： 通所介護＝デイサービス）代表的なサービスをまとめます。</a:t>
            </a:r>
          </a:p>
        </p:txBody>
      </p:sp>
      <p:sp>
        <p:nvSpPr>
          <p:cNvPr id="116" name="テキスト ボックス 115">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の目利き（基本編）その３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26" name="テキスト ボックス 12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sp>
        <p:nvSpPr>
          <p:cNvPr id="115" name="テキスト ボックス 114">
            <a:extLst>
              <a:ext uri="{FF2B5EF4-FFF2-40B4-BE49-F238E27FC236}">
                <a16:creationId xmlns:a16="http://schemas.microsoft.com/office/drawing/2014/main" id="{E86EE7E9-5705-5F2B-20C0-952B3DB3A5B1}"/>
              </a:ext>
            </a:extLst>
          </p:cNvPr>
          <p:cNvSpPr txBox="1"/>
          <p:nvPr/>
        </p:nvSpPr>
        <p:spPr>
          <a:xfrm>
            <a:off x="5137651" y="1180255"/>
            <a:ext cx="2040846" cy="307777"/>
          </a:xfrm>
          <a:prstGeom prst="rect">
            <a:avLst/>
          </a:prstGeom>
          <a:noFill/>
        </p:spPr>
        <p:txBody>
          <a:bodyPr wrap="square" rtlCol="0">
            <a:spAutoFit/>
          </a:bodyPr>
          <a:lstStyle/>
          <a:p>
            <a:pPr algn="ctr"/>
            <a:r>
              <a:rPr kumimoji="1" lang="ja-JP" altLang="en-US" sz="1400" b="1">
                <a:latin typeface="+mn-ea"/>
              </a:rPr>
              <a:t>（在宅系サービス）</a:t>
            </a:r>
            <a:endParaRPr kumimoji="1" lang="en-US" altLang="ja-JP" sz="1400" b="1">
              <a:latin typeface="+mn-ea"/>
            </a:endParaRPr>
          </a:p>
        </p:txBody>
      </p:sp>
      <p:grpSp>
        <p:nvGrpSpPr>
          <p:cNvPr id="11" name="グループ化 10"/>
          <p:cNvGrpSpPr/>
          <p:nvPr/>
        </p:nvGrpSpPr>
        <p:grpSpPr>
          <a:xfrm>
            <a:off x="7534039" y="2098800"/>
            <a:ext cx="2190196" cy="2492990"/>
            <a:chOff x="7915634" y="2074280"/>
            <a:chExt cx="2190196" cy="2492990"/>
          </a:xfrm>
        </p:grpSpPr>
        <p:cxnSp>
          <p:nvCxnSpPr>
            <p:cNvPr id="43" name="直線コネクタ 42">
              <a:extLst>
                <a:ext uri="{FF2B5EF4-FFF2-40B4-BE49-F238E27FC236}">
                  <a16:creationId xmlns:a16="http://schemas.microsoft.com/office/drawing/2014/main" id="{A0B007FB-4BBC-AA50-E813-7DE26E97E8C5}"/>
                </a:ext>
              </a:extLst>
            </p:cNvPr>
            <p:cNvCxnSpPr>
              <a:cxnSpLocks/>
            </p:cNvCxnSpPr>
            <p:nvPr/>
          </p:nvCxnSpPr>
          <p:spPr>
            <a:xfrm flipV="1">
              <a:off x="7977595" y="2250680"/>
              <a:ext cx="1963504"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A0B007FB-4BBC-AA50-E813-7DE26E97E8C5}"/>
                </a:ext>
              </a:extLst>
            </p:cNvPr>
            <p:cNvCxnSpPr>
              <a:cxnSpLocks/>
            </p:cNvCxnSpPr>
            <p:nvPr/>
          </p:nvCxnSpPr>
          <p:spPr>
            <a:xfrm flipV="1">
              <a:off x="7977595" y="3766280"/>
              <a:ext cx="1785004" cy="12503"/>
            </a:xfrm>
            <a:prstGeom prst="line">
              <a:avLst/>
            </a:prstGeom>
            <a:ln w="66675">
              <a:solidFill>
                <a:srgbClr val="92D050">
                  <a:alpha val="50196"/>
                </a:srgbClr>
              </a:solidFill>
            </a:ln>
          </p:spPr>
          <p:style>
            <a:lnRef idx="1">
              <a:schemeClr val="accent1"/>
            </a:lnRef>
            <a:fillRef idx="0">
              <a:schemeClr val="accent1"/>
            </a:fillRef>
            <a:effectRef idx="0">
              <a:schemeClr val="accent1"/>
            </a:effectRef>
            <a:fontRef idx="minor">
              <a:schemeClr val="tx1"/>
            </a:fontRef>
          </p:style>
        </p:cxnSp>
        <p:sp>
          <p:nvSpPr>
            <p:cNvPr id="74" name="テキスト ボックス 73">
              <a:extLst>
                <a:ext uri="{FF2B5EF4-FFF2-40B4-BE49-F238E27FC236}">
                  <a16:creationId xmlns:a16="http://schemas.microsoft.com/office/drawing/2014/main" id="{7C28B99E-B388-04C3-28CA-37B6441E72D8}"/>
                </a:ext>
              </a:extLst>
            </p:cNvPr>
            <p:cNvSpPr txBox="1"/>
            <p:nvPr/>
          </p:nvSpPr>
          <p:spPr>
            <a:xfrm>
              <a:off x="7915634" y="2074280"/>
              <a:ext cx="2190196" cy="2492990"/>
            </a:xfrm>
            <a:prstGeom prst="rect">
              <a:avLst/>
            </a:prstGeom>
            <a:noFill/>
          </p:spPr>
          <p:txBody>
            <a:bodyPr wrap="square" rtlCol="0">
              <a:spAutoFit/>
            </a:bodyPr>
            <a:lstStyle/>
            <a:p>
              <a:r>
                <a:rPr kumimoji="1" lang="ja-JP" altLang="en-US" sz="1200" b="1"/>
                <a:t>認知症対応型共同生活介護（グループホーム）</a:t>
              </a:r>
              <a:endParaRPr kumimoji="1" lang="en-US" altLang="ja-JP" sz="1200" b="1"/>
            </a:p>
            <a:p>
              <a:r>
                <a:rPr kumimoji="1" lang="ja-JP" altLang="en-US" sz="900"/>
                <a:t>利用者が入所し、家庭的な環境と地域住民との交流のもとで、食事や入浴などの日常生活上の支援や機能訓練などのサービスを受ける。グループホームでは、１つの共同生活住居に５～９人の少人数の利用者が、スタッフとともに共同生活</a:t>
              </a:r>
            </a:p>
            <a:p>
              <a:endParaRPr kumimoji="1" lang="en-US" altLang="ja-JP" sz="1200" b="1"/>
            </a:p>
            <a:p>
              <a:r>
                <a:rPr kumimoji="1" lang="ja-JP" altLang="en-US" sz="1200" b="1"/>
                <a:t>小規模多機能型居宅介護</a:t>
              </a:r>
              <a:endParaRPr kumimoji="1" lang="en-US" altLang="ja-JP" sz="1200" b="1"/>
            </a:p>
            <a:p>
              <a:r>
                <a:rPr kumimoji="1" lang="ja-JP" altLang="en-US" sz="900">
                  <a:latin typeface="游ゴシック 本文"/>
                </a:rPr>
                <a:t>施設への“通所”を中心に、“短期宿泊（ショート）”、 利用者宅への“訪問”を組合せ、家庭的な環境の下で日常生活上の支援や機能訓練を行う</a:t>
              </a:r>
              <a:endParaRPr kumimoji="1" lang="en-US" altLang="ja-JP" sz="900">
                <a:latin typeface="游ゴシック 本文"/>
              </a:endParaRPr>
            </a:p>
            <a:p>
              <a:r>
                <a:rPr kumimoji="1" lang="ja-JP" altLang="en-US" sz="900">
                  <a:latin typeface="游ゴシック 本文"/>
                </a:rPr>
                <a:t>（１事業所</a:t>
              </a:r>
              <a:r>
                <a:rPr kumimoji="1" lang="en-US" altLang="ja-JP" sz="900">
                  <a:latin typeface="+mn-ea"/>
                </a:rPr>
                <a:t>29</a:t>
              </a:r>
              <a:r>
                <a:rPr kumimoji="1" lang="ja-JP" altLang="en-US" sz="900">
                  <a:latin typeface="游ゴシック 本文"/>
                </a:rPr>
                <a:t>名以下）</a:t>
              </a:r>
              <a:endParaRPr kumimoji="1" lang="en-US" altLang="ja-JP" sz="900">
                <a:latin typeface="游ゴシック 本文"/>
              </a:endParaRPr>
            </a:p>
          </p:txBody>
        </p:sp>
      </p:grpSp>
      <p:sp>
        <p:nvSpPr>
          <p:cNvPr id="3" name="正方形/長方形 2"/>
          <p:cNvSpPr/>
          <p:nvPr/>
        </p:nvSpPr>
        <p:spPr>
          <a:xfrm>
            <a:off x="5221791" y="6630177"/>
            <a:ext cx="4494409" cy="215444"/>
          </a:xfrm>
          <a:prstGeom prst="rect">
            <a:avLst/>
          </a:prstGeom>
        </p:spPr>
        <p:txBody>
          <a:bodyPr wrap="square">
            <a:spAutoFit/>
          </a:bodyPr>
          <a:lstStyle/>
          <a:p>
            <a:r>
              <a:rPr lang="ja-JP" altLang="en-US" sz="800">
                <a:latin typeface="+mn-ea"/>
              </a:rPr>
              <a:t>厚生労働省ホームページを参考に作成 ： </a:t>
            </a:r>
            <a:r>
              <a:rPr lang="en-US" altLang="ja-JP" sz="800">
                <a:latin typeface="+mn-ea"/>
              </a:rPr>
              <a:t>https://www.kaigokensaku.mhlw.go.jp/publish/</a:t>
            </a:r>
            <a:endParaRPr lang="ja-JP" altLang="en-US" sz="800">
              <a:latin typeface="+mn-ea"/>
            </a:endParaRPr>
          </a:p>
        </p:txBody>
      </p:sp>
      <p:sp>
        <p:nvSpPr>
          <p:cNvPr id="96" name="テキスト ボックス 95">
            <a:extLst>
              <a:ext uri="{FF2B5EF4-FFF2-40B4-BE49-F238E27FC236}">
                <a16:creationId xmlns:a16="http://schemas.microsoft.com/office/drawing/2014/main" id="{E86EE7E9-5705-5F2B-20C0-952B3DB3A5B1}"/>
              </a:ext>
            </a:extLst>
          </p:cNvPr>
          <p:cNvSpPr txBox="1"/>
          <p:nvPr/>
        </p:nvSpPr>
        <p:spPr>
          <a:xfrm>
            <a:off x="454419" y="1180800"/>
            <a:ext cx="2040846" cy="307777"/>
          </a:xfrm>
          <a:prstGeom prst="rect">
            <a:avLst/>
          </a:prstGeom>
          <a:noFill/>
        </p:spPr>
        <p:txBody>
          <a:bodyPr wrap="square" rtlCol="0">
            <a:spAutoFit/>
          </a:bodyPr>
          <a:lstStyle/>
          <a:p>
            <a:pPr algn="ctr"/>
            <a:r>
              <a:rPr kumimoji="1" lang="ja-JP" altLang="en-US" sz="1400" b="1">
                <a:latin typeface="+mn-ea"/>
              </a:rPr>
              <a:t>（入居系サービス）</a:t>
            </a:r>
            <a:endParaRPr kumimoji="1" lang="en-US" altLang="ja-JP" sz="1400" b="1">
              <a:latin typeface="+mn-ea"/>
            </a:endParaRPr>
          </a:p>
        </p:txBody>
      </p:sp>
      <p:cxnSp>
        <p:nvCxnSpPr>
          <p:cNvPr id="44" name="直線コネクタ 4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0EB3233E-B893-4679-07F8-520BB236E985}"/>
              </a:ext>
            </a:extLst>
          </p:cNvPr>
          <p:cNvCxnSpPr/>
          <p:nvPr/>
        </p:nvCxnSpPr>
        <p:spPr>
          <a:xfrm>
            <a:off x="7386136" y="2233679"/>
            <a:ext cx="12999" cy="2986131"/>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0EB3233E-B893-4679-07F8-520BB236E985}"/>
              </a:ext>
            </a:extLst>
          </p:cNvPr>
          <p:cNvCxnSpPr/>
          <p:nvPr/>
        </p:nvCxnSpPr>
        <p:spPr>
          <a:xfrm>
            <a:off x="5154589" y="4876043"/>
            <a:ext cx="1631918" cy="0"/>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5" name="グループ化 4"/>
          <p:cNvGrpSpPr/>
          <p:nvPr/>
        </p:nvGrpSpPr>
        <p:grpSpPr>
          <a:xfrm>
            <a:off x="7452000" y="5362054"/>
            <a:ext cx="2308569" cy="430330"/>
            <a:chOff x="4950411" y="5362054"/>
            <a:chExt cx="2308569" cy="430330"/>
          </a:xfrm>
        </p:grpSpPr>
        <p:sp>
          <p:nvSpPr>
            <p:cNvPr id="2" name="正方形/長方形 1"/>
            <p:cNvSpPr/>
            <p:nvPr/>
          </p:nvSpPr>
          <p:spPr>
            <a:xfrm>
              <a:off x="4950411" y="5362054"/>
              <a:ext cx="2308569" cy="430330"/>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0" name="直線コネクタ 49">
              <a:extLst>
                <a:ext uri="{FF2B5EF4-FFF2-40B4-BE49-F238E27FC236}">
                  <a16:creationId xmlns:a16="http://schemas.microsoft.com/office/drawing/2014/main" id="{A0B007FB-4BBC-AA50-E813-7DE26E97E8C5}"/>
                </a:ext>
              </a:extLst>
            </p:cNvPr>
            <p:cNvCxnSpPr>
              <a:cxnSpLocks/>
            </p:cNvCxnSpPr>
            <p:nvPr/>
          </p:nvCxnSpPr>
          <p:spPr>
            <a:xfrm>
              <a:off x="5128370" y="5484608"/>
              <a:ext cx="302859" cy="3202"/>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0B007FB-4BBC-AA50-E813-7DE26E97E8C5}"/>
                </a:ext>
              </a:extLst>
            </p:cNvPr>
            <p:cNvCxnSpPr>
              <a:cxnSpLocks/>
            </p:cNvCxnSpPr>
            <p:nvPr/>
          </p:nvCxnSpPr>
          <p:spPr>
            <a:xfrm>
              <a:off x="5124460" y="5656501"/>
              <a:ext cx="306769" cy="4116"/>
            </a:xfrm>
            <a:prstGeom prst="line">
              <a:avLst/>
            </a:prstGeom>
            <a:ln w="66675">
              <a:solidFill>
                <a:srgbClr val="C8E7A7"/>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A0B007FB-4BBC-AA50-E813-7DE26E97E8C5}"/>
                </a:ext>
              </a:extLst>
            </p:cNvPr>
            <p:cNvCxnSpPr>
              <a:cxnSpLocks/>
            </p:cNvCxnSpPr>
            <p:nvPr/>
          </p:nvCxnSpPr>
          <p:spPr>
            <a:xfrm>
              <a:off x="6202113" y="5488920"/>
              <a:ext cx="306769" cy="1321"/>
            </a:xfrm>
            <a:prstGeom prst="line">
              <a:avLst/>
            </a:prstGeom>
            <a:ln w="66675">
              <a:solidFill>
                <a:srgbClr val="FFECB2"/>
              </a:solidFill>
            </a:ln>
          </p:spPr>
          <p:style>
            <a:lnRef idx="1">
              <a:schemeClr val="accent1"/>
            </a:lnRef>
            <a:fillRef idx="0">
              <a:schemeClr val="accent1"/>
            </a:fillRef>
            <a:effectRef idx="0">
              <a:schemeClr val="accent1"/>
            </a:effectRef>
            <a:fontRef idx="minor">
              <a:schemeClr val="tx1"/>
            </a:fontRef>
          </p:style>
        </p:cxnSp>
        <p:sp>
          <p:nvSpPr>
            <p:cNvPr id="90" name="正方形/長方形 89"/>
            <p:cNvSpPr/>
            <p:nvPr/>
          </p:nvSpPr>
          <p:spPr>
            <a:xfrm>
              <a:off x="5400481" y="5376845"/>
              <a:ext cx="763351"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居住施設あり</a:t>
              </a:r>
              <a:endParaRPr lang="en-US" altLang="ja-JP" sz="800">
                <a:latin typeface="HGPｺﾞｼｯｸE" panose="020B0900000000000000" pitchFamily="50" charset="-128"/>
                <a:ea typeface="HGPｺﾞｼｯｸE" panose="020B0900000000000000" pitchFamily="50" charset="-128"/>
              </a:endParaRPr>
            </a:p>
          </p:txBody>
        </p:sp>
        <p:sp>
          <p:nvSpPr>
            <p:cNvPr id="91" name="正方形/長方形 90"/>
            <p:cNvSpPr/>
            <p:nvPr/>
          </p:nvSpPr>
          <p:spPr>
            <a:xfrm>
              <a:off x="5400481" y="5550117"/>
              <a:ext cx="763351"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通所施設あり</a:t>
              </a:r>
              <a:endParaRPr lang="en-US" altLang="ja-JP" sz="800">
                <a:latin typeface="HGPｺﾞｼｯｸE" panose="020B0900000000000000" pitchFamily="50" charset="-128"/>
                <a:ea typeface="HGPｺﾞｼｯｸE" panose="020B0900000000000000" pitchFamily="50" charset="-128"/>
              </a:endParaRPr>
            </a:p>
          </p:txBody>
        </p:sp>
        <p:sp>
          <p:nvSpPr>
            <p:cNvPr id="97" name="正方形/長方形 96"/>
            <p:cNvSpPr/>
            <p:nvPr/>
          </p:nvSpPr>
          <p:spPr>
            <a:xfrm>
              <a:off x="6555339" y="5383141"/>
              <a:ext cx="595035" cy="215444"/>
            </a:xfrm>
            <a:prstGeom prst="rect">
              <a:avLst/>
            </a:prstGeom>
          </p:spPr>
          <p:txBody>
            <a:bodyPr wrap="none">
              <a:spAutoFit/>
            </a:bodyPr>
            <a:lstStyle/>
            <a:p>
              <a:r>
                <a:rPr lang="ja-JP" altLang="en-US" sz="800">
                  <a:latin typeface="HGPｺﾞｼｯｸE" panose="020B0900000000000000" pitchFamily="50" charset="-128"/>
                  <a:ea typeface="HGPｺﾞｼｯｸE" panose="020B0900000000000000" pitchFamily="50" charset="-128"/>
                </a:rPr>
                <a:t>訪問中心</a:t>
              </a:r>
              <a:endParaRPr lang="en-US" altLang="ja-JP" sz="800">
                <a:latin typeface="HGPｺﾞｼｯｸE" panose="020B0900000000000000" pitchFamily="50" charset="-128"/>
                <a:ea typeface="HGPｺﾞｼｯｸE" panose="020B0900000000000000" pitchFamily="50" charset="-128"/>
              </a:endParaRPr>
            </a:p>
          </p:txBody>
        </p:sp>
      </p:grpSp>
      <p:sp>
        <p:nvSpPr>
          <p:cNvPr id="98" name="テキスト ボックス 97">
            <a:extLst>
              <a:ext uri="{FF2B5EF4-FFF2-40B4-BE49-F238E27FC236}">
                <a16:creationId xmlns:a16="http://schemas.microsoft.com/office/drawing/2014/main" id="{0E43EC82-2326-4B6C-A762-663A22FB5193}"/>
              </a:ext>
            </a:extLst>
          </p:cNvPr>
          <p:cNvSpPr txBox="1"/>
          <p:nvPr/>
        </p:nvSpPr>
        <p:spPr>
          <a:xfrm>
            <a:off x="462083" y="2006197"/>
            <a:ext cx="2090996" cy="230832"/>
          </a:xfrm>
          <a:prstGeom prst="rect">
            <a:avLst/>
          </a:prstGeom>
          <a:noFill/>
        </p:spPr>
        <p:txBody>
          <a:bodyPr wrap="square" rtlCol="0">
            <a:spAutoFit/>
          </a:bodyPr>
          <a:lstStyle/>
          <a:p>
            <a:r>
              <a:rPr kumimoji="1" lang="ja-JP" altLang="en-US" sz="900"/>
              <a:t>在宅では対応できない方向けの施設</a:t>
            </a:r>
            <a:endParaRPr kumimoji="1" lang="en-US" altLang="ja-JP" sz="900"/>
          </a:p>
        </p:txBody>
      </p:sp>
      <p:cxnSp>
        <p:nvCxnSpPr>
          <p:cNvPr id="85" name="直線コネクタ 84">
            <a:extLst>
              <a:ext uri="{FF2B5EF4-FFF2-40B4-BE49-F238E27FC236}">
                <a16:creationId xmlns:a16="http://schemas.microsoft.com/office/drawing/2014/main" id="{0EB3233E-B893-4679-07F8-520BB236E985}"/>
              </a:ext>
            </a:extLst>
          </p:cNvPr>
          <p:cNvCxnSpPr/>
          <p:nvPr/>
        </p:nvCxnSpPr>
        <p:spPr>
          <a:xfrm>
            <a:off x="2713659" y="2183871"/>
            <a:ext cx="18311" cy="1857708"/>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grpSp>
        <p:nvGrpSpPr>
          <p:cNvPr id="103" name="グループ化 102">
            <a:extLst>
              <a:ext uri="{FF2B5EF4-FFF2-40B4-BE49-F238E27FC236}">
                <a16:creationId xmlns:a16="http://schemas.microsoft.com/office/drawing/2014/main" id="{342C8DAD-2E5C-41AA-275E-48CC669F603A}"/>
              </a:ext>
            </a:extLst>
          </p:cNvPr>
          <p:cNvGrpSpPr/>
          <p:nvPr/>
        </p:nvGrpSpPr>
        <p:grpSpPr>
          <a:xfrm>
            <a:off x="5241301" y="1465200"/>
            <a:ext cx="1811797" cy="519197"/>
            <a:chOff x="165385" y="2415942"/>
            <a:chExt cx="2144678" cy="1431401"/>
          </a:xfrm>
        </p:grpSpPr>
        <p:sp>
          <p:nvSpPr>
            <p:cNvPr id="104" name="正方形/長方形 103">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通所サービス</a:t>
              </a:r>
            </a:p>
          </p:txBody>
        </p:sp>
      </p:grpSp>
      <p:grpSp>
        <p:nvGrpSpPr>
          <p:cNvPr id="106" name="グループ化 105">
            <a:extLst>
              <a:ext uri="{FF2B5EF4-FFF2-40B4-BE49-F238E27FC236}">
                <a16:creationId xmlns:a16="http://schemas.microsoft.com/office/drawing/2014/main" id="{342C8DAD-2E5C-41AA-275E-48CC669F603A}"/>
              </a:ext>
            </a:extLst>
          </p:cNvPr>
          <p:cNvGrpSpPr/>
          <p:nvPr/>
        </p:nvGrpSpPr>
        <p:grpSpPr>
          <a:xfrm>
            <a:off x="7603575" y="1465200"/>
            <a:ext cx="1811797" cy="537148"/>
            <a:chOff x="165385" y="2415942"/>
            <a:chExt cx="2144678" cy="1480891"/>
          </a:xfrm>
        </p:grpSpPr>
        <p:sp>
          <p:nvSpPr>
            <p:cNvPr id="107" name="正方形/長方形 106">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a:extLst>
                <a:ext uri="{FF2B5EF4-FFF2-40B4-BE49-F238E27FC236}">
                  <a16:creationId xmlns:a16="http://schemas.microsoft.com/office/drawing/2014/main" id="{7586504E-B8BF-001F-D523-4617854D43D2}"/>
                </a:ext>
              </a:extLst>
            </p:cNvPr>
            <p:cNvSpPr txBox="1"/>
            <p:nvPr/>
          </p:nvSpPr>
          <p:spPr>
            <a:xfrm>
              <a:off x="262471" y="2454341"/>
              <a:ext cx="1964566" cy="1442492"/>
            </a:xfrm>
            <a:prstGeom prst="rect">
              <a:avLst/>
            </a:prstGeom>
            <a:noFill/>
          </p:spPr>
          <p:txBody>
            <a:bodyPr wrap="square" rtlCol="0">
              <a:spAutoFit/>
            </a:bodyPr>
            <a:lstStyle/>
            <a:p>
              <a:pPr algn="ctr"/>
              <a:r>
                <a:rPr kumimoji="1" lang="ja-JP" altLang="en-US" sz="1400" b="1">
                  <a:latin typeface="游ゴシック" panose="020B0400000000000000" pitchFamily="50" charset="-128"/>
                  <a:ea typeface="游ゴシック" panose="020B0400000000000000" pitchFamily="50" charset="-128"/>
                </a:rPr>
                <a:t>地域密着型</a:t>
              </a:r>
              <a:endParaRPr kumimoji="1" lang="en-US" altLang="ja-JP" sz="1400" b="1">
                <a:latin typeface="游ゴシック" panose="020B0400000000000000" pitchFamily="50" charset="-128"/>
                <a:ea typeface="游ゴシック" panose="020B0400000000000000" pitchFamily="50" charset="-128"/>
              </a:endParaRPr>
            </a:p>
            <a:p>
              <a:pPr algn="ctr"/>
              <a:r>
                <a:rPr kumimoji="1" lang="ja-JP" altLang="en-US" sz="1400" b="1">
                  <a:latin typeface="游ゴシック" panose="020B0400000000000000" pitchFamily="50" charset="-128"/>
                  <a:ea typeface="游ゴシック" panose="020B0400000000000000" pitchFamily="50" charset="-128"/>
                </a:rPr>
                <a:t>サービス</a:t>
              </a:r>
            </a:p>
          </p:txBody>
        </p:sp>
      </p:grpSp>
      <p:grpSp>
        <p:nvGrpSpPr>
          <p:cNvPr id="109" name="グループ化 108">
            <a:extLst>
              <a:ext uri="{FF2B5EF4-FFF2-40B4-BE49-F238E27FC236}">
                <a16:creationId xmlns:a16="http://schemas.microsoft.com/office/drawing/2014/main" id="{342C8DAD-2E5C-41AA-275E-48CC669F603A}"/>
              </a:ext>
            </a:extLst>
          </p:cNvPr>
          <p:cNvGrpSpPr/>
          <p:nvPr/>
        </p:nvGrpSpPr>
        <p:grpSpPr>
          <a:xfrm>
            <a:off x="568945" y="1466226"/>
            <a:ext cx="1811797" cy="519197"/>
            <a:chOff x="165385" y="2415942"/>
            <a:chExt cx="2144678" cy="1431401"/>
          </a:xfrm>
        </p:grpSpPr>
        <p:sp>
          <p:nvSpPr>
            <p:cNvPr id="110" name="正方形/長方形 109">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施設サービス</a:t>
              </a:r>
            </a:p>
          </p:txBody>
        </p:sp>
      </p:grpSp>
      <p:grpSp>
        <p:nvGrpSpPr>
          <p:cNvPr id="112" name="グループ化 111">
            <a:extLst>
              <a:ext uri="{FF2B5EF4-FFF2-40B4-BE49-F238E27FC236}">
                <a16:creationId xmlns:a16="http://schemas.microsoft.com/office/drawing/2014/main" id="{342C8DAD-2E5C-41AA-275E-48CC669F603A}"/>
              </a:ext>
            </a:extLst>
          </p:cNvPr>
          <p:cNvGrpSpPr/>
          <p:nvPr/>
        </p:nvGrpSpPr>
        <p:grpSpPr>
          <a:xfrm>
            <a:off x="2939068" y="1466204"/>
            <a:ext cx="1811797" cy="519197"/>
            <a:chOff x="165385" y="2415942"/>
            <a:chExt cx="2144678" cy="1431401"/>
          </a:xfrm>
        </p:grpSpPr>
        <p:sp>
          <p:nvSpPr>
            <p:cNvPr id="113" name="正方形/長方形 112">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テキスト ボックス 116">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訪問サービス</a:t>
              </a:r>
            </a:p>
          </p:txBody>
        </p:sp>
      </p:grpSp>
      <p:sp>
        <p:nvSpPr>
          <p:cNvPr id="118" name="左右矢印 117"/>
          <p:cNvSpPr/>
          <p:nvPr/>
        </p:nvSpPr>
        <p:spPr>
          <a:xfrm>
            <a:off x="517640" y="1560798"/>
            <a:ext cx="1879549" cy="337435"/>
          </a:xfrm>
          <a:prstGeom prst="leftRightArrow">
            <a:avLst/>
          </a:prstGeom>
          <a:solidFill>
            <a:srgbClr val="2F528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9" name="グループ化 118">
            <a:extLst>
              <a:ext uri="{FF2B5EF4-FFF2-40B4-BE49-F238E27FC236}">
                <a16:creationId xmlns:a16="http://schemas.microsoft.com/office/drawing/2014/main" id="{342C8DAD-2E5C-41AA-275E-48CC669F603A}"/>
              </a:ext>
            </a:extLst>
          </p:cNvPr>
          <p:cNvGrpSpPr/>
          <p:nvPr/>
        </p:nvGrpSpPr>
        <p:grpSpPr>
          <a:xfrm>
            <a:off x="1087658" y="5996747"/>
            <a:ext cx="1679738" cy="519197"/>
            <a:chOff x="165385" y="2415942"/>
            <a:chExt cx="2144678" cy="1431401"/>
          </a:xfrm>
        </p:grpSpPr>
        <p:sp>
          <p:nvSpPr>
            <p:cNvPr id="120" name="正方形/長方形 119">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solidFill>
              <a:srgbClr val="FFFFFF">
                <a:alpha val="30196"/>
              </a:srgbClr>
            </a:solidFill>
            <a:ln w="44450">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テキスト ボックス 120">
              <a:extLst>
                <a:ext uri="{FF2B5EF4-FFF2-40B4-BE49-F238E27FC236}">
                  <a16:creationId xmlns:a16="http://schemas.microsoft.com/office/drawing/2014/main" id="{7586504E-B8BF-001F-D523-4617854D43D2}"/>
                </a:ext>
              </a:extLst>
            </p:cNvPr>
            <p:cNvSpPr txBox="1"/>
            <p:nvPr/>
          </p:nvSpPr>
          <p:spPr>
            <a:xfrm>
              <a:off x="255440" y="2730477"/>
              <a:ext cx="1964566" cy="933377"/>
            </a:xfrm>
            <a:prstGeom prst="rect">
              <a:avLst/>
            </a:prstGeom>
            <a:noFill/>
          </p:spPr>
          <p:txBody>
            <a:bodyPr wrap="square" rtlCol="0">
              <a:spAutoFit/>
            </a:bodyPr>
            <a:lstStyle/>
            <a:p>
              <a:pPr algn="ctr"/>
              <a:r>
                <a:rPr kumimoji="1" lang="ja-JP" altLang="en-US" sz="1600" b="1">
                  <a:latin typeface="游ゴシック" panose="020B0400000000000000" pitchFamily="50" charset="-128"/>
                  <a:ea typeface="游ゴシック" panose="020B0400000000000000" pitchFamily="50" charset="-128"/>
                </a:rPr>
                <a:t>居宅介護支援</a:t>
              </a:r>
            </a:p>
          </p:txBody>
        </p:sp>
      </p:grpSp>
      <p:cxnSp>
        <p:nvCxnSpPr>
          <p:cNvPr id="68" name="直線コネクタ 67">
            <a:extLst>
              <a:ext uri="{FF2B5EF4-FFF2-40B4-BE49-F238E27FC236}">
                <a16:creationId xmlns:a16="http://schemas.microsoft.com/office/drawing/2014/main" id="{0EB3233E-B893-4679-07F8-520BB236E985}"/>
              </a:ext>
            </a:extLst>
          </p:cNvPr>
          <p:cNvCxnSpPr/>
          <p:nvPr/>
        </p:nvCxnSpPr>
        <p:spPr>
          <a:xfrm>
            <a:off x="121136" y="663017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 name="グループ化 13"/>
          <p:cNvGrpSpPr/>
          <p:nvPr/>
        </p:nvGrpSpPr>
        <p:grpSpPr>
          <a:xfrm>
            <a:off x="381600" y="5144700"/>
            <a:ext cx="2258323" cy="553998"/>
            <a:chOff x="-782425" y="5111591"/>
            <a:chExt cx="2258323" cy="553998"/>
          </a:xfrm>
        </p:grpSpPr>
        <p:cxnSp>
          <p:nvCxnSpPr>
            <p:cNvPr id="49" name="直線コネクタ 48">
              <a:extLst>
                <a:ext uri="{FF2B5EF4-FFF2-40B4-BE49-F238E27FC236}">
                  <a16:creationId xmlns:a16="http://schemas.microsoft.com/office/drawing/2014/main" id="{A0B007FB-4BBC-AA50-E813-7DE26E97E8C5}"/>
                </a:ext>
              </a:extLst>
            </p:cNvPr>
            <p:cNvCxnSpPr>
              <a:cxnSpLocks/>
            </p:cNvCxnSpPr>
            <p:nvPr/>
          </p:nvCxnSpPr>
          <p:spPr>
            <a:xfrm flipV="1">
              <a:off x="-688825" y="5294891"/>
              <a:ext cx="1120293"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70" name="テキスト ボックス 69">
              <a:extLst>
                <a:ext uri="{FF2B5EF4-FFF2-40B4-BE49-F238E27FC236}">
                  <a16:creationId xmlns:a16="http://schemas.microsoft.com/office/drawing/2014/main" id="{0A5AB20D-B849-33AA-BD17-0747F3CC40EB}"/>
                </a:ext>
              </a:extLst>
            </p:cNvPr>
            <p:cNvSpPr txBox="1"/>
            <p:nvPr/>
          </p:nvSpPr>
          <p:spPr>
            <a:xfrm>
              <a:off x="-782425" y="5111591"/>
              <a:ext cx="2258323" cy="553998"/>
            </a:xfrm>
            <a:prstGeom prst="rect">
              <a:avLst/>
            </a:prstGeom>
            <a:noFill/>
          </p:spPr>
          <p:txBody>
            <a:bodyPr wrap="square" rtlCol="0">
              <a:spAutoFit/>
            </a:bodyPr>
            <a:lstStyle/>
            <a:p>
              <a:r>
                <a:rPr kumimoji="1" lang="ja-JP" altLang="en-US" sz="1200" b="1"/>
                <a:t>有料老人ホーム</a:t>
              </a:r>
              <a:endParaRPr kumimoji="1" lang="en-US" altLang="ja-JP" sz="1200" b="1"/>
            </a:p>
            <a:p>
              <a:r>
                <a:rPr kumimoji="1" lang="ja-JP" altLang="en-US" sz="900"/>
                <a:t>老人福祉法に基づく食事・介護・家事・健康管理のいずれかを供与している住宅</a:t>
              </a:r>
              <a:endParaRPr kumimoji="1" lang="en-US" altLang="ja-JP" sz="900"/>
            </a:p>
          </p:txBody>
        </p:sp>
      </p:grpSp>
      <p:sp>
        <p:nvSpPr>
          <p:cNvPr id="76" name="テキスト ボックス 75">
            <a:extLst>
              <a:ext uri="{FF2B5EF4-FFF2-40B4-BE49-F238E27FC236}">
                <a16:creationId xmlns:a16="http://schemas.microsoft.com/office/drawing/2014/main" id="{0A5AB20D-B849-33AA-BD17-0747F3CC40EB}"/>
              </a:ext>
            </a:extLst>
          </p:cNvPr>
          <p:cNvSpPr txBox="1"/>
          <p:nvPr/>
        </p:nvSpPr>
        <p:spPr>
          <a:xfrm>
            <a:off x="2865600" y="5208228"/>
            <a:ext cx="1940277" cy="523220"/>
          </a:xfrm>
          <a:prstGeom prst="rect">
            <a:avLst/>
          </a:prstGeom>
          <a:noFill/>
        </p:spPr>
        <p:txBody>
          <a:bodyPr wrap="square" rtlCol="0">
            <a:spAutoFit/>
          </a:bodyPr>
          <a:lstStyle/>
          <a:p>
            <a:r>
              <a:rPr kumimoji="1" lang="ja-JP" altLang="en-US" sz="1200" b="1"/>
              <a:t>特定施設入居者生活介護</a:t>
            </a:r>
            <a:endParaRPr kumimoji="1" lang="en-US" altLang="ja-JP" sz="1200" b="1"/>
          </a:p>
          <a:p>
            <a:r>
              <a:rPr kumimoji="1" lang="ja-JP" altLang="en-US" sz="800"/>
              <a:t>指定を受けたサ高住･有料老人ホーム等が、介護・看護サービスを提供</a:t>
            </a:r>
            <a:endParaRPr kumimoji="1" lang="en-US" altLang="ja-JP" sz="800"/>
          </a:p>
        </p:txBody>
      </p:sp>
      <p:sp>
        <p:nvSpPr>
          <p:cNvPr id="10" name="左大かっこ 9"/>
          <p:cNvSpPr/>
          <p:nvPr/>
        </p:nvSpPr>
        <p:spPr>
          <a:xfrm>
            <a:off x="352298" y="4127787"/>
            <a:ext cx="91184" cy="1681223"/>
          </a:xfrm>
          <a:prstGeom prst="leftBracket">
            <a:avLst/>
          </a:prstGeom>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sp>
        <p:nvSpPr>
          <p:cNvPr id="79"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4</a:t>
            </a:r>
            <a:endParaRPr kumimoji="1" lang="ja-JP" altLang="en-US" dirty="0"/>
          </a:p>
        </p:txBody>
      </p:sp>
      <p:cxnSp>
        <p:nvCxnSpPr>
          <p:cNvPr id="78" name="直線コネクタ 77">
            <a:extLst>
              <a:ext uri="{FF2B5EF4-FFF2-40B4-BE49-F238E27FC236}">
                <a16:creationId xmlns:a16="http://schemas.microsoft.com/office/drawing/2014/main" id="{0EB3233E-B893-4679-07F8-520BB236E985}"/>
              </a:ext>
            </a:extLst>
          </p:cNvPr>
          <p:cNvCxnSpPr/>
          <p:nvPr/>
        </p:nvCxnSpPr>
        <p:spPr>
          <a:xfrm>
            <a:off x="5011755" y="2199395"/>
            <a:ext cx="6255" cy="3797352"/>
          </a:xfrm>
          <a:prstGeom prst="line">
            <a:avLst/>
          </a:prstGeom>
          <a:ln w="2857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80" name="テキスト ボックス 79">
            <a:extLst>
              <a:ext uri="{FF2B5EF4-FFF2-40B4-BE49-F238E27FC236}">
                <a16:creationId xmlns:a16="http://schemas.microsoft.com/office/drawing/2014/main" id="{0A5AB20D-B849-33AA-BD17-0747F3CC40EB}"/>
              </a:ext>
            </a:extLst>
          </p:cNvPr>
          <p:cNvSpPr txBox="1"/>
          <p:nvPr/>
        </p:nvSpPr>
        <p:spPr>
          <a:xfrm>
            <a:off x="381600" y="5672282"/>
            <a:ext cx="2255749" cy="215444"/>
          </a:xfrm>
          <a:prstGeom prst="rect">
            <a:avLst/>
          </a:prstGeom>
          <a:noFill/>
        </p:spPr>
        <p:txBody>
          <a:bodyPr wrap="square" lIns="91440" tIns="45720" rIns="91440" bIns="45720" rtlCol="0" anchor="t">
            <a:spAutoFit/>
          </a:bodyPr>
          <a:lstStyle/>
          <a:p>
            <a:r>
              <a:rPr kumimoji="1" lang="ja-JP" altLang="en-US" sz="800" u="sng">
                <a:ea typeface="游ゴシック"/>
              </a:rPr>
              <a:t>許認可官庁が違うが、サ高住とほぼ同体</a:t>
            </a:r>
            <a:endParaRPr kumimoji="1" lang="ja-JP" altLang="en-US" sz="800">
              <a:ea typeface="游ゴシック"/>
            </a:endParaRPr>
          </a:p>
        </p:txBody>
      </p:sp>
      <p:sp>
        <p:nvSpPr>
          <p:cNvPr id="26" name="右中かっこ 25"/>
          <p:cNvSpPr/>
          <p:nvPr/>
        </p:nvSpPr>
        <p:spPr>
          <a:xfrm>
            <a:off x="2631744" y="4177293"/>
            <a:ext cx="256602" cy="1490931"/>
          </a:xfrm>
          <a:prstGeom prst="rightBrace">
            <a:avLst>
              <a:gd name="adj1" fmla="val 60648"/>
              <a:gd name="adj2" fmla="val 81912"/>
            </a:avLst>
          </a:prstGeom>
        </p:spPr>
        <p:style>
          <a:lnRef idx="1">
            <a:schemeClr val="accent3"/>
          </a:lnRef>
          <a:fillRef idx="0">
            <a:schemeClr val="accent3"/>
          </a:fillRef>
          <a:effectRef idx="0">
            <a:schemeClr val="accent3"/>
          </a:effectRef>
          <a:fontRef idx="minor">
            <a:schemeClr val="tx1"/>
          </a:fontRef>
        </p:style>
        <p:txBody>
          <a:bodyPr rtlCol="0" anchor="ctr"/>
          <a:lstStyle/>
          <a:p>
            <a:pPr algn="ctr"/>
            <a:endParaRPr kumimoji="1" lang="ja-JP" altLang="en-US"/>
          </a:p>
        </p:txBody>
      </p:sp>
      <p:grpSp>
        <p:nvGrpSpPr>
          <p:cNvPr id="13" name="グループ化 12"/>
          <p:cNvGrpSpPr/>
          <p:nvPr/>
        </p:nvGrpSpPr>
        <p:grpSpPr>
          <a:xfrm>
            <a:off x="381600" y="4059661"/>
            <a:ext cx="2292556" cy="1015663"/>
            <a:chOff x="355384" y="3701865"/>
            <a:chExt cx="2292556" cy="1015663"/>
          </a:xfrm>
        </p:grpSpPr>
        <p:cxnSp>
          <p:nvCxnSpPr>
            <p:cNvPr id="66" name="直線コネクタ 65">
              <a:extLst>
                <a:ext uri="{FF2B5EF4-FFF2-40B4-BE49-F238E27FC236}">
                  <a16:creationId xmlns:a16="http://schemas.microsoft.com/office/drawing/2014/main" id="{A0B007FB-4BBC-AA50-E813-7DE26E97E8C5}"/>
                </a:ext>
              </a:extLst>
            </p:cNvPr>
            <p:cNvCxnSpPr>
              <a:cxnSpLocks/>
            </p:cNvCxnSpPr>
            <p:nvPr/>
          </p:nvCxnSpPr>
          <p:spPr>
            <a:xfrm flipV="1">
              <a:off x="412984" y="3890204"/>
              <a:ext cx="1984667"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0A5AB20D-B849-33AA-BD17-0747F3CC40EB}"/>
                </a:ext>
              </a:extLst>
            </p:cNvPr>
            <p:cNvSpPr txBox="1"/>
            <p:nvPr/>
          </p:nvSpPr>
          <p:spPr>
            <a:xfrm>
              <a:off x="355384" y="3701865"/>
              <a:ext cx="2292556" cy="1015663"/>
            </a:xfrm>
            <a:prstGeom prst="rect">
              <a:avLst/>
            </a:prstGeom>
            <a:noFill/>
          </p:spPr>
          <p:txBody>
            <a:bodyPr wrap="square" rtlCol="0">
              <a:spAutoFit/>
            </a:bodyPr>
            <a:lstStyle/>
            <a:p>
              <a:r>
                <a:rPr kumimoji="1" lang="ja-JP" altLang="en-US" sz="1200" b="1"/>
                <a:t>サービス付き高齢者向け住宅</a:t>
              </a:r>
              <a:endParaRPr kumimoji="1" lang="en-US" altLang="ja-JP" sz="1200" b="1"/>
            </a:p>
            <a:p>
              <a:r>
                <a:rPr kumimoji="1" lang="ja-JP" altLang="en-US" sz="1200" b="1"/>
                <a:t>（サ高住）</a:t>
              </a:r>
              <a:endParaRPr kumimoji="1" lang="en-US" altLang="ja-JP" sz="1200" b="1"/>
            </a:p>
            <a:p>
              <a:r>
                <a:rPr kumimoji="1" lang="ja-JP" altLang="en-US" sz="900"/>
                <a:t>高齢者住まい法に基づく高齢者単身･世帯で住居できる賃貸等の住宅</a:t>
              </a:r>
              <a:endParaRPr kumimoji="1" lang="en-US" altLang="ja-JP" sz="900"/>
            </a:p>
            <a:p>
              <a:r>
                <a:rPr kumimoji="1" lang="ja-JP" altLang="en-US" sz="900"/>
                <a:t>ケア専門家の「見守りサービス」あり</a:t>
              </a:r>
              <a:endParaRPr kumimoji="1" lang="en-US" altLang="ja-JP" sz="900"/>
            </a:p>
            <a:p>
              <a:r>
                <a:rPr kumimoji="1" lang="ja-JP" altLang="en-US" sz="900"/>
                <a:t>介護サービスの選択は利用者の自由</a:t>
              </a:r>
              <a:endParaRPr kumimoji="1" lang="en-US" altLang="ja-JP" sz="900"/>
            </a:p>
          </p:txBody>
        </p:sp>
      </p:grpSp>
      <p:sp>
        <p:nvSpPr>
          <p:cNvPr id="71" name="テキスト ボックス 70">
            <a:extLst>
              <a:ext uri="{FF2B5EF4-FFF2-40B4-BE49-F238E27FC236}">
                <a16:creationId xmlns:a16="http://schemas.microsoft.com/office/drawing/2014/main" id="{1509B561-57DE-4F63-8B9D-4EB3BA086E26}"/>
              </a:ext>
            </a:extLst>
          </p:cNvPr>
          <p:cNvSpPr txBox="1"/>
          <p:nvPr/>
        </p:nvSpPr>
        <p:spPr>
          <a:xfrm>
            <a:off x="5050241" y="2098800"/>
            <a:ext cx="2215666" cy="2031325"/>
          </a:xfrm>
          <a:prstGeom prst="rect">
            <a:avLst/>
          </a:prstGeom>
          <a:noFill/>
        </p:spPr>
        <p:txBody>
          <a:bodyPr wrap="square" rtlCol="0">
            <a:spAutoFit/>
          </a:bodyPr>
          <a:lstStyle/>
          <a:p>
            <a:r>
              <a:rPr kumimoji="1" lang="ja-JP" altLang="en-US" sz="1200" b="1"/>
              <a:t>通所介護（デイサービス）</a:t>
            </a:r>
            <a:endParaRPr kumimoji="1" lang="en-US" altLang="ja-JP" sz="1200" b="1"/>
          </a:p>
          <a:p>
            <a:r>
              <a:rPr kumimoji="1" lang="ja-JP" altLang="en-US" sz="900"/>
              <a:t>利用者が通所介護の施設に通い、施設では、食事や入浴などの日常生活上の支援や、機能訓練などを日帰りで提供する。高齢者同士の交流もあり、利用者の自宅から施設までの送迎も行う</a:t>
            </a:r>
            <a:endParaRPr kumimoji="1" lang="en-US" altLang="ja-JP" sz="900"/>
          </a:p>
          <a:p>
            <a:endParaRPr kumimoji="1" lang="en-US" altLang="ja-JP" sz="1200" b="1"/>
          </a:p>
          <a:p>
            <a:r>
              <a:rPr kumimoji="1" lang="ja-JP" altLang="en-US" sz="1200" b="1"/>
              <a:t>通所リハビリ（デイケア）</a:t>
            </a:r>
            <a:endParaRPr kumimoji="1" lang="en-US" altLang="ja-JP" sz="1200" b="1"/>
          </a:p>
          <a:p>
            <a:r>
              <a:rPr kumimoji="1" lang="ja-JP" altLang="en-US" sz="900"/>
              <a:t>利用者が通所リハビリテーションの施設（老人保健施設、病院、診療所など）に通い、施設では、食事や入浴などの日常生活上の支援や、機能訓練などを日帰りで提供</a:t>
            </a:r>
            <a:endParaRPr kumimoji="1" lang="en-US" altLang="ja-JP" sz="900" b="1"/>
          </a:p>
        </p:txBody>
      </p:sp>
      <p:sp>
        <p:nvSpPr>
          <p:cNvPr id="60" name="テキスト ボックス 59">
            <a:extLst>
              <a:ext uri="{FF2B5EF4-FFF2-40B4-BE49-F238E27FC236}">
                <a16:creationId xmlns:a16="http://schemas.microsoft.com/office/drawing/2014/main" id="{2507DC29-31AE-0D71-47EF-F3F92318E8B5}"/>
              </a:ext>
            </a:extLst>
          </p:cNvPr>
          <p:cNvSpPr txBox="1"/>
          <p:nvPr/>
        </p:nvSpPr>
        <p:spPr>
          <a:xfrm>
            <a:off x="2867035" y="2098516"/>
            <a:ext cx="2093661" cy="3000821"/>
          </a:xfrm>
          <a:prstGeom prst="rect">
            <a:avLst/>
          </a:prstGeom>
          <a:noFill/>
        </p:spPr>
        <p:txBody>
          <a:bodyPr wrap="square" rtlCol="0">
            <a:spAutoFit/>
          </a:bodyPr>
          <a:lstStyle/>
          <a:p>
            <a:r>
              <a:rPr kumimoji="1" lang="ja-JP" altLang="en-US" sz="1200" b="1"/>
              <a:t>訪問介護</a:t>
            </a:r>
            <a:endParaRPr kumimoji="1" lang="en-US" altLang="ja-JP" sz="1200" b="1"/>
          </a:p>
          <a:p>
            <a:r>
              <a:rPr kumimoji="1" lang="ja-JP" altLang="en-US" sz="900"/>
              <a:t>ホームヘルパーが利用者の自宅を訪問し、食事・入浴などの介護や、掃除・買い物などの生活の支援を行う</a:t>
            </a:r>
            <a:endParaRPr kumimoji="1" lang="en-US" altLang="ja-JP" sz="900"/>
          </a:p>
          <a:p>
            <a:r>
              <a:rPr kumimoji="1" lang="ja-JP" altLang="en-US" sz="700"/>
              <a:t>　</a:t>
            </a:r>
            <a:endParaRPr kumimoji="1" lang="en-US" altLang="ja-JP" sz="1050" b="1"/>
          </a:p>
          <a:p>
            <a:r>
              <a:rPr kumimoji="1" lang="ja-JP" altLang="en-US" sz="1200" b="1"/>
              <a:t>訪問看護</a:t>
            </a:r>
            <a:endParaRPr kumimoji="1" lang="en-US" altLang="ja-JP" sz="1200" b="1"/>
          </a:p>
          <a:p>
            <a:r>
              <a:rPr kumimoji="1" lang="ja-JP" altLang="en-US" sz="900"/>
              <a:t>看護師などが疾患のある利用者の自宅を訪問し、主治医の指示に基づいて療養上の世話や診療の補助を行う</a:t>
            </a:r>
            <a:endParaRPr kumimoji="1" lang="en-US" altLang="ja-JP" sz="900"/>
          </a:p>
          <a:p>
            <a:r>
              <a:rPr kumimoji="1" lang="ja-JP" altLang="en-US" sz="600"/>
              <a:t>　</a:t>
            </a:r>
            <a:endParaRPr kumimoji="1" lang="en-US" altLang="ja-JP" sz="600" b="1"/>
          </a:p>
          <a:p>
            <a:r>
              <a:rPr kumimoji="1" lang="ja-JP" altLang="en-US" sz="1200" b="1"/>
              <a:t>訪問入浴</a:t>
            </a:r>
            <a:endParaRPr kumimoji="1" lang="en-US" altLang="ja-JP" sz="1200" b="1"/>
          </a:p>
          <a:p>
            <a:r>
              <a:rPr kumimoji="1" lang="ja-JP" altLang="en-US" sz="900"/>
              <a:t>看護職員と介護職員が介助浴のできない利用者の自宅を訪問し、持参した浴槽によって入浴の介護を行う</a:t>
            </a:r>
            <a:endParaRPr kumimoji="1" lang="en-US" altLang="ja-JP" sz="900" b="1"/>
          </a:p>
          <a:p>
            <a:endParaRPr kumimoji="1" lang="en-US" altLang="ja-JP" sz="500" b="1"/>
          </a:p>
          <a:p>
            <a:r>
              <a:rPr kumimoji="1" lang="ja-JP" altLang="en-US" sz="1200" b="1"/>
              <a:t>訪問リハビリ</a:t>
            </a:r>
            <a:endParaRPr kumimoji="1" lang="en-US" altLang="ja-JP" sz="1200" b="1"/>
          </a:p>
          <a:p>
            <a:r>
              <a:rPr kumimoji="1" lang="ja-JP" altLang="en-US" sz="900"/>
              <a:t>理学療法士、作業療法士、言語聴覚士などが利用者の自宅を訪問し、心身機能の維持回復や日常生活の自立に向けたリハビリテーションを行う</a:t>
            </a:r>
            <a:endParaRPr kumimoji="1" lang="en-US" altLang="ja-JP" sz="900" b="1"/>
          </a:p>
        </p:txBody>
      </p:sp>
      <p:grpSp>
        <p:nvGrpSpPr>
          <p:cNvPr id="7" name="グループ化 6"/>
          <p:cNvGrpSpPr/>
          <p:nvPr/>
        </p:nvGrpSpPr>
        <p:grpSpPr>
          <a:xfrm>
            <a:off x="380567" y="2363677"/>
            <a:ext cx="2300202" cy="1492716"/>
            <a:chOff x="703529" y="2345577"/>
            <a:chExt cx="2162351" cy="1492716"/>
          </a:xfrm>
        </p:grpSpPr>
        <p:cxnSp>
          <p:nvCxnSpPr>
            <p:cNvPr id="48" name="直線コネクタ 47">
              <a:extLst>
                <a:ext uri="{FF2B5EF4-FFF2-40B4-BE49-F238E27FC236}">
                  <a16:creationId xmlns:a16="http://schemas.microsoft.com/office/drawing/2014/main" id="{A0B007FB-4BBC-AA50-E813-7DE26E97E8C5}"/>
                </a:ext>
              </a:extLst>
            </p:cNvPr>
            <p:cNvCxnSpPr>
              <a:cxnSpLocks/>
            </p:cNvCxnSpPr>
            <p:nvPr/>
          </p:nvCxnSpPr>
          <p:spPr>
            <a:xfrm flipV="1">
              <a:off x="758186" y="3460958"/>
              <a:ext cx="1341100"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A0B007FB-4BBC-AA50-E813-7DE26E97E8C5}"/>
                </a:ext>
              </a:extLst>
            </p:cNvPr>
            <p:cNvCxnSpPr>
              <a:cxnSpLocks/>
            </p:cNvCxnSpPr>
            <p:nvPr/>
          </p:nvCxnSpPr>
          <p:spPr>
            <a:xfrm flipV="1">
              <a:off x="747570" y="2519788"/>
              <a:ext cx="1341100" cy="12503"/>
            </a:xfrm>
            <a:prstGeom prst="line">
              <a:avLst/>
            </a:prstGeom>
            <a:ln w="66675">
              <a:solidFill>
                <a:srgbClr val="BFEBFB"/>
              </a:solidFill>
            </a:ln>
          </p:spPr>
          <p:style>
            <a:lnRef idx="1">
              <a:schemeClr val="accent1"/>
            </a:lnRef>
            <a:fillRef idx="0">
              <a:schemeClr val="accent1"/>
            </a:fillRef>
            <a:effectRef idx="0">
              <a:schemeClr val="accent1"/>
            </a:effectRef>
            <a:fontRef idx="minor">
              <a:schemeClr val="tx1"/>
            </a:fontRef>
          </p:style>
        </p:cxnSp>
        <p:sp>
          <p:nvSpPr>
            <p:cNvPr id="73" name="テキスト ボックス 72">
              <a:extLst>
                <a:ext uri="{FF2B5EF4-FFF2-40B4-BE49-F238E27FC236}">
                  <a16:creationId xmlns:a16="http://schemas.microsoft.com/office/drawing/2014/main" id="{0A5AB20D-B849-33AA-BD17-0747F3CC40EB}"/>
                </a:ext>
              </a:extLst>
            </p:cNvPr>
            <p:cNvSpPr txBox="1"/>
            <p:nvPr/>
          </p:nvSpPr>
          <p:spPr>
            <a:xfrm>
              <a:off x="703529" y="2345577"/>
              <a:ext cx="2162351" cy="1492716"/>
            </a:xfrm>
            <a:prstGeom prst="rect">
              <a:avLst/>
            </a:prstGeom>
            <a:noFill/>
          </p:spPr>
          <p:txBody>
            <a:bodyPr wrap="square" rtlCol="0">
              <a:spAutoFit/>
            </a:bodyPr>
            <a:lstStyle/>
            <a:p>
              <a:r>
                <a:rPr kumimoji="1" lang="zh-TW" altLang="en-US" sz="1200" b="1">
                  <a:latin typeface="游ゴシック" panose="020B0400000000000000" pitchFamily="50" charset="-128"/>
                  <a:ea typeface="游ゴシック" panose="020B0400000000000000" pitchFamily="50" charset="-128"/>
                </a:rPr>
                <a:t>介護老人福祉施設</a:t>
              </a:r>
              <a:endParaRPr kumimoji="1" lang="en-US" altLang="zh-TW" sz="1200" b="1">
                <a:latin typeface="游ゴシック" panose="020B0400000000000000" pitchFamily="50" charset="-128"/>
                <a:ea typeface="游ゴシック" panose="020B0400000000000000" pitchFamily="50" charset="-128"/>
              </a:endParaRPr>
            </a:p>
            <a:p>
              <a:r>
                <a:rPr kumimoji="1" lang="ja-JP" altLang="en-US" sz="1200" b="1"/>
                <a:t>（特別養護老人ホーム）</a:t>
              </a:r>
              <a:endParaRPr kumimoji="1" lang="en-US" altLang="ja-JP" sz="1200" b="1"/>
            </a:p>
            <a:p>
              <a:r>
                <a:rPr kumimoji="1" lang="ja-JP" altLang="en-US" sz="900"/>
                <a:t>常に介護が必要な方の入所を受け入れ、入浴や食事などの日常生活上の支援や、機能訓練、療養上の世話などを提供</a:t>
              </a:r>
              <a:endParaRPr kumimoji="1" lang="en-US" altLang="ja-JP" sz="900"/>
            </a:p>
            <a:p>
              <a:endParaRPr kumimoji="1" lang="en-US" altLang="ja-JP" sz="1000" b="1"/>
            </a:p>
            <a:p>
              <a:r>
                <a:rPr kumimoji="1" lang="ja-JP" altLang="en-US" sz="1200" b="1"/>
                <a:t>介護老人保健施設</a:t>
              </a:r>
              <a:endParaRPr kumimoji="1" lang="en-US" altLang="ja-JP" sz="1200" b="1"/>
            </a:p>
            <a:p>
              <a:r>
                <a:rPr kumimoji="1" lang="ja-JP" altLang="en-US" sz="900"/>
                <a:t>リハビリテーションや必要な医療、介護などを提供（医師・看護師の配置）</a:t>
              </a:r>
              <a:endParaRPr kumimoji="1" lang="en-US" altLang="ja-JP" sz="900"/>
            </a:p>
          </p:txBody>
        </p:sp>
      </p:grpSp>
      <p:sp>
        <p:nvSpPr>
          <p:cNvPr id="8" name="テキスト ボックス 61">
            <a:extLst>
              <a:ext uri="{FF2B5EF4-FFF2-40B4-BE49-F238E27FC236}">
                <a16:creationId xmlns:a16="http://schemas.microsoft.com/office/drawing/2014/main" id="{4478231A-961F-9FD3-0FED-0CDA1BABDEE0}"/>
              </a:ext>
            </a:extLst>
          </p:cNvPr>
          <p:cNvSpPr txBox="1"/>
          <p:nvPr/>
        </p:nvSpPr>
        <p:spPr>
          <a:xfrm>
            <a:off x="8900709" y="364251"/>
            <a:ext cx="777600" cy="123111"/>
          </a:xfrm>
          <a:prstGeom prst="rect">
            <a:avLst/>
          </a:prstGeom>
          <a:solidFill>
            <a:schemeClr val="accent1">
              <a:lumMod val="20000"/>
              <a:lumOff val="80000"/>
            </a:schemeClr>
          </a:solidFill>
          <a:ln>
            <a:solidFill>
              <a:srgbClr val="7F7F7F"/>
            </a:solidFill>
          </a:ln>
        </p:spPr>
        <p:txBody>
          <a:bodyPr vert="horz" wrap="square" lIns="0" tIns="0" rIns="0" bIns="0" rtlCol="0" anchor="ctr">
            <a:spAutoFit/>
          </a:bodyPr>
          <a:lstStyle/>
          <a:p>
            <a:pPr algn="ctr"/>
            <a:r>
              <a:rPr kumimoji="1" lang="ja-JP" altLang="en-US" sz="800" b="1">
                <a:solidFill>
                  <a:schemeClr val="bg1">
                    <a:lumMod val="50000"/>
                  </a:schemeClr>
                </a:solidFill>
              </a:rPr>
              <a:t>基本編</a:t>
            </a:r>
          </a:p>
        </p:txBody>
      </p:sp>
    </p:spTree>
    <p:extLst>
      <p:ext uri="{BB962C8B-B14F-4D97-AF65-F5344CB8AC3E}">
        <p14:creationId xmlns:p14="http://schemas.microsoft.com/office/powerpoint/2010/main" val="3354024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355200" y="1256400"/>
            <a:ext cx="5947732" cy="861774"/>
          </a:xfrm>
          <a:prstGeom prst="rect">
            <a:avLst/>
          </a:prstGeom>
          <a:noFill/>
        </p:spPr>
        <p:txBody>
          <a:bodyPr wrap="square" rtlCol="0">
            <a:spAutoFit/>
          </a:bodyPr>
          <a:lstStyle/>
          <a:p>
            <a:r>
              <a:rPr kumimoji="1" lang="ja-JP" altLang="en-US" sz="1000">
                <a:latin typeface="+mn-ea"/>
              </a:rPr>
              <a:t>□　介護保険収入がほとんどであり、原価はほぼ発生しないため、収入≒粗利益といえる</a:t>
            </a:r>
            <a:endParaRPr kumimoji="1" lang="en-US" altLang="ja-JP" sz="1000">
              <a:latin typeface="+mn-ea"/>
            </a:endParaRPr>
          </a:p>
          <a:p>
            <a:r>
              <a:rPr kumimoji="1" lang="ja-JP" altLang="en-US" sz="1000">
                <a:latin typeface="+mn-ea"/>
              </a:rPr>
              <a:t>□　決算書がある場合、数年分を並べて傾向を把握すると良い</a:t>
            </a:r>
            <a:endParaRPr kumimoji="1" lang="en-US" altLang="ja-JP" sz="1000">
              <a:latin typeface="+mn-ea"/>
            </a:endParaRPr>
          </a:p>
          <a:p>
            <a:r>
              <a:rPr kumimoji="1" lang="ja-JP" altLang="en-US" sz="1000">
                <a:latin typeface="+mn-ea"/>
              </a:rPr>
              <a:t>□　訪問時に従業員数や利用者数などをヒアリングしないとわからないことが多いので、</a:t>
            </a:r>
            <a:endParaRPr kumimoji="1" lang="en-US" altLang="ja-JP" sz="1000">
              <a:latin typeface="+mn-ea"/>
            </a:endParaRPr>
          </a:p>
          <a:p>
            <a:r>
              <a:rPr kumimoji="1" lang="ja-JP" altLang="en-US" sz="1000">
                <a:latin typeface="+mn-ea"/>
              </a:rPr>
              <a:t>　　この段階では収入のトレンドを大まかに見ておく程度で良い</a:t>
            </a:r>
            <a:endParaRPr kumimoji="1" lang="en-US" altLang="ja-JP" sz="1000">
              <a:latin typeface="+mn-ea"/>
            </a:endParaRPr>
          </a:p>
          <a:p>
            <a:r>
              <a:rPr kumimoji="1" lang="ja-JP" altLang="en-US" sz="1000">
                <a:latin typeface="+mn-ea"/>
              </a:rPr>
              <a:t>□　介護収入の推移≒事業所の支持率という見方もできる場合がある</a:t>
            </a:r>
            <a:endParaRPr kumimoji="1" lang="en-US" altLang="ja-JP" sz="1000">
              <a:latin typeface="+mn-ea"/>
            </a:endParaRPr>
          </a:p>
        </p:txBody>
      </p:sp>
      <p:sp>
        <p:nvSpPr>
          <p:cNvPr id="110" name="テキスト ボックス 10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の目利き（決算資料編）その１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112" name="テキスト ボックス 11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113" name="テキスト ボックス 11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grpSp>
        <p:nvGrpSpPr>
          <p:cNvPr id="114" name="グループ化 113">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115" name="楕円 114">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117" name="正方形/長方形 116">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介護事業収入の推移</a:t>
            </a:r>
            <a:endParaRPr kumimoji="1" lang="en-US" altLang="ja-JP" sz="1400" b="1">
              <a:solidFill>
                <a:schemeClr val="tx1"/>
              </a:solidFill>
            </a:endParaRPr>
          </a:p>
          <a:p>
            <a:pPr algn="ctr"/>
            <a:r>
              <a:rPr kumimoji="1" lang="ja-JP" altLang="en-US" sz="1400" b="1">
                <a:solidFill>
                  <a:schemeClr val="tx1"/>
                </a:solidFill>
              </a:rPr>
              <a:t>（売上高）</a:t>
            </a:r>
            <a:endParaRPr kumimoji="1" lang="en-US" altLang="ja-JP" sz="1400" b="1">
              <a:solidFill>
                <a:schemeClr val="tx1"/>
              </a:solidFill>
            </a:endParaRPr>
          </a:p>
        </p:txBody>
      </p:sp>
      <p:grpSp>
        <p:nvGrpSpPr>
          <p:cNvPr id="8" name="グループ化 7"/>
          <p:cNvGrpSpPr/>
          <p:nvPr/>
        </p:nvGrpSpPr>
        <p:grpSpPr>
          <a:xfrm>
            <a:off x="545075" y="2232623"/>
            <a:ext cx="1609616" cy="880943"/>
            <a:chOff x="578066" y="2371422"/>
            <a:chExt cx="1197845" cy="988524"/>
          </a:xfrm>
        </p:grpSpPr>
        <p:sp>
          <p:nvSpPr>
            <p:cNvPr id="106" name="テキスト ボックス 105">
              <a:extLst>
                <a:ext uri="{FF2B5EF4-FFF2-40B4-BE49-F238E27FC236}">
                  <a16:creationId xmlns:a16="http://schemas.microsoft.com/office/drawing/2014/main" id="{B4AE7AB1-BA39-FEBC-2444-FB3786EC25F2}"/>
                </a:ext>
              </a:extLst>
            </p:cNvPr>
            <p:cNvSpPr txBox="1"/>
            <p:nvPr/>
          </p:nvSpPr>
          <p:spPr>
            <a:xfrm>
              <a:off x="578066" y="2535980"/>
              <a:ext cx="1197845" cy="725261"/>
            </a:xfrm>
            <a:prstGeom prst="rect">
              <a:avLst/>
            </a:prstGeom>
            <a:noFill/>
            <a:ln>
              <a:noFill/>
            </a:ln>
          </p:spPr>
          <p:txBody>
            <a:bodyPr wrap="square" rtlCol="0">
              <a:spAutoFit/>
            </a:bodyPr>
            <a:lstStyle/>
            <a:p>
              <a:pPr algn="ctr"/>
              <a:r>
                <a:rPr kumimoji="1" lang="ja-JP" altLang="en-US" b="1"/>
                <a:t>介護業</a:t>
              </a:r>
              <a:endParaRPr kumimoji="1" lang="en-US" altLang="ja-JP" b="1"/>
            </a:p>
            <a:p>
              <a:pPr algn="ctr"/>
              <a:r>
                <a:rPr kumimoji="1" lang="ja-JP" altLang="en-US" b="1"/>
                <a:t>収入の特徴</a:t>
              </a:r>
              <a:endParaRPr kumimoji="1" lang="en-US" altLang="ja-JP" b="1"/>
            </a:p>
          </p:txBody>
        </p:sp>
        <p:sp>
          <p:nvSpPr>
            <p:cNvPr id="126" name="正方形/長方形 125">
              <a:extLst>
                <a:ext uri="{FF2B5EF4-FFF2-40B4-BE49-F238E27FC236}">
                  <a16:creationId xmlns:a16="http://schemas.microsoft.com/office/drawing/2014/main" id="{01C2C0CD-5B74-109A-E965-1003ADD0FF9D}"/>
                </a:ext>
              </a:extLst>
            </p:cNvPr>
            <p:cNvSpPr/>
            <p:nvPr/>
          </p:nvSpPr>
          <p:spPr>
            <a:xfrm>
              <a:off x="617986" y="2371422"/>
              <a:ext cx="1123551" cy="988524"/>
            </a:xfrm>
            <a:prstGeom prst="rect">
              <a:avLst/>
            </a:prstGeom>
            <a:noFill/>
            <a:ln w="38100">
              <a:solidFill>
                <a:srgbClr val="97A8C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7" name="テキスト ボックス 126">
            <a:extLst>
              <a:ext uri="{FF2B5EF4-FFF2-40B4-BE49-F238E27FC236}">
                <a16:creationId xmlns:a16="http://schemas.microsoft.com/office/drawing/2014/main" id="{CA85047E-78BB-2ED8-6031-DF30E1AC7FBA}"/>
              </a:ext>
            </a:extLst>
          </p:cNvPr>
          <p:cNvSpPr txBox="1"/>
          <p:nvPr/>
        </p:nvSpPr>
        <p:spPr>
          <a:xfrm>
            <a:off x="2124000" y="2246141"/>
            <a:ext cx="7089000" cy="861774"/>
          </a:xfrm>
          <a:prstGeom prst="rect">
            <a:avLst/>
          </a:prstGeom>
          <a:noFill/>
        </p:spPr>
        <p:txBody>
          <a:bodyPr wrap="square" rtlCol="0">
            <a:spAutoFit/>
          </a:bodyPr>
          <a:lstStyle/>
          <a:p>
            <a:r>
              <a:rPr kumimoji="1" lang="ja-JP" altLang="en-US" sz="1000" spc="-100">
                <a:latin typeface="+mn-ea"/>
              </a:rPr>
              <a:t>□ 　収入のほとんどが“サービス利用者”への介護行為に集中しているので、 小売業や飲食業同様に利用者の確保が最も重要になる</a:t>
            </a:r>
            <a:endParaRPr kumimoji="1" lang="en-US" altLang="ja-JP" sz="1000" spc="-100">
              <a:latin typeface="+mn-ea"/>
            </a:endParaRPr>
          </a:p>
          <a:p>
            <a:r>
              <a:rPr kumimoji="1" lang="ja-JP" altLang="en-US" sz="1000" spc="-100">
                <a:latin typeface="+mn-ea"/>
              </a:rPr>
              <a:t>□ 　体制やサービス整備が充実していることなどにより、基本報酬に「加算」が受けられる場合がある</a:t>
            </a:r>
            <a:endParaRPr kumimoji="1" lang="en-US" altLang="ja-JP" sz="1000" spc="-100">
              <a:latin typeface="+mn-ea"/>
            </a:endParaRPr>
          </a:p>
          <a:p>
            <a:r>
              <a:rPr kumimoji="1" lang="ja-JP" altLang="en-US" sz="1000" spc="-100">
                <a:latin typeface="+mn-ea"/>
              </a:rPr>
              <a:t>□ 　同一地域の介護事業関係者は連携しており、業務のつながりや評判、営業活動などが利用者紹介につながる</a:t>
            </a:r>
            <a:endParaRPr kumimoji="1" lang="en-US" altLang="ja-JP" sz="1000" spc="-100">
              <a:latin typeface="+mn-ea"/>
            </a:endParaRPr>
          </a:p>
          <a:p>
            <a:r>
              <a:rPr kumimoji="1" lang="ja-JP" altLang="en-US" sz="1000" spc="-100">
                <a:latin typeface="+mn-ea"/>
              </a:rPr>
              <a:t>□　 事業母体には、医療法人・社会福祉法人・株式会社・個人事業主などの大小様々な経営形態がある</a:t>
            </a:r>
            <a:endParaRPr kumimoji="1" lang="en-US" altLang="ja-JP" sz="1000" spc="-100">
              <a:latin typeface="+mn-ea"/>
            </a:endParaRPr>
          </a:p>
          <a:p>
            <a:r>
              <a:rPr kumimoji="1" lang="ja-JP" altLang="en-US" sz="1000" spc="-100">
                <a:latin typeface="+mn-ea"/>
              </a:rPr>
              <a:t>　　 例えば、「特養」などは社会福祉法人のみ、「老健」（リハビリは医療保険の対象）は医療法人が経営する</a:t>
            </a:r>
            <a:endParaRPr kumimoji="1" lang="en-US" altLang="ja-JP" sz="1000" spc="-100">
              <a:latin typeface="+mn-ea"/>
            </a:endParaRPr>
          </a:p>
        </p:txBody>
      </p:sp>
      <p:cxnSp>
        <p:nvCxnSpPr>
          <p:cNvPr id="123" name="直線コネクタ 122">
            <a:extLst>
              <a:ext uri="{FF2B5EF4-FFF2-40B4-BE49-F238E27FC236}">
                <a16:creationId xmlns:a16="http://schemas.microsoft.com/office/drawing/2014/main" id="{F945DB1C-D085-4922-86F4-76EB193C10CA}"/>
              </a:ext>
            </a:extLst>
          </p:cNvPr>
          <p:cNvCxnSpPr/>
          <p:nvPr/>
        </p:nvCxnSpPr>
        <p:spPr>
          <a:xfrm>
            <a:off x="287773" y="435628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F945DB1C-D085-4922-86F4-76EB193C10CA}"/>
              </a:ext>
            </a:extLst>
          </p:cNvPr>
          <p:cNvCxnSpPr/>
          <p:nvPr/>
        </p:nvCxnSpPr>
        <p:spPr>
          <a:xfrm>
            <a:off x="226628" y="6694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3" name="テキスト ボックス 82">
            <a:extLst>
              <a:ext uri="{FF2B5EF4-FFF2-40B4-BE49-F238E27FC236}">
                <a16:creationId xmlns:a16="http://schemas.microsoft.com/office/drawing/2014/main" id="{82F98467-E2B5-B100-329D-8C0CF2710A00}"/>
              </a:ext>
            </a:extLst>
          </p:cNvPr>
          <p:cNvSpPr txBox="1"/>
          <p:nvPr/>
        </p:nvSpPr>
        <p:spPr>
          <a:xfrm>
            <a:off x="6752659" y="4673453"/>
            <a:ext cx="3153551" cy="861774"/>
          </a:xfrm>
          <a:prstGeom prst="rect">
            <a:avLst/>
          </a:prstGeom>
          <a:noFill/>
        </p:spPr>
        <p:txBody>
          <a:bodyPr wrap="square" lIns="91440" tIns="45720" rIns="91440" bIns="45720" rtlCol="0" anchor="t">
            <a:spAutoFit/>
          </a:bodyPr>
          <a:lstStyle/>
          <a:p>
            <a:r>
              <a:rPr kumimoji="1" lang="ja-JP" altLang="en-US" sz="1000" spc="-70">
                <a:latin typeface="+mn-ea"/>
              </a:rPr>
              <a:t>□  介護の必要度合いに応じて、要支援１～要介護５</a:t>
            </a:r>
            <a:endParaRPr kumimoji="1" lang="en-US" altLang="ja-JP" sz="1000" spc="-70">
              <a:latin typeface="+mn-ea"/>
            </a:endParaRPr>
          </a:p>
          <a:p>
            <a:r>
              <a:rPr kumimoji="1" lang="ja-JP" altLang="en-US" sz="1000" spc="-70">
                <a:latin typeface="+mn-ea"/>
              </a:rPr>
              <a:t>　  までの７段階の介護度を認定（介護度が高ければ</a:t>
            </a:r>
            <a:endParaRPr kumimoji="1" lang="en-US" altLang="ja-JP" sz="1000" spc="-70">
              <a:latin typeface="+mn-ea"/>
            </a:endParaRPr>
          </a:p>
          <a:p>
            <a:r>
              <a:rPr kumimoji="1" lang="ja-JP" altLang="en-US" sz="1000" spc="-70">
                <a:latin typeface="游ゴシック"/>
                <a:ea typeface="游ゴシック"/>
              </a:rPr>
              <a:t>　  サービスの利用の頻度や単位＝単価が高くなる）</a:t>
            </a:r>
            <a:endParaRPr kumimoji="1" lang="en-US" altLang="ja-JP" sz="1000" spc="-70">
              <a:latin typeface="游ゴシック"/>
              <a:ea typeface="游ゴシック"/>
            </a:endParaRPr>
          </a:p>
          <a:p>
            <a:r>
              <a:rPr kumimoji="1" lang="ja-JP" altLang="en-US" sz="1000" spc="-70">
                <a:latin typeface="+mn-ea"/>
              </a:rPr>
              <a:t>□  居宅介護支援事業所は、公平な立場でニーズに</a:t>
            </a:r>
            <a:endParaRPr kumimoji="1" lang="en-US" altLang="ja-JP" sz="1000" spc="-70">
              <a:latin typeface="+mn-ea"/>
            </a:endParaRPr>
          </a:p>
          <a:p>
            <a:r>
              <a:rPr kumimoji="1" lang="ja-JP" altLang="en-US" sz="1000" spc="-70">
                <a:latin typeface="+mn-ea"/>
              </a:rPr>
              <a:t>　  合わせた最適なケアプランを作成</a:t>
            </a:r>
            <a:endParaRPr kumimoji="1" lang="en-US" altLang="ja-JP" sz="1000" spc="-70">
              <a:latin typeface="+mn-ea"/>
            </a:endParaRPr>
          </a:p>
        </p:txBody>
      </p:sp>
      <p:grpSp>
        <p:nvGrpSpPr>
          <p:cNvPr id="95" name="グループ化 94"/>
          <p:cNvGrpSpPr/>
          <p:nvPr/>
        </p:nvGrpSpPr>
        <p:grpSpPr>
          <a:xfrm>
            <a:off x="184156" y="4849155"/>
            <a:ext cx="2020473" cy="738664"/>
            <a:chOff x="590356" y="5996027"/>
            <a:chExt cx="1827171" cy="738664"/>
          </a:xfrm>
        </p:grpSpPr>
        <p:cxnSp>
          <p:nvCxnSpPr>
            <p:cNvPr id="105" name="直線コネクタ 104"/>
            <p:cNvCxnSpPr/>
            <p:nvPr/>
          </p:nvCxnSpPr>
          <p:spPr>
            <a:xfrm>
              <a:off x="742949" y="6431676"/>
              <a:ext cx="1485900"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107" name="テキスト ボックス 106">
              <a:extLst>
                <a:ext uri="{FF2B5EF4-FFF2-40B4-BE49-F238E27FC236}">
                  <a16:creationId xmlns:a16="http://schemas.microsoft.com/office/drawing/2014/main" id="{10898211-2CD1-863A-5484-AB874C8D2E7B}"/>
                </a:ext>
              </a:extLst>
            </p:cNvPr>
            <p:cNvSpPr txBox="1"/>
            <p:nvPr/>
          </p:nvSpPr>
          <p:spPr>
            <a:xfrm>
              <a:off x="590356" y="5996027"/>
              <a:ext cx="1827171" cy="738664"/>
            </a:xfrm>
            <a:prstGeom prst="rect">
              <a:avLst/>
            </a:prstGeom>
            <a:noFill/>
          </p:spPr>
          <p:txBody>
            <a:bodyPr wrap="square" rtlCol="0">
              <a:spAutoFit/>
            </a:bodyPr>
            <a:lstStyle/>
            <a:p>
              <a:pPr algn="ctr"/>
              <a:r>
                <a:rPr kumimoji="1" lang="ja-JP" altLang="en-US" sz="1400" b="1"/>
                <a:t>介護申請と</a:t>
              </a:r>
              <a:endParaRPr kumimoji="1" lang="en-US" altLang="ja-JP" sz="1400" b="1"/>
            </a:p>
            <a:p>
              <a:pPr algn="ctr"/>
              <a:r>
                <a:rPr kumimoji="1" lang="ja-JP" altLang="en-US" sz="1400" b="1"/>
                <a:t>ケアプラン利用の流れ</a:t>
              </a:r>
            </a:p>
          </p:txBody>
        </p:sp>
      </p:grpSp>
      <p:sp>
        <p:nvSpPr>
          <p:cNvPr id="128" name="テキスト ボックス 127">
            <a:extLst>
              <a:ext uri="{FF2B5EF4-FFF2-40B4-BE49-F238E27FC236}">
                <a16:creationId xmlns:a16="http://schemas.microsoft.com/office/drawing/2014/main" id="{9AEB2F90-076B-B65D-EAAB-3AFF4BB90B18}"/>
              </a:ext>
            </a:extLst>
          </p:cNvPr>
          <p:cNvSpPr txBox="1"/>
          <p:nvPr/>
        </p:nvSpPr>
        <p:spPr>
          <a:xfrm>
            <a:off x="545075" y="3372153"/>
            <a:ext cx="9082728" cy="861774"/>
          </a:xfrm>
          <a:prstGeom prst="rect">
            <a:avLst/>
          </a:prstGeom>
          <a:noFill/>
        </p:spPr>
        <p:txBody>
          <a:bodyPr wrap="square" rtlCol="0">
            <a:spAutoFit/>
          </a:bodyPr>
          <a:lstStyle/>
          <a:p>
            <a:r>
              <a:rPr kumimoji="1" lang="ja-JP" altLang="en-US" sz="1000" spc="-100">
                <a:latin typeface="+mn-ea"/>
              </a:rPr>
              <a:t>　</a:t>
            </a:r>
            <a:r>
              <a:rPr kumimoji="1" lang="ja-JP" altLang="en-US" sz="1000" spc="-50">
                <a:latin typeface="+mn-ea"/>
              </a:rPr>
              <a:t>介護サービスは、介護報酬が国によってサービス単価（公定価格）が定められているため、本来は大きなブレが少ない業種といえます。その点では、小規模の</a:t>
            </a:r>
            <a:endParaRPr kumimoji="1" lang="en-US" altLang="ja-JP" sz="1000" spc="-50">
              <a:latin typeface="+mn-ea"/>
            </a:endParaRPr>
          </a:p>
          <a:p>
            <a:r>
              <a:rPr kumimoji="1" lang="ja-JP" altLang="en-US" sz="1000" spc="-50">
                <a:latin typeface="+mn-ea"/>
              </a:rPr>
              <a:t>医療業（クリニック）同様に、利用者の確保が重要になりますが、「人と人」がサービスの基本となることから、コストの中心が人件費となるため、「従業員確保と利用者確保の両輪」によって、高い稼働率を維持する必要があります。例えば、医療系施設などにおいては、提携関係が強固であることなどによって、利用者を確保しやすい環境にあります。まずは、「定員数」や「介護度別の契約数」、「稼働率」、「サービス単価」がどのような状況にあるのか、それを支える人員体制の状況について、確認することをお勧めします。</a:t>
            </a:r>
            <a:endParaRPr kumimoji="1" lang="en-US" altLang="ja-JP" sz="1000" spc="-50">
              <a:latin typeface="+mn-ea"/>
            </a:endParaRPr>
          </a:p>
        </p:txBody>
      </p:sp>
      <p:sp>
        <p:nvSpPr>
          <p:cNvPr id="129" name="テキスト ボックス 128">
            <a:extLst>
              <a:ext uri="{FF2B5EF4-FFF2-40B4-BE49-F238E27FC236}">
                <a16:creationId xmlns:a16="http://schemas.microsoft.com/office/drawing/2014/main" id="{4B849F25-C05A-4664-B4D4-A95FFE37E46E}"/>
              </a:ext>
            </a:extLst>
          </p:cNvPr>
          <p:cNvSpPr txBox="1"/>
          <p:nvPr/>
        </p:nvSpPr>
        <p:spPr>
          <a:xfrm>
            <a:off x="172800" y="414000"/>
            <a:ext cx="7728667"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p>
          <a:p>
            <a:r>
              <a:rPr kumimoji="1" lang="ja-JP" altLang="en-US" sz="1000"/>
              <a:t>介護業といってもサービスの幅が広いこともあり、事業者支援の初動における着眼のポイントをまとめます。</a:t>
            </a:r>
            <a:endParaRPr kumimoji="1" lang="en-US" altLang="ja-JP" sz="1000"/>
          </a:p>
        </p:txBody>
      </p:sp>
      <p:cxnSp>
        <p:nvCxnSpPr>
          <p:cNvPr id="52" name="直線コネクタ 5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1" name="グループ化 10"/>
          <p:cNvGrpSpPr/>
          <p:nvPr/>
        </p:nvGrpSpPr>
        <p:grpSpPr>
          <a:xfrm>
            <a:off x="253604" y="5857668"/>
            <a:ext cx="1919860" cy="523220"/>
            <a:chOff x="253604" y="5658260"/>
            <a:chExt cx="1919860" cy="523220"/>
          </a:xfrm>
        </p:grpSpPr>
        <p:cxnSp>
          <p:nvCxnSpPr>
            <p:cNvPr id="51" name="直線コネクタ 50"/>
            <p:cNvCxnSpPr/>
            <p:nvPr/>
          </p:nvCxnSpPr>
          <p:spPr>
            <a:xfrm>
              <a:off x="334718" y="6165791"/>
              <a:ext cx="1797939" cy="0"/>
            </a:xfrm>
            <a:prstGeom prst="line">
              <a:avLst/>
            </a:prstGeom>
            <a:ln w="76200">
              <a:solidFill>
                <a:srgbClr val="97A8C7"/>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92E6CF23-E15E-A373-5082-6E3EC142CF62}"/>
                </a:ext>
              </a:extLst>
            </p:cNvPr>
            <p:cNvSpPr txBox="1"/>
            <p:nvPr/>
          </p:nvSpPr>
          <p:spPr>
            <a:xfrm>
              <a:off x="253604" y="5658260"/>
              <a:ext cx="1919860" cy="523220"/>
            </a:xfrm>
            <a:prstGeom prst="rect">
              <a:avLst/>
            </a:prstGeom>
            <a:noFill/>
          </p:spPr>
          <p:txBody>
            <a:bodyPr wrap="square" rtlCol="0">
              <a:spAutoFit/>
            </a:bodyPr>
            <a:lstStyle/>
            <a:p>
              <a:pPr algn="ctr"/>
              <a:r>
                <a:rPr kumimoji="1" lang="ja-JP" altLang="en-US" sz="1400" b="1"/>
                <a:t>事業者の</a:t>
              </a:r>
              <a:endParaRPr kumimoji="1" lang="en-US" altLang="ja-JP" sz="1400" b="1"/>
            </a:p>
            <a:p>
              <a:pPr algn="ctr"/>
              <a:r>
                <a:rPr kumimoji="1" lang="ja-JP" altLang="en-US" sz="1400" b="1"/>
                <a:t>一般的な営業の流れ</a:t>
              </a:r>
              <a:endParaRPr kumimoji="1" lang="ja-JP" altLang="en-US" b="1"/>
            </a:p>
          </p:txBody>
        </p:sp>
      </p:grpSp>
      <p:sp>
        <p:nvSpPr>
          <p:cNvPr id="87" name="テキスト ボックス 86">
            <a:extLst>
              <a:ext uri="{FF2B5EF4-FFF2-40B4-BE49-F238E27FC236}">
                <a16:creationId xmlns:a16="http://schemas.microsoft.com/office/drawing/2014/main" id="{82F98467-E2B5-B100-329D-8C0CF2710A00}"/>
              </a:ext>
            </a:extLst>
          </p:cNvPr>
          <p:cNvSpPr txBox="1"/>
          <p:nvPr/>
        </p:nvSpPr>
        <p:spPr>
          <a:xfrm>
            <a:off x="6752659" y="5737719"/>
            <a:ext cx="3128401" cy="861774"/>
          </a:xfrm>
          <a:prstGeom prst="rect">
            <a:avLst/>
          </a:prstGeom>
          <a:noFill/>
        </p:spPr>
        <p:txBody>
          <a:bodyPr wrap="square" rtlCol="0">
            <a:spAutoFit/>
          </a:bodyPr>
          <a:lstStyle/>
          <a:p>
            <a:r>
              <a:rPr kumimoji="1" lang="ja-JP" altLang="en-US" sz="1000" spc="-70">
                <a:latin typeface="+mn-ea"/>
              </a:rPr>
              <a:t>□  介護サービス事業者は、地域包括ケアシステム</a:t>
            </a:r>
            <a:endParaRPr kumimoji="1" lang="en-US" altLang="ja-JP" sz="1000" spc="-70">
              <a:latin typeface="+mn-ea"/>
            </a:endParaRPr>
          </a:p>
          <a:p>
            <a:r>
              <a:rPr kumimoji="1" lang="ja-JP" altLang="en-US" sz="1000" spc="-70">
                <a:latin typeface="+mn-ea"/>
              </a:rPr>
              <a:t>　  の中で、相互に連携しつつ、居宅介護支援事業所</a:t>
            </a:r>
            <a:endParaRPr kumimoji="1" lang="en-US" altLang="ja-JP" sz="1000" spc="-70">
              <a:latin typeface="+mn-ea"/>
            </a:endParaRPr>
          </a:p>
          <a:p>
            <a:r>
              <a:rPr kumimoji="1" lang="ja-JP" altLang="en-US" sz="1000" spc="-70">
                <a:latin typeface="+mn-ea"/>
              </a:rPr>
              <a:t>　（ケアマネジャー）や病院、地域包括支援センター</a:t>
            </a:r>
            <a:endParaRPr kumimoji="1" lang="en-US" altLang="ja-JP" sz="1000" spc="-70">
              <a:latin typeface="+mn-ea"/>
            </a:endParaRPr>
          </a:p>
          <a:p>
            <a:r>
              <a:rPr kumimoji="1" lang="ja-JP" altLang="en-US" sz="1000" spc="-70">
                <a:latin typeface="+mn-ea"/>
              </a:rPr>
              <a:t>　  等に対して、自社の営業をすることが多い</a:t>
            </a:r>
            <a:endParaRPr kumimoji="1" lang="en-US" altLang="ja-JP" sz="1000" spc="-70">
              <a:latin typeface="+mn-ea"/>
            </a:endParaRPr>
          </a:p>
          <a:p>
            <a:r>
              <a:rPr kumimoji="1" lang="ja-JP" altLang="en-US" sz="1000" spc="-70">
                <a:latin typeface="+mn-ea"/>
              </a:rPr>
              <a:t>□  営業活動が実施されているかを確認 </a:t>
            </a:r>
          </a:p>
        </p:txBody>
      </p:sp>
      <p:sp>
        <p:nvSpPr>
          <p:cNvPr id="89"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5</a:t>
            </a:r>
            <a:endParaRPr kumimoji="1" lang="ja-JP" altLang="en-US" dirty="0"/>
          </a:p>
        </p:txBody>
      </p:sp>
      <p:cxnSp>
        <p:nvCxnSpPr>
          <p:cNvPr id="55" name="直線コネクタ 54">
            <a:extLst>
              <a:ext uri="{FF2B5EF4-FFF2-40B4-BE49-F238E27FC236}">
                <a16:creationId xmlns:a16="http://schemas.microsoft.com/office/drawing/2014/main" id="{0EB3233E-B893-4679-07F8-520BB236E985}"/>
              </a:ext>
            </a:extLst>
          </p:cNvPr>
          <p:cNvCxnSpPr/>
          <p:nvPr/>
        </p:nvCxnSpPr>
        <p:spPr>
          <a:xfrm>
            <a:off x="7096307" y="5600917"/>
            <a:ext cx="1974621"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nvGrpSpPr>
          <p:cNvPr id="36" name="グループ化 35"/>
          <p:cNvGrpSpPr/>
          <p:nvPr/>
        </p:nvGrpSpPr>
        <p:grpSpPr>
          <a:xfrm>
            <a:off x="2346581" y="4613907"/>
            <a:ext cx="4338986" cy="1891029"/>
            <a:chOff x="2346581" y="4613907"/>
            <a:chExt cx="4338986" cy="1891029"/>
          </a:xfrm>
        </p:grpSpPr>
        <p:sp>
          <p:nvSpPr>
            <p:cNvPr id="66" name="矢印: ストライプ 92">
              <a:extLst>
                <a:ext uri="{FF2B5EF4-FFF2-40B4-BE49-F238E27FC236}">
                  <a16:creationId xmlns:a16="http://schemas.microsoft.com/office/drawing/2014/main" id="{9044E7DC-DB88-5844-06E6-47B388B02ED0}"/>
                </a:ext>
              </a:extLst>
            </p:cNvPr>
            <p:cNvSpPr/>
            <p:nvPr/>
          </p:nvSpPr>
          <p:spPr>
            <a:xfrm>
              <a:off x="2639177" y="4949741"/>
              <a:ext cx="3932906" cy="737521"/>
            </a:xfrm>
            <a:prstGeom prst="stripedRightArrow">
              <a:avLst>
                <a:gd name="adj1" fmla="val 43237"/>
                <a:gd name="adj2" fmla="val 61756"/>
              </a:avLst>
            </a:prstGeom>
            <a:solidFill>
              <a:schemeClr val="bg1">
                <a:lumMod val="5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a:t>　　　　　</a:t>
              </a:r>
            </a:p>
          </p:txBody>
        </p:sp>
        <p:sp>
          <p:nvSpPr>
            <p:cNvPr id="68" name="楕円 67"/>
            <p:cNvSpPr/>
            <p:nvPr/>
          </p:nvSpPr>
          <p:spPr>
            <a:xfrm>
              <a:off x="2731971" y="4997338"/>
              <a:ext cx="662404" cy="662403"/>
            </a:xfrm>
            <a:prstGeom prst="ellipse">
              <a:avLst/>
            </a:prstGeom>
            <a:noFill/>
            <a:ln w="38100">
              <a:solidFill>
                <a:srgbClr val="FFBFB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楕円 68"/>
            <p:cNvSpPr/>
            <p:nvPr/>
          </p:nvSpPr>
          <p:spPr>
            <a:xfrm>
              <a:off x="3666440" y="4973990"/>
              <a:ext cx="662404" cy="662403"/>
            </a:xfrm>
            <a:prstGeom prst="ellipse">
              <a:avLst/>
            </a:prstGeom>
            <a:noFill/>
            <a:ln w="38100">
              <a:solidFill>
                <a:srgbClr val="FFBF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楕円 69"/>
            <p:cNvSpPr/>
            <p:nvPr/>
          </p:nvSpPr>
          <p:spPr>
            <a:xfrm>
              <a:off x="4628045" y="4983199"/>
              <a:ext cx="662404" cy="662403"/>
            </a:xfrm>
            <a:prstGeom prst="ellipse">
              <a:avLst/>
            </a:prstGeom>
            <a:solidFill>
              <a:srgbClr val="FFBFBF">
                <a:alpha val="50196"/>
              </a:srgbClr>
            </a:solidFill>
            <a:ln w="38100">
              <a:solidFill>
                <a:srgbClr val="FFBFBF">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2" name="直線矢印コネクタ 71"/>
            <p:cNvCxnSpPr>
              <a:stCxn id="75" idx="3"/>
              <a:endCxn id="69" idx="2"/>
            </p:cNvCxnSpPr>
            <p:nvPr/>
          </p:nvCxnSpPr>
          <p:spPr>
            <a:xfrm flipV="1">
              <a:off x="3410077" y="5305192"/>
              <a:ext cx="256363" cy="11476"/>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a:stCxn id="69" idx="6"/>
              <a:endCxn id="70" idx="2"/>
            </p:cNvCxnSpPr>
            <p:nvPr/>
          </p:nvCxnSpPr>
          <p:spPr>
            <a:xfrm>
              <a:off x="4328844" y="5305192"/>
              <a:ext cx="299201" cy="9209"/>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a:stCxn id="70" idx="6"/>
              <a:endCxn id="60" idx="2"/>
            </p:cNvCxnSpPr>
            <p:nvPr/>
          </p:nvCxnSpPr>
          <p:spPr>
            <a:xfrm>
              <a:off x="5290449" y="5314401"/>
              <a:ext cx="357309" cy="10696"/>
            </a:xfrm>
            <a:prstGeom prst="straightConnector1">
              <a:avLst/>
            </a:prstGeom>
            <a:ln w="57150">
              <a:solidFill>
                <a:srgbClr val="FFBFBF"/>
              </a:solidFill>
              <a:tailEnd type="triangle"/>
            </a:ln>
          </p:spPr>
          <p:style>
            <a:lnRef idx="1">
              <a:schemeClr val="accent1"/>
            </a:lnRef>
            <a:fillRef idx="0">
              <a:schemeClr val="accent1"/>
            </a:fillRef>
            <a:effectRef idx="0">
              <a:schemeClr val="accent1"/>
            </a:effectRef>
            <a:fontRef idx="minor">
              <a:schemeClr val="tx1"/>
            </a:fontRef>
          </p:style>
        </p:cxnSp>
        <p:sp>
          <p:nvSpPr>
            <p:cNvPr id="75" name="テキスト ボックス 74">
              <a:extLst>
                <a:ext uri="{FF2B5EF4-FFF2-40B4-BE49-F238E27FC236}">
                  <a16:creationId xmlns:a16="http://schemas.microsoft.com/office/drawing/2014/main" id="{A4A321DC-1084-81EE-C5A7-77906385D5E0}"/>
                </a:ext>
              </a:extLst>
            </p:cNvPr>
            <p:cNvSpPr txBox="1"/>
            <p:nvPr/>
          </p:nvSpPr>
          <p:spPr>
            <a:xfrm>
              <a:off x="2722513" y="5055058"/>
              <a:ext cx="687564" cy="523219"/>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相談</a:t>
              </a:r>
              <a:endParaRPr kumimoji="1" lang="en-US" altLang="ja-JP" sz="14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申請</a:t>
              </a:r>
              <a:endParaRPr kumimoji="1" lang="en-US" altLang="ja-JP" sz="1400">
                <a:latin typeface="HG創英角ｺﾞｼｯｸUB" panose="020B0909000000000000" pitchFamily="49" charset="-128"/>
                <a:ea typeface="HG創英角ｺﾞｼｯｸUB" panose="020B0909000000000000" pitchFamily="49" charset="-128"/>
              </a:endParaRPr>
            </a:p>
          </p:txBody>
        </p:sp>
        <p:sp>
          <p:nvSpPr>
            <p:cNvPr id="76" name="テキスト ボックス 75">
              <a:extLst>
                <a:ext uri="{FF2B5EF4-FFF2-40B4-BE49-F238E27FC236}">
                  <a16:creationId xmlns:a16="http://schemas.microsoft.com/office/drawing/2014/main" id="{A4A321DC-1084-81EE-C5A7-77906385D5E0}"/>
                </a:ext>
              </a:extLst>
            </p:cNvPr>
            <p:cNvSpPr txBox="1"/>
            <p:nvPr/>
          </p:nvSpPr>
          <p:spPr>
            <a:xfrm>
              <a:off x="3660276" y="5140550"/>
              <a:ext cx="687564" cy="307776"/>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認定</a:t>
              </a:r>
              <a:endParaRPr kumimoji="1" lang="en-US" altLang="ja-JP" sz="1400">
                <a:latin typeface="HG創英角ｺﾞｼｯｸUB" panose="020B0909000000000000" pitchFamily="49" charset="-128"/>
                <a:ea typeface="HG創英角ｺﾞｼｯｸUB" panose="020B0909000000000000" pitchFamily="49" charset="-128"/>
              </a:endParaRPr>
            </a:p>
          </p:txBody>
        </p:sp>
        <p:sp>
          <p:nvSpPr>
            <p:cNvPr id="77" name="テキスト ボックス 76">
              <a:extLst>
                <a:ext uri="{FF2B5EF4-FFF2-40B4-BE49-F238E27FC236}">
                  <a16:creationId xmlns:a16="http://schemas.microsoft.com/office/drawing/2014/main" id="{A4A321DC-1084-81EE-C5A7-77906385D5E0}"/>
                </a:ext>
              </a:extLst>
            </p:cNvPr>
            <p:cNvSpPr txBox="1"/>
            <p:nvPr/>
          </p:nvSpPr>
          <p:spPr>
            <a:xfrm>
              <a:off x="4613139" y="5073562"/>
              <a:ext cx="687564" cy="461665"/>
            </a:xfrm>
            <a:prstGeom prst="rect">
              <a:avLst/>
            </a:prstGeom>
            <a:noFill/>
          </p:spPr>
          <p:txBody>
            <a:bodyPr wrap="square" rtlCol="0">
              <a:spAutoFit/>
            </a:bodyPr>
            <a:lstStyle/>
            <a:p>
              <a:pPr algn="ctr"/>
              <a:r>
                <a:rPr kumimoji="1" lang="ja-JP" altLang="en-US" sz="1200">
                  <a:latin typeface="HG創英角ｺﾞｼｯｸUB" panose="020B0909000000000000" pitchFamily="49" charset="-128"/>
                  <a:ea typeface="HG創英角ｺﾞｼｯｸUB" panose="020B0909000000000000" pitchFamily="49" charset="-128"/>
                </a:rPr>
                <a:t>ケア</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200">
                  <a:latin typeface="HG創英角ｺﾞｼｯｸUB" panose="020B0909000000000000" pitchFamily="49" charset="-128"/>
                  <a:ea typeface="HG創英角ｺﾞｼｯｸUB" panose="020B0909000000000000" pitchFamily="49" charset="-128"/>
                </a:rPr>
                <a:t>プラン</a:t>
              </a:r>
              <a:endParaRPr kumimoji="1" lang="en-US" altLang="ja-JP" sz="1200">
                <a:latin typeface="HG創英角ｺﾞｼｯｸUB" panose="020B0909000000000000" pitchFamily="49" charset="-128"/>
                <a:ea typeface="HG創英角ｺﾞｼｯｸUB" panose="020B0909000000000000" pitchFamily="49" charset="-128"/>
              </a:endParaRPr>
            </a:p>
          </p:txBody>
        </p:sp>
        <p:sp>
          <p:nvSpPr>
            <p:cNvPr id="79" name="テキスト ボックス 78">
              <a:extLst>
                <a:ext uri="{FF2B5EF4-FFF2-40B4-BE49-F238E27FC236}">
                  <a16:creationId xmlns:a16="http://schemas.microsoft.com/office/drawing/2014/main" id="{30108E63-044A-2170-3E71-3A08B88781F6}"/>
                </a:ext>
              </a:extLst>
            </p:cNvPr>
            <p:cNvSpPr txBox="1"/>
            <p:nvPr/>
          </p:nvSpPr>
          <p:spPr>
            <a:xfrm>
              <a:off x="2711217" y="4696581"/>
              <a:ext cx="709367" cy="261610"/>
            </a:xfrm>
            <a:prstGeom prst="rect">
              <a:avLst/>
            </a:prstGeom>
            <a:noFill/>
          </p:spPr>
          <p:txBody>
            <a:bodyPr wrap="square" rtlCol="0">
              <a:spAutoFit/>
            </a:bodyPr>
            <a:lstStyle/>
            <a:p>
              <a:pPr algn="ctr"/>
              <a:r>
                <a:rPr kumimoji="1" lang="ja-JP" altLang="en-US" sz="1050" b="1">
                  <a:latin typeface="+mn-ea"/>
                </a:rPr>
                <a:t>市町村</a:t>
              </a:r>
              <a:endParaRPr kumimoji="1" lang="en-US" altLang="ja-JP" sz="1050" b="1">
                <a:latin typeface="+mn-ea"/>
              </a:endParaRPr>
            </a:p>
          </p:txBody>
        </p:sp>
        <p:sp>
          <p:nvSpPr>
            <p:cNvPr id="80" name="テキスト ボックス 79">
              <a:extLst>
                <a:ext uri="{FF2B5EF4-FFF2-40B4-BE49-F238E27FC236}">
                  <a16:creationId xmlns:a16="http://schemas.microsoft.com/office/drawing/2014/main" id="{30108E63-044A-2170-3E71-3A08B88781F6}"/>
                </a:ext>
              </a:extLst>
            </p:cNvPr>
            <p:cNvSpPr txBox="1"/>
            <p:nvPr/>
          </p:nvSpPr>
          <p:spPr>
            <a:xfrm>
              <a:off x="3642255" y="4696815"/>
              <a:ext cx="709367" cy="261610"/>
            </a:xfrm>
            <a:prstGeom prst="rect">
              <a:avLst/>
            </a:prstGeom>
            <a:noFill/>
          </p:spPr>
          <p:txBody>
            <a:bodyPr wrap="square" rtlCol="0">
              <a:spAutoFit/>
            </a:bodyPr>
            <a:lstStyle/>
            <a:p>
              <a:pPr algn="ctr"/>
              <a:r>
                <a:rPr kumimoji="1" lang="ja-JP" altLang="en-US" sz="1050" b="1">
                  <a:latin typeface="+mn-ea"/>
                </a:rPr>
                <a:t>審査会</a:t>
              </a:r>
              <a:endParaRPr kumimoji="1" lang="en-US" altLang="ja-JP" sz="1050" b="1">
                <a:latin typeface="+mn-ea"/>
              </a:endParaRPr>
            </a:p>
          </p:txBody>
        </p:sp>
        <p:sp>
          <p:nvSpPr>
            <p:cNvPr id="81" name="テキスト ボックス 80">
              <a:extLst>
                <a:ext uri="{FF2B5EF4-FFF2-40B4-BE49-F238E27FC236}">
                  <a16:creationId xmlns:a16="http://schemas.microsoft.com/office/drawing/2014/main" id="{30108E63-044A-2170-3E71-3A08B88781F6}"/>
                </a:ext>
              </a:extLst>
            </p:cNvPr>
            <p:cNvSpPr txBox="1"/>
            <p:nvPr/>
          </p:nvSpPr>
          <p:spPr>
            <a:xfrm>
              <a:off x="3945361" y="5999764"/>
              <a:ext cx="1055046" cy="369332"/>
            </a:xfrm>
            <a:prstGeom prst="rect">
              <a:avLst/>
            </a:prstGeom>
            <a:noFill/>
          </p:spPr>
          <p:txBody>
            <a:bodyPr wrap="square" rtlCol="0">
              <a:spAutoFit/>
            </a:bodyPr>
            <a:lstStyle/>
            <a:p>
              <a:pPr algn="ctr"/>
              <a:r>
                <a:rPr kumimoji="1" lang="ja-JP" altLang="en-US" sz="900" b="1">
                  <a:latin typeface="+mn-ea"/>
                </a:rPr>
                <a:t>ケア</a:t>
              </a:r>
              <a:endParaRPr kumimoji="1" lang="en-US" altLang="ja-JP" sz="900" b="1">
                <a:latin typeface="+mn-ea"/>
              </a:endParaRPr>
            </a:p>
            <a:p>
              <a:pPr algn="ctr"/>
              <a:r>
                <a:rPr kumimoji="1" lang="ja-JP" altLang="en-US" sz="900" b="1">
                  <a:latin typeface="+mn-ea"/>
                </a:rPr>
                <a:t>マネジャー</a:t>
              </a:r>
              <a:endParaRPr kumimoji="1" lang="en-US" altLang="ja-JP" sz="900" b="1">
                <a:latin typeface="+mn-ea"/>
              </a:endParaRPr>
            </a:p>
          </p:txBody>
        </p:sp>
        <p:sp>
          <p:nvSpPr>
            <p:cNvPr id="84" name="テキスト ボックス 83"/>
            <p:cNvSpPr txBox="1"/>
            <p:nvPr/>
          </p:nvSpPr>
          <p:spPr>
            <a:xfrm>
              <a:off x="6347013" y="4921973"/>
              <a:ext cx="338554" cy="870486"/>
            </a:xfrm>
            <a:prstGeom prst="rect">
              <a:avLst/>
            </a:prstGeom>
            <a:noFill/>
          </p:spPr>
          <p:txBody>
            <a:bodyPr vert="eaVert" wrap="square" rtlCol="0">
              <a:spAutoFit/>
            </a:bodyPr>
            <a:lstStyle/>
            <a:p>
              <a:pPr algn="ctr"/>
              <a:r>
                <a:rPr kumimoji="1" lang="ja-JP" altLang="en-US" sz="1000" b="1">
                  <a:latin typeface="游ゴシック" panose="020B0400000000000000" pitchFamily="50" charset="-128"/>
                  <a:ea typeface="游ゴシック" panose="020B0400000000000000" pitchFamily="50" charset="-128"/>
                </a:rPr>
                <a:t>サービス開始</a:t>
              </a:r>
            </a:p>
          </p:txBody>
        </p:sp>
        <p:sp>
          <p:nvSpPr>
            <p:cNvPr id="58" name="楕円 57"/>
            <p:cNvSpPr/>
            <p:nvPr/>
          </p:nvSpPr>
          <p:spPr>
            <a:xfrm>
              <a:off x="4137186"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A4A321DC-1084-81EE-C5A7-77906385D5E0}"/>
                </a:ext>
              </a:extLst>
            </p:cNvPr>
            <p:cNvSpPr txBox="1"/>
            <p:nvPr/>
          </p:nvSpPr>
          <p:spPr>
            <a:xfrm>
              <a:off x="4407679" y="4613907"/>
              <a:ext cx="1130530" cy="430887"/>
            </a:xfrm>
            <a:prstGeom prst="rect">
              <a:avLst/>
            </a:prstGeom>
            <a:noFill/>
          </p:spPr>
          <p:txBody>
            <a:bodyPr wrap="square" rtlCol="0">
              <a:spAutoFit/>
            </a:bodyPr>
            <a:lstStyle/>
            <a:p>
              <a:pPr algn="ctr"/>
              <a:r>
                <a:rPr kumimoji="1" lang="ja-JP" altLang="en-US" sz="1050" b="1">
                  <a:latin typeface="游ゴシック" panose="020B0400000000000000" pitchFamily="50" charset="-128"/>
                  <a:ea typeface="游ゴシック" panose="020B0400000000000000" pitchFamily="50" charset="-128"/>
                </a:rPr>
                <a:t>居宅介護</a:t>
              </a:r>
              <a:endParaRPr kumimoji="1" lang="en-US" altLang="ja-JP" sz="1050" b="1">
                <a:latin typeface="游ゴシック" panose="020B0400000000000000" pitchFamily="50" charset="-128"/>
                <a:ea typeface="游ゴシック" panose="020B0400000000000000" pitchFamily="50" charset="-128"/>
              </a:endParaRPr>
            </a:p>
            <a:p>
              <a:pPr algn="ctr"/>
              <a:r>
                <a:rPr kumimoji="1" lang="ja-JP" altLang="en-US" sz="1050" b="1">
                  <a:latin typeface="游ゴシック" panose="020B0400000000000000" pitchFamily="50" charset="-128"/>
                  <a:ea typeface="游ゴシック" panose="020B0400000000000000" pitchFamily="50" charset="-128"/>
                </a:rPr>
                <a:t>支援事業所</a:t>
              </a:r>
              <a:endParaRPr kumimoji="1" lang="en-US" altLang="ja-JP" sz="1050" b="1">
                <a:latin typeface="游ゴシック" panose="020B0400000000000000" pitchFamily="50" charset="-128"/>
                <a:ea typeface="游ゴシック" panose="020B0400000000000000" pitchFamily="50" charset="-128"/>
              </a:endParaRPr>
            </a:p>
          </p:txBody>
        </p:sp>
        <p:sp>
          <p:nvSpPr>
            <p:cNvPr id="60" name="楕円 59"/>
            <p:cNvSpPr/>
            <p:nvPr/>
          </p:nvSpPr>
          <p:spPr>
            <a:xfrm>
              <a:off x="5647758" y="4997338"/>
              <a:ext cx="655517" cy="655517"/>
            </a:xfrm>
            <a:prstGeom prst="ellipse">
              <a:avLst/>
            </a:prstGeom>
            <a:noFill/>
            <a:ln w="38100">
              <a:solidFill>
                <a:srgbClr val="FFCB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p:cNvSpPr txBox="1"/>
            <p:nvPr/>
          </p:nvSpPr>
          <p:spPr>
            <a:xfrm>
              <a:off x="2346581" y="4890304"/>
              <a:ext cx="338554" cy="870486"/>
            </a:xfrm>
            <a:prstGeom prst="rect">
              <a:avLst/>
            </a:prstGeom>
            <a:noFill/>
          </p:spPr>
          <p:txBody>
            <a:bodyPr vert="eaVert" wrap="square" rtlCol="0">
              <a:spAutoFit/>
            </a:bodyPr>
            <a:lstStyle/>
            <a:p>
              <a:pPr algn="ctr"/>
              <a:r>
                <a:rPr kumimoji="1" lang="ja-JP" altLang="en-US" sz="1000" b="1">
                  <a:latin typeface="游ゴシック" panose="020B0400000000000000" pitchFamily="50" charset="-128"/>
                  <a:ea typeface="游ゴシック" panose="020B0400000000000000" pitchFamily="50" charset="-128"/>
                </a:rPr>
                <a:t>利用者等</a:t>
              </a:r>
            </a:p>
          </p:txBody>
        </p:sp>
        <p:sp>
          <p:nvSpPr>
            <p:cNvPr id="65" name="楕円 64"/>
            <p:cNvSpPr/>
            <p:nvPr/>
          </p:nvSpPr>
          <p:spPr>
            <a:xfrm>
              <a:off x="3448842"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楕円 81"/>
            <p:cNvSpPr/>
            <p:nvPr/>
          </p:nvSpPr>
          <p:spPr>
            <a:xfrm>
              <a:off x="2760217" y="5849419"/>
              <a:ext cx="655517" cy="655517"/>
            </a:xfrm>
            <a:prstGeom prst="ellipse">
              <a:avLst/>
            </a:prstGeom>
            <a:noFill/>
            <a:ln w="38100">
              <a:solidFill>
                <a:srgbClr val="2F528F">
                  <a:alpha val="50196"/>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a:extLst>
                <a:ext uri="{FF2B5EF4-FFF2-40B4-BE49-F238E27FC236}">
                  <a16:creationId xmlns:a16="http://schemas.microsoft.com/office/drawing/2014/main" id="{30108E63-044A-2170-3E71-3A08B88781F6}"/>
                </a:ext>
              </a:extLst>
            </p:cNvPr>
            <p:cNvSpPr txBox="1"/>
            <p:nvPr/>
          </p:nvSpPr>
          <p:spPr>
            <a:xfrm>
              <a:off x="3254632" y="5972734"/>
              <a:ext cx="1055047" cy="461665"/>
            </a:xfrm>
            <a:prstGeom prst="rect">
              <a:avLst/>
            </a:prstGeom>
            <a:noFill/>
          </p:spPr>
          <p:txBody>
            <a:bodyPr wrap="square" rtlCol="0">
              <a:spAutoFit/>
            </a:bodyPr>
            <a:lstStyle/>
            <a:p>
              <a:pPr algn="ctr"/>
              <a:r>
                <a:rPr kumimoji="1" lang="ja-JP" altLang="en-US" sz="800" b="1">
                  <a:latin typeface="+mn-ea"/>
                </a:rPr>
                <a:t>地域包括</a:t>
              </a:r>
              <a:endParaRPr kumimoji="1" lang="en-US" altLang="ja-JP" sz="800" b="1">
                <a:latin typeface="+mn-ea"/>
              </a:endParaRPr>
            </a:p>
            <a:p>
              <a:pPr algn="ctr"/>
              <a:r>
                <a:rPr kumimoji="1" lang="ja-JP" altLang="en-US" sz="800" b="1">
                  <a:latin typeface="+mn-ea"/>
                </a:rPr>
                <a:t>支援</a:t>
              </a:r>
              <a:endParaRPr kumimoji="1" lang="en-US" altLang="ja-JP" sz="800" b="1">
                <a:latin typeface="+mn-ea"/>
              </a:endParaRPr>
            </a:p>
            <a:p>
              <a:pPr algn="ctr"/>
              <a:r>
                <a:rPr kumimoji="1" lang="ja-JP" altLang="en-US" sz="800" b="1">
                  <a:latin typeface="+mn-ea"/>
                </a:rPr>
                <a:t>センター</a:t>
              </a:r>
              <a:endParaRPr kumimoji="1" lang="en-US" altLang="ja-JP" sz="800" b="1">
                <a:latin typeface="+mn-ea"/>
              </a:endParaRPr>
            </a:p>
          </p:txBody>
        </p:sp>
        <p:sp>
          <p:nvSpPr>
            <p:cNvPr id="90" name="テキスト ボックス 89">
              <a:extLst>
                <a:ext uri="{FF2B5EF4-FFF2-40B4-BE49-F238E27FC236}">
                  <a16:creationId xmlns:a16="http://schemas.microsoft.com/office/drawing/2014/main" id="{30108E63-044A-2170-3E71-3A08B88781F6}"/>
                </a:ext>
              </a:extLst>
            </p:cNvPr>
            <p:cNvSpPr txBox="1"/>
            <p:nvPr/>
          </p:nvSpPr>
          <p:spPr>
            <a:xfrm>
              <a:off x="2534710" y="6010245"/>
              <a:ext cx="1055047" cy="338554"/>
            </a:xfrm>
            <a:prstGeom prst="rect">
              <a:avLst/>
            </a:prstGeom>
            <a:noFill/>
          </p:spPr>
          <p:txBody>
            <a:bodyPr wrap="square" rtlCol="0">
              <a:spAutoFit/>
            </a:bodyPr>
            <a:lstStyle/>
            <a:p>
              <a:pPr algn="ctr"/>
              <a:r>
                <a:rPr kumimoji="1" lang="ja-JP" altLang="en-US" sz="1600" b="1">
                  <a:latin typeface="+mn-ea"/>
                </a:rPr>
                <a:t>病院</a:t>
              </a:r>
              <a:endParaRPr kumimoji="1" lang="en-US" altLang="ja-JP" sz="900" b="1">
                <a:latin typeface="+mn-ea"/>
              </a:endParaRPr>
            </a:p>
          </p:txBody>
        </p:sp>
        <p:sp>
          <p:nvSpPr>
            <p:cNvPr id="91" name="テキスト ボックス 90">
              <a:extLst>
                <a:ext uri="{FF2B5EF4-FFF2-40B4-BE49-F238E27FC236}">
                  <a16:creationId xmlns:a16="http://schemas.microsoft.com/office/drawing/2014/main" id="{A4A321DC-1084-81EE-C5A7-77906385D5E0}"/>
                </a:ext>
              </a:extLst>
            </p:cNvPr>
            <p:cNvSpPr txBox="1"/>
            <p:nvPr/>
          </p:nvSpPr>
          <p:spPr>
            <a:xfrm>
              <a:off x="5631734" y="5073527"/>
              <a:ext cx="687564" cy="492443"/>
            </a:xfrm>
            <a:prstGeom prst="rect">
              <a:avLst/>
            </a:prstGeom>
            <a:noFill/>
          </p:spPr>
          <p:txBody>
            <a:bodyPr wrap="square" lIns="91440" tIns="45720" rIns="91440" bIns="45720" rtlCol="0" anchor="t">
              <a:spAutoFit/>
            </a:bodyPr>
            <a:lstStyle/>
            <a:p>
              <a:pPr algn="ctr"/>
              <a:r>
                <a:rPr kumimoji="1" lang="ja-JP" altLang="en-US" sz="1400">
                  <a:latin typeface="HG創英角ｺﾞｼｯｸUB"/>
                  <a:ea typeface="HG創英角ｺﾞｼｯｸUB"/>
                </a:rPr>
                <a:t>介護</a:t>
              </a:r>
              <a:endParaRPr kumimoji="1" lang="en-US" altLang="ja-JP" sz="1200">
                <a:latin typeface="HG創英角ｺﾞｼｯｸUB"/>
                <a:ea typeface="HG創英角ｺﾞｼｯｸUB"/>
              </a:endParaRPr>
            </a:p>
            <a:p>
              <a:pPr algn="ctr"/>
              <a:r>
                <a:rPr kumimoji="1" lang="ja-JP" altLang="en-US" sz="1200">
                  <a:latin typeface="HG創英角ｺﾞｼｯｸUB"/>
                  <a:ea typeface="HG創英角ｺﾞｼｯｸUB"/>
                </a:rPr>
                <a:t>事業者</a:t>
              </a:r>
              <a:endParaRPr lang="en-US" altLang="ja-JP" sz="1200">
                <a:latin typeface="HG創英角ｺﾞｼｯｸUB"/>
                <a:ea typeface="HG創英角ｺﾞｼｯｸUB"/>
              </a:endParaRPr>
            </a:p>
          </p:txBody>
        </p:sp>
        <p:cxnSp>
          <p:nvCxnSpPr>
            <p:cNvPr id="35" name="カギ線コネクタ 34"/>
            <p:cNvCxnSpPr>
              <a:stCxn id="60" idx="4"/>
              <a:endCxn id="58" idx="6"/>
            </p:cNvCxnSpPr>
            <p:nvPr/>
          </p:nvCxnSpPr>
          <p:spPr>
            <a:xfrm rot="5400000">
              <a:off x="5121949" y="5323609"/>
              <a:ext cx="524323" cy="1182814"/>
            </a:xfrm>
            <a:prstGeom prst="bentConnector2">
              <a:avLst/>
            </a:prstGeom>
            <a:ln w="28575">
              <a:solidFill>
                <a:srgbClr val="97A8C7"/>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92" name="テキスト ボックス 91">
              <a:extLst>
                <a:ext uri="{FF2B5EF4-FFF2-40B4-BE49-F238E27FC236}">
                  <a16:creationId xmlns:a16="http://schemas.microsoft.com/office/drawing/2014/main" id="{30108E63-044A-2170-3E71-3A08B88781F6}"/>
                </a:ext>
              </a:extLst>
            </p:cNvPr>
            <p:cNvSpPr txBox="1"/>
            <p:nvPr/>
          </p:nvSpPr>
          <p:spPr>
            <a:xfrm>
              <a:off x="5552984" y="6205491"/>
              <a:ext cx="845064" cy="253916"/>
            </a:xfrm>
            <a:prstGeom prst="rect">
              <a:avLst/>
            </a:prstGeom>
            <a:noFill/>
          </p:spPr>
          <p:txBody>
            <a:bodyPr wrap="square" rtlCol="0">
              <a:spAutoFit/>
            </a:bodyPr>
            <a:lstStyle/>
            <a:p>
              <a:pPr algn="ctr"/>
              <a:r>
                <a:rPr kumimoji="1" lang="ja-JP" altLang="en-US" sz="1050" b="1">
                  <a:latin typeface="+mn-ea"/>
                </a:rPr>
                <a:t>営業活動</a:t>
              </a:r>
              <a:endParaRPr kumimoji="1" lang="en-US" altLang="ja-JP" sz="1050" b="1">
                <a:latin typeface="+mn-ea"/>
              </a:endParaRPr>
            </a:p>
          </p:txBody>
        </p:sp>
      </p:grpSp>
    </p:spTree>
    <p:extLst>
      <p:ext uri="{BB962C8B-B14F-4D97-AF65-F5344CB8AC3E}">
        <p14:creationId xmlns:p14="http://schemas.microsoft.com/office/powerpoint/2010/main" val="3195542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895616" y="5283713"/>
            <a:ext cx="5435660" cy="553998"/>
          </a:xfrm>
          <a:prstGeom prst="rect">
            <a:avLst/>
          </a:prstGeom>
          <a:noFill/>
        </p:spPr>
        <p:txBody>
          <a:bodyPr wrap="square" rtlCol="0">
            <a:spAutoFit/>
          </a:bodyPr>
          <a:lstStyle/>
          <a:p>
            <a:r>
              <a:rPr kumimoji="1" lang="ja-JP" altLang="en-US" sz="1000"/>
              <a:t>人員配置基準に従った人員の確保が必要となるため、人件費が下がると従業員が減っている可能性があることも考えられます。その場合、利用者がいてもサービス提供ができず、収入に影響が出る場合もあります</a:t>
            </a:r>
            <a:endParaRPr kumimoji="1" lang="en-US" altLang="ja-JP" sz="1000"/>
          </a:p>
        </p:txBody>
      </p: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の目利き（決算資料編）その２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3" name="テキスト ボックス 4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4" name="テキスト ボックス 4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介護業</a:t>
            </a:r>
          </a:p>
        </p:txBody>
      </p:sp>
      <p:sp>
        <p:nvSpPr>
          <p:cNvPr id="48" name="テキスト ボックス 47">
            <a:extLst>
              <a:ext uri="{FF2B5EF4-FFF2-40B4-BE49-F238E27FC236}">
                <a16:creationId xmlns:a16="http://schemas.microsoft.com/office/drawing/2014/main" id="{4B849F25-C05A-4664-B4D4-A95FFE37E46E}"/>
              </a:ext>
            </a:extLst>
          </p:cNvPr>
          <p:cNvSpPr txBox="1"/>
          <p:nvPr/>
        </p:nvSpPr>
        <p:spPr>
          <a:xfrm>
            <a:off x="172800" y="414000"/>
            <a:ext cx="8355250" cy="553998"/>
          </a:xfrm>
          <a:prstGeom prst="rect">
            <a:avLst/>
          </a:prstGeom>
          <a:noFill/>
        </p:spPr>
        <p:txBody>
          <a:bodyPr wrap="square" rtlCol="0">
            <a:spAutoFit/>
          </a:bodyPr>
          <a:lstStyle/>
          <a:p>
            <a:r>
              <a:rPr kumimoji="1" lang="ja-JP" altLang="en-US" sz="1000" spc="-120" dirty="0"/>
              <a:t>介護業といってもサービスの幅が広いこともあり、事業者支援の初動における着眼のポイントをまとめます。</a:t>
            </a:r>
            <a:r>
              <a:rPr kumimoji="1" lang="ja-JP" altLang="en-US" sz="1000" spc="-120" dirty="0">
                <a:latin typeface="+mn-ea"/>
              </a:rPr>
              <a:t>介護保険は、ニーズ等の変化によって、毎年のように制度が変更となることが多く、詳細な支援には専門的な知見が必要になるものの、厚生労働省のウェブサイト（例えば「介護事業所・生活関連情報検索」）にて、介護保険の解説や介護サービスなどの知識から、地域ごとの事業所・施設などの公表情報が掲載されています。　</a:t>
            </a:r>
            <a:r>
              <a:rPr kumimoji="1" lang="en-US" altLang="ja-JP" sz="1000" spc="-30" dirty="0">
                <a:latin typeface="+mn-ea"/>
                <a:hlinkClick r:id="rId2"/>
              </a:rPr>
              <a:t>https://www.kaigokensaku.mhlw.go.jp/</a:t>
            </a:r>
            <a:endParaRPr kumimoji="1" lang="en-US" altLang="ja-JP" sz="1000" spc="-30" dirty="0">
              <a:latin typeface="+mn-ea"/>
            </a:endParaRPr>
          </a:p>
        </p:txBody>
      </p:sp>
      <p:grpSp>
        <p:nvGrpSpPr>
          <p:cNvPr id="49" name="グループ化 48">
            <a:extLst>
              <a:ext uri="{FF2B5EF4-FFF2-40B4-BE49-F238E27FC236}">
                <a16:creationId xmlns:a16="http://schemas.microsoft.com/office/drawing/2014/main" id="{8ABB6722-DECF-4076-BEFF-B18C6191B012}"/>
              </a:ext>
            </a:extLst>
          </p:cNvPr>
          <p:cNvGrpSpPr/>
          <p:nvPr/>
        </p:nvGrpSpPr>
        <p:grpSpPr>
          <a:xfrm>
            <a:off x="295274" y="1191600"/>
            <a:ext cx="1162051" cy="885825"/>
            <a:chOff x="2409824" y="3038474"/>
            <a:chExt cx="1162051" cy="885825"/>
          </a:xfrm>
        </p:grpSpPr>
        <p:sp>
          <p:nvSpPr>
            <p:cNvPr id="50" name="楕円 49">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53" name="正方形/長方形 52">
            <a:extLst>
              <a:ext uri="{FF2B5EF4-FFF2-40B4-BE49-F238E27FC236}">
                <a16:creationId xmlns:a16="http://schemas.microsoft.com/office/drawing/2014/main" id="{CA1DA63E-8C33-4A20-A3AC-72D866FD193E}"/>
              </a:ext>
            </a:extLst>
          </p:cNvPr>
          <p:cNvSpPr/>
          <p:nvPr/>
        </p:nvSpPr>
        <p:spPr>
          <a:xfrm>
            <a:off x="1352928" y="1339200"/>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人件費と収支</a:t>
            </a:r>
            <a:endParaRPr kumimoji="1" lang="en-US" altLang="ja-JP" sz="1400" b="1">
              <a:solidFill>
                <a:schemeClr val="tx1"/>
              </a:solidFill>
            </a:endParaRPr>
          </a:p>
        </p:txBody>
      </p:sp>
      <p:cxnSp>
        <p:nvCxnSpPr>
          <p:cNvPr id="60" name="直線コネクタ 59">
            <a:extLst>
              <a:ext uri="{FF2B5EF4-FFF2-40B4-BE49-F238E27FC236}">
                <a16:creationId xmlns:a16="http://schemas.microsoft.com/office/drawing/2014/main" id="{F945DB1C-D085-4922-86F4-76EB193C10CA}"/>
              </a:ext>
            </a:extLst>
          </p:cNvPr>
          <p:cNvCxnSpPr/>
          <p:nvPr/>
        </p:nvCxnSpPr>
        <p:spPr>
          <a:xfrm>
            <a:off x="226628" y="6694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2" name="テキスト ボックス 261">
            <a:extLst>
              <a:ext uri="{FF2B5EF4-FFF2-40B4-BE49-F238E27FC236}">
                <a16:creationId xmlns:a16="http://schemas.microsoft.com/office/drawing/2014/main" id="{7FF0930B-48C4-417E-9D9D-22D3D74C1304}"/>
              </a:ext>
            </a:extLst>
          </p:cNvPr>
          <p:cNvSpPr txBox="1"/>
          <p:nvPr/>
        </p:nvSpPr>
        <p:spPr>
          <a:xfrm>
            <a:off x="5565684" y="3917154"/>
            <a:ext cx="4140368" cy="200055"/>
          </a:xfrm>
          <a:prstGeom prst="rect">
            <a:avLst/>
          </a:prstGeom>
          <a:noFill/>
        </p:spPr>
        <p:txBody>
          <a:bodyPr wrap="square" rtlCol="0">
            <a:spAutoFit/>
          </a:bodyPr>
          <a:lstStyle/>
          <a:p>
            <a:r>
              <a:rPr kumimoji="1" lang="ja-JP" altLang="en-US" sz="700" spc="-50"/>
              <a:t>　出所：厚生労働省「令和５年度介護事業経営実態調査」（平均）の値を</a:t>
            </a:r>
            <a:r>
              <a:rPr kumimoji="1" lang="en-US" altLang="ja-JP" sz="700" spc="-50">
                <a:latin typeface="+mn-ea"/>
              </a:rPr>
              <a:t>12</a:t>
            </a:r>
            <a:r>
              <a:rPr kumimoji="1" lang="ja-JP" altLang="en-US" sz="700" spc="-50"/>
              <a:t>倍（年換算）したもの</a:t>
            </a:r>
            <a:endParaRPr kumimoji="1" lang="en-US" altLang="ja-JP" sz="700" spc="-50"/>
          </a:p>
        </p:txBody>
      </p:sp>
      <p:grpSp>
        <p:nvGrpSpPr>
          <p:cNvPr id="116" name="グループ化 115">
            <a:extLst>
              <a:ext uri="{FF2B5EF4-FFF2-40B4-BE49-F238E27FC236}">
                <a16:creationId xmlns:a16="http://schemas.microsoft.com/office/drawing/2014/main" id="{342C8DAD-2E5C-41AA-275E-48CC669F603A}"/>
              </a:ext>
            </a:extLst>
          </p:cNvPr>
          <p:cNvGrpSpPr/>
          <p:nvPr/>
        </p:nvGrpSpPr>
        <p:grpSpPr>
          <a:xfrm>
            <a:off x="766488" y="2292308"/>
            <a:ext cx="1394247" cy="1668314"/>
            <a:chOff x="149672" y="2415942"/>
            <a:chExt cx="2160391" cy="1431401"/>
          </a:xfrm>
        </p:grpSpPr>
        <p:grpSp>
          <p:nvGrpSpPr>
            <p:cNvPr id="118" name="グループ化 117">
              <a:extLst>
                <a:ext uri="{FF2B5EF4-FFF2-40B4-BE49-F238E27FC236}">
                  <a16:creationId xmlns:a16="http://schemas.microsoft.com/office/drawing/2014/main" id="{13FB0D83-7131-0D00-41D4-80365D98CDA8}"/>
                </a:ext>
              </a:extLst>
            </p:cNvPr>
            <p:cNvGrpSpPr/>
            <p:nvPr/>
          </p:nvGrpSpPr>
          <p:grpSpPr>
            <a:xfrm>
              <a:off x="149672" y="2788432"/>
              <a:ext cx="2144678" cy="590972"/>
              <a:chOff x="149672" y="2547882"/>
              <a:chExt cx="2144678" cy="590972"/>
            </a:xfrm>
          </p:grpSpPr>
          <p:sp>
            <p:nvSpPr>
              <p:cNvPr id="120" name="テキスト ボックス 119">
                <a:extLst>
                  <a:ext uri="{FF2B5EF4-FFF2-40B4-BE49-F238E27FC236}">
                    <a16:creationId xmlns:a16="http://schemas.microsoft.com/office/drawing/2014/main" id="{F961C001-1D71-F369-E19F-98E72AF62D71}"/>
                  </a:ext>
                </a:extLst>
              </p:cNvPr>
              <p:cNvSpPr txBox="1"/>
              <p:nvPr/>
            </p:nvSpPr>
            <p:spPr>
              <a:xfrm>
                <a:off x="149672" y="2547882"/>
                <a:ext cx="2144678" cy="300658"/>
              </a:xfrm>
              <a:prstGeom prst="rect">
                <a:avLst/>
              </a:prstGeom>
              <a:noFill/>
            </p:spPr>
            <p:txBody>
              <a:bodyPr wrap="square" rtlCol="0">
                <a:spAutoFit/>
              </a:bodyPr>
              <a:lstStyle/>
              <a:p>
                <a:pPr algn="ctr"/>
                <a:r>
                  <a:rPr kumimoji="1" lang="ja-JP" altLang="en-US">
                    <a:latin typeface="HGS創英角ｺﾞｼｯｸUB" panose="020B0900000000000000" pitchFamily="50" charset="-128"/>
                    <a:ea typeface="HGS創英角ｺﾞｼｯｸUB" panose="020B0900000000000000" pitchFamily="50" charset="-128"/>
                  </a:rPr>
                  <a:t>サービス別</a:t>
                </a:r>
                <a:endParaRPr kumimoji="1" lang="en-US" altLang="ja-JP">
                  <a:latin typeface="HGS創英角ｺﾞｼｯｸUB" panose="020B0900000000000000" pitchFamily="50" charset="-128"/>
                  <a:ea typeface="HGS創英角ｺﾞｼｯｸUB" panose="020B0900000000000000" pitchFamily="50" charset="-128"/>
                </a:endParaRPr>
              </a:p>
            </p:txBody>
          </p:sp>
          <p:sp>
            <p:nvSpPr>
              <p:cNvPr id="121" name="テキスト ボックス 120">
                <a:extLst>
                  <a:ext uri="{FF2B5EF4-FFF2-40B4-BE49-F238E27FC236}">
                    <a16:creationId xmlns:a16="http://schemas.microsoft.com/office/drawing/2014/main" id="{7586504E-B8BF-001F-D523-4617854D43D2}"/>
                  </a:ext>
                </a:extLst>
              </p:cNvPr>
              <p:cNvSpPr txBox="1"/>
              <p:nvPr/>
            </p:nvSpPr>
            <p:spPr>
              <a:xfrm>
                <a:off x="167088" y="2788087"/>
                <a:ext cx="2100072" cy="350767"/>
              </a:xfrm>
              <a:prstGeom prst="rect">
                <a:avLst/>
              </a:prstGeom>
              <a:noFill/>
            </p:spPr>
            <p:txBody>
              <a:bodyPr wrap="square" rtlCol="0">
                <a:spAutoFit/>
              </a:bodyPr>
              <a:lstStyle/>
              <a:p>
                <a:pPr algn="ctr"/>
                <a:r>
                  <a:rPr kumimoji="1" lang="ja-JP" altLang="en-US" sz="2200" b="1">
                    <a:latin typeface="HGS創英角ｺﾞｼｯｸUB" panose="020B0900000000000000" pitchFamily="50" charset="-128"/>
                    <a:ea typeface="HGS創英角ｺﾞｼｯｸUB" panose="020B0900000000000000" pitchFamily="50" charset="-128"/>
                  </a:rPr>
                  <a:t>主な指標</a:t>
                </a:r>
              </a:p>
            </p:txBody>
          </p:sp>
        </p:grpSp>
        <p:sp>
          <p:nvSpPr>
            <p:cNvPr id="119" name="正方形/長方形 118">
              <a:extLst>
                <a:ext uri="{FF2B5EF4-FFF2-40B4-BE49-F238E27FC236}">
                  <a16:creationId xmlns:a16="http://schemas.microsoft.com/office/drawing/2014/main" id="{6D44F424-0199-A01A-33DB-FD667B1A7E51}"/>
                </a:ext>
              </a:extLst>
            </p:cNvPr>
            <p:cNvSpPr/>
            <p:nvPr/>
          </p:nvSpPr>
          <p:spPr>
            <a:xfrm>
              <a:off x="165385" y="2415942"/>
              <a:ext cx="2144678" cy="1431401"/>
            </a:xfrm>
            <a:prstGeom prst="rect">
              <a:avLst/>
            </a:prstGeom>
            <a:noFill/>
            <a:ln w="44450">
              <a:solidFill>
                <a:srgbClr val="8FAAD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2" name="グループ化 121"/>
          <p:cNvGrpSpPr/>
          <p:nvPr/>
        </p:nvGrpSpPr>
        <p:grpSpPr>
          <a:xfrm>
            <a:off x="616599" y="5204853"/>
            <a:ext cx="1197845" cy="1319661"/>
            <a:chOff x="322113" y="5170350"/>
            <a:chExt cx="1197845" cy="1433022"/>
          </a:xfrm>
        </p:grpSpPr>
        <p:sp>
          <p:nvSpPr>
            <p:cNvPr id="123" name="正方形/長方形 122">
              <a:extLst>
                <a:ext uri="{FF2B5EF4-FFF2-40B4-BE49-F238E27FC236}">
                  <a16:creationId xmlns:a16="http://schemas.microsoft.com/office/drawing/2014/main" id="{942D60F4-F6FB-DBA1-23E7-2FD139A721BC}"/>
                </a:ext>
              </a:extLst>
            </p:cNvPr>
            <p:cNvSpPr/>
            <p:nvPr/>
          </p:nvSpPr>
          <p:spPr>
            <a:xfrm>
              <a:off x="360613" y="5170350"/>
              <a:ext cx="1123551" cy="1433022"/>
            </a:xfrm>
            <a:prstGeom prst="rect">
              <a:avLst/>
            </a:prstGeom>
            <a:noFill/>
            <a:ln w="38100">
              <a:solidFill>
                <a:srgbClr val="FF0000">
                  <a:alpha val="4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テキスト ボックス 123">
              <a:extLst>
                <a:ext uri="{FF2B5EF4-FFF2-40B4-BE49-F238E27FC236}">
                  <a16:creationId xmlns:a16="http://schemas.microsoft.com/office/drawing/2014/main" id="{BA0236F1-AC08-02F3-6F6A-308666B1B88E}"/>
                </a:ext>
              </a:extLst>
            </p:cNvPr>
            <p:cNvSpPr txBox="1"/>
            <p:nvPr/>
          </p:nvSpPr>
          <p:spPr>
            <a:xfrm>
              <a:off x="322113" y="5468217"/>
              <a:ext cx="1197845" cy="868959"/>
            </a:xfrm>
            <a:prstGeom prst="rect">
              <a:avLst/>
            </a:prstGeom>
            <a:noFill/>
          </p:spPr>
          <p:txBody>
            <a:bodyPr wrap="square" rtlCol="0">
              <a:spAutoFit/>
            </a:bodyPr>
            <a:lstStyle/>
            <a:p>
              <a:pPr algn="ctr"/>
              <a:r>
                <a:rPr kumimoji="1" lang="ja-JP" altLang="en-US" b="1"/>
                <a:t>介護業</a:t>
              </a:r>
              <a:endParaRPr kumimoji="1" lang="en-US" altLang="ja-JP" b="1"/>
            </a:p>
            <a:p>
              <a:pPr algn="ctr"/>
              <a:r>
                <a:rPr kumimoji="1" lang="ja-JP" altLang="en-US" sz="1400" b="1"/>
                <a:t>の</a:t>
              </a:r>
              <a:endParaRPr kumimoji="1" lang="en-US" altLang="ja-JP" sz="1000" b="1"/>
            </a:p>
            <a:p>
              <a:pPr algn="ctr"/>
              <a:r>
                <a:rPr kumimoji="1" lang="ja-JP" altLang="en-US" sz="1400" b="1"/>
                <a:t>人件費目安</a:t>
              </a:r>
              <a:endParaRPr kumimoji="1" lang="en-US" altLang="ja-JP" sz="1400" b="1"/>
            </a:p>
          </p:txBody>
        </p:sp>
      </p:grpSp>
      <p:grpSp>
        <p:nvGrpSpPr>
          <p:cNvPr id="125" name="グループ化 124">
            <a:extLst>
              <a:ext uri="{FF2B5EF4-FFF2-40B4-BE49-F238E27FC236}">
                <a16:creationId xmlns:a16="http://schemas.microsoft.com/office/drawing/2014/main" id="{6FB0950F-825F-EFD8-D928-E56B7710B746}"/>
              </a:ext>
            </a:extLst>
          </p:cNvPr>
          <p:cNvGrpSpPr/>
          <p:nvPr/>
        </p:nvGrpSpPr>
        <p:grpSpPr>
          <a:xfrm>
            <a:off x="1608783" y="5289070"/>
            <a:ext cx="2358189" cy="1345142"/>
            <a:chOff x="1267796" y="5187213"/>
            <a:chExt cx="2358189" cy="1345142"/>
          </a:xfrm>
        </p:grpSpPr>
        <p:sp>
          <p:nvSpPr>
            <p:cNvPr id="126" name="矢印: ストライプ 92">
              <a:extLst>
                <a:ext uri="{FF2B5EF4-FFF2-40B4-BE49-F238E27FC236}">
                  <a16:creationId xmlns:a16="http://schemas.microsoft.com/office/drawing/2014/main" id="{9044E7DC-DB88-5844-06E6-47B388B02ED0}"/>
                </a:ext>
              </a:extLst>
            </p:cNvPr>
            <p:cNvSpPr/>
            <p:nvPr/>
          </p:nvSpPr>
          <p:spPr>
            <a:xfrm rot="5400000">
              <a:off x="1939255" y="5482526"/>
              <a:ext cx="1015270" cy="811273"/>
            </a:xfrm>
            <a:prstGeom prst="stripedRightArrow">
              <a:avLst/>
            </a:prstGeom>
            <a:solidFill>
              <a:srgbClr val="FF0000">
                <a:alpha val="2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テキスト ボックス 126">
              <a:extLst>
                <a:ext uri="{FF2B5EF4-FFF2-40B4-BE49-F238E27FC236}">
                  <a16:creationId xmlns:a16="http://schemas.microsoft.com/office/drawing/2014/main" id="{89576559-F9ED-F9F5-2FEA-81CEE9640FE2}"/>
                </a:ext>
              </a:extLst>
            </p:cNvPr>
            <p:cNvSpPr txBox="1"/>
            <p:nvPr/>
          </p:nvSpPr>
          <p:spPr>
            <a:xfrm>
              <a:off x="1661670" y="5824469"/>
              <a:ext cx="1951977" cy="707886"/>
            </a:xfrm>
            <a:prstGeom prst="rect">
              <a:avLst/>
            </a:prstGeom>
            <a:noFill/>
          </p:spPr>
          <p:txBody>
            <a:bodyPr wrap="square" rtlCol="0">
              <a:spAutoFit/>
            </a:bodyPr>
            <a:lstStyle/>
            <a:p>
              <a:r>
                <a:rPr kumimoji="1" lang="ja-JP" altLang="en-US" sz="1200" b="1"/>
                <a:t>概ね</a:t>
              </a:r>
              <a:endParaRPr kumimoji="1" lang="en-US" altLang="ja-JP" sz="1200" b="1"/>
            </a:p>
            <a:p>
              <a:r>
                <a:rPr kumimoji="1" lang="en-US" altLang="ja-JP" sz="2800" b="1">
                  <a:latin typeface="Arial Black" panose="020B0A04020102020204" pitchFamily="34" charset="0"/>
                </a:rPr>
                <a:t>60-70</a:t>
              </a:r>
              <a:r>
                <a:rPr kumimoji="1" lang="ja-JP" altLang="en-US" sz="2400" b="1"/>
                <a:t>％</a:t>
              </a:r>
              <a:r>
                <a:rPr kumimoji="1" lang="ja-JP" altLang="en-US" sz="1200" b="1"/>
                <a:t>前後</a:t>
              </a:r>
              <a:endParaRPr kumimoji="1" lang="ja-JP" altLang="en-US" b="1"/>
            </a:p>
          </p:txBody>
        </p:sp>
        <p:grpSp>
          <p:nvGrpSpPr>
            <p:cNvPr id="128" name="グループ化 127">
              <a:extLst>
                <a:ext uri="{FF2B5EF4-FFF2-40B4-BE49-F238E27FC236}">
                  <a16:creationId xmlns:a16="http://schemas.microsoft.com/office/drawing/2014/main" id="{DCDF21B8-BBB1-5551-F461-F195258CFD69}"/>
                </a:ext>
              </a:extLst>
            </p:cNvPr>
            <p:cNvGrpSpPr/>
            <p:nvPr/>
          </p:nvGrpSpPr>
          <p:grpSpPr>
            <a:xfrm>
              <a:off x="1267796" y="5187213"/>
              <a:ext cx="2358189" cy="557586"/>
              <a:chOff x="1250424" y="5187213"/>
              <a:chExt cx="2358189" cy="557586"/>
            </a:xfrm>
          </p:grpSpPr>
          <p:sp>
            <p:nvSpPr>
              <p:cNvPr id="129" name="テキスト ボックス 128">
                <a:extLst>
                  <a:ext uri="{FF2B5EF4-FFF2-40B4-BE49-F238E27FC236}">
                    <a16:creationId xmlns:a16="http://schemas.microsoft.com/office/drawing/2014/main" id="{40064578-FC88-7253-B5B0-191E7D851A7B}"/>
                  </a:ext>
                </a:extLst>
              </p:cNvPr>
              <p:cNvSpPr txBox="1"/>
              <p:nvPr/>
            </p:nvSpPr>
            <p:spPr>
              <a:xfrm>
                <a:off x="1250424" y="5467800"/>
                <a:ext cx="2358189" cy="276999"/>
              </a:xfrm>
              <a:prstGeom prst="rect">
                <a:avLst/>
              </a:prstGeom>
              <a:noFill/>
            </p:spPr>
            <p:txBody>
              <a:bodyPr wrap="square" rtlCol="0">
                <a:spAutoFit/>
              </a:bodyPr>
              <a:lstStyle/>
              <a:p>
                <a:pPr algn="ctr"/>
                <a:r>
                  <a:rPr kumimoji="1" lang="ja-JP" altLang="en-US" sz="1200" b="1"/>
                  <a:t>介護収入（売上高）</a:t>
                </a:r>
              </a:p>
            </p:txBody>
          </p:sp>
          <p:sp>
            <p:nvSpPr>
              <p:cNvPr id="130" name="テキスト ボックス 129">
                <a:extLst>
                  <a:ext uri="{FF2B5EF4-FFF2-40B4-BE49-F238E27FC236}">
                    <a16:creationId xmlns:a16="http://schemas.microsoft.com/office/drawing/2014/main" id="{2B95F0FC-D1FF-22A0-DC57-3E0F6E2CFC0D}"/>
                  </a:ext>
                </a:extLst>
              </p:cNvPr>
              <p:cNvSpPr txBox="1"/>
              <p:nvPr/>
            </p:nvSpPr>
            <p:spPr>
              <a:xfrm>
                <a:off x="1250424" y="5187213"/>
                <a:ext cx="2358189" cy="276999"/>
              </a:xfrm>
              <a:prstGeom prst="rect">
                <a:avLst/>
              </a:prstGeom>
              <a:noFill/>
            </p:spPr>
            <p:txBody>
              <a:bodyPr wrap="square" rtlCol="0">
                <a:spAutoFit/>
              </a:bodyPr>
              <a:lstStyle/>
              <a:p>
                <a:pPr algn="ctr"/>
                <a:r>
                  <a:rPr kumimoji="1" lang="ja-JP" altLang="en-US" sz="1200" b="1"/>
                  <a:t>人件費</a:t>
                </a:r>
              </a:p>
            </p:txBody>
          </p:sp>
          <p:cxnSp>
            <p:nvCxnSpPr>
              <p:cNvPr id="131" name="直線コネクタ 130">
                <a:extLst>
                  <a:ext uri="{FF2B5EF4-FFF2-40B4-BE49-F238E27FC236}">
                    <a16:creationId xmlns:a16="http://schemas.microsoft.com/office/drawing/2014/main" id="{050112C1-5771-8C8F-4465-BC3EC957F922}"/>
                  </a:ext>
                </a:extLst>
              </p:cNvPr>
              <p:cNvCxnSpPr>
                <a:cxnSpLocks/>
              </p:cNvCxnSpPr>
              <p:nvPr/>
            </p:nvCxnSpPr>
            <p:spPr>
              <a:xfrm>
                <a:off x="1682892" y="5468217"/>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grpSp>
      <p:sp>
        <p:nvSpPr>
          <p:cNvPr id="144" name="テキスト ボックス 143">
            <a:extLst>
              <a:ext uri="{FF2B5EF4-FFF2-40B4-BE49-F238E27FC236}">
                <a16:creationId xmlns:a16="http://schemas.microsoft.com/office/drawing/2014/main" id="{750F6C54-909C-4F39-BB54-483FFB743FC7}"/>
              </a:ext>
            </a:extLst>
          </p:cNvPr>
          <p:cNvSpPr txBox="1"/>
          <p:nvPr/>
        </p:nvSpPr>
        <p:spPr>
          <a:xfrm>
            <a:off x="3361634" y="1325366"/>
            <a:ext cx="6375567" cy="553998"/>
          </a:xfrm>
          <a:prstGeom prst="rect">
            <a:avLst/>
          </a:prstGeom>
          <a:noFill/>
        </p:spPr>
        <p:txBody>
          <a:bodyPr wrap="square" lIns="91440" tIns="45720" rIns="91440" bIns="45720" rtlCol="0" anchor="t">
            <a:spAutoFit/>
          </a:bodyPr>
          <a:lstStyle/>
          <a:p>
            <a:r>
              <a:rPr kumimoji="1" lang="ja-JP" sz="1000" dirty="0">
                <a:latin typeface="游ゴシック"/>
                <a:ea typeface="游ゴシック"/>
              </a:rPr>
              <a:t>□</a:t>
            </a:r>
            <a:r>
              <a:rPr kumimoji="1" lang="ja-JP" altLang="en-US" sz="1000" dirty="0">
                <a:ea typeface="游ゴシック"/>
              </a:rPr>
              <a:t>　介護分野は、医療分野にもまして労働集約的な業種といえる</a:t>
            </a:r>
            <a:endParaRPr lang="en-US" altLang="ja-JP" sz="1000" dirty="0">
              <a:ea typeface="游ゴシック"/>
              <a:cs typeface="Calibri"/>
            </a:endParaRPr>
          </a:p>
          <a:p>
            <a:r>
              <a:rPr kumimoji="1" lang="ja-JP" sz="1000" dirty="0">
                <a:latin typeface="游ゴシック"/>
                <a:ea typeface="游ゴシック"/>
              </a:rPr>
              <a:t>□</a:t>
            </a:r>
            <a:r>
              <a:rPr kumimoji="1" lang="ja-JP" altLang="en-US" sz="1000" dirty="0">
                <a:ea typeface="游ゴシック"/>
              </a:rPr>
              <a:t>　重労働でもあるため、慢性的な人材不足となっており、採用競争が激しい</a:t>
            </a:r>
            <a:endParaRPr lang="en-US" altLang="ja-JP" sz="1000" dirty="0">
              <a:ea typeface="游ゴシック"/>
              <a:cs typeface="Calibri"/>
            </a:endParaRPr>
          </a:p>
          <a:p>
            <a:r>
              <a:rPr kumimoji="1" lang="ja-JP" sz="1000" dirty="0">
                <a:latin typeface="游ゴシック"/>
                <a:ea typeface="游ゴシック"/>
              </a:rPr>
              <a:t>□</a:t>
            </a:r>
            <a:r>
              <a:rPr kumimoji="1" lang="ja-JP" altLang="en-US" sz="1000" dirty="0">
                <a:ea typeface="游ゴシック"/>
              </a:rPr>
              <a:t>　各介護サービスの事業構造の理解や、計数情報の適時取得を通した支援方針の探索が初動としては良い</a:t>
            </a:r>
            <a:endParaRPr lang="en-US" altLang="ja-JP" sz="1000" dirty="0">
              <a:ea typeface="游ゴシック"/>
              <a:cs typeface="Calibri"/>
            </a:endParaRPr>
          </a:p>
        </p:txBody>
      </p:sp>
      <p:cxnSp>
        <p:nvCxnSpPr>
          <p:cNvPr id="147" name="直線コネクタ 14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49" name="テキスト ボックス 148">
            <a:extLst>
              <a:ext uri="{FF2B5EF4-FFF2-40B4-BE49-F238E27FC236}">
                <a16:creationId xmlns:a16="http://schemas.microsoft.com/office/drawing/2014/main" id="{9AEB2F90-076B-B65D-EAAB-3AFF4BB90B18}"/>
              </a:ext>
            </a:extLst>
          </p:cNvPr>
          <p:cNvSpPr txBox="1"/>
          <p:nvPr/>
        </p:nvSpPr>
        <p:spPr>
          <a:xfrm>
            <a:off x="636125" y="4234409"/>
            <a:ext cx="8831365" cy="707886"/>
          </a:xfrm>
          <a:prstGeom prst="rect">
            <a:avLst/>
          </a:prstGeom>
          <a:noFill/>
        </p:spPr>
        <p:txBody>
          <a:bodyPr wrap="square" rtlCol="0">
            <a:spAutoFit/>
          </a:bodyPr>
          <a:lstStyle/>
          <a:p>
            <a:r>
              <a:rPr kumimoji="1" lang="ja-JP" altLang="en-US" sz="1000" spc="-100" dirty="0">
                <a:latin typeface="+mn-ea"/>
              </a:rPr>
              <a:t>　厚生労働省「令和５年度介護事業経営実態調査」によると、介護サービス別にサービス提供の状況、職員配置・給与、収入の状況、支出の状況等が調査されており、</a:t>
            </a:r>
            <a:endParaRPr kumimoji="1" lang="en-US" altLang="ja-JP" sz="1000" spc="-100" dirty="0">
              <a:latin typeface="+mn-ea"/>
            </a:endParaRPr>
          </a:p>
          <a:p>
            <a:r>
              <a:rPr kumimoji="1" lang="ja-JP" altLang="en-US" sz="1000" spc="-100" dirty="0">
                <a:latin typeface="+mn-ea"/>
              </a:rPr>
              <a:t>平均的な事業規模や介護保険収入の割合、人件費などを確認することができます。</a:t>
            </a:r>
            <a:r>
              <a:rPr kumimoji="1" lang="ja-JP" altLang="en-US" sz="1000" spc="-100" dirty="0">
                <a:latin typeface="游ゴシック 本文"/>
              </a:rPr>
              <a:t>労働集約型である訪問系サービスは、人件費率も高い傾向があり、特養などの</a:t>
            </a:r>
            <a:endParaRPr kumimoji="1" lang="en-US" altLang="ja-JP" sz="1000" spc="-100" dirty="0">
              <a:latin typeface="游ゴシック 本文"/>
            </a:endParaRPr>
          </a:p>
          <a:p>
            <a:r>
              <a:rPr kumimoji="1" lang="ja-JP" altLang="en-US" sz="1000" spc="-100" dirty="0">
                <a:latin typeface="游ゴシック 本文"/>
              </a:rPr>
              <a:t>入居系（施設系）サービスの場合、費用に占める減価償却費等の設備費の割合が大きく、人件費率は訪問系サービスに比べて低くなる傾向にあります。また、サ高住や</a:t>
            </a:r>
            <a:endParaRPr kumimoji="1" lang="en-US" altLang="ja-JP" sz="1000" spc="-100" dirty="0">
              <a:latin typeface="游ゴシック 本文"/>
            </a:endParaRPr>
          </a:p>
          <a:p>
            <a:r>
              <a:rPr kumimoji="1" lang="ja-JP" altLang="en-US" sz="1000" spc="-100" dirty="0">
                <a:latin typeface="游ゴシック 本文"/>
              </a:rPr>
              <a:t>老人ホームが、自社で介護サービスを提供する特定施設については、さらに住居費等の保険外収益が高い傾向が見て取れます。</a:t>
            </a:r>
            <a:endParaRPr kumimoji="1" lang="en-US" altLang="ja-JP" sz="1000" spc="-100" dirty="0">
              <a:latin typeface="游ゴシック 本文"/>
            </a:endParaRPr>
          </a:p>
        </p:txBody>
      </p:sp>
      <p:grpSp>
        <p:nvGrpSpPr>
          <p:cNvPr id="92" name="グループ化 91"/>
          <p:cNvGrpSpPr/>
          <p:nvPr/>
        </p:nvGrpSpPr>
        <p:grpSpPr>
          <a:xfrm>
            <a:off x="3514208" y="5892356"/>
            <a:ext cx="6230043" cy="602026"/>
            <a:chOff x="2166691" y="6189182"/>
            <a:chExt cx="6230043" cy="602026"/>
          </a:xfrm>
        </p:grpSpPr>
        <p:cxnSp>
          <p:nvCxnSpPr>
            <p:cNvPr id="93" name="直線矢印コネクタ 92">
              <a:extLst>
                <a:ext uri="{FF2B5EF4-FFF2-40B4-BE49-F238E27FC236}">
                  <a16:creationId xmlns:a16="http://schemas.microsoft.com/office/drawing/2014/main" id="{C9615C48-4FF5-1DB3-2833-42466B1E0E99}"/>
                </a:ext>
              </a:extLst>
            </p:cNvPr>
            <p:cNvCxnSpPr>
              <a:cxnSpLocks/>
              <a:endCxn id="95" idx="3"/>
            </p:cNvCxnSpPr>
            <p:nvPr/>
          </p:nvCxnSpPr>
          <p:spPr>
            <a:xfrm>
              <a:off x="3946026" y="6504991"/>
              <a:ext cx="1383810" cy="2829"/>
            </a:xfrm>
            <a:prstGeom prst="straightConnector1">
              <a:avLst/>
            </a:prstGeom>
            <a:ln w="104775">
              <a:solidFill>
                <a:srgbClr val="FF0000">
                  <a:alpha val="20000"/>
                </a:srgbClr>
              </a:solidFill>
              <a:tailEnd type="triangle"/>
            </a:ln>
          </p:spPr>
          <p:style>
            <a:lnRef idx="1">
              <a:schemeClr val="accent1"/>
            </a:lnRef>
            <a:fillRef idx="0">
              <a:schemeClr val="accent1"/>
            </a:fillRef>
            <a:effectRef idx="0">
              <a:schemeClr val="accent1"/>
            </a:effectRef>
            <a:fontRef idx="minor">
              <a:schemeClr val="tx1"/>
            </a:fontRef>
          </p:style>
        </p:cxnSp>
        <p:grpSp>
          <p:nvGrpSpPr>
            <p:cNvPr id="94" name="グループ化 93">
              <a:extLst>
                <a:ext uri="{FF2B5EF4-FFF2-40B4-BE49-F238E27FC236}">
                  <a16:creationId xmlns:a16="http://schemas.microsoft.com/office/drawing/2014/main" id="{64F5A74D-C442-A3C4-BBF2-0411EB17B450}"/>
                </a:ext>
              </a:extLst>
            </p:cNvPr>
            <p:cNvGrpSpPr/>
            <p:nvPr/>
          </p:nvGrpSpPr>
          <p:grpSpPr>
            <a:xfrm>
              <a:off x="2166691" y="6224432"/>
              <a:ext cx="2378241" cy="566776"/>
              <a:chOff x="3408150" y="4474729"/>
              <a:chExt cx="2378241" cy="566776"/>
            </a:xfrm>
          </p:grpSpPr>
          <p:grpSp>
            <p:nvGrpSpPr>
              <p:cNvPr id="98" name="グループ化 97">
                <a:extLst>
                  <a:ext uri="{FF2B5EF4-FFF2-40B4-BE49-F238E27FC236}">
                    <a16:creationId xmlns:a16="http://schemas.microsoft.com/office/drawing/2014/main" id="{578A67AA-40E9-02DA-08C7-6E1464EBA1A5}"/>
                  </a:ext>
                </a:extLst>
              </p:cNvPr>
              <p:cNvGrpSpPr/>
              <p:nvPr/>
            </p:nvGrpSpPr>
            <p:grpSpPr>
              <a:xfrm>
                <a:off x="3408150" y="4474729"/>
                <a:ext cx="2378241" cy="566776"/>
                <a:chOff x="3408150" y="4474729"/>
                <a:chExt cx="2378241" cy="566776"/>
              </a:xfrm>
            </p:grpSpPr>
            <p:sp>
              <p:nvSpPr>
                <p:cNvPr id="100" name="テキスト ボックス 99">
                  <a:extLst>
                    <a:ext uri="{FF2B5EF4-FFF2-40B4-BE49-F238E27FC236}">
                      <a16:creationId xmlns:a16="http://schemas.microsoft.com/office/drawing/2014/main" id="{E64935D7-A848-3148-0142-B822D225BAF7}"/>
                    </a:ext>
                  </a:extLst>
                </p:cNvPr>
                <p:cNvSpPr txBox="1"/>
                <p:nvPr/>
              </p:nvSpPr>
              <p:spPr>
                <a:xfrm>
                  <a:off x="3408951" y="4764506"/>
                  <a:ext cx="2377440" cy="276999"/>
                </a:xfrm>
                <a:prstGeom prst="rect">
                  <a:avLst/>
                </a:prstGeom>
                <a:noFill/>
              </p:spPr>
              <p:txBody>
                <a:bodyPr wrap="square" rtlCol="0">
                  <a:spAutoFit/>
                </a:bodyPr>
                <a:lstStyle/>
                <a:p>
                  <a:pPr algn="ctr"/>
                  <a:r>
                    <a:rPr kumimoji="1" lang="ja-JP" altLang="en-US" sz="1200" b="1"/>
                    <a:t>介護収入（売上高）</a:t>
                  </a:r>
                </a:p>
              </p:txBody>
            </p:sp>
            <p:sp>
              <p:nvSpPr>
                <p:cNvPr id="101" name="テキスト ボックス 100">
                  <a:extLst>
                    <a:ext uri="{FF2B5EF4-FFF2-40B4-BE49-F238E27FC236}">
                      <a16:creationId xmlns:a16="http://schemas.microsoft.com/office/drawing/2014/main" id="{EDECA1FB-CA80-DF16-49E2-0905CF6BBFD4}"/>
                    </a:ext>
                  </a:extLst>
                </p:cNvPr>
                <p:cNvSpPr txBox="1"/>
                <p:nvPr/>
              </p:nvSpPr>
              <p:spPr>
                <a:xfrm>
                  <a:off x="3408150" y="4474729"/>
                  <a:ext cx="2377440" cy="276999"/>
                </a:xfrm>
                <a:prstGeom prst="rect">
                  <a:avLst/>
                </a:prstGeom>
                <a:noFill/>
              </p:spPr>
              <p:txBody>
                <a:bodyPr wrap="square" rtlCol="0">
                  <a:spAutoFit/>
                </a:bodyPr>
                <a:lstStyle/>
                <a:p>
                  <a:pPr algn="ctr"/>
                  <a:r>
                    <a:rPr kumimoji="1" lang="ja-JP" altLang="en-US" sz="1200" b="1"/>
                    <a:t>人　件　費</a:t>
                  </a:r>
                </a:p>
              </p:txBody>
            </p:sp>
          </p:grpSp>
          <p:cxnSp>
            <p:nvCxnSpPr>
              <p:cNvPr id="99" name="直線コネクタ 98">
                <a:extLst>
                  <a:ext uri="{FF2B5EF4-FFF2-40B4-BE49-F238E27FC236}">
                    <a16:creationId xmlns:a16="http://schemas.microsoft.com/office/drawing/2014/main" id="{D2987864-9A55-99F6-B09A-2813D0E08169}"/>
                  </a:ext>
                </a:extLst>
              </p:cNvPr>
              <p:cNvCxnSpPr/>
              <p:nvPr/>
            </p:nvCxnSpPr>
            <p:spPr>
              <a:xfrm>
                <a:off x="3933123" y="4764506"/>
                <a:ext cx="1203158" cy="0"/>
              </a:xfrm>
              <a:prstGeom prst="line">
                <a:avLst/>
              </a:prstGeom>
              <a:ln w="349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95" name="テキスト ボックス 94">
              <a:extLst>
                <a:ext uri="{FF2B5EF4-FFF2-40B4-BE49-F238E27FC236}">
                  <a16:creationId xmlns:a16="http://schemas.microsoft.com/office/drawing/2014/main" id="{BAB5DF1A-6F0E-68D5-CC97-0816E7E85053}"/>
                </a:ext>
              </a:extLst>
            </p:cNvPr>
            <p:cNvSpPr txBox="1"/>
            <p:nvPr/>
          </p:nvSpPr>
          <p:spPr>
            <a:xfrm>
              <a:off x="3967031" y="6323154"/>
              <a:ext cx="1362805" cy="369332"/>
            </a:xfrm>
            <a:prstGeom prst="rect">
              <a:avLst/>
            </a:prstGeom>
            <a:noFill/>
          </p:spPr>
          <p:txBody>
            <a:bodyPr wrap="square" rtlCol="0">
              <a:spAutoFit/>
            </a:bodyPr>
            <a:lstStyle/>
            <a:p>
              <a:r>
                <a:rPr kumimoji="1" lang="ja-JP" altLang="en-US" sz="1400" b="1"/>
                <a:t>の</a:t>
              </a:r>
              <a:r>
                <a:rPr kumimoji="1" lang="ja-JP" altLang="en-US" b="1"/>
                <a:t>傾向</a:t>
              </a:r>
              <a:r>
                <a:rPr kumimoji="1" lang="ja-JP" altLang="en-US" sz="1400" b="1"/>
                <a:t>を見る</a:t>
              </a:r>
              <a:endParaRPr kumimoji="1" lang="ja-JP" altLang="en-US" b="1"/>
            </a:p>
          </p:txBody>
        </p:sp>
        <p:sp>
          <p:nvSpPr>
            <p:cNvPr id="96" name="正方形/長方形 95">
              <a:extLst>
                <a:ext uri="{FF2B5EF4-FFF2-40B4-BE49-F238E27FC236}">
                  <a16:creationId xmlns:a16="http://schemas.microsoft.com/office/drawing/2014/main" id="{80942F5A-C39E-A0E3-F604-F280069E0D90}"/>
                </a:ext>
              </a:extLst>
            </p:cNvPr>
            <p:cNvSpPr/>
            <p:nvPr/>
          </p:nvSpPr>
          <p:spPr>
            <a:xfrm>
              <a:off x="5222592" y="6189182"/>
              <a:ext cx="2743531" cy="58057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000" b="1">
                  <a:solidFill>
                    <a:schemeClr val="tx1"/>
                  </a:solidFill>
                  <a:latin typeface="+mn-ea"/>
                </a:rPr>
                <a:t>　　　～大きな変化がある場合～</a:t>
              </a:r>
              <a:endParaRPr kumimoji="1" lang="en-US" altLang="ja-JP" sz="1000" b="1">
                <a:solidFill>
                  <a:schemeClr val="tx1"/>
                </a:solidFill>
                <a:latin typeface="+mn-ea"/>
              </a:endParaRPr>
            </a:p>
            <a:p>
              <a:r>
                <a:rPr kumimoji="1" lang="ja-JP" altLang="en-US" sz="1000">
                  <a:solidFill>
                    <a:schemeClr val="tx1"/>
                  </a:solidFill>
                  <a:latin typeface="+mn-ea"/>
                </a:rPr>
                <a:t>□ 引き抜き等による社員の退職</a:t>
              </a:r>
              <a:endParaRPr kumimoji="1" lang="en-US" altLang="ja-JP" sz="1000">
                <a:solidFill>
                  <a:schemeClr val="tx1"/>
                </a:solidFill>
                <a:latin typeface="+mn-ea"/>
              </a:endParaRPr>
            </a:p>
            <a:p>
              <a:r>
                <a:rPr kumimoji="1" lang="ja-JP" altLang="en-US" sz="1000">
                  <a:solidFill>
                    <a:schemeClr val="tx1"/>
                  </a:solidFill>
                  <a:latin typeface="+mn-ea"/>
                </a:rPr>
                <a:t>□ 従業員の確保が困難（派遣対応）</a:t>
              </a:r>
              <a:endParaRPr kumimoji="1" lang="en-US" altLang="ja-JP" sz="1000">
                <a:solidFill>
                  <a:schemeClr val="tx1"/>
                </a:solidFill>
                <a:latin typeface="+mn-ea"/>
              </a:endParaRPr>
            </a:p>
            <a:p>
              <a:r>
                <a:rPr kumimoji="1" lang="ja-JP" altLang="en-US" sz="1000">
                  <a:solidFill>
                    <a:schemeClr val="tx1"/>
                  </a:solidFill>
                  <a:latin typeface="+mn-ea"/>
                </a:rPr>
                <a:t>□ 社内風紀の乱れによる退職</a:t>
              </a:r>
              <a:endParaRPr kumimoji="1" lang="en-US" altLang="ja-JP" sz="1000">
                <a:solidFill>
                  <a:schemeClr val="tx1"/>
                </a:solidFill>
                <a:latin typeface="+mn-ea"/>
              </a:endParaRPr>
            </a:p>
          </p:txBody>
        </p:sp>
        <p:sp>
          <p:nvSpPr>
            <p:cNvPr id="97" name="テキスト ボックス 96">
              <a:extLst>
                <a:ext uri="{FF2B5EF4-FFF2-40B4-BE49-F238E27FC236}">
                  <a16:creationId xmlns:a16="http://schemas.microsoft.com/office/drawing/2014/main" id="{92E6CF23-E15E-A373-5082-6E3EC142CF62}"/>
                </a:ext>
              </a:extLst>
            </p:cNvPr>
            <p:cNvSpPr txBox="1"/>
            <p:nvPr/>
          </p:nvSpPr>
          <p:spPr>
            <a:xfrm>
              <a:off x="7333587" y="6353932"/>
              <a:ext cx="1063147" cy="338554"/>
            </a:xfrm>
            <a:prstGeom prst="rect">
              <a:avLst/>
            </a:prstGeom>
            <a:noFill/>
          </p:spPr>
          <p:txBody>
            <a:bodyPr wrap="square" rtlCol="0">
              <a:spAutoFit/>
            </a:bodyPr>
            <a:lstStyle/>
            <a:p>
              <a:r>
                <a:rPr kumimoji="1" lang="ja-JP" altLang="en-US" sz="1400" b="1"/>
                <a:t>の</a:t>
              </a:r>
              <a:r>
                <a:rPr kumimoji="1" lang="ja-JP" altLang="en-US" sz="1600" b="1"/>
                <a:t>可能性</a:t>
              </a:r>
              <a:endParaRPr kumimoji="1" lang="ja-JP" altLang="en-US" b="1"/>
            </a:p>
          </p:txBody>
        </p:sp>
      </p:grpSp>
      <p:sp>
        <p:nvSpPr>
          <p:cNvPr id="102"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6</a:t>
            </a:r>
            <a:endParaRPr kumimoji="1" lang="ja-JP" altLang="en-US" dirty="0"/>
          </a:p>
        </p:txBody>
      </p:sp>
      <p:cxnSp>
        <p:nvCxnSpPr>
          <p:cNvPr id="108" name="直線コネクタ 107">
            <a:extLst>
              <a:ext uri="{FF2B5EF4-FFF2-40B4-BE49-F238E27FC236}">
                <a16:creationId xmlns:a16="http://schemas.microsoft.com/office/drawing/2014/main" id="{0EB3233E-B893-4679-07F8-520BB236E985}"/>
              </a:ext>
            </a:extLst>
          </p:cNvPr>
          <p:cNvCxnSpPr/>
          <p:nvPr/>
        </p:nvCxnSpPr>
        <p:spPr>
          <a:xfrm>
            <a:off x="400054" y="5083255"/>
            <a:ext cx="907333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a:off x="3424701" y="239414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sp>
        <p:nvSpPr>
          <p:cNvPr id="110" name="テキスト ボックス 109">
            <a:extLst>
              <a:ext uri="{FF2B5EF4-FFF2-40B4-BE49-F238E27FC236}">
                <a16:creationId xmlns:a16="http://schemas.microsoft.com/office/drawing/2014/main" id="{913C171E-581D-78F2-AB9F-0935548D7202}"/>
              </a:ext>
            </a:extLst>
          </p:cNvPr>
          <p:cNvSpPr txBox="1"/>
          <p:nvPr/>
        </p:nvSpPr>
        <p:spPr>
          <a:xfrm>
            <a:off x="3395446" y="2136815"/>
            <a:ext cx="847235" cy="276999"/>
          </a:xfrm>
          <a:prstGeom prst="rect">
            <a:avLst/>
          </a:prstGeom>
          <a:noFill/>
          <a:ln>
            <a:noFill/>
          </a:ln>
        </p:spPr>
        <p:txBody>
          <a:bodyPr wrap="square" rtlCol="0">
            <a:spAutoFit/>
          </a:bodyPr>
          <a:lstStyle/>
          <a:p>
            <a:pPr algn="ctr"/>
            <a:r>
              <a:rPr kumimoji="1" lang="ja-JP" altLang="en-US" sz="1200" b="1"/>
              <a:t>訪問介護</a:t>
            </a:r>
            <a:endParaRPr kumimoji="1" lang="en-US" altLang="ja-JP" sz="1200" b="1"/>
          </a:p>
        </p:txBody>
      </p:sp>
      <p:sp>
        <p:nvSpPr>
          <p:cNvPr id="111" name="テキスト ボックス 110">
            <a:extLst>
              <a:ext uri="{FF2B5EF4-FFF2-40B4-BE49-F238E27FC236}">
                <a16:creationId xmlns:a16="http://schemas.microsoft.com/office/drawing/2014/main" id="{A2B67A80-A0A3-A014-F01B-E9C0F8135799}"/>
              </a:ext>
            </a:extLst>
          </p:cNvPr>
          <p:cNvSpPr txBox="1"/>
          <p:nvPr/>
        </p:nvSpPr>
        <p:spPr>
          <a:xfrm>
            <a:off x="3308620" y="2408044"/>
            <a:ext cx="1038713" cy="243236"/>
          </a:xfrm>
          <a:prstGeom prst="rect">
            <a:avLst/>
          </a:prstGeom>
          <a:noFill/>
        </p:spPr>
        <p:txBody>
          <a:bodyPr wrap="square" rtlCol="0">
            <a:spAutoFit/>
          </a:bodyPr>
          <a:lstStyle/>
          <a:p>
            <a:pPr algn="ctr"/>
            <a:r>
              <a:rPr kumimoji="1" lang="ja-JP" altLang="en-US" sz="800" b="1"/>
              <a:t>ホームヘルパー</a:t>
            </a:r>
          </a:p>
        </p:txBody>
      </p:sp>
      <p:sp>
        <p:nvSpPr>
          <p:cNvPr id="112" name="テキスト ボックス 111">
            <a:extLst>
              <a:ext uri="{FF2B5EF4-FFF2-40B4-BE49-F238E27FC236}">
                <a16:creationId xmlns:a16="http://schemas.microsoft.com/office/drawing/2014/main" id="{913C171E-581D-78F2-AB9F-0935548D7202}"/>
              </a:ext>
            </a:extLst>
          </p:cNvPr>
          <p:cNvSpPr txBox="1"/>
          <p:nvPr/>
        </p:nvSpPr>
        <p:spPr>
          <a:xfrm>
            <a:off x="4438014" y="2136974"/>
            <a:ext cx="1127670" cy="312731"/>
          </a:xfrm>
          <a:prstGeom prst="rect">
            <a:avLst/>
          </a:prstGeom>
          <a:noFill/>
          <a:ln>
            <a:noFill/>
          </a:ln>
        </p:spPr>
        <p:txBody>
          <a:bodyPr wrap="square" rtlCol="0">
            <a:spAutoFit/>
          </a:bodyPr>
          <a:lstStyle/>
          <a:p>
            <a:pPr algn="ctr"/>
            <a:r>
              <a:rPr kumimoji="1" lang="ja-JP" altLang="en-US" sz="1200" b="1"/>
              <a:t>通所介護</a:t>
            </a:r>
            <a:endParaRPr kumimoji="1" lang="en-US" altLang="ja-JP" sz="1200" b="1"/>
          </a:p>
        </p:txBody>
      </p:sp>
      <p:sp>
        <p:nvSpPr>
          <p:cNvPr id="113" name="テキスト ボックス 112">
            <a:extLst>
              <a:ext uri="{FF2B5EF4-FFF2-40B4-BE49-F238E27FC236}">
                <a16:creationId xmlns:a16="http://schemas.microsoft.com/office/drawing/2014/main" id="{A2B67A80-A0A3-A014-F01B-E9C0F8135799}"/>
              </a:ext>
            </a:extLst>
          </p:cNvPr>
          <p:cNvSpPr txBox="1"/>
          <p:nvPr/>
        </p:nvSpPr>
        <p:spPr>
          <a:xfrm>
            <a:off x="4489228" y="2408044"/>
            <a:ext cx="1038713" cy="243236"/>
          </a:xfrm>
          <a:prstGeom prst="rect">
            <a:avLst/>
          </a:prstGeom>
          <a:noFill/>
        </p:spPr>
        <p:txBody>
          <a:bodyPr wrap="square" rtlCol="0">
            <a:spAutoFit/>
          </a:bodyPr>
          <a:lstStyle/>
          <a:p>
            <a:pPr algn="ctr"/>
            <a:r>
              <a:rPr kumimoji="1" lang="ja-JP" altLang="en-US" sz="800" b="1"/>
              <a:t>デイサービス</a:t>
            </a:r>
          </a:p>
        </p:txBody>
      </p:sp>
      <p:sp>
        <p:nvSpPr>
          <p:cNvPr id="114" name="テキスト ボックス 113">
            <a:extLst>
              <a:ext uri="{FF2B5EF4-FFF2-40B4-BE49-F238E27FC236}">
                <a16:creationId xmlns:a16="http://schemas.microsoft.com/office/drawing/2014/main" id="{913C171E-581D-78F2-AB9F-0935548D7202}"/>
              </a:ext>
            </a:extLst>
          </p:cNvPr>
          <p:cNvSpPr txBox="1"/>
          <p:nvPr/>
        </p:nvSpPr>
        <p:spPr>
          <a:xfrm>
            <a:off x="5707579" y="2113969"/>
            <a:ext cx="1127670" cy="312731"/>
          </a:xfrm>
          <a:prstGeom prst="rect">
            <a:avLst/>
          </a:prstGeom>
          <a:noFill/>
          <a:ln>
            <a:noFill/>
          </a:ln>
        </p:spPr>
        <p:txBody>
          <a:bodyPr wrap="square" rtlCol="0">
            <a:spAutoFit/>
          </a:bodyPr>
          <a:lstStyle/>
          <a:p>
            <a:pPr algn="ctr"/>
            <a:r>
              <a:rPr kumimoji="1" lang="ja-JP" altLang="en-US" sz="1200" b="1"/>
              <a:t>短期入所</a:t>
            </a:r>
            <a:endParaRPr kumimoji="1" lang="en-US" altLang="ja-JP" sz="1200" b="1"/>
          </a:p>
        </p:txBody>
      </p:sp>
      <p:sp>
        <p:nvSpPr>
          <p:cNvPr id="115" name="テキスト ボックス 114">
            <a:extLst>
              <a:ext uri="{FF2B5EF4-FFF2-40B4-BE49-F238E27FC236}">
                <a16:creationId xmlns:a16="http://schemas.microsoft.com/office/drawing/2014/main" id="{A2B67A80-A0A3-A014-F01B-E9C0F8135799}"/>
              </a:ext>
            </a:extLst>
          </p:cNvPr>
          <p:cNvSpPr txBox="1"/>
          <p:nvPr/>
        </p:nvSpPr>
        <p:spPr>
          <a:xfrm>
            <a:off x="5739698" y="2408044"/>
            <a:ext cx="1038713" cy="243236"/>
          </a:xfrm>
          <a:prstGeom prst="rect">
            <a:avLst/>
          </a:prstGeom>
          <a:noFill/>
        </p:spPr>
        <p:txBody>
          <a:bodyPr wrap="square" rtlCol="0">
            <a:spAutoFit/>
          </a:bodyPr>
          <a:lstStyle/>
          <a:p>
            <a:pPr algn="ctr"/>
            <a:r>
              <a:rPr kumimoji="1" lang="ja-JP" altLang="en-US" sz="800" b="1"/>
              <a:t>ショートステイ</a:t>
            </a:r>
          </a:p>
        </p:txBody>
      </p:sp>
      <p:sp>
        <p:nvSpPr>
          <p:cNvPr id="132" name="テキスト ボックス 131">
            <a:extLst>
              <a:ext uri="{FF2B5EF4-FFF2-40B4-BE49-F238E27FC236}">
                <a16:creationId xmlns:a16="http://schemas.microsoft.com/office/drawing/2014/main" id="{913C171E-581D-78F2-AB9F-0935548D7202}"/>
              </a:ext>
            </a:extLst>
          </p:cNvPr>
          <p:cNvSpPr txBox="1"/>
          <p:nvPr/>
        </p:nvSpPr>
        <p:spPr>
          <a:xfrm>
            <a:off x="6877956" y="2121761"/>
            <a:ext cx="1127670" cy="312731"/>
          </a:xfrm>
          <a:prstGeom prst="rect">
            <a:avLst/>
          </a:prstGeom>
          <a:noFill/>
          <a:ln>
            <a:noFill/>
          </a:ln>
        </p:spPr>
        <p:txBody>
          <a:bodyPr wrap="square" rtlCol="0">
            <a:spAutoFit/>
          </a:bodyPr>
          <a:lstStyle/>
          <a:p>
            <a:pPr algn="ctr"/>
            <a:r>
              <a:rPr kumimoji="1" lang="ja-JP" altLang="en-US" sz="1200" b="1"/>
              <a:t>特養</a:t>
            </a:r>
            <a:endParaRPr kumimoji="1" lang="en-US" altLang="ja-JP" sz="1200" b="1"/>
          </a:p>
        </p:txBody>
      </p:sp>
      <p:sp>
        <p:nvSpPr>
          <p:cNvPr id="133" name="テキスト ボックス 132">
            <a:extLst>
              <a:ext uri="{FF2B5EF4-FFF2-40B4-BE49-F238E27FC236}">
                <a16:creationId xmlns:a16="http://schemas.microsoft.com/office/drawing/2014/main" id="{A2B67A80-A0A3-A014-F01B-E9C0F8135799}"/>
              </a:ext>
            </a:extLst>
          </p:cNvPr>
          <p:cNvSpPr txBox="1"/>
          <p:nvPr/>
        </p:nvSpPr>
        <p:spPr>
          <a:xfrm>
            <a:off x="6950135" y="2408044"/>
            <a:ext cx="1038713" cy="225862"/>
          </a:xfrm>
          <a:prstGeom prst="rect">
            <a:avLst/>
          </a:prstGeom>
          <a:noFill/>
        </p:spPr>
        <p:txBody>
          <a:bodyPr wrap="square" rtlCol="0">
            <a:spAutoFit/>
          </a:bodyPr>
          <a:lstStyle/>
          <a:p>
            <a:pPr algn="ctr"/>
            <a:r>
              <a:rPr kumimoji="1" lang="ja-JP" altLang="en-US" sz="700" b="1"/>
              <a:t>特別養護老人ホーム</a:t>
            </a:r>
          </a:p>
        </p:txBody>
      </p:sp>
      <p:sp>
        <p:nvSpPr>
          <p:cNvPr id="134" name="テキスト ボックス 133">
            <a:extLst>
              <a:ext uri="{FF2B5EF4-FFF2-40B4-BE49-F238E27FC236}">
                <a16:creationId xmlns:a16="http://schemas.microsoft.com/office/drawing/2014/main" id="{913C171E-581D-78F2-AB9F-0935548D7202}"/>
              </a:ext>
            </a:extLst>
          </p:cNvPr>
          <p:cNvSpPr txBox="1"/>
          <p:nvPr/>
        </p:nvSpPr>
        <p:spPr>
          <a:xfrm>
            <a:off x="8089331" y="2128051"/>
            <a:ext cx="1127670" cy="276999"/>
          </a:xfrm>
          <a:prstGeom prst="rect">
            <a:avLst/>
          </a:prstGeom>
          <a:noFill/>
          <a:ln>
            <a:noFill/>
          </a:ln>
        </p:spPr>
        <p:txBody>
          <a:bodyPr wrap="square" rtlCol="0">
            <a:spAutoFit/>
          </a:bodyPr>
          <a:lstStyle/>
          <a:p>
            <a:pPr algn="ctr"/>
            <a:r>
              <a:rPr kumimoji="1" lang="ja-JP" altLang="en-US" sz="1200" b="1"/>
              <a:t>特定施設</a:t>
            </a:r>
            <a:endParaRPr kumimoji="1" lang="en-US" altLang="ja-JP" sz="1200" b="1"/>
          </a:p>
        </p:txBody>
      </p:sp>
      <p:sp>
        <p:nvSpPr>
          <p:cNvPr id="135" name="テキスト ボックス 134">
            <a:extLst>
              <a:ext uri="{FF2B5EF4-FFF2-40B4-BE49-F238E27FC236}">
                <a16:creationId xmlns:a16="http://schemas.microsoft.com/office/drawing/2014/main" id="{A2B67A80-A0A3-A014-F01B-E9C0F8135799}"/>
              </a:ext>
            </a:extLst>
          </p:cNvPr>
          <p:cNvSpPr txBox="1"/>
          <p:nvPr/>
        </p:nvSpPr>
        <p:spPr>
          <a:xfrm>
            <a:off x="8106109" y="2408044"/>
            <a:ext cx="1256842" cy="200055"/>
          </a:xfrm>
          <a:prstGeom prst="rect">
            <a:avLst/>
          </a:prstGeom>
          <a:noFill/>
        </p:spPr>
        <p:txBody>
          <a:bodyPr wrap="square" rtlCol="0">
            <a:spAutoFit/>
          </a:bodyPr>
          <a:lstStyle/>
          <a:p>
            <a:pPr algn="ctr"/>
            <a:r>
              <a:rPr kumimoji="1" lang="ja-JP" altLang="en-US" sz="700" b="1"/>
              <a:t>サービス提供するサ高住等</a:t>
            </a:r>
            <a:endParaRPr kumimoji="1" lang="en-US" altLang="ja-JP" sz="700" b="1"/>
          </a:p>
        </p:txBody>
      </p:sp>
      <p:grpSp>
        <p:nvGrpSpPr>
          <p:cNvPr id="136" name="グループ化 135"/>
          <p:cNvGrpSpPr/>
          <p:nvPr/>
        </p:nvGrpSpPr>
        <p:grpSpPr>
          <a:xfrm>
            <a:off x="2156516" y="2597277"/>
            <a:ext cx="7227022" cy="1362273"/>
            <a:chOff x="2061354" y="4083273"/>
            <a:chExt cx="7227022" cy="1362273"/>
          </a:xfrm>
        </p:grpSpPr>
        <p:grpSp>
          <p:nvGrpSpPr>
            <p:cNvPr id="137" name="グループ化 136"/>
            <p:cNvGrpSpPr/>
            <p:nvPr/>
          </p:nvGrpSpPr>
          <p:grpSpPr>
            <a:xfrm>
              <a:off x="3056780" y="4092472"/>
              <a:ext cx="1311942" cy="1326581"/>
              <a:chOff x="3055636" y="4124185"/>
              <a:chExt cx="1311942" cy="1326581"/>
            </a:xfrm>
          </p:grpSpPr>
          <p:sp>
            <p:nvSpPr>
              <p:cNvPr id="183" name="テキスト ボックス 182">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72.2</a:t>
                </a:r>
                <a:r>
                  <a:rPr kumimoji="1" lang="ja-JP" altLang="en-US" sz="900" b="1"/>
                  <a:t>％</a:t>
                </a:r>
                <a:endParaRPr kumimoji="1" lang="en-US" altLang="ja-JP" sz="1050" b="1"/>
              </a:p>
            </p:txBody>
          </p:sp>
          <p:sp>
            <p:nvSpPr>
              <p:cNvPr id="184" name="正方形/長方形 183">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正方形/長方形 184">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6" name="テキスト ボックス 185">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36.0</a:t>
                </a:r>
                <a:r>
                  <a:rPr kumimoji="1" lang="en-US" altLang="ja-JP" sz="800" b="1"/>
                  <a:t>M</a:t>
                </a:r>
              </a:p>
            </p:txBody>
          </p:sp>
          <p:sp>
            <p:nvSpPr>
              <p:cNvPr id="187" name="テキスト ボックス 186">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7.9</a:t>
                </a:r>
                <a:r>
                  <a:rPr kumimoji="1" lang="ja-JP" altLang="en-US" sz="800" b="1"/>
                  <a:t>％</a:t>
                </a:r>
                <a:endParaRPr kumimoji="1" lang="en-US" altLang="ja-JP" sz="800" b="1"/>
              </a:p>
            </p:txBody>
          </p:sp>
          <p:sp>
            <p:nvSpPr>
              <p:cNvPr id="188" name="正方形/長方形 187">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テキスト ボックス 188">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97.2</a:t>
                </a:r>
                <a:r>
                  <a:rPr kumimoji="1" lang="ja-JP" altLang="en-US" sz="500" b="1"/>
                  <a:t>％</a:t>
                </a:r>
                <a:r>
                  <a:rPr kumimoji="1" lang="ja-JP" altLang="en-US" sz="800" b="1"/>
                  <a:t>）</a:t>
                </a:r>
                <a:endParaRPr kumimoji="1" lang="en-US" altLang="ja-JP" sz="1050" b="1"/>
              </a:p>
            </p:txBody>
          </p:sp>
        </p:grpSp>
        <p:sp>
          <p:nvSpPr>
            <p:cNvPr id="138" name="テキスト ボックス 137">
              <a:extLst>
                <a:ext uri="{FF2B5EF4-FFF2-40B4-BE49-F238E27FC236}">
                  <a16:creationId xmlns:a16="http://schemas.microsoft.com/office/drawing/2014/main" id="{49F9CAE2-94D6-1A30-219B-158E9C07693C}"/>
                </a:ext>
              </a:extLst>
            </p:cNvPr>
            <p:cNvSpPr txBox="1"/>
            <p:nvPr/>
          </p:nvSpPr>
          <p:spPr>
            <a:xfrm>
              <a:off x="2061354" y="4083273"/>
              <a:ext cx="1059246" cy="307777"/>
            </a:xfrm>
            <a:prstGeom prst="rect">
              <a:avLst/>
            </a:prstGeom>
            <a:noFill/>
            <a:ln>
              <a:noFill/>
            </a:ln>
          </p:spPr>
          <p:txBody>
            <a:bodyPr wrap="square" rtlCol="0">
              <a:spAutoFit/>
            </a:bodyPr>
            <a:lstStyle/>
            <a:p>
              <a:pPr algn="r"/>
              <a:r>
                <a:rPr kumimoji="1" lang="ja-JP" altLang="en-US" sz="1400">
                  <a:latin typeface="HGP創英角ｺﾞｼｯｸUB" panose="020B0900000000000000" pitchFamily="50" charset="-128"/>
                  <a:ea typeface="HGP創英角ｺﾞｼｯｸUB" panose="020B0900000000000000" pitchFamily="50" charset="-128"/>
                </a:rPr>
                <a:t>事業収入</a:t>
              </a:r>
              <a:endParaRPr kumimoji="1" lang="en-US" altLang="ja-JP" sz="1400">
                <a:latin typeface="HGP創英角ｺﾞｼｯｸUB" panose="020B0900000000000000" pitchFamily="50" charset="-128"/>
                <a:ea typeface="HGP創英角ｺﾞｼｯｸUB" panose="020B0900000000000000" pitchFamily="50" charset="-128"/>
              </a:endParaRPr>
            </a:p>
          </p:txBody>
        </p:sp>
        <p:sp>
          <p:nvSpPr>
            <p:cNvPr id="139" name="テキスト ボックス 138">
              <a:extLst>
                <a:ext uri="{FF2B5EF4-FFF2-40B4-BE49-F238E27FC236}">
                  <a16:creationId xmlns:a16="http://schemas.microsoft.com/office/drawing/2014/main" id="{49F9CAE2-94D6-1A30-219B-158E9C07693C}"/>
                </a:ext>
              </a:extLst>
            </p:cNvPr>
            <p:cNvSpPr txBox="1"/>
            <p:nvPr/>
          </p:nvSpPr>
          <p:spPr>
            <a:xfrm>
              <a:off x="2181604" y="4569040"/>
              <a:ext cx="920172" cy="307777"/>
            </a:xfrm>
            <a:prstGeom prst="rect">
              <a:avLst/>
            </a:prstGeom>
            <a:noFill/>
            <a:ln>
              <a:noFill/>
            </a:ln>
          </p:spPr>
          <p:txBody>
            <a:bodyPr wrap="square" rtlCol="0">
              <a:spAutoFit/>
            </a:bodyPr>
            <a:lstStyle/>
            <a:p>
              <a:pPr algn="r"/>
              <a:r>
                <a:rPr kumimoji="1" lang="ja-JP" altLang="en-US" sz="1400">
                  <a:latin typeface="HGP創英角ｺﾞｼｯｸUB" panose="020B0900000000000000" pitchFamily="50" charset="-128"/>
                  <a:ea typeface="HGP創英角ｺﾞｼｯｸUB" panose="020B0900000000000000" pitchFamily="50" charset="-128"/>
                </a:rPr>
                <a:t>人件費率</a:t>
              </a:r>
              <a:endParaRPr kumimoji="1" lang="en-US" altLang="ja-JP" sz="1400">
                <a:latin typeface="HGP創英角ｺﾞｼｯｸUB" panose="020B0900000000000000" pitchFamily="50" charset="-128"/>
                <a:ea typeface="HGP創英角ｺﾞｼｯｸUB" panose="020B0900000000000000" pitchFamily="50" charset="-128"/>
              </a:endParaRPr>
            </a:p>
          </p:txBody>
        </p:sp>
        <p:sp>
          <p:nvSpPr>
            <p:cNvPr id="140" name="テキスト ボックス 139">
              <a:extLst>
                <a:ext uri="{FF2B5EF4-FFF2-40B4-BE49-F238E27FC236}">
                  <a16:creationId xmlns:a16="http://schemas.microsoft.com/office/drawing/2014/main" id="{49F9CAE2-94D6-1A30-219B-158E9C07693C}"/>
                </a:ext>
              </a:extLst>
            </p:cNvPr>
            <p:cNvSpPr txBox="1"/>
            <p:nvPr/>
          </p:nvSpPr>
          <p:spPr>
            <a:xfrm>
              <a:off x="2147231" y="5006964"/>
              <a:ext cx="905927" cy="438582"/>
            </a:xfrm>
            <a:prstGeom prst="rect">
              <a:avLst/>
            </a:prstGeom>
            <a:noFill/>
            <a:ln>
              <a:noFill/>
            </a:ln>
          </p:spPr>
          <p:txBody>
            <a:bodyPr wrap="square" rtlCol="0">
              <a:spAutoFit/>
            </a:bodyPr>
            <a:lstStyle/>
            <a:p>
              <a:pPr algn="r"/>
              <a:r>
                <a:rPr kumimoji="1" lang="ja-JP" altLang="en-US" sz="1050">
                  <a:latin typeface="HGP創英角ｺﾞｼｯｸUB" panose="020B0900000000000000" pitchFamily="50" charset="-128"/>
                  <a:ea typeface="HGP創英角ｺﾞｼｯｸUB" panose="020B0900000000000000" pitchFamily="50" charset="-128"/>
                </a:rPr>
                <a:t>減価償却後</a:t>
              </a:r>
              <a:r>
                <a:rPr kumimoji="1" lang="ja-JP" altLang="en-US" sz="1200">
                  <a:latin typeface="HGP創英角ｺﾞｼｯｸUB" panose="020B0900000000000000" pitchFamily="50" charset="-128"/>
                  <a:ea typeface="HGP創英角ｺﾞｼｯｸUB" panose="020B0900000000000000" pitchFamily="50" charset="-128"/>
                </a:rPr>
                <a:t>収支比率</a:t>
              </a:r>
              <a:endParaRPr kumimoji="1" lang="en-US" altLang="ja-JP" sz="1200">
                <a:latin typeface="HGP創英角ｺﾞｼｯｸUB" panose="020B0900000000000000" pitchFamily="50" charset="-128"/>
                <a:ea typeface="HGP創英角ｺﾞｼｯｸUB" panose="020B0900000000000000" pitchFamily="50" charset="-128"/>
              </a:endParaRPr>
            </a:p>
          </p:txBody>
        </p:sp>
        <p:sp>
          <p:nvSpPr>
            <p:cNvPr id="141" name="テキスト ボックス 140">
              <a:extLst>
                <a:ext uri="{FF2B5EF4-FFF2-40B4-BE49-F238E27FC236}">
                  <a16:creationId xmlns:a16="http://schemas.microsoft.com/office/drawing/2014/main" id="{49F9CAE2-94D6-1A30-219B-158E9C07693C}"/>
                </a:ext>
              </a:extLst>
            </p:cNvPr>
            <p:cNvSpPr txBox="1"/>
            <p:nvPr/>
          </p:nvSpPr>
          <p:spPr>
            <a:xfrm>
              <a:off x="2274541" y="4322294"/>
              <a:ext cx="825875" cy="169277"/>
            </a:xfrm>
            <a:prstGeom prst="rect">
              <a:avLst/>
            </a:prstGeom>
            <a:noFill/>
            <a:ln>
              <a:noFill/>
            </a:ln>
          </p:spPr>
          <p:txBody>
            <a:bodyPr wrap="square" rtlCol="0">
              <a:spAutoFit/>
            </a:bodyPr>
            <a:lstStyle/>
            <a:p>
              <a:pPr algn="ctr"/>
              <a:r>
                <a:rPr kumimoji="1" lang="ja-JP" altLang="en-US" sz="500" b="1"/>
                <a:t>（単位：百万円）</a:t>
              </a:r>
              <a:endParaRPr kumimoji="1" lang="en-US" altLang="ja-JP" sz="1050" b="1"/>
            </a:p>
          </p:txBody>
        </p:sp>
        <p:sp>
          <p:nvSpPr>
            <p:cNvPr id="150" name="テキスト ボックス 149">
              <a:extLst>
                <a:ext uri="{FF2B5EF4-FFF2-40B4-BE49-F238E27FC236}">
                  <a16:creationId xmlns:a16="http://schemas.microsoft.com/office/drawing/2014/main" id="{49F9CAE2-94D6-1A30-219B-158E9C07693C}"/>
                </a:ext>
              </a:extLst>
            </p:cNvPr>
            <p:cNvSpPr txBox="1"/>
            <p:nvPr/>
          </p:nvSpPr>
          <p:spPr>
            <a:xfrm>
              <a:off x="2951320" y="4399763"/>
              <a:ext cx="1000142" cy="169277"/>
            </a:xfrm>
            <a:prstGeom prst="rect">
              <a:avLst/>
            </a:prstGeom>
            <a:noFill/>
            <a:ln>
              <a:noFill/>
            </a:ln>
          </p:spPr>
          <p:txBody>
            <a:bodyPr wrap="square" rtlCol="0">
              <a:spAutoFit/>
            </a:bodyPr>
            <a:lstStyle/>
            <a:p>
              <a:pPr algn="ctr"/>
              <a:r>
                <a:rPr kumimoji="1" lang="ja-JP" altLang="en-US" sz="500" b="1"/>
                <a:t>うち介護保険料割合</a:t>
              </a:r>
              <a:endParaRPr kumimoji="1" lang="en-US" altLang="ja-JP" sz="1050" b="1"/>
            </a:p>
          </p:txBody>
        </p:sp>
        <p:grpSp>
          <p:nvGrpSpPr>
            <p:cNvPr id="151" name="グループ化 150"/>
            <p:cNvGrpSpPr/>
            <p:nvPr/>
          </p:nvGrpSpPr>
          <p:grpSpPr>
            <a:xfrm>
              <a:off x="7976434" y="4092472"/>
              <a:ext cx="1311942" cy="1326581"/>
              <a:chOff x="3055636" y="4124185"/>
              <a:chExt cx="1311942" cy="1326581"/>
            </a:xfrm>
          </p:grpSpPr>
          <p:sp>
            <p:nvSpPr>
              <p:cNvPr id="176" name="テキスト ボックス 175">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43.3</a:t>
                </a:r>
                <a:r>
                  <a:rPr kumimoji="1" lang="ja-JP" altLang="en-US" sz="900" b="1"/>
                  <a:t>％</a:t>
                </a:r>
                <a:endParaRPr kumimoji="1" lang="en-US" altLang="ja-JP" sz="1050" b="1"/>
              </a:p>
            </p:txBody>
          </p:sp>
          <p:sp>
            <p:nvSpPr>
              <p:cNvPr id="177" name="正方形/長方形 176">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正方形/長方形 177">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テキスト ボックス 178">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281.8</a:t>
                </a:r>
                <a:r>
                  <a:rPr kumimoji="1" lang="en-US" altLang="ja-JP" sz="800" b="1"/>
                  <a:t>M</a:t>
                </a:r>
              </a:p>
            </p:txBody>
          </p:sp>
          <p:sp>
            <p:nvSpPr>
              <p:cNvPr id="180" name="テキスト ボックス 179">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2.9</a:t>
                </a:r>
                <a:r>
                  <a:rPr kumimoji="1" lang="ja-JP" altLang="en-US" sz="800" b="1"/>
                  <a:t>％</a:t>
                </a:r>
                <a:endParaRPr kumimoji="1" lang="en-US" altLang="ja-JP" sz="800" b="1"/>
              </a:p>
            </p:txBody>
          </p:sp>
          <p:sp>
            <p:nvSpPr>
              <p:cNvPr id="181" name="正方形/長方形 180">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45.5</a:t>
                </a:r>
                <a:r>
                  <a:rPr kumimoji="1" lang="ja-JP" altLang="en-US" sz="500" b="1"/>
                  <a:t>％</a:t>
                </a:r>
                <a:r>
                  <a:rPr kumimoji="1" lang="ja-JP" altLang="en-US" sz="800" b="1"/>
                  <a:t>）</a:t>
                </a:r>
                <a:endParaRPr kumimoji="1" lang="en-US" altLang="ja-JP" sz="1050" b="1"/>
              </a:p>
            </p:txBody>
          </p:sp>
        </p:grpSp>
        <p:grpSp>
          <p:nvGrpSpPr>
            <p:cNvPr id="152" name="グループ化 151"/>
            <p:cNvGrpSpPr/>
            <p:nvPr/>
          </p:nvGrpSpPr>
          <p:grpSpPr>
            <a:xfrm>
              <a:off x="4286693" y="4092472"/>
              <a:ext cx="1311942" cy="1326581"/>
              <a:chOff x="3055636" y="4124185"/>
              <a:chExt cx="1311942" cy="1326581"/>
            </a:xfrm>
          </p:grpSpPr>
          <p:sp>
            <p:nvSpPr>
              <p:cNvPr id="169" name="テキスト ボックス 168">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63.8</a:t>
                </a:r>
                <a:r>
                  <a:rPr kumimoji="1" lang="ja-JP" altLang="en-US" sz="900" b="1"/>
                  <a:t>％</a:t>
                </a:r>
                <a:endParaRPr kumimoji="1" lang="en-US" altLang="ja-JP" sz="1050" b="1"/>
              </a:p>
            </p:txBody>
          </p:sp>
          <p:sp>
            <p:nvSpPr>
              <p:cNvPr id="170" name="正方形/長方形 169">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正方形/長方形 170">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テキスト ボックス 171">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65.4</a:t>
                </a:r>
                <a:r>
                  <a:rPr kumimoji="1" lang="en-US" altLang="ja-JP" sz="800" b="1"/>
                  <a:t>M</a:t>
                </a:r>
              </a:p>
            </p:txBody>
          </p:sp>
          <p:sp>
            <p:nvSpPr>
              <p:cNvPr id="173" name="テキスト ボックス 172">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1.5</a:t>
                </a:r>
                <a:r>
                  <a:rPr kumimoji="1" lang="ja-JP" altLang="en-US" sz="800" b="1"/>
                  <a:t>％</a:t>
                </a:r>
                <a:endParaRPr kumimoji="1" lang="en-US" altLang="ja-JP" sz="800" b="1"/>
              </a:p>
            </p:txBody>
          </p:sp>
          <p:sp>
            <p:nvSpPr>
              <p:cNvPr id="174" name="正方形/長方形 173">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5" name="テキスト ボックス 174">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93.3</a:t>
                </a:r>
                <a:r>
                  <a:rPr kumimoji="1" lang="ja-JP" altLang="en-US" sz="500" b="1"/>
                  <a:t>％</a:t>
                </a:r>
                <a:r>
                  <a:rPr kumimoji="1" lang="ja-JP" altLang="en-US" sz="800" b="1"/>
                  <a:t>）</a:t>
                </a:r>
                <a:endParaRPr kumimoji="1" lang="en-US" altLang="ja-JP" sz="1050" b="1"/>
              </a:p>
            </p:txBody>
          </p:sp>
        </p:grpSp>
        <p:grpSp>
          <p:nvGrpSpPr>
            <p:cNvPr id="153" name="グループ化 152"/>
            <p:cNvGrpSpPr/>
            <p:nvPr/>
          </p:nvGrpSpPr>
          <p:grpSpPr>
            <a:xfrm>
              <a:off x="5516607" y="4092472"/>
              <a:ext cx="1311942" cy="1326581"/>
              <a:chOff x="3055636" y="4124185"/>
              <a:chExt cx="1311942" cy="1326581"/>
            </a:xfrm>
          </p:grpSpPr>
          <p:sp>
            <p:nvSpPr>
              <p:cNvPr id="162" name="テキスト ボックス 161">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62.5</a:t>
                </a:r>
                <a:r>
                  <a:rPr kumimoji="1" lang="ja-JP" altLang="en-US" sz="900" b="1"/>
                  <a:t>％</a:t>
                </a:r>
                <a:endParaRPr kumimoji="1" lang="en-US" altLang="ja-JP" sz="1050" b="1"/>
              </a:p>
            </p:txBody>
          </p:sp>
          <p:sp>
            <p:nvSpPr>
              <p:cNvPr id="163" name="正方形/長方形 162">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正方形/長方形 163">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テキスト ボックス 164">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56.2</a:t>
                </a:r>
                <a:r>
                  <a:rPr kumimoji="1" lang="en-US" altLang="ja-JP" sz="800" b="1"/>
                  <a:t>M</a:t>
                </a:r>
              </a:p>
            </p:txBody>
          </p:sp>
          <p:sp>
            <p:nvSpPr>
              <p:cNvPr id="166" name="テキスト ボックス 165">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en-US" altLang="ja-JP" sz="1600" b="1">
                    <a:latin typeface="Arial Black" panose="020B0A04020102020204" pitchFamily="34" charset="0"/>
                  </a:rPr>
                  <a:t>2.6</a:t>
                </a:r>
                <a:r>
                  <a:rPr kumimoji="1" lang="ja-JP" altLang="en-US" sz="800" b="1"/>
                  <a:t>％</a:t>
                </a:r>
                <a:endParaRPr kumimoji="1" lang="en-US" altLang="ja-JP" sz="800" b="1"/>
              </a:p>
            </p:txBody>
          </p:sp>
          <p:sp>
            <p:nvSpPr>
              <p:cNvPr id="167" name="正方形/長方形 166">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テキスト ボックス 167">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78.6</a:t>
                </a:r>
                <a:r>
                  <a:rPr kumimoji="1" lang="ja-JP" altLang="en-US" sz="500" b="1"/>
                  <a:t>％</a:t>
                </a:r>
                <a:r>
                  <a:rPr kumimoji="1" lang="ja-JP" altLang="en-US" sz="800" b="1"/>
                  <a:t>）</a:t>
                </a:r>
                <a:endParaRPr kumimoji="1" lang="en-US" altLang="ja-JP" sz="1050" b="1"/>
              </a:p>
            </p:txBody>
          </p:sp>
        </p:grpSp>
        <p:grpSp>
          <p:nvGrpSpPr>
            <p:cNvPr id="154" name="グループ化 153"/>
            <p:cNvGrpSpPr/>
            <p:nvPr/>
          </p:nvGrpSpPr>
          <p:grpSpPr>
            <a:xfrm>
              <a:off x="6746520" y="4092472"/>
              <a:ext cx="1311942" cy="1326581"/>
              <a:chOff x="3055636" y="4124185"/>
              <a:chExt cx="1311942" cy="1326581"/>
            </a:xfrm>
          </p:grpSpPr>
          <p:sp>
            <p:nvSpPr>
              <p:cNvPr id="155" name="テキスト ボックス 154">
                <a:extLst>
                  <a:ext uri="{FF2B5EF4-FFF2-40B4-BE49-F238E27FC236}">
                    <a16:creationId xmlns:a16="http://schemas.microsoft.com/office/drawing/2014/main" id="{49F9CAE2-94D6-1A30-219B-158E9C07693C}"/>
                  </a:ext>
                </a:extLst>
              </p:cNvPr>
              <p:cNvSpPr txBox="1"/>
              <p:nvPr/>
            </p:nvSpPr>
            <p:spPr>
              <a:xfrm>
                <a:off x="3352155" y="4642805"/>
                <a:ext cx="890704" cy="369332"/>
              </a:xfrm>
              <a:prstGeom prst="rect">
                <a:avLst/>
              </a:prstGeom>
              <a:noFill/>
            </p:spPr>
            <p:txBody>
              <a:bodyPr wrap="square" rtlCol="0">
                <a:spAutoFit/>
              </a:bodyPr>
              <a:lstStyle/>
              <a:p>
                <a:pPr algn="r"/>
                <a:r>
                  <a:rPr kumimoji="1" lang="en-US" altLang="ja-JP" b="1" i="1">
                    <a:latin typeface="Arial Black" panose="020B0A04020102020204" pitchFamily="34" charset="0"/>
                  </a:rPr>
                  <a:t>65.2</a:t>
                </a:r>
                <a:r>
                  <a:rPr kumimoji="1" lang="ja-JP" altLang="en-US" sz="900" b="1"/>
                  <a:t>％</a:t>
                </a:r>
                <a:endParaRPr kumimoji="1" lang="en-US" altLang="ja-JP" sz="1050" b="1"/>
              </a:p>
            </p:txBody>
          </p:sp>
          <p:sp>
            <p:nvSpPr>
              <p:cNvPr id="156" name="正方形/長方形 155">
                <a:extLst>
                  <a:ext uri="{FF2B5EF4-FFF2-40B4-BE49-F238E27FC236}">
                    <a16:creationId xmlns:a16="http://schemas.microsoft.com/office/drawing/2014/main" id="{BE6A3C08-EA03-DDF6-2D9D-B8FB7F207DA9}"/>
                  </a:ext>
                </a:extLst>
              </p:cNvPr>
              <p:cNvSpPr/>
              <p:nvPr/>
            </p:nvSpPr>
            <p:spPr>
              <a:xfrm>
                <a:off x="3120487" y="4615092"/>
                <a:ext cx="1141614" cy="415346"/>
              </a:xfrm>
              <a:prstGeom prst="rect">
                <a:avLst/>
              </a:prstGeom>
              <a:noFill/>
              <a:ln w="381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正方形/長方形 156">
                <a:extLst>
                  <a:ext uri="{FF2B5EF4-FFF2-40B4-BE49-F238E27FC236}">
                    <a16:creationId xmlns:a16="http://schemas.microsoft.com/office/drawing/2014/main" id="{BE6A3C08-EA03-DDF6-2D9D-B8FB7F207DA9}"/>
                  </a:ext>
                </a:extLst>
              </p:cNvPr>
              <p:cNvSpPr/>
              <p:nvPr/>
            </p:nvSpPr>
            <p:spPr>
              <a:xfrm>
                <a:off x="3133795" y="4124185"/>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テキスト ボックス 157">
                <a:extLst>
                  <a:ext uri="{FF2B5EF4-FFF2-40B4-BE49-F238E27FC236}">
                    <a16:creationId xmlns:a16="http://schemas.microsoft.com/office/drawing/2014/main" id="{49F9CAE2-94D6-1A30-219B-158E9C07693C}"/>
                  </a:ext>
                </a:extLst>
              </p:cNvPr>
              <p:cNvSpPr txBox="1"/>
              <p:nvPr/>
            </p:nvSpPr>
            <p:spPr>
              <a:xfrm>
                <a:off x="3172186" y="4124185"/>
                <a:ext cx="1078841" cy="307777"/>
              </a:xfrm>
              <a:prstGeom prst="rect">
                <a:avLst/>
              </a:prstGeom>
              <a:noFill/>
            </p:spPr>
            <p:txBody>
              <a:bodyPr wrap="square" rtlCol="0">
                <a:spAutoFit/>
              </a:bodyPr>
              <a:lstStyle/>
              <a:p>
                <a:pPr algn="r"/>
                <a:r>
                  <a:rPr kumimoji="1" lang="en-US" altLang="ja-JP" sz="1400" b="1">
                    <a:latin typeface="Arial Black" panose="020B0A04020102020204" pitchFamily="34" charset="0"/>
                  </a:rPr>
                  <a:t>340.1</a:t>
                </a:r>
                <a:r>
                  <a:rPr kumimoji="1" lang="en-US" altLang="ja-JP" sz="800" b="1"/>
                  <a:t>M</a:t>
                </a:r>
              </a:p>
            </p:txBody>
          </p:sp>
          <p:sp>
            <p:nvSpPr>
              <p:cNvPr id="159" name="テキスト ボックス 158">
                <a:extLst>
                  <a:ext uri="{FF2B5EF4-FFF2-40B4-BE49-F238E27FC236}">
                    <a16:creationId xmlns:a16="http://schemas.microsoft.com/office/drawing/2014/main" id="{49F9CAE2-94D6-1A30-219B-158E9C07693C}"/>
                  </a:ext>
                </a:extLst>
              </p:cNvPr>
              <p:cNvSpPr txBox="1"/>
              <p:nvPr/>
            </p:nvSpPr>
            <p:spPr>
              <a:xfrm>
                <a:off x="3140739" y="5112212"/>
                <a:ext cx="1078841" cy="338554"/>
              </a:xfrm>
              <a:prstGeom prst="rect">
                <a:avLst/>
              </a:prstGeom>
              <a:noFill/>
            </p:spPr>
            <p:txBody>
              <a:bodyPr wrap="square" rtlCol="0">
                <a:spAutoFit/>
              </a:bodyPr>
              <a:lstStyle/>
              <a:p>
                <a:pPr algn="r"/>
                <a:r>
                  <a:rPr kumimoji="1" lang="ja-JP" altLang="en-US" sz="1100" b="1">
                    <a:latin typeface="Arial Black" panose="020B0A04020102020204" pitchFamily="34" charset="0"/>
                  </a:rPr>
                  <a:t>▲</a:t>
                </a:r>
                <a:r>
                  <a:rPr kumimoji="1" lang="en-US" altLang="ja-JP" sz="1600" b="1">
                    <a:latin typeface="Arial Black" panose="020B0A04020102020204" pitchFamily="34" charset="0"/>
                  </a:rPr>
                  <a:t>1.0</a:t>
                </a:r>
                <a:r>
                  <a:rPr kumimoji="1" lang="ja-JP" altLang="en-US" sz="800" b="1"/>
                  <a:t>％</a:t>
                </a:r>
                <a:endParaRPr kumimoji="1" lang="en-US" altLang="ja-JP" sz="800" b="1"/>
              </a:p>
            </p:txBody>
          </p:sp>
          <p:sp>
            <p:nvSpPr>
              <p:cNvPr id="160" name="正方形/長方形 159">
                <a:extLst>
                  <a:ext uri="{FF2B5EF4-FFF2-40B4-BE49-F238E27FC236}">
                    <a16:creationId xmlns:a16="http://schemas.microsoft.com/office/drawing/2014/main" id="{BE6A3C08-EA03-DDF6-2D9D-B8FB7F207DA9}"/>
                  </a:ext>
                </a:extLst>
              </p:cNvPr>
              <p:cNvSpPr/>
              <p:nvPr/>
            </p:nvSpPr>
            <p:spPr>
              <a:xfrm>
                <a:off x="3127551" y="5117584"/>
                <a:ext cx="1141614" cy="314400"/>
              </a:xfrm>
              <a:prstGeom prst="rect">
                <a:avLst/>
              </a:prstGeom>
              <a:noFill/>
              <a:ln w="12700">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テキスト ボックス 160">
                <a:extLst>
                  <a:ext uri="{FF2B5EF4-FFF2-40B4-BE49-F238E27FC236}">
                    <a16:creationId xmlns:a16="http://schemas.microsoft.com/office/drawing/2014/main" id="{49F9CAE2-94D6-1A30-219B-158E9C07693C}"/>
                  </a:ext>
                </a:extLst>
              </p:cNvPr>
              <p:cNvSpPr txBox="1"/>
              <p:nvPr/>
            </p:nvSpPr>
            <p:spPr>
              <a:xfrm>
                <a:off x="3055636" y="4378401"/>
                <a:ext cx="1311942" cy="261610"/>
              </a:xfrm>
              <a:prstGeom prst="rect">
                <a:avLst/>
              </a:prstGeom>
              <a:noFill/>
              <a:ln>
                <a:noFill/>
              </a:ln>
            </p:spPr>
            <p:txBody>
              <a:bodyPr wrap="square" rtlCol="0">
                <a:spAutoFit/>
              </a:bodyPr>
              <a:lstStyle/>
              <a:p>
                <a:pPr algn="r"/>
                <a:r>
                  <a:rPr kumimoji="1" lang="ja-JP" altLang="en-US" sz="800" b="1"/>
                  <a:t>（</a:t>
                </a:r>
                <a:r>
                  <a:rPr kumimoji="1" lang="en-US" altLang="ja-JP" sz="1050" b="1"/>
                  <a:t>78.3</a:t>
                </a:r>
                <a:r>
                  <a:rPr kumimoji="1" lang="ja-JP" altLang="en-US" sz="500" b="1"/>
                  <a:t>％</a:t>
                </a:r>
                <a:r>
                  <a:rPr kumimoji="1" lang="ja-JP" altLang="en-US" sz="800" b="1"/>
                  <a:t>）</a:t>
                </a:r>
                <a:endParaRPr kumimoji="1" lang="en-US" altLang="ja-JP" sz="1050" b="1"/>
              </a:p>
            </p:txBody>
          </p:sp>
        </p:grpSp>
      </p:grpSp>
      <p:cxnSp>
        <p:nvCxnSpPr>
          <p:cNvPr id="190" name="直線コネクタ 189"/>
          <p:cNvCxnSpPr/>
          <p:nvPr/>
        </p:nvCxnSpPr>
        <p:spPr>
          <a:xfrm>
            <a:off x="8300917" y="2387732"/>
            <a:ext cx="762501" cy="0"/>
          </a:xfrm>
          <a:prstGeom prst="line">
            <a:avLst/>
          </a:prstGeom>
          <a:ln w="76200">
            <a:solidFill>
              <a:srgbClr val="8FAADC"/>
            </a:solidFill>
          </a:ln>
        </p:spPr>
        <p:style>
          <a:lnRef idx="1">
            <a:schemeClr val="accent1"/>
          </a:lnRef>
          <a:fillRef idx="0">
            <a:schemeClr val="accent1"/>
          </a:fillRef>
          <a:effectRef idx="0">
            <a:schemeClr val="accent1"/>
          </a:effectRef>
          <a:fontRef idx="minor">
            <a:schemeClr val="tx1"/>
          </a:fontRef>
        </p:style>
      </p:cxnSp>
      <p:cxnSp>
        <p:nvCxnSpPr>
          <p:cNvPr id="191" name="直線コネクタ 190"/>
          <p:cNvCxnSpPr/>
          <p:nvPr/>
        </p:nvCxnSpPr>
        <p:spPr>
          <a:xfrm>
            <a:off x="4630890" y="239414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192" name="直線コネクタ 191"/>
          <p:cNvCxnSpPr/>
          <p:nvPr/>
        </p:nvCxnSpPr>
        <p:spPr>
          <a:xfrm>
            <a:off x="5855182" y="2377308"/>
            <a:ext cx="762501" cy="0"/>
          </a:xfrm>
          <a:prstGeom prst="line">
            <a:avLst/>
          </a:prstGeom>
          <a:ln w="76200">
            <a:solidFill>
              <a:srgbClr val="FFBFBF"/>
            </a:solidFill>
          </a:ln>
        </p:spPr>
        <p:style>
          <a:lnRef idx="1">
            <a:schemeClr val="accent1"/>
          </a:lnRef>
          <a:fillRef idx="0">
            <a:schemeClr val="accent1"/>
          </a:fillRef>
          <a:effectRef idx="0">
            <a:schemeClr val="accent1"/>
          </a:effectRef>
          <a:fontRef idx="minor">
            <a:schemeClr val="tx1"/>
          </a:fontRef>
        </p:style>
      </p:cxnSp>
      <p:cxnSp>
        <p:nvCxnSpPr>
          <p:cNvPr id="193" name="直線コネクタ 192"/>
          <p:cNvCxnSpPr/>
          <p:nvPr/>
        </p:nvCxnSpPr>
        <p:spPr>
          <a:xfrm>
            <a:off x="7073372" y="2374900"/>
            <a:ext cx="762501" cy="0"/>
          </a:xfrm>
          <a:prstGeom prst="line">
            <a:avLst/>
          </a:prstGeom>
          <a:ln w="76200">
            <a:solidFill>
              <a:srgbClr val="8FAAD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5904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a:extLst>
              <a:ext uri="{FF2B5EF4-FFF2-40B4-BE49-F238E27FC236}">
                <a16:creationId xmlns:a16="http://schemas.microsoft.com/office/drawing/2014/main" id="{268241D9-6B44-4FA0-9B20-8D4984A61E9D}"/>
              </a:ext>
            </a:extLst>
          </p:cNvPr>
          <p:cNvSpPr txBox="1"/>
          <p:nvPr/>
        </p:nvSpPr>
        <p:spPr>
          <a:xfrm>
            <a:off x="3355200" y="1256400"/>
            <a:ext cx="6418664" cy="707886"/>
          </a:xfrm>
          <a:prstGeom prst="rect">
            <a:avLst/>
          </a:prstGeom>
          <a:noFill/>
        </p:spPr>
        <p:txBody>
          <a:bodyPr wrap="square" rtlCol="0">
            <a:spAutoFit/>
          </a:bodyPr>
          <a:lstStyle/>
          <a:p>
            <a:r>
              <a:rPr kumimoji="1" lang="ja-JP" altLang="en-US" sz="1000">
                <a:latin typeface="+mn-ea"/>
              </a:rPr>
              <a:t>□　小売業や飲食業と同じで、利用者を集められるかが、最大のポイント</a:t>
            </a:r>
            <a:endParaRPr kumimoji="1" lang="en-US" altLang="ja-JP" sz="1000">
              <a:latin typeface="+mn-ea"/>
            </a:endParaRPr>
          </a:p>
          <a:p>
            <a:r>
              <a:rPr kumimoji="1" lang="ja-JP" altLang="en-US" sz="1000">
                <a:latin typeface="+mn-ea"/>
              </a:rPr>
              <a:t>□　介護サービスによってバラつきもあるが、一定の目安をもってヒアリングすることが大切</a:t>
            </a:r>
            <a:endParaRPr kumimoji="1" lang="en-US" altLang="ja-JP" sz="1000">
              <a:latin typeface="+mn-ea"/>
            </a:endParaRPr>
          </a:p>
          <a:p>
            <a:r>
              <a:rPr kumimoji="1" lang="ja-JP" altLang="en-US" sz="1000">
                <a:latin typeface="+mn-ea"/>
              </a:rPr>
              <a:t>□　多様な資料（厚生労働省など）が、公表されており、介護サービスごとに１か月単位で「延べ利用者数」</a:t>
            </a:r>
            <a:endParaRPr kumimoji="1" lang="en-US" altLang="ja-JP" sz="1000">
              <a:latin typeface="+mn-ea"/>
            </a:endParaRPr>
          </a:p>
          <a:p>
            <a:r>
              <a:rPr kumimoji="1" lang="ja-JP" altLang="en-US" sz="1000">
                <a:latin typeface="+mn-ea"/>
              </a:rPr>
              <a:t>　　などの掲載があり、比較や数値の妥当性などを検証する時に役に立つ</a:t>
            </a:r>
            <a:endParaRPr kumimoji="1" lang="en-US" altLang="ja-JP" sz="1000">
              <a:latin typeface="+mn-ea"/>
            </a:endParaRPr>
          </a:p>
        </p:txBody>
      </p:sp>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226613" y="67405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5" name="グループ化 14">
            <a:extLst>
              <a:ext uri="{FF2B5EF4-FFF2-40B4-BE49-F238E27FC236}">
                <a16:creationId xmlns:a16="http://schemas.microsoft.com/office/drawing/2014/main" id="{B7F60C82-501C-656A-2FF5-B63CAB23A124}"/>
              </a:ext>
            </a:extLst>
          </p:cNvPr>
          <p:cNvGrpSpPr/>
          <p:nvPr/>
        </p:nvGrpSpPr>
        <p:grpSpPr>
          <a:xfrm>
            <a:off x="1280360" y="2080841"/>
            <a:ext cx="1443790" cy="1469179"/>
            <a:chOff x="233076" y="2314687"/>
            <a:chExt cx="1443790" cy="1433022"/>
          </a:xfrm>
        </p:grpSpPr>
        <p:sp>
          <p:nvSpPr>
            <p:cNvPr id="5" name="正方形/長方形 4">
              <a:extLst>
                <a:ext uri="{FF2B5EF4-FFF2-40B4-BE49-F238E27FC236}">
                  <a16:creationId xmlns:a16="http://schemas.microsoft.com/office/drawing/2014/main" id="{3C372F9E-EB8D-71CB-6038-FAB0FC0599B1}"/>
                </a:ext>
              </a:extLst>
            </p:cNvPr>
            <p:cNvSpPr/>
            <p:nvPr/>
          </p:nvSpPr>
          <p:spPr>
            <a:xfrm>
              <a:off x="372115" y="2314687"/>
              <a:ext cx="1123551" cy="1433022"/>
            </a:xfrm>
            <a:prstGeom prst="rect">
              <a:avLst/>
            </a:prstGeom>
            <a:noFill/>
            <a:ln w="38100">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6B1CA5A-071C-028B-5BDE-7E9FCD2E2EA5}"/>
                </a:ext>
              </a:extLst>
            </p:cNvPr>
            <p:cNvSpPr txBox="1"/>
            <p:nvPr/>
          </p:nvSpPr>
          <p:spPr>
            <a:xfrm>
              <a:off x="233076" y="2718749"/>
              <a:ext cx="1443790" cy="630425"/>
            </a:xfrm>
            <a:prstGeom prst="rect">
              <a:avLst/>
            </a:prstGeom>
            <a:noFill/>
          </p:spPr>
          <p:txBody>
            <a:bodyPr wrap="square" rtlCol="0">
              <a:spAutoFit/>
            </a:bodyPr>
            <a:lstStyle/>
            <a:p>
              <a:pPr algn="ctr"/>
              <a:r>
                <a:rPr kumimoji="1" lang="ja-JP" altLang="en-US" b="1"/>
                <a:t>事業収入</a:t>
              </a:r>
              <a:endParaRPr kumimoji="1" lang="en-US" altLang="ja-JP" b="1"/>
            </a:p>
            <a:p>
              <a:pPr algn="ctr"/>
              <a:r>
                <a:rPr kumimoji="1" lang="ja-JP" altLang="en-US" b="1"/>
                <a:t>構成要素</a:t>
              </a:r>
              <a:endParaRPr kumimoji="1" lang="en-US" altLang="ja-JP" b="1"/>
            </a:p>
          </p:txBody>
        </p:sp>
      </p:grpSp>
      <p:sp>
        <p:nvSpPr>
          <p:cNvPr id="50" name="テキスト ボックス 4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介護業</a:t>
            </a:r>
            <a:r>
              <a:rPr kumimoji="1" lang="ja-JP" altLang="en-US" b="1" u="sng">
                <a:latin typeface="+mn-ea"/>
              </a:rPr>
              <a:t>の目利き（訪問時編）その１　</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2" name="テキスト ボックス 5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3" name="テキスト ボックス 5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ea typeface="游ゴシック"/>
              </a:rPr>
              <a:t>介護業</a:t>
            </a:r>
          </a:p>
        </p:txBody>
      </p:sp>
      <p:grpSp>
        <p:nvGrpSpPr>
          <p:cNvPr id="61" name="グループ化 60">
            <a:extLst>
              <a:ext uri="{FF2B5EF4-FFF2-40B4-BE49-F238E27FC236}">
                <a16:creationId xmlns:a16="http://schemas.microsoft.com/office/drawing/2014/main" id="{69068A97-50FD-44A1-A988-0B3D3EFD7DA7}"/>
              </a:ext>
            </a:extLst>
          </p:cNvPr>
          <p:cNvGrpSpPr/>
          <p:nvPr/>
        </p:nvGrpSpPr>
        <p:grpSpPr>
          <a:xfrm>
            <a:off x="295200" y="1191600"/>
            <a:ext cx="1162051" cy="885825"/>
            <a:chOff x="295274" y="1523999"/>
            <a:chExt cx="1162051" cy="885825"/>
          </a:xfrm>
        </p:grpSpPr>
        <p:sp>
          <p:nvSpPr>
            <p:cNvPr id="62" name="楕円 61">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64" name="正方形/長方形 63">
            <a:extLst>
              <a:ext uri="{FF2B5EF4-FFF2-40B4-BE49-F238E27FC236}">
                <a16:creationId xmlns:a16="http://schemas.microsoft.com/office/drawing/2014/main" id="{89E35265-CCA6-4F7A-9424-8CAB2F5451E4}"/>
              </a:ext>
            </a:extLst>
          </p:cNvPr>
          <p:cNvSpPr/>
          <p:nvPr/>
        </p:nvSpPr>
        <p:spPr>
          <a:xfrm>
            <a:off x="1360800" y="1339200"/>
            <a:ext cx="1980000"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延べ利用者数</a:t>
            </a:r>
          </a:p>
        </p:txBody>
      </p:sp>
      <p:sp>
        <p:nvSpPr>
          <p:cNvPr id="111" name="テキスト ボックス 110">
            <a:extLst>
              <a:ext uri="{FF2B5EF4-FFF2-40B4-BE49-F238E27FC236}">
                <a16:creationId xmlns:a16="http://schemas.microsoft.com/office/drawing/2014/main" id="{4B849F25-C05A-4664-B4D4-A95FFE37E46E}"/>
              </a:ext>
            </a:extLst>
          </p:cNvPr>
          <p:cNvSpPr txBox="1"/>
          <p:nvPr/>
        </p:nvSpPr>
        <p:spPr>
          <a:xfrm>
            <a:off x="172800" y="414000"/>
            <a:ext cx="8326256" cy="400110"/>
          </a:xfrm>
          <a:prstGeom prst="rect">
            <a:avLst/>
          </a:prstGeom>
          <a:noFill/>
        </p:spPr>
        <p:txBody>
          <a:bodyPr wrap="square" rtlCol="0">
            <a:spAutoFit/>
          </a:bodyPr>
          <a:lstStyle/>
          <a:p>
            <a:r>
              <a:rPr kumimoji="1" lang="ja-JP" altLang="en-US" sz="1000" spc="-100"/>
              <a:t>会社を訪問する際に、どのようなことに目を凝らし、何を聞けばよいか分からない、という質問を耳にすることがあります。</a:t>
            </a:r>
          </a:p>
          <a:p>
            <a:r>
              <a:rPr kumimoji="1" lang="ja-JP" altLang="en-US" sz="1000" spc="-100"/>
              <a:t>ここでは、企業の事業性や経営改善の可能性を判断するのに必要な、基本的なポイントをまとめます。</a:t>
            </a:r>
            <a:endParaRPr kumimoji="1" lang="en-US" altLang="ja-JP" sz="1000" spc="-100"/>
          </a:p>
        </p:txBody>
      </p:sp>
      <p:cxnSp>
        <p:nvCxnSpPr>
          <p:cNvPr id="101" name="直線コネクタ 100">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2" name="テキスト ボックス 101">
            <a:extLst>
              <a:ext uri="{FF2B5EF4-FFF2-40B4-BE49-F238E27FC236}">
                <a16:creationId xmlns:a16="http://schemas.microsoft.com/office/drawing/2014/main" id="{268241D9-6B44-4FA0-9B20-8D4984A61E9D}"/>
              </a:ext>
            </a:extLst>
          </p:cNvPr>
          <p:cNvSpPr txBox="1"/>
          <p:nvPr/>
        </p:nvSpPr>
        <p:spPr>
          <a:xfrm>
            <a:off x="1963641" y="5940000"/>
            <a:ext cx="7534774" cy="707886"/>
          </a:xfrm>
          <a:prstGeom prst="rect">
            <a:avLst/>
          </a:prstGeom>
          <a:noFill/>
        </p:spPr>
        <p:txBody>
          <a:bodyPr wrap="square" rtlCol="0">
            <a:spAutoFit/>
          </a:bodyPr>
          <a:lstStyle/>
          <a:p>
            <a:r>
              <a:rPr kumimoji="1" lang="ja-JP" altLang="en-US" sz="1000" spc="-100">
                <a:latin typeface="+mn-ea"/>
              </a:rPr>
              <a:t>□　通所介護（デイサービス）などの在宅系サービスでは、要支援者や介護度の低い利用者も多く、利用者本人の意思表明も問題ないため、</a:t>
            </a:r>
            <a:endParaRPr kumimoji="1" lang="en-US" altLang="ja-JP" sz="1000" spc="-100">
              <a:latin typeface="+mn-ea"/>
            </a:endParaRPr>
          </a:p>
          <a:p>
            <a:r>
              <a:rPr kumimoji="1" lang="ja-JP" altLang="en-US" sz="1000" spc="-100">
                <a:latin typeface="+mn-ea"/>
              </a:rPr>
              <a:t>　　事業者も、利用者本人に納得感あるサービスの提供や、常にモチベーションを上げる工夫により利用率を高めることが重要になります。</a:t>
            </a:r>
            <a:endParaRPr kumimoji="1" lang="en-US" altLang="ja-JP" sz="1000" spc="-100">
              <a:latin typeface="+mn-ea"/>
            </a:endParaRPr>
          </a:p>
          <a:p>
            <a:r>
              <a:rPr kumimoji="1" lang="ja-JP" altLang="en-US" sz="1000" spc="-100">
                <a:latin typeface="+mn-ea"/>
              </a:rPr>
              <a:t>□　入居系サービスでは、介護度が高い場合が多いため、利用者本人の意思よりも「毎月の介護費用の負担」が家族にとっても大きな問題と</a:t>
            </a:r>
            <a:endParaRPr kumimoji="1" lang="en-US" altLang="ja-JP" sz="1000" spc="-100">
              <a:latin typeface="+mn-ea"/>
            </a:endParaRPr>
          </a:p>
          <a:p>
            <a:r>
              <a:rPr kumimoji="1" lang="ja-JP" altLang="en-US" sz="1000" spc="-100">
                <a:latin typeface="+mn-ea"/>
              </a:rPr>
              <a:t>　　なります。その場合、引受人となる子息などの納得感を得られることがポイントになることもあります。</a:t>
            </a:r>
            <a:endParaRPr kumimoji="1" lang="en-US" altLang="ja-JP" sz="1000" spc="-100">
              <a:latin typeface="+mn-ea"/>
            </a:endParaRPr>
          </a:p>
        </p:txBody>
      </p:sp>
      <p:grpSp>
        <p:nvGrpSpPr>
          <p:cNvPr id="103" name="グループ化 102"/>
          <p:cNvGrpSpPr/>
          <p:nvPr/>
        </p:nvGrpSpPr>
        <p:grpSpPr>
          <a:xfrm>
            <a:off x="468000" y="5927037"/>
            <a:ext cx="1622835" cy="723647"/>
            <a:chOff x="335335" y="4467367"/>
            <a:chExt cx="2204062" cy="1451557"/>
          </a:xfrm>
        </p:grpSpPr>
        <p:sp>
          <p:nvSpPr>
            <p:cNvPr id="104" name="テキスト ボックス 103">
              <a:extLst>
                <a:ext uri="{FF2B5EF4-FFF2-40B4-BE49-F238E27FC236}">
                  <a16:creationId xmlns:a16="http://schemas.microsoft.com/office/drawing/2014/main" id="{86EB1137-B5B0-AFF7-CA31-727F190CB7BE}"/>
                </a:ext>
              </a:extLst>
            </p:cNvPr>
            <p:cNvSpPr txBox="1"/>
            <p:nvPr/>
          </p:nvSpPr>
          <p:spPr>
            <a:xfrm>
              <a:off x="335335" y="5191754"/>
              <a:ext cx="2204062" cy="600672"/>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納得するか</a:t>
              </a:r>
            </a:p>
          </p:txBody>
        </p:sp>
        <p:sp>
          <p:nvSpPr>
            <p:cNvPr id="105" name="テキスト ボックス 104">
              <a:extLst>
                <a:ext uri="{FF2B5EF4-FFF2-40B4-BE49-F238E27FC236}">
                  <a16:creationId xmlns:a16="http://schemas.microsoft.com/office/drawing/2014/main" id="{CAF65B9A-AB5C-A977-C3C8-D55F6B11A16D}"/>
                </a:ext>
              </a:extLst>
            </p:cNvPr>
            <p:cNvSpPr txBox="1"/>
            <p:nvPr/>
          </p:nvSpPr>
          <p:spPr>
            <a:xfrm>
              <a:off x="589582" y="4467367"/>
              <a:ext cx="1689511" cy="926050"/>
            </a:xfrm>
            <a:prstGeom prst="rect">
              <a:avLst/>
            </a:prstGeom>
            <a:noFill/>
          </p:spPr>
          <p:txBody>
            <a:bodyPr wrap="square" rtlCol="0">
              <a:spAutoFit/>
            </a:bodyPr>
            <a:lstStyle/>
            <a:p>
              <a:pPr algn="ctr"/>
              <a:r>
                <a:rPr kumimoji="1" lang="ja-JP" altLang="en-US" sz="2400">
                  <a:latin typeface="HG創英角ｺﾞｼｯｸUB" panose="020B0909000000000000" pitchFamily="49" charset="-128"/>
                  <a:ea typeface="HG創英角ｺﾞｼｯｸUB" panose="020B0909000000000000" pitchFamily="49" charset="-128"/>
                </a:rPr>
                <a:t>誰が</a:t>
              </a:r>
            </a:p>
          </p:txBody>
        </p:sp>
        <p:sp>
          <p:nvSpPr>
            <p:cNvPr id="106" name="四角形: 角を丸くする 19">
              <a:extLst>
                <a:ext uri="{FF2B5EF4-FFF2-40B4-BE49-F238E27FC236}">
                  <a16:creationId xmlns:a16="http://schemas.microsoft.com/office/drawing/2014/main" id="{4D5E85A9-8E2B-B587-6FCC-7D17202085BC}"/>
                </a:ext>
              </a:extLst>
            </p:cNvPr>
            <p:cNvSpPr/>
            <p:nvPr/>
          </p:nvSpPr>
          <p:spPr>
            <a:xfrm>
              <a:off x="482016" y="4478708"/>
              <a:ext cx="1828542" cy="1440216"/>
            </a:xfrm>
            <a:prstGeom prst="roundRect">
              <a:avLst>
                <a:gd name="adj" fmla="val 10196"/>
              </a:avLst>
            </a:prstGeom>
            <a:noFill/>
            <a:ln w="6350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9"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7</a:t>
            </a:r>
            <a:endParaRPr kumimoji="1" lang="ja-JP" altLang="en-US" dirty="0"/>
          </a:p>
        </p:txBody>
      </p:sp>
      <p:sp>
        <p:nvSpPr>
          <p:cNvPr id="77" name="テキスト ボックス 76">
            <a:extLst>
              <a:ext uri="{FF2B5EF4-FFF2-40B4-BE49-F238E27FC236}">
                <a16:creationId xmlns:a16="http://schemas.microsoft.com/office/drawing/2014/main" id="{9AEB2F90-076B-B65D-EAAB-3AFF4BB90B18}"/>
              </a:ext>
            </a:extLst>
          </p:cNvPr>
          <p:cNvSpPr txBox="1"/>
          <p:nvPr/>
        </p:nvSpPr>
        <p:spPr>
          <a:xfrm>
            <a:off x="442417" y="3763541"/>
            <a:ext cx="9227219" cy="861774"/>
          </a:xfrm>
          <a:prstGeom prst="rect">
            <a:avLst/>
          </a:prstGeom>
          <a:noFill/>
        </p:spPr>
        <p:txBody>
          <a:bodyPr wrap="square" rtlCol="0">
            <a:spAutoFit/>
          </a:bodyPr>
          <a:lstStyle/>
          <a:p>
            <a:r>
              <a:rPr kumimoji="1" lang="ja-JP" altLang="en-US" sz="1000" spc="-100">
                <a:latin typeface="+mn-ea"/>
              </a:rPr>
              <a:t>　介護業は、施設やサービス、人員体制によって、利用者数に上限がある場合が多く、収入に上限が決まってしまいます。また、１日当たり、定員に対してどの程度利用されたのかを「稼働率」で示すこともできる場合があります。入所される利用者の介護度によって、利用できる単位（サービス単価に相当）に上限が決定されているため、その確認も必要です。例えば、デイサービスの場合には、利用者自身が「積極的にその施設のサービスを受けたい」と思わないと、頻繁に通ってくれずに稼働率が下がることになるので、魅力あるサービスや来所動機を鼓舞することが重要になります。訪問介護（自宅へのヘルパーサービス）の場合には、移動時間を含めて、介護職員の訪問回数や何人のお宅を</a:t>
            </a:r>
            <a:endParaRPr kumimoji="1" lang="en-US" altLang="ja-JP" sz="1000" spc="-100">
              <a:latin typeface="+mn-ea"/>
            </a:endParaRPr>
          </a:p>
          <a:p>
            <a:r>
              <a:rPr kumimoji="1" lang="ja-JP" altLang="en-US" sz="1000" spc="-100">
                <a:latin typeface="+mn-ea"/>
              </a:rPr>
              <a:t>訪問できているのかが、重要になります。但し、比較的パートタイマーが多く、人によってばらつきもあることも特徴になります。</a:t>
            </a:r>
            <a:endParaRPr kumimoji="1" lang="en-US" altLang="ja-JP" sz="1000" spc="-100">
              <a:latin typeface="+mn-ea"/>
            </a:endParaRPr>
          </a:p>
        </p:txBody>
      </p:sp>
      <p:grpSp>
        <p:nvGrpSpPr>
          <p:cNvPr id="91" name="グループ化 90"/>
          <p:cNvGrpSpPr/>
          <p:nvPr/>
        </p:nvGrpSpPr>
        <p:grpSpPr>
          <a:xfrm>
            <a:off x="476050" y="4691691"/>
            <a:ext cx="1989476" cy="1151173"/>
            <a:chOff x="575850" y="5642779"/>
            <a:chExt cx="1989476" cy="1151173"/>
          </a:xfrm>
        </p:grpSpPr>
        <p:sp>
          <p:nvSpPr>
            <p:cNvPr id="94" name="テキスト ボックス 93">
              <a:extLst>
                <a:ext uri="{FF2B5EF4-FFF2-40B4-BE49-F238E27FC236}">
                  <a16:creationId xmlns:a16="http://schemas.microsoft.com/office/drawing/2014/main" id="{913C171E-581D-78F2-AB9F-0935548D7202}"/>
                </a:ext>
              </a:extLst>
            </p:cNvPr>
            <p:cNvSpPr txBox="1"/>
            <p:nvPr/>
          </p:nvSpPr>
          <p:spPr>
            <a:xfrm>
              <a:off x="877038" y="5642779"/>
              <a:ext cx="1186403" cy="646331"/>
            </a:xfrm>
            <a:prstGeom prst="rect">
              <a:avLst/>
            </a:prstGeom>
            <a:noFill/>
            <a:ln>
              <a:noFill/>
            </a:ln>
          </p:spPr>
          <p:txBody>
            <a:bodyPr wrap="square" rtlCol="0">
              <a:spAutoFit/>
            </a:bodyPr>
            <a:lstStyle/>
            <a:p>
              <a:pPr algn="ctr"/>
              <a:r>
                <a:rPr kumimoji="1" lang="ja-JP" altLang="en-US" sz="1200" b="1"/>
                <a:t>利用者確保</a:t>
              </a:r>
              <a:endParaRPr kumimoji="1" lang="en-US" altLang="ja-JP" sz="1200" b="1"/>
            </a:p>
            <a:p>
              <a:pPr algn="ctr"/>
              <a:r>
                <a:rPr kumimoji="1" lang="ja-JP" altLang="en-US" sz="1200" b="1"/>
                <a:t>（営業活動）</a:t>
              </a:r>
              <a:endParaRPr kumimoji="1" lang="en-US" altLang="ja-JP" sz="1200" b="1"/>
            </a:p>
          </p:txBody>
        </p:sp>
        <p:sp>
          <p:nvSpPr>
            <p:cNvPr id="93" name="テキスト ボックス 92">
              <a:extLst>
                <a:ext uri="{FF2B5EF4-FFF2-40B4-BE49-F238E27FC236}">
                  <a16:creationId xmlns:a16="http://schemas.microsoft.com/office/drawing/2014/main" id="{268241D9-6B44-4FA0-9B20-8D4984A61E9D}"/>
                </a:ext>
              </a:extLst>
            </p:cNvPr>
            <p:cNvSpPr txBox="1"/>
            <p:nvPr/>
          </p:nvSpPr>
          <p:spPr>
            <a:xfrm>
              <a:off x="575850" y="6086066"/>
              <a:ext cx="1989476" cy="707886"/>
            </a:xfrm>
            <a:prstGeom prst="rect">
              <a:avLst/>
            </a:prstGeom>
            <a:noFill/>
          </p:spPr>
          <p:txBody>
            <a:bodyPr wrap="square" rtlCol="0">
              <a:spAutoFit/>
            </a:bodyPr>
            <a:lstStyle/>
            <a:p>
              <a:r>
                <a:rPr kumimoji="1" lang="ja-JP" altLang="en-US" sz="1000" spc="-100">
                  <a:latin typeface="+mn-ea"/>
                </a:rPr>
                <a:t>□  利用者獲得のルートの確認</a:t>
              </a:r>
              <a:endParaRPr kumimoji="1" lang="en-US" altLang="ja-JP" sz="1000" spc="-100">
                <a:latin typeface="+mn-ea"/>
              </a:endParaRPr>
            </a:p>
            <a:p>
              <a:r>
                <a:rPr kumimoji="1" lang="ja-JP" altLang="en-US" sz="1000" spc="-100">
                  <a:latin typeface="+mn-ea"/>
                </a:rPr>
                <a:t>□  地域包括ケアの中で、丁寧な</a:t>
              </a:r>
              <a:endParaRPr kumimoji="1" lang="en-US" altLang="ja-JP" sz="1000" spc="-100">
                <a:latin typeface="+mn-ea"/>
              </a:endParaRPr>
            </a:p>
            <a:p>
              <a:r>
                <a:rPr kumimoji="1" lang="ja-JP" altLang="en-US" sz="1000" spc="-100">
                  <a:latin typeface="+mn-ea"/>
                </a:rPr>
                <a:t>　  営業活動は実施されているか</a:t>
              </a:r>
              <a:endParaRPr kumimoji="1" lang="en-US" altLang="ja-JP" sz="1000" spc="-100">
                <a:latin typeface="+mn-ea"/>
              </a:endParaRPr>
            </a:p>
            <a:p>
              <a:r>
                <a:rPr kumimoji="1" lang="ja-JP" altLang="en-US" sz="1000" spc="-100">
                  <a:latin typeface="+mn-ea"/>
                </a:rPr>
                <a:t>□  受入体制はどうか</a:t>
              </a:r>
              <a:endParaRPr kumimoji="1" lang="en-US" altLang="ja-JP" sz="1000" spc="-100">
                <a:latin typeface="+mn-ea"/>
              </a:endParaRPr>
            </a:p>
          </p:txBody>
        </p:sp>
      </p:grpSp>
      <p:grpSp>
        <p:nvGrpSpPr>
          <p:cNvPr id="96" name="グループ化 95"/>
          <p:cNvGrpSpPr/>
          <p:nvPr/>
        </p:nvGrpSpPr>
        <p:grpSpPr>
          <a:xfrm>
            <a:off x="2716190" y="4690800"/>
            <a:ext cx="1977730" cy="1150686"/>
            <a:chOff x="2565443" y="5633291"/>
            <a:chExt cx="1961889" cy="1150686"/>
          </a:xfrm>
        </p:grpSpPr>
        <p:sp>
          <p:nvSpPr>
            <p:cNvPr id="99" name="テキスト ボックス 98">
              <a:extLst>
                <a:ext uri="{FF2B5EF4-FFF2-40B4-BE49-F238E27FC236}">
                  <a16:creationId xmlns:a16="http://schemas.microsoft.com/office/drawing/2014/main" id="{913C171E-581D-78F2-AB9F-0935548D7202}"/>
                </a:ext>
              </a:extLst>
            </p:cNvPr>
            <p:cNvSpPr txBox="1"/>
            <p:nvPr/>
          </p:nvSpPr>
          <p:spPr>
            <a:xfrm>
              <a:off x="2850846" y="5633291"/>
              <a:ext cx="1186403" cy="461665"/>
            </a:xfrm>
            <a:prstGeom prst="rect">
              <a:avLst/>
            </a:prstGeom>
            <a:noFill/>
            <a:ln>
              <a:noFill/>
            </a:ln>
          </p:spPr>
          <p:txBody>
            <a:bodyPr wrap="square" rtlCol="0">
              <a:spAutoFit/>
            </a:bodyPr>
            <a:lstStyle/>
            <a:p>
              <a:pPr algn="ctr"/>
              <a:r>
                <a:rPr kumimoji="1" lang="ja-JP" altLang="en-US" sz="1200" b="1"/>
                <a:t>延べ利用者数</a:t>
              </a:r>
              <a:endParaRPr kumimoji="1" lang="en-US" altLang="ja-JP" sz="1200" b="1"/>
            </a:p>
            <a:p>
              <a:pPr algn="ctr"/>
              <a:r>
                <a:rPr kumimoji="1" lang="ja-JP" altLang="en-US" sz="1200" b="1"/>
                <a:t>（稼働率）</a:t>
              </a:r>
              <a:endParaRPr kumimoji="1" lang="en-US" altLang="ja-JP" sz="1200" b="1"/>
            </a:p>
          </p:txBody>
        </p:sp>
        <p:sp>
          <p:nvSpPr>
            <p:cNvPr id="98" name="テキスト ボックス 97">
              <a:extLst>
                <a:ext uri="{FF2B5EF4-FFF2-40B4-BE49-F238E27FC236}">
                  <a16:creationId xmlns:a16="http://schemas.microsoft.com/office/drawing/2014/main" id="{268241D9-6B44-4FA0-9B20-8D4984A61E9D}"/>
                </a:ext>
              </a:extLst>
            </p:cNvPr>
            <p:cNvSpPr txBox="1"/>
            <p:nvPr/>
          </p:nvSpPr>
          <p:spPr>
            <a:xfrm>
              <a:off x="2565443" y="6076091"/>
              <a:ext cx="1961889" cy="707886"/>
            </a:xfrm>
            <a:prstGeom prst="rect">
              <a:avLst/>
            </a:prstGeom>
            <a:noFill/>
          </p:spPr>
          <p:txBody>
            <a:bodyPr wrap="square" rtlCol="0">
              <a:spAutoFit/>
            </a:bodyPr>
            <a:lstStyle/>
            <a:p>
              <a:r>
                <a:rPr kumimoji="1" lang="ja-JP" altLang="en-US" sz="1000" spc="-100">
                  <a:latin typeface="+mn-ea"/>
                </a:rPr>
                <a:t>□  １日当たりの利用数累計</a:t>
              </a:r>
              <a:endParaRPr kumimoji="1" lang="en-US" altLang="ja-JP" sz="1000" spc="-100">
                <a:latin typeface="+mn-ea"/>
              </a:endParaRPr>
            </a:p>
            <a:p>
              <a:r>
                <a:rPr kumimoji="1" lang="ja-JP" altLang="en-US" sz="1000" spc="-100">
                  <a:latin typeface="+mn-ea"/>
                </a:rPr>
                <a:t>□  利用頻度を高める工夫は</a:t>
              </a:r>
              <a:endParaRPr kumimoji="1" lang="en-US" altLang="ja-JP" sz="1000" spc="-100">
                <a:latin typeface="+mn-ea"/>
              </a:endParaRPr>
            </a:p>
            <a:p>
              <a:r>
                <a:rPr kumimoji="1" lang="ja-JP" altLang="en-US" sz="1000" spc="-100">
                  <a:latin typeface="+mn-ea"/>
                </a:rPr>
                <a:t>　  されているか</a:t>
              </a:r>
              <a:endParaRPr kumimoji="1" lang="en-US" altLang="ja-JP" sz="1000" spc="-100">
                <a:latin typeface="+mn-ea"/>
              </a:endParaRPr>
            </a:p>
            <a:p>
              <a:r>
                <a:rPr kumimoji="1" lang="ja-JP" altLang="en-US" sz="1000" spc="-100">
                  <a:latin typeface="+mn-ea"/>
                </a:rPr>
                <a:t>□  職員は相談しやすい雰囲気か</a:t>
              </a:r>
              <a:endParaRPr kumimoji="1" lang="en-US" altLang="ja-JP" sz="1000" spc="-100">
                <a:latin typeface="+mn-ea"/>
              </a:endParaRPr>
            </a:p>
          </p:txBody>
        </p:sp>
      </p:grpSp>
      <p:grpSp>
        <p:nvGrpSpPr>
          <p:cNvPr id="108" name="グループ化 107"/>
          <p:cNvGrpSpPr/>
          <p:nvPr/>
        </p:nvGrpSpPr>
        <p:grpSpPr>
          <a:xfrm>
            <a:off x="5019576" y="4690800"/>
            <a:ext cx="2339837" cy="1150686"/>
            <a:chOff x="5053904" y="5630581"/>
            <a:chExt cx="2339837" cy="1150686"/>
          </a:xfrm>
        </p:grpSpPr>
        <p:sp>
          <p:nvSpPr>
            <p:cNvPr id="112" name="テキスト ボックス 111">
              <a:extLst>
                <a:ext uri="{FF2B5EF4-FFF2-40B4-BE49-F238E27FC236}">
                  <a16:creationId xmlns:a16="http://schemas.microsoft.com/office/drawing/2014/main" id="{913C171E-581D-78F2-AB9F-0935548D7202}"/>
                </a:ext>
              </a:extLst>
            </p:cNvPr>
            <p:cNvSpPr txBox="1"/>
            <p:nvPr/>
          </p:nvSpPr>
          <p:spPr>
            <a:xfrm>
              <a:off x="5381141" y="5630581"/>
              <a:ext cx="1078548" cy="461665"/>
            </a:xfrm>
            <a:prstGeom prst="rect">
              <a:avLst/>
            </a:prstGeom>
            <a:noFill/>
            <a:ln>
              <a:noFill/>
            </a:ln>
          </p:spPr>
          <p:txBody>
            <a:bodyPr wrap="square" rtlCol="0">
              <a:spAutoFit/>
            </a:bodyPr>
            <a:lstStyle/>
            <a:p>
              <a:pPr algn="ctr"/>
              <a:r>
                <a:rPr kumimoji="1" lang="ja-JP" altLang="en-US" sz="1200" b="1"/>
                <a:t>要介護度</a:t>
              </a:r>
              <a:endParaRPr kumimoji="1" lang="en-US" altLang="ja-JP" sz="1200" b="1"/>
            </a:p>
            <a:p>
              <a:pPr algn="ctr"/>
              <a:r>
                <a:rPr kumimoji="1" lang="ja-JP" altLang="en-US" sz="1200" b="1"/>
                <a:t>（単価）</a:t>
              </a:r>
              <a:endParaRPr kumimoji="1" lang="en-US" altLang="ja-JP" sz="1200" b="1"/>
            </a:p>
          </p:txBody>
        </p:sp>
        <p:sp>
          <p:nvSpPr>
            <p:cNvPr id="110" name="テキスト ボックス 109">
              <a:extLst>
                <a:ext uri="{FF2B5EF4-FFF2-40B4-BE49-F238E27FC236}">
                  <a16:creationId xmlns:a16="http://schemas.microsoft.com/office/drawing/2014/main" id="{268241D9-6B44-4FA0-9B20-8D4984A61E9D}"/>
                </a:ext>
              </a:extLst>
            </p:cNvPr>
            <p:cNvSpPr txBox="1"/>
            <p:nvPr/>
          </p:nvSpPr>
          <p:spPr>
            <a:xfrm>
              <a:off x="5053904" y="6073381"/>
              <a:ext cx="2339837" cy="707886"/>
            </a:xfrm>
            <a:prstGeom prst="rect">
              <a:avLst/>
            </a:prstGeom>
            <a:noFill/>
          </p:spPr>
          <p:txBody>
            <a:bodyPr wrap="square" rtlCol="0">
              <a:spAutoFit/>
            </a:bodyPr>
            <a:lstStyle/>
            <a:p>
              <a:r>
                <a:rPr kumimoji="1" lang="ja-JP" altLang="en-US" sz="1000" spc="-100">
                  <a:latin typeface="+mn-ea"/>
                </a:rPr>
                <a:t>□  利用者ごとの要介護度の確認</a:t>
              </a:r>
              <a:endParaRPr kumimoji="1" lang="en-US" altLang="ja-JP" sz="1000" spc="-100">
                <a:latin typeface="+mn-ea"/>
              </a:endParaRPr>
            </a:p>
            <a:p>
              <a:r>
                <a:rPr kumimoji="1" lang="ja-JP" altLang="en-US" sz="1000" spc="-100">
                  <a:latin typeface="+mn-ea"/>
                </a:rPr>
                <a:t>□  受入する利用者を選定することもある</a:t>
              </a:r>
              <a:endParaRPr kumimoji="1" lang="en-US" altLang="ja-JP" sz="1000" spc="-100">
                <a:latin typeface="+mn-ea"/>
              </a:endParaRPr>
            </a:p>
            <a:p>
              <a:r>
                <a:rPr kumimoji="1" lang="ja-JP" altLang="en-US" sz="1000" spc="-100">
                  <a:latin typeface="+mn-ea"/>
                </a:rPr>
                <a:t>□  稼働率が高くても要支援度が低い場合</a:t>
              </a:r>
              <a:endParaRPr kumimoji="1" lang="en-US" altLang="ja-JP" sz="1000" spc="-100">
                <a:latin typeface="+mn-ea"/>
              </a:endParaRPr>
            </a:p>
            <a:p>
              <a:r>
                <a:rPr kumimoji="1" lang="ja-JP" altLang="en-US" sz="1000" spc="-100">
                  <a:latin typeface="+mn-ea"/>
                </a:rPr>
                <a:t>　  もある</a:t>
              </a:r>
              <a:endParaRPr kumimoji="1" lang="en-US" altLang="ja-JP" sz="1000" spc="-100">
                <a:latin typeface="+mn-ea"/>
              </a:endParaRPr>
            </a:p>
          </p:txBody>
        </p:sp>
      </p:grpSp>
      <p:grpSp>
        <p:nvGrpSpPr>
          <p:cNvPr id="114" name="グループ化 113"/>
          <p:cNvGrpSpPr/>
          <p:nvPr/>
        </p:nvGrpSpPr>
        <p:grpSpPr>
          <a:xfrm>
            <a:off x="7491136" y="4746216"/>
            <a:ext cx="2081744" cy="1095270"/>
            <a:chOff x="7392430" y="5762502"/>
            <a:chExt cx="2081744" cy="1095270"/>
          </a:xfrm>
        </p:grpSpPr>
        <p:sp>
          <p:nvSpPr>
            <p:cNvPr id="117" name="テキスト ボックス 116">
              <a:extLst>
                <a:ext uri="{FF2B5EF4-FFF2-40B4-BE49-F238E27FC236}">
                  <a16:creationId xmlns:a16="http://schemas.microsoft.com/office/drawing/2014/main" id="{913C171E-581D-78F2-AB9F-0935548D7202}"/>
                </a:ext>
              </a:extLst>
            </p:cNvPr>
            <p:cNvSpPr txBox="1"/>
            <p:nvPr/>
          </p:nvSpPr>
          <p:spPr>
            <a:xfrm>
              <a:off x="7628893" y="5762502"/>
              <a:ext cx="1078548" cy="276999"/>
            </a:xfrm>
            <a:prstGeom prst="rect">
              <a:avLst/>
            </a:prstGeom>
            <a:noFill/>
            <a:ln>
              <a:noFill/>
            </a:ln>
          </p:spPr>
          <p:txBody>
            <a:bodyPr wrap="square" rtlCol="0">
              <a:spAutoFit/>
            </a:bodyPr>
            <a:lstStyle/>
            <a:p>
              <a:pPr algn="ctr"/>
              <a:r>
                <a:rPr kumimoji="1" lang="ja-JP" altLang="en-US" sz="1200" b="1" dirty="0"/>
                <a:t>事業計画</a:t>
              </a:r>
              <a:endParaRPr kumimoji="1" lang="en-US" altLang="ja-JP" sz="1200" b="1" dirty="0"/>
            </a:p>
          </p:txBody>
        </p:sp>
        <p:sp>
          <p:nvSpPr>
            <p:cNvPr id="116" name="テキスト ボックス 115">
              <a:extLst>
                <a:ext uri="{FF2B5EF4-FFF2-40B4-BE49-F238E27FC236}">
                  <a16:creationId xmlns:a16="http://schemas.microsoft.com/office/drawing/2014/main" id="{268241D9-6B44-4FA0-9B20-8D4984A61E9D}"/>
                </a:ext>
              </a:extLst>
            </p:cNvPr>
            <p:cNvSpPr txBox="1"/>
            <p:nvPr/>
          </p:nvSpPr>
          <p:spPr>
            <a:xfrm>
              <a:off x="7392430" y="6149886"/>
              <a:ext cx="2081744" cy="707886"/>
            </a:xfrm>
            <a:prstGeom prst="rect">
              <a:avLst/>
            </a:prstGeom>
            <a:noFill/>
          </p:spPr>
          <p:txBody>
            <a:bodyPr wrap="square" rtlCol="0">
              <a:spAutoFit/>
            </a:bodyPr>
            <a:lstStyle/>
            <a:p>
              <a:r>
                <a:rPr kumimoji="1" lang="ja-JP" altLang="en-US" sz="1000" spc="-100">
                  <a:latin typeface="+mn-ea"/>
                </a:rPr>
                <a:t>□  当初計画との乖離する点</a:t>
              </a:r>
              <a:endParaRPr kumimoji="1" lang="en-US" altLang="ja-JP" sz="1000" spc="-100">
                <a:latin typeface="+mn-ea"/>
              </a:endParaRPr>
            </a:p>
            <a:p>
              <a:r>
                <a:rPr kumimoji="1" lang="ja-JP" altLang="en-US" sz="1000" spc="-100">
                  <a:latin typeface="+mn-ea"/>
                </a:rPr>
                <a:t>□  有資格者の人材確保はできるか</a:t>
              </a:r>
              <a:endParaRPr kumimoji="1" lang="en-US" altLang="ja-JP" sz="1000" spc="-100">
                <a:latin typeface="+mn-ea"/>
              </a:endParaRPr>
            </a:p>
            <a:p>
              <a:r>
                <a:rPr kumimoji="1" lang="ja-JP" altLang="en-US" sz="1000" spc="-100">
                  <a:latin typeface="+mn-ea"/>
                </a:rPr>
                <a:t>□  入居系サービスの場合には、</a:t>
              </a:r>
              <a:endParaRPr kumimoji="1" lang="en-US" altLang="ja-JP" sz="1000" spc="-100">
                <a:latin typeface="+mn-ea"/>
              </a:endParaRPr>
            </a:p>
            <a:p>
              <a:r>
                <a:rPr kumimoji="1" lang="ja-JP" altLang="en-US" sz="1000" spc="-100">
                  <a:latin typeface="+mn-ea"/>
                </a:rPr>
                <a:t>　  近隣の競争環境の確認</a:t>
              </a:r>
              <a:endParaRPr kumimoji="1" lang="en-US" altLang="ja-JP" sz="1000" spc="-100">
                <a:latin typeface="+mn-ea"/>
              </a:endParaRPr>
            </a:p>
          </p:txBody>
        </p:sp>
      </p:grpSp>
      <p:cxnSp>
        <p:nvCxnSpPr>
          <p:cNvPr id="124" name="直線コネクタ 123">
            <a:extLst>
              <a:ext uri="{FF2B5EF4-FFF2-40B4-BE49-F238E27FC236}">
                <a16:creationId xmlns:a16="http://schemas.microsoft.com/office/drawing/2014/main" id="{9B9343EB-8340-43B2-BFCB-44120E0835EB}"/>
              </a:ext>
            </a:extLst>
          </p:cNvPr>
          <p:cNvCxnSpPr>
            <a:cxnSpLocks/>
          </p:cNvCxnSpPr>
          <p:nvPr/>
        </p:nvCxnSpPr>
        <p:spPr>
          <a:xfrm>
            <a:off x="172532" y="58372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8" name="グループ化 57"/>
          <p:cNvGrpSpPr/>
          <p:nvPr/>
        </p:nvGrpSpPr>
        <p:grpSpPr>
          <a:xfrm>
            <a:off x="2863189" y="2101510"/>
            <a:ext cx="5734115" cy="1602597"/>
            <a:chOff x="1498459" y="4752636"/>
            <a:chExt cx="5734115" cy="1602597"/>
          </a:xfrm>
        </p:grpSpPr>
        <p:grpSp>
          <p:nvGrpSpPr>
            <p:cNvPr id="59" name="グループ化 58"/>
            <p:cNvGrpSpPr/>
            <p:nvPr/>
          </p:nvGrpSpPr>
          <p:grpSpPr>
            <a:xfrm>
              <a:off x="1498459" y="4752636"/>
              <a:ext cx="5474091" cy="489387"/>
              <a:chOff x="1365381" y="2177372"/>
              <a:chExt cx="3454496" cy="489387"/>
            </a:xfrm>
          </p:grpSpPr>
          <p:sp>
            <p:nvSpPr>
              <p:cNvPr id="76" name="正方形/長方形 75">
                <a:extLst>
                  <a:ext uri="{FF2B5EF4-FFF2-40B4-BE49-F238E27FC236}">
                    <a16:creationId xmlns:a16="http://schemas.microsoft.com/office/drawing/2014/main" id="{C85CE28B-4415-D080-68F6-C9D2C00672A1}"/>
                  </a:ext>
                </a:extLst>
              </p:cNvPr>
              <p:cNvSpPr/>
              <p:nvPr/>
            </p:nvSpPr>
            <p:spPr>
              <a:xfrm>
                <a:off x="1365381" y="2177372"/>
                <a:ext cx="3454495" cy="24500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latin typeface="+mn-ea"/>
                  </a:rPr>
                  <a:t>事業収入</a:t>
                </a:r>
                <a:r>
                  <a:rPr kumimoji="1" lang="ja-JP" altLang="en-US" sz="1100" b="1">
                    <a:solidFill>
                      <a:schemeClr val="tx1"/>
                    </a:solidFill>
                    <a:latin typeface="+mn-ea"/>
                  </a:rPr>
                  <a:t>（売上高）</a:t>
                </a:r>
              </a:p>
            </p:txBody>
          </p:sp>
          <p:sp>
            <p:nvSpPr>
              <p:cNvPr id="78" name="正方形/長方形 77">
                <a:extLst>
                  <a:ext uri="{FF2B5EF4-FFF2-40B4-BE49-F238E27FC236}">
                    <a16:creationId xmlns:a16="http://schemas.microsoft.com/office/drawing/2014/main" id="{C85CE28B-4415-D080-68F6-C9D2C00672A1}"/>
                  </a:ext>
                </a:extLst>
              </p:cNvPr>
              <p:cNvSpPr/>
              <p:nvPr/>
            </p:nvSpPr>
            <p:spPr>
              <a:xfrm>
                <a:off x="1365381" y="2423480"/>
                <a:ext cx="2707855" cy="243279"/>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mn-ea"/>
                  </a:rPr>
                  <a:t>介護保険</a:t>
                </a:r>
              </a:p>
            </p:txBody>
          </p:sp>
          <p:sp>
            <p:nvSpPr>
              <p:cNvPr id="79" name="正方形/長方形 78">
                <a:extLst>
                  <a:ext uri="{FF2B5EF4-FFF2-40B4-BE49-F238E27FC236}">
                    <a16:creationId xmlns:a16="http://schemas.microsoft.com/office/drawing/2014/main" id="{C85CE28B-4415-D080-68F6-C9D2C00672A1}"/>
                  </a:ext>
                </a:extLst>
              </p:cNvPr>
              <p:cNvSpPr/>
              <p:nvPr/>
            </p:nvSpPr>
            <p:spPr>
              <a:xfrm>
                <a:off x="4068961" y="2423549"/>
                <a:ext cx="750916" cy="243210"/>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latin typeface="+mn-ea"/>
                  </a:rPr>
                  <a:t>保険外</a:t>
                </a:r>
              </a:p>
            </p:txBody>
          </p:sp>
        </p:grpSp>
        <p:sp>
          <p:nvSpPr>
            <p:cNvPr id="60" name="正方形/長方形 59">
              <a:extLst>
                <a:ext uri="{FF2B5EF4-FFF2-40B4-BE49-F238E27FC236}">
                  <a16:creationId xmlns:a16="http://schemas.microsoft.com/office/drawing/2014/main" id="{C85CE28B-4415-D080-68F6-C9D2C00672A1}"/>
                </a:ext>
              </a:extLst>
            </p:cNvPr>
            <p:cNvSpPr/>
            <p:nvPr/>
          </p:nvSpPr>
          <p:spPr>
            <a:xfrm>
              <a:off x="4701942" y="5342748"/>
              <a:ext cx="2284807" cy="860936"/>
            </a:xfrm>
            <a:prstGeom prst="rect">
              <a:avLst/>
            </a:prstGeom>
            <a:solidFill>
              <a:srgbClr val="BFEBFB">
                <a:alpha val="25000"/>
              </a:srgbClr>
            </a:solidFill>
            <a:ln w="41275">
              <a:solidFill>
                <a:srgbClr val="BFEBF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900" b="1">
                <a:solidFill>
                  <a:schemeClr val="tx1"/>
                </a:solidFill>
                <a:latin typeface="+mn-ea"/>
              </a:endParaRPr>
            </a:p>
          </p:txBody>
        </p:sp>
        <p:sp>
          <p:nvSpPr>
            <p:cNvPr id="65" name="テキスト ボックス 64">
              <a:extLst>
                <a:ext uri="{FF2B5EF4-FFF2-40B4-BE49-F238E27FC236}">
                  <a16:creationId xmlns:a16="http://schemas.microsoft.com/office/drawing/2014/main" id="{8DB977C9-1E0F-44EC-6D67-439B61DD278C}"/>
                </a:ext>
              </a:extLst>
            </p:cNvPr>
            <p:cNvSpPr txBox="1"/>
            <p:nvPr/>
          </p:nvSpPr>
          <p:spPr>
            <a:xfrm>
              <a:off x="3937390" y="5403942"/>
              <a:ext cx="1086736" cy="369332"/>
            </a:xfrm>
            <a:prstGeom prst="rect">
              <a:avLst/>
            </a:prstGeom>
            <a:noFill/>
          </p:spPr>
          <p:txBody>
            <a:bodyPr wrap="square" rtlCol="0">
              <a:spAutoFit/>
            </a:bodyPr>
            <a:lstStyle/>
            <a:p>
              <a:pPr algn="ctr"/>
              <a:r>
                <a:rPr kumimoji="1" lang="en-US" altLang="ja-JP" b="1">
                  <a:latin typeface="+mn-ea"/>
                </a:rPr>
                <a:t>×</a:t>
              </a:r>
              <a:endParaRPr kumimoji="1" lang="ja-JP" altLang="en-US" b="1">
                <a:latin typeface="+mn-ea"/>
              </a:endParaRPr>
            </a:p>
          </p:txBody>
        </p:sp>
        <p:sp>
          <p:nvSpPr>
            <p:cNvPr id="66" name="テキスト ボックス 65">
              <a:extLst>
                <a:ext uri="{FF2B5EF4-FFF2-40B4-BE49-F238E27FC236}">
                  <a16:creationId xmlns:a16="http://schemas.microsoft.com/office/drawing/2014/main" id="{913C171E-581D-78F2-AB9F-0935548D7202}"/>
                </a:ext>
              </a:extLst>
            </p:cNvPr>
            <p:cNvSpPr txBox="1"/>
            <p:nvPr/>
          </p:nvSpPr>
          <p:spPr>
            <a:xfrm>
              <a:off x="4448729" y="5382251"/>
              <a:ext cx="2783845" cy="769441"/>
            </a:xfrm>
            <a:prstGeom prst="rect">
              <a:avLst/>
            </a:prstGeom>
            <a:noFill/>
            <a:ln>
              <a:noFill/>
            </a:ln>
          </p:spPr>
          <p:txBody>
            <a:bodyPr wrap="square" rtlCol="0">
              <a:spAutoFit/>
            </a:bodyPr>
            <a:lstStyle/>
            <a:p>
              <a:pPr algn="ctr"/>
              <a:r>
                <a:rPr kumimoji="1" lang="ja-JP" altLang="en-US" sz="1400" b="1"/>
                <a:t>サービス単価</a:t>
              </a:r>
            </a:p>
            <a:p>
              <a:pPr algn="ctr"/>
              <a:r>
                <a:rPr kumimoji="1" lang="ja-JP" altLang="en-US" sz="1000" b="1"/>
                <a:t>①施設サービス種類と</a:t>
              </a:r>
            </a:p>
            <a:p>
              <a:pPr algn="ctr"/>
              <a:r>
                <a:rPr kumimoji="1" lang="ja-JP" altLang="en-US" sz="1000" b="1"/>
                <a:t>②利用者の要介護度で</a:t>
              </a:r>
            </a:p>
            <a:p>
              <a:pPr algn="ctr"/>
              <a:r>
                <a:rPr kumimoji="1" lang="ja-JP" altLang="en-US" sz="1000" b="1"/>
                <a:t>単位が決定</a:t>
              </a:r>
            </a:p>
          </p:txBody>
        </p:sp>
        <p:sp>
          <p:nvSpPr>
            <p:cNvPr id="67" name="正方形/長方形 66">
              <a:extLst>
                <a:ext uri="{FF2B5EF4-FFF2-40B4-BE49-F238E27FC236}">
                  <a16:creationId xmlns:a16="http://schemas.microsoft.com/office/drawing/2014/main" id="{C85CE28B-4415-D080-68F6-C9D2C00672A1}"/>
                </a:ext>
              </a:extLst>
            </p:cNvPr>
            <p:cNvSpPr/>
            <p:nvPr/>
          </p:nvSpPr>
          <p:spPr>
            <a:xfrm>
              <a:off x="1498459" y="5342747"/>
              <a:ext cx="2761114" cy="486071"/>
            </a:xfrm>
            <a:prstGeom prst="rect">
              <a:avLst/>
            </a:prstGeom>
            <a:solidFill>
              <a:schemeClr val="accent4">
                <a:lumMod val="60000"/>
                <a:lumOff val="40000"/>
                <a:alpha val="25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利用者数</a:t>
              </a:r>
              <a:endParaRPr kumimoji="1" lang="en-US" altLang="ja-JP" sz="1200" b="1">
                <a:solidFill>
                  <a:schemeClr val="tx1"/>
                </a:solidFill>
                <a:latin typeface="+mn-ea"/>
              </a:endParaRPr>
            </a:p>
            <a:p>
              <a:pPr algn="ctr"/>
              <a:r>
                <a:rPr kumimoji="1" lang="ja-JP" altLang="en-US" sz="1050" b="1">
                  <a:solidFill>
                    <a:schemeClr val="tx1"/>
                  </a:solidFill>
                  <a:latin typeface="+mn-ea"/>
                </a:rPr>
                <a:t>（契約者数</a:t>
              </a:r>
              <a:r>
                <a:rPr kumimoji="1" lang="en-US" altLang="ja-JP" sz="1050" b="1">
                  <a:solidFill>
                    <a:schemeClr val="tx1"/>
                  </a:solidFill>
                  <a:latin typeface="+mn-ea"/>
                </a:rPr>
                <a:t>×</a:t>
              </a:r>
              <a:r>
                <a:rPr kumimoji="1" lang="ja-JP" altLang="en-US" sz="1050" b="1">
                  <a:solidFill>
                    <a:schemeClr val="tx1"/>
                  </a:solidFill>
                  <a:latin typeface="+mn-ea"/>
                </a:rPr>
                <a:t>利用頻度）</a:t>
              </a:r>
            </a:p>
          </p:txBody>
        </p:sp>
        <p:grpSp>
          <p:nvGrpSpPr>
            <p:cNvPr id="68" name="グループ化 67">
              <a:extLst>
                <a:ext uri="{FF2B5EF4-FFF2-40B4-BE49-F238E27FC236}">
                  <a16:creationId xmlns:a16="http://schemas.microsoft.com/office/drawing/2014/main" id="{DCDF21B8-BBB1-5551-F461-F195258CFD69}"/>
                </a:ext>
              </a:extLst>
            </p:cNvPr>
            <p:cNvGrpSpPr/>
            <p:nvPr/>
          </p:nvGrpSpPr>
          <p:grpSpPr>
            <a:xfrm>
              <a:off x="2583677" y="5850509"/>
              <a:ext cx="1616677" cy="504724"/>
              <a:chOff x="1250424" y="5161021"/>
              <a:chExt cx="2414891" cy="504724"/>
            </a:xfrm>
          </p:grpSpPr>
          <p:sp>
            <p:nvSpPr>
              <p:cNvPr id="73" name="テキスト ボックス 72">
                <a:extLst>
                  <a:ext uri="{FF2B5EF4-FFF2-40B4-BE49-F238E27FC236}">
                    <a16:creationId xmlns:a16="http://schemas.microsoft.com/office/drawing/2014/main" id="{40064578-FC88-7253-B5B0-191E7D851A7B}"/>
                  </a:ext>
                </a:extLst>
              </p:cNvPr>
              <p:cNvSpPr txBox="1"/>
              <p:nvPr/>
            </p:nvSpPr>
            <p:spPr>
              <a:xfrm>
                <a:off x="1307126" y="5404135"/>
                <a:ext cx="2358189" cy="261610"/>
              </a:xfrm>
              <a:prstGeom prst="rect">
                <a:avLst/>
              </a:prstGeom>
              <a:noFill/>
            </p:spPr>
            <p:txBody>
              <a:bodyPr wrap="square" rtlCol="0">
                <a:spAutoFit/>
              </a:bodyPr>
              <a:lstStyle/>
              <a:p>
                <a:pPr algn="ctr"/>
                <a:r>
                  <a:rPr kumimoji="1" lang="ja-JP" altLang="en-US" sz="1100" b="1"/>
                  <a:t>延べ定員数</a:t>
                </a:r>
              </a:p>
            </p:txBody>
          </p:sp>
          <p:sp>
            <p:nvSpPr>
              <p:cNvPr id="74" name="テキスト ボックス 73">
                <a:extLst>
                  <a:ext uri="{FF2B5EF4-FFF2-40B4-BE49-F238E27FC236}">
                    <a16:creationId xmlns:a16="http://schemas.microsoft.com/office/drawing/2014/main" id="{2B95F0FC-D1FF-22A0-DC57-3E0F6E2CFC0D}"/>
                  </a:ext>
                </a:extLst>
              </p:cNvPr>
              <p:cNvSpPr txBox="1"/>
              <p:nvPr/>
            </p:nvSpPr>
            <p:spPr>
              <a:xfrm>
                <a:off x="1250424" y="5161021"/>
                <a:ext cx="2358189" cy="261610"/>
              </a:xfrm>
              <a:prstGeom prst="rect">
                <a:avLst/>
              </a:prstGeom>
              <a:noFill/>
            </p:spPr>
            <p:txBody>
              <a:bodyPr wrap="square" rtlCol="0">
                <a:spAutoFit/>
              </a:bodyPr>
              <a:lstStyle/>
              <a:p>
                <a:pPr algn="ctr"/>
                <a:r>
                  <a:rPr kumimoji="1" lang="ja-JP" altLang="en-US" sz="1100" b="1"/>
                  <a:t>延べ利用者数</a:t>
                </a:r>
              </a:p>
            </p:txBody>
          </p:sp>
          <p:cxnSp>
            <p:nvCxnSpPr>
              <p:cNvPr id="75" name="直線コネクタ 74">
                <a:extLst>
                  <a:ext uri="{FF2B5EF4-FFF2-40B4-BE49-F238E27FC236}">
                    <a16:creationId xmlns:a16="http://schemas.microsoft.com/office/drawing/2014/main" id="{050112C1-5771-8C8F-4465-BC3EC957F922}"/>
                  </a:ext>
                </a:extLst>
              </p:cNvPr>
              <p:cNvCxnSpPr>
                <a:cxnSpLocks/>
              </p:cNvCxnSpPr>
              <p:nvPr/>
            </p:nvCxnSpPr>
            <p:spPr>
              <a:xfrm>
                <a:off x="1691583" y="5401271"/>
                <a:ext cx="1460575" cy="0"/>
              </a:xfrm>
              <a:prstGeom prst="line">
                <a:avLst/>
              </a:prstGeom>
              <a:ln w="317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sp>
          <p:nvSpPr>
            <p:cNvPr id="70" name="テキスト ボックス 69">
              <a:extLst>
                <a:ext uri="{FF2B5EF4-FFF2-40B4-BE49-F238E27FC236}">
                  <a16:creationId xmlns:a16="http://schemas.microsoft.com/office/drawing/2014/main" id="{913C171E-581D-78F2-AB9F-0935548D7202}"/>
                </a:ext>
              </a:extLst>
            </p:cNvPr>
            <p:cNvSpPr txBox="1"/>
            <p:nvPr/>
          </p:nvSpPr>
          <p:spPr>
            <a:xfrm>
              <a:off x="2041841" y="5964871"/>
              <a:ext cx="962081" cy="276999"/>
            </a:xfrm>
            <a:prstGeom prst="rect">
              <a:avLst/>
            </a:prstGeom>
            <a:noFill/>
            <a:ln>
              <a:noFill/>
            </a:ln>
          </p:spPr>
          <p:txBody>
            <a:bodyPr wrap="square" rtlCol="0">
              <a:spAutoFit/>
            </a:bodyPr>
            <a:lstStyle/>
            <a:p>
              <a:pPr algn="ctr"/>
              <a:r>
                <a:rPr kumimoji="1" lang="ja-JP" altLang="en-US" sz="1200" b="1"/>
                <a:t>稼働率 ＝</a:t>
              </a:r>
              <a:endParaRPr kumimoji="1" lang="en-US" altLang="ja-JP" sz="1200" b="1"/>
            </a:p>
          </p:txBody>
        </p:sp>
        <p:sp>
          <p:nvSpPr>
            <p:cNvPr id="71" name="二等辺三角形 70"/>
            <p:cNvSpPr/>
            <p:nvPr/>
          </p:nvSpPr>
          <p:spPr>
            <a:xfrm rot="5400000">
              <a:off x="1873853" y="6011721"/>
              <a:ext cx="253071" cy="207226"/>
            </a:xfrm>
            <a:prstGeom prst="triangle">
              <a:avLst>
                <a:gd name="adj" fmla="val 5010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正方形/長方形 1">
            <a:extLst>
              <a:ext uri="{FF2B5EF4-FFF2-40B4-BE49-F238E27FC236}">
                <a16:creationId xmlns:a16="http://schemas.microsoft.com/office/drawing/2014/main" id="{1AA6574E-5B52-A0EC-D1B7-74B94F8756F4}"/>
              </a:ext>
            </a:extLst>
          </p:cNvPr>
          <p:cNvSpPr/>
          <p:nvPr/>
        </p:nvSpPr>
        <p:spPr>
          <a:xfrm>
            <a:off x="655200" y="4690800"/>
            <a:ext cx="1414645" cy="433702"/>
          </a:xfrm>
          <a:prstGeom prst="rect">
            <a:avLst/>
          </a:prstGeom>
          <a:noFill/>
          <a:ln w="38100">
            <a:solidFill>
              <a:schemeClr val="accent6">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DD73583B-9174-E981-0B87-99EA3C8E117B}"/>
              </a:ext>
            </a:extLst>
          </p:cNvPr>
          <p:cNvSpPr/>
          <p:nvPr/>
        </p:nvSpPr>
        <p:spPr>
          <a:xfrm>
            <a:off x="2862155" y="4686484"/>
            <a:ext cx="1414645" cy="433702"/>
          </a:xfrm>
          <a:prstGeom prst="rect">
            <a:avLst/>
          </a:prstGeom>
          <a:noFill/>
          <a:ln w="38100">
            <a:solidFill>
              <a:srgbClr val="FFCC66">
                <a:alpha val="69804"/>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CB8F864A-58E2-3F8A-912B-0B9D1664EC18}"/>
              </a:ext>
            </a:extLst>
          </p:cNvPr>
          <p:cNvSpPr/>
          <p:nvPr/>
        </p:nvSpPr>
        <p:spPr>
          <a:xfrm>
            <a:off x="5178764" y="4682643"/>
            <a:ext cx="1414645" cy="433702"/>
          </a:xfrm>
          <a:prstGeom prst="rect">
            <a:avLst/>
          </a:prstGeom>
          <a:noFill/>
          <a:ln w="38100">
            <a:solidFill>
              <a:srgbClr val="BFEBF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8EC9D93F-98F8-8203-F809-6017BF8F6283}"/>
              </a:ext>
            </a:extLst>
          </p:cNvPr>
          <p:cNvSpPr/>
          <p:nvPr/>
        </p:nvSpPr>
        <p:spPr>
          <a:xfrm>
            <a:off x="7559550" y="4662606"/>
            <a:ext cx="1414645" cy="433702"/>
          </a:xfrm>
          <a:prstGeom prst="rect">
            <a:avLst/>
          </a:prstGeom>
          <a:noFill/>
          <a:ln w="38100">
            <a:solidFill>
              <a:srgbClr val="FFBFB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p>
        </p:txBody>
      </p:sp>
    </p:spTree>
    <p:extLst>
      <p:ext uri="{BB962C8B-B14F-4D97-AF65-F5344CB8AC3E}">
        <p14:creationId xmlns:p14="http://schemas.microsoft.com/office/powerpoint/2010/main" val="26687779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2B261C8D8F851449259DC447136E740" ma:contentTypeVersion="13" ma:contentTypeDescription="新しいドキュメントを作成します。" ma:contentTypeScope="" ma:versionID="a92a6df2b97123808650712ab7cab76a">
  <xsd:schema xmlns:xsd="http://www.w3.org/2001/XMLSchema" xmlns:xs="http://www.w3.org/2001/XMLSchema" xmlns:p="http://schemas.microsoft.com/office/2006/metadata/properties" xmlns:ns2="2fb91a16-e388-4ff0-8b8e-db64a674892a" xmlns:ns3="9a90d419-12d7-4f50-a7cb-dd3ac3affbc4" targetNamespace="http://schemas.microsoft.com/office/2006/metadata/properties" ma:root="true" ma:fieldsID="c9abd2c06ef69302cc4d403e084ba431" ns2:_="" ns3:_="">
    <xsd:import namespace="2fb91a16-e388-4ff0-8b8e-db64a674892a"/>
    <xsd:import namespace="9a90d419-12d7-4f50-a7cb-dd3ac3affbc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b91a16-e388-4ff0-8b8e-db64a67489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90d419-12d7-4f50-a7cb-dd3ac3affbc4"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6ca25c0-bea8-4599-b09c-58c2ea17d8a6}" ma:internalName="TaxCatchAll" ma:showField="CatchAllData" ma:web="9a90d419-12d7-4f50-a7cb-dd3ac3affb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a90d419-12d7-4f50-a7cb-dd3ac3affbc4" xsi:nil="true"/>
    <lcf76f155ced4ddcb4097134ff3c332f xmlns="2fb91a16-e388-4ff0-8b8e-db64a674892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F6171F6-87FF-47FA-91CF-DD8835F31E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b91a16-e388-4ff0-8b8e-db64a674892a"/>
    <ds:schemaRef ds:uri="9a90d419-12d7-4f50-a7cb-dd3ac3affb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E3B105-1A8E-4D8F-8B45-0AE10EFA9083}">
  <ds:schemaRefs>
    <ds:schemaRef ds:uri="http://schemas.microsoft.com/sharepoint/v3/contenttype/forms"/>
  </ds:schemaRefs>
</ds:datastoreItem>
</file>

<file path=customXml/itemProps3.xml><?xml version="1.0" encoding="utf-8"?>
<ds:datastoreItem xmlns:ds="http://schemas.openxmlformats.org/officeDocument/2006/customXml" ds:itemID="{474E99A4-CC5B-4EE7-B91A-EA8B16BD90F7}">
  <ds:schemaRefs>
    <ds:schemaRef ds:uri="http://schemas.microsoft.com/office/2006/documentManagement/types"/>
    <ds:schemaRef ds:uri="9a90d419-12d7-4f50-a7cb-dd3ac3affbc4"/>
    <ds:schemaRef ds:uri="http://schemas.openxmlformats.org/package/2006/metadata/core-properties"/>
    <ds:schemaRef ds:uri="2fb91a16-e388-4ff0-8b8e-db64a674892a"/>
    <ds:schemaRef ds:uri="http://purl.org/dc/term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13330</Words>
  <Application>Microsoft Office PowerPoint</Application>
  <PresentationFormat>A4 210 x 297 mm</PresentationFormat>
  <Paragraphs>1009</Paragraphs>
  <Slides>26</Slides>
  <Notes>1</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26</vt:i4>
      </vt:variant>
    </vt:vector>
  </HeadingPairs>
  <TitlesOfParts>
    <vt:vector size="42" baseType="lpstr">
      <vt:lpstr>HGPｺﾞｼｯｸE</vt:lpstr>
      <vt:lpstr>HGP創英角ｺﾞｼｯｸUB</vt:lpstr>
      <vt:lpstr>HGP明朝E</vt:lpstr>
      <vt:lpstr>HGS創英角ｺﾞｼｯｸUB</vt:lpstr>
      <vt:lpstr>HGS明朝E</vt:lpstr>
      <vt:lpstr>HG創英角ｺﾞｼｯｸUB</vt:lpstr>
      <vt:lpstr>Meiryo UI</vt:lpstr>
      <vt:lpstr>游ゴシック</vt:lpstr>
      <vt:lpstr>游ゴシック 本文</vt:lpstr>
      <vt:lpstr>Arial</vt:lpstr>
      <vt:lpstr>Arial Black</vt:lpstr>
      <vt:lpstr>Britannic Bold</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2025-03-11T02:32:33Z</dcterms:created>
  <dcterms:modified xsi:type="dcterms:W3CDTF">2025-03-13T02:55:25Z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0x01010092B261C8D8F851449259DC447136E740</vt:lpwstr>
  </property>
  <property fmtid="{D5CDD505-2E9C-101B-9397-08002B2CF9AE}" pid="3" name="MediaServiceImageTags">
    <vt:lpwstr/>
  </property>
</Properties>
</file>