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4"/>
  </p:sldMasterIdLst>
  <p:notesMasterIdLst>
    <p:notesMasterId r:id="rId19"/>
  </p:notesMasterIdLst>
  <p:sldIdLst>
    <p:sldId id="426" r:id="rId5"/>
    <p:sldId id="476" r:id="rId6"/>
    <p:sldId id="475" r:id="rId7"/>
    <p:sldId id="485" r:id="rId8"/>
    <p:sldId id="482" r:id="rId9"/>
    <p:sldId id="459" r:id="rId10"/>
    <p:sldId id="487" r:id="rId11"/>
    <p:sldId id="489" r:id="rId12"/>
    <p:sldId id="464" r:id="rId13"/>
    <p:sldId id="460" r:id="rId14"/>
    <p:sldId id="483" r:id="rId15"/>
    <p:sldId id="484" r:id="rId16"/>
    <p:sldId id="503" r:id="rId17"/>
    <p:sldId id="502" r:id="rId18"/>
  </p:sldIdLst>
  <p:sldSz cx="9906000" cy="6858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EFBF"/>
    <a:srgbClr val="BFEBFB"/>
    <a:srgbClr val="FFBFBF"/>
    <a:srgbClr val="FFCBCB"/>
    <a:srgbClr val="DAE3F3"/>
    <a:srgbClr val="6E86B1"/>
    <a:srgbClr val="2F528F"/>
    <a:srgbClr val="FFE5E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63" tIns="47732" rIns="95463" bIns="47732" rtlCol="0"/>
          <a:lstStyle>
            <a:lvl1pPr algn="r">
              <a:defRPr sz="1300"/>
            </a:lvl1pPr>
          </a:lstStyle>
          <a:p>
            <a:fld id="{62713A9E-E5D6-4054-85F6-8F120B547E14}" type="datetimeFigureOut">
              <a:rPr kumimoji="1" lang="ja-JP" altLang="en-US" smtClean="0"/>
              <a:t>2025/3/11</a:t>
            </a:fld>
            <a:endParaRPr kumimoji="1" lang="ja-JP" altLang="en-US"/>
          </a:p>
        </p:txBody>
      </p:sp>
      <p:sp>
        <p:nvSpPr>
          <p:cNvPr id="4" name="スライド イメージ プレースホルダー 3"/>
          <p:cNvSpPr>
            <a:spLocks noGrp="1" noRot="1" noChangeAspect="1"/>
          </p:cNvSpPr>
          <p:nvPr>
            <p:ph type="sldImg" idx="2"/>
          </p:nvPr>
        </p:nvSpPr>
        <p:spPr>
          <a:xfrm>
            <a:off x="1055688" y="1279525"/>
            <a:ext cx="4987925" cy="3452813"/>
          </a:xfrm>
          <a:prstGeom prst="rect">
            <a:avLst/>
          </a:prstGeom>
          <a:noFill/>
          <a:ln w="12700">
            <a:solidFill>
              <a:prstClr val="black"/>
            </a:solidFill>
          </a:ln>
        </p:spPr>
        <p:txBody>
          <a:bodyPr vert="horz" lIns="95463" tIns="47732" rIns="95463" bIns="47732" rtlCol="0" anchor="ctr"/>
          <a:lstStyle/>
          <a:p>
            <a:endParaRPr lang="ja-JP" altLang="en-US"/>
          </a:p>
        </p:txBody>
      </p:sp>
      <p:sp>
        <p:nvSpPr>
          <p:cNvPr id="5" name="ノート プレースホルダー 4"/>
          <p:cNvSpPr>
            <a:spLocks noGrp="1"/>
          </p:cNvSpPr>
          <p:nvPr>
            <p:ph type="body" sz="quarter" idx="3"/>
          </p:nvPr>
        </p:nvSpPr>
        <p:spPr>
          <a:xfrm>
            <a:off x="709429" y="4925459"/>
            <a:ext cx="5680444" cy="4029621"/>
          </a:xfrm>
          <a:prstGeom prst="rect">
            <a:avLst/>
          </a:prstGeom>
        </p:spPr>
        <p:txBody>
          <a:bodyPr vert="horz" lIns="95463" tIns="47732" rIns="95463" bIns="477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63" tIns="47732" rIns="95463" bIns="47732" rtlCol="0" anchor="b"/>
          <a:lstStyle>
            <a:lvl1pPr algn="r">
              <a:defRPr sz="13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D536-E8C9-318C-9427-76C7FB5F9F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1461539-41CA-6E8F-ADD9-8430A2772CC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F3F2B4-46CB-618B-5D00-64F29F3F3D6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6D3BF46-86D3-71A1-92CA-6C6E05CDF50F}"/>
              </a:ext>
            </a:extLst>
          </p:cNvPr>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3685269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CD78FFE-2A88-4DE2-BA27-7FAC2AD57C6F}" type="slidenum">
              <a:rPr kumimoji="1" lang="ja-JP" altLang="en-US" smtClean="0"/>
              <a:t>7</a:t>
            </a:fld>
            <a:endParaRPr kumimoji="1" lang="ja-JP" altLang="en-US"/>
          </a:p>
        </p:txBody>
      </p:sp>
    </p:spTree>
    <p:extLst>
      <p:ext uri="{BB962C8B-B14F-4D97-AF65-F5344CB8AC3E}">
        <p14:creationId xmlns:p14="http://schemas.microsoft.com/office/powerpoint/2010/main" val="1981713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93741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7" r:id="rId12"/>
    <p:sldLayoutId id="2147483698"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kaigokensaku.mhlw.go.jp/"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73A8-CC54-041C-5367-2F49E302BB50}"/>
            </a:ext>
          </a:extLst>
        </p:cNvPr>
        <p:cNvGrpSpPr/>
        <p:nvPr/>
      </p:nvGrpSpPr>
      <p:grpSpPr>
        <a:xfrm>
          <a:off x="0" y="0"/>
          <a:ext cx="0" cy="0"/>
          <a:chOff x="0" y="0"/>
          <a:chExt cx="0" cy="0"/>
        </a:xfrm>
      </p:grpSpPr>
      <p:sp>
        <p:nvSpPr>
          <p:cNvPr id="9" name="タイトル 4">
            <a:extLst>
              <a:ext uri="{FF2B5EF4-FFF2-40B4-BE49-F238E27FC236}">
                <a16:creationId xmlns:a16="http://schemas.microsoft.com/office/drawing/2014/main" id="{FB8AEE7E-3BBB-84D7-0092-81AD9E280554}"/>
              </a:ext>
            </a:extLst>
          </p:cNvPr>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a:solidFill>
                  <a:srgbClr val="004196"/>
                </a:solidFill>
                <a:latin typeface="+mn-ea"/>
                <a:ea typeface="+mn-ea"/>
              </a:rPr>
              <a:t>　</a:t>
            </a:r>
            <a:endParaRPr lang="ja-JP" altLang="en-US" sz="2400" b="1">
              <a:solidFill>
                <a:srgbClr val="004196"/>
              </a:solidFill>
              <a:latin typeface="+mn-ea"/>
              <a:ea typeface="+mn-ea"/>
            </a:endParaRPr>
          </a:p>
        </p:txBody>
      </p:sp>
      <p:sp>
        <p:nvSpPr>
          <p:cNvPr id="11" name="タイトル 4">
            <a:extLst>
              <a:ext uri="{FF2B5EF4-FFF2-40B4-BE49-F238E27FC236}">
                <a16:creationId xmlns:a16="http://schemas.microsoft.com/office/drawing/2014/main" id="{0035DB8A-6985-3A68-D42B-F7F3A6B9FE7A}"/>
              </a:ext>
            </a:extLst>
          </p:cNvPr>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a:solidFill>
                <a:srgbClr val="004196"/>
              </a:solidFill>
              <a:latin typeface="+mn-ea"/>
              <a:ea typeface="+mn-ea"/>
            </a:endParaRPr>
          </a:p>
        </p:txBody>
      </p:sp>
      <p:sp>
        <p:nvSpPr>
          <p:cNvPr id="8" name="タイトル 4">
            <a:extLst>
              <a:ext uri="{FF2B5EF4-FFF2-40B4-BE49-F238E27FC236}">
                <a16:creationId xmlns:a16="http://schemas.microsoft.com/office/drawing/2014/main" id="{DC20579B-EE22-0F5D-27EB-F54C21F172BA}"/>
              </a:ext>
            </a:extLst>
          </p:cNvPr>
          <p:cNvSpPr txBox="1">
            <a:spLocks/>
          </p:cNvSpPr>
          <p:nvPr/>
        </p:nvSpPr>
        <p:spPr>
          <a:xfrm>
            <a:off x="3830128" y="277707"/>
            <a:ext cx="5946919"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a:solidFill>
                  <a:srgbClr val="004196"/>
                </a:solidFill>
                <a:latin typeface="+mn-ea"/>
                <a:ea typeface="+mn-ea"/>
              </a:rPr>
              <a:t>『</a:t>
            </a:r>
            <a:r>
              <a:rPr lang="ja-JP" altLang="en-US" sz="2800" b="1">
                <a:solidFill>
                  <a:srgbClr val="004196"/>
                </a:solidFill>
                <a:latin typeface="+mn-ea"/>
                <a:ea typeface="+mn-ea"/>
              </a:rPr>
              <a:t>業種別支援の着眼点</a:t>
            </a:r>
            <a:r>
              <a:rPr lang="en-US" altLang="ja-JP" sz="2800" b="1">
                <a:solidFill>
                  <a:srgbClr val="004196"/>
                </a:solidFill>
                <a:latin typeface="+mn-ea"/>
                <a:ea typeface="+mn-ea"/>
              </a:rPr>
              <a:t>』</a:t>
            </a:r>
            <a:endParaRPr lang="en-US" altLang="ja-JP" sz="2000" b="1">
              <a:solidFill>
                <a:srgbClr val="004196"/>
              </a:solidFill>
              <a:latin typeface="+mn-ea"/>
              <a:ea typeface="+mn-ea"/>
            </a:endParaRPr>
          </a:p>
        </p:txBody>
      </p:sp>
      <p:sp>
        <p:nvSpPr>
          <p:cNvPr id="10" name="タイトル 4">
            <a:extLst>
              <a:ext uri="{FF2B5EF4-FFF2-40B4-BE49-F238E27FC236}">
                <a16:creationId xmlns:a16="http://schemas.microsoft.com/office/drawing/2014/main" id="{248A6380-F9BF-4AC8-44B8-3912040ADFE9}"/>
              </a:ext>
            </a:extLst>
          </p:cNvPr>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a:solidFill>
                  <a:srgbClr val="004196"/>
                </a:solidFill>
                <a:latin typeface="+mn-ea"/>
                <a:ea typeface="+mn-ea"/>
              </a:rPr>
              <a:t>　</a:t>
            </a:r>
            <a:r>
              <a:rPr lang="en-US" altLang="ja-JP" sz="2000" b="1">
                <a:solidFill>
                  <a:srgbClr val="004196"/>
                </a:solidFill>
                <a:latin typeface="+mn-ea"/>
                <a:ea typeface="+mn-ea"/>
              </a:rPr>
              <a:t>2025</a:t>
            </a:r>
            <a:r>
              <a:rPr lang="ja-JP" altLang="en-US" sz="2000" b="1">
                <a:solidFill>
                  <a:srgbClr val="004196"/>
                </a:solidFill>
                <a:latin typeface="+mn-ea"/>
                <a:ea typeface="+mn-ea"/>
              </a:rPr>
              <a:t>（令和７）年３月（追加）</a:t>
            </a:r>
            <a:endParaRPr lang="ja-JP" altLang="en-US" sz="2400" b="1">
              <a:solidFill>
                <a:srgbClr val="004196"/>
              </a:solidFill>
              <a:latin typeface="+mn-ea"/>
              <a:ea typeface="+mn-ea"/>
            </a:endParaRPr>
          </a:p>
        </p:txBody>
      </p:sp>
      <p:sp>
        <p:nvSpPr>
          <p:cNvPr id="15" name="タイトル 2">
            <a:extLst>
              <a:ext uri="{FF2B5EF4-FFF2-40B4-BE49-F238E27FC236}">
                <a16:creationId xmlns:a16="http://schemas.microsoft.com/office/drawing/2014/main" id="{B41ECFD0-87F8-CAED-B8F8-8CC3589A3B14}"/>
              </a:ext>
            </a:extLst>
          </p:cNvPr>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a:t>介護業</a:t>
            </a:r>
          </a:p>
        </p:txBody>
      </p:sp>
      <p:sp>
        <p:nvSpPr>
          <p:cNvPr id="2" name="タイトル 4">
            <a:extLst>
              <a:ext uri="{FF2B5EF4-FFF2-40B4-BE49-F238E27FC236}">
                <a16:creationId xmlns:a16="http://schemas.microsoft.com/office/drawing/2014/main" id="{8C341D0C-CAFE-06E5-45DB-54EEEBFEC9BE}"/>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令和６年度「業種別支援の着眼点の拡充や普及促進に向けた委託事業」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において、株式会社帝国データバンクが作成したものです。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2464711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96218" y="38728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64320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55200" y="1256400"/>
            <a:ext cx="6166565" cy="707886"/>
          </a:xfrm>
          <a:prstGeom prst="rect">
            <a:avLst/>
          </a:prstGeom>
          <a:noFill/>
        </p:spPr>
        <p:txBody>
          <a:bodyPr wrap="square" rtlCol="0">
            <a:spAutoFit/>
          </a:bodyPr>
          <a:lstStyle/>
          <a:p>
            <a:r>
              <a:rPr kumimoji="1" lang="ja-JP" altLang="en-US" sz="1000">
                <a:latin typeface="+mn-ea"/>
              </a:rPr>
              <a:t>□  支出の大部分が人件費となるため、人時生産性（粗利益</a:t>
            </a:r>
            <a:r>
              <a:rPr kumimoji="1" lang="en-US" altLang="ja-JP" sz="1000">
                <a:latin typeface="+mn-ea"/>
              </a:rPr>
              <a:t>÷</a:t>
            </a:r>
            <a:r>
              <a:rPr kumimoji="1" lang="ja-JP" altLang="en-US" sz="1000">
                <a:latin typeface="+mn-ea"/>
              </a:rPr>
              <a:t>総労働時間）の向上がポイント</a:t>
            </a:r>
            <a:endParaRPr kumimoji="1" lang="en-US" altLang="ja-JP" sz="1000">
              <a:latin typeface="+mn-ea"/>
            </a:endParaRPr>
          </a:p>
          <a:p>
            <a:r>
              <a:rPr kumimoji="1" lang="ja-JP" altLang="en-US" sz="1000">
                <a:latin typeface="+mn-ea"/>
              </a:rPr>
              <a:t>□  労働集約型の重労働であるため、人材不足と併せて、現場の業務省力化は大きな課題</a:t>
            </a:r>
            <a:endParaRPr kumimoji="1" lang="en-US" altLang="ja-JP" sz="1000">
              <a:latin typeface="+mn-ea"/>
            </a:endParaRPr>
          </a:p>
          <a:p>
            <a:r>
              <a:rPr kumimoji="1" lang="ja-JP" altLang="en-US" sz="1000">
                <a:latin typeface="+mn-ea"/>
              </a:rPr>
              <a:t>□  テクノロジーの新規導入には、現場の理解が必要となるため、慎重な準備が求められる</a:t>
            </a:r>
            <a:endParaRPr kumimoji="1" lang="en-US" altLang="ja-JP" sz="1000">
              <a:latin typeface="+mn-ea"/>
            </a:endParaRPr>
          </a:p>
          <a:p>
            <a:r>
              <a:rPr kumimoji="1" lang="ja-JP" altLang="en-US" sz="1000">
                <a:latin typeface="+mn-ea"/>
              </a:rPr>
              <a:t>□  その他、外国人材の確保に向けた環境整備なども進んでいる</a:t>
            </a:r>
            <a:endParaRPr kumimoji="1" lang="en-US" altLang="ja-JP" sz="1000">
              <a:latin typeface="+mn-ea"/>
            </a:endParaRPr>
          </a:p>
        </p:txBody>
      </p:sp>
      <p:sp>
        <p:nvSpPr>
          <p:cNvPr id="77" name="テキスト ボックス 7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8" name="テキスト ボックス 7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79" name="グループ化 78">
            <a:extLst>
              <a:ext uri="{FF2B5EF4-FFF2-40B4-BE49-F238E27FC236}">
                <a16:creationId xmlns:a16="http://schemas.microsoft.com/office/drawing/2014/main" id="{4950B9DA-A143-4374-A938-3FF1963CB9D1}"/>
              </a:ext>
            </a:extLst>
          </p:cNvPr>
          <p:cNvGrpSpPr/>
          <p:nvPr/>
        </p:nvGrpSpPr>
        <p:grpSpPr>
          <a:xfrm>
            <a:off x="295200" y="1191600"/>
            <a:ext cx="1162051" cy="885825"/>
            <a:chOff x="2409824" y="3038474"/>
            <a:chExt cx="1162051" cy="885825"/>
          </a:xfrm>
          <a:noFill/>
        </p:grpSpPr>
        <p:sp>
          <p:nvSpPr>
            <p:cNvPr id="80" name="楕円 79">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2" name="正方形/長方形 81">
            <a:extLst>
              <a:ext uri="{FF2B5EF4-FFF2-40B4-BE49-F238E27FC236}">
                <a16:creationId xmlns:a16="http://schemas.microsoft.com/office/drawing/2014/main" id="{845FE9B1-8B0F-47E7-8FD5-6F49135D7B31}"/>
              </a:ext>
            </a:extLst>
          </p:cNvPr>
          <p:cNvSpPr/>
          <p:nvPr/>
        </p:nvSpPr>
        <p:spPr>
          <a:xfrm>
            <a:off x="1360800" y="133920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生産性向上の</a:t>
            </a:r>
            <a:endParaRPr kumimoji="1" lang="en-US" altLang="ja-JP" sz="1400" b="1">
              <a:solidFill>
                <a:schemeClr val="tx1"/>
              </a:solidFill>
            </a:endParaRPr>
          </a:p>
          <a:p>
            <a:pPr algn="ctr"/>
            <a:r>
              <a:rPr kumimoji="1" lang="ja-JP" altLang="en-US" sz="1400" b="1">
                <a:solidFill>
                  <a:schemeClr val="tx1"/>
                </a:solidFill>
              </a:rPr>
              <a:t>アプローチ</a:t>
            </a:r>
            <a:endParaRPr kumimoji="1" lang="en-US" altLang="ja-JP" sz="1400" b="1">
              <a:solidFill>
                <a:schemeClr val="tx1"/>
              </a:solidFill>
            </a:endParaRPr>
          </a:p>
        </p:txBody>
      </p:sp>
      <p:sp>
        <p:nvSpPr>
          <p:cNvPr id="88" name="テキスト ボックス 87">
            <a:extLst>
              <a:ext uri="{FF2B5EF4-FFF2-40B4-BE49-F238E27FC236}">
                <a16:creationId xmlns:a16="http://schemas.microsoft.com/office/drawing/2014/main" id="{EB5A4C9A-ABD6-E3D4-3B7B-4AC9980BDE1C}"/>
              </a:ext>
            </a:extLst>
          </p:cNvPr>
          <p:cNvSpPr txBox="1"/>
          <p:nvPr/>
        </p:nvSpPr>
        <p:spPr>
          <a:xfrm>
            <a:off x="4872324" y="2309084"/>
            <a:ext cx="5099880" cy="553998"/>
          </a:xfrm>
          <a:prstGeom prst="rect">
            <a:avLst/>
          </a:prstGeom>
          <a:noFill/>
        </p:spPr>
        <p:txBody>
          <a:bodyPr wrap="square" rtlCol="0">
            <a:spAutoFit/>
          </a:bodyPr>
          <a:lstStyle/>
          <a:p>
            <a:r>
              <a:rPr kumimoji="1" lang="ja-JP" altLang="en-US" sz="1000" dirty="0">
                <a:latin typeface="+mn-ea"/>
              </a:rPr>
              <a:t>□ 年々安価となり、導入も進んでいる</a:t>
            </a:r>
            <a:endParaRPr kumimoji="1" lang="en-US" altLang="ja-JP" sz="1000" dirty="0">
              <a:latin typeface="+mn-ea"/>
            </a:endParaRPr>
          </a:p>
          <a:p>
            <a:r>
              <a:rPr kumimoji="1" lang="ja-JP" altLang="en-US" sz="1000" dirty="0">
                <a:latin typeface="+mn-ea"/>
              </a:rPr>
              <a:t>□ 提携先との利用者情報の共有などでも、</a:t>
            </a:r>
            <a:r>
              <a:rPr kumimoji="1" lang="en-US" altLang="ja-JP" sz="1000" dirty="0">
                <a:latin typeface="+mn-ea"/>
              </a:rPr>
              <a:t>IT</a:t>
            </a:r>
            <a:r>
              <a:rPr kumimoji="1" lang="ja-JP" altLang="en-US" sz="1000" dirty="0">
                <a:latin typeface="+mn-ea"/>
              </a:rPr>
              <a:t>導入が積極的に始まって</a:t>
            </a:r>
            <a:endParaRPr kumimoji="1" lang="en-US" altLang="ja-JP" sz="1000" dirty="0">
              <a:latin typeface="+mn-ea"/>
            </a:endParaRPr>
          </a:p>
          <a:p>
            <a:r>
              <a:rPr kumimoji="1" lang="ja-JP" altLang="en-US" sz="1000" dirty="0">
                <a:latin typeface="+mn-ea"/>
              </a:rPr>
              <a:t>　 いるものの、導入時の現場の負担感も大きいため、留意が必要となる</a:t>
            </a:r>
            <a:endParaRPr kumimoji="1" lang="en-US" altLang="ja-JP" sz="1000" dirty="0">
              <a:latin typeface="+mn-ea"/>
            </a:endParaRPr>
          </a:p>
        </p:txBody>
      </p:sp>
      <p:grpSp>
        <p:nvGrpSpPr>
          <p:cNvPr id="119" name="グループ化 118">
            <a:extLst>
              <a:ext uri="{FF2B5EF4-FFF2-40B4-BE49-F238E27FC236}">
                <a16:creationId xmlns:a16="http://schemas.microsoft.com/office/drawing/2014/main" id="{31C77F1C-E328-C7DF-02F9-2A5AB5FA0F28}"/>
              </a:ext>
            </a:extLst>
          </p:cNvPr>
          <p:cNvGrpSpPr/>
          <p:nvPr/>
        </p:nvGrpSpPr>
        <p:grpSpPr>
          <a:xfrm>
            <a:off x="460242" y="2302381"/>
            <a:ext cx="1316318" cy="1256672"/>
            <a:chOff x="290574" y="5189900"/>
            <a:chExt cx="1316318" cy="1433022"/>
          </a:xfrm>
        </p:grpSpPr>
        <p:sp>
          <p:nvSpPr>
            <p:cNvPr id="120" name="正方形/長方形 119">
              <a:extLst>
                <a:ext uri="{FF2B5EF4-FFF2-40B4-BE49-F238E27FC236}">
                  <a16:creationId xmlns:a16="http://schemas.microsoft.com/office/drawing/2014/main" id="{8FB81BE8-C494-B468-C465-51401E2960B6}"/>
                </a:ext>
              </a:extLst>
            </p:cNvPr>
            <p:cNvSpPr/>
            <p:nvPr/>
          </p:nvSpPr>
          <p:spPr>
            <a:xfrm>
              <a:off x="371872" y="5189900"/>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テキスト ボックス 120">
              <a:extLst>
                <a:ext uri="{FF2B5EF4-FFF2-40B4-BE49-F238E27FC236}">
                  <a16:creationId xmlns:a16="http://schemas.microsoft.com/office/drawing/2014/main" id="{1173B051-8B54-841A-8519-05FF20A3C43E}"/>
                </a:ext>
              </a:extLst>
            </p:cNvPr>
            <p:cNvSpPr txBox="1"/>
            <p:nvPr/>
          </p:nvSpPr>
          <p:spPr>
            <a:xfrm>
              <a:off x="290574" y="5470986"/>
              <a:ext cx="1316318" cy="1050212"/>
            </a:xfrm>
            <a:prstGeom prst="rect">
              <a:avLst/>
            </a:prstGeom>
            <a:noFill/>
          </p:spPr>
          <p:txBody>
            <a:bodyPr wrap="square" rtlCol="0">
              <a:spAutoFit/>
            </a:bodyPr>
            <a:lstStyle/>
            <a:p>
              <a:pPr algn="ctr"/>
              <a:r>
                <a:rPr kumimoji="1" lang="ja-JP" altLang="en-US" sz="1400" b="1">
                  <a:latin typeface="HG創英角ｺﾞｼｯｸUB" panose="020B0909000000000000" pitchFamily="49" charset="-128"/>
                  <a:ea typeface="HG創英角ｺﾞｼｯｸUB" panose="020B0909000000000000" pitchFamily="49" charset="-128"/>
                </a:rPr>
                <a:t>テクノロジー</a:t>
              </a:r>
              <a:endParaRPr kumimoji="1" lang="en-US" altLang="ja-JP" sz="1400" b="1">
                <a:latin typeface="HG創英角ｺﾞｼｯｸUB" panose="020B0909000000000000" pitchFamily="49" charset="-128"/>
                <a:ea typeface="HG創英角ｺﾞｼｯｸUB" panose="020B0909000000000000" pitchFamily="49" charset="-128"/>
              </a:endParaRPr>
            </a:p>
            <a:p>
              <a:pPr algn="ctr"/>
              <a:r>
                <a:rPr kumimoji="1" lang="ja-JP" altLang="en-US" sz="1400" b="1">
                  <a:latin typeface="HG創英角ｺﾞｼｯｸUB" panose="020B0909000000000000" pitchFamily="49" charset="-128"/>
                  <a:ea typeface="HG創英角ｺﾞｼｯｸUB" panose="020B0909000000000000" pitchFamily="49" charset="-128"/>
                </a:rPr>
                <a:t>の</a:t>
              </a:r>
              <a:endParaRPr kumimoji="1" lang="en-US" altLang="ja-JP" sz="1400" b="1">
                <a:latin typeface="HG創英角ｺﾞｼｯｸUB" panose="020B0909000000000000" pitchFamily="49" charset="-128"/>
                <a:ea typeface="HG創英角ｺﾞｼｯｸUB" panose="020B0909000000000000" pitchFamily="49" charset="-128"/>
              </a:endParaRPr>
            </a:p>
            <a:p>
              <a:pPr algn="ctr"/>
              <a:r>
                <a:rPr kumimoji="1" lang="ja-JP" altLang="en-US" sz="2000" b="1">
                  <a:latin typeface="HG創英角ｺﾞｼｯｸUB" panose="020B0909000000000000" pitchFamily="49" charset="-128"/>
                  <a:ea typeface="HG創英角ｺﾞｼｯｸUB" panose="020B0909000000000000" pitchFamily="49" charset="-128"/>
                </a:rPr>
                <a:t>導入</a:t>
              </a:r>
              <a:endParaRPr kumimoji="1" lang="en-US" altLang="ja-JP" b="1"/>
            </a:p>
          </p:txBody>
        </p:sp>
      </p:grpSp>
      <p:sp>
        <p:nvSpPr>
          <p:cNvPr id="122" name="テキスト ボックス 121">
            <a:extLst>
              <a:ext uri="{FF2B5EF4-FFF2-40B4-BE49-F238E27FC236}">
                <a16:creationId xmlns:a16="http://schemas.microsoft.com/office/drawing/2014/main" id="{40644A92-37B9-EF28-CE77-4C6B677A3142}"/>
              </a:ext>
            </a:extLst>
          </p:cNvPr>
          <p:cNvSpPr txBox="1"/>
          <p:nvPr/>
        </p:nvSpPr>
        <p:spPr>
          <a:xfrm>
            <a:off x="527015" y="5500885"/>
            <a:ext cx="2486553" cy="1015663"/>
          </a:xfrm>
          <a:prstGeom prst="rect">
            <a:avLst/>
          </a:prstGeom>
          <a:noFill/>
        </p:spPr>
        <p:txBody>
          <a:bodyPr wrap="square" rtlCol="0">
            <a:spAutoFit/>
          </a:bodyPr>
          <a:lstStyle/>
          <a:p>
            <a:r>
              <a:rPr kumimoji="1" lang="ja-JP" altLang="en-US" sz="1000" spc="-100"/>
              <a:t>ベンチャー精神旺盛で、新たな施設を数年毎に新設・買収する事業所があります。決算書だけでは事業所毎の状況が把握できないこともあります。場合により、新規設備等の借入金で資金繰りを回している可能性もあるので、留意しましょう。</a:t>
            </a:r>
            <a:endParaRPr kumimoji="1" lang="en-US" altLang="ja-JP" sz="1000" spc="-100"/>
          </a:p>
        </p:txBody>
      </p:sp>
      <p:grpSp>
        <p:nvGrpSpPr>
          <p:cNvPr id="2" name="グループ化 1"/>
          <p:cNvGrpSpPr/>
          <p:nvPr/>
        </p:nvGrpSpPr>
        <p:grpSpPr>
          <a:xfrm>
            <a:off x="871321" y="4910891"/>
            <a:ext cx="1797939" cy="523220"/>
            <a:chOff x="354495" y="4357582"/>
            <a:chExt cx="1797939" cy="523220"/>
          </a:xfrm>
        </p:grpSpPr>
        <p:cxnSp>
          <p:nvCxnSpPr>
            <p:cNvPr id="44" name="直線コネクタ 43"/>
            <p:cNvCxnSpPr/>
            <p:nvPr/>
          </p:nvCxnSpPr>
          <p:spPr>
            <a:xfrm>
              <a:off x="354495" y="4770250"/>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10898211-2CD1-863A-5484-AB874C8D2E7B}"/>
                </a:ext>
              </a:extLst>
            </p:cNvPr>
            <p:cNvSpPr txBox="1"/>
            <p:nvPr/>
          </p:nvSpPr>
          <p:spPr>
            <a:xfrm>
              <a:off x="420102" y="4357582"/>
              <a:ext cx="1614570" cy="523220"/>
            </a:xfrm>
            <a:prstGeom prst="rect">
              <a:avLst/>
            </a:prstGeom>
            <a:noFill/>
          </p:spPr>
          <p:txBody>
            <a:bodyPr wrap="square" rtlCol="0">
              <a:spAutoFit/>
            </a:bodyPr>
            <a:lstStyle/>
            <a:p>
              <a:pPr algn="ctr"/>
              <a:r>
                <a:rPr kumimoji="1" lang="ja-JP" altLang="en-US" sz="1400" b="1"/>
                <a:t>業務の拡大を</a:t>
              </a:r>
              <a:endParaRPr kumimoji="1" lang="en-US" altLang="ja-JP" sz="1400" b="1"/>
            </a:p>
            <a:p>
              <a:pPr algn="ctr"/>
              <a:r>
                <a:rPr kumimoji="1" lang="ja-JP" altLang="en-US" sz="1400" b="1"/>
                <a:t>続ける経営者</a:t>
              </a:r>
            </a:p>
          </p:txBody>
        </p:sp>
      </p:grpSp>
      <p:grpSp>
        <p:nvGrpSpPr>
          <p:cNvPr id="4" name="グループ化 3"/>
          <p:cNvGrpSpPr/>
          <p:nvPr/>
        </p:nvGrpSpPr>
        <p:grpSpPr>
          <a:xfrm>
            <a:off x="7065093" y="4910400"/>
            <a:ext cx="2035364" cy="523220"/>
            <a:chOff x="5069620" y="4319079"/>
            <a:chExt cx="1797939" cy="523220"/>
          </a:xfrm>
        </p:grpSpPr>
        <p:cxnSp>
          <p:nvCxnSpPr>
            <p:cNvPr id="47" name="直線コネクタ 46"/>
            <p:cNvCxnSpPr/>
            <p:nvPr/>
          </p:nvCxnSpPr>
          <p:spPr>
            <a:xfrm>
              <a:off x="5069620" y="4747083"/>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10898211-2CD1-863A-5484-AB874C8D2E7B}"/>
                </a:ext>
              </a:extLst>
            </p:cNvPr>
            <p:cNvSpPr txBox="1"/>
            <p:nvPr/>
          </p:nvSpPr>
          <p:spPr>
            <a:xfrm>
              <a:off x="5135227" y="4319079"/>
              <a:ext cx="1614570" cy="523220"/>
            </a:xfrm>
            <a:prstGeom prst="rect">
              <a:avLst/>
            </a:prstGeom>
            <a:noFill/>
          </p:spPr>
          <p:txBody>
            <a:bodyPr wrap="square" rtlCol="0">
              <a:spAutoFit/>
            </a:bodyPr>
            <a:lstStyle/>
            <a:p>
              <a:pPr algn="ctr"/>
              <a:r>
                <a:rPr kumimoji="1" lang="ja-JP" altLang="en-US" sz="1400" b="1"/>
                <a:t>ボランティア精神が強い経営者</a:t>
              </a:r>
            </a:p>
          </p:txBody>
        </p:sp>
      </p:grpSp>
      <p:grpSp>
        <p:nvGrpSpPr>
          <p:cNvPr id="3" name="グループ化 2"/>
          <p:cNvGrpSpPr/>
          <p:nvPr/>
        </p:nvGrpSpPr>
        <p:grpSpPr>
          <a:xfrm>
            <a:off x="3968207" y="4910400"/>
            <a:ext cx="1944913" cy="523220"/>
            <a:chOff x="2673176" y="4331428"/>
            <a:chExt cx="1797939" cy="523220"/>
          </a:xfrm>
        </p:grpSpPr>
        <p:cxnSp>
          <p:nvCxnSpPr>
            <p:cNvPr id="55" name="直線コネクタ 54"/>
            <p:cNvCxnSpPr/>
            <p:nvPr/>
          </p:nvCxnSpPr>
          <p:spPr>
            <a:xfrm>
              <a:off x="2673176" y="4751709"/>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10898211-2CD1-863A-5484-AB874C8D2E7B}"/>
                </a:ext>
              </a:extLst>
            </p:cNvPr>
            <p:cNvSpPr txBox="1"/>
            <p:nvPr/>
          </p:nvSpPr>
          <p:spPr>
            <a:xfrm>
              <a:off x="2738783" y="4331428"/>
              <a:ext cx="1614570" cy="523220"/>
            </a:xfrm>
            <a:prstGeom prst="rect">
              <a:avLst/>
            </a:prstGeom>
            <a:noFill/>
          </p:spPr>
          <p:txBody>
            <a:bodyPr wrap="square" rtlCol="0">
              <a:spAutoFit/>
            </a:bodyPr>
            <a:lstStyle/>
            <a:p>
              <a:pPr algn="ctr"/>
              <a:r>
                <a:rPr kumimoji="1" lang="ja-JP" altLang="en-US" sz="1400" b="1"/>
                <a:t>人が集まる</a:t>
              </a:r>
              <a:endParaRPr kumimoji="1" lang="en-US" altLang="ja-JP" sz="1400" b="1"/>
            </a:p>
            <a:p>
              <a:pPr algn="ctr"/>
              <a:r>
                <a:rPr kumimoji="1" lang="ja-JP" altLang="en-US" sz="1400" b="1"/>
                <a:t>経営者</a:t>
              </a:r>
            </a:p>
          </p:txBody>
        </p:sp>
      </p:grpSp>
      <p:sp>
        <p:nvSpPr>
          <p:cNvPr id="57" name="テキスト ボックス 56">
            <a:extLst>
              <a:ext uri="{FF2B5EF4-FFF2-40B4-BE49-F238E27FC236}">
                <a16:creationId xmlns:a16="http://schemas.microsoft.com/office/drawing/2014/main" id="{40644A92-37B9-EF28-CE77-4C6B677A3142}"/>
              </a:ext>
            </a:extLst>
          </p:cNvPr>
          <p:cNvSpPr txBox="1"/>
          <p:nvPr/>
        </p:nvSpPr>
        <p:spPr>
          <a:xfrm>
            <a:off x="3590034" y="5514860"/>
            <a:ext cx="2625909" cy="1015663"/>
          </a:xfrm>
          <a:prstGeom prst="rect">
            <a:avLst/>
          </a:prstGeom>
          <a:noFill/>
        </p:spPr>
        <p:txBody>
          <a:bodyPr wrap="square" rtlCol="0">
            <a:spAutoFit/>
          </a:bodyPr>
          <a:lstStyle/>
          <a:p>
            <a:r>
              <a:rPr kumimoji="1" lang="ja-JP" altLang="en-US" sz="1000" spc="-100"/>
              <a:t>例えば、組織的な運営体制が十分とはいえなくても、人材が集まる事業所もあります。地域性や過去ネットワークから、経営者に強い人望があったり、強い絆があったり、人に好かれるなど、待遇以外の属人的なつながりで人材が集まることもあります。</a:t>
            </a:r>
            <a:endParaRPr kumimoji="1" lang="en-US" altLang="ja-JP" sz="1000" spc="-100"/>
          </a:p>
        </p:txBody>
      </p:sp>
      <p:sp>
        <p:nvSpPr>
          <p:cNvPr id="58" name="テキスト ボックス 57">
            <a:extLst>
              <a:ext uri="{FF2B5EF4-FFF2-40B4-BE49-F238E27FC236}">
                <a16:creationId xmlns:a16="http://schemas.microsoft.com/office/drawing/2014/main" id="{40644A92-37B9-EF28-CE77-4C6B677A3142}"/>
              </a:ext>
            </a:extLst>
          </p:cNvPr>
          <p:cNvSpPr txBox="1"/>
          <p:nvPr/>
        </p:nvSpPr>
        <p:spPr>
          <a:xfrm>
            <a:off x="6713221" y="5494402"/>
            <a:ext cx="2644140" cy="1015663"/>
          </a:xfrm>
          <a:prstGeom prst="rect">
            <a:avLst/>
          </a:prstGeom>
          <a:noFill/>
        </p:spPr>
        <p:txBody>
          <a:bodyPr wrap="square" rtlCol="0">
            <a:spAutoFit/>
          </a:bodyPr>
          <a:lstStyle/>
          <a:p>
            <a:r>
              <a:rPr kumimoji="1" lang="ja-JP" altLang="en-US" sz="1000" spc="-100"/>
              <a:t>経営者の身内に</a:t>
            </a:r>
            <a:r>
              <a:rPr kumimoji="1" lang="ja-JP" altLang="en-US" sz="1000" spc="-100" err="1"/>
              <a:t>障がい</a:t>
            </a:r>
            <a:r>
              <a:rPr kumimoji="1" lang="ja-JP" altLang="en-US" sz="1000" spc="-100"/>
              <a:t>者がいたりする事が、創業の契機となっている場合には、経営者が十分な報酬を得ていないなど、ボランティア精神が強い経営となることもあります。他方で、利用者確保に向けた営業活動が弱くなることもあるので、確認することも必要です。</a:t>
            </a:r>
            <a:endParaRPr kumimoji="1" lang="en-US" altLang="ja-JP" sz="1000" spc="-100"/>
          </a:p>
        </p:txBody>
      </p:sp>
      <p:sp>
        <p:nvSpPr>
          <p:cNvPr id="60" name="テキスト ボックス 5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61" name="テキスト ボックス 60">
            <a:extLst>
              <a:ext uri="{FF2B5EF4-FFF2-40B4-BE49-F238E27FC236}">
                <a16:creationId xmlns:a16="http://schemas.microsoft.com/office/drawing/2014/main" id="{C46821B7-EB95-F4C2-A563-D979808CCFEF}"/>
              </a:ext>
            </a:extLst>
          </p:cNvPr>
          <p:cNvSpPr txBox="1"/>
          <p:nvPr/>
        </p:nvSpPr>
        <p:spPr>
          <a:xfrm>
            <a:off x="374242" y="4500253"/>
            <a:ext cx="6364053" cy="246221"/>
          </a:xfrm>
          <a:prstGeom prst="rect">
            <a:avLst/>
          </a:prstGeom>
          <a:noFill/>
        </p:spPr>
        <p:txBody>
          <a:bodyPr wrap="square" rtlCol="0">
            <a:spAutoFit/>
          </a:bodyPr>
          <a:lstStyle/>
          <a:p>
            <a:r>
              <a:rPr kumimoji="1" lang="ja-JP" altLang="en-US" sz="1000">
                <a:latin typeface="+mn-ea"/>
              </a:rPr>
              <a:t>介護業は人を起点にした業種ですので、経営者と従業員の関係性や経営者のタイプも確認しましょう。</a:t>
            </a:r>
            <a:endParaRPr kumimoji="1" lang="en-US" altLang="ja-JP" sz="1000">
              <a:latin typeface="+mn-ea"/>
            </a:endParaRPr>
          </a:p>
        </p:txBody>
      </p:sp>
      <p:grpSp>
        <p:nvGrpSpPr>
          <p:cNvPr id="6" name="グループ化 5"/>
          <p:cNvGrpSpPr/>
          <p:nvPr/>
        </p:nvGrpSpPr>
        <p:grpSpPr>
          <a:xfrm>
            <a:off x="1825442" y="2220769"/>
            <a:ext cx="2371503" cy="1253045"/>
            <a:chOff x="1715208" y="2349646"/>
            <a:chExt cx="2371503" cy="1130629"/>
          </a:xfrm>
        </p:grpSpPr>
        <p:sp>
          <p:nvSpPr>
            <p:cNvPr id="62" name="テキスト ボックス 61">
              <a:extLst>
                <a:ext uri="{FF2B5EF4-FFF2-40B4-BE49-F238E27FC236}">
                  <a16:creationId xmlns:a16="http://schemas.microsoft.com/office/drawing/2014/main" id="{913C171E-581D-78F2-AB9F-0935548D7202}"/>
                </a:ext>
              </a:extLst>
            </p:cNvPr>
            <p:cNvSpPr txBox="1"/>
            <p:nvPr/>
          </p:nvSpPr>
          <p:spPr>
            <a:xfrm>
              <a:off x="1989342" y="2349646"/>
              <a:ext cx="1818360" cy="276999"/>
            </a:xfrm>
            <a:prstGeom prst="rect">
              <a:avLst/>
            </a:prstGeom>
            <a:noFill/>
            <a:ln>
              <a:noFill/>
            </a:ln>
          </p:spPr>
          <p:txBody>
            <a:bodyPr wrap="square" rtlCol="0">
              <a:spAutoFit/>
            </a:bodyPr>
            <a:lstStyle/>
            <a:p>
              <a:pPr algn="ctr"/>
              <a:r>
                <a:rPr kumimoji="1" lang="ja-JP" altLang="en-US" sz="1200" b="1"/>
                <a:t>代表的なテクノロジー</a:t>
              </a:r>
              <a:endParaRPr kumimoji="1" lang="en-US" altLang="ja-JP" sz="1200" b="1"/>
            </a:p>
          </p:txBody>
        </p:sp>
        <p:grpSp>
          <p:nvGrpSpPr>
            <p:cNvPr id="73" name="グループ化 72">
              <a:extLst>
                <a:ext uri="{FF2B5EF4-FFF2-40B4-BE49-F238E27FC236}">
                  <a16:creationId xmlns:a16="http://schemas.microsoft.com/office/drawing/2014/main" id="{2F5D4FB0-0C72-871B-5DC0-B0AC06AB2D06}"/>
                </a:ext>
              </a:extLst>
            </p:cNvPr>
            <p:cNvGrpSpPr/>
            <p:nvPr/>
          </p:nvGrpSpPr>
          <p:grpSpPr>
            <a:xfrm>
              <a:off x="1715208" y="2636753"/>
              <a:ext cx="727844" cy="392064"/>
              <a:chOff x="1570672" y="6281679"/>
              <a:chExt cx="937817" cy="354786"/>
            </a:xfrm>
          </p:grpSpPr>
          <p:sp>
            <p:nvSpPr>
              <p:cNvPr id="83" name="テキスト ボックス 82">
                <a:extLst>
                  <a:ext uri="{FF2B5EF4-FFF2-40B4-BE49-F238E27FC236}">
                    <a16:creationId xmlns:a16="http://schemas.microsoft.com/office/drawing/2014/main" id="{10898211-2CD1-863A-5484-AB874C8D2E7B}"/>
                  </a:ext>
                </a:extLst>
              </p:cNvPr>
              <p:cNvSpPr txBox="1"/>
              <p:nvPr/>
            </p:nvSpPr>
            <p:spPr>
              <a:xfrm>
                <a:off x="1580597" y="6302249"/>
                <a:ext cx="927892" cy="334216"/>
              </a:xfrm>
              <a:prstGeom prst="rect">
                <a:avLst/>
              </a:prstGeom>
              <a:noFill/>
            </p:spPr>
            <p:txBody>
              <a:bodyPr wrap="square" rtlCol="0">
                <a:spAutoFit/>
              </a:bodyPr>
              <a:lstStyle/>
              <a:p>
                <a:pPr algn="ctr"/>
                <a:r>
                  <a:rPr kumimoji="1" lang="ja-JP" altLang="en-US" sz="900" b="1"/>
                  <a:t>見守り</a:t>
                </a:r>
                <a:endParaRPr kumimoji="1" lang="en-US" altLang="ja-JP" sz="900" b="1"/>
              </a:p>
              <a:p>
                <a:pPr algn="ctr"/>
                <a:r>
                  <a:rPr kumimoji="1" lang="ja-JP" altLang="en-US" sz="900" b="1"/>
                  <a:t>センサー</a:t>
                </a:r>
              </a:p>
            </p:txBody>
          </p:sp>
          <p:sp>
            <p:nvSpPr>
              <p:cNvPr id="84" name="正方形/長方形 83">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5" name="グループ化 84">
              <a:extLst>
                <a:ext uri="{FF2B5EF4-FFF2-40B4-BE49-F238E27FC236}">
                  <a16:creationId xmlns:a16="http://schemas.microsoft.com/office/drawing/2014/main" id="{2F5D4FB0-0C72-871B-5DC0-B0AC06AB2D06}"/>
                </a:ext>
              </a:extLst>
            </p:cNvPr>
            <p:cNvGrpSpPr/>
            <p:nvPr/>
          </p:nvGrpSpPr>
          <p:grpSpPr>
            <a:xfrm>
              <a:off x="2514792" y="2643799"/>
              <a:ext cx="727844" cy="392063"/>
              <a:chOff x="1570672" y="6281679"/>
              <a:chExt cx="937817" cy="354785"/>
            </a:xfrm>
          </p:grpSpPr>
          <p:sp>
            <p:nvSpPr>
              <p:cNvPr id="86" name="テキスト ボックス 85">
                <a:extLst>
                  <a:ext uri="{FF2B5EF4-FFF2-40B4-BE49-F238E27FC236}">
                    <a16:creationId xmlns:a16="http://schemas.microsoft.com/office/drawing/2014/main" id="{10898211-2CD1-863A-5484-AB874C8D2E7B}"/>
                  </a:ext>
                </a:extLst>
              </p:cNvPr>
              <p:cNvSpPr txBox="1"/>
              <p:nvPr/>
            </p:nvSpPr>
            <p:spPr>
              <a:xfrm>
                <a:off x="1580597" y="6302249"/>
                <a:ext cx="927892" cy="334215"/>
              </a:xfrm>
              <a:prstGeom prst="rect">
                <a:avLst/>
              </a:prstGeom>
              <a:noFill/>
            </p:spPr>
            <p:txBody>
              <a:bodyPr wrap="square" rtlCol="0">
                <a:spAutoFit/>
              </a:bodyPr>
              <a:lstStyle/>
              <a:p>
                <a:pPr algn="ctr"/>
                <a:r>
                  <a:rPr kumimoji="1" lang="ja-JP" altLang="en-US" sz="900" b="1"/>
                  <a:t>ケア記録ソフト</a:t>
                </a:r>
              </a:p>
            </p:txBody>
          </p:sp>
          <p:sp>
            <p:nvSpPr>
              <p:cNvPr id="89" name="正方形/長方形 88">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 name="グループ化 104">
              <a:extLst>
                <a:ext uri="{FF2B5EF4-FFF2-40B4-BE49-F238E27FC236}">
                  <a16:creationId xmlns:a16="http://schemas.microsoft.com/office/drawing/2014/main" id="{2F5D4FB0-0C72-871B-5DC0-B0AC06AB2D06}"/>
                </a:ext>
              </a:extLst>
            </p:cNvPr>
            <p:cNvGrpSpPr/>
            <p:nvPr/>
          </p:nvGrpSpPr>
          <p:grpSpPr>
            <a:xfrm>
              <a:off x="3314376" y="2638795"/>
              <a:ext cx="738028" cy="363284"/>
              <a:chOff x="1570672" y="6281679"/>
              <a:chExt cx="950939" cy="328742"/>
            </a:xfrm>
          </p:grpSpPr>
          <p:sp>
            <p:nvSpPr>
              <p:cNvPr id="106" name="テキスト ボックス 105">
                <a:extLst>
                  <a:ext uri="{FF2B5EF4-FFF2-40B4-BE49-F238E27FC236}">
                    <a16:creationId xmlns:a16="http://schemas.microsoft.com/office/drawing/2014/main" id="{10898211-2CD1-863A-5484-AB874C8D2E7B}"/>
                  </a:ext>
                </a:extLst>
              </p:cNvPr>
              <p:cNvSpPr txBox="1"/>
              <p:nvPr/>
            </p:nvSpPr>
            <p:spPr>
              <a:xfrm>
                <a:off x="1593719" y="6341771"/>
                <a:ext cx="927892" cy="208884"/>
              </a:xfrm>
              <a:prstGeom prst="rect">
                <a:avLst/>
              </a:prstGeom>
              <a:noFill/>
            </p:spPr>
            <p:txBody>
              <a:bodyPr wrap="square" rtlCol="0">
                <a:spAutoFit/>
              </a:bodyPr>
              <a:lstStyle/>
              <a:p>
                <a:pPr algn="ctr"/>
                <a:r>
                  <a:rPr kumimoji="1" lang="ja-JP" altLang="en-US" sz="900" b="1"/>
                  <a:t>インカム</a:t>
                </a:r>
              </a:p>
            </p:txBody>
          </p:sp>
          <p:sp>
            <p:nvSpPr>
              <p:cNvPr id="107" name="正方形/長方形 106">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8" name="グループ化 107">
              <a:extLst>
                <a:ext uri="{FF2B5EF4-FFF2-40B4-BE49-F238E27FC236}">
                  <a16:creationId xmlns:a16="http://schemas.microsoft.com/office/drawing/2014/main" id="{2F5D4FB0-0C72-871B-5DC0-B0AC06AB2D06}"/>
                </a:ext>
              </a:extLst>
            </p:cNvPr>
            <p:cNvGrpSpPr/>
            <p:nvPr/>
          </p:nvGrpSpPr>
          <p:grpSpPr>
            <a:xfrm>
              <a:off x="1719270" y="3113052"/>
              <a:ext cx="2367441" cy="367223"/>
              <a:chOff x="1570672" y="6317895"/>
              <a:chExt cx="951607" cy="332306"/>
            </a:xfrm>
          </p:grpSpPr>
          <p:sp>
            <p:nvSpPr>
              <p:cNvPr id="109" name="テキスト ボックス 108">
                <a:extLst>
                  <a:ext uri="{FF2B5EF4-FFF2-40B4-BE49-F238E27FC236}">
                    <a16:creationId xmlns:a16="http://schemas.microsoft.com/office/drawing/2014/main" id="{10898211-2CD1-863A-5484-AB874C8D2E7B}"/>
                  </a:ext>
                </a:extLst>
              </p:cNvPr>
              <p:cNvSpPr txBox="1"/>
              <p:nvPr/>
            </p:nvSpPr>
            <p:spPr>
              <a:xfrm>
                <a:off x="1594387" y="6317895"/>
                <a:ext cx="927892" cy="301564"/>
              </a:xfrm>
              <a:prstGeom prst="rect">
                <a:avLst/>
              </a:prstGeom>
              <a:noFill/>
            </p:spPr>
            <p:txBody>
              <a:bodyPr wrap="square" rtlCol="0">
                <a:spAutoFit/>
              </a:bodyPr>
              <a:lstStyle/>
              <a:p>
                <a:pPr algn="ctr"/>
                <a:r>
                  <a:rPr kumimoji="1" lang="ja-JP" altLang="en-US" sz="900" b="1"/>
                  <a:t>介護ロボット</a:t>
                </a:r>
                <a:endParaRPr kumimoji="1" lang="en-US" altLang="ja-JP" sz="900" b="1"/>
              </a:p>
              <a:p>
                <a:pPr algn="ctr"/>
                <a:r>
                  <a:rPr kumimoji="1" lang="ja-JP" altLang="en-US" sz="900" b="1"/>
                  <a:t>（パワー・移動・入浴アシスト）</a:t>
                </a:r>
              </a:p>
            </p:txBody>
          </p:sp>
          <p:sp>
            <p:nvSpPr>
              <p:cNvPr id="111" name="正方形/長方形 110">
                <a:extLst>
                  <a:ext uri="{FF2B5EF4-FFF2-40B4-BE49-F238E27FC236}">
                    <a16:creationId xmlns:a16="http://schemas.microsoft.com/office/drawing/2014/main" id="{09A6A957-E1CB-CCF6-2DDC-01E31726471D}"/>
                  </a:ext>
                </a:extLst>
              </p:cNvPr>
              <p:cNvSpPr/>
              <p:nvPr/>
            </p:nvSpPr>
            <p:spPr>
              <a:xfrm>
                <a:off x="1570672" y="632145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cxnSp>
        <p:nvCxnSpPr>
          <p:cNvPr id="114" name="直線矢印コネクタ 113">
            <a:extLst>
              <a:ext uri="{FF2B5EF4-FFF2-40B4-BE49-F238E27FC236}">
                <a16:creationId xmlns:a16="http://schemas.microsoft.com/office/drawing/2014/main" id="{C9615C48-4FF5-1DB3-2833-42466B1E0E99}"/>
              </a:ext>
            </a:extLst>
          </p:cNvPr>
          <p:cNvCxnSpPr>
            <a:cxnSpLocks/>
          </p:cNvCxnSpPr>
          <p:nvPr/>
        </p:nvCxnSpPr>
        <p:spPr>
          <a:xfrm>
            <a:off x="1613932" y="2988444"/>
            <a:ext cx="2776197" cy="26063"/>
          </a:xfrm>
          <a:prstGeom prst="straightConnector1">
            <a:avLst/>
          </a:prstGeom>
          <a:ln w="104775">
            <a:solidFill>
              <a:schemeClr val="tx1">
                <a:lumMod val="85000"/>
                <a:lumOff val="15000"/>
                <a:alpha val="2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6" name="正方形/長方形 115">
            <a:extLst>
              <a:ext uri="{FF2B5EF4-FFF2-40B4-BE49-F238E27FC236}">
                <a16:creationId xmlns:a16="http://schemas.microsoft.com/office/drawing/2014/main" id="{8FB81BE8-C494-B468-C465-51401E2960B6}"/>
              </a:ext>
            </a:extLst>
          </p:cNvPr>
          <p:cNvSpPr/>
          <p:nvPr/>
        </p:nvSpPr>
        <p:spPr>
          <a:xfrm>
            <a:off x="4247105" y="2408995"/>
            <a:ext cx="545109" cy="1107297"/>
          </a:xfrm>
          <a:prstGeom prst="rect">
            <a:avLst/>
          </a:prstGeom>
          <a:solidFill>
            <a:schemeClr val="accent6">
              <a:alpha val="7059"/>
            </a:schemeClr>
          </a:solid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288826" y="2595264"/>
            <a:ext cx="461665" cy="780685"/>
          </a:xfrm>
          <a:prstGeom prst="rect">
            <a:avLst/>
          </a:prstGeom>
          <a:noFill/>
        </p:spPr>
        <p:txBody>
          <a:bodyPr vert="eaVert" wrap="square" rtlCol="0">
            <a:spAutoFit/>
          </a:bodyPr>
          <a:lstStyle/>
          <a:p>
            <a:r>
              <a:rPr kumimoji="1" lang="ja-JP" altLang="en-US" b="1">
                <a:latin typeface="HGP創英角ｺﾞｼｯｸUB" panose="020B0900000000000000" pitchFamily="50" charset="-128"/>
                <a:ea typeface="HGP創英角ｺﾞｼｯｸUB" panose="020B0900000000000000" pitchFamily="50" charset="-128"/>
              </a:rPr>
              <a:t>省力化</a:t>
            </a:r>
          </a:p>
        </p:txBody>
      </p:sp>
      <p:cxnSp>
        <p:nvCxnSpPr>
          <p:cNvPr id="63" name="直線コネクタ 62"/>
          <p:cNvCxnSpPr/>
          <p:nvPr/>
        </p:nvCxnSpPr>
        <p:spPr>
          <a:xfrm>
            <a:off x="4896806" y="2899416"/>
            <a:ext cx="3854043"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EB5A4C9A-ABD6-E3D4-3B7B-4AC9980BDE1C}"/>
              </a:ext>
            </a:extLst>
          </p:cNvPr>
          <p:cNvSpPr txBox="1"/>
          <p:nvPr/>
        </p:nvSpPr>
        <p:spPr>
          <a:xfrm>
            <a:off x="4851010" y="2962295"/>
            <a:ext cx="5099880" cy="553998"/>
          </a:xfrm>
          <a:prstGeom prst="rect">
            <a:avLst/>
          </a:prstGeom>
          <a:noFill/>
        </p:spPr>
        <p:txBody>
          <a:bodyPr wrap="square" rtlCol="0">
            <a:spAutoFit/>
          </a:bodyPr>
          <a:lstStyle/>
          <a:p>
            <a:r>
              <a:rPr kumimoji="1" lang="ja-JP" altLang="en-US" sz="1000" dirty="0">
                <a:latin typeface="+mn-ea"/>
              </a:rPr>
              <a:t>□ 介護ロボットに関しては、介護支援側の負担軽減の観点から</a:t>
            </a:r>
            <a:endParaRPr kumimoji="1" lang="en-US" altLang="ja-JP" sz="1000" dirty="0">
              <a:latin typeface="+mn-ea"/>
            </a:endParaRPr>
          </a:p>
          <a:p>
            <a:r>
              <a:rPr kumimoji="1" lang="ja-JP" altLang="en-US" sz="1000" dirty="0">
                <a:latin typeface="+mn-ea"/>
              </a:rPr>
              <a:t>　「抱えない介護」が始まっているが、ロボットは一定の時間を要したり、</a:t>
            </a:r>
            <a:endParaRPr kumimoji="1" lang="en-US" altLang="ja-JP" sz="1000" dirty="0">
              <a:latin typeface="+mn-ea"/>
            </a:endParaRPr>
          </a:p>
          <a:p>
            <a:r>
              <a:rPr kumimoji="1" lang="ja-JP" altLang="en-US" sz="1000" dirty="0">
                <a:latin typeface="+mn-ea"/>
              </a:rPr>
              <a:t>　 微細な加減が難しいといった現場での利用時の課題もある</a:t>
            </a:r>
            <a:endParaRPr kumimoji="1" lang="en-US" altLang="ja-JP" sz="1000" dirty="0">
              <a:latin typeface="+mn-ea"/>
            </a:endParaRPr>
          </a:p>
        </p:txBody>
      </p:sp>
      <p:sp>
        <p:nvSpPr>
          <p:cNvPr id="65" name="テキスト ボックス 64">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59" name="直線コネクタ 5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4"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9</a:t>
            </a:fld>
            <a:endParaRPr kumimoji="1" lang="ja-JP" altLang="en-US"/>
          </a:p>
        </p:txBody>
      </p:sp>
      <p:sp>
        <p:nvSpPr>
          <p:cNvPr id="66" name="正方形/長方形 65">
            <a:extLst>
              <a:ext uri="{FF2B5EF4-FFF2-40B4-BE49-F238E27FC236}">
                <a16:creationId xmlns:a16="http://schemas.microsoft.com/office/drawing/2014/main" id="{4C3E373C-78D7-4DAA-25BF-5B01AF7A660C}"/>
              </a:ext>
            </a:extLst>
          </p:cNvPr>
          <p:cNvSpPr/>
          <p:nvPr/>
        </p:nvSpPr>
        <p:spPr>
          <a:xfrm>
            <a:off x="273600" y="4008975"/>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HGP創英角ｺﾞｼｯｸUB" panose="020B0900000000000000" pitchFamily="50" charset="-128"/>
                <a:ea typeface="HGP創英角ｺﾞｼｯｸUB" panose="020B0900000000000000" pitchFamily="50" charset="-128"/>
              </a:rPr>
              <a:t>～　介護業でも多い、よくある経営者タイプ　～</a:t>
            </a:r>
          </a:p>
        </p:txBody>
      </p:sp>
    </p:spTree>
    <p:extLst>
      <p:ext uri="{BB962C8B-B14F-4D97-AF65-F5344CB8AC3E}">
        <p14:creationId xmlns:p14="http://schemas.microsoft.com/office/powerpoint/2010/main" val="1241283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462766" cy="553998"/>
          </a:xfrm>
          <a:prstGeom prst="rect">
            <a:avLst/>
          </a:prstGeom>
          <a:noFill/>
        </p:spPr>
        <p:txBody>
          <a:bodyPr wrap="square" rtlCol="0">
            <a:spAutoFit/>
          </a:bodyPr>
          <a:lstStyle/>
          <a:p>
            <a:r>
              <a:rPr kumimoji="1" lang="ja-JP" altLang="en-US" sz="1000">
                <a:latin typeface="+mn-ea"/>
              </a:rPr>
              <a:t>□  定員数</a:t>
            </a:r>
            <a:r>
              <a:rPr kumimoji="1" lang="en-US" altLang="ja-JP" sz="1000">
                <a:latin typeface="+mn-ea"/>
              </a:rPr>
              <a:t>25</a:t>
            </a:r>
            <a:r>
              <a:rPr kumimoji="1" lang="ja-JP" altLang="en-US" sz="1000">
                <a:latin typeface="+mn-ea"/>
              </a:rPr>
              <a:t>名の通所介護施設（デイサービス）</a:t>
            </a:r>
            <a:endParaRPr kumimoji="1" lang="en-US" altLang="ja-JP" sz="1000">
              <a:latin typeface="+mn-ea"/>
            </a:endParaRPr>
          </a:p>
          <a:p>
            <a:r>
              <a:rPr kumimoji="1" lang="ja-JP" altLang="en-US" sz="1000">
                <a:latin typeface="+mn-ea"/>
              </a:rPr>
              <a:t>□  リハビリ強化の短時間型</a:t>
            </a:r>
            <a:endParaRPr kumimoji="1" lang="en-US" altLang="ja-JP" sz="1000">
              <a:latin typeface="+mn-ea"/>
            </a:endParaRPr>
          </a:p>
          <a:p>
            <a:r>
              <a:rPr kumimoji="1" lang="ja-JP" altLang="en-US" sz="1000">
                <a:latin typeface="+mn-ea"/>
              </a:rPr>
              <a:t>□  定員を満たす利用契約者は確保できているものの、赤字の状態が継続していた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52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267162"/>
            <a:ext cx="9401175" cy="1323439"/>
          </a:xfrm>
          <a:prstGeom prst="rect">
            <a:avLst/>
          </a:prstGeom>
          <a:noFill/>
        </p:spPr>
        <p:txBody>
          <a:bodyPr wrap="square" lIns="91440" tIns="45720" rIns="91440" bIns="45720" rtlCol="0" anchor="t">
            <a:spAutoFit/>
          </a:bodyPr>
          <a:lstStyle/>
          <a:p>
            <a:r>
              <a:rPr kumimoji="1" lang="ja-JP" altLang="en-US" sz="1000" spc="-30">
                <a:latin typeface="游ゴシック"/>
                <a:ea typeface="游ゴシック"/>
              </a:rPr>
              <a:t>　経営者は、従来にない</a:t>
            </a:r>
            <a:r>
              <a:rPr kumimoji="1" lang="en-US" altLang="ja-JP" sz="1000" spc="-30">
                <a:latin typeface="游ゴシック"/>
                <a:ea typeface="游ゴシック"/>
              </a:rPr>
              <a:t>『</a:t>
            </a:r>
            <a:r>
              <a:rPr kumimoji="1" lang="ja-JP" altLang="en-US" sz="1000" spc="-30">
                <a:latin typeface="游ゴシック"/>
                <a:ea typeface="游ゴシック"/>
              </a:rPr>
              <a:t>新しいデイサービス</a:t>
            </a:r>
            <a:r>
              <a:rPr kumimoji="1" lang="en-US" altLang="ja-JP" sz="1000" spc="-30">
                <a:latin typeface="游ゴシック"/>
                <a:ea typeface="游ゴシック"/>
              </a:rPr>
              <a:t>』</a:t>
            </a:r>
            <a:r>
              <a:rPr kumimoji="1" lang="ja-JP" altLang="en-US" sz="1000" spc="-30">
                <a:latin typeface="游ゴシック"/>
                <a:ea typeface="游ゴシック"/>
              </a:rPr>
              <a:t>に挑戦するアントレプレナーシップに富み、コンセプトがマスコミ等で評価されていましたが、事業収支などの運営、管理面に関心が低いタイプでした。具体的には、介護サービス経営の基本である高い稼働率の確保に向けた様々な施策の検討や実行が出来ておらず、低い稼働率を放置していました。</a:t>
            </a:r>
            <a:r>
              <a:rPr kumimoji="1" lang="ja-JP" altLang="en-US" sz="1000">
                <a:latin typeface="游ゴシック"/>
                <a:ea typeface="游ゴシック"/>
              </a:rPr>
              <a:t>デイサービスへの通所は、利用者側のモチベーションに大きく左右され、天候や流行病などでも 通わなくなるため、結果的に施設利用の稼働率が下がり、計画通りの収入に至らないケースが多いものです。また、リハビリ強化型デイサービスは、一般的な“フィットネスジム”に似ているため、利用者本人に日常生活動作の改善意欲や認識を持たせることで、目標に向かうマインドを保つ仕組みが必要となります。</a:t>
            </a:r>
            <a:endParaRPr lang="en-US" altLang="ja-JP" sz="1000">
              <a:latin typeface="游ゴシック"/>
              <a:ea typeface="游ゴシック"/>
            </a:endParaRPr>
          </a:p>
          <a:p>
            <a:r>
              <a:rPr kumimoji="1" lang="ja-JP" altLang="en-US" sz="1000" spc="-30">
                <a:latin typeface="游ゴシック"/>
                <a:ea typeface="游ゴシック"/>
              </a:rPr>
              <a:t>　金融機関として、</a:t>
            </a:r>
            <a:r>
              <a:rPr kumimoji="1" lang="en-US" altLang="ja-JP" sz="1000" spc="-30">
                <a:latin typeface="游ゴシック"/>
                <a:ea typeface="游ゴシック"/>
              </a:rPr>
              <a:t>KPI</a:t>
            </a:r>
            <a:r>
              <a:rPr kumimoji="1" lang="ja-JP" altLang="en-US" sz="1000" spc="-30">
                <a:latin typeface="游ゴシック"/>
                <a:ea typeface="游ゴシック"/>
              </a:rPr>
              <a:t>分析から、具体的な支援ができ、一部の改善活動に着手できたことで、業績は一定程度回復に向かっています。</a:t>
            </a:r>
            <a:endParaRPr lang="en-US" altLang="ja-JP" sz="1000" spc="-30">
              <a:latin typeface="游ゴシック"/>
              <a:ea typeface="游ゴシック"/>
            </a:endParaRPr>
          </a:p>
          <a:p>
            <a:r>
              <a:rPr kumimoji="1" lang="ja-JP" altLang="en-US" sz="1000" spc="-30">
                <a:latin typeface="游ゴシック"/>
                <a:ea typeface="游ゴシック"/>
              </a:rPr>
              <a:t>　損益計算書の分析に加えて、それぞれの介護サービスに適した</a:t>
            </a:r>
            <a:r>
              <a:rPr kumimoji="1" lang="en-US" altLang="ja-JP" sz="1000" spc="-30">
                <a:latin typeface="游ゴシック"/>
                <a:ea typeface="游ゴシック"/>
              </a:rPr>
              <a:t>KPI</a:t>
            </a:r>
            <a:r>
              <a:rPr kumimoji="1" lang="ja-JP" altLang="en-US" sz="1000" spc="-30">
                <a:latin typeface="游ゴシック"/>
                <a:ea typeface="游ゴシック"/>
              </a:rPr>
              <a:t>を明確にし、金融機関と事業者が向き合い、基本的な経営最適化の判断について十分に議論することで、必ずしも専門領域に精通していなくても、事業者を成功に導けることを感じた事例となりました。</a:t>
            </a:r>
            <a:endParaRPr lang="en-US" altLang="ja-JP" sz="1000" spc="-30">
              <a:latin typeface="游ゴシック"/>
              <a:ea typeface="游ゴシック"/>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10</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316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7" y="2045654"/>
            <a:ext cx="6462766" cy="553998"/>
          </a:xfrm>
          <a:prstGeom prst="rect">
            <a:avLst/>
          </a:prstGeom>
          <a:noFill/>
        </p:spPr>
        <p:txBody>
          <a:bodyPr wrap="square" rtlCol="0">
            <a:spAutoFit/>
          </a:bodyPr>
          <a:lstStyle/>
          <a:p>
            <a:r>
              <a:rPr kumimoji="1" lang="ja-JP" altLang="en-US" sz="1000">
                <a:latin typeface="+mn-ea"/>
              </a:rPr>
              <a:t>□  利用契約者の要介護度の確認、延べ利用者数の確認</a:t>
            </a:r>
          </a:p>
          <a:p>
            <a:r>
              <a:rPr kumimoji="1" lang="ja-JP" altLang="en-US" sz="1000">
                <a:latin typeface="+mn-ea"/>
              </a:rPr>
              <a:t>□  定員数に対して、単価の低い利用者（低い要介護や要支援）が多い点</a:t>
            </a:r>
            <a:endParaRPr kumimoji="1" lang="en-US" altLang="ja-JP" sz="1000">
              <a:latin typeface="+mn-ea"/>
            </a:endParaRPr>
          </a:p>
          <a:p>
            <a:r>
              <a:rPr kumimoji="1" lang="ja-JP" altLang="en-US" sz="1000">
                <a:latin typeface="+mn-ea"/>
              </a:rPr>
              <a:t>□  施設側が利用者の動機付けに失敗しており、計画通りに通所しない点</a:t>
            </a:r>
            <a:endParaRPr kumimoji="1" lang="en-US" altLang="ja-JP" sz="100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7" y="2821072"/>
            <a:ext cx="6642473" cy="861774"/>
          </a:xfrm>
          <a:prstGeom prst="rect">
            <a:avLst/>
          </a:prstGeom>
          <a:noFill/>
        </p:spPr>
        <p:txBody>
          <a:bodyPr wrap="square" lIns="91440" tIns="45720" rIns="91440" bIns="45720" rtlCol="0" anchor="t">
            <a:spAutoFit/>
          </a:bodyPr>
          <a:lstStyle/>
          <a:p>
            <a:r>
              <a:rPr kumimoji="1" lang="ja-JP" altLang="en-US" sz="1000" dirty="0">
                <a:latin typeface="游ゴシック"/>
                <a:ea typeface="游ゴシック"/>
              </a:rPr>
              <a:t>□  </a:t>
            </a:r>
            <a:r>
              <a:rPr kumimoji="1" lang="en-US" altLang="ja-JP" sz="1000" spc="-30" dirty="0">
                <a:latin typeface="游ゴシック"/>
                <a:ea typeface="游ゴシック"/>
              </a:rPr>
              <a:t>KPI</a:t>
            </a:r>
            <a:r>
              <a:rPr kumimoji="1" lang="ja-JP" altLang="en-US" sz="1000" spc="-30" dirty="0">
                <a:latin typeface="游ゴシック"/>
                <a:ea typeface="游ゴシック"/>
              </a:rPr>
              <a:t>分析から計画に比べて、利用者の平均的な要介護度が低いことによる低単価と利用契約は定員レベルまで</a:t>
            </a:r>
            <a:endParaRPr lang="en-US" altLang="ja-JP" sz="1000" spc="-30" dirty="0">
              <a:latin typeface="游ゴシック"/>
              <a:ea typeface="游ゴシック"/>
            </a:endParaRPr>
          </a:p>
          <a:p>
            <a:r>
              <a:rPr kumimoji="1" lang="ja-JP" altLang="en-US" sz="1000" spc="-30" dirty="0">
                <a:latin typeface="游ゴシック"/>
                <a:ea typeface="游ゴシック"/>
              </a:rPr>
              <a:t>　  獲得できていたものの、ケアプランで設定していた稼働数を下回る状態が続いていることが判明した。</a:t>
            </a:r>
            <a:endParaRPr lang="en-US" altLang="ja-JP" sz="1000" spc="-30" dirty="0">
              <a:latin typeface="游ゴシック"/>
              <a:ea typeface="游ゴシック"/>
            </a:endParaRPr>
          </a:p>
          <a:p>
            <a:r>
              <a:rPr kumimoji="1" lang="ja-JP" altLang="en-US" sz="1000" spc="-30" dirty="0">
                <a:latin typeface="游ゴシック"/>
                <a:ea typeface="游ゴシック"/>
              </a:rPr>
              <a:t>□  基本的な</a:t>
            </a:r>
            <a:r>
              <a:rPr kumimoji="1" lang="en-US" altLang="ja-JP" sz="1000" spc="-30" dirty="0">
                <a:latin typeface="游ゴシック"/>
                <a:ea typeface="游ゴシック"/>
              </a:rPr>
              <a:t>PDCA</a:t>
            </a:r>
            <a:r>
              <a:rPr kumimoji="1" lang="ja-JP" altLang="en-US" sz="1000" spc="-30" dirty="0">
                <a:latin typeface="游ゴシック"/>
                <a:ea typeface="游ゴシック"/>
              </a:rPr>
              <a:t>として、受け入れ時の要介護度を高める調整と、利用者の参加率向上に成功している事業者の</a:t>
            </a:r>
            <a:endParaRPr lang="en-US" altLang="ja-JP" sz="1000" spc="-30" dirty="0">
              <a:latin typeface="游ゴシック"/>
              <a:ea typeface="游ゴシック"/>
            </a:endParaRPr>
          </a:p>
          <a:p>
            <a:r>
              <a:rPr kumimoji="1" lang="ja-JP" altLang="en-US" sz="1000" spc="-30" dirty="0">
                <a:latin typeface="游ゴシック"/>
                <a:ea typeface="游ゴシック"/>
              </a:rPr>
              <a:t>　  提供する研修及びフランチャイズチェーンのプログラムへの参加を提案</a:t>
            </a:r>
            <a:endParaRPr lang="en-US" altLang="ja-JP" sz="1000" spc="-30" dirty="0">
              <a:latin typeface="游ゴシック"/>
              <a:ea typeface="游ゴシック"/>
            </a:endParaRPr>
          </a:p>
          <a:p>
            <a:r>
              <a:rPr kumimoji="1" lang="ja-JP" altLang="en-US" sz="1000" dirty="0">
                <a:latin typeface="游ゴシック"/>
                <a:ea typeface="游ゴシック"/>
              </a:rPr>
              <a:t>□ ①受付時点での利用者の選定、②利用者のモチベーション向上に向けたノウハウの吸収を指導した  </a:t>
            </a:r>
            <a:endParaRPr lang="en-US" altLang="ja-JP" sz="1000" dirty="0">
              <a:latin typeface="游ゴシック"/>
              <a:ea typeface="游ゴシック"/>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3141607" y="3858268"/>
            <a:ext cx="6530094" cy="553998"/>
          </a:xfrm>
          <a:prstGeom prst="rect">
            <a:avLst/>
          </a:prstGeom>
          <a:noFill/>
        </p:spPr>
        <p:txBody>
          <a:bodyPr wrap="square" rtlCol="0">
            <a:spAutoFit/>
          </a:bodyPr>
          <a:lstStyle/>
          <a:p>
            <a:r>
              <a:rPr kumimoji="1" lang="ja-JP" altLang="en-US" sz="1000">
                <a:latin typeface="+mn-ea"/>
              </a:rPr>
              <a:t>□  利用者のモチベーション向上に向けたマネジメント方法について、それらを長所とする事業者のノウハウを</a:t>
            </a:r>
            <a:endParaRPr kumimoji="1" lang="en-US" altLang="ja-JP" sz="1000">
              <a:latin typeface="+mn-ea"/>
            </a:endParaRPr>
          </a:p>
          <a:p>
            <a:r>
              <a:rPr kumimoji="1" lang="ja-JP" altLang="en-US" sz="1000">
                <a:latin typeface="+mn-ea"/>
              </a:rPr>
              <a:t>　  吸収するべく、フランチャイズへの参加を検討</a:t>
            </a:r>
            <a:endParaRPr kumimoji="1" lang="en-US" altLang="ja-JP" sz="1000">
              <a:latin typeface="+mn-ea"/>
            </a:endParaRPr>
          </a:p>
          <a:p>
            <a:r>
              <a:rPr kumimoji="1" lang="ja-JP" altLang="en-US" sz="1000">
                <a:latin typeface="+mn-ea"/>
              </a:rPr>
              <a:t>□  地域での丁寧な営業活動も継続しており、収支均衡まで回復した</a:t>
            </a:r>
            <a:endParaRPr kumimoji="1" lang="en-US" altLang="ja-JP" sz="1000">
              <a:latin typeface="+mn-ea"/>
            </a:endParaRPr>
          </a:p>
        </p:txBody>
      </p:sp>
    </p:spTree>
    <p:extLst>
      <p:ext uri="{BB962C8B-B14F-4D97-AF65-F5344CB8AC3E}">
        <p14:creationId xmlns:p14="http://schemas.microsoft.com/office/powerpoint/2010/main" val="727530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462766" cy="553998"/>
          </a:xfrm>
          <a:prstGeom prst="rect">
            <a:avLst/>
          </a:prstGeom>
          <a:noFill/>
        </p:spPr>
        <p:txBody>
          <a:bodyPr wrap="square" rtlCol="0">
            <a:spAutoFit/>
          </a:bodyPr>
          <a:lstStyle/>
          <a:p>
            <a:r>
              <a:rPr kumimoji="1" lang="ja-JP" altLang="en-US" sz="1000">
                <a:latin typeface="+mn-ea"/>
              </a:rPr>
              <a:t>□ </a:t>
            </a:r>
            <a:r>
              <a:rPr kumimoji="1" lang="en-US" altLang="ja-JP" sz="1000">
                <a:latin typeface="+mn-ea"/>
              </a:rPr>
              <a:t>50</a:t>
            </a:r>
            <a:r>
              <a:rPr kumimoji="1" lang="ja-JP" altLang="en-US" sz="1000">
                <a:latin typeface="+mn-ea"/>
              </a:rPr>
              <a:t>室の住宅型有料老人ホーム</a:t>
            </a:r>
            <a:endParaRPr kumimoji="1" lang="en-US" altLang="ja-JP" sz="1000">
              <a:latin typeface="+mn-ea"/>
            </a:endParaRPr>
          </a:p>
          <a:p>
            <a:r>
              <a:rPr kumimoji="1" lang="ja-JP" altLang="en-US" sz="1000">
                <a:latin typeface="+mn-ea"/>
              </a:rPr>
              <a:t>□ 地主が建設した建物を賃借して、</a:t>
            </a:r>
            <a:r>
              <a:rPr kumimoji="1" lang="en-US" altLang="ja-JP" sz="1000">
                <a:latin typeface="+mn-ea"/>
              </a:rPr>
              <a:t>15</a:t>
            </a:r>
            <a:r>
              <a:rPr kumimoji="1" lang="ja-JP" altLang="en-US" sz="1000">
                <a:latin typeface="+mn-ea"/>
              </a:rPr>
              <a:t>年前に開業</a:t>
            </a:r>
            <a:endParaRPr kumimoji="1" lang="en-US" altLang="ja-JP" sz="1000">
              <a:latin typeface="+mn-ea"/>
            </a:endParaRPr>
          </a:p>
          <a:p>
            <a:r>
              <a:rPr kumimoji="1" lang="ja-JP" altLang="en-US" sz="1000">
                <a:latin typeface="+mn-ea"/>
              </a:rPr>
              <a:t>□ 当初は自前で対応予定であった訪問介護サービスが構築できず、外部事業者へ依存した状態</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806774"/>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85317" y="5325547"/>
            <a:ext cx="9299979" cy="1323439"/>
          </a:xfrm>
          <a:prstGeom prst="rect">
            <a:avLst/>
          </a:prstGeom>
          <a:noFill/>
        </p:spPr>
        <p:txBody>
          <a:bodyPr wrap="square" rtlCol="0">
            <a:spAutoFit/>
          </a:bodyPr>
          <a:lstStyle/>
          <a:p>
            <a:r>
              <a:rPr kumimoji="1" lang="ja-JP" altLang="en-US" sz="1000" spc="-100">
                <a:latin typeface="+mn-ea"/>
              </a:rPr>
              <a:t>　</a:t>
            </a:r>
            <a:r>
              <a:rPr kumimoji="1" lang="ja-JP" altLang="en-US" sz="1000" spc="-40">
                <a:latin typeface="+mn-ea"/>
              </a:rPr>
              <a:t>介護施設事業は、社会的意義が大きいためか、事業者から介護施設資金の融資の申し出があると、専門的な知見も不足しているためなのか、事業計画の妥当性の判断も十分に行わずに対応しているケースが多いように感じます。介護施設事業に関する事業計画のポイントは、例えばサ高住のようなケースであれば、賃貸住宅事業と介護サービス事業の収支の分別が重要となります。「賃貸と食事などで</a:t>
            </a:r>
            <a:r>
              <a:rPr kumimoji="1" lang="en-US" altLang="ja-JP" sz="1000" spc="-40">
                <a:latin typeface="+mn-ea"/>
              </a:rPr>
              <a:t>10</a:t>
            </a:r>
            <a:r>
              <a:rPr kumimoji="1" lang="ja-JP" altLang="en-US" sz="1000" spc="-40">
                <a:latin typeface="+mn-ea"/>
              </a:rPr>
              <a:t>万円前後の収益に加え、介護報酬が一人月</a:t>
            </a:r>
            <a:r>
              <a:rPr kumimoji="1" lang="en-US" altLang="ja-JP" sz="1000" spc="-40">
                <a:latin typeface="+mn-ea"/>
              </a:rPr>
              <a:t>20</a:t>
            </a:r>
            <a:r>
              <a:rPr kumimoji="1" lang="ja-JP" altLang="en-US" sz="1000" spc="-40">
                <a:latin typeface="+mn-ea"/>
              </a:rPr>
              <a:t>万円入るので大丈夫」といった計画について、両事業の実現可能性を十分に見極める必要があります。本件でいえば、介護事業に関する経験の有無などを、事業者と対話を通じて事前に確認できていればよかったのかもしれません。</a:t>
            </a:r>
            <a:endParaRPr kumimoji="1" lang="en-US" altLang="ja-JP" sz="1000" spc="-40">
              <a:latin typeface="+mn-ea"/>
            </a:endParaRPr>
          </a:p>
          <a:p>
            <a:r>
              <a:rPr kumimoji="1" lang="ja-JP" altLang="en-US" sz="1000" spc="-40">
                <a:latin typeface="+mn-ea"/>
              </a:rPr>
              <a:t>　一方、近年では、建築単価の高騰等の影響で、採算面からも、新たに不動産取得して介護施設事業を展開することが難しい状況にもありますが、他方で、事業を引き継ぐスポンサー企業が、比較的見つかり易い環境にあります。過大な債務を長期間のリスケジュールで放置せず、早期に収支不均衡の改善可能性を見極めるなどで、早期改善が図れる可能性があります。</a:t>
            </a:r>
            <a:endParaRPr kumimoji="1" lang="en-US" altLang="ja-JP" sz="1000" spc="-4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11</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8981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7" y="1949229"/>
            <a:ext cx="6462766" cy="861774"/>
          </a:xfrm>
          <a:prstGeom prst="rect">
            <a:avLst/>
          </a:prstGeom>
          <a:noFill/>
        </p:spPr>
        <p:txBody>
          <a:bodyPr wrap="square" rtlCol="0">
            <a:spAutoFit/>
          </a:bodyPr>
          <a:lstStyle/>
          <a:p>
            <a:r>
              <a:rPr kumimoji="1" lang="ja-JP" altLang="en-US" sz="1000" dirty="0">
                <a:latin typeface="+mn-ea"/>
              </a:rPr>
              <a:t>□ 当初の事業計画では、要介護度３を平均に、自社の介護サービスによる収益確保も見込んでいたが、</a:t>
            </a:r>
            <a:endParaRPr kumimoji="1" lang="en-US" altLang="ja-JP" sz="1000" dirty="0">
              <a:latin typeface="+mn-ea"/>
            </a:endParaRPr>
          </a:p>
          <a:p>
            <a:r>
              <a:rPr kumimoji="1" lang="ja-JP" altLang="en-US" sz="1000" dirty="0">
                <a:latin typeface="+mn-ea"/>
              </a:rPr>
              <a:t>　 介護サービスを構築できなかったため、その収入を得られておらず、収支が赤字</a:t>
            </a:r>
            <a:endParaRPr kumimoji="1" lang="en-US" altLang="ja-JP" sz="1000" dirty="0">
              <a:latin typeface="+mn-ea"/>
            </a:endParaRPr>
          </a:p>
          <a:p>
            <a:r>
              <a:rPr kumimoji="1" lang="ja-JP" altLang="en-US" sz="1000" dirty="0">
                <a:latin typeface="+mn-ea"/>
              </a:rPr>
              <a:t>  （利用者は、住居費と介護サービス費用を「介護保険と自費の総額」で検討、負担額は変わらない）</a:t>
            </a:r>
            <a:endParaRPr kumimoji="1" lang="en-US" altLang="ja-JP" sz="1000" dirty="0">
              <a:latin typeface="+mn-ea"/>
            </a:endParaRPr>
          </a:p>
          <a:p>
            <a:r>
              <a:rPr kumimoji="1" lang="ja-JP" altLang="en-US" sz="1000" dirty="0">
                <a:latin typeface="+mn-ea"/>
              </a:rPr>
              <a:t>□ 入居者の要介護度、入居者の費用負担、近隣との競争環境等を確認</a:t>
            </a:r>
            <a:endParaRPr kumimoji="1" lang="en-US" altLang="ja-JP" sz="1000" dirty="0">
              <a:latin typeface="+mn-ea"/>
            </a:endParaRPr>
          </a:p>
          <a:p>
            <a:r>
              <a:rPr kumimoji="1" lang="ja-JP" altLang="en-US" sz="1000" dirty="0">
                <a:latin typeface="+mn-ea"/>
              </a:rPr>
              <a:t>□ 地域ニーズ等から、本施設の競争力、また不動産投資として再生可能性について検討</a:t>
            </a:r>
            <a:endParaRPr kumimoji="1" lang="en-US" altLang="ja-JP" sz="1000" dirty="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7" y="3011736"/>
            <a:ext cx="6462766" cy="553998"/>
          </a:xfrm>
          <a:prstGeom prst="rect">
            <a:avLst/>
          </a:prstGeom>
          <a:noFill/>
        </p:spPr>
        <p:txBody>
          <a:bodyPr wrap="square" rtlCol="0">
            <a:spAutoFit/>
          </a:bodyPr>
          <a:lstStyle/>
          <a:p>
            <a:r>
              <a:rPr kumimoji="1" lang="ja-JP" altLang="en-US" sz="1000" dirty="0">
                <a:latin typeface="+mn-ea"/>
              </a:rPr>
              <a:t>□ ヘルスケア専門コンサルタントも交えて、第三者視点からも同事業の再生可能性を協議</a:t>
            </a:r>
            <a:endParaRPr kumimoji="1" lang="en-US" altLang="ja-JP" sz="1000" dirty="0">
              <a:latin typeface="+mn-ea"/>
            </a:endParaRPr>
          </a:p>
          <a:p>
            <a:r>
              <a:rPr kumimoji="1" lang="ja-JP" altLang="en-US" sz="1000" dirty="0">
                <a:latin typeface="+mn-ea"/>
              </a:rPr>
              <a:t>□ 今から自前の介護サービスを構築することもできないと評価、同社自身での事業採算化は困難と判断した</a:t>
            </a:r>
            <a:endParaRPr kumimoji="1" lang="en-US" altLang="ja-JP" sz="1000" dirty="0">
              <a:latin typeface="+mn-ea"/>
            </a:endParaRPr>
          </a:p>
          <a:p>
            <a:r>
              <a:rPr kumimoji="1" lang="ja-JP" altLang="en-US" sz="1000" dirty="0">
                <a:latin typeface="+mn-ea"/>
              </a:rPr>
              <a:t>□ メイン行として、過大な債務を債権放棄する、スポンサー型の私的整理手続を検討</a:t>
            </a:r>
            <a:endParaRPr kumimoji="1" lang="en-US" altLang="ja-JP" sz="1000" dirty="0">
              <a:latin typeface="+mn-ea"/>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3141607" y="3868176"/>
            <a:ext cx="6462766" cy="553998"/>
          </a:xfrm>
          <a:prstGeom prst="rect">
            <a:avLst/>
          </a:prstGeom>
          <a:noFill/>
        </p:spPr>
        <p:txBody>
          <a:bodyPr wrap="square" rtlCol="0">
            <a:spAutoFit/>
          </a:bodyPr>
          <a:lstStyle/>
          <a:p>
            <a:r>
              <a:rPr kumimoji="1" lang="ja-JP" altLang="en-US" sz="1000">
                <a:latin typeface="+mn-ea"/>
              </a:rPr>
              <a:t>□ スポンサー企業により事業は継続され、地域における介護施設の維持が可能となった</a:t>
            </a:r>
            <a:endParaRPr kumimoji="1" lang="en-US" altLang="ja-JP" sz="1000">
              <a:latin typeface="+mn-ea"/>
            </a:endParaRPr>
          </a:p>
          <a:p>
            <a:r>
              <a:rPr kumimoji="1" lang="ja-JP" altLang="en-US" sz="1000">
                <a:latin typeface="+mn-ea"/>
              </a:rPr>
              <a:t>□ 金融機関としては、債権放棄の痛みを伴ったが、事業停止・破産に至るケースよりも回収額が多く見積もれ　</a:t>
            </a:r>
            <a:endParaRPr kumimoji="1" lang="en-US" altLang="ja-JP" sz="1000">
              <a:latin typeface="+mn-ea"/>
            </a:endParaRPr>
          </a:p>
          <a:p>
            <a:r>
              <a:rPr kumimoji="1" lang="ja-JP" altLang="en-US" sz="1000">
                <a:latin typeface="+mn-ea"/>
              </a:rPr>
              <a:t>　 たこと、地域の介護サービス利用者が路頭に迷うことを避けられたことで、支援の意義があったと考える</a:t>
            </a:r>
            <a:endParaRPr kumimoji="1" lang="en-US" altLang="ja-JP" sz="1000">
              <a:latin typeface="+mn-ea"/>
            </a:endParaRPr>
          </a:p>
        </p:txBody>
      </p:sp>
    </p:spTree>
    <p:extLst>
      <p:ext uri="{BB962C8B-B14F-4D97-AF65-F5344CB8AC3E}">
        <p14:creationId xmlns:p14="http://schemas.microsoft.com/office/powerpoint/2010/main" val="2310973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364343" cy="553998"/>
          </a:xfrm>
          <a:prstGeom prst="rect">
            <a:avLst/>
          </a:prstGeom>
          <a:noFill/>
        </p:spPr>
        <p:txBody>
          <a:bodyPr wrap="square" rtlCol="0">
            <a:spAutoFit/>
          </a:bodyPr>
          <a:lstStyle/>
          <a:p>
            <a:r>
              <a:rPr kumimoji="1" lang="ja-JP" altLang="en-US" sz="1000">
                <a:latin typeface="+mn-ea"/>
              </a:rPr>
              <a:t>□ 従来の多床室と個室（ユニット型）で約</a:t>
            </a:r>
            <a:r>
              <a:rPr kumimoji="1" lang="en-US" altLang="ja-JP" sz="1000">
                <a:latin typeface="+mn-ea"/>
              </a:rPr>
              <a:t>100</a:t>
            </a:r>
            <a:r>
              <a:rPr kumimoji="1" lang="ja-JP" altLang="en-US" sz="1000">
                <a:latin typeface="+mn-ea"/>
              </a:rPr>
              <a:t>床の特別養護老人ホーム</a:t>
            </a:r>
            <a:endParaRPr kumimoji="1" lang="en-US" altLang="ja-JP" sz="1000">
              <a:latin typeface="+mn-ea"/>
            </a:endParaRPr>
          </a:p>
          <a:p>
            <a:r>
              <a:rPr kumimoji="1" lang="ja-JP" altLang="en-US" sz="1000">
                <a:latin typeface="+mn-ea"/>
              </a:rPr>
              <a:t>□ 現場責任者、経理責任者などの重要ポストは社会福祉法人の理事長一族が担っている</a:t>
            </a:r>
            <a:endParaRPr kumimoji="1" lang="en-US" altLang="ja-JP" sz="1000">
              <a:latin typeface="+mn-ea"/>
            </a:endParaRPr>
          </a:p>
          <a:p>
            <a:r>
              <a:rPr kumimoji="1" lang="ja-JP" altLang="en-US" sz="1000">
                <a:latin typeface="+mn-ea"/>
              </a:rPr>
              <a:t>□ 開所当初より収入面もコスト面も事業計画通りに進捗せず、資金繰りも厳しい状況が続いていた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52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12</a:t>
            </a:fld>
            <a:endParaRPr kumimoji="1" lang="ja-JP" altLang="en-US"/>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その３</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316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6" y="2056834"/>
            <a:ext cx="6675725" cy="553998"/>
          </a:xfrm>
          <a:prstGeom prst="rect">
            <a:avLst/>
          </a:prstGeom>
          <a:noFill/>
        </p:spPr>
        <p:txBody>
          <a:bodyPr wrap="square" rtlCol="0">
            <a:spAutoFit/>
          </a:bodyPr>
          <a:lstStyle/>
          <a:p>
            <a:r>
              <a:rPr kumimoji="1" lang="ja-JP" altLang="en-US" sz="1000">
                <a:latin typeface="+mn-ea"/>
              </a:rPr>
              <a:t>□ ①人材・組織、②営業、③管理から現状を把握して窮境要因を探った</a:t>
            </a:r>
            <a:endParaRPr kumimoji="1" lang="en-US" altLang="ja-JP" sz="1000">
              <a:latin typeface="+mn-ea"/>
            </a:endParaRPr>
          </a:p>
          <a:p>
            <a:r>
              <a:rPr kumimoji="1" lang="ja-JP" altLang="en-US" sz="1000">
                <a:latin typeface="+mn-ea"/>
              </a:rPr>
              <a:t>□ 現場従業員にインタビューを実施し、経営陣との意識のギャップを確認した</a:t>
            </a:r>
            <a:endParaRPr kumimoji="1" lang="en-US" altLang="ja-JP" sz="1000">
              <a:latin typeface="+mn-ea"/>
            </a:endParaRPr>
          </a:p>
          <a:p>
            <a:r>
              <a:rPr kumimoji="1" lang="ja-JP" altLang="en-US" sz="1000">
                <a:latin typeface="+mn-ea"/>
              </a:rPr>
              <a:t>□ 営業や入居決定フローなどについて内部管理資料を使って可視化し、稼働率低迷の要因分析した</a:t>
            </a:r>
            <a:endParaRPr kumimoji="1" lang="en-US" altLang="ja-JP" sz="100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6" y="2827562"/>
            <a:ext cx="6462766" cy="861774"/>
          </a:xfrm>
          <a:prstGeom prst="rect">
            <a:avLst/>
          </a:prstGeom>
          <a:noFill/>
        </p:spPr>
        <p:txBody>
          <a:bodyPr wrap="square" rtlCol="0">
            <a:spAutoFit/>
          </a:bodyPr>
          <a:lstStyle/>
          <a:p>
            <a:r>
              <a:rPr kumimoji="1" lang="ja-JP" altLang="en-US" sz="1000" dirty="0">
                <a:latin typeface="+mn-ea"/>
              </a:rPr>
              <a:t>□ 提携する介護系専門コンサルティング会社と連携して経営改善計画を策定支援</a:t>
            </a:r>
            <a:endParaRPr kumimoji="1" lang="en-US" altLang="ja-JP" sz="1000" dirty="0">
              <a:latin typeface="+mn-ea"/>
            </a:endParaRPr>
          </a:p>
          <a:p>
            <a:r>
              <a:rPr kumimoji="1" lang="ja-JP" altLang="en-US" sz="1000" dirty="0">
                <a:latin typeface="+mn-ea"/>
              </a:rPr>
              <a:t>□ 利用者の受け入れに関する営業や入居者の受入等についても、各担当者の裁量となっていた。そこで、</a:t>
            </a:r>
            <a:endParaRPr kumimoji="1" lang="en-US" altLang="ja-JP" sz="1000" dirty="0">
              <a:latin typeface="+mn-ea"/>
            </a:endParaRPr>
          </a:p>
          <a:p>
            <a:r>
              <a:rPr kumimoji="1" lang="ja-JP" altLang="en-US" sz="1000" dirty="0">
                <a:latin typeface="+mn-ea"/>
              </a:rPr>
              <a:t>　 営業や入居希望者の受入などについて、組織的なルールを設け、運営体制を見直した</a:t>
            </a:r>
            <a:endParaRPr kumimoji="1" lang="en-US" altLang="ja-JP" sz="1000" dirty="0">
              <a:latin typeface="+mn-ea"/>
            </a:endParaRPr>
          </a:p>
          <a:p>
            <a:r>
              <a:rPr kumimoji="1" lang="ja-JP" altLang="en-US" sz="1000" dirty="0">
                <a:latin typeface="+mn-ea"/>
              </a:rPr>
              <a:t>□ フォローアップとして、営業数や入居者数、クレーム数などを</a:t>
            </a:r>
            <a:r>
              <a:rPr kumimoji="1" lang="en-US" altLang="ja-JP" sz="1000" dirty="0">
                <a:latin typeface="+mn-ea"/>
              </a:rPr>
              <a:t>KPI</a:t>
            </a:r>
            <a:r>
              <a:rPr kumimoji="1" lang="ja-JP" altLang="en-US" sz="1000" dirty="0">
                <a:latin typeface="+mn-ea"/>
              </a:rPr>
              <a:t>とする予実管理を開始</a:t>
            </a:r>
            <a:r>
              <a:rPr kumimoji="1" lang="ja-JP" altLang="en-US" sz="1000" dirty="0">
                <a:solidFill>
                  <a:srgbClr val="FF0000"/>
                </a:solidFill>
                <a:latin typeface="+mn-ea"/>
              </a:rPr>
              <a:t>、</a:t>
            </a:r>
            <a:r>
              <a:rPr kumimoji="1" lang="ja-JP" altLang="en-US" sz="1000" dirty="0">
                <a:latin typeface="+mn-ea"/>
              </a:rPr>
              <a:t>新たな課題</a:t>
            </a:r>
            <a:endParaRPr kumimoji="1" lang="en-US" altLang="ja-JP" sz="1000" dirty="0">
              <a:latin typeface="+mn-ea"/>
            </a:endParaRPr>
          </a:p>
          <a:p>
            <a:r>
              <a:rPr kumimoji="1" lang="ja-JP" altLang="en-US" sz="1000" dirty="0">
                <a:latin typeface="+mn-ea"/>
              </a:rPr>
              <a:t>　 については、コンサルと情報共有し、対処方法について検討している</a:t>
            </a:r>
            <a:endParaRPr kumimoji="1" lang="ja-JP" altLang="en-US" sz="1000" dirty="0">
              <a:solidFill>
                <a:srgbClr val="FF0000"/>
              </a:solidFill>
              <a:latin typeface="+mn-ea"/>
            </a:endParaRPr>
          </a:p>
        </p:txBody>
      </p:sp>
      <p:sp>
        <p:nvSpPr>
          <p:cNvPr id="44" name="テキスト ボックス 43">
            <a:extLst>
              <a:ext uri="{FF2B5EF4-FFF2-40B4-BE49-F238E27FC236}">
                <a16:creationId xmlns:a16="http://schemas.microsoft.com/office/drawing/2014/main" id="{72957CD5-E172-48DA-8098-4C3CC3A6C0BD}"/>
              </a:ext>
            </a:extLst>
          </p:cNvPr>
          <p:cNvSpPr txBox="1"/>
          <p:nvPr/>
        </p:nvSpPr>
        <p:spPr>
          <a:xfrm>
            <a:off x="3141606" y="3839812"/>
            <a:ext cx="6581346" cy="707886"/>
          </a:xfrm>
          <a:prstGeom prst="rect">
            <a:avLst/>
          </a:prstGeom>
          <a:noFill/>
        </p:spPr>
        <p:txBody>
          <a:bodyPr wrap="square" rtlCol="0">
            <a:spAutoFit/>
          </a:bodyPr>
          <a:lstStyle/>
          <a:p>
            <a:r>
              <a:rPr kumimoji="1" lang="ja-JP" altLang="en-US" sz="1000" dirty="0">
                <a:latin typeface="+mn-ea"/>
              </a:rPr>
              <a:t>□ 組織的なルールや管理体制を構築することで、営業活動が定着、病院や居宅支援事業所からの問い合わせ</a:t>
            </a:r>
            <a:endParaRPr kumimoji="1" lang="en-US" altLang="ja-JP" sz="1000" dirty="0">
              <a:latin typeface="+mn-ea"/>
            </a:endParaRPr>
          </a:p>
          <a:p>
            <a:r>
              <a:rPr kumimoji="1" lang="ja-JP" altLang="en-US" sz="1000" dirty="0">
                <a:latin typeface="+mn-ea"/>
              </a:rPr>
              <a:t>　 から入居者増加に繋がった。また入居者受入可否のプロセスも明確になり、従業員のやる気にもつながった</a:t>
            </a:r>
            <a:endParaRPr kumimoji="1" lang="en-US" altLang="ja-JP" sz="1000" dirty="0">
              <a:latin typeface="+mn-ea"/>
            </a:endParaRPr>
          </a:p>
          <a:p>
            <a:r>
              <a:rPr kumimoji="1" lang="ja-JP" altLang="en-US" sz="1000" dirty="0">
                <a:latin typeface="+mn-ea"/>
              </a:rPr>
              <a:t>□ 計画策定により、部門毎に明確な目標を設定でき、会社全体の施設経営に対する意識改革が向上してきた</a:t>
            </a:r>
            <a:endParaRPr kumimoji="1" lang="en-US" altLang="ja-JP" sz="1000" dirty="0">
              <a:latin typeface="+mn-ea"/>
            </a:endParaRPr>
          </a:p>
          <a:p>
            <a:r>
              <a:rPr kumimoji="1" lang="ja-JP" altLang="en-US" sz="1000" dirty="0">
                <a:latin typeface="+mn-ea"/>
              </a:rPr>
              <a:t>　 業績は改善途上ではあるが、今後も積極的な関与で支援を継続していきたい</a:t>
            </a:r>
            <a:endParaRPr kumimoji="1" lang="en-US" altLang="ja-JP" sz="1000" dirty="0">
              <a:latin typeface="+mn-ea"/>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172800" y="5308019"/>
            <a:ext cx="9431572" cy="1323439"/>
          </a:xfrm>
          <a:prstGeom prst="rect">
            <a:avLst/>
          </a:prstGeom>
          <a:noFill/>
        </p:spPr>
        <p:txBody>
          <a:bodyPr wrap="square" rtlCol="0">
            <a:spAutoFit/>
          </a:bodyPr>
          <a:lstStyle/>
          <a:p>
            <a:r>
              <a:rPr kumimoji="1" lang="ja-JP" altLang="en-US" sz="1000">
                <a:latin typeface="+mn-ea"/>
              </a:rPr>
              <a:t>　地元名士が理事長を務める社会福祉法人で、経営への関与も薄く、正直なところ、責任の所在もどこにあるか分からない状態にありました。そのため、まずは経営陣に現状を直視してもらうことからスタートしました。家族経営であるがゆえ、お互いに気を遣いすぎて、本音で議論することもできない印象でしたので、私たちが仲介することで、素直に意見交換ができるようにはたらきかけました。計画の骨子は、ルール整備・体制整備など、会社の基礎作りが中心となりました。開所当初から事業計画と実績に乖離があったので、当初から問題点の深掘りをしっかり行っていれば、より早く適切なアドバイスが出来たと反省するところです。</a:t>
            </a:r>
            <a:endParaRPr kumimoji="1" lang="en-US" altLang="ja-JP" sz="1000">
              <a:latin typeface="+mn-ea"/>
            </a:endParaRPr>
          </a:p>
          <a:p>
            <a:r>
              <a:rPr kumimoji="1" lang="ja-JP" altLang="en-US" sz="1000">
                <a:latin typeface="+mn-ea"/>
              </a:rPr>
              <a:t>　具体的な改善施策については、職員配置見直しによる加算取得など専門性の高いものもあり、これは金融機関だけで支援を行っていると気が付きにくい点であるため、この点では連携効果が発揮できたと感じています。他方で、会社としての基礎作りの点については、金融機関として現状の整理や改善支援に関する役割を発揮できたのではないかと感じております。本件を通じて、重要なことは、早い段階で窮境要因の把握と改善に向けて具体的に動き出すことだと改めて考えた次第です。</a:t>
            </a:r>
            <a:endParaRPr kumimoji="1" lang="en-US" altLang="ja-JP" sz="1000">
              <a:latin typeface="+mn-ea"/>
            </a:endParaRPr>
          </a:p>
        </p:txBody>
      </p:sp>
    </p:spTree>
    <p:extLst>
      <p:ext uri="{BB962C8B-B14F-4D97-AF65-F5344CB8AC3E}">
        <p14:creationId xmlns:p14="http://schemas.microsoft.com/office/powerpoint/2010/main" val="2874523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4946CF4-055E-4F7E-A7D9-186A9C014C6A}"/>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令和６年度「業種別支援の着眼点の拡充や普及促進に向けた委託事業」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において、株式会社帝国データバンクが作成したものです。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120269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11</a:t>
            </a:r>
            <a:r>
              <a:rPr lang="ja-JP" altLang="en-US"/>
              <a:t>　介護業</a:t>
            </a:r>
            <a:endParaRPr lang="ja-JP" altLang="en-US" sz="1600"/>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2025</a:t>
            </a:r>
            <a:r>
              <a:rPr lang="ja-JP" altLang="en-US" sz="2000"/>
              <a:t>（</a:t>
            </a:r>
            <a:r>
              <a:rPr lang="ja-JP" altLang="en-US" sz="2000">
                <a:solidFill>
                  <a:srgbClr val="2F528F"/>
                </a:solidFill>
              </a:rPr>
              <a:t>令和７）年３月</a:t>
            </a:r>
            <a:endParaRPr lang="ja-JP" altLang="en-US" sz="2400">
              <a:solidFill>
                <a:srgbClr val="2F528F"/>
              </a:solidFill>
            </a:endParaRPr>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6"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a:t>
            </a:fld>
            <a:endParaRPr kumimoji="1" lang="ja-JP" altLang="en-US"/>
          </a:p>
        </p:txBody>
      </p:sp>
    </p:spTree>
    <p:extLst>
      <p:ext uri="{BB962C8B-B14F-4D97-AF65-F5344CB8AC3E}">
        <p14:creationId xmlns:p14="http://schemas.microsoft.com/office/powerpoint/2010/main" val="2356170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14000"/>
            <a:ext cx="7819906" cy="553998"/>
          </a:xfrm>
          <a:prstGeom prst="rect">
            <a:avLst/>
          </a:prstGeom>
          <a:noFill/>
        </p:spPr>
        <p:txBody>
          <a:bodyPr wrap="square" lIns="91440" tIns="45720" rIns="91440" bIns="45720" rtlCol="0" anchor="t">
            <a:spAutoFit/>
          </a:bodyPr>
          <a:lstStyle/>
          <a:p>
            <a:r>
              <a:rPr kumimoji="1" lang="ja-JP" altLang="en-US" sz="1000">
                <a:ea typeface="游ゴシック"/>
              </a:rPr>
              <a:t>事業所を訪問する前に理解しておきたい、介護業の大まかな業界特性と事業収益の関係についてまとめます。介護業は、社会的意義も高く、地域インフラの一部として重要な業種となります。また、地域ごとに、高齢者が自立した日常生活を営むことができるように「住まい・医療・介護・予防・生活支援が一体的に提供される地域包括ケアシステム」が運営されています。</a:t>
            </a:r>
            <a:endParaRPr kumimoji="1" lang="en-US" altLang="ja-JP" sz="1000">
              <a:ea typeface="游ゴシック"/>
            </a:endParaRP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53" name="グループ化 52">
            <a:extLst>
              <a:ext uri="{FF2B5EF4-FFF2-40B4-BE49-F238E27FC236}">
                <a16:creationId xmlns:a16="http://schemas.microsoft.com/office/drawing/2014/main" id="{342C8DAD-2E5C-41AA-275E-48CC669F603A}"/>
              </a:ext>
            </a:extLst>
          </p:cNvPr>
          <p:cNvGrpSpPr/>
          <p:nvPr/>
        </p:nvGrpSpPr>
        <p:grpSpPr>
          <a:xfrm>
            <a:off x="7585737" y="3462314"/>
            <a:ext cx="1197075" cy="2505065"/>
            <a:chOff x="165385" y="2473342"/>
            <a:chExt cx="2144678" cy="1374000"/>
          </a:xfrm>
        </p:grpSpPr>
        <p:sp>
          <p:nvSpPr>
            <p:cNvPr id="57" name="テキスト ボックス 56">
              <a:extLst>
                <a:ext uri="{FF2B5EF4-FFF2-40B4-BE49-F238E27FC236}">
                  <a16:creationId xmlns:a16="http://schemas.microsoft.com/office/drawing/2014/main" id="{7586504E-B8BF-001F-D523-4617854D43D2}"/>
                </a:ext>
              </a:extLst>
            </p:cNvPr>
            <p:cNvSpPr txBox="1"/>
            <p:nvPr/>
          </p:nvSpPr>
          <p:spPr>
            <a:xfrm>
              <a:off x="246322" y="2901671"/>
              <a:ext cx="1982802" cy="468953"/>
            </a:xfrm>
            <a:prstGeom prst="rect">
              <a:avLst/>
            </a:prstGeom>
            <a:noFill/>
          </p:spPr>
          <p:txBody>
            <a:bodyPr wrap="square" rtlCol="0">
              <a:spAutoFit/>
            </a:bodyPr>
            <a:lstStyle/>
            <a:p>
              <a:pPr algn="ctr"/>
              <a:r>
                <a:rPr kumimoji="1" lang="ja-JP" altLang="en-US" sz="2800" b="1">
                  <a:latin typeface="HGS創英角ｺﾞｼｯｸUB" panose="020B0900000000000000" pitchFamily="50" charset="-128"/>
                  <a:ea typeface="HGS創英角ｺﾞｼｯｸUB" panose="020B0900000000000000" pitchFamily="50" charset="-128"/>
                </a:rPr>
                <a:t>事業収益</a:t>
              </a:r>
            </a:p>
          </p:txBody>
        </p:sp>
        <p:sp>
          <p:nvSpPr>
            <p:cNvPr id="55" name="正方形/長方形 54">
              <a:extLst>
                <a:ext uri="{FF2B5EF4-FFF2-40B4-BE49-F238E27FC236}">
                  <a16:creationId xmlns:a16="http://schemas.microsoft.com/office/drawing/2014/main" id="{6D44F424-0199-A01A-33DB-FD667B1A7E51}"/>
                </a:ext>
              </a:extLst>
            </p:cNvPr>
            <p:cNvSpPr/>
            <p:nvPr/>
          </p:nvSpPr>
          <p:spPr>
            <a:xfrm>
              <a:off x="165385" y="2473342"/>
              <a:ext cx="2144678" cy="1374000"/>
            </a:xfrm>
            <a:prstGeom prst="rect">
              <a:avLst/>
            </a:prstGeom>
            <a:noFill/>
            <a:ln w="44450">
              <a:solidFill>
                <a:srgbClr val="2F528F">
                  <a:alpha val="50196"/>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8" name="グループ化 57">
            <a:extLst>
              <a:ext uri="{FF2B5EF4-FFF2-40B4-BE49-F238E27FC236}">
                <a16:creationId xmlns:a16="http://schemas.microsoft.com/office/drawing/2014/main" id="{342C8DAD-2E5C-41AA-275E-48CC669F603A}"/>
              </a:ext>
            </a:extLst>
          </p:cNvPr>
          <p:cNvGrpSpPr/>
          <p:nvPr/>
        </p:nvGrpSpPr>
        <p:grpSpPr>
          <a:xfrm>
            <a:off x="3001056" y="3462316"/>
            <a:ext cx="3254549" cy="2512480"/>
            <a:chOff x="165385" y="2473180"/>
            <a:chExt cx="2144678" cy="1374163"/>
          </a:xfrm>
        </p:grpSpPr>
        <p:sp>
          <p:nvSpPr>
            <p:cNvPr id="66" name="テキスト ボックス 65">
              <a:extLst>
                <a:ext uri="{FF2B5EF4-FFF2-40B4-BE49-F238E27FC236}">
                  <a16:creationId xmlns:a16="http://schemas.microsoft.com/office/drawing/2014/main" id="{7586504E-B8BF-001F-D523-4617854D43D2}"/>
                </a:ext>
              </a:extLst>
            </p:cNvPr>
            <p:cNvSpPr txBox="1"/>
            <p:nvPr/>
          </p:nvSpPr>
          <p:spPr>
            <a:xfrm>
              <a:off x="794231" y="2494435"/>
              <a:ext cx="1052581" cy="226913"/>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業界特性</a:t>
              </a:r>
            </a:p>
          </p:txBody>
        </p:sp>
        <p:sp>
          <p:nvSpPr>
            <p:cNvPr id="61" name="正方形/長方形 60">
              <a:extLst>
                <a:ext uri="{FF2B5EF4-FFF2-40B4-BE49-F238E27FC236}">
                  <a16:creationId xmlns:a16="http://schemas.microsoft.com/office/drawing/2014/main" id="{6D44F424-0199-A01A-33DB-FD667B1A7E51}"/>
                </a:ext>
              </a:extLst>
            </p:cNvPr>
            <p:cNvSpPr/>
            <p:nvPr/>
          </p:nvSpPr>
          <p:spPr>
            <a:xfrm>
              <a:off x="165385" y="2473180"/>
              <a:ext cx="2144678" cy="1374163"/>
            </a:xfrm>
            <a:prstGeom prst="rect">
              <a:avLst/>
            </a:prstGeom>
            <a:noFill/>
            <a:ln w="44450">
              <a:solidFill>
                <a:srgbClr val="FF0000">
                  <a:alpha val="50196"/>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79" name="楕円 78">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1" name="正方形/長方形 80">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業界特性と</a:t>
            </a:r>
            <a:endParaRPr kumimoji="1" lang="en-US" altLang="ja-JP" sz="1400" b="1">
              <a:solidFill>
                <a:schemeClr val="tx1"/>
              </a:solidFill>
            </a:endParaRPr>
          </a:p>
          <a:p>
            <a:pPr algn="ctr"/>
            <a:r>
              <a:rPr kumimoji="1" lang="ja-JP" altLang="en-US" sz="1400" b="1">
                <a:solidFill>
                  <a:schemeClr val="tx1"/>
                </a:solidFill>
              </a:rPr>
              <a:t>事業収益</a:t>
            </a:r>
            <a:endParaRPr kumimoji="1" lang="en-US" altLang="ja-JP" sz="1400" b="1">
              <a:solidFill>
                <a:schemeClr val="tx1"/>
              </a:solidFill>
            </a:endParaRPr>
          </a:p>
        </p:txBody>
      </p:sp>
      <p:sp>
        <p:nvSpPr>
          <p:cNvPr id="82" name="テキスト ボックス 81">
            <a:extLst>
              <a:ext uri="{FF2B5EF4-FFF2-40B4-BE49-F238E27FC236}">
                <a16:creationId xmlns:a16="http://schemas.microsoft.com/office/drawing/2014/main" id="{268241D9-6B44-4FA0-9B20-8D4984A61E9D}"/>
              </a:ext>
            </a:extLst>
          </p:cNvPr>
          <p:cNvSpPr txBox="1"/>
          <p:nvPr/>
        </p:nvSpPr>
        <p:spPr>
          <a:xfrm>
            <a:off x="3355200" y="1256400"/>
            <a:ext cx="6043611" cy="707886"/>
          </a:xfrm>
          <a:prstGeom prst="rect">
            <a:avLst/>
          </a:prstGeom>
          <a:noFill/>
        </p:spPr>
        <p:txBody>
          <a:bodyPr wrap="square" lIns="91440" tIns="45720" rIns="91440" bIns="45720" rtlCol="0" anchor="t">
            <a:spAutoFit/>
          </a:bodyPr>
          <a:lstStyle/>
          <a:p>
            <a:r>
              <a:rPr kumimoji="1" lang="ja-JP" altLang="en-US" sz="1000">
                <a:latin typeface="游ゴシック" panose="020B0400000000000000" pitchFamily="50" charset="-128"/>
                <a:ea typeface="游ゴシック" panose="020B0400000000000000" pitchFamily="50" charset="-128"/>
              </a:rPr>
              <a:t>□  介護業は、社会保障の一部であり、介護保険によって公定価格が決められている</a:t>
            </a:r>
            <a:endParaRPr kumimoji="1" lang="en-US" altLang="ja-JP" sz="1000">
              <a:latin typeface="游ゴシック" panose="020B0400000000000000" pitchFamily="50" charset="-128"/>
              <a:ea typeface="游ゴシック" panose="020B0400000000000000" pitchFamily="50" charset="-128"/>
            </a:endParaRPr>
          </a:p>
          <a:p>
            <a:r>
              <a:rPr kumimoji="1" lang="ja-JP" altLang="en-US" sz="1000">
                <a:latin typeface="游ゴシック"/>
                <a:ea typeface="游ゴシック"/>
              </a:rPr>
              <a:t>□  </a:t>
            </a:r>
            <a:r>
              <a:rPr kumimoji="1" lang="ja-JP" altLang="en-US" sz="1000" b="1" u="sng">
                <a:latin typeface="游ゴシック"/>
                <a:ea typeface="游ゴシック"/>
              </a:rPr>
              <a:t>定員数などにより収入に上限があるため、効率性や生産性を高めることで事業収益を確保</a:t>
            </a:r>
            <a:r>
              <a:rPr kumimoji="1" lang="ja-JP" altLang="en-US" sz="1000">
                <a:latin typeface="游ゴシック"/>
                <a:ea typeface="游ゴシック"/>
              </a:rPr>
              <a:t>していく</a:t>
            </a:r>
            <a:endParaRPr kumimoji="1" lang="en-US" altLang="ja-JP" sz="1000">
              <a:latin typeface="游ゴシック"/>
              <a:ea typeface="游ゴシック"/>
            </a:endParaRPr>
          </a:p>
          <a:p>
            <a:r>
              <a:rPr kumimoji="1" lang="ja-JP" altLang="en-US" sz="1000">
                <a:latin typeface="游ゴシック" panose="020B0400000000000000" pitchFamily="50" charset="-128"/>
                <a:ea typeface="游ゴシック" panose="020B0400000000000000" pitchFamily="50" charset="-128"/>
              </a:rPr>
              <a:t>□  ３年に一度、介護保険料の改定があるほか、時代に合わせて制度変更が実施されてきた</a:t>
            </a:r>
            <a:endParaRPr kumimoji="1" lang="en-US" altLang="ja-JP" sz="1000">
              <a:latin typeface="游ゴシック" panose="020B0400000000000000" pitchFamily="50" charset="-128"/>
              <a:ea typeface="游ゴシック" panose="020B0400000000000000" pitchFamily="50" charset="-128"/>
            </a:endParaRPr>
          </a:p>
          <a:p>
            <a:r>
              <a:rPr kumimoji="1" lang="ja-JP" altLang="en-US" sz="1000">
                <a:latin typeface="游ゴシック" panose="020B0400000000000000" pitchFamily="50" charset="-128"/>
                <a:ea typeface="游ゴシック" panose="020B0400000000000000" pitchFamily="50" charset="-128"/>
              </a:rPr>
              <a:t>□  人員体制・サービス内容・設備の充実は、事業収益とトレードオフの関係にある</a:t>
            </a:r>
            <a:endParaRPr kumimoji="1" lang="en-US" altLang="ja-JP" sz="1000">
              <a:latin typeface="游ゴシック" panose="020B0400000000000000" pitchFamily="50" charset="-128"/>
              <a:ea typeface="游ゴシック" panose="020B0400000000000000" pitchFamily="50" charset="-128"/>
            </a:endParaRPr>
          </a:p>
        </p:txBody>
      </p:sp>
      <p:sp>
        <p:nvSpPr>
          <p:cNvPr id="86" name="テキスト ボックス 85">
            <a:extLst>
              <a:ext uri="{FF2B5EF4-FFF2-40B4-BE49-F238E27FC236}">
                <a16:creationId xmlns:a16="http://schemas.microsoft.com/office/drawing/2014/main" id="{7586504E-B8BF-001F-D523-4617854D43D2}"/>
              </a:ext>
            </a:extLst>
          </p:cNvPr>
          <p:cNvSpPr txBox="1"/>
          <p:nvPr/>
        </p:nvSpPr>
        <p:spPr>
          <a:xfrm>
            <a:off x="2808899" y="3031219"/>
            <a:ext cx="6444310" cy="400110"/>
          </a:xfrm>
          <a:prstGeom prst="rect">
            <a:avLst/>
          </a:prstGeom>
          <a:noFill/>
        </p:spPr>
        <p:txBody>
          <a:bodyPr wrap="square" rtlCol="0">
            <a:spAutoFit/>
          </a:bodyPr>
          <a:lstStyle/>
          <a:p>
            <a:pPr algn="ctr"/>
            <a:r>
              <a:rPr kumimoji="1" lang="ja-JP" altLang="en-US" sz="2000" b="1">
                <a:latin typeface="游ゴシック" panose="020B0400000000000000" pitchFamily="50" charset="-128"/>
                <a:ea typeface="游ゴシック" panose="020B0400000000000000" pitchFamily="50" charset="-128"/>
              </a:rPr>
              <a:t>（効率性・競争優位性と収益のトレードオフ）</a:t>
            </a:r>
          </a:p>
        </p:txBody>
      </p:sp>
      <p:grpSp>
        <p:nvGrpSpPr>
          <p:cNvPr id="87" name="グループ化 86"/>
          <p:cNvGrpSpPr/>
          <p:nvPr/>
        </p:nvGrpSpPr>
        <p:grpSpPr>
          <a:xfrm>
            <a:off x="3194100" y="4069340"/>
            <a:ext cx="1270367" cy="509532"/>
            <a:chOff x="6200700" y="2039964"/>
            <a:chExt cx="1691209" cy="968275"/>
          </a:xfrm>
        </p:grpSpPr>
        <p:sp>
          <p:nvSpPr>
            <p:cNvPr id="88"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CAF65B9A-AB5C-A977-C3C8-D55F6B11A16D}"/>
                </a:ext>
              </a:extLst>
            </p:cNvPr>
            <p:cNvSpPr txBox="1"/>
            <p:nvPr/>
          </p:nvSpPr>
          <p:spPr>
            <a:xfrm>
              <a:off x="6200700" y="2074369"/>
              <a:ext cx="1691209" cy="877313"/>
            </a:xfrm>
            <a:prstGeom prst="rect">
              <a:avLst/>
            </a:prstGeom>
            <a:noFill/>
          </p:spPr>
          <p:txBody>
            <a:bodyPr wrap="square" rtlCol="0">
              <a:spAutoFit/>
            </a:bodyPr>
            <a:lstStyle/>
            <a:p>
              <a:pPr algn="ctr"/>
              <a:r>
                <a:rPr kumimoji="1" lang="ja-JP" altLang="en-US" sz="2400" b="1">
                  <a:latin typeface="HGP明朝E" panose="02020900000000000000" pitchFamily="18" charset="-128"/>
                  <a:ea typeface="HGP明朝E" panose="02020900000000000000" pitchFamily="18" charset="-128"/>
                </a:rPr>
                <a:t>体制</a:t>
              </a:r>
              <a:endParaRPr kumimoji="1" lang="ja-JP" altLang="en-US" sz="3600" b="1">
                <a:latin typeface="HGP明朝E" panose="02020900000000000000" pitchFamily="18" charset="-128"/>
                <a:ea typeface="HGP明朝E" panose="02020900000000000000" pitchFamily="18" charset="-128"/>
              </a:endParaRPr>
            </a:p>
          </p:txBody>
        </p:sp>
      </p:grpSp>
      <p:grpSp>
        <p:nvGrpSpPr>
          <p:cNvPr id="93" name="グループ化 92"/>
          <p:cNvGrpSpPr/>
          <p:nvPr/>
        </p:nvGrpSpPr>
        <p:grpSpPr>
          <a:xfrm>
            <a:off x="3194100" y="4698491"/>
            <a:ext cx="1270367" cy="509532"/>
            <a:chOff x="6193248" y="2039964"/>
            <a:chExt cx="1691209" cy="968275"/>
          </a:xfrm>
        </p:grpSpPr>
        <p:sp>
          <p:nvSpPr>
            <p:cNvPr id="94"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テキスト ボックス 94">
              <a:extLst>
                <a:ext uri="{FF2B5EF4-FFF2-40B4-BE49-F238E27FC236}">
                  <a16:creationId xmlns:a16="http://schemas.microsoft.com/office/drawing/2014/main" id="{CAF65B9A-AB5C-A977-C3C8-D55F6B11A16D}"/>
                </a:ext>
              </a:extLst>
            </p:cNvPr>
            <p:cNvSpPr txBox="1"/>
            <p:nvPr/>
          </p:nvSpPr>
          <p:spPr>
            <a:xfrm>
              <a:off x="6193248" y="2168097"/>
              <a:ext cx="1691209" cy="701850"/>
            </a:xfrm>
            <a:prstGeom prst="rect">
              <a:avLst/>
            </a:prstGeom>
            <a:noFill/>
          </p:spPr>
          <p:txBody>
            <a:bodyPr wrap="square" rtlCol="0">
              <a:spAutoFit/>
            </a:bodyPr>
            <a:lstStyle/>
            <a:p>
              <a:pPr algn="ctr"/>
              <a:r>
                <a:rPr kumimoji="1" lang="ja-JP" altLang="en-US" b="1">
                  <a:latin typeface="HGP明朝E" panose="02020900000000000000" pitchFamily="18" charset="-128"/>
                  <a:ea typeface="HGP明朝E" panose="02020900000000000000" pitchFamily="18" charset="-128"/>
                </a:rPr>
                <a:t>サービス</a:t>
              </a:r>
              <a:endParaRPr kumimoji="1" lang="ja-JP" altLang="en-US" sz="3600" b="1">
                <a:latin typeface="HGP明朝E" panose="02020900000000000000" pitchFamily="18" charset="-128"/>
                <a:ea typeface="HGP明朝E" panose="02020900000000000000" pitchFamily="18" charset="-128"/>
              </a:endParaRPr>
            </a:p>
          </p:txBody>
        </p:sp>
      </p:grpSp>
      <p:grpSp>
        <p:nvGrpSpPr>
          <p:cNvPr id="96" name="グループ化 95"/>
          <p:cNvGrpSpPr/>
          <p:nvPr/>
        </p:nvGrpSpPr>
        <p:grpSpPr>
          <a:xfrm>
            <a:off x="3197231" y="5315341"/>
            <a:ext cx="1270367" cy="517010"/>
            <a:chOff x="6197418" y="2025753"/>
            <a:chExt cx="1691209" cy="982486"/>
          </a:xfrm>
        </p:grpSpPr>
        <p:sp>
          <p:nvSpPr>
            <p:cNvPr id="97"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CAF65B9A-AB5C-A977-C3C8-D55F6B11A16D}"/>
                </a:ext>
              </a:extLst>
            </p:cNvPr>
            <p:cNvSpPr txBox="1"/>
            <p:nvPr/>
          </p:nvSpPr>
          <p:spPr>
            <a:xfrm>
              <a:off x="6197418" y="2025753"/>
              <a:ext cx="1691209" cy="877313"/>
            </a:xfrm>
            <a:prstGeom prst="rect">
              <a:avLst/>
            </a:prstGeom>
            <a:noFill/>
          </p:spPr>
          <p:txBody>
            <a:bodyPr wrap="square" rtlCol="0">
              <a:spAutoFit/>
            </a:bodyPr>
            <a:lstStyle/>
            <a:p>
              <a:pPr algn="ctr"/>
              <a:r>
                <a:rPr kumimoji="1" lang="ja-JP" altLang="en-US" sz="2400" b="1">
                  <a:latin typeface="HGP明朝E" panose="02020900000000000000" pitchFamily="18" charset="-128"/>
                  <a:ea typeface="HGP明朝E" panose="02020900000000000000" pitchFamily="18" charset="-128"/>
                </a:rPr>
                <a:t>設備</a:t>
              </a:r>
              <a:endParaRPr kumimoji="1" lang="ja-JP" altLang="en-US" sz="3600" b="1">
                <a:latin typeface="HGP明朝E" panose="02020900000000000000" pitchFamily="18" charset="-128"/>
                <a:ea typeface="HGP明朝E" panose="02020900000000000000" pitchFamily="18" charset="-128"/>
              </a:endParaRPr>
            </a:p>
          </p:txBody>
        </p:sp>
      </p:grpSp>
      <p:sp>
        <p:nvSpPr>
          <p:cNvPr id="101" name="テキスト ボックス 100">
            <a:extLst>
              <a:ext uri="{FF2B5EF4-FFF2-40B4-BE49-F238E27FC236}">
                <a16:creationId xmlns:a16="http://schemas.microsoft.com/office/drawing/2014/main" id="{7586504E-B8BF-001F-D523-4617854D43D2}"/>
              </a:ext>
            </a:extLst>
          </p:cNvPr>
          <p:cNvSpPr txBox="1"/>
          <p:nvPr/>
        </p:nvSpPr>
        <p:spPr>
          <a:xfrm>
            <a:off x="2889168" y="6177633"/>
            <a:ext cx="7053776" cy="461665"/>
          </a:xfrm>
          <a:prstGeom prst="rect">
            <a:avLst/>
          </a:prstGeom>
          <a:noFill/>
        </p:spPr>
        <p:txBody>
          <a:bodyPr wrap="square" rtlCol="0">
            <a:spAutoFit/>
          </a:bodyPr>
          <a:lstStyle/>
          <a:p>
            <a:r>
              <a:rPr kumimoji="1" lang="ja-JP" altLang="en-US" b="1">
                <a:latin typeface="HGS創英角ｺﾞｼｯｸUB" panose="020B0900000000000000" pitchFamily="50" charset="-128"/>
                <a:ea typeface="HGS創英角ｺﾞｼｯｸUB" panose="020B0900000000000000" pitchFamily="50" charset="-128"/>
              </a:rPr>
              <a:t>グループ化などの</a:t>
            </a:r>
            <a:r>
              <a:rPr kumimoji="1" lang="ja-JP" altLang="en-US" sz="2400" b="1">
                <a:latin typeface="HGS創英角ｺﾞｼｯｸUB" panose="020B0900000000000000" pitchFamily="50" charset="-128"/>
                <a:ea typeface="HGS創英角ｺﾞｼｯｸUB" panose="020B0900000000000000" pitchFamily="50" charset="-128"/>
              </a:rPr>
              <a:t>規模・範囲の経済</a:t>
            </a:r>
            <a:r>
              <a:rPr kumimoji="1" lang="ja-JP" altLang="en-US" b="1">
                <a:latin typeface="HGS創英角ｺﾞｼｯｸUB" panose="020B0900000000000000" pitchFamily="50" charset="-128"/>
                <a:ea typeface="HGS創英角ｺﾞｼｯｸUB" panose="020B0900000000000000" pitchFamily="50" charset="-128"/>
              </a:rPr>
              <a:t>になりやすい</a:t>
            </a:r>
          </a:p>
        </p:txBody>
      </p:sp>
      <p:sp>
        <p:nvSpPr>
          <p:cNvPr id="103" name="矢印: ストライプ 92">
            <a:extLst>
              <a:ext uri="{FF2B5EF4-FFF2-40B4-BE49-F238E27FC236}">
                <a16:creationId xmlns:a16="http://schemas.microsoft.com/office/drawing/2014/main" id="{9044E7DC-DB88-5844-06E6-47B388B02ED0}"/>
              </a:ext>
            </a:extLst>
          </p:cNvPr>
          <p:cNvSpPr/>
          <p:nvPr/>
        </p:nvSpPr>
        <p:spPr>
          <a:xfrm>
            <a:off x="2050102" y="6223067"/>
            <a:ext cx="839066" cy="416312"/>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6707805" y="3725640"/>
            <a:ext cx="492443" cy="2091810"/>
          </a:xfrm>
          <a:prstGeom prst="rect">
            <a:avLst/>
          </a:prstGeom>
          <a:noFill/>
        </p:spPr>
        <p:txBody>
          <a:bodyPr vert="eaVert" wrap="square" rtlCol="0">
            <a:spAutoFit/>
          </a:bodyPr>
          <a:lstStyle/>
          <a:p>
            <a:r>
              <a:rPr kumimoji="1" lang="ja-JP" altLang="en-US" sz="2000">
                <a:latin typeface="HGP創英角ｺﾞｼｯｸUB" panose="020B0900000000000000" pitchFamily="50" charset="-128"/>
                <a:ea typeface="HGP創英角ｺﾞｼｯｸUB" panose="020B0900000000000000" pitchFamily="50" charset="-128"/>
              </a:rPr>
              <a:t>特徴・競争優位性</a:t>
            </a:r>
          </a:p>
        </p:txBody>
      </p:sp>
      <p:sp>
        <p:nvSpPr>
          <p:cNvPr id="37" name="矢印: ストライプ 92">
            <a:extLst>
              <a:ext uri="{FF2B5EF4-FFF2-40B4-BE49-F238E27FC236}">
                <a16:creationId xmlns:a16="http://schemas.microsoft.com/office/drawing/2014/main" id="{9044E7DC-DB88-5844-06E6-47B388B02ED0}"/>
              </a:ext>
            </a:extLst>
          </p:cNvPr>
          <p:cNvSpPr/>
          <p:nvPr/>
        </p:nvSpPr>
        <p:spPr>
          <a:xfrm>
            <a:off x="6031054" y="3815077"/>
            <a:ext cx="922973" cy="1912937"/>
          </a:xfrm>
          <a:prstGeom prst="stripedRightArrow">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ストライプ 92">
            <a:extLst>
              <a:ext uri="{FF2B5EF4-FFF2-40B4-BE49-F238E27FC236}">
                <a16:creationId xmlns:a16="http://schemas.microsoft.com/office/drawing/2014/main" id="{9044E7DC-DB88-5844-06E6-47B388B02ED0}"/>
              </a:ext>
            </a:extLst>
          </p:cNvPr>
          <p:cNvSpPr/>
          <p:nvPr/>
        </p:nvSpPr>
        <p:spPr>
          <a:xfrm rot="10800000">
            <a:off x="6919610" y="3806485"/>
            <a:ext cx="922973" cy="1912937"/>
          </a:xfrm>
          <a:prstGeom prst="stripedRightArrow">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1" name="グループ化 40">
            <a:extLst>
              <a:ext uri="{FF2B5EF4-FFF2-40B4-BE49-F238E27FC236}">
                <a16:creationId xmlns:a16="http://schemas.microsoft.com/office/drawing/2014/main" id="{342C8DAD-2E5C-41AA-275E-48CC669F603A}"/>
              </a:ext>
            </a:extLst>
          </p:cNvPr>
          <p:cNvGrpSpPr/>
          <p:nvPr/>
        </p:nvGrpSpPr>
        <p:grpSpPr>
          <a:xfrm>
            <a:off x="933432" y="4041240"/>
            <a:ext cx="1321770" cy="1438041"/>
            <a:chOff x="165385" y="2415942"/>
            <a:chExt cx="2144678" cy="1431401"/>
          </a:xfrm>
        </p:grpSpPr>
        <p:sp>
          <p:nvSpPr>
            <p:cNvPr id="42" name="テキスト ボックス 41">
              <a:extLst>
                <a:ext uri="{FF2B5EF4-FFF2-40B4-BE49-F238E27FC236}">
                  <a16:creationId xmlns:a16="http://schemas.microsoft.com/office/drawing/2014/main" id="{7586504E-B8BF-001F-D523-4617854D43D2}"/>
                </a:ext>
              </a:extLst>
            </p:cNvPr>
            <p:cNvSpPr txBox="1"/>
            <p:nvPr/>
          </p:nvSpPr>
          <p:spPr>
            <a:xfrm>
              <a:off x="274969" y="2832613"/>
              <a:ext cx="1982801" cy="704617"/>
            </a:xfrm>
            <a:prstGeom prst="rect">
              <a:avLst/>
            </a:prstGeom>
            <a:noFill/>
          </p:spPr>
          <p:txBody>
            <a:bodyPr wrap="square" rtlCol="0">
              <a:spAutoFit/>
            </a:bodyPr>
            <a:lstStyle/>
            <a:p>
              <a:pPr algn="ctr"/>
              <a:r>
                <a:rPr kumimoji="1" lang="ja-JP" altLang="en-US" sz="2000" b="1">
                  <a:latin typeface="游ゴシック" panose="020B0400000000000000" pitchFamily="50" charset="-128"/>
                  <a:ea typeface="游ゴシック" panose="020B0400000000000000" pitchFamily="50" charset="-128"/>
                </a:rPr>
                <a:t>現実的な事業性</a:t>
              </a:r>
            </a:p>
          </p:txBody>
        </p:sp>
        <p:sp>
          <p:nvSpPr>
            <p:cNvPr id="43" name="正方形/長方形 42">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 name="テキスト ボックス 43">
            <a:extLst>
              <a:ext uri="{FF2B5EF4-FFF2-40B4-BE49-F238E27FC236}">
                <a16:creationId xmlns:a16="http://schemas.microsoft.com/office/drawing/2014/main" id="{7586504E-B8BF-001F-D523-4617854D43D2}"/>
              </a:ext>
            </a:extLst>
          </p:cNvPr>
          <p:cNvSpPr txBox="1"/>
          <p:nvPr/>
        </p:nvSpPr>
        <p:spPr>
          <a:xfrm>
            <a:off x="2370127" y="4553428"/>
            <a:ext cx="498855" cy="584775"/>
          </a:xfrm>
          <a:prstGeom prst="rect">
            <a:avLst/>
          </a:prstGeom>
          <a:noFill/>
        </p:spPr>
        <p:txBody>
          <a:bodyPr wrap="square" rtlCol="0">
            <a:spAutoFit/>
          </a:bodyPr>
          <a:lstStyle/>
          <a:p>
            <a:pPr algn="ctr"/>
            <a:r>
              <a:rPr kumimoji="1" lang="ja-JP" altLang="en-US" sz="3200" b="1">
                <a:latin typeface="游ゴシック" panose="020B0400000000000000" pitchFamily="50" charset="-128"/>
                <a:ea typeface="游ゴシック" panose="020B0400000000000000" pitchFamily="50" charset="-128"/>
              </a:rPr>
              <a:t>＝</a:t>
            </a:r>
          </a:p>
        </p:txBody>
      </p:sp>
      <p:sp>
        <p:nvSpPr>
          <p:cNvPr id="45" name="テキスト ボックス 44">
            <a:extLst>
              <a:ext uri="{FF2B5EF4-FFF2-40B4-BE49-F238E27FC236}">
                <a16:creationId xmlns:a16="http://schemas.microsoft.com/office/drawing/2014/main" id="{268241D9-6B44-4FA0-9B20-8D4984A61E9D}"/>
              </a:ext>
            </a:extLst>
          </p:cNvPr>
          <p:cNvSpPr txBox="1"/>
          <p:nvPr/>
        </p:nvSpPr>
        <p:spPr>
          <a:xfrm>
            <a:off x="4437345" y="4134976"/>
            <a:ext cx="1661089" cy="1631216"/>
          </a:xfrm>
          <a:prstGeom prst="rect">
            <a:avLst/>
          </a:prstGeom>
          <a:noFill/>
        </p:spPr>
        <p:txBody>
          <a:bodyPr wrap="square" rtlCol="0">
            <a:spAutoFit/>
          </a:bodyPr>
          <a:lstStyle/>
          <a:p>
            <a:r>
              <a:rPr kumimoji="1" lang="ja-JP" altLang="en-US" sz="1000"/>
              <a:t>効率性や生産性を高める体制整備や設備投資については、利用者から選ばれやすくなるといった事業所の特徴や競争優位性を高めるものの、人件費などのコストアップや投資分の返済等の増加となるため、限られた事業収益とのせめぎ合いとなる</a:t>
            </a:r>
            <a:endParaRPr kumimoji="1" lang="en-US" altLang="ja-JP" sz="1000">
              <a:solidFill>
                <a:srgbClr val="FF0000"/>
              </a:solidFill>
            </a:endParaRPr>
          </a:p>
        </p:txBody>
      </p:sp>
      <p:sp>
        <p:nvSpPr>
          <p:cNvPr id="46" name="テキスト ボックス 45">
            <a:extLst>
              <a:ext uri="{FF2B5EF4-FFF2-40B4-BE49-F238E27FC236}">
                <a16:creationId xmlns:a16="http://schemas.microsoft.com/office/drawing/2014/main" id="{268241D9-6B44-4FA0-9B20-8D4984A61E9D}"/>
              </a:ext>
            </a:extLst>
          </p:cNvPr>
          <p:cNvSpPr txBox="1"/>
          <p:nvPr/>
        </p:nvSpPr>
        <p:spPr>
          <a:xfrm>
            <a:off x="579416" y="2184367"/>
            <a:ext cx="8955282" cy="707886"/>
          </a:xfrm>
          <a:prstGeom prst="rect">
            <a:avLst/>
          </a:prstGeom>
          <a:noFill/>
        </p:spPr>
        <p:txBody>
          <a:bodyPr wrap="square" lIns="91440" tIns="45720" rIns="91440" bIns="45720" rtlCol="0" anchor="t">
            <a:spAutoFit/>
          </a:bodyPr>
          <a:lstStyle/>
          <a:p>
            <a:r>
              <a:rPr kumimoji="1" lang="ja-JP" altLang="en-US" sz="1000" dirty="0">
                <a:ea typeface="游ゴシック"/>
              </a:rPr>
              <a:t>　基本的に「人と人」を中心とした業務であり、事業所ごとに介護サービスに必要な資格者やスタッフ数を確保する必要があります。また、新規の人材確保が難しいため、事業所間で人員をフォローできたり、配置転換などができる労働環境の準備が必要になります。収益確保の観点からは、収入の上限があるため、管理部門の一元化等による</a:t>
            </a:r>
            <a:r>
              <a:rPr kumimoji="1" lang="ja-JP" altLang="en-US" sz="1000" u="sng" dirty="0">
                <a:ea typeface="游ゴシック"/>
              </a:rPr>
              <a:t>効率的な経営が求められる</a:t>
            </a:r>
            <a:r>
              <a:rPr kumimoji="1" lang="ja-JP" altLang="en-US" sz="1000" dirty="0">
                <a:ea typeface="游ゴシック"/>
              </a:rPr>
              <a:t>こともあり、一定の規模や幅広いサービス、エリア全体をカバーしたりするようなグループ化等による「規模や範囲の経済」に合致した事業所になりやすい傾向にあります。</a:t>
            </a:r>
            <a:endParaRPr kumimoji="1" lang="en-US" altLang="ja-JP" sz="1000" dirty="0">
              <a:ea typeface="游ゴシック"/>
            </a:endParaRPr>
          </a:p>
        </p:txBody>
      </p:sp>
      <p:cxnSp>
        <p:nvCxnSpPr>
          <p:cNvPr id="47" name="直線コネクタ 46">
            <a:extLst>
              <a:ext uri="{FF2B5EF4-FFF2-40B4-BE49-F238E27FC236}">
                <a16:creationId xmlns:a16="http://schemas.microsoft.com/office/drawing/2014/main" id="{1F44959B-879A-4247-9FA4-69D56E4D3C49}"/>
              </a:ext>
            </a:extLst>
          </p:cNvPr>
          <p:cNvCxnSpPr/>
          <p:nvPr/>
        </p:nvCxnSpPr>
        <p:spPr>
          <a:xfrm>
            <a:off x="259685" y="67316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2</a:t>
            </a:fld>
            <a:endParaRPr kumimoji="1" lang="ja-JP" altLang="en-US"/>
          </a:p>
        </p:txBody>
      </p:sp>
      <p:sp>
        <p:nvSpPr>
          <p:cNvPr id="4" name="テキスト ボックス 61">
            <a:extLst>
              <a:ext uri="{FF2B5EF4-FFF2-40B4-BE49-F238E27FC236}">
                <a16:creationId xmlns:a16="http://schemas.microsoft.com/office/drawing/2014/main" id="{E35764F1-20FE-2416-631F-61856033A84A}"/>
              </a:ext>
            </a:extLst>
          </p:cNvPr>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Tree>
    <p:extLst>
      <p:ext uri="{BB962C8B-B14F-4D97-AF65-F5344CB8AC3E}">
        <p14:creationId xmlns:p14="http://schemas.microsoft.com/office/powerpoint/2010/main" val="2271525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四角形: 角を丸くする 122">
            <a:extLst>
              <a:ext uri="{FF2B5EF4-FFF2-40B4-BE49-F238E27FC236}">
                <a16:creationId xmlns:a16="http://schemas.microsoft.com/office/drawing/2014/main" id="{8BDE5DAF-639C-A77A-9A99-5E2FBBDAA522}"/>
              </a:ext>
            </a:extLst>
          </p:cNvPr>
          <p:cNvSpPr/>
          <p:nvPr/>
        </p:nvSpPr>
        <p:spPr>
          <a:xfrm>
            <a:off x="2180034" y="2180197"/>
            <a:ext cx="5556402" cy="1226601"/>
          </a:xfrm>
          <a:prstGeom prst="roundRect">
            <a:avLst>
              <a:gd name="adj" fmla="val 4970"/>
            </a:avLst>
          </a:prstGeom>
          <a:solidFill>
            <a:srgbClr val="FFFFFF">
              <a:alpha val="40000"/>
            </a:srgbClr>
          </a:solidFill>
          <a:ln w="50800">
            <a:solidFill>
              <a:srgbClr val="92D050">
                <a:alpha val="50196"/>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四角形: 角を丸くする 122">
            <a:extLst>
              <a:ext uri="{FF2B5EF4-FFF2-40B4-BE49-F238E27FC236}">
                <a16:creationId xmlns:a16="http://schemas.microsoft.com/office/drawing/2014/main" id="{8BDE5DAF-639C-A77A-9A99-5E2FBBDAA522}"/>
              </a:ext>
            </a:extLst>
          </p:cNvPr>
          <p:cNvSpPr/>
          <p:nvPr/>
        </p:nvSpPr>
        <p:spPr>
          <a:xfrm>
            <a:off x="322639" y="2088000"/>
            <a:ext cx="4634752" cy="4651499"/>
          </a:xfrm>
          <a:prstGeom prst="roundRect">
            <a:avLst>
              <a:gd name="adj" fmla="val 4970"/>
            </a:avLst>
          </a:prstGeom>
          <a:noFill/>
          <a:ln w="50800">
            <a:solidFill>
              <a:srgbClr val="00B0F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82F98467-E2B5-B100-329D-8C0CF2710A00}"/>
              </a:ext>
            </a:extLst>
          </p:cNvPr>
          <p:cNvSpPr txBox="1"/>
          <p:nvPr/>
        </p:nvSpPr>
        <p:spPr>
          <a:xfrm>
            <a:off x="528201" y="5804574"/>
            <a:ext cx="3772439" cy="861774"/>
          </a:xfrm>
          <a:prstGeom prst="rect">
            <a:avLst/>
          </a:prstGeom>
          <a:noFill/>
        </p:spPr>
        <p:txBody>
          <a:bodyPr wrap="square" rtlCol="0">
            <a:spAutoFit/>
          </a:bodyPr>
          <a:lstStyle/>
          <a:p>
            <a:r>
              <a:rPr kumimoji="1" lang="ja-JP" altLang="en-US" sz="1000" spc="-100">
                <a:latin typeface="+mn-ea"/>
              </a:rPr>
              <a:t>□  利用者の基本的な生活を提供（入居）</a:t>
            </a:r>
            <a:endParaRPr kumimoji="1" lang="en-US" altLang="ja-JP" sz="1000" spc="-100">
              <a:latin typeface="+mn-ea"/>
            </a:endParaRPr>
          </a:p>
          <a:p>
            <a:r>
              <a:rPr kumimoji="1" lang="ja-JP" altLang="en-US" sz="1000" spc="-100">
                <a:latin typeface="+mn-ea"/>
              </a:rPr>
              <a:t>□  人によるサービスに加えて、施設利用がサービスの中心</a:t>
            </a:r>
            <a:endParaRPr kumimoji="1" lang="en-US" altLang="ja-JP" sz="1000" spc="-100">
              <a:latin typeface="+mn-ea"/>
            </a:endParaRPr>
          </a:p>
          <a:p>
            <a:r>
              <a:rPr kumimoji="1" lang="ja-JP" altLang="en-US" sz="1000" spc="-100">
                <a:latin typeface="+mn-ea"/>
              </a:rPr>
              <a:t>□  高齢者向け賃貸住宅は、一般の賃貸住宅に近く、</a:t>
            </a:r>
            <a:endParaRPr kumimoji="1" lang="en-US" altLang="ja-JP" sz="1000" spc="-100">
              <a:latin typeface="+mn-ea"/>
            </a:endParaRPr>
          </a:p>
          <a:p>
            <a:r>
              <a:rPr kumimoji="1" lang="ja-JP" altLang="en-US" sz="1000" spc="-100">
                <a:latin typeface="+mn-ea"/>
              </a:rPr>
              <a:t>　  設備の充実度やトータル利用料が競争力となる</a:t>
            </a:r>
            <a:endParaRPr kumimoji="1" lang="en-US" altLang="ja-JP" sz="1000" spc="-100">
              <a:latin typeface="+mn-ea"/>
            </a:endParaRPr>
          </a:p>
          <a:p>
            <a:r>
              <a:rPr kumimoji="1" lang="ja-JP" altLang="en-US" sz="1000" spc="-100">
                <a:latin typeface="+mn-ea"/>
              </a:rPr>
              <a:t>□  投資に対する個別の採算は合っているかが重要</a:t>
            </a:r>
            <a:endParaRPr kumimoji="1" lang="en-US" altLang="ja-JP" sz="1000" spc="-100">
              <a:latin typeface="+mn-ea"/>
            </a:endParaRPr>
          </a:p>
        </p:txBody>
      </p:sp>
      <p:sp>
        <p:nvSpPr>
          <p:cNvPr id="105" name="テキスト ボックス 104">
            <a:extLst>
              <a:ext uri="{FF2B5EF4-FFF2-40B4-BE49-F238E27FC236}">
                <a16:creationId xmlns:a16="http://schemas.microsoft.com/office/drawing/2014/main" id="{1C02045A-9AF0-E258-171B-270F20E5B976}"/>
              </a:ext>
            </a:extLst>
          </p:cNvPr>
          <p:cNvSpPr txBox="1"/>
          <p:nvPr/>
        </p:nvSpPr>
        <p:spPr>
          <a:xfrm>
            <a:off x="620020" y="3027517"/>
            <a:ext cx="1383677" cy="276999"/>
          </a:xfrm>
          <a:prstGeom prst="rect">
            <a:avLst/>
          </a:prstGeom>
          <a:noFill/>
        </p:spPr>
        <p:txBody>
          <a:bodyPr wrap="square" rtlCol="0">
            <a:spAutoFit/>
          </a:bodyPr>
          <a:lstStyle/>
          <a:p>
            <a:r>
              <a:rPr kumimoji="1" lang="ja-JP" altLang="en-US" sz="1200" b="1">
                <a:latin typeface="+mn-ea"/>
              </a:rPr>
              <a:t>設備優位性</a:t>
            </a:r>
            <a:endParaRPr kumimoji="1" lang="en-US" altLang="ja-JP" sz="1200" b="1">
              <a:latin typeface="+mn-ea"/>
            </a:endParaRPr>
          </a:p>
        </p:txBody>
      </p:sp>
      <p:sp>
        <p:nvSpPr>
          <p:cNvPr id="106" name="テキスト ボックス 105">
            <a:extLst>
              <a:ext uri="{FF2B5EF4-FFF2-40B4-BE49-F238E27FC236}">
                <a16:creationId xmlns:a16="http://schemas.microsoft.com/office/drawing/2014/main" id="{B538AEDA-6E74-0798-5CF6-B68BB4282124}"/>
              </a:ext>
            </a:extLst>
          </p:cNvPr>
          <p:cNvSpPr txBox="1"/>
          <p:nvPr/>
        </p:nvSpPr>
        <p:spPr>
          <a:xfrm>
            <a:off x="609378" y="3201008"/>
            <a:ext cx="1383677" cy="276999"/>
          </a:xfrm>
          <a:prstGeom prst="rect">
            <a:avLst/>
          </a:prstGeom>
          <a:noFill/>
        </p:spPr>
        <p:txBody>
          <a:bodyPr wrap="square" rtlCol="0">
            <a:spAutoFit/>
          </a:bodyPr>
          <a:lstStyle/>
          <a:p>
            <a:r>
              <a:rPr kumimoji="1" lang="ja-JP" altLang="en-US" sz="1200" b="1">
                <a:latin typeface="+mn-ea"/>
              </a:rPr>
              <a:t>投資対効果</a:t>
            </a:r>
            <a:endParaRPr kumimoji="1" lang="en-US" altLang="ja-JP" sz="1200" b="1">
              <a:latin typeface="+mn-ea"/>
            </a:endParaRPr>
          </a:p>
        </p:txBody>
      </p:sp>
      <p:sp>
        <p:nvSpPr>
          <p:cNvPr id="107" name="テキスト ボックス 106">
            <a:extLst>
              <a:ext uri="{FF2B5EF4-FFF2-40B4-BE49-F238E27FC236}">
                <a16:creationId xmlns:a16="http://schemas.microsoft.com/office/drawing/2014/main" id="{30108E63-044A-2170-3E71-3A08B88781F6}"/>
              </a:ext>
            </a:extLst>
          </p:cNvPr>
          <p:cNvSpPr txBox="1"/>
          <p:nvPr/>
        </p:nvSpPr>
        <p:spPr>
          <a:xfrm>
            <a:off x="620020" y="3374499"/>
            <a:ext cx="1383677" cy="276999"/>
          </a:xfrm>
          <a:prstGeom prst="rect">
            <a:avLst/>
          </a:prstGeom>
          <a:noFill/>
        </p:spPr>
        <p:txBody>
          <a:bodyPr wrap="square" rtlCol="0">
            <a:spAutoFit/>
          </a:bodyPr>
          <a:lstStyle/>
          <a:p>
            <a:r>
              <a:rPr kumimoji="1" lang="ja-JP" altLang="en-US" sz="1200" b="1">
                <a:latin typeface="+mn-ea"/>
              </a:rPr>
              <a:t>資産回転率</a:t>
            </a:r>
            <a:endParaRPr kumimoji="1" lang="en-US" altLang="ja-JP" sz="1200" b="1">
              <a:latin typeface="+mn-ea"/>
            </a:endParaRPr>
          </a:p>
        </p:txBody>
      </p:sp>
      <p:sp>
        <p:nvSpPr>
          <p:cNvPr id="109" name="テキスト ボックス 108">
            <a:extLst>
              <a:ext uri="{FF2B5EF4-FFF2-40B4-BE49-F238E27FC236}">
                <a16:creationId xmlns:a16="http://schemas.microsoft.com/office/drawing/2014/main" id="{9403CFDF-8A82-A0CF-EFD9-8805D3306559}"/>
              </a:ext>
            </a:extLst>
          </p:cNvPr>
          <p:cNvSpPr txBox="1"/>
          <p:nvPr/>
        </p:nvSpPr>
        <p:spPr>
          <a:xfrm>
            <a:off x="2353223" y="3624666"/>
            <a:ext cx="2432907" cy="561692"/>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介護老人福祉施設</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050">
                <a:latin typeface="HG創英角ｺﾞｼｯｸUB" panose="020B0909000000000000" pitchFamily="49" charset="-128"/>
                <a:ea typeface="HG創英角ｺﾞｼｯｸUB" panose="020B0909000000000000" pitchFamily="49" charset="-128"/>
              </a:rPr>
              <a:t>（特別養護老人ホーム：特養）</a:t>
            </a:r>
            <a:endParaRPr kumimoji="1" lang="en-US" altLang="ja-JP" sz="1000">
              <a:latin typeface="HG創英角ｺﾞｼｯｸUB" panose="020B0909000000000000" pitchFamily="49" charset="-128"/>
              <a:ea typeface="HG創英角ｺﾞｼｯｸUB" panose="020B0909000000000000" pitchFamily="49" charset="-128"/>
            </a:endParaRPr>
          </a:p>
        </p:txBody>
      </p:sp>
      <p:grpSp>
        <p:nvGrpSpPr>
          <p:cNvPr id="15" name="グループ化 14">
            <a:extLst>
              <a:ext uri="{FF2B5EF4-FFF2-40B4-BE49-F238E27FC236}">
                <a16:creationId xmlns:a16="http://schemas.microsoft.com/office/drawing/2014/main" id="{023F7481-676A-8A36-B026-9E2CE85F1553}"/>
              </a:ext>
            </a:extLst>
          </p:cNvPr>
          <p:cNvGrpSpPr/>
          <p:nvPr/>
        </p:nvGrpSpPr>
        <p:grpSpPr>
          <a:xfrm>
            <a:off x="449606" y="2145966"/>
            <a:ext cx="1623458" cy="819244"/>
            <a:chOff x="8384346" y="120837"/>
            <a:chExt cx="1634381" cy="819244"/>
          </a:xfrm>
        </p:grpSpPr>
        <p:sp>
          <p:nvSpPr>
            <p:cNvPr id="17" name="テキスト ボックス 16">
              <a:extLst>
                <a:ext uri="{FF2B5EF4-FFF2-40B4-BE49-F238E27FC236}">
                  <a16:creationId xmlns:a16="http://schemas.microsoft.com/office/drawing/2014/main" id="{8F97A571-C849-E06C-9CE3-FD6B25BE701F}"/>
                </a:ext>
              </a:extLst>
            </p:cNvPr>
            <p:cNvSpPr txBox="1"/>
            <p:nvPr/>
          </p:nvSpPr>
          <p:spPr>
            <a:xfrm>
              <a:off x="8384346" y="120837"/>
              <a:ext cx="1634381" cy="769441"/>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設備</a:t>
              </a:r>
              <a:r>
                <a:rPr kumimoji="1" lang="ja-JP" altLang="en-US" sz="1200">
                  <a:latin typeface="HG創英角ｺﾞｼｯｸUB" panose="020B0909000000000000" pitchFamily="49" charset="-128"/>
                  <a:ea typeface="HG創英角ｺﾞｼｯｸUB" panose="020B0909000000000000" pitchFamily="49" charset="-128"/>
                </a:rPr>
                <a:t>利用が</a:t>
              </a:r>
              <a:endParaRPr kumimoji="1" lang="en-US" altLang="ja-JP" sz="12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サービスの中心</a:t>
              </a:r>
              <a:endParaRPr kumimoji="1" lang="en-US" altLang="ja-JP" sz="1400">
                <a:latin typeface="HG創英角ｺﾞｼｯｸUB" panose="020B0909000000000000" pitchFamily="49" charset="-128"/>
                <a:ea typeface="HG創英角ｺﾞｼｯｸUB" panose="020B0909000000000000" pitchFamily="49" charset="-128"/>
              </a:endParaRPr>
            </a:p>
          </p:txBody>
        </p:sp>
        <p:cxnSp>
          <p:nvCxnSpPr>
            <p:cNvPr id="19" name="直線コネクタ 18">
              <a:extLst>
                <a:ext uri="{FF2B5EF4-FFF2-40B4-BE49-F238E27FC236}">
                  <a16:creationId xmlns:a16="http://schemas.microsoft.com/office/drawing/2014/main" id="{A0B007FB-4BBC-AA50-E813-7DE26E97E8C5}"/>
                </a:ext>
              </a:extLst>
            </p:cNvPr>
            <p:cNvCxnSpPr>
              <a:cxnSpLocks/>
            </p:cNvCxnSpPr>
            <p:nvPr/>
          </p:nvCxnSpPr>
          <p:spPr>
            <a:xfrm flipV="1">
              <a:off x="8384346" y="927578"/>
              <a:ext cx="1494188" cy="12503"/>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grpSp>
      <p:sp>
        <p:nvSpPr>
          <p:cNvPr id="7" name="左大かっこ 6"/>
          <p:cNvSpPr/>
          <p:nvPr/>
        </p:nvSpPr>
        <p:spPr>
          <a:xfrm>
            <a:off x="580894" y="3063732"/>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24470"/>
            <a:ext cx="8450841" cy="553998"/>
          </a:xfrm>
          <a:prstGeom prst="rect">
            <a:avLst/>
          </a:prstGeom>
          <a:noFill/>
        </p:spPr>
        <p:txBody>
          <a:bodyPr wrap="square" lIns="91440" tIns="45720" rIns="91440" bIns="45720" rtlCol="0" anchor="t">
            <a:spAutoFit/>
          </a:bodyPr>
          <a:lstStyle/>
          <a:p>
            <a:r>
              <a:rPr kumimoji="1" lang="ja-JP" altLang="en-US" sz="1000" spc="-100" dirty="0"/>
              <a:t>介護業の大まかな類型についてまとめます。介護の基本は、自宅（在宅）生活し、事業所や訪問にて介護サービスを受けることですが、環境により自宅外（入居）にて生活することもあります。また、利用者の状態によって、病気やケガ等は医療分野が担うことになるため、医療と介護で包括支援されています。</a:t>
            </a:r>
            <a:endParaRPr kumimoji="1" lang="en-US" altLang="ja-JP" sz="1000" spc="-100" dirty="0"/>
          </a:p>
          <a:p>
            <a:r>
              <a:rPr kumimoji="1" lang="ja-JP" altLang="en-US" sz="1000" spc="-30" dirty="0">
                <a:latin typeface="+mn-ea"/>
              </a:rPr>
              <a:t>用途や理解度に応じて、</a:t>
            </a:r>
            <a:r>
              <a:rPr kumimoji="1" lang="en-US" altLang="ja-JP" sz="1000" spc="-30" dirty="0">
                <a:latin typeface="+mn-ea"/>
              </a:rPr>
              <a:t>｢</a:t>
            </a:r>
            <a:r>
              <a:rPr kumimoji="1" lang="ja-JP" altLang="en-US" sz="1000" spc="-30" dirty="0">
                <a:latin typeface="+mn-ea"/>
              </a:rPr>
              <a:t>公共型／民間型</a:t>
            </a:r>
            <a:r>
              <a:rPr kumimoji="1" lang="en-US" altLang="ja-JP" sz="1000" spc="-30" dirty="0">
                <a:latin typeface="+mn-ea"/>
              </a:rPr>
              <a:t>｣</a:t>
            </a:r>
            <a:r>
              <a:rPr kumimoji="1" lang="ja-JP" altLang="en-US" sz="1000" spc="-30" dirty="0">
                <a:latin typeface="+mn-ea"/>
              </a:rPr>
              <a:t>や、</a:t>
            </a:r>
            <a:r>
              <a:rPr kumimoji="1" lang="en-US" altLang="ja-JP" sz="1000" spc="-30" dirty="0">
                <a:latin typeface="+mn-ea"/>
              </a:rPr>
              <a:t>｢</a:t>
            </a:r>
            <a:r>
              <a:rPr kumimoji="1" lang="ja-JP" altLang="en-US" sz="1000" spc="-30" dirty="0">
                <a:latin typeface="+mn-ea"/>
              </a:rPr>
              <a:t>要介護者のみ／要支援・自立も対象</a:t>
            </a:r>
            <a:r>
              <a:rPr kumimoji="1" lang="en-US" altLang="ja-JP" sz="1000" spc="-30" dirty="0">
                <a:latin typeface="+mn-ea"/>
              </a:rPr>
              <a:t>｣</a:t>
            </a:r>
            <a:r>
              <a:rPr kumimoji="1" lang="ja-JP" altLang="en-US" sz="1000" spc="-30" dirty="0">
                <a:latin typeface="+mn-ea"/>
              </a:rPr>
              <a:t>、運営主体別等で体系化することもできます。</a:t>
            </a:r>
            <a:endParaRPr kumimoji="1" lang="en-US" altLang="ja-JP" sz="1000" spc="-30" dirty="0">
              <a:latin typeface="+mn-ea"/>
            </a:endParaRP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178" name="直線コネクタ 177">
            <a:extLst>
              <a:ext uri="{FF2B5EF4-FFF2-40B4-BE49-F238E27FC236}">
                <a16:creationId xmlns:a16="http://schemas.microsoft.com/office/drawing/2014/main" id="{A0B007FB-4BBC-AA50-E813-7DE26E97E8C5}"/>
              </a:ext>
            </a:extLst>
          </p:cNvPr>
          <p:cNvCxnSpPr>
            <a:cxnSpLocks/>
          </p:cNvCxnSpPr>
          <p:nvPr/>
        </p:nvCxnSpPr>
        <p:spPr>
          <a:xfrm flipV="1">
            <a:off x="535549" y="5711335"/>
            <a:ext cx="4208932" cy="0"/>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9403CFDF-8A82-A0CF-EFD9-8805D3306559}"/>
              </a:ext>
            </a:extLst>
          </p:cNvPr>
          <p:cNvSpPr txBox="1"/>
          <p:nvPr/>
        </p:nvSpPr>
        <p:spPr>
          <a:xfrm>
            <a:off x="2354400" y="4449223"/>
            <a:ext cx="2724092" cy="877163"/>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サービス付</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2000">
                <a:latin typeface="HG創英角ｺﾞｼｯｸUB" panose="020B0909000000000000" pitchFamily="49" charset="-128"/>
                <a:ea typeface="HG創英角ｺﾞｼｯｸUB" panose="020B0909000000000000" pitchFamily="49" charset="-128"/>
              </a:rPr>
              <a:t>高齢者向け住宅</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100">
                <a:latin typeface="HG創英角ｺﾞｼｯｸUB" panose="020B0909000000000000" pitchFamily="49" charset="-128"/>
                <a:ea typeface="HG創英角ｺﾞｼｯｸUB" panose="020B0909000000000000" pitchFamily="49" charset="-128"/>
              </a:rPr>
              <a:t>（サ高住）</a:t>
            </a:r>
            <a:endParaRPr kumimoji="1" lang="en-US" altLang="ja-JP" sz="1100">
              <a:latin typeface="HG創英角ｺﾞｼｯｸUB" panose="020B0909000000000000" pitchFamily="49" charset="-128"/>
              <a:ea typeface="HG創英角ｺﾞｼｯｸUB" panose="020B0909000000000000" pitchFamily="49" charset="-128"/>
            </a:endParaRPr>
          </a:p>
        </p:txBody>
      </p:sp>
      <p:grpSp>
        <p:nvGrpSpPr>
          <p:cNvPr id="70" name="グループ化 69"/>
          <p:cNvGrpSpPr/>
          <p:nvPr/>
        </p:nvGrpSpPr>
        <p:grpSpPr>
          <a:xfrm>
            <a:off x="383552" y="3967225"/>
            <a:ext cx="1689512" cy="968275"/>
            <a:chOff x="6192370" y="2039964"/>
            <a:chExt cx="1689512" cy="968275"/>
          </a:xfrm>
        </p:grpSpPr>
        <p:sp>
          <p:nvSpPr>
            <p:cNvPr id="71"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a:extLst>
                <a:ext uri="{FF2B5EF4-FFF2-40B4-BE49-F238E27FC236}">
                  <a16:creationId xmlns:a16="http://schemas.microsoft.com/office/drawing/2014/main" id="{A4A321DC-1084-81EE-C5A7-77906385D5E0}"/>
                </a:ext>
              </a:extLst>
            </p:cNvPr>
            <p:cNvSpPr txBox="1"/>
            <p:nvPr/>
          </p:nvSpPr>
          <p:spPr>
            <a:xfrm>
              <a:off x="6499457" y="2587914"/>
              <a:ext cx="1075338"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サービス</a:t>
              </a:r>
            </a:p>
          </p:txBody>
        </p:sp>
        <p:sp>
          <p:nvSpPr>
            <p:cNvPr id="74" name="テキスト ボックス 73">
              <a:extLst>
                <a:ext uri="{FF2B5EF4-FFF2-40B4-BE49-F238E27FC236}">
                  <a16:creationId xmlns:a16="http://schemas.microsoft.com/office/drawing/2014/main" id="{CAF65B9A-AB5C-A977-C3C8-D55F6B11A16D}"/>
                </a:ext>
              </a:extLst>
            </p:cNvPr>
            <p:cNvSpPr txBox="1"/>
            <p:nvPr/>
          </p:nvSpPr>
          <p:spPr>
            <a:xfrm>
              <a:off x="6192370" y="2131060"/>
              <a:ext cx="1689512" cy="523220"/>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入居系</a:t>
              </a:r>
            </a:p>
          </p:txBody>
        </p:sp>
      </p:grpSp>
      <p:sp>
        <p:nvSpPr>
          <p:cNvPr id="75" name="テキスト ボックス 74">
            <a:extLst>
              <a:ext uri="{FF2B5EF4-FFF2-40B4-BE49-F238E27FC236}">
                <a16:creationId xmlns:a16="http://schemas.microsoft.com/office/drawing/2014/main" id="{9403CFDF-8A82-A0CF-EFD9-8805D3306559}"/>
              </a:ext>
            </a:extLst>
          </p:cNvPr>
          <p:cNvSpPr txBox="1"/>
          <p:nvPr/>
        </p:nvSpPr>
        <p:spPr>
          <a:xfrm>
            <a:off x="2408009" y="2840400"/>
            <a:ext cx="2314239" cy="561692"/>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介護老人保健施設</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050">
                <a:latin typeface="HG創英角ｺﾞｼｯｸUB" panose="020B0909000000000000" pitchFamily="49" charset="-128"/>
                <a:ea typeface="HG創英角ｺﾞｼｯｸUB" panose="020B0909000000000000" pitchFamily="49" charset="-128"/>
              </a:rPr>
              <a:t>（老健）</a:t>
            </a:r>
            <a:endParaRPr kumimoji="1" lang="en-US" altLang="ja-JP" sz="2000">
              <a:latin typeface="HG創英角ｺﾞｼｯｸUB" panose="020B0909000000000000" pitchFamily="49" charset="-128"/>
              <a:ea typeface="HG創英角ｺﾞｼｯｸUB" panose="020B0909000000000000" pitchFamily="49" charset="-128"/>
            </a:endParaRPr>
          </a:p>
        </p:txBody>
      </p:sp>
      <p:grpSp>
        <p:nvGrpSpPr>
          <p:cNvPr id="55" name="グループ化 54">
            <a:extLst>
              <a:ext uri="{FF2B5EF4-FFF2-40B4-BE49-F238E27FC236}">
                <a16:creationId xmlns:a16="http://schemas.microsoft.com/office/drawing/2014/main" id="{8ABB6722-DECF-4076-BEFF-B18C6191B012}"/>
              </a:ext>
            </a:extLst>
          </p:cNvPr>
          <p:cNvGrpSpPr/>
          <p:nvPr/>
        </p:nvGrpSpPr>
        <p:grpSpPr>
          <a:xfrm>
            <a:off x="295274" y="1115565"/>
            <a:ext cx="1162051" cy="885825"/>
            <a:chOff x="2409824" y="3038474"/>
            <a:chExt cx="1162051" cy="885825"/>
          </a:xfrm>
        </p:grpSpPr>
        <p:sp>
          <p:nvSpPr>
            <p:cNvPr id="56" name="楕円 55">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8" name="正方形/長方形 57">
            <a:extLst>
              <a:ext uri="{FF2B5EF4-FFF2-40B4-BE49-F238E27FC236}">
                <a16:creationId xmlns:a16="http://schemas.microsoft.com/office/drawing/2014/main" id="{CA1DA63E-8C33-4A20-A3AC-72D866FD193E}"/>
              </a:ext>
            </a:extLst>
          </p:cNvPr>
          <p:cNvSpPr/>
          <p:nvPr/>
        </p:nvSpPr>
        <p:spPr>
          <a:xfrm>
            <a:off x="1360800" y="1236211"/>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代表的な</a:t>
            </a:r>
            <a:endParaRPr kumimoji="1" lang="en-US" altLang="ja-JP" sz="1400" b="1">
              <a:solidFill>
                <a:schemeClr val="tx1"/>
              </a:solidFill>
            </a:endParaRPr>
          </a:p>
          <a:p>
            <a:pPr algn="ctr"/>
            <a:r>
              <a:rPr kumimoji="1" lang="ja-JP" altLang="en-US" sz="1400" b="1">
                <a:solidFill>
                  <a:schemeClr val="tx1"/>
                </a:solidFill>
              </a:rPr>
              <a:t>サービス類型</a:t>
            </a:r>
            <a:endParaRPr kumimoji="1" lang="en-US" altLang="ja-JP" sz="1400" b="1">
              <a:solidFill>
                <a:schemeClr val="tx1"/>
              </a:solidFill>
            </a:endParaRPr>
          </a:p>
        </p:txBody>
      </p:sp>
      <p:sp>
        <p:nvSpPr>
          <p:cNvPr id="59" name="テキスト ボックス 58">
            <a:extLst>
              <a:ext uri="{FF2B5EF4-FFF2-40B4-BE49-F238E27FC236}">
                <a16:creationId xmlns:a16="http://schemas.microsoft.com/office/drawing/2014/main" id="{268241D9-6B44-4FA0-9B20-8D4984A61E9D}"/>
              </a:ext>
            </a:extLst>
          </p:cNvPr>
          <p:cNvSpPr txBox="1"/>
          <p:nvPr/>
        </p:nvSpPr>
        <p:spPr>
          <a:xfrm>
            <a:off x="3355200" y="1152000"/>
            <a:ext cx="6043611" cy="707886"/>
          </a:xfrm>
          <a:prstGeom prst="rect">
            <a:avLst/>
          </a:prstGeom>
          <a:noFill/>
        </p:spPr>
        <p:txBody>
          <a:bodyPr wrap="square" rtlCol="0">
            <a:spAutoFit/>
          </a:bodyPr>
          <a:lstStyle/>
          <a:p>
            <a:r>
              <a:rPr kumimoji="1" lang="ja-JP" altLang="en-US" sz="1000" spc="-100">
                <a:latin typeface="+mn-ea"/>
              </a:rPr>
              <a:t>□　高齢者向けの介護サービスは、医療分野と補完関係があるほか、介護サービスは細分化されている</a:t>
            </a:r>
            <a:endParaRPr kumimoji="1" lang="en-US" altLang="ja-JP" sz="1000" spc="-100">
              <a:latin typeface="+mn-ea"/>
            </a:endParaRPr>
          </a:p>
          <a:p>
            <a:r>
              <a:rPr kumimoji="1" lang="ja-JP" altLang="en-US" sz="1000" spc="-100">
                <a:latin typeface="+mn-ea"/>
              </a:rPr>
              <a:t>□　まずは事業者がどのようなサービスを行っているかについて、ウェブサイト等で確認すると良い</a:t>
            </a:r>
            <a:endParaRPr kumimoji="1" lang="en-US" altLang="ja-JP" sz="1000" spc="-100">
              <a:latin typeface="+mn-ea"/>
            </a:endParaRPr>
          </a:p>
          <a:p>
            <a:r>
              <a:rPr kumimoji="1" lang="ja-JP" altLang="en-US" sz="1000" spc="-100">
                <a:latin typeface="+mn-ea"/>
              </a:rPr>
              <a:t>□　介護サービス全般として、「人と人」の労働集約的な要素が強く、通所系では「施設」、</a:t>
            </a:r>
            <a:endParaRPr kumimoji="1" lang="en-US" altLang="ja-JP" sz="1000" spc="-100">
              <a:latin typeface="+mn-ea"/>
            </a:endParaRPr>
          </a:p>
          <a:p>
            <a:r>
              <a:rPr kumimoji="1" lang="ja-JP" altLang="en-US" sz="1000" spc="-100">
                <a:latin typeface="+mn-ea"/>
              </a:rPr>
              <a:t>　　入居系では「住宅」という設備要素が付加される</a:t>
            </a:r>
            <a:endParaRPr kumimoji="1" lang="en-US" altLang="ja-JP" sz="1000" spc="-100">
              <a:latin typeface="+mn-ea"/>
            </a:endParaRPr>
          </a:p>
        </p:txBody>
      </p:sp>
      <p:cxnSp>
        <p:nvCxnSpPr>
          <p:cNvPr id="61" name="直線コネクタ 60">
            <a:extLst>
              <a:ext uri="{FF2B5EF4-FFF2-40B4-BE49-F238E27FC236}">
                <a16:creationId xmlns:a16="http://schemas.microsoft.com/office/drawing/2014/main" id="{0EB3233E-B893-4679-07F8-520BB236E985}"/>
              </a:ext>
            </a:extLst>
          </p:cNvPr>
          <p:cNvCxnSpPr/>
          <p:nvPr/>
        </p:nvCxnSpPr>
        <p:spPr>
          <a:xfrm>
            <a:off x="252413" y="99019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20BEB20A-E788-A2E3-7A6A-E3DAF35E8662}"/>
              </a:ext>
            </a:extLst>
          </p:cNvPr>
          <p:cNvSpPr txBox="1"/>
          <p:nvPr/>
        </p:nvSpPr>
        <p:spPr>
          <a:xfrm>
            <a:off x="8422071" y="3027600"/>
            <a:ext cx="1414291" cy="276999"/>
          </a:xfrm>
          <a:prstGeom prst="rect">
            <a:avLst/>
          </a:prstGeom>
          <a:noFill/>
        </p:spPr>
        <p:txBody>
          <a:bodyPr wrap="square" rtlCol="0">
            <a:spAutoFit/>
          </a:bodyPr>
          <a:lstStyle/>
          <a:p>
            <a:r>
              <a:rPr kumimoji="1" lang="ja-JP" altLang="en-US" sz="1200" b="1">
                <a:latin typeface="+mn-ea"/>
              </a:rPr>
              <a:t>労働集約的</a:t>
            </a:r>
            <a:endParaRPr kumimoji="1" lang="en-US" altLang="ja-JP" sz="1200" b="1">
              <a:latin typeface="+mn-ea"/>
            </a:endParaRPr>
          </a:p>
        </p:txBody>
      </p:sp>
      <p:sp>
        <p:nvSpPr>
          <p:cNvPr id="72" name="テキスト ボックス 71">
            <a:extLst>
              <a:ext uri="{FF2B5EF4-FFF2-40B4-BE49-F238E27FC236}">
                <a16:creationId xmlns:a16="http://schemas.microsoft.com/office/drawing/2014/main" id="{6922F1B7-CBAF-4403-B141-5112F3E7514A}"/>
              </a:ext>
            </a:extLst>
          </p:cNvPr>
          <p:cNvSpPr txBox="1"/>
          <p:nvPr/>
        </p:nvSpPr>
        <p:spPr>
          <a:xfrm>
            <a:off x="8420794" y="3262852"/>
            <a:ext cx="1414291" cy="276999"/>
          </a:xfrm>
          <a:prstGeom prst="rect">
            <a:avLst/>
          </a:prstGeom>
          <a:noFill/>
        </p:spPr>
        <p:txBody>
          <a:bodyPr wrap="square" rtlCol="0">
            <a:spAutoFit/>
          </a:bodyPr>
          <a:lstStyle/>
          <a:p>
            <a:r>
              <a:rPr kumimoji="1" lang="ja-JP" altLang="en-US" sz="1200" b="1">
                <a:latin typeface="+mn-ea"/>
              </a:rPr>
              <a:t>顧客関係性</a:t>
            </a:r>
            <a:endParaRPr kumimoji="1" lang="en-US" altLang="ja-JP" sz="1200" b="1">
              <a:latin typeface="+mn-ea"/>
            </a:endParaRPr>
          </a:p>
        </p:txBody>
      </p:sp>
      <p:grpSp>
        <p:nvGrpSpPr>
          <p:cNvPr id="77" name="グループ化 76">
            <a:extLst>
              <a:ext uri="{FF2B5EF4-FFF2-40B4-BE49-F238E27FC236}">
                <a16:creationId xmlns:a16="http://schemas.microsoft.com/office/drawing/2014/main" id="{F7792505-72BD-B23A-D450-B14F639E87B8}"/>
              </a:ext>
            </a:extLst>
          </p:cNvPr>
          <p:cNvGrpSpPr/>
          <p:nvPr/>
        </p:nvGrpSpPr>
        <p:grpSpPr>
          <a:xfrm>
            <a:off x="7908627" y="2145600"/>
            <a:ext cx="2789417" cy="818903"/>
            <a:chOff x="5053774" y="264100"/>
            <a:chExt cx="3220269" cy="818903"/>
          </a:xfrm>
        </p:grpSpPr>
        <p:sp>
          <p:nvSpPr>
            <p:cNvPr id="79" name="テキスト ボックス 78">
              <a:extLst>
                <a:ext uri="{FF2B5EF4-FFF2-40B4-BE49-F238E27FC236}">
                  <a16:creationId xmlns:a16="http://schemas.microsoft.com/office/drawing/2014/main" id="{DC63E0A3-96E5-2892-5ACB-E0716895C6A3}"/>
                </a:ext>
              </a:extLst>
            </p:cNvPr>
            <p:cNvSpPr txBox="1"/>
            <p:nvPr/>
          </p:nvSpPr>
          <p:spPr>
            <a:xfrm>
              <a:off x="5053774" y="264100"/>
              <a:ext cx="3220269" cy="800219"/>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人</a:t>
              </a:r>
              <a:r>
                <a:rPr kumimoji="1" lang="ja-JP" altLang="en-US" sz="1400">
                  <a:latin typeface="HG創英角ｺﾞｼｯｸUB" panose="020B0909000000000000" pitchFamily="49" charset="-128"/>
                  <a:ea typeface="HG創英角ｺﾞｼｯｸUB" panose="020B0909000000000000" pitchFamily="49" charset="-128"/>
                </a:rPr>
                <a:t>による</a:t>
              </a:r>
              <a:endParaRPr kumimoji="1" lang="en-US" altLang="ja-JP" sz="1400">
                <a:latin typeface="HG創英角ｺﾞｼｯｸUB" panose="020B0909000000000000" pitchFamily="49" charset="-128"/>
                <a:ea typeface="HG創英角ｺﾞｼｯｸUB" panose="020B0909000000000000" pitchFamily="49" charset="-128"/>
              </a:endParaRPr>
            </a:p>
            <a:p>
              <a:r>
                <a:rPr kumimoji="1" lang="ja-JP" altLang="en-US" sz="1400">
                  <a:latin typeface="HG創英角ｺﾞｼｯｸUB" panose="020B0909000000000000" pitchFamily="49" charset="-128"/>
                  <a:ea typeface="HG創英角ｺﾞｼｯｸUB" panose="020B0909000000000000" pitchFamily="49" charset="-128"/>
                </a:rPr>
                <a:t>サービスが中心</a:t>
              </a:r>
              <a:endParaRPr kumimoji="1" lang="en-US" altLang="ja-JP" sz="1400">
                <a:latin typeface="HG創英角ｺﾞｼｯｸUB" panose="020B0909000000000000" pitchFamily="49" charset="-128"/>
                <a:ea typeface="HG創英角ｺﾞｼｯｸUB" panose="020B0909000000000000" pitchFamily="49" charset="-128"/>
              </a:endParaRPr>
            </a:p>
          </p:txBody>
        </p:sp>
        <p:cxnSp>
          <p:nvCxnSpPr>
            <p:cNvPr id="80" name="直線コネクタ 79">
              <a:extLst>
                <a:ext uri="{FF2B5EF4-FFF2-40B4-BE49-F238E27FC236}">
                  <a16:creationId xmlns:a16="http://schemas.microsoft.com/office/drawing/2014/main" id="{F095E209-A034-A880-9058-0106E5C65C1F}"/>
                </a:ext>
              </a:extLst>
            </p:cNvPr>
            <p:cNvCxnSpPr>
              <a:cxnSpLocks/>
            </p:cNvCxnSpPr>
            <p:nvPr/>
          </p:nvCxnSpPr>
          <p:spPr>
            <a:xfrm flipV="1">
              <a:off x="5098666" y="1070500"/>
              <a:ext cx="1643607" cy="12503"/>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grpSp>
      <p:sp>
        <p:nvSpPr>
          <p:cNvPr id="81" name="テキスト ボックス 80">
            <a:extLst>
              <a:ext uri="{FF2B5EF4-FFF2-40B4-BE49-F238E27FC236}">
                <a16:creationId xmlns:a16="http://schemas.microsoft.com/office/drawing/2014/main" id="{CC5D580A-3D3C-6767-973B-CD789C1759D7}"/>
              </a:ext>
            </a:extLst>
          </p:cNvPr>
          <p:cNvSpPr txBox="1"/>
          <p:nvPr/>
        </p:nvSpPr>
        <p:spPr>
          <a:xfrm>
            <a:off x="5974042" y="5803200"/>
            <a:ext cx="3679546" cy="707886"/>
          </a:xfrm>
          <a:prstGeom prst="rect">
            <a:avLst/>
          </a:prstGeom>
          <a:noFill/>
        </p:spPr>
        <p:txBody>
          <a:bodyPr wrap="square" rtlCol="0">
            <a:spAutoFit/>
          </a:bodyPr>
          <a:lstStyle/>
          <a:p>
            <a:r>
              <a:rPr kumimoji="1" lang="ja-JP" altLang="en-US" sz="1000" spc="-100">
                <a:latin typeface="+mn-ea"/>
              </a:rPr>
              <a:t>□  利用者の基本的な生活は自宅で、必要時に介護サービスを利用</a:t>
            </a:r>
            <a:endParaRPr kumimoji="1" lang="en-US" altLang="ja-JP" sz="1000" spc="-100">
              <a:latin typeface="+mn-ea"/>
            </a:endParaRPr>
          </a:p>
          <a:p>
            <a:r>
              <a:rPr kumimoji="1" lang="ja-JP" altLang="en-US" sz="1000" spc="-100">
                <a:latin typeface="+mn-ea"/>
              </a:rPr>
              <a:t>□  人やサービスの評価が収入を左右する傾向もある</a:t>
            </a:r>
            <a:endParaRPr kumimoji="1" lang="en-US" altLang="ja-JP" sz="1000" spc="-100">
              <a:latin typeface="+mn-ea"/>
            </a:endParaRPr>
          </a:p>
          <a:p>
            <a:r>
              <a:rPr kumimoji="1" lang="ja-JP" altLang="en-US" sz="1000" spc="-100">
                <a:latin typeface="+mn-ea"/>
              </a:rPr>
              <a:t>□  従業員の出入りが比較的多く、それらが業績に直結しやすい</a:t>
            </a:r>
            <a:endParaRPr kumimoji="1" lang="en-US" altLang="ja-JP" sz="1000" spc="-100">
              <a:latin typeface="+mn-ea"/>
            </a:endParaRPr>
          </a:p>
          <a:p>
            <a:r>
              <a:rPr kumimoji="1" lang="ja-JP" altLang="en-US" sz="1000" spc="-100">
                <a:latin typeface="+mn-ea"/>
              </a:rPr>
              <a:t>□  経営者と従業員の関係性も重要</a:t>
            </a:r>
            <a:endParaRPr kumimoji="1" lang="en-US" altLang="ja-JP" sz="1000" spc="-100">
              <a:latin typeface="+mn-ea"/>
            </a:endParaRPr>
          </a:p>
        </p:txBody>
      </p:sp>
      <p:sp>
        <p:nvSpPr>
          <p:cNvPr id="82" name="左大かっこ 81"/>
          <p:cNvSpPr/>
          <p:nvPr/>
        </p:nvSpPr>
        <p:spPr>
          <a:xfrm>
            <a:off x="8340733" y="3063600"/>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nvGrpSpPr>
          <p:cNvPr id="84" name="グループ化 83"/>
          <p:cNvGrpSpPr/>
          <p:nvPr/>
        </p:nvGrpSpPr>
        <p:grpSpPr>
          <a:xfrm>
            <a:off x="7947513" y="3967226"/>
            <a:ext cx="1689512" cy="968275"/>
            <a:chOff x="6192370" y="2039964"/>
            <a:chExt cx="1689512" cy="968275"/>
          </a:xfrm>
        </p:grpSpPr>
        <p:sp>
          <p:nvSpPr>
            <p:cNvPr id="85"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A4A321DC-1084-81EE-C5A7-77906385D5E0}"/>
                </a:ext>
              </a:extLst>
            </p:cNvPr>
            <p:cNvSpPr txBox="1"/>
            <p:nvPr/>
          </p:nvSpPr>
          <p:spPr>
            <a:xfrm>
              <a:off x="6499457" y="2587914"/>
              <a:ext cx="1075338"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サービス</a:t>
              </a:r>
            </a:p>
          </p:txBody>
        </p:sp>
        <p:sp>
          <p:nvSpPr>
            <p:cNvPr id="87" name="テキスト ボックス 86">
              <a:extLst>
                <a:ext uri="{FF2B5EF4-FFF2-40B4-BE49-F238E27FC236}">
                  <a16:creationId xmlns:a16="http://schemas.microsoft.com/office/drawing/2014/main" id="{CAF65B9A-AB5C-A977-C3C8-D55F6B11A16D}"/>
                </a:ext>
              </a:extLst>
            </p:cNvPr>
            <p:cNvSpPr txBox="1"/>
            <p:nvPr/>
          </p:nvSpPr>
          <p:spPr>
            <a:xfrm>
              <a:off x="6192370" y="2131060"/>
              <a:ext cx="1689512" cy="523220"/>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在宅系</a:t>
              </a:r>
            </a:p>
          </p:txBody>
        </p:sp>
      </p:grpSp>
      <p:sp>
        <p:nvSpPr>
          <p:cNvPr id="88" name="テキスト ボックス 87">
            <a:extLst>
              <a:ext uri="{FF2B5EF4-FFF2-40B4-BE49-F238E27FC236}">
                <a16:creationId xmlns:a16="http://schemas.microsoft.com/office/drawing/2014/main" id="{A4A321DC-1084-81EE-C5A7-77906385D5E0}"/>
              </a:ext>
            </a:extLst>
          </p:cNvPr>
          <p:cNvSpPr txBox="1"/>
          <p:nvPr/>
        </p:nvSpPr>
        <p:spPr>
          <a:xfrm>
            <a:off x="5508000" y="4254110"/>
            <a:ext cx="1464745"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通所介護</a:t>
            </a:r>
          </a:p>
          <a:p>
            <a:r>
              <a:rPr kumimoji="1" lang="ja-JP" altLang="en-US" sz="1200">
                <a:latin typeface="HG創英角ｺﾞｼｯｸUB" panose="020B0909000000000000" pitchFamily="49" charset="-128"/>
                <a:ea typeface="HG創英角ｺﾞｼｯｸUB" panose="020B0909000000000000" pitchFamily="49" charset="-128"/>
              </a:rPr>
              <a:t>（デイサービス）</a:t>
            </a:r>
          </a:p>
        </p:txBody>
      </p:sp>
      <p:sp>
        <p:nvSpPr>
          <p:cNvPr id="89" name="テキスト ボックス 88">
            <a:extLst>
              <a:ext uri="{FF2B5EF4-FFF2-40B4-BE49-F238E27FC236}">
                <a16:creationId xmlns:a16="http://schemas.microsoft.com/office/drawing/2014/main" id="{A4A321DC-1084-81EE-C5A7-77906385D5E0}"/>
              </a:ext>
            </a:extLst>
          </p:cNvPr>
          <p:cNvSpPr txBox="1"/>
          <p:nvPr/>
        </p:nvSpPr>
        <p:spPr>
          <a:xfrm>
            <a:off x="5508000" y="3587958"/>
            <a:ext cx="2264565"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訪問介護</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（ホームヘルプサービス）</a:t>
            </a:r>
          </a:p>
        </p:txBody>
      </p:sp>
      <p:sp>
        <p:nvSpPr>
          <p:cNvPr id="90" name="テキスト ボックス 89">
            <a:extLst>
              <a:ext uri="{FF2B5EF4-FFF2-40B4-BE49-F238E27FC236}">
                <a16:creationId xmlns:a16="http://schemas.microsoft.com/office/drawing/2014/main" id="{A4A321DC-1084-81EE-C5A7-77906385D5E0}"/>
              </a:ext>
            </a:extLst>
          </p:cNvPr>
          <p:cNvSpPr txBox="1"/>
          <p:nvPr/>
        </p:nvSpPr>
        <p:spPr>
          <a:xfrm>
            <a:off x="5506380" y="4920262"/>
            <a:ext cx="2295468"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短期入所介護</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（ショートステイ）</a:t>
            </a:r>
          </a:p>
        </p:txBody>
      </p:sp>
      <p:cxnSp>
        <p:nvCxnSpPr>
          <p:cNvPr id="92" name="直線コネクタ 91">
            <a:extLst>
              <a:ext uri="{FF2B5EF4-FFF2-40B4-BE49-F238E27FC236}">
                <a16:creationId xmlns:a16="http://schemas.microsoft.com/office/drawing/2014/main" id="{F095E209-A034-A880-9058-0106E5C65C1F}"/>
              </a:ext>
            </a:extLst>
          </p:cNvPr>
          <p:cNvCxnSpPr>
            <a:cxnSpLocks/>
          </p:cNvCxnSpPr>
          <p:nvPr/>
        </p:nvCxnSpPr>
        <p:spPr>
          <a:xfrm flipV="1">
            <a:off x="5253933" y="5713200"/>
            <a:ext cx="4208400" cy="0"/>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sp>
        <p:nvSpPr>
          <p:cNvPr id="93" name="四角形: 角を丸くする 122">
            <a:extLst>
              <a:ext uri="{FF2B5EF4-FFF2-40B4-BE49-F238E27FC236}">
                <a16:creationId xmlns:a16="http://schemas.microsoft.com/office/drawing/2014/main" id="{8BDE5DAF-639C-A77A-9A99-5E2FBBDAA522}"/>
              </a:ext>
            </a:extLst>
          </p:cNvPr>
          <p:cNvSpPr/>
          <p:nvPr/>
        </p:nvSpPr>
        <p:spPr>
          <a:xfrm>
            <a:off x="5040757" y="2087999"/>
            <a:ext cx="4634752" cy="4651200"/>
          </a:xfrm>
          <a:prstGeom prst="roundRect">
            <a:avLst>
              <a:gd name="adj" fmla="val 4970"/>
            </a:avLst>
          </a:prstGeom>
          <a:noFill/>
          <a:ln w="50800">
            <a:solidFill>
              <a:srgbClr val="FF000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A4A321DC-1084-81EE-C5A7-77906385D5E0}"/>
              </a:ext>
            </a:extLst>
          </p:cNvPr>
          <p:cNvSpPr txBox="1"/>
          <p:nvPr/>
        </p:nvSpPr>
        <p:spPr>
          <a:xfrm>
            <a:off x="5696382" y="2303026"/>
            <a:ext cx="2264565" cy="369332"/>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　</a:t>
            </a:r>
            <a:r>
              <a:rPr kumimoji="1" lang="ja-JP" altLang="en-US">
                <a:latin typeface="HG創英角ｺﾞｼｯｸUB" panose="020B0909000000000000" pitchFamily="49" charset="-128"/>
                <a:ea typeface="HG創英角ｺﾞｼｯｸUB" panose="020B0909000000000000" pitchFamily="49" charset="-128"/>
              </a:rPr>
              <a:t>訪問診療</a:t>
            </a:r>
            <a:endParaRPr kumimoji="1" lang="en-US" altLang="ja-JP" sz="2000">
              <a:latin typeface="HG創英角ｺﾞｼｯｸUB" panose="020B0909000000000000" pitchFamily="49" charset="-128"/>
              <a:ea typeface="HG創英角ｺﾞｼｯｸUB" panose="020B0909000000000000" pitchFamily="49" charset="-128"/>
            </a:endParaRPr>
          </a:p>
        </p:txBody>
      </p:sp>
      <p:sp>
        <p:nvSpPr>
          <p:cNvPr id="95" name="テキスト ボックス 94">
            <a:extLst>
              <a:ext uri="{FF2B5EF4-FFF2-40B4-BE49-F238E27FC236}">
                <a16:creationId xmlns:a16="http://schemas.microsoft.com/office/drawing/2014/main" id="{A4A321DC-1084-81EE-C5A7-77906385D5E0}"/>
              </a:ext>
            </a:extLst>
          </p:cNvPr>
          <p:cNvSpPr txBox="1"/>
          <p:nvPr/>
        </p:nvSpPr>
        <p:spPr>
          <a:xfrm>
            <a:off x="5330165" y="2855455"/>
            <a:ext cx="2264565" cy="400110"/>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　</a:t>
            </a:r>
            <a:r>
              <a:rPr kumimoji="1" lang="ja-JP" altLang="en-US" sz="2000">
                <a:latin typeface="HG創英角ｺﾞｼｯｸUB" panose="020B0909000000000000" pitchFamily="49" charset="-128"/>
                <a:ea typeface="HG創英角ｺﾞｼｯｸUB" panose="020B0909000000000000" pitchFamily="49" charset="-128"/>
              </a:rPr>
              <a:t>訪問看護</a:t>
            </a:r>
            <a:endParaRPr kumimoji="1" lang="en-US" altLang="ja-JP" sz="2000">
              <a:latin typeface="HG創英角ｺﾞｼｯｸUB" panose="020B0909000000000000" pitchFamily="49" charset="-128"/>
              <a:ea typeface="HG創英角ｺﾞｼｯｸUB" panose="020B0909000000000000" pitchFamily="49" charset="-128"/>
            </a:endParaRPr>
          </a:p>
        </p:txBody>
      </p:sp>
      <p:sp>
        <p:nvSpPr>
          <p:cNvPr id="96" name="テキスト ボックス 95">
            <a:extLst>
              <a:ext uri="{FF2B5EF4-FFF2-40B4-BE49-F238E27FC236}">
                <a16:creationId xmlns:a16="http://schemas.microsoft.com/office/drawing/2014/main" id="{268241D9-6B44-4FA0-9B20-8D4984A61E9D}"/>
              </a:ext>
            </a:extLst>
          </p:cNvPr>
          <p:cNvSpPr txBox="1"/>
          <p:nvPr/>
        </p:nvSpPr>
        <p:spPr>
          <a:xfrm>
            <a:off x="6277941" y="2595132"/>
            <a:ext cx="988468" cy="200055"/>
          </a:xfrm>
          <a:prstGeom prst="rect">
            <a:avLst/>
          </a:prstGeom>
          <a:noFill/>
        </p:spPr>
        <p:txBody>
          <a:bodyPr wrap="square" rtlCol="0">
            <a:spAutoFit/>
          </a:bodyPr>
          <a:lstStyle/>
          <a:p>
            <a:r>
              <a:rPr kumimoji="1" lang="en-US" altLang="ja-JP" sz="700"/>
              <a:t>※</a:t>
            </a:r>
            <a:r>
              <a:rPr kumimoji="1" lang="ja-JP" altLang="en-US" sz="700"/>
              <a:t>医療保険のみ</a:t>
            </a:r>
            <a:endParaRPr kumimoji="1" lang="en-US" altLang="ja-JP" sz="700"/>
          </a:p>
        </p:txBody>
      </p:sp>
      <p:grpSp>
        <p:nvGrpSpPr>
          <p:cNvPr id="124" name="グループ化 123"/>
          <p:cNvGrpSpPr/>
          <p:nvPr/>
        </p:nvGrpSpPr>
        <p:grpSpPr>
          <a:xfrm>
            <a:off x="4041532" y="2174705"/>
            <a:ext cx="1804917" cy="586597"/>
            <a:chOff x="6271742" y="2039964"/>
            <a:chExt cx="1689512" cy="968275"/>
          </a:xfrm>
        </p:grpSpPr>
        <p:sp>
          <p:nvSpPr>
            <p:cNvPr id="130" name="四角形: 角を丸くする 19">
              <a:extLst>
                <a:ext uri="{FF2B5EF4-FFF2-40B4-BE49-F238E27FC236}">
                  <a16:creationId xmlns:a16="http://schemas.microsoft.com/office/drawing/2014/main" id="{4D5E85A9-8E2B-B587-6FCC-7D17202085BC}"/>
                </a:ext>
              </a:extLst>
            </p:cNvPr>
            <p:cNvSpPr/>
            <p:nvPr/>
          </p:nvSpPr>
          <p:spPr>
            <a:xfrm>
              <a:off x="6314717" y="2039964"/>
              <a:ext cx="1602516" cy="968275"/>
            </a:xfrm>
            <a:prstGeom prst="roundRect">
              <a:avLst>
                <a:gd name="adj" fmla="val 10196"/>
              </a:avLst>
            </a:prstGeom>
            <a:solidFill>
              <a:schemeClr val="bg1"/>
            </a:solid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CAF65B9A-AB5C-A977-C3C8-D55F6B11A16D}"/>
                </a:ext>
              </a:extLst>
            </p:cNvPr>
            <p:cNvSpPr txBox="1"/>
            <p:nvPr/>
          </p:nvSpPr>
          <p:spPr>
            <a:xfrm>
              <a:off x="6271742" y="2054729"/>
              <a:ext cx="1689512" cy="523219"/>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医療分野</a:t>
              </a:r>
            </a:p>
          </p:txBody>
        </p:sp>
      </p:grpSp>
      <p:grpSp>
        <p:nvGrpSpPr>
          <p:cNvPr id="67" name="グループ化 66"/>
          <p:cNvGrpSpPr/>
          <p:nvPr/>
        </p:nvGrpSpPr>
        <p:grpSpPr>
          <a:xfrm>
            <a:off x="4042800" y="6110627"/>
            <a:ext cx="1804917" cy="586597"/>
            <a:chOff x="6260213" y="2039964"/>
            <a:chExt cx="1689512" cy="968275"/>
          </a:xfrm>
        </p:grpSpPr>
        <p:sp>
          <p:nvSpPr>
            <p:cNvPr id="68" name="四角形: 角を丸くする 19">
              <a:extLst>
                <a:ext uri="{FF2B5EF4-FFF2-40B4-BE49-F238E27FC236}">
                  <a16:creationId xmlns:a16="http://schemas.microsoft.com/office/drawing/2014/main" id="{4D5E85A9-8E2B-B587-6FCC-7D17202085BC}"/>
                </a:ext>
              </a:extLst>
            </p:cNvPr>
            <p:cNvSpPr/>
            <p:nvPr/>
          </p:nvSpPr>
          <p:spPr>
            <a:xfrm>
              <a:off x="6314717" y="2039964"/>
              <a:ext cx="1602516" cy="968275"/>
            </a:xfrm>
            <a:prstGeom prst="roundRect">
              <a:avLst>
                <a:gd name="adj" fmla="val 10196"/>
              </a:avLst>
            </a:prstGeom>
            <a:solidFill>
              <a:schemeClr val="bg1"/>
            </a:solid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CAF65B9A-AB5C-A977-C3C8-D55F6B11A16D}"/>
                </a:ext>
              </a:extLst>
            </p:cNvPr>
            <p:cNvSpPr txBox="1"/>
            <p:nvPr/>
          </p:nvSpPr>
          <p:spPr>
            <a:xfrm>
              <a:off x="6260213" y="2096999"/>
              <a:ext cx="1689512" cy="863661"/>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介護分野</a:t>
              </a:r>
            </a:p>
          </p:txBody>
        </p:sp>
      </p:grpSp>
      <p:sp>
        <p:nvSpPr>
          <p:cNvPr id="62" name="テキスト ボックス 61"/>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65"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3</a:t>
            </a:fld>
            <a:endParaRPr kumimoji="1" lang="ja-JP" altLang="en-US"/>
          </a:p>
        </p:txBody>
      </p:sp>
    </p:spTree>
    <p:extLst>
      <p:ext uri="{BB962C8B-B14F-4D97-AF65-F5344CB8AC3E}">
        <p14:creationId xmlns:p14="http://schemas.microsoft.com/office/powerpoint/2010/main" val="12266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4" name="直線コネクタ 83">
            <a:extLst>
              <a:ext uri="{FF2B5EF4-FFF2-40B4-BE49-F238E27FC236}">
                <a16:creationId xmlns:a16="http://schemas.microsoft.com/office/drawing/2014/main" id="{A0B007FB-4BBC-AA50-E813-7DE26E97E8C5}"/>
              </a:ext>
            </a:extLst>
          </p:cNvPr>
          <p:cNvCxnSpPr>
            <a:cxnSpLocks/>
          </p:cNvCxnSpPr>
          <p:nvPr/>
        </p:nvCxnSpPr>
        <p:spPr>
          <a:xfrm flipV="1">
            <a:off x="5112000" y="5212614"/>
            <a:ext cx="915989"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0B007FB-4BBC-AA50-E813-7DE26E97E8C5}"/>
              </a:ext>
            </a:extLst>
          </p:cNvPr>
          <p:cNvCxnSpPr>
            <a:cxnSpLocks/>
          </p:cNvCxnSpPr>
          <p:nvPr/>
        </p:nvCxnSpPr>
        <p:spPr>
          <a:xfrm flipV="1">
            <a:off x="5112000" y="2275200"/>
            <a:ext cx="757015"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A0B007FB-4BBC-AA50-E813-7DE26E97E8C5}"/>
              </a:ext>
            </a:extLst>
          </p:cNvPr>
          <p:cNvCxnSpPr>
            <a:cxnSpLocks/>
          </p:cNvCxnSpPr>
          <p:nvPr/>
        </p:nvCxnSpPr>
        <p:spPr>
          <a:xfrm flipV="1">
            <a:off x="5112000" y="3330000"/>
            <a:ext cx="915989"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sp>
        <p:nvSpPr>
          <p:cNvPr id="61" name="テキスト ボックス 60">
            <a:extLst>
              <a:ext uri="{FF2B5EF4-FFF2-40B4-BE49-F238E27FC236}">
                <a16:creationId xmlns:a16="http://schemas.microsoft.com/office/drawing/2014/main" id="{0E43EC82-2326-4B6C-A762-663A22FB5193}"/>
              </a:ext>
            </a:extLst>
          </p:cNvPr>
          <p:cNvSpPr txBox="1"/>
          <p:nvPr/>
        </p:nvSpPr>
        <p:spPr>
          <a:xfrm>
            <a:off x="5050800" y="5052671"/>
            <a:ext cx="2089324" cy="692497"/>
          </a:xfrm>
          <a:prstGeom prst="rect">
            <a:avLst/>
          </a:prstGeom>
          <a:noFill/>
        </p:spPr>
        <p:txBody>
          <a:bodyPr wrap="square" rtlCol="0">
            <a:spAutoFit/>
          </a:bodyPr>
          <a:lstStyle/>
          <a:p>
            <a:r>
              <a:rPr kumimoji="1" lang="ja-JP" altLang="en-US" sz="1200" b="1"/>
              <a:t>福祉用具貸与</a:t>
            </a:r>
            <a:endParaRPr kumimoji="1" lang="en-US" altLang="ja-JP" sz="1200" b="1"/>
          </a:p>
          <a:p>
            <a:r>
              <a:rPr kumimoji="1" lang="ja-JP" altLang="en-US" sz="900"/>
              <a:t>「車いす」「特殊寝台（介護ベッド）」など福祉用具を介護保険でレンタル</a:t>
            </a:r>
            <a:endParaRPr kumimoji="1" lang="en-US" altLang="ja-JP" sz="900"/>
          </a:p>
        </p:txBody>
      </p:sp>
      <p:cxnSp>
        <p:nvCxnSpPr>
          <p:cNvPr id="95" name="直線コネクタ 94">
            <a:extLst>
              <a:ext uri="{FF2B5EF4-FFF2-40B4-BE49-F238E27FC236}">
                <a16:creationId xmlns:a16="http://schemas.microsoft.com/office/drawing/2014/main" id="{A0B007FB-4BBC-AA50-E813-7DE26E97E8C5}"/>
              </a:ext>
            </a:extLst>
          </p:cNvPr>
          <p:cNvCxnSpPr>
            <a:cxnSpLocks/>
          </p:cNvCxnSpPr>
          <p:nvPr/>
        </p:nvCxnSpPr>
        <p:spPr>
          <a:xfrm flipV="1">
            <a:off x="2932765" y="6141894"/>
            <a:ext cx="1007588" cy="12503"/>
          </a:xfrm>
          <a:prstGeom prst="line">
            <a:avLst/>
          </a:prstGeom>
          <a:ln w="66675">
            <a:solidFill>
              <a:srgbClr val="FFECB2"/>
            </a:solidFill>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1A3A5CA9-731A-0502-D4CD-E914509805D8}"/>
              </a:ext>
            </a:extLst>
          </p:cNvPr>
          <p:cNvSpPr txBox="1"/>
          <p:nvPr/>
        </p:nvSpPr>
        <p:spPr>
          <a:xfrm>
            <a:off x="2865600" y="5972054"/>
            <a:ext cx="6099735" cy="553998"/>
          </a:xfrm>
          <a:prstGeom prst="rect">
            <a:avLst/>
          </a:prstGeom>
          <a:noFill/>
        </p:spPr>
        <p:txBody>
          <a:bodyPr wrap="square" rtlCol="0">
            <a:spAutoFit/>
          </a:bodyPr>
          <a:lstStyle/>
          <a:p>
            <a:r>
              <a:rPr kumimoji="1" lang="ja-JP" altLang="en-US" sz="1200" b="1"/>
              <a:t>居宅介護支援</a:t>
            </a:r>
            <a:r>
              <a:rPr kumimoji="1" lang="ja-JP" altLang="en-US" sz="1000"/>
              <a:t>　</a:t>
            </a:r>
            <a:endParaRPr kumimoji="1" lang="en-US" altLang="ja-JP" sz="1000"/>
          </a:p>
          <a:p>
            <a:r>
              <a:rPr kumimoji="1" lang="ja-JP" altLang="en-US" sz="900"/>
              <a:t>ケアマネジャーが、利用者の心身の状況や置かれている環境に応じた介護サービスを利用するためのケアプランを作成し、そのプランに基づいて適切なサービスが提供されるよう、事業者や関係機関との連絡・調整を行う。</a:t>
            </a:r>
            <a:endParaRPr kumimoji="1" lang="en-US" altLang="ja-JP" sz="900"/>
          </a:p>
        </p:txBody>
      </p:sp>
      <p:cxnSp>
        <p:nvCxnSpPr>
          <p:cNvPr id="92" name="直線コネクタ 91">
            <a:extLst>
              <a:ext uri="{FF2B5EF4-FFF2-40B4-BE49-F238E27FC236}">
                <a16:creationId xmlns:a16="http://schemas.microsoft.com/office/drawing/2014/main" id="{A0B007FB-4BBC-AA50-E813-7DE26E97E8C5}"/>
              </a:ext>
            </a:extLst>
          </p:cNvPr>
          <p:cNvCxnSpPr>
            <a:cxnSpLocks/>
          </p:cNvCxnSpPr>
          <p:nvPr/>
        </p:nvCxnSpPr>
        <p:spPr>
          <a:xfrm flipV="1">
            <a:off x="2934000" y="5392800"/>
            <a:ext cx="1733016" cy="0"/>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A0B007FB-4BBC-AA50-E813-7DE26E97E8C5}"/>
              </a:ext>
            </a:extLst>
          </p:cNvPr>
          <p:cNvCxnSpPr>
            <a:cxnSpLocks/>
          </p:cNvCxnSpPr>
          <p:nvPr/>
        </p:nvCxnSpPr>
        <p:spPr>
          <a:xfrm flipV="1">
            <a:off x="2934000" y="2276423"/>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A0B007FB-4BBC-AA50-E813-7DE26E97E8C5}"/>
              </a:ext>
            </a:extLst>
          </p:cNvPr>
          <p:cNvCxnSpPr>
            <a:cxnSpLocks/>
          </p:cNvCxnSpPr>
          <p:nvPr/>
        </p:nvCxnSpPr>
        <p:spPr>
          <a:xfrm flipV="1">
            <a:off x="2934000" y="2970000"/>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A0B007FB-4BBC-AA50-E813-7DE26E97E8C5}"/>
              </a:ext>
            </a:extLst>
          </p:cNvPr>
          <p:cNvCxnSpPr>
            <a:cxnSpLocks/>
          </p:cNvCxnSpPr>
          <p:nvPr/>
        </p:nvCxnSpPr>
        <p:spPr>
          <a:xfrm flipV="1">
            <a:off x="2934000" y="3661200"/>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A0B007FB-4BBC-AA50-E813-7DE26E97E8C5}"/>
              </a:ext>
            </a:extLst>
          </p:cNvPr>
          <p:cNvCxnSpPr>
            <a:cxnSpLocks/>
          </p:cNvCxnSpPr>
          <p:nvPr/>
        </p:nvCxnSpPr>
        <p:spPr>
          <a:xfrm flipV="1">
            <a:off x="2934000" y="4330800"/>
            <a:ext cx="915989"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sp>
        <p:nvSpPr>
          <p:cNvPr id="4" name="左右矢印 3"/>
          <p:cNvSpPr/>
          <p:nvPr/>
        </p:nvSpPr>
        <p:spPr>
          <a:xfrm>
            <a:off x="2947666" y="1561030"/>
            <a:ext cx="6443888" cy="337435"/>
          </a:xfrm>
          <a:prstGeom prst="leftRightArrow">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14000"/>
            <a:ext cx="7867444" cy="553998"/>
          </a:xfrm>
          <a:prstGeom prst="rect">
            <a:avLst/>
          </a:prstGeom>
          <a:noFill/>
        </p:spPr>
        <p:txBody>
          <a:bodyPr wrap="square" rtlCol="0">
            <a:spAutoFit/>
          </a:bodyPr>
          <a:lstStyle/>
          <a:p>
            <a:r>
              <a:rPr kumimoji="1" lang="ja-JP" altLang="en-US" sz="1000"/>
              <a:t>介護サービスについては、基本的に利用者が自宅での生活を拠点にしている「在宅系サービス」と自宅外で生活する「入居系サービス」に分かれますが、ニーズの多様化等により、利用者に寄り添った多様なサービス類型に分類されます。正式名称よりも別称・略称が浸透しているサービスもあります。（例 ： 通所介護＝デイサービス）代表的なサービスをまとめます。</a:t>
            </a: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sp>
        <p:nvSpPr>
          <p:cNvPr id="115" name="テキスト ボックス 114">
            <a:extLst>
              <a:ext uri="{FF2B5EF4-FFF2-40B4-BE49-F238E27FC236}">
                <a16:creationId xmlns:a16="http://schemas.microsoft.com/office/drawing/2014/main" id="{E86EE7E9-5705-5F2B-20C0-952B3DB3A5B1}"/>
              </a:ext>
            </a:extLst>
          </p:cNvPr>
          <p:cNvSpPr txBox="1"/>
          <p:nvPr/>
        </p:nvSpPr>
        <p:spPr>
          <a:xfrm>
            <a:off x="5137651" y="1180255"/>
            <a:ext cx="2040846" cy="307777"/>
          </a:xfrm>
          <a:prstGeom prst="rect">
            <a:avLst/>
          </a:prstGeom>
          <a:noFill/>
        </p:spPr>
        <p:txBody>
          <a:bodyPr wrap="square" rtlCol="0">
            <a:spAutoFit/>
          </a:bodyPr>
          <a:lstStyle/>
          <a:p>
            <a:pPr algn="ctr"/>
            <a:r>
              <a:rPr kumimoji="1" lang="ja-JP" altLang="en-US" sz="1400" b="1">
                <a:latin typeface="+mn-ea"/>
              </a:rPr>
              <a:t>（在宅系サービス）</a:t>
            </a:r>
            <a:endParaRPr kumimoji="1" lang="en-US" altLang="ja-JP" sz="1400" b="1">
              <a:latin typeface="+mn-ea"/>
            </a:endParaRPr>
          </a:p>
        </p:txBody>
      </p:sp>
      <p:grpSp>
        <p:nvGrpSpPr>
          <p:cNvPr id="11" name="グループ化 10"/>
          <p:cNvGrpSpPr/>
          <p:nvPr/>
        </p:nvGrpSpPr>
        <p:grpSpPr>
          <a:xfrm>
            <a:off x="7534039" y="2098800"/>
            <a:ext cx="2190196" cy="2492990"/>
            <a:chOff x="7915634" y="2074280"/>
            <a:chExt cx="2190196" cy="2492990"/>
          </a:xfrm>
        </p:grpSpPr>
        <p:cxnSp>
          <p:nvCxnSpPr>
            <p:cNvPr id="43" name="直線コネクタ 42">
              <a:extLst>
                <a:ext uri="{FF2B5EF4-FFF2-40B4-BE49-F238E27FC236}">
                  <a16:creationId xmlns:a16="http://schemas.microsoft.com/office/drawing/2014/main" id="{A0B007FB-4BBC-AA50-E813-7DE26E97E8C5}"/>
                </a:ext>
              </a:extLst>
            </p:cNvPr>
            <p:cNvCxnSpPr>
              <a:cxnSpLocks/>
            </p:cNvCxnSpPr>
            <p:nvPr/>
          </p:nvCxnSpPr>
          <p:spPr>
            <a:xfrm flipV="1">
              <a:off x="7977595" y="2250680"/>
              <a:ext cx="1963504"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A0B007FB-4BBC-AA50-E813-7DE26E97E8C5}"/>
                </a:ext>
              </a:extLst>
            </p:cNvPr>
            <p:cNvCxnSpPr>
              <a:cxnSpLocks/>
            </p:cNvCxnSpPr>
            <p:nvPr/>
          </p:nvCxnSpPr>
          <p:spPr>
            <a:xfrm flipV="1">
              <a:off x="7977595" y="3766280"/>
              <a:ext cx="1785004"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7C28B99E-B388-04C3-28CA-37B6441E72D8}"/>
                </a:ext>
              </a:extLst>
            </p:cNvPr>
            <p:cNvSpPr txBox="1"/>
            <p:nvPr/>
          </p:nvSpPr>
          <p:spPr>
            <a:xfrm>
              <a:off x="7915634" y="2074280"/>
              <a:ext cx="2190196" cy="2492990"/>
            </a:xfrm>
            <a:prstGeom prst="rect">
              <a:avLst/>
            </a:prstGeom>
            <a:noFill/>
          </p:spPr>
          <p:txBody>
            <a:bodyPr wrap="square" rtlCol="0">
              <a:spAutoFit/>
            </a:bodyPr>
            <a:lstStyle/>
            <a:p>
              <a:r>
                <a:rPr kumimoji="1" lang="ja-JP" altLang="en-US" sz="1200" b="1"/>
                <a:t>認知症対応型共同生活介護（グループホーム）</a:t>
              </a:r>
              <a:endParaRPr kumimoji="1" lang="en-US" altLang="ja-JP" sz="1200" b="1"/>
            </a:p>
            <a:p>
              <a:r>
                <a:rPr kumimoji="1" lang="ja-JP" altLang="en-US" sz="900"/>
                <a:t>利用者が入所し、家庭的な環境と地域住民との交流のもとで、食事や入浴などの日常生活上の支援や機能訓練などのサービスを受ける。グループホームでは、１つの共同生活住居に５～９人の少人数の利用者が、スタッフとともに共同生活</a:t>
              </a:r>
            </a:p>
            <a:p>
              <a:endParaRPr kumimoji="1" lang="en-US" altLang="ja-JP" sz="1200" b="1"/>
            </a:p>
            <a:p>
              <a:r>
                <a:rPr kumimoji="1" lang="ja-JP" altLang="en-US" sz="1200" b="1"/>
                <a:t>小規模多機能型居宅介護</a:t>
              </a:r>
              <a:endParaRPr kumimoji="1" lang="en-US" altLang="ja-JP" sz="1200" b="1"/>
            </a:p>
            <a:p>
              <a:r>
                <a:rPr kumimoji="1" lang="ja-JP" altLang="en-US" sz="900">
                  <a:latin typeface="游ゴシック 本文"/>
                </a:rPr>
                <a:t>施設への“通所”を中心に、“短期宿泊（ショート）”、 利用者宅への“訪問”を組合せ、家庭的な環境の下で日常生活上の支援や機能訓練を行う</a:t>
              </a:r>
              <a:endParaRPr kumimoji="1" lang="en-US" altLang="ja-JP" sz="900">
                <a:latin typeface="游ゴシック 本文"/>
              </a:endParaRPr>
            </a:p>
            <a:p>
              <a:r>
                <a:rPr kumimoji="1" lang="ja-JP" altLang="en-US" sz="900">
                  <a:latin typeface="游ゴシック 本文"/>
                </a:rPr>
                <a:t>（１事業所</a:t>
              </a:r>
              <a:r>
                <a:rPr kumimoji="1" lang="en-US" altLang="ja-JP" sz="900">
                  <a:latin typeface="+mn-ea"/>
                </a:rPr>
                <a:t>29</a:t>
              </a:r>
              <a:r>
                <a:rPr kumimoji="1" lang="ja-JP" altLang="en-US" sz="900">
                  <a:latin typeface="游ゴシック 本文"/>
                </a:rPr>
                <a:t>名以下）</a:t>
              </a:r>
              <a:endParaRPr kumimoji="1" lang="en-US" altLang="ja-JP" sz="900">
                <a:latin typeface="游ゴシック 本文"/>
              </a:endParaRPr>
            </a:p>
          </p:txBody>
        </p:sp>
      </p:grpSp>
      <p:sp>
        <p:nvSpPr>
          <p:cNvPr id="3" name="正方形/長方形 2"/>
          <p:cNvSpPr/>
          <p:nvPr/>
        </p:nvSpPr>
        <p:spPr>
          <a:xfrm>
            <a:off x="5221791" y="6630177"/>
            <a:ext cx="4494409" cy="215444"/>
          </a:xfrm>
          <a:prstGeom prst="rect">
            <a:avLst/>
          </a:prstGeom>
        </p:spPr>
        <p:txBody>
          <a:bodyPr wrap="square">
            <a:spAutoFit/>
          </a:bodyPr>
          <a:lstStyle/>
          <a:p>
            <a:r>
              <a:rPr lang="ja-JP" altLang="en-US" sz="800">
                <a:latin typeface="+mn-ea"/>
              </a:rPr>
              <a:t>厚生労働省ホームページを参考に作成 ： </a:t>
            </a:r>
            <a:r>
              <a:rPr lang="en-US" altLang="ja-JP" sz="800">
                <a:latin typeface="+mn-ea"/>
              </a:rPr>
              <a:t>https://www.kaigokensaku.mhlw.go.jp/publish/</a:t>
            </a:r>
            <a:endParaRPr lang="ja-JP" altLang="en-US" sz="800">
              <a:latin typeface="+mn-ea"/>
            </a:endParaRPr>
          </a:p>
        </p:txBody>
      </p:sp>
      <p:sp>
        <p:nvSpPr>
          <p:cNvPr id="96" name="テキスト ボックス 95">
            <a:extLst>
              <a:ext uri="{FF2B5EF4-FFF2-40B4-BE49-F238E27FC236}">
                <a16:creationId xmlns:a16="http://schemas.microsoft.com/office/drawing/2014/main" id="{E86EE7E9-5705-5F2B-20C0-952B3DB3A5B1}"/>
              </a:ext>
            </a:extLst>
          </p:cNvPr>
          <p:cNvSpPr txBox="1"/>
          <p:nvPr/>
        </p:nvSpPr>
        <p:spPr>
          <a:xfrm>
            <a:off x="454419" y="1180800"/>
            <a:ext cx="2040846" cy="307777"/>
          </a:xfrm>
          <a:prstGeom prst="rect">
            <a:avLst/>
          </a:prstGeom>
          <a:noFill/>
        </p:spPr>
        <p:txBody>
          <a:bodyPr wrap="square" rtlCol="0">
            <a:spAutoFit/>
          </a:bodyPr>
          <a:lstStyle/>
          <a:p>
            <a:pPr algn="ctr"/>
            <a:r>
              <a:rPr kumimoji="1" lang="ja-JP" altLang="en-US" sz="1400" b="1">
                <a:latin typeface="+mn-ea"/>
              </a:rPr>
              <a:t>（入居系サービス）</a:t>
            </a:r>
            <a:endParaRPr kumimoji="1" lang="en-US" altLang="ja-JP" sz="1400" b="1">
              <a:latin typeface="+mn-ea"/>
            </a:endParaRPr>
          </a:p>
        </p:txBody>
      </p:sp>
      <p:cxnSp>
        <p:nvCxnSpPr>
          <p:cNvPr id="44" name="直線コネクタ 4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0EB3233E-B893-4679-07F8-520BB236E985}"/>
              </a:ext>
            </a:extLst>
          </p:cNvPr>
          <p:cNvCxnSpPr/>
          <p:nvPr/>
        </p:nvCxnSpPr>
        <p:spPr>
          <a:xfrm>
            <a:off x="7386136" y="2233679"/>
            <a:ext cx="12999" cy="2986131"/>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0EB3233E-B893-4679-07F8-520BB236E985}"/>
              </a:ext>
            </a:extLst>
          </p:cNvPr>
          <p:cNvCxnSpPr/>
          <p:nvPr/>
        </p:nvCxnSpPr>
        <p:spPr>
          <a:xfrm>
            <a:off x="5154589" y="4876043"/>
            <a:ext cx="1631918" cy="0"/>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5" name="グループ化 4"/>
          <p:cNvGrpSpPr/>
          <p:nvPr/>
        </p:nvGrpSpPr>
        <p:grpSpPr>
          <a:xfrm>
            <a:off x="7452000" y="5362054"/>
            <a:ext cx="2308569" cy="430330"/>
            <a:chOff x="4950411" y="5362054"/>
            <a:chExt cx="2308569" cy="430330"/>
          </a:xfrm>
        </p:grpSpPr>
        <p:sp>
          <p:nvSpPr>
            <p:cNvPr id="2" name="正方形/長方形 1"/>
            <p:cNvSpPr/>
            <p:nvPr/>
          </p:nvSpPr>
          <p:spPr>
            <a:xfrm>
              <a:off x="4950411" y="5362054"/>
              <a:ext cx="2308569" cy="430330"/>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0" name="直線コネクタ 49">
              <a:extLst>
                <a:ext uri="{FF2B5EF4-FFF2-40B4-BE49-F238E27FC236}">
                  <a16:creationId xmlns:a16="http://schemas.microsoft.com/office/drawing/2014/main" id="{A0B007FB-4BBC-AA50-E813-7DE26E97E8C5}"/>
                </a:ext>
              </a:extLst>
            </p:cNvPr>
            <p:cNvCxnSpPr>
              <a:cxnSpLocks/>
            </p:cNvCxnSpPr>
            <p:nvPr/>
          </p:nvCxnSpPr>
          <p:spPr>
            <a:xfrm>
              <a:off x="5128370" y="5484608"/>
              <a:ext cx="302859" cy="3202"/>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0B007FB-4BBC-AA50-E813-7DE26E97E8C5}"/>
                </a:ext>
              </a:extLst>
            </p:cNvPr>
            <p:cNvCxnSpPr>
              <a:cxnSpLocks/>
            </p:cNvCxnSpPr>
            <p:nvPr/>
          </p:nvCxnSpPr>
          <p:spPr>
            <a:xfrm>
              <a:off x="5124460" y="5656501"/>
              <a:ext cx="306769" cy="4116"/>
            </a:xfrm>
            <a:prstGeom prst="line">
              <a:avLst/>
            </a:prstGeom>
            <a:ln w="66675">
              <a:solidFill>
                <a:srgbClr val="C8E7A7"/>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A0B007FB-4BBC-AA50-E813-7DE26E97E8C5}"/>
                </a:ext>
              </a:extLst>
            </p:cNvPr>
            <p:cNvCxnSpPr>
              <a:cxnSpLocks/>
            </p:cNvCxnSpPr>
            <p:nvPr/>
          </p:nvCxnSpPr>
          <p:spPr>
            <a:xfrm>
              <a:off x="6202113" y="5488920"/>
              <a:ext cx="306769" cy="1321"/>
            </a:xfrm>
            <a:prstGeom prst="line">
              <a:avLst/>
            </a:prstGeom>
            <a:ln w="66675">
              <a:solidFill>
                <a:srgbClr val="FFECB2"/>
              </a:solidFill>
            </a:ln>
          </p:spPr>
          <p:style>
            <a:lnRef idx="1">
              <a:schemeClr val="accent1"/>
            </a:lnRef>
            <a:fillRef idx="0">
              <a:schemeClr val="accent1"/>
            </a:fillRef>
            <a:effectRef idx="0">
              <a:schemeClr val="accent1"/>
            </a:effectRef>
            <a:fontRef idx="minor">
              <a:schemeClr val="tx1"/>
            </a:fontRef>
          </p:style>
        </p:cxnSp>
        <p:sp>
          <p:nvSpPr>
            <p:cNvPr id="90" name="正方形/長方形 89"/>
            <p:cNvSpPr/>
            <p:nvPr/>
          </p:nvSpPr>
          <p:spPr>
            <a:xfrm>
              <a:off x="5400481" y="5376845"/>
              <a:ext cx="763351"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居住施設あり</a:t>
              </a:r>
              <a:endParaRPr lang="en-US" altLang="ja-JP" sz="800">
                <a:latin typeface="HGPｺﾞｼｯｸE" panose="020B0900000000000000" pitchFamily="50" charset="-128"/>
                <a:ea typeface="HGPｺﾞｼｯｸE" panose="020B0900000000000000" pitchFamily="50" charset="-128"/>
              </a:endParaRPr>
            </a:p>
          </p:txBody>
        </p:sp>
        <p:sp>
          <p:nvSpPr>
            <p:cNvPr id="91" name="正方形/長方形 90"/>
            <p:cNvSpPr/>
            <p:nvPr/>
          </p:nvSpPr>
          <p:spPr>
            <a:xfrm>
              <a:off x="5400481" y="5550117"/>
              <a:ext cx="763351"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通所施設あり</a:t>
              </a:r>
              <a:endParaRPr lang="en-US" altLang="ja-JP" sz="800">
                <a:latin typeface="HGPｺﾞｼｯｸE" panose="020B0900000000000000" pitchFamily="50" charset="-128"/>
                <a:ea typeface="HGPｺﾞｼｯｸE" panose="020B0900000000000000" pitchFamily="50" charset="-128"/>
              </a:endParaRPr>
            </a:p>
          </p:txBody>
        </p:sp>
        <p:sp>
          <p:nvSpPr>
            <p:cNvPr id="97" name="正方形/長方形 96"/>
            <p:cNvSpPr/>
            <p:nvPr/>
          </p:nvSpPr>
          <p:spPr>
            <a:xfrm>
              <a:off x="6555339" y="5383141"/>
              <a:ext cx="595035"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訪問中心</a:t>
              </a:r>
              <a:endParaRPr lang="en-US" altLang="ja-JP" sz="800">
                <a:latin typeface="HGPｺﾞｼｯｸE" panose="020B0900000000000000" pitchFamily="50" charset="-128"/>
                <a:ea typeface="HGPｺﾞｼｯｸE" panose="020B0900000000000000" pitchFamily="50" charset="-128"/>
              </a:endParaRPr>
            </a:p>
          </p:txBody>
        </p:sp>
      </p:grpSp>
      <p:sp>
        <p:nvSpPr>
          <p:cNvPr id="98" name="テキスト ボックス 97">
            <a:extLst>
              <a:ext uri="{FF2B5EF4-FFF2-40B4-BE49-F238E27FC236}">
                <a16:creationId xmlns:a16="http://schemas.microsoft.com/office/drawing/2014/main" id="{0E43EC82-2326-4B6C-A762-663A22FB5193}"/>
              </a:ext>
            </a:extLst>
          </p:cNvPr>
          <p:cNvSpPr txBox="1"/>
          <p:nvPr/>
        </p:nvSpPr>
        <p:spPr>
          <a:xfrm>
            <a:off x="462083" y="2006197"/>
            <a:ext cx="2090996" cy="230832"/>
          </a:xfrm>
          <a:prstGeom prst="rect">
            <a:avLst/>
          </a:prstGeom>
          <a:noFill/>
        </p:spPr>
        <p:txBody>
          <a:bodyPr wrap="square" rtlCol="0">
            <a:spAutoFit/>
          </a:bodyPr>
          <a:lstStyle/>
          <a:p>
            <a:r>
              <a:rPr kumimoji="1" lang="ja-JP" altLang="en-US" sz="900"/>
              <a:t>在宅では対応できない方向けの施設</a:t>
            </a:r>
            <a:endParaRPr kumimoji="1" lang="en-US" altLang="ja-JP" sz="900"/>
          </a:p>
        </p:txBody>
      </p:sp>
      <p:cxnSp>
        <p:nvCxnSpPr>
          <p:cNvPr id="85" name="直線コネクタ 84">
            <a:extLst>
              <a:ext uri="{FF2B5EF4-FFF2-40B4-BE49-F238E27FC236}">
                <a16:creationId xmlns:a16="http://schemas.microsoft.com/office/drawing/2014/main" id="{0EB3233E-B893-4679-07F8-520BB236E985}"/>
              </a:ext>
            </a:extLst>
          </p:cNvPr>
          <p:cNvCxnSpPr/>
          <p:nvPr/>
        </p:nvCxnSpPr>
        <p:spPr>
          <a:xfrm>
            <a:off x="2713659" y="2183871"/>
            <a:ext cx="18311" cy="1857708"/>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103" name="グループ化 102">
            <a:extLst>
              <a:ext uri="{FF2B5EF4-FFF2-40B4-BE49-F238E27FC236}">
                <a16:creationId xmlns:a16="http://schemas.microsoft.com/office/drawing/2014/main" id="{342C8DAD-2E5C-41AA-275E-48CC669F603A}"/>
              </a:ext>
            </a:extLst>
          </p:cNvPr>
          <p:cNvGrpSpPr/>
          <p:nvPr/>
        </p:nvGrpSpPr>
        <p:grpSpPr>
          <a:xfrm>
            <a:off x="5241301" y="1465200"/>
            <a:ext cx="1811797" cy="519197"/>
            <a:chOff x="165385" y="2415942"/>
            <a:chExt cx="2144678" cy="1431401"/>
          </a:xfrm>
        </p:grpSpPr>
        <p:sp>
          <p:nvSpPr>
            <p:cNvPr id="104" name="正方形/長方形 103">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通所サービス</a:t>
              </a:r>
            </a:p>
          </p:txBody>
        </p:sp>
      </p:grpSp>
      <p:grpSp>
        <p:nvGrpSpPr>
          <p:cNvPr id="106" name="グループ化 105">
            <a:extLst>
              <a:ext uri="{FF2B5EF4-FFF2-40B4-BE49-F238E27FC236}">
                <a16:creationId xmlns:a16="http://schemas.microsoft.com/office/drawing/2014/main" id="{342C8DAD-2E5C-41AA-275E-48CC669F603A}"/>
              </a:ext>
            </a:extLst>
          </p:cNvPr>
          <p:cNvGrpSpPr/>
          <p:nvPr/>
        </p:nvGrpSpPr>
        <p:grpSpPr>
          <a:xfrm>
            <a:off x="7603575" y="1465200"/>
            <a:ext cx="1811797" cy="537148"/>
            <a:chOff x="165385" y="2415942"/>
            <a:chExt cx="2144678" cy="1480891"/>
          </a:xfrm>
        </p:grpSpPr>
        <p:sp>
          <p:nvSpPr>
            <p:cNvPr id="107" name="正方形/長方形 106">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7586504E-B8BF-001F-D523-4617854D43D2}"/>
                </a:ext>
              </a:extLst>
            </p:cNvPr>
            <p:cNvSpPr txBox="1"/>
            <p:nvPr/>
          </p:nvSpPr>
          <p:spPr>
            <a:xfrm>
              <a:off x="262471" y="2454341"/>
              <a:ext cx="1964566" cy="1442492"/>
            </a:xfrm>
            <a:prstGeom prst="rect">
              <a:avLst/>
            </a:prstGeom>
            <a:noFill/>
          </p:spPr>
          <p:txBody>
            <a:bodyPr wrap="square" rtlCol="0">
              <a:spAutoFit/>
            </a:bodyPr>
            <a:lstStyle/>
            <a:p>
              <a:pPr algn="ctr"/>
              <a:r>
                <a:rPr kumimoji="1" lang="ja-JP" altLang="en-US" sz="1400" b="1">
                  <a:latin typeface="游ゴシック" panose="020B0400000000000000" pitchFamily="50" charset="-128"/>
                  <a:ea typeface="游ゴシック" panose="020B0400000000000000" pitchFamily="50" charset="-128"/>
                </a:rPr>
                <a:t>地域密着型</a:t>
              </a:r>
              <a:endParaRPr kumimoji="1" lang="en-US" altLang="ja-JP" sz="1400" b="1">
                <a:latin typeface="游ゴシック" panose="020B0400000000000000" pitchFamily="50" charset="-128"/>
                <a:ea typeface="游ゴシック" panose="020B0400000000000000" pitchFamily="50" charset="-128"/>
              </a:endParaRPr>
            </a:p>
            <a:p>
              <a:pPr algn="ctr"/>
              <a:r>
                <a:rPr kumimoji="1" lang="ja-JP" altLang="en-US" sz="1400" b="1">
                  <a:latin typeface="游ゴシック" panose="020B0400000000000000" pitchFamily="50" charset="-128"/>
                  <a:ea typeface="游ゴシック" panose="020B0400000000000000" pitchFamily="50" charset="-128"/>
                </a:rPr>
                <a:t>サービス</a:t>
              </a:r>
            </a:p>
          </p:txBody>
        </p:sp>
      </p:grpSp>
      <p:grpSp>
        <p:nvGrpSpPr>
          <p:cNvPr id="109" name="グループ化 108">
            <a:extLst>
              <a:ext uri="{FF2B5EF4-FFF2-40B4-BE49-F238E27FC236}">
                <a16:creationId xmlns:a16="http://schemas.microsoft.com/office/drawing/2014/main" id="{342C8DAD-2E5C-41AA-275E-48CC669F603A}"/>
              </a:ext>
            </a:extLst>
          </p:cNvPr>
          <p:cNvGrpSpPr/>
          <p:nvPr/>
        </p:nvGrpSpPr>
        <p:grpSpPr>
          <a:xfrm>
            <a:off x="568945" y="1466226"/>
            <a:ext cx="1811797" cy="519197"/>
            <a:chOff x="165385" y="2415942"/>
            <a:chExt cx="2144678" cy="1431401"/>
          </a:xfrm>
        </p:grpSpPr>
        <p:sp>
          <p:nvSpPr>
            <p:cNvPr id="110" name="正方形/長方形 109">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施設サービス</a:t>
              </a:r>
            </a:p>
          </p:txBody>
        </p:sp>
      </p:grpSp>
      <p:grpSp>
        <p:nvGrpSpPr>
          <p:cNvPr id="112" name="グループ化 111">
            <a:extLst>
              <a:ext uri="{FF2B5EF4-FFF2-40B4-BE49-F238E27FC236}">
                <a16:creationId xmlns:a16="http://schemas.microsoft.com/office/drawing/2014/main" id="{342C8DAD-2E5C-41AA-275E-48CC669F603A}"/>
              </a:ext>
            </a:extLst>
          </p:cNvPr>
          <p:cNvGrpSpPr/>
          <p:nvPr/>
        </p:nvGrpSpPr>
        <p:grpSpPr>
          <a:xfrm>
            <a:off x="2939068" y="1466204"/>
            <a:ext cx="1811797" cy="519197"/>
            <a:chOff x="165385" y="2415942"/>
            <a:chExt cx="2144678" cy="1431401"/>
          </a:xfrm>
        </p:grpSpPr>
        <p:sp>
          <p:nvSpPr>
            <p:cNvPr id="113" name="正方形/長方形 112">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訪問サービス</a:t>
              </a:r>
            </a:p>
          </p:txBody>
        </p:sp>
      </p:grpSp>
      <p:sp>
        <p:nvSpPr>
          <p:cNvPr id="118" name="左右矢印 117"/>
          <p:cNvSpPr/>
          <p:nvPr/>
        </p:nvSpPr>
        <p:spPr>
          <a:xfrm>
            <a:off x="517640" y="1560798"/>
            <a:ext cx="1879549" cy="337435"/>
          </a:xfrm>
          <a:prstGeom prst="leftRightArrow">
            <a:avLst/>
          </a:prstGeom>
          <a:solidFill>
            <a:srgbClr val="2F528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9" name="グループ化 118">
            <a:extLst>
              <a:ext uri="{FF2B5EF4-FFF2-40B4-BE49-F238E27FC236}">
                <a16:creationId xmlns:a16="http://schemas.microsoft.com/office/drawing/2014/main" id="{342C8DAD-2E5C-41AA-275E-48CC669F603A}"/>
              </a:ext>
            </a:extLst>
          </p:cNvPr>
          <p:cNvGrpSpPr/>
          <p:nvPr/>
        </p:nvGrpSpPr>
        <p:grpSpPr>
          <a:xfrm>
            <a:off x="1087658" y="5996747"/>
            <a:ext cx="1679738" cy="519197"/>
            <a:chOff x="165385" y="2415942"/>
            <a:chExt cx="2144678" cy="1431401"/>
          </a:xfrm>
        </p:grpSpPr>
        <p:sp>
          <p:nvSpPr>
            <p:cNvPr id="120" name="正方形/長方形 119">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テキスト ボックス 120">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居宅介護支援</a:t>
              </a:r>
            </a:p>
          </p:txBody>
        </p:sp>
      </p:grpSp>
      <p:cxnSp>
        <p:nvCxnSpPr>
          <p:cNvPr id="68" name="直線コネクタ 67">
            <a:extLst>
              <a:ext uri="{FF2B5EF4-FFF2-40B4-BE49-F238E27FC236}">
                <a16:creationId xmlns:a16="http://schemas.microsoft.com/office/drawing/2014/main" id="{0EB3233E-B893-4679-07F8-520BB236E985}"/>
              </a:ext>
            </a:extLst>
          </p:cNvPr>
          <p:cNvCxnSpPr/>
          <p:nvPr/>
        </p:nvCxnSpPr>
        <p:spPr>
          <a:xfrm>
            <a:off x="121136" y="663017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グループ化 13"/>
          <p:cNvGrpSpPr/>
          <p:nvPr/>
        </p:nvGrpSpPr>
        <p:grpSpPr>
          <a:xfrm>
            <a:off x="381600" y="5144700"/>
            <a:ext cx="2258323" cy="553998"/>
            <a:chOff x="-782425" y="5111591"/>
            <a:chExt cx="2258323" cy="553998"/>
          </a:xfrm>
        </p:grpSpPr>
        <p:cxnSp>
          <p:nvCxnSpPr>
            <p:cNvPr id="49" name="直線コネクタ 48">
              <a:extLst>
                <a:ext uri="{FF2B5EF4-FFF2-40B4-BE49-F238E27FC236}">
                  <a16:creationId xmlns:a16="http://schemas.microsoft.com/office/drawing/2014/main" id="{A0B007FB-4BBC-AA50-E813-7DE26E97E8C5}"/>
                </a:ext>
              </a:extLst>
            </p:cNvPr>
            <p:cNvCxnSpPr>
              <a:cxnSpLocks/>
            </p:cNvCxnSpPr>
            <p:nvPr/>
          </p:nvCxnSpPr>
          <p:spPr>
            <a:xfrm flipV="1">
              <a:off x="-688825" y="5294891"/>
              <a:ext cx="1120293"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0A5AB20D-B849-33AA-BD17-0747F3CC40EB}"/>
                </a:ext>
              </a:extLst>
            </p:cNvPr>
            <p:cNvSpPr txBox="1"/>
            <p:nvPr/>
          </p:nvSpPr>
          <p:spPr>
            <a:xfrm>
              <a:off x="-782425" y="5111591"/>
              <a:ext cx="2258323" cy="553998"/>
            </a:xfrm>
            <a:prstGeom prst="rect">
              <a:avLst/>
            </a:prstGeom>
            <a:noFill/>
          </p:spPr>
          <p:txBody>
            <a:bodyPr wrap="square" rtlCol="0">
              <a:spAutoFit/>
            </a:bodyPr>
            <a:lstStyle/>
            <a:p>
              <a:r>
                <a:rPr kumimoji="1" lang="ja-JP" altLang="en-US" sz="1200" b="1"/>
                <a:t>有料老人ホーム</a:t>
              </a:r>
              <a:endParaRPr kumimoji="1" lang="en-US" altLang="ja-JP" sz="1200" b="1"/>
            </a:p>
            <a:p>
              <a:r>
                <a:rPr kumimoji="1" lang="ja-JP" altLang="en-US" sz="900"/>
                <a:t>老人福祉法に基づく食事・介護・家事・健康管理のいずれかを供与している住宅</a:t>
              </a:r>
              <a:endParaRPr kumimoji="1" lang="en-US" altLang="ja-JP" sz="900"/>
            </a:p>
          </p:txBody>
        </p:sp>
      </p:grpSp>
      <p:sp>
        <p:nvSpPr>
          <p:cNvPr id="76" name="テキスト ボックス 75">
            <a:extLst>
              <a:ext uri="{FF2B5EF4-FFF2-40B4-BE49-F238E27FC236}">
                <a16:creationId xmlns:a16="http://schemas.microsoft.com/office/drawing/2014/main" id="{0A5AB20D-B849-33AA-BD17-0747F3CC40EB}"/>
              </a:ext>
            </a:extLst>
          </p:cNvPr>
          <p:cNvSpPr txBox="1"/>
          <p:nvPr/>
        </p:nvSpPr>
        <p:spPr>
          <a:xfrm>
            <a:off x="2865600" y="5208228"/>
            <a:ext cx="1940277" cy="523220"/>
          </a:xfrm>
          <a:prstGeom prst="rect">
            <a:avLst/>
          </a:prstGeom>
          <a:noFill/>
        </p:spPr>
        <p:txBody>
          <a:bodyPr wrap="square" rtlCol="0">
            <a:spAutoFit/>
          </a:bodyPr>
          <a:lstStyle/>
          <a:p>
            <a:r>
              <a:rPr kumimoji="1" lang="ja-JP" altLang="en-US" sz="1200" b="1"/>
              <a:t>特定施設入居者生活介護</a:t>
            </a:r>
            <a:endParaRPr kumimoji="1" lang="en-US" altLang="ja-JP" sz="1200" b="1"/>
          </a:p>
          <a:p>
            <a:r>
              <a:rPr kumimoji="1" lang="ja-JP" altLang="en-US" sz="800"/>
              <a:t>指定を受けたサ高住･有料老人ホーム等が、介護・看護サービスを提供</a:t>
            </a:r>
            <a:endParaRPr kumimoji="1" lang="en-US" altLang="ja-JP" sz="800"/>
          </a:p>
        </p:txBody>
      </p:sp>
      <p:sp>
        <p:nvSpPr>
          <p:cNvPr id="10" name="左大かっこ 9"/>
          <p:cNvSpPr/>
          <p:nvPr/>
        </p:nvSpPr>
        <p:spPr>
          <a:xfrm>
            <a:off x="352298" y="4127787"/>
            <a:ext cx="91184" cy="1681223"/>
          </a:xfrm>
          <a:prstGeom prst="leftBracket">
            <a:avLst/>
          </a:prstGeom>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sp>
        <p:nvSpPr>
          <p:cNvPr id="79"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4</a:t>
            </a:fld>
            <a:endParaRPr kumimoji="1" lang="ja-JP" altLang="en-US"/>
          </a:p>
        </p:txBody>
      </p:sp>
      <p:cxnSp>
        <p:nvCxnSpPr>
          <p:cNvPr id="78" name="直線コネクタ 77">
            <a:extLst>
              <a:ext uri="{FF2B5EF4-FFF2-40B4-BE49-F238E27FC236}">
                <a16:creationId xmlns:a16="http://schemas.microsoft.com/office/drawing/2014/main" id="{0EB3233E-B893-4679-07F8-520BB236E985}"/>
              </a:ext>
            </a:extLst>
          </p:cNvPr>
          <p:cNvCxnSpPr/>
          <p:nvPr/>
        </p:nvCxnSpPr>
        <p:spPr>
          <a:xfrm>
            <a:off x="5011755" y="2199395"/>
            <a:ext cx="6255" cy="3797352"/>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80" name="テキスト ボックス 79">
            <a:extLst>
              <a:ext uri="{FF2B5EF4-FFF2-40B4-BE49-F238E27FC236}">
                <a16:creationId xmlns:a16="http://schemas.microsoft.com/office/drawing/2014/main" id="{0A5AB20D-B849-33AA-BD17-0747F3CC40EB}"/>
              </a:ext>
            </a:extLst>
          </p:cNvPr>
          <p:cNvSpPr txBox="1"/>
          <p:nvPr/>
        </p:nvSpPr>
        <p:spPr>
          <a:xfrm>
            <a:off x="381600" y="5672282"/>
            <a:ext cx="2255749" cy="215444"/>
          </a:xfrm>
          <a:prstGeom prst="rect">
            <a:avLst/>
          </a:prstGeom>
          <a:noFill/>
        </p:spPr>
        <p:txBody>
          <a:bodyPr wrap="square" lIns="91440" tIns="45720" rIns="91440" bIns="45720" rtlCol="0" anchor="t">
            <a:spAutoFit/>
          </a:bodyPr>
          <a:lstStyle/>
          <a:p>
            <a:r>
              <a:rPr kumimoji="1" lang="ja-JP" altLang="en-US" sz="800" u="sng">
                <a:ea typeface="游ゴシック"/>
              </a:rPr>
              <a:t>許認可官庁が違うが、サ高住とほぼ同体</a:t>
            </a:r>
            <a:endParaRPr kumimoji="1" lang="ja-JP" altLang="en-US" sz="800">
              <a:ea typeface="游ゴシック"/>
            </a:endParaRPr>
          </a:p>
        </p:txBody>
      </p:sp>
      <p:sp>
        <p:nvSpPr>
          <p:cNvPr id="26" name="右中かっこ 25"/>
          <p:cNvSpPr/>
          <p:nvPr/>
        </p:nvSpPr>
        <p:spPr>
          <a:xfrm>
            <a:off x="2631744" y="4177293"/>
            <a:ext cx="256602" cy="1490931"/>
          </a:xfrm>
          <a:prstGeom prst="rightBrace">
            <a:avLst>
              <a:gd name="adj1" fmla="val 60648"/>
              <a:gd name="adj2" fmla="val 81912"/>
            </a:avLst>
          </a:prstGeom>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grpSp>
        <p:nvGrpSpPr>
          <p:cNvPr id="13" name="グループ化 12"/>
          <p:cNvGrpSpPr/>
          <p:nvPr/>
        </p:nvGrpSpPr>
        <p:grpSpPr>
          <a:xfrm>
            <a:off x="381600" y="4059661"/>
            <a:ext cx="2292556" cy="1015663"/>
            <a:chOff x="355384" y="3701865"/>
            <a:chExt cx="2292556" cy="1015663"/>
          </a:xfrm>
        </p:grpSpPr>
        <p:cxnSp>
          <p:nvCxnSpPr>
            <p:cNvPr id="66" name="直線コネクタ 65">
              <a:extLst>
                <a:ext uri="{FF2B5EF4-FFF2-40B4-BE49-F238E27FC236}">
                  <a16:creationId xmlns:a16="http://schemas.microsoft.com/office/drawing/2014/main" id="{A0B007FB-4BBC-AA50-E813-7DE26E97E8C5}"/>
                </a:ext>
              </a:extLst>
            </p:cNvPr>
            <p:cNvCxnSpPr>
              <a:cxnSpLocks/>
            </p:cNvCxnSpPr>
            <p:nvPr/>
          </p:nvCxnSpPr>
          <p:spPr>
            <a:xfrm flipV="1">
              <a:off x="412984" y="3890204"/>
              <a:ext cx="1984667"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0A5AB20D-B849-33AA-BD17-0747F3CC40EB}"/>
                </a:ext>
              </a:extLst>
            </p:cNvPr>
            <p:cNvSpPr txBox="1"/>
            <p:nvPr/>
          </p:nvSpPr>
          <p:spPr>
            <a:xfrm>
              <a:off x="355384" y="3701865"/>
              <a:ext cx="2292556" cy="1015663"/>
            </a:xfrm>
            <a:prstGeom prst="rect">
              <a:avLst/>
            </a:prstGeom>
            <a:noFill/>
          </p:spPr>
          <p:txBody>
            <a:bodyPr wrap="square" rtlCol="0">
              <a:spAutoFit/>
            </a:bodyPr>
            <a:lstStyle/>
            <a:p>
              <a:r>
                <a:rPr kumimoji="1" lang="ja-JP" altLang="en-US" sz="1200" b="1"/>
                <a:t>サービス付き高齢者向け住宅</a:t>
              </a:r>
              <a:endParaRPr kumimoji="1" lang="en-US" altLang="ja-JP" sz="1200" b="1"/>
            </a:p>
            <a:p>
              <a:r>
                <a:rPr kumimoji="1" lang="ja-JP" altLang="en-US" sz="1200" b="1"/>
                <a:t>（サ高住）</a:t>
              </a:r>
              <a:endParaRPr kumimoji="1" lang="en-US" altLang="ja-JP" sz="1200" b="1"/>
            </a:p>
            <a:p>
              <a:r>
                <a:rPr kumimoji="1" lang="ja-JP" altLang="en-US" sz="900"/>
                <a:t>高齢者住まい法に基づく高齢者単身･世帯で住居できる賃貸等の住宅</a:t>
              </a:r>
              <a:endParaRPr kumimoji="1" lang="en-US" altLang="ja-JP" sz="900"/>
            </a:p>
            <a:p>
              <a:r>
                <a:rPr kumimoji="1" lang="ja-JP" altLang="en-US" sz="900"/>
                <a:t>ケア専門家の「見守りサービス」あり</a:t>
              </a:r>
              <a:endParaRPr kumimoji="1" lang="en-US" altLang="ja-JP" sz="900"/>
            </a:p>
            <a:p>
              <a:r>
                <a:rPr kumimoji="1" lang="ja-JP" altLang="en-US" sz="900"/>
                <a:t>介護サービスの選択は利用者の自由</a:t>
              </a:r>
              <a:endParaRPr kumimoji="1" lang="en-US" altLang="ja-JP" sz="900"/>
            </a:p>
          </p:txBody>
        </p:sp>
      </p:grpSp>
      <p:sp>
        <p:nvSpPr>
          <p:cNvPr id="71" name="テキスト ボックス 70">
            <a:extLst>
              <a:ext uri="{FF2B5EF4-FFF2-40B4-BE49-F238E27FC236}">
                <a16:creationId xmlns:a16="http://schemas.microsoft.com/office/drawing/2014/main" id="{1509B561-57DE-4F63-8B9D-4EB3BA086E26}"/>
              </a:ext>
            </a:extLst>
          </p:cNvPr>
          <p:cNvSpPr txBox="1"/>
          <p:nvPr/>
        </p:nvSpPr>
        <p:spPr>
          <a:xfrm>
            <a:off x="5050241" y="2098800"/>
            <a:ext cx="2215666" cy="2031325"/>
          </a:xfrm>
          <a:prstGeom prst="rect">
            <a:avLst/>
          </a:prstGeom>
          <a:noFill/>
        </p:spPr>
        <p:txBody>
          <a:bodyPr wrap="square" rtlCol="0">
            <a:spAutoFit/>
          </a:bodyPr>
          <a:lstStyle/>
          <a:p>
            <a:r>
              <a:rPr kumimoji="1" lang="ja-JP" altLang="en-US" sz="1200" b="1"/>
              <a:t>通所介護（デイサービス）</a:t>
            </a:r>
            <a:endParaRPr kumimoji="1" lang="en-US" altLang="ja-JP" sz="1200" b="1"/>
          </a:p>
          <a:p>
            <a:r>
              <a:rPr kumimoji="1" lang="ja-JP" altLang="en-US" sz="900"/>
              <a:t>利用者が通所介護の施設に通い、施設では、食事や入浴などの日常生活上の支援や、機能訓練などを日帰りで提供する。高齢者同士の交流もあり、利用者の自宅から施設までの送迎も行う</a:t>
            </a:r>
            <a:endParaRPr kumimoji="1" lang="en-US" altLang="ja-JP" sz="900"/>
          </a:p>
          <a:p>
            <a:endParaRPr kumimoji="1" lang="en-US" altLang="ja-JP" sz="1200" b="1"/>
          </a:p>
          <a:p>
            <a:r>
              <a:rPr kumimoji="1" lang="ja-JP" altLang="en-US" sz="1200" b="1"/>
              <a:t>通所リハビリ（デイケア）</a:t>
            </a:r>
            <a:endParaRPr kumimoji="1" lang="en-US" altLang="ja-JP" sz="1200" b="1"/>
          </a:p>
          <a:p>
            <a:r>
              <a:rPr kumimoji="1" lang="ja-JP" altLang="en-US" sz="900"/>
              <a:t>利用者が通所リハビリテーションの施設（老人保健施設、病院、診療所など）に通い、施設では、食事や入浴などの日常生活上の支援や、機能訓練などを日帰りで提供</a:t>
            </a:r>
            <a:endParaRPr kumimoji="1" lang="en-US" altLang="ja-JP" sz="900" b="1"/>
          </a:p>
        </p:txBody>
      </p:sp>
      <p:sp>
        <p:nvSpPr>
          <p:cNvPr id="60" name="テキスト ボックス 59">
            <a:extLst>
              <a:ext uri="{FF2B5EF4-FFF2-40B4-BE49-F238E27FC236}">
                <a16:creationId xmlns:a16="http://schemas.microsoft.com/office/drawing/2014/main" id="{2507DC29-31AE-0D71-47EF-F3F92318E8B5}"/>
              </a:ext>
            </a:extLst>
          </p:cNvPr>
          <p:cNvSpPr txBox="1"/>
          <p:nvPr/>
        </p:nvSpPr>
        <p:spPr>
          <a:xfrm>
            <a:off x="2867035" y="2098516"/>
            <a:ext cx="2093661" cy="3000821"/>
          </a:xfrm>
          <a:prstGeom prst="rect">
            <a:avLst/>
          </a:prstGeom>
          <a:noFill/>
        </p:spPr>
        <p:txBody>
          <a:bodyPr wrap="square" rtlCol="0">
            <a:spAutoFit/>
          </a:bodyPr>
          <a:lstStyle/>
          <a:p>
            <a:r>
              <a:rPr kumimoji="1" lang="ja-JP" altLang="en-US" sz="1200" b="1"/>
              <a:t>訪問介護</a:t>
            </a:r>
            <a:endParaRPr kumimoji="1" lang="en-US" altLang="ja-JP" sz="1200" b="1"/>
          </a:p>
          <a:p>
            <a:r>
              <a:rPr kumimoji="1" lang="ja-JP" altLang="en-US" sz="900"/>
              <a:t>ホームヘルパーが利用者の自宅を訪問し、食事・入浴などの介護や、掃除・買い物などの生活の支援を行う</a:t>
            </a:r>
            <a:endParaRPr kumimoji="1" lang="en-US" altLang="ja-JP" sz="900"/>
          </a:p>
          <a:p>
            <a:r>
              <a:rPr kumimoji="1" lang="ja-JP" altLang="en-US" sz="700"/>
              <a:t>　</a:t>
            </a:r>
            <a:endParaRPr kumimoji="1" lang="en-US" altLang="ja-JP" sz="1050" b="1"/>
          </a:p>
          <a:p>
            <a:r>
              <a:rPr kumimoji="1" lang="ja-JP" altLang="en-US" sz="1200" b="1"/>
              <a:t>訪問看護</a:t>
            </a:r>
            <a:endParaRPr kumimoji="1" lang="en-US" altLang="ja-JP" sz="1200" b="1"/>
          </a:p>
          <a:p>
            <a:r>
              <a:rPr kumimoji="1" lang="ja-JP" altLang="en-US" sz="900"/>
              <a:t>看護師などが疾患のある利用者の自宅を訪問し、主治医の指示に基づいて療養上の世話や診療の補助を行う</a:t>
            </a:r>
            <a:endParaRPr kumimoji="1" lang="en-US" altLang="ja-JP" sz="900"/>
          </a:p>
          <a:p>
            <a:r>
              <a:rPr kumimoji="1" lang="ja-JP" altLang="en-US" sz="600"/>
              <a:t>　</a:t>
            </a:r>
            <a:endParaRPr kumimoji="1" lang="en-US" altLang="ja-JP" sz="600" b="1"/>
          </a:p>
          <a:p>
            <a:r>
              <a:rPr kumimoji="1" lang="ja-JP" altLang="en-US" sz="1200" b="1"/>
              <a:t>訪問入浴</a:t>
            </a:r>
            <a:endParaRPr kumimoji="1" lang="en-US" altLang="ja-JP" sz="1200" b="1"/>
          </a:p>
          <a:p>
            <a:r>
              <a:rPr kumimoji="1" lang="ja-JP" altLang="en-US" sz="900"/>
              <a:t>看護職員と介護職員が介助浴のできない利用者の自宅を訪問し、持参した浴槽によって入浴の介護を行う</a:t>
            </a:r>
            <a:endParaRPr kumimoji="1" lang="en-US" altLang="ja-JP" sz="900" b="1"/>
          </a:p>
          <a:p>
            <a:endParaRPr kumimoji="1" lang="en-US" altLang="ja-JP" sz="500" b="1"/>
          </a:p>
          <a:p>
            <a:r>
              <a:rPr kumimoji="1" lang="ja-JP" altLang="en-US" sz="1200" b="1"/>
              <a:t>訪問リハビリ</a:t>
            </a:r>
            <a:endParaRPr kumimoji="1" lang="en-US" altLang="ja-JP" sz="1200" b="1"/>
          </a:p>
          <a:p>
            <a:r>
              <a:rPr kumimoji="1" lang="ja-JP" altLang="en-US" sz="900"/>
              <a:t>理学療法士、作業療法士、言語聴覚士などが利用者の自宅を訪問し、心身機能の維持回復や日常生活の自立に向けたリハビリテーションを行う</a:t>
            </a:r>
            <a:endParaRPr kumimoji="1" lang="en-US" altLang="ja-JP" sz="900" b="1"/>
          </a:p>
        </p:txBody>
      </p:sp>
      <p:grpSp>
        <p:nvGrpSpPr>
          <p:cNvPr id="7" name="グループ化 6"/>
          <p:cNvGrpSpPr/>
          <p:nvPr/>
        </p:nvGrpSpPr>
        <p:grpSpPr>
          <a:xfrm>
            <a:off x="380567" y="2363677"/>
            <a:ext cx="2300202" cy="1492716"/>
            <a:chOff x="703529" y="2345577"/>
            <a:chExt cx="2162351" cy="1492716"/>
          </a:xfrm>
        </p:grpSpPr>
        <p:cxnSp>
          <p:nvCxnSpPr>
            <p:cNvPr id="48" name="直線コネクタ 47">
              <a:extLst>
                <a:ext uri="{FF2B5EF4-FFF2-40B4-BE49-F238E27FC236}">
                  <a16:creationId xmlns:a16="http://schemas.microsoft.com/office/drawing/2014/main" id="{A0B007FB-4BBC-AA50-E813-7DE26E97E8C5}"/>
                </a:ext>
              </a:extLst>
            </p:cNvPr>
            <p:cNvCxnSpPr>
              <a:cxnSpLocks/>
            </p:cNvCxnSpPr>
            <p:nvPr/>
          </p:nvCxnSpPr>
          <p:spPr>
            <a:xfrm flipV="1">
              <a:off x="758186" y="3460958"/>
              <a:ext cx="1341100"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0B007FB-4BBC-AA50-E813-7DE26E97E8C5}"/>
                </a:ext>
              </a:extLst>
            </p:cNvPr>
            <p:cNvCxnSpPr>
              <a:cxnSpLocks/>
            </p:cNvCxnSpPr>
            <p:nvPr/>
          </p:nvCxnSpPr>
          <p:spPr>
            <a:xfrm flipV="1">
              <a:off x="747570" y="2519788"/>
              <a:ext cx="1341100"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0A5AB20D-B849-33AA-BD17-0747F3CC40EB}"/>
                </a:ext>
              </a:extLst>
            </p:cNvPr>
            <p:cNvSpPr txBox="1"/>
            <p:nvPr/>
          </p:nvSpPr>
          <p:spPr>
            <a:xfrm>
              <a:off x="703529" y="2345577"/>
              <a:ext cx="2162351" cy="1492716"/>
            </a:xfrm>
            <a:prstGeom prst="rect">
              <a:avLst/>
            </a:prstGeom>
            <a:noFill/>
          </p:spPr>
          <p:txBody>
            <a:bodyPr wrap="square" rtlCol="0">
              <a:spAutoFit/>
            </a:bodyPr>
            <a:lstStyle/>
            <a:p>
              <a:r>
                <a:rPr kumimoji="1" lang="zh-TW" altLang="en-US" sz="1200" b="1">
                  <a:latin typeface="游ゴシック" panose="020B0400000000000000" pitchFamily="50" charset="-128"/>
                  <a:ea typeface="游ゴシック" panose="020B0400000000000000" pitchFamily="50" charset="-128"/>
                </a:rPr>
                <a:t>介護老人福祉施設</a:t>
              </a:r>
              <a:endParaRPr kumimoji="1" lang="en-US" altLang="zh-TW" sz="1200" b="1">
                <a:latin typeface="游ゴシック" panose="020B0400000000000000" pitchFamily="50" charset="-128"/>
                <a:ea typeface="游ゴシック" panose="020B0400000000000000" pitchFamily="50" charset="-128"/>
              </a:endParaRPr>
            </a:p>
            <a:p>
              <a:r>
                <a:rPr kumimoji="1" lang="ja-JP" altLang="en-US" sz="1200" b="1"/>
                <a:t>（特別養護老人ホーム）</a:t>
              </a:r>
              <a:endParaRPr kumimoji="1" lang="en-US" altLang="ja-JP" sz="1200" b="1"/>
            </a:p>
            <a:p>
              <a:r>
                <a:rPr kumimoji="1" lang="ja-JP" altLang="en-US" sz="900"/>
                <a:t>常に介護が必要な方の入所を受け入れ、入浴や食事などの日常生活上の支援や、機能訓練、療養上の世話などを提供</a:t>
              </a:r>
              <a:endParaRPr kumimoji="1" lang="en-US" altLang="ja-JP" sz="900"/>
            </a:p>
            <a:p>
              <a:endParaRPr kumimoji="1" lang="en-US" altLang="ja-JP" sz="1000" b="1"/>
            </a:p>
            <a:p>
              <a:r>
                <a:rPr kumimoji="1" lang="ja-JP" altLang="en-US" sz="1200" b="1"/>
                <a:t>介護老人保健施設</a:t>
              </a:r>
              <a:endParaRPr kumimoji="1" lang="en-US" altLang="ja-JP" sz="1200" b="1"/>
            </a:p>
            <a:p>
              <a:r>
                <a:rPr kumimoji="1" lang="ja-JP" altLang="en-US" sz="900"/>
                <a:t>リハビリテーションや必要な医療、介護などを提供（医師・看護師の配置）</a:t>
              </a:r>
              <a:endParaRPr kumimoji="1" lang="en-US" altLang="ja-JP" sz="900"/>
            </a:p>
          </p:txBody>
        </p:sp>
      </p:grpSp>
      <p:sp>
        <p:nvSpPr>
          <p:cNvPr id="8" name="テキスト ボックス 61">
            <a:extLst>
              <a:ext uri="{FF2B5EF4-FFF2-40B4-BE49-F238E27FC236}">
                <a16:creationId xmlns:a16="http://schemas.microsoft.com/office/drawing/2014/main" id="{4478231A-961F-9FD3-0FED-0CDA1BABDEE0}"/>
              </a:ext>
            </a:extLst>
          </p:cNvPr>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Tree>
    <p:extLst>
      <p:ext uri="{BB962C8B-B14F-4D97-AF65-F5344CB8AC3E}">
        <p14:creationId xmlns:p14="http://schemas.microsoft.com/office/powerpoint/2010/main" val="3354024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355200" y="1256400"/>
            <a:ext cx="5947732" cy="861774"/>
          </a:xfrm>
          <a:prstGeom prst="rect">
            <a:avLst/>
          </a:prstGeom>
          <a:noFill/>
        </p:spPr>
        <p:txBody>
          <a:bodyPr wrap="square" rtlCol="0">
            <a:spAutoFit/>
          </a:bodyPr>
          <a:lstStyle/>
          <a:p>
            <a:r>
              <a:rPr kumimoji="1" lang="ja-JP" altLang="en-US" sz="1000">
                <a:latin typeface="+mn-ea"/>
              </a:rPr>
              <a:t>□　介護保険収入がほとんどであり、原価はほぼ発生しないため、収入≒粗利益といえる</a:t>
            </a:r>
            <a:endParaRPr kumimoji="1" lang="en-US" altLang="ja-JP" sz="1000">
              <a:latin typeface="+mn-ea"/>
            </a:endParaRPr>
          </a:p>
          <a:p>
            <a:r>
              <a:rPr kumimoji="1" lang="ja-JP" altLang="en-US" sz="1000">
                <a:latin typeface="+mn-ea"/>
              </a:rPr>
              <a:t>□　決算書がある場合、数年分を並べて傾向を把握すると良い</a:t>
            </a:r>
            <a:endParaRPr kumimoji="1" lang="en-US" altLang="ja-JP" sz="1000">
              <a:latin typeface="+mn-ea"/>
            </a:endParaRPr>
          </a:p>
          <a:p>
            <a:r>
              <a:rPr kumimoji="1" lang="ja-JP" altLang="en-US" sz="1000">
                <a:latin typeface="+mn-ea"/>
              </a:rPr>
              <a:t>□　訪問時に従業員数や利用者数などをヒアリングしないとわからないことが多いので、</a:t>
            </a:r>
            <a:endParaRPr kumimoji="1" lang="en-US" altLang="ja-JP" sz="1000">
              <a:latin typeface="+mn-ea"/>
            </a:endParaRPr>
          </a:p>
          <a:p>
            <a:r>
              <a:rPr kumimoji="1" lang="ja-JP" altLang="en-US" sz="1000">
                <a:latin typeface="+mn-ea"/>
              </a:rPr>
              <a:t>　　この段階では収入のトレンドを大まかに見ておく程度で良い</a:t>
            </a:r>
            <a:endParaRPr kumimoji="1" lang="en-US" altLang="ja-JP" sz="1000">
              <a:latin typeface="+mn-ea"/>
            </a:endParaRPr>
          </a:p>
          <a:p>
            <a:r>
              <a:rPr kumimoji="1" lang="ja-JP" altLang="en-US" sz="1000">
                <a:latin typeface="+mn-ea"/>
              </a:rPr>
              <a:t>□　介護収入の推移≒事業所の支持率という見方もできる場合がある</a:t>
            </a:r>
            <a:endParaRPr kumimoji="1" lang="en-US" altLang="ja-JP" sz="1000">
              <a:latin typeface="+mn-ea"/>
            </a:endParaRPr>
          </a:p>
        </p:txBody>
      </p:sp>
      <p:sp>
        <p:nvSpPr>
          <p:cNvPr id="110" name="テキスト ボックス 10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の目利き（決算資料編）その１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12" name="テキスト ボックス 11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113" name="テキスト ボックス 11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114" name="グループ化 113">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115" name="楕円 114">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117" name="正方形/長方形 116">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介護事業収入の推移</a:t>
            </a:r>
            <a:endParaRPr kumimoji="1" lang="en-US" altLang="ja-JP" sz="1400" b="1">
              <a:solidFill>
                <a:schemeClr val="tx1"/>
              </a:solidFill>
            </a:endParaRPr>
          </a:p>
          <a:p>
            <a:pPr algn="ctr"/>
            <a:r>
              <a:rPr kumimoji="1" lang="ja-JP" altLang="en-US" sz="1400" b="1">
                <a:solidFill>
                  <a:schemeClr val="tx1"/>
                </a:solidFill>
              </a:rPr>
              <a:t>（売上高）</a:t>
            </a:r>
            <a:endParaRPr kumimoji="1" lang="en-US" altLang="ja-JP" sz="1400" b="1">
              <a:solidFill>
                <a:schemeClr val="tx1"/>
              </a:solidFill>
            </a:endParaRPr>
          </a:p>
        </p:txBody>
      </p:sp>
      <p:grpSp>
        <p:nvGrpSpPr>
          <p:cNvPr id="8" name="グループ化 7"/>
          <p:cNvGrpSpPr/>
          <p:nvPr/>
        </p:nvGrpSpPr>
        <p:grpSpPr>
          <a:xfrm>
            <a:off x="545075" y="2232623"/>
            <a:ext cx="1609616" cy="880943"/>
            <a:chOff x="578066" y="2371422"/>
            <a:chExt cx="1197845" cy="988524"/>
          </a:xfrm>
        </p:grpSpPr>
        <p:sp>
          <p:nvSpPr>
            <p:cNvPr id="106" name="テキスト ボックス 105">
              <a:extLst>
                <a:ext uri="{FF2B5EF4-FFF2-40B4-BE49-F238E27FC236}">
                  <a16:creationId xmlns:a16="http://schemas.microsoft.com/office/drawing/2014/main" id="{B4AE7AB1-BA39-FEBC-2444-FB3786EC25F2}"/>
                </a:ext>
              </a:extLst>
            </p:cNvPr>
            <p:cNvSpPr txBox="1"/>
            <p:nvPr/>
          </p:nvSpPr>
          <p:spPr>
            <a:xfrm>
              <a:off x="578066" y="2535980"/>
              <a:ext cx="1197845" cy="725261"/>
            </a:xfrm>
            <a:prstGeom prst="rect">
              <a:avLst/>
            </a:prstGeom>
            <a:noFill/>
            <a:ln>
              <a:noFill/>
            </a:ln>
          </p:spPr>
          <p:txBody>
            <a:bodyPr wrap="square" rtlCol="0">
              <a:spAutoFit/>
            </a:bodyPr>
            <a:lstStyle/>
            <a:p>
              <a:pPr algn="ctr"/>
              <a:r>
                <a:rPr kumimoji="1" lang="ja-JP" altLang="en-US" b="1"/>
                <a:t>介護業</a:t>
              </a:r>
              <a:endParaRPr kumimoji="1" lang="en-US" altLang="ja-JP" b="1"/>
            </a:p>
            <a:p>
              <a:pPr algn="ctr"/>
              <a:r>
                <a:rPr kumimoji="1" lang="ja-JP" altLang="en-US" b="1"/>
                <a:t>収入の特徴</a:t>
              </a:r>
              <a:endParaRPr kumimoji="1" lang="en-US" altLang="ja-JP" b="1"/>
            </a:p>
          </p:txBody>
        </p:sp>
        <p:sp>
          <p:nvSpPr>
            <p:cNvPr id="126" name="正方形/長方形 125">
              <a:extLst>
                <a:ext uri="{FF2B5EF4-FFF2-40B4-BE49-F238E27FC236}">
                  <a16:creationId xmlns:a16="http://schemas.microsoft.com/office/drawing/2014/main" id="{01C2C0CD-5B74-109A-E965-1003ADD0FF9D}"/>
                </a:ext>
              </a:extLst>
            </p:cNvPr>
            <p:cNvSpPr/>
            <p:nvPr/>
          </p:nvSpPr>
          <p:spPr>
            <a:xfrm>
              <a:off x="617986" y="2371422"/>
              <a:ext cx="1123551" cy="988524"/>
            </a:xfrm>
            <a:prstGeom prst="rect">
              <a:avLst/>
            </a:prstGeom>
            <a:noFill/>
            <a:ln w="38100">
              <a:solidFill>
                <a:srgbClr val="97A8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7" name="テキスト ボックス 126">
            <a:extLst>
              <a:ext uri="{FF2B5EF4-FFF2-40B4-BE49-F238E27FC236}">
                <a16:creationId xmlns:a16="http://schemas.microsoft.com/office/drawing/2014/main" id="{CA85047E-78BB-2ED8-6031-DF30E1AC7FBA}"/>
              </a:ext>
            </a:extLst>
          </p:cNvPr>
          <p:cNvSpPr txBox="1"/>
          <p:nvPr/>
        </p:nvSpPr>
        <p:spPr>
          <a:xfrm>
            <a:off x="2124000" y="2246141"/>
            <a:ext cx="7089000" cy="861774"/>
          </a:xfrm>
          <a:prstGeom prst="rect">
            <a:avLst/>
          </a:prstGeom>
          <a:noFill/>
        </p:spPr>
        <p:txBody>
          <a:bodyPr wrap="square" rtlCol="0">
            <a:spAutoFit/>
          </a:bodyPr>
          <a:lstStyle/>
          <a:p>
            <a:r>
              <a:rPr kumimoji="1" lang="ja-JP" altLang="en-US" sz="1000" spc="-100">
                <a:latin typeface="+mn-ea"/>
              </a:rPr>
              <a:t>□ 　収入のほとんどが“サービス利用者”への介護行為に集中しているので、 小売業や飲食業同様に利用者の確保が最も重要になる</a:t>
            </a:r>
            <a:endParaRPr kumimoji="1" lang="en-US" altLang="ja-JP" sz="1000" spc="-100">
              <a:latin typeface="+mn-ea"/>
            </a:endParaRPr>
          </a:p>
          <a:p>
            <a:r>
              <a:rPr kumimoji="1" lang="ja-JP" altLang="en-US" sz="1000" spc="-100">
                <a:latin typeface="+mn-ea"/>
              </a:rPr>
              <a:t>□ 　体制やサービス整備が充実していることなどにより、基本報酬に「加算」が受けられる場合がある</a:t>
            </a:r>
            <a:endParaRPr kumimoji="1" lang="en-US" altLang="ja-JP" sz="1000" spc="-100">
              <a:latin typeface="+mn-ea"/>
            </a:endParaRPr>
          </a:p>
          <a:p>
            <a:r>
              <a:rPr kumimoji="1" lang="ja-JP" altLang="en-US" sz="1000" spc="-100">
                <a:latin typeface="+mn-ea"/>
              </a:rPr>
              <a:t>□ 　同一地域の介護事業関係者は連携しており、業務のつながりや評判、営業活動などが利用者紹介につながる</a:t>
            </a:r>
            <a:endParaRPr kumimoji="1" lang="en-US" altLang="ja-JP" sz="1000" spc="-100">
              <a:latin typeface="+mn-ea"/>
            </a:endParaRPr>
          </a:p>
          <a:p>
            <a:r>
              <a:rPr kumimoji="1" lang="ja-JP" altLang="en-US" sz="1000" spc="-100">
                <a:latin typeface="+mn-ea"/>
              </a:rPr>
              <a:t>□　 事業母体には、医療法人・社会福祉法人・株式会社・個人事業主などの大小様々な経営形態がある</a:t>
            </a:r>
            <a:endParaRPr kumimoji="1" lang="en-US" altLang="ja-JP" sz="1000" spc="-100">
              <a:latin typeface="+mn-ea"/>
            </a:endParaRPr>
          </a:p>
          <a:p>
            <a:r>
              <a:rPr kumimoji="1" lang="ja-JP" altLang="en-US" sz="1000" spc="-100">
                <a:latin typeface="+mn-ea"/>
              </a:rPr>
              <a:t>　　 例えば、「特養」などは社会福祉法人のみ、「老健」（リハビリは医療保険の対象）は医療法人が経営する</a:t>
            </a:r>
            <a:endParaRPr kumimoji="1" lang="en-US" altLang="ja-JP" sz="1000" spc="-100">
              <a:latin typeface="+mn-ea"/>
            </a:endParaRPr>
          </a:p>
        </p:txBody>
      </p:sp>
      <p:cxnSp>
        <p:nvCxnSpPr>
          <p:cNvPr id="123" name="直線コネクタ 122">
            <a:extLst>
              <a:ext uri="{FF2B5EF4-FFF2-40B4-BE49-F238E27FC236}">
                <a16:creationId xmlns:a16="http://schemas.microsoft.com/office/drawing/2014/main" id="{F945DB1C-D085-4922-86F4-76EB193C10CA}"/>
              </a:ext>
            </a:extLst>
          </p:cNvPr>
          <p:cNvCxnSpPr/>
          <p:nvPr/>
        </p:nvCxnSpPr>
        <p:spPr>
          <a:xfrm>
            <a:off x="287773" y="435628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F945DB1C-D085-4922-86F4-76EB193C10CA}"/>
              </a:ext>
            </a:extLst>
          </p:cNvPr>
          <p:cNvCxnSpPr/>
          <p:nvPr/>
        </p:nvCxnSpPr>
        <p:spPr>
          <a:xfrm>
            <a:off x="226628" y="6694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82F98467-E2B5-B100-329D-8C0CF2710A00}"/>
              </a:ext>
            </a:extLst>
          </p:cNvPr>
          <p:cNvSpPr txBox="1"/>
          <p:nvPr/>
        </p:nvSpPr>
        <p:spPr>
          <a:xfrm>
            <a:off x="6752659" y="4673453"/>
            <a:ext cx="3153551" cy="861774"/>
          </a:xfrm>
          <a:prstGeom prst="rect">
            <a:avLst/>
          </a:prstGeom>
          <a:noFill/>
        </p:spPr>
        <p:txBody>
          <a:bodyPr wrap="square" lIns="91440" tIns="45720" rIns="91440" bIns="45720" rtlCol="0" anchor="t">
            <a:spAutoFit/>
          </a:bodyPr>
          <a:lstStyle/>
          <a:p>
            <a:r>
              <a:rPr kumimoji="1" lang="ja-JP" altLang="en-US" sz="1000" spc="-70">
                <a:latin typeface="+mn-ea"/>
              </a:rPr>
              <a:t>□  介護の必要度合いに応じて、要支援１～要介護５</a:t>
            </a:r>
            <a:endParaRPr kumimoji="1" lang="en-US" altLang="ja-JP" sz="1000" spc="-70">
              <a:latin typeface="+mn-ea"/>
            </a:endParaRPr>
          </a:p>
          <a:p>
            <a:r>
              <a:rPr kumimoji="1" lang="ja-JP" altLang="en-US" sz="1000" spc="-70">
                <a:latin typeface="+mn-ea"/>
              </a:rPr>
              <a:t>　  までの７段階の介護度を認定（介護度が高ければ</a:t>
            </a:r>
            <a:endParaRPr kumimoji="1" lang="en-US" altLang="ja-JP" sz="1000" spc="-70">
              <a:latin typeface="+mn-ea"/>
            </a:endParaRPr>
          </a:p>
          <a:p>
            <a:r>
              <a:rPr kumimoji="1" lang="ja-JP" altLang="en-US" sz="1000" spc="-70">
                <a:latin typeface="游ゴシック"/>
                <a:ea typeface="游ゴシック"/>
              </a:rPr>
              <a:t>　  サービスの利用の頻度や単位＝単価が高くなる）</a:t>
            </a:r>
            <a:endParaRPr kumimoji="1" lang="en-US" altLang="ja-JP" sz="1000" spc="-70">
              <a:latin typeface="游ゴシック"/>
              <a:ea typeface="游ゴシック"/>
            </a:endParaRPr>
          </a:p>
          <a:p>
            <a:r>
              <a:rPr kumimoji="1" lang="ja-JP" altLang="en-US" sz="1000" spc="-70">
                <a:latin typeface="+mn-ea"/>
              </a:rPr>
              <a:t>□  居宅介護支援事業所は、公平な立場でニーズに</a:t>
            </a:r>
            <a:endParaRPr kumimoji="1" lang="en-US" altLang="ja-JP" sz="1000" spc="-70">
              <a:latin typeface="+mn-ea"/>
            </a:endParaRPr>
          </a:p>
          <a:p>
            <a:r>
              <a:rPr kumimoji="1" lang="ja-JP" altLang="en-US" sz="1000" spc="-70">
                <a:latin typeface="+mn-ea"/>
              </a:rPr>
              <a:t>　  合わせた最適なケアプランを作成</a:t>
            </a:r>
            <a:endParaRPr kumimoji="1" lang="en-US" altLang="ja-JP" sz="1000" spc="-70">
              <a:latin typeface="+mn-ea"/>
            </a:endParaRPr>
          </a:p>
        </p:txBody>
      </p:sp>
      <p:grpSp>
        <p:nvGrpSpPr>
          <p:cNvPr id="95" name="グループ化 94"/>
          <p:cNvGrpSpPr/>
          <p:nvPr/>
        </p:nvGrpSpPr>
        <p:grpSpPr>
          <a:xfrm>
            <a:off x="184156" y="4849155"/>
            <a:ext cx="2020473" cy="738664"/>
            <a:chOff x="590356" y="5996027"/>
            <a:chExt cx="1827171" cy="738664"/>
          </a:xfrm>
        </p:grpSpPr>
        <p:cxnSp>
          <p:nvCxnSpPr>
            <p:cNvPr id="105" name="直線コネクタ 104"/>
            <p:cNvCxnSpPr/>
            <p:nvPr/>
          </p:nvCxnSpPr>
          <p:spPr>
            <a:xfrm>
              <a:off x="742949" y="6431676"/>
              <a:ext cx="1485900"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107" name="テキスト ボックス 106">
              <a:extLst>
                <a:ext uri="{FF2B5EF4-FFF2-40B4-BE49-F238E27FC236}">
                  <a16:creationId xmlns:a16="http://schemas.microsoft.com/office/drawing/2014/main" id="{10898211-2CD1-863A-5484-AB874C8D2E7B}"/>
                </a:ext>
              </a:extLst>
            </p:cNvPr>
            <p:cNvSpPr txBox="1"/>
            <p:nvPr/>
          </p:nvSpPr>
          <p:spPr>
            <a:xfrm>
              <a:off x="590356" y="5996027"/>
              <a:ext cx="1827171" cy="738664"/>
            </a:xfrm>
            <a:prstGeom prst="rect">
              <a:avLst/>
            </a:prstGeom>
            <a:noFill/>
          </p:spPr>
          <p:txBody>
            <a:bodyPr wrap="square" rtlCol="0">
              <a:spAutoFit/>
            </a:bodyPr>
            <a:lstStyle/>
            <a:p>
              <a:pPr algn="ctr"/>
              <a:r>
                <a:rPr kumimoji="1" lang="ja-JP" altLang="en-US" sz="1400" b="1"/>
                <a:t>介護申請と</a:t>
              </a:r>
              <a:endParaRPr kumimoji="1" lang="en-US" altLang="ja-JP" sz="1400" b="1"/>
            </a:p>
            <a:p>
              <a:pPr algn="ctr"/>
              <a:r>
                <a:rPr kumimoji="1" lang="ja-JP" altLang="en-US" sz="1400" b="1"/>
                <a:t>ケアプラン利用の流れ</a:t>
              </a:r>
            </a:p>
          </p:txBody>
        </p:sp>
      </p:grpSp>
      <p:sp>
        <p:nvSpPr>
          <p:cNvPr id="128" name="テキスト ボックス 127">
            <a:extLst>
              <a:ext uri="{FF2B5EF4-FFF2-40B4-BE49-F238E27FC236}">
                <a16:creationId xmlns:a16="http://schemas.microsoft.com/office/drawing/2014/main" id="{9AEB2F90-076B-B65D-EAAB-3AFF4BB90B18}"/>
              </a:ext>
            </a:extLst>
          </p:cNvPr>
          <p:cNvSpPr txBox="1"/>
          <p:nvPr/>
        </p:nvSpPr>
        <p:spPr>
          <a:xfrm>
            <a:off x="545075" y="3372153"/>
            <a:ext cx="9082728" cy="861774"/>
          </a:xfrm>
          <a:prstGeom prst="rect">
            <a:avLst/>
          </a:prstGeom>
          <a:noFill/>
        </p:spPr>
        <p:txBody>
          <a:bodyPr wrap="square" rtlCol="0">
            <a:spAutoFit/>
          </a:bodyPr>
          <a:lstStyle/>
          <a:p>
            <a:r>
              <a:rPr kumimoji="1" lang="ja-JP" altLang="en-US" sz="1000" spc="-100">
                <a:latin typeface="+mn-ea"/>
              </a:rPr>
              <a:t>　</a:t>
            </a:r>
            <a:r>
              <a:rPr kumimoji="1" lang="ja-JP" altLang="en-US" sz="1000" spc="-50">
                <a:latin typeface="+mn-ea"/>
              </a:rPr>
              <a:t>介護サービスは、介護報酬が国によってサービス単価（公定価格）が定められているため、本来は大きなブレが少ない業種といえます。その点では、小規模の</a:t>
            </a:r>
            <a:endParaRPr kumimoji="1" lang="en-US" altLang="ja-JP" sz="1000" spc="-50">
              <a:latin typeface="+mn-ea"/>
            </a:endParaRPr>
          </a:p>
          <a:p>
            <a:r>
              <a:rPr kumimoji="1" lang="ja-JP" altLang="en-US" sz="1000" spc="-50">
                <a:latin typeface="+mn-ea"/>
              </a:rPr>
              <a:t>医療業（クリニック）同様に、利用者の確保が重要になりますが、「人と人」がサービスの基本となることから、コストの中心が人件費となるため、「従業員確保と利用者確保の両輪」によって、高い稼働率を維持する必要があります。例えば、医療系施設などにおいては、提携関係が強固であることなどによって、利用者を確保しやすい環境にあります。まずは、「定員数」や「介護度別の契約数」、「稼働率」、「サービス単価」がどのような状況にあるのか、それを支える人員体制の状況について、確認することをお勧めします。</a:t>
            </a:r>
            <a:endParaRPr kumimoji="1" lang="en-US" altLang="ja-JP" sz="1000" spc="-50">
              <a:latin typeface="+mn-ea"/>
            </a:endParaRPr>
          </a:p>
        </p:txBody>
      </p:sp>
      <p:sp>
        <p:nvSpPr>
          <p:cNvPr id="129" name="テキスト ボックス 128">
            <a:extLst>
              <a:ext uri="{FF2B5EF4-FFF2-40B4-BE49-F238E27FC236}">
                <a16:creationId xmlns:a16="http://schemas.microsoft.com/office/drawing/2014/main" id="{4B849F25-C05A-4664-B4D4-A95FFE37E46E}"/>
              </a:ext>
            </a:extLst>
          </p:cNvPr>
          <p:cNvSpPr txBox="1"/>
          <p:nvPr/>
        </p:nvSpPr>
        <p:spPr>
          <a:xfrm>
            <a:off x="172800" y="414000"/>
            <a:ext cx="7728667"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p>
          <a:p>
            <a:r>
              <a:rPr kumimoji="1" lang="ja-JP" altLang="en-US" sz="1000"/>
              <a:t>介護業といってもサービスの幅が広いこともあり、事業者支援の初動における着眼のポイントをまとめます。</a:t>
            </a:r>
            <a:endParaRPr kumimoji="1" lang="en-US" altLang="ja-JP" sz="1000"/>
          </a:p>
        </p:txBody>
      </p:sp>
      <p:cxnSp>
        <p:nvCxnSpPr>
          <p:cNvPr id="52" name="直線コネクタ 5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1" name="グループ化 10"/>
          <p:cNvGrpSpPr/>
          <p:nvPr/>
        </p:nvGrpSpPr>
        <p:grpSpPr>
          <a:xfrm>
            <a:off x="253604" y="5857668"/>
            <a:ext cx="1919860" cy="523220"/>
            <a:chOff x="253604" y="5658260"/>
            <a:chExt cx="1919860" cy="523220"/>
          </a:xfrm>
        </p:grpSpPr>
        <p:cxnSp>
          <p:nvCxnSpPr>
            <p:cNvPr id="51" name="直線コネクタ 50"/>
            <p:cNvCxnSpPr/>
            <p:nvPr/>
          </p:nvCxnSpPr>
          <p:spPr>
            <a:xfrm>
              <a:off x="334718" y="6165791"/>
              <a:ext cx="1797939" cy="0"/>
            </a:xfrm>
            <a:prstGeom prst="line">
              <a:avLst/>
            </a:prstGeom>
            <a:ln w="76200">
              <a:solidFill>
                <a:srgbClr val="97A8C7"/>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92E6CF23-E15E-A373-5082-6E3EC142CF62}"/>
                </a:ext>
              </a:extLst>
            </p:cNvPr>
            <p:cNvSpPr txBox="1"/>
            <p:nvPr/>
          </p:nvSpPr>
          <p:spPr>
            <a:xfrm>
              <a:off x="253604" y="5658260"/>
              <a:ext cx="1919860" cy="523220"/>
            </a:xfrm>
            <a:prstGeom prst="rect">
              <a:avLst/>
            </a:prstGeom>
            <a:noFill/>
          </p:spPr>
          <p:txBody>
            <a:bodyPr wrap="square" rtlCol="0">
              <a:spAutoFit/>
            </a:bodyPr>
            <a:lstStyle/>
            <a:p>
              <a:pPr algn="ctr"/>
              <a:r>
                <a:rPr kumimoji="1" lang="ja-JP" altLang="en-US" sz="1400" b="1"/>
                <a:t>事業者の</a:t>
              </a:r>
              <a:endParaRPr kumimoji="1" lang="en-US" altLang="ja-JP" sz="1400" b="1"/>
            </a:p>
            <a:p>
              <a:pPr algn="ctr"/>
              <a:r>
                <a:rPr kumimoji="1" lang="ja-JP" altLang="en-US" sz="1400" b="1"/>
                <a:t>一般的な営業の流れ</a:t>
              </a:r>
              <a:endParaRPr kumimoji="1" lang="ja-JP" altLang="en-US" b="1"/>
            </a:p>
          </p:txBody>
        </p:sp>
      </p:grpSp>
      <p:sp>
        <p:nvSpPr>
          <p:cNvPr id="87" name="テキスト ボックス 86">
            <a:extLst>
              <a:ext uri="{FF2B5EF4-FFF2-40B4-BE49-F238E27FC236}">
                <a16:creationId xmlns:a16="http://schemas.microsoft.com/office/drawing/2014/main" id="{82F98467-E2B5-B100-329D-8C0CF2710A00}"/>
              </a:ext>
            </a:extLst>
          </p:cNvPr>
          <p:cNvSpPr txBox="1"/>
          <p:nvPr/>
        </p:nvSpPr>
        <p:spPr>
          <a:xfrm>
            <a:off x="6752659" y="5737719"/>
            <a:ext cx="3128401" cy="861774"/>
          </a:xfrm>
          <a:prstGeom prst="rect">
            <a:avLst/>
          </a:prstGeom>
          <a:noFill/>
        </p:spPr>
        <p:txBody>
          <a:bodyPr wrap="square" rtlCol="0">
            <a:spAutoFit/>
          </a:bodyPr>
          <a:lstStyle/>
          <a:p>
            <a:r>
              <a:rPr kumimoji="1" lang="ja-JP" altLang="en-US" sz="1000" spc="-70">
                <a:latin typeface="+mn-ea"/>
              </a:rPr>
              <a:t>□  介護サービス事業者は、地域包括ケアシステム</a:t>
            </a:r>
            <a:endParaRPr kumimoji="1" lang="en-US" altLang="ja-JP" sz="1000" spc="-70">
              <a:latin typeface="+mn-ea"/>
            </a:endParaRPr>
          </a:p>
          <a:p>
            <a:r>
              <a:rPr kumimoji="1" lang="ja-JP" altLang="en-US" sz="1000" spc="-70">
                <a:latin typeface="+mn-ea"/>
              </a:rPr>
              <a:t>　  の中で、相互に連携しつつ、居宅介護支援事業所</a:t>
            </a:r>
            <a:endParaRPr kumimoji="1" lang="en-US" altLang="ja-JP" sz="1000" spc="-70">
              <a:latin typeface="+mn-ea"/>
            </a:endParaRPr>
          </a:p>
          <a:p>
            <a:r>
              <a:rPr kumimoji="1" lang="ja-JP" altLang="en-US" sz="1000" spc="-70">
                <a:latin typeface="+mn-ea"/>
              </a:rPr>
              <a:t>　（ケアマネジャー）や病院、地域包括支援センター</a:t>
            </a:r>
            <a:endParaRPr kumimoji="1" lang="en-US" altLang="ja-JP" sz="1000" spc="-70">
              <a:latin typeface="+mn-ea"/>
            </a:endParaRPr>
          </a:p>
          <a:p>
            <a:r>
              <a:rPr kumimoji="1" lang="ja-JP" altLang="en-US" sz="1000" spc="-70">
                <a:latin typeface="+mn-ea"/>
              </a:rPr>
              <a:t>　  等に対して、自社の営業をすることが多い</a:t>
            </a:r>
            <a:endParaRPr kumimoji="1" lang="en-US" altLang="ja-JP" sz="1000" spc="-70">
              <a:latin typeface="+mn-ea"/>
            </a:endParaRPr>
          </a:p>
          <a:p>
            <a:r>
              <a:rPr kumimoji="1" lang="ja-JP" altLang="en-US" sz="1000" spc="-70">
                <a:latin typeface="+mn-ea"/>
              </a:rPr>
              <a:t>□  営業活動が実施されているかを確認 </a:t>
            </a:r>
          </a:p>
        </p:txBody>
      </p:sp>
      <p:sp>
        <p:nvSpPr>
          <p:cNvPr id="89"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5</a:t>
            </a:fld>
            <a:endParaRPr kumimoji="1" lang="ja-JP" altLang="en-US"/>
          </a:p>
        </p:txBody>
      </p:sp>
      <p:cxnSp>
        <p:nvCxnSpPr>
          <p:cNvPr id="55" name="直線コネクタ 54">
            <a:extLst>
              <a:ext uri="{FF2B5EF4-FFF2-40B4-BE49-F238E27FC236}">
                <a16:creationId xmlns:a16="http://schemas.microsoft.com/office/drawing/2014/main" id="{0EB3233E-B893-4679-07F8-520BB236E985}"/>
              </a:ext>
            </a:extLst>
          </p:cNvPr>
          <p:cNvCxnSpPr/>
          <p:nvPr/>
        </p:nvCxnSpPr>
        <p:spPr>
          <a:xfrm>
            <a:off x="7096307" y="5600917"/>
            <a:ext cx="1974621"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2346581" y="4613907"/>
            <a:ext cx="4338986" cy="1891029"/>
            <a:chOff x="2346581" y="4613907"/>
            <a:chExt cx="4338986" cy="1891029"/>
          </a:xfrm>
        </p:grpSpPr>
        <p:sp>
          <p:nvSpPr>
            <p:cNvPr id="66" name="矢印: ストライプ 92">
              <a:extLst>
                <a:ext uri="{FF2B5EF4-FFF2-40B4-BE49-F238E27FC236}">
                  <a16:creationId xmlns:a16="http://schemas.microsoft.com/office/drawing/2014/main" id="{9044E7DC-DB88-5844-06E6-47B388B02ED0}"/>
                </a:ext>
              </a:extLst>
            </p:cNvPr>
            <p:cNvSpPr/>
            <p:nvPr/>
          </p:nvSpPr>
          <p:spPr>
            <a:xfrm>
              <a:off x="2639177" y="4949741"/>
              <a:ext cx="3932906" cy="737521"/>
            </a:xfrm>
            <a:prstGeom prst="stripedRightArrow">
              <a:avLst>
                <a:gd name="adj1" fmla="val 43237"/>
                <a:gd name="adj2" fmla="val 61756"/>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t>　　　　　</a:t>
              </a:r>
            </a:p>
          </p:txBody>
        </p:sp>
        <p:sp>
          <p:nvSpPr>
            <p:cNvPr id="68" name="楕円 67"/>
            <p:cNvSpPr/>
            <p:nvPr/>
          </p:nvSpPr>
          <p:spPr>
            <a:xfrm>
              <a:off x="2731971" y="4997338"/>
              <a:ext cx="662404" cy="662403"/>
            </a:xfrm>
            <a:prstGeom prst="ellipse">
              <a:avLst/>
            </a:prstGeom>
            <a:noFill/>
            <a:ln w="38100">
              <a:solidFill>
                <a:srgbClr val="FFBFB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p:cNvSpPr/>
            <p:nvPr/>
          </p:nvSpPr>
          <p:spPr>
            <a:xfrm>
              <a:off x="3666440" y="4973990"/>
              <a:ext cx="662404" cy="662403"/>
            </a:xfrm>
            <a:prstGeom prst="ellipse">
              <a:avLst/>
            </a:prstGeom>
            <a:noFill/>
            <a:ln w="38100">
              <a:solidFill>
                <a:srgbClr val="FFBF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p:cNvSpPr/>
            <p:nvPr/>
          </p:nvSpPr>
          <p:spPr>
            <a:xfrm>
              <a:off x="4628045" y="4983199"/>
              <a:ext cx="662404" cy="662403"/>
            </a:xfrm>
            <a:prstGeom prst="ellipse">
              <a:avLst/>
            </a:prstGeom>
            <a:solidFill>
              <a:srgbClr val="FFBFBF">
                <a:alpha val="50196"/>
              </a:srgbClr>
            </a:solidFill>
            <a:ln w="38100">
              <a:solidFill>
                <a:srgbClr val="FFBFB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矢印コネクタ 71"/>
            <p:cNvCxnSpPr>
              <a:stCxn id="75" idx="3"/>
              <a:endCxn id="69" idx="2"/>
            </p:cNvCxnSpPr>
            <p:nvPr/>
          </p:nvCxnSpPr>
          <p:spPr>
            <a:xfrm flipV="1">
              <a:off x="3410077" y="5305192"/>
              <a:ext cx="256363" cy="11476"/>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a:stCxn id="69" idx="6"/>
              <a:endCxn id="70" idx="2"/>
            </p:cNvCxnSpPr>
            <p:nvPr/>
          </p:nvCxnSpPr>
          <p:spPr>
            <a:xfrm>
              <a:off x="4328844" y="5305192"/>
              <a:ext cx="299201" cy="9209"/>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70" idx="6"/>
              <a:endCxn id="60" idx="2"/>
            </p:cNvCxnSpPr>
            <p:nvPr/>
          </p:nvCxnSpPr>
          <p:spPr>
            <a:xfrm>
              <a:off x="5290449" y="5314401"/>
              <a:ext cx="357309" cy="10696"/>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A4A321DC-1084-81EE-C5A7-77906385D5E0}"/>
                </a:ext>
              </a:extLst>
            </p:cNvPr>
            <p:cNvSpPr txBox="1"/>
            <p:nvPr/>
          </p:nvSpPr>
          <p:spPr>
            <a:xfrm>
              <a:off x="2722513" y="5055058"/>
              <a:ext cx="687564" cy="523219"/>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相談</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申請</a:t>
              </a:r>
              <a:endParaRPr kumimoji="1" lang="en-US" altLang="ja-JP" sz="1400">
                <a:latin typeface="HG創英角ｺﾞｼｯｸUB" panose="020B0909000000000000" pitchFamily="49" charset="-128"/>
                <a:ea typeface="HG創英角ｺﾞｼｯｸUB" panose="020B0909000000000000" pitchFamily="49" charset="-128"/>
              </a:endParaRPr>
            </a:p>
          </p:txBody>
        </p:sp>
        <p:sp>
          <p:nvSpPr>
            <p:cNvPr id="76" name="テキスト ボックス 75">
              <a:extLst>
                <a:ext uri="{FF2B5EF4-FFF2-40B4-BE49-F238E27FC236}">
                  <a16:creationId xmlns:a16="http://schemas.microsoft.com/office/drawing/2014/main" id="{A4A321DC-1084-81EE-C5A7-77906385D5E0}"/>
                </a:ext>
              </a:extLst>
            </p:cNvPr>
            <p:cNvSpPr txBox="1"/>
            <p:nvPr/>
          </p:nvSpPr>
          <p:spPr>
            <a:xfrm>
              <a:off x="3660276" y="5140550"/>
              <a:ext cx="687564" cy="307776"/>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認定</a:t>
              </a:r>
              <a:endParaRPr kumimoji="1" lang="en-US" altLang="ja-JP" sz="1400">
                <a:latin typeface="HG創英角ｺﾞｼｯｸUB" panose="020B0909000000000000" pitchFamily="49" charset="-128"/>
                <a:ea typeface="HG創英角ｺﾞｼｯｸUB" panose="020B0909000000000000" pitchFamily="49" charset="-128"/>
              </a:endParaRPr>
            </a:p>
          </p:txBody>
        </p:sp>
        <p:sp>
          <p:nvSpPr>
            <p:cNvPr id="77" name="テキスト ボックス 76">
              <a:extLst>
                <a:ext uri="{FF2B5EF4-FFF2-40B4-BE49-F238E27FC236}">
                  <a16:creationId xmlns:a16="http://schemas.microsoft.com/office/drawing/2014/main" id="{A4A321DC-1084-81EE-C5A7-77906385D5E0}"/>
                </a:ext>
              </a:extLst>
            </p:cNvPr>
            <p:cNvSpPr txBox="1"/>
            <p:nvPr/>
          </p:nvSpPr>
          <p:spPr>
            <a:xfrm>
              <a:off x="4613139" y="5073562"/>
              <a:ext cx="687564" cy="461665"/>
            </a:xfrm>
            <a:prstGeom prst="rect">
              <a:avLst/>
            </a:prstGeom>
            <a:noFill/>
          </p:spPr>
          <p:txBody>
            <a:bodyPr wrap="square" rtlCol="0">
              <a:spAutoFit/>
            </a:bodyPr>
            <a:lstStyle/>
            <a:p>
              <a:pPr algn="ctr"/>
              <a:r>
                <a:rPr kumimoji="1" lang="ja-JP" altLang="en-US" sz="1200">
                  <a:latin typeface="HG創英角ｺﾞｼｯｸUB" panose="020B0909000000000000" pitchFamily="49" charset="-128"/>
                  <a:ea typeface="HG創英角ｺﾞｼｯｸUB" panose="020B0909000000000000" pitchFamily="49" charset="-128"/>
                </a:rPr>
                <a:t>ケア</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200">
                  <a:latin typeface="HG創英角ｺﾞｼｯｸUB" panose="020B0909000000000000" pitchFamily="49" charset="-128"/>
                  <a:ea typeface="HG創英角ｺﾞｼｯｸUB" panose="020B0909000000000000" pitchFamily="49" charset="-128"/>
                </a:rPr>
                <a:t>プラン</a:t>
              </a:r>
              <a:endParaRPr kumimoji="1" lang="en-US" altLang="ja-JP" sz="1200">
                <a:latin typeface="HG創英角ｺﾞｼｯｸUB" panose="020B0909000000000000" pitchFamily="49" charset="-128"/>
                <a:ea typeface="HG創英角ｺﾞｼｯｸUB" panose="020B0909000000000000" pitchFamily="49" charset="-128"/>
              </a:endParaRPr>
            </a:p>
          </p:txBody>
        </p:sp>
        <p:sp>
          <p:nvSpPr>
            <p:cNvPr id="79" name="テキスト ボックス 78">
              <a:extLst>
                <a:ext uri="{FF2B5EF4-FFF2-40B4-BE49-F238E27FC236}">
                  <a16:creationId xmlns:a16="http://schemas.microsoft.com/office/drawing/2014/main" id="{30108E63-044A-2170-3E71-3A08B88781F6}"/>
                </a:ext>
              </a:extLst>
            </p:cNvPr>
            <p:cNvSpPr txBox="1"/>
            <p:nvPr/>
          </p:nvSpPr>
          <p:spPr>
            <a:xfrm>
              <a:off x="2711217" y="4696581"/>
              <a:ext cx="709367" cy="261610"/>
            </a:xfrm>
            <a:prstGeom prst="rect">
              <a:avLst/>
            </a:prstGeom>
            <a:noFill/>
          </p:spPr>
          <p:txBody>
            <a:bodyPr wrap="square" rtlCol="0">
              <a:spAutoFit/>
            </a:bodyPr>
            <a:lstStyle/>
            <a:p>
              <a:pPr algn="ctr"/>
              <a:r>
                <a:rPr kumimoji="1" lang="ja-JP" altLang="en-US" sz="1050" b="1">
                  <a:latin typeface="+mn-ea"/>
                </a:rPr>
                <a:t>市町村</a:t>
              </a:r>
              <a:endParaRPr kumimoji="1" lang="en-US" altLang="ja-JP" sz="1050" b="1">
                <a:latin typeface="+mn-ea"/>
              </a:endParaRPr>
            </a:p>
          </p:txBody>
        </p:sp>
        <p:sp>
          <p:nvSpPr>
            <p:cNvPr id="80" name="テキスト ボックス 79">
              <a:extLst>
                <a:ext uri="{FF2B5EF4-FFF2-40B4-BE49-F238E27FC236}">
                  <a16:creationId xmlns:a16="http://schemas.microsoft.com/office/drawing/2014/main" id="{30108E63-044A-2170-3E71-3A08B88781F6}"/>
                </a:ext>
              </a:extLst>
            </p:cNvPr>
            <p:cNvSpPr txBox="1"/>
            <p:nvPr/>
          </p:nvSpPr>
          <p:spPr>
            <a:xfrm>
              <a:off x="3642255" y="4696815"/>
              <a:ext cx="709367" cy="261610"/>
            </a:xfrm>
            <a:prstGeom prst="rect">
              <a:avLst/>
            </a:prstGeom>
            <a:noFill/>
          </p:spPr>
          <p:txBody>
            <a:bodyPr wrap="square" rtlCol="0">
              <a:spAutoFit/>
            </a:bodyPr>
            <a:lstStyle/>
            <a:p>
              <a:pPr algn="ctr"/>
              <a:r>
                <a:rPr kumimoji="1" lang="ja-JP" altLang="en-US" sz="1050" b="1">
                  <a:latin typeface="+mn-ea"/>
                </a:rPr>
                <a:t>審査会</a:t>
              </a:r>
              <a:endParaRPr kumimoji="1" lang="en-US" altLang="ja-JP" sz="1050" b="1">
                <a:latin typeface="+mn-ea"/>
              </a:endParaRPr>
            </a:p>
          </p:txBody>
        </p:sp>
        <p:sp>
          <p:nvSpPr>
            <p:cNvPr id="81" name="テキスト ボックス 80">
              <a:extLst>
                <a:ext uri="{FF2B5EF4-FFF2-40B4-BE49-F238E27FC236}">
                  <a16:creationId xmlns:a16="http://schemas.microsoft.com/office/drawing/2014/main" id="{30108E63-044A-2170-3E71-3A08B88781F6}"/>
                </a:ext>
              </a:extLst>
            </p:cNvPr>
            <p:cNvSpPr txBox="1"/>
            <p:nvPr/>
          </p:nvSpPr>
          <p:spPr>
            <a:xfrm>
              <a:off x="3945361" y="5999764"/>
              <a:ext cx="1055046" cy="369332"/>
            </a:xfrm>
            <a:prstGeom prst="rect">
              <a:avLst/>
            </a:prstGeom>
            <a:noFill/>
          </p:spPr>
          <p:txBody>
            <a:bodyPr wrap="square" rtlCol="0">
              <a:spAutoFit/>
            </a:bodyPr>
            <a:lstStyle/>
            <a:p>
              <a:pPr algn="ctr"/>
              <a:r>
                <a:rPr kumimoji="1" lang="ja-JP" altLang="en-US" sz="900" b="1">
                  <a:latin typeface="+mn-ea"/>
                </a:rPr>
                <a:t>ケア</a:t>
              </a:r>
              <a:endParaRPr kumimoji="1" lang="en-US" altLang="ja-JP" sz="900" b="1">
                <a:latin typeface="+mn-ea"/>
              </a:endParaRPr>
            </a:p>
            <a:p>
              <a:pPr algn="ctr"/>
              <a:r>
                <a:rPr kumimoji="1" lang="ja-JP" altLang="en-US" sz="900" b="1">
                  <a:latin typeface="+mn-ea"/>
                </a:rPr>
                <a:t>マネジャー</a:t>
              </a:r>
              <a:endParaRPr kumimoji="1" lang="en-US" altLang="ja-JP" sz="900" b="1">
                <a:latin typeface="+mn-ea"/>
              </a:endParaRPr>
            </a:p>
          </p:txBody>
        </p:sp>
        <p:sp>
          <p:nvSpPr>
            <p:cNvPr id="84" name="テキスト ボックス 83"/>
            <p:cNvSpPr txBox="1"/>
            <p:nvPr/>
          </p:nvSpPr>
          <p:spPr>
            <a:xfrm>
              <a:off x="6347013" y="4921973"/>
              <a:ext cx="338554" cy="870486"/>
            </a:xfrm>
            <a:prstGeom prst="rect">
              <a:avLst/>
            </a:prstGeom>
            <a:noFill/>
          </p:spPr>
          <p:txBody>
            <a:bodyPr vert="eaVert" wrap="square" rtlCol="0">
              <a:spAutoFit/>
            </a:bodyPr>
            <a:lstStyle/>
            <a:p>
              <a:pPr algn="ctr"/>
              <a:r>
                <a:rPr kumimoji="1" lang="ja-JP" altLang="en-US" sz="1000" b="1">
                  <a:latin typeface="游ゴシック" panose="020B0400000000000000" pitchFamily="50" charset="-128"/>
                  <a:ea typeface="游ゴシック" panose="020B0400000000000000" pitchFamily="50" charset="-128"/>
                </a:rPr>
                <a:t>サービス開始</a:t>
              </a:r>
            </a:p>
          </p:txBody>
        </p:sp>
        <p:sp>
          <p:nvSpPr>
            <p:cNvPr id="58" name="楕円 57"/>
            <p:cNvSpPr/>
            <p:nvPr/>
          </p:nvSpPr>
          <p:spPr>
            <a:xfrm>
              <a:off x="4137186"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A4A321DC-1084-81EE-C5A7-77906385D5E0}"/>
                </a:ext>
              </a:extLst>
            </p:cNvPr>
            <p:cNvSpPr txBox="1"/>
            <p:nvPr/>
          </p:nvSpPr>
          <p:spPr>
            <a:xfrm>
              <a:off x="4407679" y="4613907"/>
              <a:ext cx="1130530" cy="430887"/>
            </a:xfrm>
            <a:prstGeom prst="rect">
              <a:avLst/>
            </a:prstGeom>
            <a:noFill/>
          </p:spPr>
          <p:txBody>
            <a:bodyPr wrap="square" rtlCol="0">
              <a:spAutoFit/>
            </a:bodyPr>
            <a:lstStyle/>
            <a:p>
              <a:pPr algn="ctr"/>
              <a:r>
                <a:rPr kumimoji="1" lang="ja-JP" altLang="en-US" sz="1050" b="1">
                  <a:latin typeface="游ゴシック" panose="020B0400000000000000" pitchFamily="50" charset="-128"/>
                  <a:ea typeface="游ゴシック" panose="020B0400000000000000" pitchFamily="50" charset="-128"/>
                </a:rPr>
                <a:t>居宅介護</a:t>
              </a:r>
              <a:endParaRPr kumimoji="1" lang="en-US" altLang="ja-JP" sz="1050" b="1">
                <a:latin typeface="游ゴシック" panose="020B0400000000000000" pitchFamily="50" charset="-128"/>
                <a:ea typeface="游ゴシック" panose="020B0400000000000000" pitchFamily="50" charset="-128"/>
              </a:endParaRPr>
            </a:p>
            <a:p>
              <a:pPr algn="ctr"/>
              <a:r>
                <a:rPr kumimoji="1" lang="ja-JP" altLang="en-US" sz="1050" b="1">
                  <a:latin typeface="游ゴシック" panose="020B0400000000000000" pitchFamily="50" charset="-128"/>
                  <a:ea typeface="游ゴシック" panose="020B0400000000000000" pitchFamily="50" charset="-128"/>
                </a:rPr>
                <a:t>支援事業所</a:t>
              </a:r>
              <a:endParaRPr kumimoji="1" lang="en-US" altLang="ja-JP" sz="1050" b="1">
                <a:latin typeface="游ゴシック" panose="020B0400000000000000" pitchFamily="50" charset="-128"/>
                <a:ea typeface="游ゴシック" panose="020B0400000000000000" pitchFamily="50" charset="-128"/>
              </a:endParaRPr>
            </a:p>
          </p:txBody>
        </p:sp>
        <p:sp>
          <p:nvSpPr>
            <p:cNvPr id="60" name="楕円 59"/>
            <p:cNvSpPr/>
            <p:nvPr/>
          </p:nvSpPr>
          <p:spPr>
            <a:xfrm>
              <a:off x="5647758" y="4997338"/>
              <a:ext cx="655517" cy="655517"/>
            </a:xfrm>
            <a:prstGeom prst="ellipse">
              <a:avLst/>
            </a:prstGeom>
            <a:noFill/>
            <a:ln w="38100">
              <a:solidFill>
                <a:srgbClr val="FFCB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2346581" y="4890304"/>
              <a:ext cx="338554" cy="870486"/>
            </a:xfrm>
            <a:prstGeom prst="rect">
              <a:avLst/>
            </a:prstGeom>
            <a:noFill/>
          </p:spPr>
          <p:txBody>
            <a:bodyPr vert="eaVert" wrap="square" rtlCol="0">
              <a:spAutoFit/>
            </a:bodyPr>
            <a:lstStyle/>
            <a:p>
              <a:pPr algn="ctr"/>
              <a:r>
                <a:rPr kumimoji="1" lang="ja-JP" altLang="en-US" sz="1000" b="1">
                  <a:latin typeface="游ゴシック" panose="020B0400000000000000" pitchFamily="50" charset="-128"/>
                  <a:ea typeface="游ゴシック" panose="020B0400000000000000" pitchFamily="50" charset="-128"/>
                </a:rPr>
                <a:t>利用者等</a:t>
              </a:r>
            </a:p>
          </p:txBody>
        </p:sp>
        <p:sp>
          <p:nvSpPr>
            <p:cNvPr id="65" name="楕円 64"/>
            <p:cNvSpPr/>
            <p:nvPr/>
          </p:nvSpPr>
          <p:spPr>
            <a:xfrm>
              <a:off x="3448842"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楕円 81"/>
            <p:cNvSpPr/>
            <p:nvPr/>
          </p:nvSpPr>
          <p:spPr>
            <a:xfrm>
              <a:off x="2760217"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a:extLst>
                <a:ext uri="{FF2B5EF4-FFF2-40B4-BE49-F238E27FC236}">
                  <a16:creationId xmlns:a16="http://schemas.microsoft.com/office/drawing/2014/main" id="{30108E63-044A-2170-3E71-3A08B88781F6}"/>
                </a:ext>
              </a:extLst>
            </p:cNvPr>
            <p:cNvSpPr txBox="1"/>
            <p:nvPr/>
          </p:nvSpPr>
          <p:spPr>
            <a:xfrm>
              <a:off x="3254632" y="5972734"/>
              <a:ext cx="1055047" cy="461665"/>
            </a:xfrm>
            <a:prstGeom prst="rect">
              <a:avLst/>
            </a:prstGeom>
            <a:noFill/>
          </p:spPr>
          <p:txBody>
            <a:bodyPr wrap="square" rtlCol="0">
              <a:spAutoFit/>
            </a:bodyPr>
            <a:lstStyle/>
            <a:p>
              <a:pPr algn="ctr"/>
              <a:r>
                <a:rPr kumimoji="1" lang="ja-JP" altLang="en-US" sz="800" b="1">
                  <a:latin typeface="+mn-ea"/>
                </a:rPr>
                <a:t>地域包括</a:t>
              </a:r>
              <a:endParaRPr kumimoji="1" lang="en-US" altLang="ja-JP" sz="800" b="1">
                <a:latin typeface="+mn-ea"/>
              </a:endParaRPr>
            </a:p>
            <a:p>
              <a:pPr algn="ctr"/>
              <a:r>
                <a:rPr kumimoji="1" lang="ja-JP" altLang="en-US" sz="800" b="1">
                  <a:latin typeface="+mn-ea"/>
                </a:rPr>
                <a:t>支援</a:t>
              </a:r>
              <a:endParaRPr kumimoji="1" lang="en-US" altLang="ja-JP" sz="800" b="1">
                <a:latin typeface="+mn-ea"/>
              </a:endParaRPr>
            </a:p>
            <a:p>
              <a:pPr algn="ctr"/>
              <a:r>
                <a:rPr kumimoji="1" lang="ja-JP" altLang="en-US" sz="800" b="1">
                  <a:latin typeface="+mn-ea"/>
                </a:rPr>
                <a:t>センター</a:t>
              </a:r>
              <a:endParaRPr kumimoji="1" lang="en-US" altLang="ja-JP" sz="800" b="1">
                <a:latin typeface="+mn-ea"/>
              </a:endParaRPr>
            </a:p>
          </p:txBody>
        </p:sp>
        <p:sp>
          <p:nvSpPr>
            <p:cNvPr id="90" name="テキスト ボックス 89">
              <a:extLst>
                <a:ext uri="{FF2B5EF4-FFF2-40B4-BE49-F238E27FC236}">
                  <a16:creationId xmlns:a16="http://schemas.microsoft.com/office/drawing/2014/main" id="{30108E63-044A-2170-3E71-3A08B88781F6}"/>
                </a:ext>
              </a:extLst>
            </p:cNvPr>
            <p:cNvSpPr txBox="1"/>
            <p:nvPr/>
          </p:nvSpPr>
          <p:spPr>
            <a:xfrm>
              <a:off x="2534710" y="6010245"/>
              <a:ext cx="1055047" cy="338554"/>
            </a:xfrm>
            <a:prstGeom prst="rect">
              <a:avLst/>
            </a:prstGeom>
            <a:noFill/>
          </p:spPr>
          <p:txBody>
            <a:bodyPr wrap="square" rtlCol="0">
              <a:spAutoFit/>
            </a:bodyPr>
            <a:lstStyle/>
            <a:p>
              <a:pPr algn="ctr"/>
              <a:r>
                <a:rPr kumimoji="1" lang="ja-JP" altLang="en-US" sz="1600" b="1">
                  <a:latin typeface="+mn-ea"/>
                </a:rPr>
                <a:t>病院</a:t>
              </a:r>
              <a:endParaRPr kumimoji="1" lang="en-US" altLang="ja-JP" sz="900" b="1">
                <a:latin typeface="+mn-ea"/>
              </a:endParaRPr>
            </a:p>
          </p:txBody>
        </p:sp>
        <p:sp>
          <p:nvSpPr>
            <p:cNvPr id="91" name="テキスト ボックス 90">
              <a:extLst>
                <a:ext uri="{FF2B5EF4-FFF2-40B4-BE49-F238E27FC236}">
                  <a16:creationId xmlns:a16="http://schemas.microsoft.com/office/drawing/2014/main" id="{A4A321DC-1084-81EE-C5A7-77906385D5E0}"/>
                </a:ext>
              </a:extLst>
            </p:cNvPr>
            <p:cNvSpPr txBox="1"/>
            <p:nvPr/>
          </p:nvSpPr>
          <p:spPr>
            <a:xfrm>
              <a:off x="5631734" y="5073527"/>
              <a:ext cx="687564" cy="492443"/>
            </a:xfrm>
            <a:prstGeom prst="rect">
              <a:avLst/>
            </a:prstGeom>
            <a:noFill/>
          </p:spPr>
          <p:txBody>
            <a:bodyPr wrap="square" lIns="91440" tIns="45720" rIns="91440" bIns="45720" rtlCol="0" anchor="t">
              <a:spAutoFit/>
            </a:bodyPr>
            <a:lstStyle/>
            <a:p>
              <a:pPr algn="ctr"/>
              <a:r>
                <a:rPr kumimoji="1" lang="ja-JP" altLang="en-US" sz="1400">
                  <a:latin typeface="HG創英角ｺﾞｼｯｸUB"/>
                  <a:ea typeface="HG創英角ｺﾞｼｯｸUB"/>
                </a:rPr>
                <a:t>介護</a:t>
              </a:r>
              <a:endParaRPr kumimoji="1" lang="en-US" altLang="ja-JP" sz="1200">
                <a:latin typeface="HG創英角ｺﾞｼｯｸUB"/>
                <a:ea typeface="HG創英角ｺﾞｼｯｸUB"/>
              </a:endParaRPr>
            </a:p>
            <a:p>
              <a:pPr algn="ctr"/>
              <a:r>
                <a:rPr kumimoji="1" lang="ja-JP" altLang="en-US" sz="1200">
                  <a:latin typeface="HG創英角ｺﾞｼｯｸUB"/>
                  <a:ea typeface="HG創英角ｺﾞｼｯｸUB"/>
                </a:rPr>
                <a:t>事業者</a:t>
              </a:r>
              <a:endParaRPr lang="en-US" altLang="ja-JP" sz="1200">
                <a:latin typeface="HG創英角ｺﾞｼｯｸUB"/>
                <a:ea typeface="HG創英角ｺﾞｼｯｸUB"/>
              </a:endParaRPr>
            </a:p>
          </p:txBody>
        </p:sp>
        <p:cxnSp>
          <p:nvCxnSpPr>
            <p:cNvPr id="35" name="カギ線コネクタ 34"/>
            <p:cNvCxnSpPr>
              <a:stCxn id="60" idx="4"/>
              <a:endCxn id="58" idx="6"/>
            </p:cNvCxnSpPr>
            <p:nvPr/>
          </p:nvCxnSpPr>
          <p:spPr>
            <a:xfrm rot="5400000">
              <a:off x="5121949" y="5323609"/>
              <a:ext cx="524323" cy="1182814"/>
            </a:xfrm>
            <a:prstGeom prst="bentConnector2">
              <a:avLst/>
            </a:prstGeom>
            <a:ln w="28575">
              <a:solidFill>
                <a:srgbClr val="97A8C7"/>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92" name="テキスト ボックス 91">
              <a:extLst>
                <a:ext uri="{FF2B5EF4-FFF2-40B4-BE49-F238E27FC236}">
                  <a16:creationId xmlns:a16="http://schemas.microsoft.com/office/drawing/2014/main" id="{30108E63-044A-2170-3E71-3A08B88781F6}"/>
                </a:ext>
              </a:extLst>
            </p:cNvPr>
            <p:cNvSpPr txBox="1"/>
            <p:nvPr/>
          </p:nvSpPr>
          <p:spPr>
            <a:xfrm>
              <a:off x="5552984" y="6205491"/>
              <a:ext cx="845064" cy="253916"/>
            </a:xfrm>
            <a:prstGeom prst="rect">
              <a:avLst/>
            </a:prstGeom>
            <a:noFill/>
          </p:spPr>
          <p:txBody>
            <a:bodyPr wrap="square" rtlCol="0">
              <a:spAutoFit/>
            </a:bodyPr>
            <a:lstStyle/>
            <a:p>
              <a:pPr algn="ctr"/>
              <a:r>
                <a:rPr kumimoji="1" lang="ja-JP" altLang="en-US" sz="1050" b="1">
                  <a:latin typeface="+mn-ea"/>
                </a:rPr>
                <a:t>営業活動</a:t>
              </a:r>
              <a:endParaRPr kumimoji="1" lang="en-US" altLang="ja-JP" sz="1050" b="1">
                <a:latin typeface="+mn-ea"/>
              </a:endParaRPr>
            </a:p>
          </p:txBody>
        </p:sp>
      </p:grpSp>
    </p:spTree>
    <p:extLst>
      <p:ext uri="{BB962C8B-B14F-4D97-AF65-F5344CB8AC3E}">
        <p14:creationId xmlns:p14="http://schemas.microsoft.com/office/powerpoint/2010/main" val="3195542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895616" y="5283713"/>
            <a:ext cx="5435660" cy="553998"/>
          </a:xfrm>
          <a:prstGeom prst="rect">
            <a:avLst/>
          </a:prstGeom>
          <a:noFill/>
        </p:spPr>
        <p:txBody>
          <a:bodyPr wrap="square" rtlCol="0">
            <a:spAutoFit/>
          </a:bodyPr>
          <a:lstStyle/>
          <a:p>
            <a:r>
              <a:rPr kumimoji="1" lang="ja-JP" altLang="en-US" sz="1000"/>
              <a:t>人員配置基準に従った人員の確保が必要となるため、人件費が下がると従業員が減っている可能性があることも考えられます。その場合、利用者がいてもサービス提供ができず、収入に影響が出る場合もあります</a:t>
            </a:r>
            <a:endParaRPr kumimoji="1" lang="en-US" altLang="ja-JP" sz="1000"/>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の目利き（決算資料編）その２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sp>
        <p:nvSpPr>
          <p:cNvPr id="48" name="テキスト ボックス 47">
            <a:extLst>
              <a:ext uri="{FF2B5EF4-FFF2-40B4-BE49-F238E27FC236}">
                <a16:creationId xmlns:a16="http://schemas.microsoft.com/office/drawing/2014/main" id="{4B849F25-C05A-4664-B4D4-A95FFE37E46E}"/>
              </a:ext>
            </a:extLst>
          </p:cNvPr>
          <p:cNvSpPr txBox="1"/>
          <p:nvPr/>
        </p:nvSpPr>
        <p:spPr>
          <a:xfrm>
            <a:off x="172800" y="414000"/>
            <a:ext cx="8355250" cy="553998"/>
          </a:xfrm>
          <a:prstGeom prst="rect">
            <a:avLst/>
          </a:prstGeom>
          <a:noFill/>
        </p:spPr>
        <p:txBody>
          <a:bodyPr wrap="square" rtlCol="0">
            <a:spAutoFit/>
          </a:bodyPr>
          <a:lstStyle/>
          <a:p>
            <a:r>
              <a:rPr kumimoji="1" lang="ja-JP" altLang="en-US" sz="1000" spc="-120" dirty="0"/>
              <a:t>介護業といってもサービスの幅が広いこともあり、事業者支援の初動における着眼のポイントをまとめます。</a:t>
            </a:r>
            <a:r>
              <a:rPr kumimoji="1" lang="ja-JP" altLang="en-US" sz="1000" spc="-120" dirty="0">
                <a:latin typeface="+mn-ea"/>
              </a:rPr>
              <a:t>介護保険は、ニーズ等の変化によって、毎年のように制度が変更となることが多く、詳細な支援には専門的な知見が必要になるものの、厚生労働省のウェブサイト（例えば「介護事業所・生活関連情報検索」）にて、介護保険の解説や介護サービスなどの知識から、地域ごとの事業所・施設などの公表情報が掲載されています。　</a:t>
            </a:r>
            <a:r>
              <a:rPr kumimoji="1" lang="en-US" altLang="ja-JP" sz="1000" spc="-30" dirty="0">
                <a:latin typeface="+mn-ea"/>
                <a:hlinkClick r:id="rId2"/>
              </a:rPr>
              <a:t>https://www.kaigokensaku.mhlw.go.jp/</a:t>
            </a:r>
            <a:endParaRPr kumimoji="1" lang="en-US" altLang="ja-JP" sz="1000" spc="-30" dirty="0">
              <a:latin typeface="+mn-ea"/>
            </a:endParaRPr>
          </a:p>
        </p:txBody>
      </p:sp>
      <p:grpSp>
        <p:nvGrpSpPr>
          <p:cNvPr id="49" name="グループ化 48">
            <a:extLst>
              <a:ext uri="{FF2B5EF4-FFF2-40B4-BE49-F238E27FC236}">
                <a16:creationId xmlns:a16="http://schemas.microsoft.com/office/drawing/2014/main" id="{8ABB6722-DECF-4076-BEFF-B18C6191B012}"/>
              </a:ext>
            </a:extLst>
          </p:cNvPr>
          <p:cNvGrpSpPr/>
          <p:nvPr/>
        </p:nvGrpSpPr>
        <p:grpSpPr>
          <a:xfrm>
            <a:off x="295274" y="1191600"/>
            <a:ext cx="1162051" cy="885825"/>
            <a:chOff x="2409824" y="3038474"/>
            <a:chExt cx="1162051" cy="885825"/>
          </a:xfrm>
        </p:grpSpPr>
        <p:sp>
          <p:nvSpPr>
            <p:cNvPr id="50" name="楕円 49">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CA1DA63E-8C33-4A20-A3AC-72D866FD193E}"/>
              </a:ext>
            </a:extLst>
          </p:cNvPr>
          <p:cNvSpPr/>
          <p:nvPr/>
        </p:nvSpPr>
        <p:spPr>
          <a:xfrm>
            <a:off x="1352928"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人件費と収支</a:t>
            </a:r>
            <a:endParaRPr kumimoji="1" lang="en-US" altLang="ja-JP" sz="1400" b="1">
              <a:solidFill>
                <a:schemeClr val="tx1"/>
              </a:solidFill>
            </a:endParaRPr>
          </a:p>
        </p:txBody>
      </p:sp>
      <p:cxnSp>
        <p:nvCxnSpPr>
          <p:cNvPr id="60" name="直線コネクタ 59">
            <a:extLst>
              <a:ext uri="{FF2B5EF4-FFF2-40B4-BE49-F238E27FC236}">
                <a16:creationId xmlns:a16="http://schemas.microsoft.com/office/drawing/2014/main" id="{F945DB1C-D085-4922-86F4-76EB193C10CA}"/>
              </a:ext>
            </a:extLst>
          </p:cNvPr>
          <p:cNvCxnSpPr/>
          <p:nvPr/>
        </p:nvCxnSpPr>
        <p:spPr>
          <a:xfrm>
            <a:off x="226628" y="6694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2" name="テキスト ボックス 261">
            <a:extLst>
              <a:ext uri="{FF2B5EF4-FFF2-40B4-BE49-F238E27FC236}">
                <a16:creationId xmlns:a16="http://schemas.microsoft.com/office/drawing/2014/main" id="{7FF0930B-48C4-417E-9D9D-22D3D74C1304}"/>
              </a:ext>
            </a:extLst>
          </p:cNvPr>
          <p:cNvSpPr txBox="1"/>
          <p:nvPr/>
        </p:nvSpPr>
        <p:spPr>
          <a:xfrm>
            <a:off x="5565684" y="3917154"/>
            <a:ext cx="4140368" cy="200055"/>
          </a:xfrm>
          <a:prstGeom prst="rect">
            <a:avLst/>
          </a:prstGeom>
          <a:noFill/>
        </p:spPr>
        <p:txBody>
          <a:bodyPr wrap="square" rtlCol="0">
            <a:spAutoFit/>
          </a:bodyPr>
          <a:lstStyle/>
          <a:p>
            <a:r>
              <a:rPr kumimoji="1" lang="ja-JP" altLang="en-US" sz="700" spc="-50"/>
              <a:t>　出所：厚生労働省「令和５年度介護事業経営実態調査」（平均）の値を</a:t>
            </a:r>
            <a:r>
              <a:rPr kumimoji="1" lang="en-US" altLang="ja-JP" sz="700" spc="-50">
                <a:latin typeface="+mn-ea"/>
              </a:rPr>
              <a:t>12</a:t>
            </a:r>
            <a:r>
              <a:rPr kumimoji="1" lang="ja-JP" altLang="en-US" sz="700" spc="-50"/>
              <a:t>倍（年換算）したもの</a:t>
            </a:r>
            <a:endParaRPr kumimoji="1" lang="en-US" altLang="ja-JP" sz="700" spc="-50"/>
          </a:p>
        </p:txBody>
      </p:sp>
      <p:grpSp>
        <p:nvGrpSpPr>
          <p:cNvPr id="116" name="グループ化 115">
            <a:extLst>
              <a:ext uri="{FF2B5EF4-FFF2-40B4-BE49-F238E27FC236}">
                <a16:creationId xmlns:a16="http://schemas.microsoft.com/office/drawing/2014/main" id="{342C8DAD-2E5C-41AA-275E-48CC669F603A}"/>
              </a:ext>
            </a:extLst>
          </p:cNvPr>
          <p:cNvGrpSpPr/>
          <p:nvPr/>
        </p:nvGrpSpPr>
        <p:grpSpPr>
          <a:xfrm>
            <a:off x="766488" y="2292308"/>
            <a:ext cx="1394247" cy="1668314"/>
            <a:chOff x="149672" y="2415942"/>
            <a:chExt cx="2160391" cy="1431401"/>
          </a:xfrm>
        </p:grpSpPr>
        <p:grpSp>
          <p:nvGrpSpPr>
            <p:cNvPr id="118" name="グループ化 117">
              <a:extLst>
                <a:ext uri="{FF2B5EF4-FFF2-40B4-BE49-F238E27FC236}">
                  <a16:creationId xmlns:a16="http://schemas.microsoft.com/office/drawing/2014/main" id="{13FB0D83-7131-0D00-41D4-80365D98CDA8}"/>
                </a:ext>
              </a:extLst>
            </p:cNvPr>
            <p:cNvGrpSpPr/>
            <p:nvPr/>
          </p:nvGrpSpPr>
          <p:grpSpPr>
            <a:xfrm>
              <a:off x="149672" y="2788432"/>
              <a:ext cx="2144678" cy="590972"/>
              <a:chOff x="149672" y="2547882"/>
              <a:chExt cx="2144678" cy="590972"/>
            </a:xfrm>
          </p:grpSpPr>
          <p:sp>
            <p:nvSpPr>
              <p:cNvPr id="120" name="テキスト ボックス 119">
                <a:extLst>
                  <a:ext uri="{FF2B5EF4-FFF2-40B4-BE49-F238E27FC236}">
                    <a16:creationId xmlns:a16="http://schemas.microsoft.com/office/drawing/2014/main" id="{F961C001-1D71-F369-E19F-98E72AF62D71}"/>
                  </a:ext>
                </a:extLst>
              </p:cNvPr>
              <p:cNvSpPr txBox="1"/>
              <p:nvPr/>
            </p:nvSpPr>
            <p:spPr>
              <a:xfrm>
                <a:off x="149672" y="2547882"/>
                <a:ext cx="2144678" cy="300658"/>
              </a:xfrm>
              <a:prstGeom prst="rect">
                <a:avLst/>
              </a:prstGeom>
              <a:noFill/>
            </p:spPr>
            <p:txBody>
              <a:bodyPr wrap="square" rtlCol="0">
                <a:spAutoFit/>
              </a:bodyPr>
              <a:lstStyle/>
              <a:p>
                <a:pPr algn="ctr"/>
                <a:r>
                  <a:rPr kumimoji="1" lang="ja-JP" altLang="en-US">
                    <a:latin typeface="HGS創英角ｺﾞｼｯｸUB" panose="020B0900000000000000" pitchFamily="50" charset="-128"/>
                    <a:ea typeface="HGS創英角ｺﾞｼｯｸUB" panose="020B0900000000000000" pitchFamily="50" charset="-128"/>
                  </a:rPr>
                  <a:t>サービス別</a:t>
                </a:r>
                <a:endParaRPr kumimoji="1" lang="en-US" altLang="ja-JP">
                  <a:latin typeface="HGS創英角ｺﾞｼｯｸUB" panose="020B0900000000000000" pitchFamily="50" charset="-128"/>
                  <a:ea typeface="HGS創英角ｺﾞｼｯｸUB" panose="020B0900000000000000" pitchFamily="50" charset="-128"/>
                </a:endParaRPr>
              </a:p>
            </p:txBody>
          </p:sp>
          <p:sp>
            <p:nvSpPr>
              <p:cNvPr id="121" name="テキスト ボックス 120">
                <a:extLst>
                  <a:ext uri="{FF2B5EF4-FFF2-40B4-BE49-F238E27FC236}">
                    <a16:creationId xmlns:a16="http://schemas.microsoft.com/office/drawing/2014/main" id="{7586504E-B8BF-001F-D523-4617854D43D2}"/>
                  </a:ext>
                </a:extLst>
              </p:cNvPr>
              <p:cNvSpPr txBox="1"/>
              <p:nvPr/>
            </p:nvSpPr>
            <p:spPr>
              <a:xfrm>
                <a:off x="167088" y="2788087"/>
                <a:ext cx="2100072" cy="350767"/>
              </a:xfrm>
              <a:prstGeom prst="rect">
                <a:avLst/>
              </a:prstGeom>
              <a:noFill/>
            </p:spPr>
            <p:txBody>
              <a:bodyPr wrap="square" rtlCol="0">
                <a:spAutoFit/>
              </a:bodyPr>
              <a:lstStyle/>
              <a:p>
                <a:pPr algn="ctr"/>
                <a:r>
                  <a:rPr kumimoji="1" lang="ja-JP" altLang="en-US" sz="2200" b="1">
                    <a:latin typeface="HGS創英角ｺﾞｼｯｸUB" panose="020B0900000000000000" pitchFamily="50" charset="-128"/>
                    <a:ea typeface="HGS創英角ｺﾞｼｯｸUB" panose="020B0900000000000000" pitchFamily="50" charset="-128"/>
                  </a:rPr>
                  <a:t>主な指標</a:t>
                </a:r>
              </a:p>
            </p:txBody>
          </p:sp>
        </p:grpSp>
        <p:sp>
          <p:nvSpPr>
            <p:cNvPr id="119" name="正方形/長方形 118">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rgbClr val="8FAA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2" name="グループ化 121"/>
          <p:cNvGrpSpPr/>
          <p:nvPr/>
        </p:nvGrpSpPr>
        <p:grpSpPr>
          <a:xfrm>
            <a:off x="616599" y="5204853"/>
            <a:ext cx="1197845" cy="1319661"/>
            <a:chOff x="322113" y="5170350"/>
            <a:chExt cx="1197845" cy="1433022"/>
          </a:xfrm>
        </p:grpSpPr>
        <p:sp>
          <p:nvSpPr>
            <p:cNvPr id="123" name="正方形/長方形 122">
              <a:extLst>
                <a:ext uri="{FF2B5EF4-FFF2-40B4-BE49-F238E27FC236}">
                  <a16:creationId xmlns:a16="http://schemas.microsoft.com/office/drawing/2014/main" id="{942D60F4-F6FB-DBA1-23E7-2FD139A721BC}"/>
                </a:ext>
              </a:extLst>
            </p:cNvPr>
            <p:cNvSpPr/>
            <p:nvPr/>
          </p:nvSpPr>
          <p:spPr>
            <a:xfrm>
              <a:off x="360613" y="5170350"/>
              <a:ext cx="1123551" cy="1433022"/>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テキスト ボックス 123">
              <a:extLst>
                <a:ext uri="{FF2B5EF4-FFF2-40B4-BE49-F238E27FC236}">
                  <a16:creationId xmlns:a16="http://schemas.microsoft.com/office/drawing/2014/main" id="{BA0236F1-AC08-02F3-6F6A-308666B1B88E}"/>
                </a:ext>
              </a:extLst>
            </p:cNvPr>
            <p:cNvSpPr txBox="1"/>
            <p:nvPr/>
          </p:nvSpPr>
          <p:spPr>
            <a:xfrm>
              <a:off x="322113" y="5468217"/>
              <a:ext cx="1197845" cy="868959"/>
            </a:xfrm>
            <a:prstGeom prst="rect">
              <a:avLst/>
            </a:prstGeom>
            <a:noFill/>
          </p:spPr>
          <p:txBody>
            <a:bodyPr wrap="square" rtlCol="0">
              <a:spAutoFit/>
            </a:bodyPr>
            <a:lstStyle/>
            <a:p>
              <a:pPr algn="ctr"/>
              <a:r>
                <a:rPr kumimoji="1" lang="ja-JP" altLang="en-US" b="1"/>
                <a:t>介護業</a:t>
              </a:r>
              <a:endParaRPr kumimoji="1" lang="en-US" altLang="ja-JP" b="1"/>
            </a:p>
            <a:p>
              <a:pPr algn="ctr"/>
              <a:r>
                <a:rPr kumimoji="1" lang="ja-JP" altLang="en-US" sz="1400" b="1"/>
                <a:t>の</a:t>
              </a:r>
              <a:endParaRPr kumimoji="1" lang="en-US" altLang="ja-JP" sz="1000" b="1"/>
            </a:p>
            <a:p>
              <a:pPr algn="ctr"/>
              <a:r>
                <a:rPr kumimoji="1" lang="ja-JP" altLang="en-US" sz="1400" b="1"/>
                <a:t>人件費目安</a:t>
              </a:r>
              <a:endParaRPr kumimoji="1" lang="en-US" altLang="ja-JP" sz="1400" b="1"/>
            </a:p>
          </p:txBody>
        </p:sp>
      </p:grpSp>
      <p:grpSp>
        <p:nvGrpSpPr>
          <p:cNvPr id="125" name="グループ化 124">
            <a:extLst>
              <a:ext uri="{FF2B5EF4-FFF2-40B4-BE49-F238E27FC236}">
                <a16:creationId xmlns:a16="http://schemas.microsoft.com/office/drawing/2014/main" id="{6FB0950F-825F-EFD8-D928-E56B7710B746}"/>
              </a:ext>
            </a:extLst>
          </p:cNvPr>
          <p:cNvGrpSpPr/>
          <p:nvPr/>
        </p:nvGrpSpPr>
        <p:grpSpPr>
          <a:xfrm>
            <a:off x="1608783" y="5289070"/>
            <a:ext cx="2358189" cy="1345142"/>
            <a:chOff x="1267796" y="5187213"/>
            <a:chExt cx="2358189" cy="1345142"/>
          </a:xfrm>
        </p:grpSpPr>
        <p:sp>
          <p:nvSpPr>
            <p:cNvPr id="126" name="矢印: ストライプ 92">
              <a:extLst>
                <a:ext uri="{FF2B5EF4-FFF2-40B4-BE49-F238E27FC236}">
                  <a16:creationId xmlns:a16="http://schemas.microsoft.com/office/drawing/2014/main" id="{9044E7DC-DB88-5844-06E6-47B388B02ED0}"/>
                </a:ext>
              </a:extLst>
            </p:cNvPr>
            <p:cNvSpPr/>
            <p:nvPr/>
          </p:nvSpPr>
          <p:spPr>
            <a:xfrm rot="5400000">
              <a:off x="1939255" y="5482526"/>
              <a:ext cx="1015270" cy="811273"/>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テキスト ボックス 126">
              <a:extLst>
                <a:ext uri="{FF2B5EF4-FFF2-40B4-BE49-F238E27FC236}">
                  <a16:creationId xmlns:a16="http://schemas.microsoft.com/office/drawing/2014/main" id="{89576559-F9ED-F9F5-2FEA-81CEE9640FE2}"/>
                </a:ext>
              </a:extLst>
            </p:cNvPr>
            <p:cNvSpPr txBox="1"/>
            <p:nvPr/>
          </p:nvSpPr>
          <p:spPr>
            <a:xfrm>
              <a:off x="1661670" y="5824469"/>
              <a:ext cx="1951977" cy="707886"/>
            </a:xfrm>
            <a:prstGeom prst="rect">
              <a:avLst/>
            </a:prstGeom>
            <a:noFill/>
          </p:spPr>
          <p:txBody>
            <a:bodyPr wrap="square" rtlCol="0">
              <a:spAutoFit/>
            </a:bodyPr>
            <a:lstStyle/>
            <a:p>
              <a:r>
                <a:rPr kumimoji="1" lang="ja-JP" altLang="en-US" sz="1200" b="1"/>
                <a:t>概ね</a:t>
              </a:r>
              <a:endParaRPr kumimoji="1" lang="en-US" altLang="ja-JP" sz="1200" b="1"/>
            </a:p>
            <a:p>
              <a:r>
                <a:rPr kumimoji="1" lang="en-US" altLang="ja-JP" sz="2800" b="1">
                  <a:latin typeface="Arial Black" panose="020B0A04020102020204" pitchFamily="34" charset="0"/>
                </a:rPr>
                <a:t>60-70</a:t>
              </a:r>
              <a:r>
                <a:rPr kumimoji="1" lang="ja-JP" altLang="en-US" sz="2400" b="1"/>
                <a:t>％</a:t>
              </a:r>
              <a:r>
                <a:rPr kumimoji="1" lang="ja-JP" altLang="en-US" sz="1200" b="1"/>
                <a:t>前後</a:t>
              </a:r>
              <a:endParaRPr kumimoji="1" lang="ja-JP" altLang="en-US" b="1"/>
            </a:p>
          </p:txBody>
        </p:sp>
        <p:grpSp>
          <p:nvGrpSpPr>
            <p:cNvPr id="128" name="グループ化 127">
              <a:extLst>
                <a:ext uri="{FF2B5EF4-FFF2-40B4-BE49-F238E27FC236}">
                  <a16:creationId xmlns:a16="http://schemas.microsoft.com/office/drawing/2014/main" id="{DCDF21B8-BBB1-5551-F461-F195258CFD69}"/>
                </a:ext>
              </a:extLst>
            </p:cNvPr>
            <p:cNvGrpSpPr/>
            <p:nvPr/>
          </p:nvGrpSpPr>
          <p:grpSpPr>
            <a:xfrm>
              <a:off x="1267796" y="5187213"/>
              <a:ext cx="2358189" cy="557586"/>
              <a:chOff x="1250424" y="5187213"/>
              <a:chExt cx="2358189" cy="557586"/>
            </a:xfrm>
          </p:grpSpPr>
          <p:sp>
            <p:nvSpPr>
              <p:cNvPr id="129" name="テキスト ボックス 128">
                <a:extLst>
                  <a:ext uri="{FF2B5EF4-FFF2-40B4-BE49-F238E27FC236}">
                    <a16:creationId xmlns:a16="http://schemas.microsoft.com/office/drawing/2014/main" id="{40064578-FC88-7253-B5B0-191E7D851A7B}"/>
                  </a:ext>
                </a:extLst>
              </p:cNvPr>
              <p:cNvSpPr txBox="1"/>
              <p:nvPr/>
            </p:nvSpPr>
            <p:spPr>
              <a:xfrm>
                <a:off x="1250424" y="5467800"/>
                <a:ext cx="2358189" cy="276999"/>
              </a:xfrm>
              <a:prstGeom prst="rect">
                <a:avLst/>
              </a:prstGeom>
              <a:noFill/>
            </p:spPr>
            <p:txBody>
              <a:bodyPr wrap="square" rtlCol="0">
                <a:spAutoFit/>
              </a:bodyPr>
              <a:lstStyle/>
              <a:p>
                <a:pPr algn="ctr"/>
                <a:r>
                  <a:rPr kumimoji="1" lang="ja-JP" altLang="en-US" sz="1200" b="1"/>
                  <a:t>介護収入（売上高）</a:t>
                </a:r>
              </a:p>
            </p:txBody>
          </p:sp>
          <p:sp>
            <p:nvSpPr>
              <p:cNvPr id="130" name="テキスト ボックス 129">
                <a:extLst>
                  <a:ext uri="{FF2B5EF4-FFF2-40B4-BE49-F238E27FC236}">
                    <a16:creationId xmlns:a16="http://schemas.microsoft.com/office/drawing/2014/main" id="{2B95F0FC-D1FF-22A0-DC57-3E0F6E2CFC0D}"/>
                  </a:ext>
                </a:extLst>
              </p:cNvPr>
              <p:cNvSpPr txBox="1"/>
              <p:nvPr/>
            </p:nvSpPr>
            <p:spPr>
              <a:xfrm>
                <a:off x="1250424" y="5187213"/>
                <a:ext cx="2358189" cy="276999"/>
              </a:xfrm>
              <a:prstGeom prst="rect">
                <a:avLst/>
              </a:prstGeom>
              <a:noFill/>
            </p:spPr>
            <p:txBody>
              <a:bodyPr wrap="square" rtlCol="0">
                <a:spAutoFit/>
              </a:bodyPr>
              <a:lstStyle/>
              <a:p>
                <a:pPr algn="ctr"/>
                <a:r>
                  <a:rPr kumimoji="1" lang="ja-JP" altLang="en-US" sz="1200" b="1"/>
                  <a:t>人件費</a:t>
                </a:r>
              </a:p>
            </p:txBody>
          </p:sp>
          <p:cxnSp>
            <p:nvCxnSpPr>
              <p:cNvPr id="131" name="直線コネクタ 130">
                <a:extLst>
                  <a:ext uri="{FF2B5EF4-FFF2-40B4-BE49-F238E27FC236}">
                    <a16:creationId xmlns:a16="http://schemas.microsoft.com/office/drawing/2014/main" id="{050112C1-5771-8C8F-4465-BC3EC957F922}"/>
                  </a:ext>
                </a:extLst>
              </p:cNvPr>
              <p:cNvCxnSpPr>
                <a:cxnSpLocks/>
              </p:cNvCxnSpPr>
              <p:nvPr/>
            </p:nvCxnSpPr>
            <p:spPr>
              <a:xfrm>
                <a:off x="1682892" y="5468217"/>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44" name="テキスト ボックス 143">
            <a:extLst>
              <a:ext uri="{FF2B5EF4-FFF2-40B4-BE49-F238E27FC236}">
                <a16:creationId xmlns:a16="http://schemas.microsoft.com/office/drawing/2014/main" id="{750F6C54-909C-4F39-BB54-483FFB743FC7}"/>
              </a:ext>
            </a:extLst>
          </p:cNvPr>
          <p:cNvSpPr txBox="1"/>
          <p:nvPr/>
        </p:nvSpPr>
        <p:spPr>
          <a:xfrm>
            <a:off x="3361634" y="1325366"/>
            <a:ext cx="6375567" cy="553998"/>
          </a:xfrm>
          <a:prstGeom prst="rect">
            <a:avLst/>
          </a:prstGeom>
          <a:noFill/>
        </p:spPr>
        <p:txBody>
          <a:bodyPr wrap="square" lIns="91440" tIns="45720" rIns="91440" bIns="45720" rtlCol="0" anchor="t">
            <a:spAutoFit/>
          </a:bodyPr>
          <a:lstStyle/>
          <a:p>
            <a:r>
              <a:rPr kumimoji="1" lang="ja-JP" sz="1000">
                <a:latin typeface="游ゴシック"/>
                <a:ea typeface="游ゴシック"/>
              </a:rPr>
              <a:t>□</a:t>
            </a:r>
            <a:r>
              <a:rPr kumimoji="1" lang="ja-JP" altLang="en-US" sz="1000">
                <a:ea typeface="游ゴシック"/>
              </a:rPr>
              <a:t>　介護分野は、医療分野にもまして労働集約的な業種といえる</a:t>
            </a:r>
            <a:endParaRPr lang="en-US" altLang="ja-JP" sz="1000">
              <a:ea typeface="游ゴシック"/>
              <a:cs typeface="Calibri"/>
            </a:endParaRPr>
          </a:p>
          <a:p>
            <a:r>
              <a:rPr kumimoji="1" lang="ja-JP" sz="1000">
                <a:latin typeface="游ゴシック"/>
                <a:ea typeface="游ゴシック"/>
              </a:rPr>
              <a:t>□</a:t>
            </a:r>
            <a:r>
              <a:rPr kumimoji="1" lang="ja-JP" altLang="en-US" sz="1000">
                <a:ea typeface="游ゴシック"/>
              </a:rPr>
              <a:t>　重労働でもあるため、慢性的な人材不足となっており、採用競争が激しい</a:t>
            </a:r>
            <a:endParaRPr lang="en-US" altLang="ja-JP" sz="1000">
              <a:ea typeface="游ゴシック"/>
              <a:cs typeface="Calibri"/>
            </a:endParaRPr>
          </a:p>
          <a:p>
            <a:r>
              <a:rPr kumimoji="1" lang="ja-JP" sz="1000">
                <a:latin typeface="游ゴシック"/>
                <a:ea typeface="游ゴシック"/>
              </a:rPr>
              <a:t>□</a:t>
            </a:r>
            <a:r>
              <a:rPr kumimoji="1" lang="ja-JP" altLang="en-US" sz="1000">
                <a:ea typeface="游ゴシック"/>
              </a:rPr>
              <a:t>　各介護サービスの事業構造の理解や、計数情報の適時取得を通した支援方針の探索が初動としては良い</a:t>
            </a:r>
            <a:endParaRPr lang="en-US" altLang="ja-JP" sz="1000">
              <a:ea typeface="游ゴシック"/>
              <a:cs typeface="Calibri"/>
            </a:endParaRPr>
          </a:p>
        </p:txBody>
      </p:sp>
      <p:cxnSp>
        <p:nvCxnSpPr>
          <p:cNvPr id="147" name="直線コネクタ 14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a:extLst>
              <a:ext uri="{FF2B5EF4-FFF2-40B4-BE49-F238E27FC236}">
                <a16:creationId xmlns:a16="http://schemas.microsoft.com/office/drawing/2014/main" id="{9AEB2F90-076B-B65D-EAAB-3AFF4BB90B18}"/>
              </a:ext>
            </a:extLst>
          </p:cNvPr>
          <p:cNvSpPr txBox="1"/>
          <p:nvPr/>
        </p:nvSpPr>
        <p:spPr>
          <a:xfrm>
            <a:off x="636125" y="4234409"/>
            <a:ext cx="8831365" cy="707886"/>
          </a:xfrm>
          <a:prstGeom prst="rect">
            <a:avLst/>
          </a:prstGeom>
          <a:noFill/>
        </p:spPr>
        <p:txBody>
          <a:bodyPr wrap="square" rtlCol="0">
            <a:spAutoFit/>
          </a:bodyPr>
          <a:lstStyle/>
          <a:p>
            <a:r>
              <a:rPr kumimoji="1" lang="ja-JP" altLang="en-US" sz="1000" spc="-100" dirty="0">
                <a:latin typeface="+mn-ea"/>
              </a:rPr>
              <a:t>　厚生労働省「令和５年度介護事業経営実態調査」によると、介護サービス別にサービス提供の状況、職員配置・給与、収入の状況、支出の状況等が調査されており、</a:t>
            </a:r>
            <a:endParaRPr kumimoji="1" lang="en-US" altLang="ja-JP" sz="1000" spc="-100" dirty="0">
              <a:latin typeface="+mn-ea"/>
            </a:endParaRPr>
          </a:p>
          <a:p>
            <a:r>
              <a:rPr kumimoji="1" lang="ja-JP" altLang="en-US" sz="1000" spc="-100" dirty="0">
                <a:latin typeface="+mn-ea"/>
              </a:rPr>
              <a:t>平均的な事業規模や介護保険収入の割合、人件費などを確認することができます。</a:t>
            </a:r>
            <a:r>
              <a:rPr kumimoji="1" lang="ja-JP" altLang="en-US" sz="1000" spc="-100" dirty="0">
                <a:latin typeface="游ゴシック 本文"/>
              </a:rPr>
              <a:t>労働集約型である訪問系サービスは、人件費率も高い傾向があり、特養などの</a:t>
            </a:r>
            <a:endParaRPr kumimoji="1" lang="en-US" altLang="ja-JP" sz="1000" spc="-100" dirty="0">
              <a:latin typeface="游ゴシック 本文"/>
            </a:endParaRPr>
          </a:p>
          <a:p>
            <a:r>
              <a:rPr kumimoji="1" lang="ja-JP" altLang="en-US" sz="1000" spc="-100" dirty="0">
                <a:latin typeface="游ゴシック 本文"/>
              </a:rPr>
              <a:t>入居系（施設系）サービスの場合、費用に占める減価償却費等の設備費の割合が大きく、人件費率は訪問系サービスに比べて低くなる傾向にあります。また、サ高住や</a:t>
            </a:r>
            <a:endParaRPr kumimoji="1" lang="en-US" altLang="ja-JP" sz="1000" spc="-100" dirty="0">
              <a:latin typeface="游ゴシック 本文"/>
            </a:endParaRPr>
          </a:p>
          <a:p>
            <a:r>
              <a:rPr kumimoji="1" lang="ja-JP" altLang="en-US" sz="1000" spc="-100" dirty="0">
                <a:latin typeface="游ゴシック 本文"/>
              </a:rPr>
              <a:t>老人ホームが、自社で介護サービスを提供する特定施設については、さらに住居費等の保険外収益が高い傾向が見て取れます。</a:t>
            </a:r>
            <a:endParaRPr kumimoji="1" lang="en-US" altLang="ja-JP" sz="1000" spc="-100" dirty="0">
              <a:latin typeface="游ゴシック 本文"/>
            </a:endParaRPr>
          </a:p>
        </p:txBody>
      </p:sp>
      <p:grpSp>
        <p:nvGrpSpPr>
          <p:cNvPr id="92" name="グループ化 91"/>
          <p:cNvGrpSpPr/>
          <p:nvPr/>
        </p:nvGrpSpPr>
        <p:grpSpPr>
          <a:xfrm>
            <a:off x="3514208" y="5892356"/>
            <a:ext cx="6230043" cy="602026"/>
            <a:chOff x="2166691" y="6189182"/>
            <a:chExt cx="6230043" cy="602026"/>
          </a:xfrm>
        </p:grpSpPr>
        <p:cxnSp>
          <p:nvCxnSpPr>
            <p:cNvPr id="93" name="直線矢印コネクタ 92">
              <a:extLst>
                <a:ext uri="{FF2B5EF4-FFF2-40B4-BE49-F238E27FC236}">
                  <a16:creationId xmlns:a16="http://schemas.microsoft.com/office/drawing/2014/main" id="{C9615C48-4FF5-1DB3-2833-42466B1E0E99}"/>
                </a:ext>
              </a:extLst>
            </p:cNvPr>
            <p:cNvCxnSpPr>
              <a:cxnSpLocks/>
              <a:endCxn id="95" idx="3"/>
            </p:cNvCxnSpPr>
            <p:nvPr/>
          </p:nvCxnSpPr>
          <p:spPr>
            <a:xfrm>
              <a:off x="3946026" y="6504991"/>
              <a:ext cx="1383810" cy="2829"/>
            </a:xfrm>
            <a:prstGeom prst="straightConnector1">
              <a:avLst/>
            </a:prstGeom>
            <a:ln w="104775">
              <a:solidFill>
                <a:srgbClr val="FF0000">
                  <a:alpha val="20000"/>
                </a:srgbClr>
              </a:solidFill>
              <a:tailEnd type="triangle"/>
            </a:ln>
          </p:spPr>
          <p:style>
            <a:lnRef idx="1">
              <a:schemeClr val="accent1"/>
            </a:lnRef>
            <a:fillRef idx="0">
              <a:schemeClr val="accent1"/>
            </a:fillRef>
            <a:effectRef idx="0">
              <a:schemeClr val="accent1"/>
            </a:effectRef>
            <a:fontRef idx="minor">
              <a:schemeClr val="tx1"/>
            </a:fontRef>
          </p:style>
        </p:cxnSp>
        <p:grpSp>
          <p:nvGrpSpPr>
            <p:cNvPr id="94" name="グループ化 93">
              <a:extLst>
                <a:ext uri="{FF2B5EF4-FFF2-40B4-BE49-F238E27FC236}">
                  <a16:creationId xmlns:a16="http://schemas.microsoft.com/office/drawing/2014/main" id="{64F5A74D-C442-A3C4-BBF2-0411EB17B450}"/>
                </a:ext>
              </a:extLst>
            </p:cNvPr>
            <p:cNvGrpSpPr/>
            <p:nvPr/>
          </p:nvGrpSpPr>
          <p:grpSpPr>
            <a:xfrm>
              <a:off x="2166691" y="6224432"/>
              <a:ext cx="2378241" cy="566776"/>
              <a:chOff x="3408150" y="4474729"/>
              <a:chExt cx="2378241" cy="566776"/>
            </a:xfrm>
          </p:grpSpPr>
          <p:grpSp>
            <p:nvGrpSpPr>
              <p:cNvPr id="98" name="グループ化 97">
                <a:extLst>
                  <a:ext uri="{FF2B5EF4-FFF2-40B4-BE49-F238E27FC236}">
                    <a16:creationId xmlns:a16="http://schemas.microsoft.com/office/drawing/2014/main" id="{578A67AA-40E9-02DA-08C7-6E1464EBA1A5}"/>
                  </a:ext>
                </a:extLst>
              </p:cNvPr>
              <p:cNvGrpSpPr/>
              <p:nvPr/>
            </p:nvGrpSpPr>
            <p:grpSpPr>
              <a:xfrm>
                <a:off x="3408150" y="4474729"/>
                <a:ext cx="2378241" cy="566776"/>
                <a:chOff x="3408150" y="4474729"/>
                <a:chExt cx="2378241" cy="566776"/>
              </a:xfrm>
            </p:grpSpPr>
            <p:sp>
              <p:nvSpPr>
                <p:cNvPr id="100" name="テキスト ボックス 99">
                  <a:extLst>
                    <a:ext uri="{FF2B5EF4-FFF2-40B4-BE49-F238E27FC236}">
                      <a16:creationId xmlns:a16="http://schemas.microsoft.com/office/drawing/2014/main" id="{E64935D7-A848-3148-0142-B822D225BAF7}"/>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介護収入（売上高）</a:t>
                  </a:r>
                </a:p>
              </p:txBody>
            </p:sp>
            <p:sp>
              <p:nvSpPr>
                <p:cNvPr id="101" name="テキスト ボックス 100">
                  <a:extLst>
                    <a:ext uri="{FF2B5EF4-FFF2-40B4-BE49-F238E27FC236}">
                      <a16:creationId xmlns:a16="http://schemas.microsoft.com/office/drawing/2014/main" id="{EDECA1FB-CA80-DF16-49E2-0905CF6BBFD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99" name="直線コネクタ 98">
                <a:extLst>
                  <a:ext uri="{FF2B5EF4-FFF2-40B4-BE49-F238E27FC236}">
                    <a16:creationId xmlns:a16="http://schemas.microsoft.com/office/drawing/2014/main" id="{D2987864-9A55-99F6-B09A-2813D0E08169}"/>
                  </a:ext>
                </a:extLst>
              </p:cNvPr>
              <p:cNvCxnSpPr/>
              <p:nvPr/>
            </p:nvCxnSpPr>
            <p:spPr>
              <a:xfrm>
                <a:off x="393312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95" name="テキスト ボックス 94">
              <a:extLst>
                <a:ext uri="{FF2B5EF4-FFF2-40B4-BE49-F238E27FC236}">
                  <a16:creationId xmlns:a16="http://schemas.microsoft.com/office/drawing/2014/main" id="{BAB5DF1A-6F0E-68D5-CC97-0816E7E85053}"/>
                </a:ext>
              </a:extLst>
            </p:cNvPr>
            <p:cNvSpPr txBox="1"/>
            <p:nvPr/>
          </p:nvSpPr>
          <p:spPr>
            <a:xfrm>
              <a:off x="3967031" y="6323154"/>
              <a:ext cx="1362805" cy="369332"/>
            </a:xfrm>
            <a:prstGeom prst="rect">
              <a:avLst/>
            </a:prstGeom>
            <a:noFill/>
          </p:spPr>
          <p:txBody>
            <a:bodyPr wrap="square" rtlCol="0">
              <a:spAutoFit/>
            </a:bodyPr>
            <a:lstStyle/>
            <a:p>
              <a:r>
                <a:rPr kumimoji="1" lang="ja-JP" altLang="en-US" sz="1400" b="1"/>
                <a:t>の</a:t>
              </a:r>
              <a:r>
                <a:rPr kumimoji="1" lang="ja-JP" altLang="en-US" b="1"/>
                <a:t>傾向</a:t>
              </a:r>
              <a:r>
                <a:rPr kumimoji="1" lang="ja-JP" altLang="en-US" sz="1400" b="1"/>
                <a:t>を見る</a:t>
              </a:r>
              <a:endParaRPr kumimoji="1" lang="ja-JP" altLang="en-US" b="1"/>
            </a:p>
          </p:txBody>
        </p:sp>
        <p:sp>
          <p:nvSpPr>
            <p:cNvPr id="96" name="正方形/長方形 95">
              <a:extLst>
                <a:ext uri="{FF2B5EF4-FFF2-40B4-BE49-F238E27FC236}">
                  <a16:creationId xmlns:a16="http://schemas.microsoft.com/office/drawing/2014/main" id="{80942F5A-C39E-A0E3-F604-F280069E0D90}"/>
                </a:ext>
              </a:extLst>
            </p:cNvPr>
            <p:cNvSpPr/>
            <p:nvPr/>
          </p:nvSpPr>
          <p:spPr>
            <a:xfrm>
              <a:off x="5222592" y="6189182"/>
              <a:ext cx="2743531" cy="5805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solidFill>
                    <a:schemeClr val="tx1"/>
                  </a:solidFill>
                  <a:latin typeface="+mn-ea"/>
                </a:rPr>
                <a:t>　　　～大きな変化がある場合～</a:t>
              </a:r>
              <a:endParaRPr kumimoji="1" lang="en-US" altLang="ja-JP" sz="1000" b="1">
                <a:solidFill>
                  <a:schemeClr val="tx1"/>
                </a:solidFill>
                <a:latin typeface="+mn-ea"/>
              </a:endParaRPr>
            </a:p>
            <a:p>
              <a:r>
                <a:rPr kumimoji="1" lang="ja-JP" altLang="en-US" sz="1000">
                  <a:solidFill>
                    <a:schemeClr val="tx1"/>
                  </a:solidFill>
                  <a:latin typeface="+mn-ea"/>
                </a:rPr>
                <a:t>□ 引き抜き等による社員の退職</a:t>
              </a:r>
              <a:endParaRPr kumimoji="1" lang="en-US" altLang="ja-JP" sz="1000">
                <a:solidFill>
                  <a:schemeClr val="tx1"/>
                </a:solidFill>
                <a:latin typeface="+mn-ea"/>
              </a:endParaRPr>
            </a:p>
            <a:p>
              <a:r>
                <a:rPr kumimoji="1" lang="ja-JP" altLang="en-US" sz="1000">
                  <a:solidFill>
                    <a:schemeClr val="tx1"/>
                  </a:solidFill>
                  <a:latin typeface="+mn-ea"/>
                </a:rPr>
                <a:t>□ 従業員の確保が困難（派遣対応）</a:t>
              </a:r>
              <a:endParaRPr kumimoji="1" lang="en-US" altLang="ja-JP" sz="1000">
                <a:solidFill>
                  <a:schemeClr val="tx1"/>
                </a:solidFill>
                <a:latin typeface="+mn-ea"/>
              </a:endParaRPr>
            </a:p>
            <a:p>
              <a:r>
                <a:rPr kumimoji="1" lang="ja-JP" altLang="en-US" sz="1000">
                  <a:solidFill>
                    <a:schemeClr val="tx1"/>
                  </a:solidFill>
                  <a:latin typeface="+mn-ea"/>
                </a:rPr>
                <a:t>□ 社内風紀の乱れによる退職</a:t>
              </a:r>
              <a:endParaRPr kumimoji="1" lang="en-US" altLang="ja-JP" sz="1000">
                <a:solidFill>
                  <a:schemeClr val="tx1"/>
                </a:solidFill>
                <a:latin typeface="+mn-ea"/>
              </a:endParaRPr>
            </a:p>
          </p:txBody>
        </p:sp>
        <p:sp>
          <p:nvSpPr>
            <p:cNvPr id="97" name="テキスト ボックス 96">
              <a:extLst>
                <a:ext uri="{FF2B5EF4-FFF2-40B4-BE49-F238E27FC236}">
                  <a16:creationId xmlns:a16="http://schemas.microsoft.com/office/drawing/2014/main" id="{92E6CF23-E15E-A373-5082-6E3EC142CF62}"/>
                </a:ext>
              </a:extLst>
            </p:cNvPr>
            <p:cNvSpPr txBox="1"/>
            <p:nvPr/>
          </p:nvSpPr>
          <p:spPr>
            <a:xfrm>
              <a:off x="7333587" y="6353932"/>
              <a:ext cx="1063147" cy="338554"/>
            </a:xfrm>
            <a:prstGeom prst="rect">
              <a:avLst/>
            </a:prstGeom>
            <a:noFill/>
          </p:spPr>
          <p:txBody>
            <a:bodyPr wrap="square" rtlCol="0">
              <a:spAutoFit/>
            </a:bodyPr>
            <a:lstStyle/>
            <a:p>
              <a:r>
                <a:rPr kumimoji="1" lang="ja-JP" altLang="en-US" sz="1400" b="1"/>
                <a:t>の</a:t>
              </a:r>
              <a:r>
                <a:rPr kumimoji="1" lang="ja-JP" altLang="en-US" sz="1600" b="1"/>
                <a:t>可能性</a:t>
              </a:r>
              <a:endParaRPr kumimoji="1" lang="ja-JP" altLang="en-US" b="1"/>
            </a:p>
          </p:txBody>
        </p:sp>
      </p:grpSp>
      <p:sp>
        <p:nvSpPr>
          <p:cNvPr id="10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6</a:t>
            </a:fld>
            <a:endParaRPr kumimoji="1" lang="ja-JP" altLang="en-US"/>
          </a:p>
        </p:txBody>
      </p:sp>
      <p:cxnSp>
        <p:nvCxnSpPr>
          <p:cNvPr id="108" name="直線コネクタ 107">
            <a:extLst>
              <a:ext uri="{FF2B5EF4-FFF2-40B4-BE49-F238E27FC236}">
                <a16:creationId xmlns:a16="http://schemas.microsoft.com/office/drawing/2014/main" id="{0EB3233E-B893-4679-07F8-520BB236E985}"/>
              </a:ext>
            </a:extLst>
          </p:cNvPr>
          <p:cNvCxnSpPr/>
          <p:nvPr/>
        </p:nvCxnSpPr>
        <p:spPr>
          <a:xfrm>
            <a:off x="400054" y="5083255"/>
            <a:ext cx="907333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3424701" y="239414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110" name="テキスト ボックス 109">
            <a:extLst>
              <a:ext uri="{FF2B5EF4-FFF2-40B4-BE49-F238E27FC236}">
                <a16:creationId xmlns:a16="http://schemas.microsoft.com/office/drawing/2014/main" id="{913C171E-581D-78F2-AB9F-0935548D7202}"/>
              </a:ext>
            </a:extLst>
          </p:cNvPr>
          <p:cNvSpPr txBox="1"/>
          <p:nvPr/>
        </p:nvSpPr>
        <p:spPr>
          <a:xfrm>
            <a:off x="3395446" y="2136815"/>
            <a:ext cx="847235" cy="276999"/>
          </a:xfrm>
          <a:prstGeom prst="rect">
            <a:avLst/>
          </a:prstGeom>
          <a:noFill/>
          <a:ln>
            <a:noFill/>
          </a:ln>
        </p:spPr>
        <p:txBody>
          <a:bodyPr wrap="square" rtlCol="0">
            <a:spAutoFit/>
          </a:bodyPr>
          <a:lstStyle/>
          <a:p>
            <a:pPr algn="ctr"/>
            <a:r>
              <a:rPr kumimoji="1" lang="ja-JP" altLang="en-US" sz="1200" b="1"/>
              <a:t>訪問介護</a:t>
            </a:r>
            <a:endParaRPr kumimoji="1" lang="en-US" altLang="ja-JP" sz="1200" b="1"/>
          </a:p>
        </p:txBody>
      </p:sp>
      <p:sp>
        <p:nvSpPr>
          <p:cNvPr id="111" name="テキスト ボックス 110">
            <a:extLst>
              <a:ext uri="{FF2B5EF4-FFF2-40B4-BE49-F238E27FC236}">
                <a16:creationId xmlns:a16="http://schemas.microsoft.com/office/drawing/2014/main" id="{A2B67A80-A0A3-A014-F01B-E9C0F8135799}"/>
              </a:ext>
            </a:extLst>
          </p:cNvPr>
          <p:cNvSpPr txBox="1"/>
          <p:nvPr/>
        </p:nvSpPr>
        <p:spPr>
          <a:xfrm>
            <a:off x="3308620" y="2408044"/>
            <a:ext cx="1038713" cy="243236"/>
          </a:xfrm>
          <a:prstGeom prst="rect">
            <a:avLst/>
          </a:prstGeom>
          <a:noFill/>
        </p:spPr>
        <p:txBody>
          <a:bodyPr wrap="square" rtlCol="0">
            <a:spAutoFit/>
          </a:bodyPr>
          <a:lstStyle/>
          <a:p>
            <a:pPr algn="ctr"/>
            <a:r>
              <a:rPr kumimoji="1" lang="ja-JP" altLang="en-US" sz="800" b="1"/>
              <a:t>ホームヘルパー</a:t>
            </a:r>
          </a:p>
        </p:txBody>
      </p:sp>
      <p:sp>
        <p:nvSpPr>
          <p:cNvPr id="112" name="テキスト ボックス 111">
            <a:extLst>
              <a:ext uri="{FF2B5EF4-FFF2-40B4-BE49-F238E27FC236}">
                <a16:creationId xmlns:a16="http://schemas.microsoft.com/office/drawing/2014/main" id="{913C171E-581D-78F2-AB9F-0935548D7202}"/>
              </a:ext>
            </a:extLst>
          </p:cNvPr>
          <p:cNvSpPr txBox="1"/>
          <p:nvPr/>
        </p:nvSpPr>
        <p:spPr>
          <a:xfrm>
            <a:off x="4438014" y="2136974"/>
            <a:ext cx="1127670" cy="312731"/>
          </a:xfrm>
          <a:prstGeom prst="rect">
            <a:avLst/>
          </a:prstGeom>
          <a:noFill/>
          <a:ln>
            <a:noFill/>
          </a:ln>
        </p:spPr>
        <p:txBody>
          <a:bodyPr wrap="square" rtlCol="0">
            <a:spAutoFit/>
          </a:bodyPr>
          <a:lstStyle/>
          <a:p>
            <a:pPr algn="ctr"/>
            <a:r>
              <a:rPr kumimoji="1" lang="ja-JP" altLang="en-US" sz="1200" b="1"/>
              <a:t>通所介護</a:t>
            </a:r>
            <a:endParaRPr kumimoji="1" lang="en-US" altLang="ja-JP" sz="1200" b="1"/>
          </a:p>
        </p:txBody>
      </p:sp>
      <p:sp>
        <p:nvSpPr>
          <p:cNvPr id="113" name="テキスト ボックス 112">
            <a:extLst>
              <a:ext uri="{FF2B5EF4-FFF2-40B4-BE49-F238E27FC236}">
                <a16:creationId xmlns:a16="http://schemas.microsoft.com/office/drawing/2014/main" id="{A2B67A80-A0A3-A014-F01B-E9C0F8135799}"/>
              </a:ext>
            </a:extLst>
          </p:cNvPr>
          <p:cNvSpPr txBox="1"/>
          <p:nvPr/>
        </p:nvSpPr>
        <p:spPr>
          <a:xfrm>
            <a:off x="4489228" y="2408044"/>
            <a:ext cx="1038713" cy="243236"/>
          </a:xfrm>
          <a:prstGeom prst="rect">
            <a:avLst/>
          </a:prstGeom>
          <a:noFill/>
        </p:spPr>
        <p:txBody>
          <a:bodyPr wrap="square" rtlCol="0">
            <a:spAutoFit/>
          </a:bodyPr>
          <a:lstStyle/>
          <a:p>
            <a:pPr algn="ctr"/>
            <a:r>
              <a:rPr kumimoji="1" lang="ja-JP" altLang="en-US" sz="800" b="1"/>
              <a:t>デイサービス</a:t>
            </a:r>
          </a:p>
        </p:txBody>
      </p:sp>
      <p:sp>
        <p:nvSpPr>
          <p:cNvPr id="114" name="テキスト ボックス 113">
            <a:extLst>
              <a:ext uri="{FF2B5EF4-FFF2-40B4-BE49-F238E27FC236}">
                <a16:creationId xmlns:a16="http://schemas.microsoft.com/office/drawing/2014/main" id="{913C171E-581D-78F2-AB9F-0935548D7202}"/>
              </a:ext>
            </a:extLst>
          </p:cNvPr>
          <p:cNvSpPr txBox="1"/>
          <p:nvPr/>
        </p:nvSpPr>
        <p:spPr>
          <a:xfrm>
            <a:off x="5707579" y="2113969"/>
            <a:ext cx="1127670" cy="312731"/>
          </a:xfrm>
          <a:prstGeom prst="rect">
            <a:avLst/>
          </a:prstGeom>
          <a:noFill/>
          <a:ln>
            <a:noFill/>
          </a:ln>
        </p:spPr>
        <p:txBody>
          <a:bodyPr wrap="square" rtlCol="0">
            <a:spAutoFit/>
          </a:bodyPr>
          <a:lstStyle/>
          <a:p>
            <a:pPr algn="ctr"/>
            <a:r>
              <a:rPr kumimoji="1" lang="ja-JP" altLang="en-US" sz="1200" b="1"/>
              <a:t>短期入所</a:t>
            </a:r>
            <a:endParaRPr kumimoji="1" lang="en-US" altLang="ja-JP" sz="1200" b="1"/>
          </a:p>
        </p:txBody>
      </p:sp>
      <p:sp>
        <p:nvSpPr>
          <p:cNvPr id="115" name="テキスト ボックス 114">
            <a:extLst>
              <a:ext uri="{FF2B5EF4-FFF2-40B4-BE49-F238E27FC236}">
                <a16:creationId xmlns:a16="http://schemas.microsoft.com/office/drawing/2014/main" id="{A2B67A80-A0A3-A014-F01B-E9C0F8135799}"/>
              </a:ext>
            </a:extLst>
          </p:cNvPr>
          <p:cNvSpPr txBox="1"/>
          <p:nvPr/>
        </p:nvSpPr>
        <p:spPr>
          <a:xfrm>
            <a:off x="5739698" y="2408044"/>
            <a:ext cx="1038713" cy="243236"/>
          </a:xfrm>
          <a:prstGeom prst="rect">
            <a:avLst/>
          </a:prstGeom>
          <a:noFill/>
        </p:spPr>
        <p:txBody>
          <a:bodyPr wrap="square" rtlCol="0">
            <a:spAutoFit/>
          </a:bodyPr>
          <a:lstStyle/>
          <a:p>
            <a:pPr algn="ctr"/>
            <a:r>
              <a:rPr kumimoji="1" lang="ja-JP" altLang="en-US" sz="800" b="1"/>
              <a:t>ショートステイ</a:t>
            </a:r>
          </a:p>
        </p:txBody>
      </p:sp>
      <p:sp>
        <p:nvSpPr>
          <p:cNvPr id="132" name="テキスト ボックス 131">
            <a:extLst>
              <a:ext uri="{FF2B5EF4-FFF2-40B4-BE49-F238E27FC236}">
                <a16:creationId xmlns:a16="http://schemas.microsoft.com/office/drawing/2014/main" id="{913C171E-581D-78F2-AB9F-0935548D7202}"/>
              </a:ext>
            </a:extLst>
          </p:cNvPr>
          <p:cNvSpPr txBox="1"/>
          <p:nvPr/>
        </p:nvSpPr>
        <p:spPr>
          <a:xfrm>
            <a:off x="6877956" y="2121761"/>
            <a:ext cx="1127670" cy="312731"/>
          </a:xfrm>
          <a:prstGeom prst="rect">
            <a:avLst/>
          </a:prstGeom>
          <a:noFill/>
          <a:ln>
            <a:noFill/>
          </a:ln>
        </p:spPr>
        <p:txBody>
          <a:bodyPr wrap="square" rtlCol="0">
            <a:spAutoFit/>
          </a:bodyPr>
          <a:lstStyle/>
          <a:p>
            <a:pPr algn="ctr"/>
            <a:r>
              <a:rPr kumimoji="1" lang="ja-JP" altLang="en-US" sz="1200" b="1"/>
              <a:t>特養</a:t>
            </a:r>
            <a:endParaRPr kumimoji="1" lang="en-US" altLang="ja-JP" sz="1200" b="1"/>
          </a:p>
        </p:txBody>
      </p:sp>
      <p:sp>
        <p:nvSpPr>
          <p:cNvPr id="133" name="テキスト ボックス 132">
            <a:extLst>
              <a:ext uri="{FF2B5EF4-FFF2-40B4-BE49-F238E27FC236}">
                <a16:creationId xmlns:a16="http://schemas.microsoft.com/office/drawing/2014/main" id="{A2B67A80-A0A3-A014-F01B-E9C0F8135799}"/>
              </a:ext>
            </a:extLst>
          </p:cNvPr>
          <p:cNvSpPr txBox="1"/>
          <p:nvPr/>
        </p:nvSpPr>
        <p:spPr>
          <a:xfrm>
            <a:off x="6950135" y="2408044"/>
            <a:ext cx="1038713" cy="225862"/>
          </a:xfrm>
          <a:prstGeom prst="rect">
            <a:avLst/>
          </a:prstGeom>
          <a:noFill/>
        </p:spPr>
        <p:txBody>
          <a:bodyPr wrap="square" rtlCol="0">
            <a:spAutoFit/>
          </a:bodyPr>
          <a:lstStyle/>
          <a:p>
            <a:pPr algn="ctr"/>
            <a:r>
              <a:rPr kumimoji="1" lang="ja-JP" altLang="en-US" sz="700" b="1"/>
              <a:t>特別養護老人ホーム</a:t>
            </a:r>
          </a:p>
        </p:txBody>
      </p:sp>
      <p:sp>
        <p:nvSpPr>
          <p:cNvPr id="134" name="テキスト ボックス 133">
            <a:extLst>
              <a:ext uri="{FF2B5EF4-FFF2-40B4-BE49-F238E27FC236}">
                <a16:creationId xmlns:a16="http://schemas.microsoft.com/office/drawing/2014/main" id="{913C171E-581D-78F2-AB9F-0935548D7202}"/>
              </a:ext>
            </a:extLst>
          </p:cNvPr>
          <p:cNvSpPr txBox="1"/>
          <p:nvPr/>
        </p:nvSpPr>
        <p:spPr>
          <a:xfrm>
            <a:off x="8089331" y="2128051"/>
            <a:ext cx="1127670" cy="276999"/>
          </a:xfrm>
          <a:prstGeom prst="rect">
            <a:avLst/>
          </a:prstGeom>
          <a:noFill/>
          <a:ln>
            <a:noFill/>
          </a:ln>
        </p:spPr>
        <p:txBody>
          <a:bodyPr wrap="square" rtlCol="0">
            <a:spAutoFit/>
          </a:bodyPr>
          <a:lstStyle/>
          <a:p>
            <a:pPr algn="ctr"/>
            <a:r>
              <a:rPr kumimoji="1" lang="ja-JP" altLang="en-US" sz="1200" b="1"/>
              <a:t>特定施設</a:t>
            </a:r>
            <a:endParaRPr kumimoji="1" lang="en-US" altLang="ja-JP" sz="1200" b="1"/>
          </a:p>
        </p:txBody>
      </p:sp>
      <p:sp>
        <p:nvSpPr>
          <p:cNvPr id="135" name="テキスト ボックス 134">
            <a:extLst>
              <a:ext uri="{FF2B5EF4-FFF2-40B4-BE49-F238E27FC236}">
                <a16:creationId xmlns:a16="http://schemas.microsoft.com/office/drawing/2014/main" id="{A2B67A80-A0A3-A014-F01B-E9C0F8135799}"/>
              </a:ext>
            </a:extLst>
          </p:cNvPr>
          <p:cNvSpPr txBox="1"/>
          <p:nvPr/>
        </p:nvSpPr>
        <p:spPr>
          <a:xfrm>
            <a:off x="8106109" y="2408044"/>
            <a:ext cx="1256842" cy="200055"/>
          </a:xfrm>
          <a:prstGeom prst="rect">
            <a:avLst/>
          </a:prstGeom>
          <a:noFill/>
        </p:spPr>
        <p:txBody>
          <a:bodyPr wrap="square" rtlCol="0">
            <a:spAutoFit/>
          </a:bodyPr>
          <a:lstStyle/>
          <a:p>
            <a:pPr algn="ctr"/>
            <a:r>
              <a:rPr kumimoji="1" lang="ja-JP" altLang="en-US" sz="700" b="1"/>
              <a:t>サービス提供するサ高住等</a:t>
            </a:r>
            <a:endParaRPr kumimoji="1" lang="en-US" altLang="ja-JP" sz="700" b="1"/>
          </a:p>
        </p:txBody>
      </p:sp>
      <p:grpSp>
        <p:nvGrpSpPr>
          <p:cNvPr id="136" name="グループ化 135"/>
          <p:cNvGrpSpPr/>
          <p:nvPr/>
        </p:nvGrpSpPr>
        <p:grpSpPr>
          <a:xfrm>
            <a:off x="2156516" y="2597277"/>
            <a:ext cx="7227022" cy="1362273"/>
            <a:chOff x="2061354" y="4083273"/>
            <a:chExt cx="7227022" cy="1362273"/>
          </a:xfrm>
        </p:grpSpPr>
        <p:grpSp>
          <p:nvGrpSpPr>
            <p:cNvPr id="137" name="グループ化 136"/>
            <p:cNvGrpSpPr/>
            <p:nvPr/>
          </p:nvGrpSpPr>
          <p:grpSpPr>
            <a:xfrm>
              <a:off x="3056780" y="4092472"/>
              <a:ext cx="1311942" cy="1326581"/>
              <a:chOff x="3055636" y="4124185"/>
              <a:chExt cx="1311942" cy="1326581"/>
            </a:xfrm>
          </p:grpSpPr>
          <p:sp>
            <p:nvSpPr>
              <p:cNvPr id="183" name="テキスト ボックス 182">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72.2</a:t>
                </a:r>
                <a:r>
                  <a:rPr kumimoji="1" lang="ja-JP" altLang="en-US" sz="900" b="1"/>
                  <a:t>％</a:t>
                </a:r>
                <a:endParaRPr kumimoji="1" lang="en-US" altLang="ja-JP" sz="1050" b="1"/>
              </a:p>
            </p:txBody>
          </p:sp>
          <p:sp>
            <p:nvSpPr>
              <p:cNvPr id="184" name="正方形/長方形 183">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正方形/長方形 184">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テキスト ボックス 185">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36.0</a:t>
                </a:r>
                <a:r>
                  <a:rPr kumimoji="1" lang="en-US" altLang="ja-JP" sz="800" b="1"/>
                  <a:t>M</a:t>
                </a:r>
              </a:p>
            </p:txBody>
          </p:sp>
          <p:sp>
            <p:nvSpPr>
              <p:cNvPr id="187" name="テキスト ボックス 186">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7.9</a:t>
                </a:r>
                <a:r>
                  <a:rPr kumimoji="1" lang="ja-JP" altLang="en-US" sz="800" b="1"/>
                  <a:t>％</a:t>
                </a:r>
                <a:endParaRPr kumimoji="1" lang="en-US" altLang="ja-JP" sz="800" b="1"/>
              </a:p>
            </p:txBody>
          </p:sp>
          <p:sp>
            <p:nvSpPr>
              <p:cNvPr id="188" name="正方形/長方形 187">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テキスト ボックス 188">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97.2</a:t>
                </a:r>
                <a:r>
                  <a:rPr kumimoji="1" lang="ja-JP" altLang="en-US" sz="500" b="1"/>
                  <a:t>％</a:t>
                </a:r>
                <a:r>
                  <a:rPr kumimoji="1" lang="ja-JP" altLang="en-US" sz="800" b="1"/>
                  <a:t>）</a:t>
                </a:r>
                <a:endParaRPr kumimoji="1" lang="en-US" altLang="ja-JP" sz="1050" b="1"/>
              </a:p>
            </p:txBody>
          </p:sp>
        </p:grpSp>
        <p:sp>
          <p:nvSpPr>
            <p:cNvPr id="138" name="テキスト ボックス 137">
              <a:extLst>
                <a:ext uri="{FF2B5EF4-FFF2-40B4-BE49-F238E27FC236}">
                  <a16:creationId xmlns:a16="http://schemas.microsoft.com/office/drawing/2014/main" id="{49F9CAE2-94D6-1A30-219B-158E9C07693C}"/>
                </a:ext>
              </a:extLst>
            </p:cNvPr>
            <p:cNvSpPr txBox="1"/>
            <p:nvPr/>
          </p:nvSpPr>
          <p:spPr>
            <a:xfrm>
              <a:off x="2061354" y="4083273"/>
              <a:ext cx="1059246" cy="307777"/>
            </a:xfrm>
            <a:prstGeom prst="rect">
              <a:avLst/>
            </a:prstGeom>
            <a:noFill/>
            <a:ln>
              <a:noFill/>
            </a:ln>
          </p:spPr>
          <p:txBody>
            <a:bodyPr wrap="square" rtlCol="0">
              <a:spAutoFit/>
            </a:bodyPr>
            <a:lstStyle/>
            <a:p>
              <a:pPr algn="r"/>
              <a:r>
                <a:rPr kumimoji="1" lang="ja-JP" altLang="en-US" sz="1400">
                  <a:latin typeface="HGP創英角ｺﾞｼｯｸUB" panose="020B0900000000000000" pitchFamily="50" charset="-128"/>
                  <a:ea typeface="HGP創英角ｺﾞｼｯｸUB" panose="020B0900000000000000" pitchFamily="50" charset="-128"/>
                </a:rPr>
                <a:t>事業収入</a:t>
              </a:r>
              <a:endParaRPr kumimoji="1" lang="en-US" altLang="ja-JP" sz="1400">
                <a:latin typeface="HGP創英角ｺﾞｼｯｸUB" panose="020B0900000000000000" pitchFamily="50" charset="-128"/>
                <a:ea typeface="HGP創英角ｺﾞｼｯｸUB" panose="020B0900000000000000" pitchFamily="50" charset="-128"/>
              </a:endParaRPr>
            </a:p>
          </p:txBody>
        </p:sp>
        <p:sp>
          <p:nvSpPr>
            <p:cNvPr id="139" name="テキスト ボックス 138">
              <a:extLst>
                <a:ext uri="{FF2B5EF4-FFF2-40B4-BE49-F238E27FC236}">
                  <a16:creationId xmlns:a16="http://schemas.microsoft.com/office/drawing/2014/main" id="{49F9CAE2-94D6-1A30-219B-158E9C07693C}"/>
                </a:ext>
              </a:extLst>
            </p:cNvPr>
            <p:cNvSpPr txBox="1"/>
            <p:nvPr/>
          </p:nvSpPr>
          <p:spPr>
            <a:xfrm>
              <a:off x="2181604" y="4569040"/>
              <a:ext cx="920172" cy="307777"/>
            </a:xfrm>
            <a:prstGeom prst="rect">
              <a:avLst/>
            </a:prstGeom>
            <a:noFill/>
            <a:ln>
              <a:noFill/>
            </a:ln>
          </p:spPr>
          <p:txBody>
            <a:bodyPr wrap="square" rtlCol="0">
              <a:spAutoFit/>
            </a:bodyPr>
            <a:lstStyle/>
            <a:p>
              <a:pPr algn="r"/>
              <a:r>
                <a:rPr kumimoji="1" lang="ja-JP" altLang="en-US" sz="1400">
                  <a:latin typeface="HGP創英角ｺﾞｼｯｸUB" panose="020B0900000000000000" pitchFamily="50" charset="-128"/>
                  <a:ea typeface="HGP創英角ｺﾞｼｯｸUB" panose="020B0900000000000000" pitchFamily="50" charset="-128"/>
                </a:rPr>
                <a:t>人件費率</a:t>
              </a:r>
              <a:endParaRPr kumimoji="1" lang="en-US" altLang="ja-JP" sz="1400">
                <a:latin typeface="HGP創英角ｺﾞｼｯｸUB" panose="020B0900000000000000" pitchFamily="50" charset="-128"/>
                <a:ea typeface="HGP創英角ｺﾞｼｯｸUB" panose="020B0900000000000000" pitchFamily="50" charset="-128"/>
              </a:endParaRPr>
            </a:p>
          </p:txBody>
        </p:sp>
        <p:sp>
          <p:nvSpPr>
            <p:cNvPr id="140" name="テキスト ボックス 139">
              <a:extLst>
                <a:ext uri="{FF2B5EF4-FFF2-40B4-BE49-F238E27FC236}">
                  <a16:creationId xmlns:a16="http://schemas.microsoft.com/office/drawing/2014/main" id="{49F9CAE2-94D6-1A30-219B-158E9C07693C}"/>
                </a:ext>
              </a:extLst>
            </p:cNvPr>
            <p:cNvSpPr txBox="1"/>
            <p:nvPr/>
          </p:nvSpPr>
          <p:spPr>
            <a:xfrm>
              <a:off x="2147231" y="5006964"/>
              <a:ext cx="905927" cy="438582"/>
            </a:xfrm>
            <a:prstGeom prst="rect">
              <a:avLst/>
            </a:prstGeom>
            <a:noFill/>
            <a:ln>
              <a:noFill/>
            </a:ln>
          </p:spPr>
          <p:txBody>
            <a:bodyPr wrap="square" rtlCol="0">
              <a:spAutoFit/>
            </a:bodyPr>
            <a:lstStyle/>
            <a:p>
              <a:pPr algn="r"/>
              <a:r>
                <a:rPr kumimoji="1" lang="ja-JP" altLang="en-US" sz="1050">
                  <a:latin typeface="HGP創英角ｺﾞｼｯｸUB" panose="020B0900000000000000" pitchFamily="50" charset="-128"/>
                  <a:ea typeface="HGP創英角ｺﾞｼｯｸUB" panose="020B0900000000000000" pitchFamily="50" charset="-128"/>
                </a:rPr>
                <a:t>減価償却後</a:t>
              </a:r>
              <a:r>
                <a:rPr kumimoji="1" lang="ja-JP" altLang="en-US" sz="1200">
                  <a:latin typeface="HGP創英角ｺﾞｼｯｸUB" panose="020B0900000000000000" pitchFamily="50" charset="-128"/>
                  <a:ea typeface="HGP創英角ｺﾞｼｯｸUB" panose="020B0900000000000000" pitchFamily="50" charset="-128"/>
                </a:rPr>
                <a:t>収支比率</a:t>
              </a:r>
              <a:endParaRPr kumimoji="1" lang="en-US" altLang="ja-JP" sz="1200">
                <a:latin typeface="HGP創英角ｺﾞｼｯｸUB" panose="020B0900000000000000" pitchFamily="50" charset="-128"/>
                <a:ea typeface="HGP創英角ｺﾞｼｯｸUB" panose="020B0900000000000000" pitchFamily="50" charset="-128"/>
              </a:endParaRPr>
            </a:p>
          </p:txBody>
        </p:sp>
        <p:sp>
          <p:nvSpPr>
            <p:cNvPr id="141" name="テキスト ボックス 140">
              <a:extLst>
                <a:ext uri="{FF2B5EF4-FFF2-40B4-BE49-F238E27FC236}">
                  <a16:creationId xmlns:a16="http://schemas.microsoft.com/office/drawing/2014/main" id="{49F9CAE2-94D6-1A30-219B-158E9C07693C}"/>
                </a:ext>
              </a:extLst>
            </p:cNvPr>
            <p:cNvSpPr txBox="1"/>
            <p:nvPr/>
          </p:nvSpPr>
          <p:spPr>
            <a:xfrm>
              <a:off x="2274541" y="4322294"/>
              <a:ext cx="825875" cy="169277"/>
            </a:xfrm>
            <a:prstGeom prst="rect">
              <a:avLst/>
            </a:prstGeom>
            <a:noFill/>
            <a:ln>
              <a:noFill/>
            </a:ln>
          </p:spPr>
          <p:txBody>
            <a:bodyPr wrap="square" rtlCol="0">
              <a:spAutoFit/>
            </a:bodyPr>
            <a:lstStyle/>
            <a:p>
              <a:pPr algn="ctr"/>
              <a:r>
                <a:rPr kumimoji="1" lang="ja-JP" altLang="en-US" sz="500" b="1"/>
                <a:t>（単位：百万円）</a:t>
              </a:r>
              <a:endParaRPr kumimoji="1" lang="en-US" altLang="ja-JP" sz="1050" b="1"/>
            </a:p>
          </p:txBody>
        </p:sp>
        <p:sp>
          <p:nvSpPr>
            <p:cNvPr id="150" name="テキスト ボックス 149">
              <a:extLst>
                <a:ext uri="{FF2B5EF4-FFF2-40B4-BE49-F238E27FC236}">
                  <a16:creationId xmlns:a16="http://schemas.microsoft.com/office/drawing/2014/main" id="{49F9CAE2-94D6-1A30-219B-158E9C07693C}"/>
                </a:ext>
              </a:extLst>
            </p:cNvPr>
            <p:cNvSpPr txBox="1"/>
            <p:nvPr/>
          </p:nvSpPr>
          <p:spPr>
            <a:xfrm>
              <a:off x="2951320" y="4399763"/>
              <a:ext cx="1000142" cy="169277"/>
            </a:xfrm>
            <a:prstGeom prst="rect">
              <a:avLst/>
            </a:prstGeom>
            <a:noFill/>
            <a:ln>
              <a:noFill/>
            </a:ln>
          </p:spPr>
          <p:txBody>
            <a:bodyPr wrap="square" rtlCol="0">
              <a:spAutoFit/>
            </a:bodyPr>
            <a:lstStyle/>
            <a:p>
              <a:pPr algn="ctr"/>
              <a:r>
                <a:rPr kumimoji="1" lang="ja-JP" altLang="en-US" sz="500" b="1"/>
                <a:t>うち介護保険料割合</a:t>
              </a:r>
              <a:endParaRPr kumimoji="1" lang="en-US" altLang="ja-JP" sz="1050" b="1"/>
            </a:p>
          </p:txBody>
        </p:sp>
        <p:grpSp>
          <p:nvGrpSpPr>
            <p:cNvPr id="151" name="グループ化 150"/>
            <p:cNvGrpSpPr/>
            <p:nvPr/>
          </p:nvGrpSpPr>
          <p:grpSpPr>
            <a:xfrm>
              <a:off x="7976434" y="4092472"/>
              <a:ext cx="1311942" cy="1326581"/>
              <a:chOff x="3055636" y="4124185"/>
              <a:chExt cx="1311942" cy="1326581"/>
            </a:xfrm>
          </p:grpSpPr>
          <p:sp>
            <p:nvSpPr>
              <p:cNvPr id="176" name="テキスト ボックス 175">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43.3</a:t>
                </a:r>
                <a:r>
                  <a:rPr kumimoji="1" lang="ja-JP" altLang="en-US" sz="900" b="1"/>
                  <a:t>％</a:t>
                </a:r>
                <a:endParaRPr kumimoji="1" lang="en-US" altLang="ja-JP" sz="1050" b="1"/>
              </a:p>
            </p:txBody>
          </p:sp>
          <p:sp>
            <p:nvSpPr>
              <p:cNvPr id="177" name="正方形/長方形 176">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正方形/長方形 177">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テキスト ボックス 178">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281.8</a:t>
                </a:r>
                <a:r>
                  <a:rPr kumimoji="1" lang="en-US" altLang="ja-JP" sz="800" b="1"/>
                  <a:t>M</a:t>
                </a:r>
              </a:p>
            </p:txBody>
          </p:sp>
          <p:sp>
            <p:nvSpPr>
              <p:cNvPr id="180" name="テキスト ボックス 179">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2.9</a:t>
                </a:r>
                <a:r>
                  <a:rPr kumimoji="1" lang="ja-JP" altLang="en-US" sz="800" b="1"/>
                  <a:t>％</a:t>
                </a:r>
                <a:endParaRPr kumimoji="1" lang="en-US" altLang="ja-JP" sz="800" b="1"/>
              </a:p>
            </p:txBody>
          </p:sp>
          <p:sp>
            <p:nvSpPr>
              <p:cNvPr id="181" name="正方形/長方形 180">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45.5</a:t>
                </a:r>
                <a:r>
                  <a:rPr kumimoji="1" lang="ja-JP" altLang="en-US" sz="500" b="1"/>
                  <a:t>％</a:t>
                </a:r>
                <a:r>
                  <a:rPr kumimoji="1" lang="ja-JP" altLang="en-US" sz="800" b="1"/>
                  <a:t>）</a:t>
                </a:r>
                <a:endParaRPr kumimoji="1" lang="en-US" altLang="ja-JP" sz="1050" b="1"/>
              </a:p>
            </p:txBody>
          </p:sp>
        </p:grpSp>
        <p:grpSp>
          <p:nvGrpSpPr>
            <p:cNvPr id="152" name="グループ化 151"/>
            <p:cNvGrpSpPr/>
            <p:nvPr/>
          </p:nvGrpSpPr>
          <p:grpSpPr>
            <a:xfrm>
              <a:off x="4286693" y="4092472"/>
              <a:ext cx="1311942" cy="1326581"/>
              <a:chOff x="3055636" y="4124185"/>
              <a:chExt cx="1311942" cy="1326581"/>
            </a:xfrm>
          </p:grpSpPr>
          <p:sp>
            <p:nvSpPr>
              <p:cNvPr id="169" name="テキスト ボックス 168">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63.8</a:t>
                </a:r>
                <a:r>
                  <a:rPr kumimoji="1" lang="ja-JP" altLang="en-US" sz="900" b="1"/>
                  <a:t>％</a:t>
                </a:r>
                <a:endParaRPr kumimoji="1" lang="en-US" altLang="ja-JP" sz="1050" b="1"/>
              </a:p>
            </p:txBody>
          </p:sp>
          <p:sp>
            <p:nvSpPr>
              <p:cNvPr id="170" name="正方形/長方形 169">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正方形/長方形 170">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テキスト ボックス 171">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65.4</a:t>
                </a:r>
                <a:r>
                  <a:rPr kumimoji="1" lang="en-US" altLang="ja-JP" sz="800" b="1"/>
                  <a:t>M</a:t>
                </a:r>
              </a:p>
            </p:txBody>
          </p:sp>
          <p:sp>
            <p:nvSpPr>
              <p:cNvPr id="173" name="テキスト ボックス 172">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1.5</a:t>
                </a:r>
                <a:r>
                  <a:rPr kumimoji="1" lang="ja-JP" altLang="en-US" sz="800" b="1"/>
                  <a:t>％</a:t>
                </a:r>
                <a:endParaRPr kumimoji="1" lang="en-US" altLang="ja-JP" sz="800" b="1"/>
              </a:p>
            </p:txBody>
          </p:sp>
          <p:sp>
            <p:nvSpPr>
              <p:cNvPr id="174" name="正方形/長方形 173">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テキスト ボックス 174">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93.3</a:t>
                </a:r>
                <a:r>
                  <a:rPr kumimoji="1" lang="ja-JP" altLang="en-US" sz="500" b="1"/>
                  <a:t>％</a:t>
                </a:r>
                <a:r>
                  <a:rPr kumimoji="1" lang="ja-JP" altLang="en-US" sz="800" b="1"/>
                  <a:t>）</a:t>
                </a:r>
                <a:endParaRPr kumimoji="1" lang="en-US" altLang="ja-JP" sz="1050" b="1"/>
              </a:p>
            </p:txBody>
          </p:sp>
        </p:grpSp>
        <p:grpSp>
          <p:nvGrpSpPr>
            <p:cNvPr id="153" name="グループ化 152"/>
            <p:cNvGrpSpPr/>
            <p:nvPr/>
          </p:nvGrpSpPr>
          <p:grpSpPr>
            <a:xfrm>
              <a:off x="5516607" y="4092472"/>
              <a:ext cx="1311942" cy="1326581"/>
              <a:chOff x="3055636" y="4124185"/>
              <a:chExt cx="1311942" cy="1326581"/>
            </a:xfrm>
          </p:grpSpPr>
          <p:sp>
            <p:nvSpPr>
              <p:cNvPr id="162" name="テキスト ボックス 161">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62.5</a:t>
                </a:r>
                <a:r>
                  <a:rPr kumimoji="1" lang="ja-JP" altLang="en-US" sz="900" b="1"/>
                  <a:t>％</a:t>
                </a:r>
                <a:endParaRPr kumimoji="1" lang="en-US" altLang="ja-JP" sz="1050" b="1"/>
              </a:p>
            </p:txBody>
          </p:sp>
          <p:sp>
            <p:nvSpPr>
              <p:cNvPr id="163" name="正方形/長方形 162">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正方形/長方形 163">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テキスト ボックス 164">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56.2</a:t>
                </a:r>
                <a:r>
                  <a:rPr kumimoji="1" lang="en-US" altLang="ja-JP" sz="800" b="1"/>
                  <a:t>M</a:t>
                </a:r>
              </a:p>
            </p:txBody>
          </p:sp>
          <p:sp>
            <p:nvSpPr>
              <p:cNvPr id="166" name="テキスト ボックス 165">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2.6</a:t>
                </a:r>
                <a:r>
                  <a:rPr kumimoji="1" lang="ja-JP" altLang="en-US" sz="800" b="1"/>
                  <a:t>％</a:t>
                </a:r>
                <a:endParaRPr kumimoji="1" lang="en-US" altLang="ja-JP" sz="800" b="1"/>
              </a:p>
            </p:txBody>
          </p:sp>
          <p:sp>
            <p:nvSpPr>
              <p:cNvPr id="167" name="正方形/長方形 166">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テキスト ボックス 167">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78.6</a:t>
                </a:r>
                <a:r>
                  <a:rPr kumimoji="1" lang="ja-JP" altLang="en-US" sz="500" b="1"/>
                  <a:t>％</a:t>
                </a:r>
                <a:r>
                  <a:rPr kumimoji="1" lang="ja-JP" altLang="en-US" sz="800" b="1"/>
                  <a:t>）</a:t>
                </a:r>
                <a:endParaRPr kumimoji="1" lang="en-US" altLang="ja-JP" sz="1050" b="1"/>
              </a:p>
            </p:txBody>
          </p:sp>
        </p:grpSp>
        <p:grpSp>
          <p:nvGrpSpPr>
            <p:cNvPr id="154" name="グループ化 153"/>
            <p:cNvGrpSpPr/>
            <p:nvPr/>
          </p:nvGrpSpPr>
          <p:grpSpPr>
            <a:xfrm>
              <a:off x="6746520" y="4092472"/>
              <a:ext cx="1311942" cy="1326581"/>
              <a:chOff x="3055636" y="4124185"/>
              <a:chExt cx="1311942" cy="1326581"/>
            </a:xfrm>
          </p:grpSpPr>
          <p:sp>
            <p:nvSpPr>
              <p:cNvPr id="155" name="テキスト ボックス 154">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65.2</a:t>
                </a:r>
                <a:r>
                  <a:rPr kumimoji="1" lang="ja-JP" altLang="en-US" sz="900" b="1"/>
                  <a:t>％</a:t>
                </a:r>
                <a:endParaRPr kumimoji="1" lang="en-US" altLang="ja-JP" sz="1050" b="1"/>
              </a:p>
            </p:txBody>
          </p:sp>
          <p:sp>
            <p:nvSpPr>
              <p:cNvPr id="156" name="正方形/長方形 155">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正方形/長方形 156">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テキスト ボックス 157">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340.1</a:t>
                </a:r>
                <a:r>
                  <a:rPr kumimoji="1" lang="en-US" altLang="ja-JP" sz="800" b="1"/>
                  <a:t>M</a:t>
                </a:r>
              </a:p>
            </p:txBody>
          </p:sp>
          <p:sp>
            <p:nvSpPr>
              <p:cNvPr id="159" name="テキスト ボックス 158">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ja-JP" altLang="en-US" sz="1100" b="1">
                    <a:latin typeface="Arial Black" panose="020B0A04020102020204" pitchFamily="34" charset="0"/>
                  </a:rPr>
                  <a:t>▲</a:t>
                </a:r>
                <a:r>
                  <a:rPr kumimoji="1" lang="en-US" altLang="ja-JP" sz="1600" b="1">
                    <a:latin typeface="Arial Black" panose="020B0A04020102020204" pitchFamily="34" charset="0"/>
                  </a:rPr>
                  <a:t>1.0</a:t>
                </a:r>
                <a:r>
                  <a:rPr kumimoji="1" lang="ja-JP" altLang="en-US" sz="800" b="1"/>
                  <a:t>％</a:t>
                </a:r>
                <a:endParaRPr kumimoji="1" lang="en-US" altLang="ja-JP" sz="800" b="1"/>
              </a:p>
            </p:txBody>
          </p:sp>
          <p:sp>
            <p:nvSpPr>
              <p:cNvPr id="160" name="正方形/長方形 159">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78.3</a:t>
                </a:r>
                <a:r>
                  <a:rPr kumimoji="1" lang="ja-JP" altLang="en-US" sz="500" b="1"/>
                  <a:t>％</a:t>
                </a:r>
                <a:r>
                  <a:rPr kumimoji="1" lang="ja-JP" altLang="en-US" sz="800" b="1"/>
                  <a:t>）</a:t>
                </a:r>
                <a:endParaRPr kumimoji="1" lang="en-US" altLang="ja-JP" sz="1050" b="1"/>
              </a:p>
            </p:txBody>
          </p:sp>
        </p:grpSp>
      </p:grpSp>
      <p:cxnSp>
        <p:nvCxnSpPr>
          <p:cNvPr id="190" name="直線コネクタ 189"/>
          <p:cNvCxnSpPr/>
          <p:nvPr/>
        </p:nvCxnSpPr>
        <p:spPr>
          <a:xfrm>
            <a:off x="8300917" y="2387732"/>
            <a:ext cx="762501" cy="0"/>
          </a:xfrm>
          <a:prstGeom prst="line">
            <a:avLst/>
          </a:prstGeom>
          <a:ln w="76200">
            <a:solidFill>
              <a:srgbClr val="8FAADC"/>
            </a:solidFill>
          </a:ln>
        </p:spPr>
        <p:style>
          <a:lnRef idx="1">
            <a:schemeClr val="accent1"/>
          </a:lnRef>
          <a:fillRef idx="0">
            <a:schemeClr val="accent1"/>
          </a:fillRef>
          <a:effectRef idx="0">
            <a:schemeClr val="accent1"/>
          </a:effectRef>
          <a:fontRef idx="minor">
            <a:schemeClr val="tx1"/>
          </a:fontRef>
        </p:style>
      </p:cxnSp>
      <p:cxnSp>
        <p:nvCxnSpPr>
          <p:cNvPr id="191" name="直線コネクタ 190"/>
          <p:cNvCxnSpPr/>
          <p:nvPr/>
        </p:nvCxnSpPr>
        <p:spPr>
          <a:xfrm>
            <a:off x="4630890" y="239414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a:xfrm>
            <a:off x="5855182" y="237730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193" name="直線コネクタ 192"/>
          <p:cNvCxnSpPr/>
          <p:nvPr/>
        </p:nvCxnSpPr>
        <p:spPr>
          <a:xfrm>
            <a:off x="7073372" y="2374900"/>
            <a:ext cx="762501" cy="0"/>
          </a:xfrm>
          <a:prstGeom prst="line">
            <a:avLst/>
          </a:prstGeom>
          <a:ln w="76200">
            <a:solidFill>
              <a:srgbClr val="8FAAD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5904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355200" y="1256400"/>
            <a:ext cx="6418664" cy="707886"/>
          </a:xfrm>
          <a:prstGeom prst="rect">
            <a:avLst/>
          </a:prstGeom>
          <a:noFill/>
        </p:spPr>
        <p:txBody>
          <a:bodyPr wrap="square" rtlCol="0">
            <a:spAutoFit/>
          </a:bodyPr>
          <a:lstStyle/>
          <a:p>
            <a:r>
              <a:rPr kumimoji="1" lang="ja-JP" altLang="en-US" sz="1000">
                <a:latin typeface="+mn-ea"/>
              </a:rPr>
              <a:t>□　小売業や飲食業と同じで、利用者を集められるかが、最大のポイント</a:t>
            </a:r>
            <a:endParaRPr kumimoji="1" lang="en-US" altLang="ja-JP" sz="1000">
              <a:latin typeface="+mn-ea"/>
            </a:endParaRPr>
          </a:p>
          <a:p>
            <a:r>
              <a:rPr kumimoji="1" lang="ja-JP" altLang="en-US" sz="1000">
                <a:latin typeface="+mn-ea"/>
              </a:rPr>
              <a:t>□　介護サービスによってバラつきもあるが、一定の目安をもってヒアリングすることが大切</a:t>
            </a:r>
            <a:endParaRPr kumimoji="1" lang="en-US" altLang="ja-JP" sz="1000">
              <a:latin typeface="+mn-ea"/>
            </a:endParaRPr>
          </a:p>
          <a:p>
            <a:r>
              <a:rPr kumimoji="1" lang="ja-JP" altLang="en-US" sz="1000">
                <a:latin typeface="+mn-ea"/>
              </a:rPr>
              <a:t>□　多様な資料（厚生労働省など）が、公表されており、介護サービスごとに１か月単位で「延べ利用者数」</a:t>
            </a:r>
            <a:endParaRPr kumimoji="1" lang="en-US" altLang="ja-JP" sz="1000">
              <a:latin typeface="+mn-ea"/>
            </a:endParaRPr>
          </a:p>
          <a:p>
            <a:r>
              <a:rPr kumimoji="1" lang="ja-JP" altLang="en-US" sz="1000">
                <a:latin typeface="+mn-ea"/>
              </a:rPr>
              <a:t>　　などの掲載があり、比較や数値の妥当性などを検証する時に役に立つ</a:t>
            </a:r>
            <a:endParaRPr kumimoji="1" lang="en-US" altLang="ja-JP" sz="1000">
              <a:latin typeface="+mn-ea"/>
            </a:endParaRPr>
          </a:p>
        </p:txBody>
      </p: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405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B7F60C82-501C-656A-2FF5-B63CAB23A124}"/>
              </a:ext>
            </a:extLst>
          </p:cNvPr>
          <p:cNvGrpSpPr/>
          <p:nvPr/>
        </p:nvGrpSpPr>
        <p:grpSpPr>
          <a:xfrm>
            <a:off x="1280360" y="2080841"/>
            <a:ext cx="1443790" cy="1469179"/>
            <a:chOff x="233076" y="2314687"/>
            <a:chExt cx="1443790" cy="1433022"/>
          </a:xfrm>
        </p:grpSpPr>
        <p:sp>
          <p:nvSpPr>
            <p:cNvPr id="5" name="正方形/長方形 4">
              <a:extLst>
                <a:ext uri="{FF2B5EF4-FFF2-40B4-BE49-F238E27FC236}">
                  <a16:creationId xmlns:a16="http://schemas.microsoft.com/office/drawing/2014/main" id="{3C372F9E-EB8D-71CB-6038-FAB0FC0599B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6B1CA5A-071C-028B-5BDE-7E9FCD2E2EA5}"/>
                </a:ext>
              </a:extLst>
            </p:cNvPr>
            <p:cNvSpPr txBox="1"/>
            <p:nvPr/>
          </p:nvSpPr>
          <p:spPr>
            <a:xfrm>
              <a:off x="233076" y="2718749"/>
              <a:ext cx="1443790" cy="630425"/>
            </a:xfrm>
            <a:prstGeom prst="rect">
              <a:avLst/>
            </a:prstGeom>
            <a:noFill/>
          </p:spPr>
          <p:txBody>
            <a:bodyPr wrap="square" rtlCol="0">
              <a:spAutoFit/>
            </a:bodyPr>
            <a:lstStyle/>
            <a:p>
              <a:pPr algn="ctr"/>
              <a:r>
                <a:rPr kumimoji="1" lang="ja-JP" altLang="en-US" b="1"/>
                <a:t>事業収入</a:t>
              </a:r>
              <a:endParaRPr kumimoji="1" lang="en-US" altLang="ja-JP" b="1"/>
            </a:p>
            <a:p>
              <a:pPr algn="ctr"/>
              <a:r>
                <a:rPr kumimoji="1" lang="ja-JP" altLang="en-US" b="1"/>
                <a:t>構成要素</a:t>
              </a:r>
              <a:endParaRPr kumimoji="1" lang="en-US" altLang="ja-JP" b="1"/>
            </a:p>
          </p:txBody>
        </p:sp>
      </p:grpSp>
      <p:sp>
        <p:nvSpPr>
          <p:cNvPr id="50" name="テキスト ボックス 4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の目利き（訪問時編）その１　</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2" name="テキスト ボックス 5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3" name="テキスト ボックス 5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ea typeface="游ゴシック"/>
              </a:rPr>
              <a:t>介護業</a:t>
            </a:r>
          </a:p>
        </p:txBody>
      </p:sp>
      <p:grpSp>
        <p:nvGrpSpPr>
          <p:cNvPr id="61" name="グループ化 60">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62" name="楕円 61">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4" name="正方形/長方形 63">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延べ利用者数</a:t>
            </a:r>
          </a:p>
        </p:txBody>
      </p:sp>
      <p:sp>
        <p:nvSpPr>
          <p:cNvPr id="111" name="テキスト ボックス 110">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101" name="直線コネクタ 100">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2" name="テキスト ボックス 101">
            <a:extLst>
              <a:ext uri="{FF2B5EF4-FFF2-40B4-BE49-F238E27FC236}">
                <a16:creationId xmlns:a16="http://schemas.microsoft.com/office/drawing/2014/main" id="{268241D9-6B44-4FA0-9B20-8D4984A61E9D}"/>
              </a:ext>
            </a:extLst>
          </p:cNvPr>
          <p:cNvSpPr txBox="1"/>
          <p:nvPr/>
        </p:nvSpPr>
        <p:spPr>
          <a:xfrm>
            <a:off x="1963641" y="5940000"/>
            <a:ext cx="7534774" cy="707886"/>
          </a:xfrm>
          <a:prstGeom prst="rect">
            <a:avLst/>
          </a:prstGeom>
          <a:noFill/>
        </p:spPr>
        <p:txBody>
          <a:bodyPr wrap="square" rtlCol="0">
            <a:spAutoFit/>
          </a:bodyPr>
          <a:lstStyle/>
          <a:p>
            <a:r>
              <a:rPr kumimoji="1" lang="ja-JP" altLang="en-US" sz="1000" spc="-100">
                <a:latin typeface="+mn-ea"/>
              </a:rPr>
              <a:t>□　通所介護（デイサービス）などの在宅系サービスでは、要支援者や介護度の低い利用者も多く、利用者本人の意思表明も問題ないため、</a:t>
            </a:r>
            <a:endParaRPr kumimoji="1" lang="en-US" altLang="ja-JP" sz="1000" spc="-100">
              <a:latin typeface="+mn-ea"/>
            </a:endParaRPr>
          </a:p>
          <a:p>
            <a:r>
              <a:rPr kumimoji="1" lang="ja-JP" altLang="en-US" sz="1000" spc="-100">
                <a:latin typeface="+mn-ea"/>
              </a:rPr>
              <a:t>　　事業者も、利用者本人に納得感あるサービスの提供や、常にモチベーションを上げる工夫により利用率を高めることが重要になります。</a:t>
            </a:r>
            <a:endParaRPr kumimoji="1" lang="en-US" altLang="ja-JP" sz="1000" spc="-100">
              <a:latin typeface="+mn-ea"/>
            </a:endParaRPr>
          </a:p>
          <a:p>
            <a:r>
              <a:rPr kumimoji="1" lang="ja-JP" altLang="en-US" sz="1000" spc="-100">
                <a:latin typeface="+mn-ea"/>
              </a:rPr>
              <a:t>□　入居系サービスでは、介護度が高い場合が多いため、利用者本人の意思よりも「毎月の介護費用の負担」が家族にとっても大きな問題と</a:t>
            </a:r>
            <a:endParaRPr kumimoji="1" lang="en-US" altLang="ja-JP" sz="1000" spc="-100">
              <a:latin typeface="+mn-ea"/>
            </a:endParaRPr>
          </a:p>
          <a:p>
            <a:r>
              <a:rPr kumimoji="1" lang="ja-JP" altLang="en-US" sz="1000" spc="-100">
                <a:latin typeface="+mn-ea"/>
              </a:rPr>
              <a:t>　　なります。その場合、引受人となる子息などの納得感を得られることがポイントになることもあります。</a:t>
            </a:r>
            <a:endParaRPr kumimoji="1" lang="en-US" altLang="ja-JP" sz="1000" spc="-100">
              <a:latin typeface="+mn-ea"/>
            </a:endParaRPr>
          </a:p>
        </p:txBody>
      </p:sp>
      <p:grpSp>
        <p:nvGrpSpPr>
          <p:cNvPr id="103" name="グループ化 102"/>
          <p:cNvGrpSpPr/>
          <p:nvPr/>
        </p:nvGrpSpPr>
        <p:grpSpPr>
          <a:xfrm>
            <a:off x="468000" y="5927037"/>
            <a:ext cx="1622835" cy="723647"/>
            <a:chOff x="335335" y="4467367"/>
            <a:chExt cx="2204062" cy="1451557"/>
          </a:xfrm>
        </p:grpSpPr>
        <p:sp>
          <p:nvSpPr>
            <p:cNvPr id="104" name="テキスト ボックス 103">
              <a:extLst>
                <a:ext uri="{FF2B5EF4-FFF2-40B4-BE49-F238E27FC236}">
                  <a16:creationId xmlns:a16="http://schemas.microsoft.com/office/drawing/2014/main" id="{86EB1137-B5B0-AFF7-CA31-727F190CB7BE}"/>
                </a:ext>
              </a:extLst>
            </p:cNvPr>
            <p:cNvSpPr txBox="1"/>
            <p:nvPr/>
          </p:nvSpPr>
          <p:spPr>
            <a:xfrm>
              <a:off x="335335" y="5191754"/>
              <a:ext cx="2204062" cy="600672"/>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納得するか</a:t>
              </a:r>
            </a:p>
          </p:txBody>
        </p:sp>
        <p:sp>
          <p:nvSpPr>
            <p:cNvPr id="105" name="テキスト ボックス 104">
              <a:extLst>
                <a:ext uri="{FF2B5EF4-FFF2-40B4-BE49-F238E27FC236}">
                  <a16:creationId xmlns:a16="http://schemas.microsoft.com/office/drawing/2014/main" id="{CAF65B9A-AB5C-A977-C3C8-D55F6B11A16D}"/>
                </a:ext>
              </a:extLst>
            </p:cNvPr>
            <p:cNvSpPr txBox="1"/>
            <p:nvPr/>
          </p:nvSpPr>
          <p:spPr>
            <a:xfrm>
              <a:off x="589582" y="4467367"/>
              <a:ext cx="1689511" cy="926050"/>
            </a:xfrm>
            <a:prstGeom prst="rect">
              <a:avLst/>
            </a:prstGeom>
            <a:noFill/>
          </p:spPr>
          <p:txBody>
            <a:bodyPr wrap="square" rtlCol="0">
              <a:spAutoFit/>
            </a:bodyPr>
            <a:lstStyle/>
            <a:p>
              <a:pPr algn="ctr"/>
              <a:r>
                <a:rPr kumimoji="1" lang="ja-JP" altLang="en-US" sz="2400">
                  <a:latin typeface="HG創英角ｺﾞｼｯｸUB" panose="020B0909000000000000" pitchFamily="49" charset="-128"/>
                  <a:ea typeface="HG創英角ｺﾞｼｯｸUB" panose="020B0909000000000000" pitchFamily="49" charset="-128"/>
                </a:rPr>
                <a:t>誰が</a:t>
              </a:r>
            </a:p>
          </p:txBody>
        </p:sp>
        <p:sp>
          <p:nvSpPr>
            <p:cNvPr id="106" name="四角形: 角を丸くする 19">
              <a:extLst>
                <a:ext uri="{FF2B5EF4-FFF2-40B4-BE49-F238E27FC236}">
                  <a16:creationId xmlns:a16="http://schemas.microsoft.com/office/drawing/2014/main" id="{4D5E85A9-8E2B-B587-6FCC-7D17202085BC}"/>
                </a:ext>
              </a:extLst>
            </p:cNvPr>
            <p:cNvSpPr/>
            <p:nvPr/>
          </p:nvSpPr>
          <p:spPr>
            <a:xfrm>
              <a:off x="482016" y="4478708"/>
              <a:ext cx="1828542" cy="1440216"/>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9"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7</a:t>
            </a:fld>
            <a:endParaRPr kumimoji="1" lang="ja-JP" altLang="en-US"/>
          </a:p>
        </p:txBody>
      </p:sp>
      <p:sp>
        <p:nvSpPr>
          <p:cNvPr id="77" name="テキスト ボックス 76">
            <a:extLst>
              <a:ext uri="{FF2B5EF4-FFF2-40B4-BE49-F238E27FC236}">
                <a16:creationId xmlns:a16="http://schemas.microsoft.com/office/drawing/2014/main" id="{9AEB2F90-076B-B65D-EAAB-3AFF4BB90B18}"/>
              </a:ext>
            </a:extLst>
          </p:cNvPr>
          <p:cNvSpPr txBox="1"/>
          <p:nvPr/>
        </p:nvSpPr>
        <p:spPr>
          <a:xfrm>
            <a:off x="442417" y="3763541"/>
            <a:ext cx="9227219" cy="861774"/>
          </a:xfrm>
          <a:prstGeom prst="rect">
            <a:avLst/>
          </a:prstGeom>
          <a:noFill/>
        </p:spPr>
        <p:txBody>
          <a:bodyPr wrap="square" rtlCol="0">
            <a:spAutoFit/>
          </a:bodyPr>
          <a:lstStyle/>
          <a:p>
            <a:r>
              <a:rPr kumimoji="1" lang="ja-JP" altLang="en-US" sz="1000" spc="-100">
                <a:latin typeface="+mn-ea"/>
              </a:rPr>
              <a:t>　介護業は、施設やサービス、人員体制によって、利用者数に上限がある場合が多く、収入に上限が決まってしまいます。また、１日当たり、定員に対してどの程度利用されたのかを「稼働率」で示すこともできる場合があります。入所される利用者の介護度によって、利用できる単位（サービス単価に相当）に上限が決定されているため、その確認も必要です。例えば、デイサービスの場合には、利用者自身が「積極的にその施設のサービスを受けたい」と思わないと、頻繁に通ってくれずに稼働率が下がることになるので、魅力あるサービスや来所動機を鼓舞することが重要になります。訪問介護（自宅へのヘルパーサービス）の場合には、移動時間を含めて、介護職員の訪問回数や何人のお宅を</a:t>
            </a:r>
            <a:endParaRPr kumimoji="1" lang="en-US" altLang="ja-JP" sz="1000" spc="-100">
              <a:latin typeface="+mn-ea"/>
            </a:endParaRPr>
          </a:p>
          <a:p>
            <a:r>
              <a:rPr kumimoji="1" lang="ja-JP" altLang="en-US" sz="1000" spc="-100">
                <a:latin typeface="+mn-ea"/>
              </a:rPr>
              <a:t>訪問できているのかが、重要になります。但し、比較的パートタイマーが多く、人によってばらつきもあることも特徴になります。</a:t>
            </a:r>
            <a:endParaRPr kumimoji="1" lang="en-US" altLang="ja-JP" sz="1000" spc="-100">
              <a:latin typeface="+mn-ea"/>
            </a:endParaRPr>
          </a:p>
        </p:txBody>
      </p:sp>
      <p:grpSp>
        <p:nvGrpSpPr>
          <p:cNvPr id="91" name="グループ化 90"/>
          <p:cNvGrpSpPr/>
          <p:nvPr/>
        </p:nvGrpSpPr>
        <p:grpSpPr>
          <a:xfrm>
            <a:off x="476050" y="4691691"/>
            <a:ext cx="1989476" cy="1151173"/>
            <a:chOff x="575850" y="5642779"/>
            <a:chExt cx="1989476" cy="1151173"/>
          </a:xfrm>
        </p:grpSpPr>
        <p:sp>
          <p:nvSpPr>
            <p:cNvPr id="94" name="テキスト ボックス 93">
              <a:extLst>
                <a:ext uri="{FF2B5EF4-FFF2-40B4-BE49-F238E27FC236}">
                  <a16:creationId xmlns:a16="http://schemas.microsoft.com/office/drawing/2014/main" id="{913C171E-581D-78F2-AB9F-0935548D7202}"/>
                </a:ext>
              </a:extLst>
            </p:cNvPr>
            <p:cNvSpPr txBox="1"/>
            <p:nvPr/>
          </p:nvSpPr>
          <p:spPr>
            <a:xfrm>
              <a:off x="877038" y="5642779"/>
              <a:ext cx="1186403" cy="646331"/>
            </a:xfrm>
            <a:prstGeom prst="rect">
              <a:avLst/>
            </a:prstGeom>
            <a:noFill/>
            <a:ln>
              <a:noFill/>
            </a:ln>
          </p:spPr>
          <p:txBody>
            <a:bodyPr wrap="square" rtlCol="0">
              <a:spAutoFit/>
            </a:bodyPr>
            <a:lstStyle/>
            <a:p>
              <a:pPr algn="ctr"/>
              <a:r>
                <a:rPr kumimoji="1" lang="ja-JP" altLang="en-US" sz="1200" b="1"/>
                <a:t>利用者確保</a:t>
              </a:r>
              <a:endParaRPr kumimoji="1" lang="en-US" altLang="ja-JP" sz="1200" b="1"/>
            </a:p>
            <a:p>
              <a:pPr algn="ctr"/>
              <a:r>
                <a:rPr kumimoji="1" lang="ja-JP" altLang="en-US" sz="1200" b="1"/>
                <a:t>（営業活動）</a:t>
              </a:r>
              <a:endParaRPr kumimoji="1" lang="en-US" altLang="ja-JP" sz="1200" b="1"/>
            </a:p>
          </p:txBody>
        </p:sp>
        <p:sp>
          <p:nvSpPr>
            <p:cNvPr id="93" name="テキスト ボックス 92">
              <a:extLst>
                <a:ext uri="{FF2B5EF4-FFF2-40B4-BE49-F238E27FC236}">
                  <a16:creationId xmlns:a16="http://schemas.microsoft.com/office/drawing/2014/main" id="{268241D9-6B44-4FA0-9B20-8D4984A61E9D}"/>
                </a:ext>
              </a:extLst>
            </p:cNvPr>
            <p:cNvSpPr txBox="1"/>
            <p:nvPr/>
          </p:nvSpPr>
          <p:spPr>
            <a:xfrm>
              <a:off x="575850" y="6086066"/>
              <a:ext cx="1989476" cy="707886"/>
            </a:xfrm>
            <a:prstGeom prst="rect">
              <a:avLst/>
            </a:prstGeom>
            <a:noFill/>
          </p:spPr>
          <p:txBody>
            <a:bodyPr wrap="square" rtlCol="0">
              <a:spAutoFit/>
            </a:bodyPr>
            <a:lstStyle/>
            <a:p>
              <a:r>
                <a:rPr kumimoji="1" lang="ja-JP" altLang="en-US" sz="1000" spc="-100">
                  <a:latin typeface="+mn-ea"/>
                </a:rPr>
                <a:t>□  利用者獲得のルートの確認</a:t>
              </a:r>
              <a:endParaRPr kumimoji="1" lang="en-US" altLang="ja-JP" sz="1000" spc="-100">
                <a:latin typeface="+mn-ea"/>
              </a:endParaRPr>
            </a:p>
            <a:p>
              <a:r>
                <a:rPr kumimoji="1" lang="ja-JP" altLang="en-US" sz="1000" spc="-100">
                  <a:latin typeface="+mn-ea"/>
                </a:rPr>
                <a:t>□  地域包括ケアの中で、丁寧な</a:t>
              </a:r>
              <a:endParaRPr kumimoji="1" lang="en-US" altLang="ja-JP" sz="1000" spc="-100">
                <a:latin typeface="+mn-ea"/>
              </a:endParaRPr>
            </a:p>
            <a:p>
              <a:r>
                <a:rPr kumimoji="1" lang="ja-JP" altLang="en-US" sz="1000" spc="-100">
                  <a:latin typeface="+mn-ea"/>
                </a:rPr>
                <a:t>　  営業活動は実施されているか</a:t>
              </a:r>
              <a:endParaRPr kumimoji="1" lang="en-US" altLang="ja-JP" sz="1000" spc="-100">
                <a:latin typeface="+mn-ea"/>
              </a:endParaRPr>
            </a:p>
            <a:p>
              <a:r>
                <a:rPr kumimoji="1" lang="ja-JP" altLang="en-US" sz="1000" spc="-100">
                  <a:latin typeface="+mn-ea"/>
                </a:rPr>
                <a:t>□  受入体制はどうか</a:t>
              </a:r>
              <a:endParaRPr kumimoji="1" lang="en-US" altLang="ja-JP" sz="1000" spc="-100">
                <a:latin typeface="+mn-ea"/>
              </a:endParaRPr>
            </a:p>
          </p:txBody>
        </p:sp>
      </p:grpSp>
      <p:grpSp>
        <p:nvGrpSpPr>
          <p:cNvPr id="96" name="グループ化 95"/>
          <p:cNvGrpSpPr/>
          <p:nvPr/>
        </p:nvGrpSpPr>
        <p:grpSpPr>
          <a:xfrm>
            <a:off x="2716190" y="4690800"/>
            <a:ext cx="1977730" cy="1150686"/>
            <a:chOff x="2565443" y="5633291"/>
            <a:chExt cx="1961889" cy="1150686"/>
          </a:xfrm>
        </p:grpSpPr>
        <p:sp>
          <p:nvSpPr>
            <p:cNvPr id="99" name="テキスト ボックス 98">
              <a:extLst>
                <a:ext uri="{FF2B5EF4-FFF2-40B4-BE49-F238E27FC236}">
                  <a16:creationId xmlns:a16="http://schemas.microsoft.com/office/drawing/2014/main" id="{913C171E-581D-78F2-AB9F-0935548D7202}"/>
                </a:ext>
              </a:extLst>
            </p:cNvPr>
            <p:cNvSpPr txBox="1"/>
            <p:nvPr/>
          </p:nvSpPr>
          <p:spPr>
            <a:xfrm>
              <a:off x="2850846" y="5633291"/>
              <a:ext cx="1186403" cy="461665"/>
            </a:xfrm>
            <a:prstGeom prst="rect">
              <a:avLst/>
            </a:prstGeom>
            <a:noFill/>
            <a:ln>
              <a:noFill/>
            </a:ln>
          </p:spPr>
          <p:txBody>
            <a:bodyPr wrap="square" rtlCol="0">
              <a:spAutoFit/>
            </a:bodyPr>
            <a:lstStyle/>
            <a:p>
              <a:pPr algn="ctr"/>
              <a:r>
                <a:rPr kumimoji="1" lang="ja-JP" altLang="en-US" sz="1200" b="1"/>
                <a:t>延べ利用者数</a:t>
              </a:r>
              <a:endParaRPr kumimoji="1" lang="en-US" altLang="ja-JP" sz="1200" b="1"/>
            </a:p>
            <a:p>
              <a:pPr algn="ctr"/>
              <a:r>
                <a:rPr kumimoji="1" lang="ja-JP" altLang="en-US" sz="1200" b="1"/>
                <a:t>（稼働率）</a:t>
              </a:r>
              <a:endParaRPr kumimoji="1" lang="en-US" altLang="ja-JP" sz="1200" b="1"/>
            </a:p>
          </p:txBody>
        </p:sp>
        <p:sp>
          <p:nvSpPr>
            <p:cNvPr id="98" name="テキスト ボックス 97">
              <a:extLst>
                <a:ext uri="{FF2B5EF4-FFF2-40B4-BE49-F238E27FC236}">
                  <a16:creationId xmlns:a16="http://schemas.microsoft.com/office/drawing/2014/main" id="{268241D9-6B44-4FA0-9B20-8D4984A61E9D}"/>
                </a:ext>
              </a:extLst>
            </p:cNvPr>
            <p:cNvSpPr txBox="1"/>
            <p:nvPr/>
          </p:nvSpPr>
          <p:spPr>
            <a:xfrm>
              <a:off x="2565443" y="6076091"/>
              <a:ext cx="1961889" cy="707886"/>
            </a:xfrm>
            <a:prstGeom prst="rect">
              <a:avLst/>
            </a:prstGeom>
            <a:noFill/>
          </p:spPr>
          <p:txBody>
            <a:bodyPr wrap="square" rtlCol="0">
              <a:spAutoFit/>
            </a:bodyPr>
            <a:lstStyle/>
            <a:p>
              <a:r>
                <a:rPr kumimoji="1" lang="ja-JP" altLang="en-US" sz="1000" spc="-100">
                  <a:latin typeface="+mn-ea"/>
                </a:rPr>
                <a:t>□  １日当たりの利用数累計</a:t>
              </a:r>
              <a:endParaRPr kumimoji="1" lang="en-US" altLang="ja-JP" sz="1000" spc="-100">
                <a:latin typeface="+mn-ea"/>
              </a:endParaRPr>
            </a:p>
            <a:p>
              <a:r>
                <a:rPr kumimoji="1" lang="ja-JP" altLang="en-US" sz="1000" spc="-100">
                  <a:latin typeface="+mn-ea"/>
                </a:rPr>
                <a:t>□  利用頻度を高める工夫は</a:t>
              </a:r>
              <a:endParaRPr kumimoji="1" lang="en-US" altLang="ja-JP" sz="1000" spc="-100">
                <a:latin typeface="+mn-ea"/>
              </a:endParaRPr>
            </a:p>
            <a:p>
              <a:r>
                <a:rPr kumimoji="1" lang="ja-JP" altLang="en-US" sz="1000" spc="-100">
                  <a:latin typeface="+mn-ea"/>
                </a:rPr>
                <a:t>　  されているか</a:t>
              </a:r>
              <a:endParaRPr kumimoji="1" lang="en-US" altLang="ja-JP" sz="1000" spc="-100">
                <a:latin typeface="+mn-ea"/>
              </a:endParaRPr>
            </a:p>
            <a:p>
              <a:r>
                <a:rPr kumimoji="1" lang="ja-JP" altLang="en-US" sz="1000" spc="-100">
                  <a:latin typeface="+mn-ea"/>
                </a:rPr>
                <a:t>□  職員は相談しやすい雰囲気か</a:t>
              </a:r>
              <a:endParaRPr kumimoji="1" lang="en-US" altLang="ja-JP" sz="1000" spc="-100">
                <a:latin typeface="+mn-ea"/>
              </a:endParaRPr>
            </a:p>
          </p:txBody>
        </p:sp>
      </p:grpSp>
      <p:grpSp>
        <p:nvGrpSpPr>
          <p:cNvPr id="108" name="グループ化 107"/>
          <p:cNvGrpSpPr/>
          <p:nvPr/>
        </p:nvGrpSpPr>
        <p:grpSpPr>
          <a:xfrm>
            <a:off x="5019576" y="4690800"/>
            <a:ext cx="2339837" cy="1150686"/>
            <a:chOff x="5053904" y="5630581"/>
            <a:chExt cx="2339837" cy="1150686"/>
          </a:xfrm>
        </p:grpSpPr>
        <p:sp>
          <p:nvSpPr>
            <p:cNvPr id="112" name="テキスト ボックス 111">
              <a:extLst>
                <a:ext uri="{FF2B5EF4-FFF2-40B4-BE49-F238E27FC236}">
                  <a16:creationId xmlns:a16="http://schemas.microsoft.com/office/drawing/2014/main" id="{913C171E-581D-78F2-AB9F-0935548D7202}"/>
                </a:ext>
              </a:extLst>
            </p:cNvPr>
            <p:cNvSpPr txBox="1"/>
            <p:nvPr/>
          </p:nvSpPr>
          <p:spPr>
            <a:xfrm>
              <a:off x="5381141" y="5630581"/>
              <a:ext cx="1078548" cy="461665"/>
            </a:xfrm>
            <a:prstGeom prst="rect">
              <a:avLst/>
            </a:prstGeom>
            <a:noFill/>
            <a:ln>
              <a:noFill/>
            </a:ln>
          </p:spPr>
          <p:txBody>
            <a:bodyPr wrap="square" rtlCol="0">
              <a:spAutoFit/>
            </a:bodyPr>
            <a:lstStyle/>
            <a:p>
              <a:pPr algn="ctr"/>
              <a:r>
                <a:rPr kumimoji="1" lang="ja-JP" altLang="en-US" sz="1200" b="1"/>
                <a:t>要介護度</a:t>
              </a:r>
              <a:endParaRPr kumimoji="1" lang="en-US" altLang="ja-JP" sz="1200" b="1"/>
            </a:p>
            <a:p>
              <a:pPr algn="ctr"/>
              <a:r>
                <a:rPr kumimoji="1" lang="ja-JP" altLang="en-US" sz="1200" b="1"/>
                <a:t>（単価）</a:t>
              </a:r>
              <a:endParaRPr kumimoji="1" lang="en-US" altLang="ja-JP" sz="1200" b="1"/>
            </a:p>
          </p:txBody>
        </p:sp>
        <p:sp>
          <p:nvSpPr>
            <p:cNvPr id="110" name="テキスト ボックス 109">
              <a:extLst>
                <a:ext uri="{FF2B5EF4-FFF2-40B4-BE49-F238E27FC236}">
                  <a16:creationId xmlns:a16="http://schemas.microsoft.com/office/drawing/2014/main" id="{268241D9-6B44-4FA0-9B20-8D4984A61E9D}"/>
                </a:ext>
              </a:extLst>
            </p:cNvPr>
            <p:cNvSpPr txBox="1"/>
            <p:nvPr/>
          </p:nvSpPr>
          <p:spPr>
            <a:xfrm>
              <a:off x="5053904" y="6073381"/>
              <a:ext cx="2339837" cy="707886"/>
            </a:xfrm>
            <a:prstGeom prst="rect">
              <a:avLst/>
            </a:prstGeom>
            <a:noFill/>
          </p:spPr>
          <p:txBody>
            <a:bodyPr wrap="square" rtlCol="0">
              <a:spAutoFit/>
            </a:bodyPr>
            <a:lstStyle/>
            <a:p>
              <a:r>
                <a:rPr kumimoji="1" lang="ja-JP" altLang="en-US" sz="1000" spc="-100">
                  <a:latin typeface="+mn-ea"/>
                </a:rPr>
                <a:t>□  利用者ごとの要介護度の確認</a:t>
              </a:r>
              <a:endParaRPr kumimoji="1" lang="en-US" altLang="ja-JP" sz="1000" spc="-100">
                <a:latin typeface="+mn-ea"/>
              </a:endParaRPr>
            </a:p>
            <a:p>
              <a:r>
                <a:rPr kumimoji="1" lang="ja-JP" altLang="en-US" sz="1000" spc="-100">
                  <a:latin typeface="+mn-ea"/>
                </a:rPr>
                <a:t>□  受入する利用者を選定することもある</a:t>
              </a:r>
              <a:endParaRPr kumimoji="1" lang="en-US" altLang="ja-JP" sz="1000" spc="-100">
                <a:latin typeface="+mn-ea"/>
              </a:endParaRPr>
            </a:p>
            <a:p>
              <a:r>
                <a:rPr kumimoji="1" lang="ja-JP" altLang="en-US" sz="1000" spc="-100">
                  <a:latin typeface="+mn-ea"/>
                </a:rPr>
                <a:t>□  稼働率が高くても要支援度が低い場合</a:t>
              </a:r>
              <a:endParaRPr kumimoji="1" lang="en-US" altLang="ja-JP" sz="1000" spc="-100">
                <a:latin typeface="+mn-ea"/>
              </a:endParaRPr>
            </a:p>
            <a:p>
              <a:r>
                <a:rPr kumimoji="1" lang="ja-JP" altLang="en-US" sz="1000" spc="-100">
                  <a:latin typeface="+mn-ea"/>
                </a:rPr>
                <a:t>　  もある</a:t>
              </a:r>
              <a:endParaRPr kumimoji="1" lang="en-US" altLang="ja-JP" sz="1000" spc="-100">
                <a:latin typeface="+mn-ea"/>
              </a:endParaRPr>
            </a:p>
          </p:txBody>
        </p:sp>
      </p:grpSp>
      <p:grpSp>
        <p:nvGrpSpPr>
          <p:cNvPr id="114" name="グループ化 113"/>
          <p:cNvGrpSpPr/>
          <p:nvPr/>
        </p:nvGrpSpPr>
        <p:grpSpPr>
          <a:xfrm>
            <a:off x="7491136" y="4746216"/>
            <a:ext cx="2081744" cy="1095270"/>
            <a:chOff x="7392430" y="5762502"/>
            <a:chExt cx="2081744" cy="1095270"/>
          </a:xfrm>
        </p:grpSpPr>
        <p:sp>
          <p:nvSpPr>
            <p:cNvPr id="117" name="テキスト ボックス 116">
              <a:extLst>
                <a:ext uri="{FF2B5EF4-FFF2-40B4-BE49-F238E27FC236}">
                  <a16:creationId xmlns:a16="http://schemas.microsoft.com/office/drawing/2014/main" id="{913C171E-581D-78F2-AB9F-0935548D7202}"/>
                </a:ext>
              </a:extLst>
            </p:cNvPr>
            <p:cNvSpPr txBox="1"/>
            <p:nvPr/>
          </p:nvSpPr>
          <p:spPr>
            <a:xfrm>
              <a:off x="7628893" y="5762502"/>
              <a:ext cx="1078548" cy="276999"/>
            </a:xfrm>
            <a:prstGeom prst="rect">
              <a:avLst/>
            </a:prstGeom>
            <a:noFill/>
            <a:ln>
              <a:noFill/>
            </a:ln>
          </p:spPr>
          <p:txBody>
            <a:bodyPr wrap="square" rtlCol="0">
              <a:spAutoFit/>
            </a:bodyPr>
            <a:lstStyle/>
            <a:p>
              <a:pPr algn="ctr"/>
              <a:r>
                <a:rPr kumimoji="1" lang="ja-JP" altLang="en-US" sz="1200" b="1" dirty="0"/>
                <a:t>事業計画</a:t>
              </a:r>
              <a:endParaRPr kumimoji="1" lang="en-US" altLang="ja-JP" sz="1200" b="1" dirty="0"/>
            </a:p>
          </p:txBody>
        </p:sp>
        <p:sp>
          <p:nvSpPr>
            <p:cNvPr id="116" name="テキスト ボックス 115">
              <a:extLst>
                <a:ext uri="{FF2B5EF4-FFF2-40B4-BE49-F238E27FC236}">
                  <a16:creationId xmlns:a16="http://schemas.microsoft.com/office/drawing/2014/main" id="{268241D9-6B44-4FA0-9B20-8D4984A61E9D}"/>
                </a:ext>
              </a:extLst>
            </p:cNvPr>
            <p:cNvSpPr txBox="1"/>
            <p:nvPr/>
          </p:nvSpPr>
          <p:spPr>
            <a:xfrm>
              <a:off x="7392430" y="6149886"/>
              <a:ext cx="2081744" cy="707886"/>
            </a:xfrm>
            <a:prstGeom prst="rect">
              <a:avLst/>
            </a:prstGeom>
            <a:noFill/>
          </p:spPr>
          <p:txBody>
            <a:bodyPr wrap="square" rtlCol="0">
              <a:spAutoFit/>
            </a:bodyPr>
            <a:lstStyle/>
            <a:p>
              <a:r>
                <a:rPr kumimoji="1" lang="ja-JP" altLang="en-US" sz="1000" spc="-100">
                  <a:latin typeface="+mn-ea"/>
                </a:rPr>
                <a:t>□  当初計画との乖離する点</a:t>
              </a:r>
              <a:endParaRPr kumimoji="1" lang="en-US" altLang="ja-JP" sz="1000" spc="-100">
                <a:latin typeface="+mn-ea"/>
              </a:endParaRPr>
            </a:p>
            <a:p>
              <a:r>
                <a:rPr kumimoji="1" lang="ja-JP" altLang="en-US" sz="1000" spc="-100">
                  <a:latin typeface="+mn-ea"/>
                </a:rPr>
                <a:t>□  有資格者の人材確保はできるか</a:t>
              </a:r>
              <a:endParaRPr kumimoji="1" lang="en-US" altLang="ja-JP" sz="1000" spc="-100">
                <a:latin typeface="+mn-ea"/>
              </a:endParaRPr>
            </a:p>
            <a:p>
              <a:r>
                <a:rPr kumimoji="1" lang="ja-JP" altLang="en-US" sz="1000" spc="-100">
                  <a:latin typeface="+mn-ea"/>
                </a:rPr>
                <a:t>□  入居系サービスの場合には、</a:t>
              </a:r>
              <a:endParaRPr kumimoji="1" lang="en-US" altLang="ja-JP" sz="1000" spc="-100">
                <a:latin typeface="+mn-ea"/>
              </a:endParaRPr>
            </a:p>
            <a:p>
              <a:r>
                <a:rPr kumimoji="1" lang="ja-JP" altLang="en-US" sz="1000" spc="-100">
                  <a:latin typeface="+mn-ea"/>
                </a:rPr>
                <a:t>　  近隣の競争環境の確認</a:t>
              </a:r>
              <a:endParaRPr kumimoji="1" lang="en-US" altLang="ja-JP" sz="1000" spc="-100">
                <a:latin typeface="+mn-ea"/>
              </a:endParaRPr>
            </a:p>
          </p:txBody>
        </p:sp>
      </p:grpSp>
      <p:cxnSp>
        <p:nvCxnSpPr>
          <p:cNvPr id="124" name="直線コネクタ 123">
            <a:extLst>
              <a:ext uri="{FF2B5EF4-FFF2-40B4-BE49-F238E27FC236}">
                <a16:creationId xmlns:a16="http://schemas.microsoft.com/office/drawing/2014/main" id="{9B9343EB-8340-43B2-BFCB-44120E0835EB}"/>
              </a:ext>
            </a:extLst>
          </p:cNvPr>
          <p:cNvCxnSpPr>
            <a:cxnSpLocks/>
          </p:cNvCxnSpPr>
          <p:nvPr/>
        </p:nvCxnSpPr>
        <p:spPr>
          <a:xfrm>
            <a:off x="172532" y="58372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8" name="グループ化 57"/>
          <p:cNvGrpSpPr/>
          <p:nvPr/>
        </p:nvGrpSpPr>
        <p:grpSpPr>
          <a:xfrm>
            <a:off x="2863189" y="2101510"/>
            <a:ext cx="5734115" cy="1602597"/>
            <a:chOff x="1498459" y="4752636"/>
            <a:chExt cx="5734115" cy="1602597"/>
          </a:xfrm>
        </p:grpSpPr>
        <p:grpSp>
          <p:nvGrpSpPr>
            <p:cNvPr id="59" name="グループ化 58"/>
            <p:cNvGrpSpPr/>
            <p:nvPr/>
          </p:nvGrpSpPr>
          <p:grpSpPr>
            <a:xfrm>
              <a:off x="1498459" y="4752636"/>
              <a:ext cx="5474091" cy="489387"/>
              <a:chOff x="1365381" y="2177372"/>
              <a:chExt cx="3454496" cy="489387"/>
            </a:xfrm>
          </p:grpSpPr>
          <p:sp>
            <p:nvSpPr>
              <p:cNvPr id="76" name="正方形/長方形 75">
                <a:extLst>
                  <a:ext uri="{FF2B5EF4-FFF2-40B4-BE49-F238E27FC236}">
                    <a16:creationId xmlns:a16="http://schemas.microsoft.com/office/drawing/2014/main" id="{C85CE28B-4415-D080-68F6-C9D2C00672A1}"/>
                  </a:ext>
                </a:extLst>
              </p:cNvPr>
              <p:cNvSpPr/>
              <p:nvPr/>
            </p:nvSpPr>
            <p:spPr>
              <a:xfrm>
                <a:off x="1365381" y="2177372"/>
                <a:ext cx="3454495" cy="24500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事業収入</a:t>
                </a:r>
                <a:r>
                  <a:rPr kumimoji="1" lang="ja-JP" altLang="en-US" sz="1100" b="1">
                    <a:solidFill>
                      <a:schemeClr val="tx1"/>
                    </a:solidFill>
                    <a:latin typeface="+mn-ea"/>
                  </a:rPr>
                  <a:t>（売上高）</a:t>
                </a:r>
              </a:p>
            </p:txBody>
          </p:sp>
          <p:sp>
            <p:nvSpPr>
              <p:cNvPr id="78" name="正方形/長方形 77">
                <a:extLst>
                  <a:ext uri="{FF2B5EF4-FFF2-40B4-BE49-F238E27FC236}">
                    <a16:creationId xmlns:a16="http://schemas.microsoft.com/office/drawing/2014/main" id="{C85CE28B-4415-D080-68F6-C9D2C00672A1}"/>
                  </a:ext>
                </a:extLst>
              </p:cNvPr>
              <p:cNvSpPr/>
              <p:nvPr/>
            </p:nvSpPr>
            <p:spPr>
              <a:xfrm>
                <a:off x="1365381" y="2423480"/>
                <a:ext cx="2707855" cy="243279"/>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mn-ea"/>
                  </a:rPr>
                  <a:t>介護保険</a:t>
                </a:r>
              </a:p>
            </p:txBody>
          </p:sp>
          <p:sp>
            <p:nvSpPr>
              <p:cNvPr id="79" name="正方形/長方形 78">
                <a:extLst>
                  <a:ext uri="{FF2B5EF4-FFF2-40B4-BE49-F238E27FC236}">
                    <a16:creationId xmlns:a16="http://schemas.microsoft.com/office/drawing/2014/main" id="{C85CE28B-4415-D080-68F6-C9D2C00672A1}"/>
                  </a:ext>
                </a:extLst>
              </p:cNvPr>
              <p:cNvSpPr/>
              <p:nvPr/>
            </p:nvSpPr>
            <p:spPr>
              <a:xfrm>
                <a:off x="4068961" y="2423549"/>
                <a:ext cx="750916" cy="24321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mn-ea"/>
                  </a:rPr>
                  <a:t>保険外</a:t>
                </a:r>
              </a:p>
            </p:txBody>
          </p:sp>
        </p:grpSp>
        <p:sp>
          <p:nvSpPr>
            <p:cNvPr id="60" name="正方形/長方形 59">
              <a:extLst>
                <a:ext uri="{FF2B5EF4-FFF2-40B4-BE49-F238E27FC236}">
                  <a16:creationId xmlns:a16="http://schemas.microsoft.com/office/drawing/2014/main" id="{C85CE28B-4415-D080-68F6-C9D2C00672A1}"/>
                </a:ext>
              </a:extLst>
            </p:cNvPr>
            <p:cNvSpPr/>
            <p:nvPr/>
          </p:nvSpPr>
          <p:spPr>
            <a:xfrm>
              <a:off x="4701942" y="5342748"/>
              <a:ext cx="2284807" cy="860936"/>
            </a:xfrm>
            <a:prstGeom prst="rect">
              <a:avLst/>
            </a:prstGeom>
            <a:solidFill>
              <a:srgbClr val="BFEBFB">
                <a:alpha val="25000"/>
              </a:srgbClr>
            </a:solidFill>
            <a:ln w="41275">
              <a:solidFill>
                <a:srgbClr val="BFEB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900" b="1">
                <a:solidFill>
                  <a:schemeClr val="tx1"/>
                </a:solidFill>
                <a:latin typeface="+mn-ea"/>
              </a:endParaRPr>
            </a:p>
          </p:txBody>
        </p:sp>
        <p:sp>
          <p:nvSpPr>
            <p:cNvPr id="65" name="テキスト ボックス 64">
              <a:extLst>
                <a:ext uri="{FF2B5EF4-FFF2-40B4-BE49-F238E27FC236}">
                  <a16:creationId xmlns:a16="http://schemas.microsoft.com/office/drawing/2014/main" id="{8DB977C9-1E0F-44EC-6D67-439B61DD278C}"/>
                </a:ext>
              </a:extLst>
            </p:cNvPr>
            <p:cNvSpPr txBox="1"/>
            <p:nvPr/>
          </p:nvSpPr>
          <p:spPr>
            <a:xfrm>
              <a:off x="3937390" y="5403942"/>
              <a:ext cx="1086736" cy="369332"/>
            </a:xfrm>
            <a:prstGeom prst="rect">
              <a:avLst/>
            </a:prstGeom>
            <a:noFill/>
          </p:spPr>
          <p:txBody>
            <a:bodyPr wrap="square" rtlCol="0">
              <a:spAutoFit/>
            </a:bodyPr>
            <a:lstStyle/>
            <a:p>
              <a:pPr algn="ctr"/>
              <a:r>
                <a:rPr kumimoji="1" lang="en-US" altLang="ja-JP" b="1">
                  <a:latin typeface="+mn-ea"/>
                </a:rPr>
                <a:t>×</a:t>
              </a:r>
              <a:endParaRPr kumimoji="1" lang="ja-JP" altLang="en-US" b="1">
                <a:latin typeface="+mn-ea"/>
              </a:endParaRPr>
            </a:p>
          </p:txBody>
        </p:sp>
        <p:sp>
          <p:nvSpPr>
            <p:cNvPr id="66" name="テキスト ボックス 65">
              <a:extLst>
                <a:ext uri="{FF2B5EF4-FFF2-40B4-BE49-F238E27FC236}">
                  <a16:creationId xmlns:a16="http://schemas.microsoft.com/office/drawing/2014/main" id="{913C171E-581D-78F2-AB9F-0935548D7202}"/>
                </a:ext>
              </a:extLst>
            </p:cNvPr>
            <p:cNvSpPr txBox="1"/>
            <p:nvPr/>
          </p:nvSpPr>
          <p:spPr>
            <a:xfrm>
              <a:off x="4448729" y="5382251"/>
              <a:ext cx="2783845" cy="769441"/>
            </a:xfrm>
            <a:prstGeom prst="rect">
              <a:avLst/>
            </a:prstGeom>
            <a:noFill/>
            <a:ln>
              <a:noFill/>
            </a:ln>
          </p:spPr>
          <p:txBody>
            <a:bodyPr wrap="square" rtlCol="0">
              <a:spAutoFit/>
            </a:bodyPr>
            <a:lstStyle/>
            <a:p>
              <a:pPr algn="ctr"/>
              <a:r>
                <a:rPr kumimoji="1" lang="ja-JP" altLang="en-US" sz="1400" b="1"/>
                <a:t>サービス単価</a:t>
              </a:r>
            </a:p>
            <a:p>
              <a:pPr algn="ctr"/>
              <a:r>
                <a:rPr kumimoji="1" lang="ja-JP" altLang="en-US" sz="1000" b="1"/>
                <a:t>①施設サービス種類と</a:t>
              </a:r>
            </a:p>
            <a:p>
              <a:pPr algn="ctr"/>
              <a:r>
                <a:rPr kumimoji="1" lang="ja-JP" altLang="en-US" sz="1000" b="1"/>
                <a:t>②利用者の要介護度で</a:t>
              </a:r>
            </a:p>
            <a:p>
              <a:pPr algn="ctr"/>
              <a:r>
                <a:rPr kumimoji="1" lang="ja-JP" altLang="en-US" sz="1000" b="1"/>
                <a:t>単位が決定</a:t>
              </a:r>
            </a:p>
          </p:txBody>
        </p:sp>
        <p:sp>
          <p:nvSpPr>
            <p:cNvPr id="67" name="正方形/長方形 66">
              <a:extLst>
                <a:ext uri="{FF2B5EF4-FFF2-40B4-BE49-F238E27FC236}">
                  <a16:creationId xmlns:a16="http://schemas.microsoft.com/office/drawing/2014/main" id="{C85CE28B-4415-D080-68F6-C9D2C00672A1}"/>
                </a:ext>
              </a:extLst>
            </p:cNvPr>
            <p:cNvSpPr/>
            <p:nvPr/>
          </p:nvSpPr>
          <p:spPr>
            <a:xfrm>
              <a:off x="1498459" y="5342747"/>
              <a:ext cx="2761114" cy="486071"/>
            </a:xfrm>
            <a:prstGeom prst="rect">
              <a:avLst/>
            </a:prstGeom>
            <a:solidFill>
              <a:schemeClr val="accent4">
                <a:lumMod val="60000"/>
                <a:lumOff val="40000"/>
                <a:alpha val="25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利用者数</a:t>
              </a:r>
              <a:endParaRPr kumimoji="1" lang="en-US" altLang="ja-JP" sz="1200" b="1">
                <a:solidFill>
                  <a:schemeClr val="tx1"/>
                </a:solidFill>
                <a:latin typeface="+mn-ea"/>
              </a:endParaRPr>
            </a:p>
            <a:p>
              <a:pPr algn="ctr"/>
              <a:r>
                <a:rPr kumimoji="1" lang="ja-JP" altLang="en-US" sz="1050" b="1">
                  <a:solidFill>
                    <a:schemeClr val="tx1"/>
                  </a:solidFill>
                  <a:latin typeface="+mn-ea"/>
                </a:rPr>
                <a:t>（契約者数</a:t>
              </a:r>
              <a:r>
                <a:rPr kumimoji="1" lang="en-US" altLang="ja-JP" sz="1050" b="1">
                  <a:solidFill>
                    <a:schemeClr val="tx1"/>
                  </a:solidFill>
                  <a:latin typeface="+mn-ea"/>
                </a:rPr>
                <a:t>×</a:t>
              </a:r>
              <a:r>
                <a:rPr kumimoji="1" lang="ja-JP" altLang="en-US" sz="1050" b="1">
                  <a:solidFill>
                    <a:schemeClr val="tx1"/>
                  </a:solidFill>
                  <a:latin typeface="+mn-ea"/>
                </a:rPr>
                <a:t>利用頻度）</a:t>
              </a:r>
            </a:p>
          </p:txBody>
        </p:sp>
        <p:grpSp>
          <p:nvGrpSpPr>
            <p:cNvPr id="68" name="グループ化 67">
              <a:extLst>
                <a:ext uri="{FF2B5EF4-FFF2-40B4-BE49-F238E27FC236}">
                  <a16:creationId xmlns:a16="http://schemas.microsoft.com/office/drawing/2014/main" id="{DCDF21B8-BBB1-5551-F461-F195258CFD69}"/>
                </a:ext>
              </a:extLst>
            </p:cNvPr>
            <p:cNvGrpSpPr/>
            <p:nvPr/>
          </p:nvGrpSpPr>
          <p:grpSpPr>
            <a:xfrm>
              <a:off x="2583677" y="5850509"/>
              <a:ext cx="1616677" cy="504724"/>
              <a:chOff x="1250424" y="5161021"/>
              <a:chExt cx="2414891" cy="504724"/>
            </a:xfrm>
          </p:grpSpPr>
          <p:sp>
            <p:nvSpPr>
              <p:cNvPr id="73" name="テキスト ボックス 72">
                <a:extLst>
                  <a:ext uri="{FF2B5EF4-FFF2-40B4-BE49-F238E27FC236}">
                    <a16:creationId xmlns:a16="http://schemas.microsoft.com/office/drawing/2014/main" id="{40064578-FC88-7253-B5B0-191E7D851A7B}"/>
                  </a:ext>
                </a:extLst>
              </p:cNvPr>
              <p:cNvSpPr txBox="1"/>
              <p:nvPr/>
            </p:nvSpPr>
            <p:spPr>
              <a:xfrm>
                <a:off x="1307126" y="5404135"/>
                <a:ext cx="2358189" cy="261610"/>
              </a:xfrm>
              <a:prstGeom prst="rect">
                <a:avLst/>
              </a:prstGeom>
              <a:noFill/>
            </p:spPr>
            <p:txBody>
              <a:bodyPr wrap="square" rtlCol="0">
                <a:spAutoFit/>
              </a:bodyPr>
              <a:lstStyle/>
              <a:p>
                <a:pPr algn="ctr"/>
                <a:r>
                  <a:rPr kumimoji="1" lang="ja-JP" altLang="en-US" sz="1100" b="1"/>
                  <a:t>延べ定員数</a:t>
                </a:r>
              </a:p>
            </p:txBody>
          </p:sp>
          <p:sp>
            <p:nvSpPr>
              <p:cNvPr id="74" name="テキスト ボックス 73">
                <a:extLst>
                  <a:ext uri="{FF2B5EF4-FFF2-40B4-BE49-F238E27FC236}">
                    <a16:creationId xmlns:a16="http://schemas.microsoft.com/office/drawing/2014/main" id="{2B95F0FC-D1FF-22A0-DC57-3E0F6E2CFC0D}"/>
                  </a:ext>
                </a:extLst>
              </p:cNvPr>
              <p:cNvSpPr txBox="1"/>
              <p:nvPr/>
            </p:nvSpPr>
            <p:spPr>
              <a:xfrm>
                <a:off x="1250424" y="5161021"/>
                <a:ext cx="2358189" cy="261610"/>
              </a:xfrm>
              <a:prstGeom prst="rect">
                <a:avLst/>
              </a:prstGeom>
              <a:noFill/>
            </p:spPr>
            <p:txBody>
              <a:bodyPr wrap="square" rtlCol="0">
                <a:spAutoFit/>
              </a:bodyPr>
              <a:lstStyle/>
              <a:p>
                <a:pPr algn="ctr"/>
                <a:r>
                  <a:rPr kumimoji="1" lang="ja-JP" altLang="en-US" sz="1100" b="1"/>
                  <a:t>延べ利用者数</a:t>
                </a:r>
              </a:p>
            </p:txBody>
          </p:sp>
          <p:cxnSp>
            <p:nvCxnSpPr>
              <p:cNvPr id="75" name="直線コネクタ 74">
                <a:extLst>
                  <a:ext uri="{FF2B5EF4-FFF2-40B4-BE49-F238E27FC236}">
                    <a16:creationId xmlns:a16="http://schemas.microsoft.com/office/drawing/2014/main" id="{050112C1-5771-8C8F-4465-BC3EC957F922}"/>
                  </a:ext>
                </a:extLst>
              </p:cNvPr>
              <p:cNvCxnSpPr>
                <a:cxnSpLocks/>
              </p:cNvCxnSpPr>
              <p:nvPr/>
            </p:nvCxnSpPr>
            <p:spPr>
              <a:xfrm>
                <a:off x="1691583" y="5401271"/>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0" name="テキスト ボックス 69">
              <a:extLst>
                <a:ext uri="{FF2B5EF4-FFF2-40B4-BE49-F238E27FC236}">
                  <a16:creationId xmlns:a16="http://schemas.microsoft.com/office/drawing/2014/main" id="{913C171E-581D-78F2-AB9F-0935548D7202}"/>
                </a:ext>
              </a:extLst>
            </p:cNvPr>
            <p:cNvSpPr txBox="1"/>
            <p:nvPr/>
          </p:nvSpPr>
          <p:spPr>
            <a:xfrm>
              <a:off x="2041841" y="5964871"/>
              <a:ext cx="962081" cy="276999"/>
            </a:xfrm>
            <a:prstGeom prst="rect">
              <a:avLst/>
            </a:prstGeom>
            <a:noFill/>
            <a:ln>
              <a:noFill/>
            </a:ln>
          </p:spPr>
          <p:txBody>
            <a:bodyPr wrap="square" rtlCol="0">
              <a:spAutoFit/>
            </a:bodyPr>
            <a:lstStyle/>
            <a:p>
              <a:pPr algn="ctr"/>
              <a:r>
                <a:rPr kumimoji="1" lang="ja-JP" altLang="en-US" sz="1200" b="1"/>
                <a:t>稼働率 ＝</a:t>
              </a:r>
              <a:endParaRPr kumimoji="1" lang="en-US" altLang="ja-JP" sz="1200" b="1"/>
            </a:p>
          </p:txBody>
        </p:sp>
        <p:sp>
          <p:nvSpPr>
            <p:cNvPr id="71" name="二等辺三角形 70"/>
            <p:cNvSpPr/>
            <p:nvPr/>
          </p:nvSpPr>
          <p:spPr>
            <a:xfrm rot="5400000">
              <a:off x="1873853" y="6011721"/>
              <a:ext cx="253071" cy="207226"/>
            </a:xfrm>
            <a:prstGeom prst="triangle">
              <a:avLst>
                <a:gd name="adj" fmla="val 5010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正方形/長方形 1">
            <a:extLst>
              <a:ext uri="{FF2B5EF4-FFF2-40B4-BE49-F238E27FC236}">
                <a16:creationId xmlns:a16="http://schemas.microsoft.com/office/drawing/2014/main" id="{1AA6574E-5B52-A0EC-D1B7-74B94F8756F4}"/>
              </a:ext>
            </a:extLst>
          </p:cNvPr>
          <p:cNvSpPr/>
          <p:nvPr/>
        </p:nvSpPr>
        <p:spPr>
          <a:xfrm>
            <a:off x="655200" y="4690800"/>
            <a:ext cx="1414645" cy="433702"/>
          </a:xfrm>
          <a:prstGeom prst="rect">
            <a:avLst/>
          </a:prstGeom>
          <a:noFill/>
          <a:ln w="3810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DD73583B-9174-E981-0B87-99EA3C8E117B}"/>
              </a:ext>
            </a:extLst>
          </p:cNvPr>
          <p:cNvSpPr/>
          <p:nvPr/>
        </p:nvSpPr>
        <p:spPr>
          <a:xfrm>
            <a:off x="2862155" y="4686484"/>
            <a:ext cx="1414645" cy="433702"/>
          </a:xfrm>
          <a:prstGeom prst="rect">
            <a:avLst/>
          </a:prstGeom>
          <a:noFill/>
          <a:ln w="38100">
            <a:solidFill>
              <a:srgbClr val="FFCC66">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CB8F864A-58E2-3F8A-912B-0B9D1664EC18}"/>
              </a:ext>
            </a:extLst>
          </p:cNvPr>
          <p:cNvSpPr/>
          <p:nvPr/>
        </p:nvSpPr>
        <p:spPr>
          <a:xfrm>
            <a:off x="5178764" y="4682643"/>
            <a:ext cx="1414645" cy="433702"/>
          </a:xfrm>
          <a:prstGeom prst="rect">
            <a:avLst/>
          </a:prstGeom>
          <a:noFill/>
          <a:ln w="38100">
            <a:solidFill>
              <a:srgbClr val="BFEBF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8EC9D93F-98F8-8203-F809-6017BF8F6283}"/>
              </a:ext>
            </a:extLst>
          </p:cNvPr>
          <p:cNvSpPr/>
          <p:nvPr/>
        </p:nvSpPr>
        <p:spPr>
          <a:xfrm>
            <a:off x="7559550" y="4662606"/>
            <a:ext cx="1414645" cy="433702"/>
          </a:xfrm>
          <a:prstGeom prst="rect">
            <a:avLst/>
          </a:prstGeom>
          <a:noFill/>
          <a:ln w="38100">
            <a:solidFill>
              <a:srgbClr val="FFBFB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Tree>
    <p:extLst>
      <p:ext uri="{BB962C8B-B14F-4D97-AF65-F5344CB8AC3E}">
        <p14:creationId xmlns:p14="http://schemas.microsoft.com/office/powerpoint/2010/main" val="2668777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DC67463C-741C-5205-3C01-59F19591FFED}"/>
              </a:ext>
            </a:extLst>
          </p:cNvPr>
          <p:cNvSpPr/>
          <p:nvPr/>
        </p:nvSpPr>
        <p:spPr>
          <a:xfrm>
            <a:off x="6524418" y="2955654"/>
            <a:ext cx="3002317" cy="1589314"/>
          </a:xfrm>
          <a:prstGeom prst="roundRect">
            <a:avLst>
              <a:gd name="adj" fmla="val 6741"/>
            </a:avLst>
          </a:prstGeom>
          <a:solidFill>
            <a:srgbClr val="DAE3F3">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39E25F72-270F-1198-9EB2-5A9E74664390}"/>
              </a:ext>
            </a:extLst>
          </p:cNvPr>
          <p:cNvSpPr/>
          <p:nvPr/>
        </p:nvSpPr>
        <p:spPr>
          <a:xfrm>
            <a:off x="2208924" y="2970273"/>
            <a:ext cx="2482931" cy="1589314"/>
          </a:xfrm>
          <a:prstGeom prst="roundRect">
            <a:avLst>
              <a:gd name="adj" fmla="val 6741"/>
            </a:avLst>
          </a:prstGeom>
          <a:solidFill>
            <a:srgbClr val="FFCBCB">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86393E21-E7D5-5969-0475-52250ABB5C1E}"/>
              </a:ext>
            </a:extLst>
          </p:cNvPr>
          <p:cNvSpPr/>
          <p:nvPr/>
        </p:nvSpPr>
        <p:spPr>
          <a:xfrm>
            <a:off x="503025" y="5672788"/>
            <a:ext cx="1472733" cy="861769"/>
          </a:xfrm>
          <a:prstGeom prst="rect">
            <a:avLst/>
          </a:prstGeom>
          <a:solidFill>
            <a:schemeClr val="bg1">
              <a:lumMod val="95000"/>
            </a:schemeClr>
          </a:solidFill>
          <a:ln w="571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2323617" y="3311276"/>
            <a:ext cx="2175506"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cxnSpLocks/>
          </p:cNvCxnSpPr>
          <p:nvPr/>
        </p:nvCxnSpPr>
        <p:spPr>
          <a:xfrm>
            <a:off x="6735543" y="3311194"/>
            <a:ext cx="2403782" cy="0"/>
          </a:xfrm>
          <a:prstGeom prst="line">
            <a:avLst/>
          </a:prstGeom>
          <a:ln w="76200">
            <a:solidFill>
              <a:srgbClr val="6E86B1">
                <a:alpha val="69804"/>
              </a:srgbClr>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7FF0930B-48C4-417E-9D9D-22D3D74C1304}"/>
              </a:ext>
            </a:extLst>
          </p:cNvPr>
          <p:cNvSpPr txBox="1"/>
          <p:nvPr/>
        </p:nvSpPr>
        <p:spPr>
          <a:xfrm>
            <a:off x="481240" y="2174195"/>
            <a:ext cx="9045495" cy="707886"/>
          </a:xfrm>
          <a:prstGeom prst="rect">
            <a:avLst/>
          </a:prstGeom>
          <a:noFill/>
        </p:spPr>
        <p:txBody>
          <a:bodyPr wrap="square" lIns="91440" tIns="45720" rIns="91440" bIns="45720" rtlCol="0" anchor="t">
            <a:spAutoFit/>
          </a:bodyPr>
          <a:lstStyle/>
          <a:p>
            <a:r>
              <a:rPr kumimoji="1" lang="ja-JP" altLang="en-US" sz="1000" spc="-100">
                <a:latin typeface="游ゴシック"/>
                <a:ea typeface="游ゴシック"/>
              </a:rPr>
              <a:t>　介護業は、業態により医師や看護師、理学療法士などの資格者による特定行為もあるものの、多くはヘルパーや介護福祉士などの現場職員の介護行為に集中しています。しかし、介護そのものが“人”が起点となるサービスで、重労働でもあることから、正社員でもパートでも定着しない傾向にあり、慢性的な人材不足の状況にあります。（厚生労働省の推計では</a:t>
            </a:r>
            <a:r>
              <a:rPr kumimoji="1" lang="en-US" altLang="ja-JP" sz="1000" spc="-100">
                <a:latin typeface="游ゴシック"/>
                <a:ea typeface="游ゴシック"/>
              </a:rPr>
              <a:t>2040</a:t>
            </a:r>
            <a:r>
              <a:rPr kumimoji="1" lang="ja-JP" altLang="en-US" sz="1000" spc="-100">
                <a:latin typeface="游ゴシック"/>
                <a:ea typeface="游ゴシック"/>
              </a:rPr>
              <a:t>年には約</a:t>
            </a:r>
            <a:r>
              <a:rPr kumimoji="1" lang="en-US" altLang="ja-JP" sz="1000" spc="-100">
                <a:latin typeface="游ゴシック"/>
                <a:ea typeface="游ゴシック"/>
              </a:rPr>
              <a:t>57</a:t>
            </a:r>
            <a:r>
              <a:rPr kumimoji="1" lang="ja-JP" altLang="en-US" sz="1000" spc="-100">
                <a:latin typeface="游ゴシック"/>
                <a:ea typeface="游ゴシック"/>
              </a:rPr>
              <a:t>万人の不足）また、利用者の自宅に訪問するサービスや生活に直結することも多く、個々の従業員と顧客の関係性が業績に直結していることが多いので、訪問時に“人”についてのヒアリングをすることが大切です。</a:t>
            </a:r>
            <a:endParaRPr lang="en-US" altLang="ja-JP" sz="1000" spc="-100">
              <a:latin typeface="游ゴシック"/>
              <a:ea typeface="游ゴシック"/>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66356" y="1321289"/>
            <a:ext cx="5834064" cy="553998"/>
          </a:xfrm>
          <a:prstGeom prst="rect">
            <a:avLst/>
          </a:prstGeom>
          <a:noFill/>
        </p:spPr>
        <p:txBody>
          <a:bodyPr wrap="square" lIns="91440" tIns="45720" rIns="91440" bIns="45720" rtlCol="0" anchor="t">
            <a:spAutoFit/>
          </a:bodyPr>
          <a:lstStyle/>
          <a:p>
            <a:r>
              <a:rPr kumimoji="1" lang="ja-JP" sz="1000">
                <a:latin typeface="游ゴシック"/>
                <a:ea typeface="游ゴシック"/>
              </a:rPr>
              <a:t>□</a:t>
            </a:r>
            <a:r>
              <a:rPr kumimoji="1" lang="ja-JP" altLang="en-US" sz="1000">
                <a:ea typeface="游ゴシック"/>
              </a:rPr>
              <a:t>　</a:t>
            </a:r>
            <a:r>
              <a:rPr kumimoji="1" lang="ja-JP" altLang="en-US" sz="1000">
                <a:latin typeface="游ゴシック"/>
                <a:ea typeface="游ゴシック"/>
              </a:rPr>
              <a:t>部門別の従業員、人数（正社員・パートの別）、資格者、平均勤続年数、役割分担等</a:t>
            </a:r>
            <a:endParaRPr lang="en-US" altLang="ja-JP" sz="1000">
              <a:latin typeface="游ゴシック"/>
              <a:ea typeface="游ゴシック"/>
            </a:endParaRPr>
          </a:p>
          <a:p>
            <a:r>
              <a:rPr kumimoji="1" lang="ja-JP" sz="1000">
                <a:latin typeface="游ゴシック"/>
                <a:ea typeface="游ゴシック"/>
              </a:rPr>
              <a:t>□</a:t>
            </a:r>
            <a:r>
              <a:rPr kumimoji="1" lang="ja-JP" altLang="en-US" sz="1000">
                <a:latin typeface="游ゴシック"/>
                <a:ea typeface="游ゴシック"/>
              </a:rPr>
              <a:t>　新規採用の状況や退職者数（１年でどの程度か）をヒアリング</a:t>
            </a:r>
            <a:endParaRPr lang="en-US" altLang="ja-JP" sz="1000">
              <a:latin typeface="游ゴシック"/>
              <a:ea typeface="游ゴシック"/>
            </a:endParaRPr>
          </a:p>
          <a:p>
            <a:r>
              <a:rPr kumimoji="1" lang="ja-JP" sz="1000">
                <a:latin typeface="游ゴシック"/>
                <a:ea typeface="游ゴシック"/>
              </a:rPr>
              <a:t>□</a:t>
            </a:r>
            <a:r>
              <a:rPr kumimoji="1" lang="ja-JP" altLang="en-US" sz="1000">
                <a:ea typeface="游ゴシック"/>
              </a:rPr>
              <a:t>　管理部門と現場部門、職員間のコミュニケーションの状況の確認も重要</a:t>
            </a:r>
            <a:endParaRPr lang="en-US" altLang="ja-JP" sz="1000">
              <a:ea typeface="游ゴシック"/>
              <a:cs typeface="Calibri"/>
            </a:endParaRPr>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2" name="グループ化 1"/>
          <p:cNvGrpSpPr/>
          <p:nvPr/>
        </p:nvGrpSpPr>
        <p:grpSpPr>
          <a:xfrm>
            <a:off x="4853211" y="2946616"/>
            <a:ext cx="1796100" cy="1614622"/>
            <a:chOff x="4468743" y="3657577"/>
            <a:chExt cx="1796100" cy="1407305"/>
          </a:xfrm>
        </p:grpSpPr>
        <p:sp>
          <p:nvSpPr>
            <p:cNvPr id="61" name="正方形/長方形 60">
              <a:extLst>
                <a:ext uri="{FF2B5EF4-FFF2-40B4-BE49-F238E27FC236}">
                  <a16:creationId xmlns:a16="http://schemas.microsoft.com/office/drawing/2014/main" id="{3C372F9E-EB8D-71CB-6038-FAB0FC0599B1}"/>
                </a:ext>
              </a:extLst>
            </p:cNvPr>
            <p:cNvSpPr/>
            <p:nvPr/>
          </p:nvSpPr>
          <p:spPr>
            <a:xfrm>
              <a:off x="4650359" y="3657577"/>
              <a:ext cx="1397717" cy="1407305"/>
            </a:xfrm>
            <a:prstGeom prst="rect">
              <a:avLst/>
            </a:prstGeom>
            <a:solidFill>
              <a:schemeClr val="accent1">
                <a:lumMod val="20000"/>
                <a:lumOff val="80000"/>
              </a:schemeClr>
            </a:solidFill>
            <a:ln w="57150">
              <a:solidFill>
                <a:srgbClr val="2F528F">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A6B1CA5A-071C-028B-5BDE-7E9FCD2E2EA5}"/>
                </a:ext>
              </a:extLst>
            </p:cNvPr>
            <p:cNvSpPr txBox="1"/>
            <p:nvPr/>
          </p:nvSpPr>
          <p:spPr>
            <a:xfrm>
              <a:off x="4468743" y="3814434"/>
              <a:ext cx="1796100" cy="584775"/>
            </a:xfrm>
            <a:prstGeom prst="rect">
              <a:avLst/>
            </a:prstGeom>
            <a:noFill/>
          </p:spPr>
          <p:txBody>
            <a:bodyPr wrap="square" rtlCol="0">
              <a:spAutoFit/>
            </a:bodyPr>
            <a:lstStyle/>
            <a:p>
              <a:pPr algn="ctr"/>
              <a:r>
                <a:rPr kumimoji="1" lang="ja-JP" altLang="en-US" sz="1600" b="1"/>
                <a:t>積み重なる</a:t>
              </a:r>
              <a:endParaRPr kumimoji="1" lang="en-US" altLang="ja-JP" sz="1600" b="1"/>
            </a:p>
            <a:p>
              <a:pPr algn="ctr"/>
              <a:r>
                <a:rPr kumimoji="1" lang="ja-JP" altLang="en-US" sz="1600" b="1"/>
                <a:t>小さな</a:t>
              </a:r>
              <a:endParaRPr kumimoji="1" lang="en-US" altLang="ja-JP" sz="1600" b="1"/>
            </a:p>
          </p:txBody>
        </p:sp>
        <p:sp>
          <p:nvSpPr>
            <p:cNvPr id="69" name="テキスト ボックス 68">
              <a:extLst>
                <a:ext uri="{FF2B5EF4-FFF2-40B4-BE49-F238E27FC236}">
                  <a16:creationId xmlns:a16="http://schemas.microsoft.com/office/drawing/2014/main" id="{CAF65B9A-AB5C-A977-C3C8-D55F6B11A16D}"/>
                </a:ext>
              </a:extLst>
            </p:cNvPr>
            <p:cNvSpPr txBox="1"/>
            <p:nvPr/>
          </p:nvSpPr>
          <p:spPr>
            <a:xfrm>
              <a:off x="4592120" y="4289542"/>
              <a:ext cx="1551653" cy="670645"/>
            </a:xfrm>
            <a:prstGeom prst="rect">
              <a:avLst/>
            </a:prstGeom>
            <a:noFill/>
          </p:spPr>
          <p:txBody>
            <a:bodyPr wrap="square" rtlCol="0">
              <a:spAutoFit/>
            </a:bodyPr>
            <a:lstStyle/>
            <a:p>
              <a:pPr algn="ctr"/>
              <a:r>
                <a:rPr kumimoji="1" lang="ja-JP" altLang="en-US" sz="4400">
                  <a:latin typeface="HG創英角ｺﾞｼｯｸUB" panose="020B0909000000000000" pitchFamily="49" charset="-128"/>
                  <a:ea typeface="HG創英角ｺﾞｼｯｸUB" panose="020B0909000000000000" pitchFamily="49" charset="-128"/>
                </a:rPr>
                <a:t>不満</a:t>
              </a:r>
            </a:p>
          </p:txBody>
        </p:sp>
      </p:grpSp>
      <p:sp>
        <p:nvSpPr>
          <p:cNvPr id="74" name="テキスト ボックス 73">
            <a:extLst>
              <a:ext uri="{FF2B5EF4-FFF2-40B4-BE49-F238E27FC236}">
                <a16:creationId xmlns:a16="http://schemas.microsoft.com/office/drawing/2014/main" id="{268241D9-6B44-4FA0-9B20-8D4984A61E9D}"/>
              </a:ext>
            </a:extLst>
          </p:cNvPr>
          <p:cNvSpPr txBox="1"/>
          <p:nvPr/>
        </p:nvSpPr>
        <p:spPr>
          <a:xfrm>
            <a:off x="2399506" y="3400065"/>
            <a:ext cx="2339837" cy="553998"/>
          </a:xfrm>
          <a:prstGeom prst="rect">
            <a:avLst/>
          </a:prstGeom>
          <a:noFill/>
        </p:spPr>
        <p:txBody>
          <a:bodyPr wrap="square" rtlCol="0">
            <a:spAutoFit/>
          </a:bodyPr>
          <a:lstStyle/>
          <a:p>
            <a:r>
              <a:rPr kumimoji="1" lang="ja-JP" altLang="en-US" sz="1000"/>
              <a:t>□ 気持ちが優しい</a:t>
            </a:r>
            <a:endParaRPr kumimoji="1" lang="en-US" altLang="ja-JP" sz="1000"/>
          </a:p>
          <a:p>
            <a:r>
              <a:rPr kumimoji="1" lang="ja-JP" altLang="en-US" sz="1000"/>
              <a:t>□ 真面目で一生懸命</a:t>
            </a:r>
            <a:endParaRPr kumimoji="1" lang="en-US" altLang="ja-JP" sz="1000"/>
          </a:p>
          <a:p>
            <a:r>
              <a:rPr kumimoji="1" lang="ja-JP" altLang="en-US" sz="1000"/>
              <a:t>□ おおらかな性格（鈍感力も重要）</a:t>
            </a:r>
            <a:endParaRPr kumimoji="1" lang="en-US" altLang="ja-JP" sz="1000"/>
          </a:p>
        </p:txBody>
      </p:sp>
      <p:sp>
        <p:nvSpPr>
          <p:cNvPr id="104" name="テキスト ボックス 103">
            <a:extLst>
              <a:ext uri="{FF2B5EF4-FFF2-40B4-BE49-F238E27FC236}">
                <a16:creationId xmlns:a16="http://schemas.microsoft.com/office/drawing/2014/main" id="{268241D9-6B44-4FA0-9B20-8D4984A61E9D}"/>
              </a:ext>
            </a:extLst>
          </p:cNvPr>
          <p:cNvSpPr txBox="1"/>
          <p:nvPr/>
        </p:nvSpPr>
        <p:spPr>
          <a:xfrm>
            <a:off x="2448426" y="4116249"/>
            <a:ext cx="1993456" cy="400110"/>
          </a:xfrm>
          <a:prstGeom prst="rect">
            <a:avLst/>
          </a:prstGeom>
          <a:noFill/>
        </p:spPr>
        <p:txBody>
          <a:bodyPr wrap="square" lIns="91440" tIns="45720" rIns="91440" bIns="45720" rtlCol="0" anchor="t">
            <a:spAutoFit/>
          </a:bodyPr>
          <a:lstStyle/>
          <a:p>
            <a:r>
              <a:rPr kumimoji="1" lang="ja-JP" altLang="en-US" sz="1000" spc="-100">
                <a:ea typeface="游ゴシック"/>
              </a:rPr>
              <a:t>多忙でもあり、厳密な職員管理や改善活動が困難な側面もある</a:t>
            </a:r>
            <a:endParaRPr kumimoji="1" lang="en-US" altLang="ja-JP" sz="1000" spc="-100">
              <a:ea typeface="游ゴシック"/>
            </a:endParaRPr>
          </a:p>
        </p:txBody>
      </p:sp>
      <p:sp>
        <p:nvSpPr>
          <p:cNvPr id="105" name="テキスト ボックス 104">
            <a:extLst>
              <a:ext uri="{FF2B5EF4-FFF2-40B4-BE49-F238E27FC236}">
                <a16:creationId xmlns:a16="http://schemas.microsoft.com/office/drawing/2014/main" id="{10898211-2CD1-863A-5484-AB874C8D2E7B}"/>
              </a:ext>
            </a:extLst>
          </p:cNvPr>
          <p:cNvSpPr txBox="1"/>
          <p:nvPr/>
        </p:nvSpPr>
        <p:spPr>
          <a:xfrm>
            <a:off x="2470798" y="3035259"/>
            <a:ext cx="1614570" cy="307777"/>
          </a:xfrm>
          <a:prstGeom prst="rect">
            <a:avLst/>
          </a:prstGeom>
          <a:noFill/>
        </p:spPr>
        <p:txBody>
          <a:bodyPr wrap="square" rtlCol="0">
            <a:spAutoFit/>
          </a:bodyPr>
          <a:lstStyle/>
          <a:p>
            <a:pPr algn="ctr"/>
            <a:r>
              <a:rPr kumimoji="1" lang="ja-JP" altLang="en-US" sz="1400" b="1"/>
              <a:t>多くの職員の特徴</a:t>
            </a:r>
          </a:p>
        </p:txBody>
      </p:sp>
      <p:sp>
        <p:nvSpPr>
          <p:cNvPr id="109" name="テキスト ボックス 108">
            <a:extLst>
              <a:ext uri="{FF2B5EF4-FFF2-40B4-BE49-F238E27FC236}">
                <a16:creationId xmlns:a16="http://schemas.microsoft.com/office/drawing/2014/main" id="{10898211-2CD1-863A-5484-AB874C8D2E7B}"/>
              </a:ext>
            </a:extLst>
          </p:cNvPr>
          <p:cNvSpPr txBox="1"/>
          <p:nvPr/>
        </p:nvSpPr>
        <p:spPr>
          <a:xfrm>
            <a:off x="6561362" y="3017956"/>
            <a:ext cx="2596435" cy="307777"/>
          </a:xfrm>
          <a:prstGeom prst="rect">
            <a:avLst/>
          </a:prstGeom>
          <a:noFill/>
        </p:spPr>
        <p:txBody>
          <a:bodyPr wrap="square" rtlCol="0">
            <a:spAutoFit/>
          </a:bodyPr>
          <a:lstStyle/>
          <a:p>
            <a:pPr algn="ctr"/>
            <a:r>
              <a:rPr kumimoji="1" lang="ja-JP" altLang="en-US" sz="1400" b="1"/>
              <a:t>退職原因のきっかけ</a:t>
            </a:r>
          </a:p>
        </p:txBody>
      </p:sp>
      <p:sp>
        <p:nvSpPr>
          <p:cNvPr id="110" name="テキスト ボックス 109">
            <a:extLst>
              <a:ext uri="{FF2B5EF4-FFF2-40B4-BE49-F238E27FC236}">
                <a16:creationId xmlns:a16="http://schemas.microsoft.com/office/drawing/2014/main" id="{268241D9-6B44-4FA0-9B20-8D4984A61E9D}"/>
              </a:ext>
            </a:extLst>
          </p:cNvPr>
          <p:cNvSpPr txBox="1"/>
          <p:nvPr/>
        </p:nvSpPr>
        <p:spPr>
          <a:xfrm>
            <a:off x="6726907" y="3483634"/>
            <a:ext cx="2691731" cy="861774"/>
          </a:xfrm>
          <a:prstGeom prst="rect">
            <a:avLst/>
          </a:prstGeom>
          <a:noFill/>
        </p:spPr>
        <p:txBody>
          <a:bodyPr wrap="square" rtlCol="0">
            <a:spAutoFit/>
          </a:bodyPr>
          <a:lstStyle/>
          <a:p>
            <a:r>
              <a:rPr kumimoji="1" lang="ja-JP" altLang="en-US" sz="1000"/>
              <a:t>□ 上司・同僚とのコミュニケーション</a:t>
            </a:r>
            <a:endParaRPr kumimoji="1" lang="en-US" altLang="ja-JP" sz="1000"/>
          </a:p>
          <a:p>
            <a:r>
              <a:rPr kumimoji="1" lang="ja-JP" altLang="en-US" sz="1000"/>
              <a:t>□ 仲間意識が強く、新人が馴染みづらい</a:t>
            </a:r>
            <a:endParaRPr kumimoji="1" lang="en-US" altLang="ja-JP" sz="1000"/>
          </a:p>
          <a:p>
            <a:r>
              <a:rPr kumimoji="1" lang="ja-JP" altLang="en-US" sz="1000"/>
              <a:t>□ シフトの融通、業務量と給与のバランス</a:t>
            </a:r>
            <a:endParaRPr kumimoji="1" lang="en-US" altLang="ja-JP" sz="1000"/>
          </a:p>
          <a:p>
            <a:r>
              <a:rPr kumimoji="1" lang="ja-JP" altLang="en-US" sz="1000"/>
              <a:t>□ 残業の有無、休暇の取りやすさ</a:t>
            </a:r>
            <a:endParaRPr kumimoji="1" lang="en-US" altLang="ja-JP" sz="1000"/>
          </a:p>
          <a:p>
            <a:r>
              <a:rPr kumimoji="1" lang="ja-JP" altLang="en-US" sz="1000"/>
              <a:t>□ 業務外活動への参加の頻度など</a:t>
            </a:r>
            <a:endParaRPr kumimoji="1" lang="en-US" altLang="ja-JP" sz="1000"/>
          </a:p>
        </p:txBody>
      </p:sp>
      <p:grpSp>
        <p:nvGrpSpPr>
          <p:cNvPr id="111" name="グループ化 110"/>
          <p:cNvGrpSpPr/>
          <p:nvPr/>
        </p:nvGrpSpPr>
        <p:grpSpPr>
          <a:xfrm>
            <a:off x="527517" y="2955654"/>
            <a:ext cx="1796100" cy="1614622"/>
            <a:chOff x="4581181" y="3663570"/>
            <a:chExt cx="1796100" cy="1433022"/>
          </a:xfrm>
        </p:grpSpPr>
        <p:sp>
          <p:nvSpPr>
            <p:cNvPr id="112" name="正方形/長方形 111">
              <a:extLst>
                <a:ext uri="{FF2B5EF4-FFF2-40B4-BE49-F238E27FC236}">
                  <a16:creationId xmlns:a16="http://schemas.microsoft.com/office/drawing/2014/main" id="{3C372F9E-EB8D-71CB-6038-FAB0FC0599B1}"/>
                </a:ext>
              </a:extLst>
            </p:cNvPr>
            <p:cNvSpPr/>
            <p:nvPr/>
          </p:nvSpPr>
          <p:spPr>
            <a:xfrm>
              <a:off x="4741494" y="3663570"/>
              <a:ext cx="1397717" cy="1433022"/>
            </a:xfrm>
            <a:prstGeom prst="rect">
              <a:avLst/>
            </a:prstGeom>
            <a:solidFill>
              <a:srgbClr val="FFCBCB">
                <a:alpha val="50196"/>
              </a:srgbClr>
            </a:solidFill>
            <a:ln w="57150">
              <a:solidFill>
                <a:srgbClr val="FFBFB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テキスト ボックス 112">
              <a:extLst>
                <a:ext uri="{FF2B5EF4-FFF2-40B4-BE49-F238E27FC236}">
                  <a16:creationId xmlns:a16="http://schemas.microsoft.com/office/drawing/2014/main" id="{A6B1CA5A-071C-028B-5BDE-7E9FCD2E2EA5}"/>
                </a:ext>
              </a:extLst>
            </p:cNvPr>
            <p:cNvSpPr txBox="1"/>
            <p:nvPr/>
          </p:nvSpPr>
          <p:spPr>
            <a:xfrm>
              <a:off x="4581181" y="3771862"/>
              <a:ext cx="1796100" cy="584775"/>
            </a:xfrm>
            <a:prstGeom prst="rect">
              <a:avLst/>
            </a:prstGeom>
            <a:noFill/>
          </p:spPr>
          <p:txBody>
            <a:bodyPr wrap="square" rtlCol="0">
              <a:spAutoFit/>
            </a:bodyPr>
            <a:lstStyle/>
            <a:p>
              <a:pPr algn="ctr"/>
              <a:r>
                <a:rPr kumimoji="1" lang="ja-JP" altLang="en-US" sz="1600" b="1"/>
                <a:t>人材と</a:t>
              </a:r>
              <a:endParaRPr kumimoji="1" lang="en-US" altLang="ja-JP" sz="1600" b="1"/>
            </a:p>
            <a:p>
              <a:pPr algn="ctr"/>
              <a:r>
                <a:rPr kumimoji="1" lang="ja-JP" altLang="en-US" sz="1600" b="1"/>
                <a:t>職場の</a:t>
              </a:r>
              <a:endParaRPr kumimoji="1" lang="en-US" altLang="ja-JP" sz="1600" b="1"/>
            </a:p>
          </p:txBody>
        </p:sp>
        <p:sp>
          <p:nvSpPr>
            <p:cNvPr id="114" name="テキスト ボックス 113">
              <a:extLst>
                <a:ext uri="{FF2B5EF4-FFF2-40B4-BE49-F238E27FC236}">
                  <a16:creationId xmlns:a16="http://schemas.microsoft.com/office/drawing/2014/main" id="{CAF65B9A-AB5C-A977-C3C8-D55F6B11A16D}"/>
                </a:ext>
              </a:extLst>
            </p:cNvPr>
            <p:cNvSpPr txBox="1"/>
            <p:nvPr/>
          </p:nvSpPr>
          <p:spPr>
            <a:xfrm>
              <a:off x="4664272" y="4308390"/>
              <a:ext cx="1551653" cy="682900"/>
            </a:xfrm>
            <a:prstGeom prst="rect">
              <a:avLst/>
            </a:prstGeom>
            <a:noFill/>
          </p:spPr>
          <p:txBody>
            <a:bodyPr wrap="square" rtlCol="0">
              <a:spAutoFit/>
            </a:bodyPr>
            <a:lstStyle/>
            <a:p>
              <a:pPr algn="ctr"/>
              <a:r>
                <a:rPr kumimoji="1" lang="ja-JP" altLang="en-US" sz="4400">
                  <a:latin typeface="HG創英角ｺﾞｼｯｸUB" panose="020B0909000000000000" pitchFamily="49" charset="-128"/>
                  <a:ea typeface="HG創英角ｺﾞｼｯｸUB" panose="020B0909000000000000" pitchFamily="49" charset="-128"/>
                </a:rPr>
                <a:t>特徴</a:t>
              </a:r>
            </a:p>
          </p:txBody>
        </p:sp>
      </p:grpSp>
      <p:sp>
        <p:nvSpPr>
          <p:cNvPr id="115" name="二等辺三角形 114"/>
          <p:cNvSpPr/>
          <p:nvPr/>
        </p:nvSpPr>
        <p:spPr>
          <a:xfrm rot="10800000">
            <a:off x="2993343" y="3947375"/>
            <a:ext cx="869685" cy="119533"/>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8ABB6722-DECF-4076-BEFF-B18C6191B012}"/>
              </a:ext>
            </a:extLst>
          </p:cNvPr>
          <p:cNvGrpSpPr/>
          <p:nvPr/>
        </p:nvGrpSpPr>
        <p:grpSpPr>
          <a:xfrm>
            <a:off x="295274" y="1191600"/>
            <a:ext cx="1162051" cy="885825"/>
            <a:chOff x="2409824" y="3038474"/>
            <a:chExt cx="1162051" cy="885825"/>
          </a:xfrm>
        </p:grpSpPr>
        <p:sp>
          <p:nvSpPr>
            <p:cNvPr id="50" name="楕円 49">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CA1DA63E-8C33-4A20-A3AC-72D866FD193E}"/>
              </a:ext>
            </a:extLst>
          </p:cNvPr>
          <p:cNvSpPr/>
          <p:nvPr/>
        </p:nvSpPr>
        <p:spPr>
          <a:xfrm>
            <a:off x="1352928"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人員の内訳</a:t>
            </a:r>
            <a:endParaRPr kumimoji="1" lang="en-US" altLang="ja-JP" sz="1400" b="1">
              <a:solidFill>
                <a:schemeClr val="tx1"/>
              </a:solidFill>
            </a:endParaRPr>
          </a:p>
        </p:txBody>
      </p:sp>
      <p:sp>
        <p:nvSpPr>
          <p:cNvPr id="63" name="テキスト ボックス 62">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82" name="直線コネクタ 81">
            <a:extLst>
              <a:ext uri="{FF2B5EF4-FFF2-40B4-BE49-F238E27FC236}">
                <a16:creationId xmlns:a16="http://schemas.microsoft.com/office/drawing/2014/main" id="{F945DB1C-D085-4922-86F4-76EB193C10CA}"/>
              </a:ext>
            </a:extLst>
          </p:cNvPr>
          <p:cNvCxnSpPr/>
          <p:nvPr/>
        </p:nvCxnSpPr>
        <p:spPr>
          <a:xfrm>
            <a:off x="257271" y="663091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F945DB1C-D085-4922-86F4-76EB193C10CA}"/>
              </a:ext>
            </a:extLst>
          </p:cNvPr>
          <p:cNvCxnSpPr/>
          <p:nvPr/>
        </p:nvCxnSpPr>
        <p:spPr>
          <a:xfrm>
            <a:off x="276001" y="556350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86EB1137-B5B0-AFF7-CA31-727F190CB7BE}"/>
              </a:ext>
            </a:extLst>
          </p:cNvPr>
          <p:cNvSpPr txBox="1"/>
          <p:nvPr/>
        </p:nvSpPr>
        <p:spPr>
          <a:xfrm>
            <a:off x="473461" y="5747362"/>
            <a:ext cx="1622835" cy="677108"/>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実際の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2400">
                <a:latin typeface="HG創英角ｺﾞｼｯｸUB" panose="020B0909000000000000" pitchFamily="49" charset="-128"/>
                <a:ea typeface="HG創英角ｺﾞｼｯｸUB" panose="020B0909000000000000" pitchFamily="49" charset="-128"/>
              </a:rPr>
              <a:t>資金繰り</a:t>
            </a:r>
          </a:p>
        </p:txBody>
      </p:sp>
      <p:sp>
        <p:nvSpPr>
          <p:cNvPr id="46" name="テキスト ボックス 45">
            <a:extLst>
              <a:ext uri="{FF2B5EF4-FFF2-40B4-BE49-F238E27FC236}">
                <a16:creationId xmlns:a16="http://schemas.microsoft.com/office/drawing/2014/main" id="{C46821B7-EB95-F4C2-A563-D979808CCFEF}"/>
              </a:ext>
            </a:extLst>
          </p:cNvPr>
          <p:cNvSpPr txBox="1"/>
          <p:nvPr/>
        </p:nvSpPr>
        <p:spPr>
          <a:xfrm>
            <a:off x="2162262" y="5680952"/>
            <a:ext cx="7346498" cy="861774"/>
          </a:xfrm>
          <a:prstGeom prst="rect">
            <a:avLst/>
          </a:prstGeom>
          <a:noFill/>
        </p:spPr>
        <p:txBody>
          <a:bodyPr wrap="square" lIns="91440" tIns="45720" rIns="91440" bIns="45720" rtlCol="0" anchor="t">
            <a:spAutoFit/>
          </a:bodyPr>
          <a:lstStyle/>
          <a:p>
            <a:r>
              <a:rPr kumimoji="1" lang="ja-JP" altLang="en-US" sz="1000" spc="-100" dirty="0">
                <a:latin typeface="游ゴシック"/>
                <a:ea typeface="游ゴシック"/>
              </a:rPr>
              <a:t>　介護業は、介護報酬の受け取り期間が２か月程度となっており、支払いは毎月の人件費が中心と、一定の利用者が確保できれば、</a:t>
            </a:r>
            <a:endParaRPr kumimoji="1" lang="en-US" altLang="ja-JP" sz="1000" spc="-100" dirty="0">
              <a:latin typeface="游ゴシック"/>
              <a:ea typeface="游ゴシック"/>
            </a:endParaRPr>
          </a:p>
          <a:p>
            <a:r>
              <a:rPr kumimoji="1" lang="ja-JP" altLang="en-US" sz="1000" spc="-100" dirty="0">
                <a:latin typeface="游ゴシック"/>
                <a:ea typeface="游ゴシック"/>
              </a:rPr>
              <a:t>資金繰りに窮することは少なく、創業時の数か月分の固定費や賞与資金などの需要はありますが、健全･安定的な経営に推移すると</a:t>
            </a:r>
            <a:endParaRPr kumimoji="1" lang="en-US" altLang="ja-JP" sz="1000" spc="-100" dirty="0">
              <a:latin typeface="游ゴシック"/>
              <a:ea typeface="游ゴシック"/>
            </a:endParaRPr>
          </a:p>
          <a:p>
            <a:r>
              <a:rPr kumimoji="1" lang="ja-JP" altLang="en-US" sz="1000" spc="-100" dirty="0">
                <a:latin typeface="游ゴシック"/>
                <a:ea typeface="游ゴシック"/>
              </a:rPr>
              <a:t>固定的で多額の運転資金が必要な業種ではありません。</a:t>
            </a:r>
            <a:endParaRPr kumimoji="1" lang="en-US" altLang="ja-JP" sz="1000" spc="-100" dirty="0">
              <a:latin typeface="游ゴシック"/>
              <a:ea typeface="游ゴシック"/>
            </a:endParaRPr>
          </a:p>
          <a:p>
            <a:r>
              <a:rPr kumimoji="1" lang="ja-JP" altLang="en-US" sz="1000" spc="-100" dirty="0">
                <a:latin typeface="游ゴシック"/>
                <a:ea typeface="游ゴシック"/>
              </a:rPr>
              <a:t>　但し、経営者の中には、急速に業務拡大を進めるなど、体力に見合わない設備投資や買収を進めるケースもあります。業績が悪化した</a:t>
            </a:r>
            <a:endParaRPr kumimoji="1" lang="en-US" altLang="ja-JP" sz="1000" spc="-100" dirty="0">
              <a:latin typeface="游ゴシック"/>
              <a:ea typeface="游ゴシック"/>
            </a:endParaRPr>
          </a:p>
          <a:p>
            <a:r>
              <a:rPr kumimoji="1" lang="ja-JP" altLang="en-US" sz="1000" spc="-100" dirty="0">
                <a:latin typeface="游ゴシック"/>
                <a:ea typeface="游ゴシック"/>
              </a:rPr>
              <a:t>場合には、人件費の支払いに苦慮したり、設備投資の返済などで資金繰りが急激に悪化するケースもありますので、注意が必要です。</a:t>
            </a:r>
            <a:endParaRPr lang="en-US" altLang="ja-JP" sz="1000" spc="-100" dirty="0">
              <a:latin typeface="游ゴシック"/>
              <a:ea typeface="游ゴシック"/>
            </a:endParaRPr>
          </a:p>
        </p:txBody>
      </p:sp>
      <p:sp>
        <p:nvSpPr>
          <p:cNvPr id="40"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8</a:t>
            </a:fld>
            <a:endParaRPr kumimoji="1" lang="ja-JP" altLang="en-US"/>
          </a:p>
        </p:txBody>
      </p:sp>
      <p:sp>
        <p:nvSpPr>
          <p:cNvPr id="3" name="テキスト ボックス 21">
            <a:extLst>
              <a:ext uri="{FF2B5EF4-FFF2-40B4-BE49-F238E27FC236}">
                <a16:creationId xmlns:a16="http://schemas.microsoft.com/office/drawing/2014/main" id="{4C1DDBB0-A671-38DE-016F-C6B819F3460B}"/>
              </a:ext>
            </a:extLst>
          </p:cNvPr>
          <p:cNvSpPr txBox="1"/>
          <p:nvPr/>
        </p:nvSpPr>
        <p:spPr>
          <a:xfrm>
            <a:off x="498893" y="4743440"/>
            <a:ext cx="8793685" cy="707886"/>
          </a:xfrm>
          <a:prstGeom prst="rect">
            <a:avLst/>
          </a:prstGeom>
          <a:noFill/>
        </p:spPr>
        <p:txBody>
          <a:bodyPr wrap="square" lIns="91440" tIns="45720" rIns="91440" bIns="45720" rtlCol="0" anchor="t">
            <a:spAutoFit/>
          </a:bodyPr>
          <a:lstStyle/>
          <a:p>
            <a:r>
              <a:rPr kumimoji="1" lang="ja-JP" altLang="en-US" sz="1000" spc="-100" dirty="0">
                <a:latin typeface="游ゴシック"/>
                <a:ea typeface="游ゴシック"/>
              </a:rPr>
              <a:t>　利用者から目も離せない時間も多く、訪問時には一人対応もあり、密な接触が多いなど、体力・心労の負担が大きい仕事です。そのため、利用者の昼食時などの隙間時間などに実施されるミーティング状況を確認すると職員間のコミュニケーションを確認できることもあります。例えば、コミュニケーションの取れている職場では、パート職員の業務量やスケジュールの調整がうまくいきやすく、正社員の負担も軽減されます。従業員のモチベーションが職場の雰囲気に左右されることがあるため、小さな不満（時給や手当、休暇取得、不平等など）を解消していくことが、定着に向けたアプローチの一つとなることもあります。</a:t>
            </a:r>
            <a:endParaRPr lang="en-US" altLang="ja-JP" sz="1000" spc="-100" dirty="0">
              <a:latin typeface="游ゴシック"/>
              <a:ea typeface="游ゴシック"/>
            </a:endParaRPr>
          </a:p>
        </p:txBody>
      </p:sp>
    </p:spTree>
    <p:extLst>
      <p:ext uri="{BB962C8B-B14F-4D97-AF65-F5344CB8AC3E}">
        <p14:creationId xmlns:p14="http://schemas.microsoft.com/office/powerpoint/2010/main" val="60301759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2B261C8D8F851449259DC447136E740" ma:contentTypeVersion="13" ma:contentTypeDescription="新しいドキュメントを作成します。" ma:contentTypeScope="" ma:versionID="a92a6df2b97123808650712ab7cab76a">
  <xsd:schema xmlns:xsd="http://www.w3.org/2001/XMLSchema" xmlns:xs="http://www.w3.org/2001/XMLSchema" xmlns:p="http://schemas.microsoft.com/office/2006/metadata/properties" xmlns:ns2="2fb91a16-e388-4ff0-8b8e-db64a674892a" xmlns:ns3="9a90d419-12d7-4f50-a7cb-dd3ac3affbc4" targetNamespace="http://schemas.microsoft.com/office/2006/metadata/properties" ma:root="true" ma:fieldsID="c9abd2c06ef69302cc4d403e084ba431" ns2:_="" ns3:_="">
    <xsd:import namespace="2fb91a16-e388-4ff0-8b8e-db64a674892a"/>
    <xsd:import namespace="9a90d419-12d7-4f50-a7cb-dd3ac3aff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91a16-e388-4ff0-8b8e-db64a67489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90d419-12d7-4f50-a7cb-dd3ac3affbc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6ca25c0-bea8-4599-b09c-58c2ea17d8a6}" ma:internalName="TaxCatchAll" ma:showField="CatchAllData" ma:web="9a90d419-12d7-4f50-a7cb-dd3ac3aff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a90d419-12d7-4f50-a7cb-dd3ac3affbc4" xsi:nil="true"/>
    <lcf76f155ced4ddcb4097134ff3c332f xmlns="2fb91a16-e388-4ff0-8b8e-db64a674892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504F6A3-3A3C-4CC9-8B2C-595641C39EE6}">
  <ds:schemaRefs>
    <ds:schemaRef ds:uri="http://schemas.microsoft.com/sharepoint/v3/contenttype/forms"/>
  </ds:schemaRefs>
</ds:datastoreItem>
</file>

<file path=customXml/itemProps2.xml><?xml version="1.0" encoding="utf-8"?>
<ds:datastoreItem xmlns:ds="http://schemas.openxmlformats.org/officeDocument/2006/customXml" ds:itemID="{05AAE83B-6D43-4F51-B4A6-30D9B1D1A9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b91a16-e388-4ff0-8b8e-db64a674892a"/>
    <ds:schemaRef ds:uri="9a90d419-12d7-4f50-a7cb-dd3ac3affb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6CE42E-CC28-48A9-BB84-D19BCA36A83B}">
  <ds:schemaRefs>
    <ds:schemaRef ds:uri="http://schemas.microsoft.com/office/2006/metadata/properties"/>
    <ds:schemaRef ds:uri="http://schemas.microsoft.com/office/infopath/2007/PartnerControls"/>
    <ds:schemaRef ds:uri="9a90d419-12d7-4f50-a7cb-dd3ac3affbc4"/>
    <ds:schemaRef ds:uri="2fb91a16-e388-4ff0-8b8e-db64a674892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6815</Words>
  <Application>Microsoft Office PowerPoint</Application>
  <PresentationFormat>A4 210 x 297 mm</PresentationFormat>
  <Paragraphs>506</Paragraphs>
  <Slides>14</Slides>
  <Notes>2</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14</vt:i4>
      </vt:variant>
    </vt:vector>
  </HeadingPairs>
  <TitlesOfParts>
    <vt:vector size="28" baseType="lpstr">
      <vt:lpstr>HGPｺﾞｼｯｸE</vt:lpstr>
      <vt:lpstr>HGP創英角ｺﾞｼｯｸUB</vt:lpstr>
      <vt:lpstr>HGP明朝E</vt:lpstr>
      <vt:lpstr>HGS創英角ｺﾞｼｯｸUB</vt:lpstr>
      <vt:lpstr>HG創英角ｺﾞｼｯｸUB</vt:lpstr>
      <vt:lpstr>Meiryo UI</vt:lpstr>
      <vt:lpstr>游ゴシック</vt:lpstr>
      <vt:lpstr>游ゴシック 本文</vt:lpstr>
      <vt:lpstr>Arial</vt:lpstr>
      <vt:lpstr>Arial Black</vt:lpstr>
      <vt:lpstr>Britannic Bold</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2025-03-11T02:32:00Z</dcterms:created>
  <dcterms:modified xsi:type="dcterms:W3CDTF">2025-03-11T07:51:25Z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0x01010092B261C8D8F851449259DC447136E740</vt:lpwstr>
  </property>
  <property fmtid="{D5CDD505-2E9C-101B-9397-08002B2CF9AE}" pid="3" name="MediaServiceImageTags">
    <vt:lpwstr/>
  </property>
</Properties>
</file>