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84" r:id="rId4"/>
  </p:sldMasterIdLst>
  <p:notesMasterIdLst>
    <p:notesMasterId r:id="rId18"/>
  </p:notesMasterIdLst>
  <p:sldIdLst>
    <p:sldId id="426" r:id="rId5"/>
    <p:sldId id="491" r:id="rId6"/>
    <p:sldId id="492" r:id="rId7"/>
    <p:sldId id="493" r:id="rId8"/>
    <p:sldId id="494" r:id="rId9"/>
    <p:sldId id="495" r:id="rId10"/>
    <p:sldId id="496" r:id="rId11"/>
    <p:sldId id="497" r:id="rId12"/>
    <p:sldId id="498" r:id="rId13"/>
    <p:sldId id="499" r:id="rId14"/>
    <p:sldId id="500" r:id="rId15"/>
    <p:sldId id="501" r:id="rId16"/>
    <p:sldId id="502" r:id="rId17"/>
  </p:sldIdLst>
  <p:sldSz cx="9906000" cy="6858000" type="A4"/>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6" name="作成者" initials="A"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66"/>
    <a:srgbClr val="FFEFBF"/>
    <a:srgbClr val="BFEBFB"/>
    <a:srgbClr val="FFBFBF"/>
    <a:srgbClr val="FFCBCB"/>
    <a:srgbClr val="DAE3F3"/>
    <a:srgbClr val="6E86B1"/>
    <a:srgbClr val="2F528F"/>
    <a:srgbClr val="FFE5E5"/>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4" d="100"/>
          <a:sy n="104" d="100"/>
        </p:scale>
        <p:origin x="157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3076977" cy="513789"/>
          </a:xfrm>
          <a:prstGeom prst="rect">
            <a:avLst/>
          </a:prstGeom>
        </p:spPr>
        <p:txBody>
          <a:bodyPr vert="horz" lIns="95463" tIns="47732" rIns="95463" bIns="47732" rtlCol="0"/>
          <a:lstStyle>
            <a:lvl1pPr algn="l">
              <a:defRPr sz="1300"/>
            </a:lvl1pPr>
          </a:lstStyle>
          <a:p>
            <a:endParaRPr kumimoji="1" lang="ja-JP" altLang="en-US"/>
          </a:p>
        </p:txBody>
      </p:sp>
      <p:sp>
        <p:nvSpPr>
          <p:cNvPr id="3" name="日付プレースホルダー 2"/>
          <p:cNvSpPr>
            <a:spLocks noGrp="1"/>
          </p:cNvSpPr>
          <p:nvPr>
            <p:ph type="dt" idx="1"/>
          </p:nvPr>
        </p:nvSpPr>
        <p:spPr>
          <a:xfrm>
            <a:off x="4020650" y="0"/>
            <a:ext cx="3076976" cy="513789"/>
          </a:xfrm>
          <a:prstGeom prst="rect">
            <a:avLst/>
          </a:prstGeom>
        </p:spPr>
        <p:txBody>
          <a:bodyPr vert="horz" lIns="95463" tIns="47732" rIns="95463" bIns="47732" rtlCol="0"/>
          <a:lstStyle>
            <a:lvl1pPr algn="r">
              <a:defRPr sz="1300"/>
            </a:lvl1pPr>
          </a:lstStyle>
          <a:p>
            <a:fld id="{62713A9E-E5D6-4054-85F6-8F120B547E14}" type="datetimeFigureOut">
              <a:rPr kumimoji="1" lang="ja-JP" altLang="en-US" smtClean="0"/>
              <a:t>2025/3/11</a:t>
            </a:fld>
            <a:endParaRPr kumimoji="1" lang="ja-JP" altLang="en-US"/>
          </a:p>
        </p:txBody>
      </p:sp>
      <p:sp>
        <p:nvSpPr>
          <p:cNvPr id="4" name="スライド イメージ プレースホルダー 3"/>
          <p:cNvSpPr>
            <a:spLocks noGrp="1" noRot="1" noChangeAspect="1"/>
          </p:cNvSpPr>
          <p:nvPr>
            <p:ph type="sldImg" idx="2"/>
          </p:nvPr>
        </p:nvSpPr>
        <p:spPr>
          <a:xfrm>
            <a:off x="1055688" y="1279525"/>
            <a:ext cx="4987925" cy="3452813"/>
          </a:xfrm>
          <a:prstGeom prst="rect">
            <a:avLst/>
          </a:prstGeom>
          <a:noFill/>
          <a:ln w="12700">
            <a:solidFill>
              <a:prstClr val="black"/>
            </a:solidFill>
          </a:ln>
        </p:spPr>
        <p:txBody>
          <a:bodyPr vert="horz" lIns="95463" tIns="47732" rIns="95463" bIns="47732" rtlCol="0" anchor="ctr"/>
          <a:lstStyle/>
          <a:p>
            <a:endParaRPr lang="ja-JP" altLang="en-US"/>
          </a:p>
        </p:txBody>
      </p:sp>
      <p:sp>
        <p:nvSpPr>
          <p:cNvPr id="5" name="ノート プレースホルダー 4"/>
          <p:cNvSpPr>
            <a:spLocks noGrp="1"/>
          </p:cNvSpPr>
          <p:nvPr>
            <p:ph type="body" sz="quarter" idx="3"/>
          </p:nvPr>
        </p:nvSpPr>
        <p:spPr>
          <a:xfrm>
            <a:off x="709429" y="4925459"/>
            <a:ext cx="5680444" cy="4029621"/>
          </a:xfrm>
          <a:prstGeom prst="rect">
            <a:avLst/>
          </a:prstGeom>
        </p:spPr>
        <p:txBody>
          <a:bodyPr vert="horz" lIns="95463" tIns="47732" rIns="95463" bIns="4773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720824"/>
            <a:ext cx="3076977" cy="513789"/>
          </a:xfrm>
          <a:prstGeom prst="rect">
            <a:avLst/>
          </a:prstGeom>
        </p:spPr>
        <p:txBody>
          <a:bodyPr vert="horz" lIns="95463" tIns="47732" rIns="95463" bIns="47732"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4020650" y="9720824"/>
            <a:ext cx="3076976" cy="513789"/>
          </a:xfrm>
          <a:prstGeom prst="rect">
            <a:avLst/>
          </a:prstGeom>
        </p:spPr>
        <p:txBody>
          <a:bodyPr vert="horz" lIns="95463" tIns="47732" rIns="95463" bIns="47732" rtlCol="0" anchor="b"/>
          <a:lstStyle>
            <a:lvl1pPr algn="r">
              <a:defRPr sz="1300"/>
            </a:lvl1pPr>
          </a:lstStyle>
          <a:p>
            <a:fld id="{2CD78FFE-2A88-4DE2-BA27-7FAC2AD57C6F}" type="slidenum">
              <a:rPr kumimoji="1" lang="ja-JP" altLang="en-US" smtClean="0"/>
              <a:t>‹#›</a:t>
            </a:fld>
            <a:endParaRPr kumimoji="1" lang="ja-JP" altLang="en-US"/>
          </a:p>
        </p:txBody>
      </p:sp>
    </p:spTree>
    <p:extLst>
      <p:ext uri="{BB962C8B-B14F-4D97-AF65-F5344CB8AC3E}">
        <p14:creationId xmlns:p14="http://schemas.microsoft.com/office/powerpoint/2010/main" val="251044632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5BD536-E8C9-318C-9427-76C7FB5F9F7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91461539-41CA-6E8F-ADD9-8430A2772CC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2F3F2B4-46CB-618B-5D00-64F29F3F3D68}"/>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56D3BF46-86D3-71A1-92CA-6C6E05CDF50F}"/>
              </a:ext>
            </a:extLst>
          </p:cNvPr>
          <p:cNvSpPr>
            <a:spLocks noGrp="1"/>
          </p:cNvSpPr>
          <p:nvPr>
            <p:ph type="sldNum" sz="quarter" idx="5"/>
          </p:nvPr>
        </p:nvSpPr>
        <p:spPr/>
        <p:txBody>
          <a:bodyPr/>
          <a:lstStyle/>
          <a:p>
            <a:fld id="{B4754AF3-11AD-4DEF-A075-341F0C8AC012}" type="slidenum">
              <a:rPr kumimoji="1" lang="ja-JP" altLang="en-US" smtClean="0"/>
              <a:t>0</a:t>
            </a:fld>
            <a:endParaRPr kumimoji="1" lang="ja-JP" altLang="en-US"/>
          </a:p>
        </p:txBody>
      </p:sp>
    </p:spTree>
    <p:extLst>
      <p:ext uri="{BB962C8B-B14F-4D97-AF65-F5344CB8AC3E}">
        <p14:creationId xmlns:p14="http://schemas.microsoft.com/office/powerpoint/2010/main" val="36852694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15390854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42473524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19506453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ユーザー設定レイアウト">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CAE0F744-F338-469C-81DD-7D82C9B8CA64}" type="slidenum">
              <a:rPr kumimoji="1" lang="ja-JP" altLang="en-US" smtClean="0"/>
              <a:t>‹#›</a:t>
            </a:fld>
            <a:endParaRPr kumimoji="1" lang="ja-JP" altLang="en-US"/>
          </a:p>
        </p:txBody>
      </p:sp>
      <p:sp>
        <p:nvSpPr>
          <p:cNvPr id="12" name="円/楕円 14">
            <a:extLst>
              <a:ext uri="{FF2B5EF4-FFF2-40B4-BE49-F238E27FC236}">
                <a16:creationId xmlns:a16="http://schemas.microsoft.com/office/drawing/2014/main" id="{47953C80-71A5-4AA2-AEAD-21948D1AA6DC}"/>
              </a:ext>
            </a:extLst>
          </p:cNvPr>
          <p:cNvSpPr/>
          <p:nvPr userDrawn="1"/>
        </p:nvSpPr>
        <p:spPr>
          <a:xfrm>
            <a:off x="6772122" y="3829873"/>
            <a:ext cx="3298372" cy="3298372"/>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13" name="円/楕円 15">
            <a:extLst>
              <a:ext uri="{FF2B5EF4-FFF2-40B4-BE49-F238E27FC236}">
                <a16:creationId xmlns:a16="http://schemas.microsoft.com/office/drawing/2014/main" id="{9C4582D1-F710-4E2F-9868-CB89116D5932}"/>
              </a:ext>
            </a:extLst>
          </p:cNvPr>
          <p:cNvSpPr/>
          <p:nvPr userDrawn="1"/>
        </p:nvSpPr>
        <p:spPr>
          <a:xfrm>
            <a:off x="6553973" y="3640996"/>
            <a:ext cx="1268186" cy="1268186"/>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14" name="正方形/長方形 13"/>
          <p:cNvSpPr/>
          <p:nvPr userDrawn="1"/>
        </p:nvSpPr>
        <p:spPr>
          <a:xfrm>
            <a:off x="-46119" y="-46139"/>
            <a:ext cx="2461774" cy="6904139"/>
          </a:xfrm>
          <a:prstGeom prst="rect">
            <a:avLst/>
          </a:prstGeom>
          <a:solidFill>
            <a:srgbClr val="004196"/>
          </a:solidFill>
          <a:ln>
            <a:solidFill>
              <a:srgbClr val="00419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9575395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セクション ヘッダー">
    <p:spTree>
      <p:nvGrpSpPr>
        <p:cNvPr id="1" name=""/>
        <p:cNvGrpSpPr/>
        <p:nvPr/>
      </p:nvGrpSpPr>
      <p:grpSpPr>
        <a:xfrm>
          <a:off x="0" y="0"/>
          <a:ext cx="0" cy="0"/>
          <a:chOff x="0" y="0"/>
          <a:chExt cx="0" cy="0"/>
        </a:xfrm>
      </p:grpSpPr>
      <p:sp>
        <p:nvSpPr>
          <p:cNvPr id="7" name="スライド番号プレースホルダー 5">
            <a:extLst>
              <a:ext uri="{FF2B5EF4-FFF2-40B4-BE49-F238E27FC236}">
                <a16:creationId xmlns:a16="http://schemas.microsoft.com/office/drawing/2014/main" id="{2C89B828-B338-413C-B008-0A8566F4881D}"/>
              </a:ext>
            </a:extLst>
          </p:cNvPr>
          <p:cNvSpPr>
            <a:spLocks noGrp="1"/>
          </p:cNvSpPr>
          <p:nvPr>
            <p:ph type="sldNum" sz="quarter" idx="12"/>
          </p:nvPr>
        </p:nvSpPr>
        <p:spPr>
          <a:xfrm>
            <a:off x="7381875" y="6463208"/>
            <a:ext cx="2228850" cy="249385"/>
          </a:xfrm>
        </p:spPr>
        <p:txBody>
          <a:bodyPr rtlCol="0"/>
          <a:lstStyle>
            <a:lvl1pPr algn="r">
              <a:defRPr sz="731">
                <a:solidFill>
                  <a:schemeClr val="accent3"/>
                </a:solidFill>
                <a:latin typeface="Meiryo UI" panose="020B0604030504040204" pitchFamily="50" charset="-128"/>
                <a:ea typeface="Meiryo UI" panose="020B0604030504040204" pitchFamily="50" charset="-128"/>
              </a:defRPr>
            </a:lvl1pPr>
          </a:lstStyle>
          <a:p>
            <a:fld id="{48BB047D-A6CD-43AB-96F0-683C726B586B}" type="slidenum">
              <a:rPr lang="en-US" altLang="ja-JP" noProof="0" smtClean="0"/>
              <a:pPr/>
              <a:t>‹#›</a:t>
            </a:fld>
            <a:endParaRPr lang="ja-JP" altLang="en-US" noProof="0"/>
          </a:p>
        </p:txBody>
      </p:sp>
      <p:sp>
        <p:nvSpPr>
          <p:cNvPr id="19" name="長方形 18">
            <a:extLst>
              <a:ext uri="{FF2B5EF4-FFF2-40B4-BE49-F238E27FC236}">
                <a16:creationId xmlns:a16="http://schemas.microsoft.com/office/drawing/2014/main" id="{9A55704E-D515-4774-90C6-5F887DDAE55E}"/>
              </a:ext>
            </a:extLst>
          </p:cNvPr>
          <p:cNvSpPr/>
          <p:nvPr userDrawn="1"/>
        </p:nvSpPr>
        <p:spPr>
          <a:xfrm>
            <a:off x="368514" y="2428608"/>
            <a:ext cx="6912000" cy="45719"/>
          </a:xfrm>
          <a:prstGeom prst="rect">
            <a:avLst/>
          </a:prstGeom>
          <a:solidFill>
            <a:srgbClr val="0041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sz="1463" noProof="0">
              <a:latin typeface="Meiryo UI" panose="020B0604030504040204" pitchFamily="50" charset="-128"/>
              <a:ea typeface="Meiryo UI" panose="020B0604030504040204" pitchFamily="50" charset="-128"/>
            </a:endParaRPr>
          </a:p>
        </p:txBody>
      </p:sp>
      <p:sp>
        <p:nvSpPr>
          <p:cNvPr id="4" name="タイトル 3">
            <a:extLst>
              <a:ext uri="{FF2B5EF4-FFF2-40B4-BE49-F238E27FC236}">
                <a16:creationId xmlns:a16="http://schemas.microsoft.com/office/drawing/2014/main" id="{E39D1C78-6110-4052-8455-7E7893F7FCD3}"/>
              </a:ext>
            </a:extLst>
          </p:cNvPr>
          <p:cNvSpPr>
            <a:spLocks noGrp="1"/>
          </p:cNvSpPr>
          <p:nvPr>
            <p:ph type="title"/>
          </p:nvPr>
        </p:nvSpPr>
        <p:spPr>
          <a:xfrm>
            <a:off x="368515" y="1770073"/>
            <a:ext cx="6912000" cy="658535"/>
          </a:xfrm>
        </p:spPr>
        <p:txBody>
          <a:bodyPr rtlCol="0">
            <a:normAutofit/>
          </a:bodyPr>
          <a:lstStyle>
            <a:lvl1pPr>
              <a:defRPr lang="en-US" sz="2800" b="1" kern="1200" cap="all" baseline="0" smtClean="0">
                <a:solidFill>
                  <a:srgbClr val="004196"/>
                </a:solidFill>
                <a:latin typeface="+mn-ea"/>
                <a:ea typeface="+mn-ea"/>
                <a:cs typeface="+mj-cs"/>
              </a:defRPr>
            </a:lvl1pPr>
          </a:lstStyle>
          <a:p>
            <a:pPr rtl="0"/>
            <a:r>
              <a:rPr lang="ja-JP" altLang="en-US" noProof="0"/>
              <a:t>マスター タイトルの書式設定</a:t>
            </a:r>
          </a:p>
        </p:txBody>
      </p:sp>
      <p:sp>
        <p:nvSpPr>
          <p:cNvPr id="21" name="円/楕円 16">
            <a:extLst>
              <a:ext uri="{FF2B5EF4-FFF2-40B4-BE49-F238E27FC236}">
                <a16:creationId xmlns:a16="http://schemas.microsoft.com/office/drawing/2014/main" id="{8725921A-0ED5-431E-899C-28A6920B5029}"/>
              </a:ext>
            </a:extLst>
          </p:cNvPr>
          <p:cNvSpPr/>
          <p:nvPr userDrawn="1"/>
        </p:nvSpPr>
        <p:spPr>
          <a:xfrm>
            <a:off x="7700282" y="1022650"/>
            <a:ext cx="3298372" cy="3298372"/>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22" name="円/楕円 17">
            <a:extLst>
              <a:ext uri="{FF2B5EF4-FFF2-40B4-BE49-F238E27FC236}">
                <a16:creationId xmlns:a16="http://schemas.microsoft.com/office/drawing/2014/main" id="{EE8B169A-8A2F-4425-A9A1-1B828428B434}"/>
              </a:ext>
            </a:extLst>
          </p:cNvPr>
          <p:cNvSpPr/>
          <p:nvPr userDrawn="1"/>
        </p:nvSpPr>
        <p:spPr>
          <a:xfrm>
            <a:off x="7381875" y="798246"/>
            <a:ext cx="1268186" cy="1268186"/>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9" name="Footer Placeholder 4"/>
          <p:cNvSpPr>
            <a:spLocks noGrp="1"/>
          </p:cNvSpPr>
          <p:nvPr>
            <p:ph type="ftr" sz="quarter" idx="3"/>
          </p:nvPr>
        </p:nvSpPr>
        <p:spPr>
          <a:xfrm>
            <a:off x="8658607" y="-17093"/>
            <a:ext cx="1330414" cy="213645"/>
          </a:xfrm>
          <a:prstGeom prst="rect">
            <a:avLst/>
          </a:prstGeom>
        </p:spPr>
        <p:txBody>
          <a:bodyPr vert="horz" lIns="91440" tIns="45720" rIns="91440" bIns="45720" rtlCol="0" anchor="ctr"/>
          <a:lstStyle>
            <a:lvl1pPr algn="r">
              <a:defRPr sz="1200">
                <a:solidFill>
                  <a:schemeClr val="tx1">
                    <a:tint val="75000"/>
                  </a:schemeClr>
                </a:solidFill>
                <a:latin typeface="+mn-ea"/>
                <a:ea typeface="+mn-ea"/>
              </a:defRPr>
            </a:lvl1pPr>
          </a:lstStyle>
          <a:p>
            <a:endParaRPr kumimoji="1" lang="ja-JP" altLang="en-US"/>
          </a:p>
        </p:txBody>
      </p:sp>
    </p:spTree>
    <p:extLst>
      <p:ext uri="{BB962C8B-B14F-4D97-AF65-F5344CB8AC3E}">
        <p14:creationId xmlns:p14="http://schemas.microsoft.com/office/powerpoint/2010/main" val="2937416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7128906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608016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41512799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21902359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30724527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35353140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9350445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29786015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243179031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7" r:id="rId12"/>
    <p:sldLayoutId id="2147483698" r:id="rId13"/>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BE73A8-CC54-041C-5367-2F49E302BB50}"/>
            </a:ext>
          </a:extLst>
        </p:cNvPr>
        <p:cNvGrpSpPr/>
        <p:nvPr/>
      </p:nvGrpSpPr>
      <p:grpSpPr>
        <a:xfrm>
          <a:off x="0" y="0"/>
          <a:ext cx="0" cy="0"/>
          <a:chOff x="0" y="0"/>
          <a:chExt cx="0" cy="0"/>
        </a:xfrm>
      </p:grpSpPr>
      <p:sp>
        <p:nvSpPr>
          <p:cNvPr id="9" name="タイトル 4">
            <a:extLst>
              <a:ext uri="{FF2B5EF4-FFF2-40B4-BE49-F238E27FC236}">
                <a16:creationId xmlns:a16="http://schemas.microsoft.com/office/drawing/2014/main" id="{FB8AEE7E-3BBB-84D7-0092-81AD9E280554}"/>
              </a:ext>
            </a:extLst>
          </p:cNvPr>
          <p:cNvSpPr txBox="1">
            <a:spLocks/>
          </p:cNvSpPr>
          <p:nvPr/>
        </p:nvSpPr>
        <p:spPr>
          <a:xfrm>
            <a:off x="2448232" y="5833908"/>
            <a:ext cx="7457768" cy="809319"/>
          </a:xfrm>
          <a:prstGeom prst="rect">
            <a:avLst/>
          </a:prstGeom>
        </p:spPr>
        <p:txBody>
          <a:bodyPr>
            <a:norm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ts val="4000"/>
              </a:lnSpc>
            </a:pPr>
            <a:r>
              <a:rPr lang="ja-JP" altLang="en-US" sz="2000" b="1">
                <a:solidFill>
                  <a:srgbClr val="004196"/>
                </a:solidFill>
                <a:latin typeface="+mn-ea"/>
                <a:ea typeface="+mn-ea"/>
              </a:rPr>
              <a:t>　</a:t>
            </a:r>
            <a:endParaRPr lang="ja-JP" altLang="en-US" sz="2400" b="1">
              <a:solidFill>
                <a:srgbClr val="004196"/>
              </a:solidFill>
              <a:latin typeface="+mn-ea"/>
              <a:ea typeface="+mn-ea"/>
            </a:endParaRPr>
          </a:p>
        </p:txBody>
      </p:sp>
      <p:sp>
        <p:nvSpPr>
          <p:cNvPr id="11" name="タイトル 4">
            <a:extLst>
              <a:ext uri="{FF2B5EF4-FFF2-40B4-BE49-F238E27FC236}">
                <a16:creationId xmlns:a16="http://schemas.microsoft.com/office/drawing/2014/main" id="{0035DB8A-6985-3A68-D42B-F7F3A6B9FE7A}"/>
              </a:ext>
            </a:extLst>
          </p:cNvPr>
          <p:cNvSpPr txBox="1">
            <a:spLocks/>
          </p:cNvSpPr>
          <p:nvPr/>
        </p:nvSpPr>
        <p:spPr>
          <a:xfrm>
            <a:off x="2448232" y="5889325"/>
            <a:ext cx="7457768" cy="349243"/>
          </a:xfrm>
          <a:prstGeom prst="rect">
            <a:avLst/>
          </a:prstGeom>
        </p:spPr>
        <p:txBody>
          <a:bodyPr>
            <a:normAutofit fontScale="25000" lnSpcReduction="20000"/>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ts val="4000"/>
              </a:lnSpc>
            </a:pPr>
            <a:endParaRPr lang="ja-JP" altLang="en-US" sz="2400" b="1">
              <a:solidFill>
                <a:srgbClr val="004196"/>
              </a:solidFill>
              <a:latin typeface="+mn-ea"/>
              <a:ea typeface="+mn-ea"/>
            </a:endParaRPr>
          </a:p>
        </p:txBody>
      </p:sp>
      <p:sp>
        <p:nvSpPr>
          <p:cNvPr id="8" name="タイトル 4">
            <a:extLst>
              <a:ext uri="{FF2B5EF4-FFF2-40B4-BE49-F238E27FC236}">
                <a16:creationId xmlns:a16="http://schemas.microsoft.com/office/drawing/2014/main" id="{DC20579B-EE22-0F5D-27EB-F54C21F172BA}"/>
              </a:ext>
            </a:extLst>
          </p:cNvPr>
          <p:cNvSpPr txBox="1">
            <a:spLocks/>
          </p:cNvSpPr>
          <p:nvPr/>
        </p:nvSpPr>
        <p:spPr>
          <a:xfrm>
            <a:off x="3830128" y="277707"/>
            <a:ext cx="5946919" cy="1563700"/>
          </a:xfrm>
          <a:prstGeom prst="rect">
            <a:avLst/>
          </a:prstGeom>
        </p:spPr>
        <p:txBody>
          <a:bodyPr>
            <a:norm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r">
              <a:lnSpc>
                <a:spcPts val="4000"/>
              </a:lnSpc>
            </a:pPr>
            <a:r>
              <a:rPr lang="en-US" altLang="ja-JP" sz="2800" b="1">
                <a:solidFill>
                  <a:srgbClr val="004196"/>
                </a:solidFill>
                <a:latin typeface="+mn-ea"/>
                <a:ea typeface="+mn-ea"/>
              </a:rPr>
              <a:t>『</a:t>
            </a:r>
            <a:r>
              <a:rPr lang="ja-JP" altLang="en-US" sz="2800" b="1">
                <a:solidFill>
                  <a:srgbClr val="004196"/>
                </a:solidFill>
                <a:latin typeface="+mn-ea"/>
                <a:ea typeface="+mn-ea"/>
              </a:rPr>
              <a:t>業種別支援の着眼点</a:t>
            </a:r>
            <a:r>
              <a:rPr lang="en-US" altLang="ja-JP" sz="2800" b="1">
                <a:solidFill>
                  <a:srgbClr val="004196"/>
                </a:solidFill>
                <a:latin typeface="+mn-ea"/>
                <a:ea typeface="+mn-ea"/>
              </a:rPr>
              <a:t>』</a:t>
            </a:r>
            <a:endParaRPr lang="en-US" altLang="ja-JP" sz="2000" b="1">
              <a:solidFill>
                <a:srgbClr val="004196"/>
              </a:solidFill>
              <a:latin typeface="+mn-ea"/>
              <a:ea typeface="+mn-ea"/>
            </a:endParaRPr>
          </a:p>
        </p:txBody>
      </p:sp>
      <p:sp>
        <p:nvSpPr>
          <p:cNvPr id="10" name="タイトル 4">
            <a:extLst>
              <a:ext uri="{FF2B5EF4-FFF2-40B4-BE49-F238E27FC236}">
                <a16:creationId xmlns:a16="http://schemas.microsoft.com/office/drawing/2014/main" id="{248A6380-F9BF-4AC8-44B8-3912040ADFE9}"/>
              </a:ext>
            </a:extLst>
          </p:cNvPr>
          <p:cNvSpPr txBox="1">
            <a:spLocks/>
          </p:cNvSpPr>
          <p:nvPr/>
        </p:nvSpPr>
        <p:spPr>
          <a:xfrm>
            <a:off x="4031539" y="717408"/>
            <a:ext cx="5683215" cy="643549"/>
          </a:xfrm>
          <a:prstGeom prst="rect">
            <a:avLst/>
          </a:prstGeom>
        </p:spPr>
        <p:txBody>
          <a:bodyPr>
            <a:norm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r">
              <a:lnSpc>
                <a:spcPts val="4000"/>
              </a:lnSpc>
            </a:pPr>
            <a:r>
              <a:rPr lang="ja-JP" altLang="en-US" sz="1800" b="1">
                <a:solidFill>
                  <a:srgbClr val="004196"/>
                </a:solidFill>
                <a:latin typeface="+mn-ea"/>
                <a:ea typeface="+mn-ea"/>
              </a:rPr>
              <a:t>　</a:t>
            </a:r>
            <a:r>
              <a:rPr lang="en-US" altLang="ja-JP" sz="2000" b="1">
                <a:solidFill>
                  <a:srgbClr val="004196"/>
                </a:solidFill>
                <a:latin typeface="+mn-ea"/>
                <a:ea typeface="+mn-ea"/>
              </a:rPr>
              <a:t>2025</a:t>
            </a:r>
            <a:r>
              <a:rPr lang="ja-JP" altLang="en-US" sz="2000" b="1">
                <a:solidFill>
                  <a:srgbClr val="004196"/>
                </a:solidFill>
                <a:latin typeface="+mn-ea"/>
                <a:ea typeface="+mn-ea"/>
              </a:rPr>
              <a:t>（令和７）年３月（追加）</a:t>
            </a:r>
            <a:endParaRPr lang="ja-JP" altLang="en-US" sz="2400" b="1">
              <a:solidFill>
                <a:srgbClr val="004196"/>
              </a:solidFill>
              <a:latin typeface="+mn-ea"/>
              <a:ea typeface="+mn-ea"/>
            </a:endParaRPr>
          </a:p>
        </p:txBody>
      </p:sp>
      <p:sp>
        <p:nvSpPr>
          <p:cNvPr id="15" name="タイトル 2">
            <a:extLst>
              <a:ext uri="{FF2B5EF4-FFF2-40B4-BE49-F238E27FC236}">
                <a16:creationId xmlns:a16="http://schemas.microsoft.com/office/drawing/2014/main" id="{B41ECFD0-87F8-CAED-B8F8-8CC3589A3B14}"/>
              </a:ext>
            </a:extLst>
          </p:cNvPr>
          <p:cNvSpPr txBox="1">
            <a:spLocks/>
          </p:cNvSpPr>
          <p:nvPr/>
        </p:nvSpPr>
        <p:spPr>
          <a:xfrm>
            <a:off x="2354502" y="2217556"/>
            <a:ext cx="7645228" cy="1810353"/>
          </a:xfrm>
          <a:prstGeom prst="rect">
            <a:avLst/>
          </a:prstGeom>
        </p:spPr>
        <p:txBody>
          <a:bodyPr vert="horz" lIns="91440" tIns="45720" rIns="91440" bIns="45720" rtlCol="0" anchor="ctr">
            <a:normAutofit/>
          </a:bodyPr>
          <a:lstStyle>
            <a:lvl1pPr algn="l" defTabSz="914384" rtl="0" eaLnBrk="1" latinLnBrk="0" hangingPunct="1">
              <a:lnSpc>
                <a:spcPct val="90000"/>
              </a:lnSpc>
              <a:spcBef>
                <a:spcPct val="0"/>
              </a:spcBef>
              <a:buNone/>
              <a:defRPr kumimoji="1" lang="en-US" sz="2800" b="1" kern="1200" cap="all" baseline="0" smtClean="0">
                <a:solidFill>
                  <a:srgbClr val="004196"/>
                </a:solidFill>
                <a:latin typeface="+mn-ea"/>
                <a:ea typeface="+mn-ea"/>
                <a:cs typeface="+mj-cs"/>
              </a:defRPr>
            </a:lvl1pPr>
          </a:lstStyle>
          <a:p>
            <a:pPr algn="ctr"/>
            <a:r>
              <a:rPr lang="ja-JP" altLang="en-US" sz="4000" dirty="0"/>
              <a:t>宿泊業</a:t>
            </a:r>
          </a:p>
        </p:txBody>
      </p:sp>
      <p:sp>
        <p:nvSpPr>
          <p:cNvPr id="2" name="タイトル 4">
            <a:extLst>
              <a:ext uri="{FF2B5EF4-FFF2-40B4-BE49-F238E27FC236}">
                <a16:creationId xmlns:a16="http://schemas.microsoft.com/office/drawing/2014/main" id="{8C341D0C-CAFE-06E5-45DB-54EEEBFEC9BE}"/>
              </a:ext>
            </a:extLst>
          </p:cNvPr>
          <p:cNvSpPr txBox="1">
            <a:spLocks/>
          </p:cNvSpPr>
          <p:nvPr/>
        </p:nvSpPr>
        <p:spPr>
          <a:xfrm>
            <a:off x="4114801" y="6141787"/>
            <a:ext cx="5719155" cy="598222"/>
          </a:xfrm>
          <a:prstGeom prst="rect">
            <a:avLst/>
          </a:prstGeom>
        </p:spPr>
        <p:txBody>
          <a:bodyPr>
            <a:no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nSpc>
                <a:spcPts val="2000"/>
              </a:lnSpc>
            </a:pPr>
            <a:r>
              <a:rPr lang="ja-JP" altLang="en-US" sz="1200" b="1">
                <a:solidFill>
                  <a:srgbClr val="004196"/>
                </a:solidFill>
                <a:latin typeface="+mn-ea"/>
                <a:ea typeface="+mn-ea"/>
              </a:rPr>
              <a:t>金融庁の委託事業である</a:t>
            </a:r>
            <a:r>
              <a:rPr lang="en-US" altLang="ja-JP" sz="1200" b="1">
                <a:solidFill>
                  <a:srgbClr val="004196"/>
                </a:solidFill>
                <a:latin typeface="+mn-ea"/>
                <a:ea typeface="+mn-ea"/>
              </a:rPr>
              <a:t>『</a:t>
            </a:r>
            <a:r>
              <a:rPr lang="ja-JP" altLang="en-US" sz="1200" b="1">
                <a:solidFill>
                  <a:srgbClr val="004196"/>
                </a:solidFill>
                <a:latin typeface="+mn-ea"/>
                <a:ea typeface="+mn-ea"/>
              </a:rPr>
              <a:t>令和６年度「業種別支援の着眼点の拡充や普及促進に向けた委託事業」</a:t>
            </a:r>
            <a:r>
              <a:rPr lang="en-US" altLang="ja-JP" sz="1200" b="1">
                <a:solidFill>
                  <a:srgbClr val="004196"/>
                </a:solidFill>
                <a:latin typeface="+mn-ea"/>
                <a:ea typeface="+mn-ea"/>
              </a:rPr>
              <a:t>』</a:t>
            </a:r>
            <a:r>
              <a:rPr lang="ja-JP" altLang="en-US" sz="1200" b="1">
                <a:solidFill>
                  <a:srgbClr val="004196"/>
                </a:solidFill>
                <a:latin typeface="+mn-ea"/>
                <a:ea typeface="+mn-ea"/>
              </a:rPr>
              <a:t>において、株式会社帝国データバンクが作成したものです。</a:t>
            </a:r>
            <a:endParaRPr lang="en-US" altLang="ja-JP" sz="1400" b="1">
              <a:solidFill>
                <a:srgbClr val="004196"/>
              </a:solidFill>
              <a:latin typeface="+mn-ea"/>
              <a:ea typeface="+mn-ea"/>
            </a:endParaRPr>
          </a:p>
        </p:txBody>
      </p:sp>
    </p:spTree>
    <p:extLst>
      <p:ext uri="{BB962C8B-B14F-4D97-AF65-F5344CB8AC3E}">
        <p14:creationId xmlns:p14="http://schemas.microsoft.com/office/powerpoint/2010/main" val="24647117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正方形/長方形 88">
            <a:extLst>
              <a:ext uri="{FF2B5EF4-FFF2-40B4-BE49-F238E27FC236}">
                <a16:creationId xmlns:a16="http://schemas.microsoft.com/office/drawing/2014/main" id="{E280512E-D688-5C7F-2ABF-CF55564B5FBF}"/>
              </a:ext>
            </a:extLst>
          </p:cNvPr>
          <p:cNvSpPr/>
          <p:nvPr/>
        </p:nvSpPr>
        <p:spPr>
          <a:xfrm>
            <a:off x="2084677" y="2336034"/>
            <a:ext cx="1247738" cy="317966"/>
          </a:xfrm>
          <a:prstGeom prst="rect">
            <a:avLst/>
          </a:prstGeom>
          <a:solidFill>
            <a:srgbClr val="92D050">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200" b="1">
              <a:solidFill>
                <a:schemeClr val="tx1"/>
              </a:solidFill>
            </a:endParaRPr>
          </a:p>
        </p:txBody>
      </p:sp>
      <p:sp>
        <p:nvSpPr>
          <p:cNvPr id="90" name="正方形/長方形 89">
            <a:extLst>
              <a:ext uri="{FF2B5EF4-FFF2-40B4-BE49-F238E27FC236}">
                <a16:creationId xmlns:a16="http://schemas.microsoft.com/office/drawing/2014/main" id="{2BBB19F4-428A-31D6-ED7D-201EBBD6D2CF}"/>
              </a:ext>
            </a:extLst>
          </p:cNvPr>
          <p:cNvSpPr/>
          <p:nvPr/>
        </p:nvSpPr>
        <p:spPr>
          <a:xfrm>
            <a:off x="3572106" y="2335055"/>
            <a:ext cx="1491599" cy="304575"/>
          </a:xfrm>
          <a:prstGeom prst="rect">
            <a:avLst/>
          </a:prstGeom>
          <a:solidFill>
            <a:srgbClr val="FF0000">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200" b="1">
              <a:solidFill>
                <a:schemeClr val="tx1"/>
              </a:solidFill>
            </a:endParaRPr>
          </a:p>
        </p:txBody>
      </p:sp>
      <p:sp>
        <p:nvSpPr>
          <p:cNvPr id="46" name="テキスト ボックス 45">
            <a:extLst>
              <a:ext uri="{FF2B5EF4-FFF2-40B4-BE49-F238E27FC236}">
                <a16:creationId xmlns:a16="http://schemas.microsoft.com/office/drawing/2014/main" id="{1EB058B3-971A-272E-600B-05B34D23FA6C}"/>
              </a:ext>
            </a:extLst>
          </p:cNvPr>
          <p:cNvSpPr txBox="1"/>
          <p:nvPr/>
        </p:nvSpPr>
        <p:spPr>
          <a:xfrm>
            <a:off x="1362076" y="1961000"/>
            <a:ext cx="4284880" cy="261610"/>
          </a:xfrm>
          <a:prstGeom prst="rect">
            <a:avLst/>
          </a:prstGeom>
          <a:noFill/>
        </p:spPr>
        <p:txBody>
          <a:bodyPr wrap="square" rtlCol="0">
            <a:spAutoFit/>
          </a:bodyPr>
          <a:lstStyle/>
          <a:p>
            <a:r>
              <a:rPr kumimoji="1" lang="ja-JP" altLang="en-US" sz="1100" b="1"/>
              <a:t>（</a:t>
            </a:r>
            <a:r>
              <a:rPr kumimoji="1" lang="en-US" altLang="ja-JP" sz="1100" b="1"/>
              <a:t>※</a:t>
            </a:r>
            <a:r>
              <a:rPr kumimoji="1" lang="ja-JP" altLang="en-US" sz="1100" b="1"/>
              <a:t>）</a:t>
            </a:r>
            <a:r>
              <a:rPr kumimoji="1" lang="en-US" altLang="ja-JP" sz="1100" b="1"/>
              <a:t>RevPAR</a:t>
            </a:r>
            <a:r>
              <a:rPr kumimoji="1" lang="ja-JP" altLang="en-US" sz="1100" b="1"/>
              <a:t> </a:t>
            </a:r>
            <a:r>
              <a:rPr kumimoji="1" lang="en-US" altLang="ja-JP" sz="1100" b="1"/>
              <a:t>= Revenue Per Available Room</a:t>
            </a:r>
            <a:r>
              <a:rPr kumimoji="1" lang="ja-JP" altLang="en-US" sz="1100" b="1"/>
              <a:t>：</a:t>
            </a:r>
            <a:r>
              <a:rPr kumimoji="1" lang="en-US" altLang="ja-JP" sz="1100" b="1"/>
              <a:t>1</a:t>
            </a:r>
            <a:r>
              <a:rPr kumimoji="1" lang="ja-JP" altLang="en-US" sz="1100" b="1"/>
              <a:t>室当たりの収益額</a:t>
            </a:r>
            <a:endParaRPr kumimoji="1" lang="en-US" altLang="ja-JP"/>
          </a:p>
        </p:txBody>
      </p:sp>
      <p:sp>
        <p:nvSpPr>
          <p:cNvPr id="79" name="テキスト ボックス 78">
            <a:extLst>
              <a:ext uri="{FF2B5EF4-FFF2-40B4-BE49-F238E27FC236}">
                <a16:creationId xmlns:a16="http://schemas.microsoft.com/office/drawing/2014/main" id="{C8673D8B-D7CE-99F6-12F0-361EFF1F8902}"/>
              </a:ext>
            </a:extLst>
          </p:cNvPr>
          <p:cNvSpPr txBox="1"/>
          <p:nvPr/>
        </p:nvSpPr>
        <p:spPr>
          <a:xfrm>
            <a:off x="414071" y="2336501"/>
            <a:ext cx="5232884" cy="646331"/>
          </a:xfrm>
          <a:prstGeom prst="rect">
            <a:avLst/>
          </a:prstGeom>
          <a:noFill/>
        </p:spPr>
        <p:txBody>
          <a:bodyPr wrap="square" rtlCol="0">
            <a:spAutoFit/>
          </a:bodyPr>
          <a:lstStyle/>
          <a:p>
            <a:pPr algn="ctr"/>
            <a:r>
              <a:rPr kumimoji="1" lang="en-US" altLang="ja-JP" b="1"/>
              <a:t>RevPAR  =  </a:t>
            </a:r>
            <a:r>
              <a:rPr kumimoji="1" lang="ja-JP" altLang="en-US" b="1"/>
              <a:t>客室稼働率 </a:t>
            </a:r>
            <a:r>
              <a:rPr kumimoji="1" lang="en-US" altLang="ja-JP" b="1"/>
              <a:t>× </a:t>
            </a:r>
            <a:r>
              <a:rPr kumimoji="1" lang="ja-JP" altLang="en-US" b="1"/>
              <a:t>客室平均単価</a:t>
            </a:r>
            <a:r>
              <a:rPr kumimoji="1" lang="en-US" altLang="ja-JP" b="1"/>
              <a:t> </a:t>
            </a:r>
          </a:p>
          <a:p>
            <a:endParaRPr kumimoji="1" lang="ja-JP" altLang="en-US"/>
          </a:p>
        </p:txBody>
      </p:sp>
      <p:cxnSp>
        <p:nvCxnSpPr>
          <p:cNvPr id="35" name="直線コネクタ 34">
            <a:extLst>
              <a:ext uri="{FF2B5EF4-FFF2-40B4-BE49-F238E27FC236}">
                <a16:creationId xmlns:a16="http://schemas.microsoft.com/office/drawing/2014/main" id="{1F44959B-879A-4247-9FA4-69D56E4D3C49}"/>
              </a:ext>
            </a:extLst>
          </p:cNvPr>
          <p:cNvCxnSpPr/>
          <p:nvPr/>
        </p:nvCxnSpPr>
        <p:spPr>
          <a:xfrm>
            <a:off x="157163" y="106794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24" name="テキスト ボックス 23">
            <a:extLst>
              <a:ext uri="{FF2B5EF4-FFF2-40B4-BE49-F238E27FC236}">
                <a16:creationId xmlns:a16="http://schemas.microsoft.com/office/drawing/2014/main" id="{6CCB4051-2BED-9B32-F5AA-7E362139C7FC}"/>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宿泊業</a:t>
            </a:r>
            <a:r>
              <a:rPr kumimoji="1" lang="ja-JP" altLang="en-US" b="1" u="sng">
                <a:latin typeface="+mn-ea"/>
              </a:rPr>
              <a:t>の目利き（訪問後編）　その１</a:t>
            </a:r>
            <a:endParaRPr kumimoji="1" lang="ja-JP" altLang="en-US" sz="2000" b="1" u="sng">
              <a:latin typeface="+mn-ea"/>
            </a:endParaRPr>
          </a:p>
        </p:txBody>
      </p:sp>
      <p:sp>
        <p:nvSpPr>
          <p:cNvPr id="2" name="テキスト ボックス 1">
            <a:extLst>
              <a:ext uri="{FF2B5EF4-FFF2-40B4-BE49-F238E27FC236}">
                <a16:creationId xmlns:a16="http://schemas.microsoft.com/office/drawing/2014/main" id="{C8E2937D-F0AA-8DCC-8FA7-B974CC95005D}"/>
              </a:ext>
            </a:extLst>
          </p:cNvPr>
          <p:cNvSpPr txBox="1"/>
          <p:nvPr/>
        </p:nvSpPr>
        <p:spPr>
          <a:xfrm>
            <a:off x="217714" y="500581"/>
            <a:ext cx="9013372" cy="415498"/>
          </a:xfrm>
          <a:prstGeom prst="rect">
            <a:avLst/>
          </a:prstGeom>
          <a:noFill/>
        </p:spPr>
        <p:txBody>
          <a:bodyPr wrap="square" rtlCol="0">
            <a:spAutoFit/>
          </a:bodyPr>
          <a:lstStyle/>
          <a:p>
            <a:r>
              <a:rPr kumimoji="1" lang="ja-JP" altLang="en-US" sz="1000"/>
              <a:t>宿泊業は事前準備よりも、現地調査やヒアリングを経た上で全体を考察しなおす必要があることが多い業種です。特に地元のホテルや旅館などは、冠婚葬祭やイベント以外では利用することが少ないという現実もあります。様々な情報や事実を取り入れて俯瞰的な考察をすることをお勧めします。</a:t>
            </a:r>
            <a:endParaRPr kumimoji="1" lang="en-US" altLang="ja-JP" sz="1000"/>
          </a:p>
        </p:txBody>
      </p:sp>
      <p:sp>
        <p:nvSpPr>
          <p:cNvPr id="8" name="テキスト ボックス 7">
            <a:extLst>
              <a:ext uri="{FF2B5EF4-FFF2-40B4-BE49-F238E27FC236}">
                <a16:creationId xmlns:a16="http://schemas.microsoft.com/office/drawing/2014/main" id="{5C4C9EA8-8AE5-FFD4-E296-D07F3341C3BB}"/>
              </a:ext>
            </a:extLst>
          </p:cNvPr>
          <p:cNvSpPr txBox="1"/>
          <p:nvPr/>
        </p:nvSpPr>
        <p:spPr>
          <a:xfrm>
            <a:off x="3355200" y="1242806"/>
            <a:ext cx="6294337" cy="707886"/>
          </a:xfrm>
          <a:prstGeom prst="rect">
            <a:avLst/>
          </a:prstGeom>
          <a:noFill/>
        </p:spPr>
        <p:txBody>
          <a:bodyPr wrap="square" rtlCol="0">
            <a:spAutoFit/>
          </a:bodyPr>
          <a:lstStyle/>
          <a:p>
            <a:r>
              <a:rPr kumimoji="1" lang="ja-JP" altLang="en-US" sz="1000">
                <a:latin typeface="+mn-ea"/>
              </a:rPr>
              <a:t>□  宿泊販売の動向をみる、最も基礎的な指標</a:t>
            </a:r>
            <a:endParaRPr kumimoji="1" lang="en-US" altLang="ja-JP" sz="1000">
              <a:latin typeface="+mn-ea"/>
            </a:endParaRPr>
          </a:p>
          <a:p>
            <a:r>
              <a:rPr kumimoji="1" lang="ja-JP" altLang="en-US" sz="1000">
                <a:latin typeface="+mn-ea"/>
              </a:rPr>
              <a:t>□  現地調査によるヒアリング内容と</a:t>
            </a:r>
            <a:r>
              <a:rPr kumimoji="1" lang="en-US" altLang="ja-JP" sz="1000">
                <a:latin typeface="+mn-ea"/>
              </a:rPr>
              <a:t>RevPAR</a:t>
            </a:r>
            <a:r>
              <a:rPr kumimoji="1" lang="ja-JP" altLang="en-US" sz="1000">
                <a:latin typeface="+mn-ea"/>
              </a:rPr>
              <a:t>の動きに相関性はあるか？</a:t>
            </a:r>
            <a:endParaRPr kumimoji="1" lang="en-US" altLang="ja-JP" sz="1000">
              <a:latin typeface="+mn-ea"/>
            </a:endParaRPr>
          </a:p>
          <a:p>
            <a:r>
              <a:rPr kumimoji="1" lang="ja-JP" altLang="en-US" sz="1000">
                <a:latin typeface="+mn-ea"/>
              </a:rPr>
              <a:t>　（事業者側のイメージと実際の客室の動きは合っているか？）</a:t>
            </a:r>
            <a:endParaRPr kumimoji="1" lang="en-US" altLang="ja-JP" sz="1000">
              <a:latin typeface="+mn-ea"/>
            </a:endParaRPr>
          </a:p>
          <a:p>
            <a:r>
              <a:rPr kumimoji="1" lang="ja-JP" altLang="en-US" sz="1000">
                <a:latin typeface="+mn-ea"/>
              </a:rPr>
              <a:t>□  きめ細かな販売管理を行っているか？の考察にもなる </a:t>
            </a:r>
            <a:endParaRPr kumimoji="1" lang="en-US" altLang="ja-JP" sz="1000">
              <a:latin typeface="+mn-ea"/>
            </a:endParaRPr>
          </a:p>
        </p:txBody>
      </p:sp>
      <p:cxnSp>
        <p:nvCxnSpPr>
          <p:cNvPr id="80" name="直線コネクタ 79">
            <a:extLst>
              <a:ext uri="{FF2B5EF4-FFF2-40B4-BE49-F238E27FC236}">
                <a16:creationId xmlns:a16="http://schemas.microsoft.com/office/drawing/2014/main" id="{1A9EF342-3EC1-D647-754C-A6E9A39216CC}"/>
              </a:ext>
            </a:extLst>
          </p:cNvPr>
          <p:cNvCxnSpPr/>
          <p:nvPr/>
        </p:nvCxnSpPr>
        <p:spPr>
          <a:xfrm>
            <a:off x="136510" y="4334573"/>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83" name="テキスト ボックス 82">
            <a:extLst>
              <a:ext uri="{FF2B5EF4-FFF2-40B4-BE49-F238E27FC236}">
                <a16:creationId xmlns:a16="http://schemas.microsoft.com/office/drawing/2014/main" id="{5C67BE83-08DA-5121-8119-3E9E82F3D9CB}"/>
              </a:ext>
            </a:extLst>
          </p:cNvPr>
          <p:cNvSpPr txBox="1"/>
          <p:nvPr/>
        </p:nvSpPr>
        <p:spPr>
          <a:xfrm>
            <a:off x="476731" y="2755414"/>
            <a:ext cx="5462316" cy="1477328"/>
          </a:xfrm>
          <a:prstGeom prst="rect">
            <a:avLst/>
          </a:prstGeom>
          <a:noFill/>
        </p:spPr>
        <p:txBody>
          <a:bodyPr wrap="square" rtlCol="0">
            <a:spAutoFit/>
          </a:bodyPr>
          <a:lstStyle/>
          <a:p>
            <a:r>
              <a:rPr kumimoji="1" lang="ja-JP" altLang="en-US" sz="1000" spc="-100">
                <a:latin typeface="+mn-ea"/>
              </a:rPr>
              <a:t>□  訪問時に入手したデータ（販売客室数や販売単価）で算出可能</a:t>
            </a:r>
            <a:endParaRPr kumimoji="1" lang="en-US" altLang="ja-JP" sz="1000" spc="-100">
              <a:latin typeface="+mn-ea"/>
            </a:endParaRPr>
          </a:p>
          <a:p>
            <a:r>
              <a:rPr kumimoji="1" lang="ja-JP" altLang="en-US" sz="1000" spc="-100">
                <a:latin typeface="+mn-ea"/>
              </a:rPr>
              <a:t>□  宿泊業の経営管理ソフトなどを導入していれば</a:t>
            </a:r>
            <a:r>
              <a:rPr kumimoji="1" lang="en-US" altLang="ja-JP" sz="1000" spc="-100">
                <a:latin typeface="+mn-ea"/>
              </a:rPr>
              <a:t>RevPAR</a:t>
            </a:r>
            <a:r>
              <a:rPr kumimoji="1" lang="ja-JP" altLang="en-US" sz="1000" spc="-100">
                <a:latin typeface="+mn-ea"/>
              </a:rPr>
              <a:t>自体を閲覧可能</a:t>
            </a:r>
            <a:endParaRPr kumimoji="1" lang="en-US" altLang="ja-JP" sz="1000" spc="-100">
              <a:latin typeface="+mn-ea"/>
            </a:endParaRPr>
          </a:p>
          <a:p>
            <a:r>
              <a:rPr kumimoji="1" lang="ja-JP" altLang="en-US" sz="1000" spc="-100">
                <a:latin typeface="+mn-ea"/>
              </a:rPr>
              <a:t>□  一般論として、客室稼働率、客単価どちらか一方を上げると他方は落ちることになる</a:t>
            </a:r>
            <a:endParaRPr kumimoji="1" lang="en-US" altLang="ja-JP" sz="1000" spc="-100">
              <a:latin typeface="+mn-ea"/>
            </a:endParaRPr>
          </a:p>
          <a:p>
            <a:r>
              <a:rPr kumimoji="1" lang="ja-JP" altLang="en-US" sz="1000" spc="-100">
                <a:latin typeface="+mn-ea"/>
              </a:rPr>
              <a:t>□  曜日・週次・月次のトレンドだけではなく繁忙期やプラン・キャンペーン別などの</a:t>
            </a:r>
            <a:endParaRPr kumimoji="1" lang="en-US" altLang="ja-JP" sz="1000" spc="-100">
              <a:latin typeface="+mn-ea"/>
            </a:endParaRPr>
          </a:p>
          <a:p>
            <a:r>
              <a:rPr kumimoji="1" lang="ja-JP" altLang="en-US" sz="1000" spc="-100">
                <a:latin typeface="+mn-ea"/>
              </a:rPr>
              <a:t>　  分析にも役立つ</a:t>
            </a:r>
            <a:endParaRPr kumimoji="1" lang="en-US" altLang="ja-JP" sz="1000" spc="-100">
              <a:latin typeface="+mn-ea"/>
            </a:endParaRPr>
          </a:p>
          <a:p>
            <a:r>
              <a:rPr kumimoji="1" lang="ja-JP" altLang="en-US" sz="1000" spc="-100">
                <a:latin typeface="+mn-ea"/>
              </a:rPr>
              <a:t>□  繁忙期の数値の悪化は、直前の空室を売り切る力がないことがある</a:t>
            </a:r>
            <a:endParaRPr kumimoji="1" lang="en-US" altLang="ja-JP" sz="1000" spc="-100">
              <a:latin typeface="+mn-ea"/>
            </a:endParaRPr>
          </a:p>
          <a:p>
            <a:r>
              <a:rPr kumimoji="1" lang="ja-JP" altLang="en-US" sz="1000" spc="-100">
                <a:latin typeface="+mn-ea"/>
              </a:rPr>
              <a:t>　（１人利用、素泊まり、レイトチェックイン価格の設定などによる客室稼働率の維持）</a:t>
            </a:r>
            <a:endParaRPr kumimoji="1" lang="en-US" altLang="ja-JP" sz="1000" spc="-100">
              <a:latin typeface="+mn-ea"/>
            </a:endParaRPr>
          </a:p>
          <a:p>
            <a:r>
              <a:rPr kumimoji="1" lang="ja-JP" altLang="en-US" sz="1000" spc="-100">
                <a:latin typeface="+mn-ea"/>
              </a:rPr>
              <a:t>□  閑散期の数値の上昇は、チャンスロスが内在していることがある</a:t>
            </a:r>
            <a:endParaRPr kumimoji="1" lang="en-US" altLang="ja-JP" sz="1000" spc="-100">
              <a:latin typeface="+mn-ea"/>
            </a:endParaRPr>
          </a:p>
          <a:p>
            <a:r>
              <a:rPr kumimoji="1" lang="ja-JP" altLang="en-US" sz="1000" spc="-100">
                <a:latin typeface="+mn-ea"/>
              </a:rPr>
              <a:t>　（隠れたニーズ、周辺のマイナーイベントによる販売の更なる拡大の可能性）</a:t>
            </a:r>
            <a:endParaRPr kumimoji="1" lang="en-US" altLang="ja-JP" sz="1000" spc="-100">
              <a:latin typeface="+mn-ea"/>
            </a:endParaRPr>
          </a:p>
        </p:txBody>
      </p:sp>
      <p:cxnSp>
        <p:nvCxnSpPr>
          <p:cNvPr id="85" name="直線コネクタ 84">
            <a:extLst>
              <a:ext uri="{FF2B5EF4-FFF2-40B4-BE49-F238E27FC236}">
                <a16:creationId xmlns:a16="http://schemas.microsoft.com/office/drawing/2014/main" id="{936000E6-6385-245A-B15E-F6A5451D3022}"/>
              </a:ext>
            </a:extLst>
          </p:cNvPr>
          <p:cNvCxnSpPr>
            <a:cxnSpLocks/>
          </p:cNvCxnSpPr>
          <p:nvPr/>
        </p:nvCxnSpPr>
        <p:spPr>
          <a:xfrm>
            <a:off x="414070" y="2692730"/>
            <a:ext cx="5304803" cy="27801"/>
          </a:xfrm>
          <a:prstGeom prst="line">
            <a:avLst/>
          </a:prstGeom>
          <a:ln w="34925">
            <a:solidFill>
              <a:srgbClr val="00B0F0">
                <a:alpha val="50000"/>
              </a:srgbClr>
            </a:solidFill>
          </a:ln>
        </p:spPr>
        <p:style>
          <a:lnRef idx="1">
            <a:schemeClr val="accent1"/>
          </a:lnRef>
          <a:fillRef idx="0">
            <a:schemeClr val="accent1"/>
          </a:fillRef>
          <a:effectRef idx="0">
            <a:schemeClr val="accent1"/>
          </a:effectRef>
          <a:fontRef idx="minor">
            <a:schemeClr val="tx1"/>
          </a:fontRef>
        </p:style>
      </p:cxnSp>
      <p:sp>
        <p:nvSpPr>
          <p:cNvPr id="87" name="正方形/長方形 86">
            <a:extLst>
              <a:ext uri="{FF2B5EF4-FFF2-40B4-BE49-F238E27FC236}">
                <a16:creationId xmlns:a16="http://schemas.microsoft.com/office/drawing/2014/main" id="{612D59D1-6CCB-326E-026C-3102DB3B0495}"/>
              </a:ext>
            </a:extLst>
          </p:cNvPr>
          <p:cNvSpPr/>
          <p:nvPr/>
        </p:nvSpPr>
        <p:spPr>
          <a:xfrm>
            <a:off x="5920039" y="2440930"/>
            <a:ext cx="1847773" cy="265585"/>
          </a:xfrm>
          <a:prstGeom prst="rect">
            <a:avLst/>
          </a:prstGeom>
          <a:solidFill>
            <a:srgbClr val="92D050">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客室稼働率</a:t>
            </a:r>
          </a:p>
        </p:txBody>
      </p:sp>
      <p:sp>
        <p:nvSpPr>
          <p:cNvPr id="88" name="正方形/長方形 87">
            <a:extLst>
              <a:ext uri="{FF2B5EF4-FFF2-40B4-BE49-F238E27FC236}">
                <a16:creationId xmlns:a16="http://schemas.microsoft.com/office/drawing/2014/main" id="{C59B1F52-D2AB-CF5D-7E90-60A1D1945FDA}"/>
              </a:ext>
            </a:extLst>
          </p:cNvPr>
          <p:cNvSpPr/>
          <p:nvPr/>
        </p:nvSpPr>
        <p:spPr>
          <a:xfrm>
            <a:off x="7912192" y="2440930"/>
            <a:ext cx="1847773" cy="265585"/>
          </a:xfrm>
          <a:prstGeom prst="rect">
            <a:avLst/>
          </a:prstGeom>
          <a:solidFill>
            <a:srgbClr val="FF0000">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客室平均単価</a:t>
            </a:r>
          </a:p>
        </p:txBody>
      </p:sp>
      <p:sp>
        <p:nvSpPr>
          <p:cNvPr id="91" name="矢印: 下 90">
            <a:extLst>
              <a:ext uri="{FF2B5EF4-FFF2-40B4-BE49-F238E27FC236}">
                <a16:creationId xmlns:a16="http://schemas.microsoft.com/office/drawing/2014/main" id="{3BD8A2E0-4B98-88A8-4E5F-E7F63BD6E72C}"/>
              </a:ext>
            </a:extLst>
          </p:cNvPr>
          <p:cNvSpPr/>
          <p:nvPr/>
        </p:nvSpPr>
        <p:spPr>
          <a:xfrm>
            <a:off x="6601438" y="2873579"/>
            <a:ext cx="582612" cy="403762"/>
          </a:xfrm>
          <a:prstGeom prst="downArrow">
            <a:avLst/>
          </a:prstGeom>
          <a:noFill/>
          <a:ln w="38100">
            <a:solidFill>
              <a:srgbClr val="92D050">
                <a:alpha val="5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2" name="矢印: 下 91">
            <a:extLst>
              <a:ext uri="{FF2B5EF4-FFF2-40B4-BE49-F238E27FC236}">
                <a16:creationId xmlns:a16="http://schemas.microsoft.com/office/drawing/2014/main" id="{F5542B66-0A7A-5C95-F013-8D6AD3A29789}"/>
              </a:ext>
            </a:extLst>
          </p:cNvPr>
          <p:cNvSpPr/>
          <p:nvPr/>
        </p:nvSpPr>
        <p:spPr>
          <a:xfrm>
            <a:off x="8544772" y="2872800"/>
            <a:ext cx="582612" cy="403762"/>
          </a:xfrm>
          <a:prstGeom prst="downArrow">
            <a:avLst/>
          </a:prstGeom>
          <a:noFill/>
          <a:ln w="38100">
            <a:solidFill>
              <a:srgbClr val="FF0000">
                <a:alpha val="5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99" name="グループ化 98">
            <a:extLst>
              <a:ext uri="{FF2B5EF4-FFF2-40B4-BE49-F238E27FC236}">
                <a16:creationId xmlns:a16="http://schemas.microsoft.com/office/drawing/2014/main" id="{1F5CA70A-EF82-7B11-825D-F57ED25AF7E4}"/>
              </a:ext>
            </a:extLst>
          </p:cNvPr>
          <p:cNvGrpSpPr/>
          <p:nvPr/>
        </p:nvGrpSpPr>
        <p:grpSpPr>
          <a:xfrm>
            <a:off x="5826488" y="3381439"/>
            <a:ext cx="2139843" cy="695557"/>
            <a:chOff x="5880000" y="3314651"/>
            <a:chExt cx="2139843" cy="695557"/>
          </a:xfrm>
        </p:grpSpPr>
        <p:cxnSp>
          <p:nvCxnSpPr>
            <p:cNvPr id="94" name="直線コネクタ 93">
              <a:extLst>
                <a:ext uri="{FF2B5EF4-FFF2-40B4-BE49-F238E27FC236}">
                  <a16:creationId xmlns:a16="http://schemas.microsoft.com/office/drawing/2014/main" id="{88B5F99A-90A9-15D8-F3E5-1ACAC0307333}"/>
                </a:ext>
              </a:extLst>
            </p:cNvPr>
            <p:cNvCxnSpPr>
              <a:cxnSpLocks/>
            </p:cNvCxnSpPr>
            <p:nvPr/>
          </p:nvCxnSpPr>
          <p:spPr>
            <a:xfrm>
              <a:off x="6099518" y="3657596"/>
              <a:ext cx="1700807" cy="0"/>
            </a:xfrm>
            <a:prstGeom prst="line">
              <a:avLst/>
            </a:prstGeom>
            <a:ln w="317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96" name="テキスト ボックス 95">
              <a:extLst>
                <a:ext uri="{FF2B5EF4-FFF2-40B4-BE49-F238E27FC236}">
                  <a16:creationId xmlns:a16="http://schemas.microsoft.com/office/drawing/2014/main" id="{2780C0AA-E509-9BAE-9094-3B72A3CD7958}"/>
                </a:ext>
              </a:extLst>
            </p:cNvPr>
            <p:cNvSpPr txBox="1"/>
            <p:nvPr/>
          </p:nvSpPr>
          <p:spPr>
            <a:xfrm>
              <a:off x="5880000" y="3733209"/>
              <a:ext cx="2139843" cy="276999"/>
            </a:xfrm>
            <a:prstGeom prst="rect">
              <a:avLst/>
            </a:prstGeom>
            <a:noFill/>
          </p:spPr>
          <p:txBody>
            <a:bodyPr wrap="square" rtlCol="0">
              <a:spAutoFit/>
            </a:bodyPr>
            <a:lstStyle/>
            <a:p>
              <a:pPr algn="ctr"/>
              <a:r>
                <a:rPr kumimoji="1" lang="ja-JP" altLang="en-US" sz="1200" b="1"/>
                <a:t>販売可能な総客室数</a:t>
              </a:r>
            </a:p>
          </p:txBody>
        </p:sp>
        <p:sp>
          <p:nvSpPr>
            <p:cNvPr id="97" name="テキスト ボックス 96">
              <a:extLst>
                <a:ext uri="{FF2B5EF4-FFF2-40B4-BE49-F238E27FC236}">
                  <a16:creationId xmlns:a16="http://schemas.microsoft.com/office/drawing/2014/main" id="{E80B59D5-431D-F395-DB88-42E02697EC40}"/>
                </a:ext>
              </a:extLst>
            </p:cNvPr>
            <p:cNvSpPr txBox="1"/>
            <p:nvPr/>
          </p:nvSpPr>
          <p:spPr>
            <a:xfrm>
              <a:off x="5880000" y="3314651"/>
              <a:ext cx="2139843" cy="276999"/>
            </a:xfrm>
            <a:prstGeom prst="rect">
              <a:avLst/>
            </a:prstGeom>
            <a:noFill/>
          </p:spPr>
          <p:txBody>
            <a:bodyPr wrap="square" rtlCol="0">
              <a:spAutoFit/>
            </a:bodyPr>
            <a:lstStyle/>
            <a:p>
              <a:pPr algn="ctr"/>
              <a:r>
                <a:rPr kumimoji="1" lang="ja-JP" altLang="en-US" sz="1200" b="1"/>
                <a:t>宿泊した客室数</a:t>
              </a:r>
            </a:p>
          </p:txBody>
        </p:sp>
      </p:grpSp>
      <p:grpSp>
        <p:nvGrpSpPr>
          <p:cNvPr id="100" name="グループ化 99">
            <a:extLst>
              <a:ext uri="{FF2B5EF4-FFF2-40B4-BE49-F238E27FC236}">
                <a16:creationId xmlns:a16="http://schemas.microsoft.com/office/drawing/2014/main" id="{DEFFF8A4-C4F7-8173-D743-F8817D4F67C9}"/>
              </a:ext>
            </a:extLst>
          </p:cNvPr>
          <p:cNvGrpSpPr/>
          <p:nvPr/>
        </p:nvGrpSpPr>
        <p:grpSpPr>
          <a:xfrm>
            <a:off x="7766157" y="3380400"/>
            <a:ext cx="2139843" cy="695557"/>
            <a:chOff x="5880000" y="3314651"/>
            <a:chExt cx="2139843" cy="695557"/>
          </a:xfrm>
        </p:grpSpPr>
        <p:cxnSp>
          <p:nvCxnSpPr>
            <p:cNvPr id="101" name="直線コネクタ 100">
              <a:extLst>
                <a:ext uri="{FF2B5EF4-FFF2-40B4-BE49-F238E27FC236}">
                  <a16:creationId xmlns:a16="http://schemas.microsoft.com/office/drawing/2014/main" id="{A3DFAAD2-70A5-258B-286D-8C4D098C15DF}"/>
                </a:ext>
              </a:extLst>
            </p:cNvPr>
            <p:cNvCxnSpPr>
              <a:cxnSpLocks/>
            </p:cNvCxnSpPr>
            <p:nvPr/>
          </p:nvCxnSpPr>
          <p:spPr>
            <a:xfrm>
              <a:off x="6099518" y="3657596"/>
              <a:ext cx="1700807" cy="0"/>
            </a:xfrm>
            <a:prstGeom prst="line">
              <a:avLst/>
            </a:prstGeom>
            <a:ln w="317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02" name="テキスト ボックス 101">
              <a:extLst>
                <a:ext uri="{FF2B5EF4-FFF2-40B4-BE49-F238E27FC236}">
                  <a16:creationId xmlns:a16="http://schemas.microsoft.com/office/drawing/2014/main" id="{E8B4C8FB-9D1A-4005-5ABE-80F21BC2407D}"/>
                </a:ext>
              </a:extLst>
            </p:cNvPr>
            <p:cNvSpPr txBox="1"/>
            <p:nvPr/>
          </p:nvSpPr>
          <p:spPr>
            <a:xfrm>
              <a:off x="5880000" y="3733209"/>
              <a:ext cx="2139843" cy="276999"/>
            </a:xfrm>
            <a:prstGeom prst="rect">
              <a:avLst/>
            </a:prstGeom>
            <a:noFill/>
          </p:spPr>
          <p:txBody>
            <a:bodyPr wrap="square" rtlCol="0">
              <a:spAutoFit/>
            </a:bodyPr>
            <a:lstStyle/>
            <a:p>
              <a:pPr algn="ctr"/>
              <a:r>
                <a:rPr kumimoji="1" lang="ja-JP" altLang="en-US" sz="1200" b="1"/>
                <a:t>販売した客室数</a:t>
              </a:r>
            </a:p>
          </p:txBody>
        </p:sp>
        <p:sp>
          <p:nvSpPr>
            <p:cNvPr id="103" name="テキスト ボックス 102">
              <a:extLst>
                <a:ext uri="{FF2B5EF4-FFF2-40B4-BE49-F238E27FC236}">
                  <a16:creationId xmlns:a16="http://schemas.microsoft.com/office/drawing/2014/main" id="{A3B7E788-680B-AB13-CAA4-DF5819A3E0F0}"/>
                </a:ext>
              </a:extLst>
            </p:cNvPr>
            <p:cNvSpPr txBox="1"/>
            <p:nvPr/>
          </p:nvSpPr>
          <p:spPr>
            <a:xfrm>
              <a:off x="5880000" y="3314651"/>
              <a:ext cx="2139843" cy="276999"/>
            </a:xfrm>
            <a:prstGeom prst="rect">
              <a:avLst/>
            </a:prstGeom>
            <a:noFill/>
          </p:spPr>
          <p:txBody>
            <a:bodyPr wrap="square" rtlCol="0">
              <a:spAutoFit/>
            </a:bodyPr>
            <a:lstStyle/>
            <a:p>
              <a:pPr algn="ctr"/>
              <a:r>
                <a:rPr kumimoji="1" lang="ja-JP" altLang="en-US" sz="1200" b="1"/>
                <a:t>客室売上高</a:t>
              </a:r>
            </a:p>
          </p:txBody>
        </p:sp>
      </p:grpSp>
      <p:sp>
        <p:nvSpPr>
          <p:cNvPr id="113" name="テキスト ボックス 112">
            <a:extLst>
              <a:ext uri="{FF2B5EF4-FFF2-40B4-BE49-F238E27FC236}">
                <a16:creationId xmlns:a16="http://schemas.microsoft.com/office/drawing/2014/main" id="{06011DB6-8828-DAAF-56C4-64B9CBA52676}"/>
              </a:ext>
            </a:extLst>
          </p:cNvPr>
          <p:cNvSpPr txBox="1"/>
          <p:nvPr/>
        </p:nvSpPr>
        <p:spPr>
          <a:xfrm>
            <a:off x="3355200" y="4544023"/>
            <a:ext cx="6294337" cy="707886"/>
          </a:xfrm>
          <a:prstGeom prst="rect">
            <a:avLst/>
          </a:prstGeom>
          <a:noFill/>
        </p:spPr>
        <p:txBody>
          <a:bodyPr wrap="square" rtlCol="0">
            <a:spAutoFit/>
          </a:bodyPr>
          <a:lstStyle/>
          <a:p>
            <a:r>
              <a:rPr kumimoji="1" lang="ja-JP" altLang="en-US" sz="1000">
                <a:latin typeface="+mn-ea"/>
              </a:rPr>
              <a:t>□  業態や立地、規模により事業性が大きく変動する業種</a:t>
            </a:r>
            <a:endParaRPr kumimoji="1" lang="en-US" altLang="ja-JP" sz="1000">
              <a:latin typeface="+mn-ea"/>
            </a:endParaRPr>
          </a:p>
          <a:p>
            <a:r>
              <a:rPr kumimoji="1" lang="ja-JP" altLang="en-US" sz="1000">
                <a:latin typeface="+mn-ea"/>
              </a:rPr>
              <a:t>□  融資件数は少ないが債権額が多い傾向もあり、慎重な考察が必要な業種</a:t>
            </a:r>
            <a:endParaRPr kumimoji="1" lang="en-US" altLang="ja-JP" sz="1000">
              <a:latin typeface="+mn-ea"/>
            </a:endParaRPr>
          </a:p>
          <a:p>
            <a:r>
              <a:rPr kumimoji="1" lang="ja-JP" altLang="en-US" sz="1000">
                <a:latin typeface="+mn-ea"/>
              </a:rPr>
              <a:t>□  温泉街にある中小旅館群に融資が多い金融機関もある</a:t>
            </a:r>
            <a:endParaRPr kumimoji="1" lang="en-US" altLang="ja-JP" sz="1000">
              <a:latin typeface="+mn-ea"/>
            </a:endParaRPr>
          </a:p>
          <a:p>
            <a:r>
              <a:rPr kumimoji="1" lang="ja-JP" altLang="en-US" sz="1000">
                <a:latin typeface="+mn-ea"/>
              </a:rPr>
              <a:t>□  事業性見極めの俯瞰的視座として再整理する</a:t>
            </a:r>
            <a:endParaRPr kumimoji="1" lang="en-US" altLang="ja-JP" sz="1000">
              <a:latin typeface="+mn-ea"/>
            </a:endParaRPr>
          </a:p>
        </p:txBody>
      </p:sp>
      <p:sp>
        <p:nvSpPr>
          <p:cNvPr id="114" name="テキスト ボックス 113">
            <a:extLst>
              <a:ext uri="{FF2B5EF4-FFF2-40B4-BE49-F238E27FC236}">
                <a16:creationId xmlns:a16="http://schemas.microsoft.com/office/drawing/2014/main" id="{FA913D89-ED5B-C8DB-E996-BC748C35750F}"/>
              </a:ext>
            </a:extLst>
          </p:cNvPr>
          <p:cNvSpPr txBox="1"/>
          <p:nvPr/>
        </p:nvSpPr>
        <p:spPr>
          <a:xfrm>
            <a:off x="2095752" y="5446523"/>
            <a:ext cx="1466491" cy="646331"/>
          </a:xfrm>
          <a:prstGeom prst="rect">
            <a:avLst/>
          </a:prstGeom>
          <a:noFill/>
        </p:spPr>
        <p:txBody>
          <a:bodyPr wrap="square" rtlCol="0">
            <a:spAutoFit/>
          </a:bodyPr>
          <a:lstStyle/>
          <a:p>
            <a:pPr algn="ctr"/>
            <a:r>
              <a:rPr kumimoji="1" lang="ja-JP" altLang="en-US" b="1"/>
              <a:t>現在までの</a:t>
            </a:r>
            <a:endParaRPr kumimoji="1" lang="en-US" altLang="ja-JP" b="1"/>
          </a:p>
          <a:p>
            <a:pPr algn="ctr"/>
            <a:r>
              <a:rPr kumimoji="1" lang="ja-JP" altLang="en-US" b="1"/>
              <a:t>定量要素</a:t>
            </a:r>
          </a:p>
        </p:txBody>
      </p:sp>
      <p:sp>
        <p:nvSpPr>
          <p:cNvPr id="115" name="テキスト ボックス 114">
            <a:extLst>
              <a:ext uri="{FF2B5EF4-FFF2-40B4-BE49-F238E27FC236}">
                <a16:creationId xmlns:a16="http://schemas.microsoft.com/office/drawing/2014/main" id="{C95A85D1-BF00-A7B1-D5F5-83C441FC547E}"/>
              </a:ext>
            </a:extLst>
          </p:cNvPr>
          <p:cNvSpPr txBox="1"/>
          <p:nvPr/>
        </p:nvSpPr>
        <p:spPr>
          <a:xfrm>
            <a:off x="3920969" y="5445672"/>
            <a:ext cx="1466491" cy="646331"/>
          </a:xfrm>
          <a:prstGeom prst="rect">
            <a:avLst/>
          </a:prstGeom>
          <a:noFill/>
        </p:spPr>
        <p:txBody>
          <a:bodyPr wrap="square" rtlCol="0">
            <a:spAutoFit/>
          </a:bodyPr>
          <a:lstStyle/>
          <a:p>
            <a:pPr algn="ctr"/>
            <a:r>
              <a:rPr kumimoji="1" lang="ja-JP" altLang="en-US" b="1"/>
              <a:t>人材確保</a:t>
            </a:r>
            <a:endParaRPr kumimoji="1" lang="en-US" altLang="ja-JP" b="1"/>
          </a:p>
          <a:p>
            <a:pPr algn="ctr"/>
            <a:r>
              <a:rPr kumimoji="1" lang="ja-JP" altLang="en-US" b="1"/>
              <a:t>状況</a:t>
            </a:r>
          </a:p>
        </p:txBody>
      </p:sp>
      <p:sp>
        <p:nvSpPr>
          <p:cNvPr id="116" name="テキスト ボックス 115">
            <a:extLst>
              <a:ext uri="{FF2B5EF4-FFF2-40B4-BE49-F238E27FC236}">
                <a16:creationId xmlns:a16="http://schemas.microsoft.com/office/drawing/2014/main" id="{F4E07686-212C-AFC7-CF1D-E6317EF70F0C}"/>
              </a:ext>
            </a:extLst>
          </p:cNvPr>
          <p:cNvSpPr txBox="1"/>
          <p:nvPr/>
        </p:nvSpPr>
        <p:spPr>
          <a:xfrm>
            <a:off x="5947707" y="5431160"/>
            <a:ext cx="1466491" cy="646331"/>
          </a:xfrm>
          <a:prstGeom prst="rect">
            <a:avLst/>
          </a:prstGeom>
          <a:noFill/>
        </p:spPr>
        <p:txBody>
          <a:bodyPr wrap="square" rtlCol="0">
            <a:spAutoFit/>
          </a:bodyPr>
          <a:lstStyle/>
          <a:p>
            <a:pPr algn="ctr"/>
            <a:r>
              <a:rPr kumimoji="1" lang="ja-JP" altLang="en-US" b="1"/>
              <a:t>主要設備</a:t>
            </a:r>
            <a:endParaRPr kumimoji="1" lang="en-US" altLang="ja-JP" b="1"/>
          </a:p>
          <a:p>
            <a:pPr algn="ctr"/>
            <a:r>
              <a:rPr kumimoji="1" lang="ja-JP" altLang="en-US" b="1"/>
              <a:t>状況</a:t>
            </a:r>
            <a:endParaRPr kumimoji="1" lang="en-US" altLang="ja-JP" b="1"/>
          </a:p>
        </p:txBody>
      </p:sp>
      <p:sp>
        <p:nvSpPr>
          <p:cNvPr id="117" name="テキスト ボックス 116">
            <a:extLst>
              <a:ext uri="{FF2B5EF4-FFF2-40B4-BE49-F238E27FC236}">
                <a16:creationId xmlns:a16="http://schemas.microsoft.com/office/drawing/2014/main" id="{4EF15ECD-E2D0-0926-E4F5-45BCD57052BF}"/>
              </a:ext>
            </a:extLst>
          </p:cNvPr>
          <p:cNvSpPr txBox="1"/>
          <p:nvPr/>
        </p:nvSpPr>
        <p:spPr>
          <a:xfrm>
            <a:off x="7927975" y="5445671"/>
            <a:ext cx="1466491" cy="646331"/>
          </a:xfrm>
          <a:prstGeom prst="rect">
            <a:avLst/>
          </a:prstGeom>
          <a:noFill/>
        </p:spPr>
        <p:txBody>
          <a:bodyPr wrap="square" rtlCol="0">
            <a:spAutoFit/>
          </a:bodyPr>
          <a:lstStyle/>
          <a:p>
            <a:pPr algn="ctr"/>
            <a:r>
              <a:rPr kumimoji="1" lang="ja-JP" altLang="en-US" b="1"/>
              <a:t>後継体制</a:t>
            </a:r>
            <a:endParaRPr kumimoji="1" lang="en-US" altLang="ja-JP" b="1"/>
          </a:p>
          <a:p>
            <a:pPr algn="ctr"/>
            <a:r>
              <a:rPr kumimoji="1" lang="ja-JP" altLang="en-US" b="1"/>
              <a:t>状況</a:t>
            </a:r>
            <a:endParaRPr kumimoji="1" lang="en-US" altLang="ja-JP" b="1"/>
          </a:p>
        </p:txBody>
      </p:sp>
      <p:sp>
        <p:nvSpPr>
          <p:cNvPr id="118" name="テキスト ボックス 117">
            <a:extLst>
              <a:ext uri="{FF2B5EF4-FFF2-40B4-BE49-F238E27FC236}">
                <a16:creationId xmlns:a16="http://schemas.microsoft.com/office/drawing/2014/main" id="{1F012E85-2A68-DC9C-3C5A-F0882ED4DB3C}"/>
              </a:ext>
            </a:extLst>
          </p:cNvPr>
          <p:cNvSpPr txBox="1"/>
          <p:nvPr/>
        </p:nvSpPr>
        <p:spPr>
          <a:xfrm>
            <a:off x="239279" y="5763801"/>
            <a:ext cx="1466491" cy="646331"/>
          </a:xfrm>
          <a:prstGeom prst="rect">
            <a:avLst/>
          </a:prstGeom>
          <a:noFill/>
        </p:spPr>
        <p:txBody>
          <a:bodyPr wrap="square" rtlCol="0">
            <a:spAutoFit/>
          </a:bodyPr>
          <a:lstStyle/>
          <a:p>
            <a:pPr algn="ctr"/>
            <a:r>
              <a:rPr kumimoji="1" lang="ja-JP" altLang="en-US" b="1"/>
              <a:t>現実的な</a:t>
            </a:r>
            <a:endParaRPr kumimoji="1" lang="en-US" altLang="ja-JP" b="1"/>
          </a:p>
          <a:p>
            <a:pPr algn="ctr"/>
            <a:r>
              <a:rPr kumimoji="1" lang="ja-JP" altLang="en-US" b="1"/>
              <a:t>事業性</a:t>
            </a:r>
            <a:endParaRPr kumimoji="1" lang="en-US" altLang="ja-JP" b="1"/>
          </a:p>
        </p:txBody>
      </p:sp>
      <p:sp>
        <p:nvSpPr>
          <p:cNvPr id="119" name="正方形/長方形 118">
            <a:extLst>
              <a:ext uri="{FF2B5EF4-FFF2-40B4-BE49-F238E27FC236}">
                <a16:creationId xmlns:a16="http://schemas.microsoft.com/office/drawing/2014/main" id="{38685906-7336-0475-C127-BF5D6EE16C9E}"/>
              </a:ext>
            </a:extLst>
          </p:cNvPr>
          <p:cNvSpPr/>
          <p:nvPr/>
        </p:nvSpPr>
        <p:spPr>
          <a:xfrm>
            <a:off x="299584" y="5730903"/>
            <a:ext cx="1297563" cy="716850"/>
          </a:xfrm>
          <a:prstGeom prst="rect">
            <a:avLst/>
          </a:prstGeom>
          <a:noFill/>
          <a:ln w="34925">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0" name="テキスト ボックス 119">
            <a:extLst>
              <a:ext uri="{FF2B5EF4-FFF2-40B4-BE49-F238E27FC236}">
                <a16:creationId xmlns:a16="http://schemas.microsoft.com/office/drawing/2014/main" id="{93BA99B4-373B-A113-A1A5-122D731F0D18}"/>
              </a:ext>
            </a:extLst>
          </p:cNvPr>
          <p:cNvSpPr txBox="1"/>
          <p:nvPr/>
        </p:nvSpPr>
        <p:spPr>
          <a:xfrm>
            <a:off x="1766075" y="5903058"/>
            <a:ext cx="322048" cy="369332"/>
          </a:xfrm>
          <a:prstGeom prst="rect">
            <a:avLst/>
          </a:prstGeom>
          <a:noFill/>
        </p:spPr>
        <p:txBody>
          <a:bodyPr wrap="square" rtlCol="0">
            <a:spAutoFit/>
          </a:bodyPr>
          <a:lstStyle/>
          <a:p>
            <a:pPr algn="ctr"/>
            <a:r>
              <a:rPr kumimoji="1" lang="ja-JP" altLang="en-US" b="1"/>
              <a:t>＝</a:t>
            </a:r>
          </a:p>
        </p:txBody>
      </p:sp>
      <p:sp>
        <p:nvSpPr>
          <p:cNvPr id="121" name="テキスト ボックス 120">
            <a:extLst>
              <a:ext uri="{FF2B5EF4-FFF2-40B4-BE49-F238E27FC236}">
                <a16:creationId xmlns:a16="http://schemas.microsoft.com/office/drawing/2014/main" id="{8850589E-D770-4F27-474D-FAAB85F90AE3}"/>
              </a:ext>
            </a:extLst>
          </p:cNvPr>
          <p:cNvSpPr txBox="1"/>
          <p:nvPr/>
        </p:nvSpPr>
        <p:spPr>
          <a:xfrm>
            <a:off x="3599359" y="5944693"/>
            <a:ext cx="322048" cy="369332"/>
          </a:xfrm>
          <a:prstGeom prst="rect">
            <a:avLst/>
          </a:prstGeom>
          <a:noFill/>
        </p:spPr>
        <p:txBody>
          <a:bodyPr wrap="square" rtlCol="0">
            <a:spAutoFit/>
          </a:bodyPr>
          <a:lstStyle/>
          <a:p>
            <a:pPr algn="ctr"/>
            <a:r>
              <a:rPr kumimoji="1" lang="ja-JP" altLang="en-US" b="1"/>
              <a:t>＋</a:t>
            </a:r>
          </a:p>
        </p:txBody>
      </p:sp>
      <p:sp>
        <p:nvSpPr>
          <p:cNvPr id="122" name="テキスト ボックス 121">
            <a:extLst>
              <a:ext uri="{FF2B5EF4-FFF2-40B4-BE49-F238E27FC236}">
                <a16:creationId xmlns:a16="http://schemas.microsoft.com/office/drawing/2014/main" id="{1C589E8C-CF13-CBC4-32BA-64FE30650C09}"/>
              </a:ext>
            </a:extLst>
          </p:cNvPr>
          <p:cNvSpPr txBox="1"/>
          <p:nvPr/>
        </p:nvSpPr>
        <p:spPr>
          <a:xfrm>
            <a:off x="5500576" y="5944693"/>
            <a:ext cx="322048" cy="369332"/>
          </a:xfrm>
          <a:prstGeom prst="rect">
            <a:avLst/>
          </a:prstGeom>
          <a:noFill/>
        </p:spPr>
        <p:txBody>
          <a:bodyPr wrap="square" rtlCol="0">
            <a:spAutoFit/>
          </a:bodyPr>
          <a:lstStyle/>
          <a:p>
            <a:pPr algn="ctr"/>
            <a:r>
              <a:rPr kumimoji="1" lang="ja-JP" altLang="en-US" b="1"/>
              <a:t>＋</a:t>
            </a:r>
          </a:p>
        </p:txBody>
      </p:sp>
      <p:sp>
        <p:nvSpPr>
          <p:cNvPr id="123" name="テキスト ボックス 122">
            <a:extLst>
              <a:ext uri="{FF2B5EF4-FFF2-40B4-BE49-F238E27FC236}">
                <a16:creationId xmlns:a16="http://schemas.microsoft.com/office/drawing/2014/main" id="{87B1E5E9-CA1A-3902-517C-EDAC56EE7B06}"/>
              </a:ext>
            </a:extLst>
          </p:cNvPr>
          <p:cNvSpPr txBox="1"/>
          <p:nvPr/>
        </p:nvSpPr>
        <p:spPr>
          <a:xfrm>
            <a:off x="7553411" y="5898688"/>
            <a:ext cx="322048" cy="369332"/>
          </a:xfrm>
          <a:prstGeom prst="rect">
            <a:avLst/>
          </a:prstGeom>
          <a:noFill/>
        </p:spPr>
        <p:txBody>
          <a:bodyPr wrap="square" rtlCol="0">
            <a:spAutoFit/>
          </a:bodyPr>
          <a:lstStyle/>
          <a:p>
            <a:pPr algn="ctr"/>
            <a:r>
              <a:rPr kumimoji="1" lang="ja-JP" altLang="en-US" b="1"/>
              <a:t>＋</a:t>
            </a:r>
          </a:p>
        </p:txBody>
      </p:sp>
      <p:cxnSp>
        <p:nvCxnSpPr>
          <p:cNvPr id="125" name="直線コネクタ 124">
            <a:extLst>
              <a:ext uri="{FF2B5EF4-FFF2-40B4-BE49-F238E27FC236}">
                <a16:creationId xmlns:a16="http://schemas.microsoft.com/office/drawing/2014/main" id="{2E23831B-0B97-60A7-59AD-D7A083A9BADB}"/>
              </a:ext>
            </a:extLst>
          </p:cNvPr>
          <p:cNvCxnSpPr/>
          <p:nvPr/>
        </p:nvCxnSpPr>
        <p:spPr>
          <a:xfrm>
            <a:off x="2149096" y="6081986"/>
            <a:ext cx="1308045" cy="0"/>
          </a:xfrm>
          <a:prstGeom prst="line">
            <a:avLst/>
          </a:prstGeom>
          <a:ln w="381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26" name="直線コネクタ 125">
            <a:extLst>
              <a:ext uri="{FF2B5EF4-FFF2-40B4-BE49-F238E27FC236}">
                <a16:creationId xmlns:a16="http://schemas.microsoft.com/office/drawing/2014/main" id="{D736364B-5976-3B02-66C2-68F34ABCF474}"/>
              </a:ext>
            </a:extLst>
          </p:cNvPr>
          <p:cNvCxnSpPr/>
          <p:nvPr/>
        </p:nvCxnSpPr>
        <p:spPr>
          <a:xfrm>
            <a:off x="4014100" y="6092002"/>
            <a:ext cx="1308045"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27" name="直線コネクタ 126">
            <a:extLst>
              <a:ext uri="{FF2B5EF4-FFF2-40B4-BE49-F238E27FC236}">
                <a16:creationId xmlns:a16="http://schemas.microsoft.com/office/drawing/2014/main" id="{9726015A-2220-DE54-7EF9-A241CC28B035}"/>
              </a:ext>
            </a:extLst>
          </p:cNvPr>
          <p:cNvCxnSpPr/>
          <p:nvPr/>
        </p:nvCxnSpPr>
        <p:spPr>
          <a:xfrm>
            <a:off x="6076924" y="6092002"/>
            <a:ext cx="1308045" cy="0"/>
          </a:xfrm>
          <a:prstGeom prst="line">
            <a:avLst/>
          </a:prstGeom>
          <a:ln w="3810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28" name="直線コネクタ 127">
            <a:extLst>
              <a:ext uri="{FF2B5EF4-FFF2-40B4-BE49-F238E27FC236}">
                <a16:creationId xmlns:a16="http://schemas.microsoft.com/office/drawing/2014/main" id="{FCBDB444-BBE6-49D7-30FC-BB2979C5AEE0}"/>
              </a:ext>
            </a:extLst>
          </p:cNvPr>
          <p:cNvCxnSpPr/>
          <p:nvPr/>
        </p:nvCxnSpPr>
        <p:spPr>
          <a:xfrm>
            <a:off x="8039187" y="6077491"/>
            <a:ext cx="1308045"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29" name="テキスト ボックス 128">
            <a:extLst>
              <a:ext uri="{FF2B5EF4-FFF2-40B4-BE49-F238E27FC236}">
                <a16:creationId xmlns:a16="http://schemas.microsoft.com/office/drawing/2014/main" id="{326BD54E-D065-888D-FF18-BD8CB45815E8}"/>
              </a:ext>
            </a:extLst>
          </p:cNvPr>
          <p:cNvSpPr txBox="1"/>
          <p:nvPr/>
        </p:nvSpPr>
        <p:spPr>
          <a:xfrm>
            <a:off x="2084677" y="6138492"/>
            <a:ext cx="1570100" cy="553998"/>
          </a:xfrm>
          <a:prstGeom prst="rect">
            <a:avLst/>
          </a:prstGeom>
          <a:noFill/>
        </p:spPr>
        <p:txBody>
          <a:bodyPr wrap="square" rtlCol="0">
            <a:spAutoFit/>
          </a:bodyPr>
          <a:lstStyle/>
          <a:p>
            <a:r>
              <a:rPr kumimoji="1" lang="ja-JP" altLang="en-US" sz="1000"/>
              <a:t>コロナなどの外部変化</a:t>
            </a:r>
            <a:endParaRPr kumimoji="1" lang="en-US" altLang="ja-JP" sz="1000"/>
          </a:p>
          <a:p>
            <a:r>
              <a:rPr kumimoji="1" lang="ja-JP" altLang="en-US" sz="1000"/>
              <a:t>前の財務状況の把握</a:t>
            </a:r>
            <a:endParaRPr kumimoji="1" lang="en-US" altLang="ja-JP" sz="1000"/>
          </a:p>
          <a:p>
            <a:r>
              <a:rPr kumimoji="1" lang="ja-JP" altLang="en-US" sz="1000"/>
              <a:t>（慢性的赤字か否か）  </a:t>
            </a:r>
            <a:endParaRPr kumimoji="1" lang="en-US" altLang="ja-JP" sz="1000"/>
          </a:p>
        </p:txBody>
      </p:sp>
      <p:sp>
        <p:nvSpPr>
          <p:cNvPr id="130" name="テキスト ボックス 129">
            <a:extLst>
              <a:ext uri="{FF2B5EF4-FFF2-40B4-BE49-F238E27FC236}">
                <a16:creationId xmlns:a16="http://schemas.microsoft.com/office/drawing/2014/main" id="{BEA5B763-BA53-4817-7D30-4DEFC8A14E45}"/>
              </a:ext>
            </a:extLst>
          </p:cNvPr>
          <p:cNvSpPr txBox="1"/>
          <p:nvPr/>
        </p:nvSpPr>
        <p:spPr>
          <a:xfrm>
            <a:off x="3866778" y="6121592"/>
            <a:ext cx="1661055" cy="553998"/>
          </a:xfrm>
          <a:prstGeom prst="rect">
            <a:avLst/>
          </a:prstGeom>
          <a:noFill/>
        </p:spPr>
        <p:txBody>
          <a:bodyPr wrap="square" rtlCol="0">
            <a:spAutoFit/>
          </a:bodyPr>
          <a:lstStyle/>
          <a:p>
            <a:r>
              <a:rPr kumimoji="1" lang="ja-JP" altLang="en-US" sz="1000"/>
              <a:t>人材の定着状況、人手</a:t>
            </a:r>
            <a:endParaRPr kumimoji="1" lang="en-US" altLang="ja-JP" sz="1000"/>
          </a:p>
          <a:p>
            <a:r>
              <a:rPr kumimoji="1" lang="ja-JP" altLang="en-US" sz="1000"/>
              <a:t>不足によるサービス縮小や低下傾向はあるか？  </a:t>
            </a:r>
            <a:endParaRPr kumimoji="1" lang="en-US" altLang="ja-JP" sz="1000"/>
          </a:p>
        </p:txBody>
      </p:sp>
      <p:sp>
        <p:nvSpPr>
          <p:cNvPr id="131" name="テキスト ボックス 130">
            <a:extLst>
              <a:ext uri="{FF2B5EF4-FFF2-40B4-BE49-F238E27FC236}">
                <a16:creationId xmlns:a16="http://schemas.microsoft.com/office/drawing/2014/main" id="{D2378412-105D-86A0-2204-419FD3E03B59}"/>
              </a:ext>
            </a:extLst>
          </p:cNvPr>
          <p:cNvSpPr txBox="1"/>
          <p:nvPr/>
        </p:nvSpPr>
        <p:spPr>
          <a:xfrm>
            <a:off x="5939047" y="6106514"/>
            <a:ext cx="1661055" cy="553998"/>
          </a:xfrm>
          <a:prstGeom prst="rect">
            <a:avLst/>
          </a:prstGeom>
          <a:noFill/>
        </p:spPr>
        <p:txBody>
          <a:bodyPr wrap="square" rtlCol="0">
            <a:spAutoFit/>
          </a:bodyPr>
          <a:lstStyle/>
          <a:p>
            <a:r>
              <a:rPr kumimoji="1" lang="ja-JP" altLang="en-US" sz="1000">
                <a:latin typeface="+mn-ea"/>
              </a:rPr>
              <a:t>事業継続に不可欠な主要</a:t>
            </a:r>
            <a:endParaRPr kumimoji="1" lang="en-US" altLang="ja-JP" sz="1000">
              <a:latin typeface="+mn-ea"/>
            </a:endParaRPr>
          </a:p>
          <a:p>
            <a:r>
              <a:rPr kumimoji="1" lang="ja-JP" altLang="en-US" sz="1000">
                <a:latin typeface="+mn-ea"/>
              </a:rPr>
              <a:t>設備の老朽化はどの程度</a:t>
            </a:r>
            <a:endParaRPr kumimoji="1" lang="en-US" altLang="ja-JP" sz="1000">
              <a:latin typeface="+mn-ea"/>
            </a:endParaRPr>
          </a:p>
          <a:p>
            <a:r>
              <a:rPr kumimoji="1" lang="ja-JP" altLang="en-US" sz="1000">
                <a:latin typeface="+mn-ea"/>
              </a:rPr>
              <a:t>進んでいるか？  </a:t>
            </a:r>
            <a:endParaRPr kumimoji="1" lang="en-US" altLang="ja-JP" sz="1000">
              <a:latin typeface="+mn-ea"/>
            </a:endParaRPr>
          </a:p>
        </p:txBody>
      </p:sp>
      <p:sp>
        <p:nvSpPr>
          <p:cNvPr id="132" name="テキスト ボックス 131">
            <a:extLst>
              <a:ext uri="{FF2B5EF4-FFF2-40B4-BE49-F238E27FC236}">
                <a16:creationId xmlns:a16="http://schemas.microsoft.com/office/drawing/2014/main" id="{03B15443-2F9A-4C00-5C81-8766EAAAA15A}"/>
              </a:ext>
            </a:extLst>
          </p:cNvPr>
          <p:cNvSpPr txBox="1"/>
          <p:nvPr/>
        </p:nvSpPr>
        <p:spPr>
          <a:xfrm>
            <a:off x="7876630" y="6106513"/>
            <a:ext cx="1661055" cy="553998"/>
          </a:xfrm>
          <a:prstGeom prst="rect">
            <a:avLst/>
          </a:prstGeom>
          <a:noFill/>
        </p:spPr>
        <p:txBody>
          <a:bodyPr wrap="square" rtlCol="0">
            <a:spAutoFit/>
          </a:bodyPr>
          <a:lstStyle/>
          <a:p>
            <a:r>
              <a:rPr kumimoji="1" lang="ja-JP" altLang="en-US" sz="1000" dirty="0">
                <a:latin typeface="+mn-ea"/>
              </a:rPr>
              <a:t>後継者の存在、不在の場合はスポンサーが興味を</a:t>
            </a:r>
            <a:endParaRPr kumimoji="1" lang="en-US" altLang="ja-JP" sz="1000" dirty="0">
              <a:latin typeface="+mn-ea"/>
            </a:endParaRPr>
          </a:p>
          <a:p>
            <a:r>
              <a:rPr kumimoji="1" lang="ja-JP" altLang="en-US" sz="1000" dirty="0">
                <a:latin typeface="+mn-ea"/>
              </a:rPr>
              <a:t>持つ要素はあるか？  </a:t>
            </a:r>
            <a:endParaRPr kumimoji="1" lang="en-US" altLang="ja-JP" sz="1000" dirty="0">
              <a:latin typeface="+mn-ea"/>
            </a:endParaRPr>
          </a:p>
        </p:txBody>
      </p:sp>
      <p:sp>
        <p:nvSpPr>
          <p:cNvPr id="53" name="スライド番号プレースホルダー 1">
            <a:extLst>
              <a:ext uri="{FF2B5EF4-FFF2-40B4-BE49-F238E27FC236}">
                <a16:creationId xmlns:a16="http://schemas.microsoft.com/office/drawing/2014/main" id="{3B25418A-773C-4AB6-8BE1-2621DB3579AA}"/>
              </a:ext>
            </a:extLst>
          </p:cNvPr>
          <p:cNvSpPr txBox="1">
            <a:spLocks/>
          </p:cNvSpPr>
          <p:nvPr/>
        </p:nvSpPr>
        <p:spPr>
          <a:xfrm>
            <a:off x="9418638" y="6494463"/>
            <a:ext cx="487362" cy="363537"/>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ja-JP">
                <a:ea typeface="游ゴシック"/>
                <a:cs typeface="Calibri"/>
              </a:rPr>
              <a:t>21</a:t>
            </a:r>
          </a:p>
        </p:txBody>
      </p:sp>
      <p:grpSp>
        <p:nvGrpSpPr>
          <p:cNvPr id="60" name="グループ化 59">
            <a:extLst>
              <a:ext uri="{FF2B5EF4-FFF2-40B4-BE49-F238E27FC236}">
                <a16:creationId xmlns:a16="http://schemas.microsoft.com/office/drawing/2014/main" id="{EF4945B9-EF35-453E-B712-7C67BBE2E308}"/>
              </a:ext>
            </a:extLst>
          </p:cNvPr>
          <p:cNvGrpSpPr/>
          <p:nvPr/>
        </p:nvGrpSpPr>
        <p:grpSpPr>
          <a:xfrm>
            <a:off x="295274" y="1192399"/>
            <a:ext cx="1162051" cy="885825"/>
            <a:chOff x="295274" y="1523999"/>
            <a:chExt cx="1162051" cy="885825"/>
          </a:xfrm>
        </p:grpSpPr>
        <p:sp>
          <p:nvSpPr>
            <p:cNvPr id="61" name="楕円 60">
              <a:extLst>
                <a:ext uri="{FF2B5EF4-FFF2-40B4-BE49-F238E27FC236}">
                  <a16:creationId xmlns:a16="http://schemas.microsoft.com/office/drawing/2014/main" id="{F42E034E-B5CE-421C-862C-090C55B48CD5}"/>
                </a:ext>
              </a:extLst>
            </p:cNvPr>
            <p:cNvSpPr/>
            <p:nvPr/>
          </p:nvSpPr>
          <p:spPr>
            <a:xfrm>
              <a:off x="295274" y="1523999"/>
              <a:ext cx="895350" cy="885825"/>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2" name="テキスト ボックス 61">
              <a:extLst>
                <a:ext uri="{FF2B5EF4-FFF2-40B4-BE49-F238E27FC236}">
                  <a16:creationId xmlns:a16="http://schemas.microsoft.com/office/drawing/2014/main" id="{A7F81932-F87B-44AE-806C-4EC75E49F860}"/>
                </a:ext>
              </a:extLst>
            </p:cNvPr>
            <p:cNvSpPr txBox="1"/>
            <p:nvPr/>
          </p:nvSpPr>
          <p:spPr>
            <a:xfrm>
              <a:off x="371475" y="1672320"/>
              <a:ext cx="1085850" cy="646331"/>
            </a:xfrm>
            <a:prstGeom prst="rect">
              <a:avLst/>
            </a:prstGeom>
            <a:noFill/>
            <a:ln>
              <a:noFill/>
            </a:ln>
          </p:spPr>
          <p:txBody>
            <a:bodyPr wrap="square" rtlCol="0">
              <a:spAutoFit/>
            </a:bodyPr>
            <a:lstStyle/>
            <a:p>
              <a:r>
                <a:rPr kumimoji="1" lang="ja-JP" altLang="en-US" sz="3600" b="1" i="1">
                  <a:solidFill>
                    <a:schemeClr val="accent1">
                      <a:lumMod val="60000"/>
                      <a:lumOff val="40000"/>
                    </a:schemeClr>
                  </a:solidFill>
                  <a:latin typeface="Britannic Bold" panose="020B0903060703020204" pitchFamily="34" charset="0"/>
                </a:rPr>
                <a:t>１</a:t>
              </a:r>
            </a:p>
          </p:txBody>
        </p:sp>
      </p:grpSp>
      <p:sp>
        <p:nvSpPr>
          <p:cNvPr id="63" name="正方形/長方形 62">
            <a:extLst>
              <a:ext uri="{FF2B5EF4-FFF2-40B4-BE49-F238E27FC236}">
                <a16:creationId xmlns:a16="http://schemas.microsoft.com/office/drawing/2014/main" id="{CCD1C9E4-CC76-4102-B6A3-FE677C278B3B}"/>
              </a:ext>
            </a:extLst>
          </p:cNvPr>
          <p:cNvSpPr/>
          <p:nvPr/>
        </p:nvSpPr>
        <p:spPr>
          <a:xfrm>
            <a:off x="1360800" y="1340720"/>
            <a:ext cx="1981201" cy="583911"/>
          </a:xfrm>
          <a:prstGeom prst="rect">
            <a:avLst/>
          </a:prstGeom>
          <a:solidFill>
            <a:schemeClr val="accent5">
              <a:lumMod val="40000"/>
              <a:lumOff val="60000"/>
              <a:alpha val="26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b="1">
                <a:solidFill>
                  <a:schemeClr val="tx1"/>
                </a:solidFill>
              </a:rPr>
              <a:t>RevPAR</a:t>
            </a:r>
            <a:r>
              <a:rPr kumimoji="1" lang="ja-JP" altLang="en-US" sz="1400" b="1">
                <a:solidFill>
                  <a:schemeClr val="tx1"/>
                </a:solidFill>
              </a:rPr>
              <a:t>（</a:t>
            </a:r>
            <a:r>
              <a:rPr kumimoji="1" lang="en-US" altLang="ja-JP" sz="1400" b="1">
                <a:solidFill>
                  <a:schemeClr val="tx1"/>
                </a:solidFill>
              </a:rPr>
              <a:t>※</a:t>
            </a:r>
            <a:r>
              <a:rPr kumimoji="1" lang="ja-JP" altLang="en-US" sz="1400" b="1">
                <a:solidFill>
                  <a:schemeClr val="tx1"/>
                </a:solidFill>
              </a:rPr>
              <a:t>）</a:t>
            </a:r>
            <a:endParaRPr kumimoji="1" lang="en-US" altLang="ja-JP" sz="1400" b="1">
              <a:solidFill>
                <a:schemeClr val="tx1"/>
              </a:solidFill>
            </a:endParaRPr>
          </a:p>
          <a:p>
            <a:pPr algn="ctr"/>
            <a:r>
              <a:rPr kumimoji="1" lang="ja-JP" altLang="en-US" sz="1400" b="1">
                <a:solidFill>
                  <a:schemeClr val="tx1"/>
                </a:solidFill>
              </a:rPr>
              <a:t>への落とし込み</a:t>
            </a:r>
            <a:endParaRPr kumimoji="1" lang="en-US" altLang="ja-JP" sz="1400" b="1">
              <a:solidFill>
                <a:schemeClr val="tx1"/>
              </a:solidFill>
            </a:endParaRPr>
          </a:p>
        </p:txBody>
      </p:sp>
      <p:grpSp>
        <p:nvGrpSpPr>
          <p:cNvPr id="64" name="グループ化 63">
            <a:extLst>
              <a:ext uri="{FF2B5EF4-FFF2-40B4-BE49-F238E27FC236}">
                <a16:creationId xmlns:a16="http://schemas.microsoft.com/office/drawing/2014/main" id="{BA7A0F56-CEF7-429E-881B-DE304B044157}"/>
              </a:ext>
            </a:extLst>
          </p:cNvPr>
          <p:cNvGrpSpPr/>
          <p:nvPr/>
        </p:nvGrpSpPr>
        <p:grpSpPr>
          <a:xfrm>
            <a:off x="308519" y="4484673"/>
            <a:ext cx="1162051" cy="885825"/>
            <a:chOff x="2409824" y="3038474"/>
            <a:chExt cx="1162051" cy="885825"/>
          </a:xfrm>
        </p:grpSpPr>
        <p:sp>
          <p:nvSpPr>
            <p:cNvPr id="65" name="楕円 64">
              <a:extLst>
                <a:ext uri="{FF2B5EF4-FFF2-40B4-BE49-F238E27FC236}">
                  <a16:creationId xmlns:a16="http://schemas.microsoft.com/office/drawing/2014/main" id="{F3E32553-C5E7-4DE7-BE82-A04480B8E87D}"/>
                </a:ext>
              </a:extLst>
            </p:cNvPr>
            <p:cNvSpPr/>
            <p:nvPr/>
          </p:nvSpPr>
          <p:spPr>
            <a:xfrm>
              <a:off x="2409824" y="3038474"/>
              <a:ext cx="895350" cy="885825"/>
            </a:xfrm>
            <a:prstGeom prst="ellipse">
              <a:avLst/>
            </a:prstGeom>
            <a:solidFill>
              <a:schemeClr val="accent2">
                <a:lumMod val="60000"/>
                <a:lumOff val="40000"/>
                <a:alpha val="23000"/>
              </a:schemeClr>
            </a:solidFill>
            <a:ln w="63500">
              <a:solidFill>
                <a:schemeClr val="accent2">
                  <a:lumMod val="60000"/>
                  <a:lumOff val="4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6" name="テキスト ボックス 65">
              <a:extLst>
                <a:ext uri="{FF2B5EF4-FFF2-40B4-BE49-F238E27FC236}">
                  <a16:creationId xmlns:a16="http://schemas.microsoft.com/office/drawing/2014/main" id="{E76A0312-89F3-488D-B0A8-5F87A9ECE609}"/>
                </a:ext>
              </a:extLst>
            </p:cNvPr>
            <p:cNvSpPr txBox="1"/>
            <p:nvPr/>
          </p:nvSpPr>
          <p:spPr>
            <a:xfrm>
              <a:off x="2486025" y="3186795"/>
              <a:ext cx="1085850" cy="646331"/>
            </a:xfrm>
            <a:prstGeom prst="rect">
              <a:avLst/>
            </a:prstGeom>
            <a:noFill/>
            <a:ln>
              <a:noFill/>
            </a:ln>
          </p:spPr>
          <p:txBody>
            <a:bodyPr wrap="square" rtlCol="0">
              <a:spAutoFit/>
            </a:bodyPr>
            <a:lstStyle/>
            <a:p>
              <a:r>
                <a:rPr kumimoji="1" lang="ja-JP" altLang="en-US" sz="3600" b="1" i="1">
                  <a:solidFill>
                    <a:schemeClr val="accent2">
                      <a:lumMod val="40000"/>
                      <a:lumOff val="60000"/>
                    </a:schemeClr>
                  </a:solidFill>
                  <a:latin typeface="Britannic Bold" panose="020B0903060703020204" pitchFamily="34" charset="0"/>
                </a:rPr>
                <a:t>２</a:t>
              </a:r>
            </a:p>
          </p:txBody>
        </p:sp>
      </p:grpSp>
      <p:sp>
        <p:nvSpPr>
          <p:cNvPr id="67" name="正方形/長方形 66">
            <a:extLst>
              <a:ext uri="{FF2B5EF4-FFF2-40B4-BE49-F238E27FC236}">
                <a16:creationId xmlns:a16="http://schemas.microsoft.com/office/drawing/2014/main" id="{14D9090E-01FD-4E88-B2BD-8C5B287C6F25}"/>
              </a:ext>
            </a:extLst>
          </p:cNvPr>
          <p:cNvSpPr/>
          <p:nvPr/>
        </p:nvSpPr>
        <p:spPr>
          <a:xfrm>
            <a:off x="1360800" y="4627260"/>
            <a:ext cx="1981201" cy="583911"/>
          </a:xfrm>
          <a:prstGeom prst="rect">
            <a:avLst/>
          </a:prstGeom>
          <a:solidFill>
            <a:schemeClr val="accent2">
              <a:lumMod val="40000"/>
              <a:lumOff val="60000"/>
              <a:alpha val="22000"/>
            </a:schemeClr>
          </a:solidFill>
          <a:ln w="63500">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事業性要素の再整理</a:t>
            </a:r>
            <a:endParaRPr kumimoji="1" lang="en-US" altLang="ja-JP" sz="1400" b="1">
              <a:solidFill>
                <a:schemeClr val="tx1"/>
              </a:solidFill>
            </a:endParaRPr>
          </a:p>
        </p:txBody>
      </p:sp>
      <p:sp>
        <p:nvSpPr>
          <p:cNvPr id="56" name="テキスト ボックス 55">
            <a:extLst>
              <a:ext uri="{FF2B5EF4-FFF2-40B4-BE49-F238E27FC236}">
                <a16:creationId xmlns:a16="http://schemas.microsoft.com/office/drawing/2014/main" id="{476D2BEF-739D-4712-95C6-2987CB166098}"/>
              </a:ext>
            </a:extLst>
          </p:cNvPr>
          <p:cNvSpPr txBox="1"/>
          <p:nvPr/>
        </p:nvSpPr>
        <p:spPr>
          <a:xfrm>
            <a:off x="8998088" y="253584"/>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訪問後編</a:t>
            </a:r>
          </a:p>
        </p:txBody>
      </p:sp>
      <p:sp>
        <p:nvSpPr>
          <p:cNvPr id="57" name="テキスト ボックス 56">
            <a:extLst>
              <a:ext uri="{FF2B5EF4-FFF2-40B4-BE49-F238E27FC236}">
                <a16:creationId xmlns:a16="http://schemas.microsoft.com/office/drawing/2014/main" id="{8F63CDA3-8AF1-4348-80E9-F8E767ABA93D}"/>
              </a:ext>
            </a:extLst>
          </p:cNvPr>
          <p:cNvSpPr txBox="1"/>
          <p:nvPr/>
        </p:nvSpPr>
        <p:spPr>
          <a:xfrm>
            <a:off x="8998088" y="82305"/>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宿泊業</a:t>
            </a:r>
          </a:p>
        </p:txBody>
      </p:sp>
    </p:spTree>
    <p:extLst>
      <p:ext uri="{BB962C8B-B14F-4D97-AF65-F5344CB8AC3E}">
        <p14:creationId xmlns:p14="http://schemas.microsoft.com/office/powerpoint/2010/main" val="3398598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テキスト ボックス 11">
            <a:extLst>
              <a:ext uri="{FF2B5EF4-FFF2-40B4-BE49-F238E27FC236}">
                <a16:creationId xmlns:a16="http://schemas.microsoft.com/office/drawing/2014/main" id="{72957CD5-E172-48DA-8098-4C3CC3A6C0BD}"/>
              </a:ext>
            </a:extLst>
          </p:cNvPr>
          <p:cNvSpPr txBox="1"/>
          <p:nvPr/>
        </p:nvSpPr>
        <p:spPr>
          <a:xfrm>
            <a:off x="3168000" y="1095690"/>
            <a:ext cx="6462766" cy="553998"/>
          </a:xfrm>
          <a:prstGeom prst="rect">
            <a:avLst/>
          </a:prstGeom>
          <a:noFill/>
        </p:spPr>
        <p:txBody>
          <a:bodyPr wrap="square" rtlCol="0">
            <a:spAutoFit/>
          </a:bodyPr>
          <a:lstStyle/>
          <a:p>
            <a:r>
              <a:rPr kumimoji="1" lang="ja-JP" altLang="en-US" sz="1000">
                <a:latin typeface="+mn-ea"/>
              </a:rPr>
              <a:t>□　年商４～５千万円の自家源泉かけ流しの温泉旅館（有名観光地周辺に立地）　</a:t>
            </a:r>
            <a:endParaRPr kumimoji="1" lang="en-US" altLang="ja-JP" sz="1000">
              <a:latin typeface="+mn-ea"/>
            </a:endParaRPr>
          </a:p>
          <a:p>
            <a:r>
              <a:rPr kumimoji="1" lang="ja-JP" altLang="en-US" sz="1000">
                <a:latin typeface="+mn-ea"/>
              </a:rPr>
              <a:t>□　客室数</a:t>
            </a:r>
            <a:r>
              <a:rPr kumimoji="1" lang="en-US" altLang="ja-JP" sz="1000">
                <a:latin typeface="+mn-ea"/>
              </a:rPr>
              <a:t>17</a:t>
            </a:r>
            <a:r>
              <a:rPr kumimoji="1" lang="ja-JP" altLang="en-US" sz="1000">
                <a:latin typeface="+mn-ea"/>
              </a:rPr>
              <a:t>室、温泉施設は男女別にそれぞれ内湯と露天風呂</a:t>
            </a:r>
            <a:endParaRPr kumimoji="1" lang="en-US" altLang="ja-JP" sz="1000">
              <a:latin typeface="+mn-ea"/>
            </a:endParaRPr>
          </a:p>
          <a:p>
            <a:r>
              <a:rPr kumimoji="1" lang="ja-JP" altLang="en-US" sz="1000">
                <a:latin typeface="+mn-ea"/>
              </a:rPr>
              <a:t>□　創業以来、家族（代表者夫婦および両親）で協力しながら、料理・クリンネスなどを内製化</a:t>
            </a:r>
            <a:endParaRPr kumimoji="1" lang="en-US" altLang="ja-JP" sz="1000">
              <a:latin typeface="+mn-ea"/>
            </a:endParaRPr>
          </a:p>
        </p:txBody>
      </p:sp>
      <p:sp>
        <p:nvSpPr>
          <p:cNvPr id="16" name="テキスト ボックス 15">
            <a:extLst>
              <a:ext uri="{FF2B5EF4-FFF2-40B4-BE49-F238E27FC236}">
                <a16:creationId xmlns:a16="http://schemas.microsoft.com/office/drawing/2014/main" id="{E1BA2D67-CEE5-44EB-8596-CB96B2797287}"/>
              </a:ext>
            </a:extLst>
          </p:cNvPr>
          <p:cNvSpPr txBox="1"/>
          <p:nvPr/>
        </p:nvSpPr>
        <p:spPr>
          <a:xfrm>
            <a:off x="3168000" y="1835433"/>
            <a:ext cx="6881963" cy="707886"/>
          </a:xfrm>
          <a:prstGeom prst="rect">
            <a:avLst/>
          </a:prstGeom>
          <a:noFill/>
        </p:spPr>
        <p:txBody>
          <a:bodyPr wrap="square" rtlCol="0">
            <a:spAutoFit/>
          </a:bodyPr>
          <a:lstStyle/>
          <a:p>
            <a:r>
              <a:rPr kumimoji="1" lang="ja-JP" altLang="en-US" sz="1000">
                <a:latin typeface="+mn-ea"/>
              </a:rPr>
              <a:t>□　市内中心部や近隣観光地は全国的な知名度がある一方で、当温泉地域の知名度は低く、情報発信に課題</a:t>
            </a:r>
            <a:endParaRPr kumimoji="1" lang="en-US" altLang="ja-JP" sz="1000">
              <a:latin typeface="+mn-ea"/>
            </a:endParaRPr>
          </a:p>
          <a:p>
            <a:r>
              <a:rPr kumimoji="1" lang="ja-JP" altLang="en-US" sz="1000">
                <a:latin typeface="+mn-ea"/>
              </a:rPr>
              <a:t>□　当地域では、当館の業歴は平均的であるものの、経営者は平均年齢より若く、家族経営がコスト優位</a:t>
            </a:r>
            <a:endParaRPr kumimoji="1" lang="en-US" altLang="ja-JP" sz="1000">
              <a:latin typeface="+mn-ea"/>
            </a:endParaRPr>
          </a:p>
          <a:p>
            <a:r>
              <a:rPr kumimoji="1" lang="ja-JP" altLang="en-US" sz="1000">
                <a:latin typeface="+mn-ea"/>
              </a:rPr>
              <a:t>□　関東圏からのアクセスが通年で可能な幹線道路の開通を契機に年商の３倍を超える借入にて旅館新築</a:t>
            </a:r>
            <a:endParaRPr kumimoji="1" lang="en-US" altLang="ja-JP" sz="1000">
              <a:latin typeface="+mn-ea"/>
            </a:endParaRPr>
          </a:p>
          <a:p>
            <a:r>
              <a:rPr kumimoji="1" lang="ja-JP" altLang="en-US" sz="1000">
                <a:latin typeface="+mn-ea"/>
              </a:rPr>
              <a:t>□　地元素材を生かしたボリューム重視の料理が宿泊客から好評　</a:t>
            </a:r>
            <a:endParaRPr kumimoji="1" lang="en-US" altLang="ja-JP" sz="1000">
              <a:latin typeface="+mn-ea"/>
            </a:endParaRPr>
          </a:p>
        </p:txBody>
      </p:sp>
      <p:sp>
        <p:nvSpPr>
          <p:cNvPr id="20" name="テキスト ボックス 19">
            <a:extLst>
              <a:ext uri="{FF2B5EF4-FFF2-40B4-BE49-F238E27FC236}">
                <a16:creationId xmlns:a16="http://schemas.microsoft.com/office/drawing/2014/main" id="{C1AF4CCB-C94F-4329-8852-949F957E4F65}"/>
              </a:ext>
            </a:extLst>
          </p:cNvPr>
          <p:cNvSpPr txBox="1"/>
          <p:nvPr/>
        </p:nvSpPr>
        <p:spPr>
          <a:xfrm>
            <a:off x="3168000" y="2709110"/>
            <a:ext cx="6954802" cy="707886"/>
          </a:xfrm>
          <a:prstGeom prst="rect">
            <a:avLst/>
          </a:prstGeom>
          <a:noFill/>
        </p:spPr>
        <p:txBody>
          <a:bodyPr wrap="square" rtlCol="0">
            <a:spAutoFit/>
          </a:bodyPr>
          <a:lstStyle/>
          <a:p>
            <a:r>
              <a:rPr kumimoji="1" lang="ja-JP" altLang="en-US" sz="1000">
                <a:latin typeface="+mn-ea"/>
              </a:rPr>
              <a:t>□　コロナ対応資金等によって元金返済見直しによる資金繰り支援</a:t>
            </a:r>
            <a:endParaRPr kumimoji="1" lang="en-US" altLang="ja-JP" sz="1000">
              <a:latin typeface="+mn-ea"/>
            </a:endParaRPr>
          </a:p>
          <a:p>
            <a:r>
              <a:rPr kumimoji="1" lang="ja-JP" altLang="en-US" sz="1000">
                <a:latin typeface="+mn-ea"/>
              </a:rPr>
              <a:t>□　顧問コンサルとの協働にて、月次経営会議への参加を通じた課題の整理および改善策の提案</a:t>
            </a:r>
            <a:endParaRPr kumimoji="1" lang="en-US" altLang="ja-JP" sz="1000">
              <a:latin typeface="+mn-ea"/>
            </a:endParaRPr>
          </a:p>
          <a:p>
            <a:r>
              <a:rPr kumimoji="1" lang="ja-JP" altLang="en-US" sz="1000">
                <a:latin typeface="+mn-ea"/>
              </a:rPr>
              <a:t>□　ホームページの改善提案（①料理や温泉等の画像を温かみのある素材へ変更、②源泉かけ流しの訴求）</a:t>
            </a:r>
            <a:endParaRPr kumimoji="1" lang="en-US" altLang="ja-JP" sz="1000">
              <a:latin typeface="+mn-ea"/>
            </a:endParaRPr>
          </a:p>
          <a:p>
            <a:r>
              <a:rPr kumimoji="1" lang="ja-JP" altLang="en-US" sz="1000">
                <a:latin typeface="+mn-ea"/>
              </a:rPr>
              <a:t>□　宿泊単価の見直しなどの収益改善策の提案</a:t>
            </a:r>
          </a:p>
        </p:txBody>
      </p:sp>
      <p:sp>
        <p:nvSpPr>
          <p:cNvPr id="24" name="テキスト ボックス 23">
            <a:extLst>
              <a:ext uri="{FF2B5EF4-FFF2-40B4-BE49-F238E27FC236}">
                <a16:creationId xmlns:a16="http://schemas.microsoft.com/office/drawing/2014/main" id="{8ABBEE60-7E4D-4D43-A7FC-B86C0B7522C1}"/>
              </a:ext>
            </a:extLst>
          </p:cNvPr>
          <p:cNvSpPr txBox="1"/>
          <p:nvPr/>
        </p:nvSpPr>
        <p:spPr>
          <a:xfrm>
            <a:off x="3168000" y="3609924"/>
            <a:ext cx="6960340" cy="707886"/>
          </a:xfrm>
          <a:prstGeom prst="rect">
            <a:avLst/>
          </a:prstGeom>
          <a:noFill/>
        </p:spPr>
        <p:txBody>
          <a:bodyPr wrap="square" rtlCol="0">
            <a:spAutoFit/>
          </a:bodyPr>
          <a:lstStyle/>
          <a:p>
            <a:r>
              <a:rPr kumimoji="1" lang="ja-JP" altLang="en-US" sz="1000">
                <a:latin typeface="+mn-ea"/>
              </a:rPr>
              <a:t>□　コロナ禍においても、国の観光施策や資金繰り支援によって事業継続ができた</a:t>
            </a:r>
            <a:endParaRPr kumimoji="1" lang="en-US" altLang="ja-JP" sz="1000">
              <a:latin typeface="+mn-ea"/>
            </a:endParaRPr>
          </a:p>
          <a:p>
            <a:r>
              <a:rPr kumimoji="1" lang="ja-JP" altLang="en-US" sz="1000">
                <a:latin typeface="+mn-ea"/>
              </a:rPr>
              <a:t>□　宿泊代金の値上げが顧客離れにつながるとの事業者の不安を払拭し、宿泊単価を約１割値上げできた</a:t>
            </a:r>
            <a:endParaRPr kumimoji="1" lang="en-US" altLang="ja-JP" sz="1000">
              <a:latin typeface="+mn-ea"/>
            </a:endParaRPr>
          </a:p>
          <a:p>
            <a:r>
              <a:rPr kumimoji="1" lang="ja-JP" altLang="en-US" sz="1000">
                <a:latin typeface="+mn-ea"/>
              </a:rPr>
              <a:t>□　ホームページ改善により、顧客へ当温泉地や当館の魅力が効果的に発信することができた</a:t>
            </a:r>
            <a:endParaRPr kumimoji="1" lang="en-US" altLang="ja-JP" sz="1000">
              <a:latin typeface="+mn-ea"/>
            </a:endParaRPr>
          </a:p>
          <a:p>
            <a:r>
              <a:rPr kumimoji="1" lang="ja-JP" altLang="en-US" sz="1000">
                <a:latin typeface="+mn-ea"/>
              </a:rPr>
              <a:t>□　ホームページには、２種類の自家源泉について、温度・効能・成分表などを掲載し、訴求力を向上できた</a:t>
            </a:r>
            <a:endParaRPr kumimoji="1" lang="en-US" altLang="ja-JP" sz="1000">
              <a:latin typeface="+mn-ea"/>
            </a:endParaRPr>
          </a:p>
        </p:txBody>
      </p:sp>
      <p:sp>
        <p:nvSpPr>
          <p:cNvPr id="26" name="正方形/長方形 25">
            <a:extLst>
              <a:ext uri="{FF2B5EF4-FFF2-40B4-BE49-F238E27FC236}">
                <a16:creationId xmlns:a16="http://schemas.microsoft.com/office/drawing/2014/main" id="{0F6F2528-8826-4499-997C-75D3EE061DC6}"/>
              </a:ext>
            </a:extLst>
          </p:cNvPr>
          <p:cNvSpPr/>
          <p:nvPr/>
        </p:nvSpPr>
        <p:spPr>
          <a:xfrm>
            <a:off x="203199" y="4571637"/>
            <a:ext cx="9401174" cy="406635"/>
          </a:xfrm>
          <a:prstGeom prst="rect">
            <a:avLst/>
          </a:prstGeom>
          <a:solidFill>
            <a:schemeClr val="bg1">
              <a:lumMod val="75000"/>
              <a:alpha val="23000"/>
            </a:schemeClr>
          </a:solid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tx1"/>
                </a:solidFill>
              </a:rPr>
              <a:t>～　企業支援担当者として、どのように感じたか　～</a:t>
            </a:r>
          </a:p>
        </p:txBody>
      </p:sp>
      <p:sp>
        <p:nvSpPr>
          <p:cNvPr id="27" name="テキスト ボックス 26">
            <a:extLst>
              <a:ext uri="{FF2B5EF4-FFF2-40B4-BE49-F238E27FC236}">
                <a16:creationId xmlns:a16="http://schemas.microsoft.com/office/drawing/2014/main" id="{807A53AA-EC3A-45EB-B92A-132AF7107C18}"/>
              </a:ext>
            </a:extLst>
          </p:cNvPr>
          <p:cNvSpPr txBox="1"/>
          <p:nvPr/>
        </p:nvSpPr>
        <p:spPr>
          <a:xfrm>
            <a:off x="203199" y="5098205"/>
            <a:ext cx="9401175" cy="1323439"/>
          </a:xfrm>
          <a:prstGeom prst="rect">
            <a:avLst/>
          </a:prstGeom>
          <a:noFill/>
        </p:spPr>
        <p:txBody>
          <a:bodyPr wrap="square" rtlCol="0">
            <a:spAutoFit/>
          </a:bodyPr>
          <a:lstStyle/>
          <a:p>
            <a:r>
              <a:rPr kumimoji="1" lang="ja-JP" altLang="en-US" sz="1000" spc="-100">
                <a:latin typeface="+mn-ea"/>
              </a:rPr>
              <a:t>　温泉地域一体を対象とした面的再生支援を踏まえて行った個別旅館の経営支援案件です。近隣の観光地は全国的にも知名度の高いものの、当温泉地域の知名度は低く、集客に苦慮しておりました。約</a:t>
            </a:r>
            <a:r>
              <a:rPr kumimoji="1" lang="en-US" altLang="ja-JP" sz="1000" spc="-100">
                <a:latin typeface="+mn-ea"/>
              </a:rPr>
              <a:t>30</a:t>
            </a:r>
            <a:r>
              <a:rPr kumimoji="1" lang="ja-JP" altLang="en-US" sz="1000" spc="-100">
                <a:latin typeface="+mn-ea"/>
              </a:rPr>
              <a:t>年前に幹線道路の開通による宿泊客の増加を期待して各旅館では大きな設備投資をしましたが、期待した集客につながらず、温泉地域全体が疲弊していた状態でした。そこで、中央組織の協力を得て、行政や観光協会等を巻き込んだ温泉地域一体での面的再生支援に取り組む一方、個別旅館への再生・経営支援も行ってきました。</a:t>
            </a:r>
            <a:endParaRPr kumimoji="1" lang="en-US" altLang="ja-JP" sz="1000" spc="-100">
              <a:latin typeface="+mn-ea"/>
            </a:endParaRPr>
          </a:p>
          <a:p>
            <a:r>
              <a:rPr kumimoji="1" lang="ja-JP" altLang="en-US" sz="1000" spc="-100">
                <a:latin typeface="+mn-ea"/>
              </a:rPr>
              <a:t>　当館は、当温泉地域の中でも、比較的小規模で家族経営で内製化していたことから、「コスト削減策よりも売上高向上策が重要」と考えました。一方で、家族が誠実な人柄であるがゆえに、素材の良い食材をふんだんに使用した料理は原価を押し上げていたのも事実です。適正な「宿泊単価の値上げ」を提案したのですが、当初は客離れを引き起こすものとして、なかなか受け入れられませんでした。ホームページの改善提案などで変化が見え始めたところ、宿泊料金の値上げについても理解を得ることができ、結果として宿泊客・売上高の増加につなげることができました。これまでの「宿泊単価を値上げしないことがおもてなしの一部」という認識を払拭でき、宿泊単価値上げ後も宿泊客数は減少することなく、安定した経営への道筋につなげることができた事例となりました。</a:t>
            </a:r>
            <a:endParaRPr kumimoji="1" lang="en-US" altLang="ja-JP" sz="1000" spc="-100">
              <a:latin typeface="+mn-ea"/>
            </a:endParaRPr>
          </a:p>
        </p:txBody>
      </p:sp>
      <p:sp>
        <p:nvSpPr>
          <p:cNvPr id="28" name="スライド番号プレースホルダー 1"/>
          <p:cNvSpPr>
            <a:spLocks noGrp="1"/>
          </p:cNvSpPr>
          <p:nvPr>
            <p:ph type="sldNum" sz="quarter" idx="4294967295"/>
          </p:nvPr>
        </p:nvSpPr>
        <p:spPr>
          <a:xfrm>
            <a:off x="9418638" y="6494463"/>
            <a:ext cx="487362" cy="363537"/>
          </a:xfrm>
        </p:spPr>
        <p:txBody>
          <a:bodyPr/>
          <a:lstStyle/>
          <a:p>
            <a:r>
              <a:rPr lang="en-US" altLang="ja-JP">
                <a:ea typeface="游ゴシック"/>
                <a:cs typeface="Calibri"/>
              </a:rPr>
              <a:t>22</a:t>
            </a:r>
          </a:p>
        </p:txBody>
      </p:sp>
      <p:sp>
        <p:nvSpPr>
          <p:cNvPr id="29" name="テキスト ボックス 28">
            <a:extLst>
              <a:ext uri="{FF2B5EF4-FFF2-40B4-BE49-F238E27FC236}">
                <a16:creationId xmlns:a16="http://schemas.microsoft.com/office/drawing/2014/main" id="{21591358-06F4-48AA-B482-626AABC335E6}"/>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游ゴシック" panose="020B0400000000000000" pitchFamily="50" charset="-128"/>
              </a:rPr>
              <a:t>宿泊業</a:t>
            </a:r>
            <a:r>
              <a:rPr kumimoji="1" lang="ja-JP" altLang="en-US" b="1" u="sng">
                <a:latin typeface="+mn-ea"/>
              </a:rPr>
              <a:t>の目利き（参考事例）　その１</a:t>
            </a:r>
          </a:p>
        </p:txBody>
      </p:sp>
      <p:sp>
        <p:nvSpPr>
          <p:cNvPr id="30" name="テキスト ボックス 29">
            <a:extLst>
              <a:ext uri="{FF2B5EF4-FFF2-40B4-BE49-F238E27FC236}">
                <a16:creationId xmlns:a16="http://schemas.microsoft.com/office/drawing/2014/main" id="{14AD9B2A-0831-4649-8972-681F24874B44}"/>
              </a:ext>
            </a:extLst>
          </p:cNvPr>
          <p:cNvSpPr txBox="1"/>
          <p:nvPr/>
        </p:nvSpPr>
        <p:spPr>
          <a:xfrm>
            <a:off x="186902" y="484931"/>
            <a:ext cx="8405005" cy="415498"/>
          </a:xfrm>
          <a:prstGeom prst="rect">
            <a:avLst/>
          </a:prstGeom>
          <a:noFill/>
        </p:spPr>
        <p:txBody>
          <a:bodyPr wrap="square" rtlCol="0">
            <a:spAutoFit/>
          </a:bodyPr>
          <a:lstStyle/>
          <a:p>
            <a:r>
              <a:rPr kumimoji="1" lang="ja-JP" altLang="en-US" sz="1000">
                <a:latin typeface="+mn-ea"/>
              </a:rPr>
              <a:t>ここでは、単なる財務分析の結果だけではなく、総合的にどのような点に注目し、金融機関の支援部署や現場職員が、</a:t>
            </a:r>
            <a:endParaRPr kumimoji="1" lang="en-US" altLang="ja-JP" sz="1000">
              <a:latin typeface="+mn-ea"/>
            </a:endParaRPr>
          </a:p>
          <a:p>
            <a:r>
              <a:rPr kumimoji="1" lang="ja-JP" altLang="en-US" sz="1000">
                <a:latin typeface="+mn-ea"/>
              </a:rPr>
              <a:t>企業の事業性や成長の可能性を見出して、支援したかに焦点を当てて、取組事例を紹介します。</a:t>
            </a:r>
            <a:endParaRPr kumimoji="1" lang="en-US" altLang="ja-JP" sz="1000">
              <a:latin typeface="+mn-ea"/>
            </a:endParaRPr>
          </a:p>
        </p:txBody>
      </p:sp>
      <p:sp>
        <p:nvSpPr>
          <p:cNvPr id="31" name="テキスト ボックス 30"/>
          <p:cNvSpPr txBox="1"/>
          <p:nvPr/>
        </p:nvSpPr>
        <p:spPr>
          <a:xfrm>
            <a:off x="8894101"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参考事例</a:t>
            </a:r>
          </a:p>
        </p:txBody>
      </p:sp>
      <p:sp>
        <p:nvSpPr>
          <p:cNvPr id="32" name="テキスト ボックス 31"/>
          <p:cNvSpPr txBox="1"/>
          <p:nvPr/>
        </p:nvSpPr>
        <p:spPr>
          <a:xfrm>
            <a:off x="8899500" y="209014"/>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宿泊業</a:t>
            </a:r>
          </a:p>
        </p:txBody>
      </p:sp>
      <p:cxnSp>
        <p:nvCxnSpPr>
          <p:cNvPr id="34" name="直線コネクタ 33">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5" name="直線コネクタ 34">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6953F065-07C0-479B-ADBB-DF89BC859277}"/>
              </a:ext>
            </a:extLst>
          </p:cNvPr>
          <p:cNvCxnSpPr/>
          <p:nvPr/>
        </p:nvCxnSpPr>
        <p:spPr>
          <a:xfrm>
            <a:off x="218241" y="4463389"/>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38" name="グループ化 37"/>
          <p:cNvGrpSpPr/>
          <p:nvPr/>
        </p:nvGrpSpPr>
        <p:grpSpPr>
          <a:xfrm>
            <a:off x="367200" y="1071522"/>
            <a:ext cx="2774055" cy="576000"/>
            <a:chOff x="4409473" y="1240406"/>
            <a:chExt cx="2774055" cy="576000"/>
          </a:xfrm>
        </p:grpSpPr>
        <p:sp>
          <p:nvSpPr>
            <p:cNvPr id="40" name="正方形/長方形 39">
              <a:extLst>
                <a:ext uri="{FF2B5EF4-FFF2-40B4-BE49-F238E27FC236}">
                  <a16:creationId xmlns:a16="http://schemas.microsoft.com/office/drawing/2014/main" id="{DDD7D659-CF17-8913-C4B6-41195AD6009C}"/>
                </a:ext>
              </a:extLst>
            </p:cNvPr>
            <p:cNvSpPr/>
            <p:nvPr/>
          </p:nvSpPr>
          <p:spPr>
            <a:xfrm>
              <a:off x="5075889" y="1291612"/>
              <a:ext cx="2107639" cy="501049"/>
            </a:xfrm>
            <a:prstGeom prst="rect">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latin typeface="+mn-ea"/>
                </a:rPr>
                <a:t>企業概要</a:t>
              </a:r>
              <a:endParaRPr kumimoji="1" lang="en-US" altLang="ja-JP" sz="1200" b="1">
                <a:solidFill>
                  <a:schemeClr val="tx1"/>
                </a:solidFill>
                <a:latin typeface="+mn-ea"/>
              </a:endParaRPr>
            </a:p>
          </p:txBody>
        </p:sp>
        <p:grpSp>
          <p:nvGrpSpPr>
            <p:cNvPr id="41" name="グループ化 40"/>
            <p:cNvGrpSpPr/>
            <p:nvPr/>
          </p:nvGrpSpPr>
          <p:grpSpPr>
            <a:xfrm>
              <a:off x="4409473" y="1240406"/>
              <a:ext cx="576000" cy="576000"/>
              <a:chOff x="279451" y="1197222"/>
              <a:chExt cx="576000" cy="576000"/>
            </a:xfrm>
          </p:grpSpPr>
          <p:sp>
            <p:nvSpPr>
              <p:cNvPr id="42" name="楕円 41">
                <a:extLst>
                  <a:ext uri="{FF2B5EF4-FFF2-40B4-BE49-F238E27FC236}">
                    <a16:creationId xmlns:a16="http://schemas.microsoft.com/office/drawing/2014/main" id="{D6C718EC-4506-4F10-A867-0ED5A2B249F1}"/>
                  </a:ext>
                </a:extLst>
              </p:cNvPr>
              <p:cNvSpPr/>
              <p:nvPr/>
            </p:nvSpPr>
            <p:spPr>
              <a:xfrm>
                <a:off x="279451" y="1197222"/>
                <a:ext cx="576000" cy="576000"/>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テキスト ボックス 42">
                <a:extLst>
                  <a:ext uri="{FF2B5EF4-FFF2-40B4-BE49-F238E27FC236}">
                    <a16:creationId xmlns:a16="http://schemas.microsoft.com/office/drawing/2014/main" id="{3889E09E-65AA-41E6-A714-64593052375D}"/>
                  </a:ext>
                </a:extLst>
              </p:cNvPr>
              <p:cNvSpPr txBox="1"/>
              <p:nvPr/>
            </p:nvSpPr>
            <p:spPr>
              <a:xfrm>
                <a:off x="316795" y="1279927"/>
                <a:ext cx="451302" cy="461665"/>
              </a:xfrm>
              <a:prstGeom prst="rect">
                <a:avLst/>
              </a:prstGeom>
              <a:noFill/>
              <a:ln>
                <a:noFill/>
              </a:ln>
            </p:spPr>
            <p:txBody>
              <a:bodyPr wrap="square" rtlCol="0">
                <a:spAutoFit/>
              </a:bodyPr>
              <a:lstStyle/>
              <a:p>
                <a:pPr algn="ctr"/>
                <a:r>
                  <a:rPr kumimoji="1" lang="ja-JP" altLang="en-US" sz="2400" b="1" i="1">
                    <a:solidFill>
                      <a:schemeClr val="accent1">
                        <a:lumMod val="60000"/>
                        <a:lumOff val="40000"/>
                      </a:schemeClr>
                    </a:solidFill>
                    <a:latin typeface="Britannic Bold" panose="020B0903060703020204" pitchFamily="34" charset="0"/>
                  </a:rPr>
                  <a:t>１</a:t>
                </a:r>
              </a:p>
            </p:txBody>
          </p:sp>
        </p:grpSp>
      </p:grpSp>
      <p:grpSp>
        <p:nvGrpSpPr>
          <p:cNvPr id="45" name="グループ化 44"/>
          <p:cNvGrpSpPr/>
          <p:nvPr/>
        </p:nvGrpSpPr>
        <p:grpSpPr>
          <a:xfrm>
            <a:off x="367200" y="1876710"/>
            <a:ext cx="2774055" cy="576000"/>
            <a:chOff x="4409473" y="2044014"/>
            <a:chExt cx="2774055" cy="576000"/>
          </a:xfrm>
        </p:grpSpPr>
        <p:sp>
          <p:nvSpPr>
            <p:cNvPr id="47" name="正方形/長方形 46">
              <a:extLst>
                <a:ext uri="{FF2B5EF4-FFF2-40B4-BE49-F238E27FC236}">
                  <a16:creationId xmlns:a16="http://schemas.microsoft.com/office/drawing/2014/main" id="{2DB0A65F-C9AA-7882-B8D9-A92CAAAA3628}"/>
                </a:ext>
              </a:extLst>
            </p:cNvPr>
            <p:cNvSpPr/>
            <p:nvPr/>
          </p:nvSpPr>
          <p:spPr>
            <a:xfrm>
              <a:off x="5075889" y="2081489"/>
              <a:ext cx="2107639" cy="501049"/>
            </a:xfrm>
            <a:prstGeom prst="rect">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着目したポイント</a:t>
              </a:r>
              <a:endParaRPr kumimoji="1" lang="en-US" altLang="ja-JP" sz="1200" b="1">
                <a:solidFill>
                  <a:schemeClr val="tx1"/>
                </a:solidFill>
              </a:endParaRPr>
            </a:p>
          </p:txBody>
        </p:sp>
        <p:sp>
          <p:nvSpPr>
            <p:cNvPr id="48" name="楕円 47">
              <a:extLst>
                <a:ext uri="{FF2B5EF4-FFF2-40B4-BE49-F238E27FC236}">
                  <a16:creationId xmlns:a16="http://schemas.microsoft.com/office/drawing/2014/main" id="{194C0FAD-4A21-444C-8E29-82337037759B}"/>
                </a:ext>
              </a:extLst>
            </p:cNvPr>
            <p:cNvSpPr/>
            <p:nvPr/>
          </p:nvSpPr>
          <p:spPr>
            <a:xfrm>
              <a:off x="4409473" y="2044014"/>
              <a:ext cx="576000" cy="576000"/>
            </a:xfrm>
            <a:prstGeom prst="ellipse">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b="1" i="1">
                <a:solidFill>
                  <a:schemeClr val="accent2"/>
                </a:solidFill>
                <a:latin typeface="+mn-ea"/>
              </a:endParaRPr>
            </a:p>
          </p:txBody>
        </p:sp>
        <p:sp>
          <p:nvSpPr>
            <p:cNvPr id="49" name="テキスト ボックス 48">
              <a:extLst>
                <a:ext uri="{FF2B5EF4-FFF2-40B4-BE49-F238E27FC236}">
                  <a16:creationId xmlns:a16="http://schemas.microsoft.com/office/drawing/2014/main" id="{8FC5ADF6-F119-4452-98CF-8090C0B4CC5F}"/>
                </a:ext>
              </a:extLst>
            </p:cNvPr>
            <p:cNvSpPr txBox="1"/>
            <p:nvPr/>
          </p:nvSpPr>
          <p:spPr>
            <a:xfrm>
              <a:off x="4441106" y="2115855"/>
              <a:ext cx="457869" cy="461665"/>
            </a:xfrm>
            <a:prstGeom prst="rect">
              <a:avLst/>
            </a:prstGeom>
            <a:noFill/>
            <a:ln>
              <a:noFill/>
            </a:ln>
          </p:spPr>
          <p:txBody>
            <a:bodyPr wrap="square" rtlCol="0">
              <a:spAutoFit/>
            </a:bodyPr>
            <a:lstStyle/>
            <a:p>
              <a:pPr algn="ctr"/>
              <a:r>
                <a:rPr kumimoji="1" lang="ja-JP" altLang="en-US" sz="2400" b="1" i="1">
                  <a:solidFill>
                    <a:schemeClr val="accent2">
                      <a:lumMod val="60000"/>
                      <a:lumOff val="40000"/>
                    </a:schemeClr>
                  </a:solidFill>
                  <a:latin typeface="Britannic Bold" panose="020B0903060703020204" pitchFamily="34" charset="0"/>
                </a:rPr>
                <a:t>２</a:t>
              </a:r>
            </a:p>
          </p:txBody>
        </p:sp>
      </p:grpSp>
      <p:grpSp>
        <p:nvGrpSpPr>
          <p:cNvPr id="50" name="グループ化 49"/>
          <p:cNvGrpSpPr/>
          <p:nvPr/>
        </p:nvGrpSpPr>
        <p:grpSpPr>
          <a:xfrm>
            <a:off x="367200" y="2780762"/>
            <a:ext cx="2774054" cy="576000"/>
            <a:chOff x="367553" y="2051424"/>
            <a:chExt cx="2774054" cy="576000"/>
          </a:xfrm>
        </p:grpSpPr>
        <p:sp>
          <p:nvSpPr>
            <p:cNvPr id="51" name="楕円 50">
              <a:extLst>
                <a:ext uri="{FF2B5EF4-FFF2-40B4-BE49-F238E27FC236}">
                  <a16:creationId xmlns:a16="http://schemas.microsoft.com/office/drawing/2014/main" id="{2AE0324C-3B8C-24E1-8BC4-F9FCA16881D9}"/>
                </a:ext>
              </a:extLst>
            </p:cNvPr>
            <p:cNvSpPr/>
            <p:nvPr/>
          </p:nvSpPr>
          <p:spPr>
            <a:xfrm>
              <a:off x="367553" y="2051424"/>
              <a:ext cx="576000" cy="576000"/>
            </a:xfrm>
            <a:prstGeom prst="ellipse">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a:solidFill>
                  <a:schemeClr val="accent6">
                    <a:lumMod val="60000"/>
                    <a:lumOff val="40000"/>
                  </a:schemeClr>
                </a:solidFill>
                <a:latin typeface="+mn-ea"/>
                <a:cs typeface="Times New Roman" panose="02020603050405020304" pitchFamily="18" charset="0"/>
              </a:endParaRPr>
            </a:p>
          </p:txBody>
        </p:sp>
        <p:sp>
          <p:nvSpPr>
            <p:cNvPr id="52" name="正方形/長方形 51">
              <a:extLst>
                <a:ext uri="{FF2B5EF4-FFF2-40B4-BE49-F238E27FC236}">
                  <a16:creationId xmlns:a16="http://schemas.microsoft.com/office/drawing/2014/main" id="{3EC40967-2ED1-3B72-5B58-805876737928}"/>
                </a:ext>
              </a:extLst>
            </p:cNvPr>
            <p:cNvSpPr/>
            <p:nvPr/>
          </p:nvSpPr>
          <p:spPr>
            <a:xfrm>
              <a:off x="1033968" y="2083191"/>
              <a:ext cx="2107639" cy="501049"/>
            </a:xfrm>
            <a:prstGeom prst="rect">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金融機関としての支援</a:t>
              </a:r>
              <a:endParaRPr kumimoji="1" lang="en-US" altLang="ja-JP" sz="1200" b="1">
                <a:solidFill>
                  <a:schemeClr val="tx1"/>
                </a:solidFill>
              </a:endParaRPr>
            </a:p>
          </p:txBody>
        </p:sp>
        <p:sp>
          <p:nvSpPr>
            <p:cNvPr id="53" name="正方形/長方形 52"/>
            <p:cNvSpPr/>
            <p:nvPr/>
          </p:nvSpPr>
          <p:spPr>
            <a:xfrm>
              <a:off x="424205" y="2122575"/>
              <a:ext cx="400361" cy="461665"/>
            </a:xfrm>
            <a:prstGeom prst="rect">
              <a:avLst/>
            </a:prstGeom>
          </p:spPr>
          <p:txBody>
            <a:bodyPr wrap="square">
              <a:spAutoFit/>
            </a:bodyPr>
            <a:lstStyle/>
            <a:p>
              <a:pPr algn="ctr"/>
              <a:r>
                <a:rPr kumimoji="1" lang="ja-JP" altLang="en-US" sz="2400" b="1" i="1">
                  <a:solidFill>
                    <a:schemeClr val="accent6">
                      <a:lumMod val="60000"/>
                      <a:lumOff val="40000"/>
                    </a:schemeClr>
                  </a:solidFill>
                  <a:latin typeface="+mn-ea"/>
                  <a:cs typeface="Times New Roman" panose="02020603050405020304" pitchFamily="18" charset="0"/>
                </a:rPr>
                <a:t>３</a:t>
              </a:r>
            </a:p>
          </p:txBody>
        </p:sp>
      </p:grpSp>
      <p:grpSp>
        <p:nvGrpSpPr>
          <p:cNvPr id="55" name="グループ化 54"/>
          <p:cNvGrpSpPr/>
          <p:nvPr/>
        </p:nvGrpSpPr>
        <p:grpSpPr>
          <a:xfrm>
            <a:off x="367200" y="3680710"/>
            <a:ext cx="2774054" cy="576000"/>
            <a:chOff x="367553" y="2051424"/>
            <a:chExt cx="2774054" cy="576000"/>
          </a:xfrm>
        </p:grpSpPr>
        <p:sp>
          <p:nvSpPr>
            <p:cNvPr id="56" name="楕円 55">
              <a:extLst>
                <a:ext uri="{FF2B5EF4-FFF2-40B4-BE49-F238E27FC236}">
                  <a16:creationId xmlns:a16="http://schemas.microsoft.com/office/drawing/2014/main" id="{2AE0324C-3B8C-24E1-8BC4-F9FCA16881D9}"/>
                </a:ext>
              </a:extLst>
            </p:cNvPr>
            <p:cNvSpPr/>
            <p:nvPr/>
          </p:nvSpPr>
          <p:spPr>
            <a:xfrm>
              <a:off x="367553" y="2051424"/>
              <a:ext cx="576000" cy="576000"/>
            </a:xfrm>
            <a:prstGeom prst="ellipse">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a:solidFill>
                  <a:schemeClr val="accent6">
                    <a:lumMod val="60000"/>
                    <a:lumOff val="40000"/>
                  </a:schemeClr>
                </a:solidFill>
                <a:latin typeface="+mn-ea"/>
                <a:cs typeface="Times New Roman" panose="02020603050405020304" pitchFamily="18" charset="0"/>
              </a:endParaRPr>
            </a:p>
          </p:txBody>
        </p:sp>
        <p:sp>
          <p:nvSpPr>
            <p:cNvPr id="57" name="正方形/長方形 56">
              <a:extLst>
                <a:ext uri="{FF2B5EF4-FFF2-40B4-BE49-F238E27FC236}">
                  <a16:creationId xmlns:a16="http://schemas.microsoft.com/office/drawing/2014/main" id="{3EC40967-2ED1-3B72-5B58-805876737928}"/>
                </a:ext>
              </a:extLst>
            </p:cNvPr>
            <p:cNvSpPr/>
            <p:nvPr/>
          </p:nvSpPr>
          <p:spPr>
            <a:xfrm>
              <a:off x="1033968" y="2083191"/>
              <a:ext cx="2107639" cy="501049"/>
            </a:xfrm>
            <a:prstGeom prst="rect">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支援後の経過</a:t>
              </a:r>
              <a:endParaRPr kumimoji="1" lang="en-US" altLang="ja-JP" sz="1200" b="1">
                <a:solidFill>
                  <a:schemeClr val="tx1"/>
                </a:solidFill>
              </a:endParaRPr>
            </a:p>
          </p:txBody>
        </p:sp>
        <p:sp>
          <p:nvSpPr>
            <p:cNvPr id="58" name="正方形/長方形 57"/>
            <p:cNvSpPr/>
            <p:nvPr/>
          </p:nvSpPr>
          <p:spPr>
            <a:xfrm>
              <a:off x="424205" y="2122575"/>
              <a:ext cx="400361" cy="461665"/>
            </a:xfrm>
            <a:prstGeom prst="rect">
              <a:avLst/>
            </a:prstGeom>
          </p:spPr>
          <p:txBody>
            <a:bodyPr wrap="square">
              <a:spAutoFit/>
            </a:bodyPr>
            <a:lstStyle/>
            <a:p>
              <a:pPr algn="ctr"/>
              <a:r>
                <a:rPr kumimoji="1" lang="en-US" altLang="ja-JP" sz="2400" b="1" i="1">
                  <a:solidFill>
                    <a:schemeClr val="accent4">
                      <a:lumMod val="60000"/>
                      <a:lumOff val="40000"/>
                    </a:schemeClr>
                  </a:solidFill>
                  <a:latin typeface="+mn-ea"/>
                  <a:cs typeface="Times New Roman" panose="02020603050405020304" pitchFamily="18" charset="0"/>
                </a:rPr>
                <a:t>4</a:t>
              </a:r>
              <a:endParaRPr kumimoji="1" lang="ja-JP" altLang="en-US" sz="2400" b="1" i="1">
                <a:solidFill>
                  <a:schemeClr val="accent4">
                    <a:lumMod val="60000"/>
                    <a:lumOff val="40000"/>
                  </a:schemeClr>
                </a:solidFill>
                <a:latin typeface="+mn-ea"/>
                <a:cs typeface="Times New Roman" panose="02020603050405020304" pitchFamily="18" charset="0"/>
              </a:endParaRPr>
            </a:p>
          </p:txBody>
        </p:sp>
      </p:grpSp>
      <p:cxnSp>
        <p:nvCxnSpPr>
          <p:cNvPr id="33" name="直線コネクタ 32">
            <a:extLst>
              <a:ext uri="{FF2B5EF4-FFF2-40B4-BE49-F238E27FC236}">
                <a16:creationId xmlns:a16="http://schemas.microsoft.com/office/drawing/2014/main" id="{26E2E6BB-0AC1-4815-AC5B-C5E1E17E79B2}"/>
              </a:ext>
            </a:extLst>
          </p:cNvPr>
          <p:cNvCxnSpPr/>
          <p:nvPr/>
        </p:nvCxnSpPr>
        <p:spPr>
          <a:xfrm>
            <a:off x="209532" y="6679722"/>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885963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テキスト ボックス 11">
            <a:extLst>
              <a:ext uri="{FF2B5EF4-FFF2-40B4-BE49-F238E27FC236}">
                <a16:creationId xmlns:a16="http://schemas.microsoft.com/office/drawing/2014/main" id="{72957CD5-E172-48DA-8098-4C3CC3A6C0BD}"/>
              </a:ext>
            </a:extLst>
          </p:cNvPr>
          <p:cNvSpPr txBox="1"/>
          <p:nvPr/>
        </p:nvSpPr>
        <p:spPr>
          <a:xfrm>
            <a:off x="3168000" y="1030993"/>
            <a:ext cx="6462766" cy="707886"/>
          </a:xfrm>
          <a:prstGeom prst="rect">
            <a:avLst/>
          </a:prstGeom>
          <a:noFill/>
        </p:spPr>
        <p:txBody>
          <a:bodyPr wrap="square" rtlCol="0">
            <a:spAutoFit/>
          </a:bodyPr>
          <a:lstStyle/>
          <a:p>
            <a:r>
              <a:rPr kumimoji="1" lang="ja-JP" altLang="en-US" sz="1000">
                <a:latin typeface="+mn-ea"/>
              </a:rPr>
              <a:t>□　年商２～３千万円のペンション（部屋数６室）、家族３名で運営（女性代表者、息子夫婦）</a:t>
            </a:r>
            <a:endParaRPr kumimoji="1" lang="en-US" altLang="ja-JP" sz="1000">
              <a:latin typeface="+mn-ea"/>
            </a:endParaRPr>
          </a:p>
          <a:p>
            <a:r>
              <a:rPr kumimoji="1" lang="ja-JP" altLang="en-US" sz="1000">
                <a:latin typeface="+mn-ea"/>
              </a:rPr>
              <a:t>□　役割分担　代表者（経営・予約管理、接客・フロント、洗濯、清掃）、息子（調理、購買、清掃）、</a:t>
            </a:r>
            <a:endParaRPr kumimoji="1" lang="en-US" altLang="ja-JP" sz="1000">
              <a:latin typeface="+mn-ea"/>
            </a:endParaRPr>
          </a:p>
          <a:p>
            <a:r>
              <a:rPr kumimoji="1" lang="ja-JP" altLang="en-US" sz="1000">
                <a:latin typeface="+mn-ea"/>
              </a:rPr>
              <a:t>　　息子妻（接客・フロント、購買、清掃）</a:t>
            </a:r>
            <a:endParaRPr kumimoji="1" lang="en-US" altLang="ja-JP" sz="1000">
              <a:latin typeface="+mn-ea"/>
            </a:endParaRPr>
          </a:p>
          <a:p>
            <a:r>
              <a:rPr kumimoji="1" lang="ja-JP" altLang="en-US" sz="1000">
                <a:latin typeface="+mn-ea"/>
              </a:rPr>
              <a:t>□　コロナの影響で予約のキャンセルが相次ぎ売上減少</a:t>
            </a:r>
            <a:endParaRPr kumimoji="1" lang="en-US" altLang="ja-JP" sz="1000">
              <a:latin typeface="+mn-ea"/>
            </a:endParaRPr>
          </a:p>
        </p:txBody>
      </p:sp>
      <p:sp>
        <p:nvSpPr>
          <p:cNvPr id="20" name="テキスト ボックス 19">
            <a:extLst>
              <a:ext uri="{FF2B5EF4-FFF2-40B4-BE49-F238E27FC236}">
                <a16:creationId xmlns:a16="http://schemas.microsoft.com/office/drawing/2014/main" id="{C1AF4CCB-C94F-4329-8852-949F957E4F65}"/>
              </a:ext>
            </a:extLst>
          </p:cNvPr>
          <p:cNvSpPr txBox="1"/>
          <p:nvPr/>
        </p:nvSpPr>
        <p:spPr>
          <a:xfrm>
            <a:off x="3467281" y="3083609"/>
            <a:ext cx="6120794" cy="707886"/>
          </a:xfrm>
          <a:prstGeom prst="rect">
            <a:avLst/>
          </a:prstGeom>
          <a:noFill/>
        </p:spPr>
        <p:txBody>
          <a:bodyPr wrap="square" rtlCol="0">
            <a:spAutoFit/>
          </a:bodyPr>
          <a:lstStyle/>
          <a:p>
            <a:pPr marL="171450" indent="-171450">
              <a:buFont typeface="Wingdings" panose="05000000000000000000" pitchFamily="2" charset="2"/>
              <a:buChar char="ü"/>
            </a:pPr>
            <a:r>
              <a:rPr kumimoji="1" lang="ja-JP" altLang="en-US" sz="1000">
                <a:latin typeface="+mn-ea"/>
              </a:rPr>
              <a:t>ペットと一緒に過ごすペット同伴型専門ペンションとしての独自性をアピールし、値上げを実施する</a:t>
            </a:r>
            <a:endParaRPr kumimoji="1" lang="en-US" altLang="ja-JP" sz="1000">
              <a:latin typeface="+mn-ea"/>
            </a:endParaRPr>
          </a:p>
          <a:p>
            <a:pPr marL="171450" indent="-171450">
              <a:buFont typeface="Wingdings" panose="05000000000000000000" pitchFamily="2" charset="2"/>
              <a:buChar char="ü"/>
            </a:pPr>
            <a:r>
              <a:rPr kumimoji="1" lang="ja-JP" altLang="en-US" sz="1000">
                <a:latin typeface="+mn-ea"/>
              </a:rPr>
              <a:t>料理を楽しみに来る利用者の満足度を第一と考え、料理の質と原価管理の両立を図るため、メニューの改良や仕入先の見直しを行う</a:t>
            </a:r>
            <a:endParaRPr kumimoji="1" lang="en-US" altLang="ja-JP" sz="1000">
              <a:latin typeface="+mn-ea"/>
            </a:endParaRPr>
          </a:p>
          <a:p>
            <a:pPr marL="171450" indent="-171450">
              <a:buFont typeface="Wingdings" panose="05000000000000000000" pitchFamily="2" charset="2"/>
              <a:buChar char="ü"/>
            </a:pPr>
            <a:r>
              <a:rPr kumimoji="1" lang="ja-JP" altLang="en-US" sz="1000">
                <a:latin typeface="+mn-ea"/>
              </a:rPr>
              <a:t>口コミ評価の高い施設を実際に訪問し、接客やサービスの質の向上に努める</a:t>
            </a:r>
          </a:p>
        </p:txBody>
      </p:sp>
      <p:sp>
        <p:nvSpPr>
          <p:cNvPr id="24" name="テキスト ボックス 23">
            <a:extLst>
              <a:ext uri="{FF2B5EF4-FFF2-40B4-BE49-F238E27FC236}">
                <a16:creationId xmlns:a16="http://schemas.microsoft.com/office/drawing/2014/main" id="{8ABBEE60-7E4D-4D43-A7FC-B86C0B7522C1}"/>
              </a:ext>
            </a:extLst>
          </p:cNvPr>
          <p:cNvSpPr txBox="1"/>
          <p:nvPr/>
        </p:nvSpPr>
        <p:spPr>
          <a:xfrm>
            <a:off x="3168000" y="3864494"/>
            <a:ext cx="6832934" cy="553998"/>
          </a:xfrm>
          <a:prstGeom prst="rect">
            <a:avLst/>
          </a:prstGeom>
          <a:noFill/>
        </p:spPr>
        <p:txBody>
          <a:bodyPr wrap="square" rtlCol="0">
            <a:spAutoFit/>
          </a:bodyPr>
          <a:lstStyle/>
          <a:p>
            <a:r>
              <a:rPr kumimoji="1" lang="ja-JP" altLang="en-US" sz="1000">
                <a:latin typeface="+mn-ea"/>
              </a:rPr>
              <a:t>□　当初の想定より値上げの効果が見られ、売上増加が確認できた</a:t>
            </a:r>
            <a:endParaRPr kumimoji="1" lang="en-US" altLang="ja-JP" sz="1000">
              <a:latin typeface="+mn-ea"/>
            </a:endParaRPr>
          </a:p>
          <a:p>
            <a:r>
              <a:rPr kumimoji="1" lang="ja-JP" altLang="en-US" sz="1000">
                <a:latin typeface="+mn-ea"/>
              </a:rPr>
              <a:t>□　料理を目的としたリピーター利用客の増加が見受けられた</a:t>
            </a:r>
            <a:endParaRPr kumimoji="1" lang="en-US" altLang="ja-JP" sz="1000">
              <a:latin typeface="+mn-ea"/>
            </a:endParaRPr>
          </a:p>
          <a:p>
            <a:r>
              <a:rPr kumimoji="1" lang="ja-JP" altLang="en-US" sz="1000">
                <a:latin typeface="+mn-ea"/>
              </a:rPr>
              <a:t>□　息子への事業承継を検討するなど事業継続への前向きな姿勢に変化した</a:t>
            </a:r>
            <a:endParaRPr kumimoji="1" lang="en-US" altLang="ja-JP" sz="1000">
              <a:latin typeface="+mn-ea"/>
            </a:endParaRPr>
          </a:p>
        </p:txBody>
      </p:sp>
      <p:sp>
        <p:nvSpPr>
          <p:cNvPr id="26" name="正方形/長方形 25">
            <a:extLst>
              <a:ext uri="{FF2B5EF4-FFF2-40B4-BE49-F238E27FC236}">
                <a16:creationId xmlns:a16="http://schemas.microsoft.com/office/drawing/2014/main" id="{0F6F2528-8826-4499-997C-75D3EE061DC6}"/>
              </a:ext>
            </a:extLst>
          </p:cNvPr>
          <p:cNvSpPr/>
          <p:nvPr/>
        </p:nvSpPr>
        <p:spPr>
          <a:xfrm>
            <a:off x="203199" y="4703861"/>
            <a:ext cx="9401174" cy="406635"/>
          </a:xfrm>
          <a:prstGeom prst="rect">
            <a:avLst/>
          </a:prstGeom>
          <a:solidFill>
            <a:schemeClr val="bg1">
              <a:lumMod val="75000"/>
              <a:alpha val="23000"/>
            </a:schemeClr>
          </a:solid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tx1"/>
                </a:solidFill>
              </a:rPr>
              <a:t>～　企業支援担当者として、どのように感じたか　～</a:t>
            </a:r>
          </a:p>
        </p:txBody>
      </p:sp>
      <p:sp>
        <p:nvSpPr>
          <p:cNvPr id="27" name="テキスト ボックス 26">
            <a:extLst>
              <a:ext uri="{FF2B5EF4-FFF2-40B4-BE49-F238E27FC236}">
                <a16:creationId xmlns:a16="http://schemas.microsoft.com/office/drawing/2014/main" id="{807A53AA-EC3A-45EB-B92A-132AF7107C18}"/>
              </a:ext>
            </a:extLst>
          </p:cNvPr>
          <p:cNvSpPr txBox="1"/>
          <p:nvPr/>
        </p:nvSpPr>
        <p:spPr>
          <a:xfrm>
            <a:off x="186900" y="5191421"/>
            <a:ext cx="9401175" cy="553998"/>
          </a:xfrm>
          <a:prstGeom prst="rect">
            <a:avLst/>
          </a:prstGeom>
          <a:noFill/>
        </p:spPr>
        <p:txBody>
          <a:bodyPr wrap="square" rtlCol="0">
            <a:spAutoFit/>
          </a:bodyPr>
          <a:lstStyle/>
          <a:p>
            <a:r>
              <a:rPr kumimoji="1" lang="ja-JP" altLang="en-US" sz="1000" spc="-100">
                <a:latin typeface="+mn-ea"/>
              </a:rPr>
              <a:t>　支援時点ではコロナ禍がまだ収束していないことに加えて、電気やガス、食材、歯ブラシ等の備品すべてにおいて価格が高騰しており、代表者は今後の事業継続に不安があるように見受けられました。家族経営の小規模なペンションであり、経営に関してできることは限られていましたが、代表者との面談時においてじっくりと時間をかけて話を聞いたこと、対話を繰り返し、今後のアクションプランを共有できたことで、代表者が納得（腹落ち）し、能動的な行動につなげることができたのではないかと思います。</a:t>
            </a:r>
            <a:endParaRPr kumimoji="1" lang="en-US" altLang="ja-JP" sz="1000" spc="-100">
              <a:latin typeface="+mn-ea"/>
            </a:endParaRPr>
          </a:p>
        </p:txBody>
      </p:sp>
      <p:sp>
        <p:nvSpPr>
          <p:cNvPr id="28" name="スライド番号プレースホルダー 1"/>
          <p:cNvSpPr>
            <a:spLocks noGrp="1"/>
          </p:cNvSpPr>
          <p:nvPr>
            <p:ph type="sldNum" sz="quarter" idx="4294967295"/>
          </p:nvPr>
        </p:nvSpPr>
        <p:spPr>
          <a:xfrm>
            <a:off x="9418638" y="6494463"/>
            <a:ext cx="487362" cy="363537"/>
          </a:xfrm>
        </p:spPr>
        <p:txBody>
          <a:bodyPr/>
          <a:lstStyle/>
          <a:p>
            <a:r>
              <a:rPr kumimoji="1" lang="en-US" altLang="ja-JP" dirty="0"/>
              <a:t>23</a:t>
            </a:r>
            <a:endParaRPr kumimoji="1" lang="ja-JP" altLang="en-US" dirty="0"/>
          </a:p>
        </p:txBody>
      </p:sp>
      <p:sp>
        <p:nvSpPr>
          <p:cNvPr id="29" name="テキスト ボックス 28">
            <a:extLst>
              <a:ext uri="{FF2B5EF4-FFF2-40B4-BE49-F238E27FC236}">
                <a16:creationId xmlns:a16="http://schemas.microsoft.com/office/drawing/2014/main" id="{21591358-06F4-48AA-B482-626AABC335E6}"/>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solidFill>
                  <a:prstClr val="black"/>
                </a:solidFill>
                <a:latin typeface="游ゴシック" panose="020B0400000000000000" pitchFamily="50" charset="-128"/>
              </a:rPr>
              <a:t>宿泊業</a:t>
            </a:r>
            <a:r>
              <a:rPr kumimoji="1" lang="ja-JP" altLang="en-US" b="1" u="sng">
                <a:latin typeface="+mn-ea"/>
              </a:rPr>
              <a:t>の目利き（参考事例）　その２</a:t>
            </a:r>
          </a:p>
        </p:txBody>
      </p:sp>
      <p:sp>
        <p:nvSpPr>
          <p:cNvPr id="30" name="テキスト ボックス 29">
            <a:extLst>
              <a:ext uri="{FF2B5EF4-FFF2-40B4-BE49-F238E27FC236}">
                <a16:creationId xmlns:a16="http://schemas.microsoft.com/office/drawing/2014/main" id="{14AD9B2A-0831-4649-8972-681F24874B44}"/>
              </a:ext>
            </a:extLst>
          </p:cNvPr>
          <p:cNvSpPr txBox="1"/>
          <p:nvPr/>
        </p:nvSpPr>
        <p:spPr>
          <a:xfrm>
            <a:off x="186902" y="484931"/>
            <a:ext cx="8405005" cy="415498"/>
          </a:xfrm>
          <a:prstGeom prst="rect">
            <a:avLst/>
          </a:prstGeom>
          <a:noFill/>
        </p:spPr>
        <p:txBody>
          <a:bodyPr wrap="square" rtlCol="0">
            <a:spAutoFit/>
          </a:bodyPr>
          <a:lstStyle/>
          <a:p>
            <a:r>
              <a:rPr kumimoji="1" lang="ja-JP" altLang="en-US" sz="1000">
                <a:latin typeface="+mn-ea"/>
              </a:rPr>
              <a:t>ここでは、単なる財務分析の結果だけではなく、総合的にどのような点に注目し、金融機関の支援部署や現場職員が、</a:t>
            </a:r>
            <a:endParaRPr kumimoji="1" lang="en-US" altLang="ja-JP" sz="1000">
              <a:latin typeface="+mn-ea"/>
            </a:endParaRPr>
          </a:p>
          <a:p>
            <a:r>
              <a:rPr kumimoji="1" lang="ja-JP" altLang="en-US" sz="1000">
                <a:latin typeface="+mn-ea"/>
              </a:rPr>
              <a:t>企業の事業性や成長の可能性を見出して、支援したかに焦点を当てて、取組事例を紹介します。</a:t>
            </a:r>
            <a:endParaRPr kumimoji="1" lang="en-US" altLang="ja-JP" sz="1000">
              <a:latin typeface="+mn-ea"/>
            </a:endParaRPr>
          </a:p>
        </p:txBody>
      </p:sp>
      <p:sp>
        <p:nvSpPr>
          <p:cNvPr id="31" name="テキスト ボックス 30"/>
          <p:cNvSpPr txBox="1"/>
          <p:nvPr/>
        </p:nvSpPr>
        <p:spPr>
          <a:xfrm>
            <a:off x="8894101"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参考事例</a:t>
            </a:r>
          </a:p>
        </p:txBody>
      </p:sp>
      <p:sp>
        <p:nvSpPr>
          <p:cNvPr id="32" name="テキスト ボックス 31"/>
          <p:cNvSpPr txBox="1"/>
          <p:nvPr/>
        </p:nvSpPr>
        <p:spPr>
          <a:xfrm>
            <a:off x="8899500" y="209014"/>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宿泊業</a:t>
            </a:r>
          </a:p>
        </p:txBody>
      </p:sp>
      <p:cxnSp>
        <p:nvCxnSpPr>
          <p:cNvPr id="34" name="直線コネクタ 33">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5" name="直線コネクタ 34">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6953F065-07C0-479B-ADBB-DF89BC859277}"/>
              </a:ext>
            </a:extLst>
          </p:cNvPr>
          <p:cNvCxnSpPr/>
          <p:nvPr/>
        </p:nvCxnSpPr>
        <p:spPr>
          <a:xfrm>
            <a:off x="202061" y="4595613"/>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38" name="グループ化 37"/>
          <p:cNvGrpSpPr/>
          <p:nvPr/>
        </p:nvGrpSpPr>
        <p:grpSpPr>
          <a:xfrm>
            <a:off x="367200" y="1062812"/>
            <a:ext cx="2774055" cy="576000"/>
            <a:chOff x="4409473" y="1240406"/>
            <a:chExt cx="2774055" cy="576000"/>
          </a:xfrm>
        </p:grpSpPr>
        <p:sp>
          <p:nvSpPr>
            <p:cNvPr id="40" name="正方形/長方形 39">
              <a:extLst>
                <a:ext uri="{FF2B5EF4-FFF2-40B4-BE49-F238E27FC236}">
                  <a16:creationId xmlns:a16="http://schemas.microsoft.com/office/drawing/2014/main" id="{DDD7D659-CF17-8913-C4B6-41195AD6009C}"/>
                </a:ext>
              </a:extLst>
            </p:cNvPr>
            <p:cNvSpPr/>
            <p:nvPr/>
          </p:nvSpPr>
          <p:spPr>
            <a:xfrm>
              <a:off x="5075889" y="1291612"/>
              <a:ext cx="2107639" cy="501049"/>
            </a:xfrm>
            <a:prstGeom prst="rect">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latin typeface="+mn-ea"/>
                </a:rPr>
                <a:t>企業概要</a:t>
              </a:r>
              <a:endParaRPr kumimoji="1" lang="en-US" altLang="ja-JP" sz="1200" b="1">
                <a:solidFill>
                  <a:schemeClr val="tx1"/>
                </a:solidFill>
                <a:latin typeface="+mn-ea"/>
              </a:endParaRPr>
            </a:p>
          </p:txBody>
        </p:sp>
        <p:grpSp>
          <p:nvGrpSpPr>
            <p:cNvPr id="41" name="グループ化 40"/>
            <p:cNvGrpSpPr/>
            <p:nvPr/>
          </p:nvGrpSpPr>
          <p:grpSpPr>
            <a:xfrm>
              <a:off x="4409473" y="1240406"/>
              <a:ext cx="576000" cy="576000"/>
              <a:chOff x="279451" y="1197222"/>
              <a:chExt cx="576000" cy="576000"/>
            </a:xfrm>
          </p:grpSpPr>
          <p:sp>
            <p:nvSpPr>
              <p:cNvPr id="42" name="楕円 41">
                <a:extLst>
                  <a:ext uri="{FF2B5EF4-FFF2-40B4-BE49-F238E27FC236}">
                    <a16:creationId xmlns:a16="http://schemas.microsoft.com/office/drawing/2014/main" id="{D6C718EC-4506-4F10-A867-0ED5A2B249F1}"/>
                  </a:ext>
                </a:extLst>
              </p:cNvPr>
              <p:cNvSpPr/>
              <p:nvPr/>
            </p:nvSpPr>
            <p:spPr>
              <a:xfrm>
                <a:off x="279451" y="1197222"/>
                <a:ext cx="576000" cy="576000"/>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テキスト ボックス 42">
                <a:extLst>
                  <a:ext uri="{FF2B5EF4-FFF2-40B4-BE49-F238E27FC236}">
                    <a16:creationId xmlns:a16="http://schemas.microsoft.com/office/drawing/2014/main" id="{3889E09E-65AA-41E6-A714-64593052375D}"/>
                  </a:ext>
                </a:extLst>
              </p:cNvPr>
              <p:cNvSpPr txBox="1"/>
              <p:nvPr/>
            </p:nvSpPr>
            <p:spPr>
              <a:xfrm>
                <a:off x="316795" y="1279927"/>
                <a:ext cx="451302" cy="461665"/>
              </a:xfrm>
              <a:prstGeom prst="rect">
                <a:avLst/>
              </a:prstGeom>
              <a:noFill/>
              <a:ln>
                <a:noFill/>
              </a:ln>
            </p:spPr>
            <p:txBody>
              <a:bodyPr wrap="square" rtlCol="0">
                <a:spAutoFit/>
              </a:bodyPr>
              <a:lstStyle/>
              <a:p>
                <a:pPr algn="ctr"/>
                <a:r>
                  <a:rPr kumimoji="1" lang="ja-JP" altLang="en-US" sz="2400" b="1" i="1">
                    <a:solidFill>
                      <a:schemeClr val="accent1">
                        <a:lumMod val="60000"/>
                        <a:lumOff val="40000"/>
                      </a:schemeClr>
                    </a:solidFill>
                    <a:latin typeface="Britannic Bold" panose="020B0903060703020204" pitchFamily="34" charset="0"/>
                  </a:rPr>
                  <a:t>１</a:t>
                </a:r>
              </a:p>
            </p:txBody>
          </p:sp>
        </p:grpSp>
      </p:grpSp>
      <p:grpSp>
        <p:nvGrpSpPr>
          <p:cNvPr id="45" name="グループ化 44"/>
          <p:cNvGrpSpPr/>
          <p:nvPr/>
        </p:nvGrpSpPr>
        <p:grpSpPr>
          <a:xfrm>
            <a:off x="367200" y="1862099"/>
            <a:ext cx="2774055" cy="576000"/>
            <a:chOff x="4409473" y="2044014"/>
            <a:chExt cx="2774055" cy="576000"/>
          </a:xfrm>
        </p:grpSpPr>
        <p:sp>
          <p:nvSpPr>
            <p:cNvPr id="47" name="正方形/長方形 46">
              <a:extLst>
                <a:ext uri="{FF2B5EF4-FFF2-40B4-BE49-F238E27FC236}">
                  <a16:creationId xmlns:a16="http://schemas.microsoft.com/office/drawing/2014/main" id="{2DB0A65F-C9AA-7882-B8D9-A92CAAAA3628}"/>
                </a:ext>
              </a:extLst>
            </p:cNvPr>
            <p:cNvSpPr/>
            <p:nvPr/>
          </p:nvSpPr>
          <p:spPr>
            <a:xfrm>
              <a:off x="5075889" y="2081489"/>
              <a:ext cx="2107639" cy="501049"/>
            </a:xfrm>
            <a:prstGeom prst="rect">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着目したポイント</a:t>
              </a:r>
              <a:endParaRPr kumimoji="1" lang="en-US" altLang="ja-JP" sz="1200" b="1">
                <a:solidFill>
                  <a:schemeClr val="tx1"/>
                </a:solidFill>
              </a:endParaRPr>
            </a:p>
          </p:txBody>
        </p:sp>
        <p:sp>
          <p:nvSpPr>
            <p:cNvPr id="48" name="楕円 47">
              <a:extLst>
                <a:ext uri="{FF2B5EF4-FFF2-40B4-BE49-F238E27FC236}">
                  <a16:creationId xmlns:a16="http://schemas.microsoft.com/office/drawing/2014/main" id="{194C0FAD-4A21-444C-8E29-82337037759B}"/>
                </a:ext>
              </a:extLst>
            </p:cNvPr>
            <p:cNvSpPr/>
            <p:nvPr/>
          </p:nvSpPr>
          <p:spPr>
            <a:xfrm>
              <a:off x="4409473" y="2044014"/>
              <a:ext cx="576000" cy="576000"/>
            </a:xfrm>
            <a:prstGeom prst="ellipse">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b="1" i="1">
                <a:solidFill>
                  <a:schemeClr val="accent2"/>
                </a:solidFill>
                <a:latin typeface="+mn-ea"/>
              </a:endParaRPr>
            </a:p>
          </p:txBody>
        </p:sp>
        <p:sp>
          <p:nvSpPr>
            <p:cNvPr id="49" name="テキスト ボックス 48">
              <a:extLst>
                <a:ext uri="{FF2B5EF4-FFF2-40B4-BE49-F238E27FC236}">
                  <a16:creationId xmlns:a16="http://schemas.microsoft.com/office/drawing/2014/main" id="{8FC5ADF6-F119-4452-98CF-8090C0B4CC5F}"/>
                </a:ext>
              </a:extLst>
            </p:cNvPr>
            <p:cNvSpPr txBox="1"/>
            <p:nvPr/>
          </p:nvSpPr>
          <p:spPr>
            <a:xfrm>
              <a:off x="4441106" y="2115855"/>
              <a:ext cx="457869" cy="461665"/>
            </a:xfrm>
            <a:prstGeom prst="rect">
              <a:avLst/>
            </a:prstGeom>
            <a:noFill/>
            <a:ln>
              <a:noFill/>
            </a:ln>
          </p:spPr>
          <p:txBody>
            <a:bodyPr wrap="square" rtlCol="0">
              <a:spAutoFit/>
            </a:bodyPr>
            <a:lstStyle/>
            <a:p>
              <a:pPr algn="ctr"/>
              <a:r>
                <a:rPr kumimoji="1" lang="ja-JP" altLang="en-US" sz="2400" b="1" i="1">
                  <a:solidFill>
                    <a:schemeClr val="accent2">
                      <a:lumMod val="60000"/>
                      <a:lumOff val="40000"/>
                    </a:schemeClr>
                  </a:solidFill>
                  <a:latin typeface="Britannic Bold" panose="020B0903060703020204" pitchFamily="34" charset="0"/>
                </a:rPr>
                <a:t>２</a:t>
              </a:r>
            </a:p>
          </p:txBody>
        </p:sp>
      </p:grpSp>
      <p:grpSp>
        <p:nvGrpSpPr>
          <p:cNvPr id="50" name="グループ化 49"/>
          <p:cNvGrpSpPr/>
          <p:nvPr/>
        </p:nvGrpSpPr>
        <p:grpSpPr>
          <a:xfrm>
            <a:off x="367200" y="2647381"/>
            <a:ext cx="2774054" cy="576000"/>
            <a:chOff x="367553" y="2051424"/>
            <a:chExt cx="2774054" cy="576000"/>
          </a:xfrm>
        </p:grpSpPr>
        <p:sp>
          <p:nvSpPr>
            <p:cNvPr id="51" name="楕円 50">
              <a:extLst>
                <a:ext uri="{FF2B5EF4-FFF2-40B4-BE49-F238E27FC236}">
                  <a16:creationId xmlns:a16="http://schemas.microsoft.com/office/drawing/2014/main" id="{2AE0324C-3B8C-24E1-8BC4-F9FCA16881D9}"/>
                </a:ext>
              </a:extLst>
            </p:cNvPr>
            <p:cNvSpPr/>
            <p:nvPr/>
          </p:nvSpPr>
          <p:spPr>
            <a:xfrm>
              <a:off x="367553" y="2051424"/>
              <a:ext cx="576000" cy="576000"/>
            </a:xfrm>
            <a:prstGeom prst="ellipse">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a:solidFill>
                  <a:schemeClr val="accent6">
                    <a:lumMod val="60000"/>
                    <a:lumOff val="40000"/>
                  </a:schemeClr>
                </a:solidFill>
                <a:latin typeface="+mn-ea"/>
                <a:cs typeface="Times New Roman" panose="02020603050405020304" pitchFamily="18" charset="0"/>
              </a:endParaRPr>
            </a:p>
          </p:txBody>
        </p:sp>
        <p:sp>
          <p:nvSpPr>
            <p:cNvPr id="52" name="正方形/長方形 51">
              <a:extLst>
                <a:ext uri="{FF2B5EF4-FFF2-40B4-BE49-F238E27FC236}">
                  <a16:creationId xmlns:a16="http://schemas.microsoft.com/office/drawing/2014/main" id="{3EC40967-2ED1-3B72-5B58-805876737928}"/>
                </a:ext>
              </a:extLst>
            </p:cNvPr>
            <p:cNvSpPr/>
            <p:nvPr/>
          </p:nvSpPr>
          <p:spPr>
            <a:xfrm>
              <a:off x="1033968" y="2083191"/>
              <a:ext cx="2107639" cy="501049"/>
            </a:xfrm>
            <a:prstGeom prst="rect">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金融機関としての支援</a:t>
              </a:r>
              <a:endParaRPr kumimoji="1" lang="en-US" altLang="ja-JP" sz="1200" b="1">
                <a:solidFill>
                  <a:schemeClr val="tx1"/>
                </a:solidFill>
              </a:endParaRPr>
            </a:p>
          </p:txBody>
        </p:sp>
        <p:sp>
          <p:nvSpPr>
            <p:cNvPr id="53" name="正方形/長方形 52"/>
            <p:cNvSpPr/>
            <p:nvPr/>
          </p:nvSpPr>
          <p:spPr>
            <a:xfrm>
              <a:off x="424205" y="2122575"/>
              <a:ext cx="400361" cy="461665"/>
            </a:xfrm>
            <a:prstGeom prst="rect">
              <a:avLst/>
            </a:prstGeom>
          </p:spPr>
          <p:txBody>
            <a:bodyPr wrap="square">
              <a:spAutoFit/>
            </a:bodyPr>
            <a:lstStyle/>
            <a:p>
              <a:pPr algn="ctr"/>
              <a:r>
                <a:rPr kumimoji="1" lang="ja-JP" altLang="en-US" sz="2400" b="1" i="1">
                  <a:solidFill>
                    <a:schemeClr val="accent6">
                      <a:lumMod val="60000"/>
                      <a:lumOff val="40000"/>
                    </a:schemeClr>
                  </a:solidFill>
                  <a:latin typeface="+mn-ea"/>
                  <a:cs typeface="Times New Roman" panose="02020603050405020304" pitchFamily="18" charset="0"/>
                </a:rPr>
                <a:t>３</a:t>
              </a:r>
            </a:p>
          </p:txBody>
        </p:sp>
      </p:grpSp>
      <p:grpSp>
        <p:nvGrpSpPr>
          <p:cNvPr id="55" name="グループ化 54"/>
          <p:cNvGrpSpPr/>
          <p:nvPr/>
        </p:nvGrpSpPr>
        <p:grpSpPr>
          <a:xfrm>
            <a:off x="367200" y="3843863"/>
            <a:ext cx="2774054" cy="576000"/>
            <a:chOff x="367553" y="2051424"/>
            <a:chExt cx="2774054" cy="576000"/>
          </a:xfrm>
        </p:grpSpPr>
        <p:sp>
          <p:nvSpPr>
            <p:cNvPr id="56" name="楕円 55">
              <a:extLst>
                <a:ext uri="{FF2B5EF4-FFF2-40B4-BE49-F238E27FC236}">
                  <a16:creationId xmlns:a16="http://schemas.microsoft.com/office/drawing/2014/main" id="{2AE0324C-3B8C-24E1-8BC4-F9FCA16881D9}"/>
                </a:ext>
              </a:extLst>
            </p:cNvPr>
            <p:cNvSpPr/>
            <p:nvPr/>
          </p:nvSpPr>
          <p:spPr>
            <a:xfrm>
              <a:off x="367553" y="2051424"/>
              <a:ext cx="576000" cy="576000"/>
            </a:xfrm>
            <a:prstGeom prst="ellipse">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a:solidFill>
                  <a:schemeClr val="accent6">
                    <a:lumMod val="60000"/>
                    <a:lumOff val="40000"/>
                  </a:schemeClr>
                </a:solidFill>
                <a:latin typeface="+mn-ea"/>
                <a:cs typeface="Times New Roman" panose="02020603050405020304" pitchFamily="18" charset="0"/>
              </a:endParaRPr>
            </a:p>
          </p:txBody>
        </p:sp>
        <p:sp>
          <p:nvSpPr>
            <p:cNvPr id="57" name="正方形/長方形 56">
              <a:extLst>
                <a:ext uri="{FF2B5EF4-FFF2-40B4-BE49-F238E27FC236}">
                  <a16:creationId xmlns:a16="http://schemas.microsoft.com/office/drawing/2014/main" id="{3EC40967-2ED1-3B72-5B58-805876737928}"/>
                </a:ext>
              </a:extLst>
            </p:cNvPr>
            <p:cNvSpPr/>
            <p:nvPr/>
          </p:nvSpPr>
          <p:spPr>
            <a:xfrm>
              <a:off x="1033968" y="2083191"/>
              <a:ext cx="2107639" cy="501049"/>
            </a:xfrm>
            <a:prstGeom prst="rect">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支援後の経過</a:t>
              </a:r>
              <a:endParaRPr kumimoji="1" lang="en-US" altLang="ja-JP" sz="1200" b="1">
                <a:solidFill>
                  <a:schemeClr val="tx1"/>
                </a:solidFill>
              </a:endParaRPr>
            </a:p>
          </p:txBody>
        </p:sp>
        <p:sp>
          <p:nvSpPr>
            <p:cNvPr id="58" name="正方形/長方形 57"/>
            <p:cNvSpPr/>
            <p:nvPr/>
          </p:nvSpPr>
          <p:spPr>
            <a:xfrm>
              <a:off x="424205" y="2122575"/>
              <a:ext cx="400361" cy="461665"/>
            </a:xfrm>
            <a:prstGeom prst="rect">
              <a:avLst/>
            </a:prstGeom>
          </p:spPr>
          <p:txBody>
            <a:bodyPr wrap="square">
              <a:spAutoFit/>
            </a:bodyPr>
            <a:lstStyle/>
            <a:p>
              <a:pPr algn="ctr"/>
              <a:r>
                <a:rPr kumimoji="1" lang="en-US" altLang="ja-JP" sz="2400" b="1" i="1">
                  <a:solidFill>
                    <a:schemeClr val="accent4">
                      <a:lumMod val="60000"/>
                      <a:lumOff val="40000"/>
                    </a:schemeClr>
                  </a:solidFill>
                  <a:latin typeface="+mn-ea"/>
                  <a:cs typeface="Times New Roman" panose="02020603050405020304" pitchFamily="18" charset="0"/>
                </a:rPr>
                <a:t>4</a:t>
              </a:r>
              <a:endParaRPr kumimoji="1" lang="ja-JP" altLang="en-US" sz="2400" b="1" i="1">
                <a:solidFill>
                  <a:schemeClr val="accent4">
                    <a:lumMod val="60000"/>
                    <a:lumOff val="40000"/>
                  </a:schemeClr>
                </a:solidFill>
                <a:latin typeface="+mn-ea"/>
                <a:cs typeface="Times New Roman" panose="02020603050405020304" pitchFamily="18" charset="0"/>
              </a:endParaRPr>
            </a:p>
          </p:txBody>
        </p:sp>
      </p:grpSp>
      <p:sp>
        <p:nvSpPr>
          <p:cNvPr id="6" name="テキスト ボックス 5">
            <a:extLst>
              <a:ext uri="{FF2B5EF4-FFF2-40B4-BE49-F238E27FC236}">
                <a16:creationId xmlns:a16="http://schemas.microsoft.com/office/drawing/2014/main" id="{81B34665-B109-6679-228C-2D7861068B77}"/>
              </a:ext>
            </a:extLst>
          </p:cNvPr>
          <p:cNvSpPr txBox="1"/>
          <p:nvPr/>
        </p:nvSpPr>
        <p:spPr>
          <a:xfrm>
            <a:off x="3168000" y="2574441"/>
            <a:ext cx="6832934" cy="553998"/>
          </a:xfrm>
          <a:prstGeom prst="rect">
            <a:avLst/>
          </a:prstGeom>
          <a:noFill/>
        </p:spPr>
        <p:txBody>
          <a:bodyPr wrap="square" rtlCol="0">
            <a:spAutoFit/>
          </a:bodyPr>
          <a:lstStyle/>
          <a:p>
            <a:r>
              <a:rPr kumimoji="1" lang="ja-JP" altLang="en-US" sz="1000">
                <a:latin typeface="+mn-ea"/>
              </a:rPr>
              <a:t>□　 足下の収支状況と半年後の資金繰り、手許資金の状況を確認するため、資金繰り表の作成を支援</a:t>
            </a:r>
            <a:endParaRPr kumimoji="1" lang="en-US" altLang="ja-JP" sz="1000">
              <a:latin typeface="+mn-ea"/>
            </a:endParaRPr>
          </a:p>
          <a:p>
            <a:r>
              <a:rPr kumimoji="1" lang="ja-JP" altLang="en-US" sz="1000">
                <a:latin typeface="+mn-ea"/>
              </a:rPr>
              <a:t>□　 資金繰り表作成を通じた代表者との対話により、経営課題と解決に向けた以下のアクションプランを</a:t>
            </a:r>
            <a:endParaRPr kumimoji="1" lang="en-US" altLang="ja-JP" sz="1000">
              <a:latin typeface="+mn-ea"/>
            </a:endParaRPr>
          </a:p>
          <a:p>
            <a:r>
              <a:rPr kumimoji="1" lang="ja-JP" altLang="en-US" sz="1000">
                <a:latin typeface="+mn-ea"/>
              </a:rPr>
              <a:t>　　 代表者と共有</a:t>
            </a:r>
            <a:endParaRPr kumimoji="1" lang="en-US" altLang="ja-JP" sz="1000">
              <a:latin typeface="+mn-ea"/>
            </a:endParaRPr>
          </a:p>
        </p:txBody>
      </p:sp>
      <p:sp>
        <p:nvSpPr>
          <p:cNvPr id="10" name="テキスト ボックス 9">
            <a:extLst>
              <a:ext uri="{FF2B5EF4-FFF2-40B4-BE49-F238E27FC236}">
                <a16:creationId xmlns:a16="http://schemas.microsoft.com/office/drawing/2014/main" id="{E1210E97-99A6-9E38-E0A4-8F3C07E17BBD}"/>
              </a:ext>
            </a:extLst>
          </p:cNvPr>
          <p:cNvSpPr txBox="1"/>
          <p:nvPr/>
        </p:nvSpPr>
        <p:spPr>
          <a:xfrm>
            <a:off x="210770" y="5698495"/>
            <a:ext cx="9401175" cy="861774"/>
          </a:xfrm>
          <a:prstGeom prst="rect">
            <a:avLst/>
          </a:prstGeom>
          <a:noFill/>
        </p:spPr>
        <p:txBody>
          <a:bodyPr wrap="square" rtlCol="0">
            <a:spAutoFit/>
          </a:bodyPr>
          <a:lstStyle/>
          <a:p>
            <a:r>
              <a:rPr kumimoji="1" lang="ja-JP" altLang="en-US" sz="1000" spc="-100">
                <a:latin typeface="+mn-ea"/>
              </a:rPr>
              <a:t>　また、ゼロゼロ融資の返済開始を控え、事業継続に不安を感じていましたが、資金繰り表を作成し手元資金の推移を見える化したため、返済開始を先延ばしすることなく、当初の条件通りに返済を開始しても資金繰りに支障がないことを確認することでき、安心したようでした。本事案を通じ改めて代表者は孤独であり、不安を相談できるような支援者の存在が重要であると気づかされました。今後も事業者のお話しを傾聴して、寄り添った支援をしていきたいと思います。なお、現在は息子への事業承継の相談も受けており、他の支援機関とも連携しながらサポートしていきたいと思います。</a:t>
            </a:r>
            <a:endParaRPr kumimoji="1" lang="en-US" altLang="ja-JP" sz="1000" spc="-100">
              <a:latin typeface="+mn-ea"/>
            </a:endParaRPr>
          </a:p>
          <a:p>
            <a:endParaRPr kumimoji="1" lang="en-US" altLang="ja-JP" sz="1000" spc="-100">
              <a:latin typeface="+mn-ea"/>
            </a:endParaRPr>
          </a:p>
        </p:txBody>
      </p:sp>
      <p:sp>
        <p:nvSpPr>
          <p:cNvPr id="13" name="テキスト ボックス 12">
            <a:extLst>
              <a:ext uri="{FF2B5EF4-FFF2-40B4-BE49-F238E27FC236}">
                <a16:creationId xmlns:a16="http://schemas.microsoft.com/office/drawing/2014/main" id="{F23557A7-D567-DB0E-D6B7-35935277A351}"/>
              </a:ext>
            </a:extLst>
          </p:cNvPr>
          <p:cNvSpPr txBox="1"/>
          <p:nvPr/>
        </p:nvSpPr>
        <p:spPr>
          <a:xfrm>
            <a:off x="3168000" y="1880200"/>
            <a:ext cx="6832934" cy="553998"/>
          </a:xfrm>
          <a:prstGeom prst="rect">
            <a:avLst/>
          </a:prstGeom>
          <a:noFill/>
        </p:spPr>
        <p:txBody>
          <a:bodyPr wrap="square" rtlCol="0">
            <a:spAutoFit/>
          </a:bodyPr>
          <a:lstStyle/>
          <a:p>
            <a:r>
              <a:rPr kumimoji="1" lang="ja-JP" altLang="en-US" sz="1000">
                <a:latin typeface="+mn-ea"/>
              </a:rPr>
              <a:t>□　施設は新しくはないが館内は清潔感があり、代表者の人柄と心のこもった接客でリピート率が高い</a:t>
            </a:r>
            <a:endParaRPr kumimoji="1" lang="en-US" altLang="ja-JP" sz="1000">
              <a:latin typeface="+mn-ea"/>
            </a:endParaRPr>
          </a:p>
          <a:p>
            <a:r>
              <a:rPr kumimoji="1" lang="ja-JP" altLang="en-US" sz="1000">
                <a:latin typeface="+mn-ea"/>
              </a:rPr>
              <a:t>□　シェフ（代表者の息子）こだわりのイタリアンフルコースのディナーを提供</a:t>
            </a:r>
            <a:endParaRPr kumimoji="1" lang="en-US" altLang="ja-JP" sz="1000">
              <a:latin typeface="+mn-ea"/>
            </a:endParaRPr>
          </a:p>
          <a:p>
            <a:r>
              <a:rPr kumimoji="1" lang="ja-JP" altLang="en-US" sz="1000">
                <a:latin typeface="+mn-ea"/>
              </a:rPr>
              <a:t>□　ドッグラン、犬と一緒の</a:t>
            </a:r>
            <a:r>
              <a:rPr kumimoji="1" lang="en-US" altLang="ja-JP" sz="1000">
                <a:latin typeface="+mn-ea"/>
              </a:rPr>
              <a:t>BBQ</a:t>
            </a:r>
            <a:r>
              <a:rPr kumimoji="1" lang="ja-JP" altLang="en-US" sz="1000">
                <a:latin typeface="+mn-ea"/>
              </a:rPr>
              <a:t>コーナーなど、ペットと楽しめる設備が充実</a:t>
            </a:r>
            <a:endParaRPr kumimoji="1" lang="en-US" altLang="ja-JP" sz="1000">
              <a:latin typeface="+mn-ea"/>
            </a:endParaRPr>
          </a:p>
        </p:txBody>
      </p:sp>
      <p:cxnSp>
        <p:nvCxnSpPr>
          <p:cNvPr id="72" name="直線コネクタ 71">
            <a:extLst>
              <a:ext uri="{FF2B5EF4-FFF2-40B4-BE49-F238E27FC236}">
                <a16:creationId xmlns:a16="http://schemas.microsoft.com/office/drawing/2014/main" id="{F6666B09-2ADE-467F-B2B3-5AA1D063F068}"/>
              </a:ext>
            </a:extLst>
          </p:cNvPr>
          <p:cNvCxnSpPr/>
          <p:nvPr/>
        </p:nvCxnSpPr>
        <p:spPr>
          <a:xfrm>
            <a:off x="210770" y="6690032"/>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816216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4">
            <a:extLst>
              <a:ext uri="{FF2B5EF4-FFF2-40B4-BE49-F238E27FC236}">
                <a16:creationId xmlns:a16="http://schemas.microsoft.com/office/drawing/2014/main" id="{F4946CF4-055E-4F7E-A7D9-186A9C014C6A}"/>
              </a:ext>
            </a:extLst>
          </p:cNvPr>
          <p:cNvSpPr txBox="1">
            <a:spLocks/>
          </p:cNvSpPr>
          <p:nvPr/>
        </p:nvSpPr>
        <p:spPr>
          <a:xfrm>
            <a:off x="4114801" y="6141787"/>
            <a:ext cx="5719155" cy="598222"/>
          </a:xfrm>
          <a:prstGeom prst="rect">
            <a:avLst/>
          </a:prstGeom>
        </p:spPr>
        <p:txBody>
          <a:bodyPr>
            <a:no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nSpc>
                <a:spcPts val="2000"/>
              </a:lnSpc>
            </a:pPr>
            <a:r>
              <a:rPr lang="ja-JP" altLang="en-US" sz="1200" b="1">
                <a:solidFill>
                  <a:srgbClr val="004196"/>
                </a:solidFill>
                <a:latin typeface="+mn-ea"/>
                <a:ea typeface="+mn-ea"/>
              </a:rPr>
              <a:t>金融庁の委託事業である</a:t>
            </a:r>
            <a:r>
              <a:rPr lang="en-US" altLang="ja-JP" sz="1200" b="1">
                <a:solidFill>
                  <a:srgbClr val="004196"/>
                </a:solidFill>
                <a:latin typeface="+mn-ea"/>
                <a:ea typeface="+mn-ea"/>
              </a:rPr>
              <a:t>『</a:t>
            </a:r>
            <a:r>
              <a:rPr lang="ja-JP" altLang="en-US" sz="1200" b="1">
                <a:solidFill>
                  <a:srgbClr val="004196"/>
                </a:solidFill>
                <a:latin typeface="+mn-ea"/>
                <a:ea typeface="+mn-ea"/>
              </a:rPr>
              <a:t>令和６年度「業種別支援の着眼点の拡充や普及促進に向けた委託事業」</a:t>
            </a:r>
            <a:r>
              <a:rPr lang="en-US" altLang="ja-JP" sz="1200" b="1">
                <a:solidFill>
                  <a:srgbClr val="004196"/>
                </a:solidFill>
                <a:latin typeface="+mn-ea"/>
                <a:ea typeface="+mn-ea"/>
              </a:rPr>
              <a:t>』</a:t>
            </a:r>
            <a:r>
              <a:rPr lang="ja-JP" altLang="en-US" sz="1200" b="1">
                <a:solidFill>
                  <a:srgbClr val="004196"/>
                </a:solidFill>
                <a:latin typeface="+mn-ea"/>
                <a:ea typeface="+mn-ea"/>
              </a:rPr>
              <a:t>において、株式会社帝国データバンクが作成したものです。</a:t>
            </a:r>
            <a:endParaRPr lang="en-US" altLang="ja-JP" sz="1400" b="1">
              <a:solidFill>
                <a:srgbClr val="004196"/>
              </a:solidFill>
              <a:latin typeface="+mn-ea"/>
              <a:ea typeface="+mn-ea"/>
            </a:endParaRPr>
          </a:p>
        </p:txBody>
      </p:sp>
    </p:spTree>
    <p:extLst>
      <p:ext uri="{BB962C8B-B14F-4D97-AF65-F5344CB8AC3E}">
        <p14:creationId xmlns:p14="http://schemas.microsoft.com/office/powerpoint/2010/main" val="12026978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4294967295"/>
          </p:nvPr>
        </p:nvSpPr>
        <p:spPr>
          <a:xfrm>
            <a:off x="9418638" y="6494463"/>
            <a:ext cx="487362" cy="363537"/>
          </a:xfrm>
        </p:spPr>
        <p:txBody>
          <a:bodyPr/>
          <a:lstStyle/>
          <a:p>
            <a:r>
              <a:rPr lang="en-US" altLang="ja-JP">
                <a:ea typeface="游ゴシック"/>
                <a:cs typeface="Calibri"/>
              </a:rPr>
              <a:t>13</a:t>
            </a:r>
          </a:p>
        </p:txBody>
      </p:sp>
      <p:sp>
        <p:nvSpPr>
          <p:cNvPr id="8" name="タイトル 2"/>
          <p:cNvSpPr txBox="1">
            <a:spLocks/>
          </p:cNvSpPr>
          <p:nvPr/>
        </p:nvSpPr>
        <p:spPr>
          <a:xfrm>
            <a:off x="368515" y="2528334"/>
            <a:ext cx="6912000" cy="658535"/>
          </a:xfrm>
          <a:prstGeom prst="rect">
            <a:avLst/>
          </a:prstGeom>
        </p:spPr>
        <p:txBody>
          <a:bodyPr vert="horz" lIns="91440" tIns="45720" rIns="91440" bIns="45720" rtlCol="0" anchor="ctr">
            <a:normAutofit/>
          </a:bodyPr>
          <a:lstStyle>
            <a:lvl1pPr algn="l" defTabSz="914384" rtl="0" eaLnBrk="1" latinLnBrk="0" hangingPunct="1">
              <a:lnSpc>
                <a:spcPct val="90000"/>
              </a:lnSpc>
              <a:spcBef>
                <a:spcPct val="0"/>
              </a:spcBef>
              <a:buNone/>
              <a:defRPr kumimoji="1" lang="en-US" sz="2800" b="1" kern="1200" cap="all" baseline="0" smtClean="0">
                <a:solidFill>
                  <a:srgbClr val="004196"/>
                </a:solidFill>
                <a:latin typeface="+mn-ea"/>
                <a:ea typeface="+mn-ea"/>
                <a:cs typeface="+mj-cs"/>
              </a:defRPr>
            </a:lvl1pPr>
          </a:lstStyle>
          <a:p>
            <a:r>
              <a:rPr lang="en-US" altLang="ja-JP"/>
              <a:t>12</a:t>
            </a:r>
            <a:r>
              <a:rPr lang="ja-JP" altLang="en-US">
                <a:solidFill>
                  <a:schemeClr val="tx1"/>
                </a:solidFill>
              </a:rPr>
              <a:t>　</a:t>
            </a:r>
            <a:r>
              <a:rPr lang="ja-JP" altLang="en-US"/>
              <a:t>宿泊業</a:t>
            </a:r>
          </a:p>
        </p:txBody>
      </p:sp>
      <p:sp>
        <p:nvSpPr>
          <p:cNvPr id="7" name="正方形/長方形 6"/>
          <p:cNvSpPr/>
          <p:nvPr/>
        </p:nvSpPr>
        <p:spPr>
          <a:xfrm>
            <a:off x="329692" y="3364165"/>
            <a:ext cx="5626969" cy="1015663"/>
          </a:xfrm>
          <a:prstGeom prst="rect">
            <a:avLst/>
          </a:prstGeom>
        </p:spPr>
        <p:txBody>
          <a:bodyPr wrap="square">
            <a:spAutoFit/>
          </a:bodyPr>
          <a:lstStyle/>
          <a:p>
            <a:r>
              <a:rPr kumimoji="1" lang="ja-JP" altLang="en-US" sz="1200">
                <a:latin typeface="游ゴシック" panose="020B0400000000000000" pitchFamily="50" charset="-128"/>
              </a:rPr>
              <a:t>　業種別に事業者支援の「入口」となりうるポイントにフォーカスしています。　　　また、事業者支援の実務家の方々の知見・ノウハウを取りまとめたものであり、　　実務者の主観的な表現等を含みます。</a:t>
            </a:r>
            <a:endParaRPr kumimoji="1" lang="en-US" altLang="ja-JP" sz="1200">
              <a:latin typeface="游ゴシック" panose="020B0400000000000000" pitchFamily="50" charset="-128"/>
            </a:endParaRPr>
          </a:p>
          <a:p>
            <a:r>
              <a:rPr kumimoji="1" lang="ja-JP" altLang="en-US" sz="1200">
                <a:latin typeface="游ゴシック" panose="020B0400000000000000" pitchFamily="50" charset="-128"/>
              </a:rPr>
              <a:t>　本書を出発点として、用途に応じてそれぞれの組織・個人で、内容の追加等の工夫を加えながら活用いただくことを期待しています。</a:t>
            </a:r>
          </a:p>
        </p:txBody>
      </p:sp>
      <p:sp>
        <p:nvSpPr>
          <p:cNvPr id="6" name="タイトル 1">
            <a:extLst>
              <a:ext uri="{FF2B5EF4-FFF2-40B4-BE49-F238E27FC236}">
                <a16:creationId xmlns:a16="http://schemas.microsoft.com/office/drawing/2014/main" id="{7A8F6869-317A-4553-ADDB-D27CEE248A11}"/>
              </a:ext>
            </a:extLst>
          </p:cNvPr>
          <p:cNvSpPr txBox="1">
            <a:spLocks/>
          </p:cNvSpPr>
          <p:nvPr/>
        </p:nvSpPr>
        <p:spPr>
          <a:xfrm>
            <a:off x="373770" y="1764820"/>
            <a:ext cx="6912000" cy="658535"/>
          </a:xfrm>
          <a:prstGeom prst="rect">
            <a:avLst/>
          </a:prstGeom>
        </p:spPr>
        <p:txBody>
          <a:bodyPr vert="horz" lIns="91440" tIns="45720" rIns="91440" bIns="45720" rtlCol="0" anchor="ctr">
            <a:normAutofit/>
          </a:bodyPr>
          <a:lstStyle>
            <a:lvl1pPr algn="l" defTabSz="914384" rtl="0" eaLnBrk="1" latinLnBrk="0" hangingPunct="1">
              <a:lnSpc>
                <a:spcPct val="90000"/>
              </a:lnSpc>
              <a:spcBef>
                <a:spcPct val="0"/>
              </a:spcBef>
              <a:buNone/>
              <a:defRPr kumimoji="1" lang="en-US" sz="2800" b="1" kern="1200" cap="all" baseline="0" smtClean="0">
                <a:solidFill>
                  <a:srgbClr val="004196"/>
                </a:solidFill>
                <a:latin typeface="+mn-ea"/>
                <a:ea typeface="+mn-ea"/>
                <a:cs typeface="+mj-cs"/>
              </a:defRPr>
            </a:lvl1pPr>
          </a:lstStyle>
          <a:p>
            <a:r>
              <a:rPr lang="en-US" altLang="ja-JP" sz="2000"/>
              <a:t>『</a:t>
            </a:r>
            <a:r>
              <a:rPr lang="ja-JP" altLang="en-US" sz="2000"/>
              <a:t>業種別支援の着眼点</a:t>
            </a:r>
            <a:r>
              <a:rPr lang="en-US" altLang="ja-JP" sz="2000"/>
              <a:t>』</a:t>
            </a:r>
            <a:r>
              <a:rPr lang="ja-JP" altLang="en-US" sz="2000"/>
              <a:t>　</a:t>
            </a:r>
            <a:r>
              <a:rPr lang="en-US" altLang="ja-JP" sz="2000"/>
              <a:t>2025</a:t>
            </a:r>
            <a:r>
              <a:rPr lang="ja-JP" altLang="en-US" sz="2000"/>
              <a:t>（令和７）年３月</a:t>
            </a:r>
            <a:endParaRPr lang="ja-JP" altLang="en-US" sz="2400"/>
          </a:p>
        </p:txBody>
      </p:sp>
    </p:spTree>
    <p:extLst>
      <p:ext uri="{BB962C8B-B14F-4D97-AF65-F5344CB8AC3E}">
        <p14:creationId xmlns:p14="http://schemas.microsoft.com/office/powerpoint/2010/main" val="28947232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宿泊業</a:t>
            </a:r>
            <a:r>
              <a:rPr kumimoji="1" lang="ja-JP" altLang="en-US" b="1" u="sng">
                <a:latin typeface="+mn-ea"/>
              </a:rPr>
              <a:t>の目利き（決算資料編）　その１</a:t>
            </a:r>
          </a:p>
        </p:txBody>
      </p:sp>
      <p:cxnSp>
        <p:nvCxnSpPr>
          <p:cNvPr id="35" name="直線コネクタ 34">
            <a:extLst>
              <a:ext uri="{FF2B5EF4-FFF2-40B4-BE49-F238E27FC236}">
                <a16:creationId xmlns:a16="http://schemas.microsoft.com/office/drawing/2014/main" id="{1F44959B-879A-4247-9FA4-69D56E4D3C49}"/>
              </a:ext>
            </a:extLst>
          </p:cNvPr>
          <p:cNvCxnSpPr/>
          <p:nvPr/>
        </p:nvCxnSpPr>
        <p:spPr>
          <a:xfrm>
            <a:off x="157163" y="106794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9B9343EB-8340-43B2-BFCB-44120E0835EB}"/>
              </a:ext>
            </a:extLst>
          </p:cNvPr>
          <p:cNvCxnSpPr>
            <a:cxnSpLocks/>
          </p:cNvCxnSpPr>
          <p:nvPr/>
        </p:nvCxnSpPr>
        <p:spPr>
          <a:xfrm>
            <a:off x="226613" y="6785137"/>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2" name="テキスト ボックス 11">
            <a:extLst>
              <a:ext uri="{FF2B5EF4-FFF2-40B4-BE49-F238E27FC236}">
                <a16:creationId xmlns:a16="http://schemas.microsoft.com/office/drawing/2014/main" id="{FE532668-F951-AF74-4D92-DA955374FB1E}"/>
              </a:ext>
            </a:extLst>
          </p:cNvPr>
          <p:cNvSpPr txBox="1"/>
          <p:nvPr/>
        </p:nvSpPr>
        <p:spPr>
          <a:xfrm>
            <a:off x="4447204" y="1646759"/>
            <a:ext cx="2993797" cy="369332"/>
          </a:xfrm>
          <a:prstGeom prst="rect">
            <a:avLst/>
          </a:prstGeom>
          <a:noFill/>
        </p:spPr>
        <p:txBody>
          <a:bodyPr wrap="square" rtlCol="0">
            <a:spAutoFit/>
          </a:bodyPr>
          <a:lstStyle/>
          <a:p>
            <a:pPr algn="ctr"/>
            <a:r>
              <a:rPr kumimoji="1" lang="ja-JP" altLang="en-US" b="1"/>
              <a:t>固定負債＋自己資本</a:t>
            </a:r>
            <a:endParaRPr kumimoji="1" lang="en-US" altLang="ja-JP" b="1"/>
          </a:p>
        </p:txBody>
      </p:sp>
      <p:sp>
        <p:nvSpPr>
          <p:cNvPr id="13" name="テキスト ボックス 12">
            <a:extLst>
              <a:ext uri="{FF2B5EF4-FFF2-40B4-BE49-F238E27FC236}">
                <a16:creationId xmlns:a16="http://schemas.microsoft.com/office/drawing/2014/main" id="{40BFFA9E-65DC-7EC9-7129-BD57F7AB76DF}"/>
              </a:ext>
            </a:extLst>
          </p:cNvPr>
          <p:cNvSpPr txBox="1"/>
          <p:nvPr/>
        </p:nvSpPr>
        <p:spPr>
          <a:xfrm>
            <a:off x="3833312" y="1222446"/>
            <a:ext cx="4138613" cy="369332"/>
          </a:xfrm>
          <a:prstGeom prst="rect">
            <a:avLst/>
          </a:prstGeom>
          <a:noFill/>
        </p:spPr>
        <p:txBody>
          <a:bodyPr wrap="square" rtlCol="0">
            <a:spAutoFit/>
          </a:bodyPr>
          <a:lstStyle/>
          <a:p>
            <a:pPr algn="ctr"/>
            <a:r>
              <a:rPr kumimoji="1" lang="ja-JP" altLang="en-US" b="1"/>
              <a:t>固定資産</a:t>
            </a:r>
            <a:endParaRPr kumimoji="1" lang="en-US" altLang="ja-JP" b="1"/>
          </a:p>
        </p:txBody>
      </p:sp>
      <p:sp>
        <p:nvSpPr>
          <p:cNvPr id="14" name="テキスト ボックス 13">
            <a:extLst>
              <a:ext uri="{FF2B5EF4-FFF2-40B4-BE49-F238E27FC236}">
                <a16:creationId xmlns:a16="http://schemas.microsoft.com/office/drawing/2014/main" id="{E2EF3D4B-665B-BFD8-75E0-C64E0C8E4FBE}"/>
              </a:ext>
            </a:extLst>
          </p:cNvPr>
          <p:cNvSpPr txBox="1"/>
          <p:nvPr/>
        </p:nvSpPr>
        <p:spPr>
          <a:xfrm>
            <a:off x="3314200" y="1424302"/>
            <a:ext cx="219075" cy="369332"/>
          </a:xfrm>
          <a:prstGeom prst="rect">
            <a:avLst/>
          </a:prstGeom>
          <a:noFill/>
        </p:spPr>
        <p:txBody>
          <a:bodyPr wrap="square" rtlCol="0">
            <a:spAutoFit/>
          </a:bodyPr>
          <a:lstStyle/>
          <a:p>
            <a:r>
              <a:rPr kumimoji="1" lang="ja-JP" altLang="en-US" b="1"/>
              <a:t>＝</a:t>
            </a:r>
          </a:p>
        </p:txBody>
      </p:sp>
      <p:sp>
        <p:nvSpPr>
          <p:cNvPr id="15" name="テキスト ボックス 14">
            <a:extLst>
              <a:ext uri="{FF2B5EF4-FFF2-40B4-BE49-F238E27FC236}">
                <a16:creationId xmlns:a16="http://schemas.microsoft.com/office/drawing/2014/main" id="{568CAD22-3933-F4EE-FA27-027597B9E527}"/>
              </a:ext>
            </a:extLst>
          </p:cNvPr>
          <p:cNvSpPr txBox="1"/>
          <p:nvPr/>
        </p:nvSpPr>
        <p:spPr>
          <a:xfrm>
            <a:off x="7971925" y="1449895"/>
            <a:ext cx="219075" cy="369332"/>
          </a:xfrm>
          <a:prstGeom prst="rect">
            <a:avLst/>
          </a:prstGeom>
          <a:noFill/>
        </p:spPr>
        <p:txBody>
          <a:bodyPr wrap="square" rtlCol="0">
            <a:spAutoFit/>
          </a:bodyPr>
          <a:lstStyle/>
          <a:p>
            <a:r>
              <a:rPr kumimoji="1" lang="ja-JP" altLang="en-US" b="1"/>
              <a:t>＝</a:t>
            </a:r>
          </a:p>
        </p:txBody>
      </p:sp>
      <p:sp>
        <p:nvSpPr>
          <p:cNvPr id="19" name="正方形/長方形 18">
            <a:extLst>
              <a:ext uri="{FF2B5EF4-FFF2-40B4-BE49-F238E27FC236}">
                <a16:creationId xmlns:a16="http://schemas.microsoft.com/office/drawing/2014/main" id="{DCE0A391-16C2-06BB-5E3E-BEB236CC740A}"/>
              </a:ext>
            </a:extLst>
          </p:cNvPr>
          <p:cNvSpPr/>
          <p:nvPr/>
        </p:nvSpPr>
        <p:spPr>
          <a:xfrm>
            <a:off x="8424363" y="1337259"/>
            <a:ext cx="1062037" cy="583911"/>
          </a:xfrm>
          <a:prstGeom prst="rect">
            <a:avLst/>
          </a:prstGeom>
          <a:solidFill>
            <a:srgbClr val="00B0F0">
              <a:alpha val="10000"/>
            </a:srgbClr>
          </a:solidFill>
          <a:ln w="63500">
            <a:solidFill>
              <a:srgbClr val="00B0F0">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b="1">
                <a:solidFill>
                  <a:schemeClr val="tx1"/>
                </a:solidFill>
              </a:rPr>
              <a:t>100</a:t>
            </a:r>
            <a:r>
              <a:rPr kumimoji="1" lang="ja-JP" altLang="en-US" sz="1400" b="1">
                <a:solidFill>
                  <a:schemeClr val="tx1"/>
                </a:solidFill>
              </a:rPr>
              <a:t>％以下</a:t>
            </a:r>
            <a:endParaRPr kumimoji="1" lang="en-US" altLang="ja-JP" sz="1400" b="1">
              <a:solidFill>
                <a:schemeClr val="tx1"/>
              </a:solidFill>
            </a:endParaRPr>
          </a:p>
          <a:p>
            <a:pPr algn="ctr"/>
            <a:r>
              <a:rPr kumimoji="1" lang="ja-JP" altLang="en-US" sz="1400" b="1">
                <a:solidFill>
                  <a:schemeClr val="tx1"/>
                </a:solidFill>
              </a:rPr>
              <a:t>が目安</a:t>
            </a:r>
            <a:endParaRPr kumimoji="1" lang="en-US" altLang="ja-JP" sz="1400" b="1">
              <a:solidFill>
                <a:schemeClr val="tx1"/>
              </a:solidFill>
            </a:endParaRPr>
          </a:p>
        </p:txBody>
      </p:sp>
      <p:cxnSp>
        <p:nvCxnSpPr>
          <p:cNvPr id="26" name="直線コネクタ 25">
            <a:extLst>
              <a:ext uri="{FF2B5EF4-FFF2-40B4-BE49-F238E27FC236}">
                <a16:creationId xmlns:a16="http://schemas.microsoft.com/office/drawing/2014/main" id="{6F12C494-704F-B0EB-004C-58C3727E03FD}"/>
              </a:ext>
            </a:extLst>
          </p:cNvPr>
          <p:cNvCxnSpPr>
            <a:cxnSpLocks/>
          </p:cNvCxnSpPr>
          <p:nvPr/>
        </p:nvCxnSpPr>
        <p:spPr>
          <a:xfrm>
            <a:off x="732087" y="1192335"/>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直線コネクタ 29">
            <a:extLst>
              <a:ext uri="{FF2B5EF4-FFF2-40B4-BE49-F238E27FC236}">
                <a16:creationId xmlns:a16="http://schemas.microsoft.com/office/drawing/2014/main" id="{9F1D09FE-7ADD-FBFB-9B7E-32FDE3F5C1AB}"/>
              </a:ext>
            </a:extLst>
          </p:cNvPr>
          <p:cNvCxnSpPr>
            <a:cxnSpLocks/>
          </p:cNvCxnSpPr>
          <p:nvPr/>
        </p:nvCxnSpPr>
        <p:spPr>
          <a:xfrm>
            <a:off x="3764260" y="1591779"/>
            <a:ext cx="4241706" cy="25593"/>
          </a:xfrm>
          <a:prstGeom prst="line">
            <a:avLst/>
          </a:prstGeom>
          <a:ln w="381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31" name="テキスト ボックス 30">
            <a:extLst>
              <a:ext uri="{FF2B5EF4-FFF2-40B4-BE49-F238E27FC236}">
                <a16:creationId xmlns:a16="http://schemas.microsoft.com/office/drawing/2014/main" id="{21267727-0518-E678-174A-FC64A2D049DB}"/>
              </a:ext>
            </a:extLst>
          </p:cNvPr>
          <p:cNvSpPr txBox="1"/>
          <p:nvPr/>
        </p:nvSpPr>
        <p:spPr>
          <a:xfrm>
            <a:off x="390957" y="2132865"/>
            <a:ext cx="9027681" cy="553998"/>
          </a:xfrm>
          <a:prstGeom prst="rect">
            <a:avLst/>
          </a:prstGeom>
          <a:noFill/>
        </p:spPr>
        <p:txBody>
          <a:bodyPr wrap="square" lIns="91440" tIns="45720" rIns="91440" bIns="45720" rtlCol="0" anchor="t">
            <a:spAutoFit/>
          </a:bodyPr>
          <a:lstStyle/>
          <a:p>
            <a:r>
              <a:rPr kumimoji="1" lang="ja-JP" altLang="en-US" sz="1000" spc="-100">
                <a:latin typeface="游ゴシック"/>
                <a:ea typeface="游ゴシック"/>
              </a:rPr>
              <a:t>　定量面では宿泊業は設備集約的な業種でその健全性への着目が重要です。固定長期適合率が</a:t>
            </a:r>
            <a:r>
              <a:rPr kumimoji="1" lang="en-US" altLang="ja-JP" sz="1000" spc="-100">
                <a:latin typeface="游ゴシック"/>
                <a:ea typeface="游ゴシック"/>
              </a:rPr>
              <a:t>100</a:t>
            </a:r>
            <a:r>
              <a:rPr kumimoji="1" lang="ja-JP" altLang="en-US" sz="1000" spc="-100">
                <a:latin typeface="游ゴシック"/>
                <a:ea typeface="游ゴシック"/>
              </a:rPr>
              <a:t>％以下ということは調達した長期資金と会社が蓄積した自己資本で自社の生産設備を賄えていることを示しているので訪問前に必ず確認して下さい。参考までに日本政策金融公庫が</a:t>
            </a:r>
            <a:r>
              <a:rPr kumimoji="1" lang="en-US" altLang="ja-JP" sz="1000" spc="-100">
                <a:latin typeface="游ゴシック"/>
                <a:ea typeface="游ゴシック"/>
              </a:rPr>
              <a:t>2024</a:t>
            </a:r>
            <a:r>
              <a:rPr kumimoji="1" lang="ja-JP" altLang="en-US" sz="1000" spc="-100">
                <a:latin typeface="游ゴシック"/>
                <a:ea typeface="游ゴシック"/>
              </a:rPr>
              <a:t>年８月に公表した小企業の経営指標（旅館・ホテル）による平均値は</a:t>
            </a:r>
            <a:r>
              <a:rPr kumimoji="1" lang="en-US" altLang="ja-JP" sz="1000" spc="-100">
                <a:latin typeface="游ゴシック"/>
                <a:ea typeface="游ゴシック"/>
              </a:rPr>
              <a:t>105.1</a:t>
            </a:r>
            <a:r>
              <a:rPr kumimoji="1" lang="ja-JP" altLang="en-US" sz="1000" spc="-100">
                <a:latin typeface="游ゴシック"/>
                <a:ea typeface="游ゴシック"/>
              </a:rPr>
              <a:t>％・中央値は</a:t>
            </a:r>
            <a:r>
              <a:rPr kumimoji="1" lang="en-US" altLang="ja-JP" sz="1000" spc="-100">
                <a:latin typeface="游ゴシック"/>
                <a:ea typeface="游ゴシック"/>
              </a:rPr>
              <a:t>94.3</a:t>
            </a:r>
            <a:r>
              <a:rPr kumimoji="1" lang="ja-JP" altLang="en-US" sz="1000" spc="-100">
                <a:latin typeface="游ゴシック"/>
                <a:ea typeface="游ゴシック"/>
              </a:rPr>
              <a:t>％となっています。下記の留意点も踏まえた着眼をお勧めします。</a:t>
            </a:r>
            <a:endParaRPr kumimoji="1" lang="en-US" altLang="ja-JP" sz="1000" spc="-100">
              <a:latin typeface="游ゴシック"/>
              <a:ea typeface="游ゴシック"/>
            </a:endParaRPr>
          </a:p>
        </p:txBody>
      </p:sp>
      <p:grpSp>
        <p:nvGrpSpPr>
          <p:cNvPr id="134" name="グループ化 133">
            <a:extLst>
              <a:ext uri="{FF2B5EF4-FFF2-40B4-BE49-F238E27FC236}">
                <a16:creationId xmlns:a16="http://schemas.microsoft.com/office/drawing/2014/main" id="{453176ED-35D9-639F-2367-50ED5C06895C}"/>
              </a:ext>
            </a:extLst>
          </p:cNvPr>
          <p:cNvGrpSpPr/>
          <p:nvPr/>
        </p:nvGrpSpPr>
        <p:grpSpPr>
          <a:xfrm>
            <a:off x="331496" y="3600000"/>
            <a:ext cx="9130255" cy="1162074"/>
            <a:chOff x="331496" y="3749845"/>
            <a:chExt cx="9130255" cy="1162074"/>
          </a:xfrm>
        </p:grpSpPr>
        <p:sp>
          <p:nvSpPr>
            <p:cNvPr id="89" name="テキスト ボックス 88">
              <a:extLst>
                <a:ext uri="{FF2B5EF4-FFF2-40B4-BE49-F238E27FC236}">
                  <a16:creationId xmlns:a16="http://schemas.microsoft.com/office/drawing/2014/main" id="{40525EBA-DA7E-DEF2-C892-B45F71437B7F}"/>
                </a:ext>
              </a:extLst>
            </p:cNvPr>
            <p:cNvSpPr txBox="1"/>
            <p:nvPr/>
          </p:nvSpPr>
          <p:spPr>
            <a:xfrm>
              <a:off x="364551" y="4357921"/>
              <a:ext cx="9097200" cy="553998"/>
            </a:xfrm>
            <a:prstGeom prst="rect">
              <a:avLst/>
            </a:prstGeom>
            <a:noFill/>
          </p:spPr>
          <p:txBody>
            <a:bodyPr wrap="square" rtlCol="0">
              <a:spAutoFit/>
            </a:bodyPr>
            <a:lstStyle/>
            <a:p>
              <a:r>
                <a:rPr kumimoji="1" lang="ja-JP" altLang="en-US" sz="1000" spc="-100">
                  <a:latin typeface="+mn-ea"/>
                </a:rPr>
                <a:t>　計算の結果、固定長期適合率が</a:t>
              </a:r>
              <a:r>
                <a:rPr kumimoji="1" lang="en-US" altLang="ja-JP" sz="1000" spc="-100">
                  <a:latin typeface="+mn-ea"/>
                </a:rPr>
                <a:t>100</a:t>
              </a:r>
              <a:r>
                <a:rPr kumimoji="1" lang="ja-JP" altLang="en-US" sz="1000" spc="-100">
                  <a:latin typeface="+mn-ea"/>
                </a:rPr>
                <a:t>％を下回る数字である場合、特に自動計算される経営分析ソフトでは注意喚起のコメントが出ない場合があります。一般論として固定長期適合率は低い方が固定資産を財務的には余力をもって維持できていることを示します。しかし、設備の老朽化が進み簿価が小さくなっている財務状態であっても数値は低く算出されます。借入金の内容、業歴や自己資本比率などに留意した上で数値を確認することをお勧めします。</a:t>
              </a:r>
              <a:endParaRPr kumimoji="1" lang="en-US" altLang="ja-JP" sz="1000" spc="-100">
                <a:latin typeface="+mn-ea"/>
              </a:endParaRPr>
            </a:p>
          </p:txBody>
        </p:sp>
        <p:grpSp>
          <p:nvGrpSpPr>
            <p:cNvPr id="132" name="グループ化 131">
              <a:extLst>
                <a:ext uri="{FF2B5EF4-FFF2-40B4-BE49-F238E27FC236}">
                  <a16:creationId xmlns:a16="http://schemas.microsoft.com/office/drawing/2014/main" id="{6B2F6D49-90E3-9406-7FBE-0C6A1C2C16D3}"/>
                </a:ext>
              </a:extLst>
            </p:cNvPr>
            <p:cNvGrpSpPr/>
            <p:nvPr/>
          </p:nvGrpSpPr>
          <p:grpSpPr>
            <a:xfrm>
              <a:off x="331496" y="3749845"/>
              <a:ext cx="7794586" cy="594673"/>
              <a:chOff x="331496" y="3827479"/>
              <a:chExt cx="7794586" cy="594673"/>
            </a:xfrm>
          </p:grpSpPr>
          <p:grpSp>
            <p:nvGrpSpPr>
              <p:cNvPr id="129" name="グループ化 128">
                <a:extLst>
                  <a:ext uri="{FF2B5EF4-FFF2-40B4-BE49-F238E27FC236}">
                    <a16:creationId xmlns:a16="http://schemas.microsoft.com/office/drawing/2014/main" id="{93A9CFD8-5C10-305F-D956-39962DDD5482}"/>
                  </a:ext>
                </a:extLst>
              </p:cNvPr>
              <p:cNvGrpSpPr/>
              <p:nvPr/>
            </p:nvGrpSpPr>
            <p:grpSpPr>
              <a:xfrm>
                <a:off x="1946219" y="4052820"/>
                <a:ext cx="6179863" cy="369332"/>
                <a:chOff x="1946220" y="4052820"/>
                <a:chExt cx="5934272" cy="369332"/>
              </a:xfrm>
            </p:grpSpPr>
            <p:sp>
              <p:nvSpPr>
                <p:cNvPr id="107" name="正方形/長方形 106">
                  <a:extLst>
                    <a:ext uri="{FF2B5EF4-FFF2-40B4-BE49-F238E27FC236}">
                      <a16:creationId xmlns:a16="http://schemas.microsoft.com/office/drawing/2014/main" id="{254CB8FF-2EC1-9CF9-9C1A-B928125BCF24}"/>
                    </a:ext>
                  </a:extLst>
                </p:cNvPr>
                <p:cNvSpPr/>
                <p:nvPr/>
              </p:nvSpPr>
              <p:spPr>
                <a:xfrm>
                  <a:off x="1946220" y="4098140"/>
                  <a:ext cx="5934272" cy="310993"/>
                </a:xfrm>
                <a:prstGeom prst="rect">
                  <a:avLst/>
                </a:prstGeom>
                <a:solidFill>
                  <a:srgbClr val="FF0000">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テキスト ボックス 32">
                  <a:extLst>
                    <a:ext uri="{FF2B5EF4-FFF2-40B4-BE49-F238E27FC236}">
                      <a16:creationId xmlns:a16="http://schemas.microsoft.com/office/drawing/2014/main" id="{2D742507-4F7E-1E0D-7B31-253DD81E6F89}"/>
                    </a:ext>
                  </a:extLst>
                </p:cNvPr>
                <p:cNvSpPr txBox="1"/>
                <p:nvPr/>
              </p:nvSpPr>
              <p:spPr>
                <a:xfrm>
                  <a:off x="1946220" y="4052820"/>
                  <a:ext cx="5464762" cy="369332"/>
                </a:xfrm>
                <a:prstGeom prst="rect">
                  <a:avLst/>
                </a:prstGeom>
                <a:noFill/>
              </p:spPr>
              <p:txBody>
                <a:bodyPr wrap="square" rtlCol="0">
                  <a:spAutoFit/>
                </a:bodyPr>
                <a:lstStyle/>
                <a:p>
                  <a:r>
                    <a:rPr kumimoji="1" lang="ja-JP" altLang="en-US">
                      <a:latin typeface="HG創英角ｺﾞｼｯｸUB" panose="020B0909000000000000" pitchFamily="49" charset="-128"/>
                      <a:ea typeface="HG創英角ｺﾞｼｯｸUB" panose="020B0909000000000000" pitchFamily="49" charset="-128"/>
                    </a:rPr>
                    <a:t>数値が良好な場合でも主要設備の状態確認は必須</a:t>
                  </a:r>
                </a:p>
              </p:txBody>
            </p:sp>
          </p:grpSp>
          <p:grpSp>
            <p:nvGrpSpPr>
              <p:cNvPr id="61" name="グループ化 60">
                <a:extLst>
                  <a:ext uri="{FF2B5EF4-FFF2-40B4-BE49-F238E27FC236}">
                    <a16:creationId xmlns:a16="http://schemas.microsoft.com/office/drawing/2014/main" id="{AC8E750A-47BB-8844-7DB2-2D7953BD849E}"/>
                  </a:ext>
                </a:extLst>
              </p:cNvPr>
              <p:cNvGrpSpPr/>
              <p:nvPr/>
            </p:nvGrpSpPr>
            <p:grpSpPr>
              <a:xfrm>
                <a:off x="331496" y="3827479"/>
                <a:ext cx="2614067" cy="584775"/>
                <a:chOff x="312014" y="2983832"/>
                <a:chExt cx="2614067" cy="584775"/>
              </a:xfrm>
            </p:grpSpPr>
            <p:sp>
              <p:nvSpPr>
                <p:cNvPr id="62" name="テキスト ボックス 61">
                  <a:extLst>
                    <a:ext uri="{FF2B5EF4-FFF2-40B4-BE49-F238E27FC236}">
                      <a16:creationId xmlns:a16="http://schemas.microsoft.com/office/drawing/2014/main" id="{50DCFE64-47FF-B143-687E-013BB4DF7ED7}"/>
                    </a:ext>
                  </a:extLst>
                </p:cNvPr>
                <p:cNvSpPr txBox="1"/>
                <p:nvPr/>
              </p:nvSpPr>
              <p:spPr>
                <a:xfrm>
                  <a:off x="312014" y="3157452"/>
                  <a:ext cx="890437" cy="369331"/>
                </a:xfrm>
                <a:prstGeom prst="rect">
                  <a:avLst/>
                </a:prstGeom>
                <a:noFill/>
              </p:spPr>
              <p:txBody>
                <a:bodyPr wrap="square" rtlCol="0">
                  <a:spAutoFit/>
                </a:bodyPr>
                <a:lstStyle/>
                <a:p>
                  <a:r>
                    <a:rPr kumimoji="1" lang="ja-JP" altLang="en-US">
                      <a:latin typeface="HG創英角ｺﾞｼｯｸUB" panose="020B0909000000000000" pitchFamily="49" charset="-128"/>
                      <a:ea typeface="HG創英角ｺﾞｼｯｸUB" panose="020B0909000000000000" pitchFamily="49" charset="-128"/>
                    </a:rPr>
                    <a:t>留意点</a:t>
                  </a:r>
                </a:p>
              </p:txBody>
            </p:sp>
            <p:sp>
              <p:nvSpPr>
                <p:cNvPr id="72" name="テキスト ボックス 71">
                  <a:extLst>
                    <a:ext uri="{FF2B5EF4-FFF2-40B4-BE49-F238E27FC236}">
                      <a16:creationId xmlns:a16="http://schemas.microsoft.com/office/drawing/2014/main" id="{14282C74-C4B9-9758-F179-823A64E36D7A}"/>
                    </a:ext>
                  </a:extLst>
                </p:cNvPr>
                <p:cNvSpPr txBox="1"/>
                <p:nvPr/>
              </p:nvSpPr>
              <p:spPr>
                <a:xfrm>
                  <a:off x="1078030" y="2983832"/>
                  <a:ext cx="1848051" cy="584775"/>
                </a:xfrm>
                <a:prstGeom prst="rect">
                  <a:avLst/>
                </a:prstGeom>
                <a:noFill/>
              </p:spPr>
              <p:txBody>
                <a:bodyPr wrap="square" rtlCol="0">
                  <a:spAutoFit/>
                </a:bodyPr>
                <a:lstStyle/>
                <a:p>
                  <a:r>
                    <a:rPr kumimoji="1" lang="ja-JP" altLang="en-US" sz="1400">
                      <a:latin typeface="HGS明朝E" panose="02020900000000000000" pitchFamily="18" charset="-128"/>
                      <a:ea typeface="HGS明朝E" panose="02020900000000000000" pitchFamily="18" charset="-128"/>
                    </a:rPr>
                    <a:t>その</a:t>
                  </a:r>
                  <a:r>
                    <a:rPr kumimoji="1" lang="ja-JP" altLang="en-US" sz="3200" b="1">
                      <a:latin typeface="HGS明朝E" panose="02020900000000000000" pitchFamily="18" charset="-128"/>
                      <a:ea typeface="HGS明朝E" panose="02020900000000000000" pitchFamily="18" charset="-128"/>
                    </a:rPr>
                    <a:t>２</a:t>
                  </a:r>
                  <a:endParaRPr kumimoji="1" lang="ja-JP" altLang="en-US" b="1">
                    <a:latin typeface="HGS明朝E" panose="02020900000000000000" pitchFamily="18" charset="-128"/>
                    <a:ea typeface="HGS明朝E" panose="02020900000000000000" pitchFamily="18" charset="-128"/>
                  </a:endParaRPr>
                </a:p>
              </p:txBody>
            </p:sp>
            <p:cxnSp>
              <p:nvCxnSpPr>
                <p:cNvPr id="73" name="直線コネクタ 72">
                  <a:extLst>
                    <a:ext uri="{FF2B5EF4-FFF2-40B4-BE49-F238E27FC236}">
                      <a16:creationId xmlns:a16="http://schemas.microsoft.com/office/drawing/2014/main" id="{655BE0B3-1B86-A2CB-36A8-0162A2FA6146}"/>
                    </a:ext>
                  </a:extLst>
                </p:cNvPr>
                <p:cNvCxnSpPr>
                  <a:cxnSpLocks/>
                </p:cNvCxnSpPr>
                <p:nvPr/>
              </p:nvCxnSpPr>
              <p:spPr>
                <a:xfrm>
                  <a:off x="371475" y="3526783"/>
                  <a:ext cx="1476624" cy="0"/>
                </a:xfrm>
                <a:prstGeom prst="line">
                  <a:avLst/>
                </a:prstGeom>
                <a:ln w="47625">
                  <a:solidFill>
                    <a:srgbClr val="FF0000">
                      <a:alpha val="40000"/>
                    </a:srgbClr>
                  </a:solidFill>
                </a:ln>
              </p:spPr>
              <p:style>
                <a:lnRef idx="1">
                  <a:schemeClr val="accent1"/>
                </a:lnRef>
                <a:fillRef idx="0">
                  <a:schemeClr val="accent1"/>
                </a:fillRef>
                <a:effectRef idx="0">
                  <a:schemeClr val="accent1"/>
                </a:effectRef>
                <a:fontRef idx="minor">
                  <a:schemeClr val="tx1"/>
                </a:fontRef>
              </p:style>
            </p:cxnSp>
          </p:grpSp>
        </p:grpSp>
      </p:grpSp>
      <p:grpSp>
        <p:nvGrpSpPr>
          <p:cNvPr id="133" name="グループ化 132">
            <a:extLst>
              <a:ext uri="{FF2B5EF4-FFF2-40B4-BE49-F238E27FC236}">
                <a16:creationId xmlns:a16="http://schemas.microsoft.com/office/drawing/2014/main" id="{6B85ABAB-E84D-361F-DB80-3D046C20DE91}"/>
              </a:ext>
            </a:extLst>
          </p:cNvPr>
          <p:cNvGrpSpPr/>
          <p:nvPr/>
        </p:nvGrpSpPr>
        <p:grpSpPr>
          <a:xfrm>
            <a:off x="331496" y="2574585"/>
            <a:ext cx="9156347" cy="1140213"/>
            <a:chOff x="331496" y="2626341"/>
            <a:chExt cx="9156347" cy="1140213"/>
          </a:xfrm>
        </p:grpSpPr>
        <p:grpSp>
          <p:nvGrpSpPr>
            <p:cNvPr id="131" name="グループ化 130">
              <a:extLst>
                <a:ext uri="{FF2B5EF4-FFF2-40B4-BE49-F238E27FC236}">
                  <a16:creationId xmlns:a16="http://schemas.microsoft.com/office/drawing/2014/main" id="{8305C8B6-A01C-2223-874E-17A9C96FDF3A}"/>
                </a:ext>
              </a:extLst>
            </p:cNvPr>
            <p:cNvGrpSpPr/>
            <p:nvPr/>
          </p:nvGrpSpPr>
          <p:grpSpPr>
            <a:xfrm>
              <a:off x="331496" y="2626341"/>
              <a:ext cx="7794587" cy="866285"/>
              <a:chOff x="331496" y="2626341"/>
              <a:chExt cx="7794587" cy="866285"/>
            </a:xfrm>
          </p:grpSpPr>
          <p:grpSp>
            <p:nvGrpSpPr>
              <p:cNvPr id="130" name="グループ化 129">
                <a:extLst>
                  <a:ext uri="{FF2B5EF4-FFF2-40B4-BE49-F238E27FC236}">
                    <a16:creationId xmlns:a16="http://schemas.microsoft.com/office/drawing/2014/main" id="{22C15FDE-D956-7A71-9107-F83ACB8CAE0B}"/>
                  </a:ext>
                </a:extLst>
              </p:cNvPr>
              <p:cNvGrpSpPr/>
              <p:nvPr/>
            </p:nvGrpSpPr>
            <p:grpSpPr>
              <a:xfrm>
                <a:off x="1927042" y="2846295"/>
                <a:ext cx="6199041" cy="646331"/>
                <a:chOff x="1927042" y="2846295"/>
                <a:chExt cx="6002719" cy="646331"/>
              </a:xfrm>
            </p:grpSpPr>
            <p:sp>
              <p:nvSpPr>
                <p:cNvPr id="105" name="正方形/長方形 104">
                  <a:extLst>
                    <a:ext uri="{FF2B5EF4-FFF2-40B4-BE49-F238E27FC236}">
                      <a16:creationId xmlns:a16="http://schemas.microsoft.com/office/drawing/2014/main" id="{B0217322-6B85-FDD0-5531-D3B4647777F5}"/>
                    </a:ext>
                  </a:extLst>
                </p:cNvPr>
                <p:cNvSpPr/>
                <p:nvPr/>
              </p:nvSpPr>
              <p:spPr>
                <a:xfrm>
                  <a:off x="1976239" y="2894820"/>
                  <a:ext cx="5953522" cy="310993"/>
                </a:xfrm>
                <a:prstGeom prst="rect">
                  <a:avLst/>
                </a:prstGeom>
                <a:solidFill>
                  <a:schemeClr val="accent5">
                    <a:lumMod val="75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6" name="テキスト ボックス 105">
                  <a:extLst>
                    <a:ext uri="{FF2B5EF4-FFF2-40B4-BE49-F238E27FC236}">
                      <a16:creationId xmlns:a16="http://schemas.microsoft.com/office/drawing/2014/main" id="{81FDBD58-0BBA-3727-F65F-E8CF5B466D5D}"/>
                    </a:ext>
                  </a:extLst>
                </p:cNvPr>
                <p:cNvSpPr txBox="1"/>
                <p:nvPr/>
              </p:nvSpPr>
              <p:spPr>
                <a:xfrm>
                  <a:off x="1927042" y="2846295"/>
                  <a:ext cx="5819479" cy="646331"/>
                </a:xfrm>
                <a:prstGeom prst="rect">
                  <a:avLst/>
                </a:prstGeom>
                <a:noFill/>
              </p:spPr>
              <p:txBody>
                <a:bodyPr wrap="square" rtlCol="0">
                  <a:spAutoFit/>
                </a:bodyPr>
                <a:lstStyle/>
                <a:p>
                  <a:r>
                    <a:rPr kumimoji="1" lang="ja-JP" altLang="en-US">
                      <a:latin typeface="HG創英角ｺﾞｼｯｸUB" panose="020B0909000000000000" pitchFamily="49" charset="-128"/>
                      <a:ea typeface="HG創英角ｺﾞｼｯｸUB" panose="020B0909000000000000" pitchFamily="49" charset="-128"/>
                    </a:rPr>
                    <a:t>固定負債（長期借入金）に運転資金が入っていないか？</a:t>
                  </a:r>
                </a:p>
              </p:txBody>
            </p:sp>
          </p:grpSp>
          <p:grpSp>
            <p:nvGrpSpPr>
              <p:cNvPr id="41" name="グループ化 40">
                <a:extLst>
                  <a:ext uri="{FF2B5EF4-FFF2-40B4-BE49-F238E27FC236}">
                    <a16:creationId xmlns:a16="http://schemas.microsoft.com/office/drawing/2014/main" id="{CD3A4A67-AA77-899E-62E2-41F1607FD5DA}"/>
                  </a:ext>
                </a:extLst>
              </p:cNvPr>
              <p:cNvGrpSpPr/>
              <p:nvPr/>
            </p:nvGrpSpPr>
            <p:grpSpPr>
              <a:xfrm>
                <a:off x="331496" y="2626341"/>
                <a:ext cx="2614067" cy="584775"/>
                <a:chOff x="312014" y="2983832"/>
                <a:chExt cx="2614067" cy="584775"/>
              </a:xfrm>
            </p:grpSpPr>
            <p:sp>
              <p:nvSpPr>
                <p:cNvPr id="49" name="テキスト ボックス 48">
                  <a:extLst>
                    <a:ext uri="{FF2B5EF4-FFF2-40B4-BE49-F238E27FC236}">
                      <a16:creationId xmlns:a16="http://schemas.microsoft.com/office/drawing/2014/main" id="{FD8724E2-DA43-1712-12E0-B673FFB12D4A}"/>
                    </a:ext>
                  </a:extLst>
                </p:cNvPr>
                <p:cNvSpPr txBox="1"/>
                <p:nvPr/>
              </p:nvSpPr>
              <p:spPr>
                <a:xfrm>
                  <a:off x="312014" y="3157452"/>
                  <a:ext cx="890437" cy="369331"/>
                </a:xfrm>
                <a:prstGeom prst="rect">
                  <a:avLst/>
                </a:prstGeom>
                <a:noFill/>
              </p:spPr>
              <p:txBody>
                <a:bodyPr wrap="square" rtlCol="0">
                  <a:spAutoFit/>
                </a:bodyPr>
                <a:lstStyle/>
                <a:p>
                  <a:r>
                    <a:rPr kumimoji="1" lang="ja-JP" altLang="en-US">
                      <a:latin typeface="HG創英角ｺﾞｼｯｸUB" panose="020B0909000000000000" pitchFamily="49" charset="-128"/>
                      <a:ea typeface="HG創英角ｺﾞｼｯｸUB" panose="020B0909000000000000" pitchFamily="49" charset="-128"/>
                    </a:rPr>
                    <a:t>留意点</a:t>
                  </a:r>
                </a:p>
              </p:txBody>
            </p:sp>
            <p:sp>
              <p:nvSpPr>
                <p:cNvPr id="50" name="テキスト ボックス 49">
                  <a:extLst>
                    <a:ext uri="{FF2B5EF4-FFF2-40B4-BE49-F238E27FC236}">
                      <a16:creationId xmlns:a16="http://schemas.microsoft.com/office/drawing/2014/main" id="{01558258-1CCF-52B7-3570-0756F93216F6}"/>
                    </a:ext>
                  </a:extLst>
                </p:cNvPr>
                <p:cNvSpPr txBox="1"/>
                <p:nvPr/>
              </p:nvSpPr>
              <p:spPr>
                <a:xfrm>
                  <a:off x="1078030" y="2983832"/>
                  <a:ext cx="1848051" cy="584775"/>
                </a:xfrm>
                <a:prstGeom prst="rect">
                  <a:avLst/>
                </a:prstGeom>
                <a:noFill/>
              </p:spPr>
              <p:txBody>
                <a:bodyPr wrap="square" rtlCol="0">
                  <a:spAutoFit/>
                </a:bodyPr>
                <a:lstStyle/>
                <a:p>
                  <a:r>
                    <a:rPr kumimoji="1" lang="ja-JP" altLang="en-US" sz="1400">
                      <a:latin typeface="HGS明朝E" panose="02020900000000000000" pitchFamily="18" charset="-128"/>
                      <a:ea typeface="HGS明朝E" panose="02020900000000000000" pitchFamily="18" charset="-128"/>
                    </a:rPr>
                    <a:t>その</a:t>
                  </a:r>
                  <a:r>
                    <a:rPr kumimoji="1" lang="ja-JP" altLang="en-US" sz="3200" b="1">
                      <a:latin typeface="HGS明朝E" panose="02020900000000000000" pitchFamily="18" charset="-128"/>
                      <a:ea typeface="HGS明朝E" panose="02020900000000000000" pitchFamily="18" charset="-128"/>
                    </a:rPr>
                    <a:t>１</a:t>
                  </a:r>
                  <a:endParaRPr kumimoji="1" lang="ja-JP" altLang="en-US" b="1">
                    <a:latin typeface="HGS明朝E" panose="02020900000000000000" pitchFamily="18" charset="-128"/>
                    <a:ea typeface="HGS明朝E" panose="02020900000000000000" pitchFamily="18" charset="-128"/>
                  </a:endParaRPr>
                </a:p>
              </p:txBody>
            </p:sp>
            <p:cxnSp>
              <p:nvCxnSpPr>
                <p:cNvPr id="60" name="直線コネクタ 59">
                  <a:extLst>
                    <a:ext uri="{FF2B5EF4-FFF2-40B4-BE49-F238E27FC236}">
                      <a16:creationId xmlns:a16="http://schemas.microsoft.com/office/drawing/2014/main" id="{9424892D-233A-C302-818A-3E16725C3CA3}"/>
                    </a:ext>
                  </a:extLst>
                </p:cNvPr>
                <p:cNvCxnSpPr>
                  <a:cxnSpLocks/>
                </p:cNvCxnSpPr>
                <p:nvPr/>
              </p:nvCxnSpPr>
              <p:spPr>
                <a:xfrm>
                  <a:off x="371475" y="3526783"/>
                  <a:ext cx="1476624" cy="0"/>
                </a:xfrm>
                <a:prstGeom prst="line">
                  <a:avLst/>
                </a:prstGeom>
                <a:ln w="47625">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grpSp>
        </p:grpSp>
        <p:sp>
          <p:nvSpPr>
            <p:cNvPr id="87" name="テキスト ボックス 86">
              <a:extLst>
                <a:ext uri="{FF2B5EF4-FFF2-40B4-BE49-F238E27FC236}">
                  <a16:creationId xmlns:a16="http://schemas.microsoft.com/office/drawing/2014/main" id="{6820F658-E44F-83A4-7DFD-0A6527465818}"/>
                </a:ext>
              </a:extLst>
            </p:cNvPr>
            <p:cNvSpPr txBox="1"/>
            <p:nvPr/>
          </p:nvSpPr>
          <p:spPr>
            <a:xfrm>
              <a:off x="392400" y="3212556"/>
              <a:ext cx="9095443" cy="553998"/>
            </a:xfrm>
            <a:prstGeom prst="rect">
              <a:avLst/>
            </a:prstGeom>
            <a:noFill/>
          </p:spPr>
          <p:txBody>
            <a:bodyPr wrap="square" rtlCol="0">
              <a:spAutoFit/>
            </a:bodyPr>
            <a:lstStyle/>
            <a:p>
              <a:r>
                <a:rPr kumimoji="1" lang="ja-JP" altLang="en-US" sz="1000" spc="-100"/>
                <a:t>　設備投資資金は長期借入金、日常の事業運営に必要な運転資金は短期借入金、と明確に区分して調達している企業は、現実的には少ないと思われます。運転資金も設備資金も全て長期借入金で調達している企業も多く見られます。そのような企業の固定長期適合率は、過少に算出されることもあります。従前の融資関係資料や訪問前の経理担当者への聞き取りにより、借入金の使途を確認できる場合は、それらを基に固定負債のうち設備投資資金と自己資本の合計で、再計算することも有効です。</a:t>
              </a:r>
              <a:endParaRPr kumimoji="1" lang="en-US" altLang="ja-JP" sz="1000" spc="-100"/>
            </a:p>
          </p:txBody>
        </p:sp>
      </p:grpSp>
      <p:grpSp>
        <p:nvGrpSpPr>
          <p:cNvPr id="23" name="グループ化 22">
            <a:extLst>
              <a:ext uri="{FF2B5EF4-FFF2-40B4-BE49-F238E27FC236}">
                <a16:creationId xmlns:a16="http://schemas.microsoft.com/office/drawing/2014/main" id="{FD08D0BE-505C-D7B7-1CE1-167C8574B037}"/>
              </a:ext>
            </a:extLst>
          </p:cNvPr>
          <p:cNvGrpSpPr/>
          <p:nvPr/>
        </p:nvGrpSpPr>
        <p:grpSpPr>
          <a:xfrm>
            <a:off x="2417722" y="4971853"/>
            <a:ext cx="7560896" cy="1976099"/>
            <a:chOff x="2404274" y="4922783"/>
            <a:chExt cx="7560896" cy="1976099"/>
          </a:xfrm>
        </p:grpSpPr>
        <p:sp>
          <p:nvSpPr>
            <p:cNvPr id="20" name="テキスト ボックス 19">
              <a:extLst>
                <a:ext uri="{FF2B5EF4-FFF2-40B4-BE49-F238E27FC236}">
                  <a16:creationId xmlns:a16="http://schemas.microsoft.com/office/drawing/2014/main" id="{249ADC13-BB72-C35D-5903-76998C840CA3}"/>
                </a:ext>
              </a:extLst>
            </p:cNvPr>
            <p:cNvSpPr txBox="1"/>
            <p:nvPr/>
          </p:nvSpPr>
          <p:spPr>
            <a:xfrm>
              <a:off x="7760915" y="5423274"/>
              <a:ext cx="2202618" cy="707886"/>
            </a:xfrm>
            <a:prstGeom prst="rect">
              <a:avLst/>
            </a:prstGeom>
            <a:noFill/>
          </p:spPr>
          <p:txBody>
            <a:bodyPr wrap="square" lIns="91440" tIns="45720" rIns="91440" bIns="45720" rtlCol="0" anchor="t">
              <a:spAutoFit/>
            </a:bodyPr>
            <a:lstStyle/>
            <a:p>
              <a:r>
                <a:rPr kumimoji="1" lang="ja-JP" sz="1000">
                  <a:latin typeface="游ゴシック"/>
                  <a:ea typeface="游ゴシック"/>
                </a:rPr>
                <a:t>□ </a:t>
              </a:r>
              <a:r>
                <a:rPr kumimoji="1" lang="ja-JP" altLang="en-US" sz="1000">
                  <a:ea typeface="游ゴシック"/>
                </a:rPr>
                <a:t> 設備資金の実態額</a:t>
              </a:r>
              <a:endParaRPr lang="en-US" altLang="ja-JP" sz="1000">
                <a:ea typeface="游ゴシック" panose="020B0400000000000000" pitchFamily="34" charset="-128"/>
                <a:cs typeface="Calibri" panose="020F0502020204030204"/>
              </a:endParaRPr>
            </a:p>
            <a:p>
              <a:r>
                <a:rPr kumimoji="1" lang="ja-JP" sz="1000">
                  <a:latin typeface="游ゴシック"/>
                  <a:ea typeface="游ゴシック"/>
                </a:rPr>
                <a:t>□</a:t>
              </a:r>
              <a:r>
                <a:rPr kumimoji="1" lang="ja-JP" altLang="en-US" sz="1000">
                  <a:ea typeface="游ゴシック"/>
                </a:rPr>
                <a:t>  赤字補填資金の可能性</a:t>
              </a:r>
              <a:endParaRPr lang="en-US" altLang="ja-JP" sz="1000">
                <a:ea typeface="游ゴシック"/>
                <a:cs typeface="Calibri"/>
              </a:endParaRPr>
            </a:p>
            <a:p>
              <a:r>
                <a:rPr kumimoji="1" lang="ja-JP" altLang="en-US" sz="1000"/>
                <a:t>　（減価償却不足とも連動）</a:t>
              </a:r>
              <a:endParaRPr kumimoji="1" lang="en-US" altLang="ja-JP" sz="1000"/>
            </a:p>
            <a:p>
              <a:endParaRPr kumimoji="1" lang="ja-JP" altLang="en-US" sz="1000"/>
            </a:p>
          </p:txBody>
        </p:sp>
        <p:sp>
          <p:nvSpPr>
            <p:cNvPr id="22" name="テキスト ボックス 21">
              <a:extLst>
                <a:ext uri="{FF2B5EF4-FFF2-40B4-BE49-F238E27FC236}">
                  <a16:creationId xmlns:a16="http://schemas.microsoft.com/office/drawing/2014/main" id="{8DCA4D38-1A3E-B007-B406-0BA8CA9B548F}"/>
                </a:ext>
              </a:extLst>
            </p:cNvPr>
            <p:cNvSpPr txBox="1"/>
            <p:nvPr/>
          </p:nvSpPr>
          <p:spPr>
            <a:xfrm>
              <a:off x="7762552" y="6190996"/>
              <a:ext cx="2202618" cy="707886"/>
            </a:xfrm>
            <a:prstGeom prst="rect">
              <a:avLst/>
            </a:prstGeom>
            <a:noFill/>
          </p:spPr>
          <p:txBody>
            <a:bodyPr wrap="square" rtlCol="0">
              <a:spAutoFit/>
            </a:bodyPr>
            <a:lstStyle/>
            <a:p>
              <a:r>
                <a:rPr kumimoji="1" lang="ja-JP" altLang="en-US" sz="1000">
                  <a:latin typeface="+mn-ea"/>
                </a:rPr>
                <a:t>□  業歴と自己資本額の</a:t>
              </a:r>
              <a:endParaRPr kumimoji="1" lang="en-US" altLang="ja-JP" sz="1000">
                <a:latin typeface="+mn-ea"/>
              </a:endParaRPr>
            </a:p>
            <a:p>
              <a:r>
                <a:rPr kumimoji="1" lang="ja-JP" altLang="en-US" sz="1000">
                  <a:latin typeface="+mn-ea"/>
                </a:rPr>
                <a:t>　  バランスに着眼</a:t>
              </a:r>
              <a:endParaRPr kumimoji="1" lang="en-US" altLang="ja-JP" sz="1000">
                <a:latin typeface="+mn-ea"/>
              </a:endParaRPr>
            </a:p>
            <a:p>
              <a:r>
                <a:rPr kumimoji="1" lang="en-US" altLang="ja-JP" sz="1000">
                  <a:latin typeface="+mn-ea"/>
                </a:rPr>
                <a:t>    </a:t>
              </a:r>
              <a:r>
                <a:rPr kumimoji="1" lang="ja-JP" altLang="en-US" sz="1000">
                  <a:latin typeface="+mn-ea"/>
                </a:rPr>
                <a:t>（例：老舗の過少自己資本）</a:t>
              </a:r>
              <a:endParaRPr kumimoji="1" lang="en-US" altLang="ja-JP" sz="1000">
                <a:latin typeface="+mn-ea"/>
              </a:endParaRPr>
            </a:p>
            <a:p>
              <a:endParaRPr kumimoji="1" lang="ja-JP" altLang="en-US" sz="1000">
                <a:latin typeface="+mn-ea"/>
              </a:endParaRPr>
            </a:p>
          </p:txBody>
        </p:sp>
        <p:grpSp>
          <p:nvGrpSpPr>
            <p:cNvPr id="18" name="グループ化 17">
              <a:extLst>
                <a:ext uri="{FF2B5EF4-FFF2-40B4-BE49-F238E27FC236}">
                  <a16:creationId xmlns:a16="http://schemas.microsoft.com/office/drawing/2014/main" id="{01748FD5-0A3F-4C64-417E-173A940DE8C5}"/>
                </a:ext>
              </a:extLst>
            </p:cNvPr>
            <p:cNvGrpSpPr/>
            <p:nvPr/>
          </p:nvGrpSpPr>
          <p:grpSpPr>
            <a:xfrm>
              <a:off x="2404274" y="4922783"/>
              <a:ext cx="7137176" cy="1848649"/>
              <a:chOff x="2404274" y="4922783"/>
              <a:chExt cx="7137176" cy="1848649"/>
            </a:xfrm>
          </p:grpSpPr>
          <p:sp>
            <p:nvSpPr>
              <p:cNvPr id="10" name="テキスト ボックス 9">
                <a:extLst>
                  <a:ext uri="{FF2B5EF4-FFF2-40B4-BE49-F238E27FC236}">
                    <a16:creationId xmlns:a16="http://schemas.microsoft.com/office/drawing/2014/main" id="{9904DECA-064B-C850-BE3A-A619FE310ED2}"/>
                  </a:ext>
                </a:extLst>
              </p:cNvPr>
              <p:cNvSpPr txBox="1"/>
              <p:nvPr/>
            </p:nvSpPr>
            <p:spPr>
              <a:xfrm>
                <a:off x="2423521" y="5909658"/>
                <a:ext cx="2192179" cy="861774"/>
              </a:xfrm>
              <a:prstGeom prst="rect">
                <a:avLst/>
              </a:prstGeom>
              <a:noFill/>
            </p:spPr>
            <p:txBody>
              <a:bodyPr wrap="square" rtlCol="0">
                <a:spAutoFit/>
              </a:bodyPr>
              <a:lstStyle/>
              <a:p>
                <a:r>
                  <a:rPr kumimoji="1" lang="ja-JP" altLang="en-US" sz="1000">
                    <a:latin typeface="+mn-ea"/>
                  </a:rPr>
                  <a:t>□  老朽化した設備の可能性</a:t>
                </a:r>
                <a:endParaRPr kumimoji="1" lang="en-US" altLang="ja-JP" sz="1000">
                  <a:latin typeface="+mn-ea"/>
                </a:endParaRPr>
              </a:p>
              <a:p>
                <a:r>
                  <a:rPr kumimoji="1" lang="ja-JP" altLang="en-US" sz="1000">
                    <a:latin typeface="+mn-ea"/>
                  </a:rPr>
                  <a:t>　（訪問時要確認）</a:t>
                </a:r>
                <a:endParaRPr kumimoji="1" lang="en-US" altLang="ja-JP" sz="1000">
                  <a:latin typeface="+mn-ea"/>
                </a:endParaRPr>
              </a:p>
              <a:p>
                <a:r>
                  <a:rPr kumimoji="1" lang="ja-JP" altLang="en-US" sz="1000">
                    <a:latin typeface="+mn-ea"/>
                  </a:rPr>
                  <a:t>□  業歴とのバランスに着眼</a:t>
                </a:r>
                <a:endParaRPr kumimoji="1" lang="en-US" altLang="ja-JP" sz="1000">
                  <a:latin typeface="+mn-ea"/>
                </a:endParaRPr>
              </a:p>
              <a:p>
                <a:r>
                  <a:rPr kumimoji="1" lang="ja-JP" altLang="en-US" sz="1000">
                    <a:latin typeface="+mn-ea"/>
                  </a:rPr>
                  <a:t>　（減価償却不足や非事業資産）</a:t>
                </a:r>
                <a:endParaRPr kumimoji="1" lang="en-US" altLang="ja-JP" sz="1000">
                  <a:latin typeface="+mn-ea"/>
                </a:endParaRPr>
              </a:p>
              <a:p>
                <a:endParaRPr kumimoji="1" lang="ja-JP" altLang="en-US" sz="1000">
                  <a:latin typeface="+mn-ea"/>
                </a:endParaRPr>
              </a:p>
            </p:txBody>
          </p:sp>
          <p:grpSp>
            <p:nvGrpSpPr>
              <p:cNvPr id="9" name="グループ化 8">
                <a:extLst>
                  <a:ext uri="{FF2B5EF4-FFF2-40B4-BE49-F238E27FC236}">
                    <a16:creationId xmlns:a16="http://schemas.microsoft.com/office/drawing/2014/main" id="{07189D16-E047-D169-7F15-5D055E4D834A}"/>
                  </a:ext>
                </a:extLst>
              </p:cNvPr>
              <p:cNvGrpSpPr/>
              <p:nvPr/>
            </p:nvGrpSpPr>
            <p:grpSpPr>
              <a:xfrm>
                <a:off x="2404274" y="4922783"/>
                <a:ext cx="7137176" cy="1711723"/>
                <a:chOff x="1431403" y="4978775"/>
                <a:chExt cx="7137176" cy="1711723"/>
              </a:xfrm>
            </p:grpSpPr>
            <p:sp>
              <p:nvSpPr>
                <p:cNvPr id="137" name="矢印: 右 136">
                  <a:extLst>
                    <a:ext uri="{FF2B5EF4-FFF2-40B4-BE49-F238E27FC236}">
                      <a16:creationId xmlns:a16="http://schemas.microsoft.com/office/drawing/2014/main" id="{EA944F43-583F-89EA-F32B-DBB1082FCA50}"/>
                    </a:ext>
                  </a:extLst>
                </p:cNvPr>
                <p:cNvSpPr/>
                <p:nvPr/>
              </p:nvSpPr>
              <p:spPr>
                <a:xfrm>
                  <a:off x="3244382" y="5758645"/>
                  <a:ext cx="384381" cy="333240"/>
                </a:xfrm>
                <a:prstGeom prst="rightArrow">
                  <a:avLst/>
                </a:prstGeom>
                <a:noFill/>
                <a:ln w="38100">
                  <a:solidFill>
                    <a:srgbClr val="00B0F0">
                      <a:alpha val="55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48" name="グループ化 147">
                  <a:extLst>
                    <a:ext uri="{FF2B5EF4-FFF2-40B4-BE49-F238E27FC236}">
                      <a16:creationId xmlns:a16="http://schemas.microsoft.com/office/drawing/2014/main" id="{167071E3-14C5-FE39-9754-4869A6EF9B8E}"/>
                    </a:ext>
                  </a:extLst>
                </p:cNvPr>
                <p:cNvGrpSpPr/>
                <p:nvPr/>
              </p:nvGrpSpPr>
              <p:grpSpPr>
                <a:xfrm>
                  <a:off x="1431403" y="5674009"/>
                  <a:ext cx="1984432" cy="276999"/>
                  <a:chOff x="1379647" y="5941415"/>
                  <a:chExt cx="1984432" cy="276999"/>
                </a:xfrm>
              </p:grpSpPr>
              <p:sp>
                <p:nvSpPr>
                  <p:cNvPr id="140" name="テキスト ボックス 139">
                    <a:extLst>
                      <a:ext uri="{FF2B5EF4-FFF2-40B4-BE49-F238E27FC236}">
                        <a16:creationId xmlns:a16="http://schemas.microsoft.com/office/drawing/2014/main" id="{E735FB04-02FD-AEEB-AA4D-22AF20379EDB}"/>
                      </a:ext>
                    </a:extLst>
                  </p:cNvPr>
                  <p:cNvSpPr txBox="1"/>
                  <p:nvPr/>
                </p:nvSpPr>
                <p:spPr>
                  <a:xfrm>
                    <a:off x="1379647" y="5941415"/>
                    <a:ext cx="1984432" cy="276999"/>
                  </a:xfrm>
                  <a:prstGeom prst="rect">
                    <a:avLst/>
                  </a:prstGeom>
                  <a:noFill/>
                </p:spPr>
                <p:txBody>
                  <a:bodyPr wrap="square" rtlCol="0">
                    <a:spAutoFit/>
                  </a:bodyPr>
                  <a:lstStyle/>
                  <a:p>
                    <a:pPr algn="ctr"/>
                    <a:r>
                      <a:rPr kumimoji="1" lang="ja-JP" altLang="en-US" sz="1200" b="1"/>
                      <a:t>固定資産への着眼</a:t>
                    </a:r>
                  </a:p>
                </p:txBody>
              </p:sp>
              <p:cxnSp>
                <p:nvCxnSpPr>
                  <p:cNvPr id="139" name="直線コネクタ 138">
                    <a:extLst>
                      <a:ext uri="{FF2B5EF4-FFF2-40B4-BE49-F238E27FC236}">
                        <a16:creationId xmlns:a16="http://schemas.microsoft.com/office/drawing/2014/main" id="{B85E4417-F013-164F-B35E-73C21B413AE0}"/>
                      </a:ext>
                    </a:extLst>
                  </p:cNvPr>
                  <p:cNvCxnSpPr>
                    <a:cxnSpLocks/>
                  </p:cNvCxnSpPr>
                  <p:nvPr/>
                </p:nvCxnSpPr>
                <p:spPr>
                  <a:xfrm>
                    <a:off x="1584173" y="6192691"/>
                    <a:ext cx="1522454" cy="3894"/>
                  </a:xfrm>
                  <a:prstGeom prst="line">
                    <a:avLst/>
                  </a:prstGeom>
                  <a:ln w="38100">
                    <a:solidFill>
                      <a:srgbClr val="00B0F0">
                        <a:alpha val="55000"/>
                      </a:srgbClr>
                    </a:solidFill>
                  </a:ln>
                </p:spPr>
                <p:style>
                  <a:lnRef idx="1">
                    <a:schemeClr val="accent1"/>
                  </a:lnRef>
                  <a:fillRef idx="0">
                    <a:schemeClr val="accent1"/>
                  </a:fillRef>
                  <a:effectRef idx="0">
                    <a:schemeClr val="accent1"/>
                  </a:effectRef>
                  <a:fontRef idx="minor">
                    <a:schemeClr val="tx1"/>
                  </a:fontRef>
                </p:style>
              </p:cxnSp>
            </p:grpSp>
            <p:grpSp>
              <p:nvGrpSpPr>
                <p:cNvPr id="8" name="グループ化 7">
                  <a:extLst>
                    <a:ext uri="{FF2B5EF4-FFF2-40B4-BE49-F238E27FC236}">
                      <a16:creationId xmlns:a16="http://schemas.microsoft.com/office/drawing/2014/main" id="{362DA42A-165A-D4C9-36F1-E30C5CC9AC92}"/>
                    </a:ext>
                  </a:extLst>
                </p:cNvPr>
                <p:cNvGrpSpPr/>
                <p:nvPr/>
              </p:nvGrpSpPr>
              <p:grpSpPr>
                <a:xfrm>
                  <a:off x="3300133" y="4978775"/>
                  <a:ext cx="5268446" cy="1711723"/>
                  <a:chOff x="3300133" y="4978775"/>
                  <a:chExt cx="5268446" cy="1711723"/>
                </a:xfrm>
              </p:grpSpPr>
              <p:grpSp>
                <p:nvGrpSpPr>
                  <p:cNvPr id="136" name="グループ化 135">
                    <a:extLst>
                      <a:ext uri="{FF2B5EF4-FFF2-40B4-BE49-F238E27FC236}">
                        <a16:creationId xmlns:a16="http://schemas.microsoft.com/office/drawing/2014/main" id="{0BC674F4-49B7-7474-8098-1FB188824411}"/>
                      </a:ext>
                    </a:extLst>
                  </p:cNvPr>
                  <p:cNvGrpSpPr/>
                  <p:nvPr/>
                </p:nvGrpSpPr>
                <p:grpSpPr>
                  <a:xfrm>
                    <a:off x="3300133" y="4978775"/>
                    <a:ext cx="3420428" cy="1711723"/>
                    <a:chOff x="3141191" y="4969506"/>
                    <a:chExt cx="3420428" cy="1711723"/>
                  </a:xfrm>
                </p:grpSpPr>
                <p:grpSp>
                  <p:nvGrpSpPr>
                    <p:cNvPr id="128" name="グループ化 127">
                      <a:extLst>
                        <a:ext uri="{FF2B5EF4-FFF2-40B4-BE49-F238E27FC236}">
                          <a16:creationId xmlns:a16="http://schemas.microsoft.com/office/drawing/2014/main" id="{E8F2D397-B90E-4351-FD8C-DBF79C25054F}"/>
                        </a:ext>
                      </a:extLst>
                    </p:cNvPr>
                    <p:cNvGrpSpPr/>
                    <p:nvPr/>
                  </p:nvGrpSpPr>
                  <p:grpSpPr>
                    <a:xfrm>
                      <a:off x="3141191" y="5278726"/>
                      <a:ext cx="3420428" cy="1402503"/>
                      <a:chOff x="-14067" y="5301574"/>
                      <a:chExt cx="3420428" cy="1402503"/>
                    </a:xfrm>
                  </p:grpSpPr>
                  <p:grpSp>
                    <p:nvGrpSpPr>
                      <p:cNvPr id="122" name="グループ化 121">
                        <a:extLst>
                          <a:ext uri="{FF2B5EF4-FFF2-40B4-BE49-F238E27FC236}">
                            <a16:creationId xmlns:a16="http://schemas.microsoft.com/office/drawing/2014/main" id="{1FE52014-E01D-BB0C-7E5B-67818D827F0A}"/>
                          </a:ext>
                        </a:extLst>
                      </p:cNvPr>
                      <p:cNvGrpSpPr/>
                      <p:nvPr/>
                    </p:nvGrpSpPr>
                    <p:grpSpPr>
                      <a:xfrm>
                        <a:off x="1359839" y="5301574"/>
                        <a:ext cx="2037919" cy="882050"/>
                        <a:chOff x="1420585" y="5257851"/>
                        <a:chExt cx="2037919" cy="882050"/>
                      </a:xfrm>
                    </p:grpSpPr>
                    <p:sp>
                      <p:nvSpPr>
                        <p:cNvPr id="118" name="テキスト ボックス 117">
                          <a:extLst>
                            <a:ext uri="{FF2B5EF4-FFF2-40B4-BE49-F238E27FC236}">
                              <a16:creationId xmlns:a16="http://schemas.microsoft.com/office/drawing/2014/main" id="{9289C1F3-C954-1CBD-8D7E-CD964EF15A38}"/>
                            </a:ext>
                          </a:extLst>
                        </p:cNvPr>
                        <p:cNvSpPr txBox="1"/>
                        <p:nvPr/>
                      </p:nvSpPr>
                      <p:spPr>
                        <a:xfrm>
                          <a:off x="1420585" y="5364503"/>
                          <a:ext cx="2037919" cy="492443"/>
                        </a:xfrm>
                        <a:prstGeom prst="rect">
                          <a:avLst/>
                        </a:prstGeom>
                        <a:noFill/>
                      </p:spPr>
                      <p:txBody>
                        <a:bodyPr wrap="square" rtlCol="0">
                          <a:spAutoFit/>
                        </a:bodyPr>
                        <a:lstStyle/>
                        <a:p>
                          <a:pPr algn="ctr"/>
                          <a:endParaRPr kumimoji="1" lang="en-US" altLang="ja-JP" sz="1400" b="1"/>
                        </a:p>
                        <a:p>
                          <a:pPr algn="ctr"/>
                          <a:r>
                            <a:rPr kumimoji="1" lang="ja-JP" altLang="en-US" sz="1200" b="1"/>
                            <a:t>固定負債</a:t>
                          </a:r>
                          <a:endParaRPr kumimoji="1" lang="ja-JP" altLang="en-US" sz="1600" b="1"/>
                        </a:p>
                      </p:txBody>
                    </p:sp>
                    <p:sp>
                      <p:nvSpPr>
                        <p:cNvPr id="120" name="正方形/長方形 119">
                          <a:extLst>
                            <a:ext uri="{FF2B5EF4-FFF2-40B4-BE49-F238E27FC236}">
                              <a16:creationId xmlns:a16="http://schemas.microsoft.com/office/drawing/2014/main" id="{30E89E8F-7135-868A-161C-3CC0D3BAB4FE}"/>
                            </a:ext>
                          </a:extLst>
                        </p:cNvPr>
                        <p:cNvSpPr/>
                        <p:nvPr/>
                      </p:nvSpPr>
                      <p:spPr>
                        <a:xfrm>
                          <a:off x="1783807" y="5257851"/>
                          <a:ext cx="1311475" cy="882050"/>
                        </a:xfrm>
                        <a:prstGeom prst="rect">
                          <a:avLst/>
                        </a:prstGeom>
                        <a:noFill/>
                        <a:ln w="38100">
                          <a:solidFill>
                            <a:srgbClr val="F87E78">
                              <a:alpha val="55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27" name="グループ化 126">
                        <a:extLst>
                          <a:ext uri="{FF2B5EF4-FFF2-40B4-BE49-F238E27FC236}">
                            <a16:creationId xmlns:a16="http://schemas.microsoft.com/office/drawing/2014/main" id="{ABE393E5-6370-D246-AF9D-A67002D0E15D}"/>
                          </a:ext>
                        </a:extLst>
                      </p:cNvPr>
                      <p:cNvGrpSpPr/>
                      <p:nvPr/>
                    </p:nvGrpSpPr>
                    <p:grpSpPr>
                      <a:xfrm>
                        <a:off x="-14067" y="5301574"/>
                        <a:ext cx="3420428" cy="1402503"/>
                        <a:chOff x="146735" y="5018118"/>
                        <a:chExt cx="3420428" cy="1402503"/>
                      </a:xfrm>
                    </p:grpSpPr>
                    <p:grpSp>
                      <p:nvGrpSpPr>
                        <p:cNvPr id="126" name="グループ化 125">
                          <a:extLst>
                            <a:ext uri="{FF2B5EF4-FFF2-40B4-BE49-F238E27FC236}">
                              <a16:creationId xmlns:a16="http://schemas.microsoft.com/office/drawing/2014/main" id="{9FE3B0B1-FCC0-7908-289F-FEBDD9CA5CFF}"/>
                            </a:ext>
                          </a:extLst>
                        </p:cNvPr>
                        <p:cNvGrpSpPr/>
                        <p:nvPr/>
                      </p:nvGrpSpPr>
                      <p:grpSpPr>
                        <a:xfrm>
                          <a:off x="146735" y="5018118"/>
                          <a:ext cx="2037919" cy="1402503"/>
                          <a:chOff x="2884809" y="5322194"/>
                          <a:chExt cx="2037919" cy="1402503"/>
                        </a:xfrm>
                      </p:grpSpPr>
                      <p:sp>
                        <p:nvSpPr>
                          <p:cNvPr id="117" name="テキスト ボックス 116">
                            <a:extLst>
                              <a:ext uri="{FF2B5EF4-FFF2-40B4-BE49-F238E27FC236}">
                                <a16:creationId xmlns:a16="http://schemas.microsoft.com/office/drawing/2014/main" id="{4AC8182D-4EBA-3FEA-71DE-3796B50B97F9}"/>
                              </a:ext>
                            </a:extLst>
                          </p:cNvPr>
                          <p:cNvSpPr txBox="1"/>
                          <p:nvPr/>
                        </p:nvSpPr>
                        <p:spPr>
                          <a:xfrm>
                            <a:off x="2884809" y="5644746"/>
                            <a:ext cx="2037919" cy="492443"/>
                          </a:xfrm>
                          <a:prstGeom prst="rect">
                            <a:avLst/>
                          </a:prstGeom>
                          <a:noFill/>
                        </p:spPr>
                        <p:txBody>
                          <a:bodyPr wrap="square" rtlCol="0">
                            <a:spAutoFit/>
                          </a:bodyPr>
                          <a:lstStyle/>
                          <a:p>
                            <a:pPr algn="ctr"/>
                            <a:endParaRPr kumimoji="1" lang="en-US" altLang="ja-JP" sz="1400" b="1"/>
                          </a:p>
                          <a:p>
                            <a:pPr algn="ctr"/>
                            <a:r>
                              <a:rPr kumimoji="1" lang="ja-JP" altLang="en-US" sz="1200" b="1"/>
                              <a:t>固定資産</a:t>
                            </a:r>
                            <a:endParaRPr kumimoji="1" lang="ja-JP" altLang="en-US" sz="1600" b="1"/>
                          </a:p>
                        </p:txBody>
                      </p:sp>
                      <p:sp>
                        <p:nvSpPr>
                          <p:cNvPr id="108" name="正方形/長方形 107">
                            <a:extLst>
                              <a:ext uri="{FF2B5EF4-FFF2-40B4-BE49-F238E27FC236}">
                                <a16:creationId xmlns:a16="http://schemas.microsoft.com/office/drawing/2014/main" id="{D5537EAC-746D-1064-8131-2BE7A6FBCBCB}"/>
                              </a:ext>
                            </a:extLst>
                          </p:cNvPr>
                          <p:cNvSpPr/>
                          <p:nvPr/>
                        </p:nvSpPr>
                        <p:spPr>
                          <a:xfrm>
                            <a:off x="3262099" y="5322194"/>
                            <a:ext cx="1311475" cy="1402503"/>
                          </a:xfrm>
                          <a:prstGeom prst="rect">
                            <a:avLst/>
                          </a:prstGeom>
                          <a:noFill/>
                          <a:ln w="38100">
                            <a:solidFill>
                              <a:srgbClr val="00B0F0">
                                <a:alpha val="55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23" name="グループ化 122">
                          <a:extLst>
                            <a:ext uri="{FF2B5EF4-FFF2-40B4-BE49-F238E27FC236}">
                              <a16:creationId xmlns:a16="http://schemas.microsoft.com/office/drawing/2014/main" id="{BCAAEB36-F55C-A962-D6BF-E86208B0D79D}"/>
                            </a:ext>
                          </a:extLst>
                        </p:cNvPr>
                        <p:cNvGrpSpPr/>
                        <p:nvPr/>
                      </p:nvGrpSpPr>
                      <p:grpSpPr>
                        <a:xfrm>
                          <a:off x="1529244" y="5847314"/>
                          <a:ext cx="2037919" cy="568137"/>
                          <a:chOff x="1398220" y="6099388"/>
                          <a:chExt cx="2037919" cy="568137"/>
                        </a:xfrm>
                      </p:grpSpPr>
                      <p:sp>
                        <p:nvSpPr>
                          <p:cNvPr id="116" name="テキスト ボックス 115">
                            <a:extLst>
                              <a:ext uri="{FF2B5EF4-FFF2-40B4-BE49-F238E27FC236}">
                                <a16:creationId xmlns:a16="http://schemas.microsoft.com/office/drawing/2014/main" id="{C7619A5A-D49B-F259-E22D-A55CB4A2B93C}"/>
                              </a:ext>
                            </a:extLst>
                          </p:cNvPr>
                          <p:cNvSpPr txBox="1"/>
                          <p:nvPr/>
                        </p:nvSpPr>
                        <p:spPr>
                          <a:xfrm>
                            <a:off x="1398220" y="6099388"/>
                            <a:ext cx="2037919" cy="492443"/>
                          </a:xfrm>
                          <a:prstGeom prst="rect">
                            <a:avLst/>
                          </a:prstGeom>
                          <a:noFill/>
                        </p:spPr>
                        <p:txBody>
                          <a:bodyPr wrap="square" rtlCol="0">
                            <a:spAutoFit/>
                          </a:bodyPr>
                          <a:lstStyle/>
                          <a:p>
                            <a:pPr algn="ctr"/>
                            <a:endParaRPr kumimoji="1" lang="en-US" altLang="ja-JP" sz="1400" b="1"/>
                          </a:p>
                          <a:p>
                            <a:pPr algn="ctr"/>
                            <a:r>
                              <a:rPr kumimoji="1" lang="ja-JP" altLang="en-US" sz="1200" b="1"/>
                              <a:t>自己資本</a:t>
                            </a:r>
                            <a:endParaRPr kumimoji="1" lang="ja-JP" altLang="en-US" sz="1600" b="1"/>
                          </a:p>
                        </p:txBody>
                      </p:sp>
                      <p:sp>
                        <p:nvSpPr>
                          <p:cNvPr id="121" name="正方形/長方形 120">
                            <a:extLst>
                              <a:ext uri="{FF2B5EF4-FFF2-40B4-BE49-F238E27FC236}">
                                <a16:creationId xmlns:a16="http://schemas.microsoft.com/office/drawing/2014/main" id="{B31B28C5-E1A8-44FA-D97D-69A2B4FDB6A2}"/>
                              </a:ext>
                            </a:extLst>
                          </p:cNvPr>
                          <p:cNvSpPr/>
                          <p:nvPr/>
                        </p:nvSpPr>
                        <p:spPr>
                          <a:xfrm>
                            <a:off x="1757929" y="6205263"/>
                            <a:ext cx="1311475" cy="462262"/>
                          </a:xfrm>
                          <a:prstGeom prst="rect">
                            <a:avLst/>
                          </a:prstGeom>
                          <a:noFill/>
                          <a:ln w="38100">
                            <a:solidFill>
                              <a:srgbClr val="92D050">
                                <a:alpha val="55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sp>
                  <p:nvSpPr>
                    <p:cNvPr id="135" name="テキスト ボックス 134">
                      <a:extLst>
                        <a:ext uri="{FF2B5EF4-FFF2-40B4-BE49-F238E27FC236}">
                          <a16:creationId xmlns:a16="http://schemas.microsoft.com/office/drawing/2014/main" id="{9805C73F-E73C-CC50-CFD6-4F9202996266}"/>
                        </a:ext>
                      </a:extLst>
                    </p:cNvPr>
                    <p:cNvSpPr txBox="1"/>
                    <p:nvPr/>
                  </p:nvSpPr>
                  <p:spPr>
                    <a:xfrm>
                      <a:off x="3411210" y="4969506"/>
                      <a:ext cx="2890945" cy="276999"/>
                    </a:xfrm>
                    <a:prstGeom prst="rect">
                      <a:avLst/>
                    </a:prstGeom>
                    <a:noFill/>
                  </p:spPr>
                  <p:txBody>
                    <a:bodyPr wrap="square" rtlCol="0">
                      <a:spAutoFit/>
                    </a:bodyPr>
                    <a:lstStyle/>
                    <a:p>
                      <a:pPr algn="ctr"/>
                      <a:r>
                        <a:rPr kumimoji="1" lang="en-US" altLang="ja-JP" sz="1200" b="1"/>
                        <a:t>【</a:t>
                      </a:r>
                      <a:r>
                        <a:rPr kumimoji="1" lang="ja-JP" altLang="en-US" sz="1200" b="1"/>
                        <a:t>固定長期適合率の留意点</a:t>
                      </a:r>
                      <a:r>
                        <a:rPr kumimoji="1" lang="en-US" altLang="ja-JP" sz="1200" b="1"/>
                        <a:t>】</a:t>
                      </a:r>
                      <a:endParaRPr kumimoji="1" lang="ja-JP" altLang="en-US" sz="1200" b="1"/>
                    </a:p>
                  </p:txBody>
                </p:sp>
              </p:grpSp>
              <p:grpSp>
                <p:nvGrpSpPr>
                  <p:cNvPr id="3" name="グループ化 2">
                    <a:extLst>
                      <a:ext uri="{FF2B5EF4-FFF2-40B4-BE49-F238E27FC236}">
                        <a16:creationId xmlns:a16="http://schemas.microsoft.com/office/drawing/2014/main" id="{9A4180F1-A078-441A-2C76-8BACD1378F50}"/>
                      </a:ext>
                    </a:extLst>
                  </p:cNvPr>
                  <p:cNvGrpSpPr/>
                  <p:nvPr/>
                </p:nvGrpSpPr>
                <p:grpSpPr>
                  <a:xfrm>
                    <a:off x="6393681" y="6017406"/>
                    <a:ext cx="2174898" cy="482331"/>
                    <a:chOff x="6393681" y="6017406"/>
                    <a:chExt cx="2174898" cy="482331"/>
                  </a:xfrm>
                </p:grpSpPr>
                <p:sp>
                  <p:nvSpPr>
                    <p:cNvPr id="142" name="矢印: 右 141">
                      <a:extLst>
                        <a:ext uri="{FF2B5EF4-FFF2-40B4-BE49-F238E27FC236}">
                          <a16:creationId xmlns:a16="http://schemas.microsoft.com/office/drawing/2014/main" id="{5EE9CA52-5053-D820-9D84-BB65D3EA70EA}"/>
                        </a:ext>
                      </a:extLst>
                    </p:cNvPr>
                    <p:cNvSpPr/>
                    <p:nvPr/>
                  </p:nvSpPr>
                  <p:spPr>
                    <a:xfrm rot="10800000">
                      <a:off x="6393681" y="6166497"/>
                      <a:ext cx="384381" cy="333240"/>
                    </a:xfrm>
                    <a:prstGeom prst="rightArrow">
                      <a:avLst/>
                    </a:prstGeom>
                    <a:noFill/>
                    <a:ln w="38100">
                      <a:solidFill>
                        <a:srgbClr val="92D050">
                          <a:alpha val="55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50" name="グループ化 149">
                      <a:extLst>
                        <a:ext uri="{FF2B5EF4-FFF2-40B4-BE49-F238E27FC236}">
                          <a16:creationId xmlns:a16="http://schemas.microsoft.com/office/drawing/2014/main" id="{8D314D37-D7A1-1709-2A8A-A9089FF297BA}"/>
                        </a:ext>
                      </a:extLst>
                    </p:cNvPr>
                    <p:cNvGrpSpPr/>
                    <p:nvPr/>
                  </p:nvGrpSpPr>
                  <p:grpSpPr>
                    <a:xfrm>
                      <a:off x="6584147" y="6017406"/>
                      <a:ext cx="1984432" cy="276999"/>
                      <a:chOff x="6541921" y="6130328"/>
                      <a:chExt cx="1984432" cy="276999"/>
                    </a:xfrm>
                  </p:grpSpPr>
                  <p:sp>
                    <p:nvSpPr>
                      <p:cNvPr id="147" name="テキスト ボックス 146">
                        <a:extLst>
                          <a:ext uri="{FF2B5EF4-FFF2-40B4-BE49-F238E27FC236}">
                            <a16:creationId xmlns:a16="http://schemas.microsoft.com/office/drawing/2014/main" id="{5222819C-0E8B-1FA8-EC00-D8D325FF2D21}"/>
                          </a:ext>
                        </a:extLst>
                      </p:cNvPr>
                      <p:cNvSpPr txBox="1"/>
                      <p:nvPr/>
                    </p:nvSpPr>
                    <p:spPr>
                      <a:xfrm>
                        <a:off x="6541921" y="6130328"/>
                        <a:ext cx="1984432" cy="276999"/>
                      </a:xfrm>
                      <a:prstGeom prst="rect">
                        <a:avLst/>
                      </a:prstGeom>
                      <a:noFill/>
                    </p:spPr>
                    <p:txBody>
                      <a:bodyPr wrap="square" rtlCol="0">
                        <a:spAutoFit/>
                      </a:bodyPr>
                      <a:lstStyle/>
                      <a:p>
                        <a:pPr algn="ctr"/>
                        <a:r>
                          <a:rPr kumimoji="1" lang="ja-JP" altLang="en-US" sz="1200" b="1"/>
                          <a:t>自己資本への着眼</a:t>
                        </a:r>
                      </a:p>
                    </p:txBody>
                  </p:sp>
                  <p:cxnSp>
                    <p:nvCxnSpPr>
                      <p:cNvPr id="145" name="直線コネクタ 144">
                        <a:extLst>
                          <a:ext uri="{FF2B5EF4-FFF2-40B4-BE49-F238E27FC236}">
                            <a16:creationId xmlns:a16="http://schemas.microsoft.com/office/drawing/2014/main" id="{E94056D0-3C99-C9E4-D721-6C24A6DB7763}"/>
                          </a:ext>
                        </a:extLst>
                      </p:cNvPr>
                      <p:cNvCxnSpPr>
                        <a:cxnSpLocks/>
                      </p:cNvCxnSpPr>
                      <p:nvPr/>
                    </p:nvCxnSpPr>
                    <p:spPr>
                      <a:xfrm>
                        <a:off x="6841117" y="6374800"/>
                        <a:ext cx="1522454" cy="3894"/>
                      </a:xfrm>
                      <a:prstGeom prst="line">
                        <a:avLst/>
                      </a:prstGeom>
                      <a:ln w="38100">
                        <a:solidFill>
                          <a:srgbClr val="92D050">
                            <a:alpha val="55000"/>
                          </a:srgbClr>
                        </a:solidFill>
                      </a:ln>
                    </p:spPr>
                    <p:style>
                      <a:lnRef idx="1">
                        <a:schemeClr val="accent1"/>
                      </a:lnRef>
                      <a:fillRef idx="0">
                        <a:schemeClr val="accent1"/>
                      </a:fillRef>
                      <a:effectRef idx="0">
                        <a:schemeClr val="accent1"/>
                      </a:effectRef>
                      <a:fontRef idx="minor">
                        <a:schemeClr val="tx1"/>
                      </a:fontRef>
                    </p:style>
                  </p:cxnSp>
                </p:grpSp>
              </p:grpSp>
              <p:grpSp>
                <p:nvGrpSpPr>
                  <p:cNvPr id="2" name="グループ化 1">
                    <a:extLst>
                      <a:ext uri="{FF2B5EF4-FFF2-40B4-BE49-F238E27FC236}">
                        <a16:creationId xmlns:a16="http://schemas.microsoft.com/office/drawing/2014/main" id="{772A2EB5-99E9-978C-E236-8C41D052B622}"/>
                      </a:ext>
                    </a:extLst>
                  </p:cNvPr>
                  <p:cNvGrpSpPr/>
                  <p:nvPr/>
                </p:nvGrpSpPr>
                <p:grpSpPr>
                  <a:xfrm>
                    <a:off x="6391956" y="5216848"/>
                    <a:ext cx="2176623" cy="440927"/>
                    <a:chOff x="6391956" y="5216848"/>
                    <a:chExt cx="2176623" cy="440927"/>
                  </a:xfrm>
                </p:grpSpPr>
                <p:sp>
                  <p:nvSpPr>
                    <p:cNvPr id="141" name="矢印: 右 140">
                      <a:extLst>
                        <a:ext uri="{FF2B5EF4-FFF2-40B4-BE49-F238E27FC236}">
                          <a16:creationId xmlns:a16="http://schemas.microsoft.com/office/drawing/2014/main" id="{01A2505C-6D42-E4A7-1DC0-EA65C95A8E22}"/>
                        </a:ext>
                      </a:extLst>
                    </p:cNvPr>
                    <p:cNvSpPr/>
                    <p:nvPr/>
                  </p:nvSpPr>
                  <p:spPr>
                    <a:xfrm rot="10800000">
                      <a:off x="6391956" y="5324535"/>
                      <a:ext cx="384381" cy="333240"/>
                    </a:xfrm>
                    <a:prstGeom prst="rightArrow">
                      <a:avLst/>
                    </a:prstGeom>
                    <a:noFill/>
                    <a:ln w="38100">
                      <a:solidFill>
                        <a:srgbClr val="F87E78">
                          <a:alpha val="55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49" name="グループ化 148">
                      <a:extLst>
                        <a:ext uri="{FF2B5EF4-FFF2-40B4-BE49-F238E27FC236}">
                          <a16:creationId xmlns:a16="http://schemas.microsoft.com/office/drawing/2014/main" id="{C0C88B1E-A456-6AF1-0250-3DEF265D0BD5}"/>
                        </a:ext>
                      </a:extLst>
                    </p:cNvPr>
                    <p:cNvGrpSpPr/>
                    <p:nvPr/>
                  </p:nvGrpSpPr>
                  <p:grpSpPr>
                    <a:xfrm>
                      <a:off x="6584147" y="5216848"/>
                      <a:ext cx="1984432" cy="276999"/>
                      <a:chOff x="6569518" y="5510113"/>
                      <a:chExt cx="1984432" cy="276999"/>
                    </a:xfrm>
                  </p:grpSpPr>
                  <p:cxnSp>
                    <p:nvCxnSpPr>
                      <p:cNvPr id="144" name="直線コネクタ 143">
                        <a:extLst>
                          <a:ext uri="{FF2B5EF4-FFF2-40B4-BE49-F238E27FC236}">
                            <a16:creationId xmlns:a16="http://schemas.microsoft.com/office/drawing/2014/main" id="{E2C0F87F-2C90-5B72-A9ED-9CBA19D9F9A1}"/>
                          </a:ext>
                        </a:extLst>
                      </p:cNvPr>
                      <p:cNvCxnSpPr>
                        <a:cxnSpLocks/>
                      </p:cNvCxnSpPr>
                      <p:nvPr/>
                    </p:nvCxnSpPr>
                    <p:spPr>
                      <a:xfrm>
                        <a:off x="6838353" y="5756016"/>
                        <a:ext cx="1522454" cy="3894"/>
                      </a:xfrm>
                      <a:prstGeom prst="line">
                        <a:avLst/>
                      </a:prstGeom>
                      <a:ln w="38100">
                        <a:solidFill>
                          <a:srgbClr val="F87E78">
                            <a:alpha val="55000"/>
                          </a:srgbClr>
                        </a:solidFill>
                      </a:ln>
                    </p:spPr>
                    <p:style>
                      <a:lnRef idx="1">
                        <a:schemeClr val="accent1"/>
                      </a:lnRef>
                      <a:fillRef idx="0">
                        <a:schemeClr val="accent1"/>
                      </a:fillRef>
                      <a:effectRef idx="0">
                        <a:schemeClr val="accent1"/>
                      </a:effectRef>
                      <a:fontRef idx="minor">
                        <a:schemeClr val="tx1"/>
                      </a:fontRef>
                    </p:style>
                  </p:cxnSp>
                  <p:sp>
                    <p:nvSpPr>
                      <p:cNvPr id="146" name="テキスト ボックス 145">
                        <a:extLst>
                          <a:ext uri="{FF2B5EF4-FFF2-40B4-BE49-F238E27FC236}">
                            <a16:creationId xmlns:a16="http://schemas.microsoft.com/office/drawing/2014/main" id="{EFCBAAA7-430B-0D71-7CA7-89AC71A23EB1}"/>
                          </a:ext>
                        </a:extLst>
                      </p:cNvPr>
                      <p:cNvSpPr txBox="1"/>
                      <p:nvPr/>
                    </p:nvSpPr>
                    <p:spPr>
                      <a:xfrm>
                        <a:off x="6569518" y="5510113"/>
                        <a:ext cx="1984432" cy="276999"/>
                      </a:xfrm>
                      <a:prstGeom prst="rect">
                        <a:avLst/>
                      </a:prstGeom>
                      <a:noFill/>
                    </p:spPr>
                    <p:txBody>
                      <a:bodyPr wrap="square" rtlCol="0">
                        <a:spAutoFit/>
                      </a:bodyPr>
                      <a:lstStyle/>
                      <a:p>
                        <a:pPr algn="ctr"/>
                        <a:r>
                          <a:rPr kumimoji="1" lang="ja-JP" altLang="en-US" sz="1200" b="1"/>
                          <a:t>固定負債への着眼</a:t>
                        </a:r>
                      </a:p>
                    </p:txBody>
                  </p:sp>
                </p:grpSp>
              </p:grpSp>
            </p:grpSp>
          </p:grpSp>
        </p:grpSp>
      </p:grpSp>
      <p:grpSp>
        <p:nvGrpSpPr>
          <p:cNvPr id="38" name="グループ化 37">
            <a:extLst>
              <a:ext uri="{FF2B5EF4-FFF2-40B4-BE49-F238E27FC236}">
                <a16:creationId xmlns:a16="http://schemas.microsoft.com/office/drawing/2014/main" id="{3D141263-B5CA-06CC-6B63-BC81639C3C36}"/>
              </a:ext>
            </a:extLst>
          </p:cNvPr>
          <p:cNvGrpSpPr/>
          <p:nvPr/>
        </p:nvGrpSpPr>
        <p:grpSpPr>
          <a:xfrm>
            <a:off x="284412" y="5127771"/>
            <a:ext cx="2071807" cy="1531650"/>
            <a:chOff x="7552489" y="5166107"/>
            <a:chExt cx="2071807" cy="1531650"/>
          </a:xfrm>
        </p:grpSpPr>
        <p:grpSp>
          <p:nvGrpSpPr>
            <p:cNvPr id="28" name="グループ化 27">
              <a:extLst>
                <a:ext uri="{FF2B5EF4-FFF2-40B4-BE49-F238E27FC236}">
                  <a16:creationId xmlns:a16="http://schemas.microsoft.com/office/drawing/2014/main" id="{A4503680-1EB3-C5EF-5558-A47DA5EFBB93}"/>
                </a:ext>
              </a:extLst>
            </p:cNvPr>
            <p:cNvGrpSpPr/>
            <p:nvPr/>
          </p:nvGrpSpPr>
          <p:grpSpPr>
            <a:xfrm>
              <a:off x="7552489" y="5166107"/>
              <a:ext cx="2071807" cy="1531650"/>
              <a:chOff x="7552489" y="5166107"/>
              <a:chExt cx="2071807" cy="1531650"/>
            </a:xfrm>
          </p:grpSpPr>
          <p:sp>
            <p:nvSpPr>
              <p:cNvPr id="24" name="四角形: 角を丸くする 23">
                <a:extLst>
                  <a:ext uri="{FF2B5EF4-FFF2-40B4-BE49-F238E27FC236}">
                    <a16:creationId xmlns:a16="http://schemas.microsoft.com/office/drawing/2014/main" id="{E84D0A6F-DC1F-2A4F-504B-DD4CA127E45C}"/>
                  </a:ext>
                </a:extLst>
              </p:cNvPr>
              <p:cNvSpPr/>
              <p:nvPr/>
            </p:nvSpPr>
            <p:spPr>
              <a:xfrm>
                <a:off x="7579226" y="5166107"/>
                <a:ext cx="2022998" cy="1531650"/>
              </a:xfrm>
              <a:prstGeom prst="roundRect">
                <a:avLst>
                  <a:gd name="adj" fmla="val 5403"/>
                </a:avLst>
              </a:prstGeom>
              <a:noFill/>
              <a:ln w="3810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テキスト ボックス 24">
                <a:extLst>
                  <a:ext uri="{FF2B5EF4-FFF2-40B4-BE49-F238E27FC236}">
                    <a16:creationId xmlns:a16="http://schemas.microsoft.com/office/drawing/2014/main" id="{818BD4AD-9559-8600-A4ED-34DE65E076D9}"/>
                  </a:ext>
                </a:extLst>
              </p:cNvPr>
              <p:cNvSpPr txBox="1"/>
              <p:nvPr/>
            </p:nvSpPr>
            <p:spPr>
              <a:xfrm>
                <a:off x="7552489" y="5246662"/>
                <a:ext cx="2071807" cy="369332"/>
              </a:xfrm>
              <a:prstGeom prst="rect">
                <a:avLst/>
              </a:prstGeom>
              <a:noFill/>
            </p:spPr>
            <p:txBody>
              <a:bodyPr wrap="square" rtlCol="0">
                <a:spAutoFit/>
              </a:bodyPr>
              <a:lstStyle/>
              <a:p>
                <a:pPr algn="ctr"/>
                <a:r>
                  <a:rPr kumimoji="1" lang="ja-JP" altLang="en-US" b="1"/>
                  <a:t>比率分析の留意点</a:t>
                </a:r>
              </a:p>
            </p:txBody>
          </p:sp>
          <p:sp>
            <p:nvSpPr>
              <p:cNvPr id="27" name="テキスト ボックス 26">
                <a:extLst>
                  <a:ext uri="{FF2B5EF4-FFF2-40B4-BE49-F238E27FC236}">
                    <a16:creationId xmlns:a16="http://schemas.microsoft.com/office/drawing/2014/main" id="{66C8533E-9FED-4A5D-F5B4-810347A899CC}"/>
                  </a:ext>
                </a:extLst>
              </p:cNvPr>
              <p:cNvSpPr txBox="1"/>
              <p:nvPr/>
            </p:nvSpPr>
            <p:spPr>
              <a:xfrm>
                <a:off x="7560602" y="5685720"/>
                <a:ext cx="2063162" cy="861774"/>
              </a:xfrm>
              <a:prstGeom prst="rect">
                <a:avLst/>
              </a:prstGeom>
              <a:noFill/>
            </p:spPr>
            <p:txBody>
              <a:bodyPr wrap="square" rtlCol="0">
                <a:spAutoFit/>
              </a:bodyPr>
              <a:lstStyle/>
              <a:p>
                <a:r>
                  <a:rPr kumimoji="1" lang="ja-JP" altLang="en-US" sz="1000"/>
                  <a:t>比率分析は規模や額の大小を問わず一定の傾向分析ができるという長所がありますが、個々の要素の内訳やバランスには十分留意することをお勧めします。</a:t>
                </a:r>
              </a:p>
            </p:txBody>
          </p:sp>
        </p:grpSp>
        <p:cxnSp>
          <p:nvCxnSpPr>
            <p:cNvPr id="32" name="直線コネクタ 31">
              <a:extLst>
                <a:ext uri="{FF2B5EF4-FFF2-40B4-BE49-F238E27FC236}">
                  <a16:creationId xmlns:a16="http://schemas.microsoft.com/office/drawing/2014/main" id="{51FD0F82-1BA0-7104-139B-A653DDF253DB}"/>
                </a:ext>
              </a:extLst>
            </p:cNvPr>
            <p:cNvCxnSpPr>
              <a:cxnSpLocks/>
            </p:cNvCxnSpPr>
            <p:nvPr/>
          </p:nvCxnSpPr>
          <p:spPr>
            <a:xfrm>
              <a:off x="7637141" y="5607368"/>
              <a:ext cx="1849259" cy="2814"/>
            </a:xfrm>
            <a:prstGeom prst="line">
              <a:avLst/>
            </a:prstGeom>
            <a:ln w="285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sp>
        <p:nvSpPr>
          <p:cNvPr id="16" name="テキスト ボックス 15">
            <a:extLst>
              <a:ext uri="{FF2B5EF4-FFF2-40B4-BE49-F238E27FC236}">
                <a16:creationId xmlns:a16="http://schemas.microsoft.com/office/drawing/2014/main" id="{BF1FDC43-8467-8C4F-C492-FCA6C1A20B09}"/>
              </a:ext>
            </a:extLst>
          </p:cNvPr>
          <p:cNvSpPr txBox="1"/>
          <p:nvPr/>
        </p:nvSpPr>
        <p:spPr>
          <a:xfrm>
            <a:off x="200298" y="527715"/>
            <a:ext cx="8804366" cy="415498"/>
          </a:xfrm>
          <a:prstGeom prst="rect">
            <a:avLst/>
          </a:prstGeom>
          <a:noFill/>
        </p:spPr>
        <p:txBody>
          <a:bodyPr wrap="square" rtlCol="0">
            <a:spAutoFit/>
          </a:bodyPr>
          <a:lstStyle/>
          <a:p>
            <a:r>
              <a:rPr kumimoji="1" lang="ja-JP" altLang="en-US" sz="1000"/>
              <a:t>宿泊業は立地や業態により大きく事業性が異なるという特徴があります。また訪問後に得られる情報（客数や稼働率、設備の実態等）を基にした分析が必要な業種です。定量面で必要な準備はできるだけ立地や業態に左右されないポイントを抑えることをお勧めします。</a:t>
            </a:r>
            <a:endParaRPr kumimoji="1" lang="en-US" altLang="ja-JP" sz="1000"/>
          </a:p>
        </p:txBody>
      </p:sp>
      <p:sp>
        <p:nvSpPr>
          <p:cNvPr id="78" name="スライド番号プレースホルダー 1">
            <a:extLst>
              <a:ext uri="{FF2B5EF4-FFF2-40B4-BE49-F238E27FC236}">
                <a16:creationId xmlns:a16="http://schemas.microsoft.com/office/drawing/2014/main" id="{205457C2-AACB-400C-A04F-52E5882A4A65}"/>
              </a:ext>
            </a:extLst>
          </p:cNvPr>
          <p:cNvSpPr txBox="1">
            <a:spLocks/>
          </p:cNvSpPr>
          <p:nvPr/>
        </p:nvSpPr>
        <p:spPr>
          <a:xfrm>
            <a:off x="9418638" y="6494463"/>
            <a:ext cx="487362" cy="363537"/>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ja-JP">
                <a:ea typeface="游ゴシック"/>
                <a:cs typeface="Calibri"/>
              </a:rPr>
              <a:t>14</a:t>
            </a:r>
          </a:p>
        </p:txBody>
      </p:sp>
      <p:sp>
        <p:nvSpPr>
          <p:cNvPr id="79" name="テキスト ボックス 78">
            <a:extLst>
              <a:ext uri="{FF2B5EF4-FFF2-40B4-BE49-F238E27FC236}">
                <a16:creationId xmlns:a16="http://schemas.microsoft.com/office/drawing/2014/main" id="{FDD83D78-2EB0-424C-8320-BA7332FAA1B4}"/>
              </a:ext>
            </a:extLst>
          </p:cNvPr>
          <p:cNvSpPr txBox="1"/>
          <p:nvPr/>
        </p:nvSpPr>
        <p:spPr>
          <a:xfrm>
            <a:off x="8998088" y="253584"/>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決算資料編</a:t>
            </a:r>
          </a:p>
        </p:txBody>
      </p:sp>
      <p:sp>
        <p:nvSpPr>
          <p:cNvPr id="80" name="テキスト ボックス 79">
            <a:extLst>
              <a:ext uri="{FF2B5EF4-FFF2-40B4-BE49-F238E27FC236}">
                <a16:creationId xmlns:a16="http://schemas.microsoft.com/office/drawing/2014/main" id="{AAD2E42C-5039-4548-8F69-78101998460C}"/>
              </a:ext>
            </a:extLst>
          </p:cNvPr>
          <p:cNvSpPr txBox="1"/>
          <p:nvPr/>
        </p:nvSpPr>
        <p:spPr>
          <a:xfrm>
            <a:off x="8998088" y="82305"/>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宿泊業</a:t>
            </a:r>
          </a:p>
        </p:txBody>
      </p:sp>
      <p:grpSp>
        <p:nvGrpSpPr>
          <p:cNvPr id="81" name="グループ化 80">
            <a:extLst>
              <a:ext uri="{FF2B5EF4-FFF2-40B4-BE49-F238E27FC236}">
                <a16:creationId xmlns:a16="http://schemas.microsoft.com/office/drawing/2014/main" id="{B9CB47E0-7F0C-4157-8473-89C84FE8D88D}"/>
              </a:ext>
            </a:extLst>
          </p:cNvPr>
          <p:cNvGrpSpPr/>
          <p:nvPr/>
        </p:nvGrpSpPr>
        <p:grpSpPr>
          <a:xfrm>
            <a:off x="295274" y="1192399"/>
            <a:ext cx="1162051" cy="885825"/>
            <a:chOff x="295274" y="1523999"/>
            <a:chExt cx="1162051" cy="885825"/>
          </a:xfrm>
        </p:grpSpPr>
        <p:sp>
          <p:nvSpPr>
            <p:cNvPr id="82" name="楕円 81">
              <a:extLst>
                <a:ext uri="{FF2B5EF4-FFF2-40B4-BE49-F238E27FC236}">
                  <a16:creationId xmlns:a16="http://schemas.microsoft.com/office/drawing/2014/main" id="{D3FC112D-515D-4A28-8762-7C4B80F68B15}"/>
                </a:ext>
              </a:extLst>
            </p:cNvPr>
            <p:cNvSpPr/>
            <p:nvPr/>
          </p:nvSpPr>
          <p:spPr>
            <a:xfrm>
              <a:off x="295274" y="1523999"/>
              <a:ext cx="895350" cy="885825"/>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3" name="テキスト ボックス 82">
              <a:extLst>
                <a:ext uri="{FF2B5EF4-FFF2-40B4-BE49-F238E27FC236}">
                  <a16:creationId xmlns:a16="http://schemas.microsoft.com/office/drawing/2014/main" id="{D90D6D1E-1BCB-44E8-950F-617E552AA2F9}"/>
                </a:ext>
              </a:extLst>
            </p:cNvPr>
            <p:cNvSpPr txBox="1"/>
            <p:nvPr/>
          </p:nvSpPr>
          <p:spPr>
            <a:xfrm>
              <a:off x="371475" y="1672320"/>
              <a:ext cx="1085850" cy="646331"/>
            </a:xfrm>
            <a:prstGeom prst="rect">
              <a:avLst/>
            </a:prstGeom>
            <a:noFill/>
            <a:ln>
              <a:noFill/>
            </a:ln>
          </p:spPr>
          <p:txBody>
            <a:bodyPr wrap="square" rtlCol="0">
              <a:spAutoFit/>
            </a:bodyPr>
            <a:lstStyle/>
            <a:p>
              <a:r>
                <a:rPr kumimoji="1" lang="ja-JP" altLang="en-US" sz="3600" b="1" i="1">
                  <a:solidFill>
                    <a:schemeClr val="accent1">
                      <a:lumMod val="60000"/>
                      <a:lumOff val="40000"/>
                    </a:schemeClr>
                  </a:solidFill>
                  <a:latin typeface="Britannic Bold" panose="020B0903060703020204" pitchFamily="34" charset="0"/>
                </a:rPr>
                <a:t>１</a:t>
              </a:r>
            </a:p>
          </p:txBody>
        </p:sp>
      </p:grpSp>
      <p:sp>
        <p:nvSpPr>
          <p:cNvPr id="84" name="正方形/長方形 83">
            <a:extLst>
              <a:ext uri="{FF2B5EF4-FFF2-40B4-BE49-F238E27FC236}">
                <a16:creationId xmlns:a16="http://schemas.microsoft.com/office/drawing/2014/main" id="{217D02A7-6528-4C42-A814-DD809A1C2934}"/>
              </a:ext>
            </a:extLst>
          </p:cNvPr>
          <p:cNvSpPr/>
          <p:nvPr/>
        </p:nvSpPr>
        <p:spPr>
          <a:xfrm>
            <a:off x="1360800" y="1340720"/>
            <a:ext cx="1981201" cy="583911"/>
          </a:xfrm>
          <a:prstGeom prst="rect">
            <a:avLst/>
          </a:prstGeom>
          <a:solidFill>
            <a:schemeClr val="accent5">
              <a:lumMod val="40000"/>
              <a:lumOff val="60000"/>
              <a:alpha val="26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固定長期適合率</a:t>
            </a:r>
            <a:endParaRPr kumimoji="1" lang="en-US" altLang="ja-JP" sz="1400" b="1">
              <a:solidFill>
                <a:schemeClr val="tx1"/>
              </a:solidFill>
            </a:endParaRPr>
          </a:p>
        </p:txBody>
      </p:sp>
    </p:spTree>
    <p:extLst>
      <p:ext uri="{BB962C8B-B14F-4D97-AF65-F5344CB8AC3E}">
        <p14:creationId xmlns:p14="http://schemas.microsoft.com/office/powerpoint/2010/main" val="17508549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テキスト ボックス 62">
            <a:extLst>
              <a:ext uri="{FF2B5EF4-FFF2-40B4-BE49-F238E27FC236}">
                <a16:creationId xmlns:a16="http://schemas.microsoft.com/office/drawing/2014/main" id="{F8CB2BB2-27D0-A0F7-E6D6-5A1B77214D09}"/>
              </a:ext>
            </a:extLst>
          </p:cNvPr>
          <p:cNvSpPr txBox="1"/>
          <p:nvPr/>
        </p:nvSpPr>
        <p:spPr>
          <a:xfrm>
            <a:off x="6190953" y="2290297"/>
            <a:ext cx="3227685" cy="861774"/>
          </a:xfrm>
          <a:prstGeom prst="rect">
            <a:avLst/>
          </a:prstGeom>
          <a:noFill/>
        </p:spPr>
        <p:txBody>
          <a:bodyPr wrap="square" rtlCol="0">
            <a:spAutoFit/>
          </a:bodyPr>
          <a:lstStyle/>
          <a:p>
            <a:r>
              <a:rPr kumimoji="1" lang="ja-JP" altLang="en-US" sz="1000" spc="-100">
                <a:latin typeface="+mn-ea"/>
              </a:rPr>
              <a:t>企業支援が必要な場面では“返済能力に合わせた改善計画の策定“を基軸にする場合があります。償却前営業利益のほとんどを利払いと既往借入金の返済原資に見込んでしまうと事業継続に必要な設備支出を確保できないことがあるので注意が必要です。</a:t>
            </a:r>
            <a:endParaRPr kumimoji="1" lang="en-US" altLang="ja-JP" sz="1000" spc="-100">
              <a:latin typeface="+mn-ea"/>
            </a:endParaRPr>
          </a:p>
        </p:txBody>
      </p:sp>
      <p:cxnSp>
        <p:nvCxnSpPr>
          <p:cNvPr id="34" name="直線コネクタ 33">
            <a:extLst>
              <a:ext uri="{FF2B5EF4-FFF2-40B4-BE49-F238E27FC236}">
                <a16:creationId xmlns:a16="http://schemas.microsoft.com/office/drawing/2014/main" id="{45CF6B82-BFC1-4CE4-96E7-B63B034B2B2D}"/>
              </a:ext>
            </a:extLst>
          </p:cNvPr>
          <p:cNvCxnSpPr/>
          <p:nvPr/>
        </p:nvCxnSpPr>
        <p:spPr>
          <a:xfrm>
            <a:off x="157163" y="3959838"/>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5" name="直線コネクタ 34">
            <a:extLst>
              <a:ext uri="{FF2B5EF4-FFF2-40B4-BE49-F238E27FC236}">
                <a16:creationId xmlns:a16="http://schemas.microsoft.com/office/drawing/2014/main" id="{1F44959B-879A-4247-9FA4-69D56E4D3C49}"/>
              </a:ext>
            </a:extLst>
          </p:cNvPr>
          <p:cNvCxnSpPr/>
          <p:nvPr/>
        </p:nvCxnSpPr>
        <p:spPr>
          <a:xfrm>
            <a:off x="157163" y="106794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9B9343EB-8340-43B2-BFCB-44120E0835EB}"/>
              </a:ext>
            </a:extLst>
          </p:cNvPr>
          <p:cNvCxnSpPr>
            <a:cxnSpLocks/>
          </p:cNvCxnSpPr>
          <p:nvPr/>
        </p:nvCxnSpPr>
        <p:spPr>
          <a:xfrm>
            <a:off x="226613" y="6759259"/>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5" name="テキスト ボックス 14">
            <a:extLst>
              <a:ext uri="{FF2B5EF4-FFF2-40B4-BE49-F238E27FC236}">
                <a16:creationId xmlns:a16="http://schemas.microsoft.com/office/drawing/2014/main" id="{BE3186E6-BD15-36B7-A71C-BF8F7B363E95}"/>
              </a:ext>
            </a:extLst>
          </p:cNvPr>
          <p:cNvSpPr txBox="1"/>
          <p:nvPr/>
        </p:nvSpPr>
        <p:spPr>
          <a:xfrm>
            <a:off x="3353404" y="1257480"/>
            <a:ext cx="6294337" cy="707886"/>
          </a:xfrm>
          <a:prstGeom prst="rect">
            <a:avLst/>
          </a:prstGeom>
          <a:noFill/>
        </p:spPr>
        <p:txBody>
          <a:bodyPr wrap="square" rtlCol="0">
            <a:spAutoFit/>
          </a:bodyPr>
          <a:lstStyle/>
          <a:p>
            <a:r>
              <a:rPr kumimoji="1" lang="ja-JP" altLang="en-US" sz="1000">
                <a:latin typeface="+mn-ea"/>
              </a:rPr>
              <a:t>□  景気の波に最も影響を受けやすい業種の１つといえる</a:t>
            </a:r>
            <a:endParaRPr kumimoji="1" lang="en-US" altLang="ja-JP" sz="1000">
              <a:latin typeface="+mn-ea"/>
            </a:endParaRPr>
          </a:p>
          <a:p>
            <a:r>
              <a:rPr kumimoji="1" lang="ja-JP" altLang="en-US" sz="1000">
                <a:latin typeface="+mn-ea"/>
              </a:rPr>
              <a:t>□  業況に関わらず事業継続に必須な高額設備更新が発生しやすい（例：エレベーター等）</a:t>
            </a:r>
            <a:endParaRPr kumimoji="1" lang="en-US" altLang="ja-JP" sz="1000">
              <a:latin typeface="+mn-ea"/>
            </a:endParaRPr>
          </a:p>
          <a:p>
            <a:r>
              <a:rPr kumimoji="1" lang="ja-JP" altLang="en-US" sz="1000">
                <a:latin typeface="+mn-ea"/>
              </a:rPr>
              <a:t>□  当期純利益レベルの黒字継続が理想的ではあるが上記理由により困難な場合もある</a:t>
            </a:r>
            <a:endParaRPr kumimoji="1" lang="en-US" altLang="ja-JP" sz="1000">
              <a:latin typeface="+mn-ea"/>
            </a:endParaRPr>
          </a:p>
          <a:p>
            <a:r>
              <a:rPr kumimoji="1" lang="ja-JP" altLang="en-US" sz="1000">
                <a:latin typeface="+mn-ea"/>
              </a:rPr>
              <a:t>□  現実的に償却前営業利益（≒経常収支）の黒字達成や保持が支援の目安になることも多い</a:t>
            </a:r>
            <a:endParaRPr kumimoji="1" lang="en-US" altLang="ja-JP" sz="1000">
              <a:latin typeface="+mn-ea"/>
            </a:endParaRPr>
          </a:p>
        </p:txBody>
      </p:sp>
      <p:sp>
        <p:nvSpPr>
          <p:cNvPr id="123" name="テキスト ボックス 122">
            <a:extLst>
              <a:ext uri="{FF2B5EF4-FFF2-40B4-BE49-F238E27FC236}">
                <a16:creationId xmlns:a16="http://schemas.microsoft.com/office/drawing/2014/main" id="{C46821B7-EB95-F4C2-A563-D979808CCFEF}"/>
              </a:ext>
            </a:extLst>
          </p:cNvPr>
          <p:cNvSpPr txBox="1"/>
          <p:nvPr/>
        </p:nvSpPr>
        <p:spPr>
          <a:xfrm>
            <a:off x="3353404" y="4195070"/>
            <a:ext cx="6292800" cy="707886"/>
          </a:xfrm>
          <a:prstGeom prst="rect">
            <a:avLst/>
          </a:prstGeom>
          <a:noFill/>
        </p:spPr>
        <p:txBody>
          <a:bodyPr wrap="square" rtlCol="0">
            <a:spAutoFit/>
          </a:bodyPr>
          <a:lstStyle/>
          <a:p>
            <a:r>
              <a:rPr kumimoji="1" lang="ja-JP" altLang="en-US" sz="1000">
                <a:latin typeface="+mn-ea"/>
              </a:rPr>
              <a:t>□  景気変動や天候などの外部環境で損益状況が大きく変化しやすい業種</a:t>
            </a:r>
            <a:endParaRPr kumimoji="1" lang="en-US" altLang="ja-JP" sz="1000">
              <a:latin typeface="+mn-ea"/>
            </a:endParaRPr>
          </a:p>
          <a:p>
            <a:r>
              <a:rPr kumimoji="1" lang="ja-JP" altLang="en-US" sz="1000">
                <a:latin typeface="+mn-ea"/>
              </a:rPr>
              <a:t>□  ２～３決算期の損益変動で拙速な対策を講じて、損益の更なる悪化を招くこともある</a:t>
            </a:r>
            <a:endParaRPr kumimoji="1" lang="en-US" altLang="ja-JP" sz="1000">
              <a:latin typeface="+mn-ea"/>
            </a:endParaRPr>
          </a:p>
          <a:p>
            <a:r>
              <a:rPr kumimoji="1" lang="ja-JP" altLang="en-US" sz="1000">
                <a:latin typeface="+mn-ea"/>
              </a:rPr>
              <a:t>　 （不慣れな異業種展開や、一時的な流行に乗じた過剰設備投資）</a:t>
            </a:r>
            <a:endParaRPr kumimoji="1" lang="en-US" altLang="ja-JP" sz="1000">
              <a:latin typeface="+mn-ea"/>
            </a:endParaRPr>
          </a:p>
          <a:p>
            <a:r>
              <a:rPr kumimoji="1" lang="ja-JP" altLang="en-US" sz="1000">
                <a:latin typeface="+mn-ea"/>
              </a:rPr>
              <a:t>□  中小規模の宿泊業の場合、業歴の長い企業が多いので長期的視座で利益構造を把握することも重要</a:t>
            </a:r>
            <a:endParaRPr kumimoji="1" lang="en-US" altLang="ja-JP" sz="1000">
              <a:latin typeface="+mn-ea"/>
            </a:endParaRPr>
          </a:p>
        </p:txBody>
      </p:sp>
      <p:sp>
        <p:nvSpPr>
          <p:cNvPr id="6" name="テキスト ボックス 5">
            <a:extLst>
              <a:ext uri="{FF2B5EF4-FFF2-40B4-BE49-F238E27FC236}">
                <a16:creationId xmlns:a16="http://schemas.microsoft.com/office/drawing/2014/main" id="{375CFDCB-47B9-B18B-42F2-E3703F7DA360}"/>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宿泊業</a:t>
            </a:r>
            <a:r>
              <a:rPr kumimoji="1" lang="ja-JP" altLang="en-US" b="1" u="sng">
                <a:latin typeface="+mn-ea"/>
              </a:rPr>
              <a:t>の目利き（決算資料編）　その２</a:t>
            </a:r>
          </a:p>
        </p:txBody>
      </p:sp>
      <p:grpSp>
        <p:nvGrpSpPr>
          <p:cNvPr id="37" name="グループ化 36">
            <a:extLst>
              <a:ext uri="{FF2B5EF4-FFF2-40B4-BE49-F238E27FC236}">
                <a16:creationId xmlns:a16="http://schemas.microsoft.com/office/drawing/2014/main" id="{A30D8CD9-82C8-AD74-8AC7-023449B14BBF}"/>
              </a:ext>
            </a:extLst>
          </p:cNvPr>
          <p:cNvGrpSpPr/>
          <p:nvPr/>
        </p:nvGrpSpPr>
        <p:grpSpPr>
          <a:xfrm>
            <a:off x="268701" y="2337818"/>
            <a:ext cx="2357268" cy="1468464"/>
            <a:chOff x="1471001" y="2321900"/>
            <a:chExt cx="2357268" cy="1468464"/>
          </a:xfrm>
        </p:grpSpPr>
        <p:grpSp>
          <p:nvGrpSpPr>
            <p:cNvPr id="11" name="グループ化 10">
              <a:extLst>
                <a:ext uri="{FF2B5EF4-FFF2-40B4-BE49-F238E27FC236}">
                  <a16:creationId xmlns:a16="http://schemas.microsoft.com/office/drawing/2014/main" id="{14E3AB13-CFA7-0EFE-FFB0-01D0C5D45830}"/>
                </a:ext>
              </a:extLst>
            </p:cNvPr>
            <p:cNvGrpSpPr/>
            <p:nvPr/>
          </p:nvGrpSpPr>
          <p:grpSpPr>
            <a:xfrm>
              <a:off x="2702099" y="2321900"/>
              <a:ext cx="1126170" cy="1468464"/>
              <a:chOff x="372115" y="2314687"/>
              <a:chExt cx="1126170" cy="1468464"/>
            </a:xfrm>
          </p:grpSpPr>
          <p:grpSp>
            <p:nvGrpSpPr>
              <p:cNvPr id="115" name="グループ化 114">
                <a:extLst>
                  <a:ext uri="{FF2B5EF4-FFF2-40B4-BE49-F238E27FC236}">
                    <a16:creationId xmlns:a16="http://schemas.microsoft.com/office/drawing/2014/main" id="{D35ECE51-5BC5-C966-7FE9-A482B6C7F853}"/>
                  </a:ext>
                </a:extLst>
              </p:cNvPr>
              <p:cNvGrpSpPr/>
              <p:nvPr/>
            </p:nvGrpSpPr>
            <p:grpSpPr>
              <a:xfrm>
                <a:off x="372115" y="2314687"/>
                <a:ext cx="1123551" cy="1468464"/>
                <a:chOff x="372115" y="2314687"/>
                <a:chExt cx="1123551" cy="1433022"/>
              </a:xfrm>
            </p:grpSpPr>
            <p:sp>
              <p:nvSpPr>
                <p:cNvPr id="19" name="正方形/長方形 18">
                  <a:extLst>
                    <a:ext uri="{FF2B5EF4-FFF2-40B4-BE49-F238E27FC236}">
                      <a16:creationId xmlns:a16="http://schemas.microsoft.com/office/drawing/2014/main" id="{E3DB5CAC-30AB-B44D-4D3D-5CA6A387F951}"/>
                    </a:ext>
                  </a:extLst>
                </p:cNvPr>
                <p:cNvSpPr/>
                <p:nvPr/>
              </p:nvSpPr>
              <p:spPr>
                <a:xfrm>
                  <a:off x="372115" y="2314687"/>
                  <a:ext cx="1123551" cy="1433022"/>
                </a:xfrm>
                <a:prstGeom prst="rect">
                  <a:avLst/>
                </a:prstGeom>
                <a:solidFill>
                  <a:srgbClr val="92D050">
                    <a:alpha val="10000"/>
                  </a:srgbClr>
                </a:solidFill>
                <a:ln w="38100">
                  <a:solidFill>
                    <a:srgbClr val="92D050">
                      <a:alpha val="96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テキスト ボックス 25">
                  <a:extLst>
                    <a:ext uri="{FF2B5EF4-FFF2-40B4-BE49-F238E27FC236}">
                      <a16:creationId xmlns:a16="http://schemas.microsoft.com/office/drawing/2014/main" id="{7A697621-7346-9D4D-DB03-F4B9A9D3DBDE}"/>
                    </a:ext>
                  </a:extLst>
                </p:cNvPr>
                <p:cNvSpPr txBox="1"/>
                <p:nvPr/>
              </p:nvSpPr>
              <p:spPr>
                <a:xfrm>
                  <a:off x="481261" y="2878212"/>
                  <a:ext cx="904775" cy="461665"/>
                </a:xfrm>
                <a:prstGeom prst="rect">
                  <a:avLst/>
                </a:prstGeom>
                <a:noFill/>
              </p:spPr>
              <p:txBody>
                <a:bodyPr wrap="square" rtlCol="0">
                  <a:spAutoFit/>
                </a:bodyPr>
                <a:lstStyle/>
                <a:p>
                  <a:pPr algn="ctr"/>
                  <a:endParaRPr kumimoji="1" lang="en-US" altLang="ja-JP" sz="2400" b="1">
                    <a:latin typeface="HGS創英角ｺﾞｼｯｸUB" panose="020B0900000000000000" pitchFamily="50" charset="-128"/>
                    <a:ea typeface="HGS創英角ｺﾞｼｯｸUB" panose="020B0900000000000000" pitchFamily="50" charset="-128"/>
                  </a:endParaRPr>
                </a:p>
              </p:txBody>
            </p:sp>
          </p:grpSp>
          <p:sp>
            <p:nvSpPr>
              <p:cNvPr id="8" name="テキスト ボックス 7">
                <a:extLst>
                  <a:ext uri="{FF2B5EF4-FFF2-40B4-BE49-F238E27FC236}">
                    <a16:creationId xmlns:a16="http://schemas.microsoft.com/office/drawing/2014/main" id="{6CBD6458-DCD0-3867-56B1-B27BB207FBA4}"/>
                  </a:ext>
                </a:extLst>
              </p:cNvPr>
              <p:cNvSpPr txBox="1"/>
              <p:nvPr/>
            </p:nvSpPr>
            <p:spPr>
              <a:xfrm>
                <a:off x="374734" y="2755091"/>
                <a:ext cx="1123551" cy="584775"/>
              </a:xfrm>
              <a:prstGeom prst="rect">
                <a:avLst/>
              </a:prstGeom>
              <a:noFill/>
            </p:spPr>
            <p:txBody>
              <a:bodyPr wrap="square" rtlCol="0">
                <a:spAutoFit/>
              </a:bodyPr>
              <a:lstStyle/>
              <a:p>
                <a:pPr algn="ctr"/>
                <a:r>
                  <a:rPr kumimoji="1" lang="ja-JP" altLang="en-US" sz="1600" b="1"/>
                  <a:t>償却前</a:t>
                </a:r>
                <a:endParaRPr kumimoji="1" lang="en-US" altLang="ja-JP" sz="1600" b="1"/>
              </a:p>
              <a:p>
                <a:pPr algn="ctr"/>
                <a:r>
                  <a:rPr kumimoji="1" lang="ja-JP" altLang="en-US" sz="1600" b="1"/>
                  <a:t>営業利益</a:t>
                </a:r>
              </a:p>
            </p:txBody>
          </p:sp>
        </p:grpSp>
        <p:grpSp>
          <p:nvGrpSpPr>
            <p:cNvPr id="33" name="グループ化 32">
              <a:extLst>
                <a:ext uri="{FF2B5EF4-FFF2-40B4-BE49-F238E27FC236}">
                  <a16:creationId xmlns:a16="http://schemas.microsoft.com/office/drawing/2014/main" id="{C2A495AE-C554-143B-00BC-96B96EACA12E}"/>
                </a:ext>
              </a:extLst>
            </p:cNvPr>
            <p:cNvGrpSpPr/>
            <p:nvPr/>
          </p:nvGrpSpPr>
          <p:grpSpPr>
            <a:xfrm>
              <a:off x="1471001" y="2321900"/>
              <a:ext cx="1231098" cy="1468464"/>
              <a:chOff x="1471001" y="2321900"/>
              <a:chExt cx="1231098" cy="1468464"/>
            </a:xfrm>
          </p:grpSpPr>
          <p:sp>
            <p:nvSpPr>
              <p:cNvPr id="24" name="正方形/長方形 23">
                <a:extLst>
                  <a:ext uri="{FF2B5EF4-FFF2-40B4-BE49-F238E27FC236}">
                    <a16:creationId xmlns:a16="http://schemas.microsoft.com/office/drawing/2014/main" id="{87D60903-ABE4-599B-63AB-975931B78FEA}"/>
                  </a:ext>
                </a:extLst>
              </p:cNvPr>
              <p:cNvSpPr/>
              <p:nvPr/>
            </p:nvSpPr>
            <p:spPr>
              <a:xfrm>
                <a:off x="1532814" y="2321900"/>
                <a:ext cx="1123551" cy="1468464"/>
              </a:xfrm>
              <a:prstGeom prst="rect">
                <a:avLst/>
              </a:prstGeom>
              <a:noFill/>
              <a:ln w="3810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8" name="直線コネクタ 27">
                <a:extLst>
                  <a:ext uri="{FF2B5EF4-FFF2-40B4-BE49-F238E27FC236}">
                    <a16:creationId xmlns:a16="http://schemas.microsoft.com/office/drawing/2014/main" id="{8EDBDDA3-0114-52AC-FD89-D1B6E31B371D}"/>
                  </a:ext>
                </a:extLst>
              </p:cNvPr>
              <p:cNvCxnSpPr>
                <a:stCxn id="24" idx="1"/>
                <a:endCxn id="24" idx="3"/>
              </p:cNvCxnSpPr>
              <p:nvPr/>
            </p:nvCxnSpPr>
            <p:spPr>
              <a:xfrm>
                <a:off x="1532814" y="3056132"/>
                <a:ext cx="1123551" cy="0"/>
              </a:xfrm>
              <a:prstGeom prst="line">
                <a:avLst/>
              </a:prstGeom>
              <a:ln w="190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29" name="テキスト ボックス 28">
                <a:extLst>
                  <a:ext uri="{FF2B5EF4-FFF2-40B4-BE49-F238E27FC236}">
                    <a16:creationId xmlns:a16="http://schemas.microsoft.com/office/drawing/2014/main" id="{F5809952-DB75-6827-62DB-EE2DBD9C2C2D}"/>
                  </a:ext>
                </a:extLst>
              </p:cNvPr>
              <p:cNvSpPr txBox="1"/>
              <p:nvPr/>
            </p:nvSpPr>
            <p:spPr>
              <a:xfrm>
                <a:off x="1471001" y="2570065"/>
                <a:ext cx="1231098" cy="307777"/>
              </a:xfrm>
              <a:prstGeom prst="rect">
                <a:avLst/>
              </a:prstGeom>
              <a:noFill/>
            </p:spPr>
            <p:txBody>
              <a:bodyPr wrap="square" rtlCol="0">
                <a:spAutoFit/>
              </a:bodyPr>
              <a:lstStyle/>
              <a:p>
                <a:pPr algn="ctr"/>
                <a:r>
                  <a:rPr kumimoji="1" lang="ja-JP" altLang="en-US" sz="1400" b="1"/>
                  <a:t>営業利益</a:t>
                </a:r>
              </a:p>
            </p:txBody>
          </p:sp>
          <p:sp>
            <p:nvSpPr>
              <p:cNvPr id="32" name="テキスト ボックス 31">
                <a:extLst>
                  <a:ext uri="{FF2B5EF4-FFF2-40B4-BE49-F238E27FC236}">
                    <a16:creationId xmlns:a16="http://schemas.microsoft.com/office/drawing/2014/main" id="{0CCC1B68-9423-8E8A-0399-104BE1D4E81A}"/>
                  </a:ext>
                </a:extLst>
              </p:cNvPr>
              <p:cNvSpPr txBox="1"/>
              <p:nvPr/>
            </p:nvSpPr>
            <p:spPr>
              <a:xfrm>
                <a:off x="1471001" y="3274415"/>
                <a:ext cx="1231098" cy="307777"/>
              </a:xfrm>
              <a:prstGeom prst="rect">
                <a:avLst/>
              </a:prstGeom>
              <a:noFill/>
            </p:spPr>
            <p:txBody>
              <a:bodyPr wrap="square" rtlCol="0">
                <a:spAutoFit/>
              </a:bodyPr>
              <a:lstStyle/>
              <a:p>
                <a:pPr algn="ctr"/>
                <a:r>
                  <a:rPr kumimoji="1" lang="ja-JP" altLang="en-US" sz="1400" b="1"/>
                  <a:t>減価償却費</a:t>
                </a:r>
              </a:p>
            </p:txBody>
          </p:sp>
        </p:grpSp>
      </p:grpSp>
      <p:sp>
        <p:nvSpPr>
          <p:cNvPr id="38" name="矢印: 右 37">
            <a:extLst>
              <a:ext uri="{FF2B5EF4-FFF2-40B4-BE49-F238E27FC236}">
                <a16:creationId xmlns:a16="http://schemas.microsoft.com/office/drawing/2014/main" id="{96CDE1A2-0C03-EF1D-B0B5-EB3F74536EF2}"/>
              </a:ext>
            </a:extLst>
          </p:cNvPr>
          <p:cNvSpPr/>
          <p:nvPr/>
        </p:nvSpPr>
        <p:spPr>
          <a:xfrm>
            <a:off x="2708207" y="2673277"/>
            <a:ext cx="811937" cy="801160"/>
          </a:xfrm>
          <a:prstGeom prst="rightArrow">
            <a:avLst/>
          </a:prstGeom>
          <a:solidFill>
            <a:schemeClr val="bg1">
              <a:lumMod val="75000"/>
            </a:schemeClr>
          </a:solidFill>
          <a:ln w="381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テキスト ボックス 45">
            <a:extLst>
              <a:ext uri="{FF2B5EF4-FFF2-40B4-BE49-F238E27FC236}">
                <a16:creationId xmlns:a16="http://schemas.microsoft.com/office/drawing/2014/main" id="{470C5EC4-FF73-7727-8D31-6505B689C234}"/>
              </a:ext>
            </a:extLst>
          </p:cNvPr>
          <p:cNvSpPr txBox="1"/>
          <p:nvPr/>
        </p:nvSpPr>
        <p:spPr>
          <a:xfrm>
            <a:off x="6190952" y="3189356"/>
            <a:ext cx="3143146" cy="553998"/>
          </a:xfrm>
          <a:prstGeom prst="rect">
            <a:avLst/>
          </a:prstGeom>
          <a:noFill/>
        </p:spPr>
        <p:txBody>
          <a:bodyPr wrap="square" rtlCol="0">
            <a:spAutoFit/>
          </a:bodyPr>
          <a:lstStyle/>
          <a:p>
            <a:r>
              <a:rPr kumimoji="1" lang="ja-JP" altLang="en-US" sz="1000" spc="-100"/>
              <a:t>自動ドア・調理設備・電気設備など営業継続に不可欠で、代替が効かない設備投資支出を指す（リースで対応することもある）</a:t>
            </a:r>
          </a:p>
        </p:txBody>
      </p:sp>
      <p:grpSp>
        <p:nvGrpSpPr>
          <p:cNvPr id="56" name="グループ化 55">
            <a:extLst>
              <a:ext uri="{FF2B5EF4-FFF2-40B4-BE49-F238E27FC236}">
                <a16:creationId xmlns:a16="http://schemas.microsoft.com/office/drawing/2014/main" id="{72EDA069-2971-AB62-9171-96DF8827419B}"/>
              </a:ext>
            </a:extLst>
          </p:cNvPr>
          <p:cNvGrpSpPr/>
          <p:nvPr/>
        </p:nvGrpSpPr>
        <p:grpSpPr>
          <a:xfrm>
            <a:off x="3570242" y="2218820"/>
            <a:ext cx="2183858" cy="1595795"/>
            <a:chOff x="3316703" y="2279087"/>
            <a:chExt cx="2183858" cy="1595795"/>
          </a:xfrm>
        </p:grpSpPr>
        <p:sp>
          <p:nvSpPr>
            <p:cNvPr id="54" name="正方形/長方形 53">
              <a:extLst>
                <a:ext uri="{FF2B5EF4-FFF2-40B4-BE49-F238E27FC236}">
                  <a16:creationId xmlns:a16="http://schemas.microsoft.com/office/drawing/2014/main" id="{BA99017F-807F-BE86-B4AF-4B166DBB7CDA}"/>
                </a:ext>
              </a:extLst>
            </p:cNvPr>
            <p:cNvSpPr/>
            <p:nvPr/>
          </p:nvSpPr>
          <p:spPr>
            <a:xfrm>
              <a:off x="3316703" y="2409892"/>
              <a:ext cx="2183858" cy="1464990"/>
            </a:xfrm>
            <a:prstGeom prst="rect">
              <a:avLst/>
            </a:prstGeom>
            <a:noFill/>
            <a:ln w="2540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55" name="グループ化 54">
              <a:extLst>
                <a:ext uri="{FF2B5EF4-FFF2-40B4-BE49-F238E27FC236}">
                  <a16:creationId xmlns:a16="http://schemas.microsoft.com/office/drawing/2014/main" id="{D533A96D-6F3F-9ABD-8CBA-4307DAE9D964}"/>
                </a:ext>
              </a:extLst>
            </p:cNvPr>
            <p:cNvGrpSpPr/>
            <p:nvPr/>
          </p:nvGrpSpPr>
          <p:grpSpPr>
            <a:xfrm>
              <a:off x="3473419" y="2549471"/>
              <a:ext cx="1780062" cy="1257701"/>
              <a:chOff x="3378533" y="2549471"/>
              <a:chExt cx="1780062" cy="1257701"/>
            </a:xfrm>
          </p:grpSpPr>
          <p:grpSp>
            <p:nvGrpSpPr>
              <p:cNvPr id="52" name="グループ化 51">
                <a:extLst>
                  <a:ext uri="{FF2B5EF4-FFF2-40B4-BE49-F238E27FC236}">
                    <a16:creationId xmlns:a16="http://schemas.microsoft.com/office/drawing/2014/main" id="{80331E5D-7ABC-D337-12EE-CF283F70D710}"/>
                  </a:ext>
                </a:extLst>
              </p:cNvPr>
              <p:cNvGrpSpPr/>
              <p:nvPr/>
            </p:nvGrpSpPr>
            <p:grpSpPr>
              <a:xfrm>
                <a:off x="3525327" y="2549471"/>
                <a:ext cx="1504280" cy="321015"/>
                <a:chOff x="3723734" y="2351073"/>
                <a:chExt cx="2165230" cy="321015"/>
              </a:xfrm>
            </p:grpSpPr>
            <p:sp>
              <p:nvSpPr>
                <p:cNvPr id="39" name="テキスト ボックス 38">
                  <a:extLst>
                    <a:ext uri="{FF2B5EF4-FFF2-40B4-BE49-F238E27FC236}">
                      <a16:creationId xmlns:a16="http://schemas.microsoft.com/office/drawing/2014/main" id="{2747DB22-AC99-4A4F-5F53-BF6B3B725F2E}"/>
                    </a:ext>
                  </a:extLst>
                </p:cNvPr>
                <p:cNvSpPr txBox="1"/>
                <p:nvPr/>
              </p:nvSpPr>
              <p:spPr>
                <a:xfrm>
                  <a:off x="3965030" y="2389975"/>
                  <a:ext cx="1664898" cy="276999"/>
                </a:xfrm>
                <a:prstGeom prst="rect">
                  <a:avLst/>
                </a:prstGeom>
                <a:noFill/>
              </p:spPr>
              <p:txBody>
                <a:bodyPr wrap="square" rtlCol="0">
                  <a:spAutoFit/>
                </a:bodyPr>
                <a:lstStyle/>
                <a:p>
                  <a:pPr algn="ctr"/>
                  <a:r>
                    <a:rPr kumimoji="1" lang="ja-JP" altLang="en-US" sz="1200" b="1"/>
                    <a:t>金利の支払い</a:t>
                  </a:r>
                </a:p>
              </p:txBody>
            </p:sp>
            <p:sp>
              <p:nvSpPr>
                <p:cNvPr id="43" name="正方形/長方形 42">
                  <a:extLst>
                    <a:ext uri="{FF2B5EF4-FFF2-40B4-BE49-F238E27FC236}">
                      <a16:creationId xmlns:a16="http://schemas.microsoft.com/office/drawing/2014/main" id="{81E5A3C4-764E-E0D7-D79D-BEEAECBB8980}"/>
                    </a:ext>
                  </a:extLst>
                </p:cNvPr>
                <p:cNvSpPr/>
                <p:nvPr/>
              </p:nvSpPr>
              <p:spPr>
                <a:xfrm>
                  <a:off x="3723734" y="2351073"/>
                  <a:ext cx="2165230" cy="321015"/>
                </a:xfrm>
                <a:prstGeom prst="rect">
                  <a:avLst/>
                </a:prstGeom>
                <a:noFill/>
                <a:ln w="2540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47" name="グループ化 46">
                <a:extLst>
                  <a:ext uri="{FF2B5EF4-FFF2-40B4-BE49-F238E27FC236}">
                    <a16:creationId xmlns:a16="http://schemas.microsoft.com/office/drawing/2014/main" id="{BAC62B58-3AB3-F0B9-ED72-0DCAF1AF3FCB}"/>
                  </a:ext>
                </a:extLst>
              </p:cNvPr>
              <p:cNvGrpSpPr/>
              <p:nvPr/>
            </p:nvGrpSpPr>
            <p:grpSpPr>
              <a:xfrm>
                <a:off x="3378533" y="3243631"/>
                <a:ext cx="1780062" cy="563541"/>
                <a:chOff x="3312403" y="3196442"/>
                <a:chExt cx="2562185" cy="601353"/>
              </a:xfrm>
            </p:grpSpPr>
            <p:sp>
              <p:nvSpPr>
                <p:cNvPr id="48" name="テキスト ボックス 47">
                  <a:extLst>
                    <a:ext uri="{FF2B5EF4-FFF2-40B4-BE49-F238E27FC236}">
                      <a16:creationId xmlns:a16="http://schemas.microsoft.com/office/drawing/2014/main" id="{7F8AE983-16E1-671E-DC7B-0B9E40770E6E}"/>
                    </a:ext>
                  </a:extLst>
                </p:cNvPr>
                <p:cNvSpPr txBox="1"/>
                <p:nvPr/>
              </p:nvSpPr>
              <p:spPr>
                <a:xfrm>
                  <a:off x="3312403" y="3261443"/>
                  <a:ext cx="2562185" cy="523220"/>
                </a:xfrm>
                <a:prstGeom prst="rect">
                  <a:avLst/>
                </a:prstGeom>
                <a:noFill/>
              </p:spPr>
              <p:txBody>
                <a:bodyPr wrap="square" rtlCol="0">
                  <a:spAutoFit/>
                </a:bodyPr>
                <a:lstStyle/>
                <a:p>
                  <a:pPr algn="ctr"/>
                  <a:r>
                    <a:rPr kumimoji="1" lang="ja-JP" altLang="en-US" sz="1200" b="1"/>
                    <a:t>事業継続に必要な</a:t>
                  </a:r>
                  <a:endParaRPr kumimoji="1" lang="en-US" altLang="ja-JP" sz="1200" b="1"/>
                </a:p>
                <a:p>
                  <a:pPr algn="ctr"/>
                  <a:r>
                    <a:rPr kumimoji="1" lang="ja-JP" altLang="en-US" sz="1200" b="1"/>
                    <a:t>設備投資支出</a:t>
                  </a:r>
                </a:p>
              </p:txBody>
            </p:sp>
            <p:sp>
              <p:nvSpPr>
                <p:cNvPr id="49" name="正方形/長方形 48">
                  <a:extLst>
                    <a:ext uri="{FF2B5EF4-FFF2-40B4-BE49-F238E27FC236}">
                      <a16:creationId xmlns:a16="http://schemas.microsoft.com/office/drawing/2014/main" id="{C51EED5B-CDC4-9B46-60DA-5FED8361F300}"/>
                    </a:ext>
                  </a:extLst>
                </p:cNvPr>
                <p:cNvSpPr/>
                <p:nvPr/>
              </p:nvSpPr>
              <p:spPr>
                <a:xfrm>
                  <a:off x="3528204" y="3196442"/>
                  <a:ext cx="2165230" cy="601353"/>
                </a:xfrm>
                <a:prstGeom prst="rect">
                  <a:avLst/>
                </a:prstGeom>
                <a:noFill/>
                <a:ln w="25400">
                  <a:solidFill>
                    <a:srgbClr val="F87E7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51" name="グループ化 50">
                <a:extLst>
                  <a:ext uri="{FF2B5EF4-FFF2-40B4-BE49-F238E27FC236}">
                    <a16:creationId xmlns:a16="http://schemas.microsoft.com/office/drawing/2014/main" id="{0534E02F-84F3-FFD3-CA76-31694AB884F7}"/>
                  </a:ext>
                </a:extLst>
              </p:cNvPr>
              <p:cNvGrpSpPr/>
              <p:nvPr/>
            </p:nvGrpSpPr>
            <p:grpSpPr>
              <a:xfrm>
                <a:off x="3525591" y="2908467"/>
                <a:ext cx="1504280" cy="310490"/>
                <a:chOff x="3732624" y="2787703"/>
                <a:chExt cx="2165230" cy="310490"/>
              </a:xfrm>
            </p:grpSpPr>
            <p:sp>
              <p:nvSpPr>
                <p:cNvPr id="40" name="テキスト ボックス 39">
                  <a:extLst>
                    <a:ext uri="{FF2B5EF4-FFF2-40B4-BE49-F238E27FC236}">
                      <a16:creationId xmlns:a16="http://schemas.microsoft.com/office/drawing/2014/main" id="{A16A571C-E9DE-9BB7-08E7-EC7CFB1F133F}"/>
                    </a:ext>
                  </a:extLst>
                </p:cNvPr>
                <p:cNvSpPr txBox="1"/>
                <p:nvPr/>
              </p:nvSpPr>
              <p:spPr>
                <a:xfrm>
                  <a:off x="3777540" y="2821194"/>
                  <a:ext cx="2022970" cy="276999"/>
                </a:xfrm>
                <a:prstGeom prst="rect">
                  <a:avLst/>
                </a:prstGeom>
                <a:noFill/>
              </p:spPr>
              <p:txBody>
                <a:bodyPr wrap="square" rtlCol="0">
                  <a:spAutoFit/>
                </a:bodyPr>
                <a:lstStyle/>
                <a:p>
                  <a:pPr algn="ctr"/>
                  <a:r>
                    <a:rPr kumimoji="1" lang="ja-JP" altLang="en-US" sz="1200" b="1"/>
                    <a:t>既存借入金の返済</a:t>
                  </a:r>
                </a:p>
              </p:txBody>
            </p:sp>
            <p:sp>
              <p:nvSpPr>
                <p:cNvPr id="50" name="正方形/長方形 49">
                  <a:extLst>
                    <a:ext uri="{FF2B5EF4-FFF2-40B4-BE49-F238E27FC236}">
                      <a16:creationId xmlns:a16="http://schemas.microsoft.com/office/drawing/2014/main" id="{2257A682-D8A8-FD4C-3146-5F46023E4600}"/>
                    </a:ext>
                  </a:extLst>
                </p:cNvPr>
                <p:cNvSpPr/>
                <p:nvPr/>
              </p:nvSpPr>
              <p:spPr>
                <a:xfrm>
                  <a:off x="3732624" y="2787703"/>
                  <a:ext cx="2165230" cy="303880"/>
                </a:xfrm>
                <a:prstGeom prst="rect">
                  <a:avLst/>
                </a:prstGeom>
                <a:noFill/>
                <a:ln w="2540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
          <p:nvSpPr>
            <p:cNvPr id="53" name="テキスト ボックス 52">
              <a:extLst>
                <a:ext uri="{FF2B5EF4-FFF2-40B4-BE49-F238E27FC236}">
                  <a16:creationId xmlns:a16="http://schemas.microsoft.com/office/drawing/2014/main" id="{55922C9D-2FB9-2A0D-ECC9-B68AEEBB70B3}"/>
                </a:ext>
              </a:extLst>
            </p:cNvPr>
            <p:cNvSpPr txBox="1"/>
            <p:nvPr/>
          </p:nvSpPr>
          <p:spPr>
            <a:xfrm>
              <a:off x="3464740" y="2279087"/>
              <a:ext cx="1866981" cy="261610"/>
            </a:xfrm>
            <a:prstGeom prst="rect">
              <a:avLst/>
            </a:prstGeom>
            <a:solidFill>
              <a:schemeClr val="bg1"/>
            </a:solidFill>
          </p:spPr>
          <p:txBody>
            <a:bodyPr wrap="square" rtlCol="0">
              <a:spAutoFit/>
            </a:bodyPr>
            <a:lstStyle/>
            <a:p>
              <a:pPr algn="ctr"/>
              <a:r>
                <a:rPr kumimoji="1" lang="ja-JP" altLang="en-US" sz="1050" b="1"/>
                <a:t>償却前営業利益で賄う範囲</a:t>
              </a:r>
            </a:p>
          </p:txBody>
        </p:sp>
      </p:grpSp>
      <p:cxnSp>
        <p:nvCxnSpPr>
          <p:cNvPr id="58" name="直線コネクタ 57">
            <a:extLst>
              <a:ext uri="{FF2B5EF4-FFF2-40B4-BE49-F238E27FC236}">
                <a16:creationId xmlns:a16="http://schemas.microsoft.com/office/drawing/2014/main" id="{21923DF9-3515-71B2-BB70-A830C9EA121C}"/>
              </a:ext>
            </a:extLst>
          </p:cNvPr>
          <p:cNvCxnSpPr>
            <a:cxnSpLocks/>
          </p:cNvCxnSpPr>
          <p:nvPr/>
        </p:nvCxnSpPr>
        <p:spPr>
          <a:xfrm>
            <a:off x="5398416" y="3183364"/>
            <a:ext cx="4137470" cy="0"/>
          </a:xfrm>
          <a:prstGeom prst="line">
            <a:avLst/>
          </a:prstGeom>
          <a:ln w="19050">
            <a:solidFill>
              <a:srgbClr val="F87E78"/>
            </a:solidFill>
            <a:prstDash val="sysDash"/>
          </a:ln>
        </p:spPr>
        <p:style>
          <a:lnRef idx="1">
            <a:schemeClr val="accent1"/>
          </a:lnRef>
          <a:fillRef idx="0">
            <a:schemeClr val="accent1"/>
          </a:fillRef>
          <a:effectRef idx="0">
            <a:schemeClr val="accent1"/>
          </a:effectRef>
          <a:fontRef idx="minor">
            <a:schemeClr val="tx1"/>
          </a:fontRef>
        </p:style>
      </p:cxnSp>
      <p:sp>
        <p:nvSpPr>
          <p:cNvPr id="45" name="矢印: 右 44">
            <a:extLst>
              <a:ext uri="{FF2B5EF4-FFF2-40B4-BE49-F238E27FC236}">
                <a16:creationId xmlns:a16="http://schemas.microsoft.com/office/drawing/2014/main" id="{DBCEC1B9-E2AD-C6B4-95BE-0BF68F47C90F}"/>
              </a:ext>
            </a:extLst>
          </p:cNvPr>
          <p:cNvSpPr/>
          <p:nvPr/>
        </p:nvSpPr>
        <p:spPr>
          <a:xfrm>
            <a:off x="5557118" y="3265876"/>
            <a:ext cx="503624" cy="401774"/>
          </a:xfrm>
          <a:prstGeom prst="rightArrow">
            <a:avLst/>
          </a:prstGeom>
          <a:solidFill>
            <a:srgbClr val="F87E78"/>
          </a:solidFill>
          <a:ln w="38100">
            <a:solidFill>
              <a:srgbClr val="F87E7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7" name="直線コネクタ 16">
            <a:extLst>
              <a:ext uri="{FF2B5EF4-FFF2-40B4-BE49-F238E27FC236}">
                <a16:creationId xmlns:a16="http://schemas.microsoft.com/office/drawing/2014/main" id="{382CC29B-8CAC-5AEF-95E9-69A46A60A627}"/>
              </a:ext>
            </a:extLst>
          </p:cNvPr>
          <p:cNvCxnSpPr>
            <a:cxnSpLocks/>
          </p:cNvCxnSpPr>
          <p:nvPr/>
        </p:nvCxnSpPr>
        <p:spPr>
          <a:xfrm>
            <a:off x="5398416" y="3741576"/>
            <a:ext cx="4146178" cy="0"/>
          </a:xfrm>
          <a:prstGeom prst="line">
            <a:avLst/>
          </a:prstGeom>
          <a:ln w="19050">
            <a:solidFill>
              <a:srgbClr val="F87E78"/>
            </a:solidFill>
            <a:prstDash val="sysDash"/>
          </a:ln>
        </p:spPr>
        <p:style>
          <a:lnRef idx="1">
            <a:schemeClr val="accent1"/>
          </a:lnRef>
          <a:fillRef idx="0">
            <a:schemeClr val="accent1"/>
          </a:fillRef>
          <a:effectRef idx="0">
            <a:schemeClr val="accent1"/>
          </a:effectRef>
          <a:fontRef idx="minor">
            <a:schemeClr val="tx1"/>
          </a:fontRef>
        </p:style>
      </p:cxnSp>
      <p:grpSp>
        <p:nvGrpSpPr>
          <p:cNvPr id="22" name="グループ化 21">
            <a:extLst>
              <a:ext uri="{FF2B5EF4-FFF2-40B4-BE49-F238E27FC236}">
                <a16:creationId xmlns:a16="http://schemas.microsoft.com/office/drawing/2014/main" id="{B58FFA50-A676-F1C9-A610-29FD298FA583}"/>
              </a:ext>
            </a:extLst>
          </p:cNvPr>
          <p:cNvGrpSpPr/>
          <p:nvPr/>
        </p:nvGrpSpPr>
        <p:grpSpPr>
          <a:xfrm>
            <a:off x="-204029" y="5365412"/>
            <a:ext cx="4340437" cy="1132237"/>
            <a:chOff x="-286756" y="5431111"/>
            <a:chExt cx="4340437" cy="1132237"/>
          </a:xfrm>
        </p:grpSpPr>
        <p:grpSp>
          <p:nvGrpSpPr>
            <p:cNvPr id="18" name="グループ化 17">
              <a:extLst>
                <a:ext uri="{FF2B5EF4-FFF2-40B4-BE49-F238E27FC236}">
                  <a16:creationId xmlns:a16="http://schemas.microsoft.com/office/drawing/2014/main" id="{8596AA10-B84E-4F06-3135-96ADAC5CA070}"/>
                </a:ext>
              </a:extLst>
            </p:cNvPr>
            <p:cNvGrpSpPr/>
            <p:nvPr/>
          </p:nvGrpSpPr>
          <p:grpSpPr>
            <a:xfrm>
              <a:off x="703451" y="5431111"/>
              <a:ext cx="3350230" cy="1132237"/>
              <a:chOff x="-461655" y="5564380"/>
              <a:chExt cx="3350230" cy="1132237"/>
            </a:xfrm>
          </p:grpSpPr>
          <p:sp>
            <p:nvSpPr>
              <p:cNvPr id="2" name="テキスト ボックス 1">
                <a:extLst>
                  <a:ext uri="{FF2B5EF4-FFF2-40B4-BE49-F238E27FC236}">
                    <a16:creationId xmlns:a16="http://schemas.microsoft.com/office/drawing/2014/main" id="{D4D2A857-5A64-95AA-4D8D-7D0E39A7C101}"/>
                  </a:ext>
                </a:extLst>
              </p:cNvPr>
              <p:cNvSpPr txBox="1"/>
              <p:nvPr/>
            </p:nvSpPr>
            <p:spPr>
              <a:xfrm>
                <a:off x="-461655" y="6188786"/>
                <a:ext cx="3252158" cy="507831"/>
              </a:xfrm>
              <a:prstGeom prst="rect">
                <a:avLst/>
              </a:prstGeom>
              <a:noFill/>
            </p:spPr>
            <p:txBody>
              <a:bodyPr wrap="square" rtlCol="0">
                <a:spAutoFit/>
              </a:bodyPr>
              <a:lstStyle/>
              <a:p>
                <a:pPr algn="ctr"/>
                <a:r>
                  <a:rPr kumimoji="1" lang="ja-JP" altLang="en-US" sz="1600" b="1"/>
                  <a:t>業　歴</a:t>
                </a:r>
                <a:endParaRPr kumimoji="1" lang="en-US" altLang="ja-JP" sz="1600" b="1"/>
              </a:p>
              <a:p>
                <a:pPr algn="ctr"/>
                <a:r>
                  <a:rPr kumimoji="1" lang="ja-JP" altLang="en-US" sz="1100" b="1"/>
                  <a:t>（決算期数）</a:t>
                </a:r>
                <a:endParaRPr kumimoji="1" lang="ja-JP" altLang="en-US" b="1"/>
              </a:p>
            </p:txBody>
          </p:sp>
          <p:cxnSp>
            <p:nvCxnSpPr>
              <p:cNvPr id="4" name="直線コネクタ 3">
                <a:extLst>
                  <a:ext uri="{FF2B5EF4-FFF2-40B4-BE49-F238E27FC236}">
                    <a16:creationId xmlns:a16="http://schemas.microsoft.com/office/drawing/2014/main" id="{24CE3AD5-C2E3-D2DD-5924-5F5A437DBB68}"/>
                  </a:ext>
                </a:extLst>
              </p:cNvPr>
              <p:cNvCxnSpPr>
                <a:cxnSpLocks/>
              </p:cNvCxnSpPr>
              <p:nvPr/>
            </p:nvCxnSpPr>
            <p:spPr>
              <a:xfrm>
                <a:off x="444724" y="6110680"/>
                <a:ext cx="1395747" cy="10847"/>
              </a:xfrm>
              <a:prstGeom prst="line">
                <a:avLst/>
              </a:prstGeom>
              <a:ln w="381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9" name="テキスト ボックス 8">
                <a:extLst>
                  <a:ext uri="{FF2B5EF4-FFF2-40B4-BE49-F238E27FC236}">
                    <a16:creationId xmlns:a16="http://schemas.microsoft.com/office/drawing/2014/main" id="{B8EA5552-F5AD-0A66-6ACD-FA6C7B384E1C}"/>
                  </a:ext>
                </a:extLst>
              </p:cNvPr>
              <p:cNvSpPr txBox="1"/>
              <p:nvPr/>
            </p:nvSpPr>
            <p:spPr>
              <a:xfrm>
                <a:off x="-363583" y="5564380"/>
                <a:ext cx="3252158" cy="523220"/>
              </a:xfrm>
              <a:prstGeom prst="rect">
                <a:avLst/>
              </a:prstGeom>
              <a:noFill/>
            </p:spPr>
            <p:txBody>
              <a:bodyPr wrap="square" rtlCol="0">
                <a:spAutoFit/>
              </a:bodyPr>
              <a:lstStyle/>
              <a:p>
                <a:pPr algn="ctr"/>
                <a:r>
                  <a:rPr kumimoji="1" lang="ja-JP" altLang="en-US" sz="1600" b="1"/>
                  <a:t>純資産－資本金</a:t>
                </a:r>
                <a:endParaRPr kumimoji="1" lang="en-US" altLang="ja-JP" sz="1600" b="1"/>
              </a:p>
              <a:p>
                <a:pPr algn="ctr"/>
                <a:r>
                  <a:rPr kumimoji="1" lang="ja-JP" altLang="en-US" sz="1100" b="1"/>
                  <a:t>（利益剰余金総額）</a:t>
                </a:r>
              </a:p>
            </p:txBody>
          </p:sp>
        </p:grpSp>
        <p:sp>
          <p:nvSpPr>
            <p:cNvPr id="20" name="テキスト ボックス 19">
              <a:extLst>
                <a:ext uri="{FF2B5EF4-FFF2-40B4-BE49-F238E27FC236}">
                  <a16:creationId xmlns:a16="http://schemas.microsoft.com/office/drawing/2014/main" id="{36F92AC5-8E8A-1F96-6384-CAB16C9C26A7}"/>
                </a:ext>
              </a:extLst>
            </p:cNvPr>
            <p:cNvSpPr txBox="1"/>
            <p:nvPr/>
          </p:nvSpPr>
          <p:spPr>
            <a:xfrm>
              <a:off x="-286756" y="5726648"/>
              <a:ext cx="1980415" cy="523220"/>
            </a:xfrm>
            <a:prstGeom prst="rect">
              <a:avLst/>
            </a:prstGeom>
            <a:noFill/>
          </p:spPr>
          <p:txBody>
            <a:bodyPr wrap="square" rtlCol="0">
              <a:spAutoFit/>
            </a:bodyPr>
            <a:lstStyle/>
            <a:p>
              <a:pPr algn="ctr"/>
              <a:r>
                <a:rPr kumimoji="1" lang="ja-JP" altLang="en-US" sz="1400" b="1"/>
                <a:t>１期当たりの</a:t>
              </a:r>
              <a:endParaRPr kumimoji="1" lang="en-US" altLang="ja-JP" sz="1400" b="1"/>
            </a:p>
            <a:p>
              <a:pPr algn="ctr"/>
              <a:r>
                <a:rPr kumimoji="1" lang="ja-JP" altLang="en-US" sz="1400" b="1"/>
                <a:t>平均純利益</a:t>
              </a:r>
              <a:endParaRPr kumimoji="1" lang="en-US" altLang="ja-JP" sz="1400" b="1"/>
            </a:p>
          </p:txBody>
        </p:sp>
        <p:sp>
          <p:nvSpPr>
            <p:cNvPr id="21" name="テキスト ボックス 20">
              <a:extLst>
                <a:ext uri="{FF2B5EF4-FFF2-40B4-BE49-F238E27FC236}">
                  <a16:creationId xmlns:a16="http://schemas.microsoft.com/office/drawing/2014/main" id="{64D66CB1-0F7E-255D-5053-58C1C913E610}"/>
                </a:ext>
              </a:extLst>
            </p:cNvPr>
            <p:cNvSpPr txBox="1"/>
            <p:nvPr/>
          </p:nvSpPr>
          <p:spPr>
            <a:xfrm>
              <a:off x="1186659" y="5803592"/>
              <a:ext cx="351732" cy="369332"/>
            </a:xfrm>
            <a:prstGeom prst="rect">
              <a:avLst/>
            </a:prstGeom>
            <a:noFill/>
          </p:spPr>
          <p:txBody>
            <a:bodyPr wrap="square" rtlCol="0">
              <a:spAutoFit/>
            </a:bodyPr>
            <a:lstStyle/>
            <a:p>
              <a:r>
                <a:rPr kumimoji="1" lang="ja-JP" altLang="en-US" b="1"/>
                <a:t>＝</a:t>
              </a:r>
            </a:p>
          </p:txBody>
        </p:sp>
      </p:grpSp>
      <p:sp>
        <p:nvSpPr>
          <p:cNvPr id="23" name="テキスト ボックス 22">
            <a:extLst>
              <a:ext uri="{FF2B5EF4-FFF2-40B4-BE49-F238E27FC236}">
                <a16:creationId xmlns:a16="http://schemas.microsoft.com/office/drawing/2014/main" id="{0A6649E9-B624-2618-CAD9-80ADE3D23FA3}"/>
              </a:ext>
            </a:extLst>
          </p:cNvPr>
          <p:cNvSpPr txBox="1"/>
          <p:nvPr/>
        </p:nvSpPr>
        <p:spPr>
          <a:xfrm>
            <a:off x="4038336" y="5111473"/>
            <a:ext cx="5589452" cy="1477328"/>
          </a:xfrm>
          <a:prstGeom prst="rect">
            <a:avLst/>
          </a:prstGeom>
          <a:noFill/>
        </p:spPr>
        <p:txBody>
          <a:bodyPr wrap="square" rtlCol="0">
            <a:spAutoFit/>
          </a:bodyPr>
          <a:lstStyle/>
          <a:p>
            <a:r>
              <a:rPr kumimoji="1" lang="ja-JP" altLang="en-US" sz="1000" spc="-100">
                <a:latin typeface="+mn-ea"/>
              </a:rPr>
              <a:t>　宿泊業は大きな景気変動等によって業績が大きく左右され、支援や事業性を評価する金融機関側も損益変動や財務棄損の要因を、前年対比など比較的短期的な数値から求める傾向は否めません。一方、宿泊業界は過去の様々な外部環境変化に対応しながら事業を継続しているケースがほとんどです。短期的な数値との対比も大切ですが、特に老舗など業歴が長い場合は</a:t>
            </a:r>
            <a:r>
              <a:rPr kumimoji="1" lang="en-US" altLang="ja-JP" sz="1000" spc="-100">
                <a:latin typeface="+mn-ea"/>
              </a:rPr>
              <a:t>『</a:t>
            </a:r>
            <a:r>
              <a:rPr kumimoji="1" lang="ja-JP" altLang="en-US" sz="1000" spc="-100">
                <a:latin typeface="+mn-ea"/>
              </a:rPr>
              <a:t>そもそもどの程度儲けられる構造なのか</a:t>
            </a:r>
            <a:r>
              <a:rPr kumimoji="1" lang="en-US" altLang="ja-JP" sz="1000" spc="-100">
                <a:latin typeface="+mn-ea"/>
              </a:rPr>
              <a:t>』</a:t>
            </a:r>
            <a:r>
              <a:rPr kumimoji="1" lang="ja-JP" altLang="en-US" sz="1000" spc="-100">
                <a:latin typeface="+mn-ea"/>
              </a:rPr>
              <a:t>を把握することも重要です。</a:t>
            </a:r>
            <a:endParaRPr kumimoji="1" lang="en-US" altLang="ja-JP" sz="1000" spc="-100">
              <a:latin typeface="+mn-ea"/>
            </a:endParaRPr>
          </a:p>
          <a:p>
            <a:endParaRPr kumimoji="1" lang="en-US" altLang="ja-JP" sz="1000" spc="-100">
              <a:latin typeface="+mn-ea"/>
            </a:endParaRPr>
          </a:p>
          <a:p>
            <a:r>
              <a:rPr kumimoji="1" lang="ja-JP" altLang="en-US" sz="1000" spc="-100">
                <a:latin typeface="+mn-ea"/>
              </a:rPr>
              <a:t>　落ち込んだ業績を前年数値に回復させることを急ぐあまり、実行不可能な損益分岐点売上や経費削減目標を掲げるような支援は、時として現場の士気を著しく低下させます。宿泊業は接客業で現場の士気低下が即顧客満足に直結しますので、特に業歴の長い企業の長期的収益力の把握は大切です。</a:t>
            </a:r>
            <a:endParaRPr kumimoji="1" lang="en-US" altLang="ja-JP" sz="1000" spc="-100">
              <a:highlight>
                <a:srgbClr val="FFFF00"/>
              </a:highlight>
              <a:latin typeface="+mn-ea"/>
            </a:endParaRPr>
          </a:p>
        </p:txBody>
      </p:sp>
      <p:sp>
        <p:nvSpPr>
          <p:cNvPr id="25" name="矢印: 右 24">
            <a:extLst>
              <a:ext uri="{FF2B5EF4-FFF2-40B4-BE49-F238E27FC236}">
                <a16:creationId xmlns:a16="http://schemas.microsoft.com/office/drawing/2014/main" id="{0AE161C1-D300-887C-CDC8-138FA640859C}"/>
              </a:ext>
            </a:extLst>
          </p:cNvPr>
          <p:cNvSpPr/>
          <p:nvPr/>
        </p:nvSpPr>
        <p:spPr>
          <a:xfrm>
            <a:off x="3227926" y="5508824"/>
            <a:ext cx="811937" cy="801160"/>
          </a:xfrm>
          <a:prstGeom prst="rightArrow">
            <a:avLst/>
          </a:prstGeom>
          <a:solidFill>
            <a:schemeClr val="bg1">
              <a:lumMod val="75000"/>
            </a:schemeClr>
          </a:solidFill>
          <a:ln w="381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スライド番号プレースホルダー 1">
            <a:extLst>
              <a:ext uri="{FF2B5EF4-FFF2-40B4-BE49-F238E27FC236}">
                <a16:creationId xmlns:a16="http://schemas.microsoft.com/office/drawing/2014/main" id="{C73097CA-8F3B-4535-A22A-FD5F4BA22C64}"/>
              </a:ext>
            </a:extLst>
          </p:cNvPr>
          <p:cNvSpPr txBox="1">
            <a:spLocks/>
          </p:cNvSpPr>
          <p:nvPr/>
        </p:nvSpPr>
        <p:spPr>
          <a:xfrm>
            <a:off x="9418638" y="6494463"/>
            <a:ext cx="487362" cy="363537"/>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ja-JP">
                <a:ea typeface="游ゴシック"/>
                <a:cs typeface="Calibri"/>
              </a:rPr>
              <a:t>15</a:t>
            </a:r>
          </a:p>
        </p:txBody>
      </p:sp>
      <p:grpSp>
        <p:nvGrpSpPr>
          <p:cNvPr id="61" name="グループ化 60">
            <a:extLst>
              <a:ext uri="{FF2B5EF4-FFF2-40B4-BE49-F238E27FC236}">
                <a16:creationId xmlns:a16="http://schemas.microsoft.com/office/drawing/2014/main" id="{D0CCB606-9AE6-4D6B-AFB5-F7261E6B6615}"/>
              </a:ext>
            </a:extLst>
          </p:cNvPr>
          <p:cNvGrpSpPr/>
          <p:nvPr/>
        </p:nvGrpSpPr>
        <p:grpSpPr>
          <a:xfrm>
            <a:off x="295200" y="1191600"/>
            <a:ext cx="1162051" cy="885825"/>
            <a:chOff x="2409824" y="3038474"/>
            <a:chExt cx="1162051" cy="885825"/>
          </a:xfrm>
        </p:grpSpPr>
        <p:sp>
          <p:nvSpPr>
            <p:cNvPr id="62" name="楕円 61">
              <a:extLst>
                <a:ext uri="{FF2B5EF4-FFF2-40B4-BE49-F238E27FC236}">
                  <a16:creationId xmlns:a16="http://schemas.microsoft.com/office/drawing/2014/main" id="{EECCF154-1415-44F4-AEF3-5A8ACA81313D}"/>
                </a:ext>
              </a:extLst>
            </p:cNvPr>
            <p:cNvSpPr/>
            <p:nvPr/>
          </p:nvSpPr>
          <p:spPr>
            <a:xfrm>
              <a:off x="2409824" y="3038474"/>
              <a:ext cx="895350" cy="885825"/>
            </a:xfrm>
            <a:prstGeom prst="ellipse">
              <a:avLst/>
            </a:prstGeom>
            <a:solidFill>
              <a:schemeClr val="accent2">
                <a:lumMod val="60000"/>
                <a:lumOff val="40000"/>
                <a:alpha val="23000"/>
              </a:schemeClr>
            </a:solidFill>
            <a:ln w="63500">
              <a:solidFill>
                <a:schemeClr val="accent2">
                  <a:lumMod val="60000"/>
                  <a:lumOff val="4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4" name="テキスト ボックス 63">
              <a:extLst>
                <a:ext uri="{FF2B5EF4-FFF2-40B4-BE49-F238E27FC236}">
                  <a16:creationId xmlns:a16="http://schemas.microsoft.com/office/drawing/2014/main" id="{079EDDE8-D689-46CF-AC72-1C3D073AE06C}"/>
                </a:ext>
              </a:extLst>
            </p:cNvPr>
            <p:cNvSpPr txBox="1"/>
            <p:nvPr/>
          </p:nvSpPr>
          <p:spPr>
            <a:xfrm>
              <a:off x="2486025" y="3186795"/>
              <a:ext cx="1085850" cy="646331"/>
            </a:xfrm>
            <a:prstGeom prst="rect">
              <a:avLst/>
            </a:prstGeom>
            <a:noFill/>
            <a:ln>
              <a:noFill/>
            </a:ln>
          </p:spPr>
          <p:txBody>
            <a:bodyPr wrap="square" rtlCol="0">
              <a:spAutoFit/>
            </a:bodyPr>
            <a:lstStyle/>
            <a:p>
              <a:r>
                <a:rPr kumimoji="1" lang="ja-JP" altLang="en-US" sz="3600" b="1" i="1">
                  <a:solidFill>
                    <a:schemeClr val="accent2">
                      <a:lumMod val="40000"/>
                      <a:lumOff val="60000"/>
                    </a:schemeClr>
                  </a:solidFill>
                  <a:latin typeface="Britannic Bold" panose="020B0903060703020204" pitchFamily="34" charset="0"/>
                </a:rPr>
                <a:t>２</a:t>
              </a:r>
            </a:p>
          </p:txBody>
        </p:sp>
      </p:grpSp>
      <p:sp>
        <p:nvSpPr>
          <p:cNvPr id="65" name="正方形/長方形 64">
            <a:extLst>
              <a:ext uri="{FF2B5EF4-FFF2-40B4-BE49-F238E27FC236}">
                <a16:creationId xmlns:a16="http://schemas.microsoft.com/office/drawing/2014/main" id="{238EFAAD-8F2C-4B73-8071-EA7957EC585C}"/>
              </a:ext>
            </a:extLst>
          </p:cNvPr>
          <p:cNvSpPr/>
          <p:nvPr/>
        </p:nvSpPr>
        <p:spPr>
          <a:xfrm>
            <a:off x="1360800" y="1340405"/>
            <a:ext cx="1981201" cy="583911"/>
          </a:xfrm>
          <a:prstGeom prst="rect">
            <a:avLst/>
          </a:prstGeom>
          <a:solidFill>
            <a:schemeClr val="accent2">
              <a:lumMod val="40000"/>
              <a:lumOff val="60000"/>
              <a:alpha val="22000"/>
            </a:schemeClr>
          </a:solidFill>
          <a:ln w="63500">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償却前営業利益</a:t>
            </a:r>
            <a:endParaRPr kumimoji="1" lang="en-US" altLang="ja-JP" sz="1400" b="1">
              <a:solidFill>
                <a:schemeClr val="tx1"/>
              </a:solidFill>
            </a:endParaRPr>
          </a:p>
          <a:p>
            <a:pPr algn="ctr"/>
            <a:r>
              <a:rPr kumimoji="1" lang="ja-JP" altLang="en-US" sz="1400" b="1">
                <a:solidFill>
                  <a:schemeClr val="tx1"/>
                </a:solidFill>
              </a:rPr>
              <a:t>の確認</a:t>
            </a:r>
            <a:endParaRPr kumimoji="1" lang="en-US" altLang="ja-JP" sz="1400" b="1">
              <a:solidFill>
                <a:schemeClr val="tx1"/>
              </a:solidFill>
            </a:endParaRPr>
          </a:p>
        </p:txBody>
      </p:sp>
      <p:grpSp>
        <p:nvGrpSpPr>
          <p:cNvPr id="66" name="グループ化 65">
            <a:extLst>
              <a:ext uri="{FF2B5EF4-FFF2-40B4-BE49-F238E27FC236}">
                <a16:creationId xmlns:a16="http://schemas.microsoft.com/office/drawing/2014/main" id="{30E87351-A602-40CC-8C79-3C197B5444FD}"/>
              </a:ext>
            </a:extLst>
          </p:cNvPr>
          <p:cNvGrpSpPr/>
          <p:nvPr/>
        </p:nvGrpSpPr>
        <p:grpSpPr>
          <a:xfrm>
            <a:off x="295200" y="4128376"/>
            <a:ext cx="1162051" cy="885825"/>
            <a:chOff x="2409824" y="3038474"/>
            <a:chExt cx="1162051" cy="885825"/>
          </a:xfrm>
          <a:noFill/>
        </p:grpSpPr>
        <p:sp>
          <p:nvSpPr>
            <p:cNvPr id="67" name="楕円 66">
              <a:extLst>
                <a:ext uri="{FF2B5EF4-FFF2-40B4-BE49-F238E27FC236}">
                  <a16:creationId xmlns:a16="http://schemas.microsoft.com/office/drawing/2014/main" id="{EE079CEB-43DE-41EF-BF4E-D6BA9EDCE7D5}"/>
                </a:ext>
              </a:extLst>
            </p:cNvPr>
            <p:cNvSpPr/>
            <p:nvPr/>
          </p:nvSpPr>
          <p:spPr>
            <a:xfrm>
              <a:off x="2409824" y="3038474"/>
              <a:ext cx="895350" cy="885825"/>
            </a:xfrm>
            <a:prstGeom prst="ellipse">
              <a:avLst/>
            </a:prstGeom>
            <a:solidFill>
              <a:schemeClr val="accent6">
                <a:lumMod val="40000"/>
                <a:lumOff val="60000"/>
                <a:alpha val="35000"/>
              </a:schemeClr>
            </a:solidFill>
            <a:ln w="63500">
              <a:solidFill>
                <a:schemeClr val="accent6">
                  <a:lumMod val="60000"/>
                  <a:lumOff val="4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8" name="テキスト ボックス 67">
              <a:extLst>
                <a:ext uri="{FF2B5EF4-FFF2-40B4-BE49-F238E27FC236}">
                  <a16:creationId xmlns:a16="http://schemas.microsoft.com/office/drawing/2014/main" id="{F9B114FC-44FB-4525-ACD7-BF7962387692}"/>
                </a:ext>
              </a:extLst>
            </p:cNvPr>
            <p:cNvSpPr txBox="1"/>
            <p:nvPr/>
          </p:nvSpPr>
          <p:spPr>
            <a:xfrm>
              <a:off x="2486025" y="3186795"/>
              <a:ext cx="1085850" cy="646331"/>
            </a:xfrm>
            <a:prstGeom prst="rect">
              <a:avLst/>
            </a:prstGeom>
            <a:grpFill/>
            <a:ln>
              <a:noFill/>
            </a:ln>
          </p:spPr>
          <p:txBody>
            <a:bodyPr wrap="square" rtlCol="0">
              <a:spAutoFit/>
            </a:bodyPr>
            <a:lstStyle/>
            <a:p>
              <a:r>
                <a:rPr kumimoji="1" lang="ja-JP" altLang="en-US" sz="3600" b="1" i="1">
                  <a:solidFill>
                    <a:schemeClr val="accent6">
                      <a:lumMod val="60000"/>
                      <a:lumOff val="40000"/>
                    </a:schemeClr>
                  </a:solidFill>
                  <a:latin typeface="Britannic Bold" panose="020B0903060703020204" pitchFamily="34" charset="0"/>
                </a:rPr>
                <a:t>３</a:t>
              </a:r>
            </a:p>
          </p:txBody>
        </p:sp>
      </p:grpSp>
      <p:sp>
        <p:nvSpPr>
          <p:cNvPr id="69" name="正方形/長方形 68">
            <a:extLst>
              <a:ext uri="{FF2B5EF4-FFF2-40B4-BE49-F238E27FC236}">
                <a16:creationId xmlns:a16="http://schemas.microsoft.com/office/drawing/2014/main" id="{F37112BE-1D54-4C05-9AD3-234EAC74E00E}"/>
              </a:ext>
            </a:extLst>
          </p:cNvPr>
          <p:cNvSpPr/>
          <p:nvPr/>
        </p:nvSpPr>
        <p:spPr>
          <a:xfrm>
            <a:off x="1360800" y="4262520"/>
            <a:ext cx="1981201" cy="583911"/>
          </a:xfrm>
          <a:prstGeom prst="rect">
            <a:avLst/>
          </a:prstGeom>
          <a:solidFill>
            <a:schemeClr val="accent6">
              <a:lumMod val="40000"/>
              <a:lumOff val="60000"/>
              <a:alpha val="27000"/>
            </a:schemeClr>
          </a:solidFill>
          <a:ln w="63500">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b="1">
                <a:solidFill>
                  <a:schemeClr val="tx1"/>
                </a:solidFill>
              </a:rPr>
              <a:t>1</a:t>
            </a:r>
            <a:r>
              <a:rPr kumimoji="1" lang="ja-JP" altLang="en-US" sz="1400" b="1">
                <a:solidFill>
                  <a:schemeClr val="tx1"/>
                </a:solidFill>
              </a:rPr>
              <a:t>期当たりの</a:t>
            </a:r>
            <a:endParaRPr kumimoji="1" lang="en-US" altLang="ja-JP" sz="1400" b="1">
              <a:solidFill>
                <a:schemeClr val="tx1"/>
              </a:solidFill>
            </a:endParaRPr>
          </a:p>
          <a:p>
            <a:pPr algn="ctr"/>
            <a:r>
              <a:rPr kumimoji="1" lang="ja-JP" altLang="en-US" sz="1400" b="1">
                <a:solidFill>
                  <a:schemeClr val="tx1"/>
                </a:solidFill>
              </a:rPr>
              <a:t>平均純利益</a:t>
            </a:r>
            <a:endParaRPr kumimoji="1" lang="en-US" altLang="ja-JP" sz="1400" b="1">
              <a:solidFill>
                <a:schemeClr val="tx1"/>
              </a:solidFill>
            </a:endParaRPr>
          </a:p>
        </p:txBody>
      </p:sp>
      <p:sp>
        <p:nvSpPr>
          <p:cNvPr id="70" name="テキスト ボックス 69">
            <a:extLst>
              <a:ext uri="{FF2B5EF4-FFF2-40B4-BE49-F238E27FC236}">
                <a16:creationId xmlns:a16="http://schemas.microsoft.com/office/drawing/2014/main" id="{01F506D4-6780-48AB-B10A-1F60832628B5}"/>
              </a:ext>
            </a:extLst>
          </p:cNvPr>
          <p:cNvSpPr txBox="1"/>
          <p:nvPr/>
        </p:nvSpPr>
        <p:spPr>
          <a:xfrm>
            <a:off x="200298" y="527715"/>
            <a:ext cx="8804366" cy="415498"/>
          </a:xfrm>
          <a:prstGeom prst="rect">
            <a:avLst/>
          </a:prstGeom>
          <a:noFill/>
        </p:spPr>
        <p:txBody>
          <a:bodyPr wrap="square" rtlCol="0">
            <a:spAutoFit/>
          </a:bodyPr>
          <a:lstStyle/>
          <a:p>
            <a:r>
              <a:rPr kumimoji="1" lang="ja-JP" altLang="en-US" sz="1000"/>
              <a:t>宿泊業は立地や業態により大きく事業性が異なるという特徴があります。また訪問後に得られる情報（客数や稼働率、設備の実態等）を基にした分析が必要な業種です。定量面で必要な準備はできるだけ立地や業態に左右されないポイントを抑えることをお勧めします。</a:t>
            </a:r>
            <a:endParaRPr kumimoji="1" lang="en-US" altLang="ja-JP" sz="1000"/>
          </a:p>
        </p:txBody>
      </p:sp>
      <p:sp>
        <p:nvSpPr>
          <p:cNvPr id="71" name="テキスト ボックス 70">
            <a:extLst>
              <a:ext uri="{FF2B5EF4-FFF2-40B4-BE49-F238E27FC236}">
                <a16:creationId xmlns:a16="http://schemas.microsoft.com/office/drawing/2014/main" id="{CF6EC1CD-2A5E-494D-A293-B0769A15546A}"/>
              </a:ext>
            </a:extLst>
          </p:cNvPr>
          <p:cNvSpPr txBox="1"/>
          <p:nvPr/>
        </p:nvSpPr>
        <p:spPr>
          <a:xfrm>
            <a:off x="8998088" y="253584"/>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決算資料編</a:t>
            </a:r>
          </a:p>
        </p:txBody>
      </p:sp>
      <p:sp>
        <p:nvSpPr>
          <p:cNvPr id="72" name="テキスト ボックス 71">
            <a:extLst>
              <a:ext uri="{FF2B5EF4-FFF2-40B4-BE49-F238E27FC236}">
                <a16:creationId xmlns:a16="http://schemas.microsoft.com/office/drawing/2014/main" id="{A54EEEA6-803E-447C-A66F-EC4628B07817}"/>
              </a:ext>
            </a:extLst>
          </p:cNvPr>
          <p:cNvSpPr txBox="1"/>
          <p:nvPr/>
        </p:nvSpPr>
        <p:spPr>
          <a:xfrm>
            <a:off x="8998088" y="82305"/>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宿泊業</a:t>
            </a:r>
          </a:p>
        </p:txBody>
      </p:sp>
    </p:spTree>
    <p:extLst>
      <p:ext uri="{BB962C8B-B14F-4D97-AF65-F5344CB8AC3E}">
        <p14:creationId xmlns:p14="http://schemas.microsoft.com/office/powerpoint/2010/main" val="7641542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テキスト ボックス 24">
            <a:extLst>
              <a:ext uri="{FF2B5EF4-FFF2-40B4-BE49-F238E27FC236}">
                <a16:creationId xmlns:a16="http://schemas.microsoft.com/office/drawing/2014/main" id="{C5373573-462F-F2C0-8AF9-DE197E77E8B7}"/>
              </a:ext>
            </a:extLst>
          </p:cNvPr>
          <p:cNvSpPr txBox="1"/>
          <p:nvPr/>
        </p:nvSpPr>
        <p:spPr>
          <a:xfrm>
            <a:off x="209008" y="521852"/>
            <a:ext cx="8592589" cy="415498"/>
          </a:xfrm>
          <a:prstGeom prst="rect">
            <a:avLst/>
          </a:prstGeom>
          <a:noFill/>
        </p:spPr>
        <p:txBody>
          <a:bodyPr wrap="square" rtlCol="0">
            <a:spAutoFit/>
          </a:bodyPr>
          <a:lstStyle/>
          <a:p>
            <a:r>
              <a:rPr kumimoji="1" lang="ja-JP" altLang="en-US" sz="1000">
                <a:latin typeface="+mn-ea"/>
              </a:rPr>
              <a:t>訪問前の準備は、ホテルや旅館の外形情報や定性情報（口コミなど）の収集や課題の想定が中心になります。但し収集した情報だけで</a:t>
            </a:r>
            <a:endParaRPr kumimoji="1" lang="en-US" altLang="ja-JP" sz="1000">
              <a:latin typeface="+mn-ea"/>
            </a:endParaRPr>
          </a:p>
          <a:p>
            <a:r>
              <a:rPr kumimoji="1" lang="ja-JP" altLang="en-US" sz="1000">
                <a:latin typeface="+mn-ea"/>
              </a:rPr>
              <a:t>問題点や課題を決め打ちするのではなく、訪問時、事業者との対話の切り口にするくらいのスタンスと理解することをお勧めします。</a:t>
            </a:r>
            <a:endParaRPr kumimoji="1" lang="en-US" altLang="ja-JP" sz="1000">
              <a:latin typeface="+mn-ea"/>
            </a:endParaRPr>
          </a:p>
        </p:txBody>
      </p:sp>
      <p:cxnSp>
        <p:nvCxnSpPr>
          <p:cNvPr id="35" name="直線コネクタ 34">
            <a:extLst>
              <a:ext uri="{FF2B5EF4-FFF2-40B4-BE49-F238E27FC236}">
                <a16:creationId xmlns:a16="http://schemas.microsoft.com/office/drawing/2014/main" id="{1F44959B-879A-4247-9FA4-69D56E4D3C49}"/>
              </a:ext>
            </a:extLst>
          </p:cNvPr>
          <p:cNvCxnSpPr/>
          <p:nvPr/>
        </p:nvCxnSpPr>
        <p:spPr>
          <a:xfrm>
            <a:off x="157163" y="106794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24" name="テキスト ボックス 23">
            <a:extLst>
              <a:ext uri="{FF2B5EF4-FFF2-40B4-BE49-F238E27FC236}">
                <a16:creationId xmlns:a16="http://schemas.microsoft.com/office/drawing/2014/main" id="{6CCB4051-2BED-9B32-F5AA-7E362139C7FC}"/>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宿泊業</a:t>
            </a:r>
            <a:r>
              <a:rPr kumimoji="1" lang="ja-JP" altLang="en-US" b="1" u="sng">
                <a:latin typeface="+mn-ea"/>
              </a:rPr>
              <a:t>の目利き（訪問前編）　その１</a:t>
            </a:r>
            <a:endParaRPr kumimoji="1" lang="ja-JP" altLang="en-US" sz="2000" b="1" u="sng">
              <a:latin typeface="+mn-ea"/>
            </a:endParaRPr>
          </a:p>
        </p:txBody>
      </p:sp>
      <p:sp>
        <p:nvSpPr>
          <p:cNvPr id="26" name="テキスト ボックス 25">
            <a:extLst>
              <a:ext uri="{FF2B5EF4-FFF2-40B4-BE49-F238E27FC236}">
                <a16:creationId xmlns:a16="http://schemas.microsoft.com/office/drawing/2014/main" id="{033A13B2-F7E3-EB68-5107-D705C3795DAD}"/>
              </a:ext>
            </a:extLst>
          </p:cNvPr>
          <p:cNvSpPr txBox="1"/>
          <p:nvPr/>
        </p:nvSpPr>
        <p:spPr>
          <a:xfrm>
            <a:off x="3353404" y="1260000"/>
            <a:ext cx="6294337" cy="707886"/>
          </a:xfrm>
          <a:prstGeom prst="rect">
            <a:avLst/>
          </a:prstGeom>
          <a:noFill/>
        </p:spPr>
        <p:txBody>
          <a:bodyPr wrap="square" rtlCol="0">
            <a:spAutoFit/>
          </a:bodyPr>
          <a:lstStyle/>
          <a:p>
            <a:r>
              <a:rPr kumimoji="1" lang="ja-JP" altLang="en-US" sz="1000">
                <a:latin typeface="+mn-ea"/>
              </a:rPr>
              <a:t>□  集客を起点とする業種なので事前情報が他の業種と比較して圧倒的に収集しやすい</a:t>
            </a:r>
            <a:endParaRPr kumimoji="1" lang="en-US" altLang="ja-JP" sz="1000">
              <a:latin typeface="+mn-ea"/>
            </a:endParaRPr>
          </a:p>
          <a:p>
            <a:r>
              <a:rPr kumimoji="1" lang="ja-JP" altLang="en-US" sz="1000">
                <a:latin typeface="+mn-ea"/>
              </a:rPr>
              <a:t>□  収集しやすい反面、情報が膨大であり全体を正確に把握できないこともあるので注意（特に口コミ）</a:t>
            </a:r>
            <a:endParaRPr kumimoji="1" lang="en-US" altLang="ja-JP" sz="1000">
              <a:latin typeface="+mn-ea"/>
            </a:endParaRPr>
          </a:p>
          <a:p>
            <a:r>
              <a:rPr kumimoji="1" lang="ja-JP" altLang="en-US" sz="1000">
                <a:latin typeface="+mn-ea"/>
              </a:rPr>
              <a:t>□  訪問時の着眼点に直結することが多いので、「必須の作業」として位置付けることをお勧めします</a:t>
            </a:r>
            <a:endParaRPr kumimoji="1" lang="en-US" altLang="ja-JP" sz="1000">
              <a:latin typeface="+mn-ea"/>
            </a:endParaRPr>
          </a:p>
          <a:p>
            <a:r>
              <a:rPr kumimoji="1" lang="ja-JP" altLang="en-US" sz="1000">
                <a:latin typeface="+mn-ea"/>
              </a:rPr>
              <a:t>□  販売方法のきめ細かさなども類推できる有効な準備といえる</a:t>
            </a:r>
            <a:endParaRPr kumimoji="1" lang="en-US" altLang="ja-JP" sz="1000">
              <a:latin typeface="+mn-ea"/>
            </a:endParaRPr>
          </a:p>
        </p:txBody>
      </p:sp>
      <p:grpSp>
        <p:nvGrpSpPr>
          <p:cNvPr id="65" name="グループ化 64">
            <a:extLst>
              <a:ext uri="{FF2B5EF4-FFF2-40B4-BE49-F238E27FC236}">
                <a16:creationId xmlns:a16="http://schemas.microsoft.com/office/drawing/2014/main" id="{60F6DCB6-FB0D-31FE-C84E-DCEDB3B5D3A7}"/>
              </a:ext>
            </a:extLst>
          </p:cNvPr>
          <p:cNvGrpSpPr/>
          <p:nvPr/>
        </p:nvGrpSpPr>
        <p:grpSpPr>
          <a:xfrm>
            <a:off x="136357" y="2113916"/>
            <a:ext cx="4503046" cy="2084628"/>
            <a:chOff x="198349" y="2335444"/>
            <a:chExt cx="4503046" cy="2084628"/>
          </a:xfrm>
        </p:grpSpPr>
        <p:grpSp>
          <p:nvGrpSpPr>
            <p:cNvPr id="37" name="グループ化 36">
              <a:extLst>
                <a:ext uri="{FF2B5EF4-FFF2-40B4-BE49-F238E27FC236}">
                  <a16:creationId xmlns:a16="http://schemas.microsoft.com/office/drawing/2014/main" id="{51A1DCD6-E487-6EE7-8239-CA1E99AADF82}"/>
                </a:ext>
              </a:extLst>
            </p:cNvPr>
            <p:cNvGrpSpPr/>
            <p:nvPr/>
          </p:nvGrpSpPr>
          <p:grpSpPr>
            <a:xfrm>
              <a:off x="198349" y="2409947"/>
              <a:ext cx="1311276" cy="1898178"/>
              <a:chOff x="250105" y="2332313"/>
              <a:chExt cx="1311276" cy="1898178"/>
            </a:xfrm>
          </p:grpSpPr>
          <p:sp>
            <p:nvSpPr>
              <p:cNvPr id="29" name="正方形/長方形 28">
                <a:extLst>
                  <a:ext uri="{FF2B5EF4-FFF2-40B4-BE49-F238E27FC236}">
                    <a16:creationId xmlns:a16="http://schemas.microsoft.com/office/drawing/2014/main" id="{291451F8-CE49-ECB8-3032-62E59081AB4F}"/>
                  </a:ext>
                </a:extLst>
              </p:cNvPr>
              <p:cNvSpPr/>
              <p:nvPr/>
            </p:nvSpPr>
            <p:spPr>
              <a:xfrm>
                <a:off x="293238" y="2332313"/>
                <a:ext cx="1233223" cy="1898178"/>
              </a:xfrm>
              <a:prstGeom prst="rect">
                <a:avLst/>
              </a:prstGeom>
              <a:noFill/>
              <a:ln w="38100">
                <a:solidFill>
                  <a:srgbClr val="00B0F0">
                    <a:alpha val="5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テキスト ボックス 29">
                <a:extLst>
                  <a:ext uri="{FF2B5EF4-FFF2-40B4-BE49-F238E27FC236}">
                    <a16:creationId xmlns:a16="http://schemas.microsoft.com/office/drawing/2014/main" id="{42DEE73F-95E0-27F2-FFBE-8FCCF41A4BFC}"/>
                  </a:ext>
                </a:extLst>
              </p:cNvPr>
              <p:cNvSpPr txBox="1"/>
              <p:nvPr/>
            </p:nvSpPr>
            <p:spPr>
              <a:xfrm>
                <a:off x="250105" y="2550638"/>
                <a:ext cx="1311276" cy="1431161"/>
              </a:xfrm>
              <a:prstGeom prst="rect">
                <a:avLst/>
              </a:prstGeom>
              <a:noFill/>
            </p:spPr>
            <p:txBody>
              <a:bodyPr wrap="square" rtlCol="0">
                <a:spAutoFit/>
              </a:bodyPr>
              <a:lstStyle/>
              <a:p>
                <a:pPr algn="ctr"/>
                <a:r>
                  <a:rPr kumimoji="1" lang="ja-JP" altLang="en-US" sz="2800" b="1"/>
                  <a:t>事業者</a:t>
                </a:r>
                <a:endParaRPr kumimoji="1" lang="en-US" altLang="ja-JP" sz="2800" b="1"/>
              </a:p>
              <a:p>
                <a:pPr algn="ctr"/>
                <a:r>
                  <a:rPr kumimoji="1" lang="en-US" altLang="ja-JP" sz="4800" b="1"/>
                  <a:t>HP</a:t>
                </a:r>
              </a:p>
              <a:p>
                <a:pPr algn="ctr"/>
                <a:r>
                  <a:rPr kumimoji="1" lang="ja-JP" altLang="en-US" sz="1100" b="1"/>
                  <a:t>（ホームページ）</a:t>
                </a:r>
              </a:p>
            </p:txBody>
          </p:sp>
        </p:grpSp>
        <p:sp>
          <p:nvSpPr>
            <p:cNvPr id="31" name="テキスト ボックス 30">
              <a:extLst>
                <a:ext uri="{FF2B5EF4-FFF2-40B4-BE49-F238E27FC236}">
                  <a16:creationId xmlns:a16="http://schemas.microsoft.com/office/drawing/2014/main" id="{D7635D35-C549-1049-2B90-657C74676A71}"/>
                </a:ext>
              </a:extLst>
            </p:cNvPr>
            <p:cNvSpPr txBox="1"/>
            <p:nvPr/>
          </p:nvSpPr>
          <p:spPr>
            <a:xfrm>
              <a:off x="1543714" y="2335444"/>
              <a:ext cx="2165644" cy="861774"/>
            </a:xfrm>
            <a:prstGeom prst="rect">
              <a:avLst/>
            </a:prstGeom>
            <a:noFill/>
          </p:spPr>
          <p:txBody>
            <a:bodyPr wrap="square" rtlCol="0">
              <a:spAutoFit/>
            </a:bodyPr>
            <a:lstStyle/>
            <a:p>
              <a:r>
                <a:rPr kumimoji="1" lang="ja-JP" altLang="en-US" sz="1000">
                  <a:latin typeface="+mn-ea"/>
                </a:rPr>
                <a:t>□  特徴・特色の確認</a:t>
              </a:r>
              <a:endParaRPr kumimoji="1" lang="en-US" altLang="ja-JP" sz="1000">
                <a:latin typeface="+mn-ea"/>
              </a:endParaRPr>
            </a:p>
            <a:p>
              <a:r>
                <a:rPr kumimoji="1" lang="ja-JP" altLang="en-US" sz="1000">
                  <a:latin typeface="+mn-ea"/>
                </a:rPr>
                <a:t>□  立地・客室数などの基本情報</a:t>
              </a:r>
              <a:endParaRPr kumimoji="1" lang="en-US" altLang="ja-JP" sz="1000">
                <a:latin typeface="+mn-ea"/>
              </a:endParaRPr>
            </a:p>
            <a:p>
              <a:r>
                <a:rPr kumimoji="1" lang="ja-JP" altLang="en-US" sz="1000">
                  <a:latin typeface="+mn-ea"/>
                </a:rPr>
                <a:t>□  駐車場の有無確認</a:t>
              </a:r>
              <a:endParaRPr kumimoji="1" lang="en-US" altLang="ja-JP" sz="1000">
                <a:latin typeface="+mn-ea"/>
              </a:endParaRPr>
            </a:p>
            <a:p>
              <a:r>
                <a:rPr kumimoji="1" lang="ja-JP" altLang="en-US" sz="1000">
                  <a:latin typeface="+mn-ea"/>
                </a:rPr>
                <a:t>□  アクセス情報の視認性確認</a:t>
              </a:r>
              <a:endParaRPr kumimoji="1" lang="en-US" altLang="ja-JP" sz="1000">
                <a:latin typeface="+mn-ea"/>
              </a:endParaRPr>
            </a:p>
            <a:p>
              <a:endParaRPr kumimoji="1" lang="en-US" altLang="ja-JP" sz="1000">
                <a:latin typeface="+mn-ea"/>
              </a:endParaRPr>
            </a:p>
          </p:txBody>
        </p:sp>
        <p:grpSp>
          <p:nvGrpSpPr>
            <p:cNvPr id="42" name="グループ化 41">
              <a:extLst>
                <a:ext uri="{FF2B5EF4-FFF2-40B4-BE49-F238E27FC236}">
                  <a16:creationId xmlns:a16="http://schemas.microsoft.com/office/drawing/2014/main" id="{1F3A8DD7-213B-CF37-0414-96376D72E970}"/>
                </a:ext>
              </a:extLst>
            </p:cNvPr>
            <p:cNvGrpSpPr/>
            <p:nvPr/>
          </p:nvGrpSpPr>
          <p:grpSpPr>
            <a:xfrm>
              <a:off x="1301090" y="3048372"/>
              <a:ext cx="3400305" cy="1371700"/>
              <a:chOff x="1283838" y="3048372"/>
              <a:chExt cx="3400305" cy="1371700"/>
            </a:xfrm>
          </p:grpSpPr>
          <p:sp>
            <p:nvSpPr>
              <p:cNvPr id="33" name="テキスト ボックス 32">
                <a:extLst>
                  <a:ext uri="{FF2B5EF4-FFF2-40B4-BE49-F238E27FC236}">
                    <a16:creationId xmlns:a16="http://schemas.microsoft.com/office/drawing/2014/main" id="{88C2D2D1-6945-2843-F48C-24CAFD716D65}"/>
                  </a:ext>
                </a:extLst>
              </p:cNvPr>
              <p:cNvSpPr txBox="1"/>
              <p:nvPr/>
            </p:nvSpPr>
            <p:spPr>
              <a:xfrm>
                <a:off x="1526460" y="3558298"/>
                <a:ext cx="3157683" cy="861774"/>
              </a:xfrm>
              <a:prstGeom prst="rect">
                <a:avLst/>
              </a:prstGeom>
              <a:noFill/>
            </p:spPr>
            <p:txBody>
              <a:bodyPr wrap="square" rtlCol="0">
                <a:spAutoFit/>
              </a:bodyPr>
              <a:lstStyle/>
              <a:p>
                <a:r>
                  <a:rPr kumimoji="1" lang="ja-JP" altLang="en-US" sz="1000">
                    <a:latin typeface="+mn-ea"/>
                  </a:rPr>
                  <a:t>□  訪問時に実物との差異を確認</a:t>
                </a:r>
                <a:endParaRPr kumimoji="1" lang="en-US" altLang="ja-JP" sz="1000">
                  <a:latin typeface="+mn-ea"/>
                </a:endParaRPr>
              </a:p>
              <a:p>
                <a:r>
                  <a:rPr kumimoji="1" lang="ja-JP" altLang="en-US" sz="1000">
                    <a:latin typeface="+mn-ea"/>
                  </a:rPr>
                  <a:t>□  客室・浴槽の広さ・清潔度</a:t>
                </a:r>
                <a:endParaRPr kumimoji="1" lang="en-US" altLang="ja-JP" sz="1000">
                  <a:latin typeface="+mn-ea"/>
                </a:endParaRPr>
              </a:p>
              <a:p>
                <a:r>
                  <a:rPr kumimoji="1" lang="ja-JP" altLang="en-US" sz="1000">
                    <a:latin typeface="+mn-ea"/>
                  </a:rPr>
                  <a:t>□  料理のボリュームや鮮度</a:t>
                </a:r>
                <a:endParaRPr kumimoji="1" lang="en-US" altLang="ja-JP" sz="1000">
                  <a:latin typeface="+mn-ea"/>
                </a:endParaRPr>
              </a:p>
              <a:p>
                <a:r>
                  <a:rPr kumimoji="1" lang="ja-JP" altLang="en-US" sz="1000">
                    <a:latin typeface="+mn-ea"/>
                  </a:rPr>
                  <a:t>□  リピート率に直結しやすい</a:t>
                </a:r>
                <a:endParaRPr kumimoji="1" lang="en-US" altLang="ja-JP" sz="1000">
                  <a:latin typeface="+mn-ea"/>
                </a:endParaRPr>
              </a:p>
              <a:p>
                <a:endParaRPr kumimoji="1" lang="en-US" altLang="ja-JP" sz="1000">
                  <a:latin typeface="+mn-ea"/>
                </a:endParaRPr>
              </a:p>
            </p:txBody>
          </p:sp>
          <p:sp>
            <p:nvSpPr>
              <p:cNvPr id="38" name="正方形/長方形 37">
                <a:extLst>
                  <a:ext uri="{FF2B5EF4-FFF2-40B4-BE49-F238E27FC236}">
                    <a16:creationId xmlns:a16="http://schemas.microsoft.com/office/drawing/2014/main" id="{6FFF9BB7-A116-B4F6-5F4F-47580E0FE560}"/>
                  </a:ext>
                </a:extLst>
              </p:cNvPr>
              <p:cNvSpPr/>
              <p:nvPr/>
            </p:nvSpPr>
            <p:spPr>
              <a:xfrm>
                <a:off x="1526460" y="3183934"/>
                <a:ext cx="2165646" cy="1115921"/>
              </a:xfrm>
              <a:prstGeom prst="rect">
                <a:avLst/>
              </a:prstGeom>
              <a:noFill/>
              <a:ln w="2540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テキスト ボックス 31">
                <a:extLst>
                  <a:ext uri="{FF2B5EF4-FFF2-40B4-BE49-F238E27FC236}">
                    <a16:creationId xmlns:a16="http://schemas.microsoft.com/office/drawing/2014/main" id="{99FC0964-C3E0-BF6E-2ED3-F92F39AD9742}"/>
                  </a:ext>
                </a:extLst>
              </p:cNvPr>
              <p:cNvSpPr txBox="1"/>
              <p:nvPr/>
            </p:nvSpPr>
            <p:spPr>
              <a:xfrm>
                <a:off x="1283838" y="3092522"/>
                <a:ext cx="2614942" cy="492443"/>
              </a:xfrm>
              <a:prstGeom prst="rect">
                <a:avLst/>
              </a:prstGeom>
              <a:noFill/>
            </p:spPr>
            <p:txBody>
              <a:bodyPr wrap="square" rtlCol="0">
                <a:spAutoFit/>
              </a:bodyPr>
              <a:lstStyle/>
              <a:p>
                <a:pPr algn="ctr"/>
                <a:endParaRPr kumimoji="1" lang="en-US" altLang="ja-JP" sz="1400">
                  <a:solidFill>
                    <a:srgbClr val="FF0000"/>
                  </a:solidFill>
                </a:endParaRPr>
              </a:p>
              <a:p>
                <a:pPr algn="ctr"/>
                <a:r>
                  <a:rPr kumimoji="1" lang="ja-JP" altLang="en-US" sz="1200" b="1"/>
                  <a:t>客室・浴室・料理の写真</a:t>
                </a:r>
                <a:endParaRPr kumimoji="1" lang="ja-JP" altLang="en-US" sz="1400" b="1"/>
              </a:p>
            </p:txBody>
          </p:sp>
          <p:sp>
            <p:nvSpPr>
              <p:cNvPr id="39" name="テキスト ボックス 38">
                <a:extLst>
                  <a:ext uri="{FF2B5EF4-FFF2-40B4-BE49-F238E27FC236}">
                    <a16:creationId xmlns:a16="http://schemas.microsoft.com/office/drawing/2014/main" id="{8083CFE5-6DC8-A455-C1FC-C4D6F23B9F1F}"/>
                  </a:ext>
                </a:extLst>
              </p:cNvPr>
              <p:cNvSpPr txBox="1"/>
              <p:nvPr/>
            </p:nvSpPr>
            <p:spPr>
              <a:xfrm>
                <a:off x="1939251" y="3048372"/>
                <a:ext cx="1311720" cy="276999"/>
              </a:xfrm>
              <a:prstGeom prst="rect">
                <a:avLst/>
              </a:prstGeom>
              <a:solidFill>
                <a:schemeClr val="bg1"/>
              </a:solidFill>
            </p:spPr>
            <p:txBody>
              <a:bodyPr wrap="square" rtlCol="0">
                <a:spAutoFit/>
              </a:bodyPr>
              <a:lstStyle/>
              <a:p>
                <a:pPr algn="ctr"/>
                <a:r>
                  <a:rPr kumimoji="1" lang="en-US" altLang="ja-JP" sz="1200" b="1">
                    <a:solidFill>
                      <a:srgbClr val="FF0000"/>
                    </a:solidFill>
                  </a:rPr>
                  <a:t>【</a:t>
                </a:r>
                <a:r>
                  <a:rPr kumimoji="1" lang="ja-JP" altLang="en-US" sz="1200" b="1">
                    <a:solidFill>
                      <a:srgbClr val="FF0000"/>
                    </a:solidFill>
                  </a:rPr>
                  <a:t>特筆着眼点</a:t>
                </a:r>
                <a:r>
                  <a:rPr kumimoji="1" lang="en-US" altLang="ja-JP" sz="1200" b="1">
                    <a:solidFill>
                      <a:srgbClr val="FF0000"/>
                    </a:solidFill>
                  </a:rPr>
                  <a:t>】</a:t>
                </a:r>
              </a:p>
            </p:txBody>
          </p:sp>
        </p:grpSp>
      </p:grpSp>
      <p:sp>
        <p:nvSpPr>
          <p:cNvPr id="62" name="矢印: 下 61">
            <a:extLst>
              <a:ext uri="{FF2B5EF4-FFF2-40B4-BE49-F238E27FC236}">
                <a16:creationId xmlns:a16="http://schemas.microsoft.com/office/drawing/2014/main" id="{EE84E9E2-0E4C-A128-2618-0ED4D7F9FB82}"/>
              </a:ext>
            </a:extLst>
          </p:cNvPr>
          <p:cNvSpPr/>
          <p:nvPr/>
        </p:nvSpPr>
        <p:spPr>
          <a:xfrm>
            <a:off x="1050394" y="4147394"/>
            <a:ext cx="1584000" cy="468000"/>
          </a:xfrm>
          <a:prstGeom prst="downArrow">
            <a:avLst/>
          </a:prstGeom>
          <a:solidFill>
            <a:srgbClr val="00B0F0">
              <a:alpha val="5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6" name="グループ化 65">
            <a:extLst>
              <a:ext uri="{FF2B5EF4-FFF2-40B4-BE49-F238E27FC236}">
                <a16:creationId xmlns:a16="http://schemas.microsoft.com/office/drawing/2014/main" id="{49711B12-6639-C350-5E2D-296D8EF8E741}"/>
              </a:ext>
            </a:extLst>
          </p:cNvPr>
          <p:cNvGrpSpPr/>
          <p:nvPr/>
        </p:nvGrpSpPr>
        <p:grpSpPr>
          <a:xfrm>
            <a:off x="5949666" y="2113916"/>
            <a:ext cx="4503046" cy="2084628"/>
            <a:chOff x="5802016" y="2379594"/>
            <a:chExt cx="4503046" cy="2084628"/>
          </a:xfrm>
        </p:grpSpPr>
        <p:grpSp>
          <p:nvGrpSpPr>
            <p:cNvPr id="50" name="グループ化 49">
              <a:extLst>
                <a:ext uri="{FF2B5EF4-FFF2-40B4-BE49-F238E27FC236}">
                  <a16:creationId xmlns:a16="http://schemas.microsoft.com/office/drawing/2014/main" id="{59917A9F-D62A-E95C-74F0-06769E9B992F}"/>
                </a:ext>
              </a:extLst>
            </p:cNvPr>
            <p:cNvGrpSpPr/>
            <p:nvPr/>
          </p:nvGrpSpPr>
          <p:grpSpPr>
            <a:xfrm>
              <a:off x="5802016" y="2454097"/>
              <a:ext cx="1311276" cy="1898178"/>
              <a:chOff x="250105" y="2332313"/>
              <a:chExt cx="1311276" cy="1898178"/>
            </a:xfrm>
          </p:grpSpPr>
          <p:sp>
            <p:nvSpPr>
              <p:cNvPr id="51" name="正方形/長方形 50">
                <a:extLst>
                  <a:ext uri="{FF2B5EF4-FFF2-40B4-BE49-F238E27FC236}">
                    <a16:creationId xmlns:a16="http://schemas.microsoft.com/office/drawing/2014/main" id="{5DC8AE36-A9B8-95DD-7D16-0BA29949F868}"/>
                  </a:ext>
                </a:extLst>
              </p:cNvPr>
              <p:cNvSpPr/>
              <p:nvPr/>
            </p:nvSpPr>
            <p:spPr>
              <a:xfrm>
                <a:off x="293238" y="2332313"/>
                <a:ext cx="1233223" cy="1898178"/>
              </a:xfrm>
              <a:prstGeom prst="rect">
                <a:avLst/>
              </a:prstGeom>
              <a:noFill/>
              <a:ln w="38100">
                <a:solidFill>
                  <a:srgbClr val="FF0000">
                    <a:alpha val="5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テキスト ボックス 51">
                <a:extLst>
                  <a:ext uri="{FF2B5EF4-FFF2-40B4-BE49-F238E27FC236}">
                    <a16:creationId xmlns:a16="http://schemas.microsoft.com/office/drawing/2014/main" id="{F50C4EE1-7DDA-40DF-A9DF-95516F4331AF}"/>
                  </a:ext>
                </a:extLst>
              </p:cNvPr>
              <p:cNvSpPr txBox="1"/>
              <p:nvPr/>
            </p:nvSpPr>
            <p:spPr>
              <a:xfrm>
                <a:off x="250105" y="2550638"/>
                <a:ext cx="1311276" cy="1431161"/>
              </a:xfrm>
              <a:prstGeom prst="rect">
                <a:avLst/>
              </a:prstGeom>
              <a:noFill/>
            </p:spPr>
            <p:txBody>
              <a:bodyPr wrap="square" rtlCol="0">
                <a:spAutoFit/>
              </a:bodyPr>
              <a:lstStyle/>
              <a:p>
                <a:pPr algn="ctr"/>
                <a:r>
                  <a:rPr kumimoji="1" lang="ja-JP" altLang="en-US" sz="2800" b="1"/>
                  <a:t>旅行</a:t>
                </a:r>
                <a:endParaRPr kumimoji="1" lang="en-US" altLang="ja-JP" sz="2800" b="1"/>
              </a:p>
              <a:p>
                <a:pPr algn="ctr"/>
                <a:r>
                  <a:rPr kumimoji="1" lang="ja-JP" altLang="en-US" sz="2400" b="1"/>
                  <a:t>予約</a:t>
                </a:r>
                <a:endParaRPr kumimoji="1" lang="en-US" altLang="ja-JP" sz="2400" b="1"/>
              </a:p>
              <a:p>
                <a:pPr algn="ctr"/>
                <a:r>
                  <a:rPr kumimoji="1" lang="ja-JP" altLang="en-US" sz="2400" b="1"/>
                  <a:t>サイト</a:t>
                </a:r>
                <a:endParaRPr kumimoji="1" lang="en-US" altLang="ja-JP" sz="2400" b="1"/>
              </a:p>
              <a:p>
                <a:pPr algn="ctr"/>
                <a:r>
                  <a:rPr kumimoji="1" lang="ja-JP" altLang="en-US" sz="1100" b="1"/>
                  <a:t>（大手サイト）</a:t>
                </a:r>
              </a:p>
            </p:txBody>
          </p:sp>
        </p:grpSp>
        <p:sp>
          <p:nvSpPr>
            <p:cNvPr id="53" name="テキスト ボックス 52">
              <a:extLst>
                <a:ext uri="{FF2B5EF4-FFF2-40B4-BE49-F238E27FC236}">
                  <a16:creationId xmlns:a16="http://schemas.microsoft.com/office/drawing/2014/main" id="{848A8C5B-D691-D6D4-5459-6D762EDD2681}"/>
                </a:ext>
              </a:extLst>
            </p:cNvPr>
            <p:cNvSpPr txBox="1"/>
            <p:nvPr/>
          </p:nvSpPr>
          <p:spPr>
            <a:xfrm>
              <a:off x="7147381" y="2379594"/>
              <a:ext cx="2372318" cy="1015663"/>
            </a:xfrm>
            <a:prstGeom prst="rect">
              <a:avLst/>
            </a:prstGeom>
            <a:noFill/>
          </p:spPr>
          <p:txBody>
            <a:bodyPr wrap="square" rtlCol="0">
              <a:spAutoFit/>
            </a:bodyPr>
            <a:lstStyle/>
            <a:p>
              <a:r>
                <a:rPr kumimoji="1" lang="ja-JP" altLang="en-US" sz="1000">
                  <a:latin typeface="+mn-ea"/>
                </a:rPr>
                <a:t>□  メジャーサイトへの登録</a:t>
              </a:r>
              <a:endParaRPr kumimoji="1" lang="en-US" altLang="ja-JP" sz="1000">
                <a:latin typeface="+mn-ea"/>
              </a:endParaRPr>
            </a:p>
            <a:p>
              <a:r>
                <a:rPr kumimoji="1" lang="ja-JP" altLang="en-US" sz="1000">
                  <a:latin typeface="+mn-ea"/>
                </a:rPr>
                <a:t>　  状況自体の確認</a:t>
              </a:r>
              <a:endParaRPr kumimoji="1" lang="en-US" altLang="ja-JP" sz="1000">
                <a:latin typeface="+mn-ea"/>
              </a:endParaRPr>
            </a:p>
            <a:p>
              <a:r>
                <a:rPr kumimoji="1" lang="ja-JP" altLang="en-US" sz="1000">
                  <a:latin typeface="+mn-ea"/>
                </a:rPr>
                <a:t>□  価格やプランの種類の確認</a:t>
              </a:r>
              <a:endParaRPr kumimoji="1" lang="en-US" altLang="ja-JP" sz="1000">
                <a:latin typeface="+mn-ea"/>
              </a:endParaRPr>
            </a:p>
            <a:p>
              <a:r>
                <a:rPr kumimoji="1" lang="ja-JP" altLang="en-US" sz="1000">
                  <a:latin typeface="+mn-ea"/>
                </a:rPr>
                <a:t>□  口コミの確認（件数や頻度も）</a:t>
              </a:r>
              <a:endParaRPr kumimoji="1" lang="en-US" altLang="ja-JP" sz="1000">
                <a:latin typeface="+mn-ea"/>
              </a:endParaRPr>
            </a:p>
            <a:p>
              <a:r>
                <a:rPr kumimoji="1" lang="ja-JP" altLang="en-US" sz="1000">
                  <a:latin typeface="+mn-ea"/>
                </a:rPr>
                <a:t>  </a:t>
              </a:r>
              <a:endParaRPr kumimoji="1" lang="en-US" altLang="ja-JP" sz="1000">
                <a:latin typeface="+mn-ea"/>
              </a:endParaRPr>
            </a:p>
            <a:p>
              <a:endParaRPr kumimoji="1" lang="en-US" altLang="ja-JP" sz="1000">
                <a:latin typeface="+mn-ea"/>
              </a:endParaRPr>
            </a:p>
          </p:txBody>
        </p:sp>
        <p:grpSp>
          <p:nvGrpSpPr>
            <p:cNvPr id="54" name="グループ化 53">
              <a:extLst>
                <a:ext uri="{FF2B5EF4-FFF2-40B4-BE49-F238E27FC236}">
                  <a16:creationId xmlns:a16="http://schemas.microsoft.com/office/drawing/2014/main" id="{24D43B79-1CDA-CE23-EA16-02FA8EFE0F38}"/>
                </a:ext>
              </a:extLst>
            </p:cNvPr>
            <p:cNvGrpSpPr/>
            <p:nvPr/>
          </p:nvGrpSpPr>
          <p:grpSpPr>
            <a:xfrm>
              <a:off x="6904757" y="3092522"/>
              <a:ext cx="3400305" cy="1371700"/>
              <a:chOff x="1283838" y="3048372"/>
              <a:chExt cx="3400305" cy="1371700"/>
            </a:xfrm>
          </p:grpSpPr>
          <p:sp>
            <p:nvSpPr>
              <p:cNvPr id="58" name="テキスト ボックス 57">
                <a:extLst>
                  <a:ext uri="{FF2B5EF4-FFF2-40B4-BE49-F238E27FC236}">
                    <a16:creationId xmlns:a16="http://schemas.microsoft.com/office/drawing/2014/main" id="{51CFB293-4C7D-677F-D23D-E490E20F3F7C}"/>
                  </a:ext>
                </a:extLst>
              </p:cNvPr>
              <p:cNvSpPr txBox="1"/>
              <p:nvPr/>
            </p:nvSpPr>
            <p:spPr>
              <a:xfrm>
                <a:off x="1526460" y="3558298"/>
                <a:ext cx="3157683" cy="861774"/>
              </a:xfrm>
              <a:prstGeom prst="rect">
                <a:avLst/>
              </a:prstGeom>
              <a:noFill/>
            </p:spPr>
            <p:txBody>
              <a:bodyPr wrap="square" rtlCol="0">
                <a:spAutoFit/>
              </a:bodyPr>
              <a:lstStyle/>
              <a:p>
                <a:r>
                  <a:rPr kumimoji="1" lang="ja-JP" altLang="en-US" sz="1000">
                    <a:latin typeface="+mn-ea"/>
                  </a:rPr>
                  <a:t>□  人数などの条件を変更して</a:t>
                </a:r>
                <a:endParaRPr kumimoji="1" lang="en-US" altLang="ja-JP" sz="1000">
                  <a:latin typeface="+mn-ea"/>
                </a:endParaRPr>
              </a:p>
              <a:p>
                <a:r>
                  <a:rPr kumimoji="1" lang="ja-JP" altLang="en-US" sz="1000">
                    <a:latin typeface="+mn-ea"/>
                  </a:rPr>
                  <a:t>　  予約サイトを検索してみる</a:t>
                </a:r>
                <a:endParaRPr kumimoji="1" lang="en-US" altLang="ja-JP" sz="1000">
                  <a:latin typeface="+mn-ea"/>
                </a:endParaRPr>
              </a:p>
              <a:p>
                <a:r>
                  <a:rPr kumimoji="1" lang="ja-JP" altLang="en-US" sz="1000">
                    <a:latin typeface="+mn-ea"/>
                  </a:rPr>
                  <a:t>□  お１人様、素泊まりなど</a:t>
                </a:r>
                <a:endParaRPr kumimoji="1" lang="en-US" altLang="ja-JP" sz="1000">
                  <a:latin typeface="+mn-ea"/>
                </a:endParaRPr>
              </a:p>
              <a:p>
                <a:r>
                  <a:rPr kumimoji="1" lang="ja-JP" altLang="en-US" sz="1000">
                    <a:latin typeface="+mn-ea"/>
                  </a:rPr>
                  <a:t>　  多様な客室販売をしているか</a:t>
                </a:r>
                <a:endParaRPr kumimoji="1" lang="en-US" altLang="ja-JP" sz="1000">
                  <a:latin typeface="+mn-ea"/>
                </a:endParaRPr>
              </a:p>
              <a:p>
                <a:endParaRPr kumimoji="1" lang="en-US" altLang="ja-JP" sz="1000">
                  <a:latin typeface="+mn-ea"/>
                </a:endParaRPr>
              </a:p>
            </p:txBody>
          </p:sp>
          <p:sp>
            <p:nvSpPr>
              <p:cNvPr id="59" name="正方形/長方形 58">
                <a:extLst>
                  <a:ext uri="{FF2B5EF4-FFF2-40B4-BE49-F238E27FC236}">
                    <a16:creationId xmlns:a16="http://schemas.microsoft.com/office/drawing/2014/main" id="{03B6E4E5-6306-D49A-BE48-A1E7D3B789C2}"/>
                  </a:ext>
                </a:extLst>
              </p:cNvPr>
              <p:cNvSpPr/>
              <p:nvPr/>
            </p:nvSpPr>
            <p:spPr>
              <a:xfrm>
                <a:off x="1526460" y="3183934"/>
                <a:ext cx="2165646" cy="1115921"/>
              </a:xfrm>
              <a:prstGeom prst="rect">
                <a:avLst/>
              </a:prstGeom>
              <a:noFill/>
              <a:ln w="2540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テキスト ボックス 59">
                <a:extLst>
                  <a:ext uri="{FF2B5EF4-FFF2-40B4-BE49-F238E27FC236}">
                    <a16:creationId xmlns:a16="http://schemas.microsoft.com/office/drawing/2014/main" id="{FB29D536-5E48-5421-9E9F-B2413CE16E52}"/>
                  </a:ext>
                </a:extLst>
              </p:cNvPr>
              <p:cNvSpPr txBox="1"/>
              <p:nvPr/>
            </p:nvSpPr>
            <p:spPr>
              <a:xfrm>
                <a:off x="1283838" y="3092522"/>
                <a:ext cx="2614942" cy="492443"/>
              </a:xfrm>
              <a:prstGeom prst="rect">
                <a:avLst/>
              </a:prstGeom>
              <a:noFill/>
            </p:spPr>
            <p:txBody>
              <a:bodyPr wrap="square" rtlCol="0">
                <a:spAutoFit/>
              </a:bodyPr>
              <a:lstStyle/>
              <a:p>
                <a:pPr algn="ctr"/>
                <a:endParaRPr kumimoji="1" lang="en-US" altLang="ja-JP" sz="1400">
                  <a:solidFill>
                    <a:srgbClr val="FF0000"/>
                  </a:solidFill>
                </a:endParaRPr>
              </a:p>
              <a:p>
                <a:pPr algn="ctr"/>
                <a:r>
                  <a:rPr kumimoji="1" lang="ja-JP" altLang="en-US" sz="1200" b="1"/>
                  <a:t>条件を変更した検索</a:t>
                </a:r>
                <a:endParaRPr kumimoji="1" lang="ja-JP" altLang="en-US" sz="1400" b="1"/>
              </a:p>
            </p:txBody>
          </p:sp>
          <p:sp>
            <p:nvSpPr>
              <p:cNvPr id="61" name="テキスト ボックス 60">
                <a:extLst>
                  <a:ext uri="{FF2B5EF4-FFF2-40B4-BE49-F238E27FC236}">
                    <a16:creationId xmlns:a16="http://schemas.microsoft.com/office/drawing/2014/main" id="{6142914D-FAF6-581E-839D-5701174ED3BC}"/>
                  </a:ext>
                </a:extLst>
              </p:cNvPr>
              <p:cNvSpPr txBox="1"/>
              <p:nvPr/>
            </p:nvSpPr>
            <p:spPr>
              <a:xfrm>
                <a:off x="1939251" y="3048372"/>
                <a:ext cx="1311720" cy="276999"/>
              </a:xfrm>
              <a:prstGeom prst="rect">
                <a:avLst/>
              </a:prstGeom>
              <a:solidFill>
                <a:schemeClr val="bg1"/>
              </a:solidFill>
            </p:spPr>
            <p:txBody>
              <a:bodyPr wrap="square" rtlCol="0">
                <a:spAutoFit/>
              </a:bodyPr>
              <a:lstStyle/>
              <a:p>
                <a:pPr algn="ctr"/>
                <a:r>
                  <a:rPr kumimoji="1" lang="en-US" altLang="ja-JP" sz="1200" b="1">
                    <a:solidFill>
                      <a:srgbClr val="FF0000"/>
                    </a:solidFill>
                  </a:rPr>
                  <a:t>【</a:t>
                </a:r>
                <a:r>
                  <a:rPr kumimoji="1" lang="ja-JP" altLang="en-US" sz="1200" b="1">
                    <a:solidFill>
                      <a:srgbClr val="FF0000"/>
                    </a:solidFill>
                  </a:rPr>
                  <a:t>特筆着眼点</a:t>
                </a:r>
                <a:r>
                  <a:rPr kumimoji="1" lang="en-US" altLang="ja-JP" sz="1200" b="1">
                    <a:solidFill>
                      <a:srgbClr val="FF0000"/>
                    </a:solidFill>
                  </a:rPr>
                  <a:t>】</a:t>
                </a:r>
              </a:p>
            </p:txBody>
          </p:sp>
        </p:grpSp>
      </p:grpSp>
      <p:sp>
        <p:nvSpPr>
          <p:cNvPr id="63" name="矢印: 下 62">
            <a:extLst>
              <a:ext uri="{FF2B5EF4-FFF2-40B4-BE49-F238E27FC236}">
                <a16:creationId xmlns:a16="http://schemas.microsoft.com/office/drawing/2014/main" id="{D84D3600-9770-4323-936E-FC9AA26AD555}"/>
              </a:ext>
            </a:extLst>
          </p:cNvPr>
          <p:cNvSpPr/>
          <p:nvPr/>
        </p:nvSpPr>
        <p:spPr>
          <a:xfrm>
            <a:off x="6814709" y="4147394"/>
            <a:ext cx="1584000" cy="468000"/>
          </a:xfrm>
          <a:prstGeom prst="downArrow">
            <a:avLst/>
          </a:prstGeom>
          <a:solidFill>
            <a:srgbClr val="FF0000">
              <a:alpha val="5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4" name="テキスト ボックス 63">
            <a:extLst>
              <a:ext uri="{FF2B5EF4-FFF2-40B4-BE49-F238E27FC236}">
                <a16:creationId xmlns:a16="http://schemas.microsoft.com/office/drawing/2014/main" id="{416306D2-CB96-9DEA-73E7-AA5F97C71343}"/>
              </a:ext>
            </a:extLst>
          </p:cNvPr>
          <p:cNvSpPr txBox="1"/>
          <p:nvPr/>
        </p:nvSpPr>
        <p:spPr>
          <a:xfrm>
            <a:off x="295274" y="4648664"/>
            <a:ext cx="3758869" cy="861774"/>
          </a:xfrm>
          <a:prstGeom prst="rect">
            <a:avLst/>
          </a:prstGeom>
          <a:noFill/>
        </p:spPr>
        <p:txBody>
          <a:bodyPr wrap="square" rtlCol="0">
            <a:spAutoFit/>
          </a:bodyPr>
          <a:lstStyle/>
          <a:p>
            <a:r>
              <a:rPr kumimoji="1" lang="ja-JP" altLang="en-US" sz="1000" spc="-100">
                <a:latin typeface="+mn-ea"/>
              </a:rPr>
              <a:t>　事業者の</a:t>
            </a:r>
            <a:r>
              <a:rPr kumimoji="1" lang="en-US" altLang="ja-JP" sz="1000" spc="-100">
                <a:latin typeface="+mn-ea"/>
              </a:rPr>
              <a:t>HP</a:t>
            </a:r>
            <a:r>
              <a:rPr kumimoji="1" lang="ja-JP" altLang="en-US" sz="1000" spc="-100">
                <a:latin typeface="+mn-ea"/>
              </a:rPr>
              <a:t>は課題の詮索というよりは、基礎情報の収集という意味合いが強いですが、</a:t>
            </a:r>
            <a:r>
              <a:rPr kumimoji="1" lang="en-US" altLang="ja-JP" sz="1000" spc="-100">
                <a:latin typeface="+mn-ea"/>
              </a:rPr>
              <a:t>HP</a:t>
            </a:r>
            <a:r>
              <a:rPr kumimoji="1" lang="ja-JP" altLang="en-US" sz="1000" spc="-100">
                <a:latin typeface="+mn-ea"/>
              </a:rPr>
              <a:t>に掲載されている写真と実物とのギャップが激しい場合、リピート率や口コミの低さに課題が直結していることがあります。都市部では駐車場の詳細情報、観光地等ではアクセス方法を気にする顧客が多いため、視認性の高い情報掲載が求められます。</a:t>
            </a:r>
            <a:endParaRPr kumimoji="1" lang="en-US" altLang="ja-JP" sz="1000" spc="-100">
              <a:latin typeface="+mn-ea"/>
            </a:endParaRPr>
          </a:p>
        </p:txBody>
      </p:sp>
      <p:sp>
        <p:nvSpPr>
          <p:cNvPr id="69" name="テキスト ボックス 68">
            <a:extLst>
              <a:ext uri="{FF2B5EF4-FFF2-40B4-BE49-F238E27FC236}">
                <a16:creationId xmlns:a16="http://schemas.microsoft.com/office/drawing/2014/main" id="{231DAF75-E9B9-ADC8-5786-01076D3EAE0B}"/>
              </a:ext>
            </a:extLst>
          </p:cNvPr>
          <p:cNvSpPr txBox="1"/>
          <p:nvPr/>
        </p:nvSpPr>
        <p:spPr>
          <a:xfrm>
            <a:off x="5817443" y="4647600"/>
            <a:ext cx="3758400" cy="861774"/>
          </a:xfrm>
          <a:prstGeom prst="rect">
            <a:avLst/>
          </a:prstGeom>
          <a:noFill/>
        </p:spPr>
        <p:txBody>
          <a:bodyPr wrap="square" rtlCol="0">
            <a:spAutoFit/>
          </a:bodyPr>
          <a:lstStyle/>
          <a:p>
            <a:r>
              <a:rPr kumimoji="1" lang="ja-JP" altLang="en-US" sz="1000" spc="-100"/>
              <a:t>　予約サイトに登録していれば良いのではなく、ニーズに沿ったプラン設定などへの着眼が必要です。例えばツインルームの１名向け販売は効率が悪いと考え１名利用では検索できない場合もあります。しかし直前まで予約が埋まらない時にきめ細かく予約可能条件を変更するなどの方策を取っていない可能性があるので留意が必要です。</a:t>
            </a:r>
            <a:endParaRPr kumimoji="1" lang="en-US" altLang="ja-JP" sz="1000" spc="-100"/>
          </a:p>
        </p:txBody>
      </p:sp>
      <p:sp>
        <p:nvSpPr>
          <p:cNvPr id="70" name="矢印: 左右 69">
            <a:extLst>
              <a:ext uri="{FF2B5EF4-FFF2-40B4-BE49-F238E27FC236}">
                <a16:creationId xmlns:a16="http://schemas.microsoft.com/office/drawing/2014/main" id="{0F8FF45B-AB02-A882-3E90-653A44EDF17C}"/>
              </a:ext>
            </a:extLst>
          </p:cNvPr>
          <p:cNvSpPr/>
          <p:nvPr/>
        </p:nvSpPr>
        <p:spPr>
          <a:xfrm>
            <a:off x="3898172" y="2222523"/>
            <a:ext cx="1844971" cy="804165"/>
          </a:xfrm>
          <a:prstGeom prst="leftRightArrow">
            <a:avLst/>
          </a:prstGeom>
          <a:noFill/>
          <a:ln w="50800">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1" name="テキスト ボックス 70">
            <a:extLst>
              <a:ext uri="{FF2B5EF4-FFF2-40B4-BE49-F238E27FC236}">
                <a16:creationId xmlns:a16="http://schemas.microsoft.com/office/drawing/2014/main" id="{E9D3605E-FEEA-7DD5-917C-56FE00F8F21A}"/>
              </a:ext>
            </a:extLst>
          </p:cNvPr>
          <p:cNvSpPr txBox="1"/>
          <p:nvPr/>
        </p:nvSpPr>
        <p:spPr>
          <a:xfrm>
            <a:off x="3847355" y="2504838"/>
            <a:ext cx="1970088" cy="276999"/>
          </a:xfrm>
          <a:prstGeom prst="rect">
            <a:avLst/>
          </a:prstGeom>
          <a:noFill/>
        </p:spPr>
        <p:txBody>
          <a:bodyPr wrap="square" rtlCol="0">
            <a:spAutoFit/>
          </a:bodyPr>
          <a:lstStyle/>
          <a:p>
            <a:pPr algn="ctr"/>
            <a:r>
              <a:rPr kumimoji="1" lang="ja-JP" altLang="en-US" sz="1200" b="1"/>
              <a:t>連動性・同一性の確認</a:t>
            </a:r>
          </a:p>
        </p:txBody>
      </p:sp>
      <p:sp>
        <p:nvSpPr>
          <p:cNvPr id="72" name="テキスト ボックス 71">
            <a:extLst>
              <a:ext uri="{FF2B5EF4-FFF2-40B4-BE49-F238E27FC236}">
                <a16:creationId xmlns:a16="http://schemas.microsoft.com/office/drawing/2014/main" id="{7F1957F7-65C9-A080-0658-0CB5A7B45655}"/>
              </a:ext>
            </a:extLst>
          </p:cNvPr>
          <p:cNvSpPr txBox="1"/>
          <p:nvPr/>
        </p:nvSpPr>
        <p:spPr>
          <a:xfrm>
            <a:off x="3741041" y="3209974"/>
            <a:ext cx="2372318" cy="1015663"/>
          </a:xfrm>
          <a:prstGeom prst="rect">
            <a:avLst/>
          </a:prstGeom>
          <a:noFill/>
        </p:spPr>
        <p:txBody>
          <a:bodyPr wrap="square" rtlCol="0">
            <a:spAutoFit/>
          </a:bodyPr>
          <a:lstStyle/>
          <a:p>
            <a:r>
              <a:rPr kumimoji="1" lang="ja-JP" altLang="en-US" sz="1000">
                <a:latin typeface="+mn-ea"/>
              </a:rPr>
              <a:t>□  相互にリンクしているか</a:t>
            </a:r>
            <a:endParaRPr kumimoji="1" lang="en-US" altLang="ja-JP" sz="1000">
              <a:latin typeface="+mn-ea"/>
            </a:endParaRPr>
          </a:p>
          <a:p>
            <a:r>
              <a:rPr kumimoji="1" lang="ja-JP" altLang="en-US" sz="1000">
                <a:latin typeface="+mn-ea"/>
              </a:rPr>
              <a:t>□  掲載情報に差異はないか</a:t>
            </a:r>
            <a:endParaRPr kumimoji="1" lang="en-US" altLang="ja-JP" sz="1000">
              <a:latin typeface="+mn-ea"/>
            </a:endParaRPr>
          </a:p>
          <a:p>
            <a:r>
              <a:rPr kumimoji="1" lang="ja-JP" altLang="en-US" sz="1000">
                <a:latin typeface="+mn-ea"/>
              </a:rPr>
              <a:t>　 （過去の情報を一方で未更新）</a:t>
            </a:r>
            <a:endParaRPr kumimoji="1" lang="en-US" altLang="ja-JP" sz="1000">
              <a:latin typeface="+mn-ea"/>
            </a:endParaRPr>
          </a:p>
          <a:p>
            <a:r>
              <a:rPr kumimoji="1" lang="ja-JP" altLang="en-US" sz="1000">
                <a:latin typeface="+mn-ea"/>
              </a:rPr>
              <a:t>□  特徴・特色が評価されているか</a:t>
            </a:r>
            <a:endParaRPr kumimoji="1" lang="en-US" altLang="ja-JP" sz="1000">
              <a:latin typeface="+mn-ea"/>
            </a:endParaRPr>
          </a:p>
          <a:p>
            <a:r>
              <a:rPr kumimoji="1" lang="ja-JP" altLang="en-US" sz="1000">
                <a:latin typeface="+mn-ea"/>
              </a:rPr>
              <a:t>  </a:t>
            </a:r>
            <a:endParaRPr kumimoji="1" lang="en-US" altLang="ja-JP" sz="1000">
              <a:latin typeface="+mn-ea"/>
            </a:endParaRPr>
          </a:p>
          <a:p>
            <a:endParaRPr kumimoji="1" lang="en-US" altLang="ja-JP" sz="1000">
              <a:latin typeface="+mn-ea"/>
            </a:endParaRPr>
          </a:p>
        </p:txBody>
      </p:sp>
      <p:grpSp>
        <p:nvGrpSpPr>
          <p:cNvPr id="78" name="グループ化 77">
            <a:extLst>
              <a:ext uri="{FF2B5EF4-FFF2-40B4-BE49-F238E27FC236}">
                <a16:creationId xmlns:a16="http://schemas.microsoft.com/office/drawing/2014/main" id="{9D18FD72-3303-2D25-FFB2-CB23C1E9724B}"/>
              </a:ext>
            </a:extLst>
          </p:cNvPr>
          <p:cNvGrpSpPr/>
          <p:nvPr/>
        </p:nvGrpSpPr>
        <p:grpSpPr>
          <a:xfrm>
            <a:off x="217037" y="5823656"/>
            <a:ext cx="9410751" cy="799007"/>
            <a:chOff x="217037" y="6015254"/>
            <a:chExt cx="9410751" cy="799007"/>
          </a:xfrm>
        </p:grpSpPr>
        <p:cxnSp>
          <p:nvCxnSpPr>
            <p:cNvPr id="73" name="直線コネクタ 72">
              <a:extLst>
                <a:ext uri="{FF2B5EF4-FFF2-40B4-BE49-F238E27FC236}">
                  <a16:creationId xmlns:a16="http://schemas.microsoft.com/office/drawing/2014/main" id="{EC00E6D8-13C5-AAF9-670D-23643F198AA0}"/>
                </a:ext>
              </a:extLst>
            </p:cNvPr>
            <p:cNvCxnSpPr/>
            <p:nvPr/>
          </p:nvCxnSpPr>
          <p:spPr>
            <a:xfrm>
              <a:off x="217037" y="6015254"/>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77" name="グループ化 76">
              <a:extLst>
                <a:ext uri="{FF2B5EF4-FFF2-40B4-BE49-F238E27FC236}">
                  <a16:creationId xmlns:a16="http://schemas.microsoft.com/office/drawing/2014/main" id="{8AB941A9-94EE-1913-AC6E-3DF1C2C9AE03}"/>
                </a:ext>
              </a:extLst>
            </p:cNvPr>
            <p:cNvGrpSpPr/>
            <p:nvPr/>
          </p:nvGrpSpPr>
          <p:grpSpPr>
            <a:xfrm>
              <a:off x="226613" y="6114747"/>
              <a:ext cx="9401175" cy="699514"/>
              <a:chOff x="226613" y="6114747"/>
              <a:chExt cx="9401175" cy="699514"/>
            </a:xfrm>
          </p:grpSpPr>
          <p:cxnSp>
            <p:nvCxnSpPr>
              <p:cNvPr id="36" name="直線コネクタ 35">
                <a:extLst>
                  <a:ext uri="{FF2B5EF4-FFF2-40B4-BE49-F238E27FC236}">
                    <a16:creationId xmlns:a16="http://schemas.microsoft.com/office/drawing/2014/main" id="{9B9343EB-8340-43B2-BFCB-44120E0835EB}"/>
                  </a:ext>
                </a:extLst>
              </p:cNvPr>
              <p:cNvCxnSpPr>
                <a:cxnSpLocks/>
              </p:cNvCxnSpPr>
              <p:nvPr/>
            </p:nvCxnSpPr>
            <p:spPr>
              <a:xfrm>
                <a:off x="226613" y="6814261"/>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75" name="テキスト ボックス 74">
                <a:extLst>
                  <a:ext uri="{FF2B5EF4-FFF2-40B4-BE49-F238E27FC236}">
                    <a16:creationId xmlns:a16="http://schemas.microsoft.com/office/drawing/2014/main" id="{C74A1F6D-0D28-20B3-5282-D429FC4EAF02}"/>
                  </a:ext>
                </a:extLst>
              </p:cNvPr>
              <p:cNvSpPr txBox="1"/>
              <p:nvPr/>
            </p:nvSpPr>
            <p:spPr>
              <a:xfrm>
                <a:off x="286060" y="6114747"/>
                <a:ext cx="1459613" cy="646331"/>
              </a:xfrm>
              <a:prstGeom prst="rect">
                <a:avLst/>
              </a:prstGeom>
              <a:noFill/>
            </p:spPr>
            <p:txBody>
              <a:bodyPr wrap="square" rtlCol="0">
                <a:spAutoFit/>
              </a:bodyPr>
              <a:lstStyle/>
              <a:p>
                <a:r>
                  <a:rPr kumimoji="1" lang="en-US" altLang="ja-JP" b="1"/>
                  <a:t>HP</a:t>
                </a:r>
                <a:r>
                  <a:rPr kumimoji="1" lang="ja-JP" altLang="en-US" b="1"/>
                  <a:t>作成支援</a:t>
                </a:r>
                <a:endParaRPr kumimoji="1" lang="en-US" altLang="ja-JP" b="1"/>
              </a:p>
              <a:p>
                <a:r>
                  <a:rPr kumimoji="1" lang="en-US" altLang="ja-JP" sz="700" b="1"/>
                  <a:t> </a:t>
                </a:r>
                <a:r>
                  <a:rPr kumimoji="1" lang="en-US" altLang="ja-JP" b="1"/>
                  <a:t>I T</a:t>
                </a:r>
                <a:r>
                  <a:rPr kumimoji="1" lang="ja-JP" altLang="en-US" b="1"/>
                  <a:t>推進支援</a:t>
                </a:r>
                <a:endParaRPr kumimoji="1" lang="en-US" altLang="ja-JP" b="1"/>
              </a:p>
            </p:txBody>
          </p:sp>
        </p:grpSp>
        <p:sp>
          <p:nvSpPr>
            <p:cNvPr id="76" name="正方形/長方形 75">
              <a:extLst>
                <a:ext uri="{FF2B5EF4-FFF2-40B4-BE49-F238E27FC236}">
                  <a16:creationId xmlns:a16="http://schemas.microsoft.com/office/drawing/2014/main" id="{92AAA2B4-1454-4960-97CD-0E4346A3E189}"/>
                </a:ext>
              </a:extLst>
            </p:cNvPr>
            <p:cNvSpPr/>
            <p:nvPr/>
          </p:nvSpPr>
          <p:spPr>
            <a:xfrm>
              <a:off x="243671" y="6103804"/>
              <a:ext cx="1436246" cy="614947"/>
            </a:xfrm>
            <a:prstGeom prst="rect">
              <a:avLst/>
            </a:prstGeom>
            <a:noFill/>
            <a:ln w="2540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79" name="テキスト ボックス 78">
            <a:extLst>
              <a:ext uri="{FF2B5EF4-FFF2-40B4-BE49-F238E27FC236}">
                <a16:creationId xmlns:a16="http://schemas.microsoft.com/office/drawing/2014/main" id="{78CA74FE-3C25-74BA-C66F-2116BDE8ED43}"/>
              </a:ext>
            </a:extLst>
          </p:cNvPr>
          <p:cNvSpPr txBox="1"/>
          <p:nvPr/>
        </p:nvSpPr>
        <p:spPr>
          <a:xfrm>
            <a:off x="1788811" y="5881254"/>
            <a:ext cx="7696332" cy="707886"/>
          </a:xfrm>
          <a:prstGeom prst="rect">
            <a:avLst/>
          </a:prstGeom>
          <a:noFill/>
        </p:spPr>
        <p:txBody>
          <a:bodyPr wrap="square" rtlCol="0">
            <a:spAutoFit/>
          </a:bodyPr>
          <a:lstStyle/>
          <a:p>
            <a:r>
              <a:rPr kumimoji="1" lang="ja-JP" altLang="en-US" sz="1000" spc="-100">
                <a:latin typeface="+mn-ea"/>
              </a:rPr>
              <a:t>著名な老舗小規模旅館などを除いて、大半の利用者は</a:t>
            </a:r>
            <a:r>
              <a:rPr kumimoji="1" lang="en-US" altLang="ja-JP" sz="1000" spc="-100">
                <a:latin typeface="+mn-ea"/>
              </a:rPr>
              <a:t>Web</a:t>
            </a:r>
            <a:r>
              <a:rPr kumimoji="1" lang="ja-JP" altLang="en-US" sz="1000" spc="-100">
                <a:latin typeface="+mn-ea"/>
              </a:rPr>
              <a:t>上にある情報にアクセスして宿泊先の検索をします。最低でも</a:t>
            </a:r>
            <a:r>
              <a:rPr kumimoji="1" lang="en-US" altLang="ja-JP" sz="1000" spc="-100">
                <a:latin typeface="+mn-ea"/>
              </a:rPr>
              <a:t>HP</a:t>
            </a:r>
            <a:r>
              <a:rPr kumimoji="1" lang="ja-JP" altLang="en-US" sz="1000" spc="-100">
                <a:latin typeface="+mn-ea"/>
              </a:rPr>
              <a:t>の作成、最新情報への更新・刷新は改善課題ではなく必須と言っても過言ではありません。お客様との連絡も電話以外の方法（例：</a:t>
            </a:r>
            <a:r>
              <a:rPr kumimoji="1" lang="en-US" altLang="ja-JP" sz="1000" spc="-100">
                <a:latin typeface="+mn-ea"/>
              </a:rPr>
              <a:t>SNS </a:t>
            </a:r>
            <a:r>
              <a:rPr kumimoji="1" lang="ja-JP" altLang="en-US" sz="1000" spc="-100">
                <a:latin typeface="+mn-ea"/>
              </a:rPr>
              <a:t>）を望む層も多いのが現実です。特に普段から</a:t>
            </a:r>
            <a:r>
              <a:rPr kumimoji="1" lang="en-US" altLang="ja-JP" sz="1000" spc="-100">
                <a:latin typeface="+mn-ea"/>
              </a:rPr>
              <a:t>IT</a:t>
            </a:r>
            <a:r>
              <a:rPr kumimoji="1" lang="ja-JP" altLang="en-US" sz="1000" spc="-100">
                <a:latin typeface="+mn-ea"/>
              </a:rPr>
              <a:t>に慣れ親しんでいない経営者は着手を忌避する傾向が強いのですが、宿泊業は集客が全ての起点になる、売上の入り口なので時代に即した対応は不可欠といえます。</a:t>
            </a:r>
            <a:endParaRPr kumimoji="1" lang="en-US" altLang="ja-JP" sz="1000" spc="-100">
              <a:latin typeface="+mn-ea"/>
            </a:endParaRPr>
          </a:p>
        </p:txBody>
      </p:sp>
      <p:sp>
        <p:nvSpPr>
          <p:cNvPr id="46" name="スライド番号プレースホルダー 1">
            <a:extLst>
              <a:ext uri="{FF2B5EF4-FFF2-40B4-BE49-F238E27FC236}">
                <a16:creationId xmlns:a16="http://schemas.microsoft.com/office/drawing/2014/main" id="{D5028B1A-9DEE-419F-A0BA-4886CB523BB6}"/>
              </a:ext>
            </a:extLst>
          </p:cNvPr>
          <p:cNvSpPr txBox="1">
            <a:spLocks/>
          </p:cNvSpPr>
          <p:nvPr/>
        </p:nvSpPr>
        <p:spPr>
          <a:xfrm>
            <a:off x="9418638" y="6494463"/>
            <a:ext cx="487362" cy="363537"/>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ja-JP">
                <a:ea typeface="游ゴシック"/>
                <a:cs typeface="Calibri"/>
              </a:rPr>
              <a:t>16</a:t>
            </a:r>
          </a:p>
        </p:txBody>
      </p:sp>
      <p:grpSp>
        <p:nvGrpSpPr>
          <p:cNvPr id="49" name="グループ化 48">
            <a:extLst>
              <a:ext uri="{FF2B5EF4-FFF2-40B4-BE49-F238E27FC236}">
                <a16:creationId xmlns:a16="http://schemas.microsoft.com/office/drawing/2014/main" id="{D2AD38FF-0156-40AD-BDEC-D7FA188E6861}"/>
              </a:ext>
            </a:extLst>
          </p:cNvPr>
          <p:cNvGrpSpPr/>
          <p:nvPr/>
        </p:nvGrpSpPr>
        <p:grpSpPr>
          <a:xfrm>
            <a:off x="295274" y="1192399"/>
            <a:ext cx="1162051" cy="885825"/>
            <a:chOff x="295274" y="1523999"/>
            <a:chExt cx="1162051" cy="885825"/>
          </a:xfrm>
        </p:grpSpPr>
        <p:sp>
          <p:nvSpPr>
            <p:cNvPr id="55" name="楕円 54">
              <a:extLst>
                <a:ext uri="{FF2B5EF4-FFF2-40B4-BE49-F238E27FC236}">
                  <a16:creationId xmlns:a16="http://schemas.microsoft.com/office/drawing/2014/main" id="{8C8CB554-D7D6-43A1-BC29-D234750E52CE}"/>
                </a:ext>
              </a:extLst>
            </p:cNvPr>
            <p:cNvSpPr/>
            <p:nvPr/>
          </p:nvSpPr>
          <p:spPr>
            <a:xfrm>
              <a:off x="295274" y="1523999"/>
              <a:ext cx="895350" cy="885825"/>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テキスト ボックス 55">
              <a:extLst>
                <a:ext uri="{FF2B5EF4-FFF2-40B4-BE49-F238E27FC236}">
                  <a16:creationId xmlns:a16="http://schemas.microsoft.com/office/drawing/2014/main" id="{0693EA54-8558-4204-B245-E1A4179E4CAB}"/>
                </a:ext>
              </a:extLst>
            </p:cNvPr>
            <p:cNvSpPr txBox="1"/>
            <p:nvPr/>
          </p:nvSpPr>
          <p:spPr>
            <a:xfrm>
              <a:off x="371475" y="1672320"/>
              <a:ext cx="1085850" cy="646331"/>
            </a:xfrm>
            <a:prstGeom prst="rect">
              <a:avLst/>
            </a:prstGeom>
            <a:noFill/>
            <a:ln>
              <a:noFill/>
            </a:ln>
          </p:spPr>
          <p:txBody>
            <a:bodyPr wrap="square" rtlCol="0">
              <a:spAutoFit/>
            </a:bodyPr>
            <a:lstStyle/>
            <a:p>
              <a:r>
                <a:rPr kumimoji="1" lang="ja-JP" altLang="en-US" sz="3600" b="1" i="1">
                  <a:solidFill>
                    <a:schemeClr val="accent1">
                      <a:lumMod val="60000"/>
                      <a:lumOff val="40000"/>
                    </a:schemeClr>
                  </a:solidFill>
                  <a:latin typeface="Britannic Bold" panose="020B0903060703020204" pitchFamily="34" charset="0"/>
                </a:rPr>
                <a:t>１</a:t>
              </a:r>
            </a:p>
          </p:txBody>
        </p:sp>
      </p:grpSp>
      <p:sp>
        <p:nvSpPr>
          <p:cNvPr id="57" name="正方形/長方形 56">
            <a:extLst>
              <a:ext uri="{FF2B5EF4-FFF2-40B4-BE49-F238E27FC236}">
                <a16:creationId xmlns:a16="http://schemas.microsoft.com/office/drawing/2014/main" id="{24A5CC40-8FCE-4433-AC7C-E49EE753C60B}"/>
              </a:ext>
            </a:extLst>
          </p:cNvPr>
          <p:cNvSpPr/>
          <p:nvPr/>
        </p:nvSpPr>
        <p:spPr>
          <a:xfrm>
            <a:off x="1360800" y="1340720"/>
            <a:ext cx="1981201" cy="583911"/>
          </a:xfrm>
          <a:prstGeom prst="rect">
            <a:avLst/>
          </a:prstGeom>
          <a:solidFill>
            <a:schemeClr val="accent5">
              <a:lumMod val="40000"/>
              <a:lumOff val="60000"/>
              <a:alpha val="26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b="1">
                <a:solidFill>
                  <a:schemeClr val="tx1"/>
                </a:solidFill>
              </a:rPr>
              <a:t>Web</a:t>
            </a:r>
            <a:r>
              <a:rPr kumimoji="1" lang="ja-JP" altLang="en-US" sz="1400" b="1">
                <a:solidFill>
                  <a:schemeClr val="tx1"/>
                </a:solidFill>
              </a:rPr>
              <a:t>による情報収集</a:t>
            </a:r>
            <a:endParaRPr kumimoji="1" lang="en-US" altLang="ja-JP" sz="1400" b="1">
              <a:solidFill>
                <a:schemeClr val="tx1"/>
              </a:solidFill>
            </a:endParaRPr>
          </a:p>
        </p:txBody>
      </p:sp>
      <p:sp>
        <p:nvSpPr>
          <p:cNvPr id="74" name="テキスト ボックス 73">
            <a:extLst>
              <a:ext uri="{FF2B5EF4-FFF2-40B4-BE49-F238E27FC236}">
                <a16:creationId xmlns:a16="http://schemas.microsoft.com/office/drawing/2014/main" id="{0791AFE2-77BD-4E4B-969A-4F16A9B50EF7}"/>
              </a:ext>
            </a:extLst>
          </p:cNvPr>
          <p:cNvSpPr txBox="1"/>
          <p:nvPr/>
        </p:nvSpPr>
        <p:spPr>
          <a:xfrm>
            <a:off x="8998088" y="253584"/>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訪問前編</a:t>
            </a:r>
          </a:p>
        </p:txBody>
      </p:sp>
      <p:sp>
        <p:nvSpPr>
          <p:cNvPr id="80" name="テキスト ボックス 79">
            <a:extLst>
              <a:ext uri="{FF2B5EF4-FFF2-40B4-BE49-F238E27FC236}">
                <a16:creationId xmlns:a16="http://schemas.microsoft.com/office/drawing/2014/main" id="{99B17251-6839-4D3C-9984-068B747784F0}"/>
              </a:ext>
            </a:extLst>
          </p:cNvPr>
          <p:cNvSpPr txBox="1"/>
          <p:nvPr/>
        </p:nvSpPr>
        <p:spPr>
          <a:xfrm>
            <a:off x="8998088" y="82305"/>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宿泊業</a:t>
            </a:r>
          </a:p>
        </p:txBody>
      </p:sp>
    </p:spTree>
    <p:extLst>
      <p:ext uri="{BB962C8B-B14F-4D97-AF65-F5344CB8AC3E}">
        <p14:creationId xmlns:p14="http://schemas.microsoft.com/office/powerpoint/2010/main" val="32568615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5" name="直線コネクタ 34">
            <a:extLst>
              <a:ext uri="{FF2B5EF4-FFF2-40B4-BE49-F238E27FC236}">
                <a16:creationId xmlns:a16="http://schemas.microsoft.com/office/drawing/2014/main" id="{1F44959B-879A-4247-9FA4-69D56E4D3C49}"/>
              </a:ext>
            </a:extLst>
          </p:cNvPr>
          <p:cNvCxnSpPr>
            <a:cxnSpLocks/>
          </p:cNvCxnSpPr>
          <p:nvPr/>
        </p:nvCxnSpPr>
        <p:spPr>
          <a:xfrm>
            <a:off x="158400" y="106794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9B9343EB-8340-43B2-BFCB-44120E0835EB}"/>
              </a:ext>
            </a:extLst>
          </p:cNvPr>
          <p:cNvCxnSpPr>
            <a:cxnSpLocks/>
          </p:cNvCxnSpPr>
          <p:nvPr/>
        </p:nvCxnSpPr>
        <p:spPr>
          <a:xfrm>
            <a:off x="226613" y="6788134"/>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24" name="テキスト ボックス 23">
            <a:extLst>
              <a:ext uri="{FF2B5EF4-FFF2-40B4-BE49-F238E27FC236}">
                <a16:creationId xmlns:a16="http://schemas.microsoft.com/office/drawing/2014/main" id="{6CCB4051-2BED-9B32-F5AA-7E362139C7FC}"/>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宿泊業</a:t>
            </a:r>
            <a:r>
              <a:rPr kumimoji="1" lang="ja-JP" altLang="en-US" b="1" u="sng">
                <a:latin typeface="+mn-ea"/>
              </a:rPr>
              <a:t>の目利き（訪問前編）　その２</a:t>
            </a:r>
            <a:endParaRPr kumimoji="1" lang="ja-JP" altLang="en-US" sz="2000" b="1" u="sng">
              <a:latin typeface="+mn-ea"/>
            </a:endParaRPr>
          </a:p>
        </p:txBody>
      </p:sp>
      <p:grpSp>
        <p:nvGrpSpPr>
          <p:cNvPr id="3" name="グループ化 2">
            <a:extLst>
              <a:ext uri="{FF2B5EF4-FFF2-40B4-BE49-F238E27FC236}">
                <a16:creationId xmlns:a16="http://schemas.microsoft.com/office/drawing/2014/main" id="{20399D45-77D9-1328-DF32-EFD1A199E2AB}"/>
              </a:ext>
            </a:extLst>
          </p:cNvPr>
          <p:cNvGrpSpPr/>
          <p:nvPr/>
        </p:nvGrpSpPr>
        <p:grpSpPr>
          <a:xfrm>
            <a:off x="226613" y="2174400"/>
            <a:ext cx="9339397" cy="3385804"/>
            <a:chOff x="644581" y="597606"/>
            <a:chExt cx="9683326" cy="4167136"/>
          </a:xfrm>
        </p:grpSpPr>
        <p:grpSp>
          <p:nvGrpSpPr>
            <p:cNvPr id="4" name="グループ化 3">
              <a:extLst>
                <a:ext uri="{FF2B5EF4-FFF2-40B4-BE49-F238E27FC236}">
                  <a16:creationId xmlns:a16="http://schemas.microsoft.com/office/drawing/2014/main" id="{76D387BC-7496-0909-5E6D-74B1834873B2}"/>
                </a:ext>
              </a:extLst>
            </p:cNvPr>
            <p:cNvGrpSpPr/>
            <p:nvPr/>
          </p:nvGrpSpPr>
          <p:grpSpPr>
            <a:xfrm>
              <a:off x="644581" y="597606"/>
              <a:ext cx="9648893" cy="4116178"/>
              <a:chOff x="644581" y="597606"/>
              <a:chExt cx="9648893" cy="4116178"/>
            </a:xfrm>
          </p:grpSpPr>
          <p:grpSp>
            <p:nvGrpSpPr>
              <p:cNvPr id="19" name="グループ化 18">
                <a:extLst>
                  <a:ext uri="{FF2B5EF4-FFF2-40B4-BE49-F238E27FC236}">
                    <a16:creationId xmlns:a16="http://schemas.microsoft.com/office/drawing/2014/main" id="{BD75D98B-22C3-923B-D80C-90DDE81376C0}"/>
                  </a:ext>
                </a:extLst>
              </p:cNvPr>
              <p:cNvGrpSpPr/>
              <p:nvPr/>
            </p:nvGrpSpPr>
            <p:grpSpPr>
              <a:xfrm>
                <a:off x="644581" y="1138691"/>
                <a:ext cx="1686743" cy="3575093"/>
                <a:chOff x="644581" y="1138691"/>
                <a:chExt cx="1686743" cy="3575093"/>
              </a:xfrm>
            </p:grpSpPr>
            <p:sp>
              <p:nvSpPr>
                <p:cNvPr id="34" name="正方形/長方形 33">
                  <a:extLst>
                    <a:ext uri="{FF2B5EF4-FFF2-40B4-BE49-F238E27FC236}">
                      <a16:creationId xmlns:a16="http://schemas.microsoft.com/office/drawing/2014/main" id="{CB9C09D8-BB6D-835B-1A26-0997A573B835}"/>
                    </a:ext>
                  </a:extLst>
                </p:cNvPr>
                <p:cNvSpPr/>
                <p:nvPr/>
              </p:nvSpPr>
              <p:spPr>
                <a:xfrm>
                  <a:off x="644581" y="2972495"/>
                  <a:ext cx="1686743" cy="1741289"/>
                </a:xfrm>
                <a:prstGeom prst="rect">
                  <a:avLst/>
                </a:prstGeom>
                <a:solidFill>
                  <a:srgbClr val="FF0000">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463"/>
                </a:p>
              </p:txBody>
            </p:sp>
            <p:sp>
              <p:nvSpPr>
                <p:cNvPr id="40" name="正方形/長方形 39">
                  <a:extLst>
                    <a:ext uri="{FF2B5EF4-FFF2-40B4-BE49-F238E27FC236}">
                      <a16:creationId xmlns:a16="http://schemas.microsoft.com/office/drawing/2014/main" id="{35A53761-1AFB-CFF9-47DA-6F149687CAED}"/>
                    </a:ext>
                  </a:extLst>
                </p:cNvPr>
                <p:cNvSpPr/>
                <p:nvPr/>
              </p:nvSpPr>
              <p:spPr>
                <a:xfrm>
                  <a:off x="644581" y="1138691"/>
                  <a:ext cx="1686743" cy="1742320"/>
                </a:xfrm>
                <a:prstGeom prst="rect">
                  <a:avLst/>
                </a:prstGeom>
                <a:solidFill>
                  <a:srgbClr val="00B0F0">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463"/>
                </a:p>
              </p:txBody>
            </p:sp>
            <p:sp>
              <p:nvSpPr>
                <p:cNvPr id="41" name="テキスト ボックス 40">
                  <a:extLst>
                    <a:ext uri="{FF2B5EF4-FFF2-40B4-BE49-F238E27FC236}">
                      <a16:creationId xmlns:a16="http://schemas.microsoft.com/office/drawing/2014/main" id="{B60EFB7E-4FDA-D47D-841F-7BFFE49DA3A7}"/>
                    </a:ext>
                  </a:extLst>
                </p:cNvPr>
                <p:cNvSpPr txBox="1"/>
                <p:nvPr/>
              </p:nvSpPr>
              <p:spPr>
                <a:xfrm>
                  <a:off x="651674" y="1648540"/>
                  <a:ext cx="1677732" cy="883161"/>
                </a:xfrm>
                <a:prstGeom prst="rect">
                  <a:avLst/>
                </a:prstGeom>
                <a:noFill/>
              </p:spPr>
              <p:txBody>
                <a:bodyPr wrap="square" rtlCol="0">
                  <a:spAutoFit/>
                </a:bodyPr>
                <a:lstStyle/>
                <a:p>
                  <a:pPr algn="ctr"/>
                  <a:r>
                    <a:rPr lang="ja-JP" altLang="en-US" sz="2600" b="1">
                      <a:latin typeface="+mn-ea"/>
                    </a:rPr>
                    <a:t>観光地</a:t>
                  </a:r>
                  <a:endParaRPr lang="en-US" altLang="ja-JP" sz="2600" b="1">
                    <a:latin typeface="+mn-ea"/>
                  </a:endParaRPr>
                </a:p>
                <a:p>
                  <a:pPr algn="ctr"/>
                  <a:r>
                    <a:rPr lang="ja-JP" altLang="en-US" sz="1463" b="1"/>
                    <a:t>に</a:t>
                  </a:r>
                  <a:r>
                    <a:rPr kumimoji="1" lang="ja-JP" altLang="en-US" sz="1463" b="1"/>
                    <a:t>ある</a:t>
                  </a:r>
                </a:p>
              </p:txBody>
            </p:sp>
            <p:sp>
              <p:nvSpPr>
                <p:cNvPr id="43" name="テキスト ボックス 42">
                  <a:extLst>
                    <a:ext uri="{FF2B5EF4-FFF2-40B4-BE49-F238E27FC236}">
                      <a16:creationId xmlns:a16="http://schemas.microsoft.com/office/drawing/2014/main" id="{19927562-CAB1-134C-70D7-D0EB1B0B54A6}"/>
                    </a:ext>
                  </a:extLst>
                </p:cNvPr>
                <p:cNvSpPr txBox="1"/>
                <p:nvPr/>
              </p:nvSpPr>
              <p:spPr>
                <a:xfrm>
                  <a:off x="651674" y="3444991"/>
                  <a:ext cx="1677732" cy="883161"/>
                </a:xfrm>
                <a:prstGeom prst="rect">
                  <a:avLst/>
                </a:prstGeom>
                <a:noFill/>
              </p:spPr>
              <p:txBody>
                <a:bodyPr wrap="square" rtlCol="0">
                  <a:spAutoFit/>
                </a:bodyPr>
                <a:lstStyle/>
                <a:p>
                  <a:pPr algn="ctr"/>
                  <a:r>
                    <a:rPr lang="ja-JP" altLang="en-US" sz="2600" b="1">
                      <a:latin typeface="+mn-ea"/>
                    </a:rPr>
                    <a:t>観光地</a:t>
                  </a:r>
                  <a:endParaRPr lang="en-US" altLang="ja-JP" sz="2600" b="1">
                    <a:latin typeface="+mn-ea"/>
                  </a:endParaRPr>
                </a:p>
                <a:p>
                  <a:pPr algn="ctr"/>
                  <a:r>
                    <a:rPr lang="ja-JP" altLang="en-US" sz="1463" b="1"/>
                    <a:t>にない</a:t>
                  </a:r>
                  <a:endParaRPr kumimoji="1" lang="ja-JP" altLang="en-US" sz="1463" b="1"/>
                </a:p>
              </p:txBody>
            </p:sp>
          </p:grpSp>
          <p:grpSp>
            <p:nvGrpSpPr>
              <p:cNvPr id="20" name="グループ化 19">
                <a:extLst>
                  <a:ext uri="{FF2B5EF4-FFF2-40B4-BE49-F238E27FC236}">
                    <a16:creationId xmlns:a16="http://schemas.microsoft.com/office/drawing/2014/main" id="{09D5A1AF-66E2-B11C-CAE1-9173D57219A2}"/>
                  </a:ext>
                </a:extLst>
              </p:cNvPr>
              <p:cNvGrpSpPr/>
              <p:nvPr/>
            </p:nvGrpSpPr>
            <p:grpSpPr>
              <a:xfrm>
                <a:off x="2434351" y="597606"/>
                <a:ext cx="7859123" cy="504507"/>
                <a:chOff x="2434351" y="597606"/>
                <a:chExt cx="7859123" cy="504507"/>
              </a:xfrm>
            </p:grpSpPr>
            <p:sp>
              <p:nvSpPr>
                <p:cNvPr id="22" name="正方形/長方形 21">
                  <a:extLst>
                    <a:ext uri="{FF2B5EF4-FFF2-40B4-BE49-F238E27FC236}">
                      <a16:creationId xmlns:a16="http://schemas.microsoft.com/office/drawing/2014/main" id="{ECC993B3-317F-C8B9-2278-C9BA57022D05}"/>
                    </a:ext>
                  </a:extLst>
                </p:cNvPr>
                <p:cNvSpPr/>
                <p:nvPr/>
              </p:nvSpPr>
              <p:spPr>
                <a:xfrm>
                  <a:off x="6419064" y="597606"/>
                  <a:ext cx="3874410" cy="413585"/>
                </a:xfrm>
                <a:prstGeom prst="rect">
                  <a:avLst/>
                </a:prstGeom>
                <a:solidFill>
                  <a:srgbClr val="FF0000">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463"/>
                </a:p>
              </p:txBody>
            </p:sp>
            <p:sp>
              <p:nvSpPr>
                <p:cNvPr id="23" name="正方形/長方形 22">
                  <a:extLst>
                    <a:ext uri="{FF2B5EF4-FFF2-40B4-BE49-F238E27FC236}">
                      <a16:creationId xmlns:a16="http://schemas.microsoft.com/office/drawing/2014/main" id="{D0E34647-5ABD-9B84-F6DE-0F41F6300070}"/>
                    </a:ext>
                  </a:extLst>
                </p:cNvPr>
                <p:cNvSpPr/>
                <p:nvPr/>
              </p:nvSpPr>
              <p:spPr>
                <a:xfrm>
                  <a:off x="2434351" y="599468"/>
                  <a:ext cx="3874168" cy="413585"/>
                </a:xfrm>
                <a:prstGeom prst="rect">
                  <a:avLst/>
                </a:prstGeom>
                <a:solidFill>
                  <a:srgbClr val="00B0F0">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463"/>
                </a:p>
              </p:txBody>
            </p:sp>
            <p:sp>
              <p:nvSpPr>
                <p:cNvPr id="27" name="テキスト ボックス 26">
                  <a:extLst>
                    <a:ext uri="{FF2B5EF4-FFF2-40B4-BE49-F238E27FC236}">
                      <a16:creationId xmlns:a16="http://schemas.microsoft.com/office/drawing/2014/main" id="{8DC644FD-FC01-0374-AE01-2D3BFFC02BC2}"/>
                    </a:ext>
                  </a:extLst>
                </p:cNvPr>
                <p:cNvSpPr txBox="1"/>
                <p:nvPr/>
              </p:nvSpPr>
              <p:spPr>
                <a:xfrm>
                  <a:off x="3272592" y="609673"/>
                  <a:ext cx="2233061" cy="492440"/>
                </a:xfrm>
                <a:prstGeom prst="rect">
                  <a:avLst/>
                </a:prstGeom>
                <a:noFill/>
              </p:spPr>
              <p:txBody>
                <a:bodyPr wrap="square" rtlCol="0">
                  <a:spAutoFit/>
                </a:bodyPr>
                <a:lstStyle/>
                <a:p>
                  <a:pPr algn="ctr"/>
                  <a:r>
                    <a:rPr lang="ja-JP" altLang="en-US" sz="2000" b="1">
                      <a:latin typeface="+mn-ea"/>
                    </a:rPr>
                    <a:t>宴会場</a:t>
                  </a:r>
                  <a:r>
                    <a:rPr kumimoji="1" lang="ja-JP" altLang="en-US" sz="1463" b="1">
                      <a:latin typeface="+mn-ea"/>
                    </a:rPr>
                    <a:t>あり</a:t>
                  </a:r>
                </a:p>
              </p:txBody>
            </p:sp>
            <p:sp>
              <p:nvSpPr>
                <p:cNvPr id="28" name="テキスト ボックス 27">
                  <a:extLst>
                    <a:ext uri="{FF2B5EF4-FFF2-40B4-BE49-F238E27FC236}">
                      <a16:creationId xmlns:a16="http://schemas.microsoft.com/office/drawing/2014/main" id="{8545DF04-8259-DED6-CB17-3E8028547D42}"/>
                    </a:ext>
                  </a:extLst>
                </p:cNvPr>
                <p:cNvSpPr txBox="1"/>
                <p:nvPr/>
              </p:nvSpPr>
              <p:spPr>
                <a:xfrm>
                  <a:off x="7205310" y="609673"/>
                  <a:ext cx="2233061" cy="492440"/>
                </a:xfrm>
                <a:prstGeom prst="rect">
                  <a:avLst/>
                </a:prstGeom>
                <a:noFill/>
              </p:spPr>
              <p:txBody>
                <a:bodyPr wrap="square" rtlCol="0">
                  <a:spAutoFit/>
                </a:bodyPr>
                <a:lstStyle/>
                <a:p>
                  <a:pPr algn="ctr"/>
                  <a:r>
                    <a:rPr lang="ja-JP" altLang="en-US" sz="2000" b="1">
                      <a:latin typeface="+mn-ea"/>
                    </a:rPr>
                    <a:t>宴会場</a:t>
                  </a:r>
                  <a:r>
                    <a:rPr lang="ja-JP" altLang="en-US" sz="1463" b="1">
                      <a:latin typeface="+mn-ea"/>
                    </a:rPr>
                    <a:t>なし</a:t>
                  </a:r>
                  <a:endParaRPr kumimoji="1" lang="ja-JP" altLang="en-US" sz="1463" b="1">
                    <a:latin typeface="+mn-ea"/>
                  </a:endParaRPr>
                </a:p>
              </p:txBody>
            </p:sp>
          </p:grpSp>
        </p:grpSp>
        <p:grpSp>
          <p:nvGrpSpPr>
            <p:cNvPr id="5" name="グループ化 4">
              <a:extLst>
                <a:ext uri="{FF2B5EF4-FFF2-40B4-BE49-F238E27FC236}">
                  <a16:creationId xmlns:a16="http://schemas.microsoft.com/office/drawing/2014/main" id="{F39807E3-9A4F-0FD4-4E02-7B4457538FE1}"/>
                </a:ext>
              </a:extLst>
            </p:cNvPr>
            <p:cNvGrpSpPr/>
            <p:nvPr/>
          </p:nvGrpSpPr>
          <p:grpSpPr>
            <a:xfrm>
              <a:off x="2415941" y="1087891"/>
              <a:ext cx="7911966" cy="3676851"/>
              <a:chOff x="2415941" y="1087891"/>
              <a:chExt cx="7911966" cy="3676851"/>
            </a:xfrm>
          </p:grpSpPr>
          <p:sp>
            <p:nvSpPr>
              <p:cNvPr id="12" name="テキスト ボックス 11">
                <a:extLst>
                  <a:ext uri="{FF2B5EF4-FFF2-40B4-BE49-F238E27FC236}">
                    <a16:creationId xmlns:a16="http://schemas.microsoft.com/office/drawing/2014/main" id="{2CA643B0-1DFD-3579-D3D8-5BDAA668F22A}"/>
                  </a:ext>
                </a:extLst>
              </p:cNvPr>
              <p:cNvSpPr txBox="1"/>
              <p:nvPr/>
            </p:nvSpPr>
            <p:spPr>
              <a:xfrm>
                <a:off x="2518205" y="1181285"/>
                <a:ext cx="3611082" cy="1648338"/>
              </a:xfrm>
              <a:prstGeom prst="rect">
                <a:avLst/>
              </a:prstGeom>
              <a:noFill/>
            </p:spPr>
            <p:txBody>
              <a:bodyPr wrap="square" rtlCol="0">
                <a:spAutoFit/>
              </a:bodyPr>
              <a:lstStyle/>
              <a:p>
                <a:r>
                  <a:rPr lang="ja-JP" altLang="en-US" sz="1600" b="1">
                    <a:solidFill>
                      <a:srgbClr val="FF0000"/>
                    </a:solidFill>
                    <a:latin typeface="+mn-ea"/>
                  </a:rPr>
                  <a:t>例：大規模温泉旅館</a:t>
                </a:r>
                <a:endParaRPr lang="en-US" altLang="ja-JP" sz="1600" b="1">
                  <a:solidFill>
                    <a:srgbClr val="FF0000"/>
                  </a:solidFill>
                  <a:latin typeface="+mn-ea"/>
                </a:endParaRPr>
              </a:p>
              <a:p>
                <a:endParaRPr lang="en-US" altLang="ja-JP" sz="1138" b="1">
                  <a:solidFill>
                    <a:srgbClr val="FF0000"/>
                  </a:solidFill>
                </a:endParaRPr>
              </a:p>
              <a:p>
                <a:r>
                  <a:rPr lang="ja-JP" altLang="en-US" sz="894" b="1"/>
                  <a:t>□　廉価団体客売上が利益を圧迫していないか？</a:t>
                </a:r>
                <a:endParaRPr kumimoji="1" lang="en-US" altLang="ja-JP" sz="894" b="1"/>
              </a:p>
              <a:p>
                <a:r>
                  <a:rPr lang="ja-JP" altLang="en-US" sz="894" b="1"/>
                  <a:t>□　大型温泉の光熱費負担への着眼（設備老朽化との関連性）</a:t>
                </a:r>
                <a:endParaRPr kumimoji="1" lang="en-US" altLang="ja-JP" sz="894" b="1"/>
              </a:p>
              <a:p>
                <a:r>
                  <a:rPr lang="ja-JP" altLang="en-US" sz="894" b="1"/>
                  <a:t>□　従業員の定数確保が経営課題の中心になっていないか？</a:t>
                </a:r>
                <a:endParaRPr lang="en-US" altLang="ja-JP" sz="894" b="1"/>
              </a:p>
              <a:p>
                <a:r>
                  <a:rPr kumimoji="1" lang="ja-JP" altLang="en-US" sz="894" b="1"/>
                  <a:t>□　事実上返済困難な借入金を抱えていないか？</a:t>
                </a:r>
                <a:endParaRPr kumimoji="1" lang="en-US" altLang="ja-JP" sz="894" b="1"/>
              </a:p>
              <a:p>
                <a:r>
                  <a:rPr kumimoji="1" lang="ja-JP" altLang="en-US" sz="894" b="1"/>
                  <a:t>　　（出口の見えない経営改善の継続は可能なのか？）</a:t>
                </a:r>
                <a:endParaRPr kumimoji="1" lang="en-US" altLang="ja-JP" sz="894" b="1"/>
              </a:p>
              <a:p>
                <a:r>
                  <a:rPr kumimoji="1" lang="ja-JP" altLang="en-US" sz="894" b="1"/>
                  <a:t>　　（スポンサー型抜本再生の検討が必要ではないか？）</a:t>
                </a:r>
                <a:endParaRPr lang="en-US" altLang="ja-JP" sz="894" b="1"/>
              </a:p>
            </p:txBody>
          </p:sp>
          <p:sp>
            <p:nvSpPr>
              <p:cNvPr id="13" name="テキスト ボックス 12">
                <a:extLst>
                  <a:ext uri="{FF2B5EF4-FFF2-40B4-BE49-F238E27FC236}">
                    <a16:creationId xmlns:a16="http://schemas.microsoft.com/office/drawing/2014/main" id="{32DE8AC4-FBD7-1DB5-5B0C-78291A22FAC1}"/>
                  </a:ext>
                </a:extLst>
              </p:cNvPr>
              <p:cNvSpPr txBox="1"/>
              <p:nvPr/>
            </p:nvSpPr>
            <p:spPr>
              <a:xfrm>
                <a:off x="2518205" y="2985848"/>
                <a:ext cx="3611082" cy="1648732"/>
              </a:xfrm>
              <a:prstGeom prst="rect">
                <a:avLst/>
              </a:prstGeom>
              <a:noFill/>
            </p:spPr>
            <p:txBody>
              <a:bodyPr wrap="square" rtlCol="0">
                <a:spAutoFit/>
              </a:bodyPr>
              <a:lstStyle/>
              <a:p>
                <a:r>
                  <a:rPr lang="ja-JP" altLang="en-US" sz="1600" b="1">
                    <a:solidFill>
                      <a:srgbClr val="FF0000"/>
                    </a:solidFill>
                  </a:rPr>
                  <a:t>例：地域資本老舗ホテル</a:t>
                </a:r>
                <a:endParaRPr lang="en-US" altLang="ja-JP" sz="1600" b="1">
                  <a:solidFill>
                    <a:srgbClr val="FF0000"/>
                  </a:solidFill>
                </a:endParaRPr>
              </a:p>
              <a:p>
                <a:endParaRPr lang="en-US" altLang="ja-JP" sz="1140" b="1">
                  <a:solidFill>
                    <a:srgbClr val="FF0000"/>
                  </a:solidFill>
                </a:endParaRPr>
              </a:p>
              <a:p>
                <a:r>
                  <a:rPr lang="ja-JP" altLang="en-US" sz="894" b="1"/>
                  <a:t>□　宴会場需要の落ち込みだけが業績悪化の要因か？</a:t>
                </a:r>
                <a:endParaRPr kumimoji="1" lang="en-US" altLang="ja-JP" sz="894" b="1"/>
              </a:p>
              <a:p>
                <a:r>
                  <a:rPr lang="ja-JP" altLang="en-US" sz="894" b="1"/>
                  <a:t>□　料理人や従業員の確保に課題を抱えていないか？</a:t>
                </a:r>
                <a:endParaRPr lang="en-US" altLang="ja-JP" sz="894" b="1"/>
              </a:p>
              <a:p>
                <a:r>
                  <a:rPr kumimoji="1" lang="ja-JP" altLang="en-US" sz="894" b="1"/>
                  <a:t>　　（老舗としての質や接遇自体が低下していないか）</a:t>
                </a:r>
                <a:endParaRPr kumimoji="1" lang="en-US" altLang="ja-JP" sz="894" b="1"/>
              </a:p>
              <a:p>
                <a:r>
                  <a:rPr lang="ja-JP" altLang="en-US" sz="894" b="1"/>
                  <a:t>□　自然災害などの外部環境が業績に影響を与える前から巨額</a:t>
                </a:r>
                <a:endParaRPr lang="en-US" altLang="ja-JP" sz="894" b="1"/>
              </a:p>
              <a:p>
                <a:r>
                  <a:rPr lang="ja-JP" altLang="en-US" sz="894" b="1"/>
                  <a:t>　　の借入や債務超過が存在する場合、抜本再生や法的整理を</a:t>
                </a:r>
                <a:endParaRPr lang="en-US" altLang="ja-JP" sz="894" b="1"/>
              </a:p>
              <a:p>
                <a:r>
                  <a:rPr lang="ja-JP" altLang="en-US" sz="894" b="1"/>
                  <a:t>　　視野に入れた出口戦略が必要な場合もある</a:t>
                </a:r>
                <a:endParaRPr lang="en-US" altLang="ja-JP" sz="894" b="1"/>
              </a:p>
            </p:txBody>
          </p:sp>
          <p:sp>
            <p:nvSpPr>
              <p:cNvPr id="14" name="テキスト ボックス 13">
                <a:extLst>
                  <a:ext uri="{FF2B5EF4-FFF2-40B4-BE49-F238E27FC236}">
                    <a16:creationId xmlns:a16="http://schemas.microsoft.com/office/drawing/2014/main" id="{9BA3984F-B114-897A-152E-E29074F0DB83}"/>
                  </a:ext>
                </a:extLst>
              </p:cNvPr>
              <p:cNvSpPr txBox="1"/>
              <p:nvPr/>
            </p:nvSpPr>
            <p:spPr>
              <a:xfrm>
                <a:off x="6474189" y="1181285"/>
                <a:ext cx="3831834" cy="1648338"/>
              </a:xfrm>
              <a:prstGeom prst="rect">
                <a:avLst/>
              </a:prstGeom>
              <a:noFill/>
            </p:spPr>
            <p:txBody>
              <a:bodyPr wrap="square" rtlCol="0">
                <a:spAutoFit/>
              </a:bodyPr>
              <a:lstStyle/>
              <a:p>
                <a:r>
                  <a:rPr lang="ja-JP" altLang="en-US" sz="1600" b="1">
                    <a:solidFill>
                      <a:srgbClr val="FF0000"/>
                    </a:solidFill>
                  </a:rPr>
                  <a:t>例：小規模旅館</a:t>
                </a:r>
                <a:endParaRPr lang="en-US" altLang="ja-JP" sz="1600" b="1">
                  <a:solidFill>
                    <a:srgbClr val="FF0000"/>
                  </a:solidFill>
                </a:endParaRPr>
              </a:p>
              <a:p>
                <a:endParaRPr lang="en-US" altLang="ja-JP" sz="1138" b="1">
                  <a:solidFill>
                    <a:srgbClr val="FF0000"/>
                  </a:solidFill>
                </a:endParaRPr>
              </a:p>
              <a:p>
                <a:r>
                  <a:rPr lang="ja-JP" altLang="en-US" sz="894" b="1"/>
                  <a:t>□　温泉の有無や広さが中心的課題ではないか？</a:t>
                </a:r>
                <a:endParaRPr lang="en-US" altLang="ja-JP" sz="894" b="1"/>
              </a:p>
              <a:p>
                <a:r>
                  <a:rPr kumimoji="1" lang="ja-JP" altLang="en-US" sz="894" b="1"/>
                  <a:t>　　（それは解決が可能なのか）</a:t>
                </a:r>
                <a:endParaRPr kumimoji="1" lang="en-US" altLang="ja-JP" sz="894" b="1"/>
              </a:p>
              <a:p>
                <a:r>
                  <a:rPr kumimoji="1" lang="ja-JP" altLang="en-US" sz="894" b="1"/>
                  <a:t>□　価格・食事・部屋づくりなど、宿泊先詮索の段階で顧客を</a:t>
                </a:r>
                <a:endParaRPr kumimoji="1" lang="en-US" altLang="ja-JP" sz="894" b="1"/>
              </a:p>
              <a:p>
                <a:r>
                  <a:rPr kumimoji="1" lang="ja-JP" altLang="en-US" sz="894" b="1"/>
                  <a:t>　　引き付ける要素があるか？</a:t>
                </a:r>
                <a:endParaRPr kumimoji="1" lang="en-US" altLang="ja-JP" sz="894" b="1"/>
              </a:p>
              <a:p>
                <a:r>
                  <a:rPr kumimoji="1" lang="ja-JP" altLang="en-US" sz="894" b="1"/>
                  <a:t>□　地域が繁忙期であっても稼働率に低さはないか？</a:t>
                </a:r>
                <a:endParaRPr kumimoji="1" lang="en-US" altLang="ja-JP" sz="894" b="1"/>
              </a:p>
              <a:p>
                <a:r>
                  <a:rPr kumimoji="1" lang="ja-JP" altLang="en-US" sz="894" b="1"/>
                  <a:t>□　後継者問題が経営課題の中心ではないか？</a:t>
                </a:r>
                <a:endParaRPr kumimoji="1" lang="en-US" altLang="ja-JP" sz="894" b="1"/>
              </a:p>
            </p:txBody>
          </p:sp>
          <p:sp>
            <p:nvSpPr>
              <p:cNvPr id="15" name="テキスト ボックス 14">
                <a:extLst>
                  <a:ext uri="{FF2B5EF4-FFF2-40B4-BE49-F238E27FC236}">
                    <a16:creationId xmlns:a16="http://schemas.microsoft.com/office/drawing/2014/main" id="{5877F6C8-ADEE-00B2-D964-AECC4A4B15A7}"/>
                  </a:ext>
                </a:extLst>
              </p:cNvPr>
              <p:cNvSpPr txBox="1"/>
              <p:nvPr/>
            </p:nvSpPr>
            <p:spPr>
              <a:xfrm>
                <a:off x="6474189" y="2985787"/>
                <a:ext cx="3845764" cy="1648338"/>
              </a:xfrm>
              <a:prstGeom prst="rect">
                <a:avLst/>
              </a:prstGeom>
              <a:noFill/>
            </p:spPr>
            <p:txBody>
              <a:bodyPr wrap="square" rtlCol="0">
                <a:spAutoFit/>
              </a:bodyPr>
              <a:lstStyle/>
              <a:p>
                <a:r>
                  <a:rPr lang="ja-JP" altLang="en-US" sz="1600" b="1">
                    <a:solidFill>
                      <a:srgbClr val="FF0000"/>
                    </a:solidFill>
                  </a:rPr>
                  <a:t>例：中小規模の地域資本ホテル</a:t>
                </a:r>
                <a:endParaRPr lang="en-US" altLang="ja-JP" sz="1600" b="1">
                  <a:solidFill>
                    <a:srgbClr val="FF0000"/>
                  </a:solidFill>
                </a:endParaRPr>
              </a:p>
              <a:p>
                <a:endParaRPr lang="en-US" altLang="ja-JP" sz="1138" b="1">
                  <a:solidFill>
                    <a:srgbClr val="FF0000"/>
                  </a:solidFill>
                </a:endParaRPr>
              </a:p>
              <a:p>
                <a:r>
                  <a:rPr lang="ja-JP" altLang="en-US" sz="894" b="1"/>
                  <a:t>□　出張族や学生を対象として「このぐらいで十分」と顧客が感じ</a:t>
                </a:r>
                <a:endParaRPr lang="en-US" altLang="ja-JP" sz="894" b="1"/>
              </a:p>
              <a:p>
                <a:r>
                  <a:rPr lang="ja-JP" altLang="en-US" sz="894" b="1"/>
                  <a:t>　　る中庸戦略が必要ではないか？</a:t>
                </a:r>
                <a:endParaRPr lang="en-US" altLang="ja-JP" sz="894" b="1"/>
              </a:p>
              <a:p>
                <a:r>
                  <a:rPr lang="ja-JP" altLang="en-US" sz="894" b="1"/>
                  <a:t>□　設備の老朽化が隠れた負債になっていないか？（業歴に着眼）</a:t>
                </a:r>
                <a:endParaRPr lang="en-US" altLang="ja-JP" sz="894" b="1"/>
              </a:p>
              <a:p>
                <a:r>
                  <a:rPr lang="ja-JP" altLang="en-US" sz="894" b="1"/>
                  <a:t>□　連泊時の客室清掃・アメニティ類のフロントへの集中など省人</a:t>
                </a:r>
                <a:endParaRPr lang="en-US" altLang="ja-JP" sz="894" b="1"/>
              </a:p>
              <a:p>
                <a:r>
                  <a:rPr lang="ja-JP" altLang="en-US" sz="894" b="1"/>
                  <a:t>　　化によるコスト対策が導入できるか？</a:t>
                </a:r>
                <a:endParaRPr lang="en-US" altLang="ja-JP" sz="894" b="1"/>
              </a:p>
              <a:p>
                <a:r>
                  <a:rPr lang="ja-JP" altLang="en-US" sz="894" b="1"/>
                  <a:t>□　日時や周辺需要を加味した小まめな料金改定の必要性</a:t>
                </a:r>
                <a:endParaRPr lang="en-US" altLang="ja-JP" sz="894" b="1"/>
              </a:p>
            </p:txBody>
          </p:sp>
          <p:sp>
            <p:nvSpPr>
              <p:cNvPr id="16" name="正方形/長方形 15">
                <a:extLst>
                  <a:ext uri="{FF2B5EF4-FFF2-40B4-BE49-F238E27FC236}">
                    <a16:creationId xmlns:a16="http://schemas.microsoft.com/office/drawing/2014/main" id="{46F4E987-3E84-EE74-1913-241436EB866C}"/>
                  </a:ext>
                </a:extLst>
              </p:cNvPr>
              <p:cNvSpPr/>
              <p:nvPr/>
            </p:nvSpPr>
            <p:spPr>
              <a:xfrm>
                <a:off x="2415941" y="1087891"/>
                <a:ext cx="7911966" cy="3676851"/>
              </a:xfrm>
              <a:prstGeom prst="rect">
                <a:avLst/>
              </a:prstGeom>
              <a:noFill/>
              <a:ln w="3175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463"/>
              </a:p>
            </p:txBody>
          </p:sp>
          <p:cxnSp>
            <p:nvCxnSpPr>
              <p:cNvPr id="17" name="直線コネクタ 16">
                <a:extLst>
                  <a:ext uri="{FF2B5EF4-FFF2-40B4-BE49-F238E27FC236}">
                    <a16:creationId xmlns:a16="http://schemas.microsoft.com/office/drawing/2014/main" id="{9C61C7C3-A898-36F9-D141-9F1253A78600}"/>
                  </a:ext>
                </a:extLst>
              </p:cNvPr>
              <p:cNvCxnSpPr>
                <a:stCxn id="16" idx="1"/>
                <a:endCxn id="16" idx="3"/>
              </p:cNvCxnSpPr>
              <p:nvPr/>
            </p:nvCxnSpPr>
            <p:spPr>
              <a:xfrm>
                <a:off x="2415941" y="2926317"/>
                <a:ext cx="7911966" cy="0"/>
              </a:xfrm>
              <a:prstGeom prst="line">
                <a:avLst/>
              </a:prstGeom>
              <a:ln w="317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E11D655E-D157-FEE8-4B2B-033CA495E57F}"/>
                  </a:ext>
                </a:extLst>
              </p:cNvPr>
              <p:cNvCxnSpPr>
                <a:stCxn id="16" idx="0"/>
                <a:endCxn id="16" idx="2"/>
              </p:cNvCxnSpPr>
              <p:nvPr/>
            </p:nvCxnSpPr>
            <p:spPr>
              <a:xfrm>
                <a:off x="6371925" y="1087891"/>
                <a:ext cx="0" cy="3676851"/>
              </a:xfrm>
              <a:prstGeom prst="line">
                <a:avLst/>
              </a:prstGeom>
              <a:ln w="317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grpSp>
      <p:sp>
        <p:nvSpPr>
          <p:cNvPr id="47" name="テキスト ボックス 46">
            <a:extLst>
              <a:ext uri="{FF2B5EF4-FFF2-40B4-BE49-F238E27FC236}">
                <a16:creationId xmlns:a16="http://schemas.microsoft.com/office/drawing/2014/main" id="{2D1ABFFD-8235-B131-65FC-C804ADF22AAE}"/>
              </a:ext>
            </a:extLst>
          </p:cNvPr>
          <p:cNvSpPr txBox="1"/>
          <p:nvPr/>
        </p:nvSpPr>
        <p:spPr>
          <a:xfrm>
            <a:off x="3355200" y="1192055"/>
            <a:ext cx="6377577" cy="861774"/>
          </a:xfrm>
          <a:prstGeom prst="rect">
            <a:avLst/>
          </a:prstGeom>
          <a:noFill/>
        </p:spPr>
        <p:txBody>
          <a:bodyPr wrap="square" rtlCol="0">
            <a:spAutoFit/>
          </a:bodyPr>
          <a:lstStyle/>
          <a:p>
            <a:r>
              <a:rPr kumimoji="1" lang="ja-JP" altLang="en-US" sz="1000" dirty="0">
                <a:latin typeface="+mn-ea"/>
              </a:rPr>
              <a:t>□  立地環境や機能面などから取引先宿泊業群の業態的着眼点をある程度整理しておく</a:t>
            </a:r>
            <a:endParaRPr kumimoji="1" lang="en-US" altLang="ja-JP" sz="1000" dirty="0">
              <a:latin typeface="+mn-ea"/>
            </a:endParaRPr>
          </a:p>
          <a:p>
            <a:r>
              <a:rPr kumimoji="1" lang="en-US" altLang="ja-JP" sz="1000" dirty="0">
                <a:latin typeface="+mn-ea"/>
              </a:rPr>
              <a:t>   </a:t>
            </a:r>
            <a:r>
              <a:rPr kumimoji="1" lang="ja-JP" altLang="en-US" sz="1000" dirty="0">
                <a:latin typeface="+mn-ea"/>
              </a:rPr>
              <a:t> （他にも旅館とホテルの別、レストランの有無、都市部と地方など用途に合わせた組合せがある）</a:t>
            </a:r>
            <a:endParaRPr kumimoji="1" lang="en-US" altLang="ja-JP" sz="1000" dirty="0">
              <a:latin typeface="+mn-ea"/>
            </a:endParaRPr>
          </a:p>
          <a:p>
            <a:r>
              <a:rPr kumimoji="1" lang="ja-JP" altLang="en-US" sz="1000" dirty="0">
                <a:latin typeface="+mn-ea"/>
              </a:rPr>
              <a:t>□  温泉旅館の閑散期以外では、ほとんどの旅館やホテルは日時を問わず稼働しているので、</a:t>
            </a:r>
            <a:endParaRPr kumimoji="1" lang="en-US" altLang="ja-JP" sz="1000" dirty="0">
              <a:latin typeface="+mn-ea"/>
            </a:endParaRPr>
          </a:p>
          <a:p>
            <a:r>
              <a:rPr kumimoji="1" lang="ja-JP" altLang="en-US" sz="1000" dirty="0">
                <a:latin typeface="+mn-ea"/>
              </a:rPr>
              <a:t>　  長時間の滞在は業務の妨げにもなることから、ある程度着眼するポイントをまとめておいた方が良い</a:t>
            </a:r>
            <a:endParaRPr kumimoji="1" lang="en-US" altLang="ja-JP" sz="1000" dirty="0">
              <a:latin typeface="+mn-ea"/>
            </a:endParaRPr>
          </a:p>
          <a:p>
            <a:r>
              <a:rPr kumimoji="1" lang="ja-JP" altLang="en-US" sz="1000" dirty="0">
                <a:latin typeface="+mn-ea"/>
              </a:rPr>
              <a:t>□ 「決め打ち」は禁物、着眼点と現場の差異に隠れた強みや深刻な課題が存在することもある</a:t>
            </a:r>
            <a:endParaRPr kumimoji="1" lang="en-US" altLang="ja-JP" sz="1000" dirty="0">
              <a:latin typeface="+mn-ea"/>
            </a:endParaRPr>
          </a:p>
        </p:txBody>
      </p:sp>
      <p:sp>
        <p:nvSpPr>
          <p:cNvPr id="48" name="テキスト ボックス 47">
            <a:extLst>
              <a:ext uri="{FF2B5EF4-FFF2-40B4-BE49-F238E27FC236}">
                <a16:creationId xmlns:a16="http://schemas.microsoft.com/office/drawing/2014/main" id="{01CBA045-7264-67DE-BA10-C6CDA4B0C086}"/>
              </a:ext>
            </a:extLst>
          </p:cNvPr>
          <p:cNvSpPr txBox="1"/>
          <p:nvPr/>
        </p:nvSpPr>
        <p:spPr>
          <a:xfrm>
            <a:off x="719079" y="2196354"/>
            <a:ext cx="1233736" cy="338554"/>
          </a:xfrm>
          <a:prstGeom prst="rect">
            <a:avLst/>
          </a:prstGeom>
          <a:noFill/>
        </p:spPr>
        <p:txBody>
          <a:bodyPr wrap="square" rtlCol="0">
            <a:spAutoFit/>
          </a:bodyPr>
          <a:lstStyle/>
          <a:p>
            <a:r>
              <a:rPr kumimoji="1" lang="ja-JP" altLang="en-US" sz="1600" b="1" u="sng"/>
              <a:t>組合せ例</a:t>
            </a:r>
          </a:p>
        </p:txBody>
      </p:sp>
      <p:cxnSp>
        <p:nvCxnSpPr>
          <p:cNvPr id="49" name="直線コネクタ 48">
            <a:extLst>
              <a:ext uri="{FF2B5EF4-FFF2-40B4-BE49-F238E27FC236}">
                <a16:creationId xmlns:a16="http://schemas.microsoft.com/office/drawing/2014/main" id="{4380D2BB-1D14-846C-E00E-75D9B09A3E3D}"/>
              </a:ext>
            </a:extLst>
          </p:cNvPr>
          <p:cNvCxnSpPr>
            <a:cxnSpLocks/>
          </p:cNvCxnSpPr>
          <p:nvPr/>
        </p:nvCxnSpPr>
        <p:spPr>
          <a:xfrm>
            <a:off x="226613" y="5712446"/>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55" name="正方形/長方形 54">
            <a:extLst>
              <a:ext uri="{FF2B5EF4-FFF2-40B4-BE49-F238E27FC236}">
                <a16:creationId xmlns:a16="http://schemas.microsoft.com/office/drawing/2014/main" id="{741F6BA5-F656-F43A-BD04-4B915DC96E31}"/>
              </a:ext>
            </a:extLst>
          </p:cNvPr>
          <p:cNvSpPr/>
          <p:nvPr/>
        </p:nvSpPr>
        <p:spPr>
          <a:xfrm>
            <a:off x="231108" y="5789640"/>
            <a:ext cx="1622339" cy="912999"/>
          </a:xfrm>
          <a:prstGeom prst="rect">
            <a:avLst/>
          </a:prstGeom>
          <a:noFill/>
          <a:ln w="3175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テキスト ボックス 55">
            <a:extLst>
              <a:ext uri="{FF2B5EF4-FFF2-40B4-BE49-F238E27FC236}">
                <a16:creationId xmlns:a16="http://schemas.microsoft.com/office/drawing/2014/main" id="{E49D63A9-9381-6048-A917-436AAE873F70}"/>
              </a:ext>
            </a:extLst>
          </p:cNvPr>
          <p:cNvSpPr txBox="1"/>
          <p:nvPr/>
        </p:nvSpPr>
        <p:spPr>
          <a:xfrm>
            <a:off x="308692" y="5833251"/>
            <a:ext cx="1462676" cy="892552"/>
          </a:xfrm>
          <a:prstGeom prst="rect">
            <a:avLst/>
          </a:prstGeom>
          <a:noFill/>
        </p:spPr>
        <p:txBody>
          <a:bodyPr wrap="square" rtlCol="0">
            <a:spAutoFit/>
          </a:bodyPr>
          <a:lstStyle/>
          <a:p>
            <a:pPr algn="ctr"/>
            <a:r>
              <a:rPr kumimoji="1" lang="ja-JP" altLang="en-US" sz="3200" b="1"/>
              <a:t>温  泉</a:t>
            </a:r>
            <a:endParaRPr kumimoji="1" lang="en-US" altLang="ja-JP" sz="3200" b="1"/>
          </a:p>
          <a:p>
            <a:pPr algn="ctr"/>
            <a:r>
              <a:rPr kumimoji="1" lang="ja-JP" altLang="en-US" b="1"/>
              <a:t>の留意点</a:t>
            </a:r>
            <a:endParaRPr kumimoji="1" lang="en-US" altLang="ja-JP" b="1"/>
          </a:p>
        </p:txBody>
      </p:sp>
      <p:sp>
        <p:nvSpPr>
          <p:cNvPr id="57" name="テキスト ボックス 56">
            <a:extLst>
              <a:ext uri="{FF2B5EF4-FFF2-40B4-BE49-F238E27FC236}">
                <a16:creationId xmlns:a16="http://schemas.microsoft.com/office/drawing/2014/main" id="{A20209C7-510C-BC1F-94B7-BE915212FA3A}"/>
              </a:ext>
            </a:extLst>
          </p:cNvPr>
          <p:cNvSpPr txBox="1"/>
          <p:nvPr/>
        </p:nvSpPr>
        <p:spPr>
          <a:xfrm>
            <a:off x="1956249" y="5840701"/>
            <a:ext cx="3226489" cy="861774"/>
          </a:xfrm>
          <a:prstGeom prst="rect">
            <a:avLst/>
          </a:prstGeom>
          <a:noFill/>
        </p:spPr>
        <p:txBody>
          <a:bodyPr wrap="square" rtlCol="0">
            <a:spAutoFit/>
          </a:bodyPr>
          <a:lstStyle/>
          <a:p>
            <a:r>
              <a:rPr kumimoji="1" lang="ja-JP" altLang="en-US" sz="1000" spc="-100" dirty="0">
                <a:latin typeface="+mn-ea"/>
              </a:rPr>
              <a:t>温泉街にある中小規模旅館は再生局面だけではなく後継者問題を含めて事業継続には</a:t>
            </a:r>
            <a:r>
              <a:rPr kumimoji="1" lang="ja-JP" altLang="en-US" sz="1000" spc="-100" dirty="0">
                <a:solidFill>
                  <a:srgbClr val="FF0000"/>
                </a:solidFill>
                <a:latin typeface="+mn-ea"/>
              </a:rPr>
              <a:t>、</a:t>
            </a:r>
            <a:r>
              <a:rPr kumimoji="1" lang="ja-JP" altLang="en-US" sz="1000" spc="-100" dirty="0">
                <a:latin typeface="+mn-ea"/>
              </a:rPr>
              <a:t>スポンサー企業への売却などが不可避な場合があります。自前の温泉ではない場合、支援や事業性の見極めが必要な旅館が、どこから“お湯” の供給を受けているかには留意が必要です。（源泉の有無）</a:t>
            </a:r>
            <a:endParaRPr kumimoji="1" lang="en-US" altLang="ja-JP" sz="1000" spc="-100" dirty="0">
              <a:latin typeface="+mn-ea"/>
            </a:endParaRPr>
          </a:p>
        </p:txBody>
      </p:sp>
      <p:sp>
        <p:nvSpPr>
          <p:cNvPr id="62" name="正方形/長方形 61">
            <a:extLst>
              <a:ext uri="{FF2B5EF4-FFF2-40B4-BE49-F238E27FC236}">
                <a16:creationId xmlns:a16="http://schemas.microsoft.com/office/drawing/2014/main" id="{C41C4C6E-A6B4-CD05-3008-CF9DF9CB24FA}"/>
              </a:ext>
            </a:extLst>
          </p:cNvPr>
          <p:cNvSpPr/>
          <p:nvPr/>
        </p:nvSpPr>
        <p:spPr>
          <a:xfrm>
            <a:off x="5394917" y="5789640"/>
            <a:ext cx="1847773" cy="265585"/>
          </a:xfrm>
          <a:prstGeom prst="rect">
            <a:avLst/>
          </a:prstGeom>
          <a:solidFill>
            <a:srgbClr val="00B0F0">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温泉組合から供給</a:t>
            </a:r>
          </a:p>
        </p:txBody>
      </p:sp>
      <p:sp>
        <p:nvSpPr>
          <p:cNvPr id="64" name="正方形/長方形 63">
            <a:extLst>
              <a:ext uri="{FF2B5EF4-FFF2-40B4-BE49-F238E27FC236}">
                <a16:creationId xmlns:a16="http://schemas.microsoft.com/office/drawing/2014/main" id="{FAFF3DDE-FE8A-470B-F0E3-C4AA5360E1C0}"/>
              </a:ext>
            </a:extLst>
          </p:cNvPr>
          <p:cNvSpPr/>
          <p:nvPr/>
        </p:nvSpPr>
        <p:spPr>
          <a:xfrm>
            <a:off x="7736885" y="5788800"/>
            <a:ext cx="1847773" cy="265585"/>
          </a:xfrm>
          <a:prstGeom prst="rect">
            <a:avLst/>
          </a:prstGeom>
          <a:solidFill>
            <a:srgbClr val="FF0000">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属人的繋がりで供給</a:t>
            </a:r>
          </a:p>
        </p:txBody>
      </p:sp>
      <p:sp>
        <p:nvSpPr>
          <p:cNvPr id="66" name="テキスト ボックス 65">
            <a:extLst>
              <a:ext uri="{FF2B5EF4-FFF2-40B4-BE49-F238E27FC236}">
                <a16:creationId xmlns:a16="http://schemas.microsoft.com/office/drawing/2014/main" id="{354D2FA5-4DE4-F557-B12C-A83503CD23D0}"/>
              </a:ext>
            </a:extLst>
          </p:cNvPr>
          <p:cNvSpPr txBox="1"/>
          <p:nvPr/>
        </p:nvSpPr>
        <p:spPr>
          <a:xfrm>
            <a:off x="5195440" y="6032208"/>
            <a:ext cx="2294347" cy="707886"/>
          </a:xfrm>
          <a:prstGeom prst="rect">
            <a:avLst/>
          </a:prstGeom>
          <a:noFill/>
        </p:spPr>
        <p:txBody>
          <a:bodyPr wrap="square" rtlCol="0">
            <a:spAutoFit/>
          </a:bodyPr>
          <a:lstStyle/>
          <a:p>
            <a:r>
              <a:rPr kumimoji="1" lang="ja-JP" altLang="en-US" sz="1000">
                <a:latin typeface="+mn-ea"/>
              </a:rPr>
              <a:t>□  組合員の変更を許可してもらう</a:t>
            </a:r>
            <a:endParaRPr kumimoji="1" lang="en-US" altLang="ja-JP" sz="1000">
              <a:latin typeface="+mn-ea"/>
            </a:endParaRPr>
          </a:p>
          <a:p>
            <a:r>
              <a:rPr kumimoji="1" lang="ja-JP" altLang="en-US" sz="1000">
                <a:latin typeface="+mn-ea"/>
              </a:rPr>
              <a:t>　  必要がある（規定確認）</a:t>
            </a:r>
            <a:endParaRPr kumimoji="1" lang="en-US" altLang="ja-JP" sz="1000">
              <a:latin typeface="+mn-ea"/>
            </a:endParaRPr>
          </a:p>
          <a:p>
            <a:r>
              <a:rPr kumimoji="1" lang="ja-JP" altLang="en-US" sz="1000">
                <a:latin typeface="+mn-ea"/>
              </a:rPr>
              <a:t>□  暗黙の決めごととして地元以外の</a:t>
            </a:r>
            <a:endParaRPr kumimoji="1" lang="en-US" altLang="ja-JP" sz="1000">
              <a:latin typeface="+mn-ea"/>
            </a:endParaRPr>
          </a:p>
          <a:p>
            <a:r>
              <a:rPr kumimoji="1" lang="ja-JP" altLang="en-US" sz="1000">
                <a:latin typeface="+mn-ea"/>
              </a:rPr>
              <a:t>　  資本の加入が困難なこともある  </a:t>
            </a:r>
            <a:endParaRPr kumimoji="1" lang="en-US" altLang="ja-JP" sz="1000">
              <a:latin typeface="+mn-ea"/>
            </a:endParaRPr>
          </a:p>
        </p:txBody>
      </p:sp>
      <p:sp>
        <p:nvSpPr>
          <p:cNvPr id="67" name="テキスト ボックス 66">
            <a:extLst>
              <a:ext uri="{FF2B5EF4-FFF2-40B4-BE49-F238E27FC236}">
                <a16:creationId xmlns:a16="http://schemas.microsoft.com/office/drawing/2014/main" id="{5D09F57E-A819-2773-C572-6109748854F9}"/>
              </a:ext>
            </a:extLst>
          </p:cNvPr>
          <p:cNvSpPr txBox="1"/>
          <p:nvPr/>
        </p:nvSpPr>
        <p:spPr>
          <a:xfrm>
            <a:off x="7515191" y="6033600"/>
            <a:ext cx="2294347" cy="707886"/>
          </a:xfrm>
          <a:prstGeom prst="rect">
            <a:avLst/>
          </a:prstGeom>
          <a:noFill/>
        </p:spPr>
        <p:txBody>
          <a:bodyPr wrap="square" rtlCol="0">
            <a:spAutoFit/>
          </a:bodyPr>
          <a:lstStyle/>
          <a:p>
            <a:r>
              <a:rPr kumimoji="1" lang="ja-JP" altLang="en-US" sz="1000">
                <a:latin typeface="+mn-ea"/>
              </a:rPr>
              <a:t>□  先代同志の繋がりで老舗大型</a:t>
            </a:r>
            <a:endParaRPr kumimoji="1" lang="en-US" altLang="ja-JP" sz="1000">
              <a:latin typeface="+mn-ea"/>
            </a:endParaRPr>
          </a:p>
          <a:p>
            <a:r>
              <a:rPr kumimoji="1" lang="ja-JP" altLang="en-US" sz="1000">
                <a:latin typeface="+mn-ea"/>
              </a:rPr>
              <a:t>　  旅館から供給を受けているなど</a:t>
            </a:r>
            <a:endParaRPr kumimoji="1" lang="en-US" altLang="ja-JP" sz="1000">
              <a:latin typeface="+mn-ea"/>
            </a:endParaRPr>
          </a:p>
          <a:p>
            <a:r>
              <a:rPr kumimoji="1" lang="ja-JP" altLang="en-US" sz="1000">
                <a:latin typeface="+mn-ea"/>
              </a:rPr>
              <a:t>　  の場合は継続困難</a:t>
            </a:r>
            <a:endParaRPr kumimoji="1" lang="en-US" altLang="ja-JP" sz="1000">
              <a:latin typeface="+mn-ea"/>
            </a:endParaRPr>
          </a:p>
          <a:p>
            <a:r>
              <a:rPr kumimoji="1" lang="ja-JP" altLang="en-US" sz="1000">
                <a:latin typeface="+mn-ea"/>
              </a:rPr>
              <a:t>　（自社採掘は超高額の可能性）  </a:t>
            </a:r>
            <a:endParaRPr kumimoji="1" lang="en-US" altLang="ja-JP" sz="1000">
              <a:latin typeface="+mn-ea"/>
            </a:endParaRPr>
          </a:p>
        </p:txBody>
      </p:sp>
      <p:sp>
        <p:nvSpPr>
          <p:cNvPr id="42" name="スライド番号プレースホルダー 1">
            <a:extLst>
              <a:ext uri="{FF2B5EF4-FFF2-40B4-BE49-F238E27FC236}">
                <a16:creationId xmlns:a16="http://schemas.microsoft.com/office/drawing/2014/main" id="{8BC537B0-AB12-4329-BAF0-39299CC93B72}"/>
              </a:ext>
            </a:extLst>
          </p:cNvPr>
          <p:cNvSpPr txBox="1">
            <a:spLocks/>
          </p:cNvSpPr>
          <p:nvPr/>
        </p:nvSpPr>
        <p:spPr>
          <a:xfrm>
            <a:off x="9418638" y="6494463"/>
            <a:ext cx="487362" cy="363537"/>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ja-JP">
                <a:ea typeface="游ゴシック"/>
                <a:cs typeface="Calibri"/>
              </a:rPr>
              <a:t>17</a:t>
            </a:r>
          </a:p>
        </p:txBody>
      </p:sp>
      <p:grpSp>
        <p:nvGrpSpPr>
          <p:cNvPr id="50" name="グループ化 49">
            <a:extLst>
              <a:ext uri="{FF2B5EF4-FFF2-40B4-BE49-F238E27FC236}">
                <a16:creationId xmlns:a16="http://schemas.microsoft.com/office/drawing/2014/main" id="{B09078DF-6302-48A3-A4DD-F60C58E588B4}"/>
              </a:ext>
            </a:extLst>
          </p:cNvPr>
          <p:cNvGrpSpPr/>
          <p:nvPr/>
        </p:nvGrpSpPr>
        <p:grpSpPr>
          <a:xfrm>
            <a:off x="295200" y="1191600"/>
            <a:ext cx="1162051" cy="885825"/>
            <a:chOff x="2409824" y="3038474"/>
            <a:chExt cx="1162051" cy="885825"/>
          </a:xfrm>
        </p:grpSpPr>
        <p:sp>
          <p:nvSpPr>
            <p:cNvPr id="51" name="楕円 50">
              <a:extLst>
                <a:ext uri="{FF2B5EF4-FFF2-40B4-BE49-F238E27FC236}">
                  <a16:creationId xmlns:a16="http://schemas.microsoft.com/office/drawing/2014/main" id="{18343241-54FC-44B3-8E22-0EAD69FB6DB6}"/>
                </a:ext>
              </a:extLst>
            </p:cNvPr>
            <p:cNvSpPr/>
            <p:nvPr/>
          </p:nvSpPr>
          <p:spPr>
            <a:xfrm>
              <a:off x="2409824" y="3038474"/>
              <a:ext cx="895350" cy="885825"/>
            </a:xfrm>
            <a:prstGeom prst="ellipse">
              <a:avLst/>
            </a:prstGeom>
            <a:solidFill>
              <a:schemeClr val="accent2">
                <a:lumMod val="60000"/>
                <a:lumOff val="40000"/>
                <a:alpha val="23000"/>
              </a:schemeClr>
            </a:solidFill>
            <a:ln w="63500">
              <a:solidFill>
                <a:schemeClr val="accent2">
                  <a:lumMod val="60000"/>
                  <a:lumOff val="4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テキスト ボックス 51">
              <a:extLst>
                <a:ext uri="{FF2B5EF4-FFF2-40B4-BE49-F238E27FC236}">
                  <a16:creationId xmlns:a16="http://schemas.microsoft.com/office/drawing/2014/main" id="{1D0121FE-DEC8-4794-BC2D-2E3E60A60B1E}"/>
                </a:ext>
              </a:extLst>
            </p:cNvPr>
            <p:cNvSpPr txBox="1"/>
            <p:nvPr/>
          </p:nvSpPr>
          <p:spPr>
            <a:xfrm>
              <a:off x="2486025" y="3186795"/>
              <a:ext cx="1085850" cy="646331"/>
            </a:xfrm>
            <a:prstGeom prst="rect">
              <a:avLst/>
            </a:prstGeom>
            <a:noFill/>
            <a:ln>
              <a:noFill/>
            </a:ln>
          </p:spPr>
          <p:txBody>
            <a:bodyPr wrap="square" rtlCol="0">
              <a:spAutoFit/>
            </a:bodyPr>
            <a:lstStyle/>
            <a:p>
              <a:r>
                <a:rPr kumimoji="1" lang="ja-JP" altLang="en-US" sz="3600" b="1" i="1">
                  <a:solidFill>
                    <a:schemeClr val="accent2">
                      <a:lumMod val="40000"/>
                      <a:lumOff val="60000"/>
                    </a:schemeClr>
                  </a:solidFill>
                  <a:latin typeface="Britannic Bold" panose="020B0903060703020204" pitchFamily="34" charset="0"/>
                </a:rPr>
                <a:t>２</a:t>
              </a:r>
            </a:p>
          </p:txBody>
        </p:sp>
      </p:grpSp>
      <p:sp>
        <p:nvSpPr>
          <p:cNvPr id="53" name="正方形/長方形 52">
            <a:extLst>
              <a:ext uri="{FF2B5EF4-FFF2-40B4-BE49-F238E27FC236}">
                <a16:creationId xmlns:a16="http://schemas.microsoft.com/office/drawing/2014/main" id="{0E4042D3-90E4-4547-8444-03E38124191F}"/>
              </a:ext>
            </a:extLst>
          </p:cNvPr>
          <p:cNvSpPr/>
          <p:nvPr/>
        </p:nvSpPr>
        <p:spPr>
          <a:xfrm>
            <a:off x="1360800" y="1339200"/>
            <a:ext cx="1981201" cy="583911"/>
          </a:xfrm>
          <a:prstGeom prst="rect">
            <a:avLst/>
          </a:prstGeom>
          <a:solidFill>
            <a:schemeClr val="accent2">
              <a:lumMod val="40000"/>
              <a:lumOff val="60000"/>
              <a:alpha val="22000"/>
            </a:schemeClr>
          </a:solidFill>
          <a:ln w="63500">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業態別着眼点の整理</a:t>
            </a:r>
            <a:endParaRPr kumimoji="1" lang="en-US" altLang="ja-JP" sz="1400" b="1">
              <a:solidFill>
                <a:schemeClr val="tx1"/>
              </a:solidFill>
            </a:endParaRPr>
          </a:p>
        </p:txBody>
      </p:sp>
      <p:sp>
        <p:nvSpPr>
          <p:cNvPr id="44" name="テキスト ボックス 43">
            <a:extLst>
              <a:ext uri="{FF2B5EF4-FFF2-40B4-BE49-F238E27FC236}">
                <a16:creationId xmlns:a16="http://schemas.microsoft.com/office/drawing/2014/main" id="{9FBD40C1-40AB-4C3E-8E6E-821D46FE45EC}"/>
              </a:ext>
            </a:extLst>
          </p:cNvPr>
          <p:cNvSpPr txBox="1"/>
          <p:nvPr/>
        </p:nvSpPr>
        <p:spPr>
          <a:xfrm>
            <a:off x="209008" y="503380"/>
            <a:ext cx="8592589" cy="707886"/>
          </a:xfrm>
          <a:prstGeom prst="rect">
            <a:avLst/>
          </a:prstGeom>
          <a:noFill/>
        </p:spPr>
        <p:txBody>
          <a:bodyPr wrap="square" lIns="91440" tIns="45720" rIns="91440" bIns="45720" rtlCol="0" anchor="t">
            <a:spAutoFit/>
          </a:bodyPr>
          <a:lstStyle/>
          <a:p>
            <a:r>
              <a:rPr kumimoji="1" lang="ja-JP" altLang="en-US" sz="1000" dirty="0">
                <a:latin typeface="+mn-ea"/>
              </a:rPr>
              <a:t>訪問前の準備は、ホテルや旅館の外形情報や定性情報（口コミなど）の収集や課題の想定が中心になります。但し収集した情報だけで</a:t>
            </a:r>
            <a:endParaRPr kumimoji="1" lang="en-US" altLang="ja-JP" sz="1000" dirty="0">
              <a:latin typeface="+mn-ea"/>
            </a:endParaRPr>
          </a:p>
          <a:p>
            <a:r>
              <a:rPr kumimoji="1" lang="ja-JP" altLang="en-US" sz="1000" dirty="0">
                <a:latin typeface="+mn-ea"/>
              </a:rPr>
              <a:t>問題点や課題を決め打ちするのではなく、訪問時、事業者との対話の切り口にするくらいのスタンスと理解することをお勧めします。</a:t>
            </a:r>
            <a:endParaRPr kumimoji="1" lang="en-US" altLang="ja-JP" sz="1000" dirty="0">
              <a:latin typeface="+mn-ea"/>
            </a:endParaRPr>
          </a:p>
          <a:p>
            <a:r>
              <a:rPr kumimoji="1" lang="ja-JP" altLang="en-US" sz="1000" spc="-30" dirty="0">
                <a:latin typeface="游ゴシック"/>
                <a:ea typeface="游ゴシック"/>
              </a:rPr>
              <a:t>（所有と運営が分かれているケースや、地域によっては温泉旅館群を面的にとらえて支援が必要となるケースもあります。）</a:t>
            </a:r>
            <a:endParaRPr kumimoji="1" lang="en-US" altLang="ja-JP" sz="1000" spc="-30" dirty="0">
              <a:latin typeface="游ゴシック"/>
              <a:ea typeface="游ゴシック"/>
            </a:endParaRPr>
          </a:p>
          <a:p>
            <a:endParaRPr kumimoji="1" lang="en-US" altLang="ja-JP" sz="1000" dirty="0">
              <a:latin typeface="+mn-ea"/>
            </a:endParaRPr>
          </a:p>
        </p:txBody>
      </p:sp>
      <p:sp>
        <p:nvSpPr>
          <p:cNvPr id="54" name="テキスト ボックス 53">
            <a:extLst>
              <a:ext uri="{FF2B5EF4-FFF2-40B4-BE49-F238E27FC236}">
                <a16:creationId xmlns:a16="http://schemas.microsoft.com/office/drawing/2014/main" id="{3F50D592-E881-4D64-8B52-71D5A0863693}"/>
              </a:ext>
            </a:extLst>
          </p:cNvPr>
          <p:cNvSpPr txBox="1"/>
          <p:nvPr/>
        </p:nvSpPr>
        <p:spPr>
          <a:xfrm>
            <a:off x="8998088" y="253584"/>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訪問前編</a:t>
            </a:r>
          </a:p>
        </p:txBody>
      </p:sp>
      <p:sp>
        <p:nvSpPr>
          <p:cNvPr id="58" name="テキスト ボックス 57">
            <a:extLst>
              <a:ext uri="{FF2B5EF4-FFF2-40B4-BE49-F238E27FC236}">
                <a16:creationId xmlns:a16="http://schemas.microsoft.com/office/drawing/2014/main" id="{031D8856-324E-4373-9EF6-F81770EF6400}"/>
              </a:ext>
            </a:extLst>
          </p:cNvPr>
          <p:cNvSpPr txBox="1"/>
          <p:nvPr/>
        </p:nvSpPr>
        <p:spPr>
          <a:xfrm>
            <a:off x="8998088" y="82305"/>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宿泊業</a:t>
            </a:r>
          </a:p>
        </p:txBody>
      </p:sp>
    </p:spTree>
    <p:extLst>
      <p:ext uri="{BB962C8B-B14F-4D97-AF65-F5344CB8AC3E}">
        <p14:creationId xmlns:p14="http://schemas.microsoft.com/office/powerpoint/2010/main" val="4745072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5" name="直線コネクタ 34">
            <a:extLst>
              <a:ext uri="{FF2B5EF4-FFF2-40B4-BE49-F238E27FC236}">
                <a16:creationId xmlns:a16="http://schemas.microsoft.com/office/drawing/2014/main" id="{1F44959B-879A-4247-9FA4-69D56E4D3C49}"/>
              </a:ext>
            </a:extLst>
          </p:cNvPr>
          <p:cNvCxnSpPr/>
          <p:nvPr/>
        </p:nvCxnSpPr>
        <p:spPr>
          <a:xfrm>
            <a:off x="157163" y="106794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24" name="テキスト ボックス 23">
            <a:extLst>
              <a:ext uri="{FF2B5EF4-FFF2-40B4-BE49-F238E27FC236}">
                <a16:creationId xmlns:a16="http://schemas.microsoft.com/office/drawing/2014/main" id="{6CCB4051-2BED-9B32-F5AA-7E362139C7FC}"/>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宿泊業</a:t>
            </a:r>
            <a:r>
              <a:rPr kumimoji="1" lang="ja-JP" altLang="en-US" b="1" u="sng">
                <a:latin typeface="+mn-ea"/>
              </a:rPr>
              <a:t>の目利き（訪問時編）　その１</a:t>
            </a:r>
            <a:endParaRPr kumimoji="1" lang="ja-JP" altLang="en-US" sz="2000" b="1" u="sng">
              <a:latin typeface="+mn-ea"/>
            </a:endParaRPr>
          </a:p>
        </p:txBody>
      </p:sp>
      <p:sp>
        <p:nvSpPr>
          <p:cNvPr id="26" name="テキスト ボックス 25">
            <a:extLst>
              <a:ext uri="{FF2B5EF4-FFF2-40B4-BE49-F238E27FC236}">
                <a16:creationId xmlns:a16="http://schemas.microsoft.com/office/drawing/2014/main" id="{033A13B2-F7E3-EB68-5107-D705C3795DAD}"/>
              </a:ext>
            </a:extLst>
          </p:cNvPr>
          <p:cNvSpPr txBox="1"/>
          <p:nvPr/>
        </p:nvSpPr>
        <p:spPr>
          <a:xfrm>
            <a:off x="3353404" y="1231602"/>
            <a:ext cx="6294337" cy="707886"/>
          </a:xfrm>
          <a:prstGeom prst="rect">
            <a:avLst/>
          </a:prstGeom>
          <a:noFill/>
        </p:spPr>
        <p:txBody>
          <a:bodyPr wrap="square" rtlCol="0">
            <a:spAutoFit/>
          </a:bodyPr>
          <a:lstStyle/>
          <a:p>
            <a:r>
              <a:rPr kumimoji="1" lang="ja-JP" altLang="en-US" sz="1000">
                <a:latin typeface="+mn-ea"/>
              </a:rPr>
              <a:t>□  部屋別売上、客数、プラン別売上、顧客情報など宿泊に関する販売情報の存在と粒度の確認</a:t>
            </a:r>
            <a:endParaRPr kumimoji="1" lang="en-US" altLang="ja-JP" sz="1000">
              <a:latin typeface="+mn-ea"/>
            </a:endParaRPr>
          </a:p>
          <a:p>
            <a:r>
              <a:rPr kumimoji="1" lang="ja-JP" altLang="en-US" sz="1000">
                <a:latin typeface="+mn-ea"/>
              </a:rPr>
              <a:t>□  部門別（宿泊・宴会・レストラン・売店・テナント収入等）の売上・損益情報の存在と粒度の確認</a:t>
            </a:r>
            <a:endParaRPr kumimoji="1" lang="en-US" altLang="ja-JP" sz="1000">
              <a:latin typeface="+mn-ea"/>
            </a:endParaRPr>
          </a:p>
          <a:p>
            <a:r>
              <a:rPr kumimoji="1" lang="ja-JP" altLang="en-US" sz="1000">
                <a:latin typeface="+mn-ea"/>
              </a:rPr>
              <a:t>□  情報の入力頻度・数値の確定時期の確認（人不足による先送りや遅延はないか？）</a:t>
            </a:r>
            <a:endParaRPr kumimoji="1" lang="en-US" altLang="ja-JP" sz="1000">
              <a:latin typeface="+mn-ea"/>
            </a:endParaRPr>
          </a:p>
          <a:p>
            <a:r>
              <a:rPr kumimoji="1" lang="ja-JP" altLang="en-US" sz="1000">
                <a:latin typeface="+mn-ea"/>
              </a:rPr>
              <a:t>□  組織内での活用範囲、活用状態の確認</a:t>
            </a:r>
            <a:endParaRPr kumimoji="1" lang="en-US" altLang="ja-JP" sz="1000">
              <a:latin typeface="+mn-ea"/>
            </a:endParaRPr>
          </a:p>
        </p:txBody>
      </p:sp>
      <p:sp>
        <p:nvSpPr>
          <p:cNvPr id="44" name="テキスト ボックス 43">
            <a:extLst>
              <a:ext uri="{FF2B5EF4-FFF2-40B4-BE49-F238E27FC236}">
                <a16:creationId xmlns:a16="http://schemas.microsoft.com/office/drawing/2014/main" id="{EDB1615B-451B-67CA-AF91-E344B3B2A9E8}"/>
              </a:ext>
            </a:extLst>
          </p:cNvPr>
          <p:cNvSpPr txBox="1"/>
          <p:nvPr/>
        </p:nvSpPr>
        <p:spPr>
          <a:xfrm>
            <a:off x="397219" y="2157732"/>
            <a:ext cx="9265100" cy="707886"/>
          </a:xfrm>
          <a:prstGeom prst="rect">
            <a:avLst/>
          </a:prstGeom>
          <a:noFill/>
        </p:spPr>
        <p:txBody>
          <a:bodyPr wrap="square" rtlCol="0">
            <a:spAutoFit/>
          </a:bodyPr>
          <a:lstStyle/>
          <a:p>
            <a:r>
              <a:rPr kumimoji="1" lang="ja-JP" altLang="en-US" sz="1000" spc="-100"/>
              <a:t>　宿泊業は典型的なサービス業でもあります。サービス業の場合、特に売上改善のために必要な初手が「各種情報の活用」になることが多いのが特徴です。また宿泊の他にも宴会場や売店、レストランなどを持つ比較的規模の大きな旅館やホテルの場合、ある特定の機能や事業が損益上のボトルネックの場合もありますので部門別採算の把握が支援開始の最優先課題になることもあります。業種柄、各業務の役職員が一堂に会した打ち合わせが困難なため、改善の糸口になる情報の存在と活用の現状をいち早く把握し、早期かつ円滑に着手できる改善策の実行が望まれます。</a:t>
            </a:r>
            <a:endParaRPr kumimoji="1" lang="en-US" altLang="ja-JP" sz="1000" spc="-100"/>
          </a:p>
        </p:txBody>
      </p:sp>
      <p:grpSp>
        <p:nvGrpSpPr>
          <p:cNvPr id="57" name="グループ化 56">
            <a:extLst>
              <a:ext uri="{FF2B5EF4-FFF2-40B4-BE49-F238E27FC236}">
                <a16:creationId xmlns:a16="http://schemas.microsoft.com/office/drawing/2014/main" id="{965057FB-85E5-614C-CA27-2A3469A5B174}"/>
              </a:ext>
            </a:extLst>
          </p:cNvPr>
          <p:cNvGrpSpPr/>
          <p:nvPr/>
        </p:nvGrpSpPr>
        <p:grpSpPr>
          <a:xfrm>
            <a:off x="507992" y="2991602"/>
            <a:ext cx="3254132" cy="1023293"/>
            <a:chOff x="217037" y="2997032"/>
            <a:chExt cx="3254132" cy="1023293"/>
          </a:xfrm>
        </p:grpSpPr>
        <p:sp>
          <p:nvSpPr>
            <p:cNvPr id="45" name="正方形/長方形 44">
              <a:extLst>
                <a:ext uri="{FF2B5EF4-FFF2-40B4-BE49-F238E27FC236}">
                  <a16:creationId xmlns:a16="http://schemas.microsoft.com/office/drawing/2014/main" id="{454EA5FF-21B5-284B-568B-D96857B64148}"/>
                </a:ext>
              </a:extLst>
            </p:cNvPr>
            <p:cNvSpPr/>
            <p:nvPr/>
          </p:nvSpPr>
          <p:spPr>
            <a:xfrm>
              <a:off x="293238" y="2997032"/>
              <a:ext cx="1847773" cy="265585"/>
            </a:xfrm>
            <a:prstGeom prst="rect">
              <a:avLst/>
            </a:prstGeom>
            <a:solidFill>
              <a:srgbClr val="00B0F0">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販売情報</a:t>
              </a:r>
            </a:p>
          </p:txBody>
        </p:sp>
        <p:sp>
          <p:nvSpPr>
            <p:cNvPr id="46" name="テキスト ボックス 45">
              <a:extLst>
                <a:ext uri="{FF2B5EF4-FFF2-40B4-BE49-F238E27FC236}">
                  <a16:creationId xmlns:a16="http://schemas.microsoft.com/office/drawing/2014/main" id="{B8CC8FD5-EFEC-35F4-6375-BD7341D87600}"/>
                </a:ext>
              </a:extLst>
            </p:cNvPr>
            <p:cNvSpPr txBox="1"/>
            <p:nvPr/>
          </p:nvSpPr>
          <p:spPr>
            <a:xfrm>
              <a:off x="217037" y="3312439"/>
              <a:ext cx="3254132" cy="707886"/>
            </a:xfrm>
            <a:prstGeom prst="rect">
              <a:avLst/>
            </a:prstGeom>
            <a:noFill/>
          </p:spPr>
          <p:txBody>
            <a:bodyPr wrap="square" rtlCol="0">
              <a:spAutoFit/>
            </a:bodyPr>
            <a:lstStyle/>
            <a:p>
              <a:r>
                <a:rPr kumimoji="1" lang="ja-JP" altLang="en-US" sz="1000" spc="-100">
                  <a:latin typeface="+mn-ea"/>
                </a:rPr>
                <a:t>□  予約経路別の情報を一元管理できているか？</a:t>
              </a:r>
              <a:endParaRPr kumimoji="1" lang="en-US" altLang="ja-JP" sz="1000" spc="-100">
                <a:latin typeface="+mn-ea"/>
              </a:endParaRPr>
            </a:p>
            <a:p>
              <a:r>
                <a:rPr kumimoji="1" lang="ja-JP" altLang="en-US" sz="1000" spc="-100">
                  <a:latin typeface="+mn-ea"/>
                </a:rPr>
                <a:t>□  特定の人以外は管理できない方法ではないか？</a:t>
              </a:r>
              <a:endParaRPr kumimoji="1" lang="en-US" altLang="ja-JP" sz="1000" spc="-100">
                <a:latin typeface="+mn-ea"/>
              </a:endParaRPr>
            </a:p>
            <a:p>
              <a:r>
                <a:rPr kumimoji="1" lang="ja-JP" altLang="en-US" sz="1000" spc="-100">
                  <a:latin typeface="+mn-ea"/>
                </a:rPr>
                <a:t>　（複雑な合算手順・老朽化した管理ソフト等）</a:t>
              </a:r>
              <a:endParaRPr kumimoji="1" lang="en-US" altLang="ja-JP" sz="1000" spc="-100">
                <a:latin typeface="+mn-ea"/>
              </a:endParaRPr>
            </a:p>
            <a:p>
              <a:r>
                <a:rPr kumimoji="1" lang="ja-JP" altLang="en-US" sz="1000" spc="-100">
                  <a:latin typeface="+mn-ea"/>
                </a:rPr>
                <a:t>□  タイムリーに閲覧可能な状態か？（適時入力） </a:t>
              </a:r>
              <a:endParaRPr kumimoji="1" lang="en-US" altLang="ja-JP" sz="1000" spc="-100">
                <a:latin typeface="+mn-ea"/>
              </a:endParaRPr>
            </a:p>
          </p:txBody>
        </p:sp>
      </p:grpSp>
      <p:grpSp>
        <p:nvGrpSpPr>
          <p:cNvPr id="56" name="グループ化 55">
            <a:extLst>
              <a:ext uri="{FF2B5EF4-FFF2-40B4-BE49-F238E27FC236}">
                <a16:creationId xmlns:a16="http://schemas.microsoft.com/office/drawing/2014/main" id="{817C37D8-8727-1A0F-B6D2-4C9F118DC7CE}"/>
              </a:ext>
            </a:extLst>
          </p:cNvPr>
          <p:cNvGrpSpPr/>
          <p:nvPr/>
        </p:nvGrpSpPr>
        <p:grpSpPr>
          <a:xfrm>
            <a:off x="3886987" y="2991602"/>
            <a:ext cx="3254132" cy="1024684"/>
            <a:chOff x="3388080" y="3021943"/>
            <a:chExt cx="3254132" cy="1024684"/>
          </a:xfrm>
        </p:grpSpPr>
        <p:sp>
          <p:nvSpPr>
            <p:cNvPr id="47" name="正方形/長方形 46">
              <a:extLst>
                <a:ext uri="{FF2B5EF4-FFF2-40B4-BE49-F238E27FC236}">
                  <a16:creationId xmlns:a16="http://schemas.microsoft.com/office/drawing/2014/main" id="{9554DB5D-18E5-55F8-B645-1D99C198FB6F}"/>
                </a:ext>
              </a:extLst>
            </p:cNvPr>
            <p:cNvSpPr/>
            <p:nvPr/>
          </p:nvSpPr>
          <p:spPr>
            <a:xfrm>
              <a:off x="3459513" y="3021943"/>
              <a:ext cx="1847773" cy="265585"/>
            </a:xfrm>
            <a:prstGeom prst="rect">
              <a:avLst/>
            </a:prstGeom>
            <a:solidFill>
              <a:srgbClr val="FF0000">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部門別情報</a:t>
              </a:r>
            </a:p>
          </p:txBody>
        </p:sp>
        <p:sp>
          <p:nvSpPr>
            <p:cNvPr id="48" name="テキスト ボックス 47">
              <a:extLst>
                <a:ext uri="{FF2B5EF4-FFF2-40B4-BE49-F238E27FC236}">
                  <a16:creationId xmlns:a16="http://schemas.microsoft.com/office/drawing/2014/main" id="{5C06AD19-6F68-E0E2-E100-BDFEA61BB0E0}"/>
                </a:ext>
              </a:extLst>
            </p:cNvPr>
            <p:cNvSpPr txBox="1"/>
            <p:nvPr/>
          </p:nvSpPr>
          <p:spPr>
            <a:xfrm>
              <a:off x="3388080" y="3338741"/>
              <a:ext cx="3254132" cy="707886"/>
            </a:xfrm>
            <a:prstGeom prst="rect">
              <a:avLst/>
            </a:prstGeom>
            <a:noFill/>
          </p:spPr>
          <p:txBody>
            <a:bodyPr wrap="square" rtlCol="0">
              <a:spAutoFit/>
            </a:bodyPr>
            <a:lstStyle/>
            <a:p>
              <a:r>
                <a:rPr kumimoji="1" lang="ja-JP" altLang="en-US" sz="1000" spc="-100">
                  <a:latin typeface="+mn-ea"/>
                </a:rPr>
                <a:t>□  どのレベルで管理されているか？</a:t>
              </a:r>
              <a:endParaRPr kumimoji="1" lang="en-US" altLang="ja-JP" sz="1000" spc="-100">
                <a:latin typeface="+mn-ea"/>
              </a:endParaRPr>
            </a:p>
            <a:p>
              <a:r>
                <a:rPr kumimoji="1" lang="ja-JP" altLang="en-US" sz="1000" spc="-100">
                  <a:latin typeface="+mn-ea"/>
                </a:rPr>
                <a:t>　（売上・粗利・部門利益）</a:t>
              </a:r>
              <a:endParaRPr kumimoji="1" lang="en-US" altLang="ja-JP" sz="1000" spc="-100">
                <a:latin typeface="+mn-ea"/>
              </a:endParaRPr>
            </a:p>
            <a:p>
              <a:r>
                <a:rPr kumimoji="1" lang="ja-JP" altLang="en-US" sz="1000" spc="-100">
                  <a:latin typeface="+mn-ea"/>
                </a:rPr>
                <a:t>□  実務に即した区分になっているか？</a:t>
              </a:r>
              <a:endParaRPr kumimoji="1" lang="en-US" altLang="ja-JP" sz="1000" spc="-100">
                <a:latin typeface="+mn-ea"/>
              </a:endParaRPr>
            </a:p>
            <a:p>
              <a:r>
                <a:rPr kumimoji="1" lang="ja-JP" altLang="en-US" sz="1000" spc="-100">
                  <a:latin typeface="+mn-ea"/>
                </a:rPr>
                <a:t>□  タイムリーな売上把握は可能か？  </a:t>
              </a:r>
              <a:endParaRPr kumimoji="1" lang="en-US" altLang="ja-JP" sz="1000" spc="-100">
                <a:latin typeface="+mn-ea"/>
              </a:endParaRPr>
            </a:p>
          </p:txBody>
        </p:sp>
      </p:grpSp>
      <p:grpSp>
        <p:nvGrpSpPr>
          <p:cNvPr id="74" name="グループ化 73">
            <a:extLst>
              <a:ext uri="{FF2B5EF4-FFF2-40B4-BE49-F238E27FC236}">
                <a16:creationId xmlns:a16="http://schemas.microsoft.com/office/drawing/2014/main" id="{94DF6864-9C8F-282F-175B-163B54515263}"/>
              </a:ext>
            </a:extLst>
          </p:cNvPr>
          <p:cNvGrpSpPr/>
          <p:nvPr/>
        </p:nvGrpSpPr>
        <p:grpSpPr>
          <a:xfrm>
            <a:off x="6812508" y="2991602"/>
            <a:ext cx="3254132" cy="1024684"/>
            <a:chOff x="6434833" y="2997031"/>
            <a:chExt cx="3254132" cy="1024684"/>
          </a:xfrm>
        </p:grpSpPr>
        <p:sp>
          <p:nvSpPr>
            <p:cNvPr id="49" name="正方形/長方形 48">
              <a:extLst>
                <a:ext uri="{FF2B5EF4-FFF2-40B4-BE49-F238E27FC236}">
                  <a16:creationId xmlns:a16="http://schemas.microsoft.com/office/drawing/2014/main" id="{6E1E67CF-F7E3-41DE-6105-F40806D321AE}"/>
                </a:ext>
              </a:extLst>
            </p:cNvPr>
            <p:cNvSpPr/>
            <p:nvPr/>
          </p:nvSpPr>
          <p:spPr>
            <a:xfrm>
              <a:off x="6500572" y="2997031"/>
              <a:ext cx="1847773" cy="265585"/>
            </a:xfrm>
            <a:prstGeom prst="rect">
              <a:avLst/>
            </a:prstGeom>
            <a:solidFill>
              <a:srgbClr val="92D050">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運用・活用状況</a:t>
              </a:r>
            </a:p>
          </p:txBody>
        </p:sp>
        <p:sp>
          <p:nvSpPr>
            <p:cNvPr id="55" name="テキスト ボックス 54">
              <a:extLst>
                <a:ext uri="{FF2B5EF4-FFF2-40B4-BE49-F238E27FC236}">
                  <a16:creationId xmlns:a16="http://schemas.microsoft.com/office/drawing/2014/main" id="{0226DBE3-2D18-16FC-A132-E60D43480625}"/>
                </a:ext>
              </a:extLst>
            </p:cNvPr>
            <p:cNvSpPr txBox="1"/>
            <p:nvPr/>
          </p:nvSpPr>
          <p:spPr>
            <a:xfrm>
              <a:off x="6434833" y="3313829"/>
              <a:ext cx="3254132" cy="707886"/>
            </a:xfrm>
            <a:prstGeom prst="rect">
              <a:avLst/>
            </a:prstGeom>
            <a:noFill/>
          </p:spPr>
          <p:txBody>
            <a:bodyPr wrap="square" rtlCol="0">
              <a:spAutoFit/>
            </a:bodyPr>
            <a:lstStyle/>
            <a:p>
              <a:r>
                <a:rPr kumimoji="1" lang="ja-JP" altLang="en-US" sz="1000" spc="-100">
                  <a:latin typeface="+mn-ea"/>
                </a:rPr>
                <a:t>□  管理担当者は専属か兼務か？</a:t>
              </a:r>
              <a:endParaRPr kumimoji="1" lang="en-US" altLang="ja-JP" sz="1000" spc="-100">
                <a:latin typeface="+mn-ea"/>
              </a:endParaRPr>
            </a:p>
            <a:p>
              <a:r>
                <a:rPr kumimoji="1" lang="ja-JP" altLang="en-US" sz="1000" spc="-100">
                  <a:latin typeface="+mn-ea"/>
                </a:rPr>
                <a:t>　（経理面・販売管理面の入力作業等）</a:t>
              </a:r>
              <a:endParaRPr kumimoji="1" lang="en-US" altLang="ja-JP" sz="1000" spc="-100">
                <a:latin typeface="+mn-ea"/>
              </a:endParaRPr>
            </a:p>
            <a:p>
              <a:r>
                <a:rPr kumimoji="1" lang="ja-JP" altLang="en-US" sz="1000" spc="-100">
                  <a:latin typeface="+mn-ea"/>
                </a:rPr>
                <a:t>□  調理部門など仕入れ面の管理状況の確認</a:t>
              </a:r>
              <a:endParaRPr kumimoji="1" lang="en-US" altLang="ja-JP" sz="1000" spc="-100">
                <a:latin typeface="+mn-ea"/>
              </a:endParaRPr>
            </a:p>
            <a:p>
              <a:r>
                <a:rPr kumimoji="1" lang="ja-JP" altLang="en-US" sz="1000" spc="-100">
                  <a:latin typeface="+mn-ea"/>
                </a:rPr>
                <a:t>□  実際にどの範囲で活用しているかを確認</a:t>
              </a:r>
              <a:endParaRPr kumimoji="1" lang="en-US" altLang="ja-JP" sz="1000" spc="-100">
                <a:latin typeface="+mn-ea"/>
              </a:endParaRPr>
            </a:p>
          </p:txBody>
        </p:sp>
      </p:grpSp>
      <p:sp>
        <p:nvSpPr>
          <p:cNvPr id="80" name="テキスト ボックス 79">
            <a:extLst>
              <a:ext uri="{FF2B5EF4-FFF2-40B4-BE49-F238E27FC236}">
                <a16:creationId xmlns:a16="http://schemas.microsoft.com/office/drawing/2014/main" id="{A4F56AFB-D6DD-035A-6534-FE6FDF2C5E22}"/>
              </a:ext>
            </a:extLst>
          </p:cNvPr>
          <p:cNvSpPr txBox="1"/>
          <p:nvPr/>
        </p:nvSpPr>
        <p:spPr>
          <a:xfrm>
            <a:off x="217037" y="4225519"/>
            <a:ext cx="5216097" cy="369332"/>
          </a:xfrm>
          <a:prstGeom prst="rect">
            <a:avLst/>
          </a:prstGeom>
          <a:noFill/>
        </p:spPr>
        <p:txBody>
          <a:bodyPr wrap="square" rtlCol="0">
            <a:spAutoFit/>
          </a:bodyPr>
          <a:lstStyle/>
          <a:p>
            <a:r>
              <a:rPr kumimoji="1" lang="ja-JP" altLang="en-US" b="1">
                <a:latin typeface="+mn-ea"/>
              </a:rPr>
              <a:t>～ 中小規模の宿泊業</a:t>
            </a:r>
            <a:r>
              <a:rPr kumimoji="1" lang="en-US" altLang="ja-JP" b="1">
                <a:latin typeface="+mn-ea"/>
              </a:rPr>
              <a:t>DX</a:t>
            </a:r>
            <a:r>
              <a:rPr kumimoji="1" lang="ja-JP" altLang="en-US" b="1">
                <a:latin typeface="+mn-ea"/>
              </a:rPr>
              <a:t>推進の留意点 ～</a:t>
            </a:r>
          </a:p>
        </p:txBody>
      </p:sp>
      <p:sp>
        <p:nvSpPr>
          <p:cNvPr id="82" name="テキスト ボックス 81">
            <a:extLst>
              <a:ext uri="{FF2B5EF4-FFF2-40B4-BE49-F238E27FC236}">
                <a16:creationId xmlns:a16="http://schemas.microsoft.com/office/drawing/2014/main" id="{21E4C485-2BF3-6B2D-9C9E-EDDBF6DFECC8}"/>
              </a:ext>
            </a:extLst>
          </p:cNvPr>
          <p:cNvSpPr txBox="1"/>
          <p:nvPr/>
        </p:nvSpPr>
        <p:spPr>
          <a:xfrm>
            <a:off x="205687" y="5172268"/>
            <a:ext cx="2834472" cy="1415772"/>
          </a:xfrm>
          <a:prstGeom prst="rect">
            <a:avLst/>
          </a:prstGeom>
          <a:noFill/>
        </p:spPr>
        <p:txBody>
          <a:bodyPr wrap="square" rtlCol="0">
            <a:spAutoFit/>
          </a:bodyPr>
          <a:lstStyle/>
          <a:p>
            <a:pPr algn="ctr"/>
            <a:r>
              <a:rPr kumimoji="1" lang="ja-JP" altLang="en-US" sz="2800" b="1"/>
              <a:t>出力</a:t>
            </a:r>
            <a:r>
              <a:rPr kumimoji="1" lang="ja-JP" altLang="en-US"/>
              <a:t>や</a:t>
            </a:r>
            <a:r>
              <a:rPr kumimoji="1" lang="ja-JP" altLang="en-US" sz="2800" b="1"/>
              <a:t>活用</a:t>
            </a:r>
            <a:r>
              <a:rPr kumimoji="1" lang="ja-JP" altLang="en-US"/>
              <a:t>の前に</a:t>
            </a:r>
            <a:endParaRPr kumimoji="1" lang="en-US" altLang="ja-JP"/>
          </a:p>
          <a:p>
            <a:pPr algn="ctr"/>
            <a:r>
              <a:rPr kumimoji="1" lang="ja-JP" altLang="en-US" sz="4400" b="1">
                <a:solidFill>
                  <a:srgbClr val="FF0000"/>
                </a:solidFill>
                <a:latin typeface="HGP創英角ｺﾞｼｯｸUB" panose="020B0900000000000000" pitchFamily="50" charset="-128"/>
                <a:ea typeface="HGP創英角ｺﾞｼｯｸUB" panose="020B0900000000000000" pitchFamily="50" charset="-128"/>
              </a:rPr>
              <a:t>入力</a:t>
            </a:r>
            <a:r>
              <a:rPr kumimoji="1" lang="ja-JP" altLang="en-US" b="1"/>
              <a:t>作業</a:t>
            </a:r>
            <a:endParaRPr kumimoji="1" lang="en-US" altLang="ja-JP" b="1"/>
          </a:p>
          <a:p>
            <a:pPr algn="ctr"/>
            <a:r>
              <a:rPr kumimoji="1" lang="ja-JP" altLang="en-US" sz="1400"/>
              <a:t>への着眼が重要</a:t>
            </a:r>
            <a:endParaRPr kumimoji="1" lang="en-US" altLang="ja-JP" sz="1400"/>
          </a:p>
        </p:txBody>
      </p:sp>
      <p:cxnSp>
        <p:nvCxnSpPr>
          <p:cNvPr id="83" name="直線コネクタ 82">
            <a:extLst>
              <a:ext uri="{FF2B5EF4-FFF2-40B4-BE49-F238E27FC236}">
                <a16:creationId xmlns:a16="http://schemas.microsoft.com/office/drawing/2014/main" id="{44CD2511-7DB2-2639-27BC-9E6969B0CFB9}"/>
              </a:ext>
            </a:extLst>
          </p:cNvPr>
          <p:cNvCxnSpPr/>
          <p:nvPr/>
        </p:nvCxnSpPr>
        <p:spPr>
          <a:xfrm>
            <a:off x="298483" y="4149976"/>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86" name="テキスト ボックス 85">
            <a:extLst>
              <a:ext uri="{FF2B5EF4-FFF2-40B4-BE49-F238E27FC236}">
                <a16:creationId xmlns:a16="http://schemas.microsoft.com/office/drawing/2014/main" id="{A9834662-1126-415B-3F87-12496339721D}"/>
              </a:ext>
            </a:extLst>
          </p:cNvPr>
          <p:cNvSpPr txBox="1"/>
          <p:nvPr/>
        </p:nvSpPr>
        <p:spPr>
          <a:xfrm>
            <a:off x="5805202" y="5236655"/>
            <a:ext cx="3687933" cy="1323439"/>
          </a:xfrm>
          <a:prstGeom prst="rect">
            <a:avLst/>
          </a:prstGeom>
          <a:noFill/>
        </p:spPr>
        <p:txBody>
          <a:bodyPr wrap="square" rtlCol="0">
            <a:spAutoFit/>
          </a:bodyPr>
          <a:lstStyle/>
          <a:p>
            <a:r>
              <a:rPr kumimoji="1" lang="ja-JP" altLang="en-US" sz="1000" spc="-100">
                <a:latin typeface="+mn-ea"/>
              </a:rPr>
              <a:t>□  受け取る取引データの多くがアナログなこともある</a:t>
            </a:r>
            <a:endParaRPr kumimoji="1" lang="en-US" altLang="ja-JP" sz="1000" spc="-100">
              <a:latin typeface="+mn-ea"/>
            </a:endParaRPr>
          </a:p>
          <a:p>
            <a:r>
              <a:rPr kumimoji="1" lang="ja-JP" altLang="en-US" sz="1000" spc="-100">
                <a:latin typeface="+mn-ea"/>
              </a:rPr>
              <a:t>□  社内で手書きされたものをデータとして入力することも多々ある</a:t>
            </a:r>
            <a:endParaRPr kumimoji="1" lang="en-US" altLang="ja-JP" sz="1000" spc="-100">
              <a:latin typeface="+mn-ea"/>
            </a:endParaRPr>
          </a:p>
          <a:p>
            <a:r>
              <a:rPr kumimoji="1" lang="ja-JP" altLang="en-US" sz="1000" spc="-100">
                <a:latin typeface="+mn-ea"/>
              </a:rPr>
              <a:t>□  データを「蓄積していない」「活用していない」といっても入力</a:t>
            </a:r>
            <a:endParaRPr kumimoji="1" lang="en-US" altLang="ja-JP" sz="1000" spc="-100">
              <a:latin typeface="+mn-ea"/>
            </a:endParaRPr>
          </a:p>
          <a:p>
            <a:r>
              <a:rPr kumimoji="1" lang="ja-JP" altLang="en-US" sz="1000" spc="-100">
                <a:latin typeface="+mn-ea"/>
              </a:rPr>
              <a:t>　  作業が追い付いてない場合もある</a:t>
            </a:r>
            <a:endParaRPr kumimoji="1" lang="en-US" altLang="ja-JP" sz="1000" spc="-100">
              <a:latin typeface="+mn-ea"/>
            </a:endParaRPr>
          </a:p>
          <a:p>
            <a:r>
              <a:rPr kumimoji="1" lang="ja-JP" altLang="en-US" sz="1000" spc="-100">
                <a:latin typeface="+mn-ea"/>
              </a:rPr>
              <a:t>□  宿泊業も人手不足の代表業種なので、在宅ワーカーの活用など入</a:t>
            </a:r>
            <a:endParaRPr kumimoji="1" lang="en-US" altLang="ja-JP" sz="1000" spc="-100">
              <a:latin typeface="+mn-ea"/>
            </a:endParaRPr>
          </a:p>
          <a:p>
            <a:r>
              <a:rPr kumimoji="1" lang="ja-JP" altLang="en-US" sz="1000" spc="-100">
                <a:latin typeface="+mn-ea"/>
              </a:rPr>
              <a:t>　  力作業を支援してもらえる外部ソースの獲得など、入力作業改善 </a:t>
            </a:r>
            <a:endParaRPr kumimoji="1" lang="en-US" altLang="ja-JP" sz="1000" spc="-100">
              <a:latin typeface="+mn-ea"/>
            </a:endParaRPr>
          </a:p>
          <a:p>
            <a:r>
              <a:rPr kumimoji="1" lang="ja-JP" altLang="en-US" sz="1000" spc="-100">
                <a:latin typeface="+mn-ea"/>
              </a:rPr>
              <a:t>　  の支援や助言がないと</a:t>
            </a:r>
            <a:r>
              <a:rPr kumimoji="1" lang="en-US" altLang="ja-JP" sz="1000" spc="-100">
                <a:latin typeface="+mn-ea"/>
              </a:rPr>
              <a:t>DX</a:t>
            </a:r>
            <a:r>
              <a:rPr kumimoji="1" lang="ja-JP" altLang="en-US" sz="1000" spc="-100">
                <a:latin typeface="+mn-ea"/>
              </a:rPr>
              <a:t>が進まない場合があることに留意する</a:t>
            </a:r>
            <a:endParaRPr kumimoji="1" lang="en-US" altLang="ja-JP" sz="1000" spc="-100">
              <a:latin typeface="+mn-ea"/>
            </a:endParaRPr>
          </a:p>
          <a:p>
            <a:r>
              <a:rPr kumimoji="1" lang="ja-JP" altLang="en-US" sz="1000" spc="-100">
                <a:latin typeface="+mn-ea"/>
              </a:rPr>
              <a:t>　  必要がある　</a:t>
            </a:r>
            <a:endParaRPr kumimoji="1" lang="en-US" altLang="ja-JP" sz="1000" spc="-100">
              <a:latin typeface="+mn-ea"/>
            </a:endParaRPr>
          </a:p>
        </p:txBody>
      </p:sp>
      <p:grpSp>
        <p:nvGrpSpPr>
          <p:cNvPr id="89" name="グループ化 88">
            <a:extLst>
              <a:ext uri="{FF2B5EF4-FFF2-40B4-BE49-F238E27FC236}">
                <a16:creationId xmlns:a16="http://schemas.microsoft.com/office/drawing/2014/main" id="{59BDBD9E-273A-0C63-97F4-B180982540B0}"/>
              </a:ext>
            </a:extLst>
          </p:cNvPr>
          <p:cNvGrpSpPr/>
          <p:nvPr/>
        </p:nvGrpSpPr>
        <p:grpSpPr>
          <a:xfrm>
            <a:off x="3131526" y="5236655"/>
            <a:ext cx="2606062" cy="1383399"/>
            <a:chOff x="217037" y="5319242"/>
            <a:chExt cx="2606062" cy="1383399"/>
          </a:xfrm>
        </p:grpSpPr>
        <p:grpSp>
          <p:nvGrpSpPr>
            <p:cNvPr id="88" name="グループ化 87">
              <a:extLst>
                <a:ext uri="{FF2B5EF4-FFF2-40B4-BE49-F238E27FC236}">
                  <a16:creationId xmlns:a16="http://schemas.microsoft.com/office/drawing/2014/main" id="{8ADC91BC-A681-0641-DA2E-2F93FC738265}"/>
                </a:ext>
              </a:extLst>
            </p:cNvPr>
            <p:cNvGrpSpPr/>
            <p:nvPr/>
          </p:nvGrpSpPr>
          <p:grpSpPr>
            <a:xfrm>
              <a:off x="217037" y="5319242"/>
              <a:ext cx="1851460" cy="1383399"/>
              <a:chOff x="217037" y="5319242"/>
              <a:chExt cx="1851460" cy="1383399"/>
            </a:xfrm>
          </p:grpSpPr>
          <p:sp>
            <p:nvSpPr>
              <p:cNvPr id="84" name="テキスト ボックス 83">
                <a:extLst>
                  <a:ext uri="{FF2B5EF4-FFF2-40B4-BE49-F238E27FC236}">
                    <a16:creationId xmlns:a16="http://schemas.microsoft.com/office/drawing/2014/main" id="{9870AF6E-487E-4FB5-009F-8142A8802FB3}"/>
                  </a:ext>
                </a:extLst>
              </p:cNvPr>
              <p:cNvSpPr txBox="1"/>
              <p:nvPr/>
            </p:nvSpPr>
            <p:spPr>
              <a:xfrm>
                <a:off x="308403" y="5451773"/>
                <a:ext cx="1668727" cy="1138773"/>
              </a:xfrm>
              <a:prstGeom prst="rect">
                <a:avLst/>
              </a:prstGeom>
              <a:noFill/>
            </p:spPr>
            <p:txBody>
              <a:bodyPr wrap="square" rtlCol="0">
                <a:spAutoFit/>
              </a:bodyPr>
              <a:lstStyle/>
              <a:p>
                <a:pPr algn="ctr"/>
                <a:r>
                  <a:rPr kumimoji="1" lang="ja-JP" altLang="en-US" sz="1400" b="1"/>
                  <a:t>中小企業における</a:t>
                </a:r>
                <a:endParaRPr kumimoji="1" lang="en-US" altLang="ja-JP" sz="1400" b="1"/>
              </a:p>
              <a:p>
                <a:pPr algn="ctr"/>
                <a:r>
                  <a:rPr kumimoji="1" lang="ja-JP" altLang="en-US" sz="4000" b="1">
                    <a:solidFill>
                      <a:srgbClr val="FF0000"/>
                    </a:solidFill>
                    <a:latin typeface="HGP創英角ｺﾞｼｯｸUB" panose="020B0900000000000000" pitchFamily="50" charset="-128"/>
                    <a:ea typeface="HGP創英角ｺﾞｼｯｸUB" panose="020B0900000000000000" pitchFamily="50" charset="-128"/>
                  </a:rPr>
                  <a:t>入力</a:t>
                </a:r>
                <a:endParaRPr kumimoji="1" lang="en-US" altLang="ja-JP" sz="4000" b="1">
                  <a:solidFill>
                    <a:srgbClr val="FF0000"/>
                  </a:solidFill>
                  <a:latin typeface="HGP創英角ｺﾞｼｯｸUB" panose="020B0900000000000000" pitchFamily="50" charset="-128"/>
                  <a:ea typeface="HGP創英角ｺﾞｼｯｸUB" panose="020B0900000000000000" pitchFamily="50" charset="-128"/>
                </a:endParaRPr>
              </a:p>
              <a:p>
                <a:pPr algn="ctr"/>
                <a:r>
                  <a:rPr kumimoji="1" lang="ja-JP" altLang="en-US" sz="1400" b="1"/>
                  <a:t>の課題</a:t>
                </a:r>
                <a:endParaRPr kumimoji="1" lang="en-US" altLang="ja-JP" sz="1400" b="1"/>
              </a:p>
            </p:txBody>
          </p:sp>
          <p:sp>
            <p:nvSpPr>
              <p:cNvPr id="85" name="正方形/長方形 84">
                <a:extLst>
                  <a:ext uri="{FF2B5EF4-FFF2-40B4-BE49-F238E27FC236}">
                    <a16:creationId xmlns:a16="http://schemas.microsoft.com/office/drawing/2014/main" id="{5934E289-88EF-97E4-3747-3654C8625532}"/>
                  </a:ext>
                </a:extLst>
              </p:cNvPr>
              <p:cNvSpPr/>
              <p:nvPr/>
            </p:nvSpPr>
            <p:spPr>
              <a:xfrm>
                <a:off x="217037" y="5319242"/>
                <a:ext cx="1851460" cy="1383399"/>
              </a:xfrm>
              <a:prstGeom prst="rect">
                <a:avLst/>
              </a:prstGeom>
              <a:noFill/>
              <a:ln w="57150">
                <a:solidFill>
                  <a:srgbClr val="A6A6A6">
                    <a:alpha val="6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87" name="矢印: 右 86">
              <a:extLst>
                <a:ext uri="{FF2B5EF4-FFF2-40B4-BE49-F238E27FC236}">
                  <a16:creationId xmlns:a16="http://schemas.microsoft.com/office/drawing/2014/main" id="{AEA7F970-3E0F-07B1-0DC3-DE3A637449F0}"/>
                </a:ext>
              </a:extLst>
            </p:cNvPr>
            <p:cNvSpPr/>
            <p:nvPr/>
          </p:nvSpPr>
          <p:spPr>
            <a:xfrm>
              <a:off x="2167906" y="5561403"/>
              <a:ext cx="655193" cy="899076"/>
            </a:xfrm>
            <a:prstGeom prst="rightArrow">
              <a:avLst/>
            </a:prstGeom>
            <a:noFill/>
            <a:ln w="3810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90" name="テキスト ボックス 89">
            <a:extLst>
              <a:ext uri="{FF2B5EF4-FFF2-40B4-BE49-F238E27FC236}">
                <a16:creationId xmlns:a16="http://schemas.microsoft.com/office/drawing/2014/main" id="{D18D2684-63B1-BB09-DE37-56251030D880}"/>
              </a:ext>
            </a:extLst>
          </p:cNvPr>
          <p:cNvSpPr txBox="1"/>
          <p:nvPr/>
        </p:nvSpPr>
        <p:spPr>
          <a:xfrm>
            <a:off x="226414" y="4621927"/>
            <a:ext cx="9536679" cy="415498"/>
          </a:xfrm>
          <a:prstGeom prst="rect">
            <a:avLst/>
          </a:prstGeom>
          <a:noFill/>
        </p:spPr>
        <p:txBody>
          <a:bodyPr wrap="square" rtlCol="0">
            <a:spAutoFit/>
          </a:bodyPr>
          <a:lstStyle/>
          <a:p>
            <a:r>
              <a:rPr kumimoji="1" lang="ja-JP" altLang="en-US" sz="1000" spc="-100">
                <a:latin typeface="+mn-ea"/>
              </a:rPr>
              <a:t>　多様化する消費社会や顧客ニーズに対応するためにもデータ活用を含めた</a:t>
            </a:r>
            <a:r>
              <a:rPr kumimoji="1" lang="en-US" altLang="ja-JP" sz="1000" spc="-100">
                <a:latin typeface="+mn-ea"/>
              </a:rPr>
              <a:t>DX</a:t>
            </a:r>
            <a:r>
              <a:rPr kumimoji="1" lang="ja-JP" altLang="en-US" sz="1000" spc="-100">
                <a:latin typeface="+mn-ea"/>
              </a:rPr>
              <a:t>推進は、特に各種情報の活用が経営改善の初手になりやすい宿泊業（サービス業）においては重要です。しかし、</a:t>
            </a:r>
            <a:r>
              <a:rPr kumimoji="1" lang="en-US" altLang="ja-JP" sz="1000" spc="-100">
                <a:latin typeface="+mn-ea"/>
              </a:rPr>
              <a:t>DX</a:t>
            </a:r>
            <a:r>
              <a:rPr kumimoji="1" lang="ja-JP" altLang="en-US" sz="1000" spc="-100">
                <a:latin typeface="+mn-ea"/>
              </a:rPr>
              <a:t>が進まない理由は常に</a:t>
            </a:r>
            <a:r>
              <a:rPr kumimoji="1" lang="en-US" altLang="ja-JP" sz="1000" spc="-100">
                <a:latin typeface="+mn-ea"/>
              </a:rPr>
              <a:t>IT</a:t>
            </a:r>
            <a:r>
              <a:rPr kumimoji="1" lang="ja-JP" altLang="en-US" sz="1000" spc="-100">
                <a:latin typeface="+mn-ea"/>
              </a:rPr>
              <a:t>リテラシーの低さにあるのではなく、中小企業特有の課題にも留意が必要です。</a:t>
            </a:r>
            <a:endParaRPr kumimoji="1" lang="en-US" altLang="ja-JP" sz="1000" spc="-100">
              <a:latin typeface="+mn-ea"/>
            </a:endParaRPr>
          </a:p>
        </p:txBody>
      </p:sp>
      <p:sp>
        <p:nvSpPr>
          <p:cNvPr id="2" name="テキスト ボックス 1">
            <a:extLst>
              <a:ext uri="{FF2B5EF4-FFF2-40B4-BE49-F238E27FC236}">
                <a16:creationId xmlns:a16="http://schemas.microsoft.com/office/drawing/2014/main" id="{D0B0BAE8-18A7-C249-4845-5D6E81219AD8}"/>
              </a:ext>
            </a:extLst>
          </p:cNvPr>
          <p:cNvSpPr txBox="1"/>
          <p:nvPr/>
        </p:nvSpPr>
        <p:spPr>
          <a:xfrm>
            <a:off x="226414" y="520489"/>
            <a:ext cx="8882747" cy="415498"/>
          </a:xfrm>
          <a:prstGeom prst="rect">
            <a:avLst/>
          </a:prstGeom>
          <a:noFill/>
        </p:spPr>
        <p:txBody>
          <a:bodyPr wrap="square" rtlCol="0">
            <a:spAutoFit/>
          </a:bodyPr>
          <a:lstStyle/>
          <a:p>
            <a:r>
              <a:rPr kumimoji="1" lang="ja-JP" altLang="en-US" sz="1000"/>
              <a:t>訪問時は、客室や温泉、宴会場など外形的に見学が容易な設備などに目が行きがちですが、その他に旅館やホテルを内面から支えている要素への着眼にも留意して下さい。特に事業継続に必要な設備は損益状況に関わらず更新を迫られることがありますので忘れることなく着眼して下さい。</a:t>
            </a:r>
            <a:endParaRPr kumimoji="1" lang="en-US" altLang="ja-JP" sz="1000"/>
          </a:p>
        </p:txBody>
      </p:sp>
      <p:sp>
        <p:nvSpPr>
          <p:cNvPr id="30" name="スライド番号プレースホルダー 1">
            <a:extLst>
              <a:ext uri="{FF2B5EF4-FFF2-40B4-BE49-F238E27FC236}">
                <a16:creationId xmlns:a16="http://schemas.microsoft.com/office/drawing/2014/main" id="{7AB79DE6-8F6B-4ACB-AB7C-948FDEF51394}"/>
              </a:ext>
            </a:extLst>
          </p:cNvPr>
          <p:cNvSpPr txBox="1">
            <a:spLocks/>
          </p:cNvSpPr>
          <p:nvPr/>
        </p:nvSpPr>
        <p:spPr>
          <a:xfrm>
            <a:off x="9418638" y="6494463"/>
            <a:ext cx="487362" cy="363537"/>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ja-JP">
                <a:ea typeface="游ゴシック"/>
                <a:cs typeface="Calibri"/>
              </a:rPr>
              <a:t>18</a:t>
            </a:r>
          </a:p>
        </p:txBody>
      </p:sp>
      <p:grpSp>
        <p:nvGrpSpPr>
          <p:cNvPr id="33" name="グループ化 32">
            <a:extLst>
              <a:ext uri="{FF2B5EF4-FFF2-40B4-BE49-F238E27FC236}">
                <a16:creationId xmlns:a16="http://schemas.microsoft.com/office/drawing/2014/main" id="{73DBB0D4-3C7B-4A17-9D9D-887697AB8552}"/>
              </a:ext>
            </a:extLst>
          </p:cNvPr>
          <p:cNvGrpSpPr/>
          <p:nvPr/>
        </p:nvGrpSpPr>
        <p:grpSpPr>
          <a:xfrm>
            <a:off x="295274" y="1192399"/>
            <a:ext cx="1162051" cy="885825"/>
            <a:chOff x="295274" y="1523999"/>
            <a:chExt cx="1162051" cy="885825"/>
          </a:xfrm>
        </p:grpSpPr>
        <p:sp>
          <p:nvSpPr>
            <p:cNvPr id="34" name="楕円 33">
              <a:extLst>
                <a:ext uri="{FF2B5EF4-FFF2-40B4-BE49-F238E27FC236}">
                  <a16:creationId xmlns:a16="http://schemas.microsoft.com/office/drawing/2014/main" id="{ED3A59F7-26D0-4602-AF31-FF561CCD4F33}"/>
                </a:ext>
              </a:extLst>
            </p:cNvPr>
            <p:cNvSpPr/>
            <p:nvPr/>
          </p:nvSpPr>
          <p:spPr>
            <a:xfrm>
              <a:off x="295274" y="1523999"/>
              <a:ext cx="895350" cy="885825"/>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テキスト ボックス 35">
              <a:extLst>
                <a:ext uri="{FF2B5EF4-FFF2-40B4-BE49-F238E27FC236}">
                  <a16:creationId xmlns:a16="http://schemas.microsoft.com/office/drawing/2014/main" id="{6059E010-E4EE-40DD-8085-5E0D52DDDC30}"/>
                </a:ext>
              </a:extLst>
            </p:cNvPr>
            <p:cNvSpPr txBox="1"/>
            <p:nvPr/>
          </p:nvSpPr>
          <p:spPr>
            <a:xfrm>
              <a:off x="371475" y="1672320"/>
              <a:ext cx="1085850" cy="646331"/>
            </a:xfrm>
            <a:prstGeom prst="rect">
              <a:avLst/>
            </a:prstGeom>
            <a:noFill/>
            <a:ln>
              <a:noFill/>
            </a:ln>
          </p:spPr>
          <p:txBody>
            <a:bodyPr wrap="square" rtlCol="0">
              <a:spAutoFit/>
            </a:bodyPr>
            <a:lstStyle/>
            <a:p>
              <a:r>
                <a:rPr kumimoji="1" lang="ja-JP" altLang="en-US" sz="3600" b="1" i="1">
                  <a:solidFill>
                    <a:schemeClr val="accent1">
                      <a:lumMod val="60000"/>
                      <a:lumOff val="40000"/>
                    </a:schemeClr>
                  </a:solidFill>
                  <a:latin typeface="Britannic Bold" panose="020B0903060703020204" pitchFamily="34" charset="0"/>
                </a:rPr>
                <a:t>１</a:t>
              </a:r>
            </a:p>
          </p:txBody>
        </p:sp>
      </p:grpSp>
      <p:sp>
        <p:nvSpPr>
          <p:cNvPr id="37" name="正方形/長方形 36">
            <a:extLst>
              <a:ext uri="{FF2B5EF4-FFF2-40B4-BE49-F238E27FC236}">
                <a16:creationId xmlns:a16="http://schemas.microsoft.com/office/drawing/2014/main" id="{168F19CF-E098-4D82-BD43-ED1D1FEE0F14}"/>
              </a:ext>
            </a:extLst>
          </p:cNvPr>
          <p:cNvSpPr/>
          <p:nvPr/>
        </p:nvSpPr>
        <p:spPr>
          <a:xfrm>
            <a:off x="1360800" y="1340720"/>
            <a:ext cx="1981201" cy="583911"/>
          </a:xfrm>
          <a:prstGeom prst="rect">
            <a:avLst/>
          </a:prstGeom>
          <a:solidFill>
            <a:schemeClr val="accent5">
              <a:lumMod val="40000"/>
              <a:lumOff val="60000"/>
              <a:alpha val="26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要素別情報の確認</a:t>
            </a:r>
            <a:endParaRPr kumimoji="1" lang="en-US" altLang="ja-JP" sz="1400" b="1">
              <a:solidFill>
                <a:schemeClr val="tx1"/>
              </a:solidFill>
            </a:endParaRPr>
          </a:p>
        </p:txBody>
      </p:sp>
      <p:sp>
        <p:nvSpPr>
          <p:cNvPr id="38" name="テキスト ボックス 37">
            <a:extLst>
              <a:ext uri="{FF2B5EF4-FFF2-40B4-BE49-F238E27FC236}">
                <a16:creationId xmlns:a16="http://schemas.microsoft.com/office/drawing/2014/main" id="{3801EA07-14BD-4C68-922D-BB0C5037678E}"/>
              </a:ext>
            </a:extLst>
          </p:cNvPr>
          <p:cNvSpPr txBox="1"/>
          <p:nvPr/>
        </p:nvSpPr>
        <p:spPr>
          <a:xfrm>
            <a:off x="8998088" y="253584"/>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訪問時編</a:t>
            </a:r>
          </a:p>
        </p:txBody>
      </p:sp>
      <p:sp>
        <p:nvSpPr>
          <p:cNvPr id="39" name="テキスト ボックス 38">
            <a:extLst>
              <a:ext uri="{FF2B5EF4-FFF2-40B4-BE49-F238E27FC236}">
                <a16:creationId xmlns:a16="http://schemas.microsoft.com/office/drawing/2014/main" id="{D3B02653-C0F3-4B7C-BF7F-1410130C9E54}"/>
              </a:ext>
            </a:extLst>
          </p:cNvPr>
          <p:cNvSpPr txBox="1"/>
          <p:nvPr/>
        </p:nvSpPr>
        <p:spPr>
          <a:xfrm>
            <a:off x="8998088" y="82305"/>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宿泊業</a:t>
            </a:r>
          </a:p>
        </p:txBody>
      </p:sp>
    </p:spTree>
    <p:extLst>
      <p:ext uri="{BB962C8B-B14F-4D97-AF65-F5344CB8AC3E}">
        <p14:creationId xmlns:p14="http://schemas.microsoft.com/office/powerpoint/2010/main" val="21968797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5" name="直線コネクタ 34">
            <a:extLst>
              <a:ext uri="{FF2B5EF4-FFF2-40B4-BE49-F238E27FC236}">
                <a16:creationId xmlns:a16="http://schemas.microsoft.com/office/drawing/2014/main" id="{1F44959B-879A-4247-9FA4-69D56E4D3C49}"/>
              </a:ext>
            </a:extLst>
          </p:cNvPr>
          <p:cNvCxnSpPr/>
          <p:nvPr/>
        </p:nvCxnSpPr>
        <p:spPr>
          <a:xfrm>
            <a:off x="157163" y="106794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24" name="テキスト ボックス 23">
            <a:extLst>
              <a:ext uri="{FF2B5EF4-FFF2-40B4-BE49-F238E27FC236}">
                <a16:creationId xmlns:a16="http://schemas.microsoft.com/office/drawing/2014/main" id="{6CCB4051-2BED-9B32-F5AA-7E362139C7FC}"/>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宿泊業</a:t>
            </a:r>
            <a:r>
              <a:rPr kumimoji="1" lang="ja-JP" altLang="en-US" b="1" u="sng">
                <a:latin typeface="+mn-ea"/>
              </a:rPr>
              <a:t>の目利き（訪問時編）　その２</a:t>
            </a:r>
            <a:endParaRPr kumimoji="1" lang="ja-JP" altLang="en-US" sz="2000" b="1" u="sng">
              <a:latin typeface="+mn-ea"/>
            </a:endParaRPr>
          </a:p>
        </p:txBody>
      </p:sp>
      <p:sp>
        <p:nvSpPr>
          <p:cNvPr id="9" name="テキスト ボックス 8">
            <a:extLst>
              <a:ext uri="{FF2B5EF4-FFF2-40B4-BE49-F238E27FC236}">
                <a16:creationId xmlns:a16="http://schemas.microsoft.com/office/drawing/2014/main" id="{15EEB023-6E09-5D11-60B7-BCF019FD1A5E}"/>
              </a:ext>
            </a:extLst>
          </p:cNvPr>
          <p:cNvSpPr txBox="1"/>
          <p:nvPr/>
        </p:nvSpPr>
        <p:spPr>
          <a:xfrm>
            <a:off x="3355200" y="1224000"/>
            <a:ext cx="6294337" cy="861774"/>
          </a:xfrm>
          <a:prstGeom prst="rect">
            <a:avLst/>
          </a:prstGeom>
          <a:noFill/>
        </p:spPr>
        <p:txBody>
          <a:bodyPr wrap="square" rtlCol="0">
            <a:spAutoFit/>
          </a:bodyPr>
          <a:lstStyle/>
          <a:p>
            <a:r>
              <a:rPr kumimoji="1" lang="ja-JP" altLang="en-US" sz="1000">
                <a:latin typeface="+mn-ea"/>
              </a:rPr>
              <a:t>□  事業継続に必要な主要設備の老朽化は「隠れた負債」ともいえる</a:t>
            </a:r>
            <a:endParaRPr kumimoji="1" lang="en-US" altLang="ja-JP" sz="1000">
              <a:latin typeface="+mn-ea"/>
            </a:endParaRPr>
          </a:p>
          <a:p>
            <a:r>
              <a:rPr kumimoji="1" lang="ja-JP" altLang="en-US" sz="1000">
                <a:latin typeface="+mn-ea"/>
              </a:rPr>
              <a:t>□  固定資産台帳（償却資産一覧）などで老朽度合いが確認できる設備もある</a:t>
            </a:r>
            <a:endParaRPr kumimoji="1" lang="en-US" altLang="ja-JP" sz="1000">
              <a:latin typeface="+mn-ea"/>
            </a:endParaRPr>
          </a:p>
          <a:p>
            <a:r>
              <a:rPr kumimoji="1" lang="ja-JP" altLang="en-US" sz="1000">
                <a:latin typeface="+mn-ea"/>
              </a:rPr>
              <a:t>□  主要設備の更新は高額になる場合もあるので十分な調査が必要</a:t>
            </a:r>
            <a:endParaRPr kumimoji="1" lang="en-US" altLang="ja-JP" sz="1000">
              <a:latin typeface="+mn-ea"/>
            </a:endParaRPr>
          </a:p>
          <a:p>
            <a:r>
              <a:rPr kumimoji="1" lang="ja-JP" altLang="en-US" sz="1000">
                <a:latin typeface="+mn-ea"/>
              </a:rPr>
              <a:t>□  特に業歴の長いホテルや旅館では“必須”の着眼点といえる</a:t>
            </a:r>
            <a:endParaRPr kumimoji="1" lang="en-US" altLang="ja-JP" sz="1000">
              <a:latin typeface="+mn-ea"/>
            </a:endParaRPr>
          </a:p>
          <a:p>
            <a:r>
              <a:rPr kumimoji="1" lang="ja-JP" altLang="en-US" sz="1000">
                <a:latin typeface="+mn-ea"/>
              </a:rPr>
              <a:t>□  内容によっては、</a:t>
            </a:r>
            <a:r>
              <a:rPr kumimoji="1" lang="ja-JP" altLang="en-US" sz="1000" b="1">
                <a:latin typeface="+mn-ea"/>
              </a:rPr>
              <a:t>一定期間の休業</a:t>
            </a:r>
            <a:r>
              <a:rPr kumimoji="1" lang="ja-JP" altLang="en-US" sz="1000">
                <a:latin typeface="+mn-ea"/>
              </a:rPr>
              <a:t>が不可避な場合もある </a:t>
            </a:r>
            <a:endParaRPr kumimoji="1" lang="en-US" altLang="ja-JP" sz="1000">
              <a:latin typeface="+mn-ea"/>
            </a:endParaRPr>
          </a:p>
        </p:txBody>
      </p:sp>
      <p:grpSp>
        <p:nvGrpSpPr>
          <p:cNvPr id="50" name="グループ化 49">
            <a:extLst>
              <a:ext uri="{FF2B5EF4-FFF2-40B4-BE49-F238E27FC236}">
                <a16:creationId xmlns:a16="http://schemas.microsoft.com/office/drawing/2014/main" id="{DF1B652D-D4AB-A207-D4D0-1516B51019F2}"/>
              </a:ext>
            </a:extLst>
          </p:cNvPr>
          <p:cNvGrpSpPr/>
          <p:nvPr/>
        </p:nvGrpSpPr>
        <p:grpSpPr>
          <a:xfrm>
            <a:off x="43127" y="2281997"/>
            <a:ext cx="8185229" cy="4498354"/>
            <a:chOff x="43127" y="2281997"/>
            <a:chExt cx="8185229" cy="4498354"/>
          </a:xfrm>
        </p:grpSpPr>
        <p:sp>
          <p:nvSpPr>
            <p:cNvPr id="49" name="正方形/長方形 48">
              <a:extLst>
                <a:ext uri="{FF2B5EF4-FFF2-40B4-BE49-F238E27FC236}">
                  <a16:creationId xmlns:a16="http://schemas.microsoft.com/office/drawing/2014/main" id="{F579E593-A15D-3F81-DB57-41FAA96A5CC6}"/>
                </a:ext>
              </a:extLst>
            </p:cNvPr>
            <p:cNvSpPr/>
            <p:nvPr/>
          </p:nvSpPr>
          <p:spPr>
            <a:xfrm>
              <a:off x="136510" y="2281997"/>
              <a:ext cx="6919898" cy="4498354"/>
            </a:xfrm>
            <a:prstGeom prst="rect">
              <a:avLst/>
            </a:prstGeom>
            <a:noFill/>
            <a:ln w="3175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47" name="グループ化 46">
              <a:extLst>
                <a:ext uri="{FF2B5EF4-FFF2-40B4-BE49-F238E27FC236}">
                  <a16:creationId xmlns:a16="http://schemas.microsoft.com/office/drawing/2014/main" id="{75A264EF-FF18-6BA3-7FEA-24208CD9FC68}"/>
                </a:ext>
              </a:extLst>
            </p:cNvPr>
            <p:cNvGrpSpPr/>
            <p:nvPr/>
          </p:nvGrpSpPr>
          <p:grpSpPr>
            <a:xfrm>
              <a:off x="43127" y="2528189"/>
              <a:ext cx="8185229" cy="4147036"/>
              <a:chOff x="0" y="2350790"/>
              <a:chExt cx="8185229" cy="4147036"/>
            </a:xfrm>
          </p:grpSpPr>
          <p:grpSp>
            <p:nvGrpSpPr>
              <p:cNvPr id="40" name="グループ化 39">
                <a:extLst>
                  <a:ext uri="{FF2B5EF4-FFF2-40B4-BE49-F238E27FC236}">
                    <a16:creationId xmlns:a16="http://schemas.microsoft.com/office/drawing/2014/main" id="{66F86B19-6301-501C-20CA-3CBBA3FDED91}"/>
                  </a:ext>
                </a:extLst>
              </p:cNvPr>
              <p:cNvGrpSpPr/>
              <p:nvPr/>
            </p:nvGrpSpPr>
            <p:grpSpPr>
              <a:xfrm>
                <a:off x="1" y="2350790"/>
                <a:ext cx="8185228" cy="861774"/>
                <a:chOff x="1" y="2350790"/>
                <a:chExt cx="8185228" cy="861774"/>
              </a:xfrm>
            </p:grpSpPr>
            <p:grpSp>
              <p:nvGrpSpPr>
                <p:cNvPr id="23" name="グループ化 22">
                  <a:extLst>
                    <a:ext uri="{FF2B5EF4-FFF2-40B4-BE49-F238E27FC236}">
                      <a16:creationId xmlns:a16="http://schemas.microsoft.com/office/drawing/2014/main" id="{85FD29C8-201E-2F57-555D-6F1501CEC918}"/>
                    </a:ext>
                  </a:extLst>
                </p:cNvPr>
                <p:cNvGrpSpPr/>
                <p:nvPr/>
              </p:nvGrpSpPr>
              <p:grpSpPr>
                <a:xfrm>
                  <a:off x="1" y="2463434"/>
                  <a:ext cx="1890891" cy="659757"/>
                  <a:chOff x="136510" y="2477000"/>
                  <a:chExt cx="1890891" cy="659757"/>
                </a:xfrm>
              </p:grpSpPr>
              <p:sp>
                <p:nvSpPr>
                  <p:cNvPr id="13" name="正方形/長方形 12">
                    <a:extLst>
                      <a:ext uri="{FF2B5EF4-FFF2-40B4-BE49-F238E27FC236}">
                        <a16:creationId xmlns:a16="http://schemas.microsoft.com/office/drawing/2014/main" id="{30DC0370-4769-CF1C-9867-21F218309334}"/>
                      </a:ext>
                    </a:extLst>
                  </p:cNvPr>
                  <p:cNvSpPr/>
                  <p:nvPr/>
                </p:nvSpPr>
                <p:spPr>
                  <a:xfrm>
                    <a:off x="941551" y="2477000"/>
                    <a:ext cx="1085850" cy="659757"/>
                  </a:xfrm>
                  <a:prstGeom prst="rect">
                    <a:avLst/>
                  </a:prstGeom>
                  <a:noFill/>
                  <a:ln w="34925">
                    <a:solidFill>
                      <a:srgbClr val="00B0F0">
                        <a:alpha val="5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600" b="1">
                        <a:solidFill>
                          <a:schemeClr val="tx1"/>
                        </a:solidFill>
                      </a:rPr>
                      <a:t>配管</a:t>
                    </a:r>
                    <a:endParaRPr kumimoji="1" lang="en-US" altLang="ja-JP" sz="1600" b="1">
                      <a:solidFill>
                        <a:schemeClr val="tx1"/>
                      </a:solidFill>
                    </a:endParaRPr>
                  </a:p>
                  <a:p>
                    <a:pPr algn="ctr"/>
                    <a:r>
                      <a:rPr kumimoji="1" lang="ja-JP" altLang="en-US" sz="1600" b="1">
                        <a:solidFill>
                          <a:schemeClr val="tx1"/>
                        </a:solidFill>
                      </a:rPr>
                      <a:t>設備</a:t>
                    </a:r>
                    <a:endParaRPr kumimoji="1" lang="ja-JP" altLang="en-US" b="1">
                      <a:solidFill>
                        <a:schemeClr val="tx1"/>
                      </a:solidFill>
                    </a:endParaRPr>
                  </a:p>
                </p:txBody>
              </p:sp>
              <p:sp>
                <p:nvSpPr>
                  <p:cNvPr id="18" name="テキスト ボックス 17">
                    <a:extLst>
                      <a:ext uri="{FF2B5EF4-FFF2-40B4-BE49-F238E27FC236}">
                        <a16:creationId xmlns:a16="http://schemas.microsoft.com/office/drawing/2014/main" id="{C9BCD401-0E04-D278-731E-7C7764A3814C}"/>
                      </a:ext>
                    </a:extLst>
                  </p:cNvPr>
                  <p:cNvSpPr txBox="1"/>
                  <p:nvPr/>
                </p:nvSpPr>
                <p:spPr>
                  <a:xfrm>
                    <a:off x="136510" y="2566378"/>
                    <a:ext cx="931653" cy="523220"/>
                  </a:xfrm>
                  <a:prstGeom prst="rect">
                    <a:avLst/>
                  </a:prstGeom>
                  <a:noFill/>
                </p:spPr>
                <p:txBody>
                  <a:bodyPr wrap="square" rtlCol="0">
                    <a:spAutoFit/>
                  </a:bodyPr>
                  <a:lstStyle/>
                  <a:p>
                    <a:pPr algn="ctr"/>
                    <a:r>
                      <a:rPr kumimoji="1" lang="ja-JP" altLang="en-US" sz="1200"/>
                      <a:t>その</a:t>
                    </a:r>
                    <a:r>
                      <a:rPr kumimoji="1" lang="en-US" altLang="ja-JP" sz="2800"/>
                      <a:t>1</a:t>
                    </a:r>
                    <a:endParaRPr kumimoji="1" lang="ja-JP" altLang="en-US"/>
                  </a:p>
                </p:txBody>
              </p:sp>
            </p:grpSp>
            <p:sp>
              <p:nvSpPr>
                <p:cNvPr id="37" name="テキスト ボックス 36">
                  <a:extLst>
                    <a:ext uri="{FF2B5EF4-FFF2-40B4-BE49-F238E27FC236}">
                      <a16:creationId xmlns:a16="http://schemas.microsoft.com/office/drawing/2014/main" id="{7077CFA8-5DAD-89B2-9570-496F3F52AE43}"/>
                    </a:ext>
                  </a:extLst>
                </p:cNvPr>
                <p:cNvSpPr txBox="1"/>
                <p:nvPr/>
              </p:nvSpPr>
              <p:spPr>
                <a:xfrm>
                  <a:off x="1890892" y="2350790"/>
                  <a:ext cx="6294337" cy="861774"/>
                </a:xfrm>
                <a:prstGeom prst="rect">
                  <a:avLst/>
                </a:prstGeom>
                <a:noFill/>
              </p:spPr>
              <p:txBody>
                <a:bodyPr wrap="square" rtlCol="0">
                  <a:spAutoFit/>
                </a:bodyPr>
                <a:lstStyle/>
                <a:p>
                  <a:r>
                    <a:rPr kumimoji="1" lang="ja-JP" altLang="en-US" sz="1000" spc="-100">
                      <a:latin typeface="+mn-ea"/>
                    </a:rPr>
                    <a:t>□ 水道系給排水配管と温泉配管がある</a:t>
                  </a:r>
                  <a:endParaRPr kumimoji="1" lang="en-US" altLang="ja-JP" sz="1000" spc="-100">
                    <a:latin typeface="+mn-ea"/>
                  </a:endParaRPr>
                </a:p>
                <a:p>
                  <a:r>
                    <a:rPr kumimoji="1" lang="ja-JP" altLang="en-US" sz="1000" spc="-100">
                      <a:latin typeface="+mn-ea"/>
                    </a:rPr>
                    <a:t>□ 本管と支管で構成され本管の老朽化は建物全体の大規模工事が必要となる可能性が高い</a:t>
                  </a:r>
                  <a:endParaRPr kumimoji="1" lang="en-US" altLang="ja-JP" sz="1000" spc="-100">
                    <a:latin typeface="+mn-ea"/>
                  </a:endParaRPr>
                </a:p>
                <a:p>
                  <a:r>
                    <a:rPr kumimoji="1" lang="ja-JP" altLang="en-US" sz="1000" spc="-100">
                      <a:latin typeface="+mn-ea"/>
                    </a:rPr>
                    <a:t>□ フロアごとの更新は休業範囲と１度の投資額を限定できるが、更新していない</a:t>
                  </a:r>
                  <a:endParaRPr kumimoji="1" lang="en-US" altLang="ja-JP" sz="1000" spc="-100">
                    <a:latin typeface="+mn-ea"/>
                  </a:endParaRPr>
                </a:p>
                <a:p>
                  <a:r>
                    <a:rPr kumimoji="1" lang="ja-JP" altLang="en-US" sz="1000" spc="-100">
                      <a:latin typeface="+mn-ea"/>
                    </a:rPr>
                    <a:t>　 フロアの配管の負担が大きくなり老朽化を早める場合もある</a:t>
                  </a:r>
                  <a:endParaRPr kumimoji="1" lang="en-US" altLang="ja-JP" sz="1000" spc="-100">
                    <a:latin typeface="+mn-ea"/>
                  </a:endParaRPr>
                </a:p>
                <a:p>
                  <a:r>
                    <a:rPr kumimoji="1" lang="en-US" altLang="ja-JP" sz="1000" spc="-100">
                      <a:latin typeface="+mn-ea"/>
                    </a:rPr>
                    <a:t>   </a:t>
                  </a:r>
                  <a:r>
                    <a:rPr kumimoji="1" lang="ja-JP" altLang="en-US" sz="1000" spc="-100">
                      <a:latin typeface="+mn-ea"/>
                    </a:rPr>
                    <a:t>（部分更新と全体更新は費用対効果計算が必要）</a:t>
                  </a:r>
                  <a:endParaRPr kumimoji="1" lang="en-US" altLang="ja-JP" sz="1000" spc="-100">
                    <a:latin typeface="+mn-ea"/>
                  </a:endParaRPr>
                </a:p>
              </p:txBody>
            </p:sp>
          </p:grpSp>
          <p:grpSp>
            <p:nvGrpSpPr>
              <p:cNvPr id="41" name="グループ化 40">
                <a:extLst>
                  <a:ext uri="{FF2B5EF4-FFF2-40B4-BE49-F238E27FC236}">
                    <a16:creationId xmlns:a16="http://schemas.microsoft.com/office/drawing/2014/main" id="{82359D96-69C1-0D04-B4CA-5662E5CC38A3}"/>
                  </a:ext>
                </a:extLst>
              </p:cNvPr>
              <p:cNvGrpSpPr/>
              <p:nvPr/>
            </p:nvGrpSpPr>
            <p:grpSpPr>
              <a:xfrm>
                <a:off x="0" y="3229562"/>
                <a:ext cx="8185229" cy="723218"/>
                <a:chOff x="0" y="3222514"/>
                <a:chExt cx="8185229" cy="723218"/>
              </a:xfrm>
            </p:grpSpPr>
            <p:grpSp>
              <p:nvGrpSpPr>
                <p:cNvPr id="26" name="グループ化 25">
                  <a:extLst>
                    <a:ext uri="{FF2B5EF4-FFF2-40B4-BE49-F238E27FC236}">
                      <a16:creationId xmlns:a16="http://schemas.microsoft.com/office/drawing/2014/main" id="{A78A7F0D-59CA-5D47-89F8-26772F2A7FBD}"/>
                    </a:ext>
                  </a:extLst>
                </p:cNvPr>
                <p:cNvGrpSpPr/>
                <p:nvPr/>
              </p:nvGrpSpPr>
              <p:grpSpPr>
                <a:xfrm>
                  <a:off x="0" y="3237961"/>
                  <a:ext cx="1890892" cy="707771"/>
                  <a:chOff x="136509" y="3300451"/>
                  <a:chExt cx="1890892" cy="707771"/>
                </a:xfrm>
              </p:grpSpPr>
              <p:sp>
                <p:nvSpPr>
                  <p:cNvPr id="14" name="正方形/長方形 13">
                    <a:extLst>
                      <a:ext uri="{FF2B5EF4-FFF2-40B4-BE49-F238E27FC236}">
                        <a16:creationId xmlns:a16="http://schemas.microsoft.com/office/drawing/2014/main" id="{684C8323-1692-7C08-EC46-88A4E79DC8B5}"/>
                      </a:ext>
                    </a:extLst>
                  </p:cNvPr>
                  <p:cNvSpPr/>
                  <p:nvPr/>
                </p:nvSpPr>
                <p:spPr>
                  <a:xfrm>
                    <a:off x="941551" y="3300451"/>
                    <a:ext cx="1085850" cy="707771"/>
                  </a:xfrm>
                  <a:prstGeom prst="rect">
                    <a:avLst/>
                  </a:prstGeom>
                  <a:noFill/>
                  <a:ln w="34925">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600" b="1">
                        <a:solidFill>
                          <a:schemeClr val="tx1"/>
                        </a:solidFill>
                      </a:rPr>
                      <a:t>ボイラー</a:t>
                    </a:r>
                    <a:endParaRPr kumimoji="1" lang="en-US" altLang="ja-JP" sz="1600" b="1">
                      <a:solidFill>
                        <a:schemeClr val="tx1"/>
                      </a:solidFill>
                    </a:endParaRPr>
                  </a:p>
                  <a:p>
                    <a:pPr algn="ctr"/>
                    <a:r>
                      <a:rPr kumimoji="1" lang="ja-JP" altLang="en-US" sz="1600" b="1">
                        <a:solidFill>
                          <a:schemeClr val="tx1"/>
                        </a:solidFill>
                      </a:rPr>
                      <a:t>設備</a:t>
                    </a:r>
                    <a:endParaRPr kumimoji="1" lang="ja-JP" altLang="en-US" b="1">
                      <a:solidFill>
                        <a:schemeClr val="tx1"/>
                      </a:solidFill>
                    </a:endParaRPr>
                  </a:p>
                </p:txBody>
              </p:sp>
              <p:sp>
                <p:nvSpPr>
                  <p:cNvPr id="19" name="テキスト ボックス 18">
                    <a:extLst>
                      <a:ext uri="{FF2B5EF4-FFF2-40B4-BE49-F238E27FC236}">
                        <a16:creationId xmlns:a16="http://schemas.microsoft.com/office/drawing/2014/main" id="{991BD103-52AC-1419-544D-FBB1884DA403}"/>
                      </a:ext>
                    </a:extLst>
                  </p:cNvPr>
                  <p:cNvSpPr txBox="1"/>
                  <p:nvPr/>
                </p:nvSpPr>
                <p:spPr>
                  <a:xfrm>
                    <a:off x="136509" y="3383090"/>
                    <a:ext cx="931653" cy="523220"/>
                  </a:xfrm>
                  <a:prstGeom prst="rect">
                    <a:avLst/>
                  </a:prstGeom>
                  <a:noFill/>
                </p:spPr>
                <p:txBody>
                  <a:bodyPr wrap="square" rtlCol="0">
                    <a:spAutoFit/>
                  </a:bodyPr>
                  <a:lstStyle/>
                  <a:p>
                    <a:pPr algn="ctr"/>
                    <a:r>
                      <a:rPr kumimoji="1" lang="ja-JP" altLang="en-US" sz="1200"/>
                      <a:t>その</a:t>
                    </a:r>
                    <a:r>
                      <a:rPr kumimoji="1" lang="en-US" altLang="ja-JP" sz="2800"/>
                      <a:t>2</a:t>
                    </a:r>
                    <a:endParaRPr kumimoji="1" lang="ja-JP" altLang="en-US"/>
                  </a:p>
                </p:txBody>
              </p:sp>
            </p:grpSp>
            <p:sp>
              <p:nvSpPr>
                <p:cNvPr id="38" name="テキスト ボックス 37">
                  <a:extLst>
                    <a:ext uri="{FF2B5EF4-FFF2-40B4-BE49-F238E27FC236}">
                      <a16:creationId xmlns:a16="http://schemas.microsoft.com/office/drawing/2014/main" id="{8DE5F0BA-ACF6-E4EA-EF92-FAC6CBDE3828}"/>
                    </a:ext>
                  </a:extLst>
                </p:cNvPr>
                <p:cNvSpPr txBox="1"/>
                <p:nvPr/>
              </p:nvSpPr>
              <p:spPr>
                <a:xfrm>
                  <a:off x="1890892" y="3222514"/>
                  <a:ext cx="6294337" cy="707886"/>
                </a:xfrm>
                <a:prstGeom prst="rect">
                  <a:avLst/>
                </a:prstGeom>
                <a:noFill/>
              </p:spPr>
              <p:txBody>
                <a:bodyPr wrap="square" rtlCol="0">
                  <a:spAutoFit/>
                </a:bodyPr>
                <a:lstStyle/>
                <a:p>
                  <a:r>
                    <a:rPr kumimoji="1" lang="ja-JP" altLang="en-US" sz="1000" spc="-100">
                      <a:latin typeface="+mn-ea"/>
                    </a:rPr>
                    <a:t>□ ボイラーの台数の確認も必要になる（１基とは限らない）</a:t>
                  </a:r>
                  <a:endParaRPr kumimoji="1" lang="en-US" altLang="ja-JP" sz="1000" spc="-100">
                    <a:latin typeface="+mn-ea"/>
                  </a:endParaRPr>
                </a:p>
                <a:p>
                  <a:r>
                    <a:rPr kumimoji="1" lang="ja-JP" altLang="en-US" sz="1000" spc="-100">
                      <a:latin typeface="+mn-ea"/>
                    </a:rPr>
                    <a:t>□ 定期メンテナンス実施の有無を確認（耐久年数やボイラー効率に影響）</a:t>
                  </a:r>
                  <a:endParaRPr kumimoji="1" lang="en-US" altLang="ja-JP" sz="1000" spc="-100">
                    <a:latin typeface="+mn-ea"/>
                  </a:endParaRPr>
                </a:p>
                <a:p>
                  <a:r>
                    <a:rPr kumimoji="1" lang="ja-JP" altLang="en-US" sz="1000" spc="-100">
                      <a:latin typeface="+mn-ea"/>
                    </a:rPr>
                    <a:t>□ 不備や不良を放置すると火災や一酸化炭素中毒などの事故誘発の可能性もある</a:t>
                  </a:r>
                  <a:endParaRPr kumimoji="1" lang="en-US" altLang="ja-JP" sz="1000" spc="-100">
                    <a:latin typeface="+mn-ea"/>
                  </a:endParaRPr>
                </a:p>
                <a:p>
                  <a:r>
                    <a:rPr kumimoji="1" lang="ja-JP" altLang="en-US" sz="1000" spc="-100">
                      <a:latin typeface="+mn-ea"/>
                    </a:rPr>
                    <a:t>□ 入浴時や洗面時の湯温に影響し体感的な顧客満足度に直結しやすい </a:t>
                  </a:r>
                  <a:endParaRPr kumimoji="1" lang="en-US" altLang="ja-JP" sz="1000" spc="-100">
                    <a:latin typeface="+mn-ea"/>
                  </a:endParaRPr>
                </a:p>
              </p:txBody>
            </p:sp>
          </p:grpSp>
          <p:grpSp>
            <p:nvGrpSpPr>
              <p:cNvPr id="42" name="グループ化 41">
                <a:extLst>
                  <a:ext uri="{FF2B5EF4-FFF2-40B4-BE49-F238E27FC236}">
                    <a16:creationId xmlns:a16="http://schemas.microsoft.com/office/drawing/2014/main" id="{3A2CCC3C-21EE-4F41-8A84-FFAC60B8B822}"/>
                  </a:ext>
                </a:extLst>
              </p:cNvPr>
              <p:cNvGrpSpPr/>
              <p:nvPr/>
            </p:nvGrpSpPr>
            <p:grpSpPr>
              <a:xfrm>
                <a:off x="3402" y="4060502"/>
                <a:ext cx="8181827" cy="738664"/>
                <a:chOff x="3402" y="4319534"/>
                <a:chExt cx="8181827" cy="738664"/>
              </a:xfrm>
            </p:grpSpPr>
            <p:grpSp>
              <p:nvGrpSpPr>
                <p:cNvPr id="27" name="グループ化 26">
                  <a:extLst>
                    <a:ext uri="{FF2B5EF4-FFF2-40B4-BE49-F238E27FC236}">
                      <a16:creationId xmlns:a16="http://schemas.microsoft.com/office/drawing/2014/main" id="{0A151928-F735-AB22-26BB-B3B07DE81616}"/>
                    </a:ext>
                  </a:extLst>
                </p:cNvPr>
                <p:cNvGrpSpPr/>
                <p:nvPr/>
              </p:nvGrpSpPr>
              <p:grpSpPr>
                <a:xfrm>
                  <a:off x="3402" y="4350427"/>
                  <a:ext cx="1887490" cy="707771"/>
                  <a:chOff x="139911" y="4202519"/>
                  <a:chExt cx="1887490" cy="707771"/>
                </a:xfrm>
              </p:grpSpPr>
              <p:sp>
                <p:nvSpPr>
                  <p:cNvPr id="15" name="正方形/長方形 14">
                    <a:extLst>
                      <a:ext uri="{FF2B5EF4-FFF2-40B4-BE49-F238E27FC236}">
                        <a16:creationId xmlns:a16="http://schemas.microsoft.com/office/drawing/2014/main" id="{3F7A0412-286D-038E-86F9-B2149A68C47C}"/>
                      </a:ext>
                    </a:extLst>
                  </p:cNvPr>
                  <p:cNvSpPr/>
                  <p:nvPr/>
                </p:nvSpPr>
                <p:spPr>
                  <a:xfrm>
                    <a:off x="941551" y="4202519"/>
                    <a:ext cx="1085850" cy="707771"/>
                  </a:xfrm>
                  <a:prstGeom prst="rect">
                    <a:avLst/>
                  </a:prstGeom>
                  <a:noFill/>
                  <a:ln w="34925">
                    <a:solidFill>
                      <a:srgbClr val="F87E7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600" b="1">
                        <a:solidFill>
                          <a:schemeClr val="tx1"/>
                        </a:solidFill>
                      </a:rPr>
                      <a:t>冷暖房</a:t>
                    </a:r>
                    <a:endParaRPr kumimoji="1" lang="en-US" altLang="ja-JP" sz="1600" b="1">
                      <a:solidFill>
                        <a:schemeClr val="tx1"/>
                      </a:solidFill>
                    </a:endParaRPr>
                  </a:p>
                  <a:p>
                    <a:pPr algn="ctr"/>
                    <a:r>
                      <a:rPr kumimoji="1" lang="ja-JP" altLang="en-US" sz="1600" b="1">
                        <a:solidFill>
                          <a:schemeClr val="tx1"/>
                        </a:solidFill>
                      </a:rPr>
                      <a:t>設備</a:t>
                    </a:r>
                    <a:endParaRPr kumimoji="1" lang="ja-JP" altLang="en-US" b="1">
                      <a:solidFill>
                        <a:schemeClr val="tx1"/>
                      </a:solidFill>
                    </a:endParaRPr>
                  </a:p>
                </p:txBody>
              </p:sp>
              <p:sp>
                <p:nvSpPr>
                  <p:cNvPr id="22" name="テキスト ボックス 21">
                    <a:extLst>
                      <a:ext uri="{FF2B5EF4-FFF2-40B4-BE49-F238E27FC236}">
                        <a16:creationId xmlns:a16="http://schemas.microsoft.com/office/drawing/2014/main" id="{1B679C7D-9F00-8AE9-FFE3-607D6E2D1C6B}"/>
                      </a:ext>
                    </a:extLst>
                  </p:cNvPr>
                  <p:cNvSpPr txBox="1"/>
                  <p:nvPr/>
                </p:nvSpPr>
                <p:spPr>
                  <a:xfrm>
                    <a:off x="139911" y="4287116"/>
                    <a:ext cx="931653" cy="523220"/>
                  </a:xfrm>
                  <a:prstGeom prst="rect">
                    <a:avLst/>
                  </a:prstGeom>
                  <a:noFill/>
                </p:spPr>
                <p:txBody>
                  <a:bodyPr wrap="square" rtlCol="0">
                    <a:spAutoFit/>
                  </a:bodyPr>
                  <a:lstStyle/>
                  <a:p>
                    <a:pPr algn="ctr"/>
                    <a:r>
                      <a:rPr kumimoji="1" lang="ja-JP" altLang="en-US" sz="1200"/>
                      <a:t>その</a:t>
                    </a:r>
                    <a:r>
                      <a:rPr kumimoji="1" lang="en-US" altLang="ja-JP" sz="2800"/>
                      <a:t>3</a:t>
                    </a:r>
                    <a:endParaRPr kumimoji="1" lang="ja-JP" altLang="en-US"/>
                  </a:p>
                </p:txBody>
              </p:sp>
            </p:grpSp>
            <p:sp>
              <p:nvSpPr>
                <p:cNvPr id="39" name="テキスト ボックス 38">
                  <a:extLst>
                    <a:ext uri="{FF2B5EF4-FFF2-40B4-BE49-F238E27FC236}">
                      <a16:creationId xmlns:a16="http://schemas.microsoft.com/office/drawing/2014/main" id="{008C83E1-D6B4-7F47-F958-B1BC33AA0319}"/>
                    </a:ext>
                  </a:extLst>
                </p:cNvPr>
                <p:cNvSpPr txBox="1"/>
                <p:nvPr/>
              </p:nvSpPr>
              <p:spPr>
                <a:xfrm>
                  <a:off x="1890892" y="4319534"/>
                  <a:ext cx="6294337" cy="707886"/>
                </a:xfrm>
                <a:prstGeom prst="rect">
                  <a:avLst/>
                </a:prstGeom>
                <a:noFill/>
              </p:spPr>
              <p:txBody>
                <a:bodyPr wrap="square" rtlCol="0">
                  <a:spAutoFit/>
                </a:bodyPr>
                <a:lstStyle/>
                <a:p>
                  <a:r>
                    <a:rPr kumimoji="1" lang="ja-JP" altLang="en-US" sz="1000" spc="-100">
                      <a:latin typeface="+mn-ea"/>
                    </a:rPr>
                    <a:t>□ 集中式（建物全体を一括調節）か分離式（部屋別に調整可能）か</a:t>
                  </a:r>
                  <a:endParaRPr kumimoji="1" lang="en-US" altLang="ja-JP" sz="1000" spc="-100">
                    <a:latin typeface="+mn-ea"/>
                  </a:endParaRPr>
                </a:p>
                <a:p>
                  <a:r>
                    <a:rPr kumimoji="1" lang="ja-JP" altLang="en-US" sz="1000" spc="-100">
                      <a:latin typeface="+mn-ea"/>
                    </a:rPr>
                    <a:t>□ 建物の構造上、集中式しか選べない場合、設備更新工事が高額となる</a:t>
                  </a:r>
                  <a:endParaRPr kumimoji="1" lang="en-US" altLang="ja-JP" sz="1000" spc="-100">
                    <a:latin typeface="+mn-ea"/>
                  </a:endParaRPr>
                </a:p>
                <a:p>
                  <a:r>
                    <a:rPr kumimoji="1" lang="ja-JP" altLang="en-US" sz="1000" spc="-100">
                      <a:latin typeface="+mn-ea"/>
                    </a:rPr>
                    <a:t>□ 老朽化による温度調節の不具合は体感的に顧客満足度に直結しやすい</a:t>
                  </a:r>
                  <a:endParaRPr kumimoji="1" lang="en-US" altLang="ja-JP" sz="1000" spc="-100">
                    <a:latin typeface="+mn-ea"/>
                  </a:endParaRPr>
                </a:p>
                <a:p>
                  <a:r>
                    <a:rPr kumimoji="1" lang="ja-JP" altLang="en-US" sz="1000" spc="-100">
                      <a:latin typeface="+mn-ea"/>
                    </a:rPr>
                    <a:t>□ 気候変動の影響による熱中症対策などでも室内温度調節機能は必須</a:t>
                  </a:r>
                  <a:endParaRPr kumimoji="1" lang="en-US" altLang="ja-JP" sz="1000" spc="-100">
                    <a:latin typeface="+mn-ea"/>
                  </a:endParaRPr>
                </a:p>
              </p:txBody>
            </p:sp>
          </p:grpSp>
          <p:grpSp>
            <p:nvGrpSpPr>
              <p:cNvPr id="45" name="グループ化 44">
                <a:extLst>
                  <a:ext uri="{FF2B5EF4-FFF2-40B4-BE49-F238E27FC236}">
                    <a16:creationId xmlns:a16="http://schemas.microsoft.com/office/drawing/2014/main" id="{3958AA38-F4FE-73C4-EC6A-8ECCB079A5AF}"/>
                  </a:ext>
                </a:extLst>
              </p:cNvPr>
              <p:cNvGrpSpPr/>
              <p:nvPr/>
            </p:nvGrpSpPr>
            <p:grpSpPr>
              <a:xfrm>
                <a:off x="8190" y="4905034"/>
                <a:ext cx="8177039" cy="738664"/>
                <a:chOff x="8190" y="4905034"/>
                <a:chExt cx="8177039" cy="738664"/>
              </a:xfrm>
            </p:grpSpPr>
            <p:grpSp>
              <p:nvGrpSpPr>
                <p:cNvPr id="28" name="グループ化 27">
                  <a:extLst>
                    <a:ext uri="{FF2B5EF4-FFF2-40B4-BE49-F238E27FC236}">
                      <a16:creationId xmlns:a16="http://schemas.microsoft.com/office/drawing/2014/main" id="{D50EF8D0-9892-B9C6-7D65-7B8B3B1BBB46}"/>
                    </a:ext>
                  </a:extLst>
                </p:cNvPr>
                <p:cNvGrpSpPr/>
                <p:nvPr/>
              </p:nvGrpSpPr>
              <p:grpSpPr>
                <a:xfrm>
                  <a:off x="8190" y="4935927"/>
                  <a:ext cx="1882702" cy="707771"/>
                  <a:chOff x="134994" y="5104587"/>
                  <a:chExt cx="1882702" cy="707771"/>
                </a:xfrm>
              </p:grpSpPr>
              <p:sp>
                <p:nvSpPr>
                  <p:cNvPr id="16" name="正方形/長方形 15">
                    <a:extLst>
                      <a:ext uri="{FF2B5EF4-FFF2-40B4-BE49-F238E27FC236}">
                        <a16:creationId xmlns:a16="http://schemas.microsoft.com/office/drawing/2014/main" id="{65022947-7D92-D617-90E7-DE6A2342207F}"/>
                      </a:ext>
                    </a:extLst>
                  </p:cNvPr>
                  <p:cNvSpPr/>
                  <p:nvPr/>
                </p:nvSpPr>
                <p:spPr>
                  <a:xfrm>
                    <a:off x="931846" y="5104587"/>
                    <a:ext cx="1085850" cy="707771"/>
                  </a:xfrm>
                  <a:prstGeom prst="rect">
                    <a:avLst/>
                  </a:prstGeom>
                  <a:noFill/>
                  <a:ln w="34925">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b="1">
                        <a:solidFill>
                          <a:schemeClr val="tx1"/>
                        </a:solidFill>
                      </a:rPr>
                      <a:t>エレベーター</a:t>
                    </a:r>
                    <a:endParaRPr kumimoji="1" lang="en-US" altLang="ja-JP" sz="1100" b="1">
                      <a:solidFill>
                        <a:schemeClr val="tx1"/>
                      </a:solidFill>
                    </a:endParaRPr>
                  </a:p>
                  <a:p>
                    <a:pPr algn="ctr"/>
                    <a:r>
                      <a:rPr kumimoji="1" lang="ja-JP" altLang="en-US" sz="1600" b="1">
                        <a:solidFill>
                          <a:schemeClr val="tx1"/>
                        </a:solidFill>
                      </a:rPr>
                      <a:t>設備</a:t>
                    </a:r>
                    <a:endParaRPr kumimoji="1" lang="ja-JP" altLang="en-US" b="1">
                      <a:solidFill>
                        <a:schemeClr val="tx1"/>
                      </a:solidFill>
                    </a:endParaRPr>
                  </a:p>
                </p:txBody>
              </p:sp>
              <p:sp>
                <p:nvSpPr>
                  <p:cNvPr id="20" name="テキスト ボックス 19">
                    <a:extLst>
                      <a:ext uri="{FF2B5EF4-FFF2-40B4-BE49-F238E27FC236}">
                        <a16:creationId xmlns:a16="http://schemas.microsoft.com/office/drawing/2014/main" id="{488358E0-B64D-E236-B661-46651D6B7385}"/>
                      </a:ext>
                    </a:extLst>
                  </p:cNvPr>
                  <p:cNvSpPr txBox="1"/>
                  <p:nvPr/>
                </p:nvSpPr>
                <p:spPr>
                  <a:xfrm>
                    <a:off x="134994" y="5197002"/>
                    <a:ext cx="931653" cy="523220"/>
                  </a:xfrm>
                  <a:prstGeom prst="rect">
                    <a:avLst/>
                  </a:prstGeom>
                  <a:noFill/>
                </p:spPr>
                <p:txBody>
                  <a:bodyPr wrap="square" rtlCol="0">
                    <a:spAutoFit/>
                  </a:bodyPr>
                  <a:lstStyle/>
                  <a:p>
                    <a:pPr algn="ctr"/>
                    <a:r>
                      <a:rPr kumimoji="1" lang="ja-JP" altLang="en-US" sz="1200"/>
                      <a:t>その</a:t>
                    </a:r>
                    <a:r>
                      <a:rPr kumimoji="1" lang="en-US" altLang="ja-JP" sz="2800"/>
                      <a:t>4</a:t>
                    </a:r>
                    <a:endParaRPr kumimoji="1" lang="ja-JP" altLang="en-US"/>
                  </a:p>
                </p:txBody>
              </p:sp>
            </p:grpSp>
            <p:sp>
              <p:nvSpPr>
                <p:cNvPr id="43" name="テキスト ボックス 42">
                  <a:extLst>
                    <a:ext uri="{FF2B5EF4-FFF2-40B4-BE49-F238E27FC236}">
                      <a16:creationId xmlns:a16="http://schemas.microsoft.com/office/drawing/2014/main" id="{28BD6696-A56E-6FD2-9EBD-7310EC51512F}"/>
                    </a:ext>
                  </a:extLst>
                </p:cNvPr>
                <p:cNvSpPr txBox="1"/>
                <p:nvPr/>
              </p:nvSpPr>
              <p:spPr>
                <a:xfrm>
                  <a:off x="1890892" y="4905034"/>
                  <a:ext cx="6294337" cy="707886"/>
                </a:xfrm>
                <a:prstGeom prst="rect">
                  <a:avLst/>
                </a:prstGeom>
                <a:noFill/>
              </p:spPr>
              <p:txBody>
                <a:bodyPr wrap="square" rtlCol="0">
                  <a:spAutoFit/>
                </a:bodyPr>
                <a:lstStyle/>
                <a:p>
                  <a:r>
                    <a:rPr kumimoji="1" lang="ja-JP" altLang="en-US" sz="1000" spc="-100">
                      <a:latin typeface="+mn-ea"/>
                    </a:rPr>
                    <a:t>□ 旧式設備で保守契約終了や修理部品の枯渇など安全面の課題がある</a:t>
                  </a:r>
                  <a:endParaRPr kumimoji="1" lang="en-US" altLang="ja-JP" sz="1000" spc="-100">
                    <a:latin typeface="+mn-ea"/>
                  </a:endParaRPr>
                </a:p>
                <a:p>
                  <a:r>
                    <a:rPr kumimoji="1" lang="ja-JP" altLang="en-US" sz="1000" spc="-100">
                      <a:latin typeface="+mn-ea"/>
                    </a:rPr>
                    <a:t>□ 老朽化が相当進んでいる設備の場合、入れ替え工事だけで済まないこともある</a:t>
                  </a:r>
                  <a:endParaRPr kumimoji="1" lang="en-US" altLang="ja-JP" sz="1000" spc="-100">
                    <a:latin typeface="+mn-ea"/>
                  </a:endParaRPr>
                </a:p>
                <a:p>
                  <a:r>
                    <a:rPr kumimoji="1" lang="ja-JP" altLang="en-US" sz="1000" spc="-100">
                      <a:latin typeface="+mn-ea"/>
                    </a:rPr>
                    <a:t>　（規格が合わず、躯体から改修する必要性がある場合）</a:t>
                  </a:r>
                  <a:endParaRPr kumimoji="1" lang="en-US" altLang="ja-JP" sz="1000" spc="-100">
                    <a:latin typeface="+mn-ea"/>
                  </a:endParaRPr>
                </a:p>
                <a:p>
                  <a:r>
                    <a:rPr kumimoji="1" lang="ja-JP" altLang="en-US" sz="1000" spc="-100">
                      <a:latin typeface="+mn-ea"/>
                    </a:rPr>
                    <a:t>□ 高齢者の宿泊が多い施設では必須設備で故障する前の更新が望まれる</a:t>
                  </a:r>
                  <a:endParaRPr kumimoji="1" lang="en-US" altLang="ja-JP" sz="1000" spc="-100">
                    <a:latin typeface="+mn-ea"/>
                  </a:endParaRPr>
                </a:p>
              </p:txBody>
            </p:sp>
          </p:grpSp>
          <p:grpSp>
            <p:nvGrpSpPr>
              <p:cNvPr id="46" name="グループ化 45">
                <a:extLst>
                  <a:ext uri="{FF2B5EF4-FFF2-40B4-BE49-F238E27FC236}">
                    <a16:creationId xmlns:a16="http://schemas.microsoft.com/office/drawing/2014/main" id="{ED5DD8A1-9BB9-1733-B69E-A7A3DFF81F5C}"/>
                  </a:ext>
                </a:extLst>
              </p:cNvPr>
              <p:cNvGrpSpPr/>
              <p:nvPr/>
            </p:nvGrpSpPr>
            <p:grpSpPr>
              <a:xfrm>
                <a:off x="8191" y="5774608"/>
                <a:ext cx="8177038" cy="723218"/>
                <a:chOff x="8191" y="5774608"/>
                <a:chExt cx="8177038" cy="723218"/>
              </a:xfrm>
            </p:grpSpPr>
            <p:grpSp>
              <p:nvGrpSpPr>
                <p:cNvPr id="29" name="グループ化 28">
                  <a:extLst>
                    <a:ext uri="{FF2B5EF4-FFF2-40B4-BE49-F238E27FC236}">
                      <a16:creationId xmlns:a16="http://schemas.microsoft.com/office/drawing/2014/main" id="{142FBF84-0524-DF59-CA12-3AAC8A79BA48}"/>
                    </a:ext>
                  </a:extLst>
                </p:cNvPr>
                <p:cNvGrpSpPr/>
                <p:nvPr/>
              </p:nvGrpSpPr>
              <p:grpSpPr>
                <a:xfrm>
                  <a:off x="8191" y="5790055"/>
                  <a:ext cx="1882701" cy="707771"/>
                  <a:chOff x="134995" y="6024187"/>
                  <a:chExt cx="1882701" cy="707771"/>
                </a:xfrm>
              </p:grpSpPr>
              <p:sp>
                <p:nvSpPr>
                  <p:cNvPr id="17" name="正方形/長方形 16">
                    <a:extLst>
                      <a:ext uri="{FF2B5EF4-FFF2-40B4-BE49-F238E27FC236}">
                        <a16:creationId xmlns:a16="http://schemas.microsoft.com/office/drawing/2014/main" id="{5D0D215C-70AA-C915-6A0C-77A371A2ED2A}"/>
                      </a:ext>
                    </a:extLst>
                  </p:cNvPr>
                  <p:cNvSpPr/>
                  <p:nvPr/>
                </p:nvSpPr>
                <p:spPr>
                  <a:xfrm>
                    <a:off x="931846" y="6024187"/>
                    <a:ext cx="1085850" cy="707771"/>
                  </a:xfrm>
                  <a:prstGeom prst="rect">
                    <a:avLst/>
                  </a:prstGeom>
                  <a:noFill/>
                  <a:ln w="34925">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b="1">
                        <a:solidFill>
                          <a:schemeClr val="tx1"/>
                        </a:solidFill>
                      </a:rPr>
                      <a:t>屋上・屋根</a:t>
                    </a:r>
                    <a:endParaRPr kumimoji="1" lang="en-US" altLang="ja-JP" sz="1100" b="1">
                      <a:solidFill>
                        <a:schemeClr val="tx1"/>
                      </a:solidFill>
                    </a:endParaRPr>
                  </a:p>
                  <a:p>
                    <a:pPr algn="ctr"/>
                    <a:r>
                      <a:rPr kumimoji="1" lang="ja-JP" altLang="en-US" sz="1600" b="1">
                        <a:solidFill>
                          <a:schemeClr val="tx1"/>
                        </a:solidFill>
                      </a:rPr>
                      <a:t>防水工事</a:t>
                    </a:r>
                    <a:endParaRPr kumimoji="1" lang="ja-JP" altLang="en-US" b="1">
                      <a:solidFill>
                        <a:schemeClr val="tx1"/>
                      </a:solidFill>
                    </a:endParaRPr>
                  </a:p>
                </p:txBody>
              </p:sp>
              <p:sp>
                <p:nvSpPr>
                  <p:cNvPr id="21" name="テキスト ボックス 20">
                    <a:extLst>
                      <a:ext uri="{FF2B5EF4-FFF2-40B4-BE49-F238E27FC236}">
                        <a16:creationId xmlns:a16="http://schemas.microsoft.com/office/drawing/2014/main" id="{47508267-5746-E6E7-7D27-B45D8E561686}"/>
                      </a:ext>
                    </a:extLst>
                  </p:cNvPr>
                  <p:cNvSpPr txBox="1"/>
                  <p:nvPr/>
                </p:nvSpPr>
                <p:spPr>
                  <a:xfrm>
                    <a:off x="134995" y="6116462"/>
                    <a:ext cx="931653" cy="523220"/>
                  </a:xfrm>
                  <a:prstGeom prst="rect">
                    <a:avLst/>
                  </a:prstGeom>
                  <a:noFill/>
                </p:spPr>
                <p:txBody>
                  <a:bodyPr wrap="square" rtlCol="0">
                    <a:spAutoFit/>
                  </a:bodyPr>
                  <a:lstStyle/>
                  <a:p>
                    <a:pPr algn="ctr"/>
                    <a:r>
                      <a:rPr kumimoji="1" lang="ja-JP" altLang="en-US" sz="1200"/>
                      <a:t>その</a:t>
                    </a:r>
                    <a:r>
                      <a:rPr kumimoji="1" lang="en-US" altLang="ja-JP" sz="2800"/>
                      <a:t>5</a:t>
                    </a:r>
                    <a:endParaRPr kumimoji="1" lang="ja-JP" altLang="en-US"/>
                  </a:p>
                </p:txBody>
              </p:sp>
            </p:grpSp>
            <p:sp>
              <p:nvSpPr>
                <p:cNvPr id="44" name="テキスト ボックス 43">
                  <a:extLst>
                    <a:ext uri="{FF2B5EF4-FFF2-40B4-BE49-F238E27FC236}">
                      <a16:creationId xmlns:a16="http://schemas.microsoft.com/office/drawing/2014/main" id="{5E3DA243-ECF2-83D9-D8C2-E8E2F150145D}"/>
                    </a:ext>
                  </a:extLst>
                </p:cNvPr>
                <p:cNvSpPr txBox="1"/>
                <p:nvPr/>
              </p:nvSpPr>
              <p:spPr>
                <a:xfrm>
                  <a:off x="1890892" y="5774608"/>
                  <a:ext cx="6294337" cy="707886"/>
                </a:xfrm>
                <a:prstGeom prst="rect">
                  <a:avLst/>
                </a:prstGeom>
                <a:noFill/>
              </p:spPr>
              <p:txBody>
                <a:bodyPr wrap="square" rtlCol="0">
                  <a:spAutoFit/>
                </a:bodyPr>
                <a:lstStyle/>
                <a:p>
                  <a:r>
                    <a:rPr kumimoji="1" lang="ja-JP" altLang="en-US" sz="1000" spc="-100">
                      <a:latin typeface="+mn-ea"/>
                    </a:rPr>
                    <a:t>□ 屋上や屋根の状況確認を定期的に実施している事業者は少ない</a:t>
                  </a:r>
                  <a:endParaRPr kumimoji="1" lang="en-US" altLang="ja-JP" sz="1000" spc="-100">
                    <a:latin typeface="+mn-ea"/>
                  </a:endParaRPr>
                </a:p>
                <a:p>
                  <a:r>
                    <a:rPr kumimoji="1" lang="ja-JP" altLang="en-US" sz="1000" spc="-100">
                      <a:latin typeface="+mn-ea"/>
                    </a:rPr>
                    <a:t>□ 現時点で雨漏りが発生していないかを確認する</a:t>
                  </a:r>
                  <a:endParaRPr kumimoji="1" lang="en-US" altLang="ja-JP" sz="1000" spc="-100">
                    <a:latin typeface="+mn-ea"/>
                  </a:endParaRPr>
                </a:p>
                <a:p>
                  <a:r>
                    <a:rPr kumimoji="1" lang="ja-JP" altLang="en-US" sz="1000" spc="-100">
                      <a:latin typeface="+mn-ea"/>
                    </a:rPr>
                    <a:t>□ 過去に継続的に応急処置を繰り返していないかも確認する</a:t>
                  </a:r>
                  <a:endParaRPr kumimoji="1" lang="en-US" altLang="ja-JP" sz="1000" spc="-100">
                    <a:latin typeface="+mn-ea"/>
                  </a:endParaRPr>
                </a:p>
                <a:p>
                  <a:r>
                    <a:rPr kumimoji="1" lang="ja-JP" altLang="en-US" sz="1000" spc="-100">
                      <a:latin typeface="+mn-ea"/>
                    </a:rPr>
                    <a:t>□ 雨漏りが顕在化した段階では部分処置が困難なくらい棄損していることもある</a:t>
                  </a:r>
                  <a:endParaRPr kumimoji="1" lang="en-US" altLang="ja-JP" sz="1000" spc="-100">
                    <a:latin typeface="+mn-ea"/>
                  </a:endParaRPr>
                </a:p>
              </p:txBody>
            </p:sp>
          </p:grpSp>
        </p:grpSp>
      </p:grpSp>
      <p:sp>
        <p:nvSpPr>
          <p:cNvPr id="48" name="テキスト ボックス 47">
            <a:extLst>
              <a:ext uri="{FF2B5EF4-FFF2-40B4-BE49-F238E27FC236}">
                <a16:creationId xmlns:a16="http://schemas.microsoft.com/office/drawing/2014/main" id="{2F23531E-4178-DF05-76E7-AB0399DE6968}"/>
              </a:ext>
            </a:extLst>
          </p:cNvPr>
          <p:cNvSpPr txBox="1"/>
          <p:nvPr/>
        </p:nvSpPr>
        <p:spPr>
          <a:xfrm>
            <a:off x="1992103" y="2112720"/>
            <a:ext cx="2846951" cy="338554"/>
          </a:xfrm>
          <a:prstGeom prst="rect">
            <a:avLst/>
          </a:prstGeom>
          <a:solidFill>
            <a:schemeClr val="bg1"/>
          </a:solidFill>
        </p:spPr>
        <p:txBody>
          <a:bodyPr wrap="square" rtlCol="0">
            <a:spAutoFit/>
          </a:bodyPr>
          <a:lstStyle/>
          <a:p>
            <a:pPr algn="ctr"/>
            <a:r>
              <a:rPr kumimoji="1" lang="ja-JP" altLang="en-US" sz="1600" b="1"/>
              <a:t>～ 着眼が必要な５大設備 ～</a:t>
            </a:r>
          </a:p>
        </p:txBody>
      </p:sp>
      <p:grpSp>
        <p:nvGrpSpPr>
          <p:cNvPr id="60" name="グループ化 59">
            <a:extLst>
              <a:ext uri="{FF2B5EF4-FFF2-40B4-BE49-F238E27FC236}">
                <a16:creationId xmlns:a16="http://schemas.microsoft.com/office/drawing/2014/main" id="{D9B79B41-245F-404C-AF63-1E95E0D3633F}"/>
              </a:ext>
            </a:extLst>
          </p:cNvPr>
          <p:cNvGrpSpPr/>
          <p:nvPr/>
        </p:nvGrpSpPr>
        <p:grpSpPr>
          <a:xfrm>
            <a:off x="295200" y="1191600"/>
            <a:ext cx="1162051" cy="885825"/>
            <a:chOff x="2409824" y="3038474"/>
            <a:chExt cx="1162051" cy="885825"/>
          </a:xfrm>
        </p:grpSpPr>
        <p:sp>
          <p:nvSpPr>
            <p:cNvPr id="65" name="楕円 64">
              <a:extLst>
                <a:ext uri="{FF2B5EF4-FFF2-40B4-BE49-F238E27FC236}">
                  <a16:creationId xmlns:a16="http://schemas.microsoft.com/office/drawing/2014/main" id="{D3300F3C-8EAE-46ED-BB3F-A7D1DD20D984}"/>
                </a:ext>
              </a:extLst>
            </p:cNvPr>
            <p:cNvSpPr/>
            <p:nvPr/>
          </p:nvSpPr>
          <p:spPr>
            <a:xfrm>
              <a:off x="2409824" y="3038474"/>
              <a:ext cx="895350" cy="885825"/>
            </a:xfrm>
            <a:prstGeom prst="ellipse">
              <a:avLst/>
            </a:prstGeom>
            <a:solidFill>
              <a:schemeClr val="accent2">
                <a:lumMod val="60000"/>
                <a:lumOff val="40000"/>
                <a:alpha val="23000"/>
              </a:schemeClr>
            </a:solidFill>
            <a:ln w="63500">
              <a:solidFill>
                <a:schemeClr val="accent2">
                  <a:lumMod val="60000"/>
                  <a:lumOff val="4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6" name="テキスト ボックス 65">
              <a:extLst>
                <a:ext uri="{FF2B5EF4-FFF2-40B4-BE49-F238E27FC236}">
                  <a16:creationId xmlns:a16="http://schemas.microsoft.com/office/drawing/2014/main" id="{0F36E4C8-8DD4-4F6A-9E5B-D046EBC5B638}"/>
                </a:ext>
              </a:extLst>
            </p:cNvPr>
            <p:cNvSpPr txBox="1"/>
            <p:nvPr/>
          </p:nvSpPr>
          <p:spPr>
            <a:xfrm>
              <a:off x="2486025" y="3186795"/>
              <a:ext cx="1085850" cy="646331"/>
            </a:xfrm>
            <a:prstGeom prst="rect">
              <a:avLst/>
            </a:prstGeom>
            <a:noFill/>
            <a:ln>
              <a:noFill/>
            </a:ln>
          </p:spPr>
          <p:txBody>
            <a:bodyPr wrap="square" rtlCol="0">
              <a:spAutoFit/>
            </a:bodyPr>
            <a:lstStyle/>
            <a:p>
              <a:r>
                <a:rPr kumimoji="1" lang="ja-JP" altLang="en-US" sz="3600" b="1" i="1">
                  <a:solidFill>
                    <a:schemeClr val="accent2">
                      <a:lumMod val="40000"/>
                      <a:lumOff val="60000"/>
                    </a:schemeClr>
                  </a:solidFill>
                  <a:latin typeface="Britannic Bold" panose="020B0903060703020204" pitchFamily="34" charset="0"/>
                </a:rPr>
                <a:t>２</a:t>
              </a:r>
            </a:p>
          </p:txBody>
        </p:sp>
      </p:grpSp>
      <p:sp>
        <p:nvSpPr>
          <p:cNvPr id="67" name="正方形/長方形 66">
            <a:extLst>
              <a:ext uri="{FF2B5EF4-FFF2-40B4-BE49-F238E27FC236}">
                <a16:creationId xmlns:a16="http://schemas.microsoft.com/office/drawing/2014/main" id="{10B879D3-9B1A-420A-B4C2-268DE3CED121}"/>
              </a:ext>
            </a:extLst>
          </p:cNvPr>
          <p:cNvSpPr/>
          <p:nvPr/>
        </p:nvSpPr>
        <p:spPr>
          <a:xfrm>
            <a:off x="1360800" y="1339200"/>
            <a:ext cx="1981201" cy="583911"/>
          </a:xfrm>
          <a:prstGeom prst="rect">
            <a:avLst/>
          </a:prstGeom>
          <a:solidFill>
            <a:schemeClr val="accent2">
              <a:lumMod val="40000"/>
              <a:lumOff val="60000"/>
              <a:alpha val="22000"/>
            </a:schemeClr>
          </a:solidFill>
          <a:ln w="63500">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主要設備の確認</a:t>
            </a:r>
            <a:endParaRPr kumimoji="1" lang="en-US" altLang="ja-JP" sz="1400" b="1">
              <a:solidFill>
                <a:schemeClr val="tx1"/>
              </a:solidFill>
            </a:endParaRPr>
          </a:p>
        </p:txBody>
      </p:sp>
      <p:sp>
        <p:nvSpPr>
          <p:cNvPr id="68" name="テキスト ボックス 67">
            <a:extLst>
              <a:ext uri="{FF2B5EF4-FFF2-40B4-BE49-F238E27FC236}">
                <a16:creationId xmlns:a16="http://schemas.microsoft.com/office/drawing/2014/main" id="{A4970CDD-48AB-4690-BF29-22FD58C62790}"/>
              </a:ext>
            </a:extLst>
          </p:cNvPr>
          <p:cNvSpPr txBox="1"/>
          <p:nvPr/>
        </p:nvSpPr>
        <p:spPr>
          <a:xfrm>
            <a:off x="226414" y="520489"/>
            <a:ext cx="8882747" cy="415498"/>
          </a:xfrm>
          <a:prstGeom prst="rect">
            <a:avLst/>
          </a:prstGeom>
          <a:noFill/>
        </p:spPr>
        <p:txBody>
          <a:bodyPr wrap="square" rtlCol="0">
            <a:spAutoFit/>
          </a:bodyPr>
          <a:lstStyle/>
          <a:p>
            <a:r>
              <a:rPr kumimoji="1" lang="ja-JP" altLang="en-US" sz="1000"/>
              <a:t>訪問時は、客室や温泉、宴会場など外形的に見学が容易な設備などに目が行きがちですが、その他に旅館やホテルを内面から支えている要素への着眼にも留意して下さい。特に事業継続に必要な設備は損益状況に関わらず更新を迫られることがありますので忘れることなく着眼して下さい。</a:t>
            </a:r>
            <a:endParaRPr kumimoji="1" lang="en-US" altLang="ja-JP" sz="1000"/>
          </a:p>
        </p:txBody>
      </p:sp>
      <p:sp>
        <p:nvSpPr>
          <p:cNvPr id="69" name="テキスト ボックス 68">
            <a:extLst>
              <a:ext uri="{FF2B5EF4-FFF2-40B4-BE49-F238E27FC236}">
                <a16:creationId xmlns:a16="http://schemas.microsoft.com/office/drawing/2014/main" id="{CEE0E1B0-7D7F-4D30-8F5B-111E39FB4714}"/>
              </a:ext>
            </a:extLst>
          </p:cNvPr>
          <p:cNvSpPr txBox="1"/>
          <p:nvPr/>
        </p:nvSpPr>
        <p:spPr>
          <a:xfrm>
            <a:off x="8998088" y="253584"/>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訪問時編</a:t>
            </a:r>
          </a:p>
        </p:txBody>
      </p:sp>
      <p:sp>
        <p:nvSpPr>
          <p:cNvPr id="70" name="テキスト ボックス 69">
            <a:extLst>
              <a:ext uri="{FF2B5EF4-FFF2-40B4-BE49-F238E27FC236}">
                <a16:creationId xmlns:a16="http://schemas.microsoft.com/office/drawing/2014/main" id="{EBC662C6-699A-4D8F-A7B7-8F82747A4783}"/>
              </a:ext>
            </a:extLst>
          </p:cNvPr>
          <p:cNvSpPr txBox="1"/>
          <p:nvPr/>
        </p:nvSpPr>
        <p:spPr>
          <a:xfrm>
            <a:off x="8998088" y="82305"/>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宿泊業</a:t>
            </a:r>
          </a:p>
        </p:txBody>
      </p:sp>
      <p:sp>
        <p:nvSpPr>
          <p:cNvPr id="57" name="正方形/長方形 56">
            <a:extLst>
              <a:ext uri="{FF2B5EF4-FFF2-40B4-BE49-F238E27FC236}">
                <a16:creationId xmlns:a16="http://schemas.microsoft.com/office/drawing/2014/main" id="{5B8BBDB2-6A2F-16CF-6604-5312EEA17B7A}"/>
              </a:ext>
            </a:extLst>
          </p:cNvPr>
          <p:cNvSpPr/>
          <p:nvPr/>
        </p:nvSpPr>
        <p:spPr>
          <a:xfrm>
            <a:off x="7149790" y="2281997"/>
            <a:ext cx="2498785" cy="4498354"/>
          </a:xfrm>
          <a:prstGeom prst="rect">
            <a:avLst/>
          </a:prstGeom>
          <a:noFill/>
          <a:ln w="3175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テキスト ボックス 58">
            <a:extLst>
              <a:ext uri="{FF2B5EF4-FFF2-40B4-BE49-F238E27FC236}">
                <a16:creationId xmlns:a16="http://schemas.microsoft.com/office/drawing/2014/main" id="{D43ED5A3-6EEE-1007-11B9-D7C00E63F284}"/>
              </a:ext>
            </a:extLst>
          </p:cNvPr>
          <p:cNvSpPr txBox="1"/>
          <p:nvPr/>
        </p:nvSpPr>
        <p:spPr>
          <a:xfrm>
            <a:off x="7258513" y="2446441"/>
            <a:ext cx="2299825" cy="523220"/>
          </a:xfrm>
          <a:prstGeom prst="rect">
            <a:avLst/>
          </a:prstGeom>
          <a:noFill/>
        </p:spPr>
        <p:txBody>
          <a:bodyPr wrap="square" rtlCol="0">
            <a:spAutoFit/>
          </a:bodyPr>
          <a:lstStyle/>
          <a:p>
            <a:pPr algn="ctr"/>
            <a:r>
              <a:rPr kumimoji="1" lang="ja-JP" altLang="en-US" sz="1400" b="1"/>
              <a:t>主要設備の状況と</a:t>
            </a:r>
            <a:endParaRPr kumimoji="1" lang="en-US" altLang="ja-JP" sz="1400" b="1"/>
          </a:p>
          <a:p>
            <a:pPr algn="ctr"/>
            <a:r>
              <a:rPr kumimoji="1" lang="ja-JP" altLang="en-US" sz="1400" b="1"/>
              <a:t>職場の士気について</a:t>
            </a:r>
          </a:p>
        </p:txBody>
      </p:sp>
      <p:sp>
        <p:nvSpPr>
          <p:cNvPr id="71" name="テキスト ボックス 70">
            <a:extLst>
              <a:ext uri="{FF2B5EF4-FFF2-40B4-BE49-F238E27FC236}">
                <a16:creationId xmlns:a16="http://schemas.microsoft.com/office/drawing/2014/main" id="{725C99FC-557B-A10A-DB94-7FCA699441AE}"/>
              </a:ext>
            </a:extLst>
          </p:cNvPr>
          <p:cNvSpPr txBox="1"/>
          <p:nvPr/>
        </p:nvSpPr>
        <p:spPr>
          <a:xfrm>
            <a:off x="7776924" y="2128185"/>
            <a:ext cx="1194218" cy="338554"/>
          </a:xfrm>
          <a:prstGeom prst="rect">
            <a:avLst/>
          </a:prstGeom>
          <a:solidFill>
            <a:schemeClr val="bg1"/>
          </a:solidFill>
        </p:spPr>
        <p:txBody>
          <a:bodyPr wrap="square" rtlCol="0">
            <a:spAutoFit/>
          </a:bodyPr>
          <a:lstStyle/>
          <a:p>
            <a:pPr algn="ctr"/>
            <a:r>
              <a:rPr kumimoji="1" lang="ja-JP" altLang="en-US" sz="1600" b="1">
                <a:solidFill>
                  <a:srgbClr val="FF0000"/>
                </a:solidFill>
              </a:rPr>
              <a:t>～ 重要 ～</a:t>
            </a:r>
          </a:p>
        </p:txBody>
      </p:sp>
      <p:sp>
        <p:nvSpPr>
          <p:cNvPr id="72" name="正方形/長方形 71">
            <a:extLst>
              <a:ext uri="{FF2B5EF4-FFF2-40B4-BE49-F238E27FC236}">
                <a16:creationId xmlns:a16="http://schemas.microsoft.com/office/drawing/2014/main" id="{4E8FC34E-2328-4CBC-8601-8EA84FFAB488}"/>
              </a:ext>
            </a:extLst>
          </p:cNvPr>
          <p:cNvSpPr/>
          <p:nvPr/>
        </p:nvSpPr>
        <p:spPr>
          <a:xfrm>
            <a:off x="7310536" y="3051725"/>
            <a:ext cx="2161497" cy="659757"/>
          </a:xfrm>
          <a:prstGeom prst="rect">
            <a:avLst/>
          </a:prstGeom>
          <a:noFill/>
          <a:ln w="34925">
            <a:solidFill>
              <a:srgbClr val="00B0F0">
                <a:alpha val="5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600">
                <a:solidFill>
                  <a:schemeClr val="tx1"/>
                </a:solidFill>
              </a:rPr>
              <a:t>主要設備の老朽化</a:t>
            </a:r>
            <a:endParaRPr kumimoji="1" lang="en-US" altLang="ja-JP" sz="1600">
              <a:solidFill>
                <a:schemeClr val="tx1"/>
              </a:solidFill>
            </a:endParaRPr>
          </a:p>
          <a:p>
            <a:pPr algn="ctr"/>
            <a:r>
              <a:rPr kumimoji="1" lang="ja-JP" altLang="en-US" sz="1600">
                <a:solidFill>
                  <a:schemeClr val="tx1"/>
                </a:solidFill>
              </a:rPr>
              <a:t>による不具合</a:t>
            </a:r>
            <a:endParaRPr kumimoji="1" lang="en-US" altLang="ja-JP" sz="1600">
              <a:solidFill>
                <a:schemeClr val="tx1"/>
              </a:solidFill>
            </a:endParaRPr>
          </a:p>
        </p:txBody>
      </p:sp>
      <p:sp>
        <p:nvSpPr>
          <p:cNvPr id="73" name="正方形/長方形 72">
            <a:extLst>
              <a:ext uri="{FF2B5EF4-FFF2-40B4-BE49-F238E27FC236}">
                <a16:creationId xmlns:a16="http://schemas.microsoft.com/office/drawing/2014/main" id="{7262F8E2-752A-2359-60A4-5202C39ED0DC}"/>
              </a:ext>
            </a:extLst>
          </p:cNvPr>
          <p:cNvSpPr/>
          <p:nvPr/>
        </p:nvSpPr>
        <p:spPr>
          <a:xfrm>
            <a:off x="7309773" y="4024800"/>
            <a:ext cx="2161497" cy="659757"/>
          </a:xfrm>
          <a:prstGeom prst="rect">
            <a:avLst/>
          </a:prstGeom>
          <a:noFill/>
          <a:ln w="34925">
            <a:solidFill>
              <a:srgbClr val="FFC000">
                <a:alpha val="5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a:solidFill>
                  <a:schemeClr val="tx1"/>
                </a:solidFill>
              </a:rPr>
              <a:t>配管からの異臭、温度調整の</a:t>
            </a:r>
            <a:endParaRPr kumimoji="1" lang="en-US" altLang="ja-JP" sz="1100">
              <a:solidFill>
                <a:schemeClr val="tx1"/>
              </a:solidFill>
            </a:endParaRPr>
          </a:p>
          <a:p>
            <a:pPr algn="ctr"/>
            <a:r>
              <a:rPr kumimoji="1" lang="ja-JP" altLang="en-US" sz="1100">
                <a:solidFill>
                  <a:schemeClr val="tx1"/>
                </a:solidFill>
              </a:rPr>
              <a:t>不調などお客様の不快感に</a:t>
            </a:r>
            <a:endParaRPr kumimoji="1" lang="en-US" altLang="ja-JP" sz="1100">
              <a:solidFill>
                <a:schemeClr val="tx1"/>
              </a:solidFill>
            </a:endParaRPr>
          </a:p>
          <a:p>
            <a:pPr algn="ctr"/>
            <a:r>
              <a:rPr kumimoji="1" lang="ja-JP" altLang="en-US" sz="1100">
                <a:solidFill>
                  <a:schemeClr val="tx1"/>
                </a:solidFill>
              </a:rPr>
              <a:t>直結することが多い</a:t>
            </a:r>
            <a:endParaRPr kumimoji="1" lang="en-US" altLang="ja-JP" sz="1100">
              <a:solidFill>
                <a:schemeClr val="tx1"/>
              </a:solidFill>
            </a:endParaRPr>
          </a:p>
        </p:txBody>
      </p:sp>
      <p:sp>
        <p:nvSpPr>
          <p:cNvPr id="74" name="正方形/長方形 73">
            <a:extLst>
              <a:ext uri="{FF2B5EF4-FFF2-40B4-BE49-F238E27FC236}">
                <a16:creationId xmlns:a16="http://schemas.microsoft.com/office/drawing/2014/main" id="{B53C83B3-B73A-69C8-C11C-A8132CD7CAED}"/>
              </a:ext>
            </a:extLst>
          </p:cNvPr>
          <p:cNvSpPr/>
          <p:nvPr/>
        </p:nvSpPr>
        <p:spPr>
          <a:xfrm>
            <a:off x="7311600" y="4996800"/>
            <a:ext cx="2161497" cy="659757"/>
          </a:xfrm>
          <a:prstGeom prst="rect">
            <a:avLst/>
          </a:prstGeom>
          <a:noFill/>
          <a:ln w="34925">
            <a:solidFill>
              <a:srgbClr val="FF0000">
                <a:alpha val="5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a:solidFill>
                  <a:schemeClr val="tx1"/>
                </a:solidFill>
              </a:rPr>
              <a:t>即座に解決できない</a:t>
            </a:r>
            <a:endParaRPr kumimoji="1" lang="en-US" altLang="ja-JP" sz="1100">
              <a:solidFill>
                <a:schemeClr val="tx1"/>
              </a:solidFill>
            </a:endParaRPr>
          </a:p>
          <a:p>
            <a:pPr algn="ctr"/>
            <a:r>
              <a:rPr kumimoji="1" lang="ja-JP" altLang="en-US" sz="1100">
                <a:solidFill>
                  <a:schemeClr val="tx1"/>
                </a:solidFill>
              </a:rPr>
              <a:t>クレーム対応を常に強いられる</a:t>
            </a:r>
            <a:endParaRPr kumimoji="1" lang="en-US" altLang="ja-JP" sz="1100">
              <a:solidFill>
                <a:schemeClr val="tx1"/>
              </a:solidFill>
            </a:endParaRPr>
          </a:p>
        </p:txBody>
      </p:sp>
      <p:sp>
        <p:nvSpPr>
          <p:cNvPr id="75" name="正方形/長方形 74">
            <a:extLst>
              <a:ext uri="{FF2B5EF4-FFF2-40B4-BE49-F238E27FC236}">
                <a16:creationId xmlns:a16="http://schemas.microsoft.com/office/drawing/2014/main" id="{EBBEEDD8-FFCF-21C7-EA0C-B66E87B4D7F6}"/>
              </a:ext>
            </a:extLst>
          </p:cNvPr>
          <p:cNvSpPr/>
          <p:nvPr/>
        </p:nvSpPr>
        <p:spPr>
          <a:xfrm>
            <a:off x="7311600" y="5968800"/>
            <a:ext cx="2161497" cy="659757"/>
          </a:xfrm>
          <a:prstGeom prst="rect">
            <a:avLst/>
          </a:prstGeom>
          <a:noFill/>
          <a:ln w="34925">
            <a:solidFill>
              <a:srgbClr val="92D050">
                <a:alpha val="5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a:solidFill>
                  <a:schemeClr val="tx1"/>
                </a:solidFill>
              </a:rPr>
              <a:t>士気の低下が始まり、従業員</a:t>
            </a:r>
            <a:endParaRPr kumimoji="1" lang="en-US" altLang="ja-JP" sz="1100">
              <a:solidFill>
                <a:schemeClr val="tx1"/>
              </a:solidFill>
            </a:endParaRPr>
          </a:p>
          <a:p>
            <a:pPr algn="ctr"/>
            <a:r>
              <a:rPr kumimoji="1" lang="ja-JP" altLang="en-US" sz="1100">
                <a:solidFill>
                  <a:schemeClr val="tx1"/>
                </a:solidFill>
              </a:rPr>
              <a:t>定着率や接客態度に影響が出て</a:t>
            </a:r>
            <a:endParaRPr kumimoji="1" lang="en-US" altLang="ja-JP" sz="1100">
              <a:solidFill>
                <a:schemeClr val="tx1"/>
              </a:solidFill>
            </a:endParaRPr>
          </a:p>
          <a:p>
            <a:pPr algn="ctr"/>
            <a:r>
              <a:rPr kumimoji="1" lang="ja-JP" altLang="en-US" sz="1100">
                <a:solidFill>
                  <a:schemeClr val="tx1"/>
                </a:solidFill>
              </a:rPr>
              <a:t>業績悪化を増長させる</a:t>
            </a:r>
            <a:endParaRPr kumimoji="1" lang="en-US" altLang="ja-JP" sz="1100">
              <a:solidFill>
                <a:schemeClr val="tx1"/>
              </a:solidFill>
            </a:endParaRPr>
          </a:p>
        </p:txBody>
      </p:sp>
      <p:sp>
        <p:nvSpPr>
          <p:cNvPr id="76" name="矢印: 下 61">
            <a:extLst>
              <a:ext uri="{FF2B5EF4-FFF2-40B4-BE49-F238E27FC236}">
                <a16:creationId xmlns:a16="http://schemas.microsoft.com/office/drawing/2014/main" id="{014E120D-F8C4-6135-DA7C-63547AA7BC78}"/>
              </a:ext>
            </a:extLst>
          </p:cNvPr>
          <p:cNvSpPr/>
          <p:nvPr/>
        </p:nvSpPr>
        <p:spPr>
          <a:xfrm>
            <a:off x="8261154" y="3772779"/>
            <a:ext cx="294542" cy="193872"/>
          </a:xfrm>
          <a:prstGeom prst="downArrow">
            <a:avLst/>
          </a:prstGeom>
          <a:noFill/>
          <a:ln w="2540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7" name="矢印: 下 62">
            <a:extLst>
              <a:ext uri="{FF2B5EF4-FFF2-40B4-BE49-F238E27FC236}">
                <a16:creationId xmlns:a16="http://schemas.microsoft.com/office/drawing/2014/main" id="{9A0728B2-5BAD-8864-DDC4-559C2D8BD394}"/>
              </a:ext>
            </a:extLst>
          </p:cNvPr>
          <p:cNvSpPr/>
          <p:nvPr/>
        </p:nvSpPr>
        <p:spPr>
          <a:xfrm>
            <a:off x="8261154" y="4744800"/>
            <a:ext cx="294542" cy="193872"/>
          </a:xfrm>
          <a:prstGeom prst="downArrow">
            <a:avLst/>
          </a:prstGeom>
          <a:noFill/>
          <a:ln w="2540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8" name="矢印: 下 63">
            <a:extLst>
              <a:ext uri="{FF2B5EF4-FFF2-40B4-BE49-F238E27FC236}">
                <a16:creationId xmlns:a16="http://schemas.microsoft.com/office/drawing/2014/main" id="{0F4BE5F2-4B06-055F-7FFF-D19A6D9B6353}"/>
              </a:ext>
            </a:extLst>
          </p:cNvPr>
          <p:cNvSpPr/>
          <p:nvPr/>
        </p:nvSpPr>
        <p:spPr>
          <a:xfrm>
            <a:off x="8261154" y="5716800"/>
            <a:ext cx="294542" cy="193872"/>
          </a:xfrm>
          <a:prstGeom prst="downArrow">
            <a:avLst/>
          </a:prstGeom>
          <a:noFill/>
          <a:ln w="2540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9" name="スライド番号プレースホルダー 1">
            <a:extLst>
              <a:ext uri="{FF2B5EF4-FFF2-40B4-BE49-F238E27FC236}">
                <a16:creationId xmlns:a16="http://schemas.microsoft.com/office/drawing/2014/main" id="{ED457823-F64E-45A1-BA8C-E14397503574}"/>
              </a:ext>
            </a:extLst>
          </p:cNvPr>
          <p:cNvSpPr txBox="1">
            <a:spLocks/>
          </p:cNvSpPr>
          <p:nvPr/>
        </p:nvSpPr>
        <p:spPr>
          <a:xfrm>
            <a:off x="9436568" y="6494463"/>
            <a:ext cx="487362" cy="363537"/>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ja-JP">
                <a:ea typeface="游ゴシック"/>
                <a:cs typeface="Calibri"/>
              </a:rPr>
              <a:t>19</a:t>
            </a:r>
          </a:p>
        </p:txBody>
      </p:sp>
    </p:spTree>
    <p:extLst>
      <p:ext uri="{BB962C8B-B14F-4D97-AF65-F5344CB8AC3E}">
        <p14:creationId xmlns:p14="http://schemas.microsoft.com/office/powerpoint/2010/main" val="28826408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矢印: 下 15">
            <a:extLst>
              <a:ext uri="{FF2B5EF4-FFF2-40B4-BE49-F238E27FC236}">
                <a16:creationId xmlns:a16="http://schemas.microsoft.com/office/drawing/2014/main" id="{FFC263A0-8209-2548-40EA-9B2D0B7123A4}"/>
              </a:ext>
            </a:extLst>
          </p:cNvPr>
          <p:cNvSpPr/>
          <p:nvPr/>
        </p:nvSpPr>
        <p:spPr>
          <a:xfrm>
            <a:off x="6130766" y="2933500"/>
            <a:ext cx="3148277" cy="1164419"/>
          </a:xfrm>
          <a:prstGeom prst="downArrow">
            <a:avLst/>
          </a:prstGeom>
          <a:solidFill>
            <a:srgbClr val="00B0F0">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5" name="直線コネクタ 34">
            <a:extLst>
              <a:ext uri="{FF2B5EF4-FFF2-40B4-BE49-F238E27FC236}">
                <a16:creationId xmlns:a16="http://schemas.microsoft.com/office/drawing/2014/main" id="{1F44959B-879A-4247-9FA4-69D56E4D3C49}"/>
              </a:ext>
            </a:extLst>
          </p:cNvPr>
          <p:cNvCxnSpPr/>
          <p:nvPr/>
        </p:nvCxnSpPr>
        <p:spPr>
          <a:xfrm>
            <a:off x="157163" y="106794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24" name="テキスト ボックス 23">
            <a:extLst>
              <a:ext uri="{FF2B5EF4-FFF2-40B4-BE49-F238E27FC236}">
                <a16:creationId xmlns:a16="http://schemas.microsoft.com/office/drawing/2014/main" id="{6CCB4051-2BED-9B32-F5AA-7E362139C7FC}"/>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宿泊業</a:t>
            </a:r>
            <a:r>
              <a:rPr kumimoji="1" lang="ja-JP" altLang="en-US" b="1" u="sng">
                <a:latin typeface="+mn-ea"/>
              </a:rPr>
              <a:t>の目利き（訪問時編）　その３</a:t>
            </a:r>
            <a:endParaRPr kumimoji="1" lang="ja-JP" altLang="en-US" sz="2000" b="1" u="sng">
              <a:latin typeface="+mn-ea"/>
            </a:endParaRPr>
          </a:p>
        </p:txBody>
      </p:sp>
      <p:sp>
        <p:nvSpPr>
          <p:cNvPr id="8" name="テキスト ボックス 7">
            <a:extLst>
              <a:ext uri="{FF2B5EF4-FFF2-40B4-BE49-F238E27FC236}">
                <a16:creationId xmlns:a16="http://schemas.microsoft.com/office/drawing/2014/main" id="{5C4C9EA8-8AE5-FFD4-E296-D07F3341C3BB}"/>
              </a:ext>
            </a:extLst>
          </p:cNvPr>
          <p:cNvSpPr txBox="1"/>
          <p:nvPr/>
        </p:nvSpPr>
        <p:spPr>
          <a:xfrm>
            <a:off x="3355200" y="1275693"/>
            <a:ext cx="6294337" cy="707886"/>
          </a:xfrm>
          <a:prstGeom prst="rect">
            <a:avLst/>
          </a:prstGeom>
          <a:noFill/>
        </p:spPr>
        <p:txBody>
          <a:bodyPr wrap="square" rtlCol="0">
            <a:spAutoFit/>
          </a:bodyPr>
          <a:lstStyle/>
          <a:p>
            <a:r>
              <a:rPr kumimoji="1" lang="ja-JP" altLang="en-US" sz="1000">
                <a:latin typeface="+mn-ea"/>
              </a:rPr>
              <a:t>□  集客やリピート率を上げるエース社員はいるか？</a:t>
            </a:r>
            <a:endParaRPr kumimoji="1" lang="en-US" altLang="ja-JP" sz="1000">
              <a:latin typeface="+mn-ea"/>
            </a:endParaRPr>
          </a:p>
          <a:p>
            <a:r>
              <a:rPr kumimoji="1" lang="ja-JP" altLang="en-US" sz="1000">
                <a:latin typeface="+mn-ea"/>
              </a:rPr>
              <a:t>□  人手不足が顕著な業界、定着率はどうか？</a:t>
            </a:r>
            <a:endParaRPr kumimoji="1" lang="en-US" altLang="ja-JP" sz="1000">
              <a:latin typeface="+mn-ea"/>
            </a:endParaRPr>
          </a:p>
          <a:p>
            <a:r>
              <a:rPr kumimoji="1" lang="ja-JP" altLang="en-US" sz="1000">
                <a:latin typeface="+mn-ea"/>
              </a:rPr>
              <a:t>□  各部署・役割ごとの人員配置に着眼（特定部署に負担はかかっていないか？）</a:t>
            </a:r>
            <a:endParaRPr kumimoji="1" lang="en-US" altLang="ja-JP" sz="1000">
              <a:latin typeface="+mn-ea"/>
            </a:endParaRPr>
          </a:p>
          <a:p>
            <a:r>
              <a:rPr kumimoji="1" lang="ja-JP" altLang="en-US" sz="1000">
                <a:latin typeface="+mn-ea"/>
              </a:rPr>
              <a:t>□  代表者や一族の役割についても必ず確認する（強み・弱みに直結することもある） </a:t>
            </a:r>
            <a:endParaRPr kumimoji="1" lang="en-US" altLang="ja-JP" sz="1000">
              <a:latin typeface="+mn-ea"/>
            </a:endParaRPr>
          </a:p>
        </p:txBody>
      </p:sp>
      <p:sp>
        <p:nvSpPr>
          <p:cNvPr id="9" name="テキスト ボックス 8">
            <a:extLst>
              <a:ext uri="{FF2B5EF4-FFF2-40B4-BE49-F238E27FC236}">
                <a16:creationId xmlns:a16="http://schemas.microsoft.com/office/drawing/2014/main" id="{11A18C81-EEF4-0365-A7DF-09B149AFCDEE}"/>
              </a:ext>
            </a:extLst>
          </p:cNvPr>
          <p:cNvSpPr txBox="1"/>
          <p:nvPr/>
        </p:nvSpPr>
        <p:spPr>
          <a:xfrm>
            <a:off x="592069" y="2571032"/>
            <a:ext cx="1507454" cy="861774"/>
          </a:xfrm>
          <a:prstGeom prst="rect">
            <a:avLst/>
          </a:prstGeom>
          <a:noFill/>
        </p:spPr>
        <p:txBody>
          <a:bodyPr wrap="square" rtlCol="0">
            <a:spAutoFit/>
          </a:bodyPr>
          <a:lstStyle/>
          <a:p>
            <a:pPr algn="ctr"/>
            <a:r>
              <a:rPr kumimoji="1" lang="ja-JP" altLang="en-US" sz="1600" b="1"/>
              <a:t>サービス業</a:t>
            </a:r>
            <a:endParaRPr kumimoji="1" lang="en-US" altLang="ja-JP" sz="1600" b="1"/>
          </a:p>
          <a:p>
            <a:pPr algn="ctr"/>
            <a:r>
              <a:rPr kumimoji="1" lang="ja-JP" altLang="en-US" sz="1600" b="1"/>
              <a:t>共通の特性</a:t>
            </a:r>
            <a:endParaRPr kumimoji="1" lang="en-US" altLang="ja-JP" sz="1600" b="1"/>
          </a:p>
          <a:p>
            <a:pPr algn="ctr"/>
            <a:r>
              <a:rPr kumimoji="1" lang="ja-JP" altLang="en-US" sz="1600" b="1"/>
              <a:t>に着眼する</a:t>
            </a:r>
          </a:p>
        </p:txBody>
      </p:sp>
      <p:grpSp>
        <p:nvGrpSpPr>
          <p:cNvPr id="14" name="グループ化 13">
            <a:extLst>
              <a:ext uri="{FF2B5EF4-FFF2-40B4-BE49-F238E27FC236}">
                <a16:creationId xmlns:a16="http://schemas.microsoft.com/office/drawing/2014/main" id="{E6C8CB07-9A6E-23DE-5382-A185D30C87E5}"/>
              </a:ext>
            </a:extLst>
          </p:cNvPr>
          <p:cNvGrpSpPr/>
          <p:nvPr/>
        </p:nvGrpSpPr>
        <p:grpSpPr>
          <a:xfrm>
            <a:off x="601794" y="2510241"/>
            <a:ext cx="5015519" cy="893035"/>
            <a:chOff x="601794" y="2510241"/>
            <a:chExt cx="5015519" cy="893035"/>
          </a:xfrm>
        </p:grpSpPr>
        <p:sp>
          <p:nvSpPr>
            <p:cNvPr id="10" name="正方形/長方形 9">
              <a:extLst>
                <a:ext uri="{FF2B5EF4-FFF2-40B4-BE49-F238E27FC236}">
                  <a16:creationId xmlns:a16="http://schemas.microsoft.com/office/drawing/2014/main" id="{31C523A5-E3E5-27A7-9CE3-3793326F7996}"/>
                </a:ext>
              </a:extLst>
            </p:cNvPr>
            <p:cNvSpPr/>
            <p:nvPr/>
          </p:nvSpPr>
          <p:spPr>
            <a:xfrm>
              <a:off x="601794" y="2517452"/>
              <a:ext cx="1507454" cy="885824"/>
            </a:xfrm>
            <a:prstGeom prst="rect">
              <a:avLst/>
            </a:prstGeom>
            <a:noFill/>
            <a:ln w="34925">
              <a:solidFill>
                <a:srgbClr val="00B0F0">
                  <a:alpha val="4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矢印: 右 10">
              <a:extLst>
                <a:ext uri="{FF2B5EF4-FFF2-40B4-BE49-F238E27FC236}">
                  <a16:creationId xmlns:a16="http://schemas.microsoft.com/office/drawing/2014/main" id="{F8979833-F250-0853-5D35-55E26FF30280}"/>
                </a:ext>
              </a:extLst>
            </p:cNvPr>
            <p:cNvSpPr/>
            <p:nvPr/>
          </p:nvSpPr>
          <p:spPr>
            <a:xfrm>
              <a:off x="2249055" y="2544140"/>
              <a:ext cx="673156" cy="832449"/>
            </a:xfrm>
            <a:prstGeom prst="rightArrow">
              <a:avLst/>
            </a:prstGeom>
            <a:noFill/>
            <a:ln w="34925">
              <a:solidFill>
                <a:srgbClr val="00B0F0">
                  <a:alpha val="4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EA3D02D6-EF1A-3E56-2A7A-6926CB3DF9FA}"/>
                </a:ext>
              </a:extLst>
            </p:cNvPr>
            <p:cNvSpPr txBox="1"/>
            <p:nvPr/>
          </p:nvSpPr>
          <p:spPr>
            <a:xfrm>
              <a:off x="3014305" y="2510241"/>
              <a:ext cx="2603008" cy="861774"/>
            </a:xfrm>
            <a:prstGeom prst="rect">
              <a:avLst/>
            </a:prstGeom>
            <a:noFill/>
          </p:spPr>
          <p:txBody>
            <a:bodyPr wrap="square" rtlCol="0">
              <a:spAutoFit/>
            </a:bodyPr>
            <a:lstStyle/>
            <a:p>
              <a:r>
                <a:rPr kumimoji="1" lang="ja-JP" altLang="en-US" sz="1000" spc="-100">
                  <a:latin typeface="+mn-ea"/>
                </a:rPr>
                <a:t>　売上（顧客）が特定の従業員についてくる傾向があるのは、宿泊業を含むサービス業の特性といえます。特に全国的知名度が低い地域宿泊業においては、エースの存在は貴重な経営資産といえます。</a:t>
              </a:r>
              <a:endParaRPr kumimoji="1" lang="en-US" altLang="ja-JP" sz="1000" spc="-100">
                <a:latin typeface="+mn-ea"/>
              </a:endParaRPr>
            </a:p>
          </p:txBody>
        </p:sp>
      </p:grpSp>
      <p:grpSp>
        <p:nvGrpSpPr>
          <p:cNvPr id="37" name="グループ化 36">
            <a:extLst>
              <a:ext uri="{FF2B5EF4-FFF2-40B4-BE49-F238E27FC236}">
                <a16:creationId xmlns:a16="http://schemas.microsoft.com/office/drawing/2014/main" id="{D96F32E4-C43A-36FD-1CC7-332D3B695462}"/>
              </a:ext>
            </a:extLst>
          </p:cNvPr>
          <p:cNvGrpSpPr/>
          <p:nvPr/>
        </p:nvGrpSpPr>
        <p:grpSpPr>
          <a:xfrm>
            <a:off x="8171103" y="2342868"/>
            <a:ext cx="1920010" cy="1469103"/>
            <a:chOff x="157163" y="3468580"/>
            <a:chExt cx="1920010" cy="1469103"/>
          </a:xfrm>
        </p:grpSpPr>
        <p:grpSp>
          <p:nvGrpSpPr>
            <p:cNvPr id="20" name="グループ化 19">
              <a:extLst>
                <a:ext uri="{FF2B5EF4-FFF2-40B4-BE49-F238E27FC236}">
                  <a16:creationId xmlns:a16="http://schemas.microsoft.com/office/drawing/2014/main" id="{BA7A30E4-CF95-E2FF-6142-3645155C3C72}"/>
                </a:ext>
              </a:extLst>
            </p:cNvPr>
            <p:cNvGrpSpPr/>
            <p:nvPr/>
          </p:nvGrpSpPr>
          <p:grpSpPr>
            <a:xfrm>
              <a:off x="457974" y="3468580"/>
              <a:ext cx="1267736" cy="1120995"/>
              <a:chOff x="1828048" y="3316178"/>
              <a:chExt cx="1267736" cy="1120995"/>
            </a:xfrm>
          </p:grpSpPr>
          <p:sp>
            <p:nvSpPr>
              <p:cNvPr id="17" name="テキスト ボックス 16">
                <a:extLst>
                  <a:ext uri="{FF2B5EF4-FFF2-40B4-BE49-F238E27FC236}">
                    <a16:creationId xmlns:a16="http://schemas.microsoft.com/office/drawing/2014/main" id="{D7B9A864-7A4A-0E38-E782-BAF980930386}"/>
                  </a:ext>
                </a:extLst>
              </p:cNvPr>
              <p:cNvSpPr txBox="1"/>
              <p:nvPr/>
            </p:nvSpPr>
            <p:spPr>
              <a:xfrm>
                <a:off x="1845300" y="3414422"/>
                <a:ext cx="1250484" cy="461665"/>
              </a:xfrm>
              <a:prstGeom prst="rect">
                <a:avLst/>
              </a:prstGeom>
              <a:noFill/>
            </p:spPr>
            <p:txBody>
              <a:bodyPr wrap="square" rtlCol="0">
                <a:spAutoFit/>
              </a:bodyPr>
              <a:lstStyle/>
              <a:p>
                <a:pPr algn="ctr"/>
                <a:r>
                  <a:rPr kumimoji="1" lang="ja-JP" altLang="en-US" sz="1200" b="1"/>
                  <a:t>気さくな</a:t>
                </a:r>
                <a:endParaRPr kumimoji="1" lang="en-US" altLang="ja-JP" sz="1200" b="1"/>
              </a:p>
              <a:p>
                <a:pPr algn="ctr"/>
                <a:r>
                  <a:rPr kumimoji="1" lang="ja-JP" altLang="en-US" sz="1200" b="1"/>
                  <a:t>接遇</a:t>
                </a:r>
              </a:p>
            </p:txBody>
          </p:sp>
          <p:sp>
            <p:nvSpPr>
              <p:cNvPr id="18" name="テキスト ボックス 17">
                <a:extLst>
                  <a:ext uri="{FF2B5EF4-FFF2-40B4-BE49-F238E27FC236}">
                    <a16:creationId xmlns:a16="http://schemas.microsoft.com/office/drawing/2014/main" id="{3414EB34-F11D-BEC2-3BD9-9207AAE49253}"/>
                  </a:ext>
                </a:extLst>
              </p:cNvPr>
              <p:cNvSpPr txBox="1"/>
              <p:nvPr/>
            </p:nvSpPr>
            <p:spPr>
              <a:xfrm>
                <a:off x="1828048" y="3936472"/>
                <a:ext cx="1250484" cy="307777"/>
              </a:xfrm>
              <a:prstGeom prst="rect">
                <a:avLst/>
              </a:prstGeom>
              <a:noFill/>
            </p:spPr>
            <p:txBody>
              <a:bodyPr wrap="square" rtlCol="0">
                <a:spAutoFit/>
              </a:bodyPr>
              <a:lstStyle/>
              <a:p>
                <a:pPr algn="ctr"/>
                <a:r>
                  <a:rPr kumimoji="1" lang="ja-JP" altLang="en-US" sz="1400" b="1"/>
                  <a:t>女将・仲居</a:t>
                </a:r>
              </a:p>
            </p:txBody>
          </p:sp>
          <p:sp>
            <p:nvSpPr>
              <p:cNvPr id="13" name="楕円 12">
                <a:extLst>
                  <a:ext uri="{FF2B5EF4-FFF2-40B4-BE49-F238E27FC236}">
                    <a16:creationId xmlns:a16="http://schemas.microsoft.com/office/drawing/2014/main" id="{793C705E-C3E8-ED74-ECFD-208FFE78A216}"/>
                  </a:ext>
                </a:extLst>
              </p:cNvPr>
              <p:cNvSpPr/>
              <p:nvPr/>
            </p:nvSpPr>
            <p:spPr>
              <a:xfrm>
                <a:off x="1837773" y="3316178"/>
                <a:ext cx="1250484" cy="1120995"/>
              </a:xfrm>
              <a:prstGeom prst="ellipse">
                <a:avLst/>
              </a:prstGeom>
              <a:noFill/>
              <a:ln w="5080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5" name="直線コネクタ 14">
                <a:extLst>
                  <a:ext uri="{FF2B5EF4-FFF2-40B4-BE49-F238E27FC236}">
                    <a16:creationId xmlns:a16="http://schemas.microsoft.com/office/drawing/2014/main" id="{D84EFAA9-2423-9513-0E4C-E1F17AE5E0FC}"/>
                  </a:ext>
                </a:extLst>
              </p:cNvPr>
              <p:cNvCxnSpPr>
                <a:cxnSpLocks/>
              </p:cNvCxnSpPr>
              <p:nvPr/>
            </p:nvCxnSpPr>
            <p:spPr>
              <a:xfrm>
                <a:off x="1917219" y="3867082"/>
                <a:ext cx="1089394" cy="0"/>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sp>
          <p:nvSpPr>
            <p:cNvPr id="33" name="テキスト ボックス 32">
              <a:extLst>
                <a:ext uri="{FF2B5EF4-FFF2-40B4-BE49-F238E27FC236}">
                  <a16:creationId xmlns:a16="http://schemas.microsoft.com/office/drawing/2014/main" id="{05857B5D-97EB-E43D-3A24-5B488041EDA8}"/>
                </a:ext>
              </a:extLst>
            </p:cNvPr>
            <p:cNvSpPr txBox="1"/>
            <p:nvPr/>
          </p:nvSpPr>
          <p:spPr>
            <a:xfrm>
              <a:off x="157163" y="4660684"/>
              <a:ext cx="1920010" cy="276999"/>
            </a:xfrm>
            <a:prstGeom prst="rect">
              <a:avLst/>
            </a:prstGeom>
            <a:noFill/>
          </p:spPr>
          <p:txBody>
            <a:bodyPr wrap="square" rtlCol="0">
              <a:spAutoFit/>
            </a:bodyPr>
            <a:lstStyle/>
            <a:p>
              <a:pPr algn="ctr"/>
              <a:r>
                <a:rPr kumimoji="1" lang="ja-JP" altLang="en-US" sz="1200" b="1"/>
                <a:t>客室・フロント</a:t>
              </a:r>
            </a:p>
          </p:txBody>
        </p:sp>
      </p:grpSp>
      <p:grpSp>
        <p:nvGrpSpPr>
          <p:cNvPr id="38" name="グループ化 37">
            <a:extLst>
              <a:ext uri="{FF2B5EF4-FFF2-40B4-BE49-F238E27FC236}">
                <a16:creationId xmlns:a16="http://schemas.microsoft.com/office/drawing/2014/main" id="{664D8CC9-828B-35CA-9BAD-2335FA48E913}"/>
              </a:ext>
            </a:extLst>
          </p:cNvPr>
          <p:cNvGrpSpPr/>
          <p:nvPr/>
        </p:nvGrpSpPr>
        <p:grpSpPr>
          <a:xfrm>
            <a:off x="6781549" y="2354130"/>
            <a:ext cx="1920010" cy="1469102"/>
            <a:chOff x="2920488" y="3468580"/>
            <a:chExt cx="1920010" cy="1469102"/>
          </a:xfrm>
        </p:grpSpPr>
        <p:grpSp>
          <p:nvGrpSpPr>
            <p:cNvPr id="21" name="グループ化 20">
              <a:extLst>
                <a:ext uri="{FF2B5EF4-FFF2-40B4-BE49-F238E27FC236}">
                  <a16:creationId xmlns:a16="http://schemas.microsoft.com/office/drawing/2014/main" id="{3FEFE188-18D8-873A-01C7-B66F1B6C1BFA}"/>
                </a:ext>
              </a:extLst>
            </p:cNvPr>
            <p:cNvGrpSpPr/>
            <p:nvPr/>
          </p:nvGrpSpPr>
          <p:grpSpPr>
            <a:xfrm>
              <a:off x="3211814" y="3468580"/>
              <a:ext cx="1258011" cy="1120995"/>
              <a:chOff x="1837773" y="3316178"/>
              <a:chExt cx="1258011" cy="1120995"/>
            </a:xfrm>
          </p:grpSpPr>
          <p:sp>
            <p:nvSpPr>
              <p:cNvPr id="22" name="テキスト ボックス 21">
                <a:extLst>
                  <a:ext uri="{FF2B5EF4-FFF2-40B4-BE49-F238E27FC236}">
                    <a16:creationId xmlns:a16="http://schemas.microsoft.com/office/drawing/2014/main" id="{EE101EAA-CA0C-DF79-60FB-A1360AF25E76}"/>
                  </a:ext>
                </a:extLst>
              </p:cNvPr>
              <p:cNvSpPr txBox="1"/>
              <p:nvPr/>
            </p:nvSpPr>
            <p:spPr>
              <a:xfrm>
                <a:off x="1845300" y="3414422"/>
                <a:ext cx="1250484" cy="461665"/>
              </a:xfrm>
              <a:prstGeom prst="rect">
                <a:avLst/>
              </a:prstGeom>
              <a:noFill/>
            </p:spPr>
            <p:txBody>
              <a:bodyPr wrap="square" rtlCol="0">
                <a:spAutoFit/>
              </a:bodyPr>
              <a:lstStyle/>
              <a:p>
                <a:pPr algn="ctr"/>
                <a:r>
                  <a:rPr kumimoji="1" lang="ja-JP" altLang="en-US" sz="1200" b="1"/>
                  <a:t>特定業界</a:t>
                </a:r>
                <a:endParaRPr kumimoji="1" lang="en-US" altLang="ja-JP" sz="1200" b="1"/>
              </a:p>
              <a:p>
                <a:pPr algn="ctr"/>
                <a:r>
                  <a:rPr kumimoji="1" lang="ja-JP" altLang="en-US" sz="1200" b="1"/>
                  <a:t>に強い</a:t>
                </a:r>
                <a:endParaRPr kumimoji="1" lang="en-US" altLang="ja-JP" sz="1200" b="1"/>
              </a:p>
            </p:txBody>
          </p:sp>
          <p:sp>
            <p:nvSpPr>
              <p:cNvPr id="23" name="テキスト ボックス 22">
                <a:extLst>
                  <a:ext uri="{FF2B5EF4-FFF2-40B4-BE49-F238E27FC236}">
                    <a16:creationId xmlns:a16="http://schemas.microsoft.com/office/drawing/2014/main" id="{5B2C130E-DF8B-CEEB-6423-7B51720224AF}"/>
                  </a:ext>
                </a:extLst>
              </p:cNvPr>
              <p:cNvSpPr txBox="1"/>
              <p:nvPr/>
            </p:nvSpPr>
            <p:spPr>
              <a:xfrm>
                <a:off x="1845300" y="3936472"/>
                <a:ext cx="1250484" cy="307777"/>
              </a:xfrm>
              <a:prstGeom prst="rect">
                <a:avLst/>
              </a:prstGeom>
              <a:noFill/>
            </p:spPr>
            <p:txBody>
              <a:bodyPr wrap="square" rtlCol="0">
                <a:spAutoFit/>
              </a:bodyPr>
              <a:lstStyle/>
              <a:p>
                <a:pPr algn="ctr"/>
                <a:r>
                  <a:rPr kumimoji="1" lang="ja-JP" altLang="en-US" sz="1400" b="1"/>
                  <a:t>営業担当</a:t>
                </a:r>
              </a:p>
            </p:txBody>
          </p:sp>
          <p:sp>
            <p:nvSpPr>
              <p:cNvPr id="26" name="楕円 25">
                <a:extLst>
                  <a:ext uri="{FF2B5EF4-FFF2-40B4-BE49-F238E27FC236}">
                    <a16:creationId xmlns:a16="http://schemas.microsoft.com/office/drawing/2014/main" id="{17CDC0C5-8478-D1E0-698A-10911383BD1A}"/>
                  </a:ext>
                </a:extLst>
              </p:cNvPr>
              <p:cNvSpPr/>
              <p:nvPr/>
            </p:nvSpPr>
            <p:spPr>
              <a:xfrm>
                <a:off x="1837773" y="3316178"/>
                <a:ext cx="1250484" cy="1120995"/>
              </a:xfrm>
              <a:prstGeom prst="ellipse">
                <a:avLst/>
              </a:prstGeom>
              <a:noFill/>
              <a:ln w="5080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7" name="直線コネクタ 26">
                <a:extLst>
                  <a:ext uri="{FF2B5EF4-FFF2-40B4-BE49-F238E27FC236}">
                    <a16:creationId xmlns:a16="http://schemas.microsoft.com/office/drawing/2014/main" id="{4BAF07CE-62FE-7826-D736-A1F88E0904F4}"/>
                  </a:ext>
                </a:extLst>
              </p:cNvPr>
              <p:cNvCxnSpPr>
                <a:cxnSpLocks/>
              </p:cNvCxnSpPr>
              <p:nvPr/>
            </p:nvCxnSpPr>
            <p:spPr>
              <a:xfrm>
                <a:off x="1917219" y="3867082"/>
                <a:ext cx="1089394" cy="0"/>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sp>
          <p:nvSpPr>
            <p:cNvPr id="34" name="テキスト ボックス 33">
              <a:extLst>
                <a:ext uri="{FF2B5EF4-FFF2-40B4-BE49-F238E27FC236}">
                  <a16:creationId xmlns:a16="http://schemas.microsoft.com/office/drawing/2014/main" id="{C8753055-B2B9-615C-BECE-AE9864BE5990}"/>
                </a:ext>
              </a:extLst>
            </p:cNvPr>
            <p:cNvSpPr txBox="1"/>
            <p:nvPr/>
          </p:nvSpPr>
          <p:spPr>
            <a:xfrm>
              <a:off x="2920488" y="4660683"/>
              <a:ext cx="1920010" cy="276999"/>
            </a:xfrm>
            <a:prstGeom prst="rect">
              <a:avLst/>
            </a:prstGeom>
            <a:noFill/>
          </p:spPr>
          <p:txBody>
            <a:bodyPr wrap="square" rtlCol="0">
              <a:spAutoFit/>
            </a:bodyPr>
            <a:lstStyle/>
            <a:p>
              <a:pPr algn="ctr"/>
              <a:r>
                <a:rPr kumimoji="1" lang="ja-JP" altLang="en-US" sz="1200" b="1"/>
                <a:t>団体客・宴会販路</a:t>
              </a:r>
            </a:p>
          </p:txBody>
        </p:sp>
      </p:grpSp>
      <p:grpSp>
        <p:nvGrpSpPr>
          <p:cNvPr id="39" name="グループ化 38">
            <a:extLst>
              <a:ext uri="{FF2B5EF4-FFF2-40B4-BE49-F238E27FC236}">
                <a16:creationId xmlns:a16="http://schemas.microsoft.com/office/drawing/2014/main" id="{C924F998-134B-7F73-B37D-2E5B7C10A676}"/>
              </a:ext>
            </a:extLst>
          </p:cNvPr>
          <p:cNvGrpSpPr/>
          <p:nvPr/>
        </p:nvGrpSpPr>
        <p:grpSpPr>
          <a:xfrm>
            <a:off x="4774906" y="2354130"/>
            <a:ext cx="3102472" cy="1479162"/>
            <a:chOff x="5033699" y="3468580"/>
            <a:chExt cx="3102472" cy="1479162"/>
          </a:xfrm>
        </p:grpSpPr>
        <p:grpSp>
          <p:nvGrpSpPr>
            <p:cNvPr id="28" name="グループ化 27">
              <a:extLst>
                <a:ext uri="{FF2B5EF4-FFF2-40B4-BE49-F238E27FC236}">
                  <a16:creationId xmlns:a16="http://schemas.microsoft.com/office/drawing/2014/main" id="{72D26D8D-3F21-D12E-4035-2FBBE4C4C5B3}"/>
                </a:ext>
              </a:extLst>
            </p:cNvPr>
            <p:cNvGrpSpPr/>
            <p:nvPr/>
          </p:nvGrpSpPr>
          <p:grpSpPr>
            <a:xfrm>
              <a:off x="5955929" y="3468580"/>
              <a:ext cx="1258011" cy="1120995"/>
              <a:chOff x="1837773" y="3316178"/>
              <a:chExt cx="1258011" cy="1120995"/>
            </a:xfrm>
          </p:grpSpPr>
          <p:sp>
            <p:nvSpPr>
              <p:cNvPr id="29" name="テキスト ボックス 28">
                <a:extLst>
                  <a:ext uri="{FF2B5EF4-FFF2-40B4-BE49-F238E27FC236}">
                    <a16:creationId xmlns:a16="http://schemas.microsoft.com/office/drawing/2014/main" id="{1A2D0F57-3AD4-C5FE-BDFB-EAAD336BA8EC}"/>
                  </a:ext>
                </a:extLst>
              </p:cNvPr>
              <p:cNvSpPr txBox="1"/>
              <p:nvPr/>
            </p:nvSpPr>
            <p:spPr>
              <a:xfrm>
                <a:off x="1845300" y="3414422"/>
                <a:ext cx="1250484" cy="461665"/>
              </a:xfrm>
              <a:prstGeom prst="rect">
                <a:avLst/>
              </a:prstGeom>
              <a:noFill/>
            </p:spPr>
            <p:txBody>
              <a:bodyPr wrap="square" rtlCol="0">
                <a:spAutoFit/>
              </a:bodyPr>
              <a:lstStyle/>
              <a:p>
                <a:pPr algn="ctr"/>
                <a:r>
                  <a:rPr kumimoji="1" lang="ja-JP" altLang="en-US" sz="1200" b="1"/>
                  <a:t>工夫を</a:t>
                </a:r>
                <a:endParaRPr kumimoji="1" lang="en-US" altLang="ja-JP" sz="1200" b="1"/>
              </a:p>
              <a:p>
                <a:pPr algn="ctr"/>
                <a:r>
                  <a:rPr kumimoji="1" lang="ja-JP" altLang="en-US" sz="1200" b="1"/>
                  <a:t>凝らす</a:t>
                </a:r>
                <a:endParaRPr kumimoji="1" lang="en-US" altLang="ja-JP" sz="1200" b="1"/>
              </a:p>
            </p:txBody>
          </p:sp>
          <p:sp>
            <p:nvSpPr>
              <p:cNvPr id="30" name="テキスト ボックス 29">
                <a:extLst>
                  <a:ext uri="{FF2B5EF4-FFF2-40B4-BE49-F238E27FC236}">
                    <a16:creationId xmlns:a16="http://schemas.microsoft.com/office/drawing/2014/main" id="{7DB310D5-BDF4-873D-9034-3FDD8E5F1F06}"/>
                  </a:ext>
                </a:extLst>
              </p:cNvPr>
              <p:cNvSpPr txBox="1"/>
              <p:nvPr/>
            </p:nvSpPr>
            <p:spPr>
              <a:xfrm>
                <a:off x="1845300" y="3936472"/>
                <a:ext cx="1250484" cy="307777"/>
              </a:xfrm>
              <a:prstGeom prst="rect">
                <a:avLst/>
              </a:prstGeom>
              <a:noFill/>
            </p:spPr>
            <p:txBody>
              <a:bodyPr wrap="square" rtlCol="0">
                <a:spAutoFit/>
              </a:bodyPr>
              <a:lstStyle/>
              <a:p>
                <a:pPr algn="ctr"/>
                <a:r>
                  <a:rPr kumimoji="1" lang="ja-JP" altLang="en-US" sz="1400" b="1"/>
                  <a:t>料理人</a:t>
                </a:r>
              </a:p>
            </p:txBody>
          </p:sp>
          <p:sp>
            <p:nvSpPr>
              <p:cNvPr id="31" name="楕円 30">
                <a:extLst>
                  <a:ext uri="{FF2B5EF4-FFF2-40B4-BE49-F238E27FC236}">
                    <a16:creationId xmlns:a16="http://schemas.microsoft.com/office/drawing/2014/main" id="{0E07FE76-38DD-E6B2-8490-42483D0E26DD}"/>
                  </a:ext>
                </a:extLst>
              </p:cNvPr>
              <p:cNvSpPr/>
              <p:nvPr/>
            </p:nvSpPr>
            <p:spPr>
              <a:xfrm>
                <a:off x="1837773" y="3316178"/>
                <a:ext cx="1250484" cy="1120995"/>
              </a:xfrm>
              <a:prstGeom prst="ellipse">
                <a:avLst/>
              </a:prstGeom>
              <a:noFill/>
              <a:ln w="5080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2" name="直線コネクタ 31">
                <a:extLst>
                  <a:ext uri="{FF2B5EF4-FFF2-40B4-BE49-F238E27FC236}">
                    <a16:creationId xmlns:a16="http://schemas.microsoft.com/office/drawing/2014/main" id="{FF80EFD2-BF71-2FA2-D6F7-6E2F1470AE73}"/>
                  </a:ext>
                </a:extLst>
              </p:cNvPr>
              <p:cNvCxnSpPr>
                <a:cxnSpLocks/>
              </p:cNvCxnSpPr>
              <p:nvPr/>
            </p:nvCxnSpPr>
            <p:spPr>
              <a:xfrm>
                <a:off x="1917219" y="3867082"/>
                <a:ext cx="1089394" cy="0"/>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sp>
          <p:nvSpPr>
            <p:cNvPr id="36" name="テキスト ボックス 35">
              <a:extLst>
                <a:ext uri="{FF2B5EF4-FFF2-40B4-BE49-F238E27FC236}">
                  <a16:creationId xmlns:a16="http://schemas.microsoft.com/office/drawing/2014/main" id="{C80FBB75-68FD-5163-FE3F-B2A917C6B142}"/>
                </a:ext>
              </a:extLst>
            </p:cNvPr>
            <p:cNvSpPr txBox="1"/>
            <p:nvPr/>
          </p:nvSpPr>
          <p:spPr>
            <a:xfrm>
              <a:off x="5033699" y="4670743"/>
              <a:ext cx="3102472" cy="276999"/>
            </a:xfrm>
            <a:prstGeom prst="rect">
              <a:avLst/>
            </a:prstGeom>
            <a:noFill/>
          </p:spPr>
          <p:txBody>
            <a:bodyPr wrap="square" rtlCol="0">
              <a:spAutoFit/>
            </a:bodyPr>
            <a:lstStyle/>
            <a:p>
              <a:pPr algn="ctr"/>
              <a:r>
                <a:rPr kumimoji="1" lang="ja-JP" altLang="en-US" sz="1200" b="1"/>
                <a:t>調理場</a:t>
              </a:r>
            </a:p>
          </p:txBody>
        </p:sp>
      </p:grpSp>
      <p:sp>
        <p:nvSpPr>
          <p:cNvPr id="40" name="テキスト ボックス 39">
            <a:extLst>
              <a:ext uri="{FF2B5EF4-FFF2-40B4-BE49-F238E27FC236}">
                <a16:creationId xmlns:a16="http://schemas.microsoft.com/office/drawing/2014/main" id="{CE1B095A-7E6A-7A30-D276-FCCA91672FAB}"/>
              </a:ext>
            </a:extLst>
          </p:cNvPr>
          <p:cNvSpPr txBox="1"/>
          <p:nvPr/>
        </p:nvSpPr>
        <p:spPr>
          <a:xfrm>
            <a:off x="6145782" y="2052650"/>
            <a:ext cx="3102472" cy="276999"/>
          </a:xfrm>
          <a:prstGeom prst="rect">
            <a:avLst/>
          </a:prstGeom>
          <a:noFill/>
        </p:spPr>
        <p:txBody>
          <a:bodyPr wrap="square" rtlCol="0">
            <a:spAutoFit/>
          </a:bodyPr>
          <a:lstStyle/>
          <a:p>
            <a:pPr algn="ctr"/>
            <a:r>
              <a:rPr kumimoji="1" lang="ja-JP" altLang="en-US" sz="1200" b="1"/>
              <a:t>～ 宿泊業における代表的エースの例 ～</a:t>
            </a:r>
          </a:p>
        </p:txBody>
      </p:sp>
      <p:sp>
        <p:nvSpPr>
          <p:cNvPr id="19" name="テキスト ボックス 18">
            <a:extLst>
              <a:ext uri="{FF2B5EF4-FFF2-40B4-BE49-F238E27FC236}">
                <a16:creationId xmlns:a16="http://schemas.microsoft.com/office/drawing/2014/main" id="{29F81022-DB4F-B8E3-60B5-A132F064021E}"/>
              </a:ext>
            </a:extLst>
          </p:cNvPr>
          <p:cNvSpPr txBox="1"/>
          <p:nvPr/>
        </p:nvSpPr>
        <p:spPr>
          <a:xfrm>
            <a:off x="5776582" y="4013967"/>
            <a:ext cx="3873897" cy="307777"/>
          </a:xfrm>
          <a:prstGeom prst="rect">
            <a:avLst/>
          </a:prstGeom>
          <a:noFill/>
        </p:spPr>
        <p:txBody>
          <a:bodyPr wrap="square" rtlCol="0">
            <a:spAutoFit/>
          </a:bodyPr>
          <a:lstStyle/>
          <a:p>
            <a:pPr algn="ctr"/>
            <a:r>
              <a:rPr kumimoji="1" lang="ja-JP" altLang="en-US" sz="1400" b="1"/>
              <a:t>待遇・地位などを含む人事管理状態の確認</a:t>
            </a:r>
          </a:p>
        </p:txBody>
      </p:sp>
      <p:sp>
        <p:nvSpPr>
          <p:cNvPr id="25" name="テキスト ボックス 24">
            <a:extLst>
              <a:ext uri="{FF2B5EF4-FFF2-40B4-BE49-F238E27FC236}">
                <a16:creationId xmlns:a16="http://schemas.microsoft.com/office/drawing/2014/main" id="{34AEB955-B0FD-36EC-B98D-D6D6B5E0693C}"/>
              </a:ext>
            </a:extLst>
          </p:cNvPr>
          <p:cNvSpPr txBox="1"/>
          <p:nvPr/>
        </p:nvSpPr>
        <p:spPr>
          <a:xfrm>
            <a:off x="554400" y="3558453"/>
            <a:ext cx="5283553" cy="707886"/>
          </a:xfrm>
          <a:prstGeom prst="rect">
            <a:avLst/>
          </a:prstGeom>
          <a:noFill/>
        </p:spPr>
        <p:txBody>
          <a:bodyPr wrap="square" lIns="91440" tIns="45720" rIns="91440" bIns="45720" rtlCol="0" anchor="t">
            <a:spAutoFit/>
          </a:bodyPr>
          <a:lstStyle/>
          <a:p>
            <a:r>
              <a:rPr kumimoji="1" lang="ja-JP" altLang="en-US" sz="1000">
                <a:latin typeface="+mn-ea"/>
              </a:rPr>
              <a:t>□  料理人や女将・仲居については事前の予約サイト等の口コミでも確認できるか？</a:t>
            </a:r>
            <a:endParaRPr kumimoji="1" lang="en-US" altLang="ja-JP" sz="1000">
              <a:latin typeface="+mn-ea"/>
            </a:endParaRPr>
          </a:p>
          <a:p>
            <a:r>
              <a:rPr kumimoji="1" lang="ja-JP" altLang="en-US" sz="1000">
                <a:latin typeface="游ゴシック"/>
                <a:ea typeface="游ゴシック"/>
              </a:rPr>
              <a:t>□  営業担当者の元職や経歴が営業範囲や集客に大</a:t>
            </a:r>
            <a:r>
              <a:rPr kumimoji="1" lang="ja-JP" sz="1000">
                <a:latin typeface="游ゴシック"/>
                <a:ea typeface="游ゴシック"/>
              </a:rPr>
              <a:t>きく寄与している場合もある。</a:t>
            </a:r>
            <a:r>
              <a:rPr kumimoji="1" lang="ja-JP" altLang="en-US" sz="1000">
                <a:latin typeface="游ゴシック"/>
                <a:ea typeface="游ゴシック"/>
              </a:rPr>
              <a:t>　　　</a:t>
            </a:r>
            <a:endParaRPr kumimoji="1" lang="en-US" altLang="ja-JP" sz="1000">
              <a:latin typeface="游ゴシック"/>
              <a:ea typeface="游ゴシック"/>
            </a:endParaRPr>
          </a:p>
          <a:p>
            <a:r>
              <a:rPr kumimoji="1" lang="ja-JP" altLang="en-US" sz="1000">
                <a:latin typeface="游ゴシック"/>
                <a:ea typeface="游ゴシック"/>
              </a:rPr>
              <a:t> 　（例：特定競技の部活動や競技団体の合宿、学校関係、業界団体など景気動向に</a:t>
            </a:r>
            <a:endParaRPr lang="en-US" altLang="ja-JP" sz="1000">
              <a:latin typeface="游ゴシック"/>
              <a:ea typeface="游ゴシック"/>
            </a:endParaRPr>
          </a:p>
          <a:p>
            <a:r>
              <a:rPr kumimoji="1" lang="ja-JP" altLang="en-US" sz="1000">
                <a:latin typeface="游ゴシック"/>
                <a:ea typeface="游ゴシック"/>
              </a:rPr>
              <a:t> 　  大きく左右されにくい顧客層を持っていると強みになる）</a:t>
            </a:r>
            <a:endParaRPr kumimoji="1" lang="en-US" altLang="ja-JP" sz="1000">
              <a:latin typeface="游ゴシック"/>
              <a:ea typeface="游ゴシック"/>
            </a:endParaRPr>
          </a:p>
        </p:txBody>
      </p:sp>
      <p:sp>
        <p:nvSpPr>
          <p:cNvPr id="41" name="テキスト ボックス 40">
            <a:extLst>
              <a:ext uri="{FF2B5EF4-FFF2-40B4-BE49-F238E27FC236}">
                <a16:creationId xmlns:a16="http://schemas.microsoft.com/office/drawing/2014/main" id="{A17260A1-810A-FB60-1B65-6B25504F1C82}"/>
              </a:ext>
            </a:extLst>
          </p:cNvPr>
          <p:cNvSpPr txBox="1"/>
          <p:nvPr/>
        </p:nvSpPr>
        <p:spPr>
          <a:xfrm>
            <a:off x="584542" y="2158159"/>
            <a:ext cx="1797448" cy="369332"/>
          </a:xfrm>
          <a:prstGeom prst="rect">
            <a:avLst/>
          </a:prstGeom>
          <a:noFill/>
        </p:spPr>
        <p:txBody>
          <a:bodyPr wrap="square" lIns="91440" tIns="45720" rIns="91440" bIns="45720" rtlCol="0" anchor="t">
            <a:spAutoFit/>
          </a:bodyPr>
          <a:lstStyle/>
          <a:p>
            <a:r>
              <a:rPr kumimoji="1" lang="ja-JP" altLang="en-US" b="1">
                <a:ea typeface="游ゴシック"/>
              </a:rPr>
              <a:t>着眼</a:t>
            </a:r>
            <a:r>
              <a:rPr kumimoji="1" lang="ja-JP" altLang="en-US" sz="1100" b="1">
                <a:ea typeface="游ゴシック"/>
              </a:rPr>
              <a:t>その</a:t>
            </a:r>
            <a:r>
              <a:rPr kumimoji="1" lang="ja-JP" b="1">
                <a:ea typeface="游ゴシック"/>
              </a:rPr>
              <a:t>１</a:t>
            </a:r>
            <a:endParaRPr lang="en-US" b="1">
              <a:ea typeface="Calibri"/>
              <a:cs typeface="Calibri"/>
            </a:endParaRPr>
          </a:p>
        </p:txBody>
      </p:sp>
      <p:grpSp>
        <p:nvGrpSpPr>
          <p:cNvPr id="53" name="グループ化 52">
            <a:extLst>
              <a:ext uri="{FF2B5EF4-FFF2-40B4-BE49-F238E27FC236}">
                <a16:creationId xmlns:a16="http://schemas.microsoft.com/office/drawing/2014/main" id="{2FA74A71-3BD4-7BFB-1450-79FFED723EE0}"/>
              </a:ext>
            </a:extLst>
          </p:cNvPr>
          <p:cNvGrpSpPr/>
          <p:nvPr/>
        </p:nvGrpSpPr>
        <p:grpSpPr>
          <a:xfrm>
            <a:off x="594000" y="4398907"/>
            <a:ext cx="5022000" cy="1245117"/>
            <a:chOff x="601291" y="4310679"/>
            <a:chExt cx="5022000" cy="1245117"/>
          </a:xfrm>
        </p:grpSpPr>
        <p:grpSp>
          <p:nvGrpSpPr>
            <p:cNvPr id="47" name="グループ化 46">
              <a:extLst>
                <a:ext uri="{FF2B5EF4-FFF2-40B4-BE49-F238E27FC236}">
                  <a16:creationId xmlns:a16="http://schemas.microsoft.com/office/drawing/2014/main" id="{9A49EC4C-7BC6-6D0B-293A-B2B28AD1776D}"/>
                </a:ext>
              </a:extLst>
            </p:cNvPr>
            <p:cNvGrpSpPr/>
            <p:nvPr/>
          </p:nvGrpSpPr>
          <p:grpSpPr>
            <a:xfrm>
              <a:off x="608491" y="4669972"/>
              <a:ext cx="5014800" cy="885824"/>
              <a:chOff x="565948" y="2517452"/>
              <a:chExt cx="5014800" cy="885824"/>
            </a:xfrm>
          </p:grpSpPr>
          <p:sp>
            <p:nvSpPr>
              <p:cNvPr id="48" name="正方形/長方形 47">
                <a:extLst>
                  <a:ext uri="{FF2B5EF4-FFF2-40B4-BE49-F238E27FC236}">
                    <a16:creationId xmlns:a16="http://schemas.microsoft.com/office/drawing/2014/main" id="{26E7BC3B-D2C4-15E0-901F-67C78D1055DB}"/>
                  </a:ext>
                </a:extLst>
              </p:cNvPr>
              <p:cNvSpPr/>
              <p:nvPr/>
            </p:nvSpPr>
            <p:spPr>
              <a:xfrm>
                <a:off x="565948" y="2517452"/>
                <a:ext cx="1507454" cy="885824"/>
              </a:xfrm>
              <a:prstGeom prst="rect">
                <a:avLst/>
              </a:prstGeom>
              <a:noFill/>
              <a:ln w="34925">
                <a:solidFill>
                  <a:srgbClr val="FF5050">
                    <a:alpha val="5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矢印: 右 48">
                <a:extLst>
                  <a:ext uri="{FF2B5EF4-FFF2-40B4-BE49-F238E27FC236}">
                    <a16:creationId xmlns:a16="http://schemas.microsoft.com/office/drawing/2014/main" id="{01680B5E-C98B-D8A0-2F1A-B4A90208CBD1}"/>
                  </a:ext>
                </a:extLst>
              </p:cNvPr>
              <p:cNvSpPr/>
              <p:nvPr/>
            </p:nvSpPr>
            <p:spPr>
              <a:xfrm>
                <a:off x="2214748" y="2544140"/>
                <a:ext cx="673156" cy="832449"/>
              </a:xfrm>
              <a:prstGeom prst="rightArrow">
                <a:avLst/>
              </a:prstGeom>
              <a:noFill/>
              <a:ln w="34925">
                <a:solidFill>
                  <a:srgbClr val="FF5050">
                    <a:alpha val="5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テキスト ボックス 49">
                <a:extLst>
                  <a:ext uri="{FF2B5EF4-FFF2-40B4-BE49-F238E27FC236}">
                    <a16:creationId xmlns:a16="http://schemas.microsoft.com/office/drawing/2014/main" id="{7E47534F-6975-5EDD-CF82-B8AB34A2938C}"/>
                  </a:ext>
                </a:extLst>
              </p:cNvPr>
              <p:cNvSpPr txBox="1"/>
              <p:nvPr/>
            </p:nvSpPr>
            <p:spPr>
              <a:xfrm>
                <a:off x="2977948" y="2597153"/>
                <a:ext cx="2602800" cy="707886"/>
              </a:xfrm>
              <a:prstGeom prst="rect">
                <a:avLst/>
              </a:prstGeom>
              <a:noFill/>
            </p:spPr>
            <p:txBody>
              <a:bodyPr wrap="square" rtlCol="0">
                <a:spAutoFit/>
              </a:bodyPr>
              <a:lstStyle/>
              <a:p>
                <a:r>
                  <a:rPr kumimoji="1" lang="ja-JP" altLang="en-US" sz="1000" spc="-100">
                    <a:latin typeface="+mn-ea"/>
                  </a:rPr>
                  <a:t>　旅館やホテルには、大きく分けて調理場・客室・フロント・営業などの分野があります。代表者や一族の役割や職務と事業の強み・弱みが直結することも多いので必ず確認しましょう。</a:t>
                </a:r>
                <a:endParaRPr kumimoji="1" lang="en-US" altLang="ja-JP" sz="1000" spc="-100">
                  <a:latin typeface="+mn-ea"/>
                </a:endParaRPr>
              </a:p>
            </p:txBody>
          </p:sp>
        </p:grpSp>
        <p:sp>
          <p:nvSpPr>
            <p:cNvPr id="51" name="テキスト ボックス 50">
              <a:extLst>
                <a:ext uri="{FF2B5EF4-FFF2-40B4-BE49-F238E27FC236}">
                  <a16:creationId xmlns:a16="http://schemas.microsoft.com/office/drawing/2014/main" id="{7D162C74-FBCF-7500-0C32-97665F2588D5}"/>
                </a:ext>
              </a:extLst>
            </p:cNvPr>
            <p:cNvSpPr txBox="1"/>
            <p:nvPr/>
          </p:nvSpPr>
          <p:spPr>
            <a:xfrm>
              <a:off x="608491" y="4310679"/>
              <a:ext cx="1797448" cy="369332"/>
            </a:xfrm>
            <a:prstGeom prst="rect">
              <a:avLst/>
            </a:prstGeom>
            <a:noFill/>
          </p:spPr>
          <p:txBody>
            <a:bodyPr wrap="square" rtlCol="0">
              <a:spAutoFit/>
            </a:bodyPr>
            <a:lstStyle/>
            <a:p>
              <a:r>
                <a:rPr kumimoji="1" lang="ja-JP" altLang="en-US" b="1"/>
                <a:t>着眼</a:t>
              </a:r>
              <a:r>
                <a:rPr kumimoji="1" lang="ja-JP" altLang="en-US" sz="1100" b="1"/>
                <a:t>その</a:t>
              </a:r>
              <a:r>
                <a:rPr kumimoji="1" lang="ja-JP" altLang="en-US" b="1"/>
                <a:t>２</a:t>
              </a:r>
            </a:p>
          </p:txBody>
        </p:sp>
        <p:sp>
          <p:nvSpPr>
            <p:cNvPr id="52" name="テキスト ボックス 51">
              <a:extLst>
                <a:ext uri="{FF2B5EF4-FFF2-40B4-BE49-F238E27FC236}">
                  <a16:creationId xmlns:a16="http://schemas.microsoft.com/office/drawing/2014/main" id="{9CB67707-99F8-CABD-51CA-D6BEAEAC0103}"/>
                </a:ext>
              </a:extLst>
            </p:cNvPr>
            <p:cNvSpPr txBox="1"/>
            <p:nvPr/>
          </p:nvSpPr>
          <p:spPr>
            <a:xfrm>
              <a:off x="601291" y="4816890"/>
              <a:ext cx="1507454" cy="584775"/>
            </a:xfrm>
            <a:prstGeom prst="rect">
              <a:avLst/>
            </a:prstGeom>
            <a:noFill/>
          </p:spPr>
          <p:txBody>
            <a:bodyPr wrap="square" rtlCol="0">
              <a:spAutoFit/>
            </a:bodyPr>
            <a:lstStyle/>
            <a:p>
              <a:pPr algn="ctr"/>
              <a:r>
                <a:rPr kumimoji="1" lang="ja-JP" altLang="en-US" sz="1600" b="1"/>
                <a:t>代表者や一族の役割・職務</a:t>
              </a:r>
              <a:endParaRPr kumimoji="1" lang="en-US" altLang="ja-JP" sz="1600" b="1"/>
            </a:p>
          </p:txBody>
        </p:sp>
      </p:grpSp>
      <p:grpSp>
        <p:nvGrpSpPr>
          <p:cNvPr id="82" name="グループ化 81">
            <a:extLst>
              <a:ext uri="{FF2B5EF4-FFF2-40B4-BE49-F238E27FC236}">
                <a16:creationId xmlns:a16="http://schemas.microsoft.com/office/drawing/2014/main" id="{8C099573-3D9F-698B-F3C9-9CF747ED1149}"/>
              </a:ext>
            </a:extLst>
          </p:cNvPr>
          <p:cNvGrpSpPr/>
          <p:nvPr/>
        </p:nvGrpSpPr>
        <p:grpSpPr>
          <a:xfrm>
            <a:off x="4773600" y="4548206"/>
            <a:ext cx="5318410" cy="2256786"/>
            <a:chOff x="4773600" y="4408281"/>
            <a:chExt cx="5318410" cy="2256786"/>
          </a:xfrm>
        </p:grpSpPr>
        <p:sp>
          <p:nvSpPr>
            <p:cNvPr id="75" name="テキスト ボックス 74">
              <a:extLst>
                <a:ext uri="{FF2B5EF4-FFF2-40B4-BE49-F238E27FC236}">
                  <a16:creationId xmlns:a16="http://schemas.microsoft.com/office/drawing/2014/main" id="{9FB9B0B2-3790-45E4-EEE7-667BC0017434}"/>
                </a:ext>
              </a:extLst>
            </p:cNvPr>
            <p:cNvSpPr txBox="1"/>
            <p:nvPr/>
          </p:nvSpPr>
          <p:spPr>
            <a:xfrm>
              <a:off x="6118862" y="4408281"/>
              <a:ext cx="3102472" cy="276999"/>
            </a:xfrm>
            <a:prstGeom prst="rect">
              <a:avLst/>
            </a:prstGeom>
            <a:noFill/>
          </p:spPr>
          <p:txBody>
            <a:bodyPr wrap="square" rtlCol="0">
              <a:spAutoFit/>
            </a:bodyPr>
            <a:lstStyle/>
            <a:p>
              <a:pPr algn="ctr"/>
              <a:r>
                <a:rPr kumimoji="1" lang="ja-JP" altLang="en-US" sz="1200" b="1"/>
                <a:t>～ 代表者や一族の役割の代表例～</a:t>
              </a:r>
            </a:p>
          </p:txBody>
        </p:sp>
        <p:grpSp>
          <p:nvGrpSpPr>
            <p:cNvPr id="81" name="グループ化 80">
              <a:extLst>
                <a:ext uri="{FF2B5EF4-FFF2-40B4-BE49-F238E27FC236}">
                  <a16:creationId xmlns:a16="http://schemas.microsoft.com/office/drawing/2014/main" id="{1D5979C0-EE9A-A1F6-EE75-54482600DAAE}"/>
                </a:ext>
              </a:extLst>
            </p:cNvPr>
            <p:cNvGrpSpPr/>
            <p:nvPr/>
          </p:nvGrpSpPr>
          <p:grpSpPr>
            <a:xfrm>
              <a:off x="4773600" y="4713082"/>
              <a:ext cx="5318410" cy="1951985"/>
              <a:chOff x="4773600" y="4713082"/>
              <a:chExt cx="5318410" cy="1951985"/>
            </a:xfrm>
          </p:grpSpPr>
          <p:sp>
            <p:nvSpPr>
              <p:cNvPr id="76" name="矢印: 下 75">
                <a:extLst>
                  <a:ext uri="{FF2B5EF4-FFF2-40B4-BE49-F238E27FC236}">
                    <a16:creationId xmlns:a16="http://schemas.microsoft.com/office/drawing/2014/main" id="{1E98BCB4-A1BA-B075-E56E-4600A3A7F821}"/>
                  </a:ext>
                </a:extLst>
              </p:cNvPr>
              <p:cNvSpPr/>
              <p:nvPr/>
            </p:nvSpPr>
            <p:spPr>
              <a:xfrm>
                <a:off x="6130800" y="5323840"/>
                <a:ext cx="3148277" cy="1164419"/>
              </a:xfrm>
              <a:prstGeom prst="downArrow">
                <a:avLst/>
              </a:prstGeom>
              <a:solidFill>
                <a:srgbClr val="FF0000">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54" name="グループ化 53">
                <a:extLst>
                  <a:ext uri="{FF2B5EF4-FFF2-40B4-BE49-F238E27FC236}">
                    <a16:creationId xmlns:a16="http://schemas.microsoft.com/office/drawing/2014/main" id="{5EE40F4C-C09D-01C8-B854-2C47EFCEA858}"/>
                  </a:ext>
                </a:extLst>
              </p:cNvPr>
              <p:cNvGrpSpPr/>
              <p:nvPr/>
            </p:nvGrpSpPr>
            <p:grpSpPr>
              <a:xfrm>
                <a:off x="5691600" y="4713082"/>
                <a:ext cx="4400410" cy="1489229"/>
                <a:chOff x="-2264631" y="3448455"/>
                <a:chExt cx="4400410" cy="1489228"/>
              </a:xfrm>
            </p:grpSpPr>
            <p:grpSp>
              <p:nvGrpSpPr>
                <p:cNvPr id="55" name="グループ化 54">
                  <a:extLst>
                    <a:ext uri="{FF2B5EF4-FFF2-40B4-BE49-F238E27FC236}">
                      <a16:creationId xmlns:a16="http://schemas.microsoft.com/office/drawing/2014/main" id="{2AB7F721-8B90-E45C-DD8A-CA108A5DBC65}"/>
                    </a:ext>
                  </a:extLst>
                </p:cNvPr>
                <p:cNvGrpSpPr/>
                <p:nvPr/>
              </p:nvGrpSpPr>
              <p:grpSpPr>
                <a:xfrm>
                  <a:off x="-2264631" y="3448455"/>
                  <a:ext cx="3965794" cy="1120995"/>
                  <a:chOff x="-894557" y="3296053"/>
                  <a:chExt cx="3965794" cy="1120995"/>
                </a:xfrm>
              </p:grpSpPr>
              <p:sp>
                <p:nvSpPr>
                  <p:cNvPr id="57" name="テキスト ボックス 56">
                    <a:extLst>
                      <a:ext uri="{FF2B5EF4-FFF2-40B4-BE49-F238E27FC236}">
                        <a16:creationId xmlns:a16="http://schemas.microsoft.com/office/drawing/2014/main" id="{8A0ABAF1-3C79-042F-767A-8135034F9832}"/>
                      </a:ext>
                    </a:extLst>
                  </p:cNvPr>
                  <p:cNvSpPr txBox="1"/>
                  <p:nvPr/>
                </p:nvSpPr>
                <p:spPr>
                  <a:xfrm>
                    <a:off x="-880157" y="3394297"/>
                    <a:ext cx="1250484" cy="461665"/>
                  </a:xfrm>
                  <a:prstGeom prst="rect">
                    <a:avLst/>
                  </a:prstGeom>
                  <a:noFill/>
                </p:spPr>
                <p:txBody>
                  <a:bodyPr wrap="square" rtlCol="0">
                    <a:spAutoFit/>
                  </a:bodyPr>
                  <a:lstStyle/>
                  <a:p>
                    <a:pPr algn="ctr"/>
                    <a:r>
                      <a:rPr kumimoji="1" lang="ja-JP" altLang="en-US" sz="1200" b="1"/>
                      <a:t>代表者</a:t>
                    </a:r>
                    <a:endParaRPr kumimoji="1" lang="en-US" altLang="ja-JP" sz="1200" b="1"/>
                  </a:p>
                  <a:p>
                    <a:pPr algn="ctr"/>
                    <a:r>
                      <a:rPr kumimoji="1" lang="ja-JP" altLang="en-US" sz="1200" b="1"/>
                      <a:t>が料理人</a:t>
                    </a:r>
                  </a:p>
                </p:txBody>
              </p:sp>
              <p:sp>
                <p:nvSpPr>
                  <p:cNvPr id="58" name="テキスト ボックス 57">
                    <a:extLst>
                      <a:ext uri="{FF2B5EF4-FFF2-40B4-BE49-F238E27FC236}">
                        <a16:creationId xmlns:a16="http://schemas.microsoft.com/office/drawing/2014/main" id="{A37487B9-068E-568D-E81A-F677134F865A}"/>
                      </a:ext>
                    </a:extLst>
                  </p:cNvPr>
                  <p:cNvSpPr txBox="1"/>
                  <p:nvPr/>
                </p:nvSpPr>
                <p:spPr>
                  <a:xfrm>
                    <a:off x="-894557" y="3916347"/>
                    <a:ext cx="1250484" cy="415498"/>
                  </a:xfrm>
                  <a:prstGeom prst="rect">
                    <a:avLst/>
                  </a:prstGeom>
                  <a:noFill/>
                </p:spPr>
                <p:txBody>
                  <a:bodyPr wrap="square" rtlCol="0">
                    <a:spAutoFit/>
                  </a:bodyPr>
                  <a:lstStyle/>
                  <a:p>
                    <a:pPr algn="ctr"/>
                    <a:r>
                      <a:rPr kumimoji="1" lang="ja-JP" altLang="en-US" sz="1050" b="1"/>
                      <a:t>こだわりの料理</a:t>
                    </a:r>
                    <a:endParaRPr kumimoji="1" lang="en-US" altLang="ja-JP" sz="1050" b="1"/>
                  </a:p>
                  <a:p>
                    <a:pPr algn="ctr"/>
                    <a:r>
                      <a:rPr kumimoji="1" lang="ja-JP" altLang="en-US" sz="1050" b="1"/>
                      <a:t>特色</a:t>
                    </a:r>
                    <a:endParaRPr kumimoji="1" lang="en-US" altLang="ja-JP" sz="1050" b="1"/>
                  </a:p>
                </p:txBody>
              </p:sp>
              <p:sp>
                <p:nvSpPr>
                  <p:cNvPr id="59" name="楕円 58">
                    <a:extLst>
                      <a:ext uri="{FF2B5EF4-FFF2-40B4-BE49-F238E27FC236}">
                        <a16:creationId xmlns:a16="http://schemas.microsoft.com/office/drawing/2014/main" id="{575EEB4F-AA9A-444E-2F66-2384A98313C4}"/>
                      </a:ext>
                    </a:extLst>
                  </p:cNvPr>
                  <p:cNvSpPr/>
                  <p:nvPr/>
                </p:nvSpPr>
                <p:spPr>
                  <a:xfrm>
                    <a:off x="-887357" y="3296053"/>
                    <a:ext cx="1250484" cy="1120995"/>
                  </a:xfrm>
                  <a:prstGeom prst="ellipse">
                    <a:avLst/>
                  </a:prstGeom>
                  <a:noFill/>
                  <a:ln w="5080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0" name="直線コネクタ 59">
                    <a:extLst>
                      <a:ext uri="{FF2B5EF4-FFF2-40B4-BE49-F238E27FC236}">
                        <a16:creationId xmlns:a16="http://schemas.microsoft.com/office/drawing/2014/main" id="{358F921B-2444-5FFF-DD60-84D2E322C4A6}"/>
                      </a:ext>
                    </a:extLst>
                  </p:cNvPr>
                  <p:cNvCxnSpPr>
                    <a:cxnSpLocks/>
                  </p:cNvCxnSpPr>
                  <p:nvPr/>
                </p:nvCxnSpPr>
                <p:spPr>
                  <a:xfrm>
                    <a:off x="1981843" y="3867082"/>
                    <a:ext cx="1089394" cy="0"/>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sp>
              <p:nvSpPr>
                <p:cNvPr id="56" name="テキスト ボックス 55">
                  <a:extLst>
                    <a:ext uri="{FF2B5EF4-FFF2-40B4-BE49-F238E27FC236}">
                      <a16:creationId xmlns:a16="http://schemas.microsoft.com/office/drawing/2014/main" id="{BEA9D9CB-B3E7-1605-F5EF-3E997EFF5D14}"/>
                    </a:ext>
                  </a:extLst>
                </p:cNvPr>
                <p:cNvSpPr txBox="1"/>
                <p:nvPr/>
              </p:nvSpPr>
              <p:spPr>
                <a:xfrm>
                  <a:off x="215769" y="4660684"/>
                  <a:ext cx="1920010" cy="276999"/>
                </a:xfrm>
                <a:prstGeom prst="rect">
                  <a:avLst/>
                </a:prstGeom>
                <a:noFill/>
              </p:spPr>
              <p:txBody>
                <a:bodyPr wrap="square" rtlCol="0">
                  <a:spAutoFit/>
                </a:bodyPr>
                <a:lstStyle/>
                <a:p>
                  <a:pPr algn="ctr"/>
                  <a:r>
                    <a:rPr kumimoji="1" lang="ja-JP" altLang="en-US" sz="1200" b="1"/>
                    <a:t>客室・フロント</a:t>
                  </a:r>
                </a:p>
              </p:txBody>
            </p:sp>
          </p:grpSp>
          <p:grpSp>
            <p:nvGrpSpPr>
              <p:cNvPr id="61" name="グループ化 60">
                <a:extLst>
                  <a:ext uri="{FF2B5EF4-FFF2-40B4-BE49-F238E27FC236}">
                    <a16:creationId xmlns:a16="http://schemas.microsoft.com/office/drawing/2014/main" id="{84F5E364-6C0C-ADA5-C7AE-05897B68E857}"/>
                  </a:ext>
                </a:extLst>
              </p:cNvPr>
              <p:cNvGrpSpPr/>
              <p:nvPr/>
            </p:nvGrpSpPr>
            <p:grpSpPr>
              <a:xfrm>
                <a:off x="6782400" y="4744470"/>
                <a:ext cx="2956884" cy="1457840"/>
                <a:chOff x="2979048" y="3468580"/>
                <a:chExt cx="2956884" cy="1457840"/>
              </a:xfrm>
            </p:grpSpPr>
            <p:grpSp>
              <p:nvGrpSpPr>
                <p:cNvPr id="62" name="グループ化 61">
                  <a:extLst>
                    <a:ext uri="{FF2B5EF4-FFF2-40B4-BE49-F238E27FC236}">
                      <a16:creationId xmlns:a16="http://schemas.microsoft.com/office/drawing/2014/main" id="{716A7515-5869-E0F0-D81F-B6D668AA1592}"/>
                    </a:ext>
                  </a:extLst>
                </p:cNvPr>
                <p:cNvGrpSpPr/>
                <p:nvPr/>
              </p:nvGrpSpPr>
              <p:grpSpPr>
                <a:xfrm>
                  <a:off x="3371448" y="3468580"/>
                  <a:ext cx="2564484" cy="1120995"/>
                  <a:chOff x="1997407" y="3316178"/>
                  <a:chExt cx="2564484" cy="1120995"/>
                </a:xfrm>
              </p:grpSpPr>
              <p:sp>
                <p:nvSpPr>
                  <p:cNvPr id="64" name="テキスト ボックス 63">
                    <a:extLst>
                      <a:ext uri="{FF2B5EF4-FFF2-40B4-BE49-F238E27FC236}">
                        <a16:creationId xmlns:a16="http://schemas.microsoft.com/office/drawing/2014/main" id="{0A161B61-76A3-924E-56C8-6E462DDFA4FC}"/>
                      </a:ext>
                    </a:extLst>
                  </p:cNvPr>
                  <p:cNvSpPr txBox="1"/>
                  <p:nvPr/>
                </p:nvSpPr>
                <p:spPr>
                  <a:xfrm>
                    <a:off x="3311407" y="3417783"/>
                    <a:ext cx="1250484" cy="461665"/>
                  </a:xfrm>
                  <a:prstGeom prst="rect">
                    <a:avLst/>
                  </a:prstGeom>
                  <a:noFill/>
                </p:spPr>
                <p:txBody>
                  <a:bodyPr wrap="square" rtlCol="0">
                    <a:spAutoFit/>
                  </a:bodyPr>
                  <a:lstStyle/>
                  <a:p>
                    <a:pPr algn="ctr"/>
                    <a:r>
                      <a:rPr kumimoji="1" lang="ja-JP" altLang="en-US" sz="1200" b="1"/>
                      <a:t>実母が</a:t>
                    </a:r>
                    <a:endParaRPr kumimoji="1" lang="en-US" altLang="ja-JP" sz="1200" b="1"/>
                  </a:p>
                  <a:p>
                    <a:pPr algn="ctr"/>
                    <a:r>
                      <a:rPr kumimoji="1" lang="ja-JP" altLang="en-US" sz="1200" b="1"/>
                      <a:t>女将</a:t>
                    </a:r>
                    <a:endParaRPr kumimoji="1" lang="en-US" altLang="ja-JP" sz="1200" b="1"/>
                  </a:p>
                </p:txBody>
              </p:sp>
              <p:sp>
                <p:nvSpPr>
                  <p:cNvPr id="65" name="テキスト ボックス 64">
                    <a:extLst>
                      <a:ext uri="{FF2B5EF4-FFF2-40B4-BE49-F238E27FC236}">
                        <a16:creationId xmlns:a16="http://schemas.microsoft.com/office/drawing/2014/main" id="{BEBB235F-D9BA-0E00-CCA6-F6D2DC05F9B9}"/>
                      </a:ext>
                    </a:extLst>
                  </p:cNvPr>
                  <p:cNvSpPr txBox="1"/>
                  <p:nvPr/>
                </p:nvSpPr>
                <p:spPr>
                  <a:xfrm>
                    <a:off x="3311407" y="3936472"/>
                    <a:ext cx="1250484" cy="415498"/>
                  </a:xfrm>
                  <a:prstGeom prst="rect">
                    <a:avLst/>
                  </a:prstGeom>
                  <a:noFill/>
                </p:spPr>
                <p:txBody>
                  <a:bodyPr wrap="square" rtlCol="0">
                    <a:spAutoFit/>
                  </a:bodyPr>
                  <a:lstStyle/>
                  <a:p>
                    <a:pPr algn="ctr"/>
                    <a:r>
                      <a:rPr kumimoji="1" lang="ja-JP" altLang="en-US" sz="1050" b="1"/>
                      <a:t>配偶者の若女将</a:t>
                    </a:r>
                    <a:endParaRPr kumimoji="1" lang="en-US" altLang="ja-JP" sz="1050" b="1"/>
                  </a:p>
                  <a:p>
                    <a:pPr algn="ctr"/>
                    <a:r>
                      <a:rPr kumimoji="1" lang="ja-JP" altLang="en-US" sz="1050" b="1"/>
                      <a:t>との関係性</a:t>
                    </a:r>
                  </a:p>
                </p:txBody>
              </p:sp>
              <p:sp>
                <p:nvSpPr>
                  <p:cNvPr id="66" name="楕円 65">
                    <a:extLst>
                      <a:ext uri="{FF2B5EF4-FFF2-40B4-BE49-F238E27FC236}">
                        <a16:creationId xmlns:a16="http://schemas.microsoft.com/office/drawing/2014/main" id="{F24CF7C2-34F0-6C32-DEFB-670A7482EBC6}"/>
                      </a:ext>
                    </a:extLst>
                  </p:cNvPr>
                  <p:cNvSpPr/>
                  <p:nvPr/>
                </p:nvSpPr>
                <p:spPr>
                  <a:xfrm>
                    <a:off x="3304207" y="3316178"/>
                    <a:ext cx="1250484" cy="1120995"/>
                  </a:xfrm>
                  <a:prstGeom prst="ellipse">
                    <a:avLst/>
                  </a:prstGeom>
                  <a:noFill/>
                  <a:ln w="5080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7" name="直線コネクタ 66">
                    <a:extLst>
                      <a:ext uri="{FF2B5EF4-FFF2-40B4-BE49-F238E27FC236}">
                        <a16:creationId xmlns:a16="http://schemas.microsoft.com/office/drawing/2014/main" id="{D2BCD7F0-7EF9-F5AD-A062-4609E54CB22E}"/>
                      </a:ext>
                    </a:extLst>
                  </p:cNvPr>
                  <p:cNvCxnSpPr>
                    <a:cxnSpLocks/>
                  </p:cNvCxnSpPr>
                  <p:nvPr/>
                </p:nvCxnSpPr>
                <p:spPr>
                  <a:xfrm>
                    <a:off x="1997407" y="3867082"/>
                    <a:ext cx="1089394" cy="0"/>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sp>
              <p:nvSpPr>
                <p:cNvPr id="63" name="テキスト ボックス 62">
                  <a:extLst>
                    <a:ext uri="{FF2B5EF4-FFF2-40B4-BE49-F238E27FC236}">
                      <a16:creationId xmlns:a16="http://schemas.microsoft.com/office/drawing/2014/main" id="{BFD6040B-7FAD-FFD8-79D4-F871EBF77A31}"/>
                    </a:ext>
                  </a:extLst>
                </p:cNvPr>
                <p:cNvSpPr txBox="1"/>
                <p:nvPr/>
              </p:nvSpPr>
              <p:spPr>
                <a:xfrm>
                  <a:off x="2979048" y="4649421"/>
                  <a:ext cx="1920010" cy="276999"/>
                </a:xfrm>
                <a:prstGeom prst="rect">
                  <a:avLst/>
                </a:prstGeom>
                <a:noFill/>
              </p:spPr>
              <p:txBody>
                <a:bodyPr wrap="square" rtlCol="0">
                  <a:spAutoFit/>
                </a:bodyPr>
                <a:lstStyle/>
                <a:p>
                  <a:pPr algn="ctr"/>
                  <a:r>
                    <a:rPr kumimoji="1" lang="ja-JP" altLang="en-US" sz="1200" b="1"/>
                    <a:t>経営全般</a:t>
                  </a:r>
                </a:p>
              </p:txBody>
            </p:sp>
          </p:grpSp>
          <p:grpSp>
            <p:nvGrpSpPr>
              <p:cNvPr id="68" name="グループ化 67">
                <a:extLst>
                  <a:ext uri="{FF2B5EF4-FFF2-40B4-BE49-F238E27FC236}">
                    <a16:creationId xmlns:a16="http://schemas.microsoft.com/office/drawing/2014/main" id="{78AC2DDF-9BA5-ED32-B116-29CC72CBC677}"/>
                  </a:ext>
                </a:extLst>
              </p:cNvPr>
              <p:cNvGrpSpPr/>
              <p:nvPr/>
            </p:nvGrpSpPr>
            <p:grpSpPr>
              <a:xfrm>
                <a:off x="4773600" y="4746051"/>
                <a:ext cx="3558084" cy="1477581"/>
                <a:chOff x="5090102" y="3470161"/>
                <a:chExt cx="3558084" cy="1477581"/>
              </a:xfrm>
            </p:grpSpPr>
            <p:grpSp>
              <p:nvGrpSpPr>
                <p:cNvPr id="69" name="グループ化 68">
                  <a:extLst>
                    <a:ext uri="{FF2B5EF4-FFF2-40B4-BE49-F238E27FC236}">
                      <a16:creationId xmlns:a16="http://schemas.microsoft.com/office/drawing/2014/main" id="{D63E8D78-0344-2A79-92E4-D3A8E16246DC}"/>
                    </a:ext>
                  </a:extLst>
                </p:cNvPr>
                <p:cNvGrpSpPr/>
                <p:nvPr/>
              </p:nvGrpSpPr>
              <p:grpSpPr>
                <a:xfrm>
                  <a:off x="6112502" y="3470161"/>
                  <a:ext cx="2535684" cy="1120995"/>
                  <a:chOff x="1994346" y="3317759"/>
                  <a:chExt cx="2535684" cy="1120995"/>
                </a:xfrm>
              </p:grpSpPr>
              <p:sp>
                <p:nvSpPr>
                  <p:cNvPr id="71" name="テキスト ボックス 70">
                    <a:extLst>
                      <a:ext uri="{FF2B5EF4-FFF2-40B4-BE49-F238E27FC236}">
                        <a16:creationId xmlns:a16="http://schemas.microsoft.com/office/drawing/2014/main" id="{1686AC09-846A-F27B-161E-5048BDF5A62E}"/>
                      </a:ext>
                    </a:extLst>
                  </p:cNvPr>
                  <p:cNvSpPr txBox="1"/>
                  <p:nvPr/>
                </p:nvSpPr>
                <p:spPr>
                  <a:xfrm>
                    <a:off x="3279546" y="3417783"/>
                    <a:ext cx="1250484" cy="461665"/>
                  </a:xfrm>
                  <a:prstGeom prst="rect">
                    <a:avLst/>
                  </a:prstGeom>
                  <a:noFill/>
                </p:spPr>
                <p:txBody>
                  <a:bodyPr wrap="square" rtlCol="0">
                    <a:spAutoFit/>
                  </a:bodyPr>
                  <a:lstStyle/>
                  <a:p>
                    <a:pPr algn="ctr"/>
                    <a:r>
                      <a:rPr kumimoji="1" lang="ja-JP" altLang="en-US" sz="1200" b="1"/>
                      <a:t>兄弟で</a:t>
                    </a:r>
                    <a:endParaRPr kumimoji="1" lang="en-US" altLang="ja-JP" sz="1200" b="1"/>
                  </a:p>
                  <a:p>
                    <a:pPr algn="ctr"/>
                    <a:r>
                      <a:rPr kumimoji="1" lang="ja-JP" altLang="en-US" sz="1200" b="1"/>
                      <a:t>経営</a:t>
                    </a:r>
                    <a:endParaRPr kumimoji="1" lang="en-US" altLang="ja-JP" sz="1200" b="1"/>
                  </a:p>
                </p:txBody>
              </p:sp>
              <p:sp>
                <p:nvSpPr>
                  <p:cNvPr id="72" name="テキスト ボックス 71">
                    <a:extLst>
                      <a:ext uri="{FF2B5EF4-FFF2-40B4-BE49-F238E27FC236}">
                        <a16:creationId xmlns:a16="http://schemas.microsoft.com/office/drawing/2014/main" id="{5AD7C6D4-47E4-D900-38E0-A4AAB70DB4D3}"/>
                      </a:ext>
                    </a:extLst>
                  </p:cNvPr>
                  <p:cNvSpPr txBox="1"/>
                  <p:nvPr/>
                </p:nvSpPr>
                <p:spPr>
                  <a:xfrm>
                    <a:off x="3279546" y="3938053"/>
                    <a:ext cx="1250484" cy="415498"/>
                  </a:xfrm>
                  <a:prstGeom prst="rect">
                    <a:avLst/>
                  </a:prstGeom>
                  <a:noFill/>
                </p:spPr>
                <p:txBody>
                  <a:bodyPr wrap="square" rtlCol="0">
                    <a:spAutoFit/>
                  </a:bodyPr>
                  <a:lstStyle/>
                  <a:p>
                    <a:pPr algn="ctr"/>
                    <a:r>
                      <a:rPr kumimoji="1" lang="ja-JP" altLang="en-US" sz="1050" b="1"/>
                      <a:t>持ち株比率</a:t>
                    </a:r>
                    <a:endParaRPr kumimoji="1" lang="en-US" altLang="ja-JP" sz="1050" b="1"/>
                  </a:p>
                  <a:p>
                    <a:pPr algn="ctr"/>
                    <a:r>
                      <a:rPr kumimoji="1" lang="ja-JP" altLang="en-US" sz="1050" b="1"/>
                      <a:t>役割分担</a:t>
                    </a:r>
                  </a:p>
                </p:txBody>
              </p:sp>
              <p:sp>
                <p:nvSpPr>
                  <p:cNvPr id="73" name="楕円 72">
                    <a:extLst>
                      <a:ext uri="{FF2B5EF4-FFF2-40B4-BE49-F238E27FC236}">
                        <a16:creationId xmlns:a16="http://schemas.microsoft.com/office/drawing/2014/main" id="{14096C7E-BC11-7D43-7F5B-3C0EC6E8EBE0}"/>
                      </a:ext>
                    </a:extLst>
                  </p:cNvPr>
                  <p:cNvSpPr/>
                  <p:nvPr/>
                </p:nvSpPr>
                <p:spPr>
                  <a:xfrm>
                    <a:off x="3272346" y="3317759"/>
                    <a:ext cx="1250484" cy="1120995"/>
                  </a:xfrm>
                  <a:prstGeom prst="ellipse">
                    <a:avLst/>
                  </a:prstGeom>
                  <a:noFill/>
                  <a:ln w="5080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4" name="直線コネクタ 73">
                    <a:extLst>
                      <a:ext uri="{FF2B5EF4-FFF2-40B4-BE49-F238E27FC236}">
                        <a16:creationId xmlns:a16="http://schemas.microsoft.com/office/drawing/2014/main" id="{D86FE094-E9A9-99FE-3A47-0EFB3DAB69CA}"/>
                      </a:ext>
                    </a:extLst>
                  </p:cNvPr>
                  <p:cNvCxnSpPr>
                    <a:cxnSpLocks/>
                  </p:cNvCxnSpPr>
                  <p:nvPr/>
                </p:nvCxnSpPr>
                <p:spPr>
                  <a:xfrm>
                    <a:off x="1994346" y="3867082"/>
                    <a:ext cx="1089394" cy="0"/>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sp>
              <p:nvSpPr>
                <p:cNvPr id="70" name="テキスト ボックス 69">
                  <a:extLst>
                    <a:ext uri="{FF2B5EF4-FFF2-40B4-BE49-F238E27FC236}">
                      <a16:creationId xmlns:a16="http://schemas.microsoft.com/office/drawing/2014/main" id="{040D0268-4A8A-9090-619C-389ED6EDD2FF}"/>
                    </a:ext>
                  </a:extLst>
                </p:cNvPr>
                <p:cNvSpPr txBox="1"/>
                <p:nvPr/>
              </p:nvSpPr>
              <p:spPr>
                <a:xfrm>
                  <a:off x="5090102" y="4670743"/>
                  <a:ext cx="3102472" cy="276999"/>
                </a:xfrm>
                <a:prstGeom prst="rect">
                  <a:avLst/>
                </a:prstGeom>
                <a:noFill/>
              </p:spPr>
              <p:txBody>
                <a:bodyPr wrap="square" rtlCol="0">
                  <a:spAutoFit/>
                </a:bodyPr>
                <a:lstStyle/>
                <a:p>
                  <a:pPr algn="ctr"/>
                  <a:r>
                    <a:rPr kumimoji="1" lang="ja-JP" altLang="en-US" sz="1200" b="1"/>
                    <a:t>調理場</a:t>
                  </a:r>
                </a:p>
              </p:txBody>
            </p:sp>
          </p:grpSp>
          <p:sp>
            <p:nvSpPr>
              <p:cNvPr id="77" name="テキスト ボックス 76">
                <a:extLst>
                  <a:ext uri="{FF2B5EF4-FFF2-40B4-BE49-F238E27FC236}">
                    <a16:creationId xmlns:a16="http://schemas.microsoft.com/office/drawing/2014/main" id="{EE8BD33F-01A4-A5DB-7B1B-EBB4C79EBC67}"/>
                  </a:ext>
                </a:extLst>
              </p:cNvPr>
              <p:cNvSpPr txBox="1"/>
              <p:nvPr/>
            </p:nvSpPr>
            <p:spPr>
              <a:xfrm>
                <a:off x="5778000" y="6357290"/>
                <a:ext cx="4003525" cy="307777"/>
              </a:xfrm>
              <a:prstGeom prst="rect">
                <a:avLst/>
              </a:prstGeom>
              <a:noFill/>
            </p:spPr>
            <p:txBody>
              <a:bodyPr wrap="square" rtlCol="0">
                <a:spAutoFit/>
              </a:bodyPr>
              <a:lstStyle/>
              <a:p>
                <a:pPr algn="ctr"/>
                <a:r>
                  <a:rPr kumimoji="1" lang="ja-JP" altLang="en-US" sz="1400" b="1"/>
                  <a:t>「強み</a:t>
                </a:r>
                <a:r>
                  <a:rPr kumimoji="1" lang="en-US" altLang="ja-JP" sz="1400" b="1"/>
                  <a:t>｣｢</a:t>
                </a:r>
                <a:r>
                  <a:rPr kumimoji="1" lang="ja-JP" altLang="en-US" sz="1400" b="1"/>
                  <a:t>弱み」を顕著に構成することが多い</a:t>
                </a:r>
              </a:p>
            </p:txBody>
          </p:sp>
        </p:grpSp>
      </p:grpSp>
      <p:sp>
        <p:nvSpPr>
          <p:cNvPr id="78" name="テキスト ボックス 77">
            <a:extLst>
              <a:ext uri="{FF2B5EF4-FFF2-40B4-BE49-F238E27FC236}">
                <a16:creationId xmlns:a16="http://schemas.microsoft.com/office/drawing/2014/main" id="{CAFAAF63-B291-96B2-CE3E-1FC62C442F90}"/>
              </a:ext>
            </a:extLst>
          </p:cNvPr>
          <p:cNvSpPr txBox="1"/>
          <p:nvPr/>
        </p:nvSpPr>
        <p:spPr>
          <a:xfrm>
            <a:off x="554400" y="5772848"/>
            <a:ext cx="4826896" cy="861774"/>
          </a:xfrm>
          <a:prstGeom prst="rect">
            <a:avLst/>
          </a:prstGeom>
          <a:noFill/>
        </p:spPr>
        <p:txBody>
          <a:bodyPr wrap="square" rtlCol="0">
            <a:spAutoFit/>
          </a:bodyPr>
          <a:lstStyle/>
          <a:p>
            <a:r>
              <a:rPr kumimoji="1" lang="ja-JP" altLang="en-US" sz="1000" spc="-100">
                <a:latin typeface="+mn-ea"/>
              </a:rPr>
              <a:t>□   兄弟や世代の対立は意思疎通や生産性に悪影響もあるが、互いの競い合いが 強みを</a:t>
            </a:r>
            <a:endParaRPr kumimoji="1" lang="en-US" altLang="ja-JP" sz="1000" spc="-100">
              <a:latin typeface="+mn-ea"/>
            </a:endParaRPr>
          </a:p>
          <a:p>
            <a:r>
              <a:rPr kumimoji="1" lang="en-US" altLang="ja-JP" sz="1000" spc="-100">
                <a:latin typeface="+mn-ea"/>
              </a:rPr>
              <a:t> </a:t>
            </a:r>
            <a:r>
              <a:rPr kumimoji="1" lang="ja-JP" altLang="en-US" sz="1000" spc="-100">
                <a:latin typeface="+mn-ea"/>
              </a:rPr>
              <a:t>　  構成することもあるので両面の考察が重要</a:t>
            </a:r>
            <a:endParaRPr kumimoji="1" lang="en-US" altLang="ja-JP" sz="1000" spc="-100">
              <a:latin typeface="+mn-ea"/>
            </a:endParaRPr>
          </a:p>
          <a:p>
            <a:r>
              <a:rPr kumimoji="1" lang="ja-JP" altLang="en-US" sz="1000" spc="-100">
                <a:latin typeface="+mn-ea"/>
              </a:rPr>
              <a:t>□   代表者が料理人の場合、採算度外視の料理提供や料理以外には無関心といった 危険も</a:t>
            </a:r>
            <a:endParaRPr kumimoji="1" lang="en-US" altLang="ja-JP" sz="1000" spc="-100">
              <a:latin typeface="+mn-ea"/>
            </a:endParaRPr>
          </a:p>
          <a:p>
            <a:r>
              <a:rPr kumimoji="1" lang="en-US" altLang="ja-JP" sz="1000" spc="-100">
                <a:latin typeface="+mn-ea"/>
              </a:rPr>
              <a:t>      </a:t>
            </a:r>
            <a:r>
              <a:rPr kumimoji="1" lang="ja-JP" altLang="en-US" sz="1000" spc="-100">
                <a:latin typeface="+mn-ea"/>
              </a:rPr>
              <a:t> あるが、オーナー社長の目が行き届き、生産性や透明性の高い部門になることもある</a:t>
            </a:r>
            <a:endParaRPr kumimoji="1" lang="en-US" altLang="ja-JP" sz="1000" spc="-100">
              <a:latin typeface="+mn-ea"/>
            </a:endParaRPr>
          </a:p>
          <a:p>
            <a:r>
              <a:rPr kumimoji="1" lang="ja-JP" altLang="en-US" sz="1000" spc="-100">
                <a:latin typeface="+mn-ea"/>
              </a:rPr>
              <a:t>□   弱みにふれる場合、解決や仲裁には長い時間を要する可能性が高い</a:t>
            </a:r>
            <a:endParaRPr kumimoji="1" lang="en-US" altLang="ja-JP" sz="1000" spc="-100">
              <a:latin typeface="+mn-ea"/>
            </a:endParaRPr>
          </a:p>
        </p:txBody>
      </p:sp>
      <p:cxnSp>
        <p:nvCxnSpPr>
          <p:cNvPr id="80" name="直線コネクタ 79">
            <a:extLst>
              <a:ext uri="{FF2B5EF4-FFF2-40B4-BE49-F238E27FC236}">
                <a16:creationId xmlns:a16="http://schemas.microsoft.com/office/drawing/2014/main" id="{1A9EF342-3EC1-D647-754C-A6E9A39216CC}"/>
              </a:ext>
            </a:extLst>
          </p:cNvPr>
          <p:cNvCxnSpPr/>
          <p:nvPr/>
        </p:nvCxnSpPr>
        <p:spPr>
          <a:xfrm>
            <a:off x="230228" y="4350671"/>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79" name="スライド番号プレースホルダー 1">
            <a:extLst>
              <a:ext uri="{FF2B5EF4-FFF2-40B4-BE49-F238E27FC236}">
                <a16:creationId xmlns:a16="http://schemas.microsoft.com/office/drawing/2014/main" id="{27623F96-685A-46F6-8433-6A388E10C0B1}"/>
              </a:ext>
            </a:extLst>
          </p:cNvPr>
          <p:cNvSpPr txBox="1">
            <a:spLocks/>
          </p:cNvSpPr>
          <p:nvPr/>
        </p:nvSpPr>
        <p:spPr>
          <a:xfrm>
            <a:off x="9418638" y="6494463"/>
            <a:ext cx="487362" cy="363537"/>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ja-JP">
                <a:ea typeface="游ゴシック"/>
                <a:cs typeface="Calibri"/>
              </a:rPr>
              <a:t>20</a:t>
            </a:r>
          </a:p>
        </p:txBody>
      </p:sp>
      <p:grpSp>
        <p:nvGrpSpPr>
          <p:cNvPr id="85" name="グループ化 84">
            <a:extLst>
              <a:ext uri="{FF2B5EF4-FFF2-40B4-BE49-F238E27FC236}">
                <a16:creationId xmlns:a16="http://schemas.microsoft.com/office/drawing/2014/main" id="{4F826853-A678-42DA-82C0-83CA34B0A782}"/>
              </a:ext>
            </a:extLst>
          </p:cNvPr>
          <p:cNvGrpSpPr/>
          <p:nvPr/>
        </p:nvGrpSpPr>
        <p:grpSpPr>
          <a:xfrm>
            <a:off x="295200" y="1191600"/>
            <a:ext cx="1162051" cy="885825"/>
            <a:chOff x="2409824" y="3038474"/>
            <a:chExt cx="1162051" cy="885825"/>
          </a:xfrm>
          <a:noFill/>
        </p:grpSpPr>
        <p:sp>
          <p:nvSpPr>
            <p:cNvPr id="86" name="楕円 85">
              <a:extLst>
                <a:ext uri="{FF2B5EF4-FFF2-40B4-BE49-F238E27FC236}">
                  <a16:creationId xmlns:a16="http://schemas.microsoft.com/office/drawing/2014/main" id="{354C22E0-5D45-451F-93A2-863C688548EE}"/>
                </a:ext>
              </a:extLst>
            </p:cNvPr>
            <p:cNvSpPr/>
            <p:nvPr/>
          </p:nvSpPr>
          <p:spPr>
            <a:xfrm>
              <a:off x="2409824" y="3038474"/>
              <a:ext cx="895350" cy="885825"/>
            </a:xfrm>
            <a:prstGeom prst="ellipse">
              <a:avLst/>
            </a:prstGeom>
            <a:solidFill>
              <a:schemeClr val="accent6">
                <a:lumMod val="40000"/>
                <a:lumOff val="60000"/>
                <a:alpha val="35000"/>
              </a:schemeClr>
            </a:solidFill>
            <a:ln w="63500">
              <a:solidFill>
                <a:schemeClr val="accent6">
                  <a:lumMod val="60000"/>
                  <a:lumOff val="4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7" name="テキスト ボックス 86">
              <a:extLst>
                <a:ext uri="{FF2B5EF4-FFF2-40B4-BE49-F238E27FC236}">
                  <a16:creationId xmlns:a16="http://schemas.microsoft.com/office/drawing/2014/main" id="{7099317C-0A81-4E5F-9F44-857652F5E365}"/>
                </a:ext>
              </a:extLst>
            </p:cNvPr>
            <p:cNvSpPr txBox="1"/>
            <p:nvPr/>
          </p:nvSpPr>
          <p:spPr>
            <a:xfrm>
              <a:off x="2486025" y="3186795"/>
              <a:ext cx="1085850" cy="646331"/>
            </a:xfrm>
            <a:prstGeom prst="rect">
              <a:avLst/>
            </a:prstGeom>
            <a:grpFill/>
            <a:ln>
              <a:noFill/>
            </a:ln>
          </p:spPr>
          <p:txBody>
            <a:bodyPr wrap="square" rtlCol="0">
              <a:spAutoFit/>
            </a:bodyPr>
            <a:lstStyle/>
            <a:p>
              <a:r>
                <a:rPr kumimoji="1" lang="ja-JP" altLang="en-US" sz="3600" b="1" i="1">
                  <a:solidFill>
                    <a:schemeClr val="accent6">
                      <a:lumMod val="60000"/>
                      <a:lumOff val="40000"/>
                    </a:schemeClr>
                  </a:solidFill>
                  <a:latin typeface="Britannic Bold" panose="020B0903060703020204" pitchFamily="34" charset="0"/>
                </a:rPr>
                <a:t>３</a:t>
              </a:r>
            </a:p>
          </p:txBody>
        </p:sp>
      </p:grpSp>
      <p:sp>
        <p:nvSpPr>
          <p:cNvPr id="88" name="正方形/長方形 87">
            <a:extLst>
              <a:ext uri="{FF2B5EF4-FFF2-40B4-BE49-F238E27FC236}">
                <a16:creationId xmlns:a16="http://schemas.microsoft.com/office/drawing/2014/main" id="{B8B29B8D-337C-4A74-97F2-6FD35FE3E1AD}"/>
              </a:ext>
            </a:extLst>
          </p:cNvPr>
          <p:cNvSpPr/>
          <p:nvPr/>
        </p:nvSpPr>
        <p:spPr>
          <a:xfrm>
            <a:off x="1360800" y="1339200"/>
            <a:ext cx="1981201" cy="583911"/>
          </a:xfrm>
          <a:prstGeom prst="rect">
            <a:avLst/>
          </a:prstGeom>
          <a:solidFill>
            <a:schemeClr val="accent6">
              <a:lumMod val="40000"/>
              <a:lumOff val="60000"/>
              <a:alpha val="27000"/>
            </a:schemeClr>
          </a:solidFill>
          <a:ln w="63500">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人材と役割分担</a:t>
            </a:r>
            <a:endParaRPr kumimoji="1" lang="en-US" altLang="ja-JP" sz="1400" b="1">
              <a:solidFill>
                <a:schemeClr val="tx1"/>
              </a:solidFill>
            </a:endParaRPr>
          </a:p>
          <a:p>
            <a:pPr algn="ctr"/>
            <a:r>
              <a:rPr kumimoji="1" lang="ja-JP" altLang="en-US" sz="1400" b="1">
                <a:solidFill>
                  <a:schemeClr val="tx1"/>
                </a:solidFill>
              </a:rPr>
              <a:t>への着眼</a:t>
            </a:r>
            <a:endParaRPr kumimoji="1" lang="en-US" altLang="ja-JP" sz="1400" b="1">
              <a:solidFill>
                <a:schemeClr val="tx1"/>
              </a:solidFill>
            </a:endParaRPr>
          </a:p>
        </p:txBody>
      </p:sp>
      <p:sp>
        <p:nvSpPr>
          <p:cNvPr id="89" name="テキスト ボックス 88">
            <a:extLst>
              <a:ext uri="{FF2B5EF4-FFF2-40B4-BE49-F238E27FC236}">
                <a16:creationId xmlns:a16="http://schemas.microsoft.com/office/drawing/2014/main" id="{4AF041AE-CCE1-4591-B93D-2F97BD2B4855}"/>
              </a:ext>
            </a:extLst>
          </p:cNvPr>
          <p:cNvSpPr txBox="1"/>
          <p:nvPr/>
        </p:nvSpPr>
        <p:spPr>
          <a:xfrm>
            <a:off x="226414" y="520489"/>
            <a:ext cx="8882747" cy="415498"/>
          </a:xfrm>
          <a:prstGeom prst="rect">
            <a:avLst/>
          </a:prstGeom>
          <a:noFill/>
        </p:spPr>
        <p:txBody>
          <a:bodyPr wrap="square" rtlCol="0">
            <a:spAutoFit/>
          </a:bodyPr>
          <a:lstStyle/>
          <a:p>
            <a:r>
              <a:rPr kumimoji="1" lang="ja-JP" altLang="en-US" sz="1000"/>
              <a:t>訪問時は、客室や温泉、宴会場など外形的に見学が容易な設備などに目が行きがちですが、その他に旅館やホテルを内面から支えている要素への着眼にも留意して下さい。特に事業継続に必要な設備は損益状況に関わらず更新を迫られることがありますので忘れることなく着眼して下さい。</a:t>
            </a:r>
            <a:endParaRPr kumimoji="1" lang="en-US" altLang="ja-JP" sz="1000"/>
          </a:p>
        </p:txBody>
      </p:sp>
      <p:sp>
        <p:nvSpPr>
          <p:cNvPr id="90" name="テキスト ボックス 89">
            <a:extLst>
              <a:ext uri="{FF2B5EF4-FFF2-40B4-BE49-F238E27FC236}">
                <a16:creationId xmlns:a16="http://schemas.microsoft.com/office/drawing/2014/main" id="{165AFD8E-86A9-4B84-A90D-3C2D2E53FEBA}"/>
              </a:ext>
            </a:extLst>
          </p:cNvPr>
          <p:cNvSpPr txBox="1"/>
          <p:nvPr/>
        </p:nvSpPr>
        <p:spPr>
          <a:xfrm>
            <a:off x="8998088" y="253584"/>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訪問時編</a:t>
            </a:r>
          </a:p>
        </p:txBody>
      </p:sp>
      <p:sp>
        <p:nvSpPr>
          <p:cNvPr id="91" name="テキスト ボックス 90">
            <a:extLst>
              <a:ext uri="{FF2B5EF4-FFF2-40B4-BE49-F238E27FC236}">
                <a16:creationId xmlns:a16="http://schemas.microsoft.com/office/drawing/2014/main" id="{E1AB5270-FDE5-4347-97C0-4802A86A92BF}"/>
              </a:ext>
            </a:extLst>
          </p:cNvPr>
          <p:cNvSpPr txBox="1"/>
          <p:nvPr/>
        </p:nvSpPr>
        <p:spPr>
          <a:xfrm>
            <a:off x="8998088" y="82305"/>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宿泊業</a:t>
            </a:r>
          </a:p>
        </p:txBody>
      </p:sp>
    </p:spTree>
    <p:extLst>
      <p:ext uri="{BB962C8B-B14F-4D97-AF65-F5344CB8AC3E}">
        <p14:creationId xmlns:p14="http://schemas.microsoft.com/office/powerpoint/2010/main" val="343726775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92B261C8D8F851449259DC447136E740" ma:contentTypeVersion="13" ma:contentTypeDescription="新しいドキュメントを作成します。" ma:contentTypeScope="" ma:versionID="a92a6df2b97123808650712ab7cab76a">
  <xsd:schema xmlns:xsd="http://www.w3.org/2001/XMLSchema" xmlns:xs="http://www.w3.org/2001/XMLSchema" xmlns:p="http://schemas.microsoft.com/office/2006/metadata/properties" xmlns:ns2="2fb91a16-e388-4ff0-8b8e-db64a674892a" xmlns:ns3="9a90d419-12d7-4f50-a7cb-dd3ac3affbc4" targetNamespace="http://schemas.microsoft.com/office/2006/metadata/properties" ma:root="true" ma:fieldsID="c9abd2c06ef69302cc4d403e084ba431" ns2:_="" ns3:_="">
    <xsd:import namespace="2fb91a16-e388-4ff0-8b8e-db64a674892a"/>
    <xsd:import namespace="9a90d419-12d7-4f50-a7cb-dd3ac3affbc4"/>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fb91a16-e388-4ff0-8b8e-db64a674892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a90d419-12d7-4f50-a7cb-dd3ac3affbc4"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c6ca25c0-bea8-4599-b09c-58c2ea17d8a6}" ma:internalName="TaxCatchAll" ma:showField="CatchAllData" ma:web="9a90d419-12d7-4f50-a7cb-dd3ac3affbc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9a90d419-12d7-4f50-a7cb-dd3ac3affbc4" xsi:nil="true"/>
    <lcf76f155ced4ddcb4097134ff3c332f xmlns="2fb91a16-e388-4ff0-8b8e-db64a674892a">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59D8084E-C688-4FB4-9C6C-16D6F36B406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fb91a16-e388-4ff0-8b8e-db64a674892a"/>
    <ds:schemaRef ds:uri="9a90d419-12d7-4f50-a7cb-dd3ac3affbc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D89FF50-CE11-40CA-B69F-34D5752FA553}">
  <ds:schemaRefs>
    <ds:schemaRef ds:uri="http://schemas.microsoft.com/sharepoint/v3/contenttype/forms"/>
  </ds:schemaRefs>
</ds:datastoreItem>
</file>

<file path=customXml/itemProps3.xml><?xml version="1.0" encoding="utf-8"?>
<ds:datastoreItem xmlns:ds="http://schemas.openxmlformats.org/officeDocument/2006/customXml" ds:itemID="{5838604F-1523-435C-8451-01CB07838C94}">
  <ds:schemaRefs>
    <ds:schemaRef ds:uri="http://schemas.microsoft.com/office/2006/metadata/properties"/>
    <ds:schemaRef ds:uri="http://schemas.microsoft.com/office/infopath/2007/PartnerControls"/>
    <ds:schemaRef ds:uri="9a90d419-12d7-4f50-a7cb-dd3ac3affbc4"/>
    <ds:schemaRef ds:uri="2fb91a16-e388-4ff0-8b8e-db64a674892a"/>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6601</Words>
  <Application>Microsoft Office PowerPoint</Application>
  <PresentationFormat>A4 210 x 297 mm</PresentationFormat>
  <Paragraphs>504</Paragraphs>
  <Slides>13</Slides>
  <Notes>1</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13</vt:i4>
      </vt:variant>
    </vt:vector>
  </HeadingPairs>
  <TitlesOfParts>
    <vt:vector size="25" baseType="lpstr">
      <vt:lpstr>HGP創英角ｺﾞｼｯｸUB</vt:lpstr>
      <vt:lpstr>HGS創英角ｺﾞｼｯｸUB</vt:lpstr>
      <vt:lpstr>HGS明朝E</vt:lpstr>
      <vt:lpstr>HG創英角ｺﾞｼｯｸUB</vt:lpstr>
      <vt:lpstr>Meiryo UI</vt:lpstr>
      <vt:lpstr>游ゴシック</vt:lpstr>
      <vt:lpstr>Arial</vt:lpstr>
      <vt:lpstr>Britannic Bold</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2025-03-11T02:32:33Z</dcterms:created>
  <dcterms:modified xsi:type="dcterms:W3CDTF">2025-03-11T08:19:31Z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0x01010092B261C8D8F851449259DC447136E740</vt:lpwstr>
  </property>
  <property fmtid="{D5CDD505-2E9C-101B-9397-08002B2CF9AE}" pid="3" name="MediaServiceImageTags">
    <vt:lpwstr/>
  </property>
</Properties>
</file>